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4"/>
    <p:sldMasterId id="2147483692" r:id="rId5"/>
  </p:sldMasterIdLst>
  <p:notesMasterIdLst>
    <p:notesMasterId r:id="rId50"/>
  </p:notesMasterIdLst>
  <p:handoutMasterIdLst>
    <p:handoutMasterId r:id="rId51"/>
  </p:handoutMasterIdLst>
  <p:sldIdLst>
    <p:sldId id="256" r:id="rId6"/>
    <p:sldId id="264" r:id="rId7"/>
    <p:sldId id="259" r:id="rId8"/>
    <p:sldId id="260" r:id="rId9"/>
    <p:sldId id="261" r:id="rId10"/>
    <p:sldId id="262" r:id="rId11"/>
    <p:sldId id="263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302" r:id="rId24"/>
    <p:sldId id="303" r:id="rId25"/>
    <p:sldId id="276" r:id="rId26"/>
    <p:sldId id="277" r:id="rId27"/>
    <p:sldId id="278" r:id="rId28"/>
    <p:sldId id="279" r:id="rId29"/>
    <p:sldId id="280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7" r:id="rId44"/>
    <p:sldId id="298" r:id="rId45"/>
    <p:sldId id="299" r:id="rId46"/>
    <p:sldId id="301" r:id="rId47"/>
    <p:sldId id="300" r:id="rId48"/>
    <p:sldId id="304" r:id="rId49"/>
  </p:sldIdLst>
  <p:sldSz cx="9144000" cy="6858000" type="screen4x3"/>
  <p:notesSz cx="7315200" cy="96012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586"/>
    <a:srgbClr val="EA902C"/>
    <a:srgbClr val="F7841E"/>
    <a:srgbClr val="A67806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>
        <p:scale>
          <a:sx n="75" d="100"/>
          <a:sy n="75" d="100"/>
        </p:scale>
        <p:origin x="-1522" y="-101"/>
      </p:cViewPr>
      <p:guideLst>
        <p:guide orient="horz" pos="1584"/>
        <p:guide pos="2880"/>
      </p:guideLst>
    </p:cSldViewPr>
  </p:slideViewPr>
  <p:outlineViewPr>
    <p:cViewPr varScale="1">
      <p:scale>
        <a:sx n="40" d="100"/>
        <a:sy n="40" d="100"/>
      </p:scale>
      <p:origin x="0" y="3100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91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8" Type="http://schemas.openxmlformats.org/officeDocument/2006/relationships/slide" Target="slides/slide3.xml"/><Relationship Id="rId51" Type="http://schemas.openxmlformats.org/officeDocument/2006/relationships/handoutMaster" Target="handoutMasters/handoutMaster1.xml"/><Relationship Id="rId3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000" b="1" dirty="0" smtClean="0">
                        <a:solidFill>
                          <a:schemeClr val="bg1"/>
                        </a:solidFill>
                        <a:effectLst>
                          <a:outerShdw blurRad="63500" dir="2700000" sx="102000" sy="102000" algn="ctr" rotWithShape="0">
                            <a:prstClr val="black"/>
                          </a:outerShdw>
                        </a:effectLst>
                      </a:rPr>
                      <a:t>17</a:t>
                    </a:r>
                    <a:r>
                      <a:rPr lang="en-US" sz="2000" b="1" dirty="0">
                        <a:solidFill>
                          <a:schemeClr val="bg1"/>
                        </a:solidFill>
                        <a:effectLst>
                          <a:outerShdw blurRad="63500" dir="2700000" sx="102000" sy="102000" algn="ctr" rotWithShape="0">
                            <a:prstClr val="black"/>
                          </a:outerShdw>
                        </a:effectLst>
                      </a:rPr>
                      <a:t>%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000" b="1" dirty="0" smtClean="0">
                        <a:solidFill>
                          <a:schemeClr val="bg1"/>
                        </a:solidFill>
                        <a:effectLst>
                          <a:outerShdw blurRad="63500" dir="2700000" sx="102000" sy="102000" algn="ctr" rotWithShape="0">
                            <a:prstClr val="black"/>
                          </a:outerShdw>
                        </a:effectLst>
                      </a:rPr>
                      <a:t>15%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effectLst>
                          <a:outerShdw blurRad="63500" dir="2700000" sx="102000" sy="102000" algn="ctr" rotWithShape="0">
                            <a:prstClr val="black"/>
                          </a:outerShdw>
                        </a:effectLst>
                      </a:rPr>
                      <a:t>15%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2000" b="1" dirty="0" smtClean="0">
                        <a:solidFill>
                          <a:schemeClr val="bg1"/>
                        </a:solidFill>
                        <a:effectLst>
                          <a:outerShdw blurRad="63500" dir="2700000" sx="102000" sy="102000" algn="ctr" rotWithShape="0">
                            <a:prstClr val="black"/>
                          </a:outerShdw>
                        </a:effectLst>
                      </a:rPr>
                      <a:t>22</a:t>
                    </a:r>
                    <a:r>
                      <a:rPr lang="en-US" sz="2000" b="1" dirty="0">
                        <a:solidFill>
                          <a:schemeClr val="bg1"/>
                        </a:solidFill>
                        <a:effectLst>
                          <a:outerShdw blurRad="63500" dir="2700000" sx="102000" sy="102000" algn="ctr" rotWithShape="0">
                            <a:prstClr val="black"/>
                          </a:outerShdw>
                        </a:effectLst>
                      </a:rPr>
                      <a:t>%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  <a:effectLst>
                      <a:outerShdw blurRad="63500" dir="2700000" sx="102000" sy="102000" algn="ctr" rotWithShape="0">
                        <a:prstClr val="black"/>
                      </a:outerShdw>
                    </a:effectLst>
                    <a:latin typeface="Verdana"/>
                    <a:cs typeface="Verdana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Sheet1!$A$2:$A$8</c:f>
              <c:strCache>
                <c:ptCount val="7"/>
                <c:pt idx="0">
                  <c:v>Private, for-profit</c:v>
                </c:pt>
                <c:pt idx="1">
                  <c:v>Private, non-profit</c:v>
                </c:pt>
                <c:pt idx="2">
                  <c:v>Public, county or regional</c:v>
                </c:pt>
                <c:pt idx="3">
                  <c:v>Public, fire-based</c:v>
                </c:pt>
                <c:pt idx="4">
                  <c:v>Public, hospital</c:v>
                </c:pt>
                <c:pt idx="5">
                  <c:v>Public, municipal</c:v>
                </c:pt>
                <c:pt idx="6">
                  <c:v>Volunteer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0.16810344827586199</c:v>
                </c:pt>
                <c:pt idx="1">
                  <c:v>0.15086206896551699</c:v>
                </c:pt>
                <c:pt idx="2">
                  <c:v>0.15517241379310301</c:v>
                </c:pt>
                <c:pt idx="3">
                  <c:v>0.21551724137931</c:v>
                </c:pt>
                <c:pt idx="4">
                  <c:v>0.116379310344828</c:v>
                </c:pt>
                <c:pt idx="5">
                  <c:v>0.11206896551724101</c:v>
                </c:pt>
                <c:pt idx="6">
                  <c:v>8.18965517241379E-2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srgbClr val="000000">
                          <a:alpha val="84000"/>
                        </a:srgbClr>
                      </a:outerShdw>
                    </a:effectLst>
                    <a:latin typeface="Verdana"/>
                    <a:cs typeface="Verdana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Alternate dispositions/outcomes</c:v>
                </c:pt>
                <c:pt idx="1">
                  <c:v>Development/approval of care plans</c:v>
                </c:pt>
                <c:pt idx="2">
                  <c:v>On-line consultation</c:v>
                </c:pt>
                <c:pt idx="3">
                  <c:v>Protocol development/approval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0.46666666666666701</c:v>
                </c:pt>
                <c:pt idx="1">
                  <c:v>0.54444444444444395</c:v>
                </c:pt>
                <c:pt idx="2">
                  <c:v>0.62222222222222201</c:v>
                </c:pt>
                <c:pt idx="3">
                  <c:v>0.93333333333333302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44090624"/>
        <c:axId val="144097664"/>
        <c:axId val="0"/>
      </c:bar3DChart>
      <c:catAx>
        <c:axId val="14409062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 algn="r">
              <a:defRPr>
                <a:latin typeface="Verdana"/>
                <a:cs typeface="Verdana"/>
              </a:defRPr>
            </a:pPr>
            <a:endParaRPr lang="en-US"/>
          </a:p>
        </c:txPr>
        <c:crossAx val="144097664"/>
        <c:crosses val="autoZero"/>
        <c:auto val="1"/>
        <c:lblAlgn val="ctr"/>
        <c:lblOffset val="100"/>
        <c:noMultiLvlLbl val="0"/>
      </c:catAx>
      <c:valAx>
        <c:axId val="14409766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440906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>
                    <a:solidFill>
                      <a:srgbClr val="FFFFFF"/>
                    </a:solidFill>
                    <a:effectLst>
                      <a:outerShdw blurRad="50800" dist="38100" dir="2700000" algn="tl" rotWithShape="0">
                        <a:srgbClr val="000000"/>
                      </a:outerShdw>
                    </a:effectLst>
                    <a:latin typeface="Verdana"/>
                    <a:cs typeface="Verdana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Physician Assistants</c:v>
                </c:pt>
                <c:pt idx="1">
                  <c:v>Nurse Practitioners</c:v>
                </c:pt>
                <c:pt idx="2">
                  <c:v>Physicians</c:v>
                </c:pt>
                <c:pt idx="3">
                  <c:v>Nurses</c:v>
                </c:pt>
                <c:pt idx="4">
                  <c:v>AEMTs</c:v>
                </c:pt>
                <c:pt idx="5">
                  <c:v>EMTs</c:v>
                </c:pt>
                <c:pt idx="6">
                  <c:v>Paramedics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0.123595505617978</c:v>
                </c:pt>
                <c:pt idx="1">
                  <c:v>0.123595505617978</c:v>
                </c:pt>
                <c:pt idx="2">
                  <c:v>0.213483146067416</c:v>
                </c:pt>
                <c:pt idx="3">
                  <c:v>0.235955056179775</c:v>
                </c:pt>
                <c:pt idx="4">
                  <c:v>0.24719101123595499</c:v>
                </c:pt>
                <c:pt idx="5">
                  <c:v>0.53932584269662898</c:v>
                </c:pt>
                <c:pt idx="6">
                  <c:v>0.94382022471910099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44371712"/>
        <c:axId val="144374400"/>
        <c:axId val="0"/>
      </c:bar3DChart>
      <c:catAx>
        <c:axId val="144371712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>
                <a:latin typeface="Verdana"/>
                <a:cs typeface="Verdana"/>
              </a:defRPr>
            </a:pPr>
            <a:endParaRPr lang="en-US"/>
          </a:p>
        </c:txPr>
        <c:crossAx val="144374400"/>
        <c:crosses val="autoZero"/>
        <c:auto val="1"/>
        <c:lblAlgn val="ctr"/>
        <c:lblOffset val="100"/>
        <c:noMultiLvlLbl val="0"/>
      </c:catAx>
      <c:valAx>
        <c:axId val="14437440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44371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txPr>
              <a:bodyPr/>
              <a:lstStyle/>
              <a:p>
                <a:pPr>
                  <a:defRPr sz="2000" b="1">
                    <a:solidFill>
                      <a:srgbClr val="FFFFFF"/>
                    </a:solidFill>
                    <a:effectLst>
                      <a:outerShdw blurRad="50800" dist="38100" dir="2700000" algn="tl" rotWithShape="0">
                        <a:srgbClr val="000000"/>
                      </a:outerShdw>
                    </a:effectLst>
                    <a:latin typeface="Verdana"/>
                    <a:cs typeface="Verdana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less than 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 or more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0.33</c:v>
                </c:pt>
                <c:pt idx="1">
                  <c:v>0.15</c:v>
                </c:pt>
                <c:pt idx="2">
                  <c:v>0.17</c:v>
                </c:pt>
                <c:pt idx="3">
                  <c:v>7.0000000000000007E-2</c:v>
                </c:pt>
                <c:pt idx="4">
                  <c:v>0.28000000000000003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 smtClean="0">
                        <a:effectLst>
                          <a:outerShdw blurRad="50800" dist="38100" dir="2700000" algn="tl" rotWithShape="0">
                            <a:srgbClr val="000000"/>
                          </a:outerShdw>
                        </a:effectLst>
                      </a:rPr>
                      <a:t>         </a:t>
                    </a:r>
                    <a:r>
                      <a:rPr lang="en-US" b="1" dirty="0" smtClean="0">
                        <a:effectLst/>
                      </a:rPr>
                      <a:t> </a:t>
                    </a:r>
                    <a:r>
                      <a:rPr lang="en-US" b="0" dirty="0" smtClean="0">
                        <a:solidFill>
                          <a:schemeClr val="tx1"/>
                        </a:solidFill>
                        <a:effectLst/>
                      </a:rPr>
                      <a:t>3</a:t>
                    </a:r>
                    <a:r>
                      <a:rPr lang="en-US" b="0" dirty="0">
                        <a:solidFill>
                          <a:schemeClr val="tx1"/>
                        </a:solidFill>
                        <a:effectLst/>
                      </a:rPr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/>
                          </a:outerShdw>
                        </a:effectLst>
                      </a:rPr>
                      <a:t>82%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srgbClr val="000000"/>
                      </a:outerShdw>
                    </a:effectLst>
                    <a:latin typeface="Verdana"/>
                    <a:cs typeface="Verdana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No specific requirements</c:v>
                </c:pt>
                <c:pt idx="1">
                  <c:v>College degree</c:v>
                </c:pt>
                <c:pt idx="2">
                  <c:v>College-based CP training</c:v>
                </c:pt>
                <c:pt idx="3">
                  <c:v>Personality profile</c:v>
                </c:pt>
                <c:pt idx="4">
                  <c:v>Interviews</c:v>
                </c:pt>
                <c:pt idx="5">
                  <c:v>Advanced</c:v>
                </c:pt>
                <c:pt idx="6">
                  <c:v>Field experience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3.4090909090909102E-2</c:v>
                </c:pt>
                <c:pt idx="1">
                  <c:v>0.15909090909090901</c:v>
                </c:pt>
                <c:pt idx="2">
                  <c:v>0.29545454545454503</c:v>
                </c:pt>
                <c:pt idx="3">
                  <c:v>0.35227272727272702</c:v>
                </c:pt>
                <c:pt idx="4">
                  <c:v>0.5</c:v>
                </c:pt>
                <c:pt idx="5">
                  <c:v>0.51136363636363602</c:v>
                </c:pt>
                <c:pt idx="6">
                  <c:v>0.81818181818181801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45682048"/>
        <c:axId val="45697280"/>
        <c:axId val="0"/>
      </c:bar3DChart>
      <c:catAx>
        <c:axId val="4568204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>
                <a:latin typeface="Verdana"/>
                <a:cs typeface="Verdana"/>
              </a:defRPr>
            </a:pPr>
            <a:endParaRPr lang="en-US"/>
          </a:p>
        </c:txPr>
        <c:crossAx val="45697280"/>
        <c:crosses val="autoZero"/>
        <c:auto val="1"/>
        <c:lblAlgn val="ctr"/>
        <c:lblOffset val="100"/>
        <c:noMultiLvlLbl val="0"/>
      </c:catAx>
      <c:valAx>
        <c:axId val="4569728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456820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srgbClr val="000000"/>
                      </a:outerShdw>
                    </a:effectLst>
                    <a:latin typeface="Verdana"/>
                    <a:cs typeface="Verdana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No specific</c:v>
                </c:pt>
                <c:pt idx="1">
                  <c:v>Community relations</c:v>
                </c:pt>
                <c:pt idx="2">
                  <c:v>Patient relations</c:v>
                </c:pt>
                <c:pt idx="3">
                  <c:v>Clinical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0.126436781609195</c:v>
                </c:pt>
                <c:pt idx="1">
                  <c:v>0.50574712643678199</c:v>
                </c:pt>
                <c:pt idx="2">
                  <c:v>0.57471264367816099</c:v>
                </c:pt>
                <c:pt idx="3">
                  <c:v>0.78160919540229901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45861120"/>
        <c:axId val="45868160"/>
        <c:axId val="0"/>
      </c:bar3DChart>
      <c:catAx>
        <c:axId val="4586112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>
                <a:latin typeface="Verdana"/>
                <a:cs typeface="Verdana"/>
              </a:defRPr>
            </a:pPr>
            <a:endParaRPr lang="en-US"/>
          </a:p>
        </c:txPr>
        <c:crossAx val="45868160"/>
        <c:crosses val="autoZero"/>
        <c:auto val="1"/>
        <c:lblAlgn val="ctr"/>
        <c:lblOffset val="100"/>
        <c:noMultiLvlLbl val="0"/>
      </c:catAx>
      <c:valAx>
        <c:axId val="4586816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45861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200" b="1">
                    <a:solidFill>
                      <a:srgbClr val="FFFFFF"/>
                    </a:solidFill>
                    <a:effectLst>
                      <a:outerShdw blurRad="50800" dist="38100" dir="2700000" algn="tl" rotWithShape="0">
                        <a:srgbClr val="000000"/>
                      </a:outerShdw>
                    </a:effectLst>
                    <a:latin typeface="Verdana"/>
                    <a:cs typeface="Verdana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Data mining</c:v>
                </c:pt>
                <c:pt idx="1">
                  <c:v>Separate database</c:v>
                </c:pt>
                <c:pt idx="2">
                  <c:v>ePCR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0.29032258064516098</c:v>
                </c:pt>
                <c:pt idx="1">
                  <c:v>0.45161290322580599</c:v>
                </c:pt>
                <c:pt idx="2">
                  <c:v>0.66129032258064502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45467264"/>
        <c:axId val="145470208"/>
        <c:axId val="0"/>
      </c:bar3DChart>
      <c:catAx>
        <c:axId val="14546726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>
                <a:latin typeface="Verdana"/>
                <a:cs typeface="Verdana"/>
              </a:defRPr>
            </a:pPr>
            <a:endParaRPr lang="en-US"/>
          </a:p>
        </c:txPr>
        <c:crossAx val="145470208"/>
        <c:crosses val="autoZero"/>
        <c:auto val="1"/>
        <c:lblAlgn val="ctr"/>
        <c:lblOffset val="100"/>
        <c:noMultiLvlLbl val="0"/>
      </c:catAx>
      <c:valAx>
        <c:axId val="14547020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454672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2000" b="1">
                      <a:solidFill>
                        <a:srgbClr val="FFFFFF"/>
                      </a:solidFill>
                      <a:effectLst>
                        <a:outerShdw blurRad="50800" dist="38100" dir="2700000" algn="tl" rotWithShape="0">
                          <a:srgbClr val="000000"/>
                        </a:outerShdw>
                      </a:effectLst>
                      <a:latin typeface="Verdana"/>
                      <a:cs typeface="Verdana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2000" b="1">
                      <a:solidFill>
                        <a:srgbClr val="FFFFFF"/>
                      </a:solidFill>
                      <a:effectLst>
                        <a:outerShdw blurRad="50800" dist="38100" dir="2700000" algn="tl" rotWithShape="0">
                          <a:srgbClr val="000000"/>
                        </a:outerShdw>
                      </a:effectLst>
                      <a:latin typeface="Verdana"/>
                      <a:cs typeface="Verdana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sz="2000" b="1">
                      <a:solidFill>
                        <a:srgbClr val="FFFFFF"/>
                      </a:solidFill>
                      <a:effectLst>
                        <a:outerShdw blurRad="50800" dist="38100" dir="2700000" algn="tl" rotWithShape="0">
                          <a:srgbClr val="000000"/>
                        </a:outerShdw>
                      </a:effectLst>
                      <a:latin typeface="Verdana"/>
                      <a:cs typeface="Verdana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 sz="2000" b="1" i="0">
                      <a:solidFill>
                        <a:schemeClr val="bg1"/>
                      </a:solidFill>
                      <a:effectLst>
                        <a:outerShdw blurRad="50800" dist="38100" dir="2700000" algn="tl" rotWithShape="0">
                          <a:srgbClr val="000000"/>
                        </a:outerShdw>
                      </a:effectLst>
                      <a:latin typeface="Verdana"/>
                      <a:cs typeface="Verdana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effectLst>
                      <a:outerShdw blurRad="50800" dist="38100" dir="2700000" algn="tl" rotWithShape="0">
                        <a:srgbClr val="000000"/>
                      </a:outerShdw>
                    </a:effectLst>
                    <a:latin typeface="Verdana"/>
                    <a:cs typeface="Verdana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Super Rural</c:v>
                </c:pt>
                <c:pt idx="1">
                  <c:v>Rural</c:v>
                </c:pt>
                <c:pt idx="2">
                  <c:v>Suburban</c:v>
                </c:pt>
                <c:pt idx="3">
                  <c:v>Urban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0.05</c:v>
                </c:pt>
                <c:pt idx="1">
                  <c:v>0.34</c:v>
                </c:pt>
                <c:pt idx="2">
                  <c:v>0.31</c:v>
                </c:pt>
                <c:pt idx="3">
                  <c:v>0.3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56692096"/>
        <c:axId val="56697984"/>
        <c:axId val="0"/>
      </c:bar3DChart>
      <c:catAx>
        <c:axId val="5669209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800">
                <a:latin typeface="Verdana"/>
                <a:cs typeface="Verdana"/>
              </a:defRPr>
            </a:pPr>
            <a:endParaRPr lang="en-US"/>
          </a:p>
        </c:txPr>
        <c:crossAx val="56697984"/>
        <c:crosses val="autoZero"/>
        <c:auto val="1"/>
        <c:lblAlgn val="ctr"/>
        <c:lblOffset val="100"/>
        <c:noMultiLvlLbl val="0"/>
      </c:catAx>
      <c:valAx>
        <c:axId val="5669798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66920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 smtClean="0">
                        <a:effectLst>
                          <a:outerShdw blurRad="50800" dist="38100" dir="2700000" algn="tl" rotWithShape="0">
                            <a:srgbClr val="000000"/>
                          </a:outerShdw>
                        </a:effectLst>
                        <a:latin typeface="Verdana"/>
                        <a:cs typeface="Verdana"/>
                      </a:rPr>
                      <a:t>          </a:t>
                    </a:r>
                    <a:r>
                      <a:rPr lang="en-US" b="1" dirty="0" smtClean="0">
                        <a:solidFill>
                          <a:srgbClr val="000000"/>
                        </a:solidFill>
                        <a:effectLst/>
                        <a:latin typeface="Verdana"/>
                        <a:cs typeface="Verdana"/>
                      </a:rPr>
                      <a:t>1</a:t>
                    </a:r>
                    <a:r>
                      <a:rPr lang="en-US" b="1" dirty="0">
                        <a:solidFill>
                          <a:srgbClr val="000000"/>
                        </a:solidFill>
                        <a:effectLst/>
                        <a:latin typeface="Verdana"/>
                        <a:cs typeface="Verdana"/>
                      </a:rPr>
                      <a:t>%</a:t>
                    </a:r>
                    <a:endParaRPr lang="en-US" dirty="0">
                      <a:solidFill>
                        <a:srgbClr val="000000"/>
                      </a:solidFill>
                      <a:effectLst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/>
                          </a:outerShdw>
                        </a:effectLst>
                        <a:latin typeface="Verdana"/>
                        <a:cs typeface="Verdana"/>
                      </a:rPr>
                      <a:t>68%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srgbClr val="000000"/>
                      </a:outerShdw>
                    </a:effectLst>
                    <a:latin typeface="Verdana"/>
                    <a:cs typeface="Verdana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Combat repeat users</c:v>
                </c:pt>
                <c:pt idx="1">
                  <c:v>Other</c:v>
                </c:pt>
                <c:pt idx="2">
                  <c:v>Other healthcare stakeholders</c:v>
                </c:pt>
                <c:pt idx="3">
                  <c:v>Other CP programs</c:v>
                </c:pt>
                <c:pt idx="4">
                  <c:v>Community assessment</c:v>
                </c:pt>
                <c:pt idx="5">
                  <c:v>Gap analysis of health needs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1.1049723756906099E-2</c:v>
                </c:pt>
                <c:pt idx="1">
                  <c:v>7.18232044198895E-2</c:v>
                </c:pt>
                <c:pt idx="2">
                  <c:v>0.198895027624309</c:v>
                </c:pt>
                <c:pt idx="3">
                  <c:v>0.29834254143646399</c:v>
                </c:pt>
                <c:pt idx="4">
                  <c:v>0.66298342541436495</c:v>
                </c:pt>
                <c:pt idx="5">
                  <c:v>0.67955801104972402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7045760"/>
        <c:axId val="57048448"/>
        <c:axId val="0"/>
      </c:bar3DChart>
      <c:catAx>
        <c:axId val="5704576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 algn="r">
              <a:defRPr/>
            </a:pPr>
            <a:endParaRPr lang="en-US"/>
          </a:p>
        </c:txPr>
        <c:crossAx val="57048448"/>
        <c:crosses val="autoZero"/>
        <c:auto val="1"/>
        <c:lblAlgn val="ctr"/>
        <c:lblOffset val="100"/>
        <c:noMultiLvlLbl val="0"/>
      </c:catAx>
      <c:valAx>
        <c:axId val="5704844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570457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FFFF"/>
                    </a:solidFill>
                    <a:effectLst>
                      <a:outerShdw blurRad="50800" dist="38100" dir="2700000" algn="tl" rotWithShape="0">
                        <a:srgbClr val="000000"/>
                      </a:outerShdw>
                    </a:effectLst>
                    <a:latin typeface="Verdana"/>
                    <a:cs typeface="Verdana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Other</c:v>
                </c:pt>
                <c:pt idx="1">
                  <c:v>Home health</c:v>
                </c:pt>
                <c:pt idx="2">
                  <c:v>Public health</c:v>
                </c:pt>
                <c:pt idx="3">
                  <c:v>Other EMS services</c:v>
                </c:pt>
                <c:pt idx="4">
                  <c:v>Hospital</c:v>
                </c:pt>
                <c:pt idx="5">
                  <c:v>Medical Director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7.10382513661202E-2</c:v>
                </c:pt>
                <c:pt idx="1">
                  <c:v>0.213114754098361</c:v>
                </c:pt>
                <c:pt idx="2">
                  <c:v>0.40983606557377</c:v>
                </c:pt>
                <c:pt idx="3">
                  <c:v>0.43715846994535501</c:v>
                </c:pt>
                <c:pt idx="4">
                  <c:v>0.76502732240437099</c:v>
                </c:pt>
                <c:pt idx="5">
                  <c:v>0.77049180327868805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56759424"/>
        <c:axId val="56760960"/>
        <c:axId val="0"/>
      </c:bar3DChart>
      <c:catAx>
        <c:axId val="5675942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800">
                <a:latin typeface="Verdana"/>
                <a:cs typeface="Verdana"/>
              </a:defRPr>
            </a:pPr>
            <a:endParaRPr lang="en-US"/>
          </a:p>
        </c:txPr>
        <c:crossAx val="56760960"/>
        <c:crosses val="autoZero"/>
        <c:auto val="1"/>
        <c:lblAlgn val="ctr"/>
        <c:lblOffset val="100"/>
        <c:noMultiLvlLbl val="0"/>
      </c:catAx>
      <c:valAx>
        <c:axId val="5676096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67594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srgbClr val="000000"/>
                      </a:outerShdw>
                    </a:effectLst>
                    <a:latin typeface="Verdana"/>
                    <a:cs typeface="Verdana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911 Nurse Triage</c:v>
                </c:pt>
                <c:pt idx="1">
                  <c:v>See and refer to alternate destination after assessment</c:v>
                </c:pt>
                <c:pt idx="2">
                  <c:v>Primary care/physician extender model</c:v>
                </c:pt>
                <c:pt idx="3">
                  <c:v>Readmission avoidance</c:v>
                </c:pt>
                <c:pt idx="4">
                  <c:v>Frequent EMS User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7.5471698113207503E-2</c:v>
                </c:pt>
                <c:pt idx="1">
                  <c:v>0.235849056603774</c:v>
                </c:pt>
                <c:pt idx="2">
                  <c:v>0.28301886792452802</c:v>
                </c:pt>
                <c:pt idx="3">
                  <c:v>0.46226415094339601</c:v>
                </c:pt>
                <c:pt idx="4">
                  <c:v>0.660377358490566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56896896"/>
        <c:axId val="56932608"/>
        <c:axId val="0"/>
      </c:bar3DChart>
      <c:catAx>
        <c:axId val="5689689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 algn="r">
              <a:defRPr>
                <a:latin typeface="Verdana"/>
                <a:cs typeface="Verdana"/>
              </a:defRPr>
            </a:pPr>
            <a:endParaRPr lang="en-US"/>
          </a:p>
        </c:txPr>
        <c:crossAx val="56932608"/>
        <c:crosses val="autoZero"/>
        <c:auto val="1"/>
        <c:lblAlgn val="ctr"/>
        <c:lblOffset val="100"/>
        <c:noMultiLvlLbl val="0"/>
      </c:catAx>
      <c:valAx>
        <c:axId val="5693260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568968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FFFF"/>
                    </a:solidFill>
                    <a:effectLst>
                      <a:outerShdw blurRad="50800" dist="38100" dir="2700000" algn="tl" rotWithShape="0">
                        <a:srgbClr val="000000"/>
                      </a:outerShdw>
                    </a:effectLst>
                    <a:latin typeface="Verdana"/>
                    <a:cs typeface="Verdana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IStat or other point-of-care testing</c:v>
                </c:pt>
                <c:pt idx="1">
                  <c:v>Lab-value device</c:v>
                </c:pt>
                <c:pt idx="2">
                  <c:v>Scale</c:v>
                </c:pt>
                <c:pt idx="3">
                  <c:v>Patient education materials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0.287128712871287</c:v>
                </c:pt>
                <c:pt idx="1">
                  <c:v>0.30693069306930698</c:v>
                </c:pt>
                <c:pt idx="2">
                  <c:v>0.40594059405940602</c:v>
                </c:pt>
                <c:pt idx="3">
                  <c:v>0.841584158415842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57170176"/>
        <c:axId val="57177216"/>
        <c:axId val="0"/>
      </c:bar3DChart>
      <c:catAx>
        <c:axId val="5717017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 algn="r">
              <a:defRPr>
                <a:latin typeface="Verdana"/>
                <a:cs typeface="Verdana"/>
              </a:defRPr>
            </a:pPr>
            <a:endParaRPr lang="en-US"/>
          </a:p>
        </c:txPr>
        <c:crossAx val="57177216"/>
        <c:crosses val="autoZero"/>
        <c:auto val="1"/>
        <c:lblAlgn val="ctr"/>
        <c:lblOffset val="100"/>
        <c:noMultiLvlLbl val="0"/>
      </c:catAx>
      <c:valAx>
        <c:axId val="5717721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571701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 smtClean="0">
                        <a:effectLst>
                          <a:outerShdw blurRad="50800" dist="38100" dir="2700000" algn="tl" rotWithShape="0">
                            <a:srgbClr val="000000"/>
                          </a:outerShdw>
                        </a:effectLst>
                      </a:rPr>
                      <a:t>         </a:t>
                    </a:r>
                    <a:r>
                      <a:rPr lang="en-US" b="1" dirty="0" smtClean="0">
                        <a:solidFill>
                          <a:schemeClr val="tx1"/>
                        </a:solidFill>
                        <a:effectLst/>
                      </a:rPr>
                      <a:t>1</a:t>
                    </a:r>
                    <a:r>
                      <a:rPr lang="en-US" b="1" dirty="0">
                        <a:solidFill>
                          <a:schemeClr val="tx1"/>
                        </a:solidFill>
                        <a:effectLst/>
                      </a:rPr>
                      <a:t>%</a:t>
                    </a:r>
                    <a:endParaRPr lang="en-US" dirty="0">
                      <a:solidFill>
                        <a:schemeClr val="tx1"/>
                      </a:solidFill>
                      <a:effectLst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/>
                          </a:outerShdw>
                        </a:effectLst>
                      </a:rPr>
                      <a:t> 5%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b="1" dirty="0" smtClean="0">
                        <a:effectLst>
                          <a:outerShdw blurRad="50800" dist="38100" dir="2700000" algn="tl" rotWithShape="0">
                            <a:srgbClr val="000000"/>
                          </a:outerShdw>
                        </a:effectLst>
                      </a:rPr>
                      <a:t>53%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rgbClr val="FFFFFF"/>
                    </a:solidFill>
                    <a:effectLst>
                      <a:outerShdw blurRad="50800" dist="38100" dir="2700000" algn="tl" rotWithShape="0">
                        <a:srgbClr val="000000"/>
                      </a:outerShdw>
                    </a:effectLst>
                    <a:latin typeface="Verdana"/>
                    <a:cs typeface="Verdana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Medicaid fee schedule/free during pilot</c:v>
                </c:pt>
                <c:pt idx="1">
                  <c:v>Fee for referral</c:v>
                </c:pt>
                <c:pt idx="2">
                  <c:v>Grant</c:v>
                </c:pt>
                <c:pt idx="3">
                  <c:v>Fee for service</c:v>
                </c:pt>
                <c:pt idx="4">
                  <c:v>Self-funded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1.16279069767442E-2</c:v>
                </c:pt>
                <c:pt idx="1">
                  <c:v>4.6511627906976702E-2</c:v>
                </c:pt>
                <c:pt idx="2">
                  <c:v>0.32558139534883701</c:v>
                </c:pt>
                <c:pt idx="3">
                  <c:v>0.418604651162791</c:v>
                </c:pt>
                <c:pt idx="4">
                  <c:v>0.53488372093023295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43699328"/>
        <c:axId val="143714560"/>
        <c:axId val="0"/>
      </c:bar3DChart>
      <c:catAx>
        <c:axId val="14369932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 algn="r">
              <a:defRPr>
                <a:latin typeface="Verdana"/>
                <a:cs typeface="Verdana"/>
              </a:defRPr>
            </a:pPr>
            <a:endParaRPr lang="en-US"/>
          </a:p>
        </c:txPr>
        <c:crossAx val="143714560"/>
        <c:crosses val="autoZero"/>
        <c:auto val="1"/>
        <c:lblAlgn val="ctr"/>
        <c:lblOffset val="100"/>
        <c:noMultiLvlLbl val="0"/>
      </c:catAx>
      <c:valAx>
        <c:axId val="14371456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436993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52"/>
      <c:rotY val="0"/>
      <c:depthPercent val="5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bg1"/>
                        </a:solidFill>
                        <a:effectLst>
                          <a:outerShdw blurRad="44450" dir="2700000" sx="102000" sy="102000" algn="tl" rotWithShape="0">
                            <a:prstClr val="black"/>
                          </a:outerShdw>
                        </a:effectLst>
                        <a:latin typeface="Verdana"/>
                        <a:cs typeface="Verdana"/>
                      </a:defRPr>
                    </a:pPr>
                    <a:r>
                      <a:rPr lang="en-US" sz="2400" b="1">
                        <a:solidFill>
                          <a:schemeClr val="bg1"/>
                        </a:solidFill>
                        <a:effectLst>
                          <a:outerShdw blurRad="44450" dir="2700000" sx="102000" sy="102000" algn="tl" rotWithShape="0">
                            <a:prstClr val="black"/>
                          </a:outerShdw>
                        </a:effectLst>
                        <a:latin typeface="Verdana"/>
                        <a:cs typeface="Verdana"/>
                      </a:rPr>
                      <a:t>52%</a:t>
                    </a:r>
                    <a:endParaRPr lang="en-US">
                      <a:effectLst>
                        <a:outerShdw blurRad="44450" dir="2700000" sx="102000" sy="102000" algn="tl" rotWithShape="0">
                          <a:prstClr val="black"/>
                        </a:outerShdw>
                      </a:effectLst>
                    </a:endParaRPr>
                  </a:p>
                </c:rich>
              </c:tx>
              <c:spPr/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bg1"/>
                        </a:solidFill>
                        <a:effectLst>
                          <a:outerShdw blurRad="44450" dir="2700000" sx="102000" sy="102000" algn="tl" rotWithShape="0">
                            <a:prstClr val="black"/>
                          </a:outerShdw>
                        </a:effectLst>
                        <a:latin typeface="Verdana"/>
                        <a:cs typeface="Verdana"/>
                      </a:defRPr>
                    </a:pPr>
                    <a:r>
                      <a:rPr lang="en-US" sz="2400" b="1">
                        <a:solidFill>
                          <a:schemeClr val="bg1"/>
                        </a:solidFill>
                        <a:effectLst>
                          <a:outerShdw blurRad="44450" dir="2700000" sx="102000" sy="102000" algn="tl" rotWithShape="0">
                            <a:prstClr val="black"/>
                          </a:outerShdw>
                        </a:effectLst>
                        <a:latin typeface="Verdana"/>
                        <a:cs typeface="Verdana"/>
                      </a:rPr>
                      <a:t>34%</a:t>
                    </a:r>
                    <a:endParaRPr lang="en-US">
                      <a:effectLst>
                        <a:outerShdw blurRad="44450" dir="2700000" sx="102000" sy="102000" algn="tl" rotWithShape="0">
                          <a:prstClr val="black"/>
                        </a:outerShdw>
                      </a:effectLst>
                    </a:endParaRPr>
                  </a:p>
                </c:rich>
              </c:tx>
              <c:spPr/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8.1631792553708504E-2"/>
                  <c:y val="0.132998993429538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bg1"/>
                        </a:solidFill>
                        <a:effectLst>
                          <a:outerShdw blurRad="44450" dir="2700000" sx="102000" sy="102000" algn="tl" rotWithShape="0">
                            <a:prstClr val="black"/>
                          </a:outerShdw>
                        </a:effectLst>
                        <a:latin typeface="Verdana"/>
                        <a:cs typeface="Verdana"/>
                      </a:defRPr>
                    </a:pPr>
                    <a:r>
                      <a:rPr lang="en-US" sz="2400" b="1">
                        <a:solidFill>
                          <a:schemeClr val="bg1"/>
                        </a:solidFill>
                        <a:effectLst>
                          <a:outerShdw blurRad="44450" dir="2700000" sx="102000" sy="102000" algn="tl" rotWithShape="0">
                            <a:prstClr val="black"/>
                          </a:outerShdw>
                        </a:effectLst>
                        <a:latin typeface="Verdana"/>
                        <a:cs typeface="Verdana"/>
                      </a:rPr>
                      <a:t>6%</a:t>
                    </a:r>
                    <a:endParaRPr lang="en-US">
                      <a:effectLst>
                        <a:outerShdw blurRad="44450" dir="2700000" sx="102000" sy="102000" algn="tl" rotWithShape="0">
                          <a:prstClr val="black"/>
                        </a:outerShdw>
                      </a:effectLst>
                    </a:endParaRPr>
                  </a:p>
                </c:rich>
              </c:tx>
              <c:spPr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7.6172110430640594E-2"/>
                  <c:y val="7.0828940777295304E-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bg1"/>
                        </a:solidFill>
                        <a:effectLst>
                          <a:outerShdw blurRad="44450" dir="2700000" sx="102000" sy="102000" algn="tl" rotWithShape="0">
                            <a:prstClr val="black"/>
                          </a:outerShdw>
                        </a:effectLst>
                        <a:latin typeface="Verdana"/>
                        <a:cs typeface="Verdana"/>
                      </a:defRPr>
                    </a:pPr>
                    <a:r>
                      <a:rPr lang="en-US" sz="2400" b="1">
                        <a:solidFill>
                          <a:schemeClr val="bg1"/>
                        </a:solidFill>
                        <a:effectLst>
                          <a:outerShdw blurRad="44450" dir="2700000" sx="102000" sy="102000" algn="tl" rotWithShape="0">
                            <a:prstClr val="black"/>
                          </a:outerShdw>
                        </a:effectLst>
                        <a:latin typeface="Verdana"/>
                        <a:cs typeface="Verdana"/>
                      </a:rPr>
                      <a:t>3%</a:t>
                    </a:r>
                    <a:endParaRPr lang="en-US">
                      <a:effectLst>
                        <a:outerShdw blurRad="44450" dir="2700000" sx="102000" sy="102000" algn="tl" rotWithShape="0">
                          <a:prstClr val="black"/>
                        </a:outerShdw>
                      </a:effectLst>
                    </a:endParaRPr>
                  </a:p>
                </c:rich>
              </c:tx>
              <c:spPr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6.6028118013026202E-2"/>
                  <c:y val="0.15215506983180899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bg1"/>
                        </a:solidFill>
                        <a:effectLst>
                          <a:outerShdw blurRad="44450" dir="2700000" sx="102000" sy="102000" algn="tl" rotWithShape="0">
                            <a:prstClr val="black"/>
                          </a:outerShdw>
                        </a:effectLst>
                        <a:latin typeface="Verdana"/>
                        <a:cs typeface="Verdana"/>
                      </a:defRPr>
                    </a:pPr>
                    <a:r>
                      <a:rPr lang="en-US" sz="2400" b="1">
                        <a:solidFill>
                          <a:schemeClr val="bg1"/>
                        </a:solidFill>
                        <a:effectLst>
                          <a:outerShdw blurRad="44450" dir="2700000" sx="102000" sy="102000" algn="tl" rotWithShape="0">
                            <a:prstClr val="black"/>
                          </a:outerShdw>
                        </a:effectLst>
                        <a:latin typeface="Verdana"/>
                        <a:cs typeface="Verdana"/>
                      </a:rPr>
                      <a:t>5%</a:t>
                    </a:r>
                    <a:endParaRPr lang="en-US">
                      <a:effectLst>
                        <a:outerShdw blurRad="44450" dir="2700000" sx="102000" sy="102000" algn="tl" rotWithShape="0">
                          <a:prstClr val="black"/>
                        </a:outerShdw>
                      </a:effectLst>
                    </a:endParaRPr>
                  </a:p>
                </c:rich>
              </c:tx>
              <c:spPr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  <a:effectLst>
                      <a:outerShdw blurRad="63500" dir="2700000" sx="102000" sy="102000" algn="ctr" rotWithShape="0">
                        <a:prstClr val="black"/>
                      </a:outerShdw>
                    </a:effectLst>
                    <a:latin typeface="Verdana"/>
                    <a:cs typeface="Verdana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More than 4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0.52</c:v>
                </c:pt>
                <c:pt idx="1">
                  <c:v>0.34</c:v>
                </c:pt>
                <c:pt idx="2">
                  <c:v>0.06</c:v>
                </c:pt>
                <c:pt idx="3">
                  <c:v>0.03</c:v>
                </c:pt>
                <c:pt idx="4">
                  <c:v>0.05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18569717224222701"/>
                  <c:y val="-0.40390098296536497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 smtClean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84000"/>
                            </a:srgbClr>
                          </a:outerShdw>
                        </a:effectLst>
                        <a:latin typeface="Verdana"/>
                        <a:cs typeface="Verdana"/>
                      </a:rPr>
                      <a:t>64%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400" b="1" smtClean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84000"/>
                            </a:srgbClr>
                          </a:outerShdw>
                        </a:effectLst>
                        <a:latin typeface="Verdana"/>
                        <a:cs typeface="Verdana"/>
                      </a:rPr>
                      <a:t>30</a:t>
                    </a:r>
                    <a:r>
                      <a:rPr lang="en-US" sz="2400" b="1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84000"/>
                            </a:srgbClr>
                          </a:outerShdw>
                        </a:effectLst>
                        <a:latin typeface="Verdana"/>
                        <a:cs typeface="Verdana"/>
                      </a:rPr>
                      <a:t>%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7.1302250413142795E-2"/>
                  <c:y val="6.7595060680759794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effectLst>
                          <a:outerShdw blurRad="50800" dist="38100" dir="2700000" algn="tl" rotWithShape="0">
                            <a:srgbClr val="000000"/>
                          </a:outerShdw>
                        </a:effectLst>
                      </a:defRPr>
                    </a:pPr>
                    <a:r>
                      <a:rPr lang="en-US" sz="2400" b="1" dirty="0" smtClean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/>
                          </a:outerShdw>
                        </a:effectLst>
                        <a:latin typeface="Verdana"/>
                        <a:cs typeface="Verdana"/>
                      </a:rPr>
                      <a:t>6%</a:t>
                    </a:r>
                    <a:endParaRPr lang="en-US" dirty="0">
                      <a:effectLst>
                        <a:outerShdw blurRad="50800" dist="38100" dir="2700000" algn="tl" rotWithShape="0">
                          <a:srgbClr val="000000"/>
                        </a:outerShdw>
                      </a:effectLst>
                    </a:endParaRPr>
                  </a:p>
                </c:rich>
              </c:tx>
              <c:spPr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>
                    <a:effectLst>
                      <a:outerShdw blurRad="50800" dist="38100" dir="2700000" algn="tl" rotWithShape="0">
                        <a:srgbClr val="000000">
                          <a:alpha val="84000"/>
                        </a:srgbClr>
                      </a:outerShdw>
                    </a:effectLst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Single director</c:v>
                </c:pt>
                <c:pt idx="1">
                  <c:v>Multiple directors</c:v>
                </c:pt>
                <c:pt idx="2">
                  <c:v>Committee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0.67</c:v>
                </c:pt>
                <c:pt idx="1">
                  <c:v>0.32</c:v>
                </c:pt>
                <c:pt idx="2">
                  <c:v>7.0000000000000007E-2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3CA68B9-6E74-4CCC-B8F3-5E366C661171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231F843-A93A-47E1-A350-40CD4160D8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40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33795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33796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33797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33798" name="AutoShape 5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33799" name="AutoShape 6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33800" name="AutoShape 7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33801" name="AutoShape 8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33802" name="AutoShape 9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33803" name="AutoShape 10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33804" name="Text Box 11"/>
          <p:cNvSpPr txBox="1">
            <a:spLocks noChangeArrowheads="1"/>
          </p:cNvSpPr>
          <p:nvPr/>
        </p:nvSpPr>
        <p:spPr bwMode="auto">
          <a:xfrm>
            <a:off x="0" y="0"/>
            <a:ext cx="3156373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33805" name="Text Box 12"/>
          <p:cNvSpPr txBox="1">
            <a:spLocks noChangeArrowheads="1"/>
          </p:cNvSpPr>
          <p:nvPr/>
        </p:nvSpPr>
        <p:spPr bwMode="auto">
          <a:xfrm>
            <a:off x="4143587" y="0"/>
            <a:ext cx="3156373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33806" name="Rectangle 1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60475" y="720725"/>
            <a:ext cx="4776788" cy="35829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5134" name="Rectangle 14"/>
          <p:cNvSpPr>
            <a:spLocks noGrp="1" noChangeArrowheads="1"/>
          </p:cNvSpPr>
          <p:nvPr>
            <p:ph type="body"/>
          </p:nvPr>
        </p:nvSpPr>
        <p:spPr bwMode="auto">
          <a:xfrm>
            <a:off x="731520" y="4560571"/>
            <a:ext cx="5835227" cy="4303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3808" name="Text Box 15"/>
          <p:cNvSpPr txBox="1">
            <a:spLocks noChangeArrowheads="1"/>
          </p:cNvSpPr>
          <p:nvPr/>
        </p:nvSpPr>
        <p:spPr bwMode="auto">
          <a:xfrm>
            <a:off x="0" y="9119474"/>
            <a:ext cx="3156373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sldNum"/>
          </p:nvPr>
        </p:nvSpPr>
        <p:spPr bwMode="auto">
          <a:xfrm>
            <a:off x="4143588" y="9119474"/>
            <a:ext cx="3152987" cy="463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39" tIns="49472" rIns="95139" bIns="49472" numCol="1" anchor="b" anchorCtr="0" compatLnSpc="1">
            <a:prstTxWarp prst="textNoShape">
              <a:avLst/>
            </a:prstTxWarp>
          </a:bodyPr>
          <a:lstStyle>
            <a:lvl1pPr algn="r" eaLnBrk="1">
              <a:buClrTx/>
              <a:buFontTx/>
              <a:buNone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fld id="{3C59D351-4DA5-4D40-B162-46E73D1CD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39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65235" algn="l"/>
                <a:tab pos="1530469" algn="l"/>
                <a:tab pos="2295704" algn="l"/>
                <a:tab pos="3060939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765235" algn="l"/>
                <a:tab pos="1530469" algn="l"/>
                <a:tab pos="2295704" algn="l"/>
                <a:tab pos="3060939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765235" algn="l"/>
                <a:tab pos="1530469" algn="l"/>
                <a:tab pos="2295704" algn="l"/>
                <a:tab pos="3060939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765235" algn="l"/>
                <a:tab pos="1530469" algn="l"/>
                <a:tab pos="2295704" algn="l"/>
                <a:tab pos="3060939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765235" algn="l"/>
                <a:tab pos="1530469" algn="l"/>
                <a:tab pos="2295704" algn="l"/>
                <a:tab pos="3060939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658184" indent="-241653" defTabSz="48330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3141490" indent="-241653" defTabSz="48330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624796" indent="-241653" defTabSz="48330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4108102" indent="-241653" defTabSz="48330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fld id="{1705F7D3-FA28-474E-961C-231E7CD9ADA7}" type="slidenum">
              <a:rPr lang="en-US" smtClean="0">
                <a:solidFill>
                  <a:srgbClr val="000000"/>
                </a:solidFill>
                <a:latin typeface="Times New Roman" pitchFamily="16" charset="0"/>
              </a:rPr>
              <a:pPr/>
              <a:t>1</a:t>
            </a:fld>
            <a:endParaRPr lang="en-US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4143587" y="9119473"/>
            <a:ext cx="3154679" cy="465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139" tIns="49472" rIns="95139" bIns="49472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r" eaLnBrk="1">
              <a:buClrTx/>
              <a:buFontTx/>
              <a:buNone/>
            </a:pPr>
            <a:fld id="{A549ED9A-C884-45C2-A0B2-AD3852711141}" type="slidenum">
              <a:rPr lang="en-US"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rPr>
              <a:pPr algn="r" eaLnBrk="1">
                <a:buClrTx/>
                <a:buFontTx/>
                <a:buNone/>
              </a:pPr>
              <a:t>1</a:t>
            </a:fld>
            <a:endParaRPr lang="en-US" sz="1300">
              <a:solidFill>
                <a:srgbClr val="000000"/>
              </a:solidFill>
              <a:latin typeface="Times New Roman" pitchFamily="16" charset="0"/>
              <a:cs typeface="Arial Unicode MS" charset="0"/>
            </a:endParaRPr>
          </a:p>
        </p:txBody>
      </p:sp>
      <p:sp>
        <p:nvSpPr>
          <p:cNvPr id="34820" name="Text Box 2"/>
          <p:cNvSpPr txBox="1">
            <a:spLocks noChangeArrowheads="1"/>
          </p:cNvSpPr>
          <p:nvPr/>
        </p:nvSpPr>
        <p:spPr bwMode="auto">
          <a:xfrm>
            <a:off x="4143587" y="9119474"/>
            <a:ext cx="3156373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139" tIns="49472" rIns="95139" bIns="49472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r">
              <a:buClrTx/>
              <a:buFontTx/>
              <a:buNone/>
            </a:pPr>
            <a:fld id="{6B3285F5-C308-4A86-8B8C-45C491AFF45A}" type="slidenum">
              <a:rPr lang="en-US" sz="13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1</a:t>
            </a:fld>
            <a:endParaRPr lang="en-US" sz="13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3482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31520" y="4560570"/>
            <a:ext cx="5836921" cy="430553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28336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 anchor="t"/>
          <a:lstStyle>
            <a:lvl1pPr algn="l">
              <a:defRPr sz="3200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33400" y="1828800"/>
            <a:ext cx="8153400" cy="3962400"/>
          </a:xfrm>
        </p:spPr>
        <p:txBody>
          <a:bodyPr/>
          <a:lstStyle>
            <a:lvl1pPr algn="l">
              <a:defRPr sz="2800"/>
            </a:lvl1pPr>
            <a:lvl2pPr marL="800100" indent="-342900">
              <a:buFont typeface="Wingdings" charset="2"/>
              <a:buChar char="§"/>
              <a:defRPr/>
            </a:lvl2pPr>
            <a:lvl3pPr marL="1257300" indent="-342900">
              <a:buFont typeface="Wingdings" charset="2"/>
              <a:buChar char="§"/>
              <a:defRPr/>
            </a:lvl3pPr>
            <a:lvl4pPr marL="1657350" indent="-285750">
              <a:buFont typeface="Wingdings" charset="2"/>
              <a:buChar char="§"/>
              <a:defRPr/>
            </a:lvl4pPr>
            <a:lvl5pPr marL="2114550" indent="-285750">
              <a:buFont typeface="Wingdings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711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0639E2-E6BD-044E-AF0A-644E961DED1F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B2BC-CF5E-294B-8ED8-97DEDACAE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045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0639E2-E6BD-044E-AF0A-644E961DED1F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B2BC-CF5E-294B-8ED8-97DEDACAE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51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0639E2-E6BD-044E-AF0A-644E961DED1F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B2BC-CF5E-294B-8ED8-97DEDACAE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246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0639E2-E6BD-044E-AF0A-644E961DED1F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B2BC-CF5E-294B-8ED8-97DEDACAE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23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anchor="t"/>
          <a:lstStyle>
            <a:lvl1pPr algn="l">
              <a:defRPr sz="2800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  <a:prstGeom prst="rect">
            <a:avLst/>
          </a:prstGeom>
        </p:spPr>
        <p:txBody>
          <a:bodyPr/>
          <a:lstStyle>
            <a:lvl1pPr marL="342900" indent="-342900" algn="l">
              <a:spcBef>
                <a:spcPts val="1776"/>
              </a:spcBef>
              <a:buFont typeface="Wingdings" charset="2"/>
              <a:buChar char="§"/>
              <a:defRPr sz="2400"/>
            </a:lvl1pPr>
            <a:lvl2pPr marL="742950" indent="-285750">
              <a:spcBef>
                <a:spcPts val="1776"/>
              </a:spcBef>
              <a:buFont typeface="Wingdings" charset="2"/>
              <a:buChar char="§"/>
              <a:defRPr sz="2400"/>
            </a:lvl2pPr>
            <a:lvl3pPr marL="1143000" indent="-228600">
              <a:buFont typeface="Wingdings" charset="2"/>
              <a:buChar char="§"/>
              <a:defRPr/>
            </a:lvl3pPr>
            <a:lvl4pPr marL="1600200" indent="-228600">
              <a:buFont typeface="Wingdings" charset="2"/>
              <a:buChar char="§"/>
              <a:defRPr/>
            </a:lvl4pPr>
            <a:lvl5pPr marL="2057400" indent="-228600">
              <a:buFont typeface="Wingdings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0639E2-E6BD-044E-AF0A-644E961DED1F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B2BC-CF5E-294B-8ED8-97DEDACAE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38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0639E2-E6BD-044E-AF0A-644E961DED1F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B2BC-CF5E-294B-8ED8-97DEDACAE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35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0639E2-E6BD-044E-AF0A-644E961DED1F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B2BC-CF5E-294B-8ED8-97DEDACAE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36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0639E2-E6BD-044E-AF0A-644E961DED1F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B2BC-CF5E-294B-8ED8-97DEDACAE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9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0639E2-E6BD-044E-AF0A-644E961DED1F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B2BC-CF5E-294B-8ED8-97DEDACAE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038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0639E2-E6BD-044E-AF0A-644E961DED1F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B2BC-CF5E-294B-8ED8-97DEDACAE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41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0639E2-E6BD-044E-AF0A-644E961DED1F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B2BC-CF5E-294B-8ED8-97DEDACAE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06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05600" y="5943600"/>
            <a:ext cx="2217375" cy="73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gradFill>
            <a:gsLst>
              <a:gs pos="85000">
                <a:srgbClr val="E4C58D"/>
              </a:gs>
              <a:gs pos="50000">
                <a:srgbClr val="EA902C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2971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4038601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iming>
    <p:tnLst>
      <p:par>
        <p:cTn id="1" dur="indefinite" restart="never" nodeType="tmRoot"/>
      </p:par>
    </p:tnLst>
  </p:timing>
  <p:txStyles>
    <p:titleStyle>
      <a:lvl1pPr marL="0" marR="0" indent="0" algn="ctr" defTabSz="457200" rtl="0" eaLnBrk="0" fontAlgn="base" latinLnBrk="0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None/>
        <a:tabLst/>
        <a:defRPr lang="en-US" sz="5400" b="1" smtClean="0">
          <a:solidFill>
            <a:srgbClr val="00458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/>
          <a:ea typeface="+mj-ea"/>
          <a:cs typeface="Arial"/>
        </a:defRPr>
      </a:lvl1pPr>
      <a:lvl2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  <a:ea typeface="SimSun" charset="-122"/>
        </a:defRPr>
      </a:lvl2pPr>
      <a:lvl3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  <a:ea typeface="SimSun" charset="-122"/>
        </a:defRPr>
      </a:lvl3pPr>
      <a:lvl4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  <a:ea typeface="SimSun" charset="-122"/>
        </a:defRPr>
      </a:lvl4pPr>
      <a:lvl5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  <a:ea typeface="SimSun" charset="-122"/>
        </a:defRPr>
      </a:lvl5pPr>
      <a:lvl6pPr marL="2514600" indent="-228600"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  <a:ea typeface="SimSun" charset="-122"/>
        </a:defRPr>
      </a:lvl6pPr>
      <a:lvl7pPr marL="2971800" indent="-228600"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  <a:ea typeface="SimSun" charset="-122"/>
        </a:defRPr>
      </a:lvl7pPr>
      <a:lvl8pPr marL="3429000" indent="-228600"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  <a:ea typeface="SimSun" charset="-122"/>
        </a:defRPr>
      </a:lvl8pPr>
      <a:lvl9pPr marL="3886200" indent="-228600"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  <a:ea typeface="SimSun" charset="-122"/>
        </a:defRPr>
      </a:lvl9pPr>
    </p:titleStyle>
    <p:bodyStyle>
      <a:lvl1pPr marL="342900" indent="-342900" algn="ctr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539B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539B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539B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539B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539B"/>
          </a:solidFill>
          <a:latin typeface="+mn-lt"/>
          <a:ea typeface="+mn-ea"/>
        </a:defRPr>
      </a:lvl5pPr>
      <a:lvl6pPr marL="25146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539B"/>
          </a:solidFill>
          <a:latin typeface="+mn-lt"/>
          <a:ea typeface="+mn-ea"/>
        </a:defRPr>
      </a:lvl6pPr>
      <a:lvl7pPr marL="29718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539B"/>
          </a:solidFill>
          <a:latin typeface="+mn-lt"/>
          <a:ea typeface="+mn-ea"/>
        </a:defRPr>
      </a:lvl7pPr>
      <a:lvl8pPr marL="34290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539B"/>
          </a:solidFill>
          <a:latin typeface="+mn-lt"/>
          <a:ea typeface="+mn-ea"/>
        </a:defRPr>
      </a:lvl8pPr>
      <a:lvl9pPr marL="38862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539B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800" y="6356350"/>
            <a:ext cx="601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1B2BC-CF5E-294B-8ED8-97DEDACAE1FF}" type="slidenum">
              <a:rPr lang="en-US" smtClean="0"/>
              <a:pPr/>
              <a:t>‹#›</a:t>
            </a:fld>
            <a:r>
              <a:rPr lang="en-US" dirty="0" smtClean="0"/>
              <a:t>  Community </a:t>
            </a:r>
            <a:r>
              <a:rPr lang="en-US" dirty="0" err="1" smtClean="0"/>
              <a:t>Paramedicine</a:t>
            </a:r>
            <a:r>
              <a:rPr lang="en-US" dirty="0" smtClean="0"/>
              <a:t> Survey Summary, October 2013</a:t>
            </a:r>
            <a:endParaRPr lang="en-US" dirty="0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05600" y="5943600"/>
            <a:ext cx="2217375" cy="73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gradFill>
            <a:gsLst>
              <a:gs pos="85000">
                <a:srgbClr val="E4C58D"/>
              </a:gs>
              <a:gs pos="50000">
                <a:srgbClr val="EA902C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14" name="Title Placeholder 4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2971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Text Placeholder 5"/>
          <p:cNvSpPr>
            <a:spLocks noGrp="1"/>
          </p:cNvSpPr>
          <p:nvPr>
            <p:ph type="body" idx="1"/>
          </p:nvPr>
        </p:nvSpPr>
        <p:spPr>
          <a:xfrm>
            <a:off x="457200" y="4038601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48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5400" b="1" kern="1200">
          <a:solidFill>
            <a:srgbClr val="00458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Trebuchet MS"/>
          <a:ea typeface="+mj-ea"/>
          <a:cs typeface="Trebuchet MS"/>
        </a:defRPr>
      </a:lvl1pPr>
    </p:titleStyle>
    <p:bodyStyle>
      <a:lvl1pPr marL="0" indent="0" algn="ctr" defTabSz="4572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emt.org" TargetMode="Externa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mailto:info@naemt.org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www.naemt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twitter.com/NAEMT_" TargetMode="External"/><Relationship Id="rId4" Type="http://schemas.openxmlformats.org/officeDocument/2006/relationships/hyperlink" Target="http://www.facebook.com/NAEMTfriend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3581401"/>
          </a:xfrm>
        </p:spPr>
        <p:txBody>
          <a:bodyPr/>
          <a:lstStyle/>
          <a:p>
            <a:r>
              <a:rPr lang="en-US" sz="4200" dirty="0" smtClean="0"/>
              <a:t>Community </a:t>
            </a:r>
            <a:r>
              <a:rPr lang="en-US" sz="4200" dirty="0" err="1" smtClean="0"/>
              <a:t>Paramedicine</a:t>
            </a:r>
            <a:r>
              <a:rPr lang="en-US" sz="4200" dirty="0" smtClean="0"/>
              <a:t>/Mobile Integrated Healthcare</a:t>
            </a:r>
            <a:br>
              <a:rPr lang="en-US" sz="4200" dirty="0" smtClean="0"/>
            </a:br>
            <a:r>
              <a:rPr lang="en-US" sz="5200" dirty="0" smtClean="0"/>
              <a:t>Survey Summary</a:t>
            </a:r>
            <a:endParaRPr lang="en-US" sz="5200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295400"/>
          </a:xfrm>
        </p:spPr>
        <p:txBody>
          <a:bodyPr/>
          <a:lstStyle/>
          <a:p>
            <a:r>
              <a:rPr lang="en-US" dirty="0" smtClean="0"/>
              <a:t>Prepared October 2013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Programs represented — all delivery models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1438897"/>
              </p:ext>
            </p:extLst>
          </p:nvPr>
        </p:nvGraphicFramePr>
        <p:xfrm>
          <a:off x="838200" y="1524000"/>
          <a:ext cx="7010400" cy="3985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43000" y="17526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Public, municipal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29718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Public, hospital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48768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Public,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fire-based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0" y="48768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Public,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county or regional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05600" y="28194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Private,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non-profit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05400" y="1578114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Private,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for profit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71800" y="16002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Volunteer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5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served by CP/MIHC</a:t>
            </a:r>
            <a:r>
              <a:rPr lang="en-US" baseline="0" dirty="0" smtClean="0"/>
              <a:t> programs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881639"/>
              </p:ext>
            </p:extLst>
          </p:nvPr>
        </p:nvGraphicFramePr>
        <p:xfrm>
          <a:off x="1371600" y="1981200"/>
          <a:ext cx="6096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1752600"/>
              </a:tblGrid>
              <a:tr h="685800"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Less than 50,000: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40%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50,000 – 100,000: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16%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100,001 – 500,000: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22%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More than 500,000: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22%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652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371294"/>
              </p:ext>
            </p:extLst>
          </p:nvPr>
        </p:nvGraphicFramePr>
        <p:xfrm>
          <a:off x="1295400" y="2362200"/>
          <a:ext cx="6324601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6278"/>
                <a:gridCol w="1818323"/>
              </a:tblGrid>
              <a:tr h="762000"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Less than 10,000: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51%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10,000 – 50,000: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29%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More</a:t>
                      </a:r>
                      <a:r>
                        <a:rPr lang="en-US" sz="2800" b="0" baseline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than 50,000</a:t>
                      </a:r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: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20%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call volume of</a:t>
            </a:r>
            <a:r>
              <a:rPr lang="en-US" baseline="0" dirty="0" smtClean="0"/>
              <a:t> CP/MIHC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82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of area served</a:t>
            </a:r>
            <a:r>
              <a:rPr lang="en-US" baseline="0" dirty="0" smtClean="0"/>
              <a:t> for CP/MIHC programs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17485"/>
              </p:ext>
            </p:extLst>
          </p:nvPr>
        </p:nvGraphicFramePr>
        <p:xfrm>
          <a:off x="1295400" y="2362200"/>
          <a:ext cx="6324601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600"/>
                <a:gridCol w="1524001"/>
              </a:tblGrid>
              <a:tr h="762000"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Less than 250 sq.</a:t>
                      </a:r>
                      <a:r>
                        <a:rPr lang="en-US" sz="2800" b="0" baseline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miles</a:t>
                      </a:r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: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46%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250 – 1,000 sq.</a:t>
                      </a:r>
                      <a:r>
                        <a:rPr lang="en-US" sz="2800" b="0" baseline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miles</a:t>
                      </a:r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: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32%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More</a:t>
                      </a:r>
                      <a:r>
                        <a:rPr lang="en-US" sz="2800" b="0" baseline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than 1,000 sq. miles</a:t>
                      </a:r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: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22%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76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</a:t>
            </a:r>
            <a:r>
              <a:rPr lang="en-US" baseline="0" dirty="0" smtClean="0"/>
              <a:t> density of CP/MIHC programs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850953"/>
              </p:ext>
            </p:extLst>
          </p:nvPr>
        </p:nvGraphicFramePr>
        <p:xfrm>
          <a:off x="457200" y="1676401"/>
          <a:ext cx="7772400" cy="4202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842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Catalyst for starting a CP/MIHC program</a:t>
            </a:r>
            <a:endParaRPr lang="en-US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122207537"/>
              </p:ext>
            </p:extLst>
          </p:nvPr>
        </p:nvGraphicFramePr>
        <p:xfrm>
          <a:off x="762000" y="1397000"/>
          <a:ext cx="7391400" cy="4475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0" y="6019800"/>
            <a:ext cx="5257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300" i="1" dirty="0" smtClean="0">
                <a:solidFill>
                  <a:srgbClr val="004586"/>
                </a:solidFill>
              </a:rPr>
              <a:t>Respondents were able </a:t>
            </a:r>
            <a:r>
              <a:rPr lang="en-US" sz="1300" i="1" dirty="0">
                <a:solidFill>
                  <a:srgbClr val="004586"/>
                </a:solidFill>
              </a:rPr>
              <a:t>to select more than one </a:t>
            </a:r>
            <a:r>
              <a:rPr lang="en-US" sz="1300" i="1" dirty="0" smtClean="0">
                <a:solidFill>
                  <a:srgbClr val="004586"/>
                </a:solidFill>
              </a:rPr>
              <a:t>response, resulting in a </a:t>
            </a:r>
            <a:r>
              <a:rPr lang="en-US" sz="1300" i="1" dirty="0">
                <a:solidFill>
                  <a:srgbClr val="004586"/>
                </a:solidFill>
              </a:rPr>
              <a:t>percentage total </a:t>
            </a:r>
            <a:r>
              <a:rPr lang="en-US" sz="1300" i="1" dirty="0" smtClean="0">
                <a:solidFill>
                  <a:srgbClr val="004586"/>
                </a:solidFill>
              </a:rPr>
              <a:t>greater than </a:t>
            </a:r>
            <a:r>
              <a:rPr lang="en-US" sz="1300" i="1" dirty="0">
                <a:solidFill>
                  <a:srgbClr val="004586"/>
                </a:solidFill>
              </a:rPr>
              <a:t>100%.</a:t>
            </a:r>
          </a:p>
        </p:txBody>
      </p:sp>
    </p:spTree>
    <p:extLst>
      <p:ext uri="{BB962C8B-B14F-4D97-AF65-F5344CB8AC3E}">
        <p14:creationId xmlns:p14="http://schemas.microsoft.com/office/powerpoint/2010/main" val="117167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 in initial CP/MIHC program assessment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2197979"/>
              </p:ext>
            </p:extLst>
          </p:nvPr>
        </p:nvGraphicFramePr>
        <p:xfrm>
          <a:off x="609600" y="1610078"/>
          <a:ext cx="7561289" cy="4270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6019800"/>
            <a:ext cx="5257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300" i="1" dirty="0">
                <a:solidFill>
                  <a:srgbClr val="004586"/>
                </a:solidFill>
              </a:rPr>
              <a:t>Respondents were able to select more than one response, resulting in a percentage total greater than 100%.</a:t>
            </a:r>
          </a:p>
        </p:txBody>
      </p:sp>
    </p:spTree>
    <p:extLst>
      <p:ext uri="{BB962C8B-B14F-4D97-AF65-F5344CB8AC3E}">
        <p14:creationId xmlns:p14="http://schemas.microsoft.com/office/powerpoint/2010/main" val="123410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CP/MIHC program has been in operation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162159"/>
              </p:ext>
            </p:extLst>
          </p:nvPr>
        </p:nvGraphicFramePr>
        <p:xfrm>
          <a:off x="1295400" y="2362200"/>
          <a:ext cx="6324601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6278"/>
                <a:gridCol w="1818323"/>
              </a:tblGrid>
              <a:tr h="762000"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Less than 1 year: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42%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lang="en-US" sz="2800" b="0" baseline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– 3 years</a:t>
                      </a:r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: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23%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More</a:t>
                      </a:r>
                      <a:r>
                        <a:rPr lang="en-US" sz="2800" b="0" baseline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than 3 years</a:t>
                      </a:r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: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35%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16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CP/MIHC program models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9041727"/>
              </p:ext>
            </p:extLst>
          </p:nvPr>
        </p:nvGraphicFramePr>
        <p:xfrm>
          <a:off x="598126" y="1752599"/>
          <a:ext cx="7469178" cy="4038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6019800"/>
            <a:ext cx="5257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300" i="1" dirty="0">
                <a:solidFill>
                  <a:srgbClr val="004586"/>
                </a:solidFill>
              </a:rPr>
              <a:t>Respondents were able to select more than one response, resulting in a percentage total greater than 100%.</a:t>
            </a:r>
          </a:p>
        </p:txBody>
      </p:sp>
    </p:spTree>
    <p:extLst>
      <p:ext uri="{BB962C8B-B14F-4D97-AF65-F5344CB8AC3E}">
        <p14:creationId xmlns:p14="http://schemas.microsoft.com/office/powerpoint/2010/main" val="375565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/>
              <a:t>Comparing program type to population 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Across all population</a:t>
            </a:r>
            <a:r>
              <a:rPr lang="en-US" baseline="0" dirty="0" smtClean="0"/>
              <a:t> densities, the “Frequent EMS User” was selected as the most common program model.</a:t>
            </a:r>
          </a:p>
          <a:p>
            <a:r>
              <a:rPr lang="en-US" baseline="0" dirty="0" smtClean="0"/>
              <a:t>“Primary care/physician extender”</a:t>
            </a:r>
            <a:r>
              <a:rPr lang="en-US" dirty="0" smtClean="0"/>
              <a:t> was selected as </a:t>
            </a:r>
            <a:br>
              <a:rPr lang="en-US" dirty="0" smtClean="0"/>
            </a:br>
            <a:r>
              <a:rPr lang="en-US" dirty="0" smtClean="0"/>
              <a:t>the second-most common </a:t>
            </a:r>
            <a:r>
              <a:rPr lang="en-US" baseline="0" dirty="0" smtClean="0"/>
              <a:t>model for programs in super rural areas.</a:t>
            </a:r>
          </a:p>
          <a:p>
            <a:r>
              <a:rPr lang="en-US" baseline="0" dirty="0" smtClean="0"/>
              <a:t>“Readmission avoidance” was selected as the </a:t>
            </a:r>
            <a:br>
              <a:rPr lang="en-US" baseline="0" dirty="0" smtClean="0"/>
            </a:br>
            <a:r>
              <a:rPr lang="en-US" baseline="0" dirty="0" smtClean="0"/>
              <a:t>second-most</a:t>
            </a:r>
            <a:r>
              <a:rPr lang="en-US" dirty="0" smtClean="0"/>
              <a:t> common</a:t>
            </a:r>
            <a:r>
              <a:rPr lang="en-US" baseline="0" dirty="0" smtClean="0"/>
              <a:t> model for programs in rural, suburban and urban areas.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49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Community </a:t>
            </a:r>
            <a:r>
              <a:rPr lang="en-US" dirty="0" err="1" smtClean="0"/>
              <a:t>Paramedicine</a:t>
            </a:r>
            <a:r>
              <a:rPr lang="en-US" dirty="0" smtClean="0"/>
              <a:t> (CP) &amp; Mobile Integrated Healthcare (MIHC)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CP/MIHC programs use EMS practitioners and other healthcare providers in an expanded role to increase patient access to primary and preventative care, within the medical home model. </a:t>
            </a:r>
          </a:p>
          <a:p>
            <a:r>
              <a:rPr lang="en-US" dirty="0" smtClean="0"/>
              <a:t>CP/MIHC programs work to decrease the use of emergency departments, decrease healthcare costs,</a:t>
            </a:r>
            <a:r>
              <a:rPr lang="en-US" baseline="0" dirty="0" smtClean="0"/>
              <a:t> </a:t>
            </a:r>
            <a:br>
              <a:rPr lang="en-US" baseline="0" dirty="0" smtClean="0"/>
            </a:br>
            <a:r>
              <a:rPr lang="en-US" dirty="0" smtClean="0"/>
              <a:t>and increase improved patient outcomes.</a:t>
            </a:r>
          </a:p>
          <a:p>
            <a:r>
              <a:rPr lang="en-US" dirty="0" smtClean="0"/>
              <a:t>The introduction of CP/MIHC programs within EMS agencies is a top trend in emergency medical care. </a:t>
            </a:r>
          </a:p>
        </p:txBody>
      </p:sp>
    </p:spTree>
    <p:extLst>
      <p:ext uri="{BB962C8B-B14F-4D97-AF65-F5344CB8AC3E}">
        <p14:creationId xmlns:p14="http://schemas.microsoft.com/office/powerpoint/2010/main" val="395413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/>
              <a:t>Comparing program type by delivery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“Frequent EMS User” was selected as the most common model for all types of </a:t>
            </a:r>
            <a:r>
              <a:rPr lang="en-US" baseline="0" dirty="0" smtClean="0"/>
              <a:t>private programs</a:t>
            </a:r>
            <a:r>
              <a:rPr lang="en-US" dirty="0" smtClean="0"/>
              <a:t>, as well as </a:t>
            </a:r>
            <a:br>
              <a:rPr lang="en-US" dirty="0" smtClean="0"/>
            </a:br>
            <a:r>
              <a:rPr lang="en-US" baseline="0" dirty="0" smtClean="0"/>
              <a:t>public-county, public-fire, and volunteer programs.</a:t>
            </a:r>
          </a:p>
          <a:p>
            <a:pPr lvl="0"/>
            <a:r>
              <a:rPr lang="en-US" baseline="0" dirty="0" smtClean="0"/>
              <a:t>“Readmission avoidance” was selected as the most common model for public-hospital programs.</a:t>
            </a:r>
          </a:p>
          <a:p>
            <a:pPr lvl="0"/>
            <a:r>
              <a:rPr lang="en-US" baseline="0" dirty="0" smtClean="0"/>
              <a:t>“Primary care/physician extender” was selected as the second-most common model for</a:t>
            </a:r>
            <a:r>
              <a:rPr lang="en-US" dirty="0" smtClean="0"/>
              <a:t> private</a:t>
            </a:r>
            <a:r>
              <a:rPr lang="en-US" dirty="0"/>
              <a:t>-</a:t>
            </a:r>
            <a:r>
              <a:rPr lang="en-US" baseline="0" dirty="0" smtClean="0"/>
              <a:t>for</a:t>
            </a:r>
            <a:r>
              <a:rPr lang="en-US" dirty="0" smtClean="0"/>
              <a:t> </a:t>
            </a:r>
            <a:r>
              <a:rPr lang="en-US" baseline="0" dirty="0" smtClean="0"/>
              <a:t>profit programs.</a:t>
            </a:r>
          </a:p>
          <a:p>
            <a:pPr lvl="0"/>
            <a:r>
              <a:rPr lang="en-US" baseline="0" dirty="0" smtClean="0"/>
              <a:t>“Readmission avoidance” was selected as the </a:t>
            </a:r>
            <a:br>
              <a:rPr lang="en-US" baseline="0" dirty="0" smtClean="0"/>
            </a:br>
            <a:r>
              <a:rPr lang="en-US" baseline="0" dirty="0" smtClean="0"/>
              <a:t>second-most common model for private</a:t>
            </a:r>
            <a:r>
              <a:rPr lang="en-US" dirty="0"/>
              <a:t>-</a:t>
            </a:r>
            <a:r>
              <a:rPr lang="en-US" baseline="0" dirty="0" smtClean="0"/>
              <a:t>non</a:t>
            </a:r>
            <a:r>
              <a:rPr lang="en-US" dirty="0"/>
              <a:t> </a:t>
            </a:r>
            <a:r>
              <a:rPr lang="en-US" baseline="0" dirty="0" smtClean="0"/>
              <a:t>profit </a:t>
            </a:r>
            <a:br>
              <a:rPr lang="en-US" baseline="0" dirty="0" smtClean="0"/>
            </a:br>
            <a:r>
              <a:rPr lang="en-US" baseline="0" dirty="0" smtClean="0"/>
              <a:t>and public-county</a:t>
            </a:r>
            <a:r>
              <a:rPr lang="en-US" dirty="0"/>
              <a:t> </a:t>
            </a:r>
            <a:r>
              <a:rPr lang="en-US" baseline="0" dirty="0" smtClean="0"/>
              <a:t>programs.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9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Vehicles used to deliver</a:t>
            </a:r>
            <a:r>
              <a:rPr lang="en-US" baseline="0" dirty="0" smtClean="0"/>
              <a:t> </a:t>
            </a:r>
            <a:r>
              <a:rPr lang="en-US" dirty="0" smtClean="0"/>
              <a:t>services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948680"/>
              </p:ext>
            </p:extLst>
          </p:nvPr>
        </p:nvGraphicFramePr>
        <p:xfrm>
          <a:off x="1066800" y="1600200"/>
          <a:ext cx="6934201" cy="4201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0618"/>
                <a:gridCol w="1993583"/>
              </a:tblGrid>
              <a:tr h="626962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Ambulance:</a:t>
                      </a:r>
                      <a:endParaRPr lang="en-US" sz="24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65%</a:t>
                      </a:r>
                      <a:endParaRPr lang="en-US" sz="24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26962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SUV:</a:t>
                      </a:r>
                      <a:endParaRPr lang="en-US" sz="24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51%</a:t>
                      </a:r>
                      <a:endParaRPr lang="en-US" sz="24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26962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Car:</a:t>
                      </a:r>
                      <a:endParaRPr lang="en-US" sz="24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18%</a:t>
                      </a:r>
                      <a:endParaRPr lang="en-US" sz="24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26962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Fire Truck:</a:t>
                      </a:r>
                      <a:endParaRPr lang="en-US" sz="24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17%</a:t>
                      </a:r>
                      <a:endParaRPr lang="en-US" sz="24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26962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POV</a:t>
                      </a:r>
                      <a:r>
                        <a:rPr lang="en-US" sz="2400" b="0" baseline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:</a:t>
                      </a:r>
                      <a:endParaRPr lang="en-US" sz="24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  3%</a:t>
                      </a:r>
                      <a:endParaRPr lang="en-US" sz="24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2759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Other:</a:t>
                      </a:r>
                      <a:r>
                        <a:rPr lang="en-US" sz="20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br>
                        <a:rPr lang="en-US" sz="20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</a:br>
                      <a:r>
                        <a:rPr lang="en-US" sz="20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(UTV, Medevac helicopter,</a:t>
                      </a:r>
                      <a:r>
                        <a:rPr lang="en-US" sz="2000" b="0" baseline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golf cart, crew boat, non-medical transport helicopter)</a:t>
                      </a:r>
                      <a:endParaRPr lang="en-US" sz="20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  5%</a:t>
                      </a:r>
                      <a:endParaRPr lang="en-US" sz="24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6019800"/>
            <a:ext cx="5257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300" i="1" dirty="0">
                <a:solidFill>
                  <a:srgbClr val="004586"/>
                </a:solidFill>
              </a:rPr>
              <a:t>Respondents were able to select more than one response, resulting in a percentage total greater than 100%.</a:t>
            </a:r>
          </a:p>
        </p:txBody>
      </p:sp>
    </p:spTree>
    <p:extLst>
      <p:ext uri="{BB962C8B-B14F-4D97-AF65-F5344CB8AC3E}">
        <p14:creationId xmlns:p14="http://schemas.microsoft.com/office/powerpoint/2010/main" val="301393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 used to deliver services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1806608"/>
              </p:ext>
            </p:extLst>
          </p:nvPr>
        </p:nvGraphicFramePr>
        <p:xfrm>
          <a:off x="598128" y="1752601"/>
          <a:ext cx="7610101" cy="4114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6019800"/>
            <a:ext cx="5257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300" i="1" dirty="0">
                <a:solidFill>
                  <a:srgbClr val="004586"/>
                </a:solidFill>
              </a:rPr>
              <a:t>Respondents were able to select more than one response, resulting in a percentage total greater than 100%.</a:t>
            </a:r>
          </a:p>
        </p:txBody>
      </p:sp>
    </p:spTree>
    <p:extLst>
      <p:ext uri="{BB962C8B-B14F-4D97-AF65-F5344CB8AC3E}">
        <p14:creationId xmlns:p14="http://schemas.microsoft.com/office/powerpoint/2010/main" val="127214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</a:t>
            </a:r>
            <a:r>
              <a:rPr lang="en-US" baseline="0" dirty="0" smtClean="0"/>
              <a:t>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providers transport patients as needed?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Does program operate on a 24/7 basis?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Does</a:t>
            </a:r>
            <a:r>
              <a:rPr lang="en-US" baseline="0" dirty="0" smtClean="0"/>
              <a:t> program make house calls?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398375"/>
              </p:ext>
            </p:extLst>
          </p:nvPr>
        </p:nvGraphicFramePr>
        <p:xfrm>
          <a:off x="914400" y="2209800"/>
          <a:ext cx="6096000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YES : 65%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NO : 35%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871145"/>
              </p:ext>
            </p:extLst>
          </p:nvPr>
        </p:nvGraphicFramePr>
        <p:xfrm>
          <a:off x="914400" y="3505200"/>
          <a:ext cx="6096000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YES : 65%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NO : 35%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560925"/>
              </p:ext>
            </p:extLst>
          </p:nvPr>
        </p:nvGraphicFramePr>
        <p:xfrm>
          <a:off x="914400" y="4876800"/>
          <a:ext cx="6096000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YES : 84%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NO : 13%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09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CP/MIHC</a:t>
            </a:r>
            <a:r>
              <a:rPr lang="en-US" baseline="0" dirty="0" smtClean="0"/>
              <a:t> program funding sources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0025869"/>
              </p:ext>
            </p:extLst>
          </p:nvPr>
        </p:nvGraphicFramePr>
        <p:xfrm>
          <a:off x="533400" y="1676401"/>
          <a:ext cx="7818886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6019800"/>
            <a:ext cx="5257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300" i="1" dirty="0">
                <a:solidFill>
                  <a:srgbClr val="004586"/>
                </a:solidFill>
              </a:rPr>
              <a:t>Respondents were able to select more than one response, resulting in a percentage total greater than 100%.</a:t>
            </a:r>
          </a:p>
        </p:txBody>
      </p:sp>
    </p:spTree>
    <p:extLst>
      <p:ext uri="{BB962C8B-B14F-4D97-AF65-F5344CB8AC3E}">
        <p14:creationId xmlns:p14="http://schemas.microsoft.com/office/powerpoint/2010/main" val="351802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CP/MIHC practitioner deployment per</a:t>
            </a:r>
            <a:r>
              <a:rPr lang="en-US" baseline="0" dirty="0" smtClean="0"/>
              <a:t> patient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1377029"/>
              </p:ext>
            </p:extLst>
          </p:nvPr>
        </p:nvGraphicFramePr>
        <p:xfrm>
          <a:off x="304800" y="1981200"/>
          <a:ext cx="8229600" cy="4449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781800" y="37338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Verdana"/>
                <a:cs typeface="Verdana"/>
              </a:rPr>
              <a:t>One</a:t>
            </a:r>
            <a:endParaRPr lang="en-US" sz="24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41910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Verdana"/>
                <a:cs typeface="Verdana"/>
              </a:rPr>
              <a:t>Two</a:t>
            </a:r>
            <a:endParaRPr lang="en-US" sz="24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4800" y="1671935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Verdana"/>
                <a:cs typeface="Verdana"/>
              </a:rPr>
              <a:t>More than four</a:t>
            </a:r>
            <a:endParaRPr lang="en-US" sz="24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24339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Verdana"/>
                <a:cs typeface="Verdana"/>
              </a:rPr>
              <a:t>Three</a:t>
            </a:r>
            <a:endParaRPr lang="en-US" sz="24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5600" y="18288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Verdana"/>
                <a:cs typeface="Verdana"/>
              </a:rPr>
              <a:t>Four</a:t>
            </a:r>
            <a:endParaRPr lang="en-US" sz="24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25010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Organizations</a:t>
            </a:r>
            <a:r>
              <a:rPr lang="en-US" baseline="0" dirty="0" smtClean="0"/>
              <a:t> partnering in program implementation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251714"/>
              </p:ext>
            </p:extLst>
          </p:nvPr>
        </p:nvGraphicFramePr>
        <p:xfrm>
          <a:off x="1295400" y="1752600"/>
          <a:ext cx="6324601" cy="4169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6278"/>
                <a:gridCol w="1818323"/>
              </a:tblGrid>
              <a:tr h="354724"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Hospitals:</a:t>
                      </a:r>
                      <a:endParaRPr lang="en-US" sz="1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83%</a:t>
                      </a:r>
                      <a:endParaRPr lang="en-US" sz="1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54724"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Physician organizations:</a:t>
                      </a:r>
                      <a:endParaRPr lang="en-US" sz="1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47%</a:t>
                      </a:r>
                      <a:endParaRPr lang="en-US" sz="1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4724"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Other EMS agencies:</a:t>
                      </a:r>
                      <a:endParaRPr lang="en-US" sz="1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45%</a:t>
                      </a:r>
                      <a:endParaRPr lang="en-US" sz="1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54724"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Public</a:t>
                      </a:r>
                      <a:r>
                        <a:rPr lang="en-US" sz="1800" b="0" baseline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health agencies</a:t>
                      </a:r>
                      <a:r>
                        <a:rPr lang="en-US" sz="1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:</a:t>
                      </a:r>
                      <a:endParaRPr lang="en-US" sz="1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42%</a:t>
                      </a:r>
                      <a:endParaRPr lang="en-US" sz="1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4724"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Home health organizations</a:t>
                      </a:r>
                      <a:r>
                        <a:rPr lang="en-US" sz="1800" b="0" baseline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:</a:t>
                      </a:r>
                      <a:endParaRPr lang="en-US" sz="1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42%</a:t>
                      </a:r>
                      <a:endParaRPr lang="en-US" sz="1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8236"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Primary care facilities:</a:t>
                      </a:r>
                      <a:endParaRPr lang="en-US" sz="1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40%</a:t>
                      </a:r>
                      <a:endParaRPr lang="en-US" sz="1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68236"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Law</a:t>
                      </a:r>
                      <a:r>
                        <a:rPr lang="en-US" sz="1800" b="0" baseline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enforcement agencies:</a:t>
                      </a:r>
                      <a:endParaRPr lang="en-US" sz="1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31%</a:t>
                      </a:r>
                      <a:endParaRPr lang="en-US" sz="1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8236"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Mental health care facilities:</a:t>
                      </a:r>
                      <a:endParaRPr lang="en-US" sz="1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27%</a:t>
                      </a:r>
                      <a:endParaRPr lang="en-US" sz="1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68236"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Nursing homes:</a:t>
                      </a:r>
                      <a:endParaRPr lang="en-US" sz="1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25%</a:t>
                      </a:r>
                      <a:endParaRPr lang="en-US" sz="1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</a:tr>
              <a:tr h="468236"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None:</a:t>
                      </a:r>
                      <a:endParaRPr lang="en-US" sz="1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baseline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6%</a:t>
                      </a:r>
                      <a:endParaRPr lang="en-US" sz="1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6019800"/>
            <a:ext cx="5257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rgbClr val="004586"/>
                </a:solidFill>
              </a:rPr>
              <a:t>Respondents were able to select more than one response, resulting in a percentage total greater than 100</a:t>
            </a:r>
            <a:r>
              <a:rPr lang="en-US" sz="1300" i="1" dirty="0" smtClean="0">
                <a:solidFill>
                  <a:srgbClr val="004586"/>
                </a:solidFill>
              </a:rPr>
              <a:t>%.</a:t>
            </a:r>
            <a:endParaRPr lang="en-US" sz="1300" i="1" dirty="0">
              <a:solidFill>
                <a:srgbClr val="0045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24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program collaboration with partners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948382"/>
              </p:ext>
            </p:extLst>
          </p:nvPr>
        </p:nvGraphicFramePr>
        <p:xfrm>
          <a:off x="1295400" y="1752600"/>
          <a:ext cx="6324601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6278"/>
                <a:gridCol w="1818323"/>
              </a:tblGrid>
              <a:tr h="68580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Provides patient</a:t>
                      </a:r>
                      <a:r>
                        <a:rPr lang="en-US" sz="2400" b="0" baseline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care</a:t>
                      </a:r>
                      <a:r>
                        <a:rPr lang="en-US" sz="24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:</a:t>
                      </a:r>
                      <a:endParaRPr lang="en-US" sz="24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72%</a:t>
                      </a:r>
                      <a:endParaRPr lang="en-US" sz="24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Coordinates patient services:</a:t>
                      </a:r>
                      <a:endParaRPr lang="en-US" sz="24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69%</a:t>
                      </a:r>
                      <a:endParaRPr lang="en-US" sz="24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Provides personnel:</a:t>
                      </a:r>
                      <a:endParaRPr lang="en-US" sz="24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44%</a:t>
                      </a:r>
                      <a:endParaRPr lang="en-US" sz="24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Provides oversight:</a:t>
                      </a:r>
                      <a:endParaRPr lang="en-US" sz="24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24%</a:t>
                      </a:r>
                      <a:endParaRPr lang="en-US" sz="24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Provides funding</a:t>
                      </a:r>
                      <a:r>
                        <a:rPr lang="en-US" sz="2400" b="0" baseline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:</a:t>
                      </a:r>
                      <a:endParaRPr lang="en-US" sz="24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 7%</a:t>
                      </a:r>
                      <a:endParaRPr lang="en-US" sz="24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6019800"/>
            <a:ext cx="5257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300" i="1" dirty="0">
                <a:solidFill>
                  <a:srgbClr val="004586"/>
                </a:solidFill>
              </a:rPr>
              <a:t>Respondents were able to select more than one response, resulting in a percentage total greater than 100%.</a:t>
            </a:r>
          </a:p>
        </p:txBody>
      </p:sp>
    </p:spTree>
    <p:extLst>
      <p:ext uri="{BB962C8B-B14F-4D97-AF65-F5344CB8AC3E}">
        <p14:creationId xmlns:p14="http://schemas.microsoft.com/office/powerpoint/2010/main" val="325812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provides medical direction for the</a:t>
            </a:r>
            <a:r>
              <a:rPr lang="en-US" baseline="0" dirty="0" smtClean="0"/>
              <a:t> </a:t>
            </a:r>
            <a:br>
              <a:rPr lang="en-US" baseline="0" dirty="0" smtClean="0"/>
            </a:br>
            <a:r>
              <a:rPr lang="en-US" baseline="0" dirty="0" smtClean="0"/>
              <a:t>CP/MIHC</a:t>
            </a:r>
            <a:r>
              <a:rPr lang="en-US" dirty="0" smtClean="0"/>
              <a:t> program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0482031"/>
              </p:ext>
            </p:extLst>
          </p:nvPr>
        </p:nvGraphicFramePr>
        <p:xfrm>
          <a:off x="1067680" y="2286000"/>
          <a:ext cx="718732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0" y="22860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Verdana"/>
                <a:cs typeface="Verdana"/>
              </a:rPr>
              <a:t>Multiple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Verdana"/>
                <a:cs typeface="Verdana"/>
              </a:rPr>
              <a:t>Directors</a:t>
            </a:r>
            <a:endParaRPr lang="en-US" sz="24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1800" y="2057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Verdana"/>
                <a:cs typeface="Verdana"/>
              </a:rPr>
              <a:t>Single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Verdana"/>
                <a:cs typeface="Verdana"/>
              </a:rPr>
              <a:t>Director</a:t>
            </a:r>
            <a:endParaRPr lang="en-US" sz="24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2800" y="1900535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Verdana"/>
                <a:cs typeface="Verdana"/>
              </a:rPr>
              <a:t>Committee</a:t>
            </a:r>
            <a:endParaRPr lang="en-US" sz="24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76505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number of hours per week </a:t>
            </a:r>
            <a:br>
              <a:rPr lang="en-US" dirty="0" smtClean="0"/>
            </a:br>
            <a:r>
              <a:rPr lang="en-US" dirty="0" smtClean="0"/>
              <a:t>of medical direction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830207"/>
              </p:ext>
            </p:extLst>
          </p:nvPr>
        </p:nvGraphicFramePr>
        <p:xfrm>
          <a:off x="1295400" y="2362200"/>
          <a:ext cx="6324601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6278"/>
                <a:gridCol w="1818323"/>
              </a:tblGrid>
              <a:tr h="889000">
                <a:tc>
                  <a:txBody>
                    <a:bodyPr/>
                    <a:lstStyle/>
                    <a:p>
                      <a:pPr algn="r"/>
                      <a:r>
                        <a:rPr lang="en-US" sz="26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Less than</a:t>
                      </a:r>
                      <a:r>
                        <a:rPr lang="en-US" sz="2600" b="0" baseline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10</a:t>
                      </a:r>
                      <a:r>
                        <a:rPr lang="en-US" sz="26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:</a:t>
                      </a:r>
                      <a:endParaRPr lang="en-US" sz="26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66%</a:t>
                      </a:r>
                      <a:endParaRPr lang="en-US" sz="26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algn="r"/>
                      <a:r>
                        <a:rPr lang="en-US" sz="26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10:</a:t>
                      </a:r>
                      <a:endParaRPr lang="en-US" sz="26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17%</a:t>
                      </a:r>
                      <a:endParaRPr lang="en-US" sz="26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algn="r"/>
                      <a:r>
                        <a:rPr lang="en-US" sz="26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More than 10:</a:t>
                      </a:r>
                      <a:endParaRPr lang="en-US" sz="26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17%</a:t>
                      </a:r>
                      <a:endParaRPr lang="en-US" sz="26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225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 CP survey was conducted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To better understand the extent and characteristics of CP/MIHC programs across the country.</a:t>
            </a:r>
          </a:p>
          <a:p>
            <a:pPr lvl="0"/>
            <a:r>
              <a:rPr lang="en-US" dirty="0" smtClean="0"/>
              <a:t>To have a basis for understanding the CP/MIHC trend – which helps all of us in EMS – so we can develop strategies and policies to support it.</a:t>
            </a:r>
          </a:p>
        </p:txBody>
      </p:sp>
    </p:spTree>
    <p:extLst>
      <p:ext uri="{BB962C8B-B14F-4D97-AF65-F5344CB8AC3E}">
        <p14:creationId xmlns:p14="http://schemas.microsoft.com/office/powerpoint/2010/main" val="82631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Responsibilities of the Medical Director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6576255"/>
              </p:ext>
            </p:extLst>
          </p:nvPr>
        </p:nvGraphicFramePr>
        <p:xfrm>
          <a:off x="533400" y="1717603"/>
          <a:ext cx="7533905" cy="4073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6019800"/>
            <a:ext cx="5257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300" i="1" dirty="0">
                <a:solidFill>
                  <a:srgbClr val="004586"/>
                </a:solidFill>
              </a:rPr>
              <a:t>Respondents were able to select more than one response, resulting in a percentage total greater than 100%.</a:t>
            </a:r>
          </a:p>
        </p:txBody>
      </p:sp>
    </p:spTree>
    <p:extLst>
      <p:ext uri="{BB962C8B-B14F-4D97-AF65-F5344CB8AC3E}">
        <p14:creationId xmlns:p14="http://schemas.microsoft.com/office/powerpoint/2010/main" val="147614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approves clinical protocols for the program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232195"/>
              </p:ext>
            </p:extLst>
          </p:nvPr>
        </p:nvGraphicFramePr>
        <p:xfrm>
          <a:off x="1295400" y="1981200"/>
          <a:ext cx="6324601" cy="35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6278"/>
                <a:gridCol w="1818323"/>
              </a:tblGrid>
              <a:tr h="889000">
                <a:tc>
                  <a:txBody>
                    <a:bodyPr/>
                    <a:lstStyle/>
                    <a:p>
                      <a:pPr algn="r"/>
                      <a:r>
                        <a:rPr lang="en-US" sz="26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Medical Director:</a:t>
                      </a:r>
                      <a:endParaRPr lang="en-US" sz="26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85%</a:t>
                      </a:r>
                      <a:endParaRPr lang="en-US" sz="26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algn="r"/>
                      <a:r>
                        <a:rPr lang="en-US" sz="26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Agency:</a:t>
                      </a:r>
                      <a:endParaRPr lang="en-US" sz="26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39%</a:t>
                      </a:r>
                      <a:endParaRPr lang="en-US" sz="26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algn="r"/>
                      <a:r>
                        <a:rPr lang="en-US" sz="26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State:</a:t>
                      </a:r>
                      <a:endParaRPr lang="en-US" sz="26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27%</a:t>
                      </a:r>
                      <a:endParaRPr lang="en-US" sz="26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algn="r"/>
                      <a:r>
                        <a:rPr lang="en-US" sz="26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Hospital:</a:t>
                      </a:r>
                      <a:endParaRPr lang="en-US" sz="26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24%</a:t>
                      </a:r>
                      <a:endParaRPr lang="en-US" sz="26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6019800"/>
            <a:ext cx="5257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300" i="1" dirty="0">
                <a:solidFill>
                  <a:srgbClr val="004586"/>
                </a:solidFill>
              </a:rPr>
              <a:t>Respondents were able to select more than one response, resulting in a percentage total greater than 100%.</a:t>
            </a:r>
          </a:p>
        </p:txBody>
      </p:sp>
    </p:spTree>
    <p:extLst>
      <p:ext uri="{BB962C8B-B14F-4D97-AF65-F5344CB8AC3E}">
        <p14:creationId xmlns:p14="http://schemas.microsoft.com/office/powerpoint/2010/main" val="203379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Responsibility for the overall management </a:t>
            </a:r>
            <a:br>
              <a:rPr lang="en-US" dirty="0" smtClean="0"/>
            </a:br>
            <a:r>
              <a:rPr lang="en-US" dirty="0" smtClean="0"/>
              <a:t>of the program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219040"/>
              </p:ext>
            </p:extLst>
          </p:nvPr>
        </p:nvGraphicFramePr>
        <p:xfrm>
          <a:off x="1295400" y="2362200"/>
          <a:ext cx="6324601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0"/>
                <a:gridCol w="1447801"/>
              </a:tblGrid>
              <a:tr h="889000">
                <a:tc>
                  <a:txBody>
                    <a:bodyPr/>
                    <a:lstStyle/>
                    <a:p>
                      <a:pPr algn="r"/>
                      <a:r>
                        <a:rPr lang="en-US" sz="26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EMS</a:t>
                      </a:r>
                      <a:r>
                        <a:rPr lang="en-US" sz="2600" b="0" baseline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Director/Chief/Manager</a:t>
                      </a:r>
                      <a:r>
                        <a:rPr lang="en-US" sz="26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:</a:t>
                      </a:r>
                      <a:endParaRPr lang="en-US" sz="26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73%</a:t>
                      </a:r>
                      <a:endParaRPr lang="en-US" sz="26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algn="r"/>
                      <a:r>
                        <a:rPr lang="en-US" sz="26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Medical Director:</a:t>
                      </a:r>
                      <a:endParaRPr lang="en-US" sz="26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24%</a:t>
                      </a:r>
                      <a:endParaRPr lang="en-US" sz="26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algn="r"/>
                      <a:r>
                        <a:rPr lang="en-US" sz="26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Other:</a:t>
                      </a:r>
                      <a:endParaRPr lang="en-US" sz="26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  3%</a:t>
                      </a:r>
                      <a:endParaRPr lang="en-US" sz="26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208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/>
              <a:t>Program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there a defined process for adding new services </a:t>
            </a:r>
            <a:br>
              <a:rPr lang="en-US" dirty="0" smtClean="0"/>
            </a:br>
            <a:r>
              <a:rPr lang="en-US" dirty="0" smtClean="0"/>
              <a:t>to the program?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Is there a formal strategic plan that guides the overall direction and operation of the program?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738546"/>
              </p:ext>
            </p:extLst>
          </p:nvPr>
        </p:nvGraphicFramePr>
        <p:xfrm>
          <a:off x="914400" y="2590800"/>
          <a:ext cx="6096000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YES : 53%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NO : 47%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015219"/>
              </p:ext>
            </p:extLst>
          </p:nvPr>
        </p:nvGraphicFramePr>
        <p:xfrm>
          <a:off x="914400" y="4648200"/>
          <a:ext cx="6096000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YES : 74%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NO : 26%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759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implementation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the program have additional policies related to patient confidentiality?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Does the program have separate or additional liability coverage for the CP/MIHC services provided?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190552"/>
              </p:ext>
            </p:extLst>
          </p:nvPr>
        </p:nvGraphicFramePr>
        <p:xfrm>
          <a:off x="914400" y="2590800"/>
          <a:ext cx="6096000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YES : 76%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NO : 24%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128133"/>
              </p:ext>
            </p:extLst>
          </p:nvPr>
        </p:nvGraphicFramePr>
        <p:xfrm>
          <a:off x="914400" y="4648200"/>
          <a:ext cx="6096000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YES : 35%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NO : 65%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631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</a:t>
            </a:r>
            <a:r>
              <a:rPr lang="en-US" baseline="0" dirty="0" smtClean="0"/>
              <a:t> p</a:t>
            </a:r>
            <a:r>
              <a:rPr lang="en-US" dirty="0" smtClean="0"/>
              <a:t>articipates in providing patient care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3068953"/>
              </p:ext>
            </p:extLst>
          </p:nvPr>
        </p:nvGraphicFramePr>
        <p:xfrm>
          <a:off x="533400" y="1717603"/>
          <a:ext cx="7696200" cy="4161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6019800"/>
            <a:ext cx="5257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300" i="1" dirty="0">
                <a:solidFill>
                  <a:srgbClr val="004586"/>
                </a:solidFill>
              </a:rPr>
              <a:t>Respondents were able to select more than one response, resulting in a percentage total greater than 100%.</a:t>
            </a:r>
          </a:p>
        </p:txBody>
      </p:sp>
    </p:spTree>
    <p:extLst>
      <p:ext uri="{BB962C8B-B14F-4D97-AF65-F5344CB8AC3E}">
        <p14:creationId xmlns:p14="http://schemas.microsoft.com/office/powerpoint/2010/main" val="113521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3691881484"/>
              </p:ext>
            </p:extLst>
          </p:nvPr>
        </p:nvGraphicFramePr>
        <p:xfrm>
          <a:off x="1371600" y="17526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full-time program employees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72200" y="493389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Verdana"/>
                <a:cs typeface="Verdana"/>
              </a:rPr>
              <a:t>One</a:t>
            </a:r>
            <a:endParaRPr lang="en-US" sz="20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41910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Verdana"/>
                <a:cs typeface="Verdana"/>
              </a:rPr>
              <a:t>Three</a:t>
            </a:r>
            <a:endParaRPr lang="en-US" sz="20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18288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Verdana"/>
                <a:cs typeface="Verdana"/>
              </a:rPr>
              <a:t>Less than One</a:t>
            </a:r>
            <a:endParaRPr lang="en-US" sz="20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18288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Verdana"/>
                <a:cs typeface="Verdana"/>
              </a:rPr>
              <a:t>Four or more</a:t>
            </a:r>
            <a:endParaRPr lang="en-US" sz="20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9400" y="51816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Verdana"/>
                <a:cs typeface="Verdana"/>
              </a:rPr>
              <a:t>Two</a:t>
            </a:r>
            <a:endParaRPr lang="en-US" sz="20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8125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CP/MIHC</a:t>
            </a:r>
            <a:r>
              <a:rPr lang="en-US" baseline="0" dirty="0" smtClean="0"/>
              <a:t> practitioner qualifications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956423"/>
              </p:ext>
            </p:extLst>
          </p:nvPr>
        </p:nvGraphicFramePr>
        <p:xfrm>
          <a:off x="533401" y="1717603"/>
          <a:ext cx="7696200" cy="4161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6019800"/>
            <a:ext cx="5257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300" i="1" dirty="0">
                <a:solidFill>
                  <a:srgbClr val="004586"/>
                </a:solidFill>
              </a:rPr>
              <a:t>Respondents were able to select more than one response, resulting in a percentage total greater than 100%.</a:t>
            </a:r>
          </a:p>
        </p:txBody>
      </p:sp>
    </p:spTree>
    <p:extLst>
      <p:ext uri="{BB962C8B-B14F-4D97-AF65-F5344CB8AC3E}">
        <p14:creationId xmlns:p14="http://schemas.microsoft.com/office/powerpoint/2010/main" val="401208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training provided to CP/MIHC practitioners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112486"/>
              </p:ext>
            </p:extLst>
          </p:nvPr>
        </p:nvGraphicFramePr>
        <p:xfrm>
          <a:off x="533400" y="1717603"/>
          <a:ext cx="7620000" cy="412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6019800"/>
            <a:ext cx="5257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300" i="1" dirty="0">
                <a:solidFill>
                  <a:srgbClr val="004586"/>
                </a:solidFill>
              </a:rPr>
              <a:t>Respondents were able to select more than one response, resulting in a percentage total greater than 100%.</a:t>
            </a:r>
          </a:p>
        </p:txBody>
      </p:sp>
    </p:spTree>
    <p:extLst>
      <p:ext uri="{BB962C8B-B14F-4D97-AF65-F5344CB8AC3E}">
        <p14:creationId xmlns:p14="http://schemas.microsoft.com/office/powerpoint/2010/main" val="103127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CP/MIHC practitioners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Are practitioners paid a higher rate than</a:t>
            </a:r>
            <a:r>
              <a:rPr lang="en-US" baseline="0" dirty="0" smtClean="0"/>
              <a:t> </a:t>
            </a:r>
            <a:r>
              <a:rPr lang="en-US" dirty="0" smtClean="0"/>
              <a:t>traditional roles?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0"/>
            <a:r>
              <a:rPr lang="en-US" dirty="0" smtClean="0"/>
              <a:t>Do practitioners have an advanced scope of practice?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0"/>
            <a:r>
              <a:rPr lang="en-US" dirty="0" smtClean="0"/>
              <a:t>Do practitioners wear different uniforms than those </a:t>
            </a:r>
            <a:br>
              <a:rPr lang="en-US" dirty="0" smtClean="0"/>
            </a:br>
            <a:r>
              <a:rPr lang="en-US" dirty="0" smtClean="0"/>
              <a:t>worn by traditional providers?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571981"/>
              </p:ext>
            </p:extLst>
          </p:nvPr>
        </p:nvGraphicFramePr>
        <p:xfrm>
          <a:off x="914400" y="2209800"/>
          <a:ext cx="6096000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YES : 37%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NO : 63%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529958"/>
              </p:ext>
            </p:extLst>
          </p:nvPr>
        </p:nvGraphicFramePr>
        <p:xfrm>
          <a:off x="914400" y="3505200"/>
          <a:ext cx="6096000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YES : 11%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NO : 89%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658955"/>
              </p:ext>
            </p:extLst>
          </p:nvPr>
        </p:nvGraphicFramePr>
        <p:xfrm>
          <a:off x="914400" y="5181600"/>
          <a:ext cx="6096000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YES : 33%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NO : 67%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503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 survey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NAEMT joined with 16 other national EMS organizations to collect information about CP/MIHC</a:t>
            </a:r>
            <a:r>
              <a:rPr lang="en-US" baseline="0" dirty="0" smtClean="0"/>
              <a:t> </a:t>
            </a:r>
            <a:r>
              <a:rPr lang="en-US" dirty="0" smtClean="0"/>
              <a:t>programs. </a:t>
            </a:r>
          </a:p>
        </p:txBody>
      </p:sp>
    </p:spTree>
    <p:extLst>
      <p:ext uri="{BB962C8B-B14F-4D97-AF65-F5344CB8AC3E}">
        <p14:creationId xmlns:p14="http://schemas.microsoft.com/office/powerpoint/2010/main" val="159457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/>
              <a:t>CP/MIHC program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program data being collected?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Is data collection based upon NEMSIS?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Are records integrated with other health information exchanges?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035596"/>
              </p:ext>
            </p:extLst>
          </p:nvPr>
        </p:nvGraphicFramePr>
        <p:xfrm>
          <a:off x="914400" y="2209800"/>
          <a:ext cx="6096000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YES : 74%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NO : 26%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712412"/>
              </p:ext>
            </p:extLst>
          </p:nvPr>
        </p:nvGraphicFramePr>
        <p:xfrm>
          <a:off x="914400" y="3505200"/>
          <a:ext cx="6096000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YES : 40%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NO : 60%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925799"/>
              </p:ext>
            </p:extLst>
          </p:nvPr>
        </p:nvGraphicFramePr>
        <p:xfrm>
          <a:off x="914400" y="5181600"/>
          <a:ext cx="6096000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YES : 53%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NO : 47%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895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program </a:t>
            </a:r>
            <a:r>
              <a:rPr lang="en-US" baseline="0" dirty="0" smtClean="0"/>
              <a:t>data is collected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161442273"/>
              </p:ext>
            </p:extLst>
          </p:nvPr>
        </p:nvGraphicFramePr>
        <p:xfrm>
          <a:off x="1676400" y="1828800"/>
          <a:ext cx="5410200" cy="360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6019800"/>
            <a:ext cx="5257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300" i="1" dirty="0">
                <a:solidFill>
                  <a:srgbClr val="004586"/>
                </a:solidFill>
              </a:rPr>
              <a:t>Respondents were able to select more than one response, resulting in a percentage total greater than 100%.</a:t>
            </a:r>
          </a:p>
        </p:txBody>
      </p:sp>
    </p:spTree>
    <p:extLst>
      <p:ext uri="{BB962C8B-B14F-4D97-AF65-F5344CB8AC3E}">
        <p14:creationId xmlns:p14="http://schemas.microsoft.com/office/powerpoint/2010/main" val="135184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program</a:t>
            </a:r>
            <a:r>
              <a:rPr lang="en-US" baseline="0" dirty="0" smtClean="0"/>
              <a:t> data is collected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989338"/>
              </p:ext>
            </p:extLst>
          </p:nvPr>
        </p:nvGraphicFramePr>
        <p:xfrm>
          <a:off x="1295400" y="2514600"/>
          <a:ext cx="6324601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6278"/>
                <a:gridCol w="1818323"/>
              </a:tblGrid>
              <a:tr h="1028700"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Ongoing</a:t>
                      </a:r>
                      <a:r>
                        <a:rPr lang="en-US" sz="2800" b="0" baseline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surveillance</a:t>
                      </a:r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: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81%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Program outcomes: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0" dirty="0" smtClean="0">
                          <a:solidFill>
                            <a:srgbClr val="004586"/>
                          </a:solidFill>
                          <a:latin typeface="Trebuchet MS"/>
                          <a:cs typeface="Trebuchet MS"/>
                        </a:rPr>
                        <a:t> 92%</a:t>
                      </a:r>
                      <a:endParaRPr lang="en-US" sz="2800" b="0" dirty="0">
                        <a:solidFill>
                          <a:srgbClr val="004586"/>
                        </a:solidFill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181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 Survey Summary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NAEMT’s Community </a:t>
            </a:r>
            <a:r>
              <a:rPr lang="en-US" dirty="0" err="1" smtClean="0"/>
              <a:t>Paramedicine</a:t>
            </a:r>
            <a:r>
              <a:rPr lang="en-US" dirty="0" smtClean="0"/>
              <a:t>/Mobile Integrated Healthcare Committee will continue to study this issue and bring additional information to members.</a:t>
            </a:r>
          </a:p>
          <a:p>
            <a:r>
              <a:rPr lang="en-US" dirty="0" smtClean="0"/>
              <a:t>A follow-up survey is </a:t>
            </a:r>
            <a:r>
              <a:rPr lang="en-US" dirty="0" smtClean="0"/>
              <a:t>being developed to </a:t>
            </a:r>
            <a:r>
              <a:rPr lang="en-US" dirty="0" smtClean="0"/>
              <a:t>discover more information</a:t>
            </a:r>
            <a:r>
              <a:rPr lang="en-US" baseline="0" dirty="0" smtClean="0"/>
              <a:t> about CP/MIHC programs being implemented.</a:t>
            </a:r>
          </a:p>
          <a:p>
            <a:r>
              <a:rPr lang="en-US" baseline="0" dirty="0" smtClean="0"/>
              <a:t>Visit the </a:t>
            </a:r>
            <a:r>
              <a:rPr lang="en-US" dirty="0" smtClean="0"/>
              <a:t>CP</a:t>
            </a:r>
            <a:r>
              <a:rPr lang="en-US" baseline="0" dirty="0" smtClean="0"/>
              <a:t>/MIHC page on </a:t>
            </a:r>
            <a:r>
              <a:rPr lang="en-US" baseline="0" dirty="0" err="1" smtClean="0">
                <a:hlinkClick r:id="rId2"/>
              </a:rPr>
              <a:t>www.naemt.org</a:t>
            </a:r>
            <a:r>
              <a:rPr lang="en-US" baseline="0" dirty="0" smtClean="0"/>
              <a:t> to learn more about this subject and how it is changing the role of EMS in healthcare delivery.</a:t>
            </a:r>
          </a:p>
        </p:txBody>
      </p:sp>
    </p:spTree>
    <p:extLst>
      <p:ext uri="{BB962C8B-B14F-4D97-AF65-F5344CB8AC3E}">
        <p14:creationId xmlns:p14="http://schemas.microsoft.com/office/powerpoint/2010/main" val="303327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err="1" smtClean="0">
                <a:hlinkClick r:id="rId2"/>
              </a:rPr>
              <a:t>www.naemt.org</a:t>
            </a:r>
            <a:endParaRPr lang="en-US" dirty="0" smtClean="0"/>
          </a:p>
          <a:p>
            <a:r>
              <a:rPr lang="en-US" sz="2600" dirty="0"/>
              <a:t>1-800-346-</a:t>
            </a:r>
            <a:r>
              <a:rPr lang="en-US" sz="2600" dirty="0" smtClean="0"/>
              <a:t>2368 / </a:t>
            </a:r>
            <a:r>
              <a:rPr lang="en-US" sz="2600" dirty="0" err="1" smtClean="0">
                <a:hlinkClick r:id="rId3"/>
              </a:rPr>
              <a:t>info@naemt.org</a:t>
            </a:r>
            <a:endParaRPr lang="en-US" sz="2600" dirty="0" smtClean="0"/>
          </a:p>
          <a:p>
            <a:r>
              <a:rPr lang="en-US" sz="2600" dirty="0" smtClean="0">
                <a:hlinkClick r:id="rId4"/>
              </a:rPr>
              <a:t>www.facebook.com/NAEMTfriends</a:t>
            </a:r>
            <a:endParaRPr lang="en-US" sz="2600" dirty="0" smtClean="0"/>
          </a:p>
          <a:p>
            <a:r>
              <a:rPr lang="en-US" sz="2600" dirty="0" err="1" smtClean="0">
                <a:hlinkClick r:id="rId5"/>
              </a:rPr>
              <a:t>www.twitter.com</a:t>
            </a:r>
            <a:r>
              <a:rPr lang="en-US" sz="2600" dirty="0" smtClean="0">
                <a:hlinkClick r:id="rId5"/>
              </a:rPr>
              <a:t>/NAEMT_</a:t>
            </a:r>
            <a:endParaRPr lang="en-US" sz="2600" dirty="0"/>
          </a:p>
        </p:txBody>
      </p:sp>
      <p:pic>
        <p:nvPicPr>
          <p:cNvPr id="5" name="Picture 4" descr="NAEMT logo with tagline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951397"/>
            <a:ext cx="4724400" cy="155380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400800" y="5791200"/>
            <a:ext cx="25908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social-facebook-box-blue-icon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400" y="4927600"/>
            <a:ext cx="482600" cy="482600"/>
          </a:xfrm>
          <a:prstGeom prst="rect">
            <a:avLst/>
          </a:prstGeom>
        </p:spPr>
      </p:pic>
      <p:pic>
        <p:nvPicPr>
          <p:cNvPr id="9" name="Picture 8" descr="twitter-icon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200" y="5486400"/>
            <a:ext cx="482600" cy="48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93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686800" cy="1143000"/>
          </a:xfrm>
        </p:spPr>
        <p:txBody>
          <a:bodyPr/>
          <a:lstStyle/>
          <a:p>
            <a:r>
              <a:rPr lang="en-US" dirty="0" smtClean="0"/>
              <a:t>NAEMT thanks the Community </a:t>
            </a:r>
            <a:r>
              <a:rPr lang="en-US" dirty="0" err="1" smtClean="0"/>
              <a:t>Paramedicine</a:t>
            </a:r>
            <a:r>
              <a:rPr lang="en-US" dirty="0" smtClean="0"/>
              <a:t> Committee for survey development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>
              <a:spcBef>
                <a:spcPts val="1176"/>
              </a:spcBef>
            </a:pPr>
            <a:r>
              <a:rPr lang="en-US" b="1" dirty="0" smtClean="0"/>
              <a:t>Committee Chair: </a:t>
            </a:r>
            <a:r>
              <a:rPr lang="en-US" dirty="0" smtClean="0"/>
              <a:t>Matt </a:t>
            </a:r>
            <a:r>
              <a:rPr lang="en-US" dirty="0" err="1" smtClean="0"/>
              <a:t>Zavadsky</a:t>
            </a:r>
            <a:r>
              <a:rPr lang="en-US" dirty="0" smtClean="0"/>
              <a:t>, NAEMT Director</a:t>
            </a:r>
          </a:p>
          <a:p>
            <a:pPr lvl="1">
              <a:spcBef>
                <a:spcPts val="1176"/>
              </a:spcBef>
            </a:pPr>
            <a:r>
              <a:rPr lang="en-US" b="1" dirty="0" smtClean="0"/>
              <a:t>Committee Members: </a:t>
            </a:r>
          </a:p>
          <a:p>
            <a:pPr lvl="2"/>
            <a:r>
              <a:rPr lang="en-US" dirty="0" smtClean="0"/>
              <a:t>Rod Barrett, NAEMT Director</a:t>
            </a:r>
          </a:p>
          <a:p>
            <a:pPr lvl="2"/>
            <a:r>
              <a:rPr lang="en-US" dirty="0" smtClean="0"/>
              <a:t>Dr. Jeff Beeson, American College of Emergency Physicians</a:t>
            </a:r>
          </a:p>
          <a:p>
            <a:pPr lvl="2"/>
            <a:r>
              <a:rPr lang="en-US" dirty="0" smtClean="0"/>
              <a:t>Jim </a:t>
            </a:r>
            <a:r>
              <a:rPr lang="en-US" dirty="0" err="1" smtClean="0"/>
              <a:t>DeTienne</a:t>
            </a:r>
            <a:r>
              <a:rPr lang="en-US" dirty="0" smtClean="0"/>
              <a:t>, National Association of State EMS Officials</a:t>
            </a:r>
          </a:p>
          <a:p>
            <a:pPr lvl="2"/>
            <a:r>
              <a:rPr lang="en-US" dirty="0" smtClean="0"/>
              <a:t>Dr. James </a:t>
            </a:r>
            <a:r>
              <a:rPr lang="en-US" dirty="0" err="1" smtClean="0"/>
              <a:t>Dunford</a:t>
            </a:r>
            <a:r>
              <a:rPr lang="en-US" dirty="0" smtClean="0"/>
              <a:t>, National Association of EMS Physicians</a:t>
            </a:r>
          </a:p>
          <a:p>
            <a:pPr lvl="2"/>
            <a:r>
              <a:rPr lang="en-US" dirty="0" smtClean="0"/>
              <a:t>Troy Hagen, National EMS Management Association</a:t>
            </a:r>
          </a:p>
          <a:p>
            <a:pPr lvl="2"/>
            <a:r>
              <a:rPr lang="en-US" dirty="0" smtClean="0"/>
              <a:t>Dr. Paul Hinchey, NAEMT Medical Director</a:t>
            </a:r>
          </a:p>
          <a:p>
            <a:pPr lvl="2"/>
            <a:r>
              <a:rPr lang="en-US" dirty="0" smtClean="0"/>
              <a:t>Dr. Doug </a:t>
            </a:r>
            <a:r>
              <a:rPr lang="en-US" dirty="0" err="1" smtClean="0"/>
              <a:t>Kupas</a:t>
            </a:r>
            <a:r>
              <a:rPr lang="en-US" dirty="0" smtClean="0"/>
              <a:t>, National Association of EMS Physicians</a:t>
            </a:r>
          </a:p>
          <a:p>
            <a:pPr lvl="2"/>
            <a:r>
              <a:rPr lang="en-US" dirty="0" smtClean="0"/>
              <a:t>Scott </a:t>
            </a:r>
            <a:r>
              <a:rPr lang="en-US" dirty="0" err="1" smtClean="0"/>
              <a:t>Matin</a:t>
            </a:r>
            <a:r>
              <a:rPr lang="en-US" dirty="0" smtClean="0"/>
              <a:t>, NAEMT Director</a:t>
            </a:r>
          </a:p>
          <a:p>
            <a:pPr lvl="2"/>
            <a:r>
              <a:rPr lang="en-US" dirty="0" smtClean="0"/>
              <a:t>Connie Meyer, NAEMT Immediate Past President</a:t>
            </a:r>
          </a:p>
          <a:p>
            <a:pPr lvl="2"/>
            <a:r>
              <a:rPr lang="en-US" dirty="0" smtClean="0"/>
              <a:t>David Newton, National Association of EMS Educators</a:t>
            </a:r>
          </a:p>
          <a:p>
            <a:pPr lvl="2"/>
            <a:r>
              <a:rPr lang="en-US" dirty="0" smtClean="0"/>
              <a:t>Mark Rector, International Academies of Emergency Dispatch</a:t>
            </a:r>
          </a:p>
          <a:p>
            <a:pPr lvl="2"/>
            <a:r>
              <a:rPr lang="en-US" dirty="0" smtClean="0"/>
              <a:t>Gary </a:t>
            </a:r>
            <a:r>
              <a:rPr lang="en-US" dirty="0" err="1" smtClean="0"/>
              <a:t>Wingrove</a:t>
            </a:r>
            <a:r>
              <a:rPr lang="en-US" dirty="0" smtClean="0"/>
              <a:t>, NAEMT Advocacy Committee</a:t>
            </a:r>
          </a:p>
        </p:txBody>
      </p:sp>
    </p:spTree>
    <p:extLst>
      <p:ext uri="{BB962C8B-B14F-4D97-AF65-F5344CB8AC3E}">
        <p14:creationId xmlns:p14="http://schemas.microsoft.com/office/powerpoint/2010/main" val="141921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Appreciation</a:t>
            </a:r>
            <a:r>
              <a:rPr lang="en-US" baseline="0" dirty="0" smtClean="0"/>
              <a:t> to CP survey </a:t>
            </a:r>
            <a:r>
              <a:rPr lang="en-US" dirty="0" smtClean="0"/>
              <a:t>contributors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Joint National EMS Leadership Forum </a:t>
            </a:r>
            <a:r>
              <a:rPr lang="en-US" dirty="0" smtClean="0"/>
              <a:t>– assisted with survey development and distribution to their individual members.</a:t>
            </a:r>
          </a:p>
          <a:p>
            <a:pPr lvl="0"/>
            <a:r>
              <a:rPr lang="en-US" b="1" dirty="0" smtClean="0"/>
              <a:t>Aaron </a:t>
            </a:r>
            <a:r>
              <a:rPr lang="en-US" b="1" dirty="0" err="1" smtClean="0"/>
              <a:t>Reinert</a:t>
            </a:r>
            <a:r>
              <a:rPr lang="en-US" dirty="0"/>
              <a:t>,</a:t>
            </a:r>
            <a:r>
              <a:rPr lang="en-US" dirty="0" smtClean="0"/>
              <a:t> Chair of the National EMS Advisory Council – assisted in analyzing the survey data.</a:t>
            </a:r>
          </a:p>
          <a:p>
            <a:pPr lvl="0"/>
            <a:r>
              <a:rPr lang="en-US" b="1" dirty="0" smtClean="0"/>
              <a:t>Gary </a:t>
            </a:r>
            <a:r>
              <a:rPr lang="en-US" b="1" dirty="0" err="1" smtClean="0"/>
              <a:t>Wingrove</a:t>
            </a:r>
            <a:r>
              <a:rPr lang="en-US" dirty="0" smtClean="0"/>
              <a:t>, a member of NAEMT’s Community </a:t>
            </a:r>
            <a:r>
              <a:rPr lang="en-US" dirty="0" err="1" smtClean="0"/>
              <a:t>Paramedicine</a:t>
            </a:r>
            <a:r>
              <a:rPr lang="en-US" dirty="0" smtClean="0"/>
              <a:t> Committee – developed the online map of CP programs.</a:t>
            </a:r>
          </a:p>
        </p:txBody>
      </p:sp>
    </p:spTree>
    <p:extLst>
      <p:ext uri="{BB962C8B-B14F-4D97-AF65-F5344CB8AC3E}">
        <p14:creationId xmlns:p14="http://schemas.microsoft.com/office/powerpoint/2010/main" val="295200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Survey results </a:t>
            </a:r>
            <a:r>
              <a:rPr lang="en-US" dirty="0"/>
              <a:t>a</a:t>
            </a:r>
            <a:r>
              <a:rPr lang="en-US" dirty="0" smtClean="0"/>
              <a:t>t-a-</a:t>
            </a:r>
            <a:r>
              <a:rPr lang="en-US" dirty="0"/>
              <a:t>g</a:t>
            </a:r>
            <a:r>
              <a:rPr lang="en-US" dirty="0" smtClean="0"/>
              <a:t>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3,781 total responses were received – primarily from EMS practitioners, EMS managers, medical directors, and CP/MIHC program administrators.</a:t>
            </a:r>
          </a:p>
          <a:p>
            <a:pPr lvl="0"/>
            <a:r>
              <a:rPr lang="en-US" dirty="0" smtClean="0"/>
              <a:t>Total</a:t>
            </a:r>
            <a:r>
              <a:rPr lang="en-US" baseline="0" dirty="0" smtClean="0"/>
              <a:t> r</a:t>
            </a:r>
            <a:r>
              <a:rPr lang="en-US" dirty="0" smtClean="0"/>
              <a:t>esponses were evenly dispersed across all types of EMS delivery models.</a:t>
            </a:r>
          </a:p>
          <a:p>
            <a:pPr lvl="0"/>
            <a:r>
              <a:rPr lang="en-US" dirty="0" smtClean="0"/>
              <a:t>Survey results identified 232 </a:t>
            </a:r>
            <a:r>
              <a:rPr lang="en-US" dirty="0" smtClean="0"/>
              <a:t>unique CP/MIHC programs </a:t>
            </a:r>
            <a:br>
              <a:rPr lang="en-US" dirty="0" smtClean="0"/>
            </a:br>
            <a:r>
              <a:rPr lang="en-US" dirty="0" smtClean="0"/>
              <a:t>(6% of responses).</a:t>
            </a:r>
          </a:p>
          <a:p>
            <a:pPr lvl="0"/>
            <a:r>
              <a:rPr lang="en-US" dirty="0" smtClean="0"/>
              <a:t>566 respondents (15%) indicated that their EMS agencies were in the process of developing a </a:t>
            </a:r>
            <a:br>
              <a:rPr lang="en-US" dirty="0" smtClean="0"/>
            </a:br>
            <a:r>
              <a:rPr lang="en-US" dirty="0" smtClean="0"/>
              <a:t>CP/MIHC program.</a:t>
            </a:r>
          </a:p>
        </p:txBody>
      </p:sp>
    </p:spTree>
    <p:extLst>
      <p:ext uri="{BB962C8B-B14F-4D97-AF65-F5344CB8AC3E}">
        <p14:creationId xmlns:p14="http://schemas.microsoft.com/office/powerpoint/2010/main" val="11478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of the CP survey </a:t>
            </a:r>
            <a:r>
              <a:rPr lang="en-US" dirty="0"/>
              <a:t>s</a:t>
            </a:r>
            <a:r>
              <a:rPr lang="en-US" dirty="0" smtClean="0"/>
              <a:t>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The summary presents information on </a:t>
            </a:r>
            <a:r>
              <a:rPr lang="en-US" dirty="0" smtClean="0"/>
              <a:t>the 232 </a:t>
            </a:r>
            <a:r>
              <a:rPr lang="en-US" dirty="0" smtClean="0"/>
              <a:t>CP/MIHC </a:t>
            </a:r>
            <a:r>
              <a:rPr lang="en-US" dirty="0" smtClean="0"/>
              <a:t>programs reported by respondents.</a:t>
            </a:r>
            <a:endParaRPr lang="en-US" dirty="0" smtClean="0"/>
          </a:p>
          <a:p>
            <a:pPr lvl="0"/>
            <a:r>
              <a:rPr lang="en-US" dirty="0" smtClean="0"/>
              <a:t>The summary reports </a:t>
            </a:r>
            <a:r>
              <a:rPr lang="en-US" dirty="0" smtClean="0"/>
              <a:t>only on </a:t>
            </a:r>
            <a:r>
              <a:rPr lang="en-US" dirty="0" smtClean="0"/>
              <a:t>responses received.</a:t>
            </a:r>
            <a:r>
              <a:rPr lang="en-US" baseline="0" dirty="0" smtClean="0"/>
              <a:t> </a:t>
            </a:r>
            <a:br>
              <a:rPr lang="en-US" baseline="0" dirty="0" smtClean="0"/>
            </a:br>
            <a:r>
              <a:rPr lang="en-US" dirty="0" smtClean="0"/>
              <a:t>Several respondents did not complete all of the questions in the survey.</a:t>
            </a:r>
          </a:p>
          <a:p>
            <a:pPr lvl="0"/>
            <a:r>
              <a:rPr lang="en-US" dirty="0" smtClean="0"/>
              <a:t>On</a:t>
            </a:r>
            <a:r>
              <a:rPr lang="en-US" baseline="0" dirty="0" smtClean="0"/>
              <a:t> some questions, respondents were able to select more than one response,</a:t>
            </a:r>
            <a:r>
              <a:rPr lang="en-US" dirty="0" smtClean="0"/>
              <a:t> or didn’t select any</a:t>
            </a:r>
            <a:r>
              <a:rPr lang="en-US" baseline="0" dirty="0" smtClean="0"/>
              <a:t>, which caused the percentage</a:t>
            </a:r>
            <a:r>
              <a:rPr lang="en-US" dirty="0" smtClean="0"/>
              <a:t> total </a:t>
            </a:r>
            <a:r>
              <a:rPr lang="en-US" baseline="0" dirty="0" smtClean="0"/>
              <a:t>to not equal </a:t>
            </a:r>
            <a:r>
              <a:rPr lang="en-US" dirty="0" smtClean="0"/>
              <a:t>100%.</a:t>
            </a:r>
          </a:p>
        </p:txBody>
      </p:sp>
    </p:spTree>
    <p:extLst>
      <p:ext uri="{BB962C8B-B14F-4D97-AF65-F5344CB8AC3E}">
        <p14:creationId xmlns:p14="http://schemas.microsoft.com/office/powerpoint/2010/main" val="9739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PP_NumberofCPProgramsbyState1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43"/>
          <a:stretch/>
        </p:blipFill>
        <p:spPr>
          <a:xfrm>
            <a:off x="304800" y="1212405"/>
            <a:ext cx="6488080" cy="56455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States reporting CP/MIHC programs in place</a:t>
            </a:r>
            <a:endParaRPr lang="en-US" dirty="0"/>
          </a:p>
        </p:txBody>
      </p:sp>
      <p:sp>
        <p:nvSpPr>
          <p:cNvPr id="6" name="Snip Single Corner Rectangle 5"/>
          <p:cNvSpPr/>
          <p:nvPr/>
        </p:nvSpPr>
        <p:spPr>
          <a:xfrm>
            <a:off x="5791200" y="2286000"/>
            <a:ext cx="2895600" cy="3200400"/>
          </a:xfrm>
          <a:prstGeom prst="snip1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0" y="2209800"/>
            <a:ext cx="2819400" cy="3505201"/>
          </a:xfrm>
          <a:prstGeom prst="snip1Rect">
            <a:avLst/>
          </a:prstGeo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dirty="0" smtClean="0"/>
              <a:t>Respondents from 44 states, plus the</a:t>
            </a:r>
            <a:r>
              <a:rPr lang="en-US" baseline="0" dirty="0" smtClean="0"/>
              <a:t> District of Columbia and Puerto Rico,</a:t>
            </a:r>
            <a:r>
              <a:rPr lang="en-US" dirty="0" smtClean="0"/>
              <a:t> reported</a:t>
            </a:r>
            <a:r>
              <a:rPr lang="en-US" baseline="0" dirty="0" smtClean="0"/>
              <a:t> </a:t>
            </a:r>
            <a:r>
              <a:rPr lang="en-US" dirty="0" smtClean="0"/>
              <a:t>programs. </a:t>
            </a:r>
          </a:p>
          <a:p>
            <a:pPr marL="0" lvl="0" indent="0">
              <a:buNone/>
            </a:pPr>
            <a:r>
              <a:rPr lang="en-US" sz="1900" dirty="0" smtClean="0"/>
              <a:t>(One respondent, representing an ambulance company, indicated programs in multiple states.)</a:t>
            </a:r>
          </a:p>
        </p:txBody>
      </p:sp>
    </p:spTree>
    <p:extLst>
      <p:ext uri="{BB962C8B-B14F-4D97-AF65-F5344CB8AC3E}">
        <p14:creationId xmlns:p14="http://schemas.microsoft.com/office/powerpoint/2010/main" val="106300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SimSun"/>
        <a:cs typeface=""/>
      </a:majorFont>
      <a:minorFont>
        <a:latin typeface="Trebuchet MS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D109915BB1A74292249C16C7E6D26B" ma:contentTypeVersion="1" ma:contentTypeDescription="Create a new document." ma:contentTypeScope="" ma:versionID="02d460b1a06d581df1d225aa3c012193">
  <xsd:schema xmlns:xsd="http://www.w3.org/2001/XMLSchema" xmlns:p="http://schemas.microsoft.com/office/2006/metadata/properties" targetNamespace="http://schemas.microsoft.com/office/2006/metadata/properties" ma:root="true" ma:fieldsID="d407b37137c2d23fc823400705635a9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9043707C-6B67-4054-B5DC-4131D0074B04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D4BE547-D7DA-4B56-B958-968A05B55C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67F69E-9262-4B86-9594-EEDC047577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12149</TotalTime>
  <Words>1457</Words>
  <Application>Microsoft Office PowerPoint</Application>
  <PresentationFormat>On-screen Show (4:3)</PresentationFormat>
  <Paragraphs>284</Paragraphs>
  <Slides>44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Title</vt:lpstr>
      <vt:lpstr>Custom Design</vt:lpstr>
      <vt:lpstr>Community Paramedicine/Mobile Integrated Healthcare Survey Summary</vt:lpstr>
      <vt:lpstr>What are Community Paramedicine (CP) &amp; Mobile Integrated Healthcare (MIHC) Programs</vt:lpstr>
      <vt:lpstr>Why the CP survey was conducted</vt:lpstr>
      <vt:lpstr>CP survey participation</vt:lpstr>
      <vt:lpstr>NAEMT thanks the Community Paramedicine Committee for survey development </vt:lpstr>
      <vt:lpstr>Appreciation to CP survey contributors</vt:lpstr>
      <vt:lpstr>Survey results at-a-glance</vt:lpstr>
      <vt:lpstr>Details of the CP survey summary</vt:lpstr>
      <vt:lpstr>States reporting CP/MIHC programs in place</vt:lpstr>
      <vt:lpstr>Programs represented — all delivery models</vt:lpstr>
      <vt:lpstr>Population served by CP/MIHC programs</vt:lpstr>
      <vt:lpstr>Annual call volume of CP/MIHC programs</vt:lpstr>
      <vt:lpstr>Size of area served for CP/MIHC programs</vt:lpstr>
      <vt:lpstr>Population density of CP/MIHC programs</vt:lpstr>
      <vt:lpstr>Catalyst for starting a CP/MIHC program</vt:lpstr>
      <vt:lpstr>Participants in initial CP/MIHC program assessment</vt:lpstr>
      <vt:lpstr>Time CP/MIHC program has been in operation</vt:lpstr>
      <vt:lpstr>CP/MIHC program models</vt:lpstr>
      <vt:lpstr>Comparing program type to population density</vt:lpstr>
      <vt:lpstr>Comparing program type by delivery model</vt:lpstr>
      <vt:lpstr>Vehicles used to deliver services</vt:lpstr>
      <vt:lpstr>Equipment used to deliver services</vt:lpstr>
      <vt:lpstr>Program operations</vt:lpstr>
      <vt:lpstr>CP/MIHC program funding sources</vt:lpstr>
      <vt:lpstr>CP/MIHC practitioner deployment per patient</vt:lpstr>
      <vt:lpstr>Organizations partnering in program implementation</vt:lpstr>
      <vt:lpstr>Types of program collaboration with partners</vt:lpstr>
      <vt:lpstr>Who provides medical direction for the  CP/MIHC program</vt:lpstr>
      <vt:lpstr>Average number of hours per week  of medical direction</vt:lpstr>
      <vt:lpstr>Responsibilities of the Medical Director</vt:lpstr>
      <vt:lpstr>Who approves clinical protocols for the program</vt:lpstr>
      <vt:lpstr>Responsibility for the overall management  of the program</vt:lpstr>
      <vt:lpstr>Program implementation</vt:lpstr>
      <vt:lpstr>Program implementation (continued)</vt:lpstr>
      <vt:lpstr>Who participates in providing patient care</vt:lpstr>
      <vt:lpstr>Total full-time program employees</vt:lpstr>
      <vt:lpstr>CP/MIHC practitioner qualifications</vt:lpstr>
      <vt:lpstr>Specific training provided to CP/MIHC practitioners</vt:lpstr>
      <vt:lpstr>CP/MIHC practitioners</vt:lpstr>
      <vt:lpstr>CP/MIHC program data</vt:lpstr>
      <vt:lpstr>How program data is collected</vt:lpstr>
      <vt:lpstr>What program data is collected</vt:lpstr>
      <vt:lpstr>CP Survey Summary Conclusions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Pamela Lane</cp:lastModifiedBy>
  <cp:revision>551</cp:revision>
  <cp:lastPrinted>2013-08-06T23:51:41Z</cp:lastPrinted>
  <dcterms:created xsi:type="dcterms:W3CDTF">2008-10-31T16:05:17Z</dcterms:created>
  <dcterms:modified xsi:type="dcterms:W3CDTF">2013-11-01T15:09:25Z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0x010100C5D109915BB1A74292249C16C7E6D26B</vt:lpwstr>
  </property>
</Properties>
</file>