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  <p:sldMasterId id="2147483692" r:id="rId5"/>
  </p:sldMasterIdLst>
  <p:notesMasterIdLst>
    <p:notesMasterId r:id="rId50"/>
  </p:notesMasterIdLst>
  <p:handoutMasterIdLst>
    <p:handoutMasterId r:id="rId51"/>
  </p:handoutMasterIdLst>
  <p:sldIdLst>
    <p:sldId id="256" r:id="rId6"/>
    <p:sldId id="264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302" r:id="rId24"/>
    <p:sldId id="303" r:id="rId25"/>
    <p:sldId id="276" r:id="rId26"/>
    <p:sldId id="277" r:id="rId27"/>
    <p:sldId id="278" r:id="rId28"/>
    <p:sldId id="279" r:id="rId29"/>
    <p:sldId id="280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7" r:id="rId44"/>
    <p:sldId id="298" r:id="rId45"/>
    <p:sldId id="299" r:id="rId46"/>
    <p:sldId id="301" r:id="rId47"/>
    <p:sldId id="300" r:id="rId48"/>
    <p:sldId id="304" r:id="rId49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586"/>
    <a:srgbClr val="EA902C"/>
    <a:srgbClr val="F7841E"/>
    <a:srgbClr val="A6780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75" d="100"/>
          <a:sy n="75" d="100"/>
        </p:scale>
        <p:origin x="-1522" y="-101"/>
      </p:cViewPr>
      <p:guideLst>
        <p:guide orient="horz" pos="1584"/>
        <p:guide pos="2880"/>
      </p:guideLst>
    </p:cSldViewPr>
  </p:slideViewPr>
  <p:outlineViewPr>
    <p:cViewPr varScale="1">
      <p:scale>
        <a:sx n="40" d="100"/>
        <a:sy n="40" d="100"/>
      </p:scale>
      <p:origin x="0" y="310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91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 dirty="0" smtClean="0">
                        <a:solidFill>
                          <a:schemeClr val="bg1"/>
                        </a:solidFill>
                        <a:effectLst>
                          <a:outerShdw blurRad="63500" dir="2700000" sx="102000" sy="102000" algn="ctr" rotWithShape="0">
                            <a:prstClr val="black"/>
                          </a:outerShdw>
                        </a:effectLst>
                      </a:rPr>
                      <a:t>17</a:t>
                    </a:r>
                    <a:r>
                      <a:rPr lang="en-US" sz="2000" b="1" dirty="0">
                        <a:solidFill>
                          <a:schemeClr val="bg1"/>
                        </a:solidFill>
                        <a:effectLst>
                          <a:outerShdw blurRad="63500" dir="2700000" sx="102000" sy="102000" algn="ctr" rotWithShape="0">
                            <a:prstClr val="black"/>
                          </a:outerShdw>
                        </a:effectLst>
                      </a:rPr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b="1" dirty="0" smtClean="0">
                        <a:solidFill>
                          <a:schemeClr val="bg1"/>
                        </a:solidFill>
                        <a:effectLst>
                          <a:outerShdw blurRad="63500" dir="2700000" sx="102000" sy="102000" algn="ctr" rotWithShape="0">
                            <a:prstClr val="black"/>
                          </a:outerShdw>
                        </a:effectLst>
                      </a:rPr>
                      <a:t>15%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effectLst>
                          <a:outerShdw blurRad="63500" dir="2700000" sx="102000" sy="102000" algn="ctr" rotWithShape="0">
                            <a:prstClr val="black"/>
                          </a:outerShdw>
                        </a:effectLst>
                      </a:rPr>
                      <a:t>15%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 b="1" dirty="0" smtClean="0">
                        <a:solidFill>
                          <a:schemeClr val="bg1"/>
                        </a:solidFill>
                        <a:effectLst>
                          <a:outerShdw blurRad="63500" dir="2700000" sx="102000" sy="102000" algn="ctr" rotWithShape="0">
                            <a:prstClr val="black"/>
                          </a:outerShdw>
                        </a:effectLst>
                      </a:rPr>
                      <a:t>22</a:t>
                    </a:r>
                    <a:r>
                      <a:rPr lang="en-US" sz="2000" b="1" dirty="0">
                        <a:solidFill>
                          <a:schemeClr val="bg1"/>
                        </a:solidFill>
                        <a:effectLst>
                          <a:outerShdw blurRad="63500" dir="2700000" sx="102000" sy="102000" algn="ctr" rotWithShape="0">
                            <a:prstClr val="black"/>
                          </a:outerShdw>
                        </a:effectLst>
                      </a:rPr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63500" dir="2700000" sx="102000" sy="102000" algn="ctr" rotWithShape="0">
                        <a:prstClr val="black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Private, for-profit</c:v>
                </c:pt>
                <c:pt idx="1">
                  <c:v>Private, non-profit</c:v>
                </c:pt>
                <c:pt idx="2">
                  <c:v>Public, county or regional</c:v>
                </c:pt>
                <c:pt idx="3">
                  <c:v>Public, fire-based</c:v>
                </c:pt>
                <c:pt idx="4">
                  <c:v>Public, hospital</c:v>
                </c:pt>
                <c:pt idx="5">
                  <c:v>Public, municipal</c:v>
                </c:pt>
                <c:pt idx="6">
                  <c:v>Volunteer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0.16810344827586199</c:v>
                </c:pt>
                <c:pt idx="1">
                  <c:v>0.15086206896551699</c:v>
                </c:pt>
                <c:pt idx="2">
                  <c:v>0.15517241379310301</c:v>
                </c:pt>
                <c:pt idx="3">
                  <c:v>0.21551724137931</c:v>
                </c:pt>
                <c:pt idx="4">
                  <c:v>0.116379310344828</c:v>
                </c:pt>
                <c:pt idx="5">
                  <c:v>0.11206896551724101</c:v>
                </c:pt>
                <c:pt idx="6">
                  <c:v>8.18965517241379E-2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>
                          <a:alpha val="84000"/>
                        </a:srgbClr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Alternate dispositions/outcomes</c:v>
                </c:pt>
                <c:pt idx="1">
                  <c:v>Development/approval of care plans</c:v>
                </c:pt>
                <c:pt idx="2">
                  <c:v>On-line consultation</c:v>
                </c:pt>
                <c:pt idx="3">
                  <c:v>Protocol development/approval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0.46666666666666701</c:v>
                </c:pt>
                <c:pt idx="1">
                  <c:v>0.54444444444444395</c:v>
                </c:pt>
                <c:pt idx="2">
                  <c:v>0.62222222222222201</c:v>
                </c:pt>
                <c:pt idx="3">
                  <c:v>0.93333333333333302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44090624"/>
        <c:axId val="144097664"/>
        <c:axId val="0"/>
      </c:bar3DChart>
      <c:catAx>
        <c:axId val="14409062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r">
              <a:defRPr>
                <a:latin typeface="Verdana"/>
                <a:cs typeface="Verdana"/>
              </a:defRPr>
            </a:pPr>
            <a:endParaRPr lang="en-US"/>
          </a:p>
        </c:txPr>
        <c:crossAx val="144097664"/>
        <c:crosses val="autoZero"/>
        <c:auto val="1"/>
        <c:lblAlgn val="ctr"/>
        <c:lblOffset val="100"/>
        <c:noMultiLvlLbl val="0"/>
      </c:catAx>
      <c:valAx>
        <c:axId val="1440976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44090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Physician Assistants</c:v>
                </c:pt>
                <c:pt idx="1">
                  <c:v>Nurse Practitioners</c:v>
                </c:pt>
                <c:pt idx="2">
                  <c:v>Physicians</c:v>
                </c:pt>
                <c:pt idx="3">
                  <c:v>Nurses</c:v>
                </c:pt>
                <c:pt idx="4">
                  <c:v>AEMTs</c:v>
                </c:pt>
                <c:pt idx="5">
                  <c:v>EMTs</c:v>
                </c:pt>
                <c:pt idx="6">
                  <c:v>Paramedics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0.123595505617978</c:v>
                </c:pt>
                <c:pt idx="1">
                  <c:v>0.123595505617978</c:v>
                </c:pt>
                <c:pt idx="2">
                  <c:v>0.213483146067416</c:v>
                </c:pt>
                <c:pt idx="3">
                  <c:v>0.235955056179775</c:v>
                </c:pt>
                <c:pt idx="4">
                  <c:v>0.24719101123595499</c:v>
                </c:pt>
                <c:pt idx="5">
                  <c:v>0.53932584269662898</c:v>
                </c:pt>
                <c:pt idx="6">
                  <c:v>0.94382022471910099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44371712"/>
        <c:axId val="144374400"/>
        <c:axId val="0"/>
      </c:bar3DChart>
      <c:catAx>
        <c:axId val="14437171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Verdana"/>
                <a:cs typeface="Verdana"/>
              </a:defRPr>
            </a:pPr>
            <a:endParaRPr lang="en-US"/>
          </a:p>
        </c:txPr>
        <c:crossAx val="144374400"/>
        <c:crosses val="autoZero"/>
        <c:auto val="1"/>
        <c:lblAlgn val="ctr"/>
        <c:lblOffset val="100"/>
        <c:noMultiLvlLbl val="0"/>
      </c:catAx>
      <c:valAx>
        <c:axId val="14437440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4437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less than 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 or more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0.15</c:v>
                </c:pt>
                <c:pt idx="2">
                  <c:v>0.17</c:v>
                </c:pt>
                <c:pt idx="3">
                  <c:v>7.0000000000000007E-2</c:v>
                </c:pt>
                <c:pt idx="4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</a:rPr>
                      <a:t>         </a:t>
                    </a:r>
                    <a:r>
                      <a:rPr lang="en-US" b="1" dirty="0" smtClean="0">
                        <a:effectLst/>
                      </a:rPr>
                      <a:t> </a:t>
                    </a:r>
                    <a:r>
                      <a:rPr lang="en-US" b="0" dirty="0" smtClean="0">
                        <a:solidFill>
                          <a:schemeClr val="tx1"/>
                        </a:solidFill>
                        <a:effectLst/>
                      </a:rPr>
                      <a:t>3</a:t>
                    </a:r>
                    <a:r>
                      <a:rPr lang="en-US" b="0" dirty="0">
                        <a:solidFill>
                          <a:schemeClr val="tx1"/>
                        </a:solidFill>
                        <a:effectLst/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</a:rPr>
                      <a:t>82%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No specific requirements</c:v>
                </c:pt>
                <c:pt idx="1">
                  <c:v>College degree</c:v>
                </c:pt>
                <c:pt idx="2">
                  <c:v>College-based CP training</c:v>
                </c:pt>
                <c:pt idx="3">
                  <c:v>Personality profile</c:v>
                </c:pt>
                <c:pt idx="4">
                  <c:v>Interviews</c:v>
                </c:pt>
                <c:pt idx="5">
                  <c:v>Advanced</c:v>
                </c:pt>
                <c:pt idx="6">
                  <c:v>Field experience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3.4090909090909102E-2</c:v>
                </c:pt>
                <c:pt idx="1">
                  <c:v>0.15909090909090901</c:v>
                </c:pt>
                <c:pt idx="2">
                  <c:v>0.29545454545454503</c:v>
                </c:pt>
                <c:pt idx="3">
                  <c:v>0.35227272727272702</c:v>
                </c:pt>
                <c:pt idx="4">
                  <c:v>0.5</c:v>
                </c:pt>
                <c:pt idx="5">
                  <c:v>0.51136363636363602</c:v>
                </c:pt>
                <c:pt idx="6">
                  <c:v>0.81818181818181801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45682048"/>
        <c:axId val="45697280"/>
        <c:axId val="0"/>
      </c:bar3DChart>
      <c:catAx>
        <c:axId val="4568204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Verdana"/>
                <a:cs typeface="Verdana"/>
              </a:defRPr>
            </a:pPr>
            <a:endParaRPr lang="en-US"/>
          </a:p>
        </c:txPr>
        <c:crossAx val="45697280"/>
        <c:crosses val="autoZero"/>
        <c:auto val="1"/>
        <c:lblAlgn val="ctr"/>
        <c:lblOffset val="100"/>
        <c:noMultiLvlLbl val="0"/>
      </c:catAx>
      <c:valAx>
        <c:axId val="456972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5682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No specific</c:v>
                </c:pt>
                <c:pt idx="1">
                  <c:v>Community relations</c:v>
                </c:pt>
                <c:pt idx="2">
                  <c:v>Patient relations</c:v>
                </c:pt>
                <c:pt idx="3">
                  <c:v>Clinical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0.126436781609195</c:v>
                </c:pt>
                <c:pt idx="1">
                  <c:v>0.50574712643678199</c:v>
                </c:pt>
                <c:pt idx="2">
                  <c:v>0.57471264367816099</c:v>
                </c:pt>
                <c:pt idx="3">
                  <c:v>0.78160919540229901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45861120"/>
        <c:axId val="45868160"/>
        <c:axId val="0"/>
      </c:bar3DChart>
      <c:catAx>
        <c:axId val="4586112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Verdana"/>
                <a:cs typeface="Verdana"/>
              </a:defRPr>
            </a:pPr>
            <a:endParaRPr lang="en-US"/>
          </a:p>
        </c:txPr>
        <c:crossAx val="45868160"/>
        <c:crosses val="autoZero"/>
        <c:auto val="1"/>
        <c:lblAlgn val="ctr"/>
        <c:lblOffset val="100"/>
        <c:noMultiLvlLbl val="0"/>
      </c:catAx>
      <c:valAx>
        <c:axId val="458681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5861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200" b="1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Data mining</c:v>
                </c:pt>
                <c:pt idx="1">
                  <c:v>Separate database</c:v>
                </c:pt>
                <c:pt idx="2">
                  <c:v>ePCR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0.29032258064516098</c:v>
                </c:pt>
                <c:pt idx="1">
                  <c:v>0.45161290322580599</c:v>
                </c:pt>
                <c:pt idx="2">
                  <c:v>0.66129032258064502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45467264"/>
        <c:axId val="145470208"/>
        <c:axId val="0"/>
      </c:bar3DChart>
      <c:catAx>
        <c:axId val="14546726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Verdana"/>
                <a:cs typeface="Verdana"/>
              </a:defRPr>
            </a:pPr>
            <a:endParaRPr lang="en-US"/>
          </a:p>
        </c:txPr>
        <c:crossAx val="145470208"/>
        <c:crosses val="autoZero"/>
        <c:auto val="1"/>
        <c:lblAlgn val="ctr"/>
        <c:lblOffset val="100"/>
        <c:noMultiLvlLbl val="0"/>
      </c:catAx>
      <c:valAx>
        <c:axId val="1454702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45467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FFFF"/>
                      </a:solidFill>
                      <a:effectLst>
                        <a:outerShdw blurRad="50800" dist="38100" dir="2700000" algn="tl" rotWithShape="0">
                          <a:srgbClr val="000000"/>
                        </a:outerShdw>
                      </a:effectLst>
                      <a:latin typeface="Verdana"/>
                      <a:cs typeface="Verdan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FFFF"/>
                      </a:solidFill>
                      <a:effectLst>
                        <a:outerShdw blurRad="50800" dist="38100" dir="2700000" algn="tl" rotWithShape="0">
                          <a:srgbClr val="000000"/>
                        </a:outerShdw>
                      </a:effectLst>
                      <a:latin typeface="Verdana"/>
                      <a:cs typeface="Verdan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FFFF"/>
                      </a:solidFill>
                      <a:effectLst>
                        <a:outerShdw blurRad="50800" dist="38100" dir="2700000" algn="tl" rotWithShape="0">
                          <a:srgbClr val="000000"/>
                        </a:outerShdw>
                      </a:effectLst>
                      <a:latin typeface="Verdana"/>
                      <a:cs typeface="Verdan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2000" b="1" i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srgbClr val="000000"/>
                        </a:outerShdw>
                      </a:effectLst>
                      <a:latin typeface="Verdana"/>
                      <a:cs typeface="Verdan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Super Rural</c:v>
                </c:pt>
                <c:pt idx="1">
                  <c:v>Rural</c:v>
                </c:pt>
                <c:pt idx="2">
                  <c:v>Suburban</c:v>
                </c:pt>
                <c:pt idx="3">
                  <c:v>Urban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0.34</c:v>
                </c:pt>
                <c:pt idx="2">
                  <c:v>0.31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6692096"/>
        <c:axId val="56697984"/>
        <c:axId val="0"/>
      </c:bar3DChart>
      <c:catAx>
        <c:axId val="566920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Verdana"/>
                <a:cs typeface="Verdana"/>
              </a:defRPr>
            </a:pPr>
            <a:endParaRPr lang="en-US"/>
          </a:p>
        </c:txPr>
        <c:crossAx val="56697984"/>
        <c:crosses val="autoZero"/>
        <c:auto val="1"/>
        <c:lblAlgn val="ctr"/>
        <c:lblOffset val="100"/>
        <c:noMultiLvlLbl val="0"/>
      </c:catAx>
      <c:valAx>
        <c:axId val="5669798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6692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  <a:latin typeface="Verdana"/>
                        <a:cs typeface="Verdana"/>
                      </a:rPr>
                      <a:t>          </a:t>
                    </a:r>
                    <a:r>
                      <a:rPr lang="en-US" b="1" dirty="0" smtClean="0">
                        <a:solidFill>
                          <a:srgbClr val="000000"/>
                        </a:solidFill>
                        <a:effectLst/>
                        <a:latin typeface="Verdana"/>
                        <a:cs typeface="Verdana"/>
                      </a:rPr>
                      <a:t>1</a:t>
                    </a:r>
                    <a:r>
                      <a:rPr lang="en-US" b="1" dirty="0">
                        <a:solidFill>
                          <a:srgbClr val="000000"/>
                        </a:solidFill>
                        <a:effectLst/>
                        <a:latin typeface="Verdana"/>
                        <a:cs typeface="Verdana"/>
                      </a:rPr>
                      <a:t>%</a:t>
                    </a:r>
                    <a:endParaRPr lang="en-US" dirty="0">
                      <a:solidFill>
                        <a:srgbClr val="000000"/>
                      </a:solidFill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  <a:latin typeface="Verdana"/>
                        <a:cs typeface="Verdana"/>
                      </a:rPr>
                      <a:t>68%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Combat repeat users</c:v>
                </c:pt>
                <c:pt idx="1">
                  <c:v>Other</c:v>
                </c:pt>
                <c:pt idx="2">
                  <c:v>Other healthcare stakeholders</c:v>
                </c:pt>
                <c:pt idx="3">
                  <c:v>Other CP programs</c:v>
                </c:pt>
                <c:pt idx="4">
                  <c:v>Community assessment</c:v>
                </c:pt>
                <c:pt idx="5">
                  <c:v>Gap analysis of health needs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1.1049723756906099E-2</c:v>
                </c:pt>
                <c:pt idx="1">
                  <c:v>7.18232044198895E-2</c:v>
                </c:pt>
                <c:pt idx="2">
                  <c:v>0.198895027624309</c:v>
                </c:pt>
                <c:pt idx="3">
                  <c:v>0.29834254143646399</c:v>
                </c:pt>
                <c:pt idx="4">
                  <c:v>0.66298342541436495</c:v>
                </c:pt>
                <c:pt idx="5">
                  <c:v>0.67955801104972402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045760"/>
        <c:axId val="57048448"/>
        <c:axId val="0"/>
      </c:bar3DChart>
      <c:catAx>
        <c:axId val="570457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algn="r">
              <a:defRPr/>
            </a:pPr>
            <a:endParaRPr lang="en-US"/>
          </a:p>
        </c:txPr>
        <c:crossAx val="57048448"/>
        <c:crosses val="autoZero"/>
        <c:auto val="1"/>
        <c:lblAlgn val="ctr"/>
        <c:lblOffset val="100"/>
        <c:noMultiLvlLbl val="0"/>
      </c:catAx>
      <c:valAx>
        <c:axId val="570484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704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Other</c:v>
                </c:pt>
                <c:pt idx="1">
                  <c:v>Home health</c:v>
                </c:pt>
                <c:pt idx="2">
                  <c:v>Public health</c:v>
                </c:pt>
                <c:pt idx="3">
                  <c:v>Other EMS services</c:v>
                </c:pt>
                <c:pt idx="4">
                  <c:v>Hospital</c:v>
                </c:pt>
                <c:pt idx="5">
                  <c:v>Medical Director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7.10382513661202E-2</c:v>
                </c:pt>
                <c:pt idx="1">
                  <c:v>0.213114754098361</c:v>
                </c:pt>
                <c:pt idx="2">
                  <c:v>0.40983606557377</c:v>
                </c:pt>
                <c:pt idx="3">
                  <c:v>0.43715846994535501</c:v>
                </c:pt>
                <c:pt idx="4">
                  <c:v>0.76502732240437099</c:v>
                </c:pt>
                <c:pt idx="5">
                  <c:v>0.77049180327868805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6759424"/>
        <c:axId val="56760960"/>
        <c:axId val="0"/>
      </c:bar3DChart>
      <c:catAx>
        <c:axId val="5675942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Verdana"/>
                <a:cs typeface="Verdana"/>
              </a:defRPr>
            </a:pPr>
            <a:endParaRPr lang="en-US"/>
          </a:p>
        </c:txPr>
        <c:crossAx val="56760960"/>
        <c:crosses val="autoZero"/>
        <c:auto val="1"/>
        <c:lblAlgn val="ctr"/>
        <c:lblOffset val="100"/>
        <c:noMultiLvlLbl val="0"/>
      </c:catAx>
      <c:valAx>
        <c:axId val="567609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6759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911 Nurse Triage</c:v>
                </c:pt>
                <c:pt idx="1">
                  <c:v>See and refer to alternate destination after assessment</c:v>
                </c:pt>
                <c:pt idx="2">
                  <c:v>Primary care/physician extender model</c:v>
                </c:pt>
                <c:pt idx="3">
                  <c:v>Readmission avoidance</c:v>
                </c:pt>
                <c:pt idx="4">
                  <c:v>Frequent EMS User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7.5471698113207503E-2</c:v>
                </c:pt>
                <c:pt idx="1">
                  <c:v>0.235849056603774</c:v>
                </c:pt>
                <c:pt idx="2">
                  <c:v>0.28301886792452802</c:v>
                </c:pt>
                <c:pt idx="3">
                  <c:v>0.46226415094339601</c:v>
                </c:pt>
                <c:pt idx="4">
                  <c:v>0.660377358490566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6896896"/>
        <c:axId val="56932608"/>
        <c:axId val="0"/>
      </c:bar3DChart>
      <c:catAx>
        <c:axId val="568968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r">
              <a:defRPr>
                <a:latin typeface="Verdana"/>
                <a:cs typeface="Verdana"/>
              </a:defRPr>
            </a:pPr>
            <a:endParaRPr lang="en-US"/>
          </a:p>
        </c:txPr>
        <c:crossAx val="56932608"/>
        <c:crosses val="autoZero"/>
        <c:auto val="1"/>
        <c:lblAlgn val="ctr"/>
        <c:lblOffset val="100"/>
        <c:noMultiLvlLbl val="0"/>
      </c:catAx>
      <c:valAx>
        <c:axId val="569326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6896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IStat or other point-of-care testing</c:v>
                </c:pt>
                <c:pt idx="1">
                  <c:v>Lab-value device</c:v>
                </c:pt>
                <c:pt idx="2">
                  <c:v>Scale</c:v>
                </c:pt>
                <c:pt idx="3">
                  <c:v>Patient education materials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0.287128712871287</c:v>
                </c:pt>
                <c:pt idx="1">
                  <c:v>0.30693069306930698</c:v>
                </c:pt>
                <c:pt idx="2">
                  <c:v>0.40594059405940602</c:v>
                </c:pt>
                <c:pt idx="3">
                  <c:v>0.841584158415842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7170176"/>
        <c:axId val="57177216"/>
        <c:axId val="0"/>
      </c:bar3DChart>
      <c:catAx>
        <c:axId val="5717017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r">
              <a:defRPr>
                <a:latin typeface="Verdana"/>
                <a:cs typeface="Verdana"/>
              </a:defRPr>
            </a:pPr>
            <a:endParaRPr lang="en-US"/>
          </a:p>
        </c:txPr>
        <c:crossAx val="57177216"/>
        <c:crosses val="autoZero"/>
        <c:auto val="1"/>
        <c:lblAlgn val="ctr"/>
        <c:lblOffset val="100"/>
        <c:noMultiLvlLbl val="0"/>
      </c:catAx>
      <c:valAx>
        <c:axId val="571772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717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</a:rPr>
                      <a:t>         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  <a:effectLst/>
                      </a:rPr>
                      <a:t>1</a:t>
                    </a:r>
                    <a:r>
                      <a:rPr lang="en-US" b="1" dirty="0">
                        <a:solidFill>
                          <a:schemeClr val="tx1"/>
                        </a:solidFill>
                        <a:effectLst/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</a:rPr>
                      <a:t> 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</a:rPr>
                      <a:t>53%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srgbClr val="000000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Medicaid fee schedule/free during pilot</c:v>
                </c:pt>
                <c:pt idx="1">
                  <c:v>Fee for referral</c:v>
                </c:pt>
                <c:pt idx="2">
                  <c:v>Grant</c:v>
                </c:pt>
                <c:pt idx="3">
                  <c:v>Fee for service</c:v>
                </c:pt>
                <c:pt idx="4">
                  <c:v>Self-funded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1.16279069767442E-2</c:v>
                </c:pt>
                <c:pt idx="1">
                  <c:v>4.6511627906976702E-2</c:v>
                </c:pt>
                <c:pt idx="2">
                  <c:v>0.32558139534883701</c:v>
                </c:pt>
                <c:pt idx="3">
                  <c:v>0.418604651162791</c:v>
                </c:pt>
                <c:pt idx="4">
                  <c:v>0.53488372093023295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43699328"/>
        <c:axId val="143714560"/>
        <c:axId val="0"/>
      </c:bar3DChart>
      <c:catAx>
        <c:axId val="1436993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r">
              <a:defRPr>
                <a:latin typeface="Verdana"/>
                <a:cs typeface="Verdana"/>
              </a:defRPr>
            </a:pPr>
            <a:endParaRPr lang="en-US"/>
          </a:p>
        </c:txPr>
        <c:crossAx val="143714560"/>
        <c:crosses val="autoZero"/>
        <c:auto val="1"/>
        <c:lblAlgn val="ctr"/>
        <c:lblOffset val="100"/>
        <c:noMultiLvlLbl val="0"/>
      </c:catAx>
      <c:valAx>
        <c:axId val="1437145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43699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52"/>
      <c:rotY val="0"/>
      <c:depthPercent val="5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defRPr>
                    </a:pPr>
                    <a:r>
                      <a:rPr lang="en-US"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rPr>
                      <a:t>52%</a:t>
                    </a:r>
                    <a:endParaRPr lang="en-US">
                      <a:effectLst>
                        <a:outerShdw blurRad="44450" dir="2700000" sx="102000" sy="102000" algn="tl" rotWithShape="0">
                          <a:prstClr val="black"/>
                        </a:outerShdw>
                      </a:effectLst>
                    </a:endParaRPr>
                  </a:p>
                </c:rich>
              </c:tx>
              <c:spPr/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defRPr>
                    </a:pPr>
                    <a:r>
                      <a:rPr lang="en-US"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rPr>
                      <a:t>34%</a:t>
                    </a:r>
                    <a:endParaRPr lang="en-US">
                      <a:effectLst>
                        <a:outerShdw blurRad="44450" dir="2700000" sx="102000" sy="102000" algn="tl" rotWithShape="0">
                          <a:prstClr val="black"/>
                        </a:outerShdw>
                      </a:effectLst>
                    </a:endParaRPr>
                  </a:p>
                </c:rich>
              </c:tx>
              <c:spPr/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1631792553708504E-2"/>
                  <c:y val="0.132998993429538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defRPr>
                    </a:pPr>
                    <a:r>
                      <a:rPr lang="en-US"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rPr>
                      <a:t>6%</a:t>
                    </a:r>
                    <a:endParaRPr lang="en-US">
                      <a:effectLst>
                        <a:outerShdw blurRad="44450" dir="2700000" sx="102000" sy="102000" algn="tl" rotWithShape="0">
                          <a:prstClr val="black"/>
                        </a:outerShdw>
                      </a:effectLst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6172110430640594E-2"/>
                  <c:y val="7.0828940777295304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defRPr>
                    </a:pPr>
                    <a:r>
                      <a:rPr lang="en-US"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rPr>
                      <a:t>3%</a:t>
                    </a:r>
                    <a:endParaRPr lang="en-US">
                      <a:effectLst>
                        <a:outerShdw blurRad="44450" dir="2700000" sx="102000" sy="102000" algn="tl" rotWithShape="0">
                          <a:prstClr val="black"/>
                        </a:outerShdw>
                      </a:effectLst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6028118013026202E-2"/>
                  <c:y val="0.15215506983180899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defRPr>
                    </a:pPr>
                    <a:r>
                      <a:rPr lang="en-US" sz="2400" b="1">
                        <a:solidFill>
                          <a:schemeClr val="bg1"/>
                        </a:solidFill>
                        <a:effectLst>
                          <a:outerShdw blurRad="44450" dir="2700000" sx="102000" sy="102000" algn="tl" rotWithShape="0">
                            <a:prstClr val="black"/>
                          </a:outerShdw>
                        </a:effectLst>
                        <a:latin typeface="Verdana"/>
                        <a:cs typeface="Verdana"/>
                      </a:rPr>
                      <a:t>5%</a:t>
                    </a:r>
                    <a:endParaRPr lang="en-US">
                      <a:effectLst>
                        <a:outerShdw blurRad="44450" dir="2700000" sx="102000" sy="102000" algn="tl" rotWithShape="0">
                          <a:prstClr val="black"/>
                        </a:outerShdw>
                      </a:effectLst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effectLst>
                      <a:outerShdw blurRad="63500" dir="2700000" sx="102000" sy="102000" algn="ctr" rotWithShape="0">
                        <a:prstClr val="black"/>
                      </a:outerShdw>
                    </a:effectLst>
                    <a:latin typeface="Verdana"/>
                    <a:cs typeface="Verdana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More than 4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0.52</c:v>
                </c:pt>
                <c:pt idx="1">
                  <c:v>0.34</c:v>
                </c:pt>
                <c:pt idx="2">
                  <c:v>0.06</c:v>
                </c:pt>
                <c:pt idx="3">
                  <c:v>0.03</c:v>
                </c:pt>
                <c:pt idx="4">
                  <c:v>0.05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8569717224222701"/>
                  <c:y val="-0.40390098296536497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>
                              <a:alpha val="84000"/>
                            </a:srgbClr>
                          </a:outerShdw>
                        </a:effectLst>
                        <a:latin typeface="Verdana"/>
                        <a:cs typeface="Verdana"/>
                      </a:rPr>
                      <a:t>64%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b="1" smtClean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>
                              <a:alpha val="84000"/>
                            </a:srgbClr>
                          </a:outerShdw>
                        </a:effectLst>
                        <a:latin typeface="Verdana"/>
                        <a:cs typeface="Verdana"/>
                      </a:rPr>
                      <a:t>30</a:t>
                    </a:r>
                    <a:r>
                      <a:rPr lang="en-US" sz="24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>
                              <a:alpha val="84000"/>
                            </a:srgbClr>
                          </a:outerShdw>
                        </a:effectLst>
                        <a:latin typeface="Verdana"/>
                        <a:cs typeface="Verdana"/>
                      </a:rPr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1302250413142795E-2"/>
                  <c:y val="6.7595060680759794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</a:defRPr>
                    </a:pPr>
                    <a:r>
                      <a:rPr lang="en-US" sz="2400" b="1" dirty="0" smtClean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srgbClr val="000000"/>
                          </a:outerShdw>
                        </a:effectLst>
                        <a:latin typeface="Verdana"/>
                        <a:cs typeface="Verdana"/>
                      </a:rPr>
                      <a:t>6%</a:t>
                    </a:r>
                    <a:endParaRPr lang="en-US" dirty="0">
                      <a:effectLst>
                        <a:outerShdw blurRad="50800" dist="38100" dir="2700000" algn="tl" rotWithShape="0">
                          <a:srgbClr val="000000"/>
                        </a:outerShdw>
                      </a:effectLst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effectLst>
                      <a:outerShdw blurRad="50800" dist="38100" dir="2700000" algn="tl" rotWithShape="0">
                        <a:srgbClr val="000000">
                          <a:alpha val="84000"/>
                        </a:srgb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Single director</c:v>
                </c:pt>
                <c:pt idx="1">
                  <c:v>Multiple directors</c:v>
                </c:pt>
                <c:pt idx="2">
                  <c:v>Committee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</c:v>
                </c:pt>
                <c:pt idx="1">
                  <c:v>0.32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3CA68B9-6E74-4CCC-B8F3-5E366C661171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231F843-A93A-47E1-A350-40CD4160D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40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6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8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9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0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1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2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3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4" name="Text Box 11"/>
          <p:cNvSpPr txBox="1">
            <a:spLocks noChangeArrowheads="1"/>
          </p:cNvSpPr>
          <p:nvPr/>
        </p:nvSpPr>
        <p:spPr bwMode="auto">
          <a:xfrm>
            <a:off x="0" y="0"/>
            <a:ext cx="315637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5" name="Text Box 12"/>
          <p:cNvSpPr txBox="1">
            <a:spLocks noChangeArrowheads="1"/>
          </p:cNvSpPr>
          <p:nvPr/>
        </p:nvSpPr>
        <p:spPr bwMode="auto">
          <a:xfrm>
            <a:off x="4143587" y="0"/>
            <a:ext cx="315637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0725"/>
            <a:ext cx="4776788" cy="3582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34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731520" y="4560571"/>
            <a:ext cx="5835227" cy="430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3808" name="Text Box 15"/>
          <p:cNvSpPr txBox="1">
            <a:spLocks noChangeArrowheads="1"/>
          </p:cNvSpPr>
          <p:nvPr/>
        </p:nvSpPr>
        <p:spPr bwMode="auto">
          <a:xfrm>
            <a:off x="0" y="9119474"/>
            <a:ext cx="315637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143588" y="9119474"/>
            <a:ext cx="3152987" cy="46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765235" algn="l"/>
                <a:tab pos="1530469" algn="l"/>
                <a:tab pos="2295704" algn="l"/>
                <a:tab pos="306093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3C59D351-4DA5-4D40-B162-46E73D1CD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3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658184" indent="-241653" defTabSz="4833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3141490" indent="-241653" defTabSz="4833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624796" indent="-241653" defTabSz="4833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4108102" indent="-241653" defTabSz="4833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5235" algn="l"/>
                <a:tab pos="1530469" algn="l"/>
                <a:tab pos="2295704" algn="l"/>
                <a:tab pos="3060939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fld id="{1705F7D3-FA28-474E-961C-231E7CD9ADA7}" type="slidenum">
              <a:rPr lang="en-US" smtClean="0">
                <a:solidFill>
                  <a:srgbClr val="000000"/>
                </a:solidFill>
                <a:latin typeface="Times New Roman" pitchFamily="16" charset="0"/>
              </a:rPr>
              <a:pPr/>
              <a:t>1</a:t>
            </a:fld>
            <a:endParaRPr lang="en-US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4143587" y="9119473"/>
            <a:ext cx="3154679" cy="465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139" tIns="49472" rIns="95139" bIns="49472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r" eaLnBrk="1">
              <a:buClrTx/>
              <a:buFontTx/>
              <a:buNone/>
            </a:pPr>
            <a:fld id="{A549ED9A-C884-45C2-A0B2-AD3852711141}" type="slidenum">
              <a:rPr lang="en-US"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 eaLnBrk="1">
                <a:buClrTx/>
                <a:buFontTx/>
                <a:buNone/>
              </a:pPr>
              <a:t>1</a:t>
            </a:fld>
            <a:endParaRPr lang="en-US" sz="130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4143587" y="9119474"/>
            <a:ext cx="315637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139" tIns="49472" rIns="95139" bIns="49472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r">
              <a:buClrTx/>
              <a:buFontTx/>
              <a:buNone/>
            </a:pPr>
            <a:fld id="{6B3285F5-C308-4A86-8B8C-45C491AFF45A}" type="slidenum">
              <a:rPr lang="en-US" sz="1300">
                <a:solidFill>
                  <a:srgbClr val="000000"/>
                </a:solidFill>
                <a:cs typeface="Arial Unicode MS" charset="0"/>
              </a:rPr>
              <a:pPr algn="r">
                <a:buClrTx/>
                <a:buFontTx/>
                <a:buNone/>
              </a:pPr>
              <a:t>1</a:t>
            </a:fld>
            <a:endParaRPr lang="en-US" sz="130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3482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0"/>
            <a:ext cx="5836921" cy="43055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833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 anchor="t"/>
          <a:lstStyle>
            <a:lvl1pPr algn="l">
              <a:defRPr sz="32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828800"/>
            <a:ext cx="8153400" cy="3962400"/>
          </a:xfrm>
        </p:spPr>
        <p:txBody>
          <a:bodyPr/>
          <a:lstStyle>
            <a:lvl1pPr algn="l">
              <a:defRPr sz="2800"/>
            </a:lvl1pPr>
            <a:lvl2pPr marL="800100" indent="-342900">
              <a:buFont typeface="Wingdings" charset="2"/>
              <a:buChar char="§"/>
              <a:defRPr/>
            </a:lvl2pPr>
            <a:lvl3pPr marL="1257300" indent="-342900">
              <a:buFont typeface="Wingdings" charset="2"/>
              <a:buChar char="§"/>
              <a:defRPr/>
            </a:lvl3pPr>
            <a:lvl4pPr marL="1657350" indent="-285750">
              <a:buFont typeface="Wingdings" charset="2"/>
              <a:buChar char="§"/>
              <a:defRPr/>
            </a:lvl4pPr>
            <a:lvl5pPr marL="2114550" indent="-285750"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1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4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1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4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cs typeface="Trebuchet M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anchor="t"/>
          <a:lstStyle>
            <a:lvl1pPr algn="l">
              <a:defRPr sz="28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  <a:prstGeom prst="rect">
            <a:avLst/>
          </a:prstGeom>
        </p:spPr>
        <p:txBody>
          <a:bodyPr/>
          <a:lstStyle>
            <a:lvl1pPr marL="342900" indent="-342900" algn="l">
              <a:spcBef>
                <a:spcPts val="1776"/>
              </a:spcBef>
              <a:buFont typeface="Wingdings" charset="2"/>
              <a:buChar char="§"/>
              <a:defRPr sz="2400"/>
            </a:lvl1pPr>
            <a:lvl2pPr marL="742950" indent="-285750">
              <a:spcBef>
                <a:spcPts val="1776"/>
              </a:spcBef>
              <a:buFont typeface="Wingdings" charset="2"/>
              <a:buChar char="§"/>
              <a:defRPr sz="2400"/>
            </a:lvl2pPr>
            <a:lvl3pPr marL="1143000" indent="-228600">
              <a:buFont typeface="Wingdings" charset="2"/>
              <a:buChar char="§"/>
              <a:defRPr/>
            </a:lvl3pPr>
            <a:lvl4pPr marL="1600200" indent="-228600">
              <a:buFont typeface="Wingdings" charset="2"/>
              <a:buChar char="§"/>
              <a:defRPr/>
            </a:lvl4pPr>
            <a:lvl5pPr marL="2057400" indent="-228600"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3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3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3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3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0639E2-E6BD-044E-AF0A-644E961DED1F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B2BC-CF5E-294B-8ED8-97DEDACAE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5943600"/>
            <a:ext cx="2217375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gradFill>
            <a:gsLst>
              <a:gs pos="85000">
                <a:srgbClr val="E4C58D"/>
              </a:gs>
              <a:gs pos="50000">
                <a:srgbClr val="EA902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4038601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iming>
    <p:tnLst>
      <p:par>
        <p:cTn id="1" dur="indefinite" restart="never" nodeType="tmRoot"/>
      </p:par>
    </p:tnLst>
  </p:timing>
  <p:txStyles>
    <p:titleStyle>
      <a:lvl1pPr marL="0" marR="0" indent="0" algn="ctr" defTabSz="457200" rtl="0" eaLnBrk="0" fontAlgn="base" latinLnBrk="0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None/>
        <a:tabLst/>
        <a:defRPr lang="en-US" sz="5400" b="1" smtClean="0">
          <a:solidFill>
            <a:srgbClr val="00458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  <a:lvl2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2pPr>
      <a:lvl3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3pPr>
      <a:lvl4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4pPr>
      <a:lvl5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  <a:ea typeface="SimSun" charset="-122"/>
        </a:defRPr>
      </a:lvl9pPr>
    </p:titleStyle>
    <p:bodyStyle>
      <a:lvl1pPr marL="342900" indent="-342900" algn="ctr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539B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539B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539B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539B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539B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539B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539B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539B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539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356350"/>
            <a:ext cx="601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1B2BC-CF5E-294B-8ED8-97DEDACAE1FF}" type="slidenum">
              <a:rPr lang="en-US" smtClean="0"/>
              <a:pPr/>
              <a:t>‹#›</a:t>
            </a:fld>
            <a:r>
              <a:rPr lang="en-US" dirty="0" smtClean="0"/>
              <a:t>  Community </a:t>
            </a:r>
            <a:r>
              <a:rPr lang="en-US" dirty="0" err="1" smtClean="0"/>
              <a:t>Paramedicine</a:t>
            </a:r>
            <a:r>
              <a:rPr lang="en-US" dirty="0" smtClean="0"/>
              <a:t> Survey Summary, October 2013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5943600"/>
            <a:ext cx="2217375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gradFill>
            <a:gsLst>
              <a:gs pos="85000">
                <a:srgbClr val="E4C58D"/>
              </a:gs>
              <a:gs pos="50000">
                <a:srgbClr val="EA902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4" name="Title Placeholder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5"/>
          <p:cNvSpPr>
            <a:spLocks noGrp="1"/>
          </p:cNvSpPr>
          <p:nvPr>
            <p:ph type="body" idx="1"/>
          </p:nvPr>
        </p:nvSpPr>
        <p:spPr>
          <a:xfrm>
            <a:off x="457200" y="4038601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8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5400" b="1" kern="1200">
          <a:solidFill>
            <a:srgbClr val="00458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rebuchet MS"/>
          <a:ea typeface="+mj-ea"/>
          <a:cs typeface="Trebuchet M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Tx/>
        <a:buNone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emt.org" TargetMode="Externa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info@naemt.org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naemt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twitter.com/NAEMT_" TargetMode="External"/><Relationship Id="rId4" Type="http://schemas.openxmlformats.org/officeDocument/2006/relationships/hyperlink" Target="http://www.facebook.com/NAEMTfriend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581401"/>
          </a:xfrm>
        </p:spPr>
        <p:txBody>
          <a:bodyPr/>
          <a:lstStyle/>
          <a:p>
            <a:r>
              <a:rPr lang="en-US" sz="4200" dirty="0" smtClean="0"/>
              <a:t>Community </a:t>
            </a:r>
            <a:r>
              <a:rPr lang="en-US" sz="4200" dirty="0" err="1" smtClean="0"/>
              <a:t>Paramedicine</a:t>
            </a:r>
            <a:r>
              <a:rPr lang="en-US" sz="4200" dirty="0" smtClean="0"/>
              <a:t>/Mobile Integrated Healthcare</a:t>
            </a:r>
            <a:br>
              <a:rPr lang="en-US" sz="4200" dirty="0" smtClean="0"/>
            </a:br>
            <a:r>
              <a:rPr lang="en-US" sz="5200" dirty="0" smtClean="0"/>
              <a:t>Survey Summary</a:t>
            </a:r>
            <a:endParaRPr lang="en-US" sz="5200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/>
          <a:lstStyle/>
          <a:p>
            <a:r>
              <a:rPr lang="en-US" dirty="0" smtClean="0"/>
              <a:t>Prepared October 2013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represented — all delivery models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438897"/>
              </p:ext>
            </p:extLst>
          </p:nvPr>
        </p:nvGraphicFramePr>
        <p:xfrm>
          <a:off x="838200" y="1524000"/>
          <a:ext cx="7010400" cy="3985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17526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Public, municipal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971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Public, hospital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4876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Public,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fire-based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48768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Public,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county or regional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28194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Private,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non-profit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1578114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Private,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for profit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16002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Volunteer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served by CP/MIHC</a:t>
            </a:r>
            <a:r>
              <a:rPr lang="en-US" baseline="0" dirty="0" smtClean="0"/>
              <a:t> programs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81639"/>
              </p:ext>
            </p:extLst>
          </p:nvPr>
        </p:nvGraphicFramePr>
        <p:xfrm>
          <a:off x="1371600" y="1981200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1752600"/>
              </a:tblGrid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Less than 50,000: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40%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50,000 – 100,000: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16%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100,001 – 500,000: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22%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More than 500,000: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22%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52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71294"/>
              </p:ext>
            </p:extLst>
          </p:nvPr>
        </p:nvGraphicFramePr>
        <p:xfrm>
          <a:off x="1295400" y="2362200"/>
          <a:ext cx="632460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Less than 10,000: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51%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10,000 – 50,000: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29%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More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than 50,000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20%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call volume of</a:t>
            </a:r>
            <a:r>
              <a:rPr lang="en-US" baseline="0" dirty="0" smtClean="0"/>
              <a:t> CP/MIHC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8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area served</a:t>
            </a:r>
            <a:r>
              <a:rPr lang="en-US" baseline="0" dirty="0" smtClean="0"/>
              <a:t> for CP/MIHC programs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7485"/>
              </p:ext>
            </p:extLst>
          </p:nvPr>
        </p:nvGraphicFramePr>
        <p:xfrm>
          <a:off x="1295400" y="2362200"/>
          <a:ext cx="632460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1524001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Less than 250 sq.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miles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46%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250 – 1,000 sq.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miles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32%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More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than 1,000 sq. miles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22%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7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r>
              <a:rPr lang="en-US" baseline="0" dirty="0" smtClean="0"/>
              <a:t> density of CP/MIHC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850953"/>
              </p:ext>
            </p:extLst>
          </p:nvPr>
        </p:nvGraphicFramePr>
        <p:xfrm>
          <a:off x="457200" y="1676401"/>
          <a:ext cx="7772400" cy="4202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84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Catalyst for starting a CP/MIHC program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22207537"/>
              </p:ext>
            </p:extLst>
          </p:nvPr>
        </p:nvGraphicFramePr>
        <p:xfrm>
          <a:off x="762000" y="1397000"/>
          <a:ext cx="7391400" cy="4475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 smtClean="0">
                <a:solidFill>
                  <a:srgbClr val="004586"/>
                </a:solidFill>
              </a:rPr>
              <a:t>Respondents were able </a:t>
            </a:r>
            <a:r>
              <a:rPr lang="en-US" sz="1300" i="1" dirty="0">
                <a:solidFill>
                  <a:srgbClr val="004586"/>
                </a:solidFill>
              </a:rPr>
              <a:t>to select more than one </a:t>
            </a:r>
            <a:r>
              <a:rPr lang="en-US" sz="1300" i="1" dirty="0" smtClean="0">
                <a:solidFill>
                  <a:srgbClr val="004586"/>
                </a:solidFill>
              </a:rPr>
              <a:t>response, resulting in a </a:t>
            </a:r>
            <a:r>
              <a:rPr lang="en-US" sz="1300" i="1" dirty="0">
                <a:solidFill>
                  <a:srgbClr val="004586"/>
                </a:solidFill>
              </a:rPr>
              <a:t>percentage total </a:t>
            </a:r>
            <a:r>
              <a:rPr lang="en-US" sz="1300" i="1" dirty="0" smtClean="0">
                <a:solidFill>
                  <a:srgbClr val="004586"/>
                </a:solidFill>
              </a:rPr>
              <a:t>greater than </a:t>
            </a:r>
            <a:r>
              <a:rPr lang="en-US" sz="1300" i="1" dirty="0">
                <a:solidFill>
                  <a:srgbClr val="004586"/>
                </a:solidFill>
              </a:rPr>
              <a:t>100%.</a:t>
            </a:r>
          </a:p>
        </p:txBody>
      </p:sp>
    </p:spTree>
    <p:extLst>
      <p:ext uri="{BB962C8B-B14F-4D97-AF65-F5344CB8AC3E}">
        <p14:creationId xmlns:p14="http://schemas.microsoft.com/office/powerpoint/2010/main" val="11716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 in initial CP/MIHC program assessment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197979"/>
              </p:ext>
            </p:extLst>
          </p:nvPr>
        </p:nvGraphicFramePr>
        <p:xfrm>
          <a:off x="609600" y="1610078"/>
          <a:ext cx="7561289" cy="4270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123410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CP/MIHC program has been in operation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62159"/>
              </p:ext>
            </p:extLst>
          </p:nvPr>
        </p:nvGraphicFramePr>
        <p:xfrm>
          <a:off x="1295400" y="2362200"/>
          <a:ext cx="632460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Less than 1 year: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42%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– 3 years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23%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More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than 3 years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35%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1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CP/MIHC program models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041727"/>
              </p:ext>
            </p:extLst>
          </p:nvPr>
        </p:nvGraphicFramePr>
        <p:xfrm>
          <a:off x="598126" y="1752599"/>
          <a:ext cx="7469178" cy="4038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375565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Comparing program type to population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Across all population</a:t>
            </a:r>
            <a:r>
              <a:rPr lang="en-US" baseline="0" dirty="0" smtClean="0"/>
              <a:t> densities, the “Frequent EMS User” was selected as the most common program model.</a:t>
            </a:r>
          </a:p>
          <a:p>
            <a:r>
              <a:rPr lang="en-US" baseline="0" dirty="0" smtClean="0"/>
              <a:t>“Primary care/physician extender”</a:t>
            </a:r>
            <a:r>
              <a:rPr lang="en-US" dirty="0" smtClean="0"/>
              <a:t> was selected as </a:t>
            </a:r>
            <a:br>
              <a:rPr lang="en-US" dirty="0" smtClean="0"/>
            </a:br>
            <a:r>
              <a:rPr lang="en-US" dirty="0" smtClean="0"/>
              <a:t>the second-most common </a:t>
            </a:r>
            <a:r>
              <a:rPr lang="en-US" baseline="0" dirty="0" smtClean="0"/>
              <a:t>model for programs in super rural areas.</a:t>
            </a:r>
          </a:p>
          <a:p>
            <a:r>
              <a:rPr lang="en-US" baseline="0" dirty="0" smtClean="0"/>
              <a:t>“Readmission avoidance” was selected as the </a:t>
            </a:r>
            <a:br>
              <a:rPr lang="en-US" baseline="0" dirty="0" smtClean="0"/>
            </a:br>
            <a:r>
              <a:rPr lang="en-US" baseline="0" dirty="0" smtClean="0"/>
              <a:t>second-most</a:t>
            </a:r>
            <a:r>
              <a:rPr lang="en-US" dirty="0" smtClean="0"/>
              <a:t> common</a:t>
            </a:r>
            <a:r>
              <a:rPr lang="en-US" baseline="0" dirty="0" smtClean="0"/>
              <a:t> model for programs in rural, suburban and urban areas.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9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Community </a:t>
            </a:r>
            <a:r>
              <a:rPr lang="en-US" dirty="0" err="1" smtClean="0"/>
              <a:t>Paramedicine</a:t>
            </a:r>
            <a:r>
              <a:rPr lang="en-US" dirty="0" smtClean="0"/>
              <a:t> (CP) &amp; Mobile Integrated Healthcare (MIHC)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CP/MIHC programs use EMS practitioners and other healthcare providers in an expanded role to increase patient access to primary and preventative care, within the medical home model. </a:t>
            </a:r>
          </a:p>
          <a:p>
            <a:r>
              <a:rPr lang="en-US" dirty="0" smtClean="0"/>
              <a:t>CP/MIHC programs work to decrease the use of emergency departments, decrease healthcare costs,</a:t>
            </a:r>
            <a:r>
              <a:rPr lang="en-US" baseline="0" dirty="0" smtClean="0"/>
              <a:t> </a:t>
            </a:r>
            <a:br>
              <a:rPr lang="en-US" baseline="0" dirty="0" smtClean="0"/>
            </a:br>
            <a:r>
              <a:rPr lang="en-US" dirty="0" smtClean="0"/>
              <a:t>and increase improved patient outcomes.</a:t>
            </a:r>
          </a:p>
          <a:p>
            <a:r>
              <a:rPr lang="en-US" dirty="0" smtClean="0"/>
              <a:t>The introduction of CP/MIHC programs within EMS agencies is a top trend in emergency medical care. </a:t>
            </a:r>
          </a:p>
        </p:txBody>
      </p:sp>
    </p:spTree>
    <p:extLst>
      <p:ext uri="{BB962C8B-B14F-4D97-AF65-F5344CB8AC3E}">
        <p14:creationId xmlns:p14="http://schemas.microsoft.com/office/powerpoint/2010/main" val="39541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Comparing program type by delivery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“Frequent EMS User” was selected as the most common model for all types of </a:t>
            </a:r>
            <a:r>
              <a:rPr lang="en-US" baseline="0" dirty="0" smtClean="0"/>
              <a:t>private programs</a:t>
            </a:r>
            <a:r>
              <a:rPr lang="en-US" dirty="0" smtClean="0"/>
              <a:t>, as well as </a:t>
            </a:r>
            <a:br>
              <a:rPr lang="en-US" dirty="0" smtClean="0"/>
            </a:br>
            <a:r>
              <a:rPr lang="en-US" baseline="0" dirty="0" smtClean="0"/>
              <a:t>public-county, public-fire, and volunteer programs.</a:t>
            </a:r>
          </a:p>
          <a:p>
            <a:pPr lvl="0"/>
            <a:r>
              <a:rPr lang="en-US" baseline="0" dirty="0" smtClean="0"/>
              <a:t>“Readmission avoidance” was selected as the most common model for public-hospital programs.</a:t>
            </a:r>
          </a:p>
          <a:p>
            <a:pPr lvl="0"/>
            <a:r>
              <a:rPr lang="en-US" baseline="0" dirty="0" smtClean="0"/>
              <a:t>“Primary care/physician extender” was selected as the second-most common model for</a:t>
            </a:r>
            <a:r>
              <a:rPr lang="en-US" dirty="0" smtClean="0"/>
              <a:t> private</a:t>
            </a:r>
            <a:r>
              <a:rPr lang="en-US" dirty="0"/>
              <a:t>-</a:t>
            </a:r>
            <a:r>
              <a:rPr lang="en-US" baseline="0" dirty="0" smtClean="0"/>
              <a:t>for</a:t>
            </a:r>
            <a:r>
              <a:rPr lang="en-US" dirty="0" smtClean="0"/>
              <a:t> </a:t>
            </a:r>
            <a:r>
              <a:rPr lang="en-US" baseline="0" dirty="0" smtClean="0"/>
              <a:t>profit programs.</a:t>
            </a:r>
          </a:p>
          <a:p>
            <a:pPr lvl="0"/>
            <a:r>
              <a:rPr lang="en-US" baseline="0" dirty="0" smtClean="0"/>
              <a:t>“Readmission avoidance” was selected as the </a:t>
            </a:r>
            <a:br>
              <a:rPr lang="en-US" baseline="0" dirty="0" smtClean="0"/>
            </a:br>
            <a:r>
              <a:rPr lang="en-US" baseline="0" dirty="0" smtClean="0"/>
              <a:t>second-most common model for private</a:t>
            </a:r>
            <a:r>
              <a:rPr lang="en-US" dirty="0"/>
              <a:t>-</a:t>
            </a:r>
            <a:r>
              <a:rPr lang="en-US" baseline="0" dirty="0" smtClean="0"/>
              <a:t>non</a:t>
            </a:r>
            <a:r>
              <a:rPr lang="en-US" dirty="0"/>
              <a:t> </a:t>
            </a:r>
            <a:r>
              <a:rPr lang="en-US" baseline="0" dirty="0" smtClean="0"/>
              <a:t>profit </a:t>
            </a:r>
            <a:br>
              <a:rPr lang="en-US" baseline="0" dirty="0" smtClean="0"/>
            </a:br>
            <a:r>
              <a:rPr lang="en-US" baseline="0" dirty="0" smtClean="0"/>
              <a:t>and public-county</a:t>
            </a:r>
            <a:r>
              <a:rPr lang="en-US" dirty="0"/>
              <a:t> </a:t>
            </a:r>
            <a:r>
              <a:rPr lang="en-US" baseline="0" dirty="0" smtClean="0"/>
              <a:t>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Vehicles used to deliver</a:t>
            </a:r>
            <a:r>
              <a:rPr lang="en-US" baseline="0" dirty="0" smtClean="0"/>
              <a:t> </a:t>
            </a:r>
            <a:r>
              <a:rPr lang="en-US" dirty="0" smtClean="0"/>
              <a:t>services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948680"/>
              </p:ext>
            </p:extLst>
          </p:nvPr>
        </p:nvGraphicFramePr>
        <p:xfrm>
          <a:off x="1066800" y="1600200"/>
          <a:ext cx="6934201" cy="420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618"/>
                <a:gridCol w="1993583"/>
              </a:tblGrid>
              <a:tr h="6269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Ambulance: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65%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269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SUV: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51%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269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Car: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18%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269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Fire Truck: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17%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269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POV</a:t>
                      </a:r>
                      <a:r>
                        <a:rPr lang="en-US" sz="24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  3%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2759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Other:</a:t>
                      </a:r>
                      <a:r>
                        <a:rPr lang="en-US" sz="20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br>
                        <a:rPr lang="en-US" sz="20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</a:br>
                      <a:r>
                        <a:rPr lang="en-US" sz="20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(UTV, Medevac helicopter,</a:t>
                      </a:r>
                      <a:r>
                        <a:rPr lang="en-US" sz="20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golf cart, crew boat, non-medical transport helicopter)</a:t>
                      </a:r>
                      <a:endParaRPr lang="en-US" sz="20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  5%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30139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used to deliver services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806608"/>
              </p:ext>
            </p:extLst>
          </p:nvPr>
        </p:nvGraphicFramePr>
        <p:xfrm>
          <a:off x="598128" y="1752601"/>
          <a:ext cx="7610101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127214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r>
              <a:rPr lang="en-US" baseline="0" dirty="0" smtClean="0"/>
              <a:t>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providers transport patients as needed?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Does program operate on a 24/7 basis?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Does</a:t>
            </a:r>
            <a:r>
              <a:rPr lang="en-US" baseline="0" dirty="0" smtClean="0"/>
              <a:t> program make house calls?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398375"/>
              </p:ext>
            </p:extLst>
          </p:nvPr>
        </p:nvGraphicFramePr>
        <p:xfrm>
          <a:off x="914400" y="22098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65%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35%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871145"/>
              </p:ext>
            </p:extLst>
          </p:nvPr>
        </p:nvGraphicFramePr>
        <p:xfrm>
          <a:off x="914400" y="35052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65%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35%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60925"/>
              </p:ext>
            </p:extLst>
          </p:nvPr>
        </p:nvGraphicFramePr>
        <p:xfrm>
          <a:off x="914400" y="48768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84%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13%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0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CP/MIHC</a:t>
            </a:r>
            <a:r>
              <a:rPr lang="en-US" baseline="0" dirty="0" smtClean="0"/>
              <a:t> program funding 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025869"/>
              </p:ext>
            </p:extLst>
          </p:nvPr>
        </p:nvGraphicFramePr>
        <p:xfrm>
          <a:off x="533400" y="1676401"/>
          <a:ext cx="7818886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35180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CP/MIHC practitioner deployment per</a:t>
            </a:r>
            <a:r>
              <a:rPr lang="en-US" baseline="0" dirty="0" smtClean="0"/>
              <a:t> patient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377029"/>
              </p:ext>
            </p:extLst>
          </p:nvPr>
        </p:nvGraphicFramePr>
        <p:xfrm>
          <a:off x="304800" y="1981200"/>
          <a:ext cx="82296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81800" y="3733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One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4191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Two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167193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More than four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24339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Three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1828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Four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501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</a:t>
            </a:r>
            <a:r>
              <a:rPr lang="en-US" baseline="0" dirty="0" smtClean="0"/>
              <a:t> partnering in program implementation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51714"/>
              </p:ext>
            </p:extLst>
          </p:nvPr>
        </p:nvGraphicFramePr>
        <p:xfrm>
          <a:off x="1295400" y="1752600"/>
          <a:ext cx="6324601" cy="4169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354724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Hospitals: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83%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4724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Physician organizations: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47%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4724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Other EMS agencies: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45%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4724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Public</a:t>
                      </a:r>
                      <a:r>
                        <a:rPr lang="en-US" sz="1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health agencies</a:t>
                      </a:r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42%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4724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Home health organizations</a:t>
                      </a:r>
                      <a:r>
                        <a:rPr lang="en-US" sz="1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42%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823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Primary care facilities: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40%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823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Law</a:t>
                      </a:r>
                      <a:r>
                        <a:rPr lang="en-US" sz="1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enforcement agencies: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31%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823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Mental health care facilities: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27%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823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Nursing homes: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25%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</a:tr>
              <a:tr h="46823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None: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6%</a:t>
                      </a:r>
                      <a:endParaRPr lang="en-US" sz="1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</a:t>
            </a:r>
            <a:r>
              <a:rPr lang="en-US" sz="1300" i="1" dirty="0" smtClean="0">
                <a:solidFill>
                  <a:srgbClr val="004586"/>
                </a:solidFill>
              </a:rPr>
              <a:t>%.</a:t>
            </a:r>
            <a:endParaRPr lang="en-US" sz="1300" i="1" dirty="0">
              <a:solidFill>
                <a:srgbClr val="0045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program collaboration with partners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948382"/>
              </p:ext>
            </p:extLst>
          </p:nvPr>
        </p:nvGraphicFramePr>
        <p:xfrm>
          <a:off x="1295400" y="1752600"/>
          <a:ext cx="6324601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Provides patient</a:t>
                      </a:r>
                      <a:r>
                        <a:rPr lang="en-US" sz="24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care</a:t>
                      </a:r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72%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Coordinates patient services: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69%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Provides personnel: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44%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Provides oversight: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24%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Provides funding</a:t>
                      </a:r>
                      <a:r>
                        <a:rPr lang="en-US" sz="24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 7%</a:t>
                      </a:r>
                      <a:endParaRPr lang="en-US" sz="24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32581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provides medical direction for the</a:t>
            </a:r>
            <a:r>
              <a:rPr lang="en-US" baseline="0" dirty="0" smtClean="0"/>
              <a:t> </a:t>
            </a:r>
            <a:br>
              <a:rPr lang="en-US" baseline="0" dirty="0" smtClean="0"/>
            </a:br>
            <a:r>
              <a:rPr lang="en-US" baseline="0" dirty="0" smtClean="0"/>
              <a:t>CP/MIHC</a:t>
            </a:r>
            <a:r>
              <a:rPr lang="en-US" dirty="0" smtClean="0"/>
              <a:t> program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482031"/>
              </p:ext>
            </p:extLst>
          </p:nvPr>
        </p:nvGraphicFramePr>
        <p:xfrm>
          <a:off x="1067680" y="2286000"/>
          <a:ext cx="718732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2286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Multiple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Directors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2057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Single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Director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19005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/>
                <a:cs typeface="Verdana"/>
              </a:rPr>
              <a:t>Committee</a:t>
            </a:r>
            <a:endParaRPr lang="en-US" sz="24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650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number of hours per week </a:t>
            </a:r>
            <a:br>
              <a:rPr lang="en-US" dirty="0" smtClean="0"/>
            </a:br>
            <a:r>
              <a:rPr lang="en-US" dirty="0" smtClean="0"/>
              <a:t>of medical direction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30207"/>
              </p:ext>
            </p:extLst>
          </p:nvPr>
        </p:nvGraphicFramePr>
        <p:xfrm>
          <a:off x="1295400" y="2362200"/>
          <a:ext cx="632460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Less than</a:t>
                      </a:r>
                      <a:r>
                        <a:rPr lang="en-US" sz="26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10</a:t>
                      </a:r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66%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10: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17%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More than 10: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17%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2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CP survey was conducted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better understand the extent and characteristics of CP/MIHC programs across the country.</a:t>
            </a:r>
          </a:p>
          <a:p>
            <a:pPr lvl="0"/>
            <a:r>
              <a:rPr lang="en-US" dirty="0" smtClean="0"/>
              <a:t>To have a basis for understanding the CP/MIHC trend – which helps all of us in EMS – so we can develop strategies and policies to support it.</a:t>
            </a:r>
          </a:p>
        </p:txBody>
      </p:sp>
    </p:spTree>
    <p:extLst>
      <p:ext uri="{BB962C8B-B14F-4D97-AF65-F5344CB8AC3E}">
        <p14:creationId xmlns:p14="http://schemas.microsoft.com/office/powerpoint/2010/main" val="82631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 of the Medical Director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576255"/>
              </p:ext>
            </p:extLst>
          </p:nvPr>
        </p:nvGraphicFramePr>
        <p:xfrm>
          <a:off x="533400" y="1717603"/>
          <a:ext cx="7533905" cy="4073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14761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approves clinical protocols for the program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32195"/>
              </p:ext>
            </p:extLst>
          </p:nvPr>
        </p:nvGraphicFramePr>
        <p:xfrm>
          <a:off x="1295400" y="1981200"/>
          <a:ext cx="6324601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Medical Director: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85%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Agency: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39%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State: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27%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Hospital: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24%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203379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 for the overall management </a:t>
            </a:r>
            <a:br>
              <a:rPr lang="en-US" dirty="0" smtClean="0"/>
            </a:br>
            <a:r>
              <a:rPr lang="en-US" dirty="0" smtClean="0"/>
              <a:t>of the program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19040"/>
              </p:ext>
            </p:extLst>
          </p:nvPr>
        </p:nvGraphicFramePr>
        <p:xfrm>
          <a:off x="1295400" y="2362200"/>
          <a:ext cx="632460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447801"/>
              </a:tblGrid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EMS</a:t>
                      </a:r>
                      <a:r>
                        <a:rPr lang="en-US" sz="26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Director/Chief/Manager</a:t>
                      </a:r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73%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Medical Director: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24%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r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Other: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  3%</a:t>
                      </a:r>
                      <a:endParaRPr lang="en-US" sz="26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0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Program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defined process for adding new services </a:t>
            </a:r>
            <a:br>
              <a:rPr lang="en-US" dirty="0" smtClean="0"/>
            </a:br>
            <a:r>
              <a:rPr lang="en-US" dirty="0" smtClean="0"/>
              <a:t>to the program?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 there a formal strategic plan that guides the overall direction and operation of the program?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738546"/>
              </p:ext>
            </p:extLst>
          </p:nvPr>
        </p:nvGraphicFramePr>
        <p:xfrm>
          <a:off x="914400" y="25908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53%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47%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15219"/>
              </p:ext>
            </p:extLst>
          </p:nvPr>
        </p:nvGraphicFramePr>
        <p:xfrm>
          <a:off x="914400" y="46482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74%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26%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5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implementation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program have additional policies related to patient confidentiality?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Does the program have separate or additional liability coverage for the CP/MIHC services provided?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190552"/>
              </p:ext>
            </p:extLst>
          </p:nvPr>
        </p:nvGraphicFramePr>
        <p:xfrm>
          <a:off x="914400" y="25908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76%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24%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28133"/>
              </p:ext>
            </p:extLst>
          </p:nvPr>
        </p:nvGraphicFramePr>
        <p:xfrm>
          <a:off x="914400" y="46482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35%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65%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3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r>
              <a:rPr lang="en-US" baseline="0" dirty="0" smtClean="0"/>
              <a:t> p</a:t>
            </a:r>
            <a:r>
              <a:rPr lang="en-US" dirty="0" smtClean="0"/>
              <a:t>articipates in providing patient care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068953"/>
              </p:ext>
            </p:extLst>
          </p:nvPr>
        </p:nvGraphicFramePr>
        <p:xfrm>
          <a:off x="533400" y="1717603"/>
          <a:ext cx="7696200" cy="416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11352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691881484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full-time program employees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72200" y="493389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Verdana"/>
                <a:cs typeface="Verdana"/>
              </a:rPr>
              <a:t>One</a:t>
            </a:r>
            <a:endParaRPr lang="en-US" sz="2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191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Verdana"/>
                <a:cs typeface="Verdana"/>
              </a:rPr>
              <a:t>Three</a:t>
            </a:r>
            <a:endParaRPr lang="en-US" sz="2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18288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Verdana"/>
                <a:cs typeface="Verdana"/>
              </a:rPr>
              <a:t>Less than One</a:t>
            </a:r>
            <a:endParaRPr lang="en-US" sz="2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8288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Verdana"/>
                <a:cs typeface="Verdana"/>
              </a:rPr>
              <a:t>Four or more</a:t>
            </a:r>
            <a:endParaRPr lang="en-US" sz="2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51816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Verdana"/>
                <a:cs typeface="Verdana"/>
              </a:rPr>
              <a:t>Two</a:t>
            </a:r>
            <a:endParaRPr lang="en-US" sz="2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125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CP/MIHC</a:t>
            </a:r>
            <a:r>
              <a:rPr lang="en-US" baseline="0" dirty="0" smtClean="0"/>
              <a:t> practitioner qualifications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956423"/>
              </p:ext>
            </p:extLst>
          </p:nvPr>
        </p:nvGraphicFramePr>
        <p:xfrm>
          <a:off x="533401" y="1717603"/>
          <a:ext cx="7696200" cy="416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401208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training provided to CP/MIHC practitioners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12486"/>
              </p:ext>
            </p:extLst>
          </p:nvPr>
        </p:nvGraphicFramePr>
        <p:xfrm>
          <a:off x="533400" y="1717603"/>
          <a:ext cx="7620000" cy="412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103127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CP/MIHC practitioners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Are practitioners paid a higher rate than</a:t>
            </a:r>
            <a:r>
              <a:rPr lang="en-US" baseline="0" dirty="0" smtClean="0"/>
              <a:t> </a:t>
            </a:r>
            <a:r>
              <a:rPr lang="en-US" dirty="0" smtClean="0"/>
              <a:t>traditional roles?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Do practitioners have an advanced scope of practice?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Do practitioners wear different uniforms than those </a:t>
            </a:r>
            <a:br>
              <a:rPr lang="en-US" dirty="0" smtClean="0"/>
            </a:br>
            <a:r>
              <a:rPr lang="en-US" dirty="0" smtClean="0"/>
              <a:t>worn by traditional providers?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71981"/>
              </p:ext>
            </p:extLst>
          </p:nvPr>
        </p:nvGraphicFramePr>
        <p:xfrm>
          <a:off x="914400" y="22098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37%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63%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29958"/>
              </p:ext>
            </p:extLst>
          </p:nvPr>
        </p:nvGraphicFramePr>
        <p:xfrm>
          <a:off x="914400" y="35052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11%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89%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58955"/>
              </p:ext>
            </p:extLst>
          </p:nvPr>
        </p:nvGraphicFramePr>
        <p:xfrm>
          <a:off x="914400" y="51816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33%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67%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0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survey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NAEMT joined with 16 other national EMS organizations to collect information about CP/MIHC</a:t>
            </a:r>
            <a:r>
              <a:rPr lang="en-US" baseline="0" dirty="0" smtClean="0"/>
              <a:t> </a:t>
            </a:r>
            <a:r>
              <a:rPr lang="en-US" dirty="0" smtClean="0"/>
              <a:t>programs. </a:t>
            </a:r>
          </a:p>
        </p:txBody>
      </p:sp>
    </p:spTree>
    <p:extLst>
      <p:ext uri="{BB962C8B-B14F-4D97-AF65-F5344CB8AC3E}">
        <p14:creationId xmlns:p14="http://schemas.microsoft.com/office/powerpoint/2010/main" val="159457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CP/MIHC program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program data being collected?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 data collection based upon NEMSIS?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Are records integrated with other health information exchanges?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35596"/>
              </p:ext>
            </p:extLst>
          </p:nvPr>
        </p:nvGraphicFramePr>
        <p:xfrm>
          <a:off x="914400" y="22098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74%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26%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712412"/>
              </p:ext>
            </p:extLst>
          </p:nvPr>
        </p:nvGraphicFramePr>
        <p:xfrm>
          <a:off x="914400" y="35052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40%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60%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25799"/>
              </p:ext>
            </p:extLst>
          </p:nvPr>
        </p:nvGraphicFramePr>
        <p:xfrm>
          <a:off x="914400" y="5181600"/>
          <a:ext cx="60960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YES : 53%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NO : 47%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9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program </a:t>
            </a:r>
            <a:r>
              <a:rPr lang="en-US" baseline="0" dirty="0" smtClean="0"/>
              <a:t>data is collected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61442273"/>
              </p:ext>
            </p:extLst>
          </p:nvPr>
        </p:nvGraphicFramePr>
        <p:xfrm>
          <a:off x="1676400" y="1828800"/>
          <a:ext cx="5410200" cy="36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198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00" i="1" dirty="0">
                <a:solidFill>
                  <a:srgbClr val="004586"/>
                </a:solidFill>
              </a:rPr>
              <a:t>Respondents were able to select more than one response, resulting in a percentage total greater than 100%.</a:t>
            </a:r>
          </a:p>
        </p:txBody>
      </p:sp>
    </p:spTree>
    <p:extLst>
      <p:ext uri="{BB962C8B-B14F-4D97-AF65-F5344CB8AC3E}">
        <p14:creationId xmlns:p14="http://schemas.microsoft.com/office/powerpoint/2010/main" val="13518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program</a:t>
            </a:r>
            <a:r>
              <a:rPr lang="en-US" baseline="0" dirty="0" smtClean="0"/>
              <a:t> data is collected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989338"/>
              </p:ext>
            </p:extLst>
          </p:nvPr>
        </p:nvGraphicFramePr>
        <p:xfrm>
          <a:off x="1295400" y="2514600"/>
          <a:ext cx="6324601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278"/>
                <a:gridCol w="1818323"/>
              </a:tblGrid>
              <a:tr h="10287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Ongoing</a:t>
                      </a:r>
                      <a:r>
                        <a:rPr lang="en-US" sz="2800" b="0" baseline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surveillance</a:t>
                      </a:r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81%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Program outcomes: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rgbClr val="004586"/>
                          </a:solidFill>
                          <a:latin typeface="Trebuchet MS"/>
                          <a:cs typeface="Trebuchet MS"/>
                        </a:rPr>
                        <a:t> 92%</a:t>
                      </a:r>
                      <a:endParaRPr lang="en-US" sz="2800" b="0" dirty="0">
                        <a:solidFill>
                          <a:srgbClr val="004586"/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8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Survey Summary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NAEMT’s Community </a:t>
            </a:r>
            <a:r>
              <a:rPr lang="en-US" dirty="0" err="1" smtClean="0"/>
              <a:t>Paramedicine</a:t>
            </a:r>
            <a:r>
              <a:rPr lang="en-US" dirty="0" smtClean="0"/>
              <a:t>/Mobile Integrated Healthcare Committee will continue to study this issue and bring additional information to members.</a:t>
            </a:r>
          </a:p>
          <a:p>
            <a:r>
              <a:rPr lang="en-US" dirty="0" smtClean="0"/>
              <a:t>A follow-up survey is </a:t>
            </a:r>
            <a:r>
              <a:rPr lang="en-US" dirty="0" smtClean="0"/>
              <a:t>being developed to </a:t>
            </a:r>
            <a:r>
              <a:rPr lang="en-US" dirty="0" smtClean="0"/>
              <a:t>discover more information</a:t>
            </a:r>
            <a:r>
              <a:rPr lang="en-US" baseline="0" dirty="0" smtClean="0"/>
              <a:t> about CP/MIHC programs being implemented.</a:t>
            </a:r>
          </a:p>
          <a:p>
            <a:r>
              <a:rPr lang="en-US" baseline="0" dirty="0" smtClean="0"/>
              <a:t>Visit the </a:t>
            </a:r>
            <a:r>
              <a:rPr lang="en-US" dirty="0" smtClean="0"/>
              <a:t>CP</a:t>
            </a:r>
            <a:r>
              <a:rPr lang="en-US" baseline="0" dirty="0" smtClean="0"/>
              <a:t>/MIHC page on </a:t>
            </a:r>
            <a:r>
              <a:rPr lang="en-US" baseline="0" dirty="0" err="1" smtClean="0">
                <a:hlinkClick r:id="rId2"/>
              </a:rPr>
              <a:t>www.naemt.org</a:t>
            </a:r>
            <a:r>
              <a:rPr lang="en-US" baseline="0" dirty="0" smtClean="0"/>
              <a:t> to learn more about this subject and how it is changing the role of EMS in healthcare delivery.</a:t>
            </a:r>
          </a:p>
        </p:txBody>
      </p:sp>
    </p:spTree>
    <p:extLst>
      <p:ext uri="{BB962C8B-B14F-4D97-AF65-F5344CB8AC3E}">
        <p14:creationId xmlns:p14="http://schemas.microsoft.com/office/powerpoint/2010/main" val="30332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www.naemt.org</a:t>
            </a:r>
            <a:endParaRPr lang="en-US" dirty="0" smtClean="0"/>
          </a:p>
          <a:p>
            <a:r>
              <a:rPr lang="en-US" sz="2600" dirty="0"/>
              <a:t>1-800-346-</a:t>
            </a:r>
            <a:r>
              <a:rPr lang="en-US" sz="2600" dirty="0" smtClean="0"/>
              <a:t>2368 / </a:t>
            </a:r>
            <a:r>
              <a:rPr lang="en-US" sz="2600" dirty="0" err="1" smtClean="0">
                <a:hlinkClick r:id="rId3"/>
              </a:rPr>
              <a:t>info@naemt.org</a:t>
            </a:r>
            <a:endParaRPr lang="en-US" sz="2600" dirty="0" smtClean="0"/>
          </a:p>
          <a:p>
            <a:r>
              <a:rPr lang="en-US" sz="2600" dirty="0" smtClean="0">
                <a:hlinkClick r:id="rId4"/>
              </a:rPr>
              <a:t>www.facebook.com/NAEMTfriends</a:t>
            </a:r>
            <a:endParaRPr lang="en-US" sz="2600" dirty="0" smtClean="0"/>
          </a:p>
          <a:p>
            <a:r>
              <a:rPr lang="en-US" sz="2600" dirty="0" err="1" smtClean="0">
                <a:hlinkClick r:id="rId5"/>
              </a:rPr>
              <a:t>www.twitter.com</a:t>
            </a:r>
            <a:r>
              <a:rPr lang="en-US" sz="2600" dirty="0" smtClean="0">
                <a:hlinkClick r:id="rId5"/>
              </a:rPr>
              <a:t>/NAEMT_</a:t>
            </a:r>
            <a:endParaRPr lang="en-US" sz="2600" dirty="0"/>
          </a:p>
        </p:txBody>
      </p:sp>
      <p:pic>
        <p:nvPicPr>
          <p:cNvPr id="5" name="Picture 4" descr="NAEMT logo with taglin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951397"/>
            <a:ext cx="4724400" cy="15538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00800" y="5791200"/>
            <a:ext cx="25908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ocial-facebook-box-blue-icon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4927600"/>
            <a:ext cx="482600" cy="482600"/>
          </a:xfrm>
          <a:prstGeom prst="rect">
            <a:avLst/>
          </a:prstGeom>
        </p:spPr>
      </p:pic>
      <p:pic>
        <p:nvPicPr>
          <p:cNvPr id="9" name="Picture 8" descr="twitter-icon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0" y="5486400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1143000"/>
          </a:xfrm>
        </p:spPr>
        <p:txBody>
          <a:bodyPr/>
          <a:lstStyle/>
          <a:p>
            <a:r>
              <a:rPr lang="en-US" dirty="0" smtClean="0"/>
              <a:t>NAEMT thanks the Community </a:t>
            </a:r>
            <a:r>
              <a:rPr lang="en-US" dirty="0" err="1" smtClean="0"/>
              <a:t>Paramedicine</a:t>
            </a:r>
            <a:r>
              <a:rPr lang="en-US" dirty="0" smtClean="0"/>
              <a:t> Committee for survey development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spcBef>
                <a:spcPts val="1176"/>
              </a:spcBef>
            </a:pPr>
            <a:r>
              <a:rPr lang="en-US" b="1" dirty="0" smtClean="0"/>
              <a:t>Committee Chair: </a:t>
            </a:r>
            <a:r>
              <a:rPr lang="en-US" dirty="0" smtClean="0"/>
              <a:t>Matt </a:t>
            </a:r>
            <a:r>
              <a:rPr lang="en-US" dirty="0" err="1" smtClean="0"/>
              <a:t>Zavadsky</a:t>
            </a:r>
            <a:r>
              <a:rPr lang="en-US" dirty="0" smtClean="0"/>
              <a:t>, NAEMT Director</a:t>
            </a:r>
          </a:p>
          <a:p>
            <a:pPr lvl="1">
              <a:spcBef>
                <a:spcPts val="1176"/>
              </a:spcBef>
            </a:pPr>
            <a:r>
              <a:rPr lang="en-US" b="1" dirty="0" smtClean="0"/>
              <a:t>Committee Members: </a:t>
            </a:r>
          </a:p>
          <a:p>
            <a:pPr lvl="2"/>
            <a:r>
              <a:rPr lang="en-US" dirty="0" smtClean="0"/>
              <a:t>Rod Barrett, NAEMT Director</a:t>
            </a:r>
          </a:p>
          <a:p>
            <a:pPr lvl="2"/>
            <a:r>
              <a:rPr lang="en-US" dirty="0" smtClean="0"/>
              <a:t>Dr. Jeff Beeson, American College of Emergency Physicians</a:t>
            </a:r>
          </a:p>
          <a:p>
            <a:pPr lvl="2"/>
            <a:r>
              <a:rPr lang="en-US" dirty="0" smtClean="0"/>
              <a:t>Jim </a:t>
            </a:r>
            <a:r>
              <a:rPr lang="en-US" dirty="0" err="1" smtClean="0"/>
              <a:t>DeTienne</a:t>
            </a:r>
            <a:r>
              <a:rPr lang="en-US" dirty="0" smtClean="0"/>
              <a:t>, National Association of State EMS Officials</a:t>
            </a:r>
          </a:p>
          <a:p>
            <a:pPr lvl="2"/>
            <a:r>
              <a:rPr lang="en-US" dirty="0" smtClean="0"/>
              <a:t>Dr. James </a:t>
            </a:r>
            <a:r>
              <a:rPr lang="en-US" dirty="0" err="1" smtClean="0"/>
              <a:t>Dunford</a:t>
            </a:r>
            <a:r>
              <a:rPr lang="en-US" dirty="0" smtClean="0"/>
              <a:t>, National Association of EMS Physicians</a:t>
            </a:r>
          </a:p>
          <a:p>
            <a:pPr lvl="2"/>
            <a:r>
              <a:rPr lang="en-US" dirty="0" smtClean="0"/>
              <a:t>Troy Hagen, National EMS Management Association</a:t>
            </a:r>
          </a:p>
          <a:p>
            <a:pPr lvl="2"/>
            <a:r>
              <a:rPr lang="en-US" dirty="0" smtClean="0"/>
              <a:t>Dr. Paul Hinchey, NAEMT Medical Director</a:t>
            </a:r>
          </a:p>
          <a:p>
            <a:pPr lvl="2"/>
            <a:r>
              <a:rPr lang="en-US" dirty="0" smtClean="0"/>
              <a:t>Dr. Doug </a:t>
            </a:r>
            <a:r>
              <a:rPr lang="en-US" dirty="0" err="1" smtClean="0"/>
              <a:t>Kupas</a:t>
            </a:r>
            <a:r>
              <a:rPr lang="en-US" dirty="0" smtClean="0"/>
              <a:t>, National Association of EMS Physicians</a:t>
            </a:r>
          </a:p>
          <a:p>
            <a:pPr lvl="2"/>
            <a:r>
              <a:rPr lang="en-US" dirty="0" smtClean="0"/>
              <a:t>Scott </a:t>
            </a:r>
            <a:r>
              <a:rPr lang="en-US" dirty="0" err="1" smtClean="0"/>
              <a:t>Matin</a:t>
            </a:r>
            <a:r>
              <a:rPr lang="en-US" dirty="0" smtClean="0"/>
              <a:t>, NAEMT Director</a:t>
            </a:r>
          </a:p>
          <a:p>
            <a:pPr lvl="2"/>
            <a:r>
              <a:rPr lang="en-US" dirty="0" smtClean="0"/>
              <a:t>Connie Meyer, NAEMT Immediate Past President</a:t>
            </a:r>
          </a:p>
          <a:p>
            <a:pPr lvl="2"/>
            <a:r>
              <a:rPr lang="en-US" dirty="0" smtClean="0"/>
              <a:t>David Newton, National Association of EMS Educators</a:t>
            </a:r>
          </a:p>
          <a:p>
            <a:pPr lvl="2"/>
            <a:r>
              <a:rPr lang="en-US" dirty="0" smtClean="0"/>
              <a:t>Mark Rector, International Academies of Emergency Dispatch</a:t>
            </a:r>
          </a:p>
          <a:p>
            <a:pPr lvl="2"/>
            <a:r>
              <a:rPr lang="en-US" dirty="0" smtClean="0"/>
              <a:t>Gary </a:t>
            </a:r>
            <a:r>
              <a:rPr lang="en-US" dirty="0" err="1" smtClean="0"/>
              <a:t>Wingrove</a:t>
            </a:r>
            <a:r>
              <a:rPr lang="en-US" dirty="0" smtClean="0"/>
              <a:t>, NAEMT Advocacy Committee</a:t>
            </a:r>
          </a:p>
        </p:txBody>
      </p:sp>
    </p:spTree>
    <p:extLst>
      <p:ext uri="{BB962C8B-B14F-4D97-AF65-F5344CB8AC3E}">
        <p14:creationId xmlns:p14="http://schemas.microsoft.com/office/powerpoint/2010/main" val="14192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Appreciation</a:t>
            </a:r>
            <a:r>
              <a:rPr lang="en-US" baseline="0" dirty="0" smtClean="0"/>
              <a:t> to CP survey </a:t>
            </a:r>
            <a:r>
              <a:rPr lang="en-US" dirty="0" smtClean="0"/>
              <a:t>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Joint National EMS Leadership Forum </a:t>
            </a:r>
            <a:r>
              <a:rPr lang="en-US" dirty="0" smtClean="0"/>
              <a:t>– assisted with survey development and distribution to their individual members.</a:t>
            </a:r>
          </a:p>
          <a:p>
            <a:pPr lvl="0"/>
            <a:r>
              <a:rPr lang="en-US" b="1" dirty="0" smtClean="0"/>
              <a:t>Aaron </a:t>
            </a:r>
            <a:r>
              <a:rPr lang="en-US" b="1" dirty="0" err="1" smtClean="0"/>
              <a:t>Reinert</a:t>
            </a:r>
            <a:r>
              <a:rPr lang="en-US" dirty="0"/>
              <a:t>,</a:t>
            </a:r>
            <a:r>
              <a:rPr lang="en-US" dirty="0" smtClean="0"/>
              <a:t> Chair of the National EMS Advisory Council – assisted in analyzing the survey data.</a:t>
            </a:r>
          </a:p>
          <a:p>
            <a:pPr lvl="0"/>
            <a:r>
              <a:rPr lang="en-US" b="1" dirty="0" smtClean="0"/>
              <a:t>Gary </a:t>
            </a:r>
            <a:r>
              <a:rPr lang="en-US" b="1" dirty="0" err="1" smtClean="0"/>
              <a:t>Wingrove</a:t>
            </a:r>
            <a:r>
              <a:rPr lang="en-US" dirty="0" smtClean="0"/>
              <a:t>, a member of NAEMT’s Community </a:t>
            </a:r>
            <a:r>
              <a:rPr lang="en-US" dirty="0" err="1" smtClean="0"/>
              <a:t>Paramedicine</a:t>
            </a:r>
            <a:r>
              <a:rPr lang="en-US" dirty="0" smtClean="0"/>
              <a:t> Committee – developed the online map of CP programs.</a:t>
            </a:r>
          </a:p>
        </p:txBody>
      </p:sp>
    </p:spTree>
    <p:extLst>
      <p:ext uri="{BB962C8B-B14F-4D97-AF65-F5344CB8AC3E}">
        <p14:creationId xmlns:p14="http://schemas.microsoft.com/office/powerpoint/2010/main" val="29520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Survey results </a:t>
            </a:r>
            <a:r>
              <a:rPr lang="en-US" dirty="0"/>
              <a:t>a</a:t>
            </a:r>
            <a:r>
              <a:rPr lang="en-US" dirty="0" smtClean="0"/>
              <a:t>t-a-</a:t>
            </a:r>
            <a:r>
              <a:rPr lang="en-US" dirty="0"/>
              <a:t>g</a:t>
            </a:r>
            <a:r>
              <a:rPr lang="en-US" dirty="0" smtClean="0"/>
              <a:t>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3,781 total responses were received – primarily from EMS practitioners, EMS managers, medical directors, and CP/MIHC program administrators.</a:t>
            </a:r>
          </a:p>
          <a:p>
            <a:pPr lvl="0"/>
            <a:r>
              <a:rPr lang="en-US" dirty="0" smtClean="0"/>
              <a:t>Total</a:t>
            </a:r>
            <a:r>
              <a:rPr lang="en-US" baseline="0" dirty="0" smtClean="0"/>
              <a:t> r</a:t>
            </a:r>
            <a:r>
              <a:rPr lang="en-US" dirty="0" smtClean="0"/>
              <a:t>esponses were evenly dispersed across all types of EMS delivery models.</a:t>
            </a:r>
          </a:p>
          <a:p>
            <a:pPr lvl="0"/>
            <a:r>
              <a:rPr lang="en-US" dirty="0" smtClean="0"/>
              <a:t>Survey results identified 232 </a:t>
            </a:r>
            <a:r>
              <a:rPr lang="en-US" dirty="0" smtClean="0"/>
              <a:t>unique CP/MIHC programs </a:t>
            </a:r>
            <a:br>
              <a:rPr lang="en-US" dirty="0" smtClean="0"/>
            </a:br>
            <a:r>
              <a:rPr lang="en-US" dirty="0" smtClean="0"/>
              <a:t>(6% of responses).</a:t>
            </a:r>
          </a:p>
          <a:p>
            <a:pPr lvl="0"/>
            <a:r>
              <a:rPr lang="en-US" dirty="0" smtClean="0"/>
              <a:t>566 respondents (15%) indicated that their EMS agencies were in the process of developing a </a:t>
            </a:r>
            <a:br>
              <a:rPr lang="en-US" dirty="0" smtClean="0"/>
            </a:br>
            <a:r>
              <a:rPr lang="en-US" dirty="0" smtClean="0"/>
              <a:t>CP/MIHC program.</a:t>
            </a:r>
          </a:p>
        </p:txBody>
      </p:sp>
    </p:spTree>
    <p:extLst>
      <p:ext uri="{BB962C8B-B14F-4D97-AF65-F5344CB8AC3E}">
        <p14:creationId xmlns:p14="http://schemas.microsoft.com/office/powerpoint/2010/main" val="1147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the CP survey </a:t>
            </a:r>
            <a:r>
              <a:rPr lang="en-US" dirty="0"/>
              <a:t>s</a:t>
            </a:r>
            <a:r>
              <a:rPr lang="en-US" dirty="0" smtClean="0"/>
              <a:t>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summary presents information on </a:t>
            </a:r>
            <a:r>
              <a:rPr lang="en-US" dirty="0" smtClean="0"/>
              <a:t>the 232 </a:t>
            </a:r>
            <a:r>
              <a:rPr lang="en-US" dirty="0" smtClean="0"/>
              <a:t>CP/MIHC </a:t>
            </a:r>
            <a:r>
              <a:rPr lang="en-US" dirty="0" smtClean="0"/>
              <a:t>programs reported by respondents.</a:t>
            </a:r>
            <a:endParaRPr lang="en-US" dirty="0" smtClean="0"/>
          </a:p>
          <a:p>
            <a:pPr lvl="0"/>
            <a:r>
              <a:rPr lang="en-US" dirty="0" smtClean="0"/>
              <a:t>The summary reports </a:t>
            </a:r>
            <a:r>
              <a:rPr lang="en-US" dirty="0" smtClean="0"/>
              <a:t>only on </a:t>
            </a:r>
            <a:r>
              <a:rPr lang="en-US" dirty="0" smtClean="0"/>
              <a:t>responses received.</a:t>
            </a:r>
            <a:r>
              <a:rPr lang="en-US" baseline="0" dirty="0" smtClean="0"/>
              <a:t> </a:t>
            </a:r>
            <a:br>
              <a:rPr lang="en-US" baseline="0" dirty="0" smtClean="0"/>
            </a:br>
            <a:r>
              <a:rPr lang="en-US" dirty="0" smtClean="0"/>
              <a:t>Several respondents did not complete all of the questions in the survey.</a:t>
            </a:r>
          </a:p>
          <a:p>
            <a:pPr lvl="0"/>
            <a:r>
              <a:rPr lang="en-US" dirty="0" smtClean="0"/>
              <a:t>On</a:t>
            </a:r>
            <a:r>
              <a:rPr lang="en-US" baseline="0" dirty="0" smtClean="0"/>
              <a:t> some questions, respondents were able to select more than one response,</a:t>
            </a:r>
            <a:r>
              <a:rPr lang="en-US" dirty="0" smtClean="0"/>
              <a:t> or didn’t select any</a:t>
            </a:r>
            <a:r>
              <a:rPr lang="en-US" baseline="0" dirty="0" smtClean="0"/>
              <a:t>, which caused the percentage</a:t>
            </a:r>
            <a:r>
              <a:rPr lang="en-US" dirty="0" smtClean="0"/>
              <a:t> total </a:t>
            </a:r>
            <a:r>
              <a:rPr lang="en-US" baseline="0" dirty="0" smtClean="0"/>
              <a:t>to not equal </a:t>
            </a:r>
            <a:r>
              <a:rPr lang="en-US" dirty="0" smtClean="0"/>
              <a:t>100%.</a:t>
            </a:r>
          </a:p>
        </p:txBody>
      </p:sp>
    </p:spTree>
    <p:extLst>
      <p:ext uri="{BB962C8B-B14F-4D97-AF65-F5344CB8AC3E}">
        <p14:creationId xmlns:p14="http://schemas.microsoft.com/office/powerpoint/2010/main" val="9739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PP_NumberofCPProgramsbyState1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43"/>
          <a:stretch/>
        </p:blipFill>
        <p:spPr>
          <a:xfrm>
            <a:off x="304800" y="1212405"/>
            <a:ext cx="6488080" cy="56455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States reporting CP/MIHC programs in place</a:t>
            </a:r>
            <a:endParaRPr lang="en-US" dirty="0"/>
          </a:p>
        </p:txBody>
      </p:sp>
      <p:sp>
        <p:nvSpPr>
          <p:cNvPr id="6" name="Snip Single Corner Rectangle 5"/>
          <p:cNvSpPr/>
          <p:nvPr/>
        </p:nvSpPr>
        <p:spPr>
          <a:xfrm>
            <a:off x="5791200" y="2286000"/>
            <a:ext cx="2895600" cy="3200400"/>
          </a:xfrm>
          <a:prstGeom prst="snip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2209800"/>
            <a:ext cx="2819400" cy="3505201"/>
          </a:xfrm>
          <a:prstGeom prst="snip1Rect">
            <a:avLst/>
          </a:prstGeo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Respondents from 44 states, plus the</a:t>
            </a:r>
            <a:r>
              <a:rPr lang="en-US" baseline="0" dirty="0" smtClean="0"/>
              <a:t> District of Columbia and Puerto Rico,</a:t>
            </a:r>
            <a:r>
              <a:rPr lang="en-US" dirty="0" smtClean="0"/>
              <a:t> reported</a:t>
            </a:r>
            <a:r>
              <a:rPr lang="en-US" baseline="0" dirty="0" smtClean="0"/>
              <a:t> </a:t>
            </a:r>
            <a:r>
              <a:rPr lang="en-US" dirty="0" smtClean="0"/>
              <a:t>programs. </a:t>
            </a:r>
          </a:p>
          <a:p>
            <a:pPr marL="0" lvl="0" indent="0">
              <a:buNone/>
            </a:pPr>
            <a:r>
              <a:rPr lang="en-US" sz="1900" dirty="0" smtClean="0"/>
              <a:t>(One respondent, representing an ambulance company, indicated programs in multiple states.)</a:t>
            </a:r>
          </a:p>
        </p:txBody>
      </p:sp>
    </p:spTree>
    <p:extLst>
      <p:ext uri="{BB962C8B-B14F-4D97-AF65-F5344CB8AC3E}">
        <p14:creationId xmlns:p14="http://schemas.microsoft.com/office/powerpoint/2010/main" val="10630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SimSun"/>
        <a:cs typeface=""/>
      </a:majorFont>
      <a:minorFont>
        <a:latin typeface="Trebuchet MS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D109915BB1A74292249C16C7E6D26B" ma:contentTypeVersion="1" ma:contentTypeDescription="Create a new document." ma:contentTypeScope="" ma:versionID="02d460b1a06d581df1d225aa3c012193">
  <xsd:schema xmlns:xsd="http://www.w3.org/2001/XMLSchema" xmlns:p="http://schemas.microsoft.com/office/2006/metadata/properties" targetNamespace="http://schemas.microsoft.com/office/2006/metadata/properties" ma:root="true" ma:fieldsID="d407b37137c2d23fc823400705635a9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043707C-6B67-4054-B5DC-4131D0074B0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4BE547-D7DA-4B56-B958-968A05B55C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67F69E-9262-4B86-9594-EEDC047577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12149</TotalTime>
  <Words>1457</Words>
  <Application>Microsoft Office PowerPoint</Application>
  <PresentationFormat>On-screen Show (4:3)</PresentationFormat>
  <Paragraphs>284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Title</vt:lpstr>
      <vt:lpstr>Custom Design</vt:lpstr>
      <vt:lpstr>Community Paramedicine/Mobile Integrated Healthcare Survey Summary</vt:lpstr>
      <vt:lpstr>What are Community Paramedicine (CP) &amp; Mobile Integrated Healthcare (MIHC) Programs</vt:lpstr>
      <vt:lpstr>Why the CP survey was conducted</vt:lpstr>
      <vt:lpstr>CP survey participation</vt:lpstr>
      <vt:lpstr>NAEMT thanks the Community Paramedicine Committee for survey development </vt:lpstr>
      <vt:lpstr>Appreciation to CP survey contributors</vt:lpstr>
      <vt:lpstr>Survey results at-a-glance</vt:lpstr>
      <vt:lpstr>Details of the CP survey summary</vt:lpstr>
      <vt:lpstr>States reporting CP/MIHC programs in place</vt:lpstr>
      <vt:lpstr>Programs represented — all delivery models</vt:lpstr>
      <vt:lpstr>Population served by CP/MIHC programs</vt:lpstr>
      <vt:lpstr>Annual call volume of CP/MIHC programs</vt:lpstr>
      <vt:lpstr>Size of area served for CP/MIHC programs</vt:lpstr>
      <vt:lpstr>Population density of CP/MIHC programs</vt:lpstr>
      <vt:lpstr>Catalyst for starting a CP/MIHC program</vt:lpstr>
      <vt:lpstr>Participants in initial CP/MIHC program assessment</vt:lpstr>
      <vt:lpstr>Time CP/MIHC program has been in operation</vt:lpstr>
      <vt:lpstr>CP/MIHC program models</vt:lpstr>
      <vt:lpstr>Comparing program type to population density</vt:lpstr>
      <vt:lpstr>Comparing program type by delivery model</vt:lpstr>
      <vt:lpstr>Vehicles used to deliver services</vt:lpstr>
      <vt:lpstr>Equipment used to deliver services</vt:lpstr>
      <vt:lpstr>Program operations</vt:lpstr>
      <vt:lpstr>CP/MIHC program funding sources</vt:lpstr>
      <vt:lpstr>CP/MIHC practitioner deployment per patient</vt:lpstr>
      <vt:lpstr>Organizations partnering in program implementation</vt:lpstr>
      <vt:lpstr>Types of program collaboration with partners</vt:lpstr>
      <vt:lpstr>Who provides medical direction for the  CP/MIHC program</vt:lpstr>
      <vt:lpstr>Average number of hours per week  of medical direction</vt:lpstr>
      <vt:lpstr>Responsibilities of the Medical Director</vt:lpstr>
      <vt:lpstr>Who approves clinical protocols for the program</vt:lpstr>
      <vt:lpstr>Responsibility for the overall management  of the program</vt:lpstr>
      <vt:lpstr>Program implementation</vt:lpstr>
      <vt:lpstr>Program implementation (continued)</vt:lpstr>
      <vt:lpstr>Who participates in providing patient care</vt:lpstr>
      <vt:lpstr>Total full-time program employees</vt:lpstr>
      <vt:lpstr>CP/MIHC practitioner qualifications</vt:lpstr>
      <vt:lpstr>Specific training provided to CP/MIHC practitioners</vt:lpstr>
      <vt:lpstr>CP/MIHC practitioners</vt:lpstr>
      <vt:lpstr>CP/MIHC program data</vt:lpstr>
      <vt:lpstr>How program data is collected</vt:lpstr>
      <vt:lpstr>What program data is collected</vt:lpstr>
      <vt:lpstr>CP Survey Summary 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Pamela Lane</cp:lastModifiedBy>
  <cp:revision>551</cp:revision>
  <cp:lastPrinted>2013-08-06T23:51:41Z</cp:lastPrinted>
  <dcterms:created xsi:type="dcterms:W3CDTF">2008-10-31T16:05:17Z</dcterms:created>
  <dcterms:modified xsi:type="dcterms:W3CDTF">2013-11-01T15:09:25Z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0x010100C5D109915BB1A74292249C16C7E6D26B</vt:lpwstr>
  </property>
</Properties>
</file>