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1"/>
  </p:notesMasterIdLst>
  <p:handoutMasterIdLst>
    <p:handoutMasterId r:id="rId42"/>
  </p:handoutMasterIdLst>
  <p:sldIdLst>
    <p:sldId id="256" r:id="rId2"/>
    <p:sldId id="257" r:id="rId3"/>
    <p:sldId id="308" r:id="rId4"/>
    <p:sldId id="330" r:id="rId5"/>
    <p:sldId id="272" r:id="rId6"/>
    <p:sldId id="273" r:id="rId7"/>
    <p:sldId id="259" r:id="rId8"/>
    <p:sldId id="260" r:id="rId9"/>
    <p:sldId id="320" r:id="rId10"/>
    <p:sldId id="263" r:id="rId11"/>
    <p:sldId id="271" r:id="rId12"/>
    <p:sldId id="323" r:id="rId13"/>
    <p:sldId id="287" r:id="rId14"/>
    <p:sldId id="324" r:id="rId15"/>
    <p:sldId id="311" r:id="rId16"/>
    <p:sldId id="310" r:id="rId17"/>
    <p:sldId id="312" r:id="rId18"/>
    <p:sldId id="321" r:id="rId19"/>
    <p:sldId id="274" r:id="rId20"/>
    <p:sldId id="275" r:id="rId21"/>
    <p:sldId id="331" r:id="rId22"/>
    <p:sldId id="326" r:id="rId23"/>
    <p:sldId id="281" r:id="rId24"/>
    <p:sldId id="282" r:id="rId25"/>
    <p:sldId id="336" r:id="rId26"/>
    <p:sldId id="314" r:id="rId27"/>
    <p:sldId id="315" r:id="rId28"/>
    <p:sldId id="328" r:id="rId29"/>
    <p:sldId id="332" r:id="rId30"/>
    <p:sldId id="316" r:id="rId31"/>
    <p:sldId id="333" r:id="rId32"/>
    <p:sldId id="335" r:id="rId33"/>
    <p:sldId id="317" r:id="rId34"/>
    <p:sldId id="334" r:id="rId35"/>
    <p:sldId id="327" r:id="rId36"/>
    <p:sldId id="293" r:id="rId37"/>
    <p:sldId id="295" r:id="rId38"/>
    <p:sldId id="296" r:id="rId39"/>
    <p:sldId id="300" r:id="rId4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61" d="100"/>
          <a:sy n="61" d="100"/>
        </p:scale>
        <p:origin x="-708" y="-36"/>
      </p:cViewPr>
      <p:guideLst>
        <p:guide orient="horz" pos="2160"/>
        <p:guide pos="2880"/>
      </p:guideLst>
    </p:cSldViewPr>
  </p:slideViewPr>
  <p:notesTextViewPr>
    <p:cViewPr>
      <p:scale>
        <a:sx n="1" d="1"/>
        <a:sy n="1" d="1"/>
      </p:scale>
      <p:origin x="0" y="0"/>
    </p:cViewPr>
  </p:notesTextViewPr>
  <p:sorterViewPr>
    <p:cViewPr>
      <p:scale>
        <a:sx n="100" d="100"/>
        <a:sy n="100" d="100"/>
      </p:scale>
      <p:origin x="0" y="62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136264216973"/>
          <c:y val="5.4624943099824699E-2"/>
          <c:w val="0.82729932195975497"/>
          <c:h val="0.70363057016396902"/>
        </c:manualLayout>
      </c:layout>
      <c:barChart>
        <c:barDir val="col"/>
        <c:grouping val="clustered"/>
        <c:varyColors val="0"/>
        <c:ser>
          <c:idx val="0"/>
          <c:order val="0"/>
          <c:tx>
            <c:strRef>
              <c:f>Sheet1!$B$1</c:f>
              <c:strCache>
                <c:ptCount val="1"/>
                <c:pt idx="0">
                  <c:v>Responses</c:v>
                </c:pt>
              </c:strCache>
            </c:strRef>
          </c:tx>
          <c:spPr>
            <a:solidFill>
              <a:schemeClr val="bg1">
                <a:lumMod val="85000"/>
                <a:lumOff val="15000"/>
              </a:schemeClr>
            </a:solidFill>
          </c:spPr>
          <c:invertIfNegative val="0"/>
          <c:dLbls>
            <c:dLbl>
              <c:idx val="0"/>
              <c:layout>
                <c:manualLayout>
                  <c:x val="1.63398692810458E-3"/>
                  <c:y val="-2.63157894736841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dirty="0" smtClean="0"/>
                      <a:t>193,820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Sheet1!$A$2:$A$11</c:f>
              <c:numCache>
                <c:formatCode>General</c:formatCode>
                <c:ptCount val="10"/>
                <c:pt idx="0">
                  <c:v>1972</c:v>
                </c:pt>
                <c:pt idx="1">
                  <c:v>1977</c:v>
                </c:pt>
                <c:pt idx="2">
                  <c:v>1982</c:v>
                </c:pt>
                <c:pt idx="3">
                  <c:v>1987</c:v>
                </c:pt>
                <c:pt idx="4">
                  <c:v>1992</c:v>
                </c:pt>
                <c:pt idx="5">
                  <c:v>1997</c:v>
                </c:pt>
                <c:pt idx="6">
                  <c:v>2002</c:v>
                </c:pt>
                <c:pt idx="7">
                  <c:v>2007</c:v>
                </c:pt>
                <c:pt idx="8">
                  <c:v>2012</c:v>
                </c:pt>
                <c:pt idx="9">
                  <c:v>2013</c:v>
                </c:pt>
              </c:numCache>
            </c:numRef>
          </c:cat>
          <c:val>
            <c:numRef>
              <c:f>Sheet1!$B$2:$B$11</c:f>
              <c:numCache>
                <c:formatCode>#,##0</c:formatCode>
                <c:ptCount val="10"/>
                <c:pt idx="0">
                  <c:v>40249</c:v>
                </c:pt>
                <c:pt idx="1">
                  <c:v>50106</c:v>
                </c:pt>
                <c:pt idx="2">
                  <c:v>51251</c:v>
                </c:pt>
                <c:pt idx="3">
                  <c:v>74974</c:v>
                </c:pt>
                <c:pt idx="4">
                  <c:v>108855</c:v>
                </c:pt>
                <c:pt idx="5">
                  <c:v>127565</c:v>
                </c:pt>
                <c:pt idx="6">
                  <c:v>150395</c:v>
                </c:pt>
                <c:pt idx="7">
                  <c:v>163110</c:v>
                </c:pt>
                <c:pt idx="8">
                  <c:v>182035</c:v>
                </c:pt>
                <c:pt idx="9">
                  <c:v>195071</c:v>
                </c:pt>
              </c:numCache>
            </c:numRef>
          </c:val>
        </c:ser>
        <c:dLbls>
          <c:showLegendKey val="0"/>
          <c:showVal val="1"/>
          <c:showCatName val="0"/>
          <c:showSerName val="0"/>
          <c:showPercent val="0"/>
          <c:showBubbleSize val="0"/>
        </c:dLbls>
        <c:gapWidth val="150"/>
        <c:axId val="41830272"/>
        <c:axId val="41831808"/>
      </c:barChart>
      <c:lineChart>
        <c:grouping val="standard"/>
        <c:varyColors val="0"/>
        <c:ser>
          <c:idx val="1"/>
          <c:order val="1"/>
          <c:tx>
            <c:strRef>
              <c:f>Sheet1!$C$1</c:f>
              <c:strCache>
                <c:ptCount val="1"/>
                <c:pt idx="0">
                  <c:v>Rescues</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Sheet1!$A$2:$A$11</c:f>
              <c:numCache>
                <c:formatCode>General</c:formatCode>
                <c:ptCount val="10"/>
                <c:pt idx="0">
                  <c:v>1972</c:v>
                </c:pt>
                <c:pt idx="1">
                  <c:v>1977</c:v>
                </c:pt>
                <c:pt idx="2">
                  <c:v>1982</c:v>
                </c:pt>
                <c:pt idx="3">
                  <c:v>1987</c:v>
                </c:pt>
                <c:pt idx="4">
                  <c:v>1992</c:v>
                </c:pt>
                <c:pt idx="5">
                  <c:v>1997</c:v>
                </c:pt>
                <c:pt idx="6">
                  <c:v>2002</c:v>
                </c:pt>
                <c:pt idx="7">
                  <c:v>2007</c:v>
                </c:pt>
                <c:pt idx="8">
                  <c:v>2012</c:v>
                </c:pt>
                <c:pt idx="9">
                  <c:v>2013</c:v>
                </c:pt>
              </c:numCache>
            </c:numRef>
          </c:cat>
          <c:val>
            <c:numRef>
              <c:f>Sheet1!$C$2:$C$11</c:f>
              <c:numCache>
                <c:formatCode>General</c:formatCode>
                <c:ptCount val="10"/>
                <c:pt idx="0">
                  <c:v>16</c:v>
                </c:pt>
                <c:pt idx="1">
                  <c:v>18.420000000000002</c:v>
                </c:pt>
                <c:pt idx="2">
                  <c:v>18.420000000000002</c:v>
                </c:pt>
                <c:pt idx="3">
                  <c:v>22</c:v>
                </c:pt>
                <c:pt idx="4">
                  <c:v>27.5</c:v>
                </c:pt>
                <c:pt idx="5">
                  <c:v>33.299999999999997</c:v>
                </c:pt>
                <c:pt idx="6">
                  <c:v>34.17</c:v>
                </c:pt>
                <c:pt idx="7">
                  <c:v>39</c:v>
                </c:pt>
                <c:pt idx="8">
                  <c:v>41.9</c:v>
                </c:pt>
                <c:pt idx="9">
                  <c:v>41.9</c:v>
                </c:pt>
              </c:numCache>
            </c:numRef>
          </c:val>
          <c:smooth val="0"/>
        </c:ser>
        <c:dLbls>
          <c:showLegendKey val="0"/>
          <c:showVal val="0"/>
          <c:showCatName val="0"/>
          <c:showSerName val="0"/>
          <c:showPercent val="0"/>
          <c:showBubbleSize val="0"/>
        </c:dLbls>
        <c:marker val="1"/>
        <c:smooth val="0"/>
        <c:axId val="41851520"/>
        <c:axId val="41849984"/>
      </c:lineChart>
      <c:catAx>
        <c:axId val="41830272"/>
        <c:scaling>
          <c:orientation val="minMax"/>
        </c:scaling>
        <c:delete val="0"/>
        <c:axPos val="b"/>
        <c:numFmt formatCode="General" sourceLinked="1"/>
        <c:majorTickMark val="out"/>
        <c:minorTickMark val="none"/>
        <c:tickLblPos val="nextTo"/>
        <c:spPr>
          <a:ln>
            <a:solidFill>
              <a:schemeClr val="bg1">
                <a:lumMod val="95000"/>
                <a:lumOff val="5000"/>
              </a:schemeClr>
            </a:solidFill>
          </a:ln>
        </c:spPr>
        <c:crossAx val="41831808"/>
        <c:crosses val="autoZero"/>
        <c:auto val="1"/>
        <c:lblAlgn val="ctr"/>
        <c:lblOffset val="100"/>
        <c:noMultiLvlLbl val="0"/>
      </c:catAx>
      <c:valAx>
        <c:axId val="41831808"/>
        <c:scaling>
          <c:orientation val="minMax"/>
        </c:scaling>
        <c:delete val="0"/>
        <c:axPos val="l"/>
        <c:majorGridlines>
          <c:spPr>
            <a:ln>
              <a:solidFill>
                <a:schemeClr val="bg1">
                  <a:lumMod val="95000"/>
                  <a:lumOff val="5000"/>
                </a:schemeClr>
              </a:solidFill>
            </a:ln>
          </c:spPr>
        </c:majorGridlines>
        <c:numFmt formatCode="#,##0" sourceLinked="1"/>
        <c:majorTickMark val="out"/>
        <c:minorTickMark val="none"/>
        <c:tickLblPos val="nextTo"/>
        <c:spPr>
          <a:ln>
            <a:solidFill>
              <a:schemeClr val="bg1">
                <a:lumMod val="95000"/>
                <a:lumOff val="5000"/>
              </a:schemeClr>
            </a:solidFill>
          </a:ln>
        </c:spPr>
        <c:crossAx val="41830272"/>
        <c:crosses val="autoZero"/>
        <c:crossBetween val="between"/>
      </c:valAx>
      <c:valAx>
        <c:axId val="41849984"/>
        <c:scaling>
          <c:orientation val="minMax"/>
          <c:max val="70"/>
          <c:min val="15"/>
        </c:scaling>
        <c:delete val="0"/>
        <c:axPos val="r"/>
        <c:numFmt formatCode="General" sourceLinked="1"/>
        <c:majorTickMark val="out"/>
        <c:minorTickMark val="none"/>
        <c:tickLblPos val="nextTo"/>
        <c:spPr>
          <a:ln>
            <a:solidFill>
              <a:schemeClr val="bg1">
                <a:lumMod val="95000"/>
                <a:lumOff val="5000"/>
              </a:schemeClr>
            </a:solidFill>
          </a:ln>
        </c:spPr>
        <c:crossAx val="41851520"/>
        <c:crosses val="max"/>
        <c:crossBetween val="between"/>
      </c:valAx>
      <c:catAx>
        <c:axId val="41851520"/>
        <c:scaling>
          <c:orientation val="minMax"/>
        </c:scaling>
        <c:delete val="1"/>
        <c:axPos val="b"/>
        <c:numFmt formatCode="General" sourceLinked="1"/>
        <c:majorTickMark val="out"/>
        <c:minorTickMark val="none"/>
        <c:tickLblPos val="none"/>
        <c:crossAx val="41849984"/>
        <c:crosses val="autoZero"/>
        <c:auto val="1"/>
        <c:lblAlgn val="ctr"/>
        <c:lblOffset val="100"/>
        <c:noMultiLvlLbl val="0"/>
      </c:catAx>
    </c:plotArea>
    <c:legend>
      <c:legendPos val="b"/>
      <c:layout/>
      <c:overlay val="0"/>
    </c:legend>
    <c:plotVisOnly val="1"/>
    <c:dispBlanksAs val="gap"/>
    <c:showDLblsOverMax val="0"/>
  </c:chart>
  <c:spPr>
    <a:gradFill>
      <a:gsLst>
        <a:gs pos="0">
          <a:schemeClr val="tx2"/>
        </a:gs>
        <a:gs pos="100000">
          <a:schemeClr val="accent1">
            <a:tint val="44500"/>
            <a:satMod val="160000"/>
          </a:schemeClr>
        </a:gs>
        <a:gs pos="100000">
          <a:schemeClr val="accent1">
            <a:tint val="23500"/>
            <a:satMod val="160000"/>
          </a:schemeClr>
        </a:gs>
      </a:gsLst>
      <a:lin ang="5400000" scaled="0"/>
    </a:gradFill>
  </c:spPr>
  <c:txPr>
    <a:bodyPr/>
    <a:lstStyle/>
    <a:p>
      <a:pPr>
        <a:defRPr>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title>
      <c:tx>
        <c:rich>
          <a:bodyPr/>
          <a:lstStyle/>
          <a:p>
            <a:pPr>
              <a:defRPr/>
            </a:pPr>
            <a:r>
              <a:rPr lang="en-US"/>
              <a:t>Patient Disposition Breakdown</a:t>
            </a:r>
          </a:p>
        </c:rich>
      </c:tx>
      <c:layout>
        <c:manualLayout>
          <c:xMode val="edge"/>
          <c:yMode val="edge"/>
          <c:x val="0.22232007183312599"/>
          <c:y val="0"/>
        </c:manualLayout>
      </c:layout>
      <c:overlay val="0"/>
    </c:title>
    <c:autoTitleDeleted val="0"/>
    <c:view3D>
      <c:rotX val="75"/>
      <c:rotY val="0"/>
      <c:rAngAx val="0"/>
      <c:perspective val="80"/>
    </c:view3D>
    <c:floor>
      <c:thickness val="0"/>
    </c:floor>
    <c:sideWall>
      <c:thickness val="0"/>
    </c:sideWall>
    <c:backWall>
      <c:thickness val="0"/>
    </c:backWall>
    <c:plotArea>
      <c:layout>
        <c:manualLayout>
          <c:layoutTarget val="inner"/>
          <c:xMode val="edge"/>
          <c:yMode val="edge"/>
          <c:x val="0.104605194087581"/>
          <c:y val="0.40386209536307999"/>
          <c:w val="0.83640364691255698"/>
          <c:h val="0.55516094342373901"/>
        </c:manualLayout>
      </c:layout>
      <c:pie3DChart>
        <c:varyColors val="1"/>
        <c:ser>
          <c:idx val="0"/>
          <c:order val="0"/>
          <c:tx>
            <c:strRef>
              <c:f>Sheet1!$B$1</c:f>
              <c:strCache>
                <c:ptCount val="1"/>
                <c:pt idx="0">
                  <c:v>Disposition Breakdown</c:v>
                </c:pt>
              </c:strCache>
            </c:strRef>
          </c:tx>
          <c:explosion val="3"/>
          <c:dPt>
            <c:idx val="1"/>
            <c:bubble3D val="0"/>
            <c:spPr>
              <a:solidFill>
                <a:schemeClr val="accent5">
                  <a:lumMod val="75000"/>
                </a:schemeClr>
              </a:solidFill>
            </c:spPr>
          </c:dPt>
          <c:dPt>
            <c:idx val="2"/>
            <c:bubble3D val="0"/>
            <c:spPr>
              <a:solidFill>
                <a:schemeClr val="bg1">
                  <a:lumMod val="75000"/>
                  <a:lumOff val="25000"/>
                </a:schemeClr>
              </a:solidFill>
            </c:spPr>
          </c:dPt>
          <c:dPt>
            <c:idx val="3"/>
            <c:bubble3D val="0"/>
            <c:spPr>
              <a:solidFill>
                <a:schemeClr val="tx2">
                  <a:lumMod val="50000"/>
                </a:schemeClr>
              </a:solidFill>
            </c:spPr>
          </c:dPt>
          <c:dPt>
            <c:idx val="4"/>
            <c:bubble3D val="0"/>
            <c:spPr>
              <a:solidFill>
                <a:schemeClr val="bg2">
                  <a:lumMod val="75000"/>
                </a:schemeClr>
              </a:solidFill>
            </c:spPr>
          </c:dPt>
          <c:dLbls>
            <c:dLbl>
              <c:idx val="0"/>
              <c:layout>
                <c:manualLayout>
                  <c:x val="-0.1012192291753"/>
                  <c:y val="8.1353893263342095E-3"/>
                </c:manualLayout>
              </c:layout>
              <c:spPr/>
              <c:txPr>
                <a:bodyPr/>
                <a:lstStyle/>
                <a:p>
                  <a:pPr>
                    <a:defRPr>
                      <a:solidFill>
                        <a:schemeClr val="tx1"/>
                      </a:solidFill>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0447506561679799"/>
                  <c:y val="-8.7553769320501698E-2"/>
                </c:manualLayout>
              </c:layout>
              <c:spPr/>
              <c:txPr>
                <a:bodyPr/>
                <a:lstStyle/>
                <a:p>
                  <a:pPr>
                    <a:defRPr>
                      <a:solidFill>
                        <a:schemeClr val="tx1"/>
                      </a:solidFill>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6.6664456416632101E-2"/>
                  <c:y val="9.7736220472441002E-2"/>
                </c:manualLayout>
              </c:layout>
              <c:spPr/>
              <c:txPr>
                <a:bodyPr/>
                <a:lstStyle/>
                <a:p>
                  <a:pPr>
                    <a:defRPr>
                      <a:solidFill>
                        <a:schemeClr val="tx1"/>
                      </a:solidFill>
                    </a:defRPr>
                  </a:pPr>
                  <a:endParaRPr lang="en-US"/>
                </a:p>
              </c:txPr>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6.1301975410968396E-3"/>
                  <c:y val="1.07055628463109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3.81796518856196E-2"/>
                  <c:y val="1.57496719160105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Patient Transported - 43%</c:v>
                </c:pt>
                <c:pt idx="1">
                  <c:v>Patient Refused Transport -  42%</c:v>
                </c:pt>
                <c:pt idx="2">
                  <c:v>No Sick or Injured -  9%</c:v>
                </c:pt>
                <c:pt idx="3">
                  <c:v>No Patient Found  - 3%</c:v>
                </c:pt>
                <c:pt idx="4">
                  <c:v>Refused by EMS - 3%</c:v>
                </c:pt>
              </c:strCache>
            </c:strRef>
          </c:cat>
          <c:val>
            <c:numRef>
              <c:f>Sheet1!$B$2:$B$6</c:f>
              <c:numCache>
                <c:formatCode>#,##0</c:formatCode>
                <c:ptCount val="5"/>
                <c:pt idx="0">
                  <c:v>64888</c:v>
                </c:pt>
                <c:pt idx="1">
                  <c:v>63790</c:v>
                </c:pt>
                <c:pt idx="2">
                  <c:v>13617</c:v>
                </c:pt>
                <c:pt idx="3">
                  <c:v>4989</c:v>
                </c:pt>
                <c:pt idx="4">
                  <c:v>3714</c:v>
                </c:pt>
              </c:numCache>
            </c:numRef>
          </c:val>
        </c:ser>
        <c:dLbls>
          <c:showLegendKey val="0"/>
          <c:showVal val="0"/>
          <c:showCatName val="0"/>
          <c:showSerName val="0"/>
          <c:showPercent val="1"/>
          <c:showBubbleSize val="0"/>
          <c:showLeaderLines val="1"/>
        </c:dLbls>
      </c:pie3DChart>
    </c:plotArea>
    <c:legend>
      <c:legendPos val="t"/>
      <c:layout>
        <c:manualLayout>
          <c:xMode val="edge"/>
          <c:yMode val="edge"/>
          <c:x val="0"/>
          <c:y val="9.7546296296296298E-2"/>
          <c:w val="0.91408219367315902"/>
          <c:h val="0.258589421114027"/>
        </c:manualLayout>
      </c:layout>
      <c:overlay val="0"/>
      <c:txPr>
        <a:bodyPr/>
        <a:lstStyle/>
        <a:p>
          <a:pPr>
            <a:defRPr sz="18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title>
      <c:tx>
        <c:rich>
          <a:bodyPr/>
          <a:lstStyle/>
          <a:p>
            <a:pPr>
              <a:defRPr/>
            </a:pPr>
            <a:r>
              <a:rPr lang="en-US"/>
              <a:t>Payer Mix</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0506397637795301"/>
          <c:y val="0.33407997295792602"/>
          <c:w val="0.72706007254711202"/>
          <c:h val="0.57219895808478505"/>
        </c:manualLayout>
      </c:layout>
      <c:pie3DChart>
        <c:varyColors val="1"/>
        <c:ser>
          <c:idx val="0"/>
          <c:order val="0"/>
          <c:tx>
            <c:strRef>
              <c:f>Sheet1!$B$1</c:f>
              <c:strCache>
                <c:ptCount val="1"/>
                <c:pt idx="0">
                  <c:v>Payer Mix</c:v>
                </c:pt>
              </c:strCache>
            </c:strRef>
          </c:tx>
          <c:spPr>
            <a:solidFill>
              <a:schemeClr val="bg2">
                <a:lumMod val="75000"/>
              </a:schemeClr>
            </a:solidFill>
          </c:spPr>
          <c:explosion val="3"/>
          <c:dPt>
            <c:idx val="0"/>
            <c:bubble3D val="0"/>
            <c:spPr>
              <a:solidFill>
                <a:schemeClr val="accent5">
                  <a:lumMod val="75000"/>
                </a:schemeClr>
              </a:solidFill>
            </c:spPr>
          </c:dPt>
          <c:dPt>
            <c:idx val="1"/>
            <c:bubble3D val="0"/>
            <c:spPr>
              <a:solidFill>
                <a:schemeClr val="accent6">
                  <a:lumMod val="75000"/>
                </a:schemeClr>
              </a:solidFill>
            </c:spPr>
          </c:dPt>
          <c:dPt>
            <c:idx val="2"/>
            <c:bubble3D val="0"/>
            <c:explosion val="4"/>
            <c:spPr>
              <a:solidFill>
                <a:schemeClr val="bg2">
                  <a:lumMod val="40000"/>
                  <a:lumOff val="60000"/>
                </a:schemeClr>
              </a:solidFill>
            </c:spPr>
          </c:dPt>
          <c:dPt>
            <c:idx val="3"/>
            <c:bubble3D val="0"/>
            <c:spPr>
              <a:solidFill>
                <a:schemeClr val="accent1">
                  <a:lumMod val="75000"/>
                </a:schemeClr>
              </a:solidFill>
            </c:spPr>
          </c:dPt>
          <c:dLbls>
            <c:dLbl>
              <c:idx val="0"/>
              <c:layout>
                <c:manualLayout>
                  <c:x val="-5.86637412510937E-2"/>
                  <c:y val="8.6976656327049998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3967929790026301"/>
                  <c:y val="-9.6652151435615993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0.161919154636921"/>
                  <c:y val="-0.15774477054004599"/>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spPr/>
              <c:txPr>
                <a:bodyPr/>
                <a:lstStyle/>
                <a:p>
                  <a:pPr>
                    <a:defRPr>
                      <a:solidFill>
                        <a:schemeClr val="bg1"/>
                      </a:solidFill>
                    </a:defRPr>
                  </a:pPr>
                  <a:endParaRPr lang="en-US"/>
                </a:p>
              </c:txPr>
              <c:showLegendKey val="0"/>
              <c:showVal val="0"/>
              <c:showCatName val="0"/>
              <c:showSerName val="0"/>
              <c:showPercent val="1"/>
              <c:showBubbleSize val="0"/>
            </c:dLbl>
            <c:spPr>
              <a:noFill/>
              <a:ln>
                <a:noFill/>
              </a:ln>
              <a:effectLst/>
            </c:spPr>
            <c:txPr>
              <a:bodyPr/>
              <a:lstStyle/>
              <a:p>
                <a:pPr>
                  <a:defRPr>
                    <a:solidFill>
                      <a:schemeClr val="tx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Private Insurance - 11%</c:v>
                </c:pt>
                <c:pt idx="1">
                  <c:v>Medicare/Medicaid - 32%</c:v>
                </c:pt>
                <c:pt idx="2">
                  <c:v>Self Pay - 54%</c:v>
                </c:pt>
                <c:pt idx="3">
                  <c:v>Other - 3%</c:v>
                </c:pt>
              </c:strCache>
            </c:strRef>
          </c:cat>
          <c:val>
            <c:numRef>
              <c:f>Sheet1!$B$2:$B$5</c:f>
              <c:numCache>
                <c:formatCode>0%</c:formatCode>
                <c:ptCount val="4"/>
                <c:pt idx="0">
                  <c:v>0.11</c:v>
                </c:pt>
                <c:pt idx="1">
                  <c:v>0.32</c:v>
                </c:pt>
                <c:pt idx="2">
                  <c:v>0.55000000000000004</c:v>
                </c:pt>
                <c:pt idx="3">
                  <c:v>0.03</c:v>
                </c:pt>
              </c:numCache>
            </c:numRef>
          </c:val>
        </c:ser>
        <c:dLbls>
          <c:showLegendKey val="0"/>
          <c:showVal val="0"/>
          <c:showCatName val="0"/>
          <c:showSerName val="0"/>
          <c:showPercent val="1"/>
          <c:showBubbleSize val="0"/>
          <c:showLeaderLines val="1"/>
        </c:dLbls>
      </c:pie3DChart>
    </c:plotArea>
    <c:legend>
      <c:legendPos val="t"/>
      <c:overlay val="0"/>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title>
      <c:tx>
        <c:rich>
          <a:bodyPr/>
          <a:lstStyle/>
          <a:p>
            <a:pPr>
              <a:defRPr/>
            </a:pPr>
            <a:r>
              <a:rPr lang="en-US"/>
              <a:t>EMS Claims FY13</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1235556762301204E-2"/>
          <c:y val="0.38703177028244701"/>
          <c:w val="0.87500015084321403"/>
          <c:h val="0.59598444783954196"/>
        </c:manualLayout>
      </c:layout>
      <c:pie3DChart>
        <c:varyColors val="1"/>
        <c:ser>
          <c:idx val="0"/>
          <c:order val="0"/>
          <c:tx>
            <c:strRef>
              <c:f>Sheet1!$B$1</c:f>
              <c:strCache>
                <c:ptCount val="1"/>
                <c:pt idx="0">
                  <c:v>EMS Claims FY13</c:v>
                </c:pt>
              </c:strCache>
            </c:strRef>
          </c:tx>
          <c:dPt>
            <c:idx val="0"/>
            <c:bubble3D val="0"/>
            <c:explosion val="3"/>
          </c:dPt>
          <c:dPt>
            <c:idx val="1"/>
            <c:bubble3D val="0"/>
            <c:explosion val="6"/>
            <c:spPr>
              <a:solidFill>
                <a:schemeClr val="accent3">
                  <a:lumMod val="75000"/>
                </a:schemeClr>
              </a:solidFill>
            </c:spPr>
          </c:dPt>
          <c:dPt>
            <c:idx val="2"/>
            <c:bubble3D val="0"/>
            <c:spPr>
              <a:solidFill>
                <a:schemeClr val="accent5"/>
              </a:solidFill>
            </c:spPr>
          </c:dPt>
          <c:dLbls>
            <c:dLbl>
              <c:idx val="0"/>
              <c:layout>
                <c:manualLayout>
                  <c:x val="-0.18349699822005"/>
                  <c:y val="-1.2276609080581299E-2"/>
                </c:manualLayout>
              </c:layout>
              <c:tx>
                <c:rich>
                  <a:bodyPr/>
                  <a:lstStyle/>
                  <a:p>
                    <a:r>
                      <a:rPr lang="en-US" i="1" dirty="0">
                        <a:solidFill>
                          <a:schemeClr val="tx1"/>
                        </a:solidFill>
                      </a:rPr>
                      <a:t>44</a:t>
                    </a:r>
                    <a:r>
                      <a:rPr lang="en-US" dirty="0">
                        <a:solidFill>
                          <a:schemeClr val="tx1"/>
                        </a:solidFill>
                      </a:rPr>
                      <a:t>%</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5762980058527201"/>
                  <c:y val="-8.8808124730677396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5.1844510815458503E-2"/>
                  <c:y val="9.3074587691463997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Sheet1!$A$2:$A$4</c:f>
              <c:strCache>
                <c:ptCount val="3"/>
                <c:pt idx="0">
                  <c:v>Claims with payment - 44%</c:v>
                </c:pt>
                <c:pt idx="1">
                  <c:v>Claims without payment - 51%</c:v>
                </c:pt>
                <c:pt idx="2">
                  <c:v>Claims not billed - 5%</c:v>
                </c:pt>
              </c:strCache>
            </c:strRef>
          </c:cat>
          <c:val>
            <c:numRef>
              <c:f>Sheet1!$B$2:$B$4</c:f>
              <c:numCache>
                <c:formatCode>#,##0</c:formatCode>
                <c:ptCount val="3"/>
                <c:pt idx="0">
                  <c:v>45161</c:v>
                </c:pt>
                <c:pt idx="1">
                  <c:v>53425</c:v>
                </c:pt>
                <c:pt idx="2">
                  <c:v>4987</c:v>
                </c:pt>
              </c:numCache>
            </c:numRef>
          </c:val>
        </c:ser>
        <c:dLbls>
          <c:showLegendKey val="0"/>
          <c:showVal val="0"/>
          <c:showCatName val="0"/>
          <c:showSerName val="0"/>
          <c:showPercent val="1"/>
          <c:showBubbleSize val="0"/>
          <c:showLeaderLines val="1"/>
        </c:dLbls>
      </c:pie3DChart>
    </c:plotArea>
    <c:legend>
      <c:legendPos val="t"/>
      <c:layout>
        <c:manualLayout>
          <c:xMode val="edge"/>
          <c:yMode val="edge"/>
          <c:x val="3.3884212749268401E-2"/>
          <c:y val="0.146319444444445"/>
          <c:w val="0.96611578725073199"/>
          <c:h val="0.182347906138598"/>
        </c:manualLayout>
      </c:layout>
      <c:overlay val="0"/>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title>
      <c:tx>
        <c:rich>
          <a:bodyPr/>
          <a:lstStyle/>
          <a:p>
            <a:pPr>
              <a:defRPr/>
            </a:pPr>
            <a:r>
              <a:rPr lang="en-US"/>
              <a:t>EMS Frequent Utilizers – Payer Information</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EMS Frequent Utilizers - Insurance</c:v>
                </c:pt>
              </c:strCache>
            </c:strRef>
          </c:tx>
          <c:explosion val="7"/>
          <c:dPt>
            <c:idx val="0"/>
            <c:bubble3D val="0"/>
            <c:explosion val="3"/>
          </c:dPt>
          <c:dPt>
            <c:idx val="1"/>
            <c:bubble3D val="0"/>
            <c:spPr>
              <a:solidFill>
                <a:schemeClr val="accent6">
                  <a:lumMod val="75000"/>
                </a:schemeClr>
              </a:solidFill>
            </c:spPr>
          </c:dPt>
          <c:dPt>
            <c:idx val="2"/>
            <c:bubble3D val="0"/>
            <c:explosion val="0"/>
            <c:spPr>
              <a:solidFill>
                <a:schemeClr val="accent5"/>
              </a:solidFill>
            </c:spPr>
          </c:dPt>
          <c:dLbls>
            <c:dLbl>
              <c:idx val="2"/>
              <c:layout>
                <c:manualLayout>
                  <c:x val="0.174989040598649"/>
                  <c:y val="5.5799678266023204E-3"/>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a:solidFill>
                      <a:schemeClr val="tx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Sheet1!$A$2:$A$4</c:f>
              <c:strCache>
                <c:ptCount val="3"/>
                <c:pt idx="0">
                  <c:v>Uninsured - 27%</c:v>
                </c:pt>
                <c:pt idx="1">
                  <c:v>Medicare/Medicaid - 29%</c:v>
                </c:pt>
                <c:pt idx="2">
                  <c:v>Private Insurance - 44%</c:v>
                </c:pt>
              </c:strCache>
            </c:strRef>
          </c:cat>
          <c:val>
            <c:numRef>
              <c:f>Sheet1!$B$2:$B$4</c:f>
              <c:numCache>
                <c:formatCode>General</c:formatCode>
                <c:ptCount val="3"/>
                <c:pt idx="0">
                  <c:v>68</c:v>
                </c:pt>
                <c:pt idx="1">
                  <c:v>74</c:v>
                </c:pt>
                <c:pt idx="2">
                  <c:v>112</c:v>
                </c:pt>
              </c:numCache>
            </c:numRef>
          </c:val>
        </c:ser>
        <c:dLbls>
          <c:showLegendKey val="0"/>
          <c:showVal val="0"/>
          <c:showCatName val="0"/>
          <c:showSerName val="0"/>
          <c:showPercent val="1"/>
          <c:showBubbleSize val="0"/>
          <c:showLeaderLines val="1"/>
        </c:dLbls>
      </c:pie3DChart>
    </c:plotArea>
    <c:legend>
      <c:legendPos val="t"/>
      <c:overlay val="0"/>
    </c:legend>
    <c:plotVisOnly val="1"/>
    <c:dispBlanksAs val="zero"/>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5"/>
            <a:ext cx="3038477" cy="461962"/>
          </a:xfrm>
          <a:prstGeom prst="rect">
            <a:avLst/>
          </a:prstGeom>
        </p:spPr>
        <p:txBody>
          <a:bodyPr vert="horz" lIns="91403" tIns="45700" rIns="91403" bIns="45700" rtlCol="0"/>
          <a:lstStyle>
            <a:lvl1pPr algn="l">
              <a:defRPr sz="1200"/>
            </a:lvl1pPr>
          </a:lstStyle>
          <a:p>
            <a:endParaRPr lang="en-US"/>
          </a:p>
        </p:txBody>
      </p:sp>
      <p:sp>
        <p:nvSpPr>
          <p:cNvPr id="3" name="Date Placeholder 2"/>
          <p:cNvSpPr>
            <a:spLocks noGrp="1"/>
          </p:cNvSpPr>
          <p:nvPr>
            <p:ph type="dt" sz="quarter" idx="1"/>
          </p:nvPr>
        </p:nvSpPr>
        <p:spPr>
          <a:xfrm>
            <a:off x="3970340" y="5"/>
            <a:ext cx="3038477" cy="461962"/>
          </a:xfrm>
          <a:prstGeom prst="rect">
            <a:avLst/>
          </a:prstGeom>
        </p:spPr>
        <p:txBody>
          <a:bodyPr vert="horz" lIns="91403" tIns="45700" rIns="91403" bIns="45700" rtlCol="0"/>
          <a:lstStyle>
            <a:lvl1pPr algn="r">
              <a:defRPr sz="1200"/>
            </a:lvl1pPr>
          </a:lstStyle>
          <a:p>
            <a:fld id="{5AFC371F-E469-47BD-A2B6-71A0BA2EEF41}" type="datetimeFigureOut">
              <a:rPr lang="en-US" smtClean="0"/>
              <a:pPr/>
              <a:t>6/18/2014</a:t>
            </a:fld>
            <a:endParaRPr lang="en-US"/>
          </a:p>
        </p:txBody>
      </p:sp>
      <p:sp>
        <p:nvSpPr>
          <p:cNvPr id="4" name="Footer Placeholder 3"/>
          <p:cNvSpPr>
            <a:spLocks noGrp="1"/>
          </p:cNvSpPr>
          <p:nvPr>
            <p:ph type="ftr" sz="quarter" idx="2"/>
          </p:nvPr>
        </p:nvSpPr>
        <p:spPr>
          <a:xfrm>
            <a:off x="1" y="8772530"/>
            <a:ext cx="3038477" cy="461962"/>
          </a:xfrm>
          <a:prstGeom prst="rect">
            <a:avLst/>
          </a:prstGeom>
        </p:spPr>
        <p:txBody>
          <a:bodyPr vert="horz" lIns="91403" tIns="45700" rIns="91403" bIns="4570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772530"/>
            <a:ext cx="3038477" cy="461962"/>
          </a:xfrm>
          <a:prstGeom prst="rect">
            <a:avLst/>
          </a:prstGeom>
        </p:spPr>
        <p:txBody>
          <a:bodyPr vert="horz" lIns="91403" tIns="45700" rIns="91403" bIns="45700" rtlCol="0" anchor="b"/>
          <a:lstStyle>
            <a:lvl1pPr algn="r">
              <a:defRPr sz="1200"/>
            </a:lvl1pPr>
          </a:lstStyle>
          <a:p>
            <a:fld id="{C29F0E32-F887-47EF-A827-C2B872C29202}" type="slidenum">
              <a:rPr lang="en-US" smtClean="0"/>
              <a:pPr/>
              <a:t>‹#›</a:t>
            </a:fld>
            <a:endParaRPr lang="en-US"/>
          </a:p>
        </p:txBody>
      </p:sp>
    </p:spTree>
    <p:extLst>
      <p:ext uri="{BB962C8B-B14F-4D97-AF65-F5344CB8AC3E}">
        <p14:creationId xmlns:p14="http://schemas.microsoft.com/office/powerpoint/2010/main" val="2547246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1804"/>
          </a:xfrm>
          <a:prstGeom prst="rect">
            <a:avLst/>
          </a:prstGeom>
        </p:spPr>
        <p:txBody>
          <a:bodyPr vert="horz" lIns="92791" tIns="46395" rIns="92791" bIns="46395" rtlCol="0"/>
          <a:lstStyle>
            <a:lvl1pPr algn="l">
              <a:defRPr sz="1200"/>
            </a:lvl1pPr>
          </a:lstStyle>
          <a:p>
            <a:endParaRPr lang="en-US"/>
          </a:p>
        </p:txBody>
      </p:sp>
      <p:sp>
        <p:nvSpPr>
          <p:cNvPr id="3" name="Date Placeholder 2"/>
          <p:cNvSpPr>
            <a:spLocks noGrp="1"/>
          </p:cNvSpPr>
          <p:nvPr>
            <p:ph type="dt" idx="1"/>
          </p:nvPr>
        </p:nvSpPr>
        <p:spPr>
          <a:xfrm>
            <a:off x="3970940" y="0"/>
            <a:ext cx="3037840" cy="461804"/>
          </a:xfrm>
          <a:prstGeom prst="rect">
            <a:avLst/>
          </a:prstGeom>
        </p:spPr>
        <p:txBody>
          <a:bodyPr vert="horz" lIns="92791" tIns="46395" rIns="92791" bIns="46395" rtlCol="0"/>
          <a:lstStyle>
            <a:lvl1pPr algn="r">
              <a:defRPr sz="1200"/>
            </a:lvl1pPr>
          </a:lstStyle>
          <a:p>
            <a:fld id="{F3FCAE94-E5B7-4C2A-BA06-D5A926B91AE0}" type="datetimeFigureOut">
              <a:rPr lang="en-US" smtClean="0"/>
              <a:pPr/>
              <a:t>6/18/2014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791" tIns="46395" rIns="92791" bIns="4639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791" tIns="46395" rIns="92791" bIns="4639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2668"/>
            <a:ext cx="3037840" cy="461804"/>
          </a:xfrm>
          <a:prstGeom prst="rect">
            <a:avLst/>
          </a:prstGeom>
        </p:spPr>
        <p:txBody>
          <a:bodyPr vert="horz" lIns="92791" tIns="46395" rIns="92791" bIns="46395"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772668"/>
            <a:ext cx="3037840" cy="461804"/>
          </a:xfrm>
          <a:prstGeom prst="rect">
            <a:avLst/>
          </a:prstGeom>
        </p:spPr>
        <p:txBody>
          <a:bodyPr vert="horz" lIns="92791" tIns="46395" rIns="92791" bIns="46395" rtlCol="0" anchor="b"/>
          <a:lstStyle>
            <a:lvl1pPr algn="r">
              <a:defRPr sz="1200"/>
            </a:lvl1pPr>
          </a:lstStyle>
          <a:p>
            <a:fld id="{593A33DB-CE88-4A8F-A6A2-F01F962C57D7}" type="slidenum">
              <a:rPr lang="en-US" smtClean="0"/>
              <a:pPr/>
              <a:t>‹#›</a:t>
            </a:fld>
            <a:endParaRPr lang="en-US"/>
          </a:p>
        </p:txBody>
      </p:sp>
    </p:spTree>
    <p:extLst>
      <p:ext uri="{BB962C8B-B14F-4D97-AF65-F5344CB8AC3E}">
        <p14:creationId xmlns:p14="http://schemas.microsoft.com/office/powerpoint/2010/main" val="339779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3A33DB-CE88-4A8F-A6A2-F01F962C57D7}" type="slidenum">
              <a:rPr lang="en-US" smtClean="0"/>
              <a:pPr/>
              <a:t>2</a:t>
            </a:fld>
            <a:endParaRPr lang="en-US"/>
          </a:p>
        </p:txBody>
      </p:sp>
    </p:spTree>
    <p:extLst>
      <p:ext uri="{BB962C8B-B14F-4D97-AF65-F5344CB8AC3E}">
        <p14:creationId xmlns:p14="http://schemas.microsoft.com/office/powerpoint/2010/main" val="289349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3AEA4563-1731-439B-92CB-D79241ED575F}" type="datetime1">
              <a:rPr lang="en-US" smtClean="0"/>
              <a:pPr/>
              <a:t>6/18/2014</a:t>
            </a:fld>
            <a:endParaRPr lang="en-US"/>
          </a:p>
        </p:txBody>
      </p:sp>
      <p:sp>
        <p:nvSpPr>
          <p:cNvPr id="16" name="Slide Number Placeholder 15"/>
          <p:cNvSpPr>
            <a:spLocks noGrp="1"/>
          </p:cNvSpPr>
          <p:nvPr>
            <p:ph type="sldNum" sz="quarter" idx="11"/>
          </p:nvPr>
        </p:nvSpPr>
        <p:spPr/>
        <p:txBody>
          <a:bodyPr/>
          <a:lstStyle/>
          <a:p>
            <a:fld id="{F2F541A2-68D7-4B98-A61E-B7784F32D30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0EA03-AAB1-4689-A0BC-66AD8889EEF7}" type="datetime1">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541A2-68D7-4B98-A61E-B7784F32D3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08C667-9134-4798-A117-CB82C77179AE}" type="datetime1">
              <a:rPr lang="en-US" smtClean="0"/>
              <a:pPr/>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541A2-68D7-4B98-A61E-B7784F32D3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F623A385-8667-40AA-B18A-85B22DED6B59}" type="datetime1">
              <a:rPr lang="en-US" smtClean="0"/>
              <a:pPr/>
              <a:t>6/18/2014</a:t>
            </a:fld>
            <a:endParaRPr lang="en-US"/>
          </a:p>
        </p:txBody>
      </p:sp>
      <p:sp>
        <p:nvSpPr>
          <p:cNvPr id="15" name="Slide Number Placeholder 14"/>
          <p:cNvSpPr>
            <a:spLocks noGrp="1"/>
          </p:cNvSpPr>
          <p:nvPr>
            <p:ph type="sldNum" sz="quarter" idx="11"/>
          </p:nvPr>
        </p:nvSpPr>
        <p:spPr/>
        <p:txBody>
          <a:bodyPr/>
          <a:lstStyle/>
          <a:p>
            <a:fld id="{F2F541A2-68D7-4B98-A61E-B7784F32D30C}"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9C890CAA-44BB-47F6-9CF9-19F9B429B506}" type="datetime1">
              <a:rPr lang="en-US" smtClean="0"/>
              <a:pPr/>
              <a:t>6/18/2014</a:t>
            </a:fld>
            <a:endParaRPr lang="en-US"/>
          </a:p>
        </p:txBody>
      </p:sp>
      <p:sp>
        <p:nvSpPr>
          <p:cNvPr id="13" name="Slide Number Placeholder 12"/>
          <p:cNvSpPr>
            <a:spLocks noGrp="1"/>
          </p:cNvSpPr>
          <p:nvPr>
            <p:ph type="sldNum" sz="quarter" idx="11"/>
          </p:nvPr>
        </p:nvSpPr>
        <p:spPr/>
        <p:txBody>
          <a:bodyPr/>
          <a:lstStyle/>
          <a:p>
            <a:fld id="{F2F541A2-68D7-4B98-A61E-B7784F32D30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424036F7-C141-4420-8E82-E908168857AC}" type="datetime1">
              <a:rPr lang="en-US" smtClean="0"/>
              <a:pPr/>
              <a:t>6/18/2014</a:t>
            </a:fld>
            <a:endParaRPr lang="en-US"/>
          </a:p>
        </p:txBody>
      </p:sp>
      <p:sp>
        <p:nvSpPr>
          <p:cNvPr id="9" name="Slide Number Placeholder 8"/>
          <p:cNvSpPr>
            <a:spLocks noGrp="1"/>
          </p:cNvSpPr>
          <p:nvPr>
            <p:ph type="sldNum" sz="quarter" idx="11"/>
          </p:nvPr>
        </p:nvSpPr>
        <p:spPr/>
        <p:txBody>
          <a:bodyPr/>
          <a:lstStyle/>
          <a:p>
            <a:fld id="{F2F541A2-68D7-4B98-A61E-B7784F32D30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0B42B619-0EAE-443B-9A92-6A56DCD41A26}" type="datetime1">
              <a:rPr lang="en-US" smtClean="0"/>
              <a:pPr/>
              <a:t>6/18/2014</a:t>
            </a:fld>
            <a:endParaRPr lang="en-US"/>
          </a:p>
        </p:txBody>
      </p:sp>
      <p:sp>
        <p:nvSpPr>
          <p:cNvPr id="15" name="Slide Number Placeholder 14"/>
          <p:cNvSpPr>
            <a:spLocks noGrp="1"/>
          </p:cNvSpPr>
          <p:nvPr>
            <p:ph type="sldNum" sz="quarter" idx="11"/>
          </p:nvPr>
        </p:nvSpPr>
        <p:spPr/>
        <p:txBody>
          <a:bodyPr/>
          <a:lstStyle/>
          <a:p>
            <a:fld id="{F2F541A2-68D7-4B98-A61E-B7784F32D30C}"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533E30B4-855A-4937-BFDB-D1AFEADC6AE1}" type="datetime1">
              <a:rPr lang="en-US" smtClean="0"/>
              <a:pPr/>
              <a:t>6/18/2014</a:t>
            </a:fld>
            <a:endParaRPr lang="en-US"/>
          </a:p>
        </p:txBody>
      </p:sp>
      <p:sp>
        <p:nvSpPr>
          <p:cNvPr id="8" name="Slide Number Placeholder 7"/>
          <p:cNvSpPr>
            <a:spLocks noGrp="1"/>
          </p:cNvSpPr>
          <p:nvPr>
            <p:ph type="sldNum" sz="quarter" idx="11"/>
          </p:nvPr>
        </p:nvSpPr>
        <p:spPr/>
        <p:txBody>
          <a:bodyPr/>
          <a:lstStyle/>
          <a:p>
            <a:fld id="{F2F541A2-68D7-4B98-A61E-B7784F32D30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0BC7AD1-C6D4-4A12-BC19-5D0AF4D8865C}" type="datetime1">
              <a:rPr lang="en-US" smtClean="0"/>
              <a:pPr/>
              <a:t>6/18/2014</a:t>
            </a:fld>
            <a:endParaRPr lang="en-US"/>
          </a:p>
        </p:txBody>
      </p:sp>
      <p:sp>
        <p:nvSpPr>
          <p:cNvPr id="6" name="Slide Number Placeholder 5"/>
          <p:cNvSpPr>
            <a:spLocks noGrp="1"/>
          </p:cNvSpPr>
          <p:nvPr>
            <p:ph type="sldNum" sz="quarter" idx="11"/>
          </p:nvPr>
        </p:nvSpPr>
        <p:spPr/>
        <p:txBody>
          <a:bodyPr/>
          <a:lstStyle/>
          <a:p>
            <a:fld id="{F2F541A2-68D7-4B98-A61E-B7784F32D30C}"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2D0810D-E685-47E1-B2DC-C5C783E08929}" type="datetime1">
              <a:rPr lang="en-US" smtClean="0"/>
              <a:pPr/>
              <a:t>6/18/2014</a:t>
            </a:fld>
            <a:endParaRPr lang="en-US"/>
          </a:p>
        </p:txBody>
      </p:sp>
      <p:sp>
        <p:nvSpPr>
          <p:cNvPr id="16" name="Slide Number Placeholder 15"/>
          <p:cNvSpPr>
            <a:spLocks noGrp="1"/>
          </p:cNvSpPr>
          <p:nvPr>
            <p:ph type="sldNum" sz="quarter" idx="11"/>
          </p:nvPr>
        </p:nvSpPr>
        <p:spPr/>
        <p:txBody>
          <a:bodyPr/>
          <a:lstStyle/>
          <a:p>
            <a:fld id="{F2F541A2-68D7-4B98-A61E-B7784F32D30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688BED84-28CF-4177-9023-FFDFC2DEED6B}" type="datetime1">
              <a:rPr lang="en-US" smtClean="0"/>
              <a:pPr/>
              <a:t>6/18/2014</a:t>
            </a:fld>
            <a:endParaRPr lang="en-US"/>
          </a:p>
        </p:txBody>
      </p:sp>
      <p:sp>
        <p:nvSpPr>
          <p:cNvPr id="14" name="Slide Number Placeholder 13"/>
          <p:cNvSpPr>
            <a:spLocks noGrp="1"/>
          </p:cNvSpPr>
          <p:nvPr>
            <p:ph type="sldNum" sz="quarter" idx="11"/>
          </p:nvPr>
        </p:nvSpPr>
        <p:spPr/>
        <p:txBody>
          <a:bodyPr/>
          <a:lstStyle/>
          <a:p>
            <a:fld id="{F2F541A2-68D7-4B98-A61E-B7784F32D30C}"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tx2">
                <a:tint val="45000"/>
                <a:satMod val="400000"/>
              </a:schemeClr>
            </a:duotone>
          </a:blip>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99E60BD8-26A6-458E-8C59-94A4595F367D}" type="datetime1">
              <a:rPr lang="en-US" smtClean="0"/>
              <a:pPr/>
              <a:t>6/18/2014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2F541A2-68D7-4B98-A61E-B7784F32D30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0" y="1066800"/>
            <a:ext cx="9144000" cy="1841109"/>
          </a:xfrm>
        </p:spPr>
        <p:txBody>
          <a:bodyPr/>
          <a:lstStyle/>
          <a:p>
            <a:pPr algn="ctr"/>
            <a:r>
              <a:rPr lang="en-US" sz="4800" dirty="0" smtClean="0">
                <a:solidFill>
                  <a:schemeClr val="bg1"/>
                </a:solidFill>
              </a:rPr>
              <a:t>The Future of Dallas Fire-Rescue Emergency Medical Service (EMS)</a:t>
            </a:r>
            <a:endParaRPr lang="en-US" sz="4800" dirty="0">
              <a:solidFill>
                <a:schemeClr val="bg1"/>
              </a:solidFill>
            </a:endParaRPr>
          </a:p>
        </p:txBody>
      </p:sp>
      <p:sp>
        <p:nvSpPr>
          <p:cNvPr id="3" name="Subtitle 2"/>
          <p:cNvSpPr>
            <a:spLocks noGrp="1"/>
          </p:cNvSpPr>
          <p:nvPr>
            <p:ph type="subTitle" idx="1"/>
          </p:nvPr>
        </p:nvSpPr>
        <p:spPr>
          <a:xfrm>
            <a:off x="0" y="3779837"/>
            <a:ext cx="9144000" cy="1219200"/>
          </a:xfrm>
        </p:spPr>
        <p:txBody>
          <a:bodyPr/>
          <a:lstStyle/>
          <a:p>
            <a:pPr algn="ctr"/>
            <a:r>
              <a:rPr lang="en-US" dirty="0" smtClean="0">
                <a:solidFill>
                  <a:schemeClr val="bg1"/>
                </a:solidFill>
              </a:rPr>
              <a:t>Public Safety Committee</a:t>
            </a:r>
          </a:p>
          <a:p>
            <a:pPr algn="ctr"/>
            <a:r>
              <a:rPr lang="en-US" dirty="0" smtClean="0">
                <a:solidFill>
                  <a:schemeClr val="bg1"/>
                </a:solidFill>
              </a:rPr>
              <a:t>     November 18, 2013</a:t>
            </a:r>
            <a:endParaRPr lang="en-US" dirty="0">
              <a:solidFill>
                <a:schemeClr val="bg1"/>
              </a:solidFill>
            </a:endParaRPr>
          </a:p>
        </p:txBody>
      </p:sp>
      <p:pic>
        <p:nvPicPr>
          <p:cNvPr id="5" name="Picture 2" descr="DFD_3D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733800"/>
            <a:ext cx="1415144" cy="1311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1 P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9469" y="3686609"/>
            <a:ext cx="134461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231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471247"/>
            <a:ext cx="6858000" cy="4343399"/>
          </a:xfrm>
        </p:spPr>
        <p:txBody>
          <a:bodyPr>
            <a:normAutofit/>
          </a:bodyPr>
          <a:lstStyle/>
          <a:p>
            <a:pPr>
              <a:buFont typeface="Wingdings" pitchFamily="2" charset="2"/>
              <a:buChar char="Ø"/>
            </a:pPr>
            <a:r>
              <a:rPr lang="en-US" sz="2900" dirty="0" smtClean="0">
                <a:solidFill>
                  <a:schemeClr val="tx2">
                    <a:lumMod val="25000"/>
                  </a:schemeClr>
                </a:solidFill>
              </a:rPr>
              <a:t>Three major legislative initiatives:</a:t>
            </a:r>
          </a:p>
          <a:p>
            <a:pPr lvl="1">
              <a:buFont typeface="Wingdings" pitchFamily="2" charset="2"/>
              <a:buChar char="Ø"/>
            </a:pPr>
            <a:r>
              <a:rPr lang="en-US" sz="2900" dirty="0" smtClean="0">
                <a:solidFill>
                  <a:schemeClr val="tx2">
                    <a:lumMod val="25000"/>
                  </a:schemeClr>
                </a:solidFill>
              </a:rPr>
              <a:t>Health Insurance Portability and Accountability Act (HIPAA), 1996</a:t>
            </a:r>
          </a:p>
          <a:p>
            <a:pPr lvl="1">
              <a:buFont typeface="Wingdings" pitchFamily="2" charset="2"/>
              <a:buChar char="Ø"/>
            </a:pPr>
            <a:r>
              <a:rPr lang="en-US" sz="2900" dirty="0" smtClean="0">
                <a:solidFill>
                  <a:schemeClr val="tx2">
                    <a:lumMod val="25000"/>
                  </a:schemeClr>
                </a:solidFill>
              </a:rPr>
              <a:t>Health Information Technology for Economic and Clinical Health Act (HITECH), 2009</a:t>
            </a:r>
          </a:p>
          <a:p>
            <a:pPr lvl="1">
              <a:buFont typeface="Wingdings" pitchFamily="2" charset="2"/>
              <a:buChar char="Ø"/>
            </a:pPr>
            <a:r>
              <a:rPr lang="en-US" sz="2900" dirty="0" smtClean="0">
                <a:solidFill>
                  <a:schemeClr val="tx2">
                    <a:lumMod val="25000"/>
                  </a:schemeClr>
                </a:solidFill>
              </a:rPr>
              <a:t>Patient Protection and Affordable Care Act (PPACA), 2010</a:t>
            </a:r>
          </a:p>
        </p:txBody>
      </p:sp>
      <p:sp>
        <p:nvSpPr>
          <p:cNvPr id="2" name="Title 1"/>
          <p:cNvSpPr>
            <a:spLocks noGrp="1"/>
          </p:cNvSpPr>
          <p:nvPr>
            <p:ph type="title"/>
          </p:nvPr>
        </p:nvSpPr>
        <p:spPr>
          <a:xfrm>
            <a:off x="685800" y="381000"/>
            <a:ext cx="7787640" cy="914400"/>
          </a:xfrm>
        </p:spPr>
        <p:txBody>
          <a:bodyPr/>
          <a:lstStyle/>
          <a:p>
            <a:r>
              <a:rPr lang="en-US" sz="4000" dirty="0" smtClean="0">
                <a:solidFill>
                  <a:schemeClr val="tx2">
                    <a:lumMod val="25000"/>
                  </a:schemeClr>
                </a:solidFill>
              </a:rPr>
              <a:t>What’s been going on nationally? </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096000" y="5791200"/>
            <a:ext cx="2133600" cy="304800"/>
          </a:xfrm>
        </p:spPr>
        <p:txBody>
          <a:bodyPr/>
          <a:lstStyle/>
          <a:p>
            <a:pPr algn="r"/>
            <a:fld id="{F2F541A2-68D7-4B98-A61E-B7784F32D30C}" type="slidenum">
              <a:rPr lang="en-US" smtClean="0">
                <a:solidFill>
                  <a:schemeClr val="tx2">
                    <a:lumMod val="25000"/>
                    <a:alpha val="60000"/>
                  </a:schemeClr>
                </a:solidFill>
              </a:rPr>
              <a:pPr algn="r"/>
              <a:t>10</a:t>
            </a:fld>
            <a:endParaRPr lang="en-US" dirty="0">
              <a:solidFill>
                <a:schemeClr val="tx2">
                  <a:lumMod val="25000"/>
                  <a:alpha val="60000"/>
                </a:schemeClr>
              </a:solidFill>
            </a:endParaRPr>
          </a:p>
        </p:txBody>
      </p:sp>
    </p:spTree>
    <p:extLst>
      <p:ext uri="{BB962C8B-B14F-4D97-AF65-F5344CB8AC3E}">
        <p14:creationId xmlns:p14="http://schemas.microsoft.com/office/powerpoint/2010/main" val="4126253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524000"/>
            <a:ext cx="6781800" cy="4267199"/>
          </a:xfrm>
        </p:spPr>
        <p:txBody>
          <a:bodyPr>
            <a:noAutofit/>
          </a:bodyPr>
          <a:lstStyle/>
          <a:p>
            <a:pPr>
              <a:buFont typeface="Wingdings" pitchFamily="2" charset="2"/>
              <a:buChar char="Ø"/>
            </a:pPr>
            <a:r>
              <a:rPr lang="en-US" sz="2400" dirty="0" smtClean="0">
                <a:solidFill>
                  <a:schemeClr val="tx2">
                    <a:lumMod val="25000"/>
                  </a:schemeClr>
                </a:solidFill>
              </a:rPr>
              <a:t>Increasing call volumes</a:t>
            </a:r>
          </a:p>
          <a:p>
            <a:pPr>
              <a:buFont typeface="Wingdings" pitchFamily="2" charset="2"/>
              <a:buChar char="Ø"/>
            </a:pPr>
            <a:r>
              <a:rPr lang="en-US" sz="2400" dirty="0" smtClean="0">
                <a:solidFill>
                  <a:schemeClr val="tx2">
                    <a:lumMod val="25000"/>
                  </a:schemeClr>
                </a:solidFill>
              </a:rPr>
              <a:t>Increasing costs of service delivery</a:t>
            </a:r>
          </a:p>
          <a:p>
            <a:pPr>
              <a:buFont typeface="Wingdings" pitchFamily="2" charset="2"/>
              <a:buChar char="Ø"/>
            </a:pPr>
            <a:r>
              <a:rPr lang="en-US" sz="2400" dirty="0" smtClean="0">
                <a:solidFill>
                  <a:schemeClr val="tx2">
                    <a:lumMod val="25000"/>
                  </a:schemeClr>
                </a:solidFill>
              </a:rPr>
              <a:t>Budget battles – forced system efficiencies</a:t>
            </a:r>
          </a:p>
          <a:p>
            <a:pPr>
              <a:buFont typeface="Wingdings" pitchFamily="2" charset="2"/>
              <a:buChar char="Ø"/>
            </a:pPr>
            <a:r>
              <a:rPr lang="en-US" sz="2400" dirty="0" smtClean="0">
                <a:solidFill>
                  <a:schemeClr val="tx2">
                    <a:lumMod val="25000"/>
                  </a:schemeClr>
                </a:solidFill>
              </a:rPr>
              <a:t>System overuse/abuse issues</a:t>
            </a:r>
          </a:p>
          <a:p>
            <a:pPr>
              <a:buFont typeface="Wingdings" pitchFamily="2" charset="2"/>
              <a:buChar char="Ø"/>
            </a:pPr>
            <a:r>
              <a:rPr lang="en-US" sz="2400" dirty="0" smtClean="0">
                <a:solidFill>
                  <a:schemeClr val="tx2">
                    <a:lumMod val="25000"/>
                  </a:schemeClr>
                </a:solidFill>
              </a:rPr>
              <a:t>Uninsured/ underinsured patients</a:t>
            </a:r>
          </a:p>
          <a:p>
            <a:pPr>
              <a:buFont typeface="Wingdings" pitchFamily="2" charset="2"/>
              <a:buChar char="Ø"/>
            </a:pPr>
            <a:r>
              <a:rPr lang="en-US" sz="2400" dirty="0" smtClean="0">
                <a:solidFill>
                  <a:schemeClr val="tx2">
                    <a:lumMod val="25000"/>
                  </a:schemeClr>
                </a:solidFill>
              </a:rPr>
              <a:t>Call Response Optimization</a:t>
            </a:r>
          </a:p>
          <a:p>
            <a:pPr>
              <a:buFont typeface="Wingdings" pitchFamily="2" charset="2"/>
              <a:buChar char="Ø"/>
            </a:pPr>
            <a:r>
              <a:rPr lang="en-US" sz="2400" dirty="0" smtClean="0">
                <a:solidFill>
                  <a:schemeClr val="tx2">
                    <a:lumMod val="25000"/>
                  </a:schemeClr>
                </a:solidFill>
              </a:rPr>
              <a:t>Private vs. Fire-based EMS</a:t>
            </a:r>
          </a:p>
          <a:p>
            <a:pPr>
              <a:buFont typeface="Wingdings" pitchFamily="2" charset="2"/>
              <a:buChar char="Ø"/>
            </a:pPr>
            <a:r>
              <a:rPr lang="en-US" sz="2400" dirty="0" smtClean="0">
                <a:solidFill>
                  <a:schemeClr val="tx2">
                    <a:lumMod val="25000"/>
                  </a:schemeClr>
                </a:solidFill>
              </a:rPr>
              <a:t>Evidence-based protocols and procedures</a:t>
            </a:r>
          </a:p>
          <a:p>
            <a:pPr>
              <a:buFont typeface="Wingdings" pitchFamily="2" charset="2"/>
              <a:buChar char="Ø"/>
            </a:pPr>
            <a:r>
              <a:rPr lang="en-US" sz="2400" dirty="0" smtClean="0">
                <a:solidFill>
                  <a:schemeClr val="tx2">
                    <a:lumMod val="25000"/>
                  </a:schemeClr>
                </a:solidFill>
              </a:rPr>
              <a:t>Community Paramedic Programs</a:t>
            </a:r>
          </a:p>
          <a:p>
            <a:pPr>
              <a:buFont typeface="Wingdings" pitchFamily="2" charset="2"/>
              <a:buChar char="Ø"/>
            </a:pPr>
            <a:r>
              <a:rPr lang="en-US" sz="2400" dirty="0" smtClean="0">
                <a:solidFill>
                  <a:schemeClr val="tx2">
                    <a:lumMod val="25000"/>
                  </a:schemeClr>
                </a:solidFill>
              </a:rPr>
              <a:t>Community Healthcare Education Campaigns</a:t>
            </a:r>
          </a:p>
          <a:p>
            <a:pPr>
              <a:buFont typeface="Wingdings" pitchFamily="2" charset="2"/>
              <a:buChar char="Ø"/>
            </a:pPr>
            <a:r>
              <a:rPr lang="en-US" sz="2400" dirty="0" smtClean="0">
                <a:solidFill>
                  <a:schemeClr val="tx2">
                    <a:lumMod val="25000"/>
                  </a:schemeClr>
                </a:solidFill>
              </a:rPr>
              <a:t>9-1-1 Public Education Campaigns</a:t>
            </a:r>
            <a:endParaRPr lang="en-US" sz="2400" dirty="0">
              <a:solidFill>
                <a:schemeClr val="tx2">
                  <a:lumMod val="25000"/>
                </a:schemeClr>
              </a:solidFill>
            </a:endParaRPr>
          </a:p>
        </p:txBody>
      </p:sp>
      <p:sp>
        <p:nvSpPr>
          <p:cNvPr id="2" name="Title 1"/>
          <p:cNvSpPr>
            <a:spLocks noGrp="1"/>
          </p:cNvSpPr>
          <p:nvPr>
            <p:ph type="title"/>
          </p:nvPr>
        </p:nvSpPr>
        <p:spPr>
          <a:xfrm>
            <a:off x="762000" y="76200"/>
            <a:ext cx="7543800" cy="914400"/>
          </a:xfrm>
        </p:spPr>
        <p:txBody>
          <a:bodyPr/>
          <a:lstStyle/>
          <a:p>
            <a:r>
              <a:rPr lang="en-US" sz="4000" dirty="0" smtClean="0">
                <a:solidFill>
                  <a:schemeClr val="tx2">
                    <a:lumMod val="25000"/>
                  </a:schemeClr>
                </a:solidFill>
              </a:rPr>
              <a:t>National EMS Industry Trends</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019800" y="5867400"/>
            <a:ext cx="2133600" cy="304800"/>
          </a:xfrm>
        </p:spPr>
        <p:txBody>
          <a:bodyPr/>
          <a:lstStyle/>
          <a:p>
            <a:pPr algn="r"/>
            <a:fld id="{F2F541A2-68D7-4B98-A61E-B7784F32D30C}" type="slidenum">
              <a:rPr lang="en-US" smtClean="0">
                <a:solidFill>
                  <a:schemeClr val="tx2">
                    <a:lumMod val="25000"/>
                    <a:alpha val="60000"/>
                  </a:schemeClr>
                </a:solidFill>
              </a:rPr>
              <a:pPr algn="r"/>
              <a:t>11</a:t>
            </a:fld>
            <a:endParaRPr lang="en-US" dirty="0">
              <a:solidFill>
                <a:schemeClr val="tx2">
                  <a:lumMod val="25000"/>
                  <a:alpha val="60000"/>
                </a:schemeClr>
              </a:solidFill>
            </a:endParaRPr>
          </a:p>
        </p:txBody>
      </p:sp>
    </p:spTree>
    <p:extLst>
      <p:ext uri="{BB962C8B-B14F-4D97-AF65-F5344CB8AC3E}">
        <p14:creationId xmlns:p14="http://schemas.microsoft.com/office/powerpoint/2010/main" val="2826385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1"/>
            <a:ext cx="9144000" cy="4800599"/>
          </a:xfrm>
        </p:spPr>
        <p:txBody>
          <a:bodyPr>
            <a:normAutofit/>
          </a:bodyPr>
          <a:lstStyle/>
          <a:p>
            <a:pPr marL="18288" indent="0" algn="ctr">
              <a:buNone/>
            </a:pPr>
            <a:r>
              <a:rPr lang="en-US" sz="5400" dirty="0" smtClean="0">
                <a:solidFill>
                  <a:schemeClr val="tx2">
                    <a:lumMod val="25000"/>
                  </a:schemeClr>
                </a:solidFill>
              </a:rPr>
              <a:t>DFR EMS FY13</a:t>
            </a:r>
          </a:p>
          <a:p>
            <a:pPr marL="18288" indent="0" algn="ctr">
              <a:buNone/>
            </a:pPr>
            <a:r>
              <a:rPr lang="en-US" sz="5400" dirty="0" smtClean="0">
                <a:solidFill>
                  <a:schemeClr val="tx2">
                    <a:lumMod val="25000"/>
                  </a:schemeClr>
                </a:solidFill>
              </a:rPr>
              <a:t>Statistical Review</a:t>
            </a:r>
            <a:endParaRPr lang="en-US" sz="5400" dirty="0">
              <a:solidFill>
                <a:schemeClr val="tx2">
                  <a:lumMod val="25000"/>
                </a:schemeClr>
              </a:solidFill>
            </a:endParaRPr>
          </a:p>
        </p:txBody>
      </p:sp>
      <p:sp>
        <p:nvSpPr>
          <p:cNvPr id="5" name="Slide Number Placeholder 4"/>
          <p:cNvSpPr>
            <a:spLocks noGrp="1"/>
          </p:cNvSpPr>
          <p:nvPr>
            <p:ph type="sldNum" sz="quarter" idx="11"/>
          </p:nvPr>
        </p:nvSpPr>
        <p:spPr>
          <a:xfrm>
            <a:off x="6400800" y="5867400"/>
            <a:ext cx="2133600" cy="304800"/>
          </a:xfrm>
        </p:spPr>
        <p:txBody>
          <a:bodyPr/>
          <a:lstStyle/>
          <a:p>
            <a:pPr algn="r"/>
            <a:fld id="{F2F541A2-68D7-4B98-A61E-B7784F32D30C}" type="slidenum">
              <a:rPr lang="en-US" smtClean="0">
                <a:solidFill>
                  <a:schemeClr val="tx2">
                    <a:lumMod val="25000"/>
                    <a:alpha val="60000"/>
                  </a:schemeClr>
                </a:solidFill>
              </a:rPr>
              <a:pPr algn="r"/>
              <a:t>12</a:t>
            </a:fld>
            <a:endParaRPr lang="en-US" dirty="0">
              <a:solidFill>
                <a:schemeClr val="tx2">
                  <a:lumMod val="25000"/>
                  <a:alpha val="60000"/>
                </a:schemeClr>
              </a:solidFill>
            </a:endParaRPr>
          </a:p>
        </p:txBody>
      </p:sp>
    </p:spTree>
    <p:extLst>
      <p:ext uri="{BB962C8B-B14F-4D97-AF65-F5344CB8AC3E}">
        <p14:creationId xmlns:p14="http://schemas.microsoft.com/office/powerpoint/2010/main" val="338717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828800"/>
            <a:ext cx="6934200" cy="4343399"/>
          </a:xfrm>
        </p:spPr>
        <p:txBody>
          <a:bodyPr>
            <a:normAutofit fontScale="77500" lnSpcReduction="20000"/>
          </a:bodyPr>
          <a:lstStyle/>
          <a:p>
            <a:pPr>
              <a:buFont typeface="Wingdings" pitchFamily="2" charset="2"/>
              <a:buChar char="Ø"/>
            </a:pPr>
            <a:r>
              <a:rPr lang="en-US" sz="3200" dirty="0" smtClean="0">
                <a:solidFill>
                  <a:schemeClr val="tx2">
                    <a:lumMod val="25000"/>
                  </a:schemeClr>
                </a:solidFill>
              </a:rPr>
              <a:t>41.9 Rescues:  40 front-line, 3 Peak Demand</a:t>
            </a:r>
          </a:p>
          <a:p>
            <a:pPr>
              <a:buFont typeface="Wingdings" pitchFamily="2" charset="2"/>
              <a:buChar char="Ø"/>
            </a:pPr>
            <a:r>
              <a:rPr lang="en-US" sz="3200" dirty="0" smtClean="0">
                <a:solidFill>
                  <a:schemeClr val="tx2">
                    <a:lumMod val="25000"/>
                  </a:schemeClr>
                </a:solidFill>
              </a:rPr>
              <a:t>193,820 calls (6.5% increase from FY12)</a:t>
            </a:r>
          </a:p>
          <a:p>
            <a:pPr>
              <a:buFont typeface="Wingdings" pitchFamily="2" charset="2"/>
              <a:buChar char="Ø"/>
            </a:pPr>
            <a:r>
              <a:rPr lang="en-US" sz="3200" dirty="0" smtClean="0">
                <a:solidFill>
                  <a:schemeClr val="tx2">
                    <a:lumMod val="25000"/>
                  </a:schemeClr>
                </a:solidFill>
              </a:rPr>
              <a:t>6:01 response time</a:t>
            </a:r>
          </a:p>
          <a:p>
            <a:pPr>
              <a:buFont typeface="Wingdings" pitchFamily="2" charset="2"/>
              <a:buChar char="Ø"/>
            </a:pPr>
            <a:r>
              <a:rPr lang="en-US" sz="3200" dirty="0" smtClean="0">
                <a:solidFill>
                  <a:schemeClr val="tx2">
                    <a:lumMod val="25000"/>
                  </a:schemeClr>
                </a:solidFill>
              </a:rPr>
              <a:t>69,000 transports</a:t>
            </a:r>
          </a:p>
          <a:p>
            <a:pPr>
              <a:buFont typeface="Wingdings" pitchFamily="2" charset="2"/>
              <a:buChar char="Ø"/>
            </a:pPr>
            <a:r>
              <a:rPr lang="en-US" sz="3200" dirty="0" smtClean="0">
                <a:solidFill>
                  <a:schemeClr val="tx2">
                    <a:lumMod val="25000"/>
                  </a:schemeClr>
                </a:solidFill>
              </a:rPr>
              <a:t>Average calls per Rescue:  	          4,625</a:t>
            </a:r>
          </a:p>
          <a:p>
            <a:pPr>
              <a:buFont typeface="Wingdings" pitchFamily="2" charset="2"/>
              <a:buChar char="Ø"/>
            </a:pPr>
            <a:r>
              <a:rPr lang="en-US" sz="3200" dirty="0" smtClean="0">
                <a:solidFill>
                  <a:schemeClr val="tx2">
                    <a:lumMod val="25000"/>
                  </a:schemeClr>
                </a:solidFill>
              </a:rPr>
              <a:t>Annual Cost of Service: 	         $126,480,348*</a:t>
            </a:r>
          </a:p>
          <a:p>
            <a:pPr>
              <a:buFont typeface="Wingdings" pitchFamily="2" charset="2"/>
              <a:buChar char="Ø"/>
            </a:pPr>
            <a:r>
              <a:rPr lang="en-US" sz="3200" dirty="0">
                <a:solidFill>
                  <a:schemeClr val="tx2">
                    <a:lumMod val="25000"/>
                  </a:schemeClr>
                </a:solidFill>
              </a:rPr>
              <a:t>Net Amount Billed:  </a:t>
            </a:r>
            <a:r>
              <a:rPr lang="en-US" sz="3200" dirty="0" smtClean="0">
                <a:solidFill>
                  <a:schemeClr val="tx2">
                    <a:lumMod val="25000"/>
                  </a:schemeClr>
                </a:solidFill>
              </a:rPr>
              <a:t>		$</a:t>
            </a:r>
            <a:r>
              <a:rPr lang="en-US" sz="3200" dirty="0">
                <a:solidFill>
                  <a:schemeClr val="tx2">
                    <a:lumMod val="25000"/>
                  </a:schemeClr>
                </a:solidFill>
              </a:rPr>
              <a:t>44,572,702</a:t>
            </a:r>
          </a:p>
          <a:p>
            <a:pPr>
              <a:buFont typeface="Wingdings" pitchFamily="2" charset="2"/>
              <a:buChar char="Ø"/>
            </a:pPr>
            <a:r>
              <a:rPr lang="en-US" sz="3200" dirty="0">
                <a:solidFill>
                  <a:schemeClr val="tx2">
                    <a:lumMod val="25000"/>
                  </a:schemeClr>
                </a:solidFill>
              </a:rPr>
              <a:t>Net Amount Collected:  </a:t>
            </a:r>
            <a:r>
              <a:rPr lang="en-US" sz="3200" dirty="0" smtClean="0">
                <a:solidFill>
                  <a:schemeClr val="tx2">
                    <a:lumMod val="25000"/>
                  </a:schemeClr>
                </a:solidFill>
              </a:rPr>
              <a:t>	$</a:t>
            </a:r>
            <a:r>
              <a:rPr lang="en-US" sz="3200" dirty="0">
                <a:solidFill>
                  <a:schemeClr val="tx2">
                    <a:lumMod val="25000"/>
                  </a:schemeClr>
                </a:solidFill>
              </a:rPr>
              <a:t>20,555,161</a:t>
            </a:r>
          </a:p>
          <a:p>
            <a:pPr>
              <a:buFont typeface="Wingdings" pitchFamily="2" charset="2"/>
              <a:buChar char="Ø"/>
            </a:pPr>
            <a:r>
              <a:rPr lang="en-US" sz="3200" dirty="0">
                <a:solidFill>
                  <a:schemeClr val="tx2">
                    <a:lumMod val="25000"/>
                  </a:schemeClr>
                </a:solidFill>
              </a:rPr>
              <a:t>Accounts Receivable:  </a:t>
            </a:r>
            <a:r>
              <a:rPr lang="en-US" sz="3200" dirty="0" smtClean="0">
                <a:solidFill>
                  <a:schemeClr val="tx2">
                    <a:lumMod val="25000"/>
                  </a:schemeClr>
                </a:solidFill>
              </a:rPr>
              <a:t>		$24,017,541</a:t>
            </a:r>
          </a:p>
          <a:p>
            <a:pPr>
              <a:buFont typeface="Wingdings" pitchFamily="2" charset="2"/>
              <a:buChar char="Ø"/>
            </a:pPr>
            <a:endParaRPr lang="en-US" sz="3200" dirty="0">
              <a:solidFill>
                <a:schemeClr val="tx2">
                  <a:lumMod val="25000"/>
                </a:schemeClr>
              </a:solidFill>
            </a:endParaRPr>
          </a:p>
          <a:p>
            <a:pPr marL="18288" indent="0">
              <a:buNone/>
            </a:pPr>
            <a:r>
              <a:rPr lang="en-US" sz="1800" dirty="0" smtClean="0">
                <a:solidFill>
                  <a:schemeClr val="tx2">
                    <a:lumMod val="25000"/>
                  </a:schemeClr>
                </a:solidFill>
              </a:rPr>
              <a:t>          * Per  Public Consulting Group report published November 26, 2012</a:t>
            </a:r>
            <a:endParaRPr lang="en-US" dirty="0" smtClean="0">
              <a:solidFill>
                <a:schemeClr val="tx2">
                  <a:lumMod val="25000"/>
                </a:schemeClr>
              </a:solidFill>
            </a:endParaRPr>
          </a:p>
          <a:p>
            <a:pPr marL="0" indent="0">
              <a:buNone/>
            </a:pPr>
            <a:endParaRPr lang="en-US" sz="2800" dirty="0"/>
          </a:p>
        </p:txBody>
      </p:sp>
      <p:sp>
        <p:nvSpPr>
          <p:cNvPr id="2" name="Title 1"/>
          <p:cNvSpPr>
            <a:spLocks noGrp="1"/>
          </p:cNvSpPr>
          <p:nvPr>
            <p:ph type="title"/>
          </p:nvPr>
        </p:nvSpPr>
        <p:spPr>
          <a:xfrm>
            <a:off x="762000" y="304800"/>
            <a:ext cx="7543800" cy="914400"/>
          </a:xfrm>
        </p:spPr>
        <p:txBody>
          <a:bodyPr/>
          <a:lstStyle/>
          <a:p>
            <a:r>
              <a:rPr lang="en-US" sz="4000" dirty="0" smtClean="0">
                <a:solidFill>
                  <a:schemeClr val="tx2">
                    <a:lumMod val="25000"/>
                  </a:schemeClr>
                </a:solidFill>
              </a:rPr>
              <a:t>FY13 DFR EMS Statistics</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5867400" y="5791200"/>
            <a:ext cx="2133600" cy="304800"/>
          </a:xfrm>
        </p:spPr>
        <p:txBody>
          <a:bodyPr/>
          <a:lstStyle/>
          <a:p>
            <a:pPr algn="r"/>
            <a:fld id="{F2F541A2-68D7-4B98-A61E-B7784F32D30C}" type="slidenum">
              <a:rPr lang="en-US" smtClean="0">
                <a:solidFill>
                  <a:schemeClr val="tx2">
                    <a:lumMod val="25000"/>
                    <a:alpha val="60000"/>
                  </a:schemeClr>
                </a:solidFill>
              </a:rPr>
              <a:pPr algn="r"/>
              <a:t>13</a:t>
            </a:fld>
            <a:endParaRPr lang="en-US" dirty="0">
              <a:solidFill>
                <a:schemeClr val="tx2">
                  <a:lumMod val="25000"/>
                  <a:alpha val="60000"/>
                </a:schemeClr>
              </a:solidFill>
            </a:endParaRPr>
          </a:p>
        </p:txBody>
      </p:sp>
    </p:spTree>
    <p:extLst>
      <p:ext uri="{BB962C8B-B14F-4D97-AF65-F5344CB8AC3E}">
        <p14:creationId xmlns:p14="http://schemas.microsoft.com/office/powerpoint/2010/main" val="1950510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06065849"/>
              </p:ext>
            </p:extLst>
          </p:nvPr>
        </p:nvGraphicFramePr>
        <p:xfrm>
          <a:off x="838200" y="685800"/>
          <a:ext cx="72390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1"/>
          </p:nvPr>
        </p:nvSpPr>
        <p:spPr>
          <a:xfrm>
            <a:off x="6248400" y="5867400"/>
            <a:ext cx="2133600" cy="304800"/>
          </a:xfrm>
        </p:spPr>
        <p:txBody>
          <a:bodyPr/>
          <a:lstStyle/>
          <a:p>
            <a:pPr algn="r"/>
            <a:fld id="{F2F541A2-68D7-4B98-A61E-B7784F32D30C}" type="slidenum">
              <a:rPr lang="en-US" smtClean="0">
                <a:solidFill>
                  <a:schemeClr val="tx2">
                    <a:lumMod val="25000"/>
                    <a:alpha val="60000"/>
                  </a:schemeClr>
                </a:solidFill>
              </a:rPr>
              <a:pPr algn="r"/>
              <a:t>14</a:t>
            </a:fld>
            <a:endParaRPr lang="en-US" dirty="0">
              <a:solidFill>
                <a:schemeClr val="tx2">
                  <a:lumMod val="25000"/>
                  <a:alpha val="60000"/>
                </a:schemeClr>
              </a:solidFill>
            </a:endParaRPr>
          </a:p>
        </p:txBody>
      </p:sp>
    </p:spTree>
    <p:extLst>
      <p:ext uri="{BB962C8B-B14F-4D97-AF65-F5344CB8AC3E}">
        <p14:creationId xmlns:p14="http://schemas.microsoft.com/office/powerpoint/2010/main" val="787456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6794408"/>
              </p:ext>
            </p:extLst>
          </p:nvPr>
        </p:nvGraphicFramePr>
        <p:xfrm>
          <a:off x="914400" y="685800"/>
          <a:ext cx="7315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1"/>
          </p:nvPr>
        </p:nvSpPr>
        <p:spPr>
          <a:xfrm>
            <a:off x="6324600" y="5867400"/>
            <a:ext cx="2133600" cy="304800"/>
          </a:xfrm>
        </p:spPr>
        <p:txBody>
          <a:bodyPr/>
          <a:lstStyle/>
          <a:p>
            <a:pPr algn="r"/>
            <a:fld id="{F2F541A2-68D7-4B98-A61E-B7784F32D30C}" type="slidenum">
              <a:rPr lang="en-US" smtClean="0">
                <a:solidFill>
                  <a:schemeClr val="tx2">
                    <a:lumMod val="25000"/>
                    <a:alpha val="60000"/>
                  </a:schemeClr>
                </a:solidFill>
              </a:rPr>
              <a:pPr algn="r"/>
              <a:t>15</a:t>
            </a:fld>
            <a:endParaRPr lang="en-US" dirty="0">
              <a:solidFill>
                <a:schemeClr val="tx2">
                  <a:lumMod val="25000"/>
                  <a:alpha val="60000"/>
                </a:schemeClr>
              </a:solidFill>
            </a:endParaRPr>
          </a:p>
        </p:txBody>
      </p:sp>
    </p:spTree>
    <p:extLst>
      <p:ext uri="{BB962C8B-B14F-4D97-AF65-F5344CB8AC3E}">
        <p14:creationId xmlns:p14="http://schemas.microsoft.com/office/powerpoint/2010/main" val="1983670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2856153985"/>
              </p:ext>
            </p:extLst>
          </p:nvPr>
        </p:nvGraphicFramePr>
        <p:xfrm>
          <a:off x="1219200" y="457200"/>
          <a:ext cx="66294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1"/>
          </p:nvPr>
        </p:nvSpPr>
        <p:spPr>
          <a:xfrm>
            <a:off x="6019800" y="5791200"/>
            <a:ext cx="2133600" cy="304800"/>
          </a:xfrm>
        </p:spPr>
        <p:txBody>
          <a:bodyPr/>
          <a:lstStyle/>
          <a:p>
            <a:pPr algn="r"/>
            <a:fld id="{F2F541A2-68D7-4B98-A61E-B7784F32D30C}" type="slidenum">
              <a:rPr lang="en-US" smtClean="0">
                <a:solidFill>
                  <a:schemeClr val="tx2">
                    <a:lumMod val="25000"/>
                    <a:alpha val="60000"/>
                  </a:schemeClr>
                </a:solidFill>
              </a:rPr>
              <a:pPr algn="r"/>
              <a:t>16</a:t>
            </a:fld>
            <a:endParaRPr lang="en-US" dirty="0">
              <a:solidFill>
                <a:schemeClr val="tx2">
                  <a:lumMod val="25000"/>
                  <a:alpha val="60000"/>
                </a:schemeClr>
              </a:solidFill>
            </a:endParaRPr>
          </a:p>
        </p:txBody>
      </p:sp>
    </p:spTree>
    <p:extLst>
      <p:ext uri="{BB962C8B-B14F-4D97-AF65-F5344CB8AC3E}">
        <p14:creationId xmlns:p14="http://schemas.microsoft.com/office/powerpoint/2010/main" val="789292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86652774"/>
              </p:ext>
            </p:extLst>
          </p:nvPr>
        </p:nvGraphicFramePr>
        <p:xfrm>
          <a:off x="1066800" y="685800"/>
          <a:ext cx="71628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1"/>
          </p:nvPr>
        </p:nvSpPr>
        <p:spPr>
          <a:xfrm>
            <a:off x="6324600" y="5791200"/>
            <a:ext cx="2133600" cy="304800"/>
          </a:xfrm>
        </p:spPr>
        <p:txBody>
          <a:bodyPr/>
          <a:lstStyle/>
          <a:p>
            <a:pPr algn="r"/>
            <a:fld id="{F2F541A2-68D7-4B98-A61E-B7784F32D30C}" type="slidenum">
              <a:rPr lang="en-US" smtClean="0">
                <a:solidFill>
                  <a:schemeClr val="tx2">
                    <a:lumMod val="25000"/>
                    <a:alpha val="60000"/>
                  </a:schemeClr>
                </a:solidFill>
              </a:rPr>
              <a:pPr algn="r"/>
              <a:t>17</a:t>
            </a:fld>
            <a:endParaRPr lang="en-US" dirty="0">
              <a:solidFill>
                <a:schemeClr val="tx2">
                  <a:lumMod val="25000"/>
                  <a:alpha val="60000"/>
                </a:schemeClr>
              </a:solidFill>
            </a:endParaRPr>
          </a:p>
        </p:txBody>
      </p:sp>
    </p:spTree>
    <p:extLst>
      <p:ext uri="{BB962C8B-B14F-4D97-AF65-F5344CB8AC3E}">
        <p14:creationId xmlns:p14="http://schemas.microsoft.com/office/powerpoint/2010/main" val="2730436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1"/>
            <a:ext cx="9144000" cy="4571999"/>
          </a:xfrm>
        </p:spPr>
        <p:txBody>
          <a:bodyPr>
            <a:normAutofit/>
          </a:bodyPr>
          <a:lstStyle/>
          <a:p>
            <a:pPr marL="18288" indent="0" algn="ctr">
              <a:buNone/>
            </a:pPr>
            <a:r>
              <a:rPr lang="en-US" sz="5400" dirty="0" smtClean="0">
                <a:solidFill>
                  <a:schemeClr val="tx2">
                    <a:lumMod val="25000"/>
                  </a:schemeClr>
                </a:solidFill>
              </a:rPr>
              <a:t>Possible Future of U.S. Healthcare Industry</a:t>
            </a:r>
            <a:endParaRPr lang="en-US" sz="5400" dirty="0">
              <a:solidFill>
                <a:schemeClr val="tx2">
                  <a:lumMod val="25000"/>
                </a:schemeClr>
              </a:solidFill>
            </a:endParaRPr>
          </a:p>
        </p:txBody>
      </p:sp>
      <p:sp>
        <p:nvSpPr>
          <p:cNvPr id="5" name="Slide Number Placeholder 4"/>
          <p:cNvSpPr>
            <a:spLocks noGrp="1"/>
          </p:cNvSpPr>
          <p:nvPr>
            <p:ph type="sldNum" sz="quarter" idx="11"/>
          </p:nvPr>
        </p:nvSpPr>
        <p:spPr>
          <a:xfrm>
            <a:off x="6172200" y="5791200"/>
            <a:ext cx="2133600" cy="304800"/>
          </a:xfrm>
        </p:spPr>
        <p:txBody>
          <a:bodyPr/>
          <a:lstStyle/>
          <a:p>
            <a:pPr algn="r"/>
            <a:fld id="{F2F541A2-68D7-4B98-A61E-B7784F32D30C}" type="slidenum">
              <a:rPr lang="en-US" smtClean="0">
                <a:solidFill>
                  <a:schemeClr val="tx2">
                    <a:lumMod val="25000"/>
                    <a:alpha val="60000"/>
                  </a:schemeClr>
                </a:solidFill>
              </a:rPr>
              <a:pPr algn="r"/>
              <a:t>18</a:t>
            </a:fld>
            <a:endParaRPr lang="en-US" dirty="0">
              <a:solidFill>
                <a:schemeClr val="tx2">
                  <a:lumMod val="25000"/>
                  <a:alpha val="60000"/>
                </a:schemeClr>
              </a:solidFill>
            </a:endParaRPr>
          </a:p>
        </p:txBody>
      </p:sp>
    </p:spTree>
    <p:extLst>
      <p:ext uri="{BB962C8B-B14F-4D97-AF65-F5344CB8AC3E}">
        <p14:creationId xmlns:p14="http://schemas.microsoft.com/office/powerpoint/2010/main" val="475164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19200"/>
            <a:ext cx="7162800" cy="5181600"/>
          </a:xfrm>
        </p:spPr>
        <p:txBody>
          <a:bodyPr>
            <a:normAutofit/>
          </a:bodyPr>
          <a:lstStyle/>
          <a:p>
            <a:pPr algn="just">
              <a:buFont typeface="Wingdings" pitchFamily="2" charset="2"/>
              <a:buChar char="Ø"/>
            </a:pPr>
            <a:r>
              <a:rPr lang="en-US" sz="2400" dirty="0" smtClean="0">
                <a:solidFill>
                  <a:schemeClr val="tx2">
                    <a:lumMod val="25000"/>
                  </a:schemeClr>
                </a:solidFill>
              </a:rPr>
              <a:t>Decreasing number of primary care physicians</a:t>
            </a:r>
          </a:p>
          <a:p>
            <a:pPr algn="just">
              <a:buFont typeface="Wingdings" pitchFamily="2" charset="2"/>
              <a:buChar char="Ø"/>
            </a:pPr>
            <a:r>
              <a:rPr lang="en-US" sz="2400" dirty="0" smtClean="0">
                <a:solidFill>
                  <a:schemeClr val="tx2">
                    <a:lumMod val="25000"/>
                  </a:schemeClr>
                </a:solidFill>
              </a:rPr>
              <a:t>Health care costs per capita grown an average 2.4 percentage points faster than the Gross Domestic Product (GDP) since 1970</a:t>
            </a:r>
          </a:p>
          <a:p>
            <a:pPr algn="just">
              <a:buFont typeface="Wingdings" pitchFamily="2" charset="2"/>
              <a:buChar char="Ø"/>
            </a:pPr>
            <a:r>
              <a:rPr lang="en-US" sz="2400" dirty="0">
                <a:solidFill>
                  <a:schemeClr val="tx2">
                    <a:lumMod val="25000"/>
                  </a:schemeClr>
                </a:solidFill>
              </a:rPr>
              <a:t>Half of health care spending is used to treat just 5% of the </a:t>
            </a:r>
            <a:r>
              <a:rPr lang="en-US" sz="2400" dirty="0" smtClean="0">
                <a:solidFill>
                  <a:schemeClr val="tx2">
                    <a:lumMod val="25000"/>
                  </a:schemeClr>
                </a:solidFill>
              </a:rPr>
              <a:t>population</a:t>
            </a:r>
          </a:p>
          <a:p>
            <a:pPr algn="just">
              <a:buFont typeface="Wingdings" pitchFamily="2" charset="2"/>
              <a:buChar char="Ø"/>
            </a:pPr>
            <a:r>
              <a:rPr lang="en-US" sz="2400" dirty="0">
                <a:solidFill>
                  <a:schemeClr val="tx2">
                    <a:lumMod val="25000"/>
                  </a:schemeClr>
                </a:solidFill>
              </a:rPr>
              <a:t>Increasing age of the </a:t>
            </a:r>
            <a:r>
              <a:rPr lang="en-US" sz="2400" dirty="0" smtClean="0">
                <a:solidFill>
                  <a:schemeClr val="tx2">
                    <a:lumMod val="25000"/>
                  </a:schemeClr>
                </a:solidFill>
              </a:rPr>
              <a:t>population. The </a:t>
            </a:r>
            <a:r>
              <a:rPr lang="en-US" sz="2400" dirty="0">
                <a:solidFill>
                  <a:schemeClr val="tx2">
                    <a:lumMod val="25000"/>
                  </a:schemeClr>
                </a:solidFill>
              </a:rPr>
              <a:t>percentage of the U.S. population 65 or </a:t>
            </a:r>
            <a:r>
              <a:rPr lang="en-US" sz="2400" dirty="0" smtClean="0">
                <a:solidFill>
                  <a:schemeClr val="tx2">
                    <a:lumMod val="25000"/>
                  </a:schemeClr>
                </a:solidFill>
              </a:rPr>
              <a:t>older:  16% by 2020, 21% by 2050</a:t>
            </a:r>
          </a:p>
          <a:p>
            <a:pPr lvl="0" algn="just">
              <a:buFont typeface="Wingdings" pitchFamily="2" charset="2"/>
              <a:buChar char="Ø"/>
            </a:pPr>
            <a:r>
              <a:rPr lang="en-US" sz="2400" dirty="0" smtClean="0">
                <a:solidFill>
                  <a:schemeClr val="tx2">
                    <a:lumMod val="25000"/>
                  </a:schemeClr>
                </a:solidFill>
              </a:rPr>
              <a:t>Increasing </a:t>
            </a:r>
            <a:r>
              <a:rPr lang="en-US" sz="2400" dirty="0">
                <a:solidFill>
                  <a:schemeClr val="tx2">
                    <a:lumMod val="25000"/>
                  </a:schemeClr>
                </a:solidFill>
              </a:rPr>
              <a:t>per capita cost of healthcare delivery, currently estimated by the Center for Disease Control at $8,400 </a:t>
            </a:r>
          </a:p>
          <a:p>
            <a:endParaRPr lang="en-US" dirty="0"/>
          </a:p>
        </p:txBody>
      </p:sp>
      <p:sp>
        <p:nvSpPr>
          <p:cNvPr id="2" name="Title 1"/>
          <p:cNvSpPr>
            <a:spLocks noGrp="1"/>
          </p:cNvSpPr>
          <p:nvPr>
            <p:ph type="title"/>
          </p:nvPr>
        </p:nvSpPr>
        <p:spPr>
          <a:xfrm>
            <a:off x="838200" y="76200"/>
            <a:ext cx="7543800" cy="914400"/>
          </a:xfrm>
        </p:spPr>
        <p:txBody>
          <a:bodyPr/>
          <a:lstStyle/>
          <a:p>
            <a:r>
              <a:rPr lang="en-US" sz="4000" dirty="0" smtClean="0">
                <a:solidFill>
                  <a:schemeClr val="tx2">
                    <a:lumMod val="25000"/>
                  </a:schemeClr>
                </a:solidFill>
              </a:rPr>
              <a:t>National Trends</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172200" y="5791200"/>
            <a:ext cx="2133600" cy="304800"/>
          </a:xfrm>
        </p:spPr>
        <p:txBody>
          <a:bodyPr/>
          <a:lstStyle/>
          <a:p>
            <a:pPr algn="r"/>
            <a:fld id="{F2F541A2-68D7-4B98-A61E-B7784F32D30C}" type="slidenum">
              <a:rPr lang="en-US" smtClean="0">
                <a:solidFill>
                  <a:schemeClr val="tx2">
                    <a:lumMod val="25000"/>
                    <a:alpha val="60000"/>
                  </a:schemeClr>
                </a:solidFill>
              </a:rPr>
              <a:pPr algn="r"/>
              <a:t>19</a:t>
            </a:fld>
            <a:endParaRPr lang="en-US" dirty="0">
              <a:solidFill>
                <a:schemeClr val="tx2">
                  <a:lumMod val="25000"/>
                  <a:alpha val="60000"/>
                </a:schemeClr>
              </a:solidFill>
            </a:endParaRPr>
          </a:p>
        </p:txBody>
      </p:sp>
    </p:spTree>
    <p:extLst>
      <p:ext uri="{BB962C8B-B14F-4D97-AF65-F5344CB8AC3E}">
        <p14:creationId xmlns:p14="http://schemas.microsoft.com/office/powerpoint/2010/main" val="2482238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00200"/>
            <a:ext cx="6858000" cy="3657599"/>
          </a:xfrm>
        </p:spPr>
        <p:txBody>
          <a:bodyPr>
            <a:normAutofit/>
          </a:bodyPr>
          <a:lstStyle/>
          <a:p>
            <a:pPr marL="0" indent="0" algn="just">
              <a:buNone/>
            </a:pPr>
            <a:r>
              <a:rPr lang="en-US" sz="2800" dirty="0" smtClean="0">
                <a:solidFill>
                  <a:schemeClr val="tx2">
                    <a:lumMod val="25000"/>
                  </a:schemeClr>
                </a:solidFill>
              </a:rPr>
              <a:t>The purpose of this presentation is to outline to the Public Safety Committee an evolution in the provision of prehospital care to the citizens of Dallas as delivered by the Dallas Fire-Rescue Department.  </a:t>
            </a:r>
            <a:endParaRPr lang="en-US" sz="2800" dirty="0">
              <a:solidFill>
                <a:schemeClr val="tx2">
                  <a:lumMod val="25000"/>
                </a:schemeClr>
              </a:solidFill>
            </a:endParaRPr>
          </a:p>
        </p:txBody>
      </p:sp>
      <p:sp>
        <p:nvSpPr>
          <p:cNvPr id="2" name="Title 1"/>
          <p:cNvSpPr>
            <a:spLocks noGrp="1"/>
          </p:cNvSpPr>
          <p:nvPr>
            <p:ph type="title"/>
          </p:nvPr>
        </p:nvSpPr>
        <p:spPr>
          <a:xfrm>
            <a:off x="762000" y="838200"/>
            <a:ext cx="7543800" cy="914400"/>
          </a:xfrm>
        </p:spPr>
        <p:txBody>
          <a:bodyPr/>
          <a:lstStyle/>
          <a:p>
            <a:r>
              <a:rPr lang="en-US" dirty="0" smtClean="0">
                <a:solidFill>
                  <a:schemeClr val="tx2">
                    <a:lumMod val="25000"/>
                  </a:schemeClr>
                </a:solidFill>
              </a:rPr>
              <a:t>Purpose:</a:t>
            </a:r>
            <a:r>
              <a:rPr lang="en-US" dirty="0" smtClean="0"/>
              <a:t> </a:t>
            </a:r>
            <a:endParaRPr lang="en-US" dirty="0"/>
          </a:p>
        </p:txBody>
      </p:sp>
      <p:sp>
        <p:nvSpPr>
          <p:cNvPr id="6" name="Slide Number Placeholder 5"/>
          <p:cNvSpPr>
            <a:spLocks noGrp="1"/>
          </p:cNvSpPr>
          <p:nvPr>
            <p:ph type="sldNum" sz="quarter" idx="11"/>
          </p:nvPr>
        </p:nvSpPr>
        <p:spPr>
          <a:xfrm>
            <a:off x="6629400" y="5791200"/>
            <a:ext cx="2133600" cy="304800"/>
          </a:xfrm>
        </p:spPr>
        <p:txBody>
          <a:bodyPr/>
          <a:lstStyle/>
          <a:p>
            <a:pPr algn="r"/>
            <a:fld id="{F2F541A2-68D7-4B98-A61E-B7784F32D30C}" type="slidenum">
              <a:rPr lang="en-US" smtClean="0">
                <a:solidFill>
                  <a:schemeClr val="tx2">
                    <a:lumMod val="25000"/>
                    <a:alpha val="60000"/>
                  </a:schemeClr>
                </a:solidFill>
              </a:rPr>
              <a:pPr algn="r"/>
              <a:t>2</a:t>
            </a:fld>
            <a:endParaRPr lang="en-US" dirty="0">
              <a:solidFill>
                <a:schemeClr val="tx2">
                  <a:lumMod val="25000"/>
                  <a:alpha val="60000"/>
                </a:schemeClr>
              </a:solidFill>
            </a:endParaRPr>
          </a:p>
        </p:txBody>
      </p:sp>
    </p:spTree>
    <p:extLst>
      <p:ext uri="{BB962C8B-B14F-4D97-AF65-F5344CB8AC3E}">
        <p14:creationId xmlns:p14="http://schemas.microsoft.com/office/powerpoint/2010/main" val="3580696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229600" cy="5791200"/>
          </a:xfrm>
        </p:spPr>
        <p:txBody>
          <a:bodyPr>
            <a:normAutofit/>
          </a:bodyPr>
          <a:lstStyle/>
          <a:p>
            <a:pPr lvl="1" algn="just">
              <a:buFont typeface="Wingdings" pitchFamily="2" charset="2"/>
              <a:buChar char="Ø"/>
            </a:pPr>
            <a:r>
              <a:rPr lang="en-US" sz="2600" dirty="0">
                <a:solidFill>
                  <a:schemeClr val="tx2">
                    <a:lumMod val="25000"/>
                  </a:schemeClr>
                </a:solidFill>
              </a:rPr>
              <a:t>Insurance coverage with Medicaid is </a:t>
            </a:r>
            <a:r>
              <a:rPr lang="en-US" sz="2600" dirty="0" smtClean="0">
                <a:solidFill>
                  <a:schemeClr val="tx2">
                    <a:lumMod val="25000"/>
                  </a:schemeClr>
                </a:solidFill>
              </a:rPr>
              <a:t>expected </a:t>
            </a:r>
            <a:r>
              <a:rPr lang="en-US" sz="2600" dirty="0">
                <a:solidFill>
                  <a:schemeClr val="tx2">
                    <a:lumMod val="25000"/>
                  </a:schemeClr>
                </a:solidFill>
              </a:rPr>
              <a:t>to increase by 16 million people </a:t>
            </a:r>
            <a:endParaRPr lang="en-US" sz="2600" dirty="0" smtClean="0">
              <a:solidFill>
                <a:schemeClr val="tx2">
                  <a:lumMod val="25000"/>
                </a:schemeClr>
              </a:solidFill>
            </a:endParaRPr>
          </a:p>
          <a:p>
            <a:pPr lvl="1" algn="just">
              <a:buFont typeface="Wingdings" pitchFamily="2" charset="2"/>
              <a:buChar char="Ø"/>
            </a:pPr>
            <a:r>
              <a:rPr lang="en-US" sz="2600" dirty="0" smtClean="0">
                <a:solidFill>
                  <a:schemeClr val="tx2">
                    <a:lumMod val="25000"/>
                  </a:schemeClr>
                </a:solidFill>
              </a:rPr>
              <a:t>Increasing </a:t>
            </a:r>
            <a:r>
              <a:rPr lang="en-US" sz="2600" dirty="0">
                <a:solidFill>
                  <a:schemeClr val="tx2">
                    <a:lumMod val="25000"/>
                  </a:schemeClr>
                </a:solidFill>
              </a:rPr>
              <a:t>usage of 9-1-1 systems </a:t>
            </a:r>
            <a:endParaRPr lang="en-US" sz="2600" dirty="0" smtClean="0">
              <a:solidFill>
                <a:schemeClr val="tx2">
                  <a:lumMod val="25000"/>
                </a:schemeClr>
              </a:solidFill>
            </a:endParaRPr>
          </a:p>
          <a:p>
            <a:pPr lvl="1" algn="just">
              <a:buFont typeface="Wingdings" pitchFamily="2" charset="2"/>
              <a:buChar char="Ø"/>
            </a:pPr>
            <a:r>
              <a:rPr lang="en-US" sz="2600" dirty="0" smtClean="0">
                <a:solidFill>
                  <a:schemeClr val="tx2">
                    <a:lumMod val="25000"/>
                  </a:schemeClr>
                </a:solidFill>
              </a:rPr>
              <a:t>Changing </a:t>
            </a:r>
            <a:r>
              <a:rPr lang="en-US" sz="2600" dirty="0">
                <a:solidFill>
                  <a:schemeClr val="tx2">
                    <a:lumMod val="25000"/>
                  </a:schemeClr>
                </a:solidFill>
              </a:rPr>
              <a:t>reimbursement models</a:t>
            </a:r>
          </a:p>
          <a:p>
            <a:pPr lvl="1" algn="just">
              <a:buFont typeface="Wingdings" pitchFamily="2" charset="2"/>
              <a:buChar char="Ø"/>
            </a:pPr>
            <a:r>
              <a:rPr lang="en-US" sz="2600" dirty="0" smtClean="0">
                <a:solidFill>
                  <a:schemeClr val="tx2">
                    <a:lumMod val="25000"/>
                  </a:schemeClr>
                </a:solidFill>
              </a:rPr>
              <a:t>2</a:t>
            </a:r>
            <a:r>
              <a:rPr lang="en-US" sz="2600" dirty="0">
                <a:solidFill>
                  <a:schemeClr val="tx2">
                    <a:lumMod val="25000"/>
                  </a:schemeClr>
                </a:solidFill>
              </a:rPr>
              <a:t>% decrease in Medicare reimbursement effective April 1, 2013</a:t>
            </a:r>
          </a:p>
          <a:p>
            <a:pPr lvl="1" algn="just">
              <a:buFont typeface="Wingdings" pitchFamily="2" charset="2"/>
              <a:buChar char="Ø"/>
            </a:pPr>
            <a:r>
              <a:rPr lang="en-US" sz="2600" dirty="0">
                <a:solidFill>
                  <a:schemeClr val="tx2">
                    <a:lumMod val="25000"/>
                  </a:schemeClr>
                </a:solidFill>
              </a:rPr>
              <a:t>Shift to “value based” reimbursement models in the next few years </a:t>
            </a:r>
            <a:endParaRPr lang="en-US" sz="2600" dirty="0" smtClean="0">
              <a:solidFill>
                <a:schemeClr val="tx2">
                  <a:lumMod val="25000"/>
                </a:schemeClr>
              </a:solidFill>
            </a:endParaRPr>
          </a:p>
          <a:p>
            <a:pPr lvl="1" algn="just">
              <a:buFont typeface="Wingdings" pitchFamily="2" charset="2"/>
              <a:buChar char="Ø"/>
            </a:pPr>
            <a:r>
              <a:rPr lang="en-US" sz="2600" dirty="0" smtClean="0">
                <a:solidFill>
                  <a:schemeClr val="tx2">
                    <a:lumMod val="25000"/>
                  </a:schemeClr>
                </a:solidFill>
              </a:rPr>
              <a:t>“Bundling” of reimbursements </a:t>
            </a:r>
            <a:endParaRPr lang="en-US" sz="2600" dirty="0">
              <a:solidFill>
                <a:schemeClr val="tx2">
                  <a:lumMod val="25000"/>
                </a:schemeClr>
              </a:solidFill>
            </a:endParaRPr>
          </a:p>
        </p:txBody>
      </p:sp>
      <p:sp>
        <p:nvSpPr>
          <p:cNvPr id="2" name="Title 1"/>
          <p:cNvSpPr>
            <a:spLocks noGrp="1"/>
          </p:cNvSpPr>
          <p:nvPr>
            <p:ph type="title"/>
          </p:nvPr>
        </p:nvSpPr>
        <p:spPr>
          <a:xfrm>
            <a:off x="838200" y="304800"/>
            <a:ext cx="7543800" cy="914400"/>
          </a:xfrm>
        </p:spPr>
        <p:txBody>
          <a:bodyPr/>
          <a:lstStyle/>
          <a:p>
            <a:r>
              <a:rPr lang="en-US" sz="4000" dirty="0">
                <a:solidFill>
                  <a:schemeClr val="tx2">
                    <a:lumMod val="25000"/>
                  </a:schemeClr>
                </a:solidFill>
              </a:rPr>
              <a:t>National Trends</a:t>
            </a:r>
          </a:p>
        </p:txBody>
      </p:sp>
      <p:sp>
        <p:nvSpPr>
          <p:cNvPr id="6" name="Slide Number Placeholder 5"/>
          <p:cNvSpPr>
            <a:spLocks noGrp="1"/>
          </p:cNvSpPr>
          <p:nvPr>
            <p:ph type="sldNum" sz="quarter" idx="11"/>
          </p:nvPr>
        </p:nvSpPr>
        <p:spPr>
          <a:xfrm>
            <a:off x="6019800" y="5715000"/>
            <a:ext cx="2133600" cy="304800"/>
          </a:xfrm>
        </p:spPr>
        <p:txBody>
          <a:bodyPr/>
          <a:lstStyle/>
          <a:p>
            <a:pPr algn="r"/>
            <a:fld id="{F2F541A2-68D7-4B98-A61E-B7784F32D30C}" type="slidenum">
              <a:rPr lang="en-US" smtClean="0">
                <a:solidFill>
                  <a:schemeClr val="tx2">
                    <a:lumMod val="25000"/>
                    <a:alpha val="60000"/>
                  </a:schemeClr>
                </a:solidFill>
              </a:rPr>
              <a:pPr algn="r"/>
              <a:t>20</a:t>
            </a:fld>
            <a:endParaRPr lang="en-US" dirty="0">
              <a:solidFill>
                <a:schemeClr val="tx2">
                  <a:lumMod val="25000"/>
                  <a:alpha val="60000"/>
                </a:schemeClr>
              </a:solidFill>
            </a:endParaRPr>
          </a:p>
        </p:txBody>
      </p:sp>
    </p:spTree>
    <p:extLst>
      <p:ext uri="{BB962C8B-B14F-4D97-AF65-F5344CB8AC3E}">
        <p14:creationId xmlns:p14="http://schemas.microsoft.com/office/powerpoint/2010/main" val="3649777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219200"/>
            <a:ext cx="7010400" cy="5410200"/>
          </a:xfrm>
        </p:spPr>
        <p:txBody>
          <a:bodyPr/>
          <a:lstStyle/>
          <a:p>
            <a:pPr>
              <a:buFont typeface="Wingdings" pitchFamily="2" charset="2"/>
              <a:buChar char="Ø"/>
            </a:pPr>
            <a:r>
              <a:rPr lang="en-US" sz="2800" dirty="0" smtClean="0">
                <a:solidFill>
                  <a:schemeClr val="tx2">
                    <a:lumMod val="25000"/>
                  </a:schemeClr>
                </a:solidFill>
              </a:rPr>
              <a:t>Additional Medicare/Medicaid cuts on traditional service delivery</a:t>
            </a:r>
          </a:p>
          <a:p>
            <a:pPr>
              <a:buFont typeface="Wingdings" pitchFamily="2" charset="2"/>
              <a:buChar char="Ø"/>
            </a:pPr>
            <a:r>
              <a:rPr lang="en-US" sz="2800" dirty="0" smtClean="0">
                <a:solidFill>
                  <a:schemeClr val="tx2">
                    <a:lumMod val="25000"/>
                  </a:schemeClr>
                </a:solidFill>
              </a:rPr>
              <a:t>Possible impacts from medical device tax</a:t>
            </a:r>
          </a:p>
          <a:p>
            <a:pPr>
              <a:buFont typeface="Wingdings" pitchFamily="2" charset="2"/>
              <a:buChar char="Ø"/>
            </a:pPr>
            <a:r>
              <a:rPr lang="en-US" sz="2800" dirty="0" smtClean="0">
                <a:solidFill>
                  <a:schemeClr val="tx2">
                    <a:lumMod val="25000"/>
                  </a:schemeClr>
                </a:solidFill>
              </a:rPr>
              <a:t>Increased call volumes</a:t>
            </a:r>
          </a:p>
          <a:p>
            <a:pPr>
              <a:buFont typeface="Wingdings" pitchFamily="2" charset="2"/>
              <a:buChar char="Ø"/>
            </a:pPr>
            <a:r>
              <a:rPr lang="en-US" sz="2800" dirty="0" smtClean="0">
                <a:solidFill>
                  <a:schemeClr val="tx2">
                    <a:lumMod val="25000"/>
                  </a:schemeClr>
                </a:solidFill>
              </a:rPr>
              <a:t>Quality of service and patient outcomes tied to reimbursement</a:t>
            </a:r>
          </a:p>
          <a:p>
            <a:pPr>
              <a:buFont typeface="Wingdings" pitchFamily="2" charset="2"/>
              <a:buChar char="Ø"/>
            </a:pPr>
            <a:r>
              <a:rPr lang="en-US" sz="2800" dirty="0" smtClean="0">
                <a:solidFill>
                  <a:schemeClr val="tx2">
                    <a:lumMod val="25000"/>
                  </a:schemeClr>
                </a:solidFill>
              </a:rPr>
              <a:t>Potential reimbursements for non-traditional service delivery models</a:t>
            </a:r>
          </a:p>
          <a:p>
            <a:pPr>
              <a:buFont typeface="Wingdings" pitchFamily="2" charset="2"/>
              <a:buChar char="Ø"/>
            </a:pPr>
            <a:r>
              <a:rPr lang="en-US" sz="2800" dirty="0" smtClean="0">
                <a:solidFill>
                  <a:schemeClr val="tx2">
                    <a:lumMod val="25000"/>
                  </a:schemeClr>
                </a:solidFill>
              </a:rPr>
              <a:t>Creation of alternate care delivery mechanisms</a:t>
            </a:r>
          </a:p>
          <a:p>
            <a:pPr>
              <a:buFont typeface="Wingdings" pitchFamily="2" charset="2"/>
              <a:buChar char="Ø"/>
            </a:pPr>
            <a:endParaRPr lang="en-US" dirty="0">
              <a:solidFill>
                <a:schemeClr val="tx2">
                  <a:lumMod val="25000"/>
                </a:schemeClr>
              </a:solidFill>
            </a:endParaRPr>
          </a:p>
        </p:txBody>
      </p:sp>
      <p:sp>
        <p:nvSpPr>
          <p:cNvPr id="3" name="Title 2"/>
          <p:cNvSpPr>
            <a:spLocks noGrp="1"/>
          </p:cNvSpPr>
          <p:nvPr>
            <p:ph type="title"/>
          </p:nvPr>
        </p:nvSpPr>
        <p:spPr>
          <a:xfrm>
            <a:off x="457200" y="228600"/>
            <a:ext cx="8458200" cy="914400"/>
          </a:xfrm>
        </p:spPr>
        <p:txBody>
          <a:bodyPr/>
          <a:lstStyle/>
          <a:p>
            <a:r>
              <a:rPr lang="en-US" sz="4000" dirty="0" smtClean="0">
                <a:solidFill>
                  <a:schemeClr val="tx2">
                    <a:lumMod val="25000"/>
                  </a:schemeClr>
                </a:solidFill>
              </a:rPr>
              <a:t>Likely Future Developments in EMS </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019800" y="5791200"/>
            <a:ext cx="2133600" cy="304800"/>
          </a:xfrm>
        </p:spPr>
        <p:txBody>
          <a:bodyPr/>
          <a:lstStyle/>
          <a:p>
            <a:pPr algn="r"/>
            <a:fld id="{F2F541A2-68D7-4B98-A61E-B7784F32D30C}" type="slidenum">
              <a:rPr lang="en-US" smtClean="0">
                <a:solidFill>
                  <a:schemeClr val="tx2">
                    <a:lumMod val="25000"/>
                    <a:alpha val="60000"/>
                  </a:schemeClr>
                </a:solidFill>
              </a:rPr>
              <a:pPr algn="r"/>
              <a:t>21</a:t>
            </a:fld>
            <a:endParaRPr lang="en-US" dirty="0">
              <a:solidFill>
                <a:schemeClr val="tx2">
                  <a:lumMod val="25000"/>
                  <a:alpha val="60000"/>
                </a:schemeClr>
              </a:solidFill>
            </a:endParaRPr>
          </a:p>
        </p:txBody>
      </p:sp>
    </p:spTree>
    <p:extLst>
      <p:ext uri="{BB962C8B-B14F-4D97-AF65-F5344CB8AC3E}">
        <p14:creationId xmlns:p14="http://schemas.microsoft.com/office/powerpoint/2010/main" val="2272422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685800"/>
            <a:ext cx="8001000" cy="4648199"/>
          </a:xfrm>
        </p:spPr>
        <p:txBody>
          <a:bodyPr>
            <a:normAutofit/>
          </a:bodyPr>
          <a:lstStyle/>
          <a:p>
            <a:pPr marL="18288" indent="0" algn="ctr">
              <a:buNone/>
            </a:pPr>
            <a:r>
              <a:rPr lang="en-US" sz="5400" dirty="0" smtClean="0">
                <a:solidFill>
                  <a:schemeClr val="tx2">
                    <a:lumMod val="25000"/>
                  </a:schemeClr>
                </a:solidFill>
              </a:rPr>
              <a:t>DFR Internal Review Process</a:t>
            </a:r>
            <a:endParaRPr lang="en-US" sz="5400" dirty="0">
              <a:solidFill>
                <a:schemeClr val="tx2">
                  <a:lumMod val="25000"/>
                </a:schemeClr>
              </a:solidFill>
            </a:endParaRPr>
          </a:p>
        </p:txBody>
      </p:sp>
      <p:sp>
        <p:nvSpPr>
          <p:cNvPr id="5" name="Slide Number Placeholder 4"/>
          <p:cNvSpPr>
            <a:spLocks noGrp="1"/>
          </p:cNvSpPr>
          <p:nvPr>
            <p:ph type="sldNum" sz="quarter" idx="11"/>
          </p:nvPr>
        </p:nvSpPr>
        <p:spPr>
          <a:xfrm>
            <a:off x="6400800" y="5715000"/>
            <a:ext cx="2133600" cy="304800"/>
          </a:xfrm>
        </p:spPr>
        <p:txBody>
          <a:bodyPr/>
          <a:lstStyle/>
          <a:p>
            <a:pPr algn="r"/>
            <a:fld id="{F2F541A2-68D7-4B98-A61E-B7784F32D30C}" type="slidenum">
              <a:rPr lang="en-US" smtClean="0">
                <a:solidFill>
                  <a:schemeClr val="tx2">
                    <a:lumMod val="25000"/>
                    <a:alpha val="60000"/>
                  </a:schemeClr>
                </a:solidFill>
              </a:rPr>
              <a:pPr algn="r"/>
              <a:t>22</a:t>
            </a:fld>
            <a:endParaRPr lang="en-US" dirty="0">
              <a:solidFill>
                <a:schemeClr val="tx2">
                  <a:lumMod val="25000"/>
                  <a:alpha val="60000"/>
                </a:schemeClr>
              </a:solidFill>
            </a:endParaRPr>
          </a:p>
        </p:txBody>
      </p:sp>
    </p:spTree>
    <p:extLst>
      <p:ext uri="{BB962C8B-B14F-4D97-AF65-F5344CB8AC3E}">
        <p14:creationId xmlns:p14="http://schemas.microsoft.com/office/powerpoint/2010/main" val="4150595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295400"/>
            <a:ext cx="6705600" cy="4190999"/>
          </a:xfrm>
        </p:spPr>
        <p:txBody>
          <a:bodyPr>
            <a:noAutofit/>
          </a:bodyPr>
          <a:lstStyle/>
          <a:p>
            <a:pPr>
              <a:buFont typeface="Wingdings" pitchFamily="2" charset="2"/>
              <a:buChar char="Ø"/>
            </a:pPr>
            <a:r>
              <a:rPr lang="en-US" sz="2800" dirty="0" smtClean="0">
                <a:solidFill>
                  <a:schemeClr val="tx2">
                    <a:lumMod val="25000"/>
                  </a:schemeClr>
                </a:solidFill>
              </a:rPr>
              <a:t>Vision Process – 2006</a:t>
            </a:r>
          </a:p>
          <a:p>
            <a:pPr lvl="1">
              <a:buFont typeface="Wingdings" pitchFamily="2" charset="2"/>
              <a:buChar char="Ø"/>
            </a:pPr>
            <a:r>
              <a:rPr lang="en-US" sz="2800" dirty="0" smtClean="0">
                <a:solidFill>
                  <a:schemeClr val="tx2">
                    <a:lumMod val="25000"/>
                  </a:schemeClr>
                </a:solidFill>
              </a:rPr>
              <a:t>Led by Dr. Isaacs and EMS leadership</a:t>
            </a:r>
          </a:p>
          <a:p>
            <a:pPr lvl="1">
              <a:buFont typeface="Wingdings" pitchFamily="2" charset="2"/>
              <a:buChar char="Ø"/>
            </a:pPr>
            <a:r>
              <a:rPr lang="en-US" sz="2800" dirty="0" smtClean="0">
                <a:solidFill>
                  <a:schemeClr val="tx2">
                    <a:lumMod val="25000"/>
                  </a:schemeClr>
                </a:solidFill>
              </a:rPr>
              <a:t>Involved over 100 DFR employees and administrators, in conjunction with outside resources</a:t>
            </a:r>
          </a:p>
          <a:p>
            <a:pPr>
              <a:buFont typeface="Wingdings" pitchFamily="2" charset="2"/>
              <a:buChar char="Ø"/>
            </a:pPr>
            <a:r>
              <a:rPr lang="en-US" sz="2800" dirty="0">
                <a:solidFill>
                  <a:schemeClr val="tx2">
                    <a:lumMod val="25000"/>
                  </a:schemeClr>
                </a:solidFill>
              </a:rPr>
              <a:t>Vision </a:t>
            </a:r>
            <a:r>
              <a:rPr lang="en-US" sz="2800" dirty="0" smtClean="0">
                <a:solidFill>
                  <a:schemeClr val="tx2">
                    <a:lumMod val="25000"/>
                  </a:schemeClr>
                </a:solidFill>
              </a:rPr>
              <a:t>process:</a:t>
            </a:r>
            <a:endParaRPr lang="en-US" sz="2800" dirty="0">
              <a:solidFill>
                <a:schemeClr val="tx2">
                  <a:lumMod val="25000"/>
                </a:schemeClr>
              </a:solidFill>
            </a:endParaRPr>
          </a:p>
          <a:p>
            <a:pPr lvl="1">
              <a:buFont typeface="Wingdings" pitchFamily="2" charset="2"/>
              <a:buChar char="Ø"/>
            </a:pPr>
            <a:r>
              <a:rPr lang="en-US" sz="2800" dirty="0">
                <a:solidFill>
                  <a:schemeClr val="tx2">
                    <a:lumMod val="25000"/>
                  </a:schemeClr>
                </a:solidFill>
              </a:rPr>
              <a:t>Developed 52 recommendations for the future of DFR </a:t>
            </a:r>
            <a:r>
              <a:rPr lang="en-US" sz="2800" dirty="0" smtClean="0">
                <a:solidFill>
                  <a:schemeClr val="tx2">
                    <a:lumMod val="25000"/>
                  </a:schemeClr>
                </a:solidFill>
              </a:rPr>
              <a:t>EMS</a:t>
            </a:r>
            <a:endParaRPr lang="en-US" sz="2800" dirty="0">
              <a:solidFill>
                <a:schemeClr val="tx2">
                  <a:lumMod val="25000"/>
                </a:schemeClr>
              </a:solidFill>
            </a:endParaRPr>
          </a:p>
        </p:txBody>
      </p:sp>
      <p:sp>
        <p:nvSpPr>
          <p:cNvPr id="2" name="Title 1"/>
          <p:cNvSpPr>
            <a:spLocks noGrp="1"/>
          </p:cNvSpPr>
          <p:nvPr>
            <p:ph type="title"/>
          </p:nvPr>
        </p:nvSpPr>
        <p:spPr>
          <a:xfrm>
            <a:off x="381000" y="228600"/>
            <a:ext cx="8001000" cy="914400"/>
          </a:xfrm>
        </p:spPr>
        <p:txBody>
          <a:bodyPr/>
          <a:lstStyle/>
          <a:p>
            <a:r>
              <a:rPr lang="en-US" sz="4000" dirty="0" smtClean="0">
                <a:solidFill>
                  <a:schemeClr val="tx2">
                    <a:lumMod val="25000"/>
                  </a:schemeClr>
                </a:solidFill>
              </a:rPr>
              <a:t>Internal Review Process: 2006</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5715000" y="5867400"/>
            <a:ext cx="2133600" cy="304800"/>
          </a:xfrm>
        </p:spPr>
        <p:txBody>
          <a:bodyPr/>
          <a:lstStyle/>
          <a:p>
            <a:pPr algn="r"/>
            <a:fld id="{F2F541A2-68D7-4B98-A61E-B7784F32D30C}" type="slidenum">
              <a:rPr lang="en-US" smtClean="0">
                <a:solidFill>
                  <a:schemeClr val="tx2">
                    <a:lumMod val="25000"/>
                    <a:alpha val="60000"/>
                  </a:schemeClr>
                </a:solidFill>
              </a:rPr>
              <a:pPr algn="r"/>
              <a:t>23</a:t>
            </a:fld>
            <a:endParaRPr lang="en-US" dirty="0">
              <a:solidFill>
                <a:schemeClr val="tx2">
                  <a:lumMod val="25000"/>
                  <a:alpha val="60000"/>
                </a:schemeClr>
              </a:solidFill>
            </a:endParaRPr>
          </a:p>
        </p:txBody>
      </p:sp>
    </p:spTree>
    <p:extLst>
      <p:ext uri="{BB962C8B-B14F-4D97-AF65-F5344CB8AC3E}">
        <p14:creationId xmlns:p14="http://schemas.microsoft.com/office/powerpoint/2010/main" val="2323402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90600"/>
            <a:ext cx="8839200" cy="5486400"/>
          </a:xfrm>
        </p:spPr>
        <p:txBody>
          <a:bodyPr>
            <a:normAutofit fontScale="92500" lnSpcReduction="10000"/>
          </a:bodyPr>
          <a:lstStyle/>
          <a:p>
            <a:pPr marL="18288" indent="0">
              <a:buNone/>
            </a:pPr>
            <a:endParaRPr lang="en-US" sz="2800" dirty="0" smtClean="0">
              <a:solidFill>
                <a:schemeClr val="tx2">
                  <a:lumMod val="25000"/>
                </a:schemeClr>
              </a:solidFill>
            </a:endParaRPr>
          </a:p>
          <a:p>
            <a:pPr lvl="1">
              <a:buFont typeface="Wingdings" pitchFamily="2" charset="2"/>
              <a:buChar char="Ø"/>
            </a:pPr>
            <a:r>
              <a:rPr lang="en-US" sz="2800" dirty="0" smtClean="0">
                <a:solidFill>
                  <a:schemeClr val="tx2">
                    <a:lumMod val="25000"/>
                  </a:schemeClr>
                </a:solidFill>
              </a:rPr>
              <a:t>Steering Committee developed in Summer of 2012</a:t>
            </a:r>
          </a:p>
          <a:p>
            <a:pPr lvl="1">
              <a:buFont typeface="Wingdings" pitchFamily="2" charset="2"/>
              <a:buChar char="Ø"/>
            </a:pPr>
            <a:r>
              <a:rPr lang="en-US" sz="2800" dirty="0" smtClean="0">
                <a:solidFill>
                  <a:schemeClr val="tx2">
                    <a:lumMod val="25000"/>
                  </a:schemeClr>
                </a:solidFill>
              </a:rPr>
              <a:t>Focus Groups met in December 2012 and January 2013</a:t>
            </a:r>
          </a:p>
          <a:p>
            <a:pPr lvl="2">
              <a:buFont typeface="Wingdings" pitchFamily="2" charset="2"/>
              <a:buChar char="Ø"/>
            </a:pPr>
            <a:r>
              <a:rPr lang="en-US" sz="2400" dirty="0" smtClean="0">
                <a:solidFill>
                  <a:schemeClr val="tx2">
                    <a:lumMod val="25000"/>
                  </a:schemeClr>
                </a:solidFill>
              </a:rPr>
              <a:t>Six workgroups representing internal and external stakeholders</a:t>
            </a:r>
          </a:p>
          <a:p>
            <a:pPr lvl="2">
              <a:buFont typeface="Wingdings" pitchFamily="2" charset="2"/>
              <a:buChar char="Ø"/>
            </a:pPr>
            <a:r>
              <a:rPr lang="en-US" sz="2400" dirty="0" smtClean="0">
                <a:solidFill>
                  <a:schemeClr val="tx2">
                    <a:lumMod val="25000"/>
                  </a:schemeClr>
                </a:solidFill>
              </a:rPr>
              <a:t>SWOT (Strengths, Weaknesses, Opportunities and Threats) analysis</a:t>
            </a:r>
          </a:p>
          <a:p>
            <a:pPr lvl="2">
              <a:buFont typeface="Wingdings" pitchFamily="2" charset="2"/>
              <a:buChar char="Ø"/>
            </a:pPr>
            <a:r>
              <a:rPr lang="en-US" sz="2400" dirty="0" smtClean="0">
                <a:solidFill>
                  <a:schemeClr val="tx2">
                    <a:lumMod val="25000"/>
                  </a:schemeClr>
                </a:solidFill>
              </a:rPr>
              <a:t>Provided invaluable insight and input</a:t>
            </a:r>
          </a:p>
          <a:p>
            <a:pPr lvl="1">
              <a:buFont typeface="Wingdings" pitchFamily="2" charset="2"/>
              <a:buChar char="Ø"/>
            </a:pPr>
            <a:r>
              <a:rPr lang="en-US" sz="2800" dirty="0" smtClean="0">
                <a:solidFill>
                  <a:schemeClr val="tx2">
                    <a:lumMod val="25000"/>
                  </a:schemeClr>
                </a:solidFill>
              </a:rPr>
              <a:t>Review Committee met in January and February 2013</a:t>
            </a:r>
          </a:p>
          <a:p>
            <a:pPr lvl="2">
              <a:buFont typeface="Wingdings" pitchFamily="2" charset="2"/>
              <a:buChar char="Ø"/>
            </a:pPr>
            <a:r>
              <a:rPr lang="en-US" sz="2400" dirty="0" smtClean="0">
                <a:solidFill>
                  <a:schemeClr val="tx2">
                    <a:lumMod val="25000"/>
                  </a:schemeClr>
                </a:solidFill>
              </a:rPr>
              <a:t>16 members </a:t>
            </a:r>
          </a:p>
          <a:p>
            <a:pPr lvl="2">
              <a:buFont typeface="Wingdings" pitchFamily="2" charset="2"/>
              <a:buChar char="Ø"/>
            </a:pPr>
            <a:r>
              <a:rPr lang="en-US" sz="2400" dirty="0" smtClean="0">
                <a:solidFill>
                  <a:schemeClr val="tx2">
                    <a:lumMod val="25000"/>
                  </a:schemeClr>
                </a:solidFill>
              </a:rPr>
              <a:t>Recommended continuation of implementing Vision recommendations</a:t>
            </a:r>
          </a:p>
          <a:p>
            <a:pPr lvl="2">
              <a:buFont typeface="Wingdings" pitchFamily="2" charset="2"/>
              <a:buChar char="Ø"/>
            </a:pPr>
            <a:r>
              <a:rPr lang="en-US" sz="2400" dirty="0" smtClean="0">
                <a:solidFill>
                  <a:schemeClr val="tx2">
                    <a:lumMod val="25000"/>
                  </a:schemeClr>
                </a:solidFill>
              </a:rPr>
              <a:t>Analyzed data from Focus Group process </a:t>
            </a:r>
          </a:p>
          <a:p>
            <a:pPr lvl="2">
              <a:buFont typeface="Wingdings" pitchFamily="2" charset="2"/>
              <a:buChar char="Ø"/>
            </a:pPr>
            <a:r>
              <a:rPr lang="en-US" sz="2400" dirty="0" smtClean="0">
                <a:solidFill>
                  <a:schemeClr val="tx2">
                    <a:lumMod val="25000"/>
                  </a:schemeClr>
                </a:solidFill>
              </a:rPr>
              <a:t>Identified key areas of concern</a:t>
            </a:r>
          </a:p>
          <a:p>
            <a:pPr lvl="2">
              <a:buFont typeface="Wingdings" pitchFamily="2" charset="2"/>
              <a:buChar char="Ø"/>
            </a:pPr>
            <a:endParaRPr lang="en-US" dirty="0" smtClean="0">
              <a:solidFill>
                <a:schemeClr val="tx2">
                  <a:lumMod val="25000"/>
                </a:schemeClr>
              </a:solidFill>
            </a:endParaRPr>
          </a:p>
          <a:p>
            <a:pPr lvl="1">
              <a:buFont typeface="Wingdings" pitchFamily="2" charset="2"/>
              <a:buChar char="Ø"/>
            </a:pPr>
            <a:endParaRPr lang="en-US" dirty="0">
              <a:solidFill>
                <a:schemeClr val="bg1"/>
              </a:solidFill>
            </a:endParaRPr>
          </a:p>
        </p:txBody>
      </p:sp>
      <p:sp>
        <p:nvSpPr>
          <p:cNvPr id="2" name="Title 1"/>
          <p:cNvSpPr>
            <a:spLocks noGrp="1"/>
          </p:cNvSpPr>
          <p:nvPr>
            <p:ph type="title"/>
          </p:nvPr>
        </p:nvSpPr>
        <p:spPr>
          <a:xfrm>
            <a:off x="609600" y="-76200"/>
            <a:ext cx="7543800" cy="914400"/>
          </a:xfrm>
        </p:spPr>
        <p:txBody>
          <a:bodyPr/>
          <a:lstStyle/>
          <a:p>
            <a:r>
              <a:rPr lang="en-US" sz="4000" dirty="0" smtClean="0">
                <a:solidFill>
                  <a:schemeClr val="tx2">
                    <a:lumMod val="25000"/>
                  </a:schemeClr>
                </a:solidFill>
              </a:rPr>
              <a:t>Internal </a:t>
            </a:r>
            <a:r>
              <a:rPr lang="en-US" sz="4000" dirty="0">
                <a:solidFill>
                  <a:schemeClr val="tx2">
                    <a:lumMod val="25000"/>
                  </a:schemeClr>
                </a:solidFill>
              </a:rPr>
              <a:t>Review </a:t>
            </a:r>
            <a:r>
              <a:rPr lang="en-US" sz="4000" dirty="0" smtClean="0">
                <a:solidFill>
                  <a:schemeClr val="tx2">
                    <a:lumMod val="25000"/>
                  </a:schemeClr>
                </a:solidFill>
              </a:rPr>
              <a:t>Process: 2012-13</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172200" y="5867400"/>
            <a:ext cx="2133600" cy="304800"/>
          </a:xfrm>
        </p:spPr>
        <p:txBody>
          <a:bodyPr/>
          <a:lstStyle/>
          <a:p>
            <a:pPr algn="r"/>
            <a:fld id="{F2F541A2-68D7-4B98-A61E-B7784F32D30C}" type="slidenum">
              <a:rPr lang="en-US" smtClean="0">
                <a:solidFill>
                  <a:schemeClr val="tx2">
                    <a:lumMod val="25000"/>
                    <a:alpha val="60000"/>
                  </a:schemeClr>
                </a:solidFill>
              </a:rPr>
              <a:pPr algn="r"/>
              <a:t>24</a:t>
            </a:fld>
            <a:endParaRPr lang="en-US" dirty="0">
              <a:solidFill>
                <a:schemeClr val="tx2">
                  <a:lumMod val="25000"/>
                  <a:alpha val="60000"/>
                </a:schemeClr>
              </a:solidFill>
            </a:endParaRPr>
          </a:p>
        </p:txBody>
      </p:sp>
    </p:spTree>
    <p:extLst>
      <p:ext uri="{BB962C8B-B14F-4D97-AF65-F5344CB8AC3E}">
        <p14:creationId xmlns:p14="http://schemas.microsoft.com/office/powerpoint/2010/main" val="1248397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848600" cy="3657599"/>
          </a:xfrm>
        </p:spPr>
        <p:txBody>
          <a:bodyPr>
            <a:normAutofit/>
          </a:bodyPr>
          <a:lstStyle/>
          <a:p>
            <a:pPr marL="18288" indent="0" algn="just">
              <a:buNone/>
            </a:pPr>
            <a:r>
              <a:rPr lang="en-US" sz="3200" dirty="0" smtClean="0">
                <a:solidFill>
                  <a:schemeClr val="tx2">
                    <a:lumMod val="25000"/>
                  </a:schemeClr>
                </a:solidFill>
              </a:rPr>
              <a:t>Based on projected impacts of healthcare reform initiatives and trends in service delivery, the time has come to evolve the current EMS service delivery model.  </a:t>
            </a:r>
          </a:p>
          <a:p>
            <a:pPr marL="18288" indent="0">
              <a:buNone/>
            </a:pPr>
            <a:endParaRPr lang="en-US" sz="2800" dirty="0">
              <a:solidFill>
                <a:schemeClr val="tx2">
                  <a:lumMod val="25000"/>
                </a:schemeClr>
              </a:solidFill>
            </a:endParaRPr>
          </a:p>
        </p:txBody>
      </p:sp>
      <p:sp>
        <p:nvSpPr>
          <p:cNvPr id="3" name="Title 2"/>
          <p:cNvSpPr>
            <a:spLocks noGrp="1"/>
          </p:cNvSpPr>
          <p:nvPr>
            <p:ph type="title"/>
          </p:nvPr>
        </p:nvSpPr>
        <p:spPr>
          <a:xfrm>
            <a:off x="580292" y="304800"/>
            <a:ext cx="7543800" cy="914400"/>
          </a:xfrm>
        </p:spPr>
        <p:txBody>
          <a:bodyPr/>
          <a:lstStyle/>
          <a:p>
            <a:r>
              <a:rPr lang="en-US" sz="4000" dirty="0" smtClean="0"/>
              <a:t> </a:t>
            </a:r>
            <a:r>
              <a:rPr lang="en-US" sz="4000" dirty="0" smtClean="0">
                <a:solidFill>
                  <a:schemeClr val="tx2">
                    <a:lumMod val="25000"/>
                  </a:schemeClr>
                </a:solidFill>
              </a:rPr>
              <a:t>DFR EMS Needs to Respond</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019800" y="5791200"/>
            <a:ext cx="2133600" cy="304800"/>
          </a:xfrm>
        </p:spPr>
        <p:txBody>
          <a:bodyPr/>
          <a:lstStyle/>
          <a:p>
            <a:pPr algn="r"/>
            <a:fld id="{F2F541A2-68D7-4B98-A61E-B7784F32D30C}" type="slidenum">
              <a:rPr lang="en-US" smtClean="0">
                <a:solidFill>
                  <a:schemeClr val="tx2">
                    <a:lumMod val="25000"/>
                    <a:alpha val="60000"/>
                  </a:schemeClr>
                </a:solidFill>
              </a:rPr>
              <a:pPr algn="r"/>
              <a:t>25</a:t>
            </a:fld>
            <a:endParaRPr lang="en-US" dirty="0">
              <a:solidFill>
                <a:schemeClr val="tx2">
                  <a:lumMod val="25000"/>
                  <a:alpha val="60000"/>
                </a:schemeClr>
              </a:solidFill>
            </a:endParaRPr>
          </a:p>
        </p:txBody>
      </p:sp>
    </p:spTree>
    <p:extLst>
      <p:ext uri="{BB962C8B-B14F-4D97-AF65-F5344CB8AC3E}">
        <p14:creationId xmlns:p14="http://schemas.microsoft.com/office/powerpoint/2010/main" val="537118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1"/>
            <a:ext cx="9144000" cy="3657599"/>
          </a:xfrm>
        </p:spPr>
        <p:txBody>
          <a:bodyPr>
            <a:normAutofit/>
          </a:bodyPr>
          <a:lstStyle/>
          <a:p>
            <a:pPr marL="18288" indent="0" algn="ctr">
              <a:buNone/>
            </a:pPr>
            <a:endParaRPr lang="en-US" sz="4400" dirty="0" smtClean="0">
              <a:solidFill>
                <a:schemeClr val="bg1"/>
              </a:solidFill>
            </a:endParaRPr>
          </a:p>
          <a:p>
            <a:pPr marL="18288" indent="0" algn="ctr">
              <a:buNone/>
            </a:pPr>
            <a:endParaRPr lang="en-US" sz="4400" dirty="0">
              <a:solidFill>
                <a:schemeClr val="bg1"/>
              </a:solidFill>
            </a:endParaRPr>
          </a:p>
          <a:p>
            <a:pPr marL="18288" indent="0" algn="ctr">
              <a:buNone/>
            </a:pPr>
            <a:r>
              <a:rPr lang="en-US" sz="4400" dirty="0" smtClean="0">
                <a:solidFill>
                  <a:schemeClr val="tx2">
                    <a:lumMod val="25000"/>
                  </a:schemeClr>
                </a:solidFill>
              </a:rPr>
              <a:t>Mobile Community Healthcare Program (MCHP)</a:t>
            </a:r>
            <a:endParaRPr lang="en-US" sz="4400" dirty="0">
              <a:solidFill>
                <a:schemeClr val="tx2">
                  <a:lumMod val="25000"/>
                </a:schemeClr>
              </a:solidFill>
            </a:endParaRPr>
          </a:p>
        </p:txBody>
      </p:sp>
      <p:sp>
        <p:nvSpPr>
          <p:cNvPr id="5" name="Slide Number Placeholder 4"/>
          <p:cNvSpPr>
            <a:spLocks noGrp="1"/>
          </p:cNvSpPr>
          <p:nvPr>
            <p:ph type="sldNum" sz="quarter" idx="11"/>
          </p:nvPr>
        </p:nvSpPr>
        <p:spPr>
          <a:xfrm>
            <a:off x="6248400" y="5715000"/>
            <a:ext cx="2133600" cy="304800"/>
          </a:xfrm>
        </p:spPr>
        <p:txBody>
          <a:bodyPr/>
          <a:lstStyle/>
          <a:p>
            <a:pPr algn="r"/>
            <a:fld id="{F2F541A2-68D7-4B98-A61E-B7784F32D30C}" type="slidenum">
              <a:rPr lang="en-US" smtClean="0">
                <a:solidFill>
                  <a:schemeClr val="tx2">
                    <a:lumMod val="25000"/>
                    <a:alpha val="60000"/>
                  </a:schemeClr>
                </a:solidFill>
              </a:rPr>
              <a:pPr algn="r"/>
              <a:t>26</a:t>
            </a:fld>
            <a:endParaRPr lang="en-US" dirty="0">
              <a:solidFill>
                <a:schemeClr val="tx2">
                  <a:lumMod val="25000"/>
                  <a:alpha val="60000"/>
                </a:schemeClr>
              </a:solidFill>
            </a:endParaRPr>
          </a:p>
        </p:txBody>
      </p:sp>
    </p:spTree>
    <p:extLst>
      <p:ext uri="{BB962C8B-B14F-4D97-AF65-F5344CB8AC3E}">
        <p14:creationId xmlns:p14="http://schemas.microsoft.com/office/powerpoint/2010/main" val="1851160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447800"/>
            <a:ext cx="7010400" cy="5105400"/>
          </a:xfrm>
        </p:spPr>
        <p:txBody>
          <a:bodyPr>
            <a:normAutofit/>
          </a:bodyPr>
          <a:lstStyle/>
          <a:p>
            <a:pPr lvl="1">
              <a:buFont typeface="Wingdings" pitchFamily="2" charset="2"/>
              <a:buChar char="Ø"/>
              <a:defRPr/>
            </a:pPr>
            <a:r>
              <a:rPr lang="en-US" sz="2600" dirty="0">
                <a:solidFill>
                  <a:schemeClr val="tx2">
                    <a:lumMod val="25000"/>
                  </a:schemeClr>
                </a:solidFill>
              </a:rPr>
              <a:t>Programs in place since early </a:t>
            </a:r>
            <a:r>
              <a:rPr lang="en-US" sz="2600" dirty="0" smtClean="0">
                <a:solidFill>
                  <a:schemeClr val="tx2">
                    <a:lumMod val="25000"/>
                  </a:schemeClr>
                </a:solidFill>
              </a:rPr>
              <a:t>2000’s</a:t>
            </a:r>
          </a:p>
          <a:p>
            <a:pPr lvl="1">
              <a:buFont typeface="Wingdings" pitchFamily="2" charset="2"/>
              <a:buChar char="Ø"/>
              <a:defRPr/>
            </a:pPr>
            <a:r>
              <a:rPr lang="en-US" sz="2600" dirty="0" smtClean="0">
                <a:solidFill>
                  <a:schemeClr val="tx2">
                    <a:lumMod val="25000"/>
                  </a:schemeClr>
                </a:solidFill>
              </a:rPr>
              <a:t>Designed to be an extension of primary care</a:t>
            </a:r>
          </a:p>
          <a:p>
            <a:pPr lvl="1">
              <a:buFont typeface="Wingdings" pitchFamily="2" charset="2"/>
              <a:buChar char="Ø"/>
              <a:defRPr/>
            </a:pPr>
            <a:r>
              <a:rPr lang="en-US" sz="2600" dirty="0" smtClean="0">
                <a:solidFill>
                  <a:schemeClr val="tx2">
                    <a:lumMod val="25000"/>
                  </a:schemeClr>
                </a:solidFill>
              </a:rPr>
              <a:t>Address the following healthcare needs:</a:t>
            </a:r>
          </a:p>
          <a:p>
            <a:pPr lvl="2">
              <a:buFont typeface="Wingdings" pitchFamily="2" charset="2"/>
              <a:buChar char="Ø"/>
              <a:defRPr/>
            </a:pPr>
            <a:r>
              <a:rPr lang="en-US" sz="2400" dirty="0" smtClean="0">
                <a:solidFill>
                  <a:schemeClr val="tx2">
                    <a:lumMod val="25000"/>
                  </a:schemeClr>
                </a:solidFill>
              </a:rPr>
              <a:t>Wellness and prevention</a:t>
            </a:r>
          </a:p>
          <a:p>
            <a:pPr lvl="2">
              <a:buFont typeface="Wingdings" pitchFamily="2" charset="2"/>
              <a:buChar char="Ø"/>
              <a:defRPr/>
            </a:pPr>
            <a:r>
              <a:rPr lang="en-US" sz="2400" dirty="0" smtClean="0">
                <a:solidFill>
                  <a:schemeClr val="tx2">
                    <a:lumMod val="25000"/>
                  </a:schemeClr>
                </a:solidFill>
              </a:rPr>
              <a:t>Primary care for the chronically ill</a:t>
            </a:r>
          </a:p>
          <a:p>
            <a:pPr lvl="2">
              <a:buFont typeface="Wingdings" pitchFamily="2" charset="2"/>
              <a:buChar char="Ø"/>
              <a:defRPr/>
            </a:pPr>
            <a:r>
              <a:rPr lang="en-US" sz="2400" dirty="0" smtClean="0">
                <a:solidFill>
                  <a:schemeClr val="tx2">
                    <a:lumMod val="25000"/>
                  </a:schemeClr>
                </a:solidFill>
              </a:rPr>
              <a:t>Post discharge care</a:t>
            </a:r>
          </a:p>
          <a:p>
            <a:pPr lvl="2">
              <a:buFont typeface="Wingdings" pitchFamily="2" charset="2"/>
              <a:buChar char="Ø"/>
              <a:defRPr/>
            </a:pPr>
            <a:r>
              <a:rPr lang="en-US" sz="2400" dirty="0" smtClean="0">
                <a:solidFill>
                  <a:schemeClr val="tx2">
                    <a:lumMod val="25000"/>
                  </a:schemeClr>
                </a:solidFill>
              </a:rPr>
              <a:t>Connecting patients with various community resources</a:t>
            </a:r>
          </a:p>
          <a:p>
            <a:pPr lvl="1">
              <a:buFont typeface="Wingdings" pitchFamily="2" charset="2"/>
              <a:buChar char="Ø"/>
              <a:defRPr/>
            </a:pPr>
            <a:r>
              <a:rPr lang="en-US" sz="2600" dirty="0" smtClean="0">
                <a:solidFill>
                  <a:schemeClr val="tx2">
                    <a:lumMod val="25000"/>
                  </a:schemeClr>
                </a:solidFill>
              </a:rPr>
              <a:t>Patient advocacy</a:t>
            </a:r>
          </a:p>
          <a:p>
            <a:pPr>
              <a:buFont typeface="Wingdings" pitchFamily="2" charset="2"/>
              <a:buChar char="Ø"/>
            </a:pPr>
            <a:endParaRPr lang="en-US" dirty="0"/>
          </a:p>
        </p:txBody>
      </p:sp>
      <p:sp>
        <p:nvSpPr>
          <p:cNvPr id="3" name="Title 2"/>
          <p:cNvSpPr>
            <a:spLocks noGrp="1"/>
          </p:cNvSpPr>
          <p:nvPr>
            <p:ph type="title"/>
          </p:nvPr>
        </p:nvSpPr>
        <p:spPr>
          <a:xfrm>
            <a:off x="762000" y="304800"/>
            <a:ext cx="8153400" cy="914400"/>
          </a:xfrm>
        </p:spPr>
        <p:txBody>
          <a:bodyPr/>
          <a:lstStyle/>
          <a:p>
            <a:r>
              <a:rPr lang="en-US" sz="4000" dirty="0" smtClean="0">
                <a:solidFill>
                  <a:schemeClr val="tx2">
                    <a:lumMod val="25000"/>
                  </a:schemeClr>
                </a:solidFill>
              </a:rPr>
              <a:t>Community Paramedic Programs</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5943600" y="5715000"/>
            <a:ext cx="2133600" cy="304800"/>
          </a:xfrm>
        </p:spPr>
        <p:txBody>
          <a:bodyPr/>
          <a:lstStyle/>
          <a:p>
            <a:pPr algn="r"/>
            <a:fld id="{F2F541A2-68D7-4B98-A61E-B7784F32D30C}" type="slidenum">
              <a:rPr lang="en-US" smtClean="0">
                <a:solidFill>
                  <a:schemeClr val="tx2">
                    <a:lumMod val="25000"/>
                    <a:alpha val="60000"/>
                  </a:schemeClr>
                </a:solidFill>
              </a:rPr>
              <a:pPr algn="r"/>
              <a:t>27</a:t>
            </a:fld>
            <a:endParaRPr lang="en-US" dirty="0">
              <a:solidFill>
                <a:schemeClr val="tx2">
                  <a:lumMod val="25000"/>
                  <a:alpha val="60000"/>
                </a:schemeClr>
              </a:solidFill>
            </a:endParaRPr>
          </a:p>
        </p:txBody>
      </p:sp>
    </p:spTree>
    <p:extLst>
      <p:ext uri="{BB962C8B-B14F-4D97-AF65-F5344CB8AC3E}">
        <p14:creationId xmlns:p14="http://schemas.microsoft.com/office/powerpoint/2010/main" val="1135482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24000"/>
            <a:ext cx="7239000" cy="4495800"/>
          </a:xfrm>
        </p:spPr>
        <p:txBody>
          <a:bodyPr>
            <a:normAutofit/>
          </a:bodyPr>
          <a:lstStyle/>
          <a:p>
            <a:pPr lvl="1">
              <a:buFont typeface="Wingdings" pitchFamily="2" charset="2"/>
              <a:buChar char="Ø"/>
              <a:defRPr/>
            </a:pPr>
            <a:r>
              <a:rPr lang="en-US" sz="2600" dirty="0">
                <a:solidFill>
                  <a:schemeClr val="tx2">
                    <a:lumMod val="25000"/>
                  </a:schemeClr>
                </a:solidFill>
              </a:rPr>
              <a:t>Health care reform has enhanced the viability and necessity of these programs</a:t>
            </a:r>
          </a:p>
          <a:p>
            <a:pPr lvl="1">
              <a:buFont typeface="Wingdings" pitchFamily="2" charset="2"/>
              <a:buChar char="Ø"/>
              <a:defRPr/>
            </a:pPr>
            <a:r>
              <a:rPr lang="en-US" sz="2600" dirty="0">
                <a:solidFill>
                  <a:schemeClr val="tx2">
                    <a:lumMod val="25000"/>
                  </a:schemeClr>
                </a:solidFill>
              </a:rPr>
              <a:t>Started in rural settings to address gaps between physicians</a:t>
            </a:r>
          </a:p>
          <a:p>
            <a:pPr lvl="1">
              <a:buFont typeface="Wingdings" pitchFamily="2" charset="2"/>
              <a:buChar char="Ø"/>
              <a:defRPr/>
            </a:pPr>
            <a:r>
              <a:rPr lang="en-US" sz="2600" dirty="0">
                <a:solidFill>
                  <a:schemeClr val="tx2">
                    <a:lumMod val="25000"/>
                  </a:schemeClr>
                </a:solidFill>
              </a:rPr>
              <a:t>Have since expanded internationally and into the urban </a:t>
            </a:r>
            <a:r>
              <a:rPr lang="en-US" sz="2600" dirty="0" smtClean="0">
                <a:solidFill>
                  <a:schemeClr val="tx2">
                    <a:lumMod val="25000"/>
                  </a:schemeClr>
                </a:solidFill>
              </a:rPr>
              <a:t>environment</a:t>
            </a:r>
          </a:p>
          <a:p>
            <a:pPr lvl="1">
              <a:buFont typeface="Wingdings" pitchFamily="2" charset="2"/>
              <a:buChar char="Ø"/>
              <a:defRPr/>
            </a:pPr>
            <a:r>
              <a:rPr lang="en-US" sz="2600" dirty="0" smtClean="0">
                <a:solidFill>
                  <a:schemeClr val="tx2">
                    <a:lumMod val="25000"/>
                  </a:schemeClr>
                </a:solidFill>
              </a:rPr>
              <a:t>Have proven to have a number of benefits for the patients served and the agencies who implemented these programs</a:t>
            </a:r>
            <a:endParaRPr lang="en-US" sz="2600" dirty="0">
              <a:solidFill>
                <a:schemeClr val="tx2">
                  <a:lumMod val="25000"/>
                </a:schemeClr>
              </a:solidFill>
            </a:endParaRPr>
          </a:p>
          <a:p>
            <a:endParaRPr lang="en-US" dirty="0"/>
          </a:p>
        </p:txBody>
      </p:sp>
      <p:sp>
        <p:nvSpPr>
          <p:cNvPr id="3" name="Title 2"/>
          <p:cNvSpPr>
            <a:spLocks noGrp="1"/>
          </p:cNvSpPr>
          <p:nvPr>
            <p:ph type="title"/>
          </p:nvPr>
        </p:nvSpPr>
        <p:spPr>
          <a:xfrm>
            <a:off x="624840" y="228600"/>
            <a:ext cx="7909560" cy="914400"/>
          </a:xfrm>
        </p:spPr>
        <p:txBody>
          <a:bodyPr/>
          <a:lstStyle/>
          <a:p>
            <a:r>
              <a:rPr lang="en-US" sz="4000" dirty="0">
                <a:solidFill>
                  <a:schemeClr val="tx2">
                    <a:lumMod val="25000"/>
                  </a:schemeClr>
                </a:solidFill>
              </a:rPr>
              <a:t>Community Paramedic Programs</a:t>
            </a:r>
          </a:p>
        </p:txBody>
      </p:sp>
      <p:sp>
        <p:nvSpPr>
          <p:cNvPr id="6" name="Slide Number Placeholder 5"/>
          <p:cNvSpPr>
            <a:spLocks noGrp="1"/>
          </p:cNvSpPr>
          <p:nvPr>
            <p:ph type="sldNum" sz="quarter" idx="11"/>
          </p:nvPr>
        </p:nvSpPr>
        <p:spPr>
          <a:xfrm>
            <a:off x="5943600" y="5791200"/>
            <a:ext cx="2133600" cy="304800"/>
          </a:xfrm>
        </p:spPr>
        <p:txBody>
          <a:bodyPr/>
          <a:lstStyle/>
          <a:p>
            <a:pPr algn="r"/>
            <a:fld id="{F2F541A2-68D7-4B98-A61E-B7784F32D30C}" type="slidenum">
              <a:rPr lang="en-US" smtClean="0">
                <a:solidFill>
                  <a:schemeClr val="tx2">
                    <a:lumMod val="25000"/>
                    <a:alpha val="60000"/>
                  </a:schemeClr>
                </a:solidFill>
              </a:rPr>
              <a:pPr algn="r"/>
              <a:t>28</a:t>
            </a:fld>
            <a:endParaRPr lang="en-US" dirty="0">
              <a:solidFill>
                <a:schemeClr val="tx2">
                  <a:lumMod val="25000"/>
                  <a:alpha val="60000"/>
                </a:schemeClr>
              </a:solidFill>
            </a:endParaRPr>
          </a:p>
        </p:txBody>
      </p:sp>
    </p:spTree>
    <p:extLst>
      <p:ext uri="{BB962C8B-B14F-4D97-AF65-F5344CB8AC3E}">
        <p14:creationId xmlns:p14="http://schemas.microsoft.com/office/powerpoint/2010/main" val="2945865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143000"/>
            <a:ext cx="7162800" cy="5334000"/>
          </a:xfrm>
        </p:spPr>
        <p:txBody>
          <a:bodyPr>
            <a:normAutofit/>
          </a:bodyPr>
          <a:lstStyle/>
          <a:p>
            <a:pPr>
              <a:buFont typeface="Wingdings" pitchFamily="2" charset="2"/>
              <a:buChar char="Ø"/>
            </a:pPr>
            <a:r>
              <a:rPr lang="en-US" sz="2400" dirty="0" smtClean="0">
                <a:solidFill>
                  <a:schemeClr val="tx2">
                    <a:lumMod val="25000"/>
                  </a:schemeClr>
                </a:solidFill>
              </a:rPr>
              <a:t>New DFR program</a:t>
            </a:r>
          </a:p>
          <a:p>
            <a:pPr>
              <a:buFont typeface="Wingdings" pitchFamily="2" charset="2"/>
              <a:buChar char="Ø"/>
            </a:pPr>
            <a:r>
              <a:rPr lang="en-US" sz="2400" dirty="0" smtClean="0">
                <a:solidFill>
                  <a:schemeClr val="tx2">
                    <a:lumMod val="25000"/>
                  </a:schemeClr>
                </a:solidFill>
              </a:rPr>
              <a:t>Will integrate Dallas Fire-Rescue EMS with premier Dallas hospitals and other healthcare agencies to provide scheduled, individualized care to its enrolled high-risk patient populations</a:t>
            </a:r>
          </a:p>
          <a:p>
            <a:pPr>
              <a:buFont typeface="Wingdings" pitchFamily="2" charset="2"/>
              <a:buChar char="Ø"/>
            </a:pPr>
            <a:r>
              <a:rPr lang="en-US" sz="2400" dirty="0" smtClean="0">
                <a:solidFill>
                  <a:schemeClr val="tx2">
                    <a:lumMod val="25000"/>
                  </a:schemeClr>
                </a:solidFill>
              </a:rPr>
              <a:t>Will assist DFR and partner agencies in meeting the Institute for Healthcare Improvement ‘s Triple Aim Objectives:</a:t>
            </a:r>
          </a:p>
          <a:p>
            <a:pPr lvl="1">
              <a:buFont typeface="Wingdings" pitchFamily="2" charset="2"/>
              <a:buChar char="Ø"/>
            </a:pPr>
            <a:r>
              <a:rPr lang="en-US" sz="2000" dirty="0" smtClean="0">
                <a:solidFill>
                  <a:schemeClr val="tx2">
                    <a:lumMod val="25000"/>
                  </a:schemeClr>
                </a:solidFill>
              </a:rPr>
              <a:t>Improved patient experience of care</a:t>
            </a:r>
          </a:p>
          <a:p>
            <a:pPr lvl="1">
              <a:buFont typeface="Wingdings" pitchFamily="2" charset="2"/>
              <a:buChar char="Ø"/>
            </a:pPr>
            <a:r>
              <a:rPr lang="en-US" sz="2000" dirty="0" smtClean="0">
                <a:solidFill>
                  <a:schemeClr val="tx2">
                    <a:lumMod val="25000"/>
                  </a:schemeClr>
                </a:solidFill>
              </a:rPr>
              <a:t>Improving the health of populations</a:t>
            </a:r>
          </a:p>
          <a:p>
            <a:pPr lvl="1">
              <a:buFont typeface="Wingdings" pitchFamily="2" charset="2"/>
              <a:buChar char="Ø"/>
            </a:pPr>
            <a:r>
              <a:rPr lang="en-US" sz="2000" dirty="0" smtClean="0">
                <a:solidFill>
                  <a:schemeClr val="tx2">
                    <a:lumMod val="25000"/>
                  </a:schemeClr>
                </a:solidFill>
              </a:rPr>
              <a:t>Reducing the per capita cost of healthcare</a:t>
            </a:r>
          </a:p>
        </p:txBody>
      </p:sp>
      <p:sp>
        <p:nvSpPr>
          <p:cNvPr id="3" name="Title 2"/>
          <p:cNvSpPr>
            <a:spLocks noGrp="1"/>
          </p:cNvSpPr>
          <p:nvPr>
            <p:ph type="title"/>
          </p:nvPr>
        </p:nvSpPr>
        <p:spPr>
          <a:xfrm>
            <a:off x="457200" y="609600"/>
            <a:ext cx="7543800" cy="914400"/>
          </a:xfrm>
        </p:spPr>
        <p:txBody>
          <a:bodyPr/>
          <a:lstStyle/>
          <a:p>
            <a:r>
              <a:rPr lang="en-US" sz="4000" dirty="0" smtClean="0">
                <a:solidFill>
                  <a:schemeClr val="tx2">
                    <a:lumMod val="25000"/>
                  </a:schemeClr>
                </a:solidFill>
              </a:rPr>
              <a:t>Mobile Community Healthcare Program (MCHP)</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248400" y="5791200"/>
            <a:ext cx="2133600" cy="304800"/>
          </a:xfrm>
        </p:spPr>
        <p:txBody>
          <a:bodyPr/>
          <a:lstStyle/>
          <a:p>
            <a:pPr algn="r"/>
            <a:fld id="{F2F541A2-68D7-4B98-A61E-B7784F32D30C}" type="slidenum">
              <a:rPr lang="en-US" smtClean="0">
                <a:solidFill>
                  <a:schemeClr val="tx2">
                    <a:lumMod val="25000"/>
                    <a:alpha val="60000"/>
                  </a:schemeClr>
                </a:solidFill>
              </a:rPr>
              <a:pPr algn="r"/>
              <a:t>29</a:t>
            </a:fld>
            <a:endParaRPr lang="en-US" dirty="0">
              <a:solidFill>
                <a:schemeClr val="tx2">
                  <a:lumMod val="25000"/>
                  <a:alpha val="60000"/>
                </a:schemeClr>
              </a:solidFill>
            </a:endParaRPr>
          </a:p>
        </p:txBody>
      </p:sp>
    </p:spTree>
    <p:extLst>
      <p:ext uri="{BB962C8B-B14F-4D97-AF65-F5344CB8AC3E}">
        <p14:creationId xmlns:p14="http://schemas.microsoft.com/office/powerpoint/2010/main" val="243102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685801"/>
            <a:ext cx="7010400" cy="3657599"/>
          </a:xfrm>
        </p:spPr>
        <p:txBody>
          <a:bodyPr>
            <a:normAutofit/>
          </a:bodyPr>
          <a:lstStyle/>
          <a:p>
            <a:pPr marL="18288" indent="0" algn="just">
              <a:buNone/>
            </a:pPr>
            <a:r>
              <a:rPr lang="en-US" sz="2800" dirty="0" smtClean="0">
                <a:solidFill>
                  <a:schemeClr val="tx2">
                    <a:lumMod val="25000"/>
                  </a:schemeClr>
                </a:solidFill>
              </a:rPr>
              <a:t>“As we look into the future of prehospital emergency medical care, we are called upon to evaluate our role and the possible need for change in the context of a rapidly evolving medical care system.  We must look at what we have learned during the past century and create a vision for the future of fire-based EMS</a:t>
            </a:r>
            <a:r>
              <a:rPr lang="en-US" dirty="0" smtClean="0">
                <a:solidFill>
                  <a:schemeClr val="tx2">
                    <a:lumMod val="25000"/>
                  </a:schemeClr>
                </a:solidFill>
              </a:rPr>
              <a:t>.”  </a:t>
            </a:r>
            <a:endParaRPr lang="en-US" dirty="0">
              <a:solidFill>
                <a:schemeClr val="tx2">
                  <a:lumMod val="25000"/>
                </a:schemeClr>
              </a:solidFill>
            </a:endParaRPr>
          </a:p>
        </p:txBody>
      </p:sp>
      <p:sp>
        <p:nvSpPr>
          <p:cNvPr id="3" name="Title 2"/>
          <p:cNvSpPr>
            <a:spLocks noGrp="1"/>
          </p:cNvSpPr>
          <p:nvPr>
            <p:ph type="title"/>
          </p:nvPr>
        </p:nvSpPr>
        <p:spPr>
          <a:xfrm>
            <a:off x="1219200" y="4800600"/>
            <a:ext cx="7543800" cy="1371600"/>
          </a:xfrm>
        </p:spPr>
        <p:txBody>
          <a:bodyPr/>
          <a:lstStyle/>
          <a:p>
            <a:r>
              <a:rPr lang="en-US" sz="2400" dirty="0" smtClean="0">
                <a:solidFill>
                  <a:schemeClr val="tx2">
                    <a:lumMod val="25000"/>
                  </a:schemeClr>
                </a:solidFill>
              </a:rPr>
              <a:t>Harold Schaltberger, General President</a:t>
            </a:r>
            <a:br>
              <a:rPr lang="en-US" sz="2400" dirty="0" smtClean="0">
                <a:solidFill>
                  <a:schemeClr val="tx2">
                    <a:lumMod val="25000"/>
                  </a:schemeClr>
                </a:solidFill>
              </a:rPr>
            </a:br>
            <a:r>
              <a:rPr lang="en-US" sz="2400" dirty="0" smtClean="0">
                <a:solidFill>
                  <a:schemeClr val="tx2">
                    <a:lumMod val="25000"/>
                  </a:schemeClr>
                </a:solidFill>
              </a:rPr>
              <a:t>International Association of Fire Fighters</a:t>
            </a:r>
            <a:r>
              <a:rPr lang="en-US" sz="2400" dirty="0" smtClean="0"/>
              <a:t/>
            </a:r>
            <a:br>
              <a:rPr lang="en-US" sz="2400" dirty="0" smtClean="0"/>
            </a:br>
            <a:endParaRPr lang="en-US" sz="2400" dirty="0"/>
          </a:p>
        </p:txBody>
      </p:sp>
      <p:sp>
        <p:nvSpPr>
          <p:cNvPr id="6" name="Slide Number Placeholder 5"/>
          <p:cNvSpPr>
            <a:spLocks noGrp="1"/>
          </p:cNvSpPr>
          <p:nvPr>
            <p:ph type="sldNum" sz="quarter" idx="11"/>
          </p:nvPr>
        </p:nvSpPr>
        <p:spPr>
          <a:xfrm>
            <a:off x="6324600" y="5791200"/>
            <a:ext cx="2133600" cy="304800"/>
          </a:xfrm>
        </p:spPr>
        <p:txBody>
          <a:bodyPr/>
          <a:lstStyle/>
          <a:p>
            <a:pPr algn="r"/>
            <a:fld id="{F2F541A2-68D7-4B98-A61E-B7784F32D30C}" type="slidenum">
              <a:rPr lang="en-US" smtClean="0">
                <a:solidFill>
                  <a:schemeClr val="tx2">
                    <a:lumMod val="25000"/>
                    <a:alpha val="60000"/>
                  </a:schemeClr>
                </a:solidFill>
              </a:rPr>
              <a:pPr algn="r"/>
              <a:t>3</a:t>
            </a:fld>
            <a:endParaRPr lang="en-US" dirty="0">
              <a:solidFill>
                <a:schemeClr val="tx2">
                  <a:lumMod val="25000"/>
                  <a:alpha val="60000"/>
                </a:schemeClr>
              </a:solidFill>
            </a:endParaRPr>
          </a:p>
        </p:txBody>
      </p:sp>
    </p:spTree>
    <p:extLst>
      <p:ext uri="{BB962C8B-B14F-4D97-AF65-F5344CB8AC3E}">
        <p14:creationId xmlns:p14="http://schemas.microsoft.com/office/powerpoint/2010/main" val="17446196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143000"/>
            <a:ext cx="7315200" cy="5867400"/>
          </a:xfrm>
        </p:spPr>
        <p:txBody>
          <a:bodyPr>
            <a:normAutofit/>
          </a:bodyPr>
          <a:lstStyle/>
          <a:p>
            <a:pPr>
              <a:buFont typeface="Wingdings" pitchFamily="2" charset="2"/>
              <a:buChar char="Ø"/>
            </a:pPr>
            <a:r>
              <a:rPr lang="en-US" sz="2400" dirty="0" smtClean="0">
                <a:solidFill>
                  <a:schemeClr val="tx2">
                    <a:lumMod val="25000"/>
                  </a:schemeClr>
                </a:solidFill>
              </a:rPr>
              <a:t>Personnel selected through application process</a:t>
            </a:r>
          </a:p>
          <a:p>
            <a:pPr>
              <a:buFont typeface="Wingdings" pitchFamily="2" charset="2"/>
              <a:buChar char="Ø"/>
            </a:pPr>
            <a:r>
              <a:rPr lang="en-US" sz="2400" dirty="0" smtClean="0">
                <a:solidFill>
                  <a:schemeClr val="tx2">
                    <a:lumMod val="25000"/>
                  </a:schemeClr>
                </a:solidFill>
              </a:rPr>
              <a:t>Will receive additional training:</a:t>
            </a:r>
          </a:p>
          <a:p>
            <a:pPr lvl="1">
              <a:buFont typeface="Wingdings" pitchFamily="2" charset="2"/>
              <a:buChar char="Ø"/>
            </a:pPr>
            <a:r>
              <a:rPr lang="en-US" sz="2000" dirty="0" smtClean="0">
                <a:solidFill>
                  <a:schemeClr val="tx2">
                    <a:lumMod val="25000"/>
                  </a:schemeClr>
                </a:solidFill>
              </a:rPr>
              <a:t>Program training: MedStar</a:t>
            </a:r>
          </a:p>
          <a:p>
            <a:pPr lvl="1">
              <a:buFont typeface="Wingdings" pitchFamily="2" charset="2"/>
              <a:buChar char="Ø"/>
            </a:pPr>
            <a:r>
              <a:rPr lang="en-US" sz="2000" dirty="0" smtClean="0">
                <a:solidFill>
                  <a:schemeClr val="tx2">
                    <a:lumMod val="25000"/>
                  </a:schemeClr>
                </a:solidFill>
              </a:rPr>
              <a:t>Full continuum of care for chronically ill patients</a:t>
            </a:r>
          </a:p>
          <a:p>
            <a:pPr lvl="1">
              <a:buFont typeface="Wingdings" pitchFamily="2" charset="2"/>
              <a:buChar char="Ø"/>
            </a:pPr>
            <a:r>
              <a:rPr lang="en-US" sz="2000" dirty="0" smtClean="0">
                <a:solidFill>
                  <a:schemeClr val="tx2">
                    <a:lumMod val="25000"/>
                  </a:schemeClr>
                </a:solidFill>
              </a:rPr>
              <a:t>Social services</a:t>
            </a:r>
          </a:p>
          <a:p>
            <a:pPr lvl="1">
              <a:buFont typeface="Wingdings" pitchFamily="2" charset="2"/>
              <a:buChar char="Ø"/>
            </a:pPr>
            <a:r>
              <a:rPr lang="en-US" sz="2000" dirty="0" smtClean="0">
                <a:solidFill>
                  <a:schemeClr val="tx2">
                    <a:lumMod val="25000"/>
                  </a:schemeClr>
                </a:solidFill>
              </a:rPr>
              <a:t>Mental </a:t>
            </a:r>
            <a:r>
              <a:rPr lang="en-US" sz="2000" dirty="0">
                <a:solidFill>
                  <a:schemeClr val="tx2">
                    <a:lumMod val="25000"/>
                  </a:schemeClr>
                </a:solidFill>
              </a:rPr>
              <a:t>h</a:t>
            </a:r>
            <a:r>
              <a:rPr lang="en-US" sz="2000" dirty="0" smtClean="0">
                <a:solidFill>
                  <a:schemeClr val="tx2">
                    <a:lumMod val="25000"/>
                  </a:schemeClr>
                </a:solidFill>
              </a:rPr>
              <a:t>ealth training</a:t>
            </a:r>
          </a:p>
          <a:p>
            <a:pPr>
              <a:buFont typeface="Wingdings" pitchFamily="2" charset="2"/>
              <a:buChar char="Ø"/>
            </a:pPr>
            <a:r>
              <a:rPr lang="en-US" sz="2400" dirty="0" smtClean="0">
                <a:solidFill>
                  <a:schemeClr val="tx2">
                    <a:lumMod val="25000"/>
                  </a:schemeClr>
                </a:solidFill>
              </a:rPr>
              <a:t>Initial Staffing:  One Lieutenant and 4 Paramedics</a:t>
            </a:r>
          </a:p>
          <a:p>
            <a:pPr>
              <a:buFont typeface="Wingdings" pitchFamily="2" charset="2"/>
              <a:buChar char="Ø"/>
            </a:pPr>
            <a:r>
              <a:rPr lang="en-US" sz="2400" dirty="0" smtClean="0">
                <a:solidFill>
                  <a:schemeClr val="tx2">
                    <a:lumMod val="25000"/>
                  </a:schemeClr>
                </a:solidFill>
              </a:rPr>
              <a:t>Will contract with various area healthcare provider agencies to provide services</a:t>
            </a:r>
          </a:p>
          <a:p>
            <a:pPr>
              <a:buFont typeface="Wingdings" pitchFamily="2" charset="2"/>
              <a:buChar char="Ø"/>
            </a:pPr>
            <a:r>
              <a:rPr lang="en-US" sz="2400" dirty="0" smtClean="0">
                <a:solidFill>
                  <a:schemeClr val="tx2">
                    <a:lumMod val="25000"/>
                  </a:schemeClr>
                </a:solidFill>
              </a:rPr>
              <a:t>Estimated “go-live” date – January 2014</a:t>
            </a:r>
          </a:p>
          <a:p>
            <a:pPr marL="384048" lvl="1" indent="0">
              <a:buNone/>
            </a:pPr>
            <a:endParaRPr lang="en-US" dirty="0" smtClean="0">
              <a:solidFill>
                <a:schemeClr val="bg1"/>
              </a:solidFill>
            </a:endParaRPr>
          </a:p>
          <a:p>
            <a:pPr>
              <a:buFont typeface="Wingdings" pitchFamily="2" charset="2"/>
              <a:buChar char="Ø"/>
            </a:pPr>
            <a:endParaRPr lang="en-US" dirty="0">
              <a:solidFill>
                <a:schemeClr val="bg1"/>
              </a:solidFill>
            </a:endParaRPr>
          </a:p>
        </p:txBody>
      </p:sp>
      <p:sp>
        <p:nvSpPr>
          <p:cNvPr id="3" name="Title 2"/>
          <p:cNvSpPr>
            <a:spLocks noGrp="1"/>
          </p:cNvSpPr>
          <p:nvPr>
            <p:ph type="title"/>
          </p:nvPr>
        </p:nvSpPr>
        <p:spPr>
          <a:xfrm>
            <a:off x="685800" y="381000"/>
            <a:ext cx="7543800" cy="914400"/>
          </a:xfrm>
        </p:spPr>
        <p:txBody>
          <a:bodyPr/>
          <a:lstStyle/>
          <a:p>
            <a:r>
              <a:rPr lang="en-US" sz="4000" dirty="0" smtClean="0">
                <a:solidFill>
                  <a:schemeClr val="tx2">
                    <a:lumMod val="25000"/>
                  </a:schemeClr>
                </a:solidFill>
              </a:rPr>
              <a:t>DFR MCHP</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5943600" y="5867400"/>
            <a:ext cx="2133600" cy="304800"/>
          </a:xfrm>
        </p:spPr>
        <p:txBody>
          <a:bodyPr/>
          <a:lstStyle/>
          <a:p>
            <a:pPr algn="r"/>
            <a:fld id="{F2F541A2-68D7-4B98-A61E-B7784F32D30C}" type="slidenum">
              <a:rPr lang="en-US" smtClean="0">
                <a:solidFill>
                  <a:schemeClr val="tx2">
                    <a:lumMod val="25000"/>
                    <a:alpha val="60000"/>
                  </a:schemeClr>
                </a:solidFill>
              </a:rPr>
              <a:pPr algn="r"/>
              <a:t>30</a:t>
            </a:fld>
            <a:endParaRPr lang="en-US" dirty="0">
              <a:solidFill>
                <a:schemeClr val="tx2">
                  <a:lumMod val="25000"/>
                  <a:alpha val="60000"/>
                </a:schemeClr>
              </a:solidFill>
            </a:endParaRPr>
          </a:p>
        </p:txBody>
      </p:sp>
    </p:spTree>
    <p:extLst>
      <p:ext uri="{BB962C8B-B14F-4D97-AF65-F5344CB8AC3E}">
        <p14:creationId xmlns:p14="http://schemas.microsoft.com/office/powerpoint/2010/main" val="2066298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9326" y="1295400"/>
            <a:ext cx="7239000" cy="5029199"/>
          </a:xfrm>
        </p:spPr>
        <p:txBody>
          <a:bodyPr>
            <a:noAutofit/>
          </a:bodyPr>
          <a:lstStyle/>
          <a:p>
            <a:pPr>
              <a:buFont typeface="Wingdings" pitchFamily="2" charset="2"/>
              <a:buChar char="Ø"/>
            </a:pPr>
            <a:r>
              <a:rPr lang="en-US" sz="2400" dirty="0" smtClean="0">
                <a:solidFill>
                  <a:schemeClr val="tx2">
                    <a:lumMod val="25000"/>
                  </a:schemeClr>
                </a:solidFill>
              </a:rPr>
              <a:t>The MCHP paramedic will perform a basic assessment of the patient in their home to include:</a:t>
            </a:r>
          </a:p>
          <a:p>
            <a:pPr lvl="1">
              <a:buFont typeface="Wingdings" pitchFamily="2" charset="2"/>
              <a:buChar char="Ø"/>
            </a:pPr>
            <a:r>
              <a:rPr lang="en-US" sz="2000" dirty="0" smtClean="0">
                <a:solidFill>
                  <a:schemeClr val="tx2">
                    <a:lumMod val="25000"/>
                  </a:schemeClr>
                </a:solidFill>
              </a:rPr>
              <a:t>Medical requirements</a:t>
            </a:r>
          </a:p>
          <a:p>
            <a:pPr lvl="1">
              <a:buFont typeface="Wingdings" pitchFamily="2" charset="2"/>
              <a:buChar char="Ø"/>
            </a:pPr>
            <a:r>
              <a:rPr lang="en-US" sz="2000" dirty="0" smtClean="0">
                <a:solidFill>
                  <a:schemeClr val="tx2">
                    <a:lumMod val="25000"/>
                  </a:schemeClr>
                </a:solidFill>
              </a:rPr>
              <a:t>Medication review</a:t>
            </a:r>
          </a:p>
          <a:p>
            <a:pPr lvl="1">
              <a:buFont typeface="Wingdings" pitchFamily="2" charset="2"/>
              <a:buChar char="Ø"/>
            </a:pPr>
            <a:r>
              <a:rPr lang="en-US" sz="2000" dirty="0" smtClean="0">
                <a:solidFill>
                  <a:schemeClr val="tx2">
                    <a:lumMod val="25000"/>
                  </a:schemeClr>
                </a:solidFill>
              </a:rPr>
              <a:t>Individual healthcare education</a:t>
            </a:r>
          </a:p>
          <a:p>
            <a:pPr lvl="1">
              <a:buFont typeface="Wingdings" pitchFamily="2" charset="2"/>
              <a:buChar char="Ø"/>
            </a:pPr>
            <a:r>
              <a:rPr lang="en-US" sz="2000" dirty="0" smtClean="0">
                <a:solidFill>
                  <a:schemeClr val="tx2">
                    <a:lumMod val="25000"/>
                  </a:schemeClr>
                </a:solidFill>
              </a:rPr>
              <a:t>Social services needs</a:t>
            </a:r>
          </a:p>
          <a:p>
            <a:pPr lvl="1">
              <a:buFont typeface="Wingdings" pitchFamily="2" charset="2"/>
              <a:buChar char="Ø"/>
            </a:pPr>
            <a:r>
              <a:rPr lang="en-US" sz="2000" dirty="0" smtClean="0">
                <a:solidFill>
                  <a:schemeClr val="tx2">
                    <a:lumMod val="25000"/>
                  </a:schemeClr>
                </a:solidFill>
              </a:rPr>
              <a:t>Mental health services needs</a:t>
            </a:r>
          </a:p>
          <a:p>
            <a:pPr>
              <a:buFont typeface="Wingdings" pitchFamily="2" charset="2"/>
              <a:buChar char="Ø"/>
            </a:pPr>
            <a:r>
              <a:rPr lang="en-US" sz="2400" dirty="0" smtClean="0">
                <a:solidFill>
                  <a:schemeClr val="tx2">
                    <a:lumMod val="25000"/>
                  </a:schemeClr>
                </a:solidFill>
              </a:rPr>
              <a:t>Patient advocacy will be the highest priority </a:t>
            </a:r>
          </a:p>
          <a:p>
            <a:pPr>
              <a:buFont typeface="Wingdings" pitchFamily="2" charset="2"/>
              <a:buChar char="Ø"/>
            </a:pPr>
            <a:r>
              <a:rPr lang="en-US" sz="2400" dirty="0" smtClean="0">
                <a:solidFill>
                  <a:schemeClr val="tx2">
                    <a:lumMod val="25000"/>
                  </a:schemeClr>
                </a:solidFill>
              </a:rPr>
              <a:t>Will work with assigned physicians, case managers and others to:</a:t>
            </a:r>
          </a:p>
          <a:p>
            <a:pPr lvl="1">
              <a:buFont typeface="Wingdings" pitchFamily="2" charset="2"/>
              <a:buChar char="Ø"/>
            </a:pPr>
            <a:r>
              <a:rPr lang="en-US" sz="2000" dirty="0" smtClean="0">
                <a:solidFill>
                  <a:schemeClr val="tx2">
                    <a:lumMod val="25000"/>
                  </a:schemeClr>
                </a:solidFill>
              </a:rPr>
              <a:t>Improve the patient quality of care</a:t>
            </a:r>
          </a:p>
          <a:p>
            <a:pPr lvl="1">
              <a:buFont typeface="Wingdings" pitchFamily="2" charset="2"/>
              <a:buChar char="Ø"/>
            </a:pPr>
            <a:r>
              <a:rPr lang="en-US" sz="2000" dirty="0" smtClean="0">
                <a:solidFill>
                  <a:schemeClr val="tx2">
                    <a:lumMod val="25000"/>
                  </a:schemeClr>
                </a:solidFill>
              </a:rPr>
              <a:t>Improve the patients health condition</a:t>
            </a:r>
          </a:p>
          <a:p>
            <a:pPr lvl="1">
              <a:buFont typeface="Wingdings" pitchFamily="2" charset="2"/>
              <a:buChar char="Ø"/>
            </a:pPr>
            <a:r>
              <a:rPr lang="en-US" sz="2000" dirty="0">
                <a:solidFill>
                  <a:schemeClr val="tx2">
                    <a:lumMod val="25000"/>
                  </a:schemeClr>
                </a:solidFill>
              </a:rPr>
              <a:t>Reduce utilization of EMS and Emergency </a:t>
            </a:r>
            <a:r>
              <a:rPr lang="en-US" sz="2000" dirty="0" smtClean="0">
                <a:solidFill>
                  <a:schemeClr val="tx2">
                    <a:lumMod val="25000"/>
                  </a:schemeClr>
                </a:solidFill>
              </a:rPr>
              <a:t>Departments</a:t>
            </a:r>
            <a:endParaRPr lang="en-US" sz="2000" dirty="0">
              <a:solidFill>
                <a:schemeClr val="tx2">
                  <a:lumMod val="25000"/>
                </a:schemeClr>
              </a:solidFill>
            </a:endParaRPr>
          </a:p>
        </p:txBody>
      </p:sp>
      <p:sp>
        <p:nvSpPr>
          <p:cNvPr id="3" name="Title 2"/>
          <p:cNvSpPr>
            <a:spLocks noGrp="1"/>
          </p:cNvSpPr>
          <p:nvPr>
            <p:ph type="title"/>
          </p:nvPr>
        </p:nvSpPr>
        <p:spPr>
          <a:xfrm>
            <a:off x="762000" y="152400"/>
            <a:ext cx="7543800" cy="914400"/>
          </a:xfrm>
        </p:spPr>
        <p:txBody>
          <a:bodyPr/>
          <a:lstStyle/>
          <a:p>
            <a:r>
              <a:rPr lang="en-US" sz="4000" dirty="0">
                <a:solidFill>
                  <a:schemeClr val="tx2">
                    <a:lumMod val="25000"/>
                  </a:schemeClr>
                </a:solidFill>
              </a:rPr>
              <a:t>DFR MCHP</a:t>
            </a:r>
            <a:endParaRPr lang="en-US" sz="4000" dirty="0"/>
          </a:p>
        </p:txBody>
      </p:sp>
      <p:sp>
        <p:nvSpPr>
          <p:cNvPr id="6" name="Slide Number Placeholder 5"/>
          <p:cNvSpPr>
            <a:spLocks noGrp="1"/>
          </p:cNvSpPr>
          <p:nvPr>
            <p:ph type="sldNum" sz="quarter" idx="11"/>
          </p:nvPr>
        </p:nvSpPr>
        <p:spPr>
          <a:xfrm>
            <a:off x="6096000" y="5791200"/>
            <a:ext cx="2133600" cy="304800"/>
          </a:xfrm>
        </p:spPr>
        <p:txBody>
          <a:bodyPr/>
          <a:lstStyle/>
          <a:p>
            <a:pPr algn="r"/>
            <a:fld id="{F2F541A2-68D7-4B98-A61E-B7784F32D30C}" type="slidenum">
              <a:rPr lang="en-US" smtClean="0">
                <a:solidFill>
                  <a:schemeClr val="tx2">
                    <a:lumMod val="25000"/>
                    <a:alpha val="60000"/>
                  </a:schemeClr>
                </a:solidFill>
              </a:rPr>
              <a:pPr algn="r"/>
              <a:t>31</a:t>
            </a:fld>
            <a:endParaRPr lang="en-US" dirty="0">
              <a:solidFill>
                <a:schemeClr val="tx2">
                  <a:lumMod val="25000"/>
                  <a:alpha val="60000"/>
                </a:schemeClr>
              </a:solidFill>
            </a:endParaRPr>
          </a:p>
        </p:txBody>
      </p:sp>
    </p:spTree>
    <p:extLst>
      <p:ext uri="{BB962C8B-B14F-4D97-AF65-F5344CB8AC3E}">
        <p14:creationId xmlns:p14="http://schemas.microsoft.com/office/powerpoint/2010/main" val="343083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447800"/>
            <a:ext cx="7086600" cy="4419599"/>
          </a:xfrm>
        </p:spPr>
        <p:txBody>
          <a:bodyPr>
            <a:normAutofit/>
          </a:bodyPr>
          <a:lstStyle/>
          <a:p>
            <a:pPr>
              <a:buFont typeface="Wingdings" pitchFamily="2" charset="2"/>
              <a:buChar char="Ø"/>
            </a:pPr>
            <a:r>
              <a:rPr lang="en-US" sz="2800" dirty="0" smtClean="0">
                <a:solidFill>
                  <a:schemeClr val="tx2">
                    <a:lumMod val="25000"/>
                  </a:schemeClr>
                </a:solidFill>
              </a:rPr>
              <a:t>Initial MCHP programs:</a:t>
            </a:r>
          </a:p>
          <a:p>
            <a:pPr lvl="1">
              <a:buFont typeface="Wingdings" pitchFamily="2" charset="2"/>
              <a:buChar char="Ø"/>
            </a:pPr>
            <a:r>
              <a:rPr lang="en-US" sz="2800" dirty="0" smtClean="0">
                <a:solidFill>
                  <a:schemeClr val="tx2">
                    <a:lumMod val="25000"/>
                  </a:schemeClr>
                </a:solidFill>
              </a:rPr>
              <a:t>Trauma discharge – readmission prevention</a:t>
            </a:r>
          </a:p>
          <a:p>
            <a:pPr lvl="1">
              <a:buFont typeface="Wingdings" pitchFamily="2" charset="2"/>
              <a:buChar char="Ø"/>
            </a:pPr>
            <a:r>
              <a:rPr lang="en-US" sz="2800" dirty="0" smtClean="0">
                <a:solidFill>
                  <a:schemeClr val="tx2">
                    <a:lumMod val="25000"/>
                  </a:schemeClr>
                </a:solidFill>
              </a:rPr>
              <a:t>Pediatric asthma – readmission prevention</a:t>
            </a:r>
          </a:p>
          <a:p>
            <a:pPr lvl="1">
              <a:buFont typeface="Wingdings" pitchFamily="2" charset="2"/>
              <a:buChar char="Ø"/>
            </a:pPr>
            <a:r>
              <a:rPr lang="en-US" sz="2800" dirty="0" smtClean="0">
                <a:solidFill>
                  <a:schemeClr val="tx2">
                    <a:lumMod val="25000"/>
                  </a:schemeClr>
                </a:solidFill>
              </a:rPr>
              <a:t>Frequent utilizers program</a:t>
            </a:r>
          </a:p>
          <a:p>
            <a:pPr lvl="1">
              <a:buFont typeface="Wingdings" pitchFamily="2" charset="2"/>
              <a:buChar char="Ø"/>
            </a:pPr>
            <a:r>
              <a:rPr lang="en-US" sz="2800" dirty="0" smtClean="0">
                <a:solidFill>
                  <a:schemeClr val="tx2">
                    <a:lumMod val="25000"/>
                  </a:schemeClr>
                </a:solidFill>
              </a:rPr>
              <a:t>Congestive heart failure follow-up </a:t>
            </a:r>
            <a:endParaRPr lang="en-US" sz="2800" dirty="0">
              <a:solidFill>
                <a:schemeClr val="tx2">
                  <a:lumMod val="25000"/>
                </a:schemeClr>
              </a:solidFill>
            </a:endParaRPr>
          </a:p>
        </p:txBody>
      </p:sp>
      <p:sp>
        <p:nvSpPr>
          <p:cNvPr id="3" name="Title 2"/>
          <p:cNvSpPr>
            <a:spLocks noGrp="1"/>
          </p:cNvSpPr>
          <p:nvPr>
            <p:ph type="title"/>
          </p:nvPr>
        </p:nvSpPr>
        <p:spPr>
          <a:xfrm>
            <a:off x="533400" y="457200"/>
            <a:ext cx="7543800" cy="914400"/>
          </a:xfrm>
        </p:spPr>
        <p:txBody>
          <a:bodyPr/>
          <a:lstStyle/>
          <a:p>
            <a:r>
              <a:rPr lang="en-US" sz="4000" dirty="0">
                <a:solidFill>
                  <a:schemeClr val="tx2">
                    <a:lumMod val="25000"/>
                  </a:schemeClr>
                </a:solidFill>
              </a:rPr>
              <a:t>DFR MCHP</a:t>
            </a:r>
            <a:endParaRPr lang="en-US" sz="4000" dirty="0"/>
          </a:p>
        </p:txBody>
      </p:sp>
      <p:sp>
        <p:nvSpPr>
          <p:cNvPr id="6" name="Slide Number Placeholder 5"/>
          <p:cNvSpPr>
            <a:spLocks noGrp="1"/>
          </p:cNvSpPr>
          <p:nvPr>
            <p:ph type="sldNum" sz="quarter" idx="11"/>
          </p:nvPr>
        </p:nvSpPr>
        <p:spPr>
          <a:xfrm>
            <a:off x="822960" y="5867400"/>
            <a:ext cx="7635240" cy="279400"/>
          </a:xfrm>
        </p:spPr>
        <p:txBody>
          <a:bodyPr/>
          <a:lstStyle/>
          <a:p>
            <a:pPr algn="r"/>
            <a:fld id="{F2F541A2-68D7-4B98-A61E-B7784F32D30C}" type="slidenum">
              <a:rPr lang="en-US" smtClean="0">
                <a:solidFill>
                  <a:schemeClr val="tx2">
                    <a:lumMod val="25000"/>
                    <a:alpha val="60000"/>
                  </a:schemeClr>
                </a:solidFill>
              </a:rPr>
              <a:pPr algn="r"/>
              <a:t>32</a:t>
            </a:fld>
            <a:endParaRPr lang="en-US" dirty="0">
              <a:solidFill>
                <a:schemeClr val="tx2">
                  <a:lumMod val="25000"/>
                  <a:alpha val="60000"/>
                </a:schemeClr>
              </a:solidFill>
            </a:endParaRPr>
          </a:p>
        </p:txBody>
      </p:sp>
    </p:spTree>
    <p:extLst>
      <p:ext uri="{BB962C8B-B14F-4D97-AF65-F5344CB8AC3E}">
        <p14:creationId xmlns:p14="http://schemas.microsoft.com/office/powerpoint/2010/main" val="3682301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676400"/>
            <a:ext cx="7315200" cy="4038599"/>
          </a:xfrm>
        </p:spPr>
        <p:txBody>
          <a:bodyPr>
            <a:noAutofit/>
          </a:bodyPr>
          <a:lstStyle/>
          <a:p>
            <a:pPr algn="just">
              <a:buFont typeface="Wingdings" pitchFamily="2" charset="2"/>
              <a:buChar char="Ø"/>
            </a:pPr>
            <a:r>
              <a:rPr lang="en-US" sz="2400" dirty="0">
                <a:solidFill>
                  <a:schemeClr val="tx2">
                    <a:lumMod val="25000"/>
                  </a:schemeClr>
                </a:solidFill>
              </a:rPr>
              <a:t>Sample programs (based on contract obligations and internal decisions</a:t>
            </a:r>
            <a:r>
              <a:rPr lang="en-US" sz="2400" dirty="0" smtClean="0">
                <a:solidFill>
                  <a:schemeClr val="tx2">
                    <a:lumMod val="25000"/>
                  </a:schemeClr>
                </a:solidFill>
              </a:rPr>
              <a:t>):</a:t>
            </a:r>
            <a:endParaRPr lang="en-US" sz="2400" dirty="0">
              <a:solidFill>
                <a:schemeClr val="tx2">
                  <a:lumMod val="25000"/>
                </a:schemeClr>
              </a:solidFill>
            </a:endParaRPr>
          </a:p>
          <a:p>
            <a:pPr lvl="1" algn="just">
              <a:buFont typeface="Wingdings" pitchFamily="2" charset="2"/>
              <a:buChar char="Ø"/>
            </a:pPr>
            <a:r>
              <a:rPr lang="en-US" sz="2400" dirty="0" smtClean="0">
                <a:solidFill>
                  <a:schemeClr val="tx2">
                    <a:lumMod val="25000"/>
                  </a:schemeClr>
                </a:solidFill>
              </a:rPr>
              <a:t>Post-discharge readmission prevention:</a:t>
            </a:r>
          </a:p>
          <a:p>
            <a:pPr lvl="2" algn="just">
              <a:buFont typeface="Wingdings" pitchFamily="2" charset="2"/>
              <a:buChar char="Ø"/>
            </a:pPr>
            <a:r>
              <a:rPr lang="en-US" sz="2400" dirty="0" smtClean="0">
                <a:solidFill>
                  <a:schemeClr val="tx2">
                    <a:lumMod val="25000"/>
                  </a:schemeClr>
                </a:solidFill>
              </a:rPr>
              <a:t>Acute Myocardial Infarction (aka heart attack)</a:t>
            </a:r>
          </a:p>
          <a:p>
            <a:pPr lvl="2" algn="just">
              <a:buFont typeface="Wingdings" pitchFamily="2" charset="2"/>
              <a:buChar char="Ø"/>
            </a:pPr>
            <a:r>
              <a:rPr lang="en-US" sz="2400" dirty="0" smtClean="0">
                <a:solidFill>
                  <a:schemeClr val="tx2">
                    <a:lumMod val="25000"/>
                  </a:schemeClr>
                </a:solidFill>
              </a:rPr>
              <a:t>Heart Failure</a:t>
            </a:r>
          </a:p>
          <a:p>
            <a:pPr lvl="2" algn="just">
              <a:buFont typeface="Wingdings" pitchFamily="2" charset="2"/>
              <a:buChar char="Ø"/>
            </a:pPr>
            <a:r>
              <a:rPr lang="en-US" sz="2400" dirty="0" smtClean="0">
                <a:solidFill>
                  <a:schemeClr val="tx2">
                    <a:lumMod val="25000"/>
                  </a:schemeClr>
                </a:solidFill>
              </a:rPr>
              <a:t>Pneumonia</a:t>
            </a:r>
          </a:p>
          <a:p>
            <a:pPr lvl="2" algn="just">
              <a:buFont typeface="Wingdings" pitchFamily="2" charset="2"/>
              <a:buChar char="Ø"/>
            </a:pPr>
            <a:r>
              <a:rPr lang="en-US" sz="2400" dirty="0" smtClean="0">
                <a:solidFill>
                  <a:schemeClr val="tx2">
                    <a:lumMod val="25000"/>
                  </a:schemeClr>
                </a:solidFill>
              </a:rPr>
              <a:t>Chronic Obstructive Pulmonary Disease</a:t>
            </a:r>
          </a:p>
          <a:p>
            <a:pPr lvl="2" algn="just">
              <a:buFont typeface="Wingdings" pitchFamily="2" charset="2"/>
              <a:buChar char="Ø"/>
            </a:pPr>
            <a:r>
              <a:rPr lang="en-US" sz="2400" dirty="0" smtClean="0">
                <a:solidFill>
                  <a:schemeClr val="tx2">
                    <a:lumMod val="25000"/>
                  </a:schemeClr>
                </a:solidFill>
              </a:rPr>
              <a:t>Elective hip or knee replacement</a:t>
            </a:r>
            <a:endParaRPr lang="en-US" sz="2400" dirty="0">
              <a:solidFill>
                <a:schemeClr val="tx2">
                  <a:lumMod val="25000"/>
                </a:schemeClr>
              </a:solidFill>
            </a:endParaRPr>
          </a:p>
          <a:p>
            <a:pPr lvl="1" algn="just">
              <a:buFont typeface="Wingdings" pitchFamily="2" charset="2"/>
              <a:buChar char="Ø"/>
            </a:pPr>
            <a:r>
              <a:rPr lang="en-US" sz="2400" dirty="0" smtClean="0">
                <a:solidFill>
                  <a:schemeClr val="tx2">
                    <a:lumMod val="25000"/>
                  </a:schemeClr>
                </a:solidFill>
              </a:rPr>
              <a:t>End stage renal disease</a:t>
            </a:r>
            <a:endParaRPr lang="en-US" sz="2400" dirty="0">
              <a:solidFill>
                <a:schemeClr val="tx2">
                  <a:lumMod val="25000"/>
                </a:schemeClr>
              </a:solidFill>
            </a:endParaRPr>
          </a:p>
          <a:p>
            <a:endParaRPr lang="en-US" sz="2400" dirty="0">
              <a:solidFill>
                <a:schemeClr val="tx2">
                  <a:lumMod val="25000"/>
                </a:schemeClr>
              </a:solidFill>
            </a:endParaRPr>
          </a:p>
        </p:txBody>
      </p:sp>
      <p:sp>
        <p:nvSpPr>
          <p:cNvPr id="3" name="Title 2"/>
          <p:cNvSpPr>
            <a:spLocks noGrp="1"/>
          </p:cNvSpPr>
          <p:nvPr>
            <p:ph type="title"/>
          </p:nvPr>
        </p:nvSpPr>
        <p:spPr>
          <a:xfrm>
            <a:off x="762000" y="228600"/>
            <a:ext cx="7543800" cy="914400"/>
          </a:xfrm>
        </p:spPr>
        <p:txBody>
          <a:bodyPr/>
          <a:lstStyle/>
          <a:p>
            <a:r>
              <a:rPr lang="en-US" sz="4000" dirty="0">
                <a:solidFill>
                  <a:schemeClr val="tx2">
                    <a:lumMod val="25000"/>
                  </a:schemeClr>
                </a:solidFill>
              </a:rPr>
              <a:t>MCHP</a:t>
            </a:r>
          </a:p>
        </p:txBody>
      </p:sp>
      <p:sp>
        <p:nvSpPr>
          <p:cNvPr id="6" name="Slide Number Placeholder 5"/>
          <p:cNvSpPr>
            <a:spLocks noGrp="1"/>
          </p:cNvSpPr>
          <p:nvPr>
            <p:ph type="sldNum" sz="quarter" idx="11"/>
          </p:nvPr>
        </p:nvSpPr>
        <p:spPr>
          <a:xfrm>
            <a:off x="822960" y="5791200"/>
            <a:ext cx="7711440" cy="355600"/>
          </a:xfrm>
        </p:spPr>
        <p:txBody>
          <a:bodyPr/>
          <a:lstStyle/>
          <a:p>
            <a:pPr algn="r"/>
            <a:fld id="{F2F541A2-68D7-4B98-A61E-B7784F32D30C}" type="slidenum">
              <a:rPr lang="en-US" smtClean="0">
                <a:solidFill>
                  <a:schemeClr val="tx2">
                    <a:lumMod val="25000"/>
                    <a:alpha val="60000"/>
                  </a:schemeClr>
                </a:solidFill>
              </a:rPr>
              <a:pPr algn="r"/>
              <a:t>33</a:t>
            </a:fld>
            <a:endParaRPr lang="en-US" dirty="0">
              <a:solidFill>
                <a:schemeClr val="tx2">
                  <a:lumMod val="25000"/>
                  <a:alpha val="60000"/>
                </a:schemeClr>
              </a:solidFill>
            </a:endParaRPr>
          </a:p>
        </p:txBody>
      </p:sp>
    </p:spTree>
    <p:extLst>
      <p:ext uri="{BB962C8B-B14F-4D97-AF65-F5344CB8AC3E}">
        <p14:creationId xmlns:p14="http://schemas.microsoft.com/office/powerpoint/2010/main" val="477558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816101"/>
            <a:ext cx="7239000" cy="4190999"/>
          </a:xfrm>
        </p:spPr>
        <p:txBody>
          <a:bodyPr>
            <a:normAutofit/>
          </a:bodyPr>
          <a:lstStyle/>
          <a:p>
            <a:pPr>
              <a:buFont typeface="Wingdings" pitchFamily="2" charset="2"/>
              <a:buChar char="Ø"/>
            </a:pPr>
            <a:r>
              <a:rPr lang="en-US" sz="2800" dirty="0" smtClean="0">
                <a:solidFill>
                  <a:schemeClr val="tx2">
                    <a:lumMod val="25000"/>
                  </a:schemeClr>
                </a:solidFill>
              </a:rPr>
              <a:t>Sample programs (continued):</a:t>
            </a:r>
          </a:p>
          <a:p>
            <a:pPr lvl="1" algn="just">
              <a:buFont typeface="Wingdings" pitchFamily="2" charset="2"/>
              <a:buChar char="Ø"/>
            </a:pPr>
            <a:r>
              <a:rPr lang="en-US" sz="2800" dirty="0" smtClean="0">
                <a:solidFill>
                  <a:schemeClr val="tx2">
                    <a:lumMod val="25000"/>
                  </a:schemeClr>
                </a:solidFill>
              </a:rPr>
              <a:t>Serial </a:t>
            </a:r>
            <a:r>
              <a:rPr lang="en-US" sz="2800" dirty="0">
                <a:solidFill>
                  <a:schemeClr val="tx2">
                    <a:lumMod val="25000"/>
                  </a:schemeClr>
                </a:solidFill>
              </a:rPr>
              <a:t>inebriate </a:t>
            </a:r>
            <a:r>
              <a:rPr lang="en-US" sz="2800" dirty="0" smtClean="0">
                <a:solidFill>
                  <a:schemeClr val="tx2">
                    <a:lumMod val="25000"/>
                  </a:schemeClr>
                </a:solidFill>
              </a:rPr>
              <a:t>program</a:t>
            </a:r>
          </a:p>
          <a:p>
            <a:pPr lvl="1" algn="just">
              <a:buFont typeface="Wingdings" pitchFamily="2" charset="2"/>
              <a:buChar char="Ø"/>
            </a:pPr>
            <a:r>
              <a:rPr lang="en-US" sz="2800" dirty="0" smtClean="0">
                <a:solidFill>
                  <a:schemeClr val="tx2">
                    <a:lumMod val="25000"/>
                  </a:schemeClr>
                </a:solidFill>
              </a:rPr>
              <a:t>Frequent system utilizers</a:t>
            </a:r>
          </a:p>
          <a:p>
            <a:pPr lvl="1" algn="just">
              <a:buFont typeface="Wingdings" pitchFamily="2" charset="2"/>
              <a:buChar char="Ø"/>
            </a:pPr>
            <a:r>
              <a:rPr lang="en-US" sz="2800" dirty="0" smtClean="0">
                <a:solidFill>
                  <a:schemeClr val="tx2">
                    <a:lumMod val="25000"/>
                  </a:schemeClr>
                </a:solidFill>
              </a:rPr>
              <a:t>Mental health follow-up</a:t>
            </a:r>
            <a:endParaRPr lang="en-US" sz="2800" dirty="0">
              <a:solidFill>
                <a:schemeClr val="tx2">
                  <a:lumMod val="25000"/>
                </a:schemeClr>
              </a:solidFill>
            </a:endParaRPr>
          </a:p>
          <a:p>
            <a:pPr lvl="1" algn="just">
              <a:buFont typeface="Wingdings" pitchFamily="2" charset="2"/>
              <a:buChar char="Ø"/>
            </a:pPr>
            <a:r>
              <a:rPr lang="en-US" sz="2800" dirty="0">
                <a:solidFill>
                  <a:schemeClr val="tx2">
                    <a:lumMod val="25000"/>
                  </a:schemeClr>
                </a:solidFill>
              </a:rPr>
              <a:t>Hospice and palliative care </a:t>
            </a:r>
            <a:endParaRPr lang="en-US" sz="2800" dirty="0" smtClean="0">
              <a:solidFill>
                <a:schemeClr val="tx2">
                  <a:lumMod val="25000"/>
                </a:schemeClr>
              </a:solidFill>
            </a:endParaRPr>
          </a:p>
          <a:p>
            <a:pPr lvl="1" algn="just">
              <a:buFont typeface="Wingdings" pitchFamily="2" charset="2"/>
              <a:buChar char="Ø"/>
            </a:pPr>
            <a:r>
              <a:rPr lang="en-US" sz="2800" dirty="0" smtClean="0">
                <a:solidFill>
                  <a:schemeClr val="tx2">
                    <a:lumMod val="25000"/>
                  </a:schemeClr>
                </a:solidFill>
              </a:rPr>
              <a:t>System </a:t>
            </a:r>
            <a:r>
              <a:rPr lang="en-US" sz="2800" dirty="0">
                <a:solidFill>
                  <a:schemeClr val="tx2">
                    <a:lumMod val="25000"/>
                  </a:schemeClr>
                </a:solidFill>
              </a:rPr>
              <a:t>Overuse Program</a:t>
            </a:r>
          </a:p>
          <a:p>
            <a:pPr lvl="1" algn="just">
              <a:buFont typeface="Wingdings" pitchFamily="2" charset="2"/>
              <a:buChar char="Ø"/>
            </a:pPr>
            <a:r>
              <a:rPr lang="en-US" sz="2800" dirty="0">
                <a:solidFill>
                  <a:schemeClr val="tx2">
                    <a:lumMod val="25000"/>
                  </a:schemeClr>
                </a:solidFill>
              </a:rPr>
              <a:t>Geriatric Monitoring Program</a:t>
            </a:r>
          </a:p>
          <a:p>
            <a:pPr lvl="1" algn="just">
              <a:buFont typeface="Wingdings" pitchFamily="2" charset="2"/>
              <a:buChar char="Ø"/>
            </a:pPr>
            <a:r>
              <a:rPr lang="en-US" sz="2800" dirty="0">
                <a:solidFill>
                  <a:schemeClr val="tx2">
                    <a:lumMod val="25000"/>
                  </a:schemeClr>
                </a:solidFill>
              </a:rPr>
              <a:t>Many, many more options</a:t>
            </a:r>
          </a:p>
          <a:p>
            <a:pPr lvl="1">
              <a:buFont typeface="Wingdings" pitchFamily="2" charset="2"/>
              <a:buChar char="Ø"/>
            </a:pPr>
            <a:endParaRPr lang="en-US" sz="2400" dirty="0">
              <a:solidFill>
                <a:schemeClr val="tx2">
                  <a:lumMod val="25000"/>
                </a:schemeClr>
              </a:solidFill>
            </a:endParaRPr>
          </a:p>
        </p:txBody>
      </p:sp>
      <p:sp>
        <p:nvSpPr>
          <p:cNvPr id="3" name="Title 2"/>
          <p:cNvSpPr>
            <a:spLocks noGrp="1"/>
          </p:cNvSpPr>
          <p:nvPr>
            <p:ph type="title"/>
          </p:nvPr>
        </p:nvSpPr>
        <p:spPr>
          <a:xfrm>
            <a:off x="609600" y="228600"/>
            <a:ext cx="7543800" cy="914400"/>
          </a:xfrm>
        </p:spPr>
        <p:txBody>
          <a:bodyPr/>
          <a:lstStyle/>
          <a:p>
            <a:r>
              <a:rPr lang="en-US" sz="4000" dirty="0">
                <a:solidFill>
                  <a:schemeClr val="tx2">
                    <a:lumMod val="25000"/>
                  </a:schemeClr>
                </a:solidFill>
              </a:rPr>
              <a:t>MCHP</a:t>
            </a:r>
            <a:endParaRPr lang="en-US" sz="4000" dirty="0"/>
          </a:p>
        </p:txBody>
      </p:sp>
      <p:sp>
        <p:nvSpPr>
          <p:cNvPr id="6" name="Slide Number Placeholder 5"/>
          <p:cNvSpPr>
            <a:spLocks noGrp="1"/>
          </p:cNvSpPr>
          <p:nvPr>
            <p:ph type="sldNum" sz="quarter" idx="11"/>
          </p:nvPr>
        </p:nvSpPr>
        <p:spPr>
          <a:xfrm>
            <a:off x="822960" y="5867400"/>
            <a:ext cx="7482840" cy="279400"/>
          </a:xfrm>
        </p:spPr>
        <p:txBody>
          <a:bodyPr/>
          <a:lstStyle/>
          <a:p>
            <a:pPr algn="r"/>
            <a:fld id="{F2F541A2-68D7-4B98-A61E-B7784F32D30C}" type="slidenum">
              <a:rPr lang="en-US" smtClean="0">
                <a:solidFill>
                  <a:schemeClr val="tx2">
                    <a:lumMod val="25000"/>
                    <a:alpha val="60000"/>
                  </a:schemeClr>
                </a:solidFill>
              </a:rPr>
              <a:pPr algn="r"/>
              <a:t>34</a:t>
            </a:fld>
            <a:endParaRPr lang="en-US" dirty="0">
              <a:solidFill>
                <a:schemeClr val="tx2">
                  <a:lumMod val="25000"/>
                  <a:alpha val="60000"/>
                </a:schemeClr>
              </a:solidFill>
            </a:endParaRPr>
          </a:p>
        </p:txBody>
      </p:sp>
    </p:spTree>
    <p:extLst>
      <p:ext uri="{BB962C8B-B14F-4D97-AF65-F5344CB8AC3E}">
        <p14:creationId xmlns:p14="http://schemas.microsoft.com/office/powerpoint/2010/main" val="1610540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685801"/>
            <a:ext cx="7848600" cy="4800599"/>
          </a:xfrm>
        </p:spPr>
        <p:txBody>
          <a:bodyPr>
            <a:normAutofit/>
          </a:bodyPr>
          <a:lstStyle/>
          <a:p>
            <a:pPr marL="18288" indent="0" algn="ctr">
              <a:buNone/>
            </a:pPr>
            <a:r>
              <a:rPr lang="en-US" sz="5400" dirty="0" smtClean="0">
                <a:solidFill>
                  <a:schemeClr val="tx2">
                    <a:lumMod val="25000"/>
                  </a:schemeClr>
                </a:solidFill>
              </a:rPr>
              <a:t>Service Delivery Evolution</a:t>
            </a:r>
            <a:endParaRPr lang="en-US" sz="5400" dirty="0">
              <a:solidFill>
                <a:schemeClr val="tx2">
                  <a:lumMod val="25000"/>
                </a:schemeClr>
              </a:solidFill>
            </a:endParaRPr>
          </a:p>
        </p:txBody>
      </p:sp>
      <p:sp>
        <p:nvSpPr>
          <p:cNvPr id="5" name="Slide Number Placeholder 4"/>
          <p:cNvSpPr>
            <a:spLocks noGrp="1"/>
          </p:cNvSpPr>
          <p:nvPr>
            <p:ph type="sldNum" sz="quarter" idx="11"/>
          </p:nvPr>
        </p:nvSpPr>
        <p:spPr>
          <a:xfrm>
            <a:off x="822960" y="5791200"/>
            <a:ext cx="7635240" cy="355600"/>
          </a:xfrm>
        </p:spPr>
        <p:txBody>
          <a:bodyPr/>
          <a:lstStyle/>
          <a:p>
            <a:pPr algn="r"/>
            <a:fld id="{F2F541A2-68D7-4B98-A61E-B7784F32D30C}" type="slidenum">
              <a:rPr lang="en-US" smtClean="0">
                <a:solidFill>
                  <a:schemeClr val="tx2">
                    <a:lumMod val="25000"/>
                    <a:alpha val="60000"/>
                  </a:schemeClr>
                </a:solidFill>
              </a:rPr>
              <a:pPr algn="r"/>
              <a:t>35</a:t>
            </a:fld>
            <a:endParaRPr lang="en-US" dirty="0">
              <a:solidFill>
                <a:schemeClr val="tx2">
                  <a:lumMod val="25000"/>
                  <a:alpha val="60000"/>
                </a:schemeClr>
              </a:solidFill>
            </a:endParaRPr>
          </a:p>
        </p:txBody>
      </p:sp>
    </p:spTree>
    <p:extLst>
      <p:ext uri="{BB962C8B-B14F-4D97-AF65-F5344CB8AC3E}">
        <p14:creationId xmlns:p14="http://schemas.microsoft.com/office/powerpoint/2010/main" val="1745028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600201"/>
            <a:ext cx="7010400" cy="4648199"/>
          </a:xfrm>
        </p:spPr>
        <p:txBody>
          <a:bodyPr>
            <a:normAutofit/>
          </a:bodyPr>
          <a:lstStyle/>
          <a:p>
            <a:pPr algn="just">
              <a:buFont typeface="Wingdings" pitchFamily="2" charset="2"/>
              <a:buChar char="Ø"/>
            </a:pPr>
            <a:r>
              <a:rPr lang="en-US" sz="2400" dirty="0" smtClean="0">
                <a:solidFill>
                  <a:schemeClr val="tx2">
                    <a:lumMod val="25000"/>
                  </a:schemeClr>
                </a:solidFill>
              </a:rPr>
              <a:t>Current model requires tremendous subsidy and continues to escalate in cost and losses</a:t>
            </a:r>
          </a:p>
          <a:p>
            <a:pPr algn="just">
              <a:buFont typeface="Wingdings" pitchFamily="2" charset="2"/>
              <a:buChar char="Ø"/>
            </a:pPr>
            <a:r>
              <a:rPr lang="en-US" sz="2400" dirty="0" smtClean="0">
                <a:solidFill>
                  <a:schemeClr val="tx2">
                    <a:lumMod val="25000"/>
                  </a:schemeClr>
                </a:solidFill>
              </a:rPr>
              <a:t>Evaluate and implement </a:t>
            </a:r>
            <a:r>
              <a:rPr lang="en-US" sz="2400" dirty="0">
                <a:solidFill>
                  <a:schemeClr val="tx2">
                    <a:lumMod val="25000"/>
                  </a:schemeClr>
                </a:solidFill>
              </a:rPr>
              <a:t>a multiple service delivery model consisting of seven levels of response capabilities, along with appropriate training and staffing </a:t>
            </a:r>
            <a:r>
              <a:rPr lang="en-US" sz="2400" dirty="0" smtClean="0">
                <a:solidFill>
                  <a:schemeClr val="tx2">
                    <a:lumMod val="25000"/>
                  </a:schemeClr>
                </a:solidFill>
              </a:rPr>
              <a:t>levels</a:t>
            </a:r>
          </a:p>
          <a:p>
            <a:pPr algn="just">
              <a:buFont typeface="Wingdings" pitchFamily="2" charset="2"/>
              <a:buChar char="Ø"/>
            </a:pPr>
            <a:r>
              <a:rPr lang="en-US" sz="2400" dirty="0" smtClean="0">
                <a:solidFill>
                  <a:schemeClr val="tx2">
                    <a:lumMod val="25000"/>
                  </a:schemeClr>
                </a:solidFill>
              </a:rPr>
              <a:t>Enhanced dispatch program </a:t>
            </a:r>
          </a:p>
          <a:p>
            <a:pPr algn="just">
              <a:buFont typeface="Wingdings" pitchFamily="2" charset="2"/>
              <a:buChar char="Ø"/>
            </a:pPr>
            <a:r>
              <a:rPr lang="en-US" sz="2400" dirty="0" smtClean="0">
                <a:solidFill>
                  <a:schemeClr val="tx2">
                    <a:lumMod val="25000"/>
                  </a:schemeClr>
                </a:solidFill>
              </a:rPr>
              <a:t>Additional </a:t>
            </a:r>
            <a:r>
              <a:rPr lang="en-US" sz="2400" dirty="0">
                <a:solidFill>
                  <a:schemeClr val="tx2">
                    <a:lumMod val="25000"/>
                  </a:schemeClr>
                </a:solidFill>
              </a:rPr>
              <a:t>program options </a:t>
            </a:r>
            <a:r>
              <a:rPr lang="en-US" sz="2400" dirty="0" smtClean="0">
                <a:solidFill>
                  <a:schemeClr val="tx2">
                    <a:lumMod val="25000"/>
                  </a:schemeClr>
                </a:solidFill>
              </a:rPr>
              <a:t> for consideration</a:t>
            </a:r>
            <a:endParaRPr lang="en-US" sz="2400" dirty="0">
              <a:solidFill>
                <a:schemeClr val="tx2">
                  <a:lumMod val="25000"/>
                </a:schemeClr>
              </a:solidFill>
            </a:endParaRPr>
          </a:p>
          <a:p>
            <a:pPr lvl="1" algn="just">
              <a:buFont typeface="Wingdings" pitchFamily="2" charset="2"/>
              <a:buChar char="Ø"/>
            </a:pPr>
            <a:r>
              <a:rPr lang="en-US" sz="2400" dirty="0" smtClean="0">
                <a:solidFill>
                  <a:schemeClr val="tx2">
                    <a:lumMod val="25000"/>
                  </a:schemeClr>
                </a:solidFill>
              </a:rPr>
              <a:t>Community </a:t>
            </a:r>
            <a:r>
              <a:rPr lang="en-US" sz="2400" dirty="0">
                <a:solidFill>
                  <a:schemeClr val="tx2">
                    <a:lumMod val="25000"/>
                  </a:schemeClr>
                </a:solidFill>
              </a:rPr>
              <a:t>Education</a:t>
            </a:r>
          </a:p>
          <a:p>
            <a:pPr lvl="1" algn="just">
              <a:buFont typeface="Wingdings" pitchFamily="2" charset="2"/>
              <a:buChar char="Ø"/>
            </a:pPr>
            <a:r>
              <a:rPr lang="en-US" sz="2400" dirty="0">
                <a:solidFill>
                  <a:schemeClr val="tx2">
                    <a:lumMod val="25000"/>
                  </a:schemeClr>
                </a:solidFill>
              </a:rPr>
              <a:t>EMS Field </a:t>
            </a:r>
            <a:r>
              <a:rPr lang="en-US" sz="2400" dirty="0" smtClean="0">
                <a:solidFill>
                  <a:schemeClr val="tx2">
                    <a:lumMod val="25000"/>
                  </a:schemeClr>
                </a:solidFill>
              </a:rPr>
              <a:t>Training</a:t>
            </a:r>
          </a:p>
        </p:txBody>
      </p:sp>
      <p:sp>
        <p:nvSpPr>
          <p:cNvPr id="2" name="Title 1"/>
          <p:cNvSpPr>
            <a:spLocks noGrp="1"/>
          </p:cNvSpPr>
          <p:nvPr>
            <p:ph type="title"/>
          </p:nvPr>
        </p:nvSpPr>
        <p:spPr>
          <a:xfrm>
            <a:off x="381000" y="381000"/>
            <a:ext cx="7848600" cy="914400"/>
          </a:xfrm>
        </p:spPr>
        <p:txBody>
          <a:bodyPr/>
          <a:lstStyle/>
          <a:p>
            <a:r>
              <a:rPr lang="en-US" sz="4000" dirty="0" smtClean="0">
                <a:solidFill>
                  <a:schemeClr val="tx2">
                    <a:lumMod val="25000"/>
                  </a:schemeClr>
                </a:solidFill>
              </a:rPr>
              <a:t>DFR EMS is Responding </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822960" y="5791200"/>
            <a:ext cx="7482840" cy="355600"/>
          </a:xfrm>
        </p:spPr>
        <p:txBody>
          <a:bodyPr/>
          <a:lstStyle/>
          <a:p>
            <a:pPr algn="r"/>
            <a:fld id="{F2F541A2-68D7-4B98-A61E-B7784F32D30C}" type="slidenum">
              <a:rPr lang="en-US" smtClean="0">
                <a:solidFill>
                  <a:schemeClr val="tx2">
                    <a:lumMod val="25000"/>
                    <a:alpha val="60000"/>
                  </a:schemeClr>
                </a:solidFill>
              </a:rPr>
              <a:pPr algn="r"/>
              <a:t>36</a:t>
            </a:fld>
            <a:endParaRPr lang="en-US" dirty="0">
              <a:solidFill>
                <a:schemeClr val="tx2">
                  <a:lumMod val="25000"/>
                  <a:alpha val="60000"/>
                </a:schemeClr>
              </a:solidFill>
            </a:endParaRPr>
          </a:p>
        </p:txBody>
      </p:sp>
    </p:spTree>
    <p:extLst>
      <p:ext uri="{BB962C8B-B14F-4D97-AF65-F5344CB8AC3E}">
        <p14:creationId xmlns:p14="http://schemas.microsoft.com/office/powerpoint/2010/main" val="42319990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620000" cy="5334000"/>
          </a:xfrm>
        </p:spPr>
        <p:txBody>
          <a:bodyPr>
            <a:normAutofit/>
          </a:bodyPr>
          <a:lstStyle/>
          <a:p>
            <a:pPr>
              <a:buFont typeface="Wingdings" pitchFamily="2" charset="2"/>
              <a:buChar char="Ø"/>
            </a:pPr>
            <a:r>
              <a:rPr lang="en-US" sz="2400" dirty="0" smtClean="0">
                <a:solidFill>
                  <a:schemeClr val="tx2">
                    <a:lumMod val="25000"/>
                  </a:schemeClr>
                </a:solidFill>
              </a:rPr>
              <a:t>Supported by Medical Direction and DFR administration</a:t>
            </a:r>
          </a:p>
          <a:p>
            <a:pPr>
              <a:buFont typeface="Wingdings" pitchFamily="2" charset="2"/>
              <a:buChar char="Ø"/>
            </a:pPr>
            <a:r>
              <a:rPr lang="en-US" sz="2400" dirty="0" smtClean="0">
                <a:solidFill>
                  <a:schemeClr val="tx2">
                    <a:lumMod val="25000"/>
                  </a:schemeClr>
                </a:solidFill>
              </a:rPr>
              <a:t>Helps to stabilize call volume (possibly decrease)</a:t>
            </a:r>
          </a:p>
          <a:p>
            <a:pPr>
              <a:buFont typeface="Wingdings" pitchFamily="2" charset="2"/>
              <a:buChar char="Ø"/>
            </a:pPr>
            <a:r>
              <a:rPr lang="en-US" sz="2400" dirty="0" smtClean="0">
                <a:solidFill>
                  <a:schemeClr val="tx2">
                    <a:lumMod val="25000"/>
                  </a:schemeClr>
                </a:solidFill>
              </a:rPr>
              <a:t>Allows for reallocation (and possibly expansion) of resources to handle call volumes and needs of the community</a:t>
            </a:r>
          </a:p>
          <a:p>
            <a:pPr>
              <a:buFont typeface="Wingdings" pitchFamily="2" charset="2"/>
              <a:buChar char="Ø"/>
            </a:pPr>
            <a:r>
              <a:rPr lang="en-US" sz="2400" dirty="0" smtClean="0">
                <a:solidFill>
                  <a:schemeClr val="tx2">
                    <a:lumMod val="25000"/>
                  </a:schemeClr>
                </a:solidFill>
              </a:rPr>
              <a:t>Significant cost avoidance over the five-year projection</a:t>
            </a:r>
          </a:p>
          <a:p>
            <a:pPr>
              <a:buFont typeface="Wingdings" pitchFamily="2" charset="2"/>
              <a:buChar char="Ø"/>
            </a:pPr>
            <a:r>
              <a:rPr lang="en-US" sz="2400" dirty="0">
                <a:solidFill>
                  <a:schemeClr val="tx2">
                    <a:lumMod val="25000"/>
                  </a:schemeClr>
                </a:solidFill>
              </a:rPr>
              <a:t>W</a:t>
            </a:r>
            <a:r>
              <a:rPr lang="en-US" sz="2400" dirty="0" smtClean="0">
                <a:solidFill>
                  <a:schemeClr val="tx2">
                    <a:lumMod val="25000"/>
                  </a:schemeClr>
                </a:solidFill>
              </a:rPr>
              <a:t>ill help us meet established response time goals for critical calls, by allowing flexibility for other EMS calls types</a:t>
            </a:r>
          </a:p>
          <a:p>
            <a:pPr>
              <a:buFont typeface="Wingdings" pitchFamily="2" charset="2"/>
              <a:buChar char="Ø"/>
            </a:pPr>
            <a:r>
              <a:rPr lang="en-US" sz="2400" dirty="0">
                <a:solidFill>
                  <a:schemeClr val="tx2">
                    <a:lumMod val="25000"/>
                  </a:schemeClr>
                </a:solidFill>
              </a:rPr>
              <a:t>W</a:t>
            </a:r>
            <a:r>
              <a:rPr lang="en-US" sz="2400" dirty="0" smtClean="0">
                <a:solidFill>
                  <a:schemeClr val="tx2">
                    <a:lumMod val="25000"/>
                  </a:schemeClr>
                </a:solidFill>
              </a:rPr>
              <a:t>ill serve to distribute call types to appropriate resource response unit types</a:t>
            </a:r>
          </a:p>
          <a:p>
            <a:pPr marL="18288" indent="0">
              <a:buNone/>
            </a:pPr>
            <a:endParaRPr lang="en-US" dirty="0">
              <a:solidFill>
                <a:schemeClr val="tx2">
                  <a:lumMod val="25000"/>
                </a:schemeClr>
              </a:solidFill>
            </a:endParaRPr>
          </a:p>
        </p:txBody>
      </p:sp>
      <p:sp>
        <p:nvSpPr>
          <p:cNvPr id="2" name="Title 1"/>
          <p:cNvSpPr>
            <a:spLocks noGrp="1"/>
          </p:cNvSpPr>
          <p:nvPr>
            <p:ph type="title"/>
          </p:nvPr>
        </p:nvSpPr>
        <p:spPr>
          <a:xfrm>
            <a:off x="914400" y="152400"/>
            <a:ext cx="7543800" cy="914400"/>
          </a:xfrm>
        </p:spPr>
        <p:txBody>
          <a:bodyPr/>
          <a:lstStyle/>
          <a:p>
            <a:r>
              <a:rPr lang="en-US" sz="4000" dirty="0" smtClean="0">
                <a:solidFill>
                  <a:schemeClr val="tx2">
                    <a:lumMod val="25000"/>
                  </a:schemeClr>
                </a:solidFill>
              </a:rPr>
              <a:t>Benefits</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822960" y="5791200"/>
            <a:ext cx="7559040" cy="355600"/>
          </a:xfrm>
        </p:spPr>
        <p:txBody>
          <a:bodyPr/>
          <a:lstStyle/>
          <a:p>
            <a:pPr algn="r"/>
            <a:fld id="{F2F541A2-68D7-4B98-A61E-B7784F32D30C}" type="slidenum">
              <a:rPr lang="en-US" smtClean="0">
                <a:solidFill>
                  <a:schemeClr val="tx2">
                    <a:lumMod val="25000"/>
                    <a:alpha val="60000"/>
                  </a:schemeClr>
                </a:solidFill>
              </a:rPr>
              <a:pPr algn="r"/>
              <a:t>37</a:t>
            </a:fld>
            <a:endParaRPr lang="en-US" dirty="0">
              <a:solidFill>
                <a:schemeClr val="tx2">
                  <a:lumMod val="25000"/>
                  <a:alpha val="60000"/>
                </a:schemeClr>
              </a:solidFill>
            </a:endParaRPr>
          </a:p>
        </p:txBody>
      </p:sp>
    </p:spTree>
    <p:extLst>
      <p:ext uri="{BB962C8B-B14F-4D97-AF65-F5344CB8AC3E}">
        <p14:creationId xmlns:p14="http://schemas.microsoft.com/office/powerpoint/2010/main" val="27476994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85800"/>
            <a:ext cx="6934200" cy="4952999"/>
          </a:xfrm>
        </p:spPr>
        <p:txBody>
          <a:bodyPr>
            <a:normAutofit/>
          </a:bodyPr>
          <a:lstStyle/>
          <a:p>
            <a:pPr marL="18288" indent="0">
              <a:buNone/>
            </a:pPr>
            <a:endParaRPr lang="en-US" sz="2600" dirty="0">
              <a:solidFill>
                <a:schemeClr val="bg1"/>
              </a:solidFill>
            </a:endParaRPr>
          </a:p>
          <a:p>
            <a:pPr marL="18288" lvl="0" indent="0">
              <a:buNone/>
            </a:pPr>
            <a:r>
              <a:rPr lang="en-US" dirty="0" smtClean="0">
                <a:solidFill>
                  <a:schemeClr val="tx2">
                    <a:lumMod val="25000"/>
                  </a:schemeClr>
                </a:solidFill>
              </a:rPr>
              <a:t>“</a:t>
            </a:r>
            <a:r>
              <a:rPr lang="en-US" sz="2800" dirty="0" smtClean="0">
                <a:solidFill>
                  <a:schemeClr val="tx2">
                    <a:lumMod val="25000"/>
                  </a:schemeClr>
                </a:solidFill>
              </a:rPr>
              <a:t>In </a:t>
            </a:r>
            <a:r>
              <a:rPr lang="en-US" sz="2800" dirty="0">
                <a:solidFill>
                  <a:schemeClr val="tx2">
                    <a:lumMod val="25000"/>
                  </a:schemeClr>
                </a:solidFill>
              </a:rPr>
              <a:t>large urban centers, the tiered ambulance system can be used to reduce response time intervals to critical calls, primarily through the use of sophisticated dispatch protocols</a:t>
            </a:r>
            <a:r>
              <a:rPr lang="en-US" sz="2800" dirty="0" smtClean="0">
                <a:solidFill>
                  <a:schemeClr val="tx2">
                    <a:lumMod val="25000"/>
                  </a:schemeClr>
                </a:solidFill>
              </a:rPr>
              <a:t>.”</a:t>
            </a:r>
          </a:p>
          <a:p>
            <a:pPr marL="18288" lvl="0" indent="0">
              <a:buNone/>
            </a:pPr>
            <a:endParaRPr lang="en-US" dirty="0" smtClean="0">
              <a:solidFill>
                <a:schemeClr val="bg1"/>
              </a:solidFill>
            </a:endParaRPr>
          </a:p>
          <a:p>
            <a:pPr marL="18288" lvl="0" indent="0">
              <a:buNone/>
            </a:pPr>
            <a:r>
              <a:rPr lang="en-US" dirty="0" smtClean="0">
                <a:solidFill>
                  <a:schemeClr val="tx2">
                    <a:lumMod val="25000"/>
                  </a:schemeClr>
                </a:solidFill>
              </a:rPr>
              <a:t>(</a:t>
            </a:r>
            <a:r>
              <a:rPr lang="en-US" dirty="0">
                <a:solidFill>
                  <a:schemeClr val="tx2">
                    <a:lumMod val="25000"/>
                  </a:schemeClr>
                </a:solidFill>
              </a:rPr>
              <a:t>Calculating your EMS Service’s “Average Cost of Service” and “Unit Hour Analysis”, J.R. Henry Consulting Inc., </a:t>
            </a:r>
            <a:r>
              <a:rPr lang="en-US" dirty="0" smtClean="0">
                <a:solidFill>
                  <a:schemeClr val="tx2">
                    <a:lumMod val="25000"/>
                  </a:schemeClr>
                </a:solidFill>
              </a:rPr>
              <a:t>2011)</a:t>
            </a:r>
            <a:endParaRPr lang="en-US" sz="2600" dirty="0">
              <a:solidFill>
                <a:schemeClr val="tx2">
                  <a:lumMod val="25000"/>
                </a:schemeClr>
              </a:solidFill>
            </a:endParaRPr>
          </a:p>
          <a:p>
            <a:pPr marL="18288" indent="0">
              <a:buNone/>
            </a:pPr>
            <a:endParaRPr lang="en-US" dirty="0">
              <a:solidFill>
                <a:schemeClr val="tx2">
                  <a:lumMod val="25000"/>
                </a:schemeClr>
              </a:solidFill>
            </a:endParaRPr>
          </a:p>
        </p:txBody>
      </p:sp>
      <p:sp>
        <p:nvSpPr>
          <p:cNvPr id="5" name="Slide Number Placeholder 4"/>
          <p:cNvSpPr>
            <a:spLocks noGrp="1"/>
          </p:cNvSpPr>
          <p:nvPr>
            <p:ph type="sldNum" sz="quarter" idx="11"/>
          </p:nvPr>
        </p:nvSpPr>
        <p:spPr>
          <a:xfrm>
            <a:off x="822960" y="5791200"/>
            <a:ext cx="7559040" cy="355600"/>
          </a:xfrm>
        </p:spPr>
        <p:txBody>
          <a:bodyPr/>
          <a:lstStyle/>
          <a:p>
            <a:pPr algn="r"/>
            <a:fld id="{F2F541A2-68D7-4B98-A61E-B7784F32D30C}" type="slidenum">
              <a:rPr lang="en-US" smtClean="0">
                <a:solidFill>
                  <a:schemeClr val="tx2">
                    <a:lumMod val="25000"/>
                    <a:alpha val="60000"/>
                  </a:schemeClr>
                </a:solidFill>
              </a:rPr>
              <a:pPr algn="r"/>
              <a:t>38</a:t>
            </a:fld>
            <a:endParaRPr lang="en-US" dirty="0">
              <a:solidFill>
                <a:schemeClr val="tx2">
                  <a:lumMod val="25000"/>
                  <a:alpha val="60000"/>
                </a:schemeClr>
              </a:solidFill>
            </a:endParaRPr>
          </a:p>
        </p:txBody>
      </p:sp>
    </p:spTree>
    <p:extLst>
      <p:ext uri="{BB962C8B-B14F-4D97-AF65-F5344CB8AC3E}">
        <p14:creationId xmlns:p14="http://schemas.microsoft.com/office/powerpoint/2010/main" val="25323672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419600"/>
          </a:xfrm>
        </p:spPr>
        <p:txBody>
          <a:bodyPr/>
          <a:lstStyle/>
          <a:p>
            <a:pPr marL="0" indent="0" algn="ctr">
              <a:buNone/>
            </a:pPr>
            <a:r>
              <a:rPr lang="en-US" sz="4800" b="1" dirty="0" smtClean="0">
                <a:solidFill>
                  <a:schemeClr val="tx2">
                    <a:lumMod val="25000"/>
                  </a:schemeClr>
                </a:solidFill>
              </a:rPr>
              <a:t>Questions/ Comments?</a:t>
            </a:r>
            <a:endParaRPr lang="en-US" sz="4800" b="1" dirty="0">
              <a:solidFill>
                <a:schemeClr val="tx2">
                  <a:lumMod val="25000"/>
                </a:schemeClr>
              </a:solidFill>
            </a:endParaRPr>
          </a:p>
        </p:txBody>
      </p:sp>
      <p:sp>
        <p:nvSpPr>
          <p:cNvPr id="6" name="Slide Number Placeholder 5"/>
          <p:cNvSpPr>
            <a:spLocks noGrp="1"/>
          </p:cNvSpPr>
          <p:nvPr>
            <p:ph type="sldNum" sz="quarter" idx="11"/>
          </p:nvPr>
        </p:nvSpPr>
        <p:spPr>
          <a:xfrm>
            <a:off x="822960" y="5867400"/>
            <a:ext cx="7406640" cy="279400"/>
          </a:xfrm>
        </p:spPr>
        <p:txBody>
          <a:bodyPr/>
          <a:lstStyle/>
          <a:p>
            <a:pPr algn="r"/>
            <a:fld id="{F2F541A2-68D7-4B98-A61E-B7784F32D30C}" type="slidenum">
              <a:rPr lang="en-US" smtClean="0">
                <a:solidFill>
                  <a:schemeClr val="tx2">
                    <a:lumMod val="25000"/>
                    <a:alpha val="60000"/>
                  </a:schemeClr>
                </a:solidFill>
              </a:rPr>
              <a:pPr algn="r"/>
              <a:t>39</a:t>
            </a:fld>
            <a:endParaRPr lang="en-US" dirty="0">
              <a:solidFill>
                <a:schemeClr val="tx2">
                  <a:lumMod val="25000"/>
                  <a:alpha val="60000"/>
                </a:schemeClr>
              </a:solidFill>
            </a:endParaRPr>
          </a:p>
        </p:txBody>
      </p:sp>
    </p:spTree>
    <p:extLst>
      <p:ext uri="{BB962C8B-B14F-4D97-AF65-F5344CB8AC3E}">
        <p14:creationId xmlns:p14="http://schemas.microsoft.com/office/powerpoint/2010/main" val="1654850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914401"/>
            <a:ext cx="7467600" cy="4952999"/>
          </a:xfrm>
        </p:spPr>
        <p:txBody>
          <a:bodyPr>
            <a:noAutofit/>
          </a:bodyPr>
          <a:lstStyle/>
          <a:p>
            <a:pPr marL="18288" indent="0" algn="just">
              <a:buNone/>
            </a:pPr>
            <a:r>
              <a:rPr lang="en-US" sz="2400" dirty="0" smtClean="0">
                <a:solidFill>
                  <a:schemeClr val="tx2">
                    <a:lumMod val="25000"/>
                  </a:schemeClr>
                </a:solidFill>
              </a:rPr>
              <a:t>The history of the American fire service and Dallas Fire-Rescue Department has been one of adapting to changing environments:</a:t>
            </a:r>
          </a:p>
          <a:p>
            <a:pPr>
              <a:buFont typeface="Wingdings" pitchFamily="2" charset="2"/>
              <a:buChar char="Ø"/>
            </a:pPr>
            <a:r>
              <a:rPr lang="en-US" sz="2400" dirty="0" smtClean="0">
                <a:solidFill>
                  <a:schemeClr val="tx2">
                    <a:lumMod val="25000"/>
                  </a:schemeClr>
                </a:solidFill>
              </a:rPr>
              <a:t>Before the 1970’s, focus was to fight fires with more equipment and personnel</a:t>
            </a:r>
          </a:p>
          <a:p>
            <a:pPr>
              <a:buFont typeface="Wingdings" pitchFamily="2" charset="2"/>
              <a:buChar char="Ø"/>
            </a:pPr>
            <a:r>
              <a:rPr lang="en-US" sz="2400" dirty="0" smtClean="0">
                <a:solidFill>
                  <a:schemeClr val="tx2">
                    <a:lumMod val="25000"/>
                  </a:schemeClr>
                </a:solidFill>
              </a:rPr>
              <a:t>Implementation of EMS in the 1970’s </a:t>
            </a:r>
          </a:p>
          <a:p>
            <a:pPr>
              <a:buFont typeface="Wingdings" pitchFamily="2" charset="2"/>
              <a:buChar char="Ø"/>
            </a:pPr>
            <a:r>
              <a:rPr lang="en-US" sz="2400" dirty="0" smtClean="0">
                <a:solidFill>
                  <a:schemeClr val="tx2">
                    <a:lumMod val="25000"/>
                  </a:schemeClr>
                </a:solidFill>
              </a:rPr>
              <a:t>Increased awareness of fire losses in the 1970’s </a:t>
            </a:r>
          </a:p>
          <a:p>
            <a:pPr>
              <a:buFont typeface="Wingdings" pitchFamily="2" charset="2"/>
              <a:buChar char="Ø"/>
            </a:pPr>
            <a:r>
              <a:rPr lang="en-US" sz="2400" dirty="0" smtClean="0">
                <a:solidFill>
                  <a:schemeClr val="tx2">
                    <a:lumMod val="25000"/>
                  </a:schemeClr>
                </a:solidFill>
              </a:rPr>
              <a:t>Increased focus on Fire Prevention</a:t>
            </a:r>
          </a:p>
          <a:p>
            <a:pPr>
              <a:buFont typeface="Wingdings" pitchFamily="2" charset="2"/>
              <a:buChar char="Ø"/>
            </a:pPr>
            <a:r>
              <a:rPr lang="en-US" sz="2400" dirty="0" smtClean="0">
                <a:solidFill>
                  <a:schemeClr val="tx2">
                    <a:lumMod val="25000"/>
                  </a:schemeClr>
                </a:solidFill>
              </a:rPr>
              <a:t>Changes </a:t>
            </a:r>
            <a:r>
              <a:rPr lang="en-US" sz="2400" dirty="0">
                <a:solidFill>
                  <a:schemeClr val="tx2">
                    <a:lumMod val="25000"/>
                  </a:schemeClr>
                </a:solidFill>
              </a:rPr>
              <a:t>in equipment and </a:t>
            </a:r>
            <a:r>
              <a:rPr lang="en-US" sz="2400" dirty="0" smtClean="0">
                <a:solidFill>
                  <a:schemeClr val="tx2">
                    <a:lumMod val="25000"/>
                  </a:schemeClr>
                </a:solidFill>
              </a:rPr>
              <a:t>procedures (Self Contained Breathing Apparatus {SCBA}, Thermal Imagers)</a:t>
            </a:r>
          </a:p>
          <a:p>
            <a:pPr>
              <a:buFont typeface="Wingdings" pitchFamily="2" charset="2"/>
              <a:buChar char="Ø"/>
            </a:pPr>
            <a:r>
              <a:rPr lang="en-US" sz="2400" dirty="0">
                <a:solidFill>
                  <a:schemeClr val="tx2">
                    <a:lumMod val="25000"/>
                  </a:schemeClr>
                </a:solidFill>
              </a:rPr>
              <a:t>Upgrading technology</a:t>
            </a:r>
          </a:p>
          <a:p>
            <a:pPr marL="18288" indent="0">
              <a:buNone/>
            </a:pPr>
            <a:endParaRPr lang="en-US" sz="2400" dirty="0">
              <a:solidFill>
                <a:schemeClr val="tx2">
                  <a:lumMod val="25000"/>
                </a:schemeClr>
              </a:solidFill>
            </a:endParaRPr>
          </a:p>
          <a:p>
            <a:pPr marL="18288" indent="0">
              <a:buNone/>
            </a:pPr>
            <a:r>
              <a:rPr lang="en-US" sz="2400" dirty="0" smtClean="0">
                <a:solidFill>
                  <a:schemeClr val="tx2">
                    <a:lumMod val="25000"/>
                  </a:schemeClr>
                </a:solidFill>
              </a:rPr>
              <a:t>It’s now time for the evolution to continue…</a:t>
            </a:r>
            <a:endParaRPr lang="en-US" sz="2400" dirty="0">
              <a:solidFill>
                <a:schemeClr val="tx2">
                  <a:lumMod val="25000"/>
                </a:schemeClr>
              </a:solidFill>
            </a:endParaRPr>
          </a:p>
        </p:txBody>
      </p:sp>
      <p:sp>
        <p:nvSpPr>
          <p:cNvPr id="5" name="Slide Number Placeholder 4"/>
          <p:cNvSpPr>
            <a:spLocks noGrp="1"/>
          </p:cNvSpPr>
          <p:nvPr>
            <p:ph type="sldNum" sz="quarter" idx="11"/>
          </p:nvPr>
        </p:nvSpPr>
        <p:spPr>
          <a:xfrm>
            <a:off x="6324600" y="5867400"/>
            <a:ext cx="2133600" cy="304800"/>
          </a:xfrm>
        </p:spPr>
        <p:txBody>
          <a:bodyPr/>
          <a:lstStyle/>
          <a:p>
            <a:pPr algn="r"/>
            <a:fld id="{F2F541A2-68D7-4B98-A61E-B7784F32D30C}" type="slidenum">
              <a:rPr lang="en-US" smtClean="0">
                <a:solidFill>
                  <a:schemeClr val="tx2">
                    <a:lumMod val="25000"/>
                    <a:alpha val="60000"/>
                  </a:schemeClr>
                </a:solidFill>
              </a:rPr>
              <a:pPr algn="r"/>
              <a:t>4</a:t>
            </a:fld>
            <a:endParaRPr lang="en-US" dirty="0">
              <a:solidFill>
                <a:schemeClr val="tx2">
                  <a:lumMod val="25000"/>
                  <a:alpha val="60000"/>
                </a:schemeClr>
              </a:solidFill>
            </a:endParaRPr>
          </a:p>
        </p:txBody>
      </p:sp>
    </p:spTree>
    <p:extLst>
      <p:ext uri="{BB962C8B-B14F-4D97-AF65-F5344CB8AC3E}">
        <p14:creationId xmlns:p14="http://schemas.microsoft.com/office/powerpoint/2010/main" val="412478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6934200" cy="4800599"/>
          </a:xfrm>
        </p:spPr>
        <p:txBody>
          <a:bodyPr>
            <a:normAutofit lnSpcReduction="10000"/>
          </a:bodyPr>
          <a:lstStyle/>
          <a:p>
            <a:pPr>
              <a:buFont typeface="Wingdings" pitchFamily="2" charset="2"/>
              <a:buChar char="Ø"/>
            </a:pPr>
            <a:r>
              <a:rPr lang="en-US" sz="2000" dirty="0" smtClean="0">
                <a:solidFill>
                  <a:schemeClr val="tx2">
                    <a:lumMod val="25000"/>
                  </a:schemeClr>
                </a:solidFill>
              </a:rPr>
              <a:t>“</a:t>
            </a:r>
            <a:r>
              <a:rPr lang="en-US" sz="2200" dirty="0" smtClean="0">
                <a:solidFill>
                  <a:schemeClr val="tx2">
                    <a:lumMod val="25000"/>
                  </a:schemeClr>
                </a:solidFill>
              </a:rPr>
              <a:t>America Burning”</a:t>
            </a:r>
          </a:p>
          <a:p>
            <a:pPr lvl="1">
              <a:buFont typeface="Wingdings" pitchFamily="2" charset="2"/>
              <a:buChar char="Ø"/>
            </a:pPr>
            <a:r>
              <a:rPr lang="en-US" sz="2000" dirty="0" smtClean="0">
                <a:solidFill>
                  <a:schemeClr val="tx2">
                    <a:lumMod val="25000"/>
                  </a:schemeClr>
                </a:solidFill>
              </a:rPr>
              <a:t>Policy paper published in 1973</a:t>
            </a:r>
          </a:p>
          <a:p>
            <a:pPr lvl="1">
              <a:buFont typeface="Wingdings" pitchFamily="2" charset="2"/>
              <a:buChar char="Ø"/>
            </a:pPr>
            <a:r>
              <a:rPr lang="en-US" sz="2000" dirty="0" smtClean="0">
                <a:solidFill>
                  <a:schemeClr val="tx2">
                    <a:lumMod val="25000"/>
                  </a:schemeClr>
                </a:solidFill>
              </a:rPr>
              <a:t>National Commission on Fire Prevention and Control</a:t>
            </a:r>
          </a:p>
          <a:p>
            <a:pPr lvl="1">
              <a:buFont typeface="Wingdings" pitchFamily="2" charset="2"/>
              <a:buChar char="Ø"/>
            </a:pPr>
            <a:r>
              <a:rPr lang="en-US" sz="2000" dirty="0" smtClean="0">
                <a:solidFill>
                  <a:schemeClr val="tx2">
                    <a:lumMod val="25000"/>
                  </a:schemeClr>
                </a:solidFill>
              </a:rPr>
              <a:t>Intended to address problems that existed in fire fighting at that time (annual numbers)</a:t>
            </a:r>
          </a:p>
          <a:p>
            <a:pPr lvl="2">
              <a:buFont typeface="Wingdings" pitchFamily="2" charset="2"/>
              <a:buChar char="Ø"/>
            </a:pPr>
            <a:r>
              <a:rPr lang="en-US" sz="2000" dirty="0" smtClean="0">
                <a:solidFill>
                  <a:schemeClr val="tx2">
                    <a:lumMod val="25000"/>
                  </a:schemeClr>
                </a:solidFill>
              </a:rPr>
              <a:t>Over 6,200 lives to fire</a:t>
            </a:r>
          </a:p>
          <a:p>
            <a:pPr lvl="2">
              <a:buFont typeface="Wingdings" pitchFamily="2" charset="2"/>
              <a:buChar char="Ø"/>
            </a:pPr>
            <a:r>
              <a:rPr lang="en-US" sz="2000" dirty="0" smtClean="0">
                <a:solidFill>
                  <a:schemeClr val="tx2">
                    <a:lumMod val="25000"/>
                  </a:schemeClr>
                </a:solidFill>
              </a:rPr>
              <a:t>Over 300,000 injuries </a:t>
            </a:r>
          </a:p>
          <a:p>
            <a:pPr lvl="2">
              <a:buFont typeface="Wingdings" pitchFamily="2" charset="2"/>
              <a:buChar char="Ø"/>
            </a:pPr>
            <a:r>
              <a:rPr lang="en-US" sz="2000" dirty="0" smtClean="0">
                <a:solidFill>
                  <a:schemeClr val="tx2">
                    <a:lumMod val="25000"/>
                  </a:schemeClr>
                </a:solidFill>
              </a:rPr>
              <a:t>Over $11 billion fire loss ($54 billion if adjusted to today’s dollar value)</a:t>
            </a:r>
          </a:p>
          <a:p>
            <a:pPr>
              <a:buFont typeface="Wingdings" pitchFamily="2" charset="2"/>
              <a:buChar char="Ø"/>
            </a:pPr>
            <a:r>
              <a:rPr lang="en-US" sz="2200" dirty="0" smtClean="0">
                <a:solidFill>
                  <a:schemeClr val="tx2">
                    <a:lumMod val="25000"/>
                  </a:schemeClr>
                </a:solidFill>
              </a:rPr>
              <a:t>Due to increased attention to</a:t>
            </a:r>
            <a:r>
              <a:rPr lang="en-US" sz="2200" dirty="0" smtClean="0">
                <a:solidFill>
                  <a:srgbClr val="FF0000"/>
                </a:solidFill>
              </a:rPr>
              <a:t> </a:t>
            </a:r>
            <a:r>
              <a:rPr lang="en-US" sz="2200" dirty="0" smtClean="0">
                <a:solidFill>
                  <a:schemeClr val="tx2">
                    <a:lumMod val="25000"/>
                  </a:schemeClr>
                </a:solidFill>
              </a:rPr>
              <a:t>prevention</a:t>
            </a:r>
            <a:r>
              <a:rPr lang="en-US" sz="2200" dirty="0" smtClean="0">
                <a:solidFill>
                  <a:srgbClr val="FF0000"/>
                </a:solidFill>
              </a:rPr>
              <a:t> </a:t>
            </a:r>
            <a:r>
              <a:rPr lang="en-US" sz="2200" dirty="0" smtClean="0">
                <a:solidFill>
                  <a:schemeClr val="tx2">
                    <a:lumMod val="25000"/>
                  </a:schemeClr>
                </a:solidFill>
              </a:rPr>
              <a:t>and legislative actions, in 2010:</a:t>
            </a:r>
          </a:p>
          <a:p>
            <a:pPr lvl="2">
              <a:buFont typeface="Wingdings" pitchFamily="2" charset="2"/>
              <a:buChar char="Ø"/>
            </a:pPr>
            <a:r>
              <a:rPr lang="en-US" sz="2000" dirty="0" smtClean="0">
                <a:solidFill>
                  <a:schemeClr val="tx2">
                    <a:lumMod val="25000"/>
                  </a:schemeClr>
                </a:solidFill>
              </a:rPr>
              <a:t>2,640 lives lost</a:t>
            </a:r>
          </a:p>
          <a:p>
            <a:pPr lvl="2">
              <a:buFont typeface="Wingdings" pitchFamily="2" charset="2"/>
              <a:buChar char="Ø"/>
            </a:pPr>
            <a:r>
              <a:rPr lang="en-US" sz="2000" dirty="0" smtClean="0">
                <a:solidFill>
                  <a:schemeClr val="tx2">
                    <a:lumMod val="25000"/>
                  </a:schemeClr>
                </a:solidFill>
              </a:rPr>
              <a:t>13,350 injuries</a:t>
            </a:r>
          </a:p>
          <a:p>
            <a:pPr lvl="2">
              <a:buFont typeface="Wingdings" pitchFamily="2" charset="2"/>
              <a:buChar char="Ø"/>
            </a:pPr>
            <a:r>
              <a:rPr lang="en-US" sz="2000" dirty="0" smtClean="0">
                <a:solidFill>
                  <a:schemeClr val="tx2">
                    <a:lumMod val="25000"/>
                  </a:schemeClr>
                </a:solidFill>
              </a:rPr>
              <a:t>$7.5 billion fire loss</a:t>
            </a:r>
          </a:p>
          <a:p>
            <a:pPr lvl="1"/>
            <a:endParaRPr lang="en-US" dirty="0" smtClean="0"/>
          </a:p>
        </p:txBody>
      </p:sp>
      <p:sp>
        <p:nvSpPr>
          <p:cNvPr id="2" name="Title 1"/>
          <p:cNvSpPr>
            <a:spLocks noGrp="1"/>
          </p:cNvSpPr>
          <p:nvPr>
            <p:ph type="title"/>
          </p:nvPr>
        </p:nvSpPr>
        <p:spPr>
          <a:xfrm>
            <a:off x="685800" y="304800"/>
            <a:ext cx="8077200" cy="914400"/>
          </a:xfrm>
        </p:spPr>
        <p:txBody>
          <a:bodyPr/>
          <a:lstStyle/>
          <a:p>
            <a:r>
              <a:rPr lang="en-US" sz="4000" dirty="0" smtClean="0">
                <a:solidFill>
                  <a:schemeClr val="tx2">
                    <a:lumMod val="25000"/>
                  </a:schemeClr>
                </a:solidFill>
              </a:rPr>
              <a:t>Focus on Prevention Yields Results</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019800" y="5791200"/>
            <a:ext cx="2133600" cy="304800"/>
          </a:xfrm>
        </p:spPr>
        <p:txBody>
          <a:bodyPr/>
          <a:lstStyle/>
          <a:p>
            <a:pPr algn="r"/>
            <a:fld id="{F2F541A2-68D7-4B98-A61E-B7784F32D30C}" type="slidenum">
              <a:rPr lang="en-US" smtClean="0">
                <a:solidFill>
                  <a:schemeClr val="tx2">
                    <a:lumMod val="25000"/>
                    <a:alpha val="60000"/>
                  </a:schemeClr>
                </a:solidFill>
              </a:rPr>
              <a:pPr algn="r"/>
              <a:t>5</a:t>
            </a:fld>
            <a:endParaRPr lang="en-US" dirty="0">
              <a:solidFill>
                <a:schemeClr val="tx2">
                  <a:lumMod val="25000"/>
                  <a:alpha val="60000"/>
                </a:schemeClr>
              </a:solidFill>
            </a:endParaRPr>
          </a:p>
        </p:txBody>
      </p:sp>
    </p:spTree>
    <p:extLst>
      <p:ext uri="{BB962C8B-B14F-4D97-AF65-F5344CB8AC3E}">
        <p14:creationId xmlns:p14="http://schemas.microsoft.com/office/powerpoint/2010/main" val="101108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143000"/>
            <a:ext cx="6858000" cy="4876799"/>
          </a:xfrm>
        </p:spPr>
        <p:txBody>
          <a:bodyPr>
            <a:normAutofit/>
          </a:bodyPr>
          <a:lstStyle/>
          <a:p>
            <a:pPr algn="just">
              <a:buFont typeface="Wingdings" pitchFamily="2" charset="2"/>
              <a:buChar char="Ø"/>
            </a:pPr>
            <a:r>
              <a:rPr lang="en-US" sz="2800" dirty="0" smtClean="0">
                <a:solidFill>
                  <a:schemeClr val="tx2">
                    <a:lumMod val="25000"/>
                  </a:schemeClr>
                </a:solidFill>
              </a:rPr>
              <a:t>Similar </a:t>
            </a:r>
            <a:r>
              <a:rPr lang="en-US" sz="2800" dirty="0">
                <a:solidFill>
                  <a:schemeClr val="tx2">
                    <a:lumMod val="25000"/>
                  </a:schemeClr>
                </a:solidFill>
              </a:rPr>
              <a:t>focus now coming into play in the healthcare </a:t>
            </a:r>
            <a:r>
              <a:rPr lang="en-US" sz="2800" dirty="0" smtClean="0">
                <a:solidFill>
                  <a:schemeClr val="tx2">
                    <a:lumMod val="25000"/>
                  </a:schemeClr>
                </a:solidFill>
              </a:rPr>
              <a:t>industry</a:t>
            </a:r>
          </a:p>
          <a:p>
            <a:pPr algn="just">
              <a:buFont typeface="Wingdings" pitchFamily="2" charset="2"/>
              <a:buChar char="Ø"/>
            </a:pPr>
            <a:r>
              <a:rPr lang="en-US" sz="2800" dirty="0" smtClean="0">
                <a:solidFill>
                  <a:schemeClr val="tx2">
                    <a:lumMod val="25000"/>
                  </a:schemeClr>
                </a:solidFill>
              </a:rPr>
              <a:t>National legislative changes focusing on healthcare delivery</a:t>
            </a:r>
          </a:p>
          <a:p>
            <a:pPr algn="just">
              <a:buFont typeface="Wingdings" pitchFamily="2" charset="2"/>
              <a:buChar char="Ø"/>
            </a:pPr>
            <a:r>
              <a:rPr lang="en-US" sz="2800" dirty="0">
                <a:solidFill>
                  <a:schemeClr val="tx2">
                    <a:lumMod val="25000"/>
                  </a:schemeClr>
                </a:solidFill>
              </a:rPr>
              <a:t>S</a:t>
            </a:r>
            <a:r>
              <a:rPr lang="en-US" sz="2800" dirty="0" smtClean="0">
                <a:solidFill>
                  <a:schemeClr val="tx2">
                    <a:lumMod val="25000"/>
                  </a:schemeClr>
                </a:solidFill>
              </a:rPr>
              <a:t>cientific research papers and reports</a:t>
            </a:r>
          </a:p>
          <a:p>
            <a:pPr algn="just">
              <a:buFont typeface="Wingdings" pitchFamily="2" charset="2"/>
              <a:buChar char="Ø"/>
            </a:pPr>
            <a:r>
              <a:rPr lang="en-US" sz="2800" dirty="0" smtClean="0">
                <a:solidFill>
                  <a:schemeClr val="tx2">
                    <a:lumMod val="25000"/>
                  </a:schemeClr>
                </a:solidFill>
              </a:rPr>
              <a:t>Much discussion in trade journals</a:t>
            </a:r>
          </a:p>
          <a:p>
            <a:pPr algn="just">
              <a:buFont typeface="Wingdings" pitchFamily="2" charset="2"/>
              <a:buChar char="Ø"/>
            </a:pPr>
            <a:r>
              <a:rPr lang="en-US" sz="2800" dirty="0" smtClean="0">
                <a:solidFill>
                  <a:schemeClr val="tx2">
                    <a:lumMod val="25000"/>
                  </a:schemeClr>
                </a:solidFill>
              </a:rPr>
              <a:t>Discussion at all legislative levels</a:t>
            </a:r>
            <a:endParaRPr lang="en-US" sz="2800" dirty="0">
              <a:solidFill>
                <a:schemeClr val="tx2">
                  <a:lumMod val="25000"/>
                </a:schemeClr>
              </a:solidFill>
            </a:endParaRPr>
          </a:p>
        </p:txBody>
      </p:sp>
      <p:sp>
        <p:nvSpPr>
          <p:cNvPr id="2" name="Title 1"/>
          <p:cNvSpPr>
            <a:spLocks noGrp="1"/>
          </p:cNvSpPr>
          <p:nvPr>
            <p:ph type="title"/>
          </p:nvPr>
        </p:nvSpPr>
        <p:spPr>
          <a:xfrm>
            <a:off x="533400" y="457200"/>
            <a:ext cx="8305800" cy="914400"/>
          </a:xfrm>
        </p:spPr>
        <p:txBody>
          <a:bodyPr/>
          <a:lstStyle/>
          <a:p>
            <a:r>
              <a:rPr lang="en-US" sz="4000" dirty="0" smtClean="0">
                <a:solidFill>
                  <a:schemeClr val="tx2">
                    <a:lumMod val="25000"/>
                  </a:schemeClr>
                </a:solidFill>
              </a:rPr>
              <a:t>Evolution in delivery of healthcare </a:t>
            </a:r>
            <a:endParaRPr lang="en-US" sz="4000" dirty="0">
              <a:solidFill>
                <a:schemeClr val="tx2">
                  <a:lumMod val="25000"/>
                </a:schemeClr>
              </a:solidFill>
            </a:endParaRPr>
          </a:p>
        </p:txBody>
      </p:sp>
      <p:sp>
        <p:nvSpPr>
          <p:cNvPr id="6" name="Slide Number Placeholder 5"/>
          <p:cNvSpPr>
            <a:spLocks noGrp="1"/>
          </p:cNvSpPr>
          <p:nvPr>
            <p:ph type="sldNum" sz="quarter" idx="11"/>
          </p:nvPr>
        </p:nvSpPr>
        <p:spPr>
          <a:xfrm>
            <a:off x="6248400" y="5791200"/>
            <a:ext cx="2133600" cy="304800"/>
          </a:xfrm>
        </p:spPr>
        <p:txBody>
          <a:bodyPr/>
          <a:lstStyle/>
          <a:p>
            <a:pPr algn="r"/>
            <a:fld id="{F2F541A2-68D7-4B98-A61E-B7784F32D30C}" type="slidenum">
              <a:rPr lang="en-US" smtClean="0">
                <a:solidFill>
                  <a:schemeClr val="tx2">
                    <a:lumMod val="25000"/>
                    <a:alpha val="60000"/>
                  </a:schemeClr>
                </a:solidFill>
              </a:rPr>
              <a:pPr algn="r"/>
              <a:t>6</a:t>
            </a:fld>
            <a:endParaRPr lang="en-US" dirty="0">
              <a:solidFill>
                <a:schemeClr val="tx2">
                  <a:lumMod val="25000"/>
                  <a:alpha val="60000"/>
                </a:schemeClr>
              </a:solidFill>
            </a:endParaRPr>
          </a:p>
        </p:txBody>
      </p:sp>
    </p:spTree>
    <p:extLst>
      <p:ext uri="{BB962C8B-B14F-4D97-AF65-F5344CB8AC3E}">
        <p14:creationId xmlns:p14="http://schemas.microsoft.com/office/powerpoint/2010/main" val="404714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467600" cy="4800600"/>
          </a:xfrm>
        </p:spPr>
        <p:txBody>
          <a:bodyPr>
            <a:noAutofit/>
          </a:bodyPr>
          <a:lstStyle/>
          <a:p>
            <a:pPr>
              <a:buFont typeface="Wingdings" pitchFamily="2" charset="2"/>
              <a:buChar char="Ø"/>
            </a:pPr>
            <a:r>
              <a:rPr lang="en-US" sz="2500" dirty="0" smtClean="0">
                <a:solidFill>
                  <a:schemeClr val="tx2">
                    <a:lumMod val="25000"/>
                  </a:schemeClr>
                </a:solidFill>
              </a:rPr>
              <a:t>DFR responded to first EMS call on November 6, 1972 </a:t>
            </a:r>
          </a:p>
          <a:p>
            <a:pPr>
              <a:buFont typeface="Wingdings" pitchFamily="2" charset="2"/>
              <a:buChar char="Ø"/>
            </a:pPr>
            <a:r>
              <a:rPr lang="en-US" sz="2500" dirty="0" smtClean="0">
                <a:solidFill>
                  <a:schemeClr val="tx2">
                    <a:lumMod val="25000"/>
                  </a:schemeClr>
                </a:solidFill>
              </a:rPr>
              <a:t>FY   1972-1973:   40,249 responses, 16 ambulances  </a:t>
            </a:r>
          </a:p>
          <a:p>
            <a:pPr>
              <a:buFont typeface="Wingdings" pitchFamily="2" charset="2"/>
              <a:buChar char="Ø"/>
            </a:pPr>
            <a:r>
              <a:rPr lang="en-US" sz="2500" dirty="0" smtClean="0">
                <a:solidFill>
                  <a:schemeClr val="tx2">
                    <a:lumMod val="25000"/>
                  </a:schemeClr>
                </a:solidFill>
              </a:rPr>
              <a:t>FY 2012-2013: 193,820 responses, 40 front-line Rescues and 3 Peak Demand Rescues  </a:t>
            </a:r>
          </a:p>
          <a:p>
            <a:pPr>
              <a:buFont typeface="Wingdings" pitchFamily="2" charset="2"/>
              <a:buChar char="Ø"/>
            </a:pPr>
            <a:r>
              <a:rPr lang="en-US" sz="2500" dirty="0" smtClean="0">
                <a:solidFill>
                  <a:schemeClr val="tx2">
                    <a:lumMod val="25000"/>
                  </a:schemeClr>
                </a:solidFill>
              </a:rPr>
              <a:t>Over the past five year, we have experienced  an average annual increase in response volume of 3% (FY13: 6.5%)</a:t>
            </a:r>
          </a:p>
        </p:txBody>
      </p:sp>
      <p:sp>
        <p:nvSpPr>
          <p:cNvPr id="2" name="Title 1"/>
          <p:cNvSpPr>
            <a:spLocks noGrp="1"/>
          </p:cNvSpPr>
          <p:nvPr>
            <p:ph type="title"/>
          </p:nvPr>
        </p:nvSpPr>
        <p:spPr>
          <a:xfrm>
            <a:off x="762000" y="304800"/>
            <a:ext cx="7543800" cy="914400"/>
          </a:xfrm>
        </p:spPr>
        <p:txBody>
          <a:bodyPr/>
          <a:lstStyle/>
          <a:p>
            <a:r>
              <a:rPr lang="en-US" sz="4000" dirty="0" smtClean="0">
                <a:solidFill>
                  <a:schemeClr val="tx2">
                    <a:lumMod val="25000"/>
                  </a:schemeClr>
                </a:solidFill>
              </a:rPr>
              <a:t>EMS</a:t>
            </a:r>
            <a:r>
              <a:rPr lang="en-US" dirty="0" smtClean="0">
                <a:solidFill>
                  <a:schemeClr val="tx2">
                    <a:lumMod val="25000"/>
                  </a:schemeClr>
                </a:solidFill>
              </a:rPr>
              <a:t> Trends</a:t>
            </a:r>
            <a:endParaRPr lang="en-US" dirty="0">
              <a:solidFill>
                <a:schemeClr val="tx2">
                  <a:lumMod val="25000"/>
                </a:schemeClr>
              </a:solidFill>
            </a:endParaRPr>
          </a:p>
        </p:txBody>
      </p:sp>
      <p:sp>
        <p:nvSpPr>
          <p:cNvPr id="6" name="Slide Number Placeholder 5"/>
          <p:cNvSpPr>
            <a:spLocks noGrp="1"/>
          </p:cNvSpPr>
          <p:nvPr>
            <p:ph type="sldNum" sz="quarter" idx="11"/>
          </p:nvPr>
        </p:nvSpPr>
        <p:spPr>
          <a:xfrm>
            <a:off x="6324600" y="5715000"/>
            <a:ext cx="2133600" cy="304800"/>
          </a:xfrm>
        </p:spPr>
        <p:txBody>
          <a:bodyPr/>
          <a:lstStyle/>
          <a:p>
            <a:pPr algn="r"/>
            <a:fld id="{F2F541A2-68D7-4B98-A61E-B7784F32D30C}" type="slidenum">
              <a:rPr lang="en-US" smtClean="0">
                <a:solidFill>
                  <a:schemeClr val="tx2">
                    <a:lumMod val="25000"/>
                    <a:alpha val="60000"/>
                  </a:schemeClr>
                </a:solidFill>
              </a:rPr>
              <a:pPr algn="r"/>
              <a:t>7</a:t>
            </a:fld>
            <a:endParaRPr lang="en-US" dirty="0">
              <a:solidFill>
                <a:schemeClr val="tx2">
                  <a:lumMod val="25000"/>
                  <a:alpha val="60000"/>
                </a:schemeClr>
              </a:solidFill>
            </a:endParaRPr>
          </a:p>
        </p:txBody>
      </p:sp>
    </p:spTree>
    <p:extLst>
      <p:ext uri="{BB962C8B-B14F-4D97-AF65-F5344CB8AC3E}">
        <p14:creationId xmlns:p14="http://schemas.microsoft.com/office/powerpoint/2010/main" val="1512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49456599"/>
              </p:ext>
            </p:extLst>
          </p:nvPr>
        </p:nvGraphicFramePr>
        <p:xfrm>
          <a:off x="990600" y="1447800"/>
          <a:ext cx="77724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57200" y="457200"/>
            <a:ext cx="8458200" cy="914400"/>
          </a:xfrm>
        </p:spPr>
        <p:txBody>
          <a:bodyPr>
            <a:noAutofit/>
          </a:bodyPr>
          <a:lstStyle/>
          <a:p>
            <a:r>
              <a:rPr lang="en-US" sz="3200" dirty="0" smtClean="0">
                <a:solidFill>
                  <a:schemeClr val="tx2">
                    <a:lumMod val="25000"/>
                  </a:schemeClr>
                </a:solidFill>
              </a:rPr>
              <a:t>EMS Call Volumes and Number of Rescues </a:t>
            </a:r>
            <a:br>
              <a:rPr lang="en-US" sz="3200" dirty="0" smtClean="0">
                <a:solidFill>
                  <a:schemeClr val="tx2">
                    <a:lumMod val="25000"/>
                  </a:schemeClr>
                </a:solidFill>
              </a:rPr>
            </a:br>
            <a:r>
              <a:rPr lang="en-US" sz="3200" dirty="0" smtClean="0">
                <a:solidFill>
                  <a:schemeClr val="tx2">
                    <a:lumMod val="25000"/>
                  </a:schemeClr>
                </a:solidFill>
              </a:rPr>
              <a:t>1972-2013</a:t>
            </a:r>
            <a:endParaRPr lang="en-US" sz="3200" dirty="0">
              <a:solidFill>
                <a:schemeClr val="tx2">
                  <a:lumMod val="25000"/>
                </a:schemeClr>
              </a:solidFill>
            </a:endParaRPr>
          </a:p>
        </p:txBody>
      </p:sp>
      <p:sp>
        <p:nvSpPr>
          <p:cNvPr id="4" name="Slide Number Placeholder 3"/>
          <p:cNvSpPr>
            <a:spLocks noGrp="1"/>
          </p:cNvSpPr>
          <p:nvPr>
            <p:ph type="sldNum" sz="quarter" idx="11"/>
          </p:nvPr>
        </p:nvSpPr>
        <p:spPr>
          <a:xfrm>
            <a:off x="6629400" y="5867400"/>
            <a:ext cx="2133600" cy="304800"/>
          </a:xfrm>
        </p:spPr>
        <p:txBody>
          <a:bodyPr/>
          <a:lstStyle/>
          <a:p>
            <a:pPr algn="r"/>
            <a:fld id="{F2F541A2-68D7-4B98-A61E-B7784F32D30C}" type="slidenum">
              <a:rPr lang="en-US" smtClean="0">
                <a:solidFill>
                  <a:schemeClr val="tx2">
                    <a:lumMod val="25000"/>
                    <a:alpha val="60000"/>
                  </a:schemeClr>
                </a:solidFill>
              </a:rPr>
              <a:pPr algn="r"/>
              <a:t>8</a:t>
            </a:fld>
            <a:endParaRPr lang="en-US" dirty="0">
              <a:solidFill>
                <a:schemeClr val="tx2">
                  <a:lumMod val="25000"/>
                  <a:alpha val="60000"/>
                </a:schemeClr>
              </a:solidFill>
            </a:endParaRPr>
          </a:p>
        </p:txBody>
      </p:sp>
    </p:spTree>
    <p:extLst>
      <p:ext uri="{BB962C8B-B14F-4D97-AF65-F5344CB8AC3E}">
        <p14:creationId xmlns:p14="http://schemas.microsoft.com/office/powerpoint/2010/main" val="2934337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1"/>
            <a:ext cx="9144000" cy="4800599"/>
          </a:xfrm>
        </p:spPr>
        <p:txBody>
          <a:bodyPr>
            <a:normAutofit/>
          </a:bodyPr>
          <a:lstStyle/>
          <a:p>
            <a:pPr marL="18288" indent="0" algn="ctr">
              <a:buNone/>
            </a:pPr>
            <a:r>
              <a:rPr lang="en-US" sz="5400" dirty="0" smtClean="0">
                <a:solidFill>
                  <a:schemeClr val="tx2">
                    <a:lumMod val="25000"/>
                  </a:schemeClr>
                </a:solidFill>
              </a:rPr>
              <a:t>U.S. Healthcare 1996-2013</a:t>
            </a:r>
            <a:endParaRPr lang="en-US" sz="5400" dirty="0">
              <a:solidFill>
                <a:schemeClr val="tx2">
                  <a:lumMod val="25000"/>
                </a:schemeClr>
              </a:solidFill>
            </a:endParaRPr>
          </a:p>
        </p:txBody>
      </p:sp>
      <p:sp>
        <p:nvSpPr>
          <p:cNvPr id="5" name="Slide Number Placeholder 4"/>
          <p:cNvSpPr>
            <a:spLocks noGrp="1"/>
          </p:cNvSpPr>
          <p:nvPr>
            <p:ph type="sldNum" sz="quarter" idx="11"/>
          </p:nvPr>
        </p:nvSpPr>
        <p:spPr>
          <a:xfrm>
            <a:off x="6324600" y="5791200"/>
            <a:ext cx="2133600" cy="304800"/>
          </a:xfrm>
        </p:spPr>
        <p:txBody>
          <a:bodyPr/>
          <a:lstStyle/>
          <a:p>
            <a:pPr algn="r"/>
            <a:fld id="{F2F541A2-68D7-4B98-A61E-B7784F32D30C}" type="slidenum">
              <a:rPr lang="en-US" smtClean="0">
                <a:solidFill>
                  <a:schemeClr val="tx2">
                    <a:lumMod val="25000"/>
                    <a:alpha val="60000"/>
                  </a:schemeClr>
                </a:solidFill>
              </a:rPr>
              <a:pPr algn="r"/>
              <a:t>9</a:t>
            </a:fld>
            <a:endParaRPr lang="en-US" dirty="0">
              <a:solidFill>
                <a:schemeClr val="tx2">
                  <a:lumMod val="25000"/>
                  <a:alpha val="60000"/>
                </a:schemeClr>
              </a:solidFill>
            </a:endParaRPr>
          </a:p>
        </p:txBody>
      </p:sp>
    </p:spTree>
    <p:extLst>
      <p:ext uri="{BB962C8B-B14F-4D97-AF65-F5344CB8AC3E}">
        <p14:creationId xmlns:p14="http://schemas.microsoft.com/office/powerpoint/2010/main" val="2625914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8528</TotalTime>
  <Words>1502</Words>
  <Application>Microsoft Office PowerPoint</Application>
  <PresentationFormat>On-screen Show (4:3)</PresentationFormat>
  <Paragraphs>250</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Elemental</vt:lpstr>
      <vt:lpstr>The Future of Dallas Fire-Rescue Emergency Medical Service (EMS)</vt:lpstr>
      <vt:lpstr>Purpose: </vt:lpstr>
      <vt:lpstr>Harold Schaltberger, General President International Association of Fire Fighters </vt:lpstr>
      <vt:lpstr>PowerPoint Presentation</vt:lpstr>
      <vt:lpstr>Focus on Prevention Yields Results</vt:lpstr>
      <vt:lpstr>Evolution in delivery of healthcare </vt:lpstr>
      <vt:lpstr>EMS Trends</vt:lpstr>
      <vt:lpstr>EMS Call Volumes and Number of Rescues  1972-2013</vt:lpstr>
      <vt:lpstr>PowerPoint Presentation</vt:lpstr>
      <vt:lpstr>What’s been going on nationally? </vt:lpstr>
      <vt:lpstr>National EMS Industry Trends</vt:lpstr>
      <vt:lpstr>PowerPoint Presentation</vt:lpstr>
      <vt:lpstr>FY13 DFR EMS Statistics</vt:lpstr>
      <vt:lpstr>PowerPoint Presentation</vt:lpstr>
      <vt:lpstr>PowerPoint Presentation</vt:lpstr>
      <vt:lpstr>PowerPoint Presentation</vt:lpstr>
      <vt:lpstr>PowerPoint Presentation</vt:lpstr>
      <vt:lpstr>PowerPoint Presentation</vt:lpstr>
      <vt:lpstr>National Trends</vt:lpstr>
      <vt:lpstr>National Trends</vt:lpstr>
      <vt:lpstr>Likely Future Developments in EMS </vt:lpstr>
      <vt:lpstr>PowerPoint Presentation</vt:lpstr>
      <vt:lpstr>Internal Review Process: 2006</vt:lpstr>
      <vt:lpstr>Internal Review Process: 2012-13</vt:lpstr>
      <vt:lpstr> DFR EMS Needs to Respond</vt:lpstr>
      <vt:lpstr>PowerPoint Presentation</vt:lpstr>
      <vt:lpstr>Community Paramedic Programs</vt:lpstr>
      <vt:lpstr>Community Paramedic Programs</vt:lpstr>
      <vt:lpstr>Mobile Community Healthcare Program (MCHP)</vt:lpstr>
      <vt:lpstr>DFR MCHP</vt:lpstr>
      <vt:lpstr>DFR MCHP</vt:lpstr>
      <vt:lpstr>DFR MCHP</vt:lpstr>
      <vt:lpstr>MCHP</vt:lpstr>
      <vt:lpstr>MCHP</vt:lpstr>
      <vt:lpstr>PowerPoint Presentation</vt:lpstr>
      <vt:lpstr>DFR EMS is Responding </vt:lpstr>
      <vt:lpstr>Benefits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Dallas fire-rescue  ems</dc:title>
  <dc:creator>Seals, Norman</dc:creator>
  <cp:lastModifiedBy>Jessica</cp:lastModifiedBy>
  <cp:revision>136</cp:revision>
  <cp:lastPrinted>2013-11-11T23:17:40Z</cp:lastPrinted>
  <dcterms:created xsi:type="dcterms:W3CDTF">2014-03-14T05:56:36Z</dcterms:created>
  <dcterms:modified xsi:type="dcterms:W3CDTF">2014-06-18T20:28:41Z</dcterms:modified>
</cp:coreProperties>
</file>