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96" r:id="rId1"/>
  </p:sldMasterIdLst>
  <p:notesMasterIdLst>
    <p:notesMasterId r:id="rId37"/>
  </p:notesMasterIdLst>
  <p:handoutMasterIdLst>
    <p:handoutMasterId r:id="rId38"/>
  </p:handoutMasterIdLst>
  <p:sldIdLst>
    <p:sldId id="307" r:id="rId2"/>
    <p:sldId id="359" r:id="rId3"/>
    <p:sldId id="545" r:id="rId4"/>
    <p:sldId id="546" r:id="rId5"/>
    <p:sldId id="547" r:id="rId6"/>
    <p:sldId id="548" r:id="rId7"/>
    <p:sldId id="549" r:id="rId8"/>
    <p:sldId id="550" r:id="rId9"/>
    <p:sldId id="551" r:id="rId10"/>
    <p:sldId id="552" r:id="rId11"/>
    <p:sldId id="554" r:id="rId12"/>
    <p:sldId id="553" r:id="rId13"/>
    <p:sldId id="564" r:id="rId14"/>
    <p:sldId id="593" r:id="rId15"/>
    <p:sldId id="565" r:id="rId16"/>
    <p:sldId id="567" r:id="rId17"/>
    <p:sldId id="568" r:id="rId18"/>
    <p:sldId id="569" r:id="rId19"/>
    <p:sldId id="575" r:id="rId20"/>
    <p:sldId id="576" r:id="rId21"/>
    <p:sldId id="577" r:id="rId22"/>
    <p:sldId id="570" r:id="rId23"/>
    <p:sldId id="573" r:id="rId24"/>
    <p:sldId id="574" r:id="rId25"/>
    <p:sldId id="571" r:id="rId26"/>
    <p:sldId id="578" r:id="rId27"/>
    <p:sldId id="432" r:id="rId28"/>
    <p:sldId id="507" r:id="rId29"/>
    <p:sldId id="457" r:id="rId30"/>
    <p:sldId id="456" r:id="rId31"/>
    <p:sldId id="590" r:id="rId32"/>
    <p:sldId id="591" r:id="rId33"/>
    <p:sldId id="594" r:id="rId34"/>
    <p:sldId id="595" r:id="rId35"/>
    <p:sldId id="306" r:id="rId3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00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275" autoAdjust="0"/>
    <p:restoredTop sz="84837" autoAdjust="0"/>
  </p:normalViewPr>
  <p:slideViewPr>
    <p:cSldViewPr>
      <p:cViewPr varScale="1">
        <p:scale>
          <a:sx n="65" d="100"/>
          <a:sy n="65" d="100"/>
        </p:scale>
        <p:origin x="-2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Tactical Combat Casualty Care (TCCC)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E1B4DE0-9A4C-4A0C-9E7E-240835FA8D45}" type="datetime1">
              <a:rPr lang="en-US"/>
              <a:pPr>
                <a:defRPr/>
              </a:pPr>
              <a:t>4/1/2014</a:t>
            </a:fld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DRAFT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3DA8DDD-C73F-41D8-B964-DD78DBA499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Tactical Combat Casualty Care (TCCC)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2BF84EF-32FE-45BE-ACA8-CF6D93822E47}" type="datetime1">
              <a:rPr lang="en-US"/>
              <a:pPr>
                <a:defRPr/>
              </a:pPr>
              <a:t>4/1/2014</a:t>
            </a:fld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DRAFT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A50A4DE9-865D-4BF6-94BD-FA484361A8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Tactical Combat Casualty Care (TCCC)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3EBE37F-1A0C-4840-B06B-AB21849F9A96}" type="datetime1">
              <a:rPr lang="en-US" smtClean="0">
                <a:ea typeface="ＭＳ Ｐゴシック"/>
                <a:cs typeface="ＭＳ Ｐゴシック"/>
              </a:rPr>
              <a:pPr/>
              <a:t>4/1/2014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DRAFT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F22398-CB0A-4A74-B58D-7A9CAD420CC9}" type="slidenum">
              <a:rPr lang="en-US" smtClean="0"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6867" name="Header Placeholder 3"/>
          <p:cNvSpPr txBox="1">
            <a:spLocks noGrp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defTabSz="931863"/>
            <a:r>
              <a:rPr lang="en-US" sz="1200">
                <a:latin typeface="Arial" charset="0"/>
              </a:rPr>
              <a:t>Tactical Combat Casualty Care (TCCC)</a:t>
            </a:r>
          </a:p>
        </p:txBody>
      </p:sp>
      <p:sp>
        <p:nvSpPr>
          <p:cNvPr id="36868" name="Date Placeholder 4"/>
          <p:cNvSpPr txBox="1">
            <a:spLocks noGrp="1"/>
          </p:cNvSpPr>
          <p:nvPr/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algn="r" defTabSz="931863"/>
            <a:fld id="{F4C42CC4-D6F1-4411-AA9D-3D991EDCF137}" type="datetime1">
              <a:rPr lang="en-US" sz="1200">
                <a:latin typeface="Arial" charset="0"/>
              </a:rPr>
              <a:pPr algn="r" defTabSz="931863"/>
              <a:t>4/1/2014</a:t>
            </a:fld>
            <a:endParaRPr lang="en-US" sz="1200">
              <a:latin typeface="Arial" charset="0"/>
            </a:endParaRPr>
          </a:p>
        </p:txBody>
      </p:sp>
      <p:sp>
        <p:nvSpPr>
          <p:cNvPr id="36869" name="Footer Placeholder 5"/>
          <p:cNvSpPr txBox="1">
            <a:spLocks noGrp="1"/>
          </p:cNvSpPr>
          <p:nvPr/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defTabSz="931863"/>
            <a:r>
              <a:rPr lang="en-US" sz="1200">
                <a:latin typeface="Arial" charset="0"/>
              </a:rPr>
              <a:t>DRAFT</a:t>
            </a:r>
          </a:p>
        </p:txBody>
      </p:sp>
      <p:sp>
        <p:nvSpPr>
          <p:cNvPr id="36870" name="Slide Number Placeholder 6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E05E24F1-4A4D-41F6-96D8-E9037537DDDF}" type="slidenum">
              <a:rPr lang="en-US" sz="1200">
                <a:latin typeface="Arial" charset="0"/>
              </a:rPr>
              <a:pPr algn="r" defTabSz="931863"/>
              <a:t>11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DBD00E75-8A7A-46EF-B925-EF613AD9CE29}" type="slidenum">
              <a:rPr lang="en-US" sz="1200">
                <a:latin typeface="Arial" charset="0"/>
              </a:rPr>
              <a:pPr algn="r" defTabSz="931863"/>
              <a:t>12</a:t>
            </a:fld>
            <a:endParaRPr lang="en-US" sz="1200">
              <a:latin typeface="Arial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40963" name="Header Placeholder 3"/>
          <p:cNvSpPr txBox="1">
            <a:spLocks noGrp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defTabSz="931863"/>
            <a:r>
              <a:rPr lang="en-US" sz="1200">
                <a:latin typeface="Arial" charset="0"/>
              </a:rPr>
              <a:t>Tactical Combat Casualty Care (TCCC)</a:t>
            </a:r>
          </a:p>
        </p:txBody>
      </p:sp>
      <p:sp>
        <p:nvSpPr>
          <p:cNvPr id="40964" name="Date Placeholder 4"/>
          <p:cNvSpPr txBox="1">
            <a:spLocks noGrp="1"/>
          </p:cNvSpPr>
          <p:nvPr/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algn="r" defTabSz="931863"/>
            <a:fld id="{3C5884D8-F2A3-4240-BDE7-C53DF0327AE1}" type="datetime1">
              <a:rPr lang="en-US" sz="1200">
                <a:latin typeface="Arial" charset="0"/>
              </a:rPr>
              <a:pPr algn="r" defTabSz="931863"/>
              <a:t>4/1/2014</a:t>
            </a:fld>
            <a:endParaRPr lang="en-US" sz="1200">
              <a:latin typeface="Arial" charset="0"/>
            </a:endParaRPr>
          </a:p>
        </p:txBody>
      </p:sp>
      <p:sp>
        <p:nvSpPr>
          <p:cNvPr id="40965" name="Footer Placeholder 5"/>
          <p:cNvSpPr txBox="1">
            <a:spLocks noGrp="1"/>
          </p:cNvSpPr>
          <p:nvPr/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defTabSz="931863"/>
            <a:r>
              <a:rPr lang="en-US" sz="1200">
                <a:latin typeface="Arial" charset="0"/>
              </a:rPr>
              <a:t>DRAFT</a:t>
            </a:r>
          </a:p>
        </p:txBody>
      </p:sp>
      <p:sp>
        <p:nvSpPr>
          <p:cNvPr id="40966" name="Slide Number Placeholder 6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2A67885E-906F-4102-B57A-9725CFE17340}" type="slidenum">
              <a:rPr lang="en-US" sz="1200">
                <a:latin typeface="Arial" charset="0"/>
              </a:rPr>
              <a:pPr algn="r" defTabSz="931863"/>
              <a:t>13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The eye on the left has a good chance of recovering vision.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The eye on the right will have to be surgically removed.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COL Robb Mazzoli was formerly the Army Surgeon General’s Consultant for Ophthalmology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Reminder: Rigid eye shields GOOD, pressure patch BAD for eye trauma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Should put no gauze underneath the shield at all – may cause problems as noted above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Eye infections can cause permanent loss of vision after eye injury.</a:t>
            </a:r>
          </a:p>
          <a:p>
            <a:r>
              <a:rPr lang="en-US" b="1" smtClean="0">
                <a:ea typeface="ＭＳ Ｐゴシック"/>
                <a:cs typeface="ＭＳ Ｐゴシック"/>
              </a:rPr>
              <a:t>Give antibiotics in the Combat Pill Pack to help prevent!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49155" name="Header Placeholder 3"/>
          <p:cNvSpPr txBox="1">
            <a:spLocks noGrp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defTabSz="931863"/>
            <a:r>
              <a:rPr lang="en-US" sz="1200">
                <a:latin typeface="Arial" charset="0"/>
              </a:rPr>
              <a:t>Tactical Combat Casualty Care (TCCC)</a:t>
            </a:r>
          </a:p>
        </p:txBody>
      </p:sp>
      <p:sp>
        <p:nvSpPr>
          <p:cNvPr id="49156" name="Date Placeholder 4"/>
          <p:cNvSpPr txBox="1">
            <a:spLocks noGrp="1"/>
          </p:cNvSpPr>
          <p:nvPr/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algn="r" defTabSz="931863"/>
            <a:fld id="{F35F0F08-F1E1-4778-A8C6-5A55B9E00AC2}" type="datetime1">
              <a:rPr lang="en-US" sz="1200">
                <a:latin typeface="Arial" charset="0"/>
              </a:rPr>
              <a:pPr algn="r" defTabSz="931863"/>
              <a:t>4/1/2014</a:t>
            </a:fld>
            <a:endParaRPr lang="en-US" sz="1200">
              <a:latin typeface="Arial" charset="0"/>
            </a:endParaRPr>
          </a:p>
        </p:txBody>
      </p:sp>
      <p:sp>
        <p:nvSpPr>
          <p:cNvPr id="49157" name="Footer Placeholder 5"/>
          <p:cNvSpPr txBox="1">
            <a:spLocks noGrp="1"/>
          </p:cNvSpPr>
          <p:nvPr/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defTabSz="931863"/>
            <a:r>
              <a:rPr lang="en-US" sz="1200">
                <a:latin typeface="Arial" charset="0"/>
              </a:rPr>
              <a:t>DRAFT</a:t>
            </a:r>
          </a:p>
        </p:txBody>
      </p:sp>
      <p:sp>
        <p:nvSpPr>
          <p:cNvPr id="49158" name="Slide Number Placeholder 6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82CCE89D-EF61-41D0-8A9F-11111040A03B}" type="slidenum">
              <a:rPr lang="en-US" sz="1200">
                <a:latin typeface="Arial" charset="0"/>
              </a:rPr>
              <a:pPr algn="r" defTabSz="931863"/>
              <a:t>17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52227" name="Header Placeholder 3"/>
          <p:cNvSpPr txBox="1">
            <a:spLocks noGrp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defTabSz="931863"/>
            <a:r>
              <a:rPr lang="en-US" sz="1200">
                <a:latin typeface="Arial" charset="0"/>
              </a:rPr>
              <a:t>Tactical Combat Casualty Care (TCCC)</a:t>
            </a:r>
          </a:p>
        </p:txBody>
      </p:sp>
      <p:sp>
        <p:nvSpPr>
          <p:cNvPr id="52228" name="Date Placeholder 4"/>
          <p:cNvSpPr txBox="1">
            <a:spLocks noGrp="1"/>
          </p:cNvSpPr>
          <p:nvPr/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algn="r" defTabSz="931863"/>
            <a:fld id="{5DF89CD1-DCBC-437A-BB65-311E396D5952}" type="datetime1">
              <a:rPr lang="en-US" sz="1200">
                <a:latin typeface="Arial" charset="0"/>
              </a:rPr>
              <a:pPr algn="r" defTabSz="931863"/>
              <a:t>4/1/2014</a:t>
            </a:fld>
            <a:endParaRPr lang="en-US" sz="1200">
              <a:latin typeface="Arial" charset="0"/>
            </a:endParaRPr>
          </a:p>
        </p:txBody>
      </p:sp>
      <p:sp>
        <p:nvSpPr>
          <p:cNvPr id="52229" name="Footer Placeholder 5"/>
          <p:cNvSpPr txBox="1">
            <a:spLocks noGrp="1"/>
          </p:cNvSpPr>
          <p:nvPr/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defTabSz="931863"/>
            <a:r>
              <a:rPr lang="en-US" sz="1200">
                <a:latin typeface="Arial" charset="0"/>
              </a:rPr>
              <a:t>DRAFT</a:t>
            </a:r>
          </a:p>
        </p:txBody>
      </p:sp>
      <p:sp>
        <p:nvSpPr>
          <p:cNvPr id="52230" name="Slide Number Placeholder 6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6E005E1A-9FF6-4DF7-B7F4-B8DD4D69E2B2}" type="slidenum">
              <a:rPr lang="en-US" sz="1200">
                <a:latin typeface="Arial" charset="0"/>
              </a:rPr>
              <a:pPr algn="r" defTabSz="931863"/>
              <a:t>19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Read text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Read text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58371" name="Header Placeholder 3"/>
          <p:cNvSpPr txBox="1">
            <a:spLocks noGrp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defTabSz="931863"/>
            <a:r>
              <a:rPr lang="en-US" sz="1200">
                <a:latin typeface="Arial" charset="0"/>
              </a:rPr>
              <a:t>Tactical Combat Casualty Care (TCCC)</a:t>
            </a:r>
          </a:p>
        </p:txBody>
      </p:sp>
      <p:sp>
        <p:nvSpPr>
          <p:cNvPr id="58372" name="Date Placeholder 4"/>
          <p:cNvSpPr txBox="1">
            <a:spLocks noGrp="1"/>
          </p:cNvSpPr>
          <p:nvPr/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algn="r" defTabSz="931863"/>
            <a:fld id="{0C8B0617-7F70-47F3-B4C5-33871C1BC38F}" type="datetime1">
              <a:rPr lang="en-US" sz="1200">
                <a:latin typeface="Arial" charset="0"/>
              </a:rPr>
              <a:pPr algn="r" defTabSz="931863"/>
              <a:t>4/1/2014</a:t>
            </a:fld>
            <a:endParaRPr lang="en-US" sz="1200">
              <a:latin typeface="Arial" charset="0"/>
            </a:endParaRPr>
          </a:p>
        </p:txBody>
      </p:sp>
      <p:sp>
        <p:nvSpPr>
          <p:cNvPr id="58373" name="Footer Placeholder 5"/>
          <p:cNvSpPr txBox="1">
            <a:spLocks noGrp="1"/>
          </p:cNvSpPr>
          <p:nvPr/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defTabSz="931863"/>
            <a:r>
              <a:rPr lang="en-US" sz="1200">
                <a:latin typeface="Arial" charset="0"/>
              </a:rPr>
              <a:t>DRAFT</a:t>
            </a:r>
          </a:p>
        </p:txBody>
      </p:sp>
      <p:sp>
        <p:nvSpPr>
          <p:cNvPr id="58374" name="Slide Number Placeholder 6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358B9D4C-8D81-432A-A17E-C47E1D41C632}" type="slidenum">
              <a:rPr lang="en-US" sz="1200">
                <a:latin typeface="Arial" charset="0"/>
              </a:rPr>
              <a:pPr algn="r" defTabSz="931863"/>
              <a:t>22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63491" name="Header Placeholder 3"/>
          <p:cNvSpPr txBox="1">
            <a:spLocks noGrp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defTabSz="931863"/>
            <a:r>
              <a:rPr lang="en-US" sz="1200">
                <a:latin typeface="Arial" charset="0"/>
              </a:rPr>
              <a:t>Tactical Combat Casualty Care (TCCC)</a:t>
            </a:r>
          </a:p>
        </p:txBody>
      </p:sp>
      <p:sp>
        <p:nvSpPr>
          <p:cNvPr id="63492" name="Date Placeholder 4"/>
          <p:cNvSpPr txBox="1">
            <a:spLocks noGrp="1"/>
          </p:cNvSpPr>
          <p:nvPr/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algn="r" defTabSz="931863"/>
            <a:fld id="{C6FFA731-64AB-4B71-A18A-C836DD47FDED}" type="datetime1">
              <a:rPr lang="en-US" sz="1200">
                <a:latin typeface="Arial" charset="0"/>
              </a:rPr>
              <a:pPr algn="r" defTabSz="931863"/>
              <a:t>4/1/2014</a:t>
            </a:fld>
            <a:endParaRPr lang="en-US" sz="1200">
              <a:latin typeface="Arial" charset="0"/>
            </a:endParaRPr>
          </a:p>
        </p:txBody>
      </p:sp>
      <p:sp>
        <p:nvSpPr>
          <p:cNvPr id="63493" name="Footer Placeholder 5"/>
          <p:cNvSpPr txBox="1">
            <a:spLocks noGrp="1"/>
          </p:cNvSpPr>
          <p:nvPr/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defTabSz="931863"/>
            <a:r>
              <a:rPr lang="en-US" sz="1200">
                <a:latin typeface="Arial" charset="0"/>
              </a:rPr>
              <a:t>DRAFT</a:t>
            </a:r>
          </a:p>
        </p:txBody>
      </p:sp>
      <p:sp>
        <p:nvSpPr>
          <p:cNvPr id="63494" name="Slide Number Placeholder 6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668CCE3F-C8B9-4DFD-ACCC-01335FBE6F71}" type="slidenum">
              <a:rPr lang="en-US" sz="1200">
                <a:latin typeface="Arial" charset="0"/>
              </a:rPr>
              <a:pPr algn="r" defTabSz="931863"/>
              <a:t>26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65539" name="Header Placeholder 3"/>
          <p:cNvSpPr txBox="1">
            <a:spLocks noGrp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defTabSz="931863"/>
            <a:r>
              <a:rPr lang="en-US" sz="1200">
                <a:latin typeface="Arial" charset="0"/>
              </a:rPr>
              <a:t>Tactical Combat Casualty Care (TCCC)</a:t>
            </a:r>
          </a:p>
        </p:txBody>
      </p:sp>
      <p:sp>
        <p:nvSpPr>
          <p:cNvPr id="65540" name="Date Placeholder 4"/>
          <p:cNvSpPr txBox="1">
            <a:spLocks noGrp="1"/>
          </p:cNvSpPr>
          <p:nvPr/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algn="r" defTabSz="931863"/>
            <a:fld id="{75EC3154-BBA6-4439-BA26-FFEF8A0B2168}" type="datetime1">
              <a:rPr lang="en-US" sz="1200">
                <a:latin typeface="Arial" charset="0"/>
              </a:rPr>
              <a:pPr algn="r" defTabSz="931863"/>
              <a:t>4/1/2014</a:t>
            </a:fld>
            <a:endParaRPr lang="en-US" sz="1200">
              <a:latin typeface="Arial" charset="0"/>
            </a:endParaRPr>
          </a:p>
        </p:txBody>
      </p:sp>
      <p:sp>
        <p:nvSpPr>
          <p:cNvPr id="65541" name="Footer Placeholder 5"/>
          <p:cNvSpPr txBox="1">
            <a:spLocks noGrp="1"/>
          </p:cNvSpPr>
          <p:nvPr/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defTabSz="931863"/>
            <a:r>
              <a:rPr lang="en-US" sz="1200">
                <a:latin typeface="Arial" charset="0"/>
              </a:rPr>
              <a:t>DRAFT</a:t>
            </a:r>
          </a:p>
        </p:txBody>
      </p:sp>
      <p:sp>
        <p:nvSpPr>
          <p:cNvPr id="65542" name="Slide Number Placeholder 6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3DE56E80-2831-4D74-8AB4-38B269C51857}" type="slidenum">
              <a:rPr lang="en-US" sz="1200">
                <a:latin typeface="Arial" charset="0"/>
              </a:rPr>
              <a:pPr algn="r" defTabSz="931863"/>
              <a:t>27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Some units have almost ELIMINATED preventable deaths by training everyone in TCCC.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Kotwal – Archives of Surgery 2011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Savage – Journal of Trauma 2011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New Generation VI C-A-T has the white time band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Also a new manufacturer and date stamp</a:t>
            </a:r>
          </a:p>
        </p:txBody>
      </p:sp>
      <p:sp>
        <p:nvSpPr>
          <p:cNvPr id="71683" name="Header Placeholder 3"/>
          <p:cNvSpPr txBox="1">
            <a:spLocks noGrp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defTabSz="931863"/>
            <a:r>
              <a:rPr lang="en-US" sz="1200">
                <a:latin typeface="Arial" charset="0"/>
              </a:rPr>
              <a:t>Tactical Combat Casualty Care (TCCC)</a:t>
            </a:r>
          </a:p>
        </p:txBody>
      </p:sp>
      <p:sp>
        <p:nvSpPr>
          <p:cNvPr id="71684" name="Date Placeholder 4"/>
          <p:cNvSpPr txBox="1">
            <a:spLocks noGrp="1"/>
          </p:cNvSpPr>
          <p:nvPr/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algn="r" defTabSz="931863"/>
            <a:fld id="{9122C5BC-3445-4039-81BA-9041F2757FF0}" type="datetime1">
              <a:rPr lang="en-US" sz="1200">
                <a:latin typeface="Arial" charset="0"/>
              </a:rPr>
              <a:pPr algn="r" defTabSz="931863"/>
              <a:t>4/1/2014</a:t>
            </a:fld>
            <a:endParaRPr lang="en-US" sz="1200">
              <a:latin typeface="Arial" charset="0"/>
            </a:endParaRPr>
          </a:p>
        </p:txBody>
      </p:sp>
      <p:sp>
        <p:nvSpPr>
          <p:cNvPr id="71685" name="Footer Placeholder 5"/>
          <p:cNvSpPr txBox="1">
            <a:spLocks noGrp="1"/>
          </p:cNvSpPr>
          <p:nvPr/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defTabSz="931863"/>
            <a:r>
              <a:rPr lang="en-US" sz="1200">
                <a:latin typeface="Arial" charset="0"/>
              </a:rPr>
              <a:t>DRAFT</a:t>
            </a:r>
          </a:p>
        </p:txBody>
      </p:sp>
      <p:sp>
        <p:nvSpPr>
          <p:cNvPr id="71686" name="Slide Number Placeholder 6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A8373EC1-9202-4625-B22D-61781B73F0B3}" type="slidenum">
              <a:rPr lang="en-US" sz="1200">
                <a:latin typeface="Arial" charset="0"/>
              </a:rPr>
              <a:pPr algn="r" defTabSz="931863"/>
              <a:t>31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Read text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21507" name="Header Placeholder 3"/>
          <p:cNvSpPr txBox="1">
            <a:spLocks noGrp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defTabSz="931863"/>
            <a:r>
              <a:rPr lang="en-US" sz="1200">
                <a:latin typeface="Arial" charset="0"/>
              </a:rPr>
              <a:t>Tactical Combat Casualty Care (TCCC)</a:t>
            </a:r>
          </a:p>
        </p:txBody>
      </p:sp>
      <p:sp>
        <p:nvSpPr>
          <p:cNvPr id="21508" name="Date Placeholder 4"/>
          <p:cNvSpPr txBox="1">
            <a:spLocks noGrp="1"/>
          </p:cNvSpPr>
          <p:nvPr/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algn="r" defTabSz="931863"/>
            <a:fld id="{6AF65873-7DCD-4731-B98E-1C65BC92BBEF}" type="datetime1">
              <a:rPr lang="en-US" sz="1200">
                <a:latin typeface="Arial" charset="0"/>
              </a:rPr>
              <a:pPr algn="r" defTabSz="931863"/>
              <a:t>4/1/2014</a:t>
            </a:fld>
            <a:endParaRPr lang="en-US" sz="1200">
              <a:latin typeface="Arial" charset="0"/>
            </a:endParaRPr>
          </a:p>
        </p:txBody>
      </p:sp>
      <p:sp>
        <p:nvSpPr>
          <p:cNvPr id="21509" name="Footer Placeholder 5"/>
          <p:cNvSpPr txBox="1">
            <a:spLocks noGrp="1"/>
          </p:cNvSpPr>
          <p:nvPr/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defTabSz="931863"/>
            <a:r>
              <a:rPr lang="en-US" sz="1200">
                <a:latin typeface="Arial" charset="0"/>
              </a:rPr>
              <a:t>DRAFT</a:t>
            </a:r>
          </a:p>
        </p:txBody>
      </p:sp>
      <p:sp>
        <p:nvSpPr>
          <p:cNvPr id="21510" name="Slide Number Placeholder 6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615363C0-3808-461D-BD50-B237C19C7E40}" type="slidenum">
              <a:rPr lang="en-US" sz="1200">
                <a:latin typeface="Arial" charset="0"/>
              </a:rPr>
              <a:pPr algn="r" defTabSz="931863"/>
              <a:t>3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27651" name="Header Placeholder 3"/>
          <p:cNvSpPr txBox="1">
            <a:spLocks noGrp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defTabSz="931863"/>
            <a:r>
              <a:rPr lang="en-US" sz="1200">
                <a:latin typeface="Arial" charset="0"/>
              </a:rPr>
              <a:t>Tactical Combat Casualty Care (TCCC)</a:t>
            </a:r>
          </a:p>
        </p:txBody>
      </p:sp>
      <p:sp>
        <p:nvSpPr>
          <p:cNvPr id="27652" name="Date Placeholder 4"/>
          <p:cNvSpPr txBox="1">
            <a:spLocks noGrp="1"/>
          </p:cNvSpPr>
          <p:nvPr/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algn="r" defTabSz="931863"/>
            <a:fld id="{E5397A09-F4DB-45AE-BA78-D03210BBDC7B}" type="datetime1">
              <a:rPr lang="en-US" sz="1200">
                <a:latin typeface="Arial" charset="0"/>
              </a:rPr>
              <a:pPr algn="r" defTabSz="931863"/>
              <a:t>4/1/2014</a:t>
            </a:fld>
            <a:endParaRPr lang="en-US" sz="1200">
              <a:latin typeface="Arial" charset="0"/>
            </a:endParaRPr>
          </a:p>
        </p:txBody>
      </p:sp>
      <p:sp>
        <p:nvSpPr>
          <p:cNvPr id="27653" name="Footer Placeholder 5"/>
          <p:cNvSpPr txBox="1">
            <a:spLocks noGrp="1"/>
          </p:cNvSpPr>
          <p:nvPr/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defTabSz="931863"/>
            <a:r>
              <a:rPr lang="en-US" sz="1200">
                <a:latin typeface="Arial" charset="0"/>
              </a:rPr>
              <a:t>DRAFT</a:t>
            </a:r>
          </a:p>
        </p:txBody>
      </p:sp>
      <p:sp>
        <p:nvSpPr>
          <p:cNvPr id="27654" name="Slide Number Placeholder 6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8259E7D1-2124-47A7-8916-34274C41A8C8}" type="slidenum">
              <a:rPr lang="en-US" sz="1200">
                <a:latin typeface="Arial" charset="0"/>
              </a:rPr>
              <a:pPr algn="r" defTabSz="931863"/>
              <a:t>6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Great airway save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1747" name="Header Placeholder 3"/>
          <p:cNvSpPr txBox="1">
            <a:spLocks noGrp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defTabSz="931863"/>
            <a:r>
              <a:rPr lang="en-US" sz="1200">
                <a:latin typeface="Arial" charset="0"/>
              </a:rPr>
              <a:t>Tactical Combat Casualty Care (TCCC)</a:t>
            </a:r>
          </a:p>
        </p:txBody>
      </p:sp>
      <p:sp>
        <p:nvSpPr>
          <p:cNvPr id="31748" name="Date Placeholder 4"/>
          <p:cNvSpPr txBox="1">
            <a:spLocks noGrp="1"/>
          </p:cNvSpPr>
          <p:nvPr/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algn="r" defTabSz="931863"/>
            <a:fld id="{74FCBEDB-CA99-4A2A-A3E7-E8A3DC86A126}" type="datetime1">
              <a:rPr lang="en-US" sz="1200">
                <a:latin typeface="Arial" charset="0"/>
              </a:rPr>
              <a:pPr algn="r" defTabSz="931863"/>
              <a:t>4/1/2014</a:t>
            </a:fld>
            <a:endParaRPr lang="en-US" sz="1200">
              <a:latin typeface="Arial" charset="0"/>
            </a:endParaRPr>
          </a:p>
        </p:txBody>
      </p:sp>
      <p:sp>
        <p:nvSpPr>
          <p:cNvPr id="31749" name="Footer Placeholder 5"/>
          <p:cNvSpPr txBox="1">
            <a:spLocks noGrp="1"/>
          </p:cNvSpPr>
          <p:nvPr/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defTabSz="931863"/>
            <a:r>
              <a:rPr lang="en-US" sz="1200">
                <a:latin typeface="Arial" charset="0"/>
              </a:rPr>
              <a:t>DRAFT</a:t>
            </a:r>
          </a:p>
        </p:txBody>
      </p:sp>
      <p:sp>
        <p:nvSpPr>
          <p:cNvPr id="31750" name="Slide Number Placeholder 6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D2569B56-FA72-410E-A994-C6844B7D44DE}" type="slidenum">
              <a:rPr lang="en-US" sz="1200">
                <a:latin typeface="Arial" charset="0"/>
              </a:rPr>
              <a:pPr algn="r" defTabSz="931863"/>
              <a:t>8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Read text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y TCCC Logo (C)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200" y="76200"/>
            <a:ext cx="13620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Garamond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Garamond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82296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Garamond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905000" y="274638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19" descr="TCCC Logo 091104 (C)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1913" y="52388"/>
            <a:ext cx="12334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07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01" r:id="rId9"/>
    <p:sldLayoutId id="2147483700" r:id="rId10"/>
    <p:sldLayoutId id="2147483710" r:id="rId11"/>
    <p:sldLayoutId id="2147483711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5791200"/>
            <a:ext cx="8077200" cy="106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b="1" smtClean="0">
                <a:solidFill>
                  <a:schemeClr val="tx1"/>
                </a:solidFill>
                <a:ea typeface="ＭＳ Ｐゴシック"/>
                <a:cs typeface="ＭＳ Ｐゴシック"/>
              </a:rPr>
              <a:t>28 October 2013</a:t>
            </a:r>
          </a:p>
        </p:txBody>
      </p:sp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822325"/>
            <a:ext cx="8915400" cy="1920875"/>
          </a:xfrm>
        </p:spPr>
        <p:txBody>
          <a:bodyPr/>
          <a:lstStyle/>
          <a:p>
            <a:pPr eaLnBrk="1" hangingPunct="1"/>
            <a:r>
              <a:rPr lang="en-US" sz="4400" smtClean="0">
                <a:ea typeface="ＭＳ Ｐゴシック"/>
                <a:cs typeface="ＭＳ Ｐゴシック"/>
              </a:rPr>
              <a:t>Direct from the Battlefield: </a:t>
            </a:r>
            <a:br>
              <a:rPr lang="en-US" sz="4400" smtClean="0">
                <a:ea typeface="ＭＳ Ｐゴシック"/>
                <a:cs typeface="ＭＳ Ｐゴシック"/>
              </a:rPr>
            </a:br>
            <a:r>
              <a:rPr lang="en-US" sz="4400" smtClean="0">
                <a:ea typeface="ＭＳ Ｐゴシック"/>
                <a:cs typeface="ＭＳ Ｐゴシック"/>
              </a:rPr>
              <a:t>Tactical Combat Casualty Care</a:t>
            </a:r>
            <a:br>
              <a:rPr lang="en-US" sz="4400" smtClean="0">
                <a:ea typeface="ＭＳ Ｐゴシック"/>
                <a:cs typeface="ＭＳ Ｐゴシック"/>
              </a:rPr>
            </a:br>
            <a:r>
              <a:rPr lang="en-US" sz="4400" smtClean="0">
                <a:ea typeface="ＭＳ Ｐゴシック"/>
                <a:cs typeface="ＭＳ Ｐゴシック"/>
              </a:rPr>
              <a:t>Performance Improvement Items </a:t>
            </a:r>
            <a:r>
              <a:rPr lang="en-US" sz="3600" b="0" smtClean="0">
                <a:ea typeface="ＭＳ Ｐゴシック"/>
                <a:cs typeface="ＭＳ Ｐゴシック"/>
              </a:rPr>
              <a:t/>
            </a:r>
            <a:br>
              <a:rPr lang="en-US" sz="3600" b="0" smtClean="0">
                <a:ea typeface="ＭＳ Ｐゴシック"/>
                <a:cs typeface="ＭＳ Ｐゴシック"/>
              </a:rPr>
            </a:br>
            <a:r>
              <a:rPr lang="en-US" sz="4400" smtClean="0">
                <a:ea typeface="ＭＳ Ｐゴシック"/>
                <a:cs typeface="ＭＳ Ｐゴシック"/>
              </a:rPr>
              <a:t/>
            </a:r>
            <a:br>
              <a:rPr lang="en-US" sz="4400" smtClean="0">
                <a:ea typeface="ＭＳ Ｐゴシック"/>
                <a:cs typeface="ＭＳ Ｐゴシック"/>
              </a:rPr>
            </a:br>
            <a:endParaRPr lang="en-US" sz="4400" smtClean="0">
              <a:ea typeface="ＭＳ Ｐゴシック"/>
              <a:cs typeface="ＭＳ Ｐゴシック"/>
            </a:endParaRPr>
          </a:p>
        </p:txBody>
      </p:sp>
      <p:pic>
        <p:nvPicPr>
          <p:cNvPr id="16387" name="Picture 9" descr="TCCC Logo 091104 (C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68600" y="2362200"/>
            <a:ext cx="3327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 idx="4294967295"/>
          </p:nvPr>
        </p:nvSpPr>
        <p:spPr>
          <a:xfrm>
            <a:off x="914400" y="304800"/>
            <a:ext cx="7620000" cy="1371600"/>
          </a:xfrm>
        </p:spPr>
        <p:txBody>
          <a:bodyPr/>
          <a:lstStyle/>
          <a:p>
            <a:pPr eaLnBrk="1" hangingPunct="1"/>
            <a:r>
              <a:rPr lang="en-US" sz="4400" smtClean="0">
                <a:ea typeface="ＭＳ Ｐゴシック"/>
                <a:cs typeface="ＭＳ Ｐゴシック"/>
              </a:rPr>
              <a:t>Case Report</a:t>
            </a:r>
            <a:br>
              <a:rPr lang="en-US" sz="4400" smtClean="0">
                <a:ea typeface="ＭＳ Ｐゴシック"/>
                <a:cs typeface="ＭＳ Ｐゴシック"/>
              </a:rPr>
            </a:br>
            <a:endParaRPr lang="en-US" sz="4400" smtClean="0">
              <a:ea typeface="ＭＳ Ｐゴシック"/>
              <a:cs typeface="ＭＳ Ｐゴシック"/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4294967295"/>
          </p:nvPr>
        </p:nvSpPr>
        <p:spPr>
          <a:xfrm>
            <a:off x="76200" y="1722438"/>
            <a:ext cx="9144000" cy="4525962"/>
          </a:xfrm>
        </p:spPr>
        <p:txBody>
          <a:bodyPr/>
          <a:lstStyle/>
          <a:p>
            <a:pPr eaLnBrk="1" hangingPunct="1"/>
            <a:r>
              <a:rPr lang="en-US" sz="2800" b="1" smtClean="0">
                <a:ea typeface="ＭＳ Ｐゴシック"/>
                <a:cs typeface="ＭＳ Ｐゴシック"/>
              </a:rPr>
              <a:t>Male casualty with GSW to thigh</a:t>
            </a:r>
          </a:p>
          <a:p>
            <a:pPr eaLnBrk="1" hangingPunct="1"/>
            <a:r>
              <a:rPr lang="en-US" sz="2800" b="1" smtClean="0">
                <a:ea typeface="ＭＳ Ｐゴシック"/>
                <a:cs typeface="ＭＳ Ｐゴシック"/>
              </a:rPr>
              <a:t>Bleeding controlled by tourniquet</a:t>
            </a:r>
          </a:p>
          <a:p>
            <a:pPr eaLnBrk="1" hangingPunct="1"/>
            <a:r>
              <a:rPr lang="en-US" sz="2800" b="1" smtClean="0">
                <a:ea typeface="ＭＳ Ｐゴシック"/>
                <a:cs typeface="ＭＳ Ｐゴシック"/>
              </a:rPr>
              <a:t>In shock – alert but hypotensive</a:t>
            </a:r>
          </a:p>
          <a:p>
            <a:pPr eaLnBrk="1" hangingPunct="1"/>
            <a:r>
              <a:rPr lang="en-US" sz="2800" b="1" smtClean="0">
                <a:ea typeface="ＭＳ Ｐゴシック"/>
                <a:cs typeface="ＭＳ Ｐゴシック"/>
              </a:rPr>
              <a:t>Severe pain from tourniquet</a:t>
            </a:r>
          </a:p>
          <a:p>
            <a:pPr eaLnBrk="1" hangingPunct="1"/>
            <a:r>
              <a:rPr lang="en-US" sz="2800" b="1" smtClean="0">
                <a:ea typeface="ＭＳ Ｐゴシック"/>
                <a:cs typeface="ＭＳ Ｐゴシック"/>
              </a:rPr>
              <a:t>Repeated pleas to PA to remove the tourniquet</a:t>
            </a:r>
          </a:p>
          <a:p>
            <a:pPr eaLnBrk="1" hangingPunct="1"/>
            <a:r>
              <a:rPr lang="en-US" sz="2800" b="1" smtClean="0">
                <a:ea typeface="ＭＳ Ｐゴシック"/>
                <a:cs typeface="ＭＳ Ｐゴシック"/>
              </a:rPr>
              <a:t>PA did not want to use opioids because of the shock</a:t>
            </a:r>
          </a:p>
          <a:p>
            <a:pPr eaLnBrk="1" hangingPunct="1"/>
            <a:r>
              <a:rPr lang="en-US" sz="2800" b="1" smtClean="0">
                <a:ea typeface="ＭＳ Ｐゴシック"/>
                <a:cs typeface="ＭＳ Ｐゴシック"/>
              </a:rPr>
              <a:t>Perfect candidate for ketamine analgesia</a:t>
            </a:r>
          </a:p>
          <a:p>
            <a:pPr eaLnBrk="1" hangingPunct="1"/>
            <a:r>
              <a:rPr lang="en-US" sz="2800" b="1" smtClean="0">
                <a:ea typeface="ＭＳ Ｐゴシック"/>
                <a:cs typeface="ＭＳ Ｐゴシック"/>
              </a:rPr>
              <a:t>Ketamine not fielded at the time with this unit</a:t>
            </a:r>
          </a:p>
          <a:p>
            <a:pPr eaLnBrk="1" hangingPunct="1"/>
            <a:r>
              <a:rPr lang="en-US" sz="2800" b="1" smtClean="0">
                <a:solidFill>
                  <a:srgbClr val="FF0000"/>
                </a:solidFill>
                <a:ea typeface="ＭＳ Ｐゴシック"/>
                <a:cs typeface="ＭＳ Ｐゴシック"/>
              </a:rPr>
              <a:t>50 mg ketamine autoinjectors would help - but approval from the FDA is needed to use ketamine in that 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 idx="4294967295"/>
          </p:nvPr>
        </p:nvSpPr>
        <p:spPr>
          <a:xfrm>
            <a:off x="914400" y="2667000"/>
            <a:ext cx="68580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ea typeface="ＭＳ Ｐゴシック"/>
                <a:cs typeface="ＭＳ Ｐゴシック"/>
              </a:rPr>
              <a:t>Opioid Analgesics Given in Combination with Benzodiapines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31750"/>
            <a:ext cx="7543800" cy="1143000"/>
          </a:xfrm>
        </p:spPr>
        <p:txBody>
          <a:bodyPr/>
          <a:lstStyle/>
          <a:p>
            <a:r>
              <a:rPr lang="en-US" sz="3600" smtClean="0">
                <a:ea typeface="ＭＳ Ｐゴシック"/>
                <a:cs typeface="ＭＳ Ｐゴシック"/>
              </a:rPr>
              <a:t>Warning: Opioids and Benzos</a:t>
            </a:r>
            <a:endParaRPr lang="en-US" sz="3600" smtClean="0">
              <a:solidFill>
                <a:srgbClr val="FF33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7890" name="Rectangle 7"/>
          <p:cNvSpPr>
            <a:spLocks noGrp="1" noChangeArrowheads="1"/>
          </p:cNvSpPr>
          <p:nvPr>
            <p:ph idx="4294967295"/>
          </p:nvPr>
        </p:nvSpPr>
        <p:spPr>
          <a:xfrm>
            <a:off x="152400" y="1447800"/>
            <a:ext cx="8382000" cy="4800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800" b="1" smtClean="0"/>
              <a:t>Ketamine can safely be given 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Arial" charset="0"/>
              <a:buNone/>
            </a:pPr>
            <a:r>
              <a:rPr lang="en-US" sz="2800" b="1" smtClean="0"/>
              <a:t>     after a fentanyl lozenge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800" b="1" smtClean="0"/>
              <a:t>Some practitioners use 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Arial" charset="0"/>
              <a:buNone/>
            </a:pPr>
            <a:r>
              <a:rPr lang="en-US" sz="2800" b="1" smtClean="0"/>
              <a:t>    benzodiazepine medications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Arial" charset="0"/>
              <a:buNone/>
            </a:pPr>
            <a:r>
              <a:rPr lang="en-US" sz="2800" b="1" smtClean="0"/>
              <a:t>    such as midazolam to avoid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Arial" charset="0"/>
              <a:buNone/>
            </a:pPr>
            <a:r>
              <a:rPr lang="en-US" sz="2800" b="1" smtClean="0"/>
              <a:t>    ketamine side effects </a:t>
            </a:r>
            <a:r>
              <a:rPr lang="en-US" sz="2800" b="1" u="sng" smtClean="0">
                <a:solidFill>
                  <a:srgbClr val="FF3300"/>
                </a:solidFill>
              </a:rPr>
              <a:t>BUT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800" b="1" smtClean="0">
                <a:solidFill>
                  <a:srgbClr val="FF3300"/>
                </a:solidFill>
              </a:rPr>
              <a:t>Midazolam may cause respiratory depression, especially when used with opioids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800" b="1" u="sng" smtClean="0">
                <a:solidFill>
                  <a:srgbClr val="FF3300"/>
                </a:solidFill>
              </a:rPr>
              <a:t>Avoid</a:t>
            </a:r>
            <a:r>
              <a:rPr lang="en-US" sz="2800" b="1" smtClean="0">
                <a:solidFill>
                  <a:srgbClr val="FF3300"/>
                </a:solidFill>
              </a:rPr>
              <a:t> giving midazolam to casualties who have previously gotten fentanyl lozenges or morphine  </a:t>
            </a:r>
            <a:r>
              <a:rPr lang="en-US" sz="3600" u="sng" smtClean="0">
                <a:solidFill>
                  <a:srgbClr val="FF3300"/>
                </a:solidFill>
              </a:rPr>
              <a:t> </a:t>
            </a:r>
          </a:p>
        </p:txBody>
      </p:sp>
      <p:pic>
        <p:nvPicPr>
          <p:cNvPr id="37891" name="Picture 8" descr="TFC Warn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143000"/>
            <a:ext cx="3276600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 idx="4294967295"/>
          </p:nvPr>
        </p:nvSpPr>
        <p:spPr>
          <a:xfrm>
            <a:off x="685800" y="2514600"/>
            <a:ext cx="78486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ea typeface="ＭＳ Ｐゴシック"/>
                <a:cs typeface="ＭＳ Ｐゴシック"/>
              </a:rPr>
              <a:t>Penetrating Eye Injuries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 idx="4294967295"/>
          </p:nvPr>
        </p:nvSpPr>
        <p:spPr>
          <a:xfrm>
            <a:off x="1752600" y="-76200"/>
            <a:ext cx="6858000" cy="1143000"/>
          </a:xfrm>
        </p:spPr>
        <p:txBody>
          <a:bodyPr/>
          <a:lstStyle/>
          <a:p>
            <a:pPr eaLnBrk="1" hangingPunct="1"/>
            <a:r>
              <a:rPr lang="en-US" sz="4400" smtClean="0">
                <a:ea typeface="ＭＳ Ｐゴシック"/>
                <a:cs typeface="ＭＳ Ｐゴシック"/>
              </a:rPr>
              <a:t>Penetrating Eye Trauma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4294967295"/>
          </p:nvPr>
        </p:nvSpPr>
        <p:spPr>
          <a:xfrm>
            <a:off x="152400" y="1295400"/>
            <a:ext cx="8991600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b="1" smtClean="0">
                <a:solidFill>
                  <a:srgbClr val="FF0000"/>
                </a:solidFill>
                <a:ea typeface="ＭＳ Ｐゴシック"/>
                <a:cs typeface="ＭＳ Ｐゴシック"/>
              </a:rPr>
              <a:t>Rigid eye shield for obvious </a:t>
            </a:r>
            <a:r>
              <a:rPr lang="en-US" sz="2600" b="1" u="sng" smtClean="0">
                <a:solidFill>
                  <a:srgbClr val="FF0000"/>
                </a:solidFill>
                <a:ea typeface="ＭＳ Ｐゴシック"/>
                <a:cs typeface="ＭＳ Ｐゴシック"/>
              </a:rPr>
              <a:t>or suspected</a:t>
            </a:r>
            <a:r>
              <a:rPr lang="en-US" sz="2600" b="1" smtClean="0">
                <a:solidFill>
                  <a:srgbClr val="FF0000"/>
                </a:solidFill>
                <a:ea typeface="ＭＳ Ｐゴシック"/>
                <a:cs typeface="ＭＳ Ｐゴシック"/>
              </a:rPr>
              <a:t> eye wounds - often not being done – SHIELD AND SHIP!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smtClean="0">
                <a:ea typeface="ＭＳ Ｐゴシック"/>
                <a:cs typeface="ＭＳ Ｐゴシック"/>
              </a:rPr>
              <a:t>Not doing this may cause permanent loss of vision – use a shield for </a:t>
            </a:r>
            <a:r>
              <a:rPr lang="en-US" sz="2600" b="1" u="sng" smtClean="0">
                <a:ea typeface="ＭＳ Ｐゴシック"/>
                <a:cs typeface="ＭＳ Ｐゴシック"/>
              </a:rPr>
              <a:t>any</a:t>
            </a:r>
            <a:r>
              <a:rPr lang="en-US" sz="2600" b="1" smtClean="0">
                <a:ea typeface="ＭＳ Ｐゴシック"/>
                <a:cs typeface="ＭＳ Ｐゴシック"/>
              </a:rPr>
              <a:t> injury in or around the eye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smtClean="0">
                <a:ea typeface="ＭＳ Ｐゴシック"/>
                <a:cs typeface="ＭＳ Ｐゴシック"/>
              </a:rPr>
              <a:t>Eye shields not always in IFAKs. Can use eye pro instead.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smtClean="0">
                <a:solidFill>
                  <a:srgbClr val="FF0000"/>
                </a:solidFill>
                <a:ea typeface="ＭＳ Ｐゴシック"/>
                <a:cs typeface="ＭＳ Ｐゴシック"/>
              </a:rPr>
              <a:t>IED + no eye pro + facial wounds = Suspected Eye Injury!</a:t>
            </a:r>
          </a:p>
        </p:txBody>
      </p:sp>
      <p:pic>
        <p:nvPicPr>
          <p:cNvPr id="41987" name="Picture 5" descr="RM DSC009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8862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6" descr="RM 869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8862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Text Box 7"/>
          <p:cNvSpPr txBox="1">
            <a:spLocks noChangeArrowheads="1"/>
          </p:cNvSpPr>
          <p:nvPr/>
        </p:nvSpPr>
        <p:spPr bwMode="auto">
          <a:xfrm>
            <a:off x="-220663" y="6189663"/>
            <a:ext cx="3502026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2" algn="ctr"/>
            <a:r>
              <a:rPr lang="en-US" sz="2400" b="1">
                <a:latin typeface="Times New Roman" pitchFamily="18" charset="0"/>
              </a:rPr>
              <a:t>Shield after injury</a:t>
            </a:r>
          </a:p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41990" name="Text Box 8"/>
          <p:cNvSpPr txBox="1">
            <a:spLocks noChangeArrowheads="1"/>
          </p:cNvSpPr>
          <p:nvPr/>
        </p:nvSpPr>
        <p:spPr bwMode="auto">
          <a:xfrm>
            <a:off x="4303713" y="6189663"/>
            <a:ext cx="39004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2" algn="ctr"/>
            <a:r>
              <a:rPr lang="en-US" sz="2400" b="1">
                <a:latin typeface="Times New Roman" pitchFamily="18" charset="0"/>
              </a:rPr>
              <a:t>No shield after injury</a:t>
            </a:r>
          </a:p>
          <a:p>
            <a:pPr algn="ctr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 idx="4294967295"/>
          </p:nvPr>
        </p:nvSpPr>
        <p:spPr>
          <a:xfrm>
            <a:off x="1143000" y="304800"/>
            <a:ext cx="7620000" cy="1447800"/>
          </a:xfrm>
        </p:spPr>
        <p:txBody>
          <a:bodyPr/>
          <a:lstStyle/>
          <a:p>
            <a:pPr eaLnBrk="1" hangingPunct="1"/>
            <a:r>
              <a:rPr lang="en-US" sz="4400" smtClean="0">
                <a:ea typeface="ＭＳ Ｐゴシック"/>
                <a:cs typeface="ＭＳ Ｐゴシック"/>
              </a:rPr>
              <a:t>Patched Open Globe </a:t>
            </a:r>
            <a:br>
              <a:rPr lang="en-US" sz="4400" smtClean="0">
                <a:ea typeface="ＭＳ Ｐゴシック"/>
                <a:cs typeface="ＭＳ Ｐゴシック"/>
              </a:rPr>
            </a:br>
            <a:endParaRPr lang="en-US" sz="4400" smtClean="0">
              <a:ea typeface="ＭＳ Ｐゴシック"/>
              <a:cs typeface="ＭＳ Ｐゴシック"/>
            </a:endParaRPr>
          </a:p>
        </p:txBody>
      </p:sp>
      <p:sp>
        <p:nvSpPr>
          <p:cNvPr id="4403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ea typeface="ＭＳ Ｐゴシック"/>
                <a:cs typeface="ＭＳ Ｐゴシック"/>
              </a:rPr>
              <a:t>Shrapnel in right eye from IED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ea typeface="ＭＳ Ｐゴシック"/>
                <a:cs typeface="ＭＳ Ｐゴシック"/>
              </a:rPr>
              <a:t>Had rigid eye shield placed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ea typeface="ＭＳ Ｐゴシック"/>
                <a:cs typeface="ＭＳ Ｐゴシック"/>
              </a:rPr>
              <a:t>Reported as both pressure patched and as having a gauze pad placed under the eye shield without pressure</a:t>
            </a:r>
            <a:endParaRPr lang="en-US" sz="2800" b="1" smtClean="0">
              <a:solidFill>
                <a:srgbClr val="FF0000"/>
              </a:solidFill>
              <a:ea typeface="ＭＳ Ｐゴシック"/>
              <a:cs typeface="ＭＳ Ｐゴシック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ea typeface="ＭＳ Ｐゴシック"/>
                <a:cs typeface="ＭＳ Ｐゴシック"/>
              </a:rPr>
              <a:t>Extruded uveal tissue (intraocular contents) noted at time of operative repair of globe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  <a:ea typeface="ＭＳ Ｐゴシック"/>
                <a:cs typeface="ＭＳ Ｐゴシック"/>
              </a:rPr>
              <a:t>Do not place gauze on injured eyes! COL Robb Mazzoli: Gauze can adhere to iris tissue and cause further extrusion when removed </a:t>
            </a:r>
            <a:r>
              <a:rPr lang="en-US" sz="2800" b="1" u="sng" smtClean="0">
                <a:solidFill>
                  <a:srgbClr val="FF0000"/>
                </a:solidFill>
                <a:ea typeface="ＭＳ Ｐゴシック"/>
                <a:cs typeface="ＭＳ Ｐゴシック"/>
              </a:rPr>
              <a:t>even if no pressure is applied to eye.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  <a:ea typeface="ＭＳ Ｐゴシック"/>
                <a:cs typeface="ＭＳ Ｐゴシック"/>
              </a:rPr>
              <a:t>At least two other recent occurrences of patching</a:t>
            </a:r>
          </a:p>
          <a:p>
            <a:pPr eaLnBrk="1" hangingPunct="1">
              <a:lnSpc>
                <a:spcPct val="90000"/>
              </a:lnSpc>
            </a:pPr>
            <a:endParaRPr lang="en-US" sz="2800" b="1" smtClean="0">
              <a:solidFill>
                <a:srgbClr val="FF0000"/>
              </a:solidFill>
              <a:ea typeface="ＭＳ Ｐゴシック"/>
              <a:cs typeface="ＭＳ Ｐゴシック"/>
            </a:endParaRPr>
          </a:p>
          <a:p>
            <a:pPr eaLnBrk="1" hangingPunct="1">
              <a:lnSpc>
                <a:spcPct val="90000"/>
              </a:lnSpc>
            </a:pPr>
            <a:endParaRPr lang="en-US" sz="2800" b="1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 idx="4294967295"/>
          </p:nvPr>
        </p:nvSpPr>
        <p:spPr>
          <a:xfrm>
            <a:off x="1371600" y="304800"/>
            <a:ext cx="7620000" cy="1371600"/>
          </a:xfrm>
        </p:spPr>
        <p:txBody>
          <a:bodyPr/>
          <a:lstStyle/>
          <a:p>
            <a:pPr eaLnBrk="1" hangingPunct="1"/>
            <a:r>
              <a:rPr lang="en-US" sz="4400" smtClean="0">
                <a:ea typeface="ＭＳ Ｐゴシック"/>
                <a:cs typeface="ＭＳ Ｐゴシック"/>
              </a:rPr>
              <a:t>Antibiotics after Eye Injuries </a:t>
            </a:r>
            <a:br>
              <a:rPr lang="en-US" sz="4400" smtClean="0">
                <a:ea typeface="ＭＳ Ｐゴシック"/>
                <a:cs typeface="ＭＳ Ｐゴシック"/>
              </a:rPr>
            </a:br>
            <a:r>
              <a:rPr lang="en-US" sz="4400" smtClean="0">
                <a:ea typeface="ＭＳ Ｐゴシック"/>
                <a:cs typeface="ＭＳ Ｐゴシック"/>
              </a:rPr>
              <a:t> 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68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ea typeface="ＭＳ Ｐゴシック"/>
                <a:cs typeface="ＭＳ Ｐゴシック"/>
              </a:rPr>
              <a:t>2010 casualty with endophthalmitis (blinding infection inside the eye)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  <a:ea typeface="ＭＳ Ｐゴシック"/>
                <a:cs typeface="ＭＳ Ｐゴシック"/>
              </a:rPr>
              <a:t>Reminder – shield and moxifloxacin in the field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FF0000"/>
                </a:solidFill>
                <a:ea typeface="ＭＳ Ｐゴシック"/>
                <a:cs typeface="ＭＳ Ｐゴシック"/>
              </a:rPr>
              <a:t>    for penetrating eye injuries – use combat pill pack!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ea typeface="ＭＳ Ｐゴシック"/>
                <a:cs typeface="ＭＳ Ｐゴシック"/>
              </a:rPr>
              <a:t>Also – need to continue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ea typeface="ＭＳ Ｐゴシック"/>
                <a:cs typeface="ＭＳ Ｐゴシック"/>
              </a:rPr>
              <a:t>    moxi both topically 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ea typeface="ＭＳ Ｐゴシック"/>
                <a:cs typeface="ＭＳ Ｐゴシック"/>
              </a:rPr>
              <a:t>    systemically in the MTFs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ea typeface="ＭＳ Ｐゴシック"/>
                <a:cs typeface="ＭＳ Ｐゴシック"/>
              </a:rPr>
              <a:t>Many antibiotics </a:t>
            </a:r>
            <a:r>
              <a:rPr lang="en-US" sz="2800" b="1" u="sng" smtClean="0">
                <a:ea typeface="ＭＳ Ｐゴシック"/>
                <a:cs typeface="ＭＳ Ｐゴシック"/>
              </a:rPr>
              <a:t>do not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ea typeface="ＭＳ Ｐゴシック"/>
                <a:cs typeface="ＭＳ Ｐゴシック"/>
              </a:rPr>
              <a:t>   </a:t>
            </a:r>
            <a:r>
              <a:rPr lang="en-US" sz="2800" b="1" u="sng" smtClean="0">
                <a:ea typeface="ＭＳ Ｐゴシック"/>
                <a:cs typeface="ＭＳ Ｐゴシック"/>
              </a:rPr>
              <a:t>penetrate well</a:t>
            </a:r>
            <a:r>
              <a:rPr lang="en-US" sz="2800" b="1" smtClean="0">
                <a:ea typeface="ＭＳ Ｐゴシック"/>
                <a:cs typeface="ＭＳ Ｐゴシック"/>
              </a:rPr>
              <a:t> into the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ea typeface="ＭＳ Ｐゴシック"/>
                <a:cs typeface="ＭＳ Ｐゴシック"/>
              </a:rPr>
              <a:t>   eye</a:t>
            </a:r>
          </a:p>
          <a:p>
            <a:pPr eaLnBrk="1" hangingPunct="1">
              <a:lnSpc>
                <a:spcPct val="90000"/>
              </a:lnSpc>
            </a:pPr>
            <a:endParaRPr lang="en-US" sz="2800" b="1" smtClean="0">
              <a:ea typeface="ＭＳ Ｐゴシック"/>
              <a:cs typeface="ＭＳ Ｐゴシック"/>
            </a:endParaRPr>
          </a:p>
        </p:txBody>
      </p:sp>
      <p:pic>
        <p:nvPicPr>
          <p:cNvPr id="46083" name="Picture 4" descr="ENDOP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692525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 idx="4294967295"/>
          </p:nvPr>
        </p:nvSpPr>
        <p:spPr>
          <a:xfrm>
            <a:off x="838200" y="2667000"/>
            <a:ext cx="73152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ea typeface="ＭＳ Ｐゴシック"/>
                <a:cs typeface="ＭＳ Ｐゴシック"/>
              </a:rPr>
              <a:t>Tension Pneumothorax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Box 1"/>
          <p:cNvSpPr txBox="1">
            <a:spLocks noChangeArrowheads="1"/>
          </p:cNvSpPr>
          <p:nvPr/>
        </p:nvSpPr>
        <p:spPr bwMode="auto">
          <a:xfrm>
            <a:off x="2362200" y="76200"/>
            <a:ext cx="4953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b="1">
                <a:latin typeface="Times New Roman" pitchFamily="18" charset="0"/>
                <a:cs typeface="Times New Roman" pitchFamily="18" charset="0"/>
              </a:rPr>
              <a:t>The Missed Tension</a:t>
            </a:r>
          </a:p>
          <a:p>
            <a:pPr algn="ctr"/>
            <a:r>
              <a:rPr lang="en-US" sz="4400" b="1">
                <a:latin typeface="Times New Roman" pitchFamily="18" charset="0"/>
                <a:cs typeface="Times New Roman" pitchFamily="18" charset="0"/>
              </a:rPr>
              <a:t> Pneumothorax</a:t>
            </a:r>
          </a:p>
        </p:txBody>
      </p:sp>
      <p:sp>
        <p:nvSpPr>
          <p:cNvPr id="50178" name="TextBox 2"/>
          <p:cNvSpPr txBox="1">
            <a:spLocks noChangeArrowheads="1"/>
          </p:cNvSpPr>
          <p:nvPr/>
        </p:nvSpPr>
        <p:spPr bwMode="auto">
          <a:xfrm>
            <a:off x="279400" y="2236788"/>
            <a:ext cx="8483600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A recent U.S. combat fatality was found to have a</a:t>
            </a:r>
          </a:p>
          <a:p>
            <a:pPr marL="457200" indent="-457200">
              <a:buFont typeface="Arial" charset="0"/>
              <a:buNone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died with a tension pneumothorax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NO evidence of attempted needle decompression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Monitor anyone with torso trauma or polytrauma </a:t>
            </a:r>
          </a:p>
          <a:p>
            <a:pPr marL="457200" indent="-457200">
              <a:buFont typeface="Arial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for respiratory distress – perform needle</a:t>
            </a:r>
          </a:p>
          <a:p>
            <a:pPr marL="457200" indent="-457200">
              <a:buFont typeface="Arial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decompression when indicated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ALWAYS do bilateral NDC for a casualty with</a:t>
            </a:r>
          </a:p>
          <a:p>
            <a:pPr marL="457200" indent="-457200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torso trauma who loses vital signs on the battlefield</a:t>
            </a:r>
          </a:p>
          <a:p>
            <a:pPr marL="457200" indent="-457200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– may be lifesaving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 idx="4294967295"/>
          </p:nvPr>
        </p:nvSpPr>
        <p:spPr>
          <a:xfrm>
            <a:off x="914400" y="2667000"/>
            <a:ext cx="68580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ea typeface="ＭＳ Ｐゴシック"/>
                <a:cs typeface="ＭＳ Ｐゴシック"/>
              </a:rPr>
              <a:t>Combat Gauze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>
          <a:xfrm>
            <a:off x="1447800" y="152400"/>
            <a:ext cx="7239000" cy="1317625"/>
          </a:xfrm>
        </p:spPr>
        <p:txBody>
          <a:bodyPr/>
          <a:lstStyle/>
          <a:p>
            <a:pPr eaLnBrk="1" hangingPunct="1"/>
            <a:r>
              <a:rPr lang="en-US" sz="4400" smtClean="0">
                <a:ea typeface="ＭＳ Ｐゴシック"/>
                <a:cs typeface="ＭＳ Ｐゴシック"/>
              </a:rPr>
              <a:t>TCCC Opportunities to Improve: Sources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>
          <a:xfrm>
            <a:off x="152400" y="1927225"/>
            <a:ext cx="8763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ea typeface="ＭＳ Ｐゴシック"/>
                <a:cs typeface="ＭＳ Ｐゴシック"/>
              </a:rPr>
              <a:t>Reports from Joint Trauma System (JTS) weekly Trauma Telecons – every Thursday morning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ea typeface="ＭＳ Ｐゴシック"/>
                <a:cs typeface="ＭＳ Ｐゴシック"/>
              </a:rPr>
              <a:t>Worldwide telecon to discuss every serious casualty   admitted to a Role 3 hospital from that week</a:t>
            </a:r>
          </a:p>
          <a:p>
            <a:pPr eaLnBrk="1" hangingPunct="1">
              <a:spcBef>
                <a:spcPct val="0"/>
              </a:spcBef>
            </a:pPr>
            <a:r>
              <a:rPr lang="en-US" sz="2800" b="1" smtClean="0">
                <a:ea typeface="ＭＳ Ｐゴシック"/>
                <a:cs typeface="ＭＳ Ｐゴシック"/>
              </a:rPr>
              <a:t>Published medical reports</a:t>
            </a:r>
          </a:p>
          <a:p>
            <a:pPr eaLnBrk="1" hangingPunct="1">
              <a:spcBef>
                <a:spcPct val="0"/>
              </a:spcBef>
            </a:pPr>
            <a:r>
              <a:rPr lang="en-US" sz="2800" b="1" smtClean="0">
                <a:ea typeface="ＭＳ Ｐゴシック"/>
                <a:cs typeface="ＭＳ Ｐゴシック"/>
              </a:rPr>
              <a:t>Armed Forces Medical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smtClean="0">
                <a:ea typeface="ＭＳ Ｐゴシック"/>
                <a:cs typeface="ＭＳ Ｐゴシック"/>
              </a:rPr>
              <a:t>    Examiner’s System</a:t>
            </a:r>
          </a:p>
          <a:p>
            <a:pPr eaLnBrk="1" hangingPunct="1">
              <a:spcBef>
                <a:spcPct val="0"/>
              </a:spcBef>
            </a:pPr>
            <a:r>
              <a:rPr lang="en-US" sz="2800" b="1" smtClean="0">
                <a:ea typeface="ＭＳ Ｐゴシック"/>
                <a:cs typeface="ＭＳ Ｐゴシック"/>
              </a:rPr>
              <a:t>Theater AARs</a:t>
            </a:r>
          </a:p>
          <a:p>
            <a:pPr eaLnBrk="1" hangingPunct="1">
              <a:spcBef>
                <a:spcPct val="0"/>
              </a:spcBef>
            </a:pPr>
            <a:r>
              <a:rPr lang="en-US" sz="2800" b="1" smtClean="0">
                <a:ea typeface="ＭＳ Ｐゴシック"/>
                <a:cs typeface="ＭＳ Ｐゴシック"/>
              </a:rPr>
              <a:t>Feedback from doctors,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smtClean="0">
                <a:ea typeface="ＭＳ Ｐゴシック"/>
                <a:cs typeface="ＭＳ Ｐゴシック"/>
              </a:rPr>
              <a:t>     PAs, corpsmen, medics,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smtClean="0">
                <a:ea typeface="ＭＳ Ｐゴシック"/>
                <a:cs typeface="ＭＳ Ｐゴシック"/>
              </a:rPr>
              <a:t>     and PJs</a:t>
            </a:r>
          </a:p>
        </p:txBody>
      </p:sp>
      <p:pic>
        <p:nvPicPr>
          <p:cNvPr id="18435" name="Picture 6" descr="DL0908 Helo Gu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2213" y="4108450"/>
            <a:ext cx="4114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 idx="4294967295"/>
          </p:nvPr>
        </p:nvSpPr>
        <p:spPr>
          <a:xfrm>
            <a:off x="1219200" y="76200"/>
            <a:ext cx="7620000" cy="13716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/>
                <a:cs typeface="ＭＳ Ｐゴシック"/>
              </a:rPr>
              <a:t>External Hemorrhage – </a:t>
            </a:r>
            <a:br>
              <a:rPr lang="en-US" smtClean="0">
                <a:ea typeface="ＭＳ Ｐゴシック"/>
                <a:cs typeface="ＭＳ Ｐゴシック"/>
              </a:rPr>
            </a:br>
            <a:r>
              <a:rPr lang="en-US" smtClean="0">
                <a:ea typeface="ＭＳ Ｐゴシック"/>
                <a:cs typeface="ＭＳ Ｐゴシック"/>
              </a:rPr>
              <a:t>No Combat Gauze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idx="4294967295"/>
          </p:nvPr>
        </p:nvSpPr>
        <p:spPr>
          <a:xfrm>
            <a:off x="304800" y="2027238"/>
            <a:ext cx="8686800" cy="4525962"/>
          </a:xfrm>
        </p:spPr>
        <p:txBody>
          <a:bodyPr/>
          <a:lstStyle/>
          <a:p>
            <a:pPr eaLnBrk="1" hangingPunct="1"/>
            <a:r>
              <a:rPr lang="en-US" sz="2800" b="1" smtClean="0">
                <a:ea typeface="ＭＳ Ｐゴシック"/>
                <a:cs typeface="ＭＳ Ｐゴシック"/>
              </a:rPr>
              <a:t>Casualty with gunshot wound in the left infraclavicular area with external hemorrhage</a:t>
            </a:r>
          </a:p>
          <a:p>
            <a:pPr eaLnBrk="1" hangingPunct="1"/>
            <a:r>
              <a:rPr lang="en-US" sz="2800" b="1" smtClean="0">
                <a:ea typeface="ＭＳ Ｐゴシック"/>
                <a:cs typeface="ＭＳ Ｐゴシック"/>
              </a:rPr>
              <a:t>“Progressive deterioration”</a:t>
            </a:r>
          </a:p>
          <a:p>
            <a:pPr eaLnBrk="1" hangingPunct="1"/>
            <a:r>
              <a:rPr lang="en-US" sz="2800" b="1" smtClean="0">
                <a:ea typeface="ＭＳ Ｐゴシック"/>
                <a:cs typeface="ＭＳ Ｐゴシック"/>
              </a:rPr>
              <a:t>External hemorrhage noted to increase as casualty resuscitated in ED</a:t>
            </a:r>
          </a:p>
          <a:p>
            <a:pPr eaLnBrk="1" hangingPunct="1"/>
            <a:r>
              <a:rPr lang="en-US" sz="2800" b="1" u="sng" smtClean="0">
                <a:ea typeface="ＭＳ Ｐゴシック"/>
                <a:cs typeface="ＭＳ Ｐゴシック"/>
              </a:rPr>
              <a:t>No</a:t>
            </a:r>
            <a:r>
              <a:rPr lang="en-US" sz="2800" b="1" smtClean="0">
                <a:ea typeface="ＭＳ Ｐゴシック"/>
                <a:cs typeface="ＭＳ Ｐゴシック"/>
              </a:rPr>
              <a:t> record of Combat Gauze use</a:t>
            </a:r>
          </a:p>
          <a:p>
            <a:pPr eaLnBrk="1" hangingPunct="1"/>
            <a:r>
              <a:rPr lang="en-US" sz="2800" b="1" smtClean="0">
                <a:ea typeface="ＭＳ Ｐゴシック"/>
                <a:cs typeface="ＭＳ Ｐゴシック"/>
              </a:rPr>
              <a:t>All injuries noted to be extrapleural</a:t>
            </a:r>
          </a:p>
          <a:p>
            <a:pPr eaLnBrk="1" hangingPunct="1"/>
            <a:r>
              <a:rPr lang="en-US" sz="2800" b="1" smtClean="0">
                <a:ea typeface="ＭＳ Ｐゴシック"/>
                <a:cs typeface="ＭＳ Ｐゴシック"/>
              </a:rPr>
              <a:t>Lesson learned: see following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 idx="4294967295"/>
          </p:nvPr>
        </p:nvSpPr>
        <p:spPr>
          <a:xfrm>
            <a:off x="1066800" y="76200"/>
            <a:ext cx="78486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ea typeface="ＭＳ Ｐゴシック"/>
                <a:cs typeface="ＭＳ Ｐゴシック"/>
              </a:rPr>
              <a:t>Combat Gauze™ 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idx="4294967295"/>
          </p:nvPr>
        </p:nvSpPr>
        <p:spPr>
          <a:xfrm>
            <a:off x="533400" y="5791200"/>
            <a:ext cx="8153400" cy="68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 i="1" smtClean="0">
                <a:ea typeface="ＭＳ Ｐゴシック"/>
                <a:cs typeface="ＭＳ Ｐゴシック"/>
              </a:rPr>
              <a:t>It doesn’t work if you don’t use it.</a:t>
            </a:r>
          </a:p>
        </p:txBody>
      </p:sp>
      <p:pic>
        <p:nvPicPr>
          <p:cNvPr id="55299" name="Picture 5" descr="CG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1371600"/>
            <a:ext cx="33401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 idx="4294967295"/>
          </p:nvPr>
        </p:nvSpPr>
        <p:spPr>
          <a:xfrm>
            <a:off x="838200" y="2667000"/>
            <a:ext cx="73914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ea typeface="ＭＳ Ｐゴシック"/>
                <a:cs typeface="ＭＳ Ｐゴシック"/>
              </a:rPr>
              <a:t>Junctional Hemorrhage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Box 1"/>
          <p:cNvSpPr txBox="1">
            <a:spLocks noChangeArrowheads="1"/>
          </p:cNvSpPr>
          <p:nvPr/>
        </p:nvSpPr>
        <p:spPr bwMode="auto">
          <a:xfrm>
            <a:off x="2044700" y="152400"/>
            <a:ext cx="5880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b="1">
                <a:latin typeface="Times New Roman" pitchFamily="18" charset="0"/>
                <a:cs typeface="Times New Roman" pitchFamily="18" charset="0"/>
              </a:rPr>
              <a:t>Junctional Hemorrhage</a:t>
            </a:r>
          </a:p>
        </p:txBody>
      </p:sp>
      <p:sp>
        <p:nvSpPr>
          <p:cNvPr id="59394" name="TextBox 2"/>
          <p:cNvSpPr txBox="1">
            <a:spLocks noChangeArrowheads="1"/>
          </p:cNvSpPr>
          <p:nvPr/>
        </p:nvSpPr>
        <p:spPr bwMode="auto">
          <a:xfrm>
            <a:off x="279400" y="2252663"/>
            <a:ext cx="82042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A recent U.S. combat casualty sustained a GSW</a:t>
            </a:r>
          </a:p>
          <a:p>
            <a:pPr marL="457200" indent="-457200">
              <a:buFont typeface="Arial" charset="0"/>
              <a:buNone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to the inguinal area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The CASEVAC platform did not have junctional</a:t>
            </a:r>
          </a:p>
          <a:p>
            <a:pPr marL="457200" indent="-457200">
              <a:buFont typeface="Arial" charset="0"/>
              <a:buNone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tourniquets aboard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The subsequent junctional hemorrhage was only</a:t>
            </a:r>
          </a:p>
          <a:p>
            <a:pPr marL="457200" indent="-457200">
              <a:buFont typeface="Arial" charset="0"/>
              <a:buNone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partially controlled with Combat Gauze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Casualty went into hemorrhagic shock and had to</a:t>
            </a:r>
          </a:p>
          <a:p>
            <a:pPr marL="457200" indent="-457200">
              <a:buFont typeface="Arial" charset="0"/>
              <a:buNone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be transfused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457200"/>
            <a:ext cx="7543800" cy="1143000"/>
          </a:xfrm>
        </p:spPr>
        <p:txBody>
          <a:bodyPr/>
          <a:lstStyle/>
          <a:p>
            <a:r>
              <a:rPr lang="en-US" sz="4400" smtClean="0"/>
              <a:t>IED Blast Injury </a:t>
            </a:r>
            <a:br>
              <a:rPr lang="en-US" sz="4400" smtClean="0"/>
            </a:br>
            <a:endParaRPr lang="en-US" sz="4400" smtClean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524000"/>
            <a:ext cx="89154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b="1" smtClean="0"/>
              <a:t>3 of 5 casualties had complex blast injuries</a:t>
            </a:r>
          </a:p>
          <a:p>
            <a:pPr>
              <a:lnSpc>
                <a:spcPct val="80000"/>
              </a:lnSpc>
            </a:pPr>
            <a:r>
              <a:rPr lang="en-US" sz="2800" b="1" smtClean="0"/>
              <a:t>All 3 with high traumatic LE amputations and reported difficulty with hemorrhage control despite tourniquet use</a:t>
            </a:r>
          </a:p>
          <a:p>
            <a:pPr>
              <a:lnSpc>
                <a:spcPct val="80000"/>
              </a:lnSpc>
            </a:pPr>
            <a:r>
              <a:rPr lang="en-US" sz="2800" b="1" smtClean="0"/>
              <a:t>Combat Gauze reportedly not used</a:t>
            </a:r>
          </a:p>
          <a:p>
            <a:pPr>
              <a:lnSpc>
                <a:spcPct val="8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All 3 would have been excellent candidates for a junctional tourniquet – none were fielded with this unit</a:t>
            </a:r>
          </a:p>
          <a:p>
            <a:pPr>
              <a:lnSpc>
                <a:spcPct val="8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All 3 casualties required massive transfusions upon arrival at the Role 2 MTF</a:t>
            </a:r>
          </a:p>
          <a:p>
            <a:pPr>
              <a:lnSpc>
                <a:spcPct val="80000"/>
              </a:lnSpc>
            </a:pPr>
            <a:endParaRPr lang="en-US" sz="2800" b="1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0"/>
            <a:ext cx="6858000" cy="1143000"/>
          </a:xfrm>
        </p:spPr>
        <p:txBody>
          <a:bodyPr lIns="91432" tIns="45716" rIns="91432" bIns="45716"/>
          <a:lstStyle/>
          <a:p>
            <a:r>
              <a:rPr lang="en-US" altLang="en-US" sz="4400" smtClean="0"/>
              <a:t>Junctional Tourniquets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98638"/>
            <a:ext cx="8839200" cy="4525962"/>
          </a:xfrm>
        </p:spPr>
        <p:txBody>
          <a:bodyPr lIns="91432" tIns="45716" rIns="91432" bIns="45716"/>
          <a:lstStyle/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800" b="1" smtClean="0"/>
              <a:t>Combat Ready Clamp                    JETT                               Sam Junctional Tourniquet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altLang="en-US" sz="1800" b="1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altLang="en-US" sz="1800" b="1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altLang="en-US" sz="1800" b="1" smtClean="0"/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altLang="en-US" sz="4000" b="1" i="1" smtClean="0"/>
              <a:t>Junctional tourniquets: They don’t 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altLang="en-US" sz="4000" b="1" i="1" smtClean="0"/>
              <a:t>work if your unit doesn’t field them.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4000" b="1" i="1" smtClean="0"/>
          </a:p>
          <a:p>
            <a:pPr>
              <a:lnSpc>
                <a:spcPct val="90000"/>
              </a:lnSpc>
              <a:buFontTx/>
              <a:buNone/>
            </a:pPr>
            <a:endParaRPr lang="en-US" altLang="en-US" b="1" smtClean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b="1" smtClean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b="1" smtClean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b="1" smtClean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b="1" smtClean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b="1" smtClean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b="1" smtClean="0"/>
          </a:p>
          <a:p>
            <a:pPr>
              <a:lnSpc>
                <a:spcPct val="90000"/>
              </a:lnSpc>
            </a:pPr>
            <a:endParaRPr lang="en-US" altLang="en-US" sz="1800" b="1" smtClean="0"/>
          </a:p>
        </p:txBody>
      </p:sp>
      <p:pic>
        <p:nvPicPr>
          <p:cNvPr id="6144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1905000" cy="168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4" name="Object 5"/>
          <p:cNvPicPr>
            <a:picLocks noChangeArrowheads="1"/>
          </p:cNvPicPr>
          <p:nvPr/>
        </p:nvPicPr>
        <p:blipFill>
          <a:blip r:embed="rId3"/>
          <a:srcRect r="-99" b="189"/>
          <a:stretch>
            <a:fillRect/>
          </a:stretch>
        </p:blipFill>
        <p:spPr bwMode="auto">
          <a:xfrm>
            <a:off x="2667000" y="1676400"/>
            <a:ext cx="3200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5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0125" y="1676400"/>
            <a:ext cx="260667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 idx="4294967295"/>
          </p:nvPr>
        </p:nvSpPr>
        <p:spPr>
          <a:xfrm>
            <a:off x="838200" y="2743200"/>
            <a:ext cx="73914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ea typeface="ＭＳ Ｐゴシック"/>
                <a:cs typeface="ＭＳ Ｐゴシック"/>
              </a:rPr>
              <a:t>TCCC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 idx="4294967295"/>
          </p:nvPr>
        </p:nvSpPr>
        <p:spPr>
          <a:xfrm>
            <a:off x="990600" y="3048000"/>
            <a:ext cx="68580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ea typeface="ＭＳ Ｐゴシック"/>
                <a:cs typeface="ＭＳ Ｐゴシック"/>
              </a:rPr>
              <a:t>TCCC Training for</a:t>
            </a:r>
            <a:br>
              <a:rPr lang="en-US" sz="5400" smtClean="0">
                <a:ea typeface="ＭＳ Ｐゴシック"/>
                <a:cs typeface="ＭＳ Ｐゴシック"/>
              </a:rPr>
            </a:br>
            <a:r>
              <a:rPr lang="en-US" sz="5400" u="sng" smtClean="0">
                <a:ea typeface="ＭＳ Ｐゴシック"/>
                <a:cs typeface="ＭＳ Ｐゴシック"/>
              </a:rPr>
              <a:t>ALL</a:t>
            </a:r>
            <a:r>
              <a:rPr lang="en-US" sz="5400" smtClean="0">
                <a:ea typeface="ＭＳ Ｐゴシック"/>
                <a:cs typeface="ＭＳ Ｐゴシック"/>
              </a:rPr>
              <a:t> combatants:</a:t>
            </a:r>
            <a:r>
              <a:rPr lang="en-US" sz="5400" u="sng" smtClean="0">
                <a:ea typeface="ＭＳ Ｐゴシック"/>
                <a:cs typeface="ＭＳ Ｐゴシック"/>
              </a:rPr>
              <a:t/>
            </a:r>
            <a:br>
              <a:rPr lang="en-US" sz="5400" u="sng" smtClean="0">
                <a:ea typeface="ＭＳ Ｐゴシック"/>
                <a:cs typeface="ＭＳ Ｐゴシック"/>
              </a:rPr>
            </a:br>
            <a:r>
              <a:rPr lang="en-US" sz="5400" u="sng" smtClean="0">
                <a:ea typeface="ＭＳ Ｐゴシック"/>
                <a:cs typeface="ＭＳ Ｐゴシック"/>
              </a:rPr>
              <a:t/>
            </a:r>
            <a:br>
              <a:rPr lang="en-US" sz="5400" u="sng" smtClean="0">
                <a:ea typeface="ＭＳ Ｐゴシック"/>
                <a:cs typeface="ＭＳ Ｐゴシック"/>
              </a:rPr>
            </a:br>
            <a:r>
              <a:rPr lang="en-US" sz="3600" smtClean="0">
                <a:ea typeface="ＭＳ Ｐゴシック"/>
                <a:cs typeface="ＭＳ Ｐゴシック"/>
              </a:rPr>
              <a:t>Self and buddy aid should be part of the Warrior Culture in all combat units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152400"/>
            <a:ext cx="6858000" cy="1143000"/>
          </a:xfrm>
        </p:spPr>
        <p:txBody>
          <a:bodyPr lIns="91408" tIns="45704" rIns="91408" bIns="45704"/>
          <a:lstStyle/>
          <a:p>
            <a:pPr eaLnBrk="1" hangingPunct="1"/>
            <a:r>
              <a:rPr lang="en-US" sz="4400" smtClean="0"/>
              <a:t>Eliminating Preventable Death on the Battlefield</a:t>
            </a:r>
          </a:p>
        </p:txBody>
      </p:sp>
      <p:sp>
        <p:nvSpPr>
          <p:cNvPr id="66562" name="Text Box 4"/>
          <p:cNvSpPr txBox="1">
            <a:spLocks noChangeArrowheads="1"/>
          </p:cNvSpPr>
          <p:nvPr/>
        </p:nvSpPr>
        <p:spPr bwMode="auto">
          <a:xfrm>
            <a:off x="295275" y="4191000"/>
            <a:ext cx="8351838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6" tIns="45708" rIns="91416" bIns="45708">
            <a:spAutoFit/>
          </a:bodyPr>
          <a:lstStyle/>
          <a:p>
            <a:pPr>
              <a:buFontTx/>
              <a:buChar char="•"/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Kotwal et al – Archives of Surgery 2011</a:t>
            </a:r>
          </a:p>
          <a:p>
            <a:pPr>
              <a:buFontTx/>
              <a:buChar char="•"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Rangers and docs trained in TCCC</a:t>
            </a:r>
          </a:p>
          <a:p>
            <a:pPr>
              <a:buFontTx/>
              <a:buChar char="•"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U.S. military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preventable deaths: </a:t>
            </a:r>
            <a:r>
              <a:rPr lang="en-US" sz="3200" b="1" u="sng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24%</a:t>
            </a:r>
          </a:p>
          <a:p>
            <a:pPr>
              <a:buFontTx/>
              <a:buChar char="•"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Ranger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preventable death incidence: </a:t>
            </a:r>
            <a:r>
              <a:rPr lang="en-US" sz="3200" b="1" u="sng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3%</a:t>
            </a:r>
          </a:p>
          <a:p>
            <a:pPr>
              <a:buFontTx/>
              <a:buChar char="•"/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Almost a 90% decrease in preventable deaths</a:t>
            </a:r>
            <a:endParaRPr lang="en-US" sz="32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6563" name="Picture 4" descr="CUF Tourniquet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652588"/>
            <a:ext cx="2667000" cy="238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76200"/>
            <a:ext cx="7848600" cy="1143000"/>
          </a:xfrm>
        </p:spPr>
        <p:txBody>
          <a:bodyPr/>
          <a:lstStyle/>
          <a:p>
            <a:r>
              <a:rPr lang="en-US" sz="4400" smtClean="0"/>
              <a:t>TCCC in Canadian Forces</a:t>
            </a:r>
            <a:br>
              <a:rPr lang="en-US" sz="4400" smtClean="0"/>
            </a:br>
            <a:r>
              <a:rPr lang="en-US" sz="4400" smtClean="0"/>
              <a:t>Savage et al: Can J Surg 2011</a:t>
            </a:r>
          </a:p>
        </p:txBody>
      </p:sp>
      <p:pic>
        <p:nvPicPr>
          <p:cNvPr id="67586" name="Picture 3" descr="Savage 2011 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66850"/>
            <a:ext cx="91440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7" name="Picture 4" descr="Savage 2011 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33800"/>
            <a:ext cx="914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8" name="Line 5"/>
          <p:cNvSpPr>
            <a:spLocks noChangeShapeType="1"/>
          </p:cNvSpPr>
          <p:nvPr/>
        </p:nvSpPr>
        <p:spPr bwMode="auto">
          <a:xfrm>
            <a:off x="0" y="5943600"/>
            <a:ext cx="6553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Line 6"/>
          <p:cNvSpPr>
            <a:spLocks noChangeShapeType="1"/>
          </p:cNvSpPr>
          <p:nvPr/>
        </p:nvSpPr>
        <p:spPr bwMode="auto">
          <a:xfrm>
            <a:off x="1524000" y="5486400"/>
            <a:ext cx="7620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524000" y="4114800"/>
            <a:ext cx="7543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4572000"/>
            <a:ext cx="5105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>
          <a:xfrm>
            <a:off x="914400" y="2667000"/>
            <a:ext cx="68580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ea typeface="ＭＳ Ｐゴシック"/>
                <a:cs typeface="ＭＳ Ｐゴシック"/>
              </a:rPr>
              <a:t>The Forgotten Tourniquet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 idx="4294967295"/>
          </p:nvPr>
        </p:nvSpPr>
        <p:spPr>
          <a:xfrm>
            <a:off x="1676400" y="76200"/>
            <a:ext cx="6858000" cy="1295400"/>
          </a:xfrm>
        </p:spPr>
        <p:txBody>
          <a:bodyPr/>
          <a:lstStyle/>
          <a:p>
            <a:pPr eaLnBrk="1" hangingPunct="1"/>
            <a:r>
              <a:rPr lang="en-US" sz="440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Train ALL Combatants in TCCC</a:t>
            </a:r>
          </a:p>
        </p:txBody>
      </p:sp>
      <p:sp>
        <p:nvSpPr>
          <p:cNvPr id="68610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46238"/>
            <a:ext cx="8534400" cy="2605087"/>
          </a:xfrm>
        </p:spPr>
        <p:txBody>
          <a:bodyPr/>
          <a:lstStyle/>
          <a:p>
            <a:pPr eaLnBrk="1" hangingPunct="1"/>
            <a:r>
              <a:rPr lang="en-US" sz="2800" b="1" smtClean="0">
                <a:ea typeface="ＭＳ Ｐゴシック"/>
                <a:cs typeface="ＭＳ Ｐゴシック"/>
              </a:rPr>
              <a:t>Service medical departments responsible for training combat medical personnel only</a:t>
            </a:r>
          </a:p>
          <a:p>
            <a:pPr eaLnBrk="1" hangingPunct="1"/>
            <a:r>
              <a:rPr lang="en-US" sz="2800" b="1" smtClean="0">
                <a:solidFill>
                  <a:srgbClr val="FF0000"/>
                </a:solidFill>
                <a:ea typeface="ＭＳ Ｐゴシック"/>
                <a:cs typeface="ＭＳ Ｐゴシック"/>
              </a:rPr>
              <a:t>Line commanders must take the lead to have an effective TCCC training program for all combatants</a:t>
            </a:r>
          </a:p>
          <a:p>
            <a:pPr eaLnBrk="1" hangingPunct="1"/>
            <a:r>
              <a:rPr lang="en-US" sz="2800" b="1" smtClean="0">
                <a:ea typeface="ＭＳ Ｐゴシック"/>
                <a:cs typeface="ＭＳ Ｐゴシック"/>
              </a:rPr>
              <a:t>Ranger First Responder Course is the best model</a:t>
            </a:r>
          </a:p>
          <a:p>
            <a:pPr eaLnBrk="1" hangingPunct="1"/>
            <a:endParaRPr lang="en-US" sz="2800" b="1" smtClean="0">
              <a:solidFill>
                <a:srgbClr val="FF0000"/>
              </a:solidFill>
              <a:ea typeface="ＭＳ Ｐゴシック"/>
              <a:cs typeface="ＭＳ Ｐゴシック"/>
            </a:endParaRPr>
          </a:p>
        </p:txBody>
      </p:sp>
      <p:pic>
        <p:nvPicPr>
          <p:cNvPr id="68611" name="Picture 6" descr="DL 090925 Army in Af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251325"/>
            <a:ext cx="37957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 idx="4294967295"/>
          </p:nvPr>
        </p:nvSpPr>
        <p:spPr>
          <a:xfrm>
            <a:off x="914400" y="2895600"/>
            <a:ext cx="68580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ea typeface="ＭＳ Ｐゴシック"/>
                <a:cs typeface="ＭＳ Ｐゴシック"/>
              </a:rPr>
              <a:t>Documentation of TCCC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 idx="4294967295"/>
          </p:nvPr>
        </p:nvSpPr>
        <p:spPr>
          <a:xfrm>
            <a:off x="762000" y="152400"/>
            <a:ext cx="7848600" cy="1143000"/>
          </a:xfrm>
        </p:spPr>
        <p:txBody>
          <a:bodyPr/>
          <a:lstStyle/>
          <a:p>
            <a:pPr eaLnBrk="1" hangingPunct="1"/>
            <a:r>
              <a:rPr lang="en-US" sz="4400" smtClean="0">
                <a:ea typeface="ＭＳ Ｐゴシック"/>
                <a:cs typeface="ＭＳ Ｐゴシック"/>
              </a:rPr>
              <a:t>TCCC Card –</a:t>
            </a:r>
            <a:br>
              <a:rPr lang="en-US" sz="4400" smtClean="0">
                <a:ea typeface="ＭＳ Ｐゴシック"/>
                <a:cs typeface="ＭＳ Ｐゴシック"/>
              </a:rPr>
            </a:br>
            <a:r>
              <a:rPr lang="en-US" sz="4400" u="sng" smtClean="0">
                <a:ea typeface="ＭＳ Ｐゴシック"/>
                <a:cs typeface="ＭＳ Ｐゴシック"/>
              </a:rPr>
              <a:t>Fill It Out!</a:t>
            </a:r>
          </a:p>
        </p:txBody>
      </p:sp>
      <p:sp>
        <p:nvSpPr>
          <p:cNvPr id="72706" name="Content Placeholder 2"/>
          <p:cNvSpPr>
            <a:spLocks noGrp="1"/>
          </p:cNvSpPr>
          <p:nvPr>
            <p:ph idx="4294967295"/>
          </p:nvPr>
        </p:nvSpPr>
        <p:spPr>
          <a:xfrm>
            <a:off x="381000" y="4419600"/>
            <a:ext cx="8686800" cy="68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2800" b="1" smtClean="0">
                <a:ea typeface="ＭＳ Ｐゴシック"/>
                <a:cs typeface="ＭＳ Ｐゴシック"/>
              </a:rPr>
              <a:t>You’re not done taking care of your casualty until this is done</a:t>
            </a:r>
          </a:p>
          <a:p>
            <a:pPr eaLnBrk="1" hangingPunct="1">
              <a:buFontTx/>
              <a:buChar char="•"/>
            </a:pPr>
            <a:r>
              <a:rPr lang="en-US" sz="2800" b="1" smtClean="0">
                <a:solidFill>
                  <a:srgbClr val="FF0000"/>
                </a:solidFill>
                <a:ea typeface="ＭＳ Ｐゴシック"/>
                <a:cs typeface="ＭＳ Ｐゴシック"/>
              </a:rPr>
              <a:t>USFOR-A FRAGO 13-39 directs the use of the TCCC Casualty Card and electronic AAR</a:t>
            </a:r>
          </a:p>
          <a:p>
            <a:pPr eaLnBrk="1" hangingPunct="1">
              <a:buFontTx/>
              <a:buChar char="•"/>
            </a:pPr>
            <a:r>
              <a:rPr lang="en-US" sz="2800" b="1" smtClean="0">
                <a:solidFill>
                  <a:srgbClr val="FF0000"/>
                </a:solidFill>
                <a:ea typeface="ＭＳ Ｐゴシック"/>
                <a:cs typeface="ＭＳ Ｐゴシック"/>
              </a:rPr>
              <a:t>Mission Commanders – this is a l</a:t>
            </a:r>
            <a:r>
              <a:rPr lang="en-US" sz="2800" b="1" u="sng" smtClean="0">
                <a:solidFill>
                  <a:srgbClr val="FF0000"/>
                </a:solidFill>
                <a:ea typeface="ＭＳ Ｐゴシック"/>
                <a:cs typeface="ＭＳ Ｐゴシック"/>
              </a:rPr>
              <a:t>eadership</a:t>
            </a:r>
            <a:r>
              <a:rPr lang="en-US" sz="2800" b="1" smtClean="0">
                <a:solidFill>
                  <a:srgbClr val="FF0000"/>
                </a:solidFill>
                <a:ea typeface="ＭＳ Ｐゴシック"/>
                <a:cs typeface="ＭＳ Ｐゴシック"/>
              </a:rPr>
              <a:t> issue!</a:t>
            </a:r>
          </a:p>
          <a:p>
            <a:pPr eaLnBrk="1" hangingPunct="1">
              <a:buFontTx/>
              <a:buNone/>
            </a:pPr>
            <a:endParaRPr lang="en-US" sz="2800" b="1" smtClean="0">
              <a:solidFill>
                <a:srgbClr val="FF0000"/>
              </a:solidFill>
              <a:ea typeface="ＭＳ Ｐゴシック"/>
              <a:cs typeface="ＭＳ Ｐゴシック"/>
            </a:endParaRPr>
          </a:p>
        </p:txBody>
      </p:sp>
      <p:pic>
        <p:nvPicPr>
          <p:cNvPr id="72707" name="Picture 6" descr="TCCC Casualty Car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684338"/>
            <a:ext cx="2895600" cy="2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3"/>
          <p:cNvSpPr>
            <a:spLocks noGrp="1"/>
          </p:cNvSpPr>
          <p:nvPr>
            <p:ph type="title" idx="4294967295"/>
          </p:nvPr>
        </p:nvSpPr>
        <p:spPr>
          <a:xfrm>
            <a:off x="1066800" y="0"/>
            <a:ext cx="6781800" cy="1143000"/>
          </a:xfrm>
        </p:spPr>
        <p:txBody>
          <a:bodyPr/>
          <a:lstStyle/>
          <a:p>
            <a:r>
              <a:rPr lang="en-US" sz="4400" smtClean="0"/>
              <a:t>New TCCC Card</a:t>
            </a:r>
          </a:p>
        </p:txBody>
      </p:sp>
      <p:grpSp>
        <p:nvGrpSpPr>
          <p:cNvPr id="74754" name="Group 1"/>
          <p:cNvGrpSpPr>
            <a:grpSpLocks/>
          </p:cNvGrpSpPr>
          <p:nvPr/>
        </p:nvGrpSpPr>
        <p:grpSpPr bwMode="auto">
          <a:xfrm>
            <a:off x="914400" y="1260475"/>
            <a:ext cx="7239000" cy="5368925"/>
            <a:chOff x="1852551" y="1259774"/>
            <a:chExt cx="5427023" cy="4226626"/>
          </a:xfrm>
        </p:grpSpPr>
        <p:pic>
          <p:nvPicPr>
            <p:cNvPr id="74756" name="Picture 2"/>
            <p:cNvPicPr>
              <a:picLocks noChangeAspect="1" noChangeArrowheads="1"/>
            </p:cNvPicPr>
            <p:nvPr/>
          </p:nvPicPr>
          <p:blipFill>
            <a:blip r:embed="rId2"/>
            <a:srcRect l="35141" t="17844" r="43958" b="25175"/>
            <a:stretch>
              <a:fillRect/>
            </a:stretch>
          </p:blipFill>
          <p:spPr bwMode="auto">
            <a:xfrm>
              <a:off x="1852551" y="1318161"/>
              <a:ext cx="2719449" cy="4168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757" name="Picture 3"/>
            <p:cNvPicPr>
              <a:picLocks noChangeAspect="1" noChangeArrowheads="1"/>
            </p:cNvPicPr>
            <p:nvPr/>
          </p:nvPicPr>
          <p:blipFill>
            <a:blip r:embed="rId3"/>
            <a:srcRect l="34892" t="17708" r="44051" b="24513"/>
            <a:stretch>
              <a:fillRect/>
            </a:stretch>
          </p:blipFill>
          <p:spPr bwMode="auto">
            <a:xfrm>
              <a:off x="4540054" y="1259774"/>
              <a:ext cx="2739520" cy="4226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4755" name="Slide Number Placeholder 4"/>
          <p:cNvSpPr txBox="1">
            <a:spLocks noGrp="1"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3AAAAAF-4FBF-48E1-9052-796865A589F1}" type="slidenum">
              <a:rPr lang="en-US">
                <a:latin typeface="Calibri" pitchFamily="34" charset="0"/>
              </a:rPr>
              <a:pPr algn="r"/>
              <a:t>33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3"/>
          <p:cNvSpPr>
            <a:spLocks noGrp="1"/>
          </p:cNvSpPr>
          <p:nvPr>
            <p:ph type="title" idx="4294967295"/>
          </p:nvPr>
        </p:nvSpPr>
        <p:spPr>
          <a:xfrm>
            <a:off x="1447800" y="0"/>
            <a:ext cx="6781800" cy="1143000"/>
          </a:xfrm>
        </p:spPr>
        <p:txBody>
          <a:bodyPr/>
          <a:lstStyle/>
          <a:p>
            <a:r>
              <a:rPr lang="en-US" sz="4400" smtClean="0"/>
              <a:t>New TCCC AAR</a:t>
            </a:r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/>
          <a:srcRect l="34822" t="16667" r="32735" b="6250"/>
          <a:stretch>
            <a:fillRect/>
          </a:stretch>
        </p:blipFill>
        <p:spPr bwMode="auto">
          <a:xfrm>
            <a:off x="76200" y="1219200"/>
            <a:ext cx="3513138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3"/>
          <a:srcRect l="34575" t="16599" r="32713" b="6940"/>
          <a:stretch>
            <a:fillRect/>
          </a:stretch>
        </p:blipFill>
        <p:spPr bwMode="auto">
          <a:xfrm>
            <a:off x="3429000" y="1882775"/>
            <a:ext cx="3541713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4"/>
          <a:srcRect l="34575" t="16599" r="32713" b="6940"/>
          <a:stretch>
            <a:fillRect/>
          </a:stretch>
        </p:blipFill>
        <p:spPr bwMode="auto">
          <a:xfrm>
            <a:off x="5526088" y="2667000"/>
            <a:ext cx="3541712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1" name="Slide Number Placeholder 2"/>
          <p:cNvSpPr txBox="1">
            <a:spLocks noGrp="1"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F9DD9EC-D65F-4DD3-A26F-FD1E2CBB6C78}" type="slidenum">
              <a:rPr lang="en-US">
                <a:latin typeface="Calibri" pitchFamily="34" charset="0"/>
              </a:rPr>
              <a:pPr algn="r"/>
              <a:t>34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ea typeface="ＭＳ Ｐゴシック"/>
                <a:cs typeface="ＭＳ Ｐゴシック"/>
              </a:rPr>
              <a:t>           </a:t>
            </a:r>
            <a:endParaRPr lang="en-US" sz="7200" smtClean="0">
              <a:ea typeface="ＭＳ Ｐゴシック"/>
              <a:cs typeface="ＭＳ Ｐゴシック"/>
            </a:endParaRPr>
          </a:p>
        </p:txBody>
      </p:sp>
      <p:sp>
        <p:nvSpPr>
          <p:cNvPr id="76802" name="Text Box 7"/>
          <p:cNvSpPr txBox="1">
            <a:spLocks noChangeArrowheads="1"/>
          </p:cNvSpPr>
          <p:nvPr/>
        </p:nvSpPr>
        <p:spPr bwMode="auto">
          <a:xfrm>
            <a:off x="2209800" y="5715000"/>
            <a:ext cx="41513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6600" b="1">
                <a:solidFill>
                  <a:schemeClr val="bg1"/>
                </a:solidFill>
              </a:rPr>
              <a:t>Questions?</a:t>
            </a:r>
          </a:p>
        </p:txBody>
      </p:sp>
      <p:pic>
        <p:nvPicPr>
          <p:cNvPr id="76803" name="Picture 9" descr="nmil third pha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1138" y="76200"/>
            <a:ext cx="3954462" cy="59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4" name="Text Box 10"/>
          <p:cNvSpPr txBox="1">
            <a:spLocks noChangeArrowheads="1"/>
          </p:cNvSpPr>
          <p:nvPr/>
        </p:nvSpPr>
        <p:spPr bwMode="auto">
          <a:xfrm>
            <a:off x="3046413" y="5954713"/>
            <a:ext cx="34305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5400" b="1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>
          <a:xfrm>
            <a:off x="762000" y="-152400"/>
            <a:ext cx="8534400" cy="2209800"/>
          </a:xfrm>
        </p:spPr>
        <p:txBody>
          <a:bodyPr/>
          <a:lstStyle/>
          <a:p>
            <a:pPr eaLnBrk="1" hangingPunct="1"/>
            <a:r>
              <a:rPr lang="en-US" sz="4400" smtClean="0">
                <a:ea typeface="ＭＳ Ｐゴシック"/>
                <a:cs typeface="ＭＳ Ｐゴシック"/>
              </a:rPr>
              <a:t>The Forgotten Tourniquet</a:t>
            </a:r>
            <a:r>
              <a:rPr lang="en-US" sz="3600" smtClean="0">
                <a:ea typeface="ＭＳ Ｐゴシック"/>
                <a:cs typeface="ＭＳ Ｐゴシック"/>
              </a:rPr>
              <a:t/>
            </a:r>
            <a:br>
              <a:rPr lang="en-US" sz="3600" smtClean="0">
                <a:ea typeface="ＭＳ Ｐゴシック"/>
                <a:cs typeface="ＭＳ Ｐゴシック"/>
              </a:rPr>
            </a:br>
            <a:endParaRPr lang="en-US" sz="3600" smtClean="0">
              <a:ea typeface="ＭＳ Ｐゴシック"/>
              <a:cs typeface="ＭＳ Ｐゴシック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304800" y="1752600"/>
            <a:ext cx="8686800" cy="3124200"/>
          </a:xfrm>
        </p:spPr>
        <p:txBody>
          <a:bodyPr/>
          <a:lstStyle/>
          <a:p>
            <a:pPr eaLnBrk="1" hangingPunct="1"/>
            <a:r>
              <a:rPr lang="en-US" sz="2800" b="1" smtClean="0">
                <a:ea typeface="ＭＳ Ｐゴシック"/>
                <a:cs typeface="ＭＳ Ｐゴシック"/>
              </a:rPr>
              <a:t>There was a recent adverse outcome from a  tourniquet that was left in place for approximately 8 hours.</a:t>
            </a:r>
          </a:p>
          <a:p>
            <a:pPr eaLnBrk="1" hangingPunct="1"/>
            <a:r>
              <a:rPr lang="en-US" sz="2800" b="1" smtClean="0">
                <a:ea typeface="ＭＳ Ｐゴシック"/>
                <a:cs typeface="ＭＳ Ｐゴシック"/>
              </a:rPr>
              <a:t>Be aggressive about putting tourniquets on in Care Under Fire for any life-threatening extremity hemorrhage </a:t>
            </a:r>
            <a:r>
              <a:rPr lang="en-US" sz="2800" b="1" u="sng" smtClean="0">
                <a:ea typeface="ＭＳ Ｐゴシック"/>
                <a:cs typeface="ＭＳ Ｐゴシック"/>
              </a:rPr>
              <a:t>BUT</a:t>
            </a:r>
          </a:p>
          <a:p>
            <a:pPr eaLnBrk="1" hangingPunct="1"/>
            <a:r>
              <a:rPr lang="en-US" sz="2800" b="1" smtClean="0">
                <a:solidFill>
                  <a:srgbClr val="FF0000"/>
                </a:solidFill>
                <a:ea typeface="ＭＳ Ｐゴシック"/>
                <a:cs typeface="ＭＳ Ｐゴシック"/>
              </a:rPr>
              <a:t>Reassess the casualty in Tactical Field Care – remove it if it is not needed unless the casualty is in shock.</a:t>
            </a:r>
          </a:p>
          <a:p>
            <a:pPr eaLnBrk="1" hangingPunct="1"/>
            <a:r>
              <a:rPr lang="en-US" sz="2800" b="1" u="sng" smtClean="0">
                <a:solidFill>
                  <a:srgbClr val="FF0000"/>
                </a:solidFill>
                <a:ea typeface="ＭＳ Ｐゴシック"/>
                <a:cs typeface="ＭＳ Ｐゴシック"/>
              </a:rPr>
              <a:t>Always</a:t>
            </a:r>
            <a:r>
              <a:rPr lang="en-US" sz="2800" b="1" smtClean="0">
                <a:solidFill>
                  <a:srgbClr val="FF0000"/>
                </a:solidFill>
                <a:ea typeface="ＭＳ Ｐゴシック"/>
                <a:cs typeface="ＭＳ Ｐゴシック"/>
              </a:rPr>
              <a:t> re-evaluate tourniquets at two hours and remove if possible.</a:t>
            </a:r>
          </a:p>
          <a:p>
            <a:pPr eaLnBrk="1" hangingPunct="1"/>
            <a:endParaRPr lang="en-US" sz="2800" b="1" smtClean="0">
              <a:solidFill>
                <a:srgbClr val="FF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2"/>
          <p:cNvSpPr>
            <a:spLocks noGrp="1"/>
          </p:cNvSpPr>
          <p:nvPr>
            <p:ph type="title" idx="4294967295"/>
          </p:nvPr>
        </p:nvSpPr>
        <p:spPr>
          <a:xfrm>
            <a:off x="1076325" y="228600"/>
            <a:ext cx="75438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dirty="0" smtClean="0"/>
              <a:t>Tourniquet Mistakes</a:t>
            </a:r>
            <a:br>
              <a:rPr lang="en-US" sz="4800" dirty="0" smtClean="0"/>
            </a:br>
            <a:r>
              <a:rPr lang="en-US" sz="4800" dirty="0" smtClean="0"/>
              <a:t>to Avoid!</a:t>
            </a:r>
          </a:p>
        </p:txBody>
      </p:sp>
      <p:sp>
        <p:nvSpPr>
          <p:cNvPr id="24578" name="Rectangle 3"/>
          <p:cNvSpPr>
            <a:spLocks noGrp="1"/>
          </p:cNvSpPr>
          <p:nvPr>
            <p:ph idx="4294967295"/>
          </p:nvPr>
        </p:nvSpPr>
        <p:spPr>
          <a:xfrm>
            <a:off x="304800" y="1846263"/>
            <a:ext cx="8229600" cy="455453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400" b="1" smtClean="0"/>
              <a:t>Not using a tourniquet when you should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b="1" smtClean="0"/>
              <a:t>Using a tourniquet for minimal bleeding</a:t>
            </a:r>
          </a:p>
          <a:p>
            <a:pPr eaLnBrk="1" hangingPunct="1">
              <a:lnSpc>
                <a:spcPct val="75000"/>
              </a:lnSpc>
              <a:spcBef>
                <a:spcPts val="500"/>
              </a:spcBef>
            </a:pPr>
            <a:r>
              <a:rPr lang="en-US" sz="2400" b="1" smtClean="0">
                <a:solidFill>
                  <a:srgbClr val="FF0000"/>
                </a:solidFill>
              </a:rPr>
              <a:t>Leaving the TQ too high--if placed "high and tight" during care under fire, move to just above the wound during TFC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b="1" smtClean="0"/>
              <a:t>Not taking it off when indicated during TFC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b="1" smtClean="0"/>
              <a:t>Taking TQ off when the casualty is in shock or has only a short transport time to the hospital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b="1" smtClean="0"/>
              <a:t>Not making it tight enough – the tourniquet should both stop the bleeding and eliminate the distal pulse if the distal extremity is intact 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b="1" smtClean="0"/>
              <a:t>Not using a </a:t>
            </a:r>
            <a:r>
              <a:rPr lang="en-US" sz="2400" b="1" smtClean="0">
                <a:solidFill>
                  <a:srgbClr val="FF0000"/>
                </a:solidFill>
              </a:rPr>
              <a:t>second tourniquet</a:t>
            </a:r>
            <a:r>
              <a:rPr lang="en-US" sz="2400" b="1" smtClean="0"/>
              <a:t> if needed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b="1" smtClean="0">
                <a:solidFill>
                  <a:srgbClr val="FF0000"/>
                </a:solidFill>
              </a:rPr>
              <a:t>Waiting too long to put the tourniquet on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b="1" smtClean="0"/>
              <a:t>Periodically loosening the tourniquet to allow blood flow to the injured extremity</a:t>
            </a:r>
          </a:p>
          <a:p>
            <a:pPr eaLnBrk="1" hangingPunct="1">
              <a:lnSpc>
                <a:spcPct val="75000"/>
              </a:lnSpc>
              <a:spcBef>
                <a:spcPts val="500"/>
              </a:spcBef>
            </a:pPr>
            <a:r>
              <a:rPr lang="en-US" sz="2400" b="1" smtClean="0">
                <a:solidFill>
                  <a:srgbClr val="FF0000"/>
                </a:solidFill>
              </a:rPr>
              <a:t>Failing to reassess to make sure the bleeding is still stopped</a:t>
            </a:r>
          </a:p>
          <a:p>
            <a:pPr eaLnBrk="1" hangingPunct="1">
              <a:lnSpc>
                <a:spcPct val="70000"/>
              </a:lnSpc>
            </a:pPr>
            <a:endParaRPr lang="en-US" sz="24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 idx="4294967295"/>
          </p:nvPr>
        </p:nvSpPr>
        <p:spPr>
          <a:xfrm>
            <a:off x="914400" y="2667000"/>
            <a:ext cx="68580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ea typeface="ＭＳ Ｐゴシック"/>
                <a:cs typeface="ＭＳ Ｐゴシック"/>
              </a:rPr>
              <a:t>Opioid Analgesics for Casualties in Shock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>
          <a:xfrm>
            <a:off x="1600200" y="152400"/>
            <a:ext cx="67818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NO Opioid Analgesia for Casualties in Shock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>
          <a:xfrm>
            <a:off x="76200" y="2408238"/>
            <a:ext cx="83820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/>
              <a:t>Narcotics</a:t>
            </a:r>
            <a:r>
              <a:rPr lang="en-US" sz="2800" smtClean="0"/>
              <a:t> (morphine and fentanyl) are </a:t>
            </a:r>
            <a:r>
              <a:rPr lang="en-US" sz="2800" b="1" smtClean="0"/>
              <a:t>CONTRAINDICATED</a:t>
            </a:r>
            <a:r>
              <a:rPr lang="en-US" sz="2800" smtClean="0"/>
              <a:t> for casualties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    who are in shock or who are likely to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    go into shock; these agents may worsen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    their shock and increase the risk of death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u="sng" smtClean="0"/>
              <a:t>Four</a:t>
            </a:r>
            <a:r>
              <a:rPr lang="en-US" sz="2800" smtClean="0"/>
              <a:t> casualties in two successive weekly telecons were noted to have received narcotics and were in shock during transport or on admission to the MTFs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Use </a:t>
            </a:r>
            <a:r>
              <a:rPr lang="en-US" sz="2800" b="1" u="sng" smtClean="0">
                <a:solidFill>
                  <a:srgbClr val="FF0000"/>
                </a:solidFill>
              </a:rPr>
              <a:t>ketamine</a:t>
            </a:r>
            <a:r>
              <a:rPr lang="en-US" sz="2800" b="1" smtClean="0">
                <a:solidFill>
                  <a:srgbClr val="FF0000"/>
                </a:solidFill>
              </a:rPr>
              <a:t> for casualties who are in shock or at risk of going into shock but are still having significant pain  </a:t>
            </a:r>
          </a:p>
          <a:p>
            <a:pPr eaLnBrk="1" hangingPunct="1">
              <a:lnSpc>
                <a:spcPct val="80000"/>
              </a:lnSpc>
            </a:pPr>
            <a:endParaRPr lang="en-US" sz="2800" b="1" smtClean="0">
              <a:solidFill>
                <a:srgbClr val="FF0000"/>
              </a:solidFill>
            </a:endParaRPr>
          </a:p>
        </p:txBody>
      </p:sp>
      <p:pic>
        <p:nvPicPr>
          <p:cNvPr id="28675" name="Picture 3" descr="morphine 20mg Injec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5550" y="1524000"/>
            <a:ext cx="2609850" cy="206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Oval 5"/>
          <p:cNvSpPr>
            <a:spLocks noChangeArrowheads="1"/>
          </p:cNvSpPr>
          <p:nvPr/>
        </p:nvSpPr>
        <p:spPr bwMode="auto">
          <a:xfrm>
            <a:off x="6477000" y="1600200"/>
            <a:ext cx="2286000" cy="1981200"/>
          </a:xfrm>
          <a:prstGeom prst="ellipse">
            <a:avLst/>
          </a:prstGeom>
          <a:noFill/>
          <a:ln w="889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677" name="Line 6"/>
          <p:cNvSpPr>
            <a:spLocks noChangeShapeType="1"/>
          </p:cNvSpPr>
          <p:nvPr/>
        </p:nvSpPr>
        <p:spPr bwMode="auto">
          <a:xfrm>
            <a:off x="6781800" y="1905000"/>
            <a:ext cx="1676400" cy="129540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 idx="4294967295"/>
          </p:nvPr>
        </p:nvSpPr>
        <p:spPr>
          <a:xfrm>
            <a:off x="990600" y="2667000"/>
            <a:ext cx="68580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ea typeface="ＭＳ Ｐゴシック"/>
                <a:cs typeface="ＭＳ Ｐゴシック"/>
              </a:rPr>
              <a:t>Untreated Pain on the Battlefield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4"/>
          <p:cNvSpPr>
            <a:spLocks noChangeArrowheads="1"/>
          </p:cNvSpPr>
          <p:nvPr/>
        </p:nvSpPr>
        <p:spPr bwMode="auto">
          <a:xfrm>
            <a:off x="152400" y="2590800"/>
            <a:ext cx="3429000" cy="1524000"/>
          </a:xfrm>
          <a:prstGeom prst="rect">
            <a:avLst/>
          </a:prstGeom>
          <a:solidFill>
            <a:srgbClr val="CCFFFF">
              <a:alpha val="2509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2770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228600" y="2667000"/>
            <a:ext cx="3352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b="1" i="1">
                <a:latin typeface="Arial" charset="0"/>
              </a:rPr>
              <a:t>Slide courtesy of MAJ </a:t>
            </a:r>
          </a:p>
          <a:p>
            <a:r>
              <a:rPr lang="en-US" sz="2000" b="1" i="1">
                <a:latin typeface="Arial" charset="0"/>
              </a:rPr>
              <a:t>     John Robinson</a:t>
            </a:r>
          </a:p>
          <a:p>
            <a:pPr>
              <a:buFontTx/>
              <a:buChar char="•"/>
            </a:pPr>
            <a:r>
              <a:rPr lang="en-US" sz="2000" b="1" i="1">
                <a:latin typeface="Arial" charset="0"/>
              </a:rPr>
              <a:t> Data from JTS/JTTS</a:t>
            </a:r>
          </a:p>
          <a:p>
            <a:r>
              <a:rPr lang="en-US" sz="2000" b="1" i="1">
                <a:latin typeface="Arial" charset="0"/>
              </a:rPr>
              <a:t>     TCCC AARs and PHTR</a:t>
            </a:r>
          </a:p>
        </p:txBody>
      </p:sp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152400" y="2590800"/>
            <a:ext cx="3505200" cy="1447800"/>
          </a:xfrm>
          <a:prstGeom prst="rect">
            <a:avLst/>
          </a:prstGeom>
          <a:solidFill>
            <a:srgbClr val="CCFFFF">
              <a:alpha val="39999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CC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1339</Words>
  <Application>Microsoft Office PowerPoint</Application>
  <PresentationFormat>On-screen Show (4:3)</PresentationFormat>
  <Paragraphs>234</Paragraphs>
  <Slides>35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Garamond</vt:lpstr>
      <vt:lpstr>ＭＳ Ｐゴシック</vt:lpstr>
      <vt:lpstr>Arial</vt:lpstr>
      <vt:lpstr>Times New Roman</vt:lpstr>
      <vt:lpstr>Calibri</vt:lpstr>
      <vt:lpstr>TCCC</vt:lpstr>
      <vt:lpstr>TCCC</vt:lpstr>
      <vt:lpstr>TCCC</vt:lpstr>
      <vt:lpstr>TCCC</vt:lpstr>
      <vt:lpstr>Direct from the Battlefield:  Tactical Combat Casualty Care Performance Improvement Items   </vt:lpstr>
      <vt:lpstr>TCCC Opportunities to Improve: Sources</vt:lpstr>
      <vt:lpstr>The Forgotten Tourniquet</vt:lpstr>
      <vt:lpstr>The Forgotten Tourniquet </vt:lpstr>
      <vt:lpstr>Tourniquet Mistakes to Avoid!</vt:lpstr>
      <vt:lpstr>Opioid Analgesics for Casualties in Shock</vt:lpstr>
      <vt:lpstr>NO Opioid Analgesia for Casualties in Shock</vt:lpstr>
      <vt:lpstr>Untreated Pain on the Battlefield</vt:lpstr>
      <vt:lpstr>Slide 9</vt:lpstr>
      <vt:lpstr>Case Report </vt:lpstr>
      <vt:lpstr>Opioid Analgesics Given in Combination with Benzodiapines</vt:lpstr>
      <vt:lpstr>Warning: Opioids and Benzos</vt:lpstr>
      <vt:lpstr>Penetrating Eye Injuries</vt:lpstr>
      <vt:lpstr>Penetrating Eye Trauma</vt:lpstr>
      <vt:lpstr>Patched Open Globe  </vt:lpstr>
      <vt:lpstr>Antibiotics after Eye Injuries   </vt:lpstr>
      <vt:lpstr>Tension Pneumothorax</vt:lpstr>
      <vt:lpstr>Slide 18</vt:lpstr>
      <vt:lpstr>Combat Gauze</vt:lpstr>
      <vt:lpstr>External Hemorrhage –  No Combat Gauze</vt:lpstr>
      <vt:lpstr>Combat Gauze™ </vt:lpstr>
      <vt:lpstr>Junctional Hemorrhage</vt:lpstr>
      <vt:lpstr>Slide 23</vt:lpstr>
      <vt:lpstr>IED Blast Injury  </vt:lpstr>
      <vt:lpstr>Junctional Tourniquets</vt:lpstr>
      <vt:lpstr>TCCC Training</vt:lpstr>
      <vt:lpstr>TCCC Training for ALL combatants:  Self and buddy aid should be part of the Warrior Culture in all combat units</vt:lpstr>
      <vt:lpstr>Eliminating Preventable Death on the Battlefield</vt:lpstr>
      <vt:lpstr>TCCC in Canadian Forces Savage et al: Can J Surg 2011</vt:lpstr>
      <vt:lpstr>Train ALL Combatants in TCCC</vt:lpstr>
      <vt:lpstr>Documentation of TCCC Care</vt:lpstr>
      <vt:lpstr>TCCC Card – Fill It Out!</vt:lpstr>
      <vt:lpstr>New TCCC Card</vt:lpstr>
      <vt:lpstr>New TCCC AAR</vt:lpstr>
      <vt:lpstr>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175</cp:revision>
  <dcterms:created xsi:type="dcterms:W3CDTF">2012-02-27T22:36:53Z</dcterms:created>
  <dcterms:modified xsi:type="dcterms:W3CDTF">2014-04-01T16:57:15Z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1289922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  <property fmtid="{D5CDD505-2E9C-101B-9397-08002B2CF9AE}" pid="5" name="NXTAG2">
    <vt:lpwstr>0008003c170000000000010243100207f6000400038000</vt:lpwstr>
  </property>
  <property fmtid="{D5CDD505-2E9C-101B-9397-08002B2CF9AE}" pid="6" name="Version">
    <vt:i4>1</vt:i4>
  </property>
</Properties>
</file>