
<file path=[Content_Types].xml><?xml version="1.0" encoding="utf-8"?>
<Types xmlns="http://schemas.openxmlformats.org/package/2006/content-types">
  <Override PartName="/ppt/slides/slide47.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notesSlides/notesSlide239.xml" ContentType="application/vnd.openxmlformats-officedocument.presentationml.notesSlide+xml"/>
  <Override PartName="/ppt/notesSlides/notesSlide286.xml" ContentType="application/vnd.openxmlformats-officedocument.presentationml.notesSlide+xml"/>
  <Override PartName="/ppt/notesSlides/notesSlide302.xml" ContentType="application/vnd.openxmlformats-officedocument.presentationml.notesSlide+xml"/>
  <Override PartName="/ppt/slides/slide120.xml" ContentType="application/vnd.openxmlformats-officedocument.presentationml.slide+xml"/>
  <Override PartName="/ppt/slides/slide218.xml" ContentType="application/vnd.openxmlformats-officedocument.presentationml.slide+xml"/>
  <Override PartName="/ppt/slides/slide265.xml" ContentType="application/vnd.openxmlformats-officedocument.presentationml.slide+xml"/>
  <Override PartName="/ppt/notesSlides/notesSlide38.xml" ContentType="application/vnd.openxmlformats-officedocument.presentationml.notesSlide+xml"/>
  <Override PartName="/ppt/notesSlides/notesSlide85.xml" ContentType="application/vnd.openxmlformats-officedocument.presentationml.notesSlide+xml"/>
  <Override PartName="/ppt/notesSlides/notesSlide141.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17.xml" ContentType="application/vnd.openxmlformats-officedocument.presentationml.notesSlide+xml"/>
  <Override PartName="/ppt/notesSlides/notesSlide264.xml" ContentType="application/vnd.openxmlformats-officedocument.presentationml.notesSlide+xml"/>
  <Default Extension="xml" ContentType="application/xml"/>
  <Override PartName="/ppt/slides/slide50.xml" ContentType="application/vnd.openxmlformats-officedocument.presentationml.slide+xml"/>
  <Override PartName="/ppt/slides/slide243.xml" ContentType="application/vnd.openxmlformats-officedocument.presentationml.slide+xml"/>
  <Override PartName="/ppt/slides/slide290.xml" ContentType="application/vnd.openxmlformats-officedocument.presentationml.slide+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notesSlides/notesSlide242.xml" ContentType="application/vnd.openxmlformats-officedocument.presentationml.notesSlide+xml"/>
  <Override PartName="/ppt/slides/slide221.xml" ContentType="application/vnd.openxmlformats-officedocument.presentationml.slide+xml"/>
  <Override PartName="/ppt/slides/slide319.xml" ContentType="application/vnd.openxmlformats-officedocument.presentationml.slide+xml"/>
  <Override PartName="/ppt/notesSlides/notesSlide41.xml" ContentType="application/vnd.openxmlformats-officedocument.presentationml.notesSlide+xml"/>
  <Override PartName="/ppt/notesSlides/notesSlide179.xml" ContentType="application/vnd.openxmlformats-officedocument.presentationml.notesSlide+xml"/>
  <Override PartName="/ppt/slides/slide158.xml" ContentType="application/vnd.openxmlformats-officedocument.presentationml.slide+xml"/>
  <Override PartName="/ppt/slides/slide344.xml" ContentType="application/vnd.openxmlformats-officedocument.presentationml.slide+xml"/>
  <Override PartName="/ppt/notesSlides/notesSlide220.xml" ContentType="application/vnd.openxmlformats-officedocument.presentationml.notesSlide+xml"/>
  <Override PartName="/ppt/slides/slide136.xml" ContentType="application/vnd.openxmlformats-officedocument.presentationml.slide+xml"/>
  <Override PartName="/ppt/slides/slide183.xml" ContentType="application/vnd.openxmlformats-officedocument.presentationml.slide+xml"/>
  <Override PartName="/ppt/notesSlides/notesSlide7.xml" ContentType="application/vnd.openxmlformats-officedocument.presentationml.notesSlide+xml"/>
  <Override PartName="/ppt/notesSlides/notesSlide157.xml" ContentType="application/vnd.openxmlformats-officedocument.presentationml.notesSlide+xml"/>
  <Override PartName="/ppt/slides/slide88.xml" ContentType="application/vnd.openxmlformats-officedocument.presentationml.slide+xml"/>
  <Override PartName="/ppt/slides/slide259.xml" ContentType="application/vnd.openxmlformats-officedocument.presentationml.slide+xml"/>
  <Override PartName="/ppt/slides/slide322.xml" ContentType="application/vnd.openxmlformats-officedocument.presentationml.slide+xml"/>
  <Override PartName="/ppt/notesSlides/notesSlide135.xml" ContentType="application/vnd.openxmlformats-officedocument.presentationml.notesSlide+xml"/>
  <Override PartName="/ppt/notesSlides/notesSlide182.xml" ContentType="application/vnd.openxmlformats-officedocument.presentationml.notesSlide+xml"/>
  <Override PartName="/ppt/slides/slide19.xml" ContentType="application/vnd.openxmlformats-officedocument.presentationml.slide+xml"/>
  <Override PartName="/ppt/slides/slide66.xml" ContentType="application/vnd.openxmlformats-officedocument.presentationml.slide+xml"/>
  <Override PartName="/ppt/slides/slide114.xml" ContentType="application/vnd.openxmlformats-officedocument.presentationml.slide+xml"/>
  <Override PartName="/ppt/slides/slide161.xml" ContentType="application/vnd.openxmlformats-officedocument.presentationml.slide+xml"/>
  <Override PartName="/ppt/slides/slide300.xml" ContentType="application/vnd.openxmlformats-officedocument.presentationml.slide+xml"/>
  <Default Extension="png" ContentType="image/png"/>
  <Override PartName="/ppt/notesSlides/notesSlide79.xml" ContentType="application/vnd.openxmlformats-officedocument.presentationml.notesSlide+xml"/>
  <Override PartName="/ppt/notesSlides/notesSlide258.xml" ContentType="application/vnd.openxmlformats-officedocument.presentationml.notesSlide+xml"/>
  <Override PartName="/ppt/slides/slide237.xml" ContentType="application/vnd.openxmlformats-officedocument.presentationml.slide+xml"/>
  <Override PartName="/ppt/slides/slide284.xml" ContentType="application/vnd.openxmlformats-officedocument.presentationml.slide+xml"/>
  <Override PartName="/ppt/theme/theme2.xml" ContentType="application/vnd.openxmlformats-officedocument.theme+xml"/>
  <Override PartName="/ppt/notesSlides/notesSlide57.xml" ContentType="application/vnd.openxmlformats-officedocument.presentationml.notesSlide+xml"/>
  <Override PartName="/ppt/notesSlides/notesSlide113.xml" ContentType="application/vnd.openxmlformats-officedocument.presentationml.notesSlide+xml"/>
  <Override PartName="/ppt/notesSlides/notesSlide160.xml" ContentType="application/vnd.openxmlformats-officedocument.presentationml.notesSlide+xml"/>
  <Override PartName="/ppt/slides/slide44.xml" ContentType="application/vnd.openxmlformats-officedocument.presentationml.slide+xml"/>
  <Override PartName="/ppt/slides/slide91.xml" ContentType="application/vnd.openxmlformats-officedocument.presentationml.slide+xml"/>
  <Override PartName="/ppt/slides/slide215.xml" ContentType="application/vnd.openxmlformats-officedocument.presentationml.slide+xml"/>
  <Override PartName="/ppt/slides/slide262.xml" ContentType="application/vnd.openxmlformats-officedocument.presentationml.slide+xml"/>
  <Default Extension="emf" ContentType="image/x-emf"/>
  <Override PartName="/ppt/notesSlides/notesSlide236.xml" ContentType="application/vnd.openxmlformats-officedocument.presentationml.notesSlide+xml"/>
  <Override PartName="/ppt/notesSlides/notesSlide283.xml" ContentType="application/vnd.openxmlformats-officedocument.presentationml.notesSlide+xml"/>
  <Override PartName="/ppt/slides/slide22.xml" ContentType="application/vnd.openxmlformats-officedocument.presentationml.slide+xml"/>
  <Override PartName="/ppt/slides/slide199.xml" ContentType="application/vnd.openxmlformats-officedocument.presentationml.slide+xml"/>
  <Override PartName="/ppt/notesSlides/notesSlide35.xml" ContentType="application/vnd.openxmlformats-officedocument.presentationml.notesSlide+xml"/>
  <Override PartName="/ppt/notesSlides/notesSlide82.xml" ContentType="application/vnd.openxmlformats-officedocument.presentationml.notesSlide+xml"/>
  <Override PartName="/ppt/notesSlides/notesSlide214.xml" ContentType="application/vnd.openxmlformats-officedocument.presentationml.notesSlide+xml"/>
  <Override PartName="/ppt/notesSlides/notesSlide261.xml" ContentType="application/vnd.openxmlformats-officedocument.presentationml.notesSlide+xml"/>
  <Override PartName="/ppt/slides/slide240.xml" ContentType="application/vnd.openxmlformats-officedocument.presentationml.slide+xml"/>
  <Override PartName="/ppt/slides/slide338.xml" ContentType="application/vnd.openxmlformats-officedocument.presentationml.slide+xml"/>
  <Override PartName="/ppt/notesSlides/notesSlide13.xml" ContentType="application/vnd.openxmlformats-officedocument.presentationml.notesSlide+xml"/>
  <Override PartName="/ppt/notesSlides/notesSlide60.xml" ContentType="application/vnd.openxmlformats-officedocument.presentationml.notesSlide+xml"/>
  <Override PartName="/ppt/notesSlides/notesSlide198.xml" ContentType="application/vnd.openxmlformats-officedocument.presentationml.notesSlide+xml"/>
  <Override PartName="/ppt/slides/slide177.xml" ContentType="application/vnd.openxmlformats-officedocument.presentationml.slide+xml"/>
  <Override PartName="/ppt/slides/slide316.xml" ContentType="application/vnd.openxmlformats-officedocument.presentationml.slide+xml"/>
  <Override PartName="/ppt/notesSlides/notesSlide129.xml" ContentType="application/vnd.openxmlformats-officedocument.presentationml.notesSlide+xml"/>
  <Override PartName="/ppt/notesSlides/notesSlide176.xml" ContentType="application/vnd.openxmlformats-officedocument.presentationml.notesSlide+xml"/>
  <Override PartName="/ppt/slides/slide108.xml" ContentType="application/vnd.openxmlformats-officedocument.presentationml.slide+xml"/>
  <Override PartName="/ppt/slides/slide155.xml" ContentType="application/vnd.openxmlformats-officedocument.presentationml.slide+xml"/>
  <Override PartName="/ppt/slides/slide278.xml" ContentType="application/vnd.openxmlformats-officedocument.presentationml.slide+xml"/>
  <Override PartName="/ppt/slides/slide341.xml" ContentType="application/vnd.openxmlformats-officedocument.presentationml.slide+xml"/>
  <Override PartName="/ppt/notesSlides/notesSlide4.xml" ContentType="application/vnd.openxmlformats-officedocument.presentationml.notesSlide+xml"/>
  <Override PartName="/ppt/notesSlides/notesSlide107.xml" ContentType="application/vnd.openxmlformats-officedocument.presentationml.notesSlide+xml"/>
  <Override PartName="/ppt/notesSlides/notesSlide154.xml" ContentType="application/vnd.openxmlformats-officedocument.presentationml.notesSlide+xml"/>
  <Override PartName="/ppt/notesSlides/notesSlide299.xml" ContentType="application/vnd.openxmlformats-officedocument.presentationml.notesSlide+xml"/>
  <Override PartName="/ppt/slides/slide38.xml" ContentType="application/vnd.openxmlformats-officedocument.presentationml.slide+xml"/>
  <Override PartName="/ppt/slides/slide85.xml" ContentType="application/vnd.openxmlformats-officedocument.presentationml.slide+xml"/>
  <Override PartName="/ppt/slides/slide133.xml" ContentType="application/vnd.openxmlformats-officedocument.presentationml.slide+xml"/>
  <Override PartName="/ppt/slides/slide180.xml" ContentType="application/vnd.openxmlformats-officedocument.presentationml.slide+xml"/>
  <Override PartName="/ppt/notesSlides/notesSlide98.xml" ContentType="application/vnd.openxmlformats-officedocument.presentationml.notesSlide+xml"/>
  <Override PartName="/ppt/notesSlides/notesSlide132.xml" ContentType="application/vnd.openxmlformats-officedocument.presentationml.notesSlide+xml"/>
  <Override PartName="/ppt/notesSlides/notesSlide277.xml" ContentType="application/vnd.openxmlformats-officedocument.presentationml.notesSlide+xml"/>
  <Override PartName="/ppt/slides/slide111.xml" ContentType="application/vnd.openxmlformats-officedocument.presentationml.slide+xml"/>
  <Override PartName="/ppt/slides/slide209.xml" ContentType="application/vnd.openxmlformats-officedocument.presentationml.slide+xml"/>
  <Override PartName="/ppt/slides/slide256.xml" ContentType="application/vnd.openxmlformats-officedocument.presentationml.slide+xml"/>
  <Override PartName="/ppt/notesSlides/notesSlide29.xml" ContentType="application/vnd.openxmlformats-officedocument.presentationml.notesSlide+xml"/>
  <Override PartName="/ppt/notesSlides/notesSlide76.xml" ContentType="application/vnd.openxmlformats-officedocument.presentationml.notesSlide+xml"/>
  <Override PartName="/ppt/slides/slide16.xml" ContentType="application/vnd.openxmlformats-officedocument.presentationml.slide+xml"/>
  <Override PartName="/ppt/slides/slide63.xml" ContentType="application/vnd.openxmlformats-officedocument.presentationml.slide+xml"/>
  <Override PartName="/ppt/slides/slide234.xml" ContentType="application/vnd.openxmlformats-officedocument.presentationml.slide+xml"/>
  <Override PartName="/ppt/slides/slide281.xml" ContentType="application/vnd.openxmlformats-officedocument.presentationml.slide+xml"/>
  <Override PartName="/ppt/slideLayouts/slideLayout15.xml" ContentType="application/vnd.openxmlformats-officedocument.presentationml.slideLayout+xml"/>
  <Override PartName="/ppt/notesSlides/notesSlide110.xml" ContentType="application/vnd.openxmlformats-officedocument.presentationml.notesSlide+xml"/>
  <Override PartName="/ppt/notesSlides/notesSlide208.xml" ContentType="application/vnd.openxmlformats-officedocument.presentationml.notesSlide+xml"/>
  <Override PartName="/ppt/notesSlides/notesSlide255.xml" ContentType="application/vnd.openxmlformats-officedocument.presentationml.notesSlide+xml"/>
  <Override PartName="/ppt/slides/slide41.xml" ContentType="application/vnd.openxmlformats-officedocument.presentationml.slide+xml"/>
  <Override PartName="/ppt/notesSlides/notesSlide54.xml" ContentType="application/vnd.openxmlformats-officedocument.presentationml.notesSlide+xml"/>
  <Override PartName="/ppt/notesSlides/notesSlide233.xml" ContentType="application/vnd.openxmlformats-officedocument.presentationml.notesSlide+xml"/>
  <Override PartName="/ppt/notesSlides/notesSlide280.xml" ContentType="application/vnd.openxmlformats-officedocument.presentationml.notesSlide+xml"/>
  <Override PartName="/ppt/slides/slide149.xml" ContentType="application/vnd.openxmlformats-officedocument.presentationml.slide+xml"/>
  <Override PartName="/ppt/slides/slide196.xml" ContentType="application/vnd.openxmlformats-officedocument.presentationml.slide+xml"/>
  <Override PartName="/ppt/slides/slide212.xml" ContentType="application/vnd.openxmlformats-officedocument.presentationml.slide+xml"/>
  <Override PartName="/ppt/notesSlides/notesSlide32.xml" ContentType="application/vnd.openxmlformats-officedocument.presentationml.notesSlide+xml"/>
  <Override PartName="/ppt/notesSlides/notesSlide309.xml" ContentType="application/vnd.openxmlformats-officedocument.presentationml.notesSlide+xml"/>
  <Override PartName="/ppt/slides/slide335.xml" ContentType="application/vnd.openxmlformats-officedocument.presentationml.slide+xml"/>
  <Override PartName="/ppt/notesSlides/notesSlide148.xml" ContentType="application/vnd.openxmlformats-officedocument.presentationml.notesSlide+xml"/>
  <Override PartName="/ppt/notesSlides/notesSlide195.xml" ContentType="application/vnd.openxmlformats-officedocument.presentationml.notesSlide+xml"/>
  <Override PartName="/ppt/notesSlides/notesSlide211.xml" ContentType="application/vnd.openxmlformats-officedocument.presentationml.notesSlide+xml"/>
  <Override PartName="/ppt/slides/slide79.xml" ContentType="application/vnd.openxmlformats-officedocument.presentationml.slide+xml"/>
  <Override PartName="/ppt/slides/slide127.xml" ContentType="application/vnd.openxmlformats-officedocument.presentationml.slide+xml"/>
  <Override PartName="/ppt/slides/slide174.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297.xml" ContentType="application/vnd.openxmlformats-officedocument.presentationml.slide+xml"/>
  <Override PartName="/ppt/slides/slide313.xml" ContentType="application/vnd.openxmlformats-officedocument.presentationml.slide+xml"/>
  <Override PartName="/ppt/slideLayouts/slideLayout9.xml" ContentType="application/vnd.openxmlformats-officedocument.presentationml.slideLayout+xml"/>
  <Override PartName="/ppt/notesSlides/notesSlide126.xml" ContentType="application/vnd.openxmlformats-officedocument.presentationml.notesSlide+xml"/>
  <Override PartName="/ppt/notesSlides/notesSlide173.xml" ContentType="application/vnd.openxmlformats-officedocument.presentationml.notesSlide+xml"/>
  <Override PartName="/ppt/slides/slide57.xml" ContentType="application/vnd.openxmlformats-officedocument.presentationml.slide+xml"/>
  <Override PartName="/ppt/slides/slide105.xml" ContentType="application/vnd.openxmlformats-officedocument.presentationml.slide+xml"/>
  <Override PartName="/ppt/slides/slide152.xml" ContentType="application/vnd.openxmlformats-officedocument.presentationml.slide+xml"/>
  <Override PartName="/ppt/notesSlides/notesSlide1.xml" ContentType="application/vnd.openxmlformats-officedocument.presentationml.notesSlide+xml"/>
  <Override PartName="/ppt/notesSlides/notesSlide104.xml" ContentType="application/vnd.openxmlformats-officedocument.presentationml.notesSlide+xml"/>
  <Override PartName="/ppt/notesSlides/notesSlide151.xml" ContentType="application/vnd.openxmlformats-officedocument.presentationml.notesSlide+xml"/>
  <Override PartName="/ppt/notesSlides/notesSlide249.xml" ContentType="application/vnd.openxmlformats-officedocument.presentationml.notesSlide+xml"/>
  <Override PartName="/ppt/notesSlides/notesSlide296.xml" ContentType="application/vnd.openxmlformats-officedocument.presentationml.notesSlide+xml"/>
  <Override PartName="/ppt/slides/slide130.xml" ContentType="application/vnd.openxmlformats-officedocument.presentationml.slide+xml"/>
  <Override PartName="/ppt/slides/slide228.xml" ContentType="application/vnd.openxmlformats-officedocument.presentationml.slide+xml"/>
  <Override PartName="/ppt/slides/slide275.xml" ContentType="application/vnd.openxmlformats-officedocument.presentationml.slide+xml"/>
  <Override PartName="/ppt/notesSlides/notesSlide48.xml" ContentType="application/vnd.openxmlformats-officedocument.presentationml.notesSlide+xml"/>
  <Override PartName="/ppt/notesSlides/notesSlide95.xml" ContentType="application/vnd.openxmlformats-officedocument.presentationml.notesSlide+xml"/>
  <Override PartName="/ppt/slides/slide35.xml" ContentType="application/vnd.openxmlformats-officedocument.presentationml.slide+xml"/>
  <Override PartName="/ppt/slides/slide82.xml" ContentType="application/vnd.openxmlformats-officedocument.presentationml.slide+xml"/>
  <Override PartName="/ppt/slides/slide206.xml" ContentType="application/vnd.openxmlformats-officedocument.presentationml.slide+xml"/>
  <Override PartName="/ppt/slides/slide253.xml" ContentType="application/vnd.openxmlformats-officedocument.presentationml.slide+xml"/>
  <Override PartName="/ppt/notesSlides/notesSlide227.xml" ContentType="application/vnd.openxmlformats-officedocument.presentationml.notesSlide+xml"/>
  <Override PartName="/ppt/notesSlides/notesSlide274.xml" ContentType="application/vnd.openxmlformats-officedocument.presentationml.notesSlide+xml"/>
  <Override PartName="/ppt/slides/slide13.xml" ContentType="application/vnd.openxmlformats-officedocument.presentationml.slide+xml"/>
  <Override PartName="/ppt/slides/slide60.xml" ContentType="application/vnd.openxmlformats-officedocument.presentationml.slide+xml"/>
  <Override PartName="/ppt/slides/slide329.xml" ContentType="application/vnd.openxmlformats-officedocument.presentationml.slide+xml"/>
  <Override PartName="/ppt/notesSlides/notesSlide26.xml" ContentType="application/vnd.openxmlformats-officedocument.presentationml.notesSlide+xml"/>
  <Override PartName="/ppt/notesSlides/notesSlide73.xml" ContentType="application/vnd.openxmlformats-officedocument.presentationml.notesSlide+xml"/>
  <Override PartName="/ppt/notesSlides/notesSlide205.xml" ContentType="application/vnd.openxmlformats-officedocument.presentationml.notesSlide+xml"/>
  <Override PartName="/ppt/notesSlides/notesSlide252.xml" ContentType="application/vnd.openxmlformats-officedocument.presentationml.notesSlide+xml"/>
  <Override PartName="/ppt/slides/slide168.xml" ContentType="application/vnd.openxmlformats-officedocument.presentationml.slide+xml"/>
  <Override PartName="/ppt/slides/slide231.xml" ContentType="application/vnd.openxmlformats-officedocument.presentationml.slide+xml"/>
  <Override PartName="/ppt/slideLayouts/slideLayout12.xml" ContentType="application/vnd.openxmlformats-officedocument.presentationml.slideLayout+xml"/>
  <Override PartName="/ppt/notesSlides/notesSlide51.xml" ContentType="application/vnd.openxmlformats-officedocument.presentationml.notesSlide+xml"/>
  <Override PartName="/ppt/notesSlides/notesSlide189.xml" ContentType="application/vnd.openxmlformats-officedocument.presentationml.notesSlide+xml"/>
  <Override PartName="/ppt/slides/slide307.xml" ContentType="application/vnd.openxmlformats-officedocument.presentationml.slide+xml"/>
  <Override PartName="/ppt/notesSlides/notesSlide167.xml" ContentType="application/vnd.openxmlformats-officedocument.presentationml.notesSlide+xml"/>
  <Override PartName="/ppt/notesSlides/notesSlide230.xml" ContentType="application/vnd.openxmlformats-officedocument.presentationml.notesSlide+xml"/>
  <Override PartName="/ppt/slides/slide98.xml" ContentType="application/vnd.openxmlformats-officedocument.presentationml.slide+xml"/>
  <Override PartName="/ppt/slides/slide146.xml" ContentType="application/vnd.openxmlformats-officedocument.presentationml.slide+xml"/>
  <Override PartName="/ppt/slides/slide193.xml" ContentType="application/vnd.openxmlformats-officedocument.presentationml.slide+xml"/>
  <Override PartName="/ppt/slides/slide332.xml" ContentType="application/vnd.openxmlformats-officedocument.presentationml.slide+xml"/>
  <Override PartName="/ppt/notesSlides/notesSlide306.xml" ContentType="application/vnd.openxmlformats-officedocument.presentationml.notesSlide+xml"/>
  <Override PartName="/ppt/slides/slide124.xml" ContentType="application/vnd.openxmlformats-officedocument.presentationml.slide+xml"/>
  <Override PartName="/ppt/slides/slide171.xml" ContentType="application/vnd.openxmlformats-officedocument.presentationml.slide+xml"/>
  <Override PartName="/ppt/slides/slide269.xml" ContentType="application/vnd.openxmlformats-officedocument.presentationml.slide+xml"/>
  <Override PartName="/ppt/notesSlides/notesSlide89.xml" ContentType="application/vnd.openxmlformats-officedocument.presentationml.notesSlide+xml"/>
  <Override PartName="/ppt/notesSlides/notesSlide145.xml" ContentType="application/vnd.openxmlformats-officedocument.presentationml.notesSlide+xml"/>
  <Override PartName="/ppt/notesSlides/notesSlide192.xml" ContentType="application/vnd.openxmlformats-officedocument.presentationml.notesSlide+xml"/>
  <Override PartName="/ppt/slides/slide29.xml" ContentType="application/vnd.openxmlformats-officedocument.presentationml.slide+xml"/>
  <Override PartName="/ppt/slides/slide76.xml" ContentType="application/vnd.openxmlformats-officedocument.presentationml.slide+xml"/>
  <Override PartName="/ppt/slides/slide310.xml" ContentType="application/vnd.openxmlformats-officedocument.presentationml.slide+xml"/>
  <Override PartName="/ppt/notesSlides/notesSlide123.xml" ContentType="application/vnd.openxmlformats-officedocument.presentationml.notesSlide+xml"/>
  <Override PartName="/ppt/notesSlides/notesSlide170.xml" ContentType="application/vnd.openxmlformats-officedocument.presentationml.notesSlide+xml"/>
  <Override PartName="/ppt/notesSlides/notesSlide268.xml" ContentType="application/vnd.openxmlformats-officedocument.presentationml.notesSlide+xml"/>
  <Override PartName="/ppt/slides/slide4.xml" ContentType="application/vnd.openxmlformats-officedocument.presentationml.slide+xml"/>
  <Override PartName="/ppt/slides/slide54.xml" ContentType="application/vnd.openxmlformats-officedocument.presentationml.slide+xml"/>
  <Override PartName="/ppt/slides/slide102.xml" ContentType="application/vnd.openxmlformats-officedocument.presentationml.slide+xml"/>
  <Override PartName="/ppt/slides/slide247.xml" ContentType="application/vnd.openxmlformats-officedocument.presentationml.slide+xml"/>
  <Override PartName="/ppt/slides/slide294.xml" ContentType="application/vnd.openxmlformats-officedocument.presentationml.slide+xml"/>
  <Override PartName="/ppt/slideLayouts/slideLayout6.xml" ContentType="application/vnd.openxmlformats-officedocument.presentationml.slideLayout+xml"/>
  <Override PartName="/ppt/notesSlides/notesSlide67.xml" ContentType="application/vnd.openxmlformats-officedocument.presentationml.notesSlide+xml"/>
  <Override PartName="/ppt/notesSlides/notesSlide246.xml" ContentType="application/vnd.openxmlformats-officedocument.presentationml.notesSlide+xml"/>
  <Override PartName="/ppt/notesSlides/notesSlide293.xml" ContentType="application/vnd.openxmlformats-officedocument.presentationml.notesSlide+xml"/>
  <Override PartName="/ppt/slides/slide225.xml" ContentType="application/vnd.openxmlformats-officedocument.presentationml.slide+xml"/>
  <Override PartName="/ppt/slides/slide272.xml" ContentType="application/vnd.openxmlformats-officedocument.presentationml.slide+xml"/>
  <Override PartName="/ppt/notesSlides/notesSlide45.xml" ContentType="application/vnd.openxmlformats-officedocument.presentationml.notesSlide+xml"/>
  <Override PartName="/ppt/notesSlides/notesSlide92.xml" ContentType="application/vnd.openxmlformats-officedocument.presentationml.notesSlide+xml"/>
  <Override PartName="/ppt/notesSlides/notesSlide101.xml" ContentType="application/vnd.openxmlformats-officedocument.presentationml.notesSlide+xml"/>
  <Override PartName="/ppt/slides/slide32.xml" ContentType="application/vnd.openxmlformats-officedocument.presentationml.slide+xml"/>
  <Override PartName="/ppt/slides/slide348.xml" ContentType="application/vnd.openxmlformats-officedocument.presentationml.slide+xml"/>
  <Override PartName="/ppt/notesSlides/notesSlide224.xml" ContentType="application/vnd.openxmlformats-officedocument.presentationml.notesSlide+xml"/>
  <Override PartName="/ppt/notesSlides/notesSlide271.xml" ContentType="application/vnd.openxmlformats-officedocument.presentationml.notesSlide+xml"/>
  <Override PartName="/ppt/slides/slide10.xml" ContentType="application/vnd.openxmlformats-officedocument.presentationml.slide+xml"/>
  <Override PartName="/ppt/slides/slide187.xml" ContentType="application/vnd.openxmlformats-officedocument.presentationml.slide+xml"/>
  <Override PartName="/ppt/slides/slide203.xml" ContentType="application/vnd.openxmlformats-officedocument.presentationml.slide+xml"/>
  <Override PartName="/ppt/slides/slide250.xml" ContentType="application/vnd.openxmlformats-officedocument.presentationml.slide+xml"/>
  <Override PartName="/ppt/notesSlides/notesSlide23.xml" ContentType="application/vnd.openxmlformats-officedocument.presentationml.notesSlide+xml"/>
  <Override PartName="/ppt/notesSlides/notesSlide70.xml" ContentType="application/vnd.openxmlformats-officedocument.presentationml.notesSlide+xml"/>
  <Override PartName="/ppt/slides/slide326.xml" ContentType="application/vnd.openxmlformats-officedocument.presentationml.slide+xml"/>
  <Override PartName="/ppt/notesSlides/notesSlide139.xml" ContentType="application/vnd.openxmlformats-officedocument.presentationml.notesSlide+xml"/>
  <Override PartName="/ppt/notesSlides/notesSlide186.xml" ContentType="application/vnd.openxmlformats-officedocument.presentationml.notesSlide+xml"/>
  <Override PartName="/ppt/notesSlides/notesSlide202.xml" ContentType="application/vnd.openxmlformats-officedocument.presentationml.notesSlide+xml"/>
  <Override PartName="/ppt/slides/slide118.xml" ContentType="application/vnd.openxmlformats-officedocument.presentationml.slide+xml"/>
  <Override PartName="/ppt/slides/slide165.xml" ContentType="application/vnd.openxmlformats-officedocument.presentationml.slide+xml"/>
  <Override PartName="/ppt/slides/slide304.xml" ContentType="application/vnd.openxmlformats-officedocument.presentationml.slide+xml"/>
  <Override PartName="/ppt/slides/slide351.xml" ContentType="application/vnd.openxmlformats-officedocument.presentationml.slide+xml"/>
  <Override PartName="/ppt/slides/slide143.xml" ContentType="application/vnd.openxmlformats-officedocument.presentationml.slide+xml"/>
  <Override PartName="/ppt/slides/slide190.xml" ContentType="application/vnd.openxmlformats-officedocument.presentationml.slide+xml"/>
  <Override PartName="/ppt/slides/slide288.xml" ContentType="application/vnd.openxmlformats-officedocument.presentationml.slide+xml"/>
  <Override PartName="/ppt/notesSlides/notesSlide117.xml" ContentType="application/vnd.openxmlformats-officedocument.presentationml.notesSlide+xml"/>
  <Override PartName="/ppt/notesSlides/notesSlide164.xml" ContentType="application/vnd.openxmlformats-officedocument.presentationml.notesSlide+xml"/>
  <Override PartName="/ppt/notesSlides/notesSlide303.xml" ContentType="application/vnd.openxmlformats-officedocument.presentationml.notesSlide+xml"/>
  <Override PartName="/ppt/slides/slide48.xml" ContentType="application/vnd.openxmlformats-officedocument.presentationml.slide+xml"/>
  <Override PartName="/ppt/slides/slide95.xml" ContentType="application/vnd.openxmlformats-officedocument.presentationml.slide+xml"/>
  <Override PartName="/ppt/notesSlides/notesSlide142.xml" ContentType="application/vnd.openxmlformats-officedocument.presentationml.notesSlide+xml"/>
  <Override PartName="/ppt/notesSlides/notesSlide287.xml" ContentType="application/vnd.openxmlformats-officedocument.presentationml.notesSlide+xml"/>
  <Override PartName="/ppt/slides/slide26.xml" ContentType="application/vnd.openxmlformats-officedocument.presentationml.slide+xml"/>
  <Override PartName="/ppt/slides/slide73.xml" ContentType="application/vnd.openxmlformats-officedocument.presentationml.slide+xml"/>
  <Override PartName="/ppt/slides/slide121.xml" ContentType="application/vnd.openxmlformats-officedocument.presentationml.slide+xml"/>
  <Override PartName="/ppt/slides/slide219.xml" ContentType="application/vnd.openxmlformats-officedocument.presentationml.slide+xml"/>
  <Override PartName="/ppt/slides/slide266.xml" ContentType="application/vnd.openxmlformats-officedocument.presentationml.slide+xml"/>
  <Override PartName="/ppt/notesSlides/notesSlide39.xml" ContentType="application/vnd.openxmlformats-officedocument.presentationml.notesSlide+xml"/>
  <Override PartName="/ppt/notesSlides/notesSlide86.xml" ContentType="application/vnd.openxmlformats-officedocument.presentationml.notesSlide+xml"/>
  <Override PartName="/ppt/notesSlides/notesSlide218.xml" ContentType="application/vnd.openxmlformats-officedocument.presentationml.notesSlide+xml"/>
  <Override PartName="/ppt/notesSlides/notesSlide265.xml" ContentType="application/vnd.openxmlformats-officedocument.presentationml.notesSlide+xml"/>
  <Override PartName="/ppt/slides/slide1.xml" ContentType="application/vnd.openxmlformats-officedocument.presentationml.slide+xml"/>
  <Override PartName="/ppt/slides/slide244.xml" ContentType="application/vnd.openxmlformats-officedocument.presentationml.slide+xml"/>
  <Override PartName="/ppt/slides/slide291.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64.xml" ContentType="application/vnd.openxmlformats-officedocument.presentationml.notesSlide+xml"/>
  <Override PartName="/ppt/notesSlides/notesSlide120.xml" ContentType="application/vnd.openxmlformats-officedocument.presentationml.notesSlide+xml"/>
  <Override PartName="/ppt/slides/slide51.xml" ContentType="application/vnd.openxmlformats-officedocument.presentationml.slide+xml"/>
  <Override PartName="/ppt/notesSlides/notesSlide243.xml" ContentType="application/vnd.openxmlformats-officedocument.presentationml.notesSlide+xml"/>
  <Override PartName="/ppt/notesSlides/notesSlide290.xml" ContentType="application/vnd.openxmlformats-officedocument.presentationml.notesSlide+xml"/>
  <Override PartName="/ppt/slides/slide159.xml" ContentType="application/vnd.openxmlformats-officedocument.presentationml.slide+xml"/>
  <Override PartName="/ppt/slides/slide222.xml" ContentType="application/vnd.openxmlformats-officedocument.presentationml.slide+xml"/>
  <Override PartName="/ppt/notesSlides/notesSlide42.xml" ContentType="application/vnd.openxmlformats-officedocument.presentationml.notesSlide+xml"/>
  <Override PartName="/ppt/notesSlides/notesSlide221.xml" ContentType="application/vnd.openxmlformats-officedocument.presentationml.notesSlide+xml"/>
  <Override PartName="/ppt/slides/slide200.xml" ContentType="application/vnd.openxmlformats-officedocument.presentationml.slide+xml"/>
  <Override PartName="/ppt/slides/slide345.xml" ContentType="application/vnd.openxmlformats-officedocument.presentationml.slide+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158.xml" ContentType="application/vnd.openxmlformats-officedocument.presentationml.notesSlide+xml"/>
  <Override PartName="/ppt/slides/slide89.xml" ContentType="application/vnd.openxmlformats-officedocument.presentationml.slide+xml"/>
  <Override PartName="/ppt/slides/slide137.xml" ContentType="application/vnd.openxmlformats-officedocument.presentationml.slide+xml"/>
  <Override PartName="/ppt/slides/slide184.xml" ContentType="application/vnd.openxmlformats-officedocument.presentationml.slide+xml"/>
  <Override PartName="/ppt/slides/slide323.xml" ContentType="application/vnd.openxmlformats-officedocument.presentationml.slide+xml"/>
  <Override PartName="/ppt/slides/slide115.xml" ContentType="application/vnd.openxmlformats-officedocument.presentationml.slide+xml"/>
  <Override PartName="/ppt/slides/slide162.xml" ContentType="application/vnd.openxmlformats-officedocument.presentationml.slide+xml"/>
  <Override PartName="/ppt/handoutMasters/handoutMaster1.xml" ContentType="application/vnd.openxmlformats-officedocument.presentationml.handoutMaster+xml"/>
  <Override PartName="/ppt/notesSlides/notesSlide136.xml" ContentType="application/vnd.openxmlformats-officedocument.presentationml.notesSlide+xml"/>
  <Override PartName="/ppt/notesSlides/notesSlide183.xml" ContentType="application/vnd.openxmlformats-officedocument.presentationml.notesSlide+xml"/>
  <Override PartName="/ppt/slides/slide67.xml" ContentType="application/vnd.openxmlformats-officedocument.presentationml.slide+xml"/>
  <Override PartName="/ppt/slides/slide238.xml" ContentType="application/vnd.openxmlformats-officedocument.presentationml.slide+xml"/>
  <Override PartName="/ppt/slides/slide285.xml" ContentType="application/vnd.openxmlformats-officedocument.presentationml.slide+xml"/>
  <Override PartName="/ppt/slides/slide301.xml" ContentType="application/vnd.openxmlformats-officedocument.presentationml.slide+xml"/>
  <Override PartName="/ppt/notesSlides/notesSlide114.xml" ContentType="application/vnd.openxmlformats-officedocument.presentationml.notesSlide+xml"/>
  <Override PartName="/ppt/notesSlides/notesSlide161.xml" ContentType="application/vnd.openxmlformats-officedocument.presentationml.notesSlide+xml"/>
  <Override PartName="/ppt/notesSlides/notesSlide259.xml" ContentType="application/vnd.openxmlformats-officedocument.presentationml.notesSlide+xml"/>
  <Override PartName="/ppt/slides/slide45.xml" ContentType="application/vnd.openxmlformats-officedocument.presentationml.slide+xml"/>
  <Override PartName="/ppt/slides/slide92.xml" ContentType="application/vnd.openxmlformats-officedocument.presentationml.slide+xml"/>
  <Override PartName="/ppt/slides/slide140.xml" ContentType="application/vnd.openxmlformats-officedocument.presentationml.slide+xml"/>
  <Override PartName="/ppt/theme/theme3.xml" ContentType="application/vnd.openxmlformats-officedocument.theme+xml"/>
  <Override PartName="/ppt/notesSlides/notesSlide58.xml" ContentType="application/vnd.openxmlformats-officedocument.presentationml.notesSlide+xml"/>
  <Override PartName="/ppt/notesSlides/notesSlide237.xml" ContentType="application/vnd.openxmlformats-officedocument.presentationml.notesSlide+xml"/>
  <Override PartName="/ppt/notesSlides/notesSlide284.xml" ContentType="application/vnd.openxmlformats-officedocument.presentationml.notesSlide+xml"/>
  <Override PartName="/ppt/notesSlides/notesSlide300.xml" ContentType="application/vnd.openxmlformats-officedocument.presentationml.notesSlide+xml"/>
  <Override PartName="/ppt/slides/slide216.xml" ContentType="application/vnd.openxmlformats-officedocument.presentationml.slide+xml"/>
  <Override PartName="/ppt/slides/slide263.xml" ContentType="application/vnd.openxmlformats-officedocument.presentationml.slide+xml"/>
  <Override PartName="/ppt/notesSlides/notesSlide36.xml" ContentType="application/vnd.openxmlformats-officedocument.presentationml.notesSlide+xml"/>
  <Override PartName="/ppt/notesSlides/notesSlide83.xml" ContentType="application/vnd.openxmlformats-officedocument.presentationml.notesSlide+xml"/>
  <Override PartName="/ppt/slides/slide23.xml" ContentType="application/vnd.openxmlformats-officedocument.presentationml.slide+xml"/>
  <Override PartName="/ppt/slides/slide70.xml" ContentType="application/vnd.openxmlformats-officedocument.presentationml.slide+xml"/>
  <Override PartName="/ppt/slides/slide241.xml" ContentType="application/vnd.openxmlformats-officedocument.presentationml.slide+xml"/>
  <Override PartName="/ppt/slides/slide339.xml" ContentType="application/vnd.openxmlformats-officedocument.presentationml.slide+xml"/>
  <Override PartName="/ppt/notesSlides/notesSlide199.xml" ContentType="application/vnd.openxmlformats-officedocument.presentationml.notesSlide+xml"/>
  <Override PartName="/ppt/notesSlides/notesSlide215.xml" ContentType="application/vnd.openxmlformats-officedocument.presentationml.notesSlide+xml"/>
  <Override PartName="/ppt/notesSlides/notesSlide262.xml" ContentType="application/vnd.openxmlformats-officedocument.presentationml.notesSlide+xml"/>
  <Override PartName="/ppt/slides/slide12.xml" ContentType="application/vnd.openxmlformats-officedocument.presentationml.slide+xml"/>
  <Override PartName="/ppt/slides/slide178.xml" ContentType="application/vnd.openxmlformats-officedocument.presentationml.slide+xml"/>
  <Override PartName="/ppt/slides/slide230.xml" ContentType="application/vnd.openxmlformats-officedocument.presentationml.slide+xml"/>
  <Override PartName="/ppt/slides/slide328.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61.xml" ContentType="application/vnd.openxmlformats-officedocument.presentationml.notesSlide+xml"/>
  <Override PartName="/ppt/notesSlides/notesSlide188.xml" ContentType="application/vnd.openxmlformats-officedocument.presentationml.notesSlide+xml"/>
  <Override PartName="/ppt/notesSlides/notesSlide204.xml" ContentType="application/vnd.openxmlformats-officedocument.presentationml.notesSlide+xml"/>
  <Override PartName="/ppt/notesSlides/notesSlide240.xml" ContentType="application/vnd.openxmlformats-officedocument.presentationml.notesSlide+xml"/>
  <Override PartName="/ppt/notesSlides/notesSlide251.xml" ContentType="application/vnd.openxmlformats-officedocument.presentationml.notesSlide+xml"/>
  <Override PartName="/ppt/slides/slide167.xml" ContentType="application/vnd.openxmlformats-officedocument.presentationml.slide+xml"/>
  <Override PartName="/ppt/slides/slide306.xml" ContentType="application/vnd.openxmlformats-officedocument.presentationml.slide+xml"/>
  <Override PartName="/ppt/slides/slide317.xml" ContentType="application/vnd.openxmlformats-officedocument.presentationml.slide+xml"/>
  <Override PartName="/ppt/notesSlides/notesSlide50.xml" ContentType="application/vnd.openxmlformats-officedocument.presentationml.notesSlide+xml"/>
  <Override PartName="/ppt/notesSlides/notesSlide177.xml" ContentType="application/vnd.openxmlformats-officedocument.presentationml.notesSlide+xml"/>
  <Override PartName="/ppt/slides/slide109.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slides/slide192.xml" ContentType="application/vnd.openxmlformats-officedocument.presentationml.slide+xml"/>
  <Override PartName="/ppt/slides/slide342.xml" ContentType="application/vnd.openxmlformats-officedocument.presentationml.slide+xml"/>
  <Override PartName="/ppt/notesSlides/notesSlide108.xml" ContentType="application/vnd.openxmlformats-officedocument.presentationml.notesSlide+xml"/>
  <Override PartName="/ppt/notesSlides/notesSlide119.xml" ContentType="application/vnd.openxmlformats-officedocument.presentationml.notesSlide+xml"/>
  <Override PartName="/ppt/notesSlides/notesSlide155.xml" ContentType="application/vnd.openxmlformats-officedocument.presentationml.notesSlide+xml"/>
  <Override PartName="/ppt/notesSlides/notesSlide166.xml" ContentType="application/vnd.openxmlformats-officedocument.presentationml.notesSlide+xml"/>
  <Override PartName="/ppt/notesSlides/notesSlide305.xml" ContentType="application/vnd.openxmlformats-officedocument.presentationml.notesSlide+xml"/>
  <Override PartName="/ppt/slides/slide97.xml" ContentType="application/vnd.openxmlformats-officedocument.presentationml.slide+xml"/>
  <Override PartName="/ppt/slides/slide134.xml" ContentType="application/vnd.openxmlformats-officedocument.presentationml.slide+xml"/>
  <Override PartName="/ppt/slides/slide181.xml" ContentType="application/vnd.openxmlformats-officedocument.presentationml.slide+xml"/>
  <Override PartName="/ppt/slides/slide279.xml" ContentType="application/vnd.openxmlformats-officedocument.presentationml.slide+xml"/>
  <Override PartName="/ppt/slides/slide331.xml" ContentType="application/vnd.openxmlformats-officedocument.presentationml.slide+xml"/>
  <Override PartName="/ppt/notesSlides/notesSlide5.xml" ContentType="application/vnd.openxmlformats-officedocument.presentationml.notesSlide+xml"/>
  <Override PartName="/ppt/notesSlides/notesSlide99.xml" ContentType="application/vnd.openxmlformats-officedocument.presentationml.notesSlide+xml"/>
  <Override PartName="/ppt/notesSlides/notesSlide144.xml" ContentType="application/vnd.openxmlformats-officedocument.presentationml.notesSlide+xml"/>
  <Override PartName="/ppt/notesSlides/notesSlide191.xml" ContentType="application/vnd.openxmlformats-officedocument.presentationml.notesSlide+xml"/>
  <Override PartName="/ppt/notesSlides/notesSlide289.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23.xml" ContentType="application/vnd.openxmlformats-officedocument.presentationml.slide+xml"/>
  <Override PartName="/ppt/slides/slide170.xml" ContentType="application/vnd.openxmlformats-officedocument.presentationml.slide+xml"/>
  <Override PartName="/ppt/slides/slide257.xml" ContentType="application/vnd.openxmlformats-officedocument.presentationml.slide+xml"/>
  <Override PartName="/ppt/slides/slide268.xml" ContentType="application/vnd.openxmlformats-officedocument.presentationml.slide+xml"/>
  <Override PartName="/ppt/slides/slide320.xml" ContentType="application/vnd.openxmlformats-officedocument.presentationml.slide+xml"/>
  <Override PartName="/ppt/notesSlides/notesSlide88.xml" ContentType="application/vnd.openxmlformats-officedocument.presentationml.notesSlide+xml"/>
  <Override PartName="/ppt/notesSlides/notesSlide133.xml" ContentType="application/vnd.openxmlformats-officedocument.presentationml.notesSlide+xml"/>
  <Override PartName="/ppt/notesSlides/notesSlide180.xml" ContentType="application/vnd.openxmlformats-officedocument.presentationml.notesSlide+xml"/>
  <Override PartName="/ppt/notesSlides/notesSlide267.xml" ContentType="application/vnd.openxmlformats-officedocument.presentationml.notesSlide+xml"/>
  <Override PartName="/ppt/notesSlides/notesSlide278.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64.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246.xml" ContentType="application/vnd.openxmlformats-officedocument.presentationml.slide+xml"/>
  <Override PartName="/ppt/slides/slide293.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notesSlides/notesSlide122.xml" ContentType="application/vnd.openxmlformats-officedocument.presentationml.notesSlide+xml"/>
  <Override PartName="/ppt/notesSlides/notesSlide209.xml" ContentType="application/vnd.openxmlformats-officedocument.presentationml.notesSlide+xml"/>
  <Override PartName="/ppt/notesSlides/notesSlide256.xml" ContentType="application/vnd.openxmlformats-officedocument.presentationml.notesSlide+xml"/>
  <Override PartName="/ppt/slides/slide53.xml" ContentType="application/vnd.openxmlformats-officedocument.presentationml.slide+xml"/>
  <Override PartName="/ppt/slides/slide235.xml" ContentType="application/vnd.openxmlformats-officedocument.presentationml.slide+xml"/>
  <Override PartName="/ppt/slides/slide282.xml" ContentType="application/vnd.openxmlformats-officedocument.presentationml.slide+xml"/>
  <Default Extension="jpeg" ContentType="image/jpeg"/>
  <Override PartName="/ppt/notesSlides/notesSlide55.xml" ContentType="application/vnd.openxmlformats-officedocument.presentationml.notesSlide+xml"/>
  <Override PartName="/ppt/notesSlides/notesSlide100.xml" ContentType="application/vnd.openxmlformats-officedocument.presentationml.notesSlide+xml"/>
  <Override PartName="/ppt/notesSlides/notesSlide111.xml" ContentType="application/vnd.openxmlformats-officedocument.presentationml.notesSlide+xml"/>
  <Override PartName="/ppt/notesSlides/notesSlide245.xml" ContentType="application/vnd.openxmlformats-officedocument.presentationml.notesSlide+xml"/>
  <Override PartName="/ppt/notesSlides/notesSlide292.xml" ContentType="application/vnd.openxmlformats-officedocument.presentationml.notesSlide+xml"/>
  <Override PartName="/ppt/slides/slide31.xml" ContentType="application/vnd.openxmlformats-officedocument.presentationml.slide+xml"/>
  <Override PartName="/ppt/slides/slide42.xml" ContentType="application/vnd.openxmlformats-officedocument.presentationml.slide+xml"/>
  <Override PartName="/ppt/slides/slide213.xml" ContentType="application/vnd.openxmlformats-officedocument.presentationml.slide+xml"/>
  <Override PartName="/ppt/slides/slide224.xml" ContentType="application/vnd.openxmlformats-officedocument.presentationml.slide+xml"/>
  <Override PartName="/ppt/slides/slide260.xml" ContentType="application/vnd.openxmlformats-officedocument.presentationml.slide+xml"/>
  <Override PartName="/ppt/slides/slide271.xml" ContentType="application/vnd.openxmlformats-officedocument.presentationml.slide+xml"/>
  <Override PartName="/ppt/notesSlides/notesSlide44.xml" ContentType="application/vnd.openxmlformats-officedocument.presentationml.notesSlide+xml"/>
  <Override PartName="/ppt/notesSlides/notesSlide91.xml" ContentType="application/vnd.openxmlformats-officedocument.presentationml.notesSlide+xml"/>
  <Override PartName="/ppt/notesSlides/notesSlide223.xml" ContentType="application/vnd.openxmlformats-officedocument.presentationml.notesSlide+xml"/>
  <Override PartName="/ppt/notesSlides/notesSlide234.xml" ContentType="application/vnd.openxmlformats-officedocument.presentationml.notesSlide+xml"/>
  <Override PartName="/ppt/notesSlides/notesSlide270.xml" ContentType="application/vnd.openxmlformats-officedocument.presentationml.notesSlide+xml"/>
  <Override PartName="/ppt/notesSlides/notesSlide281.xml" ContentType="application/vnd.openxmlformats-officedocument.presentationml.notesSlide+xml"/>
  <Override PartName="/ppt/slides/slide20.xml" ContentType="application/vnd.openxmlformats-officedocument.presentationml.slide+xml"/>
  <Override PartName="/ppt/slides/slide197.xml" ContentType="application/vnd.openxmlformats-officedocument.presentationml.slide+xml"/>
  <Override PartName="/ppt/slides/slide202.xml" ContentType="application/vnd.openxmlformats-officedocument.presentationml.slide+xml"/>
  <Override PartName="/ppt/slides/slide347.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80.xml" ContentType="application/vnd.openxmlformats-officedocument.presentationml.notesSlide+xml"/>
  <Override PartName="/ppt/notesSlides/notesSlide212.xml" ContentType="application/vnd.openxmlformats-officedocument.presentationml.notesSlide+xml"/>
  <Override PartName="/ppt/slides/slide139.xml" ContentType="application/vnd.openxmlformats-officedocument.presentationml.slide+xml"/>
  <Override PartName="/ppt/slides/slide186.xml" ContentType="application/vnd.openxmlformats-officedocument.presentationml.slide+xml"/>
  <Override PartName="/ppt/slides/slide325.xml" ContentType="application/vnd.openxmlformats-officedocument.presentationml.slide+xml"/>
  <Override PartName="/ppt/slides/slide336.xml" ContentType="application/vnd.openxmlformats-officedocument.presentationml.slide+xml"/>
  <Override PartName="/ppt/notesSlides/notesSlide11.xml" ContentType="application/vnd.openxmlformats-officedocument.presentationml.notesSlide+xml"/>
  <Override PartName="/ppt/notesSlides/notesSlide149.xml" ContentType="application/vnd.openxmlformats-officedocument.presentationml.notesSlide+xml"/>
  <Override PartName="/ppt/notesSlides/notesSlide196.xml" ContentType="application/vnd.openxmlformats-officedocument.presentationml.notesSlide+xml"/>
  <Override PartName="/ppt/notesSlides/notesSlide201.xml" ContentType="application/vnd.openxmlformats-officedocument.presentationml.notesSlide+xml"/>
  <Override PartName="/ppt/slides/slide117.xml" ContentType="application/vnd.openxmlformats-officedocument.presentationml.slide+xml"/>
  <Override PartName="/ppt/slides/slide128.xml" ContentType="application/vnd.openxmlformats-officedocument.presentationml.slide+xml"/>
  <Override PartName="/ppt/slides/slide164.xml" ContentType="application/vnd.openxmlformats-officedocument.presentationml.slide+xml"/>
  <Override PartName="/ppt/slides/slide175.xml" ContentType="application/vnd.openxmlformats-officedocument.presentationml.slide+xml"/>
  <Override PartName="/ppt/slides/slide314.xml" ContentType="application/vnd.openxmlformats-officedocument.presentationml.slide+xml"/>
  <Override PartName="/ppt/notesSlides/notesSlide127.xml" ContentType="application/vnd.openxmlformats-officedocument.presentationml.notesSlide+xml"/>
  <Override PartName="/ppt/notesSlides/notesSlide138.xml" ContentType="application/vnd.openxmlformats-officedocument.presentationml.notesSlide+xml"/>
  <Override PartName="/ppt/notesSlides/notesSlide174.xml" ContentType="application/vnd.openxmlformats-officedocument.presentationml.notesSlide+xml"/>
  <Override PartName="/ppt/notesSlides/notesSlide185.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106.xml" ContentType="application/vnd.openxmlformats-officedocument.presentationml.slide+xml"/>
  <Override PartName="/ppt/slides/slide153.xml" ContentType="application/vnd.openxmlformats-officedocument.presentationml.slide+xml"/>
  <Override PartName="/ppt/slides/slide287.xml" ContentType="application/vnd.openxmlformats-officedocument.presentationml.slide+xml"/>
  <Override PartName="/ppt/slides/slide298.xml" ContentType="application/vnd.openxmlformats-officedocument.presentationml.slide+xml"/>
  <Override PartName="/ppt/slides/slide303.xml" ContentType="application/vnd.openxmlformats-officedocument.presentationml.slide+xml"/>
  <Override PartName="/ppt/slides/slide350.xml" ContentType="application/vnd.openxmlformats-officedocument.presentationml.slide+xml"/>
  <Override PartName="/ppt/notesSlides/notesSlide116.xml" ContentType="application/vnd.openxmlformats-officedocument.presentationml.notesSlide+xml"/>
  <Override PartName="/ppt/notesSlides/notesSlide163.xml" ContentType="application/vnd.openxmlformats-officedocument.presentationml.notesSlide+xml"/>
  <Override PartName="/ppt/slides/slide58.xml" ContentType="application/vnd.openxmlformats-officedocument.presentationml.slide+xml"/>
  <Override PartName="/ppt/slides/slide229.xml" ContentType="application/vnd.openxmlformats-officedocument.presentationml.slide+xml"/>
  <Override PartName="/ppt/slides/slide276.xml" ContentType="application/vnd.openxmlformats-officedocument.presentationml.slide+xml"/>
  <Override PartName="/ppt/notesSlides/notesSlide2.xml" ContentType="application/vnd.openxmlformats-officedocument.presentationml.notesSlide+xml"/>
  <Override PartName="/ppt/notesSlides/notesSlide105.xml" ContentType="application/vnd.openxmlformats-officedocument.presentationml.notesSlide+xml"/>
  <Override PartName="/ppt/notesSlides/notesSlide152.xml" ContentType="application/vnd.openxmlformats-officedocument.presentationml.notesSlide+xml"/>
  <Override PartName="/ppt/notesSlides/notesSlide297.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31.xml" ContentType="application/vnd.openxmlformats-officedocument.presentationml.slide+xml"/>
  <Override PartName="/ppt/notesSlides/notesSlide49.xml" ContentType="application/vnd.openxmlformats-officedocument.presentationml.notesSlide+xml"/>
  <Override PartName="/ppt/notesSlides/notesSlide96.xml" ContentType="application/vnd.openxmlformats-officedocument.presentationml.notesSlide+xml"/>
  <Override PartName="/ppt/notesSlides/notesSlide130.xml" ContentType="application/vnd.openxmlformats-officedocument.presentationml.notesSlide+xml"/>
  <Override PartName="/ppt/notesSlides/notesSlide228.xml" ContentType="application/vnd.openxmlformats-officedocument.presentationml.notesSlide+xml"/>
  <Override PartName="/ppt/notesSlides/notesSlide275.xml" ContentType="application/vnd.openxmlformats-officedocument.presentationml.notesSlide+xml"/>
  <Override PartName="/ppt/slides/slide207.xml" ContentType="application/vnd.openxmlformats-officedocument.presentationml.slide+xml"/>
  <Override PartName="/ppt/slides/slide254.xml" ContentType="application/vnd.openxmlformats-officedocument.presentationml.slide+xml"/>
  <Override PartName="/ppt/notesSlides/notesSlide27.xml" ContentType="application/vnd.openxmlformats-officedocument.presentationml.notesSlide+xml"/>
  <Override PartName="/ppt/notesSlides/notesSlide74.xml" ContentType="application/vnd.openxmlformats-officedocument.presentationml.notesSlide+xml"/>
  <Override PartName="/ppt/slides/slide14.xml" ContentType="application/vnd.openxmlformats-officedocument.presentationml.slide+xml"/>
  <Override PartName="/ppt/slides/slide61.xml" ContentType="application/vnd.openxmlformats-officedocument.presentationml.slide+xml"/>
  <Override PartName="/ppt/slides/slide2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206.xml" ContentType="application/vnd.openxmlformats-officedocument.presentationml.notesSlide+xml"/>
  <Override PartName="/ppt/notesSlides/notesSlide253.xml" ContentType="application/vnd.openxmlformats-officedocument.presentationml.notesSlide+xml"/>
  <Override PartName="/ppt/slides/slide169.xml" ContentType="application/vnd.openxmlformats-officedocument.presentationml.slide+xml"/>
  <Override PartName="/ppt/slides/slide308.xml" ContentType="application/vnd.openxmlformats-officedocument.presentationml.slide+xml"/>
  <Override PartName="/ppt/tableStyles.xml" ContentType="application/vnd.openxmlformats-officedocument.presentationml.tableStyles+xml"/>
  <Override PartName="/ppt/notesSlides/notesSlide52.xml" ContentType="application/vnd.openxmlformats-officedocument.presentationml.notesSlide+xml"/>
  <Override PartName="/ppt/notesSlides/notesSlide231.xml" ContentType="application/vnd.openxmlformats-officedocument.presentationml.notesSlide+xml"/>
  <Override PartName="/ppt/slides/slide147.xml" ContentType="application/vnd.openxmlformats-officedocument.presentationml.slide+xml"/>
  <Override PartName="/ppt/slides/slide194.xml" ContentType="application/vnd.openxmlformats-officedocument.presentationml.slide+xml"/>
  <Override PartName="/ppt/slides/slide210.xml" ContentType="application/vnd.openxmlformats-officedocument.presentationml.slide+xml"/>
  <Override PartName="/ppt/notesSlides/notesSlide30.xml" ContentType="application/vnd.openxmlformats-officedocument.presentationml.notesSlide+xml"/>
  <Override PartName="/ppt/notesSlides/notesSlide168.xml" ContentType="application/vnd.openxmlformats-officedocument.presentationml.notesSlide+xml"/>
  <Override PartName="/ppt/notesSlides/notesSlide307.xml" ContentType="application/vnd.openxmlformats-officedocument.presentationml.notesSlide+xml"/>
  <Override PartName="/ppt/slides/slide99.xml" ContentType="application/vnd.openxmlformats-officedocument.presentationml.slide+xml"/>
  <Override PartName="/ppt/slides/slide333.xml" ContentType="application/vnd.openxmlformats-officedocument.presentationml.slide+xml"/>
  <Override PartName="/ppt/notesSlides/notesSlide146.xml" ContentType="application/vnd.openxmlformats-officedocument.presentationml.notesSlide+xml"/>
  <Override PartName="/ppt/notesSlides/notesSlide193.xml" ContentType="application/vnd.openxmlformats-officedocument.presentationml.notesSlide+xml"/>
  <Override PartName="/ppt/slides/slide77.xml" ContentType="application/vnd.openxmlformats-officedocument.presentationml.slide+xml"/>
  <Override PartName="/ppt/slides/slide125.xml" ContentType="application/vnd.openxmlformats-officedocument.presentationml.slide+xml"/>
  <Override PartName="/ppt/slides/slide172.xml" ContentType="application/vnd.openxmlformats-officedocument.presentationml.slide+xml"/>
  <Override PartName="/ppt/notesSlides/notesSlide269.xml" ContentType="application/vnd.openxmlformats-officedocument.presentationml.notesSlide+xml"/>
  <Override PartName="/ppt/slides/slide5.xml" ContentType="application/vnd.openxmlformats-officedocument.presentationml.slide+xml"/>
  <Override PartName="/ppt/slides/slide103.xml" ContentType="application/vnd.openxmlformats-officedocument.presentationml.slide+xml"/>
  <Override PartName="/ppt/slides/slide150.xml" ContentType="application/vnd.openxmlformats-officedocument.presentationml.slide+xml"/>
  <Override PartName="/ppt/slides/slide248.xml" ContentType="application/vnd.openxmlformats-officedocument.presentationml.slide+xml"/>
  <Override PartName="/ppt/slides/slide295.xml" ContentType="application/vnd.openxmlformats-officedocument.presentationml.slide+xml"/>
  <Override PartName="/ppt/slides/slide311.xml" ContentType="application/vnd.openxmlformats-officedocument.presentationml.slide+xml"/>
  <Override PartName="/ppt/slideLayouts/slideLayout7.xml" ContentType="application/vnd.openxmlformats-officedocument.presentationml.slideLayout+xml"/>
  <Override PartName="/ppt/notesSlides/notesSlide68.xml" ContentType="application/vnd.openxmlformats-officedocument.presentationml.notesSlide+xml"/>
  <Override PartName="/ppt/notesSlides/notesSlide124.xml" ContentType="application/vnd.openxmlformats-officedocument.presentationml.notesSlide+xml"/>
  <Override PartName="/ppt/notesSlides/notesSlide171.xml" ContentType="application/vnd.openxmlformats-officedocument.presentationml.notesSlide+xml"/>
  <Override PartName="/ppt/notesSlides/notesSlide310.xml" ContentType="application/vnd.openxmlformats-officedocument.presentationml.notesSlide+xml"/>
  <Override PartName="/ppt/slides/slide55.xml" ContentType="application/vnd.openxmlformats-officedocument.presentationml.slide+xml"/>
  <Override PartName="/ppt/notesSlides/notesSlide102.xml" ContentType="application/vnd.openxmlformats-officedocument.presentationml.notesSlide+xml"/>
  <Override PartName="/ppt/notesSlides/notesSlide247.xml" ContentType="application/vnd.openxmlformats-officedocument.presentationml.notesSlide+xml"/>
  <Override PartName="/ppt/notesSlides/notesSlide294.xml" ContentType="application/vnd.openxmlformats-officedocument.presentationml.notesSlide+xml"/>
  <Override PartName="/ppt/slides/slide33.xml" ContentType="application/vnd.openxmlformats-officedocument.presentationml.slide+xml"/>
  <Override PartName="/ppt/slides/slide80.xml" ContentType="application/vnd.openxmlformats-officedocument.presentationml.slide+xml"/>
  <Override PartName="/ppt/slides/slide226.xml" ContentType="application/vnd.openxmlformats-officedocument.presentationml.slide+xml"/>
  <Override PartName="/ppt/slides/slide273.xml" ContentType="application/vnd.openxmlformats-officedocument.presentationml.slide+xml"/>
  <Override PartName="/ppt/notesSlides/notesSlide46.xml" ContentType="application/vnd.openxmlformats-officedocument.presentationml.notesSlide+xml"/>
  <Override PartName="/ppt/notesSlides/notesSlide93.xml" ContentType="application/vnd.openxmlformats-officedocument.presentationml.notesSlide+xml"/>
  <Override PartName="/ppt/notesSlides/notesSlide225.xml" ContentType="application/vnd.openxmlformats-officedocument.presentationml.notesSlide+xml"/>
  <Override PartName="/ppt/presentation.xml" ContentType="application/vnd.openxmlformats-officedocument.presentationml.presentation.main+xml"/>
  <Override PartName="/ppt/slides/slide204.xml" ContentType="application/vnd.openxmlformats-officedocument.presentationml.slide+xml"/>
  <Override PartName="/ppt/slides/slide251.xml" ContentType="application/vnd.openxmlformats-officedocument.presentationml.slide+xml"/>
  <Override PartName="/ppt/slides/slide349.xml" ContentType="application/vnd.openxmlformats-officedocument.presentationml.slide+xml"/>
  <Override PartName="/ppt/notesSlides/notesSlide24.xml" ContentType="application/vnd.openxmlformats-officedocument.presentationml.notesSlide+xml"/>
  <Override PartName="/ppt/notesSlides/notesSlide71.xml" ContentType="application/vnd.openxmlformats-officedocument.presentationml.notesSlide+xml"/>
  <Override PartName="/ppt/notesSlides/notesSlide27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188.xml" ContentType="application/vnd.openxmlformats-officedocument.presentationml.slide+xml"/>
  <Override PartName="/ppt/slides/slide327.xml" ContentType="application/vnd.openxmlformats-officedocument.presentationml.slide+xml"/>
  <Override PartName="/ppt/notesSlides/notesSlide203.xml" ContentType="application/vnd.openxmlformats-officedocument.presentationml.notesSlide+xml"/>
  <Override PartName="/ppt/notesSlides/notesSlide250.xml" ContentType="application/vnd.openxmlformats-officedocument.presentationml.notesSlide+xml"/>
  <Override PartName="/ppt/slides/slide119.xml" ContentType="application/vnd.openxmlformats-officedocument.presentationml.slide+xml"/>
  <Override PartName="/ppt/slides/slide166.xml" ContentType="application/vnd.openxmlformats-officedocument.presentationml.slide+xml"/>
  <Override PartName="/ppt/slideLayouts/slideLayout10.xml" ContentType="application/vnd.openxmlformats-officedocument.presentationml.slideLayout+xml"/>
  <Override PartName="/ppt/notesSlides/notesSlide187.xml" ContentType="application/vnd.openxmlformats-officedocument.presentationml.notesSlide+xml"/>
  <Override PartName="/ppt/slides/slide305.xml" ContentType="application/vnd.openxmlformats-officedocument.presentationml.slide+xml"/>
  <Override PartName="/ppt/slides/slide352.xml" ContentType="application/vnd.openxmlformats-officedocument.presentationml.slide+xml"/>
  <Override PartName="/ppt/notesSlides/notesSlide118.xml" ContentType="application/vnd.openxmlformats-officedocument.presentationml.notesSlide+xml"/>
  <Override PartName="/ppt/notesSlides/notesSlide165.xml" ContentType="application/vnd.openxmlformats-officedocument.presentationml.notesSlide+xml"/>
  <Override PartName="/ppt/slides/slide49.xml" ContentType="application/vnd.openxmlformats-officedocument.presentationml.slide+xml"/>
  <Override PartName="/ppt/slides/slide96.xml" ContentType="application/vnd.openxmlformats-officedocument.presentationml.slide+xml"/>
  <Override PartName="/ppt/slides/slide144.xml" ContentType="application/vnd.openxmlformats-officedocument.presentationml.slide+xml"/>
  <Override PartName="/ppt/slides/slide191.xml" ContentType="application/vnd.openxmlformats-officedocument.presentationml.slide+xml"/>
  <Override PartName="/ppt/slides/slide289.xml" ContentType="application/vnd.openxmlformats-officedocument.presentationml.slide+xml"/>
  <Override PartName="/ppt/slides/slide330.xml" ContentType="application/vnd.openxmlformats-officedocument.presentationml.slide+xml"/>
  <Override PartName="/ppt/notesSlides/notesSlide288.xml" ContentType="application/vnd.openxmlformats-officedocument.presentationml.notesSlide+xml"/>
  <Override PartName="/ppt/notesSlides/notesSlide304.xml" ContentType="application/vnd.openxmlformats-officedocument.presentationml.notesSlide+xml"/>
  <Override PartName="/ppt/slides/slide122.xml" ContentType="application/vnd.openxmlformats-officedocument.presentationml.slide+xml"/>
  <Override PartName="/ppt/slides/slide267.xml" ContentType="application/vnd.openxmlformats-officedocument.presentationml.slide+xml"/>
  <Override PartName="/ppt/notesSlides/notesSlide87.xml" ContentType="application/vnd.openxmlformats-officedocument.presentationml.notesSlide+xml"/>
  <Override PartName="/ppt/notesSlides/notesSlide143.xml" ContentType="application/vnd.openxmlformats-officedocument.presentationml.notesSlide+xml"/>
  <Override PartName="/ppt/notesSlides/notesSlide190.xml" ContentType="application/vnd.openxmlformats-officedocument.presentationml.notesSlide+xml"/>
  <Override PartName="/ppt/slides/slide27.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notesSlides/notesSlide121.xml" ContentType="application/vnd.openxmlformats-officedocument.presentationml.notesSlide+xml"/>
  <Override PartName="/ppt/notesSlides/notesSlide219.xml" ContentType="application/vnd.openxmlformats-officedocument.presentationml.notesSlide+xml"/>
  <Override PartName="/ppt/notesSlides/notesSlide266.xml" ContentType="application/vnd.openxmlformats-officedocument.presentationml.notesSlide+xml"/>
  <Override PartName="/ppt/slides/slide2.xml" ContentType="application/vnd.openxmlformats-officedocument.presentationml.slide+xml"/>
  <Override PartName="/ppt/slides/slide52.xml" ContentType="application/vnd.openxmlformats-officedocument.presentationml.slide+xml"/>
  <Override PartName="/ppt/slides/slide100.xml" ContentType="application/vnd.openxmlformats-officedocument.presentationml.slide+xml"/>
  <Override PartName="/ppt/slides/slide245.xml" ContentType="application/vnd.openxmlformats-officedocument.presentationml.slide+xml"/>
  <Override PartName="/ppt/slides/slide292.xml" ContentType="application/vnd.openxmlformats-officedocument.presentationml.slide+xml"/>
  <Override PartName="/ppt/notesSlides/notesSlide18.xml" ContentType="application/vnd.openxmlformats-officedocument.presentationml.notesSlide+xml"/>
  <Override PartName="/ppt/notesSlides/notesSlide65.xml" ContentType="application/vnd.openxmlformats-officedocument.presentationml.notesSlide+xml"/>
  <Override PartName="/ppt/notesSlides/notesSlide244.xml" ContentType="application/vnd.openxmlformats-officedocument.presentationml.notesSlide+xml"/>
  <Override PartName="/ppt/notesSlides/notesSlide291.xml" ContentType="application/vnd.openxmlformats-officedocument.presentationml.notesSlide+xml"/>
  <Default Extension="wmf" ContentType="image/x-wmf"/>
  <Override PartName="/ppt/slides/slide223.xml" ContentType="application/vnd.openxmlformats-officedocument.presentationml.slide+xml"/>
  <Override PartName="/ppt/slides/slide270.xml" ContentType="application/vnd.openxmlformats-officedocument.presentationml.slide+xml"/>
  <Override PartName="/ppt/notesSlides/notesSlide43.xml" ContentType="application/vnd.openxmlformats-officedocument.presentationml.notesSlide+xml"/>
  <Override PartName="/ppt/notesSlides/notesSlide90.xml" ContentType="application/vnd.openxmlformats-officedocument.presentationml.notesSlide+xml"/>
  <Override PartName="/ppt/slides/slide30.xml" ContentType="application/vnd.openxmlformats-officedocument.presentationml.slide+xml"/>
  <Override PartName="/ppt/slides/slide346.xml" ContentType="application/vnd.openxmlformats-officedocument.presentationml.slide+xml"/>
  <Override PartName="/ppt/notesSlides/notesSlide222.xml" ContentType="application/vnd.openxmlformats-officedocument.presentationml.notesSlide+xml"/>
  <Override PartName="/ppt/slides/slide138.xml" ContentType="application/vnd.openxmlformats-officedocument.presentationml.slide+xml"/>
  <Override PartName="/ppt/slides/slide185.xml" ContentType="application/vnd.openxmlformats-officedocument.presentationml.slide+xml"/>
  <Override PartName="/ppt/slides/slide201.xml" ContentType="application/vnd.openxmlformats-officedocument.presentationml.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59.xml" ContentType="application/vnd.openxmlformats-officedocument.presentationml.notesSlide+xml"/>
  <Override PartName="/ppt/notesSlides/notesSlide200.xml" ContentType="application/vnd.openxmlformats-officedocument.presentationml.notesSlide+xml"/>
  <Override PartName="/ppt/slides/slide324.xml" ContentType="application/vnd.openxmlformats-officedocument.presentationml.slide+xml"/>
  <Override PartName="/ppt/notesSlides/notesSlide137.xml" ContentType="application/vnd.openxmlformats-officedocument.presentationml.notesSlide+xml"/>
  <Override PartName="/ppt/notesSlides/notesSlide184.xml" ContentType="application/vnd.openxmlformats-officedocument.presentationml.notesSlide+xml"/>
  <Override PartName="/ppt/slides/slide68.xml" ContentType="application/vnd.openxmlformats-officedocument.presentationml.slide+xml"/>
  <Override PartName="/ppt/slides/slide116.xml" ContentType="application/vnd.openxmlformats-officedocument.presentationml.slide+xml"/>
  <Override PartName="/ppt/slides/slide163.xml" ContentType="application/vnd.openxmlformats-officedocument.presentationml.slide+xml"/>
  <Override PartName="/ppt/slides/slide302.xml" ContentType="application/vnd.openxmlformats-officedocument.presentationml.slide+xml"/>
  <Override PartName="/ppt/slides/slide141.xml" ContentType="application/vnd.openxmlformats-officedocument.presentationml.slide+xml"/>
  <Override PartName="/ppt/slides/slide239.xml" ContentType="application/vnd.openxmlformats-officedocument.presentationml.slide+xml"/>
  <Override PartName="/ppt/slides/slide286.xml" ContentType="application/vnd.openxmlformats-officedocument.presentationml.slide+xml"/>
  <Override PartName="/ppt/notesSlides/notesSlide59.xml" ContentType="application/vnd.openxmlformats-officedocument.presentationml.notesSlide+xml"/>
  <Override PartName="/ppt/notesSlides/notesSlide115.xml" ContentType="application/vnd.openxmlformats-officedocument.presentationml.notesSlide+xml"/>
  <Override PartName="/ppt/notesSlides/notesSlide162.xml" ContentType="application/vnd.openxmlformats-officedocument.presentationml.notesSlide+xml"/>
  <Override PartName="/ppt/notesSlides/notesSlide301.xml" ContentType="application/vnd.openxmlformats-officedocument.presentationml.notesSlide+xml"/>
  <Override PartName="/ppt/slides/slide46.xml" ContentType="application/vnd.openxmlformats-officedocument.presentationml.slide+xml"/>
  <Override PartName="/ppt/slides/slide93.xml" ContentType="application/vnd.openxmlformats-officedocument.presentationml.slide+xml"/>
  <Override PartName="/ppt/slides/slide217.xml" ContentType="application/vnd.openxmlformats-officedocument.presentationml.slide+xml"/>
  <Override PartName="/ppt/slides/slide264.xml" ContentType="application/vnd.openxmlformats-officedocument.presentationml.slide+xml"/>
  <Override PartName="/ppt/notesSlides/notesSlide140.xml" ContentType="application/vnd.openxmlformats-officedocument.presentationml.notesSlide+xml"/>
  <Override PartName="/ppt/notesSlides/notesSlide238.xml" ContentType="application/vnd.openxmlformats-officedocument.presentationml.notesSlide+xml"/>
  <Override PartName="/ppt/notesSlides/notesSlide285.xml" ContentType="application/vnd.openxmlformats-officedocument.presentationml.notesSlide+xml"/>
  <Override PartName="/ppt/slides/slide24.xml" ContentType="application/vnd.openxmlformats-officedocument.presentationml.slide+xml"/>
  <Override PartName="/ppt/slides/slide71.xml" ContentType="application/vnd.openxmlformats-officedocument.presentationml.slide+xml"/>
  <Override PartName="/ppt/notesSlides/notesSlide37.xml" ContentType="application/vnd.openxmlformats-officedocument.presentationml.notesSlide+xml"/>
  <Override PartName="/ppt/notesSlides/notesSlide84.xml" ContentType="application/vnd.openxmlformats-officedocument.presentationml.notesSlide+xml"/>
  <Override PartName="/ppt/notesSlides/notesSlide216.xml" ContentType="application/vnd.openxmlformats-officedocument.presentationml.notesSlide+xml"/>
  <Override PartName="/ppt/notesSlides/notesSlide263.xml" ContentType="application/vnd.openxmlformats-officedocument.presentationml.notesSlide+xml"/>
  <Override PartName="/ppt/slides/slide2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62.xml" ContentType="application/vnd.openxmlformats-officedocument.presentationml.notesSlide+xml"/>
  <Override PartName="/ppt/slides/slide179.xml" ContentType="application/vnd.openxmlformats-officedocument.presentationml.slide+xml"/>
  <Override PartName="/ppt/slides/slide318.xml" ContentType="application/vnd.openxmlformats-officedocument.presentationml.slide+xml"/>
  <Override PartName="/ppt/notesSlides/notesSlide178.xml" ContentType="application/vnd.openxmlformats-officedocument.presentationml.notesSlide+xml"/>
  <Override PartName="/ppt/notesSlides/notesSlide241.xml" ContentType="application/vnd.openxmlformats-officedocument.presentationml.notesSlide+xml"/>
  <Override PartName="/ppt/slides/slide157.xml" ContentType="application/vnd.openxmlformats-officedocument.presentationml.slide+xml"/>
  <Override PartName="/ppt/slides/slide220.xml" ContentType="application/vnd.openxmlformats-officedocument.presentationml.slide+xml"/>
  <Override PartName="/ppt/notesSlides/notesSlide40.xml" ContentType="application/vnd.openxmlformats-officedocument.presentationml.notesSlide+xml"/>
  <Override PartName="/ppt/slides/slide343.xml" ContentType="application/vnd.openxmlformats-officedocument.presentationml.slide+xml"/>
  <Override PartName="/ppt/notesSlides/notesSlide6.xml" ContentType="application/vnd.openxmlformats-officedocument.presentationml.notesSlide+xml"/>
  <Override PartName="/ppt/notesSlides/notesSlide109.xml" ContentType="application/vnd.openxmlformats-officedocument.presentationml.notesSlide+xml"/>
  <Override PartName="/ppt/notesSlides/notesSlide156.xml" ContentType="application/vnd.openxmlformats-officedocument.presentationml.notesSlide+xml"/>
  <Override PartName="/ppt/slides/slide87.xml" ContentType="application/vnd.openxmlformats-officedocument.presentationml.slide+xml"/>
  <Override PartName="/ppt/slides/slide135.xml" ContentType="application/vnd.openxmlformats-officedocument.presentationml.slide+xml"/>
  <Override PartName="/ppt/slides/slide182.xml" ContentType="application/vnd.openxmlformats-officedocument.presentationml.slide+xml"/>
  <Override PartName="/ppt/slides/slide321.xml" ContentType="application/vnd.openxmlformats-officedocument.presentationml.slide+xml"/>
  <Override PartName="/ppt/notesSlides/notesSlide279.xml" ContentType="application/vnd.openxmlformats-officedocument.presentationml.notesSlide+xml"/>
  <Override PartName="/ppt/slides/slide113.xml" ContentType="application/vnd.openxmlformats-officedocument.presentationml.slide+xml"/>
  <Override PartName="/ppt/slides/slide160.xml" ContentType="application/vnd.openxmlformats-officedocument.presentationml.slide+xml"/>
  <Override PartName="/ppt/slides/slide258.xml" ContentType="application/vnd.openxmlformats-officedocument.presentationml.slide+xml"/>
  <Override PartName="/ppt/notesSlides/notesSlide78.xml" ContentType="application/vnd.openxmlformats-officedocument.presentationml.notesSlide+xml"/>
  <Override PartName="/ppt/notesSlides/notesSlide134.xml" ContentType="application/vnd.openxmlformats-officedocument.presentationml.notesSlide+xml"/>
  <Override PartName="/ppt/notesSlides/notesSlide181.xml" ContentType="application/vnd.openxmlformats-officedocument.presentationml.notesSlide+xml"/>
  <Override PartName="/ppt/slides/slide18.xml" ContentType="application/vnd.openxmlformats-officedocument.presentationml.slide+xml"/>
  <Override PartName="/ppt/slides/slide65.xml" ContentType="application/vnd.openxmlformats-officedocument.presentationml.slide+xml"/>
  <Override PartName="/ppt/slides/slide236.xml" ContentType="application/vnd.openxmlformats-officedocument.presentationml.slide+xml"/>
  <Override PartName="/ppt/slides/slide283.xml" ContentType="application/vnd.openxmlformats-officedocument.presentationml.slide+xml"/>
  <Override PartName="/ppt/notesSlides/notesSlide112.xml" ContentType="application/vnd.openxmlformats-officedocument.presentationml.notesSlide+xml"/>
  <Override PartName="/ppt/notesSlides/notesSlide257.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56.xml" ContentType="application/vnd.openxmlformats-officedocument.presentationml.notesSlide+xml"/>
  <Override PartName="/ppt/notesSlides/notesSlide235.xml" ContentType="application/vnd.openxmlformats-officedocument.presentationml.notesSlide+xml"/>
  <Override PartName="/ppt/notesSlides/notesSlide282.xml" ContentType="application/vnd.openxmlformats-officedocument.presentationml.notesSlide+xml"/>
  <Override PartName="/ppt/slides/slide214.xml" ContentType="application/vnd.openxmlformats-officedocument.presentationml.slide+xml"/>
  <Override PartName="/ppt/slides/slide261.xml" ContentType="application/vnd.openxmlformats-officedocument.presentationml.slide+xml"/>
  <Override PartName="/ppt/notesSlides/notesSlide34.xml" ContentType="application/vnd.openxmlformats-officedocument.presentationml.notesSlide+xml"/>
  <Override PartName="/ppt/notesSlides/notesSlide81.xml" ContentType="application/vnd.openxmlformats-officedocument.presentationml.notesSlide+xml"/>
  <Override PartName="/ppt/slides/slide21.xml" ContentType="application/vnd.openxmlformats-officedocument.presentationml.slide+xml"/>
  <Override PartName="/ppt/slides/slide198.xml" ContentType="application/vnd.openxmlformats-officedocument.presentationml.slide+xml"/>
  <Override PartName="/ppt/slides/slide337.xml" ContentType="application/vnd.openxmlformats-officedocument.presentationml.slide+xml"/>
  <Override PartName="/ppt/notesSlides/notesSlide197.xml" ContentType="application/vnd.openxmlformats-officedocument.presentationml.notesSlide+xml"/>
  <Override PartName="/ppt/notesSlides/notesSlide213.xml" ContentType="application/vnd.openxmlformats-officedocument.presentationml.notesSlide+xml"/>
  <Override PartName="/ppt/notesSlides/notesSlide260.xml" ContentType="application/vnd.openxmlformats-officedocument.presentationml.notesSlide+xml"/>
  <Override PartName="/docProps/custom.xml" ContentType="application/vnd.openxmlformats-officedocument.custom-properties+xml"/>
  <Override PartName="/ppt/slides/slide129.xml" ContentType="application/vnd.openxmlformats-officedocument.presentationml.slide+xml"/>
  <Override PartName="/ppt/slides/slide176.xml" ContentType="application/vnd.openxmlformats-officedocument.presentationml.slide+xml"/>
  <Override PartName="/ppt/notesSlides/notesSlide12.xml" ContentType="application/vnd.openxmlformats-officedocument.presentationml.notesSlide+xml"/>
  <Override PartName="/ppt/slides/slide299.xml" ContentType="application/vnd.openxmlformats-officedocument.presentationml.slide+xml"/>
  <Override PartName="/ppt/slides/slide315.xml" ContentType="application/vnd.openxmlformats-officedocument.presentationml.slide+xml"/>
  <Override PartName="/ppt/notesSlides/notesSlide128.xml" ContentType="application/vnd.openxmlformats-officedocument.presentationml.notesSlide+xml"/>
  <Override PartName="/ppt/notesSlides/notesSlide175.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154.xml" ContentType="application/vnd.openxmlformats-officedocument.presentationml.slide+xml"/>
  <Override PartName="/ppt/slides/slide340.xml" ContentType="application/vnd.openxmlformats-officedocument.presentationml.slide+xml"/>
  <Override PartName="/ppt/viewProps.xml" ContentType="application/vnd.openxmlformats-officedocument.presentationml.viewProps+xml"/>
  <Override PartName="/ppt/notesSlides/notesSlide106.xml" ContentType="application/vnd.openxmlformats-officedocument.presentationml.notesSlide+xml"/>
  <Override PartName="/ppt/notesSlides/notesSlide153.xml" ContentType="application/vnd.openxmlformats-officedocument.presentationml.notesSlide+xml"/>
  <Override PartName="/ppt/notesSlides/notesSlide298.xml" ContentType="application/vnd.openxmlformats-officedocument.presentationml.notesSlide+xml"/>
  <Override PartName="/ppt/slides/slide132.xml" ContentType="application/vnd.openxmlformats-officedocument.presentationml.slide+xml"/>
  <Override PartName="/ppt/slides/slide277.xml" ContentType="application/vnd.openxmlformats-officedocument.presentationml.slide+xml"/>
  <Override PartName="/ppt/notesSlides/notesSlide3.xml" ContentType="application/vnd.openxmlformats-officedocument.presentationml.notesSlide+xml"/>
  <Override PartName="/ppt/notesSlides/notesSlide97.xml" ContentType="application/vnd.openxmlformats-officedocument.presentationml.notesSlide+xml"/>
  <Override PartName="/ppt/slides/slide37.xml" ContentType="application/vnd.openxmlformats-officedocument.presentationml.slide+xml"/>
  <Override PartName="/ppt/slides/slide84.xml" ContentType="application/vnd.openxmlformats-officedocument.presentationml.slide+xml"/>
  <Override PartName="/ppt/slides/slide208.xml" ContentType="application/vnd.openxmlformats-officedocument.presentationml.slide+xml"/>
  <Override PartName="/ppt/slides/slide255.xml" ContentType="application/vnd.openxmlformats-officedocument.presentationml.slide+xml"/>
  <Override PartName="/ppt/presProps.xml" ContentType="application/vnd.openxmlformats-officedocument.presentationml.presProps+xml"/>
  <Override PartName="/ppt/notesSlides/notesSlide131.xml" ContentType="application/vnd.openxmlformats-officedocument.presentationml.notesSlide+xml"/>
  <Override PartName="/ppt/notesSlides/notesSlide229.xml" ContentType="application/vnd.openxmlformats-officedocument.presentationml.notesSlide+xml"/>
  <Override PartName="/ppt/notesSlides/notesSlide276.xml" ContentType="application/vnd.openxmlformats-officedocument.presentationml.notes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notesSlides/notesSlide28.xml" ContentType="application/vnd.openxmlformats-officedocument.presentationml.notesSlide+xml"/>
  <Override PartName="/ppt/notesSlides/notesSlide75.xml" ContentType="application/vnd.openxmlformats-officedocument.presentationml.notesSlide+xml"/>
  <Override PartName="/ppt/notesSlides/notesSlide207.xml" ContentType="application/vnd.openxmlformats-officedocument.presentationml.notesSlide+xml"/>
  <Override PartName="/ppt/notesSlides/notesSlide254.xml" ContentType="application/vnd.openxmlformats-officedocument.presentationml.notesSlide+xml"/>
  <Override PartName="/ppt/slides/slide233.xml" ContentType="application/vnd.openxmlformats-officedocument.presentationml.slide+xml"/>
  <Override PartName="/ppt/slides/slide280.xml" ContentType="application/vnd.openxmlformats-officedocument.presentationml.slide+xml"/>
  <Override PartName="/ppt/slideLayouts/slideLayout14.xml" ContentType="application/vnd.openxmlformats-officedocument.presentationml.slideLayout+xml"/>
  <Override PartName="/ppt/notesSlides/notesSlide53.xml" ContentType="application/vnd.openxmlformats-officedocument.presentationml.notesSlide+xml"/>
  <Override PartName="/ppt/slides/slide40.xml" ContentType="application/vnd.openxmlformats-officedocument.presentationml.slide+xml"/>
  <Override PartName="/ppt/slides/slide211.xml" ContentType="application/vnd.openxmlformats-officedocument.presentationml.slide+xml"/>
  <Override PartName="/ppt/slides/slide309.xml" ContentType="application/vnd.openxmlformats-officedocument.presentationml.slide+xml"/>
  <Override PartName="/ppt/notesSlides/notesSlide169.xml" ContentType="application/vnd.openxmlformats-officedocument.presentationml.notesSlide+xml"/>
  <Override PartName="/ppt/notesSlides/notesSlide232.xml" ContentType="application/vnd.openxmlformats-officedocument.presentationml.notesSlide+xml"/>
  <Override PartName="/ppt/slides/slide148.xml" ContentType="application/vnd.openxmlformats-officedocument.presentationml.slide+xml"/>
  <Override PartName="/ppt/slides/slide195.xml" ContentType="application/vnd.openxmlformats-officedocument.presentationml.slide+xml"/>
  <Override PartName="/ppt/notesSlides/notesSlide31.xml" ContentType="application/vnd.openxmlformats-officedocument.presentationml.notesSlide+xml"/>
  <Override PartName="/ppt/notesSlides/notesSlide210.xml" ContentType="application/vnd.openxmlformats-officedocument.presentationml.notesSlide+xml"/>
  <Override PartName="/ppt/notesSlides/notesSlide308.xml" ContentType="application/vnd.openxmlformats-officedocument.presentationml.notesSlide+xml"/>
  <Override PartName="/ppt/slides/slide126.xml" ContentType="application/vnd.openxmlformats-officedocument.presentationml.slide+xml"/>
  <Override PartName="/ppt/slides/slide173.xml" ContentType="application/vnd.openxmlformats-officedocument.presentationml.slide+xml"/>
  <Override PartName="/ppt/slides/slide334.xml" ContentType="application/vnd.openxmlformats-officedocument.presentationml.slide+xml"/>
  <Override PartName="/ppt/notesSlides/notesSlide147.xml" ContentType="application/vnd.openxmlformats-officedocument.presentationml.notesSlide+xml"/>
  <Override PartName="/ppt/notesSlides/notesSlide194.xml" ContentType="application/vnd.openxmlformats-officedocument.presentationml.notesSlide+xml"/>
  <Override PartName="/ppt/slides/slide78.xml" ContentType="application/vnd.openxmlformats-officedocument.presentationml.slide+xml"/>
  <Override PartName="/ppt/slides/slide312.xml" ContentType="application/vnd.openxmlformats-officedocument.presentationml.slide+xml"/>
  <Override PartName="/ppt/notesSlides/notesSlide125.xml" ContentType="application/vnd.openxmlformats-officedocument.presentationml.notesSlide+xml"/>
  <Override PartName="/ppt/notesSlides/notesSlide172.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104.xml" ContentType="application/vnd.openxmlformats-officedocument.presentationml.slide+xml"/>
  <Override PartName="/ppt/slides/slide151.xml" ContentType="application/vnd.openxmlformats-officedocument.presentationml.slide+xml"/>
  <Override PartName="/ppt/slides/slide249.xml" ContentType="application/vnd.openxmlformats-officedocument.presentationml.slide+xml"/>
  <Override PartName="/ppt/slides/slide296.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notesSlides/notesSlide248.xml" ContentType="application/vnd.openxmlformats-officedocument.presentationml.notesSlide+xml"/>
  <Override PartName="/ppt/slideMasters/slideMaster1.xml" ContentType="application/vnd.openxmlformats-officedocument.presentationml.slideMaster+xml"/>
  <Override PartName="/ppt/slides/slide227.xml" ContentType="application/vnd.openxmlformats-officedocument.presentationml.slide+xml"/>
  <Override PartName="/ppt/slides/slide274.xml" ContentType="application/vnd.openxmlformats-officedocument.presentationml.slide+xml"/>
  <Override PartName="/ppt/notesSlides/notesSlide47.xml" ContentType="application/vnd.openxmlformats-officedocument.presentationml.notesSlide+xml"/>
  <Override PartName="/ppt/notesSlides/notesSlide94.xml" ContentType="application/vnd.openxmlformats-officedocument.presentationml.notesSlide+xml"/>
  <Override PartName="/ppt/notesSlides/notesSlide103.xml" ContentType="application/vnd.openxmlformats-officedocument.presentationml.notesSlide+xml"/>
  <Override PartName="/ppt/notesSlides/notesSlide150.xml" ContentType="application/vnd.openxmlformats-officedocument.presentationml.notesSlide+xml"/>
  <Override PartName="/ppt/notesSlides/notesSlide295.xml" ContentType="application/vnd.openxmlformats-officedocument.presentationml.notesSlide+xml"/>
  <Override PartName="/ppt/slides/slide34.xml" ContentType="application/vnd.openxmlformats-officedocument.presentationml.slide+xml"/>
  <Override PartName="/ppt/slides/slide81.xml" ContentType="application/vnd.openxmlformats-officedocument.presentationml.slide+xml"/>
  <Override PartName="/ppt/notesSlides/notesSlide226.xml" ContentType="application/vnd.openxmlformats-officedocument.presentationml.notesSlide+xml"/>
  <Override PartName="/ppt/notesSlides/notesSlide273.xml" ContentType="application/vnd.openxmlformats-officedocument.presentationml.notesSlide+xml"/>
  <Default Extension="rels" ContentType="application/vnd.openxmlformats-package.relationships+xml"/>
  <Override PartName="/ppt/slides/slide189.xml" ContentType="application/vnd.openxmlformats-officedocument.presentationml.slide+xml"/>
  <Override PartName="/ppt/slides/slide205.xml" ContentType="application/vnd.openxmlformats-officedocument.presentationml.slide+xml"/>
  <Override PartName="/ppt/slides/slide252.xml" ContentType="application/vnd.openxmlformats-officedocument.presentationml.slide+xml"/>
  <Override PartName="/ppt/notesSlides/notesSlide25.xml" ContentType="application/vnd.openxmlformats-officedocument.presentationml.notesSlide+xml"/>
  <Override PartName="/ppt/notesSlides/notesSlide7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63" r:id="rId1"/>
  </p:sldMasterIdLst>
  <p:notesMasterIdLst>
    <p:notesMasterId r:id="rId354"/>
  </p:notesMasterIdLst>
  <p:handoutMasterIdLst>
    <p:handoutMasterId r:id="rId355"/>
  </p:handoutMasterIdLst>
  <p:sldIdLst>
    <p:sldId id="660" r:id="rId2"/>
    <p:sldId id="365" r:id="rId3"/>
    <p:sldId id="366" r:id="rId4"/>
    <p:sldId id="367" r:id="rId5"/>
    <p:sldId id="368" r:id="rId6"/>
    <p:sldId id="369" r:id="rId7"/>
    <p:sldId id="370" r:id="rId8"/>
    <p:sldId id="372" r:id="rId9"/>
    <p:sldId id="993" r:id="rId10"/>
    <p:sldId id="258" r:id="rId11"/>
    <p:sldId id="260" r:id="rId12"/>
    <p:sldId id="417" r:id="rId13"/>
    <p:sldId id="932" r:id="rId14"/>
    <p:sldId id="933" r:id="rId15"/>
    <p:sldId id="262" r:id="rId16"/>
    <p:sldId id="476" r:id="rId17"/>
    <p:sldId id="479" r:id="rId18"/>
    <p:sldId id="480" r:id="rId19"/>
    <p:sldId id="374" r:id="rId20"/>
    <p:sldId id="375" r:id="rId21"/>
    <p:sldId id="376" r:id="rId22"/>
    <p:sldId id="268" r:id="rId23"/>
    <p:sldId id="266" r:id="rId24"/>
    <p:sldId id="452" r:id="rId25"/>
    <p:sldId id="481" r:id="rId26"/>
    <p:sldId id="962" r:id="rId27"/>
    <p:sldId id="963" r:id="rId28"/>
    <p:sldId id="964" r:id="rId29"/>
    <p:sldId id="443" r:id="rId30"/>
    <p:sldId id="444" r:id="rId31"/>
    <p:sldId id="445" r:id="rId32"/>
    <p:sldId id="446" r:id="rId33"/>
    <p:sldId id="447" r:id="rId34"/>
    <p:sldId id="448" r:id="rId35"/>
    <p:sldId id="449" r:id="rId36"/>
    <p:sldId id="450" r:id="rId37"/>
    <p:sldId id="451" r:id="rId38"/>
    <p:sldId id="453" r:id="rId39"/>
    <p:sldId id="454" r:id="rId40"/>
    <p:sldId id="468" r:id="rId41"/>
    <p:sldId id="464" r:id="rId42"/>
    <p:sldId id="965" r:id="rId43"/>
    <p:sldId id="755" r:id="rId44"/>
    <p:sldId id="752" r:id="rId45"/>
    <p:sldId id="390" r:id="rId46"/>
    <p:sldId id="483" r:id="rId47"/>
    <p:sldId id="1120" r:id="rId48"/>
    <p:sldId id="1121" r:id="rId49"/>
    <p:sldId id="500" r:id="rId50"/>
    <p:sldId id="383" r:id="rId51"/>
    <p:sldId id="669" r:id="rId52"/>
    <p:sldId id="384" r:id="rId53"/>
    <p:sldId id="385" r:id="rId54"/>
    <p:sldId id="387" r:id="rId55"/>
    <p:sldId id="482" r:id="rId56"/>
    <p:sldId id="386" r:id="rId57"/>
    <p:sldId id="961" r:id="rId58"/>
    <p:sldId id="389" r:id="rId59"/>
    <p:sldId id="501" r:id="rId60"/>
    <p:sldId id="378" r:id="rId61"/>
    <p:sldId id="1041" r:id="rId62"/>
    <p:sldId id="1042" r:id="rId63"/>
    <p:sldId id="377" r:id="rId64"/>
    <p:sldId id="502" r:id="rId65"/>
    <p:sldId id="379" r:id="rId66"/>
    <p:sldId id="380" r:id="rId67"/>
    <p:sldId id="394" r:id="rId68"/>
    <p:sldId id="1075" r:id="rId69"/>
    <p:sldId id="1078" r:id="rId70"/>
    <p:sldId id="1076" r:id="rId71"/>
    <p:sldId id="1077" r:id="rId72"/>
    <p:sldId id="1079" r:id="rId73"/>
    <p:sldId id="1080" r:id="rId74"/>
    <p:sldId id="1081" r:id="rId75"/>
    <p:sldId id="1082" r:id="rId76"/>
    <p:sldId id="1083" r:id="rId77"/>
    <p:sldId id="1084" r:id="rId78"/>
    <p:sldId id="1085" r:id="rId79"/>
    <p:sldId id="1086" r:id="rId80"/>
    <p:sldId id="1087" r:id="rId81"/>
    <p:sldId id="1088" r:id="rId82"/>
    <p:sldId id="1089" r:id="rId83"/>
    <p:sldId id="1090" r:id="rId84"/>
    <p:sldId id="1091" r:id="rId85"/>
    <p:sldId id="1092" r:id="rId86"/>
    <p:sldId id="1093" r:id="rId87"/>
    <p:sldId id="1094" r:id="rId88"/>
    <p:sldId id="1095" r:id="rId89"/>
    <p:sldId id="1096" r:id="rId90"/>
    <p:sldId id="1097" r:id="rId91"/>
    <p:sldId id="1098" r:id="rId92"/>
    <p:sldId id="1099" r:id="rId93"/>
    <p:sldId id="1100" r:id="rId94"/>
    <p:sldId id="1101" r:id="rId95"/>
    <p:sldId id="1102" r:id="rId96"/>
    <p:sldId id="1125" r:id="rId97"/>
    <p:sldId id="1126" r:id="rId98"/>
    <p:sldId id="1127" r:id="rId99"/>
    <p:sldId id="1128" r:id="rId100"/>
    <p:sldId id="1129" r:id="rId101"/>
    <p:sldId id="1130" r:id="rId102"/>
    <p:sldId id="1131" r:id="rId103"/>
    <p:sldId id="1132" r:id="rId104"/>
    <p:sldId id="1133" r:id="rId105"/>
    <p:sldId id="1134" r:id="rId106"/>
    <p:sldId id="1135" r:id="rId107"/>
    <p:sldId id="1136" r:id="rId108"/>
    <p:sldId id="1137" r:id="rId109"/>
    <p:sldId id="1138" r:id="rId110"/>
    <p:sldId id="1139" r:id="rId111"/>
    <p:sldId id="1140" r:id="rId112"/>
    <p:sldId id="1141" r:id="rId113"/>
    <p:sldId id="1142" r:id="rId114"/>
    <p:sldId id="488" r:id="rId115"/>
    <p:sldId id="587" r:id="rId116"/>
    <p:sldId id="293" r:id="rId117"/>
    <p:sldId id="294" r:id="rId118"/>
    <p:sldId id="295" r:id="rId119"/>
    <p:sldId id="296" r:id="rId120"/>
    <p:sldId id="297" r:id="rId121"/>
    <p:sldId id="298" r:id="rId122"/>
    <p:sldId id="299" r:id="rId123"/>
    <p:sldId id="300" r:id="rId124"/>
    <p:sldId id="661" r:id="rId125"/>
    <p:sldId id="862" r:id="rId126"/>
    <p:sldId id="863" r:id="rId127"/>
    <p:sldId id="864" r:id="rId128"/>
    <p:sldId id="865" r:id="rId129"/>
    <p:sldId id="866" r:id="rId130"/>
    <p:sldId id="867" r:id="rId131"/>
    <p:sldId id="868" r:id="rId132"/>
    <p:sldId id="869" r:id="rId133"/>
    <p:sldId id="870" r:id="rId134"/>
    <p:sldId id="871" r:id="rId135"/>
    <p:sldId id="872" r:id="rId136"/>
    <p:sldId id="873" r:id="rId137"/>
    <p:sldId id="874" r:id="rId138"/>
    <p:sldId id="875" r:id="rId139"/>
    <p:sldId id="876" r:id="rId140"/>
    <p:sldId id="759" r:id="rId141"/>
    <p:sldId id="622" r:id="rId142"/>
    <p:sldId id="1116" r:id="rId143"/>
    <p:sldId id="1117" r:id="rId144"/>
    <p:sldId id="1118" r:id="rId145"/>
    <p:sldId id="1119" r:id="rId146"/>
    <p:sldId id="893" r:id="rId147"/>
    <p:sldId id="894" r:id="rId148"/>
    <p:sldId id="895" r:id="rId149"/>
    <p:sldId id="896" r:id="rId150"/>
    <p:sldId id="897" r:id="rId151"/>
    <p:sldId id="898" r:id="rId152"/>
    <p:sldId id="899" r:id="rId153"/>
    <p:sldId id="783" r:id="rId154"/>
    <p:sldId id="623" r:id="rId155"/>
    <p:sldId id="624" r:id="rId156"/>
    <p:sldId id="625" r:id="rId157"/>
    <p:sldId id="626" r:id="rId158"/>
    <p:sldId id="632" r:id="rId159"/>
    <p:sldId id="683" r:id="rId160"/>
    <p:sldId id="423" r:id="rId161"/>
    <p:sldId id="425" r:id="rId162"/>
    <p:sldId id="426" r:id="rId163"/>
    <p:sldId id="427" r:id="rId164"/>
    <p:sldId id="428" r:id="rId165"/>
    <p:sldId id="429" r:id="rId166"/>
    <p:sldId id="430" r:id="rId167"/>
    <p:sldId id="431" r:id="rId168"/>
    <p:sldId id="432" r:id="rId169"/>
    <p:sldId id="433" r:id="rId170"/>
    <p:sldId id="434" r:id="rId171"/>
    <p:sldId id="441" r:id="rId172"/>
    <p:sldId id="442" r:id="rId173"/>
    <p:sldId id="307" r:id="rId174"/>
    <p:sldId id="305" r:id="rId175"/>
    <p:sldId id="306" r:id="rId176"/>
    <p:sldId id="405" r:id="rId177"/>
    <p:sldId id="742" r:id="rId178"/>
    <p:sldId id="743" r:id="rId179"/>
    <p:sldId id="744" r:id="rId180"/>
    <p:sldId id="308" r:id="rId181"/>
    <p:sldId id="309" r:id="rId182"/>
    <p:sldId id="310" r:id="rId183"/>
    <p:sldId id="466" r:id="rId184"/>
    <p:sldId id="746" r:id="rId185"/>
    <p:sldId id="747" r:id="rId186"/>
    <p:sldId id="749" r:id="rId187"/>
    <p:sldId id="750" r:id="rId188"/>
    <p:sldId id="754" r:id="rId189"/>
    <p:sldId id="751" r:id="rId190"/>
    <p:sldId id="311" r:id="rId191"/>
    <p:sldId id="492" r:id="rId192"/>
    <p:sldId id="640" r:id="rId193"/>
    <p:sldId id="634" r:id="rId194"/>
    <p:sldId id="635" r:id="rId195"/>
    <p:sldId id="639" r:id="rId196"/>
    <p:sldId id="702" r:id="rId197"/>
    <p:sldId id="638" r:id="rId198"/>
    <p:sldId id="643" r:id="rId199"/>
    <p:sldId id="315" r:id="rId200"/>
    <p:sldId id="641" r:id="rId201"/>
    <p:sldId id="642" r:id="rId202"/>
    <p:sldId id="493" r:id="rId203"/>
    <p:sldId id="1019" r:id="rId204"/>
    <p:sldId id="1020" r:id="rId205"/>
    <p:sldId id="1021" r:id="rId206"/>
    <p:sldId id="1022" r:id="rId207"/>
    <p:sldId id="1023" r:id="rId208"/>
    <p:sldId id="1024" r:id="rId209"/>
    <p:sldId id="1025" r:id="rId210"/>
    <p:sldId id="1026" r:id="rId211"/>
    <p:sldId id="1027" r:id="rId212"/>
    <p:sldId id="1028" r:id="rId213"/>
    <p:sldId id="1029" r:id="rId214"/>
    <p:sldId id="1030" r:id="rId215"/>
    <p:sldId id="1123" r:id="rId216"/>
    <p:sldId id="1032" r:id="rId217"/>
    <p:sldId id="1033" r:id="rId218"/>
    <p:sldId id="1034" r:id="rId219"/>
    <p:sldId id="1035" r:id="rId220"/>
    <p:sldId id="1036" r:id="rId221"/>
    <p:sldId id="1037" r:id="rId222"/>
    <p:sldId id="1038" r:id="rId223"/>
    <p:sldId id="1039" r:id="rId224"/>
    <p:sldId id="1040" r:id="rId225"/>
    <p:sldId id="1122" r:id="rId226"/>
    <p:sldId id="494" r:id="rId227"/>
    <p:sldId id="704" r:id="rId228"/>
    <p:sldId id="705" r:id="rId229"/>
    <p:sldId id="703" r:id="rId230"/>
    <p:sldId id="706" r:id="rId231"/>
    <p:sldId id="707" r:id="rId232"/>
    <p:sldId id="708" r:id="rId233"/>
    <p:sldId id="709" r:id="rId234"/>
    <p:sldId id="710" r:id="rId235"/>
    <p:sldId id="323" r:id="rId236"/>
    <p:sldId id="745" r:id="rId237"/>
    <p:sldId id="650" r:id="rId238"/>
    <p:sldId id="651" r:id="rId239"/>
    <p:sldId id="652" r:id="rId240"/>
    <p:sldId id="653" r:id="rId241"/>
    <p:sldId id="324" r:id="rId242"/>
    <p:sldId id="409" r:id="rId243"/>
    <p:sldId id="411" r:id="rId244"/>
    <p:sldId id="413" r:id="rId245"/>
    <p:sldId id="410" r:id="rId246"/>
    <p:sldId id="711" r:id="rId247"/>
    <p:sldId id="738" r:id="rId248"/>
    <p:sldId id="753" r:id="rId249"/>
    <p:sldId id="741" r:id="rId250"/>
    <p:sldId id="712" r:id="rId251"/>
    <p:sldId id="713" r:id="rId252"/>
    <p:sldId id="714" r:id="rId253"/>
    <p:sldId id="715" r:id="rId254"/>
    <p:sldId id="716" r:id="rId255"/>
    <p:sldId id="495" r:id="rId256"/>
    <p:sldId id="774" r:id="rId257"/>
    <p:sldId id="654" r:id="rId258"/>
    <p:sldId id="655" r:id="rId259"/>
    <p:sldId id="656" r:id="rId260"/>
    <p:sldId id="657" r:id="rId261"/>
    <p:sldId id="658" r:id="rId262"/>
    <p:sldId id="775" r:id="rId263"/>
    <p:sldId id="776" r:id="rId264"/>
    <p:sldId id="1144" r:id="rId265"/>
    <p:sldId id="1145" r:id="rId266"/>
    <p:sldId id="1146" r:id="rId267"/>
    <p:sldId id="1147" r:id="rId268"/>
    <p:sldId id="1148" r:id="rId269"/>
    <p:sldId id="1149" r:id="rId270"/>
    <p:sldId id="1150" r:id="rId271"/>
    <p:sldId id="1151" r:id="rId272"/>
    <p:sldId id="1152" r:id="rId273"/>
    <p:sldId id="1153" r:id="rId274"/>
    <p:sldId id="1154" r:id="rId275"/>
    <p:sldId id="1155" r:id="rId276"/>
    <p:sldId id="1156" r:id="rId277"/>
    <p:sldId id="737" r:id="rId278"/>
    <p:sldId id="408" r:id="rId279"/>
    <p:sldId id="667" r:id="rId280"/>
    <p:sldId id="684" r:id="rId281"/>
    <p:sldId id="344" r:id="rId282"/>
    <p:sldId id="345" r:id="rId283"/>
    <p:sldId id="664" r:id="rId284"/>
    <p:sldId id="996" r:id="rId285"/>
    <p:sldId id="997" r:id="rId286"/>
    <p:sldId id="998" r:id="rId287"/>
    <p:sldId id="999" r:id="rId288"/>
    <p:sldId id="1000" r:id="rId289"/>
    <p:sldId id="1001" r:id="rId290"/>
    <p:sldId id="1002" r:id="rId291"/>
    <p:sldId id="1003" r:id="rId292"/>
    <p:sldId id="1004" r:id="rId293"/>
    <p:sldId id="1005" r:id="rId294"/>
    <p:sldId id="662" r:id="rId295"/>
    <p:sldId id="471" r:id="rId296"/>
    <p:sldId id="472" r:id="rId297"/>
    <p:sldId id="473" r:id="rId298"/>
    <p:sldId id="474" r:id="rId299"/>
    <p:sldId id="475" r:id="rId300"/>
    <p:sldId id="995" r:id="rId301"/>
    <p:sldId id="968" r:id="rId302"/>
    <p:sldId id="989" r:id="rId303"/>
    <p:sldId id="990" r:id="rId304"/>
    <p:sldId id="991" r:id="rId305"/>
    <p:sldId id="992" r:id="rId306"/>
    <p:sldId id="969" r:id="rId307"/>
    <p:sldId id="970" r:id="rId308"/>
    <p:sldId id="971" r:id="rId309"/>
    <p:sldId id="972" r:id="rId310"/>
    <p:sldId id="973" r:id="rId311"/>
    <p:sldId id="974" r:id="rId312"/>
    <p:sldId id="975" r:id="rId313"/>
    <p:sldId id="976" r:id="rId314"/>
    <p:sldId id="977" r:id="rId315"/>
    <p:sldId id="978" r:id="rId316"/>
    <p:sldId id="979" r:id="rId317"/>
    <p:sldId id="981" r:id="rId318"/>
    <p:sldId id="982" r:id="rId319"/>
    <p:sldId id="983" r:id="rId320"/>
    <p:sldId id="984" r:id="rId321"/>
    <p:sldId id="985" r:id="rId322"/>
    <p:sldId id="986" r:id="rId323"/>
    <p:sldId id="994" r:id="rId324"/>
    <p:sldId id="364" r:id="rId325"/>
    <p:sldId id="356" r:id="rId326"/>
    <p:sldId id="362" r:id="rId327"/>
    <p:sldId id="357" r:id="rId328"/>
    <p:sldId id="360" r:id="rId329"/>
    <p:sldId id="358" r:id="rId330"/>
    <p:sldId id="361" r:id="rId331"/>
    <p:sldId id="359" r:id="rId332"/>
    <p:sldId id="900" r:id="rId333"/>
    <p:sldId id="987" r:id="rId334"/>
    <p:sldId id="988" r:id="rId335"/>
    <p:sldId id="416" r:id="rId336"/>
    <p:sldId id="571" r:id="rId337"/>
    <p:sldId id="674" r:id="rId338"/>
    <p:sldId id="877" r:id="rId339"/>
    <p:sldId id="878" r:id="rId340"/>
    <p:sldId id="879" r:id="rId341"/>
    <p:sldId id="880" r:id="rId342"/>
    <p:sldId id="881" r:id="rId343"/>
    <p:sldId id="882" r:id="rId344"/>
    <p:sldId id="883" r:id="rId345"/>
    <p:sldId id="884" r:id="rId346"/>
    <p:sldId id="885" r:id="rId347"/>
    <p:sldId id="886" r:id="rId348"/>
    <p:sldId id="887" r:id="rId349"/>
    <p:sldId id="888" r:id="rId350"/>
    <p:sldId id="889" r:id="rId351"/>
    <p:sldId id="890" r:id="rId352"/>
    <p:sldId id="891" r:id="rId353"/>
  </p:sldIdLst>
  <p:sldSz cx="9144000" cy="6858000" type="screen4x3"/>
  <p:notesSz cx="6858000" cy="9144000"/>
  <p:defaultTextStyle>
    <a:defPPr>
      <a:defRPr lang="en-US"/>
    </a:defPPr>
    <a:lvl1pPr algn="l" rtl="0" fontAlgn="base">
      <a:spcBef>
        <a:spcPct val="0"/>
      </a:spcBef>
      <a:spcAft>
        <a:spcPct val="0"/>
      </a:spcAft>
      <a:defRPr sz="2800" kern="1200">
        <a:solidFill>
          <a:schemeClr val="tx1"/>
        </a:solidFill>
        <a:latin typeface="Times New Roman" pitchFamily="18" charset="0"/>
        <a:ea typeface="ＭＳ Ｐゴシック"/>
        <a:cs typeface="ＭＳ Ｐゴシック"/>
      </a:defRPr>
    </a:lvl1pPr>
    <a:lvl2pPr marL="457200" algn="l" rtl="0" fontAlgn="base">
      <a:spcBef>
        <a:spcPct val="0"/>
      </a:spcBef>
      <a:spcAft>
        <a:spcPct val="0"/>
      </a:spcAft>
      <a:defRPr sz="2800" kern="1200">
        <a:solidFill>
          <a:schemeClr val="tx1"/>
        </a:solidFill>
        <a:latin typeface="Times New Roman" pitchFamily="18" charset="0"/>
        <a:ea typeface="ＭＳ Ｐゴシック"/>
        <a:cs typeface="ＭＳ Ｐゴシック"/>
      </a:defRPr>
    </a:lvl2pPr>
    <a:lvl3pPr marL="914400" algn="l" rtl="0" fontAlgn="base">
      <a:spcBef>
        <a:spcPct val="0"/>
      </a:spcBef>
      <a:spcAft>
        <a:spcPct val="0"/>
      </a:spcAft>
      <a:defRPr sz="2800" kern="1200">
        <a:solidFill>
          <a:schemeClr val="tx1"/>
        </a:solidFill>
        <a:latin typeface="Times New Roman" pitchFamily="18" charset="0"/>
        <a:ea typeface="ＭＳ Ｐゴシック"/>
        <a:cs typeface="ＭＳ Ｐゴシック"/>
      </a:defRPr>
    </a:lvl3pPr>
    <a:lvl4pPr marL="1371600" algn="l" rtl="0" fontAlgn="base">
      <a:spcBef>
        <a:spcPct val="0"/>
      </a:spcBef>
      <a:spcAft>
        <a:spcPct val="0"/>
      </a:spcAft>
      <a:defRPr sz="2800" kern="1200">
        <a:solidFill>
          <a:schemeClr val="tx1"/>
        </a:solidFill>
        <a:latin typeface="Times New Roman" pitchFamily="18" charset="0"/>
        <a:ea typeface="ＭＳ Ｐゴシック"/>
        <a:cs typeface="ＭＳ Ｐゴシック"/>
      </a:defRPr>
    </a:lvl4pPr>
    <a:lvl5pPr marL="1828800" algn="l" rtl="0" fontAlgn="base">
      <a:spcBef>
        <a:spcPct val="0"/>
      </a:spcBef>
      <a:spcAft>
        <a:spcPct val="0"/>
      </a:spcAft>
      <a:defRPr sz="2800" kern="1200">
        <a:solidFill>
          <a:schemeClr val="tx1"/>
        </a:solidFill>
        <a:latin typeface="Times New Roman" pitchFamily="18" charset="0"/>
        <a:ea typeface="ＭＳ Ｐゴシック"/>
        <a:cs typeface="ＭＳ Ｐゴシック"/>
      </a:defRPr>
    </a:lvl5pPr>
    <a:lvl6pPr marL="2286000" algn="l" defTabSz="914400" rtl="0" eaLnBrk="1" latinLnBrk="0" hangingPunct="1">
      <a:defRPr sz="2800" kern="1200">
        <a:solidFill>
          <a:schemeClr val="tx1"/>
        </a:solidFill>
        <a:latin typeface="Times New Roman" pitchFamily="18" charset="0"/>
        <a:ea typeface="ＭＳ Ｐゴシック"/>
        <a:cs typeface="ＭＳ Ｐゴシック"/>
      </a:defRPr>
    </a:lvl6pPr>
    <a:lvl7pPr marL="2743200" algn="l" defTabSz="914400" rtl="0" eaLnBrk="1" latinLnBrk="0" hangingPunct="1">
      <a:defRPr sz="2800" kern="1200">
        <a:solidFill>
          <a:schemeClr val="tx1"/>
        </a:solidFill>
        <a:latin typeface="Times New Roman" pitchFamily="18" charset="0"/>
        <a:ea typeface="ＭＳ Ｐゴシック"/>
        <a:cs typeface="ＭＳ Ｐゴシック"/>
      </a:defRPr>
    </a:lvl7pPr>
    <a:lvl8pPr marL="3200400" algn="l" defTabSz="914400" rtl="0" eaLnBrk="1" latinLnBrk="0" hangingPunct="1">
      <a:defRPr sz="2800" kern="1200">
        <a:solidFill>
          <a:schemeClr val="tx1"/>
        </a:solidFill>
        <a:latin typeface="Times New Roman" pitchFamily="18" charset="0"/>
        <a:ea typeface="ＭＳ Ｐゴシック"/>
        <a:cs typeface="ＭＳ Ｐゴシック"/>
      </a:defRPr>
    </a:lvl8pPr>
    <a:lvl9pPr marL="3657600" algn="l" defTabSz="914400" rtl="0" eaLnBrk="1" latinLnBrk="0" hangingPunct="1">
      <a:defRPr sz="2800" kern="1200">
        <a:solidFill>
          <a:schemeClr val="tx1"/>
        </a:solidFill>
        <a:latin typeface="Times New Roman" pitchFamily="18" charset="0"/>
        <a:ea typeface="ＭＳ Ｐゴシック"/>
        <a:cs typeface="ＭＳ Ｐゴシック"/>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969696"/>
    <a:srgbClr val="339966"/>
    <a:srgbClr val="141400"/>
    <a:srgbClr val="333399"/>
    <a:srgbClr val="FF3300"/>
    <a:srgbClr val="9999FF"/>
    <a:srgbClr val="FF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32740" autoAdjust="0"/>
    <p:restoredTop sz="86486" autoAdjust="0"/>
  </p:normalViewPr>
  <p:slideViewPr>
    <p:cSldViewPr>
      <p:cViewPr>
        <p:scale>
          <a:sx n="66" d="100"/>
          <a:sy n="66" d="100"/>
        </p:scale>
        <p:origin x="-228" y="-114"/>
      </p:cViewPr>
      <p:guideLst>
        <p:guide orient="horz" pos="2160"/>
        <p:guide orient="horz" pos="288"/>
        <p:guide orient="horz" pos="4128"/>
        <p:guide pos="5424"/>
        <p:guide pos="288"/>
        <p:guide pos="2880"/>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66" d="100"/>
        <a:sy n="66" d="100"/>
      </p:scale>
      <p:origin x="0" y="51054"/>
    </p:cViewPr>
  </p:sorterViewPr>
  <p:notesViewPr>
    <p:cSldViewPr>
      <p:cViewPr varScale="1">
        <p:scale>
          <a:sx n="52" d="100"/>
          <a:sy n="52" d="100"/>
        </p:scale>
        <p:origin x="-924" y="-9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99" Type="http://schemas.openxmlformats.org/officeDocument/2006/relationships/slide" Target="slides/slide298.xml"/><Relationship Id="rId303" Type="http://schemas.openxmlformats.org/officeDocument/2006/relationships/slide" Target="slides/slide302.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324" Type="http://schemas.openxmlformats.org/officeDocument/2006/relationships/slide" Target="slides/slide323.xml"/><Relationship Id="rId345" Type="http://schemas.openxmlformats.org/officeDocument/2006/relationships/slide" Target="slides/slide344.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247" Type="http://schemas.openxmlformats.org/officeDocument/2006/relationships/slide" Target="slides/slide246.xml"/><Relationship Id="rId107" Type="http://schemas.openxmlformats.org/officeDocument/2006/relationships/slide" Target="slides/slide106.xml"/><Relationship Id="rId268" Type="http://schemas.openxmlformats.org/officeDocument/2006/relationships/slide" Target="slides/slide267.xml"/><Relationship Id="rId289" Type="http://schemas.openxmlformats.org/officeDocument/2006/relationships/slide" Target="slides/slide288.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314" Type="http://schemas.openxmlformats.org/officeDocument/2006/relationships/slide" Target="slides/slide313.xml"/><Relationship Id="rId335" Type="http://schemas.openxmlformats.org/officeDocument/2006/relationships/slide" Target="slides/slide334.xml"/><Relationship Id="rId356" Type="http://schemas.openxmlformats.org/officeDocument/2006/relationships/presProps" Target="presProps.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slide" Target="slides/slide236.xml"/><Relationship Id="rId258" Type="http://schemas.openxmlformats.org/officeDocument/2006/relationships/slide" Target="slides/slide257.xml"/><Relationship Id="rId279" Type="http://schemas.openxmlformats.org/officeDocument/2006/relationships/slide" Target="slides/slide278.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290" Type="http://schemas.openxmlformats.org/officeDocument/2006/relationships/slide" Target="slides/slide289.xml"/><Relationship Id="rId304" Type="http://schemas.openxmlformats.org/officeDocument/2006/relationships/slide" Target="slides/slide303.xml"/><Relationship Id="rId325" Type="http://schemas.openxmlformats.org/officeDocument/2006/relationships/slide" Target="slides/slide324.xml"/><Relationship Id="rId346" Type="http://schemas.openxmlformats.org/officeDocument/2006/relationships/slide" Target="slides/slide345.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248" Type="http://schemas.openxmlformats.org/officeDocument/2006/relationships/slide" Target="slides/slide247.xml"/><Relationship Id="rId269" Type="http://schemas.openxmlformats.org/officeDocument/2006/relationships/slide" Target="slides/slide268.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280" Type="http://schemas.openxmlformats.org/officeDocument/2006/relationships/slide" Target="slides/slide279.xml"/><Relationship Id="rId315" Type="http://schemas.openxmlformats.org/officeDocument/2006/relationships/slide" Target="slides/slide314.xml"/><Relationship Id="rId336" Type="http://schemas.openxmlformats.org/officeDocument/2006/relationships/slide" Target="slides/slide335.xml"/><Relationship Id="rId357" Type="http://schemas.openxmlformats.org/officeDocument/2006/relationships/viewProps" Target="viewProps.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8" Type="http://schemas.openxmlformats.org/officeDocument/2006/relationships/slide" Target="slides/slide237.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291" Type="http://schemas.openxmlformats.org/officeDocument/2006/relationships/slide" Target="slides/slide290.xml"/><Relationship Id="rId305" Type="http://schemas.openxmlformats.org/officeDocument/2006/relationships/slide" Target="slides/slide304.xml"/><Relationship Id="rId326" Type="http://schemas.openxmlformats.org/officeDocument/2006/relationships/slide" Target="slides/slide325.xml"/><Relationship Id="rId347" Type="http://schemas.openxmlformats.org/officeDocument/2006/relationships/slide" Target="slides/slide346.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slide" Target="slides/slide227.xml"/><Relationship Id="rId249" Type="http://schemas.openxmlformats.org/officeDocument/2006/relationships/slide" Target="slides/slide248.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281" Type="http://schemas.openxmlformats.org/officeDocument/2006/relationships/slide" Target="slides/slide280.xml"/><Relationship Id="rId316" Type="http://schemas.openxmlformats.org/officeDocument/2006/relationships/slide" Target="slides/slide315.xml"/><Relationship Id="rId337" Type="http://schemas.openxmlformats.org/officeDocument/2006/relationships/slide" Target="slides/slide336.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358" Type="http://schemas.openxmlformats.org/officeDocument/2006/relationships/theme" Target="theme/theme1.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39" Type="http://schemas.openxmlformats.org/officeDocument/2006/relationships/slide" Target="slides/slide238.xml"/><Relationship Id="rId250" Type="http://schemas.openxmlformats.org/officeDocument/2006/relationships/slide" Target="slides/slide249.xml"/><Relationship Id="rId271" Type="http://schemas.openxmlformats.org/officeDocument/2006/relationships/slide" Target="slides/slide270.xml"/><Relationship Id="rId292" Type="http://schemas.openxmlformats.org/officeDocument/2006/relationships/slide" Target="slides/slide291.xml"/><Relationship Id="rId306" Type="http://schemas.openxmlformats.org/officeDocument/2006/relationships/slide" Target="slides/slide305.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327" Type="http://schemas.openxmlformats.org/officeDocument/2006/relationships/slide" Target="slides/slide326.xml"/><Relationship Id="rId348" Type="http://schemas.openxmlformats.org/officeDocument/2006/relationships/slide" Target="slides/slide347.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slide" Target="slides/slide228.xml"/><Relationship Id="rId240" Type="http://schemas.openxmlformats.org/officeDocument/2006/relationships/slide" Target="slides/slide239.xml"/><Relationship Id="rId261" Type="http://schemas.openxmlformats.org/officeDocument/2006/relationships/slide" Target="slides/slide260.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282" Type="http://schemas.openxmlformats.org/officeDocument/2006/relationships/slide" Target="slides/slide281.xml"/><Relationship Id="rId317" Type="http://schemas.openxmlformats.org/officeDocument/2006/relationships/slide" Target="slides/slide316.xml"/><Relationship Id="rId338" Type="http://schemas.openxmlformats.org/officeDocument/2006/relationships/slide" Target="slides/slide337.xml"/><Relationship Id="rId359" Type="http://schemas.openxmlformats.org/officeDocument/2006/relationships/tableStyles" Target="tableStyles.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230" Type="http://schemas.openxmlformats.org/officeDocument/2006/relationships/slide" Target="slides/slide229.xml"/><Relationship Id="rId251" Type="http://schemas.openxmlformats.org/officeDocument/2006/relationships/slide" Target="slides/slide250.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72" Type="http://schemas.openxmlformats.org/officeDocument/2006/relationships/slide" Target="slides/slide271.xml"/><Relationship Id="rId293" Type="http://schemas.openxmlformats.org/officeDocument/2006/relationships/slide" Target="slides/slide292.xml"/><Relationship Id="rId307" Type="http://schemas.openxmlformats.org/officeDocument/2006/relationships/slide" Target="slides/slide306.xml"/><Relationship Id="rId328" Type="http://schemas.openxmlformats.org/officeDocument/2006/relationships/slide" Target="slides/slide327.xml"/><Relationship Id="rId349" Type="http://schemas.openxmlformats.org/officeDocument/2006/relationships/slide" Target="slides/slide348.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slide" Target="slides/slide219.xml"/><Relationship Id="rId225" Type="http://schemas.openxmlformats.org/officeDocument/2006/relationships/slide" Target="slides/slide224.xml"/><Relationship Id="rId241" Type="http://schemas.openxmlformats.org/officeDocument/2006/relationships/slide" Target="slides/slide240.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slide" Target="slides/slide287.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262" Type="http://schemas.openxmlformats.org/officeDocument/2006/relationships/slide" Target="slides/slide261.xml"/><Relationship Id="rId283" Type="http://schemas.openxmlformats.org/officeDocument/2006/relationships/slide" Target="slides/slide282.xml"/><Relationship Id="rId313" Type="http://schemas.openxmlformats.org/officeDocument/2006/relationships/slide" Target="slides/slide312.xml"/><Relationship Id="rId318" Type="http://schemas.openxmlformats.org/officeDocument/2006/relationships/slide" Target="slides/slide317.xml"/><Relationship Id="rId339" Type="http://schemas.openxmlformats.org/officeDocument/2006/relationships/slide" Target="slides/slide338.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334" Type="http://schemas.openxmlformats.org/officeDocument/2006/relationships/slide" Target="slides/slide333.xml"/><Relationship Id="rId350" Type="http://schemas.openxmlformats.org/officeDocument/2006/relationships/slide" Target="slides/slide349.xml"/><Relationship Id="rId355"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slide" Target="slides/slide272.xml"/><Relationship Id="rId294" Type="http://schemas.openxmlformats.org/officeDocument/2006/relationships/slide" Target="slides/slide293.xml"/><Relationship Id="rId308" Type="http://schemas.openxmlformats.org/officeDocument/2006/relationships/slide" Target="slides/slide307.xml"/><Relationship Id="rId329" Type="http://schemas.openxmlformats.org/officeDocument/2006/relationships/slide" Target="slides/slide328.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340" Type="http://schemas.openxmlformats.org/officeDocument/2006/relationships/slide" Target="slides/slide339.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284" Type="http://schemas.openxmlformats.org/officeDocument/2006/relationships/slide" Target="slides/slide283.xml"/><Relationship Id="rId319" Type="http://schemas.openxmlformats.org/officeDocument/2006/relationships/slide" Target="slides/slide318.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330" Type="http://schemas.openxmlformats.org/officeDocument/2006/relationships/slide" Target="slides/slide329.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351" Type="http://schemas.openxmlformats.org/officeDocument/2006/relationships/slide" Target="slides/slide350.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95" Type="http://schemas.openxmlformats.org/officeDocument/2006/relationships/slide" Target="slides/slide294.xml"/><Relationship Id="rId309" Type="http://schemas.openxmlformats.org/officeDocument/2006/relationships/slide" Target="slides/slide308.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320" Type="http://schemas.openxmlformats.org/officeDocument/2006/relationships/slide" Target="slides/slide319.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341" Type="http://schemas.openxmlformats.org/officeDocument/2006/relationships/slide" Target="slides/slide340.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285" Type="http://schemas.openxmlformats.org/officeDocument/2006/relationships/slide" Target="slides/slide28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310" Type="http://schemas.openxmlformats.org/officeDocument/2006/relationships/slide" Target="slides/slide309.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331" Type="http://schemas.openxmlformats.org/officeDocument/2006/relationships/slide" Target="slides/slide330.xml"/><Relationship Id="rId352" Type="http://schemas.openxmlformats.org/officeDocument/2006/relationships/slide" Target="slides/slide351.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296" Type="http://schemas.openxmlformats.org/officeDocument/2006/relationships/slide" Target="slides/slide295.xml"/><Relationship Id="rId300" Type="http://schemas.openxmlformats.org/officeDocument/2006/relationships/slide" Target="slides/slide299.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321" Type="http://schemas.openxmlformats.org/officeDocument/2006/relationships/slide" Target="slides/slide320.xml"/><Relationship Id="rId342" Type="http://schemas.openxmlformats.org/officeDocument/2006/relationships/slide" Target="slides/slide341.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286" Type="http://schemas.openxmlformats.org/officeDocument/2006/relationships/slide" Target="slides/slide285.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311" Type="http://schemas.openxmlformats.org/officeDocument/2006/relationships/slide" Target="slides/slide310.xml"/><Relationship Id="rId332" Type="http://schemas.openxmlformats.org/officeDocument/2006/relationships/slide" Target="slides/slide331.xml"/><Relationship Id="rId353" Type="http://schemas.openxmlformats.org/officeDocument/2006/relationships/slide" Target="slides/slide352.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276" Type="http://schemas.openxmlformats.org/officeDocument/2006/relationships/slide" Target="slides/slide275.xml"/><Relationship Id="rId297" Type="http://schemas.openxmlformats.org/officeDocument/2006/relationships/slide" Target="slides/slide296.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301" Type="http://schemas.openxmlformats.org/officeDocument/2006/relationships/slide" Target="slides/slide300.xml"/><Relationship Id="rId322" Type="http://schemas.openxmlformats.org/officeDocument/2006/relationships/slide" Target="slides/slide321.xml"/><Relationship Id="rId343" Type="http://schemas.openxmlformats.org/officeDocument/2006/relationships/slide" Target="slides/slide342.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266" Type="http://schemas.openxmlformats.org/officeDocument/2006/relationships/slide" Target="slides/slide265.xml"/><Relationship Id="rId287" Type="http://schemas.openxmlformats.org/officeDocument/2006/relationships/slide" Target="slides/slide286.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312" Type="http://schemas.openxmlformats.org/officeDocument/2006/relationships/slide" Target="slides/slide311.xml"/><Relationship Id="rId333" Type="http://schemas.openxmlformats.org/officeDocument/2006/relationships/slide" Target="slides/slide332.xml"/><Relationship Id="rId354" Type="http://schemas.openxmlformats.org/officeDocument/2006/relationships/notesMaster" Target="notesMasters/notesMaster1.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slide" Target="slides/slide255.xml"/><Relationship Id="rId277" Type="http://schemas.openxmlformats.org/officeDocument/2006/relationships/slide" Target="slides/slide276.xml"/><Relationship Id="rId298" Type="http://schemas.openxmlformats.org/officeDocument/2006/relationships/slide" Target="slides/slide297.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302" Type="http://schemas.openxmlformats.org/officeDocument/2006/relationships/slide" Target="slides/slide301.xml"/><Relationship Id="rId323" Type="http://schemas.openxmlformats.org/officeDocument/2006/relationships/slide" Target="slides/slide322.xml"/><Relationship Id="rId344" Type="http://schemas.openxmlformats.org/officeDocument/2006/relationships/slide" Target="slides/slide343.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Times New Roman" pitchFamily="18" charset="0"/>
                <a:ea typeface="ＭＳ Ｐゴシック"/>
                <a:cs typeface="ＭＳ Ｐゴシック"/>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atin typeface="Times New Roman" pitchFamily="18" charset="0"/>
                <a:ea typeface="ＭＳ Ｐゴシック"/>
                <a:cs typeface="ＭＳ Ｐゴシック"/>
              </a:defRPr>
            </a:lvl1pPr>
          </a:lstStyle>
          <a:p>
            <a:pPr>
              <a:defRPr/>
            </a:pPr>
            <a:fld id="{27F54BF6-82D7-4F75-B57D-85D73D994FDF}" type="datetimeFigureOut">
              <a:rPr lang="en-US"/>
              <a:pPr>
                <a:defRPr/>
              </a:pPr>
              <a:t>4/1/2014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Times New Roman" pitchFamily="18" charset="0"/>
                <a:ea typeface="ＭＳ Ｐゴシック"/>
                <a:cs typeface="ＭＳ Ｐゴシック"/>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atin typeface="Times New Roman" pitchFamily="18" charset="0"/>
                <a:ea typeface="ＭＳ Ｐゴシック"/>
                <a:cs typeface="ＭＳ Ｐゴシック"/>
              </a:defRPr>
            </a:lvl1pPr>
          </a:lstStyle>
          <a:p>
            <a:pPr>
              <a:defRPr/>
            </a:pPr>
            <a:fld id="{346928C8-B6B4-41A7-8152-FA673DE9CFAD}"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spcBef>
                <a:spcPct val="0"/>
              </a:spcBef>
              <a:buSzTx/>
              <a:buFontTx/>
              <a:buNone/>
              <a:defRPr sz="1200">
                <a:latin typeface="Arial" charset="0"/>
                <a:ea typeface="+mn-ea"/>
                <a:cs typeface="+mn-cs"/>
              </a:defRPr>
            </a:lvl1pPr>
          </a:lstStyle>
          <a:p>
            <a:pPr>
              <a:defRPr/>
            </a:pPr>
            <a:endParaRPr lang="en-US"/>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buSzTx/>
              <a:buFontTx/>
              <a:buNone/>
              <a:defRPr sz="1200">
                <a:latin typeface="Arial" charset="0"/>
                <a:ea typeface="+mn-ea"/>
                <a:cs typeface="+mn-cs"/>
              </a:defRPr>
            </a:lvl1pPr>
          </a:lstStyle>
          <a:p>
            <a:pPr>
              <a:defRPr/>
            </a:pPr>
            <a:endParaRPr lang="en-US"/>
          </a:p>
        </p:txBody>
      </p:sp>
      <p:sp>
        <p:nvSpPr>
          <p:cNvPr id="1741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spcBef>
                <a:spcPct val="0"/>
              </a:spcBef>
              <a:buSzTx/>
              <a:buFontTx/>
              <a:buNone/>
              <a:defRPr sz="1200">
                <a:latin typeface="Arial" charset="0"/>
                <a:ea typeface="+mn-ea"/>
                <a:cs typeface="+mn-cs"/>
              </a:defRPr>
            </a:lvl1pPr>
          </a:lstStyle>
          <a:p>
            <a:pPr>
              <a:defRPr/>
            </a:pPr>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spcBef>
                <a:spcPct val="0"/>
              </a:spcBef>
              <a:buSzTx/>
              <a:buFontTx/>
              <a:buNone/>
              <a:defRPr sz="1200">
                <a:latin typeface="Arial" charset="0"/>
                <a:ea typeface="ＭＳ Ｐゴシック" charset="-128"/>
                <a:cs typeface="+mn-cs"/>
              </a:defRPr>
            </a:lvl1pPr>
          </a:lstStyle>
          <a:p>
            <a:pPr>
              <a:defRPr/>
            </a:pPr>
            <a:fld id="{9BE15AB0-0931-4C77-9141-FAC3118161B0}"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216.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217.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218.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219.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220.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2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2" Type="http://schemas.openxmlformats.org/officeDocument/2006/relationships/slide" Target="../slides/slide222.xml"/><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2" Type="http://schemas.openxmlformats.org/officeDocument/2006/relationships/slide" Target="../slides/slide223.xml"/><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2" Type="http://schemas.openxmlformats.org/officeDocument/2006/relationships/slide" Target="../slides/slide224.xml"/><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2" Type="http://schemas.openxmlformats.org/officeDocument/2006/relationships/slide" Target="../slides/slide225.xml"/><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2" Type="http://schemas.openxmlformats.org/officeDocument/2006/relationships/slide" Target="../slides/slide226.xml"/><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2" Type="http://schemas.openxmlformats.org/officeDocument/2006/relationships/slide" Target="../slides/slide227.xml"/><Relationship Id="rId1" Type="http://schemas.openxmlformats.org/officeDocument/2006/relationships/notesMaster" Target="../notesMasters/notesMaster1.xml"/></Relationships>
</file>

<file path=ppt/notesSlides/_rels/notesSlide196.xml.rels><?xml version="1.0" encoding="UTF-8" standalone="yes"?>
<Relationships xmlns="http://schemas.openxmlformats.org/package/2006/relationships"><Relationship Id="rId2" Type="http://schemas.openxmlformats.org/officeDocument/2006/relationships/slide" Target="../slides/slide228.xml"/><Relationship Id="rId1" Type="http://schemas.openxmlformats.org/officeDocument/2006/relationships/notesMaster" Target="../notesMasters/notesMaster1.xml"/></Relationships>
</file>

<file path=ppt/notesSlides/_rels/notesSlide197.xml.rels><?xml version="1.0" encoding="UTF-8" standalone="yes"?>
<Relationships xmlns="http://schemas.openxmlformats.org/package/2006/relationships"><Relationship Id="rId2" Type="http://schemas.openxmlformats.org/officeDocument/2006/relationships/slide" Target="../slides/slide229.xml"/><Relationship Id="rId1" Type="http://schemas.openxmlformats.org/officeDocument/2006/relationships/notesMaster" Target="../notesMasters/notesMaster1.xml"/></Relationships>
</file>

<file path=ppt/notesSlides/_rels/notesSlide198.xml.rels><?xml version="1.0" encoding="UTF-8" standalone="yes"?>
<Relationships xmlns="http://schemas.openxmlformats.org/package/2006/relationships"><Relationship Id="rId2" Type="http://schemas.openxmlformats.org/officeDocument/2006/relationships/slide" Target="../slides/slide230.xml"/><Relationship Id="rId1" Type="http://schemas.openxmlformats.org/officeDocument/2006/relationships/notesMaster" Target="../notesMasters/notesMaster1.xml"/></Relationships>
</file>

<file path=ppt/notesSlides/_rels/notesSlide199.xml.rels><?xml version="1.0" encoding="UTF-8" standalone="yes"?>
<Relationships xmlns="http://schemas.openxmlformats.org/package/2006/relationships"><Relationship Id="rId2" Type="http://schemas.openxmlformats.org/officeDocument/2006/relationships/slide" Target="../slides/slide2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00.xml.rels><?xml version="1.0" encoding="UTF-8" standalone="yes"?>
<Relationships xmlns="http://schemas.openxmlformats.org/package/2006/relationships"><Relationship Id="rId2" Type="http://schemas.openxmlformats.org/officeDocument/2006/relationships/slide" Target="../slides/slide232.xml"/><Relationship Id="rId1" Type="http://schemas.openxmlformats.org/officeDocument/2006/relationships/notesMaster" Target="../notesMasters/notesMaster1.xml"/></Relationships>
</file>

<file path=ppt/notesSlides/_rels/notesSlide201.xml.rels><?xml version="1.0" encoding="UTF-8" standalone="yes"?>
<Relationships xmlns="http://schemas.openxmlformats.org/package/2006/relationships"><Relationship Id="rId2" Type="http://schemas.openxmlformats.org/officeDocument/2006/relationships/slide" Target="../slides/slide233.xml"/><Relationship Id="rId1" Type="http://schemas.openxmlformats.org/officeDocument/2006/relationships/notesMaster" Target="../notesMasters/notesMaster1.xml"/></Relationships>
</file>

<file path=ppt/notesSlides/_rels/notesSlide202.xml.rels><?xml version="1.0" encoding="UTF-8" standalone="yes"?>
<Relationships xmlns="http://schemas.openxmlformats.org/package/2006/relationships"><Relationship Id="rId2" Type="http://schemas.openxmlformats.org/officeDocument/2006/relationships/slide" Target="../slides/slide234.xml"/><Relationship Id="rId1" Type="http://schemas.openxmlformats.org/officeDocument/2006/relationships/notesMaster" Target="../notesMasters/notesMaster1.xml"/></Relationships>
</file>

<file path=ppt/notesSlides/_rels/notesSlide203.xml.rels><?xml version="1.0" encoding="UTF-8" standalone="yes"?>
<Relationships xmlns="http://schemas.openxmlformats.org/package/2006/relationships"><Relationship Id="rId2" Type="http://schemas.openxmlformats.org/officeDocument/2006/relationships/slide" Target="../slides/slide235.xml"/><Relationship Id="rId1" Type="http://schemas.openxmlformats.org/officeDocument/2006/relationships/notesMaster" Target="../notesMasters/notesMaster1.xml"/></Relationships>
</file>

<file path=ppt/notesSlides/_rels/notesSlide204.xml.rels><?xml version="1.0" encoding="UTF-8" standalone="yes"?>
<Relationships xmlns="http://schemas.openxmlformats.org/package/2006/relationships"><Relationship Id="rId2" Type="http://schemas.openxmlformats.org/officeDocument/2006/relationships/slide" Target="../slides/slide237.xml"/><Relationship Id="rId1" Type="http://schemas.openxmlformats.org/officeDocument/2006/relationships/notesMaster" Target="../notesMasters/notesMaster1.xml"/></Relationships>
</file>

<file path=ppt/notesSlides/_rels/notesSlide205.xml.rels><?xml version="1.0" encoding="UTF-8" standalone="yes"?>
<Relationships xmlns="http://schemas.openxmlformats.org/package/2006/relationships"><Relationship Id="rId2" Type="http://schemas.openxmlformats.org/officeDocument/2006/relationships/slide" Target="../slides/slide238.xml"/><Relationship Id="rId1" Type="http://schemas.openxmlformats.org/officeDocument/2006/relationships/notesMaster" Target="../notesMasters/notesMaster1.xml"/></Relationships>
</file>

<file path=ppt/notesSlides/_rels/notesSlide206.xml.rels><?xml version="1.0" encoding="UTF-8" standalone="yes"?>
<Relationships xmlns="http://schemas.openxmlformats.org/package/2006/relationships"><Relationship Id="rId2" Type="http://schemas.openxmlformats.org/officeDocument/2006/relationships/slide" Target="../slides/slide239.xml"/><Relationship Id="rId1" Type="http://schemas.openxmlformats.org/officeDocument/2006/relationships/notesMaster" Target="../notesMasters/notesMaster1.xml"/></Relationships>
</file>

<file path=ppt/notesSlides/_rels/notesSlide207.xml.rels><?xml version="1.0" encoding="UTF-8" standalone="yes"?>
<Relationships xmlns="http://schemas.openxmlformats.org/package/2006/relationships"><Relationship Id="rId2" Type="http://schemas.openxmlformats.org/officeDocument/2006/relationships/slide" Target="../slides/slide240.xml"/><Relationship Id="rId1" Type="http://schemas.openxmlformats.org/officeDocument/2006/relationships/notesMaster" Target="../notesMasters/notesMaster1.xml"/></Relationships>
</file>

<file path=ppt/notesSlides/_rels/notesSlide208.xml.rels><?xml version="1.0" encoding="UTF-8" standalone="yes"?>
<Relationships xmlns="http://schemas.openxmlformats.org/package/2006/relationships"><Relationship Id="rId2" Type="http://schemas.openxmlformats.org/officeDocument/2006/relationships/slide" Target="../slides/slide241.xml"/><Relationship Id="rId1" Type="http://schemas.openxmlformats.org/officeDocument/2006/relationships/notesMaster" Target="../notesMasters/notesMaster1.xml"/></Relationships>
</file>

<file path=ppt/notesSlides/_rels/notesSlide209.xml.rels><?xml version="1.0" encoding="UTF-8" standalone="yes"?>
<Relationships xmlns="http://schemas.openxmlformats.org/package/2006/relationships"><Relationship Id="rId2" Type="http://schemas.openxmlformats.org/officeDocument/2006/relationships/slide" Target="../slides/slide2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0.xml.rels><?xml version="1.0" encoding="UTF-8" standalone="yes"?>
<Relationships xmlns="http://schemas.openxmlformats.org/package/2006/relationships"><Relationship Id="rId2" Type="http://schemas.openxmlformats.org/officeDocument/2006/relationships/slide" Target="../slides/slide243.xml"/><Relationship Id="rId1" Type="http://schemas.openxmlformats.org/officeDocument/2006/relationships/notesMaster" Target="../notesMasters/notesMaster1.xml"/></Relationships>
</file>

<file path=ppt/notesSlides/_rels/notesSlide211.xml.rels><?xml version="1.0" encoding="UTF-8" standalone="yes"?>
<Relationships xmlns="http://schemas.openxmlformats.org/package/2006/relationships"><Relationship Id="rId2" Type="http://schemas.openxmlformats.org/officeDocument/2006/relationships/slide" Target="../slides/slide244.xml"/><Relationship Id="rId1" Type="http://schemas.openxmlformats.org/officeDocument/2006/relationships/notesMaster" Target="../notesMasters/notesMaster1.xml"/></Relationships>
</file>

<file path=ppt/notesSlides/_rels/notesSlide212.xml.rels><?xml version="1.0" encoding="UTF-8" standalone="yes"?>
<Relationships xmlns="http://schemas.openxmlformats.org/package/2006/relationships"><Relationship Id="rId2" Type="http://schemas.openxmlformats.org/officeDocument/2006/relationships/slide" Target="../slides/slide245.xml"/><Relationship Id="rId1" Type="http://schemas.openxmlformats.org/officeDocument/2006/relationships/notesMaster" Target="../notesMasters/notesMaster1.xml"/></Relationships>
</file>

<file path=ppt/notesSlides/_rels/notesSlide213.xml.rels><?xml version="1.0" encoding="UTF-8" standalone="yes"?>
<Relationships xmlns="http://schemas.openxmlformats.org/package/2006/relationships"><Relationship Id="rId2" Type="http://schemas.openxmlformats.org/officeDocument/2006/relationships/slide" Target="../slides/slide246.xml"/><Relationship Id="rId1" Type="http://schemas.openxmlformats.org/officeDocument/2006/relationships/notesMaster" Target="../notesMasters/notesMaster1.xml"/></Relationships>
</file>

<file path=ppt/notesSlides/_rels/notesSlide214.xml.rels><?xml version="1.0" encoding="UTF-8" standalone="yes"?>
<Relationships xmlns="http://schemas.openxmlformats.org/package/2006/relationships"><Relationship Id="rId2" Type="http://schemas.openxmlformats.org/officeDocument/2006/relationships/slide" Target="../slides/slide247.xml"/><Relationship Id="rId1" Type="http://schemas.openxmlformats.org/officeDocument/2006/relationships/notesMaster" Target="../notesMasters/notesMaster1.xml"/></Relationships>
</file>

<file path=ppt/notesSlides/_rels/notesSlide215.xml.rels><?xml version="1.0" encoding="UTF-8" standalone="yes"?>
<Relationships xmlns="http://schemas.openxmlformats.org/package/2006/relationships"><Relationship Id="rId2" Type="http://schemas.openxmlformats.org/officeDocument/2006/relationships/slide" Target="../slides/slide248.xml"/><Relationship Id="rId1" Type="http://schemas.openxmlformats.org/officeDocument/2006/relationships/notesMaster" Target="../notesMasters/notesMaster1.xml"/></Relationships>
</file>

<file path=ppt/notesSlides/_rels/notesSlide216.xml.rels><?xml version="1.0" encoding="UTF-8" standalone="yes"?>
<Relationships xmlns="http://schemas.openxmlformats.org/package/2006/relationships"><Relationship Id="rId2" Type="http://schemas.openxmlformats.org/officeDocument/2006/relationships/slide" Target="../slides/slide249.xml"/><Relationship Id="rId1" Type="http://schemas.openxmlformats.org/officeDocument/2006/relationships/notesMaster" Target="../notesMasters/notesMaster1.xml"/></Relationships>
</file>

<file path=ppt/notesSlides/_rels/notesSlide217.xml.rels><?xml version="1.0" encoding="UTF-8" standalone="yes"?>
<Relationships xmlns="http://schemas.openxmlformats.org/package/2006/relationships"><Relationship Id="rId2" Type="http://schemas.openxmlformats.org/officeDocument/2006/relationships/slide" Target="../slides/slide250.xml"/><Relationship Id="rId1" Type="http://schemas.openxmlformats.org/officeDocument/2006/relationships/notesMaster" Target="../notesMasters/notesMaster1.xml"/></Relationships>
</file>

<file path=ppt/notesSlides/_rels/notesSlide218.xml.rels><?xml version="1.0" encoding="UTF-8" standalone="yes"?>
<Relationships xmlns="http://schemas.openxmlformats.org/package/2006/relationships"><Relationship Id="rId2" Type="http://schemas.openxmlformats.org/officeDocument/2006/relationships/slide" Target="../slides/slide251.xml"/><Relationship Id="rId1" Type="http://schemas.openxmlformats.org/officeDocument/2006/relationships/notesMaster" Target="../notesMasters/notesMaster1.xml"/></Relationships>
</file>

<file path=ppt/notesSlides/_rels/notesSlide219.xml.rels><?xml version="1.0" encoding="UTF-8" standalone="yes"?>
<Relationships xmlns="http://schemas.openxmlformats.org/package/2006/relationships"><Relationship Id="rId2" Type="http://schemas.openxmlformats.org/officeDocument/2006/relationships/slide" Target="../slides/slide25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0.xml.rels><?xml version="1.0" encoding="UTF-8" standalone="yes"?>
<Relationships xmlns="http://schemas.openxmlformats.org/package/2006/relationships"><Relationship Id="rId2" Type="http://schemas.openxmlformats.org/officeDocument/2006/relationships/slide" Target="../slides/slide253.xml"/><Relationship Id="rId1" Type="http://schemas.openxmlformats.org/officeDocument/2006/relationships/notesMaster" Target="../notesMasters/notesMaster1.xml"/></Relationships>
</file>

<file path=ppt/notesSlides/_rels/notesSlide221.xml.rels><?xml version="1.0" encoding="UTF-8" standalone="yes"?>
<Relationships xmlns="http://schemas.openxmlformats.org/package/2006/relationships"><Relationship Id="rId2" Type="http://schemas.openxmlformats.org/officeDocument/2006/relationships/slide" Target="../slides/slide254.xml"/><Relationship Id="rId1" Type="http://schemas.openxmlformats.org/officeDocument/2006/relationships/notesMaster" Target="../notesMasters/notesMaster1.xml"/></Relationships>
</file>

<file path=ppt/notesSlides/_rels/notesSlide222.xml.rels><?xml version="1.0" encoding="UTF-8" standalone="yes"?>
<Relationships xmlns="http://schemas.openxmlformats.org/package/2006/relationships"><Relationship Id="rId2" Type="http://schemas.openxmlformats.org/officeDocument/2006/relationships/slide" Target="../slides/slide255.xml"/><Relationship Id="rId1" Type="http://schemas.openxmlformats.org/officeDocument/2006/relationships/notesMaster" Target="../notesMasters/notesMaster1.xml"/></Relationships>
</file>

<file path=ppt/notesSlides/_rels/notesSlide223.xml.rels><?xml version="1.0" encoding="UTF-8" standalone="yes"?>
<Relationships xmlns="http://schemas.openxmlformats.org/package/2006/relationships"><Relationship Id="rId2" Type="http://schemas.openxmlformats.org/officeDocument/2006/relationships/slide" Target="../slides/slide256.xml"/><Relationship Id="rId1" Type="http://schemas.openxmlformats.org/officeDocument/2006/relationships/notesMaster" Target="../notesMasters/notesMaster1.xml"/></Relationships>
</file>

<file path=ppt/notesSlides/_rels/notesSlide224.xml.rels><?xml version="1.0" encoding="UTF-8" standalone="yes"?>
<Relationships xmlns="http://schemas.openxmlformats.org/package/2006/relationships"><Relationship Id="rId2" Type="http://schemas.openxmlformats.org/officeDocument/2006/relationships/slide" Target="../slides/slide257.xml"/><Relationship Id="rId1" Type="http://schemas.openxmlformats.org/officeDocument/2006/relationships/notesMaster" Target="../notesMasters/notesMaster1.xml"/></Relationships>
</file>

<file path=ppt/notesSlides/_rels/notesSlide225.xml.rels><?xml version="1.0" encoding="UTF-8" standalone="yes"?>
<Relationships xmlns="http://schemas.openxmlformats.org/package/2006/relationships"><Relationship Id="rId2" Type="http://schemas.openxmlformats.org/officeDocument/2006/relationships/slide" Target="../slides/slide258.xml"/><Relationship Id="rId1" Type="http://schemas.openxmlformats.org/officeDocument/2006/relationships/notesMaster" Target="../notesMasters/notesMaster1.xml"/></Relationships>
</file>

<file path=ppt/notesSlides/_rels/notesSlide226.xml.rels><?xml version="1.0" encoding="UTF-8" standalone="yes"?>
<Relationships xmlns="http://schemas.openxmlformats.org/package/2006/relationships"><Relationship Id="rId2" Type="http://schemas.openxmlformats.org/officeDocument/2006/relationships/slide" Target="../slides/slide259.xml"/><Relationship Id="rId1" Type="http://schemas.openxmlformats.org/officeDocument/2006/relationships/notesMaster" Target="../notesMasters/notesMaster1.xml"/></Relationships>
</file>

<file path=ppt/notesSlides/_rels/notesSlide227.xml.rels><?xml version="1.0" encoding="UTF-8" standalone="yes"?>
<Relationships xmlns="http://schemas.openxmlformats.org/package/2006/relationships"><Relationship Id="rId2" Type="http://schemas.openxmlformats.org/officeDocument/2006/relationships/slide" Target="../slides/slide260.xml"/><Relationship Id="rId1" Type="http://schemas.openxmlformats.org/officeDocument/2006/relationships/notesMaster" Target="../notesMasters/notesMaster1.xml"/></Relationships>
</file>

<file path=ppt/notesSlides/_rels/notesSlide228.xml.rels><?xml version="1.0" encoding="UTF-8" standalone="yes"?>
<Relationships xmlns="http://schemas.openxmlformats.org/package/2006/relationships"><Relationship Id="rId2" Type="http://schemas.openxmlformats.org/officeDocument/2006/relationships/slide" Target="../slides/slide261.xml"/><Relationship Id="rId1" Type="http://schemas.openxmlformats.org/officeDocument/2006/relationships/notesMaster" Target="../notesMasters/notesMaster1.xml"/></Relationships>
</file>

<file path=ppt/notesSlides/_rels/notesSlide229.xml.rels><?xml version="1.0" encoding="UTF-8" standalone="yes"?>
<Relationships xmlns="http://schemas.openxmlformats.org/package/2006/relationships"><Relationship Id="rId2" Type="http://schemas.openxmlformats.org/officeDocument/2006/relationships/slide" Target="../slides/slide26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0.xml.rels><?xml version="1.0" encoding="UTF-8" standalone="yes"?>
<Relationships xmlns="http://schemas.openxmlformats.org/package/2006/relationships"><Relationship Id="rId2" Type="http://schemas.openxmlformats.org/officeDocument/2006/relationships/slide" Target="../slides/slide264.xml"/><Relationship Id="rId1" Type="http://schemas.openxmlformats.org/officeDocument/2006/relationships/notesMaster" Target="../notesMasters/notesMaster1.xml"/></Relationships>
</file>

<file path=ppt/notesSlides/_rels/notesSlide231.xml.rels><?xml version="1.0" encoding="UTF-8" standalone="yes"?>
<Relationships xmlns="http://schemas.openxmlformats.org/package/2006/relationships"><Relationship Id="rId2" Type="http://schemas.openxmlformats.org/officeDocument/2006/relationships/slide" Target="../slides/slide265.xml"/><Relationship Id="rId1" Type="http://schemas.openxmlformats.org/officeDocument/2006/relationships/notesMaster" Target="../notesMasters/notesMaster1.xml"/></Relationships>
</file>

<file path=ppt/notesSlides/_rels/notesSlide232.xml.rels><?xml version="1.0" encoding="UTF-8" standalone="yes"?>
<Relationships xmlns="http://schemas.openxmlformats.org/package/2006/relationships"><Relationship Id="rId2" Type="http://schemas.openxmlformats.org/officeDocument/2006/relationships/slide" Target="../slides/slide267.xml"/><Relationship Id="rId1" Type="http://schemas.openxmlformats.org/officeDocument/2006/relationships/notesMaster" Target="../notesMasters/notesMaster1.xml"/></Relationships>
</file>

<file path=ppt/notesSlides/_rels/notesSlide233.xml.rels><?xml version="1.0" encoding="UTF-8" standalone="yes"?>
<Relationships xmlns="http://schemas.openxmlformats.org/package/2006/relationships"><Relationship Id="rId2" Type="http://schemas.openxmlformats.org/officeDocument/2006/relationships/slide" Target="../slides/slide270.xml"/><Relationship Id="rId1" Type="http://schemas.openxmlformats.org/officeDocument/2006/relationships/notesMaster" Target="../notesMasters/notesMaster1.xml"/></Relationships>
</file>

<file path=ppt/notesSlides/_rels/notesSlide234.xml.rels><?xml version="1.0" encoding="UTF-8" standalone="yes"?>
<Relationships xmlns="http://schemas.openxmlformats.org/package/2006/relationships"><Relationship Id="rId2" Type="http://schemas.openxmlformats.org/officeDocument/2006/relationships/slide" Target="../slides/slide271.xml"/><Relationship Id="rId1" Type="http://schemas.openxmlformats.org/officeDocument/2006/relationships/notesMaster" Target="../notesMasters/notesMaster1.xml"/></Relationships>
</file>

<file path=ppt/notesSlides/_rels/notesSlide235.xml.rels><?xml version="1.0" encoding="UTF-8" standalone="yes"?>
<Relationships xmlns="http://schemas.openxmlformats.org/package/2006/relationships"><Relationship Id="rId2" Type="http://schemas.openxmlformats.org/officeDocument/2006/relationships/slide" Target="../slides/slide272.xml"/><Relationship Id="rId1" Type="http://schemas.openxmlformats.org/officeDocument/2006/relationships/notesMaster" Target="../notesMasters/notesMaster1.xml"/></Relationships>
</file>

<file path=ppt/notesSlides/_rels/notesSlide236.xml.rels><?xml version="1.0" encoding="UTF-8" standalone="yes"?>
<Relationships xmlns="http://schemas.openxmlformats.org/package/2006/relationships"><Relationship Id="rId2" Type="http://schemas.openxmlformats.org/officeDocument/2006/relationships/slide" Target="../slides/slide273.xml"/><Relationship Id="rId1" Type="http://schemas.openxmlformats.org/officeDocument/2006/relationships/notesMaster" Target="../notesMasters/notesMaster1.xml"/></Relationships>
</file>

<file path=ppt/notesSlides/_rels/notesSlide237.xml.rels><?xml version="1.0" encoding="UTF-8" standalone="yes"?>
<Relationships xmlns="http://schemas.openxmlformats.org/package/2006/relationships"><Relationship Id="rId2" Type="http://schemas.openxmlformats.org/officeDocument/2006/relationships/slide" Target="../slides/slide274.xml"/><Relationship Id="rId1" Type="http://schemas.openxmlformats.org/officeDocument/2006/relationships/notesMaster" Target="../notesMasters/notesMaster1.xml"/></Relationships>
</file>

<file path=ppt/notesSlides/_rels/notesSlide238.xml.rels><?xml version="1.0" encoding="UTF-8" standalone="yes"?>
<Relationships xmlns="http://schemas.openxmlformats.org/package/2006/relationships"><Relationship Id="rId2" Type="http://schemas.openxmlformats.org/officeDocument/2006/relationships/slide" Target="../slides/slide275.xml"/><Relationship Id="rId1" Type="http://schemas.openxmlformats.org/officeDocument/2006/relationships/notesMaster" Target="../notesMasters/notesMaster1.xml"/></Relationships>
</file>

<file path=ppt/notesSlides/_rels/notesSlide239.xml.rels><?xml version="1.0" encoding="UTF-8" standalone="yes"?>
<Relationships xmlns="http://schemas.openxmlformats.org/package/2006/relationships"><Relationship Id="rId2" Type="http://schemas.openxmlformats.org/officeDocument/2006/relationships/slide" Target="../slides/slide27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0.xml.rels><?xml version="1.0" encoding="UTF-8" standalone="yes"?>
<Relationships xmlns="http://schemas.openxmlformats.org/package/2006/relationships"><Relationship Id="rId2" Type="http://schemas.openxmlformats.org/officeDocument/2006/relationships/slide" Target="../slides/slide278.xml"/><Relationship Id="rId1" Type="http://schemas.openxmlformats.org/officeDocument/2006/relationships/notesMaster" Target="../notesMasters/notesMaster1.xml"/></Relationships>
</file>

<file path=ppt/notesSlides/_rels/notesSlide241.xml.rels><?xml version="1.0" encoding="UTF-8" standalone="yes"?>
<Relationships xmlns="http://schemas.openxmlformats.org/package/2006/relationships"><Relationship Id="rId2" Type="http://schemas.openxmlformats.org/officeDocument/2006/relationships/slide" Target="../slides/slide279.xml"/><Relationship Id="rId1" Type="http://schemas.openxmlformats.org/officeDocument/2006/relationships/notesMaster" Target="../notesMasters/notesMaster1.xml"/></Relationships>
</file>

<file path=ppt/notesSlides/_rels/notesSlide242.xml.rels><?xml version="1.0" encoding="UTF-8" standalone="yes"?>
<Relationships xmlns="http://schemas.openxmlformats.org/package/2006/relationships"><Relationship Id="rId2" Type="http://schemas.openxmlformats.org/officeDocument/2006/relationships/slide" Target="../slides/slide280.xml"/><Relationship Id="rId1" Type="http://schemas.openxmlformats.org/officeDocument/2006/relationships/notesMaster" Target="../notesMasters/notesMaster1.xml"/></Relationships>
</file>

<file path=ppt/notesSlides/_rels/notesSlide243.xml.rels><?xml version="1.0" encoding="UTF-8" standalone="yes"?>
<Relationships xmlns="http://schemas.openxmlformats.org/package/2006/relationships"><Relationship Id="rId2" Type="http://schemas.openxmlformats.org/officeDocument/2006/relationships/slide" Target="../slides/slide281.xml"/><Relationship Id="rId1" Type="http://schemas.openxmlformats.org/officeDocument/2006/relationships/notesMaster" Target="../notesMasters/notesMaster1.xml"/></Relationships>
</file>

<file path=ppt/notesSlides/_rels/notesSlide244.xml.rels><?xml version="1.0" encoding="UTF-8" standalone="yes"?>
<Relationships xmlns="http://schemas.openxmlformats.org/package/2006/relationships"><Relationship Id="rId2" Type="http://schemas.openxmlformats.org/officeDocument/2006/relationships/slide" Target="../slides/slide282.xml"/><Relationship Id="rId1" Type="http://schemas.openxmlformats.org/officeDocument/2006/relationships/notesMaster" Target="../notesMasters/notesMaster1.xml"/></Relationships>
</file>

<file path=ppt/notesSlides/_rels/notesSlide245.xml.rels><?xml version="1.0" encoding="UTF-8" standalone="yes"?>
<Relationships xmlns="http://schemas.openxmlformats.org/package/2006/relationships"><Relationship Id="rId2" Type="http://schemas.openxmlformats.org/officeDocument/2006/relationships/slide" Target="../slides/slide284.xml"/><Relationship Id="rId1" Type="http://schemas.openxmlformats.org/officeDocument/2006/relationships/notesMaster" Target="../notesMasters/notesMaster1.xml"/></Relationships>
</file>

<file path=ppt/notesSlides/_rels/notesSlide246.xml.rels><?xml version="1.0" encoding="UTF-8" standalone="yes"?>
<Relationships xmlns="http://schemas.openxmlformats.org/package/2006/relationships"><Relationship Id="rId2" Type="http://schemas.openxmlformats.org/officeDocument/2006/relationships/slide" Target="../slides/slide285.xml"/><Relationship Id="rId1" Type="http://schemas.openxmlformats.org/officeDocument/2006/relationships/notesMaster" Target="../notesMasters/notesMaster1.xml"/></Relationships>
</file>

<file path=ppt/notesSlides/_rels/notesSlide247.xml.rels><?xml version="1.0" encoding="UTF-8" standalone="yes"?>
<Relationships xmlns="http://schemas.openxmlformats.org/package/2006/relationships"><Relationship Id="rId2" Type="http://schemas.openxmlformats.org/officeDocument/2006/relationships/slide" Target="../slides/slide286.xml"/><Relationship Id="rId1" Type="http://schemas.openxmlformats.org/officeDocument/2006/relationships/notesMaster" Target="../notesMasters/notesMaster1.xml"/></Relationships>
</file>

<file path=ppt/notesSlides/_rels/notesSlide248.xml.rels><?xml version="1.0" encoding="UTF-8" standalone="yes"?>
<Relationships xmlns="http://schemas.openxmlformats.org/package/2006/relationships"><Relationship Id="rId2" Type="http://schemas.openxmlformats.org/officeDocument/2006/relationships/slide" Target="../slides/slide287.xml"/><Relationship Id="rId1" Type="http://schemas.openxmlformats.org/officeDocument/2006/relationships/notesMaster" Target="../notesMasters/notesMaster1.xml"/></Relationships>
</file>

<file path=ppt/notesSlides/_rels/notesSlide249.xml.rels><?xml version="1.0" encoding="UTF-8" standalone="yes"?>
<Relationships xmlns="http://schemas.openxmlformats.org/package/2006/relationships"><Relationship Id="rId2" Type="http://schemas.openxmlformats.org/officeDocument/2006/relationships/slide" Target="../slides/slide28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0.xml.rels><?xml version="1.0" encoding="UTF-8" standalone="yes"?>
<Relationships xmlns="http://schemas.openxmlformats.org/package/2006/relationships"><Relationship Id="rId2" Type="http://schemas.openxmlformats.org/officeDocument/2006/relationships/slide" Target="../slides/slide289.xml"/><Relationship Id="rId1" Type="http://schemas.openxmlformats.org/officeDocument/2006/relationships/notesMaster" Target="../notesMasters/notesMaster1.xml"/></Relationships>
</file>

<file path=ppt/notesSlides/_rels/notesSlide251.xml.rels><?xml version="1.0" encoding="UTF-8" standalone="yes"?>
<Relationships xmlns="http://schemas.openxmlformats.org/package/2006/relationships"><Relationship Id="rId2" Type="http://schemas.openxmlformats.org/officeDocument/2006/relationships/slide" Target="../slides/slide290.xml"/><Relationship Id="rId1" Type="http://schemas.openxmlformats.org/officeDocument/2006/relationships/notesMaster" Target="../notesMasters/notesMaster1.xml"/></Relationships>
</file>

<file path=ppt/notesSlides/_rels/notesSlide252.xml.rels><?xml version="1.0" encoding="UTF-8" standalone="yes"?>
<Relationships xmlns="http://schemas.openxmlformats.org/package/2006/relationships"><Relationship Id="rId2" Type="http://schemas.openxmlformats.org/officeDocument/2006/relationships/slide" Target="../slides/slide291.xml"/><Relationship Id="rId1" Type="http://schemas.openxmlformats.org/officeDocument/2006/relationships/notesMaster" Target="../notesMasters/notesMaster1.xml"/></Relationships>
</file>

<file path=ppt/notesSlides/_rels/notesSlide253.xml.rels><?xml version="1.0" encoding="UTF-8" standalone="yes"?>
<Relationships xmlns="http://schemas.openxmlformats.org/package/2006/relationships"><Relationship Id="rId2" Type="http://schemas.openxmlformats.org/officeDocument/2006/relationships/slide" Target="../slides/slide292.xml"/><Relationship Id="rId1" Type="http://schemas.openxmlformats.org/officeDocument/2006/relationships/notesMaster" Target="../notesMasters/notesMaster1.xml"/></Relationships>
</file>

<file path=ppt/notesSlides/_rels/notesSlide254.xml.rels><?xml version="1.0" encoding="UTF-8" standalone="yes"?>
<Relationships xmlns="http://schemas.openxmlformats.org/package/2006/relationships"><Relationship Id="rId2" Type="http://schemas.openxmlformats.org/officeDocument/2006/relationships/slide" Target="../slides/slide293.xml"/><Relationship Id="rId1" Type="http://schemas.openxmlformats.org/officeDocument/2006/relationships/notesMaster" Target="../notesMasters/notesMaster1.xml"/></Relationships>
</file>

<file path=ppt/notesSlides/_rels/notesSlide255.xml.rels><?xml version="1.0" encoding="UTF-8" standalone="yes"?>
<Relationships xmlns="http://schemas.openxmlformats.org/package/2006/relationships"><Relationship Id="rId2" Type="http://schemas.openxmlformats.org/officeDocument/2006/relationships/slide" Target="../slides/slide294.xml"/><Relationship Id="rId1" Type="http://schemas.openxmlformats.org/officeDocument/2006/relationships/notesMaster" Target="../notesMasters/notesMaster1.xml"/></Relationships>
</file>

<file path=ppt/notesSlides/_rels/notesSlide256.xml.rels><?xml version="1.0" encoding="UTF-8" standalone="yes"?>
<Relationships xmlns="http://schemas.openxmlformats.org/package/2006/relationships"><Relationship Id="rId2" Type="http://schemas.openxmlformats.org/officeDocument/2006/relationships/slide" Target="../slides/slide295.xml"/><Relationship Id="rId1" Type="http://schemas.openxmlformats.org/officeDocument/2006/relationships/notesMaster" Target="../notesMasters/notesMaster1.xml"/></Relationships>
</file>

<file path=ppt/notesSlides/_rels/notesSlide257.xml.rels><?xml version="1.0" encoding="UTF-8" standalone="yes"?>
<Relationships xmlns="http://schemas.openxmlformats.org/package/2006/relationships"><Relationship Id="rId2" Type="http://schemas.openxmlformats.org/officeDocument/2006/relationships/slide" Target="../slides/slide296.xml"/><Relationship Id="rId1" Type="http://schemas.openxmlformats.org/officeDocument/2006/relationships/notesMaster" Target="../notesMasters/notesMaster1.xml"/></Relationships>
</file>

<file path=ppt/notesSlides/_rels/notesSlide258.xml.rels><?xml version="1.0" encoding="UTF-8" standalone="yes"?>
<Relationships xmlns="http://schemas.openxmlformats.org/package/2006/relationships"><Relationship Id="rId2" Type="http://schemas.openxmlformats.org/officeDocument/2006/relationships/slide" Target="../slides/slide297.xml"/><Relationship Id="rId1" Type="http://schemas.openxmlformats.org/officeDocument/2006/relationships/notesMaster" Target="../notesMasters/notesMaster1.xml"/></Relationships>
</file>

<file path=ppt/notesSlides/_rels/notesSlide259.xml.rels><?xml version="1.0" encoding="UTF-8" standalone="yes"?>
<Relationships xmlns="http://schemas.openxmlformats.org/package/2006/relationships"><Relationship Id="rId2" Type="http://schemas.openxmlformats.org/officeDocument/2006/relationships/slide" Target="../slides/slide29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0.xml.rels><?xml version="1.0" encoding="UTF-8" standalone="yes"?>
<Relationships xmlns="http://schemas.openxmlformats.org/package/2006/relationships"><Relationship Id="rId2" Type="http://schemas.openxmlformats.org/officeDocument/2006/relationships/slide" Target="../slides/slide299.xml"/><Relationship Id="rId1" Type="http://schemas.openxmlformats.org/officeDocument/2006/relationships/notesMaster" Target="../notesMasters/notesMaster1.xml"/></Relationships>
</file>

<file path=ppt/notesSlides/_rels/notesSlide261.xml.rels><?xml version="1.0" encoding="UTF-8" standalone="yes"?>
<Relationships xmlns="http://schemas.openxmlformats.org/package/2006/relationships"><Relationship Id="rId2" Type="http://schemas.openxmlformats.org/officeDocument/2006/relationships/slide" Target="../slides/slide301.xml"/><Relationship Id="rId1" Type="http://schemas.openxmlformats.org/officeDocument/2006/relationships/notesMaster" Target="../notesMasters/notesMaster1.xml"/></Relationships>
</file>

<file path=ppt/notesSlides/_rels/notesSlide262.xml.rels><?xml version="1.0" encoding="UTF-8" standalone="yes"?>
<Relationships xmlns="http://schemas.openxmlformats.org/package/2006/relationships"><Relationship Id="rId2" Type="http://schemas.openxmlformats.org/officeDocument/2006/relationships/slide" Target="../slides/slide302.xml"/><Relationship Id="rId1" Type="http://schemas.openxmlformats.org/officeDocument/2006/relationships/notesMaster" Target="../notesMasters/notesMaster1.xml"/></Relationships>
</file>

<file path=ppt/notesSlides/_rels/notesSlide263.xml.rels><?xml version="1.0" encoding="UTF-8" standalone="yes"?>
<Relationships xmlns="http://schemas.openxmlformats.org/package/2006/relationships"><Relationship Id="rId2" Type="http://schemas.openxmlformats.org/officeDocument/2006/relationships/slide" Target="../slides/slide303.xml"/><Relationship Id="rId1" Type="http://schemas.openxmlformats.org/officeDocument/2006/relationships/notesMaster" Target="../notesMasters/notesMaster1.xml"/></Relationships>
</file>

<file path=ppt/notesSlides/_rels/notesSlide264.xml.rels><?xml version="1.0" encoding="UTF-8" standalone="yes"?>
<Relationships xmlns="http://schemas.openxmlformats.org/package/2006/relationships"><Relationship Id="rId2" Type="http://schemas.openxmlformats.org/officeDocument/2006/relationships/slide" Target="../slides/slide304.xml"/><Relationship Id="rId1" Type="http://schemas.openxmlformats.org/officeDocument/2006/relationships/notesMaster" Target="../notesMasters/notesMaster1.xml"/></Relationships>
</file>

<file path=ppt/notesSlides/_rels/notesSlide265.xml.rels><?xml version="1.0" encoding="UTF-8" standalone="yes"?>
<Relationships xmlns="http://schemas.openxmlformats.org/package/2006/relationships"><Relationship Id="rId2" Type="http://schemas.openxmlformats.org/officeDocument/2006/relationships/slide" Target="../slides/slide305.xml"/><Relationship Id="rId1" Type="http://schemas.openxmlformats.org/officeDocument/2006/relationships/notesMaster" Target="../notesMasters/notesMaster1.xml"/></Relationships>
</file>

<file path=ppt/notesSlides/_rels/notesSlide266.xml.rels><?xml version="1.0" encoding="UTF-8" standalone="yes"?>
<Relationships xmlns="http://schemas.openxmlformats.org/package/2006/relationships"><Relationship Id="rId2" Type="http://schemas.openxmlformats.org/officeDocument/2006/relationships/slide" Target="../slides/slide306.xml"/><Relationship Id="rId1" Type="http://schemas.openxmlformats.org/officeDocument/2006/relationships/notesMaster" Target="../notesMasters/notesMaster1.xml"/></Relationships>
</file>

<file path=ppt/notesSlides/_rels/notesSlide267.xml.rels><?xml version="1.0" encoding="UTF-8" standalone="yes"?>
<Relationships xmlns="http://schemas.openxmlformats.org/package/2006/relationships"><Relationship Id="rId2" Type="http://schemas.openxmlformats.org/officeDocument/2006/relationships/slide" Target="../slides/slide307.xml"/><Relationship Id="rId1" Type="http://schemas.openxmlformats.org/officeDocument/2006/relationships/notesMaster" Target="../notesMasters/notesMaster1.xml"/></Relationships>
</file>

<file path=ppt/notesSlides/_rels/notesSlide268.xml.rels><?xml version="1.0" encoding="UTF-8" standalone="yes"?>
<Relationships xmlns="http://schemas.openxmlformats.org/package/2006/relationships"><Relationship Id="rId2" Type="http://schemas.openxmlformats.org/officeDocument/2006/relationships/slide" Target="../slides/slide308.xml"/><Relationship Id="rId1" Type="http://schemas.openxmlformats.org/officeDocument/2006/relationships/notesMaster" Target="../notesMasters/notesMaster1.xml"/></Relationships>
</file>

<file path=ppt/notesSlides/_rels/notesSlide269.xml.rels><?xml version="1.0" encoding="UTF-8" standalone="yes"?>
<Relationships xmlns="http://schemas.openxmlformats.org/package/2006/relationships"><Relationship Id="rId2" Type="http://schemas.openxmlformats.org/officeDocument/2006/relationships/slide" Target="../slides/slide30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0.xml.rels><?xml version="1.0" encoding="UTF-8" standalone="yes"?>
<Relationships xmlns="http://schemas.openxmlformats.org/package/2006/relationships"><Relationship Id="rId2" Type="http://schemas.openxmlformats.org/officeDocument/2006/relationships/slide" Target="../slides/slide310.xml"/><Relationship Id="rId1" Type="http://schemas.openxmlformats.org/officeDocument/2006/relationships/notesMaster" Target="../notesMasters/notesMaster1.xml"/></Relationships>
</file>

<file path=ppt/notesSlides/_rels/notesSlide271.xml.rels><?xml version="1.0" encoding="UTF-8" standalone="yes"?>
<Relationships xmlns="http://schemas.openxmlformats.org/package/2006/relationships"><Relationship Id="rId2" Type="http://schemas.openxmlformats.org/officeDocument/2006/relationships/slide" Target="../slides/slide311.xml"/><Relationship Id="rId1" Type="http://schemas.openxmlformats.org/officeDocument/2006/relationships/notesMaster" Target="../notesMasters/notesMaster1.xml"/></Relationships>
</file>

<file path=ppt/notesSlides/_rels/notesSlide272.xml.rels><?xml version="1.0" encoding="UTF-8" standalone="yes"?>
<Relationships xmlns="http://schemas.openxmlformats.org/package/2006/relationships"><Relationship Id="rId2" Type="http://schemas.openxmlformats.org/officeDocument/2006/relationships/slide" Target="../slides/slide312.xml"/><Relationship Id="rId1" Type="http://schemas.openxmlformats.org/officeDocument/2006/relationships/notesMaster" Target="../notesMasters/notesMaster1.xml"/></Relationships>
</file>

<file path=ppt/notesSlides/_rels/notesSlide273.xml.rels><?xml version="1.0" encoding="UTF-8" standalone="yes"?>
<Relationships xmlns="http://schemas.openxmlformats.org/package/2006/relationships"><Relationship Id="rId2" Type="http://schemas.openxmlformats.org/officeDocument/2006/relationships/slide" Target="../slides/slide313.xml"/><Relationship Id="rId1" Type="http://schemas.openxmlformats.org/officeDocument/2006/relationships/notesMaster" Target="../notesMasters/notesMaster1.xml"/></Relationships>
</file>

<file path=ppt/notesSlides/_rels/notesSlide274.xml.rels><?xml version="1.0" encoding="UTF-8" standalone="yes"?>
<Relationships xmlns="http://schemas.openxmlformats.org/package/2006/relationships"><Relationship Id="rId2" Type="http://schemas.openxmlformats.org/officeDocument/2006/relationships/slide" Target="../slides/slide314.xml"/><Relationship Id="rId1" Type="http://schemas.openxmlformats.org/officeDocument/2006/relationships/notesMaster" Target="../notesMasters/notesMaster1.xml"/></Relationships>
</file>

<file path=ppt/notesSlides/_rels/notesSlide275.xml.rels><?xml version="1.0" encoding="UTF-8" standalone="yes"?>
<Relationships xmlns="http://schemas.openxmlformats.org/package/2006/relationships"><Relationship Id="rId2" Type="http://schemas.openxmlformats.org/officeDocument/2006/relationships/slide" Target="../slides/slide315.xml"/><Relationship Id="rId1" Type="http://schemas.openxmlformats.org/officeDocument/2006/relationships/notesMaster" Target="../notesMasters/notesMaster1.xml"/></Relationships>
</file>

<file path=ppt/notesSlides/_rels/notesSlide276.xml.rels><?xml version="1.0" encoding="UTF-8" standalone="yes"?>
<Relationships xmlns="http://schemas.openxmlformats.org/package/2006/relationships"><Relationship Id="rId2" Type="http://schemas.openxmlformats.org/officeDocument/2006/relationships/slide" Target="../slides/slide317.xml"/><Relationship Id="rId1" Type="http://schemas.openxmlformats.org/officeDocument/2006/relationships/notesMaster" Target="../notesMasters/notesMaster1.xml"/></Relationships>
</file>

<file path=ppt/notesSlides/_rels/notesSlide277.xml.rels><?xml version="1.0" encoding="UTF-8" standalone="yes"?>
<Relationships xmlns="http://schemas.openxmlformats.org/package/2006/relationships"><Relationship Id="rId2" Type="http://schemas.openxmlformats.org/officeDocument/2006/relationships/slide" Target="../slides/slide318.xml"/><Relationship Id="rId1" Type="http://schemas.openxmlformats.org/officeDocument/2006/relationships/notesMaster" Target="../notesMasters/notesMaster1.xml"/></Relationships>
</file>

<file path=ppt/notesSlides/_rels/notesSlide278.xml.rels><?xml version="1.0" encoding="UTF-8" standalone="yes"?>
<Relationships xmlns="http://schemas.openxmlformats.org/package/2006/relationships"><Relationship Id="rId2" Type="http://schemas.openxmlformats.org/officeDocument/2006/relationships/slide" Target="../slides/slide319.xml"/><Relationship Id="rId1" Type="http://schemas.openxmlformats.org/officeDocument/2006/relationships/notesMaster" Target="../notesMasters/notesMaster1.xml"/></Relationships>
</file>

<file path=ppt/notesSlides/_rels/notesSlide279.xml.rels><?xml version="1.0" encoding="UTF-8" standalone="yes"?>
<Relationships xmlns="http://schemas.openxmlformats.org/package/2006/relationships"><Relationship Id="rId2" Type="http://schemas.openxmlformats.org/officeDocument/2006/relationships/slide" Target="../slides/slide32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0.xml.rels><?xml version="1.0" encoding="UTF-8" standalone="yes"?>
<Relationships xmlns="http://schemas.openxmlformats.org/package/2006/relationships"><Relationship Id="rId2" Type="http://schemas.openxmlformats.org/officeDocument/2006/relationships/slide" Target="../slides/slide321.xml"/><Relationship Id="rId1" Type="http://schemas.openxmlformats.org/officeDocument/2006/relationships/notesMaster" Target="../notesMasters/notesMaster1.xml"/></Relationships>
</file>

<file path=ppt/notesSlides/_rels/notesSlide281.xml.rels><?xml version="1.0" encoding="UTF-8" standalone="yes"?>
<Relationships xmlns="http://schemas.openxmlformats.org/package/2006/relationships"><Relationship Id="rId2" Type="http://schemas.openxmlformats.org/officeDocument/2006/relationships/slide" Target="../slides/slide322.xml"/><Relationship Id="rId1" Type="http://schemas.openxmlformats.org/officeDocument/2006/relationships/notesMaster" Target="../notesMasters/notesMaster1.xml"/></Relationships>
</file>

<file path=ppt/notesSlides/_rels/notesSlide282.xml.rels><?xml version="1.0" encoding="UTF-8" standalone="yes"?>
<Relationships xmlns="http://schemas.openxmlformats.org/package/2006/relationships"><Relationship Id="rId2" Type="http://schemas.openxmlformats.org/officeDocument/2006/relationships/slide" Target="../slides/slide323.xml"/><Relationship Id="rId1" Type="http://schemas.openxmlformats.org/officeDocument/2006/relationships/notesMaster" Target="../notesMasters/notesMaster1.xml"/></Relationships>
</file>

<file path=ppt/notesSlides/_rels/notesSlide283.xml.rels><?xml version="1.0" encoding="UTF-8" standalone="yes"?>
<Relationships xmlns="http://schemas.openxmlformats.org/package/2006/relationships"><Relationship Id="rId2" Type="http://schemas.openxmlformats.org/officeDocument/2006/relationships/slide" Target="../slides/slide324.xml"/><Relationship Id="rId1" Type="http://schemas.openxmlformats.org/officeDocument/2006/relationships/notesMaster" Target="../notesMasters/notesMaster1.xml"/></Relationships>
</file>

<file path=ppt/notesSlides/_rels/notesSlide284.xml.rels><?xml version="1.0" encoding="UTF-8" standalone="yes"?>
<Relationships xmlns="http://schemas.openxmlformats.org/package/2006/relationships"><Relationship Id="rId2" Type="http://schemas.openxmlformats.org/officeDocument/2006/relationships/slide" Target="../slides/slide325.xml"/><Relationship Id="rId1" Type="http://schemas.openxmlformats.org/officeDocument/2006/relationships/notesMaster" Target="../notesMasters/notesMaster1.xml"/></Relationships>
</file>

<file path=ppt/notesSlides/_rels/notesSlide285.xml.rels><?xml version="1.0" encoding="UTF-8" standalone="yes"?>
<Relationships xmlns="http://schemas.openxmlformats.org/package/2006/relationships"><Relationship Id="rId2" Type="http://schemas.openxmlformats.org/officeDocument/2006/relationships/slide" Target="../slides/slide326.xml"/><Relationship Id="rId1" Type="http://schemas.openxmlformats.org/officeDocument/2006/relationships/notesMaster" Target="../notesMasters/notesMaster1.xml"/></Relationships>
</file>

<file path=ppt/notesSlides/_rels/notesSlide286.xml.rels><?xml version="1.0" encoding="UTF-8" standalone="yes"?>
<Relationships xmlns="http://schemas.openxmlformats.org/package/2006/relationships"><Relationship Id="rId2" Type="http://schemas.openxmlformats.org/officeDocument/2006/relationships/slide" Target="../slides/slide327.xml"/><Relationship Id="rId1" Type="http://schemas.openxmlformats.org/officeDocument/2006/relationships/notesMaster" Target="../notesMasters/notesMaster1.xml"/></Relationships>
</file>

<file path=ppt/notesSlides/_rels/notesSlide287.xml.rels><?xml version="1.0" encoding="UTF-8" standalone="yes"?>
<Relationships xmlns="http://schemas.openxmlformats.org/package/2006/relationships"><Relationship Id="rId2" Type="http://schemas.openxmlformats.org/officeDocument/2006/relationships/slide" Target="../slides/slide328.xml"/><Relationship Id="rId1" Type="http://schemas.openxmlformats.org/officeDocument/2006/relationships/notesMaster" Target="../notesMasters/notesMaster1.xml"/></Relationships>
</file>

<file path=ppt/notesSlides/_rels/notesSlide288.xml.rels><?xml version="1.0" encoding="UTF-8" standalone="yes"?>
<Relationships xmlns="http://schemas.openxmlformats.org/package/2006/relationships"><Relationship Id="rId2" Type="http://schemas.openxmlformats.org/officeDocument/2006/relationships/slide" Target="../slides/slide329.xml"/><Relationship Id="rId1" Type="http://schemas.openxmlformats.org/officeDocument/2006/relationships/notesMaster" Target="../notesMasters/notesMaster1.xml"/></Relationships>
</file>

<file path=ppt/notesSlides/_rels/notesSlide289.xml.rels><?xml version="1.0" encoding="UTF-8" standalone="yes"?>
<Relationships xmlns="http://schemas.openxmlformats.org/package/2006/relationships"><Relationship Id="rId2" Type="http://schemas.openxmlformats.org/officeDocument/2006/relationships/slide" Target="../slides/slide3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0.xml.rels><?xml version="1.0" encoding="UTF-8" standalone="yes"?>
<Relationships xmlns="http://schemas.openxmlformats.org/package/2006/relationships"><Relationship Id="rId2" Type="http://schemas.openxmlformats.org/officeDocument/2006/relationships/slide" Target="../slides/slide331.xml"/><Relationship Id="rId1" Type="http://schemas.openxmlformats.org/officeDocument/2006/relationships/notesMaster" Target="../notesMasters/notesMaster1.xml"/></Relationships>
</file>

<file path=ppt/notesSlides/_rels/notesSlide291.xml.rels><?xml version="1.0" encoding="UTF-8" standalone="yes"?>
<Relationships xmlns="http://schemas.openxmlformats.org/package/2006/relationships"><Relationship Id="rId2" Type="http://schemas.openxmlformats.org/officeDocument/2006/relationships/slide" Target="../slides/slide332.xml"/><Relationship Id="rId1" Type="http://schemas.openxmlformats.org/officeDocument/2006/relationships/notesMaster" Target="../notesMasters/notesMaster1.xml"/></Relationships>
</file>

<file path=ppt/notesSlides/_rels/notesSlide292.xml.rels><?xml version="1.0" encoding="UTF-8" standalone="yes"?>
<Relationships xmlns="http://schemas.openxmlformats.org/package/2006/relationships"><Relationship Id="rId2" Type="http://schemas.openxmlformats.org/officeDocument/2006/relationships/slide" Target="../slides/slide333.xml"/><Relationship Id="rId1" Type="http://schemas.openxmlformats.org/officeDocument/2006/relationships/notesMaster" Target="../notesMasters/notesMaster1.xml"/></Relationships>
</file>

<file path=ppt/notesSlides/_rels/notesSlide293.xml.rels><?xml version="1.0" encoding="UTF-8" standalone="yes"?>
<Relationships xmlns="http://schemas.openxmlformats.org/package/2006/relationships"><Relationship Id="rId2" Type="http://schemas.openxmlformats.org/officeDocument/2006/relationships/slide" Target="../slides/slide334.xml"/><Relationship Id="rId1" Type="http://schemas.openxmlformats.org/officeDocument/2006/relationships/notesMaster" Target="../notesMasters/notesMaster1.xml"/></Relationships>
</file>

<file path=ppt/notesSlides/_rels/notesSlide294.xml.rels><?xml version="1.0" encoding="UTF-8" standalone="yes"?>
<Relationships xmlns="http://schemas.openxmlformats.org/package/2006/relationships"><Relationship Id="rId2" Type="http://schemas.openxmlformats.org/officeDocument/2006/relationships/slide" Target="../slides/slide335.xml"/><Relationship Id="rId1" Type="http://schemas.openxmlformats.org/officeDocument/2006/relationships/notesMaster" Target="../notesMasters/notesMaster1.xml"/></Relationships>
</file>

<file path=ppt/notesSlides/_rels/notesSlide295.xml.rels><?xml version="1.0" encoding="UTF-8" standalone="yes"?>
<Relationships xmlns="http://schemas.openxmlformats.org/package/2006/relationships"><Relationship Id="rId2" Type="http://schemas.openxmlformats.org/officeDocument/2006/relationships/slide" Target="../slides/slide336.xml"/><Relationship Id="rId1" Type="http://schemas.openxmlformats.org/officeDocument/2006/relationships/notesMaster" Target="../notesMasters/notesMaster1.xml"/></Relationships>
</file>

<file path=ppt/notesSlides/_rels/notesSlide296.xml.rels><?xml version="1.0" encoding="UTF-8" standalone="yes"?>
<Relationships xmlns="http://schemas.openxmlformats.org/package/2006/relationships"><Relationship Id="rId2" Type="http://schemas.openxmlformats.org/officeDocument/2006/relationships/slide" Target="../slides/slide338.xml"/><Relationship Id="rId1" Type="http://schemas.openxmlformats.org/officeDocument/2006/relationships/notesMaster" Target="../notesMasters/notesMaster1.xml"/></Relationships>
</file>

<file path=ppt/notesSlides/_rels/notesSlide297.xml.rels><?xml version="1.0" encoding="UTF-8" standalone="yes"?>
<Relationships xmlns="http://schemas.openxmlformats.org/package/2006/relationships"><Relationship Id="rId2" Type="http://schemas.openxmlformats.org/officeDocument/2006/relationships/slide" Target="../slides/slide339.xml"/><Relationship Id="rId1" Type="http://schemas.openxmlformats.org/officeDocument/2006/relationships/notesMaster" Target="../notesMasters/notesMaster1.xml"/></Relationships>
</file>

<file path=ppt/notesSlides/_rels/notesSlide298.xml.rels><?xml version="1.0" encoding="UTF-8" standalone="yes"?>
<Relationships xmlns="http://schemas.openxmlformats.org/package/2006/relationships"><Relationship Id="rId2" Type="http://schemas.openxmlformats.org/officeDocument/2006/relationships/slide" Target="../slides/slide340.xml"/><Relationship Id="rId1" Type="http://schemas.openxmlformats.org/officeDocument/2006/relationships/notesMaster" Target="../notesMasters/notesMaster1.xml"/></Relationships>
</file>

<file path=ppt/notesSlides/_rels/notesSlide299.xml.rels><?xml version="1.0" encoding="UTF-8" standalone="yes"?>
<Relationships xmlns="http://schemas.openxmlformats.org/package/2006/relationships"><Relationship Id="rId2" Type="http://schemas.openxmlformats.org/officeDocument/2006/relationships/slide" Target="../slides/slide3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00.xml.rels><?xml version="1.0" encoding="UTF-8" standalone="yes"?>
<Relationships xmlns="http://schemas.openxmlformats.org/package/2006/relationships"><Relationship Id="rId2" Type="http://schemas.openxmlformats.org/officeDocument/2006/relationships/slide" Target="../slides/slide342.xml"/><Relationship Id="rId1" Type="http://schemas.openxmlformats.org/officeDocument/2006/relationships/notesMaster" Target="../notesMasters/notesMaster1.xml"/></Relationships>
</file>

<file path=ppt/notesSlides/_rels/notesSlide301.xml.rels><?xml version="1.0" encoding="UTF-8" standalone="yes"?>
<Relationships xmlns="http://schemas.openxmlformats.org/package/2006/relationships"><Relationship Id="rId2" Type="http://schemas.openxmlformats.org/officeDocument/2006/relationships/slide" Target="../slides/slide343.xml"/><Relationship Id="rId1" Type="http://schemas.openxmlformats.org/officeDocument/2006/relationships/notesMaster" Target="../notesMasters/notesMaster1.xml"/></Relationships>
</file>

<file path=ppt/notesSlides/_rels/notesSlide302.xml.rels><?xml version="1.0" encoding="UTF-8" standalone="yes"?>
<Relationships xmlns="http://schemas.openxmlformats.org/package/2006/relationships"><Relationship Id="rId2" Type="http://schemas.openxmlformats.org/officeDocument/2006/relationships/slide" Target="../slides/slide344.xml"/><Relationship Id="rId1" Type="http://schemas.openxmlformats.org/officeDocument/2006/relationships/notesMaster" Target="../notesMasters/notesMaster1.xml"/></Relationships>
</file>

<file path=ppt/notesSlides/_rels/notesSlide303.xml.rels><?xml version="1.0" encoding="UTF-8" standalone="yes"?>
<Relationships xmlns="http://schemas.openxmlformats.org/package/2006/relationships"><Relationship Id="rId2" Type="http://schemas.openxmlformats.org/officeDocument/2006/relationships/slide" Target="../slides/slide345.xml"/><Relationship Id="rId1" Type="http://schemas.openxmlformats.org/officeDocument/2006/relationships/notesMaster" Target="../notesMasters/notesMaster1.xml"/></Relationships>
</file>

<file path=ppt/notesSlides/_rels/notesSlide304.xml.rels><?xml version="1.0" encoding="UTF-8" standalone="yes"?>
<Relationships xmlns="http://schemas.openxmlformats.org/package/2006/relationships"><Relationship Id="rId2" Type="http://schemas.openxmlformats.org/officeDocument/2006/relationships/slide" Target="../slides/slide346.xml"/><Relationship Id="rId1" Type="http://schemas.openxmlformats.org/officeDocument/2006/relationships/notesMaster" Target="../notesMasters/notesMaster1.xml"/></Relationships>
</file>

<file path=ppt/notesSlides/_rels/notesSlide305.xml.rels><?xml version="1.0" encoding="UTF-8" standalone="yes"?>
<Relationships xmlns="http://schemas.openxmlformats.org/package/2006/relationships"><Relationship Id="rId2" Type="http://schemas.openxmlformats.org/officeDocument/2006/relationships/slide" Target="../slides/slide347.xml"/><Relationship Id="rId1" Type="http://schemas.openxmlformats.org/officeDocument/2006/relationships/notesMaster" Target="../notesMasters/notesMaster1.xml"/></Relationships>
</file>

<file path=ppt/notesSlides/_rels/notesSlide306.xml.rels><?xml version="1.0" encoding="UTF-8" standalone="yes"?>
<Relationships xmlns="http://schemas.openxmlformats.org/package/2006/relationships"><Relationship Id="rId2" Type="http://schemas.openxmlformats.org/officeDocument/2006/relationships/slide" Target="../slides/slide348.xml"/><Relationship Id="rId1" Type="http://schemas.openxmlformats.org/officeDocument/2006/relationships/notesMaster" Target="../notesMasters/notesMaster1.xml"/></Relationships>
</file>

<file path=ppt/notesSlides/_rels/notesSlide307.xml.rels><?xml version="1.0" encoding="UTF-8" standalone="yes"?>
<Relationships xmlns="http://schemas.openxmlformats.org/package/2006/relationships"><Relationship Id="rId2" Type="http://schemas.openxmlformats.org/officeDocument/2006/relationships/slide" Target="../slides/slide349.xml"/><Relationship Id="rId1" Type="http://schemas.openxmlformats.org/officeDocument/2006/relationships/notesMaster" Target="../notesMasters/notesMaster1.xml"/></Relationships>
</file>

<file path=ppt/notesSlides/_rels/notesSlide308.xml.rels><?xml version="1.0" encoding="UTF-8" standalone="yes"?>
<Relationships xmlns="http://schemas.openxmlformats.org/package/2006/relationships"><Relationship Id="rId2" Type="http://schemas.openxmlformats.org/officeDocument/2006/relationships/slide" Target="../slides/slide350.xml"/><Relationship Id="rId1" Type="http://schemas.openxmlformats.org/officeDocument/2006/relationships/notesMaster" Target="../notesMasters/notesMaster1.xml"/></Relationships>
</file>

<file path=ppt/notesSlides/_rels/notesSlide309.xml.rels><?xml version="1.0" encoding="UTF-8" standalone="yes"?>
<Relationships xmlns="http://schemas.openxmlformats.org/package/2006/relationships"><Relationship Id="rId2" Type="http://schemas.openxmlformats.org/officeDocument/2006/relationships/slide" Target="../slides/slide35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0.xml.rels><?xml version="1.0" encoding="UTF-8" standalone="yes"?>
<Relationships xmlns="http://schemas.openxmlformats.org/package/2006/relationships"><Relationship Id="rId2" Type="http://schemas.openxmlformats.org/officeDocument/2006/relationships/slide" Target="../slides/slide35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p:spPr>
        <p:txBody>
          <a:bodyPr/>
          <a:lstStyle/>
          <a:p>
            <a:fld id="{302568FA-3277-4AE8-A302-6769DE8AA9DE}" type="slidenum">
              <a:rPr lang="en-US" smtClean="0">
                <a:ea typeface="ＭＳ Ｐゴシック"/>
                <a:cs typeface="ＭＳ Ｐゴシック"/>
              </a:rPr>
              <a:pPr/>
              <a:t>1</a:t>
            </a:fld>
            <a:endParaRPr lang="en-US" smtClean="0">
              <a:ea typeface="ＭＳ Ｐゴシック"/>
              <a:cs typeface="ＭＳ Ｐゴシック"/>
            </a:endParaRPr>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p:spPr>
        <p:txBody>
          <a:bodyPr/>
          <a:lstStyle/>
          <a:p>
            <a:pPr eaLnBrk="1" hangingPunct="1"/>
            <a:r>
              <a:rPr lang="en-US" smtClean="0">
                <a:ea typeface="ＭＳ Ｐゴシック"/>
                <a:cs typeface="ＭＳ Ｐゴシック"/>
              </a:rPr>
              <a:t>Next we’ll be moving into the Tactical Field Care phase of TCCC</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p:cNvSpPr>
            <a:spLocks noGrp="1" noChangeArrowheads="1"/>
          </p:cNvSpPr>
          <p:nvPr>
            <p:ph type="sldNum" sz="quarter" idx="5"/>
          </p:nvPr>
        </p:nvSpPr>
        <p:spPr>
          <a:noFill/>
        </p:spPr>
        <p:txBody>
          <a:bodyPr/>
          <a:lstStyle/>
          <a:p>
            <a:fld id="{89C9221E-8D76-4722-AD38-A7CC03F11031}" type="slidenum">
              <a:rPr lang="en-US" smtClean="0">
                <a:ea typeface="ＭＳ Ｐゴシック"/>
                <a:cs typeface="ＭＳ Ｐゴシック"/>
              </a:rPr>
              <a:pPr/>
              <a:t>10</a:t>
            </a:fld>
            <a:endParaRPr lang="en-US" smtClean="0">
              <a:ea typeface="ＭＳ Ｐゴシック"/>
              <a:cs typeface="ＭＳ Ｐゴシック"/>
            </a:endParaRPr>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p:spPr>
        <p:txBody>
          <a:bodyPr/>
          <a:lstStyle/>
          <a:p>
            <a:pPr eaLnBrk="1" hangingPunct="1"/>
            <a:r>
              <a:rPr lang="en-US" smtClean="0">
                <a:ea typeface="ＭＳ Ｐゴシック"/>
                <a:cs typeface="ＭＳ Ｐゴシック"/>
              </a:rPr>
              <a:t>Now the shooting has stopped – or the fire is ineffective.</a:t>
            </a:r>
          </a:p>
          <a:p>
            <a:pPr eaLnBrk="1" hangingPunct="1"/>
            <a:r>
              <a:rPr lang="en-US" smtClean="0">
                <a:ea typeface="ＭＳ Ｐゴシック"/>
                <a:cs typeface="ＭＳ Ｐゴシック"/>
              </a:rPr>
              <a:t>Does not mean that the danger is over – could be in Care Under Fire phase again anytime in the tactical setting.</a:t>
            </a:r>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3" name="Rectangle 7"/>
          <p:cNvSpPr>
            <a:spLocks noGrp="1" noChangeArrowheads="1"/>
          </p:cNvSpPr>
          <p:nvPr>
            <p:ph type="sldNum" sz="quarter" idx="5"/>
          </p:nvPr>
        </p:nvSpPr>
        <p:spPr>
          <a:noFill/>
        </p:spPr>
        <p:txBody>
          <a:bodyPr/>
          <a:lstStyle/>
          <a:p>
            <a:fld id="{9F7B3062-5A06-4597-91DF-382C552F2384}" type="slidenum">
              <a:rPr lang="en-US" smtClean="0">
                <a:ea typeface="ＭＳ Ｐゴシック"/>
                <a:cs typeface="ＭＳ Ｐゴシック"/>
              </a:rPr>
              <a:pPr/>
              <a:t>116</a:t>
            </a:fld>
            <a:endParaRPr lang="en-US" smtClean="0">
              <a:ea typeface="ＭＳ Ｐゴシック"/>
              <a:cs typeface="ＭＳ Ｐゴシック"/>
            </a:endParaRPr>
          </a:p>
        </p:txBody>
      </p:sp>
      <p:sp>
        <p:nvSpPr>
          <p:cNvPr id="238594" name="Rectangle 2"/>
          <p:cNvSpPr>
            <a:spLocks noGrp="1" noRot="1" noChangeAspect="1" noChangeArrowheads="1" noTextEdit="1"/>
          </p:cNvSpPr>
          <p:nvPr>
            <p:ph type="sldImg"/>
          </p:nvPr>
        </p:nvSpPr>
        <p:spPr>
          <a:ln/>
        </p:spPr>
      </p:sp>
      <p:sp>
        <p:nvSpPr>
          <p:cNvPr id="238595" name="Rectangle 3"/>
          <p:cNvSpPr>
            <a:spLocks noGrp="1" noChangeArrowheads="1"/>
          </p:cNvSpPr>
          <p:nvPr>
            <p:ph type="body" idx="1"/>
          </p:nvPr>
        </p:nvSpPr>
        <p:spPr>
          <a:noFill/>
          <a:ln/>
        </p:spPr>
        <p:txBody>
          <a:bodyPr/>
          <a:lstStyle/>
          <a:p>
            <a:pPr eaLnBrk="1" hangingPunct="1"/>
            <a:r>
              <a:rPr lang="en-US" smtClean="0">
                <a:ea typeface="ＭＳ Ｐゴシック"/>
                <a:cs typeface="ＭＳ Ｐゴシック"/>
              </a:rPr>
              <a:t>Here are the casualties who really need IVs.</a:t>
            </a:r>
          </a:p>
          <a:p>
            <a:pPr eaLnBrk="1" hangingPunct="1"/>
            <a:r>
              <a:rPr lang="en-US" smtClean="0">
                <a:ea typeface="ＭＳ Ｐゴシック"/>
                <a:cs typeface="ＭＳ Ｐゴシック"/>
              </a:rPr>
              <a:t>Casualties with a gunshot wound to the torso may not be in shock at first, BUT they may continue to bleed internally and go into shock later.</a:t>
            </a:r>
          </a:p>
          <a:p>
            <a:pPr eaLnBrk="1" hangingPunct="1"/>
            <a:endParaRPr lang="en-US" smtClean="0">
              <a:ea typeface="ＭＳ Ｐゴシック"/>
              <a:cs typeface="ＭＳ Ｐゴシック"/>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1" name="Rectangle 7"/>
          <p:cNvSpPr>
            <a:spLocks noGrp="1" noChangeArrowheads="1"/>
          </p:cNvSpPr>
          <p:nvPr>
            <p:ph type="sldNum" sz="quarter" idx="5"/>
          </p:nvPr>
        </p:nvSpPr>
        <p:spPr>
          <a:noFill/>
        </p:spPr>
        <p:txBody>
          <a:bodyPr/>
          <a:lstStyle/>
          <a:p>
            <a:fld id="{E2CF13E1-FBB6-4B25-9AF5-F5BBDAF9D70B}" type="slidenum">
              <a:rPr lang="en-US" smtClean="0">
                <a:ea typeface="ＭＳ Ｐゴシック"/>
                <a:cs typeface="ＭＳ Ｐゴシック"/>
              </a:rPr>
              <a:pPr/>
              <a:t>117</a:t>
            </a:fld>
            <a:endParaRPr lang="en-US" smtClean="0">
              <a:ea typeface="ＭＳ Ｐゴシック"/>
              <a:cs typeface="ＭＳ Ｐゴシック"/>
            </a:endParaRPr>
          </a:p>
        </p:txBody>
      </p:sp>
      <p:sp>
        <p:nvSpPr>
          <p:cNvPr id="240642" name="Rectangle 2"/>
          <p:cNvSpPr>
            <a:spLocks noGrp="1" noRot="1" noChangeAspect="1" noChangeArrowheads="1" noTextEdit="1"/>
          </p:cNvSpPr>
          <p:nvPr>
            <p:ph type="sldImg"/>
          </p:nvPr>
        </p:nvSpPr>
        <p:spPr>
          <a:ln/>
        </p:spPr>
      </p:sp>
      <p:sp>
        <p:nvSpPr>
          <p:cNvPr id="240643" name="Rectangle 3"/>
          <p:cNvSpPr>
            <a:spLocks noGrp="1" noChangeArrowheads="1"/>
          </p:cNvSpPr>
          <p:nvPr>
            <p:ph type="body" idx="1"/>
          </p:nvPr>
        </p:nvSpPr>
        <p:spPr>
          <a:noFill/>
          <a:ln/>
        </p:spPr>
        <p:txBody>
          <a:bodyPr/>
          <a:lstStyle/>
          <a:p>
            <a:pPr eaLnBrk="1" hangingPunct="1"/>
            <a:r>
              <a:rPr lang="en-US" smtClean="0">
                <a:ea typeface="ＭＳ Ｐゴシック"/>
                <a:cs typeface="ＭＳ Ｐゴシック"/>
              </a:rPr>
              <a:t>You do not need a 14 gauge IV in the field – they are harder to start.</a:t>
            </a:r>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89" name="Rectangle 7"/>
          <p:cNvSpPr>
            <a:spLocks noGrp="1" noChangeArrowheads="1"/>
          </p:cNvSpPr>
          <p:nvPr>
            <p:ph type="sldNum" sz="quarter" idx="5"/>
          </p:nvPr>
        </p:nvSpPr>
        <p:spPr>
          <a:noFill/>
        </p:spPr>
        <p:txBody>
          <a:bodyPr/>
          <a:lstStyle/>
          <a:p>
            <a:fld id="{16B2CAD3-B4DB-47E2-A3EE-A48FFCABE708}" type="slidenum">
              <a:rPr lang="en-US" smtClean="0">
                <a:ea typeface="ＭＳ Ｐゴシック"/>
                <a:cs typeface="ＭＳ Ｐゴシック"/>
              </a:rPr>
              <a:pPr/>
              <a:t>118</a:t>
            </a:fld>
            <a:endParaRPr lang="en-US" smtClean="0">
              <a:ea typeface="ＭＳ Ｐゴシック"/>
              <a:cs typeface="ＭＳ Ｐゴシック"/>
            </a:endParaRPr>
          </a:p>
        </p:txBody>
      </p:sp>
      <p:sp>
        <p:nvSpPr>
          <p:cNvPr id="242690" name="Rectangle 2"/>
          <p:cNvSpPr>
            <a:spLocks noGrp="1" noRot="1" noChangeAspect="1" noChangeArrowheads="1" noTextEdit="1"/>
          </p:cNvSpPr>
          <p:nvPr>
            <p:ph type="sldImg"/>
          </p:nvPr>
        </p:nvSpPr>
        <p:spPr>
          <a:ln/>
        </p:spPr>
      </p:sp>
      <p:sp>
        <p:nvSpPr>
          <p:cNvPr id="242691" name="Rectangle 3"/>
          <p:cNvSpPr>
            <a:spLocks noGrp="1" noChangeArrowheads="1"/>
          </p:cNvSpPr>
          <p:nvPr>
            <p:ph type="body" idx="1"/>
          </p:nvPr>
        </p:nvSpPr>
        <p:spPr>
          <a:noFill/>
          <a:ln/>
        </p:spPr>
        <p:txBody>
          <a:bodyPr/>
          <a:lstStyle/>
          <a:p>
            <a:pPr eaLnBrk="1" hangingPunct="1"/>
            <a:r>
              <a:rPr lang="en-US" smtClean="0">
                <a:ea typeface="ＭＳ Ｐゴシック"/>
                <a:cs typeface="ＭＳ Ｐゴシック"/>
              </a:rPr>
              <a:t>Don’t hang fluids unless the casualty really needs them.</a:t>
            </a:r>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7" name="Rectangle 7"/>
          <p:cNvSpPr>
            <a:spLocks noGrp="1" noChangeArrowheads="1"/>
          </p:cNvSpPr>
          <p:nvPr>
            <p:ph type="sldNum" sz="quarter" idx="5"/>
          </p:nvPr>
        </p:nvSpPr>
        <p:spPr>
          <a:noFill/>
        </p:spPr>
        <p:txBody>
          <a:bodyPr/>
          <a:lstStyle/>
          <a:p>
            <a:fld id="{1605E30C-E08C-4F61-B042-ACAD7787A680}" type="slidenum">
              <a:rPr lang="en-US" smtClean="0">
                <a:ea typeface="ＭＳ Ｐゴシック"/>
                <a:cs typeface="ＭＳ Ｐゴシック"/>
              </a:rPr>
              <a:pPr/>
              <a:t>119</a:t>
            </a:fld>
            <a:endParaRPr lang="en-US" smtClean="0">
              <a:ea typeface="ＭＳ Ｐゴシック"/>
              <a:cs typeface="ＭＳ Ｐゴシック"/>
            </a:endParaRPr>
          </a:p>
        </p:txBody>
      </p:sp>
      <p:sp>
        <p:nvSpPr>
          <p:cNvPr id="244738" name="Rectangle 2"/>
          <p:cNvSpPr>
            <a:spLocks noGrp="1" noRot="1" noChangeAspect="1" noChangeArrowheads="1" noTextEdit="1"/>
          </p:cNvSpPr>
          <p:nvPr>
            <p:ph type="sldImg"/>
          </p:nvPr>
        </p:nvSpPr>
        <p:spPr>
          <a:ln/>
        </p:spPr>
      </p:sp>
      <p:sp>
        <p:nvSpPr>
          <p:cNvPr id="244739" name="Rectangle 3"/>
          <p:cNvSpPr>
            <a:spLocks noGrp="1" noChangeArrowheads="1"/>
          </p:cNvSpPr>
          <p:nvPr>
            <p:ph type="body" idx="1"/>
          </p:nvPr>
        </p:nvSpPr>
        <p:spPr>
          <a:noFill/>
          <a:ln/>
        </p:spPr>
        <p:txBody>
          <a:bodyPr/>
          <a:lstStyle/>
          <a:p>
            <a:pPr eaLnBrk="1" hangingPunct="1"/>
            <a:r>
              <a:rPr lang="en-US" smtClean="0">
                <a:ea typeface="ＭＳ Ｐゴシック"/>
                <a:cs typeface="ＭＳ Ｐゴシック"/>
              </a:rPr>
              <a:t>Here’s is an excellent way to ruggedize an IV developed by the Army Rangers.</a:t>
            </a:r>
          </a:p>
          <a:p>
            <a:pPr eaLnBrk="1" hangingPunct="1"/>
            <a:r>
              <a:rPr lang="en-US" smtClean="0">
                <a:ea typeface="ＭＳ Ｐゴシック"/>
                <a:cs typeface="ＭＳ Ｐゴシック"/>
              </a:rPr>
              <a:t>Video File:   0203V11 Saline Lock - Step #1 120917</a:t>
            </a:r>
          </a:p>
          <a:p>
            <a:pPr eaLnBrk="1" hangingPunct="1"/>
            <a:endParaRPr lang="en-US" smtClean="0">
              <a:ea typeface="ＭＳ Ｐゴシック"/>
              <a:cs typeface="ＭＳ Ｐゴシック"/>
            </a:endParaRPr>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5" name="Rectangle 7"/>
          <p:cNvSpPr>
            <a:spLocks noGrp="1" noChangeArrowheads="1"/>
          </p:cNvSpPr>
          <p:nvPr>
            <p:ph type="sldNum" sz="quarter" idx="5"/>
          </p:nvPr>
        </p:nvSpPr>
        <p:spPr>
          <a:noFill/>
        </p:spPr>
        <p:txBody>
          <a:bodyPr/>
          <a:lstStyle/>
          <a:p>
            <a:fld id="{0D72686B-03C6-4070-AB74-8F0205D4E1CE}" type="slidenum">
              <a:rPr lang="en-US" smtClean="0">
                <a:ea typeface="ＭＳ Ｐゴシック"/>
                <a:cs typeface="ＭＳ Ｐゴシック"/>
              </a:rPr>
              <a:pPr/>
              <a:t>120</a:t>
            </a:fld>
            <a:endParaRPr lang="en-US" smtClean="0">
              <a:ea typeface="ＭＳ Ｐゴシック"/>
              <a:cs typeface="ＭＳ Ｐゴシック"/>
            </a:endParaRPr>
          </a:p>
        </p:txBody>
      </p:sp>
      <p:sp>
        <p:nvSpPr>
          <p:cNvPr id="246786" name="Rectangle 2"/>
          <p:cNvSpPr>
            <a:spLocks noGrp="1" noRot="1" noChangeAspect="1" noChangeArrowheads="1" noTextEdit="1"/>
          </p:cNvSpPr>
          <p:nvPr>
            <p:ph type="sldImg"/>
          </p:nvPr>
        </p:nvSpPr>
        <p:spPr>
          <a:ln/>
        </p:spPr>
      </p:sp>
      <p:sp>
        <p:nvSpPr>
          <p:cNvPr id="246787" name="Rectangle 3"/>
          <p:cNvSpPr>
            <a:spLocks noGrp="1" noChangeArrowheads="1"/>
          </p:cNvSpPr>
          <p:nvPr>
            <p:ph type="body" idx="1"/>
          </p:nvPr>
        </p:nvSpPr>
        <p:spPr>
          <a:noFill/>
          <a:ln/>
        </p:spPr>
        <p:txBody>
          <a:bodyPr/>
          <a:lstStyle/>
          <a:p>
            <a:pPr eaLnBrk="1" hangingPunct="1"/>
            <a:r>
              <a:rPr lang="en-US" smtClean="0">
                <a:ea typeface="ＭＳ Ｐゴシック"/>
                <a:cs typeface="ＭＳ Ｐゴシック"/>
              </a:rPr>
              <a:t>Don’t forget to flush the saline lock!</a:t>
            </a:r>
          </a:p>
          <a:p>
            <a:pPr eaLnBrk="1" hangingPunct="1"/>
            <a:r>
              <a:rPr lang="en-US" smtClean="0">
                <a:ea typeface="ＭＳ Ｐゴシック"/>
                <a:cs typeface="ＭＳ Ｐゴシック"/>
              </a:rPr>
              <a:t>It will clot off if you don’t.</a:t>
            </a:r>
          </a:p>
          <a:p>
            <a:pPr eaLnBrk="1" hangingPunct="1"/>
            <a:r>
              <a:rPr lang="en-US" smtClean="0">
                <a:ea typeface="ＭＳ Ｐゴシック"/>
                <a:cs typeface="ＭＳ Ｐゴシック"/>
              </a:rPr>
              <a:t>Video File:   0203V12 Saline Lock - Step #2 120917</a:t>
            </a:r>
          </a:p>
          <a:p>
            <a:pPr eaLnBrk="1" hangingPunct="1"/>
            <a:endParaRPr lang="en-US" smtClean="0">
              <a:ea typeface="ＭＳ Ｐゴシック"/>
              <a:cs typeface="ＭＳ Ｐゴシック"/>
            </a:endParaRPr>
          </a:p>
          <a:p>
            <a:pPr eaLnBrk="1" hangingPunct="1"/>
            <a:endParaRPr lang="en-US" smtClean="0">
              <a:ea typeface="ＭＳ Ｐゴシック"/>
              <a:cs typeface="ＭＳ Ｐゴシック"/>
            </a:endParaRPr>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3" name="Rectangle 7"/>
          <p:cNvSpPr>
            <a:spLocks noGrp="1" noChangeArrowheads="1"/>
          </p:cNvSpPr>
          <p:nvPr>
            <p:ph type="sldNum" sz="quarter" idx="5"/>
          </p:nvPr>
        </p:nvSpPr>
        <p:spPr>
          <a:noFill/>
        </p:spPr>
        <p:txBody>
          <a:bodyPr/>
          <a:lstStyle/>
          <a:p>
            <a:fld id="{37006F59-B105-4D80-BE4B-752FA86ECFD2}" type="slidenum">
              <a:rPr lang="en-US" smtClean="0">
                <a:ea typeface="ＭＳ Ｐゴシック"/>
                <a:cs typeface="ＭＳ Ｐゴシック"/>
              </a:rPr>
              <a:pPr/>
              <a:t>121</a:t>
            </a:fld>
            <a:endParaRPr lang="en-US" smtClean="0">
              <a:ea typeface="ＭＳ Ｐゴシック"/>
              <a:cs typeface="ＭＳ Ｐゴシック"/>
            </a:endParaRPr>
          </a:p>
        </p:txBody>
      </p:sp>
      <p:sp>
        <p:nvSpPr>
          <p:cNvPr id="248834" name="Rectangle 2"/>
          <p:cNvSpPr>
            <a:spLocks noGrp="1" noRot="1" noChangeAspect="1" noChangeArrowheads="1" noTextEdit="1"/>
          </p:cNvSpPr>
          <p:nvPr>
            <p:ph type="sldImg"/>
          </p:nvPr>
        </p:nvSpPr>
        <p:spPr>
          <a:ln/>
        </p:spPr>
      </p:sp>
      <p:sp>
        <p:nvSpPr>
          <p:cNvPr id="248835" name="Rectangle 3"/>
          <p:cNvSpPr>
            <a:spLocks noGrp="1" noChangeArrowheads="1"/>
          </p:cNvSpPr>
          <p:nvPr>
            <p:ph type="body" idx="1"/>
          </p:nvPr>
        </p:nvSpPr>
        <p:spPr>
          <a:noFill/>
          <a:ln/>
        </p:spPr>
        <p:txBody>
          <a:bodyPr/>
          <a:lstStyle/>
          <a:p>
            <a:pPr eaLnBrk="1" hangingPunct="1"/>
            <a:r>
              <a:rPr lang="en-US" smtClean="0">
                <a:ea typeface="ＭＳ Ｐゴシック"/>
                <a:cs typeface="ＭＳ Ｐゴシック"/>
              </a:rPr>
              <a:t>Insert 2</a:t>
            </a:r>
            <a:r>
              <a:rPr lang="en-US" baseline="30000" smtClean="0">
                <a:ea typeface="ＭＳ Ｐゴシック"/>
                <a:cs typeface="ＭＳ Ｐゴシック"/>
              </a:rPr>
              <a:t>nd</a:t>
            </a:r>
            <a:r>
              <a:rPr lang="en-US" smtClean="0">
                <a:ea typeface="ＭＳ Ｐゴシック"/>
                <a:cs typeface="ＭＳ Ｐゴシック"/>
              </a:rPr>
              <a:t> catheter right through Tegaderm. </a:t>
            </a:r>
          </a:p>
          <a:p>
            <a:pPr eaLnBrk="1" hangingPunct="1"/>
            <a:r>
              <a:rPr lang="en-US" smtClean="0">
                <a:ea typeface="ＭＳ Ｐゴシック"/>
                <a:cs typeface="ＭＳ Ｐゴシック"/>
              </a:rPr>
              <a:t>Insert IV line after flushing with fluid to get the air out of the line.</a:t>
            </a:r>
          </a:p>
          <a:p>
            <a:pPr eaLnBrk="1" hangingPunct="1"/>
            <a:r>
              <a:rPr lang="en-US" smtClean="0">
                <a:ea typeface="ＭＳ Ｐゴシック"/>
                <a:cs typeface="ＭＳ Ｐゴシック"/>
              </a:rPr>
              <a:t>Video File:   0203V13 Saline Lock - Step #3 120917</a:t>
            </a:r>
          </a:p>
          <a:p>
            <a:pPr eaLnBrk="1" hangingPunct="1"/>
            <a:endParaRPr lang="en-US" smtClean="0">
              <a:ea typeface="ＭＳ Ｐゴシック"/>
              <a:cs typeface="ＭＳ Ｐゴシック"/>
            </a:endParaRPr>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1" name="Rectangle 7"/>
          <p:cNvSpPr>
            <a:spLocks noGrp="1" noChangeArrowheads="1"/>
          </p:cNvSpPr>
          <p:nvPr>
            <p:ph type="sldNum" sz="quarter" idx="5"/>
          </p:nvPr>
        </p:nvSpPr>
        <p:spPr>
          <a:noFill/>
        </p:spPr>
        <p:txBody>
          <a:bodyPr/>
          <a:lstStyle/>
          <a:p>
            <a:fld id="{24B1F195-9CA1-48B3-92AA-E5EB34FE79AA}" type="slidenum">
              <a:rPr lang="en-US" smtClean="0">
                <a:ea typeface="ＭＳ Ｐゴシック"/>
                <a:cs typeface="ＭＳ Ｐゴシック"/>
              </a:rPr>
              <a:pPr/>
              <a:t>122</a:t>
            </a:fld>
            <a:endParaRPr lang="en-US" smtClean="0">
              <a:ea typeface="ＭＳ Ｐゴシック"/>
              <a:cs typeface="ＭＳ Ｐゴシック"/>
            </a:endParaRPr>
          </a:p>
        </p:txBody>
      </p:sp>
      <p:sp>
        <p:nvSpPr>
          <p:cNvPr id="250882" name="Rectangle 2"/>
          <p:cNvSpPr>
            <a:spLocks noGrp="1" noRot="1" noChangeAspect="1" noChangeArrowheads="1" noTextEdit="1"/>
          </p:cNvSpPr>
          <p:nvPr>
            <p:ph type="sldImg"/>
          </p:nvPr>
        </p:nvSpPr>
        <p:spPr>
          <a:ln/>
        </p:spPr>
      </p:sp>
      <p:sp>
        <p:nvSpPr>
          <p:cNvPr id="250883" name="Rectangle 3"/>
          <p:cNvSpPr>
            <a:spLocks noGrp="1" noChangeArrowheads="1"/>
          </p:cNvSpPr>
          <p:nvPr>
            <p:ph type="body" idx="1"/>
          </p:nvPr>
        </p:nvSpPr>
        <p:spPr>
          <a:noFill/>
          <a:ln/>
        </p:spPr>
        <p:txBody>
          <a:bodyPr/>
          <a:lstStyle/>
          <a:p>
            <a:pPr eaLnBrk="1" hangingPunct="1"/>
            <a:r>
              <a:rPr lang="en-US" smtClean="0">
                <a:ea typeface="ＭＳ Ｐゴシック"/>
                <a:cs typeface="ＭＳ Ｐゴシック"/>
              </a:rPr>
              <a:t>Velcro strap helps prevent traumatic disinsertion of IV line. </a:t>
            </a:r>
          </a:p>
          <a:p>
            <a:pPr eaLnBrk="1" hangingPunct="1"/>
            <a:r>
              <a:rPr lang="en-US" smtClean="0">
                <a:ea typeface="ＭＳ Ｐゴシック"/>
                <a:cs typeface="ＭＳ Ｐゴシック"/>
              </a:rPr>
              <a:t>Video File:   0203V14 Saline Lock - Step #4 120917</a:t>
            </a:r>
          </a:p>
          <a:p>
            <a:pPr eaLnBrk="1" hangingPunct="1"/>
            <a:endParaRPr lang="en-US" smtClean="0">
              <a:ea typeface="ＭＳ Ｐゴシック"/>
              <a:cs typeface="ＭＳ Ｐゴシック"/>
            </a:endParaRPr>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29" name="Rectangle 7"/>
          <p:cNvSpPr>
            <a:spLocks noGrp="1" noChangeArrowheads="1"/>
          </p:cNvSpPr>
          <p:nvPr>
            <p:ph type="sldNum" sz="quarter" idx="5"/>
          </p:nvPr>
        </p:nvSpPr>
        <p:spPr>
          <a:noFill/>
        </p:spPr>
        <p:txBody>
          <a:bodyPr/>
          <a:lstStyle/>
          <a:p>
            <a:fld id="{F8C6C84D-D2A8-4D16-AF63-30E8DFB7F868}" type="slidenum">
              <a:rPr lang="en-US" smtClean="0">
                <a:ea typeface="ＭＳ Ｐゴシック"/>
                <a:cs typeface="ＭＳ Ｐゴシック"/>
              </a:rPr>
              <a:pPr/>
              <a:t>123</a:t>
            </a:fld>
            <a:endParaRPr lang="en-US" smtClean="0">
              <a:ea typeface="ＭＳ Ｐゴシック"/>
              <a:cs typeface="ＭＳ Ｐゴシック"/>
            </a:endParaRPr>
          </a:p>
        </p:txBody>
      </p:sp>
      <p:sp>
        <p:nvSpPr>
          <p:cNvPr id="252930" name="Rectangle 2"/>
          <p:cNvSpPr>
            <a:spLocks noGrp="1" noRot="1" noChangeAspect="1" noChangeArrowheads="1" noTextEdit="1"/>
          </p:cNvSpPr>
          <p:nvPr>
            <p:ph type="sldImg"/>
          </p:nvPr>
        </p:nvSpPr>
        <p:spPr>
          <a:ln/>
        </p:spPr>
      </p:sp>
      <p:sp>
        <p:nvSpPr>
          <p:cNvPr id="252931" name="Rectangle 3"/>
          <p:cNvSpPr>
            <a:spLocks noGrp="1" noChangeArrowheads="1"/>
          </p:cNvSpPr>
          <p:nvPr>
            <p:ph type="body" idx="1"/>
          </p:nvPr>
        </p:nvSpPr>
        <p:spPr>
          <a:noFill/>
          <a:ln/>
        </p:spPr>
        <p:txBody>
          <a:bodyPr/>
          <a:lstStyle/>
          <a:p>
            <a:pPr eaLnBrk="1" hangingPunct="1"/>
            <a:r>
              <a:rPr lang="en-US" smtClean="0">
                <a:ea typeface="ＭＳ Ｐゴシック"/>
                <a:cs typeface="ＭＳ Ｐゴシック"/>
              </a:rPr>
              <a:t>Even if the IV line is pulled out, the saline lock will remain in place.</a:t>
            </a:r>
          </a:p>
          <a:p>
            <a:pPr eaLnBrk="1" hangingPunct="1"/>
            <a:r>
              <a:rPr lang="en-US" smtClean="0">
                <a:ea typeface="ＭＳ Ｐゴシック"/>
                <a:cs typeface="ＭＳ Ｐゴシック"/>
              </a:rPr>
              <a:t>This ruggedized IV technique has worked very well on the battlefield.</a:t>
            </a:r>
          </a:p>
          <a:p>
            <a:pPr eaLnBrk="1" hangingPunct="1"/>
            <a:r>
              <a:rPr lang="en-US" smtClean="0">
                <a:ea typeface="ＭＳ Ｐゴシック"/>
                <a:cs typeface="ＭＳ Ｐゴシック"/>
              </a:rPr>
              <a:t>Vieo File:   0203V15 Saline Lock - Step #5 120917</a:t>
            </a:r>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7" name="Rectangle 7"/>
          <p:cNvSpPr>
            <a:spLocks noGrp="1" noChangeArrowheads="1"/>
          </p:cNvSpPr>
          <p:nvPr>
            <p:ph type="sldNum" sz="quarter" idx="5"/>
          </p:nvPr>
        </p:nvSpPr>
        <p:spPr>
          <a:noFill/>
        </p:spPr>
        <p:txBody>
          <a:bodyPr/>
          <a:lstStyle/>
          <a:p>
            <a:fld id="{AD462E92-D4C3-4024-B9F2-2A28D881C4A0}" type="slidenum">
              <a:rPr lang="en-US" smtClean="0">
                <a:ea typeface="ＭＳ Ｐゴシック"/>
                <a:cs typeface="ＭＳ Ｐゴシック"/>
              </a:rPr>
              <a:pPr/>
              <a:t>124</a:t>
            </a:fld>
            <a:endParaRPr lang="en-US" smtClean="0">
              <a:ea typeface="ＭＳ Ｐゴシック"/>
              <a:cs typeface="ＭＳ Ｐゴシック"/>
            </a:endParaRPr>
          </a:p>
        </p:txBody>
      </p:sp>
      <p:sp>
        <p:nvSpPr>
          <p:cNvPr id="254978" name="Slide Image Placeholder 1"/>
          <p:cNvSpPr>
            <a:spLocks noGrp="1" noRot="1" noChangeAspect="1" noTextEdit="1"/>
          </p:cNvSpPr>
          <p:nvPr>
            <p:ph type="sldImg"/>
          </p:nvPr>
        </p:nvSpPr>
        <p:spPr>
          <a:ln/>
        </p:spPr>
      </p:sp>
      <p:sp>
        <p:nvSpPr>
          <p:cNvPr id="254979" name="Notes Placeholder 2"/>
          <p:cNvSpPr>
            <a:spLocks noGrp="1"/>
          </p:cNvSpPr>
          <p:nvPr>
            <p:ph type="body" idx="1"/>
          </p:nvPr>
        </p:nvSpPr>
        <p:spPr>
          <a:noFill/>
          <a:ln/>
        </p:spPr>
        <p:txBody>
          <a:bodyPr lIns="91435" tIns="45718" rIns="91435" bIns="45718"/>
          <a:lstStyle/>
          <a:p>
            <a:pPr eaLnBrk="1" hangingPunct="1"/>
            <a:endParaRPr lang="en-US" smtClean="0">
              <a:ea typeface="ＭＳ Ｐゴシック"/>
              <a:cs typeface="ＭＳ Ｐゴシック"/>
            </a:endParaRPr>
          </a:p>
        </p:txBody>
      </p:sp>
      <p:sp>
        <p:nvSpPr>
          <p:cNvPr id="254980" name="Header Placeholder 3"/>
          <p:cNvSpPr txBox="1">
            <a:spLocks noGrp="1"/>
          </p:cNvSpPr>
          <p:nvPr/>
        </p:nvSpPr>
        <p:spPr bwMode="auto">
          <a:xfrm>
            <a:off x="0" y="0"/>
            <a:ext cx="2971800" cy="457200"/>
          </a:xfrm>
          <a:prstGeom prst="rect">
            <a:avLst/>
          </a:prstGeom>
          <a:noFill/>
          <a:ln w="9525">
            <a:noFill/>
            <a:miter lim="800000"/>
            <a:headEnd/>
            <a:tailEnd/>
          </a:ln>
        </p:spPr>
        <p:txBody>
          <a:bodyPr lIns="91435" tIns="45718" rIns="91435" bIns="45718"/>
          <a:lstStyle/>
          <a:p>
            <a:r>
              <a:rPr lang="en-US" sz="1200">
                <a:latin typeface="Arial" charset="0"/>
              </a:rPr>
              <a:t>Care Under fire</a:t>
            </a:r>
          </a:p>
        </p:txBody>
      </p:sp>
      <p:sp>
        <p:nvSpPr>
          <p:cNvPr id="254981" name="Date Placeholder 4"/>
          <p:cNvSpPr txBox="1">
            <a:spLocks noGrp="1"/>
          </p:cNvSpPr>
          <p:nvPr/>
        </p:nvSpPr>
        <p:spPr bwMode="auto">
          <a:xfrm>
            <a:off x="3884613" y="0"/>
            <a:ext cx="2971800" cy="457200"/>
          </a:xfrm>
          <a:prstGeom prst="rect">
            <a:avLst/>
          </a:prstGeom>
          <a:noFill/>
          <a:ln w="9525">
            <a:noFill/>
            <a:miter lim="800000"/>
            <a:headEnd/>
            <a:tailEnd/>
          </a:ln>
        </p:spPr>
        <p:txBody>
          <a:bodyPr lIns="91435" tIns="45718" rIns="91435" bIns="45718"/>
          <a:lstStyle/>
          <a:p>
            <a:pPr algn="r"/>
            <a:fld id="{ADCD5679-C3ED-41BF-8606-CAFE219F2861}" type="datetime1">
              <a:rPr lang="en-US" sz="1200">
                <a:latin typeface="Arial" charset="0"/>
              </a:rPr>
              <a:pPr algn="r"/>
              <a:t>4/1/2014</a:t>
            </a:fld>
            <a:endParaRPr lang="en-US" sz="1200">
              <a:latin typeface="Arial" charset="0"/>
            </a:endParaRPr>
          </a:p>
        </p:txBody>
      </p:sp>
      <p:sp>
        <p:nvSpPr>
          <p:cNvPr id="254982" name="Footer Placeholder 5"/>
          <p:cNvSpPr txBox="1">
            <a:spLocks noGrp="1"/>
          </p:cNvSpPr>
          <p:nvPr/>
        </p:nvSpPr>
        <p:spPr bwMode="auto">
          <a:xfrm>
            <a:off x="0" y="8685213"/>
            <a:ext cx="2971800" cy="457200"/>
          </a:xfrm>
          <a:prstGeom prst="rect">
            <a:avLst/>
          </a:prstGeom>
          <a:noFill/>
          <a:ln w="9525">
            <a:noFill/>
            <a:miter lim="800000"/>
            <a:headEnd/>
            <a:tailEnd/>
          </a:ln>
        </p:spPr>
        <p:txBody>
          <a:bodyPr lIns="91435" tIns="45718" rIns="91435" bIns="45718" anchor="b"/>
          <a:lstStyle/>
          <a:p>
            <a:r>
              <a:rPr lang="en-US" sz="1200">
                <a:latin typeface="Arial" charset="0"/>
              </a:rPr>
              <a:t>DRAFT</a:t>
            </a:r>
          </a:p>
        </p:txBody>
      </p:sp>
      <p:sp>
        <p:nvSpPr>
          <p:cNvPr id="254983" name="Slide Number Placeholder 6"/>
          <p:cNvSpPr txBox="1">
            <a:spLocks noGrp="1"/>
          </p:cNvSpPr>
          <p:nvPr/>
        </p:nvSpPr>
        <p:spPr bwMode="auto">
          <a:xfrm>
            <a:off x="3884613" y="8685213"/>
            <a:ext cx="2971800" cy="457200"/>
          </a:xfrm>
          <a:prstGeom prst="rect">
            <a:avLst/>
          </a:prstGeom>
          <a:noFill/>
          <a:ln w="9525">
            <a:noFill/>
            <a:miter lim="800000"/>
            <a:headEnd/>
            <a:tailEnd/>
          </a:ln>
        </p:spPr>
        <p:txBody>
          <a:bodyPr lIns="91435" tIns="45718" rIns="91435" bIns="45718" anchor="b"/>
          <a:lstStyle/>
          <a:p>
            <a:pPr algn="r"/>
            <a:fld id="{9C40BD06-0E65-44AB-93DC-937A7752DDF8}" type="slidenum">
              <a:rPr lang="en-US" sz="1200">
                <a:latin typeface="Arial" charset="0"/>
              </a:rPr>
              <a:pPr algn="r"/>
              <a:t>124</a:t>
            </a:fld>
            <a:endParaRPr lang="en-US" sz="1200">
              <a:latin typeface="Arial" charset="0"/>
            </a:endParaRPr>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5" name="Rectangle 7"/>
          <p:cNvSpPr>
            <a:spLocks noGrp="1" noChangeArrowheads="1"/>
          </p:cNvSpPr>
          <p:nvPr>
            <p:ph type="sldNum" sz="quarter" idx="5"/>
          </p:nvPr>
        </p:nvSpPr>
        <p:spPr>
          <a:noFill/>
        </p:spPr>
        <p:txBody>
          <a:bodyPr/>
          <a:lstStyle/>
          <a:p>
            <a:fld id="{9DD48B7A-2B84-4EF9-B6C8-3BAF901881F2}" type="slidenum">
              <a:rPr lang="en-US" smtClean="0">
                <a:solidFill>
                  <a:srgbClr val="000000"/>
                </a:solidFill>
                <a:ea typeface="ＭＳ Ｐゴシック"/>
                <a:cs typeface="ＭＳ Ｐゴシック"/>
              </a:rPr>
              <a:pPr/>
              <a:t>125</a:t>
            </a:fld>
            <a:endParaRPr lang="en-US" smtClean="0">
              <a:solidFill>
                <a:srgbClr val="000000"/>
              </a:solidFill>
              <a:ea typeface="ＭＳ Ｐゴシック"/>
              <a:cs typeface="ＭＳ Ｐゴシック"/>
            </a:endParaRPr>
          </a:p>
        </p:txBody>
      </p:sp>
      <p:sp>
        <p:nvSpPr>
          <p:cNvPr id="257026" name="Rectangle 2"/>
          <p:cNvSpPr>
            <a:spLocks noGrp="1" noRot="1" noChangeAspect="1" noChangeArrowheads="1" noTextEdit="1"/>
          </p:cNvSpPr>
          <p:nvPr>
            <p:ph type="sldImg"/>
          </p:nvPr>
        </p:nvSpPr>
        <p:spPr>
          <a:xfrm>
            <a:off x="1150938" y="692150"/>
            <a:ext cx="4556125" cy="3416300"/>
          </a:xfrm>
          <a:ln/>
        </p:spPr>
      </p:sp>
      <p:sp>
        <p:nvSpPr>
          <p:cNvPr id="257027" name="Rectangle 3"/>
          <p:cNvSpPr>
            <a:spLocks noGrp="1" noChangeArrowheads="1"/>
          </p:cNvSpPr>
          <p:nvPr>
            <p:ph type="body" idx="1"/>
          </p:nvPr>
        </p:nvSpPr>
        <p:spPr>
          <a:xfrm>
            <a:off x="914400" y="4343400"/>
            <a:ext cx="5029200" cy="4114800"/>
          </a:xfrm>
          <a:noFill/>
          <a:ln/>
        </p:spPr>
        <p:txBody>
          <a:bodyPr/>
          <a:lstStyle/>
          <a:p>
            <a:pPr eaLnBrk="1" hangingPunct="1"/>
            <a:r>
              <a:rPr lang="en-US" smtClean="0">
                <a:ea typeface="ＭＳ Ｐゴシック"/>
                <a:cs typeface="ＭＳ Ｐゴシック"/>
              </a:rPr>
              <a:t>The current IO device in most military medical sets is the Pyng FAST1</a:t>
            </a:r>
            <a:r>
              <a:rPr lang="en-US" baseline="30000" smtClean="0">
                <a:ea typeface="ＭＳ Ｐゴシック"/>
                <a:cs typeface="ＭＳ Ｐゴシック"/>
              </a:rPr>
              <a:t>®</a:t>
            </a:r>
            <a:r>
              <a:rPr lang="en-US" smtClean="0">
                <a:ea typeface="ＭＳ Ｐゴシック"/>
                <a:cs typeface="ＭＳ Ｐゴシック"/>
              </a:rPr>
              <a:t>. The FAST1</a:t>
            </a:r>
            <a:r>
              <a:rPr lang="en-US" baseline="30000" smtClean="0">
                <a:ea typeface="ＭＳ Ｐゴシック"/>
                <a:cs typeface="ＭＳ Ｐゴシック"/>
              </a:rPr>
              <a:t>® </a:t>
            </a:r>
            <a:r>
              <a:rPr lang="en-US" smtClean="0">
                <a:ea typeface="ＭＳ Ｐゴシック"/>
                <a:cs typeface="ＭＳ Ｐゴシック"/>
              </a:rPr>
              <a:t>was selected due to concerns about multiple extremity trauma precluding adequate site selection for extremity IV devices. Body armor use also generally protects the sternal insertion site.</a:t>
            </a:r>
          </a:p>
          <a:p>
            <a:pPr eaLnBrk="1" hangingPunct="1"/>
            <a:endParaRPr lang="en-US" smtClean="0">
              <a:ea typeface="ＭＳ Ｐゴシック"/>
              <a:cs typeface="ＭＳ Ｐゴシック"/>
            </a:endParaRPr>
          </a:p>
          <a:p>
            <a:pPr eaLnBrk="1" hangingPunct="1"/>
            <a:r>
              <a:rPr lang="en-US" smtClean="0">
                <a:ea typeface="ＭＳ Ｐゴシック"/>
                <a:cs typeface="ＭＳ Ｐゴシック"/>
              </a:rPr>
              <a:t>Hand out the FAST1</a:t>
            </a:r>
            <a:r>
              <a:rPr lang="en-US" baseline="30000" smtClean="0">
                <a:ea typeface="ＭＳ Ｐゴシック"/>
                <a:cs typeface="ＭＳ Ｐゴシック"/>
              </a:rPr>
              <a:t>® </a:t>
            </a:r>
            <a:r>
              <a:rPr lang="en-US" smtClean="0">
                <a:ea typeface="ＭＳ Ｐゴシック"/>
                <a:cs typeface="ＭＳ Ｐゴシック"/>
              </a:rPr>
              <a:t>device. You’ll go through the contents on the next slide. </a:t>
            </a:r>
          </a:p>
          <a:p>
            <a:pPr eaLnBrk="1" hangingPunct="1"/>
            <a:endParaRPr lang="en-US" smtClean="0">
              <a:ea typeface="ＭＳ Ｐゴシック"/>
              <a:cs typeface="ＭＳ Ｐゴシック"/>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p:cNvSpPr>
            <a:spLocks noGrp="1" noChangeArrowheads="1"/>
          </p:cNvSpPr>
          <p:nvPr>
            <p:ph type="sldNum" sz="quarter" idx="5"/>
          </p:nvPr>
        </p:nvSpPr>
        <p:spPr>
          <a:noFill/>
        </p:spPr>
        <p:txBody>
          <a:bodyPr/>
          <a:lstStyle/>
          <a:p>
            <a:fld id="{DBC2E532-EA8D-4C0F-B804-F95A88A688E7}" type="slidenum">
              <a:rPr lang="en-US" smtClean="0">
                <a:ea typeface="ＭＳ Ｐゴシック"/>
                <a:cs typeface="ＭＳ Ｐゴシック"/>
              </a:rPr>
              <a:pPr/>
              <a:t>11</a:t>
            </a:fld>
            <a:endParaRPr lang="en-US" smtClean="0">
              <a:ea typeface="ＭＳ Ｐゴシック"/>
              <a:cs typeface="ＭＳ Ｐゴシック"/>
            </a:endParaRPr>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p:spPr>
        <p:txBody>
          <a:bodyPr/>
          <a:lstStyle/>
          <a:p>
            <a:pPr eaLnBrk="1" hangingPunct="1"/>
            <a:r>
              <a:rPr lang="en-US" smtClean="0">
                <a:ea typeface="ＭＳ Ｐゴシック"/>
                <a:cs typeface="ＭＳ Ｐゴシック"/>
              </a:rPr>
              <a:t>This phase of care may be very prolonged.</a:t>
            </a:r>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3" name="Rectangle 7"/>
          <p:cNvSpPr>
            <a:spLocks noGrp="1" noChangeArrowheads="1"/>
          </p:cNvSpPr>
          <p:nvPr>
            <p:ph type="sldNum" sz="quarter" idx="5"/>
          </p:nvPr>
        </p:nvSpPr>
        <p:spPr>
          <a:noFill/>
        </p:spPr>
        <p:txBody>
          <a:bodyPr/>
          <a:lstStyle/>
          <a:p>
            <a:fld id="{DD1FE3D5-B383-499F-A7FC-4231DEBD3261}" type="slidenum">
              <a:rPr lang="en-US" smtClean="0">
                <a:solidFill>
                  <a:srgbClr val="000000"/>
                </a:solidFill>
                <a:ea typeface="ＭＳ Ｐゴシック"/>
                <a:cs typeface="ＭＳ Ｐゴシック"/>
              </a:rPr>
              <a:pPr/>
              <a:t>126</a:t>
            </a:fld>
            <a:endParaRPr lang="en-US" smtClean="0">
              <a:solidFill>
                <a:srgbClr val="000000"/>
              </a:solidFill>
              <a:ea typeface="ＭＳ Ｐゴシック"/>
              <a:cs typeface="ＭＳ Ｐゴシック"/>
            </a:endParaRPr>
          </a:p>
        </p:txBody>
      </p:sp>
      <p:sp>
        <p:nvSpPr>
          <p:cNvPr id="259074" name="Rectangle 2"/>
          <p:cNvSpPr>
            <a:spLocks noGrp="1" noRot="1" noChangeAspect="1" noChangeArrowheads="1" noTextEdit="1"/>
          </p:cNvSpPr>
          <p:nvPr>
            <p:ph type="sldImg"/>
          </p:nvPr>
        </p:nvSpPr>
        <p:spPr>
          <a:ln/>
        </p:spPr>
      </p:sp>
      <p:sp>
        <p:nvSpPr>
          <p:cNvPr id="259075" name="Rectangle 3"/>
          <p:cNvSpPr>
            <a:spLocks noGrp="1" noChangeArrowheads="1"/>
          </p:cNvSpPr>
          <p:nvPr>
            <p:ph type="body" idx="1"/>
          </p:nvPr>
        </p:nvSpPr>
        <p:spPr>
          <a:noFill/>
          <a:ln/>
        </p:spPr>
        <p:txBody>
          <a:bodyPr/>
          <a:lstStyle/>
          <a:p>
            <a:pPr eaLnBrk="1" hangingPunct="1"/>
            <a:r>
              <a:rPr lang="en-US" smtClean="0">
                <a:ea typeface="ＭＳ Ｐゴシック"/>
                <a:cs typeface="ＭＳ Ｐゴシック"/>
              </a:rPr>
              <a:t>Go though the various components of the FAST1</a:t>
            </a:r>
            <a:r>
              <a:rPr lang="en-US" baseline="30000" smtClean="0">
                <a:ea typeface="ＭＳ Ｐゴシック"/>
                <a:cs typeface="ＭＳ Ｐゴシック"/>
              </a:rPr>
              <a:t>® </a:t>
            </a:r>
            <a:r>
              <a:rPr lang="en-US" smtClean="0">
                <a:ea typeface="ＭＳ Ｐゴシック"/>
                <a:cs typeface="ＭＳ Ｐゴシック"/>
              </a:rPr>
              <a:t>as shown.</a:t>
            </a:r>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1" name="Rectangle 7"/>
          <p:cNvSpPr>
            <a:spLocks noGrp="1" noChangeArrowheads="1"/>
          </p:cNvSpPr>
          <p:nvPr>
            <p:ph type="sldNum" sz="quarter" idx="5"/>
          </p:nvPr>
        </p:nvSpPr>
        <p:spPr>
          <a:noFill/>
        </p:spPr>
        <p:txBody>
          <a:bodyPr/>
          <a:lstStyle/>
          <a:p>
            <a:fld id="{58603ACC-4D62-4127-93ED-13B804F90475}" type="slidenum">
              <a:rPr lang="en-US" smtClean="0">
                <a:solidFill>
                  <a:srgbClr val="000000"/>
                </a:solidFill>
                <a:ea typeface="ＭＳ Ｐゴシック"/>
                <a:cs typeface="ＭＳ Ｐゴシック"/>
              </a:rPr>
              <a:pPr/>
              <a:t>127</a:t>
            </a:fld>
            <a:endParaRPr lang="en-US" smtClean="0">
              <a:solidFill>
                <a:srgbClr val="000000"/>
              </a:solidFill>
              <a:ea typeface="ＭＳ Ｐゴシック"/>
              <a:cs typeface="ＭＳ Ｐゴシック"/>
            </a:endParaRPr>
          </a:p>
        </p:txBody>
      </p:sp>
      <p:sp>
        <p:nvSpPr>
          <p:cNvPr id="261122" name="Rectangle 2"/>
          <p:cNvSpPr>
            <a:spLocks noGrp="1" noRot="1" noChangeAspect="1" noChangeArrowheads="1" noTextEdit="1"/>
          </p:cNvSpPr>
          <p:nvPr>
            <p:ph type="sldImg"/>
          </p:nvPr>
        </p:nvSpPr>
        <p:spPr>
          <a:xfrm>
            <a:off x="1150938" y="692150"/>
            <a:ext cx="4556125" cy="3416300"/>
          </a:xfrm>
          <a:ln/>
        </p:spPr>
      </p:sp>
      <p:sp>
        <p:nvSpPr>
          <p:cNvPr id="261123" name="Rectangle 3"/>
          <p:cNvSpPr>
            <a:spLocks noGrp="1" noChangeArrowheads="1"/>
          </p:cNvSpPr>
          <p:nvPr>
            <p:ph type="body" idx="1"/>
          </p:nvPr>
        </p:nvSpPr>
        <p:spPr>
          <a:xfrm>
            <a:off x="914400" y="4343400"/>
            <a:ext cx="5029200" cy="4114800"/>
          </a:xfrm>
          <a:noFill/>
          <a:ln/>
        </p:spPr>
        <p:txBody>
          <a:bodyPr/>
          <a:lstStyle/>
          <a:p>
            <a:pPr eaLnBrk="1" hangingPunct="1"/>
            <a:r>
              <a:rPr lang="en-US" smtClean="0">
                <a:ea typeface="ＭＳ Ｐゴシック"/>
                <a:cs typeface="ＭＳ Ｐゴシック"/>
              </a:rPr>
              <a:t>A few things to be aware of about the FAST1</a:t>
            </a:r>
            <a:r>
              <a:rPr lang="en-US" baseline="30000" smtClean="0">
                <a:ea typeface="ＭＳ Ｐゴシック"/>
                <a:cs typeface="ＭＳ Ｐゴシック"/>
              </a:rPr>
              <a:t>®</a:t>
            </a:r>
            <a:r>
              <a:rPr lang="en-US" smtClean="0">
                <a:ea typeface="ＭＳ Ｐゴシック"/>
                <a:cs typeface="ＭＳ Ｐゴシック"/>
              </a:rPr>
              <a:t>.</a:t>
            </a:r>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69" name="Rectangle 7"/>
          <p:cNvSpPr>
            <a:spLocks noGrp="1" noChangeArrowheads="1"/>
          </p:cNvSpPr>
          <p:nvPr>
            <p:ph type="sldNum" sz="quarter" idx="5"/>
          </p:nvPr>
        </p:nvSpPr>
        <p:spPr>
          <a:noFill/>
        </p:spPr>
        <p:txBody>
          <a:bodyPr/>
          <a:lstStyle/>
          <a:p>
            <a:fld id="{FB462CDA-4D70-4F78-80EE-428A7E654BB8}" type="slidenum">
              <a:rPr lang="en-US" smtClean="0">
                <a:solidFill>
                  <a:srgbClr val="000000"/>
                </a:solidFill>
                <a:ea typeface="ＭＳ Ｐゴシック"/>
                <a:cs typeface="ＭＳ Ｐゴシック"/>
              </a:rPr>
              <a:pPr/>
              <a:t>128</a:t>
            </a:fld>
            <a:endParaRPr lang="en-US" smtClean="0">
              <a:solidFill>
                <a:srgbClr val="000000"/>
              </a:solidFill>
              <a:ea typeface="ＭＳ Ｐゴシック"/>
              <a:cs typeface="ＭＳ Ｐゴシック"/>
            </a:endParaRPr>
          </a:p>
        </p:txBody>
      </p:sp>
      <p:sp>
        <p:nvSpPr>
          <p:cNvPr id="263170" name="Rectangle 2"/>
          <p:cNvSpPr>
            <a:spLocks noGrp="1" noRot="1" noChangeAspect="1" noChangeArrowheads="1" noTextEdit="1"/>
          </p:cNvSpPr>
          <p:nvPr>
            <p:ph type="sldImg"/>
          </p:nvPr>
        </p:nvSpPr>
        <p:spPr>
          <a:xfrm>
            <a:off x="1150938" y="692150"/>
            <a:ext cx="4556125" cy="3416300"/>
          </a:xfrm>
          <a:ln/>
        </p:spPr>
      </p:sp>
      <p:sp>
        <p:nvSpPr>
          <p:cNvPr id="263171" name="Rectangle 3"/>
          <p:cNvSpPr>
            <a:spLocks noGrp="1" noChangeArrowheads="1"/>
          </p:cNvSpPr>
          <p:nvPr>
            <p:ph type="body" idx="1"/>
          </p:nvPr>
        </p:nvSpPr>
        <p:spPr>
          <a:xfrm>
            <a:off x="914400" y="4343400"/>
            <a:ext cx="5029200" cy="4114800"/>
          </a:xfrm>
          <a:noFill/>
          <a:ln/>
        </p:spPr>
        <p:txBody>
          <a:bodyPr/>
          <a:lstStyle/>
          <a:p>
            <a:pPr eaLnBrk="1" hangingPunct="1"/>
            <a:r>
              <a:rPr lang="en-US" smtClean="0">
                <a:ea typeface="ＭＳ Ｐゴシック"/>
                <a:cs typeface="ＭＳ Ｐゴシック"/>
              </a:rPr>
              <a:t>How fast do fluids flow through the FAST1</a:t>
            </a:r>
            <a:r>
              <a:rPr lang="en-US" baseline="30000" smtClean="0">
                <a:ea typeface="ＭＳ Ｐゴシック"/>
                <a:cs typeface="ＭＳ Ｐゴシック"/>
              </a:rPr>
              <a:t>®</a:t>
            </a:r>
            <a:r>
              <a:rPr lang="en-US" smtClean="0">
                <a:ea typeface="ＭＳ Ｐゴシック"/>
                <a:cs typeface="ＭＳ Ｐゴシック"/>
              </a:rPr>
              <a:t>? </a:t>
            </a:r>
          </a:p>
          <a:p>
            <a:pPr eaLnBrk="1" hangingPunct="1"/>
            <a:r>
              <a:rPr lang="en-US" smtClean="0">
                <a:ea typeface="ＭＳ Ｐゴシック"/>
                <a:cs typeface="ＭＳ Ｐゴシック"/>
              </a:rPr>
              <a:t>Note that IO space connects directly with the intravenous space.</a:t>
            </a:r>
          </a:p>
          <a:p>
            <a:pPr eaLnBrk="1" hangingPunct="1"/>
            <a:r>
              <a:rPr lang="en-US" smtClean="0">
                <a:ea typeface="ＭＳ Ｐゴシック"/>
                <a:cs typeface="ＭＳ Ｐゴシック"/>
              </a:rPr>
              <a:t>Use pressure to force in the Hextend fluid bolus, for instance, that we will discuss later.</a:t>
            </a:r>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7" name="Rectangle 7"/>
          <p:cNvSpPr>
            <a:spLocks noGrp="1" noChangeArrowheads="1"/>
          </p:cNvSpPr>
          <p:nvPr>
            <p:ph type="sldNum" sz="quarter" idx="5"/>
          </p:nvPr>
        </p:nvSpPr>
        <p:spPr>
          <a:noFill/>
        </p:spPr>
        <p:txBody>
          <a:bodyPr/>
          <a:lstStyle/>
          <a:p>
            <a:fld id="{A90AC28A-534C-4ACC-8BBA-DF5C93110B7A}" type="slidenum">
              <a:rPr lang="en-US" smtClean="0">
                <a:solidFill>
                  <a:srgbClr val="000000"/>
                </a:solidFill>
                <a:ea typeface="ＭＳ Ｐゴシック"/>
                <a:cs typeface="ＭＳ Ｐゴシック"/>
              </a:rPr>
              <a:pPr/>
              <a:t>129</a:t>
            </a:fld>
            <a:endParaRPr lang="en-US" smtClean="0">
              <a:solidFill>
                <a:srgbClr val="000000"/>
              </a:solidFill>
              <a:ea typeface="ＭＳ Ｐゴシック"/>
              <a:cs typeface="ＭＳ Ｐゴシック"/>
            </a:endParaRPr>
          </a:p>
        </p:txBody>
      </p:sp>
      <p:sp>
        <p:nvSpPr>
          <p:cNvPr id="265218" name="Rectangle 2"/>
          <p:cNvSpPr>
            <a:spLocks noGrp="1" noRot="1" noChangeAspect="1" noChangeArrowheads="1" noTextEdit="1"/>
          </p:cNvSpPr>
          <p:nvPr>
            <p:ph type="sldImg"/>
          </p:nvPr>
        </p:nvSpPr>
        <p:spPr>
          <a:ln/>
        </p:spPr>
      </p:sp>
      <p:sp>
        <p:nvSpPr>
          <p:cNvPr id="265219" name="Rectangle 3"/>
          <p:cNvSpPr>
            <a:spLocks noGrp="1" noChangeArrowheads="1"/>
          </p:cNvSpPr>
          <p:nvPr>
            <p:ph type="body" idx="1"/>
          </p:nvPr>
        </p:nvSpPr>
        <p:spPr>
          <a:noFill/>
          <a:ln/>
        </p:spPr>
        <p:txBody>
          <a:bodyPr/>
          <a:lstStyle/>
          <a:p>
            <a:pPr eaLnBrk="1" hangingPunct="1"/>
            <a:r>
              <a:rPr lang="en-US" smtClean="0">
                <a:ea typeface="ＭＳ Ｐゴシック"/>
                <a:cs typeface="ＭＳ Ｐゴシック"/>
              </a:rPr>
              <a:t>Show them where the suprasternal notch is on yourself.</a:t>
            </a:r>
          </a:p>
          <a:p>
            <a:pPr eaLnBrk="1" hangingPunct="1"/>
            <a:endParaRPr lang="en-US" smtClean="0">
              <a:ea typeface="ＭＳ Ｐゴシック"/>
              <a:cs typeface="ＭＳ Ｐゴシック"/>
            </a:endParaRPr>
          </a:p>
          <a:p>
            <a:pPr eaLnBrk="1" hangingPunct="1"/>
            <a:r>
              <a:rPr lang="en-US" smtClean="0">
                <a:ea typeface="ＭＳ Ｐゴシック"/>
                <a:cs typeface="ＭＳ Ｐゴシック"/>
              </a:rPr>
              <a:t>It is important to sterilize the site before inserting the IO device. Introduction of bacteria from dirty skin into the medullary cavity of the sternum can lead to infection inside the bone (osteomyelitis). This is a particularly undesirable complication because treatment may require removal of the sternum with resultant loss of the very important protection it provides for the heart.</a:t>
            </a:r>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5" name="Slide Image Placeholder 1"/>
          <p:cNvSpPr>
            <a:spLocks noGrp="1" noRot="1" noChangeAspect="1" noTextEdit="1"/>
          </p:cNvSpPr>
          <p:nvPr>
            <p:ph type="sldImg"/>
          </p:nvPr>
        </p:nvSpPr>
        <p:spPr>
          <a:ln/>
        </p:spPr>
      </p:sp>
      <p:sp>
        <p:nvSpPr>
          <p:cNvPr id="267266" name="Notes Placeholder 2"/>
          <p:cNvSpPr>
            <a:spLocks noGrp="1"/>
          </p:cNvSpPr>
          <p:nvPr>
            <p:ph type="body" idx="1"/>
          </p:nvPr>
        </p:nvSpPr>
        <p:spPr>
          <a:noFill/>
          <a:ln/>
        </p:spPr>
        <p:txBody>
          <a:bodyPr/>
          <a:lstStyle/>
          <a:p>
            <a:r>
              <a:rPr lang="en-US" smtClean="0">
                <a:ea typeface="ＭＳ Ｐゴシック"/>
                <a:cs typeface="ＭＳ Ｐゴシック"/>
              </a:rPr>
              <a:t>The Target Patch has a two-piece peel-off backing.</a:t>
            </a:r>
          </a:p>
        </p:txBody>
      </p:sp>
      <p:sp>
        <p:nvSpPr>
          <p:cNvPr id="267267" name="Slide Number Placeholder 3"/>
          <p:cNvSpPr>
            <a:spLocks noGrp="1"/>
          </p:cNvSpPr>
          <p:nvPr>
            <p:ph type="sldNum" sz="quarter" idx="5"/>
          </p:nvPr>
        </p:nvSpPr>
        <p:spPr>
          <a:noFill/>
        </p:spPr>
        <p:txBody>
          <a:bodyPr/>
          <a:lstStyle/>
          <a:p>
            <a:fld id="{E94D3820-4EA8-446A-B01B-803C68B7C4EB}" type="slidenum">
              <a:rPr lang="en-US" smtClean="0">
                <a:ea typeface="ＭＳ Ｐゴシック"/>
                <a:cs typeface="ＭＳ Ｐゴシック"/>
              </a:rPr>
              <a:pPr/>
              <a:t>130</a:t>
            </a:fld>
            <a:endParaRPr lang="en-US" smtClean="0">
              <a:ea typeface="ＭＳ Ｐゴシック"/>
              <a:cs typeface="ＭＳ Ｐゴシック"/>
            </a:endParaRPr>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3" name="Rectangle 7"/>
          <p:cNvSpPr>
            <a:spLocks noGrp="1" noChangeArrowheads="1"/>
          </p:cNvSpPr>
          <p:nvPr>
            <p:ph type="sldNum" sz="quarter" idx="5"/>
          </p:nvPr>
        </p:nvSpPr>
        <p:spPr>
          <a:noFill/>
        </p:spPr>
        <p:txBody>
          <a:bodyPr/>
          <a:lstStyle/>
          <a:p>
            <a:fld id="{FBDAE238-089C-46D1-9D8E-D54BBDF32F2B}" type="slidenum">
              <a:rPr lang="en-US" smtClean="0">
                <a:solidFill>
                  <a:srgbClr val="000000"/>
                </a:solidFill>
                <a:ea typeface="ＭＳ Ｐゴシック"/>
                <a:cs typeface="ＭＳ Ｐゴシック"/>
              </a:rPr>
              <a:pPr/>
              <a:t>131</a:t>
            </a:fld>
            <a:endParaRPr lang="en-US" smtClean="0">
              <a:solidFill>
                <a:srgbClr val="000000"/>
              </a:solidFill>
              <a:ea typeface="ＭＳ Ｐゴシック"/>
              <a:cs typeface="ＭＳ Ｐゴシック"/>
            </a:endParaRPr>
          </a:p>
        </p:txBody>
      </p:sp>
      <p:sp>
        <p:nvSpPr>
          <p:cNvPr id="269314" name="Rectangle 2"/>
          <p:cNvSpPr>
            <a:spLocks noGrp="1" noRot="1" noChangeAspect="1" noChangeArrowheads="1" noTextEdit="1"/>
          </p:cNvSpPr>
          <p:nvPr>
            <p:ph type="sldImg"/>
          </p:nvPr>
        </p:nvSpPr>
        <p:spPr>
          <a:ln/>
        </p:spPr>
      </p:sp>
      <p:sp>
        <p:nvSpPr>
          <p:cNvPr id="269315" name="Rectangle 3"/>
          <p:cNvSpPr>
            <a:spLocks noGrp="1" noChangeArrowheads="1"/>
          </p:cNvSpPr>
          <p:nvPr>
            <p:ph type="body" idx="1"/>
          </p:nvPr>
        </p:nvSpPr>
        <p:spPr>
          <a:noFill/>
          <a:ln/>
        </p:spPr>
        <p:txBody>
          <a:bodyPr/>
          <a:lstStyle/>
          <a:p>
            <a:pPr eaLnBrk="1" hangingPunct="1"/>
            <a:r>
              <a:rPr lang="en-US" smtClean="0">
                <a:ea typeface="ＭＳ Ｐゴシック"/>
                <a:cs typeface="ＭＳ Ｐゴシック"/>
              </a:rPr>
              <a:t>Recheck position of notch and apply target patch.</a:t>
            </a:r>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1" name="Rectangle 7"/>
          <p:cNvSpPr>
            <a:spLocks noGrp="1" noChangeArrowheads="1"/>
          </p:cNvSpPr>
          <p:nvPr>
            <p:ph type="sldNum" sz="quarter" idx="5"/>
          </p:nvPr>
        </p:nvSpPr>
        <p:spPr>
          <a:noFill/>
        </p:spPr>
        <p:txBody>
          <a:bodyPr/>
          <a:lstStyle/>
          <a:p>
            <a:fld id="{7220F54B-F41B-4E2D-94F9-819232F9B60F}" type="slidenum">
              <a:rPr lang="en-US" smtClean="0">
                <a:solidFill>
                  <a:srgbClr val="000000"/>
                </a:solidFill>
                <a:ea typeface="ＭＳ Ｐゴシック"/>
                <a:cs typeface="ＭＳ Ｐゴシック"/>
              </a:rPr>
              <a:pPr/>
              <a:t>132</a:t>
            </a:fld>
            <a:endParaRPr lang="en-US" smtClean="0">
              <a:solidFill>
                <a:srgbClr val="000000"/>
              </a:solidFill>
              <a:ea typeface="ＭＳ Ｐゴシック"/>
              <a:cs typeface="ＭＳ Ｐゴシック"/>
            </a:endParaRPr>
          </a:p>
        </p:txBody>
      </p:sp>
      <p:sp>
        <p:nvSpPr>
          <p:cNvPr id="271362" name="Rectangle 2"/>
          <p:cNvSpPr>
            <a:spLocks noGrp="1" noRot="1" noChangeAspect="1" noChangeArrowheads="1" noTextEdit="1"/>
          </p:cNvSpPr>
          <p:nvPr>
            <p:ph type="sldImg"/>
          </p:nvPr>
        </p:nvSpPr>
        <p:spPr>
          <a:ln/>
        </p:spPr>
      </p:sp>
      <p:sp>
        <p:nvSpPr>
          <p:cNvPr id="271363" name="Rectangle 3"/>
          <p:cNvSpPr>
            <a:spLocks noGrp="1" noChangeArrowheads="1"/>
          </p:cNvSpPr>
          <p:nvPr>
            <p:ph type="body" idx="1"/>
          </p:nvPr>
        </p:nvSpPr>
        <p:spPr>
          <a:noFill/>
          <a:ln/>
        </p:spPr>
        <p:txBody>
          <a:bodyPr/>
          <a:lstStyle/>
          <a:p>
            <a:pPr eaLnBrk="1" hangingPunct="1">
              <a:spcBef>
                <a:spcPct val="0"/>
              </a:spcBef>
            </a:pPr>
            <a:r>
              <a:rPr lang="en-US" smtClean="0">
                <a:ea typeface="ＭＳ Ｐゴシック"/>
                <a:cs typeface="ＭＳ Ｐゴシック"/>
              </a:rPr>
              <a:t>The manubrium is the top part of the sternum – this is where infuser will go.</a:t>
            </a:r>
          </a:p>
          <a:p>
            <a:pPr eaLnBrk="1" hangingPunct="1"/>
            <a:r>
              <a:rPr lang="en-US" smtClean="0">
                <a:ea typeface="ＭＳ Ｐゴシック"/>
                <a:cs typeface="ＭＳ Ｐゴシック"/>
              </a:rPr>
              <a:t>Introducer MUST be perpendicular to the manubrium, or it won’t work.</a:t>
            </a:r>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09" name="Rectangle 7"/>
          <p:cNvSpPr>
            <a:spLocks noGrp="1" noChangeArrowheads="1"/>
          </p:cNvSpPr>
          <p:nvPr>
            <p:ph type="sldNum" sz="quarter" idx="5"/>
          </p:nvPr>
        </p:nvSpPr>
        <p:spPr>
          <a:noFill/>
        </p:spPr>
        <p:txBody>
          <a:bodyPr/>
          <a:lstStyle/>
          <a:p>
            <a:fld id="{1E248888-8C2E-4D9E-931E-C1D23275DC84}" type="slidenum">
              <a:rPr lang="en-US" smtClean="0">
                <a:solidFill>
                  <a:srgbClr val="000000"/>
                </a:solidFill>
                <a:ea typeface="ＭＳ Ｐゴシック"/>
                <a:cs typeface="ＭＳ Ｐゴシック"/>
              </a:rPr>
              <a:pPr/>
              <a:t>133</a:t>
            </a:fld>
            <a:endParaRPr lang="en-US" smtClean="0">
              <a:solidFill>
                <a:srgbClr val="000000"/>
              </a:solidFill>
              <a:ea typeface="ＭＳ Ｐゴシック"/>
              <a:cs typeface="ＭＳ Ｐゴシック"/>
            </a:endParaRPr>
          </a:p>
        </p:txBody>
      </p:sp>
      <p:sp>
        <p:nvSpPr>
          <p:cNvPr id="273410" name="Rectangle 2"/>
          <p:cNvSpPr>
            <a:spLocks noGrp="1" noRot="1" noChangeAspect="1" noChangeArrowheads="1" noTextEdit="1"/>
          </p:cNvSpPr>
          <p:nvPr>
            <p:ph type="sldImg"/>
          </p:nvPr>
        </p:nvSpPr>
        <p:spPr>
          <a:ln/>
        </p:spPr>
      </p:sp>
      <p:sp>
        <p:nvSpPr>
          <p:cNvPr id="273411" name="Rectangle 3"/>
          <p:cNvSpPr>
            <a:spLocks noGrp="1" noChangeArrowheads="1"/>
          </p:cNvSpPr>
          <p:nvPr>
            <p:ph type="body" idx="1"/>
          </p:nvPr>
        </p:nvSpPr>
        <p:spPr>
          <a:noFill/>
          <a:ln/>
        </p:spPr>
        <p:txBody>
          <a:bodyPr/>
          <a:lstStyle/>
          <a:p>
            <a:pPr eaLnBrk="1" hangingPunct="1"/>
            <a:r>
              <a:rPr lang="en-US" smtClean="0">
                <a:ea typeface="ＭＳ Ｐゴシック"/>
                <a:cs typeface="ＭＳ Ｐゴシック"/>
              </a:rPr>
              <a:t>Slow, steady pressure….</a:t>
            </a:r>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7" name="Rectangle 7"/>
          <p:cNvSpPr>
            <a:spLocks noGrp="1" noChangeArrowheads="1"/>
          </p:cNvSpPr>
          <p:nvPr>
            <p:ph type="sldNum" sz="quarter" idx="5"/>
          </p:nvPr>
        </p:nvSpPr>
        <p:spPr>
          <a:noFill/>
        </p:spPr>
        <p:txBody>
          <a:bodyPr/>
          <a:lstStyle/>
          <a:p>
            <a:fld id="{3FC30BB5-9FEE-4430-A247-CEF9B97689B3}" type="slidenum">
              <a:rPr lang="en-US" smtClean="0">
                <a:solidFill>
                  <a:srgbClr val="000000"/>
                </a:solidFill>
                <a:ea typeface="ＭＳ Ｐゴシック"/>
                <a:cs typeface="ＭＳ Ｐゴシック"/>
              </a:rPr>
              <a:pPr/>
              <a:t>134</a:t>
            </a:fld>
            <a:endParaRPr lang="en-US" smtClean="0">
              <a:solidFill>
                <a:srgbClr val="000000"/>
              </a:solidFill>
              <a:ea typeface="ＭＳ Ｐゴシック"/>
              <a:cs typeface="ＭＳ Ｐゴシック"/>
            </a:endParaRPr>
          </a:p>
        </p:txBody>
      </p:sp>
      <p:sp>
        <p:nvSpPr>
          <p:cNvPr id="275458" name="Rectangle 2"/>
          <p:cNvSpPr>
            <a:spLocks noGrp="1" noRot="1" noChangeAspect="1" noChangeArrowheads="1" noTextEdit="1"/>
          </p:cNvSpPr>
          <p:nvPr>
            <p:ph type="sldImg"/>
          </p:nvPr>
        </p:nvSpPr>
        <p:spPr>
          <a:ln/>
        </p:spPr>
      </p:sp>
      <p:sp>
        <p:nvSpPr>
          <p:cNvPr id="275459" name="Rectangle 3"/>
          <p:cNvSpPr>
            <a:spLocks noGrp="1" noChangeArrowheads="1"/>
          </p:cNvSpPr>
          <p:nvPr>
            <p:ph type="body" idx="1"/>
          </p:nvPr>
        </p:nvSpPr>
        <p:spPr>
          <a:noFill/>
          <a:ln/>
        </p:spPr>
        <p:txBody>
          <a:bodyPr/>
          <a:lstStyle/>
          <a:p>
            <a:pPr eaLnBrk="1" hangingPunct="1"/>
            <a:r>
              <a:rPr lang="en-US" smtClean="0">
                <a:ea typeface="ＭＳ Ｐゴシック"/>
                <a:cs typeface="ＭＳ Ｐゴシック"/>
              </a:rPr>
              <a:t>Careful with sharp introducer when done.</a:t>
            </a:r>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5" name="Rectangle 7"/>
          <p:cNvSpPr>
            <a:spLocks noGrp="1" noChangeArrowheads="1"/>
          </p:cNvSpPr>
          <p:nvPr>
            <p:ph type="sldNum" sz="quarter" idx="5"/>
          </p:nvPr>
        </p:nvSpPr>
        <p:spPr>
          <a:noFill/>
        </p:spPr>
        <p:txBody>
          <a:bodyPr/>
          <a:lstStyle/>
          <a:p>
            <a:fld id="{2C84794F-1505-4E55-AFCC-798AE12BAB14}" type="slidenum">
              <a:rPr lang="en-US" smtClean="0">
                <a:solidFill>
                  <a:srgbClr val="000000"/>
                </a:solidFill>
                <a:ea typeface="ＭＳ Ｐゴシック"/>
                <a:cs typeface="ＭＳ Ｐゴシック"/>
              </a:rPr>
              <a:pPr/>
              <a:t>135</a:t>
            </a:fld>
            <a:endParaRPr lang="en-US" smtClean="0">
              <a:solidFill>
                <a:srgbClr val="000000"/>
              </a:solidFill>
              <a:ea typeface="ＭＳ Ｐゴシック"/>
              <a:cs typeface="ＭＳ Ｐゴシック"/>
            </a:endParaRPr>
          </a:p>
        </p:txBody>
      </p:sp>
      <p:sp>
        <p:nvSpPr>
          <p:cNvPr id="277506" name="Rectangle 2"/>
          <p:cNvSpPr>
            <a:spLocks noGrp="1" noRot="1" noChangeAspect="1" noChangeArrowheads="1" noTextEdit="1"/>
          </p:cNvSpPr>
          <p:nvPr>
            <p:ph type="sldImg"/>
          </p:nvPr>
        </p:nvSpPr>
        <p:spPr>
          <a:ln/>
        </p:spPr>
      </p:sp>
      <p:sp>
        <p:nvSpPr>
          <p:cNvPr id="277507" name="Rectangle 3"/>
          <p:cNvSpPr>
            <a:spLocks noGrp="1" noChangeArrowheads="1"/>
          </p:cNvSpPr>
          <p:nvPr>
            <p:ph type="body" idx="1"/>
          </p:nvPr>
        </p:nvSpPr>
        <p:spPr>
          <a:noFill/>
          <a:ln/>
        </p:spPr>
        <p:txBody>
          <a:bodyPr/>
          <a:lstStyle/>
          <a:p>
            <a:pPr eaLnBrk="1" hangingPunct="1"/>
            <a:r>
              <a:rPr lang="en-US" smtClean="0">
                <a:ea typeface="ＭＳ Ｐゴシック"/>
                <a:cs typeface="ＭＳ Ｐゴシック"/>
              </a:rPr>
              <a:t>KEY POINT – MUST FLUSH BONE PLUG WITH 5cc of IV fluid run through the infuser.</a:t>
            </a:r>
          </a:p>
          <a:p>
            <a:pPr eaLnBrk="1" hangingPunct="1"/>
            <a:r>
              <a:rPr lang="en-US" smtClean="0">
                <a:ea typeface="ＭＳ Ｐゴシック"/>
                <a:cs typeface="ＭＳ Ｐゴシック"/>
              </a:rPr>
              <a:t>Use more if needed.</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a:spLocks noGrp="1" noChangeArrowheads="1"/>
          </p:cNvSpPr>
          <p:nvPr>
            <p:ph type="sldNum" sz="quarter" idx="5"/>
          </p:nvPr>
        </p:nvSpPr>
        <p:spPr>
          <a:noFill/>
        </p:spPr>
        <p:txBody>
          <a:bodyPr/>
          <a:lstStyle/>
          <a:p>
            <a:fld id="{737E15A1-43E2-4DFE-B90F-F45329CCE3ED}" type="slidenum">
              <a:rPr lang="en-US" smtClean="0">
                <a:ea typeface="ＭＳ Ｐゴシック"/>
                <a:cs typeface="ＭＳ Ｐゴシック"/>
              </a:rPr>
              <a:pPr/>
              <a:t>12</a:t>
            </a:fld>
            <a:endParaRPr lang="en-US" smtClean="0">
              <a:ea typeface="ＭＳ Ｐゴシック"/>
              <a:cs typeface="ＭＳ Ｐゴシック"/>
            </a:endParaRPr>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ln/>
        </p:spPr>
        <p:txBody>
          <a:bodyPr/>
          <a:lstStyle/>
          <a:p>
            <a:pPr eaLnBrk="1" hangingPunct="1"/>
            <a:r>
              <a:rPr lang="en-US" smtClean="0">
                <a:ea typeface="ＭＳ Ｐゴシック"/>
                <a:cs typeface="ＭＳ Ｐゴシック"/>
              </a:rPr>
              <a:t>You may have multiple casualties with multiple problems.</a:t>
            </a:r>
          </a:p>
          <a:p>
            <a:pPr eaLnBrk="1" hangingPunct="1"/>
            <a:r>
              <a:rPr lang="en-US" smtClean="0">
                <a:ea typeface="ＭＳ Ｐゴシック"/>
                <a:cs typeface="ＭＳ Ｐゴシック"/>
              </a:rPr>
              <a:t>What problems do you address first?</a:t>
            </a:r>
          </a:p>
          <a:p>
            <a:pPr eaLnBrk="1" hangingPunct="1"/>
            <a:r>
              <a:rPr lang="en-US" smtClean="0">
                <a:ea typeface="ＭＳ Ｐゴシック"/>
                <a:cs typeface="ＭＳ Ｐゴシック"/>
              </a:rPr>
              <a:t>Before we show you – we have to note one assumption.</a:t>
            </a:r>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3" name="Rectangle 7"/>
          <p:cNvSpPr>
            <a:spLocks noGrp="1" noChangeArrowheads="1"/>
          </p:cNvSpPr>
          <p:nvPr>
            <p:ph type="sldNum" sz="quarter" idx="5"/>
          </p:nvPr>
        </p:nvSpPr>
        <p:spPr>
          <a:noFill/>
        </p:spPr>
        <p:txBody>
          <a:bodyPr/>
          <a:lstStyle/>
          <a:p>
            <a:fld id="{5ACA0318-22E5-4F14-B745-C1538D18E65A}" type="slidenum">
              <a:rPr lang="en-US" smtClean="0">
                <a:solidFill>
                  <a:srgbClr val="000000"/>
                </a:solidFill>
                <a:ea typeface="ＭＳ Ｐゴシック"/>
                <a:cs typeface="ＭＳ Ｐゴシック"/>
              </a:rPr>
              <a:pPr/>
              <a:t>136</a:t>
            </a:fld>
            <a:endParaRPr lang="en-US" smtClean="0">
              <a:solidFill>
                <a:srgbClr val="000000"/>
              </a:solidFill>
              <a:ea typeface="ＭＳ Ｐゴシック"/>
              <a:cs typeface="ＭＳ Ｐゴシック"/>
            </a:endParaRPr>
          </a:p>
        </p:txBody>
      </p:sp>
      <p:sp>
        <p:nvSpPr>
          <p:cNvPr id="279554" name="Rectangle 2"/>
          <p:cNvSpPr>
            <a:spLocks noGrp="1" noRot="1" noChangeAspect="1" noChangeArrowheads="1" noTextEdit="1"/>
          </p:cNvSpPr>
          <p:nvPr>
            <p:ph type="sldImg"/>
          </p:nvPr>
        </p:nvSpPr>
        <p:spPr>
          <a:ln/>
        </p:spPr>
      </p:sp>
      <p:sp>
        <p:nvSpPr>
          <p:cNvPr id="279555" name="Rectangle 3"/>
          <p:cNvSpPr>
            <a:spLocks noGrp="1" noChangeArrowheads="1"/>
          </p:cNvSpPr>
          <p:nvPr>
            <p:ph type="body" idx="1"/>
          </p:nvPr>
        </p:nvSpPr>
        <p:spPr>
          <a:noFill/>
          <a:ln/>
        </p:spPr>
        <p:txBody>
          <a:bodyPr/>
          <a:lstStyle/>
          <a:p>
            <a:pPr eaLnBrk="1" hangingPunct="1"/>
            <a:r>
              <a:rPr lang="en-US" smtClean="0">
                <a:ea typeface="ＭＳ Ｐゴシック"/>
                <a:cs typeface="ＭＳ Ｐゴシック"/>
              </a:rPr>
              <a:t>Run fluid through IV line before connecting to remove air from line.</a:t>
            </a:r>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1" name="Rectangle 7"/>
          <p:cNvSpPr>
            <a:spLocks noGrp="1" noChangeArrowheads="1"/>
          </p:cNvSpPr>
          <p:nvPr>
            <p:ph type="sldNum" sz="quarter" idx="5"/>
          </p:nvPr>
        </p:nvSpPr>
        <p:spPr>
          <a:noFill/>
        </p:spPr>
        <p:txBody>
          <a:bodyPr/>
          <a:lstStyle/>
          <a:p>
            <a:fld id="{71977434-A0D2-4B31-8FB7-29BDA93946C8}" type="slidenum">
              <a:rPr lang="en-US" smtClean="0">
                <a:solidFill>
                  <a:srgbClr val="000000"/>
                </a:solidFill>
                <a:ea typeface="ＭＳ Ｐゴシック"/>
                <a:cs typeface="ＭＳ Ｐゴシック"/>
              </a:rPr>
              <a:pPr/>
              <a:t>137</a:t>
            </a:fld>
            <a:endParaRPr lang="en-US" smtClean="0">
              <a:solidFill>
                <a:srgbClr val="000000"/>
              </a:solidFill>
              <a:ea typeface="ＭＳ Ｐゴシック"/>
              <a:cs typeface="ＭＳ Ｐゴシック"/>
            </a:endParaRPr>
          </a:p>
        </p:txBody>
      </p:sp>
      <p:sp>
        <p:nvSpPr>
          <p:cNvPr id="281602" name="Rectangle 2"/>
          <p:cNvSpPr>
            <a:spLocks noGrp="1" noRot="1" noChangeAspect="1" noChangeArrowheads="1" noTextEdit="1"/>
          </p:cNvSpPr>
          <p:nvPr>
            <p:ph type="sldImg"/>
          </p:nvPr>
        </p:nvSpPr>
        <p:spPr>
          <a:ln/>
        </p:spPr>
      </p:sp>
      <p:sp>
        <p:nvSpPr>
          <p:cNvPr id="281603" name="Rectangle 3"/>
          <p:cNvSpPr>
            <a:spLocks noGrp="1" noChangeArrowheads="1"/>
          </p:cNvSpPr>
          <p:nvPr>
            <p:ph type="body" idx="1"/>
          </p:nvPr>
        </p:nvSpPr>
        <p:spPr>
          <a:noFill/>
          <a:ln/>
        </p:spPr>
        <p:txBody>
          <a:bodyPr/>
          <a:lstStyle/>
          <a:p>
            <a:pPr eaLnBrk="1" hangingPunct="1"/>
            <a:r>
              <a:rPr lang="en-US" smtClean="0">
                <a:ea typeface="ＭＳ Ｐゴシック"/>
                <a:cs typeface="ＭＳ Ｐゴシック"/>
              </a:rPr>
              <a:t>What are some of the things that can go wrong when you are inserting the FAST1</a:t>
            </a:r>
            <a:r>
              <a:rPr lang="en-US" baseline="30000" smtClean="0">
                <a:ea typeface="ＭＳ Ｐゴシック"/>
                <a:cs typeface="ＭＳ Ｐゴシック"/>
              </a:rPr>
              <a:t>®</a:t>
            </a:r>
            <a:r>
              <a:rPr lang="en-US" smtClean="0">
                <a:ea typeface="ＭＳ Ｐゴシック"/>
                <a:cs typeface="ＭＳ Ｐゴシック"/>
              </a:rPr>
              <a:t>?</a:t>
            </a:r>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49" name="Rectangle 7"/>
          <p:cNvSpPr>
            <a:spLocks noGrp="1" noChangeArrowheads="1"/>
          </p:cNvSpPr>
          <p:nvPr>
            <p:ph type="sldNum" sz="quarter" idx="5"/>
          </p:nvPr>
        </p:nvSpPr>
        <p:spPr>
          <a:noFill/>
        </p:spPr>
        <p:txBody>
          <a:bodyPr/>
          <a:lstStyle/>
          <a:p>
            <a:fld id="{84964560-6693-4058-918C-3A78B6290A98}" type="slidenum">
              <a:rPr lang="en-US" smtClean="0">
                <a:solidFill>
                  <a:srgbClr val="000000"/>
                </a:solidFill>
                <a:ea typeface="ＭＳ Ｐゴシック"/>
                <a:cs typeface="ＭＳ Ｐゴシック"/>
              </a:rPr>
              <a:pPr/>
              <a:t>138</a:t>
            </a:fld>
            <a:endParaRPr lang="en-US" smtClean="0">
              <a:solidFill>
                <a:srgbClr val="000000"/>
              </a:solidFill>
              <a:ea typeface="ＭＳ Ｐゴシック"/>
              <a:cs typeface="ＭＳ Ｐゴシック"/>
            </a:endParaRPr>
          </a:p>
        </p:txBody>
      </p:sp>
      <p:sp>
        <p:nvSpPr>
          <p:cNvPr id="283650" name="Rectangle 2"/>
          <p:cNvSpPr>
            <a:spLocks noGrp="1" noRot="1" noChangeAspect="1" noChangeArrowheads="1" noTextEdit="1"/>
          </p:cNvSpPr>
          <p:nvPr>
            <p:ph type="sldImg"/>
          </p:nvPr>
        </p:nvSpPr>
        <p:spPr>
          <a:ln/>
        </p:spPr>
      </p:sp>
      <p:sp>
        <p:nvSpPr>
          <p:cNvPr id="283651" name="Rectangle 3"/>
          <p:cNvSpPr>
            <a:spLocks noGrp="1" noChangeArrowheads="1"/>
          </p:cNvSpPr>
          <p:nvPr>
            <p:ph type="body" idx="1"/>
          </p:nvPr>
        </p:nvSpPr>
        <p:spPr>
          <a:noFill/>
          <a:ln/>
        </p:spPr>
        <p:txBody>
          <a:bodyPr/>
          <a:lstStyle/>
          <a:p>
            <a:pPr eaLnBrk="1" hangingPunct="1"/>
            <a:r>
              <a:rPr lang="en-US" smtClean="0">
                <a:ea typeface="ＭＳ Ｐゴシック"/>
                <a:cs typeface="ＭＳ Ｐゴシック"/>
              </a:rPr>
              <a:t>More key things to know about the FAST1</a:t>
            </a:r>
            <a:r>
              <a:rPr lang="en-US" baseline="30000" smtClean="0">
                <a:ea typeface="ＭＳ Ｐゴシック"/>
                <a:cs typeface="ＭＳ Ｐゴシック"/>
              </a:rPr>
              <a:t>®</a:t>
            </a:r>
            <a:r>
              <a:rPr lang="en-US" smtClean="0">
                <a:ea typeface="ＭＳ Ｐゴシック"/>
                <a:cs typeface="ＭＳ Ｐゴシック"/>
              </a:rPr>
              <a:t>.</a:t>
            </a:r>
          </a:p>
          <a:p>
            <a:pPr eaLnBrk="1" hangingPunct="1"/>
            <a:endParaRPr lang="en-US" smtClean="0">
              <a:ea typeface="ＭＳ Ｐゴシック"/>
              <a:cs typeface="ＭＳ Ｐゴシック"/>
            </a:endParaRPr>
          </a:p>
          <a:p>
            <a:pPr eaLnBrk="1" hangingPunct="1"/>
            <a:r>
              <a:rPr lang="en-US" smtClean="0">
                <a:ea typeface="ＭＳ Ｐゴシック"/>
                <a:cs typeface="ＭＳ Ｐゴシック"/>
              </a:rPr>
              <a:t>(Note: A slide describing the removal process is in the back-up slides for this presentation.)</a:t>
            </a:r>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7" name="Rectangle 7"/>
          <p:cNvSpPr>
            <a:spLocks noGrp="1" noChangeArrowheads="1"/>
          </p:cNvSpPr>
          <p:nvPr>
            <p:ph type="sldNum" sz="quarter" idx="5"/>
          </p:nvPr>
        </p:nvSpPr>
        <p:spPr>
          <a:noFill/>
        </p:spPr>
        <p:txBody>
          <a:bodyPr/>
          <a:lstStyle/>
          <a:p>
            <a:fld id="{369ACD1F-D152-4C50-BF22-3A06623ADBE7}" type="slidenum">
              <a:rPr lang="en-US" smtClean="0">
                <a:solidFill>
                  <a:srgbClr val="000000"/>
                </a:solidFill>
                <a:ea typeface="ＭＳ Ｐゴシック"/>
                <a:cs typeface="ＭＳ Ｐゴシック"/>
              </a:rPr>
              <a:pPr/>
              <a:t>139</a:t>
            </a:fld>
            <a:endParaRPr lang="en-US" smtClean="0">
              <a:solidFill>
                <a:srgbClr val="000000"/>
              </a:solidFill>
              <a:ea typeface="ＭＳ Ｐゴシック"/>
              <a:cs typeface="ＭＳ Ｐゴシック"/>
            </a:endParaRPr>
          </a:p>
        </p:txBody>
      </p:sp>
      <p:sp>
        <p:nvSpPr>
          <p:cNvPr id="285698" name="Rectangle 2"/>
          <p:cNvSpPr>
            <a:spLocks noGrp="1" noRot="1" noChangeAspect="1" noChangeArrowheads="1" noTextEdit="1"/>
          </p:cNvSpPr>
          <p:nvPr>
            <p:ph type="sldImg"/>
          </p:nvPr>
        </p:nvSpPr>
        <p:spPr>
          <a:ln/>
        </p:spPr>
      </p:sp>
      <p:sp>
        <p:nvSpPr>
          <p:cNvPr id="285699" name="Rectangle 3"/>
          <p:cNvSpPr>
            <a:spLocks noGrp="1" noChangeArrowheads="1"/>
          </p:cNvSpPr>
          <p:nvPr>
            <p:ph type="body" idx="1"/>
          </p:nvPr>
        </p:nvSpPr>
        <p:spPr>
          <a:noFill/>
          <a:ln/>
        </p:spPr>
        <p:txBody>
          <a:bodyPr/>
          <a:lstStyle/>
          <a:p>
            <a:pPr eaLnBrk="1" hangingPunct="1"/>
            <a:r>
              <a:rPr lang="en-US" smtClean="0">
                <a:ea typeface="ＭＳ Ｐゴシック"/>
                <a:cs typeface="ＭＳ Ｐゴシック"/>
              </a:rPr>
              <a:t>Read the additional key point.</a:t>
            </a:r>
          </a:p>
          <a:p>
            <a:pPr eaLnBrk="1" hangingPunct="1"/>
            <a:r>
              <a:rPr lang="en-US" smtClean="0">
                <a:ea typeface="ＭＳ Ｐゴシック"/>
                <a:cs typeface="ＭＳ Ｐゴシック"/>
              </a:rPr>
              <a:t>Video File:    0203V16 FAST1 120917</a:t>
            </a:r>
          </a:p>
          <a:p>
            <a:pPr eaLnBrk="1" hangingPunct="1"/>
            <a:endParaRPr lang="en-US" smtClean="0">
              <a:ea typeface="ＭＳ Ｐゴシック"/>
              <a:cs typeface="ＭＳ Ｐゴシック"/>
            </a:endParaRPr>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5" name="Slide Image Placeholder 1"/>
          <p:cNvSpPr>
            <a:spLocks noGrp="1" noRot="1" noChangeAspect="1" noTextEdit="1"/>
          </p:cNvSpPr>
          <p:nvPr>
            <p:ph type="sldImg"/>
          </p:nvPr>
        </p:nvSpPr>
        <p:spPr>
          <a:ln/>
        </p:spPr>
      </p:sp>
      <p:sp>
        <p:nvSpPr>
          <p:cNvPr id="287746" name="Notes Placeholder 2"/>
          <p:cNvSpPr>
            <a:spLocks noGrp="1"/>
          </p:cNvSpPr>
          <p:nvPr>
            <p:ph type="body" idx="1"/>
          </p:nvPr>
        </p:nvSpPr>
        <p:spPr>
          <a:noFill/>
          <a:ln/>
        </p:spPr>
        <p:txBody>
          <a:bodyPr/>
          <a:lstStyle/>
          <a:p>
            <a:r>
              <a:rPr lang="en-US" smtClean="0">
                <a:ea typeface="ＭＳ Ｐゴシック"/>
                <a:cs typeface="ＭＳ Ｐゴシック"/>
              </a:rPr>
              <a:t>The device made for sternal insertion has a green plastic hub and 7.5mm-long needle. </a:t>
            </a:r>
          </a:p>
          <a:p>
            <a:endParaRPr lang="en-US" smtClean="0">
              <a:ea typeface="ＭＳ Ｐゴシック"/>
              <a:cs typeface="ＭＳ Ｐゴシック"/>
            </a:endParaRPr>
          </a:p>
          <a:p>
            <a:r>
              <a:rPr lang="en-US" smtClean="0">
                <a:ea typeface="ＭＳ Ｐゴシック"/>
                <a:cs typeface="ＭＳ Ｐゴシック"/>
              </a:rPr>
              <a:t>The EZ-IO device made for long bone insertion (humerus, tibia) has a blue hub and its needle is 25mm long. There are also pediatric and large patient devices.</a:t>
            </a:r>
          </a:p>
          <a:p>
            <a:endParaRPr lang="en-US" smtClean="0">
              <a:ea typeface="ＭＳ Ｐゴシック"/>
              <a:cs typeface="ＭＳ Ｐゴシック"/>
            </a:endParaRPr>
          </a:p>
          <a:p>
            <a:r>
              <a:rPr lang="en-US" smtClean="0">
                <a:ea typeface="ＭＳ Ｐゴシック"/>
                <a:cs typeface="ＭＳ Ｐゴシック"/>
              </a:rPr>
              <a:t>The packaging for these devices is markedly different. The long bone device package is marked “NOT FOR STERNAL USE.” </a:t>
            </a:r>
          </a:p>
          <a:p>
            <a:endParaRPr lang="en-US" smtClean="0">
              <a:ea typeface="ＭＳ Ｐゴシック"/>
              <a:cs typeface="ＭＳ Ｐゴシック"/>
            </a:endParaRPr>
          </a:p>
          <a:p>
            <a:r>
              <a:rPr lang="en-US" smtClean="0">
                <a:ea typeface="ＭＳ Ｐゴシック"/>
                <a:cs typeface="ＭＳ Ｐゴシック"/>
              </a:rPr>
              <a:t>Intraosseous needles designed for long bone insertion have the potential to perforate the sternum, a thinner and less dense bone. In this situation, IV fluids may be introduced into the mediastinum. MAKE SURE YOU USE THE CORRECT DEVICE FOR THE SITE CHOSEN!</a:t>
            </a:r>
          </a:p>
          <a:p>
            <a:endParaRPr lang="en-US" smtClean="0">
              <a:ea typeface="ＭＳ Ｐゴシック"/>
              <a:cs typeface="ＭＳ Ｐゴシック"/>
            </a:endParaRPr>
          </a:p>
          <a:p>
            <a:r>
              <a:rPr lang="en-US" smtClean="0">
                <a:ea typeface="ＭＳ Ｐゴシック"/>
                <a:cs typeface="ＭＳ Ｐゴシック"/>
              </a:rPr>
              <a:t>(NOTE TO INSTRUCTORS): Slides showing the procedure for placement of the EZ-IO sternal device are appended to the end of this presentation.)</a:t>
            </a:r>
          </a:p>
          <a:p>
            <a:endParaRPr lang="en-US" smtClean="0">
              <a:ea typeface="ＭＳ Ｐゴシック"/>
              <a:cs typeface="ＭＳ Ｐゴシック"/>
            </a:endParaRPr>
          </a:p>
        </p:txBody>
      </p:sp>
      <p:sp>
        <p:nvSpPr>
          <p:cNvPr id="287747" name="Slide Number Placeholder 3"/>
          <p:cNvSpPr>
            <a:spLocks noGrp="1"/>
          </p:cNvSpPr>
          <p:nvPr>
            <p:ph type="sldNum" sz="quarter" idx="5"/>
          </p:nvPr>
        </p:nvSpPr>
        <p:spPr>
          <a:noFill/>
        </p:spPr>
        <p:txBody>
          <a:bodyPr/>
          <a:lstStyle/>
          <a:p>
            <a:fld id="{890E5B14-5A95-4BEC-8BD5-032717F1CE0A}" type="slidenum">
              <a:rPr lang="en-US" smtClean="0">
                <a:ea typeface="ＭＳ Ｐゴシック"/>
                <a:cs typeface="ＭＳ Ｐゴシック"/>
              </a:rPr>
              <a:pPr/>
              <a:t>140</a:t>
            </a:fld>
            <a:endParaRPr lang="en-US" smtClean="0">
              <a:ea typeface="ＭＳ Ｐゴシック"/>
              <a:cs typeface="ＭＳ Ｐゴシック"/>
            </a:endParaRPr>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3" name="Rectangle 7"/>
          <p:cNvSpPr>
            <a:spLocks noGrp="1" noChangeArrowheads="1"/>
          </p:cNvSpPr>
          <p:nvPr>
            <p:ph type="sldNum" sz="quarter" idx="5"/>
          </p:nvPr>
        </p:nvSpPr>
        <p:spPr>
          <a:noFill/>
        </p:spPr>
        <p:txBody>
          <a:bodyPr/>
          <a:lstStyle/>
          <a:p>
            <a:fld id="{BD5C0E9E-1756-414A-BA91-605BE6CDBD0A}" type="slidenum">
              <a:rPr lang="en-US" smtClean="0">
                <a:ea typeface="ＭＳ Ｐゴシック"/>
                <a:cs typeface="ＭＳ Ｐゴシック"/>
              </a:rPr>
              <a:pPr/>
              <a:t>141</a:t>
            </a:fld>
            <a:endParaRPr lang="en-US" smtClean="0">
              <a:ea typeface="ＭＳ Ｐゴシック"/>
              <a:cs typeface="ＭＳ Ｐゴシック"/>
            </a:endParaRPr>
          </a:p>
        </p:txBody>
      </p:sp>
      <p:sp>
        <p:nvSpPr>
          <p:cNvPr id="289794" name="Rectangle 2"/>
          <p:cNvSpPr>
            <a:spLocks noGrp="1" noRot="1" noChangeAspect="1" noChangeArrowheads="1" noTextEdit="1"/>
          </p:cNvSpPr>
          <p:nvPr>
            <p:ph type="sldImg"/>
          </p:nvPr>
        </p:nvSpPr>
        <p:spPr>
          <a:ln/>
        </p:spPr>
      </p:sp>
      <p:sp>
        <p:nvSpPr>
          <p:cNvPr id="289795" name="Rectangle 3"/>
          <p:cNvSpPr>
            <a:spLocks noGrp="1" noChangeArrowheads="1"/>
          </p:cNvSpPr>
          <p:nvPr>
            <p:ph type="body" idx="1"/>
          </p:nvPr>
        </p:nvSpPr>
        <p:spPr>
          <a:noFill/>
          <a:ln/>
        </p:spPr>
        <p:txBody>
          <a:bodyPr/>
          <a:lstStyle/>
          <a:p>
            <a:pPr eaLnBrk="1" hangingPunct="1"/>
            <a:r>
              <a:rPr lang="en-US" smtClean="0">
                <a:ea typeface="ＭＳ Ｐゴシック"/>
                <a:cs typeface="ＭＳ Ｐゴシック"/>
              </a:rPr>
              <a:t>IV Practical Skill Sheet</a:t>
            </a:r>
          </a:p>
          <a:p>
            <a:pPr eaLnBrk="1" hangingPunct="1"/>
            <a:r>
              <a:rPr lang="en-US" smtClean="0">
                <a:ea typeface="ＭＳ Ｐゴシック"/>
                <a:cs typeface="ＭＳ Ｐゴシック"/>
              </a:rPr>
              <a:t>IO Practical Skill Sheet</a:t>
            </a:r>
          </a:p>
          <a:p>
            <a:pPr eaLnBrk="1" hangingPunct="1"/>
            <a:endParaRPr lang="en-US" smtClean="0">
              <a:ea typeface="ＭＳ Ｐゴシック"/>
              <a:cs typeface="ＭＳ Ｐゴシック"/>
            </a:endParaRPr>
          </a:p>
          <a:p>
            <a:pPr eaLnBrk="1" hangingPunct="1"/>
            <a:endParaRPr lang="en-US" smtClean="0">
              <a:ea typeface="ＭＳ Ｐゴシック"/>
              <a:cs typeface="ＭＳ Ｐゴシック"/>
            </a:endParaRPr>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5"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B96E9CAE-A069-4E24-8852-95A87B128E4C}" type="slidenum">
              <a:rPr lang="en-US" sz="1200">
                <a:latin typeface="Arial" charset="0"/>
              </a:rPr>
              <a:pPr algn="r"/>
              <a:t>143</a:t>
            </a:fld>
            <a:endParaRPr lang="en-US" sz="1200">
              <a:latin typeface="Arial" charset="0"/>
            </a:endParaRPr>
          </a:p>
        </p:txBody>
      </p:sp>
      <p:sp>
        <p:nvSpPr>
          <p:cNvPr id="292866" name="Rectangle 2"/>
          <p:cNvSpPr>
            <a:spLocks noGrp="1" noRot="1" noChangeAspect="1" noChangeArrowheads="1" noTextEdit="1"/>
          </p:cNvSpPr>
          <p:nvPr>
            <p:ph type="sldImg"/>
          </p:nvPr>
        </p:nvSpPr>
        <p:spPr>
          <a:ln/>
        </p:spPr>
      </p:sp>
      <p:sp>
        <p:nvSpPr>
          <p:cNvPr id="292867" name="Rectangle 3"/>
          <p:cNvSpPr>
            <a:spLocks noGrp="1" noChangeArrowheads="1"/>
          </p:cNvSpPr>
          <p:nvPr>
            <p:ph type="body" idx="1"/>
          </p:nvPr>
        </p:nvSpPr>
        <p:spPr>
          <a:noFill/>
          <a:ln/>
        </p:spPr>
        <p:txBody>
          <a:bodyPr/>
          <a:lstStyle/>
          <a:p>
            <a:pPr eaLnBrk="1" hangingPunct="1"/>
            <a:endParaRPr lang="en-US" smtClean="0">
              <a:ea typeface="ＭＳ Ｐゴシック"/>
              <a:cs typeface="ＭＳ Ｐゴシック"/>
            </a:endParaRPr>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3"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76F4499E-DEFA-4FFD-83A2-23D6DEEE69B1}" type="slidenum">
              <a:rPr lang="en-US" sz="1200">
                <a:latin typeface="Arial" charset="0"/>
              </a:rPr>
              <a:pPr algn="r"/>
              <a:t>144</a:t>
            </a:fld>
            <a:endParaRPr lang="en-US" sz="1200">
              <a:latin typeface="Arial" charset="0"/>
            </a:endParaRPr>
          </a:p>
        </p:txBody>
      </p:sp>
      <p:sp>
        <p:nvSpPr>
          <p:cNvPr id="294914" name="Rectangle 2"/>
          <p:cNvSpPr>
            <a:spLocks noGrp="1" noRot="1" noChangeAspect="1" noChangeArrowheads="1" noTextEdit="1"/>
          </p:cNvSpPr>
          <p:nvPr>
            <p:ph type="sldImg"/>
          </p:nvPr>
        </p:nvSpPr>
        <p:spPr>
          <a:ln/>
        </p:spPr>
      </p:sp>
      <p:sp>
        <p:nvSpPr>
          <p:cNvPr id="294915" name="Rectangle 3"/>
          <p:cNvSpPr>
            <a:spLocks noGrp="1" noChangeArrowheads="1"/>
          </p:cNvSpPr>
          <p:nvPr>
            <p:ph type="body" idx="1"/>
          </p:nvPr>
        </p:nvSpPr>
        <p:spPr>
          <a:noFill/>
          <a:ln/>
        </p:spPr>
        <p:txBody>
          <a:bodyPr/>
          <a:lstStyle/>
          <a:p>
            <a:pPr eaLnBrk="1" hangingPunct="1"/>
            <a:endParaRPr lang="en-US" smtClean="0">
              <a:ea typeface="ＭＳ Ｐゴシック"/>
              <a:cs typeface="ＭＳ Ｐゴシック"/>
            </a:endParaRPr>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1" name="Slide Image Placeholder 1"/>
          <p:cNvSpPr>
            <a:spLocks noGrp="1" noRot="1" noChangeAspect="1" noTextEdit="1"/>
          </p:cNvSpPr>
          <p:nvPr>
            <p:ph type="sldImg"/>
          </p:nvPr>
        </p:nvSpPr>
        <p:spPr>
          <a:ln/>
        </p:spPr>
      </p:sp>
      <p:sp>
        <p:nvSpPr>
          <p:cNvPr id="296962" name="Notes Placeholder 2"/>
          <p:cNvSpPr>
            <a:spLocks noGrp="1"/>
          </p:cNvSpPr>
          <p:nvPr>
            <p:ph type="body" idx="1"/>
          </p:nvPr>
        </p:nvSpPr>
        <p:spPr>
          <a:noFill/>
          <a:ln/>
        </p:spPr>
        <p:txBody>
          <a:bodyPr/>
          <a:lstStyle/>
          <a:p>
            <a:r>
              <a:rPr lang="en-US" smtClean="0">
                <a:ea typeface="ＭＳ Ｐゴシック"/>
                <a:cs typeface="ＭＳ Ｐゴシック"/>
              </a:rPr>
              <a:t>Read text</a:t>
            </a:r>
          </a:p>
        </p:txBody>
      </p:sp>
      <p:sp>
        <p:nvSpPr>
          <p:cNvPr id="296963"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6E89BB9B-5FFB-46AB-8A38-AA7E447D5A32}" type="slidenum">
              <a:rPr lang="en-US" sz="1200">
                <a:latin typeface="Arial" charset="0"/>
              </a:rPr>
              <a:pPr algn="r"/>
              <a:t>145</a:t>
            </a:fld>
            <a:endParaRPr lang="en-US" sz="1200">
              <a:latin typeface="Arial" charset="0"/>
            </a:endParaRPr>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09" name="Rectangle 2"/>
          <p:cNvSpPr>
            <a:spLocks noGrp="1" noRot="1" noChangeAspect="1" noChangeArrowheads="1" noTextEdit="1"/>
          </p:cNvSpPr>
          <p:nvPr>
            <p:ph type="sldImg"/>
          </p:nvPr>
        </p:nvSpPr>
        <p:spPr>
          <a:ln/>
        </p:spPr>
      </p:sp>
      <p:sp>
        <p:nvSpPr>
          <p:cNvPr id="299010" name="Rectangle 3"/>
          <p:cNvSpPr>
            <a:spLocks noGrp="1" noChangeArrowheads="1"/>
          </p:cNvSpPr>
          <p:nvPr>
            <p:ph type="body" idx="1"/>
          </p:nvPr>
        </p:nvSpPr>
        <p:spPr>
          <a:noFill/>
          <a:ln/>
        </p:spPr>
        <p:txBody>
          <a:bodyPr/>
          <a:lstStyle/>
          <a:p>
            <a:r>
              <a:rPr lang="en-US" smtClean="0">
                <a:ea typeface="ＭＳ Ｐゴシック"/>
                <a:cs typeface="ＭＳ Ｐゴシック"/>
              </a:rPr>
              <a:t>TXA is the medic’s best tool for stopping internal bleeding!</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noTextEdit="1"/>
          </p:cNvSpPr>
          <p:nvPr>
            <p:ph type="sldImg"/>
          </p:nvPr>
        </p:nvSpPr>
        <p:spPr>
          <a:ln/>
        </p:spPr>
      </p:sp>
      <p:sp>
        <p:nvSpPr>
          <p:cNvPr id="45058" name="Notes Placeholder 2"/>
          <p:cNvSpPr>
            <a:spLocks noGrp="1"/>
          </p:cNvSpPr>
          <p:nvPr>
            <p:ph type="body" idx="1"/>
          </p:nvPr>
        </p:nvSpPr>
        <p:spPr>
          <a:noFill/>
          <a:ln/>
        </p:spPr>
        <p:txBody>
          <a:bodyPr/>
          <a:lstStyle/>
          <a:p>
            <a:r>
              <a:rPr lang="en-US" smtClean="0">
                <a:ea typeface="ＭＳ Ｐゴシック"/>
                <a:cs typeface="ＭＳ Ｐゴシック"/>
              </a:rPr>
              <a:t>The MARCH algorithm is a guide to the sequence of treatment priorities in caring for combat casualties. </a:t>
            </a:r>
          </a:p>
        </p:txBody>
      </p:sp>
      <p:sp>
        <p:nvSpPr>
          <p:cNvPr id="45059" name="Slide Number Placeholder 3"/>
          <p:cNvSpPr>
            <a:spLocks noGrp="1"/>
          </p:cNvSpPr>
          <p:nvPr>
            <p:ph type="sldNum" sz="quarter" idx="5"/>
          </p:nvPr>
        </p:nvSpPr>
        <p:spPr>
          <a:noFill/>
        </p:spPr>
        <p:txBody>
          <a:bodyPr/>
          <a:lstStyle/>
          <a:p>
            <a:fld id="{8CFF4719-2FFD-457E-8D24-6C104F1C7762}" type="slidenum">
              <a:rPr lang="en-US" smtClean="0">
                <a:ea typeface="ＭＳ Ｐゴシック"/>
                <a:cs typeface="ＭＳ Ｐゴシック"/>
              </a:rPr>
              <a:pPr/>
              <a:t>13</a:t>
            </a:fld>
            <a:endParaRPr lang="en-US" smtClean="0">
              <a:ea typeface="ＭＳ Ｐゴシック"/>
              <a:cs typeface="ＭＳ Ｐゴシック"/>
            </a:endParaRPr>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7" name="Rectangle 2"/>
          <p:cNvSpPr>
            <a:spLocks noGrp="1" noRot="1" noChangeAspect="1" noChangeArrowheads="1" noTextEdit="1"/>
          </p:cNvSpPr>
          <p:nvPr>
            <p:ph type="sldImg"/>
          </p:nvPr>
        </p:nvSpPr>
        <p:spPr>
          <a:ln/>
        </p:spPr>
      </p:sp>
      <p:sp>
        <p:nvSpPr>
          <p:cNvPr id="301058" name="Rectangle 3"/>
          <p:cNvSpPr>
            <a:spLocks noGrp="1" noChangeArrowheads="1"/>
          </p:cNvSpPr>
          <p:nvPr>
            <p:ph type="body" idx="1"/>
          </p:nvPr>
        </p:nvSpPr>
        <p:spPr>
          <a:noFill/>
          <a:ln/>
        </p:spPr>
        <p:txBody>
          <a:bodyPr/>
          <a:lstStyle/>
          <a:p>
            <a:r>
              <a:rPr lang="en-US" smtClean="0">
                <a:ea typeface="ＭＳ Ｐゴシック"/>
                <a:cs typeface="ＭＳ Ｐゴシック"/>
              </a:rPr>
              <a:t>CRASH-2: a very large (20,000 plus) patients in civilian trauma patients.</a:t>
            </a:r>
          </a:p>
          <a:p>
            <a:endParaRPr lang="en-US" smtClean="0">
              <a:ea typeface="ＭＳ Ｐゴシック"/>
              <a:cs typeface="ＭＳ Ｐゴシック"/>
            </a:endParaRPr>
          </a:p>
          <a:p>
            <a:r>
              <a:rPr lang="en-US" smtClean="0">
                <a:ea typeface="ＭＳ Ｐゴシック"/>
                <a:cs typeface="ＭＳ Ｐゴシック"/>
              </a:rPr>
              <a:t>MATTERS (Military Application of Tranexamic Acid in Traumatic Emergency and Resuscitative Surgery) – 896 casualties treated at the Bastion hospital in Afghanistan.</a:t>
            </a:r>
          </a:p>
          <a:p>
            <a:endParaRPr lang="en-US" smtClean="0">
              <a:ea typeface="ＭＳ Ｐゴシック"/>
              <a:cs typeface="ＭＳ Ｐゴシック"/>
            </a:endParaRPr>
          </a:p>
          <a:p>
            <a:r>
              <a:rPr lang="en-US" smtClean="0">
                <a:ea typeface="ＭＳ Ｐゴシック"/>
                <a:cs typeface="ＭＳ Ｐゴシック"/>
              </a:rPr>
              <a:t>Both studies showed a significant decrease in mortality with TXA use.</a:t>
            </a:r>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5" name="Rectangle 2"/>
          <p:cNvSpPr>
            <a:spLocks noGrp="1" noRot="1" noChangeAspect="1" noChangeArrowheads="1" noTextEdit="1"/>
          </p:cNvSpPr>
          <p:nvPr>
            <p:ph type="sldImg"/>
          </p:nvPr>
        </p:nvSpPr>
        <p:spPr>
          <a:ln/>
        </p:spPr>
      </p:sp>
      <p:sp>
        <p:nvSpPr>
          <p:cNvPr id="303106" name="Rectangle 3"/>
          <p:cNvSpPr>
            <a:spLocks noGrp="1" noChangeArrowheads="1"/>
          </p:cNvSpPr>
          <p:nvPr>
            <p:ph type="body" idx="1"/>
          </p:nvPr>
        </p:nvSpPr>
        <p:spPr>
          <a:noFill/>
          <a:ln/>
        </p:spPr>
        <p:txBody>
          <a:bodyPr/>
          <a:lstStyle/>
          <a:p>
            <a:r>
              <a:rPr lang="en-US" smtClean="0">
                <a:ea typeface="ＭＳ Ｐゴシック"/>
                <a:cs typeface="ＭＳ Ｐゴシック"/>
              </a:rPr>
              <a:t>It is just common sense if you are trying to stop bleeding to do that AS SOON AS POSSIBLE.</a:t>
            </a:r>
          </a:p>
          <a:p>
            <a:r>
              <a:rPr lang="en-US" smtClean="0">
                <a:ea typeface="ＭＳ Ｐゴシック"/>
                <a:cs typeface="ＭＳ Ｐゴシック"/>
              </a:rPr>
              <a:t>We do not have a good reason why TXA should cause casualties to do worse after 3 hours.</a:t>
            </a:r>
          </a:p>
          <a:p>
            <a:r>
              <a:rPr lang="en-US" smtClean="0">
                <a:ea typeface="ＭＳ Ｐゴシック"/>
                <a:cs typeface="ＭＳ Ｐゴシック"/>
              </a:rPr>
              <a:t>REINFORCE THAT BLEEDING SHOULD BE STOPPED ASAP – GIVE TXA WTHOUT DELAY!</a:t>
            </a:r>
          </a:p>
          <a:p>
            <a:endParaRPr lang="en-US" smtClean="0">
              <a:ea typeface="ＭＳ Ｐゴシック"/>
              <a:cs typeface="ＭＳ Ｐゴシック"/>
            </a:endParaRPr>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3" name="Rectangle 2"/>
          <p:cNvSpPr>
            <a:spLocks noGrp="1" noRot="1" noChangeAspect="1" noChangeArrowheads="1" noTextEdit="1"/>
          </p:cNvSpPr>
          <p:nvPr>
            <p:ph type="sldImg"/>
          </p:nvPr>
        </p:nvSpPr>
        <p:spPr>
          <a:ln/>
        </p:spPr>
      </p:sp>
      <p:sp>
        <p:nvSpPr>
          <p:cNvPr id="305154" name="Rectangle 3"/>
          <p:cNvSpPr>
            <a:spLocks noGrp="1" noChangeArrowheads="1"/>
          </p:cNvSpPr>
          <p:nvPr>
            <p:ph type="body" idx="1"/>
          </p:nvPr>
        </p:nvSpPr>
        <p:spPr>
          <a:noFill/>
          <a:ln/>
        </p:spPr>
        <p:txBody>
          <a:bodyPr/>
          <a:lstStyle/>
          <a:p>
            <a:r>
              <a:rPr lang="en-US" smtClean="0">
                <a:ea typeface="ＭＳ Ｐゴシック"/>
                <a:cs typeface="ＭＳ Ｐゴシック"/>
              </a:rPr>
              <a:t>Do not be deterred by possible side effects</a:t>
            </a:r>
          </a:p>
          <a:p>
            <a:r>
              <a:rPr lang="en-US" smtClean="0">
                <a:ea typeface="ＭＳ Ｐゴシック"/>
                <a:cs typeface="ＭＳ Ｐゴシック"/>
              </a:rPr>
              <a:t>The important thing is to stop the bleeding and save the life of the casualty.</a:t>
            </a:r>
          </a:p>
        </p:txBody>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1" name="Slide Image Placeholder 1"/>
          <p:cNvSpPr>
            <a:spLocks noGrp="1" noRot="1" noChangeAspect="1"/>
          </p:cNvSpPr>
          <p:nvPr>
            <p:ph type="sldImg"/>
          </p:nvPr>
        </p:nvSpPr>
        <p:spPr>
          <a:ln/>
        </p:spPr>
      </p:sp>
      <p:sp>
        <p:nvSpPr>
          <p:cNvPr id="307202" name="Notes Placeholder 2"/>
          <p:cNvSpPr>
            <a:spLocks noGrp="1"/>
          </p:cNvSpPr>
          <p:nvPr>
            <p:ph type="body" idx="1"/>
          </p:nvPr>
        </p:nvSpPr>
        <p:spPr>
          <a:noFill/>
          <a:ln/>
        </p:spPr>
        <p:txBody>
          <a:bodyPr/>
          <a:lstStyle/>
          <a:p>
            <a:r>
              <a:rPr lang="en-US" smtClean="0">
                <a:ea typeface="ＭＳ Ｐゴシック"/>
                <a:cs typeface="ＭＳ Ｐゴシック"/>
              </a:rPr>
              <a:t>Review each point</a:t>
            </a:r>
          </a:p>
        </p:txBody>
      </p:sp>
      <p:sp>
        <p:nvSpPr>
          <p:cNvPr id="307203" name="Slide Number Placeholder 3"/>
          <p:cNvSpPr>
            <a:spLocks noGrp="1"/>
          </p:cNvSpPr>
          <p:nvPr>
            <p:ph type="sldNum" sz="quarter" idx="5"/>
          </p:nvPr>
        </p:nvSpPr>
        <p:spPr>
          <a:noFill/>
        </p:spPr>
        <p:txBody>
          <a:bodyPr/>
          <a:lstStyle/>
          <a:p>
            <a:fld id="{48309E73-2955-4556-9FED-0958CAAB7ABE}" type="slidenum">
              <a:rPr lang="en-US" smtClean="0">
                <a:ea typeface="ＭＳ Ｐゴシック"/>
                <a:cs typeface="ＭＳ Ｐゴシック"/>
              </a:rPr>
              <a:pPr/>
              <a:t>150</a:t>
            </a:fld>
            <a:endParaRPr lang="en-US" smtClean="0">
              <a:ea typeface="ＭＳ Ｐゴシック"/>
              <a:cs typeface="ＭＳ Ｐゴシック"/>
            </a:endParaRPr>
          </a:p>
        </p:txBody>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49" name="Slide Image Placeholder 1"/>
          <p:cNvSpPr>
            <a:spLocks noGrp="1" noRot="1" noChangeAspect="1"/>
          </p:cNvSpPr>
          <p:nvPr>
            <p:ph type="sldImg"/>
          </p:nvPr>
        </p:nvSpPr>
        <p:spPr>
          <a:ln/>
        </p:spPr>
      </p:sp>
      <p:sp>
        <p:nvSpPr>
          <p:cNvPr id="309250" name="Notes Placeholder 2"/>
          <p:cNvSpPr>
            <a:spLocks noGrp="1"/>
          </p:cNvSpPr>
          <p:nvPr>
            <p:ph type="body" idx="1"/>
          </p:nvPr>
        </p:nvSpPr>
        <p:spPr>
          <a:noFill/>
          <a:ln/>
        </p:spPr>
        <p:txBody>
          <a:bodyPr/>
          <a:lstStyle/>
          <a:p>
            <a:r>
              <a:rPr lang="en-US" smtClean="0">
                <a:ea typeface="ＭＳ Ｐゴシック"/>
                <a:cs typeface="ＭＳ Ｐゴシック"/>
              </a:rPr>
              <a:t>Review each point</a:t>
            </a:r>
          </a:p>
        </p:txBody>
      </p:sp>
      <p:sp>
        <p:nvSpPr>
          <p:cNvPr id="309251" name="Slide Number Placeholder 3"/>
          <p:cNvSpPr>
            <a:spLocks noGrp="1"/>
          </p:cNvSpPr>
          <p:nvPr>
            <p:ph type="sldNum" sz="quarter" idx="5"/>
          </p:nvPr>
        </p:nvSpPr>
        <p:spPr>
          <a:noFill/>
        </p:spPr>
        <p:txBody>
          <a:bodyPr/>
          <a:lstStyle/>
          <a:p>
            <a:fld id="{9653188F-17A0-4B69-B77C-5C28C757CF57}" type="slidenum">
              <a:rPr lang="en-US" smtClean="0">
                <a:ea typeface="ＭＳ Ｐゴシック"/>
                <a:cs typeface="ＭＳ Ｐゴシック"/>
              </a:rPr>
              <a:pPr/>
              <a:t>151</a:t>
            </a:fld>
            <a:endParaRPr lang="en-US" smtClean="0">
              <a:ea typeface="ＭＳ Ｐゴシック"/>
              <a:cs typeface="ＭＳ Ｐゴシック"/>
            </a:endParaRPr>
          </a:p>
        </p:txBody>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7" name="Slide Image Placeholder 1"/>
          <p:cNvSpPr>
            <a:spLocks noGrp="1" noRot="1" noChangeAspect="1"/>
          </p:cNvSpPr>
          <p:nvPr>
            <p:ph type="sldImg"/>
          </p:nvPr>
        </p:nvSpPr>
        <p:spPr>
          <a:ln/>
        </p:spPr>
      </p:sp>
      <p:sp>
        <p:nvSpPr>
          <p:cNvPr id="311298" name="Notes Placeholder 2"/>
          <p:cNvSpPr>
            <a:spLocks noGrp="1"/>
          </p:cNvSpPr>
          <p:nvPr>
            <p:ph type="body" idx="1"/>
          </p:nvPr>
        </p:nvSpPr>
        <p:spPr>
          <a:noFill/>
          <a:ln/>
        </p:spPr>
        <p:txBody>
          <a:bodyPr/>
          <a:lstStyle/>
          <a:p>
            <a:r>
              <a:rPr lang="en-US" smtClean="0">
                <a:ea typeface="ＭＳ Ｐゴシック"/>
                <a:cs typeface="ＭＳ Ｐゴシック"/>
              </a:rPr>
              <a:t>Review each point</a:t>
            </a:r>
          </a:p>
        </p:txBody>
      </p:sp>
      <p:sp>
        <p:nvSpPr>
          <p:cNvPr id="311299" name="Slide Number Placeholder 3"/>
          <p:cNvSpPr>
            <a:spLocks noGrp="1"/>
          </p:cNvSpPr>
          <p:nvPr>
            <p:ph type="sldNum" sz="quarter" idx="5"/>
          </p:nvPr>
        </p:nvSpPr>
        <p:spPr>
          <a:noFill/>
        </p:spPr>
        <p:txBody>
          <a:bodyPr/>
          <a:lstStyle/>
          <a:p>
            <a:fld id="{80F08DA9-FF2A-4555-B279-32079080EFAA}" type="slidenum">
              <a:rPr lang="en-US" smtClean="0">
                <a:ea typeface="ＭＳ Ｐゴシック"/>
                <a:cs typeface="ＭＳ Ｐゴシック"/>
              </a:rPr>
              <a:pPr/>
              <a:t>152</a:t>
            </a:fld>
            <a:endParaRPr lang="en-US" smtClean="0">
              <a:ea typeface="ＭＳ Ｐゴシック"/>
              <a:cs typeface="ＭＳ Ｐゴシック"/>
            </a:endParaRPr>
          </a:p>
        </p:txBody>
      </p:sp>
    </p:spTree>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69" name="Rectangle 7"/>
          <p:cNvSpPr>
            <a:spLocks noGrp="1" noChangeArrowheads="1"/>
          </p:cNvSpPr>
          <p:nvPr>
            <p:ph type="sldNum" sz="quarter" idx="5"/>
          </p:nvPr>
        </p:nvSpPr>
        <p:spPr>
          <a:noFill/>
        </p:spPr>
        <p:txBody>
          <a:bodyPr/>
          <a:lstStyle/>
          <a:p>
            <a:fld id="{81F42052-56B0-4E6B-9854-D9A0B82787B6}" type="slidenum">
              <a:rPr lang="en-US" smtClean="0">
                <a:ea typeface="ＭＳ Ｐゴシック"/>
                <a:cs typeface="ＭＳ Ｐゴシック"/>
              </a:rPr>
              <a:pPr/>
              <a:t>154</a:t>
            </a:fld>
            <a:endParaRPr lang="en-US" smtClean="0">
              <a:ea typeface="ＭＳ Ｐゴシック"/>
              <a:cs typeface="ＭＳ Ｐゴシック"/>
            </a:endParaRPr>
          </a:p>
        </p:txBody>
      </p:sp>
      <p:sp>
        <p:nvSpPr>
          <p:cNvPr id="314370" name="Rectangle 2"/>
          <p:cNvSpPr>
            <a:spLocks noGrp="1" noRot="1" noChangeAspect="1" noChangeArrowheads="1" noTextEdit="1"/>
          </p:cNvSpPr>
          <p:nvPr>
            <p:ph type="sldImg"/>
          </p:nvPr>
        </p:nvSpPr>
        <p:spPr>
          <a:ln/>
        </p:spPr>
      </p:sp>
      <p:sp>
        <p:nvSpPr>
          <p:cNvPr id="314371" name="Rectangle 3"/>
          <p:cNvSpPr>
            <a:spLocks noGrp="1" noChangeArrowheads="1"/>
          </p:cNvSpPr>
          <p:nvPr>
            <p:ph type="body" idx="1"/>
          </p:nvPr>
        </p:nvSpPr>
        <p:spPr>
          <a:noFill/>
          <a:ln/>
        </p:spPr>
        <p:txBody>
          <a:bodyPr/>
          <a:lstStyle/>
          <a:p>
            <a:pPr eaLnBrk="1" hangingPunct="1"/>
            <a:r>
              <a:rPr lang="en-US" smtClean="0">
                <a:ea typeface="ＭＳ Ｐゴシック"/>
                <a:cs typeface="ＭＳ Ｐゴシック"/>
              </a:rPr>
              <a:t>Read text</a:t>
            </a:r>
          </a:p>
        </p:txBody>
      </p:sp>
    </p:spTree>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7" name="Rectangle 7"/>
          <p:cNvSpPr>
            <a:spLocks noGrp="1" noChangeArrowheads="1"/>
          </p:cNvSpPr>
          <p:nvPr>
            <p:ph type="sldNum" sz="quarter" idx="5"/>
          </p:nvPr>
        </p:nvSpPr>
        <p:spPr>
          <a:noFill/>
        </p:spPr>
        <p:txBody>
          <a:bodyPr/>
          <a:lstStyle/>
          <a:p>
            <a:fld id="{673F81F1-32FB-4E21-8B80-F8B8447026B0}" type="slidenum">
              <a:rPr lang="en-US" smtClean="0">
                <a:ea typeface="ＭＳ Ｐゴシック"/>
                <a:cs typeface="ＭＳ Ｐゴシック"/>
              </a:rPr>
              <a:pPr/>
              <a:t>155</a:t>
            </a:fld>
            <a:endParaRPr lang="en-US" smtClean="0">
              <a:ea typeface="ＭＳ Ｐゴシック"/>
              <a:cs typeface="ＭＳ Ｐゴシック"/>
            </a:endParaRPr>
          </a:p>
        </p:txBody>
      </p:sp>
      <p:sp>
        <p:nvSpPr>
          <p:cNvPr id="316418" name="Rectangle 2"/>
          <p:cNvSpPr>
            <a:spLocks noGrp="1" noRot="1" noChangeAspect="1" noChangeArrowheads="1" noTextEdit="1"/>
          </p:cNvSpPr>
          <p:nvPr>
            <p:ph type="sldImg"/>
          </p:nvPr>
        </p:nvSpPr>
        <p:spPr>
          <a:ln/>
        </p:spPr>
      </p:sp>
      <p:sp>
        <p:nvSpPr>
          <p:cNvPr id="316419" name="Rectangle 3"/>
          <p:cNvSpPr>
            <a:spLocks noGrp="1" noChangeArrowheads="1"/>
          </p:cNvSpPr>
          <p:nvPr>
            <p:ph type="body" idx="1"/>
          </p:nvPr>
        </p:nvSpPr>
        <p:spPr>
          <a:noFill/>
          <a:ln/>
        </p:spPr>
        <p:txBody>
          <a:bodyPr/>
          <a:lstStyle/>
          <a:p>
            <a:pPr eaLnBrk="1" hangingPunct="1"/>
            <a:r>
              <a:rPr lang="en-US" smtClean="0">
                <a:ea typeface="ＭＳ Ｐゴシック"/>
                <a:cs typeface="ＭＳ Ｐゴシック"/>
              </a:rPr>
              <a:t>Read text</a:t>
            </a:r>
          </a:p>
        </p:txBody>
      </p:sp>
    </p:spTree>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5" name="Rectangle 7"/>
          <p:cNvSpPr>
            <a:spLocks noGrp="1" noChangeArrowheads="1"/>
          </p:cNvSpPr>
          <p:nvPr>
            <p:ph type="sldNum" sz="quarter" idx="5"/>
          </p:nvPr>
        </p:nvSpPr>
        <p:spPr>
          <a:noFill/>
        </p:spPr>
        <p:txBody>
          <a:bodyPr/>
          <a:lstStyle/>
          <a:p>
            <a:fld id="{4F1B75E2-5513-4F15-A1EF-9D141D4ECBB9}" type="slidenum">
              <a:rPr lang="en-US" smtClean="0">
                <a:ea typeface="ＭＳ Ｐゴシック"/>
                <a:cs typeface="ＭＳ Ｐゴシック"/>
              </a:rPr>
              <a:pPr/>
              <a:t>156</a:t>
            </a:fld>
            <a:endParaRPr lang="en-US" smtClean="0">
              <a:ea typeface="ＭＳ Ｐゴシック"/>
              <a:cs typeface="ＭＳ Ｐゴシック"/>
            </a:endParaRPr>
          </a:p>
        </p:txBody>
      </p:sp>
      <p:sp>
        <p:nvSpPr>
          <p:cNvPr id="318466" name="Rectangle 2"/>
          <p:cNvSpPr>
            <a:spLocks noGrp="1" noRot="1" noChangeAspect="1" noChangeArrowheads="1" noTextEdit="1"/>
          </p:cNvSpPr>
          <p:nvPr>
            <p:ph type="sldImg"/>
          </p:nvPr>
        </p:nvSpPr>
        <p:spPr>
          <a:ln/>
        </p:spPr>
      </p:sp>
      <p:sp>
        <p:nvSpPr>
          <p:cNvPr id="318467" name="Rectangle 3"/>
          <p:cNvSpPr>
            <a:spLocks noGrp="1" noChangeArrowheads="1"/>
          </p:cNvSpPr>
          <p:nvPr>
            <p:ph type="body" idx="1"/>
          </p:nvPr>
        </p:nvSpPr>
        <p:spPr>
          <a:noFill/>
          <a:ln/>
        </p:spPr>
        <p:txBody>
          <a:bodyPr/>
          <a:lstStyle/>
          <a:p>
            <a:pPr eaLnBrk="1" hangingPunct="1"/>
            <a:r>
              <a:rPr lang="en-US" smtClean="0">
                <a:ea typeface="ＭＳ Ｐゴシック"/>
                <a:cs typeface="ＭＳ Ｐゴシック"/>
              </a:rPr>
              <a:t>Read text</a:t>
            </a:r>
          </a:p>
        </p:txBody>
      </p:sp>
    </p:spTree>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3" name="Rectangle 7"/>
          <p:cNvSpPr>
            <a:spLocks noGrp="1" noChangeArrowheads="1"/>
          </p:cNvSpPr>
          <p:nvPr>
            <p:ph type="sldNum" sz="quarter" idx="5"/>
          </p:nvPr>
        </p:nvSpPr>
        <p:spPr>
          <a:noFill/>
        </p:spPr>
        <p:txBody>
          <a:bodyPr/>
          <a:lstStyle/>
          <a:p>
            <a:fld id="{20190F85-F046-425F-AD74-1DD90AABD607}" type="slidenum">
              <a:rPr lang="en-US" smtClean="0">
                <a:ea typeface="ＭＳ Ｐゴシック"/>
                <a:cs typeface="ＭＳ Ｐゴシック"/>
              </a:rPr>
              <a:pPr/>
              <a:t>157</a:t>
            </a:fld>
            <a:endParaRPr lang="en-US" smtClean="0">
              <a:ea typeface="ＭＳ Ｐゴシック"/>
              <a:cs typeface="ＭＳ Ｐゴシック"/>
            </a:endParaRPr>
          </a:p>
        </p:txBody>
      </p:sp>
      <p:sp>
        <p:nvSpPr>
          <p:cNvPr id="320514" name="Rectangle 2"/>
          <p:cNvSpPr>
            <a:spLocks noGrp="1" noRot="1" noChangeAspect="1" noChangeArrowheads="1" noTextEdit="1"/>
          </p:cNvSpPr>
          <p:nvPr>
            <p:ph type="sldImg"/>
          </p:nvPr>
        </p:nvSpPr>
        <p:spPr>
          <a:ln/>
        </p:spPr>
      </p:sp>
      <p:sp>
        <p:nvSpPr>
          <p:cNvPr id="320515" name="Rectangle 3"/>
          <p:cNvSpPr>
            <a:spLocks noGrp="1" noChangeArrowheads="1"/>
          </p:cNvSpPr>
          <p:nvPr>
            <p:ph type="body" idx="1"/>
          </p:nvPr>
        </p:nvSpPr>
        <p:spPr>
          <a:noFill/>
          <a:ln/>
        </p:spPr>
        <p:txBody>
          <a:bodyPr/>
          <a:lstStyle/>
          <a:p>
            <a:pPr eaLnBrk="1" hangingPunct="1"/>
            <a:r>
              <a:rPr lang="en-US" smtClean="0">
                <a:ea typeface="ＭＳ Ｐゴシック"/>
                <a:cs typeface="ＭＳ Ｐゴシック"/>
              </a:rPr>
              <a:t>Read text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p:cNvSpPr>
          <p:nvPr>
            <p:ph type="sldImg"/>
          </p:nvPr>
        </p:nvSpPr>
        <p:spPr>
          <a:ln/>
        </p:spPr>
      </p:sp>
      <p:sp>
        <p:nvSpPr>
          <p:cNvPr id="47106" name="Notes Placeholder 2"/>
          <p:cNvSpPr>
            <a:spLocks noGrp="1"/>
          </p:cNvSpPr>
          <p:nvPr>
            <p:ph type="body" idx="1"/>
          </p:nvPr>
        </p:nvSpPr>
        <p:spPr>
          <a:noFill/>
          <a:ln/>
        </p:spPr>
        <p:txBody>
          <a:bodyPr/>
          <a:lstStyle/>
          <a:p>
            <a:r>
              <a:rPr lang="en-US" smtClean="0">
                <a:ea typeface="ＭＳ Ｐゴシック"/>
                <a:cs typeface="ＭＳ Ｐゴシック"/>
              </a:rPr>
              <a:t>Read text</a:t>
            </a:r>
          </a:p>
        </p:txBody>
      </p:sp>
      <p:sp>
        <p:nvSpPr>
          <p:cNvPr id="47107" name="Slide Number Placeholder 3"/>
          <p:cNvSpPr>
            <a:spLocks noGrp="1"/>
          </p:cNvSpPr>
          <p:nvPr>
            <p:ph type="sldNum" sz="quarter" idx="5"/>
          </p:nvPr>
        </p:nvSpPr>
        <p:spPr>
          <a:noFill/>
        </p:spPr>
        <p:txBody>
          <a:bodyPr/>
          <a:lstStyle/>
          <a:p>
            <a:fld id="{8FB5BADE-9B08-4D2C-A240-C90991405C49}" type="slidenum">
              <a:rPr lang="en-US" smtClean="0">
                <a:ea typeface="ＭＳ Ｐゴシック"/>
                <a:cs typeface="ＭＳ Ｐゴシック"/>
              </a:rPr>
              <a:pPr/>
              <a:t>14</a:t>
            </a:fld>
            <a:endParaRPr lang="en-US" smtClean="0">
              <a:ea typeface="ＭＳ Ｐゴシック"/>
              <a:cs typeface="ＭＳ Ｐゴシック"/>
            </a:endParaRPr>
          </a:p>
        </p:txBody>
      </p:sp>
    </p:spTree>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1" name="Rectangle 7"/>
          <p:cNvSpPr>
            <a:spLocks noGrp="1" noChangeArrowheads="1"/>
          </p:cNvSpPr>
          <p:nvPr>
            <p:ph type="sldNum" sz="quarter" idx="5"/>
          </p:nvPr>
        </p:nvSpPr>
        <p:spPr>
          <a:noFill/>
        </p:spPr>
        <p:txBody>
          <a:bodyPr/>
          <a:lstStyle/>
          <a:p>
            <a:fld id="{1DEE2F38-F894-4482-ABBC-561BC4D17232}" type="slidenum">
              <a:rPr lang="en-US" smtClean="0">
                <a:ea typeface="ＭＳ Ｐゴシック"/>
                <a:cs typeface="ＭＳ Ｐゴシック"/>
              </a:rPr>
              <a:pPr/>
              <a:t>158</a:t>
            </a:fld>
            <a:endParaRPr lang="en-US" smtClean="0">
              <a:ea typeface="ＭＳ Ｐゴシック"/>
              <a:cs typeface="ＭＳ Ｐゴシック"/>
            </a:endParaRPr>
          </a:p>
        </p:txBody>
      </p:sp>
      <p:sp>
        <p:nvSpPr>
          <p:cNvPr id="322562" name="Rectangle 2"/>
          <p:cNvSpPr>
            <a:spLocks noGrp="1" noRot="1" noChangeAspect="1" noChangeArrowheads="1" noTextEdit="1"/>
          </p:cNvSpPr>
          <p:nvPr>
            <p:ph type="sldImg"/>
          </p:nvPr>
        </p:nvSpPr>
        <p:spPr>
          <a:ln/>
        </p:spPr>
      </p:sp>
      <p:sp>
        <p:nvSpPr>
          <p:cNvPr id="322563" name="Rectangle 3"/>
          <p:cNvSpPr>
            <a:spLocks noGrp="1" noChangeArrowheads="1"/>
          </p:cNvSpPr>
          <p:nvPr>
            <p:ph type="body" idx="1"/>
          </p:nvPr>
        </p:nvSpPr>
        <p:spPr>
          <a:noFill/>
          <a:ln/>
        </p:spPr>
        <p:txBody>
          <a:bodyPr/>
          <a:lstStyle/>
          <a:p>
            <a:pPr eaLnBrk="1" hangingPunct="1"/>
            <a:r>
              <a:rPr lang="en-US" smtClean="0">
                <a:ea typeface="ＭＳ Ｐゴシック"/>
                <a:cs typeface="ＭＳ Ｐゴシック"/>
              </a:rPr>
              <a:t>A lot of people talk about “shock” without really understanding what it is.</a:t>
            </a:r>
          </a:p>
        </p:txBody>
      </p:sp>
    </p:spTree>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09" name="Rectangle 7"/>
          <p:cNvSpPr>
            <a:spLocks noGrp="1" noChangeArrowheads="1"/>
          </p:cNvSpPr>
          <p:nvPr>
            <p:ph type="sldNum" sz="quarter" idx="5"/>
          </p:nvPr>
        </p:nvSpPr>
        <p:spPr>
          <a:noFill/>
        </p:spPr>
        <p:txBody>
          <a:bodyPr/>
          <a:lstStyle/>
          <a:p>
            <a:fld id="{4BD15F23-E457-4F88-BCAF-78439B64CFCE}" type="slidenum">
              <a:rPr lang="en-US" smtClean="0">
                <a:ea typeface="ＭＳ Ｐゴシック"/>
                <a:cs typeface="ＭＳ Ｐゴシック"/>
              </a:rPr>
              <a:pPr/>
              <a:t>159</a:t>
            </a:fld>
            <a:endParaRPr lang="en-US" smtClean="0">
              <a:ea typeface="ＭＳ Ｐゴシック"/>
              <a:cs typeface="ＭＳ Ｐゴシック"/>
            </a:endParaRPr>
          </a:p>
        </p:txBody>
      </p:sp>
      <p:sp>
        <p:nvSpPr>
          <p:cNvPr id="324610" name="Rectangle 2"/>
          <p:cNvSpPr>
            <a:spLocks noGrp="1" noRot="1" noChangeAspect="1" noChangeArrowheads="1" noTextEdit="1"/>
          </p:cNvSpPr>
          <p:nvPr>
            <p:ph type="sldImg"/>
          </p:nvPr>
        </p:nvSpPr>
        <p:spPr>
          <a:ln/>
        </p:spPr>
      </p:sp>
      <p:sp>
        <p:nvSpPr>
          <p:cNvPr id="324611" name="Rectangle 3"/>
          <p:cNvSpPr>
            <a:spLocks noGrp="1" noChangeArrowheads="1"/>
          </p:cNvSpPr>
          <p:nvPr>
            <p:ph type="body" idx="1"/>
          </p:nvPr>
        </p:nvSpPr>
        <p:spPr>
          <a:noFill/>
          <a:ln/>
        </p:spPr>
        <p:txBody>
          <a:bodyPr/>
          <a:lstStyle/>
          <a:p>
            <a:pPr eaLnBrk="1" hangingPunct="1"/>
            <a:r>
              <a:rPr lang="en-US" smtClean="0">
                <a:ea typeface="ＭＳ Ｐゴシック"/>
                <a:cs typeface="ＭＳ Ｐゴシック"/>
              </a:rPr>
              <a:t>Let’s talk about blood loss and what happens when that occurs.</a:t>
            </a:r>
          </a:p>
        </p:txBody>
      </p:sp>
    </p:spTree>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7" name="Rectangle 7"/>
          <p:cNvSpPr>
            <a:spLocks noGrp="1" noChangeArrowheads="1"/>
          </p:cNvSpPr>
          <p:nvPr>
            <p:ph type="sldNum" sz="quarter" idx="5"/>
          </p:nvPr>
        </p:nvSpPr>
        <p:spPr>
          <a:noFill/>
        </p:spPr>
        <p:txBody>
          <a:bodyPr/>
          <a:lstStyle/>
          <a:p>
            <a:fld id="{60F9E8E1-47EC-4205-AD69-982CBE2EF414}" type="slidenum">
              <a:rPr lang="en-US" smtClean="0">
                <a:ea typeface="ＭＳ Ｐゴシック"/>
                <a:cs typeface="ＭＳ Ｐゴシック"/>
              </a:rPr>
              <a:pPr/>
              <a:t>160</a:t>
            </a:fld>
            <a:endParaRPr lang="en-US" smtClean="0">
              <a:ea typeface="ＭＳ Ｐゴシック"/>
              <a:cs typeface="ＭＳ Ｐゴシック"/>
            </a:endParaRPr>
          </a:p>
        </p:txBody>
      </p:sp>
      <p:sp>
        <p:nvSpPr>
          <p:cNvPr id="326658" name="Rectangle 2"/>
          <p:cNvSpPr>
            <a:spLocks noGrp="1" noRot="1" noChangeAspect="1" noChangeArrowheads="1" noTextEdit="1"/>
          </p:cNvSpPr>
          <p:nvPr>
            <p:ph type="sldImg"/>
          </p:nvPr>
        </p:nvSpPr>
        <p:spPr>
          <a:ln/>
        </p:spPr>
      </p:sp>
      <p:sp>
        <p:nvSpPr>
          <p:cNvPr id="326659" name="Rectangle 3"/>
          <p:cNvSpPr>
            <a:spLocks noGrp="1" noChangeArrowheads="1"/>
          </p:cNvSpPr>
          <p:nvPr>
            <p:ph type="body" idx="1"/>
          </p:nvPr>
        </p:nvSpPr>
        <p:spPr>
          <a:noFill/>
          <a:ln/>
        </p:spPr>
        <p:txBody>
          <a:bodyPr/>
          <a:lstStyle/>
          <a:p>
            <a:pPr eaLnBrk="1" hangingPunct="1"/>
            <a:r>
              <a:rPr lang="en-US" smtClean="0">
                <a:ea typeface="ＭＳ Ｐゴシック"/>
                <a:cs typeface="ＭＳ Ｐゴシック"/>
              </a:rPr>
              <a:t>For demonstration – this slide shows 5 liters of simulated blood.</a:t>
            </a:r>
          </a:p>
          <a:p>
            <a:pPr eaLnBrk="1" hangingPunct="1"/>
            <a:r>
              <a:rPr lang="en-US" smtClean="0">
                <a:ea typeface="ＭＳ Ｐゴシック"/>
                <a:cs typeface="ＭＳ Ｐゴシック"/>
              </a:rPr>
              <a:t>Shown in five 1-liter bottles to help with the demo.</a:t>
            </a:r>
          </a:p>
        </p:txBody>
      </p:sp>
    </p:spTree>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5" name="Rectangle 7"/>
          <p:cNvSpPr>
            <a:spLocks noGrp="1" noChangeArrowheads="1"/>
          </p:cNvSpPr>
          <p:nvPr>
            <p:ph type="sldNum" sz="quarter" idx="5"/>
          </p:nvPr>
        </p:nvSpPr>
        <p:spPr>
          <a:noFill/>
        </p:spPr>
        <p:txBody>
          <a:bodyPr/>
          <a:lstStyle/>
          <a:p>
            <a:fld id="{40B4F359-D7F3-46FC-AD9B-CE00F5D39CC4}" type="slidenum">
              <a:rPr lang="en-US" smtClean="0">
                <a:ea typeface="ＭＳ Ｐゴシック"/>
                <a:cs typeface="ＭＳ Ｐゴシック"/>
              </a:rPr>
              <a:pPr/>
              <a:t>161</a:t>
            </a:fld>
            <a:endParaRPr lang="en-US" smtClean="0">
              <a:ea typeface="ＭＳ Ｐゴシック"/>
              <a:cs typeface="ＭＳ Ｐゴシック"/>
            </a:endParaRPr>
          </a:p>
        </p:txBody>
      </p:sp>
      <p:sp>
        <p:nvSpPr>
          <p:cNvPr id="328706" name="Rectangle 2"/>
          <p:cNvSpPr>
            <a:spLocks noGrp="1" noRot="1" noChangeAspect="1" noChangeArrowheads="1" noTextEdit="1"/>
          </p:cNvSpPr>
          <p:nvPr>
            <p:ph type="sldImg"/>
          </p:nvPr>
        </p:nvSpPr>
        <p:spPr>
          <a:ln/>
        </p:spPr>
      </p:sp>
      <p:sp>
        <p:nvSpPr>
          <p:cNvPr id="328707" name="Rectangle 3"/>
          <p:cNvSpPr>
            <a:spLocks noGrp="1" noChangeArrowheads="1"/>
          </p:cNvSpPr>
          <p:nvPr>
            <p:ph type="body" idx="1"/>
          </p:nvPr>
        </p:nvSpPr>
        <p:spPr>
          <a:noFill/>
          <a:ln/>
        </p:spPr>
        <p:txBody>
          <a:bodyPr/>
          <a:lstStyle/>
          <a:p>
            <a:pPr eaLnBrk="1" hangingPunct="1"/>
            <a:r>
              <a:rPr lang="en-US" smtClean="0">
                <a:ea typeface="ＭＳ Ｐゴシック"/>
                <a:cs typeface="ＭＳ Ｐゴシック"/>
              </a:rPr>
              <a:t>So – here we have lost the first 500cc of blood.</a:t>
            </a:r>
          </a:p>
          <a:p>
            <a:pPr eaLnBrk="1" hangingPunct="1"/>
            <a:r>
              <a:rPr lang="en-US" smtClean="0">
                <a:ea typeface="ＭＳ Ｐゴシック"/>
                <a:cs typeface="ＭＳ Ｐゴシック"/>
              </a:rPr>
              <a:t>This is what you lose when you donate a “pint” or a unit of blood at the blood bank.</a:t>
            </a:r>
          </a:p>
        </p:txBody>
      </p:sp>
    </p:spTree>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3" name="Rectangle 7"/>
          <p:cNvSpPr>
            <a:spLocks noGrp="1" noChangeArrowheads="1"/>
          </p:cNvSpPr>
          <p:nvPr>
            <p:ph type="sldNum" sz="quarter" idx="5"/>
          </p:nvPr>
        </p:nvSpPr>
        <p:spPr>
          <a:noFill/>
        </p:spPr>
        <p:txBody>
          <a:bodyPr/>
          <a:lstStyle/>
          <a:p>
            <a:fld id="{D20CD9DF-D6EA-46DF-81AD-E981C810D9C1}" type="slidenum">
              <a:rPr lang="en-US" smtClean="0">
                <a:ea typeface="ＭＳ Ｐゴシック"/>
                <a:cs typeface="ＭＳ Ｐゴシック"/>
              </a:rPr>
              <a:pPr/>
              <a:t>162</a:t>
            </a:fld>
            <a:endParaRPr lang="en-US" smtClean="0">
              <a:ea typeface="ＭＳ Ｐゴシック"/>
              <a:cs typeface="ＭＳ Ｐゴシック"/>
            </a:endParaRPr>
          </a:p>
        </p:txBody>
      </p:sp>
      <p:sp>
        <p:nvSpPr>
          <p:cNvPr id="330754" name="Rectangle 2"/>
          <p:cNvSpPr>
            <a:spLocks noGrp="1" noRot="1" noChangeAspect="1" noChangeArrowheads="1" noTextEdit="1"/>
          </p:cNvSpPr>
          <p:nvPr>
            <p:ph type="sldImg"/>
          </p:nvPr>
        </p:nvSpPr>
        <p:spPr>
          <a:ln/>
        </p:spPr>
      </p:sp>
      <p:sp>
        <p:nvSpPr>
          <p:cNvPr id="330755" name="Rectangle 3"/>
          <p:cNvSpPr>
            <a:spLocks noGrp="1" noChangeArrowheads="1"/>
          </p:cNvSpPr>
          <p:nvPr>
            <p:ph type="body" idx="1"/>
          </p:nvPr>
        </p:nvSpPr>
        <p:spPr>
          <a:noFill/>
          <a:ln/>
        </p:spPr>
        <p:txBody>
          <a:bodyPr/>
          <a:lstStyle/>
          <a:p>
            <a:pPr eaLnBrk="1" hangingPunct="1"/>
            <a:r>
              <a:rPr lang="en-US" smtClean="0">
                <a:ea typeface="ＭＳ Ｐゴシック"/>
                <a:cs typeface="ＭＳ Ｐゴシック"/>
              </a:rPr>
              <a:t>No danger from this level of blood loss.</a:t>
            </a:r>
          </a:p>
          <a:p>
            <a:pPr eaLnBrk="1" hangingPunct="1"/>
            <a:endParaRPr lang="en-US" smtClean="0">
              <a:ea typeface="ＭＳ Ｐゴシック"/>
              <a:cs typeface="ＭＳ Ｐゴシック"/>
            </a:endParaRPr>
          </a:p>
          <a:p>
            <a:pPr eaLnBrk="1" hangingPunct="1"/>
            <a:r>
              <a:rPr lang="en-US" smtClean="0">
                <a:ea typeface="ＭＳ Ｐゴシック"/>
                <a:cs typeface="ＭＳ Ｐゴシック"/>
              </a:rPr>
              <a:t>Keep in mind that factors such as exertion, fear, and pain may affect heart rate and breathing rate, and these factors will affect anyone engaged in combat, especially someone who has been wounded. You have to consider these things when treating casualties on the battlefield. For this demonstration, though, we are ignoring these factors, so the physiologic changes you see here are due solely to blood loss.</a:t>
            </a:r>
          </a:p>
        </p:txBody>
      </p:sp>
    </p:spTree>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1" name="Rectangle 7"/>
          <p:cNvSpPr>
            <a:spLocks noGrp="1" noChangeArrowheads="1"/>
          </p:cNvSpPr>
          <p:nvPr>
            <p:ph type="sldNum" sz="quarter" idx="5"/>
          </p:nvPr>
        </p:nvSpPr>
        <p:spPr>
          <a:noFill/>
        </p:spPr>
        <p:txBody>
          <a:bodyPr/>
          <a:lstStyle/>
          <a:p>
            <a:fld id="{2A16CC53-26D8-4FF5-9F65-17CBC4E1EC47}" type="slidenum">
              <a:rPr lang="en-US" smtClean="0">
                <a:ea typeface="ＭＳ Ｐゴシック"/>
                <a:cs typeface="ＭＳ Ｐゴシック"/>
              </a:rPr>
              <a:pPr/>
              <a:t>163</a:t>
            </a:fld>
            <a:endParaRPr lang="en-US" smtClean="0">
              <a:ea typeface="ＭＳ Ｐゴシック"/>
              <a:cs typeface="ＭＳ Ｐゴシック"/>
            </a:endParaRPr>
          </a:p>
        </p:txBody>
      </p:sp>
      <p:sp>
        <p:nvSpPr>
          <p:cNvPr id="332802" name="Rectangle 2"/>
          <p:cNvSpPr>
            <a:spLocks noGrp="1" noRot="1" noChangeAspect="1" noChangeArrowheads="1" noTextEdit="1"/>
          </p:cNvSpPr>
          <p:nvPr>
            <p:ph type="sldImg"/>
          </p:nvPr>
        </p:nvSpPr>
        <p:spPr>
          <a:ln/>
        </p:spPr>
      </p:sp>
      <p:sp>
        <p:nvSpPr>
          <p:cNvPr id="332803" name="Rectangle 3"/>
          <p:cNvSpPr>
            <a:spLocks noGrp="1" noChangeArrowheads="1"/>
          </p:cNvSpPr>
          <p:nvPr>
            <p:ph type="body" idx="1"/>
          </p:nvPr>
        </p:nvSpPr>
        <p:spPr>
          <a:noFill/>
          <a:ln/>
        </p:spPr>
        <p:txBody>
          <a:bodyPr/>
          <a:lstStyle/>
          <a:p>
            <a:pPr eaLnBrk="1" hangingPunct="1"/>
            <a:r>
              <a:rPr lang="en-US" smtClean="0">
                <a:ea typeface="ＭＳ Ｐゴシック"/>
                <a:cs typeface="ＭＳ Ｐゴシック"/>
              </a:rPr>
              <a:t>So now we lose another 500cc of blood.</a:t>
            </a:r>
          </a:p>
          <a:p>
            <a:pPr eaLnBrk="1" hangingPunct="1"/>
            <a:r>
              <a:rPr lang="en-US" smtClean="0">
                <a:ea typeface="ＭＳ Ｐゴシック"/>
                <a:cs typeface="ＭＳ Ｐゴシック"/>
              </a:rPr>
              <a:t>How are we doing now?</a:t>
            </a:r>
          </a:p>
        </p:txBody>
      </p:sp>
    </p:spTree>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49" name="Rectangle 7"/>
          <p:cNvSpPr>
            <a:spLocks noGrp="1" noChangeArrowheads="1"/>
          </p:cNvSpPr>
          <p:nvPr>
            <p:ph type="sldNum" sz="quarter" idx="5"/>
          </p:nvPr>
        </p:nvSpPr>
        <p:spPr>
          <a:noFill/>
        </p:spPr>
        <p:txBody>
          <a:bodyPr/>
          <a:lstStyle/>
          <a:p>
            <a:fld id="{CC9F7CF5-EFCA-4918-A9D4-54A418858540}" type="slidenum">
              <a:rPr lang="en-US" smtClean="0">
                <a:ea typeface="ＭＳ Ｐゴシック"/>
                <a:cs typeface="ＭＳ Ｐゴシック"/>
              </a:rPr>
              <a:pPr/>
              <a:t>164</a:t>
            </a:fld>
            <a:endParaRPr lang="en-US" smtClean="0">
              <a:ea typeface="ＭＳ Ｐゴシック"/>
              <a:cs typeface="ＭＳ Ｐゴシック"/>
            </a:endParaRPr>
          </a:p>
        </p:txBody>
      </p:sp>
      <p:sp>
        <p:nvSpPr>
          <p:cNvPr id="334850" name="Rectangle 2"/>
          <p:cNvSpPr>
            <a:spLocks noGrp="1" noRot="1" noChangeAspect="1" noChangeArrowheads="1" noTextEdit="1"/>
          </p:cNvSpPr>
          <p:nvPr>
            <p:ph type="sldImg"/>
          </p:nvPr>
        </p:nvSpPr>
        <p:spPr>
          <a:ln/>
        </p:spPr>
      </p:sp>
      <p:sp>
        <p:nvSpPr>
          <p:cNvPr id="334851" name="Rectangle 3"/>
          <p:cNvSpPr>
            <a:spLocks noGrp="1" noChangeArrowheads="1"/>
          </p:cNvSpPr>
          <p:nvPr>
            <p:ph type="body" idx="1"/>
          </p:nvPr>
        </p:nvSpPr>
        <p:spPr>
          <a:noFill/>
          <a:ln/>
        </p:spPr>
        <p:txBody>
          <a:bodyPr/>
          <a:lstStyle/>
          <a:p>
            <a:pPr eaLnBrk="1" hangingPunct="1"/>
            <a:r>
              <a:rPr lang="en-US" smtClean="0">
                <a:ea typeface="ＭＳ Ｐゴシック"/>
                <a:cs typeface="ＭＳ Ｐゴシック"/>
              </a:rPr>
              <a:t>Still basically OK.</a:t>
            </a:r>
          </a:p>
          <a:p>
            <a:pPr eaLnBrk="1" hangingPunct="1"/>
            <a:r>
              <a:rPr lang="en-US" smtClean="0">
                <a:ea typeface="ＭＳ Ｐゴシック"/>
                <a:cs typeface="ＭＳ Ｐゴシック"/>
              </a:rPr>
              <a:t>Heart rate may be up a little.</a:t>
            </a:r>
          </a:p>
        </p:txBody>
      </p:sp>
    </p:spTree>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7" name="Rectangle 7"/>
          <p:cNvSpPr>
            <a:spLocks noGrp="1" noChangeArrowheads="1"/>
          </p:cNvSpPr>
          <p:nvPr>
            <p:ph type="sldNum" sz="quarter" idx="5"/>
          </p:nvPr>
        </p:nvSpPr>
        <p:spPr>
          <a:noFill/>
        </p:spPr>
        <p:txBody>
          <a:bodyPr/>
          <a:lstStyle/>
          <a:p>
            <a:fld id="{31536B17-F021-4715-9D55-ADF4039E7E08}" type="slidenum">
              <a:rPr lang="en-US" smtClean="0">
                <a:ea typeface="ＭＳ Ｐゴシック"/>
                <a:cs typeface="ＭＳ Ｐゴシック"/>
              </a:rPr>
              <a:pPr/>
              <a:t>165</a:t>
            </a:fld>
            <a:endParaRPr lang="en-US" smtClean="0">
              <a:ea typeface="ＭＳ Ｐゴシック"/>
              <a:cs typeface="ＭＳ Ｐゴシック"/>
            </a:endParaRPr>
          </a:p>
        </p:txBody>
      </p:sp>
      <p:sp>
        <p:nvSpPr>
          <p:cNvPr id="336898" name="Rectangle 2"/>
          <p:cNvSpPr>
            <a:spLocks noGrp="1" noRot="1" noChangeAspect="1" noChangeArrowheads="1" noTextEdit="1"/>
          </p:cNvSpPr>
          <p:nvPr>
            <p:ph type="sldImg"/>
          </p:nvPr>
        </p:nvSpPr>
        <p:spPr>
          <a:ln/>
        </p:spPr>
      </p:sp>
      <p:sp>
        <p:nvSpPr>
          <p:cNvPr id="336899" name="Rectangle 3"/>
          <p:cNvSpPr>
            <a:spLocks noGrp="1" noChangeArrowheads="1"/>
          </p:cNvSpPr>
          <p:nvPr>
            <p:ph type="body" idx="1"/>
          </p:nvPr>
        </p:nvSpPr>
        <p:spPr>
          <a:noFill/>
          <a:ln/>
        </p:spPr>
        <p:txBody>
          <a:bodyPr/>
          <a:lstStyle/>
          <a:p>
            <a:pPr eaLnBrk="1" hangingPunct="1"/>
            <a:r>
              <a:rPr lang="en-US" smtClean="0">
                <a:ea typeface="ＭＳ Ｐゴシック"/>
                <a:cs typeface="ＭＳ Ｐゴシック"/>
              </a:rPr>
              <a:t>Lose another 500cc of blood.</a:t>
            </a:r>
          </a:p>
          <a:p>
            <a:pPr eaLnBrk="1" hangingPunct="1"/>
            <a:r>
              <a:rPr lang="en-US" smtClean="0">
                <a:ea typeface="ＭＳ Ｐゴシック"/>
                <a:cs typeface="ＭＳ Ｐゴシック"/>
              </a:rPr>
              <a:t>How are we doing now?</a:t>
            </a:r>
          </a:p>
        </p:txBody>
      </p:sp>
    </p:spTree>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5" name="Rectangle 7"/>
          <p:cNvSpPr>
            <a:spLocks noGrp="1" noChangeArrowheads="1"/>
          </p:cNvSpPr>
          <p:nvPr>
            <p:ph type="sldNum" sz="quarter" idx="5"/>
          </p:nvPr>
        </p:nvSpPr>
        <p:spPr>
          <a:noFill/>
        </p:spPr>
        <p:txBody>
          <a:bodyPr/>
          <a:lstStyle/>
          <a:p>
            <a:fld id="{F152ECC7-5AAB-467F-99D6-842796593825}" type="slidenum">
              <a:rPr lang="en-US" smtClean="0">
                <a:ea typeface="ＭＳ Ｐゴシック"/>
                <a:cs typeface="ＭＳ Ｐゴシック"/>
              </a:rPr>
              <a:pPr/>
              <a:t>166</a:t>
            </a:fld>
            <a:endParaRPr lang="en-US" smtClean="0">
              <a:ea typeface="ＭＳ Ｐゴシック"/>
              <a:cs typeface="ＭＳ Ｐゴシック"/>
            </a:endParaRPr>
          </a:p>
        </p:txBody>
      </p:sp>
      <p:sp>
        <p:nvSpPr>
          <p:cNvPr id="338946" name="Rectangle 2"/>
          <p:cNvSpPr>
            <a:spLocks noGrp="1" noRot="1" noChangeAspect="1" noChangeArrowheads="1" noTextEdit="1"/>
          </p:cNvSpPr>
          <p:nvPr>
            <p:ph type="sldImg"/>
          </p:nvPr>
        </p:nvSpPr>
        <p:spPr>
          <a:ln/>
        </p:spPr>
      </p:sp>
      <p:sp>
        <p:nvSpPr>
          <p:cNvPr id="338947" name="Rectangle 3"/>
          <p:cNvSpPr>
            <a:spLocks noGrp="1" noChangeArrowheads="1"/>
          </p:cNvSpPr>
          <p:nvPr>
            <p:ph type="body" idx="1"/>
          </p:nvPr>
        </p:nvSpPr>
        <p:spPr>
          <a:noFill/>
          <a:ln/>
        </p:spPr>
        <p:txBody>
          <a:bodyPr/>
          <a:lstStyle/>
          <a:p>
            <a:pPr eaLnBrk="1" hangingPunct="1"/>
            <a:r>
              <a:rPr lang="en-US" smtClean="0">
                <a:ea typeface="ＭＳ Ｐゴシック"/>
                <a:cs typeface="ＭＳ Ｐゴシック"/>
              </a:rPr>
              <a:t>At this point, the casualty is showing some symptoms from his blood loss.</a:t>
            </a:r>
          </a:p>
          <a:p>
            <a:pPr eaLnBrk="1" hangingPunct="1"/>
            <a:r>
              <a:rPr lang="en-US" smtClean="0">
                <a:ea typeface="ＭＳ Ｐゴシック"/>
                <a:cs typeface="ＭＳ Ｐゴシック"/>
              </a:rPr>
              <a:t>Would probably not die from this.</a:t>
            </a:r>
          </a:p>
        </p:txBody>
      </p:sp>
    </p:spTree>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3" name="Rectangle 7"/>
          <p:cNvSpPr>
            <a:spLocks noGrp="1" noChangeArrowheads="1"/>
          </p:cNvSpPr>
          <p:nvPr>
            <p:ph type="sldNum" sz="quarter" idx="5"/>
          </p:nvPr>
        </p:nvSpPr>
        <p:spPr>
          <a:noFill/>
        </p:spPr>
        <p:txBody>
          <a:bodyPr/>
          <a:lstStyle/>
          <a:p>
            <a:fld id="{BAB2D0D0-E029-429B-9FCE-C54579D58C1A}" type="slidenum">
              <a:rPr lang="en-US" smtClean="0">
                <a:ea typeface="ＭＳ Ｐゴシック"/>
                <a:cs typeface="ＭＳ Ｐゴシック"/>
              </a:rPr>
              <a:pPr/>
              <a:t>167</a:t>
            </a:fld>
            <a:endParaRPr lang="en-US" smtClean="0">
              <a:ea typeface="ＭＳ Ｐゴシック"/>
              <a:cs typeface="ＭＳ Ｐゴシック"/>
            </a:endParaRPr>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a:noFill/>
          <a:ln/>
        </p:spPr>
        <p:txBody>
          <a:bodyPr/>
          <a:lstStyle/>
          <a:p>
            <a:pPr eaLnBrk="1" hangingPunct="1"/>
            <a:r>
              <a:rPr lang="en-US" smtClean="0">
                <a:ea typeface="ＭＳ Ｐゴシック"/>
                <a:cs typeface="ＭＳ Ｐゴシック"/>
              </a:rPr>
              <a:t>Lose another 500cc of blood.</a:t>
            </a:r>
          </a:p>
          <a:p>
            <a:pPr eaLnBrk="1" hangingPunct="1"/>
            <a:r>
              <a:rPr lang="en-US" smtClean="0">
                <a:ea typeface="ＭＳ Ｐゴシック"/>
                <a:cs typeface="ＭＳ Ｐゴシック"/>
              </a:rPr>
              <a:t>On the battlefield, this would represent ongoing uncontrolled hemorrhage.</a:t>
            </a:r>
          </a:p>
          <a:p>
            <a:pPr eaLnBrk="1" hangingPunct="1"/>
            <a:r>
              <a:rPr lang="en-US" smtClean="0">
                <a:ea typeface="ＭＳ Ｐゴシック"/>
                <a:cs typeface="ＭＳ Ｐゴシック"/>
              </a:rPr>
              <a:t>How is the casualty doing now?</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p:cNvSpPr>
            <a:spLocks noGrp="1" noChangeArrowheads="1"/>
          </p:cNvSpPr>
          <p:nvPr>
            <p:ph type="sldNum" sz="quarter" idx="5"/>
          </p:nvPr>
        </p:nvSpPr>
        <p:spPr>
          <a:noFill/>
        </p:spPr>
        <p:txBody>
          <a:bodyPr/>
          <a:lstStyle/>
          <a:p>
            <a:fld id="{0DAB49B9-B4C1-4BAD-8723-53D10912F6EC}" type="slidenum">
              <a:rPr lang="en-US" smtClean="0">
                <a:ea typeface="ＭＳ Ｐゴシック"/>
                <a:cs typeface="ＭＳ Ｐゴシック"/>
              </a:rPr>
              <a:pPr/>
              <a:t>15</a:t>
            </a:fld>
            <a:endParaRPr lang="en-US" smtClean="0">
              <a:ea typeface="ＭＳ Ｐゴシック"/>
              <a:cs typeface="ＭＳ Ｐゴシック"/>
            </a:endParaRPr>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p:spPr>
        <p:txBody>
          <a:bodyPr/>
          <a:lstStyle/>
          <a:p>
            <a:pPr eaLnBrk="1" hangingPunct="1"/>
            <a:r>
              <a:rPr lang="en-US" smtClean="0">
                <a:ea typeface="ＭＳ Ｐゴシック"/>
                <a:cs typeface="ＭＳ Ｐゴシック"/>
              </a:rPr>
              <a:t>(Note: All of the slides entitled “Tactical Field Care Guidelines” - as this one is - should be read verbatim.)</a:t>
            </a:r>
          </a:p>
          <a:p>
            <a:pPr eaLnBrk="1" hangingPunct="1"/>
            <a:endParaRPr lang="en-US" smtClean="0">
              <a:ea typeface="ＭＳ Ｐゴシック"/>
              <a:cs typeface="ＭＳ Ｐゴシック"/>
            </a:endParaRPr>
          </a:p>
          <a:p>
            <a:pPr eaLnBrk="1" hangingPunct="1"/>
            <a:r>
              <a:rPr lang="en-US" smtClean="0">
                <a:ea typeface="ＭＳ Ｐゴシック"/>
                <a:cs typeface="ＭＳ Ｐゴシック"/>
              </a:rPr>
              <a:t>Automatic weapons and shock (and/or narcotics) are a potentially lethal combination!</a:t>
            </a:r>
          </a:p>
        </p:txBody>
      </p:sp>
    </p:spTree>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1" name="Rectangle 7"/>
          <p:cNvSpPr>
            <a:spLocks noGrp="1" noChangeArrowheads="1"/>
          </p:cNvSpPr>
          <p:nvPr>
            <p:ph type="sldNum" sz="quarter" idx="5"/>
          </p:nvPr>
        </p:nvSpPr>
        <p:spPr>
          <a:noFill/>
        </p:spPr>
        <p:txBody>
          <a:bodyPr/>
          <a:lstStyle/>
          <a:p>
            <a:fld id="{A15896A4-04B4-4DE8-A7B1-EB4735CAF0F2}" type="slidenum">
              <a:rPr lang="en-US" smtClean="0">
                <a:ea typeface="ＭＳ Ｐゴシック"/>
                <a:cs typeface="ＭＳ Ｐゴシック"/>
              </a:rPr>
              <a:pPr/>
              <a:t>168</a:t>
            </a:fld>
            <a:endParaRPr lang="en-US" smtClean="0">
              <a:ea typeface="ＭＳ Ｐゴシック"/>
              <a:cs typeface="ＭＳ Ｐゴシック"/>
            </a:endParaRPr>
          </a:p>
        </p:txBody>
      </p:sp>
      <p:sp>
        <p:nvSpPr>
          <p:cNvPr id="343042" name="Rectangle 2"/>
          <p:cNvSpPr>
            <a:spLocks noGrp="1" noRot="1" noChangeAspect="1" noChangeArrowheads="1" noTextEdit="1"/>
          </p:cNvSpPr>
          <p:nvPr>
            <p:ph type="sldImg"/>
          </p:nvPr>
        </p:nvSpPr>
        <p:spPr>
          <a:ln/>
        </p:spPr>
      </p:sp>
      <p:sp>
        <p:nvSpPr>
          <p:cNvPr id="343043" name="Rectangle 3"/>
          <p:cNvSpPr>
            <a:spLocks noGrp="1" noChangeArrowheads="1"/>
          </p:cNvSpPr>
          <p:nvPr>
            <p:ph type="body" idx="1"/>
          </p:nvPr>
        </p:nvSpPr>
        <p:spPr>
          <a:noFill/>
          <a:ln/>
        </p:spPr>
        <p:txBody>
          <a:bodyPr/>
          <a:lstStyle/>
          <a:p>
            <a:pPr eaLnBrk="1" hangingPunct="1"/>
            <a:r>
              <a:rPr lang="en-US" smtClean="0">
                <a:ea typeface="ＭＳ Ｐゴシック"/>
                <a:cs typeface="ＭＳ Ｐゴシック"/>
              </a:rPr>
              <a:t>Not so good.</a:t>
            </a:r>
          </a:p>
          <a:p>
            <a:pPr eaLnBrk="1" hangingPunct="1"/>
            <a:r>
              <a:rPr lang="en-US" smtClean="0">
                <a:ea typeface="ＭＳ Ｐゴシック"/>
                <a:cs typeface="ＭＳ Ｐゴシック"/>
              </a:rPr>
              <a:t>At this point, it is quite possible that he or she could die from the blood loss.</a:t>
            </a:r>
          </a:p>
          <a:p>
            <a:pPr eaLnBrk="1" hangingPunct="1"/>
            <a:r>
              <a:rPr lang="en-US" smtClean="0">
                <a:ea typeface="ＭＳ Ｐゴシック"/>
                <a:cs typeface="ＭＳ Ｐゴシック"/>
              </a:rPr>
              <a:t>This is “hemorrhagic” or “hypovolemic” (meaning “not enough blood volume”) shock.</a:t>
            </a:r>
          </a:p>
        </p:txBody>
      </p:sp>
    </p:spTree>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89" name="Rectangle 7"/>
          <p:cNvSpPr>
            <a:spLocks noGrp="1" noChangeArrowheads="1"/>
          </p:cNvSpPr>
          <p:nvPr>
            <p:ph type="sldNum" sz="quarter" idx="5"/>
          </p:nvPr>
        </p:nvSpPr>
        <p:spPr>
          <a:noFill/>
        </p:spPr>
        <p:txBody>
          <a:bodyPr/>
          <a:lstStyle/>
          <a:p>
            <a:fld id="{46687C96-99E9-453E-964B-FA74D4D89462}" type="slidenum">
              <a:rPr lang="en-US" smtClean="0">
                <a:ea typeface="ＭＳ Ｐゴシック"/>
                <a:cs typeface="ＭＳ Ｐゴシック"/>
              </a:rPr>
              <a:pPr/>
              <a:t>169</a:t>
            </a:fld>
            <a:endParaRPr lang="en-US" smtClean="0">
              <a:ea typeface="ＭＳ Ｐゴシック"/>
              <a:cs typeface="ＭＳ Ｐゴシック"/>
            </a:endParaRPr>
          </a:p>
        </p:txBody>
      </p:sp>
      <p:sp>
        <p:nvSpPr>
          <p:cNvPr id="345090" name="Rectangle 2"/>
          <p:cNvSpPr>
            <a:spLocks noGrp="1" noRot="1" noChangeAspect="1" noChangeArrowheads="1" noTextEdit="1"/>
          </p:cNvSpPr>
          <p:nvPr>
            <p:ph type="sldImg"/>
          </p:nvPr>
        </p:nvSpPr>
        <p:spPr>
          <a:ln/>
        </p:spPr>
      </p:sp>
      <p:sp>
        <p:nvSpPr>
          <p:cNvPr id="345091" name="Rectangle 3"/>
          <p:cNvSpPr>
            <a:spLocks noGrp="1" noChangeArrowheads="1"/>
          </p:cNvSpPr>
          <p:nvPr>
            <p:ph type="body" idx="1"/>
          </p:nvPr>
        </p:nvSpPr>
        <p:spPr>
          <a:noFill/>
          <a:ln/>
        </p:spPr>
        <p:txBody>
          <a:bodyPr/>
          <a:lstStyle/>
          <a:p>
            <a:pPr eaLnBrk="1" hangingPunct="1"/>
            <a:r>
              <a:rPr lang="en-US" smtClean="0">
                <a:ea typeface="ＭＳ Ｐゴシック"/>
                <a:cs typeface="ＭＳ Ｐゴシック"/>
              </a:rPr>
              <a:t>So let’s take away another 500cc of blood from our simulated casualty.</a:t>
            </a:r>
          </a:p>
          <a:p>
            <a:pPr eaLnBrk="1" hangingPunct="1"/>
            <a:r>
              <a:rPr lang="en-US" smtClean="0">
                <a:ea typeface="ＭＳ Ｐゴシック"/>
                <a:cs typeface="ＭＳ Ｐゴシック"/>
              </a:rPr>
              <a:t>Casualty is now in big trouble.</a:t>
            </a:r>
          </a:p>
        </p:txBody>
      </p:sp>
    </p:spTree>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7" name="Rectangle 7"/>
          <p:cNvSpPr>
            <a:spLocks noGrp="1" noChangeArrowheads="1"/>
          </p:cNvSpPr>
          <p:nvPr>
            <p:ph type="sldNum" sz="quarter" idx="5"/>
          </p:nvPr>
        </p:nvSpPr>
        <p:spPr>
          <a:noFill/>
        </p:spPr>
        <p:txBody>
          <a:bodyPr/>
          <a:lstStyle/>
          <a:p>
            <a:fld id="{B170D460-BFFF-4742-B064-CCE4AE1DA2CE}" type="slidenum">
              <a:rPr lang="en-US" smtClean="0">
                <a:ea typeface="ＭＳ Ｐゴシック"/>
                <a:cs typeface="ＭＳ Ｐゴシック"/>
              </a:rPr>
              <a:pPr/>
              <a:t>170</a:t>
            </a:fld>
            <a:endParaRPr lang="en-US" smtClean="0">
              <a:ea typeface="ＭＳ Ｐゴシック"/>
              <a:cs typeface="ＭＳ Ｐゴシック"/>
            </a:endParaRPr>
          </a:p>
        </p:txBody>
      </p:sp>
      <p:sp>
        <p:nvSpPr>
          <p:cNvPr id="347138" name="Rectangle 2"/>
          <p:cNvSpPr>
            <a:spLocks noGrp="1" noRot="1" noChangeAspect="1" noChangeArrowheads="1" noTextEdit="1"/>
          </p:cNvSpPr>
          <p:nvPr>
            <p:ph type="sldImg"/>
          </p:nvPr>
        </p:nvSpPr>
        <p:spPr>
          <a:ln/>
        </p:spPr>
      </p:sp>
      <p:sp>
        <p:nvSpPr>
          <p:cNvPr id="347139" name="Rectangle 3"/>
          <p:cNvSpPr>
            <a:spLocks noGrp="1" noChangeArrowheads="1"/>
          </p:cNvSpPr>
          <p:nvPr>
            <p:ph type="body" idx="1"/>
          </p:nvPr>
        </p:nvSpPr>
        <p:spPr>
          <a:noFill/>
          <a:ln/>
        </p:spPr>
        <p:txBody>
          <a:bodyPr/>
          <a:lstStyle/>
          <a:p>
            <a:pPr eaLnBrk="1" hangingPunct="1"/>
            <a:r>
              <a:rPr lang="en-US" smtClean="0">
                <a:ea typeface="ＭＳ Ｐゴシック"/>
                <a:cs typeface="ＭＳ Ｐゴシック"/>
              </a:rPr>
              <a:t>At this point – the casualty has lost HALF of the blood in his/her body.</a:t>
            </a:r>
          </a:p>
          <a:p>
            <a:pPr eaLnBrk="1" hangingPunct="1"/>
            <a:r>
              <a:rPr lang="en-US" smtClean="0">
                <a:ea typeface="ＭＳ Ｐゴシック"/>
                <a:cs typeface="ＭＳ Ｐゴシック"/>
              </a:rPr>
              <a:t>This level of hemorrhage is likely to be fatal.</a:t>
            </a:r>
          </a:p>
          <a:p>
            <a:pPr eaLnBrk="1" hangingPunct="1"/>
            <a:r>
              <a:rPr lang="en-US" smtClean="0">
                <a:ea typeface="ＭＳ Ｐゴシック"/>
                <a:cs typeface="ＭＳ Ｐゴシック"/>
              </a:rPr>
              <a:t>YOUR JOB IS NOT TO LET THEM LOSE THIS MUCH BLOOD! </a:t>
            </a:r>
          </a:p>
          <a:p>
            <a:pPr eaLnBrk="1" hangingPunct="1"/>
            <a:r>
              <a:rPr lang="en-US" smtClean="0">
                <a:ea typeface="ＭＳ Ｐゴシック"/>
                <a:cs typeface="ＭＳ Ｐゴシック"/>
              </a:rPr>
              <a:t>Treating the blood loss after the fact is not as good an option.</a:t>
            </a:r>
          </a:p>
        </p:txBody>
      </p:sp>
    </p:spTree>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5" name="Rectangle 7"/>
          <p:cNvSpPr>
            <a:spLocks noGrp="1" noChangeArrowheads="1"/>
          </p:cNvSpPr>
          <p:nvPr>
            <p:ph type="sldNum" sz="quarter" idx="5"/>
          </p:nvPr>
        </p:nvSpPr>
        <p:spPr>
          <a:noFill/>
        </p:spPr>
        <p:txBody>
          <a:bodyPr/>
          <a:lstStyle/>
          <a:p>
            <a:fld id="{B000A333-FADD-459F-AB9F-8D08B8DB4A2D}" type="slidenum">
              <a:rPr lang="en-US" smtClean="0">
                <a:ea typeface="ＭＳ Ｐゴシック"/>
                <a:cs typeface="ＭＳ Ｐゴシック"/>
              </a:rPr>
              <a:pPr/>
              <a:t>171</a:t>
            </a:fld>
            <a:endParaRPr lang="en-US" smtClean="0">
              <a:ea typeface="ＭＳ Ｐゴシック"/>
              <a:cs typeface="ＭＳ Ｐゴシック"/>
            </a:endParaRPr>
          </a:p>
        </p:txBody>
      </p:sp>
      <p:sp>
        <p:nvSpPr>
          <p:cNvPr id="349186" name="Rectangle 2"/>
          <p:cNvSpPr>
            <a:spLocks noGrp="1" noRot="1" noChangeAspect="1" noChangeArrowheads="1" noTextEdit="1"/>
          </p:cNvSpPr>
          <p:nvPr>
            <p:ph type="sldImg"/>
          </p:nvPr>
        </p:nvSpPr>
        <p:spPr>
          <a:ln/>
        </p:spPr>
      </p:sp>
      <p:sp>
        <p:nvSpPr>
          <p:cNvPr id="349187" name="Rectangle 3"/>
          <p:cNvSpPr>
            <a:spLocks noGrp="1" noChangeArrowheads="1"/>
          </p:cNvSpPr>
          <p:nvPr>
            <p:ph type="body" idx="1"/>
          </p:nvPr>
        </p:nvSpPr>
        <p:spPr>
          <a:xfrm>
            <a:off x="914400" y="4343400"/>
            <a:ext cx="5029200" cy="4114800"/>
          </a:xfrm>
          <a:noFill/>
          <a:ln/>
        </p:spPr>
        <p:txBody>
          <a:bodyPr/>
          <a:lstStyle/>
          <a:p>
            <a:pPr eaLnBrk="1" hangingPunct="1"/>
            <a:r>
              <a:rPr lang="en-US" smtClean="0">
                <a:ea typeface="ＭＳ Ｐゴシック"/>
                <a:cs typeface="ＭＳ Ｐゴシック"/>
              </a:rPr>
              <a:t>These are the signs you can reliably identify on the battlefield or in a noisy CASEVAC environment.  </a:t>
            </a:r>
          </a:p>
          <a:p>
            <a:pPr eaLnBrk="1" hangingPunct="1"/>
            <a:r>
              <a:rPr lang="en-US" smtClean="0">
                <a:ea typeface="ＭＳ Ｐゴシック"/>
                <a:cs typeface="ＭＳ Ｐゴシック"/>
              </a:rPr>
              <a:t>Note that identification of these signs requires neither stethoscope nor sphygmomanometer.</a:t>
            </a:r>
          </a:p>
          <a:p>
            <a:pPr eaLnBrk="1" hangingPunct="1"/>
            <a:r>
              <a:rPr lang="en-US" smtClean="0">
                <a:ea typeface="ＭＳ Ｐゴシック"/>
                <a:cs typeface="ＭＳ Ｐゴシック"/>
              </a:rPr>
              <a:t>Medications can also cause an altered state of consciousness (e.g. - if you give too much narcotics).</a:t>
            </a:r>
          </a:p>
        </p:txBody>
      </p:sp>
    </p:spTree>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3" name="Rectangle 7"/>
          <p:cNvSpPr>
            <a:spLocks noGrp="1" noChangeArrowheads="1"/>
          </p:cNvSpPr>
          <p:nvPr>
            <p:ph type="sldNum" sz="quarter" idx="5"/>
          </p:nvPr>
        </p:nvSpPr>
        <p:spPr>
          <a:noFill/>
        </p:spPr>
        <p:txBody>
          <a:bodyPr/>
          <a:lstStyle/>
          <a:p>
            <a:fld id="{00781830-182A-4FC3-B710-DEDC9235E812}" type="slidenum">
              <a:rPr lang="en-US" smtClean="0">
                <a:ea typeface="ＭＳ Ｐゴシック"/>
                <a:cs typeface="ＭＳ Ｐゴシック"/>
              </a:rPr>
              <a:pPr/>
              <a:t>172</a:t>
            </a:fld>
            <a:endParaRPr lang="en-US" smtClean="0">
              <a:ea typeface="ＭＳ Ｐゴシック"/>
              <a:cs typeface="ＭＳ Ｐゴシック"/>
            </a:endParaRPr>
          </a:p>
        </p:txBody>
      </p:sp>
      <p:sp>
        <p:nvSpPr>
          <p:cNvPr id="351234" name="Rectangle 2"/>
          <p:cNvSpPr>
            <a:spLocks noGrp="1" noRot="1" noChangeAspect="1" noChangeArrowheads="1" noTextEdit="1"/>
          </p:cNvSpPr>
          <p:nvPr>
            <p:ph type="sldImg"/>
          </p:nvPr>
        </p:nvSpPr>
        <p:spPr>
          <a:ln/>
        </p:spPr>
      </p:sp>
      <p:sp>
        <p:nvSpPr>
          <p:cNvPr id="351235" name="Rectangle 3"/>
          <p:cNvSpPr>
            <a:spLocks noGrp="1" noChangeArrowheads="1"/>
          </p:cNvSpPr>
          <p:nvPr>
            <p:ph type="body" idx="1"/>
          </p:nvPr>
        </p:nvSpPr>
        <p:spPr>
          <a:noFill/>
          <a:ln/>
        </p:spPr>
        <p:txBody>
          <a:bodyPr/>
          <a:lstStyle/>
          <a:p>
            <a:pPr eaLnBrk="1" hangingPunct="1"/>
            <a:r>
              <a:rPr lang="en-US" smtClean="0">
                <a:ea typeface="ＭＳ Ｐゴシック"/>
                <a:cs typeface="ＭＳ Ｐゴシック"/>
              </a:rPr>
              <a:t>Here’s how you find the radial pulse.</a:t>
            </a:r>
          </a:p>
          <a:p>
            <a:pPr eaLnBrk="1" hangingPunct="1"/>
            <a:r>
              <a:rPr lang="en-US" smtClean="0">
                <a:ea typeface="ＭＳ Ｐゴシック"/>
                <a:cs typeface="ＭＳ Ｐゴシック"/>
              </a:rPr>
              <a:t>Demonstrate and have the class do it on themselves.</a:t>
            </a:r>
          </a:p>
          <a:p>
            <a:pPr eaLnBrk="1" hangingPunct="1"/>
            <a:r>
              <a:rPr lang="en-US" smtClean="0">
                <a:ea typeface="ＭＳ Ｐゴシック"/>
                <a:cs typeface="ＭＳ Ｐゴシック"/>
              </a:rPr>
              <a:t>Get confirmation from everyone in the class that they were able to feel their own radial pulse.</a:t>
            </a:r>
          </a:p>
          <a:p>
            <a:pPr eaLnBrk="1" hangingPunct="1"/>
            <a:r>
              <a:rPr lang="en-US" smtClean="0">
                <a:ea typeface="ＭＳ Ｐゴシック"/>
                <a:cs typeface="ＭＳ Ｐゴシック"/>
              </a:rPr>
              <a:t>Everyone take a few moments to appreciate how a normal pulse feels – strong, slow, regular.</a:t>
            </a:r>
          </a:p>
          <a:p>
            <a:pPr eaLnBrk="1" hangingPunct="1"/>
            <a:r>
              <a:rPr lang="en-US" b="1" smtClean="0">
                <a:ea typeface="ＭＳ Ｐゴシック"/>
                <a:cs typeface="ＭＳ Ｐゴシック"/>
              </a:rPr>
              <a:t>Anybody here NOT have a strong, slow, regular pulse???</a:t>
            </a:r>
          </a:p>
        </p:txBody>
      </p:sp>
    </p:spTree>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1" name="Rectangle 7"/>
          <p:cNvSpPr>
            <a:spLocks noGrp="1" noChangeArrowheads="1"/>
          </p:cNvSpPr>
          <p:nvPr>
            <p:ph type="sldNum" sz="quarter" idx="5"/>
          </p:nvPr>
        </p:nvSpPr>
        <p:spPr>
          <a:noFill/>
        </p:spPr>
        <p:txBody>
          <a:bodyPr/>
          <a:lstStyle/>
          <a:p>
            <a:fld id="{C1E8719A-B867-4BC7-B86E-2FC36ED16EFF}" type="slidenum">
              <a:rPr lang="en-US" smtClean="0">
                <a:ea typeface="ＭＳ Ｐゴシック"/>
                <a:cs typeface="ＭＳ Ｐゴシック"/>
              </a:rPr>
              <a:pPr/>
              <a:t>173</a:t>
            </a:fld>
            <a:endParaRPr lang="en-US" smtClean="0">
              <a:ea typeface="ＭＳ Ｐゴシック"/>
              <a:cs typeface="ＭＳ Ｐゴシック"/>
            </a:endParaRPr>
          </a:p>
        </p:txBody>
      </p:sp>
      <p:sp>
        <p:nvSpPr>
          <p:cNvPr id="353282" name="Rectangle 2"/>
          <p:cNvSpPr>
            <a:spLocks noGrp="1" noRot="1" noChangeAspect="1" noChangeArrowheads="1" noTextEdit="1"/>
          </p:cNvSpPr>
          <p:nvPr>
            <p:ph type="sldImg"/>
          </p:nvPr>
        </p:nvSpPr>
        <p:spPr>
          <a:ln/>
        </p:spPr>
      </p:sp>
      <p:sp>
        <p:nvSpPr>
          <p:cNvPr id="353283" name="Rectangle 3"/>
          <p:cNvSpPr>
            <a:spLocks noGrp="1" noChangeArrowheads="1"/>
          </p:cNvSpPr>
          <p:nvPr>
            <p:ph type="body" idx="1"/>
          </p:nvPr>
        </p:nvSpPr>
        <p:spPr>
          <a:noFill/>
          <a:ln/>
        </p:spPr>
        <p:txBody>
          <a:bodyPr/>
          <a:lstStyle/>
          <a:p>
            <a:pPr eaLnBrk="1" hangingPunct="1"/>
            <a:r>
              <a:rPr lang="en-US" smtClean="0">
                <a:ea typeface="ＭＳ Ｐゴシック"/>
                <a:cs typeface="ＭＳ Ｐゴシック"/>
              </a:rPr>
              <a:t>Don’t ever use your IV fluids unless the casualty needs them.</a:t>
            </a:r>
          </a:p>
          <a:p>
            <a:pPr eaLnBrk="1" hangingPunct="1"/>
            <a:r>
              <a:rPr lang="en-US" smtClean="0">
                <a:ea typeface="ＭＳ Ｐゴシック"/>
                <a:cs typeface="ＭＳ Ｐゴシック"/>
              </a:rPr>
              <a:t>The next person to get shot may die if he or she doesn’t get them.</a:t>
            </a:r>
          </a:p>
          <a:p>
            <a:pPr eaLnBrk="1" hangingPunct="1"/>
            <a:r>
              <a:rPr lang="en-US" smtClean="0">
                <a:ea typeface="ＭＳ Ｐゴシック"/>
                <a:cs typeface="ＭＳ Ｐゴシック"/>
              </a:rPr>
              <a:t>CONSERVE precious medical supplies on the battlefield.</a:t>
            </a:r>
          </a:p>
        </p:txBody>
      </p:sp>
    </p:spTree>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29" name="Rectangle 7"/>
          <p:cNvSpPr>
            <a:spLocks noGrp="1" noChangeArrowheads="1"/>
          </p:cNvSpPr>
          <p:nvPr>
            <p:ph type="sldNum" sz="quarter" idx="5"/>
          </p:nvPr>
        </p:nvSpPr>
        <p:spPr>
          <a:noFill/>
        </p:spPr>
        <p:txBody>
          <a:bodyPr/>
          <a:lstStyle/>
          <a:p>
            <a:fld id="{3CB64F5C-C28D-4100-851A-3C0A91000BB6}" type="slidenum">
              <a:rPr lang="en-US" smtClean="0">
                <a:ea typeface="ＭＳ Ｐゴシック"/>
                <a:cs typeface="ＭＳ Ｐゴシック"/>
              </a:rPr>
              <a:pPr/>
              <a:t>174</a:t>
            </a:fld>
            <a:endParaRPr lang="en-US" smtClean="0">
              <a:ea typeface="ＭＳ Ｐゴシック"/>
              <a:cs typeface="ＭＳ Ｐゴシック"/>
            </a:endParaRPr>
          </a:p>
        </p:txBody>
      </p:sp>
      <p:sp>
        <p:nvSpPr>
          <p:cNvPr id="355330" name="Rectangle 2"/>
          <p:cNvSpPr>
            <a:spLocks noGrp="1" noRot="1" noChangeAspect="1" noChangeArrowheads="1" noTextEdit="1"/>
          </p:cNvSpPr>
          <p:nvPr>
            <p:ph type="sldImg"/>
          </p:nvPr>
        </p:nvSpPr>
        <p:spPr>
          <a:ln/>
        </p:spPr>
      </p:sp>
      <p:sp>
        <p:nvSpPr>
          <p:cNvPr id="355331" name="Rectangle 3"/>
          <p:cNvSpPr>
            <a:spLocks noGrp="1" noChangeArrowheads="1"/>
          </p:cNvSpPr>
          <p:nvPr>
            <p:ph type="body" idx="1"/>
          </p:nvPr>
        </p:nvSpPr>
        <p:spPr>
          <a:noFill/>
          <a:ln/>
        </p:spPr>
        <p:txBody>
          <a:bodyPr/>
          <a:lstStyle/>
          <a:p>
            <a:pPr eaLnBrk="1" hangingPunct="1"/>
            <a:r>
              <a:rPr lang="en-US" smtClean="0">
                <a:ea typeface="ＭＳ Ｐゴシック"/>
                <a:cs typeface="ＭＳ Ｐゴシック"/>
              </a:rPr>
              <a:t>DO NOT try to restore a normal blood pressure.</a:t>
            </a:r>
          </a:p>
          <a:p>
            <a:pPr eaLnBrk="1" hangingPunct="1"/>
            <a:r>
              <a:rPr lang="en-US" smtClean="0">
                <a:ea typeface="ＭＳ Ｐゴシック"/>
                <a:cs typeface="ＭＳ Ｐゴシック"/>
              </a:rPr>
              <a:t>As you infuse fluid, the blood pressure goes up.</a:t>
            </a:r>
          </a:p>
          <a:p>
            <a:pPr eaLnBrk="1" hangingPunct="1"/>
            <a:r>
              <a:rPr lang="en-US" smtClean="0">
                <a:ea typeface="ＭＳ Ｐゴシック"/>
                <a:cs typeface="ＭＳ Ｐゴシック"/>
              </a:rPr>
              <a:t>If it goes up too much, this may interfere with your body’s attempt to clot off an internal bleeding site both by diluting clotting factors and increasing the pressure to the point where the clot is disrupted by the hydrostatic force exerted by the IV fluid.</a:t>
            </a:r>
          </a:p>
          <a:p>
            <a:pPr eaLnBrk="1" hangingPunct="1"/>
            <a:r>
              <a:rPr lang="en-US" smtClean="0">
                <a:ea typeface="ＭＳ Ｐゴシック"/>
                <a:cs typeface="ＭＳ Ｐゴシック"/>
              </a:rPr>
              <a:t>Bickell study in New England Journal of Medicine 1994:</a:t>
            </a:r>
          </a:p>
          <a:p>
            <a:pPr eaLnBrk="1" hangingPunct="1"/>
            <a:r>
              <a:rPr lang="en-US" smtClean="0">
                <a:ea typeface="ＭＳ Ｐゴシック"/>
                <a:cs typeface="ＭＳ Ｐゴシック"/>
              </a:rPr>
              <a:t>	Patients with shock from uncontrolled hemorrhage did WORSE with aggressive prehospital fluids</a:t>
            </a:r>
          </a:p>
        </p:txBody>
      </p:sp>
    </p:spTree>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7" name="Rectangle 7"/>
          <p:cNvSpPr>
            <a:spLocks noGrp="1" noChangeArrowheads="1"/>
          </p:cNvSpPr>
          <p:nvPr>
            <p:ph type="sldNum" sz="quarter" idx="5"/>
          </p:nvPr>
        </p:nvSpPr>
        <p:spPr>
          <a:noFill/>
        </p:spPr>
        <p:txBody>
          <a:bodyPr/>
          <a:lstStyle/>
          <a:p>
            <a:fld id="{881EB6F5-8F57-466C-95DA-64D47EC2770C}" type="slidenum">
              <a:rPr lang="en-US" smtClean="0">
                <a:ea typeface="ＭＳ Ｐゴシック"/>
                <a:cs typeface="ＭＳ Ｐゴシック"/>
              </a:rPr>
              <a:pPr/>
              <a:t>175</a:t>
            </a:fld>
            <a:endParaRPr lang="en-US" smtClean="0">
              <a:ea typeface="ＭＳ Ｐゴシック"/>
              <a:cs typeface="ＭＳ Ｐゴシック"/>
            </a:endParaRPr>
          </a:p>
        </p:txBody>
      </p:sp>
      <p:sp>
        <p:nvSpPr>
          <p:cNvPr id="357378" name="Rectangle 2"/>
          <p:cNvSpPr>
            <a:spLocks noGrp="1" noRot="1" noChangeAspect="1" noChangeArrowheads="1" noTextEdit="1"/>
          </p:cNvSpPr>
          <p:nvPr>
            <p:ph type="sldImg"/>
          </p:nvPr>
        </p:nvSpPr>
        <p:spPr>
          <a:ln/>
        </p:spPr>
      </p:sp>
      <p:sp>
        <p:nvSpPr>
          <p:cNvPr id="357379" name="Rectangle 3"/>
          <p:cNvSpPr>
            <a:spLocks noGrp="1" noChangeArrowheads="1"/>
          </p:cNvSpPr>
          <p:nvPr>
            <p:ph type="body" idx="1"/>
          </p:nvPr>
        </p:nvSpPr>
        <p:spPr>
          <a:xfrm>
            <a:off x="914400" y="4343400"/>
            <a:ext cx="5029200" cy="4114800"/>
          </a:xfrm>
          <a:noFill/>
          <a:ln/>
        </p:spPr>
        <p:txBody>
          <a:bodyPr/>
          <a:lstStyle/>
          <a:p>
            <a:pPr eaLnBrk="1" hangingPunct="1"/>
            <a:r>
              <a:rPr lang="en-US" smtClean="0">
                <a:ea typeface="ＭＳ Ｐゴシック"/>
                <a:cs typeface="ＭＳ Ｐゴシック"/>
              </a:rPr>
              <a:t>Lactated Ringer’s solution and normal saline cost less than a dollar for a 1000cc bag.</a:t>
            </a:r>
          </a:p>
          <a:p>
            <a:pPr eaLnBrk="1" hangingPunct="1"/>
            <a:r>
              <a:rPr lang="en-US" smtClean="0">
                <a:ea typeface="ＭＳ Ｐゴシック"/>
                <a:cs typeface="ＭＳ Ｐゴシック"/>
              </a:rPr>
              <a:t>Hextend costs more than $100 for the same amount.</a:t>
            </a:r>
          </a:p>
          <a:p>
            <a:pPr eaLnBrk="1" hangingPunct="1"/>
            <a:r>
              <a:rPr lang="en-US" smtClean="0">
                <a:ea typeface="ＭＳ Ｐゴシック"/>
                <a:cs typeface="ＭＳ Ｐゴシック"/>
              </a:rPr>
              <a:t>Why pay this extra money?</a:t>
            </a:r>
          </a:p>
          <a:p>
            <a:pPr eaLnBrk="1" hangingPunct="1"/>
            <a:r>
              <a:rPr lang="en-US" b="1" smtClean="0">
                <a:ea typeface="ＭＳ Ｐゴシック"/>
                <a:cs typeface="ＭＳ Ｐゴシック"/>
              </a:rPr>
              <a:t>BECAUSE HEXTEND WORKS BETTER FOR COMBAT CASUALTIES WHOSE EVACUATION MAY BE DELAYED.</a:t>
            </a:r>
          </a:p>
          <a:p>
            <a:pPr eaLnBrk="1" hangingPunct="1"/>
            <a:r>
              <a:rPr lang="en-US" b="1" smtClean="0">
                <a:ea typeface="ＭＳ Ｐゴシック"/>
                <a:cs typeface="ＭＳ Ｐゴシック"/>
              </a:rPr>
              <a:t>The increase in circulating blood volume lasts much longer with Hextend than with NS or Lactated Ringers.</a:t>
            </a:r>
          </a:p>
          <a:p>
            <a:pPr eaLnBrk="1" hangingPunct="1"/>
            <a:r>
              <a:rPr lang="en-US" b="1" smtClean="0">
                <a:ea typeface="ＭＳ Ｐゴシック"/>
                <a:cs typeface="ＭＳ Ｐゴシック"/>
              </a:rPr>
              <a:t>“Other problems” noted above include shock lung, cerebral edema, and abdominal compartment syndrome.</a:t>
            </a:r>
          </a:p>
          <a:p>
            <a:pPr eaLnBrk="1" hangingPunct="1"/>
            <a:r>
              <a:rPr lang="en-US" b="1" smtClean="0">
                <a:ea typeface="ＭＳ Ｐゴシック"/>
                <a:cs typeface="ＭＳ Ｐゴシック"/>
              </a:rPr>
              <a:t>All of these may cause late deaths in casualties.</a:t>
            </a:r>
          </a:p>
        </p:txBody>
      </p:sp>
    </p:spTree>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5" name="Rectangle 7"/>
          <p:cNvSpPr>
            <a:spLocks noGrp="1" noChangeArrowheads="1"/>
          </p:cNvSpPr>
          <p:nvPr>
            <p:ph type="sldNum" sz="quarter" idx="5"/>
          </p:nvPr>
        </p:nvSpPr>
        <p:spPr>
          <a:noFill/>
        </p:spPr>
        <p:txBody>
          <a:bodyPr/>
          <a:lstStyle/>
          <a:p>
            <a:fld id="{19628330-DF6F-447D-8DAD-B6B1C38D77AE}" type="slidenum">
              <a:rPr lang="en-US" smtClean="0">
                <a:ea typeface="ＭＳ Ｐゴシック"/>
                <a:cs typeface="ＭＳ Ｐゴシック"/>
              </a:rPr>
              <a:pPr/>
              <a:t>176</a:t>
            </a:fld>
            <a:endParaRPr lang="en-US" smtClean="0">
              <a:ea typeface="ＭＳ Ｐゴシック"/>
              <a:cs typeface="ＭＳ Ｐゴシック"/>
            </a:endParaRPr>
          </a:p>
        </p:txBody>
      </p:sp>
      <p:sp>
        <p:nvSpPr>
          <p:cNvPr id="359426" name="Rectangle 2"/>
          <p:cNvSpPr>
            <a:spLocks noGrp="1" noRot="1" noChangeAspect="1" noChangeArrowheads="1" noTextEdit="1"/>
          </p:cNvSpPr>
          <p:nvPr>
            <p:ph type="sldImg"/>
          </p:nvPr>
        </p:nvSpPr>
        <p:spPr>
          <a:ln/>
        </p:spPr>
      </p:sp>
      <p:sp>
        <p:nvSpPr>
          <p:cNvPr id="359427" name="Rectangle 3"/>
          <p:cNvSpPr>
            <a:spLocks noGrp="1" noChangeArrowheads="1"/>
          </p:cNvSpPr>
          <p:nvPr>
            <p:ph type="body" idx="1"/>
          </p:nvPr>
        </p:nvSpPr>
        <p:spPr>
          <a:noFill/>
          <a:ln/>
        </p:spPr>
        <p:txBody>
          <a:bodyPr/>
          <a:lstStyle/>
          <a:p>
            <a:pPr eaLnBrk="1" hangingPunct="1"/>
            <a:r>
              <a:rPr lang="en-US" smtClean="0">
                <a:ea typeface="ＭＳ Ｐゴシック"/>
                <a:cs typeface="ＭＳ Ｐゴシック"/>
              </a:rPr>
              <a:t>In IV fluids, the fluid follows the molecules in it.</a:t>
            </a:r>
          </a:p>
          <a:p>
            <a:pPr eaLnBrk="1" hangingPunct="1"/>
            <a:r>
              <a:rPr lang="en-US" smtClean="0">
                <a:ea typeface="ＭＳ Ｐゴシック"/>
                <a:cs typeface="ＭＳ Ｐゴシック"/>
              </a:rPr>
              <a:t>NS and LR have salt molecules, which leave the circulation and go to the entire body.</a:t>
            </a:r>
          </a:p>
          <a:p>
            <a:pPr eaLnBrk="1" hangingPunct="1"/>
            <a:r>
              <a:rPr lang="en-US" smtClean="0">
                <a:ea typeface="ＭＳ Ｐゴシック"/>
                <a:cs typeface="ＭＳ Ｐゴシック"/>
              </a:rPr>
              <a:t>Hextend contains the very large hetastarch molecule – has more “osmotic power.”</a:t>
            </a:r>
          </a:p>
          <a:p>
            <a:pPr eaLnBrk="1" hangingPunct="1"/>
            <a:r>
              <a:rPr lang="en-US" smtClean="0">
                <a:ea typeface="ＭＳ Ｐゴシック"/>
                <a:cs typeface="ＭＳ Ｐゴシック"/>
              </a:rPr>
              <a:t>What does this mean?</a:t>
            </a:r>
          </a:p>
          <a:p>
            <a:pPr eaLnBrk="1" hangingPunct="1"/>
            <a:r>
              <a:rPr lang="en-US" smtClean="0">
                <a:ea typeface="ＭＳ Ｐゴシック"/>
                <a:cs typeface="ＭＳ Ｐゴシック"/>
              </a:rPr>
              <a:t>The large size of the hetastarch molecules keeps them in the circulation, so the fluid stays there, too. </a:t>
            </a:r>
          </a:p>
          <a:p>
            <a:pPr eaLnBrk="1" hangingPunct="1"/>
            <a:endParaRPr lang="en-US" smtClean="0">
              <a:ea typeface="ＭＳ Ｐゴシック"/>
              <a:cs typeface="ＭＳ Ｐゴシック"/>
            </a:endParaRPr>
          </a:p>
        </p:txBody>
      </p:sp>
    </p:spTree>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7" name="Slide Image Placeholder 1"/>
          <p:cNvSpPr>
            <a:spLocks noGrp="1" noRot="1" noChangeAspect="1" noTextEdit="1"/>
          </p:cNvSpPr>
          <p:nvPr>
            <p:ph type="sldImg"/>
          </p:nvPr>
        </p:nvSpPr>
        <p:spPr>
          <a:ln/>
        </p:spPr>
      </p:sp>
      <p:sp>
        <p:nvSpPr>
          <p:cNvPr id="362498" name="Notes Placeholder 2"/>
          <p:cNvSpPr>
            <a:spLocks noGrp="1"/>
          </p:cNvSpPr>
          <p:nvPr>
            <p:ph type="body" idx="1"/>
          </p:nvPr>
        </p:nvSpPr>
        <p:spPr>
          <a:noFill/>
          <a:ln/>
        </p:spPr>
        <p:txBody>
          <a:bodyPr/>
          <a:lstStyle/>
          <a:p>
            <a:r>
              <a:rPr lang="en-US" smtClean="0">
                <a:ea typeface="ＭＳ Ｐゴシック"/>
                <a:cs typeface="ＭＳ Ｐゴシック"/>
              </a:rPr>
              <a:t>This volume of fluid pulled from the interstitial and intercellular spaces is of negligible effect on these large fluid spaces.</a:t>
            </a:r>
          </a:p>
          <a:p>
            <a:endParaRPr lang="en-US" smtClean="0">
              <a:ea typeface="ＭＳ Ｐゴシック"/>
              <a:cs typeface="ＭＳ Ｐゴシック"/>
            </a:endParaRPr>
          </a:p>
          <a:p>
            <a:r>
              <a:rPr lang="en-US" smtClean="0">
                <a:ea typeface="ＭＳ Ｐゴシック"/>
                <a:cs typeface="ＭＳ Ｐゴシック"/>
              </a:rPr>
              <a:t>BUT, THIS EXTRA VOLUME IN THE SMALLER INTRAVASCULAR SPACE CAN BE LIFE SAVING!</a:t>
            </a:r>
          </a:p>
          <a:p>
            <a:endParaRPr lang="en-US" smtClean="0">
              <a:ea typeface="ＭＳ Ｐゴシック"/>
              <a:cs typeface="ＭＳ Ｐゴシック"/>
            </a:endParaRPr>
          </a:p>
          <a:p>
            <a:r>
              <a:rPr lang="en-US" smtClean="0">
                <a:ea typeface="ＭＳ Ｐゴシック"/>
                <a:cs typeface="ＭＳ Ｐゴシック"/>
              </a:rPr>
              <a:t>CASUALTIES DIE FROM BLOOD LOSS, NOT FROM DEHYDRATION!</a:t>
            </a:r>
          </a:p>
          <a:p>
            <a:endParaRPr lang="en-US" smtClean="0">
              <a:ea typeface="ＭＳ Ｐゴシック"/>
              <a:cs typeface="ＭＳ Ｐゴシック"/>
            </a:endParaRPr>
          </a:p>
          <a:p>
            <a:r>
              <a:rPr lang="en-US" smtClean="0">
                <a:ea typeface="ＭＳ Ｐゴシック"/>
                <a:cs typeface="ＭＳ Ｐゴシック"/>
              </a:rPr>
              <a:t>(NOTE: The average adult human body contains approximately 42L of water. 2/3 of that water is inside the cells (approximately 28L). 1/3 is inside blood vessels and in the “interstitial space”  (approximately 14L). If we have an average of 5L inside blood vessels, this leaves 9 liters within the interstitial space. If a 500cc Hextend bolus was actually able to pull a full 300cc from the interstitial space into the blood vessels, that only represents about 3% of the total available fluid.)</a:t>
            </a:r>
          </a:p>
          <a:p>
            <a:endParaRPr lang="en-US" smtClean="0">
              <a:ea typeface="ＭＳ Ｐゴシック"/>
              <a:cs typeface="ＭＳ Ｐゴシック"/>
            </a:endParaRPr>
          </a:p>
        </p:txBody>
      </p:sp>
      <p:sp>
        <p:nvSpPr>
          <p:cNvPr id="362499" name="Slide Number Placeholder 3"/>
          <p:cNvSpPr>
            <a:spLocks noGrp="1"/>
          </p:cNvSpPr>
          <p:nvPr>
            <p:ph type="sldNum" sz="quarter" idx="5"/>
          </p:nvPr>
        </p:nvSpPr>
        <p:spPr>
          <a:noFill/>
        </p:spPr>
        <p:txBody>
          <a:bodyPr/>
          <a:lstStyle/>
          <a:p>
            <a:fld id="{5A1C5B00-633C-4C3B-806C-A84ACF82ACFA}" type="slidenum">
              <a:rPr lang="en-US" smtClean="0">
                <a:ea typeface="ＭＳ Ｐゴシック"/>
                <a:cs typeface="ＭＳ Ｐゴシック"/>
              </a:rPr>
              <a:pPr/>
              <a:t>178</a:t>
            </a:fld>
            <a:endParaRPr lang="en-US" smtClean="0">
              <a:ea typeface="ＭＳ Ｐゴシック"/>
              <a:cs typeface="ＭＳ Ｐゴシック"/>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a:spLocks noGrp="1" noChangeArrowheads="1"/>
          </p:cNvSpPr>
          <p:nvPr>
            <p:ph type="sldNum" sz="quarter" idx="5"/>
          </p:nvPr>
        </p:nvSpPr>
        <p:spPr>
          <a:noFill/>
        </p:spPr>
        <p:txBody>
          <a:bodyPr/>
          <a:lstStyle/>
          <a:p>
            <a:fld id="{D415EA4D-0B6A-4913-B55E-7429FE48F14C}" type="slidenum">
              <a:rPr lang="en-US" smtClean="0">
                <a:ea typeface="ＭＳ Ｐゴシック"/>
                <a:cs typeface="ＭＳ Ｐゴシック"/>
              </a:rPr>
              <a:pPr/>
              <a:t>16</a:t>
            </a:fld>
            <a:endParaRPr lang="en-US" smtClean="0">
              <a:ea typeface="ＭＳ Ｐゴシック"/>
              <a:cs typeface="ＭＳ Ｐゴシック"/>
            </a:endParaRPr>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p:spPr>
        <p:txBody>
          <a:bodyPr/>
          <a:lstStyle/>
          <a:p>
            <a:pPr eaLnBrk="1" hangingPunct="1"/>
            <a:r>
              <a:rPr lang="en-US" smtClean="0">
                <a:ea typeface="ＭＳ Ｐゴシック"/>
                <a:cs typeface="ＭＳ Ｐゴシック"/>
              </a:rPr>
              <a:t>Casualty may resist being disarmed. </a:t>
            </a:r>
          </a:p>
          <a:p>
            <a:pPr eaLnBrk="1" hangingPunct="1"/>
            <a:r>
              <a:rPr lang="en-US" smtClean="0">
                <a:ea typeface="ＭＳ Ｐゴシック"/>
                <a:cs typeface="ＭＳ Ｐゴシック"/>
              </a:rPr>
              <a:t>The proposed comment in the last bullet may help him to better accept your taking his weapon.</a:t>
            </a:r>
          </a:p>
          <a:p>
            <a:pPr eaLnBrk="1" hangingPunct="1"/>
            <a:endParaRPr lang="en-US" smtClean="0">
              <a:ea typeface="ＭＳ Ｐゴシック"/>
              <a:cs typeface="ＭＳ Ｐゴシック"/>
            </a:endParaRPr>
          </a:p>
        </p:txBody>
      </p:sp>
    </p:spTree>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5"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lIns="91435" tIns="45718" rIns="91435" bIns="45718" anchor="b"/>
          <a:lstStyle/>
          <a:p>
            <a:pPr algn="r"/>
            <a:fld id="{EF9BE455-3E58-4941-B65A-7301C9C899D6}" type="slidenum">
              <a:rPr lang="en-US" sz="1200"/>
              <a:pPr algn="r"/>
              <a:t>179</a:t>
            </a:fld>
            <a:endParaRPr lang="en-US" sz="1200"/>
          </a:p>
        </p:txBody>
      </p:sp>
      <p:sp>
        <p:nvSpPr>
          <p:cNvPr id="364546" name="Rectangle 2"/>
          <p:cNvSpPr>
            <a:spLocks noGrp="1" noRot="1" noChangeAspect="1" noChangeArrowheads="1" noTextEdit="1"/>
          </p:cNvSpPr>
          <p:nvPr>
            <p:ph type="sldImg"/>
          </p:nvPr>
        </p:nvSpPr>
        <p:spPr>
          <a:ln/>
        </p:spPr>
      </p:sp>
      <p:sp>
        <p:nvSpPr>
          <p:cNvPr id="364547" name="Rectangle 3"/>
          <p:cNvSpPr>
            <a:spLocks noGrp="1" noChangeArrowheads="1"/>
          </p:cNvSpPr>
          <p:nvPr>
            <p:ph type="body" idx="1"/>
          </p:nvPr>
        </p:nvSpPr>
        <p:spPr>
          <a:xfrm>
            <a:off x="914400" y="4343400"/>
            <a:ext cx="5029200" cy="4114800"/>
          </a:xfrm>
          <a:noFill/>
          <a:ln/>
        </p:spPr>
        <p:txBody>
          <a:bodyPr lIns="91435" tIns="45718" rIns="91435" bIns="45718"/>
          <a:lstStyle/>
          <a:p>
            <a:r>
              <a:rPr lang="en-US" smtClean="0">
                <a:ea typeface="ＭＳ Ｐゴシック"/>
                <a:cs typeface="ＭＳ Ｐゴシック"/>
              </a:rPr>
              <a:t>Normal saline is not listed here because resuscitation with it results in hyperchloremic acidosis that may be associated with systemic vasodilation, increased extravascular lung water, and coagulopathy. </a:t>
            </a:r>
          </a:p>
          <a:p>
            <a:endParaRPr lang="en-US" sz="1000" smtClean="0">
              <a:ea typeface="ＭＳ Ｐゴシック"/>
              <a:cs typeface="ＭＳ Ｐゴシック"/>
            </a:endParaRPr>
          </a:p>
          <a:p>
            <a:r>
              <a:rPr lang="en-US" sz="1000" smtClean="0">
                <a:ea typeface="ＭＳ Ｐゴシック"/>
                <a:cs typeface="ＭＳ Ｐゴシック"/>
              </a:rPr>
              <a:t>Schreiber, MA: The Use of Normal Saline for Resuscitation in Trauma. </a:t>
            </a:r>
            <a:r>
              <a:rPr lang="en-US" sz="1000" b="1" i="1" smtClean="0">
                <a:ea typeface="ＭＳ Ｐゴシック"/>
                <a:cs typeface="ＭＳ Ｐゴシック"/>
              </a:rPr>
              <a:t>J Trauma</a:t>
            </a:r>
            <a:r>
              <a:rPr lang="en-US" sz="1000" smtClean="0">
                <a:ea typeface="ＭＳ Ｐゴシック"/>
                <a:cs typeface="ＭＳ Ｐゴシック"/>
              </a:rPr>
              <a:t>, 70:5, May Supplement 2011.</a:t>
            </a:r>
          </a:p>
        </p:txBody>
      </p:sp>
    </p:spTree>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3" name="Rectangle 7"/>
          <p:cNvSpPr>
            <a:spLocks noGrp="1" noChangeArrowheads="1"/>
          </p:cNvSpPr>
          <p:nvPr>
            <p:ph type="sldNum" sz="quarter" idx="5"/>
          </p:nvPr>
        </p:nvSpPr>
        <p:spPr>
          <a:noFill/>
        </p:spPr>
        <p:txBody>
          <a:bodyPr/>
          <a:lstStyle/>
          <a:p>
            <a:fld id="{5EBD6921-1E34-461D-974F-73C43F308DD7}" type="slidenum">
              <a:rPr lang="en-US" smtClean="0">
                <a:ea typeface="ＭＳ Ｐゴシック"/>
                <a:cs typeface="ＭＳ Ｐゴシック"/>
              </a:rPr>
              <a:pPr/>
              <a:t>180</a:t>
            </a:fld>
            <a:endParaRPr lang="en-US" smtClean="0">
              <a:ea typeface="ＭＳ Ｐゴシック"/>
              <a:cs typeface="ＭＳ Ｐゴシック"/>
            </a:endParaRPr>
          </a:p>
        </p:txBody>
      </p:sp>
      <p:sp>
        <p:nvSpPr>
          <p:cNvPr id="366594" name="Rectangle 2"/>
          <p:cNvSpPr>
            <a:spLocks noGrp="1" noRot="1" noChangeAspect="1" noChangeArrowheads="1" noTextEdit="1"/>
          </p:cNvSpPr>
          <p:nvPr>
            <p:ph type="sldImg"/>
          </p:nvPr>
        </p:nvSpPr>
        <p:spPr>
          <a:ln/>
        </p:spPr>
      </p:sp>
      <p:sp>
        <p:nvSpPr>
          <p:cNvPr id="366595" name="Rectangle 3"/>
          <p:cNvSpPr>
            <a:spLocks noGrp="1" noChangeArrowheads="1"/>
          </p:cNvSpPr>
          <p:nvPr>
            <p:ph type="body" idx="1"/>
          </p:nvPr>
        </p:nvSpPr>
        <p:spPr>
          <a:noFill/>
          <a:ln/>
        </p:spPr>
        <p:txBody>
          <a:bodyPr/>
          <a:lstStyle/>
          <a:p>
            <a:pPr eaLnBrk="1" hangingPunct="1"/>
            <a:r>
              <a:rPr lang="en-US" smtClean="0">
                <a:ea typeface="ＭＳ Ｐゴシック"/>
                <a:cs typeface="ＭＳ Ｐゴシック"/>
              </a:rPr>
              <a:t>The most important part of managing shock is to PREVENT it.</a:t>
            </a:r>
          </a:p>
        </p:txBody>
      </p:sp>
    </p:spTree>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1" name="Rectangle 7"/>
          <p:cNvSpPr>
            <a:spLocks noGrp="1" noChangeArrowheads="1"/>
          </p:cNvSpPr>
          <p:nvPr>
            <p:ph type="sldNum" sz="quarter" idx="5"/>
          </p:nvPr>
        </p:nvSpPr>
        <p:spPr>
          <a:noFill/>
        </p:spPr>
        <p:txBody>
          <a:bodyPr/>
          <a:lstStyle/>
          <a:p>
            <a:fld id="{BAEF74B4-B1A3-4B34-839D-E2A258B79971}" type="slidenum">
              <a:rPr lang="en-US" smtClean="0">
                <a:ea typeface="ＭＳ Ｐゴシック"/>
                <a:cs typeface="ＭＳ Ｐゴシック"/>
              </a:rPr>
              <a:pPr/>
              <a:t>181</a:t>
            </a:fld>
            <a:endParaRPr lang="en-US" smtClean="0">
              <a:ea typeface="ＭＳ Ｐゴシック"/>
              <a:cs typeface="ＭＳ Ｐゴシック"/>
            </a:endParaRPr>
          </a:p>
        </p:txBody>
      </p:sp>
      <p:sp>
        <p:nvSpPr>
          <p:cNvPr id="368642" name="Rectangle 2"/>
          <p:cNvSpPr>
            <a:spLocks noGrp="1" noRot="1" noChangeAspect="1" noChangeArrowheads="1" noTextEdit="1"/>
          </p:cNvSpPr>
          <p:nvPr>
            <p:ph type="sldImg"/>
          </p:nvPr>
        </p:nvSpPr>
        <p:spPr>
          <a:ln/>
        </p:spPr>
      </p:sp>
      <p:sp>
        <p:nvSpPr>
          <p:cNvPr id="368643" name="Rectangle 3"/>
          <p:cNvSpPr>
            <a:spLocks noGrp="1" noChangeArrowheads="1"/>
          </p:cNvSpPr>
          <p:nvPr>
            <p:ph type="body" idx="1"/>
          </p:nvPr>
        </p:nvSpPr>
        <p:spPr>
          <a:noFill/>
          <a:ln/>
        </p:spPr>
        <p:txBody>
          <a:bodyPr/>
          <a:lstStyle/>
          <a:p>
            <a:pPr eaLnBrk="1" hangingPunct="1"/>
            <a:r>
              <a:rPr lang="en-US" smtClean="0">
                <a:ea typeface="ＭＳ Ｐゴシック"/>
                <a:cs typeface="ＭＳ Ｐゴシック"/>
              </a:rPr>
              <a:t>If the casualty improves after the first 500cc bolus and stays better, DO NOT give the additional bolus of Hextend.</a:t>
            </a:r>
          </a:p>
          <a:p>
            <a:pPr eaLnBrk="1" hangingPunct="1"/>
            <a:r>
              <a:rPr lang="en-US" smtClean="0">
                <a:ea typeface="ＭＳ Ｐゴシック"/>
                <a:cs typeface="ＭＳ Ｐゴシック"/>
              </a:rPr>
              <a:t>Doses of Hextend of 1500cc and greater may have an adverse effect on clotting.</a:t>
            </a:r>
          </a:p>
        </p:txBody>
      </p:sp>
    </p:spTree>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89" name="Rectangle 7"/>
          <p:cNvSpPr>
            <a:spLocks noGrp="1" noChangeArrowheads="1"/>
          </p:cNvSpPr>
          <p:nvPr>
            <p:ph type="sldNum" sz="quarter" idx="5"/>
          </p:nvPr>
        </p:nvSpPr>
        <p:spPr>
          <a:noFill/>
        </p:spPr>
        <p:txBody>
          <a:bodyPr/>
          <a:lstStyle/>
          <a:p>
            <a:fld id="{6EE7B6D1-66D8-47EF-8DE1-78CDF4EA4375}" type="slidenum">
              <a:rPr lang="en-US" smtClean="0">
                <a:ea typeface="ＭＳ Ｐゴシック"/>
                <a:cs typeface="ＭＳ Ｐゴシック"/>
              </a:rPr>
              <a:pPr/>
              <a:t>182</a:t>
            </a:fld>
            <a:endParaRPr lang="en-US" smtClean="0">
              <a:ea typeface="ＭＳ Ｐゴシック"/>
              <a:cs typeface="ＭＳ Ｐゴシック"/>
            </a:endParaRPr>
          </a:p>
        </p:txBody>
      </p:sp>
      <p:sp>
        <p:nvSpPr>
          <p:cNvPr id="370690" name="Rectangle 2"/>
          <p:cNvSpPr>
            <a:spLocks noGrp="1" noRot="1" noChangeAspect="1" noChangeArrowheads="1" noTextEdit="1"/>
          </p:cNvSpPr>
          <p:nvPr>
            <p:ph type="sldImg"/>
          </p:nvPr>
        </p:nvSpPr>
        <p:spPr>
          <a:ln/>
        </p:spPr>
      </p:sp>
      <p:sp>
        <p:nvSpPr>
          <p:cNvPr id="370691" name="Rectangle 3"/>
          <p:cNvSpPr>
            <a:spLocks noGrp="1" noChangeArrowheads="1"/>
          </p:cNvSpPr>
          <p:nvPr>
            <p:ph type="body" idx="1"/>
          </p:nvPr>
        </p:nvSpPr>
        <p:spPr>
          <a:noFill/>
          <a:ln/>
        </p:spPr>
        <p:txBody>
          <a:bodyPr/>
          <a:lstStyle/>
          <a:p>
            <a:pPr eaLnBrk="1" hangingPunct="1"/>
            <a:r>
              <a:rPr lang="en-US" smtClean="0">
                <a:ea typeface="ＭＳ Ｐゴシック"/>
                <a:cs typeface="ＭＳ Ｐゴシック"/>
              </a:rPr>
              <a:t>TBI (traumatic brain injury)  – can be either a closed head injury or penetrating head trauma.</a:t>
            </a:r>
          </a:p>
          <a:p>
            <a:pPr eaLnBrk="1" hangingPunct="1"/>
            <a:r>
              <a:rPr lang="en-US" u="sng" smtClean="0">
                <a:ea typeface="ＭＳ Ｐゴシック"/>
                <a:cs typeface="ＭＳ Ｐゴシック"/>
              </a:rPr>
              <a:t>In this case</a:t>
            </a:r>
            <a:r>
              <a:rPr lang="en-US" smtClean="0">
                <a:ea typeface="ＭＳ Ｐゴシック"/>
                <a:cs typeface="ＭＳ Ｐゴシック"/>
              </a:rPr>
              <a:t>, the need to ensure that there is enough blood pressure to pump blood to the brain means that you have to be more aggressive with your fluid resuscitation.</a:t>
            </a:r>
          </a:p>
          <a:p>
            <a:pPr eaLnBrk="1" hangingPunct="1"/>
            <a:r>
              <a:rPr lang="en-US" smtClean="0">
                <a:ea typeface="ＭＳ Ｐゴシック"/>
                <a:cs typeface="ＭＳ Ｐゴシック"/>
              </a:rPr>
              <a:t>Hextend’s ability to STAY in the circulation rather than leaving it may help to prevent cerebral edema in TBI casualties.</a:t>
            </a:r>
          </a:p>
        </p:txBody>
      </p:sp>
    </p:spTree>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7" name="Rectangle 7"/>
          <p:cNvSpPr>
            <a:spLocks noGrp="1" noChangeArrowheads="1"/>
          </p:cNvSpPr>
          <p:nvPr>
            <p:ph type="sldNum" sz="quarter" idx="5"/>
          </p:nvPr>
        </p:nvSpPr>
        <p:spPr>
          <a:noFill/>
        </p:spPr>
        <p:txBody>
          <a:bodyPr/>
          <a:lstStyle/>
          <a:p>
            <a:fld id="{11BE3925-2C1B-4D3F-B81A-33C0804EFEAE}" type="slidenum">
              <a:rPr lang="en-US" smtClean="0">
                <a:ea typeface="ＭＳ Ｐゴシック"/>
                <a:cs typeface="ＭＳ Ｐゴシック"/>
              </a:rPr>
              <a:pPr/>
              <a:t>183</a:t>
            </a:fld>
            <a:endParaRPr lang="en-US" smtClean="0">
              <a:ea typeface="ＭＳ Ｐゴシック"/>
              <a:cs typeface="ＭＳ Ｐゴシック"/>
            </a:endParaRPr>
          </a:p>
        </p:txBody>
      </p:sp>
      <p:sp>
        <p:nvSpPr>
          <p:cNvPr id="372738" name="Rectangle 2"/>
          <p:cNvSpPr>
            <a:spLocks noGrp="1" noRot="1" noChangeAspect="1" noChangeArrowheads="1" noTextEdit="1"/>
          </p:cNvSpPr>
          <p:nvPr>
            <p:ph type="sldImg"/>
          </p:nvPr>
        </p:nvSpPr>
        <p:spPr>
          <a:ln/>
        </p:spPr>
      </p:sp>
      <p:sp>
        <p:nvSpPr>
          <p:cNvPr id="372739" name="Rectangle 3"/>
          <p:cNvSpPr>
            <a:spLocks noGrp="1" noChangeArrowheads="1"/>
          </p:cNvSpPr>
          <p:nvPr>
            <p:ph type="body" idx="1"/>
          </p:nvPr>
        </p:nvSpPr>
        <p:spPr>
          <a:noFill/>
          <a:ln/>
        </p:spPr>
        <p:txBody>
          <a:bodyPr/>
          <a:lstStyle/>
          <a:p>
            <a:pPr eaLnBrk="1" hangingPunct="1"/>
            <a:endParaRPr lang="en-US" smtClean="0">
              <a:ea typeface="ＭＳ Ｐゴシック"/>
              <a:cs typeface="ＭＳ Ｐゴシック"/>
            </a:endParaRPr>
          </a:p>
        </p:txBody>
      </p:sp>
    </p:spTree>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5" name="Rectangle 2"/>
          <p:cNvSpPr>
            <a:spLocks noGrp="1" noRot="1" noChangeAspect="1" noChangeArrowheads="1" noTextEdit="1"/>
          </p:cNvSpPr>
          <p:nvPr>
            <p:ph type="sldImg"/>
          </p:nvPr>
        </p:nvSpPr>
        <p:spPr>
          <a:ln/>
        </p:spPr>
      </p:sp>
      <p:sp>
        <p:nvSpPr>
          <p:cNvPr id="374786" name="Rectangle 3"/>
          <p:cNvSpPr>
            <a:spLocks noGrp="1" noChangeArrowheads="1"/>
          </p:cNvSpPr>
          <p:nvPr>
            <p:ph type="body" idx="1"/>
          </p:nvPr>
        </p:nvSpPr>
        <p:spPr>
          <a:noFill/>
          <a:ln/>
        </p:spPr>
        <p:txBody>
          <a:bodyPr/>
          <a:lstStyle/>
          <a:p>
            <a:endParaRPr lang="en-US" smtClean="0">
              <a:ea typeface="ＭＳ Ｐゴシック"/>
              <a:cs typeface="ＭＳ Ｐゴシック"/>
            </a:endParaRPr>
          </a:p>
        </p:txBody>
      </p:sp>
    </p:spTree>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3" name="Rectangle 2"/>
          <p:cNvSpPr>
            <a:spLocks noGrp="1" noRot="1" noChangeAspect="1" noChangeArrowheads="1" noTextEdit="1"/>
          </p:cNvSpPr>
          <p:nvPr>
            <p:ph type="sldImg"/>
          </p:nvPr>
        </p:nvSpPr>
        <p:spPr>
          <a:ln/>
        </p:spPr>
      </p:sp>
      <p:sp>
        <p:nvSpPr>
          <p:cNvPr id="376834" name="Rectangle 3"/>
          <p:cNvSpPr>
            <a:spLocks noGrp="1" noChangeArrowheads="1"/>
          </p:cNvSpPr>
          <p:nvPr>
            <p:ph type="body" idx="1"/>
          </p:nvPr>
        </p:nvSpPr>
        <p:spPr>
          <a:noFill/>
          <a:ln/>
        </p:spPr>
        <p:txBody>
          <a:bodyPr/>
          <a:lstStyle/>
          <a:p>
            <a:r>
              <a:rPr lang="en-US" smtClean="0">
                <a:ea typeface="ＭＳ Ｐゴシック"/>
                <a:cs typeface="ＭＳ Ｐゴシック"/>
              </a:rPr>
              <a:t>Read text</a:t>
            </a:r>
          </a:p>
        </p:txBody>
      </p:sp>
    </p:spTree>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8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89931" tIns="44965" rIns="89931" bIns="44965" anchor="b"/>
          <a:lstStyle/>
          <a:p>
            <a:pPr algn="r">
              <a:lnSpc>
                <a:spcPct val="90000"/>
              </a:lnSpc>
              <a:spcBef>
                <a:spcPct val="20000"/>
              </a:spcBef>
              <a:buSzPct val="50000"/>
              <a:buFont typeface="Wingdings" pitchFamily="2" charset="2"/>
              <a:buChar char="l"/>
            </a:pPr>
            <a:fld id="{7E4ACE8A-A618-4F1A-A1C3-C8321B432823}" type="slidenum">
              <a:rPr lang="en-US" sz="1200"/>
              <a:pPr algn="r">
                <a:lnSpc>
                  <a:spcPct val="90000"/>
                </a:lnSpc>
                <a:spcBef>
                  <a:spcPct val="20000"/>
                </a:spcBef>
                <a:buSzPct val="50000"/>
                <a:buFont typeface="Wingdings" pitchFamily="2" charset="2"/>
                <a:buChar char="l"/>
              </a:pPr>
              <a:t>186</a:t>
            </a:fld>
            <a:endParaRPr lang="en-US" sz="1200"/>
          </a:p>
        </p:txBody>
      </p:sp>
      <p:sp>
        <p:nvSpPr>
          <p:cNvPr id="378882" name="Rectangle 2"/>
          <p:cNvSpPr>
            <a:spLocks noGrp="1" noRot="1" noChangeAspect="1" noChangeArrowheads="1" noTextEdit="1"/>
          </p:cNvSpPr>
          <p:nvPr>
            <p:ph type="sldImg"/>
          </p:nvPr>
        </p:nvSpPr>
        <p:spPr>
          <a:ln/>
        </p:spPr>
      </p:sp>
      <p:sp>
        <p:nvSpPr>
          <p:cNvPr id="378883" name="Rectangle 3"/>
          <p:cNvSpPr>
            <a:spLocks noGrp="1" noChangeArrowheads="1"/>
          </p:cNvSpPr>
          <p:nvPr>
            <p:ph type="body" idx="1"/>
          </p:nvPr>
        </p:nvSpPr>
        <p:spPr>
          <a:noFill/>
          <a:ln/>
        </p:spPr>
        <p:txBody>
          <a:bodyPr/>
          <a:lstStyle/>
          <a:p>
            <a:pPr eaLnBrk="1" hangingPunct="1"/>
            <a:r>
              <a:rPr lang="en-US" smtClean="0">
                <a:ea typeface="ＭＳ Ｐゴシック"/>
                <a:cs typeface="ＭＳ Ｐゴシック"/>
              </a:rPr>
              <a:t>The old HPMK contains a Thermo-Lite Hypothermia Prevention Cap, a Ready-Heat Blanket, and a Blizzard Survival Blanket. The cap can be blown off by rotor wash when loading a casualty in a helicopter, and the Blizzard Rescue Blanket does not provide convenient exposure for tending IVs and tourniquets. Nevertheless, this is still an effective combination.  </a:t>
            </a:r>
          </a:p>
        </p:txBody>
      </p:sp>
    </p:spTree>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29"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E1872EC9-20B6-4540-97F6-802DC874CE0F}" type="slidenum">
              <a:rPr lang="en-US" sz="1200">
                <a:latin typeface="Arial" charset="0"/>
              </a:rPr>
              <a:pPr algn="r"/>
              <a:t>187</a:t>
            </a:fld>
            <a:endParaRPr lang="en-US" sz="1200">
              <a:latin typeface="Arial" charset="0"/>
            </a:endParaRPr>
          </a:p>
        </p:txBody>
      </p:sp>
      <p:sp>
        <p:nvSpPr>
          <p:cNvPr id="380930" name="Rectangle 2"/>
          <p:cNvSpPr>
            <a:spLocks noGrp="1" noRot="1" noChangeAspect="1" noChangeArrowheads="1" noTextEdit="1"/>
          </p:cNvSpPr>
          <p:nvPr>
            <p:ph type="sldImg"/>
          </p:nvPr>
        </p:nvSpPr>
        <p:spPr>
          <a:ln/>
        </p:spPr>
      </p:sp>
      <p:sp>
        <p:nvSpPr>
          <p:cNvPr id="380931" name="Rectangle 3"/>
          <p:cNvSpPr>
            <a:spLocks noGrp="1" noChangeArrowheads="1"/>
          </p:cNvSpPr>
          <p:nvPr>
            <p:ph type="body" idx="1"/>
          </p:nvPr>
        </p:nvSpPr>
        <p:spPr>
          <a:xfrm>
            <a:off x="914400" y="4343400"/>
            <a:ext cx="5029200" cy="4114800"/>
          </a:xfrm>
          <a:noFill/>
          <a:ln/>
        </p:spPr>
        <p:txBody>
          <a:bodyPr/>
          <a:lstStyle/>
          <a:p>
            <a:pPr eaLnBrk="1" hangingPunct="1"/>
            <a:r>
              <a:rPr lang="en-US" smtClean="0">
                <a:ea typeface="ＭＳ Ｐゴシック"/>
                <a:cs typeface="ＭＳ Ｐゴシック"/>
              </a:rPr>
              <a:t>The Ready-Heat blanket generates heat when exposed to the air.  It can produce temperatures reaching 104°F for several hours. Works for up to 8 hours.</a:t>
            </a:r>
          </a:p>
          <a:p>
            <a:pPr eaLnBrk="1" hangingPunct="1"/>
            <a:r>
              <a:rPr lang="en-US" smtClean="0">
                <a:ea typeface="ＭＳ Ｐゴシック"/>
                <a:cs typeface="ＭＳ Ｐゴシック"/>
              </a:rPr>
              <a:t>Avoid direct contact with bare skin as thermal burns are possible.</a:t>
            </a:r>
          </a:p>
          <a:p>
            <a:pPr eaLnBrk="1" hangingPunct="1"/>
            <a:r>
              <a:rPr lang="en-US" smtClean="0">
                <a:ea typeface="ＭＳ Ｐゴシック"/>
                <a:cs typeface="ＭＳ Ｐゴシック"/>
              </a:rPr>
              <a:t>Ready-Heat blankets may not work as well at high altitudes. The lower partial pressure of oxygen at high altitudes may not be enough to sustain the chemical reaction required to generate heat.</a:t>
            </a:r>
          </a:p>
        </p:txBody>
      </p:sp>
    </p:spTree>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77" name="Slide Image Placeholder 1"/>
          <p:cNvSpPr>
            <a:spLocks noGrp="1" noRot="1" noChangeAspect="1"/>
          </p:cNvSpPr>
          <p:nvPr>
            <p:ph type="sldImg"/>
          </p:nvPr>
        </p:nvSpPr>
        <p:spPr>
          <a:ln/>
        </p:spPr>
      </p:sp>
      <p:sp>
        <p:nvSpPr>
          <p:cNvPr id="382978" name="Notes Placeholder 2"/>
          <p:cNvSpPr>
            <a:spLocks noGrp="1"/>
          </p:cNvSpPr>
          <p:nvPr>
            <p:ph type="body" idx="1"/>
          </p:nvPr>
        </p:nvSpPr>
        <p:spPr>
          <a:noFill/>
          <a:ln/>
        </p:spPr>
        <p:txBody>
          <a:bodyPr/>
          <a:lstStyle/>
          <a:p>
            <a:r>
              <a:rPr lang="en-US" smtClean="0">
                <a:ea typeface="ＭＳ Ｐゴシック"/>
                <a:cs typeface="ＭＳ Ｐゴシック"/>
              </a:rPr>
              <a:t>Read text</a:t>
            </a:r>
          </a:p>
        </p:txBody>
      </p:sp>
      <p:sp>
        <p:nvSpPr>
          <p:cNvPr id="382979" name="Slide Number Placeholder 3"/>
          <p:cNvSpPr>
            <a:spLocks noGrp="1"/>
          </p:cNvSpPr>
          <p:nvPr>
            <p:ph type="sldNum" sz="quarter" idx="5"/>
          </p:nvPr>
        </p:nvSpPr>
        <p:spPr>
          <a:noFill/>
        </p:spPr>
        <p:txBody>
          <a:bodyPr/>
          <a:lstStyle/>
          <a:p>
            <a:fld id="{5E0D02CA-92B7-42A4-808C-515FA08121A6}" type="slidenum">
              <a:rPr lang="en-US" smtClean="0">
                <a:ea typeface="ＭＳ Ｐゴシック"/>
                <a:cs typeface="ＭＳ Ｐゴシック"/>
              </a:rPr>
              <a:pPr/>
              <a:t>188</a:t>
            </a:fld>
            <a:endParaRPr lang="en-US" smtClean="0">
              <a:ea typeface="ＭＳ Ｐゴシック"/>
              <a:cs typeface="ＭＳ Ｐゴシック"/>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p:cNvSpPr>
            <a:spLocks noGrp="1" noChangeArrowheads="1"/>
          </p:cNvSpPr>
          <p:nvPr>
            <p:ph type="sldNum" sz="quarter" idx="5"/>
          </p:nvPr>
        </p:nvSpPr>
        <p:spPr>
          <a:noFill/>
        </p:spPr>
        <p:txBody>
          <a:bodyPr/>
          <a:lstStyle/>
          <a:p>
            <a:fld id="{E9B1A1C2-702B-4F0D-93DE-8309C9823D88}" type="slidenum">
              <a:rPr lang="en-US" smtClean="0">
                <a:ea typeface="ＭＳ Ｐゴシック"/>
                <a:cs typeface="ＭＳ Ｐゴシック"/>
              </a:rPr>
              <a:pPr/>
              <a:t>17</a:t>
            </a:fld>
            <a:endParaRPr lang="en-US" smtClean="0">
              <a:ea typeface="ＭＳ Ｐゴシック"/>
              <a:cs typeface="ＭＳ Ｐゴシック"/>
            </a:endParaRPr>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p:spPr>
        <p:txBody>
          <a:bodyPr/>
          <a:lstStyle/>
          <a:p>
            <a:pPr eaLnBrk="1" hangingPunct="1"/>
            <a:r>
              <a:rPr lang="en-US" smtClean="0">
                <a:ea typeface="ＭＳ Ｐゴシック"/>
                <a:cs typeface="ＭＳ Ｐゴシック"/>
              </a:rPr>
              <a:t>Read text</a:t>
            </a:r>
          </a:p>
        </p:txBody>
      </p:sp>
    </p:spTree>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5" name="Slide Image Placeholder 1"/>
          <p:cNvSpPr>
            <a:spLocks noGrp="1" noRot="1" noChangeAspect="1" noTextEdit="1"/>
          </p:cNvSpPr>
          <p:nvPr>
            <p:ph type="sldImg"/>
          </p:nvPr>
        </p:nvSpPr>
        <p:spPr>
          <a:ln/>
        </p:spPr>
      </p:sp>
      <p:sp>
        <p:nvSpPr>
          <p:cNvPr id="385026" name="Notes Placeholder 2"/>
          <p:cNvSpPr>
            <a:spLocks noGrp="1"/>
          </p:cNvSpPr>
          <p:nvPr>
            <p:ph type="body" idx="1"/>
          </p:nvPr>
        </p:nvSpPr>
        <p:spPr>
          <a:noFill/>
          <a:ln/>
        </p:spPr>
        <p:txBody>
          <a:bodyPr/>
          <a:lstStyle/>
          <a:p>
            <a:r>
              <a:rPr lang="en-US" smtClean="0">
                <a:ea typeface="ＭＳ Ｐゴシック"/>
                <a:cs typeface="ＭＳ Ｐゴシック"/>
              </a:rPr>
              <a:t>This is the new Hypothermia Prevention and Management Kit with a Ready-Heat Blanket and a Heat Reflective Shell. The HRS will help to retain the heat produced by the Ready-Heat blanket. It has an incorporated hood and Velcro closures down each side to allow exposure of an arm or a leg. Such exposure allows the medic to attend to IVs and tourniquets.</a:t>
            </a:r>
          </a:p>
        </p:txBody>
      </p:sp>
      <p:sp>
        <p:nvSpPr>
          <p:cNvPr id="385027"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6388D180-A742-4EC9-9B08-5435E5C3B764}" type="slidenum">
              <a:rPr lang="en-US" sz="1200">
                <a:latin typeface="Arial" charset="0"/>
              </a:rPr>
              <a:pPr algn="r"/>
              <a:t>189</a:t>
            </a:fld>
            <a:endParaRPr lang="en-US" sz="1200">
              <a:latin typeface="Arial" charset="0"/>
            </a:endParaRPr>
          </a:p>
        </p:txBody>
      </p:sp>
    </p:spTree>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073" name="Rectangle 7"/>
          <p:cNvSpPr>
            <a:spLocks noGrp="1" noChangeArrowheads="1"/>
          </p:cNvSpPr>
          <p:nvPr>
            <p:ph type="sldNum" sz="quarter" idx="5"/>
          </p:nvPr>
        </p:nvSpPr>
        <p:spPr>
          <a:noFill/>
        </p:spPr>
        <p:txBody>
          <a:bodyPr/>
          <a:lstStyle/>
          <a:p>
            <a:fld id="{2E25A754-5177-45D5-840C-03F39211663E}" type="slidenum">
              <a:rPr lang="en-US" smtClean="0">
                <a:ea typeface="ＭＳ Ｐゴシック"/>
                <a:cs typeface="ＭＳ Ｐゴシック"/>
              </a:rPr>
              <a:pPr/>
              <a:t>190</a:t>
            </a:fld>
            <a:endParaRPr lang="en-US" smtClean="0">
              <a:ea typeface="ＭＳ Ｐゴシック"/>
              <a:cs typeface="ＭＳ Ｐゴシック"/>
            </a:endParaRPr>
          </a:p>
        </p:txBody>
      </p:sp>
      <p:sp>
        <p:nvSpPr>
          <p:cNvPr id="387074" name="Rectangle 2"/>
          <p:cNvSpPr>
            <a:spLocks noGrp="1" noRot="1" noChangeAspect="1" noChangeArrowheads="1" noTextEdit="1"/>
          </p:cNvSpPr>
          <p:nvPr>
            <p:ph type="sldImg"/>
          </p:nvPr>
        </p:nvSpPr>
        <p:spPr>
          <a:ln/>
        </p:spPr>
      </p:sp>
      <p:sp>
        <p:nvSpPr>
          <p:cNvPr id="387075" name="Rectangle 3"/>
          <p:cNvSpPr>
            <a:spLocks noGrp="1" noChangeArrowheads="1"/>
          </p:cNvSpPr>
          <p:nvPr>
            <p:ph type="body" idx="1"/>
          </p:nvPr>
        </p:nvSpPr>
        <p:spPr>
          <a:noFill/>
          <a:ln/>
        </p:spPr>
        <p:txBody>
          <a:bodyPr/>
          <a:lstStyle/>
          <a:p>
            <a:pPr eaLnBrk="1" hangingPunct="1"/>
            <a:r>
              <a:rPr lang="en-US" smtClean="0">
                <a:ea typeface="ＭＳ Ｐゴシック"/>
                <a:cs typeface="ＭＳ Ｐゴシック"/>
              </a:rPr>
              <a:t>Here we’re not talking about hypothermia in the usual sense, which is dying from cold exposure.</a:t>
            </a:r>
          </a:p>
          <a:p>
            <a:pPr eaLnBrk="1" hangingPunct="1"/>
            <a:r>
              <a:rPr lang="en-US" b="1" smtClean="0">
                <a:ea typeface="ＭＳ Ｐゴシック"/>
                <a:cs typeface="ＭＳ Ｐゴシック"/>
              </a:rPr>
              <a:t>Here we are talking about keeping your blood clotting system working!</a:t>
            </a:r>
          </a:p>
          <a:p>
            <a:pPr eaLnBrk="1" hangingPunct="1"/>
            <a:r>
              <a:rPr lang="en-US" smtClean="0">
                <a:ea typeface="ＭＳ Ｐゴシック"/>
                <a:cs typeface="ＭＳ Ｐゴシック"/>
              </a:rPr>
              <a:t>Hypothermia is a problem for casualties with hemorrhagic shock even with warm ambient temperatures. </a:t>
            </a:r>
          </a:p>
          <a:p>
            <a:pPr eaLnBrk="1" hangingPunct="1"/>
            <a:r>
              <a:rPr lang="en-US" smtClean="0">
                <a:ea typeface="ＭＳ Ｐゴシック"/>
                <a:cs typeface="ＭＳ Ｐゴシック"/>
              </a:rPr>
              <a:t>Prevention of hypothermia is the key; once established it is difficult to reverse.</a:t>
            </a:r>
          </a:p>
        </p:txBody>
      </p:sp>
    </p:spTree>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1" name="Rectangle 7"/>
          <p:cNvSpPr>
            <a:spLocks noGrp="1" noChangeArrowheads="1"/>
          </p:cNvSpPr>
          <p:nvPr>
            <p:ph type="sldNum" sz="quarter" idx="5"/>
          </p:nvPr>
        </p:nvSpPr>
        <p:spPr>
          <a:noFill/>
        </p:spPr>
        <p:txBody>
          <a:bodyPr/>
          <a:lstStyle/>
          <a:p>
            <a:fld id="{896D71C0-87EB-440F-925E-4F7CA2D4F84D}" type="slidenum">
              <a:rPr lang="en-US" smtClean="0">
                <a:ea typeface="ＭＳ Ｐゴシック"/>
                <a:cs typeface="ＭＳ Ｐゴシック"/>
              </a:rPr>
              <a:pPr/>
              <a:t>191</a:t>
            </a:fld>
            <a:endParaRPr lang="en-US" smtClean="0">
              <a:ea typeface="ＭＳ Ｐゴシック"/>
              <a:cs typeface="ＭＳ Ｐゴシック"/>
            </a:endParaRPr>
          </a:p>
        </p:txBody>
      </p:sp>
      <p:sp>
        <p:nvSpPr>
          <p:cNvPr id="389122" name="Rectangle 2"/>
          <p:cNvSpPr>
            <a:spLocks noGrp="1" noRot="1" noChangeAspect="1" noChangeArrowheads="1" noTextEdit="1"/>
          </p:cNvSpPr>
          <p:nvPr>
            <p:ph type="sldImg"/>
          </p:nvPr>
        </p:nvSpPr>
        <p:spPr>
          <a:ln/>
        </p:spPr>
      </p:sp>
      <p:sp>
        <p:nvSpPr>
          <p:cNvPr id="389123" name="Rectangle 3"/>
          <p:cNvSpPr>
            <a:spLocks noGrp="1" noChangeArrowheads="1"/>
          </p:cNvSpPr>
          <p:nvPr>
            <p:ph type="body" idx="1"/>
          </p:nvPr>
        </p:nvSpPr>
        <p:spPr>
          <a:noFill/>
          <a:ln/>
        </p:spPr>
        <p:txBody>
          <a:bodyPr/>
          <a:lstStyle/>
          <a:p>
            <a:pPr eaLnBrk="1" hangingPunct="1"/>
            <a:r>
              <a:rPr lang="en-US" smtClean="0">
                <a:ea typeface="ＭＳ Ｐゴシック"/>
                <a:cs typeface="ＭＳ Ｐゴシック"/>
              </a:rPr>
              <a:t>Read text</a:t>
            </a:r>
          </a:p>
        </p:txBody>
      </p:sp>
    </p:spTree>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169" name="Rectangle 7"/>
          <p:cNvSpPr>
            <a:spLocks noGrp="1" noChangeArrowheads="1"/>
          </p:cNvSpPr>
          <p:nvPr>
            <p:ph type="sldNum" sz="quarter" idx="5"/>
          </p:nvPr>
        </p:nvSpPr>
        <p:spPr>
          <a:noFill/>
        </p:spPr>
        <p:txBody>
          <a:bodyPr/>
          <a:lstStyle/>
          <a:p>
            <a:fld id="{7491235D-106E-46D0-97D0-257EDA694C31}" type="slidenum">
              <a:rPr lang="en-US" smtClean="0">
                <a:ea typeface="ＭＳ Ｐゴシック"/>
                <a:cs typeface="ＭＳ Ｐゴシック"/>
              </a:rPr>
              <a:pPr/>
              <a:t>192</a:t>
            </a:fld>
            <a:endParaRPr lang="en-US" smtClean="0">
              <a:ea typeface="ＭＳ Ｐゴシック"/>
              <a:cs typeface="ＭＳ Ｐゴシック"/>
            </a:endParaRPr>
          </a:p>
        </p:txBody>
      </p:sp>
      <p:sp>
        <p:nvSpPr>
          <p:cNvPr id="391170" name="Rectangle 2"/>
          <p:cNvSpPr>
            <a:spLocks noGrp="1" noRot="1" noChangeAspect="1" noChangeArrowheads="1" noTextEdit="1"/>
          </p:cNvSpPr>
          <p:nvPr>
            <p:ph type="sldImg"/>
          </p:nvPr>
        </p:nvSpPr>
        <p:spPr>
          <a:ln/>
        </p:spPr>
      </p:sp>
      <p:sp>
        <p:nvSpPr>
          <p:cNvPr id="391171" name="Rectangle 3"/>
          <p:cNvSpPr>
            <a:spLocks noGrp="1" noChangeArrowheads="1"/>
          </p:cNvSpPr>
          <p:nvPr>
            <p:ph type="body" idx="1"/>
          </p:nvPr>
        </p:nvSpPr>
        <p:spPr>
          <a:xfrm>
            <a:off x="914400" y="4343400"/>
            <a:ext cx="5029200" cy="4114800"/>
          </a:xfrm>
          <a:noFill/>
          <a:ln/>
        </p:spPr>
        <p:txBody>
          <a:bodyPr/>
          <a:lstStyle/>
          <a:p>
            <a:pPr eaLnBrk="1" hangingPunct="1"/>
            <a:r>
              <a:rPr lang="en-US" smtClean="0">
                <a:ea typeface="ＭＳ Ｐゴシック"/>
                <a:cs typeface="ＭＳ Ｐゴシック"/>
              </a:rPr>
              <a:t>Here’s how you quantify vision in the field.</a:t>
            </a:r>
          </a:p>
          <a:p>
            <a:pPr eaLnBrk="1" hangingPunct="1"/>
            <a:r>
              <a:rPr lang="en-US" smtClean="0">
                <a:ea typeface="ＭＳ Ｐゴシック"/>
                <a:cs typeface="ＭＳ Ｐゴシック"/>
              </a:rPr>
              <a:t>Like everything else, vision measurement has to be simplified for battlefield use.</a:t>
            </a:r>
          </a:p>
          <a:p>
            <a:pPr eaLnBrk="1" hangingPunct="1"/>
            <a:r>
              <a:rPr lang="en-US" smtClean="0">
                <a:ea typeface="ＭＳ Ｐゴシック"/>
                <a:cs typeface="ＭＳ Ｐゴシック"/>
              </a:rPr>
              <a:t>NOTE: If vision is going down and the eye area is swelling rapidly, there may be a hemorrhage behind the eye and the casualty should be evacuated ASAP.</a:t>
            </a:r>
          </a:p>
          <a:p>
            <a:pPr eaLnBrk="1" hangingPunct="1"/>
            <a:r>
              <a:rPr lang="en-US" smtClean="0">
                <a:ea typeface="ＭＳ Ｐゴシック"/>
                <a:cs typeface="ＭＳ Ｐゴシック"/>
              </a:rPr>
              <a:t>Can happen with fragments that miss the eye but injure the orbit.</a:t>
            </a:r>
          </a:p>
          <a:p>
            <a:pPr eaLnBrk="1" hangingPunct="1"/>
            <a:r>
              <a:rPr lang="en-US" smtClean="0">
                <a:ea typeface="ＭＳ Ｐゴシック"/>
                <a:cs typeface="ＭＳ Ｐゴシック"/>
              </a:rPr>
              <a:t>He or she may permanently lose vision due to increased pressure in the eye if they don’t get to a hospital ASAP.</a:t>
            </a:r>
          </a:p>
        </p:txBody>
      </p:sp>
    </p:spTree>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217" name="Rectangle 7"/>
          <p:cNvSpPr>
            <a:spLocks noGrp="1" noChangeArrowheads="1"/>
          </p:cNvSpPr>
          <p:nvPr>
            <p:ph type="sldNum" sz="quarter" idx="5"/>
          </p:nvPr>
        </p:nvSpPr>
        <p:spPr>
          <a:noFill/>
        </p:spPr>
        <p:txBody>
          <a:bodyPr/>
          <a:lstStyle/>
          <a:p>
            <a:fld id="{CD8B0ECE-D36C-4EFE-B917-C4A326C90456}" type="slidenum">
              <a:rPr lang="en-US" smtClean="0">
                <a:ea typeface="ＭＳ Ｐゴシック"/>
                <a:cs typeface="ＭＳ Ｐゴシック"/>
              </a:rPr>
              <a:pPr/>
              <a:t>193</a:t>
            </a:fld>
            <a:endParaRPr lang="en-US" smtClean="0">
              <a:ea typeface="ＭＳ Ｐゴシック"/>
              <a:cs typeface="ＭＳ Ｐゴシック"/>
            </a:endParaRPr>
          </a:p>
        </p:txBody>
      </p:sp>
      <p:sp>
        <p:nvSpPr>
          <p:cNvPr id="393218" name="Rectangle 2"/>
          <p:cNvSpPr>
            <a:spLocks noGrp="1" noRot="1" noChangeAspect="1" noChangeArrowheads="1" noTextEdit="1"/>
          </p:cNvSpPr>
          <p:nvPr>
            <p:ph type="sldImg"/>
          </p:nvPr>
        </p:nvSpPr>
        <p:spPr>
          <a:ln/>
        </p:spPr>
      </p:sp>
      <p:sp>
        <p:nvSpPr>
          <p:cNvPr id="393219" name="Rectangle 3"/>
          <p:cNvSpPr>
            <a:spLocks noGrp="1" noChangeArrowheads="1"/>
          </p:cNvSpPr>
          <p:nvPr>
            <p:ph type="body" idx="1"/>
          </p:nvPr>
        </p:nvSpPr>
        <p:spPr>
          <a:noFill/>
          <a:ln/>
        </p:spPr>
        <p:txBody>
          <a:bodyPr/>
          <a:lstStyle/>
          <a:p>
            <a:pPr eaLnBrk="1" hangingPunct="1"/>
            <a:r>
              <a:rPr lang="en-US" smtClean="0">
                <a:ea typeface="ＭＳ Ｐゴシック"/>
                <a:cs typeface="ＭＳ Ｐゴシック"/>
              </a:rPr>
              <a:t>This is a laceration to the cornea of the eye – the clear part in front.</a:t>
            </a:r>
          </a:p>
          <a:p>
            <a:pPr eaLnBrk="1" hangingPunct="1"/>
            <a:r>
              <a:rPr lang="en-US" smtClean="0">
                <a:ea typeface="ＭＳ Ｐゴシック"/>
                <a:cs typeface="ＭＳ Ｐゴシック"/>
              </a:rPr>
              <a:t>Eye contents can leak out if you have an injury like this and bacteria can get into the eye and cause an infection.</a:t>
            </a:r>
          </a:p>
          <a:p>
            <a:pPr eaLnBrk="1" hangingPunct="1"/>
            <a:r>
              <a:rPr lang="en-US" smtClean="0">
                <a:ea typeface="ＭＳ Ｐゴシック"/>
                <a:cs typeface="ＭＳ Ｐゴシック"/>
              </a:rPr>
              <a:t>EITHER of these two things is very bad.</a:t>
            </a:r>
          </a:p>
        </p:txBody>
      </p:sp>
    </p:spTree>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5" name="Rectangle 7"/>
          <p:cNvSpPr>
            <a:spLocks noGrp="1" noChangeArrowheads="1"/>
          </p:cNvSpPr>
          <p:nvPr>
            <p:ph type="sldNum" sz="quarter" idx="5"/>
          </p:nvPr>
        </p:nvSpPr>
        <p:spPr>
          <a:noFill/>
        </p:spPr>
        <p:txBody>
          <a:bodyPr/>
          <a:lstStyle/>
          <a:p>
            <a:fld id="{9ECA6FCC-9B94-447C-A3A7-E2DE5CEA2F20}" type="slidenum">
              <a:rPr lang="en-US" smtClean="0">
                <a:ea typeface="ＭＳ Ｐゴシック"/>
                <a:cs typeface="ＭＳ Ｐゴシック"/>
              </a:rPr>
              <a:pPr/>
              <a:t>194</a:t>
            </a:fld>
            <a:endParaRPr lang="en-US" smtClean="0">
              <a:ea typeface="ＭＳ Ｐゴシック"/>
              <a:cs typeface="ＭＳ Ｐゴシック"/>
            </a:endParaRPr>
          </a:p>
        </p:txBody>
      </p:sp>
      <p:sp>
        <p:nvSpPr>
          <p:cNvPr id="395266" name="Rectangle 2"/>
          <p:cNvSpPr>
            <a:spLocks noGrp="1" noRot="1" noChangeAspect="1" noChangeArrowheads="1" noTextEdit="1"/>
          </p:cNvSpPr>
          <p:nvPr>
            <p:ph type="sldImg"/>
          </p:nvPr>
        </p:nvSpPr>
        <p:spPr>
          <a:ln/>
        </p:spPr>
      </p:sp>
      <p:sp>
        <p:nvSpPr>
          <p:cNvPr id="395267" name="Rectangle 3"/>
          <p:cNvSpPr>
            <a:spLocks noGrp="1" noChangeArrowheads="1"/>
          </p:cNvSpPr>
          <p:nvPr>
            <p:ph type="body" idx="1"/>
          </p:nvPr>
        </p:nvSpPr>
        <p:spPr>
          <a:noFill/>
          <a:ln/>
        </p:spPr>
        <p:txBody>
          <a:bodyPr/>
          <a:lstStyle/>
          <a:p>
            <a:pPr eaLnBrk="1" hangingPunct="1"/>
            <a:r>
              <a:rPr lang="en-US" smtClean="0">
                <a:ea typeface="ＭＳ Ｐゴシック"/>
                <a:cs typeface="ＭＳ Ｐゴシック"/>
              </a:rPr>
              <a:t>Note the dark spot at 10 o’clock in the circle where the clear part of the eye and the white part of the eye come together.</a:t>
            </a:r>
          </a:p>
          <a:p>
            <a:pPr eaLnBrk="1" hangingPunct="1"/>
            <a:endParaRPr lang="en-US" smtClean="0">
              <a:ea typeface="ＭＳ Ｐゴシック"/>
              <a:cs typeface="ＭＳ Ｐゴシック"/>
            </a:endParaRPr>
          </a:p>
          <a:p>
            <a:pPr eaLnBrk="1" hangingPunct="1"/>
            <a:r>
              <a:rPr lang="en-US" smtClean="0">
                <a:ea typeface="ＭＳ Ｐゴシック"/>
                <a:cs typeface="ＭＳ Ｐゴシック"/>
              </a:rPr>
              <a:t>The dark spot is a bit of iris, one of the pigmented parts from inside the eye, that is trapped in the penetrating wound.</a:t>
            </a:r>
          </a:p>
          <a:p>
            <a:pPr eaLnBrk="1" hangingPunct="1"/>
            <a:endParaRPr lang="en-US" smtClean="0">
              <a:ea typeface="ＭＳ Ｐゴシック"/>
              <a:cs typeface="ＭＳ Ｐゴシック"/>
            </a:endParaRPr>
          </a:p>
          <a:p>
            <a:pPr eaLnBrk="1" hangingPunct="1"/>
            <a:r>
              <a:rPr lang="en-US" smtClean="0">
                <a:ea typeface="ＭＳ Ｐゴシック"/>
                <a:cs typeface="ＭＳ Ｐゴシック"/>
              </a:rPr>
              <a:t>Attempts to “wipe” this spot away can cause more of the iris to be pulled out of the eye.</a:t>
            </a:r>
          </a:p>
        </p:txBody>
      </p:sp>
    </p:spTree>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3" name="Rectangle 7"/>
          <p:cNvSpPr>
            <a:spLocks noGrp="1" noChangeArrowheads="1"/>
          </p:cNvSpPr>
          <p:nvPr>
            <p:ph type="sldNum" sz="quarter" idx="5"/>
          </p:nvPr>
        </p:nvSpPr>
        <p:spPr>
          <a:noFill/>
        </p:spPr>
        <p:txBody>
          <a:bodyPr/>
          <a:lstStyle/>
          <a:p>
            <a:fld id="{C0A1F352-762B-4FFE-A9E2-C0E5834B7BE2}" type="slidenum">
              <a:rPr lang="en-US" smtClean="0">
                <a:ea typeface="ＭＳ Ｐゴシック"/>
                <a:cs typeface="ＭＳ Ｐゴシック"/>
              </a:rPr>
              <a:pPr/>
              <a:t>195</a:t>
            </a:fld>
            <a:endParaRPr lang="en-US" smtClean="0">
              <a:ea typeface="ＭＳ Ｐゴシック"/>
              <a:cs typeface="ＭＳ Ｐゴシック"/>
            </a:endParaRPr>
          </a:p>
        </p:txBody>
      </p:sp>
      <p:sp>
        <p:nvSpPr>
          <p:cNvPr id="397314" name="Rectangle 2"/>
          <p:cNvSpPr>
            <a:spLocks noGrp="1" noRot="1" noChangeAspect="1" noChangeArrowheads="1" noTextEdit="1"/>
          </p:cNvSpPr>
          <p:nvPr>
            <p:ph type="sldImg"/>
          </p:nvPr>
        </p:nvSpPr>
        <p:spPr>
          <a:ln/>
        </p:spPr>
      </p:sp>
      <p:sp>
        <p:nvSpPr>
          <p:cNvPr id="397315" name="Rectangle 3"/>
          <p:cNvSpPr>
            <a:spLocks noGrp="1" noChangeArrowheads="1"/>
          </p:cNvSpPr>
          <p:nvPr>
            <p:ph type="body" idx="1"/>
          </p:nvPr>
        </p:nvSpPr>
        <p:spPr>
          <a:noFill/>
          <a:ln/>
        </p:spPr>
        <p:txBody>
          <a:bodyPr/>
          <a:lstStyle/>
          <a:p>
            <a:pPr eaLnBrk="1" hangingPunct="1"/>
            <a:r>
              <a:rPr lang="en-US" smtClean="0">
                <a:ea typeface="ＭＳ Ｐゴシック"/>
                <a:cs typeface="ＭＳ Ｐゴシック"/>
              </a:rPr>
              <a:t>A rigid shield will protect the eye from any pressure.</a:t>
            </a:r>
          </a:p>
          <a:p>
            <a:pPr eaLnBrk="1" hangingPunct="1"/>
            <a:endParaRPr lang="en-US" smtClean="0">
              <a:ea typeface="ＭＳ Ｐゴシック"/>
              <a:cs typeface="ＭＳ Ｐゴシック"/>
            </a:endParaRPr>
          </a:p>
          <a:p>
            <a:pPr eaLnBrk="1" hangingPunct="1"/>
            <a:r>
              <a:rPr lang="en-US" smtClean="0">
                <a:ea typeface="ＭＳ Ｐゴシック"/>
                <a:cs typeface="ＭＳ Ｐゴシック"/>
              </a:rPr>
              <a:t>Pressure could force the interior contents of the eye to come out – this is a BAD THING!</a:t>
            </a:r>
          </a:p>
          <a:p>
            <a:pPr eaLnBrk="1" hangingPunct="1"/>
            <a:endParaRPr lang="en-US" smtClean="0">
              <a:ea typeface="ＭＳ Ｐゴシック"/>
              <a:cs typeface="ＭＳ Ｐゴシック"/>
            </a:endParaRPr>
          </a:p>
          <a:p>
            <a:pPr eaLnBrk="1" hangingPunct="1"/>
            <a:r>
              <a:rPr lang="en-US" smtClean="0">
                <a:ea typeface="ＭＳ Ｐゴシック"/>
                <a:cs typeface="ＭＳ Ｐゴシック"/>
              </a:rPr>
              <a:t>Rigid shield should be in first aid kits and medical sets.</a:t>
            </a:r>
          </a:p>
          <a:p>
            <a:pPr eaLnBrk="1" hangingPunct="1"/>
            <a:endParaRPr lang="en-US" smtClean="0">
              <a:ea typeface="ＭＳ Ｐゴシック"/>
              <a:cs typeface="ＭＳ Ｐゴシック"/>
            </a:endParaRPr>
          </a:p>
        </p:txBody>
      </p:sp>
    </p:spTree>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61" name="Rectangle 7"/>
          <p:cNvSpPr>
            <a:spLocks noGrp="1" noChangeArrowheads="1"/>
          </p:cNvSpPr>
          <p:nvPr>
            <p:ph type="sldNum" sz="quarter" idx="5"/>
          </p:nvPr>
        </p:nvSpPr>
        <p:spPr>
          <a:noFill/>
        </p:spPr>
        <p:txBody>
          <a:bodyPr/>
          <a:lstStyle/>
          <a:p>
            <a:fld id="{FCC61EB5-AE7B-411F-9B20-31D06E057C78}" type="slidenum">
              <a:rPr lang="en-US" smtClean="0">
                <a:ea typeface="ＭＳ Ｐゴシック"/>
                <a:cs typeface="ＭＳ Ｐゴシック"/>
              </a:rPr>
              <a:pPr/>
              <a:t>196</a:t>
            </a:fld>
            <a:endParaRPr lang="en-US" smtClean="0">
              <a:ea typeface="ＭＳ Ｐゴシック"/>
              <a:cs typeface="ＭＳ Ｐゴシック"/>
            </a:endParaRPr>
          </a:p>
        </p:txBody>
      </p:sp>
      <p:sp>
        <p:nvSpPr>
          <p:cNvPr id="399362" name="Rectangle 2"/>
          <p:cNvSpPr>
            <a:spLocks noGrp="1" noRot="1" noChangeAspect="1" noChangeArrowheads="1" noTextEdit="1"/>
          </p:cNvSpPr>
          <p:nvPr>
            <p:ph type="sldImg"/>
          </p:nvPr>
        </p:nvSpPr>
        <p:spPr>
          <a:ln/>
        </p:spPr>
      </p:sp>
      <p:sp>
        <p:nvSpPr>
          <p:cNvPr id="399363" name="Rectangle 3"/>
          <p:cNvSpPr>
            <a:spLocks noGrp="1" noChangeArrowheads="1"/>
          </p:cNvSpPr>
          <p:nvPr>
            <p:ph type="body" idx="1"/>
          </p:nvPr>
        </p:nvSpPr>
        <p:spPr>
          <a:noFill/>
          <a:ln/>
        </p:spPr>
        <p:txBody>
          <a:bodyPr/>
          <a:lstStyle/>
          <a:p>
            <a:pPr eaLnBrk="1" hangingPunct="1"/>
            <a:r>
              <a:rPr lang="en-US" smtClean="0">
                <a:ea typeface="ＭＳ Ｐゴシック"/>
                <a:cs typeface="ＭＳ Ｐゴシック"/>
              </a:rPr>
              <a:t>Tactical eyeware can be used to protect the eye if no eye shield is available.</a:t>
            </a:r>
          </a:p>
          <a:p>
            <a:pPr eaLnBrk="1" hangingPunct="1"/>
            <a:endParaRPr lang="en-US" smtClean="0">
              <a:ea typeface="ＭＳ Ｐゴシック"/>
              <a:cs typeface="ＭＳ Ｐゴシック"/>
            </a:endParaRPr>
          </a:p>
          <a:p>
            <a:pPr eaLnBrk="1" hangingPunct="1"/>
            <a:r>
              <a:rPr lang="en-US" smtClean="0">
                <a:ea typeface="ＭＳ Ｐゴシック"/>
                <a:cs typeface="ＭＳ Ｐゴシック"/>
              </a:rPr>
              <a:t>Use of tactical eyeware is an excellent way to prevent this type of injury from happening in the first place.</a:t>
            </a:r>
          </a:p>
        </p:txBody>
      </p:sp>
    </p:spTree>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409" name="Rectangle 7"/>
          <p:cNvSpPr>
            <a:spLocks noGrp="1" noChangeArrowheads="1"/>
          </p:cNvSpPr>
          <p:nvPr>
            <p:ph type="sldNum" sz="quarter" idx="5"/>
          </p:nvPr>
        </p:nvSpPr>
        <p:spPr>
          <a:noFill/>
        </p:spPr>
        <p:txBody>
          <a:bodyPr/>
          <a:lstStyle/>
          <a:p>
            <a:fld id="{FA3DF0F4-174B-453C-9A91-0EF890427BDA}" type="slidenum">
              <a:rPr lang="en-US" smtClean="0">
                <a:ea typeface="ＭＳ Ｐゴシック"/>
                <a:cs typeface="ＭＳ Ｐゴシック"/>
              </a:rPr>
              <a:pPr/>
              <a:t>197</a:t>
            </a:fld>
            <a:endParaRPr lang="en-US" smtClean="0">
              <a:ea typeface="ＭＳ Ｐゴシック"/>
              <a:cs typeface="ＭＳ Ｐゴシック"/>
            </a:endParaRPr>
          </a:p>
        </p:txBody>
      </p:sp>
      <p:sp>
        <p:nvSpPr>
          <p:cNvPr id="401410" name="Rectangle 2"/>
          <p:cNvSpPr>
            <a:spLocks noGrp="1" noRot="1" noChangeAspect="1" noChangeArrowheads="1" noTextEdit="1"/>
          </p:cNvSpPr>
          <p:nvPr>
            <p:ph type="sldImg"/>
          </p:nvPr>
        </p:nvSpPr>
        <p:spPr>
          <a:ln/>
        </p:spPr>
      </p:sp>
      <p:sp>
        <p:nvSpPr>
          <p:cNvPr id="401411" name="Rectangle 3"/>
          <p:cNvSpPr>
            <a:spLocks noGrp="1" noChangeArrowheads="1"/>
          </p:cNvSpPr>
          <p:nvPr>
            <p:ph type="body" idx="1"/>
          </p:nvPr>
        </p:nvSpPr>
        <p:spPr>
          <a:noFill/>
          <a:ln/>
        </p:spPr>
        <p:txBody>
          <a:bodyPr/>
          <a:lstStyle/>
          <a:p>
            <a:pPr eaLnBrk="1" hangingPunct="1"/>
            <a:r>
              <a:rPr lang="en-US" smtClean="0">
                <a:ea typeface="ＭＳ Ｐゴシック"/>
                <a:cs typeface="ＭＳ Ｐゴシック"/>
              </a:rPr>
              <a:t>Infection inside the eye is also a BAD THING!</a:t>
            </a:r>
          </a:p>
          <a:p>
            <a:pPr eaLnBrk="1" hangingPunct="1"/>
            <a:endParaRPr lang="en-US" smtClean="0">
              <a:ea typeface="ＭＳ Ｐゴシック"/>
              <a:cs typeface="ＭＳ Ｐゴシック"/>
            </a:endParaRPr>
          </a:p>
          <a:p>
            <a:pPr eaLnBrk="1" hangingPunct="1"/>
            <a:r>
              <a:rPr lang="en-US" smtClean="0">
                <a:ea typeface="ＭＳ Ｐゴシック"/>
                <a:cs typeface="ＭＳ Ｐゴシック"/>
              </a:rPr>
              <a:t>Do you want your buddy’s eye to look like this?</a:t>
            </a:r>
          </a:p>
          <a:p>
            <a:pPr eaLnBrk="1" hangingPunct="1"/>
            <a:endParaRPr lang="en-US" smtClean="0">
              <a:ea typeface="ＭＳ Ｐゴシック"/>
              <a:cs typeface="ＭＳ Ｐゴシック"/>
            </a:endParaRPr>
          </a:p>
          <a:p>
            <a:pPr eaLnBrk="1" hangingPunct="1"/>
            <a:r>
              <a:rPr lang="en-US" smtClean="0">
                <a:ea typeface="ＭＳ Ｐゴシック"/>
                <a:cs typeface="ＭＳ Ｐゴシック"/>
              </a:rPr>
              <a:t>If not, make sure he gets his antibiotics.</a:t>
            </a:r>
          </a:p>
        </p:txBody>
      </p:sp>
    </p:spTree>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457" name="Rectangle 7"/>
          <p:cNvSpPr>
            <a:spLocks noGrp="1" noChangeArrowheads="1"/>
          </p:cNvSpPr>
          <p:nvPr>
            <p:ph type="sldNum" sz="quarter" idx="5"/>
          </p:nvPr>
        </p:nvSpPr>
        <p:spPr>
          <a:noFill/>
        </p:spPr>
        <p:txBody>
          <a:bodyPr/>
          <a:lstStyle/>
          <a:p>
            <a:fld id="{DF88F7F3-38C3-4355-8D35-66D3A5DFC004}" type="slidenum">
              <a:rPr lang="en-US" smtClean="0">
                <a:ea typeface="ＭＳ Ｐゴシック"/>
                <a:cs typeface="ＭＳ Ｐゴシック"/>
              </a:rPr>
              <a:pPr/>
              <a:t>198</a:t>
            </a:fld>
            <a:endParaRPr lang="en-US" smtClean="0">
              <a:ea typeface="ＭＳ Ｐゴシック"/>
              <a:cs typeface="ＭＳ Ｐゴシック"/>
            </a:endParaRPr>
          </a:p>
        </p:txBody>
      </p:sp>
      <p:sp>
        <p:nvSpPr>
          <p:cNvPr id="403458" name="Rectangle 2"/>
          <p:cNvSpPr>
            <a:spLocks noGrp="1" noRot="1" noChangeAspect="1" noChangeArrowheads="1" noTextEdit="1"/>
          </p:cNvSpPr>
          <p:nvPr>
            <p:ph type="sldImg"/>
          </p:nvPr>
        </p:nvSpPr>
        <p:spPr>
          <a:ln/>
        </p:spPr>
      </p:sp>
      <p:sp>
        <p:nvSpPr>
          <p:cNvPr id="403459" name="Rectangle 3"/>
          <p:cNvSpPr>
            <a:spLocks noGrp="1" noChangeArrowheads="1"/>
          </p:cNvSpPr>
          <p:nvPr>
            <p:ph type="body" idx="1"/>
          </p:nvPr>
        </p:nvSpPr>
        <p:spPr>
          <a:noFill/>
          <a:ln/>
        </p:spPr>
        <p:txBody>
          <a:bodyPr/>
          <a:lstStyle/>
          <a:p>
            <a:pPr eaLnBrk="1" hangingPunct="1"/>
            <a:r>
              <a:rPr lang="en-US" smtClean="0">
                <a:ea typeface="ＭＳ Ｐゴシック"/>
                <a:cs typeface="ＭＳ Ｐゴシック"/>
              </a:rPr>
              <a:t>Read text.</a:t>
            </a:r>
          </a:p>
          <a:p>
            <a:pPr eaLnBrk="1" hangingPunct="1"/>
            <a:endParaRPr lang="en-US" smtClean="0">
              <a:ea typeface="ＭＳ Ｐゴシック"/>
              <a:cs typeface="ＭＳ Ｐゴシック"/>
            </a:endParaRPr>
          </a:p>
          <a:p>
            <a:pPr eaLnBrk="1" hangingPunct="1"/>
            <a:r>
              <a:rPr lang="en-US" smtClean="0">
                <a:ea typeface="ＭＳ Ｐゴシック"/>
                <a:cs typeface="ＭＳ Ｐゴシック"/>
              </a:rPr>
              <a:t>Hypoxia is associated with worse clinical outcomes in casualties with moderate/severe TBI. Monitoring the O2 saturation in these casualties with a pulse oximeter will help identify hypoxia so that it can be prevented or treated.</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7"/>
          <p:cNvSpPr>
            <a:spLocks noGrp="1" noChangeArrowheads="1"/>
          </p:cNvSpPr>
          <p:nvPr>
            <p:ph type="sldNum" sz="quarter" idx="5"/>
          </p:nvPr>
        </p:nvSpPr>
        <p:spPr>
          <a:noFill/>
        </p:spPr>
        <p:txBody>
          <a:bodyPr/>
          <a:lstStyle/>
          <a:p>
            <a:fld id="{07C69302-9C7C-4E80-9946-8F645EEF7DA2}" type="slidenum">
              <a:rPr lang="en-US" smtClean="0">
                <a:ea typeface="ＭＳ Ｐゴシック"/>
                <a:cs typeface="ＭＳ Ｐゴシック"/>
              </a:rPr>
              <a:pPr/>
              <a:t>18</a:t>
            </a:fld>
            <a:endParaRPr lang="en-US" smtClean="0">
              <a:ea typeface="ＭＳ Ｐゴシック"/>
              <a:cs typeface="ＭＳ Ｐゴシック"/>
            </a:endParaRPr>
          </a:p>
        </p:txBody>
      </p:sp>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noFill/>
          <a:ln/>
        </p:spPr>
        <p:txBody>
          <a:bodyPr/>
          <a:lstStyle/>
          <a:p>
            <a:pPr eaLnBrk="1" hangingPunct="1"/>
            <a:r>
              <a:rPr lang="en-US" smtClean="0">
                <a:ea typeface="ＭＳ Ｐゴシック"/>
                <a:cs typeface="ＭＳ Ｐゴシック"/>
              </a:rPr>
              <a:t>Read text</a:t>
            </a:r>
          </a:p>
        </p:txBody>
      </p:sp>
    </p:spTree>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5" name="Rectangle 7"/>
          <p:cNvSpPr>
            <a:spLocks noGrp="1" noChangeArrowheads="1"/>
          </p:cNvSpPr>
          <p:nvPr>
            <p:ph type="sldNum" sz="quarter" idx="5"/>
          </p:nvPr>
        </p:nvSpPr>
        <p:spPr>
          <a:noFill/>
        </p:spPr>
        <p:txBody>
          <a:bodyPr/>
          <a:lstStyle/>
          <a:p>
            <a:fld id="{54A4168A-4A17-4F37-A594-E7BE68EB1BFB}" type="slidenum">
              <a:rPr lang="en-US" smtClean="0">
                <a:ea typeface="ＭＳ Ｐゴシック"/>
                <a:cs typeface="ＭＳ Ｐゴシック"/>
              </a:rPr>
              <a:pPr/>
              <a:t>199</a:t>
            </a:fld>
            <a:endParaRPr lang="en-US" smtClean="0">
              <a:ea typeface="ＭＳ Ｐゴシック"/>
              <a:cs typeface="ＭＳ Ｐゴシック"/>
            </a:endParaRPr>
          </a:p>
        </p:txBody>
      </p:sp>
      <p:sp>
        <p:nvSpPr>
          <p:cNvPr id="405506" name="Rectangle 2"/>
          <p:cNvSpPr>
            <a:spLocks noGrp="1" noRot="1" noChangeAspect="1" noChangeArrowheads="1" noTextEdit="1"/>
          </p:cNvSpPr>
          <p:nvPr>
            <p:ph type="sldImg"/>
          </p:nvPr>
        </p:nvSpPr>
        <p:spPr>
          <a:ln/>
        </p:spPr>
      </p:sp>
      <p:sp>
        <p:nvSpPr>
          <p:cNvPr id="405507" name="Rectangle 3"/>
          <p:cNvSpPr>
            <a:spLocks noGrp="1" noChangeArrowheads="1"/>
          </p:cNvSpPr>
          <p:nvPr>
            <p:ph type="body" idx="1"/>
          </p:nvPr>
        </p:nvSpPr>
        <p:spPr>
          <a:xfrm>
            <a:off x="914400" y="4343400"/>
            <a:ext cx="5029200" cy="4114800"/>
          </a:xfrm>
          <a:noFill/>
          <a:ln/>
        </p:spPr>
        <p:txBody>
          <a:bodyPr/>
          <a:lstStyle/>
          <a:p>
            <a:pPr eaLnBrk="1" hangingPunct="1"/>
            <a:r>
              <a:rPr lang="en-US" smtClean="0">
                <a:ea typeface="ＭＳ Ｐゴシック"/>
                <a:cs typeface="ＭＳ Ｐゴシック"/>
              </a:rPr>
              <a:t>Here is what a pulse oximeter looks like and what it tells you.</a:t>
            </a:r>
          </a:p>
          <a:p>
            <a:pPr eaLnBrk="1" hangingPunct="1"/>
            <a:endParaRPr lang="en-US" smtClean="0">
              <a:ea typeface="ＭＳ Ｐゴシック"/>
              <a:cs typeface="ＭＳ Ｐゴシック"/>
            </a:endParaRPr>
          </a:p>
          <a:p>
            <a:pPr eaLnBrk="1" hangingPunct="1"/>
            <a:r>
              <a:rPr lang="en-US" smtClean="0">
                <a:ea typeface="ＭＳ Ｐゴシック"/>
                <a:cs typeface="ＭＳ Ｐゴシック"/>
              </a:rPr>
              <a:t>The device actually tells you the amount of oxygenated </a:t>
            </a:r>
            <a:r>
              <a:rPr lang="en-US" u="sng" smtClean="0">
                <a:ea typeface="ＭＳ Ｐゴシック"/>
                <a:cs typeface="ＭＳ Ｐゴシック"/>
              </a:rPr>
              <a:t>hemoglobin</a:t>
            </a:r>
            <a:r>
              <a:rPr lang="en-US" smtClean="0">
                <a:ea typeface="ＭＳ Ｐゴシック"/>
                <a:cs typeface="ＭＳ Ｐゴシック"/>
              </a:rPr>
              <a:t> in the blood.</a:t>
            </a:r>
          </a:p>
        </p:txBody>
      </p:sp>
    </p:spTree>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553" name="Rectangle 7"/>
          <p:cNvSpPr>
            <a:spLocks noGrp="1" noChangeArrowheads="1"/>
          </p:cNvSpPr>
          <p:nvPr>
            <p:ph type="sldNum" sz="quarter" idx="5"/>
          </p:nvPr>
        </p:nvSpPr>
        <p:spPr>
          <a:noFill/>
        </p:spPr>
        <p:txBody>
          <a:bodyPr/>
          <a:lstStyle/>
          <a:p>
            <a:fld id="{139BD8FF-162B-4FF1-A7D7-1779A0762E53}" type="slidenum">
              <a:rPr lang="en-US" smtClean="0">
                <a:ea typeface="ＭＳ Ｐゴシック"/>
                <a:cs typeface="ＭＳ Ｐゴシック"/>
              </a:rPr>
              <a:pPr/>
              <a:t>200</a:t>
            </a:fld>
            <a:endParaRPr lang="en-US" smtClean="0">
              <a:ea typeface="ＭＳ Ｐゴシック"/>
              <a:cs typeface="ＭＳ Ｐゴシック"/>
            </a:endParaRPr>
          </a:p>
        </p:txBody>
      </p:sp>
      <p:sp>
        <p:nvSpPr>
          <p:cNvPr id="407554" name="Rectangle 2"/>
          <p:cNvSpPr>
            <a:spLocks noGrp="1" noRot="1" noChangeAspect="1" noChangeArrowheads="1" noTextEdit="1"/>
          </p:cNvSpPr>
          <p:nvPr>
            <p:ph type="sldImg"/>
          </p:nvPr>
        </p:nvSpPr>
        <p:spPr>
          <a:ln/>
        </p:spPr>
      </p:sp>
      <p:sp>
        <p:nvSpPr>
          <p:cNvPr id="407555" name="Rectangle 3"/>
          <p:cNvSpPr>
            <a:spLocks noGrp="1" noChangeArrowheads="1"/>
          </p:cNvSpPr>
          <p:nvPr>
            <p:ph type="body" idx="1"/>
          </p:nvPr>
        </p:nvSpPr>
        <p:spPr>
          <a:xfrm>
            <a:off x="914400" y="4343400"/>
            <a:ext cx="5029200" cy="4114800"/>
          </a:xfrm>
          <a:noFill/>
          <a:ln/>
        </p:spPr>
        <p:txBody>
          <a:bodyPr/>
          <a:lstStyle/>
          <a:p>
            <a:pPr eaLnBrk="1" hangingPunct="1"/>
            <a:r>
              <a:rPr lang="en-US" smtClean="0">
                <a:ea typeface="ＭＳ Ｐゴシック"/>
                <a:cs typeface="ＭＳ Ｐゴシック"/>
              </a:rPr>
              <a:t>TBI casualties who become hypoxic have a worse outcome. Must watch them very closely for hypoxia.</a:t>
            </a:r>
          </a:p>
          <a:p>
            <a:pPr eaLnBrk="1" hangingPunct="1"/>
            <a:r>
              <a:rPr lang="en-US" smtClean="0">
                <a:ea typeface="ＭＳ Ｐゴシック"/>
                <a:cs typeface="ＭＳ Ｐゴシック"/>
              </a:rPr>
              <a:t>Unconscious casualties may experience an airway obstruction.</a:t>
            </a:r>
          </a:p>
          <a:p>
            <a:pPr eaLnBrk="1" hangingPunct="1"/>
            <a:r>
              <a:rPr lang="en-US" smtClean="0">
                <a:ea typeface="ＭＳ Ｐゴシック"/>
                <a:cs typeface="ＭＳ Ｐゴシック"/>
              </a:rPr>
              <a:t>Chest trauma and blast trauma casualties may not exchange oxygen well in their lungs.</a:t>
            </a:r>
          </a:p>
        </p:txBody>
      </p:sp>
    </p:spTree>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01" name="Rectangle 7"/>
          <p:cNvSpPr>
            <a:spLocks noGrp="1" noChangeArrowheads="1"/>
          </p:cNvSpPr>
          <p:nvPr>
            <p:ph type="sldNum" sz="quarter" idx="5"/>
          </p:nvPr>
        </p:nvSpPr>
        <p:spPr>
          <a:noFill/>
        </p:spPr>
        <p:txBody>
          <a:bodyPr/>
          <a:lstStyle/>
          <a:p>
            <a:fld id="{5AD22C87-1E75-4C5B-BC92-7AA3066ED950}" type="slidenum">
              <a:rPr lang="en-US" smtClean="0">
                <a:ea typeface="ＭＳ Ｐゴシック"/>
                <a:cs typeface="ＭＳ Ｐゴシック"/>
              </a:rPr>
              <a:pPr/>
              <a:t>201</a:t>
            </a:fld>
            <a:endParaRPr lang="en-US" smtClean="0">
              <a:ea typeface="ＭＳ Ｐゴシック"/>
              <a:cs typeface="ＭＳ Ｐゴシック"/>
            </a:endParaRPr>
          </a:p>
        </p:txBody>
      </p:sp>
      <p:sp>
        <p:nvSpPr>
          <p:cNvPr id="409602" name="Rectangle 2"/>
          <p:cNvSpPr>
            <a:spLocks noGrp="1" noRot="1" noChangeAspect="1" noChangeArrowheads="1" noTextEdit="1"/>
          </p:cNvSpPr>
          <p:nvPr>
            <p:ph type="sldImg"/>
          </p:nvPr>
        </p:nvSpPr>
        <p:spPr>
          <a:ln/>
        </p:spPr>
      </p:sp>
      <p:sp>
        <p:nvSpPr>
          <p:cNvPr id="409603" name="Rectangle 3"/>
          <p:cNvSpPr>
            <a:spLocks noGrp="1" noChangeArrowheads="1"/>
          </p:cNvSpPr>
          <p:nvPr>
            <p:ph type="body" idx="1"/>
          </p:nvPr>
        </p:nvSpPr>
        <p:spPr>
          <a:xfrm>
            <a:off x="914400" y="4343400"/>
            <a:ext cx="5029200" cy="4114800"/>
          </a:xfrm>
          <a:noFill/>
          <a:ln/>
        </p:spPr>
        <p:txBody>
          <a:bodyPr/>
          <a:lstStyle/>
          <a:p>
            <a:pPr eaLnBrk="1" hangingPunct="1"/>
            <a:r>
              <a:rPr lang="en-US" smtClean="0">
                <a:ea typeface="ＭＳ Ｐゴシック"/>
                <a:cs typeface="ＭＳ Ｐゴシック"/>
              </a:rPr>
              <a:t>A normal reading on a pulse oximeter is NOT a good indicator for absence of shock.</a:t>
            </a:r>
          </a:p>
          <a:p>
            <a:pPr eaLnBrk="1" hangingPunct="1"/>
            <a:endParaRPr lang="en-US" smtClean="0">
              <a:ea typeface="ＭＳ Ｐゴシック"/>
              <a:cs typeface="ＭＳ Ｐゴシック"/>
            </a:endParaRPr>
          </a:p>
          <a:p>
            <a:pPr eaLnBrk="1" hangingPunct="1"/>
            <a:r>
              <a:rPr lang="en-US" smtClean="0">
                <a:ea typeface="ＭＳ Ｐゴシック"/>
                <a:cs typeface="ＭＳ Ｐゴシック"/>
              </a:rPr>
              <a:t>Even after significant blood loss, the blood remaining in the intravascular compartment may be normally oxygenated.</a:t>
            </a:r>
          </a:p>
          <a:p>
            <a:pPr eaLnBrk="1" hangingPunct="1"/>
            <a:r>
              <a:rPr lang="en-US" smtClean="0">
                <a:ea typeface="ＭＳ Ｐゴシック"/>
                <a:cs typeface="ＭＳ Ｐゴシック"/>
              </a:rPr>
              <a:t>  </a:t>
            </a:r>
          </a:p>
          <a:p>
            <a:pPr eaLnBrk="1" hangingPunct="1"/>
            <a:r>
              <a:rPr lang="en-US" smtClean="0">
                <a:ea typeface="ＭＳ Ｐゴシック"/>
                <a:cs typeface="ＭＳ Ｐゴシック"/>
              </a:rPr>
              <a:t>Readings on a cold limb may be artificially low.</a:t>
            </a:r>
          </a:p>
          <a:p>
            <a:pPr eaLnBrk="1" hangingPunct="1"/>
            <a:endParaRPr lang="en-US" smtClean="0">
              <a:ea typeface="ＭＳ Ｐゴシック"/>
              <a:cs typeface="ＭＳ Ｐゴシック"/>
            </a:endParaRPr>
          </a:p>
          <a:p>
            <a:pPr eaLnBrk="1" hangingPunct="1"/>
            <a:r>
              <a:rPr lang="en-US" smtClean="0">
                <a:ea typeface="ＭＳ Ｐゴシック"/>
                <a:cs typeface="ＭＳ Ｐゴシック"/>
              </a:rPr>
              <a:t>The pulse ox can mistake carbon monoxide for oxygen in burn patients and give a falsely high reading.</a:t>
            </a:r>
          </a:p>
          <a:p>
            <a:pPr eaLnBrk="1" hangingPunct="1"/>
            <a:endParaRPr lang="en-US" smtClean="0">
              <a:ea typeface="ＭＳ Ｐゴシック"/>
              <a:cs typeface="ＭＳ Ｐゴシック"/>
            </a:endParaRPr>
          </a:p>
          <a:p>
            <a:pPr eaLnBrk="1" hangingPunct="1"/>
            <a:r>
              <a:rPr lang="en-US" smtClean="0">
                <a:ea typeface="ＭＳ Ｐゴシック"/>
                <a:cs typeface="ＭＳ Ｐゴシック"/>
              </a:rPr>
              <a:t>To repeat – a decrease in O2 sat is normal at altitude. This drop in O2 sat is REAL.</a:t>
            </a:r>
          </a:p>
          <a:p>
            <a:pPr eaLnBrk="1" hangingPunct="1"/>
            <a:endParaRPr lang="en-US" smtClean="0">
              <a:ea typeface="ＭＳ Ｐゴシック"/>
              <a:cs typeface="ＭＳ Ｐゴシック"/>
            </a:endParaRPr>
          </a:p>
        </p:txBody>
      </p:sp>
    </p:spTree>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49" name="Rectangle 7"/>
          <p:cNvSpPr>
            <a:spLocks noGrp="1" noChangeArrowheads="1"/>
          </p:cNvSpPr>
          <p:nvPr>
            <p:ph type="sldNum" sz="quarter" idx="5"/>
          </p:nvPr>
        </p:nvSpPr>
        <p:spPr>
          <a:noFill/>
        </p:spPr>
        <p:txBody>
          <a:bodyPr/>
          <a:lstStyle/>
          <a:p>
            <a:fld id="{201E358F-4125-41D2-929C-8C528230C26B}" type="slidenum">
              <a:rPr lang="en-US" smtClean="0">
                <a:ea typeface="ＭＳ Ｐゴシック"/>
                <a:cs typeface="ＭＳ Ｐゴシック"/>
              </a:rPr>
              <a:pPr/>
              <a:t>202</a:t>
            </a:fld>
            <a:endParaRPr lang="en-US" smtClean="0">
              <a:ea typeface="ＭＳ Ｐゴシック"/>
              <a:cs typeface="ＭＳ Ｐゴシック"/>
            </a:endParaRPr>
          </a:p>
        </p:txBody>
      </p:sp>
      <p:sp>
        <p:nvSpPr>
          <p:cNvPr id="411650" name="Rectangle 2"/>
          <p:cNvSpPr>
            <a:spLocks noGrp="1" noRot="1" noChangeAspect="1" noChangeArrowheads="1" noTextEdit="1"/>
          </p:cNvSpPr>
          <p:nvPr>
            <p:ph type="sldImg"/>
          </p:nvPr>
        </p:nvSpPr>
        <p:spPr>
          <a:ln/>
        </p:spPr>
      </p:sp>
      <p:sp>
        <p:nvSpPr>
          <p:cNvPr id="411651" name="Rectangle 3"/>
          <p:cNvSpPr>
            <a:spLocks noGrp="1" noChangeArrowheads="1"/>
          </p:cNvSpPr>
          <p:nvPr>
            <p:ph type="body" idx="1"/>
          </p:nvPr>
        </p:nvSpPr>
        <p:spPr>
          <a:noFill/>
          <a:ln/>
        </p:spPr>
        <p:txBody>
          <a:bodyPr/>
          <a:lstStyle/>
          <a:p>
            <a:pPr eaLnBrk="1" hangingPunct="1"/>
            <a:r>
              <a:rPr lang="en-US" smtClean="0">
                <a:ea typeface="ＭＳ Ｐゴシック"/>
                <a:cs typeface="ＭＳ Ｐゴシック"/>
              </a:rPr>
              <a:t>Read text</a:t>
            </a:r>
          </a:p>
          <a:p>
            <a:pPr eaLnBrk="1" hangingPunct="1"/>
            <a:endParaRPr lang="en-US" smtClean="0">
              <a:ea typeface="ＭＳ Ｐゴシック"/>
              <a:cs typeface="ＭＳ Ｐゴシック"/>
            </a:endParaRPr>
          </a:p>
          <a:p>
            <a:pPr eaLnBrk="1" hangingPunct="1"/>
            <a:r>
              <a:rPr lang="en-US" smtClean="0">
                <a:ea typeface="ＭＳ Ｐゴシック"/>
                <a:cs typeface="ＭＳ Ｐゴシック"/>
              </a:rPr>
              <a:t>Expose wounded areas using trauma shears – knives may cut the casualty as clothing is being removed.</a:t>
            </a:r>
          </a:p>
        </p:txBody>
      </p:sp>
    </p:spTree>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009"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4ACBC40C-9724-4D74-B2BD-A41055240203}" type="slidenum">
              <a:rPr lang="en-US" sz="1200">
                <a:latin typeface="Arial" charset="0"/>
              </a:rPr>
              <a:pPr algn="r"/>
              <a:t>216</a:t>
            </a:fld>
            <a:endParaRPr lang="en-US" sz="1200">
              <a:latin typeface="Arial" charset="0"/>
            </a:endParaRPr>
          </a:p>
        </p:txBody>
      </p:sp>
      <p:sp>
        <p:nvSpPr>
          <p:cNvPr id="427010" name="Rectangle 2"/>
          <p:cNvSpPr>
            <a:spLocks noGrp="1" noRot="1" noChangeAspect="1" noChangeArrowheads="1" noTextEdit="1"/>
          </p:cNvSpPr>
          <p:nvPr>
            <p:ph type="sldImg"/>
          </p:nvPr>
        </p:nvSpPr>
        <p:spPr>
          <a:ln/>
        </p:spPr>
      </p:sp>
      <p:sp>
        <p:nvSpPr>
          <p:cNvPr id="427011" name="Rectangle 3"/>
          <p:cNvSpPr>
            <a:spLocks noGrp="1" noChangeArrowheads="1"/>
          </p:cNvSpPr>
          <p:nvPr>
            <p:ph type="body" idx="1"/>
          </p:nvPr>
        </p:nvSpPr>
        <p:spPr>
          <a:noFill/>
          <a:ln/>
        </p:spPr>
        <p:txBody>
          <a:bodyPr/>
          <a:lstStyle/>
          <a:p>
            <a:pPr>
              <a:spcBef>
                <a:spcPct val="0"/>
              </a:spcBef>
            </a:pPr>
            <a:r>
              <a:rPr lang="en-US" smtClean="0">
                <a:ea typeface="ＭＳ Ｐゴシック"/>
                <a:cs typeface="ＭＳ Ｐゴシック"/>
              </a:rPr>
              <a:t>This medication has been used extensively in Special Operations forces in the GWOT and has worked very well.</a:t>
            </a:r>
          </a:p>
          <a:p>
            <a:pPr>
              <a:spcBef>
                <a:spcPct val="0"/>
              </a:spcBef>
            </a:pPr>
            <a:endParaRPr lang="en-US" smtClean="0">
              <a:ea typeface="ＭＳ Ｐゴシック"/>
              <a:cs typeface="ＭＳ Ｐゴシック"/>
            </a:endParaRPr>
          </a:p>
          <a:p>
            <a:pPr>
              <a:spcBef>
                <a:spcPct val="0"/>
              </a:spcBef>
            </a:pPr>
            <a:r>
              <a:rPr lang="en-US" smtClean="0">
                <a:ea typeface="ＭＳ Ｐゴシック"/>
                <a:cs typeface="ＭＳ Ｐゴシック"/>
              </a:rPr>
              <a:t>Saves the time of starting an IV and works as well as IV morphine.</a:t>
            </a:r>
          </a:p>
        </p:txBody>
      </p:sp>
    </p:spTree>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7"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1B77A28D-CBE2-4C1F-85D0-433F08D51545}" type="slidenum">
              <a:rPr lang="en-US" sz="1200">
                <a:latin typeface="Arial" charset="0"/>
              </a:rPr>
              <a:pPr algn="r"/>
              <a:t>217</a:t>
            </a:fld>
            <a:endParaRPr lang="en-US" sz="1200">
              <a:latin typeface="Arial" charset="0"/>
            </a:endParaRPr>
          </a:p>
        </p:txBody>
      </p:sp>
      <p:sp>
        <p:nvSpPr>
          <p:cNvPr id="429058" name="Rectangle 2"/>
          <p:cNvSpPr>
            <a:spLocks noGrp="1" noRot="1" noChangeAspect="1" noChangeArrowheads="1" noTextEdit="1"/>
          </p:cNvSpPr>
          <p:nvPr>
            <p:ph type="sldImg"/>
          </p:nvPr>
        </p:nvSpPr>
        <p:spPr>
          <a:ln/>
        </p:spPr>
      </p:sp>
      <p:sp>
        <p:nvSpPr>
          <p:cNvPr id="429059" name="Rectangle 3"/>
          <p:cNvSpPr>
            <a:spLocks noGrp="1" noChangeArrowheads="1"/>
          </p:cNvSpPr>
          <p:nvPr>
            <p:ph type="body" idx="1"/>
          </p:nvPr>
        </p:nvSpPr>
        <p:spPr>
          <a:noFill/>
          <a:ln/>
        </p:spPr>
        <p:txBody>
          <a:bodyPr/>
          <a:lstStyle/>
          <a:p>
            <a:pPr>
              <a:spcBef>
                <a:spcPct val="0"/>
              </a:spcBef>
            </a:pPr>
            <a:r>
              <a:rPr lang="en-US" smtClean="0">
                <a:ea typeface="ＭＳ Ｐゴシック"/>
                <a:cs typeface="ＭＳ Ｐゴシック"/>
              </a:rPr>
              <a:t>Important note regarding fentanyl use.</a:t>
            </a:r>
          </a:p>
          <a:p>
            <a:pPr>
              <a:spcBef>
                <a:spcPct val="0"/>
              </a:spcBef>
            </a:pPr>
            <a:endParaRPr lang="en-US" smtClean="0">
              <a:ea typeface="ＭＳ Ｐゴシック"/>
              <a:cs typeface="ＭＳ Ｐゴシック"/>
            </a:endParaRPr>
          </a:p>
          <a:p>
            <a:pPr>
              <a:spcBef>
                <a:spcPct val="0"/>
              </a:spcBef>
            </a:pPr>
            <a:r>
              <a:rPr lang="en-US" smtClean="0">
                <a:ea typeface="ＭＳ Ｐゴシック"/>
                <a:cs typeface="ＭＳ Ｐゴシック"/>
              </a:rPr>
              <a:t>Respiratory depression at the 800 microgram dose level has not been noted in 10 years of combat experience. If it does occur, start an IV and give Narcan.</a:t>
            </a:r>
          </a:p>
          <a:p>
            <a:pPr>
              <a:spcBef>
                <a:spcPct val="0"/>
              </a:spcBef>
            </a:pPr>
            <a:endParaRPr lang="en-US" smtClean="0">
              <a:ea typeface="ＭＳ Ｐゴシック"/>
              <a:cs typeface="ＭＳ Ｐゴシック"/>
            </a:endParaRPr>
          </a:p>
        </p:txBody>
      </p:sp>
    </p:spTree>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105" name="Slide Image Placeholder 1"/>
          <p:cNvSpPr>
            <a:spLocks noGrp="1" noRot="1" noChangeAspect="1" noTextEdit="1"/>
          </p:cNvSpPr>
          <p:nvPr>
            <p:ph type="sldImg"/>
          </p:nvPr>
        </p:nvSpPr>
        <p:spPr>
          <a:ln/>
        </p:spPr>
      </p:sp>
      <p:sp>
        <p:nvSpPr>
          <p:cNvPr id="431106" name="Notes Placeholder 2"/>
          <p:cNvSpPr>
            <a:spLocks noGrp="1"/>
          </p:cNvSpPr>
          <p:nvPr>
            <p:ph type="body" idx="1"/>
          </p:nvPr>
        </p:nvSpPr>
        <p:spPr>
          <a:noFill/>
          <a:ln/>
        </p:spPr>
        <p:txBody>
          <a:bodyPr/>
          <a:lstStyle/>
          <a:p>
            <a:pPr>
              <a:spcBef>
                <a:spcPct val="0"/>
              </a:spcBef>
            </a:pPr>
            <a:r>
              <a:rPr lang="en-US" smtClean="0">
                <a:ea typeface="ＭＳ Ｐゴシック"/>
                <a:cs typeface="ＭＳ Ｐゴシック"/>
              </a:rPr>
              <a:t>“Dissociative” anesthetics  distort perceptions of sight and sound and produce feelings of detachment – or dissociation – from environment and self.</a:t>
            </a:r>
          </a:p>
        </p:txBody>
      </p:sp>
      <p:sp>
        <p:nvSpPr>
          <p:cNvPr id="431107"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67B49638-9174-4181-BE16-0E60E0121576}" type="slidenum">
              <a:rPr lang="en-US" sz="1200">
                <a:latin typeface="Arial" charset="0"/>
              </a:rPr>
              <a:pPr algn="r"/>
              <a:t>218</a:t>
            </a:fld>
            <a:endParaRPr lang="en-US" sz="1200">
              <a:latin typeface="Arial" charset="0"/>
            </a:endParaRPr>
          </a:p>
        </p:txBody>
      </p:sp>
    </p:spTree>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3153" name="Slide Image Placeholder 1"/>
          <p:cNvSpPr>
            <a:spLocks noGrp="1" noRot="1" noChangeAspect="1" noTextEdit="1"/>
          </p:cNvSpPr>
          <p:nvPr>
            <p:ph type="sldImg"/>
          </p:nvPr>
        </p:nvSpPr>
        <p:spPr>
          <a:ln/>
        </p:spPr>
      </p:sp>
      <p:sp>
        <p:nvSpPr>
          <p:cNvPr id="433154" name="Notes Placeholder 2"/>
          <p:cNvSpPr>
            <a:spLocks noGrp="1"/>
          </p:cNvSpPr>
          <p:nvPr>
            <p:ph type="body" idx="1"/>
          </p:nvPr>
        </p:nvSpPr>
        <p:spPr>
          <a:noFill/>
          <a:ln/>
        </p:spPr>
        <p:txBody>
          <a:bodyPr/>
          <a:lstStyle/>
          <a:p>
            <a:pPr>
              <a:spcBef>
                <a:spcPct val="0"/>
              </a:spcBef>
            </a:pPr>
            <a:r>
              <a:rPr lang="en-US" smtClean="0">
                <a:ea typeface="ＭＳ Ｐゴシック"/>
                <a:cs typeface="ＭＳ Ｐゴシック"/>
              </a:rPr>
              <a:t>Special operations communities have experience using ketamine in pre-hospital settings.</a:t>
            </a:r>
          </a:p>
        </p:txBody>
      </p:sp>
      <p:sp>
        <p:nvSpPr>
          <p:cNvPr id="433155"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C9A7EBA1-31E4-4158-87B4-7E42A809ACF3}" type="slidenum">
              <a:rPr lang="en-US" sz="1200">
                <a:latin typeface="Arial" charset="0"/>
              </a:rPr>
              <a:pPr algn="r"/>
              <a:t>219</a:t>
            </a:fld>
            <a:endParaRPr lang="en-US" sz="1200">
              <a:latin typeface="Arial" charset="0"/>
            </a:endParaRPr>
          </a:p>
        </p:txBody>
      </p:sp>
    </p:spTree>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5201" name="Slide Image Placeholder 1"/>
          <p:cNvSpPr>
            <a:spLocks noGrp="1" noRot="1" noChangeAspect="1" noTextEdit="1"/>
          </p:cNvSpPr>
          <p:nvPr>
            <p:ph type="sldImg"/>
          </p:nvPr>
        </p:nvSpPr>
        <p:spPr>
          <a:ln/>
        </p:spPr>
      </p:sp>
      <p:sp>
        <p:nvSpPr>
          <p:cNvPr id="435202" name="Notes Placeholder 2"/>
          <p:cNvSpPr>
            <a:spLocks noGrp="1"/>
          </p:cNvSpPr>
          <p:nvPr>
            <p:ph type="body" idx="1"/>
          </p:nvPr>
        </p:nvSpPr>
        <p:spPr>
          <a:noFill/>
          <a:ln/>
        </p:spPr>
        <p:txBody>
          <a:bodyPr/>
          <a:lstStyle/>
          <a:p>
            <a:r>
              <a:rPr lang="en-US" smtClean="0">
                <a:ea typeface="ＭＳ Ｐゴシック"/>
                <a:cs typeface="ＭＳ Ｐゴシック"/>
              </a:rPr>
              <a:t>Read text</a:t>
            </a:r>
          </a:p>
        </p:txBody>
      </p:sp>
      <p:sp>
        <p:nvSpPr>
          <p:cNvPr id="435203"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EB4111DD-9A9F-43A7-BB0B-D5B13B2A3F40}" type="slidenum">
              <a:rPr lang="en-US" sz="1200">
                <a:latin typeface="Arial" charset="0"/>
              </a:rPr>
              <a:pPr algn="r"/>
              <a:t>220</a:t>
            </a:fld>
            <a:endParaRPr lang="en-US" sz="1200">
              <a:latin typeface="Arial" charset="0"/>
            </a:endParaRPr>
          </a:p>
        </p:txBody>
      </p:sp>
    </p:spTree>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249" name="Slide Image Placeholder 1"/>
          <p:cNvSpPr>
            <a:spLocks noGrp="1" noRot="1" noChangeAspect="1" noTextEdit="1"/>
          </p:cNvSpPr>
          <p:nvPr>
            <p:ph type="sldImg"/>
          </p:nvPr>
        </p:nvSpPr>
        <p:spPr>
          <a:ln/>
        </p:spPr>
      </p:sp>
      <p:sp>
        <p:nvSpPr>
          <p:cNvPr id="437250" name="Notes Placeholder 2"/>
          <p:cNvSpPr>
            <a:spLocks noGrp="1"/>
          </p:cNvSpPr>
          <p:nvPr>
            <p:ph type="body" idx="1"/>
          </p:nvPr>
        </p:nvSpPr>
        <p:spPr>
          <a:noFill/>
          <a:ln/>
        </p:spPr>
        <p:txBody>
          <a:bodyPr/>
          <a:lstStyle/>
          <a:p>
            <a:pPr>
              <a:spcBef>
                <a:spcPct val="0"/>
              </a:spcBef>
            </a:pPr>
            <a:r>
              <a:rPr lang="en-US" smtClean="0">
                <a:ea typeface="ＭＳ Ｐゴシック"/>
                <a:cs typeface="ＭＳ Ｐゴシック"/>
              </a:rPr>
              <a:t>Naloxone does not reliably reverse the effects of ketamine. Mechanical ventilatory assistance is preferred over respiratory stimulants.</a:t>
            </a:r>
          </a:p>
        </p:txBody>
      </p:sp>
      <p:sp>
        <p:nvSpPr>
          <p:cNvPr id="437251"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4B554B29-EF57-42B2-A09F-1A45983F03B4}" type="slidenum">
              <a:rPr lang="en-US" sz="1200">
                <a:latin typeface="Arial" charset="0"/>
              </a:rPr>
              <a:pPr algn="r"/>
              <a:t>221</a:t>
            </a:fld>
            <a:endParaRPr lang="en-US" sz="1200">
              <a:latin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7"/>
          <p:cNvSpPr>
            <a:spLocks noGrp="1" noChangeArrowheads="1"/>
          </p:cNvSpPr>
          <p:nvPr>
            <p:ph type="sldNum" sz="quarter" idx="5"/>
          </p:nvPr>
        </p:nvSpPr>
        <p:spPr>
          <a:noFill/>
        </p:spPr>
        <p:txBody>
          <a:bodyPr/>
          <a:lstStyle/>
          <a:p>
            <a:fld id="{2A84F642-366B-40A4-8447-B5763DD8FD54}" type="slidenum">
              <a:rPr lang="en-US" smtClean="0">
                <a:ea typeface="ＭＳ Ｐゴシック"/>
                <a:cs typeface="ＭＳ Ｐゴシック"/>
              </a:rPr>
              <a:pPr/>
              <a:t>19</a:t>
            </a:fld>
            <a:endParaRPr lang="en-US" smtClean="0">
              <a:ea typeface="ＭＳ Ｐゴシック"/>
              <a:cs typeface="ＭＳ Ｐゴシック"/>
            </a:endParaRPr>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p:spPr>
        <p:txBody>
          <a:bodyPr/>
          <a:lstStyle/>
          <a:p>
            <a:pPr eaLnBrk="1" hangingPunct="1"/>
            <a:r>
              <a:rPr lang="en-US" smtClean="0">
                <a:ea typeface="ＭＳ Ｐゴシック"/>
                <a:cs typeface="ＭＳ Ｐゴシック"/>
              </a:rPr>
              <a:t>The oropharyngeal airway is more easily dislodged and more likely to cause gagging in a conscious casualty.</a:t>
            </a:r>
          </a:p>
          <a:p>
            <a:pPr eaLnBrk="1" hangingPunct="1"/>
            <a:r>
              <a:rPr lang="en-US" smtClean="0">
                <a:ea typeface="ＭＳ Ｐゴシック"/>
                <a:cs typeface="ＭＳ Ｐゴシック"/>
              </a:rPr>
              <a:t>NPA is better tolerated by a conscious patient</a:t>
            </a:r>
          </a:p>
          <a:p>
            <a:pPr eaLnBrk="1" hangingPunct="1"/>
            <a:endParaRPr lang="en-US" smtClean="0">
              <a:ea typeface="ＭＳ Ｐゴシック"/>
              <a:cs typeface="ＭＳ Ｐゴシック"/>
            </a:endParaRPr>
          </a:p>
        </p:txBody>
      </p:sp>
    </p:spTree>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297"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1FB6D292-C466-4CEB-B9D8-A89EDA5D1BA1}" type="slidenum">
              <a:rPr lang="en-US" sz="1200">
                <a:latin typeface="Arial" charset="0"/>
              </a:rPr>
              <a:pPr algn="r"/>
              <a:t>222</a:t>
            </a:fld>
            <a:endParaRPr lang="en-US" sz="1200">
              <a:latin typeface="Arial" charset="0"/>
            </a:endParaRPr>
          </a:p>
        </p:txBody>
      </p:sp>
      <p:sp>
        <p:nvSpPr>
          <p:cNvPr id="439298" name="Rectangle 2"/>
          <p:cNvSpPr>
            <a:spLocks noGrp="1" noRot="1" noChangeAspect="1" noChangeArrowheads="1" noTextEdit="1"/>
          </p:cNvSpPr>
          <p:nvPr>
            <p:ph type="sldImg"/>
          </p:nvPr>
        </p:nvSpPr>
        <p:spPr>
          <a:ln/>
        </p:spPr>
      </p:sp>
      <p:sp>
        <p:nvSpPr>
          <p:cNvPr id="439299" name="Rectangle 3"/>
          <p:cNvSpPr>
            <a:spLocks noGrp="1" noChangeArrowheads="1"/>
          </p:cNvSpPr>
          <p:nvPr>
            <p:ph type="body" idx="1"/>
          </p:nvPr>
        </p:nvSpPr>
        <p:spPr>
          <a:noFill/>
          <a:ln/>
        </p:spPr>
        <p:txBody>
          <a:bodyPr/>
          <a:lstStyle/>
          <a:p>
            <a:pPr>
              <a:spcBef>
                <a:spcPct val="0"/>
              </a:spcBef>
            </a:pPr>
            <a:r>
              <a:rPr lang="en-US" smtClean="0">
                <a:ea typeface="ＭＳ Ｐゴシック"/>
                <a:cs typeface="ＭＳ Ｐゴシック"/>
              </a:rPr>
              <a:t>Nobody who might be going into combat in a week or less should EVER get aspirin, Motrin, or similar drugs.</a:t>
            </a:r>
          </a:p>
          <a:p>
            <a:pPr>
              <a:spcBef>
                <a:spcPct val="0"/>
              </a:spcBef>
            </a:pPr>
            <a:r>
              <a:rPr lang="en-US" smtClean="0">
                <a:ea typeface="ＭＳ Ｐゴシック"/>
                <a:cs typeface="ＭＳ Ｐゴシック"/>
              </a:rPr>
              <a:t>Mobic is the only NSAID that does not interfere with blood clotting.</a:t>
            </a:r>
          </a:p>
          <a:p>
            <a:pPr>
              <a:spcBef>
                <a:spcPct val="0"/>
              </a:spcBef>
            </a:pPr>
            <a:r>
              <a:rPr lang="en-US" smtClean="0">
                <a:ea typeface="ＭＳ Ｐゴシック"/>
                <a:cs typeface="ＭＳ Ｐゴシック"/>
              </a:rPr>
              <a:t>Applies to sick call at base as well as in the field.</a:t>
            </a:r>
          </a:p>
        </p:txBody>
      </p:sp>
    </p:spTree>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345"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5B6A3AD9-EC4D-4D0B-B063-799CAC350FF7}" type="slidenum">
              <a:rPr lang="en-US" sz="1200">
                <a:latin typeface="Arial" charset="0"/>
              </a:rPr>
              <a:pPr algn="r"/>
              <a:t>223</a:t>
            </a:fld>
            <a:endParaRPr lang="en-US" sz="1200">
              <a:latin typeface="Arial" charset="0"/>
            </a:endParaRPr>
          </a:p>
        </p:txBody>
      </p:sp>
      <p:sp>
        <p:nvSpPr>
          <p:cNvPr id="441346" name="Rectangle 2"/>
          <p:cNvSpPr>
            <a:spLocks noGrp="1" noRot="1" noChangeAspect="1" noChangeArrowheads="1" noTextEdit="1"/>
          </p:cNvSpPr>
          <p:nvPr>
            <p:ph type="sldImg"/>
          </p:nvPr>
        </p:nvSpPr>
        <p:spPr>
          <a:ln/>
        </p:spPr>
      </p:sp>
      <p:sp>
        <p:nvSpPr>
          <p:cNvPr id="441347" name="Rectangle 3"/>
          <p:cNvSpPr>
            <a:spLocks noGrp="1" noChangeArrowheads="1"/>
          </p:cNvSpPr>
          <p:nvPr>
            <p:ph type="body" idx="1"/>
          </p:nvPr>
        </p:nvSpPr>
        <p:spPr>
          <a:noFill/>
          <a:ln/>
        </p:spPr>
        <p:txBody>
          <a:bodyPr/>
          <a:lstStyle/>
          <a:p>
            <a:pPr>
              <a:spcBef>
                <a:spcPct val="0"/>
              </a:spcBef>
            </a:pPr>
            <a:r>
              <a:rPr lang="en-US" smtClean="0">
                <a:ea typeface="ＭＳ Ｐゴシック"/>
                <a:cs typeface="ＭＳ Ｐゴシック"/>
              </a:rPr>
              <a:t>You can kill your casualty if you forget this slide.</a:t>
            </a:r>
          </a:p>
        </p:txBody>
      </p:sp>
    </p:spTree>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393"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7A32EDF9-EC12-40B6-A0E3-FE856A0BB2F9}" type="slidenum">
              <a:rPr lang="en-US" sz="1200">
                <a:latin typeface="Arial" charset="0"/>
              </a:rPr>
              <a:pPr algn="r"/>
              <a:t>224</a:t>
            </a:fld>
            <a:endParaRPr lang="en-US" sz="1200">
              <a:latin typeface="Arial" charset="0"/>
            </a:endParaRPr>
          </a:p>
        </p:txBody>
      </p:sp>
      <p:sp>
        <p:nvSpPr>
          <p:cNvPr id="443394" name="Rectangle 2"/>
          <p:cNvSpPr>
            <a:spLocks noGrp="1" noRot="1" noChangeAspect="1" noChangeArrowheads="1" noTextEdit="1"/>
          </p:cNvSpPr>
          <p:nvPr>
            <p:ph type="sldImg"/>
          </p:nvPr>
        </p:nvSpPr>
        <p:spPr>
          <a:ln/>
        </p:spPr>
      </p:sp>
      <p:sp>
        <p:nvSpPr>
          <p:cNvPr id="443395" name="Rectangle 3"/>
          <p:cNvSpPr>
            <a:spLocks noGrp="1" noChangeArrowheads="1"/>
          </p:cNvSpPr>
          <p:nvPr>
            <p:ph type="body" idx="1"/>
          </p:nvPr>
        </p:nvSpPr>
        <p:spPr>
          <a:noFill/>
          <a:ln/>
        </p:spPr>
        <p:txBody>
          <a:bodyPr/>
          <a:lstStyle/>
          <a:p>
            <a:pPr>
              <a:spcBef>
                <a:spcPct val="0"/>
              </a:spcBef>
            </a:pPr>
            <a:r>
              <a:rPr lang="en-US" smtClean="0">
                <a:ea typeface="ＭＳ Ｐゴシック"/>
                <a:cs typeface="ＭＳ Ｐゴシック"/>
              </a:rPr>
              <a:t>You can kill your casualty if you forget this slide.</a:t>
            </a:r>
          </a:p>
        </p:txBody>
      </p:sp>
    </p:spTree>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44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4B6C5DFC-F10E-493F-9E27-B524E7F720F5}" type="slidenum">
              <a:rPr lang="en-US" sz="1200">
                <a:latin typeface="Arial" charset="0"/>
              </a:rPr>
              <a:pPr algn="r"/>
              <a:t>225</a:t>
            </a:fld>
            <a:endParaRPr lang="en-US" sz="1200">
              <a:latin typeface="Arial" charset="0"/>
            </a:endParaRPr>
          </a:p>
        </p:txBody>
      </p:sp>
      <p:sp>
        <p:nvSpPr>
          <p:cNvPr id="445442" name="Rectangle 2"/>
          <p:cNvSpPr>
            <a:spLocks noGrp="1" noRot="1" noChangeAspect="1" noChangeArrowheads="1" noTextEdit="1"/>
          </p:cNvSpPr>
          <p:nvPr>
            <p:ph type="sldImg"/>
          </p:nvPr>
        </p:nvSpPr>
        <p:spPr>
          <a:ln/>
        </p:spPr>
      </p:sp>
      <p:sp>
        <p:nvSpPr>
          <p:cNvPr id="445443" name="Rectangle 3"/>
          <p:cNvSpPr>
            <a:spLocks noGrp="1" noChangeArrowheads="1"/>
          </p:cNvSpPr>
          <p:nvPr>
            <p:ph type="body" idx="1"/>
          </p:nvPr>
        </p:nvSpPr>
        <p:spPr>
          <a:noFill/>
          <a:ln/>
        </p:spPr>
        <p:txBody>
          <a:bodyPr/>
          <a:lstStyle/>
          <a:p>
            <a:pPr eaLnBrk="1" hangingPunct="1"/>
            <a:r>
              <a:rPr lang="en-US" smtClean="0">
                <a:ea typeface="ＭＳ Ｐゴシック"/>
                <a:cs typeface="ＭＳ Ｐゴシック"/>
              </a:rPr>
              <a:t>Read text</a:t>
            </a:r>
          </a:p>
        </p:txBody>
      </p:sp>
    </p:spTree>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489" name="Rectangle 7"/>
          <p:cNvSpPr>
            <a:spLocks noGrp="1" noChangeArrowheads="1"/>
          </p:cNvSpPr>
          <p:nvPr>
            <p:ph type="sldNum" sz="quarter" idx="5"/>
          </p:nvPr>
        </p:nvSpPr>
        <p:spPr>
          <a:noFill/>
        </p:spPr>
        <p:txBody>
          <a:bodyPr/>
          <a:lstStyle/>
          <a:p>
            <a:fld id="{A442C310-76CD-47D8-B4B2-9DE59E335AD5}" type="slidenum">
              <a:rPr lang="en-US" smtClean="0">
                <a:ea typeface="ＭＳ Ｐゴシック"/>
                <a:cs typeface="ＭＳ Ｐゴシック"/>
              </a:rPr>
              <a:pPr/>
              <a:t>226</a:t>
            </a:fld>
            <a:endParaRPr lang="en-US" smtClean="0">
              <a:ea typeface="ＭＳ Ｐゴシック"/>
              <a:cs typeface="ＭＳ Ｐゴシック"/>
            </a:endParaRPr>
          </a:p>
        </p:txBody>
      </p:sp>
      <p:sp>
        <p:nvSpPr>
          <p:cNvPr id="447490" name="Rectangle 2"/>
          <p:cNvSpPr>
            <a:spLocks noGrp="1" noRot="1" noChangeAspect="1" noChangeArrowheads="1" noTextEdit="1"/>
          </p:cNvSpPr>
          <p:nvPr>
            <p:ph type="sldImg"/>
          </p:nvPr>
        </p:nvSpPr>
        <p:spPr>
          <a:ln/>
        </p:spPr>
      </p:sp>
      <p:sp>
        <p:nvSpPr>
          <p:cNvPr id="447491" name="Rectangle 3"/>
          <p:cNvSpPr>
            <a:spLocks noGrp="1" noChangeArrowheads="1"/>
          </p:cNvSpPr>
          <p:nvPr>
            <p:ph type="body" idx="1"/>
          </p:nvPr>
        </p:nvSpPr>
        <p:spPr>
          <a:noFill/>
          <a:ln/>
        </p:spPr>
        <p:txBody>
          <a:bodyPr/>
          <a:lstStyle/>
          <a:p>
            <a:pPr eaLnBrk="1" hangingPunct="1"/>
            <a:r>
              <a:rPr lang="en-US" smtClean="0">
                <a:ea typeface="ＭＳ Ｐゴシック"/>
                <a:cs typeface="ＭＳ Ｐゴシック"/>
              </a:rPr>
              <a:t>Read text</a:t>
            </a:r>
          </a:p>
        </p:txBody>
      </p:sp>
    </p:spTree>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537" name="Rectangle 7"/>
          <p:cNvSpPr>
            <a:spLocks noGrp="1" noChangeArrowheads="1"/>
          </p:cNvSpPr>
          <p:nvPr>
            <p:ph type="sldNum" sz="quarter" idx="5"/>
          </p:nvPr>
        </p:nvSpPr>
        <p:spPr>
          <a:noFill/>
        </p:spPr>
        <p:txBody>
          <a:bodyPr/>
          <a:lstStyle/>
          <a:p>
            <a:fld id="{4F9A165D-123F-438C-B449-7E1DB8E8C9B4}" type="slidenum">
              <a:rPr lang="en-US" smtClean="0">
                <a:ea typeface="ＭＳ Ｐゴシック"/>
                <a:cs typeface="ＭＳ Ｐゴシック"/>
              </a:rPr>
              <a:pPr/>
              <a:t>227</a:t>
            </a:fld>
            <a:endParaRPr lang="en-US" smtClean="0">
              <a:ea typeface="ＭＳ Ｐゴシック"/>
              <a:cs typeface="ＭＳ Ｐゴシック"/>
            </a:endParaRPr>
          </a:p>
        </p:txBody>
      </p:sp>
      <p:sp>
        <p:nvSpPr>
          <p:cNvPr id="449538" name="Rectangle 2"/>
          <p:cNvSpPr>
            <a:spLocks noGrp="1" noRot="1" noChangeAspect="1" noChangeArrowheads="1" noTextEdit="1"/>
          </p:cNvSpPr>
          <p:nvPr>
            <p:ph type="sldImg"/>
          </p:nvPr>
        </p:nvSpPr>
        <p:spPr>
          <a:ln/>
        </p:spPr>
      </p:sp>
      <p:sp>
        <p:nvSpPr>
          <p:cNvPr id="449539" name="Rectangle 3"/>
          <p:cNvSpPr>
            <a:spLocks noGrp="1" noChangeArrowheads="1"/>
          </p:cNvSpPr>
          <p:nvPr>
            <p:ph type="body" idx="1"/>
          </p:nvPr>
        </p:nvSpPr>
        <p:spPr>
          <a:noFill/>
          <a:ln/>
        </p:spPr>
        <p:txBody>
          <a:bodyPr/>
          <a:lstStyle/>
          <a:p>
            <a:pPr eaLnBrk="1" hangingPunct="1"/>
            <a:r>
              <a:rPr lang="en-US" smtClean="0">
                <a:ea typeface="ＭＳ Ｐゴシック"/>
                <a:cs typeface="ＭＳ Ｐゴシック"/>
              </a:rPr>
              <a:t>Open fractures present a major threat of serious infection.</a:t>
            </a:r>
          </a:p>
        </p:txBody>
      </p:sp>
    </p:spTree>
  </p:cSld>
  <p:clrMapOvr>
    <a:masterClrMapping/>
  </p:clrMapOvr>
</p:notes>
</file>

<file path=ppt/notesSlides/notesSlide1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585" name="Rectangle 7"/>
          <p:cNvSpPr>
            <a:spLocks noGrp="1" noChangeArrowheads="1"/>
          </p:cNvSpPr>
          <p:nvPr>
            <p:ph type="sldNum" sz="quarter" idx="5"/>
          </p:nvPr>
        </p:nvSpPr>
        <p:spPr>
          <a:noFill/>
        </p:spPr>
        <p:txBody>
          <a:bodyPr/>
          <a:lstStyle/>
          <a:p>
            <a:fld id="{68DB0035-6D62-4E48-9477-BDEA8A60EDA2}" type="slidenum">
              <a:rPr lang="en-US" smtClean="0">
                <a:ea typeface="ＭＳ Ｐゴシック"/>
                <a:cs typeface="ＭＳ Ｐゴシック"/>
              </a:rPr>
              <a:pPr/>
              <a:t>228</a:t>
            </a:fld>
            <a:endParaRPr lang="en-US" smtClean="0">
              <a:ea typeface="ＭＳ Ｐゴシック"/>
              <a:cs typeface="ＭＳ Ｐゴシック"/>
            </a:endParaRPr>
          </a:p>
        </p:txBody>
      </p:sp>
      <p:sp>
        <p:nvSpPr>
          <p:cNvPr id="451586" name="Rectangle 2"/>
          <p:cNvSpPr>
            <a:spLocks noGrp="1" noRot="1" noChangeAspect="1" noChangeArrowheads="1" noTextEdit="1"/>
          </p:cNvSpPr>
          <p:nvPr>
            <p:ph type="sldImg"/>
          </p:nvPr>
        </p:nvSpPr>
        <p:spPr>
          <a:ln/>
        </p:spPr>
      </p:sp>
      <p:sp>
        <p:nvSpPr>
          <p:cNvPr id="451587" name="Rectangle 3"/>
          <p:cNvSpPr>
            <a:spLocks noGrp="1" noChangeArrowheads="1"/>
          </p:cNvSpPr>
          <p:nvPr>
            <p:ph type="body" idx="1"/>
          </p:nvPr>
        </p:nvSpPr>
        <p:spPr>
          <a:noFill/>
          <a:ln/>
        </p:spPr>
        <p:txBody>
          <a:bodyPr/>
          <a:lstStyle/>
          <a:p>
            <a:pPr eaLnBrk="1" hangingPunct="1"/>
            <a:r>
              <a:rPr lang="en-US" smtClean="0">
                <a:ea typeface="ＭＳ Ｐゴシック"/>
                <a:cs typeface="ＭＳ Ｐゴシック"/>
              </a:rPr>
              <a:t>What are the warning signs that an arm or leg might be fractured?</a:t>
            </a:r>
          </a:p>
        </p:txBody>
      </p:sp>
    </p:spTree>
  </p:cSld>
  <p:clrMapOvr>
    <a:masterClrMapping/>
  </p:clrMapOvr>
</p:notes>
</file>

<file path=ppt/notesSlides/notesSlide1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633" name="Rectangle 7"/>
          <p:cNvSpPr>
            <a:spLocks noGrp="1" noChangeArrowheads="1"/>
          </p:cNvSpPr>
          <p:nvPr>
            <p:ph type="sldNum" sz="quarter" idx="5"/>
          </p:nvPr>
        </p:nvSpPr>
        <p:spPr>
          <a:noFill/>
        </p:spPr>
        <p:txBody>
          <a:bodyPr/>
          <a:lstStyle/>
          <a:p>
            <a:fld id="{89D69D1F-5DFD-42BE-9E39-87B4B15C1BF4}" type="slidenum">
              <a:rPr lang="en-US" smtClean="0">
                <a:ea typeface="ＭＳ Ｐゴシック"/>
                <a:cs typeface="ＭＳ Ｐゴシック"/>
              </a:rPr>
              <a:pPr/>
              <a:t>229</a:t>
            </a:fld>
            <a:endParaRPr lang="en-US" smtClean="0">
              <a:ea typeface="ＭＳ Ｐゴシック"/>
              <a:cs typeface="ＭＳ Ｐゴシック"/>
            </a:endParaRPr>
          </a:p>
        </p:txBody>
      </p:sp>
      <p:sp>
        <p:nvSpPr>
          <p:cNvPr id="453634" name="Rectangle 2"/>
          <p:cNvSpPr>
            <a:spLocks noGrp="1" noRot="1" noChangeAspect="1" noChangeArrowheads="1" noTextEdit="1"/>
          </p:cNvSpPr>
          <p:nvPr>
            <p:ph type="sldImg"/>
          </p:nvPr>
        </p:nvSpPr>
        <p:spPr>
          <a:ln/>
        </p:spPr>
      </p:sp>
      <p:sp>
        <p:nvSpPr>
          <p:cNvPr id="453635" name="Rectangle 3"/>
          <p:cNvSpPr>
            <a:spLocks noGrp="1" noChangeArrowheads="1"/>
          </p:cNvSpPr>
          <p:nvPr>
            <p:ph type="body" idx="1"/>
          </p:nvPr>
        </p:nvSpPr>
        <p:spPr>
          <a:noFill/>
          <a:ln/>
        </p:spPr>
        <p:txBody>
          <a:bodyPr/>
          <a:lstStyle/>
          <a:p>
            <a:pPr eaLnBrk="1" hangingPunct="1"/>
            <a:r>
              <a:rPr lang="en-US" smtClean="0">
                <a:ea typeface="ＭＳ Ｐゴシック"/>
                <a:cs typeface="ＭＳ Ｐゴシック"/>
              </a:rPr>
              <a:t>Why do we take the time to splint fractures?</a:t>
            </a:r>
          </a:p>
        </p:txBody>
      </p:sp>
    </p:spTree>
  </p:cSld>
  <p:clrMapOvr>
    <a:masterClrMapping/>
  </p:clrMapOvr>
</p:notes>
</file>

<file path=ppt/notesSlides/notesSlide1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5681" name="Rectangle 7"/>
          <p:cNvSpPr>
            <a:spLocks noGrp="1" noChangeArrowheads="1"/>
          </p:cNvSpPr>
          <p:nvPr>
            <p:ph type="sldNum" sz="quarter" idx="5"/>
          </p:nvPr>
        </p:nvSpPr>
        <p:spPr>
          <a:noFill/>
        </p:spPr>
        <p:txBody>
          <a:bodyPr/>
          <a:lstStyle/>
          <a:p>
            <a:fld id="{534D2A6A-8678-479B-B57C-F62D5800C621}" type="slidenum">
              <a:rPr lang="en-US" smtClean="0">
                <a:ea typeface="ＭＳ Ｐゴシック"/>
                <a:cs typeface="ＭＳ Ｐゴシック"/>
              </a:rPr>
              <a:pPr/>
              <a:t>230</a:t>
            </a:fld>
            <a:endParaRPr lang="en-US" smtClean="0">
              <a:ea typeface="ＭＳ Ｐゴシック"/>
              <a:cs typeface="ＭＳ Ｐゴシック"/>
            </a:endParaRPr>
          </a:p>
        </p:txBody>
      </p:sp>
      <p:sp>
        <p:nvSpPr>
          <p:cNvPr id="455682" name="Rectangle 2"/>
          <p:cNvSpPr>
            <a:spLocks noGrp="1" noRot="1" noChangeAspect="1" noChangeArrowheads="1" noTextEdit="1"/>
          </p:cNvSpPr>
          <p:nvPr>
            <p:ph type="sldImg"/>
          </p:nvPr>
        </p:nvSpPr>
        <p:spPr>
          <a:ln/>
        </p:spPr>
      </p:sp>
      <p:sp>
        <p:nvSpPr>
          <p:cNvPr id="455683" name="Rectangle 3"/>
          <p:cNvSpPr>
            <a:spLocks noGrp="1" noChangeArrowheads="1"/>
          </p:cNvSpPr>
          <p:nvPr>
            <p:ph type="body" idx="1"/>
          </p:nvPr>
        </p:nvSpPr>
        <p:spPr>
          <a:noFill/>
          <a:ln/>
        </p:spPr>
        <p:txBody>
          <a:bodyPr/>
          <a:lstStyle/>
          <a:p>
            <a:pPr eaLnBrk="1" hangingPunct="1"/>
            <a:r>
              <a:rPr lang="en-US" smtClean="0">
                <a:ea typeface="ＭＳ Ｐゴシック"/>
                <a:cs typeface="ＭＳ Ｐゴシック"/>
              </a:rPr>
              <a:t>Here are some of the things that you want to do when splinting a fracture</a:t>
            </a:r>
          </a:p>
        </p:txBody>
      </p:sp>
    </p:spTree>
  </p:cSld>
  <p:clrMapOvr>
    <a:masterClrMapping/>
  </p:clrMapOvr>
</p:notes>
</file>

<file path=ppt/notesSlides/notesSlide1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729" name="Rectangle 7"/>
          <p:cNvSpPr>
            <a:spLocks noGrp="1" noChangeArrowheads="1"/>
          </p:cNvSpPr>
          <p:nvPr>
            <p:ph type="sldNum" sz="quarter" idx="5"/>
          </p:nvPr>
        </p:nvSpPr>
        <p:spPr>
          <a:noFill/>
        </p:spPr>
        <p:txBody>
          <a:bodyPr/>
          <a:lstStyle/>
          <a:p>
            <a:fld id="{AF741AF1-7021-4D8D-9E8B-CF951A36F58D}" type="slidenum">
              <a:rPr lang="en-US" smtClean="0">
                <a:ea typeface="ＭＳ Ｐゴシック"/>
                <a:cs typeface="ＭＳ Ｐゴシック"/>
              </a:rPr>
              <a:pPr/>
              <a:t>231</a:t>
            </a:fld>
            <a:endParaRPr lang="en-US" smtClean="0">
              <a:ea typeface="ＭＳ Ｐゴシック"/>
              <a:cs typeface="ＭＳ Ｐゴシック"/>
            </a:endParaRPr>
          </a:p>
        </p:txBody>
      </p:sp>
      <p:sp>
        <p:nvSpPr>
          <p:cNvPr id="457730" name="Rectangle 2"/>
          <p:cNvSpPr>
            <a:spLocks noGrp="1" noRot="1" noChangeAspect="1" noChangeArrowheads="1" noTextEdit="1"/>
          </p:cNvSpPr>
          <p:nvPr>
            <p:ph type="sldImg"/>
          </p:nvPr>
        </p:nvSpPr>
        <p:spPr>
          <a:ln/>
        </p:spPr>
      </p:sp>
      <p:sp>
        <p:nvSpPr>
          <p:cNvPr id="457731" name="Rectangle 3"/>
          <p:cNvSpPr>
            <a:spLocks noGrp="1" noChangeArrowheads="1"/>
          </p:cNvSpPr>
          <p:nvPr>
            <p:ph type="body" idx="1"/>
          </p:nvPr>
        </p:nvSpPr>
        <p:spPr>
          <a:noFill/>
          <a:ln/>
        </p:spPr>
        <p:txBody>
          <a:bodyPr/>
          <a:lstStyle/>
          <a:p>
            <a:pPr eaLnBrk="1" hangingPunct="1"/>
            <a:r>
              <a:rPr lang="en-US" smtClean="0">
                <a:ea typeface="ＭＳ Ｐゴシック"/>
                <a:cs typeface="ＭＳ Ｐゴシック"/>
              </a:rPr>
              <a:t>And a few more.</a:t>
            </a:r>
          </a:p>
          <a:p>
            <a:pPr eaLnBrk="1" hangingPunct="1"/>
            <a:r>
              <a:rPr lang="en-US" smtClean="0">
                <a:ea typeface="ＭＳ Ｐゴシック"/>
                <a:cs typeface="ＭＳ Ｐゴシック"/>
              </a:rPr>
              <a:t>The splint shown is a traction splint.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a:noFill/>
        </p:spPr>
        <p:txBody>
          <a:bodyPr/>
          <a:lstStyle/>
          <a:p>
            <a:fld id="{7B23E38B-D8AE-4C23-9A83-C1D6026EB359}" type="slidenum">
              <a:rPr lang="en-US" smtClean="0">
                <a:ea typeface="ＭＳ Ｐゴシック"/>
                <a:cs typeface="ＭＳ Ｐゴシック"/>
              </a:rPr>
              <a:pPr/>
              <a:t>2</a:t>
            </a:fld>
            <a:endParaRPr lang="en-US" smtClean="0">
              <a:ea typeface="ＭＳ Ｐゴシック"/>
              <a:cs typeface="ＭＳ Ｐゴシック"/>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p:spPr>
        <p:txBody>
          <a:bodyPr/>
          <a:lstStyle/>
          <a:p>
            <a:pPr eaLnBrk="1" hangingPunct="1"/>
            <a:r>
              <a:rPr lang="en-US" smtClean="0">
                <a:ea typeface="ＭＳ Ｐゴシック"/>
                <a:cs typeface="ＭＳ Ｐゴシック"/>
              </a:rPr>
              <a:t>Read text</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7"/>
          <p:cNvSpPr>
            <a:spLocks noGrp="1" noChangeArrowheads="1"/>
          </p:cNvSpPr>
          <p:nvPr>
            <p:ph type="sldNum" sz="quarter" idx="5"/>
          </p:nvPr>
        </p:nvSpPr>
        <p:spPr>
          <a:noFill/>
        </p:spPr>
        <p:txBody>
          <a:bodyPr/>
          <a:lstStyle/>
          <a:p>
            <a:fld id="{B1F72370-9B0F-49B7-8694-AB5ADBCF7033}" type="slidenum">
              <a:rPr lang="en-US" smtClean="0">
                <a:ea typeface="ＭＳ Ｐゴシック"/>
                <a:cs typeface="ＭＳ Ｐゴシック"/>
              </a:rPr>
              <a:pPr/>
              <a:t>20</a:t>
            </a:fld>
            <a:endParaRPr lang="en-US" smtClean="0">
              <a:ea typeface="ＭＳ Ｐゴシック"/>
              <a:cs typeface="ＭＳ Ｐゴシック"/>
            </a:endParaRPr>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p:spPr>
        <p:txBody>
          <a:bodyPr/>
          <a:lstStyle/>
          <a:p>
            <a:pPr eaLnBrk="1" hangingPunct="1"/>
            <a:r>
              <a:rPr lang="en-US" smtClean="0">
                <a:ea typeface="ＭＳ Ｐゴシック"/>
                <a:cs typeface="ＭＳ Ｐゴシック"/>
              </a:rPr>
              <a:t>Lubricate!</a:t>
            </a:r>
          </a:p>
          <a:p>
            <a:pPr eaLnBrk="1" hangingPunct="1"/>
            <a:r>
              <a:rPr lang="en-US" smtClean="0">
                <a:ea typeface="ＭＳ Ｐゴシック"/>
                <a:cs typeface="ＭＳ Ｐゴシック"/>
              </a:rPr>
              <a:t>Gentle insertion with rotary or back and forth motion</a:t>
            </a:r>
          </a:p>
          <a:p>
            <a:pPr eaLnBrk="1" hangingPunct="1"/>
            <a:r>
              <a:rPr lang="en-US" smtClean="0">
                <a:ea typeface="ＭＳ Ｐゴシック"/>
                <a:cs typeface="ＭＳ Ｐゴシック"/>
              </a:rPr>
              <a:t>Don’t start a big nosebleed</a:t>
            </a:r>
          </a:p>
          <a:p>
            <a:pPr eaLnBrk="1" hangingPunct="1"/>
            <a:r>
              <a:rPr lang="en-US" smtClean="0">
                <a:ea typeface="ＭＳ Ｐゴシック"/>
                <a:cs typeface="ＭＳ Ｐゴシック"/>
              </a:rPr>
              <a:t>Some people have deviated nasal septums – try the other side if it doesn’t go in the first side of the nose tried.</a:t>
            </a:r>
          </a:p>
        </p:txBody>
      </p:sp>
    </p:spTree>
  </p:cSld>
  <p:clrMapOvr>
    <a:masterClrMapping/>
  </p:clrMapOvr>
</p:notes>
</file>

<file path=ppt/notesSlides/notesSlide2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9777" name="Rectangle 7"/>
          <p:cNvSpPr>
            <a:spLocks noGrp="1" noChangeArrowheads="1"/>
          </p:cNvSpPr>
          <p:nvPr>
            <p:ph type="sldNum" sz="quarter" idx="5"/>
          </p:nvPr>
        </p:nvSpPr>
        <p:spPr>
          <a:noFill/>
        </p:spPr>
        <p:txBody>
          <a:bodyPr/>
          <a:lstStyle/>
          <a:p>
            <a:fld id="{D6DC28C8-BD2A-413D-832B-0BB876323FF8}" type="slidenum">
              <a:rPr lang="en-US" smtClean="0">
                <a:ea typeface="ＭＳ Ｐゴシック"/>
                <a:cs typeface="ＭＳ Ｐゴシック"/>
              </a:rPr>
              <a:pPr/>
              <a:t>232</a:t>
            </a:fld>
            <a:endParaRPr lang="en-US" smtClean="0">
              <a:ea typeface="ＭＳ Ｐゴシック"/>
              <a:cs typeface="ＭＳ Ｐゴシック"/>
            </a:endParaRPr>
          </a:p>
        </p:txBody>
      </p:sp>
      <p:sp>
        <p:nvSpPr>
          <p:cNvPr id="459778" name="Rectangle 2"/>
          <p:cNvSpPr>
            <a:spLocks noGrp="1" noRot="1" noChangeAspect="1" noChangeArrowheads="1" noTextEdit="1"/>
          </p:cNvSpPr>
          <p:nvPr>
            <p:ph type="sldImg"/>
          </p:nvPr>
        </p:nvSpPr>
        <p:spPr>
          <a:ln/>
        </p:spPr>
      </p:sp>
      <p:sp>
        <p:nvSpPr>
          <p:cNvPr id="459779" name="Rectangle 3"/>
          <p:cNvSpPr>
            <a:spLocks noGrp="1" noChangeArrowheads="1"/>
          </p:cNvSpPr>
          <p:nvPr>
            <p:ph type="body" idx="1"/>
          </p:nvPr>
        </p:nvSpPr>
        <p:spPr>
          <a:noFill/>
          <a:ln/>
        </p:spPr>
        <p:txBody>
          <a:bodyPr/>
          <a:lstStyle/>
          <a:p>
            <a:pPr eaLnBrk="1" hangingPunct="1"/>
            <a:r>
              <a:rPr lang="en-US" smtClean="0">
                <a:ea typeface="ＭＳ Ｐゴシック"/>
                <a:cs typeface="ＭＳ Ｐゴシック"/>
              </a:rPr>
              <a:t>You can do harm with splinting as well.</a:t>
            </a:r>
          </a:p>
        </p:txBody>
      </p:sp>
    </p:spTree>
  </p:cSld>
  <p:clrMapOvr>
    <a:masterClrMapping/>
  </p:clrMapOvr>
</p:notes>
</file>

<file path=ppt/notesSlides/notesSlide2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1825" name="Rectangle 7"/>
          <p:cNvSpPr>
            <a:spLocks noGrp="1" noChangeArrowheads="1"/>
          </p:cNvSpPr>
          <p:nvPr>
            <p:ph type="sldNum" sz="quarter" idx="5"/>
          </p:nvPr>
        </p:nvSpPr>
        <p:spPr>
          <a:noFill/>
        </p:spPr>
        <p:txBody>
          <a:bodyPr/>
          <a:lstStyle/>
          <a:p>
            <a:fld id="{5DE69CBE-982C-4874-A56C-DB9B9CC81F2F}" type="slidenum">
              <a:rPr lang="en-US" smtClean="0">
                <a:ea typeface="ＭＳ Ｐゴシック"/>
                <a:cs typeface="ＭＳ Ｐゴシック"/>
              </a:rPr>
              <a:pPr/>
              <a:t>233</a:t>
            </a:fld>
            <a:endParaRPr lang="en-US" smtClean="0">
              <a:ea typeface="ＭＳ Ｐゴシック"/>
              <a:cs typeface="ＭＳ Ｐゴシック"/>
            </a:endParaRPr>
          </a:p>
        </p:txBody>
      </p:sp>
      <p:sp>
        <p:nvSpPr>
          <p:cNvPr id="461826" name="Rectangle 2"/>
          <p:cNvSpPr>
            <a:spLocks noGrp="1" noRot="1" noChangeAspect="1" noChangeArrowheads="1" noTextEdit="1"/>
          </p:cNvSpPr>
          <p:nvPr>
            <p:ph type="sldImg"/>
          </p:nvPr>
        </p:nvSpPr>
        <p:spPr>
          <a:ln/>
        </p:spPr>
      </p:sp>
      <p:sp>
        <p:nvSpPr>
          <p:cNvPr id="461827" name="Rectangle 3"/>
          <p:cNvSpPr>
            <a:spLocks noGrp="1" noChangeArrowheads="1"/>
          </p:cNvSpPr>
          <p:nvPr>
            <p:ph type="body" idx="1"/>
          </p:nvPr>
        </p:nvSpPr>
        <p:spPr>
          <a:noFill/>
          <a:ln/>
        </p:spPr>
        <p:txBody>
          <a:bodyPr/>
          <a:lstStyle/>
          <a:p>
            <a:pPr eaLnBrk="1" hangingPunct="1"/>
            <a:r>
              <a:rPr lang="en-US" smtClean="0">
                <a:ea typeface="ＭＳ Ｐゴシック"/>
                <a:cs typeface="ＭＳ Ｐゴシック"/>
              </a:rPr>
              <a:t>Pneumatic splint and flexible type splint shown</a:t>
            </a:r>
          </a:p>
        </p:txBody>
      </p:sp>
    </p:spTree>
  </p:cSld>
  <p:clrMapOvr>
    <a:masterClrMapping/>
  </p:clrMapOvr>
</p:notes>
</file>

<file path=ppt/notesSlides/notesSlide2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3873" name="Rectangle 7"/>
          <p:cNvSpPr>
            <a:spLocks noGrp="1" noChangeArrowheads="1"/>
          </p:cNvSpPr>
          <p:nvPr>
            <p:ph type="sldNum" sz="quarter" idx="5"/>
          </p:nvPr>
        </p:nvSpPr>
        <p:spPr>
          <a:noFill/>
        </p:spPr>
        <p:txBody>
          <a:bodyPr/>
          <a:lstStyle/>
          <a:p>
            <a:fld id="{2CBAC1EB-2C10-459F-AA28-9A6F842F9890}" type="slidenum">
              <a:rPr lang="en-US" smtClean="0">
                <a:ea typeface="ＭＳ Ｐゴシック"/>
                <a:cs typeface="ＭＳ Ｐゴシック"/>
              </a:rPr>
              <a:pPr/>
              <a:t>234</a:t>
            </a:fld>
            <a:endParaRPr lang="en-US" smtClean="0">
              <a:ea typeface="ＭＳ Ｐゴシック"/>
              <a:cs typeface="ＭＳ Ｐゴシック"/>
            </a:endParaRPr>
          </a:p>
        </p:txBody>
      </p:sp>
      <p:sp>
        <p:nvSpPr>
          <p:cNvPr id="463874" name="Rectangle 2"/>
          <p:cNvSpPr>
            <a:spLocks noGrp="1" noRot="1" noChangeAspect="1" noChangeArrowheads="1" noTextEdit="1"/>
          </p:cNvSpPr>
          <p:nvPr>
            <p:ph type="sldImg"/>
          </p:nvPr>
        </p:nvSpPr>
        <p:spPr>
          <a:ln/>
        </p:spPr>
      </p:sp>
      <p:sp>
        <p:nvSpPr>
          <p:cNvPr id="463875" name="Rectangle 3"/>
          <p:cNvSpPr>
            <a:spLocks noGrp="1" noChangeArrowheads="1"/>
          </p:cNvSpPr>
          <p:nvPr>
            <p:ph type="body" idx="1"/>
          </p:nvPr>
        </p:nvSpPr>
        <p:spPr>
          <a:noFill/>
          <a:ln/>
        </p:spPr>
        <p:txBody>
          <a:bodyPr/>
          <a:lstStyle/>
          <a:p>
            <a:pPr eaLnBrk="1" hangingPunct="1"/>
            <a:r>
              <a:rPr lang="en-US" smtClean="0">
                <a:ea typeface="ＭＳ Ｐゴシック"/>
                <a:cs typeface="ＭＳ Ｐゴシック"/>
              </a:rPr>
              <a:t>Remember to pad rigid splints.</a:t>
            </a:r>
          </a:p>
          <a:p>
            <a:pPr eaLnBrk="1" hangingPunct="1"/>
            <a:r>
              <a:rPr lang="en-US" b="1" smtClean="0">
                <a:ea typeface="ＭＳ Ｐゴシック"/>
                <a:cs typeface="ＭＳ Ｐゴシック"/>
              </a:rPr>
              <a:t>If you use a weapon as a splint – don’t forget to unload and safe it first!</a:t>
            </a:r>
          </a:p>
        </p:txBody>
      </p:sp>
    </p:spTree>
  </p:cSld>
  <p:clrMapOvr>
    <a:masterClrMapping/>
  </p:clrMapOvr>
</p:notes>
</file>

<file path=ppt/notesSlides/notesSlide2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5921" name="Rectangle 7"/>
          <p:cNvSpPr>
            <a:spLocks noGrp="1" noChangeArrowheads="1"/>
          </p:cNvSpPr>
          <p:nvPr>
            <p:ph type="sldNum" sz="quarter" idx="5"/>
          </p:nvPr>
        </p:nvSpPr>
        <p:spPr>
          <a:noFill/>
        </p:spPr>
        <p:txBody>
          <a:bodyPr/>
          <a:lstStyle/>
          <a:p>
            <a:fld id="{7DC98A93-0D4F-4195-A0F4-77A76B7EB5AC}" type="slidenum">
              <a:rPr lang="en-US" smtClean="0">
                <a:ea typeface="ＭＳ Ｐゴシック"/>
                <a:cs typeface="ＭＳ Ｐゴシック"/>
              </a:rPr>
              <a:pPr/>
              <a:t>235</a:t>
            </a:fld>
            <a:endParaRPr lang="en-US" smtClean="0">
              <a:ea typeface="ＭＳ Ｐゴシック"/>
              <a:cs typeface="ＭＳ Ｐゴシック"/>
            </a:endParaRPr>
          </a:p>
        </p:txBody>
      </p:sp>
      <p:sp>
        <p:nvSpPr>
          <p:cNvPr id="465922" name="Rectangle 2"/>
          <p:cNvSpPr>
            <a:spLocks noGrp="1" noRot="1" noChangeAspect="1" noChangeArrowheads="1" noTextEdit="1"/>
          </p:cNvSpPr>
          <p:nvPr>
            <p:ph type="sldImg"/>
          </p:nvPr>
        </p:nvSpPr>
        <p:spPr>
          <a:ln/>
        </p:spPr>
      </p:sp>
      <p:sp>
        <p:nvSpPr>
          <p:cNvPr id="465923" name="Rectangle 3"/>
          <p:cNvSpPr>
            <a:spLocks noGrp="1" noChangeArrowheads="1"/>
          </p:cNvSpPr>
          <p:nvPr>
            <p:ph type="body" idx="1"/>
          </p:nvPr>
        </p:nvSpPr>
        <p:spPr>
          <a:noFill/>
          <a:ln/>
        </p:spPr>
        <p:txBody>
          <a:bodyPr/>
          <a:lstStyle/>
          <a:p>
            <a:pPr eaLnBrk="1" hangingPunct="1"/>
            <a:r>
              <a:rPr lang="en-US" smtClean="0">
                <a:ea typeface="ＭＳ Ｐゴシック"/>
                <a:cs typeface="ＭＳ Ｐゴシック"/>
              </a:rPr>
              <a:t>Most important aspect of splinting is to splint in a way that does not harm the nerves or blood vessels to the extremity.</a:t>
            </a:r>
          </a:p>
          <a:p>
            <a:pPr eaLnBrk="1" hangingPunct="1"/>
            <a:endParaRPr lang="en-US" smtClean="0">
              <a:ea typeface="ＭＳ Ｐゴシック"/>
              <a:cs typeface="ＭＳ Ｐゴシック"/>
            </a:endParaRPr>
          </a:p>
          <a:p>
            <a:pPr eaLnBrk="1" hangingPunct="1"/>
            <a:r>
              <a:rPr lang="en-US" smtClean="0">
                <a:ea typeface="ＭＳ Ｐゴシック"/>
                <a:cs typeface="ＭＳ Ｐゴシック"/>
              </a:rPr>
              <a:t>Check for this by assessing circulation and motor and sensory status before and after splinting.</a:t>
            </a:r>
          </a:p>
        </p:txBody>
      </p:sp>
    </p:spTree>
  </p:cSld>
  <p:clrMapOvr>
    <a:masterClrMapping/>
  </p:clrMapOvr>
</p:notes>
</file>

<file path=ppt/notesSlides/notesSlide2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8993" name="Rectangle 7"/>
          <p:cNvSpPr>
            <a:spLocks noGrp="1" noChangeArrowheads="1"/>
          </p:cNvSpPr>
          <p:nvPr>
            <p:ph type="sldNum" sz="quarter" idx="5"/>
          </p:nvPr>
        </p:nvSpPr>
        <p:spPr>
          <a:noFill/>
        </p:spPr>
        <p:txBody>
          <a:bodyPr/>
          <a:lstStyle/>
          <a:p>
            <a:fld id="{E2ABBF73-1E42-4248-99D8-8E4789555861}" type="slidenum">
              <a:rPr lang="en-US" smtClean="0">
                <a:ea typeface="ＭＳ Ｐゴシック"/>
                <a:cs typeface="ＭＳ Ｐゴシック"/>
              </a:rPr>
              <a:pPr/>
              <a:t>237</a:t>
            </a:fld>
            <a:endParaRPr lang="en-US" smtClean="0">
              <a:ea typeface="ＭＳ Ｐゴシック"/>
              <a:cs typeface="ＭＳ Ｐゴシック"/>
            </a:endParaRPr>
          </a:p>
        </p:txBody>
      </p:sp>
      <p:sp>
        <p:nvSpPr>
          <p:cNvPr id="468994" name="Rectangle 2"/>
          <p:cNvSpPr>
            <a:spLocks noGrp="1" noRot="1" noChangeAspect="1" noChangeArrowheads="1" noTextEdit="1"/>
          </p:cNvSpPr>
          <p:nvPr>
            <p:ph type="sldImg"/>
          </p:nvPr>
        </p:nvSpPr>
        <p:spPr>
          <a:ln/>
        </p:spPr>
      </p:sp>
      <p:sp>
        <p:nvSpPr>
          <p:cNvPr id="468995" name="Rectangle 3"/>
          <p:cNvSpPr>
            <a:spLocks noGrp="1" noChangeArrowheads="1"/>
          </p:cNvSpPr>
          <p:nvPr>
            <p:ph type="body" idx="1"/>
          </p:nvPr>
        </p:nvSpPr>
        <p:spPr>
          <a:noFill/>
          <a:ln/>
        </p:spPr>
        <p:txBody>
          <a:bodyPr/>
          <a:lstStyle/>
          <a:p>
            <a:pPr eaLnBrk="1" hangingPunct="1"/>
            <a:r>
              <a:rPr lang="en-US" smtClean="0">
                <a:ea typeface="ＭＳ Ｐゴシック"/>
                <a:cs typeface="ＭＳ Ｐゴシック"/>
              </a:rPr>
              <a:t>Why not Rocephin? Some people suggest that as an alternative.</a:t>
            </a:r>
          </a:p>
          <a:p>
            <a:pPr eaLnBrk="1" hangingPunct="1"/>
            <a:endParaRPr lang="en-US" smtClean="0">
              <a:ea typeface="ＭＳ Ｐゴシック"/>
              <a:cs typeface="ＭＳ Ｐゴシック"/>
            </a:endParaRPr>
          </a:p>
          <a:p>
            <a:pPr eaLnBrk="1" hangingPunct="1"/>
            <a:r>
              <a:rPr lang="en-US" smtClean="0">
                <a:ea typeface="ＭＳ Ｐゴシック"/>
                <a:cs typeface="ＭＳ Ｐゴシック"/>
              </a:rPr>
              <a:t>Rocephin does not cover for anaerobic bacteria – big hole in its coverage</a:t>
            </a:r>
          </a:p>
          <a:p>
            <a:pPr eaLnBrk="1" hangingPunct="1"/>
            <a:endParaRPr lang="en-US" smtClean="0">
              <a:ea typeface="ＭＳ Ｐゴシック"/>
              <a:cs typeface="ＭＳ Ｐゴシック"/>
            </a:endParaRPr>
          </a:p>
          <a:p>
            <a:pPr eaLnBrk="1" hangingPunct="1"/>
            <a:r>
              <a:rPr lang="en-US" smtClean="0">
                <a:ea typeface="ＭＳ Ｐゴシック"/>
                <a:cs typeface="ＭＳ Ｐゴシック"/>
              </a:rPr>
              <a:t>Should also irrigate wound with clean water if possible – also reduces chance of infection</a:t>
            </a:r>
          </a:p>
        </p:txBody>
      </p:sp>
    </p:spTree>
  </p:cSld>
  <p:clrMapOvr>
    <a:masterClrMapping/>
  </p:clrMapOvr>
</p:notes>
</file>

<file path=ppt/notesSlides/notesSlide2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41" name="Rectangle 7"/>
          <p:cNvSpPr>
            <a:spLocks noGrp="1" noChangeArrowheads="1"/>
          </p:cNvSpPr>
          <p:nvPr>
            <p:ph type="sldNum" sz="quarter" idx="5"/>
          </p:nvPr>
        </p:nvSpPr>
        <p:spPr>
          <a:noFill/>
        </p:spPr>
        <p:txBody>
          <a:bodyPr/>
          <a:lstStyle/>
          <a:p>
            <a:fld id="{B3900EC5-9A8D-4CB1-94E0-3B737879B570}" type="slidenum">
              <a:rPr lang="en-US" smtClean="0">
                <a:ea typeface="ＭＳ Ｐゴシック"/>
                <a:cs typeface="ＭＳ Ｐゴシック"/>
              </a:rPr>
              <a:pPr/>
              <a:t>238</a:t>
            </a:fld>
            <a:endParaRPr lang="en-US" smtClean="0">
              <a:ea typeface="ＭＳ Ｐゴシック"/>
              <a:cs typeface="ＭＳ Ｐゴシック"/>
            </a:endParaRPr>
          </a:p>
        </p:txBody>
      </p:sp>
      <p:sp>
        <p:nvSpPr>
          <p:cNvPr id="471042" name="Rectangle 2"/>
          <p:cNvSpPr>
            <a:spLocks noGrp="1" noRot="1" noChangeAspect="1" noChangeArrowheads="1" noTextEdit="1"/>
          </p:cNvSpPr>
          <p:nvPr>
            <p:ph type="sldImg"/>
          </p:nvPr>
        </p:nvSpPr>
        <p:spPr>
          <a:ln/>
        </p:spPr>
      </p:sp>
      <p:sp>
        <p:nvSpPr>
          <p:cNvPr id="471043" name="Rectangle 3"/>
          <p:cNvSpPr>
            <a:spLocks noGrp="1" noChangeArrowheads="1"/>
          </p:cNvSpPr>
          <p:nvPr>
            <p:ph type="body" idx="1"/>
          </p:nvPr>
        </p:nvSpPr>
        <p:spPr>
          <a:noFill/>
          <a:ln/>
        </p:spPr>
        <p:txBody>
          <a:bodyPr/>
          <a:lstStyle/>
          <a:p>
            <a:pPr eaLnBrk="1" hangingPunct="1"/>
            <a:r>
              <a:rPr lang="en-US" smtClean="0">
                <a:ea typeface="ＭＳ Ｐゴシック"/>
                <a:cs typeface="ＭＳ Ｐゴシック"/>
              </a:rPr>
              <a:t>Why bother giving antibiotics?</a:t>
            </a:r>
          </a:p>
          <a:p>
            <a:pPr eaLnBrk="1" hangingPunct="1"/>
            <a:r>
              <a:rPr lang="en-US" smtClean="0">
                <a:ea typeface="ＭＳ Ｐゴシック"/>
                <a:cs typeface="ＭＳ Ｐゴシック"/>
              </a:rPr>
              <a:t>Why not just wait until they get to the hospital?</a:t>
            </a:r>
          </a:p>
          <a:p>
            <a:pPr eaLnBrk="1" hangingPunct="1"/>
            <a:r>
              <a:rPr lang="en-US" smtClean="0">
                <a:ea typeface="ＭＳ Ｐゴシック"/>
                <a:cs typeface="ＭＳ Ｐゴシック"/>
              </a:rPr>
              <a:t>ANTIBIOTICS MUST BE GIVEN EARLY TO PREVENT WOUND INFECTIONS.</a:t>
            </a:r>
          </a:p>
          <a:p>
            <a:pPr eaLnBrk="1" hangingPunct="1"/>
            <a:r>
              <a:rPr lang="en-US" smtClean="0">
                <a:ea typeface="ＭＳ Ｐゴシック"/>
                <a:cs typeface="ＭＳ Ｐゴシック"/>
              </a:rPr>
              <a:t>WOUND INFECTIONS CAN KILL THE CASUALTY OR DELAY HIS RECOVERY.</a:t>
            </a:r>
          </a:p>
          <a:p>
            <a:pPr eaLnBrk="1" hangingPunct="1"/>
            <a:r>
              <a:rPr lang="en-US" smtClean="0">
                <a:ea typeface="ＭＳ Ｐゴシック"/>
                <a:cs typeface="ＭＳ Ｐゴシック"/>
              </a:rPr>
              <a:t>Let’s look at three examples.</a:t>
            </a:r>
          </a:p>
        </p:txBody>
      </p:sp>
    </p:spTree>
  </p:cSld>
  <p:clrMapOvr>
    <a:masterClrMapping/>
  </p:clrMapOvr>
</p:notes>
</file>

<file path=ppt/notesSlides/notesSlide2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3089" name="Rectangle 7"/>
          <p:cNvSpPr>
            <a:spLocks noGrp="1" noChangeArrowheads="1"/>
          </p:cNvSpPr>
          <p:nvPr>
            <p:ph type="sldNum" sz="quarter" idx="5"/>
          </p:nvPr>
        </p:nvSpPr>
        <p:spPr>
          <a:noFill/>
        </p:spPr>
        <p:txBody>
          <a:bodyPr/>
          <a:lstStyle/>
          <a:p>
            <a:fld id="{844F1FB4-179D-4789-BB8D-1F515BAA99E2}" type="slidenum">
              <a:rPr lang="en-US" smtClean="0">
                <a:ea typeface="ＭＳ Ｐゴシック"/>
                <a:cs typeface="ＭＳ Ｐゴシック"/>
              </a:rPr>
              <a:pPr/>
              <a:t>239</a:t>
            </a:fld>
            <a:endParaRPr lang="en-US" smtClean="0">
              <a:ea typeface="ＭＳ Ｐゴシック"/>
              <a:cs typeface="ＭＳ Ｐゴシック"/>
            </a:endParaRPr>
          </a:p>
        </p:txBody>
      </p:sp>
      <p:sp>
        <p:nvSpPr>
          <p:cNvPr id="473090" name="Rectangle 2"/>
          <p:cNvSpPr>
            <a:spLocks noGrp="1" noRot="1" noChangeAspect="1" noChangeArrowheads="1" noTextEdit="1"/>
          </p:cNvSpPr>
          <p:nvPr>
            <p:ph type="sldImg"/>
          </p:nvPr>
        </p:nvSpPr>
        <p:spPr>
          <a:ln/>
        </p:spPr>
      </p:sp>
      <p:sp>
        <p:nvSpPr>
          <p:cNvPr id="473091" name="Rectangle 3"/>
          <p:cNvSpPr>
            <a:spLocks noGrp="1" noChangeArrowheads="1"/>
          </p:cNvSpPr>
          <p:nvPr>
            <p:ph type="body" idx="1"/>
          </p:nvPr>
        </p:nvSpPr>
        <p:spPr>
          <a:noFill/>
          <a:ln/>
        </p:spPr>
        <p:txBody>
          <a:bodyPr/>
          <a:lstStyle/>
          <a:p>
            <a:pPr eaLnBrk="1" hangingPunct="1"/>
            <a:r>
              <a:rPr lang="en-US" smtClean="0">
                <a:ea typeface="ＭＳ Ｐゴシック"/>
                <a:cs typeface="ＭＳ Ｐゴシック"/>
              </a:rPr>
              <a:t>Huge improvement over the wound infection rate seen in Mogadishu.</a:t>
            </a:r>
          </a:p>
        </p:txBody>
      </p:sp>
    </p:spTree>
  </p:cSld>
  <p:clrMapOvr>
    <a:masterClrMapping/>
  </p:clrMapOvr>
</p:notes>
</file>

<file path=ppt/notesSlides/notesSlide2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5137" name="Rectangle 7"/>
          <p:cNvSpPr>
            <a:spLocks noGrp="1" noChangeArrowheads="1"/>
          </p:cNvSpPr>
          <p:nvPr>
            <p:ph type="sldNum" sz="quarter" idx="5"/>
          </p:nvPr>
        </p:nvSpPr>
        <p:spPr>
          <a:noFill/>
        </p:spPr>
        <p:txBody>
          <a:bodyPr/>
          <a:lstStyle/>
          <a:p>
            <a:fld id="{FF55E617-80C7-4E47-BD00-6EBD829CE90A}" type="slidenum">
              <a:rPr lang="en-US" smtClean="0">
                <a:ea typeface="ＭＳ Ｐゴシック"/>
                <a:cs typeface="ＭＳ Ｐゴシック"/>
              </a:rPr>
              <a:pPr/>
              <a:t>240</a:t>
            </a:fld>
            <a:endParaRPr lang="en-US" smtClean="0">
              <a:ea typeface="ＭＳ Ｐゴシック"/>
              <a:cs typeface="ＭＳ Ｐゴシック"/>
            </a:endParaRPr>
          </a:p>
        </p:txBody>
      </p:sp>
      <p:sp>
        <p:nvSpPr>
          <p:cNvPr id="475138" name="Rectangle 2"/>
          <p:cNvSpPr>
            <a:spLocks noGrp="1" noRot="1" noChangeAspect="1" noChangeArrowheads="1" noTextEdit="1"/>
          </p:cNvSpPr>
          <p:nvPr>
            <p:ph type="sldImg"/>
          </p:nvPr>
        </p:nvSpPr>
        <p:spPr>
          <a:ln/>
        </p:spPr>
      </p:sp>
      <p:sp>
        <p:nvSpPr>
          <p:cNvPr id="475139" name="Rectangle 3"/>
          <p:cNvSpPr>
            <a:spLocks noGrp="1" noChangeArrowheads="1"/>
          </p:cNvSpPr>
          <p:nvPr>
            <p:ph type="body" idx="1"/>
          </p:nvPr>
        </p:nvSpPr>
        <p:spPr>
          <a:noFill/>
          <a:ln/>
        </p:spPr>
        <p:txBody>
          <a:bodyPr/>
          <a:lstStyle/>
          <a:p>
            <a:pPr eaLnBrk="1" hangingPunct="1"/>
            <a:r>
              <a:rPr lang="en-US" u="sng" smtClean="0">
                <a:ea typeface="ＭＳ Ｐゴシック"/>
                <a:cs typeface="ＭＳ Ｐゴシック"/>
              </a:rPr>
              <a:t>USE battlefield antibiotics</a:t>
            </a:r>
            <a:r>
              <a:rPr lang="en-US" smtClean="0">
                <a:ea typeface="ＭＳ Ｐゴシック"/>
                <a:cs typeface="ＭＳ Ｐゴシック"/>
              </a:rPr>
              <a:t>!</a:t>
            </a:r>
          </a:p>
        </p:txBody>
      </p:sp>
    </p:spTree>
  </p:cSld>
  <p:clrMapOvr>
    <a:masterClrMapping/>
  </p:clrMapOvr>
</p:notes>
</file>

<file path=ppt/notesSlides/notesSlide2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7185" name="Rectangle 7"/>
          <p:cNvSpPr>
            <a:spLocks noGrp="1" noChangeArrowheads="1"/>
          </p:cNvSpPr>
          <p:nvPr>
            <p:ph type="sldNum" sz="quarter" idx="5"/>
          </p:nvPr>
        </p:nvSpPr>
        <p:spPr>
          <a:noFill/>
        </p:spPr>
        <p:txBody>
          <a:bodyPr/>
          <a:lstStyle/>
          <a:p>
            <a:fld id="{06453024-A1BC-408A-86FA-08142E5E9BD6}" type="slidenum">
              <a:rPr lang="en-US" smtClean="0">
                <a:ea typeface="ＭＳ Ｐゴシック"/>
                <a:cs typeface="ＭＳ Ｐゴシック"/>
              </a:rPr>
              <a:pPr/>
              <a:t>241</a:t>
            </a:fld>
            <a:endParaRPr lang="en-US" smtClean="0">
              <a:ea typeface="ＭＳ Ｐゴシック"/>
              <a:cs typeface="ＭＳ Ｐゴシック"/>
            </a:endParaRPr>
          </a:p>
        </p:txBody>
      </p:sp>
      <p:sp>
        <p:nvSpPr>
          <p:cNvPr id="477186" name="Rectangle 2"/>
          <p:cNvSpPr>
            <a:spLocks noGrp="1" noRot="1" noChangeAspect="1" noChangeArrowheads="1" noTextEdit="1"/>
          </p:cNvSpPr>
          <p:nvPr>
            <p:ph type="sldImg"/>
          </p:nvPr>
        </p:nvSpPr>
        <p:spPr>
          <a:ln/>
        </p:spPr>
      </p:sp>
      <p:sp>
        <p:nvSpPr>
          <p:cNvPr id="477187" name="Rectangle 3"/>
          <p:cNvSpPr>
            <a:spLocks noGrp="1" noChangeArrowheads="1"/>
          </p:cNvSpPr>
          <p:nvPr>
            <p:ph type="body" idx="1"/>
          </p:nvPr>
        </p:nvSpPr>
        <p:spPr>
          <a:xfrm>
            <a:off x="914400" y="4343400"/>
            <a:ext cx="5029200" cy="4114800"/>
          </a:xfrm>
          <a:noFill/>
          <a:ln/>
        </p:spPr>
        <p:txBody>
          <a:bodyPr/>
          <a:lstStyle/>
          <a:p>
            <a:pPr eaLnBrk="1" hangingPunct="1"/>
            <a:r>
              <a:rPr lang="en-US" smtClean="0">
                <a:ea typeface="ＭＳ Ｐゴシック"/>
                <a:cs typeface="ＭＳ Ｐゴシック"/>
              </a:rPr>
              <a:t>Even wounds much less severe than this warrant antibiotic coverage.</a:t>
            </a:r>
          </a:p>
        </p:txBody>
      </p:sp>
    </p:spTree>
  </p:cSld>
  <p:clrMapOvr>
    <a:masterClrMapping/>
  </p:clrMapOvr>
</p:notes>
</file>

<file path=ppt/notesSlides/notesSlide2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9233" name="Rectangle 7"/>
          <p:cNvSpPr>
            <a:spLocks noGrp="1" noChangeArrowheads="1"/>
          </p:cNvSpPr>
          <p:nvPr>
            <p:ph type="sldNum" sz="quarter" idx="5"/>
          </p:nvPr>
        </p:nvSpPr>
        <p:spPr>
          <a:noFill/>
        </p:spPr>
        <p:txBody>
          <a:bodyPr/>
          <a:lstStyle/>
          <a:p>
            <a:fld id="{CA2B0A26-E263-45CD-A648-1568A08B69C1}" type="slidenum">
              <a:rPr lang="en-US" smtClean="0">
                <a:ea typeface="ＭＳ Ｐゴシック"/>
                <a:cs typeface="ＭＳ Ｐゴシック"/>
              </a:rPr>
              <a:pPr/>
              <a:t>242</a:t>
            </a:fld>
            <a:endParaRPr lang="en-US" smtClean="0">
              <a:ea typeface="ＭＳ Ｐゴシック"/>
              <a:cs typeface="ＭＳ Ｐゴシック"/>
            </a:endParaRPr>
          </a:p>
        </p:txBody>
      </p:sp>
      <p:sp>
        <p:nvSpPr>
          <p:cNvPr id="479234" name="Rectangle 2"/>
          <p:cNvSpPr>
            <a:spLocks noGrp="1" noRot="1" noChangeAspect="1" noChangeArrowheads="1" noTextEdit="1"/>
          </p:cNvSpPr>
          <p:nvPr>
            <p:ph type="sldImg"/>
          </p:nvPr>
        </p:nvSpPr>
        <p:spPr>
          <a:ln/>
        </p:spPr>
      </p:sp>
      <p:sp>
        <p:nvSpPr>
          <p:cNvPr id="479235" name="Rectangle 3"/>
          <p:cNvSpPr>
            <a:spLocks noGrp="1" noChangeArrowheads="1"/>
          </p:cNvSpPr>
          <p:nvPr>
            <p:ph type="body" idx="1"/>
          </p:nvPr>
        </p:nvSpPr>
        <p:spPr>
          <a:noFill/>
          <a:ln/>
        </p:spPr>
        <p:txBody>
          <a:bodyPr/>
          <a:lstStyle/>
          <a:p>
            <a:pPr eaLnBrk="1" hangingPunct="1"/>
            <a:r>
              <a:rPr lang="en-US" smtClean="0">
                <a:ea typeface="ＭＳ Ｐゴシック"/>
                <a:cs typeface="ＭＳ Ｐゴシック"/>
              </a:rPr>
              <a:t>Moxifloxacin – chosen after a careful review of available choices.</a:t>
            </a:r>
          </a:p>
          <a:p>
            <a:pPr eaLnBrk="1" hangingPunct="1"/>
            <a:r>
              <a:rPr lang="en-US" smtClean="0">
                <a:ea typeface="ＭＳ Ｐゴシック"/>
                <a:cs typeface="ＭＳ Ｐゴシック"/>
              </a:rPr>
              <a:t>Confirmed by multiple subsequent reviews of this topic.</a:t>
            </a:r>
          </a:p>
          <a:p>
            <a:pPr eaLnBrk="1" hangingPunct="1"/>
            <a:r>
              <a:rPr lang="en-US" smtClean="0">
                <a:ea typeface="ＭＳ Ｐゴシック"/>
                <a:cs typeface="ＭＳ Ｐゴシック"/>
              </a:rPr>
              <a:t>O’Connor – Military Medicine 2003</a:t>
            </a:r>
          </a:p>
          <a:p>
            <a:pPr eaLnBrk="1" hangingPunct="1"/>
            <a:r>
              <a:rPr lang="en-US" smtClean="0">
                <a:ea typeface="ＭＳ Ｐゴシック"/>
                <a:cs typeface="ＭＳ Ｐゴシック"/>
              </a:rPr>
              <a:t>If you want to read about why moxifloxacin is the best choice for oral antibiotic in TCCC, this paper spells it out.</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7"/>
          <p:cNvSpPr>
            <a:spLocks noGrp="1" noChangeArrowheads="1"/>
          </p:cNvSpPr>
          <p:nvPr>
            <p:ph type="sldNum" sz="quarter" idx="5"/>
          </p:nvPr>
        </p:nvSpPr>
        <p:spPr>
          <a:noFill/>
        </p:spPr>
        <p:txBody>
          <a:bodyPr/>
          <a:lstStyle/>
          <a:p>
            <a:fld id="{A8A6C036-9199-47D4-BB6B-D420EEE88AE7}" type="slidenum">
              <a:rPr lang="en-US" smtClean="0">
                <a:ea typeface="ＭＳ Ｐゴシック"/>
                <a:cs typeface="ＭＳ Ｐゴシック"/>
              </a:rPr>
              <a:pPr/>
              <a:t>21</a:t>
            </a:fld>
            <a:endParaRPr lang="en-US" smtClean="0">
              <a:ea typeface="ＭＳ Ｐゴシック"/>
              <a:cs typeface="ＭＳ Ｐゴシック"/>
            </a:endParaRPr>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p:spPr>
        <p:txBody>
          <a:bodyPr/>
          <a:lstStyle/>
          <a:p>
            <a:pPr eaLnBrk="1" hangingPunct="1"/>
            <a:r>
              <a:rPr lang="en-US" smtClean="0">
                <a:ea typeface="ＭＳ Ｐゴシック"/>
                <a:cs typeface="ＭＳ Ｐゴシック"/>
              </a:rPr>
              <a:t>This nasopharyngeal airway is being inserted towards the brain and may end up there if there are craniofacial or basilar skull fractures!</a:t>
            </a:r>
          </a:p>
          <a:p>
            <a:pPr eaLnBrk="1" hangingPunct="1"/>
            <a:r>
              <a:rPr lang="en-US" smtClean="0">
                <a:ea typeface="ＭＳ Ｐゴシック"/>
                <a:cs typeface="ＭＳ Ｐゴシック"/>
              </a:rPr>
              <a:t>The correct angle for insertion is 90 degrees to the frontal plane of the face. NOT along the long axis of the nose.</a:t>
            </a:r>
          </a:p>
        </p:txBody>
      </p:sp>
    </p:spTree>
  </p:cSld>
  <p:clrMapOvr>
    <a:masterClrMapping/>
  </p:clrMapOvr>
</p:notes>
</file>

<file path=ppt/notesSlides/notesSlide2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81" name="Rectangle 7"/>
          <p:cNvSpPr>
            <a:spLocks noGrp="1" noChangeArrowheads="1"/>
          </p:cNvSpPr>
          <p:nvPr>
            <p:ph type="sldNum" sz="quarter" idx="5"/>
          </p:nvPr>
        </p:nvSpPr>
        <p:spPr>
          <a:noFill/>
        </p:spPr>
        <p:txBody>
          <a:bodyPr/>
          <a:lstStyle/>
          <a:p>
            <a:fld id="{C70A552C-C1E1-4F22-8EE6-FBCA030E8D1C}" type="slidenum">
              <a:rPr lang="en-US" smtClean="0">
                <a:ea typeface="ＭＳ Ｐゴシック"/>
                <a:cs typeface="ＭＳ Ｐゴシック"/>
              </a:rPr>
              <a:pPr/>
              <a:t>243</a:t>
            </a:fld>
            <a:endParaRPr lang="en-US" smtClean="0">
              <a:ea typeface="ＭＳ Ｐゴシック"/>
              <a:cs typeface="ＭＳ Ｐゴシック"/>
            </a:endParaRPr>
          </a:p>
        </p:txBody>
      </p:sp>
      <p:sp>
        <p:nvSpPr>
          <p:cNvPr id="481282" name="Rectangle 2"/>
          <p:cNvSpPr>
            <a:spLocks noGrp="1" noRot="1" noChangeAspect="1" noChangeArrowheads="1" noTextEdit="1"/>
          </p:cNvSpPr>
          <p:nvPr>
            <p:ph type="sldImg"/>
          </p:nvPr>
        </p:nvSpPr>
        <p:spPr>
          <a:ln/>
        </p:spPr>
      </p:sp>
      <p:sp>
        <p:nvSpPr>
          <p:cNvPr id="481283" name="Rectangle 3"/>
          <p:cNvSpPr>
            <a:spLocks noGrp="1" noChangeArrowheads="1"/>
          </p:cNvSpPr>
          <p:nvPr>
            <p:ph type="body" idx="1"/>
          </p:nvPr>
        </p:nvSpPr>
        <p:spPr>
          <a:xfrm>
            <a:off x="914400" y="4343400"/>
            <a:ext cx="5029200" cy="4114800"/>
          </a:xfrm>
          <a:noFill/>
          <a:ln/>
        </p:spPr>
        <p:txBody>
          <a:bodyPr/>
          <a:lstStyle/>
          <a:p>
            <a:pPr eaLnBrk="1" hangingPunct="1"/>
            <a:r>
              <a:rPr lang="en-US" smtClean="0">
                <a:ea typeface="ＭＳ Ｐゴシック"/>
                <a:cs typeface="ＭＳ Ｐゴシック"/>
              </a:rPr>
              <a:t>Best plan - pre-packaged PO pain meds and antibiotics in a foil pouch.</a:t>
            </a:r>
          </a:p>
          <a:p>
            <a:pPr eaLnBrk="1" hangingPunct="1"/>
            <a:r>
              <a:rPr lang="en-US" smtClean="0">
                <a:ea typeface="ＭＳ Ｐゴシック"/>
                <a:cs typeface="ＭＳ Ｐゴシック"/>
              </a:rPr>
              <a:t>These meds should be carried by EVERYONE in the unit and self-administered as soon as possible after sustaining a wound.</a:t>
            </a:r>
          </a:p>
        </p:txBody>
      </p:sp>
    </p:spTree>
  </p:cSld>
  <p:clrMapOvr>
    <a:masterClrMapping/>
  </p:clrMapOvr>
</p:notes>
</file>

<file path=ppt/notesSlides/notesSlide2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3329" name="Rectangle 7"/>
          <p:cNvSpPr>
            <a:spLocks noGrp="1" noChangeArrowheads="1"/>
          </p:cNvSpPr>
          <p:nvPr>
            <p:ph type="sldNum" sz="quarter" idx="5"/>
          </p:nvPr>
        </p:nvSpPr>
        <p:spPr>
          <a:noFill/>
        </p:spPr>
        <p:txBody>
          <a:bodyPr/>
          <a:lstStyle/>
          <a:p>
            <a:fld id="{219AA500-86AC-4905-89ED-AE5C6D375237}" type="slidenum">
              <a:rPr lang="en-US" smtClean="0">
                <a:ea typeface="ＭＳ Ｐゴシック"/>
                <a:cs typeface="ＭＳ Ｐゴシック"/>
              </a:rPr>
              <a:pPr/>
              <a:t>244</a:t>
            </a:fld>
            <a:endParaRPr lang="en-US" smtClean="0">
              <a:ea typeface="ＭＳ Ｐゴシック"/>
              <a:cs typeface="ＭＳ Ｐゴシック"/>
            </a:endParaRPr>
          </a:p>
        </p:txBody>
      </p:sp>
      <p:sp>
        <p:nvSpPr>
          <p:cNvPr id="483330" name="Rectangle 2"/>
          <p:cNvSpPr>
            <a:spLocks noGrp="1" noRot="1" noChangeAspect="1" noChangeArrowheads="1" noTextEdit="1"/>
          </p:cNvSpPr>
          <p:nvPr>
            <p:ph type="sldImg"/>
          </p:nvPr>
        </p:nvSpPr>
        <p:spPr>
          <a:ln/>
        </p:spPr>
      </p:sp>
      <p:sp>
        <p:nvSpPr>
          <p:cNvPr id="483331" name="Rectangle 3"/>
          <p:cNvSpPr>
            <a:spLocks noGrp="1" noChangeArrowheads="1"/>
          </p:cNvSpPr>
          <p:nvPr>
            <p:ph type="body" idx="1"/>
          </p:nvPr>
        </p:nvSpPr>
        <p:spPr>
          <a:noFill/>
          <a:ln/>
        </p:spPr>
        <p:txBody>
          <a:bodyPr/>
          <a:lstStyle/>
          <a:p>
            <a:pPr eaLnBrk="1" hangingPunct="1"/>
            <a:r>
              <a:rPr lang="en-US" smtClean="0">
                <a:ea typeface="ＭＳ Ｐゴシック"/>
                <a:cs typeface="ＭＳ Ｐゴシック"/>
              </a:rPr>
              <a:t>For IV use – Reconstitute the contents of a 1 gram vial of ertapenem 10ml of 0.9% saline. Shake well to dissolve and immediately transfer to 50ml of 0.9% saline. Infuse over 30 minutes..</a:t>
            </a:r>
          </a:p>
          <a:p>
            <a:pPr eaLnBrk="1" hangingPunct="1"/>
            <a:r>
              <a:rPr lang="en-US" smtClean="0">
                <a:ea typeface="ＭＳ Ｐゴシック"/>
                <a:cs typeface="ＭＳ Ｐゴシック"/>
              </a:rPr>
              <a:t>For IM use – Reconstitute the contents of a 1 gram vial of ertapenem with 3.2ml of 1% lidocaine injection (WITHOUT EPINEPHRINE). Shake well to dissolve and administer into a deep muscle mass (gluteal, lateral thigh). The reconstituted solution should be used within 1 hour after preparation.</a:t>
            </a:r>
          </a:p>
        </p:txBody>
      </p:sp>
    </p:spTree>
  </p:cSld>
  <p:clrMapOvr>
    <a:masterClrMapping/>
  </p:clrMapOvr>
</p:notes>
</file>

<file path=ppt/notesSlides/notesSlide2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377" name="Rectangle 7"/>
          <p:cNvSpPr>
            <a:spLocks noGrp="1" noChangeArrowheads="1"/>
          </p:cNvSpPr>
          <p:nvPr>
            <p:ph type="sldNum" sz="quarter" idx="5"/>
          </p:nvPr>
        </p:nvSpPr>
        <p:spPr>
          <a:noFill/>
        </p:spPr>
        <p:txBody>
          <a:bodyPr/>
          <a:lstStyle/>
          <a:p>
            <a:fld id="{F29DB53E-E7BA-4F97-B187-DEAF254AA756}" type="slidenum">
              <a:rPr lang="en-US" smtClean="0">
                <a:ea typeface="ＭＳ Ｐゴシック"/>
                <a:cs typeface="ＭＳ Ｐゴシック"/>
              </a:rPr>
              <a:pPr/>
              <a:t>245</a:t>
            </a:fld>
            <a:endParaRPr lang="en-US" smtClean="0">
              <a:ea typeface="ＭＳ Ｐゴシック"/>
              <a:cs typeface="ＭＳ Ｐゴシック"/>
            </a:endParaRPr>
          </a:p>
        </p:txBody>
      </p:sp>
      <p:sp>
        <p:nvSpPr>
          <p:cNvPr id="485378" name="Rectangle 2"/>
          <p:cNvSpPr>
            <a:spLocks noGrp="1" noRot="1" noChangeAspect="1" noChangeArrowheads="1" noTextEdit="1"/>
          </p:cNvSpPr>
          <p:nvPr>
            <p:ph type="sldImg"/>
          </p:nvPr>
        </p:nvSpPr>
        <p:spPr>
          <a:ln/>
        </p:spPr>
      </p:sp>
      <p:sp>
        <p:nvSpPr>
          <p:cNvPr id="485379" name="Rectangle 3"/>
          <p:cNvSpPr>
            <a:spLocks noGrp="1" noChangeArrowheads="1"/>
          </p:cNvSpPr>
          <p:nvPr>
            <p:ph type="body" idx="1"/>
          </p:nvPr>
        </p:nvSpPr>
        <p:spPr>
          <a:noFill/>
          <a:ln/>
        </p:spPr>
        <p:txBody>
          <a:bodyPr/>
          <a:lstStyle/>
          <a:p>
            <a:pPr eaLnBrk="1" hangingPunct="1"/>
            <a:r>
              <a:rPr lang="en-US" smtClean="0">
                <a:ea typeface="ＭＳ Ｐゴシック"/>
                <a:cs typeface="ＭＳ Ｐゴシック"/>
              </a:rPr>
              <a:t>Mobic should not be given to those who have experienced trouble breathing, hives or other allergic-type reactions after taking aspirin or other NSAIDs. </a:t>
            </a:r>
          </a:p>
          <a:p>
            <a:pPr eaLnBrk="1" hangingPunct="1"/>
            <a:r>
              <a:rPr lang="en-US" smtClean="0">
                <a:ea typeface="ＭＳ Ｐゴシック"/>
                <a:cs typeface="ＭＳ Ｐゴシック"/>
              </a:rPr>
              <a:t>Severe, rarely fatal, reactions have been reported in these patients.</a:t>
            </a:r>
          </a:p>
          <a:p>
            <a:pPr eaLnBrk="1" hangingPunct="1"/>
            <a:r>
              <a:rPr lang="en-US" smtClean="0">
                <a:ea typeface="ＭＳ Ｐゴシック"/>
                <a:cs typeface="ＭＳ Ｐゴシック"/>
              </a:rPr>
              <a:t>There are many classes of antibiotics. Individuals with known medication allergies should be identified as they may require a different class of antibiotic. Moxifloxacin (Avelox</a:t>
            </a:r>
            <a:r>
              <a:rPr lang="en-US" baseline="30000" smtClean="0">
                <a:ea typeface="ＭＳ Ｐゴシック"/>
                <a:cs typeface="ＭＳ Ｐゴシック"/>
              </a:rPr>
              <a:t>®</a:t>
            </a:r>
            <a:r>
              <a:rPr lang="en-US" smtClean="0">
                <a:ea typeface="ＭＳ Ｐゴシック"/>
                <a:cs typeface="ＭＳ Ｐゴシック"/>
              </a:rPr>
              <a:t>) is a member of the flouroquinolone class. It is contraindicated in persons who have known allergic reactions to other flouroquinolones like NegGam</a:t>
            </a:r>
            <a:r>
              <a:rPr lang="en-US" baseline="30000" smtClean="0">
                <a:ea typeface="ＭＳ Ｐゴシック"/>
                <a:cs typeface="ＭＳ Ｐゴシック"/>
              </a:rPr>
              <a:t>®</a:t>
            </a:r>
            <a:r>
              <a:rPr lang="en-US" smtClean="0">
                <a:ea typeface="ＭＳ Ｐゴシック"/>
                <a:cs typeface="ＭＳ Ｐゴシック"/>
              </a:rPr>
              <a:t> or Cipro</a:t>
            </a:r>
            <a:r>
              <a:rPr lang="en-US" baseline="30000" smtClean="0">
                <a:ea typeface="ＭＳ Ｐゴシック"/>
                <a:cs typeface="ＭＳ Ｐゴシック"/>
              </a:rPr>
              <a:t>®</a:t>
            </a:r>
            <a:r>
              <a:rPr lang="en-US" smtClean="0">
                <a:ea typeface="ＭＳ Ｐゴシック"/>
                <a:cs typeface="ＭＳ Ｐゴシック"/>
              </a:rPr>
              <a:t>. Ertapenem (Invanz</a:t>
            </a:r>
            <a:r>
              <a:rPr lang="en-US" baseline="30000" smtClean="0">
                <a:ea typeface="ＭＳ Ｐゴシック"/>
                <a:cs typeface="ＭＳ Ｐゴシック"/>
              </a:rPr>
              <a:t>®</a:t>
            </a:r>
            <a:r>
              <a:rPr lang="en-US" smtClean="0">
                <a:ea typeface="ＭＳ Ｐゴシック"/>
                <a:cs typeface="ＭＳ Ｐゴシック"/>
              </a:rPr>
              <a:t>) is a member of the carbapenem family of the beta lactam class of antibiotics. It is contraindicated in persons with known anaphylactic reactions to other beta lactams including penicillins and cephalosporins. Furthermore, since ertapenem is reconstituted with lidocaine for IM injection, it cannot be given to persons with known hypersensitivity to lidocaine.</a:t>
            </a:r>
          </a:p>
        </p:txBody>
      </p:sp>
    </p:spTree>
  </p:cSld>
  <p:clrMapOvr>
    <a:masterClrMapping/>
  </p:clrMapOvr>
</p:notes>
</file>

<file path=ppt/notesSlides/notesSlide2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7425" name="Slide Image Placeholder 1"/>
          <p:cNvSpPr>
            <a:spLocks noGrp="1" noRot="1" noChangeAspect="1" noTextEdit="1"/>
          </p:cNvSpPr>
          <p:nvPr>
            <p:ph type="sldImg"/>
          </p:nvPr>
        </p:nvSpPr>
        <p:spPr>
          <a:ln/>
        </p:spPr>
      </p:sp>
      <p:sp>
        <p:nvSpPr>
          <p:cNvPr id="487426" name="Notes Placeholder 2"/>
          <p:cNvSpPr>
            <a:spLocks noGrp="1"/>
          </p:cNvSpPr>
          <p:nvPr>
            <p:ph type="body" idx="1"/>
          </p:nvPr>
        </p:nvSpPr>
        <p:spPr>
          <a:noFill/>
          <a:ln/>
        </p:spPr>
        <p:txBody>
          <a:bodyPr/>
          <a:lstStyle/>
          <a:p>
            <a:r>
              <a:rPr lang="en-US" smtClean="0">
                <a:ea typeface="ＭＳ Ｐゴシック"/>
                <a:cs typeface="ＭＳ Ｐゴシック"/>
              </a:rPr>
              <a:t>Read text</a:t>
            </a:r>
          </a:p>
        </p:txBody>
      </p:sp>
      <p:sp>
        <p:nvSpPr>
          <p:cNvPr id="487427" name="Slide Number Placeholder 3"/>
          <p:cNvSpPr>
            <a:spLocks noGrp="1"/>
          </p:cNvSpPr>
          <p:nvPr>
            <p:ph type="sldNum" sz="quarter" idx="5"/>
          </p:nvPr>
        </p:nvSpPr>
        <p:spPr>
          <a:noFill/>
        </p:spPr>
        <p:txBody>
          <a:bodyPr/>
          <a:lstStyle/>
          <a:p>
            <a:fld id="{74FC8AAF-FAE4-4EFB-A362-16FE78F5819F}" type="slidenum">
              <a:rPr lang="en-US" smtClean="0">
                <a:ea typeface="ＭＳ Ｐゴシック"/>
                <a:cs typeface="ＭＳ Ｐゴシック"/>
              </a:rPr>
              <a:pPr/>
              <a:t>246</a:t>
            </a:fld>
            <a:endParaRPr lang="en-US" smtClean="0">
              <a:ea typeface="ＭＳ Ｐゴシック"/>
              <a:cs typeface="ＭＳ Ｐゴシック"/>
            </a:endParaRPr>
          </a:p>
        </p:txBody>
      </p:sp>
    </p:spTree>
  </p:cSld>
  <p:clrMapOvr>
    <a:masterClrMapping/>
  </p:clrMapOvr>
</p:notes>
</file>

<file path=ppt/notesSlides/notesSlide2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9473" name="Rectangle 2"/>
          <p:cNvSpPr>
            <a:spLocks noGrp="1" noRot="1" noChangeAspect="1" noChangeArrowheads="1" noTextEdit="1"/>
          </p:cNvSpPr>
          <p:nvPr>
            <p:ph type="sldImg"/>
          </p:nvPr>
        </p:nvSpPr>
        <p:spPr>
          <a:ln/>
        </p:spPr>
      </p:sp>
      <p:sp>
        <p:nvSpPr>
          <p:cNvPr id="489474" name="Rectangle 3"/>
          <p:cNvSpPr>
            <a:spLocks noGrp="1" noChangeArrowheads="1"/>
          </p:cNvSpPr>
          <p:nvPr>
            <p:ph type="body" idx="1"/>
          </p:nvPr>
        </p:nvSpPr>
        <p:spPr>
          <a:noFill/>
          <a:ln/>
        </p:spPr>
        <p:txBody>
          <a:bodyPr/>
          <a:lstStyle/>
          <a:p>
            <a:r>
              <a:rPr lang="en-US" smtClean="0">
                <a:ea typeface="ＭＳ Ｐゴシック"/>
                <a:cs typeface="ＭＳ Ｐゴシック"/>
              </a:rPr>
              <a:t>Here are some examples of different degrees of burns</a:t>
            </a:r>
          </a:p>
        </p:txBody>
      </p:sp>
    </p:spTree>
  </p:cSld>
  <p:clrMapOvr>
    <a:masterClrMapping/>
  </p:clrMapOvr>
</p:notes>
</file>

<file path=ppt/notesSlides/notesSlide2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21" name="Rectangle 2"/>
          <p:cNvSpPr>
            <a:spLocks noGrp="1" noRot="1" noChangeAspect="1" noChangeArrowheads="1" noTextEdit="1"/>
          </p:cNvSpPr>
          <p:nvPr>
            <p:ph type="sldImg"/>
          </p:nvPr>
        </p:nvSpPr>
        <p:spPr>
          <a:ln/>
        </p:spPr>
      </p:sp>
      <p:sp>
        <p:nvSpPr>
          <p:cNvPr id="491522" name="Rectangle 3"/>
          <p:cNvSpPr>
            <a:spLocks noGrp="1" noChangeArrowheads="1"/>
          </p:cNvSpPr>
          <p:nvPr>
            <p:ph type="body" idx="1"/>
          </p:nvPr>
        </p:nvSpPr>
        <p:spPr>
          <a:noFill/>
          <a:ln/>
        </p:spPr>
        <p:txBody>
          <a:bodyPr/>
          <a:lstStyle/>
          <a:p>
            <a:r>
              <a:rPr lang="en-US" smtClean="0">
                <a:ea typeface="ＭＳ Ｐゴシック"/>
                <a:cs typeface="ＭＳ Ｐゴシック"/>
              </a:rPr>
              <a:t>Here are some examples of different degrees of burns</a:t>
            </a:r>
          </a:p>
        </p:txBody>
      </p:sp>
    </p:spTree>
  </p:cSld>
  <p:clrMapOvr>
    <a:masterClrMapping/>
  </p:clrMapOvr>
</p:notes>
</file>

<file path=ppt/notesSlides/notesSlide2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3569" name="Rectangle 2"/>
          <p:cNvSpPr>
            <a:spLocks noGrp="1" noRot="1" noChangeAspect="1" noChangeArrowheads="1" noTextEdit="1"/>
          </p:cNvSpPr>
          <p:nvPr>
            <p:ph type="sldImg"/>
          </p:nvPr>
        </p:nvSpPr>
        <p:spPr>
          <a:ln/>
        </p:spPr>
      </p:sp>
      <p:sp>
        <p:nvSpPr>
          <p:cNvPr id="493570" name="Rectangle 3"/>
          <p:cNvSpPr>
            <a:spLocks noGrp="1" noChangeArrowheads="1"/>
          </p:cNvSpPr>
          <p:nvPr>
            <p:ph type="body" idx="1"/>
          </p:nvPr>
        </p:nvSpPr>
        <p:spPr>
          <a:noFill/>
          <a:ln/>
        </p:spPr>
        <p:txBody>
          <a:bodyPr/>
          <a:lstStyle/>
          <a:p>
            <a:r>
              <a:rPr lang="en-US" smtClean="0">
                <a:ea typeface="ＭＳ Ｐゴシック"/>
                <a:cs typeface="ＭＳ Ｐゴシック"/>
              </a:rPr>
              <a:t>Note:  Do not count </a:t>
            </a:r>
            <a:r>
              <a:rPr lang="en-US" b="1" smtClean="0">
                <a:ea typeface="ＭＳ Ｐゴシック"/>
                <a:cs typeface="ＭＳ Ｐゴシック"/>
              </a:rPr>
              <a:t>first –degree burns </a:t>
            </a:r>
            <a:r>
              <a:rPr lang="en-US" smtClean="0">
                <a:ea typeface="ＭＳ Ｐゴシック"/>
                <a:cs typeface="ＭＳ Ｐゴシック"/>
              </a:rPr>
              <a:t>in calculating TBSA burned.</a:t>
            </a:r>
          </a:p>
        </p:txBody>
      </p:sp>
    </p:spTree>
  </p:cSld>
  <p:clrMapOvr>
    <a:masterClrMapping/>
  </p:clrMapOvr>
</p:notes>
</file>

<file path=ppt/notesSlides/notesSlide2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5617" name="Slide Image Placeholder 1"/>
          <p:cNvSpPr>
            <a:spLocks noGrp="1" noRot="1" noChangeAspect="1" noTextEdit="1"/>
          </p:cNvSpPr>
          <p:nvPr>
            <p:ph type="sldImg"/>
          </p:nvPr>
        </p:nvSpPr>
        <p:spPr>
          <a:ln/>
        </p:spPr>
      </p:sp>
      <p:sp>
        <p:nvSpPr>
          <p:cNvPr id="495618" name="Notes Placeholder 2"/>
          <p:cNvSpPr>
            <a:spLocks noGrp="1"/>
          </p:cNvSpPr>
          <p:nvPr>
            <p:ph type="body" idx="1"/>
          </p:nvPr>
        </p:nvSpPr>
        <p:spPr>
          <a:noFill/>
          <a:ln/>
        </p:spPr>
        <p:txBody>
          <a:bodyPr/>
          <a:lstStyle/>
          <a:p>
            <a:r>
              <a:rPr lang="en-US" smtClean="0">
                <a:ea typeface="ＭＳ Ｐゴシック"/>
                <a:cs typeface="ＭＳ Ｐゴシック"/>
              </a:rPr>
              <a:t>Read text</a:t>
            </a:r>
          </a:p>
        </p:txBody>
      </p:sp>
      <p:sp>
        <p:nvSpPr>
          <p:cNvPr id="495619" name="Slide Number Placeholder 3"/>
          <p:cNvSpPr>
            <a:spLocks noGrp="1"/>
          </p:cNvSpPr>
          <p:nvPr>
            <p:ph type="sldNum" sz="quarter" idx="5"/>
          </p:nvPr>
        </p:nvSpPr>
        <p:spPr>
          <a:noFill/>
        </p:spPr>
        <p:txBody>
          <a:bodyPr/>
          <a:lstStyle/>
          <a:p>
            <a:fld id="{755A8E2F-D721-48BE-8135-33B545DF7BD3}" type="slidenum">
              <a:rPr lang="en-US" smtClean="0">
                <a:ea typeface="ＭＳ Ｐゴシック"/>
                <a:cs typeface="ＭＳ Ｐゴシック"/>
              </a:rPr>
              <a:pPr/>
              <a:t>250</a:t>
            </a:fld>
            <a:endParaRPr lang="en-US" smtClean="0">
              <a:ea typeface="ＭＳ Ｐゴシック"/>
              <a:cs typeface="ＭＳ Ｐゴシック"/>
            </a:endParaRPr>
          </a:p>
        </p:txBody>
      </p:sp>
    </p:spTree>
  </p:cSld>
  <p:clrMapOvr>
    <a:masterClrMapping/>
  </p:clrMapOvr>
</p:notes>
</file>

<file path=ppt/notesSlides/notesSlide2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7665" name="Slide Image Placeholder 1"/>
          <p:cNvSpPr>
            <a:spLocks noGrp="1" noRot="1" noChangeAspect="1" noTextEdit="1"/>
          </p:cNvSpPr>
          <p:nvPr>
            <p:ph type="sldImg"/>
          </p:nvPr>
        </p:nvSpPr>
        <p:spPr>
          <a:ln/>
        </p:spPr>
      </p:sp>
      <p:sp>
        <p:nvSpPr>
          <p:cNvPr id="497666" name="Notes Placeholder 2"/>
          <p:cNvSpPr>
            <a:spLocks noGrp="1"/>
          </p:cNvSpPr>
          <p:nvPr>
            <p:ph type="body" idx="1"/>
          </p:nvPr>
        </p:nvSpPr>
        <p:spPr>
          <a:noFill/>
          <a:ln/>
        </p:spPr>
        <p:txBody>
          <a:bodyPr/>
          <a:lstStyle/>
          <a:p>
            <a:r>
              <a:rPr lang="en-US" smtClean="0">
                <a:ea typeface="ＭＳ Ｐゴシック"/>
                <a:cs typeface="ＭＳ Ｐゴシック"/>
              </a:rPr>
              <a:t>Read text</a:t>
            </a:r>
          </a:p>
        </p:txBody>
      </p:sp>
      <p:sp>
        <p:nvSpPr>
          <p:cNvPr id="497667" name="Slide Number Placeholder 3"/>
          <p:cNvSpPr>
            <a:spLocks noGrp="1"/>
          </p:cNvSpPr>
          <p:nvPr>
            <p:ph type="sldNum" sz="quarter" idx="5"/>
          </p:nvPr>
        </p:nvSpPr>
        <p:spPr>
          <a:noFill/>
        </p:spPr>
        <p:txBody>
          <a:bodyPr/>
          <a:lstStyle/>
          <a:p>
            <a:fld id="{2FA7C7E7-EBA7-49B8-AEFA-250850571E80}" type="slidenum">
              <a:rPr lang="en-US" smtClean="0">
                <a:ea typeface="ＭＳ Ｐゴシック"/>
                <a:cs typeface="ＭＳ Ｐゴシック"/>
              </a:rPr>
              <a:pPr/>
              <a:t>251</a:t>
            </a:fld>
            <a:endParaRPr lang="en-US" smtClean="0">
              <a:ea typeface="ＭＳ Ｐゴシック"/>
              <a:cs typeface="ＭＳ Ｐゴシック"/>
            </a:endParaRPr>
          </a:p>
        </p:txBody>
      </p:sp>
    </p:spTree>
  </p:cSld>
  <p:clrMapOvr>
    <a:masterClrMapping/>
  </p:clrMapOvr>
</p:notes>
</file>

<file path=ppt/notesSlides/notesSlide2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9713" name="Slide Image Placeholder 1"/>
          <p:cNvSpPr>
            <a:spLocks noGrp="1" noRot="1" noChangeAspect="1"/>
          </p:cNvSpPr>
          <p:nvPr>
            <p:ph type="sldImg"/>
          </p:nvPr>
        </p:nvSpPr>
        <p:spPr>
          <a:ln/>
        </p:spPr>
      </p:sp>
      <p:sp>
        <p:nvSpPr>
          <p:cNvPr id="499714" name="Notes Placeholder 2"/>
          <p:cNvSpPr>
            <a:spLocks noGrp="1"/>
          </p:cNvSpPr>
          <p:nvPr>
            <p:ph type="body" idx="1"/>
          </p:nvPr>
        </p:nvSpPr>
        <p:spPr>
          <a:noFill/>
          <a:ln/>
        </p:spPr>
        <p:txBody>
          <a:bodyPr/>
          <a:lstStyle/>
          <a:p>
            <a:r>
              <a:rPr lang="en-US" smtClean="0">
                <a:ea typeface="ＭＳ Ｐゴシック"/>
                <a:cs typeface="ＭＳ Ｐゴシック"/>
              </a:rPr>
              <a:t>Read text</a:t>
            </a:r>
          </a:p>
        </p:txBody>
      </p:sp>
      <p:sp>
        <p:nvSpPr>
          <p:cNvPr id="499715" name="Slide Number Placeholder 3"/>
          <p:cNvSpPr>
            <a:spLocks noGrp="1"/>
          </p:cNvSpPr>
          <p:nvPr>
            <p:ph type="sldNum" sz="quarter" idx="5"/>
          </p:nvPr>
        </p:nvSpPr>
        <p:spPr>
          <a:noFill/>
        </p:spPr>
        <p:txBody>
          <a:bodyPr/>
          <a:lstStyle/>
          <a:p>
            <a:fld id="{8C75288B-62BB-499F-B0C1-68103C31453F}" type="slidenum">
              <a:rPr lang="en-US" smtClean="0">
                <a:ea typeface="ＭＳ Ｐゴシック"/>
                <a:cs typeface="ＭＳ Ｐゴシック"/>
              </a:rPr>
              <a:pPr/>
              <a:t>252</a:t>
            </a:fld>
            <a:endParaRPr lang="en-US" smtClean="0">
              <a:ea typeface="ＭＳ Ｐゴシック"/>
              <a:cs typeface="ＭＳ Ｐゴシック"/>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7"/>
          <p:cNvSpPr>
            <a:spLocks noGrp="1" noChangeArrowheads="1"/>
          </p:cNvSpPr>
          <p:nvPr>
            <p:ph type="sldNum" sz="quarter" idx="5"/>
          </p:nvPr>
        </p:nvSpPr>
        <p:spPr>
          <a:noFill/>
        </p:spPr>
        <p:txBody>
          <a:bodyPr/>
          <a:lstStyle/>
          <a:p>
            <a:fld id="{F5DF5048-FDD6-4049-8618-9DE7EE40AC6E}" type="slidenum">
              <a:rPr lang="en-US" smtClean="0">
                <a:ea typeface="ＭＳ Ｐゴシック"/>
                <a:cs typeface="ＭＳ Ｐゴシック"/>
              </a:rPr>
              <a:pPr/>
              <a:t>22</a:t>
            </a:fld>
            <a:endParaRPr lang="en-US" smtClean="0">
              <a:ea typeface="ＭＳ Ｐゴシック"/>
              <a:cs typeface="ＭＳ Ｐゴシック"/>
            </a:endParaRPr>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noFill/>
          <a:ln/>
        </p:spPr>
        <p:txBody>
          <a:bodyPr/>
          <a:lstStyle/>
          <a:p>
            <a:pPr eaLnBrk="1" hangingPunct="1"/>
            <a:r>
              <a:rPr lang="en-US" smtClean="0">
                <a:ea typeface="ＭＳ Ｐゴシック"/>
                <a:cs typeface="ＭＳ Ｐゴシック"/>
              </a:rPr>
              <a:t>It would be almost impossible to intubate a casualty with this kind of injury, especially on the battlefield at night. </a:t>
            </a:r>
          </a:p>
          <a:p>
            <a:pPr eaLnBrk="1" hangingPunct="1"/>
            <a:r>
              <a:rPr lang="en-US" smtClean="0">
                <a:ea typeface="ＭＳ Ｐゴシック"/>
                <a:cs typeface="ＭＳ Ｐゴシック"/>
              </a:rPr>
              <a:t>If his larynx and trachea are intact, he may do well.</a:t>
            </a:r>
          </a:p>
          <a:p>
            <a:pPr eaLnBrk="1" hangingPunct="1"/>
            <a:r>
              <a:rPr lang="en-US" smtClean="0">
                <a:ea typeface="ＭＳ Ｐゴシック"/>
                <a:cs typeface="ＭＳ Ｐゴシック"/>
              </a:rPr>
              <a:t>This casualty was treated with an emergency surgical airway.</a:t>
            </a:r>
          </a:p>
          <a:p>
            <a:pPr eaLnBrk="1" hangingPunct="1"/>
            <a:r>
              <a:rPr lang="en-US" smtClean="0">
                <a:ea typeface="ＭＳ Ｐゴシック"/>
                <a:cs typeface="ＭＳ Ｐゴシック"/>
              </a:rPr>
              <a:t>The only way they got this casualty alive to the ER was to let him sit up and lean forward.</a:t>
            </a:r>
          </a:p>
          <a:p>
            <a:pPr eaLnBrk="1" hangingPunct="1"/>
            <a:r>
              <a:rPr lang="en-US" smtClean="0">
                <a:ea typeface="ＭＳ Ｐゴシック"/>
                <a:cs typeface="ＭＳ Ｐゴシック"/>
              </a:rPr>
              <a:t>May have to do a surgical airway with casualty in the sitting position.</a:t>
            </a:r>
          </a:p>
          <a:p>
            <a:pPr eaLnBrk="1" hangingPunct="1"/>
            <a:endParaRPr lang="en-US" smtClean="0">
              <a:ea typeface="ＭＳ Ｐゴシック"/>
              <a:cs typeface="ＭＳ Ｐゴシック"/>
            </a:endParaRPr>
          </a:p>
        </p:txBody>
      </p:sp>
    </p:spTree>
  </p:cSld>
  <p:clrMapOvr>
    <a:masterClrMapping/>
  </p:clrMapOvr>
</p:notes>
</file>

<file path=ppt/notesSlides/notesSlide2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61" name="Slide Image Placeholder 1"/>
          <p:cNvSpPr>
            <a:spLocks noGrp="1" noRot="1" noChangeAspect="1" noTextEdit="1"/>
          </p:cNvSpPr>
          <p:nvPr>
            <p:ph type="sldImg"/>
          </p:nvPr>
        </p:nvSpPr>
        <p:spPr>
          <a:ln/>
        </p:spPr>
      </p:sp>
      <p:sp>
        <p:nvSpPr>
          <p:cNvPr id="501762" name="Notes Placeholder 2"/>
          <p:cNvSpPr>
            <a:spLocks noGrp="1"/>
          </p:cNvSpPr>
          <p:nvPr>
            <p:ph type="body" idx="1"/>
          </p:nvPr>
        </p:nvSpPr>
        <p:spPr>
          <a:noFill/>
          <a:ln/>
        </p:spPr>
        <p:txBody>
          <a:bodyPr/>
          <a:lstStyle/>
          <a:p>
            <a:r>
              <a:rPr lang="en-US" smtClean="0">
                <a:ea typeface="ＭＳ Ｐゴシック"/>
                <a:cs typeface="ＭＳ Ｐゴシック"/>
              </a:rPr>
              <a:t>Read text</a:t>
            </a:r>
          </a:p>
        </p:txBody>
      </p:sp>
      <p:sp>
        <p:nvSpPr>
          <p:cNvPr id="501763" name="Slide Number Placeholder 3"/>
          <p:cNvSpPr>
            <a:spLocks noGrp="1"/>
          </p:cNvSpPr>
          <p:nvPr>
            <p:ph type="sldNum" sz="quarter" idx="5"/>
          </p:nvPr>
        </p:nvSpPr>
        <p:spPr>
          <a:noFill/>
        </p:spPr>
        <p:txBody>
          <a:bodyPr/>
          <a:lstStyle/>
          <a:p>
            <a:fld id="{1002A7D5-65C3-4771-B199-54742F3BFF26}" type="slidenum">
              <a:rPr lang="en-US" smtClean="0">
                <a:ea typeface="ＭＳ Ｐゴシック"/>
                <a:cs typeface="ＭＳ Ｐゴシック"/>
              </a:rPr>
              <a:pPr/>
              <a:t>253</a:t>
            </a:fld>
            <a:endParaRPr lang="en-US" smtClean="0">
              <a:ea typeface="ＭＳ Ｐゴシック"/>
              <a:cs typeface="ＭＳ Ｐゴシック"/>
            </a:endParaRPr>
          </a:p>
        </p:txBody>
      </p:sp>
    </p:spTree>
  </p:cSld>
  <p:clrMapOvr>
    <a:masterClrMapping/>
  </p:clrMapOvr>
</p:notes>
</file>

<file path=ppt/notesSlides/notesSlide2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3809" name="Slide Image Placeholder 1"/>
          <p:cNvSpPr>
            <a:spLocks noGrp="1" noRot="1" noChangeAspect="1" noTextEdit="1"/>
          </p:cNvSpPr>
          <p:nvPr>
            <p:ph type="sldImg"/>
          </p:nvPr>
        </p:nvSpPr>
        <p:spPr>
          <a:ln/>
        </p:spPr>
      </p:sp>
      <p:sp>
        <p:nvSpPr>
          <p:cNvPr id="503810" name="Notes Placeholder 2"/>
          <p:cNvSpPr>
            <a:spLocks noGrp="1"/>
          </p:cNvSpPr>
          <p:nvPr>
            <p:ph type="body" idx="1"/>
          </p:nvPr>
        </p:nvSpPr>
        <p:spPr>
          <a:noFill/>
          <a:ln/>
        </p:spPr>
        <p:txBody>
          <a:bodyPr/>
          <a:lstStyle/>
          <a:p>
            <a:r>
              <a:rPr lang="en-US" smtClean="0">
                <a:ea typeface="ＭＳ Ｐゴシック"/>
                <a:cs typeface="ＭＳ Ｐゴシック"/>
              </a:rPr>
              <a:t>Read text</a:t>
            </a:r>
          </a:p>
        </p:txBody>
      </p:sp>
      <p:sp>
        <p:nvSpPr>
          <p:cNvPr id="503811" name="Slide Number Placeholder 3"/>
          <p:cNvSpPr>
            <a:spLocks noGrp="1"/>
          </p:cNvSpPr>
          <p:nvPr>
            <p:ph type="sldNum" sz="quarter" idx="5"/>
          </p:nvPr>
        </p:nvSpPr>
        <p:spPr>
          <a:noFill/>
        </p:spPr>
        <p:txBody>
          <a:bodyPr/>
          <a:lstStyle/>
          <a:p>
            <a:fld id="{E8D77F56-AFC5-4168-A050-1448CB9F1CAE}" type="slidenum">
              <a:rPr lang="en-US" smtClean="0">
                <a:ea typeface="ＭＳ Ｐゴシック"/>
                <a:cs typeface="ＭＳ Ｐゴシック"/>
              </a:rPr>
              <a:pPr/>
              <a:t>254</a:t>
            </a:fld>
            <a:endParaRPr lang="en-US" smtClean="0">
              <a:ea typeface="ＭＳ Ｐゴシック"/>
              <a:cs typeface="ＭＳ Ｐゴシック"/>
            </a:endParaRPr>
          </a:p>
        </p:txBody>
      </p:sp>
    </p:spTree>
  </p:cSld>
  <p:clrMapOvr>
    <a:masterClrMapping/>
  </p:clrMapOvr>
</p:notes>
</file>

<file path=ppt/notesSlides/notesSlide2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5857" name="Rectangle 7"/>
          <p:cNvSpPr>
            <a:spLocks noGrp="1" noChangeArrowheads="1"/>
          </p:cNvSpPr>
          <p:nvPr>
            <p:ph type="sldNum" sz="quarter" idx="5"/>
          </p:nvPr>
        </p:nvSpPr>
        <p:spPr>
          <a:noFill/>
        </p:spPr>
        <p:txBody>
          <a:bodyPr/>
          <a:lstStyle/>
          <a:p>
            <a:fld id="{0F8160A4-904E-4AE9-816C-CB00A5A59DC0}" type="slidenum">
              <a:rPr lang="en-US" smtClean="0">
                <a:ea typeface="ＭＳ Ｐゴシック"/>
                <a:cs typeface="ＭＳ Ｐゴシック"/>
              </a:rPr>
              <a:pPr/>
              <a:t>255</a:t>
            </a:fld>
            <a:endParaRPr lang="en-US" smtClean="0">
              <a:ea typeface="ＭＳ Ｐゴシック"/>
              <a:cs typeface="ＭＳ Ｐゴシック"/>
            </a:endParaRPr>
          </a:p>
        </p:txBody>
      </p:sp>
      <p:sp>
        <p:nvSpPr>
          <p:cNvPr id="505858" name="Rectangle 2"/>
          <p:cNvSpPr>
            <a:spLocks noGrp="1" noRot="1" noChangeAspect="1" noChangeArrowheads="1" noTextEdit="1"/>
          </p:cNvSpPr>
          <p:nvPr>
            <p:ph type="sldImg"/>
          </p:nvPr>
        </p:nvSpPr>
        <p:spPr>
          <a:ln/>
        </p:spPr>
      </p:sp>
      <p:sp>
        <p:nvSpPr>
          <p:cNvPr id="505859" name="Rectangle 3"/>
          <p:cNvSpPr>
            <a:spLocks noGrp="1" noChangeArrowheads="1"/>
          </p:cNvSpPr>
          <p:nvPr>
            <p:ph type="body" idx="1"/>
          </p:nvPr>
        </p:nvSpPr>
        <p:spPr>
          <a:noFill/>
          <a:ln/>
        </p:spPr>
        <p:txBody>
          <a:bodyPr/>
          <a:lstStyle/>
          <a:p>
            <a:pPr eaLnBrk="1" hangingPunct="1"/>
            <a:r>
              <a:rPr lang="en-US" smtClean="0">
                <a:ea typeface="ＭＳ Ｐゴシック"/>
                <a:cs typeface="ＭＳ Ｐゴシック"/>
              </a:rPr>
              <a:t>Read text</a:t>
            </a:r>
          </a:p>
        </p:txBody>
      </p:sp>
    </p:spTree>
  </p:cSld>
  <p:clrMapOvr>
    <a:masterClrMapping/>
  </p:clrMapOvr>
</p:notes>
</file>

<file path=ppt/notesSlides/notesSlide2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7905" name="Slide Image Placeholder 1"/>
          <p:cNvSpPr>
            <a:spLocks noGrp="1" noRot="1" noChangeAspect="1" noTextEdit="1"/>
          </p:cNvSpPr>
          <p:nvPr>
            <p:ph type="sldImg"/>
          </p:nvPr>
        </p:nvSpPr>
        <p:spPr>
          <a:ln/>
        </p:spPr>
      </p:sp>
      <p:sp>
        <p:nvSpPr>
          <p:cNvPr id="507906" name="Notes Placeholder 2"/>
          <p:cNvSpPr>
            <a:spLocks noGrp="1"/>
          </p:cNvSpPr>
          <p:nvPr>
            <p:ph type="body" idx="1"/>
          </p:nvPr>
        </p:nvSpPr>
        <p:spPr>
          <a:noFill/>
          <a:ln/>
        </p:spPr>
        <p:txBody>
          <a:bodyPr/>
          <a:lstStyle/>
          <a:p>
            <a:r>
              <a:rPr lang="en-US" smtClean="0">
                <a:ea typeface="ＭＳ Ｐゴシック"/>
                <a:cs typeface="ＭＳ Ｐゴシック"/>
              </a:rPr>
              <a:t>Read text</a:t>
            </a:r>
          </a:p>
        </p:txBody>
      </p:sp>
      <p:sp>
        <p:nvSpPr>
          <p:cNvPr id="507907" name="Slide Number Placeholder 3"/>
          <p:cNvSpPr>
            <a:spLocks noGrp="1"/>
          </p:cNvSpPr>
          <p:nvPr>
            <p:ph type="sldNum" sz="quarter" idx="5"/>
          </p:nvPr>
        </p:nvSpPr>
        <p:spPr>
          <a:noFill/>
        </p:spPr>
        <p:txBody>
          <a:bodyPr/>
          <a:lstStyle/>
          <a:p>
            <a:fld id="{115C3476-46CE-43B3-B83A-6F2AFFA76891}" type="slidenum">
              <a:rPr lang="en-US" smtClean="0">
                <a:ea typeface="ＭＳ Ｐゴシック"/>
                <a:cs typeface="ＭＳ Ｐゴシック"/>
              </a:rPr>
              <a:pPr/>
              <a:t>256</a:t>
            </a:fld>
            <a:endParaRPr lang="en-US" smtClean="0">
              <a:ea typeface="ＭＳ Ｐゴシック"/>
              <a:cs typeface="ＭＳ Ｐゴシック"/>
            </a:endParaRPr>
          </a:p>
        </p:txBody>
      </p:sp>
    </p:spTree>
  </p:cSld>
  <p:clrMapOvr>
    <a:masterClrMapping/>
  </p:clrMapOvr>
</p:notes>
</file>

<file path=ppt/notesSlides/notesSlide2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9953" name="Rectangle 7"/>
          <p:cNvSpPr>
            <a:spLocks noGrp="1" noChangeArrowheads="1"/>
          </p:cNvSpPr>
          <p:nvPr>
            <p:ph type="sldNum" sz="quarter" idx="5"/>
          </p:nvPr>
        </p:nvSpPr>
        <p:spPr>
          <a:noFill/>
        </p:spPr>
        <p:txBody>
          <a:bodyPr/>
          <a:lstStyle/>
          <a:p>
            <a:fld id="{79FB9355-BFAB-4297-8F0E-C07CCC3DFD3D}" type="slidenum">
              <a:rPr lang="en-US" smtClean="0">
                <a:ea typeface="ＭＳ Ｐゴシック"/>
                <a:cs typeface="ＭＳ Ｐゴシック"/>
              </a:rPr>
              <a:pPr/>
              <a:t>257</a:t>
            </a:fld>
            <a:endParaRPr lang="en-US" smtClean="0">
              <a:ea typeface="ＭＳ Ｐゴシック"/>
              <a:cs typeface="ＭＳ Ｐゴシック"/>
            </a:endParaRPr>
          </a:p>
        </p:txBody>
      </p:sp>
      <p:sp>
        <p:nvSpPr>
          <p:cNvPr id="509954" name="Rectangle 2"/>
          <p:cNvSpPr>
            <a:spLocks noGrp="1" noRot="1" noChangeAspect="1" noChangeArrowheads="1" noTextEdit="1"/>
          </p:cNvSpPr>
          <p:nvPr>
            <p:ph type="sldImg"/>
          </p:nvPr>
        </p:nvSpPr>
        <p:spPr>
          <a:ln/>
        </p:spPr>
      </p:sp>
      <p:sp>
        <p:nvSpPr>
          <p:cNvPr id="509955" name="Rectangle 3"/>
          <p:cNvSpPr>
            <a:spLocks noGrp="1" noChangeArrowheads="1"/>
          </p:cNvSpPr>
          <p:nvPr>
            <p:ph type="body" idx="1"/>
          </p:nvPr>
        </p:nvSpPr>
        <p:spPr>
          <a:noFill/>
          <a:ln/>
        </p:spPr>
        <p:txBody>
          <a:bodyPr/>
          <a:lstStyle/>
          <a:p>
            <a:pPr eaLnBrk="1" hangingPunct="1"/>
            <a:r>
              <a:rPr lang="en-US" smtClean="0">
                <a:ea typeface="ＭＳ Ｐゴシック"/>
                <a:cs typeface="ＭＳ Ｐゴシック"/>
              </a:rPr>
              <a:t>Why not???</a:t>
            </a:r>
          </a:p>
        </p:txBody>
      </p:sp>
    </p:spTree>
  </p:cSld>
  <p:clrMapOvr>
    <a:masterClrMapping/>
  </p:clrMapOvr>
</p:notes>
</file>

<file path=ppt/notesSlides/notesSlide2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01" name="Rectangle 7"/>
          <p:cNvSpPr>
            <a:spLocks noGrp="1" noChangeArrowheads="1"/>
          </p:cNvSpPr>
          <p:nvPr>
            <p:ph type="sldNum" sz="quarter" idx="5"/>
          </p:nvPr>
        </p:nvSpPr>
        <p:spPr>
          <a:noFill/>
        </p:spPr>
        <p:txBody>
          <a:bodyPr/>
          <a:lstStyle/>
          <a:p>
            <a:fld id="{BD576865-B8CB-4515-80A8-240D0C0034B1}" type="slidenum">
              <a:rPr lang="en-US" smtClean="0">
                <a:ea typeface="ＭＳ Ｐゴシック"/>
                <a:cs typeface="ＭＳ Ｐゴシック"/>
              </a:rPr>
              <a:pPr/>
              <a:t>258</a:t>
            </a:fld>
            <a:endParaRPr lang="en-US" smtClean="0">
              <a:ea typeface="ＭＳ Ｐゴシック"/>
              <a:cs typeface="ＭＳ Ｐゴシック"/>
            </a:endParaRPr>
          </a:p>
        </p:txBody>
      </p:sp>
      <p:sp>
        <p:nvSpPr>
          <p:cNvPr id="512002" name="Rectangle 2"/>
          <p:cNvSpPr>
            <a:spLocks noGrp="1" noRot="1" noChangeAspect="1" noChangeArrowheads="1" noTextEdit="1"/>
          </p:cNvSpPr>
          <p:nvPr>
            <p:ph type="sldImg"/>
          </p:nvPr>
        </p:nvSpPr>
        <p:spPr>
          <a:ln/>
        </p:spPr>
      </p:sp>
      <p:sp>
        <p:nvSpPr>
          <p:cNvPr id="512003" name="Rectangle 3"/>
          <p:cNvSpPr>
            <a:spLocks noGrp="1" noChangeArrowheads="1"/>
          </p:cNvSpPr>
          <p:nvPr>
            <p:ph type="body" idx="1"/>
          </p:nvPr>
        </p:nvSpPr>
        <p:spPr>
          <a:noFill/>
          <a:ln/>
        </p:spPr>
        <p:txBody>
          <a:bodyPr/>
          <a:lstStyle/>
          <a:p>
            <a:pPr eaLnBrk="1" hangingPunct="1"/>
            <a:r>
              <a:rPr lang="en-US" b="1" smtClean="0">
                <a:ea typeface="ＭＳ Ｐゴシック"/>
                <a:cs typeface="ＭＳ Ｐゴシック"/>
              </a:rPr>
              <a:t>Because CPR done for trauma patients in cardiac arrest DOES NOT WORK!</a:t>
            </a:r>
          </a:p>
          <a:p>
            <a:pPr eaLnBrk="1" hangingPunct="1"/>
            <a:r>
              <a:rPr lang="en-US" smtClean="0">
                <a:ea typeface="ＭＳ Ｐゴシック"/>
                <a:cs typeface="ＭＳ Ｐゴシック"/>
              </a:rPr>
              <a:t>CPR may work SOMETIMES for cardiac patients without trauma – but not for trauma patients.</a:t>
            </a:r>
          </a:p>
        </p:txBody>
      </p:sp>
    </p:spTree>
  </p:cSld>
  <p:clrMapOvr>
    <a:masterClrMapping/>
  </p:clrMapOvr>
</p:notes>
</file>

<file path=ppt/notesSlides/notesSlide2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49" name="Rectangle 7"/>
          <p:cNvSpPr>
            <a:spLocks noGrp="1" noChangeArrowheads="1"/>
          </p:cNvSpPr>
          <p:nvPr>
            <p:ph type="sldNum" sz="quarter" idx="5"/>
          </p:nvPr>
        </p:nvSpPr>
        <p:spPr>
          <a:noFill/>
        </p:spPr>
        <p:txBody>
          <a:bodyPr/>
          <a:lstStyle/>
          <a:p>
            <a:fld id="{2E418F41-9A3C-4DB6-95DC-1D2A7D21BF9A}" type="slidenum">
              <a:rPr lang="en-US" smtClean="0">
                <a:ea typeface="ＭＳ Ｐゴシック"/>
                <a:cs typeface="ＭＳ Ｐゴシック"/>
              </a:rPr>
              <a:pPr/>
              <a:t>259</a:t>
            </a:fld>
            <a:endParaRPr lang="en-US" smtClean="0">
              <a:ea typeface="ＭＳ Ｐゴシック"/>
              <a:cs typeface="ＭＳ Ｐゴシック"/>
            </a:endParaRPr>
          </a:p>
        </p:txBody>
      </p:sp>
      <p:sp>
        <p:nvSpPr>
          <p:cNvPr id="514050" name="Rectangle 2"/>
          <p:cNvSpPr>
            <a:spLocks noGrp="1" noRot="1" noChangeAspect="1" noChangeArrowheads="1" noTextEdit="1"/>
          </p:cNvSpPr>
          <p:nvPr>
            <p:ph type="sldImg"/>
          </p:nvPr>
        </p:nvSpPr>
        <p:spPr>
          <a:ln/>
        </p:spPr>
      </p:sp>
      <p:sp>
        <p:nvSpPr>
          <p:cNvPr id="514051" name="Rectangle 3"/>
          <p:cNvSpPr>
            <a:spLocks noGrp="1" noChangeArrowheads="1"/>
          </p:cNvSpPr>
          <p:nvPr>
            <p:ph type="body" idx="1"/>
          </p:nvPr>
        </p:nvSpPr>
        <p:spPr>
          <a:noFill/>
          <a:ln/>
        </p:spPr>
        <p:txBody>
          <a:bodyPr/>
          <a:lstStyle/>
          <a:p>
            <a:pPr eaLnBrk="1" hangingPunct="1"/>
            <a:r>
              <a:rPr lang="en-US" smtClean="0">
                <a:ea typeface="ＭＳ Ｐゴシック"/>
                <a:cs typeface="ＭＳ Ｐゴシック"/>
              </a:rPr>
              <a:t>In combat, futile attempts at CPR may interfere with caring for casualties who have a chance to survive and may interfere with the unit’s ongoing mission.</a:t>
            </a:r>
          </a:p>
        </p:txBody>
      </p:sp>
    </p:spTree>
  </p:cSld>
  <p:clrMapOvr>
    <a:masterClrMapping/>
  </p:clrMapOvr>
</p:notes>
</file>

<file path=ppt/notesSlides/notesSlide2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6097" name="Rectangle 7"/>
          <p:cNvSpPr>
            <a:spLocks noGrp="1" noChangeArrowheads="1"/>
          </p:cNvSpPr>
          <p:nvPr>
            <p:ph type="sldNum" sz="quarter" idx="5"/>
          </p:nvPr>
        </p:nvSpPr>
        <p:spPr>
          <a:noFill/>
        </p:spPr>
        <p:txBody>
          <a:bodyPr/>
          <a:lstStyle/>
          <a:p>
            <a:fld id="{419FB297-0331-49DE-8940-E56262952EB5}" type="slidenum">
              <a:rPr lang="en-US" smtClean="0">
                <a:ea typeface="ＭＳ Ｐゴシック"/>
                <a:cs typeface="ＭＳ Ｐゴシック"/>
              </a:rPr>
              <a:pPr/>
              <a:t>260</a:t>
            </a:fld>
            <a:endParaRPr lang="en-US" smtClean="0">
              <a:ea typeface="ＭＳ Ｐゴシック"/>
              <a:cs typeface="ＭＳ Ｐゴシック"/>
            </a:endParaRPr>
          </a:p>
        </p:txBody>
      </p:sp>
      <p:sp>
        <p:nvSpPr>
          <p:cNvPr id="516098" name="Rectangle 2"/>
          <p:cNvSpPr>
            <a:spLocks noGrp="1" noRot="1" noChangeAspect="1" noChangeArrowheads="1" noTextEdit="1"/>
          </p:cNvSpPr>
          <p:nvPr>
            <p:ph type="sldImg"/>
          </p:nvPr>
        </p:nvSpPr>
        <p:spPr>
          <a:ln/>
        </p:spPr>
      </p:sp>
      <p:sp>
        <p:nvSpPr>
          <p:cNvPr id="516099" name="Rectangle 3"/>
          <p:cNvSpPr>
            <a:spLocks noGrp="1" noChangeArrowheads="1"/>
          </p:cNvSpPr>
          <p:nvPr>
            <p:ph type="body" idx="1"/>
          </p:nvPr>
        </p:nvSpPr>
        <p:spPr>
          <a:noFill/>
          <a:ln/>
        </p:spPr>
        <p:txBody>
          <a:bodyPr/>
          <a:lstStyle/>
          <a:p>
            <a:pPr eaLnBrk="1" hangingPunct="1">
              <a:spcBef>
                <a:spcPct val="0"/>
              </a:spcBef>
              <a:spcAft>
                <a:spcPts val="600"/>
              </a:spcAft>
            </a:pPr>
            <a:r>
              <a:rPr lang="en-US" smtClean="0">
                <a:ea typeface="ＭＳ Ｐゴシック"/>
                <a:cs typeface="ＭＳ Ｐゴシック"/>
              </a:rPr>
              <a:t>Real-world example.</a:t>
            </a:r>
          </a:p>
          <a:p>
            <a:pPr eaLnBrk="1" hangingPunct="1">
              <a:spcBef>
                <a:spcPct val="0"/>
              </a:spcBef>
              <a:spcAft>
                <a:spcPts val="600"/>
              </a:spcAft>
            </a:pPr>
            <a:r>
              <a:rPr lang="en-US" smtClean="0">
                <a:ea typeface="ＭＳ Ｐゴシック"/>
                <a:cs typeface="ＭＳ Ｐゴシック"/>
              </a:rPr>
              <a:t>A very large-scale operation could have been compromised by a tactical medicine mistake.</a:t>
            </a:r>
          </a:p>
        </p:txBody>
      </p:sp>
    </p:spTree>
  </p:cSld>
  <p:clrMapOvr>
    <a:masterClrMapping/>
  </p:clrMapOvr>
</p:notes>
</file>

<file path=ppt/notesSlides/notesSlide2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8145" name="Rectangle 7"/>
          <p:cNvSpPr>
            <a:spLocks noGrp="1" noChangeArrowheads="1"/>
          </p:cNvSpPr>
          <p:nvPr>
            <p:ph type="sldNum" sz="quarter" idx="5"/>
          </p:nvPr>
        </p:nvSpPr>
        <p:spPr>
          <a:noFill/>
        </p:spPr>
        <p:txBody>
          <a:bodyPr/>
          <a:lstStyle/>
          <a:p>
            <a:fld id="{F0C5D161-FE83-4356-8C75-F7ED02F0ED51}" type="slidenum">
              <a:rPr lang="en-US" smtClean="0">
                <a:ea typeface="ＭＳ Ｐゴシック"/>
                <a:cs typeface="ＭＳ Ｐゴシック"/>
              </a:rPr>
              <a:pPr/>
              <a:t>261</a:t>
            </a:fld>
            <a:endParaRPr lang="en-US" smtClean="0">
              <a:ea typeface="ＭＳ Ｐゴシック"/>
              <a:cs typeface="ＭＳ Ｐゴシック"/>
            </a:endParaRPr>
          </a:p>
        </p:txBody>
      </p:sp>
      <p:sp>
        <p:nvSpPr>
          <p:cNvPr id="518146" name="Rectangle 2"/>
          <p:cNvSpPr>
            <a:spLocks noGrp="1" noRot="1" noChangeAspect="1" noChangeArrowheads="1" noTextEdit="1"/>
          </p:cNvSpPr>
          <p:nvPr>
            <p:ph type="sldImg"/>
          </p:nvPr>
        </p:nvSpPr>
        <p:spPr>
          <a:ln/>
        </p:spPr>
      </p:sp>
      <p:sp>
        <p:nvSpPr>
          <p:cNvPr id="518147" name="Rectangle 3"/>
          <p:cNvSpPr>
            <a:spLocks noGrp="1" noChangeArrowheads="1"/>
          </p:cNvSpPr>
          <p:nvPr>
            <p:ph type="body" idx="1"/>
          </p:nvPr>
        </p:nvSpPr>
        <p:spPr>
          <a:noFill/>
          <a:ln/>
        </p:spPr>
        <p:txBody>
          <a:bodyPr/>
          <a:lstStyle/>
          <a:p>
            <a:pPr eaLnBrk="1" hangingPunct="1"/>
            <a:r>
              <a:rPr lang="en-US" smtClean="0">
                <a:ea typeface="ＭＳ Ｐゴシック"/>
                <a:cs typeface="ＭＳ Ｐゴシック"/>
              </a:rPr>
              <a:t>There are some notable exceptions to this rule.</a:t>
            </a:r>
          </a:p>
          <a:p>
            <a:pPr eaLnBrk="1" hangingPunct="1"/>
            <a:r>
              <a:rPr lang="en-US" smtClean="0">
                <a:ea typeface="ＭＳ Ｐゴシック"/>
                <a:cs typeface="ＭＳ Ｐゴシック"/>
              </a:rPr>
              <a:t>Individuals with these disorders have a better chance of survival.</a:t>
            </a:r>
          </a:p>
          <a:p>
            <a:pPr eaLnBrk="1" hangingPunct="1"/>
            <a:r>
              <a:rPr lang="en-US" smtClean="0">
                <a:ea typeface="ＭＳ Ｐゴシック"/>
                <a:cs typeface="ＭＳ Ｐゴシック"/>
              </a:rPr>
              <a:t>Pretty rare for combat troops to have heart attacks in the middle of an op.</a:t>
            </a:r>
          </a:p>
        </p:txBody>
      </p:sp>
    </p:spTree>
  </p:cSld>
  <p:clrMapOvr>
    <a:masterClrMapping/>
  </p:clrMapOvr>
</p:notes>
</file>

<file path=ppt/notesSlides/notesSlide2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0193" name="Slide Image Placeholder 1"/>
          <p:cNvSpPr>
            <a:spLocks noGrp="1" noRot="1" noChangeAspect="1" noTextEdit="1"/>
          </p:cNvSpPr>
          <p:nvPr>
            <p:ph type="sldImg"/>
          </p:nvPr>
        </p:nvSpPr>
        <p:spPr>
          <a:ln/>
        </p:spPr>
      </p:sp>
      <p:sp>
        <p:nvSpPr>
          <p:cNvPr id="520194" name="Notes Placeholder 2"/>
          <p:cNvSpPr>
            <a:spLocks noGrp="1"/>
          </p:cNvSpPr>
          <p:nvPr>
            <p:ph type="body" idx="1"/>
          </p:nvPr>
        </p:nvSpPr>
        <p:spPr>
          <a:noFill/>
          <a:ln/>
        </p:spPr>
        <p:txBody>
          <a:bodyPr/>
          <a:lstStyle/>
          <a:p>
            <a:r>
              <a:rPr lang="en-US" smtClean="0">
                <a:ea typeface="ＭＳ Ｐゴシック"/>
                <a:cs typeface="ＭＳ Ｐゴシック"/>
              </a:rPr>
              <a:t>Though CPR for a combat casualty on the battlefield is contraindicated, bilateral needle decompression is not. This should be done before attempts at resuscitation are discontinued in any casualty who suffered polytrauma or torso trauma and lost vital signs. It is done to rule out tension pneumothorax . It could save a life if tension pneumothorax is present, and no harm will be done if it is not.</a:t>
            </a:r>
          </a:p>
        </p:txBody>
      </p:sp>
      <p:sp>
        <p:nvSpPr>
          <p:cNvPr id="520195" name="Slide Number Placeholder 3"/>
          <p:cNvSpPr>
            <a:spLocks noGrp="1"/>
          </p:cNvSpPr>
          <p:nvPr>
            <p:ph type="sldNum" sz="quarter" idx="5"/>
          </p:nvPr>
        </p:nvSpPr>
        <p:spPr>
          <a:noFill/>
        </p:spPr>
        <p:txBody>
          <a:bodyPr/>
          <a:lstStyle/>
          <a:p>
            <a:fld id="{DD427887-0AD4-4D22-A3E8-2B4F14350EEB}" type="slidenum">
              <a:rPr lang="en-US" smtClean="0">
                <a:ea typeface="ＭＳ Ｐゴシック"/>
                <a:cs typeface="ＭＳ Ｐゴシック"/>
              </a:rPr>
              <a:pPr/>
              <a:t>262</a:t>
            </a:fld>
            <a:endParaRPr lang="en-US" smtClean="0">
              <a:ea typeface="ＭＳ Ｐゴシック"/>
              <a:cs typeface="ＭＳ Ｐゴシック"/>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7"/>
          <p:cNvSpPr>
            <a:spLocks noGrp="1" noChangeArrowheads="1"/>
          </p:cNvSpPr>
          <p:nvPr>
            <p:ph type="sldNum" sz="quarter" idx="5"/>
          </p:nvPr>
        </p:nvSpPr>
        <p:spPr>
          <a:noFill/>
        </p:spPr>
        <p:txBody>
          <a:bodyPr/>
          <a:lstStyle/>
          <a:p>
            <a:fld id="{853DC591-99FF-4A7D-B627-C1A7025B2A6D}" type="slidenum">
              <a:rPr lang="en-US" smtClean="0">
                <a:ea typeface="ＭＳ Ｐゴシック"/>
                <a:cs typeface="ＭＳ Ｐゴシック"/>
              </a:rPr>
              <a:pPr/>
              <a:t>23</a:t>
            </a:fld>
            <a:endParaRPr lang="en-US" smtClean="0">
              <a:ea typeface="ＭＳ Ｐゴシック"/>
              <a:cs typeface="ＭＳ Ｐゴシック"/>
            </a:endParaRPr>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noFill/>
          <a:ln/>
        </p:spPr>
        <p:txBody>
          <a:bodyPr/>
          <a:lstStyle/>
          <a:p>
            <a:pPr eaLnBrk="1" hangingPunct="1"/>
            <a:r>
              <a:rPr lang="en-US" smtClean="0">
                <a:ea typeface="ＭＳ Ｐゴシック"/>
                <a:cs typeface="ＭＳ Ｐゴシック"/>
              </a:rPr>
              <a:t>Recovery position helps to protect against vomiting and aspiration.</a:t>
            </a:r>
          </a:p>
          <a:p>
            <a:pPr eaLnBrk="1" hangingPunct="1"/>
            <a:r>
              <a:rPr lang="en-US" smtClean="0">
                <a:ea typeface="ＭＳ Ｐゴシック"/>
                <a:cs typeface="ＭＳ Ｐゴシック"/>
              </a:rPr>
              <a:t>Again, note that C-spine immobilization is not required in penetrating head and neck trauma.</a:t>
            </a:r>
          </a:p>
        </p:txBody>
      </p:sp>
    </p:spTree>
  </p:cSld>
  <p:clrMapOvr>
    <a:masterClrMapping/>
  </p:clrMapOvr>
</p:notes>
</file>

<file path=ppt/notesSlides/notesSlide2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3265"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39B620C-298F-4045-8A97-78026B10FD02}" type="slidenum">
              <a:rPr lang="en-US" sz="1200">
                <a:latin typeface="Arial" charset="0"/>
              </a:rPr>
              <a:pPr algn="r"/>
              <a:t>264</a:t>
            </a:fld>
            <a:endParaRPr lang="en-US" sz="1200">
              <a:latin typeface="Arial" charset="0"/>
            </a:endParaRPr>
          </a:p>
        </p:txBody>
      </p:sp>
      <p:sp>
        <p:nvSpPr>
          <p:cNvPr id="523266" name="Rectangle 2"/>
          <p:cNvSpPr>
            <a:spLocks noGrp="1" noRot="1" noChangeAspect="1" noChangeArrowheads="1" noTextEdit="1"/>
          </p:cNvSpPr>
          <p:nvPr>
            <p:ph type="sldImg"/>
          </p:nvPr>
        </p:nvSpPr>
        <p:spPr>
          <a:ln/>
        </p:spPr>
      </p:sp>
      <p:sp>
        <p:nvSpPr>
          <p:cNvPr id="523267" name="Rectangle 3"/>
          <p:cNvSpPr>
            <a:spLocks noGrp="1" noChangeArrowheads="1"/>
          </p:cNvSpPr>
          <p:nvPr>
            <p:ph type="body" idx="1"/>
          </p:nvPr>
        </p:nvSpPr>
        <p:spPr>
          <a:noFill/>
          <a:ln/>
        </p:spPr>
        <p:txBody>
          <a:bodyPr/>
          <a:lstStyle/>
          <a:p>
            <a:pPr eaLnBrk="1" hangingPunct="1"/>
            <a:r>
              <a:rPr lang="en-US" smtClean="0">
                <a:ea typeface="ＭＳ Ｐゴシック"/>
                <a:cs typeface="ＭＳ Ｐゴシック"/>
              </a:rPr>
              <a:t>Read text</a:t>
            </a:r>
          </a:p>
        </p:txBody>
      </p:sp>
    </p:spTree>
  </p:cSld>
  <p:clrMapOvr>
    <a:masterClrMapping/>
  </p:clrMapOvr>
</p:notes>
</file>

<file path=ppt/notesSlides/notesSlide2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5313"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7159529C-627A-42D8-961C-022B40FD804D}" type="slidenum">
              <a:rPr lang="en-US" sz="1200">
                <a:latin typeface="Arial" charset="0"/>
              </a:rPr>
              <a:pPr algn="r"/>
              <a:t>265</a:t>
            </a:fld>
            <a:endParaRPr lang="en-US" sz="1200">
              <a:latin typeface="Arial" charset="0"/>
            </a:endParaRPr>
          </a:p>
        </p:txBody>
      </p:sp>
      <p:sp>
        <p:nvSpPr>
          <p:cNvPr id="525314" name="Rectangle 2"/>
          <p:cNvSpPr>
            <a:spLocks noGrp="1" noRot="1" noChangeAspect="1" noChangeArrowheads="1" noTextEdit="1"/>
          </p:cNvSpPr>
          <p:nvPr>
            <p:ph type="sldImg"/>
          </p:nvPr>
        </p:nvSpPr>
        <p:spPr>
          <a:ln/>
        </p:spPr>
      </p:sp>
      <p:sp>
        <p:nvSpPr>
          <p:cNvPr id="525315" name="Rectangle 3"/>
          <p:cNvSpPr>
            <a:spLocks noGrp="1" noChangeArrowheads="1"/>
          </p:cNvSpPr>
          <p:nvPr>
            <p:ph type="body" idx="1"/>
          </p:nvPr>
        </p:nvSpPr>
        <p:spPr>
          <a:xfrm>
            <a:off x="914400" y="4343400"/>
            <a:ext cx="5029200" cy="4114800"/>
          </a:xfrm>
          <a:noFill/>
          <a:ln/>
        </p:spPr>
        <p:txBody>
          <a:bodyPr/>
          <a:lstStyle/>
          <a:p>
            <a:pPr eaLnBrk="1" hangingPunct="1"/>
            <a:r>
              <a:rPr lang="en-US" smtClean="0">
                <a:ea typeface="ＭＳ Ｐゴシック"/>
                <a:cs typeface="ＭＳ Ｐゴシック"/>
              </a:rPr>
              <a:t>Medical documentation may be difficult to accomplish in tactical settings.</a:t>
            </a:r>
          </a:p>
          <a:p>
            <a:pPr eaLnBrk="1" hangingPunct="1"/>
            <a:r>
              <a:rPr lang="en-US" smtClean="0">
                <a:ea typeface="ＭＳ Ｐゴシック"/>
                <a:cs typeface="ＭＳ Ｐゴシック"/>
              </a:rPr>
              <a:t>It is so important to the casualty’s subsequent care that every effort should be made.</a:t>
            </a:r>
          </a:p>
        </p:txBody>
      </p:sp>
    </p:spTree>
  </p:cSld>
  <p:clrMapOvr>
    <a:masterClrMapping/>
  </p:clrMapOvr>
</p:notes>
</file>

<file path=ppt/notesSlides/notesSlide2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8385" name="Slide Image Placeholder 1"/>
          <p:cNvSpPr>
            <a:spLocks noGrp="1" noRot="1" noChangeAspect="1" noTextEdit="1"/>
          </p:cNvSpPr>
          <p:nvPr>
            <p:ph type="sldImg"/>
          </p:nvPr>
        </p:nvSpPr>
        <p:spPr>
          <a:ln/>
        </p:spPr>
      </p:sp>
      <p:sp>
        <p:nvSpPr>
          <p:cNvPr id="528386" name="Notes Placeholder 2"/>
          <p:cNvSpPr>
            <a:spLocks noGrp="1"/>
          </p:cNvSpPr>
          <p:nvPr>
            <p:ph type="body" idx="1"/>
          </p:nvPr>
        </p:nvSpPr>
        <p:spPr>
          <a:noFill/>
          <a:ln/>
        </p:spPr>
        <p:txBody>
          <a:bodyPr/>
          <a:lstStyle/>
          <a:p>
            <a:r>
              <a:rPr lang="en-US" smtClean="0">
                <a:ea typeface="ＭＳ Ｐゴシック"/>
                <a:cs typeface="ＭＳ Ｐゴシック"/>
              </a:rPr>
              <a:t>Read text</a:t>
            </a:r>
          </a:p>
        </p:txBody>
      </p:sp>
      <p:sp>
        <p:nvSpPr>
          <p:cNvPr id="528387"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3F34642D-7420-454E-8EB3-C4301A785126}" type="slidenum">
              <a:rPr lang="en-US" sz="1200">
                <a:latin typeface="Arial" charset="0"/>
              </a:rPr>
              <a:pPr algn="r"/>
              <a:t>267</a:t>
            </a:fld>
            <a:endParaRPr lang="en-US" sz="1200">
              <a:latin typeface="Arial" charset="0"/>
            </a:endParaRPr>
          </a:p>
        </p:txBody>
      </p:sp>
    </p:spTree>
  </p:cSld>
  <p:clrMapOvr>
    <a:masterClrMapping/>
  </p:clrMapOvr>
</p:notes>
</file>

<file path=ppt/notesSlides/notesSlide2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81" name="Slide Image Placeholder 1"/>
          <p:cNvSpPr>
            <a:spLocks noGrp="1" noRot="1" noChangeAspect="1" noTextEdit="1"/>
          </p:cNvSpPr>
          <p:nvPr>
            <p:ph type="sldImg"/>
          </p:nvPr>
        </p:nvSpPr>
        <p:spPr>
          <a:ln/>
        </p:spPr>
      </p:sp>
      <p:sp>
        <p:nvSpPr>
          <p:cNvPr id="532482" name="Notes Placeholder 2"/>
          <p:cNvSpPr>
            <a:spLocks noGrp="1"/>
          </p:cNvSpPr>
          <p:nvPr>
            <p:ph type="body" idx="1"/>
          </p:nvPr>
        </p:nvSpPr>
        <p:spPr>
          <a:noFill/>
          <a:ln/>
        </p:spPr>
        <p:txBody>
          <a:bodyPr lIns="91435" tIns="45718" rIns="91435" bIns="45718"/>
          <a:lstStyle/>
          <a:p>
            <a:endParaRPr lang="en-US" smtClean="0">
              <a:ea typeface="ＭＳ Ｐゴシック"/>
              <a:cs typeface="ＭＳ Ｐゴシック"/>
            </a:endParaRPr>
          </a:p>
        </p:txBody>
      </p:sp>
      <p:sp>
        <p:nvSpPr>
          <p:cNvPr id="532483" name="Header Placeholder 3"/>
          <p:cNvSpPr txBox="1">
            <a:spLocks noGrp="1"/>
          </p:cNvSpPr>
          <p:nvPr/>
        </p:nvSpPr>
        <p:spPr bwMode="auto">
          <a:xfrm>
            <a:off x="0" y="0"/>
            <a:ext cx="2971800" cy="457200"/>
          </a:xfrm>
          <a:prstGeom prst="rect">
            <a:avLst/>
          </a:prstGeom>
          <a:noFill/>
          <a:ln w="9525">
            <a:noFill/>
            <a:miter lim="800000"/>
            <a:headEnd/>
            <a:tailEnd/>
          </a:ln>
        </p:spPr>
        <p:txBody>
          <a:bodyPr lIns="91435" tIns="45718" rIns="91435" bIns="45718"/>
          <a:lstStyle/>
          <a:p>
            <a:r>
              <a:rPr lang="en-US" sz="1200">
                <a:latin typeface="Arial" charset="0"/>
              </a:rPr>
              <a:t>Tactical Combat Casualty Care (TCCC)</a:t>
            </a:r>
          </a:p>
        </p:txBody>
      </p:sp>
      <p:sp>
        <p:nvSpPr>
          <p:cNvPr id="532484" name="Date Placeholder 4"/>
          <p:cNvSpPr txBox="1">
            <a:spLocks noGrp="1"/>
          </p:cNvSpPr>
          <p:nvPr/>
        </p:nvSpPr>
        <p:spPr bwMode="auto">
          <a:xfrm>
            <a:off x="3884613" y="0"/>
            <a:ext cx="2971800" cy="457200"/>
          </a:xfrm>
          <a:prstGeom prst="rect">
            <a:avLst/>
          </a:prstGeom>
          <a:noFill/>
          <a:ln w="9525">
            <a:noFill/>
            <a:miter lim="800000"/>
            <a:headEnd/>
            <a:tailEnd/>
          </a:ln>
        </p:spPr>
        <p:txBody>
          <a:bodyPr lIns="91435" tIns="45718" rIns="91435" bIns="45718"/>
          <a:lstStyle/>
          <a:p>
            <a:pPr algn="r"/>
            <a:fld id="{7380FA20-1060-46FA-9BF1-19CA767C3E54}" type="datetime1">
              <a:rPr lang="en-US" sz="1200">
                <a:latin typeface="Arial" charset="0"/>
              </a:rPr>
              <a:pPr algn="r"/>
              <a:t>4/1/2014</a:t>
            </a:fld>
            <a:endParaRPr lang="en-US" sz="1200">
              <a:latin typeface="Arial" charset="0"/>
            </a:endParaRPr>
          </a:p>
        </p:txBody>
      </p:sp>
      <p:sp>
        <p:nvSpPr>
          <p:cNvPr id="532485" name="Footer Placeholder 5"/>
          <p:cNvSpPr txBox="1">
            <a:spLocks noGrp="1"/>
          </p:cNvSpPr>
          <p:nvPr/>
        </p:nvSpPr>
        <p:spPr bwMode="auto">
          <a:xfrm>
            <a:off x="0" y="8685213"/>
            <a:ext cx="2971800" cy="457200"/>
          </a:xfrm>
          <a:prstGeom prst="rect">
            <a:avLst/>
          </a:prstGeom>
          <a:noFill/>
          <a:ln w="9525">
            <a:noFill/>
            <a:miter lim="800000"/>
            <a:headEnd/>
            <a:tailEnd/>
          </a:ln>
        </p:spPr>
        <p:txBody>
          <a:bodyPr lIns="91435" tIns="45718" rIns="91435" bIns="45718" anchor="b"/>
          <a:lstStyle/>
          <a:p>
            <a:r>
              <a:rPr lang="en-US" sz="1200">
                <a:latin typeface="Arial" charset="0"/>
              </a:rPr>
              <a:t>DRAFT</a:t>
            </a:r>
          </a:p>
        </p:txBody>
      </p:sp>
      <p:sp>
        <p:nvSpPr>
          <p:cNvPr id="532486" name="Slide Number Placeholder 6"/>
          <p:cNvSpPr txBox="1">
            <a:spLocks noGrp="1"/>
          </p:cNvSpPr>
          <p:nvPr/>
        </p:nvSpPr>
        <p:spPr bwMode="auto">
          <a:xfrm>
            <a:off x="3884613" y="8685213"/>
            <a:ext cx="2971800" cy="457200"/>
          </a:xfrm>
          <a:prstGeom prst="rect">
            <a:avLst/>
          </a:prstGeom>
          <a:noFill/>
          <a:ln w="9525">
            <a:noFill/>
            <a:miter lim="800000"/>
            <a:headEnd/>
            <a:tailEnd/>
          </a:ln>
        </p:spPr>
        <p:txBody>
          <a:bodyPr lIns="91435" tIns="45718" rIns="91435" bIns="45718" anchor="b"/>
          <a:lstStyle/>
          <a:p>
            <a:pPr algn="r"/>
            <a:fld id="{79191D08-08EF-4E52-9C6F-0E291D787D13}" type="slidenum">
              <a:rPr lang="en-US" sz="1200">
                <a:latin typeface="Arial" charset="0"/>
              </a:rPr>
              <a:pPr algn="r"/>
              <a:t>270</a:t>
            </a:fld>
            <a:endParaRPr lang="en-US" sz="1200">
              <a:latin typeface="Arial" charset="0"/>
            </a:endParaRPr>
          </a:p>
        </p:txBody>
      </p:sp>
    </p:spTree>
  </p:cSld>
  <p:clrMapOvr>
    <a:masterClrMapping/>
  </p:clrMapOvr>
</p:notes>
</file>

<file path=ppt/notesSlides/notesSlide2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4529" name="Slide Image Placeholder 1"/>
          <p:cNvSpPr>
            <a:spLocks noGrp="1" noRot="1" noChangeAspect="1" noTextEdit="1"/>
          </p:cNvSpPr>
          <p:nvPr>
            <p:ph type="sldImg"/>
          </p:nvPr>
        </p:nvSpPr>
        <p:spPr>
          <a:ln/>
        </p:spPr>
      </p:sp>
      <p:sp>
        <p:nvSpPr>
          <p:cNvPr id="534530" name="Notes Placeholder 2"/>
          <p:cNvSpPr>
            <a:spLocks noGrp="1"/>
          </p:cNvSpPr>
          <p:nvPr>
            <p:ph type="body" idx="1"/>
          </p:nvPr>
        </p:nvSpPr>
        <p:spPr>
          <a:noFill/>
          <a:ln/>
        </p:spPr>
        <p:txBody>
          <a:bodyPr/>
          <a:lstStyle/>
          <a:p>
            <a:r>
              <a:rPr lang="en-US" smtClean="0">
                <a:ea typeface="ＭＳ Ｐゴシック"/>
                <a:cs typeface="ＭＳ Ｐゴシック"/>
              </a:rPr>
              <a:t>Read text</a:t>
            </a:r>
          </a:p>
        </p:txBody>
      </p:sp>
      <p:sp>
        <p:nvSpPr>
          <p:cNvPr id="534531"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F2925B77-D2DA-42F4-A773-821C28E756CB}" type="slidenum">
              <a:rPr lang="en-US" sz="1200">
                <a:latin typeface="Arial" charset="0"/>
              </a:rPr>
              <a:pPr algn="r"/>
              <a:t>271</a:t>
            </a:fld>
            <a:endParaRPr lang="en-US" sz="1200">
              <a:latin typeface="Arial" charset="0"/>
            </a:endParaRPr>
          </a:p>
        </p:txBody>
      </p:sp>
    </p:spTree>
  </p:cSld>
  <p:clrMapOvr>
    <a:masterClrMapping/>
  </p:clrMapOvr>
</p:notes>
</file>

<file path=ppt/notesSlides/notesSlide2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6577" name="Slide Image Placeholder 1"/>
          <p:cNvSpPr>
            <a:spLocks noGrp="1" noRot="1" noChangeAspect="1" noTextEdit="1"/>
          </p:cNvSpPr>
          <p:nvPr>
            <p:ph type="sldImg"/>
          </p:nvPr>
        </p:nvSpPr>
        <p:spPr>
          <a:ln/>
        </p:spPr>
      </p:sp>
      <p:sp>
        <p:nvSpPr>
          <p:cNvPr id="536578" name="Notes Placeholder 2"/>
          <p:cNvSpPr>
            <a:spLocks noGrp="1"/>
          </p:cNvSpPr>
          <p:nvPr>
            <p:ph type="body" idx="1"/>
          </p:nvPr>
        </p:nvSpPr>
        <p:spPr>
          <a:noFill/>
          <a:ln/>
        </p:spPr>
        <p:txBody>
          <a:bodyPr/>
          <a:lstStyle/>
          <a:p>
            <a:r>
              <a:rPr lang="en-US" smtClean="0">
                <a:ea typeface="ＭＳ Ｐゴシック"/>
                <a:cs typeface="ＭＳ Ｐゴシック"/>
              </a:rPr>
              <a:t>Read text</a:t>
            </a:r>
          </a:p>
        </p:txBody>
      </p:sp>
      <p:sp>
        <p:nvSpPr>
          <p:cNvPr id="536579"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9FB47A6E-5670-4428-824E-A0A2D72B3A64}" type="slidenum">
              <a:rPr lang="en-US" sz="1200">
                <a:latin typeface="Arial" charset="0"/>
              </a:rPr>
              <a:pPr algn="r"/>
              <a:t>272</a:t>
            </a:fld>
            <a:endParaRPr lang="en-US" sz="1200">
              <a:latin typeface="Arial" charset="0"/>
            </a:endParaRPr>
          </a:p>
        </p:txBody>
      </p:sp>
    </p:spTree>
  </p:cSld>
  <p:clrMapOvr>
    <a:masterClrMapping/>
  </p:clrMapOvr>
</p:notes>
</file>

<file path=ppt/notesSlides/notesSlide2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8625" name="Slide Image Placeholder 1"/>
          <p:cNvSpPr>
            <a:spLocks noGrp="1" noRot="1" noChangeAspect="1" noTextEdit="1"/>
          </p:cNvSpPr>
          <p:nvPr>
            <p:ph type="sldImg"/>
          </p:nvPr>
        </p:nvSpPr>
        <p:spPr>
          <a:ln/>
        </p:spPr>
      </p:sp>
      <p:sp>
        <p:nvSpPr>
          <p:cNvPr id="538626" name="Notes Placeholder 2"/>
          <p:cNvSpPr>
            <a:spLocks noGrp="1"/>
          </p:cNvSpPr>
          <p:nvPr>
            <p:ph type="body" idx="1"/>
          </p:nvPr>
        </p:nvSpPr>
        <p:spPr>
          <a:noFill/>
          <a:ln/>
        </p:spPr>
        <p:txBody>
          <a:bodyPr/>
          <a:lstStyle/>
          <a:p>
            <a:r>
              <a:rPr lang="en-US" smtClean="0">
                <a:ea typeface="ＭＳ Ｐゴシック"/>
                <a:cs typeface="ＭＳ Ｐゴシック"/>
              </a:rPr>
              <a:t>Read text</a:t>
            </a:r>
          </a:p>
        </p:txBody>
      </p:sp>
      <p:sp>
        <p:nvSpPr>
          <p:cNvPr id="538627"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52499A4A-5437-4D49-B442-AC47F1283C6E}" type="slidenum">
              <a:rPr lang="en-US" sz="1200">
                <a:latin typeface="Arial" charset="0"/>
              </a:rPr>
              <a:pPr algn="r"/>
              <a:t>273</a:t>
            </a:fld>
            <a:endParaRPr lang="en-US" sz="1200">
              <a:latin typeface="Arial" charset="0"/>
            </a:endParaRPr>
          </a:p>
        </p:txBody>
      </p:sp>
    </p:spTree>
  </p:cSld>
  <p:clrMapOvr>
    <a:masterClrMapping/>
  </p:clrMapOvr>
</p:notes>
</file>

<file path=ppt/notesSlides/notesSlide2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0673" name="Slide Image Placeholder 1"/>
          <p:cNvSpPr>
            <a:spLocks noGrp="1" noRot="1" noChangeAspect="1" noTextEdit="1"/>
          </p:cNvSpPr>
          <p:nvPr>
            <p:ph type="sldImg"/>
          </p:nvPr>
        </p:nvSpPr>
        <p:spPr>
          <a:ln/>
        </p:spPr>
      </p:sp>
      <p:sp>
        <p:nvSpPr>
          <p:cNvPr id="540674" name="Notes Placeholder 2"/>
          <p:cNvSpPr>
            <a:spLocks noGrp="1"/>
          </p:cNvSpPr>
          <p:nvPr>
            <p:ph type="body" idx="1"/>
          </p:nvPr>
        </p:nvSpPr>
        <p:spPr>
          <a:noFill/>
          <a:ln/>
        </p:spPr>
        <p:txBody>
          <a:bodyPr/>
          <a:lstStyle/>
          <a:p>
            <a:r>
              <a:rPr lang="en-US" smtClean="0">
                <a:ea typeface="ＭＳ Ｐゴシック"/>
                <a:cs typeface="ＭＳ Ｐゴシック"/>
              </a:rPr>
              <a:t>Review abbreviations</a:t>
            </a:r>
          </a:p>
        </p:txBody>
      </p:sp>
      <p:sp>
        <p:nvSpPr>
          <p:cNvPr id="540675"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C6E74B37-5A3B-4AC0-8145-354019CC539E}" type="slidenum">
              <a:rPr lang="en-US" sz="1200">
                <a:latin typeface="Arial" charset="0"/>
              </a:rPr>
              <a:pPr algn="r"/>
              <a:t>274</a:t>
            </a:fld>
            <a:endParaRPr lang="en-US" sz="1200">
              <a:latin typeface="Arial" charset="0"/>
            </a:endParaRPr>
          </a:p>
        </p:txBody>
      </p:sp>
    </p:spTree>
  </p:cSld>
  <p:clrMapOvr>
    <a:masterClrMapping/>
  </p:clrMapOvr>
</p:notes>
</file>

<file path=ppt/notesSlides/notesSlide2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21" name="Slide Image Placeholder 1"/>
          <p:cNvSpPr>
            <a:spLocks noGrp="1" noRot="1" noChangeAspect="1" noTextEdit="1"/>
          </p:cNvSpPr>
          <p:nvPr>
            <p:ph type="sldImg"/>
          </p:nvPr>
        </p:nvSpPr>
        <p:spPr>
          <a:ln/>
        </p:spPr>
      </p:sp>
      <p:sp>
        <p:nvSpPr>
          <p:cNvPr id="542722" name="Notes Placeholder 2"/>
          <p:cNvSpPr>
            <a:spLocks noGrp="1"/>
          </p:cNvSpPr>
          <p:nvPr>
            <p:ph type="body" idx="1"/>
          </p:nvPr>
        </p:nvSpPr>
        <p:spPr>
          <a:noFill/>
          <a:ln/>
        </p:spPr>
        <p:txBody>
          <a:bodyPr/>
          <a:lstStyle/>
          <a:p>
            <a:r>
              <a:rPr lang="en-US" smtClean="0">
                <a:ea typeface="ＭＳ Ｐゴシック"/>
                <a:cs typeface="ＭＳ Ｐゴシック"/>
              </a:rPr>
              <a:t>Read text</a:t>
            </a:r>
          </a:p>
        </p:txBody>
      </p:sp>
      <p:sp>
        <p:nvSpPr>
          <p:cNvPr id="542723"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EEFAF06C-C123-42D5-8C03-FBC37520BB72}" type="slidenum">
              <a:rPr lang="en-US" sz="1200">
                <a:latin typeface="Arial" charset="0"/>
              </a:rPr>
              <a:pPr algn="r"/>
              <a:t>275</a:t>
            </a:fld>
            <a:endParaRPr lang="en-US" sz="1200">
              <a:latin typeface="Arial" charset="0"/>
            </a:endParaRPr>
          </a:p>
        </p:txBody>
      </p:sp>
    </p:spTree>
  </p:cSld>
  <p:clrMapOvr>
    <a:masterClrMapping/>
  </p:clrMapOvr>
</p:notes>
</file>

<file path=ppt/notesSlides/notesSlide2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5793" name="Slide Image Placeholder 1"/>
          <p:cNvSpPr>
            <a:spLocks noGrp="1" noRot="1" noChangeAspect="1" noTextEdit="1"/>
          </p:cNvSpPr>
          <p:nvPr>
            <p:ph type="sldImg"/>
          </p:nvPr>
        </p:nvSpPr>
        <p:spPr>
          <a:ln/>
        </p:spPr>
      </p:sp>
      <p:sp>
        <p:nvSpPr>
          <p:cNvPr id="545794" name="Notes Placeholder 2"/>
          <p:cNvSpPr>
            <a:spLocks noGrp="1"/>
          </p:cNvSpPr>
          <p:nvPr>
            <p:ph type="body" idx="1"/>
          </p:nvPr>
        </p:nvSpPr>
        <p:spPr>
          <a:noFill/>
          <a:ln/>
        </p:spPr>
        <p:txBody>
          <a:bodyPr/>
          <a:lstStyle/>
          <a:p>
            <a:endParaRPr lang="en-US" smtClean="0">
              <a:ea typeface="ＭＳ Ｐゴシック"/>
              <a:cs typeface="ＭＳ Ｐゴシック"/>
            </a:endParaRPr>
          </a:p>
        </p:txBody>
      </p:sp>
      <p:sp>
        <p:nvSpPr>
          <p:cNvPr id="545795" name="Slide Number Placeholder 3"/>
          <p:cNvSpPr>
            <a:spLocks noGrp="1"/>
          </p:cNvSpPr>
          <p:nvPr>
            <p:ph type="sldNum" sz="quarter" idx="5"/>
          </p:nvPr>
        </p:nvSpPr>
        <p:spPr>
          <a:noFill/>
        </p:spPr>
        <p:txBody>
          <a:bodyPr/>
          <a:lstStyle/>
          <a:p>
            <a:fld id="{31235B3B-75B9-4C09-A5A6-9CCE3C7989E1}" type="slidenum">
              <a:rPr lang="en-US" smtClean="0">
                <a:ea typeface="ＭＳ Ｐゴシック"/>
                <a:cs typeface="ＭＳ Ｐゴシック"/>
              </a:rPr>
              <a:pPr/>
              <a:t>277</a:t>
            </a:fld>
            <a:endParaRPr lang="en-US" smtClean="0">
              <a:ea typeface="ＭＳ Ｐゴシック"/>
              <a:cs typeface="ＭＳ Ｐゴシック"/>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7"/>
          <p:cNvSpPr>
            <a:spLocks noGrp="1" noChangeArrowheads="1"/>
          </p:cNvSpPr>
          <p:nvPr>
            <p:ph type="sldNum" sz="quarter" idx="5"/>
          </p:nvPr>
        </p:nvSpPr>
        <p:spPr>
          <a:noFill/>
        </p:spPr>
        <p:txBody>
          <a:bodyPr/>
          <a:lstStyle/>
          <a:p>
            <a:fld id="{622268B2-D48E-4D9B-A490-780587558198}" type="slidenum">
              <a:rPr lang="en-US" smtClean="0">
                <a:ea typeface="ＭＳ Ｐゴシック"/>
                <a:cs typeface="ＭＳ Ｐゴシック"/>
              </a:rPr>
              <a:pPr/>
              <a:t>24</a:t>
            </a:fld>
            <a:endParaRPr lang="en-US" smtClean="0">
              <a:ea typeface="ＭＳ Ｐゴシック"/>
              <a:cs typeface="ＭＳ Ｐゴシック"/>
            </a:endParaRPr>
          </a:p>
        </p:txBody>
      </p:sp>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a:noFill/>
          <a:ln/>
        </p:spPr>
        <p:txBody>
          <a:bodyPr/>
          <a:lstStyle/>
          <a:p>
            <a:pPr eaLnBrk="1" hangingPunct="1"/>
            <a:r>
              <a:rPr lang="en-US" smtClean="0">
                <a:ea typeface="ＭＳ Ｐゴシック"/>
                <a:cs typeface="ＭＳ Ｐゴシック"/>
              </a:rPr>
              <a:t>So how do you do a surgical airway?</a:t>
            </a:r>
          </a:p>
        </p:txBody>
      </p:sp>
    </p:spTree>
  </p:cSld>
  <p:clrMapOvr>
    <a:masterClrMapping/>
  </p:clrMapOvr>
</p:notes>
</file>

<file path=ppt/notesSlides/notesSlide2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7841" name="Rectangle 7"/>
          <p:cNvSpPr>
            <a:spLocks noGrp="1" noChangeArrowheads="1"/>
          </p:cNvSpPr>
          <p:nvPr>
            <p:ph type="sldNum" sz="quarter" idx="5"/>
          </p:nvPr>
        </p:nvSpPr>
        <p:spPr>
          <a:noFill/>
        </p:spPr>
        <p:txBody>
          <a:bodyPr/>
          <a:lstStyle/>
          <a:p>
            <a:fld id="{4DEBE41E-0255-41E0-A5C2-85BD618CE1E5}" type="slidenum">
              <a:rPr lang="en-US" smtClean="0">
                <a:ea typeface="ＭＳ Ｐゴシック"/>
                <a:cs typeface="ＭＳ Ｐゴシック"/>
              </a:rPr>
              <a:pPr/>
              <a:t>278</a:t>
            </a:fld>
            <a:endParaRPr lang="en-US" smtClean="0">
              <a:ea typeface="ＭＳ Ｐゴシック"/>
              <a:cs typeface="ＭＳ Ｐゴシック"/>
            </a:endParaRPr>
          </a:p>
        </p:txBody>
      </p:sp>
      <p:sp>
        <p:nvSpPr>
          <p:cNvPr id="547842" name="Rectangle 2"/>
          <p:cNvSpPr>
            <a:spLocks noGrp="1" noRot="1" noChangeAspect="1" noChangeArrowheads="1" noTextEdit="1"/>
          </p:cNvSpPr>
          <p:nvPr>
            <p:ph type="sldImg"/>
          </p:nvPr>
        </p:nvSpPr>
        <p:spPr>
          <a:ln/>
        </p:spPr>
      </p:sp>
      <p:sp>
        <p:nvSpPr>
          <p:cNvPr id="547843" name="Rectangle 3"/>
          <p:cNvSpPr>
            <a:spLocks noGrp="1" noChangeArrowheads="1"/>
          </p:cNvSpPr>
          <p:nvPr>
            <p:ph type="body" idx="1"/>
          </p:nvPr>
        </p:nvSpPr>
        <p:spPr>
          <a:noFill/>
          <a:ln/>
        </p:spPr>
        <p:txBody>
          <a:bodyPr/>
          <a:lstStyle/>
          <a:p>
            <a:pPr eaLnBrk="1" hangingPunct="1"/>
            <a:r>
              <a:rPr lang="en-US" smtClean="0">
                <a:ea typeface="ＭＳ Ｐゴシック"/>
                <a:cs typeface="ＭＳ Ｐゴシック"/>
              </a:rPr>
              <a:t>A few final points</a:t>
            </a:r>
          </a:p>
        </p:txBody>
      </p:sp>
    </p:spTree>
  </p:cSld>
  <p:clrMapOvr>
    <a:masterClrMapping/>
  </p:clrMapOvr>
</p:notes>
</file>

<file path=ppt/notesSlides/notesSlide2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9889" name="Rectangle 7"/>
          <p:cNvSpPr>
            <a:spLocks noGrp="1" noChangeArrowheads="1"/>
          </p:cNvSpPr>
          <p:nvPr>
            <p:ph type="sldNum" sz="quarter" idx="5"/>
          </p:nvPr>
        </p:nvSpPr>
        <p:spPr>
          <a:noFill/>
        </p:spPr>
        <p:txBody>
          <a:bodyPr/>
          <a:lstStyle/>
          <a:p>
            <a:fld id="{CE342D23-D083-452E-8249-0C7B5CFF1889}" type="slidenum">
              <a:rPr lang="en-US" smtClean="0">
                <a:ea typeface="ＭＳ Ｐゴシック"/>
                <a:cs typeface="ＭＳ Ｐゴシック"/>
              </a:rPr>
              <a:pPr/>
              <a:t>279</a:t>
            </a:fld>
            <a:endParaRPr lang="en-US" smtClean="0">
              <a:ea typeface="ＭＳ Ｐゴシック"/>
              <a:cs typeface="ＭＳ Ｐゴシック"/>
            </a:endParaRPr>
          </a:p>
        </p:txBody>
      </p:sp>
      <p:sp>
        <p:nvSpPr>
          <p:cNvPr id="549890" name="Rectangle 2"/>
          <p:cNvSpPr>
            <a:spLocks noGrp="1" noRot="1" noChangeAspect="1" noChangeArrowheads="1" noTextEdit="1"/>
          </p:cNvSpPr>
          <p:nvPr>
            <p:ph type="sldImg"/>
          </p:nvPr>
        </p:nvSpPr>
        <p:spPr>
          <a:ln/>
        </p:spPr>
      </p:sp>
      <p:sp>
        <p:nvSpPr>
          <p:cNvPr id="549891" name="Rectangle 3"/>
          <p:cNvSpPr>
            <a:spLocks noGrp="1" noChangeArrowheads="1"/>
          </p:cNvSpPr>
          <p:nvPr>
            <p:ph type="body" idx="1"/>
          </p:nvPr>
        </p:nvSpPr>
        <p:spPr>
          <a:noFill/>
          <a:ln/>
        </p:spPr>
        <p:txBody>
          <a:bodyPr/>
          <a:lstStyle/>
          <a:p>
            <a:pPr eaLnBrk="1" hangingPunct="1"/>
            <a:r>
              <a:rPr lang="en-US" smtClean="0">
                <a:ea typeface="ＭＳ Ｐゴシック"/>
                <a:cs typeface="ＭＳ Ｐゴシック"/>
              </a:rPr>
              <a:t>Remember that we used carries and drags in Care Under Fire.</a:t>
            </a:r>
          </a:p>
          <a:p>
            <a:pPr eaLnBrk="1" hangingPunct="1"/>
            <a:r>
              <a:rPr lang="en-US" smtClean="0">
                <a:ea typeface="ＭＳ Ｐゴシック"/>
                <a:cs typeface="ＭＳ Ｐゴシック"/>
              </a:rPr>
              <a:t>We did it that way to get the casualty to cover as quickly as possible.</a:t>
            </a:r>
          </a:p>
          <a:p>
            <a:pPr eaLnBrk="1" hangingPunct="1"/>
            <a:r>
              <a:rPr lang="en-US" smtClean="0">
                <a:ea typeface="ＭＳ Ｐゴシック"/>
                <a:cs typeface="ＭＳ Ｐゴシック"/>
              </a:rPr>
              <a:t>Now we have time to use litters.</a:t>
            </a:r>
          </a:p>
          <a:p>
            <a:pPr eaLnBrk="1" hangingPunct="1"/>
            <a:r>
              <a:rPr lang="en-US" smtClean="0">
                <a:ea typeface="ＭＳ Ｐゴシック"/>
                <a:cs typeface="ＭＳ Ｐゴシック"/>
              </a:rPr>
              <a:t>Often better for moving casualty a long distance.</a:t>
            </a:r>
          </a:p>
          <a:p>
            <a:pPr eaLnBrk="1" hangingPunct="1"/>
            <a:endParaRPr lang="en-US" smtClean="0">
              <a:ea typeface="ＭＳ Ｐゴシック"/>
              <a:cs typeface="ＭＳ Ｐゴシック"/>
            </a:endParaRPr>
          </a:p>
          <a:p>
            <a:pPr eaLnBrk="1" hangingPunct="1"/>
            <a:r>
              <a:rPr lang="en-US" smtClean="0">
                <a:ea typeface="ＭＳ Ｐゴシック"/>
                <a:cs typeface="ＭＳ Ｐゴシック"/>
              </a:rPr>
              <a:t>Casualties do NOT have to be placed supine on a litter. The litter exists only to facilitate casualty movement. The casualty can be placed in the best position that facilitates their care and comfort. The casualty must, however, be secured to litter prior to movement.</a:t>
            </a:r>
          </a:p>
        </p:txBody>
      </p:sp>
    </p:spTree>
  </p:cSld>
  <p:clrMapOvr>
    <a:masterClrMapping/>
  </p:clrMapOvr>
</p:notes>
</file>

<file path=ppt/notesSlides/notesSlide2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1937" name="Rectangle 7"/>
          <p:cNvSpPr>
            <a:spLocks noGrp="1" noChangeArrowheads="1"/>
          </p:cNvSpPr>
          <p:nvPr>
            <p:ph type="sldNum" sz="quarter" idx="5"/>
          </p:nvPr>
        </p:nvSpPr>
        <p:spPr>
          <a:noFill/>
        </p:spPr>
        <p:txBody>
          <a:bodyPr/>
          <a:lstStyle/>
          <a:p>
            <a:fld id="{1848DB00-7D03-457D-B095-9B24409EBA8C}" type="slidenum">
              <a:rPr lang="en-US" smtClean="0">
                <a:ea typeface="ＭＳ Ｐゴシック"/>
                <a:cs typeface="ＭＳ Ｐゴシック"/>
              </a:rPr>
              <a:pPr/>
              <a:t>280</a:t>
            </a:fld>
            <a:endParaRPr lang="en-US" smtClean="0">
              <a:ea typeface="ＭＳ Ｐゴシック"/>
              <a:cs typeface="ＭＳ Ｐゴシック"/>
            </a:endParaRPr>
          </a:p>
        </p:txBody>
      </p:sp>
      <p:sp>
        <p:nvSpPr>
          <p:cNvPr id="551938" name="Rectangle 2"/>
          <p:cNvSpPr>
            <a:spLocks noGrp="1" noRot="1" noChangeAspect="1" noChangeArrowheads="1" noTextEdit="1"/>
          </p:cNvSpPr>
          <p:nvPr>
            <p:ph type="sldImg"/>
          </p:nvPr>
        </p:nvSpPr>
        <p:spPr>
          <a:ln/>
        </p:spPr>
      </p:sp>
      <p:sp>
        <p:nvSpPr>
          <p:cNvPr id="551939" name="Rectangle 3"/>
          <p:cNvSpPr>
            <a:spLocks noGrp="1" noChangeArrowheads="1"/>
          </p:cNvSpPr>
          <p:nvPr>
            <p:ph type="body" idx="1"/>
          </p:nvPr>
        </p:nvSpPr>
        <p:spPr>
          <a:noFill/>
          <a:ln/>
        </p:spPr>
        <p:txBody>
          <a:bodyPr/>
          <a:lstStyle/>
          <a:p>
            <a:pPr eaLnBrk="1" hangingPunct="1"/>
            <a:r>
              <a:rPr lang="en-US" smtClean="0">
                <a:ea typeface="ＭＳ Ｐゴシック"/>
                <a:cs typeface="ＭＳ Ｐゴシック"/>
              </a:rPr>
              <a:t>(Click on photo to start video.)</a:t>
            </a:r>
          </a:p>
          <a:p>
            <a:pPr eaLnBrk="1" hangingPunct="1"/>
            <a:endParaRPr lang="en-US" smtClean="0">
              <a:ea typeface="ＭＳ Ｐゴシック"/>
              <a:cs typeface="ＭＳ Ｐゴシック"/>
            </a:endParaRPr>
          </a:p>
          <a:p>
            <a:pPr eaLnBrk="1" hangingPunct="1"/>
            <a:r>
              <a:rPr lang="en-US" smtClean="0">
                <a:ea typeface="ＭＳ Ｐゴシック"/>
                <a:cs typeface="ＭＳ Ｐゴシック"/>
              </a:rPr>
              <a:t>Remember - Don’t let the casualty fall off of the litter!</a:t>
            </a:r>
          </a:p>
          <a:p>
            <a:pPr eaLnBrk="1" hangingPunct="1"/>
            <a:r>
              <a:rPr lang="en-US" smtClean="0">
                <a:ea typeface="ＭＳ Ｐゴシック"/>
                <a:cs typeface="ＭＳ Ｐゴシック"/>
              </a:rPr>
              <a:t>Video File:   0203V17 Litter Carry 120917</a:t>
            </a:r>
          </a:p>
        </p:txBody>
      </p:sp>
    </p:spTree>
  </p:cSld>
  <p:clrMapOvr>
    <a:masterClrMapping/>
  </p:clrMapOvr>
</p:notes>
</file>

<file path=ppt/notesSlides/notesSlide2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985" name="Rectangle 7"/>
          <p:cNvSpPr>
            <a:spLocks noGrp="1" noChangeArrowheads="1"/>
          </p:cNvSpPr>
          <p:nvPr>
            <p:ph type="sldNum" sz="quarter" idx="5"/>
          </p:nvPr>
        </p:nvSpPr>
        <p:spPr>
          <a:noFill/>
        </p:spPr>
        <p:txBody>
          <a:bodyPr/>
          <a:lstStyle/>
          <a:p>
            <a:fld id="{F0065F26-E84C-47C4-B7D3-5655EF37C25E}" type="slidenum">
              <a:rPr lang="en-US" smtClean="0">
                <a:ea typeface="ＭＳ Ｐゴシック"/>
                <a:cs typeface="ＭＳ Ｐゴシック"/>
              </a:rPr>
              <a:pPr/>
              <a:t>281</a:t>
            </a:fld>
            <a:endParaRPr lang="en-US" smtClean="0">
              <a:ea typeface="ＭＳ Ｐゴシック"/>
              <a:cs typeface="ＭＳ Ｐゴシック"/>
            </a:endParaRPr>
          </a:p>
        </p:txBody>
      </p:sp>
      <p:sp>
        <p:nvSpPr>
          <p:cNvPr id="553986" name="Rectangle 2"/>
          <p:cNvSpPr>
            <a:spLocks noGrp="1" noRot="1" noChangeAspect="1" noChangeArrowheads="1" noTextEdit="1"/>
          </p:cNvSpPr>
          <p:nvPr>
            <p:ph type="sldImg"/>
          </p:nvPr>
        </p:nvSpPr>
        <p:spPr>
          <a:ln/>
        </p:spPr>
      </p:sp>
      <p:sp>
        <p:nvSpPr>
          <p:cNvPr id="553987" name="Rectangle 3"/>
          <p:cNvSpPr>
            <a:spLocks noGrp="1" noChangeArrowheads="1"/>
          </p:cNvSpPr>
          <p:nvPr>
            <p:ph type="body" idx="1"/>
          </p:nvPr>
        </p:nvSpPr>
        <p:spPr>
          <a:noFill/>
          <a:ln/>
        </p:spPr>
        <p:txBody>
          <a:bodyPr/>
          <a:lstStyle/>
          <a:p>
            <a:pPr lvl="1" eaLnBrk="1" hangingPunct="1"/>
            <a:r>
              <a:rPr lang="en-US" smtClean="0">
                <a:ea typeface="ＭＳ Ｐゴシック"/>
              </a:rPr>
              <a:t>TFC takes place in a hazardous environment.</a:t>
            </a:r>
          </a:p>
          <a:p>
            <a:pPr lvl="1" eaLnBrk="1" hangingPunct="1"/>
            <a:r>
              <a:rPr lang="en-US" smtClean="0">
                <a:ea typeface="ＭＳ Ｐゴシック"/>
              </a:rPr>
              <a:t>The enemy may be close, and medical care may be far away. </a:t>
            </a:r>
          </a:p>
          <a:p>
            <a:pPr lvl="1" eaLnBrk="1" hangingPunct="1"/>
            <a:r>
              <a:rPr lang="en-US" smtClean="0">
                <a:ea typeface="ＭＳ Ｐゴシック"/>
              </a:rPr>
              <a:t>There is more time here than in Care Under Fire, but still, you should do only those aspects of care that are really important.</a:t>
            </a:r>
          </a:p>
          <a:p>
            <a:pPr lvl="1" eaLnBrk="1" hangingPunct="1"/>
            <a:r>
              <a:rPr lang="en-US" smtClean="0">
                <a:ea typeface="ＭＳ Ｐゴシック"/>
              </a:rPr>
              <a:t>Remember that your unit may have to move quickly at short notice.</a:t>
            </a:r>
          </a:p>
        </p:txBody>
      </p:sp>
    </p:spTree>
  </p:cSld>
  <p:clrMapOvr>
    <a:masterClrMapping/>
  </p:clrMapOvr>
</p:notes>
</file>

<file path=ppt/notesSlides/notesSlide2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6033" name="Rectangle 7"/>
          <p:cNvSpPr>
            <a:spLocks noGrp="1" noChangeArrowheads="1"/>
          </p:cNvSpPr>
          <p:nvPr>
            <p:ph type="sldNum" sz="quarter" idx="5"/>
          </p:nvPr>
        </p:nvSpPr>
        <p:spPr>
          <a:noFill/>
        </p:spPr>
        <p:txBody>
          <a:bodyPr/>
          <a:lstStyle/>
          <a:p>
            <a:fld id="{85725B1E-BFB4-4D78-A3CF-7E3C61A2D4A2}" type="slidenum">
              <a:rPr lang="en-US" smtClean="0">
                <a:ea typeface="ＭＳ Ｐゴシック"/>
                <a:cs typeface="ＭＳ Ｐゴシック"/>
              </a:rPr>
              <a:pPr/>
              <a:t>282</a:t>
            </a:fld>
            <a:endParaRPr lang="en-US" smtClean="0">
              <a:ea typeface="ＭＳ Ｐゴシック"/>
              <a:cs typeface="ＭＳ Ｐゴシック"/>
            </a:endParaRPr>
          </a:p>
        </p:txBody>
      </p:sp>
      <p:sp>
        <p:nvSpPr>
          <p:cNvPr id="556034" name="Rectangle 2"/>
          <p:cNvSpPr>
            <a:spLocks noGrp="1" noRot="1" noChangeAspect="1" noChangeArrowheads="1" noTextEdit="1"/>
          </p:cNvSpPr>
          <p:nvPr>
            <p:ph type="sldImg"/>
          </p:nvPr>
        </p:nvSpPr>
        <p:spPr>
          <a:ln/>
        </p:spPr>
      </p:sp>
      <p:sp>
        <p:nvSpPr>
          <p:cNvPr id="556035" name="Rectangle 3"/>
          <p:cNvSpPr>
            <a:spLocks noGrp="1" noChangeArrowheads="1"/>
          </p:cNvSpPr>
          <p:nvPr>
            <p:ph type="body" idx="1"/>
          </p:nvPr>
        </p:nvSpPr>
        <p:spPr>
          <a:noFill/>
          <a:ln/>
        </p:spPr>
        <p:txBody>
          <a:bodyPr/>
          <a:lstStyle/>
          <a:p>
            <a:pPr eaLnBrk="1" hangingPunct="1"/>
            <a:r>
              <a:rPr lang="en-US" smtClean="0">
                <a:ea typeface="ＭＳ Ｐゴシック"/>
                <a:cs typeface="ＭＳ Ｐゴシック"/>
              </a:rPr>
              <a:t>Review</a:t>
            </a:r>
          </a:p>
        </p:txBody>
      </p:sp>
    </p:spTree>
  </p:cSld>
  <p:clrMapOvr>
    <a:masterClrMapping/>
  </p:clrMapOvr>
</p:notes>
</file>

<file path=ppt/notesSlides/notesSlide2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9105" name="Slide Image Placeholder 1"/>
          <p:cNvSpPr>
            <a:spLocks noGrp="1" noRot="1" noChangeAspect="1"/>
          </p:cNvSpPr>
          <p:nvPr>
            <p:ph type="sldImg"/>
          </p:nvPr>
        </p:nvSpPr>
        <p:spPr>
          <a:ln/>
        </p:spPr>
      </p:sp>
      <p:sp>
        <p:nvSpPr>
          <p:cNvPr id="559106" name="Notes Placeholder 2"/>
          <p:cNvSpPr>
            <a:spLocks noGrp="1"/>
          </p:cNvSpPr>
          <p:nvPr>
            <p:ph type="body" idx="1"/>
          </p:nvPr>
        </p:nvSpPr>
        <p:spPr>
          <a:noFill/>
          <a:ln/>
        </p:spPr>
        <p:txBody>
          <a:bodyPr/>
          <a:lstStyle/>
          <a:p>
            <a:r>
              <a:rPr lang="en-US" smtClean="0">
                <a:ea typeface="ＭＳ Ｐゴシック"/>
                <a:cs typeface="ＭＳ Ｐゴシック"/>
              </a:rPr>
              <a:t>This information on CCP operations was extracted from the chapter on TCCC Casualty Response Planning by Kotwal and Montgomery in the military version of the seventh edition of the Prehospital Life Support Manual.</a:t>
            </a:r>
          </a:p>
        </p:txBody>
      </p:sp>
      <p:sp>
        <p:nvSpPr>
          <p:cNvPr id="559107" name="Slide Number Placeholder 3"/>
          <p:cNvSpPr>
            <a:spLocks noGrp="1"/>
          </p:cNvSpPr>
          <p:nvPr>
            <p:ph type="sldNum" sz="quarter" idx="5"/>
          </p:nvPr>
        </p:nvSpPr>
        <p:spPr>
          <a:noFill/>
        </p:spPr>
        <p:txBody>
          <a:bodyPr/>
          <a:lstStyle/>
          <a:p>
            <a:fld id="{D26C15AC-3904-41AD-9F64-0C5A0CD5E412}" type="slidenum">
              <a:rPr lang="en-US" smtClean="0">
                <a:ea typeface="ＭＳ Ｐゴシック"/>
                <a:cs typeface="ＭＳ Ｐゴシック"/>
              </a:rPr>
              <a:pPr/>
              <a:t>284</a:t>
            </a:fld>
            <a:endParaRPr lang="en-US" smtClean="0">
              <a:ea typeface="ＭＳ Ｐゴシック"/>
              <a:cs typeface="ＭＳ Ｐゴシック"/>
            </a:endParaRPr>
          </a:p>
        </p:txBody>
      </p:sp>
    </p:spTree>
  </p:cSld>
  <p:clrMapOvr>
    <a:masterClrMapping/>
  </p:clrMapOvr>
</p:notes>
</file>

<file path=ppt/notesSlides/notesSlide2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1153"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smtClean="0"/>
              <a:t>If possible, casualty flow should be planned from the point of injury all the way back to a fixed medical facility in CONUS.</a:t>
            </a:r>
            <a:r>
              <a:rPr lang="en-US" dirty="0" smtClean="0">
                <a:latin typeface="+mn-lt"/>
                <a:ea typeface="+mn-ea"/>
                <a:cs typeface="+mn-cs"/>
              </a:rPr>
              <a:t>  Tactical medics should understand the casualty flow up two levels above themselves at a minimum, including patient regulating, casualty accountability, and hospitalization requirements.  For example, a platoon medic should have a good understanding of where a casualty goes after leaving the tactical CCP or battalion aid station. </a:t>
            </a:r>
          </a:p>
          <a:p>
            <a:pPr eaLnBrk="1" fontAlgn="auto" hangingPunct="1">
              <a:spcBef>
                <a:spcPts val="0"/>
              </a:spcBef>
              <a:spcAft>
                <a:spcPts val="0"/>
              </a:spcAft>
              <a:defRPr/>
            </a:pPr>
            <a:endParaRPr lang="en-US" dirty="0" smtClean="0">
              <a:latin typeface="+mn-lt"/>
              <a:ea typeface="+mn-ea"/>
              <a:cs typeface="+mn-cs"/>
            </a:endParaRPr>
          </a:p>
          <a:p>
            <a:pPr eaLnBrk="1" fontAlgn="auto" hangingPunct="1">
              <a:spcBef>
                <a:spcPts val="0"/>
              </a:spcBef>
              <a:spcAft>
                <a:spcPts val="0"/>
              </a:spcAft>
              <a:defRPr/>
            </a:pPr>
            <a:r>
              <a:rPr lang="en-US" dirty="0" smtClean="0">
                <a:latin typeface="+mn-lt"/>
                <a:ea typeface="+mn-ea"/>
                <a:cs typeface="+mn-cs"/>
              </a:rPr>
              <a:t>There are several questions that need to be answered in order to establish the tactical casualty flow:</a:t>
            </a:r>
          </a:p>
          <a:p>
            <a:pPr eaLnBrk="1" fontAlgn="auto" hangingPunct="1">
              <a:spcBef>
                <a:spcPts val="0"/>
              </a:spcBef>
              <a:spcAft>
                <a:spcPts val="0"/>
              </a:spcAft>
              <a:defRPr/>
            </a:pPr>
            <a:r>
              <a:rPr lang="en-US" dirty="0" smtClean="0">
                <a:latin typeface="+mn-lt"/>
                <a:ea typeface="+mn-ea"/>
                <a:cs typeface="+mn-cs"/>
              </a:rPr>
              <a:t>	To where will the unit’s casualties be evacuated?  </a:t>
            </a:r>
          </a:p>
          <a:p>
            <a:pPr eaLnBrk="1" fontAlgn="auto" hangingPunct="1">
              <a:spcBef>
                <a:spcPts val="0"/>
              </a:spcBef>
              <a:spcAft>
                <a:spcPts val="0"/>
              </a:spcAft>
              <a:defRPr/>
            </a:pPr>
            <a:r>
              <a:rPr lang="en-US" dirty="0" smtClean="0">
                <a:latin typeface="+mn-lt"/>
                <a:ea typeface="+mn-ea"/>
                <a:cs typeface="+mn-cs"/>
              </a:rPr>
              <a:t>	Will evacuation be conducted by ground or air (or water) assets to a casualty collection point?  </a:t>
            </a:r>
          </a:p>
          <a:p>
            <a:pPr eaLnBrk="1" fontAlgn="auto" hangingPunct="1">
              <a:spcBef>
                <a:spcPts val="0"/>
              </a:spcBef>
              <a:spcAft>
                <a:spcPts val="0"/>
              </a:spcAft>
              <a:defRPr/>
            </a:pPr>
            <a:r>
              <a:rPr lang="en-US" dirty="0" smtClean="0">
                <a:latin typeface="+mn-lt"/>
                <a:ea typeface="+mn-ea"/>
                <a:cs typeface="+mn-cs"/>
              </a:rPr>
              <a:t>	How will evacuation be conducted to casualty transload points?  </a:t>
            </a:r>
          </a:p>
          <a:p>
            <a:pPr eaLnBrk="1" fontAlgn="auto" hangingPunct="1">
              <a:spcBef>
                <a:spcPts val="0"/>
              </a:spcBef>
              <a:spcAft>
                <a:spcPts val="0"/>
              </a:spcAft>
              <a:defRPr/>
            </a:pPr>
            <a:r>
              <a:rPr lang="en-US" dirty="0" smtClean="0">
                <a:latin typeface="+mn-lt"/>
                <a:ea typeface="+mn-ea"/>
                <a:cs typeface="+mn-cs"/>
              </a:rPr>
              <a:t>	What are the distances and times of travel?  </a:t>
            </a:r>
          </a:p>
          <a:p>
            <a:pPr eaLnBrk="1" fontAlgn="auto" hangingPunct="1">
              <a:spcBef>
                <a:spcPts val="0"/>
              </a:spcBef>
              <a:spcAft>
                <a:spcPts val="0"/>
              </a:spcAft>
              <a:defRPr/>
            </a:pPr>
            <a:r>
              <a:rPr lang="en-US" dirty="0" smtClean="0">
                <a:latin typeface="+mn-lt"/>
                <a:ea typeface="+mn-ea"/>
                <a:cs typeface="+mn-cs"/>
              </a:rPr>
              <a:t>	Will expected casualties be able to make it that far?  If not, what parts of the plan need to be corrected?  </a:t>
            </a:r>
          </a:p>
          <a:p>
            <a:pPr eaLnBrk="1" fontAlgn="auto" hangingPunct="1">
              <a:spcBef>
                <a:spcPts val="0"/>
              </a:spcBef>
              <a:spcAft>
                <a:spcPts val="0"/>
              </a:spcAft>
              <a:defRPr/>
            </a:pPr>
            <a:r>
              <a:rPr lang="en-US" dirty="0" smtClean="0">
                <a:latin typeface="+mn-lt"/>
                <a:ea typeface="+mn-ea"/>
                <a:cs typeface="+mn-cs"/>
              </a:rPr>
              <a:t>	Who will evacuate the casualties?  </a:t>
            </a:r>
          </a:p>
          <a:p>
            <a:pPr eaLnBrk="1" fontAlgn="auto" hangingPunct="1">
              <a:spcBef>
                <a:spcPts val="0"/>
              </a:spcBef>
              <a:spcAft>
                <a:spcPts val="0"/>
              </a:spcAft>
              <a:defRPr/>
            </a:pPr>
            <a:r>
              <a:rPr lang="en-US" dirty="0" smtClean="0">
                <a:latin typeface="+mn-lt"/>
                <a:ea typeface="+mn-ea"/>
                <a:cs typeface="+mn-cs"/>
              </a:rPr>
              <a:t>	Will medical assets be properly positioned to ensure continuity of care?</a:t>
            </a:r>
          </a:p>
          <a:p>
            <a:pPr>
              <a:defRPr/>
            </a:pPr>
            <a:endParaRPr lang="en-US" dirty="0"/>
          </a:p>
        </p:txBody>
      </p:sp>
      <p:sp>
        <p:nvSpPr>
          <p:cNvPr id="561155" name="Slide Number Placeholder 3"/>
          <p:cNvSpPr>
            <a:spLocks noGrp="1"/>
          </p:cNvSpPr>
          <p:nvPr>
            <p:ph type="sldNum" sz="quarter" idx="5"/>
          </p:nvPr>
        </p:nvSpPr>
        <p:spPr>
          <a:noFill/>
        </p:spPr>
        <p:txBody>
          <a:bodyPr/>
          <a:lstStyle/>
          <a:p>
            <a:fld id="{BB2F5953-FC1C-4D01-A29D-E1A11F2AEDF7}" type="slidenum">
              <a:rPr lang="en-US" smtClean="0">
                <a:ea typeface="ＭＳ Ｐゴシック"/>
                <a:cs typeface="ＭＳ Ｐゴシック"/>
              </a:rPr>
              <a:pPr/>
              <a:t>285</a:t>
            </a:fld>
            <a:endParaRPr lang="en-US" smtClean="0">
              <a:ea typeface="ＭＳ Ｐゴシック"/>
              <a:cs typeface="ＭＳ Ｐゴシック"/>
            </a:endParaRPr>
          </a:p>
        </p:txBody>
      </p:sp>
    </p:spTree>
  </p:cSld>
  <p:clrMapOvr>
    <a:masterClrMapping/>
  </p:clrMapOvr>
</p:notes>
</file>

<file path=ppt/notesSlides/notesSlide2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01"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smtClean="0">
                <a:latin typeface="Arial"/>
                <a:ea typeface="Calibri"/>
                <a:cs typeface="Times New Roman"/>
              </a:rPr>
              <a:t>This is a checklist for selecting a good location for a tactical CCP. </a:t>
            </a:r>
          </a:p>
          <a:p>
            <a:pPr eaLnBrk="1" fontAlgn="auto" hangingPunct="1">
              <a:spcBef>
                <a:spcPts val="0"/>
              </a:spcBef>
              <a:spcAft>
                <a:spcPts val="0"/>
              </a:spcAft>
              <a:defRPr/>
            </a:pPr>
            <a:endParaRPr lang="en-US" dirty="0" smtClean="0">
              <a:latin typeface="Arial"/>
              <a:ea typeface="Calibri"/>
              <a:cs typeface="Times New Roman"/>
            </a:endParaRPr>
          </a:p>
          <a:p>
            <a:pPr eaLnBrk="1" fontAlgn="auto" hangingPunct="1">
              <a:spcBef>
                <a:spcPts val="0"/>
              </a:spcBef>
              <a:spcAft>
                <a:spcPts val="0"/>
              </a:spcAft>
              <a:defRPr/>
            </a:pPr>
            <a:r>
              <a:rPr lang="en-US" dirty="0" smtClean="0">
                <a:latin typeface="Arial"/>
                <a:ea typeface="Calibri"/>
                <a:cs typeface="Times New Roman"/>
              </a:rPr>
              <a:t>“Lines of Drift” are </a:t>
            </a:r>
            <a:r>
              <a:rPr lang="en-US" dirty="0" smtClean="0">
                <a:solidFill>
                  <a:srgbClr val="0000FF"/>
                </a:solidFill>
                <a:latin typeface="Arial"/>
                <a:ea typeface="Calibri"/>
                <a:cs typeface="Times New Roman"/>
              </a:rPr>
              <a:t>paths of least resistance </a:t>
            </a:r>
            <a:r>
              <a:rPr lang="en-US" dirty="0" smtClean="0">
                <a:latin typeface="Arial"/>
                <a:ea typeface="Calibri"/>
                <a:cs typeface="Times New Roman"/>
              </a:rPr>
              <a:t>that offer the greatest ease while taking into account obstacles and modes of transit to the objective. </a:t>
            </a:r>
            <a:endParaRPr lang="en-US" dirty="0" smtClean="0">
              <a:latin typeface="+mn-lt"/>
              <a:ea typeface="Calibri"/>
              <a:cs typeface="Times New Roman"/>
            </a:endParaRPr>
          </a:p>
          <a:p>
            <a:pPr eaLnBrk="1" fontAlgn="auto" hangingPunct="1">
              <a:spcBef>
                <a:spcPts val="0"/>
              </a:spcBef>
              <a:spcAft>
                <a:spcPts val="0"/>
              </a:spcAft>
              <a:defRPr/>
            </a:pPr>
            <a:endParaRPr lang="en-US" dirty="0" smtClean="0">
              <a:latin typeface="+mn-lt"/>
              <a:ea typeface="Calibri"/>
              <a:cs typeface="Times New Roman"/>
            </a:endParaRPr>
          </a:p>
          <a:p>
            <a:pPr>
              <a:defRPr/>
            </a:pPr>
            <a:endParaRPr lang="en-US" dirty="0"/>
          </a:p>
        </p:txBody>
      </p:sp>
      <p:sp>
        <p:nvSpPr>
          <p:cNvPr id="563203" name="Slide Number Placeholder 3"/>
          <p:cNvSpPr>
            <a:spLocks noGrp="1"/>
          </p:cNvSpPr>
          <p:nvPr>
            <p:ph type="sldNum" sz="quarter" idx="5"/>
          </p:nvPr>
        </p:nvSpPr>
        <p:spPr>
          <a:noFill/>
        </p:spPr>
        <p:txBody>
          <a:bodyPr/>
          <a:lstStyle/>
          <a:p>
            <a:fld id="{C47A3B02-19BD-497B-ACC8-82B0695225E7}" type="slidenum">
              <a:rPr lang="en-US" smtClean="0">
                <a:ea typeface="ＭＳ Ｐゴシック"/>
                <a:cs typeface="ＭＳ Ｐゴシック"/>
              </a:rPr>
              <a:pPr/>
              <a:t>286</a:t>
            </a:fld>
            <a:endParaRPr lang="en-US" smtClean="0">
              <a:ea typeface="ＭＳ Ｐゴシック"/>
              <a:cs typeface="ＭＳ Ｐゴシック"/>
            </a:endParaRPr>
          </a:p>
        </p:txBody>
      </p:sp>
    </p:spTree>
  </p:cSld>
  <p:clrMapOvr>
    <a:masterClrMapping/>
  </p:clrMapOvr>
</p:notes>
</file>

<file path=ppt/notesSlides/notesSlide2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5249" name="Slide Image Placeholder 1"/>
          <p:cNvSpPr>
            <a:spLocks noGrp="1" noRot="1" noChangeAspect="1"/>
          </p:cNvSpPr>
          <p:nvPr>
            <p:ph type="sldImg"/>
          </p:nvPr>
        </p:nvSpPr>
        <p:spPr>
          <a:ln/>
        </p:spPr>
      </p:sp>
      <p:sp>
        <p:nvSpPr>
          <p:cNvPr id="565250" name="Notes Placeholder 2"/>
          <p:cNvSpPr>
            <a:spLocks noGrp="1"/>
          </p:cNvSpPr>
          <p:nvPr>
            <p:ph type="body" idx="1"/>
          </p:nvPr>
        </p:nvSpPr>
        <p:spPr>
          <a:noFill/>
          <a:ln/>
        </p:spPr>
        <p:txBody>
          <a:bodyPr/>
          <a:lstStyle/>
          <a:p>
            <a:r>
              <a:rPr lang="en-US" smtClean="0">
                <a:ea typeface="ＭＳ Ｐゴシック"/>
                <a:cs typeface="ＭＳ Ｐゴシック"/>
              </a:rPr>
              <a:t>Read text.</a:t>
            </a:r>
          </a:p>
        </p:txBody>
      </p:sp>
      <p:sp>
        <p:nvSpPr>
          <p:cNvPr id="565251" name="Slide Number Placeholder 3"/>
          <p:cNvSpPr>
            <a:spLocks noGrp="1"/>
          </p:cNvSpPr>
          <p:nvPr>
            <p:ph type="sldNum" sz="quarter" idx="5"/>
          </p:nvPr>
        </p:nvSpPr>
        <p:spPr>
          <a:noFill/>
        </p:spPr>
        <p:txBody>
          <a:bodyPr/>
          <a:lstStyle/>
          <a:p>
            <a:fld id="{77450DB8-08C3-427F-8B7E-4C64A6858377}" type="slidenum">
              <a:rPr lang="en-US" smtClean="0">
                <a:ea typeface="ＭＳ Ｐゴシック"/>
                <a:cs typeface="ＭＳ Ｐゴシック"/>
              </a:rPr>
              <a:pPr/>
              <a:t>287</a:t>
            </a:fld>
            <a:endParaRPr lang="en-US" smtClean="0">
              <a:ea typeface="ＭＳ Ｐゴシック"/>
              <a:cs typeface="ＭＳ Ｐゴシック"/>
            </a:endParaRPr>
          </a:p>
        </p:txBody>
      </p:sp>
    </p:spTree>
  </p:cSld>
  <p:clrMapOvr>
    <a:masterClrMapping/>
  </p:clrMapOvr>
</p:notes>
</file>

<file path=ppt/notesSlides/notesSlide2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7297" name="Slide Image Placeholder 1"/>
          <p:cNvSpPr>
            <a:spLocks noGrp="1" noRot="1" noChangeAspect="1"/>
          </p:cNvSpPr>
          <p:nvPr>
            <p:ph type="sldImg"/>
          </p:nvPr>
        </p:nvSpPr>
        <p:spPr>
          <a:ln/>
        </p:spPr>
      </p:sp>
      <p:sp>
        <p:nvSpPr>
          <p:cNvPr id="567298" name="Notes Placeholder 2"/>
          <p:cNvSpPr>
            <a:spLocks noGrp="1"/>
          </p:cNvSpPr>
          <p:nvPr>
            <p:ph type="body" idx="1"/>
          </p:nvPr>
        </p:nvSpPr>
        <p:spPr>
          <a:noFill/>
          <a:ln/>
        </p:spPr>
        <p:txBody>
          <a:bodyPr/>
          <a:lstStyle/>
          <a:p>
            <a:r>
              <a:rPr lang="en-US" smtClean="0">
                <a:ea typeface="ＭＳ Ｐゴシック"/>
                <a:cs typeface="ＭＳ Ｐゴシック"/>
              </a:rPr>
              <a:t>Read text</a:t>
            </a:r>
          </a:p>
        </p:txBody>
      </p:sp>
      <p:sp>
        <p:nvSpPr>
          <p:cNvPr id="567299" name="Slide Number Placeholder 3"/>
          <p:cNvSpPr>
            <a:spLocks noGrp="1"/>
          </p:cNvSpPr>
          <p:nvPr>
            <p:ph type="sldNum" sz="quarter" idx="5"/>
          </p:nvPr>
        </p:nvSpPr>
        <p:spPr>
          <a:noFill/>
        </p:spPr>
        <p:txBody>
          <a:bodyPr/>
          <a:lstStyle/>
          <a:p>
            <a:fld id="{63504C5E-41C5-4DFD-810E-45B4E642E76F}" type="slidenum">
              <a:rPr lang="en-US" smtClean="0">
                <a:ea typeface="ＭＳ Ｐゴシック"/>
                <a:cs typeface="ＭＳ Ｐゴシック"/>
              </a:rPr>
              <a:pPr/>
              <a:t>288</a:t>
            </a:fld>
            <a:endParaRPr lang="en-US" smtClean="0">
              <a:ea typeface="ＭＳ Ｐゴシック"/>
              <a:cs typeface="ＭＳ Ｐゴシック"/>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7"/>
          <p:cNvSpPr>
            <a:spLocks noGrp="1" noChangeArrowheads="1"/>
          </p:cNvSpPr>
          <p:nvPr>
            <p:ph type="sldNum" sz="quarter" idx="5"/>
          </p:nvPr>
        </p:nvSpPr>
        <p:spPr>
          <a:noFill/>
        </p:spPr>
        <p:txBody>
          <a:bodyPr/>
          <a:lstStyle/>
          <a:p>
            <a:fld id="{C9BFE40E-4BB7-4B82-B39A-94241664F858}" type="slidenum">
              <a:rPr lang="en-US" smtClean="0">
                <a:ea typeface="ＭＳ Ｐゴシック"/>
                <a:cs typeface="ＭＳ Ｐゴシック"/>
              </a:rPr>
              <a:pPr/>
              <a:t>25</a:t>
            </a:fld>
            <a:endParaRPr lang="en-US" smtClean="0">
              <a:ea typeface="ＭＳ Ｐゴシック"/>
              <a:cs typeface="ＭＳ Ｐゴシック"/>
            </a:endParaRPr>
          </a:p>
        </p:txBody>
      </p:sp>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noFill/>
          <a:ln/>
        </p:spPr>
        <p:txBody>
          <a:bodyPr/>
          <a:lstStyle/>
          <a:p>
            <a:pPr eaLnBrk="1" hangingPunct="1"/>
            <a:r>
              <a:rPr lang="en-US" smtClean="0">
                <a:ea typeface="ＭＳ Ｐゴシック"/>
                <a:cs typeface="ＭＳ Ｐゴシック"/>
              </a:rPr>
              <a:t>Here are the landmarks.</a:t>
            </a:r>
          </a:p>
          <a:p>
            <a:pPr eaLnBrk="1" hangingPunct="1"/>
            <a:r>
              <a:rPr lang="en-US" smtClean="0">
                <a:ea typeface="ＭＳ Ｐゴシック"/>
                <a:cs typeface="ＭＳ Ｐゴシック"/>
              </a:rPr>
              <a:t>You want to make the incision right over the cricothyroid membrane.</a:t>
            </a:r>
          </a:p>
          <a:p>
            <a:pPr eaLnBrk="1" hangingPunct="1"/>
            <a:r>
              <a:rPr lang="en-US" smtClean="0">
                <a:ea typeface="ＭＳ Ｐゴシック"/>
                <a:cs typeface="ＭＳ Ｐゴシック"/>
              </a:rPr>
              <a:t>The thyroid cartilage is the “Adam’s Apple” in men.</a:t>
            </a:r>
          </a:p>
        </p:txBody>
      </p:sp>
    </p:spTree>
  </p:cSld>
  <p:clrMapOvr>
    <a:masterClrMapping/>
  </p:clrMapOvr>
</p:notes>
</file>

<file path=ppt/notesSlides/notesSlide2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9345" name="Slide Image Placeholder 1"/>
          <p:cNvSpPr>
            <a:spLocks noGrp="1" noRot="1" noChangeAspect="1"/>
          </p:cNvSpPr>
          <p:nvPr>
            <p:ph type="sldImg"/>
          </p:nvPr>
        </p:nvSpPr>
        <p:spPr>
          <a:ln/>
        </p:spPr>
      </p:sp>
      <p:sp>
        <p:nvSpPr>
          <p:cNvPr id="569346" name="Notes Placeholder 2"/>
          <p:cNvSpPr>
            <a:spLocks noGrp="1"/>
          </p:cNvSpPr>
          <p:nvPr>
            <p:ph type="body" idx="1"/>
          </p:nvPr>
        </p:nvSpPr>
        <p:spPr>
          <a:noFill/>
          <a:ln/>
        </p:spPr>
        <p:txBody>
          <a:bodyPr/>
          <a:lstStyle/>
          <a:p>
            <a:r>
              <a:rPr lang="en-US" smtClean="0">
                <a:ea typeface="ＭＳ Ｐゴシック"/>
                <a:cs typeface="ＭＳ Ｐゴシック"/>
              </a:rPr>
              <a:t>Read text</a:t>
            </a:r>
          </a:p>
        </p:txBody>
      </p:sp>
      <p:sp>
        <p:nvSpPr>
          <p:cNvPr id="569347" name="Slide Number Placeholder 3"/>
          <p:cNvSpPr>
            <a:spLocks noGrp="1"/>
          </p:cNvSpPr>
          <p:nvPr>
            <p:ph type="sldNum" sz="quarter" idx="5"/>
          </p:nvPr>
        </p:nvSpPr>
        <p:spPr>
          <a:noFill/>
        </p:spPr>
        <p:txBody>
          <a:bodyPr/>
          <a:lstStyle/>
          <a:p>
            <a:fld id="{0D5D1226-477F-429D-9FD1-8BC454A27DAE}" type="slidenum">
              <a:rPr lang="en-US" smtClean="0">
                <a:ea typeface="ＭＳ Ｐゴシック"/>
                <a:cs typeface="ＭＳ Ｐゴシック"/>
              </a:rPr>
              <a:pPr/>
              <a:t>289</a:t>
            </a:fld>
            <a:endParaRPr lang="en-US" smtClean="0">
              <a:ea typeface="ＭＳ Ｐゴシック"/>
              <a:cs typeface="ＭＳ Ｐゴシック"/>
            </a:endParaRPr>
          </a:p>
        </p:txBody>
      </p:sp>
    </p:spTree>
  </p:cSld>
  <p:clrMapOvr>
    <a:masterClrMapping/>
  </p:clrMapOvr>
</p:notes>
</file>

<file path=ppt/notesSlides/notesSlide2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1393" name="Slide Image Placeholder 1"/>
          <p:cNvSpPr>
            <a:spLocks noGrp="1" noRot="1" noChangeAspect="1"/>
          </p:cNvSpPr>
          <p:nvPr>
            <p:ph type="sldImg"/>
          </p:nvPr>
        </p:nvSpPr>
        <p:spPr>
          <a:ln/>
        </p:spPr>
      </p:sp>
      <p:sp>
        <p:nvSpPr>
          <p:cNvPr id="571394" name="Notes Placeholder 2"/>
          <p:cNvSpPr>
            <a:spLocks noGrp="1"/>
          </p:cNvSpPr>
          <p:nvPr>
            <p:ph type="body" idx="1"/>
          </p:nvPr>
        </p:nvSpPr>
        <p:spPr>
          <a:noFill/>
          <a:ln/>
        </p:spPr>
        <p:txBody>
          <a:bodyPr/>
          <a:lstStyle/>
          <a:p>
            <a:r>
              <a:rPr lang="en-US" smtClean="0">
                <a:ea typeface="ＭＳ Ｐゴシック"/>
                <a:cs typeface="ＭＳ Ｐゴシック"/>
              </a:rPr>
              <a:t>Read text</a:t>
            </a:r>
          </a:p>
        </p:txBody>
      </p:sp>
      <p:sp>
        <p:nvSpPr>
          <p:cNvPr id="571395" name="Slide Number Placeholder 3"/>
          <p:cNvSpPr>
            <a:spLocks noGrp="1"/>
          </p:cNvSpPr>
          <p:nvPr>
            <p:ph type="sldNum" sz="quarter" idx="5"/>
          </p:nvPr>
        </p:nvSpPr>
        <p:spPr>
          <a:noFill/>
        </p:spPr>
        <p:txBody>
          <a:bodyPr/>
          <a:lstStyle/>
          <a:p>
            <a:fld id="{A1099140-2DD2-409E-8447-AB2C5D8E2BEF}" type="slidenum">
              <a:rPr lang="en-US" smtClean="0">
                <a:ea typeface="ＭＳ Ｐゴシック"/>
                <a:cs typeface="ＭＳ Ｐゴシック"/>
              </a:rPr>
              <a:pPr/>
              <a:t>290</a:t>
            </a:fld>
            <a:endParaRPr lang="en-US" smtClean="0">
              <a:ea typeface="ＭＳ Ｐゴシック"/>
              <a:cs typeface="ＭＳ Ｐゴシック"/>
            </a:endParaRPr>
          </a:p>
        </p:txBody>
      </p:sp>
    </p:spTree>
  </p:cSld>
  <p:clrMapOvr>
    <a:masterClrMapping/>
  </p:clrMapOvr>
</p:notes>
</file>

<file path=ppt/notesSlides/notesSlide2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41" name="Slide Image Placeholder 1"/>
          <p:cNvSpPr>
            <a:spLocks noGrp="1" noRot="1" noChangeAspect="1"/>
          </p:cNvSpPr>
          <p:nvPr>
            <p:ph type="sldImg"/>
          </p:nvPr>
        </p:nvSpPr>
        <p:spPr>
          <a:ln/>
        </p:spPr>
      </p:sp>
      <p:sp>
        <p:nvSpPr>
          <p:cNvPr id="573442" name="Notes Placeholder 2"/>
          <p:cNvSpPr>
            <a:spLocks noGrp="1"/>
          </p:cNvSpPr>
          <p:nvPr>
            <p:ph type="body" idx="1"/>
          </p:nvPr>
        </p:nvSpPr>
        <p:spPr>
          <a:noFill/>
          <a:ln/>
        </p:spPr>
        <p:txBody>
          <a:bodyPr/>
          <a:lstStyle/>
          <a:p>
            <a:r>
              <a:rPr lang="en-US" smtClean="0">
                <a:ea typeface="ＭＳ Ｐゴシック"/>
                <a:cs typeface="ＭＳ Ｐゴシック"/>
              </a:rPr>
              <a:t>Read text</a:t>
            </a:r>
          </a:p>
        </p:txBody>
      </p:sp>
      <p:sp>
        <p:nvSpPr>
          <p:cNvPr id="573443" name="Slide Number Placeholder 3"/>
          <p:cNvSpPr>
            <a:spLocks noGrp="1"/>
          </p:cNvSpPr>
          <p:nvPr>
            <p:ph type="sldNum" sz="quarter" idx="5"/>
          </p:nvPr>
        </p:nvSpPr>
        <p:spPr>
          <a:noFill/>
        </p:spPr>
        <p:txBody>
          <a:bodyPr/>
          <a:lstStyle/>
          <a:p>
            <a:fld id="{5C76343C-FAD4-4F4E-982D-4745202A78BB}" type="slidenum">
              <a:rPr lang="en-US" smtClean="0">
                <a:ea typeface="ＭＳ Ｐゴシック"/>
                <a:cs typeface="ＭＳ Ｐゴシック"/>
              </a:rPr>
              <a:pPr/>
              <a:t>291</a:t>
            </a:fld>
            <a:endParaRPr lang="en-US" smtClean="0">
              <a:ea typeface="ＭＳ Ｐゴシック"/>
              <a:cs typeface="ＭＳ Ｐゴシック"/>
            </a:endParaRPr>
          </a:p>
        </p:txBody>
      </p:sp>
    </p:spTree>
  </p:cSld>
  <p:clrMapOvr>
    <a:masterClrMapping/>
  </p:clrMapOvr>
</p:notes>
</file>

<file path=ppt/notesSlides/notesSlide2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5489" name="Slide Image Placeholder 1"/>
          <p:cNvSpPr>
            <a:spLocks noGrp="1" noRot="1" noChangeAspect="1"/>
          </p:cNvSpPr>
          <p:nvPr>
            <p:ph type="sldImg"/>
          </p:nvPr>
        </p:nvSpPr>
        <p:spPr>
          <a:ln/>
        </p:spPr>
      </p:sp>
      <p:sp>
        <p:nvSpPr>
          <p:cNvPr id="575490" name="Notes Placeholder 2"/>
          <p:cNvSpPr>
            <a:spLocks noGrp="1"/>
          </p:cNvSpPr>
          <p:nvPr>
            <p:ph type="body" idx="1"/>
          </p:nvPr>
        </p:nvSpPr>
        <p:spPr>
          <a:noFill/>
          <a:ln/>
        </p:spPr>
        <p:txBody>
          <a:bodyPr/>
          <a:lstStyle/>
          <a:p>
            <a:r>
              <a:rPr lang="en-US" smtClean="0">
                <a:ea typeface="ＭＳ Ｐゴシック"/>
                <a:cs typeface="ＭＳ Ｐゴシック"/>
              </a:rPr>
              <a:t>This is a typical configuration of a CCP receiving casualties from a nearby encounter with hostile forces.</a:t>
            </a:r>
          </a:p>
        </p:txBody>
      </p:sp>
      <p:sp>
        <p:nvSpPr>
          <p:cNvPr id="575491" name="Slide Number Placeholder 3"/>
          <p:cNvSpPr>
            <a:spLocks noGrp="1"/>
          </p:cNvSpPr>
          <p:nvPr>
            <p:ph type="sldNum" sz="quarter" idx="5"/>
          </p:nvPr>
        </p:nvSpPr>
        <p:spPr>
          <a:noFill/>
        </p:spPr>
        <p:txBody>
          <a:bodyPr/>
          <a:lstStyle/>
          <a:p>
            <a:fld id="{319DD3B3-7045-4C2D-BD7C-67393109A1FF}" type="slidenum">
              <a:rPr lang="en-US" smtClean="0">
                <a:ea typeface="ＭＳ Ｐゴシック"/>
                <a:cs typeface="ＭＳ Ｐゴシック"/>
              </a:rPr>
              <a:pPr/>
              <a:t>292</a:t>
            </a:fld>
            <a:endParaRPr lang="en-US" smtClean="0">
              <a:ea typeface="ＭＳ Ｐゴシック"/>
              <a:cs typeface="ＭＳ Ｐゴシック"/>
            </a:endParaRPr>
          </a:p>
        </p:txBody>
      </p:sp>
    </p:spTree>
  </p:cSld>
  <p:clrMapOvr>
    <a:masterClrMapping/>
  </p:clrMapOvr>
</p:notes>
</file>

<file path=ppt/notesSlides/notesSlide2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7537" name="Slide Image Placeholder 1"/>
          <p:cNvSpPr>
            <a:spLocks noGrp="1" noRot="1" noChangeAspect="1" noTextEdit="1"/>
          </p:cNvSpPr>
          <p:nvPr>
            <p:ph type="sldImg"/>
          </p:nvPr>
        </p:nvSpPr>
        <p:spPr>
          <a:ln/>
        </p:spPr>
      </p:sp>
      <p:sp>
        <p:nvSpPr>
          <p:cNvPr id="577538" name="Notes Placeholder 2"/>
          <p:cNvSpPr>
            <a:spLocks noGrp="1"/>
          </p:cNvSpPr>
          <p:nvPr>
            <p:ph type="body" idx="1"/>
          </p:nvPr>
        </p:nvSpPr>
        <p:spPr>
          <a:noFill/>
          <a:ln/>
        </p:spPr>
        <p:txBody>
          <a:bodyPr/>
          <a:lstStyle/>
          <a:p>
            <a:endParaRPr lang="en-US" smtClean="0">
              <a:ea typeface="ＭＳ Ｐゴシック"/>
              <a:cs typeface="ＭＳ Ｐゴシック"/>
            </a:endParaRPr>
          </a:p>
        </p:txBody>
      </p:sp>
      <p:sp>
        <p:nvSpPr>
          <p:cNvPr id="577539" name="Header Placeholder 3"/>
          <p:cNvSpPr>
            <a:spLocks noGrp="1"/>
          </p:cNvSpPr>
          <p:nvPr>
            <p:ph type="hdr" sz="quarter"/>
          </p:nvPr>
        </p:nvSpPr>
        <p:spPr>
          <a:noFill/>
        </p:spPr>
        <p:txBody>
          <a:bodyPr/>
          <a:lstStyle/>
          <a:p>
            <a:r>
              <a:rPr lang="en-US" smtClean="0">
                <a:ea typeface="ＭＳ Ｐゴシック"/>
                <a:cs typeface="ＭＳ Ｐゴシック"/>
              </a:rPr>
              <a:t>Tactical Combat Casualty Care (TCCC)</a:t>
            </a:r>
          </a:p>
        </p:txBody>
      </p:sp>
    </p:spTree>
  </p:cSld>
  <p:clrMapOvr>
    <a:masterClrMapping/>
  </p:clrMapOvr>
</p:notes>
</file>

<file path=ppt/notesSlides/notesSlide2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9585" name="Rectangle 7"/>
          <p:cNvSpPr>
            <a:spLocks noGrp="1" noChangeArrowheads="1"/>
          </p:cNvSpPr>
          <p:nvPr>
            <p:ph type="sldNum" sz="quarter" idx="5"/>
          </p:nvPr>
        </p:nvSpPr>
        <p:spPr>
          <a:noFill/>
        </p:spPr>
        <p:txBody>
          <a:bodyPr/>
          <a:lstStyle/>
          <a:p>
            <a:fld id="{CBA84CC3-197A-44E5-A1BA-750DC66DF43E}" type="slidenum">
              <a:rPr lang="en-US" smtClean="0">
                <a:ea typeface="ＭＳ Ｐゴシック"/>
                <a:cs typeface="ＭＳ Ｐゴシック"/>
              </a:rPr>
              <a:pPr/>
              <a:t>294</a:t>
            </a:fld>
            <a:endParaRPr lang="en-US" smtClean="0">
              <a:ea typeface="ＭＳ Ｐゴシック"/>
              <a:cs typeface="ＭＳ Ｐゴシック"/>
            </a:endParaRPr>
          </a:p>
        </p:txBody>
      </p:sp>
      <p:sp>
        <p:nvSpPr>
          <p:cNvPr id="579586" name="Rectangle 2"/>
          <p:cNvSpPr>
            <a:spLocks noGrp="1" noRot="1" noChangeAspect="1" noChangeArrowheads="1" noTextEdit="1"/>
          </p:cNvSpPr>
          <p:nvPr>
            <p:ph type="sldImg"/>
          </p:nvPr>
        </p:nvSpPr>
        <p:spPr>
          <a:ln/>
        </p:spPr>
      </p:sp>
      <p:sp>
        <p:nvSpPr>
          <p:cNvPr id="579587" name="Rectangle 3"/>
          <p:cNvSpPr>
            <a:spLocks noGrp="1" noChangeArrowheads="1"/>
          </p:cNvSpPr>
          <p:nvPr>
            <p:ph type="body" idx="1"/>
          </p:nvPr>
        </p:nvSpPr>
        <p:spPr>
          <a:noFill/>
          <a:ln/>
        </p:spPr>
        <p:txBody>
          <a:bodyPr/>
          <a:lstStyle/>
          <a:p>
            <a:pPr eaLnBrk="1" hangingPunct="1"/>
            <a:r>
              <a:rPr lang="en-US" smtClean="0">
                <a:ea typeface="ＭＳ Ｐゴシック"/>
                <a:cs typeface="ＭＳ Ｐゴシック"/>
              </a:rPr>
              <a:t>When you are taking care of casualties who were recently fighting for the other side, there are a few additional things to remember.</a:t>
            </a:r>
          </a:p>
        </p:txBody>
      </p:sp>
    </p:spTree>
  </p:cSld>
  <p:clrMapOvr>
    <a:masterClrMapping/>
  </p:clrMapOvr>
</p:notes>
</file>

<file path=ppt/notesSlides/notesSlide2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1633" name="Rectangle 7"/>
          <p:cNvSpPr>
            <a:spLocks noGrp="1" noChangeArrowheads="1"/>
          </p:cNvSpPr>
          <p:nvPr>
            <p:ph type="sldNum" sz="quarter" idx="5"/>
          </p:nvPr>
        </p:nvSpPr>
        <p:spPr>
          <a:noFill/>
        </p:spPr>
        <p:txBody>
          <a:bodyPr/>
          <a:lstStyle/>
          <a:p>
            <a:fld id="{3B89B40A-D1D4-43AD-9DAA-9EFD7F665DFB}" type="slidenum">
              <a:rPr lang="en-US" smtClean="0">
                <a:ea typeface="ＭＳ Ｐゴシック"/>
                <a:cs typeface="ＭＳ Ｐゴシック"/>
              </a:rPr>
              <a:pPr/>
              <a:t>295</a:t>
            </a:fld>
            <a:endParaRPr lang="en-US" smtClean="0">
              <a:ea typeface="ＭＳ Ｐゴシック"/>
              <a:cs typeface="ＭＳ Ｐゴシック"/>
            </a:endParaRPr>
          </a:p>
        </p:txBody>
      </p:sp>
      <p:sp>
        <p:nvSpPr>
          <p:cNvPr id="581634" name="Rectangle 2"/>
          <p:cNvSpPr>
            <a:spLocks noGrp="1" noRot="1" noChangeAspect="1" noChangeArrowheads="1" noTextEdit="1"/>
          </p:cNvSpPr>
          <p:nvPr>
            <p:ph type="sldImg"/>
          </p:nvPr>
        </p:nvSpPr>
        <p:spPr>
          <a:ln/>
        </p:spPr>
      </p:sp>
      <p:sp>
        <p:nvSpPr>
          <p:cNvPr id="581635" name="Rectangle 3"/>
          <p:cNvSpPr>
            <a:spLocks noGrp="1" noChangeArrowheads="1"/>
          </p:cNvSpPr>
          <p:nvPr>
            <p:ph type="body" idx="1"/>
          </p:nvPr>
        </p:nvSpPr>
        <p:spPr>
          <a:noFill/>
          <a:ln/>
        </p:spPr>
        <p:txBody>
          <a:bodyPr/>
          <a:lstStyle/>
          <a:p>
            <a:pPr eaLnBrk="1" hangingPunct="1"/>
            <a:r>
              <a:rPr lang="en-US" smtClean="0">
                <a:ea typeface="ＭＳ Ｐゴシック"/>
                <a:cs typeface="ＭＳ Ｐゴシック"/>
              </a:rPr>
              <a:t>Read text</a:t>
            </a:r>
          </a:p>
        </p:txBody>
      </p:sp>
    </p:spTree>
  </p:cSld>
  <p:clrMapOvr>
    <a:masterClrMapping/>
  </p:clrMapOvr>
</p:notes>
</file>

<file path=ppt/notesSlides/notesSlide2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81" name="Rectangle 7"/>
          <p:cNvSpPr>
            <a:spLocks noGrp="1" noChangeArrowheads="1"/>
          </p:cNvSpPr>
          <p:nvPr>
            <p:ph type="sldNum" sz="quarter" idx="5"/>
          </p:nvPr>
        </p:nvSpPr>
        <p:spPr>
          <a:noFill/>
        </p:spPr>
        <p:txBody>
          <a:bodyPr/>
          <a:lstStyle/>
          <a:p>
            <a:fld id="{A2EAC5C3-B8EB-4FB5-A6B1-74777DF61E05}" type="slidenum">
              <a:rPr lang="en-US" smtClean="0">
                <a:ea typeface="ＭＳ Ｐゴシック"/>
                <a:cs typeface="ＭＳ Ｐゴシック"/>
              </a:rPr>
              <a:pPr/>
              <a:t>296</a:t>
            </a:fld>
            <a:endParaRPr lang="en-US" smtClean="0">
              <a:ea typeface="ＭＳ Ｐゴシック"/>
              <a:cs typeface="ＭＳ Ｐゴシック"/>
            </a:endParaRPr>
          </a:p>
        </p:txBody>
      </p:sp>
      <p:sp>
        <p:nvSpPr>
          <p:cNvPr id="583682" name="Rectangle 2"/>
          <p:cNvSpPr>
            <a:spLocks noGrp="1" noRot="1" noChangeAspect="1" noChangeArrowheads="1" noTextEdit="1"/>
          </p:cNvSpPr>
          <p:nvPr>
            <p:ph type="sldImg"/>
          </p:nvPr>
        </p:nvSpPr>
        <p:spPr>
          <a:ln/>
        </p:spPr>
      </p:sp>
      <p:sp>
        <p:nvSpPr>
          <p:cNvPr id="583683" name="Rectangle 3"/>
          <p:cNvSpPr>
            <a:spLocks noGrp="1" noChangeArrowheads="1"/>
          </p:cNvSpPr>
          <p:nvPr>
            <p:ph type="body" idx="1"/>
          </p:nvPr>
        </p:nvSpPr>
        <p:spPr>
          <a:noFill/>
          <a:ln/>
        </p:spPr>
        <p:txBody>
          <a:bodyPr/>
          <a:lstStyle/>
          <a:p>
            <a:pPr eaLnBrk="1" hangingPunct="1"/>
            <a:r>
              <a:rPr lang="en-US" b="1" smtClean="0">
                <a:ea typeface="ＭＳ Ｐゴシック"/>
                <a:cs typeface="ＭＳ Ｐゴシック"/>
              </a:rPr>
              <a:t>Remember that wounded hostile combatants still represent a lethal threat.</a:t>
            </a:r>
          </a:p>
        </p:txBody>
      </p:sp>
    </p:spTree>
  </p:cSld>
  <p:clrMapOvr>
    <a:masterClrMapping/>
  </p:clrMapOvr>
</p:notes>
</file>

<file path=ppt/notesSlides/notesSlide2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5729" name="Rectangle 7"/>
          <p:cNvSpPr>
            <a:spLocks noGrp="1" noChangeArrowheads="1"/>
          </p:cNvSpPr>
          <p:nvPr>
            <p:ph type="sldNum" sz="quarter" idx="5"/>
          </p:nvPr>
        </p:nvSpPr>
        <p:spPr>
          <a:noFill/>
        </p:spPr>
        <p:txBody>
          <a:bodyPr/>
          <a:lstStyle/>
          <a:p>
            <a:fld id="{FAEB59E8-3BE1-4E73-9DE4-7C96204EE50E}" type="slidenum">
              <a:rPr lang="en-US" smtClean="0">
                <a:ea typeface="ＭＳ Ｐゴシック"/>
                <a:cs typeface="ＭＳ Ｐゴシック"/>
              </a:rPr>
              <a:pPr/>
              <a:t>297</a:t>
            </a:fld>
            <a:endParaRPr lang="en-US" smtClean="0">
              <a:ea typeface="ＭＳ Ｐゴシック"/>
              <a:cs typeface="ＭＳ Ｐゴシック"/>
            </a:endParaRPr>
          </a:p>
        </p:txBody>
      </p:sp>
      <p:sp>
        <p:nvSpPr>
          <p:cNvPr id="585730" name="Rectangle 2"/>
          <p:cNvSpPr>
            <a:spLocks noGrp="1" noRot="1" noChangeAspect="1" noChangeArrowheads="1" noTextEdit="1"/>
          </p:cNvSpPr>
          <p:nvPr>
            <p:ph type="sldImg"/>
          </p:nvPr>
        </p:nvSpPr>
        <p:spPr>
          <a:ln/>
        </p:spPr>
      </p:sp>
      <p:sp>
        <p:nvSpPr>
          <p:cNvPr id="585731" name="Rectangle 3"/>
          <p:cNvSpPr>
            <a:spLocks noGrp="1" noChangeArrowheads="1"/>
          </p:cNvSpPr>
          <p:nvPr>
            <p:ph type="body" idx="1"/>
          </p:nvPr>
        </p:nvSpPr>
        <p:spPr>
          <a:noFill/>
          <a:ln/>
        </p:spPr>
        <p:txBody>
          <a:bodyPr/>
          <a:lstStyle/>
          <a:p>
            <a:pPr eaLnBrk="1" hangingPunct="1"/>
            <a:r>
              <a:rPr lang="en-US" smtClean="0">
                <a:ea typeface="ＭＳ Ｐゴシック"/>
                <a:cs typeface="ＭＳ Ｐゴシック"/>
              </a:rPr>
              <a:t>These are just VERY BASIC prisoner handling guidelines.</a:t>
            </a:r>
          </a:p>
        </p:txBody>
      </p:sp>
    </p:spTree>
  </p:cSld>
  <p:clrMapOvr>
    <a:masterClrMapping/>
  </p:clrMapOvr>
</p:notes>
</file>

<file path=ppt/notesSlides/notesSlide2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7777" name="Rectangle 7"/>
          <p:cNvSpPr>
            <a:spLocks noGrp="1" noChangeArrowheads="1"/>
          </p:cNvSpPr>
          <p:nvPr>
            <p:ph type="sldNum" sz="quarter" idx="5"/>
          </p:nvPr>
        </p:nvSpPr>
        <p:spPr>
          <a:noFill/>
        </p:spPr>
        <p:txBody>
          <a:bodyPr/>
          <a:lstStyle/>
          <a:p>
            <a:fld id="{5920C325-6F59-4A4D-A14A-389217087FA2}" type="slidenum">
              <a:rPr lang="en-US" smtClean="0">
                <a:ea typeface="ＭＳ Ｐゴシック"/>
                <a:cs typeface="ＭＳ Ｐゴシック"/>
              </a:rPr>
              <a:pPr/>
              <a:t>298</a:t>
            </a:fld>
            <a:endParaRPr lang="en-US" smtClean="0">
              <a:ea typeface="ＭＳ Ｐゴシック"/>
              <a:cs typeface="ＭＳ Ｐゴシック"/>
            </a:endParaRPr>
          </a:p>
        </p:txBody>
      </p:sp>
      <p:sp>
        <p:nvSpPr>
          <p:cNvPr id="587778" name="Rectangle 2"/>
          <p:cNvSpPr>
            <a:spLocks noGrp="1" noRot="1" noChangeAspect="1" noChangeArrowheads="1" noTextEdit="1"/>
          </p:cNvSpPr>
          <p:nvPr>
            <p:ph type="sldImg"/>
          </p:nvPr>
        </p:nvSpPr>
        <p:spPr>
          <a:ln/>
        </p:spPr>
      </p:sp>
      <p:sp>
        <p:nvSpPr>
          <p:cNvPr id="587779" name="Rectangle 3"/>
          <p:cNvSpPr>
            <a:spLocks noGrp="1" noChangeArrowheads="1"/>
          </p:cNvSpPr>
          <p:nvPr>
            <p:ph type="body" idx="1"/>
          </p:nvPr>
        </p:nvSpPr>
        <p:spPr>
          <a:noFill/>
          <a:ln/>
        </p:spPr>
        <p:txBody>
          <a:bodyPr/>
          <a:lstStyle/>
          <a:p>
            <a:pPr eaLnBrk="1" hangingPunct="1"/>
            <a:r>
              <a:rPr lang="en-US" smtClean="0">
                <a:ea typeface="ＭＳ Ｐゴシック"/>
                <a:cs typeface="ＭＳ Ｐゴシック"/>
              </a:rPr>
              <a:t>Once the hostile combatants have been searched and secured, the care provided should be the same as for U.S. and coalition forces per the Geneva Convention.</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p:cNvSpPr>
            <a:spLocks noGrp="1" noRot="1" noChangeAspect="1" noTextEdit="1"/>
          </p:cNvSpPr>
          <p:nvPr>
            <p:ph type="sldImg"/>
          </p:nvPr>
        </p:nvSpPr>
        <p:spPr>
          <a:ln/>
        </p:spPr>
      </p:sp>
      <p:sp>
        <p:nvSpPr>
          <p:cNvPr id="71682" name="Notes Placeholder 2"/>
          <p:cNvSpPr>
            <a:spLocks noGrp="1"/>
          </p:cNvSpPr>
          <p:nvPr>
            <p:ph type="body" idx="1"/>
          </p:nvPr>
        </p:nvSpPr>
        <p:spPr>
          <a:noFill/>
          <a:ln/>
        </p:spPr>
        <p:txBody>
          <a:bodyPr/>
          <a:lstStyle/>
          <a:p>
            <a:r>
              <a:rPr lang="en-US" smtClean="0">
                <a:ea typeface="ＭＳ Ｐゴシック"/>
                <a:cs typeface="ＭＳ Ｐゴシック"/>
              </a:rPr>
              <a:t>Combat medic students should be able to demonstrate to an instructor the surface landmarks used to locate the cricothyroid membrane. These landmarks should be identified on a buddy.</a:t>
            </a:r>
          </a:p>
        </p:txBody>
      </p:sp>
    </p:spTree>
  </p:cSld>
  <p:clrMapOvr>
    <a:masterClrMapping/>
  </p:clrMapOvr>
</p:notes>
</file>

<file path=ppt/notesSlides/notesSlide2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9825" name="Slide Image Placeholder 1"/>
          <p:cNvSpPr>
            <a:spLocks noGrp="1" noRot="1" noChangeAspect="1" noTextEdit="1"/>
          </p:cNvSpPr>
          <p:nvPr>
            <p:ph type="sldImg"/>
          </p:nvPr>
        </p:nvSpPr>
        <p:spPr>
          <a:ln/>
        </p:spPr>
      </p:sp>
      <p:sp>
        <p:nvSpPr>
          <p:cNvPr id="589826" name="Notes Placeholder 2"/>
          <p:cNvSpPr>
            <a:spLocks noGrp="1"/>
          </p:cNvSpPr>
          <p:nvPr>
            <p:ph type="body" idx="1"/>
          </p:nvPr>
        </p:nvSpPr>
        <p:spPr>
          <a:noFill/>
          <a:ln/>
        </p:spPr>
        <p:txBody>
          <a:bodyPr/>
          <a:lstStyle/>
          <a:p>
            <a:endParaRPr lang="en-US" smtClean="0">
              <a:ea typeface="ＭＳ Ｐゴシック"/>
              <a:cs typeface="ＭＳ Ｐゴシック"/>
            </a:endParaRPr>
          </a:p>
        </p:txBody>
      </p:sp>
      <p:sp>
        <p:nvSpPr>
          <p:cNvPr id="589827" name="Slide Number Placeholder 3"/>
          <p:cNvSpPr>
            <a:spLocks noGrp="1"/>
          </p:cNvSpPr>
          <p:nvPr>
            <p:ph type="sldNum" sz="quarter" idx="5"/>
          </p:nvPr>
        </p:nvSpPr>
        <p:spPr>
          <a:noFill/>
        </p:spPr>
        <p:txBody>
          <a:bodyPr/>
          <a:lstStyle/>
          <a:p>
            <a:fld id="{73BEFC1D-8393-4829-9F7D-E932027CF8A3}" type="slidenum">
              <a:rPr lang="en-US" smtClean="0">
                <a:ea typeface="ＭＳ Ｐゴシック"/>
                <a:cs typeface="ＭＳ Ｐゴシック"/>
              </a:rPr>
              <a:pPr/>
              <a:t>299</a:t>
            </a:fld>
            <a:endParaRPr lang="en-US" smtClean="0">
              <a:ea typeface="ＭＳ Ｐゴシック"/>
              <a:cs typeface="ＭＳ Ｐゴシック"/>
            </a:endParaRPr>
          </a:p>
        </p:txBody>
      </p:sp>
    </p:spTree>
  </p:cSld>
  <p:clrMapOvr>
    <a:masterClrMapping/>
  </p:clrMapOvr>
</p:notes>
</file>

<file path=ppt/notesSlides/notesSlide2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2897" name="Rectangle 7"/>
          <p:cNvSpPr>
            <a:spLocks noGrp="1" noChangeArrowheads="1"/>
          </p:cNvSpPr>
          <p:nvPr>
            <p:ph type="sldNum" sz="quarter" idx="5"/>
          </p:nvPr>
        </p:nvSpPr>
        <p:spPr>
          <a:noFill/>
        </p:spPr>
        <p:txBody>
          <a:bodyPr/>
          <a:lstStyle/>
          <a:p>
            <a:fld id="{8F498B65-BE1C-4504-A130-CEAABAF0D2CE}" type="slidenum">
              <a:rPr lang="en-US" smtClean="0">
                <a:ea typeface="ＭＳ Ｐゴシック"/>
                <a:cs typeface="ＭＳ Ｐゴシック"/>
              </a:rPr>
              <a:pPr/>
              <a:t>301</a:t>
            </a:fld>
            <a:endParaRPr lang="en-US" smtClean="0">
              <a:ea typeface="ＭＳ Ｐゴシック"/>
              <a:cs typeface="ＭＳ Ｐゴシック"/>
            </a:endParaRPr>
          </a:p>
        </p:txBody>
      </p:sp>
      <p:sp>
        <p:nvSpPr>
          <p:cNvPr id="592898" name="Rectangle 2"/>
          <p:cNvSpPr>
            <a:spLocks noGrp="1" noRot="1" noChangeAspect="1" noChangeArrowheads="1" noTextEdit="1"/>
          </p:cNvSpPr>
          <p:nvPr>
            <p:ph type="sldImg"/>
          </p:nvPr>
        </p:nvSpPr>
        <p:spPr>
          <a:ln/>
        </p:spPr>
      </p:sp>
      <p:sp>
        <p:nvSpPr>
          <p:cNvPr id="592899" name="Rectangle 3"/>
          <p:cNvSpPr>
            <a:spLocks noGrp="1" noChangeArrowheads="1"/>
          </p:cNvSpPr>
          <p:nvPr>
            <p:ph type="body" idx="1"/>
          </p:nvPr>
        </p:nvSpPr>
        <p:spPr>
          <a:noFill/>
          <a:ln/>
        </p:spPr>
        <p:txBody>
          <a:bodyPr/>
          <a:lstStyle/>
          <a:p>
            <a:pPr eaLnBrk="1" hangingPunct="1"/>
            <a:r>
              <a:rPr lang="en-US" smtClean="0">
                <a:ea typeface="ＭＳ Ｐゴシック"/>
                <a:cs typeface="ＭＳ Ｐゴシック"/>
              </a:rPr>
              <a:t>These are evacuation categories established by ISAF operations pubs – not TCCC.</a:t>
            </a:r>
          </a:p>
          <a:p>
            <a:pPr eaLnBrk="1" hangingPunct="1"/>
            <a:endParaRPr lang="en-US" smtClean="0">
              <a:ea typeface="ＭＳ Ｐゴシック"/>
              <a:cs typeface="ＭＳ Ｐゴシック"/>
            </a:endParaRPr>
          </a:p>
          <a:p>
            <a:pPr eaLnBrk="1" hangingPunct="1"/>
            <a:r>
              <a:rPr lang="en-US" smtClean="0">
                <a:ea typeface="ＭＳ Ｐゴシック"/>
                <a:cs typeface="ＭＳ Ｐゴシック"/>
              </a:rPr>
              <a:t>Must know them when calling on the radio for MEDEVAC/CASEVAC.</a:t>
            </a:r>
          </a:p>
        </p:txBody>
      </p:sp>
    </p:spTree>
  </p:cSld>
  <p:clrMapOvr>
    <a:masterClrMapping/>
  </p:clrMapOvr>
</p:notes>
</file>

<file path=ppt/notesSlides/notesSlide2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4945" name="Slide Image Placeholder 1"/>
          <p:cNvSpPr>
            <a:spLocks noGrp="1" noRot="1" noChangeAspect="1"/>
          </p:cNvSpPr>
          <p:nvPr>
            <p:ph type="sldImg"/>
          </p:nvPr>
        </p:nvSpPr>
        <p:spPr>
          <a:ln/>
        </p:spPr>
      </p:sp>
      <p:sp>
        <p:nvSpPr>
          <p:cNvPr id="594946" name="Notes Placeholder 2"/>
          <p:cNvSpPr>
            <a:spLocks noGrp="1"/>
          </p:cNvSpPr>
          <p:nvPr>
            <p:ph type="body" idx="1"/>
          </p:nvPr>
        </p:nvSpPr>
        <p:spPr>
          <a:noFill/>
          <a:ln/>
        </p:spPr>
        <p:txBody>
          <a:bodyPr/>
          <a:lstStyle/>
          <a:p>
            <a:r>
              <a:rPr lang="en-US" smtClean="0">
                <a:ea typeface="ＭＳ Ｐゴシック"/>
                <a:cs typeface="ＭＳ Ｐゴシック"/>
              </a:rPr>
              <a:t>Casualties with these injuries would be considered Urgent.</a:t>
            </a:r>
          </a:p>
        </p:txBody>
      </p:sp>
      <p:sp>
        <p:nvSpPr>
          <p:cNvPr id="594947" name="Slide Number Placeholder 3"/>
          <p:cNvSpPr>
            <a:spLocks noGrp="1"/>
          </p:cNvSpPr>
          <p:nvPr>
            <p:ph type="sldNum" sz="quarter" idx="5"/>
          </p:nvPr>
        </p:nvSpPr>
        <p:spPr>
          <a:noFill/>
        </p:spPr>
        <p:txBody>
          <a:bodyPr/>
          <a:lstStyle/>
          <a:p>
            <a:fld id="{0899A3CC-9D05-47BC-879C-23634CC5802D}" type="slidenum">
              <a:rPr lang="en-US" smtClean="0">
                <a:ea typeface="ＭＳ Ｐゴシック"/>
                <a:cs typeface="ＭＳ Ｐゴシック"/>
              </a:rPr>
              <a:pPr/>
              <a:t>302</a:t>
            </a:fld>
            <a:endParaRPr lang="en-US" smtClean="0">
              <a:ea typeface="ＭＳ Ｐゴシック"/>
              <a:cs typeface="ＭＳ Ｐゴシック"/>
            </a:endParaRPr>
          </a:p>
        </p:txBody>
      </p:sp>
    </p:spTree>
  </p:cSld>
  <p:clrMapOvr>
    <a:masterClrMapping/>
  </p:clrMapOvr>
</p:notes>
</file>

<file path=ppt/notesSlides/notesSlide2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6993" name="Slide Image Placeholder 1"/>
          <p:cNvSpPr>
            <a:spLocks noGrp="1" noRot="1" noChangeAspect="1"/>
          </p:cNvSpPr>
          <p:nvPr>
            <p:ph type="sldImg"/>
          </p:nvPr>
        </p:nvSpPr>
        <p:spPr>
          <a:ln/>
        </p:spPr>
      </p:sp>
      <p:sp>
        <p:nvSpPr>
          <p:cNvPr id="596994" name="Notes Placeholder 2"/>
          <p:cNvSpPr>
            <a:spLocks noGrp="1"/>
          </p:cNvSpPr>
          <p:nvPr>
            <p:ph type="body" idx="1"/>
          </p:nvPr>
        </p:nvSpPr>
        <p:spPr>
          <a:noFill/>
          <a:ln/>
        </p:spPr>
        <p:txBody>
          <a:bodyPr/>
          <a:lstStyle/>
          <a:p>
            <a:r>
              <a:rPr lang="en-US" smtClean="0">
                <a:ea typeface="ＭＳ Ｐゴシック"/>
                <a:cs typeface="ＭＳ Ｐゴシック"/>
              </a:rPr>
              <a:t>More examples of injuries in the Urgent category.</a:t>
            </a:r>
          </a:p>
        </p:txBody>
      </p:sp>
      <p:sp>
        <p:nvSpPr>
          <p:cNvPr id="596995" name="Slide Number Placeholder 3"/>
          <p:cNvSpPr>
            <a:spLocks noGrp="1"/>
          </p:cNvSpPr>
          <p:nvPr>
            <p:ph type="sldNum" sz="quarter" idx="5"/>
          </p:nvPr>
        </p:nvSpPr>
        <p:spPr>
          <a:noFill/>
        </p:spPr>
        <p:txBody>
          <a:bodyPr/>
          <a:lstStyle/>
          <a:p>
            <a:fld id="{C6D49B56-AB26-4B27-B78D-7C82FB9722B5}" type="slidenum">
              <a:rPr lang="en-US" smtClean="0">
                <a:ea typeface="ＭＳ Ｐゴシック"/>
                <a:cs typeface="ＭＳ Ｐゴシック"/>
              </a:rPr>
              <a:pPr/>
              <a:t>303</a:t>
            </a:fld>
            <a:endParaRPr lang="en-US" smtClean="0">
              <a:ea typeface="ＭＳ Ｐゴシック"/>
              <a:cs typeface="ＭＳ Ｐゴシック"/>
            </a:endParaRPr>
          </a:p>
        </p:txBody>
      </p:sp>
    </p:spTree>
  </p:cSld>
  <p:clrMapOvr>
    <a:masterClrMapping/>
  </p:clrMapOvr>
</p:notes>
</file>

<file path=ppt/notesSlides/notesSlide2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9041" name="Slide Image Placeholder 1"/>
          <p:cNvSpPr>
            <a:spLocks noGrp="1" noRot="1" noChangeAspect="1"/>
          </p:cNvSpPr>
          <p:nvPr>
            <p:ph type="sldImg"/>
          </p:nvPr>
        </p:nvSpPr>
        <p:spPr>
          <a:ln/>
        </p:spPr>
      </p:sp>
      <p:sp>
        <p:nvSpPr>
          <p:cNvPr id="599042" name="Notes Placeholder 2"/>
          <p:cNvSpPr>
            <a:spLocks noGrp="1"/>
          </p:cNvSpPr>
          <p:nvPr>
            <p:ph type="body" idx="1"/>
          </p:nvPr>
        </p:nvSpPr>
        <p:spPr>
          <a:noFill/>
          <a:ln/>
        </p:spPr>
        <p:txBody>
          <a:bodyPr/>
          <a:lstStyle/>
          <a:p>
            <a:r>
              <a:rPr lang="en-US" smtClean="0">
                <a:ea typeface="ＭＳ Ｐゴシック"/>
                <a:cs typeface="ＭＳ Ｐゴシック"/>
              </a:rPr>
              <a:t>Casualties with these injuries would be categorized Priority.</a:t>
            </a:r>
          </a:p>
        </p:txBody>
      </p:sp>
      <p:sp>
        <p:nvSpPr>
          <p:cNvPr id="599043" name="Slide Number Placeholder 3"/>
          <p:cNvSpPr>
            <a:spLocks noGrp="1"/>
          </p:cNvSpPr>
          <p:nvPr>
            <p:ph type="sldNum" sz="quarter" idx="5"/>
          </p:nvPr>
        </p:nvSpPr>
        <p:spPr>
          <a:noFill/>
        </p:spPr>
        <p:txBody>
          <a:bodyPr/>
          <a:lstStyle/>
          <a:p>
            <a:fld id="{9A642F41-1539-4065-879C-36498D6B0D85}" type="slidenum">
              <a:rPr lang="en-US" smtClean="0">
                <a:ea typeface="ＭＳ Ｐゴシック"/>
                <a:cs typeface="ＭＳ Ｐゴシック"/>
              </a:rPr>
              <a:pPr/>
              <a:t>304</a:t>
            </a:fld>
            <a:endParaRPr lang="en-US" smtClean="0">
              <a:ea typeface="ＭＳ Ｐゴシック"/>
              <a:cs typeface="ＭＳ Ｐゴシック"/>
            </a:endParaRPr>
          </a:p>
        </p:txBody>
      </p:sp>
    </p:spTree>
  </p:cSld>
  <p:clrMapOvr>
    <a:masterClrMapping/>
  </p:clrMapOvr>
</p:notes>
</file>

<file path=ppt/notesSlides/notesSlide2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1089" name="Slide Image Placeholder 1"/>
          <p:cNvSpPr>
            <a:spLocks noGrp="1" noRot="1" noChangeAspect="1"/>
          </p:cNvSpPr>
          <p:nvPr>
            <p:ph type="sldImg"/>
          </p:nvPr>
        </p:nvSpPr>
        <p:spPr>
          <a:ln/>
        </p:spPr>
      </p:sp>
      <p:sp>
        <p:nvSpPr>
          <p:cNvPr id="601090" name="Notes Placeholder 2"/>
          <p:cNvSpPr>
            <a:spLocks noGrp="1"/>
          </p:cNvSpPr>
          <p:nvPr>
            <p:ph type="body" idx="1"/>
          </p:nvPr>
        </p:nvSpPr>
        <p:spPr>
          <a:noFill/>
          <a:ln/>
        </p:spPr>
        <p:txBody>
          <a:bodyPr/>
          <a:lstStyle/>
          <a:p>
            <a:r>
              <a:rPr lang="en-US" smtClean="0">
                <a:ea typeface="ＭＳ Ｐゴシック"/>
                <a:cs typeface="ＭＳ Ｐゴシック"/>
              </a:rPr>
              <a:t>These injuries would be assigned an evacuation category of Routine.</a:t>
            </a:r>
          </a:p>
        </p:txBody>
      </p:sp>
      <p:sp>
        <p:nvSpPr>
          <p:cNvPr id="601091" name="Slide Number Placeholder 3"/>
          <p:cNvSpPr>
            <a:spLocks noGrp="1"/>
          </p:cNvSpPr>
          <p:nvPr>
            <p:ph type="sldNum" sz="quarter" idx="5"/>
          </p:nvPr>
        </p:nvSpPr>
        <p:spPr>
          <a:noFill/>
        </p:spPr>
        <p:txBody>
          <a:bodyPr/>
          <a:lstStyle/>
          <a:p>
            <a:fld id="{87DA7B05-08E9-487A-AAE6-9BD2FD4781FC}" type="slidenum">
              <a:rPr lang="en-US" smtClean="0">
                <a:ea typeface="ＭＳ Ｐゴシック"/>
                <a:cs typeface="ＭＳ Ｐゴシック"/>
              </a:rPr>
              <a:pPr/>
              <a:t>305</a:t>
            </a:fld>
            <a:endParaRPr lang="en-US" smtClean="0">
              <a:ea typeface="ＭＳ Ｐゴシック"/>
              <a:cs typeface="ＭＳ Ｐゴシック"/>
            </a:endParaRPr>
          </a:p>
        </p:txBody>
      </p:sp>
    </p:spTree>
  </p:cSld>
  <p:clrMapOvr>
    <a:masterClrMapping/>
  </p:clrMapOvr>
</p:notes>
</file>

<file path=ppt/notesSlides/notesSlide2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3137" name="Rectangle 7"/>
          <p:cNvSpPr>
            <a:spLocks noGrp="1" noChangeArrowheads="1"/>
          </p:cNvSpPr>
          <p:nvPr>
            <p:ph type="sldNum" sz="quarter" idx="5"/>
          </p:nvPr>
        </p:nvSpPr>
        <p:spPr>
          <a:noFill/>
        </p:spPr>
        <p:txBody>
          <a:bodyPr/>
          <a:lstStyle/>
          <a:p>
            <a:fld id="{41478085-EEF3-4668-B57A-964E581F6C79}" type="slidenum">
              <a:rPr lang="en-US" smtClean="0">
                <a:ea typeface="ＭＳ Ｐゴシック"/>
                <a:cs typeface="ＭＳ Ｐゴシック"/>
              </a:rPr>
              <a:pPr/>
              <a:t>306</a:t>
            </a:fld>
            <a:endParaRPr lang="en-US" smtClean="0">
              <a:ea typeface="ＭＳ Ｐゴシック"/>
              <a:cs typeface="ＭＳ Ｐゴシック"/>
            </a:endParaRPr>
          </a:p>
        </p:txBody>
      </p:sp>
      <p:sp>
        <p:nvSpPr>
          <p:cNvPr id="603138" name="Rectangle 2"/>
          <p:cNvSpPr>
            <a:spLocks noGrp="1" noRot="1" noChangeAspect="1" noChangeArrowheads="1" noTextEdit="1"/>
          </p:cNvSpPr>
          <p:nvPr>
            <p:ph type="sldImg"/>
          </p:nvPr>
        </p:nvSpPr>
        <p:spPr>
          <a:ln/>
        </p:spPr>
      </p:sp>
      <p:sp>
        <p:nvSpPr>
          <p:cNvPr id="603139" name="Rectangle 3"/>
          <p:cNvSpPr>
            <a:spLocks noGrp="1" noChangeArrowheads="1"/>
          </p:cNvSpPr>
          <p:nvPr>
            <p:ph type="body" idx="1"/>
          </p:nvPr>
        </p:nvSpPr>
        <p:spPr>
          <a:noFill/>
          <a:ln/>
        </p:spPr>
        <p:txBody>
          <a:bodyPr/>
          <a:lstStyle/>
          <a:p>
            <a:pPr eaLnBrk="1" hangingPunct="1"/>
            <a:r>
              <a:rPr lang="en-US" smtClean="0">
                <a:ea typeface="ＭＳ Ｐゴシック"/>
                <a:cs typeface="ＭＳ Ｐゴシック"/>
              </a:rPr>
              <a:t>Here’s something that IS particular to TCCC.</a:t>
            </a:r>
          </a:p>
          <a:p>
            <a:pPr eaLnBrk="1" hangingPunct="1"/>
            <a:r>
              <a:rPr lang="en-US" smtClean="0">
                <a:ea typeface="ＭＳ Ｐゴシック"/>
                <a:cs typeface="ＭＳ Ｐゴシック"/>
              </a:rPr>
              <a:t>If you have a casualty – HOW DO YOU KNOW how delays to evac will impact on him/her?</a:t>
            </a:r>
          </a:p>
          <a:p>
            <a:pPr eaLnBrk="1" hangingPunct="1"/>
            <a:r>
              <a:rPr lang="en-US" b="1" smtClean="0">
                <a:ea typeface="ＭＳ Ｐゴシック"/>
                <a:cs typeface="ＭＳ Ｐゴシック"/>
              </a:rPr>
              <a:t>These slides will help in that respect. Not taught anywhere else.</a:t>
            </a:r>
          </a:p>
        </p:txBody>
      </p:sp>
    </p:spTree>
  </p:cSld>
  <p:clrMapOvr>
    <a:masterClrMapping/>
  </p:clrMapOvr>
</p:notes>
</file>

<file path=ppt/notesSlides/notesSlide2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5185" name="Rectangle 7"/>
          <p:cNvSpPr>
            <a:spLocks noGrp="1" noChangeArrowheads="1"/>
          </p:cNvSpPr>
          <p:nvPr>
            <p:ph type="sldNum" sz="quarter" idx="5"/>
          </p:nvPr>
        </p:nvSpPr>
        <p:spPr>
          <a:noFill/>
        </p:spPr>
        <p:txBody>
          <a:bodyPr/>
          <a:lstStyle/>
          <a:p>
            <a:fld id="{BDCA993A-E144-4BE9-96BF-669128B42AC8}" type="slidenum">
              <a:rPr lang="en-US" smtClean="0">
                <a:ea typeface="ＭＳ Ｐゴシック"/>
                <a:cs typeface="ＭＳ Ｐゴシック"/>
              </a:rPr>
              <a:pPr/>
              <a:t>307</a:t>
            </a:fld>
            <a:endParaRPr lang="en-US" smtClean="0">
              <a:ea typeface="ＭＳ Ｐゴシック"/>
              <a:cs typeface="ＭＳ Ｐゴシック"/>
            </a:endParaRPr>
          </a:p>
        </p:txBody>
      </p:sp>
      <p:sp>
        <p:nvSpPr>
          <p:cNvPr id="605186" name="Rectangle 2"/>
          <p:cNvSpPr>
            <a:spLocks noGrp="1" noRot="1" noChangeAspect="1" noChangeArrowheads="1" noTextEdit="1"/>
          </p:cNvSpPr>
          <p:nvPr>
            <p:ph type="sldImg"/>
          </p:nvPr>
        </p:nvSpPr>
        <p:spPr>
          <a:ln/>
        </p:spPr>
      </p:sp>
      <p:sp>
        <p:nvSpPr>
          <p:cNvPr id="605187" name="Rectangle 3"/>
          <p:cNvSpPr>
            <a:spLocks noGrp="1" noChangeArrowheads="1"/>
          </p:cNvSpPr>
          <p:nvPr>
            <p:ph type="body" idx="1"/>
          </p:nvPr>
        </p:nvSpPr>
        <p:spPr>
          <a:noFill/>
          <a:ln/>
        </p:spPr>
        <p:txBody>
          <a:bodyPr/>
          <a:lstStyle/>
          <a:p>
            <a:pPr eaLnBrk="1" hangingPunct="1"/>
            <a:r>
              <a:rPr lang="en-US" smtClean="0">
                <a:ea typeface="ＭＳ Ｐゴシック"/>
                <a:cs typeface="ＭＳ Ｐゴシック"/>
              </a:rPr>
              <a:t>Why not just evac all casualties immediately?</a:t>
            </a:r>
          </a:p>
          <a:p>
            <a:pPr eaLnBrk="1" hangingPunct="1"/>
            <a:r>
              <a:rPr lang="en-US" smtClean="0">
                <a:ea typeface="ＭＳ Ｐゴシック"/>
                <a:cs typeface="ＭＳ Ｐゴシック"/>
              </a:rPr>
              <a:t>May be OK for some situations, but others scenarios may have tactical constraints that must be factored in.</a:t>
            </a:r>
          </a:p>
          <a:p>
            <a:pPr eaLnBrk="1" hangingPunct="1"/>
            <a:r>
              <a:rPr lang="en-US" smtClean="0">
                <a:ea typeface="ＭＳ Ｐゴシック"/>
                <a:cs typeface="ＭＳ Ｐゴシック"/>
              </a:rPr>
              <a:t>Here is where you would want to use the Rules of Thumb to help you.</a:t>
            </a:r>
          </a:p>
        </p:txBody>
      </p:sp>
    </p:spTree>
  </p:cSld>
  <p:clrMapOvr>
    <a:masterClrMapping/>
  </p:clrMapOvr>
</p:notes>
</file>

<file path=ppt/notesSlides/notesSlide2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7233" name="Rectangle 7"/>
          <p:cNvSpPr>
            <a:spLocks noGrp="1" noChangeArrowheads="1"/>
          </p:cNvSpPr>
          <p:nvPr>
            <p:ph type="sldNum" sz="quarter" idx="5"/>
          </p:nvPr>
        </p:nvSpPr>
        <p:spPr>
          <a:noFill/>
        </p:spPr>
        <p:txBody>
          <a:bodyPr/>
          <a:lstStyle/>
          <a:p>
            <a:fld id="{D2BD3F9B-FC40-47B8-9A50-CFD62311EB50}" type="slidenum">
              <a:rPr lang="en-US" smtClean="0">
                <a:ea typeface="ＭＳ Ｐゴシック"/>
                <a:cs typeface="ＭＳ Ｐゴシック"/>
              </a:rPr>
              <a:pPr/>
              <a:t>308</a:t>
            </a:fld>
            <a:endParaRPr lang="en-US" smtClean="0">
              <a:ea typeface="ＭＳ Ｐゴシック"/>
              <a:cs typeface="ＭＳ Ｐゴシック"/>
            </a:endParaRPr>
          </a:p>
        </p:txBody>
      </p:sp>
      <p:sp>
        <p:nvSpPr>
          <p:cNvPr id="607234" name="Rectangle 2"/>
          <p:cNvSpPr>
            <a:spLocks noGrp="1" noRot="1" noChangeAspect="1" noChangeArrowheads="1" noTextEdit="1"/>
          </p:cNvSpPr>
          <p:nvPr>
            <p:ph type="sldImg"/>
          </p:nvPr>
        </p:nvSpPr>
        <p:spPr>
          <a:ln/>
        </p:spPr>
      </p:sp>
      <p:sp>
        <p:nvSpPr>
          <p:cNvPr id="607235" name="Rectangle 3"/>
          <p:cNvSpPr>
            <a:spLocks noGrp="1" noChangeArrowheads="1"/>
          </p:cNvSpPr>
          <p:nvPr>
            <p:ph type="body" idx="1"/>
          </p:nvPr>
        </p:nvSpPr>
        <p:spPr>
          <a:noFill/>
          <a:ln/>
        </p:spPr>
        <p:txBody>
          <a:bodyPr/>
          <a:lstStyle/>
          <a:p>
            <a:pPr eaLnBrk="1" hangingPunct="1"/>
            <a:r>
              <a:rPr lang="en-US" smtClean="0">
                <a:ea typeface="ＭＳ Ｐゴシック"/>
                <a:cs typeface="ＭＳ Ｐゴシック"/>
              </a:rPr>
              <a:t>Casualties do not die acutely from soft tissue wounds alone unless associated with severe bleeding or airway problems.</a:t>
            </a:r>
          </a:p>
        </p:txBody>
      </p:sp>
    </p:spTree>
  </p:cSld>
  <p:clrMapOvr>
    <a:masterClrMapping/>
  </p:clrMapOvr>
</p:notes>
</file>

<file path=ppt/notesSlides/notesSlide2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9281" name="Rectangle 7"/>
          <p:cNvSpPr>
            <a:spLocks noGrp="1" noChangeArrowheads="1"/>
          </p:cNvSpPr>
          <p:nvPr>
            <p:ph type="sldNum" sz="quarter" idx="5"/>
          </p:nvPr>
        </p:nvSpPr>
        <p:spPr>
          <a:noFill/>
        </p:spPr>
        <p:txBody>
          <a:bodyPr/>
          <a:lstStyle/>
          <a:p>
            <a:fld id="{ED05D2CB-13B8-4A97-808F-F4D526D7FAB1}" type="slidenum">
              <a:rPr lang="en-US" smtClean="0">
                <a:ea typeface="ＭＳ Ｐゴシック"/>
                <a:cs typeface="ＭＳ Ｐゴシック"/>
              </a:rPr>
              <a:pPr/>
              <a:t>309</a:t>
            </a:fld>
            <a:endParaRPr lang="en-US" smtClean="0">
              <a:ea typeface="ＭＳ Ｐゴシック"/>
              <a:cs typeface="ＭＳ Ｐゴシック"/>
            </a:endParaRPr>
          </a:p>
        </p:txBody>
      </p:sp>
      <p:sp>
        <p:nvSpPr>
          <p:cNvPr id="609282" name="Rectangle 2"/>
          <p:cNvSpPr>
            <a:spLocks noGrp="1" noRot="1" noChangeAspect="1" noChangeArrowheads="1" noTextEdit="1"/>
          </p:cNvSpPr>
          <p:nvPr>
            <p:ph type="sldImg"/>
          </p:nvPr>
        </p:nvSpPr>
        <p:spPr>
          <a:ln/>
        </p:spPr>
      </p:sp>
      <p:sp>
        <p:nvSpPr>
          <p:cNvPr id="609283" name="Rectangle 3"/>
          <p:cNvSpPr>
            <a:spLocks noGrp="1" noChangeArrowheads="1"/>
          </p:cNvSpPr>
          <p:nvPr>
            <p:ph type="body" idx="1"/>
          </p:nvPr>
        </p:nvSpPr>
        <p:spPr>
          <a:noFill/>
          <a:ln/>
        </p:spPr>
        <p:txBody>
          <a:bodyPr/>
          <a:lstStyle/>
          <a:p>
            <a:pPr eaLnBrk="1" hangingPunct="1"/>
            <a:r>
              <a:rPr lang="en-US" smtClean="0">
                <a:ea typeface="ＭＳ Ｐゴシック"/>
                <a:cs typeface="ＭＳ Ｐゴシック"/>
              </a:rPr>
              <a:t>BUT – long delays to evacuation may cause a limb to be lost if a tourniquet is in place. </a:t>
            </a:r>
          </a:p>
          <a:p>
            <a:pPr eaLnBrk="1" hangingPunct="1"/>
            <a:endParaRPr lang="en-US" smtClean="0">
              <a:ea typeface="ＭＳ Ｐゴシック"/>
              <a:cs typeface="ＭＳ Ｐゴシック"/>
            </a:endParaRPr>
          </a:p>
          <a:p>
            <a:pPr eaLnBrk="1" hangingPunct="1"/>
            <a:r>
              <a:rPr lang="en-US" smtClean="0">
                <a:ea typeface="ＭＳ Ｐゴシック"/>
                <a:cs typeface="ＭＳ Ｐゴシック"/>
              </a:rPr>
              <a:t>Two hours does not seem to be a problem for limbs with tourniquets. As you move past four to six hours, the risk to limb survival increases.</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noTextEdit="1"/>
          </p:cNvSpPr>
          <p:nvPr>
            <p:ph type="sldImg"/>
          </p:nvPr>
        </p:nvSpPr>
        <p:spPr>
          <a:ln/>
        </p:spPr>
      </p:sp>
      <p:sp>
        <p:nvSpPr>
          <p:cNvPr id="73730" name="Notes Placeholder 2"/>
          <p:cNvSpPr>
            <a:spLocks noGrp="1"/>
          </p:cNvSpPr>
          <p:nvPr>
            <p:ph type="body" idx="1"/>
          </p:nvPr>
        </p:nvSpPr>
        <p:spPr>
          <a:noFill/>
          <a:ln/>
        </p:spPr>
        <p:txBody>
          <a:bodyPr/>
          <a:lstStyle/>
          <a:p>
            <a:r>
              <a:rPr lang="en-US" smtClean="0">
                <a:ea typeface="ＭＳ Ｐゴシック"/>
                <a:cs typeface="ＭＳ Ｐゴシック"/>
              </a:rPr>
              <a:t>Here are the critical structures underlying the key surface landmarks.</a:t>
            </a:r>
          </a:p>
        </p:txBody>
      </p:sp>
    </p:spTree>
  </p:cSld>
  <p:clrMapOvr>
    <a:masterClrMapping/>
  </p:clrMapOvr>
</p:notes>
</file>

<file path=ppt/notesSlides/notesSlide2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1329" name="Rectangle 7"/>
          <p:cNvSpPr>
            <a:spLocks noGrp="1" noChangeArrowheads="1"/>
          </p:cNvSpPr>
          <p:nvPr>
            <p:ph type="sldNum" sz="quarter" idx="5"/>
          </p:nvPr>
        </p:nvSpPr>
        <p:spPr>
          <a:noFill/>
        </p:spPr>
        <p:txBody>
          <a:bodyPr/>
          <a:lstStyle/>
          <a:p>
            <a:fld id="{BAD2E585-DDAA-4D74-AD6F-BDBE20D7855E}" type="slidenum">
              <a:rPr lang="en-US" smtClean="0">
                <a:ea typeface="ＭＳ Ｐゴシック"/>
                <a:cs typeface="ＭＳ Ｐゴシック"/>
              </a:rPr>
              <a:pPr/>
              <a:t>310</a:t>
            </a:fld>
            <a:endParaRPr lang="en-US" smtClean="0">
              <a:ea typeface="ＭＳ Ｐゴシック"/>
              <a:cs typeface="ＭＳ Ｐゴシック"/>
            </a:endParaRPr>
          </a:p>
        </p:txBody>
      </p:sp>
      <p:sp>
        <p:nvSpPr>
          <p:cNvPr id="611330" name="Rectangle 2"/>
          <p:cNvSpPr>
            <a:spLocks noGrp="1" noRot="1" noChangeAspect="1" noChangeArrowheads="1" noTextEdit="1"/>
          </p:cNvSpPr>
          <p:nvPr>
            <p:ph type="sldImg"/>
          </p:nvPr>
        </p:nvSpPr>
        <p:spPr>
          <a:ln/>
        </p:spPr>
      </p:sp>
      <p:sp>
        <p:nvSpPr>
          <p:cNvPr id="611331" name="Rectangle 3"/>
          <p:cNvSpPr>
            <a:spLocks noGrp="1" noChangeArrowheads="1"/>
          </p:cNvSpPr>
          <p:nvPr>
            <p:ph type="body" idx="1"/>
          </p:nvPr>
        </p:nvSpPr>
        <p:spPr>
          <a:noFill/>
          <a:ln/>
        </p:spPr>
        <p:txBody>
          <a:bodyPr/>
          <a:lstStyle/>
          <a:p>
            <a:pPr eaLnBrk="1" hangingPunct="1"/>
            <a:r>
              <a:rPr lang="en-US" smtClean="0">
                <a:ea typeface="ＭＳ Ｐゴシック"/>
                <a:cs typeface="ＭＳ Ｐゴシック"/>
              </a:rPr>
              <a:t>This GSW to the torso is an example of a wound that causes internal, non-compressible bleeding.</a:t>
            </a:r>
          </a:p>
          <a:p>
            <a:pPr eaLnBrk="1" hangingPunct="1"/>
            <a:endParaRPr lang="en-US" smtClean="0">
              <a:ea typeface="ＭＳ Ｐゴシック"/>
              <a:cs typeface="ＭＳ Ｐゴシック"/>
            </a:endParaRPr>
          </a:p>
          <a:p>
            <a:pPr eaLnBrk="1" hangingPunct="1"/>
            <a:r>
              <a:rPr lang="en-US" smtClean="0">
                <a:ea typeface="ＭＳ Ｐゴシック"/>
                <a:cs typeface="ＭＳ Ｐゴシック"/>
              </a:rPr>
              <a:t>There is nothing that the combat medic/corpsman/PJ can do to stop internal bleeding. TXA may help, but even so, shock is nothing to sit on in the field.</a:t>
            </a:r>
          </a:p>
        </p:txBody>
      </p:sp>
    </p:spTree>
  </p:cSld>
  <p:clrMapOvr>
    <a:masterClrMapping/>
  </p:clrMapOvr>
</p:notes>
</file>

<file path=ppt/notesSlides/notesSlide2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3377" name="Rectangle 7"/>
          <p:cNvSpPr>
            <a:spLocks noGrp="1" noChangeArrowheads="1"/>
          </p:cNvSpPr>
          <p:nvPr>
            <p:ph type="sldNum" sz="quarter" idx="5"/>
          </p:nvPr>
        </p:nvSpPr>
        <p:spPr>
          <a:noFill/>
        </p:spPr>
        <p:txBody>
          <a:bodyPr/>
          <a:lstStyle/>
          <a:p>
            <a:fld id="{94AF624B-C0F4-417C-BD5C-44BE8D8DEAA1}" type="slidenum">
              <a:rPr lang="en-US" smtClean="0">
                <a:ea typeface="ＭＳ Ｐゴシック"/>
                <a:cs typeface="ＭＳ Ｐゴシック"/>
              </a:rPr>
              <a:pPr/>
              <a:t>311</a:t>
            </a:fld>
            <a:endParaRPr lang="en-US" smtClean="0">
              <a:ea typeface="ＭＳ Ｐゴシック"/>
              <a:cs typeface="ＭＳ Ｐゴシック"/>
            </a:endParaRPr>
          </a:p>
        </p:txBody>
      </p:sp>
      <p:sp>
        <p:nvSpPr>
          <p:cNvPr id="613378" name="Rectangle 2"/>
          <p:cNvSpPr>
            <a:spLocks noGrp="1" noRot="1" noChangeAspect="1" noChangeArrowheads="1" noTextEdit="1"/>
          </p:cNvSpPr>
          <p:nvPr>
            <p:ph type="sldImg"/>
          </p:nvPr>
        </p:nvSpPr>
        <p:spPr>
          <a:ln/>
        </p:spPr>
      </p:sp>
      <p:sp>
        <p:nvSpPr>
          <p:cNvPr id="613379" name="Rectangle 3"/>
          <p:cNvSpPr>
            <a:spLocks noGrp="1" noChangeArrowheads="1"/>
          </p:cNvSpPr>
          <p:nvPr>
            <p:ph type="body" idx="1"/>
          </p:nvPr>
        </p:nvSpPr>
        <p:spPr>
          <a:noFill/>
          <a:ln/>
        </p:spPr>
        <p:txBody>
          <a:bodyPr/>
          <a:lstStyle/>
          <a:p>
            <a:pPr eaLnBrk="1" hangingPunct="1"/>
            <a:r>
              <a:rPr lang="en-US" smtClean="0">
                <a:ea typeface="ＭＳ Ｐゴシック"/>
                <a:cs typeface="ＭＳ Ｐゴシック"/>
              </a:rPr>
              <a:t>Usually when you do needle decompression, casualties with a tension pneumo WILL get better.</a:t>
            </a:r>
          </a:p>
          <a:p>
            <a:pPr eaLnBrk="1" hangingPunct="1"/>
            <a:endParaRPr lang="en-US" smtClean="0">
              <a:ea typeface="ＭＳ Ｐゴシック"/>
              <a:cs typeface="ＭＳ Ｐゴシック"/>
            </a:endParaRPr>
          </a:p>
          <a:p>
            <a:pPr eaLnBrk="1" hangingPunct="1"/>
            <a:r>
              <a:rPr lang="en-US" smtClean="0">
                <a:ea typeface="ＭＳ Ｐゴシック"/>
                <a:cs typeface="ＭＳ Ｐゴシック"/>
              </a:rPr>
              <a:t>If they don’t, their main problem may be a large HEMOthorax (blood in the chest). </a:t>
            </a:r>
          </a:p>
          <a:p>
            <a:pPr eaLnBrk="1" hangingPunct="1"/>
            <a:endParaRPr lang="en-US" smtClean="0">
              <a:ea typeface="ＭＳ Ｐゴシック"/>
              <a:cs typeface="ＭＳ Ｐゴシック"/>
            </a:endParaRPr>
          </a:p>
          <a:p>
            <a:pPr eaLnBrk="1" hangingPunct="1"/>
            <a:r>
              <a:rPr lang="en-US" smtClean="0">
                <a:ea typeface="ＭＳ Ｐゴシック"/>
                <a:cs typeface="ＭＳ Ｐゴシック"/>
              </a:rPr>
              <a:t>Needle decompression will not help that. Chest tubes may not, either.</a:t>
            </a:r>
          </a:p>
          <a:p>
            <a:pPr eaLnBrk="1" hangingPunct="1"/>
            <a:endParaRPr lang="en-US" smtClean="0">
              <a:ea typeface="ＭＳ Ｐゴシック"/>
              <a:cs typeface="ＭＳ Ｐゴシック"/>
            </a:endParaRPr>
          </a:p>
        </p:txBody>
      </p:sp>
    </p:spTree>
  </p:cSld>
  <p:clrMapOvr>
    <a:masterClrMapping/>
  </p:clrMapOvr>
</p:notes>
</file>

<file path=ppt/notesSlides/notesSlide2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425" name="Rectangle 7"/>
          <p:cNvSpPr>
            <a:spLocks noGrp="1" noChangeArrowheads="1"/>
          </p:cNvSpPr>
          <p:nvPr>
            <p:ph type="sldNum" sz="quarter" idx="5"/>
          </p:nvPr>
        </p:nvSpPr>
        <p:spPr>
          <a:noFill/>
        </p:spPr>
        <p:txBody>
          <a:bodyPr/>
          <a:lstStyle/>
          <a:p>
            <a:fld id="{95DC7B7F-AE9D-43E4-9BAB-D6D1ADAC23A0}" type="slidenum">
              <a:rPr lang="en-US" smtClean="0">
                <a:ea typeface="ＭＳ Ｐゴシック"/>
                <a:cs typeface="ＭＳ Ｐゴシック"/>
              </a:rPr>
              <a:pPr/>
              <a:t>312</a:t>
            </a:fld>
            <a:endParaRPr lang="en-US" smtClean="0">
              <a:ea typeface="ＭＳ Ｐゴシック"/>
              <a:cs typeface="ＭＳ Ｐゴシック"/>
            </a:endParaRPr>
          </a:p>
        </p:txBody>
      </p:sp>
      <p:sp>
        <p:nvSpPr>
          <p:cNvPr id="615426" name="Rectangle 2"/>
          <p:cNvSpPr>
            <a:spLocks noGrp="1" noRot="1" noChangeAspect="1" noChangeArrowheads="1" noTextEdit="1"/>
          </p:cNvSpPr>
          <p:nvPr>
            <p:ph type="sldImg"/>
          </p:nvPr>
        </p:nvSpPr>
        <p:spPr>
          <a:ln/>
        </p:spPr>
      </p:sp>
      <p:sp>
        <p:nvSpPr>
          <p:cNvPr id="615427" name="Rectangle 3"/>
          <p:cNvSpPr>
            <a:spLocks noGrp="1" noChangeArrowheads="1"/>
          </p:cNvSpPr>
          <p:nvPr>
            <p:ph type="body" idx="1"/>
          </p:nvPr>
        </p:nvSpPr>
        <p:spPr>
          <a:noFill/>
          <a:ln/>
        </p:spPr>
        <p:txBody>
          <a:bodyPr/>
          <a:lstStyle/>
          <a:p>
            <a:pPr eaLnBrk="1" hangingPunct="1"/>
            <a:r>
              <a:rPr lang="en-US" smtClean="0">
                <a:ea typeface="ＭＳ Ｐゴシック"/>
                <a:cs typeface="ＭＳ Ｐゴシック"/>
              </a:rPr>
              <a:t>You can make these casualties much worse if you force them to lie on their backs!</a:t>
            </a:r>
          </a:p>
        </p:txBody>
      </p:sp>
    </p:spTree>
  </p:cSld>
  <p:clrMapOvr>
    <a:masterClrMapping/>
  </p:clrMapOvr>
</p:notes>
</file>

<file path=ppt/notesSlides/notesSlide2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7473" name="Rectangle 7"/>
          <p:cNvSpPr>
            <a:spLocks noGrp="1" noChangeArrowheads="1"/>
          </p:cNvSpPr>
          <p:nvPr>
            <p:ph type="sldNum" sz="quarter" idx="5"/>
          </p:nvPr>
        </p:nvSpPr>
        <p:spPr>
          <a:noFill/>
        </p:spPr>
        <p:txBody>
          <a:bodyPr/>
          <a:lstStyle/>
          <a:p>
            <a:fld id="{C8701FA3-4B91-4EDF-9E12-5910B34FF289}" type="slidenum">
              <a:rPr lang="en-US" smtClean="0">
                <a:ea typeface="ＭＳ Ｐゴシック"/>
                <a:cs typeface="ＭＳ Ｐゴシック"/>
              </a:rPr>
              <a:pPr/>
              <a:t>313</a:t>
            </a:fld>
            <a:endParaRPr lang="en-US" smtClean="0">
              <a:ea typeface="ＭＳ Ｐゴシック"/>
              <a:cs typeface="ＭＳ Ｐゴシック"/>
            </a:endParaRPr>
          </a:p>
        </p:txBody>
      </p:sp>
      <p:sp>
        <p:nvSpPr>
          <p:cNvPr id="617474" name="Rectangle 2"/>
          <p:cNvSpPr>
            <a:spLocks noGrp="1" noRot="1" noChangeAspect="1" noChangeArrowheads="1" noTextEdit="1"/>
          </p:cNvSpPr>
          <p:nvPr>
            <p:ph type="sldImg"/>
          </p:nvPr>
        </p:nvSpPr>
        <p:spPr>
          <a:ln/>
        </p:spPr>
      </p:sp>
      <p:sp>
        <p:nvSpPr>
          <p:cNvPr id="617475" name="Rectangle 3"/>
          <p:cNvSpPr>
            <a:spLocks noGrp="1" noChangeArrowheads="1"/>
          </p:cNvSpPr>
          <p:nvPr>
            <p:ph type="body" idx="1"/>
          </p:nvPr>
        </p:nvSpPr>
        <p:spPr>
          <a:noFill/>
          <a:ln/>
        </p:spPr>
        <p:txBody>
          <a:bodyPr/>
          <a:lstStyle/>
          <a:p>
            <a:pPr eaLnBrk="1" hangingPunct="1"/>
            <a:r>
              <a:rPr lang="en-US" smtClean="0">
                <a:ea typeface="ＭＳ Ｐゴシック"/>
                <a:cs typeface="ＭＳ Ｐゴシック"/>
              </a:rPr>
              <a:t>There are some casualties you can’t help.</a:t>
            </a:r>
          </a:p>
        </p:txBody>
      </p:sp>
    </p:spTree>
  </p:cSld>
  <p:clrMapOvr>
    <a:masterClrMapping/>
  </p:clrMapOvr>
</p:notes>
</file>

<file path=ppt/notesSlides/notesSlide2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9521" name="Rectangle 7"/>
          <p:cNvSpPr>
            <a:spLocks noGrp="1" noChangeArrowheads="1"/>
          </p:cNvSpPr>
          <p:nvPr>
            <p:ph type="sldNum" sz="quarter" idx="5"/>
          </p:nvPr>
        </p:nvSpPr>
        <p:spPr>
          <a:noFill/>
        </p:spPr>
        <p:txBody>
          <a:bodyPr/>
          <a:lstStyle/>
          <a:p>
            <a:fld id="{DA3B8B1F-F652-4D19-864E-E2B37924D764}" type="slidenum">
              <a:rPr lang="en-US" smtClean="0">
                <a:ea typeface="ＭＳ Ｐゴシック"/>
                <a:cs typeface="ＭＳ Ｐゴシック"/>
              </a:rPr>
              <a:pPr/>
              <a:t>314</a:t>
            </a:fld>
            <a:endParaRPr lang="en-US" smtClean="0">
              <a:ea typeface="ＭＳ Ｐゴシック"/>
              <a:cs typeface="ＭＳ Ｐゴシック"/>
            </a:endParaRPr>
          </a:p>
        </p:txBody>
      </p:sp>
      <p:sp>
        <p:nvSpPr>
          <p:cNvPr id="619522" name="Rectangle 2"/>
          <p:cNvSpPr>
            <a:spLocks noGrp="1" noRot="1" noChangeAspect="1" noChangeArrowheads="1" noTextEdit="1"/>
          </p:cNvSpPr>
          <p:nvPr>
            <p:ph type="sldImg"/>
          </p:nvPr>
        </p:nvSpPr>
        <p:spPr>
          <a:ln/>
        </p:spPr>
      </p:sp>
      <p:sp>
        <p:nvSpPr>
          <p:cNvPr id="619523" name="Rectangle 3"/>
          <p:cNvSpPr>
            <a:spLocks noGrp="1" noChangeArrowheads="1"/>
          </p:cNvSpPr>
          <p:nvPr>
            <p:ph type="body" idx="1"/>
          </p:nvPr>
        </p:nvSpPr>
        <p:spPr>
          <a:noFill/>
          <a:ln/>
        </p:spPr>
        <p:txBody>
          <a:bodyPr/>
          <a:lstStyle/>
          <a:p>
            <a:pPr eaLnBrk="1" hangingPunct="1"/>
            <a:r>
              <a:rPr lang="en-US" smtClean="0">
                <a:ea typeface="ＭＳ Ｐゴシック"/>
                <a:cs typeface="ＭＳ Ｐゴシック"/>
              </a:rPr>
              <a:t>Some penetrating trauma to the head IS survivable, especially shrapnel injuries.</a:t>
            </a:r>
          </a:p>
        </p:txBody>
      </p:sp>
    </p:spTree>
  </p:cSld>
  <p:clrMapOvr>
    <a:masterClrMapping/>
  </p:clrMapOvr>
</p:notes>
</file>

<file path=ppt/notesSlides/notesSlide2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1569" name="Rectangle 7"/>
          <p:cNvSpPr>
            <a:spLocks noGrp="1" noChangeArrowheads="1"/>
          </p:cNvSpPr>
          <p:nvPr>
            <p:ph type="sldNum" sz="quarter" idx="5"/>
          </p:nvPr>
        </p:nvSpPr>
        <p:spPr>
          <a:noFill/>
        </p:spPr>
        <p:txBody>
          <a:bodyPr/>
          <a:lstStyle/>
          <a:p>
            <a:fld id="{8AD4FE7A-E2B4-4CC1-AC7E-D01EF13B97B0}" type="slidenum">
              <a:rPr lang="en-US" smtClean="0">
                <a:ea typeface="ＭＳ Ｐゴシック"/>
                <a:cs typeface="ＭＳ Ｐゴシック"/>
              </a:rPr>
              <a:pPr/>
              <a:t>315</a:t>
            </a:fld>
            <a:endParaRPr lang="en-US" smtClean="0">
              <a:ea typeface="ＭＳ Ｐゴシック"/>
              <a:cs typeface="ＭＳ Ｐゴシック"/>
            </a:endParaRPr>
          </a:p>
        </p:txBody>
      </p:sp>
      <p:sp>
        <p:nvSpPr>
          <p:cNvPr id="621570" name="Rectangle 2"/>
          <p:cNvSpPr>
            <a:spLocks noGrp="1" noRot="1" noChangeAspect="1" noChangeArrowheads="1" noTextEdit="1"/>
          </p:cNvSpPr>
          <p:nvPr>
            <p:ph type="sldImg"/>
          </p:nvPr>
        </p:nvSpPr>
        <p:spPr>
          <a:ln/>
        </p:spPr>
      </p:sp>
      <p:sp>
        <p:nvSpPr>
          <p:cNvPr id="621571" name="Rectangle 3"/>
          <p:cNvSpPr>
            <a:spLocks noGrp="1" noChangeArrowheads="1"/>
          </p:cNvSpPr>
          <p:nvPr>
            <p:ph type="body" idx="1"/>
          </p:nvPr>
        </p:nvSpPr>
        <p:spPr>
          <a:noFill/>
          <a:ln/>
        </p:spPr>
        <p:txBody>
          <a:bodyPr/>
          <a:lstStyle/>
          <a:p>
            <a:pPr eaLnBrk="1" hangingPunct="1"/>
            <a:r>
              <a:rPr lang="en-US" smtClean="0">
                <a:ea typeface="ＭＳ Ｐゴシック"/>
                <a:cs typeface="ＭＳ Ｐゴシック"/>
              </a:rPr>
              <a:t>This photo shows a 7.62mm entrance wound. This single GSW to the torso proved fatal. </a:t>
            </a:r>
          </a:p>
          <a:p>
            <a:pPr eaLnBrk="1" hangingPunct="1"/>
            <a:r>
              <a:rPr lang="en-US" smtClean="0">
                <a:ea typeface="ＭＳ Ｐゴシック"/>
                <a:cs typeface="ＭＳ Ｐゴシック"/>
              </a:rPr>
              <a:t>The casualties who will die from internal bleeding do not always succumb in the first 15-30 minutes.</a:t>
            </a:r>
          </a:p>
        </p:txBody>
      </p:sp>
    </p:spTree>
  </p:cSld>
  <p:clrMapOvr>
    <a:masterClrMapping/>
  </p:clrMapOvr>
</p:notes>
</file>

<file path=ppt/notesSlides/notesSlide2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41" name="Rectangle 7"/>
          <p:cNvSpPr>
            <a:spLocks noGrp="1" noChangeArrowheads="1"/>
          </p:cNvSpPr>
          <p:nvPr>
            <p:ph type="sldNum" sz="quarter" idx="5"/>
          </p:nvPr>
        </p:nvSpPr>
        <p:spPr>
          <a:noFill/>
        </p:spPr>
        <p:txBody>
          <a:bodyPr/>
          <a:lstStyle/>
          <a:p>
            <a:fld id="{3CABB900-BBC1-4E90-9258-290F52D41157}" type="slidenum">
              <a:rPr lang="en-US" smtClean="0">
                <a:ea typeface="ＭＳ Ｐゴシック"/>
                <a:cs typeface="ＭＳ Ｐゴシック"/>
              </a:rPr>
              <a:pPr/>
              <a:t>317</a:t>
            </a:fld>
            <a:endParaRPr lang="en-US" smtClean="0">
              <a:ea typeface="ＭＳ Ｐゴシック"/>
              <a:cs typeface="ＭＳ Ｐゴシック"/>
            </a:endParaRPr>
          </a:p>
        </p:txBody>
      </p:sp>
      <p:sp>
        <p:nvSpPr>
          <p:cNvPr id="624642" name="Rectangle 2"/>
          <p:cNvSpPr>
            <a:spLocks noGrp="1" noRot="1" noChangeAspect="1" noChangeArrowheads="1" noTextEdit="1"/>
          </p:cNvSpPr>
          <p:nvPr>
            <p:ph type="sldImg"/>
          </p:nvPr>
        </p:nvSpPr>
        <p:spPr>
          <a:ln/>
        </p:spPr>
      </p:sp>
      <p:sp>
        <p:nvSpPr>
          <p:cNvPr id="624643" name="Rectangle 3"/>
          <p:cNvSpPr>
            <a:spLocks noGrp="1" noChangeArrowheads="1"/>
          </p:cNvSpPr>
          <p:nvPr>
            <p:ph type="body" idx="1"/>
          </p:nvPr>
        </p:nvSpPr>
        <p:spPr>
          <a:noFill/>
          <a:ln/>
        </p:spPr>
        <p:txBody>
          <a:bodyPr/>
          <a:lstStyle/>
          <a:p>
            <a:pPr eaLnBrk="1" hangingPunct="1"/>
            <a:r>
              <a:rPr lang="en-US" smtClean="0">
                <a:ea typeface="ＭＳ Ｐゴシック"/>
                <a:cs typeface="ＭＳ Ｐゴシック"/>
              </a:rPr>
              <a:t>The requirements for these may not seem to be optimally designed.</a:t>
            </a:r>
          </a:p>
          <a:p>
            <a:pPr eaLnBrk="1" hangingPunct="1"/>
            <a:endParaRPr lang="en-US" smtClean="0">
              <a:ea typeface="ＭＳ Ｐゴシック"/>
              <a:cs typeface="ＭＳ Ｐゴシック"/>
            </a:endParaRPr>
          </a:p>
          <a:p>
            <a:pPr eaLnBrk="1" hangingPunct="1"/>
            <a:r>
              <a:rPr lang="en-US" smtClean="0">
                <a:ea typeface="ＭＳ Ｐゴシック"/>
                <a:cs typeface="ＭＳ Ｐゴシック"/>
              </a:rPr>
              <a:t>Get over it – this is the format that you have to use.</a:t>
            </a:r>
          </a:p>
        </p:txBody>
      </p:sp>
    </p:spTree>
  </p:cSld>
  <p:clrMapOvr>
    <a:masterClrMapping/>
  </p:clrMapOvr>
</p:notes>
</file>

<file path=ppt/notesSlides/notesSlide2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6689" name="Rectangle 7"/>
          <p:cNvSpPr>
            <a:spLocks noGrp="1" noChangeArrowheads="1"/>
          </p:cNvSpPr>
          <p:nvPr>
            <p:ph type="sldNum" sz="quarter" idx="5"/>
          </p:nvPr>
        </p:nvSpPr>
        <p:spPr>
          <a:noFill/>
        </p:spPr>
        <p:txBody>
          <a:bodyPr/>
          <a:lstStyle/>
          <a:p>
            <a:fld id="{F124E335-15B2-4285-BB07-EB2DDF565A0B}" type="slidenum">
              <a:rPr lang="en-US" smtClean="0">
                <a:ea typeface="ＭＳ Ｐゴシック"/>
                <a:cs typeface="ＭＳ Ｐゴシック"/>
              </a:rPr>
              <a:pPr/>
              <a:t>318</a:t>
            </a:fld>
            <a:endParaRPr lang="en-US" smtClean="0">
              <a:ea typeface="ＭＳ Ｐゴシック"/>
              <a:cs typeface="ＭＳ Ｐゴシック"/>
            </a:endParaRPr>
          </a:p>
        </p:txBody>
      </p:sp>
      <p:sp>
        <p:nvSpPr>
          <p:cNvPr id="626690" name="Rectangle 2"/>
          <p:cNvSpPr>
            <a:spLocks noGrp="1" noRot="1" noChangeAspect="1" noChangeArrowheads="1" noTextEdit="1"/>
          </p:cNvSpPr>
          <p:nvPr>
            <p:ph type="sldImg"/>
          </p:nvPr>
        </p:nvSpPr>
        <p:spPr>
          <a:ln/>
        </p:spPr>
      </p:sp>
      <p:sp>
        <p:nvSpPr>
          <p:cNvPr id="626691" name="Rectangle 3"/>
          <p:cNvSpPr>
            <a:spLocks noGrp="1" noChangeArrowheads="1"/>
          </p:cNvSpPr>
          <p:nvPr>
            <p:ph type="body" idx="1"/>
          </p:nvPr>
        </p:nvSpPr>
        <p:spPr>
          <a:noFill/>
          <a:ln/>
        </p:spPr>
        <p:txBody>
          <a:bodyPr/>
          <a:lstStyle/>
          <a:p>
            <a:pPr eaLnBrk="1" hangingPunct="1"/>
            <a:r>
              <a:rPr lang="en-US" smtClean="0">
                <a:ea typeface="ＭＳ Ｐゴシック"/>
                <a:cs typeface="ＭＳ Ｐゴシック"/>
              </a:rPr>
              <a:t>This will help to explain why you are sending what you send on the 9-line.</a:t>
            </a:r>
          </a:p>
        </p:txBody>
      </p:sp>
    </p:spTree>
  </p:cSld>
  <p:clrMapOvr>
    <a:masterClrMapping/>
  </p:clrMapOvr>
</p:notes>
</file>

<file path=ppt/notesSlides/notesSlide2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8737" name="Rectangle 7"/>
          <p:cNvSpPr>
            <a:spLocks noGrp="1" noChangeArrowheads="1"/>
          </p:cNvSpPr>
          <p:nvPr>
            <p:ph type="sldNum" sz="quarter" idx="5"/>
          </p:nvPr>
        </p:nvSpPr>
        <p:spPr>
          <a:noFill/>
        </p:spPr>
        <p:txBody>
          <a:bodyPr/>
          <a:lstStyle/>
          <a:p>
            <a:fld id="{419C3007-B548-4F7F-9170-9162A25DA1D7}" type="slidenum">
              <a:rPr lang="en-US" smtClean="0">
                <a:ea typeface="ＭＳ Ｐゴシック"/>
                <a:cs typeface="ＭＳ Ｐゴシック"/>
              </a:rPr>
              <a:pPr/>
              <a:t>319</a:t>
            </a:fld>
            <a:endParaRPr lang="en-US" smtClean="0">
              <a:ea typeface="ＭＳ Ｐゴシック"/>
              <a:cs typeface="ＭＳ Ｐゴシック"/>
            </a:endParaRPr>
          </a:p>
        </p:txBody>
      </p:sp>
      <p:sp>
        <p:nvSpPr>
          <p:cNvPr id="628738" name="Rectangle 2"/>
          <p:cNvSpPr>
            <a:spLocks noGrp="1" noRot="1" noChangeAspect="1" noChangeArrowheads="1" noTextEdit="1"/>
          </p:cNvSpPr>
          <p:nvPr>
            <p:ph type="sldImg"/>
          </p:nvPr>
        </p:nvSpPr>
        <p:spPr>
          <a:ln/>
        </p:spPr>
      </p:sp>
      <p:sp>
        <p:nvSpPr>
          <p:cNvPr id="628739" name="Rectangle 3"/>
          <p:cNvSpPr>
            <a:spLocks noGrp="1" noChangeArrowheads="1"/>
          </p:cNvSpPr>
          <p:nvPr>
            <p:ph type="body" idx="1"/>
          </p:nvPr>
        </p:nvSpPr>
        <p:spPr>
          <a:noFill/>
          <a:ln/>
        </p:spPr>
        <p:txBody>
          <a:bodyPr/>
          <a:lstStyle/>
          <a:p>
            <a:pPr eaLnBrk="1" hangingPunct="1"/>
            <a:r>
              <a:rPr lang="en-US" smtClean="0">
                <a:ea typeface="ＭＳ Ｐゴシック"/>
                <a:cs typeface="ＭＳ Ｐゴシック"/>
              </a:rPr>
              <a:t>Read text</a:t>
            </a:r>
          </a:p>
        </p:txBody>
      </p:sp>
    </p:spTree>
  </p:cSld>
  <p:clrMapOvr>
    <a:masterClrMapping/>
  </p:clrMapOvr>
</p:notes>
</file>

<file path=ppt/notesSlides/notesSlide2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0785" name="Rectangle 7"/>
          <p:cNvSpPr>
            <a:spLocks noGrp="1" noChangeArrowheads="1"/>
          </p:cNvSpPr>
          <p:nvPr>
            <p:ph type="sldNum" sz="quarter" idx="5"/>
          </p:nvPr>
        </p:nvSpPr>
        <p:spPr>
          <a:noFill/>
        </p:spPr>
        <p:txBody>
          <a:bodyPr/>
          <a:lstStyle/>
          <a:p>
            <a:fld id="{C516F59D-0EEF-4BB6-A113-25C071480330}" type="slidenum">
              <a:rPr lang="en-US" smtClean="0">
                <a:ea typeface="ＭＳ Ｐゴシック"/>
                <a:cs typeface="ＭＳ Ｐゴシック"/>
              </a:rPr>
              <a:pPr/>
              <a:t>320</a:t>
            </a:fld>
            <a:endParaRPr lang="en-US" smtClean="0">
              <a:ea typeface="ＭＳ Ｐゴシック"/>
              <a:cs typeface="ＭＳ Ｐゴシック"/>
            </a:endParaRPr>
          </a:p>
        </p:txBody>
      </p:sp>
      <p:sp>
        <p:nvSpPr>
          <p:cNvPr id="630786" name="Rectangle 2"/>
          <p:cNvSpPr>
            <a:spLocks noGrp="1" noRot="1" noChangeAspect="1" noChangeArrowheads="1" noTextEdit="1"/>
          </p:cNvSpPr>
          <p:nvPr>
            <p:ph type="sldImg"/>
          </p:nvPr>
        </p:nvSpPr>
        <p:spPr>
          <a:ln/>
        </p:spPr>
      </p:sp>
      <p:sp>
        <p:nvSpPr>
          <p:cNvPr id="630787" name="Rectangle 3"/>
          <p:cNvSpPr>
            <a:spLocks noGrp="1" noChangeArrowheads="1"/>
          </p:cNvSpPr>
          <p:nvPr>
            <p:ph type="body" idx="1"/>
          </p:nvPr>
        </p:nvSpPr>
        <p:spPr>
          <a:noFill/>
          <a:ln/>
        </p:spPr>
        <p:txBody>
          <a:bodyPr/>
          <a:lstStyle/>
          <a:p>
            <a:pPr eaLnBrk="1" hangingPunct="1"/>
            <a:r>
              <a:rPr lang="en-US" smtClean="0">
                <a:ea typeface="ＭＳ Ｐゴシック"/>
                <a:cs typeface="ＭＳ Ｐゴシック"/>
              </a:rPr>
              <a:t>Read text</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8" name="Text Box 1"/>
          <p:cNvSpPr txBox="1">
            <a:spLocks noChangeArrowheads="1"/>
          </p:cNvSpPr>
          <p:nvPr/>
        </p:nvSpPr>
        <p:spPr bwMode="auto">
          <a:xfrm>
            <a:off x="1400175" y="914400"/>
            <a:ext cx="4056063" cy="3135313"/>
          </a:xfrm>
          <a:prstGeom prst="rect">
            <a:avLst/>
          </a:prstGeom>
          <a:solidFill>
            <a:srgbClr val="FFFFFF"/>
          </a:solidFill>
          <a:ln w="9525">
            <a:solidFill>
              <a:srgbClr val="000000"/>
            </a:solidFill>
            <a:miter lim="800000"/>
            <a:headEnd/>
            <a:tailEnd/>
          </a:ln>
        </p:spPr>
        <p:txBody>
          <a:bodyPr wrap="none" lIns="82058" tIns="41029" rIns="82058" bIns="41029" anchor="ctr"/>
          <a:lstStyle/>
          <a:p>
            <a:endParaRPr lang="en-US" sz="2400"/>
          </a:p>
        </p:txBody>
      </p:sp>
      <p:sp>
        <p:nvSpPr>
          <p:cNvPr id="75779" name="Text Box 2"/>
          <p:cNvSpPr>
            <a:spLocks noGrp="1" noChangeArrowheads="1"/>
          </p:cNvSpPr>
          <p:nvPr>
            <p:ph type="body"/>
          </p:nvPr>
        </p:nvSpPr>
        <p:spPr>
          <a:xfrm>
            <a:off x="1046163" y="4352925"/>
            <a:ext cx="4770437" cy="3478213"/>
          </a:xfrm>
          <a:noFill/>
          <a:ln/>
        </p:spPr>
        <p:txBody>
          <a:bodyPr/>
          <a:lstStyle/>
          <a:p>
            <a:pPr marL="76200" eaLnBrk="1">
              <a:lnSpc>
                <a:spcPct val="93000"/>
              </a:lnSpc>
              <a:spcBef>
                <a:spcPct val="0"/>
              </a:spcBef>
              <a:buSzPct val="45000"/>
              <a:tabLst>
                <a:tab pos="649288" algn="l"/>
                <a:tab pos="1298575" algn="l"/>
                <a:tab pos="1947863" algn="l"/>
                <a:tab pos="2597150" algn="l"/>
                <a:tab pos="3248025" algn="l"/>
                <a:tab pos="3897313" algn="l"/>
                <a:tab pos="4546600" algn="l"/>
              </a:tabLst>
            </a:pPr>
            <a:r>
              <a:rPr lang="en-GB" smtClean="0">
                <a:ea typeface="msgothic"/>
                <a:cs typeface="Times New Roman" pitchFamily="18" charset="0"/>
              </a:rPr>
              <a:t>Once the combat medic student has identified the pertinent landmarks, s/he should be required to draw a dashed vertical (mid-sagittal) line on his/her buddy's neck over the cricothyroid membrane where the incision should be made.</a:t>
            </a:r>
          </a:p>
        </p:txBody>
      </p:sp>
    </p:spTree>
  </p:cSld>
  <p:clrMapOvr>
    <a:masterClrMapping/>
  </p:clrMapOvr>
</p:notes>
</file>

<file path=ppt/notesSlides/notesSlide2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2833" name="Rectangle 7"/>
          <p:cNvSpPr>
            <a:spLocks noGrp="1" noChangeArrowheads="1"/>
          </p:cNvSpPr>
          <p:nvPr>
            <p:ph type="sldNum" sz="quarter" idx="5"/>
          </p:nvPr>
        </p:nvSpPr>
        <p:spPr>
          <a:noFill/>
        </p:spPr>
        <p:txBody>
          <a:bodyPr/>
          <a:lstStyle/>
          <a:p>
            <a:fld id="{B4A7D1D6-72FA-4E5C-A6B5-5F7D21E423C7}" type="slidenum">
              <a:rPr lang="en-US" smtClean="0">
                <a:ea typeface="ＭＳ Ｐゴシック"/>
                <a:cs typeface="ＭＳ Ｐゴシック"/>
              </a:rPr>
              <a:pPr/>
              <a:t>321</a:t>
            </a:fld>
            <a:endParaRPr lang="en-US" smtClean="0">
              <a:ea typeface="ＭＳ Ｐゴシック"/>
              <a:cs typeface="ＭＳ Ｐゴシック"/>
            </a:endParaRPr>
          </a:p>
        </p:txBody>
      </p:sp>
      <p:sp>
        <p:nvSpPr>
          <p:cNvPr id="632834" name="Rectangle 2"/>
          <p:cNvSpPr>
            <a:spLocks noGrp="1" noRot="1" noChangeAspect="1" noChangeArrowheads="1" noTextEdit="1"/>
          </p:cNvSpPr>
          <p:nvPr>
            <p:ph type="sldImg"/>
          </p:nvPr>
        </p:nvSpPr>
        <p:spPr>
          <a:ln/>
        </p:spPr>
      </p:sp>
      <p:sp>
        <p:nvSpPr>
          <p:cNvPr id="632835" name="Rectangle 3"/>
          <p:cNvSpPr>
            <a:spLocks noGrp="1" noChangeArrowheads="1"/>
          </p:cNvSpPr>
          <p:nvPr>
            <p:ph type="body" idx="1"/>
          </p:nvPr>
        </p:nvSpPr>
        <p:spPr>
          <a:noFill/>
          <a:ln/>
        </p:spPr>
        <p:txBody>
          <a:bodyPr/>
          <a:lstStyle/>
          <a:p>
            <a:pPr eaLnBrk="1" hangingPunct="1"/>
            <a:r>
              <a:rPr lang="en-US" smtClean="0">
                <a:ea typeface="ＭＳ Ｐゴシック"/>
                <a:cs typeface="ＭＳ Ｐゴシック"/>
              </a:rPr>
              <a:t>Read text</a:t>
            </a:r>
          </a:p>
        </p:txBody>
      </p:sp>
    </p:spTree>
  </p:cSld>
  <p:clrMapOvr>
    <a:masterClrMapping/>
  </p:clrMapOvr>
</p:notes>
</file>

<file path=ppt/notesSlides/notesSlide2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81" name="Rectangle 7"/>
          <p:cNvSpPr>
            <a:spLocks noGrp="1" noChangeArrowheads="1"/>
          </p:cNvSpPr>
          <p:nvPr>
            <p:ph type="sldNum" sz="quarter" idx="5"/>
          </p:nvPr>
        </p:nvSpPr>
        <p:spPr>
          <a:noFill/>
        </p:spPr>
        <p:txBody>
          <a:bodyPr/>
          <a:lstStyle/>
          <a:p>
            <a:fld id="{622E8646-E823-4373-AF3C-746D5C4AF48E}" type="slidenum">
              <a:rPr lang="en-US" smtClean="0">
                <a:ea typeface="ＭＳ Ｐゴシック"/>
                <a:cs typeface="ＭＳ Ｐゴシック"/>
              </a:rPr>
              <a:pPr/>
              <a:t>322</a:t>
            </a:fld>
            <a:endParaRPr lang="en-US" smtClean="0">
              <a:ea typeface="ＭＳ Ｐゴシック"/>
              <a:cs typeface="ＭＳ Ｐゴシック"/>
            </a:endParaRPr>
          </a:p>
        </p:txBody>
      </p:sp>
      <p:sp>
        <p:nvSpPr>
          <p:cNvPr id="634882" name="Rectangle 2"/>
          <p:cNvSpPr>
            <a:spLocks noGrp="1" noRot="1" noChangeAspect="1" noChangeArrowheads="1" noTextEdit="1"/>
          </p:cNvSpPr>
          <p:nvPr>
            <p:ph type="sldImg"/>
          </p:nvPr>
        </p:nvSpPr>
        <p:spPr>
          <a:ln/>
        </p:spPr>
      </p:sp>
      <p:sp>
        <p:nvSpPr>
          <p:cNvPr id="634883" name="Rectangle 3"/>
          <p:cNvSpPr>
            <a:spLocks noGrp="1" noChangeArrowheads="1"/>
          </p:cNvSpPr>
          <p:nvPr>
            <p:ph type="body" idx="1"/>
          </p:nvPr>
        </p:nvSpPr>
        <p:spPr>
          <a:noFill/>
          <a:ln/>
        </p:spPr>
        <p:txBody>
          <a:bodyPr/>
          <a:lstStyle/>
          <a:p>
            <a:pPr eaLnBrk="1" hangingPunct="1"/>
            <a:r>
              <a:rPr lang="en-US" smtClean="0">
                <a:ea typeface="ＭＳ Ｐゴシック"/>
                <a:cs typeface="ＭＳ Ｐゴシック"/>
              </a:rPr>
              <a:t>Read text</a:t>
            </a:r>
          </a:p>
        </p:txBody>
      </p:sp>
    </p:spTree>
  </p:cSld>
  <p:clrMapOvr>
    <a:masterClrMapping/>
  </p:clrMapOvr>
</p:notes>
</file>

<file path=ppt/notesSlides/notesSlide2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6929" name="Rectangle 7"/>
          <p:cNvSpPr>
            <a:spLocks noGrp="1" noChangeArrowheads="1"/>
          </p:cNvSpPr>
          <p:nvPr>
            <p:ph type="sldNum" sz="quarter" idx="5"/>
          </p:nvPr>
        </p:nvSpPr>
        <p:spPr>
          <a:noFill/>
        </p:spPr>
        <p:txBody>
          <a:bodyPr/>
          <a:lstStyle/>
          <a:p>
            <a:fld id="{422DDE32-93E6-420B-A22B-6550F9C12117}" type="slidenum">
              <a:rPr lang="en-US" smtClean="0">
                <a:ea typeface="ＭＳ Ｐゴシック"/>
                <a:cs typeface="ＭＳ Ｐゴシック"/>
              </a:rPr>
              <a:pPr/>
              <a:t>323</a:t>
            </a:fld>
            <a:endParaRPr lang="en-US" smtClean="0">
              <a:ea typeface="ＭＳ Ｐゴシック"/>
              <a:cs typeface="ＭＳ Ｐゴシック"/>
            </a:endParaRPr>
          </a:p>
        </p:txBody>
      </p:sp>
      <p:sp>
        <p:nvSpPr>
          <p:cNvPr id="636930" name="Rectangle 2"/>
          <p:cNvSpPr>
            <a:spLocks noGrp="1" noRot="1" noChangeAspect="1" noChangeArrowheads="1" noTextEdit="1"/>
          </p:cNvSpPr>
          <p:nvPr>
            <p:ph type="sldImg"/>
          </p:nvPr>
        </p:nvSpPr>
        <p:spPr>
          <a:ln/>
        </p:spPr>
      </p:sp>
      <p:sp>
        <p:nvSpPr>
          <p:cNvPr id="636931" name="Rectangle 3"/>
          <p:cNvSpPr>
            <a:spLocks noGrp="1" noChangeArrowheads="1"/>
          </p:cNvSpPr>
          <p:nvPr>
            <p:ph type="body" idx="1"/>
          </p:nvPr>
        </p:nvSpPr>
        <p:spPr>
          <a:noFill/>
          <a:ln/>
        </p:spPr>
        <p:txBody>
          <a:bodyPr/>
          <a:lstStyle/>
          <a:p>
            <a:pPr eaLnBrk="1" hangingPunct="1"/>
            <a:endParaRPr lang="en-US" smtClean="0">
              <a:ea typeface="ＭＳ Ｐゴシック"/>
              <a:cs typeface="ＭＳ Ｐゴシック"/>
            </a:endParaRPr>
          </a:p>
        </p:txBody>
      </p:sp>
    </p:spTree>
  </p:cSld>
  <p:clrMapOvr>
    <a:masterClrMapping/>
  </p:clrMapOvr>
</p:notes>
</file>

<file path=ppt/notesSlides/notesSlide2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8977" name="Rectangle 7"/>
          <p:cNvSpPr>
            <a:spLocks noGrp="1" noChangeArrowheads="1"/>
          </p:cNvSpPr>
          <p:nvPr>
            <p:ph type="sldNum" sz="quarter" idx="5"/>
          </p:nvPr>
        </p:nvSpPr>
        <p:spPr>
          <a:noFill/>
        </p:spPr>
        <p:txBody>
          <a:bodyPr/>
          <a:lstStyle/>
          <a:p>
            <a:fld id="{D92EC5E6-AD0F-44C2-AD4B-FD13E04307DA}" type="slidenum">
              <a:rPr lang="en-US" smtClean="0">
                <a:ea typeface="ＭＳ Ｐゴシック"/>
                <a:cs typeface="ＭＳ Ｐゴシック"/>
              </a:rPr>
              <a:pPr/>
              <a:t>324</a:t>
            </a:fld>
            <a:endParaRPr lang="en-US" smtClean="0">
              <a:ea typeface="ＭＳ Ｐゴシック"/>
              <a:cs typeface="ＭＳ Ｐゴシック"/>
            </a:endParaRPr>
          </a:p>
        </p:txBody>
      </p:sp>
      <p:sp>
        <p:nvSpPr>
          <p:cNvPr id="638978" name="Rectangle 2"/>
          <p:cNvSpPr>
            <a:spLocks noGrp="1" noRot="1" noChangeAspect="1" noChangeArrowheads="1" noTextEdit="1"/>
          </p:cNvSpPr>
          <p:nvPr>
            <p:ph type="sldImg"/>
          </p:nvPr>
        </p:nvSpPr>
        <p:spPr>
          <a:ln/>
        </p:spPr>
      </p:sp>
      <p:sp>
        <p:nvSpPr>
          <p:cNvPr id="638979" name="Rectangle 3"/>
          <p:cNvSpPr>
            <a:spLocks noGrp="1" noChangeArrowheads="1"/>
          </p:cNvSpPr>
          <p:nvPr>
            <p:ph type="body" idx="1"/>
          </p:nvPr>
        </p:nvSpPr>
        <p:spPr>
          <a:noFill/>
          <a:ln/>
        </p:spPr>
        <p:txBody>
          <a:bodyPr/>
          <a:lstStyle/>
          <a:p>
            <a:pPr eaLnBrk="1" hangingPunct="1"/>
            <a:r>
              <a:rPr lang="en-US" smtClean="0">
                <a:ea typeface="ＭＳ Ｐゴシック"/>
                <a:cs typeface="ＭＳ Ｐゴシック"/>
              </a:rPr>
              <a:t>OK – let’s go back to our scenario that we started in Care Under Fire.</a:t>
            </a:r>
          </a:p>
          <a:p>
            <a:r>
              <a:rPr lang="en-US" smtClean="0">
                <a:ea typeface="ＭＳ Ｐゴシック"/>
                <a:cs typeface="ＭＳ Ｐゴシック"/>
              </a:rPr>
              <a:t>Your element was in a five-vehicle convoy moving through a small Iraqi village when a command-detonated IED exploded under the second vehicle. The person next to you sustained bilateral mid-thigh amputations.</a:t>
            </a:r>
          </a:p>
          <a:p>
            <a:r>
              <a:rPr lang="en-US" smtClean="0">
                <a:ea typeface="ＭＳ Ｐゴシック"/>
                <a:cs typeface="ＭＳ Ｐゴシック"/>
              </a:rPr>
              <a:t>He had heavy arterial bleeding from the left stump, and the right stump was only mildly oozing blood.</a:t>
            </a:r>
          </a:p>
          <a:p>
            <a:pPr eaLnBrk="1" hangingPunct="1"/>
            <a:endParaRPr lang="en-US" smtClean="0">
              <a:ea typeface="ＭＳ Ｐゴシック"/>
              <a:cs typeface="ＭＳ Ｐゴシック"/>
            </a:endParaRPr>
          </a:p>
          <a:p>
            <a:pPr eaLnBrk="1" hangingPunct="1"/>
            <a:r>
              <a:rPr lang="en-US" smtClean="0">
                <a:ea typeface="ＭＳ Ｐゴシック"/>
                <a:cs typeface="ＭＳ Ｐゴシック"/>
              </a:rPr>
              <a:t>Read text in this slide.</a:t>
            </a:r>
          </a:p>
        </p:txBody>
      </p:sp>
    </p:spTree>
  </p:cSld>
  <p:clrMapOvr>
    <a:masterClrMapping/>
  </p:clrMapOvr>
</p:notes>
</file>

<file path=ppt/notesSlides/notesSlide2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1025" name="Rectangle 7"/>
          <p:cNvSpPr>
            <a:spLocks noGrp="1" noChangeArrowheads="1"/>
          </p:cNvSpPr>
          <p:nvPr>
            <p:ph type="sldNum" sz="quarter" idx="5"/>
          </p:nvPr>
        </p:nvSpPr>
        <p:spPr>
          <a:noFill/>
        </p:spPr>
        <p:txBody>
          <a:bodyPr/>
          <a:lstStyle/>
          <a:p>
            <a:fld id="{E944A166-7AF1-4E6D-83C8-B93E27D995C8}" type="slidenum">
              <a:rPr lang="en-US" smtClean="0">
                <a:ea typeface="ＭＳ Ｐゴシック"/>
                <a:cs typeface="ＭＳ Ｐゴシック"/>
              </a:rPr>
              <a:pPr/>
              <a:t>325</a:t>
            </a:fld>
            <a:endParaRPr lang="en-US" smtClean="0">
              <a:ea typeface="ＭＳ Ｐゴシック"/>
              <a:cs typeface="ＭＳ Ｐゴシック"/>
            </a:endParaRPr>
          </a:p>
        </p:txBody>
      </p:sp>
      <p:sp>
        <p:nvSpPr>
          <p:cNvPr id="641026" name="Rectangle 2"/>
          <p:cNvSpPr>
            <a:spLocks noGrp="1" noRot="1" noChangeAspect="1" noChangeArrowheads="1" noTextEdit="1"/>
          </p:cNvSpPr>
          <p:nvPr>
            <p:ph type="sldImg"/>
          </p:nvPr>
        </p:nvSpPr>
        <p:spPr>
          <a:ln/>
        </p:spPr>
      </p:sp>
      <p:sp>
        <p:nvSpPr>
          <p:cNvPr id="641027" name="Rectangle 3"/>
          <p:cNvSpPr>
            <a:spLocks noGrp="1" noChangeArrowheads="1"/>
          </p:cNvSpPr>
          <p:nvPr>
            <p:ph type="body" idx="1"/>
          </p:nvPr>
        </p:nvSpPr>
        <p:spPr>
          <a:noFill/>
          <a:ln/>
        </p:spPr>
        <p:txBody>
          <a:bodyPr/>
          <a:lstStyle/>
          <a:p>
            <a:pPr eaLnBrk="1" hangingPunct="1"/>
            <a:r>
              <a:rPr lang="en-US" smtClean="0">
                <a:ea typeface="ＭＳ Ｐゴシック"/>
                <a:cs typeface="ＭＳ Ｐゴシック"/>
              </a:rPr>
              <a:t>Read text</a:t>
            </a:r>
          </a:p>
          <a:p>
            <a:pPr eaLnBrk="1" hangingPunct="1"/>
            <a:r>
              <a:rPr lang="en-US" smtClean="0">
                <a:ea typeface="ＭＳ Ｐゴシック"/>
                <a:cs typeface="ＭＳ Ｐゴシック"/>
              </a:rPr>
              <a:t>HLZ = helicopter landing zone</a:t>
            </a:r>
          </a:p>
        </p:txBody>
      </p:sp>
    </p:spTree>
  </p:cSld>
  <p:clrMapOvr>
    <a:masterClrMapping/>
  </p:clrMapOvr>
</p:notes>
</file>

<file path=ppt/notesSlides/notesSlide2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3073" name="Rectangle 7"/>
          <p:cNvSpPr>
            <a:spLocks noGrp="1" noChangeArrowheads="1"/>
          </p:cNvSpPr>
          <p:nvPr>
            <p:ph type="sldNum" sz="quarter" idx="5"/>
          </p:nvPr>
        </p:nvSpPr>
        <p:spPr>
          <a:noFill/>
        </p:spPr>
        <p:txBody>
          <a:bodyPr/>
          <a:lstStyle/>
          <a:p>
            <a:fld id="{C7C63C1F-678A-46FE-8C52-2A39BC52C773}" type="slidenum">
              <a:rPr lang="en-US" smtClean="0">
                <a:ea typeface="ＭＳ Ｐゴシック"/>
                <a:cs typeface="ＭＳ Ｐゴシック"/>
              </a:rPr>
              <a:pPr/>
              <a:t>326</a:t>
            </a:fld>
            <a:endParaRPr lang="en-US" smtClean="0">
              <a:ea typeface="ＭＳ Ｐゴシック"/>
              <a:cs typeface="ＭＳ Ｐゴシック"/>
            </a:endParaRPr>
          </a:p>
        </p:txBody>
      </p:sp>
      <p:sp>
        <p:nvSpPr>
          <p:cNvPr id="643074" name="Rectangle 2"/>
          <p:cNvSpPr>
            <a:spLocks noGrp="1" noRot="1" noChangeAspect="1" noChangeArrowheads="1" noTextEdit="1"/>
          </p:cNvSpPr>
          <p:nvPr>
            <p:ph type="sldImg"/>
          </p:nvPr>
        </p:nvSpPr>
        <p:spPr>
          <a:ln/>
        </p:spPr>
      </p:sp>
      <p:sp>
        <p:nvSpPr>
          <p:cNvPr id="643075" name="Rectangle 3"/>
          <p:cNvSpPr>
            <a:spLocks noGrp="1" noChangeArrowheads="1"/>
          </p:cNvSpPr>
          <p:nvPr>
            <p:ph type="body" idx="1"/>
          </p:nvPr>
        </p:nvSpPr>
        <p:spPr>
          <a:noFill/>
          <a:ln/>
        </p:spPr>
        <p:txBody>
          <a:bodyPr/>
          <a:lstStyle/>
          <a:p>
            <a:pPr eaLnBrk="1" hangingPunct="1"/>
            <a:r>
              <a:rPr lang="en-US" smtClean="0">
                <a:ea typeface="ＭＳ Ｐゴシック"/>
                <a:cs typeface="ＭＳ Ｐゴシック"/>
              </a:rPr>
              <a:t>Next decision?</a:t>
            </a:r>
          </a:p>
          <a:p>
            <a:pPr eaLnBrk="1" hangingPunct="1"/>
            <a:r>
              <a:rPr lang="en-US" smtClean="0">
                <a:ea typeface="ＭＳ Ｐゴシック"/>
                <a:cs typeface="ＭＳ Ｐゴシック"/>
              </a:rPr>
              <a:t>CASEVAC by air is chosen because it is significantly faster than ground CASEVAC in this scenario.</a:t>
            </a:r>
          </a:p>
          <a:p>
            <a:pPr eaLnBrk="1" hangingPunct="1"/>
            <a:endParaRPr lang="en-US" smtClean="0">
              <a:ea typeface="ＭＳ Ｐゴシック"/>
              <a:cs typeface="ＭＳ Ｐゴシック"/>
            </a:endParaRPr>
          </a:p>
        </p:txBody>
      </p:sp>
    </p:spTree>
  </p:cSld>
  <p:clrMapOvr>
    <a:masterClrMapping/>
  </p:clrMapOvr>
</p:notes>
</file>

<file path=ppt/notesSlides/notesSlide2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21" name="Rectangle 7"/>
          <p:cNvSpPr>
            <a:spLocks noGrp="1" noChangeArrowheads="1"/>
          </p:cNvSpPr>
          <p:nvPr>
            <p:ph type="sldNum" sz="quarter" idx="5"/>
          </p:nvPr>
        </p:nvSpPr>
        <p:spPr>
          <a:noFill/>
        </p:spPr>
        <p:txBody>
          <a:bodyPr/>
          <a:lstStyle/>
          <a:p>
            <a:fld id="{FEFA7EC3-D4FF-4B5B-A664-924F02413FE8}" type="slidenum">
              <a:rPr lang="en-US" smtClean="0">
                <a:ea typeface="ＭＳ Ｐゴシック"/>
                <a:cs typeface="ＭＳ Ｐゴシック"/>
              </a:rPr>
              <a:pPr/>
              <a:t>327</a:t>
            </a:fld>
            <a:endParaRPr lang="en-US" smtClean="0">
              <a:ea typeface="ＭＳ Ｐゴシック"/>
              <a:cs typeface="ＭＳ Ｐゴシック"/>
            </a:endParaRPr>
          </a:p>
        </p:txBody>
      </p:sp>
      <p:sp>
        <p:nvSpPr>
          <p:cNvPr id="645122" name="Rectangle 2"/>
          <p:cNvSpPr>
            <a:spLocks noGrp="1" noRot="1" noChangeAspect="1" noChangeArrowheads="1" noTextEdit="1"/>
          </p:cNvSpPr>
          <p:nvPr>
            <p:ph type="sldImg"/>
          </p:nvPr>
        </p:nvSpPr>
        <p:spPr>
          <a:ln/>
        </p:spPr>
      </p:sp>
      <p:sp>
        <p:nvSpPr>
          <p:cNvPr id="645123" name="Rectangle 3"/>
          <p:cNvSpPr>
            <a:spLocks noGrp="1" noChangeArrowheads="1"/>
          </p:cNvSpPr>
          <p:nvPr>
            <p:ph type="body" idx="1"/>
          </p:nvPr>
        </p:nvSpPr>
        <p:spPr>
          <a:noFill/>
          <a:ln/>
        </p:spPr>
        <p:txBody>
          <a:bodyPr/>
          <a:lstStyle/>
          <a:p>
            <a:pPr eaLnBrk="1" hangingPunct="1"/>
            <a:r>
              <a:rPr lang="en-US" smtClean="0">
                <a:ea typeface="ＭＳ Ｐゴシック"/>
                <a:cs typeface="ＭＳ Ｐゴシック"/>
              </a:rPr>
              <a:t>Read text</a:t>
            </a:r>
          </a:p>
          <a:p>
            <a:pPr eaLnBrk="1" hangingPunct="1"/>
            <a:r>
              <a:rPr lang="en-US" smtClean="0">
                <a:ea typeface="ＭＳ Ｐゴシック"/>
                <a:cs typeface="ＭＳ Ｐゴシック"/>
              </a:rPr>
              <a:t>Get the unit off the X – the enemy now knows where you are.</a:t>
            </a:r>
          </a:p>
        </p:txBody>
      </p:sp>
    </p:spTree>
  </p:cSld>
  <p:clrMapOvr>
    <a:masterClrMapping/>
  </p:clrMapOvr>
</p:notes>
</file>

<file path=ppt/notesSlides/notesSlide2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7169" name="Rectangle 7"/>
          <p:cNvSpPr>
            <a:spLocks noGrp="1" noChangeArrowheads="1"/>
          </p:cNvSpPr>
          <p:nvPr>
            <p:ph type="sldNum" sz="quarter" idx="5"/>
          </p:nvPr>
        </p:nvSpPr>
        <p:spPr>
          <a:noFill/>
        </p:spPr>
        <p:txBody>
          <a:bodyPr/>
          <a:lstStyle/>
          <a:p>
            <a:fld id="{D196E315-9C3E-40B9-9F44-C3073A062EBF}" type="slidenum">
              <a:rPr lang="en-US" smtClean="0">
                <a:ea typeface="ＭＳ Ｐゴシック"/>
                <a:cs typeface="ＭＳ Ｐゴシック"/>
              </a:rPr>
              <a:pPr/>
              <a:t>328</a:t>
            </a:fld>
            <a:endParaRPr lang="en-US" smtClean="0">
              <a:ea typeface="ＭＳ Ｐゴシック"/>
              <a:cs typeface="ＭＳ Ｐゴシック"/>
            </a:endParaRPr>
          </a:p>
        </p:txBody>
      </p:sp>
      <p:sp>
        <p:nvSpPr>
          <p:cNvPr id="647170" name="Rectangle 2"/>
          <p:cNvSpPr>
            <a:spLocks noGrp="1" noRot="1" noChangeAspect="1" noChangeArrowheads="1" noTextEdit="1"/>
          </p:cNvSpPr>
          <p:nvPr>
            <p:ph type="sldImg"/>
          </p:nvPr>
        </p:nvSpPr>
        <p:spPr>
          <a:ln/>
        </p:spPr>
      </p:sp>
      <p:sp>
        <p:nvSpPr>
          <p:cNvPr id="647171" name="Rectangle 3"/>
          <p:cNvSpPr>
            <a:spLocks noGrp="1" noChangeArrowheads="1"/>
          </p:cNvSpPr>
          <p:nvPr>
            <p:ph type="body" idx="1"/>
          </p:nvPr>
        </p:nvSpPr>
        <p:spPr>
          <a:noFill/>
          <a:ln/>
        </p:spPr>
        <p:txBody>
          <a:bodyPr/>
          <a:lstStyle/>
          <a:p>
            <a:pPr eaLnBrk="1" hangingPunct="1"/>
            <a:r>
              <a:rPr lang="en-US" smtClean="0">
                <a:ea typeface="ＭＳ Ｐゴシック"/>
                <a:cs typeface="ＭＳ Ｐゴシック"/>
              </a:rPr>
              <a:t>Read text</a:t>
            </a:r>
          </a:p>
        </p:txBody>
      </p:sp>
    </p:spTree>
  </p:cSld>
  <p:clrMapOvr>
    <a:masterClrMapping/>
  </p:clrMapOvr>
</p:notes>
</file>

<file path=ppt/notesSlides/notesSlide2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9217" name="Rectangle 7"/>
          <p:cNvSpPr>
            <a:spLocks noGrp="1" noChangeArrowheads="1"/>
          </p:cNvSpPr>
          <p:nvPr>
            <p:ph type="sldNum" sz="quarter" idx="5"/>
          </p:nvPr>
        </p:nvSpPr>
        <p:spPr>
          <a:noFill/>
        </p:spPr>
        <p:txBody>
          <a:bodyPr/>
          <a:lstStyle/>
          <a:p>
            <a:fld id="{A7FE590B-9193-4A7D-AB03-25152BA774D4}" type="slidenum">
              <a:rPr lang="en-US" smtClean="0">
                <a:ea typeface="ＭＳ Ｐゴシック"/>
                <a:cs typeface="ＭＳ Ｐゴシック"/>
              </a:rPr>
              <a:pPr/>
              <a:t>329</a:t>
            </a:fld>
            <a:endParaRPr lang="en-US" smtClean="0">
              <a:ea typeface="ＭＳ Ｐゴシック"/>
              <a:cs typeface="ＭＳ Ｐゴシック"/>
            </a:endParaRPr>
          </a:p>
        </p:txBody>
      </p:sp>
      <p:sp>
        <p:nvSpPr>
          <p:cNvPr id="649218" name="Rectangle 2"/>
          <p:cNvSpPr>
            <a:spLocks noGrp="1" noRot="1" noChangeAspect="1" noChangeArrowheads="1" noTextEdit="1"/>
          </p:cNvSpPr>
          <p:nvPr>
            <p:ph type="sldImg"/>
          </p:nvPr>
        </p:nvSpPr>
        <p:spPr>
          <a:ln/>
        </p:spPr>
      </p:sp>
      <p:sp>
        <p:nvSpPr>
          <p:cNvPr id="649219" name="Rectangle 3"/>
          <p:cNvSpPr>
            <a:spLocks noGrp="1" noChangeArrowheads="1"/>
          </p:cNvSpPr>
          <p:nvPr>
            <p:ph type="body" idx="1"/>
          </p:nvPr>
        </p:nvSpPr>
        <p:spPr>
          <a:noFill/>
          <a:ln/>
        </p:spPr>
        <p:txBody>
          <a:bodyPr/>
          <a:lstStyle/>
          <a:p>
            <a:pPr eaLnBrk="1" hangingPunct="1"/>
            <a:r>
              <a:rPr lang="en-US" smtClean="0">
                <a:ea typeface="ＭＳ Ｐゴシック"/>
                <a:cs typeface="ＭＳ Ｐゴシック"/>
              </a:rPr>
              <a:t>Read text</a:t>
            </a:r>
          </a:p>
        </p:txBody>
      </p:sp>
    </p:spTree>
  </p:cSld>
  <p:clrMapOvr>
    <a:masterClrMapping/>
  </p:clrMapOvr>
</p:notes>
</file>

<file path=ppt/notesSlides/notesSlide2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1265" name="Rectangle 7"/>
          <p:cNvSpPr>
            <a:spLocks noGrp="1" noChangeArrowheads="1"/>
          </p:cNvSpPr>
          <p:nvPr>
            <p:ph type="sldNum" sz="quarter" idx="5"/>
          </p:nvPr>
        </p:nvSpPr>
        <p:spPr>
          <a:noFill/>
        </p:spPr>
        <p:txBody>
          <a:bodyPr/>
          <a:lstStyle/>
          <a:p>
            <a:fld id="{EB3E023F-5DD0-43E3-9192-489712D9D631}" type="slidenum">
              <a:rPr lang="en-US" smtClean="0">
                <a:ea typeface="ＭＳ Ｐゴシック"/>
                <a:cs typeface="ＭＳ Ｐゴシック"/>
              </a:rPr>
              <a:pPr/>
              <a:t>330</a:t>
            </a:fld>
            <a:endParaRPr lang="en-US" smtClean="0">
              <a:ea typeface="ＭＳ Ｐゴシック"/>
              <a:cs typeface="ＭＳ Ｐゴシック"/>
            </a:endParaRPr>
          </a:p>
        </p:txBody>
      </p:sp>
      <p:sp>
        <p:nvSpPr>
          <p:cNvPr id="651266" name="Rectangle 2"/>
          <p:cNvSpPr>
            <a:spLocks noGrp="1" noRot="1" noChangeAspect="1" noChangeArrowheads="1" noTextEdit="1"/>
          </p:cNvSpPr>
          <p:nvPr>
            <p:ph type="sldImg"/>
          </p:nvPr>
        </p:nvSpPr>
        <p:spPr>
          <a:ln/>
        </p:spPr>
      </p:sp>
      <p:sp>
        <p:nvSpPr>
          <p:cNvPr id="651267" name="Rectangle 3"/>
          <p:cNvSpPr>
            <a:spLocks noGrp="1" noChangeArrowheads="1"/>
          </p:cNvSpPr>
          <p:nvPr>
            <p:ph type="body" idx="1"/>
          </p:nvPr>
        </p:nvSpPr>
        <p:spPr>
          <a:noFill/>
          <a:ln/>
        </p:spPr>
        <p:txBody>
          <a:bodyPr/>
          <a:lstStyle/>
          <a:p>
            <a:pPr eaLnBrk="1" hangingPunct="1"/>
            <a:r>
              <a:rPr lang="en-US" smtClean="0">
                <a:ea typeface="ＭＳ Ｐゴシック"/>
                <a:cs typeface="ＭＳ Ｐゴシック"/>
              </a:rPr>
              <a:t>Read text</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7"/>
          <p:cNvSpPr>
            <a:spLocks noGrp="1" noChangeArrowheads="1"/>
          </p:cNvSpPr>
          <p:nvPr>
            <p:ph type="sldNum" sz="quarter" idx="5"/>
          </p:nvPr>
        </p:nvSpPr>
        <p:spPr>
          <a:noFill/>
        </p:spPr>
        <p:txBody>
          <a:bodyPr/>
          <a:lstStyle/>
          <a:p>
            <a:fld id="{B4A8672A-C553-4026-B774-A056EAB0C623}" type="slidenum">
              <a:rPr lang="en-US" smtClean="0">
                <a:ea typeface="ＭＳ Ｐゴシック"/>
                <a:cs typeface="ＭＳ Ｐゴシック"/>
              </a:rPr>
              <a:pPr/>
              <a:t>29</a:t>
            </a:fld>
            <a:endParaRPr lang="en-US" smtClean="0">
              <a:ea typeface="ＭＳ Ｐゴシック"/>
              <a:cs typeface="ＭＳ Ｐゴシック"/>
            </a:endParaRPr>
          </a:p>
        </p:txBody>
      </p:sp>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a:noFill/>
          <a:ln/>
        </p:spPr>
        <p:txBody>
          <a:bodyPr/>
          <a:lstStyle/>
          <a:p>
            <a:pPr eaLnBrk="1" hangingPunct="1"/>
            <a:r>
              <a:rPr lang="en-US" smtClean="0">
                <a:ea typeface="ＭＳ Ｐゴシック"/>
                <a:cs typeface="ＭＳ Ｐゴシック"/>
              </a:rPr>
              <a:t>Make a  surgical incision over the cricothyroid membrane. These slides show a transverse incision, but many experts recommend making a longitudinal incision overlying the trachea in the midline. A longitudinal incision has two advantages: first, it avoids the recurrent laryngeal nerves which run parallel along each side of the trachea, and second, unlike a transverse incision, it can be extended up or down if needed to get over the cricothyroid membrane if the initial incision is in the wrong place.</a:t>
            </a:r>
          </a:p>
          <a:p>
            <a:pPr eaLnBrk="1" hangingPunct="1"/>
            <a:endParaRPr lang="en-US" smtClean="0">
              <a:ea typeface="ＭＳ Ｐゴシック"/>
              <a:cs typeface="ＭＳ Ｐゴシック"/>
            </a:endParaRPr>
          </a:p>
        </p:txBody>
      </p:sp>
    </p:spTree>
  </p:cSld>
  <p:clrMapOvr>
    <a:masterClrMapping/>
  </p:clrMapOvr>
</p:notes>
</file>

<file path=ppt/notesSlides/notesSlide2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3313" name="Rectangle 7"/>
          <p:cNvSpPr>
            <a:spLocks noGrp="1" noChangeArrowheads="1"/>
          </p:cNvSpPr>
          <p:nvPr>
            <p:ph type="sldNum" sz="quarter" idx="5"/>
          </p:nvPr>
        </p:nvSpPr>
        <p:spPr>
          <a:noFill/>
        </p:spPr>
        <p:txBody>
          <a:bodyPr/>
          <a:lstStyle/>
          <a:p>
            <a:fld id="{36720000-BDF9-4053-8F62-5E33F821D0FD}" type="slidenum">
              <a:rPr lang="en-US" smtClean="0">
                <a:ea typeface="ＭＳ Ｐゴシック"/>
                <a:cs typeface="ＭＳ Ｐゴシック"/>
              </a:rPr>
              <a:pPr/>
              <a:t>331</a:t>
            </a:fld>
            <a:endParaRPr lang="en-US" smtClean="0">
              <a:ea typeface="ＭＳ Ｐゴシック"/>
              <a:cs typeface="ＭＳ Ｐゴシック"/>
            </a:endParaRPr>
          </a:p>
        </p:txBody>
      </p:sp>
      <p:sp>
        <p:nvSpPr>
          <p:cNvPr id="653314" name="Rectangle 2"/>
          <p:cNvSpPr>
            <a:spLocks noGrp="1" noRot="1" noChangeAspect="1" noChangeArrowheads="1" noTextEdit="1"/>
          </p:cNvSpPr>
          <p:nvPr>
            <p:ph type="sldImg"/>
          </p:nvPr>
        </p:nvSpPr>
        <p:spPr>
          <a:ln/>
        </p:spPr>
      </p:sp>
      <p:sp>
        <p:nvSpPr>
          <p:cNvPr id="653315" name="Rectangle 3"/>
          <p:cNvSpPr>
            <a:spLocks noGrp="1" noChangeArrowheads="1"/>
          </p:cNvSpPr>
          <p:nvPr>
            <p:ph type="body" idx="1"/>
          </p:nvPr>
        </p:nvSpPr>
        <p:spPr>
          <a:noFill/>
          <a:ln/>
        </p:spPr>
        <p:txBody>
          <a:bodyPr/>
          <a:lstStyle/>
          <a:p>
            <a:pPr eaLnBrk="1" hangingPunct="1"/>
            <a:r>
              <a:rPr lang="en-US" smtClean="0">
                <a:ea typeface="ＭＳ Ｐゴシック"/>
                <a:cs typeface="ＭＳ Ｐゴシック"/>
              </a:rPr>
              <a:t>Read text</a:t>
            </a:r>
          </a:p>
        </p:txBody>
      </p:sp>
    </p:spTree>
  </p:cSld>
  <p:clrMapOvr>
    <a:masterClrMapping/>
  </p:clrMapOvr>
</p:notes>
</file>

<file path=ppt/notesSlides/notesSlide2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61" name="Slide Image Placeholder 1"/>
          <p:cNvSpPr>
            <a:spLocks noGrp="1" noRot="1" noChangeAspect="1"/>
          </p:cNvSpPr>
          <p:nvPr>
            <p:ph type="sldImg"/>
          </p:nvPr>
        </p:nvSpPr>
        <p:spPr>
          <a:ln/>
        </p:spPr>
      </p:sp>
      <p:sp>
        <p:nvSpPr>
          <p:cNvPr id="655362" name="Notes Placeholder 2"/>
          <p:cNvSpPr>
            <a:spLocks noGrp="1"/>
          </p:cNvSpPr>
          <p:nvPr>
            <p:ph type="body" idx="1"/>
          </p:nvPr>
        </p:nvSpPr>
        <p:spPr>
          <a:noFill/>
          <a:ln/>
        </p:spPr>
        <p:txBody>
          <a:bodyPr/>
          <a:lstStyle/>
          <a:p>
            <a:r>
              <a:rPr lang="en-US" smtClean="0">
                <a:ea typeface="ＭＳ Ｐゴシック"/>
                <a:cs typeface="ＭＳ Ｐゴシック"/>
              </a:rPr>
              <a:t>Read text</a:t>
            </a:r>
          </a:p>
        </p:txBody>
      </p:sp>
      <p:sp>
        <p:nvSpPr>
          <p:cNvPr id="655363" name="Slide Number Placeholder 3"/>
          <p:cNvSpPr>
            <a:spLocks noGrp="1"/>
          </p:cNvSpPr>
          <p:nvPr>
            <p:ph type="sldNum" sz="quarter" idx="5"/>
          </p:nvPr>
        </p:nvSpPr>
        <p:spPr>
          <a:noFill/>
        </p:spPr>
        <p:txBody>
          <a:bodyPr/>
          <a:lstStyle/>
          <a:p>
            <a:fld id="{DED492D0-6910-491D-AC27-1D6FC95B7264}" type="slidenum">
              <a:rPr lang="en-US" smtClean="0">
                <a:ea typeface="ＭＳ Ｐゴシック"/>
                <a:cs typeface="ＭＳ Ｐゴシック"/>
              </a:rPr>
              <a:pPr/>
              <a:t>332</a:t>
            </a:fld>
            <a:endParaRPr lang="en-US" smtClean="0">
              <a:ea typeface="ＭＳ Ｐゴシック"/>
              <a:cs typeface="ＭＳ Ｐゴシック"/>
            </a:endParaRPr>
          </a:p>
        </p:txBody>
      </p:sp>
    </p:spTree>
  </p:cSld>
  <p:clrMapOvr>
    <a:masterClrMapping/>
  </p:clrMapOvr>
</p:notes>
</file>

<file path=ppt/notesSlides/notesSlide2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7409" name="Rectangle 7"/>
          <p:cNvSpPr>
            <a:spLocks noGrp="1" noChangeArrowheads="1"/>
          </p:cNvSpPr>
          <p:nvPr>
            <p:ph type="sldNum" sz="quarter" idx="5"/>
          </p:nvPr>
        </p:nvSpPr>
        <p:spPr>
          <a:noFill/>
        </p:spPr>
        <p:txBody>
          <a:bodyPr/>
          <a:lstStyle/>
          <a:p>
            <a:fld id="{D595DCC5-3504-4527-BBAF-72852C6682B6}" type="slidenum">
              <a:rPr lang="en-US" smtClean="0">
                <a:ea typeface="ＭＳ Ｐゴシック"/>
                <a:cs typeface="ＭＳ Ｐゴシック"/>
              </a:rPr>
              <a:pPr/>
              <a:t>333</a:t>
            </a:fld>
            <a:endParaRPr lang="en-US" smtClean="0">
              <a:ea typeface="ＭＳ Ｐゴシック"/>
              <a:cs typeface="ＭＳ Ｐゴシック"/>
            </a:endParaRPr>
          </a:p>
        </p:txBody>
      </p:sp>
      <p:sp>
        <p:nvSpPr>
          <p:cNvPr id="657410" name="Rectangle 2"/>
          <p:cNvSpPr>
            <a:spLocks noGrp="1" noRot="1" noChangeAspect="1" noChangeArrowheads="1" noTextEdit="1"/>
          </p:cNvSpPr>
          <p:nvPr>
            <p:ph type="sldImg"/>
          </p:nvPr>
        </p:nvSpPr>
        <p:spPr>
          <a:ln/>
        </p:spPr>
      </p:sp>
      <p:sp>
        <p:nvSpPr>
          <p:cNvPr id="657411" name="Rectangle 3"/>
          <p:cNvSpPr>
            <a:spLocks noGrp="1" noChangeArrowheads="1"/>
          </p:cNvSpPr>
          <p:nvPr>
            <p:ph type="body" idx="1"/>
          </p:nvPr>
        </p:nvSpPr>
        <p:spPr>
          <a:noFill/>
          <a:ln/>
        </p:spPr>
        <p:txBody>
          <a:bodyPr/>
          <a:lstStyle/>
          <a:p>
            <a:pPr eaLnBrk="1" hangingPunct="1"/>
            <a:r>
              <a:rPr lang="en-US" smtClean="0">
                <a:ea typeface="ＭＳ Ｐゴシック"/>
                <a:cs typeface="ＭＳ Ｐゴシック"/>
              </a:rPr>
              <a:t>Line 1:  Pickup location</a:t>
            </a:r>
          </a:p>
          <a:p>
            <a:pPr eaLnBrk="1" hangingPunct="1"/>
            <a:r>
              <a:rPr lang="en-US" smtClean="0">
                <a:ea typeface="ＭＳ Ｐゴシック"/>
                <a:cs typeface="ＭＳ Ｐゴシック"/>
              </a:rPr>
              <a:t>Line 2:  Radio frequency, call sign and suffix </a:t>
            </a:r>
          </a:p>
          <a:p>
            <a:pPr eaLnBrk="1" hangingPunct="1"/>
            <a:r>
              <a:rPr lang="en-US" smtClean="0">
                <a:ea typeface="ＭＳ Ｐゴシック"/>
                <a:cs typeface="ＭＳ Ｐゴシック"/>
              </a:rPr>
              <a:t>Line 3:  Number of casualties by precedence (evacuation) category </a:t>
            </a:r>
          </a:p>
          <a:p>
            <a:pPr eaLnBrk="1" hangingPunct="1"/>
            <a:r>
              <a:rPr lang="en-US" smtClean="0">
                <a:ea typeface="ＭＳ Ｐゴシック"/>
                <a:cs typeface="ＭＳ Ｐゴシック"/>
              </a:rPr>
              <a:t>Line 4:  Special equipment required</a:t>
            </a:r>
          </a:p>
          <a:p>
            <a:pPr eaLnBrk="1" hangingPunct="1"/>
            <a:r>
              <a:rPr lang="en-US" smtClean="0">
                <a:ea typeface="ＭＳ Ｐゴシック"/>
                <a:cs typeface="ＭＳ Ｐゴシック"/>
              </a:rPr>
              <a:t>Line 5:  Number of casualties by type (ambulatory vs. litter)</a:t>
            </a:r>
          </a:p>
          <a:p>
            <a:pPr eaLnBrk="1" hangingPunct="1"/>
            <a:r>
              <a:rPr lang="en-US" smtClean="0">
                <a:ea typeface="ＭＳ Ｐゴシック"/>
                <a:cs typeface="ＭＳ Ｐゴシック"/>
              </a:rPr>
              <a:t>Line 6:  Security of pickup site (wartime) or number/type</a:t>
            </a:r>
          </a:p>
          <a:p>
            <a:pPr eaLnBrk="1" hangingPunct="1"/>
            <a:r>
              <a:rPr lang="en-US" smtClean="0">
                <a:ea typeface="ＭＳ Ｐゴシック"/>
                <a:cs typeface="ＭＳ Ｐゴシック"/>
              </a:rPr>
              <a:t>Line 7:  Method of marking pickup site</a:t>
            </a:r>
          </a:p>
          <a:p>
            <a:pPr eaLnBrk="1" hangingPunct="1"/>
            <a:r>
              <a:rPr lang="en-US" smtClean="0">
                <a:ea typeface="ＭＳ Ｐゴシック"/>
                <a:cs typeface="ＭＳ Ｐゴシック"/>
              </a:rPr>
              <a:t>Line 8:  Casualty’s nationality and status</a:t>
            </a:r>
          </a:p>
          <a:p>
            <a:pPr eaLnBrk="1" hangingPunct="1"/>
            <a:r>
              <a:rPr lang="en-US" smtClean="0">
                <a:ea typeface="ＭＳ Ｐゴシック"/>
                <a:cs typeface="ＭＳ Ｐゴシック"/>
              </a:rPr>
              <a:t>Line 9:  Terrain description at Landing Site; NBC contamination if applicable</a:t>
            </a:r>
          </a:p>
        </p:txBody>
      </p:sp>
    </p:spTree>
  </p:cSld>
  <p:clrMapOvr>
    <a:masterClrMapping/>
  </p:clrMapOvr>
</p:notes>
</file>

<file path=ppt/notesSlides/notesSlide2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9457" name="Rectangle 7"/>
          <p:cNvSpPr>
            <a:spLocks noGrp="1" noChangeArrowheads="1"/>
          </p:cNvSpPr>
          <p:nvPr>
            <p:ph type="sldNum" sz="quarter" idx="5"/>
          </p:nvPr>
        </p:nvSpPr>
        <p:spPr>
          <a:noFill/>
        </p:spPr>
        <p:txBody>
          <a:bodyPr/>
          <a:lstStyle/>
          <a:p>
            <a:fld id="{9DF1DC74-39DF-4A88-9390-E9EDAC1607BD}" type="slidenum">
              <a:rPr lang="en-US" smtClean="0">
                <a:ea typeface="ＭＳ Ｐゴシック"/>
                <a:cs typeface="ＭＳ Ｐゴシック"/>
              </a:rPr>
              <a:pPr/>
              <a:t>334</a:t>
            </a:fld>
            <a:endParaRPr lang="en-US" smtClean="0">
              <a:ea typeface="ＭＳ Ｐゴシック"/>
              <a:cs typeface="ＭＳ Ｐゴシック"/>
            </a:endParaRPr>
          </a:p>
        </p:txBody>
      </p:sp>
      <p:sp>
        <p:nvSpPr>
          <p:cNvPr id="659458" name="Rectangle 2"/>
          <p:cNvSpPr>
            <a:spLocks noGrp="1" noRot="1" noChangeAspect="1" noChangeArrowheads="1" noTextEdit="1"/>
          </p:cNvSpPr>
          <p:nvPr>
            <p:ph type="sldImg"/>
          </p:nvPr>
        </p:nvSpPr>
        <p:spPr>
          <a:ln/>
        </p:spPr>
      </p:sp>
      <p:sp>
        <p:nvSpPr>
          <p:cNvPr id="659459" name="Rectangle 3"/>
          <p:cNvSpPr>
            <a:spLocks noGrp="1" noChangeArrowheads="1"/>
          </p:cNvSpPr>
          <p:nvPr>
            <p:ph type="body" idx="1"/>
          </p:nvPr>
        </p:nvSpPr>
        <p:spPr>
          <a:noFill/>
          <a:ln/>
        </p:spPr>
        <p:txBody>
          <a:bodyPr/>
          <a:lstStyle/>
          <a:p>
            <a:pPr eaLnBrk="1" hangingPunct="1"/>
            <a:r>
              <a:rPr lang="en-US" smtClean="0">
                <a:ea typeface="ＭＳ Ｐゴシック"/>
                <a:cs typeface="ＭＳ Ｐゴシック"/>
              </a:rPr>
              <a:t>At this point, the Flight Medic assumes care of the casualty. Convoy IED Scenario will continue in TACEVAC.</a:t>
            </a:r>
          </a:p>
        </p:txBody>
      </p:sp>
    </p:spTree>
  </p:cSld>
  <p:clrMapOvr>
    <a:masterClrMapping/>
  </p:clrMapOvr>
</p:notes>
</file>

<file path=ppt/notesSlides/notesSlide2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1505" name="Rectangle 7"/>
          <p:cNvSpPr>
            <a:spLocks noGrp="1" noChangeArrowheads="1"/>
          </p:cNvSpPr>
          <p:nvPr>
            <p:ph type="sldNum" sz="quarter" idx="5"/>
          </p:nvPr>
        </p:nvSpPr>
        <p:spPr>
          <a:noFill/>
        </p:spPr>
        <p:txBody>
          <a:bodyPr/>
          <a:lstStyle/>
          <a:p>
            <a:fld id="{2C504BC2-6EBB-45FE-9358-8D597E6A88F1}" type="slidenum">
              <a:rPr lang="en-US" smtClean="0">
                <a:ea typeface="ＭＳ Ｐゴシック"/>
                <a:cs typeface="ＭＳ Ｐゴシック"/>
              </a:rPr>
              <a:pPr/>
              <a:t>335</a:t>
            </a:fld>
            <a:endParaRPr lang="en-US" smtClean="0">
              <a:ea typeface="ＭＳ Ｐゴシック"/>
              <a:cs typeface="ＭＳ Ｐゴシック"/>
            </a:endParaRPr>
          </a:p>
        </p:txBody>
      </p:sp>
      <p:sp>
        <p:nvSpPr>
          <p:cNvPr id="661506" name="Rectangle 2"/>
          <p:cNvSpPr>
            <a:spLocks noGrp="1" noRot="1" noChangeAspect="1" noChangeArrowheads="1" noTextEdit="1"/>
          </p:cNvSpPr>
          <p:nvPr>
            <p:ph type="sldImg"/>
          </p:nvPr>
        </p:nvSpPr>
        <p:spPr>
          <a:ln/>
        </p:spPr>
      </p:sp>
      <p:sp>
        <p:nvSpPr>
          <p:cNvPr id="661507" name="Rectangle 3"/>
          <p:cNvSpPr>
            <a:spLocks noGrp="1" noChangeArrowheads="1"/>
          </p:cNvSpPr>
          <p:nvPr>
            <p:ph type="body" idx="1"/>
          </p:nvPr>
        </p:nvSpPr>
        <p:spPr>
          <a:noFill/>
          <a:ln/>
        </p:spPr>
        <p:txBody>
          <a:bodyPr/>
          <a:lstStyle/>
          <a:p>
            <a:pPr eaLnBrk="1" hangingPunct="1"/>
            <a:r>
              <a:rPr lang="en-US" smtClean="0">
                <a:ea typeface="ＭＳ Ｐゴシック"/>
                <a:cs typeface="ＭＳ Ｐゴシック"/>
              </a:rPr>
              <a:t>Every tactical scenario will have some features that are unique and that may require some change to your plan.</a:t>
            </a:r>
          </a:p>
        </p:txBody>
      </p:sp>
    </p:spTree>
  </p:cSld>
  <p:clrMapOvr>
    <a:masterClrMapping/>
  </p:clrMapOvr>
</p:notes>
</file>

<file path=ppt/notesSlides/notesSlide2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3553" name="Rectangle 7"/>
          <p:cNvSpPr>
            <a:spLocks noGrp="1" noChangeArrowheads="1"/>
          </p:cNvSpPr>
          <p:nvPr>
            <p:ph type="sldNum" sz="quarter" idx="5"/>
          </p:nvPr>
        </p:nvSpPr>
        <p:spPr>
          <a:noFill/>
        </p:spPr>
        <p:txBody>
          <a:bodyPr/>
          <a:lstStyle/>
          <a:p>
            <a:fld id="{FC3FA4E7-A111-457D-9D86-AF8232F9CB67}" type="slidenum">
              <a:rPr lang="en-US" smtClean="0">
                <a:ea typeface="ＭＳ Ｐゴシック"/>
                <a:cs typeface="ＭＳ Ｐゴシック"/>
              </a:rPr>
              <a:pPr/>
              <a:t>336</a:t>
            </a:fld>
            <a:endParaRPr lang="en-US" smtClean="0">
              <a:ea typeface="ＭＳ Ｐゴシック"/>
              <a:cs typeface="ＭＳ Ｐゴシック"/>
            </a:endParaRPr>
          </a:p>
        </p:txBody>
      </p:sp>
      <p:sp>
        <p:nvSpPr>
          <p:cNvPr id="663554" name="Rectangle 2"/>
          <p:cNvSpPr>
            <a:spLocks noGrp="1" noRot="1" noChangeAspect="1" noChangeArrowheads="1" noTextEdit="1"/>
          </p:cNvSpPr>
          <p:nvPr>
            <p:ph type="sldImg"/>
          </p:nvPr>
        </p:nvSpPr>
        <p:spPr>
          <a:ln/>
        </p:spPr>
      </p:sp>
      <p:sp>
        <p:nvSpPr>
          <p:cNvPr id="663555" name="Rectangle 3"/>
          <p:cNvSpPr>
            <a:spLocks noGrp="1" noChangeArrowheads="1"/>
          </p:cNvSpPr>
          <p:nvPr>
            <p:ph type="body" idx="1"/>
          </p:nvPr>
        </p:nvSpPr>
        <p:spPr>
          <a:noFill/>
          <a:ln/>
        </p:spPr>
        <p:txBody>
          <a:bodyPr/>
          <a:lstStyle/>
          <a:p>
            <a:pPr eaLnBrk="1" hangingPunct="1"/>
            <a:endParaRPr lang="en-US" smtClean="0">
              <a:ea typeface="ＭＳ Ｐゴシック"/>
              <a:cs typeface="ＭＳ Ｐゴシック"/>
            </a:endParaRPr>
          </a:p>
        </p:txBody>
      </p:sp>
    </p:spTree>
  </p:cSld>
  <p:clrMapOvr>
    <a:masterClrMapping/>
  </p:clrMapOvr>
</p:notes>
</file>

<file path=ppt/notesSlides/notesSlide2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6625" name="Slide Image Placeholder 1"/>
          <p:cNvSpPr>
            <a:spLocks noGrp="1" noRot="1" noChangeAspect="1"/>
          </p:cNvSpPr>
          <p:nvPr>
            <p:ph type="sldImg"/>
          </p:nvPr>
        </p:nvSpPr>
        <p:spPr>
          <a:ln/>
        </p:spPr>
      </p:sp>
      <p:sp>
        <p:nvSpPr>
          <p:cNvPr id="666626" name="Notes Placeholder 2"/>
          <p:cNvSpPr>
            <a:spLocks noGrp="1"/>
          </p:cNvSpPr>
          <p:nvPr>
            <p:ph type="body" idx="1"/>
          </p:nvPr>
        </p:nvSpPr>
        <p:spPr>
          <a:noFill/>
          <a:ln/>
        </p:spPr>
        <p:txBody>
          <a:bodyPr/>
          <a:lstStyle/>
          <a:p>
            <a:r>
              <a:rPr lang="en-US" smtClean="0">
                <a:ea typeface="ＭＳ Ｐゴシック"/>
                <a:cs typeface="ＭＳ Ｐゴシック"/>
              </a:rPr>
              <a:t>Read text</a:t>
            </a:r>
          </a:p>
        </p:txBody>
      </p:sp>
      <p:sp>
        <p:nvSpPr>
          <p:cNvPr id="666627" name="Slide Number Placeholder 3"/>
          <p:cNvSpPr>
            <a:spLocks noGrp="1"/>
          </p:cNvSpPr>
          <p:nvPr>
            <p:ph type="sldNum" sz="quarter" idx="5"/>
          </p:nvPr>
        </p:nvSpPr>
        <p:spPr>
          <a:noFill/>
        </p:spPr>
        <p:txBody>
          <a:bodyPr/>
          <a:lstStyle/>
          <a:p>
            <a:fld id="{AFD9DB38-E338-47D6-BD30-1B5F62891DB2}" type="slidenum">
              <a:rPr lang="en-US" smtClean="0">
                <a:ea typeface="ＭＳ Ｐゴシック"/>
                <a:cs typeface="ＭＳ Ｐゴシック"/>
              </a:rPr>
              <a:pPr/>
              <a:t>338</a:t>
            </a:fld>
            <a:endParaRPr lang="en-US" smtClean="0">
              <a:ea typeface="ＭＳ Ｐゴシック"/>
              <a:cs typeface="ＭＳ Ｐゴシック"/>
            </a:endParaRPr>
          </a:p>
        </p:txBody>
      </p:sp>
    </p:spTree>
  </p:cSld>
  <p:clrMapOvr>
    <a:masterClrMapping/>
  </p:clrMapOvr>
</p:notes>
</file>

<file path=ppt/notesSlides/notesSlide2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8673" name="Slide Image Placeholder 1"/>
          <p:cNvSpPr>
            <a:spLocks noGrp="1" noRot="1" noChangeAspect="1" noTextEdit="1"/>
          </p:cNvSpPr>
          <p:nvPr>
            <p:ph type="sldImg"/>
          </p:nvPr>
        </p:nvSpPr>
        <p:spPr>
          <a:ln/>
        </p:spPr>
      </p:sp>
      <p:sp>
        <p:nvSpPr>
          <p:cNvPr id="668674" name="Notes Placeholder 2"/>
          <p:cNvSpPr>
            <a:spLocks noGrp="1"/>
          </p:cNvSpPr>
          <p:nvPr>
            <p:ph type="body" idx="1"/>
          </p:nvPr>
        </p:nvSpPr>
        <p:spPr>
          <a:noFill/>
          <a:ln/>
        </p:spPr>
        <p:txBody>
          <a:bodyPr/>
          <a:lstStyle/>
          <a:p>
            <a:pPr eaLnBrk="1" hangingPunct="1">
              <a:spcBef>
                <a:spcPct val="0"/>
              </a:spcBef>
            </a:pPr>
            <a:r>
              <a:rPr lang="en-US" smtClean="0">
                <a:ea typeface="ＭＳ Ｐゴシック"/>
                <a:cs typeface="ＭＳ Ｐゴシック"/>
              </a:rPr>
              <a:t>The Sternal EZ-IO</a:t>
            </a:r>
            <a:r>
              <a:rPr lang="en-US" baseline="30000" smtClean="0">
                <a:ea typeface="ＭＳ Ｐゴシック"/>
                <a:cs typeface="ＭＳ Ｐゴシック"/>
              </a:rPr>
              <a:t>® </a:t>
            </a:r>
            <a:r>
              <a:rPr lang="en-US" smtClean="0">
                <a:ea typeface="ＭＳ Ｐゴシック"/>
                <a:cs typeface="ＭＳ Ｐゴシック"/>
              </a:rPr>
              <a:t> is used to obtain intraosseous vascular access in adults in whom rapid fluid resuscitation or pharmacological treatment is needed emergently, and standard IV access is not readily accessible.</a:t>
            </a:r>
          </a:p>
        </p:txBody>
      </p:sp>
      <p:sp>
        <p:nvSpPr>
          <p:cNvPr id="668675" name="Slide Number Placeholder 3"/>
          <p:cNvSpPr>
            <a:spLocks noGrp="1"/>
          </p:cNvSpPr>
          <p:nvPr>
            <p:ph type="sldNum" sz="quarter" idx="5"/>
          </p:nvPr>
        </p:nvSpPr>
        <p:spPr>
          <a:noFill/>
        </p:spPr>
        <p:txBody>
          <a:bodyPr/>
          <a:lstStyle/>
          <a:p>
            <a:fld id="{97DE6E43-8F1C-45AC-9DB9-20C6039B98D8}" type="slidenum">
              <a:rPr lang="en-US" smtClean="0">
                <a:latin typeface="Calibri" pitchFamily="34" charset="0"/>
                <a:ea typeface="ＭＳ Ｐゴシック"/>
                <a:cs typeface="ＭＳ Ｐゴシック"/>
              </a:rPr>
              <a:pPr/>
              <a:t>339</a:t>
            </a:fld>
            <a:endParaRPr lang="en-US" smtClean="0">
              <a:latin typeface="Calibri" pitchFamily="34" charset="0"/>
              <a:ea typeface="ＭＳ Ｐゴシック"/>
              <a:cs typeface="ＭＳ Ｐゴシック"/>
            </a:endParaRPr>
          </a:p>
        </p:txBody>
      </p:sp>
    </p:spTree>
  </p:cSld>
  <p:clrMapOvr>
    <a:masterClrMapping/>
  </p:clrMapOvr>
</p:notes>
</file>

<file path=ppt/notesSlides/notesSlide2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0721" name="Slide Image Placeholder 1"/>
          <p:cNvSpPr>
            <a:spLocks noGrp="1" noRot="1" noChangeAspect="1" noTextEdit="1"/>
          </p:cNvSpPr>
          <p:nvPr>
            <p:ph type="sldImg"/>
          </p:nvPr>
        </p:nvSpPr>
        <p:spPr>
          <a:ln/>
        </p:spPr>
      </p:sp>
      <p:sp>
        <p:nvSpPr>
          <p:cNvPr id="670722" name="Notes Placeholder 2"/>
          <p:cNvSpPr>
            <a:spLocks noGrp="1"/>
          </p:cNvSpPr>
          <p:nvPr>
            <p:ph type="body" idx="1"/>
          </p:nvPr>
        </p:nvSpPr>
        <p:spPr>
          <a:noFill/>
          <a:ln/>
        </p:spPr>
        <p:txBody>
          <a:bodyPr/>
          <a:lstStyle/>
          <a:p>
            <a:pPr eaLnBrk="1" hangingPunct="1">
              <a:spcBef>
                <a:spcPct val="0"/>
              </a:spcBef>
            </a:pPr>
            <a:r>
              <a:rPr lang="en-US" smtClean="0">
                <a:ea typeface="ＭＳ Ｐゴシック"/>
                <a:cs typeface="ＭＳ Ｐゴシック"/>
              </a:rPr>
              <a:t>The </a:t>
            </a:r>
            <a:r>
              <a:rPr lang="en-US" b="1" i="1" smtClean="0">
                <a:ea typeface="ＭＳ Ｐゴシック"/>
                <a:cs typeface="ＭＳ Ｐゴシック"/>
              </a:rPr>
              <a:t>Sternal</a:t>
            </a:r>
            <a:r>
              <a:rPr lang="en-US" smtClean="0">
                <a:ea typeface="ＭＳ Ｐゴシック"/>
                <a:cs typeface="ＭＳ Ｐゴシック"/>
              </a:rPr>
              <a:t> EZ-IO</a:t>
            </a:r>
            <a:r>
              <a:rPr lang="en-US" baseline="30000" smtClean="0">
                <a:ea typeface="ＭＳ Ｐゴシック"/>
                <a:cs typeface="ＭＳ Ｐゴシック"/>
              </a:rPr>
              <a:t>®</a:t>
            </a:r>
            <a:r>
              <a:rPr lang="en-US" smtClean="0">
                <a:ea typeface="ＭＳ Ｐゴシック"/>
                <a:cs typeface="ＭＳ Ｐゴシック"/>
              </a:rPr>
              <a:t> needle/driver set is green, and comes in green packaging. It is designed for insertion into the manubrium of the sternum, and should not be used for IO access at any other site. Conversely, the manual EZ-IO</a:t>
            </a:r>
            <a:r>
              <a:rPr lang="en-US" baseline="30000" smtClean="0">
                <a:ea typeface="ＭＳ Ｐゴシック"/>
                <a:cs typeface="ＭＳ Ｐゴシック"/>
              </a:rPr>
              <a:t>®</a:t>
            </a:r>
            <a:r>
              <a:rPr lang="en-US" smtClean="0">
                <a:ea typeface="ＭＳ Ｐゴシック"/>
                <a:cs typeface="ＭＳ Ｐゴシック"/>
              </a:rPr>
              <a:t> needle/driver intended for use on the humerus or tibia is blue, and this needle should never be used on the sternum. The Sternal needle also has a depth limiting “collar” on the catheter which is not present on the catheter of the limb device. </a:t>
            </a:r>
          </a:p>
        </p:txBody>
      </p:sp>
      <p:sp>
        <p:nvSpPr>
          <p:cNvPr id="670723" name="Slide Number Placeholder 3"/>
          <p:cNvSpPr>
            <a:spLocks noGrp="1"/>
          </p:cNvSpPr>
          <p:nvPr>
            <p:ph type="sldNum" sz="quarter" idx="5"/>
          </p:nvPr>
        </p:nvSpPr>
        <p:spPr>
          <a:noFill/>
        </p:spPr>
        <p:txBody>
          <a:bodyPr/>
          <a:lstStyle/>
          <a:p>
            <a:fld id="{99D53DB6-4C39-4DEE-9300-C5555298B06E}" type="slidenum">
              <a:rPr lang="en-US" smtClean="0">
                <a:latin typeface="Calibri" pitchFamily="34" charset="0"/>
                <a:ea typeface="ＭＳ Ｐゴシック"/>
                <a:cs typeface="ＭＳ Ｐゴシック"/>
              </a:rPr>
              <a:pPr/>
              <a:t>340</a:t>
            </a:fld>
            <a:endParaRPr lang="en-US" smtClean="0">
              <a:latin typeface="Calibri" pitchFamily="34" charset="0"/>
              <a:ea typeface="ＭＳ Ｐゴシック"/>
              <a:cs typeface="ＭＳ Ｐゴシック"/>
            </a:endParaRPr>
          </a:p>
        </p:txBody>
      </p:sp>
    </p:spTree>
  </p:cSld>
  <p:clrMapOvr>
    <a:masterClrMapping/>
  </p:clrMapOvr>
</p:notes>
</file>

<file path=ppt/notesSlides/notesSlide2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2769" name="Slide Image Placeholder 1"/>
          <p:cNvSpPr>
            <a:spLocks noGrp="1" noRot="1" noChangeAspect="1" noTextEdit="1"/>
          </p:cNvSpPr>
          <p:nvPr>
            <p:ph type="sldImg"/>
          </p:nvPr>
        </p:nvSpPr>
        <p:spPr>
          <a:ln/>
        </p:spPr>
      </p:sp>
      <p:sp>
        <p:nvSpPr>
          <p:cNvPr id="672770" name="Notes Placeholder 2"/>
          <p:cNvSpPr>
            <a:spLocks noGrp="1"/>
          </p:cNvSpPr>
          <p:nvPr>
            <p:ph type="body" idx="1"/>
          </p:nvPr>
        </p:nvSpPr>
        <p:spPr>
          <a:noFill/>
          <a:ln/>
        </p:spPr>
        <p:txBody>
          <a:bodyPr/>
          <a:lstStyle/>
          <a:p>
            <a:pPr eaLnBrk="1" hangingPunct="1">
              <a:spcBef>
                <a:spcPct val="0"/>
              </a:spcBef>
            </a:pPr>
            <a:r>
              <a:rPr lang="en-US" smtClean="0">
                <a:ea typeface="ＭＳ Ｐゴシック"/>
                <a:cs typeface="ＭＳ Ｐゴシック"/>
              </a:rPr>
              <a:t>If the manubrium is fractured, IO access through it should not be attempted. Fluid follows the path of least resistance. If an IO device is placed in a fractured bone, the fluid would simply extravasate into the surrounding tissue through the fracture site. </a:t>
            </a:r>
          </a:p>
          <a:p>
            <a:pPr eaLnBrk="1" hangingPunct="1">
              <a:spcBef>
                <a:spcPct val="0"/>
              </a:spcBef>
            </a:pPr>
            <a:endParaRPr lang="en-US" smtClean="0">
              <a:ea typeface="ＭＳ Ｐゴシック"/>
              <a:cs typeface="ＭＳ Ｐゴシック"/>
            </a:endParaRPr>
          </a:p>
          <a:p>
            <a:pPr eaLnBrk="1" hangingPunct="1">
              <a:spcBef>
                <a:spcPct val="0"/>
              </a:spcBef>
            </a:pPr>
            <a:r>
              <a:rPr lang="en-US" smtClean="0">
                <a:ea typeface="ＭＳ Ｐゴシック"/>
                <a:cs typeface="ＭＳ Ｐゴシック"/>
              </a:rPr>
              <a:t>You cannot count upon normal anatomy of the manubrium (nor adequate flow of fluids through it) if it has been previously disrupted by injury or surgery such as orthopedic replacement or cardiac procedures. If there is a surgical scar over the sternum, IO access should not be attempted there.</a:t>
            </a:r>
          </a:p>
          <a:p>
            <a:pPr eaLnBrk="1" hangingPunct="1">
              <a:spcBef>
                <a:spcPct val="0"/>
              </a:spcBef>
            </a:pPr>
            <a:endParaRPr lang="en-US" smtClean="0">
              <a:ea typeface="ＭＳ Ｐゴシック"/>
              <a:cs typeface="ＭＳ Ｐゴシック"/>
            </a:endParaRPr>
          </a:p>
          <a:p>
            <a:pPr eaLnBrk="1" hangingPunct="1">
              <a:spcBef>
                <a:spcPct val="0"/>
              </a:spcBef>
            </a:pPr>
            <a:r>
              <a:rPr lang="en-US" smtClean="0">
                <a:ea typeface="ＭＳ Ｐゴシック"/>
                <a:cs typeface="ＭＳ Ｐゴシック"/>
              </a:rPr>
              <a:t>Healing from a previous intraosseous insertion is defined as the point where another IO can be safely placed at the same anatomical site because clotting at the wound is sufficiently strong to prevent extravasation through the previous IO hole. This usually takes 24 to 48 hours. </a:t>
            </a:r>
          </a:p>
          <a:p>
            <a:pPr eaLnBrk="1" hangingPunct="1">
              <a:spcBef>
                <a:spcPct val="0"/>
              </a:spcBef>
            </a:pPr>
            <a:endParaRPr lang="en-US" smtClean="0">
              <a:ea typeface="ＭＳ Ｐゴシック"/>
              <a:cs typeface="ＭＳ Ｐゴシック"/>
            </a:endParaRPr>
          </a:p>
          <a:p>
            <a:pPr eaLnBrk="1" hangingPunct="1">
              <a:spcBef>
                <a:spcPct val="0"/>
              </a:spcBef>
            </a:pPr>
            <a:r>
              <a:rPr lang="en-US" smtClean="0">
                <a:ea typeface="ＭＳ Ｐゴシック"/>
                <a:cs typeface="ＭＳ Ｐゴシック"/>
              </a:rPr>
              <a:t>Placing an IO device through an infection in the tissues overlying the manubrium will likely spread the infection into the medullary cavity of the bone. The resulting osteomyelitis may require surgical removal of the infected bone, and loss of the protection the sternum provides to the heart.</a:t>
            </a:r>
          </a:p>
          <a:p>
            <a:pPr eaLnBrk="1" hangingPunct="1">
              <a:spcBef>
                <a:spcPct val="0"/>
              </a:spcBef>
            </a:pPr>
            <a:endParaRPr lang="en-US" smtClean="0">
              <a:ea typeface="ＭＳ Ｐゴシック"/>
              <a:cs typeface="ＭＳ Ｐゴシック"/>
            </a:endParaRPr>
          </a:p>
          <a:p>
            <a:pPr eaLnBrk="1" hangingPunct="1">
              <a:spcBef>
                <a:spcPct val="0"/>
              </a:spcBef>
            </a:pPr>
            <a:r>
              <a:rPr lang="en-US" smtClean="0">
                <a:ea typeface="ＭＳ Ｐゴシック"/>
                <a:cs typeface="ＭＳ Ｐゴシック"/>
              </a:rPr>
              <a:t>The target site for IO insertion in the manubrium is small, and accuracy with the needle is important. If anatomic landmarks used to guide insertion into the manubrium cannot be located for any reason, including excess subcutaneous fat overlying the sternum, then IO access there should not be attempted.</a:t>
            </a:r>
          </a:p>
        </p:txBody>
      </p:sp>
      <p:sp>
        <p:nvSpPr>
          <p:cNvPr id="672771" name="Slide Number Placeholder 3"/>
          <p:cNvSpPr>
            <a:spLocks noGrp="1"/>
          </p:cNvSpPr>
          <p:nvPr>
            <p:ph type="sldNum" sz="quarter" idx="5"/>
          </p:nvPr>
        </p:nvSpPr>
        <p:spPr>
          <a:noFill/>
        </p:spPr>
        <p:txBody>
          <a:bodyPr/>
          <a:lstStyle/>
          <a:p>
            <a:fld id="{57EDE1E3-51A5-494A-BFAC-498CB210656B}" type="slidenum">
              <a:rPr lang="en-US" smtClean="0">
                <a:latin typeface="Calibri" pitchFamily="34" charset="0"/>
                <a:ea typeface="ＭＳ Ｐゴシック"/>
                <a:cs typeface="ＭＳ Ｐゴシック"/>
              </a:rPr>
              <a:pPr/>
              <a:t>341</a:t>
            </a:fld>
            <a:endParaRPr lang="en-US" smtClean="0">
              <a:latin typeface="Calibri" pitchFamily="34" charset="0"/>
              <a:ea typeface="ＭＳ Ｐゴシック"/>
              <a:cs typeface="ＭＳ Ｐゴシック"/>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a:noFill/>
        </p:spPr>
        <p:txBody>
          <a:bodyPr/>
          <a:lstStyle/>
          <a:p>
            <a:fld id="{EAEB239A-97F7-4FFA-BC03-0A7C3CC7FF27}" type="slidenum">
              <a:rPr lang="en-US" smtClean="0">
                <a:ea typeface="ＭＳ Ｐゴシック"/>
                <a:cs typeface="ＭＳ Ｐゴシック"/>
              </a:rPr>
              <a:pPr/>
              <a:t>3</a:t>
            </a:fld>
            <a:endParaRPr lang="en-US" smtClean="0">
              <a:ea typeface="ＭＳ Ｐゴシック"/>
              <a:cs typeface="ＭＳ Ｐゴシック"/>
            </a:endParaRPr>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a:noFill/>
          <a:ln/>
        </p:spPr>
        <p:txBody>
          <a:bodyPr/>
          <a:lstStyle/>
          <a:p>
            <a:pPr eaLnBrk="1" hangingPunct="1"/>
            <a:r>
              <a:rPr lang="en-US" smtClean="0">
                <a:ea typeface="ＭＳ Ｐゴシック"/>
                <a:cs typeface="ＭＳ Ｐゴシック"/>
              </a:rPr>
              <a:t>Read text</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7"/>
          <p:cNvSpPr>
            <a:spLocks noGrp="1" noChangeArrowheads="1"/>
          </p:cNvSpPr>
          <p:nvPr>
            <p:ph type="sldNum" sz="quarter" idx="5"/>
          </p:nvPr>
        </p:nvSpPr>
        <p:spPr>
          <a:noFill/>
        </p:spPr>
        <p:txBody>
          <a:bodyPr/>
          <a:lstStyle/>
          <a:p>
            <a:fld id="{21A191A1-B70F-4C53-BBE1-C651CB763973}" type="slidenum">
              <a:rPr lang="en-US" smtClean="0">
                <a:ea typeface="ＭＳ Ｐゴシック"/>
                <a:cs typeface="ＭＳ Ｐゴシック"/>
              </a:rPr>
              <a:pPr/>
              <a:t>30</a:t>
            </a:fld>
            <a:endParaRPr lang="en-US" smtClean="0">
              <a:ea typeface="ＭＳ Ｐゴシック"/>
              <a:cs typeface="ＭＳ Ｐゴシック"/>
            </a:endParaRPr>
          </a:p>
        </p:txBody>
      </p:sp>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noFill/>
          <a:ln/>
        </p:spPr>
        <p:txBody>
          <a:bodyPr/>
          <a:lstStyle/>
          <a:p>
            <a:pPr eaLnBrk="1" hangingPunct="1"/>
            <a:r>
              <a:rPr lang="en-US" smtClean="0">
                <a:ea typeface="ＭＳ Ｐゴシック"/>
                <a:cs typeface="ＭＳ Ｐゴシック"/>
              </a:rPr>
              <a:t>Get through the skin layers.</a:t>
            </a:r>
          </a:p>
        </p:txBody>
      </p:sp>
    </p:spTree>
  </p:cSld>
  <p:clrMapOvr>
    <a:masterClrMapping/>
  </p:clrMapOvr>
</p:notes>
</file>

<file path=ppt/notesSlides/notesSlide3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4817" name="Slide Image Placeholder 1"/>
          <p:cNvSpPr>
            <a:spLocks noGrp="1" noRot="1" noChangeAspect="1" noTextEdit="1"/>
          </p:cNvSpPr>
          <p:nvPr>
            <p:ph type="sldImg"/>
          </p:nvPr>
        </p:nvSpPr>
        <p:spPr>
          <a:ln/>
        </p:spPr>
      </p:sp>
      <p:sp>
        <p:nvSpPr>
          <p:cNvPr id="674818" name="Notes Placeholder 2"/>
          <p:cNvSpPr>
            <a:spLocks noGrp="1"/>
          </p:cNvSpPr>
          <p:nvPr>
            <p:ph type="body" idx="1"/>
          </p:nvPr>
        </p:nvSpPr>
        <p:spPr>
          <a:noFill/>
          <a:ln/>
        </p:spPr>
        <p:txBody>
          <a:bodyPr/>
          <a:lstStyle/>
          <a:p>
            <a:pPr eaLnBrk="1" hangingPunct="1">
              <a:spcBef>
                <a:spcPct val="0"/>
              </a:spcBef>
            </a:pPr>
            <a:r>
              <a:rPr lang="en-US" smtClean="0">
                <a:ea typeface="ＭＳ Ｐゴシック"/>
                <a:cs typeface="ＭＳ Ｐゴシック"/>
              </a:rPr>
              <a:t>This is the target. With proper insertion, the needle tip should lie in the marrow cavity of the manubrium.</a:t>
            </a:r>
          </a:p>
        </p:txBody>
      </p:sp>
      <p:sp>
        <p:nvSpPr>
          <p:cNvPr id="674819" name="Slide Number Placeholder 3"/>
          <p:cNvSpPr>
            <a:spLocks noGrp="1"/>
          </p:cNvSpPr>
          <p:nvPr>
            <p:ph type="sldNum" sz="quarter" idx="5"/>
          </p:nvPr>
        </p:nvSpPr>
        <p:spPr>
          <a:noFill/>
        </p:spPr>
        <p:txBody>
          <a:bodyPr/>
          <a:lstStyle/>
          <a:p>
            <a:fld id="{CB62F0EA-E203-4B25-BE07-86F48D0823B2}" type="slidenum">
              <a:rPr lang="en-US" smtClean="0">
                <a:latin typeface="Calibri" pitchFamily="34" charset="0"/>
                <a:ea typeface="ＭＳ Ｐゴシック"/>
                <a:cs typeface="ＭＳ Ｐゴシック"/>
              </a:rPr>
              <a:pPr/>
              <a:t>342</a:t>
            </a:fld>
            <a:endParaRPr lang="en-US" smtClean="0">
              <a:latin typeface="Calibri" pitchFamily="34" charset="0"/>
              <a:ea typeface="ＭＳ Ｐゴシック"/>
              <a:cs typeface="ＭＳ Ｐゴシック"/>
            </a:endParaRPr>
          </a:p>
        </p:txBody>
      </p:sp>
    </p:spTree>
  </p:cSld>
  <p:clrMapOvr>
    <a:masterClrMapping/>
  </p:clrMapOvr>
</p:notes>
</file>

<file path=ppt/notesSlides/notesSlide3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6865" name="Slide Image Placeholder 1"/>
          <p:cNvSpPr>
            <a:spLocks noGrp="1" noRot="1" noChangeAspect="1" noTextEdit="1"/>
          </p:cNvSpPr>
          <p:nvPr>
            <p:ph type="sldImg"/>
          </p:nvPr>
        </p:nvSpPr>
        <p:spPr>
          <a:ln/>
        </p:spPr>
      </p:sp>
      <p:sp>
        <p:nvSpPr>
          <p:cNvPr id="676866" name="Notes Placeholder 2"/>
          <p:cNvSpPr>
            <a:spLocks noGrp="1"/>
          </p:cNvSpPr>
          <p:nvPr>
            <p:ph type="body" idx="1"/>
          </p:nvPr>
        </p:nvSpPr>
        <p:spPr>
          <a:noFill/>
          <a:ln/>
        </p:spPr>
        <p:txBody>
          <a:bodyPr/>
          <a:lstStyle/>
          <a:p>
            <a:pPr eaLnBrk="1" hangingPunct="1">
              <a:spcBef>
                <a:spcPct val="0"/>
              </a:spcBef>
            </a:pPr>
            <a:r>
              <a:rPr lang="en-US" smtClean="0">
                <a:solidFill>
                  <a:srgbClr val="000000"/>
                </a:solidFill>
                <a:latin typeface="Verdana" pitchFamily="34" charset="0"/>
                <a:ea typeface="ＭＳ Ｐゴシック"/>
                <a:cs typeface="ＭＳ Ｐゴシック"/>
              </a:rPr>
              <a:t>Expose the chest and identify the insertion site by palpation. The sternal insertion site is located midline – approximately 1-2cm below the sternal notch. Once the insertion site is identified, clean the area with alcohol or povidone-iodine.</a:t>
            </a:r>
            <a:endParaRPr lang="en-US" smtClean="0">
              <a:ea typeface="ＭＳ Ｐゴシック"/>
              <a:cs typeface="ＭＳ Ｐゴシック"/>
            </a:endParaRPr>
          </a:p>
        </p:txBody>
      </p:sp>
      <p:sp>
        <p:nvSpPr>
          <p:cNvPr id="676867" name="Slide Number Placeholder 3"/>
          <p:cNvSpPr>
            <a:spLocks noGrp="1"/>
          </p:cNvSpPr>
          <p:nvPr>
            <p:ph type="sldNum" sz="quarter" idx="5"/>
          </p:nvPr>
        </p:nvSpPr>
        <p:spPr>
          <a:noFill/>
        </p:spPr>
        <p:txBody>
          <a:bodyPr/>
          <a:lstStyle/>
          <a:p>
            <a:fld id="{3F7EFA3A-C9C5-4311-BBF3-6348B0A24A69}" type="slidenum">
              <a:rPr lang="en-US" smtClean="0">
                <a:latin typeface="Calibri" pitchFamily="34" charset="0"/>
                <a:ea typeface="ＭＳ Ｐゴシック"/>
                <a:cs typeface="ＭＳ Ｐゴシック"/>
              </a:rPr>
              <a:pPr/>
              <a:t>343</a:t>
            </a:fld>
            <a:endParaRPr lang="en-US" smtClean="0">
              <a:latin typeface="Calibri" pitchFamily="34" charset="0"/>
              <a:ea typeface="ＭＳ Ｐゴシック"/>
              <a:cs typeface="ＭＳ Ｐゴシック"/>
            </a:endParaRPr>
          </a:p>
        </p:txBody>
      </p:sp>
    </p:spTree>
  </p:cSld>
  <p:clrMapOvr>
    <a:masterClrMapping/>
  </p:clrMapOvr>
</p:notes>
</file>

<file path=ppt/notesSlides/notesSlide3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8913" name="Slide Image Placeholder 1"/>
          <p:cNvSpPr>
            <a:spLocks noGrp="1" noRot="1" noChangeAspect="1" noTextEdit="1"/>
          </p:cNvSpPr>
          <p:nvPr>
            <p:ph type="sldImg"/>
          </p:nvPr>
        </p:nvSpPr>
        <p:spPr>
          <a:ln/>
        </p:spPr>
      </p:sp>
      <p:sp>
        <p:nvSpPr>
          <p:cNvPr id="678914" name="Notes Placeholder 2"/>
          <p:cNvSpPr>
            <a:spLocks noGrp="1"/>
          </p:cNvSpPr>
          <p:nvPr>
            <p:ph type="body" idx="1"/>
          </p:nvPr>
        </p:nvSpPr>
        <p:spPr>
          <a:noFill/>
          <a:ln/>
        </p:spPr>
        <p:txBody>
          <a:bodyPr/>
          <a:lstStyle/>
          <a:p>
            <a:pPr eaLnBrk="1" hangingPunct="1">
              <a:spcBef>
                <a:spcPct val="0"/>
              </a:spcBef>
            </a:pPr>
            <a:r>
              <a:rPr lang="en-US" smtClean="0">
                <a:ea typeface="ＭＳ Ｐゴシック"/>
                <a:cs typeface="ＭＳ Ｐゴシック"/>
              </a:rPr>
              <a:t>Remove tab 1 from the sternal locator. Align the curve at the top of the sternal locator with the suprasternal notch, and adhere the top half of the sternal locator to the patient. Holding the sternal locator in place, pull tab 2 to expose the adhesive on the bottom half of the sternal locator. Press the sternal locator down on the chest to ensure it adheres to the casualty’s skin. </a:t>
            </a:r>
          </a:p>
          <a:p>
            <a:pPr eaLnBrk="1" hangingPunct="1">
              <a:spcBef>
                <a:spcPct val="0"/>
              </a:spcBef>
            </a:pPr>
            <a:endParaRPr lang="en-US" smtClean="0">
              <a:ea typeface="ＭＳ Ｐゴシック"/>
              <a:cs typeface="ＭＳ Ｐゴシック"/>
            </a:endParaRPr>
          </a:p>
        </p:txBody>
      </p:sp>
      <p:sp>
        <p:nvSpPr>
          <p:cNvPr id="678915" name="Slide Number Placeholder 3"/>
          <p:cNvSpPr>
            <a:spLocks noGrp="1"/>
          </p:cNvSpPr>
          <p:nvPr>
            <p:ph type="sldNum" sz="quarter" idx="5"/>
          </p:nvPr>
        </p:nvSpPr>
        <p:spPr>
          <a:noFill/>
        </p:spPr>
        <p:txBody>
          <a:bodyPr/>
          <a:lstStyle/>
          <a:p>
            <a:fld id="{AF193417-1008-4726-B741-D3FFF7A40F32}" type="slidenum">
              <a:rPr lang="en-US" smtClean="0">
                <a:latin typeface="Calibri" pitchFamily="34" charset="0"/>
                <a:ea typeface="ＭＳ Ｐゴシック"/>
                <a:cs typeface="ＭＳ Ｐゴシック"/>
              </a:rPr>
              <a:pPr/>
              <a:t>344</a:t>
            </a:fld>
            <a:endParaRPr lang="en-US" smtClean="0">
              <a:latin typeface="Calibri" pitchFamily="34" charset="0"/>
              <a:ea typeface="ＭＳ Ｐゴシック"/>
              <a:cs typeface="ＭＳ Ｐゴシック"/>
            </a:endParaRPr>
          </a:p>
        </p:txBody>
      </p:sp>
    </p:spTree>
  </p:cSld>
  <p:clrMapOvr>
    <a:masterClrMapping/>
  </p:clrMapOvr>
</p:notes>
</file>

<file path=ppt/notesSlides/notesSlide3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0961"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smtClean="0"/>
              <a:t>Carefully nick the skin over the insertion site with provided lancet through the sternal locator. The length of the nick should not exceed 3mm, which is the width of the finger lancet and the opening in the sternal locator. IT IS IMPERATIVE THAT NICK REACHES </a:t>
            </a:r>
            <a:r>
              <a:rPr lang="en-US" cap="all" dirty="0" smtClean="0"/>
              <a:t>all the way down to </a:t>
            </a:r>
            <a:r>
              <a:rPr lang="en-US" dirty="0" smtClean="0"/>
              <a:t>STERNAL BONE AT THE INSERTION SITE. Failure to do so could lead to improper or failed placement. </a:t>
            </a:r>
          </a:p>
        </p:txBody>
      </p:sp>
      <p:sp>
        <p:nvSpPr>
          <p:cNvPr id="680963" name="Slide Number Placeholder 3"/>
          <p:cNvSpPr>
            <a:spLocks noGrp="1"/>
          </p:cNvSpPr>
          <p:nvPr>
            <p:ph type="sldNum" sz="quarter" idx="5"/>
          </p:nvPr>
        </p:nvSpPr>
        <p:spPr>
          <a:noFill/>
        </p:spPr>
        <p:txBody>
          <a:bodyPr/>
          <a:lstStyle/>
          <a:p>
            <a:fld id="{DAD620BF-F316-46E9-AA62-20F4DC09C05A}" type="slidenum">
              <a:rPr lang="en-US" smtClean="0">
                <a:latin typeface="Calibri" pitchFamily="34" charset="0"/>
                <a:ea typeface="ＭＳ Ｐゴシック"/>
                <a:cs typeface="ＭＳ Ｐゴシック"/>
              </a:rPr>
              <a:pPr/>
              <a:t>345</a:t>
            </a:fld>
            <a:endParaRPr lang="en-US" smtClean="0">
              <a:latin typeface="Calibri" pitchFamily="34" charset="0"/>
              <a:ea typeface="ＭＳ Ｐゴシック"/>
              <a:cs typeface="ＭＳ Ｐゴシック"/>
            </a:endParaRPr>
          </a:p>
        </p:txBody>
      </p:sp>
    </p:spTree>
  </p:cSld>
  <p:clrMapOvr>
    <a:masterClrMapping/>
  </p:clrMapOvr>
</p:notes>
</file>

<file path=ppt/notesSlides/notesSlide3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3009" name="Slide Image Placeholder 1"/>
          <p:cNvSpPr>
            <a:spLocks noGrp="1" noRot="1" noChangeAspect="1" noTextEdit="1"/>
          </p:cNvSpPr>
          <p:nvPr>
            <p:ph type="sldImg"/>
          </p:nvPr>
        </p:nvSpPr>
        <p:spPr>
          <a:ln/>
        </p:spPr>
      </p:sp>
      <p:sp>
        <p:nvSpPr>
          <p:cNvPr id="683010" name="Notes Placeholder 2"/>
          <p:cNvSpPr>
            <a:spLocks noGrp="1"/>
          </p:cNvSpPr>
          <p:nvPr>
            <p:ph type="body" idx="1"/>
          </p:nvPr>
        </p:nvSpPr>
        <p:spPr>
          <a:noFill/>
          <a:ln/>
        </p:spPr>
        <p:txBody>
          <a:bodyPr/>
          <a:lstStyle/>
          <a:p>
            <a:pPr eaLnBrk="1" hangingPunct="1"/>
            <a:r>
              <a:rPr lang="en-US" smtClean="0">
                <a:ea typeface="ＭＳ Ｐゴシック"/>
                <a:cs typeface="ＭＳ Ｐゴシック"/>
              </a:rPr>
              <a:t>Keep the casualty still while inserting the needle. Position the Sternal Needle Set at the insertion site with the needle </a:t>
            </a:r>
            <a:r>
              <a:rPr lang="en-US" b="1" smtClean="0">
                <a:ea typeface="ＭＳ Ｐゴシック"/>
                <a:cs typeface="ＭＳ Ｐゴシック"/>
              </a:rPr>
              <a:t>perpendicular to the plane of the manubrium</a:t>
            </a:r>
            <a:r>
              <a:rPr lang="en-US" smtClean="0">
                <a:ea typeface="ＭＳ Ｐゴシック"/>
                <a:cs typeface="ＭＳ Ｐゴシック"/>
              </a:rPr>
              <a:t>. Gently insert the Needle Set into the incision until the needle touches bone. Penetrate the bone cortex by rotating clockwise and counterclockwise while applying gentle, steady, downward pressure. Stop insertion when a sudden lack of resistance is felt upon entry into the medullary space. Do not rock or bend the Needle Set while you are inserting it - maintain the 90 degree angle. </a:t>
            </a:r>
          </a:p>
          <a:p>
            <a:pPr eaLnBrk="1" hangingPunct="1"/>
            <a:endParaRPr lang="en-US" smtClean="0">
              <a:ea typeface="ＭＳ Ｐゴシック"/>
              <a:cs typeface="ＭＳ Ｐゴシック"/>
            </a:endParaRPr>
          </a:p>
          <a:p>
            <a:pPr eaLnBrk="1" hangingPunct="1"/>
            <a:r>
              <a:rPr lang="en-US" smtClean="0">
                <a:ea typeface="ＭＳ Ｐゴシック"/>
                <a:cs typeface="ＭＳ Ｐゴシック"/>
              </a:rPr>
              <a:t>IMPORTANT: Use gentle steady pressure, not excessive force. Allow catheter tip rotation and gentle downward pressure to provide the penetrating action.</a:t>
            </a:r>
          </a:p>
        </p:txBody>
      </p:sp>
      <p:sp>
        <p:nvSpPr>
          <p:cNvPr id="683011" name="Slide Number Placeholder 3"/>
          <p:cNvSpPr>
            <a:spLocks noGrp="1"/>
          </p:cNvSpPr>
          <p:nvPr>
            <p:ph type="sldNum" sz="quarter" idx="5"/>
          </p:nvPr>
        </p:nvSpPr>
        <p:spPr>
          <a:noFill/>
        </p:spPr>
        <p:txBody>
          <a:bodyPr/>
          <a:lstStyle/>
          <a:p>
            <a:fld id="{42654DC9-770A-4280-ACBE-3356B14348F9}" type="slidenum">
              <a:rPr lang="en-US" smtClean="0">
                <a:ea typeface="ＭＳ Ｐゴシック"/>
                <a:cs typeface="ＭＳ Ｐゴシック"/>
              </a:rPr>
              <a:pPr/>
              <a:t>346</a:t>
            </a:fld>
            <a:endParaRPr lang="en-US" smtClean="0">
              <a:ea typeface="ＭＳ Ｐゴシック"/>
              <a:cs typeface="ＭＳ Ｐゴシック"/>
            </a:endParaRPr>
          </a:p>
        </p:txBody>
      </p:sp>
    </p:spTree>
  </p:cSld>
  <p:clrMapOvr>
    <a:masterClrMapping/>
  </p:clrMapOvr>
</p:notes>
</file>

<file path=ppt/notesSlides/notesSlide3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5057" name="Slide Image Placeholder 1"/>
          <p:cNvSpPr>
            <a:spLocks noGrp="1" noRot="1" noChangeAspect="1"/>
          </p:cNvSpPr>
          <p:nvPr>
            <p:ph type="sldImg"/>
          </p:nvPr>
        </p:nvSpPr>
        <p:spPr>
          <a:ln/>
        </p:spPr>
      </p:sp>
      <p:sp>
        <p:nvSpPr>
          <p:cNvPr id="685058" name="Notes Placeholder 2"/>
          <p:cNvSpPr>
            <a:spLocks noGrp="1"/>
          </p:cNvSpPr>
          <p:nvPr>
            <p:ph type="body" idx="1"/>
          </p:nvPr>
        </p:nvSpPr>
        <p:spPr>
          <a:noFill/>
          <a:ln/>
        </p:spPr>
        <p:txBody>
          <a:bodyPr/>
          <a:lstStyle/>
          <a:p>
            <a:r>
              <a:rPr lang="en-US" smtClean="0">
                <a:ea typeface="ＭＳ Ｐゴシック"/>
                <a:cs typeface="ＭＳ Ｐゴシック"/>
              </a:rPr>
              <a:t>Read text</a:t>
            </a:r>
          </a:p>
        </p:txBody>
      </p:sp>
      <p:sp>
        <p:nvSpPr>
          <p:cNvPr id="685059" name="Slide Number Placeholder 3"/>
          <p:cNvSpPr>
            <a:spLocks noGrp="1"/>
          </p:cNvSpPr>
          <p:nvPr>
            <p:ph type="sldNum" sz="quarter" idx="5"/>
          </p:nvPr>
        </p:nvSpPr>
        <p:spPr>
          <a:noFill/>
        </p:spPr>
        <p:txBody>
          <a:bodyPr/>
          <a:lstStyle/>
          <a:p>
            <a:fld id="{245FB5F2-BDD6-4FBF-A4BD-E0175605660C}" type="slidenum">
              <a:rPr lang="en-US" smtClean="0">
                <a:ea typeface="ＭＳ Ｐゴシック"/>
                <a:cs typeface="ＭＳ Ｐゴシック"/>
              </a:rPr>
              <a:pPr/>
              <a:t>347</a:t>
            </a:fld>
            <a:endParaRPr lang="en-US" smtClean="0">
              <a:ea typeface="ＭＳ Ｐゴシック"/>
              <a:cs typeface="ＭＳ Ｐゴシック"/>
            </a:endParaRPr>
          </a:p>
        </p:txBody>
      </p:sp>
    </p:spTree>
  </p:cSld>
  <p:clrMapOvr>
    <a:masterClrMapping/>
  </p:clrMapOvr>
</p:notes>
</file>

<file path=ppt/notesSlides/notesSlide3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7105" name="Slide Image Placeholder 1"/>
          <p:cNvSpPr>
            <a:spLocks noGrp="1" noRot="1" noChangeAspect="1" noTextEdit="1"/>
          </p:cNvSpPr>
          <p:nvPr>
            <p:ph type="sldImg"/>
          </p:nvPr>
        </p:nvSpPr>
        <p:spPr>
          <a:ln/>
        </p:spPr>
      </p:sp>
      <p:sp>
        <p:nvSpPr>
          <p:cNvPr id="687106" name="Notes Placeholder 2"/>
          <p:cNvSpPr>
            <a:spLocks noGrp="1"/>
          </p:cNvSpPr>
          <p:nvPr>
            <p:ph type="body" idx="1"/>
          </p:nvPr>
        </p:nvSpPr>
        <p:spPr>
          <a:noFill/>
          <a:ln/>
        </p:spPr>
        <p:txBody>
          <a:bodyPr/>
          <a:lstStyle/>
          <a:p>
            <a:pPr eaLnBrk="1" hangingPunct="1"/>
            <a:r>
              <a:rPr lang="en-US" smtClean="0">
                <a:ea typeface="ＭＳ Ｐゴシック"/>
                <a:cs typeface="ＭＳ Ｐゴシック"/>
              </a:rPr>
              <a:t>Apply the Stabilizer to the catheter hub without removing the sternal locator. Once the Stabilizer is in position, prime the EZ-Connect Extension Set with normal saline, attach it to the catheter hub and tighten it firmly. Tightening of the EZ-Connect “locks” the catheter/stabilizer height into a fixed position. To secure the Stabilizer, hold the catheter still while pulling away each of the numbered tabs. </a:t>
            </a:r>
          </a:p>
        </p:txBody>
      </p:sp>
      <p:sp>
        <p:nvSpPr>
          <p:cNvPr id="687107" name="Slide Number Placeholder 3"/>
          <p:cNvSpPr>
            <a:spLocks noGrp="1"/>
          </p:cNvSpPr>
          <p:nvPr>
            <p:ph type="sldNum" sz="quarter" idx="5"/>
          </p:nvPr>
        </p:nvSpPr>
        <p:spPr>
          <a:noFill/>
        </p:spPr>
        <p:txBody>
          <a:bodyPr/>
          <a:lstStyle/>
          <a:p>
            <a:fld id="{355DBEDC-B261-4455-B783-6C8796A1A943}" type="slidenum">
              <a:rPr lang="en-US" smtClean="0">
                <a:ea typeface="ＭＳ Ｐゴシック"/>
                <a:cs typeface="ＭＳ Ｐゴシック"/>
              </a:rPr>
              <a:pPr/>
              <a:t>348</a:t>
            </a:fld>
            <a:endParaRPr lang="en-US" smtClean="0">
              <a:ea typeface="ＭＳ Ｐゴシック"/>
              <a:cs typeface="ＭＳ Ｐゴシック"/>
            </a:endParaRPr>
          </a:p>
        </p:txBody>
      </p:sp>
    </p:spTree>
  </p:cSld>
  <p:clrMapOvr>
    <a:masterClrMapping/>
  </p:clrMapOvr>
</p:notes>
</file>

<file path=ppt/notesSlides/notesSlide3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9153" name="Slide Image Placeholder 1"/>
          <p:cNvSpPr>
            <a:spLocks noGrp="1" noRot="1" noChangeAspect="1" noTextEdit="1"/>
          </p:cNvSpPr>
          <p:nvPr>
            <p:ph type="sldImg"/>
          </p:nvPr>
        </p:nvSpPr>
        <p:spPr>
          <a:ln/>
        </p:spPr>
      </p:sp>
      <p:sp>
        <p:nvSpPr>
          <p:cNvPr id="689154" name="Notes Placeholder 2"/>
          <p:cNvSpPr>
            <a:spLocks noGrp="1"/>
          </p:cNvSpPr>
          <p:nvPr>
            <p:ph type="body" idx="1"/>
          </p:nvPr>
        </p:nvSpPr>
        <p:spPr>
          <a:noFill/>
          <a:ln/>
        </p:spPr>
        <p:txBody>
          <a:bodyPr/>
          <a:lstStyle/>
          <a:p>
            <a:pPr eaLnBrk="1" hangingPunct="1"/>
            <a:r>
              <a:rPr lang="en-US" smtClean="0">
                <a:ea typeface="ＭＳ Ｐゴシック"/>
                <a:cs typeface="ＭＳ Ｐゴシック"/>
              </a:rPr>
              <a:t>A firmly seated catheter, the ability to administer pressurized fluids without difficulty, and noting the pharmacologic effects of any fluids or medications given are indicators of successful cannulation of the medullary space. </a:t>
            </a:r>
          </a:p>
          <a:p>
            <a:pPr eaLnBrk="1" hangingPunct="1"/>
            <a:endParaRPr lang="en-US" smtClean="0">
              <a:ea typeface="ＭＳ Ｐゴシック"/>
              <a:cs typeface="ＭＳ Ｐゴシック"/>
            </a:endParaRPr>
          </a:p>
          <a:p>
            <a:pPr eaLnBrk="1" hangingPunct="1"/>
            <a:r>
              <a:rPr lang="en-US" smtClean="0">
                <a:ea typeface="ＭＳ Ｐゴシック"/>
                <a:cs typeface="ＭＳ Ｐゴシック"/>
              </a:rPr>
              <a:t>Confirmation of catheter placement can be achieved by aspiration. Attach a syringe to the primed Extension Set, and slowly retract the plunger to withdraw marrow. If marrow is present, the needle has been successfully placed in the medullary space. Blood may also be noted in the hub of the needle when you remove the stylet. </a:t>
            </a:r>
            <a:r>
              <a:rPr lang="en-US" b="1" smtClean="0">
                <a:ea typeface="ＭＳ Ｐゴシック"/>
                <a:cs typeface="ＭＳ Ｐゴシック"/>
              </a:rPr>
              <a:t>Absence of blood or inability to withdraw aspirate at the catheter hub does not mean the insertion was unsuccessful. </a:t>
            </a:r>
          </a:p>
          <a:p>
            <a:pPr eaLnBrk="1" hangingPunct="1"/>
            <a:endParaRPr lang="en-US" smtClean="0">
              <a:ea typeface="ＭＳ Ｐゴシック"/>
              <a:cs typeface="ＭＳ Ｐゴシック"/>
            </a:endParaRPr>
          </a:p>
          <a:p>
            <a:pPr eaLnBrk="1" hangingPunct="1"/>
            <a:r>
              <a:rPr lang="en-US" smtClean="0">
                <a:ea typeface="ＭＳ Ｐゴシック"/>
                <a:cs typeface="ＭＳ Ｐゴシック"/>
              </a:rPr>
              <a:t>Once catheter placement has been confirmed, the site should be continually re-evaluated for signs of extravasation, fluid leakage, or any other signs that indicate the needle tip is no longer in the medullary space. </a:t>
            </a:r>
          </a:p>
        </p:txBody>
      </p:sp>
      <p:sp>
        <p:nvSpPr>
          <p:cNvPr id="689155" name="Slide Number Placeholder 3"/>
          <p:cNvSpPr>
            <a:spLocks noGrp="1"/>
          </p:cNvSpPr>
          <p:nvPr>
            <p:ph type="sldNum" sz="quarter" idx="5"/>
          </p:nvPr>
        </p:nvSpPr>
        <p:spPr>
          <a:noFill/>
        </p:spPr>
        <p:txBody>
          <a:bodyPr/>
          <a:lstStyle/>
          <a:p>
            <a:fld id="{AC5F2EB5-1851-44B1-8D67-B206DEBDF156}" type="slidenum">
              <a:rPr lang="en-US" smtClean="0">
                <a:ea typeface="ＭＳ Ｐゴシック"/>
                <a:cs typeface="ＭＳ Ｐゴシック"/>
              </a:rPr>
              <a:pPr/>
              <a:t>349</a:t>
            </a:fld>
            <a:endParaRPr lang="en-US" smtClean="0">
              <a:ea typeface="ＭＳ Ｐゴシック"/>
              <a:cs typeface="ＭＳ Ｐゴシック"/>
            </a:endParaRPr>
          </a:p>
        </p:txBody>
      </p:sp>
    </p:spTree>
  </p:cSld>
  <p:clrMapOvr>
    <a:masterClrMapping/>
  </p:clrMapOvr>
</p:notes>
</file>

<file path=ppt/notesSlides/notesSlide3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1201" name="Slide Image Placeholder 1"/>
          <p:cNvSpPr>
            <a:spLocks noGrp="1" noRot="1" noChangeAspect="1" noTextEdit="1"/>
          </p:cNvSpPr>
          <p:nvPr>
            <p:ph type="sldImg"/>
          </p:nvPr>
        </p:nvSpPr>
        <p:spPr>
          <a:ln/>
        </p:spPr>
      </p:sp>
      <p:sp>
        <p:nvSpPr>
          <p:cNvPr id="691202" name="Notes Placeholder 2"/>
          <p:cNvSpPr>
            <a:spLocks noGrp="1"/>
          </p:cNvSpPr>
          <p:nvPr>
            <p:ph type="body" idx="1"/>
          </p:nvPr>
        </p:nvSpPr>
        <p:spPr>
          <a:noFill/>
          <a:ln/>
        </p:spPr>
        <p:txBody>
          <a:bodyPr/>
          <a:lstStyle/>
          <a:p>
            <a:pPr eaLnBrk="1" hangingPunct="1"/>
            <a:r>
              <a:rPr lang="en-US" smtClean="0">
                <a:ea typeface="ＭＳ Ｐゴシック"/>
                <a:cs typeface="ＭＳ Ｐゴシック"/>
              </a:rPr>
              <a:t>The intraosseous space is occupied by bone marrow which is held in place by a thick fibrin network. In order to obtain maximum flow rates, you must displace this fibrin mesh. This is achieved with a rapid 10ml flush with normal saline. The initial flush will be met with inherent resistance as the fibrin mesh is being displaced. After the first vigorous flush of normal saline, fluid flow through the IO device should be easy and rapid. Occasionally, more than one flush may be required to obtain maximum flow rates. Remember - NO FLUSH, NO FLOW. If this step is omitted, optimal flow rates will not be achieved. </a:t>
            </a:r>
          </a:p>
        </p:txBody>
      </p:sp>
      <p:sp>
        <p:nvSpPr>
          <p:cNvPr id="691203" name="Slide Number Placeholder 3"/>
          <p:cNvSpPr>
            <a:spLocks noGrp="1"/>
          </p:cNvSpPr>
          <p:nvPr>
            <p:ph type="sldNum" sz="quarter" idx="5"/>
          </p:nvPr>
        </p:nvSpPr>
        <p:spPr>
          <a:noFill/>
        </p:spPr>
        <p:txBody>
          <a:bodyPr/>
          <a:lstStyle/>
          <a:p>
            <a:fld id="{815F9E2E-7FAE-4D9B-93F6-194757CEE290}" type="slidenum">
              <a:rPr lang="en-US" smtClean="0">
                <a:ea typeface="ＭＳ Ｐゴシック"/>
                <a:cs typeface="ＭＳ Ｐゴシック"/>
              </a:rPr>
              <a:pPr/>
              <a:t>350</a:t>
            </a:fld>
            <a:endParaRPr lang="en-US" smtClean="0">
              <a:ea typeface="ＭＳ Ｐゴシック"/>
              <a:cs typeface="ＭＳ Ｐゴシック"/>
            </a:endParaRPr>
          </a:p>
        </p:txBody>
      </p:sp>
    </p:spTree>
  </p:cSld>
  <p:clrMapOvr>
    <a:masterClrMapping/>
  </p:clrMapOvr>
</p:notes>
</file>

<file path=ppt/notesSlides/notesSlide3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3249" name="Slide Image Placeholder 1"/>
          <p:cNvSpPr>
            <a:spLocks noGrp="1" noRot="1" noChangeAspect="1"/>
          </p:cNvSpPr>
          <p:nvPr>
            <p:ph type="sldImg"/>
          </p:nvPr>
        </p:nvSpPr>
        <p:spPr>
          <a:ln/>
        </p:spPr>
      </p:sp>
      <p:sp>
        <p:nvSpPr>
          <p:cNvPr id="693250" name="Notes Placeholder 2"/>
          <p:cNvSpPr>
            <a:spLocks noGrp="1"/>
          </p:cNvSpPr>
          <p:nvPr>
            <p:ph type="body" idx="1"/>
          </p:nvPr>
        </p:nvSpPr>
        <p:spPr>
          <a:noFill/>
          <a:ln/>
        </p:spPr>
        <p:txBody>
          <a:bodyPr/>
          <a:lstStyle/>
          <a:p>
            <a:r>
              <a:rPr lang="en-US" smtClean="0">
                <a:ea typeface="ＭＳ Ｐゴシック"/>
                <a:cs typeface="ＭＳ Ｐゴシック"/>
              </a:rPr>
              <a:t>Read text</a:t>
            </a:r>
          </a:p>
        </p:txBody>
      </p:sp>
      <p:sp>
        <p:nvSpPr>
          <p:cNvPr id="693251" name="Slide Number Placeholder 3"/>
          <p:cNvSpPr>
            <a:spLocks noGrp="1"/>
          </p:cNvSpPr>
          <p:nvPr>
            <p:ph type="sldNum" sz="quarter" idx="5"/>
          </p:nvPr>
        </p:nvSpPr>
        <p:spPr>
          <a:noFill/>
        </p:spPr>
        <p:txBody>
          <a:bodyPr/>
          <a:lstStyle/>
          <a:p>
            <a:fld id="{93217375-AABF-4BF0-BD64-B6D4705E21FC}" type="slidenum">
              <a:rPr lang="en-US" smtClean="0">
                <a:ea typeface="ＭＳ Ｐゴシック"/>
                <a:cs typeface="ＭＳ Ｐゴシック"/>
              </a:rPr>
              <a:pPr/>
              <a:t>351</a:t>
            </a:fld>
            <a:endParaRPr lang="en-US" smtClean="0">
              <a:ea typeface="ＭＳ Ｐゴシック"/>
              <a:cs typeface="ＭＳ Ｐゴシック"/>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7"/>
          <p:cNvSpPr>
            <a:spLocks noGrp="1" noChangeArrowheads="1"/>
          </p:cNvSpPr>
          <p:nvPr>
            <p:ph type="sldNum" sz="quarter" idx="5"/>
          </p:nvPr>
        </p:nvSpPr>
        <p:spPr>
          <a:noFill/>
        </p:spPr>
        <p:txBody>
          <a:bodyPr/>
          <a:lstStyle/>
          <a:p>
            <a:fld id="{193F031C-1173-4E54-AEE5-77E25288B3E2}" type="slidenum">
              <a:rPr lang="en-US" smtClean="0">
                <a:ea typeface="ＭＳ Ｐゴシック"/>
                <a:cs typeface="ＭＳ Ｐゴシック"/>
              </a:rPr>
              <a:pPr/>
              <a:t>31</a:t>
            </a:fld>
            <a:endParaRPr lang="en-US" smtClean="0">
              <a:ea typeface="ＭＳ Ｐゴシック"/>
              <a:cs typeface="ＭＳ Ｐゴシック"/>
            </a:endParaRPr>
          </a:p>
        </p:txBody>
      </p:sp>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noFill/>
          <a:ln/>
        </p:spPr>
        <p:txBody>
          <a:bodyPr/>
          <a:lstStyle/>
          <a:p>
            <a:pPr eaLnBrk="1" hangingPunct="1"/>
            <a:r>
              <a:rPr lang="en-US" smtClean="0">
                <a:ea typeface="ＭＳ Ｐゴシック"/>
                <a:cs typeface="ＭＳ Ｐゴシック"/>
              </a:rPr>
              <a:t>This is a higher magnification view.</a:t>
            </a:r>
          </a:p>
          <a:p>
            <a:pPr eaLnBrk="1" hangingPunct="1"/>
            <a:r>
              <a:rPr lang="en-US" smtClean="0">
                <a:ea typeface="ＭＳ Ｐゴシック"/>
                <a:cs typeface="ＭＳ Ｐゴシック"/>
              </a:rPr>
              <a:t>Use digital palpation to double-check the location of the cricothyroid membrane.</a:t>
            </a:r>
          </a:p>
        </p:txBody>
      </p:sp>
    </p:spTree>
  </p:cSld>
  <p:clrMapOvr>
    <a:masterClrMapping/>
  </p:clrMapOvr>
</p:notes>
</file>

<file path=ppt/notesSlides/notesSlide3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5297" name="Slide Image Placeholder 1"/>
          <p:cNvSpPr>
            <a:spLocks noGrp="1" noRot="1" noChangeAspect="1"/>
          </p:cNvSpPr>
          <p:nvPr>
            <p:ph type="sldImg"/>
          </p:nvPr>
        </p:nvSpPr>
        <p:spPr>
          <a:ln/>
        </p:spPr>
      </p:sp>
      <p:sp>
        <p:nvSpPr>
          <p:cNvPr id="695298" name="Notes Placeholder 2"/>
          <p:cNvSpPr>
            <a:spLocks noGrp="1"/>
          </p:cNvSpPr>
          <p:nvPr>
            <p:ph type="body" idx="1"/>
          </p:nvPr>
        </p:nvSpPr>
        <p:spPr>
          <a:noFill/>
          <a:ln/>
        </p:spPr>
        <p:txBody>
          <a:bodyPr/>
          <a:lstStyle/>
          <a:p>
            <a:r>
              <a:rPr lang="en-US" smtClean="0">
                <a:ea typeface="ＭＳ Ｐゴシック"/>
                <a:cs typeface="ＭＳ Ｐゴシック"/>
              </a:rPr>
              <a:t>Read text</a:t>
            </a:r>
          </a:p>
        </p:txBody>
      </p:sp>
      <p:sp>
        <p:nvSpPr>
          <p:cNvPr id="695299" name="Slide Number Placeholder 3"/>
          <p:cNvSpPr>
            <a:spLocks noGrp="1"/>
          </p:cNvSpPr>
          <p:nvPr>
            <p:ph type="sldNum" sz="quarter" idx="5"/>
          </p:nvPr>
        </p:nvSpPr>
        <p:spPr>
          <a:noFill/>
        </p:spPr>
        <p:txBody>
          <a:bodyPr/>
          <a:lstStyle/>
          <a:p>
            <a:fld id="{B1B3CB0C-3F40-44B9-A96D-04ADD82ED1B0}" type="slidenum">
              <a:rPr lang="en-US" smtClean="0">
                <a:ea typeface="ＭＳ Ｐゴシック"/>
                <a:cs typeface="ＭＳ Ｐゴシック"/>
              </a:rPr>
              <a:pPr/>
              <a:t>352</a:t>
            </a:fld>
            <a:endParaRPr lang="en-US" smtClean="0">
              <a:ea typeface="ＭＳ Ｐゴシック"/>
              <a:cs typeface="ＭＳ Ｐゴシック"/>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7"/>
          <p:cNvSpPr>
            <a:spLocks noGrp="1" noChangeArrowheads="1"/>
          </p:cNvSpPr>
          <p:nvPr>
            <p:ph type="sldNum" sz="quarter" idx="5"/>
          </p:nvPr>
        </p:nvSpPr>
        <p:spPr>
          <a:noFill/>
        </p:spPr>
        <p:txBody>
          <a:bodyPr/>
          <a:lstStyle/>
          <a:p>
            <a:fld id="{D5BECEA6-C23C-4ED7-9131-E0FBFD9A4D0C}" type="slidenum">
              <a:rPr lang="en-US" smtClean="0">
                <a:ea typeface="ＭＳ Ｐゴシック"/>
                <a:cs typeface="ＭＳ Ｐゴシック"/>
              </a:rPr>
              <a:pPr/>
              <a:t>32</a:t>
            </a:fld>
            <a:endParaRPr lang="en-US" smtClean="0">
              <a:ea typeface="ＭＳ Ｐゴシック"/>
              <a:cs typeface="ＭＳ Ｐゴシック"/>
            </a:endParaRPr>
          </a:p>
        </p:txBody>
      </p:sp>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a:noFill/>
          <a:ln/>
        </p:spPr>
        <p:txBody>
          <a:bodyPr/>
          <a:lstStyle/>
          <a:p>
            <a:pPr eaLnBrk="1" hangingPunct="1"/>
            <a:r>
              <a:rPr lang="en-US" smtClean="0">
                <a:ea typeface="ＭＳ Ｐゴシック"/>
                <a:cs typeface="ＭＳ Ｐゴシック"/>
              </a:rPr>
              <a:t>Straight in with the scalpel for this step.</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7"/>
          <p:cNvSpPr>
            <a:spLocks noGrp="1" noChangeArrowheads="1"/>
          </p:cNvSpPr>
          <p:nvPr>
            <p:ph type="sldNum" sz="quarter" idx="5"/>
          </p:nvPr>
        </p:nvSpPr>
        <p:spPr>
          <a:noFill/>
        </p:spPr>
        <p:txBody>
          <a:bodyPr/>
          <a:lstStyle/>
          <a:p>
            <a:fld id="{D6279012-56A4-4DFE-B949-17910490A41B}" type="slidenum">
              <a:rPr lang="en-US" smtClean="0">
                <a:ea typeface="ＭＳ Ｐゴシック"/>
                <a:cs typeface="ＭＳ Ｐゴシック"/>
              </a:rPr>
              <a:pPr/>
              <a:t>33</a:t>
            </a:fld>
            <a:endParaRPr lang="en-US" smtClean="0">
              <a:ea typeface="ＭＳ Ｐゴシック"/>
              <a:cs typeface="ＭＳ Ｐゴシック"/>
            </a:endParaRPr>
          </a:p>
        </p:txBody>
      </p:sp>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a:noFill/>
          <a:ln/>
        </p:spPr>
        <p:txBody>
          <a:bodyPr/>
          <a:lstStyle/>
          <a:p>
            <a:pPr eaLnBrk="1" hangingPunct="1"/>
            <a:r>
              <a:rPr lang="en-US" smtClean="0">
                <a:ea typeface="ＭＳ Ｐゴシック"/>
                <a:cs typeface="ＭＳ Ｐゴシック"/>
              </a:rPr>
              <a:t>Should get an opening into an air space.</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7"/>
          <p:cNvSpPr>
            <a:spLocks noGrp="1" noChangeArrowheads="1"/>
          </p:cNvSpPr>
          <p:nvPr>
            <p:ph type="sldNum" sz="quarter" idx="5"/>
          </p:nvPr>
        </p:nvSpPr>
        <p:spPr>
          <a:noFill/>
        </p:spPr>
        <p:txBody>
          <a:bodyPr/>
          <a:lstStyle/>
          <a:p>
            <a:fld id="{F11E4655-B395-40E4-A59F-D372E9138C73}" type="slidenum">
              <a:rPr lang="en-US" smtClean="0">
                <a:ea typeface="ＭＳ Ｐゴシック"/>
                <a:cs typeface="ＭＳ Ｐゴシック"/>
              </a:rPr>
              <a:pPr/>
              <a:t>34</a:t>
            </a:fld>
            <a:endParaRPr lang="en-US" smtClean="0">
              <a:ea typeface="ＭＳ Ｐゴシック"/>
              <a:cs typeface="ＭＳ Ｐゴシック"/>
            </a:endParaRPr>
          </a:p>
        </p:txBody>
      </p:sp>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a:noFill/>
          <a:ln/>
        </p:spPr>
        <p:txBody>
          <a:bodyPr/>
          <a:lstStyle/>
          <a:p>
            <a:pPr eaLnBrk="1" hangingPunct="1"/>
            <a:r>
              <a:rPr lang="en-US" smtClean="0">
                <a:ea typeface="ＭＳ Ｐゴシック"/>
                <a:cs typeface="ＭＳ Ｐゴシック"/>
              </a:rPr>
              <a:t>Enlarge the hole bluntly by doing this.</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7"/>
          <p:cNvSpPr>
            <a:spLocks noGrp="1" noChangeArrowheads="1"/>
          </p:cNvSpPr>
          <p:nvPr>
            <p:ph type="sldNum" sz="quarter" idx="5"/>
          </p:nvPr>
        </p:nvSpPr>
        <p:spPr>
          <a:noFill/>
        </p:spPr>
        <p:txBody>
          <a:bodyPr/>
          <a:lstStyle/>
          <a:p>
            <a:fld id="{7900E7DA-5BB5-44C7-9178-C23F160C3189}" type="slidenum">
              <a:rPr lang="en-US" smtClean="0">
                <a:ea typeface="ＭＳ Ｐゴシック"/>
                <a:cs typeface="ＭＳ Ｐゴシック"/>
              </a:rPr>
              <a:pPr/>
              <a:t>35</a:t>
            </a:fld>
            <a:endParaRPr lang="en-US" smtClean="0">
              <a:ea typeface="ＭＳ Ｐゴシック"/>
              <a:cs typeface="ＭＳ Ｐゴシック"/>
            </a:endParaRPr>
          </a:p>
        </p:txBody>
      </p:sp>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a:noFill/>
          <a:ln/>
        </p:spPr>
        <p:txBody>
          <a:bodyPr/>
          <a:lstStyle/>
          <a:p>
            <a:pPr eaLnBrk="1" hangingPunct="1"/>
            <a:r>
              <a:rPr lang="en-US" smtClean="0">
                <a:ea typeface="ＭＳ Ｐゴシック"/>
                <a:cs typeface="ＭＳ Ｐゴシック"/>
              </a:rPr>
              <a:t>Cric hook might work better here than mosquito forceps.</a:t>
            </a:r>
          </a:p>
          <a:p>
            <a:pPr eaLnBrk="1" hangingPunct="1"/>
            <a:r>
              <a:rPr lang="en-US" smtClean="0">
                <a:ea typeface="ＭＳ Ｐゴシック"/>
                <a:cs typeface="ＭＳ Ｐゴシック"/>
              </a:rPr>
              <a:t>The tips of the mosquito forceps might also tear the cuff of the endotracheal tube</a:t>
            </a:r>
          </a:p>
          <a:p>
            <a:pPr eaLnBrk="1" hangingPunct="1"/>
            <a:endParaRPr lang="en-US" smtClean="0">
              <a:ea typeface="ＭＳ Ｐゴシック"/>
              <a:cs typeface="ＭＳ Ｐゴシック"/>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7"/>
          <p:cNvSpPr>
            <a:spLocks noGrp="1" noChangeArrowheads="1"/>
          </p:cNvSpPr>
          <p:nvPr>
            <p:ph type="sldNum" sz="quarter" idx="5"/>
          </p:nvPr>
        </p:nvSpPr>
        <p:spPr>
          <a:noFill/>
        </p:spPr>
        <p:txBody>
          <a:bodyPr/>
          <a:lstStyle/>
          <a:p>
            <a:fld id="{C35D0001-4428-4F57-9C6B-1D27032E15D9}" type="slidenum">
              <a:rPr lang="en-US" smtClean="0">
                <a:ea typeface="ＭＳ Ｐゴシック"/>
                <a:cs typeface="ＭＳ Ｐゴシック"/>
              </a:rPr>
              <a:pPr/>
              <a:t>36</a:t>
            </a:fld>
            <a:endParaRPr lang="en-US" smtClean="0">
              <a:ea typeface="ＭＳ Ｐゴシック"/>
              <a:cs typeface="ＭＳ Ｐゴシック"/>
            </a:endParaRPr>
          </a:p>
        </p:txBody>
      </p:sp>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a:noFill/>
          <a:ln/>
        </p:spPr>
        <p:txBody>
          <a:bodyPr/>
          <a:lstStyle/>
          <a:p>
            <a:pPr eaLnBrk="1" hangingPunct="1"/>
            <a:r>
              <a:rPr lang="en-US" smtClean="0">
                <a:ea typeface="ＭＳ Ｐゴシック"/>
                <a:cs typeface="ＭＳ Ｐゴシック"/>
              </a:rPr>
              <a:t>Direct posteriorly on entry, then aim towards the chest to assure tracheal positioning of the tube.</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7"/>
          <p:cNvSpPr>
            <a:spLocks noGrp="1" noChangeArrowheads="1"/>
          </p:cNvSpPr>
          <p:nvPr>
            <p:ph type="sldNum" sz="quarter" idx="5"/>
          </p:nvPr>
        </p:nvSpPr>
        <p:spPr>
          <a:noFill/>
        </p:spPr>
        <p:txBody>
          <a:bodyPr/>
          <a:lstStyle/>
          <a:p>
            <a:fld id="{31F22157-342D-4B2C-9910-DC3AF42524C3}" type="slidenum">
              <a:rPr lang="en-US" smtClean="0">
                <a:ea typeface="ＭＳ Ｐゴシック"/>
                <a:cs typeface="ＭＳ Ｐゴシック"/>
              </a:rPr>
              <a:pPr/>
              <a:t>37</a:t>
            </a:fld>
            <a:endParaRPr lang="en-US" smtClean="0">
              <a:ea typeface="ＭＳ Ｐゴシック"/>
              <a:cs typeface="ＭＳ Ｐゴシック"/>
            </a:endParaRPr>
          </a:p>
        </p:txBody>
      </p:sp>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a:noFill/>
          <a:ln/>
        </p:spPr>
        <p:txBody>
          <a:bodyPr/>
          <a:lstStyle/>
          <a:p>
            <a:pPr eaLnBrk="1" hangingPunct="1"/>
            <a:r>
              <a:rPr lang="en-US" smtClean="0">
                <a:ea typeface="ＭＳ Ｐゴシック"/>
                <a:cs typeface="ＭＳ Ｐゴシック"/>
              </a:rPr>
              <a:t>Auscultation is difficult in the tactical setting.</a:t>
            </a:r>
          </a:p>
          <a:p>
            <a:pPr eaLnBrk="1" hangingPunct="1"/>
            <a:r>
              <a:rPr lang="en-US" smtClean="0">
                <a:ea typeface="ＭＳ Ｐゴシック"/>
                <a:cs typeface="ＭＳ Ｐゴシック"/>
              </a:rPr>
              <a:t>Misting in the tube provides evidence that air is moving through the tube. You may not, however, be able to appreciate misting in the tube in situations where visibility is low and you can’t use a white light. Also, be sure to inflate the cuff before you check for misting inside the tube – this assures that air is traveling only inside the tube given that the tube is correctly placed.</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7"/>
          <p:cNvSpPr>
            <a:spLocks noGrp="1" noChangeArrowheads="1"/>
          </p:cNvSpPr>
          <p:nvPr>
            <p:ph type="sldNum" sz="quarter" idx="5"/>
          </p:nvPr>
        </p:nvSpPr>
        <p:spPr>
          <a:noFill/>
        </p:spPr>
        <p:txBody>
          <a:bodyPr/>
          <a:lstStyle/>
          <a:p>
            <a:fld id="{2825C4A1-25DE-47E2-88A5-D47CDB5DA4F1}" type="slidenum">
              <a:rPr lang="en-US" smtClean="0">
                <a:ea typeface="ＭＳ Ｐゴシック"/>
                <a:cs typeface="ＭＳ Ｐゴシック"/>
              </a:rPr>
              <a:pPr/>
              <a:t>38</a:t>
            </a:fld>
            <a:endParaRPr lang="en-US" smtClean="0">
              <a:ea typeface="ＭＳ Ｐゴシック"/>
              <a:cs typeface="ＭＳ Ｐゴシック"/>
            </a:endParaRPr>
          </a:p>
        </p:txBody>
      </p:sp>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a:noFill/>
          <a:ln/>
        </p:spPr>
        <p:txBody>
          <a:bodyPr/>
          <a:lstStyle/>
          <a:p>
            <a:pPr eaLnBrk="1" hangingPunct="1"/>
            <a:r>
              <a:rPr lang="en-US" smtClean="0">
                <a:ea typeface="ＭＳ Ｐゴシック"/>
                <a:cs typeface="ＭＳ Ｐゴシック"/>
              </a:rPr>
              <a:t>Make sure the inflation tube is not cut!</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7"/>
          <p:cNvSpPr>
            <a:spLocks noGrp="1" noChangeArrowheads="1"/>
          </p:cNvSpPr>
          <p:nvPr>
            <p:ph type="sldNum" sz="quarter" idx="5"/>
          </p:nvPr>
        </p:nvSpPr>
        <p:spPr>
          <a:noFill/>
        </p:spPr>
        <p:txBody>
          <a:bodyPr/>
          <a:lstStyle/>
          <a:p>
            <a:fld id="{63C93EB8-BF7A-4F41-925F-26B537B06BE8}" type="slidenum">
              <a:rPr lang="en-US" smtClean="0">
                <a:ea typeface="ＭＳ Ｐゴシック"/>
                <a:cs typeface="ＭＳ Ｐゴシック"/>
              </a:rPr>
              <a:pPr/>
              <a:t>39</a:t>
            </a:fld>
            <a:endParaRPr lang="en-US" smtClean="0">
              <a:ea typeface="ＭＳ Ｐゴシック"/>
              <a:cs typeface="ＭＳ Ｐゴシック"/>
            </a:endParaRPr>
          </a:p>
        </p:txBody>
      </p:sp>
      <p:sp>
        <p:nvSpPr>
          <p:cNvPr id="98306" name="Rectangle 2"/>
          <p:cNvSpPr>
            <a:spLocks noGrp="1" noRot="1" noChangeAspect="1" noChangeArrowheads="1" noTextEdit="1"/>
          </p:cNvSpPr>
          <p:nvPr>
            <p:ph type="sldImg"/>
          </p:nvPr>
        </p:nvSpPr>
        <p:spPr>
          <a:ln/>
        </p:spPr>
      </p:sp>
      <p:sp>
        <p:nvSpPr>
          <p:cNvPr id="98307" name="Rectangle 3"/>
          <p:cNvSpPr>
            <a:spLocks noGrp="1" noChangeArrowheads="1"/>
          </p:cNvSpPr>
          <p:nvPr>
            <p:ph type="body" idx="1"/>
          </p:nvPr>
        </p:nvSpPr>
        <p:spPr>
          <a:noFill/>
          <a:ln/>
        </p:spPr>
        <p:txBody>
          <a:bodyPr/>
          <a:lstStyle/>
          <a:p>
            <a:pPr eaLnBrk="1" hangingPunct="1"/>
            <a:r>
              <a:rPr lang="en-US" b="1" smtClean="0">
                <a:ea typeface="ＭＳ Ｐゴシック"/>
                <a:cs typeface="ＭＳ Ｐゴシック"/>
              </a:rPr>
              <a:t>No need for ventilation if casualty is breathing spontaneously.</a:t>
            </a:r>
          </a:p>
          <a:p>
            <a:pPr eaLnBrk="1" hangingPunct="1"/>
            <a:r>
              <a:rPr lang="en-US" smtClean="0">
                <a:ea typeface="ＭＳ Ｐゴシック"/>
                <a:cs typeface="ＭＳ Ｐゴシック"/>
              </a:rPr>
              <a:t>Most casualties will not require ventilation.</a:t>
            </a:r>
          </a:p>
          <a:p>
            <a:pPr eaLnBrk="1" hangingPunct="1"/>
            <a:r>
              <a:rPr lang="en-US" smtClean="0">
                <a:ea typeface="ＭＳ Ｐゴシック"/>
                <a:cs typeface="ＭＳ Ｐゴシック"/>
              </a:rPr>
              <a:t>In those who do, ”when you need a breath, they need a breath.”</a:t>
            </a:r>
          </a:p>
          <a:p>
            <a:pPr eaLnBrk="1" hangingPunct="1"/>
            <a:r>
              <a:rPr lang="en-US" smtClean="0">
                <a:ea typeface="ＭＳ Ｐゴシック"/>
                <a:cs typeface="ＭＳ Ｐゴシック"/>
              </a:rPr>
              <a:t>Don’t hyperventilate – use your own breathing rate as a guide to ventilation frequency. </a:t>
            </a:r>
          </a:p>
          <a:p>
            <a:pPr eaLnBrk="1" hangingPunct="1"/>
            <a:r>
              <a:rPr lang="en-US" smtClean="0">
                <a:ea typeface="ＭＳ Ｐゴシック"/>
                <a:cs typeface="ＭＳ Ｐゴシック"/>
              </a:rPr>
              <a:t>(Note: Hyperventilation to reduce intracranial pressure in casualties with moderate/severe TBI and signs of cerebral herniation will be discussed in Tactical Evacuation Care.)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07BAF994-AC26-488A-8D7B-0F2BFECD08BA}" type="slidenum">
              <a:rPr lang="en-US" smtClean="0">
                <a:ea typeface="ＭＳ Ｐゴシック"/>
                <a:cs typeface="ＭＳ Ｐゴシック"/>
              </a:rPr>
              <a:pPr/>
              <a:t>4</a:t>
            </a:fld>
            <a:endParaRPr lang="en-US" smtClean="0">
              <a:ea typeface="ＭＳ Ｐゴシック"/>
              <a:cs typeface="ＭＳ Ｐゴシック"/>
            </a:endParaRPr>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r>
              <a:rPr lang="en-US" smtClean="0">
                <a:ea typeface="ＭＳ Ｐゴシック"/>
                <a:cs typeface="ＭＳ Ｐゴシック"/>
              </a:rPr>
              <a:t>Read text</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p:spPr>
        <p:txBody>
          <a:bodyPr/>
          <a:lstStyle/>
          <a:p>
            <a:fld id="{A3202667-61D0-48F9-9FAE-3DF83CF369D7}" type="slidenum">
              <a:rPr lang="en-US" smtClean="0">
                <a:ea typeface="ＭＳ Ｐゴシック"/>
                <a:cs typeface="ＭＳ Ｐゴシック"/>
              </a:rPr>
              <a:pPr/>
              <a:t>40</a:t>
            </a:fld>
            <a:endParaRPr lang="en-US" smtClean="0">
              <a:ea typeface="ＭＳ Ｐゴシック"/>
              <a:cs typeface="ＭＳ Ｐゴシック"/>
            </a:endParaRPr>
          </a:p>
        </p:txBody>
      </p:sp>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a:noFill/>
          <a:ln/>
        </p:spPr>
        <p:txBody>
          <a:bodyPr/>
          <a:lstStyle/>
          <a:p>
            <a:pPr eaLnBrk="1" hangingPunct="1"/>
            <a:r>
              <a:rPr lang="en-US" smtClean="0">
                <a:ea typeface="ＭＳ Ｐゴシック"/>
                <a:cs typeface="ＭＳ Ｐゴシック"/>
              </a:rPr>
              <a:t>The tube will come out if you don’t tape it in place.</a:t>
            </a:r>
          </a:p>
          <a:p>
            <a:pPr eaLnBrk="1" hangingPunct="1"/>
            <a:r>
              <a:rPr lang="en-US" smtClean="0">
                <a:ea typeface="ＭＳ Ｐゴシック"/>
                <a:cs typeface="ＭＳ Ｐゴシック"/>
              </a:rPr>
              <a:t>If neck is wet with blood, tape around the tube then around the neck. (Not too tight around neck.)</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7"/>
          <p:cNvSpPr>
            <a:spLocks noGrp="1" noChangeArrowheads="1"/>
          </p:cNvSpPr>
          <p:nvPr>
            <p:ph type="sldNum" sz="quarter" idx="5"/>
          </p:nvPr>
        </p:nvSpPr>
        <p:spPr>
          <a:noFill/>
        </p:spPr>
        <p:txBody>
          <a:bodyPr/>
          <a:lstStyle/>
          <a:p>
            <a:fld id="{612260B8-4EEA-40AD-96E1-AAB8CD1EFB86}" type="slidenum">
              <a:rPr lang="en-US" smtClean="0">
                <a:ea typeface="ＭＳ Ｐゴシック"/>
                <a:cs typeface="ＭＳ Ｐゴシック"/>
              </a:rPr>
              <a:pPr/>
              <a:t>41</a:t>
            </a:fld>
            <a:endParaRPr lang="en-US" smtClean="0">
              <a:ea typeface="ＭＳ Ｐゴシック"/>
              <a:cs typeface="ＭＳ Ｐゴシック"/>
            </a:endParaRPr>
          </a:p>
        </p:txBody>
      </p:sp>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a:noFill/>
          <a:ln/>
        </p:spPr>
        <p:txBody>
          <a:bodyPr/>
          <a:lstStyle/>
          <a:p>
            <a:pPr eaLnBrk="1" hangingPunct="1"/>
            <a:r>
              <a:rPr lang="en-US" smtClean="0">
                <a:ea typeface="ＭＳ Ｐゴシック"/>
                <a:cs typeface="ＭＳ Ｐゴシック"/>
              </a:rPr>
              <a:t>Be sure to tape securely – skin is slippery when wet.</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Slide Image Placeholder 1"/>
          <p:cNvSpPr>
            <a:spLocks noGrp="1" noRot="1" noChangeAspect="1" noTextEdit="1"/>
          </p:cNvSpPr>
          <p:nvPr>
            <p:ph type="sldImg"/>
          </p:nvPr>
        </p:nvSpPr>
        <p:spPr>
          <a:ln/>
        </p:spPr>
      </p:sp>
      <p:sp>
        <p:nvSpPr>
          <p:cNvPr id="104450" name="Notes Placeholder 2"/>
          <p:cNvSpPr>
            <a:spLocks noGrp="1"/>
          </p:cNvSpPr>
          <p:nvPr>
            <p:ph type="body" idx="1"/>
          </p:nvPr>
        </p:nvSpPr>
        <p:spPr>
          <a:noFill/>
          <a:ln/>
        </p:spPr>
        <p:txBody>
          <a:bodyPr/>
          <a:lstStyle/>
          <a:p>
            <a:r>
              <a:rPr lang="en-US" smtClean="0">
                <a:ea typeface="ＭＳ Ｐゴシック"/>
                <a:cs typeface="ＭＳ Ｐゴシック"/>
              </a:rPr>
              <a:t>Cricothyrotomy is a difficult procedure even under the best of circumstances. Under stress, the combat medic will fall back on his training. Repetition and realism (both clinical and tactical) during training enhances skill development and knowledge retention in combat trauma care. Cricothyrotomy is a critical skill that should be practiced repeatedly on a realistic model.</a:t>
            </a:r>
          </a:p>
          <a:p>
            <a:endParaRPr lang="en-US" smtClean="0">
              <a:ea typeface="ＭＳ Ｐゴシック"/>
              <a:cs typeface="ＭＳ Ｐゴシック"/>
            </a:endParaRPr>
          </a:p>
          <a:p>
            <a:endParaRPr lang="en-US" smtClean="0">
              <a:ea typeface="ＭＳ Ｐゴシック"/>
              <a:cs typeface="ＭＳ Ｐゴシック"/>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7"/>
          <p:cNvSpPr>
            <a:spLocks noGrp="1" noChangeArrowheads="1"/>
          </p:cNvSpPr>
          <p:nvPr>
            <p:ph type="sldNum" sz="quarter" idx="5"/>
          </p:nvPr>
        </p:nvSpPr>
        <p:spPr>
          <a:noFill/>
        </p:spPr>
        <p:txBody>
          <a:bodyPr/>
          <a:lstStyle/>
          <a:p>
            <a:fld id="{03131E00-D252-4454-B3C6-12E8A1C7AAF4}" type="slidenum">
              <a:rPr lang="en-US" smtClean="0">
                <a:ea typeface="ＭＳ Ｐゴシック"/>
                <a:cs typeface="ＭＳ Ｐゴシック"/>
              </a:rPr>
              <a:pPr/>
              <a:t>43</a:t>
            </a:fld>
            <a:endParaRPr lang="en-US" smtClean="0">
              <a:ea typeface="ＭＳ Ｐゴシック"/>
              <a:cs typeface="ＭＳ Ｐゴシック"/>
            </a:endParaRPr>
          </a:p>
        </p:txBody>
      </p:sp>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a:noFill/>
          <a:ln/>
        </p:spPr>
        <p:txBody>
          <a:bodyPr/>
          <a:lstStyle/>
          <a:p>
            <a:pPr eaLnBrk="1" hangingPunct="1"/>
            <a:r>
              <a:rPr lang="en-US" smtClean="0">
                <a:ea typeface="ＭＳ Ｐゴシック"/>
                <a:cs typeface="ＭＳ Ｐゴシック"/>
              </a:rPr>
              <a:t>Let’s watch a video on how to do a surgical airway.</a:t>
            </a:r>
          </a:p>
          <a:p>
            <a:pPr eaLnBrk="1" hangingPunct="1"/>
            <a:r>
              <a:rPr lang="en-US" smtClean="0">
                <a:ea typeface="ＭＳ Ｐゴシック"/>
                <a:cs typeface="ＭＳ Ｐゴシック"/>
              </a:rPr>
              <a:t>Again – this shows a transverse incision. Many prefer an in-line incision.</a:t>
            </a:r>
          </a:p>
          <a:p>
            <a:pPr eaLnBrk="1" hangingPunct="1"/>
            <a:r>
              <a:rPr lang="en-US" smtClean="0">
                <a:ea typeface="ＭＳ Ｐゴシック"/>
                <a:cs typeface="ＭＳ Ｐゴシック"/>
              </a:rPr>
              <a:t>Video File:   0203V05 Surgical Airway 120917</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Slide Image Placeholder 1"/>
          <p:cNvSpPr>
            <a:spLocks noGrp="1" noRot="1" noChangeAspect="1" noTextEdit="1"/>
          </p:cNvSpPr>
          <p:nvPr>
            <p:ph type="sldImg"/>
          </p:nvPr>
        </p:nvSpPr>
        <p:spPr>
          <a:ln/>
        </p:spPr>
      </p:sp>
      <p:sp>
        <p:nvSpPr>
          <p:cNvPr id="108546" name="Notes Placeholder 2"/>
          <p:cNvSpPr>
            <a:spLocks noGrp="1"/>
          </p:cNvSpPr>
          <p:nvPr>
            <p:ph type="body" idx="1"/>
          </p:nvPr>
        </p:nvSpPr>
        <p:spPr>
          <a:noFill/>
          <a:ln/>
        </p:spPr>
        <p:txBody>
          <a:bodyPr/>
          <a:lstStyle/>
          <a:p>
            <a:r>
              <a:rPr lang="en-US" smtClean="0">
                <a:ea typeface="ＭＳ Ｐゴシック"/>
                <a:cs typeface="ＭＳ Ｐゴシック"/>
              </a:rPr>
              <a:t>This is video of a cricothyroidotomy performed in an actual emergency situation.</a:t>
            </a:r>
          </a:p>
          <a:p>
            <a:r>
              <a:rPr lang="en-US" smtClean="0">
                <a:ea typeface="ＭＳ Ｐゴシック"/>
                <a:cs typeface="ＭＳ Ｐゴシック"/>
              </a:rPr>
              <a:t>Video File:   0203V06 Actual Cricothyroidotomy 120917</a:t>
            </a:r>
          </a:p>
        </p:txBody>
      </p:sp>
      <p:sp>
        <p:nvSpPr>
          <p:cNvPr id="108547" name="Slide Number Placeholder 3"/>
          <p:cNvSpPr>
            <a:spLocks noGrp="1"/>
          </p:cNvSpPr>
          <p:nvPr>
            <p:ph type="sldNum" sz="quarter" idx="5"/>
          </p:nvPr>
        </p:nvSpPr>
        <p:spPr>
          <a:noFill/>
        </p:spPr>
        <p:txBody>
          <a:bodyPr/>
          <a:lstStyle/>
          <a:p>
            <a:fld id="{36ADA3DB-A8C5-467A-A21D-737A5E129840}" type="slidenum">
              <a:rPr lang="en-US" smtClean="0">
                <a:ea typeface="ＭＳ Ｐゴシック"/>
                <a:cs typeface="ＭＳ Ｐゴシック"/>
              </a:rPr>
              <a:pPr/>
              <a:t>44</a:t>
            </a:fld>
            <a:endParaRPr lang="en-US" smtClean="0">
              <a:ea typeface="ＭＳ Ｐゴシック"/>
              <a:cs typeface="ＭＳ Ｐゴシック"/>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7"/>
          <p:cNvSpPr>
            <a:spLocks noGrp="1" noChangeArrowheads="1"/>
          </p:cNvSpPr>
          <p:nvPr>
            <p:ph type="sldNum" sz="quarter" idx="5"/>
          </p:nvPr>
        </p:nvSpPr>
        <p:spPr>
          <a:noFill/>
        </p:spPr>
        <p:txBody>
          <a:bodyPr/>
          <a:lstStyle/>
          <a:p>
            <a:fld id="{9216EE90-FA1F-4D86-B506-967280010C7C}" type="slidenum">
              <a:rPr lang="en-US" smtClean="0">
                <a:ea typeface="ＭＳ Ｐゴシック"/>
                <a:cs typeface="ＭＳ Ｐゴシック"/>
              </a:rPr>
              <a:pPr/>
              <a:t>45</a:t>
            </a:fld>
            <a:endParaRPr lang="en-US" smtClean="0">
              <a:ea typeface="ＭＳ Ｐゴシック"/>
              <a:cs typeface="ＭＳ Ｐゴシック"/>
            </a:endParaRPr>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a:noFill/>
          <a:ln/>
        </p:spPr>
        <p:txBody>
          <a:bodyPr/>
          <a:lstStyle/>
          <a:p>
            <a:pPr eaLnBrk="1" hangingPunct="1"/>
            <a:r>
              <a:rPr lang="en-US" smtClean="0">
                <a:ea typeface="ＭＳ Ｐゴシック"/>
                <a:cs typeface="ＭＳ Ｐゴシック"/>
              </a:rPr>
              <a:t>Nasopharyngeal airway skill sheet</a:t>
            </a:r>
          </a:p>
          <a:p>
            <a:pPr eaLnBrk="1" hangingPunct="1"/>
            <a:r>
              <a:rPr lang="en-US" smtClean="0">
                <a:ea typeface="ＭＳ Ｐゴシック"/>
                <a:cs typeface="ＭＳ Ｐゴシック"/>
              </a:rPr>
              <a:t>Surgical airway skill sheet</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7"/>
          <p:cNvSpPr>
            <a:spLocks noGrp="1" noChangeArrowheads="1"/>
          </p:cNvSpPr>
          <p:nvPr>
            <p:ph type="sldNum" sz="quarter" idx="5"/>
          </p:nvPr>
        </p:nvSpPr>
        <p:spPr>
          <a:noFill/>
        </p:spPr>
        <p:txBody>
          <a:bodyPr/>
          <a:lstStyle/>
          <a:p>
            <a:fld id="{4C656627-D632-45DF-84AE-7E0ABAF00658}" type="slidenum">
              <a:rPr lang="en-US" smtClean="0">
                <a:ea typeface="ＭＳ Ｐゴシック"/>
                <a:cs typeface="ＭＳ Ｐゴシック"/>
              </a:rPr>
              <a:pPr/>
              <a:t>46</a:t>
            </a:fld>
            <a:endParaRPr lang="en-US" smtClean="0">
              <a:ea typeface="ＭＳ Ｐゴシック"/>
              <a:cs typeface="ＭＳ Ｐゴシック"/>
            </a:endParaRPr>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a:noFill/>
          <a:ln/>
        </p:spPr>
        <p:txBody>
          <a:bodyPr/>
          <a:lstStyle/>
          <a:p>
            <a:pPr eaLnBrk="1" hangingPunct="1"/>
            <a:r>
              <a:rPr lang="en-US" smtClean="0">
                <a:ea typeface="ＭＳ Ｐゴシック"/>
                <a:cs typeface="ＭＳ Ｐゴシック"/>
              </a:rPr>
              <a:t>Read text</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16BEA80F-019F-40DA-BE23-9D7A394D10A6}" type="slidenum">
              <a:rPr lang="en-US" sz="1200">
                <a:solidFill>
                  <a:srgbClr val="000000"/>
                </a:solidFill>
                <a:latin typeface="Arial" charset="0"/>
              </a:rPr>
              <a:pPr algn="r"/>
              <a:t>48</a:t>
            </a:fld>
            <a:endParaRPr lang="en-US" sz="1200">
              <a:solidFill>
                <a:srgbClr val="000000"/>
              </a:solidFill>
              <a:latin typeface="Arial" charset="0"/>
            </a:endParaRPr>
          </a:p>
        </p:txBody>
      </p:sp>
      <p:sp>
        <p:nvSpPr>
          <p:cNvPr id="115714" name="Rectangle 2"/>
          <p:cNvSpPr>
            <a:spLocks noGrp="1" noRot="1" noChangeAspect="1" noChangeArrowheads="1" noTextEdit="1"/>
          </p:cNvSpPr>
          <p:nvPr>
            <p:ph type="sldImg"/>
          </p:nvPr>
        </p:nvSpPr>
        <p:spPr>
          <a:ln/>
        </p:spPr>
      </p:sp>
      <p:sp>
        <p:nvSpPr>
          <p:cNvPr id="115715" name="Rectangle 3"/>
          <p:cNvSpPr>
            <a:spLocks noGrp="1" noChangeArrowheads="1"/>
          </p:cNvSpPr>
          <p:nvPr>
            <p:ph type="body" idx="1"/>
          </p:nvPr>
        </p:nvSpPr>
        <p:spPr>
          <a:noFill/>
          <a:ln/>
        </p:spPr>
        <p:txBody>
          <a:bodyPr/>
          <a:lstStyle/>
          <a:p>
            <a:pPr eaLnBrk="1" hangingPunct="1"/>
            <a:r>
              <a:rPr lang="en-US" smtClean="0">
                <a:ea typeface="ＭＳ Ｐゴシック"/>
                <a:cs typeface="ＭＳ Ｐゴシック"/>
              </a:rPr>
              <a:t>In the presence of moderate or severe TBI, hypoxia is associated with worse outcomes, and should be prevented if possible.</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7"/>
          <p:cNvSpPr>
            <a:spLocks noGrp="1" noChangeArrowheads="1"/>
          </p:cNvSpPr>
          <p:nvPr>
            <p:ph type="sldNum" sz="quarter" idx="5"/>
          </p:nvPr>
        </p:nvSpPr>
        <p:spPr>
          <a:noFill/>
        </p:spPr>
        <p:txBody>
          <a:bodyPr/>
          <a:lstStyle/>
          <a:p>
            <a:fld id="{4348C890-056D-4391-9001-B8895476A0E6}" type="slidenum">
              <a:rPr lang="en-US" smtClean="0">
                <a:ea typeface="ＭＳ Ｐゴシック"/>
                <a:cs typeface="ＭＳ Ｐゴシック"/>
              </a:rPr>
              <a:pPr/>
              <a:t>49</a:t>
            </a:fld>
            <a:endParaRPr lang="en-US" smtClean="0">
              <a:ea typeface="ＭＳ Ｐゴシック"/>
              <a:cs typeface="ＭＳ Ｐゴシック"/>
            </a:endParaRPr>
          </a:p>
        </p:txBody>
      </p:sp>
      <p:sp>
        <p:nvSpPr>
          <p:cNvPr id="117762" name="Rectangle 2"/>
          <p:cNvSpPr>
            <a:spLocks noGrp="1" noRot="1" noChangeAspect="1" noChangeArrowheads="1" noTextEdit="1"/>
          </p:cNvSpPr>
          <p:nvPr>
            <p:ph type="sldImg"/>
          </p:nvPr>
        </p:nvSpPr>
        <p:spPr>
          <a:ln/>
        </p:spPr>
      </p:sp>
      <p:sp>
        <p:nvSpPr>
          <p:cNvPr id="117763" name="Rectangle 3"/>
          <p:cNvSpPr>
            <a:spLocks noGrp="1" noChangeArrowheads="1"/>
          </p:cNvSpPr>
          <p:nvPr>
            <p:ph type="body" idx="1"/>
          </p:nvPr>
        </p:nvSpPr>
        <p:spPr>
          <a:noFill/>
          <a:ln/>
        </p:spPr>
        <p:txBody>
          <a:bodyPr/>
          <a:lstStyle/>
          <a:p>
            <a:pPr eaLnBrk="1" hangingPunct="1"/>
            <a:r>
              <a:rPr lang="en-US" smtClean="0">
                <a:ea typeface="ＭＳ Ｐゴシック"/>
                <a:cs typeface="ＭＳ Ｐゴシック"/>
              </a:rPr>
              <a:t>Two things about a tension pneumothorax:</a:t>
            </a:r>
          </a:p>
          <a:p>
            <a:pPr eaLnBrk="1" hangingPunct="1"/>
            <a:r>
              <a:rPr lang="en-US" smtClean="0">
                <a:ea typeface="ＭＳ Ｐゴシック"/>
                <a:cs typeface="ＭＳ Ｐゴシック"/>
              </a:rPr>
              <a:t>     - It is a very common cause of preventable death on the battlefield.</a:t>
            </a:r>
          </a:p>
          <a:p>
            <a:pPr eaLnBrk="1" hangingPunct="1"/>
            <a:r>
              <a:rPr lang="en-US" smtClean="0">
                <a:ea typeface="ＭＳ Ｐゴシック"/>
                <a:cs typeface="ＭＳ Ｐゴシック"/>
              </a:rPr>
              <a:t>     - It can be effectively treated by combat medics, corpsmen, and PJs.</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7"/>
          <p:cNvSpPr>
            <a:spLocks noGrp="1" noChangeArrowheads="1"/>
          </p:cNvSpPr>
          <p:nvPr>
            <p:ph type="sldNum" sz="quarter" idx="5"/>
          </p:nvPr>
        </p:nvSpPr>
        <p:spPr>
          <a:noFill/>
        </p:spPr>
        <p:txBody>
          <a:bodyPr/>
          <a:lstStyle/>
          <a:p>
            <a:fld id="{A1127EBD-F08C-4492-9232-480480F2E813}" type="slidenum">
              <a:rPr lang="en-US" smtClean="0">
                <a:ea typeface="ＭＳ Ｐゴシック"/>
                <a:cs typeface="ＭＳ Ｐゴシック"/>
              </a:rPr>
              <a:pPr/>
              <a:t>50</a:t>
            </a:fld>
            <a:endParaRPr lang="en-US" smtClean="0">
              <a:ea typeface="ＭＳ Ｐゴシック"/>
              <a:cs typeface="ＭＳ Ｐゴシック"/>
            </a:endParaRPr>
          </a:p>
        </p:txBody>
      </p:sp>
      <p:sp>
        <p:nvSpPr>
          <p:cNvPr id="119810" name="Rectangle 2"/>
          <p:cNvSpPr>
            <a:spLocks noGrp="1" noRot="1" noChangeAspect="1" noChangeArrowheads="1" noTextEdit="1"/>
          </p:cNvSpPr>
          <p:nvPr>
            <p:ph type="sldImg"/>
          </p:nvPr>
        </p:nvSpPr>
        <p:spPr>
          <a:ln/>
        </p:spPr>
      </p:sp>
      <p:sp>
        <p:nvSpPr>
          <p:cNvPr id="119811" name="Rectangle 3"/>
          <p:cNvSpPr>
            <a:spLocks noGrp="1" noChangeArrowheads="1"/>
          </p:cNvSpPr>
          <p:nvPr>
            <p:ph type="body" idx="1"/>
          </p:nvPr>
        </p:nvSpPr>
        <p:spPr>
          <a:noFill/>
          <a:ln/>
        </p:spPr>
        <p:txBody>
          <a:bodyPr/>
          <a:lstStyle/>
          <a:p>
            <a:pPr eaLnBrk="1" hangingPunct="1"/>
            <a:r>
              <a:rPr lang="en-US" smtClean="0">
                <a:ea typeface="ＭＳ Ｐゴシック"/>
                <a:cs typeface="ＭＳ Ｐゴシック"/>
              </a:rPr>
              <a:t>Normally the lung fills up the entire chest cavity.</a:t>
            </a:r>
          </a:p>
          <a:p>
            <a:pPr eaLnBrk="1" hangingPunct="1"/>
            <a:r>
              <a:rPr lang="en-US" smtClean="0">
                <a:ea typeface="ＭＳ Ｐゴシック"/>
                <a:cs typeface="ＭＳ Ｐゴシック"/>
              </a:rPr>
              <a:t>With injury, air may get between the chest wall and the lung and cause the lung to collapse.</a:t>
            </a:r>
          </a:p>
          <a:p>
            <a:pPr eaLnBrk="1" hangingPunct="1"/>
            <a:r>
              <a:rPr lang="en-US" smtClean="0">
                <a:ea typeface="ＭＳ Ｐゴシック"/>
                <a:cs typeface="ＭＳ Ｐゴシック"/>
              </a:rPr>
              <a:t>Air is supposed to be INSIDE the lung.</a:t>
            </a:r>
          </a:p>
          <a:p>
            <a:pPr eaLnBrk="1" hangingPunct="1"/>
            <a:r>
              <a:rPr lang="en-US" smtClean="0">
                <a:ea typeface="ＭＳ Ｐゴシック"/>
                <a:cs typeface="ＭＳ Ｐゴシック"/>
              </a:rPr>
              <a:t>Here the air is inside the chest but OUTSIDE the lung – does not help get oxygen to the body.</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p:spPr>
        <p:txBody>
          <a:bodyPr/>
          <a:lstStyle/>
          <a:p>
            <a:fld id="{6F89CB40-867C-4569-B9AE-4ADD92AD9C61}" type="slidenum">
              <a:rPr lang="en-US" smtClean="0">
                <a:ea typeface="ＭＳ Ｐゴシック"/>
                <a:cs typeface="ＭＳ Ｐゴシック"/>
              </a:rPr>
              <a:pPr/>
              <a:t>5</a:t>
            </a:fld>
            <a:endParaRPr lang="en-US" smtClean="0">
              <a:ea typeface="ＭＳ Ｐゴシック"/>
              <a:cs typeface="ＭＳ Ｐゴシック"/>
            </a:endParaRPr>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p:spPr>
        <p:txBody>
          <a:bodyPr/>
          <a:lstStyle/>
          <a:p>
            <a:pPr eaLnBrk="1" hangingPunct="1"/>
            <a:r>
              <a:rPr lang="en-US" smtClean="0">
                <a:ea typeface="ＭＳ Ｐゴシック"/>
                <a:cs typeface="ＭＳ Ｐゴシック"/>
              </a:rPr>
              <a:t>Read text</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7"/>
          <p:cNvSpPr>
            <a:spLocks noGrp="1" noChangeArrowheads="1"/>
          </p:cNvSpPr>
          <p:nvPr>
            <p:ph type="sldNum" sz="quarter" idx="5"/>
          </p:nvPr>
        </p:nvSpPr>
        <p:spPr>
          <a:noFill/>
        </p:spPr>
        <p:txBody>
          <a:bodyPr/>
          <a:lstStyle/>
          <a:p>
            <a:fld id="{91FEE2F3-5300-41D1-8E15-B69CD64458E3}" type="slidenum">
              <a:rPr lang="en-US" smtClean="0">
                <a:ea typeface="ＭＳ Ｐゴシック"/>
                <a:cs typeface="ＭＳ Ｐゴシック"/>
              </a:rPr>
              <a:pPr/>
              <a:t>51</a:t>
            </a:fld>
            <a:endParaRPr lang="en-US" smtClean="0">
              <a:ea typeface="ＭＳ Ｐゴシック"/>
              <a:cs typeface="ＭＳ Ｐゴシック"/>
            </a:endParaRPr>
          </a:p>
        </p:txBody>
      </p:sp>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a:noFill/>
          <a:ln/>
        </p:spPr>
        <p:txBody>
          <a:bodyPr/>
          <a:lstStyle/>
          <a:p>
            <a:pPr eaLnBrk="1" hangingPunct="1"/>
            <a:r>
              <a:rPr lang="en-US" u="sng" smtClean="0">
                <a:ea typeface="ＭＳ Ｐゴシック"/>
                <a:cs typeface="ＭＳ Ｐゴシック"/>
              </a:rPr>
              <a:t>Every breath adds more air</a:t>
            </a:r>
            <a:r>
              <a:rPr lang="en-US" smtClean="0">
                <a:ea typeface="ＭＳ Ｐゴシック"/>
                <a:cs typeface="ＭＳ Ｐゴシック"/>
              </a:rPr>
              <a:t> to the air space outside the lung.</a:t>
            </a:r>
          </a:p>
          <a:p>
            <a:pPr eaLnBrk="1" hangingPunct="1"/>
            <a:r>
              <a:rPr lang="en-US" smtClean="0">
                <a:ea typeface="ＭＳ Ｐゴシック"/>
                <a:cs typeface="ＭＳ Ｐゴシック"/>
              </a:rPr>
              <a:t>The air can’t be exhaled because it’s outside the lung – no way to escape - pressure builds up.</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Rectangle 7"/>
          <p:cNvSpPr>
            <a:spLocks noGrp="1" noChangeArrowheads="1"/>
          </p:cNvSpPr>
          <p:nvPr>
            <p:ph type="sldNum" sz="quarter" idx="5"/>
          </p:nvPr>
        </p:nvSpPr>
        <p:spPr>
          <a:noFill/>
        </p:spPr>
        <p:txBody>
          <a:bodyPr/>
          <a:lstStyle/>
          <a:p>
            <a:fld id="{6D1D9E8D-9D8A-4B76-B82A-60F44E672893}" type="slidenum">
              <a:rPr lang="en-US" smtClean="0">
                <a:ea typeface="ＭＳ Ｐゴシック"/>
                <a:cs typeface="ＭＳ Ｐゴシック"/>
              </a:rPr>
              <a:pPr/>
              <a:t>52</a:t>
            </a:fld>
            <a:endParaRPr lang="en-US" smtClean="0">
              <a:ea typeface="ＭＳ Ｐゴシック"/>
              <a:cs typeface="ＭＳ Ｐゴシック"/>
            </a:endParaRPr>
          </a:p>
        </p:txBody>
      </p:sp>
      <p:sp>
        <p:nvSpPr>
          <p:cNvPr id="123906" name="Rectangle 2"/>
          <p:cNvSpPr>
            <a:spLocks noGrp="1" noRot="1" noChangeAspect="1" noChangeArrowheads="1" noTextEdit="1"/>
          </p:cNvSpPr>
          <p:nvPr>
            <p:ph type="sldImg"/>
          </p:nvPr>
        </p:nvSpPr>
        <p:spPr>
          <a:ln/>
        </p:spPr>
      </p:sp>
      <p:sp>
        <p:nvSpPr>
          <p:cNvPr id="123907" name="Rectangle 3"/>
          <p:cNvSpPr>
            <a:spLocks noGrp="1" noChangeArrowheads="1"/>
          </p:cNvSpPr>
          <p:nvPr>
            <p:ph type="body" idx="1"/>
          </p:nvPr>
        </p:nvSpPr>
        <p:spPr>
          <a:noFill/>
          <a:ln/>
        </p:spPr>
        <p:txBody>
          <a:bodyPr/>
          <a:lstStyle/>
          <a:p>
            <a:pPr eaLnBrk="1" hangingPunct="1"/>
            <a:r>
              <a:rPr lang="en-US" smtClean="0">
                <a:ea typeface="ＭＳ Ｐゴシック"/>
                <a:cs typeface="ＭＳ Ｐゴシック"/>
              </a:rPr>
              <a:t>One collapsed lung should not kill you, but the elevated air pressure OUTSIDE the collapsed lung in a tension pneumothorax can impair the function of the good lung and the heart by preventing them from expanding normally.</a:t>
            </a:r>
          </a:p>
          <a:p>
            <a:pPr eaLnBrk="1" hangingPunct="1"/>
            <a:r>
              <a:rPr lang="en-US" smtClean="0">
                <a:ea typeface="ＭＳ Ｐゴシック"/>
                <a:cs typeface="ＭＳ Ｐゴシック"/>
              </a:rPr>
              <a:t>This CAN kill you.</a:t>
            </a:r>
          </a:p>
          <a:p>
            <a:pPr eaLnBrk="1" hangingPunct="1"/>
            <a:r>
              <a:rPr lang="en-US" smtClean="0">
                <a:ea typeface="ＭＳ Ｐゴシック"/>
                <a:cs typeface="ＭＳ Ｐゴシック"/>
              </a:rPr>
              <a:t>Study by Dr. Harcke in 2008:</a:t>
            </a:r>
          </a:p>
          <a:p>
            <a:pPr eaLnBrk="1" hangingPunct="1"/>
            <a:r>
              <a:rPr lang="en-US" smtClean="0">
                <a:ea typeface="ＭＳ Ｐゴシック"/>
                <a:cs typeface="ＭＳ Ｐゴシック"/>
              </a:rPr>
              <a:t>Published in Military Medicine</a:t>
            </a:r>
          </a:p>
          <a:p>
            <a:pPr eaLnBrk="1" hangingPunct="1"/>
            <a:r>
              <a:rPr lang="en-US" smtClean="0">
                <a:ea typeface="ＭＳ Ｐゴシック"/>
                <a:cs typeface="ＭＳ Ｐゴシック"/>
              </a:rPr>
              <a:t>Several casualties died from needles being too short to get through the chest wall.</a:t>
            </a:r>
          </a:p>
          <a:p>
            <a:pPr eaLnBrk="1" hangingPunct="1"/>
            <a:r>
              <a:rPr lang="en-US" smtClean="0">
                <a:ea typeface="ＭＳ Ｐゴシック"/>
                <a:cs typeface="ＭＳ Ｐゴシック"/>
              </a:rPr>
              <a:t>Old 2 inch needles were too short.</a:t>
            </a:r>
          </a:p>
          <a:p>
            <a:pPr eaLnBrk="1" hangingPunct="1"/>
            <a:r>
              <a:rPr lang="en-US" smtClean="0">
                <a:ea typeface="ＭＳ Ｐゴシック"/>
                <a:cs typeface="ＭＳ Ｐゴシック"/>
              </a:rPr>
              <a:t>3.25 inch needles will get through the chest wall in 99% of individuals.</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7"/>
          <p:cNvSpPr>
            <a:spLocks noGrp="1" noChangeArrowheads="1"/>
          </p:cNvSpPr>
          <p:nvPr>
            <p:ph type="sldNum" sz="quarter" idx="5"/>
          </p:nvPr>
        </p:nvSpPr>
        <p:spPr>
          <a:noFill/>
        </p:spPr>
        <p:txBody>
          <a:bodyPr/>
          <a:lstStyle/>
          <a:p>
            <a:fld id="{2B1DA806-3DA6-485F-B383-26407AA2191D}" type="slidenum">
              <a:rPr lang="en-US" smtClean="0">
                <a:ea typeface="ＭＳ Ｐゴシック"/>
                <a:cs typeface="ＭＳ Ｐゴシック"/>
              </a:rPr>
              <a:pPr/>
              <a:t>53</a:t>
            </a:fld>
            <a:endParaRPr lang="en-US" smtClean="0">
              <a:ea typeface="ＭＳ Ｐゴシック"/>
              <a:cs typeface="ＭＳ Ｐゴシック"/>
            </a:endParaRPr>
          </a:p>
        </p:txBody>
      </p:sp>
      <p:sp>
        <p:nvSpPr>
          <p:cNvPr id="125954" name="Rectangle 2"/>
          <p:cNvSpPr>
            <a:spLocks noGrp="1" noRot="1" noChangeAspect="1" noChangeArrowheads="1" noTextEdit="1"/>
          </p:cNvSpPr>
          <p:nvPr>
            <p:ph type="sldImg"/>
          </p:nvPr>
        </p:nvSpPr>
        <p:spPr>
          <a:ln/>
        </p:spPr>
      </p:sp>
      <p:sp>
        <p:nvSpPr>
          <p:cNvPr id="125955" name="Rectangle 3"/>
          <p:cNvSpPr>
            <a:spLocks noGrp="1" noChangeArrowheads="1"/>
          </p:cNvSpPr>
          <p:nvPr>
            <p:ph type="body" idx="1"/>
          </p:nvPr>
        </p:nvSpPr>
        <p:spPr>
          <a:noFill/>
          <a:ln/>
        </p:spPr>
        <p:txBody>
          <a:bodyPr/>
          <a:lstStyle/>
          <a:p>
            <a:pPr eaLnBrk="1" hangingPunct="1"/>
            <a:r>
              <a:rPr lang="en-US" smtClean="0">
                <a:ea typeface="ＭＳ Ｐゴシック"/>
                <a:cs typeface="ＭＳ Ｐゴシック"/>
              </a:rPr>
              <a:t>Let’s ask a question here.</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Rectangle 7"/>
          <p:cNvSpPr>
            <a:spLocks noGrp="1" noChangeArrowheads="1"/>
          </p:cNvSpPr>
          <p:nvPr>
            <p:ph type="sldNum" sz="quarter" idx="5"/>
          </p:nvPr>
        </p:nvSpPr>
        <p:spPr>
          <a:noFill/>
        </p:spPr>
        <p:txBody>
          <a:bodyPr/>
          <a:lstStyle/>
          <a:p>
            <a:fld id="{81A2B1C4-BA5A-46BD-8662-0C8E273F06B3}" type="slidenum">
              <a:rPr lang="en-US" smtClean="0">
                <a:ea typeface="ＭＳ Ｐゴシック"/>
                <a:cs typeface="ＭＳ Ｐゴシック"/>
              </a:rPr>
              <a:pPr/>
              <a:t>54</a:t>
            </a:fld>
            <a:endParaRPr lang="en-US" smtClean="0">
              <a:ea typeface="ＭＳ Ｐゴシック"/>
              <a:cs typeface="ＭＳ Ｐゴシック"/>
            </a:endParaRPr>
          </a:p>
        </p:txBody>
      </p:sp>
      <p:sp>
        <p:nvSpPr>
          <p:cNvPr id="128002" name="Rectangle 2"/>
          <p:cNvSpPr>
            <a:spLocks noGrp="1" noRot="1" noChangeAspect="1" noChangeArrowheads="1" noTextEdit="1"/>
          </p:cNvSpPr>
          <p:nvPr>
            <p:ph type="sldImg"/>
          </p:nvPr>
        </p:nvSpPr>
        <p:spPr>
          <a:ln/>
        </p:spPr>
      </p:sp>
      <p:sp>
        <p:nvSpPr>
          <p:cNvPr id="128003" name="Rectangle 3"/>
          <p:cNvSpPr>
            <a:spLocks noGrp="1" noChangeArrowheads="1"/>
          </p:cNvSpPr>
          <p:nvPr>
            <p:ph type="body" idx="1"/>
          </p:nvPr>
        </p:nvSpPr>
        <p:spPr>
          <a:noFill/>
          <a:ln/>
        </p:spPr>
        <p:txBody>
          <a:bodyPr/>
          <a:lstStyle/>
          <a:p>
            <a:pPr eaLnBrk="1" hangingPunct="1"/>
            <a:r>
              <a:rPr lang="en-US" smtClean="0">
                <a:ea typeface="ＭＳ Ｐゴシック"/>
                <a:cs typeface="ＭＳ Ｐゴシック"/>
              </a:rPr>
              <a:t>WHERE exactly does the needle go?</a:t>
            </a:r>
          </a:p>
          <a:p>
            <a:pPr eaLnBrk="1" hangingPunct="1"/>
            <a:r>
              <a:rPr lang="en-US" smtClean="0">
                <a:ea typeface="ＭＳ Ｐゴシック"/>
                <a:cs typeface="ＭＳ Ｐゴシック"/>
              </a:rPr>
              <a:t>First – it goes on the SAME SIDE OF THE CHEST AS THE INJURY.</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Rectangle 7"/>
          <p:cNvSpPr>
            <a:spLocks noGrp="1" noChangeArrowheads="1"/>
          </p:cNvSpPr>
          <p:nvPr>
            <p:ph type="sldNum" sz="quarter" idx="5"/>
          </p:nvPr>
        </p:nvSpPr>
        <p:spPr>
          <a:noFill/>
        </p:spPr>
        <p:txBody>
          <a:bodyPr/>
          <a:lstStyle/>
          <a:p>
            <a:fld id="{3457B7EE-4708-4911-9E8D-28AD2001085F}" type="slidenum">
              <a:rPr lang="en-US" smtClean="0">
                <a:ea typeface="ＭＳ Ｐゴシック"/>
                <a:cs typeface="ＭＳ Ｐゴシック"/>
              </a:rPr>
              <a:pPr/>
              <a:t>55</a:t>
            </a:fld>
            <a:endParaRPr lang="en-US" smtClean="0">
              <a:ea typeface="ＭＳ Ｐゴシック"/>
              <a:cs typeface="ＭＳ Ｐゴシック"/>
            </a:endParaRPr>
          </a:p>
        </p:txBody>
      </p:sp>
      <p:sp>
        <p:nvSpPr>
          <p:cNvPr id="130050" name="Rectangle 2"/>
          <p:cNvSpPr>
            <a:spLocks noGrp="1" noRot="1" noChangeAspect="1" noChangeArrowheads="1" noTextEdit="1"/>
          </p:cNvSpPr>
          <p:nvPr>
            <p:ph type="sldImg"/>
          </p:nvPr>
        </p:nvSpPr>
        <p:spPr>
          <a:ln/>
        </p:spPr>
      </p:sp>
      <p:sp>
        <p:nvSpPr>
          <p:cNvPr id="130051" name="Rectangle 3"/>
          <p:cNvSpPr>
            <a:spLocks noGrp="1" noChangeArrowheads="1"/>
          </p:cNvSpPr>
          <p:nvPr>
            <p:ph type="body" idx="1"/>
          </p:nvPr>
        </p:nvSpPr>
        <p:spPr>
          <a:noFill/>
          <a:ln/>
        </p:spPr>
        <p:txBody>
          <a:bodyPr/>
          <a:lstStyle/>
          <a:p>
            <a:pPr eaLnBrk="1" hangingPunct="1"/>
            <a:r>
              <a:rPr lang="en-US" smtClean="0">
                <a:ea typeface="ＭＳ Ｐゴシック"/>
                <a:cs typeface="ＭＳ Ｐゴシック"/>
              </a:rPr>
              <a:t>This is an outline of the location of the heart drawn on the surface of the chest.</a:t>
            </a: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Rectangle 7"/>
          <p:cNvSpPr>
            <a:spLocks noGrp="1" noChangeArrowheads="1"/>
          </p:cNvSpPr>
          <p:nvPr>
            <p:ph type="sldNum" sz="quarter" idx="5"/>
          </p:nvPr>
        </p:nvSpPr>
        <p:spPr>
          <a:noFill/>
        </p:spPr>
        <p:txBody>
          <a:bodyPr/>
          <a:lstStyle/>
          <a:p>
            <a:fld id="{4BDF616A-FCCF-4E12-AA17-AEA95E63D4A2}" type="slidenum">
              <a:rPr lang="en-US" smtClean="0">
                <a:ea typeface="ＭＳ Ｐゴシック"/>
                <a:cs typeface="ＭＳ Ｐゴシック"/>
              </a:rPr>
              <a:pPr/>
              <a:t>56</a:t>
            </a:fld>
            <a:endParaRPr lang="en-US" smtClean="0">
              <a:ea typeface="ＭＳ Ｐゴシック"/>
              <a:cs typeface="ＭＳ Ｐゴシック"/>
            </a:endParaRPr>
          </a:p>
        </p:txBody>
      </p:sp>
      <p:sp>
        <p:nvSpPr>
          <p:cNvPr id="132098" name="Rectangle 2"/>
          <p:cNvSpPr>
            <a:spLocks noGrp="1" noRot="1" noChangeAspect="1" noChangeArrowheads="1" noTextEdit="1"/>
          </p:cNvSpPr>
          <p:nvPr>
            <p:ph type="sldImg"/>
          </p:nvPr>
        </p:nvSpPr>
        <p:spPr>
          <a:ln/>
        </p:spPr>
      </p:sp>
      <p:sp>
        <p:nvSpPr>
          <p:cNvPr id="132099" name="Rectangle 3"/>
          <p:cNvSpPr>
            <a:spLocks noGrp="1" noChangeArrowheads="1"/>
          </p:cNvSpPr>
          <p:nvPr>
            <p:ph type="body" idx="1"/>
          </p:nvPr>
        </p:nvSpPr>
        <p:spPr>
          <a:noFill/>
          <a:ln/>
        </p:spPr>
        <p:txBody>
          <a:bodyPr/>
          <a:lstStyle/>
          <a:p>
            <a:pPr eaLnBrk="1" hangingPunct="1"/>
            <a:r>
              <a:rPr lang="en-US" smtClean="0">
                <a:ea typeface="ＭＳ Ｐゴシック"/>
                <a:cs typeface="ＭＳ Ｐゴシック"/>
              </a:rPr>
              <a:t>Emphasis on 90-degree angle to chest wall on entry</a:t>
            </a:r>
          </a:p>
          <a:p>
            <a:pPr eaLnBrk="1" hangingPunct="1"/>
            <a:r>
              <a:rPr lang="en-US" smtClean="0">
                <a:ea typeface="ＭＳ Ｐゴシック"/>
                <a:cs typeface="ＭＳ Ｐゴシック"/>
              </a:rPr>
              <a:t>Above the rib</a:t>
            </a: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Slide Image Placeholder 1"/>
          <p:cNvSpPr>
            <a:spLocks noGrp="1" noRot="1" noChangeAspect="1" noTextEdit="1"/>
          </p:cNvSpPr>
          <p:nvPr>
            <p:ph type="sldImg"/>
          </p:nvPr>
        </p:nvSpPr>
        <p:spPr>
          <a:ln/>
        </p:spPr>
      </p:sp>
      <p:sp>
        <p:nvSpPr>
          <p:cNvPr id="134146" name="Notes Placeholder 2"/>
          <p:cNvSpPr>
            <a:spLocks noGrp="1"/>
          </p:cNvSpPr>
          <p:nvPr>
            <p:ph type="body" idx="1"/>
          </p:nvPr>
        </p:nvSpPr>
        <p:spPr>
          <a:noFill/>
          <a:ln/>
        </p:spPr>
        <p:txBody>
          <a:bodyPr/>
          <a:lstStyle/>
          <a:p>
            <a:pPr eaLnBrk="1" hangingPunct="1">
              <a:spcBef>
                <a:spcPct val="0"/>
              </a:spcBef>
            </a:pPr>
            <a:r>
              <a:rPr lang="en-US" sz="1100" smtClean="0">
                <a:latin typeface="Times New Roman" pitchFamily="18" charset="0"/>
                <a:ea typeface="ＭＳ Ｐゴシック"/>
                <a:cs typeface="Times New Roman" pitchFamily="18" charset="0"/>
              </a:rPr>
              <a:t>The 5</a:t>
            </a:r>
            <a:r>
              <a:rPr lang="en-US" sz="1100" baseline="29000" smtClean="0">
                <a:latin typeface="Times New Roman" pitchFamily="18" charset="0"/>
                <a:ea typeface="ＭＳ Ｐゴシック"/>
                <a:cs typeface="Times New Roman" pitchFamily="18" charset="0"/>
              </a:rPr>
              <a:t>th</a:t>
            </a:r>
            <a:r>
              <a:rPr lang="en-US" sz="1100" smtClean="0">
                <a:latin typeface="Times New Roman" pitchFamily="18" charset="0"/>
                <a:ea typeface="ＭＳ Ｐゴシック"/>
                <a:cs typeface="Times New Roman" pitchFamily="18" charset="0"/>
              </a:rPr>
              <a:t> intercostal space at the anterior axillary line is more remote from the heart and great vessels, and using this site may reduce the risk of complications from needle decompression. In a tactical situation, the lateral approach may be faster and safer given body armor configuration and ability to reassess.</a:t>
            </a:r>
          </a:p>
          <a:p>
            <a:pPr eaLnBrk="1" hangingPunct="1">
              <a:spcBef>
                <a:spcPct val="0"/>
              </a:spcBef>
            </a:pPr>
            <a:r>
              <a:rPr lang="en-US" smtClean="0">
                <a:latin typeface="Times New Roman" pitchFamily="18" charset="0"/>
                <a:ea typeface="ＭＳ Ｐゴシック"/>
                <a:cs typeface="Times New Roman" pitchFamily="18" charset="0"/>
              </a:rPr>
              <a:t>The procedure is the same as used at the 2</a:t>
            </a:r>
            <a:r>
              <a:rPr lang="en-US" baseline="30000" smtClean="0">
                <a:latin typeface="Times New Roman" pitchFamily="18" charset="0"/>
                <a:ea typeface="ＭＳ Ｐゴシック"/>
                <a:cs typeface="Times New Roman" pitchFamily="18" charset="0"/>
              </a:rPr>
              <a:t>nd</a:t>
            </a:r>
            <a:r>
              <a:rPr lang="en-US" smtClean="0">
                <a:latin typeface="Times New Roman" pitchFamily="18" charset="0"/>
                <a:ea typeface="ＭＳ Ｐゴシック"/>
                <a:cs typeface="Times New Roman" pitchFamily="18" charset="0"/>
              </a:rPr>
              <a:t> intercostal space at the mid-clavicular line.</a:t>
            </a:r>
          </a:p>
          <a:p>
            <a:endParaRPr lang="en-US" smtClean="0">
              <a:ea typeface="ＭＳ Ｐゴシック"/>
              <a:cs typeface="ＭＳ Ｐゴシック"/>
            </a:endParaRPr>
          </a:p>
        </p:txBody>
      </p:sp>
      <p:sp>
        <p:nvSpPr>
          <p:cNvPr id="134147" name="Slide Number Placeholder 3"/>
          <p:cNvSpPr>
            <a:spLocks noGrp="1"/>
          </p:cNvSpPr>
          <p:nvPr>
            <p:ph type="sldNum" sz="quarter" idx="5"/>
          </p:nvPr>
        </p:nvSpPr>
        <p:spPr>
          <a:noFill/>
        </p:spPr>
        <p:txBody>
          <a:bodyPr/>
          <a:lstStyle/>
          <a:p>
            <a:fld id="{8BA37E6A-7A73-4050-BFA2-D8CE738AF847}" type="slidenum">
              <a:rPr lang="en-US" smtClean="0">
                <a:ea typeface="ＭＳ Ｐゴシック"/>
                <a:cs typeface="ＭＳ Ｐゴシック"/>
              </a:rPr>
              <a:pPr/>
              <a:t>57</a:t>
            </a:fld>
            <a:endParaRPr lang="en-US" smtClean="0">
              <a:ea typeface="ＭＳ Ｐゴシック"/>
              <a:cs typeface="ＭＳ Ｐゴシック"/>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Rectangle 7"/>
          <p:cNvSpPr>
            <a:spLocks noGrp="1" noChangeArrowheads="1"/>
          </p:cNvSpPr>
          <p:nvPr>
            <p:ph type="sldNum" sz="quarter" idx="5"/>
          </p:nvPr>
        </p:nvSpPr>
        <p:spPr>
          <a:noFill/>
        </p:spPr>
        <p:txBody>
          <a:bodyPr/>
          <a:lstStyle/>
          <a:p>
            <a:fld id="{13FE0F6D-9BAF-4CC6-A967-D00138B43E28}" type="slidenum">
              <a:rPr lang="en-US" smtClean="0">
                <a:ea typeface="ＭＳ Ｐゴシック"/>
                <a:cs typeface="ＭＳ Ｐゴシック"/>
              </a:rPr>
              <a:pPr/>
              <a:t>58</a:t>
            </a:fld>
            <a:endParaRPr lang="en-US" smtClean="0">
              <a:ea typeface="ＭＳ Ｐゴシック"/>
              <a:cs typeface="ＭＳ Ｐゴシック"/>
            </a:endParaRPr>
          </a:p>
        </p:txBody>
      </p:sp>
      <p:sp>
        <p:nvSpPr>
          <p:cNvPr id="136194" name="Rectangle 2"/>
          <p:cNvSpPr>
            <a:spLocks noGrp="1" noRot="1" noChangeAspect="1" noChangeArrowheads="1" noTextEdit="1"/>
          </p:cNvSpPr>
          <p:nvPr>
            <p:ph type="sldImg"/>
          </p:nvPr>
        </p:nvSpPr>
        <p:spPr>
          <a:ln/>
        </p:spPr>
      </p:sp>
      <p:sp>
        <p:nvSpPr>
          <p:cNvPr id="136195" name="Rectangle 3"/>
          <p:cNvSpPr>
            <a:spLocks noGrp="1" noChangeArrowheads="1"/>
          </p:cNvSpPr>
          <p:nvPr>
            <p:ph type="body" idx="1"/>
          </p:nvPr>
        </p:nvSpPr>
        <p:spPr>
          <a:noFill/>
          <a:ln/>
        </p:spPr>
        <p:txBody>
          <a:bodyPr/>
          <a:lstStyle/>
          <a:p>
            <a:pPr eaLnBrk="1" hangingPunct="1"/>
            <a:r>
              <a:rPr lang="en-US" smtClean="0">
                <a:ea typeface="ＭＳ Ｐゴシック"/>
                <a:cs typeface="ＭＳ Ｐゴシック"/>
              </a:rPr>
              <a:t>DO NOT MISS THIS INJURY!</a:t>
            </a: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Rectangle 7"/>
          <p:cNvSpPr>
            <a:spLocks noGrp="1" noChangeArrowheads="1"/>
          </p:cNvSpPr>
          <p:nvPr>
            <p:ph type="sldNum" sz="quarter" idx="5"/>
          </p:nvPr>
        </p:nvSpPr>
        <p:spPr>
          <a:noFill/>
        </p:spPr>
        <p:txBody>
          <a:bodyPr/>
          <a:lstStyle/>
          <a:p>
            <a:fld id="{50E0636B-9DE8-457E-B294-784B7FAB2B33}" type="slidenum">
              <a:rPr lang="en-US" smtClean="0">
                <a:ea typeface="ＭＳ Ｐゴシック"/>
                <a:cs typeface="ＭＳ Ｐゴシック"/>
              </a:rPr>
              <a:pPr/>
              <a:t>59</a:t>
            </a:fld>
            <a:endParaRPr lang="en-US" smtClean="0">
              <a:ea typeface="ＭＳ Ｐゴシック"/>
              <a:cs typeface="ＭＳ Ｐゴシック"/>
            </a:endParaRPr>
          </a:p>
        </p:txBody>
      </p:sp>
      <p:sp>
        <p:nvSpPr>
          <p:cNvPr id="138242" name="Rectangle 2"/>
          <p:cNvSpPr>
            <a:spLocks noGrp="1" noRot="1" noChangeAspect="1" noChangeArrowheads="1" noTextEdit="1"/>
          </p:cNvSpPr>
          <p:nvPr>
            <p:ph type="sldImg"/>
          </p:nvPr>
        </p:nvSpPr>
        <p:spPr>
          <a:ln/>
        </p:spPr>
      </p:sp>
      <p:sp>
        <p:nvSpPr>
          <p:cNvPr id="138243" name="Rectangle 3"/>
          <p:cNvSpPr>
            <a:spLocks noGrp="1" noChangeArrowheads="1"/>
          </p:cNvSpPr>
          <p:nvPr>
            <p:ph type="body" idx="1"/>
          </p:nvPr>
        </p:nvSpPr>
        <p:spPr>
          <a:noFill/>
          <a:ln/>
        </p:spPr>
        <p:txBody>
          <a:bodyPr/>
          <a:lstStyle/>
          <a:p>
            <a:pPr eaLnBrk="1" hangingPunct="1"/>
            <a:r>
              <a:rPr lang="en-US" smtClean="0">
                <a:ea typeface="ＭＳ Ｐゴシック"/>
                <a:cs typeface="ＭＳ Ｐゴシック"/>
              </a:rPr>
              <a:t>Needle Decompression Skill Sheet</a:t>
            </a: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Rectangle 7"/>
          <p:cNvSpPr>
            <a:spLocks noGrp="1" noChangeArrowheads="1"/>
          </p:cNvSpPr>
          <p:nvPr>
            <p:ph type="sldNum" sz="quarter" idx="5"/>
          </p:nvPr>
        </p:nvSpPr>
        <p:spPr>
          <a:noFill/>
        </p:spPr>
        <p:txBody>
          <a:bodyPr/>
          <a:lstStyle/>
          <a:p>
            <a:fld id="{1378B77E-E978-4B17-B2E6-36E7E5A02C10}" type="slidenum">
              <a:rPr lang="en-US" smtClean="0">
                <a:ea typeface="ＭＳ Ｐゴシック"/>
                <a:cs typeface="ＭＳ Ｐゴシック"/>
              </a:rPr>
              <a:pPr/>
              <a:t>60</a:t>
            </a:fld>
            <a:endParaRPr lang="en-US" smtClean="0">
              <a:ea typeface="ＭＳ Ｐゴシック"/>
              <a:cs typeface="ＭＳ Ｐゴシック"/>
            </a:endParaRPr>
          </a:p>
        </p:txBody>
      </p:sp>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a:xfrm>
            <a:off x="914400" y="4343400"/>
            <a:ext cx="5029200" cy="4114800"/>
          </a:xfrm>
          <a:noFill/>
          <a:ln/>
        </p:spPr>
        <p:txBody>
          <a:bodyPr/>
          <a:lstStyle/>
          <a:p>
            <a:pPr eaLnBrk="1" hangingPunct="1"/>
            <a:r>
              <a:rPr lang="en-US" smtClean="0">
                <a:ea typeface="ＭＳ Ｐゴシック"/>
                <a:cs typeface="ＭＳ Ｐゴシック"/>
              </a:rPr>
              <a:t>In a sucking chest wound, air enters the pleural space through a wound in the chest wall.</a:t>
            </a:r>
          </a:p>
          <a:p>
            <a:pPr eaLnBrk="1" hangingPunct="1"/>
            <a:r>
              <a:rPr lang="en-US" smtClean="0">
                <a:ea typeface="ＭＳ Ｐゴシック"/>
                <a:cs typeface="ＭＳ Ｐゴシック"/>
              </a:rPr>
              <a:t>The elastic lung deflates and pulls away from the chest wall.  </a:t>
            </a:r>
          </a:p>
          <a:p>
            <a:pPr eaLnBrk="1" hangingPunct="1"/>
            <a:r>
              <a:rPr lang="en-US" smtClean="0">
                <a:ea typeface="ＭＳ Ｐゴシック"/>
                <a:cs typeface="ＭＳ Ｐゴシック"/>
              </a:rPr>
              <a:t>On inspiration, the air now enters the chest THROUGH THE HOLE instead of INTO THE LUNGS.</a:t>
            </a:r>
          </a:p>
          <a:p>
            <a:pPr eaLnBrk="1" hangingPunct="1"/>
            <a:r>
              <a:rPr lang="en-US" smtClean="0">
                <a:ea typeface="ＭＳ Ｐゴシック"/>
                <a:cs typeface="ＭＳ Ｐゴシック"/>
              </a:rPr>
              <a:t>The affected lung cannot be fully re-inflated by inhalation.</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p:spPr>
        <p:txBody>
          <a:bodyPr/>
          <a:lstStyle/>
          <a:p>
            <a:fld id="{AC6DFFF0-B8E4-407B-BDA8-71D8067F9E20}" type="slidenum">
              <a:rPr lang="en-US" smtClean="0">
                <a:ea typeface="ＭＳ Ｐゴシック"/>
                <a:cs typeface="ＭＳ Ｐゴシック"/>
              </a:rPr>
              <a:pPr/>
              <a:t>6</a:t>
            </a:fld>
            <a:endParaRPr lang="en-US" smtClean="0">
              <a:ea typeface="ＭＳ Ｐゴシック"/>
              <a:cs typeface="ＭＳ Ｐゴシック"/>
            </a:endParaRPr>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p:spPr>
        <p:txBody>
          <a:bodyPr/>
          <a:lstStyle/>
          <a:p>
            <a:pPr eaLnBrk="1" hangingPunct="1"/>
            <a:r>
              <a:rPr lang="en-US" smtClean="0">
                <a:ea typeface="ＭＳ Ｐゴシック"/>
                <a:cs typeface="ＭＳ Ｐゴシック"/>
              </a:rPr>
              <a:t>Read text</a:t>
            </a: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8610" name="Rectangle 2"/>
          <p:cNvSpPr>
            <a:spLocks noGrp="1" noRot="1" noChangeAspect="1" noChangeArrowheads="1" noTextEdit="1"/>
          </p:cNvSpPr>
          <p:nvPr>
            <p:ph type="sldImg"/>
          </p:nvPr>
        </p:nvSpPr>
        <p:spPr>
          <a:ln/>
        </p:spPr>
      </p:sp>
      <p:sp>
        <p:nvSpPr>
          <p:cNvPr id="708611" name="Rectangle 3"/>
          <p:cNvSpPr>
            <a:spLocks noGrp="1" noChangeArrowheads="1"/>
          </p:cNvSpPr>
          <p:nvPr>
            <p:ph type="body" idx="1"/>
          </p:nvPr>
        </p:nvSpPr>
        <p:spPr>
          <a:noFill/>
          <a:ln/>
        </p:spPr>
        <p:txBody>
          <a:bodyPr/>
          <a:lstStyle/>
          <a:p>
            <a:endParaRPr lang="en-US" smtClean="0">
              <a:ea typeface="ＭＳ Ｐゴシック"/>
              <a:cs typeface="ＭＳ Ｐゴシック"/>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Rectangle 7"/>
          <p:cNvSpPr>
            <a:spLocks noGrp="1" noChangeArrowheads="1"/>
          </p:cNvSpPr>
          <p:nvPr>
            <p:ph type="sldNum" sz="quarter" idx="5"/>
          </p:nvPr>
        </p:nvSpPr>
        <p:spPr>
          <a:noFill/>
        </p:spPr>
        <p:txBody>
          <a:bodyPr/>
          <a:lstStyle/>
          <a:p>
            <a:fld id="{6B8FBEEE-0069-4A6E-9DED-39780C56A5A5}" type="slidenum">
              <a:rPr lang="en-US" smtClean="0">
                <a:ea typeface="ＭＳ Ｐゴシック"/>
                <a:cs typeface="ＭＳ Ｐゴシック"/>
              </a:rPr>
              <a:pPr/>
              <a:t>63</a:t>
            </a:fld>
            <a:endParaRPr lang="en-US" smtClean="0">
              <a:ea typeface="ＭＳ Ｐゴシック"/>
              <a:cs typeface="ＭＳ Ｐゴシック"/>
            </a:endParaRPr>
          </a:p>
        </p:txBody>
      </p:sp>
      <p:sp>
        <p:nvSpPr>
          <p:cNvPr id="144386" name="Rectangle 2"/>
          <p:cNvSpPr>
            <a:spLocks noGrp="1" noRot="1" noChangeAspect="1" noChangeArrowheads="1" noTextEdit="1"/>
          </p:cNvSpPr>
          <p:nvPr>
            <p:ph type="sldImg"/>
          </p:nvPr>
        </p:nvSpPr>
        <p:spPr>
          <a:ln/>
        </p:spPr>
      </p:sp>
      <p:sp>
        <p:nvSpPr>
          <p:cNvPr id="144387" name="Rectangle 3"/>
          <p:cNvSpPr>
            <a:spLocks noGrp="1" noChangeArrowheads="1"/>
          </p:cNvSpPr>
          <p:nvPr>
            <p:ph type="body" idx="1"/>
          </p:nvPr>
        </p:nvSpPr>
        <p:spPr>
          <a:noFill/>
          <a:ln/>
        </p:spPr>
        <p:txBody>
          <a:bodyPr/>
          <a:lstStyle/>
          <a:p>
            <a:pPr eaLnBrk="1" hangingPunct="1"/>
            <a:r>
              <a:rPr lang="en-US" smtClean="0">
                <a:ea typeface="ＭＳ Ｐゴシック"/>
                <a:cs typeface="ＭＳ Ｐゴシック"/>
              </a:rPr>
              <a:t>Apply during expiration.</a:t>
            </a:r>
          </a:p>
          <a:p>
            <a:pPr eaLnBrk="1" hangingPunct="1"/>
            <a:r>
              <a:rPr lang="en-US" smtClean="0">
                <a:ea typeface="ＭＳ Ｐゴシック"/>
                <a:cs typeface="ＭＳ Ｐゴシック"/>
              </a:rPr>
              <a:t>At this point in the breathing cycle, there is relatively less air in the pleural space.</a:t>
            </a: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Rectangle 7"/>
          <p:cNvSpPr>
            <a:spLocks noGrp="1" noChangeArrowheads="1"/>
          </p:cNvSpPr>
          <p:nvPr>
            <p:ph type="sldNum" sz="quarter" idx="5"/>
          </p:nvPr>
        </p:nvSpPr>
        <p:spPr>
          <a:noFill/>
        </p:spPr>
        <p:txBody>
          <a:bodyPr/>
          <a:lstStyle/>
          <a:p>
            <a:fld id="{2D5473EF-EDD1-4153-9208-1DCC22D83862}" type="slidenum">
              <a:rPr lang="en-US" smtClean="0">
                <a:ea typeface="ＭＳ Ｐゴシック"/>
                <a:cs typeface="ＭＳ Ｐゴシック"/>
              </a:rPr>
              <a:pPr/>
              <a:t>64</a:t>
            </a:fld>
            <a:endParaRPr lang="en-US" smtClean="0">
              <a:ea typeface="ＭＳ Ｐゴシック"/>
              <a:cs typeface="ＭＳ Ｐゴシック"/>
            </a:endParaRPr>
          </a:p>
        </p:txBody>
      </p:sp>
      <p:sp>
        <p:nvSpPr>
          <p:cNvPr id="146434" name="Rectangle 2"/>
          <p:cNvSpPr>
            <a:spLocks noGrp="1" noRot="1" noChangeAspect="1" noChangeArrowheads="1" noTextEdit="1"/>
          </p:cNvSpPr>
          <p:nvPr>
            <p:ph type="sldImg"/>
          </p:nvPr>
        </p:nvSpPr>
        <p:spPr>
          <a:ln/>
        </p:spPr>
      </p:sp>
      <p:sp>
        <p:nvSpPr>
          <p:cNvPr id="146435" name="Rectangle 3"/>
          <p:cNvSpPr>
            <a:spLocks noGrp="1" noChangeArrowheads="1"/>
          </p:cNvSpPr>
          <p:nvPr>
            <p:ph type="body" idx="1"/>
          </p:nvPr>
        </p:nvSpPr>
        <p:spPr>
          <a:xfrm>
            <a:off x="914400" y="4343400"/>
            <a:ext cx="5029200" cy="4114800"/>
          </a:xfrm>
          <a:noFill/>
          <a:ln/>
        </p:spPr>
        <p:txBody>
          <a:bodyPr/>
          <a:lstStyle/>
          <a:p>
            <a:pPr eaLnBrk="1" hangingPunct="1"/>
            <a:r>
              <a:rPr lang="en-US" sz="3200" smtClean="0">
                <a:ea typeface="ＭＳ Ｐゴシック"/>
                <a:cs typeface="ＭＳ Ｐゴシック"/>
              </a:rPr>
              <a:t>Once the wound has been occluded with a dressing, air can no longer enter (or exit) the pleural space.</a:t>
            </a:r>
          </a:p>
          <a:p>
            <a:pPr eaLnBrk="1" hangingPunct="1"/>
            <a:r>
              <a:rPr lang="en-US" sz="3200" smtClean="0">
                <a:ea typeface="ＭＳ Ｐゴシック"/>
                <a:cs typeface="ＭＳ Ｐゴシック"/>
              </a:rPr>
              <a:t>The injured lung will remain partially collapsed, but the mechanics of respiration will be better.</a:t>
            </a:r>
          </a:p>
          <a:p>
            <a:pPr eaLnBrk="1" hangingPunct="1"/>
            <a:r>
              <a:rPr lang="en-US" sz="3200" smtClean="0">
                <a:ea typeface="ＭＳ Ｐゴシック"/>
                <a:cs typeface="ＭＳ Ｐゴシック"/>
              </a:rPr>
              <a:t>You have to be alert for the possible development of tension pneumothorax because air can still leak into the pleural space from the injured lung.</a:t>
            </a:r>
          </a:p>
          <a:p>
            <a:pPr eaLnBrk="1" hangingPunct="1"/>
            <a:r>
              <a:rPr lang="en-US" sz="3200" smtClean="0">
                <a:ea typeface="ＭＳ Ｐゴシック"/>
                <a:cs typeface="ＭＳ Ｐゴシック"/>
              </a:rPr>
              <a:t>Monitor these patients with observation and a pulse ox.</a:t>
            </a: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Rectangle 7"/>
          <p:cNvSpPr>
            <a:spLocks noGrp="1" noChangeArrowheads="1"/>
          </p:cNvSpPr>
          <p:nvPr>
            <p:ph type="sldNum" sz="quarter" idx="5"/>
          </p:nvPr>
        </p:nvSpPr>
        <p:spPr>
          <a:noFill/>
        </p:spPr>
        <p:txBody>
          <a:bodyPr/>
          <a:lstStyle/>
          <a:p>
            <a:fld id="{C182ED71-C02E-460C-947A-6C8E9B4EE013}" type="slidenum">
              <a:rPr lang="en-US" smtClean="0">
                <a:ea typeface="ＭＳ Ｐゴシック"/>
                <a:cs typeface="ＭＳ Ｐゴシック"/>
              </a:rPr>
              <a:pPr/>
              <a:t>65</a:t>
            </a:fld>
            <a:endParaRPr lang="en-US" smtClean="0">
              <a:ea typeface="ＭＳ Ｐゴシック"/>
              <a:cs typeface="ＭＳ Ｐゴシック"/>
            </a:endParaRPr>
          </a:p>
        </p:txBody>
      </p:sp>
      <p:sp>
        <p:nvSpPr>
          <p:cNvPr id="148482" name="Rectangle 2"/>
          <p:cNvSpPr>
            <a:spLocks noGrp="1" noRot="1" noChangeAspect="1" noChangeArrowheads="1" noTextEdit="1"/>
          </p:cNvSpPr>
          <p:nvPr>
            <p:ph type="sldImg"/>
          </p:nvPr>
        </p:nvSpPr>
        <p:spPr>
          <a:ln/>
        </p:spPr>
      </p:sp>
      <p:sp>
        <p:nvSpPr>
          <p:cNvPr id="148483" name="Rectangle 3"/>
          <p:cNvSpPr>
            <a:spLocks noGrp="1" noChangeArrowheads="1"/>
          </p:cNvSpPr>
          <p:nvPr>
            <p:ph type="body" idx="1"/>
          </p:nvPr>
        </p:nvSpPr>
        <p:spPr>
          <a:xfrm>
            <a:off x="914400" y="4343400"/>
            <a:ext cx="5029200" cy="4114800"/>
          </a:xfrm>
          <a:noFill/>
          <a:ln/>
        </p:spPr>
        <p:txBody>
          <a:bodyPr/>
          <a:lstStyle/>
          <a:p>
            <a:pPr eaLnBrk="1" hangingPunct="1"/>
            <a:r>
              <a:rPr lang="en-US" smtClean="0">
                <a:ea typeface="ＭＳ Ｐゴシック"/>
                <a:cs typeface="ＭＳ Ｐゴシック"/>
              </a:rPr>
              <a:t>Video of a sucking chest wound.</a:t>
            </a:r>
          </a:p>
          <a:p>
            <a:pPr eaLnBrk="1" hangingPunct="1"/>
            <a:r>
              <a:rPr lang="en-US" smtClean="0">
                <a:ea typeface="ＭＳ Ｐゴシック"/>
                <a:cs typeface="ＭＳ Ｐゴシック"/>
              </a:rPr>
              <a:t>Note the large open hole in the chest wall.</a:t>
            </a:r>
          </a:p>
          <a:p>
            <a:pPr eaLnBrk="1" hangingPunct="1"/>
            <a:r>
              <a:rPr lang="en-US" smtClean="0">
                <a:ea typeface="ＭＳ Ｐゴシック"/>
                <a:cs typeface="ＭＳ Ｐゴシック"/>
              </a:rPr>
              <a:t>Video File:   0203V07 Sucking Chest Wound #1 120917</a:t>
            </a:r>
          </a:p>
          <a:p>
            <a:pPr eaLnBrk="1" hangingPunct="1"/>
            <a:endParaRPr lang="en-US" smtClean="0">
              <a:ea typeface="ＭＳ Ｐゴシック"/>
              <a:cs typeface="ＭＳ Ｐゴシック"/>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Rectangle 7"/>
          <p:cNvSpPr>
            <a:spLocks noGrp="1" noChangeArrowheads="1"/>
          </p:cNvSpPr>
          <p:nvPr>
            <p:ph type="sldNum" sz="quarter" idx="5"/>
          </p:nvPr>
        </p:nvSpPr>
        <p:spPr>
          <a:noFill/>
        </p:spPr>
        <p:txBody>
          <a:bodyPr/>
          <a:lstStyle/>
          <a:p>
            <a:fld id="{4496FC06-A5DC-493B-A67E-01271E494DA4}" type="slidenum">
              <a:rPr lang="en-US" smtClean="0">
                <a:ea typeface="ＭＳ Ｐゴシック"/>
                <a:cs typeface="ＭＳ Ｐゴシック"/>
              </a:rPr>
              <a:pPr/>
              <a:t>66</a:t>
            </a:fld>
            <a:endParaRPr lang="en-US" smtClean="0">
              <a:ea typeface="ＭＳ Ｐゴシック"/>
              <a:cs typeface="ＭＳ Ｐゴシック"/>
            </a:endParaRPr>
          </a:p>
        </p:txBody>
      </p:sp>
      <p:sp>
        <p:nvSpPr>
          <p:cNvPr id="150530" name="Rectangle 2"/>
          <p:cNvSpPr>
            <a:spLocks noGrp="1" noRot="1" noChangeAspect="1" noChangeArrowheads="1" noTextEdit="1"/>
          </p:cNvSpPr>
          <p:nvPr>
            <p:ph type="sldImg"/>
          </p:nvPr>
        </p:nvSpPr>
        <p:spPr>
          <a:ln/>
        </p:spPr>
      </p:sp>
      <p:sp>
        <p:nvSpPr>
          <p:cNvPr id="150531" name="Rectangle 3"/>
          <p:cNvSpPr>
            <a:spLocks noGrp="1" noChangeArrowheads="1"/>
          </p:cNvSpPr>
          <p:nvPr>
            <p:ph type="body" idx="1"/>
          </p:nvPr>
        </p:nvSpPr>
        <p:spPr>
          <a:xfrm>
            <a:off x="914400" y="4343400"/>
            <a:ext cx="5029200" cy="4114800"/>
          </a:xfrm>
          <a:noFill/>
          <a:ln/>
        </p:spPr>
        <p:txBody>
          <a:bodyPr/>
          <a:lstStyle/>
          <a:p>
            <a:pPr eaLnBrk="1" hangingPunct="1"/>
            <a:r>
              <a:rPr lang="en-US" smtClean="0">
                <a:ea typeface="ＭＳ Ｐゴシック"/>
                <a:cs typeface="ＭＳ Ｐゴシック"/>
              </a:rPr>
              <a:t>Negative pressure during inhalation retracts the dressing over the wound.</a:t>
            </a:r>
          </a:p>
          <a:p>
            <a:pPr eaLnBrk="1" hangingPunct="1"/>
            <a:r>
              <a:rPr lang="en-US" smtClean="0">
                <a:ea typeface="ＭＳ Ｐゴシック"/>
                <a:cs typeface="ＭＳ Ｐゴシック"/>
              </a:rPr>
              <a:t>The lung now has a better chance of re-inflating.</a:t>
            </a:r>
          </a:p>
          <a:p>
            <a:pPr eaLnBrk="1" hangingPunct="1"/>
            <a:r>
              <a:rPr lang="en-US" smtClean="0">
                <a:ea typeface="ＭＳ Ｐゴシック"/>
                <a:cs typeface="ＭＳ Ｐゴシック"/>
              </a:rPr>
              <a:t>Video File:   0203V08 Sucking Chest Wound #2 120917</a:t>
            </a:r>
          </a:p>
          <a:p>
            <a:pPr eaLnBrk="1" hangingPunct="1"/>
            <a:endParaRPr lang="en-US" smtClean="0">
              <a:ea typeface="ＭＳ Ｐゴシック"/>
              <a:cs typeface="ＭＳ Ｐゴシック"/>
            </a:endParaRPr>
          </a:p>
          <a:p>
            <a:pPr eaLnBrk="1" hangingPunct="1"/>
            <a:r>
              <a:rPr lang="en-US" smtClean="0">
                <a:ea typeface="ＭＳ Ｐゴシック"/>
                <a:cs typeface="ＭＳ Ｐゴシック"/>
              </a:rPr>
              <a:t>No evidence to show that these dressings or a three-sided dressing are more effective than a simple occlusive dressing.</a:t>
            </a:r>
          </a:p>
          <a:p>
            <a:pPr eaLnBrk="1" hangingPunct="1"/>
            <a:r>
              <a:rPr lang="en-US" smtClean="0">
                <a:ea typeface="ＭＳ Ｐゴシック"/>
                <a:cs typeface="ＭＳ Ｐゴシック"/>
              </a:rPr>
              <a:t>Simple occlusive dressings are easier to apply than constructing 3-sided dressings.</a:t>
            </a: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Rectangle 7"/>
          <p:cNvSpPr>
            <a:spLocks noGrp="1" noChangeArrowheads="1"/>
          </p:cNvSpPr>
          <p:nvPr>
            <p:ph type="sldNum" sz="quarter" idx="5"/>
          </p:nvPr>
        </p:nvSpPr>
        <p:spPr>
          <a:noFill/>
        </p:spPr>
        <p:txBody>
          <a:bodyPr/>
          <a:lstStyle/>
          <a:p>
            <a:fld id="{9CFC8681-4F90-4DA7-94E4-8B40E3267E81}" type="slidenum">
              <a:rPr lang="en-US" smtClean="0">
                <a:ea typeface="ＭＳ Ｐゴシック"/>
                <a:cs typeface="ＭＳ Ｐゴシック"/>
              </a:rPr>
              <a:pPr/>
              <a:t>67</a:t>
            </a:fld>
            <a:endParaRPr lang="en-US" smtClean="0">
              <a:ea typeface="ＭＳ Ｐゴシック"/>
              <a:cs typeface="ＭＳ Ｐゴシック"/>
            </a:endParaRPr>
          </a:p>
        </p:txBody>
      </p:sp>
      <p:sp>
        <p:nvSpPr>
          <p:cNvPr id="152578" name="Rectangle 2"/>
          <p:cNvSpPr>
            <a:spLocks noGrp="1" noRot="1" noChangeAspect="1" noChangeArrowheads="1" noTextEdit="1"/>
          </p:cNvSpPr>
          <p:nvPr>
            <p:ph type="sldImg"/>
          </p:nvPr>
        </p:nvSpPr>
        <p:spPr>
          <a:ln/>
        </p:spPr>
      </p:sp>
      <p:sp>
        <p:nvSpPr>
          <p:cNvPr id="152579" name="Rectangle 3"/>
          <p:cNvSpPr>
            <a:spLocks noGrp="1" noChangeArrowheads="1"/>
          </p:cNvSpPr>
          <p:nvPr>
            <p:ph type="body" idx="1"/>
          </p:nvPr>
        </p:nvSpPr>
        <p:spPr>
          <a:noFill/>
          <a:ln/>
        </p:spPr>
        <p:txBody>
          <a:bodyPr/>
          <a:lstStyle/>
          <a:p>
            <a:pPr eaLnBrk="1" hangingPunct="1"/>
            <a:endParaRPr lang="en-US" smtClean="0">
              <a:ea typeface="ＭＳ Ｐゴシック"/>
              <a:cs typeface="ＭＳ Ｐゴシック"/>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817BB76D-70C3-4EAE-A3E1-CA96EDD5E962}" type="slidenum">
              <a:rPr lang="en-US" sz="1200">
                <a:latin typeface="Arial" charset="0"/>
              </a:rPr>
              <a:pPr algn="r"/>
              <a:t>68</a:t>
            </a:fld>
            <a:endParaRPr lang="en-US" sz="1200">
              <a:latin typeface="Arial" charset="0"/>
            </a:endParaRPr>
          </a:p>
        </p:txBody>
      </p:sp>
      <p:sp>
        <p:nvSpPr>
          <p:cNvPr id="154626" name="Rectangle 2"/>
          <p:cNvSpPr>
            <a:spLocks noGrp="1" noRot="1" noChangeAspect="1" noChangeArrowheads="1" noTextEdit="1"/>
          </p:cNvSpPr>
          <p:nvPr>
            <p:ph type="sldImg"/>
          </p:nvPr>
        </p:nvSpPr>
        <p:spPr>
          <a:ln/>
        </p:spPr>
      </p:sp>
      <p:sp>
        <p:nvSpPr>
          <p:cNvPr id="154627" name="Rectangle 3"/>
          <p:cNvSpPr>
            <a:spLocks noGrp="1" noChangeArrowheads="1"/>
          </p:cNvSpPr>
          <p:nvPr>
            <p:ph type="body" idx="1"/>
          </p:nvPr>
        </p:nvSpPr>
        <p:spPr>
          <a:noFill/>
          <a:ln/>
        </p:spPr>
        <p:txBody>
          <a:bodyPr/>
          <a:lstStyle/>
          <a:p>
            <a:pPr eaLnBrk="1" hangingPunct="1"/>
            <a:r>
              <a:rPr lang="en-US" smtClean="0">
                <a:ea typeface="ＭＳ Ｐゴシック"/>
                <a:cs typeface="ＭＳ Ｐゴシック"/>
              </a:rPr>
              <a:t>Read text</a:t>
            </a: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3864B48F-62FA-4C74-91AA-1B8F7A89D24F}" type="slidenum">
              <a:rPr lang="en-US" sz="1200">
                <a:latin typeface="Arial" charset="0"/>
              </a:rPr>
              <a:pPr algn="r"/>
              <a:t>70</a:t>
            </a:fld>
            <a:endParaRPr lang="en-US" sz="1200">
              <a:latin typeface="Arial" charset="0"/>
            </a:endParaRPr>
          </a:p>
        </p:txBody>
      </p:sp>
      <p:sp>
        <p:nvSpPr>
          <p:cNvPr id="157698" name="Rectangle 2"/>
          <p:cNvSpPr>
            <a:spLocks noGrp="1" noRot="1" noChangeAspect="1" noChangeArrowheads="1" noTextEdit="1"/>
          </p:cNvSpPr>
          <p:nvPr>
            <p:ph type="sldImg"/>
          </p:nvPr>
        </p:nvSpPr>
        <p:spPr>
          <a:ln/>
        </p:spPr>
      </p:sp>
      <p:sp>
        <p:nvSpPr>
          <p:cNvPr id="157699" name="Rectangle 3"/>
          <p:cNvSpPr>
            <a:spLocks noGrp="1" noChangeArrowheads="1"/>
          </p:cNvSpPr>
          <p:nvPr>
            <p:ph type="body" idx="1"/>
          </p:nvPr>
        </p:nvSpPr>
        <p:spPr>
          <a:noFill/>
          <a:ln/>
        </p:spPr>
        <p:txBody>
          <a:bodyPr/>
          <a:lstStyle/>
          <a:p>
            <a:pPr eaLnBrk="1" hangingPunct="1"/>
            <a:r>
              <a:rPr lang="en-US" smtClean="0">
                <a:ea typeface="ＭＳ Ｐゴシック"/>
                <a:cs typeface="ＭＳ Ｐゴシック"/>
              </a:rPr>
              <a:t>Tourniquets placed hastily over uniform items may be less effective than tourniquets applied directly to the skin. During reassessment, if a tourniquet needs to be repositioned, remove sufficient uniform materiel to place another tourniquet directly over the skin and tighten it. The initial tourniquet can now be released to assess for continued bleeding control.</a:t>
            </a: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4696419C-33F4-4136-81D0-3EBBD6A2498C}" type="slidenum">
              <a:rPr lang="en-US" sz="1200">
                <a:latin typeface="Arial" charset="0"/>
              </a:rPr>
              <a:pPr algn="r"/>
              <a:t>71</a:t>
            </a:fld>
            <a:endParaRPr lang="en-US" sz="1200">
              <a:latin typeface="Arial" charset="0"/>
            </a:endParaRPr>
          </a:p>
        </p:txBody>
      </p:sp>
      <p:sp>
        <p:nvSpPr>
          <p:cNvPr id="159746" name="Rectangle 2"/>
          <p:cNvSpPr>
            <a:spLocks noGrp="1" noRot="1" noChangeAspect="1" noChangeArrowheads="1" noTextEdit="1"/>
          </p:cNvSpPr>
          <p:nvPr>
            <p:ph type="sldImg"/>
          </p:nvPr>
        </p:nvSpPr>
        <p:spPr>
          <a:ln/>
        </p:spPr>
      </p:sp>
      <p:sp>
        <p:nvSpPr>
          <p:cNvPr id="159747" name="Rectangle 3"/>
          <p:cNvSpPr>
            <a:spLocks noGrp="1" noChangeArrowheads="1"/>
          </p:cNvSpPr>
          <p:nvPr>
            <p:ph type="body" idx="1"/>
          </p:nvPr>
        </p:nvSpPr>
        <p:spPr>
          <a:noFill/>
          <a:ln/>
        </p:spPr>
        <p:txBody>
          <a:bodyPr/>
          <a:lstStyle/>
          <a:p>
            <a:pPr eaLnBrk="1" hangingPunct="1"/>
            <a:r>
              <a:rPr lang="en-US" smtClean="0">
                <a:ea typeface="ＭＳ Ｐゴシック"/>
                <a:cs typeface="ＭＳ Ｐゴシック"/>
              </a:rPr>
              <a:t>Although a tourniquet may stop the active bleeding, it also prevents venous blood from returning to the heart. If arterial blood continues to flow past the tourniquet, pressure can build up distally in the limb and create a compartment syndrome. This is why the tourniquet should be tightened until there is no longer a distal pulse – to minimize chance of harm from a developing compartment syndrome. </a:t>
            </a: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16F4682E-BE1E-4FEB-BD6F-6280DFBF5F49}" type="slidenum">
              <a:rPr lang="en-US" sz="1200">
                <a:latin typeface="Arial" charset="0"/>
              </a:rPr>
              <a:pPr algn="r"/>
              <a:t>72</a:t>
            </a:fld>
            <a:endParaRPr lang="en-US" sz="1200">
              <a:latin typeface="Arial" charset="0"/>
            </a:endParaRPr>
          </a:p>
        </p:txBody>
      </p:sp>
      <p:sp>
        <p:nvSpPr>
          <p:cNvPr id="161794" name="Rectangle 2"/>
          <p:cNvSpPr>
            <a:spLocks noGrp="1" noRot="1" noChangeAspect="1" noChangeArrowheads="1" noTextEdit="1"/>
          </p:cNvSpPr>
          <p:nvPr>
            <p:ph type="sldImg"/>
          </p:nvPr>
        </p:nvSpPr>
        <p:spPr>
          <a:ln/>
        </p:spPr>
      </p:sp>
      <p:sp>
        <p:nvSpPr>
          <p:cNvPr id="161795" name="Rectangle 3"/>
          <p:cNvSpPr>
            <a:spLocks noGrp="1" noChangeArrowheads="1"/>
          </p:cNvSpPr>
          <p:nvPr>
            <p:ph type="body" idx="1"/>
          </p:nvPr>
        </p:nvSpPr>
        <p:spPr>
          <a:noFill/>
          <a:ln/>
        </p:spPr>
        <p:txBody>
          <a:bodyPr/>
          <a:lstStyle/>
          <a:p>
            <a:pPr eaLnBrk="1" hangingPunct="1"/>
            <a:r>
              <a:rPr lang="en-US" smtClean="0">
                <a:ea typeface="ＭＳ Ｐゴシック"/>
                <a:cs typeface="ＭＳ Ｐゴシック"/>
              </a:rPr>
              <a:t>Read text</a:t>
            </a:r>
          </a:p>
          <a:p>
            <a:pPr eaLnBrk="1" hangingPunct="1"/>
            <a:endParaRPr lang="en-US" smtClean="0">
              <a:ea typeface="ＭＳ Ｐゴシック"/>
              <a:cs typeface="ＭＳ Ｐゴシック"/>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a:noFill/>
        </p:spPr>
        <p:txBody>
          <a:bodyPr/>
          <a:lstStyle/>
          <a:p>
            <a:fld id="{52CEF096-1D0B-41CA-8AA3-C7B490BDD279}" type="slidenum">
              <a:rPr lang="en-US" smtClean="0">
                <a:ea typeface="ＭＳ Ｐゴシック"/>
                <a:cs typeface="ＭＳ Ｐゴシック"/>
              </a:rPr>
              <a:pPr/>
              <a:t>7</a:t>
            </a:fld>
            <a:endParaRPr lang="en-US" smtClean="0">
              <a:ea typeface="ＭＳ Ｐゴシック"/>
              <a:cs typeface="ＭＳ Ｐゴシック"/>
            </a:endParaRPr>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a:ln/>
        </p:spPr>
        <p:txBody>
          <a:bodyPr/>
          <a:lstStyle/>
          <a:p>
            <a:pPr eaLnBrk="1" hangingPunct="1"/>
            <a:r>
              <a:rPr lang="en-US" smtClean="0">
                <a:ea typeface="ＭＳ Ｐゴシック"/>
                <a:cs typeface="ＭＳ Ｐゴシック"/>
              </a:rPr>
              <a:t>Read text</a:t>
            </a: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E7FAD1D1-623F-493C-A92E-EB7B7422C07E}" type="slidenum">
              <a:rPr lang="en-US" sz="1200">
                <a:latin typeface="Arial" charset="0"/>
              </a:rPr>
              <a:pPr algn="r"/>
              <a:t>73</a:t>
            </a:fld>
            <a:endParaRPr lang="en-US" sz="1200">
              <a:latin typeface="Arial" charset="0"/>
            </a:endParaRPr>
          </a:p>
        </p:txBody>
      </p:sp>
      <p:sp>
        <p:nvSpPr>
          <p:cNvPr id="163842" name="Rectangle 2"/>
          <p:cNvSpPr>
            <a:spLocks noGrp="1" noRot="1" noChangeAspect="1" noChangeArrowheads="1" noTextEdit="1"/>
          </p:cNvSpPr>
          <p:nvPr>
            <p:ph type="sldImg"/>
          </p:nvPr>
        </p:nvSpPr>
        <p:spPr>
          <a:ln/>
        </p:spPr>
      </p:sp>
      <p:sp>
        <p:nvSpPr>
          <p:cNvPr id="163843" name="Rectangle 3"/>
          <p:cNvSpPr>
            <a:spLocks noGrp="1" noChangeArrowheads="1"/>
          </p:cNvSpPr>
          <p:nvPr>
            <p:ph type="body" idx="1"/>
          </p:nvPr>
        </p:nvSpPr>
        <p:spPr>
          <a:noFill/>
          <a:ln/>
        </p:spPr>
        <p:txBody>
          <a:bodyPr/>
          <a:lstStyle/>
          <a:p>
            <a:pPr eaLnBrk="1" hangingPunct="1"/>
            <a:r>
              <a:rPr lang="en-US" smtClean="0">
                <a:ea typeface="ＭＳ Ｐゴシック"/>
                <a:cs typeface="ＭＳ Ｐゴシック"/>
              </a:rPr>
              <a:t>Tourniquets have historically been frowned upon in civilian trauma settings.</a:t>
            </a:r>
          </a:p>
          <a:p>
            <a:pPr eaLnBrk="1" hangingPunct="1"/>
            <a:r>
              <a:rPr lang="en-US" b="1" smtClean="0">
                <a:ea typeface="ＭＳ Ｐゴシック"/>
                <a:cs typeface="ＭＳ Ｐゴシック"/>
              </a:rPr>
              <a:t>In combat settings, they are the biggest lifesaver on the battlefield!</a:t>
            </a:r>
          </a:p>
          <a:p>
            <a:pPr eaLnBrk="1" hangingPunct="1"/>
            <a:r>
              <a:rPr lang="en-US" smtClean="0">
                <a:ea typeface="ＭＳ Ｐゴシック"/>
                <a:cs typeface="ＭＳ Ｐゴシック"/>
              </a:rPr>
              <a:t>They are NOT A PROBLEM if not left in place for too long.</a:t>
            </a: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9"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CEF3809E-D31D-402D-9CB7-7DF0FA335BDF}" type="slidenum">
              <a:rPr lang="en-US" sz="1200">
                <a:latin typeface="Arial" charset="0"/>
              </a:rPr>
              <a:pPr algn="r"/>
              <a:t>74</a:t>
            </a:fld>
            <a:endParaRPr lang="en-US" sz="1200">
              <a:latin typeface="Arial" charset="0"/>
            </a:endParaRPr>
          </a:p>
        </p:txBody>
      </p:sp>
      <p:sp>
        <p:nvSpPr>
          <p:cNvPr id="165890" name="Rectangle 2"/>
          <p:cNvSpPr>
            <a:spLocks noGrp="1" noRot="1" noChangeAspect="1" noChangeArrowheads="1" noTextEdit="1"/>
          </p:cNvSpPr>
          <p:nvPr>
            <p:ph type="sldImg"/>
          </p:nvPr>
        </p:nvSpPr>
        <p:spPr>
          <a:ln/>
        </p:spPr>
      </p:sp>
      <p:sp>
        <p:nvSpPr>
          <p:cNvPr id="165891" name="Rectangle 3"/>
          <p:cNvSpPr>
            <a:spLocks noGrp="1" noChangeArrowheads="1"/>
          </p:cNvSpPr>
          <p:nvPr>
            <p:ph type="body" idx="1"/>
          </p:nvPr>
        </p:nvSpPr>
        <p:spPr>
          <a:noFill/>
          <a:ln/>
        </p:spPr>
        <p:txBody>
          <a:bodyPr/>
          <a:lstStyle/>
          <a:p>
            <a:pPr eaLnBrk="1" hangingPunct="1"/>
            <a:r>
              <a:rPr lang="en-US" smtClean="0">
                <a:ea typeface="ＭＳ Ｐゴシック"/>
                <a:cs typeface="ＭＳ Ｐゴシック"/>
              </a:rPr>
              <a:t>Each soldier having a tourniquet at the unit’s standardized location is critical, and should be a pre-mission inspection item.</a:t>
            </a: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7" name="Slide Image Placeholder 1"/>
          <p:cNvSpPr>
            <a:spLocks noGrp="1" noRot="1" noChangeAspect="1" noTextEdit="1"/>
          </p:cNvSpPr>
          <p:nvPr>
            <p:ph type="sldImg"/>
          </p:nvPr>
        </p:nvSpPr>
        <p:spPr>
          <a:ln/>
        </p:spPr>
      </p:sp>
      <p:sp>
        <p:nvSpPr>
          <p:cNvPr id="167938" name="Notes Placeholder 2"/>
          <p:cNvSpPr>
            <a:spLocks noGrp="1"/>
          </p:cNvSpPr>
          <p:nvPr>
            <p:ph type="body" idx="1"/>
          </p:nvPr>
        </p:nvSpPr>
        <p:spPr>
          <a:noFill/>
          <a:ln/>
        </p:spPr>
        <p:txBody>
          <a:bodyPr/>
          <a:lstStyle/>
          <a:p>
            <a:r>
              <a:rPr lang="en-US" smtClean="0">
                <a:ea typeface="ＭＳ Ｐゴシック"/>
                <a:cs typeface="ＭＳ Ｐゴシック"/>
              </a:rPr>
              <a:t>Only tourniquets within their shelf life and still in their original packaging should be issued for mission use.</a:t>
            </a:r>
          </a:p>
        </p:txBody>
      </p:sp>
      <p:sp>
        <p:nvSpPr>
          <p:cNvPr id="167939"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2C4A336E-A759-4A36-8B5B-754638AFF65F}" type="slidenum">
              <a:rPr lang="en-US" sz="1200">
                <a:latin typeface="Arial" charset="0"/>
              </a:rPr>
              <a:pPr algn="r"/>
              <a:t>75</a:t>
            </a:fld>
            <a:endParaRPr lang="en-US" sz="1200">
              <a:latin typeface="Arial" charset="0"/>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55E43FEC-5221-453D-AAC4-4F6415B2B673}" type="slidenum">
              <a:rPr lang="en-US" sz="1200">
                <a:latin typeface="Arial" charset="0"/>
              </a:rPr>
              <a:pPr algn="r"/>
              <a:t>76</a:t>
            </a:fld>
            <a:endParaRPr lang="en-US" sz="1200">
              <a:latin typeface="Arial" charset="0"/>
            </a:endParaRPr>
          </a:p>
        </p:txBody>
      </p:sp>
      <p:sp>
        <p:nvSpPr>
          <p:cNvPr id="169986" name="Rectangle 2"/>
          <p:cNvSpPr>
            <a:spLocks noGrp="1" noRot="1" noChangeAspect="1" noChangeArrowheads="1" noTextEdit="1"/>
          </p:cNvSpPr>
          <p:nvPr>
            <p:ph type="sldImg"/>
          </p:nvPr>
        </p:nvSpPr>
        <p:spPr>
          <a:ln/>
        </p:spPr>
      </p:sp>
      <p:sp>
        <p:nvSpPr>
          <p:cNvPr id="169987" name="Rectangle 3"/>
          <p:cNvSpPr>
            <a:spLocks noGrp="1" noChangeArrowheads="1"/>
          </p:cNvSpPr>
          <p:nvPr>
            <p:ph type="body" idx="1"/>
          </p:nvPr>
        </p:nvSpPr>
        <p:spPr>
          <a:noFill/>
          <a:ln/>
        </p:spPr>
        <p:txBody>
          <a:bodyPr/>
          <a:lstStyle/>
          <a:p>
            <a:pPr eaLnBrk="1" hangingPunct="1"/>
            <a:r>
              <a:rPr lang="en-US" smtClean="0">
                <a:ea typeface="ＭＳ Ｐゴシック"/>
                <a:cs typeface="ＭＳ Ｐゴシック"/>
              </a:rPr>
              <a:t>Periodically loosening the tourniquet to allow intermittent flow to the limb is an unnecessary practice in the first place, and allows further blood loss in a casualty who cannot afford it.</a:t>
            </a: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3"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80B1A8AC-5FA1-4A8D-9851-05F0C81F9400}" type="slidenum">
              <a:rPr lang="en-US" sz="1200">
                <a:latin typeface="Arial" charset="0"/>
              </a:rPr>
              <a:pPr algn="r"/>
              <a:t>77</a:t>
            </a:fld>
            <a:endParaRPr lang="en-US" sz="1200">
              <a:latin typeface="Arial" charset="0"/>
            </a:endParaRPr>
          </a:p>
        </p:txBody>
      </p:sp>
      <p:sp>
        <p:nvSpPr>
          <p:cNvPr id="172034" name="Rectangle 2"/>
          <p:cNvSpPr>
            <a:spLocks noGrp="1" noRot="1" noChangeAspect="1" noChangeArrowheads="1" noTextEdit="1"/>
          </p:cNvSpPr>
          <p:nvPr>
            <p:ph type="sldImg"/>
          </p:nvPr>
        </p:nvSpPr>
        <p:spPr>
          <a:ln/>
        </p:spPr>
      </p:sp>
      <p:sp>
        <p:nvSpPr>
          <p:cNvPr id="172035" name="Rectangle 3"/>
          <p:cNvSpPr>
            <a:spLocks noGrp="1" noChangeArrowheads="1"/>
          </p:cNvSpPr>
          <p:nvPr>
            <p:ph type="body" idx="1"/>
          </p:nvPr>
        </p:nvSpPr>
        <p:spPr>
          <a:noFill/>
          <a:ln/>
        </p:spPr>
        <p:txBody>
          <a:bodyPr/>
          <a:lstStyle/>
          <a:p>
            <a:pPr eaLnBrk="1" hangingPunct="1"/>
            <a:r>
              <a:rPr lang="en-US" smtClean="0">
                <a:ea typeface="ＭＳ Ｐゴシック"/>
                <a:cs typeface="ＭＳ Ｐゴシック"/>
              </a:rPr>
              <a:t>This condition is called Compartment Syndrome.</a:t>
            </a:r>
          </a:p>
          <a:p>
            <a:pPr eaLnBrk="1" hangingPunct="1"/>
            <a:r>
              <a:rPr lang="en-US" smtClean="0">
                <a:ea typeface="ＭＳ Ｐゴシック"/>
                <a:cs typeface="ＭＳ Ｐゴシック"/>
              </a:rPr>
              <a:t>It can cause unnecessary loss of the extremity.</a:t>
            </a: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35BD1458-2FDC-4A62-861E-7B66C0153F22}" type="slidenum">
              <a:rPr lang="en-US" sz="1200">
                <a:latin typeface="Arial" charset="0"/>
              </a:rPr>
              <a:pPr algn="r"/>
              <a:t>78</a:t>
            </a:fld>
            <a:endParaRPr lang="en-US" sz="1200">
              <a:latin typeface="Arial" charset="0"/>
            </a:endParaRPr>
          </a:p>
        </p:txBody>
      </p:sp>
      <p:sp>
        <p:nvSpPr>
          <p:cNvPr id="174082" name="Rectangle 2"/>
          <p:cNvSpPr>
            <a:spLocks noGrp="1" noRot="1" noChangeAspect="1" noChangeArrowheads="1" noTextEdit="1"/>
          </p:cNvSpPr>
          <p:nvPr>
            <p:ph type="sldImg"/>
          </p:nvPr>
        </p:nvSpPr>
        <p:spPr>
          <a:ln/>
        </p:spPr>
      </p:sp>
      <p:sp>
        <p:nvSpPr>
          <p:cNvPr id="174083" name="Rectangle 3"/>
          <p:cNvSpPr>
            <a:spLocks noGrp="1" noChangeArrowheads="1"/>
          </p:cNvSpPr>
          <p:nvPr>
            <p:ph type="body" idx="1"/>
          </p:nvPr>
        </p:nvSpPr>
        <p:spPr>
          <a:noFill/>
          <a:ln/>
        </p:spPr>
        <p:txBody>
          <a:bodyPr/>
          <a:lstStyle/>
          <a:p>
            <a:pPr eaLnBrk="1" hangingPunct="1"/>
            <a:r>
              <a:rPr lang="en-US" smtClean="0">
                <a:ea typeface="ＭＳ Ｐゴシック"/>
                <a:cs typeface="ＭＳ Ｐゴシック"/>
              </a:rPr>
              <a:t>Pay very close attention to these rules about tourniquet removal.</a:t>
            </a:r>
          </a:p>
          <a:p>
            <a:pPr eaLnBrk="1" hangingPunct="1"/>
            <a:r>
              <a:rPr lang="en-US" smtClean="0">
                <a:ea typeface="ＭＳ Ｐゴシック"/>
                <a:cs typeface="ＭＳ Ｐゴシック"/>
              </a:rPr>
              <a:t>These are taken from the U.S. Army guidelines on this point.</a:t>
            </a: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29"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E210156E-2669-421D-A100-554246B9F46A}" type="slidenum">
              <a:rPr lang="en-US" sz="1200">
                <a:latin typeface="Arial" charset="0"/>
              </a:rPr>
              <a:pPr algn="r"/>
              <a:t>79</a:t>
            </a:fld>
            <a:endParaRPr lang="en-US" sz="1200">
              <a:latin typeface="Arial" charset="0"/>
            </a:endParaRPr>
          </a:p>
        </p:txBody>
      </p:sp>
      <p:sp>
        <p:nvSpPr>
          <p:cNvPr id="176130" name="Rectangle 2"/>
          <p:cNvSpPr>
            <a:spLocks noGrp="1" noRot="1" noChangeAspect="1" noChangeArrowheads="1" noTextEdit="1"/>
          </p:cNvSpPr>
          <p:nvPr>
            <p:ph type="sldImg"/>
          </p:nvPr>
        </p:nvSpPr>
        <p:spPr>
          <a:ln/>
        </p:spPr>
      </p:sp>
      <p:sp>
        <p:nvSpPr>
          <p:cNvPr id="176131" name="Rectangle 3"/>
          <p:cNvSpPr>
            <a:spLocks noGrp="1" noChangeArrowheads="1"/>
          </p:cNvSpPr>
          <p:nvPr>
            <p:ph type="body" idx="1"/>
          </p:nvPr>
        </p:nvSpPr>
        <p:spPr>
          <a:noFill/>
          <a:ln/>
        </p:spPr>
        <p:txBody>
          <a:bodyPr/>
          <a:lstStyle/>
          <a:p>
            <a:pPr eaLnBrk="1" hangingPunct="1"/>
            <a:r>
              <a:rPr lang="en-US" smtClean="0">
                <a:ea typeface="ＭＳ Ｐゴシック"/>
                <a:cs typeface="ＭＳ Ｐゴシック"/>
              </a:rPr>
              <a:t>It may become advantageous during TFC to try to use other methods of hemorrhage control, and to try to loosen the tourniquet.</a:t>
            </a:r>
          </a:p>
          <a:p>
            <a:pPr eaLnBrk="1" hangingPunct="1"/>
            <a:endParaRPr lang="en-US" smtClean="0">
              <a:ea typeface="ＭＳ Ｐゴシック"/>
              <a:cs typeface="ＭＳ Ｐゴシック"/>
            </a:endParaRPr>
          </a:p>
          <a:p>
            <a:pPr eaLnBrk="1" hangingPunct="1"/>
            <a:r>
              <a:rPr lang="en-US" smtClean="0">
                <a:ea typeface="ＭＳ Ｐゴシック"/>
                <a:cs typeface="ＭＳ Ｐゴシック"/>
              </a:rPr>
              <a:t>Reasons to consider transitioning to less restrictive bleeding control options: </a:t>
            </a:r>
          </a:p>
          <a:p>
            <a:pPr eaLnBrk="1" hangingPunct="1"/>
            <a:r>
              <a:rPr lang="en-US" smtClean="0">
                <a:ea typeface="ＭＳ Ｐゴシック"/>
                <a:cs typeface="ＭＳ Ｐゴシック"/>
              </a:rPr>
              <a:t>    -  Evacuation times will be delayed beyond two hours.      </a:t>
            </a:r>
          </a:p>
          <a:p>
            <a:pPr eaLnBrk="1" hangingPunct="1"/>
            <a:r>
              <a:rPr lang="en-US" smtClean="0">
                <a:ea typeface="ＭＳ Ｐゴシック"/>
                <a:cs typeface="ＭＳ Ｐゴシック"/>
              </a:rPr>
              <a:t>     - Tourniquet pain is difficult to treat.</a:t>
            </a: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7"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4960D089-04B8-40F5-BD86-BBB28B88C57C}" type="slidenum">
              <a:rPr lang="en-US" sz="1200">
                <a:latin typeface="Arial" charset="0"/>
              </a:rPr>
              <a:pPr algn="r"/>
              <a:t>80</a:t>
            </a:fld>
            <a:endParaRPr lang="en-US" sz="1200">
              <a:latin typeface="Arial" charset="0"/>
            </a:endParaRPr>
          </a:p>
        </p:txBody>
      </p:sp>
      <p:sp>
        <p:nvSpPr>
          <p:cNvPr id="178178" name="Rectangle 2"/>
          <p:cNvSpPr>
            <a:spLocks noGrp="1" noRot="1" noChangeAspect="1" noChangeArrowheads="1" noTextEdit="1"/>
          </p:cNvSpPr>
          <p:nvPr>
            <p:ph type="sldImg"/>
          </p:nvPr>
        </p:nvSpPr>
        <p:spPr>
          <a:ln/>
        </p:spPr>
      </p:sp>
      <p:sp>
        <p:nvSpPr>
          <p:cNvPr id="178179" name="Rectangle 3"/>
          <p:cNvSpPr>
            <a:spLocks noGrp="1" noChangeArrowheads="1"/>
          </p:cNvSpPr>
          <p:nvPr>
            <p:ph type="body" idx="1"/>
          </p:nvPr>
        </p:nvSpPr>
        <p:spPr>
          <a:noFill/>
          <a:ln/>
        </p:spPr>
        <p:txBody>
          <a:bodyPr/>
          <a:lstStyle/>
          <a:p>
            <a:pPr eaLnBrk="1" hangingPunct="1"/>
            <a:r>
              <a:rPr lang="en-US" smtClean="0">
                <a:ea typeface="ＭＳ Ｐゴシック"/>
                <a:cs typeface="ＭＳ Ｐゴシック"/>
              </a:rPr>
              <a:t>Don’t take the tourniquet off and discard it.</a:t>
            </a:r>
          </a:p>
          <a:p>
            <a:pPr eaLnBrk="1" hangingPunct="1"/>
            <a:r>
              <a:rPr lang="en-US" smtClean="0">
                <a:ea typeface="ＭＳ Ｐゴシック"/>
                <a:cs typeface="ＭＳ Ｐゴシック"/>
              </a:rPr>
              <a:t>You may need it if the bleeding starts up again.</a:t>
            </a: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5"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E51D8F96-3266-4D3C-9654-81B2D350E379}" type="slidenum">
              <a:rPr lang="en-US" sz="1200">
                <a:latin typeface="Arial" charset="0"/>
              </a:rPr>
              <a:pPr algn="r"/>
              <a:t>81</a:t>
            </a:fld>
            <a:endParaRPr lang="en-US" sz="1200">
              <a:latin typeface="Arial" charset="0"/>
            </a:endParaRPr>
          </a:p>
        </p:txBody>
      </p:sp>
      <p:sp>
        <p:nvSpPr>
          <p:cNvPr id="180226" name="Rectangle 2"/>
          <p:cNvSpPr>
            <a:spLocks noGrp="1" noRot="1" noChangeAspect="1" noChangeArrowheads="1" noTextEdit="1"/>
          </p:cNvSpPr>
          <p:nvPr>
            <p:ph type="sldImg"/>
          </p:nvPr>
        </p:nvSpPr>
        <p:spPr>
          <a:ln/>
        </p:spPr>
      </p:sp>
      <p:sp>
        <p:nvSpPr>
          <p:cNvPr id="180227" name="Rectangle 3"/>
          <p:cNvSpPr>
            <a:spLocks noGrp="1" noChangeArrowheads="1"/>
          </p:cNvSpPr>
          <p:nvPr>
            <p:ph type="body" idx="1"/>
          </p:nvPr>
        </p:nvSpPr>
        <p:spPr>
          <a:noFill/>
          <a:ln/>
        </p:spPr>
        <p:txBody>
          <a:bodyPr/>
          <a:lstStyle/>
          <a:p>
            <a:pPr eaLnBrk="1" hangingPunct="1"/>
            <a:r>
              <a:rPr lang="en-US" smtClean="0">
                <a:ea typeface="ＭＳ Ｐゴシック"/>
                <a:cs typeface="ＭＳ Ｐゴシック"/>
              </a:rPr>
              <a:t>You may have learned about HemCon</a:t>
            </a:r>
            <a:r>
              <a:rPr lang="en-US" baseline="30000" smtClean="0">
                <a:ea typeface="ＭＳ Ｐゴシック"/>
                <a:cs typeface="ＭＳ Ｐゴシック"/>
              </a:rPr>
              <a:t>®</a:t>
            </a:r>
            <a:r>
              <a:rPr lang="en-US" smtClean="0">
                <a:ea typeface="ＭＳ Ｐゴシック"/>
                <a:cs typeface="ＭＳ Ｐゴシック"/>
              </a:rPr>
              <a:t> and QuikClot</a:t>
            </a:r>
            <a:r>
              <a:rPr lang="en-US" baseline="30000" smtClean="0">
                <a:ea typeface="ＭＳ Ｐゴシック"/>
                <a:cs typeface="ＭＳ Ｐゴシック"/>
              </a:rPr>
              <a:t>®</a:t>
            </a:r>
            <a:r>
              <a:rPr lang="en-US" smtClean="0">
                <a:ea typeface="ＭＳ Ｐゴシック"/>
                <a:cs typeface="ＭＳ Ｐゴシック"/>
              </a:rPr>
              <a:t> in previous TCCC courses.</a:t>
            </a: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3"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3C9AF24E-1E77-4996-8523-603E457D0598}" type="slidenum">
              <a:rPr lang="en-US" sz="1200">
                <a:latin typeface="Arial" charset="0"/>
              </a:rPr>
              <a:pPr algn="r"/>
              <a:t>82</a:t>
            </a:fld>
            <a:endParaRPr lang="en-US" sz="1200">
              <a:latin typeface="Arial" charset="0"/>
            </a:endParaRPr>
          </a:p>
        </p:txBody>
      </p:sp>
      <p:sp>
        <p:nvSpPr>
          <p:cNvPr id="182274" name="Rectangle 2"/>
          <p:cNvSpPr>
            <a:spLocks noGrp="1" noRot="1" noChangeAspect="1" noChangeArrowheads="1" noTextEdit="1"/>
          </p:cNvSpPr>
          <p:nvPr>
            <p:ph type="sldImg"/>
          </p:nvPr>
        </p:nvSpPr>
        <p:spPr>
          <a:ln/>
        </p:spPr>
      </p:sp>
      <p:sp>
        <p:nvSpPr>
          <p:cNvPr id="182275" name="Rectangle 3"/>
          <p:cNvSpPr>
            <a:spLocks noGrp="1" noChangeArrowheads="1"/>
          </p:cNvSpPr>
          <p:nvPr>
            <p:ph type="body" idx="1"/>
          </p:nvPr>
        </p:nvSpPr>
        <p:spPr>
          <a:noFill/>
          <a:ln/>
        </p:spPr>
        <p:txBody>
          <a:bodyPr/>
          <a:lstStyle/>
          <a:p>
            <a:pPr eaLnBrk="1" hangingPunct="1"/>
            <a:r>
              <a:rPr lang="en-US" smtClean="0">
                <a:ea typeface="ＭＳ Ｐゴシック"/>
                <a:cs typeface="ＭＳ Ｐゴシック"/>
              </a:rPr>
              <a:t>Two research studies by the Army and the Navy have demonstrated that Combat Gauze™ is superior to previous agents (HemCon</a:t>
            </a:r>
            <a:r>
              <a:rPr lang="en-US" baseline="30000" smtClean="0">
                <a:ea typeface="ＭＳ Ｐゴシック"/>
                <a:cs typeface="ＭＳ Ｐゴシック"/>
              </a:rPr>
              <a:t>®</a:t>
            </a:r>
            <a:r>
              <a:rPr lang="en-US" smtClean="0">
                <a:ea typeface="ＭＳ Ｐゴシック"/>
                <a:cs typeface="ＭＳ Ｐゴシック"/>
              </a:rPr>
              <a:t> and QuikClot</a:t>
            </a:r>
            <a:r>
              <a:rPr lang="en-US" baseline="30000" smtClean="0">
                <a:ea typeface="ＭＳ Ｐゴシック"/>
                <a:cs typeface="ＭＳ Ｐゴシック"/>
              </a:rPr>
              <a:t>®</a:t>
            </a:r>
            <a:r>
              <a:rPr lang="en-US" smtClean="0">
                <a:ea typeface="ＭＳ Ｐゴシック"/>
                <a:cs typeface="ＭＳ Ｐゴシック"/>
              </a:rPr>
              <a:t>) used in TCCC.</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a:noFill/>
        </p:spPr>
        <p:txBody>
          <a:bodyPr/>
          <a:lstStyle/>
          <a:p>
            <a:fld id="{27B0DA59-6D2A-4C8F-A4EF-4F8BBA480F1A}" type="slidenum">
              <a:rPr lang="en-US" smtClean="0">
                <a:ea typeface="ＭＳ Ｐゴシック"/>
                <a:cs typeface="ＭＳ Ｐゴシック"/>
              </a:rPr>
              <a:pPr/>
              <a:t>8</a:t>
            </a:fld>
            <a:endParaRPr lang="en-US" smtClean="0">
              <a:ea typeface="ＭＳ Ｐゴシック"/>
              <a:cs typeface="ＭＳ Ｐゴシック"/>
            </a:endParaRPr>
          </a:p>
        </p:txBody>
      </p:sp>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a:ln/>
        </p:spPr>
        <p:txBody>
          <a:bodyPr/>
          <a:lstStyle/>
          <a:p>
            <a:pPr eaLnBrk="1" hangingPunct="1"/>
            <a:r>
              <a:rPr lang="en-US" smtClean="0">
                <a:ea typeface="ＭＳ Ｐゴシック"/>
                <a:cs typeface="ＭＳ Ｐゴシック"/>
              </a:rPr>
              <a:t>Read text</a:t>
            </a: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11A889DB-4F11-4B59-9EB3-2426306602D0}" type="slidenum">
              <a:rPr lang="en-US" sz="1200">
                <a:latin typeface="Arial" charset="0"/>
              </a:rPr>
              <a:pPr algn="r"/>
              <a:t>83</a:t>
            </a:fld>
            <a:endParaRPr lang="en-US" sz="1200">
              <a:latin typeface="Arial" charset="0"/>
            </a:endParaRPr>
          </a:p>
        </p:txBody>
      </p:sp>
      <p:sp>
        <p:nvSpPr>
          <p:cNvPr id="184322" name="Rectangle 2"/>
          <p:cNvSpPr>
            <a:spLocks noGrp="1" noRot="1" noChangeAspect="1" noChangeArrowheads="1" noTextEdit="1"/>
          </p:cNvSpPr>
          <p:nvPr>
            <p:ph type="sldImg"/>
          </p:nvPr>
        </p:nvSpPr>
        <p:spPr>
          <a:ln/>
        </p:spPr>
      </p:sp>
      <p:sp>
        <p:nvSpPr>
          <p:cNvPr id="184323" name="Rectangle 3"/>
          <p:cNvSpPr>
            <a:spLocks noGrp="1" noChangeArrowheads="1"/>
          </p:cNvSpPr>
          <p:nvPr>
            <p:ph type="body" idx="1"/>
          </p:nvPr>
        </p:nvSpPr>
        <p:spPr>
          <a:noFill/>
          <a:ln/>
        </p:spPr>
        <p:txBody>
          <a:bodyPr/>
          <a:lstStyle/>
          <a:p>
            <a:pPr eaLnBrk="1" hangingPunct="1"/>
            <a:r>
              <a:rPr lang="en-US" smtClean="0">
                <a:ea typeface="ＭＳ Ｐゴシック"/>
                <a:cs typeface="ＭＳ Ｐゴシック"/>
              </a:rPr>
              <a:t>Notice the efficacy comparison in the top row. </a:t>
            </a:r>
          </a:p>
          <a:p>
            <a:pPr eaLnBrk="1" hangingPunct="1"/>
            <a:r>
              <a:rPr lang="en-US" smtClean="0">
                <a:ea typeface="ＭＳ Ｐゴシック"/>
                <a:cs typeface="ＭＳ Ｐゴシック"/>
              </a:rPr>
              <a:t>Combat Gauze definitively outperformed HemCon</a:t>
            </a:r>
            <a:r>
              <a:rPr lang="en-US" sz="3200" baseline="30000" smtClean="0">
                <a:solidFill>
                  <a:srgbClr val="000000"/>
                </a:solidFill>
                <a:latin typeface="Times New Roman" pitchFamily="18" charset="0"/>
                <a:ea typeface="ＭＳ Ｐゴシック"/>
                <a:cs typeface="ＭＳ Ｐゴシック"/>
              </a:rPr>
              <a:t>®</a:t>
            </a:r>
            <a:r>
              <a:rPr lang="en-US" smtClean="0">
                <a:ea typeface="ＭＳ Ｐゴシック"/>
                <a:cs typeface="ＭＳ Ｐゴシック"/>
              </a:rPr>
              <a:t> and QuikClot</a:t>
            </a:r>
            <a:r>
              <a:rPr lang="en-US" baseline="30000" smtClean="0">
                <a:ea typeface="ＭＳ Ｐゴシック"/>
                <a:cs typeface="ＭＳ Ｐゴシック"/>
              </a:rPr>
              <a:t>®</a:t>
            </a:r>
            <a:r>
              <a:rPr lang="en-US" smtClean="0">
                <a:ea typeface="ＭＳ Ｐゴシック"/>
                <a:cs typeface="ＭＳ Ｐゴシック"/>
              </a:rPr>
              <a:t>.</a:t>
            </a: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69"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1093F44A-16D9-497B-93B4-88E1C7D970E8}" type="slidenum">
              <a:rPr lang="en-US" sz="1200">
                <a:latin typeface="Arial" charset="0"/>
              </a:rPr>
              <a:pPr algn="r"/>
              <a:t>84</a:t>
            </a:fld>
            <a:endParaRPr lang="en-US" sz="1200">
              <a:latin typeface="Arial" charset="0"/>
            </a:endParaRPr>
          </a:p>
        </p:txBody>
      </p:sp>
      <p:sp>
        <p:nvSpPr>
          <p:cNvPr id="186370" name="Rectangle 2"/>
          <p:cNvSpPr>
            <a:spLocks noGrp="1" noRot="1" noChangeAspect="1" noChangeArrowheads="1" noTextEdit="1"/>
          </p:cNvSpPr>
          <p:nvPr>
            <p:ph type="sldImg"/>
          </p:nvPr>
        </p:nvSpPr>
        <p:spPr>
          <a:ln/>
        </p:spPr>
      </p:sp>
      <p:sp>
        <p:nvSpPr>
          <p:cNvPr id="186371" name="Rectangle 3"/>
          <p:cNvSpPr>
            <a:spLocks noGrp="1" noChangeArrowheads="1"/>
          </p:cNvSpPr>
          <p:nvPr>
            <p:ph type="body" idx="1"/>
          </p:nvPr>
        </p:nvSpPr>
        <p:spPr>
          <a:noFill/>
          <a:ln/>
        </p:spPr>
        <p:txBody>
          <a:bodyPr/>
          <a:lstStyle/>
          <a:p>
            <a:pPr eaLnBrk="1" hangingPunct="1"/>
            <a:r>
              <a:rPr lang="en-US" smtClean="0">
                <a:ea typeface="ＭＳ Ｐゴシック"/>
                <a:cs typeface="ＭＳ Ｐゴシック"/>
              </a:rPr>
              <a:t>Gauze-type agents are easier to use on the battlefield than powder-type agents.</a:t>
            </a:r>
          </a:p>
          <a:p>
            <a:pPr eaLnBrk="1" hangingPunct="1"/>
            <a:r>
              <a:rPr lang="en-US" smtClean="0">
                <a:ea typeface="ＭＳ Ｐゴシック"/>
                <a:cs typeface="ＭＳ Ｐゴシック"/>
              </a:rPr>
              <a:t>This is especially true for wounds with a big bleeder at the bottom of a narrow wound tract.</a:t>
            </a: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7"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1F4BF02B-9C78-4095-AAE6-49C53637A2BB}" type="slidenum">
              <a:rPr lang="en-US" sz="1200">
                <a:latin typeface="Arial" charset="0"/>
              </a:rPr>
              <a:pPr algn="r"/>
              <a:t>85</a:t>
            </a:fld>
            <a:endParaRPr lang="en-US" sz="1200">
              <a:latin typeface="Arial" charset="0"/>
            </a:endParaRPr>
          </a:p>
        </p:txBody>
      </p:sp>
      <p:sp>
        <p:nvSpPr>
          <p:cNvPr id="188418" name="Rectangle 2"/>
          <p:cNvSpPr>
            <a:spLocks noGrp="1" noRot="1" noChangeAspect="1" noChangeArrowheads="1" noTextEdit="1"/>
          </p:cNvSpPr>
          <p:nvPr>
            <p:ph type="sldImg"/>
          </p:nvPr>
        </p:nvSpPr>
        <p:spPr>
          <a:ln/>
        </p:spPr>
      </p:sp>
      <p:sp>
        <p:nvSpPr>
          <p:cNvPr id="188419" name="Rectangle 3"/>
          <p:cNvSpPr>
            <a:spLocks noGrp="1" noChangeArrowheads="1"/>
          </p:cNvSpPr>
          <p:nvPr>
            <p:ph type="body" idx="1"/>
          </p:nvPr>
        </p:nvSpPr>
        <p:spPr>
          <a:noFill/>
          <a:ln/>
        </p:spPr>
        <p:txBody>
          <a:bodyPr/>
          <a:lstStyle/>
          <a:p>
            <a:pPr eaLnBrk="1" hangingPunct="1"/>
            <a:r>
              <a:rPr lang="en-US" smtClean="0">
                <a:ea typeface="ＭＳ Ｐゴシック"/>
                <a:cs typeface="ＭＳ Ｐゴシック"/>
              </a:rPr>
              <a:t>Combat Gauze demonstrated an increased ability to stop bleeding.</a:t>
            </a: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5"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CC2B67E6-9207-4C7D-98DC-F9486967ADDD}" type="slidenum">
              <a:rPr lang="en-US" sz="1200">
                <a:latin typeface="Arial" charset="0"/>
              </a:rPr>
              <a:pPr algn="r"/>
              <a:t>86</a:t>
            </a:fld>
            <a:endParaRPr lang="en-US" sz="1200">
              <a:latin typeface="Arial" charset="0"/>
            </a:endParaRPr>
          </a:p>
        </p:txBody>
      </p:sp>
      <p:sp>
        <p:nvSpPr>
          <p:cNvPr id="19046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2157" tIns="46079" rIns="92157" bIns="46079" anchor="b"/>
          <a:lstStyle/>
          <a:p>
            <a:pPr algn="r"/>
            <a:fld id="{34FAE831-12E7-46EF-9832-4AB6DBEE6101}" type="slidenum">
              <a:rPr lang="en-US" sz="1200">
                <a:latin typeface="Calibri" pitchFamily="34" charset="0"/>
              </a:rPr>
              <a:pPr algn="r"/>
              <a:t>86</a:t>
            </a:fld>
            <a:endParaRPr lang="en-US" sz="1200">
              <a:latin typeface="Calibri" pitchFamily="34" charset="0"/>
            </a:endParaRPr>
          </a:p>
        </p:txBody>
      </p:sp>
      <p:sp>
        <p:nvSpPr>
          <p:cNvPr id="190467" name="Rectangle 2"/>
          <p:cNvSpPr>
            <a:spLocks noGrp="1" noRot="1" noChangeAspect="1" noChangeArrowheads="1" noTextEdit="1"/>
          </p:cNvSpPr>
          <p:nvPr>
            <p:ph type="sldImg"/>
          </p:nvPr>
        </p:nvSpPr>
        <p:spPr>
          <a:ln/>
        </p:spPr>
      </p:sp>
      <p:sp>
        <p:nvSpPr>
          <p:cNvPr id="190468" name="Rectangle 3"/>
          <p:cNvSpPr>
            <a:spLocks noGrp="1" noChangeArrowheads="1"/>
          </p:cNvSpPr>
          <p:nvPr>
            <p:ph type="body" idx="1"/>
          </p:nvPr>
        </p:nvSpPr>
        <p:spPr>
          <a:xfrm>
            <a:off x="685800" y="4344988"/>
            <a:ext cx="5486400" cy="4113212"/>
          </a:xfrm>
          <a:noFill/>
          <a:ln/>
        </p:spPr>
        <p:txBody>
          <a:bodyPr lIns="92157" tIns="46079" rIns="92157" bIns="46079"/>
          <a:lstStyle/>
          <a:p>
            <a:pPr eaLnBrk="1" hangingPunct="1">
              <a:spcBef>
                <a:spcPct val="0"/>
              </a:spcBef>
            </a:pPr>
            <a:r>
              <a:rPr lang="en-US" smtClean="0">
                <a:ea typeface="ＭＳ Ｐゴシック"/>
                <a:cs typeface="ＭＳ Ｐゴシック"/>
              </a:rPr>
              <a:t>Combat Gauze™ is a rolled gauze similar to Kerlix™, but is impregnated with kaolin which helps promote blood clotting. </a:t>
            </a: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3"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D1CFD9FC-7531-48C3-96AC-581049F8431F}" type="slidenum">
              <a:rPr lang="en-US" sz="1200">
                <a:latin typeface="Arial" charset="0"/>
              </a:rPr>
              <a:pPr algn="r"/>
              <a:t>87</a:t>
            </a:fld>
            <a:endParaRPr lang="en-US" sz="1200">
              <a:latin typeface="Arial" charset="0"/>
            </a:endParaRPr>
          </a:p>
        </p:txBody>
      </p:sp>
      <p:sp>
        <p:nvSpPr>
          <p:cNvPr id="19251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2157" tIns="46079" rIns="92157" bIns="46079" anchor="b"/>
          <a:lstStyle/>
          <a:p>
            <a:pPr algn="r"/>
            <a:fld id="{1241FF39-39EC-44FC-BDCE-F09CAE67C2FF}" type="slidenum">
              <a:rPr lang="en-US" sz="1200">
                <a:latin typeface="Calibri" pitchFamily="34" charset="0"/>
              </a:rPr>
              <a:pPr algn="r"/>
              <a:t>87</a:t>
            </a:fld>
            <a:endParaRPr lang="en-US" sz="1200">
              <a:latin typeface="Calibri" pitchFamily="34" charset="0"/>
            </a:endParaRPr>
          </a:p>
        </p:txBody>
      </p:sp>
      <p:sp>
        <p:nvSpPr>
          <p:cNvPr id="192515" name="Rectangle 2"/>
          <p:cNvSpPr>
            <a:spLocks noGrp="1" noRot="1" noChangeAspect="1" noChangeArrowheads="1" noTextEdit="1"/>
          </p:cNvSpPr>
          <p:nvPr>
            <p:ph type="sldImg"/>
          </p:nvPr>
        </p:nvSpPr>
        <p:spPr>
          <a:ln/>
        </p:spPr>
      </p:sp>
      <p:sp>
        <p:nvSpPr>
          <p:cNvPr id="192516" name="Rectangle 3"/>
          <p:cNvSpPr>
            <a:spLocks noGrp="1" noChangeArrowheads="1"/>
          </p:cNvSpPr>
          <p:nvPr>
            <p:ph type="body" idx="1"/>
          </p:nvPr>
        </p:nvSpPr>
        <p:spPr>
          <a:xfrm>
            <a:off x="685800" y="4344988"/>
            <a:ext cx="5486400" cy="4113212"/>
          </a:xfrm>
          <a:noFill/>
          <a:ln/>
        </p:spPr>
        <p:txBody>
          <a:bodyPr lIns="92157" tIns="46079" rIns="92157" bIns="46079"/>
          <a:lstStyle/>
          <a:p>
            <a:pPr eaLnBrk="1" hangingPunct="1">
              <a:spcBef>
                <a:spcPct val="0"/>
              </a:spcBef>
            </a:pPr>
            <a:r>
              <a:rPr lang="en-US" smtClean="0">
                <a:ea typeface="ＭＳ Ｐゴシック"/>
                <a:cs typeface="ＭＳ Ｐゴシック"/>
              </a:rPr>
              <a:t>Read Text</a:t>
            </a: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409EE367-6F35-40DE-8ABD-80254531E4D0}" type="slidenum">
              <a:rPr lang="en-US" sz="1200">
                <a:latin typeface="Arial" charset="0"/>
              </a:rPr>
              <a:pPr algn="r"/>
              <a:t>88</a:t>
            </a:fld>
            <a:endParaRPr lang="en-US" sz="1200">
              <a:latin typeface="Arial" charset="0"/>
            </a:endParaRPr>
          </a:p>
        </p:txBody>
      </p:sp>
      <p:sp>
        <p:nvSpPr>
          <p:cNvPr id="19456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2157" tIns="46079" rIns="92157" bIns="46079" anchor="b"/>
          <a:lstStyle/>
          <a:p>
            <a:pPr algn="r"/>
            <a:fld id="{BC7E23F3-700D-4C4E-A571-CD5B5AEEA48F}" type="slidenum">
              <a:rPr lang="en-US" sz="1200">
                <a:latin typeface="Calibri" pitchFamily="34" charset="0"/>
              </a:rPr>
              <a:pPr algn="r"/>
              <a:t>88</a:t>
            </a:fld>
            <a:endParaRPr lang="en-US" sz="1200">
              <a:latin typeface="Calibri" pitchFamily="34" charset="0"/>
            </a:endParaRPr>
          </a:p>
        </p:txBody>
      </p:sp>
      <p:sp>
        <p:nvSpPr>
          <p:cNvPr id="194563" name="Rectangle 2"/>
          <p:cNvSpPr>
            <a:spLocks noGrp="1" noRot="1" noChangeAspect="1" noChangeArrowheads="1" noTextEdit="1"/>
          </p:cNvSpPr>
          <p:nvPr>
            <p:ph type="sldImg"/>
          </p:nvPr>
        </p:nvSpPr>
        <p:spPr>
          <a:ln/>
        </p:spPr>
      </p:sp>
      <p:sp>
        <p:nvSpPr>
          <p:cNvPr id="194564" name="Rectangle 3"/>
          <p:cNvSpPr>
            <a:spLocks noGrp="1" noChangeArrowheads="1"/>
          </p:cNvSpPr>
          <p:nvPr>
            <p:ph type="body" idx="1"/>
          </p:nvPr>
        </p:nvSpPr>
        <p:spPr>
          <a:xfrm>
            <a:off x="685800" y="4344988"/>
            <a:ext cx="5486400" cy="4113212"/>
          </a:xfrm>
          <a:noFill/>
          <a:ln/>
        </p:spPr>
        <p:txBody>
          <a:bodyPr lIns="92157" tIns="46079" rIns="92157" bIns="46079"/>
          <a:lstStyle/>
          <a:p>
            <a:pPr eaLnBrk="1" hangingPunct="1">
              <a:spcBef>
                <a:spcPct val="0"/>
              </a:spcBef>
            </a:pPr>
            <a:r>
              <a:rPr lang="en-US" smtClean="0">
                <a:ea typeface="ＭＳ Ｐゴシック"/>
                <a:cs typeface="ＭＳ Ｐゴシック"/>
              </a:rPr>
              <a:t>Pack CG into wound just like you would plain gauze.</a:t>
            </a:r>
          </a:p>
          <a:p>
            <a:pPr eaLnBrk="1" hangingPunct="1">
              <a:spcBef>
                <a:spcPct val="0"/>
              </a:spcBef>
            </a:pPr>
            <a:r>
              <a:rPr lang="en-US" smtClean="0">
                <a:ea typeface="ＭＳ Ｐゴシック"/>
                <a:cs typeface="ＭＳ Ｐゴシック"/>
              </a:rPr>
              <a:t>If more than one roll is needed, pack in more CG until the wound is full. </a:t>
            </a: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09"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CB56A65-FAAC-47BB-92B1-AEA7809426BA}" type="slidenum">
              <a:rPr lang="en-US" sz="1200">
                <a:latin typeface="Arial" charset="0"/>
              </a:rPr>
              <a:pPr algn="r"/>
              <a:t>89</a:t>
            </a:fld>
            <a:endParaRPr lang="en-US" sz="1200">
              <a:latin typeface="Arial" charset="0"/>
            </a:endParaRPr>
          </a:p>
        </p:txBody>
      </p:sp>
      <p:sp>
        <p:nvSpPr>
          <p:cNvPr id="19661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2157" tIns="46079" rIns="92157" bIns="46079" anchor="b"/>
          <a:lstStyle/>
          <a:p>
            <a:pPr algn="r"/>
            <a:fld id="{72B10673-7B44-4948-AF6C-1967A0675D9D}" type="slidenum">
              <a:rPr lang="en-US" sz="1200">
                <a:latin typeface="Calibri" pitchFamily="34" charset="0"/>
              </a:rPr>
              <a:pPr algn="r"/>
              <a:t>89</a:t>
            </a:fld>
            <a:endParaRPr lang="en-US" sz="1200">
              <a:latin typeface="Calibri" pitchFamily="34" charset="0"/>
            </a:endParaRPr>
          </a:p>
        </p:txBody>
      </p:sp>
      <p:sp>
        <p:nvSpPr>
          <p:cNvPr id="196611" name="Rectangle 2"/>
          <p:cNvSpPr>
            <a:spLocks noGrp="1" noRot="1" noChangeAspect="1" noChangeArrowheads="1" noTextEdit="1"/>
          </p:cNvSpPr>
          <p:nvPr>
            <p:ph type="sldImg"/>
          </p:nvPr>
        </p:nvSpPr>
        <p:spPr>
          <a:ln/>
        </p:spPr>
      </p:sp>
      <p:sp>
        <p:nvSpPr>
          <p:cNvPr id="196612" name="Rectangle 3"/>
          <p:cNvSpPr>
            <a:spLocks noGrp="1" noChangeArrowheads="1"/>
          </p:cNvSpPr>
          <p:nvPr>
            <p:ph type="body" idx="1"/>
          </p:nvPr>
        </p:nvSpPr>
        <p:spPr>
          <a:xfrm>
            <a:off x="685800" y="4344988"/>
            <a:ext cx="5486400" cy="4113212"/>
          </a:xfrm>
          <a:noFill/>
          <a:ln/>
        </p:spPr>
        <p:txBody>
          <a:bodyPr lIns="92157" tIns="46079" rIns="92157" bIns="46079"/>
          <a:lstStyle/>
          <a:p>
            <a:pPr eaLnBrk="1" hangingPunct="1">
              <a:spcBef>
                <a:spcPct val="0"/>
              </a:spcBef>
            </a:pPr>
            <a:r>
              <a:rPr lang="en-US" smtClean="0">
                <a:ea typeface="ＭＳ Ｐゴシック"/>
                <a:cs typeface="ＭＳ Ｐゴシック"/>
              </a:rPr>
              <a:t>Although the Combat Gauze™ may become saturated during the initial application process, continue to hold firm pressure for at least three minutes. The kaolin will continue to leach into the wound area and help form a clot even though the bandage is soaked through.</a:t>
            </a: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7"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3FC69DA1-9B93-493B-8531-E5D2BA6FB01B}" type="slidenum">
              <a:rPr lang="en-US" sz="1200">
                <a:latin typeface="Arial" charset="0"/>
              </a:rPr>
              <a:pPr algn="r"/>
              <a:t>90</a:t>
            </a:fld>
            <a:endParaRPr lang="en-US" sz="1200">
              <a:latin typeface="Arial" charset="0"/>
            </a:endParaRPr>
          </a:p>
        </p:txBody>
      </p:sp>
      <p:sp>
        <p:nvSpPr>
          <p:cNvPr id="19865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2157" tIns="46079" rIns="92157" bIns="46079" anchor="b"/>
          <a:lstStyle/>
          <a:p>
            <a:pPr algn="r"/>
            <a:fld id="{39B3A079-5C47-4DFD-8741-FC7C7BD02642}" type="slidenum">
              <a:rPr lang="en-US" sz="1200">
                <a:latin typeface="Calibri" pitchFamily="34" charset="0"/>
              </a:rPr>
              <a:pPr algn="r"/>
              <a:t>90</a:t>
            </a:fld>
            <a:endParaRPr lang="en-US" sz="1200">
              <a:latin typeface="Calibri" pitchFamily="34" charset="0"/>
            </a:endParaRPr>
          </a:p>
        </p:txBody>
      </p:sp>
      <p:sp>
        <p:nvSpPr>
          <p:cNvPr id="198659" name="Rectangle 2"/>
          <p:cNvSpPr>
            <a:spLocks noGrp="1" noRot="1" noChangeAspect="1" noChangeArrowheads="1" noTextEdit="1"/>
          </p:cNvSpPr>
          <p:nvPr>
            <p:ph type="sldImg"/>
          </p:nvPr>
        </p:nvSpPr>
        <p:spPr>
          <a:ln/>
        </p:spPr>
      </p:sp>
      <p:sp>
        <p:nvSpPr>
          <p:cNvPr id="198660" name="Rectangle 3"/>
          <p:cNvSpPr>
            <a:spLocks noGrp="1" noChangeArrowheads="1"/>
          </p:cNvSpPr>
          <p:nvPr>
            <p:ph type="body" idx="1"/>
          </p:nvPr>
        </p:nvSpPr>
        <p:spPr>
          <a:xfrm>
            <a:off x="685800" y="4344988"/>
            <a:ext cx="5486400" cy="4113212"/>
          </a:xfrm>
          <a:noFill/>
          <a:ln/>
        </p:spPr>
        <p:txBody>
          <a:bodyPr lIns="92157" tIns="46079" rIns="92157" bIns="46079"/>
          <a:lstStyle/>
          <a:p>
            <a:pPr eaLnBrk="1" hangingPunct="1">
              <a:spcBef>
                <a:spcPct val="0"/>
              </a:spcBef>
            </a:pPr>
            <a:r>
              <a:rPr lang="en-US" smtClean="0">
                <a:ea typeface="ＭＳ Ｐゴシック"/>
                <a:cs typeface="ＭＳ Ｐゴシック"/>
              </a:rPr>
              <a:t>The Combat Gauze™ may become saturated. Carefully observe for blood continuing to pool from under the gauze to determine if bleeding has been controlled. Once you are sure the bleeding has stopped, apply a pressure bandage over the Combat Gauze™.</a:t>
            </a: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5"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D3F1353D-BDE9-4D0A-9968-BED78F6752C4}" type="slidenum">
              <a:rPr lang="en-US" sz="1200">
                <a:latin typeface="Arial" charset="0"/>
              </a:rPr>
              <a:pPr algn="r"/>
              <a:t>91</a:t>
            </a:fld>
            <a:endParaRPr lang="en-US" sz="1200">
              <a:latin typeface="Arial" charset="0"/>
            </a:endParaRPr>
          </a:p>
        </p:txBody>
      </p:sp>
      <p:sp>
        <p:nvSpPr>
          <p:cNvPr id="20070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2157" tIns="46079" rIns="92157" bIns="46079" anchor="b"/>
          <a:lstStyle/>
          <a:p>
            <a:pPr algn="r"/>
            <a:fld id="{58021D77-1E2D-42F7-944B-7E032F36715D}" type="slidenum">
              <a:rPr lang="en-US" sz="1200">
                <a:latin typeface="Calibri" pitchFamily="34" charset="0"/>
              </a:rPr>
              <a:pPr algn="r"/>
              <a:t>91</a:t>
            </a:fld>
            <a:endParaRPr lang="en-US" sz="1200">
              <a:latin typeface="Calibri" pitchFamily="34" charset="0"/>
            </a:endParaRPr>
          </a:p>
        </p:txBody>
      </p:sp>
      <p:sp>
        <p:nvSpPr>
          <p:cNvPr id="200707" name="Rectangle 2"/>
          <p:cNvSpPr>
            <a:spLocks noGrp="1" noRot="1" noChangeAspect="1" noChangeArrowheads="1" noTextEdit="1"/>
          </p:cNvSpPr>
          <p:nvPr>
            <p:ph type="sldImg"/>
          </p:nvPr>
        </p:nvSpPr>
        <p:spPr>
          <a:ln/>
        </p:spPr>
      </p:sp>
      <p:sp>
        <p:nvSpPr>
          <p:cNvPr id="200708" name="Rectangle 3"/>
          <p:cNvSpPr>
            <a:spLocks noGrp="1" noChangeArrowheads="1"/>
          </p:cNvSpPr>
          <p:nvPr>
            <p:ph type="body" idx="1"/>
          </p:nvPr>
        </p:nvSpPr>
        <p:spPr>
          <a:xfrm>
            <a:off x="685800" y="4344988"/>
            <a:ext cx="5486400" cy="4113212"/>
          </a:xfrm>
          <a:noFill/>
          <a:ln/>
        </p:spPr>
        <p:txBody>
          <a:bodyPr lIns="92157" tIns="46079" rIns="92157" bIns="46079"/>
          <a:lstStyle/>
          <a:p>
            <a:pPr eaLnBrk="1" hangingPunct="1">
              <a:spcBef>
                <a:spcPct val="0"/>
              </a:spcBef>
            </a:pPr>
            <a:r>
              <a:rPr lang="en-US" smtClean="0">
                <a:ea typeface="ＭＳ Ｐゴシック"/>
                <a:cs typeface="ＭＳ Ｐゴシック"/>
              </a:rPr>
              <a:t>Re-check the dressing frequently, especially while transporting the casualty to next level of care.</a:t>
            </a:r>
          </a:p>
          <a:p>
            <a:pPr eaLnBrk="1" hangingPunct="1">
              <a:spcBef>
                <a:spcPct val="0"/>
              </a:spcBef>
            </a:pPr>
            <a:r>
              <a:rPr lang="en-US" smtClean="0">
                <a:ea typeface="ＭＳ Ｐゴシック"/>
                <a:cs typeface="ＭＳ Ｐゴシック"/>
              </a:rPr>
              <a:t>Watch for re-bleeding.</a:t>
            </a: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3"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9FEA34E9-08D3-42F6-929B-56524715F815}" type="slidenum">
              <a:rPr lang="en-US" sz="1200">
                <a:latin typeface="Arial" charset="0"/>
              </a:rPr>
              <a:pPr algn="r"/>
              <a:t>92</a:t>
            </a:fld>
            <a:endParaRPr lang="en-US" sz="1200">
              <a:latin typeface="Arial" charset="0"/>
            </a:endParaRPr>
          </a:p>
        </p:txBody>
      </p:sp>
      <p:sp>
        <p:nvSpPr>
          <p:cNvPr id="202754" name="Rectangle 2"/>
          <p:cNvSpPr>
            <a:spLocks noGrp="1" noRot="1" noChangeAspect="1" noChangeArrowheads="1" noTextEdit="1"/>
          </p:cNvSpPr>
          <p:nvPr>
            <p:ph type="sldImg"/>
          </p:nvPr>
        </p:nvSpPr>
        <p:spPr>
          <a:ln/>
        </p:spPr>
      </p:sp>
      <p:sp>
        <p:nvSpPr>
          <p:cNvPr id="202755" name="Rectangle 3"/>
          <p:cNvSpPr>
            <a:spLocks noGrp="1" noChangeArrowheads="1"/>
          </p:cNvSpPr>
          <p:nvPr>
            <p:ph type="body" idx="1"/>
          </p:nvPr>
        </p:nvSpPr>
        <p:spPr>
          <a:noFill/>
          <a:ln/>
        </p:spPr>
        <p:txBody>
          <a:bodyPr/>
          <a:lstStyle/>
          <a:p>
            <a:pPr eaLnBrk="1" hangingPunct="1"/>
            <a:r>
              <a:rPr lang="en-US" smtClean="0">
                <a:ea typeface="ＭＳ Ｐゴシック"/>
                <a:cs typeface="ＭＳ Ｐゴシック"/>
              </a:rPr>
              <a:t>This video shows Combat Gauze being used to control severe bleeding.</a:t>
            </a:r>
          </a:p>
          <a:p>
            <a:pPr eaLnBrk="1" hangingPunct="1"/>
            <a:r>
              <a:rPr lang="en-US" smtClean="0">
                <a:ea typeface="ＭＳ Ｐゴシック"/>
                <a:cs typeface="ＭＳ Ｐゴシック"/>
              </a:rPr>
              <a:t>Video File:   0203V09 Combat Gauze 120917</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p:cNvSpPr>
            <a:spLocks noGrp="1" noChangeArrowheads="1"/>
          </p:cNvSpPr>
          <p:nvPr>
            <p:ph type="sldNum" sz="quarter" idx="5"/>
          </p:nvPr>
        </p:nvSpPr>
        <p:spPr>
          <a:noFill/>
        </p:spPr>
        <p:txBody>
          <a:bodyPr/>
          <a:lstStyle/>
          <a:p>
            <a:fld id="{7BE96D9A-D3BD-41E5-A755-92311560B57C}" type="slidenum">
              <a:rPr lang="en-US" smtClean="0">
                <a:ea typeface="ＭＳ Ｐゴシック"/>
                <a:cs typeface="ＭＳ Ｐゴシック"/>
              </a:rPr>
              <a:pPr/>
              <a:t>9</a:t>
            </a:fld>
            <a:endParaRPr lang="en-US" smtClean="0">
              <a:ea typeface="ＭＳ Ｐゴシック"/>
              <a:cs typeface="ＭＳ Ｐゴシック"/>
            </a:endParaRPr>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noFill/>
          <a:ln/>
        </p:spPr>
        <p:txBody>
          <a:bodyPr/>
          <a:lstStyle/>
          <a:p>
            <a:pPr eaLnBrk="1" hangingPunct="1"/>
            <a:r>
              <a:rPr lang="en-US" smtClean="0">
                <a:ea typeface="ＭＳ Ｐゴシック"/>
                <a:cs typeface="ＭＳ Ｐゴシック"/>
              </a:rPr>
              <a:t>Read text</a:t>
            </a: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83AA778F-D557-4A36-9883-3BD5A7BC6BD9}" type="slidenum">
              <a:rPr lang="en-US" sz="1200">
                <a:latin typeface="Arial" charset="0"/>
              </a:rPr>
              <a:pPr algn="r"/>
              <a:t>93</a:t>
            </a:fld>
            <a:endParaRPr lang="en-US" sz="1200">
              <a:latin typeface="Arial" charset="0"/>
            </a:endParaRPr>
          </a:p>
        </p:txBody>
      </p:sp>
      <p:sp>
        <p:nvSpPr>
          <p:cNvPr id="204802" name="Rectangle 2"/>
          <p:cNvSpPr>
            <a:spLocks noGrp="1" noRot="1" noChangeAspect="1" noChangeArrowheads="1" noTextEdit="1"/>
          </p:cNvSpPr>
          <p:nvPr>
            <p:ph type="sldImg"/>
          </p:nvPr>
        </p:nvSpPr>
        <p:spPr>
          <a:ln/>
        </p:spPr>
      </p:sp>
      <p:sp>
        <p:nvSpPr>
          <p:cNvPr id="204803" name="Rectangle 3"/>
          <p:cNvSpPr>
            <a:spLocks noGrp="1" noChangeArrowheads="1"/>
          </p:cNvSpPr>
          <p:nvPr>
            <p:ph type="body" idx="1"/>
          </p:nvPr>
        </p:nvSpPr>
        <p:spPr>
          <a:xfrm>
            <a:off x="914400" y="4343400"/>
            <a:ext cx="5029200" cy="4114800"/>
          </a:xfrm>
          <a:noFill/>
          <a:ln/>
        </p:spPr>
        <p:txBody>
          <a:bodyPr/>
          <a:lstStyle/>
          <a:p>
            <a:pPr eaLnBrk="1" hangingPunct="1"/>
            <a:r>
              <a:rPr lang="en-US" smtClean="0">
                <a:ea typeface="ＭＳ Ｐゴシック"/>
                <a:cs typeface="ＭＳ Ｐゴシック"/>
              </a:rPr>
              <a:t>Even just a firmly applied thumb may work with big bleeders in small wound tracts.</a:t>
            </a:r>
          </a:p>
          <a:p>
            <a:pPr eaLnBrk="1" hangingPunct="1"/>
            <a:r>
              <a:rPr lang="en-US" smtClean="0">
                <a:ea typeface="ＭＳ Ｐゴシック"/>
                <a:cs typeface="ＭＳ Ｐゴシック"/>
              </a:rPr>
              <a:t>One combat medic has used a thumb successfully in two casualties.</a:t>
            </a:r>
          </a:p>
          <a:p>
            <a:pPr eaLnBrk="1" hangingPunct="1"/>
            <a:r>
              <a:rPr lang="en-US" smtClean="0">
                <a:ea typeface="ＭＳ Ｐゴシック"/>
                <a:cs typeface="ＭＳ Ｐゴシック"/>
              </a:rPr>
              <a:t>One had carotid bleeding – the other had femoral bleeding.</a:t>
            </a: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49"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F0F70AF1-CDED-4B4B-AB26-8BD18CD3C662}" type="slidenum">
              <a:rPr lang="en-US" sz="1200">
                <a:latin typeface="Arial" charset="0"/>
              </a:rPr>
              <a:pPr algn="r"/>
              <a:t>94</a:t>
            </a:fld>
            <a:endParaRPr lang="en-US" sz="1200">
              <a:latin typeface="Arial" charset="0"/>
            </a:endParaRPr>
          </a:p>
        </p:txBody>
      </p:sp>
      <p:sp>
        <p:nvSpPr>
          <p:cNvPr id="206850" name="Rectangle 2"/>
          <p:cNvSpPr>
            <a:spLocks noGrp="1" noRot="1" noChangeAspect="1" noChangeArrowheads="1" noTextEdit="1"/>
          </p:cNvSpPr>
          <p:nvPr>
            <p:ph type="sldImg"/>
          </p:nvPr>
        </p:nvSpPr>
        <p:spPr>
          <a:ln/>
        </p:spPr>
      </p:sp>
      <p:sp>
        <p:nvSpPr>
          <p:cNvPr id="206851" name="Rectangle 3"/>
          <p:cNvSpPr>
            <a:spLocks noGrp="1" noChangeArrowheads="1"/>
          </p:cNvSpPr>
          <p:nvPr>
            <p:ph type="body" idx="1"/>
          </p:nvPr>
        </p:nvSpPr>
        <p:spPr>
          <a:noFill/>
          <a:ln/>
        </p:spPr>
        <p:txBody>
          <a:bodyPr/>
          <a:lstStyle/>
          <a:p>
            <a:pPr eaLnBrk="1" hangingPunct="1"/>
            <a:endParaRPr lang="en-US" smtClean="0">
              <a:ea typeface="ＭＳ Ｐゴシック"/>
              <a:cs typeface="ＭＳ Ｐゴシック"/>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7"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4EBD41A9-C44B-4869-9717-D69FD686F6F4}" type="slidenum">
              <a:rPr lang="en-US" sz="1200">
                <a:latin typeface="Arial" charset="0"/>
              </a:rPr>
              <a:pPr algn="r"/>
              <a:t>95</a:t>
            </a:fld>
            <a:endParaRPr lang="en-US" sz="1200">
              <a:latin typeface="Arial" charset="0"/>
            </a:endParaRPr>
          </a:p>
        </p:txBody>
      </p:sp>
      <p:sp>
        <p:nvSpPr>
          <p:cNvPr id="208898" name="Rectangle 2"/>
          <p:cNvSpPr>
            <a:spLocks noGrp="1" noRot="1" noChangeAspect="1" noChangeArrowheads="1" noTextEdit="1"/>
          </p:cNvSpPr>
          <p:nvPr>
            <p:ph type="sldImg"/>
          </p:nvPr>
        </p:nvSpPr>
        <p:spPr>
          <a:ln/>
        </p:spPr>
      </p:sp>
      <p:sp>
        <p:nvSpPr>
          <p:cNvPr id="208899" name="Rectangle 3"/>
          <p:cNvSpPr>
            <a:spLocks noGrp="1" noChangeArrowheads="1"/>
          </p:cNvSpPr>
          <p:nvPr>
            <p:ph type="body" idx="1"/>
          </p:nvPr>
        </p:nvSpPr>
        <p:spPr>
          <a:noFill/>
          <a:ln/>
        </p:spPr>
        <p:txBody>
          <a:bodyPr/>
          <a:lstStyle/>
          <a:p>
            <a:pPr eaLnBrk="1" hangingPunct="1"/>
            <a:r>
              <a:rPr lang="en-US" smtClean="0">
                <a:ea typeface="ＭＳ Ｐゴシック"/>
                <a:cs typeface="ＭＳ Ｐゴシック"/>
              </a:rPr>
              <a:t>Break into small groups for practical</a:t>
            </a: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5" name="Slide Image Placeholder 1"/>
          <p:cNvSpPr>
            <a:spLocks noGrp="1" noRot="1" noChangeAspect="1" noTextEdit="1"/>
          </p:cNvSpPr>
          <p:nvPr>
            <p:ph type="sldImg"/>
          </p:nvPr>
        </p:nvSpPr>
        <p:spPr>
          <a:ln/>
        </p:spPr>
      </p:sp>
      <p:sp>
        <p:nvSpPr>
          <p:cNvPr id="210946" name="Notes Placeholder 2"/>
          <p:cNvSpPr>
            <a:spLocks noGrp="1"/>
          </p:cNvSpPr>
          <p:nvPr>
            <p:ph type="body" idx="1"/>
          </p:nvPr>
        </p:nvSpPr>
        <p:spPr>
          <a:noFill/>
          <a:ln/>
        </p:spPr>
        <p:txBody>
          <a:bodyPr/>
          <a:lstStyle/>
          <a:p>
            <a:pPr eaLnBrk="1" hangingPunct="1">
              <a:spcBef>
                <a:spcPct val="0"/>
              </a:spcBef>
            </a:pPr>
            <a:r>
              <a:rPr lang="en-US" smtClean="0">
                <a:ea typeface="ＭＳ Ｐゴシック"/>
                <a:cs typeface="ＭＳ Ｐゴシック"/>
              </a:rPr>
              <a:t>The areas where the neck and the limbs join the torso are “junctional” areas. Hemorrhage from wounds in these areas cannot be controlled by application of standard tourniquets like the C.A.T.</a:t>
            </a:r>
          </a:p>
        </p:txBody>
      </p:sp>
      <p:sp>
        <p:nvSpPr>
          <p:cNvPr id="210947"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E03BDC62-1227-4EB9-AE0E-B54E51621143}" type="slidenum">
              <a:rPr lang="en-US" sz="1200">
                <a:latin typeface="Arial" charset="0"/>
              </a:rPr>
              <a:pPr algn="r"/>
              <a:t>96</a:t>
            </a:fld>
            <a:endParaRPr lang="en-US" sz="1200">
              <a:latin typeface="Arial" charset="0"/>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3" name="Slide Image Placeholder 1"/>
          <p:cNvSpPr>
            <a:spLocks noGrp="1" noRot="1" noChangeAspect="1" noTextEdit="1"/>
          </p:cNvSpPr>
          <p:nvPr>
            <p:ph type="sldImg"/>
          </p:nvPr>
        </p:nvSpPr>
        <p:spPr>
          <a:ln/>
        </p:spPr>
      </p:sp>
      <p:sp>
        <p:nvSpPr>
          <p:cNvPr id="218114" name="Notes Placeholder 2"/>
          <p:cNvSpPr>
            <a:spLocks noGrp="1"/>
          </p:cNvSpPr>
          <p:nvPr>
            <p:ph type="body" idx="1"/>
          </p:nvPr>
        </p:nvSpPr>
        <p:spPr>
          <a:noFill/>
          <a:ln/>
        </p:spPr>
        <p:txBody>
          <a:bodyPr/>
          <a:lstStyle/>
          <a:p>
            <a:r>
              <a:rPr lang="en-US" smtClean="0">
                <a:ea typeface="ＭＳ Ｐゴシック"/>
                <a:cs typeface="ＭＳ Ｐゴシック"/>
              </a:rPr>
              <a:t>These are examples of types of wounds that may result in junctional hemorrhage. </a:t>
            </a:r>
          </a:p>
          <a:p>
            <a:endParaRPr lang="en-US" smtClean="0">
              <a:ea typeface="ＭＳ Ｐゴシック"/>
              <a:cs typeface="ＭＳ Ｐゴシック"/>
            </a:endParaRPr>
          </a:p>
          <a:p>
            <a:endParaRPr lang="en-US" smtClean="0">
              <a:ea typeface="ＭＳ Ｐゴシック"/>
              <a:cs typeface="ＭＳ Ｐゴシック"/>
            </a:endParaRPr>
          </a:p>
          <a:p>
            <a:pPr eaLnBrk="1" hangingPunct="1">
              <a:spcBef>
                <a:spcPct val="0"/>
              </a:spcBef>
            </a:pPr>
            <a:endParaRPr lang="en-US" smtClean="0">
              <a:ea typeface="ＭＳ Ｐゴシック"/>
              <a:cs typeface="ＭＳ Ｐゴシック"/>
            </a:endParaRPr>
          </a:p>
        </p:txBody>
      </p:sp>
      <p:sp>
        <p:nvSpPr>
          <p:cNvPr id="218115"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146D499D-76AB-4CB6-AAF0-AFBD9E7B2C11}" type="slidenum">
              <a:rPr lang="en-US" sz="1200">
                <a:solidFill>
                  <a:srgbClr val="000000"/>
                </a:solidFill>
                <a:latin typeface="Arial" charset="0"/>
              </a:rPr>
              <a:pPr algn="r"/>
              <a:t>102</a:t>
            </a:fld>
            <a:endParaRPr lang="en-US" sz="1200">
              <a:solidFill>
                <a:srgbClr val="000000"/>
              </a:solidFill>
              <a:latin typeface="Arial" charset="0"/>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09" name="Slide Image Placeholder 1"/>
          <p:cNvSpPr>
            <a:spLocks noGrp="1" noRot="1" noChangeAspect="1" noTextEdit="1"/>
          </p:cNvSpPr>
          <p:nvPr>
            <p:ph type="sldImg"/>
          </p:nvPr>
        </p:nvSpPr>
        <p:spPr>
          <a:ln/>
        </p:spPr>
      </p:sp>
      <p:sp>
        <p:nvSpPr>
          <p:cNvPr id="222210" name="Notes Placeholder 2"/>
          <p:cNvSpPr>
            <a:spLocks noGrp="1"/>
          </p:cNvSpPr>
          <p:nvPr>
            <p:ph type="body" idx="1"/>
          </p:nvPr>
        </p:nvSpPr>
        <p:spPr>
          <a:noFill/>
          <a:ln/>
        </p:spPr>
        <p:txBody>
          <a:bodyPr/>
          <a:lstStyle/>
          <a:p>
            <a:pPr eaLnBrk="1" hangingPunct="1">
              <a:spcBef>
                <a:spcPct val="0"/>
              </a:spcBef>
            </a:pPr>
            <a:r>
              <a:rPr lang="en-US" smtClean="0">
                <a:ea typeface="ＭＳ Ｐゴシック"/>
                <a:cs typeface="ＭＳ Ｐゴシック"/>
              </a:rPr>
              <a:t>Groin injury is the most common type of junctional injury. Fortunately, there is a way to address hemorrhage from groin injuries.</a:t>
            </a:r>
          </a:p>
        </p:txBody>
      </p:sp>
      <p:sp>
        <p:nvSpPr>
          <p:cNvPr id="222211"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CAB7ED53-D8BD-4EC3-9790-319F6B306574}" type="slidenum">
              <a:rPr lang="en-US" sz="1200">
                <a:latin typeface="Arial" charset="0"/>
              </a:rPr>
              <a:pPr algn="r"/>
              <a:t>105</a:t>
            </a:fld>
            <a:endParaRPr lang="en-US" sz="1200">
              <a:latin typeface="Arial" charset="0"/>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1" name="Slide Image Placeholder 1"/>
          <p:cNvSpPr>
            <a:spLocks noGrp="1" noRot="1" noChangeAspect="1" noTextEdit="1"/>
          </p:cNvSpPr>
          <p:nvPr>
            <p:ph type="sldImg"/>
          </p:nvPr>
        </p:nvSpPr>
        <p:spPr>
          <a:ln/>
        </p:spPr>
      </p:sp>
      <p:sp>
        <p:nvSpPr>
          <p:cNvPr id="225282" name="Notes Placeholder 2"/>
          <p:cNvSpPr>
            <a:spLocks noGrp="1"/>
          </p:cNvSpPr>
          <p:nvPr>
            <p:ph type="body" idx="1"/>
          </p:nvPr>
        </p:nvSpPr>
        <p:spPr>
          <a:noFill/>
          <a:ln/>
        </p:spPr>
        <p:txBody>
          <a:bodyPr/>
          <a:lstStyle/>
          <a:p>
            <a:r>
              <a:rPr lang="en-US" smtClean="0">
                <a:ea typeface="ＭＳ Ｐゴシック"/>
                <a:cs typeface="ＭＳ Ｐゴシック"/>
              </a:rPr>
              <a:t>Effective application of the CRoC depends upon accurate location. Note that the external iliac artery becomes the femoral artery as it passes under the inguinal ligament. </a:t>
            </a:r>
          </a:p>
        </p:txBody>
      </p:sp>
      <p:sp>
        <p:nvSpPr>
          <p:cNvPr id="4" name="Slide Number Placeholder 3"/>
          <p:cNvSpPr txBox="1">
            <a:spLocks noGrp="1"/>
          </p:cNvSpPr>
          <p:nvPr/>
        </p:nvSpPr>
        <p:spPr>
          <a:xfrm>
            <a:off x="3884613" y="8685213"/>
            <a:ext cx="2971800" cy="457200"/>
          </a:xfrm>
          <a:prstGeom prst="rect">
            <a:avLst/>
          </a:prstGeom>
          <a:noFill/>
        </p:spPr>
        <p:txBody>
          <a:bodyPr anchor="b"/>
          <a:lstStyle/>
          <a:p>
            <a:pPr algn="r" fontAlgn="auto">
              <a:spcBef>
                <a:spcPts val="0"/>
              </a:spcBef>
              <a:spcAft>
                <a:spcPts val="0"/>
              </a:spcAft>
              <a:defRPr/>
            </a:pPr>
            <a:fld id="{06B4D233-6208-463F-9FF4-0AED20541F8D}" type="slidenum">
              <a:rPr lang="en-US" sz="1200">
                <a:latin typeface="+mn-lt"/>
                <a:cs typeface="+mn-cs"/>
              </a:rPr>
              <a:pPr algn="r" fontAlgn="auto">
                <a:spcBef>
                  <a:spcPts val="0"/>
                </a:spcBef>
                <a:spcAft>
                  <a:spcPts val="0"/>
                </a:spcAft>
                <a:defRPr/>
              </a:pPr>
              <a:t>107</a:t>
            </a:fld>
            <a:endParaRPr lang="en-US" sz="1200" dirty="0">
              <a:latin typeface="+mn-lt"/>
              <a:cs typeface="+mn-cs"/>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5" name="Slide Image Placeholder 1"/>
          <p:cNvSpPr>
            <a:spLocks noGrp="1" noRot="1" noChangeAspect="1" noTextEdit="1"/>
          </p:cNvSpPr>
          <p:nvPr>
            <p:ph type="sldImg"/>
          </p:nvPr>
        </p:nvSpPr>
        <p:spPr>
          <a:ln/>
        </p:spPr>
      </p:sp>
      <p:sp>
        <p:nvSpPr>
          <p:cNvPr id="231426" name="Notes Placeholder 2"/>
          <p:cNvSpPr>
            <a:spLocks noGrp="1"/>
          </p:cNvSpPr>
          <p:nvPr>
            <p:ph type="body" idx="1"/>
          </p:nvPr>
        </p:nvSpPr>
        <p:spPr>
          <a:noFill/>
          <a:ln/>
        </p:spPr>
        <p:txBody>
          <a:bodyPr/>
          <a:lstStyle/>
          <a:p>
            <a:r>
              <a:rPr lang="en-US" smtClean="0">
                <a:ea typeface="ＭＳ Ｐゴシック"/>
                <a:cs typeface="ＭＳ Ｐゴシック"/>
              </a:rPr>
              <a:t>Read text</a:t>
            </a:r>
          </a:p>
        </p:txBody>
      </p:sp>
      <p:sp>
        <p:nvSpPr>
          <p:cNvPr id="231427"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6A603BAD-ED69-42A1-90C6-2E783F653354}" type="slidenum">
              <a:rPr lang="en-US" sz="1200">
                <a:latin typeface="Arial" charset="0"/>
              </a:rPr>
              <a:pPr algn="r"/>
              <a:t>112</a:t>
            </a:fld>
            <a:endParaRPr lang="en-US" sz="1200">
              <a:latin typeface="Arial" charset="0"/>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7" name="Rectangle 7"/>
          <p:cNvSpPr>
            <a:spLocks noGrp="1" noChangeArrowheads="1"/>
          </p:cNvSpPr>
          <p:nvPr>
            <p:ph type="sldNum" sz="quarter" idx="5"/>
          </p:nvPr>
        </p:nvSpPr>
        <p:spPr>
          <a:noFill/>
        </p:spPr>
        <p:txBody>
          <a:bodyPr/>
          <a:lstStyle/>
          <a:p>
            <a:fld id="{15B30362-B7E1-441C-A449-6A36B681A39B}" type="slidenum">
              <a:rPr lang="en-US" smtClean="0">
                <a:ea typeface="ＭＳ Ｐゴシック"/>
                <a:cs typeface="ＭＳ Ｐゴシック"/>
              </a:rPr>
              <a:pPr/>
              <a:t>114</a:t>
            </a:fld>
            <a:endParaRPr lang="en-US" smtClean="0">
              <a:ea typeface="ＭＳ Ｐゴシック"/>
              <a:cs typeface="ＭＳ Ｐゴシック"/>
            </a:endParaRPr>
          </a:p>
        </p:txBody>
      </p:sp>
      <p:sp>
        <p:nvSpPr>
          <p:cNvPr id="234498" name="Rectangle 2"/>
          <p:cNvSpPr>
            <a:spLocks noGrp="1" noRot="1" noChangeAspect="1" noChangeArrowheads="1" noTextEdit="1"/>
          </p:cNvSpPr>
          <p:nvPr>
            <p:ph type="sldImg"/>
          </p:nvPr>
        </p:nvSpPr>
        <p:spPr>
          <a:ln/>
        </p:spPr>
      </p:sp>
      <p:sp>
        <p:nvSpPr>
          <p:cNvPr id="234499" name="Rectangle 3"/>
          <p:cNvSpPr>
            <a:spLocks noGrp="1" noChangeArrowheads="1"/>
          </p:cNvSpPr>
          <p:nvPr>
            <p:ph type="body" idx="1"/>
          </p:nvPr>
        </p:nvSpPr>
        <p:spPr>
          <a:noFill/>
          <a:ln/>
        </p:spPr>
        <p:txBody>
          <a:bodyPr/>
          <a:lstStyle/>
          <a:p>
            <a:pPr eaLnBrk="1" hangingPunct="1"/>
            <a:r>
              <a:rPr lang="en-US" sz="1400" smtClean="0">
                <a:ea typeface="ＭＳ Ｐゴシック"/>
                <a:cs typeface="ＭＳ Ｐゴシック"/>
              </a:rPr>
              <a:t>Read text</a:t>
            </a:r>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5" name="Rectangle 7"/>
          <p:cNvSpPr>
            <a:spLocks noGrp="1" noChangeArrowheads="1"/>
          </p:cNvSpPr>
          <p:nvPr>
            <p:ph type="sldNum" sz="quarter" idx="5"/>
          </p:nvPr>
        </p:nvSpPr>
        <p:spPr>
          <a:noFill/>
        </p:spPr>
        <p:txBody>
          <a:bodyPr/>
          <a:lstStyle/>
          <a:p>
            <a:fld id="{BEA072EA-A4E6-4AF0-9573-E8582126520A}" type="slidenum">
              <a:rPr lang="en-US" smtClean="0">
                <a:ea typeface="ＭＳ Ｐゴシック"/>
                <a:cs typeface="ＭＳ Ｐゴシック"/>
              </a:rPr>
              <a:pPr/>
              <a:t>115</a:t>
            </a:fld>
            <a:endParaRPr lang="en-US" smtClean="0">
              <a:ea typeface="ＭＳ Ｐゴシック"/>
              <a:cs typeface="ＭＳ Ｐゴシック"/>
            </a:endParaRPr>
          </a:p>
        </p:txBody>
      </p:sp>
      <p:sp>
        <p:nvSpPr>
          <p:cNvPr id="236546" name="Rectangle 2"/>
          <p:cNvSpPr>
            <a:spLocks noGrp="1" noRot="1" noChangeAspect="1" noChangeArrowheads="1" noTextEdit="1"/>
          </p:cNvSpPr>
          <p:nvPr>
            <p:ph type="sldImg"/>
          </p:nvPr>
        </p:nvSpPr>
        <p:spPr>
          <a:ln/>
        </p:spPr>
      </p:sp>
      <p:sp>
        <p:nvSpPr>
          <p:cNvPr id="236547" name="Rectangle 3"/>
          <p:cNvSpPr>
            <a:spLocks noGrp="1" noChangeArrowheads="1"/>
          </p:cNvSpPr>
          <p:nvPr>
            <p:ph type="body" idx="1"/>
          </p:nvPr>
        </p:nvSpPr>
        <p:spPr>
          <a:noFill/>
          <a:ln/>
        </p:spPr>
        <p:txBody>
          <a:bodyPr/>
          <a:lstStyle/>
          <a:p>
            <a:pPr eaLnBrk="1" hangingPunct="1"/>
            <a:r>
              <a:rPr lang="en-US" smtClean="0">
                <a:ea typeface="ＭＳ Ｐゴシック"/>
                <a:cs typeface="ＭＳ Ｐゴシック"/>
              </a:rPr>
              <a:t>DO NOT start IVs on casualties who are unlikely to need fluid resuscitation for shock or IV medications.</a:t>
            </a:r>
          </a:p>
          <a:p>
            <a:pPr eaLnBrk="1" hangingPunct="1"/>
            <a:r>
              <a:rPr lang="en-US" smtClean="0">
                <a:ea typeface="ＭＳ Ｐゴシック"/>
                <a:cs typeface="ＭＳ Ｐゴシック"/>
              </a:rPr>
              <a:t>The alleged need to start two large-bore IVs on every casualty is a medical “urban myth.”</a:t>
            </a:r>
          </a:p>
          <a:p>
            <a:pPr eaLnBrk="1" hangingPunct="1"/>
            <a:r>
              <a:rPr lang="en-US" smtClean="0">
                <a:ea typeface="ＭＳ Ｐゴシック"/>
                <a:cs typeface="ＭＳ Ｐゴシック"/>
              </a:rPr>
              <a:t>That concept is outdated on the modern battlefield.</a:t>
            </a:r>
          </a:p>
          <a:p>
            <a:pPr eaLnBrk="1" hangingPunct="1"/>
            <a:r>
              <a:rPr lang="en-US" smtClean="0">
                <a:ea typeface="ＭＳ Ｐゴシック"/>
                <a:cs typeface="ＭＳ Ｐゴシック"/>
              </a:rPr>
              <a:t>Combat leaders need to know this fact.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Times New Roman" pitchFamily="18" charset="0"/>
                <a:ea typeface="ＭＳ Ｐゴシック"/>
                <a:cs typeface="ＭＳ Ｐゴシック"/>
              </a:defRPr>
            </a:lvl1pPr>
          </a:lstStyle>
          <a:p>
            <a:pPr>
              <a:defRPr/>
            </a:pPr>
            <a:endParaRPr lang="en-US" alt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Times New Roman" pitchFamily="18" charset="0"/>
                <a:ea typeface="ＭＳ Ｐゴシック"/>
                <a:cs typeface="ＭＳ Ｐゴシック"/>
              </a:defRPr>
            </a:lvl1pPr>
          </a:lstStyle>
          <a:p>
            <a:pPr>
              <a:defRPr/>
            </a:pPr>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Times New Roman" pitchFamily="18" charset="0"/>
                <a:ea typeface="ＭＳ Ｐゴシック"/>
                <a:cs typeface="ＭＳ Ｐゴシック"/>
              </a:defRPr>
            </a:lvl1pPr>
          </a:lstStyle>
          <a:p>
            <a:pPr>
              <a:defRPr/>
            </a:pPr>
            <a:endParaRPr lang="en-US" alt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Times New Roman" pitchFamily="18" charset="0"/>
                <a:ea typeface="ＭＳ Ｐゴシック"/>
                <a:cs typeface="ＭＳ Ｐゴシック"/>
              </a:defRPr>
            </a:lvl1pPr>
          </a:lstStyle>
          <a:p>
            <a:pPr>
              <a:defRPr/>
            </a:pPr>
            <a:endParaRPr lang="en-US"/>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28800" y="274638"/>
            <a:ext cx="68580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atin typeface="Times New Roman" pitchFamily="18" charset="0"/>
                <a:ea typeface="ＭＳ Ｐゴシック"/>
                <a:cs typeface="ＭＳ Ｐゴシック"/>
              </a:defRPr>
            </a:lvl1pPr>
          </a:lstStyle>
          <a:p>
            <a:pPr>
              <a:defRPr/>
            </a:pPr>
            <a:endParaRPr lang="en-US" alt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atin typeface="Times New Roman" pitchFamily="18" charset="0"/>
                <a:ea typeface="ＭＳ Ｐゴシック"/>
                <a:cs typeface="ＭＳ Ｐゴシック"/>
              </a:defRPr>
            </a:lvl1pPr>
          </a:lstStyle>
          <a:p>
            <a:pPr>
              <a:defRPr/>
            </a:pPr>
            <a:endParaRPr lang="en-US"/>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82296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685800" y="6248400"/>
            <a:ext cx="1905000" cy="457200"/>
          </a:xfrm>
          <a:prstGeom prst="rect">
            <a:avLst/>
          </a:prstGeom>
        </p:spPr>
        <p:txBody>
          <a:bodyPr/>
          <a:lstStyle>
            <a:lvl1pPr>
              <a:defRPr>
                <a:latin typeface="Times New Roman" pitchFamily="18" charset="0"/>
                <a:ea typeface="ＭＳ Ｐゴシック"/>
                <a:cs typeface="ＭＳ Ｐゴシック"/>
              </a:defRPr>
            </a:lvl1pPr>
          </a:lstStyle>
          <a:p>
            <a:pPr>
              <a:defRPr/>
            </a:pPr>
            <a:endParaRPr lang="en-US" altLang="en-US"/>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xAndMedia">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1600200" y="762000"/>
            <a:ext cx="7543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Media Placeholder 3"/>
          <p:cNvSpPr>
            <a:spLocks noGrp="1"/>
          </p:cNvSpPr>
          <p:nvPr>
            <p:ph type="media" sz="half" idx="2"/>
          </p:nvPr>
        </p:nvSpPr>
        <p:spPr>
          <a:xfrm>
            <a:off x="4648200" y="1981200"/>
            <a:ext cx="3810000" cy="4114800"/>
          </a:xfrm>
        </p:spPr>
        <p:txBody>
          <a:bodyPr rtlCol="0">
            <a:normAutofit/>
          </a:bodyPr>
          <a:lstStyle/>
          <a:p>
            <a:pPr lvl="0"/>
            <a:endParaRPr lang="en-US" noProof="0" dirty="0" smtClean="0"/>
          </a:p>
        </p:txBody>
      </p:sp>
      <p:sp>
        <p:nvSpPr>
          <p:cNvPr id="5" name="Date Placeholder 4"/>
          <p:cNvSpPr>
            <a:spLocks noGrp="1" noChangeArrowheads="1"/>
          </p:cNvSpPr>
          <p:nvPr>
            <p:ph type="dt" sz="half" idx="10"/>
          </p:nvPr>
        </p:nvSpPr>
        <p:spPr>
          <a:xfrm>
            <a:off x="685800" y="6248400"/>
            <a:ext cx="1905000" cy="457200"/>
          </a:xfrm>
          <a:prstGeom prst="rect">
            <a:avLst/>
          </a:prstGeom>
        </p:spPr>
        <p:txBody>
          <a:bodyPr/>
          <a:lstStyle>
            <a:lvl1pPr>
              <a:defRPr>
                <a:latin typeface="Times New Roman" pitchFamily="18" charset="0"/>
                <a:ea typeface="ＭＳ Ｐゴシック"/>
                <a:cs typeface="ＭＳ Ｐゴシック"/>
              </a:defRPr>
            </a:lvl1pPr>
          </a:lstStyle>
          <a:p>
            <a:pPr>
              <a:defRPr/>
            </a:pPr>
            <a:endParaRPr lang="en-US" altLang="en-US"/>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05000" y="274638"/>
            <a:ext cx="6781800" cy="1143000"/>
          </a:xfr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7"/>
          <p:cNvSpPr>
            <a:spLocks noGrp="1"/>
          </p:cNvSpPr>
          <p:nvPr>
            <p:ph type="sldNum" sz="quarter" idx="10"/>
          </p:nvPr>
        </p:nvSpPr>
        <p:spPr/>
        <p:txBody>
          <a:bodyPr/>
          <a:lstStyle>
            <a:lvl1pPr>
              <a:defRPr/>
            </a:lvl1pPr>
          </a:lstStyle>
          <a:p>
            <a:pPr>
              <a:defRPr/>
            </a:pPr>
            <a:fld id="{DBC2A6FF-0F61-4395-A0AB-480E82AF178B}"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7"/>
          <p:cNvSpPr>
            <a:spLocks noGrp="1"/>
          </p:cNvSpPr>
          <p:nvPr>
            <p:ph type="sldNum" sz="quarter" idx="10"/>
          </p:nvPr>
        </p:nvSpPr>
        <p:spPr/>
        <p:txBody>
          <a:bodyPr/>
          <a:lstStyle>
            <a:lvl1pPr>
              <a:defRPr/>
            </a:lvl1pPr>
          </a:lstStyle>
          <a:p>
            <a:pPr>
              <a:defRPr/>
            </a:pPr>
            <a:fld id="{2D400693-B0F1-468D-88CC-F7F168064AA8}"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7"/>
          <p:cNvSpPr>
            <a:spLocks noGrp="1"/>
          </p:cNvSpPr>
          <p:nvPr>
            <p:ph type="sldNum" sz="quarter" idx="10"/>
          </p:nvPr>
        </p:nvSpPr>
        <p:spPr/>
        <p:txBody>
          <a:bodyPr/>
          <a:lstStyle>
            <a:lvl1pPr>
              <a:defRPr/>
            </a:lvl1pPr>
          </a:lstStyle>
          <a:p>
            <a:pPr>
              <a:defRPr/>
            </a:pPr>
            <a:fld id="{EA4B52FF-D870-497D-BC64-992EC617156E}"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905000" y="274638"/>
            <a:ext cx="6781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 name="Slide Number Placeholder 7"/>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2800" b="1">
                <a:solidFill>
                  <a:schemeClr val="tx1"/>
                </a:solidFill>
                <a:latin typeface="Times New Roman" pitchFamily="18" charset="0"/>
                <a:ea typeface="ＭＳ Ｐゴシック"/>
                <a:cs typeface="Times New Roman" pitchFamily="18" charset="0"/>
              </a:defRPr>
            </a:lvl1pPr>
          </a:lstStyle>
          <a:p>
            <a:pPr>
              <a:defRPr/>
            </a:pPr>
            <a:fld id="{DF2F04DA-3F44-4B94-9B01-47DE5FDBC22D}" type="slidenum">
              <a:rPr lang="en-US"/>
              <a:pPr>
                <a:defRPr/>
              </a:pPr>
              <a:t>‹#›</a:t>
            </a:fld>
            <a:endParaRPr lang="en-US" dirty="0"/>
          </a:p>
        </p:txBody>
      </p:sp>
      <p:pic>
        <p:nvPicPr>
          <p:cNvPr id="1029" name="Picture 11" descr="TCCC Logo 091104 (C)"/>
          <p:cNvPicPr>
            <a:picLocks noChangeAspect="1" noChangeArrowheads="1"/>
          </p:cNvPicPr>
          <p:nvPr userDrawn="1"/>
        </p:nvPicPr>
        <p:blipFill>
          <a:blip r:embed="rId17"/>
          <a:srcRect/>
          <a:stretch>
            <a:fillRect/>
          </a:stretch>
        </p:blipFill>
        <p:spPr bwMode="auto">
          <a:xfrm>
            <a:off x="76200" y="52388"/>
            <a:ext cx="1295400" cy="116681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78" r:id="rId6"/>
    <p:sldLayoutId id="2147483677" r:id="rId7"/>
    <p:sldLayoutId id="2147483684" r:id="rId8"/>
    <p:sldLayoutId id="2147483685" r:id="rId9"/>
    <p:sldLayoutId id="2147483686" r:id="rId10"/>
    <p:sldLayoutId id="2147483687" r:id="rId11"/>
    <p:sldLayoutId id="2147483688" r:id="rId12"/>
    <p:sldLayoutId id="2147483689" r:id="rId13"/>
    <p:sldLayoutId id="2147483690" r:id="rId14"/>
    <p:sldLayoutId id="2147483676" r:id="rId15"/>
  </p:sldLayoutIdLst>
  <p:timing>
    <p:tnLst>
      <p:par>
        <p:cTn id="1" dur="indefinite" restart="never" nodeType="tmRoot"/>
      </p:par>
    </p:tnLst>
  </p:timing>
  <p:hf sldNum="0" hdr="0" ftr="0" dt="0"/>
  <p:txStyles>
    <p:titleStyle>
      <a:lvl1pPr algn="ctr" rtl="0" eaLnBrk="0" fontAlgn="base" hangingPunct="0">
        <a:spcBef>
          <a:spcPct val="0"/>
        </a:spcBef>
        <a:spcAft>
          <a:spcPct val="0"/>
        </a:spcAft>
        <a:defRPr sz="4000" b="1" kern="1200">
          <a:solidFill>
            <a:schemeClr val="tx1"/>
          </a:solidFill>
          <a:latin typeface="Times New Roman" pitchFamily="18" charset="0"/>
          <a:ea typeface="+mj-ea"/>
          <a:cs typeface="Times New Roman" pitchFamily="18" charset="0"/>
        </a:defRPr>
      </a:lvl1pPr>
      <a:lvl2pPr algn="ctr" rtl="0" eaLnBrk="0" fontAlgn="base" hangingPunct="0">
        <a:spcBef>
          <a:spcPct val="0"/>
        </a:spcBef>
        <a:spcAft>
          <a:spcPct val="0"/>
        </a:spcAft>
        <a:defRPr sz="4000" b="1">
          <a:solidFill>
            <a:schemeClr val="tx1"/>
          </a:solidFill>
          <a:latin typeface="Times New Roman" pitchFamily="18" charset="0"/>
          <a:cs typeface="Times New Roman" pitchFamily="18" charset="0"/>
        </a:defRPr>
      </a:lvl2pPr>
      <a:lvl3pPr algn="ctr" rtl="0" eaLnBrk="0" fontAlgn="base" hangingPunct="0">
        <a:spcBef>
          <a:spcPct val="0"/>
        </a:spcBef>
        <a:spcAft>
          <a:spcPct val="0"/>
        </a:spcAft>
        <a:defRPr sz="4000" b="1">
          <a:solidFill>
            <a:schemeClr val="tx1"/>
          </a:solidFill>
          <a:latin typeface="Times New Roman" pitchFamily="18" charset="0"/>
          <a:cs typeface="Times New Roman" pitchFamily="18" charset="0"/>
        </a:defRPr>
      </a:lvl3pPr>
      <a:lvl4pPr algn="ctr" rtl="0" eaLnBrk="0" fontAlgn="base" hangingPunct="0">
        <a:spcBef>
          <a:spcPct val="0"/>
        </a:spcBef>
        <a:spcAft>
          <a:spcPct val="0"/>
        </a:spcAft>
        <a:defRPr sz="4000" b="1">
          <a:solidFill>
            <a:schemeClr val="tx1"/>
          </a:solidFill>
          <a:latin typeface="Times New Roman" pitchFamily="18" charset="0"/>
          <a:cs typeface="Times New Roman" pitchFamily="18" charset="0"/>
        </a:defRPr>
      </a:lvl4pPr>
      <a:lvl5pPr algn="ctr" rtl="0" eaLnBrk="0" fontAlgn="base" hangingPunct="0">
        <a:spcBef>
          <a:spcPct val="0"/>
        </a:spcBef>
        <a:spcAft>
          <a:spcPct val="0"/>
        </a:spcAft>
        <a:defRPr sz="4000" b="1">
          <a:solidFill>
            <a:schemeClr val="tx1"/>
          </a:solidFill>
          <a:latin typeface="Times New Roman" pitchFamily="18" charset="0"/>
          <a:cs typeface="Times New Roman" pitchFamily="18" charset="0"/>
        </a:defRPr>
      </a:lvl5pPr>
      <a:lvl6pPr marL="457200" algn="ctr" rtl="0" fontAlgn="base">
        <a:spcBef>
          <a:spcPct val="0"/>
        </a:spcBef>
        <a:spcAft>
          <a:spcPct val="0"/>
        </a:spcAft>
        <a:defRPr sz="4000" b="1">
          <a:solidFill>
            <a:schemeClr val="tx1"/>
          </a:solidFill>
          <a:latin typeface="Times New Roman" pitchFamily="18" charset="0"/>
          <a:cs typeface="Times New Roman" pitchFamily="18" charset="0"/>
        </a:defRPr>
      </a:lvl6pPr>
      <a:lvl7pPr marL="914400" algn="ctr" rtl="0" fontAlgn="base">
        <a:spcBef>
          <a:spcPct val="0"/>
        </a:spcBef>
        <a:spcAft>
          <a:spcPct val="0"/>
        </a:spcAft>
        <a:defRPr sz="4000" b="1">
          <a:solidFill>
            <a:schemeClr val="tx1"/>
          </a:solidFill>
          <a:latin typeface="Times New Roman" pitchFamily="18" charset="0"/>
          <a:cs typeface="Times New Roman" pitchFamily="18" charset="0"/>
        </a:defRPr>
      </a:lvl7pPr>
      <a:lvl8pPr marL="1371600" algn="ctr" rtl="0" fontAlgn="base">
        <a:spcBef>
          <a:spcPct val="0"/>
        </a:spcBef>
        <a:spcAft>
          <a:spcPct val="0"/>
        </a:spcAft>
        <a:defRPr sz="4000" b="1">
          <a:solidFill>
            <a:schemeClr val="tx1"/>
          </a:solidFill>
          <a:latin typeface="Times New Roman" pitchFamily="18" charset="0"/>
          <a:cs typeface="Times New Roman" pitchFamily="18" charset="0"/>
        </a:defRPr>
      </a:lvl8pPr>
      <a:lvl9pPr marL="1828800" algn="ctr" rtl="0" fontAlgn="base">
        <a:spcBef>
          <a:spcPct val="0"/>
        </a:spcBef>
        <a:spcAft>
          <a:spcPct val="0"/>
        </a:spcAft>
        <a:defRPr sz="4000" b="1">
          <a:solidFill>
            <a:schemeClr val="tx1"/>
          </a:solidFill>
          <a:latin typeface="Times New Roman" pitchFamily="18" charset="0"/>
          <a:cs typeface="Times New Roman" pitchFamily="18"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Times New Roman" pitchFamily="18" charset="0"/>
          <a:ea typeface="+mn-ea"/>
          <a:cs typeface="Times New Roman" pitchFamily="18"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Times New Roman" pitchFamily="18" charset="0"/>
          <a:ea typeface="+mn-ea"/>
          <a:cs typeface="Times New Roman" pitchFamily="18"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Times New Roman" pitchFamily="18" charset="0"/>
          <a:ea typeface="+mn-ea"/>
          <a:cs typeface="Times New Roman" pitchFamily="18"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Times New Roman" pitchFamily="18" charset="0"/>
          <a:ea typeface="+mn-ea"/>
          <a:cs typeface="Times New Roman" pitchFamily="18"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2.xml"/><Relationship Id="rId4" Type="http://schemas.openxmlformats.org/officeDocument/2006/relationships/image" Target="../media/image65.jpeg"/></Relationships>
</file>

<file path=ppt/slides/_rels/slide104.xml.rels><?xml version="1.0" encoding="UTF-8" standalone="yes"?>
<Relationships xmlns="http://schemas.openxmlformats.org/package/2006/relationships"><Relationship Id="rId2" Type="http://schemas.openxmlformats.org/officeDocument/2006/relationships/image" Target="../media/image66.emf"/><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96.xml"/><Relationship Id="rId1" Type="http://schemas.openxmlformats.org/officeDocument/2006/relationships/slideLayout" Target="../slideLayouts/slideLayout2.xml"/><Relationship Id="rId4" Type="http://schemas.openxmlformats.org/officeDocument/2006/relationships/image" Target="../media/image69.png"/></Relationships>
</file>

<file path=ppt/slides/_rels/slide108.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arget="../media/image72.jpeg" Type="http://schemas.openxmlformats.org/officeDocument/2006/relationships/image"/><Relationship Id="rId2" Target="../media/image71.jpeg" Type="http://schemas.openxmlformats.org/officeDocument/2006/relationships/image"/><Relationship Id="rId1" Target="../slideLayouts/slideLayout2.xml" Type="http://schemas.openxmlformats.org/officeDocument/2006/relationships/slideLayout"/><Relationship Id="rId4" Target="../media/image73.jpeg" Type="http://schemas.openxmlformats.org/officeDocument/2006/relationships/image"/></Relationships>
</file>

<file path=ppt/slides/_rels/slide111.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notesSlide" Target="../notesSlides/notesSlide103.xml"/><Relationship Id="rId2" Type="http://schemas.openxmlformats.org/officeDocument/2006/relationships/slideLayout" Target="../slideLayouts/slideLayout2.xml"/><Relationship Id="rId1" Type="http://schemas.openxmlformats.org/officeDocument/2006/relationships/video" Target="file:///C:\Documents%20and%20Settings\SDG\Desktop\TCCC%20Website%20Materials%20Master%20Set%20100818\02%20TCCC%20Curriculum\0203%20PowerPoint%20Presentations%20(6)%20and%20Training%20Videos%20(15)\0203V11%20Saline%20Lock%20-%20Step%20%231%20100818.MPG" TargetMode="External"/><Relationship Id="rId4" Type="http://schemas.openxmlformats.org/officeDocument/2006/relationships/image" Target="../media/image76.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notesSlide" Target="../notesSlides/notesSlide104.xml"/><Relationship Id="rId2" Type="http://schemas.openxmlformats.org/officeDocument/2006/relationships/slideLayout" Target="../slideLayouts/slideLayout2.xml"/><Relationship Id="rId1" Type="http://schemas.openxmlformats.org/officeDocument/2006/relationships/video" Target="file:///C:\Documents%20and%20Settings\SDG\Desktop\TCCC%20Website%20Materials%20Master%20Set%20100818\02%20TCCC%20Curriculum\0203%20PowerPoint%20Presentations%20(6)%20and%20Training%20Videos%20(15)\0203V12%20Saline%20Lock%20-%20Step%20%232%20100818.MPG" TargetMode="External"/><Relationship Id="rId4" Type="http://schemas.openxmlformats.org/officeDocument/2006/relationships/image" Target="../media/image77.jpeg"/></Relationships>
</file>

<file path=ppt/slides/_rels/slide121.xml.rels><?xml version="1.0" encoding="UTF-8" standalone="yes"?>
<Relationships xmlns="http://schemas.openxmlformats.org/package/2006/relationships"><Relationship Id="rId3" Type="http://schemas.openxmlformats.org/officeDocument/2006/relationships/notesSlide" Target="../notesSlides/notesSlide105.xml"/><Relationship Id="rId2" Type="http://schemas.openxmlformats.org/officeDocument/2006/relationships/slideLayout" Target="../slideLayouts/slideLayout2.xml"/><Relationship Id="rId1" Type="http://schemas.openxmlformats.org/officeDocument/2006/relationships/video" Target="file:///C:\Documents%20and%20Settings\SDG\Desktop\TCCC%20Website%20Materials%20Master%20Set%20100818\02%20TCCC%20Curriculum\0203%20PowerPoint%20Presentations%20(6)%20and%20Training%20Videos%20(15)\0203V13%20Saline%20Lock%20-%20Step%20%233%201000818.MPG" TargetMode="External"/><Relationship Id="rId4" Type="http://schemas.openxmlformats.org/officeDocument/2006/relationships/image" Target="../media/image78.jpeg"/></Relationships>
</file>

<file path=ppt/slides/_rels/slide122.xml.rels><?xml version="1.0" encoding="UTF-8" standalone="yes"?>
<Relationships xmlns="http://schemas.openxmlformats.org/package/2006/relationships"><Relationship Id="rId3" Type="http://schemas.openxmlformats.org/officeDocument/2006/relationships/notesSlide" Target="../notesSlides/notesSlide106.xml"/><Relationship Id="rId2" Type="http://schemas.openxmlformats.org/officeDocument/2006/relationships/slideLayout" Target="../slideLayouts/slideLayout2.xml"/><Relationship Id="rId1" Type="http://schemas.openxmlformats.org/officeDocument/2006/relationships/video" Target="file:///C:\Documents%20and%20Settings\SDG\Desktop\TCCC%20Website%20Materials%20Master%20Set%20100818\02%20TCCC%20Curriculum\0203%20PowerPoint%20Presentations%20(6)%20and%20Training%20Videos%20(15)\0203V14%20Saline%20Lock%20-%20Step%20%234%20100818.MPG" TargetMode="External"/><Relationship Id="rId4" Type="http://schemas.openxmlformats.org/officeDocument/2006/relationships/image" Target="../media/image79.jpeg"/></Relationships>
</file>

<file path=ppt/slides/_rels/slide123.xml.rels><?xml version="1.0" encoding="UTF-8" standalone="yes"?>
<Relationships xmlns="http://schemas.openxmlformats.org/package/2006/relationships"><Relationship Id="rId3" Type="http://schemas.openxmlformats.org/officeDocument/2006/relationships/notesSlide" Target="../notesSlides/notesSlide107.xml"/><Relationship Id="rId2" Type="http://schemas.openxmlformats.org/officeDocument/2006/relationships/slideLayout" Target="../slideLayouts/slideLayout2.xml"/><Relationship Id="rId1" Type="http://schemas.openxmlformats.org/officeDocument/2006/relationships/video" Target="file:///C:\Documents%20and%20Settings\SDG\Desktop\TCCC%20Website%20Materials%20Master%20Set%20100818\02%20TCCC%20Curriculum\0203%20PowerPoint%20Presentations%20(6)%20and%20Training%20Videos%20(15)\0203V15%20Saline%20Lock%20-%20Step%20%235%20100818.MPG" TargetMode="External"/><Relationship Id="rId4" Type="http://schemas.openxmlformats.org/officeDocument/2006/relationships/image" Target="../media/image80.jpeg"/></Relationships>
</file>

<file path=ppt/slides/_rels/slide124.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notesSlide" Target="../notesSlides/notesSlide108.xml"/><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notesSlide" Target="../notesSlides/notesSlide109.xml"/><Relationship Id="rId1" Type="http://schemas.openxmlformats.org/officeDocument/2006/relationships/slideLayout" Target="../slideLayouts/slideLayout4.xml"/><Relationship Id="rId4" Type="http://schemas.openxmlformats.org/officeDocument/2006/relationships/image" Target="../media/image83.jpeg"/></Relationships>
</file>

<file path=ppt/slides/_rels/slide126.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notesSlide" Target="../notesSlides/notesSlide113.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notesSlide" Target="../notesSlides/notesSlide114.xml"/><Relationship Id="rId1" Type="http://schemas.openxmlformats.org/officeDocument/2006/relationships/slideLayout" Target="../slideLayouts/slideLayout4.xml"/></Relationships>
</file>

<file path=ppt/slides/_rels/slide131.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notesSlide" Target="../notesSlides/notesSlide115.xml"/><Relationship Id="rId1" Type="http://schemas.openxmlformats.org/officeDocument/2006/relationships/slideLayout" Target="../slideLayouts/slideLayout12.xml"/></Relationships>
</file>

<file path=ppt/slides/_rels/slide132.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notesSlide" Target="../notesSlides/notesSlide116.xml"/><Relationship Id="rId1" Type="http://schemas.openxmlformats.org/officeDocument/2006/relationships/slideLayout" Target="../slideLayouts/slideLayout12.xml"/></Relationships>
</file>

<file path=ppt/slides/_rels/slide133.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notesSlide" Target="../notesSlides/notesSlide117.xml"/><Relationship Id="rId1" Type="http://schemas.openxmlformats.org/officeDocument/2006/relationships/slideLayout" Target="../slideLayouts/slideLayout12.xml"/></Relationships>
</file>

<file path=ppt/slides/_rels/slide134.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notesSlide" Target="../notesSlides/notesSlide118.xml"/><Relationship Id="rId1" Type="http://schemas.openxmlformats.org/officeDocument/2006/relationships/slideLayout" Target="../slideLayouts/slideLayout12.xml"/><Relationship Id="rId4" Type="http://schemas.openxmlformats.org/officeDocument/2006/relationships/image" Target="../media/image91.png"/></Relationships>
</file>

<file path=ppt/slides/_rels/slide135.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notesSlide" Target="../notesSlides/notesSlide119.xml"/><Relationship Id="rId1" Type="http://schemas.openxmlformats.org/officeDocument/2006/relationships/slideLayout" Target="../slideLayouts/slideLayout12.xml"/></Relationships>
</file>

<file path=ppt/slides/_rels/slide136.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notesSlide" Target="../notesSlides/notesSlide120.xml"/><Relationship Id="rId1" Type="http://schemas.openxmlformats.org/officeDocument/2006/relationships/slideLayout" Target="../slideLayouts/slideLayout12.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12.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3" Target="../notesSlides/notesSlide123.xml" Type="http://schemas.openxmlformats.org/officeDocument/2006/relationships/notesSlide"/><Relationship Id="rId2" Target="../slideLayouts/slideLayout4.xml" Type="http://schemas.openxmlformats.org/officeDocument/2006/relationships/slideLayout"/><Relationship Id="rId1" Target="file:///C:\Users\Stephen%20Giebner\Desktop\0203V15%20FAST1%20110808.wmv" TargetMode="External" Type="http://schemas.openxmlformats.org/officeDocument/2006/relationships/video"/><Relationship Id="rId4" Target="../media/image94.jpeg" Type="http://schemas.openxmlformats.org/officeDocument/2006/relationships/image"/></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3" Type="http://schemas.openxmlformats.org/officeDocument/2006/relationships/image" Target="../media/image96.jpeg"/><Relationship Id="rId2" Type="http://schemas.openxmlformats.org/officeDocument/2006/relationships/notesSlide" Target="../notesSlides/notesSlide125.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image" Target="../media/image97.jpeg"/><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7.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image" Target="../media/image98.jpeg"/><Relationship Id="rId1" Type="http://schemas.openxmlformats.org/officeDocument/2006/relationships/slideLayout" Target="../slideLayouts/slideLayout7.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3" Type="http://schemas.openxmlformats.org/officeDocument/2006/relationships/image" Target="../media/image99.jpeg"/><Relationship Id="rId2" Type="http://schemas.openxmlformats.org/officeDocument/2006/relationships/notesSlide" Target="../notesSlides/notesSlide142.xml"/><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3" Type="http://schemas.openxmlformats.org/officeDocument/2006/relationships/image" Target="../media/image100.jpeg"/><Relationship Id="rId2" Type="http://schemas.openxmlformats.org/officeDocument/2006/relationships/notesSlide" Target="../notesSlides/notesSlide143.xml"/><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3" Type="http://schemas.openxmlformats.org/officeDocument/2006/relationships/image" Target="../media/image101.jpeg"/><Relationship Id="rId2" Type="http://schemas.openxmlformats.org/officeDocument/2006/relationships/notesSlide" Target="../notesSlides/notesSlide145.xml"/><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3" Type="http://schemas.openxmlformats.org/officeDocument/2006/relationships/image" Target="../media/image102.jpeg"/><Relationship Id="rId2" Type="http://schemas.openxmlformats.org/officeDocument/2006/relationships/notesSlide" Target="../notesSlides/notesSlide147.xml"/><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3" Type="http://schemas.openxmlformats.org/officeDocument/2006/relationships/image" Target="../media/image103.jpeg"/><Relationship Id="rId2" Type="http://schemas.openxmlformats.org/officeDocument/2006/relationships/notesSlide" Target="../notesSlides/notesSlide149.xml"/><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3" Type="http://schemas.openxmlformats.org/officeDocument/2006/relationships/image" Target="../media/image104.jpeg"/><Relationship Id="rId2" Type="http://schemas.openxmlformats.org/officeDocument/2006/relationships/notesSlide" Target="../notesSlides/notesSlide15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notesSlide" Target="../notesSlides/notesSlide154.xml"/><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3" Type="http://schemas.openxmlformats.org/officeDocument/2006/relationships/image" Target="../media/image106.jpeg"/><Relationship Id="rId2" Type="http://schemas.openxmlformats.org/officeDocument/2006/relationships/notesSlide" Target="../notesSlides/notesSlide155.xml"/><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156.xml"/><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159.xml"/><Relationship Id="rId1" Type="http://schemas.openxmlformats.org/officeDocument/2006/relationships/slideLayout" Target="../slideLayouts/slideLayout7.xml"/></Relationships>
</file>

<file path=ppt/slides/_rels/slide179.xml.rels><?xml version="1.0" encoding="UTF-8" standalone="yes"?>
<Relationships xmlns="http://schemas.openxmlformats.org/package/2006/relationships"><Relationship Id="rId3" Type="http://schemas.openxmlformats.org/officeDocument/2006/relationships/image" Target="../media/image107.jpeg"/><Relationship Id="rId2" Type="http://schemas.openxmlformats.org/officeDocument/2006/relationships/notesSlide" Target="../notesSlides/notesSlide160.xml"/><Relationship Id="rId1" Type="http://schemas.openxmlformats.org/officeDocument/2006/relationships/slideLayout" Target="../slideLayouts/slideLayout7.xml"/><Relationship Id="rId4" Type="http://schemas.openxmlformats.org/officeDocument/2006/relationships/image" Target="../media/image108.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161.xml"/><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2" Type="http://schemas.openxmlformats.org/officeDocument/2006/relationships/notesSlide" Target="../notesSlides/notesSlide162.xml"/><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163.xml"/><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3" Type="http://schemas.openxmlformats.org/officeDocument/2006/relationships/image" Target="../media/image109.jpeg"/><Relationship Id="rId2" Type="http://schemas.openxmlformats.org/officeDocument/2006/relationships/notesSlide" Target="../notesSlides/notesSlide164.xml"/><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2" Type="http://schemas.openxmlformats.org/officeDocument/2006/relationships/notesSlide" Target="../notesSlides/notesSlide165.xml"/><Relationship Id="rId1" Type="http://schemas.openxmlformats.org/officeDocument/2006/relationships/slideLayout" Target="../slideLayouts/slideLayout7.xml"/></Relationships>
</file>

<file path=ppt/slides/_rels/slide185.xml.rels><?xml version="1.0" encoding="UTF-8" standalone="yes"?>
<Relationships xmlns="http://schemas.openxmlformats.org/package/2006/relationships"><Relationship Id="rId2" Type="http://schemas.openxmlformats.org/officeDocument/2006/relationships/notesSlide" Target="../notesSlides/notesSlide166.xml"/><Relationship Id="rId1" Type="http://schemas.openxmlformats.org/officeDocument/2006/relationships/slideLayout" Target="../slideLayouts/slideLayout7.xml"/></Relationships>
</file>

<file path=ppt/slides/_rels/slide186.xml.rels><?xml version="1.0" encoding="UTF-8" standalone="yes"?>
<Relationships xmlns="http://schemas.openxmlformats.org/package/2006/relationships"><Relationship Id="rId3" Type="http://schemas.openxmlformats.org/officeDocument/2006/relationships/image" Target="../media/image110.jpeg"/><Relationship Id="rId2" Type="http://schemas.openxmlformats.org/officeDocument/2006/relationships/notesSlide" Target="../notesSlides/notesSlide167.xml"/><Relationship Id="rId1" Type="http://schemas.openxmlformats.org/officeDocument/2006/relationships/slideLayout" Target="../slideLayouts/slideLayout7.xml"/><Relationship Id="rId4" Type="http://schemas.openxmlformats.org/officeDocument/2006/relationships/image" Target="../media/image111.png"/></Relationships>
</file>

<file path=ppt/slides/_rels/slide187.xml.rels><?xml version="1.0" encoding="UTF-8" standalone="yes"?>
<Relationships xmlns="http://schemas.openxmlformats.org/package/2006/relationships"><Relationship Id="rId3" Type="http://schemas.openxmlformats.org/officeDocument/2006/relationships/image" Target="../media/image112.jpeg"/><Relationship Id="rId2" Type="http://schemas.openxmlformats.org/officeDocument/2006/relationships/notesSlide" Target="../notesSlides/notesSlide168.xml"/><Relationship Id="rId1" Type="http://schemas.openxmlformats.org/officeDocument/2006/relationships/slideLayout" Target="../slideLayouts/slideLayout7.xml"/></Relationships>
</file>

<file path=ppt/slides/_rels/slide188.xml.rels><?xml version="1.0" encoding="UTF-8" standalone="yes"?>
<Relationships xmlns="http://schemas.openxmlformats.org/package/2006/relationships"><Relationship Id="rId2" Type="http://schemas.openxmlformats.org/officeDocument/2006/relationships/notesSlide" Target="../notesSlides/notesSlide169.xml"/><Relationship Id="rId1" Type="http://schemas.openxmlformats.org/officeDocument/2006/relationships/slideLayout" Target="../slideLayouts/slideLayout7.xml"/></Relationships>
</file>

<file path=ppt/slides/_rels/slide189.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notesSlide" Target="../notesSlides/notesSlide170.xml"/><Relationship Id="rId1" Type="http://schemas.openxmlformats.org/officeDocument/2006/relationships/slideLayout" Target="../slideLayouts/slideLayout7.xml"/><Relationship Id="rId4" Type="http://schemas.openxmlformats.org/officeDocument/2006/relationships/image" Target="../media/image114.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2" Type="http://schemas.openxmlformats.org/officeDocument/2006/relationships/notesSlide" Target="../notesSlides/notesSlide171.xml"/><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2" Type="http://schemas.openxmlformats.org/officeDocument/2006/relationships/notesSlide" Target="../notesSlides/notesSlide172.xml"/><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2" Type="http://schemas.openxmlformats.org/officeDocument/2006/relationships/notesSlide" Target="../notesSlides/notesSlide173.xml"/><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3" Type="http://schemas.openxmlformats.org/officeDocument/2006/relationships/image" Target="../media/image115.jpeg"/><Relationship Id="rId2" Type="http://schemas.openxmlformats.org/officeDocument/2006/relationships/notesSlide" Target="../notesSlides/notesSlide174.xml"/><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3" Type="http://schemas.openxmlformats.org/officeDocument/2006/relationships/image" Target="../media/image116.jpeg"/><Relationship Id="rId2" Type="http://schemas.openxmlformats.org/officeDocument/2006/relationships/notesSlide" Target="../notesSlides/notesSlide175.xml"/><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3" Type="http://schemas.openxmlformats.org/officeDocument/2006/relationships/image" Target="../media/image117.jpeg"/><Relationship Id="rId2" Type="http://schemas.openxmlformats.org/officeDocument/2006/relationships/notesSlide" Target="../notesSlides/notesSlide176.xml"/><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3" Type="http://schemas.openxmlformats.org/officeDocument/2006/relationships/image" Target="../media/image118.jpeg"/><Relationship Id="rId2" Type="http://schemas.openxmlformats.org/officeDocument/2006/relationships/notesSlide" Target="../notesSlides/notesSlide177.xml"/><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3" Type="http://schemas.openxmlformats.org/officeDocument/2006/relationships/image" Target="../media/image119.jpeg"/><Relationship Id="rId2" Type="http://schemas.openxmlformats.org/officeDocument/2006/relationships/notesSlide" Target="../notesSlides/notesSlide178.xml"/><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2" Type="http://schemas.openxmlformats.org/officeDocument/2006/relationships/notesSlide" Target="../notesSlides/notesSlide179.xml"/><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3" Type="http://schemas.openxmlformats.org/officeDocument/2006/relationships/image" Target="../media/image120.jpeg"/><Relationship Id="rId2" Type="http://schemas.openxmlformats.org/officeDocument/2006/relationships/notesSlide" Target="../notesSlides/notesSlide18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3" Type="http://schemas.openxmlformats.org/officeDocument/2006/relationships/image" Target="../media/image120.jpeg"/><Relationship Id="rId2" Type="http://schemas.openxmlformats.org/officeDocument/2006/relationships/notesSlide" Target="../notesSlides/notesSlide181.xml"/><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3" Type="http://schemas.openxmlformats.org/officeDocument/2006/relationships/image" Target="../media/image120.jpeg"/><Relationship Id="rId2" Type="http://schemas.openxmlformats.org/officeDocument/2006/relationships/notesSlide" Target="../notesSlides/notesSlide182.xml"/><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3" Type="http://schemas.openxmlformats.org/officeDocument/2006/relationships/image" Target="../media/image121.jpeg"/><Relationship Id="rId2" Type="http://schemas.openxmlformats.org/officeDocument/2006/relationships/notesSlide" Target="../notesSlides/notesSlide183.xml"/><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3" Type="http://schemas.openxmlformats.org/officeDocument/2006/relationships/image" Target="../media/image122.jpeg"/><Relationship Id="rId2" Type="http://schemas.openxmlformats.org/officeDocument/2006/relationships/notesSlide" Target="../notesSlides/notesSlide184.xml"/><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3" Type="http://schemas.openxmlformats.org/officeDocument/2006/relationships/image" Target="../media/image122.jpeg"/><Relationship Id="rId2" Type="http://schemas.openxmlformats.org/officeDocument/2006/relationships/notesSlide" Target="../notesSlides/notesSlide185.xml"/><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2" Type="http://schemas.openxmlformats.org/officeDocument/2006/relationships/notesSlide" Target="../notesSlides/notesSlide186.xml"/><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2" Type="http://schemas.openxmlformats.org/officeDocument/2006/relationships/notesSlide" Target="../notesSlides/notesSlide18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2" Type="http://schemas.openxmlformats.org/officeDocument/2006/relationships/notesSlide" Target="../notesSlides/notesSlide188.xml"/><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2" Type="http://schemas.openxmlformats.org/officeDocument/2006/relationships/notesSlide" Target="../notesSlides/notesSlide189.xml"/><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2" Type="http://schemas.openxmlformats.org/officeDocument/2006/relationships/notesSlide" Target="../notesSlides/notesSlide190.xml"/><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3" Type="http://schemas.openxmlformats.org/officeDocument/2006/relationships/image" Target="../media/image123.png"/><Relationship Id="rId2" Type="http://schemas.openxmlformats.org/officeDocument/2006/relationships/notesSlide" Target="../notesSlides/notesSlide191.xml"/><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3" Type="http://schemas.openxmlformats.org/officeDocument/2006/relationships/image" Target="../media/image123.png"/><Relationship Id="rId2" Type="http://schemas.openxmlformats.org/officeDocument/2006/relationships/notesSlide" Target="../notesSlides/notesSlide192.xml"/><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3" Type="http://schemas.openxmlformats.org/officeDocument/2006/relationships/image" Target="../media/image124.jpeg"/><Relationship Id="rId2" Type="http://schemas.openxmlformats.org/officeDocument/2006/relationships/notesSlide" Target="../notesSlides/notesSlide193.xml"/><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3" Type="http://schemas.openxmlformats.org/officeDocument/2006/relationships/image" Target="../media/image125.jpeg"/><Relationship Id="rId2" Type="http://schemas.openxmlformats.org/officeDocument/2006/relationships/notesSlide" Target="../notesSlides/notesSlide194.xml"/><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3" Type="http://schemas.openxmlformats.org/officeDocument/2006/relationships/image" Target="../media/image126.jpeg"/><Relationship Id="rId2" Type="http://schemas.openxmlformats.org/officeDocument/2006/relationships/notesSlide" Target="../notesSlides/notesSlide195.xml"/><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228.xml.rels><?xml version="1.0" encoding="UTF-8" standalone="yes"?>
<Relationships xmlns="http://schemas.openxmlformats.org/package/2006/relationships"><Relationship Id="rId2" Type="http://schemas.openxmlformats.org/officeDocument/2006/relationships/notesSlide" Target="../notesSlides/notesSlide196.xml"/><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3" Type="http://schemas.openxmlformats.org/officeDocument/2006/relationships/image" Target="../media/image127.jpeg"/><Relationship Id="rId2" Type="http://schemas.openxmlformats.org/officeDocument/2006/relationships/notesSlide" Target="../notesSlides/notesSlide19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2" Type="http://schemas.openxmlformats.org/officeDocument/2006/relationships/notesSlide" Target="../notesSlides/notesSlide198.xml"/><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3" Type="http://schemas.openxmlformats.org/officeDocument/2006/relationships/image" Target="../media/image128.jpeg"/><Relationship Id="rId2" Type="http://schemas.openxmlformats.org/officeDocument/2006/relationships/notesSlide" Target="../notesSlides/notesSlide199.xml"/><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3" Type="http://schemas.openxmlformats.org/officeDocument/2006/relationships/image" Target="../media/image129.jpeg"/><Relationship Id="rId2" Type="http://schemas.openxmlformats.org/officeDocument/2006/relationships/notesSlide" Target="../notesSlides/notesSlide200.xml"/><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3" Type="http://schemas.openxmlformats.org/officeDocument/2006/relationships/image" Target="../media/image130.jpeg"/><Relationship Id="rId2" Type="http://schemas.openxmlformats.org/officeDocument/2006/relationships/notesSlide" Target="../notesSlides/notesSlide201.xml"/><Relationship Id="rId1" Type="http://schemas.openxmlformats.org/officeDocument/2006/relationships/slideLayout" Target="../slideLayouts/slideLayout2.xml"/><Relationship Id="rId4" Type="http://schemas.openxmlformats.org/officeDocument/2006/relationships/image" Target="../media/image131.jpeg"/></Relationships>
</file>

<file path=ppt/slides/_rels/slide234.xml.rels><?xml version="1.0" encoding="UTF-8" standalone="yes"?>
<Relationships xmlns="http://schemas.openxmlformats.org/package/2006/relationships"><Relationship Id="rId3" Type="http://schemas.openxmlformats.org/officeDocument/2006/relationships/image" Target="../media/image132.jpeg"/><Relationship Id="rId2" Type="http://schemas.openxmlformats.org/officeDocument/2006/relationships/notesSlide" Target="../notesSlides/notesSlide202.xml"/><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3" Type="http://schemas.openxmlformats.org/officeDocument/2006/relationships/image" Target="../media/image133.jpeg"/><Relationship Id="rId2" Type="http://schemas.openxmlformats.org/officeDocument/2006/relationships/notesSlide" Target="../notesSlides/notesSlide203.xml"/><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2" Type="http://schemas.openxmlformats.org/officeDocument/2006/relationships/image" Target="../media/image134.jpeg"/><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2" Type="http://schemas.openxmlformats.org/officeDocument/2006/relationships/notesSlide" Target="../notesSlides/notesSlide204.xml"/><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3" Type="http://schemas.openxmlformats.org/officeDocument/2006/relationships/image" Target="../media/image135.jpeg"/><Relationship Id="rId2" Type="http://schemas.openxmlformats.org/officeDocument/2006/relationships/notesSlide" Target="../notesSlides/notesSlide205.xml"/><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2" Type="http://schemas.openxmlformats.org/officeDocument/2006/relationships/notesSlide" Target="../notesSlides/notesSlide20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2" Type="http://schemas.openxmlformats.org/officeDocument/2006/relationships/notesSlide" Target="../notesSlides/notesSlide207.xml"/><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3" Type="http://schemas.openxmlformats.org/officeDocument/2006/relationships/image" Target="../media/image136.jpeg"/><Relationship Id="rId2" Type="http://schemas.openxmlformats.org/officeDocument/2006/relationships/notesSlide" Target="../notesSlides/notesSlide208.xml"/><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2" Type="http://schemas.openxmlformats.org/officeDocument/2006/relationships/notesSlide" Target="../notesSlides/notesSlide209.xml"/><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3" Type="http://schemas.openxmlformats.org/officeDocument/2006/relationships/image" Target="../media/image137.jpeg"/><Relationship Id="rId2" Type="http://schemas.openxmlformats.org/officeDocument/2006/relationships/notesSlide" Target="../notesSlides/notesSlide210.xml"/><Relationship Id="rId1" Type="http://schemas.openxmlformats.org/officeDocument/2006/relationships/slideLayout" Target="../slideLayouts/slideLayout6.xml"/><Relationship Id="rId5" Type="http://schemas.openxmlformats.org/officeDocument/2006/relationships/image" Target="../media/image139.jpeg"/><Relationship Id="rId4" Type="http://schemas.openxmlformats.org/officeDocument/2006/relationships/image" Target="../media/image138.jpeg"/></Relationships>
</file>

<file path=ppt/slides/_rels/slide244.xml.rels><?xml version="1.0" encoding="UTF-8" standalone="yes"?>
<Relationships xmlns="http://schemas.openxmlformats.org/package/2006/relationships"><Relationship Id="rId3" Type="http://schemas.openxmlformats.org/officeDocument/2006/relationships/image" Target="../media/image140.jpeg"/><Relationship Id="rId2" Type="http://schemas.openxmlformats.org/officeDocument/2006/relationships/notesSlide" Target="../notesSlides/notesSlide211.xml"/><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2" Type="http://schemas.openxmlformats.org/officeDocument/2006/relationships/notesSlide" Target="../notesSlides/notesSlide212.xml"/><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3" Type="http://schemas.openxmlformats.org/officeDocument/2006/relationships/image" Target="../media/image141.jpeg"/><Relationship Id="rId2" Type="http://schemas.openxmlformats.org/officeDocument/2006/relationships/notesSlide" Target="../notesSlides/notesSlide213.xml"/><Relationship Id="rId1" Type="http://schemas.openxmlformats.org/officeDocument/2006/relationships/slideLayout" Target="../slideLayouts/slideLayout7.xml"/></Relationships>
</file>

<file path=ppt/slides/_rels/slide247.xml.rels><?xml version="1.0" encoding="UTF-8" standalone="yes"?>
<Relationships xmlns="http://schemas.openxmlformats.org/package/2006/relationships"><Relationship Id="rId3" Type="http://schemas.openxmlformats.org/officeDocument/2006/relationships/image" Target="../media/image142.jpeg"/><Relationship Id="rId2" Type="http://schemas.openxmlformats.org/officeDocument/2006/relationships/notesSlide" Target="../notesSlides/notesSlide214.xml"/><Relationship Id="rId1" Type="http://schemas.openxmlformats.org/officeDocument/2006/relationships/slideLayout" Target="../slideLayouts/slideLayout7.xml"/><Relationship Id="rId4" Type="http://schemas.openxmlformats.org/officeDocument/2006/relationships/image" Target="../media/image143.jpeg"/></Relationships>
</file>

<file path=ppt/slides/_rels/slide248.xml.rels><?xml version="1.0" encoding="UTF-8" standalone="yes"?>
<Relationships xmlns="http://schemas.openxmlformats.org/package/2006/relationships"><Relationship Id="rId3" Type="http://schemas.openxmlformats.org/officeDocument/2006/relationships/image" Target="../media/image144.jpeg"/><Relationship Id="rId2" Type="http://schemas.openxmlformats.org/officeDocument/2006/relationships/notesSlide" Target="../notesSlides/notesSlide215.xml"/><Relationship Id="rId1" Type="http://schemas.openxmlformats.org/officeDocument/2006/relationships/slideLayout" Target="../slideLayouts/slideLayout7.xml"/><Relationship Id="rId4" Type="http://schemas.openxmlformats.org/officeDocument/2006/relationships/image" Target="../media/image145.jpeg"/></Relationships>
</file>

<file path=ppt/slides/_rels/slide249.xml.rels><?xml version="1.0" encoding="UTF-8" standalone="yes"?>
<Relationships xmlns="http://schemas.openxmlformats.org/package/2006/relationships"><Relationship Id="rId3" Type="http://schemas.openxmlformats.org/officeDocument/2006/relationships/image" Target="../media/image146.jpeg"/><Relationship Id="rId2" Type="http://schemas.openxmlformats.org/officeDocument/2006/relationships/notesSlide" Target="../notesSlides/notesSlide216.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3" Type="http://schemas.openxmlformats.org/officeDocument/2006/relationships/image" Target="../media/image147.jpeg"/><Relationship Id="rId2" Type="http://schemas.openxmlformats.org/officeDocument/2006/relationships/notesSlide" Target="../notesSlides/notesSlide217.xml"/><Relationship Id="rId1" Type="http://schemas.openxmlformats.org/officeDocument/2006/relationships/slideLayout" Target="../slideLayouts/slideLayout7.xml"/></Relationships>
</file>

<file path=ppt/slides/_rels/slide251.xml.rels><?xml version="1.0" encoding="UTF-8" standalone="yes"?>
<Relationships xmlns="http://schemas.openxmlformats.org/package/2006/relationships"><Relationship Id="rId2" Type="http://schemas.openxmlformats.org/officeDocument/2006/relationships/notesSlide" Target="../notesSlides/notesSlide218.xml"/><Relationship Id="rId1" Type="http://schemas.openxmlformats.org/officeDocument/2006/relationships/slideLayout" Target="../slideLayouts/slideLayout7.xml"/></Relationships>
</file>

<file path=ppt/slides/_rels/slide252.xml.rels><?xml version="1.0" encoding="UTF-8" standalone="yes"?>
<Relationships xmlns="http://schemas.openxmlformats.org/package/2006/relationships"><Relationship Id="rId2" Type="http://schemas.openxmlformats.org/officeDocument/2006/relationships/notesSlide" Target="../notesSlides/notesSlide219.xml"/><Relationship Id="rId1" Type="http://schemas.openxmlformats.org/officeDocument/2006/relationships/slideLayout" Target="../slideLayouts/slideLayout7.xml"/></Relationships>
</file>

<file path=ppt/slides/_rels/slide253.xml.rels><?xml version="1.0" encoding="UTF-8" standalone="yes"?>
<Relationships xmlns="http://schemas.openxmlformats.org/package/2006/relationships"><Relationship Id="rId2" Type="http://schemas.openxmlformats.org/officeDocument/2006/relationships/notesSlide" Target="../notesSlides/notesSlide220.xml"/><Relationship Id="rId1" Type="http://schemas.openxmlformats.org/officeDocument/2006/relationships/slideLayout" Target="../slideLayouts/slideLayout7.xml"/></Relationships>
</file>

<file path=ppt/slides/_rels/slide254.xml.rels><?xml version="1.0" encoding="UTF-8" standalone="yes"?>
<Relationships xmlns="http://schemas.openxmlformats.org/package/2006/relationships"><Relationship Id="rId3" Type="http://schemas.openxmlformats.org/officeDocument/2006/relationships/image" Target="../media/image148.jpeg"/><Relationship Id="rId2" Type="http://schemas.openxmlformats.org/officeDocument/2006/relationships/notesSlide" Target="../notesSlides/notesSlide221.xml"/><Relationship Id="rId1" Type="http://schemas.openxmlformats.org/officeDocument/2006/relationships/slideLayout" Target="../slideLayouts/slideLayout7.xml"/></Relationships>
</file>

<file path=ppt/slides/_rels/slide255.xml.rels><?xml version="1.0" encoding="UTF-8" standalone="yes"?>
<Relationships xmlns="http://schemas.openxmlformats.org/package/2006/relationships"><Relationship Id="rId3" Type="http://schemas.openxmlformats.org/officeDocument/2006/relationships/image" Target="../media/image149.jpeg"/><Relationship Id="rId2" Type="http://schemas.openxmlformats.org/officeDocument/2006/relationships/notesSlide" Target="../notesSlides/notesSlide222.xml"/><Relationship Id="rId1" Type="http://schemas.openxmlformats.org/officeDocument/2006/relationships/slideLayout" Target="../slideLayouts/slideLayout2.xml"/></Relationships>
</file>

<file path=ppt/slides/_rels/slide256.xml.rels><?xml version="1.0" encoding="UTF-8" standalone="yes"?>
<Relationships xmlns="http://schemas.openxmlformats.org/package/2006/relationships"><Relationship Id="rId2" Type="http://schemas.openxmlformats.org/officeDocument/2006/relationships/notesSlide" Target="../notesSlides/notesSlide223.xml"/><Relationship Id="rId1" Type="http://schemas.openxmlformats.org/officeDocument/2006/relationships/slideLayout" Target="../slideLayouts/slideLayout2.xml"/></Relationships>
</file>

<file path=ppt/slides/_rels/slide257.xml.rels><?xml version="1.0" encoding="UTF-8" standalone="yes"?>
<Relationships xmlns="http://schemas.openxmlformats.org/package/2006/relationships"><Relationship Id="rId3" Type="http://schemas.openxmlformats.org/officeDocument/2006/relationships/image" Target="../media/image150.jpeg"/><Relationship Id="rId2" Type="http://schemas.openxmlformats.org/officeDocument/2006/relationships/notesSlide" Target="../notesSlides/notesSlide224.xml"/><Relationship Id="rId1" Type="http://schemas.openxmlformats.org/officeDocument/2006/relationships/slideLayout" Target="../slideLayouts/slideLayout2.xml"/></Relationships>
</file>

<file path=ppt/slides/_rels/slide258.xml.rels><?xml version="1.0" encoding="UTF-8" standalone="yes"?>
<Relationships xmlns="http://schemas.openxmlformats.org/package/2006/relationships"><Relationship Id="rId2" Type="http://schemas.openxmlformats.org/officeDocument/2006/relationships/notesSlide" Target="../notesSlides/notesSlide225.xml"/><Relationship Id="rId1" Type="http://schemas.openxmlformats.org/officeDocument/2006/relationships/slideLayout" Target="../slideLayouts/slideLayout2.xml"/></Relationships>
</file>

<file path=ppt/slides/_rels/slide259.xml.rels><?xml version="1.0" encoding="UTF-8" standalone="yes"?>
<Relationships xmlns="http://schemas.openxmlformats.org/package/2006/relationships"><Relationship Id="rId2" Type="http://schemas.openxmlformats.org/officeDocument/2006/relationships/notesSlide" Target="../notesSlides/notesSlide22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arget="../media/image9.jpeg" Type="http://schemas.openxmlformats.org/officeDocument/2006/relationships/image"/><Relationship Id="rId2" Target="../notesSlides/notesSlide26.xml" Type="http://schemas.openxmlformats.org/officeDocument/2006/relationships/notesSlide"/><Relationship Id="rId1" Target="../slideLayouts/slideLayout2.xml" Type="http://schemas.openxmlformats.org/officeDocument/2006/relationships/slideLayout"/></Relationships>
</file>

<file path=ppt/slides/_rels/slide260.xml.rels><?xml version="1.0" encoding="UTF-8" standalone="yes"?>
<Relationships xmlns="http://schemas.openxmlformats.org/package/2006/relationships"><Relationship Id="rId2" Type="http://schemas.openxmlformats.org/officeDocument/2006/relationships/notesSlide" Target="../notesSlides/notesSlide227.xml"/><Relationship Id="rId1" Type="http://schemas.openxmlformats.org/officeDocument/2006/relationships/slideLayout" Target="../slideLayouts/slideLayout2.xml"/></Relationships>
</file>

<file path=ppt/slides/_rels/slide261.xml.rels><?xml version="1.0" encoding="UTF-8" standalone="yes"?>
<Relationships xmlns="http://schemas.openxmlformats.org/package/2006/relationships"><Relationship Id="rId2" Type="http://schemas.openxmlformats.org/officeDocument/2006/relationships/notesSlide" Target="../notesSlides/notesSlide228.xml"/><Relationship Id="rId1" Type="http://schemas.openxmlformats.org/officeDocument/2006/relationships/slideLayout" Target="../slideLayouts/slideLayout2.xml"/></Relationships>
</file>

<file path=ppt/slides/_rels/slide262.xml.rels><?xml version="1.0" encoding="UTF-8" standalone="yes"?>
<Relationships xmlns="http://schemas.openxmlformats.org/package/2006/relationships"><Relationship Id="rId2" Type="http://schemas.openxmlformats.org/officeDocument/2006/relationships/notesSlide" Target="../notesSlides/notesSlide229.xml"/><Relationship Id="rId1" Type="http://schemas.openxmlformats.org/officeDocument/2006/relationships/slideLayout" Target="../slideLayouts/slideLayout7.xml"/></Relationships>
</file>

<file path=ppt/slides/_rels/slide263.xml.rels><?xml version="1.0" encoding="UTF-8" standalone="yes"?>
<Relationships xmlns="http://schemas.openxmlformats.org/package/2006/relationships"><Relationship Id="rId2" Type="http://schemas.openxmlformats.org/officeDocument/2006/relationships/image" Target="../media/image151.jpeg"/><Relationship Id="rId1" Type="http://schemas.openxmlformats.org/officeDocument/2006/relationships/slideLayout" Target="../slideLayouts/slideLayout2.xml"/></Relationships>
</file>

<file path=ppt/slides/_rels/slide264.xml.rels><?xml version="1.0" encoding="UTF-8" standalone="yes"?>
<Relationships xmlns="http://schemas.openxmlformats.org/package/2006/relationships"><Relationship Id="rId2" Type="http://schemas.openxmlformats.org/officeDocument/2006/relationships/notesSlide" Target="../notesSlides/notesSlide230.xml"/><Relationship Id="rId1" Type="http://schemas.openxmlformats.org/officeDocument/2006/relationships/slideLayout" Target="../slideLayouts/slideLayout2.xml"/></Relationships>
</file>

<file path=ppt/slides/_rels/slide265.xml.rels><?xml version="1.0" encoding="UTF-8" standalone="yes"?>
<Relationships xmlns="http://schemas.openxmlformats.org/package/2006/relationships"><Relationship Id="rId2" Type="http://schemas.openxmlformats.org/officeDocument/2006/relationships/notesSlide" Target="../notesSlides/notesSlide231.xml"/><Relationship Id="rId1" Type="http://schemas.openxmlformats.org/officeDocument/2006/relationships/slideLayout" Target="../slideLayouts/slideLayout2.xml"/></Relationships>
</file>

<file path=ppt/slides/_rels/slide266.xml.rels><?xml version="1.0" encoding="UTF-8" standalone="yes"?>
<Relationships xmlns="http://schemas.openxmlformats.org/package/2006/relationships"><Relationship Id="rId2" Type="http://schemas.openxmlformats.org/officeDocument/2006/relationships/image" Target="../media/image152.jpeg"/><Relationship Id="rId1" Type="http://schemas.openxmlformats.org/officeDocument/2006/relationships/slideLayout" Target="../slideLayouts/slideLayout2.xml"/></Relationships>
</file>

<file path=ppt/slides/_rels/slide267.xml.rels><?xml version="1.0" encoding="UTF-8" standalone="yes"?>
<Relationships xmlns="http://schemas.openxmlformats.org/package/2006/relationships"><Relationship Id="rId2" Type="http://schemas.openxmlformats.org/officeDocument/2006/relationships/notesSlide" Target="../notesSlides/notesSlide232.xml"/><Relationship Id="rId1" Type="http://schemas.openxmlformats.org/officeDocument/2006/relationships/slideLayout" Target="../slideLayouts/slideLayout2.xml"/></Relationships>
</file>

<file path=ppt/slides/_rels/slide268.xml.rels><?xml version="1.0" encoding="UTF-8" standalone="yes"?>
<Relationships xmlns="http://schemas.openxmlformats.org/package/2006/relationships"><Relationship Id="rId2" Type="http://schemas.openxmlformats.org/officeDocument/2006/relationships/image" Target="../media/image153.jpeg"/><Relationship Id="rId1" Type="http://schemas.openxmlformats.org/officeDocument/2006/relationships/slideLayout" Target="../slideLayouts/slideLayout2.xml"/></Relationships>
</file>

<file path=ppt/slides/_rels/slide269.xml.rels><?xml version="1.0" encoding="UTF-8" standalone="yes"?>
<Relationships xmlns="http://schemas.openxmlformats.org/package/2006/relationships"><Relationship Id="rId2" Type="http://schemas.openxmlformats.org/officeDocument/2006/relationships/image" Target="../media/image15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70.xml.rels><?xml version="1.0" encoding="UTF-8" standalone="yes"?>
<Relationships xmlns="http://schemas.openxmlformats.org/package/2006/relationships"><Relationship Id="rId2" Type="http://schemas.openxmlformats.org/officeDocument/2006/relationships/notesSlide" Target="../notesSlides/notesSlide233.xml"/><Relationship Id="rId1" Type="http://schemas.openxmlformats.org/officeDocument/2006/relationships/slideLayout" Target="../slideLayouts/slideLayout2.xml"/></Relationships>
</file>

<file path=ppt/slides/_rels/slide271.xml.rels><?xml version="1.0" encoding="UTF-8" standalone="yes"?>
<Relationships xmlns="http://schemas.openxmlformats.org/package/2006/relationships"><Relationship Id="rId2" Type="http://schemas.openxmlformats.org/officeDocument/2006/relationships/notesSlide" Target="../notesSlides/notesSlide234.xml"/><Relationship Id="rId1" Type="http://schemas.openxmlformats.org/officeDocument/2006/relationships/slideLayout" Target="../slideLayouts/slideLayout2.xml"/></Relationships>
</file>

<file path=ppt/slides/_rels/slide272.xml.rels><?xml version="1.0" encoding="UTF-8" standalone="yes"?>
<Relationships xmlns="http://schemas.openxmlformats.org/package/2006/relationships"><Relationship Id="rId2" Type="http://schemas.openxmlformats.org/officeDocument/2006/relationships/notesSlide" Target="../notesSlides/notesSlide235.xml"/><Relationship Id="rId1" Type="http://schemas.openxmlformats.org/officeDocument/2006/relationships/slideLayout" Target="../slideLayouts/slideLayout2.xml"/></Relationships>
</file>

<file path=ppt/slides/_rels/slide273.xml.rels><?xml version="1.0" encoding="UTF-8" standalone="yes"?>
<Relationships xmlns="http://schemas.openxmlformats.org/package/2006/relationships"><Relationship Id="rId2" Type="http://schemas.openxmlformats.org/officeDocument/2006/relationships/notesSlide" Target="../notesSlides/notesSlide236.xml"/><Relationship Id="rId1" Type="http://schemas.openxmlformats.org/officeDocument/2006/relationships/slideLayout" Target="../slideLayouts/slideLayout2.xml"/></Relationships>
</file>

<file path=ppt/slides/_rels/slide274.xml.rels><?xml version="1.0" encoding="UTF-8" standalone="yes"?>
<Relationships xmlns="http://schemas.openxmlformats.org/package/2006/relationships"><Relationship Id="rId2" Type="http://schemas.openxmlformats.org/officeDocument/2006/relationships/notesSlide" Target="../notesSlides/notesSlide237.xml"/><Relationship Id="rId1" Type="http://schemas.openxmlformats.org/officeDocument/2006/relationships/slideLayout" Target="../slideLayouts/slideLayout2.xml"/></Relationships>
</file>

<file path=ppt/slides/_rels/slide275.xml.rels><?xml version="1.0" encoding="UTF-8" standalone="yes"?>
<Relationships xmlns="http://schemas.openxmlformats.org/package/2006/relationships"><Relationship Id="rId2" Type="http://schemas.openxmlformats.org/officeDocument/2006/relationships/notesSlide" Target="../notesSlides/notesSlide238.xml"/><Relationship Id="rId1" Type="http://schemas.openxmlformats.org/officeDocument/2006/relationships/slideLayout" Target="../slideLayouts/slideLayout2.xml"/></Relationships>
</file>

<file path=ppt/slides/_rels/slide276.xml.rels><?xml version="1.0" encoding="UTF-8" standalone="yes"?>
<Relationships xmlns="http://schemas.openxmlformats.org/package/2006/relationships"><Relationship Id="rId2" Type="http://schemas.openxmlformats.org/officeDocument/2006/relationships/image" Target="../media/image155.jpeg"/><Relationship Id="rId1" Type="http://schemas.openxmlformats.org/officeDocument/2006/relationships/slideLayout" Target="../slideLayouts/slideLayout2.xml"/></Relationships>
</file>

<file path=ppt/slides/_rels/slide277.xml.rels><?xml version="1.0" encoding="UTF-8" standalone="yes"?>
<Relationships xmlns="http://schemas.openxmlformats.org/package/2006/relationships"><Relationship Id="rId3" Type="http://schemas.openxmlformats.org/officeDocument/2006/relationships/image" Target="../media/image156.jpeg"/><Relationship Id="rId2" Type="http://schemas.openxmlformats.org/officeDocument/2006/relationships/notesSlide" Target="../notesSlides/notesSlide239.xml"/><Relationship Id="rId1" Type="http://schemas.openxmlformats.org/officeDocument/2006/relationships/slideLayout" Target="../slideLayouts/slideLayout7.xml"/></Relationships>
</file>

<file path=ppt/slides/_rels/slide278.xml.rels><?xml version="1.0" encoding="UTF-8" standalone="yes"?>
<Relationships xmlns="http://schemas.openxmlformats.org/package/2006/relationships"><Relationship Id="rId2" Type="http://schemas.openxmlformats.org/officeDocument/2006/relationships/notesSlide" Target="../notesSlides/notesSlide240.xml"/><Relationship Id="rId1" Type="http://schemas.openxmlformats.org/officeDocument/2006/relationships/slideLayout" Target="../slideLayouts/slideLayout2.xml"/></Relationships>
</file>

<file path=ppt/slides/_rels/slide279.xml.rels><?xml version="1.0" encoding="UTF-8" standalone="yes"?>
<Relationships xmlns="http://schemas.openxmlformats.org/package/2006/relationships"><Relationship Id="rId3" Type="http://schemas.openxmlformats.org/officeDocument/2006/relationships/image" Target="../media/image157.jpeg"/><Relationship Id="rId2" Type="http://schemas.openxmlformats.org/officeDocument/2006/relationships/notesSlide" Target="../notesSlides/notesSlide241.xml"/><Relationship Id="rId1" Type="http://schemas.openxmlformats.org/officeDocument/2006/relationships/slideLayout" Target="../slideLayouts/slideLayout2.xml"/><Relationship Id="rId4" Type="http://schemas.openxmlformats.org/officeDocument/2006/relationships/image" Target="../media/image158.jpeg"/></Relationships>
</file>

<file path=ppt/slides/_rels/slide2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80.xml.rels><?xml version="1.0" encoding="UTF-8" standalone="yes" ?><Relationships xmlns="http://schemas.openxmlformats.org/package/2006/relationships"><Relationship Id="rId3" Target="../notesSlides/notesSlide242.xml" Type="http://schemas.openxmlformats.org/officeDocument/2006/relationships/notesSlide"/><Relationship Id="rId2" Target="../slideLayouts/slideLayout14.xml" Type="http://schemas.openxmlformats.org/officeDocument/2006/relationships/slideLayout"/><Relationship Id="rId1" Target="file:///C:\Users\Stephen%20Giebner\Desktop\TCCC%20Curriculum%20Materials%20Master%20Set%20110808\02%20TCCC%20Curriculum\0203%20PowerPoint%20Presentations%20(6)%20and%20Training%20Videos%20(15)\0203V16%20Litter%20Carry%20110808.wmv" TargetMode="External" Type="http://schemas.openxmlformats.org/officeDocument/2006/relationships/video"/><Relationship Id="rId4" Target="../media/image159.jpeg" Type="http://schemas.openxmlformats.org/officeDocument/2006/relationships/image"/></Relationships>
</file>

<file path=ppt/slides/_rels/slide281.xml.rels><?xml version="1.0" encoding="UTF-8" standalone="yes"?>
<Relationships xmlns="http://schemas.openxmlformats.org/package/2006/relationships"><Relationship Id="rId2" Type="http://schemas.openxmlformats.org/officeDocument/2006/relationships/notesSlide" Target="../notesSlides/notesSlide243.xml"/><Relationship Id="rId1" Type="http://schemas.openxmlformats.org/officeDocument/2006/relationships/slideLayout" Target="../slideLayouts/slideLayout2.xml"/></Relationships>
</file>

<file path=ppt/slides/_rels/slide282.xml.rels><?xml version="1.0" encoding="UTF-8" standalone="yes"?>
<Relationships xmlns="http://schemas.openxmlformats.org/package/2006/relationships"><Relationship Id="rId2" Type="http://schemas.openxmlformats.org/officeDocument/2006/relationships/notesSlide" Target="../notesSlides/notesSlide244.xml"/><Relationship Id="rId1" Type="http://schemas.openxmlformats.org/officeDocument/2006/relationships/slideLayout" Target="../slideLayouts/slideLayout2.xml"/></Relationships>
</file>

<file path=ppt/slides/_rels/slide283.xml.rels><?xml version="1.0" encoding="UTF-8" standalone="yes"?>
<Relationships xmlns="http://schemas.openxmlformats.org/package/2006/relationships"><Relationship Id="rId2" Type="http://schemas.openxmlformats.org/officeDocument/2006/relationships/image" Target="../media/image160.jpeg"/><Relationship Id="rId1" Type="http://schemas.openxmlformats.org/officeDocument/2006/relationships/slideLayout" Target="../slideLayouts/slideLayout2.xml"/></Relationships>
</file>

<file path=ppt/slides/_rels/slide284.xml.rels><?xml version="1.0" encoding="UTF-8" standalone="yes"?>
<Relationships xmlns="http://schemas.openxmlformats.org/package/2006/relationships"><Relationship Id="rId3" Type="http://schemas.openxmlformats.org/officeDocument/2006/relationships/image" Target="../media/image161.jpeg"/><Relationship Id="rId2" Type="http://schemas.openxmlformats.org/officeDocument/2006/relationships/notesSlide" Target="../notesSlides/notesSlide245.xml"/><Relationship Id="rId1" Type="http://schemas.openxmlformats.org/officeDocument/2006/relationships/slideLayout" Target="../slideLayouts/slideLayout1.xml"/></Relationships>
</file>

<file path=ppt/slides/_rels/slide285.xml.rels><?xml version="1.0" encoding="UTF-8" standalone="yes"?>
<Relationships xmlns="http://schemas.openxmlformats.org/package/2006/relationships"><Relationship Id="rId3" Type="http://schemas.openxmlformats.org/officeDocument/2006/relationships/image" Target="../media/image162.jpeg"/><Relationship Id="rId2" Type="http://schemas.openxmlformats.org/officeDocument/2006/relationships/notesSlide" Target="../notesSlides/notesSlide246.xml"/><Relationship Id="rId1" Type="http://schemas.openxmlformats.org/officeDocument/2006/relationships/slideLayout" Target="../slideLayouts/slideLayout2.xml"/></Relationships>
</file>

<file path=ppt/slides/_rels/slide286.xml.rels><?xml version="1.0" encoding="UTF-8" standalone="yes"?>
<Relationships xmlns="http://schemas.openxmlformats.org/package/2006/relationships"><Relationship Id="rId2" Type="http://schemas.openxmlformats.org/officeDocument/2006/relationships/notesSlide" Target="../notesSlides/notesSlide247.xml"/><Relationship Id="rId1" Type="http://schemas.openxmlformats.org/officeDocument/2006/relationships/slideLayout" Target="../slideLayouts/slideLayout2.xml"/></Relationships>
</file>

<file path=ppt/slides/_rels/slide287.xml.rels><?xml version="1.0" encoding="UTF-8" standalone="yes"?>
<Relationships xmlns="http://schemas.openxmlformats.org/package/2006/relationships"><Relationship Id="rId2" Type="http://schemas.openxmlformats.org/officeDocument/2006/relationships/notesSlide" Target="../notesSlides/notesSlide248.xml"/><Relationship Id="rId1" Type="http://schemas.openxmlformats.org/officeDocument/2006/relationships/slideLayout" Target="../slideLayouts/slideLayout2.xml"/></Relationships>
</file>

<file path=ppt/slides/_rels/slide288.xml.rels><?xml version="1.0" encoding="UTF-8" standalone="yes"?>
<Relationships xmlns="http://schemas.openxmlformats.org/package/2006/relationships"><Relationship Id="rId2" Type="http://schemas.openxmlformats.org/officeDocument/2006/relationships/notesSlide" Target="../notesSlides/notesSlide249.xml"/><Relationship Id="rId1" Type="http://schemas.openxmlformats.org/officeDocument/2006/relationships/slideLayout" Target="../slideLayouts/slideLayout2.xml"/></Relationships>
</file>

<file path=ppt/slides/_rels/slide289.xml.rels><?xml version="1.0" encoding="UTF-8" standalone="yes"?>
<Relationships xmlns="http://schemas.openxmlformats.org/package/2006/relationships"><Relationship Id="rId2" Type="http://schemas.openxmlformats.org/officeDocument/2006/relationships/notesSlide" Target="../notesSlides/notesSlide25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290.xml.rels><?xml version="1.0" encoding="UTF-8" standalone="yes"?>
<Relationships xmlns="http://schemas.openxmlformats.org/package/2006/relationships"><Relationship Id="rId2" Type="http://schemas.openxmlformats.org/officeDocument/2006/relationships/notesSlide" Target="../notesSlides/notesSlide251.xml"/><Relationship Id="rId1" Type="http://schemas.openxmlformats.org/officeDocument/2006/relationships/slideLayout" Target="../slideLayouts/slideLayout2.xml"/></Relationships>
</file>

<file path=ppt/slides/_rels/slide291.xml.rels><?xml version="1.0" encoding="UTF-8" standalone="yes"?>
<Relationships xmlns="http://schemas.openxmlformats.org/package/2006/relationships"><Relationship Id="rId2" Type="http://schemas.openxmlformats.org/officeDocument/2006/relationships/notesSlide" Target="../notesSlides/notesSlide252.xml"/><Relationship Id="rId1" Type="http://schemas.openxmlformats.org/officeDocument/2006/relationships/slideLayout" Target="../slideLayouts/slideLayout2.xml"/></Relationships>
</file>

<file path=ppt/slides/_rels/slide292.xml.rels><?xml version="1.0" encoding="UTF-8" standalone="yes"?>
<Relationships xmlns="http://schemas.openxmlformats.org/package/2006/relationships"><Relationship Id="rId3" Type="http://schemas.openxmlformats.org/officeDocument/2006/relationships/image" Target="../media/image163.png"/><Relationship Id="rId2" Type="http://schemas.openxmlformats.org/officeDocument/2006/relationships/notesSlide" Target="../notesSlides/notesSlide253.xml"/><Relationship Id="rId1" Type="http://schemas.openxmlformats.org/officeDocument/2006/relationships/slideLayout" Target="../slideLayouts/slideLayout2.xml"/></Relationships>
</file>

<file path=ppt/slides/_rels/slide293.xml.rels><?xml version="1.0" encoding="UTF-8" standalone="yes"?>
<Relationships xmlns="http://schemas.openxmlformats.org/package/2006/relationships"><Relationship Id="rId3" Type="http://schemas.openxmlformats.org/officeDocument/2006/relationships/image" Target="../media/image164.jpeg"/><Relationship Id="rId2" Type="http://schemas.openxmlformats.org/officeDocument/2006/relationships/notesSlide" Target="../notesSlides/notesSlide254.xml"/><Relationship Id="rId1" Type="http://schemas.openxmlformats.org/officeDocument/2006/relationships/slideLayout" Target="../slideLayouts/slideLayout1.xml"/></Relationships>
</file>

<file path=ppt/slides/_rels/slide294.xml.rels><?xml version="1.0" encoding="UTF-8" standalone="yes"?>
<Relationships xmlns="http://schemas.openxmlformats.org/package/2006/relationships"><Relationship Id="rId3" Type="http://schemas.openxmlformats.org/officeDocument/2006/relationships/image" Target="../media/image165.jpeg"/><Relationship Id="rId2" Type="http://schemas.openxmlformats.org/officeDocument/2006/relationships/notesSlide" Target="../notesSlides/notesSlide255.xml"/><Relationship Id="rId1" Type="http://schemas.openxmlformats.org/officeDocument/2006/relationships/slideLayout" Target="../slideLayouts/slideLayout2.xml"/><Relationship Id="rId6" Type="http://schemas.openxmlformats.org/officeDocument/2006/relationships/image" Target="../media/image168.jpeg"/><Relationship Id="rId5" Type="http://schemas.openxmlformats.org/officeDocument/2006/relationships/image" Target="../media/image167.jpeg"/><Relationship Id="rId4" Type="http://schemas.openxmlformats.org/officeDocument/2006/relationships/image" Target="../media/image166.jpeg"/></Relationships>
</file>

<file path=ppt/slides/_rels/slide295.xml.rels><?xml version="1.0" encoding="UTF-8" standalone="yes"?>
<Relationships xmlns="http://schemas.openxmlformats.org/package/2006/relationships"><Relationship Id="rId2" Type="http://schemas.openxmlformats.org/officeDocument/2006/relationships/notesSlide" Target="../notesSlides/notesSlide256.xml"/><Relationship Id="rId1" Type="http://schemas.openxmlformats.org/officeDocument/2006/relationships/slideLayout" Target="../slideLayouts/slideLayout2.xml"/></Relationships>
</file>

<file path=ppt/slides/_rels/slide296.xml.rels><?xml version="1.0" encoding="UTF-8" standalone="yes"?>
<Relationships xmlns="http://schemas.openxmlformats.org/package/2006/relationships"><Relationship Id="rId2" Type="http://schemas.openxmlformats.org/officeDocument/2006/relationships/notesSlide" Target="../notesSlides/notesSlide257.xml"/><Relationship Id="rId1" Type="http://schemas.openxmlformats.org/officeDocument/2006/relationships/slideLayout" Target="../slideLayouts/slideLayout2.xml"/></Relationships>
</file>

<file path=ppt/slides/_rels/slide297.xml.rels><?xml version="1.0" encoding="UTF-8" standalone="yes"?>
<Relationships xmlns="http://schemas.openxmlformats.org/package/2006/relationships"><Relationship Id="rId2" Type="http://schemas.openxmlformats.org/officeDocument/2006/relationships/notesSlide" Target="../notesSlides/notesSlide258.xml"/><Relationship Id="rId1" Type="http://schemas.openxmlformats.org/officeDocument/2006/relationships/slideLayout" Target="../slideLayouts/slideLayout2.xml"/></Relationships>
</file>

<file path=ppt/slides/_rels/slide298.xml.rels><?xml version="1.0" encoding="UTF-8" standalone="yes"?>
<Relationships xmlns="http://schemas.openxmlformats.org/package/2006/relationships"><Relationship Id="rId3" Type="http://schemas.openxmlformats.org/officeDocument/2006/relationships/image" Target="../media/image169.jpeg"/><Relationship Id="rId2" Type="http://schemas.openxmlformats.org/officeDocument/2006/relationships/notesSlide" Target="../notesSlides/notesSlide259.xml"/><Relationship Id="rId1" Type="http://schemas.openxmlformats.org/officeDocument/2006/relationships/slideLayout" Target="../slideLayouts/slideLayout2.xml"/></Relationships>
</file>

<file path=ppt/slides/_rels/slide299.xml.rels><?xml version="1.0" encoding="UTF-8" standalone="yes"?>
<Relationships xmlns="http://schemas.openxmlformats.org/package/2006/relationships"><Relationship Id="rId3" Type="http://schemas.openxmlformats.org/officeDocument/2006/relationships/image" Target="../media/image170.jpeg"/><Relationship Id="rId2" Type="http://schemas.openxmlformats.org/officeDocument/2006/relationships/notesSlide" Target="../notesSlides/notesSlide260.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00.xml.rels><?xml version="1.0" encoding="UTF-8" standalone="yes" ?><Relationships xmlns="http://schemas.openxmlformats.org/package/2006/relationships"><Relationship Id="rId2" Target="../media/image171.jpeg" Type="http://schemas.openxmlformats.org/officeDocument/2006/relationships/image"/><Relationship Id="rId1" Target="../slideLayouts/slideLayout2.xml" Type="http://schemas.openxmlformats.org/officeDocument/2006/relationships/slideLayout"/></Relationships>
</file>

<file path=ppt/slides/_rels/slide301.xml.rels><?xml version="1.0" encoding="UTF-8" standalone="yes"?>
<Relationships xmlns="http://schemas.openxmlformats.org/package/2006/relationships"><Relationship Id="rId2" Type="http://schemas.openxmlformats.org/officeDocument/2006/relationships/notesSlide" Target="../notesSlides/notesSlide261.xml"/><Relationship Id="rId1" Type="http://schemas.openxmlformats.org/officeDocument/2006/relationships/slideLayout" Target="../slideLayouts/slideLayout2.xml"/></Relationships>
</file>

<file path=ppt/slides/_rels/slide302.xml.rels><?xml version="1.0" encoding="UTF-8" standalone="yes"?>
<Relationships xmlns="http://schemas.openxmlformats.org/package/2006/relationships"><Relationship Id="rId2" Type="http://schemas.openxmlformats.org/officeDocument/2006/relationships/notesSlide" Target="../notesSlides/notesSlide262.xml"/><Relationship Id="rId1" Type="http://schemas.openxmlformats.org/officeDocument/2006/relationships/slideLayout" Target="../slideLayouts/slideLayout2.xml"/></Relationships>
</file>

<file path=ppt/slides/_rels/slide303.xml.rels><?xml version="1.0" encoding="UTF-8" standalone="yes"?>
<Relationships xmlns="http://schemas.openxmlformats.org/package/2006/relationships"><Relationship Id="rId2" Type="http://schemas.openxmlformats.org/officeDocument/2006/relationships/notesSlide" Target="../notesSlides/notesSlide263.xml"/><Relationship Id="rId1" Type="http://schemas.openxmlformats.org/officeDocument/2006/relationships/slideLayout" Target="../slideLayouts/slideLayout2.xml"/></Relationships>
</file>

<file path=ppt/slides/_rels/slide304.xml.rels><?xml version="1.0" encoding="UTF-8" standalone="yes"?>
<Relationships xmlns="http://schemas.openxmlformats.org/package/2006/relationships"><Relationship Id="rId2" Type="http://schemas.openxmlformats.org/officeDocument/2006/relationships/notesSlide" Target="../notesSlides/notesSlide264.xml"/><Relationship Id="rId1" Type="http://schemas.openxmlformats.org/officeDocument/2006/relationships/slideLayout" Target="../slideLayouts/slideLayout2.xml"/></Relationships>
</file>

<file path=ppt/slides/_rels/slide305.xml.rels><?xml version="1.0" encoding="UTF-8" standalone="yes"?>
<Relationships xmlns="http://schemas.openxmlformats.org/package/2006/relationships"><Relationship Id="rId2" Type="http://schemas.openxmlformats.org/officeDocument/2006/relationships/notesSlide" Target="../notesSlides/notesSlide265.xml"/><Relationship Id="rId1" Type="http://schemas.openxmlformats.org/officeDocument/2006/relationships/slideLayout" Target="../slideLayouts/slideLayout2.xml"/></Relationships>
</file>

<file path=ppt/slides/_rels/slide306.xml.rels><?xml version="1.0" encoding="UTF-8" standalone="yes"?>
<Relationships xmlns="http://schemas.openxmlformats.org/package/2006/relationships"><Relationship Id="rId3" Type="http://schemas.openxmlformats.org/officeDocument/2006/relationships/image" Target="../media/image172.jpeg"/><Relationship Id="rId2" Type="http://schemas.openxmlformats.org/officeDocument/2006/relationships/notesSlide" Target="../notesSlides/notesSlide266.xml"/><Relationship Id="rId1" Type="http://schemas.openxmlformats.org/officeDocument/2006/relationships/slideLayout" Target="../slideLayouts/slideLayout2.xml"/></Relationships>
</file>

<file path=ppt/slides/_rels/slide307.xml.rels><?xml version="1.0" encoding="UTF-8" standalone="yes"?>
<Relationships xmlns="http://schemas.openxmlformats.org/package/2006/relationships"><Relationship Id="rId2" Type="http://schemas.openxmlformats.org/officeDocument/2006/relationships/notesSlide" Target="../notesSlides/notesSlide267.xml"/><Relationship Id="rId1" Type="http://schemas.openxmlformats.org/officeDocument/2006/relationships/slideLayout" Target="../slideLayouts/slideLayout2.xml"/></Relationships>
</file>

<file path=ppt/slides/_rels/slide308.xml.rels><?xml version="1.0" encoding="UTF-8" standalone="yes"?>
<Relationships xmlns="http://schemas.openxmlformats.org/package/2006/relationships"><Relationship Id="rId3" Type="http://schemas.openxmlformats.org/officeDocument/2006/relationships/image" Target="../media/image173.jpeg"/><Relationship Id="rId2" Type="http://schemas.openxmlformats.org/officeDocument/2006/relationships/notesSlide" Target="../notesSlides/notesSlide268.xml"/><Relationship Id="rId1" Type="http://schemas.openxmlformats.org/officeDocument/2006/relationships/slideLayout" Target="../slideLayouts/slideLayout2.xml"/></Relationships>
</file>

<file path=ppt/slides/_rels/slide309.xml.rels><?xml version="1.0" encoding="UTF-8" standalone="yes"?>
<Relationships xmlns="http://schemas.openxmlformats.org/package/2006/relationships"><Relationship Id="rId3" Type="http://schemas.openxmlformats.org/officeDocument/2006/relationships/image" Target="../media/image174.jpeg"/><Relationship Id="rId2" Type="http://schemas.openxmlformats.org/officeDocument/2006/relationships/notesSlide" Target="../notesSlides/notesSlide26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10.xml.rels><?xml version="1.0" encoding="UTF-8" standalone="yes"?>
<Relationships xmlns="http://schemas.openxmlformats.org/package/2006/relationships"><Relationship Id="rId3" Type="http://schemas.openxmlformats.org/officeDocument/2006/relationships/image" Target="../media/image175.jpeg"/><Relationship Id="rId2" Type="http://schemas.openxmlformats.org/officeDocument/2006/relationships/notesSlide" Target="../notesSlides/notesSlide270.xml"/><Relationship Id="rId1" Type="http://schemas.openxmlformats.org/officeDocument/2006/relationships/slideLayout" Target="../slideLayouts/slideLayout2.xml"/></Relationships>
</file>

<file path=ppt/slides/_rels/slide311.xml.rels><?xml version="1.0" encoding="UTF-8" standalone="yes"?>
<Relationships xmlns="http://schemas.openxmlformats.org/package/2006/relationships"><Relationship Id="rId3" Type="http://schemas.openxmlformats.org/officeDocument/2006/relationships/image" Target="../media/image176.jpeg"/><Relationship Id="rId2" Type="http://schemas.openxmlformats.org/officeDocument/2006/relationships/notesSlide" Target="../notesSlides/notesSlide271.xml"/><Relationship Id="rId1" Type="http://schemas.openxmlformats.org/officeDocument/2006/relationships/slideLayout" Target="../slideLayouts/slideLayout2.xml"/></Relationships>
</file>

<file path=ppt/slides/_rels/slide312.xml.rels><?xml version="1.0" encoding="UTF-8" standalone="yes"?>
<Relationships xmlns="http://schemas.openxmlformats.org/package/2006/relationships"><Relationship Id="rId3" Type="http://schemas.openxmlformats.org/officeDocument/2006/relationships/image" Target="../media/image177.jpeg"/><Relationship Id="rId2" Type="http://schemas.openxmlformats.org/officeDocument/2006/relationships/notesSlide" Target="../notesSlides/notesSlide272.xml"/><Relationship Id="rId1" Type="http://schemas.openxmlformats.org/officeDocument/2006/relationships/slideLayout" Target="../slideLayouts/slideLayout2.xml"/></Relationships>
</file>

<file path=ppt/slides/_rels/slide313.xml.rels><?xml version="1.0" encoding="UTF-8" standalone="yes"?>
<Relationships xmlns="http://schemas.openxmlformats.org/package/2006/relationships"><Relationship Id="rId2" Type="http://schemas.openxmlformats.org/officeDocument/2006/relationships/notesSlide" Target="../notesSlides/notesSlide273.xml"/><Relationship Id="rId1" Type="http://schemas.openxmlformats.org/officeDocument/2006/relationships/slideLayout" Target="../slideLayouts/slideLayout2.xml"/></Relationships>
</file>

<file path=ppt/slides/_rels/slide314.xml.rels><?xml version="1.0" encoding="UTF-8" standalone="yes"?>
<Relationships xmlns="http://schemas.openxmlformats.org/package/2006/relationships"><Relationship Id="rId3" Type="http://schemas.openxmlformats.org/officeDocument/2006/relationships/image" Target="../media/image178.jpeg"/><Relationship Id="rId2" Type="http://schemas.openxmlformats.org/officeDocument/2006/relationships/notesSlide" Target="../notesSlides/notesSlide274.xml"/><Relationship Id="rId1" Type="http://schemas.openxmlformats.org/officeDocument/2006/relationships/slideLayout" Target="../slideLayouts/slideLayout2.xml"/></Relationships>
</file>

<file path=ppt/slides/_rels/slide315.xml.rels><?xml version="1.0" encoding="UTF-8" standalone="yes"?>
<Relationships xmlns="http://schemas.openxmlformats.org/package/2006/relationships"><Relationship Id="rId3" Type="http://schemas.openxmlformats.org/officeDocument/2006/relationships/image" Target="../media/image179.jpeg"/><Relationship Id="rId2" Type="http://schemas.openxmlformats.org/officeDocument/2006/relationships/notesSlide" Target="../notesSlides/notesSlide275.xml"/><Relationship Id="rId1" Type="http://schemas.openxmlformats.org/officeDocument/2006/relationships/slideLayout" Target="../slideLayouts/slideLayout2.xml"/></Relationships>
</file>

<file path=ppt/slides/_rels/slide316.xml.rels><?xml version="1.0" encoding="UTF-8" standalone="yes"?>
<Relationships xmlns="http://schemas.openxmlformats.org/package/2006/relationships"><Relationship Id="rId2" Type="http://schemas.openxmlformats.org/officeDocument/2006/relationships/image" Target="../media/image180.jpeg"/><Relationship Id="rId1" Type="http://schemas.openxmlformats.org/officeDocument/2006/relationships/slideLayout" Target="../slideLayouts/slideLayout2.xml"/></Relationships>
</file>

<file path=ppt/slides/_rels/slide317.xml.rels><?xml version="1.0" encoding="UTF-8" standalone="yes"?>
<Relationships xmlns="http://schemas.openxmlformats.org/package/2006/relationships"><Relationship Id="rId3" Type="http://schemas.openxmlformats.org/officeDocument/2006/relationships/image" Target="../media/image181.jpeg"/><Relationship Id="rId2" Type="http://schemas.openxmlformats.org/officeDocument/2006/relationships/notesSlide" Target="../notesSlides/notesSlide276.xml"/><Relationship Id="rId1" Type="http://schemas.openxmlformats.org/officeDocument/2006/relationships/slideLayout" Target="../slideLayouts/slideLayout2.xml"/></Relationships>
</file>

<file path=ppt/slides/_rels/slide318.xml.rels><?xml version="1.0" encoding="UTF-8" standalone="yes"?>
<Relationships xmlns="http://schemas.openxmlformats.org/package/2006/relationships"><Relationship Id="rId2" Type="http://schemas.openxmlformats.org/officeDocument/2006/relationships/notesSlide" Target="../notesSlides/notesSlide277.xml"/><Relationship Id="rId1" Type="http://schemas.openxmlformats.org/officeDocument/2006/relationships/slideLayout" Target="../slideLayouts/slideLayout2.xml"/></Relationships>
</file>

<file path=ppt/slides/_rels/slide319.xml.rels><?xml version="1.0" encoding="UTF-8" standalone="yes"?>
<Relationships xmlns="http://schemas.openxmlformats.org/package/2006/relationships"><Relationship Id="rId2" Type="http://schemas.openxmlformats.org/officeDocument/2006/relationships/notesSlide" Target="../notesSlides/notesSlide27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20.xml.rels><?xml version="1.0" encoding="UTF-8" standalone="yes"?>
<Relationships xmlns="http://schemas.openxmlformats.org/package/2006/relationships"><Relationship Id="rId2" Type="http://schemas.openxmlformats.org/officeDocument/2006/relationships/notesSlide" Target="../notesSlides/notesSlide279.xml"/><Relationship Id="rId1" Type="http://schemas.openxmlformats.org/officeDocument/2006/relationships/slideLayout" Target="../slideLayouts/slideLayout2.xml"/></Relationships>
</file>

<file path=ppt/slides/_rels/slide321.xml.rels><?xml version="1.0" encoding="UTF-8" standalone="yes"?>
<Relationships xmlns="http://schemas.openxmlformats.org/package/2006/relationships"><Relationship Id="rId3" Type="http://schemas.openxmlformats.org/officeDocument/2006/relationships/image" Target="../media/image182.jpeg"/><Relationship Id="rId2" Type="http://schemas.openxmlformats.org/officeDocument/2006/relationships/notesSlide" Target="../notesSlides/notesSlide280.xml"/><Relationship Id="rId1" Type="http://schemas.openxmlformats.org/officeDocument/2006/relationships/slideLayout" Target="../slideLayouts/slideLayout2.xml"/></Relationships>
</file>

<file path=ppt/slides/_rels/slide322.xml.rels><?xml version="1.0" encoding="UTF-8" standalone="yes"?>
<Relationships xmlns="http://schemas.openxmlformats.org/package/2006/relationships"><Relationship Id="rId3" Type="http://schemas.openxmlformats.org/officeDocument/2006/relationships/image" Target="../media/image183.jpeg"/><Relationship Id="rId2" Type="http://schemas.openxmlformats.org/officeDocument/2006/relationships/notesSlide" Target="../notesSlides/notesSlide281.xml"/><Relationship Id="rId1" Type="http://schemas.openxmlformats.org/officeDocument/2006/relationships/slideLayout" Target="../slideLayouts/slideLayout2.xml"/></Relationships>
</file>

<file path=ppt/slides/_rels/slide323.xml.rels><?xml version="1.0" encoding="UTF-8" standalone="yes"?>
<Relationships xmlns="http://schemas.openxmlformats.org/package/2006/relationships"><Relationship Id="rId3" Type="http://schemas.openxmlformats.org/officeDocument/2006/relationships/image" Target="../media/image184.jpeg"/><Relationship Id="rId2" Type="http://schemas.openxmlformats.org/officeDocument/2006/relationships/notesSlide" Target="../notesSlides/notesSlide282.xml"/><Relationship Id="rId1" Type="http://schemas.openxmlformats.org/officeDocument/2006/relationships/slideLayout" Target="../slideLayouts/slideLayout2.xml"/></Relationships>
</file>

<file path=ppt/slides/_rels/slide324.xml.rels><?xml version="1.0" encoding="UTF-8" standalone="yes"?>
<Relationships xmlns="http://schemas.openxmlformats.org/package/2006/relationships"><Relationship Id="rId2" Type="http://schemas.openxmlformats.org/officeDocument/2006/relationships/notesSlide" Target="../notesSlides/notesSlide283.xml"/><Relationship Id="rId1" Type="http://schemas.openxmlformats.org/officeDocument/2006/relationships/slideLayout" Target="../slideLayouts/slideLayout2.xml"/></Relationships>
</file>

<file path=ppt/slides/_rels/slide325.xml.rels><?xml version="1.0" encoding="UTF-8" standalone="yes"?>
<Relationships xmlns="http://schemas.openxmlformats.org/package/2006/relationships"><Relationship Id="rId2" Type="http://schemas.openxmlformats.org/officeDocument/2006/relationships/notesSlide" Target="../notesSlides/notesSlide284.xml"/><Relationship Id="rId1" Type="http://schemas.openxmlformats.org/officeDocument/2006/relationships/slideLayout" Target="../slideLayouts/slideLayout2.xml"/></Relationships>
</file>

<file path=ppt/slides/_rels/slide326.xml.rels><?xml version="1.0" encoding="UTF-8" standalone="yes"?>
<Relationships xmlns="http://schemas.openxmlformats.org/package/2006/relationships"><Relationship Id="rId2" Type="http://schemas.openxmlformats.org/officeDocument/2006/relationships/notesSlide" Target="../notesSlides/notesSlide285.xml"/><Relationship Id="rId1" Type="http://schemas.openxmlformats.org/officeDocument/2006/relationships/slideLayout" Target="../slideLayouts/slideLayout2.xml"/></Relationships>
</file>

<file path=ppt/slides/_rels/slide327.xml.rels><?xml version="1.0" encoding="UTF-8" standalone="yes"?>
<Relationships xmlns="http://schemas.openxmlformats.org/package/2006/relationships"><Relationship Id="rId2" Type="http://schemas.openxmlformats.org/officeDocument/2006/relationships/notesSlide" Target="../notesSlides/notesSlide286.xml"/><Relationship Id="rId1" Type="http://schemas.openxmlformats.org/officeDocument/2006/relationships/slideLayout" Target="../slideLayouts/slideLayout2.xml"/></Relationships>
</file>

<file path=ppt/slides/_rels/slide328.xml.rels><?xml version="1.0" encoding="UTF-8" standalone="yes"?>
<Relationships xmlns="http://schemas.openxmlformats.org/package/2006/relationships"><Relationship Id="rId2" Type="http://schemas.openxmlformats.org/officeDocument/2006/relationships/notesSlide" Target="../notesSlides/notesSlide287.xml"/><Relationship Id="rId1" Type="http://schemas.openxmlformats.org/officeDocument/2006/relationships/slideLayout" Target="../slideLayouts/slideLayout2.xml"/></Relationships>
</file>

<file path=ppt/slides/_rels/slide329.xml.rels><?xml version="1.0" encoding="UTF-8" standalone="yes"?>
<Relationships xmlns="http://schemas.openxmlformats.org/package/2006/relationships"><Relationship Id="rId2" Type="http://schemas.openxmlformats.org/officeDocument/2006/relationships/notesSlide" Target="../notesSlides/notesSlide28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30.xml.rels><?xml version="1.0" encoding="UTF-8" standalone="yes"?>
<Relationships xmlns="http://schemas.openxmlformats.org/package/2006/relationships"><Relationship Id="rId2" Type="http://schemas.openxmlformats.org/officeDocument/2006/relationships/notesSlide" Target="../notesSlides/notesSlide289.xml"/><Relationship Id="rId1" Type="http://schemas.openxmlformats.org/officeDocument/2006/relationships/slideLayout" Target="../slideLayouts/slideLayout2.xml"/></Relationships>
</file>

<file path=ppt/slides/_rels/slide331.xml.rels><?xml version="1.0" encoding="UTF-8" standalone="yes"?>
<Relationships xmlns="http://schemas.openxmlformats.org/package/2006/relationships"><Relationship Id="rId2" Type="http://schemas.openxmlformats.org/officeDocument/2006/relationships/notesSlide" Target="../notesSlides/notesSlide290.xml"/><Relationship Id="rId1" Type="http://schemas.openxmlformats.org/officeDocument/2006/relationships/slideLayout" Target="../slideLayouts/slideLayout2.xml"/></Relationships>
</file>

<file path=ppt/slides/_rels/slide332.xml.rels><?xml version="1.0" encoding="UTF-8" standalone="yes"?>
<Relationships xmlns="http://schemas.openxmlformats.org/package/2006/relationships"><Relationship Id="rId2" Type="http://schemas.openxmlformats.org/officeDocument/2006/relationships/notesSlide" Target="../notesSlides/notesSlide291.xml"/><Relationship Id="rId1" Type="http://schemas.openxmlformats.org/officeDocument/2006/relationships/slideLayout" Target="../slideLayouts/slideLayout2.xml"/></Relationships>
</file>

<file path=ppt/slides/_rels/slide333.xml.rels><?xml version="1.0" encoding="UTF-8" standalone="yes"?>
<Relationships xmlns="http://schemas.openxmlformats.org/package/2006/relationships"><Relationship Id="rId2" Type="http://schemas.openxmlformats.org/officeDocument/2006/relationships/notesSlide" Target="../notesSlides/notesSlide292.xml"/><Relationship Id="rId1" Type="http://schemas.openxmlformats.org/officeDocument/2006/relationships/slideLayout" Target="../slideLayouts/slideLayout2.xml"/></Relationships>
</file>

<file path=ppt/slides/_rels/slide334.xml.rels><?xml version="1.0" encoding="UTF-8" standalone="yes"?>
<Relationships xmlns="http://schemas.openxmlformats.org/package/2006/relationships"><Relationship Id="rId2" Type="http://schemas.openxmlformats.org/officeDocument/2006/relationships/notesSlide" Target="../notesSlides/notesSlide293.xml"/><Relationship Id="rId1" Type="http://schemas.openxmlformats.org/officeDocument/2006/relationships/slideLayout" Target="../slideLayouts/slideLayout2.xml"/></Relationships>
</file>

<file path=ppt/slides/_rels/slide335.xml.rels><?xml version="1.0" encoding="UTF-8" standalone="yes"?>
<Relationships xmlns="http://schemas.openxmlformats.org/package/2006/relationships"><Relationship Id="rId3" Type="http://schemas.openxmlformats.org/officeDocument/2006/relationships/image" Target="../media/image185.jpeg"/><Relationship Id="rId2" Type="http://schemas.openxmlformats.org/officeDocument/2006/relationships/notesSlide" Target="../notesSlides/notesSlide294.xml"/><Relationship Id="rId1" Type="http://schemas.openxmlformats.org/officeDocument/2006/relationships/slideLayout" Target="../slideLayouts/slideLayout2.xml"/></Relationships>
</file>

<file path=ppt/slides/_rels/slide336.xml.rels><?xml version="1.0" encoding="UTF-8" standalone="yes"?>
<Relationships xmlns="http://schemas.openxmlformats.org/package/2006/relationships"><Relationship Id="rId3" Type="http://schemas.openxmlformats.org/officeDocument/2006/relationships/image" Target="../media/image186.jpeg"/><Relationship Id="rId2" Type="http://schemas.openxmlformats.org/officeDocument/2006/relationships/notesSlide" Target="../notesSlides/notesSlide295.xml"/><Relationship Id="rId1" Type="http://schemas.openxmlformats.org/officeDocument/2006/relationships/slideLayout" Target="../slideLayouts/slideLayout2.xml"/></Relationships>
</file>

<file path=ppt/slides/_rels/slide3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8.xml.rels><?xml version="1.0" encoding="UTF-8" standalone="yes"?>
<Relationships xmlns="http://schemas.openxmlformats.org/package/2006/relationships"><Relationship Id="rId3" Type="http://schemas.openxmlformats.org/officeDocument/2006/relationships/image" Target="../media/image187.jpeg"/><Relationship Id="rId2" Type="http://schemas.openxmlformats.org/officeDocument/2006/relationships/notesSlide" Target="../notesSlides/notesSlide296.xml"/><Relationship Id="rId1" Type="http://schemas.openxmlformats.org/officeDocument/2006/relationships/slideLayout" Target="../slideLayouts/slideLayout12.xml"/></Relationships>
</file>

<file path=ppt/slides/_rels/slide339.xml.rels><?xml version="1.0" encoding="UTF-8" standalone="yes"?>
<Relationships xmlns="http://schemas.openxmlformats.org/package/2006/relationships"><Relationship Id="rId3" Type="http://schemas.openxmlformats.org/officeDocument/2006/relationships/image" Target="../media/image188.jpeg"/><Relationship Id="rId2" Type="http://schemas.openxmlformats.org/officeDocument/2006/relationships/notesSlide" Target="../notesSlides/notesSlide297.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40.xml.rels><?xml version="1.0" encoding="UTF-8" standalone="yes"?>
<Relationships xmlns="http://schemas.openxmlformats.org/package/2006/relationships"><Relationship Id="rId3" Type="http://schemas.openxmlformats.org/officeDocument/2006/relationships/image" Target="../media/image189.jpeg"/><Relationship Id="rId2" Type="http://schemas.openxmlformats.org/officeDocument/2006/relationships/notesSlide" Target="../notesSlides/notesSlide298.xml"/><Relationship Id="rId1" Type="http://schemas.openxmlformats.org/officeDocument/2006/relationships/slideLayout" Target="../slideLayouts/slideLayout2.xml"/><Relationship Id="rId4" Type="http://schemas.openxmlformats.org/officeDocument/2006/relationships/image" Target="../media/image190.jpeg"/></Relationships>
</file>

<file path=ppt/slides/_rels/slide341.xml.rels><?xml version="1.0" encoding="UTF-8" standalone="yes"?>
<Relationships xmlns="http://schemas.openxmlformats.org/package/2006/relationships"><Relationship Id="rId2" Type="http://schemas.openxmlformats.org/officeDocument/2006/relationships/notesSlide" Target="../notesSlides/notesSlide299.xml"/><Relationship Id="rId1" Type="http://schemas.openxmlformats.org/officeDocument/2006/relationships/slideLayout" Target="../slideLayouts/slideLayout2.xml"/></Relationships>
</file>

<file path=ppt/slides/_rels/slide342.xml.rels><?xml version="1.0" encoding="UTF-8" standalone="yes"?>
<Relationships xmlns="http://schemas.openxmlformats.org/package/2006/relationships"><Relationship Id="rId3" Type="http://schemas.openxmlformats.org/officeDocument/2006/relationships/image" Target="../media/image191.jpeg"/><Relationship Id="rId2" Type="http://schemas.openxmlformats.org/officeDocument/2006/relationships/notesSlide" Target="../notesSlides/notesSlide300.xml"/><Relationship Id="rId1" Type="http://schemas.openxmlformats.org/officeDocument/2006/relationships/slideLayout" Target="../slideLayouts/slideLayout2.xml"/><Relationship Id="rId4" Type="http://schemas.openxmlformats.org/officeDocument/2006/relationships/image" Target="../media/image192.jpeg"/></Relationships>
</file>

<file path=ppt/slides/_rels/slide343.xml.rels><?xml version="1.0" encoding="UTF-8" standalone="yes"?>
<Relationships xmlns="http://schemas.openxmlformats.org/package/2006/relationships"><Relationship Id="rId3" Type="http://schemas.openxmlformats.org/officeDocument/2006/relationships/image" Target="../media/image193.jpeg"/><Relationship Id="rId2" Type="http://schemas.openxmlformats.org/officeDocument/2006/relationships/notesSlide" Target="../notesSlides/notesSlide301.xml"/><Relationship Id="rId1" Type="http://schemas.openxmlformats.org/officeDocument/2006/relationships/slideLayout" Target="../slideLayouts/slideLayout2.xml"/></Relationships>
</file>

<file path=ppt/slides/_rels/slide344.xml.rels><?xml version="1.0" encoding="UTF-8" standalone="yes"?>
<Relationships xmlns="http://schemas.openxmlformats.org/package/2006/relationships"><Relationship Id="rId3" Type="http://schemas.openxmlformats.org/officeDocument/2006/relationships/image" Target="../media/image194.jpeg"/><Relationship Id="rId2" Type="http://schemas.openxmlformats.org/officeDocument/2006/relationships/notesSlide" Target="../notesSlides/notesSlide302.xml"/><Relationship Id="rId1" Type="http://schemas.openxmlformats.org/officeDocument/2006/relationships/slideLayout" Target="../slideLayouts/slideLayout2.xml"/></Relationships>
</file>

<file path=ppt/slides/_rels/slide345.xml.rels><?xml version="1.0" encoding="UTF-8" standalone="yes"?>
<Relationships xmlns="http://schemas.openxmlformats.org/package/2006/relationships"><Relationship Id="rId3" Type="http://schemas.openxmlformats.org/officeDocument/2006/relationships/image" Target="../media/image195.jpeg"/><Relationship Id="rId2" Type="http://schemas.openxmlformats.org/officeDocument/2006/relationships/notesSlide" Target="../notesSlides/notesSlide303.xml"/><Relationship Id="rId1" Type="http://schemas.openxmlformats.org/officeDocument/2006/relationships/slideLayout" Target="../slideLayouts/slideLayout2.xml"/></Relationships>
</file>

<file path=ppt/slides/_rels/slide346.xml.rels><?xml version="1.0" encoding="UTF-8" standalone="yes"?>
<Relationships xmlns="http://schemas.openxmlformats.org/package/2006/relationships"><Relationship Id="rId3" Type="http://schemas.openxmlformats.org/officeDocument/2006/relationships/image" Target="../media/image196.jpeg"/><Relationship Id="rId2" Type="http://schemas.openxmlformats.org/officeDocument/2006/relationships/notesSlide" Target="../notesSlides/notesSlide304.xml"/><Relationship Id="rId1" Type="http://schemas.openxmlformats.org/officeDocument/2006/relationships/slideLayout" Target="../slideLayouts/slideLayout2.xml"/></Relationships>
</file>

<file path=ppt/slides/_rels/slide347.xml.rels><?xml version="1.0" encoding="UTF-8" standalone="yes"?>
<Relationships xmlns="http://schemas.openxmlformats.org/package/2006/relationships"><Relationship Id="rId3" Type="http://schemas.openxmlformats.org/officeDocument/2006/relationships/image" Target="../media/image197.jpeg"/><Relationship Id="rId2" Type="http://schemas.openxmlformats.org/officeDocument/2006/relationships/notesSlide" Target="../notesSlides/notesSlide305.xml"/><Relationship Id="rId1" Type="http://schemas.openxmlformats.org/officeDocument/2006/relationships/slideLayout" Target="../slideLayouts/slideLayout2.xml"/></Relationships>
</file>

<file path=ppt/slides/_rels/slide348.xml.rels><?xml version="1.0" encoding="UTF-8" standalone="yes"?>
<Relationships xmlns="http://schemas.openxmlformats.org/package/2006/relationships"><Relationship Id="rId3" Type="http://schemas.openxmlformats.org/officeDocument/2006/relationships/image" Target="../media/image198.jpeg"/><Relationship Id="rId2" Type="http://schemas.openxmlformats.org/officeDocument/2006/relationships/notesSlide" Target="../notesSlides/notesSlide306.xml"/><Relationship Id="rId1" Type="http://schemas.openxmlformats.org/officeDocument/2006/relationships/slideLayout" Target="../slideLayouts/slideLayout2.xml"/></Relationships>
</file>

<file path=ppt/slides/_rels/slide349.xml.rels><?xml version="1.0" encoding="UTF-8" standalone="yes"?>
<Relationships xmlns="http://schemas.openxmlformats.org/package/2006/relationships"><Relationship Id="rId3" Type="http://schemas.openxmlformats.org/officeDocument/2006/relationships/image" Target="../media/image199.jpeg"/><Relationship Id="rId2" Type="http://schemas.openxmlformats.org/officeDocument/2006/relationships/notesSlide" Target="../notesSlides/notesSlide307.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50.xml.rels><?xml version="1.0" encoding="UTF-8" standalone="yes"?>
<Relationships xmlns="http://schemas.openxmlformats.org/package/2006/relationships"><Relationship Id="rId3" Type="http://schemas.openxmlformats.org/officeDocument/2006/relationships/image" Target="../media/image200.jpeg"/><Relationship Id="rId2" Type="http://schemas.openxmlformats.org/officeDocument/2006/relationships/notesSlide" Target="../notesSlides/notesSlide308.xml"/><Relationship Id="rId1" Type="http://schemas.openxmlformats.org/officeDocument/2006/relationships/slideLayout" Target="../slideLayouts/slideLayout2.xml"/></Relationships>
</file>

<file path=ppt/slides/_rels/slide351.xml.rels><?xml version="1.0" encoding="UTF-8" standalone="yes"?>
<Relationships xmlns="http://schemas.openxmlformats.org/package/2006/relationships"><Relationship Id="rId3" Type="http://schemas.openxmlformats.org/officeDocument/2006/relationships/image" Target="../media/image201.jpeg"/><Relationship Id="rId2" Type="http://schemas.openxmlformats.org/officeDocument/2006/relationships/notesSlide" Target="../notesSlides/notesSlide309.xml"/><Relationship Id="rId1" Type="http://schemas.openxmlformats.org/officeDocument/2006/relationships/slideLayout" Target="../slideLayouts/slideLayout2.xml"/></Relationships>
</file>

<file path=ppt/slides/_rels/slide352.xml.rels><?xml version="1.0" encoding="UTF-8" standalone="yes"?>
<Relationships xmlns="http://schemas.openxmlformats.org/package/2006/relationships"><Relationship Id="rId2" Type="http://schemas.openxmlformats.org/officeDocument/2006/relationships/notesSlide" Target="../notesSlides/notesSlide31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xml"/><Relationship Id="rId1" Type="http://schemas.openxmlformats.org/officeDocument/2006/relationships/video" Target="file:///C:\Documents%20and%20Settings\SDG\Desktop\TCCC%20Curriculum%20Materials%20Master%20Set%20101101\02%20TCCC%20Curriculum\0203%20PowerPoint%20Presentations%20(6)%20and%20Training%20Videos%20(15)\0203V05%20Surgical%20Airway%20100818.mpg" TargetMode="External"/><Relationship Id="rId4" Type="http://schemas.openxmlformats.org/officeDocument/2006/relationships/image" Target="../media/image25.jpe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14.xml"/><Relationship Id="rId1" Type="http://schemas.openxmlformats.org/officeDocument/2006/relationships/video" Target="file:///C:\Documents%20and%20Settings\SDG\Desktop\TCCC%20Curriculum%20Materials%20Master%20Set%20101101\02%20TCCC%20Curriculum\0203%20PowerPoint%20Presentations%20(6)%20and%20Training%20Videos%20(15)\0203V06%20Actual%20Cricothyroidotomy%20-%20Dr.%20Rhee.wmv" TargetMode="External"/><Relationship Id="rId4" Type="http://schemas.openxmlformats.org/officeDocument/2006/relationships/image" Target="../media/image26.jpeg"/></Relationships>
</file>

<file path=ppt/slides/_rels/slide4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56.xml"/><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arget="../notesSlides/notesSlide63.xml" Type="http://schemas.openxmlformats.org/officeDocument/2006/relationships/notesSlide"/><Relationship Id="rId2" Target="../slideLayouts/slideLayout2.xml" Type="http://schemas.openxmlformats.org/officeDocument/2006/relationships/slideLayout"/><Relationship Id="rId1" Target="file:///C:\Users\Stephen%20Giebner\Desktop\TCCC%20Curriculum%20Materials%20Master%20Set%20110808\02%20TCCC%20Curriculum\0203%20PowerPoint%20Presentations%20(6)%20and%20Training%20Videos%20(15)\0203V07%20Sucking%20Chest%20Wound%20%231%20101101.mpg" TargetMode="External" Type="http://schemas.openxmlformats.org/officeDocument/2006/relationships/video"/><Relationship Id="rId4" Target="../media/image39.jpeg" Type="http://schemas.openxmlformats.org/officeDocument/2006/relationships/image"/></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2.xml"/><Relationship Id="rId1" Type="http://schemas.openxmlformats.org/officeDocument/2006/relationships/video" Target="file:///C:\Documents%20and%20Settings\SDG\Desktop\TCCC%20Website%20Materials%20Master%20Set%20100818\02%20TCCC%20Curriculum\0203%20PowerPoint%20Presentations%20(6)%20and%20Training%20Videos%20(15)\0203V07%20Sucking%20Chest%20Wound%20%232%20100818.mpg" TargetMode="External"/><Relationship Id="rId4" Type="http://schemas.openxmlformats.org/officeDocument/2006/relationships/image" Target="../media/image40.jpeg"/></Relationships>
</file>

<file path=ppt/slides/_rels/slide6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8" Type="http://schemas.openxmlformats.org/officeDocument/2006/relationships/image" Target="../media/image53.jpeg"/><Relationship Id="rId3" Type="http://schemas.openxmlformats.org/officeDocument/2006/relationships/image" Target="../media/image48.jpeg"/><Relationship Id="rId7" Type="http://schemas.openxmlformats.org/officeDocument/2006/relationships/image" Target="../media/image52.jpeg"/><Relationship Id="rId2" Type="http://schemas.openxmlformats.org/officeDocument/2006/relationships/notesSlide" Target="../notesSlides/notesSlide85.xml"/><Relationship Id="rId1" Type="http://schemas.openxmlformats.org/officeDocument/2006/relationships/slideLayout" Target="../slideLayouts/slideLayout2.xml"/><Relationship Id="rId6" Type="http://schemas.openxmlformats.org/officeDocument/2006/relationships/image" Target="../media/image51.jpeg"/><Relationship Id="rId5" Type="http://schemas.openxmlformats.org/officeDocument/2006/relationships/image" Target="../media/image50.jpeg"/><Relationship Id="rId4" Type="http://schemas.openxmlformats.org/officeDocument/2006/relationships/image" Target="../media/image49.jpeg"/></Relationships>
</file>

<file path=ppt/slides/_rels/slide89.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arget="../notesSlides/notesSlide89.xml" Type="http://schemas.openxmlformats.org/officeDocument/2006/relationships/notesSlide"/><Relationship Id="rId2" Target="../slideLayouts/slideLayout2.xml" Type="http://schemas.openxmlformats.org/officeDocument/2006/relationships/slideLayout"/><Relationship Id="rId1" Target="file:///C:\Users\Stephen%20Giebner\Desktop\TCCC%20Curriculum%20Materials%20Master%20Set%20110808\02%20TCCC%20Curriculum\0203%20PowerPoint%20Presentations%20(6)%20and%20Training%20Videos%20(15)\0203V09%20Combat%20Gauze%20110808.wmv" TargetMode="External" Type="http://schemas.openxmlformats.org/officeDocument/2006/relationships/video"/><Relationship Id="rId4" Target="../media/image57.jpeg" Type="http://schemas.openxmlformats.org/officeDocument/2006/relationships/image"/></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Rectangle 3"/>
          <p:cNvSpPr>
            <a:spLocks noGrp="1" noChangeArrowheads="1"/>
          </p:cNvSpPr>
          <p:nvPr>
            <p:ph type="subTitle" idx="1"/>
          </p:nvPr>
        </p:nvSpPr>
        <p:spPr>
          <a:xfrm>
            <a:off x="1385888" y="5562600"/>
            <a:ext cx="6400800" cy="1066800"/>
          </a:xfrm>
        </p:spPr>
        <p:txBody>
          <a:bodyPr rtlCol="0">
            <a:normAutofit/>
          </a:bodyPr>
          <a:lstStyle/>
          <a:p>
            <a:pPr eaLnBrk="1" fontAlgn="auto" hangingPunct="1">
              <a:spcAft>
                <a:spcPts val="0"/>
              </a:spcAft>
              <a:buFont typeface="Arial" pitchFamily="34" charset="0"/>
              <a:buNone/>
              <a:defRPr/>
            </a:pPr>
            <a:r>
              <a:rPr lang="en-US" sz="4800" b="1" dirty="0" smtClean="0">
                <a:ea typeface="ＭＳ Ｐゴシック"/>
                <a:cs typeface="ＭＳ Ｐゴシック"/>
              </a:rPr>
              <a:t> </a:t>
            </a:r>
            <a:r>
              <a:rPr lang="en-US" sz="4800" b="1" dirty="0" smtClean="0">
                <a:solidFill>
                  <a:schemeClr val="tx1"/>
                </a:solidFill>
                <a:ea typeface="ＭＳ Ｐゴシック"/>
                <a:cs typeface="ＭＳ Ｐゴシック"/>
              </a:rPr>
              <a:t>Tactical Field Care</a:t>
            </a:r>
          </a:p>
        </p:txBody>
      </p:sp>
      <p:sp>
        <p:nvSpPr>
          <p:cNvPr id="19458" name="Rectangle 2"/>
          <p:cNvSpPr>
            <a:spLocks noGrp="1" noChangeArrowheads="1"/>
          </p:cNvSpPr>
          <p:nvPr>
            <p:ph type="title"/>
          </p:nvPr>
        </p:nvSpPr>
        <p:spPr>
          <a:xfrm>
            <a:off x="0" y="365125"/>
            <a:ext cx="9144000" cy="1920875"/>
          </a:xfrm>
        </p:spPr>
        <p:txBody>
          <a:bodyPr/>
          <a:lstStyle/>
          <a:p>
            <a:pPr eaLnBrk="1" hangingPunct="1"/>
            <a:r>
              <a:rPr lang="en-US" sz="4800" smtClean="0">
                <a:ea typeface="ＭＳ Ｐゴシック"/>
                <a:cs typeface="ＭＳ Ｐゴシック"/>
              </a:rPr>
              <a:t>Tactical Combat Casualty Care</a:t>
            </a:r>
            <a:br>
              <a:rPr lang="en-US" sz="4800" smtClean="0">
                <a:ea typeface="ＭＳ Ｐゴシック"/>
                <a:cs typeface="ＭＳ Ｐゴシック"/>
              </a:rPr>
            </a:br>
            <a:r>
              <a:rPr lang="en-US" sz="4800" smtClean="0">
                <a:ea typeface="ＭＳ Ｐゴシック"/>
                <a:cs typeface="ＭＳ Ｐゴシック"/>
              </a:rPr>
              <a:t>28 October 2013</a:t>
            </a:r>
            <a:br>
              <a:rPr lang="en-US" sz="4800" smtClean="0">
                <a:ea typeface="ＭＳ Ｐゴシック"/>
                <a:cs typeface="ＭＳ Ｐゴシック"/>
              </a:rPr>
            </a:br>
            <a:endParaRPr lang="en-US" sz="4800" smtClean="0">
              <a:ea typeface="ＭＳ Ｐゴシック"/>
              <a:cs typeface="ＭＳ Ｐゴシック"/>
            </a:endParaRPr>
          </a:p>
        </p:txBody>
      </p:sp>
      <p:pic>
        <p:nvPicPr>
          <p:cNvPr id="19459" name="Picture 7" descr="TCCC Logo 091104 (C)"/>
          <p:cNvPicPr>
            <a:picLocks noChangeAspect="1" noChangeArrowheads="1"/>
          </p:cNvPicPr>
          <p:nvPr/>
        </p:nvPicPr>
        <p:blipFill>
          <a:blip r:embed="rId3"/>
          <a:srcRect/>
          <a:stretch>
            <a:fillRect/>
          </a:stretch>
        </p:blipFill>
        <p:spPr bwMode="auto">
          <a:xfrm>
            <a:off x="2693988" y="2133600"/>
            <a:ext cx="3783012" cy="3200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ChangeArrowheads="1"/>
          </p:cNvSpPr>
          <p:nvPr>
            <p:ph type="title"/>
          </p:nvPr>
        </p:nvSpPr>
        <p:spPr>
          <a:xfrm>
            <a:off x="1981200" y="76200"/>
            <a:ext cx="6019800" cy="1143000"/>
          </a:xfrm>
        </p:spPr>
        <p:txBody>
          <a:bodyPr/>
          <a:lstStyle/>
          <a:p>
            <a:pPr eaLnBrk="1" hangingPunct="1"/>
            <a:r>
              <a:rPr lang="en-US" sz="5400" smtClean="0">
                <a:ea typeface="ＭＳ Ｐゴシック"/>
                <a:cs typeface="ＭＳ Ｐゴシック"/>
              </a:rPr>
              <a:t>Tactical Field Care</a:t>
            </a:r>
          </a:p>
        </p:txBody>
      </p:sp>
      <p:sp>
        <p:nvSpPr>
          <p:cNvPr id="34818" name="Rectangle 3"/>
          <p:cNvSpPr>
            <a:spLocks noGrp="1" noChangeArrowheads="1"/>
          </p:cNvSpPr>
          <p:nvPr>
            <p:ph idx="1"/>
          </p:nvPr>
        </p:nvSpPr>
        <p:spPr>
          <a:xfrm>
            <a:off x="685800" y="1447800"/>
            <a:ext cx="7772400" cy="4114800"/>
          </a:xfrm>
        </p:spPr>
        <p:txBody>
          <a:bodyPr rtlCol="0">
            <a:normAutofit fontScale="92500" lnSpcReduction="20000"/>
          </a:bodyPr>
          <a:lstStyle/>
          <a:p>
            <a:pPr eaLnBrk="1" fontAlgn="auto" hangingPunct="1">
              <a:spcBef>
                <a:spcPts val="0"/>
              </a:spcBef>
              <a:spcAft>
                <a:spcPts val="0"/>
              </a:spcAft>
              <a:buFont typeface="Arial" pitchFamily="34" charset="0"/>
              <a:buChar char="•"/>
              <a:defRPr/>
            </a:pPr>
            <a:r>
              <a:rPr lang="en-US" sz="3500" dirty="0" smtClean="0">
                <a:ea typeface="ＭＳ Ｐゴシック"/>
                <a:cs typeface="ＭＳ Ｐゴシック"/>
              </a:rPr>
              <a:t>Distinguished from Care Under Fire by:</a:t>
            </a:r>
          </a:p>
          <a:p>
            <a:pPr lvl="1" eaLnBrk="1" fontAlgn="auto" hangingPunct="1">
              <a:spcBef>
                <a:spcPts val="0"/>
              </a:spcBef>
              <a:spcAft>
                <a:spcPts val="0"/>
              </a:spcAft>
              <a:buFont typeface="Arial" pitchFamily="34" charset="0"/>
              <a:buChar char="–"/>
              <a:defRPr/>
            </a:pPr>
            <a:r>
              <a:rPr lang="en-US" sz="3500" dirty="0" smtClean="0">
                <a:ea typeface="ＭＳ Ｐゴシック"/>
              </a:rPr>
              <a:t>A reduced level of hazard from hostile fire </a:t>
            </a:r>
          </a:p>
          <a:p>
            <a:pPr lvl="1" eaLnBrk="1" fontAlgn="auto" hangingPunct="1">
              <a:spcBef>
                <a:spcPts val="0"/>
              </a:spcBef>
              <a:spcAft>
                <a:spcPts val="0"/>
              </a:spcAft>
              <a:buFont typeface="Arial" pitchFamily="34" charset="0"/>
              <a:buChar char="–"/>
              <a:defRPr/>
            </a:pPr>
            <a:r>
              <a:rPr lang="en-US" sz="3500" dirty="0" smtClean="0">
                <a:ea typeface="ＭＳ Ｐゴシック"/>
              </a:rPr>
              <a:t>More time available to provide care based on the tactical situation</a:t>
            </a:r>
          </a:p>
          <a:p>
            <a:pPr eaLnBrk="1" fontAlgn="auto" hangingPunct="1">
              <a:spcBef>
                <a:spcPts val="0"/>
              </a:spcBef>
              <a:spcAft>
                <a:spcPts val="0"/>
              </a:spcAft>
              <a:buFont typeface="Arial" pitchFamily="34" charset="0"/>
              <a:buChar char="•"/>
              <a:defRPr/>
            </a:pPr>
            <a:r>
              <a:rPr lang="en-US" sz="3500" dirty="0" smtClean="0">
                <a:ea typeface="ＭＳ Ｐゴシック"/>
                <a:cs typeface="ＭＳ Ｐゴシック"/>
              </a:rPr>
              <a:t>Medical gear is still limited to that carried by the medic or corpsman</a:t>
            </a:r>
          </a:p>
          <a:p>
            <a:pPr marL="0" indent="0" eaLnBrk="1" fontAlgn="auto" hangingPunct="1">
              <a:spcBef>
                <a:spcPts val="0"/>
              </a:spcBef>
              <a:spcAft>
                <a:spcPts val="0"/>
              </a:spcAft>
              <a:buFont typeface="Arial" pitchFamily="34" charset="0"/>
              <a:buNone/>
              <a:defRPr/>
            </a:pPr>
            <a:r>
              <a:rPr lang="en-US" sz="3500" dirty="0" smtClean="0">
                <a:ea typeface="ＭＳ Ｐゴシック"/>
                <a:cs typeface="ＭＳ Ｐゴシック"/>
              </a:rPr>
              <a:t>    or unit members (may </a:t>
            </a:r>
            <a:endParaRPr lang="en-US" sz="3500" dirty="0">
              <a:ea typeface="ＭＳ Ｐゴシック"/>
              <a:cs typeface="ＭＳ Ｐゴシック"/>
            </a:endParaRPr>
          </a:p>
          <a:p>
            <a:pPr marL="0" indent="0" eaLnBrk="1" fontAlgn="auto" hangingPunct="1">
              <a:spcBef>
                <a:spcPts val="0"/>
              </a:spcBef>
              <a:spcAft>
                <a:spcPts val="0"/>
              </a:spcAft>
              <a:buFont typeface="Arial" pitchFamily="34" charset="0"/>
              <a:buNone/>
              <a:defRPr/>
            </a:pPr>
            <a:r>
              <a:rPr lang="en-US" sz="3500" dirty="0" smtClean="0">
                <a:ea typeface="ＭＳ Ｐゴシック"/>
                <a:cs typeface="ＭＳ Ｐゴシック"/>
              </a:rPr>
              <a:t>    include gear in tactical </a:t>
            </a:r>
          </a:p>
          <a:p>
            <a:pPr marL="0" indent="0" eaLnBrk="1" fontAlgn="auto" hangingPunct="1">
              <a:spcBef>
                <a:spcPts val="0"/>
              </a:spcBef>
              <a:spcAft>
                <a:spcPts val="0"/>
              </a:spcAft>
              <a:buFont typeface="Arial" pitchFamily="34" charset="0"/>
              <a:buNone/>
              <a:defRPr/>
            </a:pPr>
            <a:r>
              <a:rPr lang="en-US" sz="3500" dirty="0" smtClean="0">
                <a:ea typeface="ＭＳ Ｐゴシック"/>
                <a:cs typeface="ＭＳ Ｐゴシック"/>
              </a:rPr>
              <a:t>    vehicles)</a:t>
            </a:r>
          </a:p>
          <a:p>
            <a:pPr eaLnBrk="1" fontAlgn="auto" hangingPunct="1">
              <a:spcAft>
                <a:spcPts val="0"/>
              </a:spcAft>
              <a:buFont typeface="Arial" pitchFamily="34" charset="0"/>
              <a:buChar char="•"/>
              <a:defRPr/>
            </a:pPr>
            <a:endParaRPr lang="en-US" dirty="0" smtClean="0">
              <a:ea typeface="ＭＳ Ｐゴシック"/>
              <a:cs typeface="ＭＳ Ｐゴシック"/>
            </a:endParaRPr>
          </a:p>
        </p:txBody>
      </p:sp>
      <p:pic>
        <p:nvPicPr>
          <p:cNvPr id="37891" name="Picture 4" descr="DL 100110f PRT Afg 2.jpg"/>
          <p:cNvPicPr>
            <a:picLocks noChangeAspect="1"/>
          </p:cNvPicPr>
          <p:nvPr/>
        </p:nvPicPr>
        <p:blipFill>
          <a:blip r:embed="rId3"/>
          <a:srcRect/>
          <a:stretch>
            <a:fillRect/>
          </a:stretch>
        </p:blipFill>
        <p:spPr bwMode="auto">
          <a:xfrm>
            <a:off x="5257800" y="4276725"/>
            <a:ext cx="3871913" cy="2581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1" name="Rectangle 2"/>
          <p:cNvSpPr>
            <a:spLocks noGrp="1" noChangeArrowheads="1"/>
          </p:cNvSpPr>
          <p:nvPr>
            <p:ph type="title" idx="4294967295"/>
          </p:nvPr>
        </p:nvSpPr>
        <p:spPr>
          <a:xfrm>
            <a:off x="1371600" y="152400"/>
            <a:ext cx="6858000" cy="1143000"/>
          </a:xfrm>
        </p:spPr>
        <p:txBody>
          <a:bodyPr lIns="91432" tIns="45716" rIns="91432" bIns="45716"/>
          <a:lstStyle/>
          <a:p>
            <a:r>
              <a:rPr lang="en-US" sz="4400" smtClean="0"/>
              <a:t>IEDS</a:t>
            </a:r>
            <a:br>
              <a:rPr lang="en-US" sz="4400" smtClean="0"/>
            </a:br>
            <a:r>
              <a:rPr lang="en-US" sz="4400" smtClean="0"/>
              <a:t>Iraq vs Afghanistan</a:t>
            </a:r>
          </a:p>
        </p:txBody>
      </p:sp>
      <p:sp>
        <p:nvSpPr>
          <p:cNvPr id="215042" name="Rectangle 3"/>
          <p:cNvSpPr>
            <a:spLocks noGrp="1" noChangeArrowheads="1"/>
          </p:cNvSpPr>
          <p:nvPr>
            <p:ph type="body" idx="4294967295"/>
          </p:nvPr>
        </p:nvSpPr>
        <p:spPr>
          <a:xfrm>
            <a:off x="228600" y="1752600"/>
            <a:ext cx="8229600" cy="5029200"/>
          </a:xfrm>
        </p:spPr>
        <p:txBody>
          <a:bodyPr lIns="91432" tIns="45716" rIns="91432" bIns="45716"/>
          <a:lstStyle/>
          <a:p>
            <a:pPr>
              <a:lnSpc>
                <a:spcPct val="90000"/>
              </a:lnSpc>
            </a:pPr>
            <a:r>
              <a:rPr lang="en-US" b="1" smtClean="0"/>
              <a:t>Iraq</a:t>
            </a:r>
          </a:p>
          <a:p>
            <a:pPr lvl="1">
              <a:lnSpc>
                <a:spcPct val="90000"/>
              </a:lnSpc>
            </a:pPr>
            <a:r>
              <a:rPr lang="en-US" b="1" smtClean="0"/>
              <a:t>Large amount of explosives – recycled 155 shells</a:t>
            </a:r>
          </a:p>
          <a:p>
            <a:pPr lvl="1">
              <a:lnSpc>
                <a:spcPct val="90000"/>
              </a:lnSpc>
            </a:pPr>
            <a:r>
              <a:rPr lang="en-US" b="1" smtClean="0"/>
              <a:t>Command or vehicle-detonated</a:t>
            </a:r>
          </a:p>
          <a:p>
            <a:pPr lvl="1">
              <a:lnSpc>
                <a:spcPct val="90000"/>
              </a:lnSpc>
            </a:pPr>
            <a:r>
              <a:rPr lang="en-US" b="1" smtClean="0"/>
              <a:t>Destroy vehicles</a:t>
            </a:r>
          </a:p>
          <a:p>
            <a:pPr>
              <a:lnSpc>
                <a:spcPct val="90000"/>
              </a:lnSpc>
            </a:pPr>
            <a:r>
              <a:rPr lang="en-US" b="1" smtClean="0"/>
              <a:t>Afghanistan</a:t>
            </a:r>
          </a:p>
          <a:p>
            <a:pPr lvl="1">
              <a:lnSpc>
                <a:spcPct val="90000"/>
              </a:lnSpc>
            </a:pPr>
            <a:r>
              <a:rPr lang="en-US" b="1" smtClean="0"/>
              <a:t>Smaller amount of explosives</a:t>
            </a:r>
          </a:p>
          <a:p>
            <a:pPr lvl="1">
              <a:lnSpc>
                <a:spcPct val="90000"/>
              </a:lnSpc>
            </a:pPr>
            <a:r>
              <a:rPr lang="en-US" b="1" smtClean="0"/>
              <a:t>Homemade explosives</a:t>
            </a:r>
          </a:p>
          <a:p>
            <a:pPr lvl="1">
              <a:lnSpc>
                <a:spcPct val="90000"/>
              </a:lnSpc>
            </a:pPr>
            <a:r>
              <a:rPr lang="en-US" b="1" smtClean="0"/>
              <a:t>Personnel pressure-detonated</a:t>
            </a:r>
          </a:p>
          <a:p>
            <a:pPr lvl="1">
              <a:lnSpc>
                <a:spcPct val="90000"/>
              </a:lnSpc>
            </a:pPr>
            <a:r>
              <a:rPr lang="en-US" b="1" smtClean="0"/>
              <a:t>Designed to maim</a:t>
            </a:r>
          </a:p>
          <a:p>
            <a:pPr lvl="1">
              <a:lnSpc>
                <a:spcPct val="90000"/>
              </a:lnSpc>
            </a:pPr>
            <a:endParaRPr lang="en-US" b="1" smtClean="0"/>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5" name="Rectangle 2"/>
          <p:cNvSpPr>
            <a:spLocks noGrp="1" noChangeArrowheads="1"/>
          </p:cNvSpPr>
          <p:nvPr>
            <p:ph type="title" idx="4294967295"/>
          </p:nvPr>
        </p:nvSpPr>
        <p:spPr/>
        <p:txBody>
          <a:bodyPr lIns="91432" tIns="45716" rIns="91432" bIns="45716"/>
          <a:lstStyle/>
          <a:p>
            <a:endParaRPr lang="en-US" smtClean="0"/>
          </a:p>
        </p:txBody>
      </p:sp>
      <p:sp>
        <p:nvSpPr>
          <p:cNvPr id="216066" name="Rectangle 3"/>
          <p:cNvSpPr>
            <a:spLocks noGrp="1" noChangeArrowheads="1"/>
          </p:cNvSpPr>
          <p:nvPr>
            <p:ph type="body" idx="4294967295"/>
          </p:nvPr>
        </p:nvSpPr>
        <p:spPr/>
        <p:txBody>
          <a:bodyPr lIns="91432" tIns="45716" rIns="91432" bIns="45716"/>
          <a:lstStyle/>
          <a:p>
            <a:endParaRPr lang="en-US" smtClean="0"/>
          </a:p>
        </p:txBody>
      </p:sp>
      <p:pic>
        <p:nvPicPr>
          <p:cNvPr id="216067" name="Picture 12" descr="TCCC Curriculum Update v2 Slide 23"/>
          <p:cNvPicPr>
            <a:picLocks noChangeAspect="1" noChangeArrowheads="1"/>
          </p:cNvPicPr>
          <p:nvPr/>
        </p:nvPicPr>
        <p:blipFill>
          <a:blip r:embed="rId2"/>
          <a:srcRect/>
          <a:stretch>
            <a:fillRect/>
          </a:stretch>
        </p:blipFill>
        <p:spPr bwMode="auto">
          <a:xfrm>
            <a:off x="0" y="-9525"/>
            <a:ext cx="9144000" cy="6877050"/>
          </a:xfrm>
          <a:prstGeom prst="rect">
            <a:avLst/>
          </a:prstGeom>
          <a:noFill/>
          <a:ln w="9525">
            <a:noFill/>
            <a:miter lim="800000"/>
            <a:headEnd/>
            <a:tailEnd/>
          </a:ln>
        </p:spPr>
      </p:pic>
      <p:sp>
        <p:nvSpPr>
          <p:cNvPr id="216068" name="Oval 13"/>
          <p:cNvSpPr>
            <a:spLocks noChangeArrowheads="1"/>
          </p:cNvSpPr>
          <p:nvPr/>
        </p:nvSpPr>
        <p:spPr bwMode="auto">
          <a:xfrm>
            <a:off x="1905000" y="3581400"/>
            <a:ext cx="914400" cy="914400"/>
          </a:xfrm>
          <a:prstGeom prst="ellipse">
            <a:avLst/>
          </a:prstGeom>
          <a:solidFill>
            <a:srgbClr val="969696"/>
          </a:solidFill>
          <a:ln w="9525">
            <a:noFill/>
            <a:round/>
            <a:headEnd/>
            <a:tailEnd/>
          </a:ln>
        </p:spPr>
        <p:txBody>
          <a:bodyPr wrap="none" anchor="ctr"/>
          <a:lstStyle/>
          <a:p>
            <a:endParaRPr lang="en-US"/>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89" name="Text Box 7"/>
          <p:cNvSpPr txBox="1">
            <a:spLocks noChangeArrowheads="1"/>
          </p:cNvSpPr>
          <p:nvPr/>
        </p:nvSpPr>
        <p:spPr bwMode="auto">
          <a:xfrm>
            <a:off x="1103313" y="6146800"/>
            <a:ext cx="6953250" cy="519113"/>
          </a:xfrm>
          <a:prstGeom prst="rect">
            <a:avLst/>
          </a:prstGeom>
          <a:noFill/>
          <a:ln w="9525">
            <a:noFill/>
            <a:miter lim="800000"/>
            <a:headEnd/>
            <a:tailEnd/>
          </a:ln>
        </p:spPr>
        <p:txBody>
          <a:bodyPr wrap="none">
            <a:spAutoFit/>
          </a:bodyPr>
          <a:lstStyle/>
          <a:p>
            <a:r>
              <a:rPr lang="en-US" b="1">
                <a:cs typeface="Arial" charset="0"/>
              </a:rPr>
              <a:t>Typically caused by dismounted IED attacks</a:t>
            </a:r>
          </a:p>
        </p:txBody>
      </p:sp>
      <p:sp>
        <p:nvSpPr>
          <p:cNvPr id="217090" name="Title 1"/>
          <p:cNvSpPr>
            <a:spLocks noGrp="1"/>
          </p:cNvSpPr>
          <p:nvPr>
            <p:ph type="title" idx="4294967295"/>
          </p:nvPr>
        </p:nvSpPr>
        <p:spPr>
          <a:xfrm>
            <a:off x="1565275" y="107950"/>
            <a:ext cx="6858000" cy="1295400"/>
          </a:xfrm>
        </p:spPr>
        <p:txBody>
          <a:bodyPr/>
          <a:lstStyle/>
          <a:p>
            <a:pPr eaLnBrk="1" hangingPunct="1"/>
            <a:r>
              <a:rPr lang="en-US" sz="4400" smtClean="0">
                <a:ea typeface="ＭＳ Ｐゴシック"/>
                <a:cs typeface="ＭＳ Ｐゴシック"/>
              </a:rPr>
              <a:t>Wounds that May Result in Junctional Hemorrhage</a:t>
            </a:r>
          </a:p>
        </p:txBody>
      </p:sp>
      <p:pic>
        <p:nvPicPr>
          <p:cNvPr id="217091" name="Picture 6" descr="JH 111211 DCBI CRoC"/>
          <p:cNvPicPr>
            <a:picLocks noChangeAspect="1" noChangeArrowheads="1"/>
          </p:cNvPicPr>
          <p:nvPr/>
        </p:nvPicPr>
        <p:blipFill>
          <a:blip r:embed="rId3"/>
          <a:srcRect/>
          <a:stretch>
            <a:fillRect/>
          </a:stretch>
        </p:blipFill>
        <p:spPr bwMode="auto">
          <a:xfrm>
            <a:off x="1528763" y="1563688"/>
            <a:ext cx="5848350" cy="4394200"/>
          </a:xfrm>
          <a:prstGeom prst="rect">
            <a:avLst/>
          </a:prstGeom>
          <a:noFill/>
          <a:ln w="9525">
            <a:noFill/>
            <a:miter lim="800000"/>
            <a:headEnd/>
            <a:tailEnd/>
          </a:ln>
        </p:spPr>
      </p:pic>
      <p:sp>
        <p:nvSpPr>
          <p:cNvPr id="217092" name="Oval 5"/>
          <p:cNvSpPr>
            <a:spLocks noChangeArrowheads="1"/>
          </p:cNvSpPr>
          <p:nvPr/>
        </p:nvSpPr>
        <p:spPr bwMode="auto">
          <a:xfrm>
            <a:off x="4724400" y="2133600"/>
            <a:ext cx="914400" cy="914400"/>
          </a:xfrm>
          <a:prstGeom prst="ellipse">
            <a:avLst/>
          </a:prstGeom>
          <a:solidFill>
            <a:srgbClr val="969696"/>
          </a:solidFill>
          <a:ln w="9525">
            <a:noFill/>
            <a:round/>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7" name="Title 1"/>
          <p:cNvSpPr>
            <a:spLocks noGrp="1"/>
          </p:cNvSpPr>
          <p:nvPr>
            <p:ph type="title" idx="4294967295"/>
          </p:nvPr>
        </p:nvSpPr>
        <p:spPr/>
        <p:txBody>
          <a:bodyPr lIns="91432" tIns="45716" rIns="91432" bIns="45716"/>
          <a:lstStyle/>
          <a:p>
            <a:endParaRPr lang="en-US" smtClean="0"/>
          </a:p>
        </p:txBody>
      </p:sp>
      <p:pic>
        <p:nvPicPr>
          <p:cNvPr id="219138" name="Content Placeholder 4" descr="DCBI 3.jpg"/>
          <p:cNvPicPr>
            <a:picLocks noGrp="1" noChangeAspect="1"/>
          </p:cNvPicPr>
          <p:nvPr>
            <p:ph idx="4294967295"/>
          </p:nvPr>
        </p:nvPicPr>
        <p:blipFill>
          <a:blip r:embed="rId2"/>
          <a:srcRect/>
          <a:stretch>
            <a:fillRect/>
          </a:stretch>
        </p:blipFill>
        <p:spPr>
          <a:xfrm>
            <a:off x="762000" y="3962400"/>
            <a:ext cx="7629525" cy="2590800"/>
          </a:xfrm>
        </p:spPr>
      </p:pic>
      <p:sp>
        <p:nvSpPr>
          <p:cNvPr id="219139" name="Slide Number Placeholder 3"/>
          <p:cNvSpPr txBox="1">
            <a:spLocks noGrp="1"/>
          </p:cNvSpPr>
          <p:nvPr/>
        </p:nvSpPr>
        <p:spPr bwMode="auto">
          <a:xfrm>
            <a:off x="6553200" y="6245225"/>
            <a:ext cx="2133600" cy="476250"/>
          </a:xfrm>
          <a:prstGeom prst="rect">
            <a:avLst/>
          </a:prstGeom>
          <a:noFill/>
          <a:ln w="9525">
            <a:noFill/>
            <a:miter lim="800000"/>
            <a:headEnd/>
            <a:tailEnd/>
          </a:ln>
        </p:spPr>
        <p:txBody>
          <a:bodyPr lIns="91432" tIns="45716" rIns="91432" bIns="45716"/>
          <a:lstStyle/>
          <a:p>
            <a:pPr algn="r"/>
            <a:fld id="{5FC49012-3924-4B45-9C56-149EA6FE5F37}" type="slidenum">
              <a:rPr lang="en-US" sz="1400">
                <a:latin typeface="Arial" charset="0"/>
              </a:rPr>
              <a:pPr algn="r"/>
              <a:t>103</a:t>
            </a:fld>
            <a:endParaRPr lang="en-US" sz="1400">
              <a:latin typeface="Arial" charset="0"/>
            </a:endParaRPr>
          </a:p>
        </p:txBody>
      </p:sp>
      <p:pic>
        <p:nvPicPr>
          <p:cNvPr id="219140" name="Picture 5" descr="DCBI 1.jpg"/>
          <p:cNvPicPr>
            <a:picLocks noChangeAspect="1"/>
          </p:cNvPicPr>
          <p:nvPr/>
        </p:nvPicPr>
        <p:blipFill>
          <a:blip r:embed="rId3"/>
          <a:srcRect/>
          <a:stretch>
            <a:fillRect/>
          </a:stretch>
        </p:blipFill>
        <p:spPr bwMode="auto">
          <a:xfrm>
            <a:off x="0" y="0"/>
            <a:ext cx="9144000" cy="2836863"/>
          </a:xfrm>
          <a:prstGeom prst="rect">
            <a:avLst/>
          </a:prstGeom>
          <a:noFill/>
          <a:ln w="9525">
            <a:noFill/>
            <a:miter lim="800000"/>
            <a:headEnd/>
            <a:tailEnd/>
          </a:ln>
        </p:spPr>
      </p:pic>
      <p:pic>
        <p:nvPicPr>
          <p:cNvPr id="219141" name="Picture 6" descr="DCBI 2.jpg"/>
          <p:cNvPicPr>
            <a:picLocks noChangeAspect="1"/>
          </p:cNvPicPr>
          <p:nvPr/>
        </p:nvPicPr>
        <p:blipFill>
          <a:blip r:embed="rId4"/>
          <a:srcRect/>
          <a:stretch>
            <a:fillRect/>
          </a:stretch>
        </p:blipFill>
        <p:spPr bwMode="auto">
          <a:xfrm>
            <a:off x="3038475" y="2209800"/>
            <a:ext cx="2752725" cy="2122488"/>
          </a:xfrm>
          <a:prstGeom prst="rect">
            <a:avLst/>
          </a:prstGeom>
          <a:noFill/>
          <a:ln w="9525">
            <a:noFill/>
            <a:miter lim="800000"/>
            <a:headEnd/>
            <a:tailEnd/>
          </a:ln>
        </p:spPr>
      </p:pic>
      <p:sp>
        <p:nvSpPr>
          <p:cNvPr id="219142" name="Text Box 7"/>
          <p:cNvSpPr txBox="1">
            <a:spLocks noChangeArrowheads="1"/>
          </p:cNvSpPr>
          <p:nvPr/>
        </p:nvSpPr>
        <p:spPr bwMode="auto">
          <a:xfrm>
            <a:off x="533400" y="6297613"/>
            <a:ext cx="8059738" cy="822325"/>
          </a:xfrm>
          <a:prstGeom prst="rect">
            <a:avLst/>
          </a:prstGeom>
          <a:noFill/>
          <a:ln w="9525">
            <a:noFill/>
            <a:miter lim="800000"/>
            <a:headEnd/>
            <a:tailEnd/>
          </a:ln>
        </p:spPr>
        <p:txBody>
          <a:bodyPr wrap="none">
            <a:spAutoFit/>
          </a:bodyPr>
          <a:lstStyle/>
          <a:p>
            <a:r>
              <a:rPr lang="en-US" sz="2400" b="1">
                <a:latin typeface="Arial" charset="0"/>
              </a:rPr>
              <a:t>DCBI Task Force Report – BG Joseph Caravalho Chair</a:t>
            </a:r>
          </a:p>
          <a:p>
            <a:endParaRPr lang="en-US" sz="2400">
              <a:latin typeface="Arial" charset="0"/>
            </a:endParaRP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1" name="Title 1"/>
          <p:cNvSpPr>
            <a:spLocks noGrp="1"/>
          </p:cNvSpPr>
          <p:nvPr>
            <p:ph type="title" idx="4294967295"/>
          </p:nvPr>
        </p:nvSpPr>
        <p:spPr>
          <a:xfrm>
            <a:off x="1676400" y="76200"/>
            <a:ext cx="6858000" cy="1143000"/>
          </a:xfrm>
        </p:spPr>
        <p:txBody>
          <a:bodyPr/>
          <a:lstStyle/>
          <a:p>
            <a:r>
              <a:rPr lang="en-US" smtClean="0">
                <a:solidFill>
                  <a:srgbClr val="404040"/>
                </a:solidFill>
              </a:rPr>
              <a:t>U.S. Combat Fatalities:</a:t>
            </a:r>
            <a:br>
              <a:rPr lang="en-US" smtClean="0">
                <a:solidFill>
                  <a:srgbClr val="404040"/>
                </a:solidFill>
              </a:rPr>
            </a:br>
            <a:r>
              <a:rPr lang="en-US" smtClean="0">
                <a:solidFill>
                  <a:srgbClr val="404040"/>
                </a:solidFill>
              </a:rPr>
              <a:t>Death from Hemorrhage</a:t>
            </a:r>
          </a:p>
        </p:txBody>
      </p:sp>
      <p:sp>
        <p:nvSpPr>
          <p:cNvPr id="220162" name="Rectangle 4"/>
          <p:cNvSpPr>
            <a:spLocks noChangeArrowheads="1"/>
          </p:cNvSpPr>
          <p:nvPr/>
        </p:nvSpPr>
        <p:spPr bwMode="auto">
          <a:xfrm>
            <a:off x="381000" y="5943600"/>
            <a:ext cx="8382000" cy="915988"/>
          </a:xfrm>
          <a:prstGeom prst="rect">
            <a:avLst/>
          </a:prstGeom>
          <a:solidFill>
            <a:schemeClr val="bg1"/>
          </a:solidFill>
          <a:ln w="9525">
            <a:noFill/>
            <a:miter lim="800000"/>
            <a:headEnd/>
            <a:tailEnd/>
          </a:ln>
        </p:spPr>
        <p:txBody>
          <a:bodyPr>
            <a:spAutoFit/>
          </a:bodyPr>
          <a:lstStyle/>
          <a:p>
            <a:r>
              <a:rPr lang="en-US" sz="1800" b="1">
                <a:latin typeface="Calibri" pitchFamily="34" charset="0"/>
              </a:rPr>
              <a:t>Eastridge BJ, Mabry RL, Seguin PG, et al. Death on the battlefield (2001-2011): implications for the future of combat casualty care. Journal of Trauma 2012, 73(6) Suppl 5: 431-7. </a:t>
            </a:r>
          </a:p>
        </p:txBody>
      </p:sp>
      <p:pic>
        <p:nvPicPr>
          <p:cNvPr id="220163" name="Content Placeholder 5"/>
          <p:cNvPicPr>
            <a:picLocks noGrp="1" noChangeArrowheads="1"/>
          </p:cNvPicPr>
          <p:nvPr>
            <p:ph idx="4294967295"/>
          </p:nvPr>
        </p:nvPicPr>
        <p:blipFill>
          <a:blip r:embed="rId2"/>
          <a:srcRect/>
          <a:stretch>
            <a:fillRect/>
          </a:stretch>
        </p:blipFill>
        <p:spPr>
          <a:xfrm>
            <a:off x="609600" y="1481138"/>
            <a:ext cx="8153400" cy="4462462"/>
          </a:xfrm>
        </p:spPr>
      </p:pic>
      <p:sp>
        <p:nvSpPr>
          <p:cNvPr id="10" name="TextBox 9"/>
          <p:cNvSpPr txBox="1"/>
          <p:nvPr/>
        </p:nvSpPr>
        <p:spPr>
          <a:xfrm>
            <a:off x="4124325" y="2217738"/>
            <a:ext cx="3054350" cy="830262"/>
          </a:xfrm>
          <a:prstGeom prst="rect">
            <a:avLst/>
          </a:prstGeom>
          <a:solidFill>
            <a:schemeClr val="bg1">
              <a:lumMod val="95000"/>
            </a:schemeClr>
          </a:solidFill>
          <a:ln w="38100">
            <a:solidFill>
              <a:srgbClr val="C00000"/>
            </a:solidFill>
          </a:ln>
        </p:spPr>
        <p:txBody>
          <a:bodyPr>
            <a:spAutoFit/>
          </a:bodyPr>
          <a:lstStyle/>
          <a:p>
            <a:pPr algn="r" fontAlgn="auto">
              <a:spcBef>
                <a:spcPts val="0"/>
              </a:spcBef>
              <a:spcAft>
                <a:spcPts val="0"/>
              </a:spcAft>
              <a:defRPr/>
            </a:pPr>
            <a:r>
              <a:rPr lang="en-US" sz="1600" b="1" dirty="0">
                <a:latin typeface="+mn-lt"/>
                <a:ea typeface="+mn-ea"/>
                <a:cs typeface="+mn-cs"/>
              </a:rPr>
              <a:t>Extremity [119/888] = 13.5%</a:t>
            </a:r>
          </a:p>
          <a:p>
            <a:pPr algn="r" fontAlgn="auto">
              <a:spcBef>
                <a:spcPts val="0"/>
              </a:spcBef>
              <a:spcAft>
                <a:spcPts val="0"/>
              </a:spcAft>
              <a:defRPr/>
            </a:pPr>
            <a:r>
              <a:rPr lang="en-US" sz="1600" b="1" dirty="0">
                <a:latin typeface="+mn-lt"/>
                <a:ea typeface="+mn-ea"/>
                <a:cs typeface="+mn-cs"/>
              </a:rPr>
              <a:t>Junctional [171/888] = 19.2%</a:t>
            </a:r>
          </a:p>
          <a:p>
            <a:pPr algn="r" fontAlgn="auto">
              <a:spcBef>
                <a:spcPts val="0"/>
              </a:spcBef>
              <a:spcAft>
                <a:spcPts val="0"/>
              </a:spcAft>
              <a:defRPr/>
            </a:pPr>
            <a:r>
              <a:rPr lang="en-US" sz="1600" b="1" dirty="0">
                <a:latin typeface="+mn-lt"/>
                <a:ea typeface="+mn-ea"/>
                <a:cs typeface="+mn-cs"/>
              </a:rPr>
              <a:t>Truncal [598/888] = 67.3%</a:t>
            </a:r>
          </a:p>
        </p:txBody>
      </p:sp>
      <p:sp>
        <p:nvSpPr>
          <p:cNvPr id="11" name="Right Arrow 10"/>
          <p:cNvSpPr/>
          <p:nvPr/>
        </p:nvSpPr>
        <p:spPr>
          <a:xfrm>
            <a:off x="3276600" y="2438400"/>
            <a:ext cx="685800" cy="381000"/>
          </a:xfrm>
          <a:prstGeom prst="rightArrow">
            <a:avLst/>
          </a:prstGeom>
          <a:solidFill>
            <a:schemeClr val="bg1">
              <a:lumMod val="95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Content Placeholder 2"/>
          <p:cNvSpPr>
            <a:spLocks noGrp="1"/>
          </p:cNvSpPr>
          <p:nvPr>
            <p:ph idx="4294967295"/>
          </p:nvPr>
        </p:nvSpPr>
        <p:spPr>
          <a:xfrm>
            <a:off x="609600" y="1981200"/>
            <a:ext cx="8229600" cy="4114800"/>
          </a:xfrm>
        </p:spPr>
        <p:txBody>
          <a:bodyPr rtlCol="0">
            <a:normAutofit fontScale="92500"/>
          </a:bodyPr>
          <a:lstStyle/>
          <a:p>
            <a:pPr indent="0" eaLnBrk="1" fontAlgn="auto" hangingPunct="1">
              <a:spcAft>
                <a:spcPts val="0"/>
              </a:spcAft>
              <a:buFontTx/>
              <a:buNone/>
              <a:defRPr/>
            </a:pPr>
            <a:r>
              <a:rPr lang="en-US" sz="4000" dirty="0" smtClean="0">
                <a:latin typeface="+mn-lt"/>
                <a:ea typeface="ＭＳ Ｐゴシック" pitchFamily="34" charset="-128"/>
                <a:cs typeface="+mn-cs"/>
              </a:rPr>
              <a:t>“Groin hemorrhage is the most common type of junctional bleeding where regular tourniquets cannot work.”</a:t>
            </a:r>
          </a:p>
          <a:p>
            <a:pPr eaLnBrk="1" fontAlgn="auto" hangingPunct="1">
              <a:spcAft>
                <a:spcPts val="0"/>
              </a:spcAft>
              <a:buFontTx/>
              <a:buNone/>
              <a:defRPr/>
            </a:pPr>
            <a:endParaRPr lang="en-US" dirty="0" smtClean="0">
              <a:latin typeface="+mn-lt"/>
              <a:ea typeface="ＭＳ Ｐゴシック" pitchFamily="34" charset="-128"/>
              <a:cs typeface="+mn-cs"/>
            </a:endParaRPr>
          </a:p>
          <a:p>
            <a:pPr eaLnBrk="1" fontAlgn="auto" hangingPunct="1">
              <a:spcAft>
                <a:spcPts val="0"/>
              </a:spcAft>
              <a:buFontTx/>
              <a:buNone/>
              <a:defRPr/>
            </a:pPr>
            <a:r>
              <a:rPr lang="en-US" dirty="0" smtClean="0">
                <a:latin typeface="+mn-lt"/>
                <a:ea typeface="ＭＳ Ｐゴシック" pitchFamily="34" charset="-128"/>
                <a:cs typeface="+mn-cs"/>
              </a:rPr>
              <a:t>						</a:t>
            </a:r>
            <a:r>
              <a:rPr lang="en-US" sz="2400" dirty="0" smtClean="0">
                <a:latin typeface="+mn-lt"/>
                <a:ea typeface="ＭＳ Ｐゴシック" pitchFamily="34" charset="-128"/>
                <a:cs typeface="+mn-cs"/>
              </a:rPr>
              <a:t>Kelly JF, et al. </a:t>
            </a:r>
          </a:p>
          <a:p>
            <a:pPr eaLnBrk="1" fontAlgn="auto" hangingPunct="1">
              <a:spcAft>
                <a:spcPts val="0"/>
              </a:spcAft>
              <a:buFontTx/>
              <a:buNone/>
              <a:defRPr/>
            </a:pPr>
            <a:r>
              <a:rPr lang="en-US" sz="2400" dirty="0" smtClean="0">
                <a:latin typeface="+mn-lt"/>
                <a:ea typeface="ＭＳ Ｐゴシック" pitchFamily="34" charset="-128"/>
                <a:cs typeface="+mn-cs"/>
              </a:rPr>
              <a:t>					     </a:t>
            </a:r>
            <a:r>
              <a:rPr lang="en-US" sz="2400" i="1" dirty="0" smtClean="0">
                <a:latin typeface="+mn-lt"/>
                <a:ea typeface="ＭＳ Ｐゴシック" pitchFamily="34" charset="-128"/>
                <a:cs typeface="+mn-cs"/>
              </a:rPr>
              <a:t> J Trauma</a:t>
            </a:r>
            <a:r>
              <a:rPr lang="en-US" sz="2400" dirty="0" smtClean="0">
                <a:latin typeface="+mn-lt"/>
                <a:ea typeface="ＭＳ Ｐゴシック" pitchFamily="34" charset="-128"/>
                <a:cs typeface="+mn-cs"/>
              </a:rPr>
              <a:t>. 2008; 64(suppl 2)</a:t>
            </a:r>
            <a:r>
              <a:rPr lang="en-US" dirty="0" smtClean="0">
                <a:latin typeface="+mn-lt"/>
                <a:ea typeface="ＭＳ Ｐゴシック" pitchFamily="34" charset="-128"/>
                <a:cs typeface="+mn-cs"/>
              </a:rPr>
              <a:t>	</a:t>
            </a:r>
          </a:p>
        </p:txBody>
      </p:sp>
      <p:sp>
        <p:nvSpPr>
          <p:cNvPr id="221186" name="Title 1"/>
          <p:cNvSpPr>
            <a:spLocks noGrp="1"/>
          </p:cNvSpPr>
          <p:nvPr>
            <p:ph type="title" idx="4294967295"/>
          </p:nvPr>
        </p:nvSpPr>
        <p:spPr>
          <a:xfrm>
            <a:off x="2041525" y="222250"/>
            <a:ext cx="6248400" cy="838200"/>
          </a:xfrm>
        </p:spPr>
        <p:txBody>
          <a:bodyPr/>
          <a:lstStyle/>
          <a:p>
            <a:pPr eaLnBrk="1" hangingPunct="1"/>
            <a:r>
              <a:rPr lang="en-US" sz="4400" smtClean="0">
                <a:ea typeface="ＭＳ Ｐゴシック"/>
                <a:cs typeface="ＭＳ Ｐゴシック"/>
              </a:rPr>
              <a:t>Junctional Hemorrhage</a:t>
            </a:r>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3233" name="Picture 1"/>
          <p:cNvPicPr>
            <a:picLocks noChangeAspect="1"/>
          </p:cNvPicPr>
          <p:nvPr/>
        </p:nvPicPr>
        <p:blipFill>
          <a:blip r:embed="rId2"/>
          <a:srcRect/>
          <a:stretch>
            <a:fillRect/>
          </a:stretch>
        </p:blipFill>
        <p:spPr bwMode="auto">
          <a:xfrm>
            <a:off x="1106488" y="1643063"/>
            <a:ext cx="6303962" cy="4638675"/>
          </a:xfrm>
          <a:prstGeom prst="rect">
            <a:avLst/>
          </a:prstGeom>
          <a:noFill/>
          <a:ln w="9525">
            <a:noFill/>
            <a:miter lim="800000"/>
            <a:headEnd/>
            <a:tailEnd/>
          </a:ln>
        </p:spPr>
      </p:pic>
      <p:sp>
        <p:nvSpPr>
          <p:cNvPr id="223234" name="Title 1"/>
          <p:cNvSpPr>
            <a:spLocks noGrp="1"/>
          </p:cNvSpPr>
          <p:nvPr>
            <p:ph type="title" idx="4294967295"/>
          </p:nvPr>
        </p:nvSpPr>
        <p:spPr>
          <a:xfrm>
            <a:off x="1463675" y="84138"/>
            <a:ext cx="6858000" cy="1143000"/>
          </a:xfrm>
        </p:spPr>
        <p:txBody>
          <a:bodyPr/>
          <a:lstStyle/>
          <a:p>
            <a:pPr eaLnBrk="1" hangingPunct="1"/>
            <a:r>
              <a:rPr lang="en-US" smtClean="0"/>
              <a:t>Superficial Anatomy</a:t>
            </a:r>
            <a:br>
              <a:rPr lang="en-US" smtClean="0"/>
            </a:br>
            <a:r>
              <a:rPr lang="en-US" smtClean="0"/>
              <a:t>of the Groin</a:t>
            </a:r>
          </a:p>
        </p:txBody>
      </p:sp>
      <p:cxnSp>
        <p:nvCxnSpPr>
          <p:cNvPr id="223235" name="Straight Connector 6"/>
          <p:cNvCxnSpPr>
            <a:cxnSpLocks noChangeShapeType="1"/>
          </p:cNvCxnSpPr>
          <p:nvPr/>
        </p:nvCxnSpPr>
        <p:spPr bwMode="auto">
          <a:xfrm rot="5400000">
            <a:off x="2628900" y="4305300"/>
            <a:ext cx="1676400" cy="990600"/>
          </a:xfrm>
          <a:prstGeom prst="line">
            <a:avLst/>
          </a:prstGeom>
          <a:noFill/>
          <a:ln w="28575" algn="ctr">
            <a:solidFill>
              <a:schemeClr val="tx1"/>
            </a:solidFill>
            <a:round/>
            <a:headEnd type="stealth" w="lg" len="lg"/>
            <a:tailEnd/>
          </a:ln>
        </p:spPr>
      </p:cxnSp>
      <p:cxnSp>
        <p:nvCxnSpPr>
          <p:cNvPr id="223236" name="Straight Connector 7"/>
          <p:cNvCxnSpPr>
            <a:cxnSpLocks noChangeShapeType="1"/>
          </p:cNvCxnSpPr>
          <p:nvPr/>
        </p:nvCxnSpPr>
        <p:spPr bwMode="auto">
          <a:xfrm rot="5400000">
            <a:off x="1295400" y="2209800"/>
            <a:ext cx="838200" cy="685800"/>
          </a:xfrm>
          <a:prstGeom prst="line">
            <a:avLst/>
          </a:prstGeom>
          <a:noFill/>
          <a:ln w="28575" algn="ctr">
            <a:solidFill>
              <a:schemeClr val="tx1"/>
            </a:solidFill>
            <a:round/>
            <a:headEnd type="stealth" w="lg" len="lg"/>
            <a:tailEnd/>
          </a:ln>
        </p:spPr>
      </p:cxnSp>
      <p:sp>
        <p:nvSpPr>
          <p:cNvPr id="223237" name="TextBox 8"/>
          <p:cNvSpPr txBox="1">
            <a:spLocks noChangeArrowheads="1"/>
          </p:cNvSpPr>
          <p:nvPr/>
        </p:nvSpPr>
        <p:spPr bwMode="auto">
          <a:xfrm>
            <a:off x="152400" y="2971800"/>
            <a:ext cx="1905000" cy="1384300"/>
          </a:xfrm>
          <a:prstGeom prst="rect">
            <a:avLst/>
          </a:prstGeom>
          <a:noFill/>
          <a:ln w="9525">
            <a:noFill/>
            <a:miter lim="800000"/>
            <a:headEnd/>
            <a:tailEnd/>
          </a:ln>
        </p:spPr>
        <p:txBody>
          <a:bodyPr>
            <a:spAutoFit/>
          </a:bodyPr>
          <a:lstStyle/>
          <a:p>
            <a:r>
              <a:rPr lang="en-US">
                <a:cs typeface="Times New Roman" pitchFamily="18" charset="0"/>
              </a:rPr>
              <a:t>Anterior Superior </a:t>
            </a:r>
          </a:p>
          <a:p>
            <a:r>
              <a:rPr lang="en-US">
                <a:cs typeface="Times New Roman" pitchFamily="18" charset="0"/>
              </a:rPr>
              <a:t>Iliac Spine </a:t>
            </a:r>
          </a:p>
        </p:txBody>
      </p:sp>
      <p:sp>
        <p:nvSpPr>
          <p:cNvPr id="223238" name="TextBox 9"/>
          <p:cNvSpPr txBox="1">
            <a:spLocks noChangeArrowheads="1"/>
          </p:cNvSpPr>
          <p:nvPr/>
        </p:nvSpPr>
        <p:spPr bwMode="auto">
          <a:xfrm>
            <a:off x="1714500" y="5327650"/>
            <a:ext cx="1752600" cy="954088"/>
          </a:xfrm>
          <a:prstGeom prst="rect">
            <a:avLst/>
          </a:prstGeom>
          <a:noFill/>
          <a:ln w="9525">
            <a:noFill/>
            <a:miter lim="800000"/>
            <a:headEnd/>
            <a:tailEnd/>
          </a:ln>
        </p:spPr>
        <p:txBody>
          <a:bodyPr>
            <a:spAutoFit/>
          </a:bodyPr>
          <a:lstStyle/>
          <a:p>
            <a:r>
              <a:rPr lang="en-US">
                <a:cs typeface="Times New Roman" pitchFamily="18" charset="0"/>
              </a:rPr>
              <a:t>Pubic Tubercle</a:t>
            </a:r>
          </a:p>
        </p:txBody>
      </p:sp>
      <p:cxnSp>
        <p:nvCxnSpPr>
          <p:cNvPr id="12" name="Straight Connector 11"/>
          <p:cNvCxnSpPr/>
          <p:nvPr/>
        </p:nvCxnSpPr>
        <p:spPr>
          <a:xfrm>
            <a:off x="2133600" y="2209800"/>
            <a:ext cx="1905000" cy="17526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23240" name="TextBox 14"/>
          <p:cNvSpPr txBox="1">
            <a:spLocks noChangeArrowheads="1"/>
          </p:cNvSpPr>
          <p:nvPr/>
        </p:nvSpPr>
        <p:spPr bwMode="auto">
          <a:xfrm>
            <a:off x="3086100" y="2263775"/>
            <a:ext cx="1905000" cy="954088"/>
          </a:xfrm>
          <a:prstGeom prst="rect">
            <a:avLst/>
          </a:prstGeom>
          <a:noFill/>
          <a:ln w="9525">
            <a:noFill/>
            <a:miter lim="800000"/>
            <a:headEnd/>
            <a:tailEnd/>
          </a:ln>
        </p:spPr>
        <p:txBody>
          <a:bodyPr>
            <a:spAutoFit/>
          </a:bodyPr>
          <a:lstStyle/>
          <a:p>
            <a:r>
              <a:rPr lang="en-US">
                <a:cs typeface="Times New Roman" pitchFamily="18" charset="0"/>
              </a:rPr>
              <a:t>Inguinal Ligament </a:t>
            </a:r>
          </a:p>
        </p:txBody>
      </p:sp>
      <p:sp>
        <p:nvSpPr>
          <p:cNvPr id="16" name="Oval 15"/>
          <p:cNvSpPr/>
          <p:nvPr/>
        </p:nvSpPr>
        <p:spPr>
          <a:xfrm rot="1870782">
            <a:off x="2057400" y="3276600"/>
            <a:ext cx="1752600" cy="1066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23242" name="TextBox 19"/>
          <p:cNvSpPr txBox="1">
            <a:spLocks noChangeArrowheads="1"/>
          </p:cNvSpPr>
          <p:nvPr/>
        </p:nvSpPr>
        <p:spPr bwMode="auto">
          <a:xfrm>
            <a:off x="2286000" y="3581400"/>
            <a:ext cx="1600200" cy="307975"/>
          </a:xfrm>
          <a:prstGeom prst="rect">
            <a:avLst/>
          </a:prstGeom>
          <a:noFill/>
          <a:ln w="9525">
            <a:noFill/>
            <a:miter lim="800000"/>
            <a:headEnd/>
            <a:tailEnd/>
          </a:ln>
        </p:spPr>
        <p:txBody>
          <a:bodyPr>
            <a:spAutoFit/>
          </a:bodyPr>
          <a:lstStyle/>
          <a:p>
            <a:r>
              <a:rPr lang="en-US" sz="1400">
                <a:cs typeface="Times New Roman" pitchFamily="18" charset="0"/>
              </a:rPr>
              <a:t>Femoral Vessels</a:t>
            </a:r>
          </a:p>
        </p:txBody>
      </p:sp>
      <p:sp>
        <p:nvSpPr>
          <p:cNvPr id="223243" name="Oval 12"/>
          <p:cNvSpPr>
            <a:spLocks noChangeArrowheads="1"/>
          </p:cNvSpPr>
          <p:nvPr/>
        </p:nvSpPr>
        <p:spPr bwMode="auto">
          <a:xfrm>
            <a:off x="3810000" y="3733800"/>
            <a:ext cx="1295400" cy="2286000"/>
          </a:xfrm>
          <a:prstGeom prst="ellipse">
            <a:avLst/>
          </a:prstGeom>
          <a:solidFill>
            <a:srgbClr val="FFCC99"/>
          </a:solidFill>
          <a:ln w="9525">
            <a:solidFill>
              <a:schemeClr val="tx1"/>
            </a:solidFill>
            <a:round/>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7" name="Title 1"/>
          <p:cNvSpPr>
            <a:spLocks noGrp="1"/>
          </p:cNvSpPr>
          <p:nvPr>
            <p:ph type="title" idx="4294967295"/>
          </p:nvPr>
        </p:nvSpPr>
        <p:spPr>
          <a:xfrm>
            <a:off x="1354138" y="152400"/>
            <a:ext cx="7543800" cy="993775"/>
          </a:xfrm>
        </p:spPr>
        <p:txBody>
          <a:bodyPr anchor="t"/>
          <a:lstStyle/>
          <a:p>
            <a:pPr eaLnBrk="1" hangingPunct="1"/>
            <a:r>
              <a:rPr lang="en-US" smtClean="0"/>
              <a:t>Anatomy of the Inguinal Region</a:t>
            </a:r>
          </a:p>
        </p:txBody>
      </p:sp>
      <p:pic>
        <p:nvPicPr>
          <p:cNvPr id="224258" name="Content Placeholder 4"/>
          <p:cNvPicPr>
            <a:picLocks noGrp="1" noChangeAspect="1"/>
          </p:cNvPicPr>
          <p:nvPr>
            <p:ph idx="4294967295"/>
          </p:nvPr>
        </p:nvPicPr>
        <p:blipFill>
          <a:blip r:embed="rId3"/>
          <a:srcRect r="110"/>
          <a:stretch>
            <a:fillRect/>
          </a:stretch>
        </p:blipFill>
        <p:spPr>
          <a:xfrm>
            <a:off x="3441700" y="1900238"/>
            <a:ext cx="2457450" cy="4171950"/>
          </a:xfrm>
        </p:spPr>
      </p:pic>
      <p:sp>
        <p:nvSpPr>
          <p:cNvPr id="224259" name="TextBox 7"/>
          <p:cNvSpPr txBox="1">
            <a:spLocks noChangeArrowheads="1"/>
          </p:cNvSpPr>
          <p:nvPr/>
        </p:nvSpPr>
        <p:spPr bwMode="auto">
          <a:xfrm>
            <a:off x="1431925" y="3851275"/>
            <a:ext cx="1758950" cy="708025"/>
          </a:xfrm>
          <a:prstGeom prst="rect">
            <a:avLst/>
          </a:prstGeom>
          <a:noFill/>
          <a:ln w="31750">
            <a:solidFill>
              <a:schemeClr val="tx1"/>
            </a:solidFill>
            <a:miter lim="800000"/>
            <a:headEnd/>
            <a:tailEnd/>
          </a:ln>
        </p:spPr>
        <p:txBody>
          <a:bodyPr anchor="ctr">
            <a:spAutoFit/>
          </a:bodyPr>
          <a:lstStyle/>
          <a:p>
            <a:r>
              <a:rPr lang="en-US" sz="2000" b="1">
                <a:cs typeface="Times New Roman" pitchFamily="18" charset="0"/>
              </a:rPr>
              <a:t>Pubic </a:t>
            </a:r>
          </a:p>
          <a:p>
            <a:r>
              <a:rPr lang="en-US" sz="2000" b="1">
                <a:cs typeface="Times New Roman" pitchFamily="18" charset="0"/>
              </a:rPr>
              <a:t>Tubercle</a:t>
            </a:r>
          </a:p>
        </p:txBody>
      </p:sp>
      <p:sp>
        <p:nvSpPr>
          <p:cNvPr id="9" name="Right Arrow 8"/>
          <p:cNvSpPr>
            <a:spLocks noChangeArrowheads="1"/>
          </p:cNvSpPr>
          <p:nvPr/>
        </p:nvSpPr>
        <p:spPr bwMode="auto">
          <a:xfrm>
            <a:off x="3236913" y="3817938"/>
            <a:ext cx="639762" cy="200025"/>
          </a:xfrm>
          <a:prstGeom prst="rightArrow">
            <a:avLst>
              <a:gd name="adj1" fmla="val 50000"/>
              <a:gd name="adj2" fmla="val 50005"/>
            </a:avLst>
          </a:prstGeom>
          <a:solidFill>
            <a:srgbClr val="FF0000"/>
          </a:solidFill>
          <a:ln w="9525" algn="ctr">
            <a:solidFill>
              <a:srgbClr val="FFFF00"/>
            </a:solidFill>
            <a:round/>
            <a:headEnd/>
            <a:tailEnd/>
          </a:ln>
        </p:spPr>
        <p:txBody>
          <a:bodyPr/>
          <a:lstStyle/>
          <a:p>
            <a:pPr algn="ctr" fontAlgn="auto">
              <a:spcBef>
                <a:spcPts val="0"/>
              </a:spcBef>
              <a:spcAft>
                <a:spcPts val="0"/>
              </a:spcAft>
              <a:defRPr/>
            </a:pPr>
            <a:endParaRPr lang="en-US" sz="1100" kern="0" dirty="0">
              <a:solidFill>
                <a:sysClr val="windowText" lastClr="000000"/>
              </a:solidFill>
              <a:cs typeface="+mn-cs"/>
            </a:endParaRPr>
          </a:p>
        </p:txBody>
      </p:sp>
      <p:sp>
        <p:nvSpPr>
          <p:cNvPr id="224261" name="TextBox 5"/>
          <p:cNvSpPr txBox="1">
            <a:spLocks noChangeArrowheads="1"/>
          </p:cNvSpPr>
          <p:nvPr/>
        </p:nvSpPr>
        <p:spPr bwMode="auto">
          <a:xfrm>
            <a:off x="6067425" y="2508250"/>
            <a:ext cx="2524125" cy="733425"/>
          </a:xfrm>
          <a:prstGeom prst="rect">
            <a:avLst/>
          </a:prstGeom>
          <a:noFill/>
          <a:ln w="31750">
            <a:solidFill>
              <a:srgbClr val="000000"/>
            </a:solidFill>
            <a:miter lim="800000"/>
            <a:headEnd/>
            <a:tailEnd/>
          </a:ln>
        </p:spPr>
        <p:txBody>
          <a:bodyPr anchor="ctr">
            <a:spAutoFit/>
          </a:bodyPr>
          <a:lstStyle/>
          <a:p>
            <a:r>
              <a:rPr lang="en-US" sz="2000" b="1">
                <a:solidFill>
                  <a:srgbClr val="000000"/>
                </a:solidFill>
                <a:cs typeface="Times New Roman" pitchFamily="18" charset="0"/>
              </a:rPr>
              <a:t>Anterior Superior Iliac Spine</a:t>
            </a:r>
          </a:p>
        </p:txBody>
      </p:sp>
      <p:sp>
        <p:nvSpPr>
          <p:cNvPr id="11" name="Left Arrow 6"/>
          <p:cNvSpPr>
            <a:spLocks noChangeArrowheads="1"/>
          </p:cNvSpPr>
          <p:nvPr/>
        </p:nvSpPr>
        <p:spPr bwMode="auto">
          <a:xfrm>
            <a:off x="5126038" y="2805113"/>
            <a:ext cx="914400" cy="201612"/>
          </a:xfrm>
          <a:prstGeom prst="leftArrow">
            <a:avLst>
              <a:gd name="adj1" fmla="val 50000"/>
              <a:gd name="adj2" fmla="val 50091"/>
            </a:avLst>
          </a:prstGeom>
          <a:solidFill>
            <a:srgbClr val="FF0000"/>
          </a:solidFill>
          <a:ln w="9525" algn="ctr">
            <a:solidFill>
              <a:srgbClr val="FFFF00"/>
            </a:solidFill>
            <a:round/>
            <a:headEnd/>
            <a:tailEnd/>
          </a:ln>
        </p:spPr>
        <p:txBody>
          <a:bodyPr/>
          <a:lstStyle/>
          <a:p>
            <a:pPr algn="ctr" fontAlgn="auto">
              <a:spcBef>
                <a:spcPts val="0"/>
              </a:spcBef>
              <a:spcAft>
                <a:spcPts val="0"/>
              </a:spcAft>
              <a:defRPr/>
            </a:pPr>
            <a:endParaRPr lang="en-US" sz="1100" kern="0" dirty="0">
              <a:solidFill>
                <a:srgbClr val="FF0000"/>
              </a:solidFill>
              <a:cs typeface="+mn-cs"/>
            </a:endParaRPr>
          </a:p>
        </p:txBody>
      </p:sp>
      <p:sp>
        <p:nvSpPr>
          <p:cNvPr id="12" name="TextBox 11"/>
          <p:cNvSpPr txBox="1">
            <a:spLocks noChangeArrowheads="1"/>
          </p:cNvSpPr>
          <p:nvPr/>
        </p:nvSpPr>
        <p:spPr bwMode="auto">
          <a:xfrm>
            <a:off x="5946775" y="4221163"/>
            <a:ext cx="1833563" cy="733425"/>
          </a:xfrm>
          <a:prstGeom prst="rect">
            <a:avLst/>
          </a:prstGeom>
          <a:noFill/>
          <a:ln w="31750">
            <a:solidFill>
              <a:srgbClr val="000000"/>
            </a:solidFill>
            <a:miter lim="800000"/>
            <a:headEnd/>
            <a:tailEnd/>
          </a:ln>
        </p:spPr>
        <p:txBody>
          <a:bodyPr anchor="ctr">
            <a:spAutoFit/>
          </a:bodyPr>
          <a:lstStyle/>
          <a:p>
            <a:pPr fontAlgn="auto">
              <a:spcBef>
                <a:spcPts val="0"/>
              </a:spcBef>
              <a:spcAft>
                <a:spcPts val="0"/>
              </a:spcAft>
              <a:defRPr/>
            </a:pPr>
            <a:r>
              <a:rPr lang="en-US" sz="2000" b="1" kern="0" dirty="0">
                <a:solidFill>
                  <a:sysClr val="windowText" lastClr="000000"/>
                </a:solidFill>
                <a:cs typeface="Times New Roman" pitchFamily="18" charset="0"/>
              </a:rPr>
              <a:t>Femoral Artery</a:t>
            </a:r>
          </a:p>
        </p:txBody>
      </p:sp>
      <p:sp>
        <p:nvSpPr>
          <p:cNvPr id="14" name="TextBox 9"/>
          <p:cNvSpPr txBox="1">
            <a:spLocks noChangeArrowheads="1"/>
          </p:cNvSpPr>
          <p:nvPr/>
        </p:nvSpPr>
        <p:spPr bwMode="auto">
          <a:xfrm>
            <a:off x="6005513" y="1712913"/>
            <a:ext cx="1789112" cy="708025"/>
          </a:xfrm>
          <a:prstGeom prst="rect">
            <a:avLst/>
          </a:prstGeom>
          <a:noFill/>
          <a:ln w="31750">
            <a:solidFill>
              <a:srgbClr val="000000"/>
            </a:solidFill>
            <a:miter lim="800000"/>
            <a:headEnd/>
            <a:tailEnd/>
          </a:ln>
        </p:spPr>
        <p:txBody>
          <a:bodyPr anchor="ctr">
            <a:spAutoFit/>
          </a:bodyPr>
          <a:lstStyle/>
          <a:p>
            <a:pPr fontAlgn="auto">
              <a:spcBef>
                <a:spcPts val="0"/>
              </a:spcBef>
              <a:spcAft>
                <a:spcPts val="0"/>
              </a:spcAft>
              <a:defRPr/>
            </a:pPr>
            <a:r>
              <a:rPr lang="en-US" sz="2000" b="1" kern="0" dirty="0">
                <a:solidFill>
                  <a:sysClr val="windowText" lastClr="000000"/>
                </a:solidFill>
                <a:cs typeface="Times New Roman" pitchFamily="18" charset="0"/>
              </a:rPr>
              <a:t>External Iliac Artery</a:t>
            </a:r>
          </a:p>
        </p:txBody>
      </p:sp>
      <p:sp>
        <p:nvSpPr>
          <p:cNvPr id="15" name="Left Arrow 10"/>
          <p:cNvSpPr>
            <a:spLocks noChangeArrowheads="1"/>
          </p:cNvSpPr>
          <p:nvPr/>
        </p:nvSpPr>
        <p:spPr bwMode="auto">
          <a:xfrm rot="19613369">
            <a:off x="4367213" y="2506663"/>
            <a:ext cx="1738312" cy="201612"/>
          </a:xfrm>
          <a:prstGeom prst="leftArrow">
            <a:avLst>
              <a:gd name="adj1" fmla="val 50000"/>
              <a:gd name="adj2" fmla="val 50000"/>
            </a:avLst>
          </a:prstGeom>
          <a:solidFill>
            <a:srgbClr val="FF0000"/>
          </a:solidFill>
          <a:ln w="9525" algn="ctr">
            <a:solidFill>
              <a:srgbClr val="FFFF00"/>
            </a:solidFill>
            <a:round/>
            <a:headEnd/>
            <a:tailEnd/>
          </a:ln>
        </p:spPr>
        <p:txBody>
          <a:bodyPr/>
          <a:lstStyle/>
          <a:p>
            <a:pPr algn="ctr" fontAlgn="auto">
              <a:spcBef>
                <a:spcPts val="0"/>
              </a:spcBef>
              <a:spcAft>
                <a:spcPts val="0"/>
              </a:spcAft>
              <a:defRPr/>
            </a:pPr>
            <a:endParaRPr lang="en-US" sz="1100" kern="0" dirty="0">
              <a:solidFill>
                <a:srgbClr val="FF0000"/>
              </a:solidFill>
              <a:cs typeface="+mn-cs"/>
            </a:endParaRPr>
          </a:p>
        </p:txBody>
      </p:sp>
      <p:sp>
        <p:nvSpPr>
          <p:cNvPr id="18" name="TextBox 17"/>
          <p:cNvSpPr txBox="1">
            <a:spLocks noChangeArrowheads="1"/>
          </p:cNvSpPr>
          <p:nvPr/>
        </p:nvSpPr>
        <p:spPr bwMode="auto">
          <a:xfrm>
            <a:off x="6067425" y="3340100"/>
            <a:ext cx="1758950" cy="733425"/>
          </a:xfrm>
          <a:prstGeom prst="rect">
            <a:avLst/>
          </a:prstGeom>
          <a:noFill/>
          <a:ln w="31750">
            <a:solidFill>
              <a:srgbClr val="000000"/>
            </a:solidFill>
            <a:miter lim="800000"/>
            <a:headEnd/>
            <a:tailEnd/>
          </a:ln>
        </p:spPr>
        <p:txBody>
          <a:bodyPr anchor="ctr">
            <a:spAutoFit/>
          </a:bodyPr>
          <a:lstStyle/>
          <a:p>
            <a:pPr fontAlgn="auto">
              <a:spcBef>
                <a:spcPts val="0"/>
              </a:spcBef>
              <a:spcAft>
                <a:spcPts val="0"/>
              </a:spcAft>
              <a:defRPr/>
            </a:pPr>
            <a:r>
              <a:rPr lang="en-US" sz="2000" b="1" kern="0" dirty="0">
                <a:solidFill>
                  <a:sysClr val="windowText" lastClr="000000"/>
                </a:solidFill>
                <a:cs typeface="Times New Roman" pitchFamily="18" charset="0"/>
              </a:rPr>
              <a:t>Inguinal Ligament</a:t>
            </a:r>
          </a:p>
        </p:txBody>
      </p:sp>
      <p:pic>
        <p:nvPicPr>
          <p:cNvPr id="224267" name="Picture 3"/>
          <p:cNvPicPr preferRelativeResize="0">
            <a:picLocks noChangeArrowheads="1"/>
          </p:cNvPicPr>
          <p:nvPr/>
        </p:nvPicPr>
        <p:blipFill>
          <a:blip r:embed="rId4"/>
          <a:srcRect/>
          <a:stretch>
            <a:fillRect/>
          </a:stretch>
        </p:blipFill>
        <p:spPr bwMode="auto">
          <a:xfrm>
            <a:off x="4532313" y="3475038"/>
            <a:ext cx="1463675" cy="201612"/>
          </a:xfrm>
          <a:prstGeom prst="rect">
            <a:avLst/>
          </a:prstGeom>
          <a:noFill/>
          <a:ln w="9525">
            <a:noFill/>
            <a:miter lim="800000"/>
            <a:headEnd/>
            <a:tailEnd/>
          </a:ln>
        </p:spPr>
      </p:pic>
      <p:sp>
        <p:nvSpPr>
          <p:cNvPr id="16" name="Left Arrow 10"/>
          <p:cNvSpPr>
            <a:spLocks noChangeArrowheads="1"/>
          </p:cNvSpPr>
          <p:nvPr/>
        </p:nvSpPr>
        <p:spPr bwMode="auto">
          <a:xfrm rot="890675">
            <a:off x="4595813" y="4217988"/>
            <a:ext cx="1281112" cy="198437"/>
          </a:xfrm>
          <a:prstGeom prst="leftArrow">
            <a:avLst>
              <a:gd name="adj1" fmla="val 50000"/>
              <a:gd name="adj2" fmla="val 50000"/>
            </a:avLst>
          </a:prstGeom>
          <a:solidFill>
            <a:srgbClr val="FF0000"/>
          </a:solidFill>
          <a:ln w="9525" algn="ctr">
            <a:solidFill>
              <a:srgbClr val="FFFF00"/>
            </a:solidFill>
            <a:round/>
            <a:headEnd/>
            <a:tailEnd/>
          </a:ln>
        </p:spPr>
        <p:txBody>
          <a:bodyPr/>
          <a:lstStyle/>
          <a:p>
            <a:pPr algn="ctr" fontAlgn="auto">
              <a:spcBef>
                <a:spcPts val="0"/>
              </a:spcBef>
              <a:spcAft>
                <a:spcPts val="0"/>
              </a:spcAft>
              <a:defRPr/>
            </a:pPr>
            <a:endParaRPr lang="en-US" sz="1100" kern="0" dirty="0">
              <a:solidFill>
                <a:srgbClr val="FF0000"/>
              </a:solidFill>
              <a:cs typeface="+mn-cs"/>
            </a:endParaRPr>
          </a:p>
        </p:txBody>
      </p:sp>
      <p:sp>
        <p:nvSpPr>
          <p:cNvPr id="17" name="TextBox 9"/>
          <p:cNvSpPr txBox="1">
            <a:spLocks noChangeArrowheads="1"/>
          </p:cNvSpPr>
          <p:nvPr/>
        </p:nvSpPr>
        <p:spPr bwMode="auto">
          <a:xfrm>
            <a:off x="1460500" y="2968625"/>
            <a:ext cx="1789113" cy="708025"/>
          </a:xfrm>
          <a:prstGeom prst="rect">
            <a:avLst/>
          </a:prstGeom>
          <a:noFill/>
          <a:ln w="31750">
            <a:solidFill>
              <a:srgbClr val="000000"/>
            </a:solidFill>
            <a:miter lim="800000"/>
            <a:headEnd/>
            <a:tailEnd/>
          </a:ln>
        </p:spPr>
        <p:txBody>
          <a:bodyPr anchor="ctr">
            <a:spAutoFit/>
          </a:bodyPr>
          <a:lstStyle/>
          <a:p>
            <a:pPr fontAlgn="auto">
              <a:spcBef>
                <a:spcPts val="0"/>
              </a:spcBef>
              <a:spcAft>
                <a:spcPts val="0"/>
              </a:spcAft>
              <a:defRPr/>
            </a:pPr>
            <a:r>
              <a:rPr lang="en-US" sz="2000" b="1" kern="0" dirty="0">
                <a:solidFill>
                  <a:sysClr val="windowText" lastClr="000000"/>
                </a:solidFill>
                <a:cs typeface="Times New Roman" pitchFamily="18" charset="0"/>
              </a:rPr>
              <a:t>Internal Iliac Artery</a:t>
            </a:r>
          </a:p>
        </p:txBody>
      </p:sp>
      <p:sp>
        <p:nvSpPr>
          <p:cNvPr id="19" name="Left Arrow 6"/>
          <p:cNvSpPr>
            <a:spLocks noChangeArrowheads="1"/>
          </p:cNvSpPr>
          <p:nvPr/>
        </p:nvSpPr>
        <p:spPr bwMode="auto">
          <a:xfrm rot="11617250">
            <a:off x="3249613" y="2319338"/>
            <a:ext cx="731837" cy="201612"/>
          </a:xfrm>
          <a:prstGeom prst="leftArrow">
            <a:avLst>
              <a:gd name="adj1" fmla="val 50000"/>
              <a:gd name="adj2" fmla="val 50091"/>
            </a:avLst>
          </a:prstGeom>
          <a:solidFill>
            <a:srgbClr val="FF0000"/>
          </a:solidFill>
          <a:ln w="9525" algn="ctr">
            <a:solidFill>
              <a:srgbClr val="FFFF00"/>
            </a:solidFill>
            <a:round/>
            <a:headEnd/>
            <a:tailEnd/>
          </a:ln>
        </p:spPr>
        <p:txBody>
          <a:bodyPr/>
          <a:lstStyle/>
          <a:p>
            <a:pPr algn="ctr" fontAlgn="auto">
              <a:spcBef>
                <a:spcPts val="0"/>
              </a:spcBef>
              <a:spcAft>
                <a:spcPts val="0"/>
              </a:spcAft>
              <a:defRPr/>
            </a:pPr>
            <a:endParaRPr lang="en-US" sz="1100" kern="0" dirty="0">
              <a:solidFill>
                <a:srgbClr val="FF0000"/>
              </a:solidFill>
              <a:cs typeface="+mn-cs"/>
            </a:endParaRPr>
          </a:p>
        </p:txBody>
      </p:sp>
      <p:sp>
        <p:nvSpPr>
          <p:cNvPr id="20" name="TextBox 9"/>
          <p:cNvSpPr txBox="1">
            <a:spLocks noChangeArrowheads="1"/>
          </p:cNvSpPr>
          <p:nvPr/>
        </p:nvSpPr>
        <p:spPr bwMode="auto">
          <a:xfrm>
            <a:off x="1460500" y="2149475"/>
            <a:ext cx="1789113" cy="708025"/>
          </a:xfrm>
          <a:prstGeom prst="rect">
            <a:avLst/>
          </a:prstGeom>
          <a:noFill/>
          <a:ln w="31750">
            <a:solidFill>
              <a:srgbClr val="000000"/>
            </a:solidFill>
            <a:miter lim="800000"/>
            <a:headEnd/>
            <a:tailEnd/>
          </a:ln>
        </p:spPr>
        <p:txBody>
          <a:bodyPr anchor="ctr">
            <a:spAutoFit/>
          </a:bodyPr>
          <a:lstStyle/>
          <a:p>
            <a:pPr fontAlgn="auto">
              <a:spcBef>
                <a:spcPts val="0"/>
              </a:spcBef>
              <a:spcAft>
                <a:spcPts val="0"/>
              </a:spcAft>
              <a:defRPr/>
            </a:pPr>
            <a:r>
              <a:rPr lang="en-US" sz="2000" b="1" kern="0" dirty="0">
                <a:solidFill>
                  <a:sysClr val="windowText" lastClr="000000"/>
                </a:solidFill>
                <a:cs typeface="Times New Roman" pitchFamily="18" charset="0"/>
              </a:rPr>
              <a:t>Common Iliac Artery</a:t>
            </a:r>
          </a:p>
        </p:txBody>
      </p:sp>
      <p:sp>
        <p:nvSpPr>
          <p:cNvPr id="21" name="Left Arrow 6"/>
          <p:cNvSpPr>
            <a:spLocks noChangeArrowheads="1"/>
          </p:cNvSpPr>
          <p:nvPr/>
        </p:nvSpPr>
        <p:spPr bwMode="auto">
          <a:xfrm rot="9911511">
            <a:off x="3275013" y="3065463"/>
            <a:ext cx="914400" cy="201612"/>
          </a:xfrm>
          <a:prstGeom prst="leftArrow">
            <a:avLst>
              <a:gd name="adj1" fmla="val 50000"/>
              <a:gd name="adj2" fmla="val 50091"/>
            </a:avLst>
          </a:prstGeom>
          <a:solidFill>
            <a:srgbClr val="FF0000"/>
          </a:solidFill>
          <a:ln w="9525" algn="ctr">
            <a:solidFill>
              <a:srgbClr val="FFFF00"/>
            </a:solidFill>
            <a:round/>
            <a:headEnd/>
            <a:tailEnd/>
          </a:ln>
        </p:spPr>
        <p:txBody>
          <a:bodyPr/>
          <a:lstStyle/>
          <a:p>
            <a:pPr algn="ctr" fontAlgn="auto">
              <a:spcBef>
                <a:spcPts val="0"/>
              </a:spcBef>
              <a:spcAft>
                <a:spcPts val="0"/>
              </a:spcAft>
              <a:defRPr/>
            </a:pPr>
            <a:endParaRPr lang="en-US" sz="1100" kern="0" dirty="0">
              <a:solidFill>
                <a:srgbClr val="FF0000"/>
              </a:solidFill>
              <a:cs typeface="+mn-cs"/>
            </a:endParaRPr>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5" name="Rectangle 2"/>
          <p:cNvSpPr>
            <a:spLocks noGrp="1" noChangeArrowheads="1"/>
          </p:cNvSpPr>
          <p:nvPr>
            <p:ph type="title" idx="4294967295"/>
          </p:nvPr>
        </p:nvSpPr>
        <p:spPr>
          <a:xfrm>
            <a:off x="1441450" y="15875"/>
            <a:ext cx="7512050" cy="1143000"/>
          </a:xfrm>
        </p:spPr>
        <p:txBody>
          <a:bodyPr/>
          <a:lstStyle/>
          <a:p>
            <a:pPr eaLnBrk="1" hangingPunct="1"/>
            <a:r>
              <a:rPr lang="en-US" sz="4400" smtClean="0"/>
              <a:t>Anatomy of the Iliac Arteries </a:t>
            </a:r>
          </a:p>
        </p:txBody>
      </p:sp>
      <p:sp>
        <p:nvSpPr>
          <p:cNvPr id="226306" name="Rectangle 3"/>
          <p:cNvSpPr>
            <a:spLocks noGrp="1" noChangeArrowheads="1"/>
          </p:cNvSpPr>
          <p:nvPr>
            <p:ph type="body" idx="4294967295"/>
          </p:nvPr>
        </p:nvSpPr>
        <p:spPr>
          <a:xfrm>
            <a:off x="187325" y="2044700"/>
            <a:ext cx="8229600" cy="4525963"/>
          </a:xfrm>
        </p:spPr>
        <p:txBody>
          <a:bodyPr/>
          <a:lstStyle/>
          <a:p>
            <a:pPr eaLnBrk="1" hangingPunct="1">
              <a:buFontTx/>
              <a:buNone/>
            </a:pPr>
            <a:r>
              <a:rPr lang="en-US" b="1" smtClean="0"/>
              <a:t>Common Iliac</a:t>
            </a:r>
          </a:p>
          <a:p>
            <a:pPr eaLnBrk="1" hangingPunct="1">
              <a:buFontTx/>
              <a:buNone/>
            </a:pPr>
            <a:endParaRPr lang="en-US" b="1" smtClean="0"/>
          </a:p>
          <a:p>
            <a:pPr eaLnBrk="1" hangingPunct="1">
              <a:buFontTx/>
              <a:buNone/>
            </a:pPr>
            <a:r>
              <a:rPr lang="en-US" b="1" smtClean="0"/>
              <a:t>External iliac</a:t>
            </a:r>
          </a:p>
          <a:p>
            <a:pPr eaLnBrk="1" hangingPunct="1">
              <a:buFontTx/>
              <a:buNone/>
            </a:pPr>
            <a:endParaRPr lang="en-US" b="1" smtClean="0"/>
          </a:p>
          <a:p>
            <a:pPr eaLnBrk="1" hangingPunct="1">
              <a:buFontTx/>
              <a:buNone/>
            </a:pPr>
            <a:endParaRPr lang="en-US" b="1" smtClean="0"/>
          </a:p>
          <a:p>
            <a:pPr eaLnBrk="1" hangingPunct="1">
              <a:buFontTx/>
              <a:buNone/>
            </a:pPr>
            <a:r>
              <a:rPr lang="en-US" b="1" smtClean="0"/>
              <a:t>Internal iliac</a:t>
            </a:r>
          </a:p>
          <a:p>
            <a:pPr eaLnBrk="1" hangingPunct="1">
              <a:buFontTx/>
              <a:buNone/>
            </a:pPr>
            <a:endParaRPr lang="en-US" b="1" smtClean="0"/>
          </a:p>
        </p:txBody>
      </p:sp>
      <p:pic>
        <p:nvPicPr>
          <p:cNvPr id="226307" name="Picture 4" descr="JH 111216 Pelvic anatomy"/>
          <p:cNvPicPr>
            <a:picLocks noChangeAspect="1" noChangeArrowheads="1"/>
          </p:cNvPicPr>
          <p:nvPr/>
        </p:nvPicPr>
        <p:blipFill>
          <a:blip r:embed="rId2"/>
          <a:srcRect/>
          <a:stretch>
            <a:fillRect/>
          </a:stretch>
        </p:blipFill>
        <p:spPr bwMode="auto">
          <a:xfrm>
            <a:off x="3467100" y="1584325"/>
            <a:ext cx="5516563" cy="4816475"/>
          </a:xfrm>
          <a:prstGeom prst="rect">
            <a:avLst/>
          </a:prstGeom>
          <a:noFill/>
          <a:ln w="9525">
            <a:noFill/>
            <a:miter lim="800000"/>
            <a:headEnd/>
            <a:tailEnd/>
          </a:ln>
        </p:spPr>
      </p:pic>
      <p:sp>
        <p:nvSpPr>
          <p:cNvPr id="226308" name="Line 5"/>
          <p:cNvSpPr>
            <a:spLocks noChangeShapeType="1"/>
          </p:cNvSpPr>
          <p:nvPr/>
        </p:nvSpPr>
        <p:spPr bwMode="auto">
          <a:xfrm>
            <a:off x="3124200" y="2378075"/>
            <a:ext cx="2713038" cy="623888"/>
          </a:xfrm>
          <a:prstGeom prst="line">
            <a:avLst/>
          </a:prstGeom>
          <a:noFill/>
          <a:ln w="9525">
            <a:solidFill>
              <a:schemeClr val="tx1"/>
            </a:solidFill>
            <a:round/>
            <a:headEnd/>
            <a:tailEnd type="triangle" w="med" len="med"/>
          </a:ln>
        </p:spPr>
        <p:txBody>
          <a:bodyPr/>
          <a:lstStyle/>
          <a:p>
            <a:endParaRPr lang="en-US"/>
          </a:p>
        </p:txBody>
      </p:sp>
      <p:sp>
        <p:nvSpPr>
          <p:cNvPr id="226309" name="Line 6"/>
          <p:cNvSpPr>
            <a:spLocks noChangeShapeType="1"/>
          </p:cNvSpPr>
          <p:nvPr/>
        </p:nvSpPr>
        <p:spPr bwMode="auto">
          <a:xfrm>
            <a:off x="2925763" y="3551238"/>
            <a:ext cx="1858962" cy="106362"/>
          </a:xfrm>
          <a:prstGeom prst="line">
            <a:avLst/>
          </a:prstGeom>
          <a:noFill/>
          <a:ln w="9525">
            <a:solidFill>
              <a:schemeClr val="tx1"/>
            </a:solidFill>
            <a:round/>
            <a:headEnd/>
            <a:tailEnd type="triangle" w="med" len="med"/>
          </a:ln>
        </p:spPr>
        <p:txBody>
          <a:bodyPr/>
          <a:lstStyle/>
          <a:p>
            <a:endParaRPr lang="en-US"/>
          </a:p>
        </p:txBody>
      </p:sp>
      <p:sp>
        <p:nvSpPr>
          <p:cNvPr id="226310" name="Line 7"/>
          <p:cNvSpPr>
            <a:spLocks noChangeShapeType="1"/>
          </p:cNvSpPr>
          <p:nvPr/>
        </p:nvSpPr>
        <p:spPr bwMode="auto">
          <a:xfrm flipV="1">
            <a:off x="2759075" y="3581400"/>
            <a:ext cx="2667000" cy="1738313"/>
          </a:xfrm>
          <a:prstGeom prst="line">
            <a:avLst/>
          </a:prstGeom>
          <a:noFill/>
          <a:ln w="9525">
            <a:solidFill>
              <a:schemeClr val="tx1"/>
            </a:solidFill>
            <a:round/>
            <a:headEnd/>
            <a:tailEnd type="triangle" w="med" len="med"/>
          </a:ln>
        </p:spPr>
        <p:txBody>
          <a:bodyPr/>
          <a:lstStyle/>
          <a:p>
            <a:endParaRPr lang="en-US"/>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29" name="Rectangle 2"/>
          <p:cNvSpPr>
            <a:spLocks noGrp="1" noChangeArrowheads="1"/>
          </p:cNvSpPr>
          <p:nvPr>
            <p:ph type="title" idx="4294967295"/>
          </p:nvPr>
        </p:nvSpPr>
        <p:spPr>
          <a:xfrm>
            <a:off x="1752600" y="228600"/>
            <a:ext cx="6858000" cy="1143000"/>
          </a:xfrm>
        </p:spPr>
        <p:txBody>
          <a:bodyPr lIns="91432" tIns="45716" rIns="91432" bIns="45716"/>
          <a:lstStyle/>
          <a:p>
            <a:r>
              <a:rPr lang="en-US" sz="4400" smtClean="0"/>
              <a:t>TCCC Management of Junctional Hemorrhage</a:t>
            </a:r>
          </a:p>
        </p:txBody>
      </p:sp>
      <p:sp>
        <p:nvSpPr>
          <p:cNvPr id="227330" name="Rectangle 3"/>
          <p:cNvSpPr>
            <a:spLocks noGrp="1" noChangeArrowheads="1"/>
          </p:cNvSpPr>
          <p:nvPr>
            <p:ph type="body" idx="4294967295"/>
          </p:nvPr>
        </p:nvSpPr>
        <p:spPr>
          <a:xfrm>
            <a:off x="228600" y="2133600"/>
            <a:ext cx="8763000" cy="4800600"/>
          </a:xfrm>
        </p:spPr>
        <p:txBody>
          <a:bodyPr lIns="91432" tIns="45716" rIns="91432" bIns="45716"/>
          <a:lstStyle/>
          <a:p>
            <a:r>
              <a:rPr lang="en-US" b="1" smtClean="0"/>
              <a:t>The three CoTCCC-recommended junctional tourniquets are:</a:t>
            </a:r>
          </a:p>
          <a:p>
            <a:pPr lvl="1"/>
            <a:r>
              <a:rPr lang="en-US" sz="3200" b="1" smtClean="0"/>
              <a:t>The Combat Ready Clamp (CRoC)</a:t>
            </a:r>
          </a:p>
          <a:p>
            <a:pPr lvl="1"/>
            <a:r>
              <a:rPr lang="en-US" sz="3200" b="1" smtClean="0"/>
              <a:t>The Junctional Emergency Treatment Tool</a:t>
            </a:r>
          </a:p>
          <a:p>
            <a:pPr lvl="1">
              <a:buFont typeface="Arial" charset="0"/>
              <a:buNone/>
            </a:pPr>
            <a:r>
              <a:rPr lang="en-US" sz="3200" b="1" smtClean="0"/>
              <a:t>   (JETT)</a:t>
            </a:r>
          </a:p>
          <a:p>
            <a:pPr lvl="1"/>
            <a:r>
              <a:rPr lang="en-US" sz="3200" b="1" smtClean="0"/>
              <a:t>The SAM Junctional Tourniquet (SJT)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3"/>
          <p:cNvSpPr>
            <a:spLocks noGrp="1" noChangeArrowheads="1"/>
          </p:cNvSpPr>
          <p:nvPr>
            <p:ph idx="1"/>
          </p:nvPr>
        </p:nvSpPr>
        <p:spPr/>
        <p:txBody>
          <a:bodyPr/>
          <a:lstStyle/>
          <a:p>
            <a:pPr eaLnBrk="1" hangingPunct="1">
              <a:lnSpc>
                <a:spcPct val="90000"/>
              </a:lnSpc>
            </a:pPr>
            <a:r>
              <a:rPr lang="en-US" smtClean="0">
                <a:ea typeface="ＭＳ Ｐゴシック"/>
                <a:cs typeface="ＭＳ Ｐゴシック"/>
              </a:rPr>
              <a:t>May consist of rapid treatment of the most serious wounds with the expectation of a re-engagement with hostile forces at any moment, </a:t>
            </a:r>
            <a:r>
              <a:rPr lang="en-US" b="1" i="1" smtClean="0">
                <a:ea typeface="ＭＳ Ｐゴシック"/>
                <a:cs typeface="ＭＳ Ｐゴシック"/>
              </a:rPr>
              <a:t>or</a:t>
            </a:r>
          </a:p>
          <a:p>
            <a:pPr eaLnBrk="1" hangingPunct="1">
              <a:lnSpc>
                <a:spcPct val="90000"/>
              </a:lnSpc>
            </a:pPr>
            <a:r>
              <a:rPr lang="en-US" smtClean="0">
                <a:ea typeface="ＭＳ Ｐゴシック"/>
                <a:cs typeface="ＭＳ Ｐゴシック"/>
              </a:rPr>
              <a:t>There may be ample time to render whatever care is possible in the field.</a:t>
            </a:r>
          </a:p>
          <a:p>
            <a:pPr eaLnBrk="1" hangingPunct="1">
              <a:lnSpc>
                <a:spcPct val="90000"/>
              </a:lnSpc>
            </a:pPr>
            <a:r>
              <a:rPr lang="en-US" smtClean="0">
                <a:ea typeface="ＭＳ Ｐゴシック"/>
                <a:cs typeface="ＭＳ Ｐゴシック"/>
              </a:rPr>
              <a:t>Time to evacuation may vary from minutes to several hours or longer.</a:t>
            </a:r>
          </a:p>
          <a:p>
            <a:pPr eaLnBrk="1" hangingPunct="1">
              <a:lnSpc>
                <a:spcPct val="90000"/>
              </a:lnSpc>
            </a:pPr>
            <a:endParaRPr lang="en-US" smtClean="0">
              <a:ea typeface="ＭＳ Ｐゴシック"/>
              <a:cs typeface="ＭＳ Ｐゴシック"/>
            </a:endParaRPr>
          </a:p>
        </p:txBody>
      </p:sp>
      <p:sp>
        <p:nvSpPr>
          <p:cNvPr id="39938" name="Rectangle 2"/>
          <p:cNvSpPr>
            <a:spLocks noGrp="1" noChangeArrowheads="1"/>
          </p:cNvSpPr>
          <p:nvPr>
            <p:ph type="title"/>
          </p:nvPr>
        </p:nvSpPr>
        <p:spPr>
          <a:xfrm>
            <a:off x="1981200" y="76200"/>
            <a:ext cx="6019800" cy="1143000"/>
          </a:xfrm>
        </p:spPr>
        <p:txBody>
          <a:bodyPr/>
          <a:lstStyle/>
          <a:p>
            <a:pPr eaLnBrk="1" hangingPunct="1"/>
            <a:r>
              <a:rPr lang="en-US" sz="5400" smtClean="0">
                <a:ea typeface="ＭＳ Ｐゴシック"/>
                <a:cs typeface="ＭＳ Ｐゴシック"/>
              </a:rPr>
              <a:t>Tactical Field Care</a:t>
            </a:r>
          </a:p>
        </p:txBody>
      </p:sp>
    </p:spTree>
  </p:cSld>
  <p:clrMapOvr>
    <a:masterClrMapping/>
  </p:clrMapOvr>
  <p:timing>
    <p:tnLst>
      <p:par>
        <p:cTn id="1" dur="indefinite" restart="never" nodeType="tmRoot"/>
      </p:par>
    </p:tnLst>
  </p:timing>
</p:sld>
</file>

<file path=ppt/slides/slide1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28353" name="Rectangle 2"/>
          <p:cNvSpPr>
            <a:spLocks noChangeArrowheads="1" noGrp="1"/>
          </p:cNvSpPr>
          <p:nvPr>
            <p:ph idx="4294967295" type="title"/>
          </p:nvPr>
        </p:nvSpPr>
        <p:spPr>
          <a:xfrm>
            <a:off x="1676400" y="152400"/>
            <a:ext cx="6858000" cy="1143000"/>
          </a:xfrm>
        </p:spPr>
        <p:txBody>
          <a:bodyPr bIns="45716" lIns="91432" rIns="91432" tIns="45716"/>
          <a:lstStyle/>
          <a:p>
            <a:r>
              <a:rPr lang="en-US" smtClean="0" sz="4400"/>
              <a:t>TCCC Management of Junctional Hemorrhage</a:t>
            </a:r>
          </a:p>
        </p:txBody>
      </p:sp>
      <p:sp>
        <p:nvSpPr>
          <p:cNvPr id="228354" name="Rectangle 3"/>
          <p:cNvSpPr>
            <a:spLocks noChangeArrowheads="1" noGrp="1"/>
          </p:cNvSpPr>
          <p:nvPr>
            <p:ph idx="4294967295" type="body"/>
          </p:nvPr>
        </p:nvSpPr>
        <p:spPr>
          <a:xfrm>
            <a:off x="457200" y="4495800"/>
            <a:ext cx="8534400" cy="990600"/>
          </a:xfrm>
        </p:spPr>
        <p:txBody>
          <a:bodyPr bIns="45716" lIns="91432" rIns="91432" tIns="45716"/>
          <a:lstStyle/>
          <a:p>
            <a:pPr>
              <a:lnSpc>
                <a:spcPct val="80000"/>
              </a:lnSpc>
              <a:buFont charset="0" typeface="Arial"/>
              <a:buNone/>
            </a:pPr>
            <a:r>
              <a:rPr b="1" lang="en-US" smtClean="0" sz="2000"/>
              <a:t>Combat Ready                Junctional Emergency                 Sam Junctional</a:t>
            </a:r>
          </a:p>
          <a:p>
            <a:pPr>
              <a:lnSpc>
                <a:spcPct val="80000"/>
              </a:lnSpc>
              <a:buFont charset="0" typeface="Arial"/>
              <a:buNone/>
            </a:pPr>
            <a:r>
              <a:rPr b="1" lang="en-US" smtClean="0" sz="2000"/>
              <a:t>       Clamp                            Treatment Tool                            Tourniquet</a:t>
            </a:r>
          </a:p>
        </p:txBody>
      </p:sp>
      <p:pic>
        <p:nvPicPr>
          <p:cNvPr id="228355" name="Picture 2"/>
          <p:cNvPicPr>
            <a:picLocks noChangeArrowheads="1" noChangeAspect="1"/>
          </p:cNvPicPr>
          <p:nvPr/>
        </p:nvPicPr>
        <p:blipFill>
          <a:blip r:embed="rId2"/>
          <a:srcRect/>
          <a:stretch>
            <a:fillRect/>
          </a:stretch>
        </p:blipFill>
        <p:spPr bwMode="auto">
          <a:xfrm>
            <a:off x="152400" y="1951038"/>
            <a:ext cx="2362200" cy="2087562"/>
          </a:xfrm>
          <a:prstGeom prst="rect">
            <a:avLst/>
          </a:prstGeom>
          <a:noFill/>
          <a:ln w="9525">
            <a:noFill/>
            <a:miter lim="800000"/>
            <a:headEnd/>
            <a:tailEnd/>
          </a:ln>
        </p:spPr>
      </p:pic>
      <p:pic>
        <p:nvPicPr>
          <p:cNvPr id="228356" name="Object 5"/>
          <p:cNvPicPr>
            <a:picLocks noChangeArrowheads="1"/>
          </p:cNvPicPr>
          <p:nvPr/>
        </p:nvPicPr>
        <p:blipFill>
          <a:blip r:embed="rId3"/>
          <a:srcRect b="189"/>
          <a:stretch>
            <a:fillRect/>
          </a:stretch>
        </p:blipFill>
        <p:spPr bwMode="auto">
          <a:xfrm>
            <a:off x="2667000" y="1981200"/>
            <a:ext cx="3581400" cy="1905000"/>
          </a:xfrm>
          <a:prstGeom prst="rect">
            <a:avLst/>
          </a:prstGeom>
          <a:noFill/>
          <a:ln w="9525">
            <a:noFill/>
            <a:miter lim="800000"/>
            <a:headEnd/>
            <a:tailEnd/>
          </a:ln>
        </p:spPr>
      </p:pic>
      <p:pic>
        <p:nvPicPr>
          <p:cNvPr id="228357" name="Picture 10"/>
          <p:cNvPicPr>
            <a:picLocks noChangeArrowheads="1" noChangeAspect="1"/>
          </p:cNvPicPr>
          <p:nvPr/>
        </p:nvPicPr>
        <p:blipFill>
          <a:blip r:embed="rId4"/>
          <a:srcRect/>
          <a:stretch>
            <a:fillRect/>
          </a:stretch>
        </p:blipFill>
        <p:spPr bwMode="auto">
          <a:xfrm>
            <a:off x="6324600" y="2120900"/>
            <a:ext cx="2667000" cy="1765300"/>
          </a:xfrm>
          <a:prstGeom prst="rect">
            <a:avLst/>
          </a:prstGeom>
          <a:noFill/>
          <a:ln w="9525">
            <a:noFill/>
            <a:miter lim="800000"/>
            <a:headEnd/>
            <a:tailEnd/>
          </a:ln>
        </p:spPr>
      </p:pic>
      <p:sp>
        <p:nvSpPr>
          <p:cNvPr id="228358" name="Text Box 8"/>
          <p:cNvSpPr txBox="1">
            <a:spLocks noChangeArrowheads="1"/>
          </p:cNvSpPr>
          <p:nvPr/>
        </p:nvSpPr>
        <p:spPr bwMode="auto">
          <a:xfrm>
            <a:off x="152400" y="5407025"/>
            <a:ext cx="8920163" cy="1066800"/>
          </a:xfrm>
          <a:prstGeom prst="rect">
            <a:avLst/>
          </a:prstGeom>
          <a:noFill/>
          <a:ln w="9525">
            <a:noFill/>
            <a:miter lim="800000"/>
            <a:headEnd/>
            <a:tailEnd/>
          </a:ln>
        </p:spPr>
        <p:txBody>
          <a:bodyPr wrap="none">
            <a:spAutoFit/>
          </a:bodyPr>
          <a:lstStyle/>
          <a:p>
            <a:pPr>
              <a:buFontTx/>
              <a:buChar char="•"/>
            </a:pPr>
            <a:r>
              <a:rPr lang="en-US"/>
              <a:t> </a:t>
            </a:r>
            <a:r>
              <a:rPr b="1" lang="en-US" sz="3200"/>
              <a:t>Training materials for all 3 devices are contained</a:t>
            </a:r>
          </a:p>
          <a:p>
            <a:r>
              <a:rPr b="1" lang="en-US" sz="3200"/>
              <a:t>   in separate modules of the TCCC curriculum</a:t>
            </a: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7" name="Rectangle 2"/>
          <p:cNvSpPr>
            <a:spLocks noGrp="1" noChangeArrowheads="1"/>
          </p:cNvSpPr>
          <p:nvPr>
            <p:ph type="title" idx="4294967295"/>
          </p:nvPr>
        </p:nvSpPr>
        <p:spPr>
          <a:xfrm>
            <a:off x="1752600" y="152400"/>
            <a:ext cx="6858000" cy="1143000"/>
          </a:xfrm>
        </p:spPr>
        <p:txBody>
          <a:bodyPr lIns="91432" tIns="45716" rIns="91432" bIns="45716"/>
          <a:lstStyle/>
          <a:p>
            <a:r>
              <a:rPr lang="en-US" sz="4400" smtClean="0"/>
              <a:t>Abdominal Aortic Junctional Tourniquet</a:t>
            </a:r>
          </a:p>
        </p:txBody>
      </p:sp>
      <p:sp>
        <p:nvSpPr>
          <p:cNvPr id="229378" name="Rectangle 3"/>
          <p:cNvSpPr>
            <a:spLocks noGrp="1" noChangeArrowheads="1"/>
          </p:cNvSpPr>
          <p:nvPr>
            <p:ph type="body" idx="4294967295"/>
          </p:nvPr>
        </p:nvSpPr>
        <p:spPr>
          <a:xfrm>
            <a:off x="228600" y="1600200"/>
            <a:ext cx="8763000" cy="5562600"/>
          </a:xfrm>
        </p:spPr>
        <p:txBody>
          <a:bodyPr lIns="91432" tIns="45716" rIns="91432" bIns="45716"/>
          <a:lstStyle/>
          <a:p>
            <a:pPr>
              <a:lnSpc>
                <a:spcPct val="90000"/>
              </a:lnSpc>
            </a:pPr>
            <a:r>
              <a:rPr lang="en-US" sz="2800" smtClean="0"/>
              <a:t>The Abdominal Aortic Tourniquet (a truncal tourniquet) is another option for junctional hemorrhage control.</a:t>
            </a:r>
          </a:p>
          <a:p>
            <a:pPr>
              <a:lnSpc>
                <a:spcPct val="90000"/>
              </a:lnSpc>
            </a:pPr>
            <a:r>
              <a:rPr lang="en-US" sz="2800" smtClean="0"/>
              <a:t>It previously had a shorter maximum length of application (1 hour) than the 3 junctional tourniquets listed above. It was also relatively contraindicated in the presence of penetrating abdominal injuries.</a:t>
            </a:r>
          </a:p>
          <a:p>
            <a:pPr>
              <a:lnSpc>
                <a:spcPct val="90000"/>
              </a:lnSpc>
            </a:pPr>
            <a:r>
              <a:rPr lang="en-US" sz="2800" smtClean="0"/>
              <a:t>These restrictions have now</a:t>
            </a:r>
          </a:p>
          <a:p>
            <a:pPr>
              <a:lnSpc>
                <a:spcPct val="90000"/>
              </a:lnSpc>
              <a:buFont typeface="Arial" charset="0"/>
              <a:buNone/>
            </a:pPr>
            <a:r>
              <a:rPr lang="en-US" sz="2800" smtClean="0"/>
              <a:t>     been removed in a new FDA</a:t>
            </a:r>
          </a:p>
          <a:p>
            <a:pPr>
              <a:lnSpc>
                <a:spcPct val="90000"/>
              </a:lnSpc>
              <a:buFont typeface="Arial" charset="0"/>
              <a:buNone/>
            </a:pPr>
            <a:r>
              <a:rPr lang="en-US" sz="2800" smtClean="0"/>
              <a:t>     clearance for the device. </a:t>
            </a:r>
          </a:p>
          <a:p>
            <a:pPr>
              <a:lnSpc>
                <a:spcPct val="90000"/>
              </a:lnSpc>
            </a:pPr>
            <a:r>
              <a:rPr lang="en-US" sz="2800" smtClean="0"/>
              <a:t>CoTCCC re-evaluation </a:t>
            </a:r>
          </a:p>
          <a:p>
            <a:pPr>
              <a:lnSpc>
                <a:spcPct val="90000"/>
              </a:lnSpc>
              <a:buFont typeface="Arial" charset="0"/>
              <a:buNone/>
            </a:pPr>
            <a:r>
              <a:rPr lang="en-US" sz="2800" smtClean="0"/>
              <a:t>     pending</a:t>
            </a:r>
          </a:p>
          <a:p>
            <a:pPr>
              <a:lnSpc>
                <a:spcPct val="90000"/>
              </a:lnSpc>
              <a:buFont typeface="Arial" charset="0"/>
              <a:buNone/>
            </a:pPr>
            <a:endParaRPr lang="en-US" sz="2800" b="1" smtClean="0">
              <a:solidFill>
                <a:srgbClr val="FF3300"/>
              </a:solidFill>
            </a:endParaRPr>
          </a:p>
        </p:txBody>
      </p:sp>
      <p:pic>
        <p:nvPicPr>
          <p:cNvPr id="229379" name="Object 3"/>
          <p:cNvPicPr>
            <a:picLocks noChangeArrowheads="1"/>
          </p:cNvPicPr>
          <p:nvPr/>
        </p:nvPicPr>
        <p:blipFill>
          <a:blip r:embed="rId2"/>
          <a:srcRect r="-75" b="-177"/>
          <a:stretch>
            <a:fillRect/>
          </a:stretch>
        </p:blipFill>
        <p:spPr bwMode="auto">
          <a:xfrm>
            <a:off x="5334000" y="4267200"/>
            <a:ext cx="3810000" cy="2590800"/>
          </a:xfrm>
          <a:prstGeom prst="rect">
            <a:avLst/>
          </a:prstGeom>
          <a:noFill/>
          <a:ln w="9525">
            <a:noFill/>
            <a:miter lim="800000"/>
            <a:headEnd/>
            <a:tailEnd/>
          </a:ln>
        </p:spPr>
      </p:pic>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1" name="Title 1"/>
          <p:cNvSpPr>
            <a:spLocks noGrp="1"/>
          </p:cNvSpPr>
          <p:nvPr>
            <p:ph type="title" idx="4294967295"/>
          </p:nvPr>
        </p:nvSpPr>
        <p:spPr>
          <a:xfrm>
            <a:off x="1676400" y="-76200"/>
            <a:ext cx="6934200" cy="1371600"/>
          </a:xfrm>
        </p:spPr>
        <p:txBody>
          <a:bodyPr/>
          <a:lstStyle/>
          <a:p>
            <a:pPr eaLnBrk="1" hangingPunct="1"/>
            <a:r>
              <a:rPr lang="en-US" sz="4400" smtClean="0">
                <a:ea typeface="ＭＳ Ｐゴシック"/>
                <a:cs typeface="ＭＳ Ｐゴシック"/>
              </a:rPr>
              <a:t>Continued Reassessment!</a:t>
            </a:r>
          </a:p>
        </p:txBody>
      </p:sp>
      <p:sp>
        <p:nvSpPr>
          <p:cNvPr id="230402" name="Content Placeholder 2"/>
          <p:cNvSpPr>
            <a:spLocks noGrp="1"/>
          </p:cNvSpPr>
          <p:nvPr>
            <p:ph idx="4294967295"/>
          </p:nvPr>
        </p:nvSpPr>
        <p:spPr>
          <a:xfrm>
            <a:off x="762000" y="2209800"/>
            <a:ext cx="7772400" cy="3276600"/>
          </a:xfrm>
        </p:spPr>
        <p:txBody>
          <a:bodyPr/>
          <a:lstStyle/>
          <a:p>
            <a:pPr eaLnBrk="1" hangingPunct="1"/>
            <a:r>
              <a:rPr lang="en-US" smtClean="0">
                <a:ea typeface="ＭＳ Ｐゴシック"/>
                <a:cs typeface="ＭＳ Ｐゴシック"/>
              </a:rPr>
              <a:t>Once applied, the junctional tourniquet, as well as the casualty’s other hemorrhage control interventions, must be frequently reassessed to assure continued hemorrhage control.</a:t>
            </a:r>
          </a:p>
          <a:p>
            <a:pPr lvl="1" eaLnBrk="1" hangingPunct="1"/>
            <a:r>
              <a:rPr lang="en-US" sz="3200" b="1" smtClean="0">
                <a:solidFill>
                  <a:srgbClr val="FF0000"/>
                </a:solidFill>
                <a:ea typeface="ＭＳ Ｐゴシック"/>
                <a:cs typeface="ＭＳ Ｐゴシック"/>
              </a:rPr>
              <a:t>DO NOT EVER APPLY IT AND FORGET IT!</a:t>
            </a:r>
          </a:p>
        </p:txBody>
      </p:sp>
    </p:spTree>
  </p:cSld>
  <p:clrMapOvr>
    <a:masterClrMapping/>
  </p:clrMapOvr>
  <p:timing>
    <p:tnLst>
      <p:par>
        <p:cTn id="1" dur="indefinite" restart="never" nodeType="tmRoot"/>
      </p:par>
    </p:tnLst>
  </p:timing>
</p:sld>
</file>

<file path=ppt/slides/slide11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32449" name="Title 1"/>
          <p:cNvSpPr>
            <a:spLocks noGrp="1"/>
          </p:cNvSpPr>
          <p:nvPr>
            <p:ph idx="4294967295" type="title"/>
          </p:nvPr>
        </p:nvSpPr>
        <p:spPr>
          <a:xfrm>
            <a:off x="1371600" y="152400"/>
            <a:ext cx="6858000" cy="1143000"/>
          </a:xfrm>
        </p:spPr>
        <p:txBody>
          <a:bodyPr bIns="45708" lIns="91416" rIns="91416" tIns="45708"/>
          <a:lstStyle/>
          <a:p>
            <a:r>
              <a:rPr b="0" lang="en-US" smtClean="0" sz="5400"/>
              <a:t>Thank You!</a:t>
            </a:r>
          </a:p>
        </p:txBody>
      </p:sp>
      <p:sp>
        <p:nvSpPr>
          <p:cNvPr id="232450" name="Slide Number Placeholder 3"/>
          <p:cNvSpPr txBox="1">
            <a:spLocks noGrp="1"/>
          </p:cNvSpPr>
          <p:nvPr/>
        </p:nvSpPr>
        <p:spPr bwMode="auto">
          <a:xfrm>
            <a:off x="6553200" y="6245225"/>
            <a:ext cx="2133600" cy="476250"/>
          </a:xfrm>
          <a:prstGeom prst="rect">
            <a:avLst/>
          </a:prstGeom>
          <a:noFill/>
          <a:ln w="9525">
            <a:noFill/>
            <a:miter lim="800000"/>
            <a:headEnd/>
            <a:tailEnd/>
          </a:ln>
        </p:spPr>
        <p:txBody>
          <a:bodyPr bIns="45708" lIns="91416" rIns="91416" tIns="45708"/>
          <a:lstStyle/>
          <a:p>
            <a:pPr algn="r"/>
            <a:fld id="{373EAD3B-0CB2-4512-827D-246B64EB00A4}" type="slidenum">
              <a:rPr lang="en-US" sz="1400">
                <a:latin charset="0" typeface="Arial"/>
              </a:rPr>
              <a:pPr algn="r"/>
              <a:t>113</a:t>
            </a:fld>
            <a:endParaRPr lang="en-US" sz="1400">
              <a:latin charset="0" typeface="Arial"/>
            </a:endParaRPr>
          </a:p>
        </p:txBody>
      </p:sp>
      <p:sp>
        <p:nvSpPr>
          <p:cNvPr id="232451" name="Text Box 4"/>
          <p:cNvSpPr txBox="1">
            <a:spLocks noChangeArrowheads="1"/>
          </p:cNvSpPr>
          <p:nvPr/>
        </p:nvSpPr>
        <p:spPr bwMode="auto">
          <a:xfrm>
            <a:off x="4157663" y="5608638"/>
            <a:ext cx="184150" cy="1066800"/>
          </a:xfrm>
          <a:prstGeom prst="rect">
            <a:avLst/>
          </a:prstGeom>
          <a:noFill/>
          <a:ln algn="ctr" w="9525">
            <a:noFill/>
            <a:miter lim="800000"/>
            <a:headEnd/>
            <a:tailEnd/>
          </a:ln>
        </p:spPr>
        <p:txBody>
          <a:bodyPr bIns="45708" lIns="91416" rIns="91416" tIns="45708" wrap="none">
            <a:spAutoFit/>
          </a:bodyPr>
          <a:lstStyle/>
          <a:p>
            <a:pPr algn="ctr"/>
            <a:endParaRPr b="1" lang="en-US" sz="3200">
              <a:latin charset="0" typeface="Arial"/>
            </a:endParaRPr>
          </a:p>
          <a:p>
            <a:pPr algn="ctr"/>
            <a:endParaRPr b="1" lang="en-US" sz="3200">
              <a:latin charset="0" typeface="Arial"/>
            </a:endParaRPr>
          </a:p>
        </p:txBody>
      </p:sp>
      <p:pic>
        <p:nvPicPr>
          <p:cNvPr descr="AKO 130909 Wardak Province.jpg" id="232452" name="Picture 5"/>
          <p:cNvPicPr>
            <a:picLocks noChangeAspect="1"/>
          </p:cNvPicPr>
          <p:nvPr/>
        </p:nvPicPr>
        <p:blipFill>
          <a:blip r:embed="rId2"/>
          <a:srcRect r="102"/>
          <a:stretch>
            <a:fillRect/>
          </a:stretch>
        </p:blipFill>
        <p:spPr bwMode="auto">
          <a:xfrm>
            <a:off x="0" y="-9525"/>
            <a:ext cx="9144000" cy="6962775"/>
          </a:xfrm>
          <a:prstGeom prst="rect">
            <a:avLst/>
          </a:prstGeom>
          <a:noFill/>
          <a:ln w="9525">
            <a:noFill/>
            <a:miter lim="800000"/>
            <a:headEnd/>
            <a:tailEnd/>
          </a:ln>
        </p:spPr>
      </p:pic>
      <p:sp>
        <p:nvSpPr>
          <p:cNvPr id="232453" name="TextBox 6"/>
          <p:cNvSpPr txBox="1">
            <a:spLocks noChangeArrowheads="1"/>
          </p:cNvSpPr>
          <p:nvPr/>
        </p:nvSpPr>
        <p:spPr bwMode="auto">
          <a:xfrm>
            <a:off x="4068763" y="5486400"/>
            <a:ext cx="4846637" cy="1108075"/>
          </a:xfrm>
          <a:prstGeom prst="rect">
            <a:avLst/>
          </a:prstGeom>
          <a:noFill/>
          <a:ln w="9525">
            <a:noFill/>
            <a:miter lim="800000"/>
            <a:headEnd/>
            <a:tailEnd/>
          </a:ln>
        </p:spPr>
        <p:txBody>
          <a:bodyPr wrap="none">
            <a:spAutoFit/>
          </a:bodyPr>
          <a:lstStyle/>
          <a:p>
            <a:pPr algn="ctr"/>
            <a:r>
              <a:rPr b="1" lang="en-US" sz="6600">
                <a:solidFill>
                  <a:schemeClr val="bg1"/>
                </a:solidFill>
                <a:latin charset="0" typeface="Arial"/>
              </a:rPr>
              <a:t>Questions?</a:t>
            </a: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3" name="Rectangle 2"/>
          <p:cNvSpPr>
            <a:spLocks noGrp="1" noChangeArrowheads="1"/>
          </p:cNvSpPr>
          <p:nvPr>
            <p:ph type="title"/>
          </p:nvPr>
        </p:nvSpPr>
        <p:spPr>
          <a:xfrm>
            <a:off x="1517650" y="0"/>
            <a:ext cx="7616825" cy="1143000"/>
          </a:xfrm>
        </p:spPr>
        <p:txBody>
          <a:bodyPr/>
          <a:lstStyle/>
          <a:p>
            <a:pPr eaLnBrk="1" hangingPunct="1"/>
            <a:r>
              <a:rPr lang="en-US" smtClean="0">
                <a:ea typeface="ＭＳ Ｐゴシック"/>
                <a:cs typeface="ＭＳ Ｐゴシック"/>
              </a:rPr>
              <a:t>Tactical Field Care Guidelines</a:t>
            </a:r>
          </a:p>
        </p:txBody>
      </p:sp>
      <p:sp>
        <p:nvSpPr>
          <p:cNvPr id="233474" name="Rectangle 3"/>
          <p:cNvSpPr>
            <a:spLocks noGrp="1" noChangeArrowheads="1"/>
          </p:cNvSpPr>
          <p:nvPr>
            <p:ph idx="1"/>
          </p:nvPr>
        </p:nvSpPr>
        <p:spPr>
          <a:xfrm>
            <a:off x="533400" y="2438400"/>
            <a:ext cx="8382000" cy="2667000"/>
          </a:xfrm>
        </p:spPr>
        <p:txBody>
          <a:bodyPr/>
          <a:lstStyle/>
          <a:p>
            <a:pPr eaLnBrk="1" hangingPunct="1">
              <a:buFont typeface="Wingdings" pitchFamily="2" charset="2"/>
              <a:buNone/>
            </a:pPr>
            <a:r>
              <a:rPr lang="en-US" smtClean="0">
                <a:ea typeface="ＭＳ Ｐゴシック"/>
                <a:cs typeface="ＭＳ Ｐゴシック"/>
              </a:rPr>
              <a:t>5. Intravenous (IV) access</a:t>
            </a:r>
          </a:p>
          <a:p>
            <a:pPr eaLnBrk="1" hangingPunct="1"/>
            <a:r>
              <a:rPr lang="en-US" smtClean="0">
                <a:ea typeface="ＭＳ Ｐゴシック"/>
                <a:cs typeface="ＭＳ Ｐゴシック"/>
              </a:rPr>
              <a:t>Start an 18-gauge IV or saline lock if indicated.</a:t>
            </a:r>
          </a:p>
          <a:p>
            <a:pPr eaLnBrk="1" hangingPunct="1"/>
            <a:r>
              <a:rPr lang="en-US" smtClean="0">
                <a:ea typeface="ＭＳ Ｐゴシック"/>
                <a:cs typeface="ＭＳ Ｐゴシック"/>
              </a:rPr>
              <a:t>If resuscitation is required and IV access is not obtainable, use the intraosseous (IO) route.</a:t>
            </a:r>
            <a:endParaRPr lang="en-US" sz="3600" smtClean="0">
              <a:ea typeface="ＭＳ Ｐゴシック"/>
              <a:cs typeface="ＭＳ Ｐゴシック"/>
            </a:endParaRPr>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1" name="Rectangle 2"/>
          <p:cNvSpPr>
            <a:spLocks noGrp="1" noChangeArrowheads="1"/>
          </p:cNvSpPr>
          <p:nvPr>
            <p:ph type="title"/>
          </p:nvPr>
        </p:nvSpPr>
        <p:spPr>
          <a:xfrm>
            <a:off x="1828800" y="0"/>
            <a:ext cx="6629400" cy="1143000"/>
          </a:xfrm>
        </p:spPr>
        <p:txBody>
          <a:bodyPr/>
          <a:lstStyle/>
          <a:p>
            <a:pPr eaLnBrk="1" hangingPunct="1"/>
            <a:r>
              <a:rPr lang="en-US" sz="4400" smtClean="0">
                <a:ea typeface="ＭＳ Ｐゴシック"/>
                <a:cs typeface="ＭＳ Ｐゴシック"/>
              </a:rPr>
              <a:t>IV Access – Key Point</a:t>
            </a:r>
          </a:p>
        </p:txBody>
      </p:sp>
      <p:sp>
        <p:nvSpPr>
          <p:cNvPr id="235522" name="Rectangle 3"/>
          <p:cNvSpPr>
            <a:spLocks noGrp="1" noChangeArrowheads="1"/>
          </p:cNvSpPr>
          <p:nvPr>
            <p:ph idx="1"/>
          </p:nvPr>
        </p:nvSpPr>
        <p:spPr>
          <a:xfrm>
            <a:off x="457200" y="2179638"/>
            <a:ext cx="8229600" cy="4525962"/>
          </a:xfrm>
        </p:spPr>
        <p:txBody>
          <a:bodyPr/>
          <a:lstStyle/>
          <a:p>
            <a:pPr eaLnBrk="1" hangingPunct="1">
              <a:lnSpc>
                <a:spcPct val="90000"/>
              </a:lnSpc>
            </a:pPr>
            <a:r>
              <a:rPr lang="en-US" b="1" smtClean="0">
                <a:solidFill>
                  <a:srgbClr val="FF3300"/>
                </a:solidFill>
                <a:ea typeface="ＭＳ Ｐゴシック"/>
                <a:cs typeface="ＭＳ Ｐゴシック"/>
              </a:rPr>
              <a:t>NOT ALL CASUALTIES NEED IVs!</a:t>
            </a:r>
          </a:p>
          <a:p>
            <a:pPr lvl="1" eaLnBrk="1" hangingPunct="1">
              <a:lnSpc>
                <a:spcPct val="90000"/>
              </a:lnSpc>
            </a:pPr>
            <a:r>
              <a:rPr lang="en-US" smtClean="0">
                <a:ea typeface="ＭＳ Ｐゴシック"/>
                <a:cs typeface="ＭＳ Ｐゴシック"/>
              </a:rPr>
              <a:t>IV fluids not required for minor wounds</a:t>
            </a:r>
          </a:p>
          <a:p>
            <a:pPr lvl="1" eaLnBrk="1" hangingPunct="1">
              <a:lnSpc>
                <a:spcPct val="90000"/>
              </a:lnSpc>
            </a:pPr>
            <a:r>
              <a:rPr lang="en-US" smtClean="0">
                <a:ea typeface="ＭＳ Ｐゴシック"/>
                <a:cs typeface="ＭＳ Ｐゴシック"/>
              </a:rPr>
              <a:t>IV fluids and supplies are limited – save them for the casualties who really need them</a:t>
            </a:r>
          </a:p>
          <a:p>
            <a:pPr lvl="1" eaLnBrk="1" hangingPunct="1">
              <a:lnSpc>
                <a:spcPct val="90000"/>
              </a:lnSpc>
            </a:pPr>
            <a:r>
              <a:rPr lang="en-US" smtClean="0">
                <a:ea typeface="ＭＳ Ｐゴシック"/>
                <a:cs typeface="ＭＳ Ｐゴシック"/>
              </a:rPr>
              <a:t>IVs take time</a:t>
            </a:r>
          </a:p>
          <a:p>
            <a:pPr lvl="1" eaLnBrk="1" hangingPunct="1">
              <a:lnSpc>
                <a:spcPct val="90000"/>
              </a:lnSpc>
            </a:pPr>
            <a:r>
              <a:rPr lang="en-US" smtClean="0">
                <a:ea typeface="ＭＳ Ｐゴシック"/>
                <a:cs typeface="ＭＳ Ｐゴシック"/>
              </a:rPr>
              <a:t>Distract from other care required</a:t>
            </a:r>
          </a:p>
          <a:p>
            <a:pPr lvl="1" eaLnBrk="1" hangingPunct="1">
              <a:lnSpc>
                <a:spcPct val="90000"/>
              </a:lnSpc>
            </a:pPr>
            <a:r>
              <a:rPr lang="en-US" smtClean="0">
                <a:ea typeface="ＭＳ Ｐゴシック"/>
                <a:cs typeface="ＭＳ Ｐゴシック"/>
              </a:rPr>
              <a:t>May disrupt tactical flow – waiting 10 minutes to start an IV on a casualty who doesn’t need it may endanger your unit unnecessarily</a:t>
            </a:r>
          </a:p>
          <a:p>
            <a:pPr eaLnBrk="1" hangingPunct="1">
              <a:lnSpc>
                <a:spcPct val="90000"/>
              </a:lnSpc>
            </a:pPr>
            <a:endParaRPr lang="en-US" smtClean="0">
              <a:ea typeface="ＭＳ Ｐゴシック"/>
              <a:cs typeface="ＭＳ Ｐゴシック"/>
            </a:endParaRPr>
          </a:p>
          <a:p>
            <a:pPr eaLnBrk="1" hangingPunct="1">
              <a:lnSpc>
                <a:spcPct val="90000"/>
              </a:lnSpc>
            </a:pPr>
            <a:endParaRPr lang="en-US" smtClean="0">
              <a:ea typeface="ＭＳ Ｐゴシック"/>
              <a:cs typeface="ＭＳ Ｐゴシック"/>
            </a:endParaRPr>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69" name="Rectangle 2"/>
          <p:cNvSpPr>
            <a:spLocks noGrp="1" noChangeArrowheads="1"/>
          </p:cNvSpPr>
          <p:nvPr>
            <p:ph type="title"/>
          </p:nvPr>
        </p:nvSpPr>
        <p:spPr>
          <a:xfrm>
            <a:off x="2819400" y="-20638"/>
            <a:ext cx="3200400" cy="1143001"/>
          </a:xfrm>
        </p:spPr>
        <p:txBody>
          <a:bodyPr/>
          <a:lstStyle/>
          <a:p>
            <a:pPr eaLnBrk="1" hangingPunct="1"/>
            <a:r>
              <a:rPr lang="en-US" sz="5400" smtClean="0">
                <a:ea typeface="ＭＳ Ｐゴシック"/>
                <a:cs typeface="ＭＳ Ｐゴシック"/>
              </a:rPr>
              <a:t>IV Access</a:t>
            </a:r>
          </a:p>
        </p:txBody>
      </p:sp>
      <p:sp>
        <p:nvSpPr>
          <p:cNvPr id="190466" name="Rectangle 3"/>
          <p:cNvSpPr>
            <a:spLocks noGrp="1" noChangeArrowheads="1"/>
          </p:cNvSpPr>
          <p:nvPr>
            <p:ph idx="1"/>
          </p:nvPr>
        </p:nvSpPr>
        <p:spPr>
          <a:xfrm>
            <a:off x="609600" y="1524000"/>
            <a:ext cx="7772400" cy="4114800"/>
          </a:xfrm>
        </p:spPr>
        <p:txBody>
          <a:bodyPr rtlCol="0">
            <a:normAutofit fontScale="85000" lnSpcReduction="20000"/>
          </a:bodyPr>
          <a:lstStyle/>
          <a:p>
            <a:pPr eaLnBrk="1" fontAlgn="auto" hangingPunct="1">
              <a:spcAft>
                <a:spcPts val="600"/>
              </a:spcAft>
              <a:buFont typeface="Wingdings" pitchFamily="2" charset="2"/>
              <a:buNone/>
              <a:defRPr/>
            </a:pPr>
            <a:r>
              <a:rPr lang="en-US" b="1" u="sng" dirty="0" smtClean="0">
                <a:ea typeface="ＭＳ Ｐゴシック"/>
                <a:cs typeface="ＭＳ Ｐゴシック"/>
              </a:rPr>
              <a:t>Indications for IV access</a:t>
            </a:r>
          </a:p>
          <a:p>
            <a:pPr eaLnBrk="1" fontAlgn="auto" hangingPunct="1">
              <a:spcAft>
                <a:spcPts val="0"/>
              </a:spcAft>
              <a:buFont typeface="Arial" pitchFamily="34" charset="0"/>
              <a:buChar char="•"/>
              <a:defRPr/>
            </a:pPr>
            <a:r>
              <a:rPr lang="en-US" dirty="0" smtClean="0">
                <a:ea typeface="ＭＳ Ｐゴシック"/>
                <a:cs typeface="ＭＳ Ｐゴシック"/>
              </a:rPr>
              <a:t>Fluid resuscitation for hemorrhagic shock </a:t>
            </a:r>
            <a:r>
              <a:rPr lang="en-US" u="sng" dirty="0" smtClean="0">
                <a:ea typeface="ＭＳ Ｐゴシック"/>
                <a:cs typeface="ＭＳ Ｐゴシック"/>
              </a:rPr>
              <a:t>or</a:t>
            </a:r>
          </a:p>
          <a:p>
            <a:pPr lvl="1" eaLnBrk="1" fontAlgn="auto" hangingPunct="1">
              <a:spcAft>
                <a:spcPts val="600"/>
              </a:spcAft>
              <a:buFont typeface="Arial" pitchFamily="34" charset="0"/>
              <a:buChar char="–"/>
              <a:defRPr/>
            </a:pPr>
            <a:r>
              <a:rPr lang="en-US" sz="3200" dirty="0" smtClean="0">
                <a:ea typeface="ＭＳ Ｐゴシック"/>
              </a:rPr>
              <a:t>Significant risk of shock – GSW to torso</a:t>
            </a:r>
          </a:p>
          <a:p>
            <a:pPr eaLnBrk="1" fontAlgn="auto" hangingPunct="1">
              <a:spcAft>
                <a:spcPts val="0"/>
              </a:spcAft>
              <a:buFont typeface="Arial" pitchFamily="34" charset="0"/>
              <a:buChar char="•"/>
              <a:defRPr/>
            </a:pPr>
            <a:r>
              <a:rPr lang="en-US" dirty="0" smtClean="0">
                <a:ea typeface="ＭＳ Ｐゴシック"/>
                <a:cs typeface="ＭＳ Ｐゴシック"/>
              </a:rPr>
              <a:t>Casualty needs medications, but cannot take them PO:</a:t>
            </a:r>
          </a:p>
          <a:p>
            <a:pPr lvl="1" eaLnBrk="1" fontAlgn="auto" hangingPunct="1">
              <a:spcAft>
                <a:spcPts val="0"/>
              </a:spcAft>
              <a:buFont typeface="Arial" pitchFamily="34" charset="0"/>
              <a:buChar char="–"/>
              <a:defRPr/>
            </a:pPr>
            <a:r>
              <a:rPr lang="en-US" sz="3200" dirty="0" smtClean="0">
                <a:ea typeface="ＭＳ Ｐゴシック"/>
              </a:rPr>
              <a:t>Unable to swallow </a:t>
            </a:r>
          </a:p>
          <a:p>
            <a:pPr lvl="1" eaLnBrk="1" fontAlgn="auto" hangingPunct="1">
              <a:spcAft>
                <a:spcPts val="0"/>
              </a:spcAft>
              <a:buFont typeface="Arial" pitchFamily="34" charset="0"/>
              <a:buChar char="–"/>
              <a:defRPr/>
            </a:pPr>
            <a:r>
              <a:rPr lang="en-US" sz="3200" dirty="0" smtClean="0">
                <a:ea typeface="ＭＳ Ｐゴシック"/>
              </a:rPr>
              <a:t>Vomiting</a:t>
            </a:r>
          </a:p>
          <a:p>
            <a:pPr lvl="1" eaLnBrk="1" fontAlgn="auto" hangingPunct="1">
              <a:spcAft>
                <a:spcPts val="0"/>
              </a:spcAft>
              <a:buFont typeface="Arial" pitchFamily="34" charset="0"/>
              <a:buChar char="–"/>
              <a:defRPr/>
            </a:pPr>
            <a:r>
              <a:rPr lang="en-US" sz="3200" dirty="0" smtClean="0">
                <a:ea typeface="ＭＳ Ｐゴシック"/>
              </a:rPr>
              <a:t>Shock</a:t>
            </a:r>
          </a:p>
          <a:p>
            <a:pPr lvl="1" eaLnBrk="1" fontAlgn="auto" hangingPunct="1">
              <a:spcAft>
                <a:spcPts val="0"/>
              </a:spcAft>
              <a:buFont typeface="Arial" pitchFamily="34" charset="0"/>
              <a:buChar char="–"/>
              <a:defRPr/>
            </a:pPr>
            <a:r>
              <a:rPr lang="en-US" sz="3200" dirty="0" smtClean="0">
                <a:ea typeface="ＭＳ Ｐゴシック"/>
              </a:rPr>
              <a:t>Decreased state of consciousness</a:t>
            </a:r>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3"/>
          <p:cNvSpPr>
            <a:spLocks noGrp="1" noChangeArrowheads="1"/>
          </p:cNvSpPr>
          <p:nvPr>
            <p:ph idx="1"/>
          </p:nvPr>
        </p:nvSpPr>
        <p:spPr>
          <a:xfrm>
            <a:off x="685800" y="2057400"/>
            <a:ext cx="7772400" cy="4114800"/>
          </a:xfrm>
        </p:spPr>
        <p:txBody>
          <a:bodyPr rtlCol="0">
            <a:normAutofit/>
          </a:bodyPr>
          <a:lstStyle/>
          <a:p>
            <a:pPr marL="0" indent="0" eaLnBrk="1" fontAlgn="auto" hangingPunct="1">
              <a:lnSpc>
                <a:spcPct val="90000"/>
              </a:lnSpc>
              <a:spcAft>
                <a:spcPts val="0"/>
              </a:spcAft>
              <a:buFont typeface="Wingdings" pitchFamily="2" charset="2"/>
              <a:buNone/>
              <a:defRPr/>
            </a:pPr>
            <a:r>
              <a:rPr lang="en-US" dirty="0" smtClean="0">
                <a:ea typeface="ＭＳ Ｐゴシック"/>
                <a:cs typeface="ＭＳ Ｐゴシック"/>
              </a:rPr>
              <a:t>A single 18ga catheter is recommended for access:</a:t>
            </a:r>
          </a:p>
          <a:p>
            <a:pPr eaLnBrk="1" fontAlgn="auto" hangingPunct="1">
              <a:lnSpc>
                <a:spcPct val="90000"/>
              </a:lnSpc>
              <a:spcAft>
                <a:spcPts val="0"/>
              </a:spcAft>
              <a:buFont typeface="Arial" pitchFamily="34" charset="0"/>
              <a:buChar char="•"/>
              <a:defRPr/>
            </a:pPr>
            <a:r>
              <a:rPr lang="en-US" dirty="0" smtClean="0">
                <a:ea typeface="ＭＳ Ｐゴシック"/>
                <a:cs typeface="ＭＳ Ｐゴシック"/>
              </a:rPr>
              <a:t>Easier to start than larger catheters</a:t>
            </a:r>
          </a:p>
          <a:p>
            <a:pPr eaLnBrk="1" fontAlgn="auto" hangingPunct="1">
              <a:lnSpc>
                <a:spcPct val="90000"/>
              </a:lnSpc>
              <a:spcAft>
                <a:spcPts val="0"/>
              </a:spcAft>
              <a:buFont typeface="Arial" pitchFamily="34" charset="0"/>
              <a:buChar char="•"/>
              <a:defRPr/>
            </a:pPr>
            <a:r>
              <a:rPr lang="en-US" dirty="0" smtClean="0">
                <a:ea typeface="ＭＳ Ｐゴシック"/>
                <a:cs typeface="ＭＳ Ｐゴシック"/>
              </a:rPr>
              <a:t>Minimizes supplies that must be carried</a:t>
            </a:r>
          </a:p>
          <a:p>
            <a:pPr eaLnBrk="1" fontAlgn="auto" hangingPunct="1">
              <a:lnSpc>
                <a:spcPct val="90000"/>
              </a:lnSpc>
              <a:spcAft>
                <a:spcPts val="0"/>
              </a:spcAft>
              <a:buFont typeface="Arial" pitchFamily="34" charset="0"/>
              <a:buChar char="•"/>
              <a:defRPr/>
            </a:pPr>
            <a:r>
              <a:rPr lang="en-US" dirty="0" smtClean="0">
                <a:ea typeface="ＭＳ Ｐゴシック"/>
                <a:cs typeface="ＭＳ Ｐゴシック"/>
              </a:rPr>
              <a:t>All fluids carried on the battlefield can be given rapidly through an 18 gauge catheter.</a:t>
            </a:r>
          </a:p>
          <a:p>
            <a:pPr eaLnBrk="1" fontAlgn="auto" hangingPunct="1">
              <a:lnSpc>
                <a:spcPct val="90000"/>
              </a:lnSpc>
              <a:spcAft>
                <a:spcPts val="0"/>
              </a:spcAft>
              <a:buFont typeface="Arial" pitchFamily="34" charset="0"/>
              <a:buChar char="•"/>
              <a:defRPr/>
            </a:pPr>
            <a:r>
              <a:rPr lang="en-US" dirty="0" smtClean="0">
                <a:ea typeface="ＭＳ Ｐゴシック"/>
                <a:cs typeface="ＭＳ Ｐゴシック"/>
              </a:rPr>
              <a:t>Two larger gauge IVs will be started later in hospitals if needed.</a:t>
            </a:r>
          </a:p>
          <a:p>
            <a:pPr lvl="1" eaLnBrk="1" fontAlgn="auto" hangingPunct="1">
              <a:lnSpc>
                <a:spcPct val="90000"/>
              </a:lnSpc>
              <a:spcAft>
                <a:spcPts val="0"/>
              </a:spcAft>
              <a:buFont typeface="Arial" pitchFamily="34" charset="0"/>
              <a:buChar char="–"/>
              <a:defRPr/>
            </a:pPr>
            <a:endParaRPr lang="en-US" dirty="0" smtClean="0">
              <a:ea typeface="ＭＳ Ｐゴシック"/>
            </a:endParaRPr>
          </a:p>
        </p:txBody>
      </p:sp>
      <p:sp>
        <p:nvSpPr>
          <p:cNvPr id="239618" name="Rectangle 2"/>
          <p:cNvSpPr>
            <a:spLocks noGrp="1" noChangeArrowheads="1"/>
          </p:cNvSpPr>
          <p:nvPr>
            <p:ph type="title"/>
          </p:nvPr>
        </p:nvSpPr>
        <p:spPr>
          <a:xfrm>
            <a:off x="2819400" y="-20638"/>
            <a:ext cx="3200400" cy="1143001"/>
          </a:xfrm>
        </p:spPr>
        <p:txBody>
          <a:bodyPr/>
          <a:lstStyle/>
          <a:p>
            <a:pPr eaLnBrk="1" hangingPunct="1"/>
            <a:r>
              <a:rPr lang="en-US" sz="5400" smtClean="0">
                <a:ea typeface="ＭＳ Ｐゴシック"/>
                <a:cs typeface="ＭＳ Ｐゴシック"/>
              </a:rPr>
              <a:t>IV Access</a:t>
            </a:r>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5" name="Rectangle 2"/>
          <p:cNvSpPr>
            <a:spLocks noGrp="1" noChangeArrowheads="1"/>
          </p:cNvSpPr>
          <p:nvPr>
            <p:ph type="title"/>
          </p:nvPr>
        </p:nvSpPr>
        <p:spPr>
          <a:xfrm>
            <a:off x="1600200" y="25400"/>
            <a:ext cx="6781800" cy="1143000"/>
          </a:xfrm>
        </p:spPr>
        <p:txBody>
          <a:bodyPr/>
          <a:lstStyle/>
          <a:p>
            <a:pPr eaLnBrk="1" hangingPunct="1"/>
            <a:r>
              <a:rPr lang="en-US" sz="4800" smtClean="0">
                <a:ea typeface="ＭＳ Ｐゴシック"/>
                <a:cs typeface="ＭＳ Ｐゴシック"/>
              </a:rPr>
              <a:t>IV Access – Key Points</a:t>
            </a:r>
          </a:p>
        </p:txBody>
      </p:sp>
      <p:sp>
        <p:nvSpPr>
          <p:cNvPr id="241666" name="Rectangle 3"/>
          <p:cNvSpPr>
            <a:spLocks noGrp="1" noChangeArrowheads="1"/>
          </p:cNvSpPr>
          <p:nvPr>
            <p:ph idx="1"/>
          </p:nvPr>
        </p:nvSpPr>
        <p:spPr>
          <a:xfrm>
            <a:off x="381000" y="1600200"/>
            <a:ext cx="8534400" cy="4876800"/>
          </a:xfrm>
        </p:spPr>
        <p:txBody>
          <a:bodyPr/>
          <a:lstStyle/>
          <a:p>
            <a:pPr eaLnBrk="1" hangingPunct="1"/>
            <a:r>
              <a:rPr lang="en-US" sz="2800" smtClean="0">
                <a:ea typeface="ＭＳ Ｐゴシック"/>
                <a:cs typeface="ＭＳ Ｐゴシック"/>
              </a:rPr>
              <a:t>Don’t insert an IV distal to a significant wound!</a:t>
            </a:r>
          </a:p>
          <a:p>
            <a:pPr eaLnBrk="1" hangingPunct="1"/>
            <a:r>
              <a:rPr lang="en-US" sz="2800" smtClean="0">
                <a:ea typeface="ＭＳ Ｐゴシック"/>
                <a:cs typeface="ＭＳ Ｐゴシック"/>
              </a:rPr>
              <a:t>A saline lock is recommended instead of an IV line unless fluids are needed immediately.</a:t>
            </a:r>
          </a:p>
          <a:p>
            <a:pPr lvl="1" eaLnBrk="1" hangingPunct="1"/>
            <a:r>
              <a:rPr lang="en-US" smtClean="0">
                <a:ea typeface="ＭＳ Ｐゴシック"/>
                <a:cs typeface="ＭＳ Ｐゴシック"/>
              </a:rPr>
              <a:t>Much easier to move casualty without the IV line and bag attached</a:t>
            </a:r>
          </a:p>
          <a:p>
            <a:pPr lvl="1" eaLnBrk="1" hangingPunct="1"/>
            <a:r>
              <a:rPr lang="en-US" smtClean="0">
                <a:ea typeface="ＭＳ Ｐゴシック"/>
                <a:cs typeface="ＭＳ Ｐゴシック"/>
              </a:rPr>
              <a:t>Less chance of traumatic disinsertion of IV</a:t>
            </a:r>
          </a:p>
          <a:p>
            <a:pPr lvl="1" eaLnBrk="1" hangingPunct="1"/>
            <a:r>
              <a:rPr lang="en-US" smtClean="0">
                <a:ea typeface="ＭＳ Ｐゴシック"/>
                <a:cs typeface="ＭＳ Ｐゴシック"/>
              </a:rPr>
              <a:t>Provides rapid subsequent access if needed</a:t>
            </a:r>
          </a:p>
          <a:p>
            <a:pPr lvl="1" eaLnBrk="1" hangingPunct="1"/>
            <a:r>
              <a:rPr lang="en-US" smtClean="0">
                <a:ea typeface="ＭＳ Ｐゴシック"/>
                <a:cs typeface="ＭＳ Ｐゴシック"/>
              </a:rPr>
              <a:t>Conserve IV fluids</a:t>
            </a:r>
          </a:p>
          <a:p>
            <a:pPr eaLnBrk="1" hangingPunct="1"/>
            <a:r>
              <a:rPr lang="en-US" sz="2800" smtClean="0">
                <a:ea typeface="ＭＳ Ｐゴシック"/>
                <a:cs typeface="ＭＳ Ｐゴシック"/>
              </a:rPr>
              <a:t>Flush saline lock with 5cc NS immediately and then every 1-2 hours to keep it open</a:t>
            </a:r>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09" name="Rectangle 3"/>
          <p:cNvSpPr>
            <a:spLocks noGrp="1" noChangeArrowheads="1"/>
          </p:cNvSpPr>
          <p:nvPr>
            <p:ph type="title"/>
          </p:nvPr>
        </p:nvSpPr>
        <p:spPr>
          <a:xfrm>
            <a:off x="1447800" y="152400"/>
            <a:ext cx="7543800" cy="1447800"/>
          </a:xfrm>
        </p:spPr>
        <p:txBody>
          <a:bodyPr>
            <a:normAutofit/>
          </a:bodyPr>
          <a:lstStyle/>
          <a:p>
            <a:pPr eaLnBrk="1" hangingPunct="1"/>
            <a:r>
              <a:rPr lang="en-US" sz="3600" smtClean="0">
                <a:ea typeface="ＭＳ Ｐゴシック"/>
                <a:cs typeface="ＭＳ Ｐゴシック"/>
              </a:rPr>
              <a:t>Video: Rugged Field IV Setup (1)</a:t>
            </a:r>
            <a:br>
              <a:rPr lang="en-US" sz="3600" smtClean="0">
                <a:ea typeface="ＭＳ Ｐゴシック"/>
                <a:cs typeface="ＭＳ Ｐゴシック"/>
              </a:rPr>
            </a:br>
            <a:r>
              <a:rPr lang="en-US" sz="3600" smtClean="0">
                <a:ea typeface="ＭＳ Ｐゴシック"/>
                <a:cs typeface="ＭＳ Ｐゴシック"/>
              </a:rPr>
              <a:t>Start a Saline Lock and Cover with Tegoderm</a:t>
            </a:r>
            <a:r>
              <a:rPr lang="en-US" sz="3600" baseline="30000" smtClean="0">
                <a:ea typeface="ＭＳ Ｐゴシック"/>
                <a:cs typeface="ＭＳ Ｐゴシック"/>
              </a:rPr>
              <a:t>®</a:t>
            </a:r>
            <a:r>
              <a:rPr lang="en-US" sz="3600" smtClean="0">
                <a:ea typeface="ＭＳ Ｐゴシック"/>
                <a:cs typeface="ＭＳ Ｐゴシック"/>
              </a:rPr>
              <a:t> or Equivalent</a:t>
            </a:r>
          </a:p>
        </p:txBody>
      </p:sp>
      <p:pic>
        <p:nvPicPr>
          <p:cNvPr id="7" name="0203V11 Saline Lock - Step #1 100818.MPG">
            <a:hlinkClick r:id="" action="ppaction://media"/>
          </p:cNvPr>
          <p:cNvPicPr preferRelativeResize="0">
            <a:picLocks noGrp="1" noRot="1"/>
          </p:cNvPicPr>
          <p:nvPr>
            <p:ph idx="1"/>
            <a:videoFile r:link="rId1"/>
          </p:nvPr>
        </p:nvPicPr>
        <p:blipFill>
          <a:blip r:embed="rId4"/>
          <a:srcRect/>
          <a:stretch>
            <a:fillRect/>
          </a:stretch>
        </p:blipFill>
        <p:spPr>
          <a:xfrm>
            <a:off x="2667000" y="2514600"/>
            <a:ext cx="3994150" cy="2995613"/>
          </a:xfr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7"/>
                                        </p:tgtEl>
                                      </p:cBhvr>
                                    </p:cmd>
                                  </p:childTnLst>
                                </p:cTn>
                              </p:par>
                            </p:childTnLst>
                          </p:cTn>
                        </p:par>
                      </p:childTnLst>
                    </p:cTn>
                  </p:par>
                </p:childTnLst>
              </p:cTn>
              <p:nextCondLst>
                <p:cond evt="onClick" delay="0">
                  <p:tgtEl>
                    <p:spTgt spid="7"/>
                  </p:tgtEl>
                </p:cond>
              </p:nextCondLst>
            </p:seq>
            <p:video>
              <p:cMediaNode>
                <p:cTn id="7" fill="hold" display="0">
                  <p:stCondLst>
                    <p:cond delay="indefinite"/>
                  </p:stCondLst>
                  <p:endCondLst>
                    <p:cond evt="onNext" delay="0">
                      <p:tgtEl>
                        <p:sldTgt/>
                      </p:tgtEl>
                    </p:cond>
                    <p:cond evt="onPrev" delay="0">
                      <p:tgtEl>
                        <p:sldTgt/>
                      </p:tgtEl>
                    </p:cond>
                  </p:endCondLst>
                </p:cTn>
                <p:tgtEl>
                  <p:spTgt spid="7"/>
                </p:tgtEl>
              </p:cMediaNode>
            </p:vide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3" name="Rectangle 4"/>
          <p:cNvSpPr>
            <a:spLocks noGrp="1" noChangeArrowheads="1"/>
          </p:cNvSpPr>
          <p:nvPr>
            <p:ph type="title"/>
          </p:nvPr>
        </p:nvSpPr>
        <p:spPr>
          <a:xfrm>
            <a:off x="1219200" y="76200"/>
            <a:ext cx="7543800" cy="1676400"/>
          </a:xfrm>
        </p:spPr>
        <p:txBody>
          <a:bodyPr rtlCol="0">
            <a:normAutofit fontScale="90000"/>
          </a:bodyPr>
          <a:lstStyle/>
          <a:p>
            <a:pPr eaLnBrk="1" fontAlgn="auto" hangingPunct="1">
              <a:spcAft>
                <a:spcPts val="0"/>
              </a:spcAft>
              <a:defRPr/>
            </a:pPr>
            <a:r>
              <a:rPr lang="en-US" dirty="0" smtClean="0">
                <a:ea typeface="ＭＳ Ｐゴシック"/>
                <a:cs typeface="ＭＳ Ｐゴシック"/>
              </a:rPr>
              <a:t>Battlefield Priorities </a:t>
            </a:r>
            <a:br>
              <a:rPr lang="en-US" dirty="0" smtClean="0">
                <a:ea typeface="ＭＳ Ｐゴシック"/>
                <a:cs typeface="ＭＳ Ｐゴシック"/>
              </a:rPr>
            </a:br>
            <a:r>
              <a:rPr lang="en-US" dirty="0" smtClean="0">
                <a:ea typeface="ＭＳ Ｐゴシック"/>
                <a:cs typeface="ＭＳ Ｐゴシック"/>
              </a:rPr>
              <a:t>in the </a:t>
            </a:r>
            <a:br>
              <a:rPr lang="en-US" dirty="0" smtClean="0">
                <a:ea typeface="ＭＳ Ｐゴシック"/>
                <a:cs typeface="ＭＳ Ｐゴシック"/>
              </a:rPr>
            </a:br>
            <a:r>
              <a:rPr lang="en-US" dirty="0" smtClean="0">
                <a:ea typeface="ＭＳ Ｐゴシック"/>
                <a:cs typeface="ＭＳ Ｐゴシック"/>
              </a:rPr>
              <a:t>Tactical Field Care Phase</a:t>
            </a:r>
          </a:p>
        </p:txBody>
      </p:sp>
      <p:sp>
        <p:nvSpPr>
          <p:cNvPr id="38914" name="Rectangle 5"/>
          <p:cNvSpPr>
            <a:spLocks noGrp="1" noChangeArrowheads="1"/>
          </p:cNvSpPr>
          <p:nvPr>
            <p:ph idx="1"/>
          </p:nvPr>
        </p:nvSpPr>
        <p:spPr>
          <a:xfrm>
            <a:off x="609600" y="2514600"/>
            <a:ext cx="7772400" cy="4114800"/>
          </a:xfrm>
        </p:spPr>
        <p:txBody>
          <a:bodyPr rtlCol="0">
            <a:normAutofit/>
          </a:bodyPr>
          <a:lstStyle/>
          <a:p>
            <a:pPr eaLnBrk="1" fontAlgn="auto" hangingPunct="1">
              <a:lnSpc>
                <a:spcPct val="80000"/>
              </a:lnSpc>
              <a:spcAft>
                <a:spcPts val="0"/>
              </a:spcAft>
              <a:buFont typeface="Arial" pitchFamily="34" charset="0"/>
              <a:buChar char="•"/>
              <a:defRPr/>
            </a:pPr>
            <a:r>
              <a:rPr lang="en-US" sz="2800" dirty="0" smtClean="0">
                <a:ea typeface="ＭＳ Ｐゴシック"/>
                <a:cs typeface="ＭＳ Ｐゴシック"/>
              </a:rPr>
              <a:t>This section describes the recommended care to be provided in TFC.</a:t>
            </a:r>
          </a:p>
          <a:p>
            <a:pPr eaLnBrk="1" fontAlgn="auto" hangingPunct="1">
              <a:lnSpc>
                <a:spcPct val="80000"/>
              </a:lnSpc>
              <a:spcAft>
                <a:spcPts val="0"/>
              </a:spcAft>
              <a:buFont typeface="Arial" pitchFamily="34" charset="0"/>
              <a:buChar char="•"/>
              <a:defRPr/>
            </a:pPr>
            <a:r>
              <a:rPr lang="en-US" sz="2800" b="1" dirty="0" smtClean="0">
                <a:solidFill>
                  <a:srgbClr val="FF3300"/>
                </a:solidFill>
                <a:ea typeface="ＭＳ Ｐゴシック"/>
                <a:cs typeface="ＭＳ Ｐゴシック"/>
              </a:rPr>
              <a:t>This sequence of priorities shown assumes that any obvious life-threatening bleeding has been addressed in the Care Under Fire phase. </a:t>
            </a:r>
          </a:p>
          <a:p>
            <a:pPr marL="365760" indent="-457200" eaLnBrk="1" fontAlgn="auto" hangingPunct="1">
              <a:lnSpc>
                <a:spcPct val="80000"/>
              </a:lnSpc>
              <a:spcAft>
                <a:spcPts val="0"/>
              </a:spcAft>
              <a:buFont typeface="Arial" pitchFamily="34" charset="0"/>
              <a:buNone/>
              <a:defRPr/>
            </a:pPr>
            <a:r>
              <a:rPr lang="en-US" sz="2800" b="1" dirty="0" smtClean="0">
                <a:solidFill>
                  <a:srgbClr val="FF3300"/>
                </a:solidFill>
                <a:ea typeface="ＭＳ Ｐゴシック"/>
                <a:cs typeface="ＭＳ Ｐゴシック"/>
              </a:rPr>
              <a:t>    If this is not the case – address the massive        bleeding first.</a:t>
            </a:r>
          </a:p>
          <a:p>
            <a:pPr eaLnBrk="1" fontAlgn="auto" hangingPunct="1">
              <a:lnSpc>
                <a:spcPct val="80000"/>
              </a:lnSpc>
              <a:spcAft>
                <a:spcPts val="0"/>
              </a:spcAft>
              <a:buFont typeface="Arial" pitchFamily="34" charset="0"/>
              <a:buChar char="•"/>
              <a:defRPr/>
            </a:pPr>
            <a:r>
              <a:rPr lang="en-US" sz="2800" dirty="0" smtClean="0">
                <a:ea typeface="ＭＳ Ｐゴシック"/>
                <a:cs typeface="ＭＳ Ｐゴシック"/>
              </a:rPr>
              <a:t>After that – care is provided in the sequence shown. This sequence is compatible with the MARCH algorithm found in the USSOCOM Tactical Trauma Protocols.</a:t>
            </a:r>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7" name="Rectangle 3"/>
          <p:cNvSpPr>
            <a:spLocks noGrp="1" noChangeArrowheads="1"/>
          </p:cNvSpPr>
          <p:nvPr>
            <p:ph type="title"/>
          </p:nvPr>
        </p:nvSpPr>
        <p:spPr>
          <a:xfrm>
            <a:off x="1444625" y="155575"/>
            <a:ext cx="7543800" cy="1444625"/>
          </a:xfrm>
        </p:spPr>
        <p:txBody>
          <a:bodyPr>
            <a:normAutofit/>
          </a:bodyPr>
          <a:lstStyle/>
          <a:p>
            <a:pPr eaLnBrk="1" hangingPunct="1"/>
            <a:r>
              <a:rPr lang="en-US" sz="3600" smtClean="0">
                <a:ea typeface="ＭＳ Ｐゴシック"/>
                <a:cs typeface="ＭＳ Ｐゴシック"/>
              </a:rPr>
              <a:t>Video: Rugged Field IV Setup (2)</a:t>
            </a:r>
            <a:br>
              <a:rPr lang="en-US" sz="3600" smtClean="0">
                <a:ea typeface="ＭＳ Ｐゴシック"/>
                <a:cs typeface="ＭＳ Ｐゴシック"/>
              </a:rPr>
            </a:br>
            <a:r>
              <a:rPr lang="en-US" sz="3600" smtClean="0">
                <a:ea typeface="ＭＳ Ｐゴシック"/>
                <a:cs typeface="ＭＳ Ｐゴシック"/>
              </a:rPr>
              <a:t>Flush Saline Lock with 5 cc</a:t>
            </a:r>
            <a:br>
              <a:rPr lang="en-US" sz="3600" smtClean="0">
                <a:ea typeface="ＭＳ Ｐゴシック"/>
                <a:cs typeface="ＭＳ Ｐゴシック"/>
              </a:rPr>
            </a:br>
            <a:r>
              <a:rPr lang="en-US" sz="3600" smtClean="0">
                <a:ea typeface="ＭＳ Ｐゴシック"/>
                <a:cs typeface="ＭＳ Ｐゴシック"/>
              </a:rPr>
              <a:t>of IV Fluid</a:t>
            </a:r>
          </a:p>
        </p:txBody>
      </p:sp>
      <p:pic>
        <p:nvPicPr>
          <p:cNvPr id="8" name="0203V12 Saline Lock - Step #2 100818.MPG">
            <a:hlinkClick r:id="" action="ppaction://media"/>
          </p:cNvPr>
          <p:cNvPicPr preferRelativeResize="0">
            <a:picLocks noGrp="1" noRot="1"/>
          </p:cNvPicPr>
          <p:nvPr>
            <p:ph idx="1"/>
            <a:videoFile r:link="rId1"/>
          </p:nvPr>
        </p:nvPicPr>
        <p:blipFill>
          <a:blip r:embed="rId4"/>
          <a:srcRect/>
          <a:stretch>
            <a:fillRect/>
          </a:stretch>
        </p:blipFill>
        <p:spPr>
          <a:xfrm>
            <a:off x="2670175" y="2514600"/>
            <a:ext cx="3995738" cy="2998788"/>
          </a:xfrm>
        </p:spPr>
      </p:pic>
      <p:sp>
        <p:nvSpPr>
          <p:cNvPr id="245763" name="Text Box 6"/>
          <p:cNvSpPr txBox="1">
            <a:spLocks noChangeArrowheads="1"/>
          </p:cNvSpPr>
          <p:nvPr/>
        </p:nvSpPr>
        <p:spPr bwMode="auto">
          <a:xfrm>
            <a:off x="914400" y="5570538"/>
            <a:ext cx="7875588" cy="830262"/>
          </a:xfrm>
          <a:prstGeom prst="rect">
            <a:avLst/>
          </a:prstGeom>
          <a:noFill/>
          <a:ln w="9525">
            <a:noFill/>
            <a:miter lim="800000"/>
            <a:headEnd/>
            <a:tailEnd/>
          </a:ln>
        </p:spPr>
        <p:txBody>
          <a:bodyPr wrap="none">
            <a:spAutoFit/>
          </a:bodyPr>
          <a:lstStyle/>
          <a:p>
            <a:pPr marL="342900" indent="-342900"/>
            <a:r>
              <a:rPr lang="en-US" sz="2400"/>
              <a:t>Saline lock must be flushed immediately (within 2-3 minutes),</a:t>
            </a:r>
          </a:p>
          <a:p>
            <a:pPr marL="342900" indent="-342900"/>
            <a:r>
              <a:rPr lang="en-US" sz="2400"/>
              <a:t> and then flushed every 2 hours if IV fluid is not running.</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8"/>
                                        </p:tgtEl>
                                      </p:cBhvr>
                                    </p:cmd>
                                  </p:childTnLst>
                                </p:cTn>
                              </p:par>
                            </p:childTnLst>
                          </p:cTn>
                        </p:par>
                      </p:childTnLst>
                    </p:cTn>
                  </p:par>
                </p:childTnLst>
              </p:cTn>
              <p:nextCondLst>
                <p:cond evt="onClick" delay="0">
                  <p:tgtEl>
                    <p:spTgt spid="8"/>
                  </p:tgtEl>
                </p:cond>
              </p:nextCondLst>
            </p:seq>
            <p:video>
              <p:cMediaNode>
                <p:cTn id="7" fill="hold" display="0">
                  <p:stCondLst>
                    <p:cond delay="indefinite"/>
                  </p:stCondLst>
                  <p:endCondLst>
                    <p:cond evt="onNext" delay="0">
                      <p:tgtEl>
                        <p:sldTgt/>
                      </p:tgtEl>
                    </p:cond>
                    <p:cond evt="onPrev" delay="0">
                      <p:tgtEl>
                        <p:sldTgt/>
                      </p:tgtEl>
                    </p:cond>
                  </p:endCondLst>
                </p:cTn>
                <p:tgtEl>
                  <p:spTgt spid="8"/>
                </p:tgtEl>
              </p:cMediaNode>
            </p:video>
          </p:childTnLst>
        </p:cTn>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5" name="Rectangle 3"/>
          <p:cNvSpPr>
            <a:spLocks noGrp="1" noChangeArrowheads="1"/>
          </p:cNvSpPr>
          <p:nvPr>
            <p:ph type="title"/>
          </p:nvPr>
        </p:nvSpPr>
        <p:spPr>
          <a:xfrm>
            <a:off x="1444625" y="155575"/>
            <a:ext cx="7543800" cy="1444625"/>
          </a:xfrm>
        </p:spPr>
        <p:txBody>
          <a:bodyPr>
            <a:normAutofit/>
          </a:bodyPr>
          <a:lstStyle/>
          <a:p>
            <a:pPr eaLnBrk="1" hangingPunct="1"/>
            <a:r>
              <a:rPr lang="en-US" sz="3600" smtClean="0">
                <a:ea typeface="ＭＳ Ｐゴシック"/>
                <a:cs typeface="ＭＳ Ｐゴシック"/>
              </a:rPr>
              <a:t>Video: Rugged Field IV Setup (3)</a:t>
            </a:r>
            <a:br>
              <a:rPr lang="en-US" sz="3600" smtClean="0">
                <a:ea typeface="ＭＳ Ｐゴシック"/>
                <a:cs typeface="ＭＳ Ｐゴシック"/>
              </a:rPr>
            </a:br>
            <a:r>
              <a:rPr lang="en-US" sz="3600" smtClean="0">
                <a:ea typeface="ＭＳ Ｐゴシック"/>
                <a:cs typeface="ＭＳ Ｐゴシック"/>
              </a:rPr>
              <a:t>Insert Second Needle/Catheter</a:t>
            </a:r>
            <a:br>
              <a:rPr lang="en-US" sz="3600" smtClean="0">
                <a:ea typeface="ＭＳ Ｐゴシック"/>
                <a:cs typeface="ＭＳ Ｐゴシック"/>
              </a:rPr>
            </a:br>
            <a:r>
              <a:rPr lang="en-US" sz="3600" smtClean="0">
                <a:ea typeface="ＭＳ Ｐゴシック"/>
                <a:cs typeface="ＭＳ Ｐゴシック"/>
              </a:rPr>
              <a:t>and Connect IV </a:t>
            </a:r>
          </a:p>
        </p:txBody>
      </p:sp>
      <p:pic>
        <p:nvPicPr>
          <p:cNvPr id="7" name="0203V13 Saline Lock - Step #3 1000818.MPG">
            <a:hlinkClick r:id="" action="ppaction://media"/>
          </p:cNvPr>
          <p:cNvPicPr preferRelativeResize="0">
            <a:picLocks noGrp="1" noRot="1"/>
          </p:cNvPicPr>
          <p:nvPr>
            <p:ph idx="1"/>
            <a:videoFile r:link="rId1"/>
          </p:nvPr>
        </p:nvPicPr>
        <p:blipFill>
          <a:blip r:embed="rId4"/>
          <a:srcRect/>
          <a:stretch>
            <a:fillRect/>
          </a:stretch>
        </p:blipFill>
        <p:spPr>
          <a:xfrm>
            <a:off x="2670175" y="2514600"/>
            <a:ext cx="3995738" cy="2998788"/>
          </a:xfr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7"/>
                                        </p:tgtEl>
                                      </p:cBhvr>
                                    </p:cmd>
                                  </p:childTnLst>
                                </p:cTn>
                              </p:par>
                            </p:childTnLst>
                          </p:cTn>
                        </p:par>
                      </p:childTnLst>
                    </p:cTn>
                  </p:par>
                </p:childTnLst>
              </p:cTn>
              <p:nextCondLst>
                <p:cond evt="onClick" delay="0">
                  <p:tgtEl>
                    <p:spTgt spid="7"/>
                  </p:tgtEl>
                </p:cond>
              </p:nextCondLst>
            </p:seq>
            <p:video>
              <p:cMediaNode>
                <p:cTn id="7" fill="hold" display="0">
                  <p:stCondLst>
                    <p:cond delay="indefinite"/>
                  </p:stCondLst>
                  <p:endCondLst>
                    <p:cond evt="onNext" delay="0">
                      <p:tgtEl>
                        <p:sldTgt/>
                      </p:tgtEl>
                    </p:cond>
                    <p:cond evt="onPrev" delay="0">
                      <p:tgtEl>
                        <p:sldTgt/>
                      </p:tgtEl>
                    </p:cond>
                  </p:endCondLst>
                </p:cTn>
                <p:tgtEl>
                  <p:spTgt spid="7"/>
                </p:tgtEl>
              </p:cMediaNode>
            </p:video>
          </p:childTnLst>
        </p:cTn>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3" name="Rectangle 3"/>
          <p:cNvSpPr>
            <a:spLocks noGrp="1" noChangeArrowheads="1"/>
          </p:cNvSpPr>
          <p:nvPr>
            <p:ph type="title"/>
          </p:nvPr>
        </p:nvSpPr>
        <p:spPr>
          <a:xfrm>
            <a:off x="1444625" y="155575"/>
            <a:ext cx="7543800" cy="1444625"/>
          </a:xfrm>
        </p:spPr>
        <p:txBody>
          <a:bodyPr>
            <a:normAutofit/>
          </a:bodyPr>
          <a:lstStyle/>
          <a:p>
            <a:pPr eaLnBrk="1" hangingPunct="1"/>
            <a:r>
              <a:rPr lang="en-US" sz="3600" smtClean="0">
                <a:ea typeface="ＭＳ Ｐゴシック"/>
                <a:cs typeface="ＭＳ Ｐゴシック"/>
              </a:rPr>
              <a:t>Video: Rugged Field IV Setup (4)</a:t>
            </a:r>
            <a:br>
              <a:rPr lang="en-US" sz="3600" smtClean="0">
                <a:ea typeface="ＭＳ Ｐゴシック"/>
                <a:cs typeface="ＭＳ Ｐゴシック"/>
              </a:rPr>
            </a:br>
            <a:r>
              <a:rPr lang="en-US" sz="3600" smtClean="0">
                <a:ea typeface="ＭＳ Ｐゴシック"/>
                <a:cs typeface="ＭＳ Ｐゴシック"/>
              </a:rPr>
              <a:t>Secure IV Line with Velcro Strap</a:t>
            </a:r>
            <a:br>
              <a:rPr lang="en-US" sz="3600" smtClean="0">
                <a:ea typeface="ＭＳ Ｐゴシック"/>
                <a:cs typeface="ＭＳ Ｐゴシック"/>
              </a:rPr>
            </a:br>
            <a:endParaRPr lang="en-US" sz="3600" smtClean="0">
              <a:ea typeface="ＭＳ Ｐゴシック"/>
              <a:cs typeface="ＭＳ Ｐゴシック"/>
            </a:endParaRPr>
          </a:p>
        </p:txBody>
      </p:sp>
      <p:pic>
        <p:nvPicPr>
          <p:cNvPr id="7" name="0203V14 Saline Lock - Step #4 100818.MPG">
            <a:hlinkClick r:id="" action="ppaction://media"/>
          </p:cNvPr>
          <p:cNvPicPr preferRelativeResize="0">
            <a:picLocks noGrp="1" noRot="1"/>
          </p:cNvPicPr>
          <p:nvPr>
            <p:ph idx="1"/>
            <a:videoFile r:link="rId1"/>
          </p:nvPr>
        </p:nvPicPr>
        <p:blipFill>
          <a:blip r:embed="rId4"/>
          <a:srcRect/>
          <a:stretch>
            <a:fillRect/>
          </a:stretch>
        </p:blipFill>
        <p:spPr>
          <a:xfrm>
            <a:off x="2670175" y="2514600"/>
            <a:ext cx="3995738" cy="2998788"/>
          </a:xfr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7"/>
                                        </p:tgtEl>
                                      </p:cBhvr>
                                    </p:cmd>
                                  </p:childTnLst>
                                </p:cTn>
                              </p:par>
                            </p:childTnLst>
                          </p:cTn>
                        </p:par>
                      </p:childTnLst>
                    </p:cTn>
                  </p:par>
                </p:childTnLst>
              </p:cTn>
              <p:nextCondLst>
                <p:cond evt="onClick" delay="0">
                  <p:tgtEl>
                    <p:spTgt spid="7"/>
                  </p:tgtEl>
                </p:cond>
              </p:nextCondLst>
            </p:seq>
            <p:video>
              <p:cMediaNode>
                <p:cTn id="7" fill="hold" display="0">
                  <p:stCondLst>
                    <p:cond delay="indefinite"/>
                  </p:stCondLst>
                  <p:endCondLst>
                    <p:cond evt="onNext" delay="0">
                      <p:tgtEl>
                        <p:sldTgt/>
                      </p:tgtEl>
                    </p:cond>
                    <p:cond evt="onPrev" delay="0">
                      <p:tgtEl>
                        <p:sldTgt/>
                      </p:tgtEl>
                    </p:cond>
                  </p:endCondLst>
                </p:cTn>
                <p:tgtEl>
                  <p:spTgt spid="7"/>
                </p:tgtEl>
              </p:cMediaNode>
            </p:video>
          </p:childTnLst>
        </p:cTn>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1" name="Rectangle 3"/>
          <p:cNvSpPr>
            <a:spLocks noGrp="1" noChangeArrowheads="1"/>
          </p:cNvSpPr>
          <p:nvPr>
            <p:ph type="title"/>
          </p:nvPr>
        </p:nvSpPr>
        <p:spPr>
          <a:xfrm>
            <a:off x="1447800" y="155575"/>
            <a:ext cx="7543800" cy="1444625"/>
          </a:xfrm>
        </p:spPr>
        <p:txBody>
          <a:bodyPr>
            <a:normAutofit/>
          </a:bodyPr>
          <a:lstStyle/>
          <a:p>
            <a:pPr eaLnBrk="1" hangingPunct="1"/>
            <a:r>
              <a:rPr lang="en-US" sz="3600" smtClean="0">
                <a:ea typeface="ＭＳ Ｐゴシック"/>
                <a:cs typeface="ＭＳ Ｐゴシック"/>
              </a:rPr>
              <a:t>Video: Rugged Field IV Setup (5)</a:t>
            </a:r>
            <a:br>
              <a:rPr lang="en-US" sz="3600" smtClean="0">
                <a:ea typeface="ＭＳ Ｐゴシック"/>
                <a:cs typeface="ＭＳ Ｐゴシック"/>
              </a:rPr>
            </a:br>
            <a:r>
              <a:rPr lang="en-US" sz="3600" smtClean="0">
                <a:ea typeface="ＭＳ Ｐゴシック"/>
                <a:cs typeface="ＭＳ Ｐゴシック"/>
              </a:rPr>
              <a:t>Remove IV as Needed for Transport</a:t>
            </a:r>
            <a:br>
              <a:rPr lang="en-US" sz="3600" smtClean="0">
                <a:ea typeface="ＭＳ Ｐゴシック"/>
                <a:cs typeface="ＭＳ Ｐゴシック"/>
              </a:rPr>
            </a:br>
            <a:endParaRPr lang="en-US" sz="3600" smtClean="0">
              <a:ea typeface="ＭＳ Ｐゴシック"/>
              <a:cs typeface="ＭＳ Ｐゴシック"/>
            </a:endParaRPr>
          </a:p>
        </p:txBody>
      </p:sp>
      <p:pic>
        <p:nvPicPr>
          <p:cNvPr id="7" name="0203V15 Saline Lock - Step #5 100818.MPG">
            <a:hlinkClick r:id="" action="ppaction://media"/>
          </p:cNvPr>
          <p:cNvPicPr preferRelativeResize="0">
            <a:picLocks noGrp="1" noRot="1"/>
          </p:cNvPicPr>
          <p:nvPr>
            <p:ph idx="1"/>
            <a:videoFile r:link="rId1"/>
          </p:nvPr>
        </p:nvPicPr>
        <p:blipFill>
          <a:blip r:embed="rId4"/>
          <a:srcRect/>
          <a:stretch>
            <a:fillRect/>
          </a:stretch>
        </p:blipFill>
        <p:spPr>
          <a:xfrm>
            <a:off x="2670175" y="2514600"/>
            <a:ext cx="3995738" cy="2998788"/>
          </a:xfr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7"/>
                                        </p:tgtEl>
                                      </p:cBhvr>
                                    </p:cmd>
                                  </p:childTnLst>
                                </p:cTn>
                              </p:par>
                            </p:childTnLst>
                          </p:cTn>
                        </p:par>
                      </p:childTnLst>
                    </p:cTn>
                  </p:par>
                </p:childTnLst>
              </p:cTn>
              <p:nextCondLst>
                <p:cond evt="onClick" delay="0">
                  <p:tgtEl>
                    <p:spTgt spid="7"/>
                  </p:tgtEl>
                </p:cond>
              </p:nextCondLst>
            </p:seq>
            <p:video>
              <p:cMediaNode>
                <p:cTn id="7" fill="hold" display="0">
                  <p:stCondLst>
                    <p:cond delay="indefinite"/>
                  </p:stCondLst>
                  <p:endCondLst>
                    <p:cond evt="onNext" delay="0">
                      <p:tgtEl>
                        <p:sldTgt/>
                      </p:tgtEl>
                    </p:cond>
                    <p:cond evt="onPrev" delay="0">
                      <p:tgtEl>
                        <p:sldTgt/>
                      </p:tgtEl>
                    </p:cond>
                  </p:endCondLst>
                </p:cTn>
                <p:tgtEl>
                  <p:spTgt spid="7"/>
                </p:tgtEl>
              </p:cMediaNode>
            </p:video>
          </p:childTnLst>
        </p:cTn>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title" idx="4294967295"/>
          </p:nvPr>
        </p:nvSpPr>
        <p:spPr>
          <a:xfrm>
            <a:off x="0" y="685800"/>
            <a:ext cx="7315200" cy="1143000"/>
          </a:xfrm>
        </p:spPr>
        <p:txBody>
          <a:bodyPr/>
          <a:lstStyle/>
          <a:p>
            <a:pPr eaLnBrk="1" hangingPunct="1"/>
            <a:r>
              <a:rPr lang="en-US" smtClean="0">
                <a:ea typeface="ＭＳ Ｐゴシック"/>
                <a:cs typeface="ＭＳ Ｐゴシック"/>
              </a:rPr>
              <a:t>Questions?</a:t>
            </a:r>
          </a:p>
        </p:txBody>
      </p:sp>
      <p:pic>
        <p:nvPicPr>
          <p:cNvPr id="253954" name="Picture 4" descr="RW Night Op"/>
          <p:cNvPicPr>
            <a:picLocks noGrp="1" noChangeAspect="1" noChangeArrowheads="1"/>
          </p:cNvPicPr>
          <p:nvPr>
            <p:ph idx="4294967295"/>
          </p:nvPr>
        </p:nvPicPr>
        <p:blipFill>
          <a:blip r:embed="rId3"/>
          <a:srcRect/>
          <a:stretch>
            <a:fillRect/>
          </a:stretch>
        </p:blipFill>
        <p:spPr>
          <a:xfrm>
            <a:off x="0" y="0"/>
            <a:ext cx="9715500" cy="7286625"/>
          </a:xfrm>
        </p:spPr>
      </p:pic>
      <p:sp>
        <p:nvSpPr>
          <p:cNvPr id="253955" name="Text Box 5"/>
          <p:cNvSpPr txBox="1">
            <a:spLocks noChangeArrowheads="1"/>
          </p:cNvSpPr>
          <p:nvPr/>
        </p:nvSpPr>
        <p:spPr bwMode="auto">
          <a:xfrm>
            <a:off x="1974850" y="5592763"/>
            <a:ext cx="4502150" cy="1189037"/>
          </a:xfrm>
          <a:prstGeom prst="rect">
            <a:avLst/>
          </a:prstGeom>
          <a:noFill/>
          <a:ln w="9525">
            <a:noFill/>
            <a:miter lim="800000"/>
            <a:headEnd/>
            <a:tailEnd/>
          </a:ln>
        </p:spPr>
        <p:txBody>
          <a:bodyPr wrap="none">
            <a:spAutoFit/>
          </a:bodyPr>
          <a:lstStyle/>
          <a:p>
            <a:r>
              <a:rPr lang="en-US" sz="7200" b="1">
                <a:solidFill>
                  <a:schemeClr val="bg1"/>
                </a:solidFill>
              </a:rPr>
              <a:t>Questions?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mph" presetSubtype="2" fill="hold" grpId="0" nodeType="afterEffect">
                                  <p:stCondLst>
                                    <p:cond delay="0"/>
                                  </p:stCondLst>
                                  <p:childTnLst>
                                    <p:animClr clrSpc="rgb" dir="cw">
                                      <p:cBhvr override="childStyle">
                                        <p:cTn id="6" dur="2000" fill="hold"/>
                                        <p:tgtEl>
                                          <p:spTgt spid="161794"/>
                                        </p:tgtEl>
                                        <p:attrNameLst>
                                          <p:attrName>style.color</p:attrName>
                                        </p:attrNameLst>
                                      </p:cBhvr>
                                      <p:to>
                                        <a:srgbClr val="339966"/>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794" grpId="0"/>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5188" name="Text Box 4"/>
          <p:cNvSpPr txBox="1">
            <a:spLocks noChangeArrowheads="1"/>
          </p:cNvSpPr>
          <p:nvPr/>
        </p:nvSpPr>
        <p:spPr bwMode="auto">
          <a:xfrm>
            <a:off x="1473200" y="149225"/>
            <a:ext cx="7670800" cy="923925"/>
          </a:xfrm>
          <a:prstGeom prst="rect">
            <a:avLst/>
          </a:prstGeom>
          <a:noFill/>
          <a:ln w="12700">
            <a:noFill/>
            <a:miter lim="800000"/>
            <a:headEnd/>
            <a:tailEnd/>
          </a:ln>
          <a:effectLst/>
        </p:spPr>
        <p:txBody>
          <a:bodyPr>
            <a:spAutoFit/>
          </a:bodyPr>
          <a:lstStyle/>
          <a:p>
            <a:pPr algn="ctr" eaLnBrk="0" hangingPunct="0">
              <a:defRPr/>
            </a:pPr>
            <a:r>
              <a:rPr lang="en-US" sz="5400" b="1" dirty="0">
                <a:solidFill>
                  <a:srgbClr val="000000"/>
                </a:solidFill>
                <a:ea typeface="ＭＳ Ｐゴシック" charset="-128"/>
                <a:cs typeface="Arial" charset="0"/>
              </a:rPr>
              <a:t>Intraosseous (IO) Access</a:t>
            </a:r>
            <a:endParaRPr lang="en-US" sz="5400" b="1" dirty="0">
              <a:solidFill>
                <a:srgbClr val="000000"/>
              </a:solidFill>
              <a:effectLst>
                <a:outerShdw blurRad="38100" dist="38100" dir="2700000" algn="tl">
                  <a:srgbClr val="C0C0C0"/>
                </a:outerShdw>
              </a:effectLst>
              <a:latin typeface="Arial" charset="0"/>
              <a:ea typeface="ＭＳ Ｐゴシック" charset="-128"/>
              <a:cs typeface="Arial" charset="0"/>
            </a:endParaRPr>
          </a:p>
        </p:txBody>
      </p:sp>
      <p:sp>
        <p:nvSpPr>
          <p:cNvPr id="256002" name="Text Box 5"/>
          <p:cNvSpPr txBox="1">
            <a:spLocks noChangeArrowheads="1"/>
          </p:cNvSpPr>
          <p:nvPr/>
        </p:nvSpPr>
        <p:spPr bwMode="auto">
          <a:xfrm>
            <a:off x="381000" y="5399088"/>
            <a:ext cx="8458200" cy="1384300"/>
          </a:xfrm>
          <a:prstGeom prst="rect">
            <a:avLst/>
          </a:prstGeom>
          <a:noFill/>
          <a:ln w="9525">
            <a:noFill/>
            <a:miter lim="800000"/>
            <a:headEnd/>
            <a:tailEnd/>
          </a:ln>
        </p:spPr>
        <p:txBody>
          <a:bodyPr>
            <a:spAutoFit/>
          </a:bodyPr>
          <a:lstStyle/>
          <a:p>
            <a:pPr algn="ctr">
              <a:buSzPct val="50000"/>
              <a:buFont typeface="Wingdings" pitchFamily="2" charset="2"/>
              <a:buNone/>
            </a:pPr>
            <a:r>
              <a:rPr lang="en-US">
                <a:solidFill>
                  <a:srgbClr val="000000"/>
                </a:solidFill>
              </a:rPr>
              <a:t>If unable to start an IV and fluids or meds are needed </a:t>
            </a:r>
          </a:p>
          <a:p>
            <a:pPr algn="ctr">
              <a:buSzPct val="50000"/>
              <a:buFont typeface="Wingdings" pitchFamily="2" charset="2"/>
              <a:buNone/>
            </a:pPr>
            <a:r>
              <a:rPr lang="en-US">
                <a:solidFill>
                  <a:srgbClr val="000000"/>
                </a:solidFill>
              </a:rPr>
              <a:t>urgently, insert a sternal I/O line to provide fluids.</a:t>
            </a:r>
          </a:p>
          <a:p>
            <a:endParaRPr lang="en-US" b="1">
              <a:solidFill>
                <a:srgbClr val="000000"/>
              </a:solidFill>
            </a:endParaRPr>
          </a:p>
        </p:txBody>
      </p:sp>
      <p:pic>
        <p:nvPicPr>
          <p:cNvPr id="256003" name="Picture 2"/>
          <p:cNvPicPr>
            <a:picLocks noChangeAspect="1" noChangeArrowheads="1"/>
          </p:cNvPicPr>
          <p:nvPr/>
        </p:nvPicPr>
        <p:blipFill>
          <a:blip r:embed="rId3"/>
          <a:srcRect/>
          <a:stretch>
            <a:fillRect/>
          </a:stretch>
        </p:blipFill>
        <p:spPr bwMode="auto">
          <a:xfrm>
            <a:off x="4584700" y="1600200"/>
            <a:ext cx="3589338" cy="3600450"/>
          </a:xfrm>
          <a:prstGeom prst="rect">
            <a:avLst/>
          </a:prstGeom>
          <a:noFill/>
          <a:ln w="9525">
            <a:noFill/>
            <a:miter lim="800000"/>
            <a:headEnd/>
            <a:tailEnd/>
          </a:ln>
        </p:spPr>
      </p:pic>
      <p:pic>
        <p:nvPicPr>
          <p:cNvPr id="256004" name="Picture 2"/>
          <p:cNvPicPr>
            <a:picLocks noChangeAspect="1" noChangeArrowheads="1"/>
          </p:cNvPicPr>
          <p:nvPr/>
        </p:nvPicPr>
        <p:blipFill>
          <a:blip r:embed="rId4"/>
          <a:srcRect/>
          <a:stretch>
            <a:fillRect/>
          </a:stretch>
        </p:blipFill>
        <p:spPr bwMode="auto">
          <a:xfrm>
            <a:off x="1473200" y="1600200"/>
            <a:ext cx="2438400" cy="36004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49" name="Rectangle 2"/>
          <p:cNvSpPr>
            <a:spLocks noGrp="1" noChangeArrowheads="1"/>
          </p:cNvSpPr>
          <p:nvPr>
            <p:ph type="title"/>
          </p:nvPr>
        </p:nvSpPr>
        <p:spPr>
          <a:xfrm>
            <a:off x="1752600" y="0"/>
            <a:ext cx="6705600" cy="1143000"/>
          </a:xfrm>
        </p:spPr>
        <p:txBody>
          <a:bodyPr/>
          <a:lstStyle/>
          <a:p>
            <a:pPr eaLnBrk="1" hangingPunct="1"/>
            <a:r>
              <a:rPr lang="en-US" sz="5400" smtClean="0"/>
              <a:t>FAST1</a:t>
            </a:r>
            <a:r>
              <a:rPr lang="en-US" sz="5400" baseline="30000" smtClean="0"/>
              <a:t>® </a:t>
            </a:r>
            <a:r>
              <a:rPr lang="en-US" sz="5400" smtClean="0">
                <a:ea typeface="ＭＳ Ｐゴシック"/>
                <a:cs typeface="ＭＳ Ｐゴシック"/>
              </a:rPr>
              <a:t>IO Device</a:t>
            </a:r>
          </a:p>
        </p:txBody>
      </p:sp>
      <p:pic>
        <p:nvPicPr>
          <p:cNvPr id="258050" name="Picture 2"/>
          <p:cNvPicPr>
            <a:picLocks noChangeAspect="1"/>
          </p:cNvPicPr>
          <p:nvPr/>
        </p:nvPicPr>
        <p:blipFill>
          <a:blip r:embed="rId3"/>
          <a:srcRect/>
          <a:stretch>
            <a:fillRect/>
          </a:stretch>
        </p:blipFill>
        <p:spPr bwMode="auto">
          <a:xfrm>
            <a:off x="1603375" y="1676400"/>
            <a:ext cx="5937250" cy="39862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3300" name="Text Box 4"/>
          <p:cNvSpPr txBox="1">
            <a:spLocks noChangeArrowheads="1"/>
          </p:cNvSpPr>
          <p:nvPr/>
        </p:nvSpPr>
        <p:spPr bwMode="auto">
          <a:xfrm>
            <a:off x="1600200" y="228600"/>
            <a:ext cx="7213600" cy="923925"/>
          </a:xfrm>
          <a:prstGeom prst="rect">
            <a:avLst/>
          </a:prstGeom>
          <a:noFill/>
          <a:ln w="12700">
            <a:noFill/>
            <a:miter lim="800000"/>
            <a:headEnd/>
            <a:tailEnd/>
          </a:ln>
          <a:effectLst/>
        </p:spPr>
        <p:txBody>
          <a:bodyPr>
            <a:spAutoFit/>
          </a:bodyPr>
          <a:lstStyle/>
          <a:p>
            <a:pPr algn="ctr" eaLnBrk="0" hangingPunct="0">
              <a:defRPr/>
            </a:pPr>
            <a:r>
              <a:rPr lang="en-US" sz="5400" b="1" dirty="0">
                <a:ea typeface="ＭＳ Ｐゴシック" charset="-128"/>
                <a:cs typeface="ＭＳ Ｐゴシック" charset="-128"/>
              </a:rPr>
              <a:t>FAST1</a:t>
            </a:r>
            <a:r>
              <a:rPr lang="en-US" sz="5400" baseline="30000" dirty="0">
                <a:latin typeface="Arial" charset="0"/>
                <a:ea typeface="ＭＳ Ｐゴシック" charset="-128"/>
                <a:cs typeface="ＭＳ Ｐゴシック" charset="-128"/>
              </a:rPr>
              <a:t>® </a:t>
            </a:r>
            <a:r>
              <a:rPr lang="en-US" sz="5400" b="1" dirty="0">
                <a:solidFill>
                  <a:srgbClr val="000000"/>
                </a:solidFill>
                <a:ea typeface="ＭＳ Ｐゴシック" charset="-128"/>
                <a:cs typeface="Arial" charset="0"/>
              </a:rPr>
              <a:t>Warnings</a:t>
            </a:r>
            <a:endParaRPr lang="en-US" sz="5400" b="1" dirty="0">
              <a:solidFill>
                <a:srgbClr val="000000"/>
              </a:solidFill>
              <a:effectLst>
                <a:outerShdw blurRad="38100" dist="38100" dir="2700000" algn="tl">
                  <a:srgbClr val="C0C0C0"/>
                </a:outerShdw>
              </a:effectLst>
              <a:latin typeface="Arial" charset="0"/>
              <a:ea typeface="ＭＳ Ｐゴシック" charset="-128"/>
              <a:cs typeface="Arial" charset="0"/>
            </a:endParaRPr>
          </a:p>
        </p:txBody>
      </p:sp>
      <p:sp>
        <p:nvSpPr>
          <p:cNvPr id="212994" name="Text Box 5"/>
          <p:cNvSpPr txBox="1">
            <a:spLocks noChangeArrowheads="1"/>
          </p:cNvSpPr>
          <p:nvPr/>
        </p:nvSpPr>
        <p:spPr bwMode="auto">
          <a:xfrm>
            <a:off x="446088" y="1354138"/>
            <a:ext cx="8458200" cy="5502275"/>
          </a:xfrm>
          <a:prstGeom prst="rect">
            <a:avLst/>
          </a:prstGeom>
          <a:noFill/>
          <a:ln w="9525">
            <a:noFill/>
            <a:miter lim="800000"/>
            <a:headEnd/>
            <a:tailEnd/>
          </a:ln>
        </p:spPr>
        <p:txBody>
          <a:bodyPr>
            <a:spAutoFit/>
          </a:bodyPr>
          <a:lstStyle/>
          <a:p>
            <a:pPr>
              <a:lnSpc>
                <a:spcPct val="90000"/>
              </a:lnSpc>
              <a:spcBef>
                <a:spcPct val="20000"/>
              </a:spcBef>
              <a:buSzPct val="50000"/>
              <a:buFont typeface="Wingdings" pitchFamily="2" charset="2"/>
              <a:buNone/>
              <a:defRPr/>
            </a:pPr>
            <a:r>
              <a:rPr lang="en-US" b="1" u="sng" dirty="0">
                <a:ea typeface="ＭＳ Ｐゴシック" charset="-128"/>
                <a:cs typeface="Times New Roman" pitchFamily="18" charset="0"/>
              </a:rPr>
              <a:t>FAST1</a:t>
            </a:r>
            <a:r>
              <a:rPr lang="en-US" b="1" u="sng" baseline="30000" dirty="0">
                <a:ea typeface="ＭＳ Ｐゴシック" charset="-128"/>
                <a:cs typeface="Times New Roman" pitchFamily="18" charset="0"/>
              </a:rPr>
              <a:t>® </a:t>
            </a:r>
            <a:r>
              <a:rPr lang="en-US" b="1" u="sng" dirty="0">
                <a:solidFill>
                  <a:srgbClr val="000000"/>
                </a:solidFill>
              </a:rPr>
              <a:t>NOT RECOMMENDED IF</a:t>
            </a:r>
            <a:r>
              <a:rPr lang="en-US" b="1" dirty="0">
                <a:solidFill>
                  <a:srgbClr val="000000"/>
                </a:solidFill>
              </a:rPr>
              <a:t>:</a:t>
            </a:r>
          </a:p>
          <a:p>
            <a:pPr>
              <a:lnSpc>
                <a:spcPct val="90000"/>
              </a:lnSpc>
              <a:spcBef>
                <a:spcPct val="20000"/>
              </a:spcBef>
              <a:buSzPct val="50000"/>
              <a:buFont typeface="Wingdings" pitchFamily="2" charset="2"/>
              <a:buChar char="l"/>
              <a:defRPr/>
            </a:pPr>
            <a:r>
              <a:rPr lang="en-US" dirty="0">
                <a:solidFill>
                  <a:srgbClr val="000000"/>
                </a:solidFill>
              </a:rPr>
              <a:t> Patient is of small stature:</a:t>
            </a:r>
          </a:p>
          <a:p>
            <a:pPr lvl="1">
              <a:lnSpc>
                <a:spcPct val="90000"/>
              </a:lnSpc>
              <a:spcBef>
                <a:spcPct val="20000"/>
              </a:spcBef>
              <a:buSzPct val="50000"/>
              <a:buFont typeface="Wingdings" pitchFamily="2" charset="2"/>
              <a:buChar char="l"/>
              <a:defRPr/>
            </a:pPr>
            <a:r>
              <a:rPr lang="en-US" dirty="0">
                <a:solidFill>
                  <a:srgbClr val="000000"/>
                </a:solidFill>
              </a:rPr>
              <a:t> Weight of less than 50 kg (110 pounds)</a:t>
            </a:r>
          </a:p>
          <a:p>
            <a:pPr lvl="1">
              <a:lnSpc>
                <a:spcPct val="90000"/>
              </a:lnSpc>
              <a:spcBef>
                <a:spcPct val="20000"/>
              </a:spcBef>
              <a:buSzPct val="50000"/>
              <a:buFont typeface="Wingdings" pitchFamily="2" charset="2"/>
              <a:buChar char="l"/>
              <a:defRPr/>
            </a:pPr>
            <a:r>
              <a:rPr lang="en-US" dirty="0">
                <a:solidFill>
                  <a:srgbClr val="000000"/>
                </a:solidFill>
              </a:rPr>
              <a:t> Less than 12 years old</a:t>
            </a:r>
          </a:p>
          <a:p>
            <a:pPr>
              <a:lnSpc>
                <a:spcPct val="90000"/>
              </a:lnSpc>
              <a:spcBef>
                <a:spcPct val="20000"/>
              </a:spcBef>
              <a:buSzPct val="50000"/>
              <a:buFont typeface="Wingdings" pitchFamily="2" charset="2"/>
              <a:buChar char="l"/>
              <a:defRPr/>
            </a:pPr>
            <a:r>
              <a:rPr lang="en-US" dirty="0">
                <a:solidFill>
                  <a:srgbClr val="000000"/>
                </a:solidFill>
              </a:rPr>
              <a:t> Fractured manubrium/sternum – flail chest</a:t>
            </a:r>
          </a:p>
          <a:p>
            <a:pPr>
              <a:lnSpc>
                <a:spcPct val="90000"/>
              </a:lnSpc>
              <a:spcBef>
                <a:spcPct val="20000"/>
              </a:spcBef>
              <a:buSzPct val="50000"/>
              <a:buFont typeface="Wingdings" pitchFamily="2" charset="2"/>
              <a:buChar char="l"/>
              <a:defRPr/>
            </a:pPr>
            <a:r>
              <a:rPr lang="en-US" dirty="0">
                <a:solidFill>
                  <a:srgbClr val="000000"/>
                </a:solidFill>
              </a:rPr>
              <a:t> Significant tissue damage at site – trauma, infection</a:t>
            </a:r>
          </a:p>
          <a:p>
            <a:pPr>
              <a:lnSpc>
                <a:spcPct val="90000"/>
              </a:lnSpc>
              <a:spcBef>
                <a:spcPct val="20000"/>
              </a:spcBef>
              <a:buSzPct val="50000"/>
              <a:buFont typeface="Wingdings" pitchFamily="2" charset="2"/>
              <a:buChar char="l"/>
              <a:defRPr/>
            </a:pPr>
            <a:r>
              <a:rPr lang="en-US" dirty="0">
                <a:solidFill>
                  <a:srgbClr val="000000"/>
                </a:solidFill>
              </a:rPr>
              <a:t> Severe osteoporosis</a:t>
            </a:r>
          </a:p>
          <a:p>
            <a:pPr>
              <a:lnSpc>
                <a:spcPct val="90000"/>
              </a:lnSpc>
              <a:spcBef>
                <a:spcPct val="20000"/>
              </a:spcBef>
              <a:buSzPct val="50000"/>
              <a:buFont typeface="Wingdings" pitchFamily="2" charset="2"/>
              <a:buChar char="l"/>
              <a:defRPr/>
            </a:pPr>
            <a:r>
              <a:rPr lang="en-US" dirty="0">
                <a:solidFill>
                  <a:srgbClr val="000000"/>
                </a:solidFill>
              </a:rPr>
              <a:t> Previous sternotomy and/or scar</a:t>
            </a:r>
          </a:p>
          <a:p>
            <a:pPr marL="182880" indent="-182880">
              <a:lnSpc>
                <a:spcPct val="90000"/>
              </a:lnSpc>
              <a:spcBef>
                <a:spcPts val="1200"/>
              </a:spcBef>
              <a:buSzPct val="110000"/>
              <a:buFont typeface="Arial" pitchFamily="34" charset="0"/>
              <a:buChar char="•"/>
              <a:defRPr/>
            </a:pPr>
            <a:r>
              <a:rPr lang="en-US" b="1" u="sng" dirty="0">
                <a:solidFill>
                  <a:srgbClr val="FF0000"/>
                </a:solidFill>
              </a:rPr>
              <a:t> NOTE: </a:t>
            </a:r>
            <a:r>
              <a:rPr lang="en-US" b="1" u="sng" dirty="0">
                <a:solidFill>
                  <a:srgbClr val="FF0000"/>
                </a:solidFill>
                <a:ea typeface="ＭＳ Ｐゴシック" charset="-128"/>
                <a:cs typeface="ＭＳ Ｐゴシック" charset="-128"/>
              </a:rPr>
              <a:t>FAST1</a:t>
            </a:r>
            <a:r>
              <a:rPr lang="en-US" b="1" u="sng" baseline="30000" dirty="0">
                <a:solidFill>
                  <a:srgbClr val="FF0000"/>
                </a:solidFill>
                <a:ea typeface="ＭＳ Ｐゴシック" charset="-128"/>
                <a:cs typeface="ＭＳ Ｐゴシック" charset="-128"/>
              </a:rPr>
              <a:t>®</a:t>
            </a:r>
            <a:r>
              <a:rPr lang="en-US" b="1" u="sng" dirty="0">
                <a:solidFill>
                  <a:srgbClr val="FF0000"/>
                </a:solidFill>
              </a:rPr>
              <a:t>  </a:t>
            </a:r>
            <a:r>
              <a:rPr lang="en-US" b="1" u="sng" cap="all" dirty="0">
                <a:solidFill>
                  <a:srgbClr val="FF0000"/>
                </a:solidFill>
              </a:rPr>
              <a:t>infusion tube </a:t>
            </a:r>
            <a:r>
              <a:rPr lang="en-US" b="1" u="sng" dirty="0">
                <a:solidFill>
                  <a:srgbClr val="FF0000"/>
                </a:solidFill>
              </a:rPr>
              <a:t>SHOULD NOT BE LEFT IN PLACE FOR MORE THAN 24 HOURS</a:t>
            </a:r>
            <a:r>
              <a:rPr lang="en-US" b="1" u="sng" dirty="0">
                <a:solidFill>
                  <a:srgbClr val="000000"/>
                </a:solidFill>
              </a:rPr>
              <a:t/>
            </a:r>
            <a:br>
              <a:rPr lang="en-US" b="1" u="sng" dirty="0">
                <a:solidFill>
                  <a:srgbClr val="000000"/>
                </a:solidFill>
              </a:rPr>
            </a:br>
            <a:endParaRPr lang="en-US" b="1" dirty="0">
              <a:solidFill>
                <a:srgbClr val="000000"/>
              </a:solidFill>
            </a:endParaRPr>
          </a:p>
        </p:txBody>
      </p:sp>
    </p:spTree>
  </p:cSld>
  <p:clrMapOvr>
    <a:masterClrMapping/>
  </p:clrMapOvr>
  <p:transition/>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5" name="Text Box 4"/>
          <p:cNvSpPr txBox="1">
            <a:spLocks noChangeArrowheads="1"/>
          </p:cNvSpPr>
          <p:nvPr/>
        </p:nvSpPr>
        <p:spPr bwMode="auto">
          <a:xfrm>
            <a:off x="1600200" y="228600"/>
            <a:ext cx="7213600" cy="923925"/>
          </a:xfrm>
          <a:prstGeom prst="rect">
            <a:avLst/>
          </a:prstGeom>
          <a:noFill/>
          <a:ln w="9525">
            <a:noFill/>
            <a:miter lim="800000"/>
            <a:headEnd/>
            <a:tailEnd/>
          </a:ln>
        </p:spPr>
        <p:txBody>
          <a:bodyPr>
            <a:spAutoFit/>
          </a:bodyPr>
          <a:lstStyle/>
          <a:p>
            <a:pPr algn="ctr" eaLnBrk="0" hangingPunct="0"/>
            <a:r>
              <a:rPr lang="en-US" sz="5400" b="1"/>
              <a:t>FAST1</a:t>
            </a:r>
            <a:r>
              <a:rPr lang="en-US" sz="5400" b="1" baseline="30000"/>
              <a:t>® </a:t>
            </a:r>
            <a:r>
              <a:rPr lang="en-US" sz="5400" b="1">
                <a:solidFill>
                  <a:srgbClr val="000000"/>
                </a:solidFill>
                <a:cs typeface="Arial" charset="0"/>
              </a:rPr>
              <a:t>Flow Rates</a:t>
            </a:r>
          </a:p>
        </p:txBody>
      </p:sp>
      <p:sp>
        <p:nvSpPr>
          <p:cNvPr id="262146" name="Text Box 5"/>
          <p:cNvSpPr txBox="1">
            <a:spLocks noChangeArrowheads="1"/>
          </p:cNvSpPr>
          <p:nvPr/>
        </p:nvSpPr>
        <p:spPr bwMode="auto">
          <a:xfrm>
            <a:off x="1270000" y="2514600"/>
            <a:ext cx="7543800" cy="3194050"/>
          </a:xfrm>
          <a:prstGeom prst="rect">
            <a:avLst/>
          </a:prstGeom>
          <a:noFill/>
          <a:ln w="9525">
            <a:noFill/>
            <a:miter lim="800000"/>
            <a:headEnd/>
            <a:tailEnd/>
          </a:ln>
        </p:spPr>
        <p:txBody>
          <a:bodyPr>
            <a:spAutoFit/>
          </a:bodyPr>
          <a:lstStyle/>
          <a:p>
            <a:pPr>
              <a:lnSpc>
                <a:spcPct val="90000"/>
              </a:lnSpc>
              <a:spcBef>
                <a:spcPct val="20000"/>
              </a:spcBef>
              <a:buSzPct val="50000"/>
              <a:buFont typeface="Wingdings" pitchFamily="2" charset="2"/>
              <a:buChar char="l"/>
            </a:pPr>
            <a:r>
              <a:rPr lang="en-US" sz="3200">
                <a:solidFill>
                  <a:srgbClr val="000000"/>
                </a:solidFill>
              </a:rPr>
              <a:t> 30-80 ml/min by gravity</a:t>
            </a:r>
          </a:p>
          <a:p>
            <a:pPr>
              <a:lnSpc>
                <a:spcPct val="90000"/>
              </a:lnSpc>
              <a:spcBef>
                <a:spcPct val="20000"/>
              </a:spcBef>
              <a:buSzPct val="50000"/>
              <a:buFont typeface="Wingdings" pitchFamily="2" charset="2"/>
              <a:buChar char="l"/>
            </a:pPr>
            <a:endParaRPr lang="en-US" sz="3200">
              <a:solidFill>
                <a:srgbClr val="000000"/>
              </a:solidFill>
            </a:endParaRPr>
          </a:p>
          <a:p>
            <a:pPr>
              <a:lnSpc>
                <a:spcPct val="90000"/>
              </a:lnSpc>
              <a:spcBef>
                <a:spcPct val="20000"/>
              </a:spcBef>
              <a:buSzPct val="50000"/>
              <a:buFont typeface="Wingdings" pitchFamily="2" charset="2"/>
              <a:buChar char="l"/>
            </a:pPr>
            <a:r>
              <a:rPr lang="en-US" sz="3200">
                <a:solidFill>
                  <a:srgbClr val="000000"/>
                </a:solidFill>
              </a:rPr>
              <a:t> 120 ml/min utilizing pressure infusion</a:t>
            </a:r>
          </a:p>
          <a:p>
            <a:pPr>
              <a:lnSpc>
                <a:spcPct val="90000"/>
              </a:lnSpc>
              <a:spcBef>
                <a:spcPct val="20000"/>
              </a:spcBef>
              <a:buSzPct val="50000"/>
              <a:buFont typeface="Wingdings" pitchFamily="2" charset="2"/>
              <a:buChar char="l"/>
            </a:pPr>
            <a:endParaRPr lang="en-US" sz="3200">
              <a:solidFill>
                <a:srgbClr val="000000"/>
              </a:solidFill>
            </a:endParaRPr>
          </a:p>
          <a:p>
            <a:pPr>
              <a:lnSpc>
                <a:spcPct val="90000"/>
              </a:lnSpc>
              <a:spcBef>
                <a:spcPct val="20000"/>
              </a:spcBef>
              <a:buSzPct val="50000"/>
              <a:buFont typeface="Wingdings" pitchFamily="2" charset="2"/>
              <a:buChar char="l"/>
            </a:pPr>
            <a:r>
              <a:rPr lang="en-US" sz="3200">
                <a:solidFill>
                  <a:srgbClr val="000000"/>
                </a:solidFill>
              </a:rPr>
              <a:t> 250 ml/min using syringe forced infusion</a:t>
            </a:r>
          </a:p>
          <a:p>
            <a:endParaRPr lang="en-US" sz="3200">
              <a:solidFill>
                <a:srgbClr val="000000"/>
              </a:solidFill>
            </a:endParaRPr>
          </a:p>
        </p:txBody>
      </p:sp>
    </p:spTree>
  </p:cSld>
  <p:clrMapOvr>
    <a:masterClrMapping/>
  </p:clrMapOvr>
  <p:transition/>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3" name="Text Box 4"/>
          <p:cNvSpPr txBox="1">
            <a:spLocks noChangeArrowheads="1"/>
          </p:cNvSpPr>
          <p:nvPr/>
        </p:nvSpPr>
        <p:spPr bwMode="auto">
          <a:xfrm>
            <a:off x="5940425" y="1900238"/>
            <a:ext cx="3125788" cy="4725987"/>
          </a:xfrm>
          <a:prstGeom prst="rect">
            <a:avLst/>
          </a:prstGeom>
          <a:noFill/>
          <a:ln w="9525">
            <a:noFill/>
            <a:miter lim="800000"/>
            <a:headEnd/>
            <a:tailEnd/>
          </a:ln>
        </p:spPr>
        <p:txBody>
          <a:bodyPr/>
          <a:lstStyle/>
          <a:p>
            <a:pPr marL="342900" indent="-342900">
              <a:spcBef>
                <a:spcPct val="20000"/>
              </a:spcBef>
              <a:buClr>
                <a:srgbClr val="000000"/>
              </a:buClr>
              <a:buFont typeface="Wingdings" pitchFamily="2" charset="2"/>
              <a:buAutoNum type="arabicPeriod"/>
            </a:pPr>
            <a:r>
              <a:rPr lang="en-US">
                <a:solidFill>
                  <a:srgbClr val="000000"/>
                </a:solidFill>
                <a:cs typeface="Arial" charset="0"/>
              </a:rPr>
              <a:t>Prepare site using</a:t>
            </a:r>
          </a:p>
          <a:p>
            <a:pPr marL="342900" indent="-342900">
              <a:spcBef>
                <a:spcPct val="20000"/>
              </a:spcBef>
              <a:buClr>
                <a:srgbClr val="000000"/>
              </a:buClr>
              <a:buFont typeface="Wingdings" pitchFamily="2" charset="2"/>
              <a:buNone/>
            </a:pPr>
            <a:r>
              <a:rPr lang="en-US">
                <a:solidFill>
                  <a:srgbClr val="000000"/>
                </a:solidFill>
                <a:cs typeface="Arial" charset="0"/>
              </a:rPr>
              <a:t>    aseptic technique:</a:t>
            </a:r>
          </a:p>
          <a:p>
            <a:pPr marL="800100" lvl="1" indent="-342900">
              <a:spcBef>
                <a:spcPct val="20000"/>
              </a:spcBef>
              <a:buClr>
                <a:srgbClr val="000000"/>
              </a:buClr>
              <a:buFont typeface="Arial" charset="0"/>
              <a:buChar char="–"/>
            </a:pPr>
            <a:r>
              <a:rPr lang="en-US">
                <a:solidFill>
                  <a:srgbClr val="000000"/>
                </a:solidFill>
                <a:cs typeface="Arial" charset="0"/>
              </a:rPr>
              <a:t>Betadine</a:t>
            </a:r>
          </a:p>
          <a:p>
            <a:pPr marL="800100" lvl="1" indent="-342900">
              <a:spcBef>
                <a:spcPct val="20000"/>
              </a:spcBef>
              <a:buClr>
                <a:srgbClr val="000000"/>
              </a:buClr>
              <a:buFont typeface="Arial" charset="0"/>
              <a:buChar char="–"/>
            </a:pPr>
            <a:r>
              <a:rPr lang="en-US">
                <a:solidFill>
                  <a:srgbClr val="000000"/>
                </a:solidFill>
                <a:cs typeface="Arial" charset="0"/>
              </a:rPr>
              <a:t>Alcohol</a:t>
            </a:r>
          </a:p>
        </p:txBody>
      </p:sp>
      <p:pic>
        <p:nvPicPr>
          <p:cNvPr id="264194" name="Picture 2"/>
          <p:cNvPicPr>
            <a:picLocks noChangeAspect="1" noChangeArrowheads="1"/>
          </p:cNvPicPr>
          <p:nvPr/>
        </p:nvPicPr>
        <p:blipFill>
          <a:blip r:embed="rId3"/>
          <a:srcRect/>
          <a:stretch>
            <a:fillRect/>
          </a:stretch>
        </p:blipFill>
        <p:spPr bwMode="auto">
          <a:xfrm>
            <a:off x="1085850" y="1909763"/>
            <a:ext cx="4629150" cy="4192587"/>
          </a:xfrm>
          <a:prstGeom prst="rect">
            <a:avLst/>
          </a:prstGeom>
          <a:noFill/>
          <a:ln w="9525">
            <a:noFill/>
            <a:miter lim="800000"/>
            <a:headEnd/>
            <a:tailEnd/>
          </a:ln>
        </p:spPr>
      </p:pic>
      <p:sp>
        <p:nvSpPr>
          <p:cNvPr id="264195" name="Rectangle 7"/>
          <p:cNvSpPr>
            <a:spLocks noGrp="1" noChangeArrowheads="1"/>
          </p:cNvSpPr>
          <p:nvPr>
            <p:ph type="title"/>
          </p:nvPr>
        </p:nvSpPr>
        <p:spPr>
          <a:xfrm>
            <a:off x="1527175" y="0"/>
            <a:ext cx="7543800" cy="1143000"/>
          </a:xfrm>
        </p:spPr>
        <p:txBody>
          <a:bodyPr/>
          <a:lstStyle/>
          <a:p>
            <a:pPr eaLnBrk="1" hangingPunct="1"/>
            <a:r>
              <a:rPr lang="en-US" sz="5400" smtClean="0"/>
              <a:t>FAST1</a:t>
            </a:r>
            <a:r>
              <a:rPr lang="en-US" sz="5400" baseline="30000" smtClean="0"/>
              <a:t>® </a:t>
            </a:r>
            <a:r>
              <a:rPr lang="en-US" sz="5400" smtClean="0">
                <a:ea typeface="ＭＳ Ｐゴシック"/>
                <a:cs typeface="ＭＳ Ｐゴシック"/>
              </a:rPr>
              <a:t>Insertion (1)</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a:xfrm>
            <a:off x="1524000" y="76200"/>
            <a:ext cx="6324600" cy="1143000"/>
          </a:xfrm>
        </p:spPr>
        <p:txBody>
          <a:bodyPr/>
          <a:lstStyle/>
          <a:p>
            <a:r>
              <a:rPr lang="en-US" sz="4800" smtClean="0"/>
              <a:t>MARCH</a:t>
            </a:r>
          </a:p>
        </p:txBody>
      </p:sp>
      <p:sp>
        <p:nvSpPr>
          <p:cNvPr id="44034" name="Content Placeholder 2"/>
          <p:cNvSpPr>
            <a:spLocks noGrp="1"/>
          </p:cNvSpPr>
          <p:nvPr>
            <p:ph idx="1"/>
          </p:nvPr>
        </p:nvSpPr>
        <p:spPr>
          <a:xfrm>
            <a:off x="457200" y="1905000"/>
            <a:ext cx="8229600" cy="4267200"/>
          </a:xfrm>
        </p:spPr>
        <p:txBody>
          <a:bodyPr/>
          <a:lstStyle/>
          <a:p>
            <a:r>
              <a:rPr lang="en-US" b="1" u="sng" smtClean="0">
                <a:solidFill>
                  <a:srgbClr val="FF0000"/>
                </a:solidFill>
              </a:rPr>
              <a:t>M</a:t>
            </a:r>
            <a:r>
              <a:rPr lang="en-US" smtClean="0"/>
              <a:t>assive hemorrhage – control life-threatening bleeding.</a:t>
            </a:r>
          </a:p>
          <a:p>
            <a:r>
              <a:rPr lang="en-US" b="1" u="sng" smtClean="0">
                <a:solidFill>
                  <a:srgbClr val="FF0000"/>
                </a:solidFill>
              </a:rPr>
              <a:t>A</a:t>
            </a:r>
            <a:r>
              <a:rPr lang="en-US" smtClean="0"/>
              <a:t>irway – establish and maintain a patent airway.</a:t>
            </a:r>
          </a:p>
          <a:p>
            <a:r>
              <a:rPr lang="en-US" b="1" u="sng" smtClean="0">
                <a:solidFill>
                  <a:srgbClr val="FF0000"/>
                </a:solidFill>
              </a:rPr>
              <a:t>R</a:t>
            </a:r>
            <a:r>
              <a:rPr lang="en-US" smtClean="0"/>
              <a:t>espiration – decompress suspected tension pneumothorax, seal open chest wounds, and support ventilation/oxygenation as required.</a:t>
            </a:r>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1" name="Title 7"/>
          <p:cNvSpPr>
            <a:spLocks noGrp="1"/>
          </p:cNvSpPr>
          <p:nvPr>
            <p:ph type="title"/>
          </p:nvPr>
        </p:nvSpPr>
        <p:spPr>
          <a:xfrm>
            <a:off x="1527175" y="0"/>
            <a:ext cx="7543800" cy="1143000"/>
          </a:xfrm>
        </p:spPr>
        <p:txBody>
          <a:bodyPr/>
          <a:lstStyle/>
          <a:p>
            <a:pPr eaLnBrk="1" hangingPunct="1"/>
            <a:r>
              <a:rPr lang="en-US" sz="5400" smtClean="0"/>
              <a:t>FAST1</a:t>
            </a:r>
            <a:r>
              <a:rPr lang="en-US" sz="5400" baseline="30000" smtClean="0"/>
              <a:t>® </a:t>
            </a:r>
            <a:r>
              <a:rPr lang="en-US" sz="5400" smtClean="0">
                <a:ea typeface="ＭＳ Ｐゴシック"/>
                <a:cs typeface="ＭＳ Ｐゴシック"/>
              </a:rPr>
              <a:t>Insertion (2)</a:t>
            </a:r>
            <a:endParaRPr lang="en-US" sz="5400" smtClean="0"/>
          </a:p>
        </p:txBody>
      </p:sp>
      <p:sp>
        <p:nvSpPr>
          <p:cNvPr id="266242" name="Content Placeholder 8"/>
          <p:cNvSpPr>
            <a:spLocks noGrp="1"/>
          </p:cNvSpPr>
          <p:nvPr>
            <p:ph sz="half" idx="1"/>
          </p:nvPr>
        </p:nvSpPr>
        <p:spPr>
          <a:xfrm>
            <a:off x="457200" y="2695575"/>
            <a:ext cx="3276600" cy="2819400"/>
          </a:xfrm>
        </p:spPr>
        <p:txBody>
          <a:bodyPr/>
          <a:lstStyle/>
          <a:p>
            <a:pPr eaLnBrk="1" hangingPunct="1"/>
            <a:endParaRPr lang="en-US" smtClean="0"/>
          </a:p>
          <a:p>
            <a:pPr eaLnBrk="1" hangingPunct="1"/>
            <a:r>
              <a:rPr lang="en-US" smtClean="0"/>
              <a:t>Remove backing labeled #1</a:t>
            </a:r>
          </a:p>
          <a:p>
            <a:pPr eaLnBrk="1" hangingPunct="1"/>
            <a:r>
              <a:rPr lang="en-US" smtClean="0"/>
              <a:t>Put index finger in sternal notch</a:t>
            </a:r>
          </a:p>
          <a:p>
            <a:pPr eaLnBrk="1" hangingPunct="1"/>
            <a:endParaRPr lang="en-US" smtClean="0"/>
          </a:p>
          <a:p>
            <a:pPr eaLnBrk="1" hangingPunct="1"/>
            <a:endParaRPr lang="en-US" smtClean="0"/>
          </a:p>
        </p:txBody>
      </p:sp>
      <p:pic>
        <p:nvPicPr>
          <p:cNvPr id="266243" name="Picture 2"/>
          <p:cNvPicPr>
            <a:picLocks noChangeAspect="1" noChangeArrowheads="1"/>
          </p:cNvPicPr>
          <p:nvPr/>
        </p:nvPicPr>
        <p:blipFill>
          <a:blip r:embed="rId3"/>
          <a:srcRect/>
          <a:stretch>
            <a:fillRect/>
          </a:stretch>
        </p:blipFill>
        <p:spPr bwMode="auto">
          <a:xfrm>
            <a:off x="3962400" y="2505075"/>
            <a:ext cx="4808538" cy="3200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89" name="Rectangle 4"/>
          <p:cNvSpPr>
            <a:spLocks noGrp="1" noChangeArrowheads="1"/>
          </p:cNvSpPr>
          <p:nvPr>
            <p:ph type="body" sz="half" idx="1"/>
          </p:nvPr>
        </p:nvSpPr>
        <p:spPr>
          <a:xfrm>
            <a:off x="5715000" y="1295400"/>
            <a:ext cx="3198813" cy="4725988"/>
          </a:xfrm>
        </p:spPr>
        <p:txBody>
          <a:bodyPr/>
          <a:lstStyle/>
          <a:p>
            <a:pPr eaLnBrk="1" hangingPunct="1"/>
            <a:endParaRPr lang="en-US" sz="2800" smtClean="0"/>
          </a:p>
          <a:p>
            <a:pPr eaLnBrk="1" hangingPunct="1"/>
            <a:r>
              <a:rPr lang="en-US" sz="2800" smtClean="0"/>
              <a:t>Place Target Patch notch under index finger in sternal notch</a:t>
            </a:r>
          </a:p>
          <a:p>
            <a:pPr eaLnBrk="1" hangingPunct="1"/>
            <a:r>
              <a:rPr lang="en-US" sz="2800" smtClean="0"/>
              <a:t>Press down firmly over top of Patch</a:t>
            </a:r>
          </a:p>
          <a:p>
            <a:pPr eaLnBrk="1" hangingPunct="1"/>
            <a:r>
              <a:rPr lang="en-US" sz="2800" smtClean="0"/>
              <a:t>Remove backing labeled #2, press Patch down firmly</a:t>
            </a:r>
          </a:p>
        </p:txBody>
      </p:sp>
      <p:sp>
        <p:nvSpPr>
          <p:cNvPr id="268290" name="Text Box 5"/>
          <p:cNvSpPr txBox="1">
            <a:spLocks noChangeArrowheads="1"/>
          </p:cNvSpPr>
          <p:nvPr/>
        </p:nvSpPr>
        <p:spPr bwMode="auto">
          <a:xfrm>
            <a:off x="2117725" y="646113"/>
            <a:ext cx="184150" cy="366712"/>
          </a:xfrm>
          <a:prstGeom prst="rect">
            <a:avLst/>
          </a:prstGeom>
          <a:noFill/>
          <a:ln w="9525">
            <a:noFill/>
            <a:miter lim="800000"/>
            <a:headEnd/>
            <a:tailEnd/>
          </a:ln>
        </p:spPr>
        <p:txBody>
          <a:bodyPr wrap="none">
            <a:spAutoFit/>
          </a:bodyPr>
          <a:lstStyle/>
          <a:p>
            <a:endParaRPr lang="en-US">
              <a:solidFill>
                <a:srgbClr val="000000"/>
              </a:solidFill>
              <a:latin typeface="Arial" charset="0"/>
            </a:endParaRPr>
          </a:p>
        </p:txBody>
      </p:sp>
      <p:sp>
        <p:nvSpPr>
          <p:cNvPr id="268291" name="Text Box 11"/>
          <p:cNvSpPr txBox="1">
            <a:spLocks noChangeArrowheads="1"/>
          </p:cNvSpPr>
          <p:nvPr/>
        </p:nvSpPr>
        <p:spPr bwMode="auto">
          <a:xfrm>
            <a:off x="6156325" y="4989513"/>
            <a:ext cx="184150" cy="366712"/>
          </a:xfrm>
          <a:prstGeom prst="rect">
            <a:avLst/>
          </a:prstGeom>
          <a:noFill/>
          <a:ln w="9525">
            <a:noFill/>
            <a:miter lim="800000"/>
            <a:headEnd/>
            <a:tailEnd/>
          </a:ln>
        </p:spPr>
        <p:txBody>
          <a:bodyPr wrap="none">
            <a:spAutoFit/>
          </a:bodyPr>
          <a:lstStyle/>
          <a:p>
            <a:endParaRPr lang="en-US">
              <a:solidFill>
                <a:srgbClr val="000000"/>
              </a:solidFill>
              <a:latin typeface="Arial" charset="0"/>
            </a:endParaRPr>
          </a:p>
        </p:txBody>
      </p:sp>
      <p:sp>
        <p:nvSpPr>
          <p:cNvPr id="268292" name="Rectangle 12"/>
          <p:cNvSpPr>
            <a:spLocks noGrp="1" noChangeArrowheads="1"/>
          </p:cNvSpPr>
          <p:nvPr>
            <p:ph type="title"/>
          </p:nvPr>
        </p:nvSpPr>
        <p:spPr>
          <a:xfrm>
            <a:off x="1527175" y="0"/>
            <a:ext cx="7543800" cy="1143000"/>
          </a:xfrm>
        </p:spPr>
        <p:txBody>
          <a:bodyPr/>
          <a:lstStyle/>
          <a:p>
            <a:pPr eaLnBrk="1" hangingPunct="1"/>
            <a:r>
              <a:rPr lang="en-US" sz="5400" smtClean="0"/>
              <a:t>FAST1</a:t>
            </a:r>
            <a:r>
              <a:rPr lang="en-US" sz="5400" baseline="30000" smtClean="0"/>
              <a:t>® </a:t>
            </a:r>
            <a:r>
              <a:rPr lang="en-US" sz="5400" smtClean="0">
                <a:ea typeface="ＭＳ Ｐゴシック"/>
                <a:cs typeface="ＭＳ Ｐゴシック"/>
              </a:rPr>
              <a:t>Insertion (3)</a:t>
            </a:r>
          </a:p>
        </p:txBody>
      </p:sp>
      <p:pic>
        <p:nvPicPr>
          <p:cNvPr id="268293" name="Picture 2"/>
          <p:cNvPicPr>
            <a:picLocks noChangeAspect="1" noChangeArrowheads="1"/>
          </p:cNvPicPr>
          <p:nvPr/>
        </p:nvPicPr>
        <p:blipFill>
          <a:blip r:embed="rId3"/>
          <a:srcRect/>
          <a:stretch>
            <a:fillRect/>
          </a:stretch>
        </p:blipFill>
        <p:spPr bwMode="auto">
          <a:xfrm>
            <a:off x="228600" y="2133600"/>
            <a:ext cx="5286375" cy="35052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0337" name="Picture 2"/>
          <p:cNvPicPr>
            <a:picLocks noChangeAspect="1" noChangeArrowheads="1"/>
          </p:cNvPicPr>
          <p:nvPr/>
        </p:nvPicPr>
        <p:blipFill>
          <a:blip r:embed="rId3"/>
          <a:srcRect/>
          <a:stretch>
            <a:fillRect/>
          </a:stretch>
        </p:blipFill>
        <p:spPr bwMode="auto">
          <a:xfrm>
            <a:off x="762000" y="1606550"/>
            <a:ext cx="4800600" cy="4346575"/>
          </a:xfrm>
          <a:prstGeom prst="rect">
            <a:avLst/>
          </a:prstGeom>
          <a:solidFill>
            <a:srgbClr val="FF0000"/>
          </a:solidFill>
          <a:ln w="38100">
            <a:solidFill>
              <a:srgbClr val="FF0000"/>
            </a:solidFill>
            <a:miter lim="800000"/>
            <a:headEnd/>
            <a:tailEnd/>
          </a:ln>
        </p:spPr>
      </p:pic>
      <p:sp>
        <p:nvSpPr>
          <p:cNvPr id="221186" name="Rectangle 4"/>
          <p:cNvSpPr>
            <a:spLocks noGrp="1" noChangeArrowheads="1"/>
          </p:cNvSpPr>
          <p:nvPr>
            <p:ph type="body" sz="half" idx="1"/>
          </p:nvPr>
        </p:nvSpPr>
        <p:spPr>
          <a:xfrm>
            <a:off x="5867400" y="1900238"/>
            <a:ext cx="3276600" cy="4729162"/>
          </a:xfrm>
        </p:spPr>
        <p:txBody>
          <a:bodyPr rtlCol="0">
            <a:normAutofit lnSpcReduction="10000"/>
          </a:bodyPr>
          <a:lstStyle/>
          <a:p>
            <a:pPr marL="685800" indent="-274320" eaLnBrk="1" fontAlgn="auto" hangingPunct="1">
              <a:spcAft>
                <a:spcPct val="30000"/>
              </a:spcAft>
              <a:buSzPct val="100000"/>
              <a:buFont typeface="Arial" pitchFamily="34" charset="0"/>
              <a:buChar char="•"/>
              <a:defRPr/>
            </a:pPr>
            <a:r>
              <a:rPr lang="en-US" sz="2800" dirty="0" smtClean="0">
                <a:ea typeface="ＭＳ Ｐゴシック"/>
                <a:cs typeface="ＭＳ Ｐゴシック"/>
              </a:rPr>
              <a:t>Place introducer needle cluster in target area</a:t>
            </a:r>
          </a:p>
          <a:p>
            <a:pPr marL="685800" indent="-274320" eaLnBrk="1" fontAlgn="auto" hangingPunct="1">
              <a:spcAft>
                <a:spcPct val="30000"/>
              </a:spcAft>
              <a:buSzPct val="100000"/>
              <a:buFont typeface="Arial" pitchFamily="34" charset="0"/>
              <a:buChar char="•"/>
              <a:defRPr/>
            </a:pPr>
            <a:r>
              <a:rPr lang="en-US" sz="2800" dirty="0" smtClean="0">
                <a:ea typeface="ＭＳ Ｐゴシック"/>
                <a:cs typeface="ＭＳ Ｐゴシック"/>
              </a:rPr>
              <a:t>Assure firm grip</a:t>
            </a:r>
          </a:p>
          <a:p>
            <a:pPr marL="685800" indent="-274320" eaLnBrk="1" fontAlgn="auto" hangingPunct="1">
              <a:spcAft>
                <a:spcPts val="0"/>
              </a:spcAft>
              <a:buSzPct val="100000"/>
              <a:buFont typeface="Arial" pitchFamily="34" charset="0"/>
              <a:buChar char="•"/>
              <a:defRPr/>
            </a:pPr>
            <a:r>
              <a:rPr lang="en-US" sz="2800" b="1" dirty="0" smtClean="0">
                <a:solidFill>
                  <a:srgbClr val="FF0000"/>
                </a:solidFill>
                <a:ea typeface="ＭＳ Ｐゴシック"/>
                <a:cs typeface="ＭＳ Ｐゴシック"/>
              </a:rPr>
              <a:t>Introducer device must be perpendicular to the surface of the manubrium</a:t>
            </a:r>
            <a:r>
              <a:rPr lang="en-US" sz="2800" b="1" dirty="0" smtClean="0">
                <a:ea typeface="ＭＳ Ｐゴシック"/>
                <a:cs typeface="ＭＳ Ｐゴシック"/>
              </a:rPr>
              <a:t>!</a:t>
            </a:r>
          </a:p>
        </p:txBody>
      </p:sp>
      <p:sp>
        <p:nvSpPr>
          <p:cNvPr id="270339" name="Text Box 6"/>
          <p:cNvSpPr txBox="1">
            <a:spLocks noChangeArrowheads="1"/>
          </p:cNvSpPr>
          <p:nvPr/>
        </p:nvSpPr>
        <p:spPr bwMode="auto">
          <a:xfrm>
            <a:off x="2041525" y="569913"/>
            <a:ext cx="184150" cy="366712"/>
          </a:xfrm>
          <a:prstGeom prst="rect">
            <a:avLst/>
          </a:prstGeom>
          <a:noFill/>
          <a:ln w="9525">
            <a:noFill/>
            <a:miter lim="800000"/>
            <a:headEnd/>
            <a:tailEnd/>
          </a:ln>
        </p:spPr>
        <p:txBody>
          <a:bodyPr wrap="none">
            <a:spAutoFit/>
          </a:bodyPr>
          <a:lstStyle/>
          <a:p>
            <a:endParaRPr lang="en-US">
              <a:solidFill>
                <a:srgbClr val="000000"/>
              </a:solidFill>
              <a:latin typeface="Arial" charset="0"/>
            </a:endParaRPr>
          </a:p>
        </p:txBody>
      </p:sp>
      <p:sp>
        <p:nvSpPr>
          <p:cNvPr id="270340" name="Rectangle 7"/>
          <p:cNvSpPr>
            <a:spLocks noGrp="1" noChangeArrowheads="1"/>
          </p:cNvSpPr>
          <p:nvPr>
            <p:ph type="title"/>
          </p:nvPr>
        </p:nvSpPr>
        <p:spPr>
          <a:xfrm>
            <a:off x="1527175" y="0"/>
            <a:ext cx="7543800" cy="1143000"/>
          </a:xfrm>
        </p:spPr>
        <p:txBody>
          <a:bodyPr/>
          <a:lstStyle/>
          <a:p>
            <a:pPr eaLnBrk="1" hangingPunct="1"/>
            <a:r>
              <a:rPr lang="en-US" sz="5400" smtClean="0"/>
              <a:t>FAST1</a:t>
            </a:r>
            <a:r>
              <a:rPr lang="en-US" sz="5400" baseline="30000" smtClean="0"/>
              <a:t>® </a:t>
            </a:r>
            <a:r>
              <a:rPr lang="en-US" sz="5400" smtClean="0">
                <a:ea typeface="ＭＳ Ｐゴシック"/>
                <a:cs typeface="ＭＳ Ｐゴシック"/>
              </a:rPr>
              <a:t>Insertion (4)</a:t>
            </a:r>
          </a:p>
        </p:txBody>
      </p:sp>
      <p:sp>
        <p:nvSpPr>
          <p:cNvPr id="270341" name="Down Arrow 1"/>
          <p:cNvSpPr>
            <a:spLocks noChangeArrowheads="1"/>
          </p:cNvSpPr>
          <p:nvPr/>
        </p:nvSpPr>
        <p:spPr bwMode="auto">
          <a:xfrm rot="2076998" flipH="1">
            <a:off x="4111625" y="2230438"/>
            <a:ext cx="609600" cy="2590800"/>
          </a:xfrm>
          <a:prstGeom prst="downArrow">
            <a:avLst>
              <a:gd name="adj1" fmla="val 50000"/>
              <a:gd name="adj2" fmla="val 53263"/>
            </a:avLst>
          </a:prstGeom>
          <a:solidFill>
            <a:srgbClr val="FF0000"/>
          </a:solidFill>
          <a:ln w="9525" algn="ctr">
            <a:solidFill>
              <a:srgbClr val="FF3300"/>
            </a:solidFill>
            <a:round/>
            <a:headEnd/>
            <a:tailEnd/>
          </a:ln>
        </p:spPr>
        <p:txBody>
          <a:bodyPr/>
          <a:lstStyle/>
          <a:p>
            <a:pPr marL="342900" indent="-342900">
              <a:lnSpc>
                <a:spcPct val="90000"/>
              </a:lnSpc>
              <a:spcBef>
                <a:spcPct val="20000"/>
              </a:spcBef>
              <a:buSzPct val="50000"/>
              <a:buFont typeface="Wingdings" pitchFamily="2" charset="2"/>
              <a:buChar char="l"/>
            </a:pPr>
            <a:endParaRPr lang="en-US"/>
          </a:p>
        </p:txBody>
      </p:sp>
    </p:spTree>
  </p:cSld>
  <p:clrMapOvr>
    <a:masterClrMapping/>
  </p:clrMapOvr>
  <p:transition/>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5" name="Rectangle 3"/>
          <p:cNvSpPr>
            <a:spLocks noGrp="1" noChangeArrowheads="1"/>
          </p:cNvSpPr>
          <p:nvPr>
            <p:ph type="body" sz="half" idx="1"/>
          </p:nvPr>
        </p:nvSpPr>
        <p:spPr>
          <a:xfrm>
            <a:off x="0" y="1447800"/>
            <a:ext cx="3276600" cy="4800600"/>
          </a:xfrm>
        </p:spPr>
        <p:txBody>
          <a:bodyPr/>
          <a:lstStyle/>
          <a:p>
            <a:pPr marL="365125" indent="-273050" eaLnBrk="1" hangingPunct="1">
              <a:spcBef>
                <a:spcPct val="0"/>
              </a:spcBef>
              <a:spcAft>
                <a:spcPct val="30000"/>
              </a:spcAft>
            </a:pPr>
            <a:r>
              <a:rPr lang="en-US" sz="2600" smtClean="0">
                <a:ea typeface="ＭＳ Ｐゴシック"/>
                <a:cs typeface="ＭＳ Ｐゴシック"/>
              </a:rPr>
              <a:t>Align introducer perpendicular to the manubrium.</a:t>
            </a:r>
          </a:p>
          <a:p>
            <a:pPr marL="365125" indent="-273050" eaLnBrk="1" hangingPunct="1">
              <a:spcBef>
                <a:spcPct val="0"/>
              </a:spcBef>
              <a:spcAft>
                <a:spcPct val="30000"/>
              </a:spcAft>
            </a:pPr>
            <a:r>
              <a:rPr lang="en-US" sz="2600" smtClean="0">
                <a:ea typeface="ＭＳ Ｐゴシック"/>
                <a:cs typeface="ＭＳ Ｐゴシック"/>
              </a:rPr>
              <a:t>Insert using increasing pressure till device releases. (~60 pounds)</a:t>
            </a:r>
          </a:p>
          <a:p>
            <a:pPr marL="365125" indent="-273050" eaLnBrk="1" hangingPunct="1">
              <a:spcBef>
                <a:spcPct val="0"/>
              </a:spcBef>
            </a:pPr>
            <a:r>
              <a:rPr lang="en-US" sz="2600" smtClean="0">
                <a:ea typeface="ＭＳ Ｐゴシック"/>
                <a:cs typeface="ＭＳ Ｐゴシック"/>
              </a:rPr>
              <a:t>Maintain 90-degree alignment to the manubrium throughout.</a:t>
            </a:r>
          </a:p>
        </p:txBody>
      </p:sp>
      <p:pic>
        <p:nvPicPr>
          <p:cNvPr id="272386" name="Picture 3"/>
          <p:cNvPicPr>
            <a:picLocks noChangeAspect="1" noChangeArrowheads="1"/>
          </p:cNvPicPr>
          <p:nvPr/>
        </p:nvPicPr>
        <p:blipFill>
          <a:blip r:embed="rId3"/>
          <a:srcRect/>
          <a:stretch>
            <a:fillRect/>
          </a:stretch>
        </p:blipFill>
        <p:spPr bwMode="auto">
          <a:xfrm>
            <a:off x="3206750" y="1600200"/>
            <a:ext cx="5835650" cy="4038600"/>
          </a:xfrm>
          <a:prstGeom prst="rect">
            <a:avLst/>
          </a:prstGeom>
          <a:noFill/>
          <a:ln w="9525">
            <a:noFill/>
            <a:miter lim="800000"/>
            <a:headEnd/>
            <a:tailEnd/>
          </a:ln>
        </p:spPr>
      </p:pic>
      <p:sp>
        <p:nvSpPr>
          <p:cNvPr id="272387" name="Rectangle 7"/>
          <p:cNvSpPr>
            <a:spLocks noGrp="1" noChangeArrowheads="1"/>
          </p:cNvSpPr>
          <p:nvPr>
            <p:ph type="title"/>
          </p:nvPr>
        </p:nvSpPr>
        <p:spPr>
          <a:xfrm>
            <a:off x="1527175" y="0"/>
            <a:ext cx="7543800" cy="1143000"/>
          </a:xfrm>
        </p:spPr>
        <p:txBody>
          <a:bodyPr/>
          <a:lstStyle/>
          <a:p>
            <a:pPr eaLnBrk="1" hangingPunct="1"/>
            <a:r>
              <a:rPr lang="en-US" sz="5400" smtClean="0"/>
              <a:t>FAST1</a:t>
            </a:r>
            <a:r>
              <a:rPr lang="en-US" sz="5400" baseline="30000" smtClean="0"/>
              <a:t>® </a:t>
            </a:r>
            <a:r>
              <a:rPr lang="en-US" sz="5400" smtClean="0">
                <a:ea typeface="ＭＳ Ｐゴシック"/>
                <a:cs typeface="ＭＳ Ｐゴシック"/>
              </a:rPr>
              <a:t>Insertion (5)</a:t>
            </a:r>
          </a:p>
        </p:txBody>
      </p:sp>
    </p:spTree>
  </p:cSld>
  <p:clrMapOvr>
    <a:masterClrMapping/>
  </p:clrMapOvr>
  <p:transition/>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1" name="Rectangle 2"/>
          <p:cNvSpPr>
            <a:spLocks noGrp="1" noChangeArrowheads="1"/>
          </p:cNvSpPr>
          <p:nvPr>
            <p:ph type="body" sz="half" idx="1"/>
          </p:nvPr>
        </p:nvSpPr>
        <p:spPr>
          <a:xfrm>
            <a:off x="5940425" y="1219200"/>
            <a:ext cx="3198813" cy="4725988"/>
          </a:xfrm>
        </p:spPr>
        <p:txBody>
          <a:bodyPr rtlCol="0">
            <a:normAutofit lnSpcReduction="10000"/>
          </a:bodyPr>
          <a:lstStyle/>
          <a:p>
            <a:pPr marL="274320" indent="-274320" eaLnBrk="1" fontAlgn="auto" hangingPunct="1">
              <a:spcBef>
                <a:spcPts val="0"/>
              </a:spcBef>
              <a:spcAft>
                <a:spcPct val="30000"/>
              </a:spcAft>
              <a:buFont typeface="Arial" pitchFamily="34" charset="0"/>
              <a:buChar char="•"/>
              <a:defRPr/>
            </a:pPr>
            <a:r>
              <a:rPr lang="en-US" sz="2800" dirty="0" smtClean="0">
                <a:ea typeface="ＭＳ Ｐゴシック"/>
                <a:cs typeface="ＭＳ Ｐゴシック"/>
              </a:rPr>
              <a:t>Following device release, infusion tube separates from introducer</a:t>
            </a:r>
          </a:p>
          <a:p>
            <a:pPr marL="274320" indent="-274320" eaLnBrk="1" fontAlgn="auto" hangingPunct="1">
              <a:spcBef>
                <a:spcPts val="0"/>
              </a:spcBef>
              <a:spcAft>
                <a:spcPct val="30000"/>
              </a:spcAft>
              <a:buFont typeface="Arial" pitchFamily="34" charset="0"/>
              <a:buChar char="•"/>
              <a:defRPr/>
            </a:pPr>
            <a:r>
              <a:rPr lang="en-US" sz="2800" dirty="0" smtClean="0">
                <a:ea typeface="ＭＳ Ｐゴシック"/>
                <a:cs typeface="ＭＳ Ｐゴシック"/>
              </a:rPr>
              <a:t>Remove introducer by pulling straight back</a:t>
            </a:r>
          </a:p>
          <a:p>
            <a:pPr marL="274320" indent="-274320" eaLnBrk="1" fontAlgn="auto" hangingPunct="1">
              <a:spcBef>
                <a:spcPts val="0"/>
              </a:spcBef>
              <a:spcAft>
                <a:spcPts val="0"/>
              </a:spcAft>
              <a:buFont typeface="Arial" pitchFamily="34" charset="0"/>
              <a:buChar char="•"/>
              <a:defRPr/>
            </a:pPr>
            <a:r>
              <a:rPr lang="en-US" sz="2800" dirty="0" smtClean="0">
                <a:ea typeface="ＭＳ Ｐゴシック"/>
                <a:cs typeface="ＭＳ Ｐゴシック"/>
              </a:rPr>
              <a:t>Cap introducer using post-use sharps plug and cap supplied</a:t>
            </a:r>
          </a:p>
        </p:txBody>
      </p:sp>
      <p:pic>
        <p:nvPicPr>
          <p:cNvPr id="274434" name="Picture 2"/>
          <p:cNvPicPr>
            <a:picLocks noChangeAspect="1" noChangeArrowheads="1"/>
          </p:cNvPicPr>
          <p:nvPr/>
        </p:nvPicPr>
        <p:blipFill>
          <a:blip r:embed="rId3"/>
          <a:srcRect/>
          <a:stretch>
            <a:fillRect/>
          </a:stretch>
        </p:blipFill>
        <p:spPr bwMode="auto">
          <a:xfrm>
            <a:off x="781050" y="1600200"/>
            <a:ext cx="4762500" cy="4419600"/>
          </a:xfrm>
          <a:prstGeom prst="rect">
            <a:avLst/>
          </a:prstGeom>
          <a:noFill/>
          <a:ln w="9525">
            <a:noFill/>
            <a:miter lim="800000"/>
            <a:headEnd/>
            <a:tailEnd/>
          </a:ln>
        </p:spPr>
      </p:pic>
      <p:pic>
        <p:nvPicPr>
          <p:cNvPr id="274435" name="Picture 2"/>
          <p:cNvPicPr>
            <a:picLocks noChangeAspect="1" noChangeArrowheads="1"/>
          </p:cNvPicPr>
          <p:nvPr/>
        </p:nvPicPr>
        <p:blipFill>
          <a:blip r:embed="rId4"/>
          <a:srcRect/>
          <a:stretch>
            <a:fillRect/>
          </a:stretch>
        </p:blipFill>
        <p:spPr bwMode="auto">
          <a:xfrm rot="-10267336">
            <a:off x="3287713" y="3028950"/>
            <a:ext cx="1682750" cy="2236788"/>
          </a:xfrm>
          <a:prstGeom prst="rect">
            <a:avLst/>
          </a:prstGeom>
          <a:noFill/>
          <a:ln w="9525">
            <a:noFill/>
            <a:miter lim="800000"/>
            <a:headEnd/>
            <a:tailEnd/>
          </a:ln>
        </p:spPr>
      </p:pic>
      <p:sp>
        <p:nvSpPr>
          <p:cNvPr id="274436" name="Rectangle 7"/>
          <p:cNvSpPr>
            <a:spLocks noGrp="1" noChangeArrowheads="1"/>
          </p:cNvSpPr>
          <p:nvPr>
            <p:ph type="title"/>
          </p:nvPr>
        </p:nvSpPr>
        <p:spPr>
          <a:xfrm>
            <a:off x="1527175" y="0"/>
            <a:ext cx="7543800" cy="1143000"/>
          </a:xfrm>
        </p:spPr>
        <p:txBody>
          <a:bodyPr/>
          <a:lstStyle/>
          <a:p>
            <a:pPr eaLnBrk="1" hangingPunct="1"/>
            <a:r>
              <a:rPr lang="en-US" sz="5400" smtClean="0"/>
              <a:t>FAST1</a:t>
            </a:r>
            <a:r>
              <a:rPr lang="en-US" sz="5400" baseline="30000" smtClean="0"/>
              <a:t>® </a:t>
            </a:r>
            <a:r>
              <a:rPr lang="en-US" sz="5400" smtClean="0">
                <a:ea typeface="ＭＳ Ｐゴシック"/>
                <a:cs typeface="ＭＳ Ｐゴシック"/>
              </a:rPr>
              <a:t>Insertion (6)</a:t>
            </a:r>
          </a:p>
        </p:txBody>
      </p:sp>
    </p:spTree>
  </p:cSld>
  <p:clrMapOvr>
    <a:masterClrMapping/>
  </p:clrMapOvr>
  <p:transition/>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1" name="Rectangle 2"/>
          <p:cNvSpPr>
            <a:spLocks noGrp="1" noChangeArrowheads="1"/>
          </p:cNvSpPr>
          <p:nvPr>
            <p:ph type="body" sz="half" idx="1"/>
          </p:nvPr>
        </p:nvSpPr>
        <p:spPr>
          <a:xfrm>
            <a:off x="5867400" y="1484313"/>
            <a:ext cx="3125788" cy="4727575"/>
          </a:xfrm>
        </p:spPr>
        <p:txBody>
          <a:bodyPr/>
          <a:lstStyle/>
          <a:p>
            <a:pPr marL="273050" indent="-273050" eaLnBrk="1" hangingPunct="1">
              <a:lnSpc>
                <a:spcPct val="90000"/>
              </a:lnSpc>
              <a:spcBef>
                <a:spcPct val="0"/>
              </a:spcBef>
              <a:spcAft>
                <a:spcPct val="30000"/>
              </a:spcAft>
            </a:pPr>
            <a:r>
              <a:rPr lang="en-US" sz="2800" smtClean="0">
                <a:ea typeface="ＭＳ Ｐゴシック"/>
                <a:cs typeface="ＭＳ Ｐゴシック"/>
              </a:rPr>
              <a:t>Connect infusion tube to tube on the target patch</a:t>
            </a:r>
          </a:p>
          <a:p>
            <a:pPr marL="273050" indent="-273050" eaLnBrk="1" hangingPunct="1">
              <a:lnSpc>
                <a:spcPct val="90000"/>
              </a:lnSpc>
              <a:spcBef>
                <a:spcPct val="0"/>
              </a:spcBef>
              <a:spcAft>
                <a:spcPct val="30000"/>
              </a:spcAft>
            </a:pPr>
            <a:r>
              <a:rPr lang="en-US" sz="2800" smtClean="0">
                <a:ea typeface="ＭＳ Ｐゴシック"/>
                <a:cs typeface="ＭＳ Ｐゴシック"/>
              </a:rPr>
              <a:t>NOTE: Must flush bone plug with 5 cc of fluid to get flow.</a:t>
            </a:r>
          </a:p>
          <a:p>
            <a:pPr marL="273050" indent="-273050" eaLnBrk="1" hangingPunct="1">
              <a:lnSpc>
                <a:spcPct val="90000"/>
              </a:lnSpc>
              <a:spcBef>
                <a:spcPct val="0"/>
              </a:spcBef>
            </a:pPr>
            <a:r>
              <a:rPr lang="en-US" sz="2800" smtClean="0">
                <a:ea typeface="ＭＳ Ｐゴシック"/>
                <a:cs typeface="ＭＳ Ｐゴシック"/>
              </a:rPr>
              <a:t>Assure patency by using syringe to aspirate small bit of  marrow.</a:t>
            </a:r>
          </a:p>
        </p:txBody>
      </p:sp>
      <p:pic>
        <p:nvPicPr>
          <p:cNvPr id="276482" name="Picture 2"/>
          <p:cNvPicPr>
            <a:picLocks noChangeAspect="1" noChangeArrowheads="1"/>
          </p:cNvPicPr>
          <p:nvPr/>
        </p:nvPicPr>
        <p:blipFill>
          <a:blip r:embed="rId3"/>
          <a:srcRect/>
          <a:stretch>
            <a:fillRect/>
          </a:stretch>
        </p:blipFill>
        <p:spPr bwMode="auto">
          <a:xfrm>
            <a:off x="819150" y="1676400"/>
            <a:ext cx="4860925" cy="4343400"/>
          </a:xfrm>
          <a:prstGeom prst="rect">
            <a:avLst/>
          </a:prstGeom>
          <a:noFill/>
          <a:ln w="9525">
            <a:noFill/>
            <a:miter lim="800000"/>
            <a:headEnd/>
            <a:tailEnd/>
          </a:ln>
        </p:spPr>
      </p:pic>
      <p:sp>
        <p:nvSpPr>
          <p:cNvPr id="276483" name="Rectangle 7"/>
          <p:cNvSpPr>
            <a:spLocks noGrp="1" noChangeArrowheads="1"/>
          </p:cNvSpPr>
          <p:nvPr>
            <p:ph type="title"/>
          </p:nvPr>
        </p:nvSpPr>
        <p:spPr>
          <a:xfrm>
            <a:off x="1527175" y="0"/>
            <a:ext cx="7543800" cy="1143000"/>
          </a:xfrm>
        </p:spPr>
        <p:txBody>
          <a:bodyPr/>
          <a:lstStyle/>
          <a:p>
            <a:pPr eaLnBrk="1" hangingPunct="1"/>
            <a:r>
              <a:rPr lang="en-US" sz="5400" smtClean="0"/>
              <a:t>FAST1</a:t>
            </a:r>
            <a:r>
              <a:rPr lang="en-US" sz="5400" baseline="30000" smtClean="0"/>
              <a:t>® </a:t>
            </a:r>
            <a:r>
              <a:rPr lang="en-US" sz="5400" smtClean="0">
                <a:ea typeface="ＭＳ Ｐゴシック"/>
                <a:cs typeface="ＭＳ Ｐゴシック"/>
              </a:rPr>
              <a:t>Insertion (7)</a:t>
            </a:r>
          </a:p>
        </p:txBody>
      </p:sp>
    </p:spTree>
  </p:cSld>
  <p:clrMapOvr>
    <a:masterClrMapping/>
  </p:clrMapOvr>
  <p:transition/>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29" name="Rectangle 3"/>
          <p:cNvSpPr>
            <a:spLocks noGrp="1" noChangeArrowheads="1"/>
          </p:cNvSpPr>
          <p:nvPr>
            <p:ph type="body" sz="half" idx="1"/>
          </p:nvPr>
        </p:nvSpPr>
        <p:spPr>
          <a:xfrm>
            <a:off x="5940425" y="1900238"/>
            <a:ext cx="3125788" cy="4725987"/>
          </a:xfrm>
        </p:spPr>
        <p:txBody>
          <a:bodyPr/>
          <a:lstStyle/>
          <a:p>
            <a:pPr marL="457200" indent="-273050" eaLnBrk="1" hangingPunct="1">
              <a:spcAft>
                <a:spcPct val="30000"/>
              </a:spcAft>
              <a:buSzPct val="70000"/>
            </a:pPr>
            <a:r>
              <a:rPr lang="en-US" sz="2800" smtClean="0">
                <a:ea typeface="ＭＳ Ｐゴシック"/>
                <a:cs typeface="ＭＳ Ｐゴシック"/>
              </a:rPr>
              <a:t>Connect IV line to target patch tube</a:t>
            </a:r>
          </a:p>
          <a:p>
            <a:pPr marL="457200" indent="-273050" eaLnBrk="1" hangingPunct="1">
              <a:buSzPct val="70000"/>
            </a:pPr>
            <a:r>
              <a:rPr lang="en-US" sz="2800" smtClean="0">
                <a:ea typeface="ＭＳ Ｐゴシック"/>
                <a:cs typeface="ＭＳ Ｐゴシック"/>
              </a:rPr>
              <a:t>Open IV and assure good flow</a:t>
            </a:r>
          </a:p>
          <a:p>
            <a:pPr marL="457200" indent="-273050" eaLnBrk="1" hangingPunct="1">
              <a:buSzPct val="70000"/>
            </a:pPr>
            <a:r>
              <a:rPr lang="en-US" sz="2800" smtClean="0">
                <a:ea typeface="ＭＳ Ｐゴシック"/>
                <a:cs typeface="ＭＳ Ｐゴシック"/>
              </a:rPr>
              <a:t>Place dome to protect infusion site</a:t>
            </a:r>
          </a:p>
        </p:txBody>
      </p:sp>
      <p:pic>
        <p:nvPicPr>
          <p:cNvPr id="278530" name="Picture 2"/>
          <p:cNvPicPr>
            <a:picLocks noChangeAspect="1" noChangeArrowheads="1"/>
          </p:cNvPicPr>
          <p:nvPr/>
        </p:nvPicPr>
        <p:blipFill>
          <a:blip r:embed="rId3"/>
          <a:srcRect/>
          <a:stretch>
            <a:fillRect/>
          </a:stretch>
        </p:blipFill>
        <p:spPr bwMode="auto">
          <a:xfrm>
            <a:off x="609600" y="2209800"/>
            <a:ext cx="5214938" cy="3360738"/>
          </a:xfrm>
          <a:prstGeom prst="rect">
            <a:avLst/>
          </a:prstGeom>
          <a:noFill/>
          <a:ln w="9525">
            <a:noFill/>
            <a:miter lim="800000"/>
            <a:headEnd/>
            <a:tailEnd/>
          </a:ln>
        </p:spPr>
      </p:pic>
      <p:sp>
        <p:nvSpPr>
          <p:cNvPr id="278531" name="Rectangle 7"/>
          <p:cNvSpPr>
            <a:spLocks noGrp="1" noChangeArrowheads="1"/>
          </p:cNvSpPr>
          <p:nvPr>
            <p:ph type="title"/>
          </p:nvPr>
        </p:nvSpPr>
        <p:spPr>
          <a:xfrm>
            <a:off x="1527175" y="0"/>
            <a:ext cx="7543800" cy="1143000"/>
          </a:xfrm>
        </p:spPr>
        <p:txBody>
          <a:bodyPr/>
          <a:lstStyle/>
          <a:p>
            <a:pPr eaLnBrk="1" hangingPunct="1"/>
            <a:r>
              <a:rPr lang="en-US" sz="5400" smtClean="0"/>
              <a:t>FAST1</a:t>
            </a:r>
            <a:r>
              <a:rPr lang="en-US" sz="5400" baseline="30000" smtClean="0"/>
              <a:t>® </a:t>
            </a:r>
            <a:r>
              <a:rPr lang="en-US" sz="5400" smtClean="0">
                <a:ea typeface="ＭＳ Ｐゴシック"/>
                <a:cs typeface="ＭＳ Ｐゴシック"/>
              </a:rPr>
              <a:t>Insertion (8)</a:t>
            </a:r>
          </a:p>
        </p:txBody>
      </p:sp>
    </p:spTree>
  </p:cSld>
  <p:clrMapOvr>
    <a:masterClrMapping/>
  </p:clrMapOvr>
  <p:transition/>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7" name="Rectangle 2"/>
          <p:cNvSpPr>
            <a:spLocks noGrp="1" noChangeArrowheads="1"/>
          </p:cNvSpPr>
          <p:nvPr>
            <p:ph type="body" sz="half" idx="1"/>
          </p:nvPr>
        </p:nvSpPr>
        <p:spPr>
          <a:xfrm>
            <a:off x="685800" y="1752600"/>
            <a:ext cx="7772400" cy="4114800"/>
          </a:xfrm>
        </p:spPr>
        <p:txBody>
          <a:bodyPr/>
          <a:lstStyle/>
          <a:p>
            <a:pPr eaLnBrk="1" hangingPunct="1">
              <a:buFont typeface="Wingdings" pitchFamily="2" charset="2"/>
              <a:buNone/>
            </a:pPr>
            <a:r>
              <a:rPr lang="en-US" sz="2800" smtClean="0">
                <a:ea typeface="ＭＳ Ｐゴシック"/>
                <a:cs typeface="ＭＳ Ｐゴシック"/>
              </a:rPr>
              <a:t>Potential Problems:</a:t>
            </a:r>
          </a:p>
          <a:p>
            <a:pPr lvl="1" eaLnBrk="1" hangingPunct="1">
              <a:buFontTx/>
              <a:buChar char="•"/>
            </a:pPr>
            <a:r>
              <a:rPr lang="en-US" smtClean="0">
                <a:ea typeface="ＭＳ Ｐゴシック"/>
                <a:cs typeface="ＭＳ Ｐゴシック"/>
              </a:rPr>
              <a:t>Infiltration</a:t>
            </a:r>
          </a:p>
          <a:p>
            <a:pPr lvl="2" eaLnBrk="1" hangingPunct="1">
              <a:spcAft>
                <a:spcPct val="30000"/>
              </a:spcAft>
              <a:buFont typeface="Times New Roman" pitchFamily="18" charset="0"/>
              <a:buChar char="–"/>
            </a:pPr>
            <a:r>
              <a:rPr lang="en-US" sz="2800" smtClean="0">
                <a:ea typeface="ＭＳ Ｐゴシック"/>
                <a:cs typeface="ＭＳ Ｐゴシック"/>
              </a:rPr>
              <a:t>Usually due to insertion not perpendicular to sternum</a:t>
            </a:r>
          </a:p>
          <a:p>
            <a:pPr lvl="1" eaLnBrk="1" hangingPunct="1">
              <a:buFontTx/>
              <a:buChar char="•"/>
            </a:pPr>
            <a:r>
              <a:rPr lang="en-US" smtClean="0">
                <a:ea typeface="ＭＳ Ｐゴシック"/>
                <a:cs typeface="ＭＳ Ｐゴシック"/>
              </a:rPr>
              <a:t>Inadequate flow or no flow</a:t>
            </a:r>
          </a:p>
          <a:p>
            <a:pPr lvl="2" eaLnBrk="1" hangingPunct="1">
              <a:buFont typeface="Times New Roman" pitchFamily="18" charset="0"/>
              <a:buChar char="–"/>
            </a:pPr>
            <a:r>
              <a:rPr lang="en-US" sz="2800" smtClean="0">
                <a:ea typeface="ＭＳ Ｐゴシック"/>
                <a:cs typeface="ＭＳ Ｐゴシック"/>
              </a:rPr>
              <a:t>Infusion tube occluded with bone plug</a:t>
            </a:r>
          </a:p>
          <a:p>
            <a:pPr lvl="2" eaLnBrk="1" hangingPunct="1">
              <a:buFont typeface="Times New Roman" pitchFamily="18" charset="0"/>
              <a:buChar char="–"/>
            </a:pPr>
            <a:r>
              <a:rPr lang="en-US" sz="2800" smtClean="0">
                <a:ea typeface="ＭＳ Ｐゴシック"/>
                <a:cs typeface="ＭＳ Ｐゴシック"/>
              </a:rPr>
              <a:t>Use additional saline flush to clear the bone plug</a:t>
            </a:r>
          </a:p>
        </p:txBody>
      </p:sp>
      <p:sp>
        <p:nvSpPr>
          <p:cNvPr id="280578" name="Rectangle 7"/>
          <p:cNvSpPr>
            <a:spLocks noGrp="1" noChangeArrowheads="1"/>
          </p:cNvSpPr>
          <p:nvPr>
            <p:ph type="title"/>
          </p:nvPr>
        </p:nvSpPr>
        <p:spPr>
          <a:xfrm>
            <a:off x="1527175" y="0"/>
            <a:ext cx="7543800" cy="1143000"/>
          </a:xfrm>
        </p:spPr>
        <p:txBody>
          <a:bodyPr/>
          <a:lstStyle/>
          <a:p>
            <a:pPr eaLnBrk="1" hangingPunct="1"/>
            <a:r>
              <a:rPr lang="en-US" sz="5400" smtClean="0"/>
              <a:t>FAST1</a:t>
            </a:r>
            <a:r>
              <a:rPr lang="en-US" sz="5400" baseline="30000" smtClean="0"/>
              <a:t>® </a:t>
            </a:r>
            <a:r>
              <a:rPr lang="en-US" sz="5400" smtClean="0">
                <a:ea typeface="ＭＳ Ｐゴシック"/>
                <a:cs typeface="ＭＳ Ｐゴシック"/>
              </a:rPr>
              <a:t>Insertion (9)</a:t>
            </a:r>
          </a:p>
        </p:txBody>
      </p:sp>
    </p:spTree>
  </p:cSld>
  <p:clrMapOvr>
    <a:masterClrMapping/>
  </p:clrMapOvr>
  <p:transition/>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5" name="Rectangle 2"/>
          <p:cNvSpPr>
            <a:spLocks noGrp="1" noChangeArrowheads="1"/>
          </p:cNvSpPr>
          <p:nvPr>
            <p:ph type="title"/>
          </p:nvPr>
        </p:nvSpPr>
        <p:spPr>
          <a:xfrm>
            <a:off x="1676400" y="0"/>
            <a:ext cx="6629400" cy="1447800"/>
          </a:xfrm>
        </p:spPr>
        <p:txBody>
          <a:bodyPr/>
          <a:lstStyle/>
          <a:p>
            <a:pPr eaLnBrk="1" hangingPunct="1"/>
            <a:r>
              <a:rPr lang="en-US" sz="4800" smtClean="0"/>
              <a:t>FAST1</a:t>
            </a:r>
            <a:r>
              <a:rPr lang="en-US" sz="4800" baseline="30000" smtClean="0"/>
              <a:t>® </a:t>
            </a:r>
            <a:r>
              <a:rPr lang="en-US" sz="4800" smtClean="0">
                <a:ea typeface="ＭＳ Ｐゴシック"/>
                <a:cs typeface="ＭＳ Ｐゴシック"/>
              </a:rPr>
              <a:t>Access – </a:t>
            </a:r>
            <a:br>
              <a:rPr lang="en-US" sz="4800" smtClean="0">
                <a:ea typeface="ＭＳ Ｐゴシック"/>
                <a:cs typeface="ＭＳ Ｐゴシック"/>
              </a:rPr>
            </a:br>
            <a:r>
              <a:rPr lang="en-US" sz="4800" smtClean="0">
                <a:ea typeface="ＭＳ Ｐゴシック"/>
                <a:cs typeface="ＭＳ Ｐゴシック"/>
              </a:rPr>
              <a:t>Key Points</a:t>
            </a:r>
          </a:p>
        </p:txBody>
      </p:sp>
      <p:sp>
        <p:nvSpPr>
          <p:cNvPr id="282626" name="Rectangle 3"/>
          <p:cNvSpPr>
            <a:spLocks noGrp="1" noChangeArrowheads="1"/>
          </p:cNvSpPr>
          <p:nvPr>
            <p:ph type="body" idx="1"/>
          </p:nvPr>
        </p:nvSpPr>
        <p:spPr>
          <a:xfrm>
            <a:off x="762000" y="2438400"/>
            <a:ext cx="7772400" cy="3429000"/>
          </a:xfrm>
        </p:spPr>
        <p:txBody>
          <a:bodyPr/>
          <a:lstStyle/>
          <a:p>
            <a:pPr eaLnBrk="1" hangingPunct="1"/>
            <a:r>
              <a:rPr lang="en-US" sz="2800" b="1" smtClean="0">
                <a:solidFill>
                  <a:srgbClr val="FF3300"/>
                </a:solidFill>
                <a:ea typeface="ＭＳ Ｐゴシック"/>
                <a:cs typeface="ＭＳ Ｐゴシック"/>
              </a:rPr>
              <a:t>DO NOT insert the FAST1</a:t>
            </a:r>
            <a:r>
              <a:rPr lang="en-US" sz="2800" b="1" baseline="30000" smtClean="0">
                <a:solidFill>
                  <a:srgbClr val="FF3300"/>
                </a:solidFill>
                <a:ea typeface="ＭＳ Ｐゴシック"/>
                <a:cs typeface="ＭＳ Ｐゴシック"/>
              </a:rPr>
              <a:t>®</a:t>
            </a:r>
            <a:r>
              <a:rPr lang="en-US" sz="2800" b="1" smtClean="0">
                <a:solidFill>
                  <a:srgbClr val="FF3300"/>
                </a:solidFill>
                <a:ea typeface="ＭＳ Ｐゴシック"/>
                <a:cs typeface="ＭＳ Ｐゴシック"/>
              </a:rPr>
              <a:t> on volunteers as part of training – use the training device provided.</a:t>
            </a:r>
          </a:p>
          <a:p>
            <a:pPr eaLnBrk="1" hangingPunct="1"/>
            <a:r>
              <a:rPr lang="en-US" sz="2800" smtClean="0">
                <a:ea typeface="ＭＳ Ｐゴシック"/>
                <a:cs typeface="ＭＳ Ｐゴシック"/>
              </a:rPr>
              <a:t>Should not have to remove in the field – it can be removed at the medical treatment facility. </a:t>
            </a:r>
          </a:p>
        </p:txBody>
      </p:sp>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3" name="Rectangle 2"/>
          <p:cNvSpPr>
            <a:spLocks noGrp="1" noChangeArrowheads="1"/>
          </p:cNvSpPr>
          <p:nvPr>
            <p:ph type="title"/>
          </p:nvPr>
        </p:nvSpPr>
        <p:spPr>
          <a:xfrm>
            <a:off x="1752600" y="0"/>
            <a:ext cx="6934200" cy="1143000"/>
          </a:xfrm>
        </p:spPr>
        <p:txBody>
          <a:bodyPr/>
          <a:lstStyle/>
          <a:p>
            <a:pPr eaLnBrk="1" hangingPunct="1"/>
            <a:r>
              <a:rPr lang="en-US" sz="4800" smtClean="0"/>
              <a:t>FAST1</a:t>
            </a:r>
            <a:r>
              <a:rPr lang="en-US" sz="4800" baseline="30000" smtClean="0"/>
              <a:t>® </a:t>
            </a:r>
            <a:r>
              <a:rPr lang="en-US" sz="4800" smtClean="0">
                <a:ea typeface="ＭＳ Ｐゴシック"/>
                <a:cs typeface="ＭＳ Ｐゴシック"/>
              </a:rPr>
              <a:t>Insertion Video</a:t>
            </a:r>
          </a:p>
        </p:txBody>
      </p:sp>
      <p:sp>
        <p:nvSpPr>
          <p:cNvPr id="146435" name="Text Box 6"/>
          <p:cNvSpPr txBox="1">
            <a:spLocks noChangeArrowheads="1"/>
          </p:cNvSpPr>
          <p:nvPr/>
        </p:nvSpPr>
        <p:spPr bwMode="auto">
          <a:xfrm>
            <a:off x="1066800" y="5041900"/>
            <a:ext cx="7543800" cy="1384300"/>
          </a:xfrm>
          <a:prstGeom prst="rect">
            <a:avLst/>
          </a:prstGeom>
          <a:noFill/>
          <a:ln>
            <a:noFill/>
          </a:ln>
          <a:extLst>
            <a:ext uri="{909E8E84-426E-40DD-AFC4-6F175D3DCCD1}"/>
            <a:ext uri="{91240B29-F687-4F45-9708-019B960494DF}"/>
          </a:extLst>
        </p:spPr>
        <p:txBody>
          <a:bodyPr>
            <a:spAutoFit/>
          </a:bodyPr>
          <a:lstStyle>
            <a:lvl1pPr eaLnBrk="0" hangingPunct="0">
              <a:defRPr sz="2800">
                <a:solidFill>
                  <a:schemeClr val="tx1"/>
                </a:solidFill>
                <a:latin typeface="Times New Roman" pitchFamily="18" charset="0"/>
                <a:ea typeface="ＭＳ Ｐゴシック" pitchFamily="34" charset="-128"/>
              </a:defRPr>
            </a:lvl1pPr>
            <a:lvl2pPr marL="742950" indent="-285750" eaLnBrk="0" hangingPunct="0">
              <a:defRPr sz="2800">
                <a:solidFill>
                  <a:schemeClr val="tx1"/>
                </a:solidFill>
                <a:latin typeface="Times New Roman" pitchFamily="18" charset="0"/>
                <a:ea typeface="ＭＳ Ｐゴシック" pitchFamily="34" charset="-128"/>
              </a:defRPr>
            </a:lvl2pPr>
            <a:lvl3pPr marL="1143000" indent="-228600" eaLnBrk="0" hangingPunct="0">
              <a:defRPr sz="2800">
                <a:solidFill>
                  <a:schemeClr val="tx1"/>
                </a:solidFill>
                <a:latin typeface="Times New Roman" pitchFamily="18" charset="0"/>
                <a:ea typeface="ＭＳ Ｐゴシック" pitchFamily="34" charset="-128"/>
              </a:defRPr>
            </a:lvl3pPr>
            <a:lvl4pPr marL="1600200" indent="-228600" eaLnBrk="0" hangingPunct="0">
              <a:defRPr sz="2800">
                <a:solidFill>
                  <a:schemeClr val="tx1"/>
                </a:solidFill>
                <a:latin typeface="Times New Roman" pitchFamily="18" charset="0"/>
                <a:ea typeface="ＭＳ Ｐゴシック" pitchFamily="34" charset="-128"/>
              </a:defRPr>
            </a:lvl4pPr>
            <a:lvl5pPr marL="2057400" indent="-228600" eaLnBrk="0" hangingPunct="0">
              <a:defRPr sz="28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9pPr>
          </a:lstStyle>
          <a:p>
            <a:pPr eaLnBrk="1" hangingPunct="1">
              <a:defRPr/>
            </a:pPr>
            <a:r>
              <a:rPr lang="en-US" b="1" u="sng" dirty="0" smtClean="0">
                <a:solidFill>
                  <a:srgbClr val="000000"/>
                </a:solidFill>
                <a:cs typeface="+mn-cs"/>
              </a:rPr>
              <a:t>Key Point Not Shown in Video</a:t>
            </a:r>
            <a:r>
              <a:rPr lang="en-US" sz="2400" u="sng" dirty="0" smtClean="0">
                <a:solidFill>
                  <a:srgbClr val="000000"/>
                </a:solidFill>
                <a:cs typeface="+mn-cs"/>
              </a:rPr>
              <a:t> </a:t>
            </a:r>
          </a:p>
          <a:p>
            <a:pPr marL="457200" indent="-182880" eaLnBrk="1" hangingPunct="1">
              <a:buFont typeface="Arial" pitchFamily="34" charset="0"/>
              <a:buChar char="•"/>
              <a:defRPr/>
            </a:pPr>
            <a:r>
              <a:rPr lang="en-US" dirty="0" smtClean="0">
                <a:solidFill>
                  <a:srgbClr val="000000"/>
                </a:solidFill>
                <a:cs typeface="+mn-cs"/>
              </a:rPr>
              <a:t>Remember to run IV fluids through the IV line before connecting.</a:t>
            </a:r>
          </a:p>
        </p:txBody>
      </p:sp>
      <p:pic>
        <p:nvPicPr>
          <p:cNvPr id="9" name="0203V15 FAST1 110808.wmv">
            <a:hlinkClick r:id="" action="ppaction://media"/>
          </p:cNvPr>
          <p:cNvPicPr>
            <a:picLocks noRot="1" noChangeAspect="1"/>
          </p:cNvPicPr>
          <p:nvPr>
            <a:videoFile r:link="rId1"/>
          </p:nvPr>
        </p:nvPicPr>
        <p:blipFill>
          <a:blip r:embed="rId4"/>
          <a:srcRect/>
          <a:stretch>
            <a:fillRect/>
          </a:stretch>
        </p:blipFill>
        <p:spPr bwMode="auto">
          <a:xfrm>
            <a:off x="2355850" y="1447800"/>
            <a:ext cx="4570413" cy="34274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9"/>
                                        </p:tgtEl>
                                      </p:cBhvr>
                                    </p:cmd>
                                  </p:childTnLst>
                                </p:cTn>
                              </p:par>
                            </p:childTnLst>
                          </p:cTn>
                        </p:par>
                      </p:childTnLst>
                    </p:cTn>
                  </p:par>
                </p:childTnLst>
              </p:cTn>
              <p:nextCondLst>
                <p:cond evt="onClick" delay="0">
                  <p:tgtEl>
                    <p:spTgt spid="9"/>
                  </p:tgtEl>
                </p:cond>
              </p:nextCondLst>
            </p:seq>
            <p:video>
              <p:cMediaNode vol="80000">
                <p:cTn id="7" fill="hold" display="0">
                  <p:stCondLst>
                    <p:cond delay="indefinite"/>
                  </p:stCondLst>
                </p:cTn>
                <p:tgtEl>
                  <p:spTgt spid="9"/>
                </p:tgtEl>
              </p:cMediaNode>
            </p:vide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Content Placeholder 2"/>
          <p:cNvSpPr>
            <a:spLocks noGrp="1"/>
          </p:cNvSpPr>
          <p:nvPr>
            <p:ph idx="1"/>
          </p:nvPr>
        </p:nvSpPr>
        <p:spPr>
          <a:xfrm>
            <a:off x="457200" y="2057400"/>
            <a:ext cx="8229600" cy="3657600"/>
          </a:xfrm>
        </p:spPr>
        <p:txBody>
          <a:bodyPr/>
          <a:lstStyle/>
          <a:p>
            <a:r>
              <a:rPr lang="en-US" b="1" u="sng" smtClean="0">
                <a:solidFill>
                  <a:srgbClr val="FF0000"/>
                </a:solidFill>
              </a:rPr>
              <a:t>C</a:t>
            </a:r>
            <a:r>
              <a:rPr lang="en-US" smtClean="0"/>
              <a:t>irculation – establish IV/IO access and administer fluids as required to treat shock.</a:t>
            </a:r>
          </a:p>
          <a:p>
            <a:r>
              <a:rPr lang="en-US" b="1" u="sng" smtClean="0">
                <a:solidFill>
                  <a:srgbClr val="FF0000"/>
                </a:solidFill>
              </a:rPr>
              <a:t>H</a:t>
            </a:r>
            <a:r>
              <a:rPr lang="en-US" smtClean="0"/>
              <a:t>ead injury/</a:t>
            </a:r>
            <a:r>
              <a:rPr lang="en-US" b="1" u="sng" smtClean="0">
                <a:solidFill>
                  <a:srgbClr val="FF0000"/>
                </a:solidFill>
              </a:rPr>
              <a:t>H</a:t>
            </a:r>
            <a:r>
              <a:rPr lang="en-US" smtClean="0"/>
              <a:t>ypothermia – prevent/treat hypotension and hypoxia to prevent worsening of traumatic brain injury and prevent/treat hypothermia.</a:t>
            </a:r>
          </a:p>
        </p:txBody>
      </p:sp>
      <p:sp>
        <p:nvSpPr>
          <p:cNvPr id="46082" name="Title 1"/>
          <p:cNvSpPr>
            <a:spLocks noGrp="1"/>
          </p:cNvSpPr>
          <p:nvPr>
            <p:ph type="title"/>
          </p:nvPr>
        </p:nvSpPr>
        <p:spPr>
          <a:xfrm>
            <a:off x="1524000" y="76200"/>
            <a:ext cx="6324600" cy="1143000"/>
          </a:xfrm>
        </p:spPr>
        <p:txBody>
          <a:bodyPr/>
          <a:lstStyle/>
          <a:p>
            <a:r>
              <a:rPr lang="en-US" sz="4800" smtClean="0"/>
              <a:t>MARCH</a:t>
            </a:r>
          </a:p>
        </p:txBody>
      </p:sp>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1" name="Title 1"/>
          <p:cNvSpPr>
            <a:spLocks noGrp="1"/>
          </p:cNvSpPr>
          <p:nvPr>
            <p:ph type="title"/>
          </p:nvPr>
        </p:nvSpPr>
        <p:spPr>
          <a:xfrm>
            <a:off x="1600200" y="0"/>
            <a:ext cx="6096000" cy="1143000"/>
          </a:xfrm>
        </p:spPr>
        <p:txBody>
          <a:bodyPr/>
          <a:lstStyle/>
          <a:p>
            <a:pPr eaLnBrk="1" hangingPunct="1"/>
            <a:r>
              <a:rPr lang="en-US" sz="5400" smtClean="0"/>
              <a:t>EZ-IO</a:t>
            </a:r>
            <a:r>
              <a:rPr lang="en-US" sz="5400" baseline="30000" smtClean="0"/>
              <a:t>®</a:t>
            </a:r>
          </a:p>
        </p:txBody>
      </p:sp>
      <p:sp>
        <p:nvSpPr>
          <p:cNvPr id="3" name="Content Placeholder 2"/>
          <p:cNvSpPr>
            <a:spLocks noGrp="1"/>
          </p:cNvSpPr>
          <p:nvPr>
            <p:ph idx="1"/>
          </p:nvPr>
        </p:nvSpPr>
        <p:spPr>
          <a:xfrm>
            <a:off x="685800" y="1752600"/>
            <a:ext cx="6477000" cy="4495800"/>
          </a:xfrm>
        </p:spPr>
        <p:txBody>
          <a:bodyPr rtlCol="0">
            <a:normAutofit lnSpcReduction="10000"/>
          </a:bodyPr>
          <a:lstStyle/>
          <a:p>
            <a:pPr eaLnBrk="1" fontAlgn="auto" hangingPunct="1">
              <a:spcAft>
                <a:spcPts val="0"/>
              </a:spcAft>
              <a:buFont typeface="Arial" pitchFamily="34" charset="0"/>
              <a:buChar char="•"/>
              <a:defRPr/>
            </a:pPr>
            <a:r>
              <a:rPr lang="en-US" dirty="0" smtClean="0"/>
              <a:t>After Pyng FAST1</a:t>
            </a:r>
            <a:r>
              <a:rPr lang="en-US" baseline="30000" dirty="0" smtClean="0"/>
              <a:t> ®</a:t>
            </a:r>
            <a:r>
              <a:rPr lang="en-US" dirty="0" smtClean="0"/>
              <a:t>, Vidacare’s EZ-IO</a:t>
            </a:r>
            <a:r>
              <a:rPr lang="en-US" baseline="30000" dirty="0" smtClean="0"/>
              <a:t> ®</a:t>
            </a:r>
            <a:r>
              <a:rPr lang="en-US" dirty="0" smtClean="0"/>
              <a:t> is the next most commonly used IO device in combat.</a:t>
            </a:r>
          </a:p>
          <a:p>
            <a:pPr eaLnBrk="1" fontAlgn="auto" hangingPunct="1">
              <a:spcAft>
                <a:spcPts val="0"/>
              </a:spcAft>
              <a:buFont typeface="Arial" pitchFamily="34" charset="0"/>
              <a:buChar char="•"/>
              <a:defRPr/>
            </a:pPr>
            <a:r>
              <a:rPr lang="en-US" dirty="0" smtClean="0"/>
              <a:t>Overall experience with these devices has been favorable.</a:t>
            </a:r>
          </a:p>
          <a:p>
            <a:pPr eaLnBrk="1" fontAlgn="auto" hangingPunct="1">
              <a:spcAft>
                <a:spcPts val="0"/>
              </a:spcAft>
              <a:buFont typeface="Arial" pitchFamily="34" charset="0"/>
              <a:buChar char="•"/>
              <a:defRPr/>
            </a:pPr>
            <a:r>
              <a:rPr lang="en-US" dirty="0" smtClean="0"/>
              <a:t>Multiple EZ-IO devices are available. It is absolutely essential to use the right device for the chosen anatomical location.</a:t>
            </a:r>
            <a:endParaRPr lang="en-US" dirty="0"/>
          </a:p>
        </p:txBody>
      </p:sp>
      <p:pic>
        <p:nvPicPr>
          <p:cNvPr id="286723" name="Picture 2" descr="C:\Users\Stephen Giebner\Pictures\EZ-IO sternal device.PNG"/>
          <p:cNvPicPr>
            <a:picLocks noChangeAspect="1" noChangeArrowheads="1"/>
          </p:cNvPicPr>
          <p:nvPr/>
        </p:nvPicPr>
        <p:blipFill>
          <a:blip r:embed="rId3"/>
          <a:srcRect/>
          <a:stretch>
            <a:fillRect/>
          </a:stretch>
        </p:blipFill>
        <p:spPr bwMode="auto">
          <a:xfrm>
            <a:off x="7391400" y="2895600"/>
            <a:ext cx="1276350" cy="2714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69" name="Rectangle 2"/>
          <p:cNvSpPr>
            <a:spLocks noGrp="1" noChangeArrowheads="1"/>
          </p:cNvSpPr>
          <p:nvPr>
            <p:ph type="title"/>
          </p:nvPr>
        </p:nvSpPr>
        <p:spPr/>
        <p:txBody>
          <a:bodyPr/>
          <a:lstStyle/>
          <a:p>
            <a:pPr eaLnBrk="1" hangingPunct="1"/>
            <a:r>
              <a:rPr lang="en-US" smtClean="0">
                <a:solidFill>
                  <a:schemeClr val="bg1"/>
                </a:solidFill>
                <a:ea typeface="ＭＳ Ｐゴシック"/>
                <a:cs typeface="ＭＳ Ｐゴシック"/>
              </a:rPr>
              <a:t>Questions</a:t>
            </a:r>
          </a:p>
        </p:txBody>
      </p:sp>
      <p:pic>
        <p:nvPicPr>
          <p:cNvPr id="288770" name="Picture 3" descr="Machine Gunner"/>
          <p:cNvPicPr>
            <a:picLocks noChangeAspect="1" noChangeArrowheads="1"/>
          </p:cNvPicPr>
          <p:nvPr/>
        </p:nvPicPr>
        <p:blipFill>
          <a:blip r:embed="rId3"/>
          <a:srcRect/>
          <a:stretch>
            <a:fillRect/>
          </a:stretch>
        </p:blipFill>
        <p:spPr bwMode="auto">
          <a:xfrm>
            <a:off x="0" y="0"/>
            <a:ext cx="9144000" cy="6935788"/>
          </a:xfrm>
          <a:prstGeom prst="rect">
            <a:avLst/>
          </a:prstGeom>
          <a:noFill/>
          <a:ln w="9525">
            <a:noFill/>
            <a:miter lim="800000"/>
            <a:headEnd/>
            <a:tailEnd/>
          </a:ln>
        </p:spPr>
      </p:pic>
      <p:sp>
        <p:nvSpPr>
          <p:cNvPr id="288771" name="Text Box 4"/>
          <p:cNvSpPr txBox="1">
            <a:spLocks noChangeArrowheads="1"/>
          </p:cNvSpPr>
          <p:nvPr/>
        </p:nvSpPr>
        <p:spPr bwMode="auto">
          <a:xfrm>
            <a:off x="1447800" y="4724400"/>
            <a:ext cx="6477000" cy="2105025"/>
          </a:xfrm>
          <a:prstGeom prst="rect">
            <a:avLst/>
          </a:prstGeom>
          <a:solidFill>
            <a:schemeClr val="tx1">
              <a:alpha val="79999"/>
            </a:schemeClr>
          </a:solidFill>
          <a:ln w="9525">
            <a:noFill/>
            <a:miter lim="800000"/>
            <a:headEnd/>
            <a:tailEnd/>
          </a:ln>
        </p:spPr>
        <p:txBody>
          <a:bodyPr>
            <a:spAutoFit/>
          </a:bodyPr>
          <a:lstStyle/>
          <a:p>
            <a:pPr algn="ctr"/>
            <a:r>
              <a:rPr lang="en-US" sz="6600">
                <a:solidFill>
                  <a:schemeClr val="bg1"/>
                </a:solidFill>
              </a:rPr>
              <a:t>Questions?</a:t>
            </a:r>
          </a:p>
          <a:p>
            <a:pPr algn="ctr"/>
            <a:r>
              <a:rPr lang="en-US" sz="6600">
                <a:solidFill>
                  <a:schemeClr val="bg1"/>
                </a:solidFill>
              </a:rPr>
              <a:t>IV/IO Practical</a:t>
            </a:r>
          </a:p>
        </p:txBody>
      </p:sp>
    </p:spTree>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7" name="Rectangle 2"/>
          <p:cNvSpPr>
            <a:spLocks noGrp="1"/>
          </p:cNvSpPr>
          <p:nvPr>
            <p:ph type="title" idx="4294967295"/>
          </p:nvPr>
        </p:nvSpPr>
        <p:spPr/>
        <p:txBody>
          <a:bodyPr/>
          <a:lstStyle/>
          <a:p>
            <a:endParaRPr lang="en-US" smtClean="0"/>
          </a:p>
        </p:txBody>
      </p:sp>
      <p:sp>
        <p:nvSpPr>
          <p:cNvPr id="290818" name="Rectangle 3"/>
          <p:cNvSpPr>
            <a:spLocks noGrp="1"/>
          </p:cNvSpPr>
          <p:nvPr>
            <p:ph type="body" idx="4294967295"/>
          </p:nvPr>
        </p:nvSpPr>
        <p:spPr/>
        <p:txBody>
          <a:bodyPr/>
          <a:lstStyle/>
          <a:p>
            <a:endParaRPr lang="en-US" smtClean="0"/>
          </a:p>
        </p:txBody>
      </p:sp>
      <p:pic>
        <p:nvPicPr>
          <p:cNvPr id="290819" name="Picture 4" descr="SS Got Bleeding - TXA"/>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1" name="Rectangle 2"/>
          <p:cNvSpPr>
            <a:spLocks noGrp="1" noChangeArrowheads="1"/>
          </p:cNvSpPr>
          <p:nvPr>
            <p:ph type="title" idx="4294967295"/>
          </p:nvPr>
        </p:nvSpPr>
        <p:spPr>
          <a:xfrm>
            <a:off x="1219200" y="304800"/>
            <a:ext cx="7543800" cy="1143000"/>
          </a:xfrm>
        </p:spPr>
        <p:txBody>
          <a:bodyPr/>
          <a:lstStyle/>
          <a:p>
            <a:pPr eaLnBrk="1" hangingPunct="1"/>
            <a:r>
              <a:rPr lang="en-US" sz="4800" smtClean="0">
                <a:ea typeface="ＭＳ Ｐゴシック"/>
                <a:cs typeface="ＭＳ Ｐゴシック"/>
              </a:rPr>
              <a:t>ASDHA Letter</a:t>
            </a:r>
            <a:br>
              <a:rPr lang="en-US" sz="4800" smtClean="0">
                <a:ea typeface="ＭＳ Ｐゴシック"/>
                <a:cs typeface="ＭＳ Ｐゴシック"/>
              </a:rPr>
            </a:br>
            <a:r>
              <a:rPr lang="en-US" sz="4800" smtClean="0">
                <a:ea typeface="ＭＳ Ｐゴシック"/>
                <a:cs typeface="ＭＳ Ｐゴシック"/>
              </a:rPr>
              <a:t>9 October 2013</a:t>
            </a:r>
          </a:p>
        </p:txBody>
      </p:sp>
      <p:sp>
        <p:nvSpPr>
          <p:cNvPr id="291842" name="Rectangle 3"/>
          <p:cNvSpPr>
            <a:spLocks noGrp="1" noChangeArrowheads="1"/>
          </p:cNvSpPr>
          <p:nvPr>
            <p:ph idx="4294967295"/>
          </p:nvPr>
        </p:nvSpPr>
        <p:spPr>
          <a:xfrm>
            <a:off x="457200" y="1676400"/>
            <a:ext cx="7772400" cy="4343400"/>
          </a:xfrm>
        </p:spPr>
        <p:txBody>
          <a:bodyPr/>
          <a:lstStyle/>
          <a:p>
            <a:endParaRPr lang="en-US" smtClean="0"/>
          </a:p>
          <a:p>
            <a:pPr>
              <a:buFont typeface="Arial" charset="0"/>
              <a:buNone/>
            </a:pPr>
            <a:r>
              <a:rPr lang="en-US" sz="2800" b="1" smtClean="0"/>
              <a:t>“Traumatic hemorrhage remains the leading cause of death on the battlefield….. Joint Theater Trauma experts recommended adding TXA as an adjunct to severe hemorrhage management. Presently, TXA is not FDA-approved for this indication, and as such is considered an off-label use subject to a provider‘s clinical judgment in a practitioner-patient relationship.” </a:t>
            </a:r>
          </a:p>
        </p:txBody>
      </p:sp>
    </p:spTree>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89" name="Rectangle 2"/>
          <p:cNvSpPr>
            <a:spLocks noGrp="1" noChangeArrowheads="1"/>
          </p:cNvSpPr>
          <p:nvPr>
            <p:ph type="title" idx="4294967295"/>
          </p:nvPr>
        </p:nvSpPr>
        <p:spPr>
          <a:xfrm>
            <a:off x="1143000" y="228600"/>
            <a:ext cx="7543800" cy="1143000"/>
          </a:xfrm>
        </p:spPr>
        <p:txBody>
          <a:bodyPr/>
          <a:lstStyle/>
          <a:p>
            <a:pPr eaLnBrk="1" hangingPunct="1"/>
            <a:r>
              <a:rPr lang="en-US" sz="4800" smtClean="0">
                <a:ea typeface="ＭＳ Ｐゴシック"/>
                <a:cs typeface="ＭＳ Ｐゴシック"/>
              </a:rPr>
              <a:t>ASDHA Letter</a:t>
            </a:r>
            <a:br>
              <a:rPr lang="en-US" sz="4800" smtClean="0">
                <a:ea typeface="ＭＳ Ｐゴシック"/>
                <a:cs typeface="ＭＳ Ｐゴシック"/>
              </a:rPr>
            </a:br>
            <a:r>
              <a:rPr lang="en-US" sz="4800" smtClean="0">
                <a:ea typeface="ＭＳ Ｐゴシック"/>
                <a:cs typeface="ＭＳ Ｐゴシック"/>
              </a:rPr>
              <a:t>9 October 2013</a:t>
            </a:r>
          </a:p>
        </p:txBody>
      </p:sp>
      <p:sp>
        <p:nvSpPr>
          <p:cNvPr id="293890" name="Rectangle 3"/>
          <p:cNvSpPr>
            <a:spLocks noGrp="1" noChangeArrowheads="1"/>
          </p:cNvSpPr>
          <p:nvPr>
            <p:ph idx="4294967295"/>
          </p:nvPr>
        </p:nvSpPr>
        <p:spPr>
          <a:xfrm>
            <a:off x="304800" y="1219200"/>
            <a:ext cx="8610600" cy="3276600"/>
          </a:xfrm>
        </p:spPr>
        <p:txBody>
          <a:bodyPr/>
          <a:lstStyle/>
          <a:p>
            <a:endParaRPr lang="en-US" smtClean="0"/>
          </a:p>
          <a:p>
            <a:pPr>
              <a:buFont typeface="Arial" charset="0"/>
              <a:buNone/>
            </a:pPr>
            <a:r>
              <a:rPr lang="en-US" sz="2800" b="1" smtClean="0"/>
              <a:t>“The Military Services and the Combatant Commands may authorize such use of TXA in the combat environment, consistent with current clinical practice guidelines and appropriate clinical oversight. The Services will accumulate outcome data and monitor adverse events. The Services will establish Service-specific policies regarding TXA administration, develop training and education plans, and assume all costs for implementation. TXA may be obtained through normal class VIII channels.” </a:t>
            </a:r>
            <a:endParaRPr lang="en-US" sz="2800" b="1" smtClean="0">
              <a:ea typeface="ＭＳ Ｐゴシック"/>
              <a:cs typeface="ＭＳ Ｐゴシック"/>
            </a:endParaRPr>
          </a:p>
        </p:txBody>
      </p:sp>
    </p:spTree>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7" name="Rectangle 3"/>
          <p:cNvSpPr>
            <a:spLocks noGrp="1" noChangeArrowheads="1"/>
          </p:cNvSpPr>
          <p:nvPr>
            <p:ph idx="4294967295"/>
          </p:nvPr>
        </p:nvSpPr>
        <p:spPr>
          <a:xfrm>
            <a:off x="457200" y="1828800"/>
            <a:ext cx="8229600" cy="5257800"/>
          </a:xfrm>
        </p:spPr>
        <p:txBody>
          <a:bodyPr/>
          <a:lstStyle/>
          <a:p>
            <a:pPr eaLnBrk="1" hangingPunct="1">
              <a:lnSpc>
                <a:spcPct val="80000"/>
              </a:lnSpc>
              <a:buFontTx/>
              <a:buNone/>
            </a:pPr>
            <a:r>
              <a:rPr lang="en-US" sz="3300" b="1" smtClean="0"/>
              <a:t>6. Tranexamic Acid (TXA)</a:t>
            </a:r>
          </a:p>
          <a:p>
            <a:pPr eaLnBrk="1" hangingPunct="1">
              <a:lnSpc>
                <a:spcPct val="80000"/>
              </a:lnSpc>
              <a:buFontTx/>
              <a:buNone/>
            </a:pPr>
            <a:r>
              <a:rPr lang="en-US" sz="2200" b="1" smtClean="0"/>
              <a:t> </a:t>
            </a:r>
          </a:p>
          <a:p>
            <a:pPr eaLnBrk="1" hangingPunct="1">
              <a:lnSpc>
                <a:spcPct val="80000"/>
              </a:lnSpc>
              <a:spcBef>
                <a:spcPct val="0"/>
              </a:spcBef>
              <a:buFontTx/>
              <a:buNone/>
            </a:pPr>
            <a:r>
              <a:rPr lang="en-US" sz="2600" b="1" smtClean="0"/>
              <a:t>If a casualty is anticipated to need significant blood transfusion (for example: presents with hemorrhagic shock, one or more major amputations, penetrating torso trauma, or evidence of severe bleeding) </a:t>
            </a:r>
          </a:p>
          <a:p>
            <a:pPr lvl="1" eaLnBrk="1" hangingPunct="1">
              <a:lnSpc>
                <a:spcPct val="80000"/>
              </a:lnSpc>
            </a:pPr>
            <a:r>
              <a:rPr lang="en-US" sz="2600" b="1" smtClean="0"/>
              <a:t>Administer 1 gram of tranexamic acid (TXA) in 100 cc Normal Saline or Lactated Ringer’s as soon as possible but NOT later than 3 hours after injury.</a:t>
            </a:r>
          </a:p>
          <a:p>
            <a:pPr lvl="1" eaLnBrk="1" hangingPunct="1">
              <a:lnSpc>
                <a:spcPct val="80000"/>
              </a:lnSpc>
            </a:pPr>
            <a:r>
              <a:rPr lang="en-US" sz="2600" b="1" smtClean="0"/>
              <a:t>Begin second infusion of 1 gm TXA after Hextend or other fluid treatment.</a:t>
            </a:r>
            <a:r>
              <a:rPr lang="en-US" sz="2600" smtClean="0"/>
              <a:t> </a:t>
            </a:r>
          </a:p>
          <a:p>
            <a:pPr lvl="1" eaLnBrk="1" hangingPunct="1">
              <a:lnSpc>
                <a:spcPct val="80000"/>
              </a:lnSpc>
              <a:buFont typeface="Arial" charset="0"/>
              <a:buNone/>
            </a:pPr>
            <a:endParaRPr lang="en-US" sz="2200" smtClean="0"/>
          </a:p>
        </p:txBody>
      </p:sp>
      <p:sp>
        <p:nvSpPr>
          <p:cNvPr id="295938" name="Rectangle 2"/>
          <p:cNvSpPr>
            <a:spLocks noGrp="1" noChangeArrowheads="1"/>
          </p:cNvSpPr>
          <p:nvPr>
            <p:ph type="title" idx="4294967295"/>
          </p:nvPr>
        </p:nvSpPr>
        <p:spPr>
          <a:xfrm>
            <a:off x="1517650" y="0"/>
            <a:ext cx="7616825" cy="1143000"/>
          </a:xfrm>
        </p:spPr>
        <p:txBody>
          <a:bodyPr/>
          <a:lstStyle/>
          <a:p>
            <a:pPr eaLnBrk="1" hangingPunct="1"/>
            <a:r>
              <a:rPr lang="en-US" smtClean="0">
                <a:ea typeface="ＭＳ Ｐゴシック"/>
                <a:cs typeface="ＭＳ Ｐゴシック"/>
              </a:rPr>
              <a:t>Tactical Field Care Guidelines</a:t>
            </a:r>
          </a:p>
        </p:txBody>
      </p:sp>
    </p:spTree>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5" name="Rectangle 2"/>
          <p:cNvSpPr>
            <a:spLocks noGrp="1" noChangeArrowheads="1"/>
          </p:cNvSpPr>
          <p:nvPr>
            <p:ph type="title"/>
          </p:nvPr>
        </p:nvSpPr>
        <p:spPr>
          <a:xfrm>
            <a:off x="1752600" y="28575"/>
            <a:ext cx="5807075" cy="1143000"/>
          </a:xfrm>
        </p:spPr>
        <p:txBody>
          <a:bodyPr/>
          <a:lstStyle/>
          <a:p>
            <a:pPr eaLnBrk="1" hangingPunct="1"/>
            <a:r>
              <a:rPr lang="en-US" sz="5400" smtClean="0"/>
              <a:t>TXA</a:t>
            </a:r>
          </a:p>
        </p:txBody>
      </p:sp>
      <p:sp>
        <p:nvSpPr>
          <p:cNvPr id="297986" name="Rectangle 3"/>
          <p:cNvSpPr>
            <a:spLocks noGrp="1" noChangeArrowheads="1"/>
          </p:cNvSpPr>
          <p:nvPr>
            <p:ph idx="1"/>
          </p:nvPr>
        </p:nvSpPr>
        <p:spPr>
          <a:xfrm>
            <a:off x="685800" y="2362200"/>
            <a:ext cx="7543800" cy="3276600"/>
          </a:xfrm>
        </p:spPr>
        <p:txBody>
          <a:bodyPr/>
          <a:lstStyle/>
          <a:p>
            <a:pPr eaLnBrk="1" hangingPunct="1">
              <a:lnSpc>
                <a:spcPct val="90000"/>
              </a:lnSpc>
            </a:pPr>
            <a:r>
              <a:rPr lang="en-US" sz="3600" b="1" smtClean="0"/>
              <a:t>Hemorrhage is the leading cause of preventable death on the battlefield</a:t>
            </a:r>
          </a:p>
          <a:p>
            <a:pPr eaLnBrk="1" hangingPunct="1">
              <a:lnSpc>
                <a:spcPct val="90000"/>
              </a:lnSpc>
            </a:pPr>
            <a:r>
              <a:rPr lang="en-US" sz="3600" b="1" smtClean="0"/>
              <a:t>Tourniquets and Combat Gauze do not work for </a:t>
            </a:r>
            <a:r>
              <a:rPr lang="en-US" sz="3600" b="1" i="1" smtClean="0"/>
              <a:t>internal</a:t>
            </a:r>
            <a:r>
              <a:rPr lang="en-US" sz="3600" b="1" smtClean="0"/>
              <a:t> bleeding</a:t>
            </a:r>
          </a:p>
          <a:p>
            <a:pPr eaLnBrk="1" hangingPunct="1">
              <a:lnSpc>
                <a:spcPct val="90000"/>
              </a:lnSpc>
            </a:pPr>
            <a:r>
              <a:rPr lang="en-US" sz="3600" b="1" u="sng" smtClean="0">
                <a:solidFill>
                  <a:srgbClr val="FF3300"/>
                </a:solidFill>
              </a:rPr>
              <a:t>TXA does!</a:t>
            </a:r>
          </a:p>
          <a:p>
            <a:pPr eaLnBrk="1" hangingPunct="1">
              <a:lnSpc>
                <a:spcPct val="90000"/>
              </a:lnSpc>
              <a:buFontTx/>
              <a:buNone/>
            </a:pPr>
            <a:endParaRPr lang="en-US" sz="3600" b="1" smtClean="0">
              <a:solidFill>
                <a:srgbClr val="FF3300"/>
              </a:solidFill>
            </a:endParaRPr>
          </a:p>
        </p:txBody>
      </p:sp>
    </p:spTree>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3" name="Rectangle 2"/>
          <p:cNvSpPr>
            <a:spLocks noGrp="1" noChangeArrowheads="1"/>
          </p:cNvSpPr>
          <p:nvPr>
            <p:ph type="title" idx="4294967295"/>
          </p:nvPr>
        </p:nvSpPr>
        <p:spPr>
          <a:xfrm>
            <a:off x="1755775" y="26988"/>
            <a:ext cx="5807075" cy="1143000"/>
          </a:xfrm>
        </p:spPr>
        <p:txBody>
          <a:bodyPr/>
          <a:lstStyle/>
          <a:p>
            <a:pPr eaLnBrk="1" hangingPunct="1"/>
            <a:r>
              <a:rPr lang="en-US" sz="5400" smtClean="0"/>
              <a:t>TXA</a:t>
            </a:r>
          </a:p>
        </p:txBody>
      </p:sp>
      <p:sp>
        <p:nvSpPr>
          <p:cNvPr id="300034" name="Rectangle 3"/>
          <p:cNvSpPr>
            <a:spLocks noGrp="1" noChangeArrowheads="1"/>
          </p:cNvSpPr>
          <p:nvPr>
            <p:ph type="body" idx="4294967295"/>
          </p:nvPr>
        </p:nvSpPr>
        <p:spPr>
          <a:xfrm>
            <a:off x="609600" y="1905000"/>
            <a:ext cx="8229600" cy="4343400"/>
          </a:xfrm>
        </p:spPr>
        <p:txBody>
          <a:bodyPr/>
          <a:lstStyle/>
          <a:p>
            <a:pPr eaLnBrk="1" hangingPunct="1">
              <a:lnSpc>
                <a:spcPct val="90000"/>
              </a:lnSpc>
            </a:pPr>
            <a:r>
              <a:rPr lang="en-US" sz="3000" smtClean="0"/>
              <a:t>TXA does not promote new clot formation</a:t>
            </a:r>
          </a:p>
          <a:p>
            <a:pPr eaLnBrk="1" hangingPunct="1">
              <a:lnSpc>
                <a:spcPct val="90000"/>
              </a:lnSpc>
            </a:pPr>
            <a:r>
              <a:rPr lang="en-US" sz="3000" smtClean="0"/>
              <a:t>Prevents forming clots from being broken down by the body</a:t>
            </a:r>
          </a:p>
          <a:p>
            <a:pPr eaLnBrk="1" hangingPunct="1">
              <a:lnSpc>
                <a:spcPct val="90000"/>
              </a:lnSpc>
            </a:pPr>
            <a:r>
              <a:rPr lang="en-US" sz="3000" smtClean="0"/>
              <a:t>Helps stop the bleeding</a:t>
            </a:r>
          </a:p>
          <a:p>
            <a:pPr eaLnBrk="1" hangingPunct="1">
              <a:lnSpc>
                <a:spcPct val="90000"/>
              </a:lnSpc>
            </a:pPr>
            <a:r>
              <a:rPr lang="en-US" sz="3000" smtClean="0"/>
              <a:t>Helps prevent death from hemorrhage</a:t>
            </a:r>
          </a:p>
          <a:p>
            <a:pPr eaLnBrk="1" hangingPunct="1">
              <a:lnSpc>
                <a:spcPct val="90000"/>
              </a:lnSpc>
            </a:pPr>
            <a:r>
              <a:rPr lang="en-US" sz="3000" b="1" smtClean="0">
                <a:solidFill>
                  <a:srgbClr val="FF3300"/>
                </a:solidFill>
              </a:rPr>
              <a:t>Two major studies have shown a survival benefit from TXA</a:t>
            </a:r>
            <a:r>
              <a:rPr lang="en-US" sz="3000" smtClean="0"/>
              <a:t>, especially in casualties that require a massive transfusion of blood products</a:t>
            </a:r>
          </a:p>
          <a:p>
            <a:pPr eaLnBrk="1" hangingPunct="1">
              <a:lnSpc>
                <a:spcPct val="90000"/>
              </a:lnSpc>
              <a:buFontTx/>
              <a:buNone/>
            </a:pPr>
            <a:r>
              <a:rPr lang="en-US" sz="2600" b="1" smtClean="0"/>
              <a:t>            </a:t>
            </a:r>
            <a:endParaRPr lang="en-US" sz="2600" smtClean="0"/>
          </a:p>
          <a:p>
            <a:pPr eaLnBrk="1" hangingPunct="1">
              <a:lnSpc>
                <a:spcPct val="90000"/>
              </a:lnSpc>
              <a:buFontTx/>
              <a:buNone/>
            </a:pPr>
            <a:endParaRPr lang="en-US" sz="2600" smtClean="0"/>
          </a:p>
        </p:txBody>
      </p:sp>
    </p:spTree>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1" name="Rectangle 2"/>
          <p:cNvSpPr>
            <a:spLocks noGrp="1" noChangeArrowheads="1"/>
          </p:cNvSpPr>
          <p:nvPr>
            <p:ph type="title"/>
          </p:nvPr>
        </p:nvSpPr>
        <p:spPr>
          <a:xfrm>
            <a:off x="1755775" y="26988"/>
            <a:ext cx="5807075" cy="1143000"/>
          </a:xfrm>
        </p:spPr>
        <p:txBody>
          <a:bodyPr/>
          <a:lstStyle/>
          <a:p>
            <a:pPr eaLnBrk="1" hangingPunct="1"/>
            <a:r>
              <a:rPr lang="en-US" sz="5400" smtClean="0"/>
              <a:t>TXA</a:t>
            </a:r>
            <a:endParaRPr lang="en-US" sz="4400" smtClean="0"/>
          </a:p>
        </p:txBody>
      </p:sp>
      <p:sp>
        <p:nvSpPr>
          <p:cNvPr id="302082" name="Rectangle 3"/>
          <p:cNvSpPr>
            <a:spLocks noGrp="1" noChangeArrowheads="1"/>
          </p:cNvSpPr>
          <p:nvPr>
            <p:ph idx="1"/>
          </p:nvPr>
        </p:nvSpPr>
        <p:spPr>
          <a:xfrm>
            <a:off x="304800" y="2057400"/>
            <a:ext cx="8229600" cy="4191000"/>
          </a:xfrm>
        </p:spPr>
        <p:txBody>
          <a:bodyPr/>
          <a:lstStyle/>
          <a:p>
            <a:pPr eaLnBrk="1" hangingPunct="1"/>
            <a:r>
              <a:rPr lang="en-US" sz="2800" b="1" smtClean="0">
                <a:solidFill>
                  <a:srgbClr val="FF3300"/>
                </a:solidFill>
              </a:rPr>
              <a:t>Survival benefit GREATEST when given within 1 hour of injury</a:t>
            </a:r>
          </a:p>
          <a:p>
            <a:pPr eaLnBrk="1" hangingPunct="1"/>
            <a:r>
              <a:rPr lang="en-US" sz="2800" smtClean="0"/>
              <a:t>Survival benefit still present when given within 3 hours of injury</a:t>
            </a:r>
          </a:p>
          <a:p>
            <a:pPr eaLnBrk="1" hangingPunct="1"/>
            <a:r>
              <a:rPr lang="en-US" sz="2800" b="1" smtClean="0">
                <a:solidFill>
                  <a:srgbClr val="FF3300"/>
                </a:solidFill>
              </a:rPr>
              <a:t>DO NOT GIVE TXA if more than 3 hours have passed since the casualty was injured – survival is DECREASED by TXA given after this point</a:t>
            </a:r>
          </a:p>
          <a:p>
            <a:pPr eaLnBrk="1" hangingPunct="1"/>
            <a:r>
              <a:rPr lang="en-US" sz="2800" i="1" smtClean="0"/>
              <a:t>DON’T DELAY WITH TXA!</a:t>
            </a:r>
          </a:p>
        </p:txBody>
      </p:sp>
    </p:spTree>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29" name="Rectangle 2"/>
          <p:cNvSpPr>
            <a:spLocks noGrp="1" noChangeArrowheads="1"/>
          </p:cNvSpPr>
          <p:nvPr>
            <p:ph type="title"/>
          </p:nvPr>
        </p:nvSpPr>
        <p:spPr>
          <a:xfrm>
            <a:off x="1755775" y="26988"/>
            <a:ext cx="5807075" cy="1143000"/>
          </a:xfrm>
        </p:spPr>
        <p:txBody>
          <a:bodyPr/>
          <a:lstStyle/>
          <a:p>
            <a:pPr eaLnBrk="1" hangingPunct="1"/>
            <a:r>
              <a:rPr lang="en-US" sz="5400" smtClean="0"/>
              <a:t>TXA</a:t>
            </a:r>
            <a:endParaRPr lang="en-US" sz="4400" smtClean="0"/>
          </a:p>
        </p:txBody>
      </p:sp>
      <p:sp>
        <p:nvSpPr>
          <p:cNvPr id="304130" name="Rectangle 3"/>
          <p:cNvSpPr>
            <a:spLocks noGrp="1" noChangeArrowheads="1"/>
          </p:cNvSpPr>
          <p:nvPr>
            <p:ph idx="1"/>
          </p:nvPr>
        </p:nvSpPr>
        <p:spPr>
          <a:xfrm>
            <a:off x="990600" y="1752600"/>
            <a:ext cx="7772400" cy="4419600"/>
          </a:xfrm>
        </p:spPr>
        <p:txBody>
          <a:bodyPr/>
          <a:lstStyle/>
          <a:p>
            <a:pPr eaLnBrk="1" hangingPunct="1"/>
            <a:r>
              <a:rPr lang="en-US" sz="2800" smtClean="0"/>
              <a:t>Trade name: Cyklokapron</a:t>
            </a:r>
            <a:r>
              <a:rPr lang="en-US" sz="2800" baseline="30000" smtClean="0"/>
              <a:t>®</a:t>
            </a:r>
          </a:p>
          <a:p>
            <a:pPr eaLnBrk="1" hangingPunct="1"/>
            <a:r>
              <a:rPr lang="en-US" sz="2800" smtClean="0"/>
              <a:t>FDA-approved</a:t>
            </a:r>
          </a:p>
          <a:p>
            <a:pPr eaLnBrk="1" hangingPunct="1"/>
            <a:r>
              <a:rPr lang="en-US" sz="2800" smtClean="0"/>
              <a:t>Possible side effects:</a:t>
            </a:r>
          </a:p>
          <a:p>
            <a:pPr lvl="1" eaLnBrk="1" hangingPunct="1"/>
            <a:r>
              <a:rPr lang="en-US" smtClean="0"/>
              <a:t>Nausea, vomiting, diarrhea   </a:t>
            </a:r>
          </a:p>
          <a:p>
            <a:pPr lvl="1" eaLnBrk="1" hangingPunct="1"/>
            <a:r>
              <a:rPr lang="en-US" smtClean="0"/>
              <a:t>Visual disturbances</a:t>
            </a:r>
          </a:p>
          <a:p>
            <a:pPr lvl="1" eaLnBrk="1" hangingPunct="1"/>
            <a:r>
              <a:rPr lang="en-US" smtClean="0"/>
              <a:t>Possible increase in risk of post-injury blood clots</a:t>
            </a:r>
          </a:p>
          <a:p>
            <a:pPr lvl="1" eaLnBrk="1" hangingPunct="1"/>
            <a:r>
              <a:rPr lang="en-US" smtClean="0"/>
              <a:t>Hypotension if given as IV bolus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ChangeArrowheads="1"/>
          </p:cNvSpPr>
          <p:nvPr>
            <p:ph type="title"/>
          </p:nvPr>
        </p:nvSpPr>
        <p:spPr>
          <a:xfrm>
            <a:off x="1516063" y="0"/>
            <a:ext cx="7620000" cy="1143000"/>
          </a:xfrm>
        </p:spPr>
        <p:txBody>
          <a:bodyPr/>
          <a:lstStyle/>
          <a:p>
            <a:pPr eaLnBrk="1" hangingPunct="1"/>
            <a:r>
              <a:rPr lang="en-US" smtClean="0">
                <a:ea typeface="ＭＳ Ｐゴシック"/>
                <a:cs typeface="ＭＳ Ｐゴシック"/>
              </a:rPr>
              <a:t>Tactical Field Care Guidelines</a:t>
            </a:r>
          </a:p>
        </p:txBody>
      </p:sp>
      <p:sp>
        <p:nvSpPr>
          <p:cNvPr id="48130" name="Rectangle 3"/>
          <p:cNvSpPr>
            <a:spLocks noGrp="1" noChangeArrowheads="1"/>
          </p:cNvSpPr>
          <p:nvPr>
            <p:ph idx="1"/>
          </p:nvPr>
        </p:nvSpPr>
        <p:spPr>
          <a:xfrm>
            <a:off x="838200" y="2895600"/>
            <a:ext cx="7772400" cy="1981200"/>
          </a:xfrm>
        </p:spPr>
        <p:txBody>
          <a:bodyPr/>
          <a:lstStyle/>
          <a:p>
            <a:pPr eaLnBrk="1" hangingPunct="1">
              <a:buFont typeface="Wingdings" pitchFamily="2" charset="2"/>
              <a:buNone/>
            </a:pPr>
            <a:r>
              <a:rPr lang="en-US" sz="3600" smtClean="0">
                <a:ea typeface="ＭＳ Ｐゴシック"/>
                <a:cs typeface="ＭＳ Ｐゴシック"/>
              </a:rPr>
              <a:t>1. Casualties with an altered mental status should be disarmed immediately.</a:t>
            </a:r>
          </a:p>
        </p:txBody>
      </p:sp>
    </p:spTree>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7" name="Rectangle 2"/>
          <p:cNvSpPr>
            <a:spLocks noGrp="1" noChangeArrowheads="1"/>
          </p:cNvSpPr>
          <p:nvPr>
            <p:ph type="title"/>
          </p:nvPr>
        </p:nvSpPr>
        <p:spPr>
          <a:xfrm>
            <a:off x="1447800" y="152400"/>
            <a:ext cx="6858000" cy="1143000"/>
          </a:xfrm>
        </p:spPr>
        <p:txBody>
          <a:bodyPr/>
          <a:lstStyle/>
          <a:p>
            <a:pPr eaLnBrk="1" hangingPunct="1"/>
            <a:r>
              <a:rPr lang="en-US" sz="4400" smtClean="0"/>
              <a:t>TXA</a:t>
            </a:r>
            <a:br>
              <a:rPr lang="en-US" sz="4400" smtClean="0"/>
            </a:br>
            <a:r>
              <a:rPr lang="en-US" sz="4400" smtClean="0"/>
              <a:t>Storage and Handling</a:t>
            </a:r>
          </a:p>
        </p:txBody>
      </p:sp>
      <p:sp>
        <p:nvSpPr>
          <p:cNvPr id="306178" name="Rectangle 3"/>
          <p:cNvSpPr>
            <a:spLocks noGrp="1" noChangeArrowheads="1"/>
          </p:cNvSpPr>
          <p:nvPr>
            <p:ph idx="1"/>
          </p:nvPr>
        </p:nvSpPr>
        <p:spPr>
          <a:xfrm>
            <a:off x="381000" y="1905000"/>
            <a:ext cx="8610600" cy="4572000"/>
          </a:xfrm>
        </p:spPr>
        <p:txBody>
          <a:bodyPr/>
          <a:lstStyle/>
          <a:p>
            <a:pPr eaLnBrk="1" hangingPunct="1">
              <a:lnSpc>
                <a:spcPct val="80000"/>
              </a:lnSpc>
            </a:pPr>
            <a:r>
              <a:rPr lang="en-US" sz="2800" smtClean="0"/>
              <a:t>Recommended temperature range for storage:    </a:t>
            </a:r>
            <a:r>
              <a:rPr lang="en-US" smtClean="0"/>
              <a:t>59°-86° F</a:t>
            </a:r>
          </a:p>
          <a:p>
            <a:pPr eaLnBrk="1" hangingPunct="1">
              <a:lnSpc>
                <a:spcPct val="80000"/>
              </a:lnSpc>
            </a:pPr>
            <a:r>
              <a:rPr lang="en-US" sz="2800" smtClean="0"/>
              <a:t>Must protect this drug from environmental extremes</a:t>
            </a:r>
          </a:p>
          <a:p>
            <a:pPr eaLnBrk="1" hangingPunct="1">
              <a:lnSpc>
                <a:spcPct val="80000"/>
              </a:lnSpc>
            </a:pPr>
            <a:r>
              <a:rPr lang="en-US" sz="2800" u="sng" smtClean="0"/>
              <a:t>Store and transport in air conditioned spaces</a:t>
            </a:r>
          </a:p>
          <a:p>
            <a:pPr eaLnBrk="1" hangingPunct="1">
              <a:lnSpc>
                <a:spcPct val="80000"/>
              </a:lnSpc>
            </a:pPr>
            <a:r>
              <a:rPr lang="en-US" sz="2800" smtClean="0"/>
              <a:t>On missions, carry in small insulated container</a:t>
            </a:r>
          </a:p>
          <a:p>
            <a:pPr eaLnBrk="1" hangingPunct="1">
              <a:lnSpc>
                <a:spcPct val="80000"/>
              </a:lnSpc>
            </a:pPr>
            <a:r>
              <a:rPr lang="en-US" sz="2800" smtClean="0"/>
              <a:t>In very cold temperatures, carrying TXA next to the body on missions will protect from cold</a:t>
            </a:r>
          </a:p>
          <a:p>
            <a:pPr eaLnBrk="1" hangingPunct="1">
              <a:lnSpc>
                <a:spcPct val="80000"/>
              </a:lnSpc>
            </a:pPr>
            <a:r>
              <a:rPr lang="en-US" sz="2800" smtClean="0"/>
              <a:t>Carriage in aid bag also acts as insulator against temperature extremes</a:t>
            </a:r>
          </a:p>
          <a:p>
            <a:pPr eaLnBrk="1" hangingPunct="1">
              <a:lnSpc>
                <a:spcPct val="80000"/>
              </a:lnSpc>
            </a:pPr>
            <a:r>
              <a:rPr lang="en-US" sz="2800" smtClean="0"/>
              <a:t>Return to room temperature storage after each mission</a:t>
            </a:r>
          </a:p>
          <a:p>
            <a:pPr eaLnBrk="1" hangingPunct="1">
              <a:lnSpc>
                <a:spcPct val="80000"/>
              </a:lnSpc>
            </a:pPr>
            <a:endParaRPr lang="en-US" sz="2800" b="1" smtClean="0"/>
          </a:p>
        </p:txBody>
      </p:sp>
    </p:spTree>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5" name="Rectangle 3"/>
          <p:cNvSpPr>
            <a:spLocks noGrp="1" noChangeArrowheads="1"/>
          </p:cNvSpPr>
          <p:nvPr>
            <p:ph idx="1"/>
          </p:nvPr>
        </p:nvSpPr>
        <p:spPr>
          <a:xfrm>
            <a:off x="609600" y="1638300"/>
            <a:ext cx="8229600" cy="5257800"/>
          </a:xfrm>
        </p:spPr>
        <p:txBody>
          <a:bodyPr/>
          <a:lstStyle/>
          <a:p>
            <a:pPr eaLnBrk="1" hangingPunct="1"/>
            <a:r>
              <a:rPr lang="en-US" sz="2800" smtClean="0"/>
              <a:t>Supplied in 1 gram (1000 mg) ampoules</a:t>
            </a:r>
          </a:p>
          <a:p>
            <a:pPr eaLnBrk="1" hangingPunct="1"/>
            <a:r>
              <a:rPr lang="en-US" sz="2800" smtClean="0"/>
              <a:t>Should NOT be given with Hextend or through an IV line with Hextend in it</a:t>
            </a:r>
          </a:p>
          <a:p>
            <a:pPr eaLnBrk="1" hangingPunct="1"/>
            <a:r>
              <a:rPr lang="en-US" sz="2800" smtClean="0"/>
              <a:t>Inject 1 gram of TXA into a 100-cc bag of normal saline or lactated ringer’s</a:t>
            </a:r>
          </a:p>
          <a:p>
            <a:pPr eaLnBrk="1" hangingPunct="1"/>
            <a:r>
              <a:rPr lang="en-US" sz="2800" smtClean="0"/>
              <a:t>Infuse slowly over 10 minutes</a:t>
            </a:r>
          </a:p>
          <a:p>
            <a:pPr eaLnBrk="1" hangingPunct="1"/>
            <a:r>
              <a:rPr lang="en-US" sz="2800" smtClean="0"/>
              <a:t>Rapid IV push may cause hypotension</a:t>
            </a:r>
          </a:p>
          <a:p>
            <a:pPr eaLnBrk="1" hangingPunct="1"/>
            <a:r>
              <a:rPr lang="en-US" sz="2800" smtClean="0"/>
              <a:t>If there is a new-onset drop in BP during the infusion – SLOW DOWN the TXA infusion</a:t>
            </a:r>
          </a:p>
          <a:p>
            <a:pPr eaLnBrk="1" hangingPunct="1"/>
            <a:r>
              <a:rPr lang="en-US" sz="2800" smtClean="0"/>
              <a:t>Then administer blood products or Hextend</a:t>
            </a:r>
          </a:p>
          <a:p>
            <a:pPr eaLnBrk="1" hangingPunct="1"/>
            <a:endParaRPr lang="en-US" sz="2800" b="1" smtClean="0"/>
          </a:p>
        </p:txBody>
      </p:sp>
      <p:sp>
        <p:nvSpPr>
          <p:cNvPr id="308226" name="Rectangle 2"/>
          <p:cNvSpPr>
            <a:spLocks noGrp="1" noChangeArrowheads="1"/>
          </p:cNvSpPr>
          <p:nvPr>
            <p:ph type="title"/>
          </p:nvPr>
        </p:nvSpPr>
        <p:spPr>
          <a:xfrm>
            <a:off x="1371600" y="152400"/>
            <a:ext cx="7086600" cy="1143000"/>
          </a:xfrm>
        </p:spPr>
        <p:txBody>
          <a:bodyPr/>
          <a:lstStyle/>
          <a:p>
            <a:pPr eaLnBrk="1" hangingPunct="1"/>
            <a:r>
              <a:rPr lang="en-US" sz="4400" smtClean="0"/>
              <a:t>TXA</a:t>
            </a:r>
            <a:br>
              <a:rPr lang="en-US" sz="4400" smtClean="0"/>
            </a:br>
            <a:r>
              <a:rPr lang="en-US" sz="4400" smtClean="0"/>
              <a:t>Administration – 1st Dose</a:t>
            </a:r>
          </a:p>
        </p:txBody>
      </p:sp>
    </p:spTree>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3" name="Rectangle 3"/>
          <p:cNvSpPr>
            <a:spLocks noGrp="1" noChangeArrowheads="1"/>
          </p:cNvSpPr>
          <p:nvPr>
            <p:ph idx="1"/>
          </p:nvPr>
        </p:nvSpPr>
        <p:spPr>
          <a:xfrm>
            <a:off x="457200" y="2057400"/>
            <a:ext cx="8229600" cy="4191000"/>
          </a:xfrm>
        </p:spPr>
        <p:txBody>
          <a:bodyPr/>
          <a:lstStyle/>
          <a:p>
            <a:pPr eaLnBrk="1" hangingPunct="1"/>
            <a:r>
              <a:rPr lang="en-US" sz="2800" smtClean="0"/>
              <a:t>Typically given after the casualty arrives at a Role II/Role III medical facility</a:t>
            </a:r>
          </a:p>
          <a:p>
            <a:pPr eaLnBrk="1" hangingPunct="1"/>
            <a:r>
              <a:rPr lang="en-US" sz="2800" smtClean="0"/>
              <a:t>May be given in field if evacuation is delayed and fluid resuscitation has been completed before arrival at the medical facility</a:t>
            </a:r>
          </a:p>
          <a:p>
            <a:pPr eaLnBrk="1" hangingPunct="1"/>
            <a:r>
              <a:rPr lang="en-US" sz="2800" smtClean="0"/>
              <a:t>If still in field or in TACEVAC when fluid resuscitation is complete, give second dose of TXA as directed for the first dose </a:t>
            </a:r>
          </a:p>
        </p:txBody>
      </p:sp>
      <p:sp>
        <p:nvSpPr>
          <p:cNvPr id="310274" name="Rectangle 2"/>
          <p:cNvSpPr>
            <a:spLocks noGrp="1" noChangeArrowheads="1"/>
          </p:cNvSpPr>
          <p:nvPr>
            <p:ph type="title"/>
          </p:nvPr>
        </p:nvSpPr>
        <p:spPr>
          <a:xfrm>
            <a:off x="1371600" y="152400"/>
            <a:ext cx="7086600" cy="1143000"/>
          </a:xfrm>
        </p:spPr>
        <p:txBody>
          <a:bodyPr/>
          <a:lstStyle/>
          <a:p>
            <a:pPr eaLnBrk="1" hangingPunct="1"/>
            <a:r>
              <a:rPr lang="en-US" sz="4400" smtClean="0"/>
              <a:t>TXA</a:t>
            </a:r>
            <a:br>
              <a:rPr lang="en-US" sz="4400" smtClean="0"/>
            </a:br>
            <a:r>
              <a:rPr lang="en-US" sz="4400" smtClean="0"/>
              <a:t>Administration – 2nd Dose</a:t>
            </a:r>
          </a:p>
        </p:txBody>
      </p:sp>
    </p:spTree>
  </p:cSld>
  <p:clrMapOvr>
    <a:masterClrMapping/>
  </p:clrMapOvr>
  <p:timing>
    <p:tnLst>
      <p:par>
        <p:cTn id="1" dur="indefinite" restart="never" nodeType="tmRoot"/>
      </p:par>
    </p:tnLst>
  </p:timing>
</p:sld>
</file>

<file path=ppt/slides/slide15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descr="DL 110619 SpecOps Tarin Kowt" id="312321" name="Picture 8"/>
          <p:cNvPicPr>
            <a:picLocks noChangeArrowheads="1" noChangeAspect="1"/>
          </p:cNvPicPr>
          <p:nvPr/>
        </p:nvPicPr>
        <p:blipFill>
          <a:blip r:embed="rId2"/>
          <a:srcRect r="65"/>
          <a:stretch>
            <a:fillRect/>
          </a:stretch>
        </p:blipFill>
        <p:spPr bwMode="auto">
          <a:xfrm>
            <a:off x="0" y="0"/>
            <a:ext cx="9144000" cy="6856413"/>
          </a:xfrm>
          <a:prstGeom prst="rect">
            <a:avLst/>
          </a:prstGeom>
          <a:noFill/>
          <a:ln w="9525">
            <a:noFill/>
            <a:miter lim="800000"/>
            <a:headEnd/>
            <a:tailEnd/>
          </a:ln>
        </p:spPr>
      </p:pic>
      <p:sp>
        <p:nvSpPr>
          <p:cNvPr id="312322" name="Title 1"/>
          <p:cNvSpPr>
            <a:spLocks noGrp="1"/>
          </p:cNvSpPr>
          <p:nvPr>
            <p:ph idx="4294967295" type="title"/>
          </p:nvPr>
        </p:nvSpPr>
        <p:spPr>
          <a:xfrm>
            <a:off x="3810000" y="0"/>
            <a:ext cx="5334000" cy="1143000"/>
          </a:xfrm>
        </p:spPr>
        <p:txBody>
          <a:bodyPr/>
          <a:lstStyle/>
          <a:p>
            <a:pPr eaLnBrk="1" hangingPunct="1"/>
            <a:r>
              <a:rPr lang="en-US" smtClean="0" sz="6000">
                <a:solidFill>
                  <a:schemeClr val="bg1"/>
                </a:solidFill>
              </a:rPr>
              <a:t>Questions?</a:t>
            </a:r>
          </a:p>
        </p:txBody>
      </p:sp>
      <p:sp>
        <p:nvSpPr>
          <p:cNvPr id="312323" name="Text Box 4"/>
          <p:cNvSpPr txBox="1">
            <a:spLocks noChangeArrowheads="1"/>
          </p:cNvSpPr>
          <p:nvPr/>
        </p:nvSpPr>
        <p:spPr bwMode="auto">
          <a:xfrm>
            <a:off x="4157663" y="5608638"/>
            <a:ext cx="184150" cy="1066800"/>
          </a:xfrm>
          <a:prstGeom prst="rect">
            <a:avLst/>
          </a:prstGeom>
          <a:noFill/>
          <a:ln w="9525">
            <a:noFill/>
            <a:miter lim="800000"/>
            <a:headEnd/>
            <a:tailEnd/>
          </a:ln>
        </p:spPr>
        <p:txBody>
          <a:bodyPr wrap="none">
            <a:spAutoFit/>
          </a:bodyPr>
          <a:lstStyle/>
          <a:p>
            <a:endParaRPr b="1" lang="en-US" sz="3200"/>
          </a:p>
          <a:p>
            <a:endParaRPr b="1" lang="en-US" sz="3200"/>
          </a:p>
        </p:txBody>
      </p:sp>
    </p:spTree>
  </p:cSld>
  <p:clrMapOvr>
    <a:masterClrMapping/>
  </p:clrMapOvr>
  <p:timing>
    <p:tnLst>
      <p:par>
        <p:cTn dur="indefinite" id="1" nodeType="tmRoot" restart="never"/>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5" name="Rectangle 2"/>
          <p:cNvSpPr>
            <a:spLocks noGrp="1" noChangeArrowheads="1"/>
          </p:cNvSpPr>
          <p:nvPr>
            <p:ph type="title"/>
          </p:nvPr>
        </p:nvSpPr>
        <p:spPr>
          <a:xfrm>
            <a:off x="1517650" y="0"/>
            <a:ext cx="7620000" cy="1143000"/>
          </a:xfrm>
        </p:spPr>
        <p:txBody>
          <a:bodyPr/>
          <a:lstStyle/>
          <a:p>
            <a:pPr eaLnBrk="1" hangingPunct="1"/>
            <a:r>
              <a:rPr lang="en-US" smtClean="0">
                <a:ea typeface="ＭＳ Ｐゴシック"/>
                <a:cs typeface="ＭＳ Ｐゴシック"/>
              </a:rPr>
              <a:t>Tactical Field Care Guidelines</a:t>
            </a:r>
          </a:p>
        </p:txBody>
      </p:sp>
      <p:sp>
        <p:nvSpPr>
          <p:cNvPr id="171011" name="Rectangle 3"/>
          <p:cNvSpPr>
            <a:spLocks noGrp="1" noChangeArrowheads="1"/>
          </p:cNvSpPr>
          <p:nvPr>
            <p:ph idx="1"/>
          </p:nvPr>
        </p:nvSpPr>
        <p:spPr>
          <a:xfrm>
            <a:off x="838200" y="1905000"/>
            <a:ext cx="7772400" cy="4800600"/>
          </a:xfrm>
        </p:spPr>
        <p:txBody>
          <a:bodyPr/>
          <a:lstStyle/>
          <a:p>
            <a:pPr eaLnBrk="1" hangingPunct="1">
              <a:buFont typeface="Wingdings" pitchFamily="2" charset="2"/>
              <a:buNone/>
              <a:defRPr/>
            </a:pPr>
            <a:r>
              <a:rPr lang="en-US" sz="2800" b="1" dirty="0" smtClean="0">
                <a:ea typeface="ＭＳ Ｐゴシック" pitchFamily="34" charset="-128"/>
              </a:rPr>
              <a:t>7. </a:t>
            </a:r>
            <a:r>
              <a:rPr lang="en-US" sz="2800" dirty="0" smtClean="0">
                <a:ea typeface="ＭＳ Ｐゴシック" pitchFamily="34" charset="-128"/>
              </a:rPr>
              <a:t>Fluid Resuscitation</a:t>
            </a:r>
          </a:p>
          <a:p>
            <a:pPr eaLnBrk="1" hangingPunct="1">
              <a:buFont typeface="Arial" pitchFamily="34" charset="0"/>
              <a:buChar char="•"/>
              <a:defRPr/>
            </a:pPr>
            <a:r>
              <a:rPr lang="en-US" sz="2800" dirty="0" smtClean="0">
                <a:ea typeface="ＭＳ Ｐゴシック" pitchFamily="34" charset="-128"/>
              </a:rPr>
              <a:t>Assess for hemorrhagic shock; altered mental status (in the absence of head injury) and weak or absent peripheral pulses are the best field     indicators of shock.</a:t>
            </a:r>
          </a:p>
          <a:p>
            <a:pPr marL="800100" eaLnBrk="1" hangingPunct="1">
              <a:buFont typeface="Wingdings" pitchFamily="2" charset="2"/>
              <a:buNone/>
              <a:defRPr/>
            </a:pPr>
            <a:r>
              <a:rPr lang="en-US" sz="2800" dirty="0" smtClean="0">
                <a:ea typeface="ＭＳ Ｐゴシック" pitchFamily="34" charset="-128"/>
              </a:rPr>
              <a:t>a. If not in shock:</a:t>
            </a:r>
          </a:p>
          <a:p>
            <a:pPr eaLnBrk="1" hangingPunct="1">
              <a:buFont typeface="Wingdings" pitchFamily="2" charset="2"/>
              <a:buNone/>
              <a:defRPr/>
            </a:pPr>
            <a:r>
              <a:rPr lang="en-US" sz="2800" dirty="0" smtClean="0">
                <a:ea typeface="ＭＳ Ｐゴシック" pitchFamily="34" charset="-128"/>
              </a:rPr>
              <a:t>		- No IV fluids necessary</a:t>
            </a:r>
          </a:p>
          <a:p>
            <a:pPr eaLnBrk="1" hangingPunct="1">
              <a:buFont typeface="Wingdings" pitchFamily="2" charset="2"/>
              <a:buNone/>
              <a:defRPr/>
            </a:pPr>
            <a:r>
              <a:rPr lang="en-US" sz="2800" dirty="0" smtClean="0">
                <a:ea typeface="ＭＳ Ｐゴシック" pitchFamily="34" charset="-128"/>
              </a:rPr>
              <a:t>		- PO fluids permissible if conscious and can</a:t>
            </a:r>
          </a:p>
          <a:p>
            <a:pPr eaLnBrk="1" hangingPunct="1">
              <a:buFont typeface="Wingdings" pitchFamily="2" charset="2"/>
              <a:buNone/>
              <a:defRPr/>
            </a:pPr>
            <a:r>
              <a:rPr lang="en-US" sz="2800" dirty="0" smtClean="0">
                <a:ea typeface="ＭＳ Ｐゴシック" pitchFamily="34" charset="-128"/>
              </a:rPr>
              <a:t>             swallow</a:t>
            </a:r>
            <a:endParaRPr lang="en-US" dirty="0" smtClean="0">
              <a:ea typeface="ＭＳ Ｐゴシック" pitchFamily="34" charset="-128"/>
            </a:endParaRPr>
          </a:p>
        </p:txBody>
      </p:sp>
    </p:spTree>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3" name="Rectangle 2"/>
          <p:cNvSpPr>
            <a:spLocks noGrp="1" noChangeArrowheads="1"/>
          </p:cNvSpPr>
          <p:nvPr>
            <p:ph type="title"/>
          </p:nvPr>
        </p:nvSpPr>
        <p:spPr>
          <a:xfrm>
            <a:off x="1517650" y="0"/>
            <a:ext cx="7616825" cy="1143000"/>
          </a:xfrm>
        </p:spPr>
        <p:txBody>
          <a:bodyPr/>
          <a:lstStyle/>
          <a:p>
            <a:pPr eaLnBrk="1" hangingPunct="1"/>
            <a:r>
              <a:rPr lang="en-US" smtClean="0">
                <a:ea typeface="ＭＳ Ｐゴシック"/>
                <a:cs typeface="ＭＳ Ｐゴシック"/>
              </a:rPr>
              <a:t>Tactical Field Care Guidelines</a:t>
            </a:r>
          </a:p>
        </p:txBody>
      </p:sp>
      <p:sp>
        <p:nvSpPr>
          <p:cNvPr id="315394" name="Rectangle 3"/>
          <p:cNvSpPr>
            <a:spLocks noGrp="1" noChangeArrowheads="1"/>
          </p:cNvSpPr>
          <p:nvPr>
            <p:ph idx="1"/>
          </p:nvPr>
        </p:nvSpPr>
        <p:spPr>
          <a:xfrm>
            <a:off x="762000" y="2133600"/>
            <a:ext cx="7772400" cy="4114800"/>
          </a:xfrm>
        </p:spPr>
        <p:txBody>
          <a:bodyPr/>
          <a:lstStyle/>
          <a:p>
            <a:pPr eaLnBrk="1" hangingPunct="1">
              <a:buFont typeface="Wingdings" pitchFamily="2" charset="2"/>
              <a:buNone/>
            </a:pPr>
            <a:r>
              <a:rPr lang="en-US" smtClean="0">
                <a:ea typeface="ＭＳ Ｐゴシック"/>
                <a:cs typeface="ＭＳ Ｐゴシック"/>
              </a:rPr>
              <a:t>7. Fluid Resuscitation</a:t>
            </a:r>
          </a:p>
          <a:p>
            <a:pPr eaLnBrk="1" hangingPunct="1">
              <a:buFont typeface="Wingdings" pitchFamily="2" charset="2"/>
              <a:buNone/>
            </a:pPr>
            <a:r>
              <a:rPr lang="en-US" smtClean="0">
                <a:ea typeface="ＭＳ Ｐゴシック"/>
                <a:cs typeface="ＭＳ Ｐゴシック"/>
              </a:rPr>
              <a:t>b. If in shock:</a:t>
            </a:r>
          </a:p>
          <a:p>
            <a:pPr eaLnBrk="1" hangingPunct="1">
              <a:buFont typeface="Wingdings" pitchFamily="2" charset="2"/>
              <a:buNone/>
            </a:pPr>
            <a:r>
              <a:rPr lang="en-US" smtClean="0">
                <a:ea typeface="ＭＳ Ｐゴシック"/>
                <a:cs typeface="ＭＳ Ｐゴシック"/>
              </a:rPr>
              <a:t>		- Hextend, 500ml IV bolus</a:t>
            </a:r>
          </a:p>
          <a:p>
            <a:pPr eaLnBrk="1" hangingPunct="1">
              <a:buFont typeface="Wingdings" pitchFamily="2" charset="2"/>
              <a:buNone/>
            </a:pPr>
            <a:r>
              <a:rPr lang="en-US" smtClean="0">
                <a:ea typeface="ＭＳ Ｐゴシック"/>
                <a:cs typeface="ＭＳ Ｐゴシック"/>
              </a:rPr>
              <a:t>		- Repeat once after 30 minutes if still</a:t>
            </a:r>
          </a:p>
          <a:p>
            <a:pPr eaLnBrk="1" hangingPunct="1">
              <a:buFont typeface="Wingdings" pitchFamily="2" charset="2"/>
              <a:buNone/>
            </a:pPr>
            <a:r>
              <a:rPr lang="en-US" smtClean="0">
                <a:ea typeface="ＭＳ Ｐゴシック"/>
                <a:cs typeface="ＭＳ Ｐゴシック"/>
              </a:rPr>
              <a:t>             in shock</a:t>
            </a:r>
          </a:p>
          <a:p>
            <a:pPr eaLnBrk="1" hangingPunct="1">
              <a:buFont typeface="Wingdings" pitchFamily="2" charset="2"/>
              <a:buNone/>
            </a:pPr>
            <a:r>
              <a:rPr lang="en-US" smtClean="0">
                <a:ea typeface="ＭＳ Ｐゴシック"/>
                <a:cs typeface="ＭＳ Ｐゴシック"/>
              </a:rPr>
              <a:t>		- No more than 1000ml of Hextend</a:t>
            </a:r>
            <a:endParaRPr lang="en-US" sz="3600" smtClean="0">
              <a:ea typeface="ＭＳ Ｐゴシック"/>
              <a:cs typeface="ＭＳ Ｐゴシック"/>
            </a:endParaRPr>
          </a:p>
        </p:txBody>
      </p:sp>
    </p:spTree>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1" name="Rectangle 2"/>
          <p:cNvSpPr>
            <a:spLocks noGrp="1" noChangeArrowheads="1"/>
          </p:cNvSpPr>
          <p:nvPr>
            <p:ph type="title"/>
          </p:nvPr>
        </p:nvSpPr>
        <p:spPr>
          <a:xfrm>
            <a:off x="1517650" y="0"/>
            <a:ext cx="7616825" cy="1143000"/>
          </a:xfrm>
        </p:spPr>
        <p:txBody>
          <a:bodyPr/>
          <a:lstStyle/>
          <a:p>
            <a:pPr eaLnBrk="1" hangingPunct="1"/>
            <a:r>
              <a:rPr lang="en-US" smtClean="0">
                <a:ea typeface="ＭＳ Ｐゴシック"/>
                <a:cs typeface="ＭＳ Ｐゴシック"/>
              </a:rPr>
              <a:t>Tactical Field Care Guidelines</a:t>
            </a:r>
          </a:p>
        </p:txBody>
      </p:sp>
      <p:sp>
        <p:nvSpPr>
          <p:cNvPr id="173059" name="Rectangle 3"/>
          <p:cNvSpPr>
            <a:spLocks noGrp="1" noChangeArrowheads="1"/>
          </p:cNvSpPr>
          <p:nvPr>
            <p:ph idx="1"/>
          </p:nvPr>
        </p:nvSpPr>
        <p:spPr>
          <a:xfrm>
            <a:off x="762000" y="2057400"/>
            <a:ext cx="7772400" cy="3048000"/>
          </a:xfrm>
        </p:spPr>
        <p:txBody>
          <a:bodyPr/>
          <a:lstStyle/>
          <a:p>
            <a:pPr eaLnBrk="1" hangingPunct="1">
              <a:buFont typeface="Wingdings" pitchFamily="2" charset="2"/>
              <a:buNone/>
              <a:defRPr/>
            </a:pPr>
            <a:r>
              <a:rPr lang="en-US" dirty="0" smtClean="0">
                <a:ea typeface="ＭＳ Ｐゴシック" pitchFamily="34" charset="-128"/>
              </a:rPr>
              <a:t>7. Fluid Resuscitation</a:t>
            </a:r>
          </a:p>
          <a:p>
            <a:pPr marL="735013" eaLnBrk="1" hangingPunct="1">
              <a:buFont typeface="Wingdings" pitchFamily="2" charset="2"/>
              <a:buNone/>
              <a:defRPr/>
            </a:pPr>
            <a:r>
              <a:rPr lang="en-US" dirty="0" smtClean="0">
                <a:ea typeface="ＭＳ Ｐゴシック" pitchFamily="34" charset="-128"/>
              </a:rPr>
              <a:t>c. Continued efforts to resuscitate must be weighed against logistical and tactical considerations and the risk of incurring                further casualties.</a:t>
            </a:r>
          </a:p>
        </p:txBody>
      </p:sp>
    </p:spTree>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89" name="Rectangle 2"/>
          <p:cNvSpPr>
            <a:spLocks noGrp="1" noChangeArrowheads="1"/>
          </p:cNvSpPr>
          <p:nvPr>
            <p:ph type="title"/>
          </p:nvPr>
        </p:nvSpPr>
        <p:spPr>
          <a:xfrm>
            <a:off x="1517650" y="0"/>
            <a:ext cx="7616825" cy="1143000"/>
          </a:xfrm>
        </p:spPr>
        <p:txBody>
          <a:bodyPr/>
          <a:lstStyle/>
          <a:p>
            <a:pPr eaLnBrk="1" hangingPunct="1"/>
            <a:r>
              <a:rPr lang="en-US" smtClean="0">
                <a:ea typeface="ＭＳ Ｐゴシック"/>
                <a:cs typeface="ＭＳ Ｐゴシック"/>
              </a:rPr>
              <a:t>Tactical Field Care Guidelines</a:t>
            </a:r>
          </a:p>
        </p:txBody>
      </p:sp>
      <p:sp>
        <p:nvSpPr>
          <p:cNvPr id="174083" name="Rectangle 3"/>
          <p:cNvSpPr>
            <a:spLocks noGrp="1" noChangeArrowheads="1"/>
          </p:cNvSpPr>
          <p:nvPr>
            <p:ph idx="1"/>
          </p:nvPr>
        </p:nvSpPr>
        <p:spPr>
          <a:xfrm>
            <a:off x="762000" y="2133600"/>
            <a:ext cx="7772400" cy="3352800"/>
          </a:xfrm>
        </p:spPr>
        <p:txBody>
          <a:bodyPr/>
          <a:lstStyle/>
          <a:p>
            <a:pPr eaLnBrk="1" hangingPunct="1">
              <a:spcBef>
                <a:spcPts val="0"/>
              </a:spcBef>
              <a:spcAft>
                <a:spcPts val="600"/>
              </a:spcAft>
              <a:buFont typeface="Wingdings" pitchFamily="2" charset="2"/>
              <a:buNone/>
              <a:defRPr/>
            </a:pPr>
            <a:r>
              <a:rPr lang="en-US" dirty="0" smtClean="0">
                <a:ea typeface="ＭＳ Ｐゴシック" pitchFamily="34" charset="-128"/>
              </a:rPr>
              <a:t>7. Fluid Resuscitation</a:t>
            </a:r>
          </a:p>
          <a:p>
            <a:pPr marL="735013" eaLnBrk="1" hangingPunct="1">
              <a:spcBef>
                <a:spcPts val="0"/>
              </a:spcBef>
              <a:spcAft>
                <a:spcPts val="600"/>
              </a:spcAft>
              <a:buFont typeface="Wingdings" pitchFamily="2" charset="2"/>
              <a:buNone/>
              <a:defRPr/>
            </a:pPr>
            <a:r>
              <a:rPr lang="en-US" dirty="0" smtClean="0">
                <a:ea typeface="ＭＳ Ｐゴシック" pitchFamily="34" charset="-128"/>
              </a:rPr>
              <a:t>d. If a casualty with an altered mental status due to suspected TBI has a weak or absent peripheral pulse, resuscitate as necessary to maintain a palpable radial pulse. </a:t>
            </a:r>
          </a:p>
        </p:txBody>
      </p:sp>
    </p:spTree>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7" name="Rectangle 3"/>
          <p:cNvSpPr>
            <a:spLocks noGrp="1" noChangeArrowheads="1"/>
          </p:cNvSpPr>
          <p:nvPr>
            <p:ph idx="1"/>
          </p:nvPr>
        </p:nvSpPr>
        <p:spPr>
          <a:xfrm>
            <a:off x="728663" y="1828800"/>
            <a:ext cx="7772400" cy="4114800"/>
          </a:xfrm>
        </p:spPr>
        <p:txBody>
          <a:bodyPr/>
          <a:lstStyle/>
          <a:p>
            <a:pPr eaLnBrk="1" hangingPunct="1">
              <a:lnSpc>
                <a:spcPct val="90000"/>
              </a:lnSpc>
              <a:buFont typeface="Wingdings" pitchFamily="2" charset="2"/>
              <a:buNone/>
            </a:pPr>
            <a:r>
              <a:rPr lang="en-US" sz="3600" u="sng" smtClean="0">
                <a:ea typeface="ＭＳ Ｐゴシック"/>
                <a:cs typeface="ＭＳ Ｐゴシック"/>
              </a:rPr>
              <a:t>What is “Shock?”</a:t>
            </a:r>
          </a:p>
          <a:p>
            <a:pPr eaLnBrk="1" hangingPunct="1">
              <a:lnSpc>
                <a:spcPct val="90000"/>
              </a:lnSpc>
            </a:pPr>
            <a:r>
              <a:rPr lang="en-US" smtClean="0">
                <a:ea typeface="ＭＳ Ｐゴシック"/>
                <a:cs typeface="ＭＳ Ｐゴシック"/>
              </a:rPr>
              <a:t>Inadequate blood flow to the body tissues</a:t>
            </a:r>
          </a:p>
          <a:p>
            <a:pPr eaLnBrk="1" hangingPunct="1">
              <a:lnSpc>
                <a:spcPct val="90000"/>
              </a:lnSpc>
            </a:pPr>
            <a:r>
              <a:rPr lang="en-US" smtClean="0">
                <a:ea typeface="ＭＳ Ｐゴシック"/>
                <a:cs typeface="ＭＳ Ｐゴシック"/>
              </a:rPr>
              <a:t>Leads to inadequate oxygen delivery and cellular dysfunction</a:t>
            </a:r>
          </a:p>
          <a:p>
            <a:pPr eaLnBrk="1" hangingPunct="1">
              <a:lnSpc>
                <a:spcPct val="90000"/>
              </a:lnSpc>
            </a:pPr>
            <a:r>
              <a:rPr lang="en-US" smtClean="0">
                <a:ea typeface="ＭＳ Ｐゴシック"/>
                <a:cs typeface="ＭＳ Ｐゴシック"/>
              </a:rPr>
              <a:t>May cause death</a:t>
            </a:r>
          </a:p>
          <a:p>
            <a:pPr eaLnBrk="1" hangingPunct="1">
              <a:lnSpc>
                <a:spcPct val="90000"/>
              </a:lnSpc>
            </a:pPr>
            <a:r>
              <a:rPr lang="en-US" smtClean="0">
                <a:ea typeface="ＭＳ Ｐゴシック"/>
                <a:cs typeface="ＭＳ Ｐゴシック"/>
              </a:rPr>
              <a:t>Shock can have many causes, but </a:t>
            </a:r>
            <a:r>
              <a:rPr lang="en-US" u="sng" smtClean="0">
                <a:ea typeface="ＭＳ Ｐゴシック"/>
                <a:cs typeface="ＭＳ Ｐゴシック"/>
              </a:rPr>
              <a:t>on the battlefield, it is typically caused by severe blood loss</a:t>
            </a:r>
          </a:p>
        </p:txBody>
      </p:sp>
      <p:sp>
        <p:nvSpPr>
          <p:cNvPr id="321538" name="Text Box 4"/>
          <p:cNvSpPr txBox="1">
            <a:spLocks noChangeArrowheads="1"/>
          </p:cNvSpPr>
          <p:nvPr/>
        </p:nvSpPr>
        <p:spPr bwMode="auto">
          <a:xfrm>
            <a:off x="1828800" y="152400"/>
            <a:ext cx="6705600" cy="923925"/>
          </a:xfrm>
          <a:prstGeom prst="rect">
            <a:avLst/>
          </a:prstGeom>
          <a:noFill/>
          <a:ln w="9525">
            <a:noFill/>
            <a:miter lim="800000"/>
            <a:headEnd/>
            <a:tailEnd/>
          </a:ln>
        </p:spPr>
        <p:txBody>
          <a:bodyPr>
            <a:spAutoFit/>
          </a:bodyPr>
          <a:lstStyle/>
          <a:p>
            <a:r>
              <a:rPr lang="en-US" sz="5400" b="1"/>
              <a:t>Blood Loss and Shock</a:t>
            </a:r>
          </a:p>
        </p:txBody>
      </p:sp>
    </p:spTree>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ChangeArrowheads="1"/>
          </p:cNvSpPr>
          <p:nvPr>
            <p:ph idx="1"/>
          </p:nvPr>
        </p:nvSpPr>
        <p:spPr>
          <a:xfrm>
            <a:off x="750888" y="2209800"/>
            <a:ext cx="7772400" cy="3581400"/>
          </a:xfrm>
        </p:spPr>
        <p:txBody>
          <a:bodyPr/>
          <a:lstStyle/>
          <a:p>
            <a:pPr marL="1938338" indent="-1938338" eaLnBrk="1" hangingPunct="1">
              <a:buFont typeface="Wingdings" pitchFamily="2" charset="2"/>
              <a:buNone/>
              <a:defRPr/>
            </a:pPr>
            <a:r>
              <a:rPr lang="en-US" sz="3600" dirty="0" smtClean="0">
                <a:ea typeface="ＭＳ Ｐゴシック" pitchFamily="34" charset="-128"/>
              </a:rPr>
              <a:t>Question: How does your body react to blood loss?</a:t>
            </a:r>
          </a:p>
          <a:p>
            <a:pPr marL="0" indent="0" eaLnBrk="1" hangingPunct="1">
              <a:buFont typeface="Arial" pitchFamily="34" charset="0"/>
              <a:buNone/>
              <a:defRPr/>
            </a:pPr>
            <a:endParaRPr lang="en-US" dirty="0" smtClean="0">
              <a:ea typeface="ＭＳ Ｐゴシック" pitchFamily="34" charset="-128"/>
            </a:endParaRPr>
          </a:p>
          <a:p>
            <a:pPr marL="1719263" indent="-1719263" eaLnBrk="1" hangingPunct="1">
              <a:buFont typeface="Wingdings" pitchFamily="2" charset="2"/>
              <a:buNone/>
              <a:defRPr/>
            </a:pPr>
            <a:r>
              <a:rPr lang="en-US" sz="3600" dirty="0" smtClean="0">
                <a:ea typeface="ＭＳ Ｐゴシック" pitchFamily="34" charset="-128"/>
              </a:rPr>
              <a:t>Answer: It depends – on how much blood you lose.</a:t>
            </a:r>
            <a:endParaRPr lang="en-US" sz="3600" u="sng" dirty="0" smtClean="0">
              <a:ea typeface="ＭＳ Ｐゴシック" pitchFamily="34" charset="-128"/>
            </a:endParaRPr>
          </a:p>
        </p:txBody>
      </p:sp>
      <p:sp>
        <p:nvSpPr>
          <p:cNvPr id="323586" name="Text Box 4"/>
          <p:cNvSpPr txBox="1">
            <a:spLocks noChangeArrowheads="1"/>
          </p:cNvSpPr>
          <p:nvPr/>
        </p:nvSpPr>
        <p:spPr bwMode="auto">
          <a:xfrm>
            <a:off x="1828800" y="152400"/>
            <a:ext cx="6705600" cy="923925"/>
          </a:xfrm>
          <a:prstGeom prst="rect">
            <a:avLst/>
          </a:prstGeom>
          <a:noFill/>
          <a:ln w="9525">
            <a:noFill/>
            <a:miter lim="800000"/>
            <a:headEnd/>
            <a:tailEnd/>
          </a:ln>
        </p:spPr>
        <p:txBody>
          <a:bodyPr>
            <a:spAutoFit/>
          </a:bodyPr>
          <a:lstStyle/>
          <a:p>
            <a:r>
              <a:rPr lang="en-US" sz="5400" b="1"/>
              <a:t>Blood Loss and Shock</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ChangeArrowheads="1"/>
          </p:cNvSpPr>
          <p:nvPr>
            <p:ph type="title"/>
          </p:nvPr>
        </p:nvSpPr>
        <p:spPr>
          <a:xfrm>
            <a:off x="1371600" y="76200"/>
            <a:ext cx="7543800" cy="1143000"/>
          </a:xfrm>
        </p:spPr>
        <p:txBody>
          <a:bodyPr rtlCol="0">
            <a:normAutofit fontScale="90000"/>
          </a:bodyPr>
          <a:lstStyle/>
          <a:p>
            <a:pPr eaLnBrk="1" fontAlgn="auto" hangingPunct="1">
              <a:spcAft>
                <a:spcPts val="0"/>
              </a:spcAft>
              <a:defRPr/>
            </a:pPr>
            <a:r>
              <a:rPr lang="en-US" dirty="0" smtClean="0">
                <a:ea typeface="ＭＳ Ｐゴシック"/>
                <a:cs typeface="ＭＳ Ｐゴシック"/>
              </a:rPr>
              <a:t>Disarm Individuals with Altered Mental Status</a:t>
            </a:r>
          </a:p>
        </p:txBody>
      </p:sp>
      <p:sp>
        <p:nvSpPr>
          <p:cNvPr id="43010" name="Rectangle 3"/>
          <p:cNvSpPr>
            <a:spLocks noGrp="1" noChangeArrowheads="1"/>
          </p:cNvSpPr>
          <p:nvPr>
            <p:ph idx="1"/>
          </p:nvPr>
        </p:nvSpPr>
        <p:spPr>
          <a:xfrm>
            <a:off x="457200" y="1524000"/>
            <a:ext cx="8153400" cy="4114800"/>
          </a:xfrm>
        </p:spPr>
        <p:txBody>
          <a:bodyPr rtlCol="0">
            <a:normAutofit fontScale="92500" lnSpcReduction="10000"/>
          </a:bodyPr>
          <a:lstStyle/>
          <a:p>
            <a:pPr eaLnBrk="1" fontAlgn="auto" hangingPunct="1">
              <a:spcAft>
                <a:spcPts val="0"/>
              </a:spcAft>
              <a:buFont typeface="Arial" pitchFamily="34" charset="0"/>
              <a:buChar char="•"/>
              <a:defRPr/>
            </a:pPr>
            <a:r>
              <a:rPr lang="en-US" dirty="0" smtClean="0">
                <a:ea typeface="ＭＳ Ｐゴシック"/>
                <a:cs typeface="ＭＳ Ｐゴシック"/>
              </a:rPr>
              <a:t>Armed combatants with an altered mental status may use their weapons inappropriately.</a:t>
            </a:r>
          </a:p>
          <a:p>
            <a:pPr eaLnBrk="1" fontAlgn="auto" hangingPunct="1">
              <a:spcAft>
                <a:spcPts val="0"/>
              </a:spcAft>
              <a:buFont typeface="Arial" pitchFamily="34" charset="0"/>
              <a:buChar char="•"/>
              <a:defRPr/>
            </a:pPr>
            <a:r>
              <a:rPr lang="en-US" dirty="0" smtClean="0">
                <a:ea typeface="ＭＳ Ｐゴシック"/>
                <a:cs typeface="ＭＳ Ｐゴシック"/>
              </a:rPr>
              <a:t>Secure long gun, pistols, knives, grenades, explosives.</a:t>
            </a:r>
          </a:p>
          <a:p>
            <a:pPr eaLnBrk="1" fontAlgn="auto" hangingPunct="1">
              <a:spcAft>
                <a:spcPts val="0"/>
              </a:spcAft>
              <a:buFont typeface="Arial" pitchFamily="34" charset="0"/>
              <a:buChar char="•"/>
              <a:defRPr/>
            </a:pPr>
            <a:r>
              <a:rPr lang="en-US" dirty="0" smtClean="0">
                <a:ea typeface="ＭＳ Ｐゴシック"/>
                <a:cs typeface="ＭＳ Ｐゴシック"/>
              </a:rPr>
              <a:t>Possible causes of altered mental status are Traumatic Brain Injury (TBI), shock, hypoxia, and pain medications.</a:t>
            </a:r>
          </a:p>
          <a:p>
            <a:pPr eaLnBrk="1" fontAlgn="auto" hangingPunct="1">
              <a:spcAft>
                <a:spcPts val="0"/>
              </a:spcAft>
              <a:buFont typeface="Arial" pitchFamily="34" charset="0"/>
              <a:buChar char="•"/>
              <a:defRPr/>
            </a:pPr>
            <a:r>
              <a:rPr lang="en-US" dirty="0" smtClean="0">
                <a:ea typeface="ＭＳ Ｐゴシック"/>
                <a:cs typeface="ＭＳ Ｐゴシック"/>
              </a:rPr>
              <a:t>Explain to casualty: “Let me hold your weapon for you while the doc checks you out.”</a:t>
            </a:r>
          </a:p>
        </p:txBody>
      </p:sp>
    </p:spTree>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49" name="Rectangle 15"/>
          <p:cNvSpPr>
            <a:spLocks noGrp="1" noChangeArrowheads="1"/>
          </p:cNvSpPr>
          <p:nvPr>
            <p:ph type="title"/>
          </p:nvPr>
        </p:nvSpPr>
        <p:spPr>
          <a:xfrm>
            <a:off x="1600200" y="152400"/>
            <a:ext cx="7543800" cy="1143000"/>
          </a:xfrm>
        </p:spPr>
        <p:txBody>
          <a:bodyPr rtlCol="0">
            <a:normAutofit fontScale="90000"/>
          </a:bodyPr>
          <a:lstStyle/>
          <a:p>
            <a:pPr eaLnBrk="1" fontAlgn="auto" hangingPunct="1">
              <a:spcAft>
                <a:spcPts val="0"/>
              </a:spcAft>
              <a:defRPr/>
            </a:pPr>
            <a:r>
              <a:rPr lang="en-US" dirty="0" smtClean="0">
                <a:ea typeface="ＭＳ Ｐゴシック"/>
                <a:cs typeface="ＭＳ Ｐゴシック"/>
              </a:rPr>
              <a:t>Normal Adult Blood Volume</a:t>
            </a:r>
            <a:br>
              <a:rPr lang="en-US" dirty="0" smtClean="0">
                <a:ea typeface="ＭＳ Ｐゴシック"/>
                <a:cs typeface="ＭＳ Ｐゴシック"/>
              </a:rPr>
            </a:br>
            <a:r>
              <a:rPr lang="en-US" dirty="0" smtClean="0">
                <a:ea typeface="ＭＳ Ｐゴシック"/>
                <a:cs typeface="ＭＳ Ｐゴシック"/>
              </a:rPr>
              <a:t>5 Liters</a:t>
            </a:r>
          </a:p>
        </p:txBody>
      </p:sp>
      <p:pic>
        <p:nvPicPr>
          <p:cNvPr id="325634" name="Picture 3" descr="5 Liters"/>
          <p:cNvPicPr>
            <a:picLocks noChangeAspect="1" noChangeArrowheads="1"/>
          </p:cNvPicPr>
          <p:nvPr/>
        </p:nvPicPr>
        <p:blipFill>
          <a:blip r:embed="rId3"/>
          <a:srcRect/>
          <a:stretch>
            <a:fillRect/>
          </a:stretch>
        </p:blipFill>
        <p:spPr bwMode="auto">
          <a:xfrm>
            <a:off x="28575" y="1700213"/>
            <a:ext cx="9144000" cy="5186362"/>
          </a:xfrm>
          <a:prstGeom prst="rect">
            <a:avLst/>
          </a:prstGeom>
          <a:solidFill>
            <a:srgbClr val="9966FF"/>
          </a:solidFill>
          <a:ln w="9525">
            <a:noFill/>
            <a:miter lim="800000"/>
            <a:headEnd/>
            <a:tailEnd/>
          </a:ln>
        </p:spPr>
      </p:pic>
      <p:sp>
        <p:nvSpPr>
          <p:cNvPr id="242692" name="Text Box 4"/>
          <p:cNvSpPr txBox="1">
            <a:spLocks noChangeArrowheads="1"/>
          </p:cNvSpPr>
          <p:nvPr/>
        </p:nvSpPr>
        <p:spPr bwMode="auto">
          <a:xfrm>
            <a:off x="0" y="1816100"/>
            <a:ext cx="9144000" cy="701675"/>
          </a:xfrm>
          <a:prstGeom prst="rect">
            <a:avLst/>
          </a:prstGeom>
          <a:noFill/>
          <a:ln w="12700">
            <a:noFill/>
            <a:miter lim="800000"/>
            <a:headEnd/>
            <a:tailEnd/>
          </a:ln>
          <a:effectLst/>
        </p:spPr>
        <p:txBody>
          <a:bodyPr>
            <a:spAutoFit/>
          </a:bodyPr>
          <a:lstStyle/>
          <a:p>
            <a:pPr algn="ctr" eaLnBrk="0" hangingPunct="0">
              <a:defRPr/>
            </a:pPr>
            <a:r>
              <a:rPr lang="en-US" sz="4000" dirty="0">
                <a:solidFill>
                  <a:schemeClr val="bg1"/>
                </a:solidFill>
                <a:latin typeface="Arial" charset="0"/>
                <a:ea typeface="ＭＳ Ｐゴシック" charset="-128"/>
                <a:cs typeface="+mn-cs"/>
              </a:rPr>
              <a:t>5 Liters Blood Volume</a:t>
            </a:r>
            <a:endParaRPr lang="en-US" sz="2400" dirty="0">
              <a:solidFill>
                <a:schemeClr val="bg1"/>
              </a:solidFill>
              <a:effectLst>
                <a:outerShdw blurRad="38100" dist="38100" dir="2700000" algn="tl">
                  <a:srgbClr val="C0C0C0"/>
                </a:outerShdw>
              </a:effectLst>
              <a:latin typeface="Arial" charset="0"/>
              <a:ea typeface="ＭＳ Ｐゴシック" charset="-128"/>
              <a:cs typeface="+mn-cs"/>
            </a:endParaRPr>
          </a:p>
        </p:txBody>
      </p:sp>
      <p:sp>
        <p:nvSpPr>
          <p:cNvPr id="325636" name="Text Box 5"/>
          <p:cNvSpPr txBox="1">
            <a:spLocks noChangeArrowheads="1"/>
          </p:cNvSpPr>
          <p:nvPr/>
        </p:nvSpPr>
        <p:spPr bwMode="auto">
          <a:xfrm>
            <a:off x="908050" y="3587750"/>
            <a:ext cx="1090613" cy="1006475"/>
          </a:xfrm>
          <a:prstGeom prst="rect">
            <a:avLst/>
          </a:prstGeom>
          <a:noFill/>
          <a:ln w="9525">
            <a:noFill/>
            <a:miter lim="800000"/>
            <a:headEnd/>
            <a:tailEnd/>
          </a:ln>
        </p:spPr>
        <p:txBody>
          <a:bodyPr>
            <a:spAutoFit/>
          </a:bodyPr>
          <a:lstStyle/>
          <a:p>
            <a:pPr algn="ctr" eaLnBrk="0" hangingPunct="0"/>
            <a:r>
              <a:rPr lang="en-US" sz="2000">
                <a:solidFill>
                  <a:schemeClr val="bg1"/>
                </a:solidFill>
                <a:latin typeface="Arial" charset="0"/>
              </a:rPr>
              <a:t>1 liter by volume</a:t>
            </a:r>
          </a:p>
        </p:txBody>
      </p:sp>
      <p:sp>
        <p:nvSpPr>
          <p:cNvPr id="325637" name="Oval 6"/>
          <p:cNvSpPr>
            <a:spLocks noChangeArrowheads="1"/>
          </p:cNvSpPr>
          <p:nvPr/>
        </p:nvSpPr>
        <p:spPr bwMode="auto">
          <a:xfrm>
            <a:off x="885825" y="3533775"/>
            <a:ext cx="1112838" cy="1190625"/>
          </a:xfrm>
          <a:prstGeom prst="ellipse">
            <a:avLst/>
          </a:prstGeom>
          <a:noFill/>
          <a:ln w="25400">
            <a:solidFill>
              <a:schemeClr val="bg1"/>
            </a:solidFill>
            <a:round/>
            <a:headEnd/>
            <a:tailEnd/>
          </a:ln>
        </p:spPr>
        <p:txBody>
          <a:bodyPr wrap="none" anchor="ctr"/>
          <a:lstStyle/>
          <a:p>
            <a:pPr>
              <a:lnSpc>
                <a:spcPct val="90000"/>
              </a:lnSpc>
              <a:spcBef>
                <a:spcPct val="20000"/>
              </a:spcBef>
              <a:buSzPct val="50000"/>
              <a:buFont typeface="Wingdings" pitchFamily="2" charset="2"/>
              <a:buChar char="l"/>
            </a:pPr>
            <a:endParaRPr lang="en-US"/>
          </a:p>
        </p:txBody>
      </p:sp>
      <p:sp>
        <p:nvSpPr>
          <p:cNvPr id="325638" name="Text Box 7"/>
          <p:cNvSpPr txBox="1">
            <a:spLocks noChangeArrowheads="1"/>
          </p:cNvSpPr>
          <p:nvPr/>
        </p:nvSpPr>
        <p:spPr bwMode="auto">
          <a:xfrm>
            <a:off x="2559050" y="3582988"/>
            <a:ext cx="1090613" cy="1006475"/>
          </a:xfrm>
          <a:prstGeom prst="rect">
            <a:avLst/>
          </a:prstGeom>
          <a:noFill/>
          <a:ln w="9525">
            <a:noFill/>
            <a:miter lim="800000"/>
            <a:headEnd/>
            <a:tailEnd/>
          </a:ln>
        </p:spPr>
        <p:txBody>
          <a:bodyPr>
            <a:spAutoFit/>
          </a:bodyPr>
          <a:lstStyle/>
          <a:p>
            <a:pPr algn="ctr" eaLnBrk="0" hangingPunct="0"/>
            <a:r>
              <a:rPr lang="en-US" sz="2000">
                <a:solidFill>
                  <a:schemeClr val="bg1"/>
                </a:solidFill>
                <a:latin typeface="Arial" charset="0"/>
              </a:rPr>
              <a:t>1 liter by volume</a:t>
            </a:r>
          </a:p>
        </p:txBody>
      </p:sp>
      <p:sp>
        <p:nvSpPr>
          <p:cNvPr id="325639" name="Text Box 8"/>
          <p:cNvSpPr txBox="1">
            <a:spLocks noChangeArrowheads="1"/>
          </p:cNvSpPr>
          <p:nvPr/>
        </p:nvSpPr>
        <p:spPr bwMode="auto">
          <a:xfrm>
            <a:off x="4171950" y="3582988"/>
            <a:ext cx="1090613" cy="1006475"/>
          </a:xfrm>
          <a:prstGeom prst="rect">
            <a:avLst/>
          </a:prstGeom>
          <a:noFill/>
          <a:ln w="9525">
            <a:noFill/>
            <a:miter lim="800000"/>
            <a:headEnd/>
            <a:tailEnd/>
          </a:ln>
        </p:spPr>
        <p:txBody>
          <a:bodyPr>
            <a:spAutoFit/>
          </a:bodyPr>
          <a:lstStyle/>
          <a:p>
            <a:pPr algn="ctr" eaLnBrk="0" hangingPunct="0"/>
            <a:r>
              <a:rPr lang="en-US" sz="2000">
                <a:solidFill>
                  <a:schemeClr val="bg1"/>
                </a:solidFill>
                <a:latin typeface="Arial" charset="0"/>
              </a:rPr>
              <a:t>1 liter by volume</a:t>
            </a:r>
          </a:p>
        </p:txBody>
      </p:sp>
      <p:sp>
        <p:nvSpPr>
          <p:cNvPr id="325640" name="Text Box 9"/>
          <p:cNvSpPr txBox="1">
            <a:spLocks noChangeArrowheads="1"/>
          </p:cNvSpPr>
          <p:nvPr/>
        </p:nvSpPr>
        <p:spPr bwMode="auto">
          <a:xfrm>
            <a:off x="5786438" y="3582988"/>
            <a:ext cx="1090612" cy="1006475"/>
          </a:xfrm>
          <a:prstGeom prst="rect">
            <a:avLst/>
          </a:prstGeom>
          <a:noFill/>
          <a:ln w="9525">
            <a:noFill/>
            <a:miter lim="800000"/>
            <a:headEnd/>
            <a:tailEnd/>
          </a:ln>
        </p:spPr>
        <p:txBody>
          <a:bodyPr>
            <a:spAutoFit/>
          </a:bodyPr>
          <a:lstStyle/>
          <a:p>
            <a:pPr algn="ctr" eaLnBrk="0" hangingPunct="0"/>
            <a:r>
              <a:rPr lang="en-US" sz="2000">
                <a:solidFill>
                  <a:schemeClr val="bg1"/>
                </a:solidFill>
                <a:latin typeface="Arial" charset="0"/>
              </a:rPr>
              <a:t>1 liter by volume</a:t>
            </a:r>
          </a:p>
        </p:txBody>
      </p:sp>
      <p:sp>
        <p:nvSpPr>
          <p:cNvPr id="325641" name="Text Box 10"/>
          <p:cNvSpPr txBox="1">
            <a:spLocks noChangeArrowheads="1"/>
          </p:cNvSpPr>
          <p:nvPr/>
        </p:nvSpPr>
        <p:spPr bwMode="auto">
          <a:xfrm>
            <a:off x="7321550" y="3582988"/>
            <a:ext cx="1090613" cy="1006475"/>
          </a:xfrm>
          <a:prstGeom prst="rect">
            <a:avLst/>
          </a:prstGeom>
          <a:noFill/>
          <a:ln w="9525">
            <a:noFill/>
            <a:miter lim="800000"/>
            <a:headEnd/>
            <a:tailEnd/>
          </a:ln>
        </p:spPr>
        <p:txBody>
          <a:bodyPr>
            <a:spAutoFit/>
          </a:bodyPr>
          <a:lstStyle/>
          <a:p>
            <a:pPr algn="ctr" eaLnBrk="0" hangingPunct="0"/>
            <a:r>
              <a:rPr lang="en-US" sz="2000">
                <a:solidFill>
                  <a:schemeClr val="bg1"/>
                </a:solidFill>
                <a:latin typeface="Arial" charset="0"/>
              </a:rPr>
              <a:t>1 liter by volume</a:t>
            </a:r>
          </a:p>
        </p:txBody>
      </p:sp>
      <p:sp>
        <p:nvSpPr>
          <p:cNvPr id="325642" name="Oval 11"/>
          <p:cNvSpPr>
            <a:spLocks noChangeArrowheads="1"/>
          </p:cNvSpPr>
          <p:nvPr/>
        </p:nvSpPr>
        <p:spPr bwMode="auto">
          <a:xfrm>
            <a:off x="2551113" y="3530600"/>
            <a:ext cx="1112837" cy="1190625"/>
          </a:xfrm>
          <a:prstGeom prst="ellipse">
            <a:avLst/>
          </a:prstGeom>
          <a:noFill/>
          <a:ln w="25400">
            <a:solidFill>
              <a:schemeClr val="bg1"/>
            </a:solidFill>
            <a:round/>
            <a:headEnd/>
            <a:tailEnd/>
          </a:ln>
        </p:spPr>
        <p:txBody>
          <a:bodyPr wrap="none" anchor="ctr"/>
          <a:lstStyle/>
          <a:p>
            <a:pPr>
              <a:lnSpc>
                <a:spcPct val="90000"/>
              </a:lnSpc>
              <a:spcBef>
                <a:spcPct val="20000"/>
              </a:spcBef>
              <a:buSzPct val="50000"/>
              <a:buFont typeface="Wingdings" pitchFamily="2" charset="2"/>
              <a:buChar char="l"/>
            </a:pPr>
            <a:endParaRPr lang="en-US"/>
          </a:p>
        </p:txBody>
      </p:sp>
      <p:sp>
        <p:nvSpPr>
          <p:cNvPr id="325643" name="Oval 12"/>
          <p:cNvSpPr>
            <a:spLocks noChangeArrowheads="1"/>
          </p:cNvSpPr>
          <p:nvPr/>
        </p:nvSpPr>
        <p:spPr bwMode="auto">
          <a:xfrm>
            <a:off x="4149725" y="3533775"/>
            <a:ext cx="1112838" cy="1190625"/>
          </a:xfrm>
          <a:prstGeom prst="ellipse">
            <a:avLst/>
          </a:prstGeom>
          <a:noFill/>
          <a:ln w="25400">
            <a:solidFill>
              <a:schemeClr val="bg1"/>
            </a:solidFill>
            <a:round/>
            <a:headEnd/>
            <a:tailEnd/>
          </a:ln>
        </p:spPr>
        <p:txBody>
          <a:bodyPr wrap="none" anchor="ctr"/>
          <a:lstStyle/>
          <a:p>
            <a:pPr>
              <a:lnSpc>
                <a:spcPct val="90000"/>
              </a:lnSpc>
              <a:spcBef>
                <a:spcPct val="20000"/>
              </a:spcBef>
              <a:buSzPct val="50000"/>
              <a:buFont typeface="Wingdings" pitchFamily="2" charset="2"/>
              <a:buChar char="l"/>
            </a:pPr>
            <a:endParaRPr lang="en-US"/>
          </a:p>
        </p:txBody>
      </p:sp>
      <p:sp>
        <p:nvSpPr>
          <p:cNvPr id="325644" name="Oval 13"/>
          <p:cNvSpPr>
            <a:spLocks noChangeArrowheads="1"/>
          </p:cNvSpPr>
          <p:nvPr/>
        </p:nvSpPr>
        <p:spPr bwMode="auto">
          <a:xfrm>
            <a:off x="5778500" y="3530600"/>
            <a:ext cx="1112838" cy="1190625"/>
          </a:xfrm>
          <a:prstGeom prst="ellipse">
            <a:avLst/>
          </a:prstGeom>
          <a:noFill/>
          <a:ln w="25400">
            <a:solidFill>
              <a:schemeClr val="bg1"/>
            </a:solidFill>
            <a:round/>
            <a:headEnd/>
            <a:tailEnd/>
          </a:ln>
        </p:spPr>
        <p:txBody>
          <a:bodyPr wrap="none" anchor="ctr"/>
          <a:lstStyle/>
          <a:p>
            <a:pPr>
              <a:lnSpc>
                <a:spcPct val="90000"/>
              </a:lnSpc>
              <a:spcBef>
                <a:spcPct val="20000"/>
              </a:spcBef>
              <a:buSzPct val="50000"/>
              <a:buFont typeface="Wingdings" pitchFamily="2" charset="2"/>
              <a:buChar char="l"/>
            </a:pPr>
            <a:endParaRPr lang="en-US"/>
          </a:p>
        </p:txBody>
      </p:sp>
      <p:sp>
        <p:nvSpPr>
          <p:cNvPr id="325645" name="Oval 14"/>
          <p:cNvSpPr>
            <a:spLocks noChangeArrowheads="1"/>
          </p:cNvSpPr>
          <p:nvPr/>
        </p:nvSpPr>
        <p:spPr bwMode="auto">
          <a:xfrm>
            <a:off x="7304088" y="3530600"/>
            <a:ext cx="1112837" cy="1190625"/>
          </a:xfrm>
          <a:prstGeom prst="ellipse">
            <a:avLst/>
          </a:prstGeom>
          <a:noFill/>
          <a:ln w="25400">
            <a:solidFill>
              <a:schemeClr val="bg1"/>
            </a:solidFill>
            <a:round/>
            <a:headEnd/>
            <a:tailEnd/>
          </a:ln>
        </p:spPr>
        <p:txBody>
          <a:bodyPr wrap="none" anchor="ctr"/>
          <a:lstStyle/>
          <a:p>
            <a:pPr>
              <a:lnSpc>
                <a:spcPct val="90000"/>
              </a:lnSpc>
              <a:spcBef>
                <a:spcPct val="20000"/>
              </a:spcBef>
              <a:buSzPct val="50000"/>
              <a:buFont typeface="Wingdings" pitchFamily="2" charset="2"/>
              <a:buChar char="l"/>
            </a:pPr>
            <a:endParaRPr lang="en-US"/>
          </a:p>
        </p:txBody>
      </p:sp>
    </p:spTree>
  </p:cSld>
  <p:clrMapOvr>
    <a:masterClrMapping/>
  </p:clrMapOvr>
  <p:transition/>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1" name="Rectangle 5"/>
          <p:cNvSpPr>
            <a:spLocks noGrp="1" noChangeArrowheads="1"/>
          </p:cNvSpPr>
          <p:nvPr>
            <p:ph type="title"/>
          </p:nvPr>
        </p:nvSpPr>
        <p:spPr>
          <a:xfrm>
            <a:off x="2286000" y="152400"/>
            <a:ext cx="5486400" cy="1143000"/>
          </a:xfrm>
        </p:spPr>
        <p:txBody>
          <a:bodyPr/>
          <a:lstStyle/>
          <a:p>
            <a:pPr eaLnBrk="1" hangingPunct="1"/>
            <a:r>
              <a:rPr lang="en-US" sz="5400" smtClean="0">
                <a:ea typeface="ＭＳ Ｐゴシック"/>
                <a:cs typeface="ＭＳ Ｐゴシック"/>
              </a:rPr>
              <a:t>500cc Blood Loss</a:t>
            </a:r>
          </a:p>
        </p:txBody>
      </p:sp>
      <p:pic>
        <p:nvPicPr>
          <p:cNvPr id="327682" name="Picture 3" descr="4"/>
          <p:cNvPicPr>
            <a:picLocks noChangeAspect="1" noChangeArrowheads="1"/>
          </p:cNvPicPr>
          <p:nvPr/>
        </p:nvPicPr>
        <p:blipFill>
          <a:blip r:embed="rId3"/>
          <a:srcRect/>
          <a:stretch>
            <a:fillRect/>
          </a:stretch>
        </p:blipFill>
        <p:spPr bwMode="auto">
          <a:xfrm>
            <a:off x="28575" y="1754188"/>
            <a:ext cx="9144000" cy="5129212"/>
          </a:xfrm>
          <a:prstGeom prst="rect">
            <a:avLst/>
          </a:prstGeom>
          <a:noFill/>
          <a:ln w="9525">
            <a:noFill/>
            <a:miter lim="800000"/>
            <a:headEnd/>
            <a:tailEnd/>
          </a:ln>
        </p:spPr>
      </p:pic>
      <p:sp>
        <p:nvSpPr>
          <p:cNvPr id="244740" name="Text Box 4"/>
          <p:cNvSpPr txBox="1">
            <a:spLocks noChangeArrowheads="1"/>
          </p:cNvSpPr>
          <p:nvPr/>
        </p:nvSpPr>
        <p:spPr bwMode="auto">
          <a:xfrm>
            <a:off x="0" y="1854200"/>
            <a:ext cx="9144000" cy="701675"/>
          </a:xfrm>
          <a:prstGeom prst="rect">
            <a:avLst/>
          </a:prstGeom>
          <a:noFill/>
          <a:ln w="12700">
            <a:noFill/>
            <a:miter lim="800000"/>
            <a:headEnd/>
            <a:tailEnd/>
          </a:ln>
          <a:effectLst/>
        </p:spPr>
        <p:txBody>
          <a:bodyPr>
            <a:spAutoFit/>
          </a:bodyPr>
          <a:lstStyle/>
          <a:p>
            <a:pPr algn="ctr" eaLnBrk="0" hangingPunct="0">
              <a:defRPr/>
            </a:pPr>
            <a:r>
              <a:rPr lang="en-US" sz="4000" b="1" dirty="0">
                <a:latin typeface="Times New Roman" charset="0"/>
                <a:ea typeface="ＭＳ Ｐゴシック" charset="-128"/>
                <a:cs typeface="+mn-cs"/>
              </a:rPr>
              <a:t>4.5 Liters Blood Volume</a:t>
            </a:r>
            <a:endParaRPr lang="en-US" sz="2400" b="1" dirty="0">
              <a:effectLst>
                <a:outerShdw blurRad="38100" dist="38100" dir="2700000" algn="tl">
                  <a:srgbClr val="C0C0C0"/>
                </a:outerShdw>
              </a:effectLst>
              <a:latin typeface="Times New Roman" charset="0"/>
              <a:ea typeface="ＭＳ Ｐゴシック" charset="-128"/>
              <a:cs typeface="+mn-cs"/>
            </a:endParaRPr>
          </a:p>
        </p:txBody>
      </p:sp>
    </p:spTree>
  </p:cSld>
  <p:clrMapOvr>
    <a:masterClrMapping/>
  </p:clrMapOvr>
  <p:transition/>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65" name="Rectangle 5"/>
          <p:cNvSpPr>
            <a:spLocks noGrp="1" noChangeArrowheads="1"/>
          </p:cNvSpPr>
          <p:nvPr>
            <p:ph idx="1"/>
          </p:nvPr>
        </p:nvSpPr>
        <p:spPr>
          <a:xfrm>
            <a:off x="685800" y="1981200"/>
            <a:ext cx="7772400" cy="4114800"/>
          </a:xfrm>
        </p:spPr>
        <p:txBody>
          <a:bodyPr rtlCol="0">
            <a:normAutofit fontScale="92500" lnSpcReduction="20000"/>
          </a:bodyPr>
          <a:lstStyle/>
          <a:p>
            <a:pPr eaLnBrk="1" fontAlgn="auto" hangingPunct="1">
              <a:spcAft>
                <a:spcPts val="0"/>
              </a:spcAft>
              <a:buFont typeface="Arial" pitchFamily="34" charset="0"/>
              <a:buChar char="•"/>
              <a:defRPr/>
            </a:pPr>
            <a:r>
              <a:rPr lang="en-US" dirty="0" smtClean="0">
                <a:ea typeface="ＭＳ Ｐゴシック"/>
                <a:cs typeface="ＭＳ Ｐゴシック"/>
              </a:rPr>
              <a:t>Mental State: Alert</a:t>
            </a:r>
          </a:p>
          <a:p>
            <a:pPr eaLnBrk="1" fontAlgn="auto" hangingPunct="1">
              <a:spcAft>
                <a:spcPts val="0"/>
              </a:spcAft>
              <a:buFont typeface="Arial" pitchFamily="34" charset="0"/>
              <a:buChar char="•"/>
              <a:defRPr/>
            </a:pPr>
            <a:r>
              <a:rPr lang="en-US" dirty="0" smtClean="0">
                <a:ea typeface="ＭＳ Ｐゴシック"/>
                <a:cs typeface="ＭＳ Ｐゴシック"/>
              </a:rPr>
              <a:t>Radial Pulse: Full</a:t>
            </a:r>
          </a:p>
          <a:p>
            <a:pPr eaLnBrk="1" fontAlgn="auto" hangingPunct="1">
              <a:spcAft>
                <a:spcPts val="0"/>
              </a:spcAft>
              <a:buFont typeface="Arial" pitchFamily="34" charset="0"/>
              <a:buChar char="•"/>
              <a:defRPr/>
            </a:pPr>
            <a:r>
              <a:rPr lang="en-US" dirty="0" smtClean="0">
                <a:ea typeface="ＭＳ Ｐゴシック"/>
                <a:cs typeface="ＭＳ Ｐゴシック"/>
              </a:rPr>
              <a:t>Heart Rate: Normal or slightly increased</a:t>
            </a:r>
          </a:p>
          <a:p>
            <a:pPr eaLnBrk="1" fontAlgn="auto" hangingPunct="1">
              <a:spcAft>
                <a:spcPts val="0"/>
              </a:spcAft>
              <a:buFont typeface="Arial" pitchFamily="34" charset="0"/>
              <a:buChar char="•"/>
              <a:defRPr/>
            </a:pPr>
            <a:r>
              <a:rPr lang="en-US" dirty="0" smtClean="0">
                <a:ea typeface="ＭＳ Ｐゴシック"/>
                <a:cs typeface="ＭＳ Ｐゴシック"/>
              </a:rPr>
              <a:t>Systolic Blood pressure: Normal</a:t>
            </a:r>
          </a:p>
          <a:p>
            <a:pPr eaLnBrk="1" fontAlgn="auto" hangingPunct="1">
              <a:spcAft>
                <a:spcPts val="0"/>
              </a:spcAft>
              <a:buFont typeface="Arial" pitchFamily="34" charset="0"/>
              <a:buChar char="•"/>
              <a:defRPr/>
            </a:pPr>
            <a:r>
              <a:rPr lang="en-US" dirty="0" smtClean="0">
                <a:ea typeface="ＭＳ Ｐゴシック"/>
                <a:cs typeface="ＭＳ Ｐゴシック"/>
              </a:rPr>
              <a:t>Respiratory Rate: Normal</a:t>
            </a:r>
          </a:p>
          <a:p>
            <a:pPr eaLnBrk="1" fontAlgn="auto" hangingPunct="1">
              <a:spcAft>
                <a:spcPts val="0"/>
              </a:spcAft>
              <a:buFont typeface="Arial" pitchFamily="34" charset="0"/>
              <a:buChar char="•"/>
              <a:defRPr/>
            </a:pPr>
            <a:r>
              <a:rPr lang="en-US" dirty="0" smtClean="0">
                <a:ea typeface="ＭＳ Ｐゴシック"/>
                <a:cs typeface="ＭＳ Ｐゴシック"/>
              </a:rPr>
              <a:t>Is the casualty going to die from this?</a:t>
            </a:r>
          </a:p>
          <a:p>
            <a:pPr marL="0" indent="0" algn="ctr" eaLnBrk="1" fontAlgn="auto" hangingPunct="1">
              <a:spcAft>
                <a:spcPts val="0"/>
              </a:spcAft>
              <a:buFont typeface="Arial" pitchFamily="34" charset="0"/>
              <a:buNone/>
              <a:defRPr/>
            </a:pPr>
            <a:r>
              <a:rPr lang="en-US" sz="8800" dirty="0" smtClean="0">
                <a:ea typeface="ＭＳ Ｐゴシック"/>
              </a:rPr>
              <a:t>No</a:t>
            </a:r>
          </a:p>
        </p:txBody>
      </p:sp>
      <p:sp>
        <p:nvSpPr>
          <p:cNvPr id="329730" name="Rectangle 5"/>
          <p:cNvSpPr>
            <a:spLocks noGrp="1" noChangeArrowheads="1"/>
          </p:cNvSpPr>
          <p:nvPr>
            <p:ph type="title"/>
          </p:nvPr>
        </p:nvSpPr>
        <p:spPr>
          <a:xfrm>
            <a:off x="2286000" y="152400"/>
            <a:ext cx="5486400" cy="1143000"/>
          </a:xfrm>
        </p:spPr>
        <p:txBody>
          <a:bodyPr/>
          <a:lstStyle/>
          <a:p>
            <a:pPr eaLnBrk="1" hangingPunct="1"/>
            <a:r>
              <a:rPr lang="en-US" sz="5400" smtClean="0">
                <a:ea typeface="ＭＳ Ｐゴシック"/>
                <a:cs typeface="ＭＳ Ｐゴシック"/>
              </a:rPr>
              <a:t>500cc Blood Loss</a:t>
            </a:r>
          </a:p>
        </p:txBody>
      </p:sp>
    </p:spTree>
  </p:cSld>
  <p:clrMapOvr>
    <a:masterClrMapping/>
  </p:clrMapOvr>
  <p:transition spd="slow"/>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1777" name="Picture 2" descr="4"/>
          <p:cNvPicPr>
            <a:picLocks noChangeAspect="1" noChangeArrowheads="1"/>
          </p:cNvPicPr>
          <p:nvPr/>
        </p:nvPicPr>
        <p:blipFill>
          <a:blip r:embed="rId3"/>
          <a:srcRect/>
          <a:stretch>
            <a:fillRect/>
          </a:stretch>
        </p:blipFill>
        <p:spPr bwMode="auto">
          <a:xfrm>
            <a:off x="28575" y="1768475"/>
            <a:ext cx="9144000" cy="5099050"/>
          </a:xfrm>
          <a:prstGeom prst="rect">
            <a:avLst/>
          </a:prstGeom>
          <a:noFill/>
          <a:ln w="9525">
            <a:noFill/>
            <a:miter lim="800000"/>
            <a:headEnd/>
            <a:tailEnd/>
          </a:ln>
        </p:spPr>
      </p:pic>
      <p:sp>
        <p:nvSpPr>
          <p:cNvPr id="246788" name="Text Box 4"/>
          <p:cNvSpPr txBox="1">
            <a:spLocks noChangeArrowheads="1"/>
          </p:cNvSpPr>
          <p:nvPr/>
        </p:nvSpPr>
        <p:spPr bwMode="auto">
          <a:xfrm>
            <a:off x="0" y="1804988"/>
            <a:ext cx="9144000" cy="701675"/>
          </a:xfrm>
          <a:prstGeom prst="rect">
            <a:avLst/>
          </a:prstGeom>
          <a:noFill/>
          <a:ln w="12700">
            <a:noFill/>
            <a:miter lim="800000"/>
            <a:headEnd/>
            <a:tailEnd/>
          </a:ln>
          <a:effectLst/>
        </p:spPr>
        <p:txBody>
          <a:bodyPr>
            <a:spAutoFit/>
          </a:bodyPr>
          <a:lstStyle/>
          <a:p>
            <a:pPr algn="ctr" eaLnBrk="0" hangingPunct="0">
              <a:defRPr/>
            </a:pPr>
            <a:r>
              <a:rPr lang="en-US" sz="4000" b="1" dirty="0">
                <a:latin typeface="Times New Roman" charset="0"/>
                <a:ea typeface="ＭＳ Ｐゴシック" charset="-128"/>
                <a:cs typeface="+mn-cs"/>
              </a:rPr>
              <a:t>4.0 Liters Blood Volume</a:t>
            </a:r>
            <a:endParaRPr lang="en-US" sz="2400" b="1" dirty="0">
              <a:effectLst>
                <a:outerShdw blurRad="38100" dist="38100" dir="2700000" algn="tl">
                  <a:srgbClr val="C0C0C0"/>
                </a:outerShdw>
              </a:effectLst>
              <a:latin typeface="Times New Roman" charset="0"/>
              <a:ea typeface="ＭＳ Ｐゴシック" charset="-128"/>
              <a:cs typeface="+mn-cs"/>
            </a:endParaRPr>
          </a:p>
        </p:txBody>
      </p:sp>
      <p:sp>
        <p:nvSpPr>
          <p:cNvPr id="331779" name="Rectangle 4"/>
          <p:cNvSpPr>
            <a:spLocks noGrp="1" noChangeArrowheads="1"/>
          </p:cNvSpPr>
          <p:nvPr>
            <p:ph type="title"/>
          </p:nvPr>
        </p:nvSpPr>
        <p:spPr>
          <a:xfrm>
            <a:off x="2286000" y="155575"/>
            <a:ext cx="6248400" cy="1143000"/>
          </a:xfrm>
        </p:spPr>
        <p:txBody>
          <a:bodyPr/>
          <a:lstStyle/>
          <a:p>
            <a:pPr eaLnBrk="1" hangingPunct="1"/>
            <a:r>
              <a:rPr lang="en-US" sz="5400" smtClean="0">
                <a:ea typeface="ＭＳ Ｐゴシック"/>
                <a:cs typeface="ＭＳ Ｐゴシック"/>
              </a:rPr>
              <a:t>1000cc  Blood Loss</a:t>
            </a:r>
          </a:p>
        </p:txBody>
      </p:sp>
    </p:spTree>
  </p:cSld>
  <p:clrMapOvr>
    <a:masterClrMapping/>
  </p:clrMapOvr>
  <p:transition/>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42" name="Rectangle 5"/>
          <p:cNvSpPr>
            <a:spLocks noGrp="1" noChangeArrowheads="1"/>
          </p:cNvSpPr>
          <p:nvPr>
            <p:ph idx="1"/>
          </p:nvPr>
        </p:nvSpPr>
        <p:spPr>
          <a:xfrm>
            <a:off x="838200" y="1905000"/>
            <a:ext cx="7543800" cy="4648200"/>
          </a:xfrm>
        </p:spPr>
        <p:txBody>
          <a:bodyPr rtlCol="0">
            <a:normAutofit/>
          </a:bodyPr>
          <a:lstStyle/>
          <a:p>
            <a:pPr eaLnBrk="1" fontAlgn="auto" hangingPunct="1">
              <a:lnSpc>
                <a:spcPct val="80000"/>
              </a:lnSpc>
              <a:spcAft>
                <a:spcPts val="0"/>
              </a:spcAft>
              <a:buFont typeface="Arial" pitchFamily="34" charset="0"/>
              <a:buChar char="•"/>
              <a:defRPr/>
            </a:pPr>
            <a:r>
              <a:rPr lang="en-US" dirty="0" smtClean="0">
                <a:ea typeface="ＭＳ Ｐゴシック"/>
                <a:cs typeface="ＭＳ Ｐゴシック"/>
              </a:rPr>
              <a:t>Mental State:  Alert</a:t>
            </a:r>
          </a:p>
          <a:p>
            <a:pPr eaLnBrk="1" fontAlgn="auto" hangingPunct="1">
              <a:lnSpc>
                <a:spcPct val="80000"/>
              </a:lnSpc>
              <a:spcAft>
                <a:spcPts val="0"/>
              </a:spcAft>
              <a:buFont typeface="Arial" pitchFamily="34" charset="0"/>
              <a:buChar char="•"/>
              <a:defRPr/>
            </a:pPr>
            <a:r>
              <a:rPr lang="en-US" dirty="0" smtClean="0">
                <a:ea typeface="ＭＳ Ｐゴシック"/>
                <a:cs typeface="ＭＳ Ｐゴシック"/>
              </a:rPr>
              <a:t>Radial Pulse:  Full</a:t>
            </a:r>
          </a:p>
          <a:p>
            <a:pPr eaLnBrk="1" fontAlgn="auto" hangingPunct="1">
              <a:lnSpc>
                <a:spcPct val="80000"/>
              </a:lnSpc>
              <a:spcAft>
                <a:spcPts val="0"/>
              </a:spcAft>
              <a:buFont typeface="Arial" pitchFamily="34" charset="0"/>
              <a:buChar char="•"/>
              <a:defRPr/>
            </a:pPr>
            <a:r>
              <a:rPr lang="en-US" dirty="0" smtClean="0">
                <a:ea typeface="ＭＳ Ｐゴシック"/>
                <a:cs typeface="ＭＳ Ｐゴシック"/>
              </a:rPr>
              <a:t>Heart Rate:     100 +</a:t>
            </a:r>
          </a:p>
          <a:p>
            <a:pPr eaLnBrk="1" fontAlgn="auto" hangingPunct="1">
              <a:lnSpc>
                <a:spcPct val="80000"/>
              </a:lnSpc>
              <a:spcAft>
                <a:spcPts val="0"/>
              </a:spcAft>
              <a:buFont typeface="Arial" pitchFamily="34" charset="0"/>
              <a:buChar char="•"/>
              <a:defRPr/>
            </a:pPr>
            <a:r>
              <a:rPr lang="en-US" dirty="0" smtClean="0">
                <a:ea typeface="ＭＳ Ｐゴシック"/>
                <a:cs typeface="ＭＳ Ｐゴシック"/>
              </a:rPr>
              <a:t>Systolic Blood pressure:  Normal lying down</a:t>
            </a:r>
          </a:p>
          <a:p>
            <a:pPr eaLnBrk="1" fontAlgn="auto" hangingPunct="1">
              <a:lnSpc>
                <a:spcPct val="80000"/>
              </a:lnSpc>
              <a:spcAft>
                <a:spcPts val="0"/>
              </a:spcAft>
              <a:buFont typeface="Arial" pitchFamily="34" charset="0"/>
              <a:buChar char="•"/>
              <a:defRPr/>
            </a:pPr>
            <a:r>
              <a:rPr lang="en-US" dirty="0" smtClean="0">
                <a:ea typeface="ＭＳ Ｐゴシック"/>
                <a:cs typeface="ＭＳ Ｐゴシック"/>
              </a:rPr>
              <a:t>Respiratory Rate:  May be normal</a:t>
            </a:r>
          </a:p>
          <a:p>
            <a:pPr eaLnBrk="1" fontAlgn="auto" hangingPunct="1">
              <a:lnSpc>
                <a:spcPct val="80000"/>
              </a:lnSpc>
              <a:spcAft>
                <a:spcPts val="0"/>
              </a:spcAft>
              <a:buFont typeface="Arial" pitchFamily="34" charset="0"/>
              <a:buChar char="•"/>
              <a:defRPr/>
            </a:pPr>
            <a:r>
              <a:rPr lang="en-US" dirty="0" smtClean="0">
                <a:ea typeface="ＭＳ Ｐゴシック"/>
                <a:cs typeface="ＭＳ Ｐゴシック"/>
              </a:rPr>
              <a:t>Is the casualty going to die from this?</a:t>
            </a:r>
            <a:endParaRPr lang="en-US" dirty="0">
              <a:ea typeface="ＭＳ Ｐゴシック"/>
              <a:cs typeface="ＭＳ Ｐゴシック"/>
            </a:endParaRPr>
          </a:p>
          <a:p>
            <a:pPr marL="0" indent="0" algn="ctr" eaLnBrk="1" fontAlgn="auto" hangingPunct="1">
              <a:lnSpc>
                <a:spcPct val="80000"/>
              </a:lnSpc>
              <a:spcAft>
                <a:spcPts val="0"/>
              </a:spcAft>
              <a:buFont typeface="Arial" pitchFamily="34" charset="0"/>
              <a:buNone/>
              <a:defRPr/>
            </a:pPr>
            <a:r>
              <a:rPr lang="en-US" sz="8000" dirty="0" smtClean="0">
                <a:ea typeface="ＭＳ Ｐゴシック"/>
                <a:cs typeface="ＭＳ Ｐゴシック"/>
              </a:rPr>
              <a:t>No</a:t>
            </a:r>
          </a:p>
          <a:p>
            <a:pPr eaLnBrk="1" fontAlgn="auto" hangingPunct="1">
              <a:lnSpc>
                <a:spcPct val="80000"/>
              </a:lnSpc>
              <a:spcAft>
                <a:spcPts val="0"/>
              </a:spcAft>
              <a:buFont typeface="Wingdings" pitchFamily="2" charset="2"/>
              <a:buNone/>
              <a:defRPr/>
            </a:pPr>
            <a:endParaRPr lang="en-US" sz="8000" dirty="0" smtClean="0">
              <a:ea typeface="ＭＳ Ｐゴシック"/>
              <a:cs typeface="ＭＳ Ｐゴシック"/>
            </a:endParaRPr>
          </a:p>
        </p:txBody>
      </p:sp>
      <p:sp>
        <p:nvSpPr>
          <p:cNvPr id="333826" name="Rectangle 4"/>
          <p:cNvSpPr>
            <a:spLocks noGrp="1" noChangeArrowheads="1"/>
          </p:cNvSpPr>
          <p:nvPr>
            <p:ph type="title"/>
          </p:nvPr>
        </p:nvSpPr>
        <p:spPr>
          <a:xfrm>
            <a:off x="2286000" y="155575"/>
            <a:ext cx="6248400" cy="1143000"/>
          </a:xfrm>
        </p:spPr>
        <p:txBody>
          <a:bodyPr/>
          <a:lstStyle/>
          <a:p>
            <a:pPr eaLnBrk="1" hangingPunct="1"/>
            <a:r>
              <a:rPr lang="en-US" sz="5400" smtClean="0">
                <a:ea typeface="ＭＳ Ｐゴシック"/>
                <a:cs typeface="ＭＳ Ｐゴシック"/>
              </a:rPr>
              <a:t>1000cc  Blood Loss</a:t>
            </a:r>
          </a:p>
        </p:txBody>
      </p:sp>
    </p:spTree>
  </p:cSld>
  <p:clrMapOvr>
    <a:masterClrMapping/>
  </p:clrMapOvr>
  <p:transition spd="slow"/>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3" name="Rectangle 8"/>
          <p:cNvSpPr>
            <a:spLocks noGrp="1" noChangeArrowheads="1"/>
          </p:cNvSpPr>
          <p:nvPr>
            <p:ph idx="1"/>
          </p:nvPr>
        </p:nvSpPr>
        <p:spPr>
          <a:xfrm>
            <a:off x="685800" y="2057400"/>
            <a:ext cx="7772400" cy="4114800"/>
          </a:xfrm>
        </p:spPr>
        <p:txBody>
          <a:bodyPr/>
          <a:lstStyle/>
          <a:p>
            <a:pPr algn="ctr" eaLnBrk="1" hangingPunct="1">
              <a:buFont typeface="Wingdings" pitchFamily="2" charset="2"/>
              <a:buNone/>
            </a:pPr>
            <a:r>
              <a:rPr lang="en-US" b="1" smtClean="0">
                <a:ea typeface="ＭＳ Ｐゴシック"/>
                <a:cs typeface="ＭＳ Ｐゴシック"/>
              </a:rPr>
              <a:t>3.5 Liters Blood Volume</a:t>
            </a:r>
          </a:p>
        </p:txBody>
      </p:sp>
      <p:pic>
        <p:nvPicPr>
          <p:cNvPr id="335874" name="Picture 3" descr="3"/>
          <p:cNvPicPr>
            <a:picLocks noChangeAspect="1" noChangeArrowheads="1"/>
          </p:cNvPicPr>
          <p:nvPr/>
        </p:nvPicPr>
        <p:blipFill>
          <a:blip r:embed="rId3"/>
          <a:srcRect/>
          <a:stretch>
            <a:fillRect/>
          </a:stretch>
        </p:blipFill>
        <p:spPr bwMode="auto">
          <a:xfrm>
            <a:off x="-9525" y="1724025"/>
            <a:ext cx="9144000" cy="5186363"/>
          </a:xfrm>
          <a:prstGeom prst="rect">
            <a:avLst/>
          </a:prstGeom>
          <a:noFill/>
          <a:ln w="9525">
            <a:noFill/>
            <a:miter lim="800000"/>
            <a:headEnd/>
            <a:tailEnd/>
          </a:ln>
        </p:spPr>
      </p:pic>
      <p:sp>
        <p:nvSpPr>
          <p:cNvPr id="335875" name="Rectangle 7"/>
          <p:cNvSpPr>
            <a:spLocks noGrp="1" noChangeArrowheads="1"/>
          </p:cNvSpPr>
          <p:nvPr>
            <p:ph type="title"/>
          </p:nvPr>
        </p:nvSpPr>
        <p:spPr>
          <a:xfrm>
            <a:off x="2286000" y="152400"/>
            <a:ext cx="5791200" cy="1143000"/>
          </a:xfrm>
        </p:spPr>
        <p:txBody>
          <a:bodyPr/>
          <a:lstStyle/>
          <a:p>
            <a:pPr eaLnBrk="1" hangingPunct="1"/>
            <a:r>
              <a:rPr lang="en-US" sz="5400" smtClean="0">
                <a:ea typeface="ＭＳ Ｐゴシック"/>
                <a:cs typeface="ＭＳ Ｐゴシック"/>
              </a:rPr>
              <a:t>1500cc  Blood Loss</a:t>
            </a:r>
          </a:p>
        </p:txBody>
      </p:sp>
    </p:spTree>
  </p:cSld>
  <p:clrMapOvr>
    <a:masterClrMapping/>
  </p:clrMapOvr>
  <p:transition/>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9861" name="Rectangle 5"/>
          <p:cNvSpPr>
            <a:spLocks noGrp="1" noChangeArrowheads="1"/>
          </p:cNvSpPr>
          <p:nvPr>
            <p:ph idx="1"/>
          </p:nvPr>
        </p:nvSpPr>
        <p:spPr>
          <a:xfrm>
            <a:off x="762000" y="1905000"/>
            <a:ext cx="7620000" cy="3962400"/>
          </a:xfrm>
        </p:spPr>
        <p:txBody>
          <a:bodyPr rtlCol="0">
            <a:normAutofit fontScale="92500" lnSpcReduction="20000"/>
          </a:bodyPr>
          <a:lstStyle/>
          <a:p>
            <a:pPr eaLnBrk="1" fontAlgn="auto" hangingPunct="1">
              <a:spcAft>
                <a:spcPts val="0"/>
              </a:spcAft>
              <a:buFont typeface="Arial" pitchFamily="34" charset="0"/>
              <a:buChar char="•"/>
              <a:defRPr/>
            </a:pPr>
            <a:r>
              <a:rPr lang="en-US" dirty="0" smtClean="0">
                <a:ea typeface="ＭＳ Ｐゴシック"/>
                <a:cs typeface="ＭＳ Ｐゴシック"/>
              </a:rPr>
              <a:t>Mental State:  Alert but anxious</a:t>
            </a:r>
          </a:p>
          <a:p>
            <a:pPr eaLnBrk="1" fontAlgn="auto" hangingPunct="1">
              <a:spcAft>
                <a:spcPts val="0"/>
              </a:spcAft>
              <a:buFont typeface="Arial" pitchFamily="34" charset="0"/>
              <a:buChar char="•"/>
              <a:defRPr/>
            </a:pPr>
            <a:r>
              <a:rPr lang="en-US" dirty="0" smtClean="0">
                <a:ea typeface="ＭＳ Ｐゴシック"/>
                <a:cs typeface="ＭＳ Ｐゴシック"/>
              </a:rPr>
              <a:t>Radial Pulse:  May be weak</a:t>
            </a:r>
          </a:p>
          <a:p>
            <a:pPr eaLnBrk="1" fontAlgn="auto" hangingPunct="1">
              <a:spcAft>
                <a:spcPts val="0"/>
              </a:spcAft>
              <a:buFont typeface="Arial" pitchFamily="34" charset="0"/>
              <a:buChar char="•"/>
              <a:defRPr/>
            </a:pPr>
            <a:r>
              <a:rPr lang="en-US" dirty="0" smtClean="0">
                <a:ea typeface="ＭＳ Ｐゴシック"/>
                <a:cs typeface="ＭＳ Ｐゴシック"/>
              </a:rPr>
              <a:t>Heart Rate:     100+</a:t>
            </a:r>
          </a:p>
          <a:p>
            <a:pPr eaLnBrk="1" fontAlgn="auto" hangingPunct="1">
              <a:spcAft>
                <a:spcPts val="0"/>
              </a:spcAft>
              <a:buFont typeface="Arial" pitchFamily="34" charset="0"/>
              <a:buChar char="•"/>
              <a:defRPr/>
            </a:pPr>
            <a:r>
              <a:rPr lang="en-US" dirty="0" smtClean="0">
                <a:ea typeface="ＭＳ Ｐゴシック"/>
                <a:cs typeface="ＭＳ Ｐゴシック"/>
              </a:rPr>
              <a:t>Systolic Blood pressure:  May be decreased</a:t>
            </a:r>
          </a:p>
          <a:p>
            <a:pPr eaLnBrk="1" fontAlgn="auto" hangingPunct="1">
              <a:spcAft>
                <a:spcPts val="0"/>
              </a:spcAft>
              <a:buFont typeface="Arial" pitchFamily="34" charset="0"/>
              <a:buChar char="•"/>
              <a:defRPr/>
            </a:pPr>
            <a:r>
              <a:rPr lang="en-US" dirty="0" smtClean="0">
                <a:ea typeface="ＭＳ Ｐゴシック"/>
                <a:cs typeface="ＭＳ Ｐゴシック"/>
              </a:rPr>
              <a:t>Respiratory Rate:  30</a:t>
            </a:r>
          </a:p>
          <a:p>
            <a:pPr eaLnBrk="1" fontAlgn="auto" hangingPunct="1">
              <a:spcAft>
                <a:spcPts val="0"/>
              </a:spcAft>
              <a:buFont typeface="Arial" pitchFamily="34" charset="0"/>
              <a:buChar char="•"/>
              <a:defRPr/>
            </a:pPr>
            <a:r>
              <a:rPr lang="en-US" dirty="0" smtClean="0">
                <a:ea typeface="ＭＳ Ｐゴシック"/>
                <a:cs typeface="ＭＳ Ｐゴシック"/>
              </a:rPr>
              <a:t>Is the casualty going to die from this?</a:t>
            </a:r>
          </a:p>
          <a:p>
            <a:pPr marL="0" indent="0" algn="ctr" eaLnBrk="1" fontAlgn="auto" hangingPunct="1">
              <a:spcAft>
                <a:spcPts val="0"/>
              </a:spcAft>
              <a:buFont typeface="Arial" pitchFamily="34" charset="0"/>
              <a:buNone/>
              <a:defRPr/>
            </a:pPr>
            <a:r>
              <a:rPr lang="en-US" sz="8000" dirty="0" smtClean="0">
                <a:ea typeface="ＭＳ Ｐゴシック"/>
              </a:rPr>
              <a:t>Probably not</a:t>
            </a:r>
          </a:p>
        </p:txBody>
      </p:sp>
      <p:sp>
        <p:nvSpPr>
          <p:cNvPr id="337922" name="Rectangle 7"/>
          <p:cNvSpPr>
            <a:spLocks noGrp="1" noChangeArrowheads="1"/>
          </p:cNvSpPr>
          <p:nvPr>
            <p:ph type="title"/>
          </p:nvPr>
        </p:nvSpPr>
        <p:spPr>
          <a:xfrm>
            <a:off x="2286000" y="152400"/>
            <a:ext cx="5791200" cy="1143000"/>
          </a:xfrm>
        </p:spPr>
        <p:txBody>
          <a:bodyPr/>
          <a:lstStyle/>
          <a:p>
            <a:pPr eaLnBrk="1" hangingPunct="1"/>
            <a:r>
              <a:rPr lang="en-US" sz="5400" smtClean="0">
                <a:ea typeface="ＭＳ Ｐゴシック"/>
                <a:cs typeface="ＭＳ Ｐゴシック"/>
              </a:rPr>
              <a:t>1500cc  Blood Loss</a:t>
            </a:r>
          </a:p>
        </p:txBody>
      </p:sp>
    </p:spTree>
  </p:cSld>
  <p:clrMapOvr>
    <a:masterClrMapping/>
  </p:clrMapOvr>
  <p:transition spd="slow"/>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9969" name="Picture 2" descr="3"/>
          <p:cNvPicPr>
            <a:picLocks noChangeAspect="1" noChangeArrowheads="1"/>
          </p:cNvPicPr>
          <p:nvPr/>
        </p:nvPicPr>
        <p:blipFill>
          <a:blip r:embed="rId3"/>
          <a:srcRect/>
          <a:stretch>
            <a:fillRect/>
          </a:stretch>
        </p:blipFill>
        <p:spPr bwMode="auto">
          <a:xfrm>
            <a:off x="0" y="1739900"/>
            <a:ext cx="9144000" cy="5157788"/>
          </a:xfrm>
          <a:prstGeom prst="rect">
            <a:avLst/>
          </a:prstGeom>
          <a:noFill/>
          <a:ln w="9525">
            <a:noFill/>
            <a:miter lim="800000"/>
            <a:headEnd/>
            <a:tailEnd/>
          </a:ln>
        </p:spPr>
      </p:pic>
      <p:sp>
        <p:nvSpPr>
          <p:cNvPr id="250886" name="Rectangle 6"/>
          <p:cNvSpPr>
            <a:spLocks noGrp="1" noChangeArrowheads="1"/>
          </p:cNvSpPr>
          <p:nvPr>
            <p:ph idx="1"/>
          </p:nvPr>
        </p:nvSpPr>
        <p:spPr/>
        <p:txBody>
          <a:bodyPr rtlCol="0">
            <a:normAutofit/>
          </a:bodyPr>
          <a:lstStyle/>
          <a:p>
            <a:pPr algn="ctr" eaLnBrk="1" fontAlgn="auto" hangingPunct="1">
              <a:spcBef>
                <a:spcPct val="0"/>
              </a:spcBef>
              <a:spcAft>
                <a:spcPts val="0"/>
              </a:spcAft>
              <a:buFontTx/>
              <a:buNone/>
              <a:defRPr/>
            </a:pPr>
            <a:r>
              <a:rPr lang="en-US" sz="3600" b="1" dirty="0" smtClean="0"/>
              <a:t>3.0 Liters Blood Volume</a:t>
            </a:r>
            <a:endParaRPr lang="en-US" sz="3600" b="1" dirty="0" smtClean="0">
              <a:effectLst>
                <a:outerShdw blurRad="38100" dist="38100" dir="2700000" algn="tl">
                  <a:srgbClr val="C0C0C0"/>
                </a:outerShdw>
              </a:effectLst>
            </a:endParaRPr>
          </a:p>
          <a:p>
            <a:pPr eaLnBrk="1" fontAlgn="auto" hangingPunct="1">
              <a:spcAft>
                <a:spcPts val="0"/>
              </a:spcAft>
              <a:buFont typeface="Wingdings" charset="2"/>
              <a:buChar char="l"/>
              <a:defRPr/>
            </a:pPr>
            <a:endParaRPr lang="en-US" sz="3600" b="1" dirty="0" smtClean="0"/>
          </a:p>
        </p:txBody>
      </p:sp>
      <p:sp>
        <p:nvSpPr>
          <p:cNvPr id="250884" name="Text Box 4"/>
          <p:cNvSpPr txBox="1">
            <a:spLocks noChangeArrowheads="1"/>
          </p:cNvSpPr>
          <p:nvPr/>
        </p:nvSpPr>
        <p:spPr bwMode="auto">
          <a:xfrm>
            <a:off x="-1676400" y="1371600"/>
            <a:ext cx="9144000" cy="457200"/>
          </a:xfrm>
          <a:prstGeom prst="rect">
            <a:avLst/>
          </a:prstGeom>
          <a:noFill/>
          <a:ln w="12700">
            <a:noFill/>
            <a:miter lim="800000"/>
            <a:headEnd/>
            <a:tailEnd/>
          </a:ln>
          <a:effectLst/>
        </p:spPr>
        <p:txBody>
          <a:bodyPr>
            <a:spAutoFit/>
          </a:bodyPr>
          <a:lstStyle/>
          <a:p>
            <a:pPr algn="ctr" eaLnBrk="0" hangingPunct="0">
              <a:defRPr/>
            </a:pPr>
            <a:endParaRPr lang="en-US" sz="2400" dirty="0">
              <a:solidFill>
                <a:schemeClr val="bg1"/>
              </a:solidFill>
              <a:effectLst>
                <a:outerShdw blurRad="38100" dist="38100" dir="2700000" algn="tl">
                  <a:srgbClr val="C0C0C0"/>
                </a:outerShdw>
              </a:effectLst>
              <a:latin typeface="Arial" charset="0"/>
              <a:ea typeface="+mn-ea"/>
              <a:cs typeface="+mn-cs"/>
            </a:endParaRPr>
          </a:p>
        </p:txBody>
      </p:sp>
      <p:sp>
        <p:nvSpPr>
          <p:cNvPr id="339972" name="Rectangle 5"/>
          <p:cNvSpPr>
            <a:spLocks noGrp="1" noChangeArrowheads="1"/>
          </p:cNvSpPr>
          <p:nvPr>
            <p:ph type="title"/>
          </p:nvPr>
        </p:nvSpPr>
        <p:spPr>
          <a:xfrm>
            <a:off x="2057400" y="152400"/>
            <a:ext cx="6324600" cy="1143000"/>
          </a:xfrm>
        </p:spPr>
        <p:txBody>
          <a:bodyPr/>
          <a:lstStyle/>
          <a:p>
            <a:pPr eaLnBrk="1" hangingPunct="1"/>
            <a:r>
              <a:rPr lang="en-US" sz="5400" smtClean="0">
                <a:ea typeface="ＭＳ Ｐゴシック"/>
                <a:cs typeface="ＭＳ Ｐゴシック"/>
              </a:rPr>
              <a:t>2000cc  Blood Loss</a:t>
            </a:r>
          </a:p>
        </p:txBody>
      </p:sp>
    </p:spTree>
  </p:cSld>
  <p:clrMapOvr>
    <a:masterClrMapping/>
  </p:clrMapOvr>
  <p:transition/>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1909" name="Rectangle 5"/>
          <p:cNvSpPr>
            <a:spLocks noGrp="1" noChangeArrowheads="1"/>
          </p:cNvSpPr>
          <p:nvPr>
            <p:ph idx="1"/>
          </p:nvPr>
        </p:nvSpPr>
        <p:spPr>
          <a:xfrm>
            <a:off x="381000" y="1828800"/>
            <a:ext cx="7772400" cy="4114800"/>
          </a:xfrm>
        </p:spPr>
        <p:txBody>
          <a:bodyPr rtlCol="0">
            <a:normAutofit fontScale="92500" lnSpcReduction="20000"/>
          </a:bodyPr>
          <a:lstStyle/>
          <a:p>
            <a:pPr eaLnBrk="1" fontAlgn="auto" hangingPunct="1">
              <a:spcAft>
                <a:spcPts val="0"/>
              </a:spcAft>
              <a:buFont typeface="Arial" pitchFamily="34" charset="0"/>
              <a:buChar char="•"/>
              <a:defRPr/>
            </a:pPr>
            <a:r>
              <a:rPr lang="en-US" dirty="0" smtClean="0">
                <a:ea typeface="ＭＳ Ｐゴシック"/>
                <a:cs typeface="ＭＳ Ｐゴシック"/>
              </a:rPr>
              <a:t>Mental State:  Confused/lethargic</a:t>
            </a:r>
          </a:p>
          <a:p>
            <a:pPr eaLnBrk="1" fontAlgn="auto" hangingPunct="1">
              <a:spcAft>
                <a:spcPts val="0"/>
              </a:spcAft>
              <a:buFont typeface="Arial" pitchFamily="34" charset="0"/>
              <a:buChar char="•"/>
              <a:defRPr/>
            </a:pPr>
            <a:r>
              <a:rPr lang="en-US" dirty="0" smtClean="0">
                <a:ea typeface="ＭＳ Ｐゴシック"/>
                <a:cs typeface="ＭＳ Ｐゴシック"/>
              </a:rPr>
              <a:t>Radial Pulse:  Weak</a:t>
            </a:r>
          </a:p>
          <a:p>
            <a:pPr eaLnBrk="1" fontAlgn="auto" hangingPunct="1">
              <a:spcAft>
                <a:spcPts val="0"/>
              </a:spcAft>
              <a:buFont typeface="Arial" pitchFamily="34" charset="0"/>
              <a:buChar char="•"/>
              <a:defRPr/>
            </a:pPr>
            <a:r>
              <a:rPr lang="en-US" dirty="0" smtClean="0">
                <a:ea typeface="ＭＳ Ｐゴシック"/>
                <a:cs typeface="ＭＳ Ｐゴシック"/>
              </a:rPr>
              <a:t>Heart Rate:     120 +</a:t>
            </a:r>
          </a:p>
          <a:p>
            <a:pPr eaLnBrk="1" fontAlgn="auto" hangingPunct="1">
              <a:spcAft>
                <a:spcPts val="0"/>
              </a:spcAft>
              <a:buFont typeface="Arial" pitchFamily="34" charset="0"/>
              <a:buChar char="•"/>
              <a:defRPr/>
            </a:pPr>
            <a:r>
              <a:rPr lang="en-US" dirty="0" smtClean="0">
                <a:ea typeface="ＭＳ Ｐゴシック"/>
                <a:cs typeface="ＭＳ Ｐゴシック"/>
              </a:rPr>
              <a:t>Systolic Blood pressure:  Decreased</a:t>
            </a:r>
          </a:p>
          <a:p>
            <a:pPr eaLnBrk="1" fontAlgn="auto" hangingPunct="1">
              <a:spcAft>
                <a:spcPts val="0"/>
              </a:spcAft>
              <a:buFont typeface="Arial" pitchFamily="34" charset="0"/>
              <a:buChar char="•"/>
              <a:defRPr/>
            </a:pPr>
            <a:r>
              <a:rPr lang="en-US" dirty="0" smtClean="0">
                <a:ea typeface="ＭＳ Ｐゴシック"/>
                <a:cs typeface="ＭＳ Ｐゴシック"/>
              </a:rPr>
              <a:t>Respiratory Rate:   &gt;35</a:t>
            </a:r>
          </a:p>
          <a:p>
            <a:pPr eaLnBrk="1" fontAlgn="auto" hangingPunct="1">
              <a:spcAft>
                <a:spcPts val="0"/>
              </a:spcAft>
              <a:buFont typeface="Arial" pitchFamily="34" charset="0"/>
              <a:buChar char="•"/>
              <a:defRPr/>
            </a:pPr>
            <a:r>
              <a:rPr lang="en-US" dirty="0" smtClean="0">
                <a:ea typeface="ＭＳ Ｐゴシック"/>
                <a:cs typeface="ＭＳ Ｐゴシック"/>
              </a:rPr>
              <a:t>Is the casualty going to die from this?</a:t>
            </a:r>
          </a:p>
          <a:p>
            <a:pPr lvl="1" algn="ctr" eaLnBrk="1" fontAlgn="auto" hangingPunct="1">
              <a:spcAft>
                <a:spcPts val="0"/>
              </a:spcAft>
              <a:buFontTx/>
              <a:buNone/>
              <a:defRPr/>
            </a:pPr>
            <a:r>
              <a:rPr lang="en-US" sz="8000" dirty="0" smtClean="0">
                <a:ea typeface="ＭＳ Ｐゴシック"/>
              </a:rPr>
              <a:t>Maybe</a:t>
            </a:r>
          </a:p>
        </p:txBody>
      </p:sp>
      <p:sp>
        <p:nvSpPr>
          <p:cNvPr id="342018" name="Rectangle 5"/>
          <p:cNvSpPr>
            <a:spLocks noGrp="1" noChangeArrowheads="1"/>
          </p:cNvSpPr>
          <p:nvPr>
            <p:ph type="title"/>
          </p:nvPr>
        </p:nvSpPr>
        <p:spPr>
          <a:xfrm>
            <a:off x="2057400" y="152400"/>
            <a:ext cx="6324600" cy="1143000"/>
          </a:xfrm>
        </p:spPr>
        <p:txBody>
          <a:bodyPr/>
          <a:lstStyle/>
          <a:p>
            <a:pPr eaLnBrk="1" hangingPunct="1"/>
            <a:r>
              <a:rPr lang="en-US" sz="5400" smtClean="0">
                <a:ea typeface="ＭＳ Ｐゴシック"/>
                <a:cs typeface="ＭＳ Ｐゴシック"/>
              </a:rPr>
              <a:t>2000cc  Blood Loss</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nodeType="clickEffect">
                                  <p:stCondLst>
                                    <p:cond delay="0"/>
                                  </p:stCondLst>
                                  <p:childTnLst>
                                    <p:set>
                                      <p:cBhvr>
                                        <p:cTn id="6" dur="1" fill="hold">
                                          <p:stCondLst>
                                            <p:cond delay="0"/>
                                          </p:stCondLst>
                                        </p:cTn>
                                        <p:tgtEl>
                                          <p:spTgt spid="251909">
                                            <p:txEl>
                                              <p:pRg st="6" end="6"/>
                                            </p:txEl>
                                          </p:spTgt>
                                        </p:tgtEl>
                                        <p:attrNameLst>
                                          <p:attrName>style.visibility</p:attrName>
                                        </p:attrNameLst>
                                      </p:cBhvr>
                                      <p:to>
                                        <p:strVal val="visible"/>
                                      </p:to>
                                    </p:set>
                                    <p:anim calcmode="lin" valueType="num">
                                      <p:cBhvr>
                                        <p:cTn id="7" dur="500" fill="hold"/>
                                        <p:tgtEl>
                                          <p:spTgt spid="251909">
                                            <p:txEl>
                                              <p:pRg st="6" end="6"/>
                                            </p:txEl>
                                          </p:spTgt>
                                        </p:tgtEl>
                                        <p:attrNameLst>
                                          <p:attrName>ppt_w</p:attrName>
                                        </p:attrNameLst>
                                      </p:cBhvr>
                                      <p:tavLst>
                                        <p:tav tm="0">
                                          <p:val>
                                            <p:fltVal val="0"/>
                                          </p:val>
                                        </p:tav>
                                        <p:tav tm="100000">
                                          <p:val>
                                            <p:strVal val="#ppt_w"/>
                                          </p:val>
                                        </p:tav>
                                      </p:tavLst>
                                    </p:anim>
                                    <p:anim calcmode="lin" valueType="num">
                                      <p:cBhvr>
                                        <p:cTn id="8" dur="500" fill="hold"/>
                                        <p:tgtEl>
                                          <p:spTgt spid="251909">
                                            <p:txEl>
                                              <p:pRg st="6" end="6"/>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4065" name="Picture 2" descr="2"/>
          <p:cNvPicPr>
            <a:picLocks noChangeAspect="1" noChangeArrowheads="1"/>
          </p:cNvPicPr>
          <p:nvPr/>
        </p:nvPicPr>
        <p:blipFill>
          <a:blip r:embed="rId3"/>
          <a:srcRect/>
          <a:stretch>
            <a:fillRect/>
          </a:stretch>
        </p:blipFill>
        <p:spPr bwMode="auto">
          <a:xfrm>
            <a:off x="0" y="1739900"/>
            <a:ext cx="9144000" cy="5157788"/>
          </a:xfrm>
          <a:prstGeom prst="rect">
            <a:avLst/>
          </a:prstGeom>
          <a:noFill/>
          <a:ln w="9525">
            <a:noFill/>
            <a:miter lim="800000"/>
            <a:headEnd/>
            <a:tailEnd/>
          </a:ln>
        </p:spPr>
      </p:pic>
      <p:sp>
        <p:nvSpPr>
          <p:cNvPr id="252934" name="Rectangle 6"/>
          <p:cNvSpPr>
            <a:spLocks noGrp="1" noChangeArrowheads="1"/>
          </p:cNvSpPr>
          <p:nvPr>
            <p:ph idx="1"/>
          </p:nvPr>
        </p:nvSpPr>
        <p:spPr>
          <a:xfrm>
            <a:off x="685800" y="1676400"/>
            <a:ext cx="7772400" cy="4114800"/>
          </a:xfrm>
        </p:spPr>
        <p:txBody>
          <a:bodyPr rtlCol="0">
            <a:normAutofit/>
          </a:bodyPr>
          <a:lstStyle/>
          <a:p>
            <a:pPr algn="ctr" eaLnBrk="1" fontAlgn="auto" hangingPunct="1">
              <a:spcBef>
                <a:spcPct val="0"/>
              </a:spcBef>
              <a:spcAft>
                <a:spcPts val="0"/>
              </a:spcAft>
              <a:buFontTx/>
              <a:buNone/>
              <a:defRPr/>
            </a:pPr>
            <a:r>
              <a:rPr lang="en-US" sz="3600" b="1" dirty="0" smtClean="0"/>
              <a:t>2.5 Liters Blood Volume</a:t>
            </a:r>
            <a:endParaRPr lang="en-US" sz="3600" b="1" dirty="0" smtClean="0">
              <a:effectLst>
                <a:outerShdw blurRad="38100" dist="38100" dir="2700000" algn="tl">
                  <a:srgbClr val="C0C0C0"/>
                </a:outerShdw>
              </a:effectLst>
            </a:endParaRPr>
          </a:p>
          <a:p>
            <a:pPr eaLnBrk="1" fontAlgn="auto" hangingPunct="1">
              <a:spcAft>
                <a:spcPts val="0"/>
              </a:spcAft>
              <a:buFont typeface="Wingdings" charset="2"/>
              <a:buChar char="l"/>
              <a:defRPr/>
            </a:pPr>
            <a:endParaRPr lang="en-US" sz="3600" b="1" dirty="0" smtClean="0"/>
          </a:p>
        </p:txBody>
      </p:sp>
      <p:sp>
        <p:nvSpPr>
          <p:cNvPr id="344067" name="Rectangle 5"/>
          <p:cNvSpPr>
            <a:spLocks noGrp="1" noChangeArrowheads="1"/>
          </p:cNvSpPr>
          <p:nvPr>
            <p:ph type="title"/>
          </p:nvPr>
        </p:nvSpPr>
        <p:spPr>
          <a:xfrm>
            <a:off x="2057400" y="152400"/>
            <a:ext cx="6324600" cy="1143000"/>
          </a:xfrm>
        </p:spPr>
        <p:txBody>
          <a:bodyPr/>
          <a:lstStyle/>
          <a:p>
            <a:pPr eaLnBrk="1" hangingPunct="1"/>
            <a:r>
              <a:rPr lang="en-US" sz="5400" smtClean="0">
                <a:ea typeface="ＭＳ Ｐゴシック"/>
                <a:cs typeface="ＭＳ Ｐゴシック"/>
              </a:rPr>
              <a:t>2500cc  Blood Loss</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ChangeArrowheads="1"/>
          </p:cNvSpPr>
          <p:nvPr>
            <p:ph type="title"/>
          </p:nvPr>
        </p:nvSpPr>
        <p:spPr>
          <a:xfrm>
            <a:off x="1517650" y="0"/>
            <a:ext cx="7616825" cy="1143000"/>
          </a:xfrm>
        </p:spPr>
        <p:txBody>
          <a:bodyPr/>
          <a:lstStyle/>
          <a:p>
            <a:pPr eaLnBrk="1" hangingPunct="1"/>
            <a:r>
              <a:rPr lang="en-US" smtClean="0">
                <a:ea typeface="ＭＳ Ｐゴシック"/>
                <a:cs typeface="ＭＳ Ｐゴシック"/>
              </a:rPr>
              <a:t>Tactical Field Care Guidelines</a:t>
            </a:r>
          </a:p>
        </p:txBody>
      </p:sp>
      <p:sp>
        <p:nvSpPr>
          <p:cNvPr id="52226" name="Rectangle 3"/>
          <p:cNvSpPr>
            <a:spLocks noGrp="1" noChangeArrowheads="1"/>
          </p:cNvSpPr>
          <p:nvPr>
            <p:ph idx="1"/>
          </p:nvPr>
        </p:nvSpPr>
        <p:spPr>
          <a:xfrm>
            <a:off x="762000" y="2438400"/>
            <a:ext cx="8382000" cy="2895600"/>
          </a:xfrm>
        </p:spPr>
        <p:txBody>
          <a:bodyPr/>
          <a:lstStyle/>
          <a:p>
            <a:pPr eaLnBrk="1" hangingPunct="1">
              <a:buFont typeface="Wingdings" pitchFamily="2" charset="2"/>
              <a:buNone/>
            </a:pPr>
            <a:r>
              <a:rPr lang="en-US" sz="2800" smtClean="0">
                <a:ea typeface="ＭＳ Ｐゴシック"/>
                <a:cs typeface="ＭＳ Ｐゴシック"/>
              </a:rPr>
              <a:t>2. Airway Management</a:t>
            </a:r>
          </a:p>
          <a:p>
            <a:pPr eaLnBrk="1" hangingPunct="1">
              <a:buFont typeface="Wingdings" pitchFamily="2" charset="2"/>
              <a:buNone/>
            </a:pPr>
            <a:r>
              <a:rPr lang="en-US" sz="2800" smtClean="0">
                <a:ea typeface="ＭＳ Ｐゴシック"/>
                <a:cs typeface="ＭＳ Ｐゴシック"/>
              </a:rPr>
              <a:t>a. Unconscious casualty without airway obstruction:</a:t>
            </a:r>
          </a:p>
          <a:p>
            <a:pPr eaLnBrk="1" hangingPunct="1">
              <a:buFont typeface="Wingdings" pitchFamily="2" charset="2"/>
              <a:buNone/>
            </a:pPr>
            <a:r>
              <a:rPr lang="en-US" sz="2800" smtClean="0">
                <a:ea typeface="ＭＳ Ｐゴシック"/>
                <a:cs typeface="ＭＳ Ｐゴシック"/>
              </a:rPr>
              <a:t>	- Chin lift or jaw thrust maneuver</a:t>
            </a:r>
          </a:p>
          <a:p>
            <a:pPr eaLnBrk="1" hangingPunct="1">
              <a:buFont typeface="Wingdings" pitchFamily="2" charset="2"/>
              <a:buNone/>
            </a:pPr>
            <a:r>
              <a:rPr lang="en-US" sz="2800" smtClean="0">
                <a:ea typeface="ＭＳ Ｐゴシック"/>
                <a:cs typeface="ＭＳ Ｐゴシック"/>
              </a:rPr>
              <a:t>	- Nasopharyngeal airway</a:t>
            </a:r>
          </a:p>
          <a:p>
            <a:pPr eaLnBrk="1" hangingPunct="1">
              <a:buFont typeface="Wingdings" pitchFamily="2" charset="2"/>
              <a:buNone/>
            </a:pPr>
            <a:r>
              <a:rPr lang="en-US" sz="2800" smtClean="0">
                <a:ea typeface="ＭＳ Ｐゴシック"/>
                <a:cs typeface="ＭＳ Ｐゴシック"/>
              </a:rPr>
              <a:t>	- Place casualty in recovery position</a:t>
            </a:r>
          </a:p>
        </p:txBody>
      </p:sp>
    </p:spTree>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3957" name="Rectangle 5"/>
          <p:cNvSpPr>
            <a:spLocks noGrp="1" noChangeArrowheads="1"/>
          </p:cNvSpPr>
          <p:nvPr>
            <p:ph idx="1"/>
          </p:nvPr>
        </p:nvSpPr>
        <p:spPr>
          <a:xfrm>
            <a:off x="685800" y="1600200"/>
            <a:ext cx="7924800" cy="4724400"/>
          </a:xfrm>
        </p:spPr>
        <p:txBody>
          <a:bodyPr rtlCol="0">
            <a:normAutofit fontScale="92500"/>
          </a:bodyPr>
          <a:lstStyle/>
          <a:p>
            <a:pPr marL="609600" indent="-609600" eaLnBrk="1" fontAlgn="auto" hangingPunct="1">
              <a:spcAft>
                <a:spcPts val="0"/>
              </a:spcAft>
              <a:buFont typeface="Arial" pitchFamily="34" charset="0"/>
              <a:buChar char="•"/>
              <a:defRPr/>
            </a:pPr>
            <a:r>
              <a:rPr lang="en-US" dirty="0" smtClean="0">
                <a:ea typeface="ＭＳ Ｐゴシック"/>
                <a:cs typeface="ＭＳ Ｐゴシック"/>
              </a:rPr>
              <a:t>Mental State:  Unconscious</a:t>
            </a:r>
          </a:p>
          <a:p>
            <a:pPr marL="609600" indent="-609600" eaLnBrk="1" fontAlgn="auto" hangingPunct="1">
              <a:spcAft>
                <a:spcPts val="0"/>
              </a:spcAft>
              <a:buFont typeface="Arial" pitchFamily="34" charset="0"/>
              <a:buChar char="•"/>
              <a:defRPr/>
            </a:pPr>
            <a:r>
              <a:rPr lang="en-US" dirty="0" smtClean="0">
                <a:ea typeface="ＭＳ Ｐゴシック"/>
                <a:cs typeface="ＭＳ Ｐゴシック"/>
              </a:rPr>
              <a:t>Radial Pulse:  Absent</a:t>
            </a:r>
          </a:p>
          <a:p>
            <a:pPr marL="609600" indent="-609600" eaLnBrk="1" fontAlgn="auto" hangingPunct="1">
              <a:spcAft>
                <a:spcPts val="0"/>
              </a:spcAft>
              <a:buFont typeface="Arial" pitchFamily="34" charset="0"/>
              <a:buChar char="•"/>
              <a:defRPr/>
            </a:pPr>
            <a:r>
              <a:rPr lang="en-US" dirty="0" smtClean="0">
                <a:ea typeface="ＭＳ Ｐゴシック"/>
                <a:cs typeface="ＭＳ Ｐゴシック"/>
              </a:rPr>
              <a:t>Heart Rate:     140+</a:t>
            </a:r>
          </a:p>
          <a:p>
            <a:pPr marL="609600" indent="-609600" eaLnBrk="1" fontAlgn="auto" hangingPunct="1">
              <a:spcAft>
                <a:spcPts val="0"/>
              </a:spcAft>
              <a:buFont typeface="Arial" pitchFamily="34" charset="0"/>
              <a:buChar char="•"/>
              <a:defRPr/>
            </a:pPr>
            <a:r>
              <a:rPr lang="en-US" dirty="0" smtClean="0">
                <a:ea typeface="ＭＳ Ｐゴシック"/>
                <a:cs typeface="ＭＳ Ｐゴシック"/>
              </a:rPr>
              <a:t>Systolic Blood pressure:  Markedly decreased</a:t>
            </a:r>
          </a:p>
          <a:p>
            <a:pPr marL="609600" indent="-609600" eaLnBrk="1" fontAlgn="auto" hangingPunct="1">
              <a:spcAft>
                <a:spcPts val="0"/>
              </a:spcAft>
              <a:buFont typeface="Arial" pitchFamily="34" charset="0"/>
              <a:buChar char="•"/>
              <a:defRPr/>
            </a:pPr>
            <a:r>
              <a:rPr lang="en-US" dirty="0" smtClean="0">
                <a:ea typeface="ＭＳ Ｐゴシック"/>
                <a:cs typeface="ＭＳ Ｐゴシック"/>
              </a:rPr>
              <a:t>Respiratory Rate:  Over 35</a:t>
            </a:r>
          </a:p>
          <a:p>
            <a:pPr marL="609600" indent="-609600" eaLnBrk="1" fontAlgn="auto" hangingPunct="1">
              <a:spcAft>
                <a:spcPts val="0"/>
              </a:spcAft>
              <a:buFont typeface="Arial" pitchFamily="34" charset="0"/>
              <a:buChar char="•"/>
              <a:defRPr/>
            </a:pPr>
            <a:r>
              <a:rPr lang="en-US" dirty="0" smtClean="0">
                <a:ea typeface="ＭＳ Ｐゴシック"/>
                <a:cs typeface="ＭＳ Ｐゴシック"/>
              </a:rPr>
              <a:t>Is he going to die from this?</a:t>
            </a:r>
          </a:p>
          <a:p>
            <a:pPr marL="609600" indent="-609600" algn="ctr" eaLnBrk="1" fontAlgn="auto" hangingPunct="1">
              <a:spcAft>
                <a:spcPts val="0"/>
              </a:spcAft>
              <a:buFont typeface="Wingdings" pitchFamily="2" charset="2"/>
              <a:buNone/>
              <a:defRPr/>
            </a:pPr>
            <a:r>
              <a:rPr lang="en-US" sz="8000" dirty="0" smtClean="0">
                <a:ea typeface="ＭＳ Ｐゴシック"/>
                <a:cs typeface="ＭＳ Ｐゴシック"/>
              </a:rPr>
              <a:t>Probably</a:t>
            </a:r>
          </a:p>
        </p:txBody>
      </p:sp>
      <p:sp>
        <p:nvSpPr>
          <p:cNvPr id="346114" name="Rectangle 5"/>
          <p:cNvSpPr>
            <a:spLocks noGrp="1" noChangeArrowheads="1"/>
          </p:cNvSpPr>
          <p:nvPr>
            <p:ph type="title"/>
          </p:nvPr>
        </p:nvSpPr>
        <p:spPr>
          <a:xfrm>
            <a:off x="2057400" y="152400"/>
            <a:ext cx="6324600" cy="1143000"/>
          </a:xfrm>
        </p:spPr>
        <p:txBody>
          <a:bodyPr/>
          <a:lstStyle/>
          <a:p>
            <a:pPr eaLnBrk="1" hangingPunct="1"/>
            <a:r>
              <a:rPr lang="en-US" sz="5400" smtClean="0">
                <a:ea typeface="ＭＳ Ｐゴシック"/>
                <a:cs typeface="ＭＳ Ｐゴシック"/>
              </a:rPr>
              <a:t>2500cc  Blood Loss</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nodeType="clickEffect">
                                  <p:stCondLst>
                                    <p:cond delay="0"/>
                                  </p:stCondLst>
                                  <p:childTnLst>
                                    <p:set>
                                      <p:cBhvr>
                                        <p:cTn id="6" dur="1" fill="hold">
                                          <p:stCondLst>
                                            <p:cond delay="0"/>
                                          </p:stCondLst>
                                        </p:cTn>
                                        <p:tgtEl>
                                          <p:spTgt spid="253957">
                                            <p:txEl>
                                              <p:pRg st="6" end="6"/>
                                            </p:txEl>
                                          </p:spTgt>
                                        </p:tgtEl>
                                        <p:attrNameLst>
                                          <p:attrName>style.visibility</p:attrName>
                                        </p:attrNameLst>
                                      </p:cBhvr>
                                      <p:to>
                                        <p:strVal val="visible"/>
                                      </p:to>
                                    </p:set>
                                    <p:anim calcmode="lin" valueType="num">
                                      <p:cBhvr>
                                        <p:cTn id="7" dur="500" fill="hold"/>
                                        <p:tgtEl>
                                          <p:spTgt spid="253957">
                                            <p:txEl>
                                              <p:pRg st="6" end="6"/>
                                            </p:txEl>
                                          </p:spTgt>
                                        </p:tgtEl>
                                        <p:attrNameLst>
                                          <p:attrName>ppt_w</p:attrName>
                                        </p:attrNameLst>
                                      </p:cBhvr>
                                      <p:tavLst>
                                        <p:tav tm="0">
                                          <p:val>
                                            <p:fltVal val="0"/>
                                          </p:val>
                                        </p:tav>
                                        <p:tav tm="100000">
                                          <p:val>
                                            <p:strVal val="#ppt_w"/>
                                          </p:val>
                                        </p:tav>
                                      </p:tavLst>
                                    </p:anim>
                                    <p:anim calcmode="lin" valueType="num">
                                      <p:cBhvr>
                                        <p:cTn id="8" dur="500" fill="hold"/>
                                        <p:tgtEl>
                                          <p:spTgt spid="253957">
                                            <p:txEl>
                                              <p:pRg st="6" end="6"/>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1" name="Rectangle 4"/>
          <p:cNvSpPr>
            <a:spLocks noGrp="1" noChangeArrowheads="1"/>
          </p:cNvSpPr>
          <p:nvPr>
            <p:ph type="title"/>
          </p:nvPr>
        </p:nvSpPr>
        <p:spPr>
          <a:xfrm>
            <a:off x="1447800" y="76200"/>
            <a:ext cx="7543800" cy="1143000"/>
          </a:xfrm>
        </p:spPr>
        <p:txBody>
          <a:bodyPr/>
          <a:lstStyle/>
          <a:p>
            <a:pPr eaLnBrk="1" hangingPunct="1"/>
            <a:r>
              <a:rPr lang="en-US" sz="4400" smtClean="0">
                <a:ea typeface="ＭＳ Ｐゴシック"/>
                <a:cs typeface="ＭＳ Ｐゴシック"/>
              </a:rPr>
              <a:t>Recognition of Shock on the Battlefield</a:t>
            </a:r>
          </a:p>
        </p:txBody>
      </p:sp>
      <p:sp>
        <p:nvSpPr>
          <p:cNvPr id="348162" name="Rectangle 5"/>
          <p:cNvSpPr>
            <a:spLocks noGrp="1" noChangeArrowheads="1"/>
          </p:cNvSpPr>
          <p:nvPr>
            <p:ph idx="1"/>
          </p:nvPr>
        </p:nvSpPr>
        <p:spPr>
          <a:xfrm>
            <a:off x="685800" y="1981200"/>
            <a:ext cx="7772400" cy="4114800"/>
          </a:xfrm>
        </p:spPr>
        <p:txBody>
          <a:bodyPr/>
          <a:lstStyle/>
          <a:p>
            <a:pPr eaLnBrk="1" hangingPunct="1">
              <a:lnSpc>
                <a:spcPct val="90000"/>
              </a:lnSpc>
            </a:pPr>
            <a:r>
              <a:rPr lang="en-US" sz="2800" smtClean="0">
                <a:ea typeface="ＭＳ Ｐゴシック"/>
                <a:cs typeface="ＭＳ Ｐゴシック"/>
              </a:rPr>
              <a:t>Combat medical personnel need a </a:t>
            </a:r>
            <a:r>
              <a:rPr lang="en-US" sz="2800" u="sng" smtClean="0">
                <a:ea typeface="ＭＳ Ｐゴシック"/>
                <a:cs typeface="ＭＳ Ｐゴシック"/>
              </a:rPr>
              <a:t>fast, reliable, low-tech</a:t>
            </a:r>
            <a:r>
              <a:rPr lang="en-US" sz="2800" smtClean="0">
                <a:ea typeface="ＭＳ Ｐゴシック"/>
                <a:cs typeface="ＭＳ Ｐゴシック"/>
              </a:rPr>
              <a:t> way to recognize shock on the battlefield.</a:t>
            </a:r>
          </a:p>
          <a:p>
            <a:pPr eaLnBrk="1" hangingPunct="1">
              <a:lnSpc>
                <a:spcPct val="90000"/>
              </a:lnSpc>
            </a:pPr>
            <a:r>
              <a:rPr lang="en-US" sz="2800" b="1" smtClean="0">
                <a:solidFill>
                  <a:srgbClr val="FF3300"/>
                </a:solidFill>
                <a:ea typeface="ＭＳ Ｐゴシック"/>
                <a:cs typeface="ＭＳ Ｐゴシック"/>
              </a:rPr>
              <a:t>The best TACTICAL indicators of shock are:</a:t>
            </a:r>
          </a:p>
          <a:p>
            <a:pPr lvl="1" eaLnBrk="1" hangingPunct="1">
              <a:lnSpc>
                <a:spcPct val="90000"/>
              </a:lnSpc>
            </a:pPr>
            <a:r>
              <a:rPr lang="en-US" b="1" u="sng" smtClean="0">
                <a:solidFill>
                  <a:srgbClr val="FF3300"/>
                </a:solidFill>
                <a:ea typeface="ＭＳ Ｐゴシック"/>
                <a:cs typeface="ＭＳ Ｐゴシック"/>
              </a:rPr>
              <a:t>Decreased state of consciousness</a:t>
            </a:r>
            <a:r>
              <a:rPr lang="en-US" b="1" smtClean="0">
                <a:solidFill>
                  <a:srgbClr val="FF3300"/>
                </a:solidFill>
                <a:ea typeface="ＭＳ Ｐゴシック"/>
                <a:cs typeface="ＭＳ Ｐゴシック"/>
              </a:rPr>
              <a:t> (if casualty has not suffered TBI) </a:t>
            </a:r>
          </a:p>
          <a:p>
            <a:pPr lvl="1" eaLnBrk="1" hangingPunct="1">
              <a:lnSpc>
                <a:spcPct val="90000"/>
              </a:lnSpc>
              <a:buFontTx/>
              <a:buNone/>
            </a:pPr>
            <a:r>
              <a:rPr lang="en-US" b="1" smtClean="0">
                <a:solidFill>
                  <a:srgbClr val="FF3300"/>
                </a:solidFill>
                <a:ea typeface="ＭＳ Ｐゴシック"/>
                <a:cs typeface="ＭＳ Ｐゴシック"/>
              </a:rPr>
              <a:t>                  and/or</a:t>
            </a:r>
          </a:p>
          <a:p>
            <a:pPr lvl="1" eaLnBrk="1" hangingPunct="1">
              <a:lnSpc>
                <a:spcPct val="90000"/>
              </a:lnSpc>
            </a:pPr>
            <a:r>
              <a:rPr lang="en-US" b="1" u="sng" smtClean="0">
                <a:solidFill>
                  <a:srgbClr val="FF3300"/>
                </a:solidFill>
                <a:ea typeface="ＭＳ Ｐゴシック"/>
                <a:cs typeface="ＭＳ Ｐゴシック"/>
              </a:rPr>
              <a:t>Abnormal character of the radial pulse</a:t>
            </a:r>
            <a:r>
              <a:rPr lang="en-US" b="1" smtClean="0">
                <a:solidFill>
                  <a:srgbClr val="FF3300"/>
                </a:solidFill>
                <a:ea typeface="ＭＳ Ｐゴシック"/>
                <a:cs typeface="ＭＳ Ｐゴシック"/>
              </a:rPr>
              <a:t> (weak or absent)</a:t>
            </a:r>
          </a:p>
          <a:p>
            <a:pPr lvl="1" eaLnBrk="1" hangingPunct="1">
              <a:lnSpc>
                <a:spcPct val="90000"/>
              </a:lnSpc>
              <a:buFontTx/>
              <a:buNone/>
            </a:pPr>
            <a:endParaRPr lang="en-US" b="1" smtClean="0">
              <a:solidFill>
                <a:srgbClr val="FF3300"/>
              </a:solidFill>
              <a:ea typeface="ＭＳ Ｐゴシック"/>
              <a:cs typeface="ＭＳ Ｐゴシック"/>
            </a:endParaRPr>
          </a:p>
        </p:txBody>
      </p:sp>
    </p:spTree>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50209" name="Picture 2" descr="Image228"/>
          <p:cNvPicPr>
            <a:picLocks noChangeAspect="1" noChangeArrowheads="1"/>
          </p:cNvPicPr>
          <p:nvPr/>
        </p:nvPicPr>
        <p:blipFill>
          <a:blip r:embed="rId3"/>
          <a:srcRect/>
          <a:stretch>
            <a:fillRect/>
          </a:stretch>
        </p:blipFill>
        <p:spPr bwMode="auto">
          <a:xfrm>
            <a:off x="1247775" y="1600200"/>
            <a:ext cx="6629400" cy="5011738"/>
          </a:xfrm>
          <a:prstGeom prst="rect">
            <a:avLst/>
          </a:prstGeom>
          <a:noFill/>
          <a:ln w="9525">
            <a:noFill/>
            <a:miter lim="800000"/>
            <a:headEnd/>
            <a:tailEnd/>
          </a:ln>
        </p:spPr>
      </p:pic>
      <p:sp>
        <p:nvSpPr>
          <p:cNvPr id="266243" name="Text Box 3"/>
          <p:cNvSpPr txBox="1">
            <a:spLocks noChangeArrowheads="1"/>
          </p:cNvSpPr>
          <p:nvPr/>
        </p:nvSpPr>
        <p:spPr bwMode="auto">
          <a:xfrm>
            <a:off x="0" y="419100"/>
            <a:ext cx="9144000" cy="762000"/>
          </a:xfrm>
          <a:prstGeom prst="rect">
            <a:avLst/>
          </a:prstGeom>
          <a:noFill/>
          <a:ln w="12700">
            <a:noFill/>
            <a:miter lim="800000"/>
            <a:headEnd/>
            <a:tailEnd/>
          </a:ln>
          <a:effectLst/>
        </p:spPr>
        <p:txBody>
          <a:bodyPr anchor="ctr" anchorCtr="1">
            <a:spAutoFit/>
          </a:bodyPr>
          <a:lstStyle/>
          <a:p>
            <a:pPr algn="ctr" eaLnBrk="0" hangingPunct="0">
              <a:defRPr/>
            </a:pPr>
            <a:r>
              <a:rPr lang="en-US" sz="4400" dirty="0">
                <a:latin typeface="Arial" charset="0"/>
                <a:ea typeface="ＭＳ Ｐゴシック" charset="-128"/>
                <a:cs typeface="Arial" charset="0"/>
              </a:rPr>
              <a:t>     </a:t>
            </a:r>
            <a:endParaRPr lang="en-US" sz="4400" dirty="0">
              <a:effectLst>
                <a:outerShdw blurRad="38100" dist="38100" dir="2700000" algn="tl">
                  <a:srgbClr val="C0C0C0"/>
                </a:outerShdw>
              </a:effectLst>
              <a:latin typeface="Arial" charset="0"/>
              <a:ea typeface="ＭＳ Ｐゴシック" charset="-128"/>
              <a:cs typeface="Arial" charset="0"/>
            </a:endParaRPr>
          </a:p>
        </p:txBody>
      </p:sp>
      <p:sp>
        <p:nvSpPr>
          <p:cNvPr id="350211" name="Rectangle 7"/>
          <p:cNvSpPr>
            <a:spLocks noGrp="1" noChangeArrowheads="1"/>
          </p:cNvSpPr>
          <p:nvPr>
            <p:ph type="title"/>
          </p:nvPr>
        </p:nvSpPr>
        <p:spPr>
          <a:xfrm>
            <a:off x="1828800" y="66675"/>
            <a:ext cx="6781800" cy="1143000"/>
          </a:xfrm>
        </p:spPr>
        <p:txBody>
          <a:bodyPr/>
          <a:lstStyle/>
          <a:p>
            <a:pPr eaLnBrk="1" hangingPunct="1"/>
            <a:r>
              <a:rPr lang="en-US" smtClean="0">
                <a:ea typeface="ＭＳ Ｐゴシック"/>
                <a:cs typeface="ＭＳ Ｐゴシック"/>
              </a:rPr>
              <a:t>Palpating for the Radial Pulse</a:t>
            </a:r>
          </a:p>
        </p:txBody>
      </p:sp>
    </p:spTree>
  </p:cSld>
  <p:clrMapOvr>
    <a:masterClrMapping/>
  </p:clrMapOvr>
  <p:transition/>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7" name="Rectangle 2"/>
          <p:cNvSpPr>
            <a:spLocks noGrp="1" noChangeArrowheads="1"/>
          </p:cNvSpPr>
          <p:nvPr>
            <p:ph type="title"/>
          </p:nvPr>
        </p:nvSpPr>
        <p:spPr>
          <a:xfrm>
            <a:off x="1752600" y="152400"/>
            <a:ext cx="6858000" cy="1143000"/>
          </a:xfrm>
        </p:spPr>
        <p:txBody>
          <a:bodyPr/>
          <a:lstStyle/>
          <a:p>
            <a:pPr eaLnBrk="1" hangingPunct="1"/>
            <a:r>
              <a:rPr lang="en-US" smtClean="0">
                <a:ea typeface="ＭＳ Ｐゴシック"/>
                <a:cs typeface="ＭＳ Ｐゴシック"/>
              </a:rPr>
              <a:t>Fluid Resuscitation Strategy</a:t>
            </a:r>
          </a:p>
        </p:txBody>
      </p:sp>
      <p:sp>
        <p:nvSpPr>
          <p:cNvPr id="284674" name="Rectangle 3"/>
          <p:cNvSpPr>
            <a:spLocks noGrp="1" noChangeArrowheads="1"/>
          </p:cNvSpPr>
          <p:nvPr>
            <p:ph idx="1"/>
          </p:nvPr>
        </p:nvSpPr>
        <p:spPr>
          <a:xfrm>
            <a:off x="-152400" y="1447800"/>
            <a:ext cx="8839200" cy="4114800"/>
          </a:xfrm>
        </p:spPr>
        <p:txBody>
          <a:bodyPr rtlCol="0">
            <a:normAutofit fontScale="92500" lnSpcReduction="20000"/>
          </a:bodyPr>
          <a:lstStyle/>
          <a:p>
            <a:pPr eaLnBrk="1" fontAlgn="auto" hangingPunct="1">
              <a:spcAft>
                <a:spcPts val="0"/>
              </a:spcAft>
              <a:buFont typeface="Wingdings" pitchFamily="2" charset="2"/>
              <a:buNone/>
              <a:defRPr/>
            </a:pPr>
            <a:r>
              <a:rPr lang="en-US" dirty="0" smtClean="0">
                <a:ea typeface="ＭＳ Ｐゴシック"/>
                <a:cs typeface="ＭＳ Ｐゴシック"/>
              </a:rPr>
              <a:t>  </a:t>
            </a:r>
            <a:r>
              <a:rPr lang="en-US" sz="2800" b="1" u="sng" dirty="0" smtClean="0">
                <a:ea typeface="ＭＳ Ｐゴシック"/>
                <a:cs typeface="ＭＳ Ｐゴシック"/>
              </a:rPr>
              <a:t>If the casualty is not in shock:</a:t>
            </a:r>
          </a:p>
          <a:p>
            <a:pPr lvl="1" eaLnBrk="1" fontAlgn="auto" hangingPunct="1">
              <a:spcAft>
                <a:spcPts val="0"/>
              </a:spcAft>
              <a:buFont typeface="Arial" pitchFamily="34" charset="0"/>
              <a:buChar char="–"/>
              <a:defRPr/>
            </a:pPr>
            <a:r>
              <a:rPr lang="en-US" b="1" dirty="0" smtClean="0">
                <a:solidFill>
                  <a:srgbClr val="FF3300"/>
                </a:solidFill>
                <a:ea typeface="ＭＳ Ｐゴシック"/>
              </a:rPr>
              <a:t>No IV fluids necessary – SAVE IV FLUIDS FOR  CASUALTIES WHO REALLY NEED THEM.</a:t>
            </a:r>
          </a:p>
          <a:p>
            <a:pPr lvl="1" eaLnBrk="1" fontAlgn="auto" hangingPunct="1">
              <a:spcAft>
                <a:spcPts val="0"/>
              </a:spcAft>
              <a:buFont typeface="Arial" pitchFamily="34" charset="0"/>
              <a:buChar char="–"/>
              <a:defRPr/>
            </a:pPr>
            <a:r>
              <a:rPr lang="en-US" dirty="0" smtClean="0">
                <a:ea typeface="ＭＳ Ｐゴシック"/>
              </a:rPr>
              <a:t>PO fluids permissible if casualty can swallow</a:t>
            </a:r>
          </a:p>
          <a:p>
            <a:pPr lvl="2" eaLnBrk="1" fontAlgn="auto" hangingPunct="1">
              <a:spcAft>
                <a:spcPts val="0"/>
              </a:spcAft>
              <a:buFont typeface="Arial" pitchFamily="34" charset="0"/>
              <a:buChar char="•"/>
              <a:defRPr/>
            </a:pPr>
            <a:r>
              <a:rPr lang="en-US" sz="2800" dirty="0" smtClean="0">
                <a:ea typeface="ＭＳ Ｐゴシック"/>
              </a:rPr>
              <a:t>Helps treat or prevent dehydration</a:t>
            </a:r>
          </a:p>
          <a:p>
            <a:pPr lvl="2" eaLnBrk="1" fontAlgn="auto" hangingPunct="1">
              <a:spcAft>
                <a:spcPts val="0"/>
              </a:spcAft>
              <a:buFont typeface="Arial" pitchFamily="34" charset="0"/>
              <a:buChar char="•"/>
              <a:defRPr/>
            </a:pPr>
            <a:r>
              <a:rPr lang="en-US" sz="2800" dirty="0" smtClean="0">
                <a:ea typeface="ＭＳ Ｐゴシック"/>
              </a:rPr>
              <a:t>OK, even if wounded in abdomen</a:t>
            </a:r>
          </a:p>
          <a:p>
            <a:pPr lvl="3" eaLnBrk="1" fontAlgn="auto" hangingPunct="1">
              <a:spcAft>
                <a:spcPts val="0"/>
              </a:spcAft>
              <a:buFont typeface="Arial" pitchFamily="34" charset="0"/>
              <a:buChar char="–"/>
              <a:defRPr/>
            </a:pPr>
            <a:r>
              <a:rPr lang="en-US" sz="2800" dirty="0" smtClean="0">
                <a:ea typeface="ＭＳ Ｐゴシック"/>
              </a:rPr>
              <a:t>Aspiration is extremely rare;</a:t>
            </a:r>
            <a:br>
              <a:rPr lang="en-US" sz="2800" dirty="0" smtClean="0">
                <a:ea typeface="ＭＳ Ｐゴシック"/>
              </a:rPr>
            </a:br>
            <a:r>
              <a:rPr lang="en-US" sz="2800" dirty="0" smtClean="0">
                <a:ea typeface="ＭＳ Ｐゴシック"/>
              </a:rPr>
              <a:t>  low risk in light of benefit</a:t>
            </a:r>
          </a:p>
          <a:p>
            <a:pPr lvl="3" eaLnBrk="1" fontAlgn="auto" hangingPunct="1">
              <a:spcAft>
                <a:spcPts val="0"/>
              </a:spcAft>
              <a:buFont typeface="Arial" pitchFamily="34" charset="0"/>
              <a:buChar char="–"/>
              <a:defRPr/>
            </a:pPr>
            <a:r>
              <a:rPr lang="en-US" sz="2800" dirty="0" smtClean="0">
                <a:ea typeface="ＭＳ Ｐゴシック"/>
              </a:rPr>
              <a:t> Dehydration increases</a:t>
            </a:r>
          </a:p>
          <a:p>
            <a:pPr lvl="3" eaLnBrk="1" fontAlgn="auto" hangingPunct="1">
              <a:spcAft>
                <a:spcPts val="0"/>
              </a:spcAft>
              <a:buFontTx/>
              <a:buNone/>
              <a:defRPr/>
            </a:pPr>
            <a:r>
              <a:rPr lang="en-US" sz="2800" dirty="0" smtClean="0">
                <a:ea typeface="ＭＳ Ｐゴシック"/>
              </a:rPr>
              <a:t>     mortality</a:t>
            </a:r>
          </a:p>
        </p:txBody>
      </p:sp>
      <p:pic>
        <p:nvPicPr>
          <p:cNvPr id="352259" name="Picture 4" descr="PO fluid"/>
          <p:cNvPicPr>
            <a:picLocks noChangeAspect="1" noChangeArrowheads="1"/>
          </p:cNvPicPr>
          <p:nvPr/>
        </p:nvPicPr>
        <p:blipFill>
          <a:blip r:embed="rId3"/>
          <a:srcRect/>
          <a:stretch>
            <a:fillRect/>
          </a:stretch>
        </p:blipFill>
        <p:spPr bwMode="auto">
          <a:xfrm>
            <a:off x="5715000" y="4659313"/>
            <a:ext cx="3352800" cy="21224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5" name="Rectangle 2"/>
          <p:cNvSpPr>
            <a:spLocks noGrp="1" noChangeArrowheads="1"/>
          </p:cNvSpPr>
          <p:nvPr>
            <p:ph type="title"/>
          </p:nvPr>
        </p:nvSpPr>
        <p:spPr>
          <a:xfrm>
            <a:off x="1676400" y="152400"/>
            <a:ext cx="7239000" cy="1143000"/>
          </a:xfrm>
        </p:spPr>
        <p:txBody>
          <a:bodyPr/>
          <a:lstStyle/>
          <a:p>
            <a:pPr eaLnBrk="1" hangingPunct="1"/>
            <a:r>
              <a:rPr lang="en-US" sz="4800" smtClean="0">
                <a:ea typeface="ＭＳ Ｐゴシック"/>
                <a:cs typeface="ＭＳ Ｐゴシック"/>
              </a:rPr>
              <a:t>Hypotensive Resuscitation</a:t>
            </a:r>
          </a:p>
        </p:txBody>
      </p:sp>
      <p:sp>
        <p:nvSpPr>
          <p:cNvPr id="354306" name="Rectangle 3"/>
          <p:cNvSpPr>
            <a:spLocks noGrp="1" noChangeArrowheads="1"/>
          </p:cNvSpPr>
          <p:nvPr>
            <p:ph idx="1"/>
          </p:nvPr>
        </p:nvSpPr>
        <p:spPr>
          <a:xfrm>
            <a:off x="685800" y="1828800"/>
            <a:ext cx="7772400" cy="4572000"/>
          </a:xfrm>
        </p:spPr>
        <p:txBody>
          <a:bodyPr/>
          <a:lstStyle/>
          <a:p>
            <a:pPr eaLnBrk="1" hangingPunct="1">
              <a:buFont typeface="Wingdings" pitchFamily="2" charset="2"/>
              <a:buNone/>
            </a:pPr>
            <a:r>
              <a:rPr lang="en-US" b="1" u="sng" smtClean="0">
                <a:ea typeface="ＭＳ Ｐゴシック"/>
                <a:cs typeface="ＭＳ Ｐゴシック"/>
              </a:rPr>
              <a:t>Goals of Fluid Resuscitation Therapy</a:t>
            </a:r>
          </a:p>
          <a:p>
            <a:pPr lvl="1" eaLnBrk="1" hangingPunct="1">
              <a:buFontTx/>
              <a:buChar char="•"/>
            </a:pPr>
            <a:r>
              <a:rPr lang="en-US" smtClean="0">
                <a:ea typeface="ＭＳ Ｐゴシック"/>
                <a:cs typeface="ＭＳ Ｐゴシック"/>
              </a:rPr>
              <a:t>Improved state of consciousness (if no TBI)</a:t>
            </a:r>
          </a:p>
          <a:p>
            <a:pPr lvl="1" eaLnBrk="1" hangingPunct="1">
              <a:buFontTx/>
              <a:buChar char="•"/>
            </a:pPr>
            <a:r>
              <a:rPr lang="en-US" smtClean="0">
                <a:ea typeface="ＭＳ Ｐゴシック"/>
                <a:cs typeface="ＭＳ Ｐゴシック"/>
              </a:rPr>
              <a:t>Palpable radial pulse corresponds roughly to systolic blood pressure of  80 mm Hg</a:t>
            </a:r>
          </a:p>
          <a:p>
            <a:pPr lvl="1" eaLnBrk="1" hangingPunct="1">
              <a:buFont typeface="Times New Roman" pitchFamily="18" charset="0"/>
              <a:buChar char="•"/>
            </a:pPr>
            <a:r>
              <a:rPr lang="en-US" smtClean="0">
                <a:ea typeface="ＭＳ Ｐゴシック"/>
                <a:cs typeface="ＭＳ Ｐゴシック"/>
              </a:rPr>
              <a:t>Avoid over-resuscitation of shock from torso wounds.</a:t>
            </a:r>
          </a:p>
          <a:p>
            <a:pPr lvl="1" eaLnBrk="1" hangingPunct="1">
              <a:buFont typeface="Times New Roman" pitchFamily="18" charset="0"/>
              <a:buChar char="•"/>
            </a:pPr>
            <a:r>
              <a:rPr lang="en-US" b="1" smtClean="0">
                <a:solidFill>
                  <a:srgbClr val="FF3300"/>
                </a:solidFill>
                <a:ea typeface="ＭＳ Ｐゴシック"/>
                <a:cs typeface="ＭＳ Ｐゴシック"/>
              </a:rPr>
              <a:t>Too much fluid volume may make internal hemorrhage worse by “Popping the Clot.”</a:t>
            </a:r>
          </a:p>
        </p:txBody>
      </p:sp>
    </p:spTree>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69" name="Rectangle 2"/>
          <p:cNvSpPr>
            <a:spLocks noGrp="1" noChangeArrowheads="1"/>
          </p:cNvSpPr>
          <p:nvPr>
            <p:ph type="title"/>
          </p:nvPr>
        </p:nvSpPr>
        <p:spPr>
          <a:xfrm>
            <a:off x="1295400" y="0"/>
            <a:ext cx="7543800" cy="1143000"/>
          </a:xfrm>
        </p:spPr>
        <p:txBody>
          <a:bodyPr rtlCol="0">
            <a:normAutofit fontScale="90000"/>
          </a:bodyPr>
          <a:lstStyle/>
          <a:p>
            <a:pPr eaLnBrk="1" fontAlgn="auto" hangingPunct="1">
              <a:spcAft>
                <a:spcPts val="0"/>
              </a:spcAft>
              <a:defRPr/>
            </a:pPr>
            <a:r>
              <a:rPr lang="en-US" dirty="0" smtClean="0">
                <a:ea typeface="ＭＳ Ｐゴシック"/>
                <a:cs typeface="ＭＳ Ｐゴシック"/>
              </a:rPr>
              <a:t>Choice of Resuscitation Fluid</a:t>
            </a:r>
            <a:br>
              <a:rPr lang="en-US" dirty="0" smtClean="0">
                <a:ea typeface="ＭＳ Ｐゴシック"/>
                <a:cs typeface="ＭＳ Ｐゴシック"/>
              </a:rPr>
            </a:br>
            <a:r>
              <a:rPr lang="en-US" dirty="0" smtClean="0">
                <a:ea typeface="ＭＳ Ｐゴシック"/>
                <a:cs typeface="ＭＳ Ｐゴシック"/>
              </a:rPr>
              <a:t>in the Tactical Environment</a:t>
            </a:r>
          </a:p>
        </p:txBody>
      </p:sp>
      <p:sp>
        <p:nvSpPr>
          <p:cNvPr id="356354" name="Rectangle 3"/>
          <p:cNvSpPr>
            <a:spLocks noGrp="1" noChangeArrowheads="1"/>
          </p:cNvSpPr>
          <p:nvPr>
            <p:ph idx="1"/>
          </p:nvPr>
        </p:nvSpPr>
        <p:spPr>
          <a:xfrm>
            <a:off x="381000" y="1828800"/>
            <a:ext cx="8229600" cy="4800600"/>
          </a:xfrm>
        </p:spPr>
        <p:txBody>
          <a:bodyPr/>
          <a:lstStyle/>
          <a:p>
            <a:pPr eaLnBrk="1" hangingPunct="1">
              <a:lnSpc>
                <a:spcPct val="90000"/>
              </a:lnSpc>
            </a:pPr>
            <a:r>
              <a:rPr lang="en-US" sz="2800" smtClean="0">
                <a:ea typeface="ＭＳ Ｐゴシック"/>
                <a:cs typeface="ＭＳ Ｐゴシック"/>
              </a:rPr>
              <a:t>Why use Hextend instead of the much less expensive Ringer’s Lactate used in civilian trauma?</a:t>
            </a:r>
          </a:p>
          <a:p>
            <a:pPr eaLnBrk="1" hangingPunct="1">
              <a:lnSpc>
                <a:spcPct val="90000"/>
              </a:lnSpc>
            </a:pPr>
            <a:r>
              <a:rPr lang="en-US" sz="2800" smtClean="0">
                <a:ea typeface="ＭＳ Ｐゴシック"/>
                <a:cs typeface="ＭＳ Ｐゴシック"/>
              </a:rPr>
              <a:t>1000ml of Ringers Lactate (2.4 pounds) will yield an expansion of the circulating blood volume of only about 200ml one hour after the fluid is given.</a:t>
            </a:r>
          </a:p>
          <a:p>
            <a:pPr eaLnBrk="1" hangingPunct="1">
              <a:lnSpc>
                <a:spcPct val="90000"/>
              </a:lnSpc>
            </a:pPr>
            <a:r>
              <a:rPr lang="en-US" sz="2800" b="1" smtClean="0">
                <a:solidFill>
                  <a:srgbClr val="FF3300"/>
                </a:solidFill>
                <a:ea typeface="ＭＳ Ｐゴシック"/>
                <a:cs typeface="ＭＳ Ｐゴシック"/>
              </a:rPr>
              <a:t>The other 800ml of RL has left the circulation after an hour and entered other fluid spaces in the body – FLUID THAT HAS LEFT THE CIRCULATION DOES NOT HELP TREAT SHOCK AND MAY CAUSE OTHER PROBLEMS.</a:t>
            </a:r>
          </a:p>
        </p:txBody>
      </p:sp>
    </p:spTree>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1" name="Rectangle 2"/>
          <p:cNvSpPr>
            <a:spLocks noGrp="1" noChangeArrowheads="1"/>
          </p:cNvSpPr>
          <p:nvPr>
            <p:ph type="title"/>
          </p:nvPr>
        </p:nvSpPr>
        <p:spPr>
          <a:xfrm>
            <a:off x="1447800" y="0"/>
            <a:ext cx="7543800" cy="1143000"/>
          </a:xfrm>
        </p:spPr>
        <p:txBody>
          <a:bodyPr/>
          <a:lstStyle/>
          <a:p>
            <a:pPr eaLnBrk="1" hangingPunct="1"/>
            <a:r>
              <a:rPr lang="en-US" smtClean="0">
                <a:ea typeface="ＭＳ Ｐゴシック"/>
                <a:cs typeface="ＭＳ Ｐゴシック"/>
              </a:rPr>
              <a:t>Choice of Resuscitation Fluid</a:t>
            </a:r>
          </a:p>
        </p:txBody>
      </p:sp>
      <p:sp>
        <p:nvSpPr>
          <p:cNvPr id="358402" name="Rectangle 3"/>
          <p:cNvSpPr>
            <a:spLocks noGrp="1" noChangeArrowheads="1"/>
          </p:cNvSpPr>
          <p:nvPr>
            <p:ph idx="1"/>
          </p:nvPr>
        </p:nvSpPr>
        <p:spPr>
          <a:xfrm>
            <a:off x="304800" y="1905000"/>
            <a:ext cx="8458200" cy="4724400"/>
          </a:xfrm>
        </p:spPr>
        <p:txBody>
          <a:bodyPr/>
          <a:lstStyle/>
          <a:p>
            <a:pPr eaLnBrk="1" hangingPunct="1">
              <a:lnSpc>
                <a:spcPct val="90000"/>
              </a:lnSpc>
            </a:pPr>
            <a:r>
              <a:rPr lang="en-US" sz="2800" smtClean="0">
                <a:ea typeface="ＭＳ Ｐゴシック"/>
                <a:cs typeface="ＭＳ Ｐゴシック"/>
              </a:rPr>
              <a:t>500ml of 6% hetastarch (trade name Hextend</a:t>
            </a:r>
            <a:r>
              <a:rPr lang="en-US" sz="2800" baseline="30000" smtClean="0">
                <a:ea typeface="ＭＳ Ｐゴシック"/>
                <a:cs typeface="ＭＳ Ｐゴシック"/>
              </a:rPr>
              <a:t>®</a:t>
            </a:r>
            <a:r>
              <a:rPr lang="en-US" sz="2800" smtClean="0">
                <a:ea typeface="ＭＳ Ｐゴシック"/>
                <a:cs typeface="ＭＳ Ｐゴシック"/>
              </a:rPr>
              <a:t>, weighs 1.3lbs) and will yield an expansion of the intravascular volume of 600-800ml. </a:t>
            </a:r>
          </a:p>
          <a:p>
            <a:pPr eaLnBrk="1" hangingPunct="1">
              <a:lnSpc>
                <a:spcPct val="90000"/>
              </a:lnSpc>
            </a:pPr>
            <a:r>
              <a:rPr lang="en-US" sz="2800" b="1" smtClean="0">
                <a:solidFill>
                  <a:srgbClr val="FF3300"/>
                </a:solidFill>
                <a:ea typeface="ＭＳ Ｐゴシック"/>
                <a:cs typeface="ＭＳ Ｐゴシック"/>
              </a:rPr>
              <a:t>This intravascular expansion is still present 8 hours later – may be critical if evacuation is delayed.</a:t>
            </a:r>
          </a:p>
          <a:p>
            <a:pPr eaLnBrk="1" hangingPunct="1">
              <a:lnSpc>
                <a:spcPct val="90000"/>
              </a:lnSpc>
            </a:pPr>
            <a:r>
              <a:rPr lang="en-US" sz="2800" smtClean="0">
                <a:ea typeface="ＭＳ Ｐゴシック"/>
                <a:cs typeface="ＭＳ Ｐゴシック"/>
              </a:rPr>
              <a:t>Hextend® </a:t>
            </a:r>
          </a:p>
          <a:p>
            <a:pPr lvl="1" eaLnBrk="1" hangingPunct="1">
              <a:lnSpc>
                <a:spcPct val="90000"/>
              </a:lnSpc>
            </a:pPr>
            <a:r>
              <a:rPr lang="en-US" smtClean="0">
                <a:ea typeface="ＭＳ Ｐゴシック"/>
                <a:cs typeface="ＭＳ Ｐゴシック"/>
              </a:rPr>
              <a:t>Less weight to carry for equal effect</a:t>
            </a:r>
          </a:p>
          <a:p>
            <a:pPr lvl="1" eaLnBrk="1" hangingPunct="1">
              <a:lnSpc>
                <a:spcPct val="90000"/>
              </a:lnSpc>
            </a:pPr>
            <a:r>
              <a:rPr lang="en-US" smtClean="0">
                <a:ea typeface="ＭＳ Ｐゴシック"/>
                <a:cs typeface="ＭＳ Ｐゴシック"/>
              </a:rPr>
              <a:t>Stays where it is supposed to be longer and does the casualty more good</a:t>
            </a:r>
          </a:p>
          <a:p>
            <a:pPr lvl="1" eaLnBrk="1" hangingPunct="1">
              <a:lnSpc>
                <a:spcPct val="90000"/>
              </a:lnSpc>
            </a:pPr>
            <a:r>
              <a:rPr lang="en-US" smtClean="0">
                <a:ea typeface="ＭＳ Ｐゴシック"/>
                <a:cs typeface="ＭＳ Ｐゴシック"/>
              </a:rPr>
              <a:t>Less likely to cause undesirable side effects</a:t>
            </a:r>
          </a:p>
          <a:p>
            <a:pPr eaLnBrk="1" hangingPunct="1">
              <a:lnSpc>
                <a:spcPct val="90000"/>
              </a:lnSpc>
            </a:pPr>
            <a:endParaRPr lang="en-US" sz="2800" smtClean="0">
              <a:ea typeface="ＭＳ Ｐゴシック"/>
              <a:cs typeface="ＭＳ Ｐゴシック"/>
            </a:endParaRPr>
          </a:p>
        </p:txBody>
      </p:sp>
    </p:spTree>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0449" name="Rectangle 2"/>
          <p:cNvSpPr>
            <a:spLocks noChangeArrowheads="1"/>
          </p:cNvSpPr>
          <p:nvPr/>
        </p:nvSpPr>
        <p:spPr bwMode="auto">
          <a:xfrm>
            <a:off x="3956050" y="969963"/>
            <a:ext cx="4883150" cy="5659437"/>
          </a:xfrm>
          <a:prstGeom prst="rect">
            <a:avLst/>
          </a:prstGeom>
          <a:solidFill>
            <a:srgbClr val="FFD765"/>
          </a:solidFill>
          <a:ln w="12700">
            <a:solidFill>
              <a:schemeClr val="tx1"/>
            </a:solidFill>
            <a:miter lim="800000"/>
            <a:headEnd type="none" w="sm" len="sm"/>
            <a:tailEnd type="none" w="sm" len="sm"/>
          </a:ln>
        </p:spPr>
        <p:txBody>
          <a:bodyPr wrap="none" anchor="ctr"/>
          <a:lstStyle/>
          <a:p>
            <a:pPr algn="ctr" eaLnBrk="0" hangingPunct="0"/>
            <a:endParaRPr lang="en-US" sz="1800">
              <a:solidFill>
                <a:srgbClr val="FFFF00"/>
              </a:solidFill>
              <a:cs typeface="Times New Roman" pitchFamily="18" charset="0"/>
            </a:endParaRPr>
          </a:p>
        </p:txBody>
      </p:sp>
      <p:sp>
        <p:nvSpPr>
          <p:cNvPr id="360450" name="Rectangle 6"/>
          <p:cNvSpPr>
            <a:spLocks noChangeArrowheads="1"/>
          </p:cNvSpPr>
          <p:nvPr/>
        </p:nvSpPr>
        <p:spPr bwMode="auto">
          <a:xfrm>
            <a:off x="4321175" y="1298575"/>
            <a:ext cx="203200" cy="5181600"/>
          </a:xfrm>
          <a:prstGeom prst="rect">
            <a:avLst/>
          </a:prstGeom>
          <a:solidFill>
            <a:srgbClr val="FF3300"/>
          </a:solidFill>
          <a:ln w="28575">
            <a:solidFill>
              <a:schemeClr val="bg2"/>
            </a:solidFill>
            <a:prstDash val="dash"/>
            <a:miter lim="800000"/>
            <a:headEnd type="none" w="sm" len="sm"/>
            <a:tailEnd type="none" w="sm" len="sm"/>
          </a:ln>
        </p:spPr>
        <p:txBody>
          <a:bodyPr wrap="none" anchor="ctr"/>
          <a:lstStyle/>
          <a:p>
            <a:pPr eaLnBrk="0" hangingPunct="0"/>
            <a:endParaRPr lang="en-US" sz="1800">
              <a:solidFill>
                <a:srgbClr val="FFFF00"/>
              </a:solidFill>
              <a:cs typeface="Times New Roman" pitchFamily="18" charset="0"/>
            </a:endParaRPr>
          </a:p>
        </p:txBody>
      </p:sp>
      <p:sp>
        <p:nvSpPr>
          <p:cNvPr id="360451" name="Rectangle 3"/>
          <p:cNvSpPr>
            <a:spLocks noChangeArrowheads="1"/>
          </p:cNvSpPr>
          <p:nvPr/>
        </p:nvSpPr>
        <p:spPr bwMode="auto">
          <a:xfrm>
            <a:off x="4524375" y="1298575"/>
            <a:ext cx="914400" cy="5181600"/>
          </a:xfrm>
          <a:prstGeom prst="rect">
            <a:avLst/>
          </a:prstGeom>
          <a:solidFill>
            <a:srgbClr val="FF3300">
              <a:alpha val="50195"/>
            </a:srgbClr>
          </a:solidFill>
          <a:ln w="28575">
            <a:solidFill>
              <a:schemeClr val="bg2"/>
            </a:solidFill>
            <a:prstDash val="dash"/>
            <a:miter lim="800000"/>
            <a:headEnd type="none" w="sm" len="sm"/>
            <a:tailEnd type="none" w="sm" len="sm"/>
          </a:ln>
        </p:spPr>
        <p:txBody>
          <a:bodyPr wrap="none" anchor="ctr"/>
          <a:lstStyle/>
          <a:p>
            <a:pPr eaLnBrk="0" hangingPunct="0"/>
            <a:endParaRPr lang="en-US" sz="1800">
              <a:solidFill>
                <a:srgbClr val="FFFF00"/>
              </a:solidFill>
              <a:cs typeface="Times New Roman" pitchFamily="18" charset="0"/>
            </a:endParaRPr>
          </a:p>
        </p:txBody>
      </p:sp>
      <p:sp>
        <p:nvSpPr>
          <p:cNvPr id="360452" name="Rectangle 238"/>
          <p:cNvSpPr>
            <a:spLocks noChangeArrowheads="1"/>
          </p:cNvSpPr>
          <p:nvPr/>
        </p:nvSpPr>
        <p:spPr bwMode="auto">
          <a:xfrm rot="7849323">
            <a:off x="3670300" y="476250"/>
            <a:ext cx="381000" cy="2336800"/>
          </a:xfrm>
          <a:prstGeom prst="rect">
            <a:avLst/>
          </a:prstGeom>
          <a:solidFill>
            <a:srgbClr val="99FF66"/>
          </a:solidFill>
          <a:ln w="9525">
            <a:noFill/>
            <a:miter lim="800000"/>
            <a:headEnd/>
            <a:tailEnd/>
          </a:ln>
        </p:spPr>
        <p:txBody>
          <a:bodyPr rot="10800000" wrap="none"/>
          <a:lstStyle/>
          <a:p>
            <a:pPr algn="ctr" eaLnBrk="0" hangingPunct="0"/>
            <a:r>
              <a:rPr lang="en-US" sz="1800">
                <a:solidFill>
                  <a:schemeClr val="bg2"/>
                </a:solidFill>
                <a:cs typeface="Times New Roman" pitchFamily="18" charset="0"/>
              </a:rPr>
              <a:t>IV</a:t>
            </a:r>
          </a:p>
        </p:txBody>
      </p:sp>
      <p:sp>
        <p:nvSpPr>
          <p:cNvPr id="354306" name="Rectangle 2"/>
          <p:cNvSpPr>
            <a:spLocks noGrp="1" noChangeArrowheads="1"/>
          </p:cNvSpPr>
          <p:nvPr>
            <p:ph type="title" idx="4294967295"/>
          </p:nvPr>
        </p:nvSpPr>
        <p:spPr>
          <a:xfrm>
            <a:off x="3352800" y="0"/>
            <a:ext cx="5791200" cy="838200"/>
          </a:xfrm>
        </p:spPr>
        <p:txBody>
          <a:bodyPr rtlCol="0">
            <a:normAutofit/>
          </a:bodyPr>
          <a:lstStyle/>
          <a:p>
            <a:pPr eaLnBrk="1" fontAlgn="auto" hangingPunct="1">
              <a:spcAft>
                <a:spcPts val="0"/>
              </a:spcAft>
              <a:defRPr/>
            </a:pPr>
            <a:r>
              <a:rPr lang="en-US" dirty="0">
                <a:effectLst>
                  <a:outerShdw blurRad="38100" dist="38100" dir="2700000" algn="tl">
                    <a:srgbClr val="DDDDDD"/>
                  </a:outerShdw>
                </a:effectLst>
              </a:rPr>
              <a:t>Crystalloid Fluid Shifts</a:t>
            </a:r>
          </a:p>
        </p:txBody>
      </p:sp>
      <p:sp>
        <p:nvSpPr>
          <p:cNvPr id="360454" name="Rectangle 6"/>
          <p:cNvSpPr>
            <a:spLocks noChangeArrowheads="1"/>
          </p:cNvSpPr>
          <p:nvPr/>
        </p:nvSpPr>
        <p:spPr bwMode="auto">
          <a:xfrm>
            <a:off x="5432425" y="1316038"/>
            <a:ext cx="203200" cy="5181600"/>
          </a:xfrm>
          <a:prstGeom prst="rect">
            <a:avLst/>
          </a:prstGeom>
          <a:solidFill>
            <a:srgbClr val="FF3300"/>
          </a:solidFill>
          <a:ln w="28575">
            <a:solidFill>
              <a:schemeClr val="bg2"/>
            </a:solidFill>
            <a:prstDash val="dash"/>
            <a:miter lim="800000"/>
            <a:headEnd type="none" w="sm" len="sm"/>
            <a:tailEnd type="none" w="sm" len="sm"/>
          </a:ln>
        </p:spPr>
        <p:txBody>
          <a:bodyPr wrap="none" anchor="ctr"/>
          <a:lstStyle/>
          <a:p>
            <a:pPr eaLnBrk="0" hangingPunct="0"/>
            <a:endParaRPr lang="en-US" sz="1800">
              <a:solidFill>
                <a:srgbClr val="FFFF00"/>
              </a:solidFill>
              <a:cs typeface="Times New Roman" pitchFamily="18" charset="0"/>
            </a:endParaRPr>
          </a:p>
        </p:txBody>
      </p:sp>
      <p:sp>
        <p:nvSpPr>
          <p:cNvPr id="360455" name="Rectangle 15"/>
          <p:cNvSpPr>
            <a:spLocks noChangeArrowheads="1"/>
          </p:cNvSpPr>
          <p:nvPr/>
        </p:nvSpPr>
        <p:spPr bwMode="auto">
          <a:xfrm>
            <a:off x="5943600" y="1317625"/>
            <a:ext cx="1123950" cy="892175"/>
          </a:xfrm>
          <a:prstGeom prst="rect">
            <a:avLst/>
          </a:prstGeom>
          <a:solidFill>
            <a:srgbClr val="FF9900"/>
          </a:solidFill>
          <a:ln w="28575">
            <a:solidFill>
              <a:schemeClr val="bg2"/>
            </a:solidFill>
            <a:prstDash val="dash"/>
            <a:miter lim="800000"/>
            <a:headEnd type="none" w="sm" len="sm"/>
            <a:tailEnd type="none" w="sm" len="sm"/>
          </a:ln>
        </p:spPr>
        <p:txBody>
          <a:bodyPr wrap="none" anchor="ctr"/>
          <a:lstStyle/>
          <a:p>
            <a:pPr eaLnBrk="0" hangingPunct="0"/>
            <a:endParaRPr lang="en-US" sz="1800">
              <a:solidFill>
                <a:srgbClr val="FFFF00"/>
              </a:solidFill>
              <a:cs typeface="Times New Roman" pitchFamily="18" charset="0"/>
            </a:endParaRPr>
          </a:p>
        </p:txBody>
      </p:sp>
      <p:sp>
        <p:nvSpPr>
          <p:cNvPr id="360456" name="Rectangle 16"/>
          <p:cNvSpPr>
            <a:spLocks noChangeArrowheads="1"/>
          </p:cNvSpPr>
          <p:nvPr/>
        </p:nvSpPr>
        <p:spPr bwMode="auto">
          <a:xfrm>
            <a:off x="7696200" y="2667000"/>
            <a:ext cx="1143000" cy="914400"/>
          </a:xfrm>
          <a:prstGeom prst="rect">
            <a:avLst/>
          </a:prstGeom>
          <a:solidFill>
            <a:srgbClr val="FF9900"/>
          </a:solidFill>
          <a:ln w="28575">
            <a:solidFill>
              <a:schemeClr val="bg2"/>
            </a:solidFill>
            <a:prstDash val="dash"/>
            <a:miter lim="800000"/>
            <a:headEnd type="none" w="sm" len="sm"/>
            <a:tailEnd type="none" w="sm" len="sm"/>
          </a:ln>
        </p:spPr>
        <p:txBody>
          <a:bodyPr wrap="none" anchor="ctr"/>
          <a:lstStyle/>
          <a:p>
            <a:pPr eaLnBrk="0" hangingPunct="0"/>
            <a:endParaRPr lang="en-US" sz="1800">
              <a:solidFill>
                <a:srgbClr val="FFFF00"/>
              </a:solidFill>
              <a:cs typeface="Times New Roman" pitchFamily="18" charset="0"/>
            </a:endParaRPr>
          </a:p>
        </p:txBody>
      </p:sp>
      <p:sp>
        <p:nvSpPr>
          <p:cNvPr id="360457" name="Rectangle 17"/>
          <p:cNvSpPr>
            <a:spLocks noChangeArrowheads="1"/>
          </p:cNvSpPr>
          <p:nvPr/>
        </p:nvSpPr>
        <p:spPr bwMode="auto">
          <a:xfrm>
            <a:off x="7696200" y="1317625"/>
            <a:ext cx="1143000" cy="892175"/>
          </a:xfrm>
          <a:prstGeom prst="rect">
            <a:avLst/>
          </a:prstGeom>
          <a:solidFill>
            <a:srgbClr val="FF9900"/>
          </a:solidFill>
          <a:ln w="28575">
            <a:solidFill>
              <a:schemeClr val="bg2"/>
            </a:solidFill>
            <a:prstDash val="dash"/>
            <a:miter lim="800000"/>
            <a:headEnd type="none" w="sm" len="sm"/>
            <a:tailEnd type="none" w="sm" len="sm"/>
          </a:ln>
        </p:spPr>
        <p:txBody>
          <a:bodyPr wrap="none" anchor="ctr"/>
          <a:lstStyle/>
          <a:p>
            <a:pPr eaLnBrk="0" hangingPunct="0"/>
            <a:endParaRPr lang="en-US" sz="1800">
              <a:solidFill>
                <a:srgbClr val="FFFF00"/>
              </a:solidFill>
              <a:cs typeface="Times New Roman" pitchFamily="18" charset="0"/>
            </a:endParaRPr>
          </a:p>
        </p:txBody>
      </p:sp>
      <p:sp>
        <p:nvSpPr>
          <p:cNvPr id="360458" name="Rectangle 18"/>
          <p:cNvSpPr>
            <a:spLocks noChangeArrowheads="1"/>
          </p:cNvSpPr>
          <p:nvPr/>
        </p:nvSpPr>
        <p:spPr bwMode="auto">
          <a:xfrm>
            <a:off x="5943600" y="2667000"/>
            <a:ext cx="1123950" cy="914400"/>
          </a:xfrm>
          <a:prstGeom prst="rect">
            <a:avLst/>
          </a:prstGeom>
          <a:solidFill>
            <a:srgbClr val="FF9900"/>
          </a:solidFill>
          <a:ln w="28575">
            <a:solidFill>
              <a:schemeClr val="bg2"/>
            </a:solidFill>
            <a:prstDash val="dash"/>
            <a:miter lim="800000"/>
            <a:headEnd type="none" w="sm" len="sm"/>
            <a:tailEnd type="none" w="sm" len="sm"/>
          </a:ln>
        </p:spPr>
        <p:txBody>
          <a:bodyPr wrap="none" anchor="ctr"/>
          <a:lstStyle/>
          <a:p>
            <a:pPr eaLnBrk="0" hangingPunct="0"/>
            <a:endParaRPr lang="en-US" sz="1800">
              <a:solidFill>
                <a:srgbClr val="FFFF00"/>
              </a:solidFill>
              <a:cs typeface="Times New Roman" pitchFamily="18" charset="0"/>
            </a:endParaRPr>
          </a:p>
        </p:txBody>
      </p:sp>
      <p:sp>
        <p:nvSpPr>
          <p:cNvPr id="360459" name="Rectangle 19"/>
          <p:cNvSpPr>
            <a:spLocks noChangeArrowheads="1"/>
          </p:cNvSpPr>
          <p:nvPr/>
        </p:nvSpPr>
        <p:spPr bwMode="auto">
          <a:xfrm>
            <a:off x="7696200" y="4038600"/>
            <a:ext cx="1143000" cy="968375"/>
          </a:xfrm>
          <a:prstGeom prst="rect">
            <a:avLst/>
          </a:prstGeom>
          <a:solidFill>
            <a:srgbClr val="FF9900"/>
          </a:solidFill>
          <a:ln w="28575">
            <a:solidFill>
              <a:schemeClr val="bg2"/>
            </a:solidFill>
            <a:prstDash val="dash"/>
            <a:miter lim="800000"/>
            <a:headEnd type="none" w="sm" len="sm"/>
            <a:tailEnd type="none" w="sm" len="sm"/>
          </a:ln>
        </p:spPr>
        <p:txBody>
          <a:bodyPr wrap="none" anchor="ctr"/>
          <a:lstStyle/>
          <a:p>
            <a:pPr eaLnBrk="0" hangingPunct="0"/>
            <a:endParaRPr lang="en-US" sz="1800">
              <a:solidFill>
                <a:srgbClr val="FFFF00"/>
              </a:solidFill>
              <a:cs typeface="Times New Roman" pitchFamily="18" charset="0"/>
            </a:endParaRPr>
          </a:p>
        </p:txBody>
      </p:sp>
      <p:sp>
        <p:nvSpPr>
          <p:cNvPr id="360460" name="Rectangle 20"/>
          <p:cNvSpPr>
            <a:spLocks noChangeArrowheads="1"/>
          </p:cNvSpPr>
          <p:nvPr/>
        </p:nvSpPr>
        <p:spPr bwMode="auto">
          <a:xfrm>
            <a:off x="7696200" y="5410200"/>
            <a:ext cx="1143000" cy="838200"/>
          </a:xfrm>
          <a:prstGeom prst="rect">
            <a:avLst/>
          </a:prstGeom>
          <a:solidFill>
            <a:srgbClr val="FF9900"/>
          </a:solidFill>
          <a:ln w="28575">
            <a:solidFill>
              <a:schemeClr val="bg2"/>
            </a:solidFill>
            <a:prstDash val="dash"/>
            <a:miter lim="800000"/>
            <a:headEnd type="none" w="sm" len="sm"/>
            <a:tailEnd type="none" w="sm" len="sm"/>
          </a:ln>
        </p:spPr>
        <p:txBody>
          <a:bodyPr wrap="none" anchor="ctr"/>
          <a:lstStyle/>
          <a:p>
            <a:pPr eaLnBrk="0" hangingPunct="0"/>
            <a:endParaRPr lang="en-US" sz="1800">
              <a:solidFill>
                <a:srgbClr val="FFFF00"/>
              </a:solidFill>
              <a:cs typeface="Times New Roman" pitchFamily="18" charset="0"/>
            </a:endParaRPr>
          </a:p>
        </p:txBody>
      </p:sp>
      <p:sp>
        <p:nvSpPr>
          <p:cNvPr id="360461" name="Rectangle 21"/>
          <p:cNvSpPr>
            <a:spLocks noChangeArrowheads="1"/>
          </p:cNvSpPr>
          <p:nvPr/>
        </p:nvSpPr>
        <p:spPr bwMode="auto">
          <a:xfrm>
            <a:off x="5943600" y="5410200"/>
            <a:ext cx="1123950" cy="838200"/>
          </a:xfrm>
          <a:prstGeom prst="rect">
            <a:avLst/>
          </a:prstGeom>
          <a:solidFill>
            <a:srgbClr val="FF9900"/>
          </a:solidFill>
          <a:ln w="28575">
            <a:solidFill>
              <a:schemeClr val="bg2"/>
            </a:solidFill>
            <a:prstDash val="dash"/>
            <a:miter lim="800000"/>
            <a:headEnd type="none" w="sm" len="sm"/>
            <a:tailEnd type="none" w="sm" len="sm"/>
          </a:ln>
        </p:spPr>
        <p:txBody>
          <a:bodyPr wrap="none" anchor="ctr"/>
          <a:lstStyle/>
          <a:p>
            <a:pPr eaLnBrk="0" hangingPunct="0"/>
            <a:endParaRPr lang="en-US" sz="1800">
              <a:solidFill>
                <a:srgbClr val="FFFF00"/>
              </a:solidFill>
              <a:cs typeface="Times New Roman" pitchFamily="18" charset="0"/>
            </a:endParaRPr>
          </a:p>
        </p:txBody>
      </p:sp>
      <p:sp>
        <p:nvSpPr>
          <p:cNvPr id="360462" name="Rectangle 22"/>
          <p:cNvSpPr>
            <a:spLocks noChangeArrowheads="1"/>
          </p:cNvSpPr>
          <p:nvPr/>
        </p:nvSpPr>
        <p:spPr bwMode="auto">
          <a:xfrm>
            <a:off x="5943600" y="4038600"/>
            <a:ext cx="1123950" cy="968375"/>
          </a:xfrm>
          <a:prstGeom prst="rect">
            <a:avLst/>
          </a:prstGeom>
          <a:solidFill>
            <a:srgbClr val="FF9900"/>
          </a:solidFill>
          <a:ln w="28575">
            <a:solidFill>
              <a:schemeClr val="bg2"/>
            </a:solidFill>
            <a:prstDash val="dash"/>
            <a:miter lim="800000"/>
            <a:headEnd type="none" w="sm" len="sm"/>
            <a:tailEnd type="none" w="sm" len="sm"/>
          </a:ln>
        </p:spPr>
        <p:txBody>
          <a:bodyPr wrap="none" anchor="ctr"/>
          <a:lstStyle/>
          <a:p>
            <a:pPr eaLnBrk="0" hangingPunct="0"/>
            <a:endParaRPr lang="en-US" sz="1800">
              <a:solidFill>
                <a:srgbClr val="FFFF00"/>
              </a:solidFill>
              <a:cs typeface="Times New Roman" pitchFamily="18" charset="0"/>
            </a:endParaRPr>
          </a:p>
        </p:txBody>
      </p:sp>
      <p:sp>
        <p:nvSpPr>
          <p:cNvPr id="360463" name="Text Box 155"/>
          <p:cNvSpPr txBox="1">
            <a:spLocks noChangeArrowheads="1"/>
          </p:cNvSpPr>
          <p:nvPr/>
        </p:nvSpPr>
        <p:spPr bwMode="auto">
          <a:xfrm>
            <a:off x="7829550" y="949325"/>
            <a:ext cx="908050" cy="366713"/>
          </a:xfrm>
          <a:prstGeom prst="rect">
            <a:avLst/>
          </a:prstGeom>
          <a:noFill/>
          <a:ln w="9525">
            <a:noFill/>
            <a:miter lim="800000"/>
            <a:headEnd/>
            <a:tailEnd/>
          </a:ln>
        </p:spPr>
        <p:txBody>
          <a:bodyPr wrap="none">
            <a:spAutoFit/>
          </a:bodyPr>
          <a:lstStyle/>
          <a:p>
            <a:pPr eaLnBrk="0" hangingPunct="0"/>
            <a:r>
              <a:rPr lang="en-US" sz="1800">
                <a:solidFill>
                  <a:schemeClr val="bg2"/>
                </a:solidFill>
                <a:cs typeface="Times New Roman" pitchFamily="18" charset="0"/>
              </a:rPr>
              <a:t>CELLS</a:t>
            </a:r>
          </a:p>
        </p:txBody>
      </p:sp>
      <p:sp>
        <p:nvSpPr>
          <p:cNvPr id="360464" name="Text Box 156"/>
          <p:cNvSpPr txBox="1">
            <a:spLocks noChangeArrowheads="1"/>
          </p:cNvSpPr>
          <p:nvPr/>
        </p:nvSpPr>
        <p:spPr bwMode="auto">
          <a:xfrm>
            <a:off x="6051550" y="949325"/>
            <a:ext cx="908050" cy="366713"/>
          </a:xfrm>
          <a:prstGeom prst="rect">
            <a:avLst/>
          </a:prstGeom>
          <a:noFill/>
          <a:ln w="9525">
            <a:noFill/>
            <a:miter lim="800000"/>
            <a:headEnd/>
            <a:tailEnd/>
          </a:ln>
        </p:spPr>
        <p:txBody>
          <a:bodyPr wrap="none">
            <a:spAutoFit/>
          </a:bodyPr>
          <a:lstStyle/>
          <a:p>
            <a:pPr eaLnBrk="0" hangingPunct="0"/>
            <a:r>
              <a:rPr lang="en-US" sz="1800">
                <a:solidFill>
                  <a:schemeClr val="bg2"/>
                </a:solidFill>
                <a:cs typeface="Times New Roman" pitchFamily="18" charset="0"/>
              </a:rPr>
              <a:t>CELLS</a:t>
            </a:r>
          </a:p>
        </p:txBody>
      </p:sp>
      <p:sp>
        <p:nvSpPr>
          <p:cNvPr id="360465" name="Text Box 159"/>
          <p:cNvSpPr txBox="1">
            <a:spLocks noChangeArrowheads="1"/>
          </p:cNvSpPr>
          <p:nvPr/>
        </p:nvSpPr>
        <p:spPr bwMode="auto">
          <a:xfrm rot="-5400000">
            <a:off x="6511131" y="3671094"/>
            <a:ext cx="1736725" cy="369888"/>
          </a:xfrm>
          <a:prstGeom prst="rect">
            <a:avLst/>
          </a:prstGeom>
          <a:noFill/>
          <a:ln w="9525">
            <a:noFill/>
            <a:miter lim="800000"/>
            <a:headEnd/>
            <a:tailEnd/>
          </a:ln>
        </p:spPr>
        <p:txBody>
          <a:bodyPr wrap="none">
            <a:spAutoFit/>
          </a:bodyPr>
          <a:lstStyle/>
          <a:p>
            <a:pPr eaLnBrk="0" hangingPunct="0"/>
            <a:r>
              <a:rPr lang="en-US" sz="1800">
                <a:solidFill>
                  <a:schemeClr val="bg2"/>
                </a:solidFill>
                <a:cs typeface="Times New Roman" pitchFamily="18" charset="0"/>
              </a:rPr>
              <a:t>INTERSTITIAL</a:t>
            </a:r>
          </a:p>
        </p:txBody>
      </p:sp>
      <p:sp>
        <p:nvSpPr>
          <p:cNvPr id="360466" name="Text Box 161"/>
          <p:cNvSpPr txBox="1">
            <a:spLocks noChangeArrowheads="1"/>
          </p:cNvSpPr>
          <p:nvPr/>
        </p:nvSpPr>
        <p:spPr bwMode="auto">
          <a:xfrm>
            <a:off x="4445000" y="949325"/>
            <a:ext cx="1030288" cy="369888"/>
          </a:xfrm>
          <a:prstGeom prst="rect">
            <a:avLst/>
          </a:prstGeom>
          <a:noFill/>
          <a:ln w="9525">
            <a:noFill/>
            <a:miter lim="800000"/>
            <a:headEnd/>
            <a:tailEnd/>
          </a:ln>
        </p:spPr>
        <p:txBody>
          <a:bodyPr wrap="none">
            <a:spAutoFit/>
          </a:bodyPr>
          <a:lstStyle/>
          <a:p>
            <a:pPr eaLnBrk="0" hangingPunct="0"/>
            <a:r>
              <a:rPr lang="en-US" sz="1800">
                <a:solidFill>
                  <a:schemeClr val="bg2"/>
                </a:solidFill>
                <a:cs typeface="Times New Roman" pitchFamily="18" charset="0"/>
              </a:rPr>
              <a:t>VESSEL</a:t>
            </a:r>
          </a:p>
        </p:txBody>
      </p:sp>
      <p:sp>
        <p:nvSpPr>
          <p:cNvPr id="360467" name="Oval 188"/>
          <p:cNvSpPr>
            <a:spLocks noChangeArrowheads="1"/>
          </p:cNvSpPr>
          <p:nvPr/>
        </p:nvSpPr>
        <p:spPr bwMode="auto">
          <a:xfrm>
            <a:off x="4670425" y="6042025"/>
            <a:ext cx="381000" cy="342900"/>
          </a:xfrm>
          <a:prstGeom prst="ellipse">
            <a:avLst/>
          </a:prstGeom>
          <a:solidFill>
            <a:srgbClr val="00CCFF"/>
          </a:solidFill>
          <a:ln w="12700">
            <a:solidFill>
              <a:schemeClr val="tx1"/>
            </a:solidFill>
            <a:miter lim="800000"/>
            <a:headEnd type="none" w="sm" len="sm"/>
            <a:tailEnd type="none" w="sm" len="sm"/>
          </a:ln>
        </p:spPr>
        <p:txBody>
          <a:bodyPr wrap="none" anchor="ctr"/>
          <a:lstStyle/>
          <a:p>
            <a:pPr algn="ctr" eaLnBrk="0" hangingPunct="0"/>
            <a:r>
              <a:rPr lang="en-US" sz="1400" b="1">
                <a:solidFill>
                  <a:schemeClr val="bg2"/>
                </a:solidFill>
                <a:cs typeface="Times New Roman" pitchFamily="18" charset="0"/>
              </a:rPr>
              <a:t>W</a:t>
            </a:r>
          </a:p>
        </p:txBody>
      </p:sp>
      <p:sp>
        <p:nvSpPr>
          <p:cNvPr id="360468" name="Oval 188"/>
          <p:cNvSpPr>
            <a:spLocks noChangeArrowheads="1"/>
          </p:cNvSpPr>
          <p:nvPr/>
        </p:nvSpPr>
        <p:spPr bwMode="auto">
          <a:xfrm>
            <a:off x="4943475" y="5410200"/>
            <a:ext cx="381000" cy="342900"/>
          </a:xfrm>
          <a:prstGeom prst="ellipse">
            <a:avLst/>
          </a:prstGeom>
          <a:solidFill>
            <a:srgbClr val="00CCFF"/>
          </a:solidFill>
          <a:ln w="12700">
            <a:solidFill>
              <a:schemeClr val="tx1"/>
            </a:solidFill>
            <a:miter lim="800000"/>
            <a:headEnd type="none" w="sm" len="sm"/>
            <a:tailEnd type="none" w="sm" len="sm"/>
          </a:ln>
        </p:spPr>
        <p:txBody>
          <a:bodyPr wrap="none" anchor="ctr"/>
          <a:lstStyle/>
          <a:p>
            <a:pPr algn="ctr" eaLnBrk="0" hangingPunct="0"/>
            <a:r>
              <a:rPr lang="en-US" sz="1400" b="1">
                <a:solidFill>
                  <a:schemeClr val="bg2"/>
                </a:solidFill>
                <a:cs typeface="Times New Roman" pitchFamily="18" charset="0"/>
              </a:rPr>
              <a:t>W</a:t>
            </a:r>
          </a:p>
        </p:txBody>
      </p:sp>
      <p:sp>
        <p:nvSpPr>
          <p:cNvPr id="360469" name="Oval 188"/>
          <p:cNvSpPr>
            <a:spLocks noChangeArrowheads="1"/>
          </p:cNvSpPr>
          <p:nvPr/>
        </p:nvSpPr>
        <p:spPr bwMode="auto">
          <a:xfrm>
            <a:off x="4648200" y="3695700"/>
            <a:ext cx="381000" cy="342900"/>
          </a:xfrm>
          <a:prstGeom prst="ellipse">
            <a:avLst/>
          </a:prstGeom>
          <a:solidFill>
            <a:srgbClr val="00CCFF"/>
          </a:solidFill>
          <a:ln w="12700">
            <a:solidFill>
              <a:schemeClr val="tx1"/>
            </a:solidFill>
            <a:miter lim="800000"/>
            <a:headEnd type="none" w="sm" len="sm"/>
            <a:tailEnd type="none" w="sm" len="sm"/>
          </a:ln>
        </p:spPr>
        <p:txBody>
          <a:bodyPr wrap="none" anchor="ctr"/>
          <a:lstStyle/>
          <a:p>
            <a:pPr algn="ctr" eaLnBrk="0" hangingPunct="0"/>
            <a:r>
              <a:rPr lang="en-US" sz="1400" b="1">
                <a:solidFill>
                  <a:schemeClr val="bg2"/>
                </a:solidFill>
                <a:cs typeface="Times New Roman" pitchFamily="18" charset="0"/>
              </a:rPr>
              <a:t>W</a:t>
            </a:r>
          </a:p>
        </p:txBody>
      </p:sp>
      <p:sp>
        <p:nvSpPr>
          <p:cNvPr id="360470" name="Oval 188"/>
          <p:cNvSpPr>
            <a:spLocks noChangeArrowheads="1"/>
          </p:cNvSpPr>
          <p:nvPr/>
        </p:nvSpPr>
        <p:spPr bwMode="auto">
          <a:xfrm>
            <a:off x="6213475" y="1812925"/>
            <a:ext cx="381000" cy="342900"/>
          </a:xfrm>
          <a:prstGeom prst="ellipse">
            <a:avLst/>
          </a:prstGeom>
          <a:solidFill>
            <a:srgbClr val="00CCFF"/>
          </a:solidFill>
          <a:ln w="12700">
            <a:solidFill>
              <a:schemeClr val="tx1"/>
            </a:solidFill>
            <a:miter lim="800000"/>
            <a:headEnd type="none" w="sm" len="sm"/>
            <a:tailEnd type="none" w="sm" len="sm"/>
          </a:ln>
        </p:spPr>
        <p:txBody>
          <a:bodyPr wrap="none" anchor="ctr"/>
          <a:lstStyle/>
          <a:p>
            <a:pPr algn="ctr" eaLnBrk="0" hangingPunct="0"/>
            <a:r>
              <a:rPr lang="en-US" sz="1400" b="1">
                <a:solidFill>
                  <a:schemeClr val="bg2"/>
                </a:solidFill>
                <a:cs typeface="Times New Roman" pitchFamily="18" charset="0"/>
              </a:rPr>
              <a:t>W</a:t>
            </a:r>
          </a:p>
        </p:txBody>
      </p:sp>
      <p:sp>
        <p:nvSpPr>
          <p:cNvPr id="360471" name="Oval 188"/>
          <p:cNvSpPr>
            <a:spLocks noChangeArrowheads="1"/>
          </p:cNvSpPr>
          <p:nvPr/>
        </p:nvSpPr>
        <p:spPr bwMode="auto">
          <a:xfrm>
            <a:off x="5984875" y="1352550"/>
            <a:ext cx="381000" cy="342900"/>
          </a:xfrm>
          <a:prstGeom prst="ellipse">
            <a:avLst/>
          </a:prstGeom>
          <a:solidFill>
            <a:srgbClr val="00CCFF"/>
          </a:solidFill>
          <a:ln w="12700">
            <a:solidFill>
              <a:schemeClr val="tx1"/>
            </a:solidFill>
            <a:miter lim="800000"/>
            <a:headEnd type="none" w="sm" len="sm"/>
            <a:tailEnd type="none" w="sm" len="sm"/>
          </a:ln>
        </p:spPr>
        <p:txBody>
          <a:bodyPr wrap="none" anchor="ctr"/>
          <a:lstStyle/>
          <a:p>
            <a:pPr algn="ctr" eaLnBrk="0" hangingPunct="0"/>
            <a:r>
              <a:rPr lang="en-US" sz="1400" b="1">
                <a:solidFill>
                  <a:schemeClr val="bg2"/>
                </a:solidFill>
                <a:cs typeface="Times New Roman" pitchFamily="18" charset="0"/>
              </a:rPr>
              <a:t>W</a:t>
            </a:r>
          </a:p>
        </p:txBody>
      </p:sp>
      <p:sp>
        <p:nvSpPr>
          <p:cNvPr id="360472" name="Oval 188"/>
          <p:cNvSpPr>
            <a:spLocks noChangeArrowheads="1"/>
          </p:cNvSpPr>
          <p:nvPr/>
        </p:nvSpPr>
        <p:spPr bwMode="auto">
          <a:xfrm>
            <a:off x="6470650" y="1470025"/>
            <a:ext cx="381000" cy="342900"/>
          </a:xfrm>
          <a:prstGeom prst="ellipse">
            <a:avLst/>
          </a:prstGeom>
          <a:solidFill>
            <a:srgbClr val="00CCFF"/>
          </a:solidFill>
          <a:ln w="12700">
            <a:solidFill>
              <a:schemeClr val="tx1"/>
            </a:solidFill>
            <a:miter lim="800000"/>
            <a:headEnd type="none" w="sm" len="sm"/>
            <a:tailEnd type="none" w="sm" len="sm"/>
          </a:ln>
        </p:spPr>
        <p:txBody>
          <a:bodyPr wrap="none" anchor="ctr"/>
          <a:lstStyle/>
          <a:p>
            <a:pPr algn="ctr" eaLnBrk="0" hangingPunct="0"/>
            <a:r>
              <a:rPr lang="en-US" sz="1400" b="1">
                <a:solidFill>
                  <a:schemeClr val="bg2"/>
                </a:solidFill>
                <a:cs typeface="Times New Roman" pitchFamily="18" charset="0"/>
              </a:rPr>
              <a:t>W</a:t>
            </a:r>
          </a:p>
        </p:txBody>
      </p:sp>
      <p:sp>
        <p:nvSpPr>
          <p:cNvPr id="360473" name="Oval 188"/>
          <p:cNvSpPr>
            <a:spLocks noChangeArrowheads="1"/>
          </p:cNvSpPr>
          <p:nvPr/>
        </p:nvSpPr>
        <p:spPr bwMode="auto">
          <a:xfrm>
            <a:off x="6280150" y="3127375"/>
            <a:ext cx="381000" cy="342900"/>
          </a:xfrm>
          <a:prstGeom prst="ellipse">
            <a:avLst/>
          </a:prstGeom>
          <a:solidFill>
            <a:srgbClr val="00CCFF"/>
          </a:solidFill>
          <a:ln w="12700">
            <a:solidFill>
              <a:schemeClr val="tx1"/>
            </a:solidFill>
            <a:miter lim="800000"/>
            <a:headEnd type="none" w="sm" len="sm"/>
            <a:tailEnd type="none" w="sm" len="sm"/>
          </a:ln>
        </p:spPr>
        <p:txBody>
          <a:bodyPr wrap="none" anchor="ctr"/>
          <a:lstStyle/>
          <a:p>
            <a:pPr algn="ctr" eaLnBrk="0" hangingPunct="0"/>
            <a:r>
              <a:rPr lang="en-US" sz="1400" b="1">
                <a:solidFill>
                  <a:schemeClr val="bg2"/>
                </a:solidFill>
                <a:cs typeface="Times New Roman" pitchFamily="18" charset="0"/>
              </a:rPr>
              <a:t>W</a:t>
            </a:r>
          </a:p>
        </p:txBody>
      </p:sp>
      <p:sp>
        <p:nvSpPr>
          <p:cNvPr id="360474" name="Oval 188"/>
          <p:cNvSpPr>
            <a:spLocks noChangeArrowheads="1"/>
          </p:cNvSpPr>
          <p:nvPr/>
        </p:nvSpPr>
        <p:spPr bwMode="auto">
          <a:xfrm>
            <a:off x="6051550" y="2667000"/>
            <a:ext cx="381000" cy="342900"/>
          </a:xfrm>
          <a:prstGeom prst="ellipse">
            <a:avLst/>
          </a:prstGeom>
          <a:solidFill>
            <a:srgbClr val="00CCFF"/>
          </a:solidFill>
          <a:ln w="12700">
            <a:solidFill>
              <a:schemeClr val="tx1"/>
            </a:solidFill>
            <a:miter lim="800000"/>
            <a:headEnd type="none" w="sm" len="sm"/>
            <a:tailEnd type="none" w="sm" len="sm"/>
          </a:ln>
        </p:spPr>
        <p:txBody>
          <a:bodyPr wrap="none" anchor="ctr"/>
          <a:lstStyle/>
          <a:p>
            <a:pPr algn="ctr" eaLnBrk="0" hangingPunct="0"/>
            <a:r>
              <a:rPr lang="en-US" sz="1400" b="1">
                <a:solidFill>
                  <a:schemeClr val="bg2"/>
                </a:solidFill>
                <a:cs typeface="Times New Roman" pitchFamily="18" charset="0"/>
              </a:rPr>
              <a:t>W</a:t>
            </a:r>
          </a:p>
        </p:txBody>
      </p:sp>
      <p:sp>
        <p:nvSpPr>
          <p:cNvPr id="360475" name="Oval 188"/>
          <p:cNvSpPr>
            <a:spLocks noChangeArrowheads="1"/>
          </p:cNvSpPr>
          <p:nvPr/>
        </p:nvSpPr>
        <p:spPr bwMode="auto">
          <a:xfrm>
            <a:off x="6537325" y="2784475"/>
            <a:ext cx="381000" cy="342900"/>
          </a:xfrm>
          <a:prstGeom prst="ellipse">
            <a:avLst/>
          </a:prstGeom>
          <a:solidFill>
            <a:srgbClr val="00CCFF"/>
          </a:solidFill>
          <a:ln w="12700">
            <a:solidFill>
              <a:schemeClr val="tx1"/>
            </a:solidFill>
            <a:miter lim="800000"/>
            <a:headEnd type="none" w="sm" len="sm"/>
            <a:tailEnd type="none" w="sm" len="sm"/>
          </a:ln>
        </p:spPr>
        <p:txBody>
          <a:bodyPr wrap="none" anchor="ctr"/>
          <a:lstStyle/>
          <a:p>
            <a:pPr algn="ctr" eaLnBrk="0" hangingPunct="0"/>
            <a:r>
              <a:rPr lang="en-US" sz="1400" b="1">
                <a:solidFill>
                  <a:schemeClr val="bg2"/>
                </a:solidFill>
                <a:cs typeface="Times New Roman" pitchFamily="18" charset="0"/>
              </a:rPr>
              <a:t>W</a:t>
            </a:r>
          </a:p>
        </p:txBody>
      </p:sp>
      <p:sp>
        <p:nvSpPr>
          <p:cNvPr id="360476" name="Oval 188"/>
          <p:cNvSpPr>
            <a:spLocks noChangeArrowheads="1"/>
          </p:cNvSpPr>
          <p:nvPr/>
        </p:nvSpPr>
        <p:spPr bwMode="auto">
          <a:xfrm>
            <a:off x="6337300" y="4610100"/>
            <a:ext cx="381000" cy="342900"/>
          </a:xfrm>
          <a:prstGeom prst="ellipse">
            <a:avLst/>
          </a:prstGeom>
          <a:solidFill>
            <a:srgbClr val="00CCFF"/>
          </a:solidFill>
          <a:ln w="12700">
            <a:solidFill>
              <a:schemeClr val="tx1"/>
            </a:solidFill>
            <a:miter lim="800000"/>
            <a:headEnd type="none" w="sm" len="sm"/>
            <a:tailEnd type="none" w="sm" len="sm"/>
          </a:ln>
        </p:spPr>
        <p:txBody>
          <a:bodyPr wrap="none" anchor="ctr"/>
          <a:lstStyle/>
          <a:p>
            <a:pPr algn="ctr" eaLnBrk="0" hangingPunct="0"/>
            <a:r>
              <a:rPr lang="en-US" sz="1400" b="1">
                <a:solidFill>
                  <a:schemeClr val="bg2"/>
                </a:solidFill>
                <a:cs typeface="Times New Roman" pitchFamily="18" charset="0"/>
              </a:rPr>
              <a:t>W</a:t>
            </a:r>
          </a:p>
        </p:txBody>
      </p:sp>
      <p:sp>
        <p:nvSpPr>
          <p:cNvPr id="360477" name="Oval 188"/>
          <p:cNvSpPr>
            <a:spLocks noChangeArrowheads="1"/>
          </p:cNvSpPr>
          <p:nvPr/>
        </p:nvSpPr>
        <p:spPr bwMode="auto">
          <a:xfrm>
            <a:off x="6108700" y="4149725"/>
            <a:ext cx="381000" cy="342900"/>
          </a:xfrm>
          <a:prstGeom prst="ellipse">
            <a:avLst/>
          </a:prstGeom>
          <a:solidFill>
            <a:srgbClr val="00CCFF"/>
          </a:solidFill>
          <a:ln w="12700">
            <a:solidFill>
              <a:schemeClr val="tx1"/>
            </a:solidFill>
            <a:miter lim="800000"/>
            <a:headEnd type="none" w="sm" len="sm"/>
            <a:tailEnd type="none" w="sm" len="sm"/>
          </a:ln>
        </p:spPr>
        <p:txBody>
          <a:bodyPr wrap="none" anchor="ctr"/>
          <a:lstStyle/>
          <a:p>
            <a:pPr algn="ctr" eaLnBrk="0" hangingPunct="0"/>
            <a:r>
              <a:rPr lang="en-US" sz="1400" b="1">
                <a:solidFill>
                  <a:schemeClr val="bg2"/>
                </a:solidFill>
                <a:cs typeface="Times New Roman" pitchFamily="18" charset="0"/>
              </a:rPr>
              <a:t>W</a:t>
            </a:r>
          </a:p>
        </p:txBody>
      </p:sp>
      <p:sp>
        <p:nvSpPr>
          <p:cNvPr id="360478" name="Oval 188"/>
          <p:cNvSpPr>
            <a:spLocks noChangeArrowheads="1"/>
          </p:cNvSpPr>
          <p:nvPr/>
        </p:nvSpPr>
        <p:spPr bwMode="auto">
          <a:xfrm>
            <a:off x="6594475" y="4267200"/>
            <a:ext cx="381000" cy="342900"/>
          </a:xfrm>
          <a:prstGeom prst="ellipse">
            <a:avLst/>
          </a:prstGeom>
          <a:solidFill>
            <a:srgbClr val="00CCFF"/>
          </a:solidFill>
          <a:ln w="12700">
            <a:solidFill>
              <a:schemeClr val="tx1"/>
            </a:solidFill>
            <a:miter lim="800000"/>
            <a:headEnd type="none" w="sm" len="sm"/>
            <a:tailEnd type="none" w="sm" len="sm"/>
          </a:ln>
        </p:spPr>
        <p:txBody>
          <a:bodyPr wrap="none" anchor="ctr"/>
          <a:lstStyle/>
          <a:p>
            <a:pPr algn="ctr" eaLnBrk="0" hangingPunct="0"/>
            <a:r>
              <a:rPr lang="en-US" sz="1400" b="1">
                <a:solidFill>
                  <a:schemeClr val="bg2"/>
                </a:solidFill>
                <a:cs typeface="Times New Roman" pitchFamily="18" charset="0"/>
              </a:rPr>
              <a:t>W</a:t>
            </a:r>
          </a:p>
        </p:txBody>
      </p:sp>
      <p:sp>
        <p:nvSpPr>
          <p:cNvPr id="360479" name="Oval 188"/>
          <p:cNvSpPr>
            <a:spLocks noChangeArrowheads="1"/>
          </p:cNvSpPr>
          <p:nvPr/>
        </p:nvSpPr>
        <p:spPr bwMode="auto">
          <a:xfrm>
            <a:off x="6242050" y="5905500"/>
            <a:ext cx="381000" cy="342900"/>
          </a:xfrm>
          <a:prstGeom prst="ellipse">
            <a:avLst/>
          </a:prstGeom>
          <a:solidFill>
            <a:srgbClr val="00CCFF"/>
          </a:solidFill>
          <a:ln w="12700">
            <a:solidFill>
              <a:schemeClr val="tx1"/>
            </a:solidFill>
            <a:miter lim="800000"/>
            <a:headEnd type="none" w="sm" len="sm"/>
            <a:tailEnd type="none" w="sm" len="sm"/>
          </a:ln>
        </p:spPr>
        <p:txBody>
          <a:bodyPr wrap="none" anchor="ctr"/>
          <a:lstStyle/>
          <a:p>
            <a:pPr algn="ctr" eaLnBrk="0" hangingPunct="0"/>
            <a:r>
              <a:rPr lang="en-US" sz="1400" b="1">
                <a:solidFill>
                  <a:schemeClr val="bg2"/>
                </a:solidFill>
                <a:cs typeface="Times New Roman" pitchFamily="18" charset="0"/>
              </a:rPr>
              <a:t>W</a:t>
            </a:r>
          </a:p>
        </p:txBody>
      </p:sp>
      <p:sp>
        <p:nvSpPr>
          <p:cNvPr id="360480" name="Oval 188"/>
          <p:cNvSpPr>
            <a:spLocks noChangeArrowheads="1"/>
          </p:cNvSpPr>
          <p:nvPr/>
        </p:nvSpPr>
        <p:spPr bwMode="auto">
          <a:xfrm>
            <a:off x="6013450" y="5445125"/>
            <a:ext cx="381000" cy="342900"/>
          </a:xfrm>
          <a:prstGeom prst="ellipse">
            <a:avLst/>
          </a:prstGeom>
          <a:solidFill>
            <a:srgbClr val="00CCFF"/>
          </a:solidFill>
          <a:ln w="12700">
            <a:solidFill>
              <a:schemeClr val="tx1"/>
            </a:solidFill>
            <a:miter lim="800000"/>
            <a:headEnd type="none" w="sm" len="sm"/>
            <a:tailEnd type="none" w="sm" len="sm"/>
          </a:ln>
        </p:spPr>
        <p:txBody>
          <a:bodyPr wrap="none" anchor="ctr"/>
          <a:lstStyle/>
          <a:p>
            <a:pPr algn="ctr" eaLnBrk="0" hangingPunct="0"/>
            <a:r>
              <a:rPr lang="en-US" sz="1400" b="1">
                <a:solidFill>
                  <a:schemeClr val="bg2"/>
                </a:solidFill>
                <a:cs typeface="Times New Roman" pitchFamily="18" charset="0"/>
              </a:rPr>
              <a:t>W</a:t>
            </a:r>
          </a:p>
        </p:txBody>
      </p:sp>
      <p:sp>
        <p:nvSpPr>
          <p:cNvPr id="360481" name="Oval 188"/>
          <p:cNvSpPr>
            <a:spLocks noChangeArrowheads="1"/>
          </p:cNvSpPr>
          <p:nvPr/>
        </p:nvSpPr>
        <p:spPr bwMode="auto">
          <a:xfrm>
            <a:off x="6499225" y="5562600"/>
            <a:ext cx="381000" cy="342900"/>
          </a:xfrm>
          <a:prstGeom prst="ellipse">
            <a:avLst/>
          </a:prstGeom>
          <a:solidFill>
            <a:srgbClr val="00CCFF"/>
          </a:solidFill>
          <a:ln w="12700">
            <a:solidFill>
              <a:schemeClr val="tx1"/>
            </a:solidFill>
            <a:miter lim="800000"/>
            <a:headEnd type="none" w="sm" len="sm"/>
            <a:tailEnd type="none" w="sm" len="sm"/>
          </a:ln>
        </p:spPr>
        <p:txBody>
          <a:bodyPr wrap="none" anchor="ctr"/>
          <a:lstStyle/>
          <a:p>
            <a:pPr algn="ctr" eaLnBrk="0" hangingPunct="0"/>
            <a:r>
              <a:rPr lang="en-US" sz="1400" b="1">
                <a:solidFill>
                  <a:schemeClr val="bg2"/>
                </a:solidFill>
                <a:cs typeface="Times New Roman" pitchFamily="18" charset="0"/>
              </a:rPr>
              <a:t>W</a:t>
            </a:r>
          </a:p>
        </p:txBody>
      </p:sp>
      <p:sp>
        <p:nvSpPr>
          <p:cNvPr id="360482" name="Oval 188"/>
          <p:cNvSpPr>
            <a:spLocks noChangeArrowheads="1"/>
          </p:cNvSpPr>
          <p:nvPr/>
        </p:nvSpPr>
        <p:spPr bwMode="auto">
          <a:xfrm>
            <a:off x="8201025" y="1812925"/>
            <a:ext cx="381000" cy="342900"/>
          </a:xfrm>
          <a:prstGeom prst="ellipse">
            <a:avLst/>
          </a:prstGeom>
          <a:solidFill>
            <a:srgbClr val="00CCFF"/>
          </a:solidFill>
          <a:ln w="12700">
            <a:solidFill>
              <a:schemeClr val="tx1"/>
            </a:solidFill>
            <a:miter lim="800000"/>
            <a:headEnd type="none" w="sm" len="sm"/>
            <a:tailEnd type="none" w="sm" len="sm"/>
          </a:ln>
        </p:spPr>
        <p:txBody>
          <a:bodyPr wrap="none" anchor="ctr"/>
          <a:lstStyle/>
          <a:p>
            <a:pPr algn="ctr" eaLnBrk="0" hangingPunct="0"/>
            <a:r>
              <a:rPr lang="en-US" sz="1400" b="1">
                <a:solidFill>
                  <a:schemeClr val="bg2"/>
                </a:solidFill>
                <a:cs typeface="Times New Roman" pitchFamily="18" charset="0"/>
              </a:rPr>
              <a:t>W</a:t>
            </a:r>
          </a:p>
        </p:txBody>
      </p:sp>
      <p:sp>
        <p:nvSpPr>
          <p:cNvPr id="360483" name="Oval 188"/>
          <p:cNvSpPr>
            <a:spLocks noChangeArrowheads="1"/>
          </p:cNvSpPr>
          <p:nvPr/>
        </p:nvSpPr>
        <p:spPr bwMode="auto">
          <a:xfrm>
            <a:off x="7972425" y="1352550"/>
            <a:ext cx="381000" cy="342900"/>
          </a:xfrm>
          <a:prstGeom prst="ellipse">
            <a:avLst/>
          </a:prstGeom>
          <a:solidFill>
            <a:srgbClr val="00CCFF"/>
          </a:solidFill>
          <a:ln w="12700">
            <a:solidFill>
              <a:schemeClr val="tx1"/>
            </a:solidFill>
            <a:miter lim="800000"/>
            <a:headEnd type="none" w="sm" len="sm"/>
            <a:tailEnd type="none" w="sm" len="sm"/>
          </a:ln>
        </p:spPr>
        <p:txBody>
          <a:bodyPr wrap="none" anchor="ctr"/>
          <a:lstStyle/>
          <a:p>
            <a:pPr algn="ctr" eaLnBrk="0" hangingPunct="0"/>
            <a:r>
              <a:rPr lang="en-US" sz="1400" b="1">
                <a:solidFill>
                  <a:schemeClr val="bg2"/>
                </a:solidFill>
                <a:cs typeface="Times New Roman" pitchFamily="18" charset="0"/>
              </a:rPr>
              <a:t>W</a:t>
            </a:r>
          </a:p>
        </p:txBody>
      </p:sp>
      <p:sp>
        <p:nvSpPr>
          <p:cNvPr id="360484" name="Oval 188"/>
          <p:cNvSpPr>
            <a:spLocks noChangeArrowheads="1"/>
          </p:cNvSpPr>
          <p:nvPr/>
        </p:nvSpPr>
        <p:spPr bwMode="auto">
          <a:xfrm>
            <a:off x="8458200" y="1470025"/>
            <a:ext cx="381000" cy="342900"/>
          </a:xfrm>
          <a:prstGeom prst="ellipse">
            <a:avLst/>
          </a:prstGeom>
          <a:solidFill>
            <a:srgbClr val="00CCFF"/>
          </a:solidFill>
          <a:ln w="12700">
            <a:solidFill>
              <a:schemeClr val="tx1"/>
            </a:solidFill>
            <a:miter lim="800000"/>
            <a:headEnd type="none" w="sm" len="sm"/>
            <a:tailEnd type="none" w="sm" len="sm"/>
          </a:ln>
        </p:spPr>
        <p:txBody>
          <a:bodyPr wrap="none" anchor="ctr"/>
          <a:lstStyle/>
          <a:p>
            <a:pPr algn="ctr" eaLnBrk="0" hangingPunct="0"/>
            <a:r>
              <a:rPr lang="en-US" sz="1400" b="1">
                <a:solidFill>
                  <a:schemeClr val="bg2"/>
                </a:solidFill>
                <a:cs typeface="Times New Roman" pitchFamily="18" charset="0"/>
              </a:rPr>
              <a:t>W</a:t>
            </a:r>
          </a:p>
        </p:txBody>
      </p:sp>
      <p:sp>
        <p:nvSpPr>
          <p:cNvPr id="360485" name="Oval 188"/>
          <p:cNvSpPr>
            <a:spLocks noChangeArrowheads="1"/>
          </p:cNvSpPr>
          <p:nvPr/>
        </p:nvSpPr>
        <p:spPr bwMode="auto">
          <a:xfrm>
            <a:off x="8096250" y="3173413"/>
            <a:ext cx="381000" cy="342900"/>
          </a:xfrm>
          <a:prstGeom prst="ellipse">
            <a:avLst/>
          </a:prstGeom>
          <a:solidFill>
            <a:srgbClr val="00CCFF"/>
          </a:solidFill>
          <a:ln w="12700">
            <a:solidFill>
              <a:schemeClr val="tx1"/>
            </a:solidFill>
            <a:miter lim="800000"/>
            <a:headEnd type="none" w="sm" len="sm"/>
            <a:tailEnd type="none" w="sm" len="sm"/>
          </a:ln>
        </p:spPr>
        <p:txBody>
          <a:bodyPr wrap="none" anchor="ctr"/>
          <a:lstStyle/>
          <a:p>
            <a:pPr algn="ctr" eaLnBrk="0" hangingPunct="0"/>
            <a:r>
              <a:rPr lang="en-US" sz="1400" b="1">
                <a:solidFill>
                  <a:schemeClr val="bg2"/>
                </a:solidFill>
                <a:cs typeface="Times New Roman" pitchFamily="18" charset="0"/>
              </a:rPr>
              <a:t>W</a:t>
            </a:r>
          </a:p>
        </p:txBody>
      </p:sp>
      <p:sp>
        <p:nvSpPr>
          <p:cNvPr id="360486" name="Oval 188"/>
          <p:cNvSpPr>
            <a:spLocks noChangeArrowheads="1"/>
          </p:cNvSpPr>
          <p:nvPr/>
        </p:nvSpPr>
        <p:spPr bwMode="auto">
          <a:xfrm>
            <a:off x="7867650" y="2713038"/>
            <a:ext cx="381000" cy="342900"/>
          </a:xfrm>
          <a:prstGeom prst="ellipse">
            <a:avLst/>
          </a:prstGeom>
          <a:solidFill>
            <a:srgbClr val="00CCFF"/>
          </a:solidFill>
          <a:ln w="12700">
            <a:solidFill>
              <a:schemeClr val="tx1"/>
            </a:solidFill>
            <a:miter lim="800000"/>
            <a:headEnd type="none" w="sm" len="sm"/>
            <a:tailEnd type="none" w="sm" len="sm"/>
          </a:ln>
        </p:spPr>
        <p:txBody>
          <a:bodyPr wrap="none" anchor="ctr"/>
          <a:lstStyle/>
          <a:p>
            <a:pPr algn="ctr" eaLnBrk="0" hangingPunct="0"/>
            <a:r>
              <a:rPr lang="en-US" sz="1400" b="1">
                <a:solidFill>
                  <a:schemeClr val="bg2"/>
                </a:solidFill>
                <a:cs typeface="Times New Roman" pitchFamily="18" charset="0"/>
              </a:rPr>
              <a:t>W</a:t>
            </a:r>
          </a:p>
        </p:txBody>
      </p:sp>
      <p:sp>
        <p:nvSpPr>
          <p:cNvPr id="360487" name="Oval 188"/>
          <p:cNvSpPr>
            <a:spLocks noChangeArrowheads="1"/>
          </p:cNvSpPr>
          <p:nvPr/>
        </p:nvSpPr>
        <p:spPr bwMode="auto">
          <a:xfrm>
            <a:off x="8353425" y="2830513"/>
            <a:ext cx="381000" cy="342900"/>
          </a:xfrm>
          <a:prstGeom prst="ellipse">
            <a:avLst/>
          </a:prstGeom>
          <a:solidFill>
            <a:srgbClr val="00CCFF"/>
          </a:solidFill>
          <a:ln w="12700">
            <a:solidFill>
              <a:schemeClr val="tx1"/>
            </a:solidFill>
            <a:miter lim="800000"/>
            <a:headEnd type="none" w="sm" len="sm"/>
            <a:tailEnd type="none" w="sm" len="sm"/>
          </a:ln>
        </p:spPr>
        <p:txBody>
          <a:bodyPr wrap="none" anchor="ctr"/>
          <a:lstStyle/>
          <a:p>
            <a:pPr algn="ctr" eaLnBrk="0" hangingPunct="0"/>
            <a:r>
              <a:rPr lang="en-US" sz="1400" b="1">
                <a:solidFill>
                  <a:schemeClr val="bg2"/>
                </a:solidFill>
                <a:cs typeface="Times New Roman" pitchFamily="18" charset="0"/>
              </a:rPr>
              <a:t>W</a:t>
            </a:r>
          </a:p>
        </p:txBody>
      </p:sp>
      <p:sp>
        <p:nvSpPr>
          <p:cNvPr id="360488" name="Oval 188"/>
          <p:cNvSpPr>
            <a:spLocks noChangeArrowheads="1"/>
          </p:cNvSpPr>
          <p:nvPr/>
        </p:nvSpPr>
        <p:spPr bwMode="auto">
          <a:xfrm>
            <a:off x="7991475" y="4610100"/>
            <a:ext cx="381000" cy="342900"/>
          </a:xfrm>
          <a:prstGeom prst="ellipse">
            <a:avLst/>
          </a:prstGeom>
          <a:solidFill>
            <a:srgbClr val="00CCFF"/>
          </a:solidFill>
          <a:ln w="12700">
            <a:solidFill>
              <a:schemeClr val="tx1"/>
            </a:solidFill>
            <a:miter lim="800000"/>
            <a:headEnd type="none" w="sm" len="sm"/>
            <a:tailEnd type="none" w="sm" len="sm"/>
          </a:ln>
        </p:spPr>
        <p:txBody>
          <a:bodyPr wrap="none" anchor="ctr"/>
          <a:lstStyle/>
          <a:p>
            <a:pPr algn="ctr" eaLnBrk="0" hangingPunct="0"/>
            <a:r>
              <a:rPr lang="en-US" sz="1400" b="1">
                <a:solidFill>
                  <a:schemeClr val="bg2"/>
                </a:solidFill>
                <a:cs typeface="Times New Roman" pitchFamily="18" charset="0"/>
              </a:rPr>
              <a:t>W</a:t>
            </a:r>
          </a:p>
        </p:txBody>
      </p:sp>
      <p:sp>
        <p:nvSpPr>
          <p:cNvPr id="360489" name="Oval 188"/>
          <p:cNvSpPr>
            <a:spLocks noChangeArrowheads="1"/>
          </p:cNvSpPr>
          <p:nvPr/>
        </p:nvSpPr>
        <p:spPr bwMode="auto">
          <a:xfrm>
            <a:off x="7762875" y="4149725"/>
            <a:ext cx="381000" cy="342900"/>
          </a:xfrm>
          <a:prstGeom prst="ellipse">
            <a:avLst/>
          </a:prstGeom>
          <a:solidFill>
            <a:srgbClr val="00CCFF"/>
          </a:solidFill>
          <a:ln w="12700">
            <a:solidFill>
              <a:schemeClr val="tx1"/>
            </a:solidFill>
            <a:miter lim="800000"/>
            <a:headEnd type="none" w="sm" len="sm"/>
            <a:tailEnd type="none" w="sm" len="sm"/>
          </a:ln>
        </p:spPr>
        <p:txBody>
          <a:bodyPr wrap="none" anchor="ctr"/>
          <a:lstStyle/>
          <a:p>
            <a:pPr algn="ctr" eaLnBrk="0" hangingPunct="0"/>
            <a:r>
              <a:rPr lang="en-US" sz="1400" b="1">
                <a:solidFill>
                  <a:schemeClr val="bg2"/>
                </a:solidFill>
                <a:cs typeface="Times New Roman" pitchFamily="18" charset="0"/>
              </a:rPr>
              <a:t>W</a:t>
            </a:r>
          </a:p>
        </p:txBody>
      </p:sp>
      <p:sp>
        <p:nvSpPr>
          <p:cNvPr id="360490" name="Oval 188"/>
          <p:cNvSpPr>
            <a:spLocks noChangeArrowheads="1"/>
          </p:cNvSpPr>
          <p:nvPr/>
        </p:nvSpPr>
        <p:spPr bwMode="auto">
          <a:xfrm>
            <a:off x="8248650" y="4267200"/>
            <a:ext cx="381000" cy="342900"/>
          </a:xfrm>
          <a:prstGeom prst="ellipse">
            <a:avLst/>
          </a:prstGeom>
          <a:solidFill>
            <a:srgbClr val="00CCFF"/>
          </a:solidFill>
          <a:ln w="12700">
            <a:solidFill>
              <a:schemeClr val="tx1"/>
            </a:solidFill>
            <a:miter lim="800000"/>
            <a:headEnd type="none" w="sm" len="sm"/>
            <a:tailEnd type="none" w="sm" len="sm"/>
          </a:ln>
        </p:spPr>
        <p:txBody>
          <a:bodyPr wrap="none" anchor="ctr"/>
          <a:lstStyle/>
          <a:p>
            <a:pPr algn="ctr" eaLnBrk="0" hangingPunct="0"/>
            <a:r>
              <a:rPr lang="en-US" sz="1400" b="1">
                <a:solidFill>
                  <a:schemeClr val="bg2"/>
                </a:solidFill>
                <a:cs typeface="Times New Roman" pitchFamily="18" charset="0"/>
              </a:rPr>
              <a:t>W</a:t>
            </a:r>
          </a:p>
        </p:txBody>
      </p:sp>
      <p:sp>
        <p:nvSpPr>
          <p:cNvPr id="360491" name="Oval 188"/>
          <p:cNvSpPr>
            <a:spLocks noChangeArrowheads="1"/>
          </p:cNvSpPr>
          <p:nvPr/>
        </p:nvSpPr>
        <p:spPr bwMode="auto">
          <a:xfrm>
            <a:off x="8058150" y="5870575"/>
            <a:ext cx="381000" cy="342900"/>
          </a:xfrm>
          <a:prstGeom prst="ellipse">
            <a:avLst/>
          </a:prstGeom>
          <a:solidFill>
            <a:srgbClr val="00CCFF"/>
          </a:solidFill>
          <a:ln w="12700">
            <a:solidFill>
              <a:schemeClr val="tx1"/>
            </a:solidFill>
            <a:miter lim="800000"/>
            <a:headEnd type="none" w="sm" len="sm"/>
            <a:tailEnd type="none" w="sm" len="sm"/>
          </a:ln>
        </p:spPr>
        <p:txBody>
          <a:bodyPr wrap="none" anchor="ctr"/>
          <a:lstStyle/>
          <a:p>
            <a:pPr algn="ctr" eaLnBrk="0" hangingPunct="0"/>
            <a:r>
              <a:rPr lang="en-US" sz="1400" b="1">
                <a:solidFill>
                  <a:schemeClr val="bg2"/>
                </a:solidFill>
                <a:cs typeface="Times New Roman" pitchFamily="18" charset="0"/>
              </a:rPr>
              <a:t>W</a:t>
            </a:r>
          </a:p>
        </p:txBody>
      </p:sp>
      <p:sp>
        <p:nvSpPr>
          <p:cNvPr id="360492" name="Oval 188"/>
          <p:cNvSpPr>
            <a:spLocks noChangeArrowheads="1"/>
          </p:cNvSpPr>
          <p:nvPr/>
        </p:nvSpPr>
        <p:spPr bwMode="auto">
          <a:xfrm>
            <a:off x="7829550" y="5410200"/>
            <a:ext cx="381000" cy="342900"/>
          </a:xfrm>
          <a:prstGeom prst="ellipse">
            <a:avLst/>
          </a:prstGeom>
          <a:solidFill>
            <a:srgbClr val="00CCFF"/>
          </a:solidFill>
          <a:ln w="12700">
            <a:solidFill>
              <a:schemeClr val="tx1"/>
            </a:solidFill>
            <a:miter lim="800000"/>
            <a:headEnd type="none" w="sm" len="sm"/>
            <a:tailEnd type="none" w="sm" len="sm"/>
          </a:ln>
        </p:spPr>
        <p:txBody>
          <a:bodyPr wrap="none" anchor="ctr"/>
          <a:lstStyle/>
          <a:p>
            <a:pPr algn="ctr" eaLnBrk="0" hangingPunct="0"/>
            <a:r>
              <a:rPr lang="en-US" sz="1400" b="1">
                <a:solidFill>
                  <a:schemeClr val="bg2"/>
                </a:solidFill>
                <a:cs typeface="Times New Roman" pitchFamily="18" charset="0"/>
              </a:rPr>
              <a:t>W</a:t>
            </a:r>
          </a:p>
        </p:txBody>
      </p:sp>
      <p:sp>
        <p:nvSpPr>
          <p:cNvPr id="360493" name="Oval 188"/>
          <p:cNvSpPr>
            <a:spLocks noChangeArrowheads="1"/>
          </p:cNvSpPr>
          <p:nvPr/>
        </p:nvSpPr>
        <p:spPr bwMode="auto">
          <a:xfrm>
            <a:off x="8315325" y="5527675"/>
            <a:ext cx="381000" cy="342900"/>
          </a:xfrm>
          <a:prstGeom prst="ellipse">
            <a:avLst/>
          </a:prstGeom>
          <a:solidFill>
            <a:srgbClr val="00CCFF"/>
          </a:solidFill>
          <a:ln w="12700">
            <a:solidFill>
              <a:schemeClr val="tx1"/>
            </a:solidFill>
            <a:miter lim="800000"/>
            <a:headEnd type="none" w="sm" len="sm"/>
            <a:tailEnd type="none" w="sm" len="sm"/>
          </a:ln>
        </p:spPr>
        <p:txBody>
          <a:bodyPr wrap="none" anchor="ctr"/>
          <a:lstStyle/>
          <a:p>
            <a:pPr algn="ctr" eaLnBrk="0" hangingPunct="0"/>
            <a:r>
              <a:rPr lang="en-US" sz="1400" b="1">
                <a:solidFill>
                  <a:schemeClr val="bg2"/>
                </a:solidFill>
                <a:cs typeface="Times New Roman" pitchFamily="18" charset="0"/>
              </a:rPr>
              <a:t>W</a:t>
            </a:r>
          </a:p>
        </p:txBody>
      </p:sp>
      <p:sp>
        <p:nvSpPr>
          <p:cNvPr id="360494" name="Oval 188"/>
          <p:cNvSpPr>
            <a:spLocks noChangeArrowheads="1"/>
          </p:cNvSpPr>
          <p:nvPr/>
        </p:nvSpPr>
        <p:spPr bwMode="auto">
          <a:xfrm>
            <a:off x="7372350" y="5013325"/>
            <a:ext cx="381000" cy="342900"/>
          </a:xfrm>
          <a:prstGeom prst="ellipse">
            <a:avLst/>
          </a:prstGeom>
          <a:solidFill>
            <a:srgbClr val="00CCFF"/>
          </a:solidFill>
          <a:ln w="12700">
            <a:solidFill>
              <a:schemeClr val="tx1"/>
            </a:solidFill>
            <a:miter lim="800000"/>
            <a:headEnd type="none" w="sm" len="sm"/>
            <a:tailEnd type="none" w="sm" len="sm"/>
          </a:ln>
        </p:spPr>
        <p:txBody>
          <a:bodyPr wrap="none" anchor="ctr"/>
          <a:lstStyle/>
          <a:p>
            <a:pPr algn="ctr" eaLnBrk="0" hangingPunct="0"/>
            <a:r>
              <a:rPr lang="en-US" sz="1400" b="1">
                <a:solidFill>
                  <a:schemeClr val="bg2"/>
                </a:solidFill>
                <a:cs typeface="Times New Roman" pitchFamily="18" charset="0"/>
              </a:rPr>
              <a:t>W</a:t>
            </a:r>
          </a:p>
        </p:txBody>
      </p:sp>
      <p:sp>
        <p:nvSpPr>
          <p:cNvPr id="360495" name="Oval 188"/>
          <p:cNvSpPr>
            <a:spLocks noChangeArrowheads="1"/>
          </p:cNvSpPr>
          <p:nvPr/>
        </p:nvSpPr>
        <p:spPr bwMode="auto">
          <a:xfrm>
            <a:off x="5899150" y="5013325"/>
            <a:ext cx="381000" cy="342900"/>
          </a:xfrm>
          <a:prstGeom prst="ellipse">
            <a:avLst/>
          </a:prstGeom>
          <a:solidFill>
            <a:srgbClr val="00CCFF"/>
          </a:solidFill>
          <a:ln w="12700">
            <a:solidFill>
              <a:schemeClr val="tx1"/>
            </a:solidFill>
            <a:miter lim="800000"/>
            <a:headEnd type="none" w="sm" len="sm"/>
            <a:tailEnd type="none" w="sm" len="sm"/>
          </a:ln>
        </p:spPr>
        <p:txBody>
          <a:bodyPr wrap="none" anchor="ctr"/>
          <a:lstStyle/>
          <a:p>
            <a:pPr algn="ctr" eaLnBrk="0" hangingPunct="0"/>
            <a:r>
              <a:rPr lang="en-US" sz="1400" b="1">
                <a:solidFill>
                  <a:schemeClr val="bg2"/>
                </a:solidFill>
                <a:cs typeface="Times New Roman" pitchFamily="18" charset="0"/>
              </a:rPr>
              <a:t>W</a:t>
            </a:r>
          </a:p>
        </p:txBody>
      </p:sp>
      <p:sp>
        <p:nvSpPr>
          <p:cNvPr id="360496" name="Oval 188"/>
          <p:cNvSpPr>
            <a:spLocks noChangeArrowheads="1"/>
          </p:cNvSpPr>
          <p:nvPr/>
        </p:nvSpPr>
        <p:spPr bwMode="auto">
          <a:xfrm>
            <a:off x="7196138" y="6042025"/>
            <a:ext cx="381000" cy="342900"/>
          </a:xfrm>
          <a:prstGeom prst="ellipse">
            <a:avLst/>
          </a:prstGeom>
          <a:solidFill>
            <a:srgbClr val="00CCFF"/>
          </a:solidFill>
          <a:ln w="12700">
            <a:solidFill>
              <a:schemeClr val="tx1"/>
            </a:solidFill>
            <a:miter lim="800000"/>
            <a:headEnd type="none" w="sm" len="sm"/>
            <a:tailEnd type="none" w="sm" len="sm"/>
          </a:ln>
        </p:spPr>
        <p:txBody>
          <a:bodyPr wrap="none" anchor="ctr"/>
          <a:lstStyle/>
          <a:p>
            <a:pPr algn="ctr" eaLnBrk="0" hangingPunct="0"/>
            <a:r>
              <a:rPr lang="en-US" sz="1400" b="1">
                <a:solidFill>
                  <a:schemeClr val="bg2"/>
                </a:solidFill>
                <a:cs typeface="Times New Roman" pitchFamily="18" charset="0"/>
              </a:rPr>
              <a:t>W</a:t>
            </a:r>
          </a:p>
        </p:txBody>
      </p:sp>
      <p:sp>
        <p:nvSpPr>
          <p:cNvPr id="360497" name="Oval 188"/>
          <p:cNvSpPr>
            <a:spLocks noChangeArrowheads="1"/>
          </p:cNvSpPr>
          <p:nvPr/>
        </p:nvSpPr>
        <p:spPr bwMode="auto">
          <a:xfrm>
            <a:off x="7315200" y="1973263"/>
            <a:ext cx="381000" cy="342900"/>
          </a:xfrm>
          <a:prstGeom prst="ellipse">
            <a:avLst/>
          </a:prstGeom>
          <a:solidFill>
            <a:srgbClr val="00CCFF"/>
          </a:solidFill>
          <a:ln w="12700">
            <a:solidFill>
              <a:schemeClr val="tx1"/>
            </a:solidFill>
            <a:miter lim="800000"/>
            <a:headEnd type="none" w="sm" len="sm"/>
            <a:tailEnd type="none" w="sm" len="sm"/>
          </a:ln>
        </p:spPr>
        <p:txBody>
          <a:bodyPr wrap="none" anchor="ctr"/>
          <a:lstStyle/>
          <a:p>
            <a:pPr algn="ctr" eaLnBrk="0" hangingPunct="0"/>
            <a:r>
              <a:rPr lang="en-US" sz="1400" b="1">
                <a:solidFill>
                  <a:schemeClr val="bg2"/>
                </a:solidFill>
                <a:cs typeface="Times New Roman" pitchFamily="18" charset="0"/>
              </a:rPr>
              <a:t>W</a:t>
            </a:r>
          </a:p>
        </p:txBody>
      </p:sp>
      <p:sp>
        <p:nvSpPr>
          <p:cNvPr id="360498" name="Oval 188"/>
          <p:cNvSpPr>
            <a:spLocks noChangeArrowheads="1"/>
          </p:cNvSpPr>
          <p:nvPr/>
        </p:nvSpPr>
        <p:spPr bwMode="auto">
          <a:xfrm>
            <a:off x="5918200" y="2209800"/>
            <a:ext cx="381000" cy="342900"/>
          </a:xfrm>
          <a:prstGeom prst="ellipse">
            <a:avLst/>
          </a:prstGeom>
          <a:solidFill>
            <a:srgbClr val="00CCFF"/>
          </a:solidFill>
          <a:ln w="12700">
            <a:solidFill>
              <a:schemeClr val="tx1"/>
            </a:solidFill>
            <a:miter lim="800000"/>
            <a:headEnd type="none" w="sm" len="sm"/>
            <a:tailEnd type="none" w="sm" len="sm"/>
          </a:ln>
        </p:spPr>
        <p:txBody>
          <a:bodyPr wrap="none" anchor="ctr"/>
          <a:lstStyle/>
          <a:p>
            <a:pPr algn="ctr" eaLnBrk="0" hangingPunct="0"/>
            <a:r>
              <a:rPr lang="en-US" sz="1400" b="1">
                <a:solidFill>
                  <a:schemeClr val="bg2"/>
                </a:solidFill>
                <a:cs typeface="Times New Roman" pitchFamily="18" charset="0"/>
              </a:rPr>
              <a:t>W</a:t>
            </a:r>
          </a:p>
        </p:txBody>
      </p:sp>
      <p:sp>
        <p:nvSpPr>
          <p:cNvPr id="360499" name="Oval 188"/>
          <p:cNvSpPr>
            <a:spLocks noChangeArrowheads="1"/>
          </p:cNvSpPr>
          <p:nvPr/>
        </p:nvSpPr>
        <p:spPr bwMode="auto">
          <a:xfrm>
            <a:off x="6394450" y="2209800"/>
            <a:ext cx="381000" cy="342900"/>
          </a:xfrm>
          <a:prstGeom prst="ellipse">
            <a:avLst/>
          </a:prstGeom>
          <a:solidFill>
            <a:srgbClr val="00CCFF"/>
          </a:solidFill>
          <a:ln w="12700">
            <a:solidFill>
              <a:schemeClr val="tx1"/>
            </a:solidFill>
            <a:miter lim="800000"/>
            <a:headEnd type="none" w="sm" len="sm"/>
            <a:tailEnd type="none" w="sm" len="sm"/>
          </a:ln>
        </p:spPr>
        <p:txBody>
          <a:bodyPr wrap="none" anchor="ctr"/>
          <a:lstStyle/>
          <a:p>
            <a:pPr algn="ctr" eaLnBrk="0" hangingPunct="0"/>
            <a:r>
              <a:rPr lang="en-US" sz="1400" b="1">
                <a:solidFill>
                  <a:schemeClr val="bg2"/>
                </a:solidFill>
                <a:cs typeface="Times New Roman" pitchFamily="18" charset="0"/>
              </a:rPr>
              <a:t>W</a:t>
            </a:r>
          </a:p>
        </p:txBody>
      </p:sp>
      <p:sp>
        <p:nvSpPr>
          <p:cNvPr id="360500" name="Oval 188"/>
          <p:cNvSpPr>
            <a:spLocks noChangeArrowheads="1"/>
          </p:cNvSpPr>
          <p:nvPr/>
        </p:nvSpPr>
        <p:spPr bwMode="auto">
          <a:xfrm>
            <a:off x="7153275" y="2713038"/>
            <a:ext cx="381000" cy="342900"/>
          </a:xfrm>
          <a:prstGeom prst="ellipse">
            <a:avLst/>
          </a:prstGeom>
          <a:solidFill>
            <a:srgbClr val="00CCFF"/>
          </a:solidFill>
          <a:ln w="12700">
            <a:solidFill>
              <a:schemeClr val="tx1"/>
            </a:solidFill>
            <a:miter lim="800000"/>
            <a:headEnd type="none" w="sm" len="sm"/>
            <a:tailEnd type="none" w="sm" len="sm"/>
          </a:ln>
        </p:spPr>
        <p:txBody>
          <a:bodyPr wrap="none" anchor="ctr"/>
          <a:lstStyle/>
          <a:p>
            <a:pPr algn="ctr" eaLnBrk="0" hangingPunct="0"/>
            <a:r>
              <a:rPr lang="en-US" sz="1400" b="1">
                <a:solidFill>
                  <a:schemeClr val="bg2"/>
                </a:solidFill>
                <a:cs typeface="Times New Roman" pitchFamily="18" charset="0"/>
              </a:rPr>
              <a:t>W</a:t>
            </a:r>
          </a:p>
        </p:txBody>
      </p:sp>
      <p:sp>
        <p:nvSpPr>
          <p:cNvPr id="360501" name="Oval 188"/>
          <p:cNvSpPr>
            <a:spLocks noChangeArrowheads="1"/>
          </p:cNvSpPr>
          <p:nvPr/>
        </p:nvSpPr>
        <p:spPr bwMode="auto">
          <a:xfrm>
            <a:off x="7258050" y="1298575"/>
            <a:ext cx="381000" cy="342900"/>
          </a:xfrm>
          <a:prstGeom prst="ellipse">
            <a:avLst/>
          </a:prstGeom>
          <a:solidFill>
            <a:srgbClr val="00CCFF"/>
          </a:solidFill>
          <a:ln w="12700">
            <a:solidFill>
              <a:schemeClr val="tx1"/>
            </a:solidFill>
            <a:miter lim="800000"/>
            <a:headEnd type="none" w="sm" len="sm"/>
            <a:tailEnd type="none" w="sm" len="sm"/>
          </a:ln>
        </p:spPr>
        <p:txBody>
          <a:bodyPr wrap="none" anchor="ctr"/>
          <a:lstStyle/>
          <a:p>
            <a:pPr algn="ctr" eaLnBrk="0" hangingPunct="0"/>
            <a:r>
              <a:rPr lang="en-US" sz="1400" b="1">
                <a:solidFill>
                  <a:schemeClr val="bg2"/>
                </a:solidFill>
                <a:cs typeface="Times New Roman" pitchFamily="18" charset="0"/>
              </a:rPr>
              <a:t>W</a:t>
            </a:r>
          </a:p>
        </p:txBody>
      </p:sp>
      <p:sp>
        <p:nvSpPr>
          <p:cNvPr id="360502" name="Oval 188"/>
          <p:cNvSpPr>
            <a:spLocks noChangeArrowheads="1"/>
          </p:cNvSpPr>
          <p:nvPr/>
        </p:nvSpPr>
        <p:spPr bwMode="auto">
          <a:xfrm>
            <a:off x="8267700" y="2316163"/>
            <a:ext cx="381000" cy="342900"/>
          </a:xfrm>
          <a:prstGeom prst="ellipse">
            <a:avLst/>
          </a:prstGeom>
          <a:solidFill>
            <a:srgbClr val="00CCFF"/>
          </a:solidFill>
          <a:ln w="12700">
            <a:solidFill>
              <a:schemeClr val="tx1"/>
            </a:solidFill>
            <a:miter lim="800000"/>
            <a:headEnd type="none" w="sm" len="sm"/>
            <a:tailEnd type="none" w="sm" len="sm"/>
          </a:ln>
        </p:spPr>
        <p:txBody>
          <a:bodyPr wrap="none" anchor="ctr"/>
          <a:lstStyle/>
          <a:p>
            <a:pPr algn="ctr" eaLnBrk="0" hangingPunct="0"/>
            <a:r>
              <a:rPr lang="en-US" sz="1400" b="1">
                <a:solidFill>
                  <a:schemeClr val="bg2"/>
                </a:solidFill>
                <a:cs typeface="Times New Roman" pitchFamily="18" charset="0"/>
              </a:rPr>
              <a:t>W</a:t>
            </a:r>
          </a:p>
        </p:txBody>
      </p:sp>
      <p:sp>
        <p:nvSpPr>
          <p:cNvPr id="360503" name="Oval 188"/>
          <p:cNvSpPr>
            <a:spLocks noChangeArrowheads="1"/>
          </p:cNvSpPr>
          <p:nvPr/>
        </p:nvSpPr>
        <p:spPr bwMode="auto">
          <a:xfrm>
            <a:off x="7191375" y="5394325"/>
            <a:ext cx="381000" cy="342900"/>
          </a:xfrm>
          <a:prstGeom prst="ellipse">
            <a:avLst/>
          </a:prstGeom>
          <a:solidFill>
            <a:srgbClr val="00CCFF"/>
          </a:solidFill>
          <a:ln w="12700">
            <a:solidFill>
              <a:schemeClr val="tx1"/>
            </a:solidFill>
            <a:miter lim="800000"/>
            <a:headEnd type="none" w="sm" len="sm"/>
            <a:tailEnd type="none" w="sm" len="sm"/>
          </a:ln>
        </p:spPr>
        <p:txBody>
          <a:bodyPr wrap="none" anchor="ctr"/>
          <a:lstStyle/>
          <a:p>
            <a:pPr algn="ctr" eaLnBrk="0" hangingPunct="0"/>
            <a:r>
              <a:rPr lang="en-US" sz="1400" b="1">
                <a:solidFill>
                  <a:schemeClr val="bg2"/>
                </a:solidFill>
                <a:cs typeface="Times New Roman" pitchFamily="18" charset="0"/>
              </a:rPr>
              <a:t>W</a:t>
            </a:r>
          </a:p>
        </p:txBody>
      </p:sp>
      <p:sp>
        <p:nvSpPr>
          <p:cNvPr id="360504" name="Oval 188"/>
          <p:cNvSpPr>
            <a:spLocks noChangeArrowheads="1"/>
          </p:cNvSpPr>
          <p:nvPr/>
        </p:nvSpPr>
        <p:spPr bwMode="auto">
          <a:xfrm>
            <a:off x="8143875" y="6248400"/>
            <a:ext cx="381000" cy="342900"/>
          </a:xfrm>
          <a:prstGeom prst="ellipse">
            <a:avLst/>
          </a:prstGeom>
          <a:solidFill>
            <a:srgbClr val="00CCFF"/>
          </a:solidFill>
          <a:ln w="12700">
            <a:solidFill>
              <a:schemeClr val="tx1"/>
            </a:solidFill>
            <a:miter lim="800000"/>
            <a:headEnd type="none" w="sm" len="sm"/>
            <a:tailEnd type="none" w="sm" len="sm"/>
          </a:ln>
        </p:spPr>
        <p:txBody>
          <a:bodyPr wrap="none" anchor="ctr"/>
          <a:lstStyle/>
          <a:p>
            <a:pPr algn="ctr" eaLnBrk="0" hangingPunct="0"/>
            <a:r>
              <a:rPr lang="en-US" sz="1400" b="1">
                <a:solidFill>
                  <a:schemeClr val="bg2"/>
                </a:solidFill>
                <a:cs typeface="Times New Roman" pitchFamily="18" charset="0"/>
              </a:rPr>
              <a:t>W</a:t>
            </a:r>
          </a:p>
        </p:txBody>
      </p:sp>
      <p:sp>
        <p:nvSpPr>
          <p:cNvPr id="360505" name="Oval 188"/>
          <p:cNvSpPr>
            <a:spLocks noChangeArrowheads="1"/>
          </p:cNvSpPr>
          <p:nvPr/>
        </p:nvSpPr>
        <p:spPr bwMode="auto">
          <a:xfrm>
            <a:off x="8315325" y="5051425"/>
            <a:ext cx="381000" cy="342900"/>
          </a:xfrm>
          <a:prstGeom prst="ellipse">
            <a:avLst/>
          </a:prstGeom>
          <a:solidFill>
            <a:srgbClr val="00CCFF"/>
          </a:solidFill>
          <a:ln w="12700">
            <a:solidFill>
              <a:schemeClr val="tx1"/>
            </a:solidFill>
            <a:miter lim="800000"/>
            <a:headEnd type="none" w="sm" len="sm"/>
            <a:tailEnd type="none" w="sm" len="sm"/>
          </a:ln>
        </p:spPr>
        <p:txBody>
          <a:bodyPr wrap="none" anchor="ctr"/>
          <a:lstStyle/>
          <a:p>
            <a:pPr algn="ctr" eaLnBrk="0" hangingPunct="0"/>
            <a:r>
              <a:rPr lang="en-US" sz="1400" b="1">
                <a:solidFill>
                  <a:schemeClr val="bg2"/>
                </a:solidFill>
                <a:cs typeface="Times New Roman" pitchFamily="18" charset="0"/>
              </a:rPr>
              <a:t>W</a:t>
            </a:r>
          </a:p>
        </p:txBody>
      </p:sp>
      <p:sp>
        <p:nvSpPr>
          <p:cNvPr id="360506" name="Oval 188"/>
          <p:cNvSpPr>
            <a:spLocks noChangeArrowheads="1"/>
          </p:cNvSpPr>
          <p:nvPr/>
        </p:nvSpPr>
        <p:spPr bwMode="auto">
          <a:xfrm>
            <a:off x="6623050" y="3641725"/>
            <a:ext cx="381000" cy="342900"/>
          </a:xfrm>
          <a:prstGeom prst="ellipse">
            <a:avLst/>
          </a:prstGeom>
          <a:solidFill>
            <a:srgbClr val="00CCFF"/>
          </a:solidFill>
          <a:ln w="12700">
            <a:solidFill>
              <a:schemeClr val="tx1"/>
            </a:solidFill>
            <a:miter lim="800000"/>
            <a:headEnd type="none" w="sm" len="sm"/>
            <a:tailEnd type="none" w="sm" len="sm"/>
          </a:ln>
        </p:spPr>
        <p:txBody>
          <a:bodyPr wrap="none" anchor="ctr"/>
          <a:lstStyle/>
          <a:p>
            <a:pPr algn="ctr" eaLnBrk="0" hangingPunct="0"/>
            <a:r>
              <a:rPr lang="en-US" sz="1400" b="1">
                <a:solidFill>
                  <a:schemeClr val="bg2"/>
                </a:solidFill>
                <a:cs typeface="Times New Roman" pitchFamily="18" charset="0"/>
              </a:rPr>
              <a:t>W</a:t>
            </a:r>
          </a:p>
        </p:txBody>
      </p:sp>
      <p:sp>
        <p:nvSpPr>
          <p:cNvPr id="360507" name="Oval 188"/>
          <p:cNvSpPr>
            <a:spLocks noChangeArrowheads="1"/>
          </p:cNvSpPr>
          <p:nvPr/>
        </p:nvSpPr>
        <p:spPr bwMode="auto">
          <a:xfrm>
            <a:off x="6499225" y="6286500"/>
            <a:ext cx="381000" cy="342900"/>
          </a:xfrm>
          <a:prstGeom prst="ellipse">
            <a:avLst/>
          </a:prstGeom>
          <a:solidFill>
            <a:srgbClr val="00CCFF"/>
          </a:solidFill>
          <a:ln w="12700">
            <a:solidFill>
              <a:schemeClr val="tx1"/>
            </a:solidFill>
            <a:miter lim="800000"/>
            <a:headEnd type="none" w="sm" len="sm"/>
            <a:tailEnd type="none" w="sm" len="sm"/>
          </a:ln>
        </p:spPr>
        <p:txBody>
          <a:bodyPr wrap="none" anchor="ctr"/>
          <a:lstStyle/>
          <a:p>
            <a:pPr algn="ctr" eaLnBrk="0" hangingPunct="0"/>
            <a:r>
              <a:rPr lang="en-US" sz="1400" b="1">
                <a:solidFill>
                  <a:schemeClr val="bg2"/>
                </a:solidFill>
                <a:cs typeface="Times New Roman" pitchFamily="18" charset="0"/>
              </a:rPr>
              <a:t>W</a:t>
            </a:r>
          </a:p>
        </p:txBody>
      </p:sp>
      <p:sp>
        <p:nvSpPr>
          <p:cNvPr id="360508" name="Oval 188"/>
          <p:cNvSpPr>
            <a:spLocks noChangeArrowheads="1"/>
          </p:cNvSpPr>
          <p:nvPr/>
        </p:nvSpPr>
        <p:spPr bwMode="auto">
          <a:xfrm>
            <a:off x="8181975" y="3641725"/>
            <a:ext cx="381000" cy="342900"/>
          </a:xfrm>
          <a:prstGeom prst="ellipse">
            <a:avLst/>
          </a:prstGeom>
          <a:solidFill>
            <a:srgbClr val="00CCFF"/>
          </a:solidFill>
          <a:ln w="12700">
            <a:solidFill>
              <a:schemeClr val="tx1"/>
            </a:solidFill>
            <a:miter lim="800000"/>
            <a:headEnd type="none" w="sm" len="sm"/>
            <a:tailEnd type="none" w="sm" len="sm"/>
          </a:ln>
        </p:spPr>
        <p:txBody>
          <a:bodyPr wrap="none" anchor="ctr"/>
          <a:lstStyle/>
          <a:p>
            <a:pPr algn="ctr" eaLnBrk="0" hangingPunct="0"/>
            <a:r>
              <a:rPr lang="en-US" sz="1400" b="1">
                <a:solidFill>
                  <a:schemeClr val="bg2"/>
                </a:solidFill>
                <a:cs typeface="Times New Roman" pitchFamily="18" charset="0"/>
              </a:rPr>
              <a:t>W</a:t>
            </a:r>
          </a:p>
        </p:txBody>
      </p:sp>
      <p:sp>
        <p:nvSpPr>
          <p:cNvPr id="360509" name="Oval 188"/>
          <p:cNvSpPr>
            <a:spLocks noChangeArrowheads="1"/>
          </p:cNvSpPr>
          <p:nvPr/>
        </p:nvSpPr>
        <p:spPr bwMode="auto">
          <a:xfrm>
            <a:off x="5029200" y="3173413"/>
            <a:ext cx="381000" cy="342900"/>
          </a:xfrm>
          <a:prstGeom prst="ellipse">
            <a:avLst/>
          </a:prstGeom>
          <a:solidFill>
            <a:srgbClr val="00CCFF"/>
          </a:solidFill>
          <a:ln w="12700">
            <a:solidFill>
              <a:schemeClr val="tx1"/>
            </a:solidFill>
            <a:miter lim="800000"/>
            <a:headEnd type="none" w="sm" len="sm"/>
            <a:tailEnd type="none" w="sm" len="sm"/>
          </a:ln>
        </p:spPr>
        <p:txBody>
          <a:bodyPr wrap="none" anchor="ctr"/>
          <a:lstStyle/>
          <a:p>
            <a:pPr algn="ctr" eaLnBrk="0" hangingPunct="0"/>
            <a:r>
              <a:rPr lang="en-US" sz="1400" b="1">
                <a:solidFill>
                  <a:schemeClr val="bg2"/>
                </a:solidFill>
                <a:cs typeface="Times New Roman" pitchFamily="18" charset="0"/>
              </a:rPr>
              <a:t>W</a:t>
            </a:r>
          </a:p>
        </p:txBody>
      </p:sp>
      <p:sp>
        <p:nvSpPr>
          <p:cNvPr id="360510" name="Oval 188"/>
          <p:cNvSpPr>
            <a:spLocks noChangeArrowheads="1"/>
          </p:cNvSpPr>
          <p:nvPr/>
        </p:nvSpPr>
        <p:spPr bwMode="auto">
          <a:xfrm>
            <a:off x="4600575" y="1470025"/>
            <a:ext cx="381000" cy="342900"/>
          </a:xfrm>
          <a:prstGeom prst="ellipse">
            <a:avLst/>
          </a:prstGeom>
          <a:solidFill>
            <a:srgbClr val="00CCFF"/>
          </a:solidFill>
          <a:ln w="12700">
            <a:solidFill>
              <a:schemeClr val="tx1"/>
            </a:solidFill>
            <a:miter lim="800000"/>
            <a:headEnd type="none" w="sm" len="sm"/>
            <a:tailEnd type="none" w="sm" len="sm"/>
          </a:ln>
        </p:spPr>
        <p:txBody>
          <a:bodyPr wrap="none" anchor="ctr"/>
          <a:lstStyle/>
          <a:p>
            <a:pPr algn="ctr" eaLnBrk="0" hangingPunct="0"/>
            <a:r>
              <a:rPr lang="en-US" sz="1400" b="1">
                <a:solidFill>
                  <a:schemeClr val="bg2"/>
                </a:solidFill>
                <a:cs typeface="Times New Roman" pitchFamily="18" charset="0"/>
              </a:rPr>
              <a:t>W</a:t>
            </a:r>
          </a:p>
        </p:txBody>
      </p:sp>
      <p:sp>
        <p:nvSpPr>
          <p:cNvPr id="360511" name="Oval 188"/>
          <p:cNvSpPr>
            <a:spLocks noChangeArrowheads="1"/>
          </p:cNvSpPr>
          <p:nvPr/>
        </p:nvSpPr>
        <p:spPr bwMode="auto">
          <a:xfrm>
            <a:off x="5051425" y="2027238"/>
            <a:ext cx="381000" cy="342900"/>
          </a:xfrm>
          <a:prstGeom prst="ellipse">
            <a:avLst/>
          </a:prstGeom>
          <a:solidFill>
            <a:srgbClr val="00CCFF"/>
          </a:solidFill>
          <a:ln w="12700">
            <a:solidFill>
              <a:schemeClr val="tx1"/>
            </a:solidFill>
            <a:miter lim="800000"/>
            <a:headEnd type="none" w="sm" len="sm"/>
            <a:tailEnd type="none" w="sm" len="sm"/>
          </a:ln>
        </p:spPr>
        <p:txBody>
          <a:bodyPr wrap="none" anchor="ctr"/>
          <a:lstStyle/>
          <a:p>
            <a:pPr algn="ctr" eaLnBrk="0" hangingPunct="0"/>
            <a:r>
              <a:rPr lang="en-US" sz="1400" b="1">
                <a:solidFill>
                  <a:schemeClr val="bg2"/>
                </a:solidFill>
                <a:cs typeface="Times New Roman" pitchFamily="18" charset="0"/>
              </a:rPr>
              <a:t>W</a:t>
            </a:r>
          </a:p>
        </p:txBody>
      </p:sp>
      <p:sp>
        <p:nvSpPr>
          <p:cNvPr id="360512" name="Oval 188"/>
          <p:cNvSpPr>
            <a:spLocks noChangeArrowheads="1"/>
          </p:cNvSpPr>
          <p:nvPr/>
        </p:nvSpPr>
        <p:spPr bwMode="auto">
          <a:xfrm>
            <a:off x="4600575" y="2838450"/>
            <a:ext cx="381000" cy="342900"/>
          </a:xfrm>
          <a:prstGeom prst="ellipse">
            <a:avLst/>
          </a:prstGeom>
          <a:solidFill>
            <a:srgbClr val="00CCFF"/>
          </a:solidFill>
          <a:ln w="12700">
            <a:solidFill>
              <a:schemeClr val="tx1"/>
            </a:solidFill>
            <a:miter lim="800000"/>
            <a:headEnd type="none" w="sm" len="sm"/>
            <a:tailEnd type="none" w="sm" len="sm"/>
          </a:ln>
        </p:spPr>
        <p:txBody>
          <a:bodyPr wrap="none" anchor="ctr"/>
          <a:lstStyle/>
          <a:p>
            <a:pPr algn="ctr" eaLnBrk="0" hangingPunct="0"/>
            <a:r>
              <a:rPr lang="en-US" sz="1400" b="1">
                <a:solidFill>
                  <a:schemeClr val="bg2"/>
                </a:solidFill>
                <a:cs typeface="Times New Roman" pitchFamily="18" charset="0"/>
              </a:rPr>
              <a:t>W</a:t>
            </a:r>
          </a:p>
        </p:txBody>
      </p:sp>
      <p:sp>
        <p:nvSpPr>
          <p:cNvPr id="360513" name="Oval 188"/>
          <p:cNvSpPr>
            <a:spLocks noChangeArrowheads="1"/>
          </p:cNvSpPr>
          <p:nvPr/>
        </p:nvSpPr>
        <p:spPr bwMode="auto">
          <a:xfrm>
            <a:off x="4600575" y="4710113"/>
            <a:ext cx="381000" cy="342900"/>
          </a:xfrm>
          <a:prstGeom prst="ellipse">
            <a:avLst/>
          </a:prstGeom>
          <a:solidFill>
            <a:srgbClr val="00CCFF"/>
          </a:solidFill>
          <a:ln w="12700">
            <a:solidFill>
              <a:schemeClr val="tx1"/>
            </a:solidFill>
            <a:miter lim="800000"/>
            <a:headEnd type="none" w="sm" len="sm"/>
            <a:tailEnd type="none" w="sm" len="sm"/>
          </a:ln>
        </p:spPr>
        <p:txBody>
          <a:bodyPr wrap="none" anchor="ctr"/>
          <a:lstStyle/>
          <a:p>
            <a:pPr algn="ctr" eaLnBrk="0" hangingPunct="0"/>
            <a:r>
              <a:rPr lang="en-US" sz="1400" b="1">
                <a:solidFill>
                  <a:schemeClr val="bg2"/>
                </a:solidFill>
                <a:cs typeface="Times New Roman" pitchFamily="18" charset="0"/>
              </a:rPr>
              <a:t>W</a:t>
            </a:r>
          </a:p>
        </p:txBody>
      </p:sp>
      <p:sp>
        <p:nvSpPr>
          <p:cNvPr id="360514" name="Oval 188"/>
          <p:cNvSpPr>
            <a:spLocks noChangeArrowheads="1"/>
          </p:cNvSpPr>
          <p:nvPr/>
        </p:nvSpPr>
        <p:spPr bwMode="auto">
          <a:xfrm>
            <a:off x="4981575" y="4367213"/>
            <a:ext cx="381000" cy="342900"/>
          </a:xfrm>
          <a:prstGeom prst="ellipse">
            <a:avLst/>
          </a:prstGeom>
          <a:solidFill>
            <a:srgbClr val="00CCFF"/>
          </a:solidFill>
          <a:ln w="12700">
            <a:solidFill>
              <a:schemeClr val="tx1"/>
            </a:solidFill>
            <a:miter lim="800000"/>
            <a:headEnd type="none" w="sm" len="sm"/>
            <a:tailEnd type="none" w="sm" len="sm"/>
          </a:ln>
        </p:spPr>
        <p:txBody>
          <a:bodyPr wrap="none" anchor="ctr"/>
          <a:lstStyle/>
          <a:p>
            <a:pPr algn="ctr" eaLnBrk="0" hangingPunct="0"/>
            <a:r>
              <a:rPr lang="en-US" sz="1400" b="1">
                <a:solidFill>
                  <a:schemeClr val="bg2"/>
                </a:solidFill>
                <a:cs typeface="Times New Roman" pitchFamily="18" charset="0"/>
              </a:rPr>
              <a:t>W</a:t>
            </a:r>
          </a:p>
        </p:txBody>
      </p:sp>
      <p:sp>
        <p:nvSpPr>
          <p:cNvPr id="342019" name="Rectangle 3"/>
          <p:cNvSpPr>
            <a:spLocks noChangeArrowheads="1"/>
          </p:cNvSpPr>
          <p:nvPr/>
        </p:nvSpPr>
        <p:spPr bwMode="auto">
          <a:xfrm>
            <a:off x="76200" y="1470025"/>
            <a:ext cx="3879850" cy="5065713"/>
          </a:xfrm>
          <a:prstGeom prst="rect">
            <a:avLst/>
          </a:prstGeom>
          <a:noFill/>
          <a:ln w="9525">
            <a:noFill/>
            <a:miter lim="800000"/>
            <a:headEnd/>
            <a:tailEnd/>
          </a:ln>
        </p:spPr>
        <p:txBody>
          <a:bodyPr/>
          <a:lstStyle/>
          <a:p>
            <a:pPr marL="342900" indent="-342900">
              <a:spcBef>
                <a:spcPct val="20000"/>
              </a:spcBef>
              <a:buClr>
                <a:schemeClr val="tx1"/>
              </a:buClr>
              <a:buFontTx/>
              <a:buChar char="•"/>
            </a:pPr>
            <a:r>
              <a:rPr lang="en-US" sz="2400">
                <a:cs typeface="Times New Roman" pitchFamily="18" charset="0"/>
              </a:rPr>
              <a:t>Small sodium, chloride, potassium, etc. from crystalloids leak through vessel membranes</a:t>
            </a:r>
          </a:p>
          <a:p>
            <a:pPr marL="342900" indent="-342900">
              <a:spcBef>
                <a:spcPct val="20000"/>
              </a:spcBef>
              <a:buClr>
                <a:schemeClr val="tx1"/>
              </a:buClr>
              <a:buFontTx/>
              <a:buChar char="•"/>
            </a:pPr>
            <a:r>
              <a:rPr lang="en-US" sz="2400">
                <a:cs typeface="Times New Roman" pitchFamily="18" charset="0"/>
              </a:rPr>
              <a:t>In 1 hour, only 25% of crystalloid fluid is still in the vascular space</a:t>
            </a:r>
          </a:p>
          <a:p>
            <a:pPr marL="342900" indent="-342900">
              <a:spcBef>
                <a:spcPct val="20000"/>
              </a:spcBef>
              <a:buClr>
                <a:schemeClr val="tx1"/>
              </a:buClr>
              <a:buFontTx/>
              <a:buChar char="•"/>
            </a:pPr>
            <a:r>
              <a:rPr lang="en-US" sz="2400">
                <a:cs typeface="Times New Roman" pitchFamily="18" charset="0"/>
              </a:rPr>
              <a:t>For a 1000ml bag, that’s only 250ml still in the vessels</a:t>
            </a:r>
          </a:p>
          <a:p>
            <a:pPr marL="342900" indent="-342900">
              <a:spcBef>
                <a:spcPct val="20000"/>
              </a:spcBef>
              <a:buClr>
                <a:schemeClr val="tx1"/>
              </a:buClr>
              <a:buFontTx/>
              <a:buChar char="•"/>
            </a:pPr>
            <a:r>
              <a:rPr lang="en-US" sz="2400">
                <a:cs typeface="Times New Roman" pitchFamily="18" charset="0"/>
              </a:rPr>
              <a:t>The rest of the fluid diffuses to the interstitial and intracellular space</a:t>
            </a:r>
          </a:p>
        </p:txBody>
      </p:sp>
      <p:sp>
        <p:nvSpPr>
          <p:cNvPr id="15429" name="Oval 188"/>
          <p:cNvSpPr>
            <a:spLocks noChangeArrowheads="1"/>
          </p:cNvSpPr>
          <p:nvPr/>
        </p:nvSpPr>
        <p:spPr bwMode="auto">
          <a:xfrm>
            <a:off x="3124200" y="1009650"/>
            <a:ext cx="381000" cy="342900"/>
          </a:xfrm>
          <a:prstGeom prst="ellipse">
            <a:avLst/>
          </a:prstGeom>
          <a:solidFill>
            <a:srgbClr val="33CC33"/>
          </a:solidFill>
          <a:ln w="12700">
            <a:solidFill>
              <a:schemeClr val="tx1"/>
            </a:solidFill>
            <a:miter lim="800000"/>
            <a:headEnd type="none" w="sm" len="sm"/>
            <a:tailEnd type="none" w="sm" len="sm"/>
          </a:ln>
        </p:spPr>
        <p:txBody>
          <a:bodyPr wrap="none" anchor="ctr"/>
          <a:lstStyle/>
          <a:p>
            <a:pPr algn="ctr" eaLnBrk="0" hangingPunct="0"/>
            <a:r>
              <a:rPr lang="en-US" sz="1400" b="1">
                <a:solidFill>
                  <a:schemeClr val="bg2"/>
                </a:solidFill>
                <a:cs typeface="Times New Roman" pitchFamily="18" charset="0"/>
              </a:rPr>
              <a:t>LR</a:t>
            </a:r>
          </a:p>
        </p:txBody>
      </p:sp>
      <p:sp>
        <p:nvSpPr>
          <p:cNvPr id="15430" name="Oval 188"/>
          <p:cNvSpPr>
            <a:spLocks noChangeArrowheads="1"/>
          </p:cNvSpPr>
          <p:nvPr/>
        </p:nvSpPr>
        <p:spPr bwMode="auto">
          <a:xfrm>
            <a:off x="3124200" y="1009650"/>
            <a:ext cx="381000" cy="342900"/>
          </a:xfrm>
          <a:prstGeom prst="ellipse">
            <a:avLst/>
          </a:prstGeom>
          <a:solidFill>
            <a:srgbClr val="33CC33"/>
          </a:solidFill>
          <a:ln w="12700">
            <a:solidFill>
              <a:schemeClr val="tx1"/>
            </a:solidFill>
            <a:miter lim="800000"/>
            <a:headEnd type="none" w="sm" len="sm"/>
            <a:tailEnd type="none" w="sm" len="sm"/>
          </a:ln>
        </p:spPr>
        <p:txBody>
          <a:bodyPr wrap="none" anchor="ctr"/>
          <a:lstStyle/>
          <a:p>
            <a:pPr algn="ctr" eaLnBrk="0" hangingPunct="0"/>
            <a:r>
              <a:rPr lang="en-US" sz="1400" b="1">
                <a:solidFill>
                  <a:schemeClr val="bg2"/>
                </a:solidFill>
                <a:cs typeface="Times New Roman" pitchFamily="18" charset="0"/>
              </a:rPr>
              <a:t>LR</a:t>
            </a:r>
          </a:p>
        </p:txBody>
      </p:sp>
      <p:sp>
        <p:nvSpPr>
          <p:cNvPr id="15431" name="Oval 188"/>
          <p:cNvSpPr>
            <a:spLocks noChangeArrowheads="1"/>
          </p:cNvSpPr>
          <p:nvPr/>
        </p:nvSpPr>
        <p:spPr bwMode="auto">
          <a:xfrm>
            <a:off x="3124200" y="1009650"/>
            <a:ext cx="381000" cy="342900"/>
          </a:xfrm>
          <a:prstGeom prst="ellipse">
            <a:avLst/>
          </a:prstGeom>
          <a:solidFill>
            <a:srgbClr val="33CC33"/>
          </a:solidFill>
          <a:ln w="12700">
            <a:solidFill>
              <a:schemeClr val="tx1"/>
            </a:solidFill>
            <a:miter lim="800000"/>
            <a:headEnd type="none" w="sm" len="sm"/>
            <a:tailEnd type="none" w="sm" len="sm"/>
          </a:ln>
        </p:spPr>
        <p:txBody>
          <a:bodyPr wrap="none" anchor="ctr"/>
          <a:lstStyle/>
          <a:p>
            <a:pPr algn="ctr" eaLnBrk="0" hangingPunct="0"/>
            <a:r>
              <a:rPr lang="en-US" sz="1400" b="1">
                <a:solidFill>
                  <a:schemeClr val="bg2"/>
                </a:solidFill>
                <a:cs typeface="Times New Roman" pitchFamily="18" charset="0"/>
              </a:rPr>
              <a:t>LR</a:t>
            </a:r>
          </a:p>
        </p:txBody>
      </p:sp>
      <p:sp>
        <p:nvSpPr>
          <p:cNvPr id="15432" name="Oval 188"/>
          <p:cNvSpPr>
            <a:spLocks noChangeArrowheads="1"/>
          </p:cNvSpPr>
          <p:nvPr/>
        </p:nvSpPr>
        <p:spPr bwMode="auto">
          <a:xfrm>
            <a:off x="3124200" y="1009650"/>
            <a:ext cx="381000" cy="342900"/>
          </a:xfrm>
          <a:prstGeom prst="ellipse">
            <a:avLst/>
          </a:prstGeom>
          <a:solidFill>
            <a:srgbClr val="33CC33"/>
          </a:solidFill>
          <a:ln w="12700">
            <a:solidFill>
              <a:schemeClr val="tx1"/>
            </a:solidFill>
            <a:miter lim="800000"/>
            <a:headEnd type="none" w="sm" len="sm"/>
            <a:tailEnd type="none" w="sm" len="sm"/>
          </a:ln>
        </p:spPr>
        <p:txBody>
          <a:bodyPr wrap="none" anchor="ctr"/>
          <a:lstStyle/>
          <a:p>
            <a:pPr algn="ctr" eaLnBrk="0" hangingPunct="0"/>
            <a:r>
              <a:rPr lang="en-US" sz="1400" b="1">
                <a:solidFill>
                  <a:schemeClr val="bg2"/>
                </a:solidFill>
                <a:cs typeface="Times New Roman" pitchFamily="18" charset="0"/>
              </a:rPr>
              <a:t>LR</a:t>
            </a:r>
          </a:p>
        </p:txBody>
      </p:sp>
      <p:sp>
        <p:nvSpPr>
          <p:cNvPr id="15433" name="Oval 188"/>
          <p:cNvSpPr>
            <a:spLocks noChangeArrowheads="1"/>
          </p:cNvSpPr>
          <p:nvPr/>
        </p:nvSpPr>
        <p:spPr bwMode="auto">
          <a:xfrm>
            <a:off x="3124200" y="1009650"/>
            <a:ext cx="381000" cy="342900"/>
          </a:xfrm>
          <a:prstGeom prst="ellipse">
            <a:avLst/>
          </a:prstGeom>
          <a:solidFill>
            <a:srgbClr val="33CC33"/>
          </a:solidFill>
          <a:ln w="12700">
            <a:solidFill>
              <a:schemeClr val="tx1"/>
            </a:solidFill>
            <a:miter lim="800000"/>
            <a:headEnd type="none" w="sm" len="sm"/>
            <a:tailEnd type="none" w="sm" len="sm"/>
          </a:ln>
        </p:spPr>
        <p:txBody>
          <a:bodyPr wrap="none" anchor="ctr"/>
          <a:lstStyle/>
          <a:p>
            <a:pPr algn="ctr" eaLnBrk="0" hangingPunct="0"/>
            <a:r>
              <a:rPr lang="en-US" sz="1400" b="1">
                <a:solidFill>
                  <a:schemeClr val="bg2"/>
                </a:solidFill>
                <a:cs typeface="Times New Roman" pitchFamily="18" charset="0"/>
              </a:rPr>
              <a:t>LR</a:t>
            </a:r>
          </a:p>
        </p:txBody>
      </p:sp>
      <p:sp>
        <p:nvSpPr>
          <p:cNvPr id="15434" name="Oval 188"/>
          <p:cNvSpPr>
            <a:spLocks noChangeArrowheads="1"/>
          </p:cNvSpPr>
          <p:nvPr/>
        </p:nvSpPr>
        <p:spPr bwMode="auto">
          <a:xfrm>
            <a:off x="3124200" y="1009650"/>
            <a:ext cx="381000" cy="342900"/>
          </a:xfrm>
          <a:prstGeom prst="ellipse">
            <a:avLst/>
          </a:prstGeom>
          <a:solidFill>
            <a:srgbClr val="33CC33"/>
          </a:solidFill>
          <a:ln w="12700">
            <a:solidFill>
              <a:schemeClr val="tx1"/>
            </a:solidFill>
            <a:miter lim="800000"/>
            <a:headEnd type="none" w="sm" len="sm"/>
            <a:tailEnd type="none" w="sm" len="sm"/>
          </a:ln>
        </p:spPr>
        <p:txBody>
          <a:bodyPr wrap="none" anchor="ctr"/>
          <a:lstStyle/>
          <a:p>
            <a:pPr algn="ctr" eaLnBrk="0" hangingPunct="0"/>
            <a:r>
              <a:rPr lang="en-US" sz="1400" b="1">
                <a:solidFill>
                  <a:schemeClr val="bg2"/>
                </a:solidFill>
                <a:cs typeface="Times New Roman" pitchFamily="18" charset="0"/>
              </a:rPr>
              <a:t>LR</a:t>
            </a:r>
          </a:p>
        </p:txBody>
      </p:sp>
      <p:sp>
        <p:nvSpPr>
          <p:cNvPr id="75" name="Oval 188"/>
          <p:cNvSpPr>
            <a:spLocks noChangeArrowheads="1"/>
          </p:cNvSpPr>
          <p:nvPr/>
        </p:nvSpPr>
        <p:spPr bwMode="auto">
          <a:xfrm>
            <a:off x="3124200" y="1009650"/>
            <a:ext cx="381000" cy="342900"/>
          </a:xfrm>
          <a:prstGeom prst="ellipse">
            <a:avLst/>
          </a:prstGeom>
          <a:solidFill>
            <a:srgbClr val="33CC33"/>
          </a:solidFill>
          <a:ln w="12700">
            <a:solidFill>
              <a:schemeClr val="tx1"/>
            </a:solidFill>
            <a:miter lim="800000"/>
            <a:headEnd type="none" w="sm" len="sm"/>
            <a:tailEnd type="none" w="sm" len="sm"/>
          </a:ln>
        </p:spPr>
        <p:txBody>
          <a:bodyPr wrap="none" anchor="ctr"/>
          <a:lstStyle/>
          <a:p>
            <a:pPr algn="ctr" eaLnBrk="0" hangingPunct="0"/>
            <a:r>
              <a:rPr lang="en-US" sz="1400" b="1">
                <a:solidFill>
                  <a:schemeClr val="bg2"/>
                </a:solidFill>
                <a:cs typeface="Times New Roman" pitchFamily="18" charset="0"/>
              </a:rPr>
              <a:t>LR</a:t>
            </a:r>
          </a:p>
        </p:txBody>
      </p:sp>
      <p:sp>
        <p:nvSpPr>
          <p:cNvPr id="76" name="Oval 188"/>
          <p:cNvSpPr>
            <a:spLocks noChangeArrowheads="1"/>
          </p:cNvSpPr>
          <p:nvPr/>
        </p:nvSpPr>
        <p:spPr bwMode="auto">
          <a:xfrm>
            <a:off x="3124200" y="1009650"/>
            <a:ext cx="381000" cy="342900"/>
          </a:xfrm>
          <a:prstGeom prst="ellipse">
            <a:avLst/>
          </a:prstGeom>
          <a:solidFill>
            <a:srgbClr val="33CC33"/>
          </a:solidFill>
          <a:ln w="12700">
            <a:solidFill>
              <a:schemeClr val="tx1"/>
            </a:solidFill>
            <a:miter lim="800000"/>
            <a:headEnd type="none" w="sm" len="sm"/>
            <a:tailEnd type="none" w="sm" len="sm"/>
          </a:ln>
        </p:spPr>
        <p:txBody>
          <a:bodyPr wrap="none" anchor="ctr"/>
          <a:lstStyle/>
          <a:p>
            <a:pPr algn="ctr" eaLnBrk="0" hangingPunct="0"/>
            <a:r>
              <a:rPr lang="en-US" sz="1400" b="1">
                <a:solidFill>
                  <a:schemeClr val="bg2"/>
                </a:solidFill>
                <a:cs typeface="Times New Roman" pitchFamily="18" charset="0"/>
              </a:rPr>
              <a:t>LR</a:t>
            </a:r>
          </a:p>
        </p:txBody>
      </p:sp>
      <p:sp>
        <p:nvSpPr>
          <p:cNvPr id="77" name="Oval 188"/>
          <p:cNvSpPr>
            <a:spLocks noChangeArrowheads="1"/>
          </p:cNvSpPr>
          <p:nvPr/>
        </p:nvSpPr>
        <p:spPr bwMode="auto">
          <a:xfrm>
            <a:off x="3124200" y="1009650"/>
            <a:ext cx="381000" cy="342900"/>
          </a:xfrm>
          <a:prstGeom prst="ellipse">
            <a:avLst/>
          </a:prstGeom>
          <a:solidFill>
            <a:srgbClr val="33CC33"/>
          </a:solidFill>
          <a:ln w="12700">
            <a:solidFill>
              <a:schemeClr val="tx1"/>
            </a:solidFill>
            <a:miter lim="800000"/>
            <a:headEnd type="none" w="sm" len="sm"/>
            <a:tailEnd type="none" w="sm" len="sm"/>
          </a:ln>
        </p:spPr>
        <p:txBody>
          <a:bodyPr wrap="none" anchor="ctr"/>
          <a:lstStyle/>
          <a:p>
            <a:pPr algn="ctr" eaLnBrk="0" hangingPunct="0"/>
            <a:r>
              <a:rPr lang="en-US" sz="1400" b="1">
                <a:solidFill>
                  <a:schemeClr val="bg2"/>
                </a:solidFill>
                <a:cs typeface="Times New Roman" pitchFamily="18" charset="0"/>
              </a:rPr>
              <a:t>LR</a:t>
            </a:r>
          </a:p>
        </p:txBody>
      </p:sp>
      <p:sp>
        <p:nvSpPr>
          <p:cNvPr id="78" name="Oval 188"/>
          <p:cNvSpPr>
            <a:spLocks noChangeArrowheads="1"/>
          </p:cNvSpPr>
          <p:nvPr/>
        </p:nvSpPr>
        <p:spPr bwMode="auto">
          <a:xfrm>
            <a:off x="3124200" y="1009650"/>
            <a:ext cx="381000" cy="342900"/>
          </a:xfrm>
          <a:prstGeom prst="ellipse">
            <a:avLst/>
          </a:prstGeom>
          <a:solidFill>
            <a:srgbClr val="33CC33"/>
          </a:solidFill>
          <a:ln w="12700">
            <a:solidFill>
              <a:schemeClr val="tx1"/>
            </a:solidFill>
            <a:miter lim="800000"/>
            <a:headEnd type="none" w="sm" len="sm"/>
            <a:tailEnd type="none" w="sm" len="sm"/>
          </a:ln>
        </p:spPr>
        <p:txBody>
          <a:bodyPr wrap="none" anchor="ctr"/>
          <a:lstStyle/>
          <a:p>
            <a:pPr algn="ctr" eaLnBrk="0" hangingPunct="0"/>
            <a:r>
              <a:rPr lang="en-US" sz="1400" b="1">
                <a:solidFill>
                  <a:schemeClr val="bg2"/>
                </a:solidFill>
                <a:cs typeface="Times New Roman" pitchFamily="18" charset="0"/>
              </a:rPr>
              <a:t>LR</a:t>
            </a:r>
          </a:p>
        </p:txBody>
      </p:sp>
      <p:sp>
        <p:nvSpPr>
          <p:cNvPr id="79" name="Oval 188"/>
          <p:cNvSpPr>
            <a:spLocks noChangeArrowheads="1"/>
          </p:cNvSpPr>
          <p:nvPr/>
        </p:nvSpPr>
        <p:spPr bwMode="auto">
          <a:xfrm>
            <a:off x="3124200" y="1009650"/>
            <a:ext cx="381000" cy="342900"/>
          </a:xfrm>
          <a:prstGeom prst="ellipse">
            <a:avLst/>
          </a:prstGeom>
          <a:solidFill>
            <a:srgbClr val="33CC33"/>
          </a:solidFill>
          <a:ln w="12700">
            <a:solidFill>
              <a:schemeClr val="tx1"/>
            </a:solidFill>
            <a:miter lim="800000"/>
            <a:headEnd type="none" w="sm" len="sm"/>
            <a:tailEnd type="none" w="sm" len="sm"/>
          </a:ln>
        </p:spPr>
        <p:txBody>
          <a:bodyPr wrap="none" anchor="ctr"/>
          <a:lstStyle/>
          <a:p>
            <a:pPr algn="ctr" eaLnBrk="0" hangingPunct="0"/>
            <a:r>
              <a:rPr lang="en-US" sz="1400" b="1">
                <a:solidFill>
                  <a:schemeClr val="bg2"/>
                </a:solidFill>
                <a:cs typeface="Times New Roman" pitchFamily="18" charset="0"/>
              </a:rPr>
              <a:t>LR</a:t>
            </a:r>
          </a:p>
        </p:txBody>
      </p:sp>
      <p:sp>
        <p:nvSpPr>
          <p:cNvPr id="360527" name="Oval 188"/>
          <p:cNvSpPr>
            <a:spLocks noChangeArrowheads="1"/>
          </p:cNvSpPr>
          <p:nvPr/>
        </p:nvSpPr>
        <p:spPr bwMode="auto">
          <a:xfrm>
            <a:off x="76200" y="838200"/>
            <a:ext cx="381000" cy="342900"/>
          </a:xfrm>
          <a:prstGeom prst="ellipse">
            <a:avLst/>
          </a:prstGeom>
          <a:solidFill>
            <a:srgbClr val="00CCFF"/>
          </a:solidFill>
          <a:ln w="12700">
            <a:solidFill>
              <a:schemeClr val="tx1"/>
            </a:solidFill>
            <a:miter lim="800000"/>
            <a:headEnd type="none" w="sm" len="sm"/>
            <a:tailEnd type="none" w="sm" len="sm"/>
          </a:ln>
        </p:spPr>
        <p:txBody>
          <a:bodyPr wrap="none" anchor="ctr"/>
          <a:lstStyle/>
          <a:p>
            <a:pPr algn="ctr" eaLnBrk="0" hangingPunct="0"/>
            <a:r>
              <a:rPr lang="en-US" sz="1400" b="1">
                <a:solidFill>
                  <a:schemeClr val="bg2"/>
                </a:solidFill>
                <a:cs typeface="Times New Roman" pitchFamily="18" charset="0"/>
              </a:rPr>
              <a:t>W</a:t>
            </a:r>
          </a:p>
        </p:txBody>
      </p:sp>
      <p:sp>
        <p:nvSpPr>
          <p:cNvPr id="360528" name="Oval 188"/>
          <p:cNvSpPr>
            <a:spLocks noChangeArrowheads="1"/>
          </p:cNvSpPr>
          <p:nvPr/>
        </p:nvSpPr>
        <p:spPr bwMode="auto">
          <a:xfrm>
            <a:off x="76200" y="1181100"/>
            <a:ext cx="381000" cy="342900"/>
          </a:xfrm>
          <a:prstGeom prst="ellipse">
            <a:avLst/>
          </a:prstGeom>
          <a:solidFill>
            <a:srgbClr val="33CC33"/>
          </a:solidFill>
          <a:ln w="12700">
            <a:solidFill>
              <a:schemeClr val="tx1"/>
            </a:solidFill>
            <a:miter lim="800000"/>
            <a:headEnd type="none" w="sm" len="sm"/>
            <a:tailEnd type="none" w="sm" len="sm"/>
          </a:ln>
        </p:spPr>
        <p:txBody>
          <a:bodyPr wrap="none" anchor="ctr"/>
          <a:lstStyle/>
          <a:p>
            <a:pPr algn="ctr" eaLnBrk="0" hangingPunct="0"/>
            <a:r>
              <a:rPr lang="en-US" sz="1400" b="1">
                <a:solidFill>
                  <a:schemeClr val="bg2"/>
                </a:solidFill>
                <a:cs typeface="Times New Roman" pitchFamily="18" charset="0"/>
              </a:rPr>
              <a:t>LR</a:t>
            </a:r>
          </a:p>
        </p:txBody>
      </p:sp>
      <p:sp>
        <p:nvSpPr>
          <p:cNvPr id="360529" name="Text Box 84"/>
          <p:cNvSpPr txBox="1">
            <a:spLocks noChangeArrowheads="1"/>
          </p:cNvSpPr>
          <p:nvPr/>
        </p:nvSpPr>
        <p:spPr bwMode="auto">
          <a:xfrm>
            <a:off x="457200" y="838200"/>
            <a:ext cx="2390775" cy="461963"/>
          </a:xfrm>
          <a:prstGeom prst="rect">
            <a:avLst/>
          </a:prstGeom>
          <a:noFill/>
          <a:ln w="9525">
            <a:noFill/>
            <a:miter lim="800000"/>
            <a:headEnd/>
            <a:tailEnd/>
          </a:ln>
        </p:spPr>
        <p:txBody>
          <a:bodyPr wrap="none">
            <a:spAutoFit/>
          </a:bodyPr>
          <a:lstStyle/>
          <a:p>
            <a:pPr eaLnBrk="0" hangingPunct="0"/>
            <a:r>
              <a:rPr lang="en-US" sz="2400" b="1">
                <a:solidFill>
                  <a:srgbClr val="339966"/>
                </a:solidFill>
                <a:cs typeface="Times New Roman" pitchFamily="18" charset="0"/>
              </a:rPr>
              <a:t>Water Molecules</a:t>
            </a:r>
          </a:p>
        </p:txBody>
      </p:sp>
      <p:sp>
        <p:nvSpPr>
          <p:cNvPr id="360530" name="Text Box 85"/>
          <p:cNvSpPr txBox="1">
            <a:spLocks noChangeArrowheads="1"/>
          </p:cNvSpPr>
          <p:nvPr/>
        </p:nvSpPr>
        <p:spPr bwMode="auto">
          <a:xfrm>
            <a:off x="457200" y="1157288"/>
            <a:ext cx="2003425" cy="461962"/>
          </a:xfrm>
          <a:prstGeom prst="rect">
            <a:avLst/>
          </a:prstGeom>
          <a:noFill/>
          <a:ln w="9525">
            <a:noFill/>
            <a:miter lim="800000"/>
            <a:headEnd/>
            <a:tailEnd/>
          </a:ln>
        </p:spPr>
        <p:txBody>
          <a:bodyPr wrap="none">
            <a:spAutoFit/>
          </a:bodyPr>
          <a:lstStyle/>
          <a:p>
            <a:pPr eaLnBrk="0" hangingPunct="0"/>
            <a:r>
              <a:rPr lang="en-US" sz="2400" b="1">
                <a:solidFill>
                  <a:srgbClr val="339966"/>
                </a:solidFill>
                <a:cs typeface="Times New Roman" pitchFamily="18" charset="0"/>
              </a:rPr>
              <a:t>LR Molecules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42019">
                                            <p:txEl>
                                              <p:pRg st="1" end="1"/>
                                            </p:txEl>
                                          </p:spTgt>
                                        </p:tgtEl>
                                        <p:attrNameLst>
                                          <p:attrName>style.visibility</p:attrName>
                                        </p:attrNameLst>
                                      </p:cBhvr>
                                      <p:to>
                                        <p:strVal val="visible"/>
                                      </p:to>
                                    </p:set>
                                    <p:anim calcmode="lin" valueType="num">
                                      <p:cBhvr additive="base">
                                        <p:cTn id="7" dur="500" fill="hold"/>
                                        <p:tgtEl>
                                          <p:spTgt spid="342019">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42019">
                                            <p:txEl>
                                              <p:pRg st="1" end="1"/>
                                            </p:txEl>
                                          </p:spTgt>
                                        </p:tgtEl>
                                        <p:attrNameLst>
                                          <p:attrName>ppt_y</p:attrName>
                                        </p:attrNameLst>
                                      </p:cBhvr>
                                      <p:tavLst>
                                        <p:tav tm="0">
                                          <p:val>
                                            <p:strVal val="#ppt_y"/>
                                          </p:val>
                                        </p:tav>
                                        <p:tav tm="100000">
                                          <p:val>
                                            <p:strVal val="#ppt_y"/>
                                          </p:val>
                                        </p:tav>
                                      </p:tavLst>
                                    </p:anim>
                                  </p:childTnLst>
                                </p:cTn>
                              </p:par>
                              <p:par>
                                <p:cTn id="9" presetID="3" presetClass="emph" presetSubtype="2" fill="hold" nodeType="withEffect">
                                  <p:stCondLst>
                                    <p:cond delay="0"/>
                                  </p:stCondLst>
                                  <p:childTnLst>
                                    <p:animClr clrSpc="rgb" dir="cw">
                                      <p:cBhvr override="childStyle">
                                        <p:cTn id="10" dur="500" fill="hold"/>
                                        <p:tgtEl>
                                          <p:spTgt spid="342019">
                                            <p:txEl>
                                              <p:pRg st="0" end="0"/>
                                            </p:txEl>
                                          </p:spTgt>
                                        </p:tgtEl>
                                        <p:attrNameLst>
                                          <p:attrName>style.color</p:attrName>
                                        </p:attrNameLst>
                                      </p:cBhvr>
                                      <p:to>
                                        <a:schemeClr val="accent2"/>
                                      </p:to>
                                    </p:animClr>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8" fill="hold" nodeType="clickEffect">
                                  <p:stCondLst>
                                    <p:cond delay="0"/>
                                  </p:stCondLst>
                                  <p:childTnLst>
                                    <p:set>
                                      <p:cBhvr>
                                        <p:cTn id="14" dur="1" fill="hold">
                                          <p:stCondLst>
                                            <p:cond delay="0"/>
                                          </p:stCondLst>
                                        </p:cTn>
                                        <p:tgtEl>
                                          <p:spTgt spid="342019">
                                            <p:txEl>
                                              <p:pRg st="2" end="2"/>
                                            </p:txEl>
                                          </p:spTgt>
                                        </p:tgtEl>
                                        <p:attrNameLst>
                                          <p:attrName>style.visibility</p:attrName>
                                        </p:attrNameLst>
                                      </p:cBhvr>
                                      <p:to>
                                        <p:strVal val="visible"/>
                                      </p:to>
                                    </p:set>
                                    <p:anim calcmode="lin" valueType="num">
                                      <p:cBhvr additive="base">
                                        <p:cTn id="15" dur="500" fill="hold"/>
                                        <p:tgtEl>
                                          <p:spTgt spid="342019">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42019">
                                            <p:txEl>
                                              <p:pRg st="2" end="2"/>
                                            </p:txEl>
                                          </p:spTgt>
                                        </p:tgtEl>
                                        <p:attrNameLst>
                                          <p:attrName>ppt_y</p:attrName>
                                        </p:attrNameLst>
                                      </p:cBhvr>
                                      <p:tavLst>
                                        <p:tav tm="0">
                                          <p:val>
                                            <p:strVal val="#ppt_y"/>
                                          </p:val>
                                        </p:tav>
                                        <p:tav tm="100000">
                                          <p:val>
                                            <p:strVal val="#ppt_y"/>
                                          </p:val>
                                        </p:tav>
                                      </p:tavLst>
                                    </p:anim>
                                  </p:childTnLst>
                                </p:cTn>
                              </p:par>
                              <p:par>
                                <p:cTn id="17" presetID="3" presetClass="emph" presetSubtype="2" fill="hold" nodeType="withEffect">
                                  <p:stCondLst>
                                    <p:cond delay="0"/>
                                  </p:stCondLst>
                                  <p:childTnLst>
                                    <p:animClr clrSpc="rgb" dir="cw">
                                      <p:cBhvr override="childStyle">
                                        <p:cTn id="18" dur="500" fill="hold"/>
                                        <p:tgtEl>
                                          <p:spTgt spid="342019">
                                            <p:txEl>
                                              <p:pRg st="1" end="1"/>
                                            </p:txEl>
                                          </p:spTgt>
                                        </p:tgtEl>
                                        <p:attrNameLst>
                                          <p:attrName>style.color</p:attrName>
                                        </p:attrNameLst>
                                      </p:cBhvr>
                                      <p:to>
                                        <a:schemeClr val="accent2"/>
                                      </p:to>
                                    </p:animClr>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8" fill="hold" nodeType="clickEffect">
                                  <p:stCondLst>
                                    <p:cond delay="0"/>
                                  </p:stCondLst>
                                  <p:childTnLst>
                                    <p:set>
                                      <p:cBhvr>
                                        <p:cTn id="22" dur="1" fill="hold">
                                          <p:stCondLst>
                                            <p:cond delay="0"/>
                                          </p:stCondLst>
                                        </p:cTn>
                                        <p:tgtEl>
                                          <p:spTgt spid="342019">
                                            <p:txEl>
                                              <p:pRg st="3" end="3"/>
                                            </p:txEl>
                                          </p:spTgt>
                                        </p:tgtEl>
                                        <p:attrNameLst>
                                          <p:attrName>style.visibility</p:attrName>
                                        </p:attrNameLst>
                                      </p:cBhvr>
                                      <p:to>
                                        <p:strVal val="visible"/>
                                      </p:to>
                                    </p:set>
                                    <p:anim calcmode="lin" valueType="num">
                                      <p:cBhvr additive="base">
                                        <p:cTn id="23" dur="500" fill="hold"/>
                                        <p:tgtEl>
                                          <p:spTgt spid="342019">
                                            <p:txEl>
                                              <p:pRg st="3" end="3"/>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42019">
                                            <p:txEl>
                                              <p:pRg st="3" end="3"/>
                                            </p:txEl>
                                          </p:spTgt>
                                        </p:tgtEl>
                                        <p:attrNameLst>
                                          <p:attrName>ppt_y</p:attrName>
                                        </p:attrNameLst>
                                      </p:cBhvr>
                                      <p:tavLst>
                                        <p:tav tm="0">
                                          <p:val>
                                            <p:strVal val="#ppt_y"/>
                                          </p:val>
                                        </p:tav>
                                        <p:tav tm="100000">
                                          <p:val>
                                            <p:strVal val="#ppt_y"/>
                                          </p:val>
                                        </p:tav>
                                      </p:tavLst>
                                    </p:anim>
                                  </p:childTnLst>
                                </p:cTn>
                              </p:par>
                              <p:par>
                                <p:cTn id="25" presetID="3" presetClass="emph" presetSubtype="2" fill="hold" nodeType="withEffect">
                                  <p:stCondLst>
                                    <p:cond delay="0"/>
                                  </p:stCondLst>
                                  <p:childTnLst>
                                    <p:animClr clrSpc="rgb" dir="cw">
                                      <p:cBhvr override="childStyle">
                                        <p:cTn id="26" dur="500" fill="hold"/>
                                        <p:tgtEl>
                                          <p:spTgt spid="342019">
                                            <p:txEl>
                                              <p:pRg st="2" end="2"/>
                                            </p:txEl>
                                          </p:spTgt>
                                        </p:tgtEl>
                                        <p:attrNameLst>
                                          <p:attrName>style.color</p:attrName>
                                        </p:attrNameLst>
                                      </p:cBhvr>
                                      <p:to>
                                        <a:schemeClr val="accent2"/>
                                      </p:to>
                                    </p:animClr>
                                  </p:childTnLst>
                                </p:cTn>
                              </p:par>
                            </p:childTnLst>
                          </p:cTn>
                        </p:par>
                      </p:childTnLst>
                    </p:cTn>
                  </p:par>
                  <p:par>
                    <p:cTn id="27" fill="hold" nodeType="clickPar">
                      <p:stCondLst>
                        <p:cond delay="indefinite"/>
                      </p:stCondLst>
                      <p:childTnLst>
                        <p:par>
                          <p:cTn id="28" fill="hold" nodeType="withGroup">
                            <p:stCondLst>
                              <p:cond delay="0"/>
                            </p:stCondLst>
                            <p:childTnLst>
                              <p:par>
                                <p:cTn id="29" presetID="0" presetClass="path" presetSubtype="0" accel="50000" decel="50000" fill="hold" nodeType="clickEffect">
                                  <p:stCondLst>
                                    <p:cond delay="0"/>
                                  </p:stCondLst>
                                  <p:childTnLst>
                                    <p:animMotion origin="layout" path="M 3.88889E-6 3.52451E-6 C 0.01927 0.01989 0.03871 0.04001 0.05816 0.06152 C 0.0776 0.08302 0.10086 0.11124 0.11632 0.12905 C 0.13177 0.14685 0.14132 0.15795 0.15069 0.16882 C 0.16007 0.17969 0.15573 0.17738 0.17309 0.19473 C 0.19045 0.21207 0.23923 0.24352 0.2552 0.2722 C 0.27118 0.30065 0.22708 0.34783 0.26857 0.36563 C 0.31007 0.38344 0.40711 0.38159 0.50434 0.37974 " pathEditMode="relative" ptsTypes="aaaaaaaA">
                                      <p:cBhvr>
                                        <p:cTn id="30" dur="5000" fill="hold"/>
                                        <p:tgtEl>
                                          <p:spTgt spid="79"/>
                                        </p:tgtEl>
                                        <p:attrNameLst>
                                          <p:attrName>ppt_x</p:attrName>
                                          <p:attrName>ppt_y</p:attrName>
                                        </p:attrNameLst>
                                      </p:cBhvr>
                                    </p:animMotion>
                                  </p:childTnLst>
                                </p:cTn>
                              </p:par>
                              <p:par>
                                <p:cTn id="31" presetID="0" presetClass="path" presetSubtype="0" accel="50000" decel="50000" fill="hold" nodeType="withEffect">
                                  <p:stCondLst>
                                    <p:cond delay="0"/>
                                  </p:stCondLst>
                                  <p:childTnLst>
                                    <p:animMotion origin="layout" path="M 5E-6 4.93062E-6 C 0.02778 0.02983 0.05573 0.0599 0.07917 0.08742 C 0.10261 0.11494 0.12535 0.1487 0.14028 0.16489 C 0.15521 0.18108 0.16407 0.19241 0.16876 0.18478 C 0.17344 0.17715 0.16233 0.14015 0.16876 0.11933 C 0.17518 0.09852 0.19098 0.071 0.20747 0.05966 C 0.22396 0.04833 0.24549 0.04995 0.26719 0.05157 " pathEditMode="relative" ptsTypes="aaaaaaA">
                                      <p:cBhvr>
                                        <p:cTn id="32" dur="5000" fill="hold"/>
                                        <p:tgtEl>
                                          <p:spTgt spid="78"/>
                                        </p:tgtEl>
                                        <p:attrNameLst>
                                          <p:attrName>ppt_x</p:attrName>
                                          <p:attrName>ppt_y</p:attrName>
                                        </p:attrNameLst>
                                      </p:cBhvr>
                                    </p:animMotion>
                                  </p:childTnLst>
                                </p:cTn>
                              </p:par>
                              <p:par>
                                <p:cTn id="33" presetID="0" presetClass="path" presetSubtype="0" accel="50000" decel="50000" fill="hold" nodeType="withEffect">
                                  <p:stCondLst>
                                    <p:cond delay="0"/>
                                  </p:stCondLst>
                                  <p:childTnLst>
                                    <p:animMotion origin="layout" path="M 5E-6 4.93062E-6 C 0.01771 0.02104 0.03542 0.04209 0.05087 0.05966 C 0.06632 0.07724 0.07657 0.08765 0.09254 0.10546 C 0.10851 0.12326 0.12848 0.14385 0.14636 0.16697 C 0.16424 0.1901 0.19671 0.21693 0.20001 0.24445 C 0.2033 0.27197 0.16459 0.31013 0.1658 0.3321 C 0.16702 0.35407 0.20296 0.35939 0.20747 0.37581 C 0.21198 0.39223 0.20018 0.4172 0.19254 0.43131 C 0.1849 0.44542 0.16025 0.44334 0.16129 0.46091 C 0.16233 0.47872 0.19688 0.51526 0.19862 0.53885 C 0.20035 0.56244 0.179 0.58164 0.17171 0.60222 C 0.16441 0.6228 0.15018 0.64523 0.15521 0.66212 C 0.16025 0.67877 0.17987 0.68617 0.20157 0.70351 C 0.22327 0.72109 0.23577 0.75624 0.28507 0.76734 C 0.33438 0.77821 0.41563 0.77359 0.49705 0.76919 " pathEditMode="relative" ptsTypes="aaaaaaaaaaaaaaA">
                                      <p:cBhvr>
                                        <p:cTn id="34" dur="5000" fill="hold"/>
                                        <p:tgtEl>
                                          <p:spTgt spid="77"/>
                                        </p:tgtEl>
                                        <p:attrNameLst>
                                          <p:attrName>ppt_x</p:attrName>
                                          <p:attrName>ppt_y</p:attrName>
                                        </p:attrNameLst>
                                      </p:cBhvr>
                                    </p:animMotion>
                                  </p:childTnLst>
                                </p:cTn>
                              </p:par>
                              <p:par>
                                <p:cTn id="35" presetID="0" presetClass="path" presetSubtype="0" accel="50000" decel="50000" fill="hold" nodeType="withEffect">
                                  <p:stCondLst>
                                    <p:cond delay="0"/>
                                  </p:stCondLst>
                                  <p:childTnLst>
                                    <p:animMotion origin="layout" path="M 3.88889E-6 3.52451E-6 C 0.0177 0.01781 0.03559 0.03561 0.0552 0.05758 C 0.07482 0.07956 0.09982 0.11055 0.11788 0.13113 C 0.13593 0.15171 0.14965 0.16466 0.16406 0.18085 C 0.17847 0.19704 0.20416 0.20536 0.20434 0.22849 C 0.20451 0.25162 0.16579 0.29648 0.16562 0.32007 C 0.16545 0.34366 0.19826 0.35153 0.20295 0.3698 C 0.20764 0.38807 0.20139 0.41466 0.19392 0.42923 C 0.18645 0.4438 0.17222 0.45051 0.15816 0.45721 " pathEditMode="relative" ptsTypes="aaaaaaaaA">
                                      <p:cBhvr>
                                        <p:cTn id="36" dur="5000" fill="hold"/>
                                        <p:tgtEl>
                                          <p:spTgt spid="76"/>
                                        </p:tgtEl>
                                        <p:attrNameLst>
                                          <p:attrName>ppt_x</p:attrName>
                                          <p:attrName>ppt_y</p:attrName>
                                        </p:attrNameLst>
                                      </p:cBhvr>
                                    </p:animMotion>
                                  </p:childTnLst>
                                </p:cTn>
                              </p:par>
                              <p:par>
                                <p:cTn id="37" presetID="0" presetClass="path" presetSubtype="0" accel="50000" decel="50000" fill="hold" nodeType="withEffect">
                                  <p:stCondLst>
                                    <p:cond delay="0"/>
                                  </p:stCondLst>
                                  <p:childTnLst>
                                    <p:animMotion origin="layout" path="M 5E-6 6.33673E-6 C 0.02292 0.02591 0.04584 0.05204 0.0658 0.07563 C 0.08577 0.09922 0.10278 0.12212 0.11945 0.14131 C 0.13612 0.16051 0.1507 0.17484 0.1658 0.19103 C 0.18091 0.20722 0.21025 0.21786 0.21042 0.23867 C 0.2106 0.25949 0.16823 0.29071 0.16719 0.31615 C 0.16615 0.34159 0.20469 0.36726 0.20452 0.39177 C 0.20435 0.41629 0.16771 0.43803 0.1658 0.46324 C 0.16389 0.48844 0.19063 0.52059 0.19254 0.54279 C 0.19445 0.56499 0.18351 0.57563 0.17761 0.59645 C 0.17171 0.61726 0.16025 0.65611 0.15678 0.66814 " pathEditMode="relative" ptsTypes="aaaaaaaaaaA">
                                      <p:cBhvr>
                                        <p:cTn id="38" dur="5000" fill="hold"/>
                                        <p:tgtEl>
                                          <p:spTgt spid="75"/>
                                        </p:tgtEl>
                                        <p:attrNameLst>
                                          <p:attrName>ppt_x</p:attrName>
                                          <p:attrName>ppt_y</p:attrName>
                                        </p:attrNameLst>
                                      </p:cBhvr>
                                    </p:animMotion>
                                  </p:childTnLst>
                                </p:cTn>
                              </p:par>
                              <p:par>
                                <p:cTn id="39" presetID="0" presetClass="path" presetSubtype="0" accel="50000" decel="50000" fill="hold" nodeType="withEffect">
                                  <p:stCondLst>
                                    <p:cond delay="0"/>
                                  </p:stCondLst>
                                  <p:childTnLst>
                                    <p:animMotion origin="layout" path="M 0.00017 0.00093 C 0.01597 0.0192 0.03194 0.0377 0.05087 0.05851 C 0.06979 0.07933 0.09705 0.108 0.11354 0.12627 C 0.13003 0.14454 0.1408 0.15726 0.14948 0.1679 C 0.15816 0.17854 0.15434 0.18386 0.1658 0.18987 C 0.17726 0.19589 0.20035 0.20537 0.21806 0.20375 C 0.23576 0.20213 0.23281 0.18386 0.27188 0.17993 C 0.31094 0.176 0.41198 0.1901 0.45243 0.17993 C 0.49288 0.16975 0.50399 0.14385 0.5151 0.11818 " pathEditMode="relative" ptsTypes="aaaaaaaaA">
                                      <p:cBhvr>
                                        <p:cTn id="40" dur="5000" fill="hold"/>
                                        <p:tgtEl>
                                          <p:spTgt spid="15434"/>
                                        </p:tgtEl>
                                        <p:attrNameLst>
                                          <p:attrName>ppt_x</p:attrName>
                                          <p:attrName>ppt_y</p:attrName>
                                        </p:attrNameLst>
                                      </p:cBhvr>
                                    </p:animMotion>
                                  </p:childTnLst>
                                </p:cTn>
                              </p:par>
                              <p:par>
                                <p:cTn id="41" presetID="0" presetClass="path" presetSubtype="0" accel="50000" decel="50000" fill="hold" nodeType="withEffect">
                                  <p:stCondLst>
                                    <p:cond delay="0"/>
                                  </p:stCondLst>
                                  <p:childTnLst>
                                    <p:animMotion origin="layout" path="M 3.88889E-6 3.52451E-6 C 0.03541 0.03885 0.07083 0.07771 0.09548 0.10523 C 0.12014 0.13275 0.1335 0.14963 0.14774 0.16489 C 0.16198 0.18016 0.17031 0.18455 0.18055 0.19681 C 0.19079 0.20907 0.20816 0.22525 0.20885 0.23844 C 0.20954 0.25162 0.19184 0.2611 0.18507 0.27636 C 0.17829 0.29163 0.16736 0.31591 0.16857 0.33002 C 0.16979 0.34413 0.18559 0.34852 0.19253 0.3617 C 0.19948 0.37488 0.21441 0.39408 0.21041 0.40957 C 0.20642 0.42507 0.17569 0.44126 0.16857 0.45513 C 0.16145 0.46901 0.16354 0.48057 0.16718 0.49306 C 0.17083 0.50555 0.18385 0.51919 0.19097 0.53076 C 0.19809 0.54232 0.1993 0.55527 0.21041 0.56244 C 0.22152 0.56961 0.23524 0.57146 0.25816 0.57447 C 0.28107 0.57747 0.31961 0.57956 0.34774 0.58048 C 0.37586 0.58141 0.39965 0.58048 0.42673 0.58048 C 0.45382 0.58048 0.48559 0.58973 0.51041 0.58048 C 0.53524 0.57123 0.55555 0.54787 0.57604 0.52474 " pathEditMode="relative" ptsTypes="aaaaaaaaaaaaaaaaaA">
                                      <p:cBhvr>
                                        <p:cTn id="42" dur="5000" fill="hold"/>
                                        <p:tgtEl>
                                          <p:spTgt spid="15433"/>
                                        </p:tgtEl>
                                        <p:attrNameLst>
                                          <p:attrName>ppt_x</p:attrName>
                                          <p:attrName>ppt_y</p:attrName>
                                        </p:attrNameLst>
                                      </p:cBhvr>
                                    </p:animMotion>
                                  </p:childTnLst>
                                </p:cTn>
                              </p:par>
                              <p:par>
                                <p:cTn id="43" presetID="0" presetClass="path" presetSubtype="0" accel="50000" decel="50000" fill="hold" nodeType="withEffect">
                                  <p:stCondLst>
                                    <p:cond delay="0"/>
                                  </p:stCondLst>
                                  <p:childTnLst>
                                    <p:animMotion origin="layout" path="M 0.00017 0.00093 C 0.01944 0.02082 0.03889 0.04094 0.05833 0.06245 C 0.07778 0.08395 0.09878 0.10985 0.11667 0.13021 C 0.13455 0.15056 0.15122 0.16536 0.1658 0.18386 C 0.18038 0.20236 0.19253 0.22179 0.20469 0.24145 " pathEditMode="relative" ptsTypes="aaaaA">
                                      <p:cBhvr>
                                        <p:cTn id="44" dur="5000" fill="hold"/>
                                        <p:tgtEl>
                                          <p:spTgt spid="15432"/>
                                        </p:tgtEl>
                                        <p:attrNameLst>
                                          <p:attrName>ppt_x</p:attrName>
                                          <p:attrName>ppt_y</p:attrName>
                                        </p:attrNameLst>
                                      </p:cBhvr>
                                    </p:animMotion>
                                  </p:childTnLst>
                                </p:cTn>
                              </p:par>
                              <p:par>
                                <p:cTn id="45" presetID="0" presetClass="path" presetSubtype="0" accel="50000" decel="50000" fill="hold" nodeType="withEffect">
                                  <p:stCondLst>
                                    <p:cond delay="0"/>
                                  </p:stCondLst>
                                  <p:childTnLst>
                                    <p:animMotion origin="layout" path="M 3.88889E-6 4.93062E-6 C 0.02517 0.02659 0.05034 0.05319 0.07014 0.07562 C 0.08993 0.09806 0.10329 0.11771 0.11927 0.13529 C 0.13524 0.15287 0.14496 0.16929 0.16562 0.18085 C 0.18628 0.19241 0.22031 0.20444 0.24323 0.20467 C 0.26614 0.2049 0.27343 0.18547 0.30295 0.18293 C 0.33246 0.18039 0.39201 0.18825 0.42083 0.18894 C 0.44965 0.18964 0.46284 0.18825 0.47604 0.18686 " pathEditMode="relative" ptsTypes="aaaaaaaA">
                                      <p:cBhvr>
                                        <p:cTn id="46" dur="5000" fill="hold"/>
                                        <p:tgtEl>
                                          <p:spTgt spid="15431"/>
                                        </p:tgtEl>
                                        <p:attrNameLst>
                                          <p:attrName>ppt_x</p:attrName>
                                          <p:attrName>ppt_y</p:attrName>
                                        </p:attrNameLst>
                                      </p:cBhvr>
                                    </p:animMotion>
                                  </p:childTnLst>
                                </p:cTn>
                              </p:par>
                              <p:par>
                                <p:cTn id="47" presetID="0" presetClass="path" presetSubtype="0" accel="50000" decel="50000" fill="hold" nodeType="withEffect">
                                  <p:stCondLst>
                                    <p:cond delay="0"/>
                                  </p:stCondLst>
                                  <p:childTnLst>
                                    <p:animMotion origin="layout" path="M -3.61111E-6 3.52451E-6 C 0.01684 0.01642 0.03386 0.03284 0.04775 0.04764 C 0.06164 0.06244 0.06945 0.07308 0.08368 0.08927 C 0.09792 0.10546 0.11511 0.12512 0.13282 0.145 C 0.15052 0.16489 0.1757 0.1901 0.18959 0.2086 C 0.20348 0.2271 0.20243 0.25185 0.2165 0.25647 C 0.23056 0.2611 0.26528 0.22757 0.27466 0.23659 C 0.28403 0.24561 0.26736 0.29764 0.27309 0.31013 C 0.27882 0.32262 0.29393 0.3173 0.30903 0.31198 " pathEditMode="relative" ptsTypes="aaaaaaaaA">
                                      <p:cBhvr>
                                        <p:cTn id="48" dur="5000" fill="hold"/>
                                        <p:tgtEl>
                                          <p:spTgt spid="15430"/>
                                        </p:tgtEl>
                                        <p:attrNameLst>
                                          <p:attrName>ppt_x</p:attrName>
                                          <p:attrName>ppt_y</p:attrName>
                                        </p:attrNameLst>
                                      </p:cBhvr>
                                    </p:animMotion>
                                  </p:childTnLst>
                                </p:cTn>
                              </p:par>
                              <p:par>
                                <p:cTn id="49" presetID="0" presetClass="path" presetSubtype="0" accel="50000" decel="50000" fill="hold" nodeType="withEffect">
                                  <p:stCondLst>
                                    <p:cond delay="0"/>
                                  </p:stCondLst>
                                  <p:childTnLst>
                                    <p:animMotion origin="layout" path="M 0.00017 0.00093 C 0.02587 0.02775 0.05156 0.05458 0.07639 0.08233 C 0.10122 0.11009 0.12917 0.14362 0.14948 0.1679 C 0.16979 0.19219 0.19514 0.20213 0.19861 0.22757 C 0.20208 0.25301 0.16979 0.29741 0.17031 0.321 C 0.17083 0.34459 0.17656 0.35777 0.20174 0.36864 C 0.22691 0.37951 0.28368 0.3846 0.32101 0.38668 C 0.35833 0.38876 0.40538 0.35754 0.42552 0.38067 C 0.44566 0.4038 0.44375 0.46485 0.44201 0.5259 " pathEditMode="relative" ptsTypes="aaaaaaaaA">
                                      <p:cBhvr>
                                        <p:cTn id="50" dur="5000" fill="hold"/>
                                        <p:tgtEl>
                                          <p:spTgt spid="15429"/>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1473" name="Rectangle 2"/>
          <p:cNvSpPr>
            <a:spLocks noChangeArrowheads="1"/>
          </p:cNvSpPr>
          <p:nvPr/>
        </p:nvSpPr>
        <p:spPr bwMode="auto">
          <a:xfrm>
            <a:off x="3956050" y="969963"/>
            <a:ext cx="4883150" cy="5659437"/>
          </a:xfrm>
          <a:prstGeom prst="rect">
            <a:avLst/>
          </a:prstGeom>
          <a:solidFill>
            <a:srgbClr val="FFD765"/>
          </a:solidFill>
          <a:ln w="12700">
            <a:solidFill>
              <a:schemeClr val="tx1"/>
            </a:solidFill>
            <a:miter lim="800000"/>
            <a:headEnd type="none" w="sm" len="sm"/>
            <a:tailEnd type="none" w="sm" len="sm"/>
          </a:ln>
        </p:spPr>
        <p:txBody>
          <a:bodyPr wrap="none" anchor="ctr"/>
          <a:lstStyle/>
          <a:p>
            <a:pPr algn="ctr" eaLnBrk="0" hangingPunct="0"/>
            <a:endParaRPr lang="en-US" sz="1800">
              <a:solidFill>
                <a:srgbClr val="FFFF00"/>
              </a:solidFill>
              <a:cs typeface="Times New Roman" pitchFamily="18" charset="0"/>
            </a:endParaRPr>
          </a:p>
        </p:txBody>
      </p:sp>
      <p:sp>
        <p:nvSpPr>
          <p:cNvPr id="361474" name="Rectangle 3"/>
          <p:cNvSpPr>
            <a:spLocks noChangeArrowheads="1"/>
          </p:cNvSpPr>
          <p:nvPr/>
        </p:nvSpPr>
        <p:spPr bwMode="auto">
          <a:xfrm>
            <a:off x="4289425" y="1317625"/>
            <a:ext cx="1143000" cy="5181600"/>
          </a:xfrm>
          <a:prstGeom prst="rect">
            <a:avLst/>
          </a:prstGeom>
          <a:solidFill>
            <a:srgbClr val="FF3300">
              <a:alpha val="50195"/>
            </a:srgbClr>
          </a:solidFill>
          <a:ln w="28575">
            <a:solidFill>
              <a:schemeClr val="bg2"/>
            </a:solidFill>
            <a:prstDash val="dash"/>
            <a:miter lim="800000"/>
            <a:headEnd type="none" w="sm" len="sm"/>
            <a:tailEnd type="none" w="sm" len="sm"/>
          </a:ln>
        </p:spPr>
        <p:txBody>
          <a:bodyPr wrap="none" anchor="ctr"/>
          <a:lstStyle/>
          <a:p>
            <a:pPr eaLnBrk="0" hangingPunct="0"/>
            <a:endParaRPr lang="en-US" sz="1800">
              <a:solidFill>
                <a:srgbClr val="FFFF00"/>
              </a:solidFill>
              <a:cs typeface="Times New Roman" pitchFamily="18" charset="0"/>
            </a:endParaRPr>
          </a:p>
        </p:txBody>
      </p:sp>
      <p:sp>
        <p:nvSpPr>
          <p:cNvPr id="354306" name="Rectangle 2"/>
          <p:cNvSpPr>
            <a:spLocks noGrp="1" noChangeArrowheads="1"/>
          </p:cNvSpPr>
          <p:nvPr>
            <p:ph type="title" idx="4294967295"/>
          </p:nvPr>
        </p:nvSpPr>
        <p:spPr>
          <a:xfrm>
            <a:off x="3016250" y="-88900"/>
            <a:ext cx="6248400" cy="838200"/>
          </a:xfrm>
        </p:spPr>
        <p:txBody>
          <a:bodyPr rtlCol="0">
            <a:normAutofit/>
          </a:bodyPr>
          <a:lstStyle/>
          <a:p>
            <a:pPr eaLnBrk="1" fontAlgn="auto" hangingPunct="1">
              <a:spcAft>
                <a:spcPts val="0"/>
              </a:spcAft>
              <a:defRPr/>
            </a:pPr>
            <a:r>
              <a:rPr lang="en-US" dirty="0" smtClean="0">
                <a:effectLst>
                  <a:outerShdw blurRad="38100" dist="38100" dir="2700000" algn="tl">
                    <a:srgbClr val="C0C0C0"/>
                  </a:outerShdw>
                </a:effectLst>
              </a:rPr>
              <a:t>Hextend</a:t>
            </a:r>
            <a:r>
              <a:rPr lang="en-US" baseline="30000" dirty="0" smtClean="0">
                <a:effectLst>
                  <a:outerShdw blurRad="38100" dist="38100" dir="2700000" algn="tl">
                    <a:srgbClr val="C0C0C0"/>
                  </a:outerShdw>
                </a:effectLst>
              </a:rPr>
              <a:t>®</a:t>
            </a:r>
            <a:r>
              <a:rPr lang="en-US" dirty="0" smtClean="0">
                <a:effectLst>
                  <a:outerShdw blurRad="38100" dist="38100" dir="2700000" algn="tl">
                    <a:srgbClr val="C0C0C0"/>
                  </a:outerShdw>
                </a:effectLst>
              </a:rPr>
              <a:t> Fluid Shifts</a:t>
            </a:r>
          </a:p>
        </p:txBody>
      </p:sp>
      <p:sp>
        <p:nvSpPr>
          <p:cNvPr id="361476" name="Rectangle 5"/>
          <p:cNvSpPr>
            <a:spLocks noChangeArrowheads="1"/>
          </p:cNvSpPr>
          <p:nvPr/>
        </p:nvSpPr>
        <p:spPr bwMode="auto">
          <a:xfrm>
            <a:off x="4137025" y="1317625"/>
            <a:ext cx="152400" cy="5219700"/>
          </a:xfrm>
          <a:prstGeom prst="rect">
            <a:avLst/>
          </a:prstGeom>
          <a:solidFill>
            <a:srgbClr val="FF3300"/>
          </a:solidFill>
          <a:ln w="28575">
            <a:solidFill>
              <a:schemeClr val="bg2"/>
            </a:solidFill>
            <a:prstDash val="dash"/>
            <a:miter lim="800000"/>
            <a:headEnd type="none" w="sm" len="sm"/>
            <a:tailEnd type="none" w="sm" len="sm"/>
          </a:ln>
        </p:spPr>
        <p:txBody>
          <a:bodyPr wrap="none" anchor="ctr"/>
          <a:lstStyle/>
          <a:p>
            <a:pPr eaLnBrk="0" hangingPunct="0"/>
            <a:endParaRPr lang="en-US" sz="1800">
              <a:solidFill>
                <a:srgbClr val="FFFF00"/>
              </a:solidFill>
              <a:cs typeface="Times New Roman" pitchFamily="18" charset="0"/>
            </a:endParaRPr>
          </a:p>
        </p:txBody>
      </p:sp>
      <p:sp>
        <p:nvSpPr>
          <p:cNvPr id="361477" name="Rectangle 6"/>
          <p:cNvSpPr>
            <a:spLocks noChangeArrowheads="1"/>
          </p:cNvSpPr>
          <p:nvPr/>
        </p:nvSpPr>
        <p:spPr bwMode="auto">
          <a:xfrm>
            <a:off x="5432425" y="1317625"/>
            <a:ext cx="152400" cy="5181600"/>
          </a:xfrm>
          <a:prstGeom prst="rect">
            <a:avLst/>
          </a:prstGeom>
          <a:solidFill>
            <a:srgbClr val="FF3300"/>
          </a:solidFill>
          <a:ln w="28575">
            <a:solidFill>
              <a:schemeClr val="bg2"/>
            </a:solidFill>
            <a:prstDash val="dash"/>
            <a:miter lim="800000"/>
            <a:headEnd type="none" w="sm" len="sm"/>
            <a:tailEnd type="none" w="sm" len="sm"/>
          </a:ln>
        </p:spPr>
        <p:txBody>
          <a:bodyPr wrap="none" anchor="ctr"/>
          <a:lstStyle/>
          <a:p>
            <a:pPr eaLnBrk="0" hangingPunct="0"/>
            <a:endParaRPr lang="en-US" sz="1800">
              <a:solidFill>
                <a:srgbClr val="FFFF00"/>
              </a:solidFill>
              <a:cs typeface="Times New Roman" pitchFamily="18" charset="0"/>
            </a:endParaRPr>
          </a:p>
        </p:txBody>
      </p:sp>
      <p:sp>
        <p:nvSpPr>
          <p:cNvPr id="361478" name="Rectangle 15"/>
          <p:cNvSpPr>
            <a:spLocks noChangeArrowheads="1"/>
          </p:cNvSpPr>
          <p:nvPr/>
        </p:nvSpPr>
        <p:spPr bwMode="auto">
          <a:xfrm>
            <a:off x="5943600" y="1317625"/>
            <a:ext cx="1123950" cy="892175"/>
          </a:xfrm>
          <a:prstGeom prst="rect">
            <a:avLst/>
          </a:prstGeom>
          <a:solidFill>
            <a:srgbClr val="FF9900"/>
          </a:solidFill>
          <a:ln w="28575">
            <a:solidFill>
              <a:schemeClr val="bg2"/>
            </a:solidFill>
            <a:prstDash val="dash"/>
            <a:miter lim="800000"/>
            <a:headEnd type="none" w="sm" len="sm"/>
            <a:tailEnd type="none" w="sm" len="sm"/>
          </a:ln>
        </p:spPr>
        <p:txBody>
          <a:bodyPr wrap="none" anchor="ctr"/>
          <a:lstStyle/>
          <a:p>
            <a:pPr eaLnBrk="0" hangingPunct="0"/>
            <a:endParaRPr lang="en-US" sz="1800">
              <a:solidFill>
                <a:srgbClr val="FFFF00"/>
              </a:solidFill>
              <a:cs typeface="Times New Roman" pitchFamily="18" charset="0"/>
            </a:endParaRPr>
          </a:p>
        </p:txBody>
      </p:sp>
      <p:sp>
        <p:nvSpPr>
          <p:cNvPr id="361479" name="Rectangle 16"/>
          <p:cNvSpPr>
            <a:spLocks noChangeArrowheads="1"/>
          </p:cNvSpPr>
          <p:nvPr/>
        </p:nvSpPr>
        <p:spPr bwMode="auto">
          <a:xfrm>
            <a:off x="7696200" y="2667000"/>
            <a:ext cx="1143000" cy="914400"/>
          </a:xfrm>
          <a:prstGeom prst="rect">
            <a:avLst/>
          </a:prstGeom>
          <a:solidFill>
            <a:srgbClr val="FF9900"/>
          </a:solidFill>
          <a:ln w="28575">
            <a:solidFill>
              <a:schemeClr val="bg2"/>
            </a:solidFill>
            <a:prstDash val="dash"/>
            <a:miter lim="800000"/>
            <a:headEnd type="none" w="sm" len="sm"/>
            <a:tailEnd type="none" w="sm" len="sm"/>
          </a:ln>
        </p:spPr>
        <p:txBody>
          <a:bodyPr wrap="none" anchor="ctr"/>
          <a:lstStyle/>
          <a:p>
            <a:pPr eaLnBrk="0" hangingPunct="0"/>
            <a:endParaRPr lang="en-US" sz="1800">
              <a:solidFill>
                <a:srgbClr val="FFFF00"/>
              </a:solidFill>
              <a:cs typeface="Times New Roman" pitchFamily="18" charset="0"/>
            </a:endParaRPr>
          </a:p>
        </p:txBody>
      </p:sp>
      <p:sp>
        <p:nvSpPr>
          <p:cNvPr id="361480" name="Rectangle 17"/>
          <p:cNvSpPr>
            <a:spLocks noChangeArrowheads="1"/>
          </p:cNvSpPr>
          <p:nvPr/>
        </p:nvSpPr>
        <p:spPr bwMode="auto">
          <a:xfrm>
            <a:off x="7696200" y="1317625"/>
            <a:ext cx="1143000" cy="892175"/>
          </a:xfrm>
          <a:prstGeom prst="rect">
            <a:avLst/>
          </a:prstGeom>
          <a:solidFill>
            <a:srgbClr val="FF9900"/>
          </a:solidFill>
          <a:ln w="28575">
            <a:solidFill>
              <a:schemeClr val="bg2"/>
            </a:solidFill>
            <a:prstDash val="dash"/>
            <a:miter lim="800000"/>
            <a:headEnd type="none" w="sm" len="sm"/>
            <a:tailEnd type="none" w="sm" len="sm"/>
          </a:ln>
        </p:spPr>
        <p:txBody>
          <a:bodyPr wrap="none" anchor="ctr"/>
          <a:lstStyle/>
          <a:p>
            <a:pPr eaLnBrk="0" hangingPunct="0"/>
            <a:endParaRPr lang="en-US" sz="1800">
              <a:solidFill>
                <a:srgbClr val="FFFF00"/>
              </a:solidFill>
              <a:cs typeface="Times New Roman" pitchFamily="18" charset="0"/>
            </a:endParaRPr>
          </a:p>
        </p:txBody>
      </p:sp>
      <p:sp>
        <p:nvSpPr>
          <p:cNvPr id="361481" name="Rectangle 18"/>
          <p:cNvSpPr>
            <a:spLocks noChangeArrowheads="1"/>
          </p:cNvSpPr>
          <p:nvPr/>
        </p:nvSpPr>
        <p:spPr bwMode="auto">
          <a:xfrm>
            <a:off x="5943600" y="2667000"/>
            <a:ext cx="1123950" cy="914400"/>
          </a:xfrm>
          <a:prstGeom prst="rect">
            <a:avLst/>
          </a:prstGeom>
          <a:solidFill>
            <a:srgbClr val="FF9900"/>
          </a:solidFill>
          <a:ln w="28575">
            <a:solidFill>
              <a:schemeClr val="bg2"/>
            </a:solidFill>
            <a:prstDash val="dash"/>
            <a:miter lim="800000"/>
            <a:headEnd type="none" w="sm" len="sm"/>
            <a:tailEnd type="none" w="sm" len="sm"/>
          </a:ln>
        </p:spPr>
        <p:txBody>
          <a:bodyPr wrap="none" anchor="ctr"/>
          <a:lstStyle/>
          <a:p>
            <a:pPr eaLnBrk="0" hangingPunct="0"/>
            <a:endParaRPr lang="en-US" sz="1800">
              <a:solidFill>
                <a:srgbClr val="FFFF00"/>
              </a:solidFill>
              <a:cs typeface="Times New Roman" pitchFamily="18" charset="0"/>
            </a:endParaRPr>
          </a:p>
        </p:txBody>
      </p:sp>
      <p:sp>
        <p:nvSpPr>
          <p:cNvPr id="361482" name="Rectangle 19"/>
          <p:cNvSpPr>
            <a:spLocks noChangeArrowheads="1"/>
          </p:cNvSpPr>
          <p:nvPr/>
        </p:nvSpPr>
        <p:spPr bwMode="auto">
          <a:xfrm>
            <a:off x="7696200" y="4038600"/>
            <a:ext cx="1143000" cy="968375"/>
          </a:xfrm>
          <a:prstGeom prst="rect">
            <a:avLst/>
          </a:prstGeom>
          <a:solidFill>
            <a:srgbClr val="FF9900"/>
          </a:solidFill>
          <a:ln w="28575">
            <a:solidFill>
              <a:schemeClr val="bg2"/>
            </a:solidFill>
            <a:prstDash val="dash"/>
            <a:miter lim="800000"/>
            <a:headEnd type="none" w="sm" len="sm"/>
            <a:tailEnd type="none" w="sm" len="sm"/>
          </a:ln>
        </p:spPr>
        <p:txBody>
          <a:bodyPr wrap="none" anchor="ctr"/>
          <a:lstStyle/>
          <a:p>
            <a:pPr eaLnBrk="0" hangingPunct="0"/>
            <a:endParaRPr lang="en-US" sz="1800">
              <a:solidFill>
                <a:srgbClr val="FFFF00"/>
              </a:solidFill>
              <a:cs typeface="Times New Roman" pitchFamily="18" charset="0"/>
            </a:endParaRPr>
          </a:p>
        </p:txBody>
      </p:sp>
      <p:sp>
        <p:nvSpPr>
          <p:cNvPr id="361483" name="Rectangle 20"/>
          <p:cNvSpPr>
            <a:spLocks noChangeArrowheads="1"/>
          </p:cNvSpPr>
          <p:nvPr/>
        </p:nvSpPr>
        <p:spPr bwMode="auto">
          <a:xfrm>
            <a:off x="7696200" y="5410200"/>
            <a:ext cx="1143000" cy="838200"/>
          </a:xfrm>
          <a:prstGeom prst="rect">
            <a:avLst/>
          </a:prstGeom>
          <a:solidFill>
            <a:srgbClr val="FF9900"/>
          </a:solidFill>
          <a:ln w="28575">
            <a:solidFill>
              <a:schemeClr val="bg2"/>
            </a:solidFill>
            <a:prstDash val="dash"/>
            <a:miter lim="800000"/>
            <a:headEnd type="none" w="sm" len="sm"/>
            <a:tailEnd type="none" w="sm" len="sm"/>
          </a:ln>
        </p:spPr>
        <p:txBody>
          <a:bodyPr wrap="none" anchor="ctr"/>
          <a:lstStyle/>
          <a:p>
            <a:pPr eaLnBrk="0" hangingPunct="0"/>
            <a:endParaRPr lang="en-US" sz="1800">
              <a:solidFill>
                <a:srgbClr val="FFFF00"/>
              </a:solidFill>
              <a:cs typeface="Times New Roman" pitchFamily="18" charset="0"/>
            </a:endParaRPr>
          </a:p>
        </p:txBody>
      </p:sp>
      <p:sp>
        <p:nvSpPr>
          <p:cNvPr id="361484" name="Rectangle 21"/>
          <p:cNvSpPr>
            <a:spLocks noChangeArrowheads="1"/>
          </p:cNvSpPr>
          <p:nvPr/>
        </p:nvSpPr>
        <p:spPr bwMode="auto">
          <a:xfrm>
            <a:off x="5943600" y="5410200"/>
            <a:ext cx="1123950" cy="838200"/>
          </a:xfrm>
          <a:prstGeom prst="rect">
            <a:avLst/>
          </a:prstGeom>
          <a:solidFill>
            <a:srgbClr val="FF9900"/>
          </a:solidFill>
          <a:ln w="28575">
            <a:solidFill>
              <a:schemeClr val="bg2"/>
            </a:solidFill>
            <a:prstDash val="dash"/>
            <a:miter lim="800000"/>
            <a:headEnd type="none" w="sm" len="sm"/>
            <a:tailEnd type="none" w="sm" len="sm"/>
          </a:ln>
        </p:spPr>
        <p:txBody>
          <a:bodyPr wrap="none" anchor="ctr"/>
          <a:lstStyle/>
          <a:p>
            <a:pPr eaLnBrk="0" hangingPunct="0"/>
            <a:endParaRPr lang="en-US" sz="1800">
              <a:solidFill>
                <a:srgbClr val="FFFF00"/>
              </a:solidFill>
              <a:cs typeface="Times New Roman" pitchFamily="18" charset="0"/>
            </a:endParaRPr>
          </a:p>
        </p:txBody>
      </p:sp>
      <p:sp>
        <p:nvSpPr>
          <p:cNvPr id="361485" name="Rectangle 22"/>
          <p:cNvSpPr>
            <a:spLocks noChangeArrowheads="1"/>
          </p:cNvSpPr>
          <p:nvPr/>
        </p:nvSpPr>
        <p:spPr bwMode="auto">
          <a:xfrm>
            <a:off x="5943600" y="4038600"/>
            <a:ext cx="1123950" cy="968375"/>
          </a:xfrm>
          <a:prstGeom prst="rect">
            <a:avLst/>
          </a:prstGeom>
          <a:solidFill>
            <a:srgbClr val="FF9900"/>
          </a:solidFill>
          <a:ln w="28575">
            <a:solidFill>
              <a:schemeClr val="bg2"/>
            </a:solidFill>
            <a:prstDash val="dash"/>
            <a:miter lim="800000"/>
            <a:headEnd type="none" w="sm" len="sm"/>
            <a:tailEnd type="none" w="sm" len="sm"/>
          </a:ln>
        </p:spPr>
        <p:txBody>
          <a:bodyPr wrap="none" anchor="ctr"/>
          <a:lstStyle/>
          <a:p>
            <a:pPr eaLnBrk="0" hangingPunct="0"/>
            <a:endParaRPr lang="en-US" sz="1800">
              <a:solidFill>
                <a:srgbClr val="FFFF00"/>
              </a:solidFill>
              <a:cs typeface="Times New Roman" pitchFamily="18" charset="0"/>
            </a:endParaRPr>
          </a:p>
        </p:txBody>
      </p:sp>
      <p:sp>
        <p:nvSpPr>
          <p:cNvPr id="361486" name="Text Box 155"/>
          <p:cNvSpPr txBox="1">
            <a:spLocks noChangeArrowheads="1"/>
          </p:cNvSpPr>
          <p:nvPr/>
        </p:nvSpPr>
        <p:spPr bwMode="auto">
          <a:xfrm>
            <a:off x="7696200" y="949325"/>
            <a:ext cx="908050" cy="366713"/>
          </a:xfrm>
          <a:prstGeom prst="rect">
            <a:avLst/>
          </a:prstGeom>
          <a:noFill/>
          <a:ln w="9525">
            <a:noFill/>
            <a:miter lim="800000"/>
            <a:headEnd/>
            <a:tailEnd/>
          </a:ln>
        </p:spPr>
        <p:txBody>
          <a:bodyPr wrap="none">
            <a:spAutoFit/>
          </a:bodyPr>
          <a:lstStyle/>
          <a:p>
            <a:pPr eaLnBrk="0" hangingPunct="0"/>
            <a:r>
              <a:rPr lang="en-US" sz="1800">
                <a:solidFill>
                  <a:schemeClr val="bg2"/>
                </a:solidFill>
                <a:cs typeface="Times New Roman" pitchFamily="18" charset="0"/>
              </a:rPr>
              <a:t>CELLS</a:t>
            </a:r>
          </a:p>
        </p:txBody>
      </p:sp>
      <p:sp>
        <p:nvSpPr>
          <p:cNvPr id="361487" name="Text Box 156"/>
          <p:cNvSpPr txBox="1">
            <a:spLocks noChangeArrowheads="1"/>
          </p:cNvSpPr>
          <p:nvPr/>
        </p:nvSpPr>
        <p:spPr bwMode="auto">
          <a:xfrm>
            <a:off x="5943600" y="949325"/>
            <a:ext cx="908050" cy="366713"/>
          </a:xfrm>
          <a:prstGeom prst="rect">
            <a:avLst/>
          </a:prstGeom>
          <a:noFill/>
          <a:ln w="9525">
            <a:noFill/>
            <a:miter lim="800000"/>
            <a:headEnd/>
            <a:tailEnd/>
          </a:ln>
        </p:spPr>
        <p:txBody>
          <a:bodyPr wrap="none">
            <a:spAutoFit/>
          </a:bodyPr>
          <a:lstStyle/>
          <a:p>
            <a:pPr eaLnBrk="0" hangingPunct="0"/>
            <a:r>
              <a:rPr lang="en-US" sz="1800">
                <a:solidFill>
                  <a:schemeClr val="bg2"/>
                </a:solidFill>
                <a:cs typeface="Times New Roman" pitchFamily="18" charset="0"/>
              </a:rPr>
              <a:t>CELLS</a:t>
            </a:r>
          </a:p>
        </p:txBody>
      </p:sp>
      <p:sp>
        <p:nvSpPr>
          <p:cNvPr id="361488" name="Text Box 159"/>
          <p:cNvSpPr txBox="1">
            <a:spLocks noChangeArrowheads="1"/>
          </p:cNvSpPr>
          <p:nvPr/>
        </p:nvSpPr>
        <p:spPr bwMode="auto">
          <a:xfrm rot="-5400000">
            <a:off x="6511131" y="3671094"/>
            <a:ext cx="1736725" cy="369888"/>
          </a:xfrm>
          <a:prstGeom prst="rect">
            <a:avLst/>
          </a:prstGeom>
          <a:noFill/>
          <a:ln w="9525">
            <a:noFill/>
            <a:miter lim="800000"/>
            <a:headEnd/>
            <a:tailEnd/>
          </a:ln>
        </p:spPr>
        <p:txBody>
          <a:bodyPr wrap="none">
            <a:spAutoFit/>
          </a:bodyPr>
          <a:lstStyle/>
          <a:p>
            <a:pPr eaLnBrk="0" hangingPunct="0"/>
            <a:r>
              <a:rPr lang="en-US" sz="1800">
                <a:solidFill>
                  <a:schemeClr val="bg2"/>
                </a:solidFill>
                <a:cs typeface="Times New Roman" pitchFamily="18" charset="0"/>
              </a:rPr>
              <a:t>INTERSTITIAL</a:t>
            </a:r>
          </a:p>
        </p:txBody>
      </p:sp>
      <p:sp>
        <p:nvSpPr>
          <p:cNvPr id="361489" name="Text Box 161"/>
          <p:cNvSpPr txBox="1">
            <a:spLocks noChangeArrowheads="1"/>
          </p:cNvSpPr>
          <p:nvPr/>
        </p:nvSpPr>
        <p:spPr bwMode="auto">
          <a:xfrm>
            <a:off x="4289425" y="950913"/>
            <a:ext cx="1030288" cy="369887"/>
          </a:xfrm>
          <a:prstGeom prst="rect">
            <a:avLst/>
          </a:prstGeom>
          <a:noFill/>
          <a:ln w="9525">
            <a:noFill/>
            <a:miter lim="800000"/>
            <a:headEnd/>
            <a:tailEnd/>
          </a:ln>
        </p:spPr>
        <p:txBody>
          <a:bodyPr wrap="none">
            <a:spAutoFit/>
          </a:bodyPr>
          <a:lstStyle/>
          <a:p>
            <a:pPr eaLnBrk="0" hangingPunct="0"/>
            <a:r>
              <a:rPr lang="en-US" sz="1800">
                <a:solidFill>
                  <a:schemeClr val="bg2"/>
                </a:solidFill>
                <a:cs typeface="Times New Roman" pitchFamily="18" charset="0"/>
              </a:rPr>
              <a:t>VESSEL</a:t>
            </a:r>
          </a:p>
        </p:txBody>
      </p:sp>
      <p:sp>
        <p:nvSpPr>
          <p:cNvPr id="361490" name="Oval 188"/>
          <p:cNvSpPr>
            <a:spLocks noChangeArrowheads="1"/>
          </p:cNvSpPr>
          <p:nvPr/>
        </p:nvSpPr>
        <p:spPr bwMode="auto">
          <a:xfrm>
            <a:off x="4943475" y="5870575"/>
            <a:ext cx="381000" cy="342900"/>
          </a:xfrm>
          <a:prstGeom prst="ellipse">
            <a:avLst/>
          </a:prstGeom>
          <a:solidFill>
            <a:srgbClr val="00CCFF"/>
          </a:solidFill>
          <a:ln w="12700">
            <a:solidFill>
              <a:schemeClr val="tx1"/>
            </a:solidFill>
            <a:miter lim="800000"/>
            <a:headEnd type="none" w="sm" len="sm"/>
            <a:tailEnd type="none" w="sm" len="sm"/>
          </a:ln>
        </p:spPr>
        <p:txBody>
          <a:bodyPr wrap="none" anchor="ctr"/>
          <a:lstStyle/>
          <a:p>
            <a:pPr algn="ctr" eaLnBrk="0" hangingPunct="0"/>
            <a:r>
              <a:rPr lang="en-US" sz="1400" b="1">
                <a:solidFill>
                  <a:schemeClr val="bg2"/>
                </a:solidFill>
                <a:cs typeface="Times New Roman" pitchFamily="18" charset="0"/>
              </a:rPr>
              <a:t>W</a:t>
            </a:r>
          </a:p>
        </p:txBody>
      </p:sp>
      <p:sp>
        <p:nvSpPr>
          <p:cNvPr id="361491" name="Oval 188"/>
          <p:cNvSpPr>
            <a:spLocks noChangeArrowheads="1"/>
          </p:cNvSpPr>
          <p:nvPr/>
        </p:nvSpPr>
        <p:spPr bwMode="auto">
          <a:xfrm>
            <a:off x="4457700" y="5445125"/>
            <a:ext cx="381000" cy="342900"/>
          </a:xfrm>
          <a:prstGeom prst="ellipse">
            <a:avLst/>
          </a:prstGeom>
          <a:solidFill>
            <a:srgbClr val="00CCFF"/>
          </a:solidFill>
          <a:ln w="12700">
            <a:solidFill>
              <a:schemeClr val="tx1"/>
            </a:solidFill>
            <a:miter lim="800000"/>
            <a:headEnd type="none" w="sm" len="sm"/>
            <a:tailEnd type="none" w="sm" len="sm"/>
          </a:ln>
        </p:spPr>
        <p:txBody>
          <a:bodyPr wrap="none" anchor="ctr"/>
          <a:lstStyle/>
          <a:p>
            <a:pPr algn="ctr" eaLnBrk="0" hangingPunct="0"/>
            <a:r>
              <a:rPr lang="en-US" sz="1400" b="1">
                <a:solidFill>
                  <a:schemeClr val="bg2"/>
                </a:solidFill>
                <a:cs typeface="Times New Roman" pitchFamily="18" charset="0"/>
              </a:rPr>
              <a:t>W</a:t>
            </a:r>
          </a:p>
        </p:txBody>
      </p:sp>
      <p:sp>
        <p:nvSpPr>
          <p:cNvPr id="361492" name="Oval 188"/>
          <p:cNvSpPr>
            <a:spLocks noChangeArrowheads="1"/>
          </p:cNvSpPr>
          <p:nvPr/>
        </p:nvSpPr>
        <p:spPr bwMode="auto">
          <a:xfrm>
            <a:off x="4981575" y="4953000"/>
            <a:ext cx="381000" cy="342900"/>
          </a:xfrm>
          <a:prstGeom prst="ellipse">
            <a:avLst/>
          </a:prstGeom>
          <a:solidFill>
            <a:srgbClr val="00CCFF"/>
          </a:solidFill>
          <a:ln w="12700">
            <a:solidFill>
              <a:schemeClr val="tx1"/>
            </a:solidFill>
            <a:miter lim="800000"/>
            <a:headEnd type="none" w="sm" len="sm"/>
            <a:tailEnd type="none" w="sm" len="sm"/>
          </a:ln>
        </p:spPr>
        <p:txBody>
          <a:bodyPr wrap="none" anchor="ctr"/>
          <a:lstStyle/>
          <a:p>
            <a:pPr algn="ctr" eaLnBrk="0" hangingPunct="0"/>
            <a:r>
              <a:rPr lang="en-US" sz="1400" b="1">
                <a:solidFill>
                  <a:schemeClr val="bg2"/>
                </a:solidFill>
                <a:cs typeface="Times New Roman" pitchFamily="18" charset="0"/>
              </a:rPr>
              <a:t>W</a:t>
            </a:r>
          </a:p>
        </p:txBody>
      </p:sp>
      <p:sp>
        <p:nvSpPr>
          <p:cNvPr id="361493" name="Oval 188"/>
          <p:cNvSpPr>
            <a:spLocks noChangeArrowheads="1"/>
          </p:cNvSpPr>
          <p:nvPr/>
        </p:nvSpPr>
        <p:spPr bwMode="auto">
          <a:xfrm>
            <a:off x="6213475" y="1812925"/>
            <a:ext cx="381000" cy="342900"/>
          </a:xfrm>
          <a:prstGeom prst="ellipse">
            <a:avLst/>
          </a:prstGeom>
          <a:solidFill>
            <a:srgbClr val="00CCFF"/>
          </a:solidFill>
          <a:ln w="12700">
            <a:solidFill>
              <a:schemeClr val="tx1"/>
            </a:solidFill>
            <a:miter lim="800000"/>
            <a:headEnd type="none" w="sm" len="sm"/>
            <a:tailEnd type="none" w="sm" len="sm"/>
          </a:ln>
        </p:spPr>
        <p:txBody>
          <a:bodyPr wrap="none" anchor="ctr"/>
          <a:lstStyle/>
          <a:p>
            <a:pPr algn="ctr" eaLnBrk="0" hangingPunct="0"/>
            <a:r>
              <a:rPr lang="en-US" sz="1400" b="1">
                <a:solidFill>
                  <a:schemeClr val="bg2"/>
                </a:solidFill>
                <a:cs typeface="Times New Roman" pitchFamily="18" charset="0"/>
              </a:rPr>
              <a:t>W</a:t>
            </a:r>
          </a:p>
        </p:txBody>
      </p:sp>
      <p:sp>
        <p:nvSpPr>
          <p:cNvPr id="361494" name="Oval 188"/>
          <p:cNvSpPr>
            <a:spLocks noChangeArrowheads="1"/>
          </p:cNvSpPr>
          <p:nvPr/>
        </p:nvSpPr>
        <p:spPr bwMode="auto">
          <a:xfrm>
            <a:off x="5984875" y="1352550"/>
            <a:ext cx="381000" cy="342900"/>
          </a:xfrm>
          <a:prstGeom prst="ellipse">
            <a:avLst/>
          </a:prstGeom>
          <a:solidFill>
            <a:srgbClr val="00CCFF"/>
          </a:solidFill>
          <a:ln w="12700">
            <a:solidFill>
              <a:schemeClr val="tx1"/>
            </a:solidFill>
            <a:miter lim="800000"/>
            <a:headEnd type="none" w="sm" len="sm"/>
            <a:tailEnd type="none" w="sm" len="sm"/>
          </a:ln>
        </p:spPr>
        <p:txBody>
          <a:bodyPr wrap="none" anchor="ctr"/>
          <a:lstStyle/>
          <a:p>
            <a:pPr algn="ctr" eaLnBrk="0" hangingPunct="0"/>
            <a:r>
              <a:rPr lang="en-US" sz="1400" b="1">
                <a:solidFill>
                  <a:schemeClr val="bg2"/>
                </a:solidFill>
                <a:cs typeface="Times New Roman" pitchFamily="18" charset="0"/>
              </a:rPr>
              <a:t>W</a:t>
            </a:r>
          </a:p>
        </p:txBody>
      </p:sp>
      <p:sp>
        <p:nvSpPr>
          <p:cNvPr id="361495" name="Oval 188"/>
          <p:cNvSpPr>
            <a:spLocks noChangeArrowheads="1"/>
          </p:cNvSpPr>
          <p:nvPr/>
        </p:nvSpPr>
        <p:spPr bwMode="auto">
          <a:xfrm>
            <a:off x="6470650" y="1470025"/>
            <a:ext cx="381000" cy="342900"/>
          </a:xfrm>
          <a:prstGeom prst="ellipse">
            <a:avLst/>
          </a:prstGeom>
          <a:solidFill>
            <a:srgbClr val="00CCFF"/>
          </a:solidFill>
          <a:ln w="12700">
            <a:solidFill>
              <a:schemeClr val="tx1"/>
            </a:solidFill>
            <a:miter lim="800000"/>
            <a:headEnd type="none" w="sm" len="sm"/>
            <a:tailEnd type="none" w="sm" len="sm"/>
          </a:ln>
        </p:spPr>
        <p:txBody>
          <a:bodyPr wrap="none" anchor="ctr"/>
          <a:lstStyle/>
          <a:p>
            <a:pPr algn="ctr" eaLnBrk="0" hangingPunct="0"/>
            <a:r>
              <a:rPr lang="en-US" sz="1400" b="1">
                <a:solidFill>
                  <a:schemeClr val="bg2"/>
                </a:solidFill>
                <a:cs typeface="Times New Roman" pitchFamily="18" charset="0"/>
              </a:rPr>
              <a:t>W</a:t>
            </a:r>
          </a:p>
        </p:txBody>
      </p:sp>
      <p:sp>
        <p:nvSpPr>
          <p:cNvPr id="361496" name="Oval 188"/>
          <p:cNvSpPr>
            <a:spLocks noChangeArrowheads="1"/>
          </p:cNvSpPr>
          <p:nvPr/>
        </p:nvSpPr>
        <p:spPr bwMode="auto">
          <a:xfrm>
            <a:off x="6280150" y="3127375"/>
            <a:ext cx="381000" cy="342900"/>
          </a:xfrm>
          <a:prstGeom prst="ellipse">
            <a:avLst/>
          </a:prstGeom>
          <a:solidFill>
            <a:srgbClr val="00CCFF"/>
          </a:solidFill>
          <a:ln w="12700">
            <a:solidFill>
              <a:schemeClr val="tx1"/>
            </a:solidFill>
            <a:miter lim="800000"/>
            <a:headEnd type="none" w="sm" len="sm"/>
            <a:tailEnd type="none" w="sm" len="sm"/>
          </a:ln>
        </p:spPr>
        <p:txBody>
          <a:bodyPr wrap="none" anchor="ctr"/>
          <a:lstStyle/>
          <a:p>
            <a:pPr algn="ctr" eaLnBrk="0" hangingPunct="0"/>
            <a:r>
              <a:rPr lang="en-US" sz="1400" b="1">
                <a:solidFill>
                  <a:schemeClr val="bg2"/>
                </a:solidFill>
                <a:cs typeface="Times New Roman" pitchFamily="18" charset="0"/>
              </a:rPr>
              <a:t>W</a:t>
            </a:r>
          </a:p>
        </p:txBody>
      </p:sp>
      <p:sp>
        <p:nvSpPr>
          <p:cNvPr id="9" name="Oval 188"/>
          <p:cNvSpPr>
            <a:spLocks noChangeArrowheads="1"/>
          </p:cNvSpPr>
          <p:nvPr/>
        </p:nvSpPr>
        <p:spPr bwMode="auto">
          <a:xfrm>
            <a:off x="6051550" y="2667000"/>
            <a:ext cx="381000" cy="342900"/>
          </a:xfrm>
          <a:prstGeom prst="ellipse">
            <a:avLst/>
          </a:prstGeom>
          <a:solidFill>
            <a:srgbClr val="00CCFF"/>
          </a:solidFill>
          <a:ln w="12700">
            <a:solidFill>
              <a:schemeClr val="tx1"/>
            </a:solidFill>
            <a:miter lim="800000"/>
            <a:headEnd type="none" w="sm" len="sm"/>
            <a:tailEnd type="none" w="sm" len="sm"/>
          </a:ln>
        </p:spPr>
        <p:txBody>
          <a:bodyPr wrap="none" anchor="ctr"/>
          <a:lstStyle/>
          <a:p>
            <a:pPr algn="ctr" eaLnBrk="0" hangingPunct="0"/>
            <a:r>
              <a:rPr lang="en-US" sz="1400" b="1">
                <a:solidFill>
                  <a:schemeClr val="bg2"/>
                </a:solidFill>
                <a:cs typeface="Times New Roman" pitchFamily="18" charset="0"/>
              </a:rPr>
              <a:t>W</a:t>
            </a:r>
          </a:p>
        </p:txBody>
      </p:sp>
      <p:sp>
        <p:nvSpPr>
          <p:cNvPr id="361498" name="Oval 188"/>
          <p:cNvSpPr>
            <a:spLocks noChangeArrowheads="1"/>
          </p:cNvSpPr>
          <p:nvPr/>
        </p:nvSpPr>
        <p:spPr bwMode="auto">
          <a:xfrm>
            <a:off x="6537325" y="2784475"/>
            <a:ext cx="381000" cy="342900"/>
          </a:xfrm>
          <a:prstGeom prst="ellipse">
            <a:avLst/>
          </a:prstGeom>
          <a:solidFill>
            <a:srgbClr val="00CCFF"/>
          </a:solidFill>
          <a:ln w="12700">
            <a:solidFill>
              <a:schemeClr val="tx1"/>
            </a:solidFill>
            <a:miter lim="800000"/>
            <a:headEnd type="none" w="sm" len="sm"/>
            <a:tailEnd type="none" w="sm" len="sm"/>
          </a:ln>
        </p:spPr>
        <p:txBody>
          <a:bodyPr wrap="none" anchor="ctr"/>
          <a:lstStyle/>
          <a:p>
            <a:pPr algn="ctr" eaLnBrk="0" hangingPunct="0"/>
            <a:r>
              <a:rPr lang="en-US" sz="1400" b="1">
                <a:solidFill>
                  <a:schemeClr val="bg2"/>
                </a:solidFill>
                <a:cs typeface="Times New Roman" pitchFamily="18" charset="0"/>
              </a:rPr>
              <a:t>W</a:t>
            </a:r>
          </a:p>
        </p:txBody>
      </p:sp>
      <p:sp>
        <p:nvSpPr>
          <p:cNvPr id="361499" name="Oval 188"/>
          <p:cNvSpPr>
            <a:spLocks noChangeArrowheads="1"/>
          </p:cNvSpPr>
          <p:nvPr/>
        </p:nvSpPr>
        <p:spPr bwMode="auto">
          <a:xfrm>
            <a:off x="6337300" y="4610100"/>
            <a:ext cx="381000" cy="342900"/>
          </a:xfrm>
          <a:prstGeom prst="ellipse">
            <a:avLst/>
          </a:prstGeom>
          <a:solidFill>
            <a:srgbClr val="00CCFF"/>
          </a:solidFill>
          <a:ln w="12700">
            <a:solidFill>
              <a:schemeClr val="tx1"/>
            </a:solidFill>
            <a:miter lim="800000"/>
            <a:headEnd type="none" w="sm" len="sm"/>
            <a:tailEnd type="none" w="sm" len="sm"/>
          </a:ln>
        </p:spPr>
        <p:txBody>
          <a:bodyPr wrap="none" anchor="ctr"/>
          <a:lstStyle/>
          <a:p>
            <a:pPr algn="ctr" eaLnBrk="0" hangingPunct="0"/>
            <a:r>
              <a:rPr lang="en-US" sz="1400" b="1">
                <a:solidFill>
                  <a:schemeClr val="bg2"/>
                </a:solidFill>
                <a:cs typeface="Times New Roman" pitchFamily="18" charset="0"/>
              </a:rPr>
              <a:t>W</a:t>
            </a:r>
          </a:p>
        </p:txBody>
      </p:sp>
      <p:sp>
        <p:nvSpPr>
          <p:cNvPr id="361500" name="Oval 188"/>
          <p:cNvSpPr>
            <a:spLocks noChangeArrowheads="1"/>
          </p:cNvSpPr>
          <p:nvPr/>
        </p:nvSpPr>
        <p:spPr bwMode="auto">
          <a:xfrm>
            <a:off x="6108700" y="4149725"/>
            <a:ext cx="381000" cy="342900"/>
          </a:xfrm>
          <a:prstGeom prst="ellipse">
            <a:avLst/>
          </a:prstGeom>
          <a:solidFill>
            <a:srgbClr val="00CCFF"/>
          </a:solidFill>
          <a:ln w="12700">
            <a:solidFill>
              <a:schemeClr val="tx1"/>
            </a:solidFill>
            <a:miter lim="800000"/>
            <a:headEnd type="none" w="sm" len="sm"/>
            <a:tailEnd type="none" w="sm" len="sm"/>
          </a:ln>
        </p:spPr>
        <p:txBody>
          <a:bodyPr wrap="none" anchor="ctr"/>
          <a:lstStyle/>
          <a:p>
            <a:pPr algn="ctr" eaLnBrk="0" hangingPunct="0"/>
            <a:r>
              <a:rPr lang="en-US" sz="1400" b="1">
                <a:solidFill>
                  <a:schemeClr val="bg2"/>
                </a:solidFill>
                <a:cs typeface="Times New Roman" pitchFamily="18" charset="0"/>
              </a:rPr>
              <a:t>W</a:t>
            </a:r>
          </a:p>
        </p:txBody>
      </p:sp>
      <p:sp>
        <p:nvSpPr>
          <p:cNvPr id="13" name="Oval 188"/>
          <p:cNvSpPr>
            <a:spLocks noChangeArrowheads="1"/>
          </p:cNvSpPr>
          <p:nvPr/>
        </p:nvSpPr>
        <p:spPr bwMode="auto">
          <a:xfrm>
            <a:off x="6594475" y="4267200"/>
            <a:ext cx="381000" cy="342900"/>
          </a:xfrm>
          <a:prstGeom prst="ellipse">
            <a:avLst/>
          </a:prstGeom>
          <a:solidFill>
            <a:srgbClr val="00CCFF"/>
          </a:solidFill>
          <a:ln w="12700">
            <a:solidFill>
              <a:schemeClr val="tx1"/>
            </a:solidFill>
            <a:miter lim="800000"/>
            <a:headEnd type="none" w="sm" len="sm"/>
            <a:tailEnd type="none" w="sm" len="sm"/>
          </a:ln>
        </p:spPr>
        <p:txBody>
          <a:bodyPr wrap="none" anchor="ctr"/>
          <a:lstStyle/>
          <a:p>
            <a:pPr algn="ctr" eaLnBrk="0" hangingPunct="0"/>
            <a:r>
              <a:rPr lang="en-US" sz="1400" b="1">
                <a:solidFill>
                  <a:schemeClr val="bg2"/>
                </a:solidFill>
                <a:cs typeface="Times New Roman" pitchFamily="18" charset="0"/>
              </a:rPr>
              <a:t>W</a:t>
            </a:r>
          </a:p>
        </p:txBody>
      </p:sp>
      <p:sp>
        <p:nvSpPr>
          <p:cNvPr id="361502" name="Oval 188"/>
          <p:cNvSpPr>
            <a:spLocks noChangeArrowheads="1"/>
          </p:cNvSpPr>
          <p:nvPr/>
        </p:nvSpPr>
        <p:spPr bwMode="auto">
          <a:xfrm>
            <a:off x="6242050" y="5905500"/>
            <a:ext cx="381000" cy="342900"/>
          </a:xfrm>
          <a:prstGeom prst="ellipse">
            <a:avLst/>
          </a:prstGeom>
          <a:solidFill>
            <a:srgbClr val="00CCFF"/>
          </a:solidFill>
          <a:ln w="12700">
            <a:solidFill>
              <a:schemeClr val="tx1"/>
            </a:solidFill>
            <a:miter lim="800000"/>
            <a:headEnd type="none" w="sm" len="sm"/>
            <a:tailEnd type="none" w="sm" len="sm"/>
          </a:ln>
        </p:spPr>
        <p:txBody>
          <a:bodyPr wrap="none" anchor="ctr"/>
          <a:lstStyle/>
          <a:p>
            <a:pPr algn="ctr" eaLnBrk="0" hangingPunct="0"/>
            <a:r>
              <a:rPr lang="en-US" sz="1400" b="1">
                <a:solidFill>
                  <a:schemeClr val="bg2"/>
                </a:solidFill>
                <a:cs typeface="Times New Roman" pitchFamily="18" charset="0"/>
              </a:rPr>
              <a:t>W</a:t>
            </a:r>
          </a:p>
        </p:txBody>
      </p:sp>
      <p:sp>
        <p:nvSpPr>
          <p:cNvPr id="361503" name="Oval 188"/>
          <p:cNvSpPr>
            <a:spLocks noChangeArrowheads="1"/>
          </p:cNvSpPr>
          <p:nvPr/>
        </p:nvSpPr>
        <p:spPr bwMode="auto">
          <a:xfrm>
            <a:off x="6013450" y="5445125"/>
            <a:ext cx="381000" cy="342900"/>
          </a:xfrm>
          <a:prstGeom prst="ellipse">
            <a:avLst/>
          </a:prstGeom>
          <a:solidFill>
            <a:srgbClr val="00CCFF"/>
          </a:solidFill>
          <a:ln w="12700">
            <a:solidFill>
              <a:schemeClr val="tx1"/>
            </a:solidFill>
            <a:miter lim="800000"/>
            <a:headEnd type="none" w="sm" len="sm"/>
            <a:tailEnd type="none" w="sm" len="sm"/>
          </a:ln>
        </p:spPr>
        <p:txBody>
          <a:bodyPr wrap="none" anchor="ctr"/>
          <a:lstStyle/>
          <a:p>
            <a:pPr algn="ctr" eaLnBrk="0" hangingPunct="0"/>
            <a:r>
              <a:rPr lang="en-US" sz="1400" b="1">
                <a:solidFill>
                  <a:schemeClr val="bg2"/>
                </a:solidFill>
                <a:cs typeface="Times New Roman" pitchFamily="18" charset="0"/>
              </a:rPr>
              <a:t>W</a:t>
            </a:r>
          </a:p>
        </p:txBody>
      </p:sp>
      <p:sp>
        <p:nvSpPr>
          <p:cNvPr id="361504" name="Oval 188"/>
          <p:cNvSpPr>
            <a:spLocks noChangeArrowheads="1"/>
          </p:cNvSpPr>
          <p:nvPr/>
        </p:nvSpPr>
        <p:spPr bwMode="auto">
          <a:xfrm>
            <a:off x="6499225" y="5562600"/>
            <a:ext cx="381000" cy="342900"/>
          </a:xfrm>
          <a:prstGeom prst="ellipse">
            <a:avLst/>
          </a:prstGeom>
          <a:solidFill>
            <a:srgbClr val="00CCFF"/>
          </a:solidFill>
          <a:ln w="12700">
            <a:solidFill>
              <a:schemeClr val="tx1"/>
            </a:solidFill>
            <a:miter lim="800000"/>
            <a:headEnd type="none" w="sm" len="sm"/>
            <a:tailEnd type="none" w="sm" len="sm"/>
          </a:ln>
        </p:spPr>
        <p:txBody>
          <a:bodyPr wrap="none" anchor="ctr"/>
          <a:lstStyle/>
          <a:p>
            <a:pPr algn="ctr" eaLnBrk="0" hangingPunct="0"/>
            <a:r>
              <a:rPr lang="en-US" sz="1400" b="1">
                <a:solidFill>
                  <a:schemeClr val="bg2"/>
                </a:solidFill>
                <a:cs typeface="Times New Roman" pitchFamily="18" charset="0"/>
              </a:rPr>
              <a:t>W</a:t>
            </a:r>
          </a:p>
        </p:txBody>
      </p:sp>
      <p:sp>
        <p:nvSpPr>
          <p:cNvPr id="361505" name="Oval 188"/>
          <p:cNvSpPr>
            <a:spLocks noChangeArrowheads="1"/>
          </p:cNvSpPr>
          <p:nvPr/>
        </p:nvSpPr>
        <p:spPr bwMode="auto">
          <a:xfrm>
            <a:off x="8201025" y="1812925"/>
            <a:ext cx="381000" cy="342900"/>
          </a:xfrm>
          <a:prstGeom prst="ellipse">
            <a:avLst/>
          </a:prstGeom>
          <a:solidFill>
            <a:srgbClr val="00CCFF"/>
          </a:solidFill>
          <a:ln w="12700">
            <a:solidFill>
              <a:schemeClr val="tx1"/>
            </a:solidFill>
            <a:miter lim="800000"/>
            <a:headEnd type="none" w="sm" len="sm"/>
            <a:tailEnd type="none" w="sm" len="sm"/>
          </a:ln>
        </p:spPr>
        <p:txBody>
          <a:bodyPr wrap="none" anchor="ctr"/>
          <a:lstStyle/>
          <a:p>
            <a:pPr algn="ctr" eaLnBrk="0" hangingPunct="0"/>
            <a:r>
              <a:rPr lang="en-US" sz="1400" b="1">
                <a:solidFill>
                  <a:schemeClr val="bg2"/>
                </a:solidFill>
                <a:cs typeface="Times New Roman" pitchFamily="18" charset="0"/>
              </a:rPr>
              <a:t>W</a:t>
            </a:r>
          </a:p>
        </p:txBody>
      </p:sp>
      <p:sp>
        <p:nvSpPr>
          <p:cNvPr id="361506" name="Oval 188"/>
          <p:cNvSpPr>
            <a:spLocks noChangeArrowheads="1"/>
          </p:cNvSpPr>
          <p:nvPr/>
        </p:nvSpPr>
        <p:spPr bwMode="auto">
          <a:xfrm>
            <a:off x="7972425" y="1352550"/>
            <a:ext cx="381000" cy="342900"/>
          </a:xfrm>
          <a:prstGeom prst="ellipse">
            <a:avLst/>
          </a:prstGeom>
          <a:solidFill>
            <a:srgbClr val="00CCFF"/>
          </a:solidFill>
          <a:ln w="12700">
            <a:solidFill>
              <a:schemeClr val="tx1"/>
            </a:solidFill>
            <a:miter lim="800000"/>
            <a:headEnd type="none" w="sm" len="sm"/>
            <a:tailEnd type="none" w="sm" len="sm"/>
          </a:ln>
        </p:spPr>
        <p:txBody>
          <a:bodyPr wrap="none" anchor="ctr"/>
          <a:lstStyle/>
          <a:p>
            <a:pPr algn="ctr" eaLnBrk="0" hangingPunct="0"/>
            <a:r>
              <a:rPr lang="en-US" sz="1400" b="1">
                <a:solidFill>
                  <a:schemeClr val="bg2"/>
                </a:solidFill>
                <a:cs typeface="Times New Roman" pitchFamily="18" charset="0"/>
              </a:rPr>
              <a:t>W</a:t>
            </a:r>
          </a:p>
        </p:txBody>
      </p:sp>
      <p:sp>
        <p:nvSpPr>
          <p:cNvPr id="361507" name="Oval 188"/>
          <p:cNvSpPr>
            <a:spLocks noChangeArrowheads="1"/>
          </p:cNvSpPr>
          <p:nvPr/>
        </p:nvSpPr>
        <p:spPr bwMode="auto">
          <a:xfrm>
            <a:off x="8458200" y="1470025"/>
            <a:ext cx="381000" cy="342900"/>
          </a:xfrm>
          <a:prstGeom prst="ellipse">
            <a:avLst/>
          </a:prstGeom>
          <a:solidFill>
            <a:srgbClr val="00CCFF"/>
          </a:solidFill>
          <a:ln w="12700">
            <a:solidFill>
              <a:schemeClr val="tx1"/>
            </a:solidFill>
            <a:miter lim="800000"/>
            <a:headEnd type="none" w="sm" len="sm"/>
            <a:tailEnd type="none" w="sm" len="sm"/>
          </a:ln>
        </p:spPr>
        <p:txBody>
          <a:bodyPr wrap="none" anchor="ctr"/>
          <a:lstStyle/>
          <a:p>
            <a:pPr algn="ctr" eaLnBrk="0" hangingPunct="0"/>
            <a:r>
              <a:rPr lang="en-US" sz="1400" b="1">
                <a:solidFill>
                  <a:schemeClr val="bg2"/>
                </a:solidFill>
                <a:cs typeface="Times New Roman" pitchFamily="18" charset="0"/>
              </a:rPr>
              <a:t>W</a:t>
            </a:r>
          </a:p>
        </p:txBody>
      </p:sp>
      <p:sp>
        <p:nvSpPr>
          <p:cNvPr id="361508" name="Oval 188"/>
          <p:cNvSpPr>
            <a:spLocks noChangeArrowheads="1"/>
          </p:cNvSpPr>
          <p:nvPr/>
        </p:nvSpPr>
        <p:spPr bwMode="auto">
          <a:xfrm>
            <a:off x="8096250" y="3173413"/>
            <a:ext cx="381000" cy="342900"/>
          </a:xfrm>
          <a:prstGeom prst="ellipse">
            <a:avLst/>
          </a:prstGeom>
          <a:solidFill>
            <a:srgbClr val="00CCFF"/>
          </a:solidFill>
          <a:ln w="12700">
            <a:solidFill>
              <a:schemeClr val="tx1"/>
            </a:solidFill>
            <a:miter lim="800000"/>
            <a:headEnd type="none" w="sm" len="sm"/>
            <a:tailEnd type="none" w="sm" len="sm"/>
          </a:ln>
        </p:spPr>
        <p:txBody>
          <a:bodyPr wrap="none" anchor="ctr"/>
          <a:lstStyle/>
          <a:p>
            <a:pPr algn="ctr" eaLnBrk="0" hangingPunct="0"/>
            <a:r>
              <a:rPr lang="en-US" sz="1400" b="1">
                <a:solidFill>
                  <a:schemeClr val="bg2"/>
                </a:solidFill>
                <a:cs typeface="Times New Roman" pitchFamily="18" charset="0"/>
              </a:rPr>
              <a:t>W</a:t>
            </a:r>
          </a:p>
        </p:txBody>
      </p:sp>
      <p:sp>
        <p:nvSpPr>
          <p:cNvPr id="21" name="Oval 188"/>
          <p:cNvSpPr>
            <a:spLocks noChangeArrowheads="1"/>
          </p:cNvSpPr>
          <p:nvPr/>
        </p:nvSpPr>
        <p:spPr bwMode="auto">
          <a:xfrm>
            <a:off x="7867650" y="2713038"/>
            <a:ext cx="381000" cy="342900"/>
          </a:xfrm>
          <a:prstGeom prst="ellipse">
            <a:avLst/>
          </a:prstGeom>
          <a:solidFill>
            <a:srgbClr val="00CCFF"/>
          </a:solidFill>
          <a:ln w="12700">
            <a:solidFill>
              <a:schemeClr val="tx1"/>
            </a:solidFill>
            <a:miter lim="800000"/>
            <a:headEnd type="none" w="sm" len="sm"/>
            <a:tailEnd type="none" w="sm" len="sm"/>
          </a:ln>
        </p:spPr>
        <p:txBody>
          <a:bodyPr wrap="none" anchor="ctr"/>
          <a:lstStyle/>
          <a:p>
            <a:pPr algn="ctr" eaLnBrk="0" hangingPunct="0"/>
            <a:r>
              <a:rPr lang="en-US" sz="1400" b="1">
                <a:solidFill>
                  <a:schemeClr val="bg2"/>
                </a:solidFill>
                <a:cs typeface="Times New Roman" pitchFamily="18" charset="0"/>
              </a:rPr>
              <a:t>W</a:t>
            </a:r>
          </a:p>
        </p:txBody>
      </p:sp>
      <p:sp>
        <p:nvSpPr>
          <p:cNvPr id="361510" name="Oval 188"/>
          <p:cNvSpPr>
            <a:spLocks noChangeArrowheads="1"/>
          </p:cNvSpPr>
          <p:nvPr/>
        </p:nvSpPr>
        <p:spPr bwMode="auto">
          <a:xfrm>
            <a:off x="8353425" y="2830513"/>
            <a:ext cx="381000" cy="342900"/>
          </a:xfrm>
          <a:prstGeom prst="ellipse">
            <a:avLst/>
          </a:prstGeom>
          <a:solidFill>
            <a:srgbClr val="00CCFF"/>
          </a:solidFill>
          <a:ln w="12700">
            <a:solidFill>
              <a:schemeClr val="tx1"/>
            </a:solidFill>
            <a:miter lim="800000"/>
            <a:headEnd type="none" w="sm" len="sm"/>
            <a:tailEnd type="none" w="sm" len="sm"/>
          </a:ln>
        </p:spPr>
        <p:txBody>
          <a:bodyPr wrap="none" anchor="ctr"/>
          <a:lstStyle/>
          <a:p>
            <a:pPr algn="ctr" eaLnBrk="0" hangingPunct="0"/>
            <a:r>
              <a:rPr lang="en-US" sz="1400" b="1">
                <a:solidFill>
                  <a:schemeClr val="bg2"/>
                </a:solidFill>
                <a:cs typeface="Times New Roman" pitchFamily="18" charset="0"/>
              </a:rPr>
              <a:t>W</a:t>
            </a:r>
          </a:p>
        </p:txBody>
      </p:sp>
      <p:sp>
        <p:nvSpPr>
          <p:cNvPr id="361511" name="Oval 188"/>
          <p:cNvSpPr>
            <a:spLocks noChangeArrowheads="1"/>
          </p:cNvSpPr>
          <p:nvPr/>
        </p:nvSpPr>
        <p:spPr bwMode="auto">
          <a:xfrm>
            <a:off x="7991475" y="4610100"/>
            <a:ext cx="381000" cy="342900"/>
          </a:xfrm>
          <a:prstGeom prst="ellipse">
            <a:avLst/>
          </a:prstGeom>
          <a:solidFill>
            <a:srgbClr val="00CCFF"/>
          </a:solidFill>
          <a:ln w="12700">
            <a:solidFill>
              <a:schemeClr val="tx1"/>
            </a:solidFill>
            <a:miter lim="800000"/>
            <a:headEnd type="none" w="sm" len="sm"/>
            <a:tailEnd type="none" w="sm" len="sm"/>
          </a:ln>
        </p:spPr>
        <p:txBody>
          <a:bodyPr wrap="none" anchor="ctr"/>
          <a:lstStyle/>
          <a:p>
            <a:pPr algn="ctr" eaLnBrk="0" hangingPunct="0"/>
            <a:r>
              <a:rPr lang="en-US" sz="1400" b="1">
                <a:solidFill>
                  <a:schemeClr val="bg2"/>
                </a:solidFill>
                <a:cs typeface="Times New Roman" pitchFamily="18" charset="0"/>
              </a:rPr>
              <a:t>W</a:t>
            </a:r>
          </a:p>
        </p:txBody>
      </p:sp>
      <p:sp>
        <p:nvSpPr>
          <p:cNvPr id="361512" name="Oval 188"/>
          <p:cNvSpPr>
            <a:spLocks noChangeArrowheads="1"/>
          </p:cNvSpPr>
          <p:nvPr/>
        </p:nvSpPr>
        <p:spPr bwMode="auto">
          <a:xfrm>
            <a:off x="7762875" y="4149725"/>
            <a:ext cx="381000" cy="342900"/>
          </a:xfrm>
          <a:prstGeom prst="ellipse">
            <a:avLst/>
          </a:prstGeom>
          <a:solidFill>
            <a:srgbClr val="00CCFF"/>
          </a:solidFill>
          <a:ln w="12700">
            <a:solidFill>
              <a:schemeClr val="tx1"/>
            </a:solidFill>
            <a:miter lim="800000"/>
            <a:headEnd type="none" w="sm" len="sm"/>
            <a:tailEnd type="none" w="sm" len="sm"/>
          </a:ln>
        </p:spPr>
        <p:txBody>
          <a:bodyPr wrap="none" anchor="ctr"/>
          <a:lstStyle/>
          <a:p>
            <a:pPr algn="ctr" eaLnBrk="0" hangingPunct="0"/>
            <a:r>
              <a:rPr lang="en-US" sz="1400" b="1">
                <a:solidFill>
                  <a:schemeClr val="bg2"/>
                </a:solidFill>
                <a:cs typeface="Times New Roman" pitchFamily="18" charset="0"/>
              </a:rPr>
              <a:t>W</a:t>
            </a:r>
          </a:p>
        </p:txBody>
      </p:sp>
      <p:sp>
        <p:nvSpPr>
          <p:cNvPr id="361513" name="Oval 188"/>
          <p:cNvSpPr>
            <a:spLocks noChangeArrowheads="1"/>
          </p:cNvSpPr>
          <p:nvPr/>
        </p:nvSpPr>
        <p:spPr bwMode="auto">
          <a:xfrm>
            <a:off x="8248650" y="4267200"/>
            <a:ext cx="381000" cy="342900"/>
          </a:xfrm>
          <a:prstGeom prst="ellipse">
            <a:avLst/>
          </a:prstGeom>
          <a:solidFill>
            <a:srgbClr val="00CCFF"/>
          </a:solidFill>
          <a:ln w="12700">
            <a:solidFill>
              <a:schemeClr val="tx1"/>
            </a:solidFill>
            <a:miter lim="800000"/>
            <a:headEnd type="none" w="sm" len="sm"/>
            <a:tailEnd type="none" w="sm" len="sm"/>
          </a:ln>
        </p:spPr>
        <p:txBody>
          <a:bodyPr wrap="none" anchor="ctr"/>
          <a:lstStyle/>
          <a:p>
            <a:pPr algn="ctr" eaLnBrk="0" hangingPunct="0"/>
            <a:r>
              <a:rPr lang="en-US" sz="1400" b="1">
                <a:solidFill>
                  <a:schemeClr val="bg2"/>
                </a:solidFill>
                <a:cs typeface="Times New Roman" pitchFamily="18" charset="0"/>
              </a:rPr>
              <a:t>W</a:t>
            </a:r>
          </a:p>
        </p:txBody>
      </p:sp>
      <p:sp>
        <p:nvSpPr>
          <p:cNvPr id="361514" name="Oval 188"/>
          <p:cNvSpPr>
            <a:spLocks noChangeArrowheads="1"/>
          </p:cNvSpPr>
          <p:nvPr/>
        </p:nvSpPr>
        <p:spPr bwMode="auto">
          <a:xfrm>
            <a:off x="8058150" y="5870575"/>
            <a:ext cx="381000" cy="342900"/>
          </a:xfrm>
          <a:prstGeom prst="ellipse">
            <a:avLst/>
          </a:prstGeom>
          <a:solidFill>
            <a:srgbClr val="00CCFF"/>
          </a:solidFill>
          <a:ln w="12700">
            <a:solidFill>
              <a:schemeClr val="tx1"/>
            </a:solidFill>
            <a:miter lim="800000"/>
            <a:headEnd type="none" w="sm" len="sm"/>
            <a:tailEnd type="none" w="sm" len="sm"/>
          </a:ln>
        </p:spPr>
        <p:txBody>
          <a:bodyPr wrap="none" anchor="ctr"/>
          <a:lstStyle/>
          <a:p>
            <a:pPr algn="ctr" eaLnBrk="0" hangingPunct="0"/>
            <a:r>
              <a:rPr lang="en-US" sz="1400" b="1">
                <a:solidFill>
                  <a:schemeClr val="bg2"/>
                </a:solidFill>
                <a:cs typeface="Times New Roman" pitchFamily="18" charset="0"/>
              </a:rPr>
              <a:t>W</a:t>
            </a:r>
          </a:p>
        </p:txBody>
      </p:sp>
      <p:sp>
        <p:nvSpPr>
          <p:cNvPr id="361515" name="Oval 188"/>
          <p:cNvSpPr>
            <a:spLocks noChangeArrowheads="1"/>
          </p:cNvSpPr>
          <p:nvPr/>
        </p:nvSpPr>
        <p:spPr bwMode="auto">
          <a:xfrm>
            <a:off x="7829550" y="5410200"/>
            <a:ext cx="381000" cy="342900"/>
          </a:xfrm>
          <a:prstGeom prst="ellipse">
            <a:avLst/>
          </a:prstGeom>
          <a:solidFill>
            <a:srgbClr val="00CCFF"/>
          </a:solidFill>
          <a:ln w="12700">
            <a:solidFill>
              <a:schemeClr val="tx1"/>
            </a:solidFill>
            <a:miter lim="800000"/>
            <a:headEnd type="none" w="sm" len="sm"/>
            <a:tailEnd type="none" w="sm" len="sm"/>
          </a:ln>
        </p:spPr>
        <p:txBody>
          <a:bodyPr wrap="none" anchor="ctr"/>
          <a:lstStyle/>
          <a:p>
            <a:pPr algn="ctr" eaLnBrk="0" hangingPunct="0"/>
            <a:r>
              <a:rPr lang="en-US" sz="1400" b="1">
                <a:solidFill>
                  <a:schemeClr val="bg2"/>
                </a:solidFill>
                <a:cs typeface="Times New Roman" pitchFamily="18" charset="0"/>
              </a:rPr>
              <a:t>W</a:t>
            </a:r>
          </a:p>
        </p:txBody>
      </p:sp>
      <p:sp>
        <p:nvSpPr>
          <p:cNvPr id="361516" name="Oval 188"/>
          <p:cNvSpPr>
            <a:spLocks noChangeArrowheads="1"/>
          </p:cNvSpPr>
          <p:nvPr/>
        </p:nvSpPr>
        <p:spPr bwMode="auto">
          <a:xfrm>
            <a:off x="8315325" y="5527675"/>
            <a:ext cx="381000" cy="342900"/>
          </a:xfrm>
          <a:prstGeom prst="ellipse">
            <a:avLst/>
          </a:prstGeom>
          <a:solidFill>
            <a:srgbClr val="00CCFF"/>
          </a:solidFill>
          <a:ln w="12700">
            <a:solidFill>
              <a:schemeClr val="tx1"/>
            </a:solidFill>
            <a:miter lim="800000"/>
            <a:headEnd type="none" w="sm" len="sm"/>
            <a:tailEnd type="none" w="sm" len="sm"/>
          </a:ln>
        </p:spPr>
        <p:txBody>
          <a:bodyPr wrap="none" anchor="ctr"/>
          <a:lstStyle/>
          <a:p>
            <a:pPr algn="ctr" eaLnBrk="0" hangingPunct="0"/>
            <a:r>
              <a:rPr lang="en-US" sz="1400" b="1">
                <a:solidFill>
                  <a:schemeClr val="bg2"/>
                </a:solidFill>
                <a:cs typeface="Times New Roman" pitchFamily="18" charset="0"/>
              </a:rPr>
              <a:t>W</a:t>
            </a:r>
          </a:p>
        </p:txBody>
      </p:sp>
      <p:sp>
        <p:nvSpPr>
          <p:cNvPr id="29" name="Oval 188"/>
          <p:cNvSpPr>
            <a:spLocks noChangeArrowheads="1"/>
          </p:cNvSpPr>
          <p:nvPr/>
        </p:nvSpPr>
        <p:spPr bwMode="auto">
          <a:xfrm>
            <a:off x="6346825" y="5051425"/>
            <a:ext cx="381000" cy="342900"/>
          </a:xfrm>
          <a:prstGeom prst="ellipse">
            <a:avLst/>
          </a:prstGeom>
          <a:solidFill>
            <a:srgbClr val="00CCFF"/>
          </a:solidFill>
          <a:ln w="12700">
            <a:solidFill>
              <a:schemeClr val="tx1"/>
            </a:solidFill>
            <a:miter lim="800000"/>
            <a:headEnd type="none" w="sm" len="sm"/>
            <a:tailEnd type="none" w="sm" len="sm"/>
          </a:ln>
        </p:spPr>
        <p:txBody>
          <a:bodyPr wrap="none" anchor="ctr"/>
          <a:lstStyle/>
          <a:p>
            <a:pPr algn="ctr" eaLnBrk="0" hangingPunct="0"/>
            <a:r>
              <a:rPr lang="en-US" sz="1400" b="1">
                <a:solidFill>
                  <a:schemeClr val="bg2"/>
                </a:solidFill>
                <a:cs typeface="Times New Roman" pitchFamily="18" charset="0"/>
              </a:rPr>
              <a:t>W</a:t>
            </a:r>
          </a:p>
        </p:txBody>
      </p:sp>
      <p:sp>
        <p:nvSpPr>
          <p:cNvPr id="30" name="Oval 188"/>
          <p:cNvSpPr>
            <a:spLocks noChangeArrowheads="1"/>
          </p:cNvSpPr>
          <p:nvPr/>
        </p:nvSpPr>
        <p:spPr bwMode="auto">
          <a:xfrm>
            <a:off x="5565775" y="4870450"/>
            <a:ext cx="381000" cy="342900"/>
          </a:xfrm>
          <a:prstGeom prst="ellipse">
            <a:avLst/>
          </a:prstGeom>
          <a:solidFill>
            <a:srgbClr val="00CCFF"/>
          </a:solidFill>
          <a:ln w="12700">
            <a:solidFill>
              <a:schemeClr val="tx1"/>
            </a:solidFill>
            <a:miter lim="800000"/>
            <a:headEnd type="none" w="sm" len="sm"/>
            <a:tailEnd type="none" w="sm" len="sm"/>
          </a:ln>
        </p:spPr>
        <p:txBody>
          <a:bodyPr wrap="none" anchor="ctr"/>
          <a:lstStyle/>
          <a:p>
            <a:pPr algn="ctr" eaLnBrk="0" hangingPunct="0"/>
            <a:r>
              <a:rPr lang="en-US" sz="1400" b="1">
                <a:solidFill>
                  <a:schemeClr val="bg2"/>
                </a:solidFill>
                <a:cs typeface="Times New Roman" pitchFamily="18" charset="0"/>
              </a:rPr>
              <a:t>W</a:t>
            </a:r>
          </a:p>
        </p:txBody>
      </p:sp>
      <p:sp>
        <p:nvSpPr>
          <p:cNvPr id="361519" name="Oval 188"/>
          <p:cNvSpPr>
            <a:spLocks noChangeArrowheads="1"/>
          </p:cNvSpPr>
          <p:nvPr/>
        </p:nvSpPr>
        <p:spPr bwMode="auto">
          <a:xfrm>
            <a:off x="7196138" y="6042025"/>
            <a:ext cx="381000" cy="342900"/>
          </a:xfrm>
          <a:prstGeom prst="ellipse">
            <a:avLst/>
          </a:prstGeom>
          <a:solidFill>
            <a:srgbClr val="00CCFF"/>
          </a:solidFill>
          <a:ln w="12700">
            <a:solidFill>
              <a:schemeClr val="tx1"/>
            </a:solidFill>
            <a:miter lim="800000"/>
            <a:headEnd type="none" w="sm" len="sm"/>
            <a:tailEnd type="none" w="sm" len="sm"/>
          </a:ln>
        </p:spPr>
        <p:txBody>
          <a:bodyPr wrap="none" anchor="ctr"/>
          <a:lstStyle/>
          <a:p>
            <a:pPr algn="ctr" eaLnBrk="0" hangingPunct="0"/>
            <a:r>
              <a:rPr lang="en-US" sz="1400" b="1">
                <a:solidFill>
                  <a:schemeClr val="bg2"/>
                </a:solidFill>
                <a:cs typeface="Times New Roman" pitchFamily="18" charset="0"/>
              </a:rPr>
              <a:t>W</a:t>
            </a:r>
          </a:p>
        </p:txBody>
      </p:sp>
      <p:sp>
        <p:nvSpPr>
          <p:cNvPr id="361520" name="Oval 188"/>
          <p:cNvSpPr>
            <a:spLocks noChangeArrowheads="1"/>
          </p:cNvSpPr>
          <p:nvPr/>
        </p:nvSpPr>
        <p:spPr bwMode="auto">
          <a:xfrm>
            <a:off x="7153275" y="2198688"/>
            <a:ext cx="381000" cy="342900"/>
          </a:xfrm>
          <a:prstGeom prst="ellipse">
            <a:avLst/>
          </a:prstGeom>
          <a:solidFill>
            <a:srgbClr val="00CCFF"/>
          </a:solidFill>
          <a:ln w="12700">
            <a:solidFill>
              <a:schemeClr val="tx1"/>
            </a:solidFill>
            <a:miter lim="800000"/>
            <a:headEnd type="none" w="sm" len="sm"/>
            <a:tailEnd type="none" w="sm" len="sm"/>
          </a:ln>
        </p:spPr>
        <p:txBody>
          <a:bodyPr wrap="none" anchor="ctr"/>
          <a:lstStyle/>
          <a:p>
            <a:pPr algn="ctr" eaLnBrk="0" hangingPunct="0"/>
            <a:r>
              <a:rPr lang="en-US" sz="1400" b="1">
                <a:solidFill>
                  <a:schemeClr val="bg2"/>
                </a:solidFill>
                <a:cs typeface="Times New Roman" pitchFamily="18" charset="0"/>
              </a:rPr>
              <a:t>W</a:t>
            </a:r>
          </a:p>
        </p:txBody>
      </p:sp>
      <p:sp>
        <p:nvSpPr>
          <p:cNvPr id="54433" name="Oval 188"/>
          <p:cNvSpPr>
            <a:spLocks noChangeArrowheads="1"/>
          </p:cNvSpPr>
          <p:nvPr/>
        </p:nvSpPr>
        <p:spPr bwMode="auto">
          <a:xfrm>
            <a:off x="5708650" y="2209800"/>
            <a:ext cx="381000" cy="342900"/>
          </a:xfrm>
          <a:prstGeom prst="ellipse">
            <a:avLst/>
          </a:prstGeom>
          <a:solidFill>
            <a:srgbClr val="00CCFF"/>
          </a:solidFill>
          <a:ln w="12700">
            <a:solidFill>
              <a:schemeClr val="tx1"/>
            </a:solidFill>
            <a:miter lim="800000"/>
            <a:headEnd type="none" w="sm" len="sm"/>
            <a:tailEnd type="none" w="sm" len="sm"/>
          </a:ln>
        </p:spPr>
        <p:txBody>
          <a:bodyPr wrap="none" anchor="ctr"/>
          <a:lstStyle/>
          <a:p>
            <a:pPr algn="ctr" eaLnBrk="0" hangingPunct="0"/>
            <a:r>
              <a:rPr lang="en-US" sz="1400" b="1">
                <a:solidFill>
                  <a:schemeClr val="bg2"/>
                </a:solidFill>
                <a:cs typeface="Times New Roman" pitchFamily="18" charset="0"/>
              </a:rPr>
              <a:t>W</a:t>
            </a:r>
          </a:p>
        </p:txBody>
      </p:sp>
      <p:sp>
        <p:nvSpPr>
          <p:cNvPr id="54434" name="Oval 188"/>
          <p:cNvSpPr>
            <a:spLocks noChangeArrowheads="1"/>
          </p:cNvSpPr>
          <p:nvPr/>
        </p:nvSpPr>
        <p:spPr bwMode="auto">
          <a:xfrm>
            <a:off x="6394450" y="2209800"/>
            <a:ext cx="381000" cy="342900"/>
          </a:xfrm>
          <a:prstGeom prst="ellipse">
            <a:avLst/>
          </a:prstGeom>
          <a:solidFill>
            <a:srgbClr val="00CCFF"/>
          </a:solidFill>
          <a:ln w="12700">
            <a:solidFill>
              <a:schemeClr val="tx1"/>
            </a:solidFill>
            <a:miter lim="800000"/>
            <a:headEnd type="none" w="sm" len="sm"/>
            <a:tailEnd type="none" w="sm" len="sm"/>
          </a:ln>
        </p:spPr>
        <p:txBody>
          <a:bodyPr wrap="none" anchor="ctr"/>
          <a:lstStyle/>
          <a:p>
            <a:pPr algn="ctr" eaLnBrk="0" hangingPunct="0"/>
            <a:r>
              <a:rPr lang="en-US" sz="1400" b="1">
                <a:solidFill>
                  <a:schemeClr val="bg2"/>
                </a:solidFill>
                <a:cs typeface="Times New Roman" pitchFamily="18" charset="0"/>
              </a:rPr>
              <a:t>W</a:t>
            </a:r>
          </a:p>
        </p:txBody>
      </p:sp>
      <p:sp>
        <p:nvSpPr>
          <p:cNvPr id="361523" name="Oval 188"/>
          <p:cNvSpPr>
            <a:spLocks noChangeArrowheads="1"/>
          </p:cNvSpPr>
          <p:nvPr/>
        </p:nvSpPr>
        <p:spPr bwMode="auto">
          <a:xfrm>
            <a:off x="7153275" y="2713038"/>
            <a:ext cx="381000" cy="342900"/>
          </a:xfrm>
          <a:prstGeom prst="ellipse">
            <a:avLst/>
          </a:prstGeom>
          <a:solidFill>
            <a:srgbClr val="00CCFF"/>
          </a:solidFill>
          <a:ln w="12700">
            <a:solidFill>
              <a:schemeClr val="tx1"/>
            </a:solidFill>
            <a:miter lim="800000"/>
            <a:headEnd type="none" w="sm" len="sm"/>
            <a:tailEnd type="none" w="sm" len="sm"/>
          </a:ln>
        </p:spPr>
        <p:txBody>
          <a:bodyPr wrap="none" anchor="ctr"/>
          <a:lstStyle/>
          <a:p>
            <a:pPr algn="ctr" eaLnBrk="0" hangingPunct="0"/>
            <a:r>
              <a:rPr lang="en-US" sz="1400" b="1">
                <a:solidFill>
                  <a:schemeClr val="bg2"/>
                </a:solidFill>
                <a:cs typeface="Times New Roman" pitchFamily="18" charset="0"/>
              </a:rPr>
              <a:t>W</a:t>
            </a:r>
          </a:p>
        </p:txBody>
      </p:sp>
      <p:sp>
        <p:nvSpPr>
          <p:cNvPr id="361524" name="Oval 188"/>
          <p:cNvSpPr>
            <a:spLocks noChangeArrowheads="1"/>
          </p:cNvSpPr>
          <p:nvPr/>
        </p:nvSpPr>
        <p:spPr bwMode="auto">
          <a:xfrm>
            <a:off x="7258050" y="1298575"/>
            <a:ext cx="381000" cy="342900"/>
          </a:xfrm>
          <a:prstGeom prst="ellipse">
            <a:avLst/>
          </a:prstGeom>
          <a:solidFill>
            <a:srgbClr val="00CCFF"/>
          </a:solidFill>
          <a:ln w="12700">
            <a:solidFill>
              <a:schemeClr val="tx1"/>
            </a:solidFill>
            <a:miter lim="800000"/>
            <a:headEnd type="none" w="sm" len="sm"/>
            <a:tailEnd type="none" w="sm" len="sm"/>
          </a:ln>
        </p:spPr>
        <p:txBody>
          <a:bodyPr wrap="none" anchor="ctr"/>
          <a:lstStyle/>
          <a:p>
            <a:pPr algn="ctr" eaLnBrk="0" hangingPunct="0"/>
            <a:r>
              <a:rPr lang="en-US" sz="1400" b="1">
                <a:solidFill>
                  <a:schemeClr val="bg2"/>
                </a:solidFill>
                <a:cs typeface="Times New Roman" pitchFamily="18" charset="0"/>
              </a:rPr>
              <a:t>W</a:t>
            </a:r>
          </a:p>
        </p:txBody>
      </p:sp>
      <p:sp>
        <p:nvSpPr>
          <p:cNvPr id="361525" name="Oval 188"/>
          <p:cNvSpPr>
            <a:spLocks noChangeArrowheads="1"/>
          </p:cNvSpPr>
          <p:nvPr/>
        </p:nvSpPr>
        <p:spPr bwMode="auto">
          <a:xfrm>
            <a:off x="8267700" y="2316163"/>
            <a:ext cx="381000" cy="342900"/>
          </a:xfrm>
          <a:prstGeom prst="ellipse">
            <a:avLst/>
          </a:prstGeom>
          <a:solidFill>
            <a:srgbClr val="00CCFF"/>
          </a:solidFill>
          <a:ln w="12700">
            <a:solidFill>
              <a:schemeClr val="tx1"/>
            </a:solidFill>
            <a:miter lim="800000"/>
            <a:headEnd type="none" w="sm" len="sm"/>
            <a:tailEnd type="none" w="sm" len="sm"/>
          </a:ln>
        </p:spPr>
        <p:txBody>
          <a:bodyPr wrap="none" anchor="ctr"/>
          <a:lstStyle/>
          <a:p>
            <a:pPr algn="ctr" eaLnBrk="0" hangingPunct="0"/>
            <a:r>
              <a:rPr lang="en-US" sz="1400" b="1">
                <a:solidFill>
                  <a:schemeClr val="bg2"/>
                </a:solidFill>
                <a:cs typeface="Times New Roman" pitchFamily="18" charset="0"/>
              </a:rPr>
              <a:t>W</a:t>
            </a:r>
          </a:p>
        </p:txBody>
      </p:sp>
      <p:sp>
        <p:nvSpPr>
          <p:cNvPr id="361526" name="Oval 188"/>
          <p:cNvSpPr>
            <a:spLocks noChangeArrowheads="1"/>
          </p:cNvSpPr>
          <p:nvPr/>
        </p:nvSpPr>
        <p:spPr bwMode="auto">
          <a:xfrm>
            <a:off x="7191375" y="5394325"/>
            <a:ext cx="381000" cy="342900"/>
          </a:xfrm>
          <a:prstGeom prst="ellipse">
            <a:avLst/>
          </a:prstGeom>
          <a:solidFill>
            <a:srgbClr val="00CCFF"/>
          </a:solidFill>
          <a:ln w="12700">
            <a:solidFill>
              <a:schemeClr val="tx1"/>
            </a:solidFill>
            <a:miter lim="800000"/>
            <a:headEnd type="none" w="sm" len="sm"/>
            <a:tailEnd type="none" w="sm" len="sm"/>
          </a:ln>
        </p:spPr>
        <p:txBody>
          <a:bodyPr wrap="none" anchor="ctr"/>
          <a:lstStyle/>
          <a:p>
            <a:pPr algn="ctr" eaLnBrk="0" hangingPunct="0"/>
            <a:r>
              <a:rPr lang="en-US" sz="1400" b="1">
                <a:solidFill>
                  <a:schemeClr val="bg2"/>
                </a:solidFill>
                <a:cs typeface="Times New Roman" pitchFamily="18" charset="0"/>
              </a:rPr>
              <a:t>W</a:t>
            </a:r>
          </a:p>
        </p:txBody>
      </p:sp>
      <p:sp>
        <p:nvSpPr>
          <p:cNvPr id="361527" name="Oval 188"/>
          <p:cNvSpPr>
            <a:spLocks noChangeArrowheads="1"/>
          </p:cNvSpPr>
          <p:nvPr/>
        </p:nvSpPr>
        <p:spPr bwMode="auto">
          <a:xfrm>
            <a:off x="7196138" y="4664075"/>
            <a:ext cx="381000" cy="342900"/>
          </a:xfrm>
          <a:prstGeom prst="ellipse">
            <a:avLst/>
          </a:prstGeom>
          <a:solidFill>
            <a:srgbClr val="00CCFF"/>
          </a:solidFill>
          <a:ln w="12700">
            <a:solidFill>
              <a:schemeClr val="tx1"/>
            </a:solidFill>
            <a:miter lim="800000"/>
            <a:headEnd type="none" w="sm" len="sm"/>
            <a:tailEnd type="none" w="sm" len="sm"/>
          </a:ln>
        </p:spPr>
        <p:txBody>
          <a:bodyPr wrap="none" anchor="ctr"/>
          <a:lstStyle/>
          <a:p>
            <a:pPr algn="ctr" eaLnBrk="0" hangingPunct="0"/>
            <a:r>
              <a:rPr lang="en-US" sz="1400" b="1">
                <a:solidFill>
                  <a:schemeClr val="bg2"/>
                </a:solidFill>
                <a:cs typeface="Times New Roman" pitchFamily="18" charset="0"/>
              </a:rPr>
              <a:t>W</a:t>
            </a:r>
          </a:p>
        </p:txBody>
      </p:sp>
      <p:sp>
        <p:nvSpPr>
          <p:cNvPr id="361528" name="Oval 188"/>
          <p:cNvSpPr>
            <a:spLocks noChangeArrowheads="1"/>
          </p:cNvSpPr>
          <p:nvPr/>
        </p:nvSpPr>
        <p:spPr bwMode="auto">
          <a:xfrm>
            <a:off x="8315325" y="5051425"/>
            <a:ext cx="381000" cy="342900"/>
          </a:xfrm>
          <a:prstGeom prst="ellipse">
            <a:avLst/>
          </a:prstGeom>
          <a:solidFill>
            <a:srgbClr val="00CCFF"/>
          </a:solidFill>
          <a:ln w="12700">
            <a:solidFill>
              <a:schemeClr val="tx1"/>
            </a:solidFill>
            <a:miter lim="800000"/>
            <a:headEnd type="none" w="sm" len="sm"/>
            <a:tailEnd type="none" w="sm" len="sm"/>
          </a:ln>
        </p:spPr>
        <p:txBody>
          <a:bodyPr wrap="none" anchor="ctr"/>
          <a:lstStyle/>
          <a:p>
            <a:pPr algn="ctr" eaLnBrk="0" hangingPunct="0"/>
            <a:r>
              <a:rPr lang="en-US" sz="1400" b="1">
                <a:solidFill>
                  <a:schemeClr val="bg2"/>
                </a:solidFill>
                <a:cs typeface="Times New Roman" pitchFamily="18" charset="0"/>
              </a:rPr>
              <a:t>W</a:t>
            </a:r>
          </a:p>
        </p:txBody>
      </p:sp>
      <p:sp>
        <p:nvSpPr>
          <p:cNvPr id="54441" name="Oval 188"/>
          <p:cNvSpPr>
            <a:spLocks noChangeArrowheads="1"/>
          </p:cNvSpPr>
          <p:nvPr/>
        </p:nvSpPr>
        <p:spPr bwMode="auto">
          <a:xfrm>
            <a:off x="6623050" y="3641725"/>
            <a:ext cx="381000" cy="342900"/>
          </a:xfrm>
          <a:prstGeom prst="ellipse">
            <a:avLst/>
          </a:prstGeom>
          <a:solidFill>
            <a:srgbClr val="00CCFF"/>
          </a:solidFill>
          <a:ln w="12700">
            <a:solidFill>
              <a:schemeClr val="tx1"/>
            </a:solidFill>
            <a:miter lim="800000"/>
            <a:headEnd type="none" w="sm" len="sm"/>
            <a:tailEnd type="none" w="sm" len="sm"/>
          </a:ln>
        </p:spPr>
        <p:txBody>
          <a:bodyPr wrap="none" anchor="ctr"/>
          <a:lstStyle/>
          <a:p>
            <a:pPr algn="ctr" eaLnBrk="0" hangingPunct="0"/>
            <a:r>
              <a:rPr lang="en-US" sz="1400" b="1">
                <a:solidFill>
                  <a:schemeClr val="bg2"/>
                </a:solidFill>
                <a:cs typeface="Times New Roman" pitchFamily="18" charset="0"/>
              </a:rPr>
              <a:t>W</a:t>
            </a:r>
          </a:p>
        </p:txBody>
      </p:sp>
      <p:sp>
        <p:nvSpPr>
          <p:cNvPr id="54442" name="Oval 188"/>
          <p:cNvSpPr>
            <a:spLocks noChangeArrowheads="1"/>
          </p:cNvSpPr>
          <p:nvPr/>
        </p:nvSpPr>
        <p:spPr bwMode="auto">
          <a:xfrm>
            <a:off x="5794375" y="3641725"/>
            <a:ext cx="381000" cy="342900"/>
          </a:xfrm>
          <a:prstGeom prst="ellipse">
            <a:avLst/>
          </a:prstGeom>
          <a:solidFill>
            <a:srgbClr val="00CCFF"/>
          </a:solidFill>
          <a:ln w="12700">
            <a:solidFill>
              <a:schemeClr val="tx1"/>
            </a:solidFill>
            <a:miter lim="800000"/>
            <a:headEnd type="none" w="sm" len="sm"/>
            <a:tailEnd type="none" w="sm" len="sm"/>
          </a:ln>
        </p:spPr>
        <p:txBody>
          <a:bodyPr wrap="none" anchor="ctr"/>
          <a:lstStyle/>
          <a:p>
            <a:pPr algn="ctr" eaLnBrk="0" hangingPunct="0"/>
            <a:r>
              <a:rPr lang="en-US" sz="1400" b="1">
                <a:solidFill>
                  <a:schemeClr val="bg2"/>
                </a:solidFill>
                <a:cs typeface="Times New Roman" pitchFamily="18" charset="0"/>
              </a:rPr>
              <a:t>W</a:t>
            </a:r>
          </a:p>
        </p:txBody>
      </p:sp>
      <p:sp>
        <p:nvSpPr>
          <p:cNvPr id="361531" name="Oval 188"/>
          <p:cNvSpPr>
            <a:spLocks noChangeArrowheads="1"/>
          </p:cNvSpPr>
          <p:nvPr/>
        </p:nvSpPr>
        <p:spPr bwMode="auto">
          <a:xfrm>
            <a:off x="8181975" y="3641725"/>
            <a:ext cx="381000" cy="342900"/>
          </a:xfrm>
          <a:prstGeom prst="ellipse">
            <a:avLst/>
          </a:prstGeom>
          <a:solidFill>
            <a:srgbClr val="00CCFF"/>
          </a:solidFill>
          <a:ln w="12700">
            <a:solidFill>
              <a:schemeClr val="tx1"/>
            </a:solidFill>
            <a:miter lim="800000"/>
            <a:headEnd type="none" w="sm" len="sm"/>
            <a:tailEnd type="none" w="sm" len="sm"/>
          </a:ln>
        </p:spPr>
        <p:txBody>
          <a:bodyPr wrap="none" anchor="ctr"/>
          <a:lstStyle/>
          <a:p>
            <a:pPr algn="ctr" eaLnBrk="0" hangingPunct="0"/>
            <a:r>
              <a:rPr lang="en-US" sz="1400" b="1">
                <a:solidFill>
                  <a:schemeClr val="bg2"/>
                </a:solidFill>
                <a:cs typeface="Times New Roman" pitchFamily="18" charset="0"/>
              </a:rPr>
              <a:t>W</a:t>
            </a:r>
          </a:p>
        </p:txBody>
      </p:sp>
      <p:sp>
        <p:nvSpPr>
          <p:cNvPr id="361532" name="Oval 188"/>
          <p:cNvSpPr>
            <a:spLocks noChangeArrowheads="1"/>
          </p:cNvSpPr>
          <p:nvPr/>
        </p:nvSpPr>
        <p:spPr bwMode="auto">
          <a:xfrm>
            <a:off x="4943475" y="3173413"/>
            <a:ext cx="381000" cy="342900"/>
          </a:xfrm>
          <a:prstGeom prst="ellipse">
            <a:avLst/>
          </a:prstGeom>
          <a:solidFill>
            <a:srgbClr val="00CCFF"/>
          </a:solidFill>
          <a:ln w="12700">
            <a:solidFill>
              <a:schemeClr val="tx1"/>
            </a:solidFill>
            <a:miter lim="800000"/>
            <a:headEnd type="none" w="sm" len="sm"/>
            <a:tailEnd type="none" w="sm" len="sm"/>
          </a:ln>
        </p:spPr>
        <p:txBody>
          <a:bodyPr wrap="none" anchor="ctr"/>
          <a:lstStyle/>
          <a:p>
            <a:pPr algn="ctr" eaLnBrk="0" hangingPunct="0"/>
            <a:r>
              <a:rPr lang="en-US" sz="1400" b="1">
                <a:solidFill>
                  <a:schemeClr val="bg2"/>
                </a:solidFill>
                <a:cs typeface="Times New Roman" pitchFamily="18" charset="0"/>
              </a:rPr>
              <a:t>W</a:t>
            </a:r>
          </a:p>
        </p:txBody>
      </p:sp>
      <p:sp>
        <p:nvSpPr>
          <p:cNvPr id="361533" name="Oval 188"/>
          <p:cNvSpPr>
            <a:spLocks noChangeArrowheads="1"/>
          </p:cNvSpPr>
          <p:nvPr/>
        </p:nvSpPr>
        <p:spPr bwMode="auto">
          <a:xfrm>
            <a:off x="4457700" y="1485900"/>
            <a:ext cx="381000" cy="342900"/>
          </a:xfrm>
          <a:prstGeom prst="ellipse">
            <a:avLst/>
          </a:prstGeom>
          <a:solidFill>
            <a:srgbClr val="00CCFF"/>
          </a:solidFill>
          <a:ln w="12700">
            <a:solidFill>
              <a:schemeClr val="tx1"/>
            </a:solidFill>
            <a:miter lim="800000"/>
            <a:headEnd type="none" w="sm" len="sm"/>
            <a:tailEnd type="none" w="sm" len="sm"/>
          </a:ln>
        </p:spPr>
        <p:txBody>
          <a:bodyPr wrap="none" anchor="ctr"/>
          <a:lstStyle/>
          <a:p>
            <a:pPr algn="ctr" eaLnBrk="0" hangingPunct="0"/>
            <a:r>
              <a:rPr lang="en-US" sz="1400" b="1">
                <a:solidFill>
                  <a:schemeClr val="bg2"/>
                </a:solidFill>
                <a:cs typeface="Times New Roman" pitchFamily="18" charset="0"/>
              </a:rPr>
              <a:t>W</a:t>
            </a:r>
          </a:p>
        </p:txBody>
      </p:sp>
      <p:sp>
        <p:nvSpPr>
          <p:cNvPr id="361534" name="Oval 188"/>
          <p:cNvSpPr>
            <a:spLocks noChangeArrowheads="1"/>
          </p:cNvSpPr>
          <p:nvPr/>
        </p:nvSpPr>
        <p:spPr bwMode="auto">
          <a:xfrm>
            <a:off x="4943475" y="1973263"/>
            <a:ext cx="381000" cy="342900"/>
          </a:xfrm>
          <a:prstGeom prst="ellipse">
            <a:avLst/>
          </a:prstGeom>
          <a:solidFill>
            <a:srgbClr val="00CCFF"/>
          </a:solidFill>
          <a:ln w="12700">
            <a:solidFill>
              <a:schemeClr val="tx1"/>
            </a:solidFill>
            <a:miter lim="800000"/>
            <a:headEnd type="none" w="sm" len="sm"/>
            <a:tailEnd type="none" w="sm" len="sm"/>
          </a:ln>
        </p:spPr>
        <p:txBody>
          <a:bodyPr wrap="none" anchor="ctr"/>
          <a:lstStyle/>
          <a:p>
            <a:pPr algn="ctr" eaLnBrk="0" hangingPunct="0"/>
            <a:r>
              <a:rPr lang="en-US" sz="1400" b="1">
                <a:solidFill>
                  <a:schemeClr val="bg2"/>
                </a:solidFill>
                <a:cs typeface="Times New Roman" pitchFamily="18" charset="0"/>
              </a:rPr>
              <a:t>W</a:t>
            </a:r>
          </a:p>
        </p:txBody>
      </p:sp>
      <p:sp>
        <p:nvSpPr>
          <p:cNvPr id="361535" name="Oval 188"/>
          <p:cNvSpPr>
            <a:spLocks noChangeArrowheads="1"/>
          </p:cNvSpPr>
          <p:nvPr/>
        </p:nvSpPr>
        <p:spPr bwMode="auto">
          <a:xfrm>
            <a:off x="4457700" y="2552700"/>
            <a:ext cx="381000" cy="342900"/>
          </a:xfrm>
          <a:prstGeom prst="ellipse">
            <a:avLst/>
          </a:prstGeom>
          <a:solidFill>
            <a:srgbClr val="00CCFF"/>
          </a:solidFill>
          <a:ln w="12700">
            <a:solidFill>
              <a:schemeClr val="tx1"/>
            </a:solidFill>
            <a:miter lim="800000"/>
            <a:headEnd type="none" w="sm" len="sm"/>
            <a:tailEnd type="none" w="sm" len="sm"/>
          </a:ln>
        </p:spPr>
        <p:txBody>
          <a:bodyPr wrap="none" anchor="ctr"/>
          <a:lstStyle/>
          <a:p>
            <a:pPr algn="ctr" eaLnBrk="0" hangingPunct="0"/>
            <a:r>
              <a:rPr lang="en-US" sz="1400" b="1">
                <a:solidFill>
                  <a:schemeClr val="bg2"/>
                </a:solidFill>
                <a:cs typeface="Times New Roman" pitchFamily="18" charset="0"/>
              </a:rPr>
              <a:t>W</a:t>
            </a:r>
          </a:p>
        </p:txBody>
      </p:sp>
      <p:sp>
        <p:nvSpPr>
          <p:cNvPr id="361536" name="Oval 188"/>
          <p:cNvSpPr>
            <a:spLocks noChangeArrowheads="1"/>
          </p:cNvSpPr>
          <p:nvPr/>
        </p:nvSpPr>
        <p:spPr bwMode="auto">
          <a:xfrm>
            <a:off x="4457700" y="4267200"/>
            <a:ext cx="381000" cy="342900"/>
          </a:xfrm>
          <a:prstGeom prst="ellipse">
            <a:avLst/>
          </a:prstGeom>
          <a:solidFill>
            <a:srgbClr val="00CCFF"/>
          </a:solidFill>
          <a:ln w="12700">
            <a:solidFill>
              <a:schemeClr val="tx1"/>
            </a:solidFill>
            <a:miter lim="800000"/>
            <a:headEnd type="none" w="sm" len="sm"/>
            <a:tailEnd type="none" w="sm" len="sm"/>
          </a:ln>
        </p:spPr>
        <p:txBody>
          <a:bodyPr wrap="none" anchor="ctr"/>
          <a:lstStyle/>
          <a:p>
            <a:pPr algn="ctr" eaLnBrk="0" hangingPunct="0"/>
            <a:r>
              <a:rPr lang="en-US" sz="1400" b="1">
                <a:solidFill>
                  <a:schemeClr val="bg2"/>
                </a:solidFill>
                <a:cs typeface="Times New Roman" pitchFamily="18" charset="0"/>
              </a:rPr>
              <a:t>W</a:t>
            </a:r>
          </a:p>
        </p:txBody>
      </p:sp>
      <p:sp>
        <p:nvSpPr>
          <p:cNvPr id="361537" name="Oval 188"/>
          <p:cNvSpPr>
            <a:spLocks noChangeArrowheads="1"/>
          </p:cNvSpPr>
          <p:nvPr/>
        </p:nvSpPr>
        <p:spPr bwMode="auto">
          <a:xfrm>
            <a:off x="4457700" y="3516313"/>
            <a:ext cx="381000" cy="342900"/>
          </a:xfrm>
          <a:prstGeom prst="ellipse">
            <a:avLst/>
          </a:prstGeom>
          <a:solidFill>
            <a:srgbClr val="00CCFF"/>
          </a:solidFill>
          <a:ln w="12700">
            <a:solidFill>
              <a:schemeClr val="tx1"/>
            </a:solidFill>
            <a:miter lim="800000"/>
            <a:headEnd type="none" w="sm" len="sm"/>
            <a:tailEnd type="none" w="sm" len="sm"/>
          </a:ln>
        </p:spPr>
        <p:txBody>
          <a:bodyPr wrap="none" anchor="ctr"/>
          <a:lstStyle/>
          <a:p>
            <a:pPr algn="ctr" eaLnBrk="0" hangingPunct="0"/>
            <a:r>
              <a:rPr lang="en-US" sz="1400" b="1">
                <a:solidFill>
                  <a:schemeClr val="bg2"/>
                </a:solidFill>
                <a:cs typeface="Times New Roman" pitchFamily="18" charset="0"/>
              </a:rPr>
              <a:t>W</a:t>
            </a:r>
          </a:p>
        </p:txBody>
      </p:sp>
      <p:sp>
        <p:nvSpPr>
          <p:cNvPr id="342019" name="Rectangle 3"/>
          <p:cNvSpPr>
            <a:spLocks noChangeArrowheads="1"/>
          </p:cNvSpPr>
          <p:nvPr/>
        </p:nvSpPr>
        <p:spPr bwMode="auto">
          <a:xfrm>
            <a:off x="76200" y="1901825"/>
            <a:ext cx="3657600" cy="4727575"/>
          </a:xfrm>
          <a:prstGeom prst="rect">
            <a:avLst/>
          </a:prstGeom>
          <a:noFill/>
          <a:ln w="9525">
            <a:noFill/>
            <a:miter lim="800000"/>
            <a:headEnd/>
            <a:tailEnd/>
          </a:ln>
        </p:spPr>
        <p:txBody>
          <a:bodyPr/>
          <a:lstStyle/>
          <a:p>
            <a:pPr marL="342900" indent="-342900">
              <a:spcBef>
                <a:spcPct val="20000"/>
              </a:spcBef>
              <a:buClr>
                <a:schemeClr val="tx1"/>
              </a:buClr>
              <a:buFontTx/>
              <a:buChar char="•"/>
            </a:pPr>
            <a:r>
              <a:rPr lang="en-US" sz="2400">
                <a:cs typeface="Times New Roman" pitchFamily="18" charset="0"/>
              </a:rPr>
              <a:t>Large Hextend particles remain in the vessels for 8 hours</a:t>
            </a:r>
          </a:p>
          <a:p>
            <a:pPr marL="342900" indent="-342900">
              <a:spcBef>
                <a:spcPct val="20000"/>
              </a:spcBef>
              <a:buClr>
                <a:schemeClr val="tx1"/>
              </a:buClr>
              <a:buFontTx/>
              <a:buChar char="•"/>
            </a:pPr>
            <a:r>
              <a:rPr lang="en-US" sz="2400" u="sng">
                <a:cs typeface="Times New Roman" pitchFamily="18" charset="0"/>
              </a:rPr>
              <a:t>Osmotic pressure</a:t>
            </a:r>
            <a:r>
              <a:rPr lang="en-US" sz="2400">
                <a:cs typeface="Times New Roman" pitchFamily="18" charset="0"/>
              </a:rPr>
              <a:t> pulls additional water from the interstitial and intracellular spaces into the vessels</a:t>
            </a:r>
          </a:p>
          <a:p>
            <a:pPr marL="342900" indent="-342900">
              <a:spcBef>
                <a:spcPct val="20000"/>
              </a:spcBef>
              <a:buClr>
                <a:schemeClr val="tx1"/>
              </a:buClr>
              <a:buFontTx/>
              <a:buChar char="•"/>
            </a:pPr>
            <a:r>
              <a:rPr lang="en-US" sz="2400">
                <a:cs typeface="Times New Roman" pitchFamily="18" charset="0"/>
              </a:rPr>
              <a:t>The expansion  resulting from 500ml of Hextend is 500 to 650 ml of blood volume</a:t>
            </a:r>
          </a:p>
        </p:txBody>
      </p:sp>
      <p:sp>
        <p:nvSpPr>
          <p:cNvPr id="361539" name="Rectangle 238"/>
          <p:cNvSpPr>
            <a:spLocks noChangeArrowheads="1"/>
          </p:cNvSpPr>
          <p:nvPr/>
        </p:nvSpPr>
        <p:spPr bwMode="auto">
          <a:xfrm rot="7849323">
            <a:off x="3670300" y="476250"/>
            <a:ext cx="381000" cy="2336800"/>
          </a:xfrm>
          <a:prstGeom prst="rect">
            <a:avLst/>
          </a:prstGeom>
          <a:solidFill>
            <a:srgbClr val="99FF66"/>
          </a:solidFill>
          <a:ln w="9525">
            <a:noFill/>
            <a:miter lim="800000"/>
            <a:headEnd/>
            <a:tailEnd/>
          </a:ln>
        </p:spPr>
        <p:txBody>
          <a:bodyPr rot="10800000" wrap="none"/>
          <a:lstStyle/>
          <a:p>
            <a:pPr algn="ctr" eaLnBrk="0" hangingPunct="0"/>
            <a:r>
              <a:rPr lang="en-US" sz="1800">
                <a:solidFill>
                  <a:schemeClr val="bg2"/>
                </a:solidFill>
                <a:cs typeface="Times New Roman" pitchFamily="18" charset="0"/>
              </a:rPr>
              <a:t>IV</a:t>
            </a:r>
          </a:p>
        </p:txBody>
      </p:sp>
      <p:sp>
        <p:nvSpPr>
          <p:cNvPr id="79" name="Oval 188"/>
          <p:cNvSpPr>
            <a:spLocks noChangeArrowheads="1"/>
          </p:cNvSpPr>
          <p:nvPr/>
        </p:nvSpPr>
        <p:spPr bwMode="auto">
          <a:xfrm>
            <a:off x="3048000" y="969963"/>
            <a:ext cx="533400" cy="468312"/>
          </a:xfrm>
          <a:prstGeom prst="ellipse">
            <a:avLst/>
          </a:prstGeom>
          <a:solidFill>
            <a:srgbClr val="B2B2B2"/>
          </a:solidFill>
          <a:ln w="12700">
            <a:solidFill>
              <a:schemeClr val="tx1"/>
            </a:solidFill>
            <a:miter lim="800000"/>
            <a:headEnd type="none" w="sm" len="sm"/>
            <a:tailEnd type="none" w="sm" len="sm"/>
          </a:ln>
        </p:spPr>
        <p:txBody>
          <a:bodyPr wrap="none" anchor="ctr"/>
          <a:lstStyle/>
          <a:p>
            <a:pPr algn="ctr" eaLnBrk="0" hangingPunct="0"/>
            <a:r>
              <a:rPr lang="en-US" sz="3200" b="1">
                <a:solidFill>
                  <a:schemeClr val="bg2"/>
                </a:solidFill>
                <a:cs typeface="Times New Roman" pitchFamily="18" charset="0"/>
              </a:rPr>
              <a:t>H</a:t>
            </a:r>
          </a:p>
        </p:txBody>
      </p:sp>
      <p:sp>
        <p:nvSpPr>
          <p:cNvPr id="80" name="Oval 188"/>
          <p:cNvSpPr>
            <a:spLocks noChangeArrowheads="1"/>
          </p:cNvSpPr>
          <p:nvPr/>
        </p:nvSpPr>
        <p:spPr bwMode="auto">
          <a:xfrm>
            <a:off x="3048000" y="949325"/>
            <a:ext cx="533400" cy="468313"/>
          </a:xfrm>
          <a:prstGeom prst="ellipse">
            <a:avLst/>
          </a:prstGeom>
          <a:solidFill>
            <a:srgbClr val="B2B2B2"/>
          </a:solidFill>
          <a:ln w="12700">
            <a:solidFill>
              <a:schemeClr val="tx1"/>
            </a:solidFill>
            <a:miter lim="800000"/>
            <a:headEnd type="none" w="sm" len="sm"/>
            <a:tailEnd type="none" w="sm" len="sm"/>
          </a:ln>
        </p:spPr>
        <p:txBody>
          <a:bodyPr wrap="none" anchor="ctr"/>
          <a:lstStyle/>
          <a:p>
            <a:pPr algn="ctr" eaLnBrk="0" hangingPunct="0"/>
            <a:r>
              <a:rPr lang="en-US" sz="3200" b="1">
                <a:solidFill>
                  <a:schemeClr val="bg2"/>
                </a:solidFill>
                <a:cs typeface="Times New Roman" pitchFamily="18" charset="0"/>
              </a:rPr>
              <a:t>H</a:t>
            </a:r>
          </a:p>
        </p:txBody>
      </p:sp>
      <p:sp>
        <p:nvSpPr>
          <p:cNvPr id="81" name="Oval 188"/>
          <p:cNvSpPr>
            <a:spLocks noChangeArrowheads="1"/>
          </p:cNvSpPr>
          <p:nvPr/>
        </p:nvSpPr>
        <p:spPr bwMode="auto">
          <a:xfrm>
            <a:off x="3048000" y="949325"/>
            <a:ext cx="533400" cy="468313"/>
          </a:xfrm>
          <a:prstGeom prst="ellipse">
            <a:avLst/>
          </a:prstGeom>
          <a:solidFill>
            <a:srgbClr val="B2B2B2"/>
          </a:solidFill>
          <a:ln w="12700">
            <a:solidFill>
              <a:schemeClr val="tx1"/>
            </a:solidFill>
            <a:miter lim="800000"/>
            <a:headEnd type="none" w="sm" len="sm"/>
            <a:tailEnd type="none" w="sm" len="sm"/>
          </a:ln>
        </p:spPr>
        <p:txBody>
          <a:bodyPr wrap="none" anchor="ctr"/>
          <a:lstStyle/>
          <a:p>
            <a:pPr algn="ctr" eaLnBrk="0" hangingPunct="0"/>
            <a:r>
              <a:rPr lang="en-US" sz="3200" b="1">
                <a:solidFill>
                  <a:schemeClr val="bg2"/>
                </a:solidFill>
                <a:cs typeface="Times New Roman" pitchFamily="18" charset="0"/>
              </a:rPr>
              <a:t>H</a:t>
            </a:r>
          </a:p>
        </p:txBody>
      </p:sp>
      <p:sp>
        <p:nvSpPr>
          <p:cNvPr id="82" name="Oval 188"/>
          <p:cNvSpPr>
            <a:spLocks noChangeArrowheads="1"/>
          </p:cNvSpPr>
          <p:nvPr/>
        </p:nvSpPr>
        <p:spPr bwMode="auto">
          <a:xfrm>
            <a:off x="3048000" y="949325"/>
            <a:ext cx="533400" cy="468313"/>
          </a:xfrm>
          <a:prstGeom prst="ellipse">
            <a:avLst/>
          </a:prstGeom>
          <a:solidFill>
            <a:srgbClr val="B2B2B2"/>
          </a:solidFill>
          <a:ln w="12700">
            <a:solidFill>
              <a:schemeClr val="tx1"/>
            </a:solidFill>
            <a:miter lim="800000"/>
            <a:headEnd type="none" w="sm" len="sm"/>
            <a:tailEnd type="none" w="sm" len="sm"/>
          </a:ln>
        </p:spPr>
        <p:txBody>
          <a:bodyPr wrap="none" anchor="ctr"/>
          <a:lstStyle/>
          <a:p>
            <a:pPr algn="ctr" eaLnBrk="0" hangingPunct="0"/>
            <a:r>
              <a:rPr lang="en-US" sz="3200" b="1">
                <a:solidFill>
                  <a:schemeClr val="bg2"/>
                </a:solidFill>
                <a:cs typeface="Times New Roman" pitchFamily="18" charset="0"/>
              </a:rPr>
              <a:t>H</a:t>
            </a:r>
          </a:p>
        </p:txBody>
      </p:sp>
      <p:sp>
        <p:nvSpPr>
          <p:cNvPr id="83" name="Oval 188"/>
          <p:cNvSpPr>
            <a:spLocks noChangeArrowheads="1"/>
          </p:cNvSpPr>
          <p:nvPr/>
        </p:nvSpPr>
        <p:spPr bwMode="auto">
          <a:xfrm>
            <a:off x="3048000" y="950913"/>
            <a:ext cx="533400" cy="468312"/>
          </a:xfrm>
          <a:prstGeom prst="ellipse">
            <a:avLst/>
          </a:prstGeom>
          <a:solidFill>
            <a:srgbClr val="B2B2B2"/>
          </a:solidFill>
          <a:ln w="12700">
            <a:solidFill>
              <a:schemeClr val="tx1"/>
            </a:solidFill>
            <a:miter lim="800000"/>
            <a:headEnd type="none" w="sm" len="sm"/>
            <a:tailEnd type="none" w="sm" len="sm"/>
          </a:ln>
        </p:spPr>
        <p:txBody>
          <a:bodyPr wrap="none" anchor="ctr"/>
          <a:lstStyle/>
          <a:p>
            <a:pPr algn="ctr" eaLnBrk="0" hangingPunct="0"/>
            <a:r>
              <a:rPr lang="en-US" sz="3200" b="1">
                <a:solidFill>
                  <a:schemeClr val="bg2"/>
                </a:solidFill>
                <a:cs typeface="Times New Roman" pitchFamily="18" charset="0"/>
              </a:rPr>
              <a:t>H</a:t>
            </a:r>
          </a:p>
        </p:txBody>
      </p:sp>
      <p:sp>
        <p:nvSpPr>
          <p:cNvPr id="84" name="Oval 188"/>
          <p:cNvSpPr>
            <a:spLocks noChangeArrowheads="1"/>
          </p:cNvSpPr>
          <p:nvPr/>
        </p:nvSpPr>
        <p:spPr bwMode="auto">
          <a:xfrm>
            <a:off x="3048000" y="949325"/>
            <a:ext cx="533400" cy="468313"/>
          </a:xfrm>
          <a:prstGeom prst="ellipse">
            <a:avLst/>
          </a:prstGeom>
          <a:solidFill>
            <a:srgbClr val="B2B2B2"/>
          </a:solidFill>
          <a:ln w="12700">
            <a:solidFill>
              <a:schemeClr val="tx1"/>
            </a:solidFill>
            <a:miter lim="800000"/>
            <a:headEnd type="none" w="sm" len="sm"/>
            <a:tailEnd type="none" w="sm" len="sm"/>
          </a:ln>
        </p:spPr>
        <p:txBody>
          <a:bodyPr wrap="none" anchor="ctr"/>
          <a:lstStyle/>
          <a:p>
            <a:pPr algn="ctr" eaLnBrk="0" hangingPunct="0"/>
            <a:r>
              <a:rPr lang="en-US" sz="3200" b="1">
                <a:solidFill>
                  <a:schemeClr val="bg2"/>
                </a:solidFill>
                <a:cs typeface="Times New Roman" pitchFamily="18" charset="0"/>
              </a:rPr>
              <a:t>H</a:t>
            </a:r>
          </a:p>
        </p:txBody>
      </p:sp>
      <p:sp>
        <p:nvSpPr>
          <p:cNvPr id="361546" name="Oval 188"/>
          <p:cNvSpPr>
            <a:spLocks noChangeArrowheads="1"/>
          </p:cNvSpPr>
          <p:nvPr/>
        </p:nvSpPr>
        <p:spPr bwMode="auto">
          <a:xfrm>
            <a:off x="76200" y="838200"/>
            <a:ext cx="381000" cy="342900"/>
          </a:xfrm>
          <a:prstGeom prst="ellipse">
            <a:avLst/>
          </a:prstGeom>
          <a:solidFill>
            <a:srgbClr val="00CCFF"/>
          </a:solidFill>
          <a:ln w="12700">
            <a:solidFill>
              <a:schemeClr val="tx1"/>
            </a:solidFill>
            <a:miter lim="800000"/>
            <a:headEnd type="none" w="sm" len="sm"/>
            <a:tailEnd type="none" w="sm" len="sm"/>
          </a:ln>
        </p:spPr>
        <p:txBody>
          <a:bodyPr wrap="none" anchor="ctr"/>
          <a:lstStyle/>
          <a:p>
            <a:pPr algn="ctr" eaLnBrk="0" hangingPunct="0"/>
            <a:r>
              <a:rPr lang="en-US" sz="1400" b="1">
                <a:solidFill>
                  <a:schemeClr val="bg2"/>
                </a:solidFill>
                <a:cs typeface="Times New Roman" pitchFamily="18" charset="0"/>
              </a:rPr>
              <a:t>W</a:t>
            </a:r>
          </a:p>
        </p:txBody>
      </p:sp>
      <p:sp>
        <p:nvSpPr>
          <p:cNvPr id="361547" name="Text Box 79"/>
          <p:cNvSpPr txBox="1">
            <a:spLocks noChangeArrowheads="1"/>
          </p:cNvSpPr>
          <p:nvPr/>
        </p:nvSpPr>
        <p:spPr bwMode="auto">
          <a:xfrm>
            <a:off x="457200" y="838200"/>
            <a:ext cx="2390775" cy="461963"/>
          </a:xfrm>
          <a:prstGeom prst="rect">
            <a:avLst/>
          </a:prstGeom>
          <a:noFill/>
          <a:ln w="9525">
            <a:noFill/>
            <a:miter lim="800000"/>
            <a:headEnd/>
            <a:tailEnd/>
          </a:ln>
        </p:spPr>
        <p:txBody>
          <a:bodyPr wrap="none">
            <a:spAutoFit/>
          </a:bodyPr>
          <a:lstStyle/>
          <a:p>
            <a:pPr eaLnBrk="0" hangingPunct="0"/>
            <a:r>
              <a:rPr lang="en-US" sz="2400" b="1">
                <a:solidFill>
                  <a:srgbClr val="339966"/>
                </a:solidFill>
                <a:cs typeface="Times New Roman" pitchFamily="18" charset="0"/>
              </a:rPr>
              <a:t>Water Molecules</a:t>
            </a:r>
          </a:p>
        </p:txBody>
      </p:sp>
      <p:sp>
        <p:nvSpPr>
          <p:cNvPr id="361548" name="Text Box 80"/>
          <p:cNvSpPr txBox="1">
            <a:spLocks noChangeArrowheads="1"/>
          </p:cNvSpPr>
          <p:nvPr/>
        </p:nvSpPr>
        <p:spPr bwMode="auto">
          <a:xfrm>
            <a:off x="457200" y="1204913"/>
            <a:ext cx="2687638" cy="461962"/>
          </a:xfrm>
          <a:prstGeom prst="rect">
            <a:avLst/>
          </a:prstGeom>
          <a:noFill/>
          <a:ln w="9525">
            <a:noFill/>
            <a:miter lim="800000"/>
            <a:headEnd/>
            <a:tailEnd/>
          </a:ln>
        </p:spPr>
        <p:txBody>
          <a:bodyPr wrap="none">
            <a:spAutoFit/>
          </a:bodyPr>
          <a:lstStyle/>
          <a:p>
            <a:pPr eaLnBrk="0" hangingPunct="0"/>
            <a:r>
              <a:rPr lang="en-US" sz="2400" b="1">
                <a:solidFill>
                  <a:srgbClr val="339966"/>
                </a:solidFill>
                <a:cs typeface="Times New Roman" pitchFamily="18" charset="0"/>
              </a:rPr>
              <a:t>Hextend Molecules</a:t>
            </a:r>
          </a:p>
        </p:txBody>
      </p:sp>
      <p:sp>
        <p:nvSpPr>
          <p:cNvPr id="361549" name="Oval 188"/>
          <p:cNvSpPr>
            <a:spLocks noChangeArrowheads="1"/>
          </p:cNvSpPr>
          <p:nvPr/>
        </p:nvSpPr>
        <p:spPr bwMode="auto">
          <a:xfrm>
            <a:off x="76200" y="1204913"/>
            <a:ext cx="381000" cy="336550"/>
          </a:xfrm>
          <a:prstGeom prst="ellipse">
            <a:avLst/>
          </a:prstGeom>
          <a:solidFill>
            <a:srgbClr val="B2B2B2"/>
          </a:solidFill>
          <a:ln w="12700">
            <a:solidFill>
              <a:schemeClr val="tx1"/>
            </a:solidFill>
            <a:miter lim="800000"/>
            <a:headEnd type="none" w="sm" len="sm"/>
            <a:tailEnd type="none" w="sm" len="sm"/>
          </a:ln>
        </p:spPr>
        <p:txBody>
          <a:bodyPr wrap="none" anchor="ctr"/>
          <a:lstStyle/>
          <a:p>
            <a:pPr algn="ctr" eaLnBrk="0" hangingPunct="0"/>
            <a:r>
              <a:rPr lang="en-US" sz="2400" b="1">
                <a:solidFill>
                  <a:schemeClr val="bg2"/>
                </a:solidFill>
                <a:cs typeface="Times New Roman" pitchFamily="18" charset="0"/>
              </a:rPr>
              <a:t>H</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42019">
                                            <p:txEl>
                                              <p:pRg st="0" end="0"/>
                                            </p:txEl>
                                          </p:spTgt>
                                        </p:tgtEl>
                                        <p:attrNameLst>
                                          <p:attrName>style.visibility</p:attrName>
                                        </p:attrNameLst>
                                      </p:cBhvr>
                                      <p:to>
                                        <p:strVal val="visible"/>
                                      </p:to>
                                    </p:set>
                                    <p:anim calcmode="lin" valueType="num">
                                      <p:cBhvr additive="base">
                                        <p:cTn id="7" dur="500" fill="hold"/>
                                        <p:tgtEl>
                                          <p:spTgt spid="34201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4201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0" presetClass="path" presetSubtype="0" accel="50000" decel="50000" fill="hold" grpId="0" nodeType="clickEffect">
                                  <p:stCondLst>
                                    <p:cond delay="0"/>
                                  </p:stCondLst>
                                  <p:childTnLst>
                                    <p:animMotion origin="layout" path="M 5E-6 1.12858E-6 C 0.03403 0.03515 0.06823 0.07054 0.09254 0.09736 C 0.11685 0.12419 0.13143 0.14639 0.14636 0.16096 C 0.16129 0.17553 0.17327 0.20028 0.18212 0.18501 C 0.19098 0.16975 0.19549 0.11956 0.20001 0.06961 " pathEditMode="relative" ptsTypes="aaaaA">
                                      <p:cBhvr>
                                        <p:cTn id="12" dur="5000" fill="hold"/>
                                        <p:tgtEl>
                                          <p:spTgt spid="79"/>
                                        </p:tgtEl>
                                        <p:attrNameLst>
                                          <p:attrName>ppt_x</p:attrName>
                                          <p:attrName>ppt_y</p:attrName>
                                        </p:attrNameLst>
                                      </p:cBhvr>
                                    </p:animMotion>
                                  </p:childTnLst>
                                </p:cTn>
                              </p:par>
                              <p:par>
                                <p:cTn id="13" presetID="0" presetClass="path" presetSubtype="0" accel="50000" decel="50000" fill="hold" grpId="0" nodeType="withEffect">
                                  <p:stCondLst>
                                    <p:cond delay="0"/>
                                  </p:stCondLst>
                                  <p:childTnLst>
                                    <p:animMotion origin="layout" path="M 2.5E-6 3.24699E-6 C 0.0276 0.02729 0.05521 0.05458 0.07604 0.07748 C 0.09687 0.10037 0.1092 0.11772 0.12534 0.13714 C 0.14149 0.15657 0.16215 0.17923 0.17309 0.19473 C 0.18403 0.21022 0.19444 0.21554 0.19097 0.23057 C 0.1875 0.24561 0.1533 0.26041 0.15225 0.28423 C 0.15121 0.30805 0.17934 0.33858 0.18507 0.37373 C 0.1908 0.40888 0.19219 0.46415 0.18646 0.49491 C 0.18073 0.52567 0.15052 0.53608 0.15069 0.55851 C 0.15087 0.58094 0.18871 0.6043 0.18802 0.6302 C 0.18732 0.65611 0.16666 0.68478 0.14618 0.71369 " pathEditMode="relative" ptsTypes="aaaaaaaaaaA">
                                      <p:cBhvr>
                                        <p:cTn id="14" dur="5000" fill="hold"/>
                                        <p:tgtEl>
                                          <p:spTgt spid="80"/>
                                        </p:tgtEl>
                                        <p:attrNameLst>
                                          <p:attrName>ppt_x</p:attrName>
                                          <p:attrName>ppt_y</p:attrName>
                                        </p:attrNameLst>
                                      </p:cBhvr>
                                    </p:animMotion>
                                  </p:childTnLst>
                                </p:cTn>
                              </p:par>
                              <p:par>
                                <p:cTn id="15" presetID="0" presetClass="path" presetSubtype="0" accel="50000" decel="50000" fill="hold" grpId="0" nodeType="withEffect">
                                  <p:stCondLst>
                                    <p:cond delay="0"/>
                                  </p:stCondLst>
                                  <p:childTnLst>
                                    <p:animMotion origin="layout" path="M 5E-6 7.60407E-6 C 0.02205 0.02521 0.0441 0.05042 0.06268 0.0717 C 0.08126 0.09298 0.09636 0.11032 0.11198 0.12743 C 0.12761 0.14455 0.14341 0.15611 0.15678 0.17508 C 0.17014 0.19404 0.19358 0.22225 0.19254 0.24076 C 0.1915 0.25926 0.15278 0.26481 0.15087 0.28632 C 0.14896 0.30759 0.17275 0.33581 0.18073 0.36795 C 0.18872 0.4001 0.20504 0.44843 0.19862 0.47919 C 0.19219 0.50995 0.16702 0.53123 0.14185 0.5525 " pathEditMode="relative" ptsTypes="aaaaaaaaA">
                                      <p:cBhvr>
                                        <p:cTn id="16" dur="5000" fill="hold"/>
                                        <p:tgtEl>
                                          <p:spTgt spid="81"/>
                                        </p:tgtEl>
                                        <p:attrNameLst>
                                          <p:attrName>ppt_x</p:attrName>
                                          <p:attrName>ppt_y</p:attrName>
                                        </p:attrNameLst>
                                      </p:cBhvr>
                                    </p:animMotion>
                                  </p:childTnLst>
                                </p:cTn>
                              </p:par>
                              <p:par>
                                <p:cTn id="17" presetID="0" presetClass="path" presetSubtype="0" accel="50000" decel="50000" fill="hold" grpId="0" nodeType="withEffect">
                                  <p:stCondLst>
                                    <p:cond delay="0"/>
                                  </p:stCondLst>
                                  <p:childTnLst>
                                    <p:animMotion origin="layout" path="M 3.88889E-6 7.60407E-6 C 0.02239 0.02545 0.04496 0.05089 0.06406 0.0717 C 0.08316 0.09251 0.10052 0.10916 0.11493 0.12535 C 0.12934 0.14154 0.13732 0.15287 0.15069 0.16906 C 0.16406 0.18525 0.19496 0.20422 0.19548 0.22272 C 0.196 0.24122 0.15434 0.24978 0.15364 0.28053 C 0.15295 0.31129 0.18333 0.37466 0.19097 0.40773 C 0.19861 0.4408 0.1993 0.46 0.2 0.47919 " pathEditMode="relative" ptsTypes="aaaaaaaA">
                                      <p:cBhvr>
                                        <p:cTn id="18" dur="5000" fill="hold"/>
                                        <p:tgtEl>
                                          <p:spTgt spid="82"/>
                                        </p:tgtEl>
                                        <p:attrNameLst>
                                          <p:attrName>ppt_x</p:attrName>
                                          <p:attrName>ppt_y</p:attrName>
                                        </p:attrNameLst>
                                      </p:cBhvr>
                                    </p:animMotion>
                                  </p:childTnLst>
                                </p:cTn>
                              </p:par>
                              <p:par>
                                <p:cTn id="19" presetID="0" presetClass="path" presetSubtype="0" accel="50000" decel="50000" fill="hold" grpId="0" nodeType="withEffect">
                                  <p:stCondLst>
                                    <p:cond delay="0"/>
                                  </p:stCondLst>
                                  <p:childTnLst>
                                    <p:animMotion origin="layout" path="M 3.88889E-6 -3.9408E-6 C 0.06354 0.06637 0.12708 0.13275 0.15972 0.17091 C 0.19236 0.20907 0.19739 0.21161 0.19548 0.22849 C 0.19357 0.24537 0.14704 0.24699 0.14774 0.2722 C 0.14843 0.29741 0.17413 0.33857 0.2 0.37974 " pathEditMode="relative" ptsTypes="aaaaA">
                                      <p:cBhvr>
                                        <p:cTn id="20" dur="5000" fill="hold"/>
                                        <p:tgtEl>
                                          <p:spTgt spid="83"/>
                                        </p:tgtEl>
                                        <p:attrNameLst>
                                          <p:attrName>ppt_x</p:attrName>
                                          <p:attrName>ppt_y</p:attrName>
                                        </p:attrNameLst>
                                      </p:cBhvr>
                                    </p:animMotion>
                                  </p:childTnLst>
                                </p:cTn>
                              </p:par>
                              <p:par>
                                <p:cTn id="21" presetID="0" presetClass="path" presetSubtype="0" accel="50000" decel="50000" fill="hold" grpId="0" nodeType="withEffect">
                                  <p:stCondLst>
                                    <p:cond delay="0"/>
                                  </p:stCondLst>
                                  <p:childTnLst>
                                    <p:animMotion origin="layout" path="M -1.11111E-6 6.19796E-6 C 0.01997 0.02244 0.04011 0.04487 0.05972 0.06569 C 0.07934 0.0865 0.10191 0.10755 0.11806 0.12535 C 0.1342 0.14316 0.14583 0.15981 0.15677 0.173 C 0.16771 0.18618 0.17622 0.19474 0.18368 0.20468 C 0.19115 0.21462 0.19636 0.22364 0.20156 0.23266 " pathEditMode="relative" ptsTypes="aaaaaA">
                                      <p:cBhvr>
                                        <p:cTn id="22" dur="5000" fill="hold"/>
                                        <p:tgtEl>
                                          <p:spTgt spid="84"/>
                                        </p:tgtEl>
                                        <p:attrNameLst>
                                          <p:attrName>ppt_x</p:attrName>
                                          <p:attrName>ppt_y</p:attrName>
                                        </p:attrNameLst>
                                      </p:cBhvr>
                                    </p:animMotion>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8" fill="hold" nodeType="clickEffect">
                                  <p:stCondLst>
                                    <p:cond delay="0"/>
                                  </p:stCondLst>
                                  <p:childTnLst>
                                    <p:set>
                                      <p:cBhvr>
                                        <p:cTn id="26" dur="1" fill="hold">
                                          <p:stCondLst>
                                            <p:cond delay="0"/>
                                          </p:stCondLst>
                                        </p:cTn>
                                        <p:tgtEl>
                                          <p:spTgt spid="342019">
                                            <p:txEl>
                                              <p:pRg st="1" end="1"/>
                                            </p:txEl>
                                          </p:spTgt>
                                        </p:tgtEl>
                                        <p:attrNameLst>
                                          <p:attrName>style.visibility</p:attrName>
                                        </p:attrNameLst>
                                      </p:cBhvr>
                                      <p:to>
                                        <p:strVal val="visible"/>
                                      </p:to>
                                    </p:set>
                                    <p:anim calcmode="lin" valueType="num">
                                      <p:cBhvr additive="base">
                                        <p:cTn id="27" dur="500" fill="hold"/>
                                        <p:tgtEl>
                                          <p:spTgt spid="342019">
                                            <p:txEl>
                                              <p:pRg st="1" end="1"/>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342019">
                                            <p:txEl>
                                              <p:pRg st="1" end="1"/>
                                            </p:txEl>
                                          </p:spTgt>
                                        </p:tgtEl>
                                        <p:attrNameLst>
                                          <p:attrName>ppt_y</p:attrName>
                                        </p:attrNameLst>
                                      </p:cBhvr>
                                      <p:tavLst>
                                        <p:tav tm="0">
                                          <p:val>
                                            <p:strVal val="#ppt_y"/>
                                          </p:val>
                                        </p:tav>
                                        <p:tav tm="100000">
                                          <p:val>
                                            <p:strVal val="#ppt_y"/>
                                          </p:val>
                                        </p:tav>
                                      </p:tavLst>
                                    </p:anim>
                                  </p:childTnLst>
                                </p:cTn>
                              </p:par>
                              <p:par>
                                <p:cTn id="29" presetID="3" presetClass="emph" presetSubtype="2" fill="hold" nodeType="withEffect">
                                  <p:stCondLst>
                                    <p:cond delay="0"/>
                                  </p:stCondLst>
                                  <p:childTnLst>
                                    <p:animClr clrSpc="rgb" dir="cw">
                                      <p:cBhvr override="childStyle">
                                        <p:cTn id="30" dur="500" fill="hold"/>
                                        <p:tgtEl>
                                          <p:spTgt spid="342019">
                                            <p:txEl>
                                              <p:pRg st="0" end="0"/>
                                            </p:txEl>
                                          </p:spTgt>
                                        </p:tgtEl>
                                        <p:attrNameLst>
                                          <p:attrName>style.color</p:attrName>
                                        </p:attrNameLst>
                                      </p:cBhvr>
                                      <p:to>
                                        <a:schemeClr val="accent2"/>
                                      </p:to>
                                    </p:animClr>
                                  </p:childTnLst>
                                </p:cTn>
                              </p:par>
                            </p:childTnLst>
                          </p:cTn>
                        </p:par>
                      </p:childTnLst>
                    </p:cTn>
                  </p:par>
                  <p:par>
                    <p:cTn id="31" fill="hold" nodeType="clickPar">
                      <p:stCondLst>
                        <p:cond delay="indefinite"/>
                      </p:stCondLst>
                      <p:childTnLst>
                        <p:par>
                          <p:cTn id="32" fill="hold" nodeType="withGroup">
                            <p:stCondLst>
                              <p:cond delay="0"/>
                            </p:stCondLst>
                            <p:childTnLst>
                              <p:par>
                                <p:cTn id="33" presetID="0" presetClass="path" presetSubtype="0" accel="50000" decel="50000" fill="hold" grpId="0" nodeType="clickEffect">
                                  <p:stCondLst>
                                    <p:cond delay="0"/>
                                  </p:stCondLst>
                                  <p:childTnLst>
                                    <p:animMotion origin="layout" path="M -2.77778E-6 3.52451E-6 C -0.02621 0.01087 -0.05226 0.02197 -0.0717 0.01202 C -0.09114 0.00208 -0.10382 -0.02891 -0.11649 -0.05967 " pathEditMode="relative" ptsTypes="aaA">
                                      <p:cBhvr>
                                        <p:cTn id="34" dur="5000" fill="hold"/>
                                        <p:tgtEl>
                                          <p:spTgt spid="54433"/>
                                        </p:tgtEl>
                                        <p:attrNameLst>
                                          <p:attrName>ppt_x</p:attrName>
                                          <p:attrName>ppt_y</p:attrName>
                                        </p:attrNameLst>
                                      </p:cBhvr>
                                    </p:animMotion>
                                  </p:childTnLst>
                                </p:cTn>
                              </p:par>
                              <p:par>
                                <p:cTn id="35" presetID="0" presetClass="path" presetSubtype="0" accel="50000" decel="50000" fill="hold" grpId="0" nodeType="withEffect">
                                  <p:stCondLst>
                                    <p:cond delay="0"/>
                                  </p:stCondLst>
                                  <p:childTnLst>
                                    <p:animMotion origin="layout" path="M 2.77778E-7 -6.33673E-6 C -0.00191 0.03676 -0.00382 0.07353 -0.01354 0.08741 C -0.02326 0.10129 -0.04079 0.09227 -0.05833 0.08348 " pathEditMode="relative" ptsTypes="aaA">
                                      <p:cBhvr>
                                        <p:cTn id="36" dur="5000" fill="hold"/>
                                        <p:tgtEl>
                                          <p:spTgt spid="30"/>
                                        </p:tgtEl>
                                        <p:attrNameLst>
                                          <p:attrName>ppt_x</p:attrName>
                                          <p:attrName>ppt_y</p:attrName>
                                        </p:attrNameLst>
                                      </p:cBhvr>
                                    </p:animMotion>
                                  </p:childTnLst>
                                </p:cTn>
                              </p:par>
                              <p:par>
                                <p:cTn id="37" presetID="0" presetClass="path" presetSubtype="0" accel="50000" decel="50000" fill="hold" grpId="0" nodeType="withEffect">
                                  <p:stCondLst>
                                    <p:cond delay="0"/>
                                  </p:stCondLst>
                                  <p:childTnLst>
                                    <p:animMotion origin="layout" path="M 0.0007 -0.00069 C -0.00746 0.02313 -0.00677 0.04672 -0.02916 0.05296 C -0.05156 0.05921 -0.11198 0.04024 -0.13368 0.03701 " pathEditMode="relative" rAng="0" ptsTypes="aaa">
                                      <p:cBhvr>
                                        <p:cTn id="38" dur="5000" fill="hold"/>
                                        <p:tgtEl>
                                          <p:spTgt spid="54442"/>
                                        </p:tgtEl>
                                        <p:attrNameLst>
                                          <p:attrName>ppt_x</p:attrName>
                                          <p:attrName>ppt_y</p:attrName>
                                        </p:attrNameLst>
                                      </p:cBhvr>
                                      <p:rCtr x="-6700" y="3000"/>
                                    </p:animMotion>
                                  </p:childTnLst>
                                </p:cTn>
                              </p:par>
                              <p:par>
                                <p:cTn id="39" presetID="0" presetClass="path" presetSubtype="0" accel="50000" decel="50000" fill="hold" grpId="0" nodeType="withEffect">
                                  <p:stCondLst>
                                    <p:cond delay="0"/>
                                  </p:stCondLst>
                                  <p:childTnLst>
                                    <p:animMotion origin="layout" path="M 3.05556E-6 4.93062E-6 C 3.05556E-6 4.93062E-6 -0.03802 4.93062E-6 -0.07605 4.93062E-6 " pathEditMode="relative" ptsTypes="aA">
                                      <p:cBhvr>
                                        <p:cTn id="40" dur="5000" fill="hold"/>
                                        <p:tgtEl>
                                          <p:spTgt spid="54434"/>
                                        </p:tgtEl>
                                        <p:attrNameLst>
                                          <p:attrName>ppt_x</p:attrName>
                                          <p:attrName>ppt_y</p:attrName>
                                        </p:attrNameLst>
                                      </p:cBhvr>
                                    </p:animMotion>
                                  </p:childTnLst>
                                </p:cTn>
                              </p:par>
                              <p:par>
                                <p:cTn id="41" presetID="0" presetClass="path" presetSubtype="0" accel="50000" decel="50000" fill="hold" grpId="0" nodeType="withEffect">
                                  <p:stCondLst>
                                    <p:cond delay="0"/>
                                  </p:stCondLst>
                                  <p:childTnLst>
                                    <p:animMotion origin="layout" path="M -5.27778E-6 3.80204E-6 C -0.04376 0.00416 -0.08751 0.00856 -0.10608 0.00393 C -0.12466 -0.00069 -0.11841 -0.01434 -0.11198 -0.02798 " pathEditMode="relative" ptsTypes="aaA">
                                      <p:cBhvr>
                                        <p:cTn id="42" dur="5000" fill="hold"/>
                                        <p:tgtEl>
                                          <p:spTgt spid="54441"/>
                                        </p:tgtEl>
                                        <p:attrNameLst>
                                          <p:attrName>ppt_x</p:attrName>
                                          <p:attrName>ppt_y</p:attrName>
                                        </p:attrNameLst>
                                      </p:cBhvr>
                                    </p:animMotion>
                                  </p:childTnLst>
                                </p:cTn>
                              </p:par>
                              <p:par>
                                <p:cTn id="43" presetID="0" presetClass="path" presetSubtype="0" accel="50000" decel="50000" fill="hold" grpId="0" nodeType="withEffect">
                                  <p:stCondLst>
                                    <p:cond delay="0"/>
                                  </p:stCondLst>
                                  <p:childTnLst>
                                    <p:animMotion origin="layout" path="M -5.55556E-7 -9.89824E-7 C -0.025 0.00648 -0.04983 0.01295 -0.06424 0.00208 C -0.07865 -0.00879 -0.08264 -0.03723 -0.08663 -0.06545 " pathEditMode="relative" ptsTypes="aaA">
                                      <p:cBhvr>
                                        <p:cTn id="44" dur="5000" fill="hold"/>
                                        <p:tgtEl>
                                          <p:spTgt spid="29"/>
                                        </p:tgtEl>
                                        <p:attrNameLst>
                                          <p:attrName>ppt_x</p:attrName>
                                          <p:attrName>ppt_y</p:attrName>
                                        </p:attrNameLst>
                                      </p:cBhvr>
                                    </p:animMotion>
                                  </p:childTnLst>
                                </p:cTn>
                              </p:par>
                              <p:par>
                                <p:cTn id="45" presetID="0" presetClass="path" presetSubtype="0" accel="50000" decel="50000" fill="hold" grpId="0" nodeType="withEffect">
                                  <p:stCondLst>
                                    <p:cond delay="0"/>
                                  </p:stCondLst>
                                  <p:childTnLst>
                                    <p:animMotion origin="layout" path="M 4.44444E-6 5.20814E-6 C -0.02223 0.02244 -0.04445 0.04487 -0.0566 0.06777 C -0.06875 0.09066 -0.06233 0.12605 -0.07309 0.13738 C -0.08386 0.14871 -0.10243 0.14201 -0.12084 0.1353 " pathEditMode="relative" ptsTypes="aaaA">
                                      <p:cBhvr>
                                        <p:cTn id="46" dur="5000" fill="hold"/>
                                        <p:tgtEl>
                                          <p:spTgt spid="21"/>
                                        </p:tgtEl>
                                        <p:attrNameLst>
                                          <p:attrName>ppt_x</p:attrName>
                                          <p:attrName>ppt_y</p:attrName>
                                        </p:attrNameLst>
                                      </p:cBhvr>
                                    </p:animMotion>
                                  </p:childTnLst>
                                </p:cTn>
                              </p:par>
                              <p:par>
                                <p:cTn id="47" presetID="0" presetClass="path" presetSubtype="0" accel="50000" decel="50000" fill="hold" grpId="0" nodeType="withEffect">
                                  <p:stCondLst>
                                    <p:cond delay="0"/>
                                  </p:stCondLst>
                                  <p:childTnLst>
                                    <p:animMotion origin="layout" path="M 3.61111E-6 3.9408E-6 C 0.00087 0.01411 0.00174 0.02821 0.00295 0.04579 C 0.00417 0.06337 0.00573 0.08441 0.00747 0.10546 " pathEditMode="relative" ptsTypes="aaA">
                                      <p:cBhvr>
                                        <p:cTn id="48" dur="5000" fill="hold"/>
                                        <p:tgtEl>
                                          <p:spTgt spid="13"/>
                                        </p:tgtEl>
                                        <p:attrNameLst>
                                          <p:attrName>ppt_x</p:attrName>
                                          <p:attrName>ppt_y</p:attrName>
                                        </p:attrNameLst>
                                      </p:cBhvr>
                                    </p:animMotion>
                                  </p:childTnLst>
                                </p:cTn>
                              </p:par>
                              <p:par>
                                <p:cTn id="49" presetID="0" presetClass="path" presetSubtype="0" accel="50000" decel="50000" fill="hold" grpId="0" nodeType="withEffect">
                                  <p:stCondLst>
                                    <p:cond delay="0"/>
                                  </p:stCondLst>
                                  <p:childTnLst>
                                    <p:animMotion origin="layout" path="M -0.00052 3.98705E-6 C -0.01597 -0.00879 -0.03125 -0.01758 -0.04688 -0.01388 C -0.0625 -0.01018 -0.07969 0.01526 -0.09462 0.02197 C -0.10955 0.02867 -0.12257 0.01989 -0.13629 0.0259 C -0.15 0.03191 -0.16337 0.04463 -0.17674 0.05758 " pathEditMode="relative" ptsTypes="aaaaA">
                                      <p:cBhvr>
                                        <p:cTn id="50" dur="5000" fill="hold"/>
                                        <p:tgtEl>
                                          <p:spTgt spid="9"/>
                                        </p:tgtEl>
                                        <p:attrNameLst>
                                          <p:attrName>ppt_x</p:attrName>
                                          <p:attrName>ppt_y</p:attrName>
                                        </p:attrNameLst>
                                      </p:cBhvr>
                                    </p:animMotion>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nodeType="clickEffect">
                                  <p:stCondLst>
                                    <p:cond delay="0"/>
                                  </p:stCondLst>
                                  <p:childTnLst>
                                    <p:set>
                                      <p:cBhvr>
                                        <p:cTn id="54" dur="1" fill="hold">
                                          <p:stCondLst>
                                            <p:cond delay="0"/>
                                          </p:stCondLst>
                                        </p:cTn>
                                        <p:tgtEl>
                                          <p:spTgt spid="342019">
                                            <p:txEl>
                                              <p:pRg st="2" end="2"/>
                                            </p:txEl>
                                          </p:spTgt>
                                        </p:tgtEl>
                                        <p:attrNameLst>
                                          <p:attrName>style.visibility</p:attrName>
                                        </p:attrNameLst>
                                      </p:cBhvr>
                                      <p:to>
                                        <p:strVal val="visible"/>
                                      </p:to>
                                    </p:set>
                                    <p:anim calcmode="lin" valueType="num">
                                      <p:cBhvr additive="base">
                                        <p:cTn id="55" dur="500" fill="hold"/>
                                        <p:tgtEl>
                                          <p:spTgt spid="342019">
                                            <p:txEl>
                                              <p:pRg st="2" end="2"/>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342019">
                                            <p:txEl>
                                              <p:pRg st="2" end="2"/>
                                            </p:txEl>
                                          </p:spTgt>
                                        </p:tgtEl>
                                        <p:attrNameLst>
                                          <p:attrName>ppt_y</p:attrName>
                                        </p:attrNameLst>
                                      </p:cBhvr>
                                      <p:tavLst>
                                        <p:tav tm="0">
                                          <p:val>
                                            <p:strVal val="#ppt_y"/>
                                          </p:val>
                                        </p:tav>
                                        <p:tav tm="100000">
                                          <p:val>
                                            <p:strVal val="#ppt_y"/>
                                          </p:val>
                                        </p:tav>
                                      </p:tavLst>
                                    </p:anim>
                                  </p:childTnLst>
                                </p:cTn>
                              </p:par>
                              <p:par>
                                <p:cTn id="57" presetID="3" presetClass="emph" presetSubtype="2" fill="hold" nodeType="withEffect">
                                  <p:stCondLst>
                                    <p:cond delay="0"/>
                                  </p:stCondLst>
                                  <p:childTnLst>
                                    <p:animClr clrSpc="rgb" dir="cw">
                                      <p:cBhvr override="childStyle">
                                        <p:cTn id="58" dur="500" fill="hold"/>
                                        <p:tgtEl>
                                          <p:spTgt spid="342019">
                                            <p:txEl>
                                              <p:pRg st="1" end="1"/>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9" grpId="0" animBg="1"/>
      <p:bldP spid="30" grpId="0" animBg="1"/>
      <p:bldP spid="54433" grpId="0" animBg="1"/>
      <p:bldP spid="54434" grpId="0" animBg="1"/>
      <p:bldP spid="54441" grpId="0" animBg="1"/>
      <p:bldP spid="54442" grpId="0" animBg="1"/>
      <p:bldP spid="79" grpId="0" animBg="1"/>
      <p:bldP spid="80" grpId="0" animBg="1"/>
      <p:bldP spid="81" grpId="0" animBg="1"/>
      <p:bldP spid="82" grpId="0" animBg="1"/>
      <p:bldP spid="83" grpId="0" animBg="1"/>
      <p:bldP spid="84" grpId="0" animBg="1"/>
    </p:bldLst>
  </p:timing>
</p:sld>
</file>

<file path=ppt/slides/slide1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7074" name="Rectangle 2"/>
          <p:cNvSpPr>
            <a:spLocks noGrp="1" noChangeArrowheads="1"/>
          </p:cNvSpPr>
          <p:nvPr>
            <p:ph type="title" idx="4294967295"/>
          </p:nvPr>
        </p:nvSpPr>
        <p:spPr>
          <a:xfrm>
            <a:off x="4419600" y="0"/>
            <a:ext cx="4724400" cy="762000"/>
          </a:xfrm>
        </p:spPr>
        <p:txBody>
          <a:bodyPr rtlCol="0">
            <a:normAutofit/>
          </a:bodyPr>
          <a:lstStyle/>
          <a:p>
            <a:pPr eaLnBrk="1" fontAlgn="auto" hangingPunct="1">
              <a:spcAft>
                <a:spcPts val="0"/>
              </a:spcAft>
              <a:defRPr/>
            </a:pPr>
            <a:r>
              <a:rPr lang="en-US" dirty="0" smtClean="0">
                <a:effectLst>
                  <a:outerShdw blurRad="38100" dist="38100" dir="2700000" algn="tl">
                    <a:srgbClr val="C0C0C0"/>
                  </a:outerShdw>
                </a:effectLst>
              </a:rPr>
              <a:t>Compare Fluids</a:t>
            </a:r>
            <a:endParaRPr lang="en-US" baseline="30000" dirty="0" smtClean="0">
              <a:effectLst>
                <a:outerShdw blurRad="38100" dist="38100" dir="2700000" algn="tl">
                  <a:srgbClr val="C0C0C0"/>
                </a:outerShdw>
              </a:effectLst>
            </a:endParaRPr>
          </a:p>
        </p:txBody>
      </p:sp>
      <p:sp>
        <p:nvSpPr>
          <p:cNvPr id="342019" name="Rectangle 3"/>
          <p:cNvSpPr>
            <a:spLocks noChangeArrowheads="1"/>
          </p:cNvSpPr>
          <p:nvPr/>
        </p:nvSpPr>
        <p:spPr bwMode="auto">
          <a:xfrm>
            <a:off x="228600" y="914400"/>
            <a:ext cx="8915400" cy="5791200"/>
          </a:xfrm>
          <a:prstGeom prst="rect">
            <a:avLst/>
          </a:prstGeom>
          <a:noFill/>
          <a:ln w="9525">
            <a:noFill/>
            <a:miter lim="800000"/>
            <a:headEnd/>
            <a:tailEnd/>
          </a:ln>
        </p:spPr>
        <p:txBody>
          <a:bodyPr/>
          <a:lstStyle/>
          <a:p>
            <a:pPr marL="342900" indent="-342900">
              <a:spcBef>
                <a:spcPct val="20000"/>
              </a:spcBef>
              <a:buClr>
                <a:schemeClr val="tx1"/>
              </a:buClr>
              <a:buFontTx/>
              <a:buChar char="•"/>
              <a:defRPr/>
            </a:pPr>
            <a:endParaRPr lang="en-US" sz="2400" dirty="0">
              <a:effectLst>
                <a:outerShdw blurRad="38100" dist="38100" dir="2700000" algn="tl">
                  <a:srgbClr val="000000"/>
                </a:outerShdw>
              </a:effectLst>
              <a:ea typeface="+mn-ea"/>
              <a:cs typeface="Times New Roman" pitchFamily="18" charset="0"/>
            </a:endParaRPr>
          </a:p>
        </p:txBody>
      </p:sp>
      <p:sp>
        <p:nvSpPr>
          <p:cNvPr id="5" name="Rectangle 3"/>
          <p:cNvSpPr>
            <a:spLocks noChangeArrowheads="1"/>
          </p:cNvSpPr>
          <p:nvPr/>
        </p:nvSpPr>
        <p:spPr bwMode="auto">
          <a:xfrm>
            <a:off x="14288" y="914400"/>
            <a:ext cx="4724400" cy="5372100"/>
          </a:xfrm>
          <a:prstGeom prst="rect">
            <a:avLst/>
          </a:prstGeom>
          <a:noFill/>
          <a:ln w="9525">
            <a:noFill/>
            <a:miter lim="800000"/>
            <a:headEnd/>
            <a:tailEnd/>
          </a:ln>
        </p:spPr>
        <p:txBody>
          <a:bodyPr/>
          <a:lstStyle/>
          <a:p>
            <a:pPr marL="342900" indent="-342900">
              <a:spcAft>
                <a:spcPts val="1800"/>
              </a:spcAft>
              <a:buClr>
                <a:schemeClr val="tx1"/>
              </a:buClr>
              <a:buFontTx/>
              <a:buChar char="•"/>
              <a:defRPr/>
            </a:pPr>
            <a:r>
              <a:rPr lang="en-US" sz="2400" dirty="0">
                <a:ea typeface="ＭＳ Ｐゴシック" charset="-128"/>
                <a:cs typeface="Times New Roman" pitchFamily="18" charset="0"/>
              </a:rPr>
              <a:t>Max dose of Hextend is 1,000ml (1,600ml of volume expansion effect) </a:t>
            </a:r>
          </a:p>
          <a:p>
            <a:pPr marL="342900" indent="-342900">
              <a:spcAft>
                <a:spcPts val="1800"/>
              </a:spcAft>
              <a:buClr>
                <a:schemeClr val="tx1"/>
              </a:buClr>
              <a:buFontTx/>
              <a:buChar char="•"/>
              <a:defRPr/>
            </a:pPr>
            <a:r>
              <a:rPr lang="en-US" sz="2400" dirty="0">
                <a:ea typeface="ＭＳ Ｐゴシック" charset="-128"/>
                <a:cs typeface="Times New Roman" pitchFamily="18" charset="0"/>
              </a:rPr>
              <a:t>To get the same effect from crystalloid, it requires 7,000ml PER CASUALTY!</a:t>
            </a:r>
          </a:p>
          <a:p>
            <a:pPr marL="342900" indent="-342900">
              <a:spcAft>
                <a:spcPts val="1800"/>
              </a:spcAft>
              <a:buClr>
                <a:schemeClr val="tx1"/>
              </a:buClr>
              <a:buFontTx/>
              <a:buChar char="•"/>
              <a:defRPr/>
            </a:pPr>
            <a:r>
              <a:rPr lang="en-US" sz="2400" dirty="0">
                <a:ea typeface="ＭＳ Ｐゴシック" charset="-128"/>
                <a:cs typeface="Times New Roman" pitchFamily="18" charset="0"/>
              </a:rPr>
              <a:t>Which would you rather carry?</a:t>
            </a:r>
          </a:p>
          <a:p>
            <a:pPr marL="342900" indent="-342900">
              <a:spcAft>
                <a:spcPts val="1800"/>
              </a:spcAft>
              <a:buClr>
                <a:schemeClr val="tx1"/>
              </a:buClr>
              <a:buFontTx/>
              <a:buChar char="•"/>
              <a:defRPr/>
            </a:pPr>
            <a:r>
              <a:rPr lang="en-US" sz="2400" dirty="0">
                <a:ea typeface="ＭＳ Ｐゴシック" charset="-128"/>
                <a:cs typeface="Times New Roman" pitchFamily="18" charset="0"/>
              </a:rPr>
              <a:t>Hextend is preferred as a </a:t>
            </a:r>
            <a:r>
              <a:rPr lang="en-US" sz="2400" u="sng" dirty="0">
                <a:ea typeface="ＭＳ Ｐゴシック" charset="-128"/>
                <a:cs typeface="Times New Roman" pitchFamily="18" charset="0"/>
              </a:rPr>
              <a:t>weight saving advantage </a:t>
            </a:r>
            <a:r>
              <a:rPr lang="en-US" sz="2400" dirty="0">
                <a:ea typeface="ＭＳ Ｐゴシック" charset="-128"/>
                <a:cs typeface="Times New Roman" pitchFamily="18" charset="0"/>
              </a:rPr>
              <a:t>for combat trauma</a:t>
            </a:r>
          </a:p>
          <a:p>
            <a:pPr marL="342900" indent="-342900">
              <a:spcAft>
                <a:spcPts val="1800"/>
              </a:spcAft>
              <a:buClr>
                <a:schemeClr val="tx1"/>
              </a:buClr>
              <a:buFontTx/>
              <a:buChar char="•"/>
              <a:defRPr/>
            </a:pPr>
            <a:r>
              <a:rPr lang="en-US" sz="2400" dirty="0">
                <a:ea typeface="ＭＳ Ｐゴシック" charset="-128"/>
                <a:cs typeface="Times New Roman" pitchFamily="18" charset="0"/>
              </a:rPr>
              <a:t>For hemorrhagic shock, LR is 2</a:t>
            </a:r>
            <a:r>
              <a:rPr lang="en-US" sz="2400" baseline="30000" dirty="0">
                <a:ea typeface="ＭＳ Ｐゴシック" charset="-128"/>
                <a:cs typeface="Times New Roman" pitchFamily="18" charset="0"/>
              </a:rPr>
              <a:t>nd</a:t>
            </a:r>
            <a:r>
              <a:rPr lang="en-US" sz="2400" dirty="0">
                <a:ea typeface="ＭＳ Ｐゴシック" charset="-128"/>
                <a:cs typeface="Times New Roman" pitchFamily="18" charset="0"/>
              </a:rPr>
              <a:t> choice</a:t>
            </a:r>
            <a:r>
              <a:rPr lang="en-US" sz="2400" dirty="0">
                <a:effectLst>
                  <a:outerShdw blurRad="38100" dist="38100" dir="2700000" algn="tl">
                    <a:srgbClr val="C0C0C0"/>
                  </a:outerShdw>
                </a:effectLst>
                <a:ea typeface="ＭＳ Ｐゴシック" charset="-128"/>
                <a:cs typeface="Times New Roman" pitchFamily="18" charset="0"/>
              </a:rPr>
              <a:t>.</a:t>
            </a:r>
          </a:p>
        </p:txBody>
      </p:sp>
      <p:pic>
        <p:nvPicPr>
          <p:cNvPr id="7" name="Picture 5" descr="Hetastarch （ヘタスターチ）"/>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6781800" y="914400"/>
            <a:ext cx="914400" cy="1371600"/>
          </a:xfrm>
          <a:prstGeom prst="rect">
            <a:avLst/>
          </a:prstGeom>
          <a:noFill/>
          <a:ln w="9525">
            <a:noFill/>
            <a:miter lim="800000"/>
            <a:headEnd/>
            <a:tailEnd/>
          </a:ln>
        </p:spPr>
      </p:pic>
      <p:pic>
        <p:nvPicPr>
          <p:cNvPr id="9" name="Picture 5" descr="Hetastarch （ヘタスターチ）"/>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7696200" y="914400"/>
            <a:ext cx="914400" cy="1371600"/>
          </a:xfrm>
          <a:prstGeom prst="rect">
            <a:avLst/>
          </a:prstGeom>
          <a:noFill/>
          <a:ln w="9525">
            <a:noFill/>
            <a:miter lim="800000"/>
            <a:headEnd/>
            <a:tailEnd/>
          </a:ln>
        </p:spPr>
      </p:pic>
      <p:pic>
        <p:nvPicPr>
          <p:cNvPr id="11" name="Picture 7" descr="Lactated Ringer-1000ml Bag &lt;font color=#FF0000&gt;&lt;b&gt; Rx"/>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7353300" y="2286000"/>
            <a:ext cx="990600" cy="2381250"/>
          </a:xfrm>
          <a:prstGeom prst="rect">
            <a:avLst/>
          </a:prstGeom>
          <a:noFill/>
          <a:ln w="9525">
            <a:noFill/>
            <a:miter lim="800000"/>
            <a:headEnd/>
            <a:tailEnd/>
          </a:ln>
        </p:spPr>
      </p:pic>
      <p:pic>
        <p:nvPicPr>
          <p:cNvPr id="12" name="Picture 7" descr="Lactated Ringer-1000ml Bag &lt;font color=#FF0000&gt;&lt;b&gt; Rx"/>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8153400" y="2286000"/>
            <a:ext cx="990600" cy="2381250"/>
          </a:xfrm>
          <a:prstGeom prst="rect">
            <a:avLst/>
          </a:prstGeom>
          <a:noFill/>
          <a:ln w="9525">
            <a:noFill/>
            <a:miter lim="800000"/>
            <a:headEnd/>
            <a:tailEnd/>
          </a:ln>
        </p:spPr>
      </p:pic>
      <p:pic>
        <p:nvPicPr>
          <p:cNvPr id="15" name="Picture 7" descr="Lactated Ringer-1000ml Bag &lt;font color=#FF0000&gt;&lt;b&gt; Rx"/>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6553200" y="2286000"/>
            <a:ext cx="990600" cy="2381250"/>
          </a:xfrm>
          <a:prstGeom prst="rect">
            <a:avLst/>
          </a:prstGeom>
          <a:noFill/>
          <a:ln w="9525">
            <a:noFill/>
            <a:miter lim="800000"/>
            <a:headEnd/>
            <a:tailEnd/>
          </a:ln>
        </p:spPr>
      </p:pic>
      <p:pic>
        <p:nvPicPr>
          <p:cNvPr id="16" name="Picture 7" descr="Lactated Ringer-1000ml Bag &lt;font color=#FF0000&gt;&lt;b&gt; Rx"/>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5791200" y="4476750"/>
            <a:ext cx="990600" cy="2381250"/>
          </a:xfrm>
          <a:prstGeom prst="rect">
            <a:avLst/>
          </a:prstGeom>
          <a:noFill/>
          <a:ln w="9525">
            <a:noFill/>
            <a:miter lim="800000"/>
            <a:headEnd/>
            <a:tailEnd/>
          </a:ln>
        </p:spPr>
      </p:pic>
      <p:pic>
        <p:nvPicPr>
          <p:cNvPr id="17" name="Picture 7" descr="Lactated Ringer-1000ml Bag &lt;font color=#FF0000&gt;&lt;b&gt; Rx"/>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8153400" y="4476750"/>
            <a:ext cx="990600" cy="2381250"/>
          </a:xfrm>
          <a:prstGeom prst="rect">
            <a:avLst/>
          </a:prstGeom>
          <a:noFill/>
          <a:ln w="9525">
            <a:noFill/>
            <a:miter lim="800000"/>
            <a:headEnd/>
            <a:tailEnd/>
          </a:ln>
        </p:spPr>
      </p:pic>
      <p:pic>
        <p:nvPicPr>
          <p:cNvPr id="18" name="Picture 7" descr="Lactated Ringer-1000ml Bag &lt;font color=#FF0000&gt;&lt;b&gt; Rx"/>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7353300" y="4476750"/>
            <a:ext cx="990600" cy="2381250"/>
          </a:xfrm>
          <a:prstGeom prst="rect">
            <a:avLst/>
          </a:prstGeom>
          <a:noFill/>
          <a:ln w="9525">
            <a:noFill/>
            <a:miter lim="800000"/>
            <a:headEnd/>
            <a:tailEnd/>
          </a:ln>
        </p:spPr>
      </p:pic>
      <p:pic>
        <p:nvPicPr>
          <p:cNvPr id="19" name="Picture 7" descr="Lactated Ringer-1000ml Bag &lt;font color=#FF0000&gt;&lt;b&gt; Rx"/>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6553200" y="4476750"/>
            <a:ext cx="990600" cy="2381250"/>
          </a:xfrm>
          <a:prstGeom prst="rect">
            <a:avLst/>
          </a:prstGeom>
          <a:noFill/>
          <a:ln w="9525">
            <a:noFill/>
            <a:miter lim="800000"/>
            <a:headEnd/>
            <a:tailEnd/>
          </a:ln>
        </p:spPr>
      </p:pic>
      <p:sp>
        <p:nvSpPr>
          <p:cNvPr id="20" name="TextBox 19"/>
          <p:cNvSpPr txBox="1">
            <a:spLocks noChangeArrowheads="1"/>
          </p:cNvSpPr>
          <p:nvPr/>
        </p:nvSpPr>
        <p:spPr bwMode="auto">
          <a:xfrm>
            <a:off x="5210175" y="914400"/>
            <a:ext cx="1571625" cy="954088"/>
          </a:xfrm>
          <a:prstGeom prst="rect">
            <a:avLst/>
          </a:prstGeom>
          <a:noFill/>
          <a:ln w="9525">
            <a:noFill/>
            <a:miter lim="800000"/>
            <a:headEnd/>
            <a:tailEnd/>
          </a:ln>
        </p:spPr>
        <p:txBody>
          <a:bodyPr wrap="none">
            <a:spAutoFit/>
          </a:bodyPr>
          <a:lstStyle/>
          <a:p>
            <a:pPr algn="r" eaLnBrk="0" hangingPunct="0"/>
            <a:r>
              <a:rPr lang="en-US" b="1">
                <a:cs typeface="Times New Roman" pitchFamily="18" charset="0"/>
              </a:rPr>
              <a:t>Hextend </a:t>
            </a:r>
          </a:p>
          <a:p>
            <a:pPr algn="r" eaLnBrk="0" hangingPunct="0"/>
            <a:r>
              <a:rPr lang="en-US" b="1">
                <a:cs typeface="Times New Roman" pitchFamily="18" charset="0"/>
              </a:rPr>
              <a:t>2.6 lbs</a:t>
            </a:r>
          </a:p>
        </p:txBody>
      </p:sp>
      <p:sp>
        <p:nvSpPr>
          <p:cNvPr id="21" name="TextBox 20"/>
          <p:cNvSpPr txBox="1">
            <a:spLocks noChangeArrowheads="1"/>
          </p:cNvSpPr>
          <p:nvPr/>
        </p:nvSpPr>
        <p:spPr bwMode="auto">
          <a:xfrm>
            <a:off x="4703763" y="3276600"/>
            <a:ext cx="1900237" cy="954088"/>
          </a:xfrm>
          <a:prstGeom prst="rect">
            <a:avLst/>
          </a:prstGeom>
          <a:noFill/>
          <a:ln w="9525">
            <a:noFill/>
            <a:miter lim="800000"/>
            <a:headEnd/>
            <a:tailEnd/>
          </a:ln>
        </p:spPr>
        <p:txBody>
          <a:bodyPr wrap="none">
            <a:spAutoFit/>
          </a:bodyPr>
          <a:lstStyle/>
          <a:p>
            <a:pPr algn="r" eaLnBrk="0" hangingPunct="0"/>
            <a:r>
              <a:rPr lang="en-US" b="1">
                <a:cs typeface="Times New Roman" pitchFamily="18" charset="0"/>
              </a:rPr>
              <a:t>Crystalloid</a:t>
            </a:r>
          </a:p>
          <a:p>
            <a:pPr algn="r" eaLnBrk="0" hangingPunct="0"/>
            <a:r>
              <a:rPr lang="en-US" b="1">
                <a:cs typeface="Times New Roman" pitchFamily="18" charset="0"/>
              </a:rPr>
              <a:t>14.4 lbs</a:t>
            </a:r>
          </a:p>
        </p:txBody>
      </p:sp>
      <p:sp>
        <p:nvSpPr>
          <p:cNvPr id="22" name="Oval 21"/>
          <p:cNvSpPr>
            <a:spLocks noChangeArrowheads="1"/>
          </p:cNvSpPr>
          <p:nvPr/>
        </p:nvSpPr>
        <p:spPr bwMode="auto">
          <a:xfrm>
            <a:off x="4953000" y="762000"/>
            <a:ext cx="2209800" cy="1219200"/>
          </a:xfrm>
          <a:prstGeom prst="ellipse">
            <a:avLst/>
          </a:prstGeom>
          <a:noFill/>
          <a:ln w="76200">
            <a:solidFill>
              <a:srgbClr val="FF0000"/>
            </a:solidFill>
            <a:miter lim="800000"/>
            <a:headEnd type="none" w="sm" len="sm"/>
            <a:tailEnd type="none" w="sm" len="sm"/>
          </a:ln>
        </p:spPr>
        <p:txBody>
          <a:bodyPr wrap="none"/>
          <a:lstStyle/>
          <a:p>
            <a:pPr eaLnBrk="0" hangingPunct="0"/>
            <a:endParaRPr lang="en-US" sz="180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2"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1+#ppt_w/2"/>
                                          </p:val>
                                        </p:tav>
                                        <p:tav tm="100000">
                                          <p:val>
                                            <p:strVal val="#ppt_x"/>
                                          </p:val>
                                        </p:tav>
                                      </p:tavLst>
                                    </p:anim>
                                    <p:anim calcmode="lin" valueType="num">
                                      <p:cBhvr additive="base">
                                        <p:cTn id="13" dur="500" fill="hold"/>
                                        <p:tgtEl>
                                          <p:spTgt spid="9"/>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additive="base">
                                        <p:cTn id="17" dur="500" fill="hold"/>
                                        <p:tgtEl>
                                          <p:spTgt spid="20"/>
                                        </p:tgtEl>
                                        <p:attrNameLst>
                                          <p:attrName>ppt_x</p:attrName>
                                        </p:attrNameLst>
                                      </p:cBhvr>
                                      <p:tavLst>
                                        <p:tav tm="0">
                                          <p:val>
                                            <p:strVal val="1+#ppt_w/2"/>
                                          </p:val>
                                        </p:tav>
                                        <p:tav tm="100000">
                                          <p:val>
                                            <p:strVal val="#ppt_x"/>
                                          </p:val>
                                        </p:tav>
                                      </p:tavLst>
                                    </p:anim>
                                    <p:anim calcmode="lin" valueType="num">
                                      <p:cBhvr additive="base">
                                        <p:cTn id="18"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8" fill="hold" nodeType="clickEffect">
                                  <p:stCondLst>
                                    <p:cond delay="0"/>
                                  </p:stCondLst>
                                  <p:childTnLst>
                                    <p:set>
                                      <p:cBhvr>
                                        <p:cTn id="22" dur="1" fill="hold">
                                          <p:stCondLst>
                                            <p:cond delay="0"/>
                                          </p:stCondLst>
                                        </p:cTn>
                                        <p:tgtEl>
                                          <p:spTgt spid="5">
                                            <p:txEl>
                                              <p:pRg st="1" end="1"/>
                                            </p:txEl>
                                          </p:spTgt>
                                        </p:tgtEl>
                                        <p:attrNameLst>
                                          <p:attrName>style.visibility</p:attrName>
                                        </p:attrNameLst>
                                      </p:cBhvr>
                                      <p:to>
                                        <p:strVal val="visible"/>
                                      </p:to>
                                    </p:set>
                                    <p:anim calcmode="lin" valueType="num">
                                      <p:cBhvr additive="base">
                                        <p:cTn id="23" dur="500" fill="hold"/>
                                        <p:tgtEl>
                                          <p:spTgt spid="5">
                                            <p:txEl>
                                              <p:pRg st="1" end="1"/>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5">
                                            <p:txEl>
                                              <p:pRg st="1" end="1"/>
                                            </p:txEl>
                                          </p:spTgt>
                                        </p:tgtEl>
                                        <p:attrNameLst>
                                          <p:attrName>ppt_y</p:attrName>
                                        </p:attrNameLst>
                                      </p:cBhvr>
                                      <p:tavLst>
                                        <p:tav tm="0">
                                          <p:val>
                                            <p:strVal val="#ppt_y"/>
                                          </p:val>
                                        </p:tav>
                                        <p:tav tm="100000">
                                          <p:val>
                                            <p:strVal val="#ppt_y"/>
                                          </p:val>
                                        </p:tav>
                                      </p:tavLst>
                                    </p:anim>
                                  </p:childTnLst>
                                </p:cTn>
                              </p:par>
                              <p:par>
                                <p:cTn id="25" presetID="3" presetClass="emph" presetSubtype="2" fill="hold" nodeType="withEffect">
                                  <p:stCondLst>
                                    <p:cond delay="0"/>
                                  </p:stCondLst>
                                  <p:childTnLst>
                                    <p:animClr clrSpc="rgb" dir="cw">
                                      <p:cBhvr override="childStyle">
                                        <p:cTn id="26" dur="500" fill="hold"/>
                                        <p:tgtEl>
                                          <p:spTgt spid="5">
                                            <p:txEl>
                                              <p:pRg st="0" end="0"/>
                                            </p:txEl>
                                          </p:spTgt>
                                        </p:tgtEl>
                                        <p:attrNameLst>
                                          <p:attrName>style.color</p:attrName>
                                        </p:attrNameLst>
                                      </p:cBhvr>
                                      <p:to>
                                        <a:schemeClr val="accent2"/>
                                      </p:to>
                                    </p:animClr>
                                  </p:childTnLst>
                                </p:cTn>
                              </p:par>
                            </p:childTnLst>
                          </p:cTn>
                        </p:par>
                        <p:par>
                          <p:cTn id="27" fill="hold" nodeType="afterGroup">
                            <p:stCondLst>
                              <p:cond delay="500"/>
                            </p:stCondLst>
                            <p:childTnLst>
                              <p:par>
                                <p:cTn id="28" presetID="2" presetClass="entr" presetSubtype="2" fill="hold" nodeType="afterEffect">
                                  <p:stCondLst>
                                    <p:cond delay="0"/>
                                  </p:stCondLst>
                                  <p:childTnLst>
                                    <p:set>
                                      <p:cBhvr>
                                        <p:cTn id="29" dur="1" fill="hold">
                                          <p:stCondLst>
                                            <p:cond delay="0"/>
                                          </p:stCondLst>
                                        </p:cTn>
                                        <p:tgtEl>
                                          <p:spTgt spid="15"/>
                                        </p:tgtEl>
                                        <p:attrNameLst>
                                          <p:attrName>style.visibility</p:attrName>
                                        </p:attrNameLst>
                                      </p:cBhvr>
                                      <p:to>
                                        <p:strVal val="visible"/>
                                      </p:to>
                                    </p:set>
                                    <p:anim calcmode="lin" valueType="num">
                                      <p:cBhvr additive="base">
                                        <p:cTn id="30" dur="500" fill="hold"/>
                                        <p:tgtEl>
                                          <p:spTgt spid="15"/>
                                        </p:tgtEl>
                                        <p:attrNameLst>
                                          <p:attrName>ppt_x</p:attrName>
                                        </p:attrNameLst>
                                      </p:cBhvr>
                                      <p:tavLst>
                                        <p:tav tm="0">
                                          <p:val>
                                            <p:strVal val="1+#ppt_w/2"/>
                                          </p:val>
                                        </p:tav>
                                        <p:tav tm="100000">
                                          <p:val>
                                            <p:strVal val="#ppt_x"/>
                                          </p:val>
                                        </p:tav>
                                      </p:tavLst>
                                    </p:anim>
                                    <p:anim calcmode="lin" valueType="num">
                                      <p:cBhvr additive="base">
                                        <p:cTn id="31" dur="500" fill="hold"/>
                                        <p:tgtEl>
                                          <p:spTgt spid="15"/>
                                        </p:tgtEl>
                                        <p:attrNameLst>
                                          <p:attrName>ppt_y</p:attrName>
                                        </p:attrNameLst>
                                      </p:cBhvr>
                                      <p:tavLst>
                                        <p:tav tm="0">
                                          <p:val>
                                            <p:strVal val="#ppt_y"/>
                                          </p:val>
                                        </p:tav>
                                        <p:tav tm="100000">
                                          <p:val>
                                            <p:strVal val="#ppt_y"/>
                                          </p:val>
                                        </p:tav>
                                      </p:tavLst>
                                    </p:anim>
                                  </p:childTnLst>
                                </p:cTn>
                              </p:par>
                            </p:childTnLst>
                          </p:cTn>
                        </p:par>
                        <p:par>
                          <p:cTn id="32" fill="hold" nodeType="afterGroup">
                            <p:stCondLst>
                              <p:cond delay="1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500" fill="hold"/>
                                        <p:tgtEl>
                                          <p:spTgt spid="11"/>
                                        </p:tgtEl>
                                        <p:attrNameLst>
                                          <p:attrName>ppt_x</p:attrName>
                                        </p:attrNameLst>
                                      </p:cBhvr>
                                      <p:tavLst>
                                        <p:tav tm="0">
                                          <p:val>
                                            <p:strVal val="1+#ppt_w/2"/>
                                          </p:val>
                                        </p:tav>
                                        <p:tav tm="100000">
                                          <p:val>
                                            <p:strVal val="#ppt_x"/>
                                          </p:val>
                                        </p:tav>
                                      </p:tavLst>
                                    </p:anim>
                                    <p:anim calcmode="lin" valueType="num">
                                      <p:cBhvr additive="base">
                                        <p:cTn id="36" dur="500" fill="hold"/>
                                        <p:tgtEl>
                                          <p:spTgt spid="11"/>
                                        </p:tgtEl>
                                        <p:attrNameLst>
                                          <p:attrName>ppt_y</p:attrName>
                                        </p:attrNameLst>
                                      </p:cBhvr>
                                      <p:tavLst>
                                        <p:tav tm="0">
                                          <p:val>
                                            <p:strVal val="#ppt_y"/>
                                          </p:val>
                                        </p:tav>
                                        <p:tav tm="100000">
                                          <p:val>
                                            <p:strVal val="#ppt_y"/>
                                          </p:val>
                                        </p:tav>
                                      </p:tavLst>
                                    </p:anim>
                                  </p:childTnLst>
                                </p:cTn>
                              </p:par>
                            </p:childTnLst>
                          </p:cTn>
                        </p:par>
                        <p:par>
                          <p:cTn id="37" fill="hold" nodeType="afterGroup">
                            <p:stCondLst>
                              <p:cond delay="1500"/>
                            </p:stCondLst>
                            <p:childTnLst>
                              <p:par>
                                <p:cTn id="38" presetID="2" presetClass="entr" presetSubtype="2" fill="hold"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1+#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nodeType="afterGroup">
                            <p:stCondLst>
                              <p:cond delay="2000"/>
                            </p:stCondLst>
                            <p:childTnLst>
                              <p:par>
                                <p:cTn id="43" presetID="2" presetClass="entr" presetSubtype="2" fill="hold"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additive="base">
                                        <p:cTn id="45" dur="500" fill="hold"/>
                                        <p:tgtEl>
                                          <p:spTgt spid="16"/>
                                        </p:tgtEl>
                                        <p:attrNameLst>
                                          <p:attrName>ppt_x</p:attrName>
                                        </p:attrNameLst>
                                      </p:cBhvr>
                                      <p:tavLst>
                                        <p:tav tm="0">
                                          <p:val>
                                            <p:strVal val="1+#ppt_w/2"/>
                                          </p:val>
                                        </p:tav>
                                        <p:tav tm="100000">
                                          <p:val>
                                            <p:strVal val="#ppt_x"/>
                                          </p:val>
                                        </p:tav>
                                      </p:tavLst>
                                    </p:anim>
                                    <p:anim calcmode="lin" valueType="num">
                                      <p:cBhvr additive="base">
                                        <p:cTn id="46" dur="500" fill="hold"/>
                                        <p:tgtEl>
                                          <p:spTgt spid="16"/>
                                        </p:tgtEl>
                                        <p:attrNameLst>
                                          <p:attrName>ppt_y</p:attrName>
                                        </p:attrNameLst>
                                      </p:cBhvr>
                                      <p:tavLst>
                                        <p:tav tm="0">
                                          <p:val>
                                            <p:strVal val="#ppt_y"/>
                                          </p:val>
                                        </p:tav>
                                        <p:tav tm="100000">
                                          <p:val>
                                            <p:strVal val="#ppt_y"/>
                                          </p:val>
                                        </p:tav>
                                      </p:tavLst>
                                    </p:anim>
                                  </p:childTnLst>
                                </p:cTn>
                              </p:par>
                            </p:childTnLst>
                          </p:cTn>
                        </p:par>
                        <p:par>
                          <p:cTn id="47" fill="hold" nodeType="afterGroup">
                            <p:stCondLst>
                              <p:cond delay="2500"/>
                            </p:stCondLst>
                            <p:childTnLst>
                              <p:par>
                                <p:cTn id="48" presetID="2" presetClass="entr" presetSubtype="2" fill="hold"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1+#ppt_w/2"/>
                                          </p:val>
                                        </p:tav>
                                        <p:tav tm="100000">
                                          <p:val>
                                            <p:strVal val="#ppt_x"/>
                                          </p:val>
                                        </p:tav>
                                      </p:tavLst>
                                    </p:anim>
                                    <p:anim calcmode="lin" valueType="num">
                                      <p:cBhvr additive="base">
                                        <p:cTn id="51" dur="500" fill="hold"/>
                                        <p:tgtEl>
                                          <p:spTgt spid="19"/>
                                        </p:tgtEl>
                                        <p:attrNameLst>
                                          <p:attrName>ppt_y</p:attrName>
                                        </p:attrNameLst>
                                      </p:cBhvr>
                                      <p:tavLst>
                                        <p:tav tm="0">
                                          <p:val>
                                            <p:strVal val="#ppt_y"/>
                                          </p:val>
                                        </p:tav>
                                        <p:tav tm="100000">
                                          <p:val>
                                            <p:strVal val="#ppt_y"/>
                                          </p:val>
                                        </p:tav>
                                      </p:tavLst>
                                    </p:anim>
                                  </p:childTnLst>
                                </p:cTn>
                              </p:par>
                            </p:childTnLst>
                          </p:cTn>
                        </p:par>
                        <p:par>
                          <p:cTn id="52" fill="hold" nodeType="afterGroup">
                            <p:stCondLst>
                              <p:cond delay="3000"/>
                            </p:stCondLst>
                            <p:childTnLst>
                              <p:par>
                                <p:cTn id="53" presetID="2" presetClass="entr" presetSubtype="2"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 calcmode="lin" valueType="num">
                                      <p:cBhvr additive="base">
                                        <p:cTn id="55" dur="500" fill="hold"/>
                                        <p:tgtEl>
                                          <p:spTgt spid="18"/>
                                        </p:tgtEl>
                                        <p:attrNameLst>
                                          <p:attrName>ppt_x</p:attrName>
                                        </p:attrNameLst>
                                      </p:cBhvr>
                                      <p:tavLst>
                                        <p:tav tm="0">
                                          <p:val>
                                            <p:strVal val="1+#ppt_w/2"/>
                                          </p:val>
                                        </p:tav>
                                        <p:tav tm="100000">
                                          <p:val>
                                            <p:strVal val="#ppt_x"/>
                                          </p:val>
                                        </p:tav>
                                      </p:tavLst>
                                    </p:anim>
                                    <p:anim calcmode="lin" valueType="num">
                                      <p:cBhvr additive="base">
                                        <p:cTn id="56" dur="500" fill="hold"/>
                                        <p:tgtEl>
                                          <p:spTgt spid="18"/>
                                        </p:tgtEl>
                                        <p:attrNameLst>
                                          <p:attrName>ppt_y</p:attrName>
                                        </p:attrNameLst>
                                      </p:cBhvr>
                                      <p:tavLst>
                                        <p:tav tm="0">
                                          <p:val>
                                            <p:strVal val="#ppt_y"/>
                                          </p:val>
                                        </p:tav>
                                        <p:tav tm="100000">
                                          <p:val>
                                            <p:strVal val="#ppt_y"/>
                                          </p:val>
                                        </p:tav>
                                      </p:tavLst>
                                    </p:anim>
                                  </p:childTnLst>
                                </p:cTn>
                              </p:par>
                            </p:childTnLst>
                          </p:cTn>
                        </p:par>
                        <p:par>
                          <p:cTn id="57" fill="hold" nodeType="afterGroup">
                            <p:stCondLst>
                              <p:cond delay="3500"/>
                            </p:stCondLst>
                            <p:childTnLst>
                              <p:par>
                                <p:cTn id="58" presetID="2" presetClass="entr" presetSubtype="2" fill="hold" nodeType="afterEffect">
                                  <p:stCondLst>
                                    <p:cond delay="0"/>
                                  </p:stCondLst>
                                  <p:childTnLst>
                                    <p:set>
                                      <p:cBhvr>
                                        <p:cTn id="59" dur="1" fill="hold">
                                          <p:stCondLst>
                                            <p:cond delay="0"/>
                                          </p:stCondLst>
                                        </p:cTn>
                                        <p:tgtEl>
                                          <p:spTgt spid="17"/>
                                        </p:tgtEl>
                                        <p:attrNameLst>
                                          <p:attrName>style.visibility</p:attrName>
                                        </p:attrNameLst>
                                      </p:cBhvr>
                                      <p:to>
                                        <p:strVal val="visible"/>
                                      </p:to>
                                    </p:set>
                                    <p:anim calcmode="lin" valueType="num">
                                      <p:cBhvr additive="base">
                                        <p:cTn id="60" dur="500" fill="hold"/>
                                        <p:tgtEl>
                                          <p:spTgt spid="17"/>
                                        </p:tgtEl>
                                        <p:attrNameLst>
                                          <p:attrName>ppt_x</p:attrName>
                                        </p:attrNameLst>
                                      </p:cBhvr>
                                      <p:tavLst>
                                        <p:tav tm="0">
                                          <p:val>
                                            <p:strVal val="1+#ppt_w/2"/>
                                          </p:val>
                                        </p:tav>
                                        <p:tav tm="100000">
                                          <p:val>
                                            <p:strVal val="#ppt_x"/>
                                          </p:val>
                                        </p:tav>
                                      </p:tavLst>
                                    </p:anim>
                                    <p:anim calcmode="lin" valueType="num">
                                      <p:cBhvr additive="base">
                                        <p:cTn id="61" dur="500" fill="hold"/>
                                        <p:tgtEl>
                                          <p:spTgt spid="17"/>
                                        </p:tgtEl>
                                        <p:attrNameLst>
                                          <p:attrName>ppt_y</p:attrName>
                                        </p:attrNameLst>
                                      </p:cBhvr>
                                      <p:tavLst>
                                        <p:tav tm="0">
                                          <p:val>
                                            <p:strVal val="#ppt_y"/>
                                          </p:val>
                                        </p:tav>
                                        <p:tav tm="100000">
                                          <p:val>
                                            <p:strVal val="#ppt_y"/>
                                          </p:val>
                                        </p:tav>
                                      </p:tavLst>
                                    </p:anim>
                                  </p:childTnLst>
                                </p:cTn>
                              </p:par>
                            </p:childTnLst>
                          </p:cTn>
                        </p:par>
                        <p:par>
                          <p:cTn id="62" fill="hold" nodeType="afterGroup">
                            <p:stCondLst>
                              <p:cond delay="4000"/>
                            </p:stCondLst>
                            <p:childTnLst>
                              <p:par>
                                <p:cTn id="63" presetID="2" presetClass="entr" presetSubtype="8"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additive="base">
                                        <p:cTn id="65" dur="500" fill="hold"/>
                                        <p:tgtEl>
                                          <p:spTgt spid="21"/>
                                        </p:tgtEl>
                                        <p:attrNameLst>
                                          <p:attrName>ppt_x</p:attrName>
                                        </p:attrNameLst>
                                      </p:cBhvr>
                                      <p:tavLst>
                                        <p:tav tm="0">
                                          <p:val>
                                            <p:strVal val="0-#ppt_w/2"/>
                                          </p:val>
                                        </p:tav>
                                        <p:tav tm="100000">
                                          <p:val>
                                            <p:strVal val="#ppt_x"/>
                                          </p:val>
                                        </p:tav>
                                      </p:tavLst>
                                    </p:anim>
                                    <p:anim calcmode="lin" valueType="num">
                                      <p:cBhvr additive="base">
                                        <p:cTn id="66"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67" fill="hold" nodeType="clickPar">
                      <p:stCondLst>
                        <p:cond delay="indefinite"/>
                      </p:stCondLst>
                      <p:childTnLst>
                        <p:par>
                          <p:cTn id="68" fill="hold" nodeType="withGroup">
                            <p:stCondLst>
                              <p:cond delay="0"/>
                            </p:stCondLst>
                            <p:childTnLst>
                              <p:par>
                                <p:cTn id="69" presetID="2" presetClass="entr" presetSubtype="8" fill="hold" nodeType="clickEffect">
                                  <p:stCondLst>
                                    <p:cond delay="0"/>
                                  </p:stCondLst>
                                  <p:childTnLst>
                                    <p:set>
                                      <p:cBhvr>
                                        <p:cTn id="70" dur="1" fill="hold">
                                          <p:stCondLst>
                                            <p:cond delay="0"/>
                                          </p:stCondLst>
                                        </p:cTn>
                                        <p:tgtEl>
                                          <p:spTgt spid="5">
                                            <p:txEl>
                                              <p:pRg st="2" end="2"/>
                                            </p:txEl>
                                          </p:spTgt>
                                        </p:tgtEl>
                                        <p:attrNameLst>
                                          <p:attrName>style.visibility</p:attrName>
                                        </p:attrNameLst>
                                      </p:cBhvr>
                                      <p:to>
                                        <p:strVal val="visible"/>
                                      </p:to>
                                    </p:set>
                                    <p:anim calcmode="lin" valueType="num">
                                      <p:cBhvr additive="base">
                                        <p:cTn id="71" dur="500" fill="hold"/>
                                        <p:tgtEl>
                                          <p:spTgt spid="5">
                                            <p:txEl>
                                              <p:pRg st="2" end="2"/>
                                            </p:txEl>
                                          </p:spTgt>
                                        </p:tgtEl>
                                        <p:attrNameLst>
                                          <p:attrName>ppt_x</p:attrName>
                                        </p:attrNameLst>
                                      </p:cBhvr>
                                      <p:tavLst>
                                        <p:tav tm="0">
                                          <p:val>
                                            <p:strVal val="0-#ppt_w/2"/>
                                          </p:val>
                                        </p:tav>
                                        <p:tav tm="100000">
                                          <p:val>
                                            <p:strVal val="#ppt_x"/>
                                          </p:val>
                                        </p:tav>
                                      </p:tavLst>
                                    </p:anim>
                                    <p:anim calcmode="lin" valueType="num">
                                      <p:cBhvr additive="base">
                                        <p:cTn id="72" dur="500" fill="hold"/>
                                        <p:tgtEl>
                                          <p:spTgt spid="5">
                                            <p:txEl>
                                              <p:pRg st="2" end="2"/>
                                            </p:txEl>
                                          </p:spTgt>
                                        </p:tgtEl>
                                        <p:attrNameLst>
                                          <p:attrName>ppt_y</p:attrName>
                                        </p:attrNameLst>
                                      </p:cBhvr>
                                      <p:tavLst>
                                        <p:tav tm="0">
                                          <p:val>
                                            <p:strVal val="#ppt_y"/>
                                          </p:val>
                                        </p:tav>
                                        <p:tav tm="100000">
                                          <p:val>
                                            <p:strVal val="#ppt_y"/>
                                          </p:val>
                                        </p:tav>
                                      </p:tavLst>
                                    </p:anim>
                                  </p:childTnLst>
                                </p:cTn>
                              </p:par>
                              <p:par>
                                <p:cTn id="73" presetID="3" presetClass="emph" presetSubtype="2" fill="hold" nodeType="withEffect">
                                  <p:stCondLst>
                                    <p:cond delay="0"/>
                                  </p:stCondLst>
                                  <p:childTnLst>
                                    <p:animClr clrSpc="rgb" dir="cw">
                                      <p:cBhvr override="childStyle">
                                        <p:cTn id="74" dur="500" fill="hold"/>
                                        <p:tgtEl>
                                          <p:spTgt spid="5">
                                            <p:txEl>
                                              <p:pRg st="1" end="1"/>
                                            </p:txEl>
                                          </p:spTgt>
                                        </p:tgtEl>
                                        <p:attrNameLst>
                                          <p:attrName>style.color</p:attrName>
                                        </p:attrNameLst>
                                      </p:cBhvr>
                                      <p:to>
                                        <a:schemeClr val="accent2"/>
                                      </p:to>
                                    </p:animClr>
                                  </p:childTnLst>
                                </p:cTn>
                              </p:par>
                            </p:childTnLst>
                          </p:cTn>
                        </p:par>
                      </p:childTnLst>
                    </p:cTn>
                  </p:par>
                  <p:par>
                    <p:cTn id="75" fill="hold" nodeType="clickPar">
                      <p:stCondLst>
                        <p:cond delay="indefinite"/>
                      </p:stCondLst>
                      <p:childTnLst>
                        <p:par>
                          <p:cTn id="76" fill="hold" nodeType="withGroup">
                            <p:stCondLst>
                              <p:cond delay="0"/>
                            </p:stCondLst>
                            <p:childTnLst>
                              <p:par>
                                <p:cTn id="77" presetID="2" presetClass="entr" presetSubtype="8" fill="hold" nodeType="clickEffect">
                                  <p:stCondLst>
                                    <p:cond delay="0"/>
                                  </p:stCondLst>
                                  <p:childTnLst>
                                    <p:set>
                                      <p:cBhvr>
                                        <p:cTn id="78" dur="1" fill="hold">
                                          <p:stCondLst>
                                            <p:cond delay="0"/>
                                          </p:stCondLst>
                                        </p:cTn>
                                        <p:tgtEl>
                                          <p:spTgt spid="5">
                                            <p:txEl>
                                              <p:pRg st="3" end="3"/>
                                            </p:txEl>
                                          </p:spTgt>
                                        </p:tgtEl>
                                        <p:attrNameLst>
                                          <p:attrName>style.visibility</p:attrName>
                                        </p:attrNameLst>
                                      </p:cBhvr>
                                      <p:to>
                                        <p:strVal val="visible"/>
                                      </p:to>
                                    </p:set>
                                    <p:anim calcmode="lin" valueType="num">
                                      <p:cBhvr additive="base">
                                        <p:cTn id="79" dur="500" fill="hold"/>
                                        <p:tgtEl>
                                          <p:spTgt spid="5">
                                            <p:txEl>
                                              <p:pRg st="3" end="3"/>
                                            </p:txEl>
                                          </p:spTgt>
                                        </p:tgtEl>
                                        <p:attrNameLst>
                                          <p:attrName>ppt_x</p:attrName>
                                        </p:attrNameLst>
                                      </p:cBhvr>
                                      <p:tavLst>
                                        <p:tav tm="0">
                                          <p:val>
                                            <p:strVal val="0-#ppt_w/2"/>
                                          </p:val>
                                        </p:tav>
                                        <p:tav tm="100000">
                                          <p:val>
                                            <p:strVal val="#ppt_x"/>
                                          </p:val>
                                        </p:tav>
                                      </p:tavLst>
                                    </p:anim>
                                    <p:anim calcmode="lin" valueType="num">
                                      <p:cBhvr additive="base">
                                        <p:cTn id="80" dur="500" fill="hold"/>
                                        <p:tgtEl>
                                          <p:spTgt spid="5">
                                            <p:txEl>
                                              <p:pRg st="3" end="3"/>
                                            </p:txEl>
                                          </p:spTgt>
                                        </p:tgtEl>
                                        <p:attrNameLst>
                                          <p:attrName>ppt_y</p:attrName>
                                        </p:attrNameLst>
                                      </p:cBhvr>
                                      <p:tavLst>
                                        <p:tav tm="0">
                                          <p:val>
                                            <p:strVal val="#ppt_y"/>
                                          </p:val>
                                        </p:tav>
                                        <p:tav tm="100000">
                                          <p:val>
                                            <p:strVal val="#ppt_y"/>
                                          </p:val>
                                        </p:tav>
                                      </p:tavLst>
                                    </p:anim>
                                  </p:childTnLst>
                                </p:cTn>
                              </p:par>
                            </p:childTnLst>
                          </p:cTn>
                        </p:par>
                        <p:par>
                          <p:cTn id="81" fill="hold" nodeType="afterGroup">
                            <p:stCondLst>
                              <p:cond delay="500"/>
                            </p:stCondLst>
                            <p:childTnLst>
                              <p:par>
                                <p:cTn id="82" presetID="3" presetClass="entr" presetSubtype="10" fill="hold" grpId="0" nodeType="afterEffect">
                                  <p:stCondLst>
                                    <p:cond delay="0"/>
                                  </p:stCondLst>
                                  <p:childTnLst>
                                    <p:set>
                                      <p:cBhvr>
                                        <p:cTn id="83" dur="1" fill="hold">
                                          <p:stCondLst>
                                            <p:cond delay="0"/>
                                          </p:stCondLst>
                                        </p:cTn>
                                        <p:tgtEl>
                                          <p:spTgt spid="22"/>
                                        </p:tgtEl>
                                        <p:attrNameLst>
                                          <p:attrName>style.visibility</p:attrName>
                                        </p:attrNameLst>
                                      </p:cBhvr>
                                      <p:to>
                                        <p:strVal val="visible"/>
                                      </p:to>
                                    </p:set>
                                    <p:animEffect transition="in" filter="blinds(horizontal)">
                                      <p:cBhvr>
                                        <p:cTn id="84" dur="500"/>
                                        <p:tgtEl>
                                          <p:spTgt spid="22"/>
                                        </p:tgtEl>
                                      </p:cBhvr>
                                    </p:animEffect>
                                  </p:childTnLst>
                                </p:cTn>
                              </p:par>
                              <p:par>
                                <p:cTn id="85" presetID="3" presetClass="emph" presetSubtype="2" fill="hold" nodeType="withEffect">
                                  <p:stCondLst>
                                    <p:cond delay="0"/>
                                  </p:stCondLst>
                                  <p:childTnLst>
                                    <p:animClr clrSpc="rgb" dir="cw">
                                      <p:cBhvr override="childStyle">
                                        <p:cTn id="86" dur="500" fill="hold"/>
                                        <p:tgtEl>
                                          <p:spTgt spid="5">
                                            <p:txEl>
                                              <p:pRg st="2" end="2"/>
                                            </p:txEl>
                                          </p:spTgt>
                                        </p:tgtEl>
                                        <p:attrNameLst>
                                          <p:attrName>style.color</p:attrName>
                                        </p:attrNameLst>
                                      </p:cBhvr>
                                      <p:to>
                                        <a:schemeClr val="accent2"/>
                                      </p:to>
                                    </p:animClr>
                                  </p:childTnLst>
                                </p:cTn>
                              </p:par>
                            </p:childTnLst>
                          </p:cTn>
                        </p:par>
                      </p:childTnLst>
                    </p:cTn>
                  </p:par>
                  <p:par>
                    <p:cTn id="87" fill="hold" nodeType="clickPar">
                      <p:stCondLst>
                        <p:cond delay="indefinite"/>
                      </p:stCondLst>
                      <p:childTnLst>
                        <p:par>
                          <p:cTn id="88" fill="hold" nodeType="withGroup">
                            <p:stCondLst>
                              <p:cond delay="0"/>
                            </p:stCondLst>
                            <p:childTnLst>
                              <p:par>
                                <p:cTn id="89" presetID="2" presetClass="entr" presetSubtype="8" fill="hold" nodeType="clickEffect">
                                  <p:stCondLst>
                                    <p:cond delay="0"/>
                                  </p:stCondLst>
                                  <p:childTnLst>
                                    <p:set>
                                      <p:cBhvr>
                                        <p:cTn id="90" dur="1" fill="hold">
                                          <p:stCondLst>
                                            <p:cond delay="0"/>
                                          </p:stCondLst>
                                        </p:cTn>
                                        <p:tgtEl>
                                          <p:spTgt spid="5">
                                            <p:txEl>
                                              <p:pRg st="4" end="4"/>
                                            </p:txEl>
                                          </p:spTgt>
                                        </p:tgtEl>
                                        <p:attrNameLst>
                                          <p:attrName>style.visibility</p:attrName>
                                        </p:attrNameLst>
                                      </p:cBhvr>
                                      <p:to>
                                        <p:strVal val="visible"/>
                                      </p:to>
                                    </p:set>
                                    <p:anim calcmode="lin" valueType="num">
                                      <p:cBhvr additive="base">
                                        <p:cTn id="91" dur="500" fill="hold"/>
                                        <p:tgtEl>
                                          <p:spTgt spid="5">
                                            <p:txEl>
                                              <p:pRg st="4" end="4"/>
                                            </p:txEl>
                                          </p:spTgt>
                                        </p:tgtEl>
                                        <p:attrNameLst>
                                          <p:attrName>ppt_x</p:attrName>
                                        </p:attrNameLst>
                                      </p:cBhvr>
                                      <p:tavLst>
                                        <p:tav tm="0">
                                          <p:val>
                                            <p:strVal val="0-#ppt_w/2"/>
                                          </p:val>
                                        </p:tav>
                                        <p:tav tm="100000">
                                          <p:val>
                                            <p:strVal val="#ppt_x"/>
                                          </p:val>
                                        </p:tav>
                                      </p:tavLst>
                                    </p:anim>
                                    <p:anim calcmode="lin" valueType="num">
                                      <p:cBhvr additive="base">
                                        <p:cTn id="92" dur="500" fill="hold"/>
                                        <p:tgtEl>
                                          <p:spTgt spid="5">
                                            <p:txEl>
                                              <p:pRg st="4" end="4"/>
                                            </p:txEl>
                                          </p:spTgt>
                                        </p:tgtEl>
                                        <p:attrNameLst>
                                          <p:attrName>ppt_y</p:attrName>
                                        </p:attrNameLst>
                                      </p:cBhvr>
                                      <p:tavLst>
                                        <p:tav tm="0">
                                          <p:val>
                                            <p:strVal val="#ppt_y"/>
                                          </p:val>
                                        </p:tav>
                                        <p:tav tm="100000">
                                          <p:val>
                                            <p:strVal val="#ppt_y"/>
                                          </p:val>
                                        </p:tav>
                                      </p:tavLst>
                                    </p:anim>
                                  </p:childTnLst>
                                </p:cTn>
                              </p:par>
                              <p:par>
                                <p:cTn id="93" presetID="3" presetClass="emph" presetSubtype="2" fill="hold" nodeType="withEffect">
                                  <p:stCondLst>
                                    <p:cond delay="0"/>
                                  </p:stCondLst>
                                  <p:childTnLst>
                                    <p:animClr clrSpc="rgb" dir="cw">
                                      <p:cBhvr override="childStyle">
                                        <p:cTn id="94" dur="500" fill="hold"/>
                                        <p:tgtEl>
                                          <p:spTgt spid="5">
                                            <p:txEl>
                                              <p:pRg st="3" end="3"/>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ChangeArrowheads="1"/>
          </p:cNvSpPr>
          <p:nvPr>
            <p:ph type="title"/>
          </p:nvPr>
        </p:nvSpPr>
        <p:spPr>
          <a:xfrm>
            <a:off x="1517650" y="0"/>
            <a:ext cx="7620000" cy="1143000"/>
          </a:xfrm>
        </p:spPr>
        <p:txBody>
          <a:bodyPr/>
          <a:lstStyle/>
          <a:p>
            <a:pPr eaLnBrk="1" hangingPunct="1"/>
            <a:r>
              <a:rPr lang="en-US" smtClean="0">
                <a:ea typeface="ＭＳ Ｐゴシック"/>
                <a:cs typeface="ＭＳ Ｐゴシック"/>
              </a:rPr>
              <a:t>Tactical Field Care Guidelines</a:t>
            </a:r>
          </a:p>
        </p:txBody>
      </p:sp>
      <p:sp>
        <p:nvSpPr>
          <p:cNvPr id="25603" name="Rectangle 3"/>
          <p:cNvSpPr>
            <a:spLocks noGrp="1" noChangeArrowheads="1"/>
          </p:cNvSpPr>
          <p:nvPr>
            <p:ph idx="1"/>
          </p:nvPr>
        </p:nvSpPr>
        <p:spPr>
          <a:xfrm>
            <a:off x="457200" y="1219200"/>
            <a:ext cx="8534400" cy="5486400"/>
          </a:xfrm>
        </p:spPr>
        <p:txBody>
          <a:bodyPr/>
          <a:lstStyle/>
          <a:p>
            <a:pPr eaLnBrk="1" hangingPunct="1">
              <a:spcBef>
                <a:spcPts val="100"/>
              </a:spcBef>
              <a:buFont typeface="Wingdings" pitchFamily="2" charset="2"/>
              <a:buNone/>
              <a:defRPr/>
            </a:pPr>
            <a:r>
              <a:rPr lang="en-US" sz="2800" dirty="0" smtClean="0">
                <a:ea typeface="ＭＳ Ｐゴシック" pitchFamily="34" charset="-128"/>
              </a:rPr>
              <a:t>2. </a:t>
            </a:r>
            <a:r>
              <a:rPr lang="en-US" dirty="0" smtClean="0">
                <a:ea typeface="ＭＳ Ｐゴシック" pitchFamily="34" charset="-128"/>
              </a:rPr>
              <a:t>Airway Management</a:t>
            </a:r>
          </a:p>
          <a:p>
            <a:pPr eaLnBrk="1" hangingPunct="1">
              <a:spcBef>
                <a:spcPts val="100"/>
              </a:spcBef>
              <a:buFont typeface="Wingdings" pitchFamily="2" charset="2"/>
              <a:buNone/>
              <a:defRPr/>
            </a:pPr>
            <a:r>
              <a:rPr lang="en-US" dirty="0" smtClean="0">
                <a:ea typeface="ＭＳ Ｐゴシック" pitchFamily="34" charset="-128"/>
              </a:rPr>
              <a:t>b. </a:t>
            </a:r>
            <a:r>
              <a:rPr lang="en-US" sz="2800" dirty="0" smtClean="0">
                <a:ea typeface="ＭＳ Ｐゴシック" pitchFamily="34" charset="-128"/>
              </a:rPr>
              <a:t>Casualty with airway obstruction or impending airway obstruction:</a:t>
            </a:r>
          </a:p>
          <a:p>
            <a:pPr eaLnBrk="1" hangingPunct="1">
              <a:spcBef>
                <a:spcPts val="100"/>
              </a:spcBef>
              <a:buFont typeface="Wingdings" pitchFamily="2" charset="2"/>
              <a:buNone/>
              <a:defRPr/>
            </a:pPr>
            <a:r>
              <a:rPr lang="en-US" sz="2800" dirty="0" smtClean="0">
                <a:ea typeface="ＭＳ Ｐゴシック" pitchFamily="34" charset="-128"/>
              </a:rPr>
              <a:t>		- Chin lift or jaw thrust maneuver</a:t>
            </a:r>
          </a:p>
          <a:p>
            <a:pPr eaLnBrk="1" hangingPunct="1">
              <a:spcBef>
                <a:spcPts val="100"/>
              </a:spcBef>
              <a:buFont typeface="Wingdings" pitchFamily="2" charset="2"/>
              <a:buNone/>
              <a:defRPr/>
            </a:pPr>
            <a:r>
              <a:rPr lang="en-US" sz="2800" dirty="0" smtClean="0">
                <a:ea typeface="ＭＳ Ｐゴシック" pitchFamily="34" charset="-128"/>
              </a:rPr>
              <a:t>		- Nasopharyngeal airway</a:t>
            </a:r>
          </a:p>
          <a:p>
            <a:pPr marL="1076325" indent="-215900" eaLnBrk="1" hangingPunct="1">
              <a:spcBef>
                <a:spcPts val="100"/>
              </a:spcBef>
              <a:buFont typeface="Wingdings" pitchFamily="2" charset="2"/>
              <a:buNone/>
              <a:defRPr/>
            </a:pPr>
            <a:r>
              <a:rPr lang="en-US" sz="2800" dirty="0" smtClean="0">
                <a:ea typeface="ＭＳ Ｐゴシック" pitchFamily="34" charset="-128"/>
              </a:rPr>
              <a:t>- Allow casualty to assume any position that best protects the airway, to include sitting up.</a:t>
            </a:r>
          </a:p>
          <a:p>
            <a:pPr eaLnBrk="1" hangingPunct="1">
              <a:spcBef>
                <a:spcPts val="100"/>
              </a:spcBef>
              <a:buFont typeface="Wingdings" pitchFamily="2" charset="2"/>
              <a:buNone/>
              <a:defRPr/>
            </a:pPr>
            <a:r>
              <a:rPr lang="en-US" sz="2800" dirty="0" smtClean="0">
                <a:ea typeface="ＭＳ Ｐゴシック" pitchFamily="34" charset="-128"/>
              </a:rPr>
              <a:t>		- Place unconscious casualty in recovery   	 		  position.</a:t>
            </a:r>
          </a:p>
          <a:p>
            <a:pPr eaLnBrk="1" hangingPunct="1">
              <a:spcBef>
                <a:spcPts val="100"/>
              </a:spcBef>
              <a:buFont typeface="Wingdings" pitchFamily="2" charset="2"/>
              <a:buNone/>
              <a:defRPr/>
            </a:pPr>
            <a:r>
              <a:rPr lang="en-US" sz="2800" dirty="0" smtClean="0">
                <a:ea typeface="ＭＳ Ｐゴシック" pitchFamily="34" charset="-128"/>
              </a:rPr>
              <a:t>		- If previous measures unsuccessful:</a:t>
            </a:r>
          </a:p>
          <a:p>
            <a:pPr eaLnBrk="1" hangingPunct="1">
              <a:spcBef>
                <a:spcPts val="100"/>
              </a:spcBef>
              <a:buFont typeface="Wingdings" pitchFamily="2" charset="2"/>
              <a:buNone/>
              <a:defRPr/>
            </a:pPr>
            <a:r>
              <a:rPr lang="en-US" sz="2800" dirty="0" smtClean="0">
                <a:ea typeface="ＭＳ Ｐゴシック" pitchFamily="34" charset="-128"/>
              </a:rPr>
              <a:t>			- Surgical cricothyroidotomy (with  				  lidocaine if conscious) </a:t>
            </a:r>
          </a:p>
        </p:txBody>
      </p:sp>
    </p:spTree>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69" name="Rectangle 3"/>
          <p:cNvSpPr>
            <a:spLocks noGrp="1" noChangeArrowheads="1"/>
          </p:cNvSpPr>
          <p:nvPr>
            <p:ph idx="1"/>
          </p:nvPr>
        </p:nvSpPr>
        <p:spPr/>
        <p:txBody>
          <a:bodyPr/>
          <a:lstStyle/>
          <a:p>
            <a:pPr eaLnBrk="1" hangingPunct="1">
              <a:lnSpc>
                <a:spcPct val="90000"/>
              </a:lnSpc>
            </a:pPr>
            <a:r>
              <a:rPr lang="en-US" smtClean="0">
                <a:ea typeface="ＭＳ Ｐゴシック"/>
                <a:cs typeface="ＭＳ Ｐゴシック"/>
              </a:rPr>
              <a:t>If signs of shock are present, </a:t>
            </a:r>
            <a:r>
              <a:rPr lang="en-US" b="1" i="1" smtClean="0">
                <a:ea typeface="ＭＳ Ｐゴシック"/>
                <a:cs typeface="ＭＳ Ｐゴシック"/>
              </a:rPr>
              <a:t>CONTROL THE BLEEDING FIRST</a:t>
            </a:r>
            <a:r>
              <a:rPr lang="en-US" smtClean="0">
                <a:ea typeface="ＭＳ Ｐゴシック"/>
                <a:cs typeface="ＭＳ Ｐゴシック"/>
              </a:rPr>
              <a:t>, if at all possible.</a:t>
            </a:r>
          </a:p>
          <a:p>
            <a:pPr lvl="1" eaLnBrk="1" hangingPunct="1">
              <a:lnSpc>
                <a:spcPct val="90000"/>
              </a:lnSpc>
            </a:pPr>
            <a:r>
              <a:rPr lang="en-US" smtClean="0">
                <a:ea typeface="ＭＳ Ｐゴシック"/>
                <a:cs typeface="ＭＳ Ｐゴシック"/>
              </a:rPr>
              <a:t>Hemorrhage control takes precedence over infusion of fluids.</a:t>
            </a:r>
          </a:p>
          <a:p>
            <a:pPr eaLnBrk="1" hangingPunct="1">
              <a:lnSpc>
                <a:spcPct val="90000"/>
              </a:lnSpc>
            </a:pPr>
            <a:r>
              <a:rPr lang="en-US" smtClean="0">
                <a:ea typeface="ＭＳ Ｐゴシック"/>
                <a:cs typeface="ＭＳ Ｐゴシック"/>
              </a:rPr>
              <a:t>Hextend, 500ml bolus initially</a:t>
            </a:r>
          </a:p>
          <a:p>
            <a:pPr eaLnBrk="1" hangingPunct="1">
              <a:lnSpc>
                <a:spcPct val="90000"/>
              </a:lnSpc>
            </a:pPr>
            <a:r>
              <a:rPr lang="en-US" smtClean="0">
                <a:ea typeface="ＭＳ Ｐゴシック"/>
                <a:cs typeface="ＭＳ Ｐゴシック"/>
              </a:rPr>
              <a:t>If mental status and radial pulse improve, maintain saline lock – do not give additional Hextend. </a:t>
            </a:r>
          </a:p>
        </p:txBody>
      </p:sp>
      <p:sp>
        <p:nvSpPr>
          <p:cNvPr id="365570" name="Rectangle 2"/>
          <p:cNvSpPr>
            <a:spLocks noGrp="1" noChangeArrowheads="1"/>
          </p:cNvSpPr>
          <p:nvPr>
            <p:ph type="title"/>
          </p:nvPr>
        </p:nvSpPr>
        <p:spPr>
          <a:xfrm>
            <a:off x="1828800" y="33338"/>
            <a:ext cx="6400800" cy="1143000"/>
          </a:xfrm>
        </p:spPr>
        <p:txBody>
          <a:bodyPr/>
          <a:lstStyle/>
          <a:p>
            <a:pPr eaLnBrk="1" hangingPunct="1"/>
            <a:r>
              <a:rPr lang="en-US" smtClean="0">
                <a:ea typeface="ＭＳ Ｐゴシック"/>
                <a:cs typeface="ＭＳ Ｐゴシック"/>
              </a:rPr>
              <a:t>Fluid Resuscitation Strategy</a:t>
            </a:r>
          </a:p>
        </p:txBody>
      </p:sp>
    </p:spTree>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7" name="Rectangle 3"/>
          <p:cNvSpPr>
            <a:spLocks noGrp="1" noChangeArrowheads="1"/>
          </p:cNvSpPr>
          <p:nvPr>
            <p:ph idx="1"/>
          </p:nvPr>
        </p:nvSpPr>
        <p:spPr/>
        <p:txBody>
          <a:bodyPr/>
          <a:lstStyle/>
          <a:p>
            <a:pPr eaLnBrk="1" hangingPunct="1"/>
            <a:r>
              <a:rPr lang="en-US" sz="2800" smtClean="0">
                <a:ea typeface="ＭＳ Ｐゴシック"/>
                <a:cs typeface="ＭＳ Ｐゴシック"/>
              </a:rPr>
              <a:t>After 30 minutes, reassess state of consciousness and radial pulse. If not improved, give an additional 500ml of Hextend</a:t>
            </a:r>
          </a:p>
          <a:p>
            <a:pPr eaLnBrk="1" hangingPunct="1"/>
            <a:r>
              <a:rPr lang="en-US" sz="2800" smtClean="0">
                <a:ea typeface="ＭＳ Ｐゴシック"/>
                <a:cs typeface="ＭＳ Ｐゴシック"/>
              </a:rPr>
              <a:t>Continued efforts to resuscitate must be weighed against logistical and tactical considerations and the risks of incurring further casualties.</a:t>
            </a:r>
          </a:p>
          <a:p>
            <a:pPr eaLnBrk="1" hangingPunct="1"/>
            <a:r>
              <a:rPr lang="en-US" sz="2800" smtClean="0">
                <a:ea typeface="ＭＳ Ｐゴシック"/>
                <a:cs typeface="ＭＳ Ｐゴシック"/>
              </a:rPr>
              <a:t>Hextend has no significant effects on coagulation and immune function at the recommended maximum volume of 1000 ml (for adults)</a:t>
            </a:r>
          </a:p>
        </p:txBody>
      </p:sp>
      <p:sp>
        <p:nvSpPr>
          <p:cNvPr id="367618" name="Rectangle 2"/>
          <p:cNvSpPr>
            <a:spLocks noGrp="1" noChangeArrowheads="1"/>
          </p:cNvSpPr>
          <p:nvPr>
            <p:ph type="title"/>
          </p:nvPr>
        </p:nvSpPr>
        <p:spPr>
          <a:xfrm>
            <a:off x="1828800" y="33338"/>
            <a:ext cx="6400800" cy="1143000"/>
          </a:xfrm>
        </p:spPr>
        <p:txBody>
          <a:bodyPr/>
          <a:lstStyle/>
          <a:p>
            <a:pPr eaLnBrk="1" hangingPunct="1"/>
            <a:r>
              <a:rPr lang="en-US" smtClean="0">
                <a:ea typeface="ＭＳ Ｐゴシック"/>
                <a:cs typeface="ＭＳ Ｐゴシック"/>
              </a:rPr>
              <a:t>Fluid Resuscitation Strategy</a:t>
            </a:r>
          </a:p>
        </p:txBody>
      </p:sp>
    </p:spTree>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5" name="Rectangle 2"/>
          <p:cNvSpPr>
            <a:spLocks noGrp="1" noChangeArrowheads="1"/>
          </p:cNvSpPr>
          <p:nvPr>
            <p:ph type="title"/>
          </p:nvPr>
        </p:nvSpPr>
        <p:spPr>
          <a:xfrm>
            <a:off x="1905000" y="0"/>
            <a:ext cx="6400800" cy="1143000"/>
          </a:xfrm>
        </p:spPr>
        <p:txBody>
          <a:bodyPr/>
          <a:lstStyle/>
          <a:p>
            <a:pPr eaLnBrk="1" hangingPunct="1"/>
            <a:r>
              <a:rPr lang="en-US" smtClean="0">
                <a:ea typeface="ＭＳ Ｐゴシック"/>
                <a:cs typeface="ＭＳ Ｐゴシック"/>
              </a:rPr>
              <a:t>TBI Fluid Resuscitation</a:t>
            </a:r>
          </a:p>
        </p:txBody>
      </p:sp>
      <p:sp>
        <p:nvSpPr>
          <p:cNvPr id="369666" name="Rectangle 3"/>
          <p:cNvSpPr>
            <a:spLocks noGrp="1" noChangeArrowheads="1"/>
          </p:cNvSpPr>
          <p:nvPr>
            <p:ph idx="1"/>
          </p:nvPr>
        </p:nvSpPr>
        <p:spPr>
          <a:xfrm>
            <a:off x="685800" y="1981200"/>
            <a:ext cx="7772400" cy="4114800"/>
          </a:xfrm>
        </p:spPr>
        <p:txBody>
          <a:bodyPr/>
          <a:lstStyle/>
          <a:p>
            <a:pPr eaLnBrk="1" hangingPunct="1">
              <a:lnSpc>
                <a:spcPct val="90000"/>
              </a:lnSpc>
              <a:buFont typeface="Wingdings" pitchFamily="2" charset="2"/>
              <a:buNone/>
            </a:pPr>
            <a:r>
              <a:rPr lang="en-US" sz="2800" b="1" smtClean="0">
                <a:solidFill>
                  <a:srgbClr val="FF0000"/>
                </a:solidFill>
                <a:ea typeface="ＭＳ Ｐゴシック"/>
                <a:cs typeface="ＭＳ Ｐゴシック"/>
              </a:rPr>
              <a:t>If a casualty with an altered mental status due to suspected TBI has a weak or absent peripheral pulse :</a:t>
            </a:r>
          </a:p>
          <a:p>
            <a:pPr lvl="1" eaLnBrk="1" hangingPunct="1">
              <a:lnSpc>
                <a:spcPct val="90000"/>
              </a:lnSpc>
            </a:pPr>
            <a:r>
              <a:rPr lang="en-US" b="1" smtClean="0">
                <a:solidFill>
                  <a:srgbClr val="FF0000"/>
                </a:solidFill>
                <a:ea typeface="ＭＳ Ｐゴシック"/>
                <a:cs typeface="ＭＳ Ｐゴシック"/>
              </a:rPr>
              <a:t>Resuscitate with sufficient Hextend® to maintain a palpable radial pulse.</a:t>
            </a:r>
          </a:p>
          <a:p>
            <a:pPr lvl="1" eaLnBrk="1" hangingPunct="1">
              <a:lnSpc>
                <a:spcPct val="90000"/>
              </a:lnSpc>
            </a:pPr>
            <a:r>
              <a:rPr lang="en-US" smtClean="0">
                <a:ea typeface="ＭＳ Ｐゴシック"/>
                <a:cs typeface="ＭＳ Ｐゴシック"/>
              </a:rPr>
              <a:t>Shock increases mortality in casualties with head injuries.</a:t>
            </a:r>
          </a:p>
          <a:p>
            <a:pPr lvl="1" eaLnBrk="1" hangingPunct="1">
              <a:lnSpc>
                <a:spcPct val="90000"/>
              </a:lnSpc>
            </a:pPr>
            <a:r>
              <a:rPr lang="en-US" smtClean="0">
                <a:ea typeface="ＭＳ Ｐゴシック"/>
                <a:cs typeface="ＭＳ Ｐゴシック"/>
              </a:rPr>
              <a:t>Must give adequate IV fluids to restore adequate blood flow to brain.</a:t>
            </a:r>
          </a:p>
          <a:p>
            <a:pPr lvl="1" eaLnBrk="1" hangingPunct="1">
              <a:lnSpc>
                <a:spcPct val="90000"/>
              </a:lnSpc>
            </a:pPr>
            <a:endParaRPr lang="en-US" smtClean="0">
              <a:ea typeface="ＭＳ Ｐゴシック"/>
              <a:cs typeface="ＭＳ Ｐゴシック"/>
            </a:endParaRPr>
          </a:p>
        </p:txBody>
      </p:sp>
    </p:spTree>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3" name="Rectangle 2"/>
          <p:cNvSpPr>
            <a:spLocks noGrp="1" noChangeArrowheads="1"/>
          </p:cNvSpPr>
          <p:nvPr>
            <p:ph type="title"/>
          </p:nvPr>
        </p:nvSpPr>
        <p:spPr>
          <a:xfrm>
            <a:off x="228600" y="2819400"/>
            <a:ext cx="4267200" cy="1143000"/>
          </a:xfrm>
        </p:spPr>
        <p:txBody>
          <a:bodyPr/>
          <a:lstStyle/>
          <a:p>
            <a:pPr eaLnBrk="1" hangingPunct="1"/>
            <a:r>
              <a:rPr lang="en-US" sz="6600" smtClean="0">
                <a:ea typeface="ＭＳ Ｐゴシック"/>
                <a:cs typeface="ＭＳ Ｐゴシック"/>
              </a:rPr>
              <a:t>Questions?</a:t>
            </a:r>
          </a:p>
        </p:txBody>
      </p:sp>
      <p:pic>
        <p:nvPicPr>
          <p:cNvPr id="371714" name="Picture 5" descr="050614_n_0000x_002"/>
          <p:cNvPicPr>
            <a:picLocks noChangeAspect="1" noChangeArrowheads="1"/>
          </p:cNvPicPr>
          <p:nvPr/>
        </p:nvPicPr>
        <p:blipFill>
          <a:blip r:embed="rId3"/>
          <a:srcRect/>
          <a:stretch>
            <a:fillRect/>
          </a:stretch>
        </p:blipFill>
        <p:spPr bwMode="auto">
          <a:xfrm>
            <a:off x="4665663" y="0"/>
            <a:ext cx="4554537"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1" name="Content Placeholder 2"/>
          <p:cNvSpPr>
            <a:spLocks noGrp="1"/>
          </p:cNvSpPr>
          <p:nvPr>
            <p:ph idx="4294967295"/>
          </p:nvPr>
        </p:nvSpPr>
        <p:spPr>
          <a:xfrm>
            <a:off x="457200" y="1905000"/>
            <a:ext cx="8229600" cy="3962400"/>
          </a:xfrm>
        </p:spPr>
        <p:txBody>
          <a:bodyPr/>
          <a:lstStyle/>
          <a:p>
            <a:pPr eaLnBrk="1" hangingPunct="1">
              <a:buFontTx/>
              <a:buNone/>
              <a:defRPr/>
            </a:pPr>
            <a:r>
              <a:rPr lang="en-US" sz="2400" b="1" dirty="0" smtClean="0">
                <a:ea typeface="ＭＳ Ｐゴシック" pitchFamily="34" charset="-128"/>
              </a:rPr>
              <a:t>8. Prevention of hypothermia</a:t>
            </a:r>
          </a:p>
          <a:p>
            <a:pPr marL="627063" eaLnBrk="1" hangingPunct="1">
              <a:buFontTx/>
              <a:buNone/>
              <a:defRPr/>
            </a:pPr>
            <a:r>
              <a:rPr lang="en-US" sz="2400" b="1" dirty="0" smtClean="0">
                <a:ea typeface="ＭＳ Ｐゴシック" pitchFamily="34" charset="-128"/>
              </a:rPr>
              <a:t>a. Minimize casualty’s exposure to the elements. Keep protective gear on or with the casualty if feasible.</a:t>
            </a:r>
          </a:p>
          <a:p>
            <a:pPr marL="627063" eaLnBrk="1" hangingPunct="1">
              <a:buFontTx/>
              <a:buNone/>
              <a:defRPr/>
            </a:pPr>
            <a:r>
              <a:rPr lang="en-US" sz="2400" b="1" dirty="0" smtClean="0">
                <a:ea typeface="ＭＳ Ｐゴシック" pitchFamily="34" charset="-128"/>
              </a:rPr>
              <a:t>b. Replace wet clothing with dry if possible. Get the casualty onto an insulated surface as soon as possible.  </a:t>
            </a:r>
          </a:p>
          <a:p>
            <a:pPr marL="627063" eaLnBrk="1" hangingPunct="1">
              <a:buFontTx/>
              <a:buNone/>
              <a:defRPr/>
            </a:pPr>
            <a:r>
              <a:rPr lang="en-US" sz="2400" b="1" dirty="0" smtClean="0">
                <a:ea typeface="ＭＳ Ｐゴシック" pitchFamily="34" charset="-128"/>
              </a:rPr>
              <a:t>c. Apply the Ready-Heat Blanket  from the Hypothermia Prevention and Management Kit (HPMK) to the casualty’s torso (not directly on the skin) and cover the casualty with the Heat-Reflective Shell (HRS). </a:t>
            </a:r>
          </a:p>
        </p:txBody>
      </p:sp>
      <p:sp>
        <p:nvSpPr>
          <p:cNvPr id="373762" name="Slide Number Placeholder 3"/>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lnSpc>
                <a:spcPct val="90000"/>
              </a:lnSpc>
              <a:spcBef>
                <a:spcPct val="20000"/>
              </a:spcBef>
              <a:buSzPct val="50000"/>
              <a:buFont typeface="Wingdings" pitchFamily="2" charset="2"/>
              <a:buNone/>
            </a:pPr>
            <a:endParaRPr lang="en-US" sz="1400"/>
          </a:p>
        </p:txBody>
      </p:sp>
      <p:sp>
        <p:nvSpPr>
          <p:cNvPr id="373763" name="Title 1"/>
          <p:cNvSpPr txBox="1">
            <a:spLocks/>
          </p:cNvSpPr>
          <p:nvPr/>
        </p:nvSpPr>
        <p:spPr bwMode="auto">
          <a:xfrm>
            <a:off x="1517650" y="0"/>
            <a:ext cx="7616825" cy="1143000"/>
          </a:xfrm>
          <a:prstGeom prst="rect">
            <a:avLst/>
          </a:prstGeom>
          <a:noFill/>
          <a:ln w="9525">
            <a:noFill/>
            <a:miter lim="800000"/>
            <a:headEnd/>
            <a:tailEnd/>
          </a:ln>
        </p:spPr>
        <p:txBody>
          <a:bodyPr anchor="ctr"/>
          <a:lstStyle/>
          <a:p>
            <a:pPr algn="ctr"/>
            <a:r>
              <a:rPr lang="en-US" sz="4000" b="1"/>
              <a:t>Tactical Field Care Guidelines</a:t>
            </a:r>
          </a:p>
        </p:txBody>
      </p:sp>
    </p:spTree>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5" name="Content Placeholder 2"/>
          <p:cNvSpPr>
            <a:spLocks noGrp="1"/>
          </p:cNvSpPr>
          <p:nvPr>
            <p:ph idx="4294967295"/>
          </p:nvPr>
        </p:nvSpPr>
        <p:spPr>
          <a:xfrm>
            <a:off x="1066800" y="1828800"/>
            <a:ext cx="7391400" cy="4144963"/>
          </a:xfrm>
        </p:spPr>
        <p:txBody>
          <a:bodyPr/>
          <a:lstStyle/>
          <a:p>
            <a:pPr eaLnBrk="1" hangingPunct="1">
              <a:buFontTx/>
              <a:buNone/>
              <a:defRPr/>
            </a:pPr>
            <a:r>
              <a:rPr lang="en-US" sz="2400" b="1" dirty="0" smtClean="0">
                <a:ea typeface="ＭＳ Ｐゴシック" pitchFamily="34" charset="-128"/>
              </a:rPr>
              <a:t>8. Prevention of hypothermia (cont)</a:t>
            </a:r>
          </a:p>
          <a:p>
            <a:pPr marL="627063" eaLnBrk="1" hangingPunct="1">
              <a:buFontTx/>
              <a:buNone/>
              <a:defRPr/>
            </a:pPr>
            <a:r>
              <a:rPr lang="en-US" sz="2200" b="1" dirty="0" smtClean="0">
                <a:ea typeface="ＭＳ Ｐゴシック" pitchFamily="34" charset="-128"/>
              </a:rPr>
              <a:t>d. If an HRS is not available, the previously recommended combination of the Blizzard Survival Blanket and the Ready Heat blanket may also be used. </a:t>
            </a:r>
          </a:p>
          <a:p>
            <a:pPr marL="627063" eaLnBrk="1" hangingPunct="1">
              <a:buFontTx/>
              <a:buNone/>
              <a:defRPr/>
            </a:pPr>
            <a:r>
              <a:rPr lang="en-US" sz="2400" b="1" dirty="0" smtClean="0">
                <a:ea typeface="ＭＳ Ｐゴシック" pitchFamily="34" charset="-128"/>
              </a:rPr>
              <a:t>e. If the items mentioned above are not available, use dry blankets, poncho liners, sleeping bags, or anything that will retain heat and keep the casualty dry.</a:t>
            </a:r>
          </a:p>
          <a:p>
            <a:pPr marL="627063" eaLnBrk="1" hangingPunct="1">
              <a:buFontTx/>
              <a:buNone/>
              <a:defRPr/>
            </a:pPr>
            <a:r>
              <a:rPr lang="en-US" sz="2400" b="1" dirty="0" smtClean="0">
                <a:ea typeface="ＭＳ Ｐゴシック" pitchFamily="34" charset="-128"/>
              </a:rPr>
              <a:t>f.  Warm fluids are preferred if IV fluids are required.</a:t>
            </a:r>
          </a:p>
          <a:p>
            <a:pPr eaLnBrk="1" hangingPunct="1">
              <a:buFontTx/>
              <a:buNone/>
              <a:defRPr/>
            </a:pPr>
            <a:endParaRPr lang="en-US" sz="2400" b="1" dirty="0" smtClean="0">
              <a:solidFill>
                <a:srgbClr val="FF3300"/>
              </a:solidFill>
              <a:ea typeface="ＭＳ Ｐゴシック" pitchFamily="34" charset="-128"/>
            </a:endParaRPr>
          </a:p>
          <a:p>
            <a:pPr eaLnBrk="1" hangingPunct="1">
              <a:buFontTx/>
              <a:buNone/>
              <a:defRPr/>
            </a:pPr>
            <a:endParaRPr lang="en-US" sz="2400" b="1" dirty="0" smtClean="0">
              <a:solidFill>
                <a:srgbClr val="FF3300"/>
              </a:solidFill>
              <a:ea typeface="ＭＳ Ｐゴシック" pitchFamily="34" charset="-128"/>
            </a:endParaRPr>
          </a:p>
          <a:p>
            <a:pPr eaLnBrk="1" hangingPunct="1">
              <a:buFontTx/>
              <a:buNone/>
              <a:defRPr/>
            </a:pPr>
            <a:endParaRPr lang="en-US" sz="2400" b="1" dirty="0" smtClean="0">
              <a:solidFill>
                <a:srgbClr val="FF3300"/>
              </a:solidFill>
              <a:ea typeface="ＭＳ Ｐゴシック" pitchFamily="34" charset="-128"/>
            </a:endParaRPr>
          </a:p>
        </p:txBody>
      </p:sp>
      <p:sp>
        <p:nvSpPr>
          <p:cNvPr id="375810" name="Slide Number Placeholder 3"/>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lnSpc>
                <a:spcPct val="90000"/>
              </a:lnSpc>
              <a:spcBef>
                <a:spcPct val="20000"/>
              </a:spcBef>
              <a:buSzPct val="50000"/>
              <a:buFont typeface="Wingdings" pitchFamily="2" charset="2"/>
              <a:buNone/>
            </a:pPr>
            <a:endParaRPr lang="en-US" sz="1400"/>
          </a:p>
        </p:txBody>
      </p:sp>
      <p:sp>
        <p:nvSpPr>
          <p:cNvPr id="375811" name="Title 1"/>
          <p:cNvSpPr txBox="1">
            <a:spLocks/>
          </p:cNvSpPr>
          <p:nvPr/>
        </p:nvSpPr>
        <p:spPr bwMode="auto">
          <a:xfrm>
            <a:off x="1517650" y="0"/>
            <a:ext cx="7616825" cy="1143000"/>
          </a:xfrm>
          <a:prstGeom prst="rect">
            <a:avLst/>
          </a:prstGeom>
          <a:noFill/>
          <a:ln w="9525">
            <a:noFill/>
            <a:miter lim="800000"/>
            <a:headEnd/>
            <a:tailEnd/>
          </a:ln>
        </p:spPr>
        <p:txBody>
          <a:bodyPr anchor="ctr"/>
          <a:lstStyle/>
          <a:p>
            <a:pPr algn="ctr"/>
            <a:r>
              <a:rPr lang="en-US" sz="4000" b="1"/>
              <a:t>Tactical Field Care Guidelines</a:t>
            </a:r>
          </a:p>
        </p:txBody>
      </p:sp>
    </p:spTree>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7" name="Rectangle 8"/>
          <p:cNvSpPr>
            <a:spLocks noGrp="1" noChangeArrowheads="1"/>
          </p:cNvSpPr>
          <p:nvPr>
            <p:ph type="title" idx="4294967295"/>
          </p:nvPr>
        </p:nvSpPr>
        <p:spPr>
          <a:xfrm>
            <a:off x="1782763" y="0"/>
            <a:ext cx="6934200" cy="1143000"/>
          </a:xfrm>
        </p:spPr>
        <p:txBody>
          <a:bodyPr/>
          <a:lstStyle/>
          <a:p>
            <a:pPr eaLnBrk="1" hangingPunct="1"/>
            <a:r>
              <a:rPr lang="en-US" sz="4800" smtClean="0">
                <a:ea typeface="ＭＳ Ｐゴシック"/>
                <a:cs typeface="ＭＳ Ｐゴシック"/>
              </a:rPr>
              <a:t>THE OLD HPMK</a:t>
            </a:r>
          </a:p>
        </p:txBody>
      </p:sp>
      <p:sp>
        <p:nvSpPr>
          <p:cNvPr id="377858" name="Rectangle 9"/>
          <p:cNvSpPr>
            <a:spLocks noGrp="1" noChangeArrowheads="1"/>
          </p:cNvSpPr>
          <p:nvPr>
            <p:ph type="body" sz="half" idx="4294967295"/>
          </p:nvPr>
        </p:nvSpPr>
        <p:spPr>
          <a:xfrm>
            <a:off x="0" y="1600200"/>
            <a:ext cx="4038600" cy="4525963"/>
          </a:xfrm>
        </p:spPr>
        <p:txBody>
          <a:bodyPr/>
          <a:lstStyle/>
          <a:p>
            <a:pPr eaLnBrk="1" hangingPunct="1"/>
            <a:endParaRPr lang="en-US" sz="2800" smtClean="0">
              <a:ea typeface="ＭＳ Ｐゴシック"/>
              <a:cs typeface="ＭＳ Ｐゴシック"/>
            </a:endParaRPr>
          </a:p>
          <a:p>
            <a:pPr eaLnBrk="1" hangingPunct="1"/>
            <a:endParaRPr lang="en-US" sz="2800" smtClean="0">
              <a:ea typeface="ＭＳ Ｐゴシック"/>
              <a:cs typeface="ＭＳ Ｐゴシック"/>
            </a:endParaRPr>
          </a:p>
        </p:txBody>
      </p:sp>
      <p:pic>
        <p:nvPicPr>
          <p:cNvPr id="377859" name="Picture 12" descr="man-in-blizzard-rescue-blan"/>
          <p:cNvPicPr>
            <a:picLocks noChangeAspect="1" noChangeArrowheads="1"/>
          </p:cNvPicPr>
          <p:nvPr/>
        </p:nvPicPr>
        <p:blipFill>
          <a:blip r:embed="rId3"/>
          <a:srcRect/>
          <a:stretch>
            <a:fillRect/>
          </a:stretch>
        </p:blipFill>
        <p:spPr bwMode="auto">
          <a:xfrm>
            <a:off x="4267200" y="1600200"/>
            <a:ext cx="4456113" cy="4933950"/>
          </a:xfrm>
          <a:prstGeom prst="rect">
            <a:avLst/>
          </a:prstGeom>
          <a:noFill/>
          <a:ln w="9525">
            <a:noFill/>
            <a:miter lim="800000"/>
            <a:headEnd/>
            <a:tailEnd/>
          </a:ln>
        </p:spPr>
      </p:pic>
      <p:sp>
        <p:nvSpPr>
          <p:cNvPr id="377860" name="Slide Number Placeholder 5"/>
          <p:cNvSpPr txBox="1">
            <a:spLocks noGrp="1"/>
          </p:cNvSpPr>
          <p:nvPr/>
        </p:nvSpPr>
        <p:spPr bwMode="auto">
          <a:xfrm>
            <a:off x="2209800" y="5867400"/>
            <a:ext cx="2895600" cy="476250"/>
          </a:xfrm>
          <a:prstGeom prst="rect">
            <a:avLst/>
          </a:prstGeom>
          <a:noFill/>
          <a:ln w="9525">
            <a:noFill/>
            <a:miter lim="800000"/>
            <a:headEnd/>
            <a:tailEnd/>
          </a:ln>
        </p:spPr>
        <p:txBody>
          <a:bodyPr/>
          <a:lstStyle/>
          <a:p>
            <a:pPr>
              <a:lnSpc>
                <a:spcPct val="90000"/>
              </a:lnSpc>
              <a:spcBef>
                <a:spcPct val="20000"/>
              </a:spcBef>
              <a:buSzPct val="50000"/>
              <a:buFont typeface="Wingdings" pitchFamily="2" charset="2"/>
              <a:buNone/>
            </a:pPr>
            <a:endParaRPr lang="en-US" altLang="en-US" sz="1400"/>
          </a:p>
        </p:txBody>
      </p:sp>
      <p:pic>
        <p:nvPicPr>
          <p:cNvPr id="377861" name="Picture 4" descr="HPMK_Components_old.png"/>
          <p:cNvPicPr>
            <a:picLocks noChangeAspect="1"/>
          </p:cNvPicPr>
          <p:nvPr/>
        </p:nvPicPr>
        <p:blipFill>
          <a:blip r:embed="rId4"/>
          <a:srcRect/>
          <a:stretch>
            <a:fillRect/>
          </a:stretch>
        </p:blipFill>
        <p:spPr bwMode="auto">
          <a:xfrm>
            <a:off x="0" y="2590800"/>
            <a:ext cx="4191000" cy="26939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9905" name="Picture 2" descr="Blankets 013"/>
          <p:cNvPicPr>
            <a:picLocks noChangeAspect="1" noChangeArrowheads="1"/>
          </p:cNvPicPr>
          <p:nvPr/>
        </p:nvPicPr>
        <p:blipFill>
          <a:blip r:embed="rId3"/>
          <a:srcRect r="12"/>
          <a:stretch>
            <a:fillRect/>
          </a:stretch>
        </p:blipFill>
        <p:spPr bwMode="auto">
          <a:xfrm>
            <a:off x="838200" y="1676400"/>
            <a:ext cx="7239000" cy="4297363"/>
          </a:xfrm>
          <a:prstGeom prst="rect">
            <a:avLst/>
          </a:prstGeom>
          <a:noFill/>
          <a:ln w="9525">
            <a:noFill/>
            <a:miter lim="800000"/>
            <a:headEnd/>
            <a:tailEnd/>
          </a:ln>
        </p:spPr>
      </p:pic>
      <p:sp>
        <p:nvSpPr>
          <p:cNvPr id="379906" name="Text Box 3"/>
          <p:cNvSpPr txBox="1">
            <a:spLocks noChangeArrowheads="1"/>
          </p:cNvSpPr>
          <p:nvPr/>
        </p:nvSpPr>
        <p:spPr bwMode="auto">
          <a:xfrm>
            <a:off x="1905000" y="584200"/>
            <a:ext cx="2514600" cy="784225"/>
          </a:xfrm>
          <a:prstGeom prst="rect">
            <a:avLst/>
          </a:prstGeom>
          <a:noFill/>
          <a:ln w="38100">
            <a:solidFill>
              <a:schemeClr val="tx1"/>
            </a:solidFill>
            <a:miter lim="800000"/>
            <a:headEnd/>
            <a:tailEnd/>
          </a:ln>
        </p:spPr>
        <p:txBody>
          <a:bodyPr>
            <a:spAutoFit/>
          </a:bodyPr>
          <a:lstStyle/>
          <a:p>
            <a:pPr algn="ctr">
              <a:spcBef>
                <a:spcPct val="50000"/>
              </a:spcBef>
            </a:pPr>
            <a:r>
              <a:rPr lang="en-US" sz="1800" b="1">
                <a:cs typeface="Times New Roman" pitchFamily="18" charset="0"/>
              </a:rPr>
              <a:t>6 – Cell</a:t>
            </a:r>
          </a:p>
          <a:p>
            <a:pPr algn="ctr">
              <a:spcBef>
                <a:spcPct val="50000"/>
              </a:spcBef>
            </a:pPr>
            <a:r>
              <a:rPr lang="en-US" sz="1800" b="1">
                <a:cs typeface="Times New Roman" pitchFamily="18" charset="0"/>
              </a:rPr>
              <a:t> </a:t>
            </a:r>
            <a:r>
              <a:rPr lang="en-US" sz="1800" b="1" i="1">
                <a:cs typeface="Times New Roman" pitchFamily="18" charset="0"/>
              </a:rPr>
              <a:t>“Ready-Heat”</a:t>
            </a:r>
            <a:r>
              <a:rPr lang="en-US" sz="1800" b="1">
                <a:cs typeface="Times New Roman" pitchFamily="18" charset="0"/>
              </a:rPr>
              <a:t> Blanket</a:t>
            </a:r>
          </a:p>
        </p:txBody>
      </p:sp>
      <p:sp>
        <p:nvSpPr>
          <p:cNvPr id="379907" name="Text Box 4"/>
          <p:cNvSpPr txBox="1">
            <a:spLocks noChangeArrowheads="1"/>
          </p:cNvSpPr>
          <p:nvPr/>
        </p:nvSpPr>
        <p:spPr bwMode="auto">
          <a:xfrm>
            <a:off x="4800600" y="609600"/>
            <a:ext cx="2819400" cy="784225"/>
          </a:xfrm>
          <a:prstGeom prst="rect">
            <a:avLst/>
          </a:prstGeom>
          <a:noFill/>
          <a:ln w="38100">
            <a:solidFill>
              <a:schemeClr val="tx1"/>
            </a:solidFill>
            <a:miter lim="800000"/>
            <a:headEnd/>
            <a:tailEnd/>
          </a:ln>
        </p:spPr>
        <p:txBody>
          <a:bodyPr>
            <a:spAutoFit/>
          </a:bodyPr>
          <a:lstStyle/>
          <a:p>
            <a:pPr algn="ctr">
              <a:spcBef>
                <a:spcPct val="50000"/>
              </a:spcBef>
            </a:pPr>
            <a:r>
              <a:rPr lang="en-US" sz="1800" b="1">
                <a:cs typeface="Times New Roman" pitchFamily="18" charset="0"/>
              </a:rPr>
              <a:t>4- Cell</a:t>
            </a:r>
          </a:p>
          <a:p>
            <a:pPr algn="ctr">
              <a:spcBef>
                <a:spcPct val="50000"/>
              </a:spcBef>
            </a:pPr>
            <a:r>
              <a:rPr lang="en-US" sz="1800" b="1">
                <a:cs typeface="Times New Roman" pitchFamily="18" charset="0"/>
              </a:rPr>
              <a:t> </a:t>
            </a:r>
            <a:r>
              <a:rPr lang="en-US" sz="1800" b="1" i="1">
                <a:cs typeface="Times New Roman" pitchFamily="18" charset="0"/>
              </a:rPr>
              <a:t>“Ready-Heat”</a:t>
            </a:r>
            <a:r>
              <a:rPr lang="en-US" sz="1800" b="1">
                <a:cs typeface="Times New Roman" pitchFamily="18" charset="0"/>
              </a:rPr>
              <a:t> Blanket</a:t>
            </a:r>
          </a:p>
        </p:txBody>
      </p:sp>
      <p:sp>
        <p:nvSpPr>
          <p:cNvPr id="379908" name="Line 5"/>
          <p:cNvSpPr>
            <a:spLocks noChangeShapeType="1"/>
          </p:cNvSpPr>
          <p:nvPr/>
        </p:nvSpPr>
        <p:spPr bwMode="auto">
          <a:xfrm>
            <a:off x="2971800" y="1676400"/>
            <a:ext cx="0" cy="2514600"/>
          </a:xfrm>
          <a:prstGeom prst="line">
            <a:avLst/>
          </a:prstGeom>
          <a:noFill/>
          <a:ln w="38100">
            <a:solidFill>
              <a:schemeClr val="tx1"/>
            </a:solidFill>
            <a:round/>
            <a:headEnd/>
            <a:tailEnd type="triangle" w="med" len="med"/>
          </a:ln>
        </p:spPr>
        <p:txBody>
          <a:bodyPr/>
          <a:lstStyle/>
          <a:p>
            <a:endParaRPr lang="en-US"/>
          </a:p>
        </p:txBody>
      </p:sp>
      <p:sp>
        <p:nvSpPr>
          <p:cNvPr id="379909" name="Line 6"/>
          <p:cNvSpPr>
            <a:spLocks noChangeShapeType="1"/>
          </p:cNvSpPr>
          <p:nvPr/>
        </p:nvSpPr>
        <p:spPr bwMode="auto">
          <a:xfrm>
            <a:off x="5562600" y="1447800"/>
            <a:ext cx="76200" cy="2590800"/>
          </a:xfrm>
          <a:prstGeom prst="line">
            <a:avLst/>
          </a:prstGeom>
          <a:noFill/>
          <a:ln w="38100">
            <a:solidFill>
              <a:schemeClr val="tx1"/>
            </a:solidFill>
            <a:round/>
            <a:headEnd/>
            <a:tailEnd type="triangle" w="med" len="med"/>
          </a:ln>
        </p:spPr>
        <p:txBody>
          <a:bodyPr/>
          <a:lstStyle/>
          <a:p>
            <a:endParaRPr lang="en-US"/>
          </a:p>
        </p:txBody>
      </p:sp>
      <p:sp>
        <p:nvSpPr>
          <p:cNvPr id="379910" name="Rectangle 8"/>
          <p:cNvSpPr>
            <a:spLocks noGrp="1" noChangeArrowheads="1"/>
          </p:cNvSpPr>
          <p:nvPr>
            <p:ph type="body" idx="4294967295"/>
          </p:nvPr>
        </p:nvSpPr>
        <p:spPr>
          <a:xfrm>
            <a:off x="876300" y="5981700"/>
            <a:ext cx="7086600" cy="549275"/>
          </a:xfrm>
        </p:spPr>
        <p:txBody>
          <a:bodyPr/>
          <a:lstStyle/>
          <a:p>
            <a:pPr eaLnBrk="1" hangingPunct="1">
              <a:lnSpc>
                <a:spcPct val="80000"/>
              </a:lnSpc>
              <a:buFont typeface="Wingdings" pitchFamily="2" charset="2"/>
              <a:buNone/>
            </a:pPr>
            <a:r>
              <a:rPr lang="en-US" sz="2800" smtClean="0">
                <a:ea typeface="ＭＳ Ｐゴシック"/>
                <a:cs typeface="ＭＳ Ｐゴシック"/>
              </a:rPr>
              <a:t>Apply Ready Heat blanket to torso OVER shirt.</a:t>
            </a:r>
          </a:p>
        </p:txBody>
      </p:sp>
    </p:spTree>
  </p:cSld>
  <p:clrMapOvr>
    <a:masterClrMapping/>
  </p:clrMapOvr>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3" name="TextBox 2"/>
          <p:cNvSpPr txBox="1">
            <a:spLocks noChangeArrowheads="1"/>
          </p:cNvSpPr>
          <p:nvPr/>
        </p:nvSpPr>
        <p:spPr bwMode="auto">
          <a:xfrm>
            <a:off x="3230563" y="152400"/>
            <a:ext cx="2819400" cy="923925"/>
          </a:xfrm>
          <a:prstGeom prst="rect">
            <a:avLst/>
          </a:prstGeom>
          <a:noFill/>
          <a:ln w="9525">
            <a:noFill/>
            <a:miter lim="800000"/>
            <a:headEnd/>
            <a:tailEnd/>
          </a:ln>
        </p:spPr>
        <p:txBody>
          <a:bodyPr>
            <a:spAutoFit/>
          </a:bodyPr>
          <a:lstStyle/>
          <a:p>
            <a:pPr algn="ctr"/>
            <a:r>
              <a:rPr lang="en-US" sz="5400" b="1"/>
              <a:t>Repeat</a:t>
            </a:r>
          </a:p>
        </p:txBody>
      </p:sp>
      <p:sp>
        <p:nvSpPr>
          <p:cNvPr id="381954" name="TextBox 3"/>
          <p:cNvSpPr txBox="1">
            <a:spLocks noChangeArrowheads="1"/>
          </p:cNvSpPr>
          <p:nvPr/>
        </p:nvSpPr>
        <p:spPr bwMode="auto">
          <a:xfrm>
            <a:off x="766763" y="2017713"/>
            <a:ext cx="7745412" cy="3910012"/>
          </a:xfrm>
          <a:prstGeom prst="rect">
            <a:avLst/>
          </a:prstGeom>
          <a:noFill/>
          <a:ln w="9525">
            <a:noFill/>
            <a:miter lim="800000"/>
            <a:headEnd/>
            <a:tailEnd/>
          </a:ln>
        </p:spPr>
        <p:txBody>
          <a:bodyPr wrap="none">
            <a:spAutoFit/>
          </a:bodyPr>
          <a:lstStyle/>
          <a:p>
            <a:pPr>
              <a:buFont typeface="Arial" charset="0"/>
              <a:buChar char="•"/>
            </a:pPr>
            <a:r>
              <a:rPr lang="en-US" sz="3600"/>
              <a:t> Do </a:t>
            </a:r>
            <a:r>
              <a:rPr lang="en-US" sz="3600" b="1" u="sng"/>
              <a:t>NOT</a:t>
            </a:r>
            <a:r>
              <a:rPr lang="en-US" sz="3600"/>
              <a:t> place the ready-Heat Blanket </a:t>
            </a:r>
          </a:p>
          <a:p>
            <a:r>
              <a:rPr lang="en-US" sz="3600"/>
              <a:t>   directly on the skin</a:t>
            </a:r>
          </a:p>
          <a:p>
            <a:pPr>
              <a:buFont typeface="Arial" charset="0"/>
              <a:buChar char="•"/>
            </a:pPr>
            <a:r>
              <a:rPr lang="en-US" sz="3600"/>
              <a:t> Multiple reports of skin burns from </a:t>
            </a:r>
          </a:p>
          <a:p>
            <a:r>
              <a:rPr lang="en-US" sz="3600"/>
              <a:t>   this being done</a:t>
            </a:r>
          </a:p>
          <a:p>
            <a:pPr>
              <a:buFont typeface="Arial" charset="0"/>
              <a:buChar char="•"/>
            </a:pPr>
            <a:r>
              <a:rPr lang="en-US" sz="3600"/>
              <a:t> Keep cammie top or T-shirt on</a:t>
            </a:r>
          </a:p>
          <a:p>
            <a:pPr>
              <a:buFont typeface="Arial" charset="0"/>
              <a:buChar char="•"/>
            </a:pPr>
            <a:r>
              <a:rPr lang="en-US" sz="3600"/>
              <a:t> Place Ready-Heat over the fabric</a:t>
            </a:r>
          </a:p>
          <a:p>
            <a:endParaRPr lang="en-US" sz="3200"/>
          </a:p>
        </p:txBody>
      </p:sp>
    </p:spTree>
  </p:cSld>
  <p:clrMapOvr>
    <a:masterClrMapping/>
  </p:clrMapOvr>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4001" name="Picture 3" descr="80-0027_HPMK.png"/>
          <p:cNvPicPr>
            <a:picLocks noChangeAspect="1"/>
          </p:cNvPicPr>
          <p:nvPr/>
        </p:nvPicPr>
        <p:blipFill>
          <a:blip r:embed="rId3"/>
          <a:srcRect/>
          <a:stretch>
            <a:fillRect/>
          </a:stretch>
        </p:blipFill>
        <p:spPr bwMode="auto">
          <a:xfrm>
            <a:off x="533400" y="381000"/>
            <a:ext cx="5715000" cy="3162300"/>
          </a:xfrm>
          <a:prstGeom prst="rect">
            <a:avLst/>
          </a:prstGeom>
          <a:noFill/>
          <a:ln w="9525">
            <a:noFill/>
            <a:miter lim="800000"/>
            <a:headEnd/>
            <a:tailEnd/>
          </a:ln>
        </p:spPr>
      </p:pic>
      <p:pic>
        <p:nvPicPr>
          <p:cNvPr id="384002" name="Picture 4" descr="HPMK_Comp.png"/>
          <p:cNvPicPr>
            <a:picLocks noChangeAspect="1"/>
          </p:cNvPicPr>
          <p:nvPr/>
        </p:nvPicPr>
        <p:blipFill>
          <a:blip r:embed="rId4"/>
          <a:srcRect/>
          <a:stretch>
            <a:fillRect/>
          </a:stretch>
        </p:blipFill>
        <p:spPr bwMode="auto">
          <a:xfrm>
            <a:off x="4267200" y="2895600"/>
            <a:ext cx="4876800" cy="3657600"/>
          </a:xfrm>
          <a:prstGeom prst="rect">
            <a:avLst/>
          </a:prstGeom>
          <a:noFill/>
          <a:ln w="9525">
            <a:noFill/>
            <a:miter lim="800000"/>
            <a:headEnd/>
            <a:tailEnd/>
          </a:ln>
        </p:spPr>
      </p:pic>
      <p:sp>
        <p:nvSpPr>
          <p:cNvPr id="384003" name="TextBox 5"/>
          <p:cNvSpPr txBox="1">
            <a:spLocks noChangeArrowheads="1"/>
          </p:cNvSpPr>
          <p:nvPr/>
        </p:nvSpPr>
        <p:spPr bwMode="auto">
          <a:xfrm>
            <a:off x="609600" y="4267200"/>
            <a:ext cx="3314700" cy="646113"/>
          </a:xfrm>
          <a:prstGeom prst="rect">
            <a:avLst/>
          </a:prstGeom>
          <a:noFill/>
          <a:ln w="9525">
            <a:noFill/>
            <a:miter lim="800000"/>
            <a:headEnd/>
            <a:tailEnd/>
          </a:ln>
        </p:spPr>
        <p:txBody>
          <a:bodyPr wrap="none">
            <a:spAutoFit/>
          </a:bodyPr>
          <a:lstStyle/>
          <a:p>
            <a:pPr>
              <a:lnSpc>
                <a:spcPct val="90000"/>
              </a:lnSpc>
              <a:spcBef>
                <a:spcPct val="20000"/>
              </a:spcBef>
              <a:buSzPct val="50000"/>
              <a:buFont typeface="Wingdings" pitchFamily="2" charset="2"/>
              <a:buChar char="l"/>
            </a:pPr>
            <a:r>
              <a:rPr lang="en-US" sz="4000" b="1">
                <a:cs typeface="Times New Roman" pitchFamily="18" charset="0"/>
              </a:rPr>
              <a:t>NEW HPMK</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4"/>
          <p:cNvSpPr>
            <a:spLocks noGrp="1" noChangeArrowheads="1"/>
          </p:cNvSpPr>
          <p:nvPr>
            <p:ph type="title"/>
          </p:nvPr>
        </p:nvSpPr>
        <p:spPr>
          <a:xfrm>
            <a:off x="1600200" y="0"/>
            <a:ext cx="7162800" cy="1143000"/>
          </a:xfrm>
        </p:spPr>
        <p:txBody>
          <a:bodyPr/>
          <a:lstStyle/>
          <a:p>
            <a:pPr eaLnBrk="1" hangingPunct="1"/>
            <a:r>
              <a:rPr lang="en-US" sz="4800" smtClean="0">
                <a:ea typeface="ＭＳ Ｐゴシック"/>
                <a:cs typeface="ＭＳ Ｐゴシック"/>
              </a:rPr>
              <a:t>Nasopharyngeal Airway</a:t>
            </a:r>
          </a:p>
        </p:txBody>
      </p:sp>
      <p:sp>
        <p:nvSpPr>
          <p:cNvPr id="56322" name="Rectangle 5"/>
          <p:cNvSpPr>
            <a:spLocks noGrp="1" noChangeArrowheads="1"/>
          </p:cNvSpPr>
          <p:nvPr>
            <p:ph idx="1"/>
          </p:nvPr>
        </p:nvSpPr>
        <p:spPr>
          <a:xfrm>
            <a:off x="685800" y="1600200"/>
            <a:ext cx="7772400" cy="4724400"/>
          </a:xfrm>
        </p:spPr>
        <p:txBody>
          <a:bodyPr/>
          <a:lstStyle/>
          <a:p>
            <a:pPr eaLnBrk="1" hangingPunct="1">
              <a:lnSpc>
                <a:spcPct val="90000"/>
              </a:lnSpc>
            </a:pPr>
            <a:r>
              <a:rPr lang="en-US" sz="2800" smtClean="0">
                <a:ea typeface="ＭＳ Ｐゴシック"/>
                <a:cs typeface="ＭＳ Ｐゴシック"/>
              </a:rPr>
              <a:t>The “Nose Hose,” “Nasal Trumpet,” “NPA”</a:t>
            </a:r>
          </a:p>
          <a:p>
            <a:pPr eaLnBrk="1" hangingPunct="1">
              <a:lnSpc>
                <a:spcPct val="90000"/>
              </a:lnSpc>
            </a:pPr>
            <a:r>
              <a:rPr lang="en-US" sz="2800" smtClean="0">
                <a:ea typeface="ＭＳ Ｐゴシック"/>
                <a:cs typeface="ＭＳ Ｐゴシック"/>
              </a:rPr>
              <a:t>Excellent success in GWOT</a:t>
            </a:r>
          </a:p>
          <a:p>
            <a:pPr eaLnBrk="1" hangingPunct="1">
              <a:lnSpc>
                <a:spcPct val="90000"/>
              </a:lnSpc>
            </a:pPr>
            <a:r>
              <a:rPr lang="en-US" sz="2800" smtClean="0">
                <a:ea typeface="ＭＳ Ｐゴシック"/>
                <a:cs typeface="ＭＳ Ｐゴシック"/>
              </a:rPr>
              <a:t>Well tolerated by the conscious patient</a:t>
            </a:r>
          </a:p>
          <a:p>
            <a:pPr eaLnBrk="1" hangingPunct="1">
              <a:lnSpc>
                <a:spcPct val="90000"/>
              </a:lnSpc>
            </a:pPr>
            <a:r>
              <a:rPr lang="en-US" sz="2800" smtClean="0">
                <a:ea typeface="ＭＳ Ｐゴシック"/>
                <a:cs typeface="ＭＳ Ｐゴシック"/>
              </a:rPr>
              <a:t>Lube before inserting</a:t>
            </a:r>
          </a:p>
          <a:p>
            <a:pPr eaLnBrk="1" hangingPunct="1">
              <a:lnSpc>
                <a:spcPct val="90000"/>
              </a:lnSpc>
            </a:pPr>
            <a:r>
              <a:rPr lang="en-US" sz="2800" smtClean="0">
                <a:ea typeface="ＭＳ Ｐゴシック"/>
                <a:cs typeface="ＭＳ Ｐゴシック"/>
              </a:rPr>
              <a:t>Insert at 90 degree angle to the face NOT along the axis of the external nose</a:t>
            </a:r>
          </a:p>
          <a:p>
            <a:pPr eaLnBrk="1" hangingPunct="1">
              <a:lnSpc>
                <a:spcPct val="90000"/>
              </a:lnSpc>
            </a:pPr>
            <a:r>
              <a:rPr lang="en-US" sz="2800" smtClean="0">
                <a:ea typeface="ＭＳ Ｐゴシック"/>
                <a:cs typeface="ＭＳ Ｐゴシック"/>
              </a:rPr>
              <a:t>Tape it in</a:t>
            </a:r>
          </a:p>
          <a:p>
            <a:pPr eaLnBrk="1" hangingPunct="1">
              <a:lnSpc>
                <a:spcPct val="90000"/>
              </a:lnSpc>
            </a:pPr>
            <a:r>
              <a:rPr lang="en-US" sz="2800" smtClean="0">
                <a:ea typeface="ＭＳ Ｐゴシック"/>
                <a:cs typeface="ＭＳ Ｐゴシック"/>
              </a:rPr>
              <a:t>Don’t use oropharyngeal airway (‘J’ Tube)</a:t>
            </a:r>
          </a:p>
          <a:p>
            <a:pPr lvl="1" eaLnBrk="1" hangingPunct="1">
              <a:lnSpc>
                <a:spcPct val="90000"/>
              </a:lnSpc>
            </a:pPr>
            <a:r>
              <a:rPr lang="en-US" smtClean="0">
                <a:ea typeface="ＭＳ Ｐゴシック"/>
                <a:cs typeface="ＭＳ Ｐゴシック"/>
              </a:rPr>
              <a:t>Will cause conscious casualties to gag</a:t>
            </a:r>
          </a:p>
          <a:p>
            <a:pPr lvl="1" eaLnBrk="1" hangingPunct="1">
              <a:lnSpc>
                <a:spcPct val="90000"/>
              </a:lnSpc>
            </a:pPr>
            <a:r>
              <a:rPr lang="en-US" smtClean="0">
                <a:ea typeface="ＭＳ Ｐゴシック"/>
                <a:cs typeface="ＭＳ Ｐゴシック"/>
              </a:rPr>
              <a:t>Easily dislodged</a:t>
            </a:r>
          </a:p>
        </p:txBody>
      </p:sp>
    </p:spTree>
  </p:cSld>
  <p:clrMapOvr>
    <a:masterClrMapping/>
  </p:clrMapOvr>
  <p:transition/>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49" name="Rectangle 2"/>
          <p:cNvSpPr>
            <a:spLocks noGrp="1" noChangeArrowheads="1"/>
          </p:cNvSpPr>
          <p:nvPr>
            <p:ph type="title"/>
          </p:nvPr>
        </p:nvSpPr>
        <p:spPr>
          <a:xfrm>
            <a:off x="1752600" y="0"/>
            <a:ext cx="6934200" cy="1143000"/>
          </a:xfrm>
        </p:spPr>
        <p:txBody>
          <a:bodyPr/>
          <a:lstStyle/>
          <a:p>
            <a:pPr eaLnBrk="1" hangingPunct="1"/>
            <a:r>
              <a:rPr lang="en-US" sz="4800" smtClean="0">
                <a:ea typeface="ＭＳ Ｐゴシック"/>
                <a:cs typeface="ＭＳ Ｐゴシック"/>
              </a:rPr>
              <a:t>Hypothermia Prevention</a:t>
            </a:r>
          </a:p>
        </p:txBody>
      </p:sp>
      <p:sp>
        <p:nvSpPr>
          <p:cNvPr id="386050" name="Rectangle 3"/>
          <p:cNvSpPr>
            <a:spLocks noGrp="1" noChangeArrowheads="1"/>
          </p:cNvSpPr>
          <p:nvPr>
            <p:ph idx="1"/>
          </p:nvPr>
        </p:nvSpPr>
        <p:spPr>
          <a:xfrm>
            <a:off x="685800" y="1600200"/>
            <a:ext cx="7772400" cy="4876800"/>
          </a:xfrm>
        </p:spPr>
        <p:txBody>
          <a:bodyPr/>
          <a:lstStyle/>
          <a:p>
            <a:pPr eaLnBrk="1" hangingPunct="1">
              <a:lnSpc>
                <a:spcPct val="90000"/>
              </a:lnSpc>
            </a:pPr>
            <a:r>
              <a:rPr lang="en-US" sz="2800" b="1" smtClean="0">
                <a:solidFill>
                  <a:srgbClr val="FF3300"/>
                </a:solidFill>
                <a:ea typeface="ＭＳ Ｐゴシック"/>
                <a:cs typeface="ＭＳ Ｐゴシック"/>
              </a:rPr>
              <a:t>Key Point: Even a small decrease in body temperature can interfere with blood clotting and increase the risk of bleeding to death.</a:t>
            </a:r>
          </a:p>
          <a:p>
            <a:pPr eaLnBrk="1" hangingPunct="1">
              <a:lnSpc>
                <a:spcPct val="90000"/>
              </a:lnSpc>
            </a:pPr>
            <a:r>
              <a:rPr lang="en-US" sz="2800" smtClean="0">
                <a:ea typeface="ＭＳ Ｐゴシック"/>
                <a:cs typeface="ＭＳ Ｐゴシック"/>
              </a:rPr>
              <a:t>Casualties in shock are unable to generate body heat effectively.</a:t>
            </a:r>
          </a:p>
          <a:p>
            <a:pPr eaLnBrk="1" hangingPunct="1">
              <a:lnSpc>
                <a:spcPct val="90000"/>
              </a:lnSpc>
            </a:pPr>
            <a:r>
              <a:rPr lang="en-US" sz="2800" smtClean="0">
                <a:ea typeface="ＭＳ Ｐゴシック"/>
                <a:cs typeface="ＭＳ Ｐゴシック"/>
              </a:rPr>
              <a:t>Wet clothes and helicopter evacuations increase body heat loss.</a:t>
            </a:r>
          </a:p>
          <a:p>
            <a:pPr eaLnBrk="1" hangingPunct="1">
              <a:lnSpc>
                <a:spcPct val="90000"/>
              </a:lnSpc>
            </a:pPr>
            <a:r>
              <a:rPr lang="en-US" sz="2800" smtClean="0">
                <a:ea typeface="ＭＳ Ｐゴシック"/>
                <a:cs typeface="ＭＳ Ｐゴシック"/>
              </a:rPr>
              <a:t>Remove wet clothes and cover casualty with hypothermia prevention gear.</a:t>
            </a:r>
          </a:p>
          <a:p>
            <a:pPr eaLnBrk="1" hangingPunct="1">
              <a:lnSpc>
                <a:spcPct val="90000"/>
              </a:lnSpc>
            </a:pPr>
            <a:r>
              <a:rPr lang="en-US" sz="2800" b="1" smtClean="0">
                <a:solidFill>
                  <a:srgbClr val="FF3300"/>
                </a:solidFill>
                <a:ea typeface="ＭＳ Ｐゴシック"/>
                <a:cs typeface="ＭＳ Ｐゴシック"/>
              </a:rPr>
              <a:t>Hypothermia is much easier to prevent than to treat! </a:t>
            </a:r>
          </a:p>
          <a:p>
            <a:pPr eaLnBrk="1" hangingPunct="1">
              <a:lnSpc>
                <a:spcPct val="90000"/>
              </a:lnSpc>
            </a:pPr>
            <a:endParaRPr lang="en-US" sz="2800" b="1" smtClean="0">
              <a:solidFill>
                <a:srgbClr val="FF3300"/>
              </a:solidFill>
              <a:ea typeface="ＭＳ Ｐゴシック"/>
              <a:cs typeface="ＭＳ Ｐゴシック"/>
            </a:endParaRPr>
          </a:p>
        </p:txBody>
      </p:sp>
    </p:spTree>
  </p:cSld>
  <p:clrMapOvr>
    <a:masterClrMapping/>
  </p:clrMapOvr>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097" name="Rectangle 2"/>
          <p:cNvSpPr>
            <a:spLocks noGrp="1" noChangeArrowheads="1"/>
          </p:cNvSpPr>
          <p:nvPr>
            <p:ph type="title"/>
          </p:nvPr>
        </p:nvSpPr>
        <p:spPr>
          <a:xfrm>
            <a:off x="1517650" y="0"/>
            <a:ext cx="7620000" cy="1143000"/>
          </a:xfrm>
        </p:spPr>
        <p:txBody>
          <a:bodyPr/>
          <a:lstStyle/>
          <a:p>
            <a:pPr eaLnBrk="1" hangingPunct="1"/>
            <a:r>
              <a:rPr lang="en-US" smtClean="0">
                <a:ea typeface="ＭＳ Ｐゴシック"/>
                <a:cs typeface="ＭＳ Ｐゴシック"/>
              </a:rPr>
              <a:t>Tactical Field Care Guidelines</a:t>
            </a:r>
          </a:p>
        </p:txBody>
      </p:sp>
      <p:sp>
        <p:nvSpPr>
          <p:cNvPr id="208899" name="Rectangle 3"/>
          <p:cNvSpPr>
            <a:spLocks noGrp="1" noChangeArrowheads="1"/>
          </p:cNvSpPr>
          <p:nvPr>
            <p:ph idx="1"/>
          </p:nvPr>
        </p:nvSpPr>
        <p:spPr>
          <a:xfrm>
            <a:off x="381000" y="1516063"/>
            <a:ext cx="8534400" cy="4503737"/>
          </a:xfrm>
        </p:spPr>
        <p:txBody>
          <a:bodyPr/>
          <a:lstStyle/>
          <a:p>
            <a:pPr eaLnBrk="1" hangingPunct="1">
              <a:buFont typeface="Wingdings" pitchFamily="2" charset="2"/>
              <a:buNone/>
              <a:defRPr/>
            </a:pPr>
            <a:r>
              <a:rPr lang="en-US" sz="2800" dirty="0" smtClean="0">
                <a:ea typeface="ＭＳ Ｐゴシック" pitchFamily="34" charset="-128"/>
              </a:rPr>
              <a:t>9. Penetrating Eye Trauma</a:t>
            </a:r>
          </a:p>
          <a:p>
            <a:pPr eaLnBrk="1" hangingPunct="1">
              <a:buFont typeface="Wingdings" pitchFamily="2" charset="2"/>
              <a:buNone/>
              <a:defRPr/>
            </a:pPr>
            <a:r>
              <a:rPr lang="en-US" sz="2800" dirty="0" smtClean="0">
                <a:ea typeface="ＭＳ Ｐゴシック" pitchFamily="34" charset="-128"/>
              </a:rPr>
              <a:t>    If a penetrating eye injury is noted or suspected:</a:t>
            </a:r>
          </a:p>
          <a:p>
            <a:pPr marL="974725" eaLnBrk="1" hangingPunct="1">
              <a:spcBef>
                <a:spcPts val="0"/>
              </a:spcBef>
              <a:spcAft>
                <a:spcPts val="600"/>
              </a:spcAft>
              <a:buFont typeface="Wingdings" pitchFamily="2" charset="2"/>
              <a:buNone/>
              <a:defRPr/>
            </a:pPr>
            <a:r>
              <a:rPr lang="en-US" sz="2800" dirty="0" smtClean="0">
                <a:ea typeface="ＭＳ Ｐゴシック" pitchFamily="34" charset="-128"/>
              </a:rPr>
              <a:t> a) Perform a rapid field test of visual acuity.</a:t>
            </a:r>
          </a:p>
          <a:p>
            <a:pPr marL="974725" eaLnBrk="1" hangingPunct="1">
              <a:spcBef>
                <a:spcPts val="0"/>
              </a:spcBef>
              <a:spcAft>
                <a:spcPts val="600"/>
              </a:spcAft>
              <a:buFont typeface="Wingdings" pitchFamily="2" charset="2"/>
              <a:buNone/>
              <a:defRPr/>
            </a:pPr>
            <a:r>
              <a:rPr lang="en-US" sz="2800" dirty="0" smtClean="0">
                <a:ea typeface="ＭＳ Ｐゴシック" pitchFamily="34" charset="-128"/>
              </a:rPr>
              <a:t> b) Cover the eye with a rigid eye shield (NOT a pressure patch.)</a:t>
            </a:r>
          </a:p>
          <a:p>
            <a:pPr marL="974725" eaLnBrk="1" hangingPunct="1">
              <a:spcBef>
                <a:spcPts val="0"/>
              </a:spcBef>
              <a:spcAft>
                <a:spcPts val="600"/>
              </a:spcAft>
              <a:buFont typeface="Wingdings" pitchFamily="2" charset="2"/>
              <a:buNone/>
              <a:defRPr/>
            </a:pPr>
            <a:r>
              <a:rPr lang="en-US" sz="2800" dirty="0" smtClean="0">
                <a:ea typeface="ＭＳ Ｐゴシック" pitchFamily="34" charset="-128"/>
              </a:rPr>
              <a:t> c) Ensure that the 400 mg moxifloxacin tablet in the combat pill pack is taken if possible, or that IV/IM antibiotics are given as outlined below if oral moxifloxacin cannot be taken.</a:t>
            </a:r>
            <a:r>
              <a:rPr lang="en-US" dirty="0" smtClean="0">
                <a:ea typeface="ＭＳ Ｐゴシック" pitchFamily="34" charset="-128"/>
              </a:rPr>
              <a:t> </a:t>
            </a:r>
          </a:p>
        </p:txBody>
      </p:sp>
    </p:spTree>
  </p:cSld>
  <p:clrMapOvr>
    <a:masterClrMapping/>
  </p:clrMapOvr>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145" name="Rectangle 2"/>
          <p:cNvSpPr>
            <a:spLocks noGrp="1" noChangeArrowheads="1"/>
          </p:cNvSpPr>
          <p:nvPr>
            <p:ph type="title"/>
          </p:nvPr>
        </p:nvSpPr>
        <p:spPr>
          <a:xfrm>
            <a:off x="1371600" y="0"/>
            <a:ext cx="7543800" cy="1143000"/>
          </a:xfrm>
        </p:spPr>
        <p:txBody>
          <a:bodyPr/>
          <a:lstStyle/>
          <a:p>
            <a:pPr eaLnBrk="1" hangingPunct="1"/>
            <a:r>
              <a:rPr lang="en-US" smtClean="0">
                <a:ea typeface="ＭＳ Ｐゴシック"/>
                <a:cs typeface="ＭＳ Ｐゴシック"/>
              </a:rPr>
              <a:t>Checking Vision in the Field</a:t>
            </a:r>
          </a:p>
        </p:txBody>
      </p:sp>
      <p:sp>
        <p:nvSpPr>
          <p:cNvPr id="390146" name="Rectangle 3"/>
          <p:cNvSpPr>
            <a:spLocks noGrp="1" noChangeArrowheads="1"/>
          </p:cNvSpPr>
          <p:nvPr>
            <p:ph idx="1"/>
          </p:nvPr>
        </p:nvSpPr>
        <p:spPr>
          <a:xfrm>
            <a:off x="762000" y="1905000"/>
            <a:ext cx="7772400" cy="4114800"/>
          </a:xfrm>
        </p:spPr>
        <p:txBody>
          <a:bodyPr/>
          <a:lstStyle/>
          <a:p>
            <a:pPr eaLnBrk="1" hangingPunct="1">
              <a:lnSpc>
                <a:spcPct val="90000"/>
              </a:lnSpc>
            </a:pPr>
            <a:r>
              <a:rPr lang="en-US" smtClean="0">
                <a:ea typeface="ＭＳ Ｐゴシック"/>
                <a:cs typeface="ＭＳ Ｐゴシック"/>
              </a:rPr>
              <a:t>Don’t worry about charts </a:t>
            </a:r>
          </a:p>
          <a:p>
            <a:pPr eaLnBrk="1" hangingPunct="1">
              <a:lnSpc>
                <a:spcPct val="90000"/>
              </a:lnSpc>
            </a:pPr>
            <a:r>
              <a:rPr lang="en-US" smtClean="0">
                <a:ea typeface="ＭＳ Ｐゴシック"/>
                <a:cs typeface="ＭＳ Ｐゴシック"/>
              </a:rPr>
              <a:t>Determine which of the following the casualty can see (start with “Read print” and work down the list if not able to do that.)</a:t>
            </a:r>
          </a:p>
          <a:p>
            <a:pPr lvl="1" eaLnBrk="1" hangingPunct="1">
              <a:lnSpc>
                <a:spcPct val="90000"/>
              </a:lnSpc>
            </a:pPr>
            <a:r>
              <a:rPr lang="en-US" smtClean="0">
                <a:ea typeface="ＭＳ Ｐゴシック"/>
                <a:cs typeface="ＭＳ Ｐゴシック"/>
              </a:rPr>
              <a:t>Read print</a:t>
            </a:r>
          </a:p>
          <a:p>
            <a:pPr lvl="1" eaLnBrk="1" hangingPunct="1">
              <a:lnSpc>
                <a:spcPct val="90000"/>
              </a:lnSpc>
            </a:pPr>
            <a:r>
              <a:rPr lang="en-US" smtClean="0">
                <a:ea typeface="ＭＳ Ｐゴシック"/>
                <a:cs typeface="ＭＳ Ｐゴシック"/>
              </a:rPr>
              <a:t>Count fingers</a:t>
            </a:r>
          </a:p>
          <a:p>
            <a:pPr lvl="1" eaLnBrk="1" hangingPunct="1">
              <a:lnSpc>
                <a:spcPct val="90000"/>
              </a:lnSpc>
            </a:pPr>
            <a:r>
              <a:rPr lang="en-US" smtClean="0">
                <a:ea typeface="ＭＳ Ｐゴシック"/>
                <a:cs typeface="ＭＳ Ｐゴシック"/>
              </a:rPr>
              <a:t>Hand motion</a:t>
            </a:r>
          </a:p>
          <a:p>
            <a:pPr lvl="1" eaLnBrk="1" hangingPunct="1">
              <a:lnSpc>
                <a:spcPct val="90000"/>
              </a:lnSpc>
            </a:pPr>
            <a:r>
              <a:rPr lang="en-US" smtClean="0">
                <a:ea typeface="ＭＳ Ｐゴシック"/>
                <a:cs typeface="ＭＳ Ｐゴシック"/>
              </a:rPr>
              <a:t>Light perception</a:t>
            </a:r>
          </a:p>
        </p:txBody>
      </p:sp>
    </p:spTree>
  </p:cSld>
  <p:clrMapOvr>
    <a:masterClrMapping/>
  </p:clrMapOvr>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193" name="Rectangle 2"/>
          <p:cNvSpPr>
            <a:spLocks noGrp="1" noChangeArrowheads="1"/>
          </p:cNvSpPr>
          <p:nvPr>
            <p:ph type="title"/>
          </p:nvPr>
        </p:nvSpPr>
        <p:spPr/>
        <p:txBody>
          <a:bodyPr/>
          <a:lstStyle/>
          <a:p>
            <a:pPr eaLnBrk="1" hangingPunct="1"/>
            <a:endParaRPr lang="en-US" smtClean="0">
              <a:ea typeface="ＭＳ Ｐゴシック"/>
              <a:cs typeface="ＭＳ Ｐゴシック"/>
            </a:endParaRPr>
          </a:p>
        </p:txBody>
      </p:sp>
      <p:sp>
        <p:nvSpPr>
          <p:cNvPr id="392194" name="Rectangle 3"/>
          <p:cNvSpPr>
            <a:spLocks noGrp="1" noChangeArrowheads="1"/>
          </p:cNvSpPr>
          <p:nvPr>
            <p:ph idx="1"/>
          </p:nvPr>
        </p:nvSpPr>
        <p:spPr/>
        <p:txBody>
          <a:bodyPr/>
          <a:lstStyle/>
          <a:p>
            <a:pPr eaLnBrk="1" hangingPunct="1"/>
            <a:endParaRPr lang="en-US" smtClean="0">
              <a:ea typeface="ＭＳ Ｐゴシック"/>
              <a:cs typeface="ＭＳ Ｐゴシック"/>
            </a:endParaRPr>
          </a:p>
        </p:txBody>
      </p:sp>
      <p:pic>
        <p:nvPicPr>
          <p:cNvPr id="392195" name="Picture 4" descr="CSLAC01"/>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392196" name="Text Box 5"/>
          <p:cNvSpPr txBox="1">
            <a:spLocks noChangeArrowheads="1"/>
          </p:cNvSpPr>
          <p:nvPr/>
        </p:nvSpPr>
        <p:spPr bwMode="auto">
          <a:xfrm>
            <a:off x="1870075" y="274638"/>
            <a:ext cx="5329238" cy="830262"/>
          </a:xfrm>
          <a:prstGeom prst="rect">
            <a:avLst/>
          </a:prstGeom>
          <a:solidFill>
            <a:srgbClr val="FFFF99">
              <a:alpha val="50195"/>
            </a:srgbClr>
          </a:solidFill>
          <a:ln w="9525">
            <a:noFill/>
            <a:miter lim="800000"/>
            <a:headEnd/>
            <a:tailEnd/>
          </a:ln>
        </p:spPr>
        <p:txBody>
          <a:bodyPr wrap="none">
            <a:spAutoFit/>
          </a:bodyPr>
          <a:lstStyle/>
          <a:p>
            <a:pPr algn="ctr"/>
            <a:r>
              <a:rPr lang="en-US" sz="4800" b="1">
                <a:cs typeface="Times New Roman" pitchFamily="18" charset="0"/>
              </a:rPr>
              <a:t>Corneal Laceration</a:t>
            </a:r>
          </a:p>
        </p:txBody>
      </p:sp>
      <p:sp>
        <p:nvSpPr>
          <p:cNvPr id="392197" name="Text Box 6"/>
          <p:cNvSpPr txBox="1">
            <a:spLocks noChangeArrowheads="1"/>
          </p:cNvSpPr>
          <p:nvPr/>
        </p:nvSpPr>
        <p:spPr bwMode="auto">
          <a:xfrm>
            <a:off x="4608513" y="5638800"/>
            <a:ext cx="184150" cy="579438"/>
          </a:xfrm>
          <a:prstGeom prst="rect">
            <a:avLst/>
          </a:prstGeom>
          <a:noFill/>
          <a:ln w="9525">
            <a:noFill/>
            <a:miter lim="800000"/>
            <a:headEnd/>
            <a:tailEnd/>
          </a:ln>
        </p:spPr>
        <p:txBody>
          <a:bodyPr wrap="none">
            <a:spAutoFit/>
          </a:bodyPr>
          <a:lstStyle/>
          <a:p>
            <a:pPr algn="ctr"/>
            <a:endParaRPr lang="en-US" sz="3200" b="1">
              <a:latin typeface="Arial" charset="0"/>
            </a:endParaRPr>
          </a:p>
        </p:txBody>
      </p:sp>
    </p:spTree>
  </p:cSld>
  <p:clrMapOvr>
    <a:masterClrMapping/>
  </p:clrMapOvr>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1" name="Rectangle 2"/>
          <p:cNvSpPr>
            <a:spLocks noGrp="1" noChangeArrowheads="1"/>
          </p:cNvSpPr>
          <p:nvPr>
            <p:ph type="title"/>
          </p:nvPr>
        </p:nvSpPr>
        <p:spPr/>
        <p:txBody>
          <a:bodyPr/>
          <a:lstStyle/>
          <a:p>
            <a:pPr eaLnBrk="1" hangingPunct="1"/>
            <a:endParaRPr lang="en-US" smtClean="0">
              <a:ea typeface="ＭＳ Ｐゴシック"/>
              <a:cs typeface="ＭＳ Ｐゴシック"/>
            </a:endParaRPr>
          </a:p>
        </p:txBody>
      </p:sp>
      <p:sp>
        <p:nvSpPr>
          <p:cNvPr id="394242" name="Rectangle 3"/>
          <p:cNvSpPr>
            <a:spLocks noGrp="1" noChangeArrowheads="1"/>
          </p:cNvSpPr>
          <p:nvPr>
            <p:ph idx="1"/>
          </p:nvPr>
        </p:nvSpPr>
        <p:spPr/>
        <p:txBody>
          <a:bodyPr/>
          <a:lstStyle/>
          <a:p>
            <a:pPr eaLnBrk="1" hangingPunct="1"/>
            <a:endParaRPr lang="en-US" smtClean="0">
              <a:ea typeface="ＭＳ Ｐゴシック"/>
              <a:cs typeface="ＭＳ Ｐゴシック"/>
            </a:endParaRPr>
          </a:p>
        </p:txBody>
      </p:sp>
      <p:pic>
        <p:nvPicPr>
          <p:cNvPr id="394243" name="Picture 4" descr="CSLAC0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394244" name="Text Box 5"/>
          <p:cNvSpPr txBox="1">
            <a:spLocks noChangeArrowheads="1"/>
          </p:cNvSpPr>
          <p:nvPr/>
        </p:nvSpPr>
        <p:spPr bwMode="auto">
          <a:xfrm>
            <a:off x="963613" y="5715000"/>
            <a:ext cx="7215187" cy="762000"/>
          </a:xfrm>
          <a:prstGeom prst="rect">
            <a:avLst/>
          </a:prstGeom>
          <a:noFill/>
          <a:ln w="9525">
            <a:noFill/>
            <a:miter lim="800000"/>
            <a:headEnd/>
            <a:tailEnd/>
          </a:ln>
        </p:spPr>
        <p:txBody>
          <a:bodyPr wrap="none">
            <a:spAutoFit/>
          </a:bodyPr>
          <a:lstStyle/>
          <a:p>
            <a:r>
              <a:rPr lang="en-US" sz="4400" b="1"/>
              <a:t>Small Penetrating Eye Injury</a:t>
            </a:r>
          </a:p>
        </p:txBody>
      </p:sp>
    </p:spTree>
  </p:cSld>
  <p:clrMapOvr>
    <a:masterClrMapping/>
  </p:clrMapOvr>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289" name="Rectangle 2"/>
          <p:cNvSpPr>
            <a:spLocks noGrp="1" noChangeArrowheads="1"/>
          </p:cNvSpPr>
          <p:nvPr>
            <p:ph type="title"/>
          </p:nvPr>
        </p:nvSpPr>
        <p:spPr/>
        <p:txBody>
          <a:bodyPr/>
          <a:lstStyle/>
          <a:p>
            <a:pPr eaLnBrk="1" hangingPunct="1"/>
            <a:endParaRPr lang="en-US" smtClean="0">
              <a:ea typeface="ＭＳ Ｐゴシック"/>
              <a:cs typeface="ＭＳ Ｐゴシック"/>
            </a:endParaRPr>
          </a:p>
        </p:txBody>
      </p:sp>
      <p:sp>
        <p:nvSpPr>
          <p:cNvPr id="396290" name="Rectangle 3"/>
          <p:cNvSpPr>
            <a:spLocks noGrp="1" noChangeArrowheads="1"/>
          </p:cNvSpPr>
          <p:nvPr>
            <p:ph idx="1"/>
          </p:nvPr>
        </p:nvSpPr>
        <p:spPr/>
        <p:txBody>
          <a:bodyPr/>
          <a:lstStyle/>
          <a:p>
            <a:pPr eaLnBrk="1" hangingPunct="1"/>
            <a:endParaRPr lang="en-US" smtClean="0">
              <a:ea typeface="ＭＳ Ｐゴシック"/>
              <a:cs typeface="ＭＳ Ｐゴシック"/>
            </a:endParaRPr>
          </a:p>
        </p:txBody>
      </p:sp>
      <p:pic>
        <p:nvPicPr>
          <p:cNvPr id="396291" name="Picture 4" descr="SHIELD"/>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396292" name="Text Box 5"/>
          <p:cNvSpPr txBox="1">
            <a:spLocks noChangeArrowheads="1"/>
          </p:cNvSpPr>
          <p:nvPr/>
        </p:nvSpPr>
        <p:spPr bwMode="auto">
          <a:xfrm>
            <a:off x="152400" y="273050"/>
            <a:ext cx="8807450" cy="641350"/>
          </a:xfrm>
          <a:prstGeom prst="rect">
            <a:avLst/>
          </a:prstGeom>
          <a:solidFill>
            <a:srgbClr val="000000">
              <a:alpha val="79999"/>
            </a:srgbClr>
          </a:solidFill>
          <a:ln w="9525">
            <a:noFill/>
            <a:miter lim="800000"/>
            <a:headEnd/>
            <a:tailEnd/>
          </a:ln>
        </p:spPr>
        <p:txBody>
          <a:bodyPr wrap="none">
            <a:spAutoFit/>
          </a:bodyPr>
          <a:lstStyle/>
          <a:p>
            <a:r>
              <a:rPr lang="en-US" sz="3600" b="1">
                <a:solidFill>
                  <a:schemeClr val="bg1"/>
                </a:solidFill>
              </a:rPr>
              <a:t>Protect the eye with a SHIELD, not a patch!</a:t>
            </a:r>
          </a:p>
        </p:txBody>
      </p:sp>
    </p:spTree>
  </p:cSld>
  <p:clrMapOvr>
    <a:masterClrMapping/>
  </p:clrMapOvr>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8337" name="Picture 2" descr="Tac eye 1"/>
          <p:cNvPicPr>
            <a:picLocks noGrp="1" noChangeAspect="1" noChangeArrowheads="1"/>
          </p:cNvPicPr>
          <p:nvPr>
            <p:ph idx="1"/>
          </p:nvPr>
        </p:nvPicPr>
        <p:blipFill>
          <a:blip r:embed="rId3"/>
          <a:srcRect/>
          <a:stretch>
            <a:fillRect/>
          </a:stretch>
        </p:blipFill>
        <p:spPr>
          <a:xfrm>
            <a:off x="2400300" y="1046163"/>
            <a:ext cx="4495800" cy="4495800"/>
          </a:xfrm>
        </p:spPr>
      </p:pic>
      <p:sp>
        <p:nvSpPr>
          <p:cNvPr id="398338" name="Text Box 3"/>
          <p:cNvSpPr txBox="1">
            <a:spLocks noChangeArrowheads="1"/>
          </p:cNvSpPr>
          <p:nvPr/>
        </p:nvSpPr>
        <p:spPr bwMode="auto">
          <a:xfrm>
            <a:off x="76200" y="4648200"/>
            <a:ext cx="8839200" cy="1800225"/>
          </a:xfrm>
          <a:prstGeom prst="rect">
            <a:avLst/>
          </a:prstGeom>
          <a:noFill/>
          <a:ln w="9525">
            <a:noFill/>
            <a:miter lim="800000"/>
            <a:headEnd/>
            <a:tailEnd/>
          </a:ln>
        </p:spPr>
        <p:txBody>
          <a:bodyPr>
            <a:spAutoFit/>
          </a:bodyPr>
          <a:lstStyle/>
          <a:p>
            <a:pPr marL="282575" indent="-217488" eaLnBrk="0" hangingPunct="0">
              <a:buFont typeface="Arial" charset="0"/>
              <a:buChar char="•"/>
            </a:pPr>
            <a:r>
              <a:rPr lang="en-US"/>
              <a:t>Use your tactical eyewear to cover the injured eye if you  don’t have a shield.</a:t>
            </a:r>
          </a:p>
          <a:p>
            <a:pPr marL="282575" indent="-217488" eaLnBrk="0" hangingPunct="0">
              <a:buFont typeface="Arial" charset="0"/>
              <a:buChar char="•"/>
            </a:pPr>
            <a:r>
              <a:rPr lang="en-US"/>
              <a:t>Using tactical eyewear in the field will generally prevent the eye injury from happening in the first place!</a:t>
            </a:r>
          </a:p>
        </p:txBody>
      </p:sp>
      <p:sp>
        <p:nvSpPr>
          <p:cNvPr id="398339" name="Text Box 4"/>
          <p:cNvSpPr txBox="1">
            <a:spLocks noChangeArrowheads="1"/>
          </p:cNvSpPr>
          <p:nvPr/>
        </p:nvSpPr>
        <p:spPr bwMode="auto">
          <a:xfrm>
            <a:off x="2695575" y="304800"/>
            <a:ext cx="4052888" cy="757238"/>
          </a:xfrm>
          <a:prstGeom prst="rect">
            <a:avLst/>
          </a:prstGeom>
          <a:noFill/>
          <a:ln w="9525">
            <a:noFill/>
            <a:miter lim="800000"/>
            <a:headEnd/>
            <a:tailEnd/>
          </a:ln>
        </p:spPr>
        <p:txBody>
          <a:bodyPr wrap="none">
            <a:spAutoFit/>
          </a:bodyPr>
          <a:lstStyle/>
          <a:p>
            <a:pPr marL="342900" indent="-342900">
              <a:lnSpc>
                <a:spcPct val="90000"/>
              </a:lnSpc>
              <a:spcBef>
                <a:spcPct val="20000"/>
              </a:spcBef>
              <a:buSzPct val="50000"/>
              <a:buFont typeface="Wingdings" pitchFamily="2" charset="2"/>
              <a:buNone/>
            </a:pPr>
            <a:r>
              <a:rPr lang="en-US" sz="4800" b="1"/>
              <a:t>Eye Protection</a:t>
            </a:r>
          </a:p>
        </p:txBody>
      </p:sp>
    </p:spTree>
  </p:cSld>
  <p:clrMapOvr>
    <a:masterClrMapping/>
  </p:clrMapOvr>
  <p:transition/>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385" name="Rectangle 2"/>
          <p:cNvSpPr>
            <a:spLocks noGrp="1" noChangeArrowheads="1"/>
          </p:cNvSpPr>
          <p:nvPr>
            <p:ph type="title"/>
          </p:nvPr>
        </p:nvSpPr>
        <p:spPr/>
        <p:txBody>
          <a:bodyPr/>
          <a:lstStyle/>
          <a:p>
            <a:pPr eaLnBrk="1" hangingPunct="1"/>
            <a:endParaRPr lang="en-US" smtClean="0">
              <a:ea typeface="ＭＳ Ｐゴシック"/>
              <a:cs typeface="ＭＳ Ｐゴシック"/>
            </a:endParaRPr>
          </a:p>
        </p:txBody>
      </p:sp>
      <p:sp>
        <p:nvSpPr>
          <p:cNvPr id="400386" name="Rectangle 3"/>
          <p:cNvSpPr>
            <a:spLocks noGrp="1" noChangeArrowheads="1"/>
          </p:cNvSpPr>
          <p:nvPr>
            <p:ph idx="1"/>
          </p:nvPr>
        </p:nvSpPr>
        <p:spPr/>
        <p:txBody>
          <a:bodyPr/>
          <a:lstStyle/>
          <a:p>
            <a:pPr eaLnBrk="1" hangingPunct="1"/>
            <a:endParaRPr lang="en-US" smtClean="0">
              <a:ea typeface="ＭＳ Ｐゴシック"/>
              <a:cs typeface="ＭＳ Ｐゴシック"/>
            </a:endParaRPr>
          </a:p>
        </p:txBody>
      </p:sp>
      <p:pic>
        <p:nvPicPr>
          <p:cNvPr id="400387" name="Picture 4" descr="ENDOP01"/>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400388" name="Text Box 5"/>
          <p:cNvSpPr txBox="1">
            <a:spLocks noChangeArrowheads="1"/>
          </p:cNvSpPr>
          <p:nvPr/>
        </p:nvSpPr>
        <p:spPr bwMode="auto">
          <a:xfrm>
            <a:off x="750888" y="5181600"/>
            <a:ext cx="7762875" cy="1754188"/>
          </a:xfrm>
          <a:prstGeom prst="rect">
            <a:avLst/>
          </a:prstGeom>
          <a:noFill/>
          <a:ln w="9525">
            <a:noFill/>
            <a:miter lim="800000"/>
            <a:headEnd/>
            <a:tailEnd/>
          </a:ln>
        </p:spPr>
        <p:txBody>
          <a:bodyPr wrap="none">
            <a:spAutoFit/>
          </a:bodyPr>
          <a:lstStyle/>
          <a:p>
            <a:pPr algn="ctr"/>
            <a:r>
              <a:rPr lang="en-US" sz="3600">
                <a:solidFill>
                  <a:schemeClr val="bg1"/>
                </a:solidFill>
              </a:rPr>
              <a:t>Both injuries can result in eye infections </a:t>
            </a:r>
          </a:p>
          <a:p>
            <a:pPr algn="ctr"/>
            <a:r>
              <a:rPr lang="en-US" sz="3600">
                <a:solidFill>
                  <a:schemeClr val="bg1"/>
                </a:solidFill>
              </a:rPr>
              <a:t>that cause permanent blindness – GIVE </a:t>
            </a:r>
          </a:p>
          <a:p>
            <a:pPr algn="ctr"/>
            <a:r>
              <a:rPr lang="en-US" sz="3600">
                <a:solidFill>
                  <a:schemeClr val="bg1"/>
                </a:solidFill>
              </a:rPr>
              <a:t>ANTIBIOTICS!</a:t>
            </a:r>
          </a:p>
        </p:txBody>
      </p:sp>
    </p:spTree>
  </p:cSld>
  <p:clrMapOvr>
    <a:masterClrMapping/>
  </p:clrMapOvr>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433" name="Rectangle 2"/>
          <p:cNvSpPr>
            <a:spLocks noGrp="1" noChangeArrowheads="1"/>
          </p:cNvSpPr>
          <p:nvPr>
            <p:ph type="title"/>
          </p:nvPr>
        </p:nvSpPr>
        <p:spPr>
          <a:xfrm>
            <a:off x="1517650" y="0"/>
            <a:ext cx="7620000" cy="1143000"/>
          </a:xfrm>
        </p:spPr>
        <p:txBody>
          <a:bodyPr/>
          <a:lstStyle/>
          <a:p>
            <a:pPr eaLnBrk="1" hangingPunct="1"/>
            <a:r>
              <a:rPr lang="en-US" smtClean="0">
                <a:ea typeface="ＭＳ Ｐゴシック"/>
                <a:cs typeface="ＭＳ Ｐゴシック"/>
              </a:rPr>
              <a:t>Tactical Field Care Guidelines</a:t>
            </a:r>
          </a:p>
        </p:txBody>
      </p:sp>
      <p:sp>
        <p:nvSpPr>
          <p:cNvPr id="402434" name="Rectangle 3"/>
          <p:cNvSpPr>
            <a:spLocks noGrp="1" noChangeArrowheads="1"/>
          </p:cNvSpPr>
          <p:nvPr>
            <p:ph idx="1"/>
          </p:nvPr>
        </p:nvSpPr>
        <p:spPr>
          <a:xfrm>
            <a:off x="685800" y="2133600"/>
            <a:ext cx="7772400" cy="4114800"/>
          </a:xfrm>
        </p:spPr>
        <p:txBody>
          <a:bodyPr/>
          <a:lstStyle/>
          <a:p>
            <a:pPr eaLnBrk="1" hangingPunct="1">
              <a:buFont typeface="Wingdings" pitchFamily="2" charset="2"/>
              <a:buNone/>
            </a:pPr>
            <a:r>
              <a:rPr lang="en-US" smtClean="0">
                <a:ea typeface="ＭＳ Ｐゴシック"/>
                <a:cs typeface="ＭＳ Ｐゴシック"/>
              </a:rPr>
              <a:t>10. Monitoring</a:t>
            </a:r>
          </a:p>
          <a:p>
            <a:pPr eaLnBrk="1" hangingPunct="1">
              <a:buFont typeface="Wingdings" pitchFamily="2" charset="2"/>
              <a:buNone/>
            </a:pPr>
            <a:r>
              <a:rPr lang="en-US" smtClean="0">
                <a:ea typeface="ＭＳ Ｐゴシック"/>
                <a:cs typeface="ＭＳ Ｐゴシック"/>
              </a:rPr>
              <a:t>Pulse oximetry should be available as an adjunct to clinical monitoring. </a:t>
            </a:r>
            <a:r>
              <a:rPr lang="en-US" b="1" smtClean="0"/>
              <a:t>All individuals with moderate/severe TBI should be monitored with pulse oximetry.</a:t>
            </a:r>
            <a:r>
              <a:rPr lang="en-US" b="1" smtClean="0">
                <a:solidFill>
                  <a:srgbClr val="4BACC6"/>
                </a:solidFill>
              </a:rPr>
              <a:t> </a:t>
            </a:r>
            <a:r>
              <a:rPr lang="en-US" smtClean="0">
                <a:ea typeface="ＭＳ Ｐゴシック"/>
                <a:cs typeface="ＭＳ Ｐゴシック"/>
              </a:rPr>
              <a:t>Readings may be misleading in the settings of shock or marked hypothermia.</a:t>
            </a:r>
            <a:r>
              <a:rPr lang="en-US" sz="3600" smtClean="0">
                <a:ea typeface="ＭＳ Ｐゴシック"/>
                <a:cs typeface="ＭＳ Ｐゴシック"/>
              </a:rPr>
              <a:t> </a:t>
            </a:r>
          </a:p>
        </p:txBody>
      </p:sp>
    </p:spTree>
  </p:cSld>
  <p:clrMapOvr>
    <a:masterClrMapping/>
  </p:clrMapOvr>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481" name="Rectangle 3"/>
          <p:cNvSpPr>
            <a:spLocks noGrp="1" noChangeArrowheads="1"/>
          </p:cNvSpPr>
          <p:nvPr>
            <p:ph idx="1"/>
          </p:nvPr>
        </p:nvSpPr>
        <p:spPr>
          <a:xfrm>
            <a:off x="304800" y="1535113"/>
            <a:ext cx="8153400" cy="4648200"/>
          </a:xfrm>
        </p:spPr>
        <p:txBody>
          <a:bodyPr/>
          <a:lstStyle/>
          <a:p>
            <a:pPr eaLnBrk="1" hangingPunct="1">
              <a:lnSpc>
                <a:spcPct val="80000"/>
              </a:lnSpc>
            </a:pPr>
            <a:r>
              <a:rPr lang="en-US" sz="2800" smtClean="0">
                <a:ea typeface="ＭＳ Ｐゴシック"/>
                <a:cs typeface="ＭＳ Ｐゴシック"/>
              </a:rPr>
              <a:t>Pulse oximetry – tells you how much oxygen is present in the blood</a:t>
            </a:r>
          </a:p>
          <a:p>
            <a:pPr eaLnBrk="1" hangingPunct="1">
              <a:lnSpc>
                <a:spcPct val="80000"/>
              </a:lnSpc>
            </a:pPr>
            <a:r>
              <a:rPr lang="en-US" sz="2800" smtClean="0">
                <a:ea typeface="ＭＳ Ｐゴシック"/>
                <a:cs typeface="ＭＳ Ｐゴシック"/>
              </a:rPr>
              <a:t>Shows the heart rate and the percent of oxygenated blood (“O2 sat”) in the numbers displayed</a:t>
            </a:r>
          </a:p>
          <a:p>
            <a:pPr eaLnBrk="1" hangingPunct="1">
              <a:lnSpc>
                <a:spcPct val="80000"/>
              </a:lnSpc>
            </a:pPr>
            <a:r>
              <a:rPr lang="en-US" sz="2800" smtClean="0">
                <a:ea typeface="ＭＳ Ｐゴシック"/>
                <a:cs typeface="ＭＳ Ｐゴシック"/>
              </a:rPr>
              <a:t>98% or higher is </a:t>
            </a:r>
            <a:br>
              <a:rPr lang="en-US" sz="2800" smtClean="0">
                <a:ea typeface="ＭＳ Ｐゴシック"/>
                <a:cs typeface="ＭＳ Ｐゴシック"/>
              </a:rPr>
            </a:br>
            <a:r>
              <a:rPr lang="en-US" sz="2800" smtClean="0">
                <a:ea typeface="ＭＳ Ｐゴシック"/>
                <a:cs typeface="ＭＳ Ｐゴシック"/>
              </a:rPr>
              <a:t>normal O2 sat</a:t>
            </a:r>
          </a:p>
          <a:p>
            <a:pPr eaLnBrk="1" hangingPunct="1">
              <a:lnSpc>
                <a:spcPct val="80000"/>
              </a:lnSpc>
              <a:buFont typeface="Wingdings" pitchFamily="2" charset="2"/>
              <a:buNone/>
            </a:pPr>
            <a:r>
              <a:rPr lang="en-US" sz="2800" smtClean="0">
                <a:ea typeface="ＭＳ Ｐゴシック"/>
                <a:cs typeface="ＭＳ Ｐゴシック"/>
              </a:rPr>
              <a:t>    at sea level.</a:t>
            </a:r>
          </a:p>
          <a:p>
            <a:pPr eaLnBrk="1" hangingPunct="1">
              <a:lnSpc>
                <a:spcPct val="80000"/>
              </a:lnSpc>
            </a:pPr>
            <a:r>
              <a:rPr lang="en-US" sz="2800" smtClean="0">
                <a:ea typeface="ＭＳ Ｐゴシック"/>
                <a:cs typeface="ＭＳ Ｐゴシック"/>
              </a:rPr>
              <a:t>86% is normal at</a:t>
            </a:r>
            <a:br>
              <a:rPr lang="en-US" sz="2800" smtClean="0">
                <a:ea typeface="ＭＳ Ｐゴシック"/>
                <a:cs typeface="ＭＳ Ｐゴシック"/>
              </a:rPr>
            </a:br>
            <a:r>
              <a:rPr lang="en-US" sz="2800" smtClean="0">
                <a:ea typeface="ＭＳ Ｐゴシック"/>
                <a:cs typeface="ＭＳ Ｐゴシック"/>
              </a:rPr>
              <a:t>12,000 feet – lower</a:t>
            </a:r>
          </a:p>
          <a:p>
            <a:pPr eaLnBrk="1" hangingPunct="1">
              <a:lnSpc>
                <a:spcPct val="80000"/>
              </a:lnSpc>
              <a:buFont typeface="Wingdings" pitchFamily="2" charset="2"/>
              <a:buNone/>
            </a:pPr>
            <a:r>
              <a:rPr lang="en-US" sz="2800" smtClean="0">
                <a:ea typeface="ＭＳ Ｐゴシック"/>
                <a:cs typeface="ＭＳ Ｐゴシック"/>
              </a:rPr>
              <a:t>     oxygen pressure at</a:t>
            </a:r>
          </a:p>
          <a:p>
            <a:pPr eaLnBrk="1" hangingPunct="1">
              <a:lnSpc>
                <a:spcPct val="80000"/>
              </a:lnSpc>
              <a:buFont typeface="Wingdings" pitchFamily="2" charset="2"/>
              <a:buNone/>
            </a:pPr>
            <a:r>
              <a:rPr lang="en-US" sz="2800" smtClean="0">
                <a:ea typeface="ＭＳ Ｐゴシック"/>
                <a:cs typeface="ＭＳ Ｐゴシック"/>
              </a:rPr>
              <a:t>     altitude</a:t>
            </a:r>
          </a:p>
        </p:txBody>
      </p:sp>
      <p:pic>
        <p:nvPicPr>
          <p:cNvPr id="404482" name="Picture 4" descr="pulse ox"/>
          <p:cNvPicPr>
            <a:picLocks noChangeAspect="1" noChangeArrowheads="1"/>
          </p:cNvPicPr>
          <p:nvPr/>
        </p:nvPicPr>
        <p:blipFill>
          <a:blip r:embed="rId3"/>
          <a:srcRect/>
          <a:stretch>
            <a:fillRect/>
          </a:stretch>
        </p:blipFill>
        <p:spPr bwMode="auto">
          <a:xfrm>
            <a:off x="3810000" y="3352800"/>
            <a:ext cx="5029200" cy="2770188"/>
          </a:xfrm>
          <a:prstGeom prst="rect">
            <a:avLst/>
          </a:prstGeom>
          <a:noFill/>
          <a:ln w="38100">
            <a:solidFill>
              <a:srgbClr val="3366FF"/>
            </a:solidFill>
            <a:miter lim="800000"/>
            <a:headEnd/>
            <a:tailEnd/>
          </a:ln>
        </p:spPr>
      </p:pic>
      <p:sp>
        <p:nvSpPr>
          <p:cNvPr id="404483" name="Rectangle 2"/>
          <p:cNvSpPr>
            <a:spLocks noGrp="1" noChangeArrowheads="1"/>
          </p:cNvSpPr>
          <p:nvPr>
            <p:ph type="title"/>
          </p:nvPr>
        </p:nvSpPr>
        <p:spPr>
          <a:xfrm>
            <a:off x="1676400" y="0"/>
            <a:ext cx="6934200" cy="1143000"/>
          </a:xfrm>
        </p:spPr>
        <p:txBody>
          <a:bodyPr/>
          <a:lstStyle/>
          <a:p>
            <a:pPr eaLnBrk="1" hangingPunct="1"/>
            <a:r>
              <a:rPr lang="en-US" sz="4400" smtClean="0">
                <a:ea typeface="ＭＳ Ｐゴシック"/>
                <a:cs typeface="ＭＳ Ｐゴシック"/>
              </a:rPr>
              <a:t>Pulse Oximetry Monitoring</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a:xfrm>
            <a:off x="2438400" y="152400"/>
            <a:ext cx="4800600" cy="1143000"/>
          </a:xfrm>
        </p:spPr>
        <p:txBody>
          <a:bodyPr rtlCol="0">
            <a:normAutofit/>
          </a:bodyPr>
          <a:lstStyle/>
          <a:p>
            <a:pPr eaLnBrk="1" fontAlgn="auto" hangingPunct="1">
              <a:spcAft>
                <a:spcPts val="0"/>
              </a:spcAft>
              <a:defRPr/>
            </a:pPr>
            <a:r>
              <a:rPr lang="en-US" sz="5400" cap="all" dirty="0" smtClean="0">
                <a:ea typeface="ＭＳ Ｐゴシック"/>
                <a:cs typeface="ＭＳ Ｐゴシック"/>
              </a:rPr>
              <a:t>Objectives</a:t>
            </a:r>
          </a:p>
        </p:txBody>
      </p:sp>
      <p:sp>
        <p:nvSpPr>
          <p:cNvPr id="21506" name="Rectangle 3"/>
          <p:cNvSpPr>
            <a:spLocks noGrp="1" noChangeArrowheads="1"/>
          </p:cNvSpPr>
          <p:nvPr>
            <p:ph idx="1"/>
          </p:nvPr>
        </p:nvSpPr>
        <p:spPr>
          <a:xfrm>
            <a:off x="457200" y="1752600"/>
            <a:ext cx="8229600" cy="4525963"/>
          </a:xfrm>
        </p:spPr>
        <p:txBody>
          <a:bodyPr/>
          <a:lstStyle/>
          <a:p>
            <a:pPr eaLnBrk="1" hangingPunct="1"/>
            <a:r>
              <a:rPr lang="en-US" b="1" smtClean="0">
                <a:ea typeface="ＭＳ Ｐゴシック"/>
                <a:cs typeface="ＭＳ Ｐゴシック"/>
              </a:rPr>
              <a:t>STATE</a:t>
            </a:r>
            <a:r>
              <a:rPr lang="en-US" smtClean="0">
                <a:ea typeface="ＭＳ Ｐゴシック"/>
                <a:cs typeface="ＭＳ Ｐゴシック"/>
              </a:rPr>
              <a:t> the common causes of altered states of consciousness on the battlefield. </a:t>
            </a:r>
          </a:p>
          <a:p>
            <a:pPr eaLnBrk="1" hangingPunct="1"/>
            <a:r>
              <a:rPr lang="en-US" b="1" smtClean="0">
                <a:ea typeface="ＭＳ Ｐゴシック"/>
                <a:cs typeface="ＭＳ Ｐゴシック"/>
              </a:rPr>
              <a:t>STATE</a:t>
            </a:r>
            <a:r>
              <a:rPr lang="en-US" smtClean="0">
                <a:ea typeface="ＭＳ Ｐゴシック"/>
                <a:cs typeface="ＭＳ Ｐゴシック"/>
              </a:rPr>
              <a:t> why a casualty with an altered state of consciousness should be disarmed.</a:t>
            </a:r>
          </a:p>
          <a:p>
            <a:pPr eaLnBrk="1" hangingPunct="1"/>
            <a:r>
              <a:rPr lang="en-US" b="1" smtClean="0">
                <a:ea typeface="ＭＳ Ｐゴシック"/>
                <a:cs typeface="ＭＳ Ｐゴシック"/>
              </a:rPr>
              <a:t>DESCRIBE </a:t>
            </a:r>
            <a:r>
              <a:rPr lang="en-US" smtClean="0">
                <a:ea typeface="ＭＳ Ｐゴシック"/>
                <a:cs typeface="ＭＳ Ｐゴシック"/>
              </a:rPr>
              <a:t>airway control techniques and devices appropriate to the Tactical Field Care phase. </a:t>
            </a:r>
          </a:p>
          <a:p>
            <a:pPr eaLnBrk="1" hangingPunct="1">
              <a:buFont typeface="Wingdings" pitchFamily="2" charset="2"/>
              <a:buNone/>
            </a:pPr>
            <a:endParaRPr lang="en-US" smtClean="0">
              <a:ea typeface="ＭＳ Ｐゴシック"/>
              <a:cs typeface="ＭＳ Ｐゴシック"/>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69" name="Picture 2" descr="NPA1"/>
          <p:cNvPicPr>
            <a:picLocks noChangeAspect="1" noChangeArrowheads="1"/>
          </p:cNvPicPr>
          <p:nvPr/>
        </p:nvPicPr>
        <p:blipFill>
          <a:blip r:embed="rId3"/>
          <a:srcRect/>
          <a:stretch>
            <a:fillRect/>
          </a:stretch>
        </p:blipFill>
        <p:spPr bwMode="auto">
          <a:xfrm>
            <a:off x="28575" y="1724025"/>
            <a:ext cx="9144000" cy="5110163"/>
          </a:xfrm>
          <a:prstGeom prst="rect">
            <a:avLst/>
          </a:prstGeom>
          <a:noFill/>
          <a:ln w="9525">
            <a:noFill/>
            <a:miter lim="800000"/>
            <a:headEnd/>
            <a:tailEnd/>
          </a:ln>
        </p:spPr>
      </p:pic>
      <p:sp>
        <p:nvSpPr>
          <p:cNvPr id="58370" name="Rectangle 4"/>
          <p:cNvSpPr>
            <a:spLocks noGrp="1" noChangeArrowheads="1"/>
          </p:cNvSpPr>
          <p:nvPr>
            <p:ph type="title"/>
          </p:nvPr>
        </p:nvSpPr>
        <p:spPr>
          <a:xfrm>
            <a:off x="1600200" y="0"/>
            <a:ext cx="7162800" cy="1143000"/>
          </a:xfrm>
        </p:spPr>
        <p:txBody>
          <a:bodyPr/>
          <a:lstStyle/>
          <a:p>
            <a:pPr eaLnBrk="1" hangingPunct="1"/>
            <a:r>
              <a:rPr lang="en-US" sz="4800" smtClean="0">
                <a:ea typeface="ＭＳ Ｐゴシック"/>
                <a:cs typeface="ＭＳ Ｐゴシック"/>
              </a:rPr>
              <a:t>Nasopharyngeal Airway</a:t>
            </a:r>
          </a:p>
        </p:txBody>
      </p:sp>
    </p:spTree>
  </p:cSld>
  <p:clrMapOvr>
    <a:masterClrMapping/>
  </p:clrMapOvr>
  <p:transition/>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529" name="Rectangle 3"/>
          <p:cNvSpPr>
            <a:spLocks noGrp="1" noChangeArrowheads="1"/>
          </p:cNvSpPr>
          <p:nvPr>
            <p:ph idx="1"/>
          </p:nvPr>
        </p:nvSpPr>
        <p:spPr>
          <a:xfrm>
            <a:off x="333375" y="1676400"/>
            <a:ext cx="8534400" cy="4114800"/>
          </a:xfrm>
        </p:spPr>
        <p:txBody>
          <a:bodyPr/>
          <a:lstStyle/>
          <a:p>
            <a:pPr marL="0" indent="0" eaLnBrk="1" hangingPunct="1">
              <a:buFont typeface="Wingdings" pitchFamily="2" charset="2"/>
              <a:buNone/>
            </a:pPr>
            <a:r>
              <a:rPr lang="en-US" sz="3000" smtClean="0">
                <a:ea typeface="ＭＳ Ｐゴシック"/>
                <a:cs typeface="ＭＳ Ｐゴシック"/>
              </a:rPr>
              <a:t>Consider using a pulse ox for these types of casualties</a:t>
            </a:r>
            <a:r>
              <a:rPr lang="en-US" sz="2800" b="1" smtClean="0">
                <a:ea typeface="ＭＳ Ｐゴシック"/>
                <a:cs typeface="ＭＳ Ｐゴシック"/>
              </a:rPr>
              <a:t>:</a:t>
            </a:r>
          </a:p>
          <a:p>
            <a:pPr marL="0" indent="0" eaLnBrk="1" hangingPunct="1"/>
            <a:r>
              <a:rPr lang="en-US" sz="2800" smtClean="0">
                <a:ea typeface="ＭＳ Ｐゴシック"/>
                <a:cs typeface="ＭＳ Ｐゴシック"/>
              </a:rPr>
              <a:t> TBI – good O2 sat very important for a good outcome</a:t>
            </a:r>
          </a:p>
          <a:p>
            <a:pPr marL="0" indent="0" eaLnBrk="1" hangingPunct="1"/>
            <a:r>
              <a:rPr lang="en-US" sz="2800" smtClean="0">
                <a:ea typeface="ＭＳ Ｐゴシック"/>
                <a:cs typeface="ＭＳ Ｐゴシック"/>
              </a:rPr>
              <a:t> Unconscious</a:t>
            </a:r>
          </a:p>
          <a:p>
            <a:pPr marL="0" indent="0" eaLnBrk="1" hangingPunct="1"/>
            <a:r>
              <a:rPr lang="en-US" sz="2800" smtClean="0">
                <a:ea typeface="ＭＳ Ｐゴシック"/>
                <a:cs typeface="ＭＳ Ｐゴシック"/>
              </a:rPr>
              <a:t> Penetrating chest </a:t>
            </a:r>
          </a:p>
          <a:p>
            <a:pPr marL="0" indent="0" eaLnBrk="1" hangingPunct="1">
              <a:buFont typeface="Wingdings" pitchFamily="2" charset="2"/>
              <a:buNone/>
            </a:pPr>
            <a:r>
              <a:rPr lang="en-US" sz="2800" smtClean="0">
                <a:ea typeface="ＭＳ Ｐゴシック"/>
                <a:cs typeface="ＭＳ Ｐゴシック"/>
              </a:rPr>
              <a:t>    trauma</a:t>
            </a:r>
          </a:p>
          <a:p>
            <a:pPr marL="0" indent="0" eaLnBrk="1" hangingPunct="1"/>
            <a:r>
              <a:rPr lang="en-US" sz="2800" smtClean="0">
                <a:ea typeface="ＭＳ Ｐゴシック"/>
                <a:cs typeface="ＭＳ Ｐゴシック"/>
              </a:rPr>
              <a:t> Chest contusion</a:t>
            </a:r>
          </a:p>
          <a:p>
            <a:pPr marL="0" indent="0" eaLnBrk="1" hangingPunct="1"/>
            <a:r>
              <a:rPr lang="en-US" sz="2800" smtClean="0">
                <a:ea typeface="ＭＳ Ｐゴシック"/>
                <a:cs typeface="ＭＳ Ｐゴシック"/>
              </a:rPr>
              <a:t> Severe blast trauma</a:t>
            </a:r>
          </a:p>
        </p:txBody>
      </p:sp>
      <p:pic>
        <p:nvPicPr>
          <p:cNvPr id="406530" name="Picture 4" descr="pulse ox"/>
          <p:cNvPicPr>
            <a:picLocks noChangeAspect="1" noChangeArrowheads="1"/>
          </p:cNvPicPr>
          <p:nvPr/>
        </p:nvPicPr>
        <p:blipFill>
          <a:blip r:embed="rId3"/>
          <a:srcRect/>
          <a:stretch>
            <a:fillRect/>
          </a:stretch>
        </p:blipFill>
        <p:spPr bwMode="auto">
          <a:xfrm>
            <a:off x="3886200" y="3352800"/>
            <a:ext cx="4953000" cy="2727325"/>
          </a:xfrm>
          <a:prstGeom prst="rect">
            <a:avLst/>
          </a:prstGeom>
          <a:noFill/>
          <a:ln w="38100">
            <a:solidFill>
              <a:srgbClr val="3366FF"/>
            </a:solidFill>
            <a:miter lim="800000"/>
            <a:headEnd/>
            <a:tailEnd/>
          </a:ln>
        </p:spPr>
      </p:pic>
      <p:sp>
        <p:nvSpPr>
          <p:cNvPr id="406531" name="Rectangle 2"/>
          <p:cNvSpPr>
            <a:spLocks noGrp="1" noChangeArrowheads="1"/>
          </p:cNvSpPr>
          <p:nvPr>
            <p:ph type="title"/>
          </p:nvPr>
        </p:nvSpPr>
        <p:spPr>
          <a:xfrm>
            <a:off x="1676400" y="0"/>
            <a:ext cx="6934200" cy="1143000"/>
          </a:xfrm>
        </p:spPr>
        <p:txBody>
          <a:bodyPr/>
          <a:lstStyle/>
          <a:p>
            <a:pPr eaLnBrk="1" hangingPunct="1"/>
            <a:r>
              <a:rPr lang="en-US" sz="4400" smtClean="0">
                <a:ea typeface="ＭＳ Ｐゴシック"/>
                <a:cs typeface="ＭＳ Ｐゴシック"/>
              </a:rPr>
              <a:t>Pulse Oximetry Monitoring</a:t>
            </a:r>
          </a:p>
        </p:txBody>
      </p:sp>
    </p:spTree>
  </p:cSld>
  <p:clrMapOvr>
    <a:masterClrMapping/>
  </p:clrMapOvr>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577" name="Rectangle 3"/>
          <p:cNvSpPr>
            <a:spLocks noGrp="1" noChangeArrowheads="1"/>
          </p:cNvSpPr>
          <p:nvPr>
            <p:ph idx="1"/>
          </p:nvPr>
        </p:nvSpPr>
        <p:spPr>
          <a:xfrm>
            <a:off x="457200" y="1371600"/>
            <a:ext cx="7772400" cy="4953000"/>
          </a:xfrm>
        </p:spPr>
        <p:txBody>
          <a:bodyPr/>
          <a:lstStyle/>
          <a:p>
            <a:pPr marL="0" indent="0" eaLnBrk="1" hangingPunct="1">
              <a:buFont typeface="Wingdings" pitchFamily="2" charset="2"/>
              <a:buNone/>
            </a:pPr>
            <a:r>
              <a:rPr lang="en-US" sz="3600" smtClean="0">
                <a:ea typeface="ＭＳ Ｐゴシック"/>
                <a:cs typeface="ＭＳ Ｐゴシック"/>
              </a:rPr>
              <a:t>Oxygen saturation values may be inaccurate in the presence of:</a:t>
            </a:r>
          </a:p>
          <a:p>
            <a:pPr marL="0" indent="0" eaLnBrk="1" hangingPunct="1"/>
            <a:r>
              <a:rPr lang="en-US" smtClean="0">
                <a:ea typeface="ＭＳ Ｐゴシック"/>
                <a:cs typeface="ＭＳ Ｐゴシック"/>
              </a:rPr>
              <a:t> Hypothermia</a:t>
            </a:r>
          </a:p>
          <a:p>
            <a:pPr marL="0" indent="0" eaLnBrk="1" hangingPunct="1"/>
            <a:r>
              <a:rPr lang="en-US" smtClean="0">
                <a:ea typeface="ＭＳ Ｐゴシック"/>
                <a:cs typeface="ＭＳ Ｐゴシック"/>
              </a:rPr>
              <a:t> Shock</a:t>
            </a:r>
          </a:p>
          <a:p>
            <a:pPr marL="0" indent="0" eaLnBrk="1" hangingPunct="1"/>
            <a:r>
              <a:rPr lang="en-US" smtClean="0">
                <a:ea typeface="ＭＳ Ｐゴシック"/>
                <a:cs typeface="ＭＳ Ｐゴシック"/>
              </a:rPr>
              <a:t> Carbon monoxide</a:t>
            </a:r>
          </a:p>
          <a:p>
            <a:pPr marL="0" indent="0" eaLnBrk="1" hangingPunct="1">
              <a:buFont typeface="Wingdings" pitchFamily="2" charset="2"/>
              <a:buNone/>
            </a:pPr>
            <a:r>
              <a:rPr lang="en-US" smtClean="0">
                <a:ea typeface="ＭＳ Ｐゴシック"/>
                <a:cs typeface="ＭＳ Ｐゴシック"/>
              </a:rPr>
              <a:t>    poisoning</a:t>
            </a:r>
          </a:p>
          <a:p>
            <a:pPr marL="0" indent="0" eaLnBrk="1" hangingPunct="1"/>
            <a:r>
              <a:rPr lang="en-US" smtClean="0">
                <a:ea typeface="ＭＳ Ｐゴシック"/>
                <a:cs typeface="ＭＳ Ｐゴシック"/>
              </a:rPr>
              <a:t> Very high ambient light</a:t>
            </a:r>
          </a:p>
          <a:p>
            <a:pPr marL="0" indent="0" eaLnBrk="1" hangingPunct="1">
              <a:buFont typeface="Wingdings" pitchFamily="2" charset="2"/>
              <a:buNone/>
            </a:pPr>
            <a:r>
              <a:rPr lang="en-US" smtClean="0">
                <a:ea typeface="ＭＳ Ｐゴシック"/>
                <a:cs typeface="ＭＳ Ｐゴシック"/>
              </a:rPr>
              <a:t>     levels</a:t>
            </a:r>
          </a:p>
          <a:p>
            <a:pPr marL="0" indent="0" eaLnBrk="1" hangingPunct="1">
              <a:buFont typeface="Wingdings" pitchFamily="2" charset="2"/>
              <a:buNone/>
            </a:pPr>
            <a:endParaRPr lang="en-US" smtClean="0">
              <a:ea typeface="ＭＳ Ｐゴシック"/>
              <a:cs typeface="ＭＳ Ｐゴシック"/>
            </a:endParaRPr>
          </a:p>
          <a:p>
            <a:pPr marL="0" indent="0" eaLnBrk="1" hangingPunct="1">
              <a:buFont typeface="Wingdings" pitchFamily="2" charset="2"/>
              <a:buNone/>
            </a:pPr>
            <a:endParaRPr lang="en-US" smtClean="0">
              <a:ea typeface="ＭＳ Ｐゴシック"/>
              <a:cs typeface="ＭＳ Ｐゴシック"/>
            </a:endParaRPr>
          </a:p>
          <a:p>
            <a:pPr marL="0" indent="0" eaLnBrk="1" hangingPunct="1">
              <a:buFont typeface="Wingdings" pitchFamily="2" charset="2"/>
              <a:buNone/>
            </a:pPr>
            <a:endParaRPr lang="en-US" smtClean="0">
              <a:ea typeface="ＭＳ Ｐゴシック"/>
              <a:cs typeface="ＭＳ Ｐゴシック"/>
            </a:endParaRPr>
          </a:p>
        </p:txBody>
      </p:sp>
      <p:pic>
        <p:nvPicPr>
          <p:cNvPr id="408578" name="Picture 4" descr="pulse ox"/>
          <p:cNvPicPr>
            <a:picLocks noChangeAspect="1" noChangeArrowheads="1"/>
          </p:cNvPicPr>
          <p:nvPr/>
        </p:nvPicPr>
        <p:blipFill>
          <a:blip r:embed="rId3"/>
          <a:srcRect/>
          <a:stretch>
            <a:fillRect/>
          </a:stretch>
        </p:blipFill>
        <p:spPr bwMode="auto">
          <a:xfrm>
            <a:off x="4953000" y="3352800"/>
            <a:ext cx="3886200" cy="2139950"/>
          </a:xfrm>
          <a:prstGeom prst="rect">
            <a:avLst/>
          </a:prstGeom>
          <a:noFill/>
          <a:ln w="38100">
            <a:solidFill>
              <a:srgbClr val="3366FF"/>
            </a:solidFill>
            <a:miter lim="800000"/>
            <a:headEnd/>
            <a:tailEnd/>
          </a:ln>
        </p:spPr>
      </p:pic>
      <p:sp>
        <p:nvSpPr>
          <p:cNvPr id="408579" name="Rectangle 2"/>
          <p:cNvSpPr>
            <a:spLocks noGrp="1" noChangeArrowheads="1"/>
          </p:cNvSpPr>
          <p:nvPr>
            <p:ph type="title"/>
          </p:nvPr>
        </p:nvSpPr>
        <p:spPr>
          <a:xfrm>
            <a:off x="1676400" y="0"/>
            <a:ext cx="6934200" cy="1143000"/>
          </a:xfrm>
        </p:spPr>
        <p:txBody>
          <a:bodyPr/>
          <a:lstStyle/>
          <a:p>
            <a:pPr eaLnBrk="1" hangingPunct="1"/>
            <a:r>
              <a:rPr lang="en-US" sz="4400" smtClean="0">
                <a:ea typeface="ＭＳ Ｐゴシック"/>
                <a:cs typeface="ＭＳ Ｐゴシック"/>
              </a:rPr>
              <a:t>Pulse Oximetry Monitoring</a:t>
            </a:r>
          </a:p>
        </p:txBody>
      </p:sp>
    </p:spTree>
  </p:cSld>
  <p:clrMapOvr>
    <a:masterClrMapping/>
  </p:clrMapOvr>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25" name="Rectangle 3"/>
          <p:cNvSpPr>
            <a:spLocks noGrp="1" noChangeArrowheads="1"/>
          </p:cNvSpPr>
          <p:nvPr>
            <p:ph idx="1"/>
          </p:nvPr>
        </p:nvSpPr>
        <p:spPr>
          <a:xfrm>
            <a:off x="990600" y="1600200"/>
            <a:ext cx="6629400" cy="1535113"/>
          </a:xfrm>
        </p:spPr>
        <p:txBody>
          <a:bodyPr/>
          <a:lstStyle/>
          <a:p>
            <a:pPr eaLnBrk="1" hangingPunct="1">
              <a:buFont typeface="Wingdings" pitchFamily="2" charset="2"/>
              <a:buNone/>
            </a:pPr>
            <a:r>
              <a:rPr lang="en-US" smtClean="0">
                <a:ea typeface="ＭＳ Ｐゴシック"/>
                <a:cs typeface="ＭＳ Ｐゴシック"/>
              </a:rPr>
              <a:t>11. Inspect and dress known wounds.</a:t>
            </a:r>
          </a:p>
          <a:p>
            <a:pPr eaLnBrk="1" hangingPunct="1">
              <a:buFont typeface="Wingdings" pitchFamily="2" charset="2"/>
              <a:buNone/>
            </a:pPr>
            <a:r>
              <a:rPr lang="en-US" smtClean="0">
                <a:ea typeface="ＭＳ Ｐゴシック"/>
                <a:cs typeface="ＭＳ Ｐゴシック"/>
              </a:rPr>
              <a:t>12. Check for additional wounds.</a:t>
            </a:r>
            <a:endParaRPr lang="en-US" sz="3600" smtClean="0">
              <a:ea typeface="ＭＳ Ｐゴシック"/>
              <a:cs typeface="ＭＳ Ｐゴシック"/>
            </a:endParaRPr>
          </a:p>
        </p:txBody>
      </p:sp>
      <p:pic>
        <p:nvPicPr>
          <p:cNvPr id="410626" name="Picture 4" descr="100-0008_IMG"/>
          <p:cNvPicPr>
            <a:picLocks noChangeAspect="1" noChangeArrowheads="1"/>
          </p:cNvPicPr>
          <p:nvPr/>
        </p:nvPicPr>
        <p:blipFill>
          <a:blip r:embed="rId3"/>
          <a:srcRect/>
          <a:stretch>
            <a:fillRect/>
          </a:stretch>
        </p:blipFill>
        <p:spPr bwMode="auto">
          <a:xfrm>
            <a:off x="1895475" y="3135313"/>
            <a:ext cx="4657725" cy="3494087"/>
          </a:xfrm>
          <a:prstGeom prst="rect">
            <a:avLst/>
          </a:prstGeom>
          <a:noFill/>
          <a:ln w="9525">
            <a:noFill/>
            <a:miter lim="800000"/>
            <a:headEnd/>
            <a:tailEnd/>
          </a:ln>
        </p:spPr>
      </p:pic>
      <p:sp>
        <p:nvSpPr>
          <p:cNvPr id="410627" name="Rectangle 2"/>
          <p:cNvSpPr>
            <a:spLocks noGrp="1" noChangeArrowheads="1"/>
          </p:cNvSpPr>
          <p:nvPr>
            <p:ph type="title"/>
          </p:nvPr>
        </p:nvSpPr>
        <p:spPr>
          <a:xfrm>
            <a:off x="1517650" y="0"/>
            <a:ext cx="7616825" cy="1143000"/>
          </a:xfrm>
        </p:spPr>
        <p:txBody>
          <a:bodyPr/>
          <a:lstStyle/>
          <a:p>
            <a:pPr eaLnBrk="1" hangingPunct="1"/>
            <a:r>
              <a:rPr lang="en-US" smtClean="0">
                <a:ea typeface="ＭＳ Ｐゴシック"/>
                <a:cs typeface="ＭＳ Ｐゴシック"/>
              </a:rPr>
              <a:t>Tactical Field Care Guidelines</a:t>
            </a:r>
          </a:p>
        </p:txBody>
      </p:sp>
    </p:spTree>
  </p:cSld>
  <p:clrMapOvr>
    <a:masterClrMapping/>
  </p:clrMapOvr>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673" name="Rectangle 2"/>
          <p:cNvSpPr>
            <a:spLocks noGrp="1" noChangeArrowheads="1"/>
          </p:cNvSpPr>
          <p:nvPr>
            <p:ph type="title" idx="4294967295"/>
          </p:nvPr>
        </p:nvSpPr>
        <p:spPr>
          <a:xfrm>
            <a:off x="1600200" y="381000"/>
            <a:ext cx="6858000" cy="1143000"/>
          </a:xfrm>
        </p:spPr>
        <p:txBody>
          <a:bodyPr/>
          <a:lstStyle/>
          <a:p>
            <a:r>
              <a:rPr lang="en-US" altLang="en-US" sz="4400" smtClean="0"/>
              <a:t>Triple-Option Analgesia</a:t>
            </a:r>
            <a:br>
              <a:rPr lang="en-US" altLang="en-US" sz="4400" smtClean="0"/>
            </a:br>
            <a:endParaRPr lang="en-US" altLang="en-US" sz="4400" smtClean="0"/>
          </a:p>
        </p:txBody>
      </p:sp>
      <p:sp>
        <p:nvSpPr>
          <p:cNvPr id="412674" name="Rectangle 3"/>
          <p:cNvSpPr>
            <a:spLocks noGrp="1" noChangeArrowheads="1"/>
          </p:cNvSpPr>
          <p:nvPr>
            <p:ph type="body" idx="4294967295"/>
          </p:nvPr>
        </p:nvSpPr>
        <p:spPr>
          <a:xfrm>
            <a:off x="381000" y="1600200"/>
            <a:ext cx="8534400" cy="5181600"/>
          </a:xfrm>
        </p:spPr>
        <p:txBody>
          <a:bodyPr/>
          <a:lstStyle/>
          <a:p>
            <a:pPr>
              <a:lnSpc>
                <a:spcPct val="90000"/>
              </a:lnSpc>
              <a:buFont typeface="Arial" charset="0"/>
              <a:buNone/>
            </a:pPr>
            <a:r>
              <a:rPr lang="en-US" altLang="en-US" b="1" smtClean="0"/>
              <a:t>The simplified triple-option approach to battlefield analgesia has three primary goals:</a:t>
            </a:r>
          </a:p>
          <a:p>
            <a:pPr>
              <a:lnSpc>
                <a:spcPct val="90000"/>
              </a:lnSpc>
              <a:buFont typeface="Arial" charset="0"/>
              <a:buNone/>
            </a:pPr>
            <a:r>
              <a:rPr lang="en-US" altLang="en-US" sz="2800" b="1" smtClean="0"/>
              <a:t>	     </a:t>
            </a:r>
            <a:r>
              <a:rPr lang="en-US" altLang="en-US" b="1" smtClean="0"/>
              <a:t>  1. To preserve the fighting force</a:t>
            </a:r>
          </a:p>
          <a:p>
            <a:pPr>
              <a:lnSpc>
                <a:spcPct val="90000"/>
              </a:lnSpc>
              <a:buFont typeface="Arial" charset="0"/>
              <a:buNone/>
            </a:pPr>
            <a:r>
              <a:rPr lang="en-US" altLang="en-US" b="1" smtClean="0"/>
              <a:t>	      2. To achieve rapid and maximal</a:t>
            </a:r>
          </a:p>
          <a:p>
            <a:pPr>
              <a:lnSpc>
                <a:spcPct val="90000"/>
              </a:lnSpc>
              <a:buFont typeface="Arial" charset="0"/>
              <a:buNone/>
            </a:pPr>
            <a:r>
              <a:rPr lang="en-US" altLang="en-US" b="1" smtClean="0"/>
              <a:t>              relief of pain from combat wounds</a:t>
            </a:r>
          </a:p>
          <a:p>
            <a:pPr>
              <a:lnSpc>
                <a:spcPct val="90000"/>
              </a:lnSpc>
              <a:buFont typeface="Arial" charset="0"/>
              <a:buNone/>
            </a:pPr>
            <a:r>
              <a:rPr lang="en-US" altLang="en-US" b="1" smtClean="0"/>
              <a:t>	      3. To minimize the likelihood of</a:t>
            </a:r>
          </a:p>
          <a:p>
            <a:pPr>
              <a:lnSpc>
                <a:spcPct val="90000"/>
              </a:lnSpc>
              <a:buFont typeface="Arial" charset="0"/>
              <a:buNone/>
            </a:pPr>
            <a:r>
              <a:rPr lang="en-US" altLang="en-US" b="1" smtClean="0"/>
              <a:t>              adverse effects on the casualty</a:t>
            </a:r>
          </a:p>
          <a:p>
            <a:pPr>
              <a:lnSpc>
                <a:spcPct val="90000"/>
              </a:lnSpc>
              <a:buFont typeface="Arial" charset="0"/>
              <a:buNone/>
            </a:pPr>
            <a:r>
              <a:rPr lang="en-US" altLang="en-US" b="1" smtClean="0"/>
              <a:t>              from the analgesic medication</a:t>
            </a:r>
          </a:p>
          <a:p>
            <a:pPr>
              <a:lnSpc>
                <a:spcPct val="90000"/>
              </a:lnSpc>
              <a:buFont typeface="Arial" charset="0"/>
              <a:buNone/>
            </a:pPr>
            <a:r>
              <a:rPr lang="en-US" altLang="en-US" b="1" smtClean="0"/>
              <a:t>              used</a:t>
            </a:r>
          </a:p>
        </p:txBody>
      </p:sp>
    </p:spTree>
  </p:cSld>
  <p:clrMapOvr>
    <a:masterClrMapping/>
  </p:clrMapOvr>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697" name="Rectangle 2"/>
          <p:cNvSpPr>
            <a:spLocks noGrp="1" noChangeArrowheads="1"/>
          </p:cNvSpPr>
          <p:nvPr>
            <p:ph type="title" idx="4294967295"/>
          </p:nvPr>
        </p:nvSpPr>
        <p:spPr>
          <a:xfrm>
            <a:off x="1676400" y="381000"/>
            <a:ext cx="6858000" cy="1143000"/>
          </a:xfrm>
        </p:spPr>
        <p:txBody>
          <a:bodyPr/>
          <a:lstStyle/>
          <a:p>
            <a:r>
              <a:rPr lang="en-US" altLang="en-US" sz="4400" smtClean="0"/>
              <a:t>Triple-Option Analgesia</a:t>
            </a:r>
            <a:br>
              <a:rPr lang="en-US" altLang="en-US" sz="4400" smtClean="0"/>
            </a:br>
            <a:endParaRPr lang="en-US" altLang="en-US" sz="4400" smtClean="0"/>
          </a:p>
        </p:txBody>
      </p:sp>
      <p:sp>
        <p:nvSpPr>
          <p:cNvPr id="413698" name="Rectangle 3"/>
          <p:cNvSpPr>
            <a:spLocks noGrp="1" noChangeArrowheads="1"/>
          </p:cNvSpPr>
          <p:nvPr>
            <p:ph type="body" idx="4294967295"/>
          </p:nvPr>
        </p:nvSpPr>
        <p:spPr>
          <a:xfrm>
            <a:off x="381000" y="2057400"/>
            <a:ext cx="8229600" cy="3962400"/>
          </a:xfrm>
        </p:spPr>
        <p:txBody>
          <a:bodyPr/>
          <a:lstStyle/>
          <a:p>
            <a:pPr>
              <a:buFont typeface="Arial" charset="0"/>
              <a:buNone/>
            </a:pPr>
            <a:r>
              <a:rPr lang="en-US" altLang="en-US" b="1" u="sng" smtClean="0"/>
              <a:t>13. Tactical Field and TACEVAC Care</a:t>
            </a:r>
          </a:p>
          <a:p>
            <a:r>
              <a:rPr lang="en-US" altLang="en-US" b="1" smtClean="0"/>
              <a:t>Analgesia on the battlefield should generally be achieved using one of three options depending on the level of the casualty’s pain and the nature of his or her injuries.</a:t>
            </a:r>
          </a:p>
          <a:p>
            <a:pPr>
              <a:buFont typeface="Arial" charset="0"/>
              <a:buNone/>
            </a:pPr>
            <a:r>
              <a:rPr lang="en-US" altLang="en-US" b="1" smtClean="0"/>
              <a:t>	</a:t>
            </a:r>
          </a:p>
        </p:txBody>
      </p:sp>
    </p:spTree>
  </p:cSld>
  <p:clrMapOvr>
    <a:masterClrMapping/>
  </p:clrMapOvr>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21" name="Rectangle 2"/>
          <p:cNvSpPr>
            <a:spLocks noGrp="1" noChangeArrowheads="1"/>
          </p:cNvSpPr>
          <p:nvPr>
            <p:ph type="title" idx="4294967295"/>
          </p:nvPr>
        </p:nvSpPr>
        <p:spPr>
          <a:xfrm>
            <a:off x="1600200" y="152400"/>
            <a:ext cx="6858000" cy="1143000"/>
          </a:xfrm>
        </p:spPr>
        <p:txBody>
          <a:bodyPr/>
          <a:lstStyle/>
          <a:p>
            <a:r>
              <a:rPr lang="en-US" altLang="en-US" sz="4400" smtClean="0"/>
              <a:t>Triple-Option Analgesia</a:t>
            </a:r>
            <a:br>
              <a:rPr lang="en-US" altLang="en-US" sz="4400" smtClean="0"/>
            </a:br>
            <a:r>
              <a:rPr lang="en-US" altLang="en-US" sz="4400" smtClean="0"/>
              <a:t>Option 1</a:t>
            </a:r>
          </a:p>
        </p:txBody>
      </p:sp>
      <p:sp>
        <p:nvSpPr>
          <p:cNvPr id="414722" name="Rectangle 3"/>
          <p:cNvSpPr>
            <a:spLocks noGrp="1" noChangeArrowheads="1"/>
          </p:cNvSpPr>
          <p:nvPr>
            <p:ph type="body" idx="4294967295"/>
          </p:nvPr>
        </p:nvSpPr>
        <p:spPr>
          <a:xfrm>
            <a:off x="381000" y="1905000"/>
            <a:ext cx="8229600" cy="5257800"/>
          </a:xfrm>
        </p:spPr>
        <p:txBody>
          <a:bodyPr/>
          <a:lstStyle/>
          <a:p>
            <a:pPr>
              <a:buFont typeface="Arial" charset="0"/>
              <a:buNone/>
            </a:pPr>
            <a:r>
              <a:rPr lang="en-US" altLang="en-US" b="1" smtClean="0"/>
              <a:t>Tactical Field and TACEVAC Care:</a:t>
            </a:r>
          </a:p>
          <a:p>
            <a:pPr>
              <a:buFont typeface="Arial" charset="0"/>
              <a:buNone/>
            </a:pPr>
            <a:r>
              <a:rPr lang="en-US" altLang="en-US" b="1" smtClean="0"/>
              <a:t>	1) </a:t>
            </a:r>
            <a:r>
              <a:rPr lang="en-US" altLang="en-US" b="1" u="sng" smtClean="0"/>
              <a:t>Mild to Moderate Pain</a:t>
            </a:r>
          </a:p>
          <a:p>
            <a:pPr>
              <a:buFont typeface="Arial" charset="0"/>
              <a:buNone/>
            </a:pPr>
            <a:r>
              <a:rPr lang="en-US" altLang="en-US" b="1" smtClean="0"/>
              <a:t>       </a:t>
            </a:r>
            <a:r>
              <a:rPr lang="en-US" altLang="en-US" b="1" u="sng" smtClean="0"/>
              <a:t>Casualty is still able to fight</a:t>
            </a:r>
          </a:p>
          <a:p>
            <a:pPr>
              <a:buFont typeface="Arial" charset="0"/>
              <a:buNone/>
            </a:pPr>
            <a:r>
              <a:rPr lang="en-US" altLang="en-US" b="1" smtClean="0"/>
              <a:t>	       - TCCC Combat pill pack: </a:t>
            </a:r>
          </a:p>
          <a:p>
            <a:pPr>
              <a:buFont typeface="Arial" charset="0"/>
              <a:buNone/>
            </a:pPr>
            <a:r>
              <a:rPr lang="en-US" altLang="en-US" b="1" smtClean="0"/>
              <a:t>	  	  - Tylenol - 650-mg bilayer caplet, 2</a:t>
            </a:r>
          </a:p>
          <a:p>
            <a:pPr>
              <a:buFont typeface="Arial" charset="0"/>
              <a:buNone/>
            </a:pPr>
            <a:r>
              <a:rPr lang="en-US" altLang="en-US" b="1" smtClean="0"/>
              <a:t>                     PO every 8 hours</a:t>
            </a:r>
          </a:p>
          <a:p>
            <a:pPr>
              <a:buFont typeface="Arial" charset="0"/>
              <a:buNone/>
            </a:pPr>
            <a:r>
              <a:rPr lang="en-US" altLang="en-US" b="1" smtClean="0"/>
              <a:t>  	       - Meloxicam - 15 mg PO once a day</a:t>
            </a:r>
          </a:p>
        </p:txBody>
      </p:sp>
    </p:spTree>
  </p:cSld>
  <p:clrMapOvr>
    <a:masterClrMapping/>
  </p:clrMapOvr>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745" name="Rectangle 2"/>
          <p:cNvSpPr>
            <a:spLocks noGrp="1" noChangeArrowheads="1"/>
          </p:cNvSpPr>
          <p:nvPr>
            <p:ph type="title" idx="4294967295"/>
          </p:nvPr>
        </p:nvSpPr>
        <p:spPr>
          <a:xfrm>
            <a:off x="1752600" y="152400"/>
            <a:ext cx="6858000" cy="1143000"/>
          </a:xfrm>
        </p:spPr>
        <p:txBody>
          <a:bodyPr/>
          <a:lstStyle/>
          <a:p>
            <a:r>
              <a:rPr lang="en-US" altLang="en-US" sz="4400" smtClean="0"/>
              <a:t>Triple-Option Analgesia</a:t>
            </a:r>
            <a:br>
              <a:rPr lang="en-US" altLang="en-US" sz="4400" smtClean="0"/>
            </a:br>
            <a:r>
              <a:rPr lang="en-US" altLang="en-US" sz="4400" smtClean="0"/>
              <a:t>Option 2</a:t>
            </a:r>
          </a:p>
        </p:txBody>
      </p:sp>
      <p:sp>
        <p:nvSpPr>
          <p:cNvPr id="415746" name="Rectangle 3"/>
          <p:cNvSpPr>
            <a:spLocks noGrp="1" noChangeArrowheads="1"/>
          </p:cNvSpPr>
          <p:nvPr>
            <p:ph type="body" idx="4294967295"/>
          </p:nvPr>
        </p:nvSpPr>
        <p:spPr>
          <a:xfrm>
            <a:off x="381000" y="1828800"/>
            <a:ext cx="8915400" cy="5257800"/>
          </a:xfrm>
        </p:spPr>
        <p:txBody>
          <a:bodyPr/>
          <a:lstStyle/>
          <a:p>
            <a:pPr>
              <a:lnSpc>
                <a:spcPct val="90000"/>
              </a:lnSpc>
              <a:buFont typeface="Arial" charset="0"/>
              <a:buNone/>
            </a:pPr>
            <a:r>
              <a:rPr lang="en-US" altLang="en-US" sz="2800" b="1" smtClean="0"/>
              <a:t>2) </a:t>
            </a:r>
            <a:r>
              <a:rPr lang="en-US" altLang="en-US" sz="2800" b="1" u="sng" smtClean="0"/>
              <a:t>Moderate to Severe Pain</a:t>
            </a:r>
          </a:p>
          <a:p>
            <a:pPr>
              <a:lnSpc>
                <a:spcPct val="90000"/>
              </a:lnSpc>
              <a:buFont typeface="Arial" charset="0"/>
              <a:buNone/>
            </a:pPr>
            <a:r>
              <a:rPr lang="en-US" altLang="en-US" sz="2800" b="1" smtClean="0"/>
              <a:t>    </a:t>
            </a:r>
            <a:r>
              <a:rPr lang="en-US" altLang="en-US" sz="2800" b="1" u="sng" smtClean="0"/>
              <a:t>Casualty IS NOT in shock or respiratory distress </a:t>
            </a:r>
          </a:p>
          <a:p>
            <a:pPr>
              <a:lnSpc>
                <a:spcPct val="90000"/>
              </a:lnSpc>
              <a:buFont typeface="Arial" charset="0"/>
              <a:buNone/>
            </a:pPr>
            <a:r>
              <a:rPr lang="en-US" altLang="en-US" sz="2800" b="1" smtClean="0"/>
              <a:t>                             AND </a:t>
            </a:r>
          </a:p>
          <a:p>
            <a:pPr>
              <a:lnSpc>
                <a:spcPct val="90000"/>
              </a:lnSpc>
              <a:buFont typeface="Arial" charset="0"/>
              <a:buNone/>
            </a:pPr>
            <a:r>
              <a:rPr lang="en-US" altLang="en-US" sz="2800" b="1" smtClean="0"/>
              <a:t>    </a:t>
            </a:r>
            <a:r>
              <a:rPr lang="en-US" altLang="en-US" sz="2800" b="1" u="sng" smtClean="0"/>
              <a:t>Casualty IS NOT at significant risk</a:t>
            </a:r>
            <a:r>
              <a:rPr lang="en-US" altLang="en-US" sz="2800" b="1" smtClean="0"/>
              <a:t> </a:t>
            </a:r>
            <a:r>
              <a:rPr lang="en-US" altLang="en-US" sz="2800" b="1" u="sng" smtClean="0"/>
              <a:t>of developing either condition</a:t>
            </a:r>
          </a:p>
          <a:p>
            <a:pPr>
              <a:lnSpc>
                <a:spcPct val="90000"/>
              </a:lnSpc>
              <a:buFont typeface="Arial" charset="0"/>
              <a:buNone/>
            </a:pPr>
            <a:r>
              <a:rPr lang="en-US" altLang="en-US" sz="2800" b="1" smtClean="0"/>
              <a:t>	        - Oral transmucosal fentanyl citrate</a:t>
            </a:r>
          </a:p>
          <a:p>
            <a:pPr>
              <a:lnSpc>
                <a:spcPct val="90000"/>
              </a:lnSpc>
              <a:buFont typeface="Arial" charset="0"/>
              <a:buNone/>
            </a:pPr>
            <a:r>
              <a:rPr lang="en-US" altLang="en-US" sz="2800" b="1" smtClean="0"/>
              <a:t>                  (OTFC) 800 ug</a:t>
            </a:r>
          </a:p>
          <a:p>
            <a:pPr>
              <a:lnSpc>
                <a:spcPct val="90000"/>
              </a:lnSpc>
              <a:buFont typeface="Arial" charset="0"/>
              <a:buNone/>
            </a:pPr>
            <a:r>
              <a:rPr lang="en-US" altLang="en-US" sz="2800" b="1" smtClean="0"/>
              <a:t>	        - Place lozenge between the cheek </a:t>
            </a:r>
          </a:p>
          <a:p>
            <a:pPr>
              <a:lnSpc>
                <a:spcPct val="90000"/>
              </a:lnSpc>
              <a:buFont typeface="Arial" charset="0"/>
              <a:buNone/>
            </a:pPr>
            <a:r>
              <a:rPr lang="en-US" altLang="en-US" sz="2800" b="1" smtClean="0"/>
              <a:t>                  and the gum</a:t>
            </a:r>
          </a:p>
          <a:p>
            <a:pPr>
              <a:lnSpc>
                <a:spcPct val="90000"/>
              </a:lnSpc>
              <a:buFont typeface="Arial" charset="0"/>
              <a:buNone/>
            </a:pPr>
            <a:r>
              <a:rPr lang="en-US" altLang="en-US" sz="2800" b="1" smtClean="0"/>
              <a:t>           - Do not chew the lozenge</a:t>
            </a:r>
          </a:p>
        </p:txBody>
      </p:sp>
    </p:spTree>
  </p:cSld>
  <p:clrMapOvr>
    <a:masterClrMapping/>
  </p:clrMapOvr>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769" name="Rectangle 2"/>
          <p:cNvSpPr>
            <a:spLocks noGrp="1" noChangeArrowheads="1"/>
          </p:cNvSpPr>
          <p:nvPr>
            <p:ph type="title" idx="4294967295"/>
          </p:nvPr>
        </p:nvSpPr>
        <p:spPr>
          <a:xfrm>
            <a:off x="1752600" y="152400"/>
            <a:ext cx="6858000" cy="1143000"/>
          </a:xfrm>
        </p:spPr>
        <p:txBody>
          <a:bodyPr/>
          <a:lstStyle/>
          <a:p>
            <a:r>
              <a:rPr lang="en-US" altLang="en-US" sz="4400" smtClean="0"/>
              <a:t>Triple-Option Analgesia</a:t>
            </a:r>
            <a:br>
              <a:rPr lang="en-US" altLang="en-US" sz="4400" smtClean="0"/>
            </a:br>
            <a:r>
              <a:rPr lang="en-US" altLang="en-US" sz="4400" smtClean="0"/>
              <a:t>Option 3</a:t>
            </a:r>
          </a:p>
        </p:txBody>
      </p:sp>
      <p:sp>
        <p:nvSpPr>
          <p:cNvPr id="416770" name="Rectangle 3"/>
          <p:cNvSpPr>
            <a:spLocks noGrp="1" noChangeArrowheads="1"/>
          </p:cNvSpPr>
          <p:nvPr>
            <p:ph type="body" idx="4294967295"/>
          </p:nvPr>
        </p:nvSpPr>
        <p:spPr>
          <a:xfrm>
            <a:off x="152400" y="1828800"/>
            <a:ext cx="8686800" cy="5257800"/>
          </a:xfrm>
        </p:spPr>
        <p:txBody>
          <a:bodyPr/>
          <a:lstStyle/>
          <a:p>
            <a:pPr>
              <a:lnSpc>
                <a:spcPct val="90000"/>
              </a:lnSpc>
              <a:buFont typeface="Arial" charset="0"/>
              <a:buNone/>
            </a:pPr>
            <a:r>
              <a:rPr lang="en-US" altLang="en-US" sz="2400" b="1" smtClean="0"/>
              <a:t>3. </a:t>
            </a:r>
            <a:r>
              <a:rPr lang="en-US" altLang="en-US" sz="2400" b="1" u="sng" smtClean="0"/>
              <a:t>Moderate to Severe Pain</a:t>
            </a:r>
          </a:p>
          <a:p>
            <a:pPr>
              <a:lnSpc>
                <a:spcPct val="90000"/>
              </a:lnSpc>
              <a:buFont typeface="Arial" charset="0"/>
              <a:buNone/>
            </a:pPr>
            <a:r>
              <a:rPr lang="en-US" altLang="en-US" sz="2400" b="1" smtClean="0"/>
              <a:t>    </a:t>
            </a:r>
            <a:r>
              <a:rPr lang="en-US" altLang="en-US" sz="2400" b="1" u="sng" smtClean="0"/>
              <a:t>Casualty IS in hemorrhagic shock or respiratory distress</a:t>
            </a:r>
          </a:p>
          <a:p>
            <a:pPr>
              <a:lnSpc>
                <a:spcPct val="90000"/>
              </a:lnSpc>
              <a:buFont typeface="Arial" charset="0"/>
              <a:buNone/>
            </a:pPr>
            <a:r>
              <a:rPr lang="en-US" altLang="en-US" sz="2400" b="1" smtClean="0"/>
              <a:t>                                      OR</a:t>
            </a:r>
          </a:p>
          <a:p>
            <a:pPr>
              <a:lnSpc>
                <a:spcPct val="90000"/>
              </a:lnSpc>
              <a:buFont typeface="Arial" charset="0"/>
              <a:buNone/>
            </a:pPr>
            <a:r>
              <a:rPr lang="en-US" altLang="en-US" sz="2400" b="1" smtClean="0"/>
              <a:t>    </a:t>
            </a:r>
            <a:r>
              <a:rPr lang="en-US" altLang="en-US" sz="2400" b="1" u="sng" smtClean="0"/>
              <a:t>Casualty IS at significant risk of developing either condition</a:t>
            </a:r>
          </a:p>
          <a:p>
            <a:pPr>
              <a:lnSpc>
                <a:spcPct val="90000"/>
              </a:lnSpc>
              <a:buFont typeface="Arial" charset="0"/>
              <a:buNone/>
            </a:pPr>
            <a:r>
              <a:rPr lang="en-US" altLang="en-US" sz="2400" b="1" smtClean="0"/>
              <a:t>	      - Ketamine 50 mg IM or IN</a:t>
            </a:r>
          </a:p>
          <a:p>
            <a:pPr>
              <a:lnSpc>
                <a:spcPct val="90000"/>
              </a:lnSpc>
              <a:buFont typeface="Arial" charset="0"/>
              <a:buNone/>
            </a:pPr>
            <a:r>
              <a:rPr lang="en-US" altLang="en-US" sz="2400" b="1" smtClean="0"/>
              <a:t>		                    Or</a:t>
            </a:r>
          </a:p>
          <a:p>
            <a:pPr>
              <a:lnSpc>
                <a:spcPct val="90000"/>
              </a:lnSpc>
              <a:buFont typeface="Arial" charset="0"/>
              <a:buNone/>
            </a:pPr>
            <a:r>
              <a:rPr lang="en-US" altLang="en-US" sz="2400" b="1" smtClean="0"/>
              <a:t>	      - Ketamine 20 mg slow IV or IO</a:t>
            </a:r>
          </a:p>
          <a:p>
            <a:pPr>
              <a:lnSpc>
                <a:spcPct val="90000"/>
              </a:lnSpc>
              <a:buFont typeface="Arial" charset="0"/>
              <a:buNone/>
            </a:pPr>
            <a:endParaRPr lang="en-US" altLang="en-US" sz="2400" b="1" smtClean="0"/>
          </a:p>
          <a:p>
            <a:pPr>
              <a:lnSpc>
                <a:spcPct val="90000"/>
              </a:lnSpc>
              <a:buFont typeface="Arial" charset="0"/>
              <a:buNone/>
            </a:pPr>
            <a:r>
              <a:rPr lang="en-US" altLang="en-US" sz="2400" b="1" smtClean="0"/>
              <a:t>	* Repeat doses q30min prn for IM or IN</a:t>
            </a:r>
          </a:p>
          <a:p>
            <a:pPr>
              <a:lnSpc>
                <a:spcPct val="90000"/>
              </a:lnSpc>
              <a:buFont typeface="Arial" charset="0"/>
              <a:buNone/>
            </a:pPr>
            <a:r>
              <a:rPr lang="en-US" altLang="en-US" sz="2400" b="1" smtClean="0"/>
              <a:t>	* Repeat doses q20min prn for IV or IO</a:t>
            </a:r>
          </a:p>
          <a:p>
            <a:pPr>
              <a:lnSpc>
                <a:spcPct val="90000"/>
              </a:lnSpc>
              <a:buFont typeface="Arial" charset="0"/>
              <a:buNone/>
            </a:pPr>
            <a:r>
              <a:rPr lang="en-US" altLang="en-US" sz="2400" b="1" smtClean="0"/>
              <a:t>	* End points: Control of pain or development of</a:t>
            </a:r>
          </a:p>
          <a:p>
            <a:pPr>
              <a:lnSpc>
                <a:spcPct val="90000"/>
              </a:lnSpc>
              <a:buFont typeface="Arial" charset="0"/>
              <a:buNone/>
            </a:pPr>
            <a:r>
              <a:rPr lang="en-US" altLang="en-US" sz="2400" b="1" smtClean="0"/>
              <a:t>         nystagmus (rhythmic back-and-forth movement of the eyes)</a:t>
            </a:r>
          </a:p>
        </p:txBody>
      </p:sp>
    </p:spTree>
  </p:cSld>
  <p:clrMapOvr>
    <a:masterClrMapping/>
  </p:clrMapOvr>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3" name="Rectangle 2"/>
          <p:cNvSpPr>
            <a:spLocks noGrp="1"/>
          </p:cNvSpPr>
          <p:nvPr>
            <p:ph type="title" idx="4294967295"/>
          </p:nvPr>
        </p:nvSpPr>
        <p:spPr>
          <a:xfrm>
            <a:off x="1219200" y="0"/>
            <a:ext cx="6781800" cy="1143000"/>
          </a:xfrm>
        </p:spPr>
        <p:txBody>
          <a:bodyPr/>
          <a:lstStyle/>
          <a:p>
            <a:r>
              <a:rPr lang="en-US" sz="4400" smtClean="0"/>
              <a:t>Analgesia Notes</a:t>
            </a:r>
          </a:p>
        </p:txBody>
      </p:sp>
      <p:sp>
        <p:nvSpPr>
          <p:cNvPr id="417794" name="Rectangle 3"/>
          <p:cNvSpPr>
            <a:spLocks noGrp="1"/>
          </p:cNvSpPr>
          <p:nvPr>
            <p:ph type="body" idx="4294967295"/>
          </p:nvPr>
        </p:nvSpPr>
        <p:spPr>
          <a:xfrm>
            <a:off x="457200" y="1874838"/>
            <a:ext cx="8229600" cy="4525962"/>
          </a:xfrm>
        </p:spPr>
        <p:txBody>
          <a:bodyPr/>
          <a:lstStyle/>
          <a:p>
            <a:pPr marL="609600" indent="-609600">
              <a:buFont typeface="Arial" charset="0"/>
              <a:buAutoNum type="alphaLcPeriod"/>
            </a:pPr>
            <a:r>
              <a:rPr lang="en-US" b="1" smtClean="0"/>
              <a:t>Casualties may need to be disarmed after</a:t>
            </a:r>
          </a:p>
          <a:p>
            <a:pPr marL="609600" indent="-609600">
              <a:buFont typeface="Arial" charset="0"/>
              <a:buNone/>
            </a:pPr>
            <a:r>
              <a:rPr lang="en-US" b="1" smtClean="0"/>
              <a:t>       being given OTFC or ketamine.</a:t>
            </a:r>
          </a:p>
          <a:p>
            <a:pPr marL="609600" indent="-609600">
              <a:buFont typeface="Arial" charset="0"/>
              <a:buNone/>
            </a:pPr>
            <a:r>
              <a:rPr lang="en-US" b="1" smtClean="0"/>
              <a:t>b.  Document a mental status exam using the AVPU method prior to administering opioids or ketamine.</a:t>
            </a:r>
          </a:p>
          <a:p>
            <a:pPr marL="609600" indent="-609600">
              <a:buFont typeface="Arial" charset="0"/>
              <a:buNone/>
            </a:pPr>
            <a:r>
              <a:rPr lang="en-US" b="1" smtClean="0"/>
              <a:t>c.  For all casualties given opiods or ketamine – monitor airway, breathing, and circulation closely</a:t>
            </a:r>
          </a:p>
        </p:txBody>
      </p:sp>
    </p:spTree>
  </p:cSld>
  <p:clrMapOvr>
    <a:masterClrMapping/>
  </p:clrMapOvr>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817" name="Rectangle 2"/>
          <p:cNvSpPr>
            <a:spLocks noGrp="1"/>
          </p:cNvSpPr>
          <p:nvPr>
            <p:ph type="title" idx="4294967295"/>
          </p:nvPr>
        </p:nvSpPr>
        <p:spPr>
          <a:xfrm>
            <a:off x="1219200" y="0"/>
            <a:ext cx="6781800" cy="1143000"/>
          </a:xfrm>
        </p:spPr>
        <p:txBody>
          <a:bodyPr/>
          <a:lstStyle/>
          <a:p>
            <a:r>
              <a:rPr lang="en-US" sz="4400" smtClean="0"/>
              <a:t>Analgesia Notes</a:t>
            </a:r>
          </a:p>
        </p:txBody>
      </p:sp>
      <p:sp>
        <p:nvSpPr>
          <p:cNvPr id="418818" name="Rectangle 3"/>
          <p:cNvSpPr>
            <a:spLocks noGrp="1"/>
          </p:cNvSpPr>
          <p:nvPr>
            <p:ph type="body" idx="4294967295"/>
          </p:nvPr>
        </p:nvSpPr>
        <p:spPr>
          <a:xfrm>
            <a:off x="457200" y="1600200"/>
            <a:ext cx="8229600" cy="5029200"/>
          </a:xfrm>
        </p:spPr>
        <p:txBody>
          <a:bodyPr/>
          <a:lstStyle/>
          <a:p>
            <a:pPr marL="609600" indent="-609600">
              <a:lnSpc>
                <a:spcPct val="90000"/>
              </a:lnSpc>
              <a:buFont typeface="Arial" charset="0"/>
              <a:buNone/>
            </a:pPr>
            <a:r>
              <a:rPr lang="en-US" sz="2800" b="1" smtClean="0"/>
              <a:t>d. Directions for administering OTFC:</a:t>
            </a:r>
          </a:p>
          <a:p>
            <a:pPr marL="609600" indent="-609600">
              <a:lnSpc>
                <a:spcPct val="90000"/>
              </a:lnSpc>
              <a:buFont typeface="Arial" charset="0"/>
              <a:buNone/>
            </a:pPr>
            <a:r>
              <a:rPr lang="en-US" sz="2800" b="1" smtClean="0"/>
              <a:t>        - Recommend taping lozenge-on-a-stick to</a:t>
            </a:r>
          </a:p>
          <a:p>
            <a:pPr marL="609600" indent="-609600">
              <a:lnSpc>
                <a:spcPct val="90000"/>
              </a:lnSpc>
              <a:buFont typeface="Arial" charset="0"/>
              <a:buNone/>
            </a:pPr>
            <a:r>
              <a:rPr lang="en-US" sz="2800" b="1" smtClean="0"/>
              <a:t>           casualty’s finger as an added safety measure</a:t>
            </a:r>
          </a:p>
          <a:p>
            <a:pPr marL="609600" indent="-609600">
              <a:lnSpc>
                <a:spcPct val="90000"/>
              </a:lnSpc>
              <a:buFont typeface="Arial" charset="0"/>
              <a:buNone/>
            </a:pPr>
            <a:r>
              <a:rPr lang="en-US" sz="2800" b="1" smtClean="0"/>
              <a:t>           OR utilizing a safety pin and rubber band to</a:t>
            </a:r>
          </a:p>
          <a:p>
            <a:pPr marL="609600" indent="-609600">
              <a:lnSpc>
                <a:spcPct val="90000"/>
              </a:lnSpc>
              <a:buFont typeface="Arial" charset="0"/>
              <a:buNone/>
            </a:pPr>
            <a:r>
              <a:rPr lang="en-US" sz="2800" b="1" smtClean="0"/>
              <a:t>           attach the lozenge (under tension) to the</a:t>
            </a:r>
          </a:p>
          <a:p>
            <a:pPr marL="609600" indent="-609600">
              <a:lnSpc>
                <a:spcPct val="90000"/>
              </a:lnSpc>
              <a:buFont typeface="Arial" charset="0"/>
              <a:buNone/>
            </a:pPr>
            <a:r>
              <a:rPr lang="en-US" sz="2800" b="1" smtClean="0"/>
              <a:t>           casualty’s uniform or plate carrier.</a:t>
            </a:r>
          </a:p>
          <a:p>
            <a:pPr marL="609600" indent="-609600">
              <a:lnSpc>
                <a:spcPct val="90000"/>
              </a:lnSpc>
              <a:buFont typeface="Arial" charset="0"/>
              <a:buNone/>
            </a:pPr>
            <a:r>
              <a:rPr lang="en-US" sz="2800" b="1" smtClean="0"/>
              <a:t>       - Reassess in 15 minutes</a:t>
            </a:r>
          </a:p>
          <a:p>
            <a:pPr marL="609600" indent="-609600">
              <a:lnSpc>
                <a:spcPct val="90000"/>
              </a:lnSpc>
              <a:buFont typeface="Arial" charset="0"/>
              <a:buNone/>
            </a:pPr>
            <a:r>
              <a:rPr lang="en-US" sz="2800" b="1" smtClean="0"/>
              <a:t>       - Add second lozenge, in other cheek, as </a:t>
            </a:r>
          </a:p>
          <a:p>
            <a:pPr marL="609600" indent="-609600">
              <a:lnSpc>
                <a:spcPct val="90000"/>
              </a:lnSpc>
              <a:buFont typeface="Arial" charset="0"/>
              <a:buNone/>
            </a:pPr>
            <a:r>
              <a:rPr lang="en-US" sz="2800" b="1" smtClean="0"/>
              <a:t>           necessary to control severe pain</a:t>
            </a:r>
          </a:p>
          <a:p>
            <a:pPr marL="609600" indent="-609600">
              <a:lnSpc>
                <a:spcPct val="90000"/>
              </a:lnSpc>
              <a:buFont typeface="Arial" charset="0"/>
              <a:buNone/>
            </a:pPr>
            <a:r>
              <a:rPr lang="en-US" sz="2800" b="1" smtClean="0"/>
              <a:t>       - Monitor for respiratory depression</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Line 3"/>
          <p:cNvSpPr>
            <a:spLocks noChangeShapeType="1"/>
          </p:cNvSpPr>
          <p:nvPr/>
        </p:nvSpPr>
        <p:spPr bwMode="auto">
          <a:xfrm>
            <a:off x="5805488" y="3309938"/>
            <a:ext cx="76200" cy="0"/>
          </a:xfrm>
          <a:prstGeom prst="line">
            <a:avLst/>
          </a:prstGeom>
          <a:noFill/>
          <a:ln w="41275">
            <a:solidFill>
              <a:srgbClr val="333333"/>
            </a:solidFill>
            <a:round/>
            <a:headEnd/>
            <a:tailEnd/>
          </a:ln>
        </p:spPr>
        <p:txBody>
          <a:bodyPr/>
          <a:lstStyle/>
          <a:p>
            <a:endParaRPr lang="en-US"/>
          </a:p>
        </p:txBody>
      </p:sp>
      <p:pic>
        <p:nvPicPr>
          <p:cNvPr id="60418" name="Picture 11" descr="nasopharyngeal-Airway-inser"/>
          <p:cNvPicPr>
            <a:picLocks noChangeAspect="1" noChangeArrowheads="1"/>
          </p:cNvPicPr>
          <p:nvPr/>
        </p:nvPicPr>
        <p:blipFill>
          <a:blip r:embed="rId3"/>
          <a:srcRect/>
          <a:stretch>
            <a:fillRect/>
          </a:stretch>
        </p:blipFill>
        <p:spPr bwMode="auto">
          <a:xfrm>
            <a:off x="1528763" y="1524000"/>
            <a:ext cx="6086475" cy="4600575"/>
          </a:xfrm>
          <a:prstGeom prst="rect">
            <a:avLst/>
          </a:prstGeom>
          <a:noFill/>
          <a:ln w="9525">
            <a:noFill/>
            <a:miter lim="800000"/>
            <a:headEnd/>
            <a:tailEnd/>
          </a:ln>
        </p:spPr>
      </p:pic>
      <p:sp>
        <p:nvSpPr>
          <p:cNvPr id="60419" name="Text Box 12"/>
          <p:cNvSpPr txBox="1">
            <a:spLocks noChangeArrowheads="1"/>
          </p:cNvSpPr>
          <p:nvPr/>
        </p:nvSpPr>
        <p:spPr bwMode="auto">
          <a:xfrm>
            <a:off x="1066800" y="6172200"/>
            <a:ext cx="7034213" cy="1066800"/>
          </a:xfrm>
          <a:prstGeom prst="rect">
            <a:avLst/>
          </a:prstGeom>
          <a:noFill/>
          <a:ln w="9525">
            <a:noFill/>
            <a:miter lim="800000"/>
            <a:headEnd/>
            <a:tailEnd/>
          </a:ln>
        </p:spPr>
        <p:txBody>
          <a:bodyPr wrap="none">
            <a:spAutoFit/>
          </a:bodyPr>
          <a:lstStyle/>
          <a:p>
            <a:r>
              <a:rPr lang="en-US" sz="3200" b="1"/>
              <a:t>What’s wrong with this NPA insertion?</a:t>
            </a:r>
            <a:r>
              <a:rPr lang="en-US" sz="3200"/>
              <a:t/>
            </a:r>
            <a:br>
              <a:rPr lang="en-US" sz="3200"/>
            </a:br>
            <a:endParaRPr lang="en-US" sz="3200"/>
          </a:p>
        </p:txBody>
      </p:sp>
      <p:sp>
        <p:nvSpPr>
          <p:cNvPr id="60420" name="Rectangle 4"/>
          <p:cNvSpPr>
            <a:spLocks noGrp="1" noChangeArrowheads="1"/>
          </p:cNvSpPr>
          <p:nvPr>
            <p:ph type="title"/>
          </p:nvPr>
        </p:nvSpPr>
        <p:spPr>
          <a:xfrm>
            <a:off x="1600200" y="0"/>
            <a:ext cx="7162800" cy="1143000"/>
          </a:xfrm>
        </p:spPr>
        <p:txBody>
          <a:bodyPr/>
          <a:lstStyle/>
          <a:p>
            <a:pPr eaLnBrk="1" hangingPunct="1"/>
            <a:r>
              <a:rPr lang="en-US" sz="4800" smtClean="0">
                <a:ea typeface="ＭＳ Ｐゴシック"/>
                <a:cs typeface="ＭＳ Ｐゴシック"/>
              </a:rPr>
              <a:t>Nasopharyngeal Airway</a:t>
            </a:r>
          </a:p>
        </p:txBody>
      </p:sp>
    </p:spTree>
  </p:cSld>
  <p:clrMapOvr>
    <a:masterClrMapping/>
  </p:clrMapOvr>
  <p:transition/>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41" name="Rectangle 2"/>
          <p:cNvSpPr>
            <a:spLocks noGrp="1"/>
          </p:cNvSpPr>
          <p:nvPr>
            <p:ph type="title" idx="4294967295"/>
          </p:nvPr>
        </p:nvSpPr>
        <p:spPr>
          <a:xfrm>
            <a:off x="1219200" y="0"/>
            <a:ext cx="6781800" cy="1143000"/>
          </a:xfrm>
        </p:spPr>
        <p:txBody>
          <a:bodyPr/>
          <a:lstStyle/>
          <a:p>
            <a:r>
              <a:rPr lang="en-US" sz="4400" smtClean="0"/>
              <a:t>Analgesia Notes</a:t>
            </a:r>
          </a:p>
        </p:txBody>
      </p:sp>
      <p:sp>
        <p:nvSpPr>
          <p:cNvPr id="419842" name="Rectangle 3"/>
          <p:cNvSpPr>
            <a:spLocks noGrp="1"/>
          </p:cNvSpPr>
          <p:nvPr>
            <p:ph type="body" idx="4294967295"/>
          </p:nvPr>
        </p:nvSpPr>
        <p:spPr>
          <a:xfrm>
            <a:off x="457200" y="1798638"/>
            <a:ext cx="8229600" cy="4525962"/>
          </a:xfrm>
        </p:spPr>
        <p:txBody>
          <a:bodyPr/>
          <a:lstStyle/>
          <a:p>
            <a:pPr marL="609600" indent="-609600">
              <a:buFont typeface="Arial" charset="0"/>
              <a:buNone/>
            </a:pPr>
            <a:r>
              <a:rPr lang="en-US" b="1" smtClean="0"/>
              <a:t>e. IV Morphine is an alternative to OTFC if IV access has been obtained</a:t>
            </a:r>
          </a:p>
          <a:p>
            <a:pPr marL="609600" indent="-609600">
              <a:buFont typeface="Arial" charset="0"/>
              <a:buNone/>
            </a:pPr>
            <a:r>
              <a:rPr lang="en-US" b="1" smtClean="0"/>
              <a:t>        - 5 mg IV/IO</a:t>
            </a:r>
          </a:p>
          <a:p>
            <a:pPr marL="609600" indent="-609600">
              <a:buFont typeface="Arial" charset="0"/>
              <a:buNone/>
            </a:pPr>
            <a:r>
              <a:rPr lang="en-US" b="1" smtClean="0"/>
              <a:t>        - Reassess in 10 minutes.</a:t>
            </a:r>
          </a:p>
          <a:p>
            <a:pPr marL="609600" indent="-609600">
              <a:buFont typeface="Arial" charset="0"/>
              <a:buNone/>
            </a:pPr>
            <a:r>
              <a:rPr lang="en-US" b="1" smtClean="0"/>
              <a:t>        - Repeat dose every 10 minutes as</a:t>
            </a:r>
          </a:p>
          <a:p>
            <a:pPr marL="609600" indent="-609600">
              <a:buFont typeface="Arial" charset="0"/>
              <a:buNone/>
            </a:pPr>
            <a:r>
              <a:rPr lang="en-US" b="1" smtClean="0"/>
              <a:t>           necessary to control severe pain.</a:t>
            </a:r>
          </a:p>
          <a:p>
            <a:pPr marL="609600" indent="-609600">
              <a:buFont typeface="Arial" charset="0"/>
              <a:buNone/>
            </a:pPr>
            <a:r>
              <a:rPr lang="en-US" b="1" smtClean="0"/>
              <a:t>        - Monitor for respiratory depression</a:t>
            </a:r>
          </a:p>
        </p:txBody>
      </p:sp>
    </p:spTree>
  </p:cSld>
  <p:clrMapOvr>
    <a:masterClrMapping/>
  </p:clrMapOvr>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5" name="Rectangle 2"/>
          <p:cNvSpPr>
            <a:spLocks noGrp="1"/>
          </p:cNvSpPr>
          <p:nvPr>
            <p:ph type="title" idx="4294967295"/>
          </p:nvPr>
        </p:nvSpPr>
        <p:spPr>
          <a:xfrm>
            <a:off x="1219200" y="0"/>
            <a:ext cx="6781800" cy="1143000"/>
          </a:xfrm>
        </p:spPr>
        <p:txBody>
          <a:bodyPr/>
          <a:lstStyle/>
          <a:p>
            <a:r>
              <a:rPr lang="en-US" sz="4400" smtClean="0"/>
              <a:t>Analgesia Notes</a:t>
            </a:r>
          </a:p>
        </p:txBody>
      </p:sp>
      <p:sp>
        <p:nvSpPr>
          <p:cNvPr id="420866" name="Rectangle 3"/>
          <p:cNvSpPr>
            <a:spLocks noGrp="1"/>
          </p:cNvSpPr>
          <p:nvPr>
            <p:ph type="body" idx="4294967295"/>
          </p:nvPr>
        </p:nvSpPr>
        <p:spPr>
          <a:xfrm>
            <a:off x="457200" y="1722438"/>
            <a:ext cx="8229600" cy="4525962"/>
          </a:xfrm>
        </p:spPr>
        <p:txBody>
          <a:bodyPr/>
          <a:lstStyle/>
          <a:p>
            <a:pPr marL="609600" indent="-609600">
              <a:buFont typeface="Arial" charset="0"/>
              <a:buNone/>
            </a:pPr>
            <a:r>
              <a:rPr lang="en-US" sz="2800" b="1" smtClean="0"/>
              <a:t>f. Naloxone (0.4 mg IV or IM) should be available</a:t>
            </a:r>
          </a:p>
          <a:p>
            <a:pPr marL="609600" indent="-609600">
              <a:buFont typeface="Arial" charset="0"/>
              <a:buNone/>
            </a:pPr>
            <a:r>
              <a:rPr lang="en-US" sz="2800" b="1" smtClean="0"/>
              <a:t>     when using opioid analgesics.</a:t>
            </a:r>
          </a:p>
          <a:p>
            <a:pPr marL="609600" indent="-609600">
              <a:buFont typeface="Arial" charset="0"/>
              <a:buNone/>
            </a:pPr>
            <a:r>
              <a:rPr lang="en-US" sz="2800" b="1" smtClean="0"/>
              <a:t>g. Both ketamine and OTFC have the potential to</a:t>
            </a:r>
          </a:p>
          <a:p>
            <a:pPr marL="609600" indent="-609600">
              <a:buFont typeface="Arial" charset="0"/>
              <a:buNone/>
            </a:pPr>
            <a:r>
              <a:rPr lang="en-US" sz="2800" b="1" smtClean="0"/>
              <a:t>     worsen severe TBI. The combat medic, corpsman,</a:t>
            </a:r>
          </a:p>
          <a:p>
            <a:pPr marL="609600" indent="-609600">
              <a:buFont typeface="Arial" charset="0"/>
              <a:buNone/>
            </a:pPr>
            <a:r>
              <a:rPr lang="en-US" sz="2800" b="1" smtClean="0"/>
              <a:t>     or PJ must consider this fact in his or her</a:t>
            </a:r>
          </a:p>
          <a:p>
            <a:pPr marL="609600" indent="-609600">
              <a:buFont typeface="Arial" charset="0"/>
              <a:buNone/>
            </a:pPr>
            <a:r>
              <a:rPr lang="en-US" sz="2800" b="1" smtClean="0"/>
              <a:t>     analgesic decision, but if the casualty is able to</a:t>
            </a:r>
          </a:p>
          <a:p>
            <a:pPr marL="609600" indent="-609600">
              <a:buFont typeface="Arial" charset="0"/>
              <a:buNone/>
            </a:pPr>
            <a:r>
              <a:rPr lang="en-US" sz="2800" b="1" smtClean="0"/>
              <a:t>     complain of pain, then the TBI is likely not severe</a:t>
            </a:r>
          </a:p>
          <a:p>
            <a:pPr marL="609600" indent="-609600">
              <a:buFont typeface="Arial" charset="0"/>
              <a:buNone/>
            </a:pPr>
            <a:r>
              <a:rPr lang="en-US" sz="2800" b="1" smtClean="0"/>
              <a:t>     enough to preclude the use of ketamine or OTFC.</a:t>
            </a:r>
            <a:r>
              <a:rPr lang="en-US" sz="2800" smtClean="0"/>
              <a:t> </a:t>
            </a:r>
            <a:endParaRPr lang="en-US" sz="2800" b="1" smtClean="0"/>
          </a:p>
        </p:txBody>
      </p:sp>
    </p:spTree>
  </p:cSld>
  <p:clrMapOvr>
    <a:masterClrMapping/>
  </p:clrMapOvr>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889" name="Rectangle 2"/>
          <p:cNvSpPr>
            <a:spLocks noGrp="1"/>
          </p:cNvSpPr>
          <p:nvPr>
            <p:ph type="title" idx="4294967295"/>
          </p:nvPr>
        </p:nvSpPr>
        <p:spPr>
          <a:xfrm>
            <a:off x="1295400" y="0"/>
            <a:ext cx="6781800" cy="1143000"/>
          </a:xfrm>
        </p:spPr>
        <p:txBody>
          <a:bodyPr/>
          <a:lstStyle/>
          <a:p>
            <a:r>
              <a:rPr lang="en-US" sz="4400" smtClean="0"/>
              <a:t>Analgesia Notes</a:t>
            </a:r>
          </a:p>
        </p:txBody>
      </p:sp>
      <p:sp>
        <p:nvSpPr>
          <p:cNvPr id="421890" name="Rectangle 3"/>
          <p:cNvSpPr>
            <a:spLocks noGrp="1"/>
          </p:cNvSpPr>
          <p:nvPr>
            <p:ph type="body" idx="4294967295"/>
          </p:nvPr>
        </p:nvSpPr>
        <p:spPr>
          <a:xfrm>
            <a:off x="457200" y="1874838"/>
            <a:ext cx="8229600" cy="4525962"/>
          </a:xfrm>
        </p:spPr>
        <p:txBody>
          <a:bodyPr/>
          <a:lstStyle/>
          <a:p>
            <a:pPr marL="609600" indent="-609600">
              <a:buFont typeface="Arial" charset="0"/>
              <a:buNone/>
            </a:pPr>
            <a:r>
              <a:rPr lang="en-US" b="1" smtClean="0"/>
              <a:t>h. Eye injury does not preclude the use of</a:t>
            </a:r>
          </a:p>
          <a:p>
            <a:pPr marL="609600" indent="-609600">
              <a:buFont typeface="Arial" charset="0"/>
              <a:buNone/>
            </a:pPr>
            <a:r>
              <a:rPr lang="en-US" b="1" smtClean="0"/>
              <a:t>     ketamine. The risk of additional damage to</a:t>
            </a:r>
          </a:p>
          <a:p>
            <a:pPr marL="609600" indent="-609600">
              <a:buFont typeface="Arial" charset="0"/>
              <a:buNone/>
            </a:pPr>
            <a:r>
              <a:rPr lang="en-US" b="1" smtClean="0"/>
              <a:t>     the eye from using ketamine is low and </a:t>
            </a:r>
          </a:p>
          <a:p>
            <a:pPr marL="609600" indent="-609600">
              <a:buFont typeface="Arial" charset="0"/>
              <a:buNone/>
            </a:pPr>
            <a:r>
              <a:rPr lang="en-US" b="1" smtClean="0"/>
              <a:t>     maximizing the casualty’s chance for</a:t>
            </a:r>
          </a:p>
          <a:p>
            <a:pPr marL="609600" indent="-609600">
              <a:buFont typeface="Arial" charset="0"/>
              <a:buNone/>
            </a:pPr>
            <a:r>
              <a:rPr lang="en-US" b="1" smtClean="0"/>
              <a:t>     survival takes precedence if the casualty is</a:t>
            </a:r>
          </a:p>
          <a:p>
            <a:pPr marL="609600" indent="-609600">
              <a:buFont typeface="Arial" charset="0"/>
              <a:buNone/>
            </a:pPr>
            <a:r>
              <a:rPr lang="en-US" b="1" smtClean="0"/>
              <a:t>     in shock or respiratory distress or at</a:t>
            </a:r>
          </a:p>
          <a:p>
            <a:pPr marL="609600" indent="-609600">
              <a:buFont typeface="Arial" charset="0"/>
              <a:buNone/>
            </a:pPr>
            <a:r>
              <a:rPr lang="en-US" b="1" smtClean="0"/>
              <a:t>     significant risk for either.</a:t>
            </a:r>
          </a:p>
        </p:txBody>
      </p:sp>
    </p:spTree>
  </p:cSld>
  <p:clrMapOvr>
    <a:masterClrMapping/>
  </p:clrMapOvr>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913" name="Rectangle 2"/>
          <p:cNvSpPr>
            <a:spLocks noGrp="1"/>
          </p:cNvSpPr>
          <p:nvPr>
            <p:ph type="title" idx="4294967295"/>
          </p:nvPr>
        </p:nvSpPr>
        <p:spPr>
          <a:xfrm>
            <a:off x="1219200" y="0"/>
            <a:ext cx="6781800" cy="1143000"/>
          </a:xfrm>
        </p:spPr>
        <p:txBody>
          <a:bodyPr/>
          <a:lstStyle/>
          <a:p>
            <a:r>
              <a:rPr lang="en-US" sz="4400" smtClean="0"/>
              <a:t>Analgesia Notes</a:t>
            </a:r>
          </a:p>
        </p:txBody>
      </p:sp>
      <p:sp>
        <p:nvSpPr>
          <p:cNvPr id="422914" name="Rectangle 3"/>
          <p:cNvSpPr>
            <a:spLocks noGrp="1"/>
          </p:cNvSpPr>
          <p:nvPr>
            <p:ph type="body" idx="4294967295"/>
          </p:nvPr>
        </p:nvSpPr>
        <p:spPr>
          <a:xfrm>
            <a:off x="457200" y="1600200"/>
            <a:ext cx="8229600" cy="5257800"/>
          </a:xfrm>
        </p:spPr>
        <p:txBody>
          <a:bodyPr/>
          <a:lstStyle/>
          <a:p>
            <a:pPr marL="609600" indent="-609600">
              <a:lnSpc>
                <a:spcPct val="90000"/>
              </a:lnSpc>
              <a:buFont typeface="Arial" charset="0"/>
              <a:buNone/>
            </a:pPr>
            <a:r>
              <a:rPr lang="en-US" sz="2800" b="1" smtClean="0"/>
              <a:t>i.  Ketamine may be a useful adjunct to reduce the</a:t>
            </a:r>
          </a:p>
          <a:p>
            <a:pPr marL="609600" indent="-609600">
              <a:lnSpc>
                <a:spcPct val="90000"/>
              </a:lnSpc>
              <a:buFont typeface="Arial" charset="0"/>
              <a:buNone/>
            </a:pPr>
            <a:r>
              <a:rPr lang="en-US" sz="2800" b="1" smtClean="0"/>
              <a:t>     amount of opioids required to provide effective</a:t>
            </a:r>
          </a:p>
          <a:p>
            <a:pPr marL="609600" indent="-609600">
              <a:lnSpc>
                <a:spcPct val="90000"/>
              </a:lnSpc>
              <a:buFont typeface="Arial" charset="0"/>
              <a:buNone/>
            </a:pPr>
            <a:r>
              <a:rPr lang="en-US" sz="2800" b="1" smtClean="0"/>
              <a:t>     pain relief. It is safe to give ketamine to a</a:t>
            </a:r>
          </a:p>
          <a:p>
            <a:pPr marL="609600" indent="-609600">
              <a:lnSpc>
                <a:spcPct val="90000"/>
              </a:lnSpc>
              <a:buFont typeface="Arial" charset="0"/>
              <a:buNone/>
            </a:pPr>
            <a:r>
              <a:rPr lang="en-US" sz="2800" b="1" smtClean="0"/>
              <a:t>     casualty who has previously received morphine</a:t>
            </a:r>
          </a:p>
          <a:p>
            <a:pPr marL="609600" indent="-609600">
              <a:lnSpc>
                <a:spcPct val="90000"/>
              </a:lnSpc>
              <a:buFont typeface="Arial" charset="0"/>
              <a:buNone/>
            </a:pPr>
            <a:r>
              <a:rPr lang="en-US" sz="2800" b="1" smtClean="0"/>
              <a:t>     or OTFC. IV Ketamine should be given over 1</a:t>
            </a:r>
          </a:p>
          <a:p>
            <a:pPr marL="609600" indent="-609600">
              <a:lnSpc>
                <a:spcPct val="90000"/>
              </a:lnSpc>
              <a:buFont typeface="Arial" charset="0"/>
              <a:buNone/>
            </a:pPr>
            <a:r>
              <a:rPr lang="en-US" sz="2800" b="1" smtClean="0"/>
              <a:t>     minute.</a:t>
            </a:r>
          </a:p>
          <a:p>
            <a:pPr marL="609600" indent="-609600">
              <a:lnSpc>
                <a:spcPct val="90000"/>
              </a:lnSpc>
              <a:buFont typeface="Arial" charset="0"/>
              <a:buNone/>
            </a:pPr>
            <a:r>
              <a:rPr lang="en-US" sz="2800" b="1" smtClean="0"/>
              <a:t>j. If respirations are noted to be reduced after using</a:t>
            </a:r>
          </a:p>
          <a:p>
            <a:pPr marL="609600" indent="-609600">
              <a:lnSpc>
                <a:spcPct val="90000"/>
              </a:lnSpc>
              <a:buFont typeface="Arial" charset="0"/>
              <a:buNone/>
            </a:pPr>
            <a:r>
              <a:rPr lang="en-US" sz="2800" b="1" smtClean="0"/>
              <a:t>    opioids or ketamine, provide ventilatory support</a:t>
            </a:r>
          </a:p>
          <a:p>
            <a:pPr marL="609600" indent="-609600">
              <a:lnSpc>
                <a:spcPct val="90000"/>
              </a:lnSpc>
              <a:buFont typeface="Arial" charset="0"/>
              <a:buNone/>
            </a:pPr>
            <a:r>
              <a:rPr lang="en-US" sz="2800" b="1" smtClean="0"/>
              <a:t>    with a bag-valve-mask or mouth-to-mask</a:t>
            </a:r>
          </a:p>
          <a:p>
            <a:pPr marL="609600" indent="-609600">
              <a:lnSpc>
                <a:spcPct val="90000"/>
              </a:lnSpc>
              <a:buFont typeface="Arial" charset="0"/>
              <a:buNone/>
            </a:pPr>
            <a:r>
              <a:rPr lang="en-US" sz="2800" b="1" smtClean="0"/>
              <a:t>    ventilations.</a:t>
            </a:r>
          </a:p>
        </p:txBody>
      </p:sp>
    </p:spTree>
  </p:cSld>
  <p:clrMapOvr>
    <a:masterClrMapping/>
  </p:clrMapOvr>
  <p:timing>
    <p:tnLst>
      <p:par>
        <p:cT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937" name="Rectangle 2"/>
          <p:cNvSpPr>
            <a:spLocks noGrp="1"/>
          </p:cNvSpPr>
          <p:nvPr>
            <p:ph type="title" idx="4294967295"/>
          </p:nvPr>
        </p:nvSpPr>
        <p:spPr>
          <a:xfrm>
            <a:off x="1143000" y="0"/>
            <a:ext cx="6781800" cy="1143000"/>
          </a:xfrm>
        </p:spPr>
        <p:txBody>
          <a:bodyPr/>
          <a:lstStyle/>
          <a:p>
            <a:r>
              <a:rPr lang="en-US" sz="4400" smtClean="0"/>
              <a:t>Analgesia Notes</a:t>
            </a:r>
          </a:p>
        </p:txBody>
      </p:sp>
      <p:sp>
        <p:nvSpPr>
          <p:cNvPr id="423938" name="Rectangle 3"/>
          <p:cNvSpPr>
            <a:spLocks noGrp="1"/>
          </p:cNvSpPr>
          <p:nvPr>
            <p:ph type="body" idx="4294967295"/>
          </p:nvPr>
        </p:nvSpPr>
        <p:spPr>
          <a:xfrm>
            <a:off x="457200" y="2514600"/>
            <a:ext cx="8229600" cy="3505200"/>
          </a:xfrm>
        </p:spPr>
        <p:txBody>
          <a:bodyPr/>
          <a:lstStyle/>
          <a:p>
            <a:pPr marL="609600" indent="-609600">
              <a:buFont typeface="Arial" charset="0"/>
              <a:buNone/>
            </a:pPr>
            <a:r>
              <a:rPr lang="en-US" b="1" smtClean="0"/>
              <a:t>k. Promethazine, 25 mg IV/IM/IO every 6</a:t>
            </a:r>
          </a:p>
          <a:p>
            <a:pPr marL="609600" indent="-609600">
              <a:buFont typeface="Arial" charset="0"/>
              <a:buNone/>
            </a:pPr>
            <a:r>
              <a:rPr lang="en-US" b="1" smtClean="0"/>
              <a:t>     hours may be given as needed for nausea or vomiting.</a:t>
            </a:r>
          </a:p>
          <a:p>
            <a:pPr marL="609600" indent="-609600">
              <a:buFont typeface="Arial" charset="0"/>
              <a:buNone/>
            </a:pPr>
            <a:r>
              <a:rPr lang="en-US" b="1" smtClean="0"/>
              <a:t>l. Reassess – reassess – reassess!</a:t>
            </a:r>
          </a:p>
        </p:txBody>
      </p:sp>
    </p:spTree>
  </p:cSld>
  <p:clrMapOvr>
    <a:masterClrMapping/>
  </p:clrMapOvr>
  <p:timing>
    <p:tnLst>
      <p:par>
        <p:cTn id="1" dur="indefinite" restart="never" nodeType="tmRoot"/>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961" name="Rectangle 3"/>
          <p:cNvSpPr>
            <a:spLocks noGrp="1"/>
          </p:cNvSpPr>
          <p:nvPr>
            <p:ph type="body" idx="4294967295"/>
          </p:nvPr>
        </p:nvSpPr>
        <p:spPr>
          <a:xfrm>
            <a:off x="381000" y="2667000"/>
            <a:ext cx="8229600" cy="3048000"/>
          </a:xfrm>
        </p:spPr>
        <p:txBody>
          <a:bodyPr/>
          <a:lstStyle/>
          <a:p>
            <a:pPr algn="ctr">
              <a:buFont typeface="Arial" charset="0"/>
              <a:buNone/>
            </a:pPr>
            <a:r>
              <a:rPr lang="en-US" sz="4000" b="1" smtClean="0"/>
              <a:t>Additional Points on Battlefield Analgesia</a:t>
            </a:r>
          </a:p>
        </p:txBody>
      </p:sp>
    </p:spTree>
  </p:cSld>
  <p:clrMapOvr>
    <a:masterClrMapping/>
  </p:clrMapOvr>
  <p:timing>
    <p:tnLst>
      <p:par>
        <p:cTn id="1" dur="indefinite" restart="never" nodeType="tmRoot"/>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985" name="Rectangle 8"/>
          <p:cNvSpPr>
            <a:spLocks noGrp="1" noChangeArrowheads="1"/>
          </p:cNvSpPr>
          <p:nvPr>
            <p:ph type="title" idx="4294967295"/>
          </p:nvPr>
        </p:nvSpPr>
        <p:spPr>
          <a:xfrm>
            <a:off x="1295400" y="0"/>
            <a:ext cx="7772400" cy="1143000"/>
          </a:xfrm>
        </p:spPr>
        <p:txBody>
          <a:bodyPr/>
          <a:lstStyle/>
          <a:p>
            <a:r>
              <a:rPr lang="en-US" smtClean="0"/>
              <a:t>Pain Control – Fentanyl Lozenge</a:t>
            </a:r>
          </a:p>
        </p:txBody>
      </p:sp>
      <p:sp>
        <p:nvSpPr>
          <p:cNvPr id="425986" name="Rectangle 9"/>
          <p:cNvSpPr>
            <a:spLocks noGrp="1" noChangeArrowheads="1"/>
          </p:cNvSpPr>
          <p:nvPr>
            <p:ph idx="4294967295"/>
          </p:nvPr>
        </p:nvSpPr>
        <p:spPr>
          <a:xfrm>
            <a:off x="0" y="1676400"/>
            <a:ext cx="7772400" cy="4114800"/>
          </a:xfrm>
        </p:spPr>
        <p:txBody>
          <a:bodyPr/>
          <a:lstStyle/>
          <a:p>
            <a:pPr>
              <a:buFont typeface="Wingdings" pitchFamily="2" charset="2"/>
              <a:buNone/>
            </a:pPr>
            <a:endParaRPr lang="en-US" b="1" smtClean="0"/>
          </a:p>
          <a:p>
            <a:r>
              <a:rPr lang="en-US" sz="2800" smtClean="0"/>
              <a:t>Does not require IV/IO access</a:t>
            </a:r>
          </a:p>
          <a:p>
            <a:r>
              <a:rPr lang="en-US" sz="2800" smtClean="0"/>
              <a:t>Able to be administered quickly</a:t>
            </a:r>
          </a:p>
          <a:p>
            <a:pPr lvl="1"/>
            <a:r>
              <a:rPr lang="en-US" smtClean="0"/>
              <a:t>Oral transmucosal fentanyl </a:t>
            </a:r>
          </a:p>
          <a:p>
            <a:pPr lvl="1">
              <a:buFont typeface="Arial" charset="0"/>
              <a:buNone/>
            </a:pPr>
            <a:r>
              <a:rPr lang="en-US" smtClean="0"/>
              <a:t>    citrate, 800 µg (between cheek and gum)</a:t>
            </a:r>
          </a:p>
          <a:p>
            <a:pPr lvl="1"/>
            <a:r>
              <a:rPr lang="en-US" b="1" smtClean="0">
                <a:solidFill>
                  <a:srgbClr val="FF3300"/>
                </a:solidFill>
              </a:rPr>
              <a:t>VERY FAST-ACTING; WORKS ALMOST AS FAST AS IV MORPHINE</a:t>
            </a:r>
          </a:p>
          <a:p>
            <a:pPr lvl="1"/>
            <a:r>
              <a:rPr lang="en-US" b="1" smtClean="0">
                <a:solidFill>
                  <a:srgbClr val="FF3300"/>
                </a:solidFill>
              </a:rPr>
              <a:t>VERY POTENT PAIN RELIEF</a:t>
            </a:r>
          </a:p>
          <a:p>
            <a:pPr lvl="2"/>
            <a:endParaRPr lang="en-US" sz="2000" b="1" smtClean="0">
              <a:solidFill>
                <a:srgbClr val="FF3300"/>
              </a:solidFill>
            </a:endParaRPr>
          </a:p>
          <a:p>
            <a:pPr lvl="1"/>
            <a:endParaRPr lang="en-US" sz="2600" smtClean="0"/>
          </a:p>
        </p:txBody>
      </p:sp>
      <p:pic>
        <p:nvPicPr>
          <p:cNvPr id="425987" name="Picture 10" descr="Fentanyl"/>
          <p:cNvPicPr>
            <a:picLocks noChangeAspect="1" noChangeArrowheads="1"/>
          </p:cNvPicPr>
          <p:nvPr/>
        </p:nvPicPr>
        <p:blipFill>
          <a:blip r:embed="rId3"/>
          <a:srcRect/>
          <a:stretch>
            <a:fillRect/>
          </a:stretch>
        </p:blipFill>
        <p:spPr bwMode="auto">
          <a:xfrm>
            <a:off x="5741988" y="1143000"/>
            <a:ext cx="3079750" cy="2438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033" name="Rectangle 8"/>
          <p:cNvSpPr>
            <a:spLocks noGrp="1" noChangeArrowheads="1"/>
          </p:cNvSpPr>
          <p:nvPr>
            <p:ph type="title" idx="4294967295"/>
          </p:nvPr>
        </p:nvSpPr>
        <p:spPr>
          <a:xfrm>
            <a:off x="1295400" y="0"/>
            <a:ext cx="7772400" cy="1143000"/>
          </a:xfrm>
        </p:spPr>
        <p:txBody>
          <a:bodyPr/>
          <a:lstStyle/>
          <a:p>
            <a:r>
              <a:rPr lang="en-US" smtClean="0"/>
              <a:t>Pain Control – Fentanyl Lozenge</a:t>
            </a:r>
          </a:p>
        </p:txBody>
      </p:sp>
      <p:sp>
        <p:nvSpPr>
          <p:cNvPr id="428034" name="Rectangle 3"/>
          <p:cNvSpPr>
            <a:spLocks noGrp="1" noChangeArrowheads="1"/>
          </p:cNvSpPr>
          <p:nvPr>
            <p:ph idx="4294967295"/>
          </p:nvPr>
        </p:nvSpPr>
        <p:spPr>
          <a:xfrm>
            <a:off x="-152400" y="1828800"/>
            <a:ext cx="8153400" cy="4191000"/>
          </a:xfrm>
        </p:spPr>
        <p:txBody>
          <a:bodyPr/>
          <a:lstStyle/>
          <a:p>
            <a:pPr>
              <a:lnSpc>
                <a:spcPct val="90000"/>
              </a:lnSpc>
              <a:buFont typeface="Wingdings" pitchFamily="2" charset="2"/>
              <a:buNone/>
            </a:pPr>
            <a:r>
              <a:rPr lang="en-US" sz="2400" b="1" smtClean="0"/>
              <a:t>      </a:t>
            </a:r>
            <a:r>
              <a:rPr lang="en-US" sz="2700" b="1" smtClean="0"/>
              <a:t>Safety Note:</a:t>
            </a:r>
          </a:p>
          <a:p>
            <a:pPr lvl="2">
              <a:lnSpc>
                <a:spcPct val="90000"/>
              </a:lnSpc>
            </a:pPr>
            <a:r>
              <a:rPr lang="en-US" sz="2700" smtClean="0"/>
              <a:t>There is an FDA Safety</a:t>
            </a:r>
          </a:p>
          <a:p>
            <a:pPr lvl="2">
              <a:lnSpc>
                <a:spcPct val="90000"/>
              </a:lnSpc>
              <a:buFont typeface="Wingdings" pitchFamily="2" charset="2"/>
              <a:buNone/>
            </a:pPr>
            <a:r>
              <a:rPr lang="en-US" sz="2700" smtClean="0"/>
              <a:t>   Warning regarding the use</a:t>
            </a:r>
          </a:p>
          <a:p>
            <a:pPr lvl="2">
              <a:lnSpc>
                <a:spcPct val="90000"/>
              </a:lnSpc>
              <a:buFont typeface="Wingdings" pitchFamily="2" charset="2"/>
              <a:buNone/>
            </a:pPr>
            <a:r>
              <a:rPr lang="en-US" sz="2700" smtClean="0"/>
              <a:t>   of fentanyl lozenges in</a:t>
            </a:r>
          </a:p>
          <a:p>
            <a:pPr lvl="2">
              <a:lnSpc>
                <a:spcPct val="90000"/>
              </a:lnSpc>
              <a:buFont typeface="Wingdings" pitchFamily="2" charset="2"/>
              <a:buNone/>
            </a:pPr>
            <a:r>
              <a:rPr lang="en-US" sz="2700" smtClean="0"/>
              <a:t>   individuals who are not narcotic tolerant.</a:t>
            </a:r>
          </a:p>
          <a:p>
            <a:pPr lvl="2">
              <a:lnSpc>
                <a:spcPct val="90000"/>
              </a:lnSpc>
            </a:pPr>
            <a:r>
              <a:rPr lang="en-US" sz="2700" smtClean="0"/>
              <a:t>Multiple studies have demonstrated safety when used at the recommended dosing levels.</a:t>
            </a:r>
          </a:p>
          <a:p>
            <a:pPr lvl="2">
              <a:lnSpc>
                <a:spcPct val="90000"/>
              </a:lnSpc>
            </a:pPr>
            <a:r>
              <a:rPr lang="en-US" sz="2700" smtClean="0"/>
              <a:t>Fentanyl lozenges have a well-documented safety record in Afghanistan and Iraq. </a:t>
            </a:r>
            <a:endParaRPr lang="en-US" smtClean="0"/>
          </a:p>
          <a:p>
            <a:pPr lvl="2">
              <a:lnSpc>
                <a:spcPct val="90000"/>
              </a:lnSpc>
              <a:buFontTx/>
              <a:buNone/>
            </a:pPr>
            <a:r>
              <a:rPr lang="en-US" smtClean="0"/>
              <a:t>   BUT NOTE:</a:t>
            </a:r>
          </a:p>
          <a:p>
            <a:pPr lvl="2">
              <a:lnSpc>
                <a:spcPct val="90000"/>
              </a:lnSpc>
            </a:pPr>
            <a:r>
              <a:rPr lang="en-US" b="1" u="sng" smtClean="0">
                <a:solidFill>
                  <a:srgbClr val="FF3300"/>
                </a:solidFill>
              </a:rPr>
              <a:t>DON’T USE TWO WHEN ONE WILL DO!</a:t>
            </a:r>
          </a:p>
        </p:txBody>
      </p:sp>
      <p:pic>
        <p:nvPicPr>
          <p:cNvPr id="428035" name="Picture 4" descr="Fentanyl"/>
          <p:cNvPicPr>
            <a:picLocks noChangeAspect="1" noChangeArrowheads="1"/>
          </p:cNvPicPr>
          <p:nvPr/>
        </p:nvPicPr>
        <p:blipFill>
          <a:blip r:embed="rId3"/>
          <a:srcRect/>
          <a:stretch>
            <a:fillRect/>
          </a:stretch>
        </p:blipFill>
        <p:spPr bwMode="auto">
          <a:xfrm>
            <a:off x="5638800" y="1209675"/>
            <a:ext cx="3505200" cy="2200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1" name="Title 1"/>
          <p:cNvSpPr>
            <a:spLocks noGrp="1"/>
          </p:cNvSpPr>
          <p:nvPr>
            <p:ph type="title" idx="4294967295"/>
          </p:nvPr>
        </p:nvSpPr>
        <p:spPr>
          <a:xfrm>
            <a:off x="1371600" y="0"/>
            <a:ext cx="6248400" cy="1143000"/>
          </a:xfrm>
        </p:spPr>
        <p:txBody>
          <a:bodyPr/>
          <a:lstStyle/>
          <a:p>
            <a:r>
              <a:rPr lang="en-US" sz="4400" smtClean="0"/>
              <a:t>Ketamine</a:t>
            </a:r>
          </a:p>
        </p:txBody>
      </p:sp>
      <p:sp>
        <p:nvSpPr>
          <p:cNvPr id="430082" name="Content Placeholder 2"/>
          <p:cNvSpPr>
            <a:spLocks noGrp="1"/>
          </p:cNvSpPr>
          <p:nvPr>
            <p:ph idx="4294967295"/>
          </p:nvPr>
        </p:nvSpPr>
        <p:spPr>
          <a:xfrm>
            <a:off x="381000" y="1371600"/>
            <a:ext cx="8229600" cy="4419600"/>
          </a:xfrm>
        </p:spPr>
        <p:txBody>
          <a:bodyPr/>
          <a:lstStyle/>
          <a:p>
            <a:r>
              <a:rPr lang="en-US" sz="2800" smtClean="0"/>
              <a:t>At lower doses, potent analgesia and mild sedation</a:t>
            </a:r>
          </a:p>
          <a:p>
            <a:r>
              <a:rPr lang="en-US" sz="2800" smtClean="0"/>
              <a:t>At higher doses, dissociative anesthesia and moderate to deep sedation</a:t>
            </a:r>
          </a:p>
          <a:p>
            <a:r>
              <a:rPr lang="en-US" sz="2800" smtClean="0"/>
              <a:t>Unique among anesthetics because pharyngeal-laryngeal reflexes are maintained</a:t>
            </a:r>
          </a:p>
          <a:p>
            <a:r>
              <a:rPr lang="en-US" sz="2800" smtClean="0"/>
              <a:t>Cardiac function is stimulated rather than depressed</a:t>
            </a:r>
          </a:p>
          <a:p>
            <a:r>
              <a:rPr lang="en-US" sz="2800" smtClean="0"/>
              <a:t>Less risk of respiratory depression than morphine and fentanyl</a:t>
            </a:r>
          </a:p>
          <a:p>
            <a:r>
              <a:rPr lang="en-US" sz="2800" smtClean="0"/>
              <a:t>Works reliably by multiple routes</a:t>
            </a:r>
          </a:p>
          <a:p>
            <a:pPr lvl="1"/>
            <a:r>
              <a:rPr lang="en-US" smtClean="0"/>
              <a:t>IM, intranasal, IV, IO</a:t>
            </a:r>
          </a:p>
        </p:txBody>
      </p:sp>
    </p:spTree>
  </p:cSld>
  <p:clrMapOvr>
    <a:masterClrMapping/>
  </p:clrMapOvr>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29" name="Title 1"/>
          <p:cNvSpPr>
            <a:spLocks noGrp="1"/>
          </p:cNvSpPr>
          <p:nvPr>
            <p:ph type="title" idx="4294967295"/>
          </p:nvPr>
        </p:nvSpPr>
        <p:spPr>
          <a:xfrm>
            <a:off x="990600" y="0"/>
            <a:ext cx="6858000" cy="1143000"/>
          </a:xfrm>
        </p:spPr>
        <p:txBody>
          <a:bodyPr/>
          <a:lstStyle/>
          <a:p>
            <a:r>
              <a:rPr lang="en-US" sz="4400" smtClean="0"/>
              <a:t>Ketamine</a:t>
            </a:r>
          </a:p>
        </p:txBody>
      </p:sp>
      <p:sp>
        <p:nvSpPr>
          <p:cNvPr id="432130" name="Content Placeholder 2"/>
          <p:cNvSpPr>
            <a:spLocks noGrp="1"/>
          </p:cNvSpPr>
          <p:nvPr>
            <p:ph idx="4294967295"/>
          </p:nvPr>
        </p:nvSpPr>
        <p:spPr>
          <a:xfrm>
            <a:off x="685800" y="1524000"/>
            <a:ext cx="8229600" cy="4502150"/>
          </a:xfrm>
        </p:spPr>
        <p:txBody>
          <a:bodyPr/>
          <a:lstStyle/>
          <a:p>
            <a:r>
              <a:rPr lang="en-US" smtClean="0"/>
              <a:t>Ketamine is recommended for battlefield analgesia in:</a:t>
            </a:r>
          </a:p>
          <a:p>
            <a:pPr lvl="1"/>
            <a:r>
              <a:rPr lang="en-US" sz="3200" smtClean="0"/>
              <a:t>The Military Advanced Regional Aesthesia and Analgesia handbook</a:t>
            </a:r>
          </a:p>
          <a:p>
            <a:pPr lvl="1"/>
            <a:r>
              <a:rPr lang="en-US" sz="3200" smtClean="0"/>
              <a:t>USSOCOM Tactical Trauma Protocols</a:t>
            </a:r>
          </a:p>
          <a:p>
            <a:pPr lvl="1"/>
            <a:r>
              <a:rPr lang="en-US" sz="3200" smtClean="0"/>
              <a:t>Ranger Medic Handbook</a:t>
            </a:r>
          </a:p>
          <a:p>
            <a:pPr lvl="1"/>
            <a:r>
              <a:rPr lang="en-US" sz="3200" smtClean="0"/>
              <a:t>Pararescue Procedures Handbook</a:t>
            </a:r>
          </a:p>
          <a:p>
            <a:pPr lvl="1"/>
            <a:r>
              <a:rPr lang="en-US" sz="3200" smtClean="0"/>
              <a:t>Single agent surgical anesthesia in austere settings and developing countries</a:t>
            </a:r>
          </a:p>
          <a:p>
            <a:pPr lvl="1"/>
            <a:endParaRPr lang="en-US" sz="320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5" name="Picture 2" descr="rhee face"/>
          <p:cNvPicPr>
            <a:picLocks noChangeAspect="1" noChangeArrowheads="1"/>
          </p:cNvPicPr>
          <p:nvPr/>
        </p:nvPicPr>
        <p:blipFill>
          <a:blip r:embed="rId3"/>
          <a:srcRect/>
          <a:stretch>
            <a:fillRect/>
          </a:stretch>
        </p:blipFill>
        <p:spPr bwMode="auto">
          <a:xfrm>
            <a:off x="3313113" y="1677988"/>
            <a:ext cx="2554287" cy="3503612"/>
          </a:xfrm>
          <a:prstGeom prst="rect">
            <a:avLst/>
          </a:prstGeom>
          <a:noFill/>
          <a:ln w="9525">
            <a:noFill/>
            <a:miter lim="800000"/>
            <a:headEnd/>
            <a:tailEnd/>
          </a:ln>
        </p:spPr>
      </p:pic>
      <p:sp>
        <p:nvSpPr>
          <p:cNvPr id="62466" name="Rectangle 3"/>
          <p:cNvSpPr>
            <a:spLocks noGrp="1" noChangeArrowheads="1"/>
          </p:cNvSpPr>
          <p:nvPr>
            <p:ph type="title"/>
          </p:nvPr>
        </p:nvSpPr>
        <p:spPr>
          <a:xfrm>
            <a:off x="1676400" y="0"/>
            <a:ext cx="7010400" cy="1143000"/>
          </a:xfrm>
        </p:spPr>
        <p:txBody>
          <a:bodyPr/>
          <a:lstStyle/>
          <a:p>
            <a:pPr eaLnBrk="1" hangingPunct="1"/>
            <a:r>
              <a:rPr lang="en-US" sz="5400" smtClean="0">
                <a:ea typeface="ＭＳ Ｐゴシック"/>
                <a:cs typeface="ＭＳ Ｐゴシック"/>
              </a:rPr>
              <a:t>Maxillofacial Trauma</a:t>
            </a:r>
          </a:p>
        </p:txBody>
      </p:sp>
      <p:sp>
        <p:nvSpPr>
          <p:cNvPr id="62467" name="Text Box 4"/>
          <p:cNvSpPr txBox="1">
            <a:spLocks noChangeArrowheads="1"/>
          </p:cNvSpPr>
          <p:nvPr/>
        </p:nvSpPr>
        <p:spPr bwMode="auto">
          <a:xfrm>
            <a:off x="152400" y="5408613"/>
            <a:ext cx="8915400" cy="1373187"/>
          </a:xfrm>
          <a:prstGeom prst="rect">
            <a:avLst/>
          </a:prstGeom>
          <a:noFill/>
          <a:ln w="9525">
            <a:noFill/>
            <a:miter lim="800000"/>
            <a:headEnd/>
            <a:tailEnd/>
          </a:ln>
        </p:spPr>
        <p:txBody>
          <a:bodyPr>
            <a:spAutoFit/>
          </a:bodyPr>
          <a:lstStyle/>
          <a:p>
            <a:pPr>
              <a:buFontTx/>
              <a:buChar char="•"/>
            </a:pPr>
            <a:r>
              <a:rPr lang="en-US"/>
              <a:t> Casualties with severe facial injuries can often protect their</a:t>
            </a:r>
          </a:p>
          <a:p>
            <a:r>
              <a:rPr lang="en-US"/>
              <a:t>   own airway by sitting up and leaning forward.</a:t>
            </a:r>
          </a:p>
          <a:p>
            <a:pPr>
              <a:buFontTx/>
              <a:buChar char="•"/>
            </a:pPr>
            <a:r>
              <a:rPr lang="en-US"/>
              <a:t> Let them do it if they can!</a:t>
            </a:r>
          </a:p>
        </p:txBody>
      </p:sp>
    </p:spTree>
  </p:cSld>
  <p:clrMapOvr>
    <a:masterClrMapping/>
  </p:clrMapOvr>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177" name="Title 1"/>
          <p:cNvSpPr>
            <a:spLocks noGrp="1"/>
          </p:cNvSpPr>
          <p:nvPr>
            <p:ph type="title" idx="4294967295"/>
          </p:nvPr>
        </p:nvSpPr>
        <p:spPr>
          <a:xfrm>
            <a:off x="1371600" y="0"/>
            <a:ext cx="6858000" cy="1143000"/>
          </a:xfrm>
        </p:spPr>
        <p:txBody>
          <a:bodyPr/>
          <a:lstStyle/>
          <a:p>
            <a:r>
              <a:rPr lang="en-US" sz="4400" smtClean="0"/>
              <a:t>Ketamine - Safety</a:t>
            </a:r>
          </a:p>
        </p:txBody>
      </p:sp>
      <p:sp>
        <p:nvSpPr>
          <p:cNvPr id="434178" name="Content Placeholder 2"/>
          <p:cNvSpPr>
            <a:spLocks noGrp="1"/>
          </p:cNvSpPr>
          <p:nvPr>
            <p:ph idx="4294967295"/>
          </p:nvPr>
        </p:nvSpPr>
        <p:spPr/>
        <p:txBody>
          <a:bodyPr/>
          <a:lstStyle/>
          <a:p>
            <a:r>
              <a:rPr lang="en-US" smtClean="0"/>
              <a:t>Very favorable safety profile</a:t>
            </a:r>
          </a:p>
          <a:p>
            <a:r>
              <a:rPr lang="en-US" smtClean="0"/>
              <a:t>Few, if any, deaths attributed to ketamine as a single agent</a:t>
            </a:r>
          </a:p>
          <a:p>
            <a:r>
              <a:rPr lang="en-US" smtClean="0"/>
              <a:t>FDA Insert:</a:t>
            </a:r>
          </a:p>
          <a:p>
            <a:pPr lvl="1"/>
            <a:r>
              <a:rPr lang="en-US" b="1" i="1" smtClean="0"/>
              <a:t>"Ketamine has a wide margin of safety; several instances of unintentional administration of overdoses of ketamine (up to ten times that usually required) have been followed by prolonged but complete recovery.” </a:t>
            </a:r>
            <a:endParaRPr lang="en-US" b="1" smtClean="0"/>
          </a:p>
        </p:txBody>
      </p:sp>
    </p:spTree>
  </p:cSld>
  <p:clrMapOvr>
    <a:masterClrMapping/>
  </p:clrMapOvr>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225" name="Title 1"/>
          <p:cNvSpPr>
            <a:spLocks noGrp="1"/>
          </p:cNvSpPr>
          <p:nvPr>
            <p:ph type="title" idx="4294967295"/>
          </p:nvPr>
        </p:nvSpPr>
        <p:spPr>
          <a:xfrm>
            <a:off x="1524000" y="0"/>
            <a:ext cx="6858000" cy="1143000"/>
          </a:xfrm>
        </p:spPr>
        <p:txBody>
          <a:bodyPr/>
          <a:lstStyle/>
          <a:p>
            <a:r>
              <a:rPr lang="en-US" smtClean="0"/>
              <a:t>Ketamine - Side Effects</a:t>
            </a:r>
          </a:p>
        </p:txBody>
      </p:sp>
      <p:sp>
        <p:nvSpPr>
          <p:cNvPr id="436226" name="Content Placeholder 2"/>
          <p:cNvSpPr>
            <a:spLocks noGrp="1"/>
          </p:cNvSpPr>
          <p:nvPr>
            <p:ph idx="4294967295"/>
          </p:nvPr>
        </p:nvSpPr>
        <p:spPr>
          <a:xfrm>
            <a:off x="381000" y="2514600"/>
            <a:ext cx="8229600" cy="2667000"/>
          </a:xfrm>
        </p:spPr>
        <p:txBody>
          <a:bodyPr/>
          <a:lstStyle/>
          <a:p>
            <a:r>
              <a:rPr lang="en-US" smtClean="0"/>
              <a:t>Respiratory depression and apnea can occur if IV ketamine is administered too rapidly. </a:t>
            </a:r>
          </a:p>
          <a:p>
            <a:r>
              <a:rPr lang="en-US" smtClean="0"/>
              <a:t>Providing several breaths via bag-valve-mask ventilation is typically successful in restoring normal breathing.</a:t>
            </a:r>
          </a:p>
        </p:txBody>
      </p:sp>
    </p:spTree>
  </p:cSld>
  <p:clrMapOvr>
    <a:masterClrMapping/>
  </p:clrMapOvr>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273" name="Rectangle 2"/>
          <p:cNvSpPr>
            <a:spLocks noGrp="1" noChangeArrowheads="1"/>
          </p:cNvSpPr>
          <p:nvPr>
            <p:ph type="title" idx="4294967295"/>
          </p:nvPr>
        </p:nvSpPr>
        <p:spPr>
          <a:xfrm>
            <a:off x="1295400" y="30163"/>
            <a:ext cx="7543800" cy="1143000"/>
          </a:xfrm>
        </p:spPr>
        <p:txBody>
          <a:bodyPr/>
          <a:lstStyle/>
          <a:p>
            <a:r>
              <a:rPr lang="en-US" smtClean="0"/>
              <a:t>Pain Medications – Key Points</a:t>
            </a:r>
          </a:p>
        </p:txBody>
      </p:sp>
      <p:sp>
        <p:nvSpPr>
          <p:cNvPr id="438274" name="Rectangle 7"/>
          <p:cNvSpPr>
            <a:spLocks noGrp="1" noChangeArrowheads="1"/>
          </p:cNvSpPr>
          <p:nvPr>
            <p:ph idx="4294967295"/>
          </p:nvPr>
        </p:nvSpPr>
        <p:spPr>
          <a:xfrm>
            <a:off x="533400" y="1600200"/>
            <a:ext cx="7772400" cy="4343400"/>
          </a:xfrm>
        </p:spPr>
        <p:txBody>
          <a:bodyPr/>
          <a:lstStyle/>
          <a:p>
            <a:pPr>
              <a:lnSpc>
                <a:spcPct val="80000"/>
              </a:lnSpc>
            </a:pPr>
            <a:r>
              <a:rPr lang="en-US" sz="2600" b="1" smtClean="0">
                <a:solidFill>
                  <a:srgbClr val="FF3300"/>
                </a:solidFill>
              </a:rPr>
              <a:t>Aspirin, Motrin, Toradol, and other nonsteroidal anti-inflammatory medicines (NSAIDS) other than Mobic should be avoided while in a combat zone because they interfere with blood clotting. </a:t>
            </a:r>
          </a:p>
          <a:p>
            <a:pPr>
              <a:lnSpc>
                <a:spcPct val="80000"/>
              </a:lnSpc>
            </a:pPr>
            <a:r>
              <a:rPr lang="en-US" sz="2600" smtClean="0"/>
              <a:t>Aspirin, Motrin, and similar drugs inhibit platelet function for approximately 7-10 days after the last dose.</a:t>
            </a:r>
          </a:p>
          <a:p>
            <a:pPr>
              <a:lnSpc>
                <a:spcPct val="80000"/>
              </a:lnSpc>
            </a:pPr>
            <a:r>
              <a:rPr lang="en-US" sz="2600" b="1" smtClean="0">
                <a:solidFill>
                  <a:srgbClr val="FF3300"/>
                </a:solidFill>
              </a:rPr>
              <a:t>You </a:t>
            </a:r>
            <a:r>
              <a:rPr lang="en-US" sz="2600" b="1" u="sng" smtClean="0">
                <a:solidFill>
                  <a:srgbClr val="FF3300"/>
                </a:solidFill>
              </a:rPr>
              <a:t>definitely</a:t>
            </a:r>
            <a:r>
              <a:rPr lang="en-US" sz="2600" b="1" smtClean="0">
                <a:solidFill>
                  <a:srgbClr val="FF3300"/>
                </a:solidFill>
              </a:rPr>
              <a:t> want to have your platelets working normally if you get shot. </a:t>
            </a:r>
          </a:p>
          <a:p>
            <a:pPr>
              <a:lnSpc>
                <a:spcPct val="80000"/>
              </a:lnSpc>
            </a:pPr>
            <a:r>
              <a:rPr lang="en-US" sz="2600" smtClean="0"/>
              <a:t>Mobic and Tylenol DO NOT interfere with platelet function – this is the primary feature that makes them the non-narcotic pain medications of choice.</a:t>
            </a:r>
          </a:p>
          <a:p>
            <a:pPr>
              <a:lnSpc>
                <a:spcPct val="80000"/>
              </a:lnSpc>
            </a:pPr>
            <a:endParaRPr lang="en-US" sz="2600" smtClean="0"/>
          </a:p>
        </p:txBody>
      </p:sp>
      <p:sp>
        <p:nvSpPr>
          <p:cNvPr id="438275" name="Text Box 6"/>
          <p:cNvSpPr txBox="1">
            <a:spLocks noChangeArrowheads="1"/>
          </p:cNvSpPr>
          <p:nvPr/>
        </p:nvSpPr>
        <p:spPr bwMode="auto">
          <a:xfrm>
            <a:off x="441325" y="1930400"/>
            <a:ext cx="527050" cy="476250"/>
          </a:xfrm>
          <a:prstGeom prst="rect">
            <a:avLst/>
          </a:prstGeom>
          <a:noFill/>
          <a:ln w="9525">
            <a:noFill/>
            <a:miter lim="800000"/>
            <a:headEnd/>
            <a:tailEnd/>
          </a:ln>
        </p:spPr>
        <p:txBody>
          <a:bodyPr wrap="none">
            <a:spAutoFit/>
          </a:bodyPr>
          <a:lstStyle/>
          <a:p>
            <a:pPr marL="342900" indent="-342900">
              <a:lnSpc>
                <a:spcPct val="90000"/>
              </a:lnSpc>
              <a:spcBef>
                <a:spcPct val="20000"/>
              </a:spcBef>
              <a:buSzPct val="50000"/>
              <a:buFont typeface="Wingdings" pitchFamily="2" charset="2"/>
              <a:buChar char="l"/>
            </a:pPr>
            <a:endParaRPr lang="en-US"/>
          </a:p>
        </p:txBody>
      </p:sp>
    </p:spTree>
  </p:cSld>
  <p:clrMapOvr>
    <a:masterClrMapping/>
  </p:clrMapOvr>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21" name="Rectangle 6"/>
          <p:cNvSpPr>
            <a:spLocks noGrp="1" noChangeArrowheads="1"/>
          </p:cNvSpPr>
          <p:nvPr>
            <p:ph type="title" idx="4294967295"/>
          </p:nvPr>
        </p:nvSpPr>
        <p:spPr>
          <a:xfrm>
            <a:off x="1295400" y="31750"/>
            <a:ext cx="7543800" cy="1143000"/>
          </a:xfrm>
        </p:spPr>
        <p:txBody>
          <a:bodyPr/>
          <a:lstStyle/>
          <a:p>
            <a:r>
              <a:rPr lang="en-US" smtClean="0">
                <a:ea typeface="ＭＳ Ｐゴシック"/>
                <a:cs typeface="ＭＳ Ｐゴシック"/>
              </a:rPr>
              <a:t>Warning: Morphine and Fentanyl </a:t>
            </a:r>
            <a:r>
              <a:rPr lang="en-US" smtClean="0">
                <a:solidFill>
                  <a:srgbClr val="FF3300"/>
                </a:solidFill>
                <a:ea typeface="ＭＳ Ｐゴシック"/>
                <a:cs typeface="ＭＳ Ｐゴシック"/>
              </a:rPr>
              <a:t>Contraindications</a:t>
            </a:r>
          </a:p>
        </p:txBody>
      </p:sp>
      <p:sp>
        <p:nvSpPr>
          <p:cNvPr id="440322" name="Rectangle 7"/>
          <p:cNvSpPr>
            <a:spLocks noGrp="1" noChangeArrowheads="1"/>
          </p:cNvSpPr>
          <p:nvPr>
            <p:ph idx="4294967295"/>
          </p:nvPr>
        </p:nvSpPr>
        <p:spPr>
          <a:xfrm>
            <a:off x="381000" y="2057400"/>
            <a:ext cx="8382000" cy="4800600"/>
          </a:xfrm>
        </p:spPr>
        <p:txBody>
          <a:bodyPr/>
          <a:lstStyle/>
          <a:p>
            <a:pPr>
              <a:lnSpc>
                <a:spcPct val="90000"/>
              </a:lnSpc>
              <a:spcBef>
                <a:spcPct val="40000"/>
              </a:spcBef>
            </a:pPr>
            <a:r>
              <a:rPr lang="en-US" sz="3600" smtClean="0"/>
              <a:t>Hypovolemic shock</a:t>
            </a:r>
          </a:p>
          <a:p>
            <a:pPr>
              <a:lnSpc>
                <a:spcPct val="90000"/>
              </a:lnSpc>
              <a:spcBef>
                <a:spcPct val="40000"/>
              </a:spcBef>
            </a:pPr>
            <a:r>
              <a:rPr lang="en-US" sz="3600" smtClean="0"/>
              <a:t>Respiratory distress</a:t>
            </a:r>
          </a:p>
          <a:p>
            <a:pPr>
              <a:lnSpc>
                <a:spcPct val="90000"/>
              </a:lnSpc>
            </a:pPr>
            <a:r>
              <a:rPr lang="en-US" sz="3600" smtClean="0"/>
              <a:t>Unconsciousness</a:t>
            </a:r>
          </a:p>
          <a:p>
            <a:pPr>
              <a:lnSpc>
                <a:spcPct val="90000"/>
              </a:lnSpc>
              <a:spcBef>
                <a:spcPct val="40000"/>
              </a:spcBef>
            </a:pPr>
            <a:r>
              <a:rPr lang="en-US" sz="3600" smtClean="0"/>
              <a:t>Severe head injury</a:t>
            </a:r>
          </a:p>
          <a:p>
            <a:pPr>
              <a:lnSpc>
                <a:spcPct val="90000"/>
              </a:lnSpc>
              <a:spcBef>
                <a:spcPct val="40000"/>
              </a:spcBef>
            </a:pPr>
            <a:r>
              <a:rPr lang="en-US" sz="3600" b="1" u="sng" smtClean="0">
                <a:solidFill>
                  <a:srgbClr val="FF3300"/>
                </a:solidFill>
              </a:rPr>
              <a:t>DO NOT give morphine or fentanyl to casualties with these contraindications. </a:t>
            </a:r>
          </a:p>
        </p:txBody>
      </p:sp>
      <p:pic>
        <p:nvPicPr>
          <p:cNvPr id="440323" name="Picture 8" descr="TFC Warning"/>
          <p:cNvPicPr>
            <a:picLocks noChangeAspect="1" noChangeArrowheads="1"/>
          </p:cNvPicPr>
          <p:nvPr/>
        </p:nvPicPr>
        <p:blipFill>
          <a:blip r:embed="rId3"/>
          <a:srcRect/>
          <a:stretch>
            <a:fillRect/>
          </a:stretch>
        </p:blipFill>
        <p:spPr bwMode="auto">
          <a:xfrm>
            <a:off x="5410200" y="1558925"/>
            <a:ext cx="3276600" cy="28606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369" name="Rectangle 6"/>
          <p:cNvSpPr>
            <a:spLocks noGrp="1" noChangeArrowheads="1"/>
          </p:cNvSpPr>
          <p:nvPr>
            <p:ph type="title" idx="4294967295"/>
          </p:nvPr>
        </p:nvSpPr>
        <p:spPr>
          <a:xfrm>
            <a:off x="1295400" y="31750"/>
            <a:ext cx="7543800" cy="1143000"/>
          </a:xfrm>
        </p:spPr>
        <p:txBody>
          <a:bodyPr/>
          <a:lstStyle/>
          <a:p>
            <a:r>
              <a:rPr lang="en-US" sz="3600" smtClean="0">
                <a:ea typeface="ＭＳ Ｐゴシック"/>
                <a:cs typeface="ＭＳ Ｐゴシック"/>
              </a:rPr>
              <a:t>Warning: Opioids and Benzos</a:t>
            </a:r>
            <a:endParaRPr lang="en-US" sz="3600" smtClean="0">
              <a:solidFill>
                <a:srgbClr val="FF3300"/>
              </a:solidFill>
              <a:ea typeface="ＭＳ Ｐゴシック"/>
              <a:cs typeface="ＭＳ Ｐゴシック"/>
            </a:endParaRPr>
          </a:p>
        </p:txBody>
      </p:sp>
      <p:sp>
        <p:nvSpPr>
          <p:cNvPr id="442370" name="Rectangle 7"/>
          <p:cNvSpPr>
            <a:spLocks noGrp="1" noChangeArrowheads="1"/>
          </p:cNvSpPr>
          <p:nvPr>
            <p:ph idx="4294967295"/>
          </p:nvPr>
        </p:nvSpPr>
        <p:spPr>
          <a:xfrm>
            <a:off x="152400" y="1524000"/>
            <a:ext cx="8382000" cy="4800600"/>
          </a:xfrm>
        </p:spPr>
        <p:txBody>
          <a:bodyPr/>
          <a:lstStyle/>
          <a:p>
            <a:pPr>
              <a:lnSpc>
                <a:spcPct val="90000"/>
              </a:lnSpc>
              <a:spcBef>
                <a:spcPct val="40000"/>
              </a:spcBef>
            </a:pPr>
            <a:r>
              <a:rPr lang="en-US" sz="2800" b="1" smtClean="0"/>
              <a:t>Ketamine can safely be given </a:t>
            </a:r>
          </a:p>
          <a:p>
            <a:pPr>
              <a:lnSpc>
                <a:spcPct val="90000"/>
              </a:lnSpc>
              <a:spcBef>
                <a:spcPct val="40000"/>
              </a:spcBef>
              <a:buFont typeface="Arial" charset="0"/>
              <a:buNone/>
            </a:pPr>
            <a:r>
              <a:rPr lang="en-US" sz="2800" b="1" smtClean="0"/>
              <a:t>     after a fentanyl lozenge</a:t>
            </a:r>
          </a:p>
          <a:p>
            <a:pPr>
              <a:lnSpc>
                <a:spcPct val="90000"/>
              </a:lnSpc>
              <a:spcBef>
                <a:spcPct val="40000"/>
              </a:spcBef>
            </a:pPr>
            <a:r>
              <a:rPr lang="en-US" sz="2800" b="1" smtClean="0"/>
              <a:t>Some practitioners use </a:t>
            </a:r>
          </a:p>
          <a:p>
            <a:pPr>
              <a:lnSpc>
                <a:spcPct val="90000"/>
              </a:lnSpc>
              <a:spcBef>
                <a:spcPct val="40000"/>
              </a:spcBef>
              <a:buFont typeface="Arial" charset="0"/>
              <a:buNone/>
            </a:pPr>
            <a:r>
              <a:rPr lang="en-US" sz="2800" b="1" smtClean="0"/>
              <a:t>    benzodiazepine medications</a:t>
            </a:r>
          </a:p>
          <a:p>
            <a:pPr>
              <a:lnSpc>
                <a:spcPct val="90000"/>
              </a:lnSpc>
              <a:spcBef>
                <a:spcPct val="40000"/>
              </a:spcBef>
              <a:buFont typeface="Arial" charset="0"/>
              <a:buNone/>
            </a:pPr>
            <a:r>
              <a:rPr lang="en-US" sz="2800" b="1" smtClean="0"/>
              <a:t>    such as midazolam to avoid</a:t>
            </a:r>
          </a:p>
          <a:p>
            <a:pPr>
              <a:lnSpc>
                <a:spcPct val="90000"/>
              </a:lnSpc>
              <a:spcBef>
                <a:spcPct val="40000"/>
              </a:spcBef>
              <a:buFont typeface="Arial" charset="0"/>
              <a:buNone/>
            </a:pPr>
            <a:r>
              <a:rPr lang="en-US" sz="2800" b="1" smtClean="0"/>
              <a:t>    ketamine side effects </a:t>
            </a:r>
            <a:r>
              <a:rPr lang="en-US" sz="2800" b="1" u="sng" smtClean="0">
                <a:solidFill>
                  <a:srgbClr val="FF3300"/>
                </a:solidFill>
              </a:rPr>
              <a:t>BUT</a:t>
            </a:r>
          </a:p>
          <a:p>
            <a:pPr>
              <a:lnSpc>
                <a:spcPct val="90000"/>
              </a:lnSpc>
              <a:spcBef>
                <a:spcPct val="40000"/>
              </a:spcBef>
            </a:pPr>
            <a:r>
              <a:rPr lang="en-US" sz="2800" b="1" smtClean="0">
                <a:solidFill>
                  <a:srgbClr val="FF3300"/>
                </a:solidFill>
              </a:rPr>
              <a:t>Midazolam may cause respiratory depression, especially when used with opioids</a:t>
            </a:r>
          </a:p>
          <a:p>
            <a:pPr>
              <a:lnSpc>
                <a:spcPct val="90000"/>
              </a:lnSpc>
              <a:spcBef>
                <a:spcPct val="40000"/>
              </a:spcBef>
            </a:pPr>
            <a:r>
              <a:rPr lang="en-US" sz="2800" b="1" u="sng" smtClean="0">
                <a:solidFill>
                  <a:srgbClr val="FF3300"/>
                </a:solidFill>
              </a:rPr>
              <a:t>Avoid</a:t>
            </a:r>
            <a:r>
              <a:rPr lang="en-US" sz="2800" b="1" smtClean="0">
                <a:solidFill>
                  <a:srgbClr val="FF3300"/>
                </a:solidFill>
              </a:rPr>
              <a:t> giving midazolam to casualties who have previously gotten fentanyl lozenges or morphine  </a:t>
            </a:r>
            <a:r>
              <a:rPr lang="en-US" sz="3600" u="sng" smtClean="0">
                <a:solidFill>
                  <a:srgbClr val="FF3300"/>
                </a:solidFill>
              </a:rPr>
              <a:t> </a:t>
            </a:r>
          </a:p>
        </p:txBody>
      </p:sp>
      <p:pic>
        <p:nvPicPr>
          <p:cNvPr id="442371" name="Picture 8" descr="TFC Warning"/>
          <p:cNvPicPr>
            <a:picLocks noChangeAspect="1" noChangeArrowheads="1"/>
          </p:cNvPicPr>
          <p:nvPr/>
        </p:nvPicPr>
        <p:blipFill>
          <a:blip r:embed="rId3"/>
          <a:srcRect/>
          <a:stretch>
            <a:fillRect/>
          </a:stretch>
        </p:blipFill>
        <p:spPr bwMode="auto">
          <a:xfrm>
            <a:off x="5410200" y="1143000"/>
            <a:ext cx="3276600" cy="28606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2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descr="CV-22 AFRICOM" id="444417" name="Picture 5"/>
          <p:cNvPicPr>
            <a:picLocks noChangeArrowheads="1" noChangeAspect="1"/>
          </p:cNvPicPr>
          <p:nvPr/>
        </p:nvPicPr>
        <p:blipFill>
          <a:blip r:embed="rId3"/>
          <a:stretch>
            <a:fillRect/>
          </a:stretch>
        </p:blipFill>
        <p:spPr bwMode="auto">
          <a:xfrm>
            <a:off x="0" y="0"/>
            <a:ext cx="9144000" cy="6889750"/>
          </a:xfrm>
          <a:prstGeom prst="rect">
            <a:avLst/>
          </a:prstGeom>
          <a:noFill/>
          <a:ln w="9525">
            <a:noFill/>
            <a:miter lim="800000"/>
            <a:headEnd/>
            <a:tailEnd/>
          </a:ln>
        </p:spPr>
      </p:pic>
      <p:sp>
        <p:nvSpPr>
          <p:cNvPr id="444418" name="Rectangle 2"/>
          <p:cNvSpPr>
            <a:spLocks noChangeArrowheads="1" noGrp="1"/>
          </p:cNvSpPr>
          <p:nvPr>
            <p:ph idx="4294967295" type="title"/>
          </p:nvPr>
        </p:nvSpPr>
        <p:spPr>
          <a:xfrm>
            <a:off x="1609725" y="0"/>
            <a:ext cx="6315075" cy="1143000"/>
          </a:xfrm>
        </p:spPr>
        <p:txBody>
          <a:bodyPr/>
          <a:lstStyle/>
          <a:p>
            <a:pPr eaLnBrk="1" hangingPunct="1"/>
            <a:r>
              <a:rPr lang="en-US" smtClean="0" sz="6000">
                <a:solidFill>
                  <a:schemeClr val="bg1"/>
                </a:solidFill>
                <a:ea typeface="ＭＳ Ｐゴシック"/>
                <a:cs typeface="ＭＳ Ｐゴシック"/>
              </a:rPr>
              <a:t>Questions?</a:t>
            </a:r>
          </a:p>
        </p:txBody>
      </p:sp>
    </p:spTree>
  </p:cSld>
  <p:clrMapOvr>
    <a:masterClrMapping/>
  </p:clrMapOvr>
  <p:timing>
    <p:tnLst>
      <p:par>
        <p:cTn dur="indefinite" id="1" nodeType="tmRoot" restart="never"/>
      </p:par>
    </p:tn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465" name="Rectangle 2"/>
          <p:cNvSpPr>
            <a:spLocks noGrp="1" noChangeArrowheads="1"/>
          </p:cNvSpPr>
          <p:nvPr>
            <p:ph type="title"/>
          </p:nvPr>
        </p:nvSpPr>
        <p:spPr>
          <a:xfrm>
            <a:off x="1517650" y="0"/>
            <a:ext cx="7616825" cy="1143000"/>
          </a:xfrm>
        </p:spPr>
        <p:txBody>
          <a:bodyPr/>
          <a:lstStyle/>
          <a:p>
            <a:pPr eaLnBrk="1" hangingPunct="1"/>
            <a:r>
              <a:rPr lang="en-US" smtClean="0">
                <a:ea typeface="ＭＳ Ｐゴシック"/>
                <a:cs typeface="ＭＳ Ｐゴシック"/>
              </a:rPr>
              <a:t>Tactical Field Care Guidelines</a:t>
            </a:r>
          </a:p>
        </p:txBody>
      </p:sp>
      <p:sp>
        <p:nvSpPr>
          <p:cNvPr id="446466" name="Rectangle 3"/>
          <p:cNvSpPr>
            <a:spLocks noGrp="1" noChangeArrowheads="1"/>
          </p:cNvSpPr>
          <p:nvPr>
            <p:ph idx="1"/>
          </p:nvPr>
        </p:nvSpPr>
        <p:spPr>
          <a:xfrm>
            <a:off x="685800" y="1600200"/>
            <a:ext cx="8153400" cy="1066800"/>
          </a:xfrm>
        </p:spPr>
        <p:txBody>
          <a:bodyPr/>
          <a:lstStyle/>
          <a:p>
            <a:pPr eaLnBrk="1" hangingPunct="1">
              <a:buFont typeface="Wingdings" pitchFamily="2" charset="2"/>
              <a:buNone/>
            </a:pPr>
            <a:r>
              <a:rPr lang="en-US" sz="3600" smtClean="0">
                <a:ea typeface="ＭＳ Ｐゴシック"/>
                <a:cs typeface="ＭＳ Ｐゴシック"/>
              </a:rPr>
              <a:t>14. Splint fractures and recheck pulse.</a:t>
            </a:r>
          </a:p>
        </p:txBody>
      </p:sp>
      <p:pic>
        <p:nvPicPr>
          <p:cNvPr id="446467" name="Picture 4" descr="GOMEZ1"/>
          <p:cNvPicPr>
            <a:picLocks noChangeAspect="1" noChangeArrowheads="1"/>
          </p:cNvPicPr>
          <p:nvPr/>
        </p:nvPicPr>
        <p:blipFill>
          <a:blip r:embed="rId3"/>
          <a:srcRect/>
          <a:stretch>
            <a:fillRect/>
          </a:stretch>
        </p:blipFill>
        <p:spPr bwMode="auto">
          <a:xfrm>
            <a:off x="1676400" y="2590800"/>
            <a:ext cx="5410200" cy="4054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513" name="Rectangle 2"/>
          <p:cNvSpPr>
            <a:spLocks noGrp="1" noChangeArrowheads="1"/>
          </p:cNvSpPr>
          <p:nvPr>
            <p:ph type="title"/>
          </p:nvPr>
        </p:nvSpPr>
        <p:spPr>
          <a:xfrm>
            <a:off x="2057400" y="-76200"/>
            <a:ext cx="4953000" cy="1295400"/>
          </a:xfrm>
        </p:spPr>
        <p:txBody>
          <a:bodyPr/>
          <a:lstStyle/>
          <a:p>
            <a:pPr eaLnBrk="1" hangingPunct="1"/>
            <a:r>
              <a:rPr lang="en-US" smtClean="0">
                <a:ea typeface="ＭＳ Ｐゴシック"/>
                <a:cs typeface="ＭＳ Ｐゴシック"/>
              </a:rPr>
              <a:t>Fractures:</a:t>
            </a:r>
            <a:br>
              <a:rPr lang="en-US" smtClean="0">
                <a:ea typeface="ＭＳ Ｐゴシック"/>
                <a:cs typeface="ＭＳ Ｐゴシック"/>
              </a:rPr>
            </a:br>
            <a:r>
              <a:rPr lang="en-US" smtClean="0">
                <a:ea typeface="ＭＳ Ｐゴシック"/>
                <a:cs typeface="ＭＳ Ｐゴシック"/>
              </a:rPr>
              <a:t>Open or Closed</a:t>
            </a:r>
          </a:p>
        </p:txBody>
      </p:sp>
      <p:sp>
        <p:nvSpPr>
          <p:cNvPr id="448514" name="Rectangle 3"/>
          <p:cNvSpPr>
            <a:spLocks noGrp="1" noChangeArrowheads="1"/>
          </p:cNvSpPr>
          <p:nvPr>
            <p:ph idx="1"/>
          </p:nvPr>
        </p:nvSpPr>
        <p:spPr>
          <a:xfrm>
            <a:off x="457200" y="1752600"/>
            <a:ext cx="7772400" cy="4114800"/>
          </a:xfrm>
        </p:spPr>
        <p:txBody>
          <a:bodyPr/>
          <a:lstStyle/>
          <a:p>
            <a:pPr eaLnBrk="1" hangingPunct="1">
              <a:spcAft>
                <a:spcPts val="600"/>
              </a:spcAft>
            </a:pPr>
            <a:r>
              <a:rPr lang="en-US" u="sng" smtClean="0">
                <a:ea typeface="ＭＳ Ｐゴシック"/>
                <a:cs typeface="ＭＳ Ｐゴシック"/>
              </a:rPr>
              <a:t>Open Fracture</a:t>
            </a:r>
            <a:r>
              <a:rPr lang="en-US" smtClean="0">
                <a:ea typeface="ＭＳ Ｐゴシック"/>
                <a:cs typeface="ＭＳ Ｐゴシック"/>
              </a:rPr>
              <a:t> – associated with an overlying skin wound</a:t>
            </a:r>
          </a:p>
          <a:p>
            <a:pPr eaLnBrk="1" hangingPunct="1"/>
            <a:r>
              <a:rPr lang="en-US" u="sng" smtClean="0">
                <a:ea typeface="ＭＳ Ｐゴシック"/>
                <a:cs typeface="ＭＳ Ｐゴシック"/>
              </a:rPr>
              <a:t>Closed Fracture</a:t>
            </a:r>
            <a:r>
              <a:rPr lang="en-US" smtClean="0">
                <a:ea typeface="ＭＳ Ｐゴシック"/>
                <a:cs typeface="ＭＳ Ｐゴシック"/>
              </a:rPr>
              <a:t> – no overlying skin wound</a:t>
            </a:r>
          </a:p>
        </p:txBody>
      </p:sp>
      <p:sp>
        <p:nvSpPr>
          <p:cNvPr id="448515" name="Text Box 5"/>
          <p:cNvSpPr txBox="1">
            <a:spLocks noChangeArrowheads="1"/>
          </p:cNvSpPr>
          <p:nvPr/>
        </p:nvSpPr>
        <p:spPr bwMode="auto">
          <a:xfrm>
            <a:off x="1082675" y="3976688"/>
            <a:ext cx="2166938" cy="523875"/>
          </a:xfrm>
          <a:prstGeom prst="rect">
            <a:avLst/>
          </a:prstGeom>
          <a:noFill/>
          <a:ln w="9525">
            <a:noFill/>
            <a:miter lim="800000"/>
            <a:headEnd/>
            <a:tailEnd/>
          </a:ln>
        </p:spPr>
        <p:txBody>
          <a:bodyPr wrap="none">
            <a:spAutoFit/>
          </a:bodyPr>
          <a:lstStyle/>
          <a:p>
            <a:pPr eaLnBrk="0" hangingPunct="0"/>
            <a:r>
              <a:rPr lang="en-US"/>
              <a:t>Open fracture</a:t>
            </a:r>
          </a:p>
        </p:txBody>
      </p:sp>
      <p:pic>
        <p:nvPicPr>
          <p:cNvPr id="448516" name="Picture 6" descr="fx"/>
          <p:cNvPicPr>
            <a:picLocks noChangeAspect="1" noChangeArrowheads="1"/>
          </p:cNvPicPr>
          <p:nvPr/>
        </p:nvPicPr>
        <p:blipFill>
          <a:blip r:embed="rId3"/>
          <a:srcRect/>
          <a:stretch>
            <a:fillRect/>
          </a:stretch>
        </p:blipFill>
        <p:spPr bwMode="auto">
          <a:xfrm>
            <a:off x="5029200" y="4545013"/>
            <a:ext cx="3048000" cy="2246312"/>
          </a:xfrm>
          <a:prstGeom prst="rect">
            <a:avLst/>
          </a:prstGeom>
          <a:noFill/>
          <a:ln w="9525">
            <a:noFill/>
            <a:miter lim="800000"/>
            <a:headEnd/>
            <a:tailEnd/>
          </a:ln>
        </p:spPr>
      </p:pic>
      <p:sp>
        <p:nvSpPr>
          <p:cNvPr id="448517" name="Text Box 7"/>
          <p:cNvSpPr txBox="1">
            <a:spLocks noChangeArrowheads="1"/>
          </p:cNvSpPr>
          <p:nvPr/>
        </p:nvSpPr>
        <p:spPr bwMode="auto">
          <a:xfrm>
            <a:off x="5305425" y="3962400"/>
            <a:ext cx="2386013" cy="523875"/>
          </a:xfrm>
          <a:prstGeom prst="rect">
            <a:avLst/>
          </a:prstGeom>
          <a:noFill/>
          <a:ln w="9525">
            <a:noFill/>
            <a:miter lim="800000"/>
            <a:headEnd/>
            <a:tailEnd/>
          </a:ln>
        </p:spPr>
        <p:txBody>
          <a:bodyPr wrap="none">
            <a:spAutoFit/>
          </a:bodyPr>
          <a:lstStyle/>
          <a:p>
            <a:pPr eaLnBrk="0" hangingPunct="0"/>
            <a:r>
              <a:rPr lang="en-US"/>
              <a:t>Closed fracture</a:t>
            </a:r>
          </a:p>
        </p:txBody>
      </p:sp>
      <p:pic>
        <p:nvPicPr>
          <p:cNvPr id="448518" name="Picture 8" descr="Bad TQ"/>
          <p:cNvPicPr>
            <a:picLocks noChangeAspect="1" noChangeArrowheads="1"/>
          </p:cNvPicPr>
          <p:nvPr/>
        </p:nvPicPr>
        <p:blipFill>
          <a:blip r:embed="rId4"/>
          <a:srcRect/>
          <a:stretch>
            <a:fillRect/>
          </a:stretch>
        </p:blipFill>
        <p:spPr bwMode="auto">
          <a:xfrm>
            <a:off x="381000" y="4552950"/>
            <a:ext cx="3962400" cy="22288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61" name="Rectangle 2"/>
          <p:cNvSpPr>
            <a:spLocks noGrp="1" noChangeArrowheads="1"/>
          </p:cNvSpPr>
          <p:nvPr>
            <p:ph type="title"/>
          </p:nvPr>
        </p:nvSpPr>
        <p:spPr>
          <a:xfrm>
            <a:off x="838200" y="0"/>
            <a:ext cx="7543800" cy="1371600"/>
          </a:xfrm>
        </p:spPr>
        <p:txBody>
          <a:bodyPr/>
          <a:lstStyle/>
          <a:p>
            <a:pPr eaLnBrk="1" hangingPunct="1"/>
            <a:r>
              <a:rPr lang="en-US" smtClean="0">
                <a:ea typeface="ＭＳ Ｐゴシック"/>
                <a:cs typeface="ＭＳ Ｐゴシック"/>
              </a:rPr>
              <a:t>Clues to a</a:t>
            </a:r>
            <a:br>
              <a:rPr lang="en-US" smtClean="0">
                <a:ea typeface="ＭＳ Ｐゴシック"/>
                <a:cs typeface="ＭＳ Ｐゴシック"/>
              </a:rPr>
            </a:br>
            <a:r>
              <a:rPr lang="en-US" smtClean="0">
                <a:ea typeface="ＭＳ Ｐゴシック"/>
                <a:cs typeface="ＭＳ Ｐゴシック"/>
              </a:rPr>
              <a:t>Closed Fracture</a:t>
            </a:r>
          </a:p>
        </p:txBody>
      </p:sp>
      <p:sp>
        <p:nvSpPr>
          <p:cNvPr id="378882" name="Rectangle 3"/>
          <p:cNvSpPr>
            <a:spLocks noGrp="1" noChangeArrowheads="1"/>
          </p:cNvSpPr>
          <p:nvPr>
            <p:ph idx="1"/>
          </p:nvPr>
        </p:nvSpPr>
        <p:spPr>
          <a:xfrm>
            <a:off x="685800" y="1752600"/>
            <a:ext cx="7772400" cy="4114800"/>
          </a:xfrm>
        </p:spPr>
        <p:txBody>
          <a:bodyPr rtlCol="0">
            <a:normAutofit lnSpcReduction="10000"/>
          </a:bodyPr>
          <a:lstStyle/>
          <a:p>
            <a:pPr eaLnBrk="1" fontAlgn="auto" hangingPunct="1">
              <a:lnSpc>
                <a:spcPct val="130000"/>
              </a:lnSpc>
              <a:spcAft>
                <a:spcPts val="0"/>
              </a:spcAft>
              <a:buFont typeface="Arial" pitchFamily="34" charset="0"/>
              <a:buChar char="•"/>
              <a:defRPr/>
            </a:pPr>
            <a:r>
              <a:rPr lang="en-US" dirty="0" smtClean="0">
                <a:ea typeface="ＭＳ Ｐゴシック"/>
                <a:cs typeface="ＭＳ Ｐゴシック"/>
              </a:rPr>
              <a:t>Trauma with significant pain AND</a:t>
            </a:r>
          </a:p>
          <a:p>
            <a:pPr eaLnBrk="1" fontAlgn="auto" hangingPunct="1">
              <a:lnSpc>
                <a:spcPct val="130000"/>
              </a:lnSpc>
              <a:spcAft>
                <a:spcPts val="0"/>
              </a:spcAft>
              <a:buFont typeface="Arial" pitchFamily="34" charset="0"/>
              <a:buChar char="•"/>
              <a:defRPr/>
            </a:pPr>
            <a:r>
              <a:rPr lang="en-US" dirty="0" smtClean="0">
                <a:ea typeface="ＭＳ Ｐゴシック"/>
                <a:cs typeface="ＭＳ Ｐゴシック"/>
              </a:rPr>
              <a:t>Marked swelling</a:t>
            </a:r>
          </a:p>
          <a:p>
            <a:pPr eaLnBrk="1" fontAlgn="auto" hangingPunct="1">
              <a:lnSpc>
                <a:spcPct val="130000"/>
              </a:lnSpc>
              <a:spcAft>
                <a:spcPts val="0"/>
              </a:spcAft>
              <a:buFont typeface="Arial" pitchFamily="34" charset="0"/>
              <a:buChar char="•"/>
              <a:defRPr/>
            </a:pPr>
            <a:r>
              <a:rPr lang="en-US" dirty="0" smtClean="0">
                <a:ea typeface="ＭＳ Ｐゴシック"/>
                <a:cs typeface="ＭＳ Ｐゴシック"/>
              </a:rPr>
              <a:t>Audible or perceived snap</a:t>
            </a:r>
          </a:p>
          <a:p>
            <a:pPr eaLnBrk="1" fontAlgn="auto" hangingPunct="1">
              <a:lnSpc>
                <a:spcPct val="130000"/>
              </a:lnSpc>
              <a:spcAft>
                <a:spcPts val="0"/>
              </a:spcAft>
              <a:buFont typeface="Arial" pitchFamily="34" charset="0"/>
              <a:buChar char="•"/>
              <a:defRPr/>
            </a:pPr>
            <a:r>
              <a:rPr lang="en-US" dirty="0" smtClean="0">
                <a:ea typeface="ＭＳ Ｐゴシック"/>
                <a:cs typeface="ＭＳ Ｐゴシック"/>
              </a:rPr>
              <a:t>Different length or shape of limb</a:t>
            </a:r>
          </a:p>
          <a:p>
            <a:pPr eaLnBrk="1" fontAlgn="auto" hangingPunct="1">
              <a:lnSpc>
                <a:spcPct val="130000"/>
              </a:lnSpc>
              <a:spcAft>
                <a:spcPts val="0"/>
              </a:spcAft>
              <a:buFont typeface="Arial" pitchFamily="34" charset="0"/>
              <a:buChar char="•"/>
              <a:defRPr/>
            </a:pPr>
            <a:r>
              <a:rPr lang="en-US" dirty="0" smtClean="0">
                <a:ea typeface="ＭＳ Ｐゴシック"/>
                <a:cs typeface="ＭＳ Ｐゴシック"/>
              </a:rPr>
              <a:t>Loss of pulse or sensation distally</a:t>
            </a:r>
          </a:p>
          <a:p>
            <a:pPr eaLnBrk="1" fontAlgn="auto" hangingPunct="1">
              <a:lnSpc>
                <a:spcPct val="130000"/>
              </a:lnSpc>
              <a:spcAft>
                <a:spcPts val="0"/>
              </a:spcAft>
              <a:buFont typeface="Arial" pitchFamily="34" charset="0"/>
              <a:buChar char="•"/>
              <a:defRPr/>
            </a:pPr>
            <a:r>
              <a:rPr lang="en-US" dirty="0" smtClean="0">
                <a:ea typeface="ＭＳ Ｐゴシック"/>
                <a:cs typeface="ＭＳ Ｐゴシック"/>
              </a:rPr>
              <a:t>Crepitus (“crunchy” sound)</a:t>
            </a:r>
          </a:p>
        </p:txBody>
      </p:sp>
    </p:spTree>
  </p:cSld>
  <p:clrMapOvr>
    <a:masterClrMapping/>
  </p:clrMapOvr>
  <p:transition/>
  <p:timing>
    <p:tnLst>
      <p:par>
        <p:cTn id="1" dur="indefinite" restart="never" nodeType="tmRoot"/>
      </p:par>
    </p:tn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2609" name="Rectangle 2"/>
          <p:cNvSpPr>
            <a:spLocks noGrp="1" noChangeArrowheads="1"/>
          </p:cNvSpPr>
          <p:nvPr>
            <p:ph type="title"/>
          </p:nvPr>
        </p:nvSpPr>
        <p:spPr>
          <a:xfrm>
            <a:off x="1981200" y="0"/>
            <a:ext cx="6172200" cy="1143000"/>
          </a:xfrm>
        </p:spPr>
        <p:txBody>
          <a:bodyPr/>
          <a:lstStyle/>
          <a:p>
            <a:pPr eaLnBrk="1" hangingPunct="1"/>
            <a:r>
              <a:rPr lang="en-US" sz="4400" smtClean="0">
                <a:ea typeface="ＭＳ Ｐゴシック"/>
                <a:cs typeface="ＭＳ Ｐゴシック"/>
              </a:rPr>
              <a:t>Splinting Objectives</a:t>
            </a:r>
          </a:p>
        </p:txBody>
      </p:sp>
      <p:sp>
        <p:nvSpPr>
          <p:cNvPr id="452610" name="Rectangle 3"/>
          <p:cNvSpPr>
            <a:spLocks noGrp="1" noChangeArrowheads="1"/>
          </p:cNvSpPr>
          <p:nvPr>
            <p:ph idx="1"/>
          </p:nvPr>
        </p:nvSpPr>
        <p:spPr>
          <a:xfrm>
            <a:off x="609600" y="1447800"/>
            <a:ext cx="7772400" cy="3276600"/>
          </a:xfrm>
        </p:spPr>
        <p:txBody>
          <a:bodyPr/>
          <a:lstStyle/>
          <a:p>
            <a:pPr eaLnBrk="1" hangingPunct="1"/>
            <a:r>
              <a:rPr lang="en-US" smtClean="0">
                <a:ea typeface="ＭＳ Ｐゴシック"/>
                <a:cs typeface="ＭＳ Ｐゴシック"/>
              </a:rPr>
              <a:t>Prevent further injury</a:t>
            </a:r>
          </a:p>
          <a:p>
            <a:pPr eaLnBrk="1" hangingPunct="1"/>
            <a:r>
              <a:rPr lang="en-US" smtClean="0">
                <a:ea typeface="ＭＳ Ｐゴシック"/>
                <a:cs typeface="ＭＳ Ｐゴシック"/>
              </a:rPr>
              <a:t>Protect blood vessels and nerves</a:t>
            </a:r>
          </a:p>
          <a:p>
            <a:pPr lvl="1" eaLnBrk="1" hangingPunct="1">
              <a:buFontTx/>
              <a:buNone/>
            </a:pPr>
            <a:r>
              <a:rPr lang="en-US" sz="3200" smtClean="0">
                <a:ea typeface="ＭＳ Ｐゴシック"/>
                <a:cs typeface="ＭＳ Ｐゴシック"/>
              </a:rPr>
              <a:t>- Check pulse before and after splinting</a:t>
            </a:r>
          </a:p>
          <a:p>
            <a:pPr eaLnBrk="1" hangingPunct="1"/>
            <a:r>
              <a:rPr lang="en-US" smtClean="0">
                <a:ea typeface="ＭＳ Ｐゴシック"/>
                <a:cs typeface="ＭＳ Ｐゴシック"/>
              </a:rPr>
              <a:t>Make casualty more comfortable</a:t>
            </a:r>
          </a:p>
        </p:txBody>
      </p:sp>
      <p:pic>
        <p:nvPicPr>
          <p:cNvPr id="452611" name="Picture 6" descr="DL 090925 Stennis Prowler Launch"/>
          <p:cNvPicPr>
            <a:picLocks noChangeAspect="1" noChangeArrowheads="1"/>
          </p:cNvPicPr>
          <p:nvPr/>
        </p:nvPicPr>
        <p:blipFill>
          <a:blip r:embed="rId3"/>
          <a:srcRect/>
          <a:stretch>
            <a:fillRect/>
          </a:stretch>
        </p:blipFill>
        <p:spPr bwMode="auto">
          <a:xfrm>
            <a:off x="2590800" y="4048125"/>
            <a:ext cx="3871913" cy="25812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noChangeArrowheads="1"/>
          </p:cNvSpPr>
          <p:nvPr>
            <p:ph type="title"/>
          </p:nvPr>
        </p:nvSpPr>
        <p:spPr>
          <a:xfrm>
            <a:off x="2438400" y="6350"/>
            <a:ext cx="4953000" cy="1143000"/>
          </a:xfrm>
        </p:spPr>
        <p:txBody>
          <a:bodyPr/>
          <a:lstStyle/>
          <a:p>
            <a:pPr eaLnBrk="1" hangingPunct="1"/>
            <a:r>
              <a:rPr lang="en-US" sz="5400" smtClean="0">
                <a:ea typeface="ＭＳ Ｐゴシック"/>
                <a:cs typeface="ＭＳ Ｐゴシック"/>
              </a:rPr>
              <a:t>Airway Support</a:t>
            </a:r>
          </a:p>
        </p:txBody>
      </p:sp>
      <p:sp>
        <p:nvSpPr>
          <p:cNvPr id="64514" name="Rectangle 3"/>
          <p:cNvSpPr>
            <a:spLocks noGrp="1" noChangeArrowheads="1"/>
          </p:cNvSpPr>
          <p:nvPr>
            <p:ph idx="1"/>
          </p:nvPr>
        </p:nvSpPr>
        <p:spPr>
          <a:xfrm>
            <a:off x="762000" y="2286000"/>
            <a:ext cx="7772400" cy="1752600"/>
          </a:xfrm>
        </p:spPr>
        <p:txBody>
          <a:bodyPr/>
          <a:lstStyle/>
          <a:p>
            <a:pPr eaLnBrk="1" hangingPunct="1">
              <a:buFont typeface="Wingdings" pitchFamily="2" charset="2"/>
              <a:buNone/>
            </a:pPr>
            <a:r>
              <a:rPr lang="en-US" smtClean="0">
                <a:ea typeface="ＭＳ Ｐゴシック"/>
                <a:cs typeface="ＭＳ Ｐゴシック"/>
              </a:rPr>
              <a:t>Place unconscious casualties in the recovery position after the airway has been opened. </a:t>
            </a:r>
          </a:p>
          <a:p>
            <a:pPr eaLnBrk="1" hangingPunct="1">
              <a:buFont typeface="Wingdings" pitchFamily="2" charset="2"/>
              <a:buNone/>
            </a:pPr>
            <a:endParaRPr lang="en-US" smtClean="0">
              <a:ea typeface="ＭＳ Ｐゴシック"/>
              <a:cs typeface="ＭＳ Ｐゴシック"/>
            </a:endParaRPr>
          </a:p>
        </p:txBody>
      </p:sp>
      <p:pic>
        <p:nvPicPr>
          <p:cNvPr id="64515" name="Picture 4" descr="recovery position"/>
          <p:cNvPicPr>
            <a:picLocks noChangeAspect="1" noChangeArrowheads="1"/>
          </p:cNvPicPr>
          <p:nvPr/>
        </p:nvPicPr>
        <p:blipFill>
          <a:blip r:embed="rId3">
            <a:lum bright="18000" contrast="42000"/>
          </a:blip>
          <a:srcRect/>
          <a:stretch>
            <a:fillRect/>
          </a:stretch>
        </p:blipFill>
        <p:spPr bwMode="auto">
          <a:xfrm>
            <a:off x="0" y="4564063"/>
            <a:ext cx="9144000" cy="22939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4657" name="Rectangle 3"/>
          <p:cNvSpPr>
            <a:spLocks noGrp="1" noChangeArrowheads="1"/>
          </p:cNvSpPr>
          <p:nvPr>
            <p:ph idx="1"/>
          </p:nvPr>
        </p:nvSpPr>
        <p:spPr>
          <a:xfrm>
            <a:off x="762000" y="1981200"/>
            <a:ext cx="7772400" cy="4114800"/>
          </a:xfrm>
        </p:spPr>
        <p:txBody>
          <a:bodyPr/>
          <a:lstStyle/>
          <a:p>
            <a:pPr eaLnBrk="1" hangingPunct="1">
              <a:lnSpc>
                <a:spcPct val="130000"/>
              </a:lnSpc>
            </a:pPr>
            <a:r>
              <a:rPr lang="en-US" u="sng" smtClean="0">
                <a:ea typeface="ＭＳ Ｐゴシック"/>
                <a:cs typeface="ＭＳ Ｐゴシック"/>
              </a:rPr>
              <a:t>Check for other injuries</a:t>
            </a:r>
            <a:endParaRPr lang="en-US" smtClean="0">
              <a:ea typeface="ＭＳ Ｐゴシック"/>
              <a:cs typeface="ＭＳ Ｐゴシック"/>
            </a:endParaRPr>
          </a:p>
          <a:p>
            <a:pPr eaLnBrk="1" hangingPunct="1">
              <a:lnSpc>
                <a:spcPct val="130000"/>
              </a:lnSpc>
            </a:pPr>
            <a:r>
              <a:rPr lang="en-US" smtClean="0">
                <a:ea typeface="ＭＳ Ｐゴシック"/>
                <a:cs typeface="ＭＳ Ｐゴシック"/>
              </a:rPr>
              <a:t>Use rigid or bulky materials</a:t>
            </a:r>
          </a:p>
          <a:p>
            <a:pPr eaLnBrk="1" hangingPunct="1"/>
            <a:r>
              <a:rPr lang="en-US" smtClean="0">
                <a:ea typeface="ＭＳ Ｐゴシック"/>
                <a:cs typeface="ＭＳ Ｐゴシック"/>
              </a:rPr>
              <a:t>Try to pad or wrap if using rigid splint</a:t>
            </a:r>
          </a:p>
          <a:p>
            <a:pPr eaLnBrk="1" hangingPunct="1"/>
            <a:r>
              <a:rPr lang="en-US" smtClean="0">
                <a:ea typeface="ＭＳ Ｐゴシック"/>
                <a:cs typeface="ＭＳ Ｐゴシック"/>
              </a:rPr>
              <a:t>Secure splint with ace wrap, cravats, belts, duct tape</a:t>
            </a:r>
          </a:p>
          <a:p>
            <a:pPr eaLnBrk="1" hangingPunct="1">
              <a:lnSpc>
                <a:spcPct val="130000"/>
              </a:lnSpc>
            </a:pPr>
            <a:r>
              <a:rPr lang="en-US" smtClean="0">
                <a:ea typeface="ＭＳ Ｐゴシック"/>
                <a:cs typeface="ＭＳ Ｐゴシック"/>
              </a:rPr>
              <a:t>Try to splint before moving casualty</a:t>
            </a:r>
          </a:p>
        </p:txBody>
      </p:sp>
      <p:sp>
        <p:nvSpPr>
          <p:cNvPr id="454658" name="Rectangle 2"/>
          <p:cNvSpPr>
            <a:spLocks noGrp="1" noChangeArrowheads="1"/>
          </p:cNvSpPr>
          <p:nvPr>
            <p:ph type="title"/>
          </p:nvPr>
        </p:nvSpPr>
        <p:spPr>
          <a:xfrm>
            <a:off x="1905000" y="0"/>
            <a:ext cx="6477000" cy="1219200"/>
          </a:xfrm>
        </p:spPr>
        <p:txBody>
          <a:bodyPr/>
          <a:lstStyle/>
          <a:p>
            <a:pPr eaLnBrk="1" hangingPunct="1"/>
            <a:r>
              <a:rPr lang="en-US" sz="4800" smtClean="0">
                <a:ea typeface="ＭＳ Ｐゴシック"/>
                <a:cs typeface="ＭＳ Ｐゴシック"/>
              </a:rPr>
              <a:t>Principles of Splinting</a:t>
            </a:r>
          </a:p>
        </p:txBody>
      </p:sp>
    </p:spTree>
  </p:cSld>
  <p:clrMapOvr>
    <a:masterClrMapping/>
  </p:clrMapOvr>
  <p:transition/>
  <p:timing>
    <p:tnLst>
      <p:par>
        <p:cTn id="1" dur="indefinite" restart="never" nodeType="tmRoot"/>
      </p:par>
    </p:tn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5" name="Rectangle 2"/>
          <p:cNvSpPr>
            <a:spLocks noGrp="1" noChangeArrowheads="1"/>
          </p:cNvSpPr>
          <p:nvPr>
            <p:ph idx="1"/>
          </p:nvPr>
        </p:nvSpPr>
        <p:spPr>
          <a:xfrm>
            <a:off x="185738" y="1524000"/>
            <a:ext cx="7772400" cy="4724400"/>
          </a:xfrm>
        </p:spPr>
        <p:txBody>
          <a:bodyPr rtlCol="0">
            <a:normAutofit fontScale="92500" lnSpcReduction="10000"/>
          </a:bodyPr>
          <a:lstStyle/>
          <a:p>
            <a:pPr eaLnBrk="1" fontAlgn="auto" hangingPunct="1">
              <a:spcAft>
                <a:spcPts val="0"/>
              </a:spcAft>
              <a:buFont typeface="Arial" pitchFamily="34" charset="0"/>
              <a:buChar char="•"/>
              <a:defRPr/>
            </a:pPr>
            <a:r>
              <a:rPr lang="en-US" dirty="0" smtClean="0">
                <a:ea typeface="ＭＳ Ｐゴシック"/>
                <a:cs typeface="ＭＳ Ｐゴシック"/>
              </a:rPr>
              <a:t>Minimize manipulation of extremity before splinting</a:t>
            </a:r>
          </a:p>
          <a:p>
            <a:pPr eaLnBrk="1" fontAlgn="auto" hangingPunct="1">
              <a:lnSpc>
                <a:spcPct val="3000"/>
              </a:lnSpc>
              <a:spcAft>
                <a:spcPts val="0"/>
              </a:spcAft>
              <a:buFont typeface="Wingdings" pitchFamily="2" charset="2"/>
              <a:buNone/>
              <a:defRPr/>
            </a:pPr>
            <a:endParaRPr lang="en-US" dirty="0" smtClean="0">
              <a:ea typeface="ＭＳ Ｐゴシック"/>
              <a:cs typeface="ＭＳ Ｐゴシック"/>
            </a:endParaRPr>
          </a:p>
          <a:p>
            <a:pPr eaLnBrk="1" fontAlgn="auto" hangingPunct="1">
              <a:spcAft>
                <a:spcPts val="0"/>
              </a:spcAft>
              <a:buFont typeface="Arial" pitchFamily="34" charset="0"/>
              <a:buChar char="•"/>
              <a:defRPr/>
            </a:pPr>
            <a:r>
              <a:rPr lang="en-US" dirty="0" smtClean="0">
                <a:ea typeface="ＭＳ Ｐゴシック"/>
                <a:cs typeface="ＭＳ Ｐゴシック"/>
              </a:rPr>
              <a:t>Incorporate joint above and below</a:t>
            </a:r>
          </a:p>
          <a:p>
            <a:pPr eaLnBrk="1" fontAlgn="auto" hangingPunct="1">
              <a:lnSpc>
                <a:spcPct val="3000"/>
              </a:lnSpc>
              <a:spcAft>
                <a:spcPts val="0"/>
              </a:spcAft>
              <a:buFont typeface="Wingdings" pitchFamily="2" charset="2"/>
              <a:buNone/>
              <a:defRPr/>
            </a:pPr>
            <a:endParaRPr lang="en-US" dirty="0" smtClean="0">
              <a:ea typeface="ＭＳ Ｐゴシック"/>
              <a:cs typeface="ＭＳ Ｐゴシック"/>
            </a:endParaRPr>
          </a:p>
          <a:p>
            <a:pPr eaLnBrk="1" fontAlgn="auto" hangingPunct="1">
              <a:spcAft>
                <a:spcPts val="0"/>
              </a:spcAft>
              <a:buFont typeface="Arial" pitchFamily="34" charset="0"/>
              <a:buChar char="•"/>
              <a:defRPr/>
            </a:pPr>
            <a:r>
              <a:rPr lang="en-US" dirty="0" smtClean="0">
                <a:ea typeface="ＭＳ Ｐゴシック"/>
                <a:cs typeface="ＭＳ Ｐゴシック"/>
              </a:rPr>
              <a:t>Arm fractures can be splinted to shirt using sleeve</a:t>
            </a:r>
          </a:p>
          <a:p>
            <a:pPr eaLnBrk="1" fontAlgn="auto" hangingPunct="1">
              <a:spcAft>
                <a:spcPts val="0"/>
              </a:spcAft>
              <a:buFont typeface="Arial" pitchFamily="34" charset="0"/>
              <a:buChar char="•"/>
              <a:defRPr/>
            </a:pPr>
            <a:r>
              <a:rPr lang="en-US" dirty="0" smtClean="0">
                <a:ea typeface="ＭＳ Ｐゴシック"/>
                <a:cs typeface="ＭＳ Ｐゴシック"/>
              </a:rPr>
              <a:t>Consider traction splinting</a:t>
            </a:r>
          </a:p>
          <a:p>
            <a:pPr eaLnBrk="1" fontAlgn="auto" hangingPunct="1">
              <a:spcAft>
                <a:spcPts val="0"/>
              </a:spcAft>
              <a:buFont typeface="Wingdings" pitchFamily="2" charset="2"/>
              <a:buNone/>
              <a:defRPr/>
            </a:pPr>
            <a:r>
              <a:rPr lang="en-US" dirty="0" smtClean="0">
                <a:ea typeface="ＭＳ Ｐゴシック"/>
                <a:cs typeface="ＭＳ Ｐゴシック"/>
              </a:rPr>
              <a:t>   for mid-shaft femur fractures</a:t>
            </a:r>
          </a:p>
          <a:p>
            <a:pPr eaLnBrk="1" fontAlgn="auto" hangingPunct="1">
              <a:lnSpc>
                <a:spcPct val="3000"/>
              </a:lnSpc>
              <a:spcAft>
                <a:spcPts val="0"/>
              </a:spcAft>
              <a:buFont typeface="Wingdings" pitchFamily="2" charset="2"/>
              <a:buNone/>
              <a:defRPr/>
            </a:pPr>
            <a:endParaRPr lang="en-US" dirty="0" smtClean="0">
              <a:ea typeface="ＭＳ Ｐゴシック"/>
              <a:cs typeface="ＭＳ Ｐゴシック"/>
            </a:endParaRPr>
          </a:p>
          <a:p>
            <a:pPr eaLnBrk="1" fontAlgn="auto" hangingPunct="1">
              <a:spcAft>
                <a:spcPts val="0"/>
              </a:spcAft>
              <a:buFont typeface="Arial" pitchFamily="34" charset="0"/>
              <a:buChar char="•"/>
              <a:defRPr/>
            </a:pPr>
            <a:r>
              <a:rPr lang="en-US" dirty="0" smtClean="0">
                <a:ea typeface="ＭＳ Ｐゴシック"/>
                <a:cs typeface="ＭＳ Ｐゴシック"/>
              </a:rPr>
              <a:t>Check distal pulse and skin</a:t>
            </a:r>
          </a:p>
          <a:p>
            <a:pPr eaLnBrk="1" fontAlgn="auto" hangingPunct="1">
              <a:spcAft>
                <a:spcPts val="0"/>
              </a:spcAft>
              <a:buFont typeface="Wingdings" pitchFamily="2" charset="2"/>
              <a:buNone/>
              <a:defRPr/>
            </a:pPr>
            <a:r>
              <a:rPr lang="en-US" dirty="0" smtClean="0">
                <a:ea typeface="ＭＳ Ｐゴシック"/>
                <a:cs typeface="ＭＳ Ｐゴシック"/>
              </a:rPr>
              <a:t>   color before and after splinting</a:t>
            </a:r>
          </a:p>
        </p:txBody>
      </p:sp>
      <p:sp>
        <p:nvSpPr>
          <p:cNvPr id="456706" name="Text Box 3"/>
          <p:cNvSpPr txBox="1">
            <a:spLocks noChangeArrowheads="1"/>
          </p:cNvSpPr>
          <p:nvPr/>
        </p:nvSpPr>
        <p:spPr bwMode="auto">
          <a:xfrm>
            <a:off x="1736725" y="406400"/>
            <a:ext cx="527050" cy="476250"/>
          </a:xfrm>
          <a:prstGeom prst="rect">
            <a:avLst/>
          </a:prstGeom>
          <a:noFill/>
          <a:ln w="9525">
            <a:noFill/>
            <a:miter lim="800000"/>
            <a:headEnd/>
            <a:tailEnd/>
          </a:ln>
        </p:spPr>
        <p:txBody>
          <a:bodyPr wrap="none">
            <a:spAutoFit/>
          </a:bodyPr>
          <a:lstStyle/>
          <a:p>
            <a:pPr marL="342900" indent="-342900">
              <a:lnSpc>
                <a:spcPct val="90000"/>
              </a:lnSpc>
              <a:spcBef>
                <a:spcPct val="20000"/>
              </a:spcBef>
              <a:buSzPct val="50000"/>
              <a:buFont typeface="Wingdings" pitchFamily="2" charset="2"/>
              <a:buChar char="l"/>
            </a:pPr>
            <a:endParaRPr lang="en-US"/>
          </a:p>
        </p:txBody>
      </p:sp>
      <p:pic>
        <p:nvPicPr>
          <p:cNvPr id="456707" name="Picture 5" descr="TFC Splint 3"/>
          <p:cNvPicPr>
            <a:picLocks noChangeAspect="1" noChangeArrowheads="1"/>
          </p:cNvPicPr>
          <p:nvPr/>
        </p:nvPicPr>
        <p:blipFill>
          <a:blip r:embed="rId3"/>
          <a:srcRect/>
          <a:stretch>
            <a:fillRect/>
          </a:stretch>
        </p:blipFill>
        <p:spPr bwMode="auto">
          <a:xfrm>
            <a:off x="6324600" y="4038600"/>
            <a:ext cx="2433638" cy="2222500"/>
          </a:xfrm>
          <a:prstGeom prst="rect">
            <a:avLst/>
          </a:prstGeom>
          <a:noFill/>
          <a:ln w="9525">
            <a:noFill/>
            <a:miter lim="800000"/>
            <a:headEnd/>
            <a:tailEnd/>
          </a:ln>
        </p:spPr>
      </p:pic>
      <p:sp>
        <p:nvSpPr>
          <p:cNvPr id="456708" name="Rectangle 2"/>
          <p:cNvSpPr>
            <a:spLocks noGrp="1" noChangeArrowheads="1"/>
          </p:cNvSpPr>
          <p:nvPr>
            <p:ph type="title"/>
          </p:nvPr>
        </p:nvSpPr>
        <p:spPr>
          <a:xfrm>
            <a:off x="1905000" y="0"/>
            <a:ext cx="6477000" cy="1219200"/>
          </a:xfrm>
        </p:spPr>
        <p:txBody>
          <a:bodyPr/>
          <a:lstStyle/>
          <a:p>
            <a:pPr eaLnBrk="1" hangingPunct="1"/>
            <a:r>
              <a:rPr lang="en-US" sz="4800" smtClean="0">
                <a:ea typeface="ＭＳ Ｐゴシック"/>
                <a:cs typeface="ＭＳ Ｐゴシック"/>
              </a:rPr>
              <a:t>Principles of Splinting</a:t>
            </a:r>
          </a:p>
        </p:txBody>
      </p:sp>
    </p:spTree>
  </p:cSld>
  <p:clrMapOvr>
    <a:masterClrMapping/>
  </p:clrMapOvr>
  <p:transition/>
  <p:timing>
    <p:tnLst>
      <p:par>
        <p:cTn id="1" dur="indefinite" restart="never" nodeType="tmRoot"/>
      </p:par>
    </p:tn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753" name="Rectangle 2"/>
          <p:cNvSpPr>
            <a:spLocks noGrp="1" noChangeArrowheads="1"/>
          </p:cNvSpPr>
          <p:nvPr>
            <p:ph type="title"/>
          </p:nvPr>
        </p:nvSpPr>
        <p:spPr>
          <a:xfrm>
            <a:off x="1600200" y="0"/>
            <a:ext cx="6172200" cy="1371600"/>
          </a:xfrm>
        </p:spPr>
        <p:txBody>
          <a:bodyPr/>
          <a:lstStyle/>
          <a:p>
            <a:pPr eaLnBrk="1" hangingPunct="1"/>
            <a:r>
              <a:rPr lang="en-US" smtClean="0">
                <a:ea typeface="ＭＳ Ｐゴシック"/>
                <a:cs typeface="ＭＳ Ｐゴシック"/>
              </a:rPr>
              <a:t>Things to Avoid </a:t>
            </a:r>
            <a:br>
              <a:rPr lang="en-US" smtClean="0">
                <a:ea typeface="ＭＳ Ｐゴシック"/>
                <a:cs typeface="ＭＳ Ｐゴシック"/>
              </a:rPr>
            </a:br>
            <a:r>
              <a:rPr lang="en-US" smtClean="0">
                <a:ea typeface="ＭＳ Ｐゴシック"/>
                <a:cs typeface="ＭＳ Ｐゴシック"/>
              </a:rPr>
              <a:t>in Splinting</a:t>
            </a:r>
          </a:p>
        </p:txBody>
      </p:sp>
      <p:sp>
        <p:nvSpPr>
          <p:cNvPr id="458754" name="Rectangle 3"/>
          <p:cNvSpPr>
            <a:spLocks noGrp="1" noChangeArrowheads="1"/>
          </p:cNvSpPr>
          <p:nvPr>
            <p:ph idx="1"/>
          </p:nvPr>
        </p:nvSpPr>
        <p:spPr>
          <a:xfrm>
            <a:off x="685800" y="990600"/>
            <a:ext cx="7772400" cy="4114800"/>
          </a:xfrm>
        </p:spPr>
        <p:txBody>
          <a:bodyPr/>
          <a:lstStyle/>
          <a:p>
            <a:pPr eaLnBrk="1" hangingPunct="1"/>
            <a:endParaRPr lang="en-US" smtClean="0">
              <a:solidFill>
                <a:srgbClr val="FFFF00"/>
              </a:solidFill>
              <a:ea typeface="ＭＳ Ｐゴシック"/>
              <a:cs typeface="ＭＳ Ｐゴシック"/>
            </a:endParaRPr>
          </a:p>
          <a:p>
            <a:pPr eaLnBrk="1" hangingPunct="1"/>
            <a:r>
              <a:rPr lang="en-US" smtClean="0">
                <a:ea typeface="ＭＳ Ｐゴシック"/>
                <a:cs typeface="ＭＳ Ｐゴシック"/>
              </a:rPr>
              <a:t>Manipulating the fracture too much and damaging blood vessels or nerves</a:t>
            </a:r>
          </a:p>
          <a:p>
            <a:pPr eaLnBrk="1" hangingPunct="1"/>
            <a:r>
              <a:rPr lang="en-US" smtClean="0">
                <a:ea typeface="ＭＳ Ｐゴシック"/>
                <a:cs typeface="ＭＳ Ｐゴシック"/>
              </a:rPr>
              <a:t>Wrapping the splint too tight and cutting off circulation below the splint</a:t>
            </a:r>
          </a:p>
        </p:txBody>
      </p:sp>
      <p:pic>
        <p:nvPicPr>
          <p:cNvPr id="458755" name="Picture 6" descr="DL 091001 Blackhawk in Iraq"/>
          <p:cNvPicPr>
            <a:picLocks noChangeAspect="1" noChangeArrowheads="1"/>
          </p:cNvPicPr>
          <p:nvPr/>
        </p:nvPicPr>
        <p:blipFill>
          <a:blip r:embed="rId3"/>
          <a:srcRect/>
          <a:stretch>
            <a:fillRect/>
          </a:stretch>
        </p:blipFill>
        <p:spPr bwMode="auto">
          <a:xfrm>
            <a:off x="2438400" y="3743325"/>
            <a:ext cx="4329113" cy="28860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01" name="Rectangle 2"/>
          <p:cNvSpPr>
            <a:spLocks noGrp="1" noChangeArrowheads="1"/>
          </p:cNvSpPr>
          <p:nvPr>
            <p:ph type="title"/>
          </p:nvPr>
        </p:nvSpPr>
        <p:spPr>
          <a:xfrm>
            <a:off x="2057400" y="76200"/>
            <a:ext cx="4800600" cy="1371600"/>
          </a:xfrm>
        </p:spPr>
        <p:txBody>
          <a:bodyPr/>
          <a:lstStyle/>
          <a:p>
            <a:pPr eaLnBrk="1" hangingPunct="1"/>
            <a:r>
              <a:rPr lang="en-US" sz="4400" smtClean="0">
                <a:ea typeface="ＭＳ Ｐゴシック"/>
                <a:cs typeface="ＭＳ Ｐゴシック"/>
              </a:rPr>
              <a:t>Commercial </a:t>
            </a:r>
            <a:br>
              <a:rPr lang="en-US" sz="4400" smtClean="0">
                <a:ea typeface="ＭＳ Ｐゴシック"/>
                <a:cs typeface="ＭＳ Ｐゴシック"/>
              </a:rPr>
            </a:br>
            <a:r>
              <a:rPr lang="en-US" sz="4400" smtClean="0">
                <a:ea typeface="ＭＳ Ｐゴシック"/>
                <a:cs typeface="ＭＳ Ｐゴシック"/>
              </a:rPr>
              <a:t>Splints</a:t>
            </a:r>
          </a:p>
        </p:txBody>
      </p:sp>
      <p:sp>
        <p:nvSpPr>
          <p:cNvPr id="460802" name="Rectangle 3"/>
          <p:cNvSpPr>
            <a:spLocks noGrp="1" noChangeArrowheads="1"/>
          </p:cNvSpPr>
          <p:nvPr>
            <p:ph idx="1"/>
          </p:nvPr>
        </p:nvSpPr>
        <p:spPr>
          <a:xfrm>
            <a:off x="685800" y="1981200"/>
            <a:ext cx="2897188" cy="4114800"/>
          </a:xfrm>
        </p:spPr>
        <p:txBody>
          <a:bodyPr/>
          <a:lstStyle/>
          <a:p>
            <a:pPr eaLnBrk="1" hangingPunct="1"/>
            <a:endParaRPr lang="en-US" b="1" smtClean="0">
              <a:solidFill>
                <a:srgbClr val="FFFF00"/>
              </a:solidFill>
              <a:ea typeface="ＭＳ Ｐゴシック"/>
              <a:cs typeface="ＭＳ Ｐゴシック"/>
            </a:endParaRPr>
          </a:p>
          <a:p>
            <a:pPr eaLnBrk="1" hangingPunct="1"/>
            <a:endParaRPr lang="en-US" b="1" smtClean="0">
              <a:latin typeface="Arial" charset="0"/>
              <a:ea typeface="ＭＳ Ｐゴシック"/>
              <a:cs typeface="ＭＳ Ｐゴシック"/>
            </a:endParaRPr>
          </a:p>
        </p:txBody>
      </p:sp>
      <p:pic>
        <p:nvPicPr>
          <p:cNvPr id="460803" name="Picture 4" descr="splinting04"/>
          <p:cNvPicPr>
            <a:picLocks noChangeAspect="1" noChangeArrowheads="1"/>
          </p:cNvPicPr>
          <p:nvPr/>
        </p:nvPicPr>
        <p:blipFill>
          <a:blip r:embed="rId3"/>
          <a:srcRect/>
          <a:stretch>
            <a:fillRect/>
          </a:stretch>
        </p:blipFill>
        <p:spPr bwMode="auto">
          <a:xfrm>
            <a:off x="4419600" y="2286000"/>
            <a:ext cx="4419600" cy="3314700"/>
          </a:xfrm>
          <a:prstGeom prst="rect">
            <a:avLst/>
          </a:prstGeom>
          <a:noFill/>
          <a:ln w="9525">
            <a:noFill/>
            <a:miter lim="800000"/>
            <a:headEnd/>
            <a:tailEnd/>
          </a:ln>
        </p:spPr>
      </p:pic>
      <p:pic>
        <p:nvPicPr>
          <p:cNvPr id="460804" name="Picture 5" descr="TFC Splint 2"/>
          <p:cNvPicPr>
            <a:picLocks noChangeAspect="1" noChangeArrowheads="1"/>
          </p:cNvPicPr>
          <p:nvPr/>
        </p:nvPicPr>
        <p:blipFill>
          <a:blip r:embed="rId4"/>
          <a:srcRect/>
          <a:stretch>
            <a:fillRect/>
          </a:stretch>
        </p:blipFill>
        <p:spPr bwMode="auto">
          <a:xfrm>
            <a:off x="266700" y="2343150"/>
            <a:ext cx="3619500" cy="30988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2849" name="Rectangle 2"/>
          <p:cNvSpPr>
            <a:spLocks noGrp="1" noChangeArrowheads="1"/>
          </p:cNvSpPr>
          <p:nvPr>
            <p:ph type="title"/>
          </p:nvPr>
        </p:nvSpPr>
        <p:spPr>
          <a:xfrm>
            <a:off x="2286000" y="0"/>
            <a:ext cx="5638800" cy="1371600"/>
          </a:xfrm>
        </p:spPr>
        <p:txBody>
          <a:bodyPr/>
          <a:lstStyle/>
          <a:p>
            <a:pPr eaLnBrk="1" hangingPunct="1"/>
            <a:r>
              <a:rPr lang="en-US" sz="4400" smtClean="0">
                <a:ea typeface="ＭＳ Ｐゴシック"/>
                <a:cs typeface="ＭＳ Ｐゴシック"/>
              </a:rPr>
              <a:t>Field-Expedient </a:t>
            </a:r>
            <a:br>
              <a:rPr lang="en-US" sz="4400" smtClean="0">
                <a:ea typeface="ＭＳ Ｐゴシック"/>
                <a:cs typeface="ＭＳ Ｐゴシック"/>
              </a:rPr>
            </a:br>
            <a:r>
              <a:rPr lang="en-US" sz="4400" smtClean="0">
                <a:ea typeface="ＭＳ Ｐゴシック"/>
                <a:cs typeface="ＭＳ Ｐゴシック"/>
              </a:rPr>
              <a:t>Splint Materials</a:t>
            </a:r>
          </a:p>
        </p:txBody>
      </p:sp>
      <p:sp>
        <p:nvSpPr>
          <p:cNvPr id="462850" name="Rectangle 3"/>
          <p:cNvSpPr>
            <a:spLocks noGrp="1" noChangeArrowheads="1"/>
          </p:cNvSpPr>
          <p:nvPr>
            <p:ph idx="1"/>
          </p:nvPr>
        </p:nvSpPr>
        <p:spPr>
          <a:xfrm>
            <a:off x="685800" y="1828800"/>
            <a:ext cx="7772400" cy="4114800"/>
          </a:xfrm>
        </p:spPr>
        <p:txBody>
          <a:bodyPr/>
          <a:lstStyle/>
          <a:p>
            <a:pPr eaLnBrk="1" hangingPunct="1">
              <a:lnSpc>
                <a:spcPct val="130000"/>
              </a:lnSpc>
            </a:pPr>
            <a:r>
              <a:rPr lang="en-US" sz="3000" smtClean="0">
                <a:ea typeface="ＭＳ Ｐゴシック"/>
                <a:cs typeface="ＭＳ Ｐゴシック"/>
              </a:rPr>
              <a:t>Shirt sleeves/safety pins</a:t>
            </a:r>
          </a:p>
          <a:p>
            <a:pPr eaLnBrk="1" hangingPunct="1">
              <a:lnSpc>
                <a:spcPct val="130000"/>
              </a:lnSpc>
            </a:pPr>
            <a:r>
              <a:rPr lang="en-US" sz="3000" smtClean="0">
                <a:ea typeface="ＭＳ Ｐゴシック"/>
                <a:cs typeface="ＭＳ Ｐゴシック"/>
              </a:rPr>
              <a:t>Weapons</a:t>
            </a:r>
          </a:p>
          <a:p>
            <a:pPr eaLnBrk="1" hangingPunct="1">
              <a:lnSpc>
                <a:spcPct val="130000"/>
              </a:lnSpc>
            </a:pPr>
            <a:r>
              <a:rPr lang="en-US" sz="3000" smtClean="0">
                <a:ea typeface="ＭＳ Ｐゴシック"/>
                <a:cs typeface="ＭＳ Ｐゴシック"/>
              </a:rPr>
              <a:t>Boards</a:t>
            </a:r>
          </a:p>
          <a:p>
            <a:pPr eaLnBrk="1" hangingPunct="1">
              <a:lnSpc>
                <a:spcPct val="130000"/>
              </a:lnSpc>
            </a:pPr>
            <a:r>
              <a:rPr lang="en-US" sz="3000" smtClean="0">
                <a:ea typeface="ＭＳ Ｐゴシック"/>
                <a:cs typeface="ＭＳ Ｐゴシック"/>
              </a:rPr>
              <a:t>Boxes</a:t>
            </a:r>
          </a:p>
          <a:p>
            <a:pPr eaLnBrk="1" hangingPunct="1">
              <a:lnSpc>
                <a:spcPct val="130000"/>
              </a:lnSpc>
            </a:pPr>
            <a:r>
              <a:rPr lang="en-US" sz="3000" smtClean="0">
                <a:ea typeface="ＭＳ Ｐゴシック"/>
                <a:cs typeface="ＭＳ Ｐゴシック"/>
              </a:rPr>
              <a:t>Tree limbs</a:t>
            </a:r>
          </a:p>
          <a:p>
            <a:pPr eaLnBrk="1" hangingPunct="1">
              <a:lnSpc>
                <a:spcPct val="130000"/>
              </a:lnSpc>
            </a:pPr>
            <a:r>
              <a:rPr lang="en-US" sz="3000" smtClean="0">
                <a:ea typeface="ＭＳ Ｐゴシック"/>
                <a:cs typeface="ＭＳ Ｐゴシック"/>
              </a:rPr>
              <a:t>ThermaRest pad</a:t>
            </a:r>
          </a:p>
          <a:p>
            <a:pPr eaLnBrk="1" hangingPunct="1">
              <a:lnSpc>
                <a:spcPct val="130000"/>
              </a:lnSpc>
            </a:pPr>
            <a:endParaRPr lang="en-US" sz="3000" b="1" smtClean="0">
              <a:ea typeface="ＭＳ Ｐゴシック"/>
              <a:cs typeface="ＭＳ Ｐゴシック"/>
            </a:endParaRPr>
          </a:p>
        </p:txBody>
      </p:sp>
      <p:pic>
        <p:nvPicPr>
          <p:cNvPr id="462851" name="Picture 4" descr="Slide4"/>
          <p:cNvPicPr>
            <a:picLocks noChangeAspect="1" noChangeArrowheads="1"/>
          </p:cNvPicPr>
          <p:nvPr/>
        </p:nvPicPr>
        <p:blipFill>
          <a:blip r:embed="rId3"/>
          <a:srcRect/>
          <a:stretch>
            <a:fillRect/>
          </a:stretch>
        </p:blipFill>
        <p:spPr bwMode="auto">
          <a:xfrm>
            <a:off x="4876800" y="2667000"/>
            <a:ext cx="4038600" cy="35814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4897" name="Rectangle 5"/>
          <p:cNvSpPr>
            <a:spLocks noGrp="1" noChangeArrowheads="1"/>
          </p:cNvSpPr>
          <p:nvPr>
            <p:ph type="title"/>
          </p:nvPr>
        </p:nvSpPr>
        <p:spPr>
          <a:xfrm>
            <a:off x="2667000" y="228600"/>
            <a:ext cx="4267200" cy="1143000"/>
          </a:xfrm>
        </p:spPr>
        <p:txBody>
          <a:bodyPr/>
          <a:lstStyle/>
          <a:p>
            <a:pPr eaLnBrk="1" hangingPunct="1"/>
            <a:r>
              <a:rPr lang="en-US" sz="4800" smtClean="0">
                <a:ea typeface="ＭＳ Ｐゴシック"/>
                <a:cs typeface="ＭＳ Ｐゴシック"/>
              </a:rPr>
              <a:t>Don’t Forget!</a:t>
            </a:r>
          </a:p>
        </p:txBody>
      </p:sp>
      <p:sp>
        <p:nvSpPr>
          <p:cNvPr id="464898" name="Rectangle 6"/>
          <p:cNvSpPr>
            <a:spLocks noGrp="1" noChangeArrowheads="1"/>
          </p:cNvSpPr>
          <p:nvPr>
            <p:ph idx="1"/>
          </p:nvPr>
        </p:nvSpPr>
        <p:spPr>
          <a:xfrm>
            <a:off x="685800" y="5334000"/>
            <a:ext cx="7772400" cy="1066800"/>
          </a:xfrm>
        </p:spPr>
        <p:txBody>
          <a:bodyPr/>
          <a:lstStyle/>
          <a:p>
            <a:pPr algn="ctr" eaLnBrk="1" hangingPunct="1">
              <a:buFont typeface="Wingdings" pitchFamily="2" charset="2"/>
              <a:buNone/>
            </a:pPr>
            <a:r>
              <a:rPr lang="en-US" smtClean="0">
                <a:ea typeface="ＭＳ Ｐゴシック"/>
                <a:cs typeface="ＭＳ Ｐゴシック"/>
              </a:rPr>
              <a:t>Pulse, motor and sensory checks before and after splinting!</a:t>
            </a:r>
          </a:p>
        </p:txBody>
      </p:sp>
      <p:pic>
        <p:nvPicPr>
          <p:cNvPr id="464899" name="Picture 19" descr="Slide3"/>
          <p:cNvPicPr>
            <a:picLocks noChangeAspect="1" noChangeArrowheads="1"/>
          </p:cNvPicPr>
          <p:nvPr/>
        </p:nvPicPr>
        <p:blipFill>
          <a:blip r:embed="rId3"/>
          <a:srcRect/>
          <a:stretch>
            <a:fillRect/>
          </a:stretch>
        </p:blipFill>
        <p:spPr bwMode="auto">
          <a:xfrm>
            <a:off x="2438400" y="1752600"/>
            <a:ext cx="4267200" cy="3200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6945" name="Title 1"/>
          <p:cNvSpPr>
            <a:spLocks noGrp="1"/>
          </p:cNvSpPr>
          <p:nvPr>
            <p:ph type="title"/>
          </p:nvPr>
        </p:nvSpPr>
        <p:spPr>
          <a:xfrm>
            <a:off x="2057400" y="76200"/>
            <a:ext cx="5638800" cy="1143000"/>
          </a:xfrm>
        </p:spPr>
        <p:txBody>
          <a:bodyPr/>
          <a:lstStyle/>
          <a:p>
            <a:pPr eaLnBrk="1" hangingPunct="1"/>
            <a:r>
              <a:rPr lang="en-US" smtClean="0">
                <a:ea typeface="ＭＳ Ｐゴシック"/>
                <a:cs typeface="ＭＳ Ｐゴシック"/>
              </a:rPr>
              <a:t>Splinting Practical</a:t>
            </a:r>
          </a:p>
        </p:txBody>
      </p:sp>
      <p:pic>
        <p:nvPicPr>
          <p:cNvPr id="466946" name="Content Placeholder 4" descr="070209-F-5751H-007.JPG"/>
          <p:cNvPicPr>
            <a:picLocks noGrp="1" noChangeAspect="1"/>
          </p:cNvPicPr>
          <p:nvPr>
            <p:ph idx="1"/>
          </p:nvPr>
        </p:nvPicPr>
        <p:blipFill>
          <a:blip r:embed="rId2"/>
          <a:srcRect/>
          <a:stretch>
            <a:fillRect/>
          </a:stretch>
        </p:blipFill>
        <p:spPr>
          <a:xfrm>
            <a:off x="1204913" y="1671638"/>
            <a:ext cx="6734175" cy="4381500"/>
          </a:xfrm>
        </p:spPr>
      </p:pic>
    </p:spTree>
  </p:cSld>
  <p:clrMapOvr>
    <a:masterClrMapping/>
  </p:clrMapOvr>
  <p:timing>
    <p:tnLst>
      <p:par>
        <p:cTn id="1" dur="indefinite" restart="never" nodeType="tmRoot"/>
      </p:par>
    </p:tnLst>
  </p:timing>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7969" name="Rectangle 2"/>
          <p:cNvSpPr>
            <a:spLocks noGrp="1" noChangeArrowheads="1"/>
          </p:cNvSpPr>
          <p:nvPr>
            <p:ph type="title"/>
          </p:nvPr>
        </p:nvSpPr>
        <p:spPr>
          <a:xfrm>
            <a:off x="1517650" y="0"/>
            <a:ext cx="7616825" cy="1143000"/>
          </a:xfrm>
        </p:spPr>
        <p:txBody>
          <a:bodyPr/>
          <a:lstStyle/>
          <a:p>
            <a:pPr eaLnBrk="1" hangingPunct="1"/>
            <a:r>
              <a:rPr lang="en-US" smtClean="0">
                <a:ea typeface="ＭＳ Ｐゴシック"/>
                <a:cs typeface="ＭＳ Ｐゴシック"/>
              </a:rPr>
              <a:t>Tactical Field Care Guidelines</a:t>
            </a:r>
          </a:p>
        </p:txBody>
      </p:sp>
      <p:sp>
        <p:nvSpPr>
          <p:cNvPr id="467970" name="Rectangle 3"/>
          <p:cNvSpPr>
            <a:spLocks noGrp="1" noChangeArrowheads="1"/>
          </p:cNvSpPr>
          <p:nvPr>
            <p:ph idx="1"/>
          </p:nvPr>
        </p:nvSpPr>
        <p:spPr>
          <a:xfrm>
            <a:off x="381000" y="1600200"/>
            <a:ext cx="8534400" cy="4724400"/>
          </a:xfrm>
        </p:spPr>
        <p:txBody>
          <a:bodyPr/>
          <a:lstStyle/>
          <a:p>
            <a:pPr eaLnBrk="1" hangingPunct="1">
              <a:buFont typeface="Wingdings" pitchFamily="2" charset="2"/>
              <a:buNone/>
            </a:pPr>
            <a:r>
              <a:rPr lang="en-US" sz="2800" smtClean="0">
                <a:ea typeface="ＭＳ Ｐゴシック"/>
                <a:cs typeface="ＭＳ Ｐゴシック"/>
              </a:rPr>
              <a:t>15. Antibiotics: recommended for all open combat</a:t>
            </a:r>
          </a:p>
          <a:p>
            <a:pPr eaLnBrk="1" hangingPunct="1">
              <a:buFont typeface="Wingdings" pitchFamily="2" charset="2"/>
              <a:buNone/>
            </a:pPr>
            <a:r>
              <a:rPr lang="en-US" sz="2800" smtClean="0">
                <a:ea typeface="ＭＳ Ｐゴシック"/>
                <a:cs typeface="ＭＳ Ｐゴシック"/>
              </a:rPr>
              <a:t>      wounds:</a:t>
            </a:r>
          </a:p>
          <a:p>
            <a:pPr eaLnBrk="1" hangingPunct="1">
              <a:buFont typeface="Wingdings" pitchFamily="2" charset="2"/>
              <a:buNone/>
            </a:pPr>
            <a:r>
              <a:rPr lang="en-US" sz="2800" smtClean="0">
                <a:ea typeface="ＭＳ Ｐゴシック"/>
                <a:cs typeface="ＭＳ Ｐゴシック"/>
              </a:rPr>
              <a:t>	a. If able to take PO meds:</a:t>
            </a:r>
          </a:p>
          <a:p>
            <a:pPr eaLnBrk="1" hangingPunct="1">
              <a:buFont typeface="Wingdings" pitchFamily="2" charset="2"/>
              <a:buNone/>
            </a:pPr>
            <a:r>
              <a:rPr lang="en-US" sz="2800" smtClean="0">
                <a:ea typeface="ＭＳ Ｐゴシック"/>
                <a:cs typeface="ＭＳ Ｐゴシック"/>
              </a:rPr>
              <a:t>		- Moxifloxacin, 400 mg PO one a day</a:t>
            </a:r>
          </a:p>
          <a:p>
            <a:pPr eaLnBrk="1" hangingPunct="1">
              <a:buFont typeface="Wingdings" pitchFamily="2" charset="2"/>
              <a:buNone/>
            </a:pPr>
            <a:r>
              <a:rPr lang="en-US" sz="2800" smtClean="0">
                <a:ea typeface="ＭＳ Ｐゴシック"/>
                <a:cs typeface="ＭＳ Ｐゴシック"/>
              </a:rPr>
              <a:t>	b. If unable to take PO (shock, unconsciousness):</a:t>
            </a:r>
          </a:p>
          <a:p>
            <a:pPr eaLnBrk="1" hangingPunct="1">
              <a:buFont typeface="Wingdings" pitchFamily="2" charset="2"/>
              <a:buNone/>
            </a:pPr>
            <a:r>
              <a:rPr lang="en-US" sz="2800" smtClean="0">
                <a:ea typeface="ＭＳ Ｐゴシック"/>
                <a:cs typeface="ＭＳ Ｐゴシック"/>
              </a:rPr>
              <a:t>		- Cefotetan, 2 g IV (slow push over 3-5 minutes)</a:t>
            </a:r>
          </a:p>
          <a:p>
            <a:pPr eaLnBrk="1" hangingPunct="1">
              <a:buFont typeface="Wingdings" pitchFamily="2" charset="2"/>
              <a:buNone/>
            </a:pPr>
            <a:r>
              <a:rPr lang="en-US" sz="2800" smtClean="0">
                <a:ea typeface="ＭＳ Ｐゴシック"/>
                <a:cs typeface="ＭＳ Ｐゴシック"/>
              </a:rPr>
              <a:t>             or IM, every 12 hours</a:t>
            </a:r>
          </a:p>
          <a:p>
            <a:pPr eaLnBrk="1" hangingPunct="1">
              <a:buFont typeface="Wingdings" pitchFamily="2" charset="2"/>
              <a:buNone/>
            </a:pPr>
            <a:r>
              <a:rPr lang="en-US" sz="2800" smtClean="0">
                <a:ea typeface="ＭＳ Ｐゴシック"/>
                <a:cs typeface="ＭＳ Ｐゴシック"/>
              </a:rPr>
              <a:t>                        or</a:t>
            </a:r>
          </a:p>
          <a:p>
            <a:pPr eaLnBrk="1" hangingPunct="1">
              <a:buFont typeface="Wingdings" pitchFamily="2" charset="2"/>
              <a:buNone/>
            </a:pPr>
            <a:r>
              <a:rPr lang="en-US" sz="2800" smtClean="0">
                <a:ea typeface="ＭＳ Ｐゴシック"/>
                <a:cs typeface="ＭＳ Ｐゴシック"/>
              </a:rPr>
              <a:t>		- Ertapenem, 1 g IV/IM once a day</a:t>
            </a:r>
            <a:endParaRPr lang="en-US" smtClean="0">
              <a:ea typeface="ＭＳ Ｐゴシック"/>
              <a:cs typeface="ＭＳ Ｐゴシック"/>
            </a:endParaRPr>
          </a:p>
        </p:txBody>
      </p:sp>
    </p:spTree>
  </p:cSld>
  <p:clrMapOvr>
    <a:masterClrMapping/>
  </p:clrMapOvr>
  <p:timing>
    <p:tnLst>
      <p:par>
        <p:cTn id="1" dur="indefinite" restart="never" nodeType="tmRoot"/>
      </p:par>
    </p:tnLst>
  </p:timing>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0017" name="Rectangle 2"/>
          <p:cNvSpPr>
            <a:spLocks noGrp="1" noChangeArrowheads="1"/>
          </p:cNvSpPr>
          <p:nvPr>
            <p:ph type="title"/>
          </p:nvPr>
        </p:nvSpPr>
        <p:spPr>
          <a:xfrm>
            <a:off x="914400" y="0"/>
            <a:ext cx="7620000" cy="1143000"/>
          </a:xfrm>
        </p:spPr>
        <p:txBody>
          <a:bodyPr/>
          <a:lstStyle/>
          <a:p>
            <a:pPr eaLnBrk="1" hangingPunct="1"/>
            <a:r>
              <a:rPr lang="en-US" smtClean="0">
                <a:ea typeface="ＭＳ Ｐゴシック"/>
                <a:cs typeface="ＭＳ Ｐゴシック"/>
              </a:rPr>
              <a:t>Outcomes: </a:t>
            </a:r>
            <a:r>
              <a:rPr lang="en-US" u="sng" smtClean="0">
                <a:ea typeface="ＭＳ Ｐゴシック"/>
                <a:cs typeface="ＭＳ Ｐゴシック"/>
              </a:rPr>
              <a:t>Without</a:t>
            </a:r>
            <a:r>
              <a:rPr lang="en-US" smtClean="0">
                <a:ea typeface="ＭＳ Ｐゴシック"/>
                <a:cs typeface="ＭＳ Ｐゴシック"/>
              </a:rPr>
              <a:t> </a:t>
            </a:r>
            <a:br>
              <a:rPr lang="en-US" smtClean="0">
                <a:ea typeface="ＭＳ Ｐゴシック"/>
                <a:cs typeface="ＭＳ Ｐゴシック"/>
              </a:rPr>
            </a:br>
            <a:r>
              <a:rPr lang="en-US" smtClean="0">
                <a:ea typeface="ＭＳ Ｐゴシック"/>
                <a:cs typeface="ＭＳ Ｐゴシック"/>
              </a:rPr>
              <a:t>Battlefield Antibiotics</a:t>
            </a:r>
          </a:p>
        </p:txBody>
      </p:sp>
      <p:sp>
        <p:nvSpPr>
          <p:cNvPr id="470018" name="Rectangle 3"/>
          <p:cNvSpPr>
            <a:spLocks noGrp="1" noChangeArrowheads="1"/>
          </p:cNvSpPr>
          <p:nvPr>
            <p:ph idx="1"/>
          </p:nvPr>
        </p:nvSpPr>
        <p:spPr>
          <a:xfrm>
            <a:off x="228600" y="1981200"/>
            <a:ext cx="8915400" cy="4525963"/>
          </a:xfrm>
        </p:spPr>
        <p:txBody>
          <a:bodyPr/>
          <a:lstStyle/>
          <a:p>
            <a:pPr eaLnBrk="1" hangingPunct="1">
              <a:lnSpc>
                <a:spcPct val="90000"/>
              </a:lnSpc>
            </a:pPr>
            <a:r>
              <a:rPr lang="en-US" sz="3600" smtClean="0">
                <a:ea typeface="ＭＳ Ｐゴシック"/>
                <a:cs typeface="ＭＳ Ｐゴシック"/>
              </a:rPr>
              <a:t>Mogadishu 1993</a:t>
            </a:r>
          </a:p>
          <a:p>
            <a:pPr eaLnBrk="1" hangingPunct="1">
              <a:lnSpc>
                <a:spcPct val="90000"/>
              </a:lnSpc>
            </a:pPr>
            <a:r>
              <a:rPr lang="en-US" sz="3600" smtClean="0">
                <a:ea typeface="ＭＳ Ｐゴシック"/>
                <a:cs typeface="ＭＳ Ｐゴシック"/>
              </a:rPr>
              <a:t>Casualties: 58</a:t>
            </a:r>
          </a:p>
          <a:p>
            <a:pPr eaLnBrk="1" hangingPunct="1">
              <a:lnSpc>
                <a:spcPct val="90000"/>
              </a:lnSpc>
            </a:pPr>
            <a:r>
              <a:rPr lang="en-US" sz="3600" smtClean="0">
                <a:ea typeface="ＭＳ Ｐゴシック"/>
                <a:cs typeface="ＭＳ Ｐゴシック"/>
              </a:rPr>
              <a:t>Wound Infections: 16</a:t>
            </a:r>
          </a:p>
          <a:p>
            <a:pPr eaLnBrk="1" hangingPunct="1">
              <a:lnSpc>
                <a:spcPct val="90000"/>
              </a:lnSpc>
            </a:pPr>
            <a:r>
              <a:rPr lang="en-US" sz="3600" smtClean="0">
                <a:ea typeface="ＭＳ Ｐゴシック"/>
                <a:cs typeface="ＭＳ Ｐゴシック"/>
              </a:rPr>
              <a:t>Infection rate: 28%</a:t>
            </a:r>
          </a:p>
          <a:p>
            <a:pPr eaLnBrk="1" hangingPunct="1">
              <a:lnSpc>
                <a:spcPct val="90000"/>
              </a:lnSpc>
            </a:pPr>
            <a:r>
              <a:rPr lang="en-US" sz="3600" smtClean="0">
                <a:ea typeface="ＭＳ Ｐゴシック"/>
                <a:cs typeface="ＭＳ Ｐゴシック"/>
              </a:rPr>
              <a:t>Time from wounding</a:t>
            </a:r>
          </a:p>
          <a:p>
            <a:pPr eaLnBrk="1" hangingPunct="1">
              <a:lnSpc>
                <a:spcPct val="90000"/>
              </a:lnSpc>
              <a:buFont typeface="Wingdings" pitchFamily="2" charset="2"/>
              <a:buNone/>
            </a:pPr>
            <a:r>
              <a:rPr lang="en-US" sz="3600" smtClean="0">
                <a:ea typeface="ＭＳ Ｐゴシック"/>
                <a:cs typeface="ＭＳ Ｐゴシック"/>
              </a:rPr>
              <a:t>   to Level II care – 15 hrs.</a:t>
            </a:r>
          </a:p>
        </p:txBody>
      </p:sp>
      <p:pic>
        <p:nvPicPr>
          <p:cNvPr id="470019" name="Picture 4" descr="Blackhawk down"/>
          <p:cNvPicPr>
            <a:picLocks noChangeAspect="1" noChangeArrowheads="1"/>
          </p:cNvPicPr>
          <p:nvPr/>
        </p:nvPicPr>
        <p:blipFill>
          <a:blip r:embed="rId3"/>
          <a:srcRect/>
          <a:stretch>
            <a:fillRect/>
          </a:stretch>
        </p:blipFill>
        <p:spPr bwMode="auto">
          <a:xfrm>
            <a:off x="5800725" y="1905000"/>
            <a:ext cx="3343275" cy="5029200"/>
          </a:xfrm>
          <a:prstGeom prst="rect">
            <a:avLst/>
          </a:prstGeom>
          <a:noFill/>
          <a:ln w="9525">
            <a:noFill/>
            <a:miter lim="800000"/>
            <a:headEnd/>
            <a:tailEnd/>
          </a:ln>
        </p:spPr>
      </p:pic>
      <p:sp>
        <p:nvSpPr>
          <p:cNvPr id="470020" name="Text Box 5"/>
          <p:cNvSpPr txBox="1">
            <a:spLocks noChangeArrowheads="1"/>
          </p:cNvSpPr>
          <p:nvPr/>
        </p:nvSpPr>
        <p:spPr bwMode="auto">
          <a:xfrm>
            <a:off x="1635125" y="5791200"/>
            <a:ext cx="2359025" cy="954088"/>
          </a:xfrm>
          <a:prstGeom prst="rect">
            <a:avLst/>
          </a:prstGeom>
          <a:noFill/>
          <a:ln w="9525">
            <a:noFill/>
            <a:miter lim="800000"/>
            <a:headEnd/>
            <a:tailEnd/>
          </a:ln>
        </p:spPr>
        <p:txBody>
          <a:bodyPr wrap="none" lIns="91432" tIns="45716" rIns="91432" bIns="45716">
            <a:spAutoFit/>
          </a:bodyPr>
          <a:lstStyle/>
          <a:p>
            <a:pPr algn="ctr"/>
            <a:r>
              <a:rPr lang="en-US" i="1">
                <a:cs typeface="Times New Roman" pitchFamily="18" charset="0"/>
              </a:rPr>
              <a:t>Mabry et al</a:t>
            </a:r>
          </a:p>
          <a:p>
            <a:pPr algn="ctr"/>
            <a:r>
              <a:rPr lang="en-US" i="1">
                <a:cs typeface="Times New Roman" pitchFamily="18" charset="0"/>
              </a:rPr>
              <a:t>J Trauma 2000</a:t>
            </a:r>
          </a:p>
        </p:txBody>
      </p:sp>
    </p:spTree>
  </p:cSld>
  <p:clrMapOvr>
    <a:masterClrMapping/>
  </p:clrMapOvr>
  <p:timing>
    <p:tnLst>
      <p:par>
        <p:cTn id="1" dur="indefinite" restart="never" nodeType="tmRoot"/>
      </p:par>
    </p:tnLst>
  </p:timing>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386" name="Rectangle 3"/>
          <p:cNvSpPr>
            <a:spLocks noGrp="1" noChangeArrowheads="1"/>
          </p:cNvSpPr>
          <p:nvPr>
            <p:ph idx="1"/>
          </p:nvPr>
        </p:nvSpPr>
        <p:spPr>
          <a:xfrm>
            <a:off x="228600" y="1752600"/>
            <a:ext cx="8915400" cy="4525963"/>
          </a:xfrm>
        </p:spPr>
        <p:txBody>
          <a:bodyPr rtlCol="0">
            <a:normAutofit lnSpcReduction="10000"/>
          </a:bodyPr>
          <a:lstStyle/>
          <a:p>
            <a:pPr eaLnBrk="1" fontAlgn="auto" hangingPunct="1">
              <a:lnSpc>
                <a:spcPct val="90000"/>
              </a:lnSpc>
              <a:spcAft>
                <a:spcPts val="0"/>
              </a:spcAft>
              <a:buFont typeface="Wingdings" pitchFamily="2" charset="2"/>
              <a:buNone/>
              <a:defRPr/>
            </a:pPr>
            <a:r>
              <a:rPr lang="en-US" sz="3600" dirty="0" smtClean="0">
                <a:ea typeface="ＭＳ Ｐゴシック"/>
                <a:cs typeface="ＭＳ Ｐゴシック"/>
              </a:rPr>
              <a:t>Tarpey – AMEDD J 2005: </a:t>
            </a:r>
          </a:p>
          <a:p>
            <a:pPr lvl="1" eaLnBrk="1" fontAlgn="auto" hangingPunct="1">
              <a:lnSpc>
                <a:spcPct val="90000"/>
              </a:lnSpc>
              <a:spcAft>
                <a:spcPts val="0"/>
              </a:spcAft>
              <a:buFont typeface="Arial" pitchFamily="34" charset="0"/>
              <a:buChar char="–"/>
              <a:defRPr/>
            </a:pPr>
            <a:r>
              <a:rPr lang="en-US" sz="3200" dirty="0" smtClean="0">
                <a:ea typeface="ＭＳ Ｐゴシック"/>
              </a:rPr>
              <a:t>32 casualties with open wounds</a:t>
            </a:r>
          </a:p>
          <a:p>
            <a:pPr lvl="1" eaLnBrk="1" fontAlgn="auto" hangingPunct="1">
              <a:lnSpc>
                <a:spcPct val="90000"/>
              </a:lnSpc>
              <a:spcAft>
                <a:spcPts val="0"/>
              </a:spcAft>
              <a:buFont typeface="Arial" pitchFamily="34" charset="0"/>
              <a:buChar char="–"/>
              <a:defRPr/>
            </a:pPr>
            <a:r>
              <a:rPr lang="en-US" sz="3200" dirty="0" smtClean="0">
                <a:ea typeface="ＭＳ Ｐゴシック"/>
              </a:rPr>
              <a:t>All received battlefield antibiotics</a:t>
            </a:r>
          </a:p>
          <a:p>
            <a:pPr lvl="1" eaLnBrk="1" fontAlgn="auto" hangingPunct="1">
              <a:lnSpc>
                <a:spcPct val="90000"/>
              </a:lnSpc>
              <a:spcAft>
                <a:spcPts val="0"/>
              </a:spcAft>
              <a:buFont typeface="Arial" pitchFamily="34" charset="0"/>
              <a:buChar char="–"/>
              <a:defRPr/>
            </a:pPr>
            <a:r>
              <a:rPr lang="en-US" sz="3200" u="sng" dirty="0" smtClean="0">
                <a:ea typeface="ＭＳ Ｐゴシック"/>
              </a:rPr>
              <a:t>None</a:t>
            </a:r>
            <a:r>
              <a:rPr lang="en-US" sz="3200" dirty="0" smtClean="0">
                <a:ea typeface="ＭＳ Ｐゴシック"/>
              </a:rPr>
              <a:t> developed wound infections</a:t>
            </a:r>
          </a:p>
          <a:p>
            <a:pPr lvl="1" eaLnBrk="1" fontAlgn="auto" hangingPunct="1">
              <a:lnSpc>
                <a:spcPct val="90000"/>
              </a:lnSpc>
              <a:spcAft>
                <a:spcPts val="0"/>
              </a:spcAft>
              <a:buFont typeface="Arial" pitchFamily="34" charset="0"/>
              <a:buChar char="–"/>
              <a:defRPr/>
            </a:pPr>
            <a:r>
              <a:rPr lang="en-US" sz="3200" dirty="0" smtClean="0">
                <a:ea typeface="ＭＳ Ｐゴシック"/>
              </a:rPr>
              <a:t>Used TCCC recommendations modified by availability:</a:t>
            </a:r>
          </a:p>
          <a:p>
            <a:pPr lvl="2" eaLnBrk="1" fontAlgn="auto" hangingPunct="1">
              <a:lnSpc>
                <a:spcPct val="90000"/>
              </a:lnSpc>
              <a:spcAft>
                <a:spcPts val="0"/>
              </a:spcAft>
              <a:buFont typeface="Arial" pitchFamily="34" charset="0"/>
              <a:buChar char="•"/>
              <a:defRPr/>
            </a:pPr>
            <a:r>
              <a:rPr lang="en-US" sz="3200" dirty="0" smtClean="0">
                <a:ea typeface="ＭＳ Ｐゴシック"/>
              </a:rPr>
              <a:t>Levofloxacin for an oral antibiotic</a:t>
            </a:r>
          </a:p>
          <a:p>
            <a:pPr lvl="2" eaLnBrk="1" fontAlgn="auto" hangingPunct="1">
              <a:lnSpc>
                <a:spcPct val="90000"/>
              </a:lnSpc>
              <a:spcAft>
                <a:spcPts val="0"/>
              </a:spcAft>
              <a:buFont typeface="Arial" pitchFamily="34" charset="0"/>
              <a:buChar char="•"/>
              <a:defRPr/>
            </a:pPr>
            <a:r>
              <a:rPr lang="en-US" sz="3200" dirty="0" smtClean="0">
                <a:ea typeface="ＭＳ Ｐゴシック"/>
              </a:rPr>
              <a:t>IV cefazolin for extremity injuries</a:t>
            </a:r>
          </a:p>
          <a:p>
            <a:pPr lvl="2" eaLnBrk="1" fontAlgn="auto" hangingPunct="1">
              <a:lnSpc>
                <a:spcPct val="90000"/>
              </a:lnSpc>
              <a:spcAft>
                <a:spcPts val="0"/>
              </a:spcAft>
              <a:buFont typeface="Arial" pitchFamily="34" charset="0"/>
              <a:buChar char="•"/>
              <a:defRPr/>
            </a:pPr>
            <a:r>
              <a:rPr lang="en-US" sz="3200" dirty="0" smtClean="0">
                <a:ea typeface="ＭＳ Ｐゴシック"/>
              </a:rPr>
              <a:t>IV ceftriaxone for abdominal injuries. </a:t>
            </a:r>
          </a:p>
        </p:txBody>
      </p:sp>
      <p:sp>
        <p:nvSpPr>
          <p:cNvPr id="472066" name="Rectangle 2"/>
          <p:cNvSpPr>
            <a:spLocks noGrp="1" noChangeArrowheads="1"/>
          </p:cNvSpPr>
          <p:nvPr>
            <p:ph type="title"/>
          </p:nvPr>
        </p:nvSpPr>
        <p:spPr>
          <a:xfrm>
            <a:off x="1143000" y="0"/>
            <a:ext cx="7620000" cy="1143000"/>
          </a:xfrm>
        </p:spPr>
        <p:txBody>
          <a:bodyPr/>
          <a:lstStyle/>
          <a:p>
            <a:pPr eaLnBrk="1" hangingPunct="1"/>
            <a:r>
              <a:rPr lang="en-US" smtClean="0">
                <a:ea typeface="ＭＳ Ｐゴシック"/>
                <a:cs typeface="ＭＳ Ｐゴシック"/>
              </a:rPr>
              <a:t>Outcomes: </a:t>
            </a:r>
            <a:r>
              <a:rPr lang="en-US" u="sng" smtClean="0">
                <a:ea typeface="ＭＳ Ｐゴシック"/>
                <a:cs typeface="ＭＳ Ｐゴシック"/>
              </a:rPr>
              <a:t>With</a:t>
            </a:r>
            <a:br>
              <a:rPr lang="en-US" u="sng" smtClean="0">
                <a:ea typeface="ＭＳ Ｐゴシック"/>
                <a:cs typeface="ＭＳ Ｐゴシック"/>
              </a:rPr>
            </a:br>
            <a:r>
              <a:rPr lang="en-US" smtClean="0">
                <a:ea typeface="ＭＳ Ｐゴシック"/>
                <a:cs typeface="ＭＳ Ｐゴシック"/>
              </a:rPr>
              <a:t> Battlefield Antibiotics</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7"/>
          <p:cNvSpPr>
            <a:spLocks noGrp="1" noChangeArrowheads="1"/>
          </p:cNvSpPr>
          <p:nvPr>
            <p:ph type="title"/>
          </p:nvPr>
        </p:nvSpPr>
        <p:spPr>
          <a:xfrm>
            <a:off x="1066800" y="66675"/>
            <a:ext cx="7543800" cy="1143000"/>
          </a:xfrm>
        </p:spPr>
        <p:txBody>
          <a:bodyPr rtlCol="0">
            <a:normAutofit fontScale="90000"/>
          </a:bodyPr>
          <a:lstStyle/>
          <a:p>
            <a:pPr eaLnBrk="1" fontAlgn="auto" hangingPunct="1">
              <a:spcAft>
                <a:spcPts val="0"/>
              </a:spcAft>
              <a:defRPr/>
            </a:pPr>
            <a:r>
              <a:rPr lang="en-US" sz="4800" dirty="0" smtClean="0">
                <a:ea typeface="ＭＳ Ｐゴシック"/>
                <a:cs typeface="ＭＳ Ｐゴシック"/>
              </a:rPr>
              <a:t>Surgical Airway</a:t>
            </a:r>
            <a:br>
              <a:rPr lang="en-US" sz="4800" dirty="0" smtClean="0">
                <a:ea typeface="ＭＳ Ｐゴシック"/>
                <a:cs typeface="ＭＳ Ｐゴシック"/>
              </a:rPr>
            </a:br>
            <a:r>
              <a:rPr lang="en-US" sz="4800" dirty="0" smtClean="0">
                <a:ea typeface="ＭＳ Ｐゴシック"/>
                <a:cs typeface="ＭＳ Ｐゴシック"/>
              </a:rPr>
              <a:t>(Cricothyroidotomy)</a:t>
            </a:r>
          </a:p>
        </p:txBody>
      </p:sp>
      <p:sp>
        <p:nvSpPr>
          <p:cNvPr id="59394" name="Rectangle 9"/>
          <p:cNvSpPr>
            <a:spLocks noGrp="1" noChangeArrowheads="1"/>
          </p:cNvSpPr>
          <p:nvPr>
            <p:ph idx="1"/>
          </p:nvPr>
        </p:nvSpPr>
        <p:spPr>
          <a:xfrm>
            <a:off x="685800" y="2286000"/>
            <a:ext cx="7772400" cy="4114800"/>
          </a:xfrm>
        </p:spPr>
        <p:txBody>
          <a:bodyPr rtlCol="0">
            <a:normAutofit fontScale="92500" lnSpcReduction="10000"/>
          </a:bodyPr>
          <a:lstStyle/>
          <a:p>
            <a:pPr eaLnBrk="1" fontAlgn="auto" hangingPunct="1">
              <a:spcAft>
                <a:spcPts val="0"/>
              </a:spcAft>
              <a:buFont typeface="Arial" pitchFamily="34" charset="0"/>
              <a:buChar char="•"/>
              <a:defRPr/>
            </a:pPr>
            <a:r>
              <a:rPr lang="en-US" sz="2800" dirty="0" smtClean="0">
                <a:ea typeface="ＭＳ Ｐゴシック"/>
                <a:cs typeface="ＭＳ Ｐゴシック"/>
              </a:rPr>
              <a:t>The following series of slides and the video demonstrate a horizontal (transverse) incision technique for performing a surgical airway.</a:t>
            </a:r>
          </a:p>
          <a:p>
            <a:pPr eaLnBrk="1" fontAlgn="auto" hangingPunct="1">
              <a:spcAft>
                <a:spcPts val="0"/>
              </a:spcAft>
              <a:buFont typeface="Arial" pitchFamily="34" charset="0"/>
              <a:buChar char="•"/>
              <a:defRPr/>
            </a:pPr>
            <a:r>
              <a:rPr lang="en-US" sz="2800" dirty="0" smtClean="0">
                <a:solidFill>
                  <a:srgbClr val="FF3300"/>
                </a:solidFill>
                <a:ea typeface="ＭＳ Ｐゴシック"/>
                <a:cs typeface="ＭＳ Ｐゴシック"/>
              </a:rPr>
              <a:t>A vertical (mid-sagittal) incision technique is preferred by many trauma specialists and is recommended in the Iraq/Afghanistan War Surgery textbook.</a:t>
            </a:r>
          </a:p>
          <a:p>
            <a:pPr eaLnBrk="1" fontAlgn="auto" hangingPunct="1">
              <a:spcAft>
                <a:spcPts val="0"/>
              </a:spcAft>
              <a:buFont typeface="Arial" pitchFamily="34" charset="0"/>
              <a:buChar char="•"/>
              <a:defRPr/>
            </a:pPr>
            <a:r>
              <a:rPr lang="en-US" sz="2800" dirty="0" smtClean="0">
                <a:ea typeface="ＭＳ Ｐゴシック"/>
                <a:cs typeface="ＭＳ Ｐゴシック"/>
              </a:rPr>
              <a:t>Steps are the same except for the orientation of the incision.</a:t>
            </a:r>
          </a:p>
          <a:p>
            <a:pPr eaLnBrk="1" fontAlgn="auto" hangingPunct="1">
              <a:spcAft>
                <a:spcPts val="0"/>
              </a:spcAft>
              <a:buFont typeface="Arial" pitchFamily="34" charset="0"/>
              <a:buChar char="•"/>
              <a:defRPr/>
            </a:pPr>
            <a:r>
              <a:rPr lang="en-US" sz="2800" dirty="0" smtClean="0">
                <a:ea typeface="ＭＳ Ｐゴシック"/>
                <a:cs typeface="ＭＳ Ｐゴシック"/>
              </a:rPr>
              <a:t>Use a 6.0 tube for the airway</a:t>
            </a:r>
          </a:p>
          <a:p>
            <a:pPr eaLnBrk="1" fontAlgn="auto" hangingPunct="1">
              <a:spcAft>
                <a:spcPts val="0"/>
              </a:spcAft>
              <a:buFont typeface="Arial" pitchFamily="34" charset="0"/>
              <a:buChar char="•"/>
              <a:defRPr/>
            </a:pPr>
            <a:endParaRPr lang="en-US" sz="2800" dirty="0" smtClean="0">
              <a:ea typeface="ＭＳ Ｐゴシック"/>
              <a:cs typeface="ＭＳ Ｐゴシック"/>
            </a:endParaRPr>
          </a:p>
        </p:txBody>
      </p:sp>
    </p:spTree>
  </p:cSld>
  <p:clrMapOvr>
    <a:masterClrMapping/>
  </p:clrMapOvr>
  <p:timing>
    <p:tnLst>
      <p:par>
        <p:cTn id="1" dur="indefinite" restart="never" nodeType="tmRoot"/>
      </p:par>
    </p:tn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4113" name="Rectangle 3"/>
          <p:cNvSpPr>
            <a:spLocks noGrp="1" noChangeArrowheads="1"/>
          </p:cNvSpPr>
          <p:nvPr>
            <p:ph idx="1"/>
          </p:nvPr>
        </p:nvSpPr>
        <p:spPr>
          <a:xfrm>
            <a:off x="228600" y="1828800"/>
            <a:ext cx="8915400" cy="4525963"/>
          </a:xfrm>
        </p:spPr>
        <p:txBody>
          <a:bodyPr/>
          <a:lstStyle/>
          <a:p>
            <a:pPr eaLnBrk="1" hangingPunct="1">
              <a:lnSpc>
                <a:spcPct val="90000"/>
              </a:lnSpc>
            </a:pPr>
            <a:r>
              <a:rPr lang="en-US" smtClean="0">
                <a:ea typeface="ＭＳ Ｐゴシック"/>
                <a:cs typeface="ＭＳ Ｐゴシック"/>
              </a:rPr>
              <a:t>MSG Ted Westmoreland</a:t>
            </a:r>
          </a:p>
          <a:p>
            <a:pPr eaLnBrk="1" hangingPunct="1">
              <a:lnSpc>
                <a:spcPct val="90000"/>
              </a:lnSpc>
            </a:pPr>
            <a:r>
              <a:rPr lang="en-US" smtClean="0">
                <a:ea typeface="ＭＳ Ｐゴシック"/>
                <a:cs typeface="ＭＳ Ｐゴシック"/>
              </a:rPr>
              <a:t>Special Operations Medical Association presentation 2004</a:t>
            </a:r>
          </a:p>
          <a:p>
            <a:pPr eaLnBrk="1" hangingPunct="1">
              <a:lnSpc>
                <a:spcPct val="90000"/>
              </a:lnSpc>
            </a:pPr>
            <a:r>
              <a:rPr lang="en-US" smtClean="0">
                <a:ea typeface="ＭＳ Ｐゴシック"/>
                <a:cs typeface="ＭＳ Ｐゴシック"/>
              </a:rPr>
              <a:t>Multiple casualty scenario involving 19 Ranger and Special Forces WIA as well as 30 Iraqi WIA</a:t>
            </a:r>
          </a:p>
          <a:p>
            <a:pPr eaLnBrk="1" hangingPunct="1">
              <a:lnSpc>
                <a:spcPct val="90000"/>
              </a:lnSpc>
            </a:pPr>
            <a:r>
              <a:rPr lang="en-US" smtClean="0">
                <a:ea typeface="ＭＳ Ｐゴシック"/>
                <a:cs typeface="ＭＳ Ｐゴシック"/>
              </a:rPr>
              <a:t>11-hour delay to hospital care</a:t>
            </a:r>
          </a:p>
          <a:p>
            <a:pPr eaLnBrk="1" hangingPunct="1">
              <a:lnSpc>
                <a:spcPct val="90000"/>
              </a:lnSpc>
            </a:pPr>
            <a:r>
              <a:rPr lang="en-US" smtClean="0">
                <a:ea typeface="ＭＳ Ｐゴシック"/>
                <a:cs typeface="ＭＳ Ｐゴシック"/>
              </a:rPr>
              <a:t>Battlefield antibiotics given</a:t>
            </a:r>
          </a:p>
          <a:p>
            <a:pPr eaLnBrk="1" hangingPunct="1">
              <a:lnSpc>
                <a:spcPct val="90000"/>
              </a:lnSpc>
            </a:pPr>
            <a:r>
              <a:rPr lang="en-US" smtClean="0">
                <a:ea typeface="ＭＳ Ｐゴシック"/>
                <a:cs typeface="ＭＳ Ｐゴシック"/>
              </a:rPr>
              <a:t>No wound infections developed in this group. </a:t>
            </a:r>
            <a:endParaRPr lang="en-US" sz="3600" smtClean="0">
              <a:ea typeface="ＭＳ Ｐゴシック"/>
              <a:cs typeface="ＭＳ Ｐゴシック"/>
            </a:endParaRPr>
          </a:p>
        </p:txBody>
      </p:sp>
      <p:sp>
        <p:nvSpPr>
          <p:cNvPr id="474114" name="Rectangle 2"/>
          <p:cNvSpPr>
            <a:spLocks noGrp="1" noChangeArrowheads="1"/>
          </p:cNvSpPr>
          <p:nvPr>
            <p:ph type="title"/>
          </p:nvPr>
        </p:nvSpPr>
        <p:spPr>
          <a:xfrm>
            <a:off x="1143000" y="0"/>
            <a:ext cx="7620000" cy="1143000"/>
          </a:xfrm>
        </p:spPr>
        <p:txBody>
          <a:bodyPr/>
          <a:lstStyle/>
          <a:p>
            <a:pPr eaLnBrk="1" hangingPunct="1"/>
            <a:r>
              <a:rPr lang="en-US" smtClean="0">
                <a:ea typeface="ＭＳ Ｐゴシック"/>
                <a:cs typeface="ＭＳ Ｐゴシック"/>
              </a:rPr>
              <a:t>Outcomes: </a:t>
            </a:r>
            <a:r>
              <a:rPr lang="en-US" u="sng" smtClean="0">
                <a:ea typeface="ＭＳ Ｐゴシック"/>
                <a:cs typeface="ＭＳ Ｐゴシック"/>
              </a:rPr>
              <a:t>With</a:t>
            </a:r>
            <a:br>
              <a:rPr lang="en-US" u="sng" smtClean="0">
                <a:ea typeface="ＭＳ Ｐゴシック"/>
                <a:cs typeface="ＭＳ Ｐゴシック"/>
              </a:rPr>
            </a:br>
            <a:r>
              <a:rPr lang="en-US" smtClean="0">
                <a:ea typeface="ＭＳ Ｐゴシック"/>
                <a:cs typeface="ＭＳ Ｐゴシック"/>
              </a:rPr>
              <a:t> Battlefield Antibiotics</a:t>
            </a:r>
          </a:p>
        </p:txBody>
      </p:sp>
    </p:spTree>
  </p:cSld>
  <p:clrMapOvr>
    <a:masterClrMapping/>
  </p:clrMapOvr>
  <p:timing>
    <p:tnLst>
      <p:par>
        <p:cTn id="1" dur="indefinite" restart="never" nodeType="tmRoot"/>
      </p:par>
    </p:tnLst>
  </p:timing>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6161" name="Rectangle 3"/>
          <p:cNvSpPr>
            <a:spLocks noGrp="1" noChangeArrowheads="1"/>
          </p:cNvSpPr>
          <p:nvPr>
            <p:ph idx="1"/>
          </p:nvPr>
        </p:nvSpPr>
        <p:spPr>
          <a:xfrm>
            <a:off x="685800" y="5410200"/>
            <a:ext cx="7772400" cy="2286000"/>
          </a:xfrm>
        </p:spPr>
        <p:txBody>
          <a:bodyPr/>
          <a:lstStyle/>
          <a:p>
            <a:pPr algn="ctr" eaLnBrk="1" hangingPunct="1">
              <a:buFont typeface="Wingdings" pitchFamily="2" charset="2"/>
              <a:buNone/>
            </a:pPr>
            <a:r>
              <a:rPr lang="en-US" sz="3600" b="1" smtClean="0">
                <a:solidFill>
                  <a:srgbClr val="FF3300"/>
                </a:solidFill>
                <a:ea typeface="ＭＳ Ｐゴシック"/>
                <a:cs typeface="ＭＳ Ｐゴシック"/>
              </a:rPr>
              <a:t>Recommended for all open wounds on the battlefield! </a:t>
            </a:r>
          </a:p>
        </p:txBody>
      </p:sp>
      <p:pic>
        <p:nvPicPr>
          <p:cNvPr id="476162" name="Picture 5" descr="footblastwoundsm"/>
          <p:cNvPicPr>
            <a:picLocks noChangeAspect="1" noChangeArrowheads="1"/>
          </p:cNvPicPr>
          <p:nvPr/>
        </p:nvPicPr>
        <p:blipFill>
          <a:blip r:embed="rId3"/>
          <a:srcRect/>
          <a:stretch>
            <a:fillRect/>
          </a:stretch>
        </p:blipFill>
        <p:spPr bwMode="auto">
          <a:xfrm>
            <a:off x="2057400" y="1600200"/>
            <a:ext cx="4948238" cy="3733800"/>
          </a:xfrm>
          <a:prstGeom prst="rect">
            <a:avLst/>
          </a:prstGeom>
          <a:noFill/>
          <a:ln w="9525">
            <a:noFill/>
            <a:miter lim="800000"/>
            <a:headEnd/>
            <a:tailEnd/>
          </a:ln>
        </p:spPr>
      </p:pic>
      <p:sp>
        <p:nvSpPr>
          <p:cNvPr id="476163" name="Rectangle 2"/>
          <p:cNvSpPr>
            <a:spLocks noGrp="1" noChangeArrowheads="1"/>
          </p:cNvSpPr>
          <p:nvPr>
            <p:ph type="title"/>
          </p:nvPr>
        </p:nvSpPr>
        <p:spPr>
          <a:xfrm>
            <a:off x="1752600" y="76200"/>
            <a:ext cx="6934200" cy="1143000"/>
          </a:xfrm>
        </p:spPr>
        <p:txBody>
          <a:bodyPr/>
          <a:lstStyle/>
          <a:p>
            <a:pPr eaLnBrk="1" hangingPunct="1"/>
            <a:r>
              <a:rPr lang="en-US" sz="5400" smtClean="0">
                <a:ea typeface="ＭＳ Ｐゴシック"/>
                <a:cs typeface="ＭＳ Ｐゴシック"/>
              </a:rPr>
              <a:t>Battlefield Antibiotics</a:t>
            </a:r>
          </a:p>
        </p:txBody>
      </p:sp>
    </p:spTree>
  </p:cSld>
  <p:clrMapOvr>
    <a:masterClrMapping/>
  </p:clrMapOvr>
  <p:timing>
    <p:tnLst>
      <p:par>
        <p:cTn id="1" dur="indefinite" restart="never" nodeType="tmRoot"/>
      </p:par>
    </p:tnLst>
  </p:timing>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8209" name="Rectangle 3"/>
          <p:cNvSpPr>
            <a:spLocks noGrp="1" noChangeArrowheads="1"/>
          </p:cNvSpPr>
          <p:nvPr>
            <p:ph idx="1"/>
          </p:nvPr>
        </p:nvSpPr>
        <p:spPr>
          <a:xfrm>
            <a:off x="609600" y="1752600"/>
            <a:ext cx="8229600" cy="4525963"/>
          </a:xfrm>
        </p:spPr>
        <p:txBody>
          <a:bodyPr/>
          <a:lstStyle/>
          <a:p>
            <a:pPr eaLnBrk="1" hangingPunct="1">
              <a:buFont typeface="Wingdings" pitchFamily="2" charset="2"/>
              <a:buNone/>
            </a:pPr>
            <a:r>
              <a:rPr lang="en-US" smtClean="0">
                <a:ea typeface="ＭＳ Ｐゴシック"/>
                <a:cs typeface="ＭＳ Ｐゴシック"/>
              </a:rPr>
              <a:t>If casualty can take PO meds</a:t>
            </a:r>
          </a:p>
          <a:p>
            <a:pPr eaLnBrk="1" hangingPunct="1"/>
            <a:r>
              <a:rPr lang="en-US" smtClean="0">
                <a:ea typeface="ＭＳ Ｐゴシック"/>
                <a:cs typeface="ＭＳ Ｐゴシック"/>
              </a:rPr>
              <a:t>Moxifloxacin 400 mg, one tablet daily</a:t>
            </a:r>
          </a:p>
          <a:p>
            <a:pPr lvl="1" eaLnBrk="1" hangingPunct="1"/>
            <a:r>
              <a:rPr lang="en-US" smtClean="0">
                <a:ea typeface="ＭＳ Ｐゴシック"/>
                <a:cs typeface="ＭＳ Ｐゴシック"/>
              </a:rPr>
              <a:t>Broad spectrum – kills most bacteria</a:t>
            </a:r>
          </a:p>
          <a:p>
            <a:pPr lvl="1" eaLnBrk="1" hangingPunct="1"/>
            <a:r>
              <a:rPr lang="en-US" smtClean="0">
                <a:ea typeface="ＭＳ Ｐゴシック"/>
                <a:cs typeface="ＭＳ Ｐゴシック"/>
              </a:rPr>
              <a:t>Few side effects</a:t>
            </a:r>
          </a:p>
          <a:p>
            <a:pPr lvl="1" eaLnBrk="1" hangingPunct="1"/>
            <a:r>
              <a:rPr lang="en-US" smtClean="0">
                <a:ea typeface="ＭＳ Ｐゴシック"/>
                <a:cs typeface="ＭＳ Ｐゴシック"/>
              </a:rPr>
              <a:t>Take </a:t>
            </a:r>
            <a:r>
              <a:rPr lang="en-US" u="sng" smtClean="0">
                <a:ea typeface="ＭＳ Ｐゴシック"/>
                <a:cs typeface="ＭＳ Ｐゴシック"/>
              </a:rPr>
              <a:t>as soon as possible</a:t>
            </a:r>
            <a:r>
              <a:rPr lang="en-US" smtClean="0">
                <a:ea typeface="ＭＳ Ｐゴシック"/>
                <a:cs typeface="ＭＳ Ｐゴシック"/>
              </a:rPr>
              <a:t> after life-threatening conditions have been addressed</a:t>
            </a:r>
          </a:p>
          <a:p>
            <a:pPr lvl="1" eaLnBrk="1" hangingPunct="1"/>
            <a:r>
              <a:rPr lang="en-US" smtClean="0">
                <a:ea typeface="ＭＳ Ｐゴシック"/>
                <a:cs typeface="ＭＳ Ｐゴシック"/>
              </a:rPr>
              <a:t>Delays in antibiotic administration increase the risk of wound infections</a:t>
            </a:r>
          </a:p>
          <a:p>
            <a:pPr lvl="1" eaLnBrk="1" hangingPunct="1">
              <a:buFontTx/>
              <a:buNone/>
            </a:pPr>
            <a:endParaRPr lang="en-US" smtClean="0">
              <a:ea typeface="ＭＳ Ｐゴシック"/>
              <a:cs typeface="ＭＳ Ｐゴシック"/>
            </a:endParaRPr>
          </a:p>
        </p:txBody>
      </p:sp>
      <p:sp>
        <p:nvSpPr>
          <p:cNvPr id="478210" name="Rectangle 2"/>
          <p:cNvSpPr>
            <a:spLocks noGrp="1" noChangeArrowheads="1"/>
          </p:cNvSpPr>
          <p:nvPr>
            <p:ph type="title"/>
          </p:nvPr>
        </p:nvSpPr>
        <p:spPr>
          <a:xfrm>
            <a:off x="1752600" y="76200"/>
            <a:ext cx="6934200" cy="1143000"/>
          </a:xfrm>
        </p:spPr>
        <p:txBody>
          <a:bodyPr/>
          <a:lstStyle/>
          <a:p>
            <a:pPr eaLnBrk="1" hangingPunct="1"/>
            <a:r>
              <a:rPr lang="en-US" sz="5400" smtClean="0">
                <a:ea typeface="ＭＳ Ｐゴシック"/>
                <a:cs typeface="ＭＳ Ｐゴシック"/>
              </a:rPr>
              <a:t>Battlefield Antibiotics</a:t>
            </a:r>
          </a:p>
        </p:txBody>
      </p:sp>
    </p:spTree>
  </p:cSld>
  <p:clrMapOvr>
    <a:masterClrMapping/>
  </p:clrMapOvr>
  <p:timing>
    <p:tnLst>
      <p:par>
        <p:cTn id="1" dur="indefinite" restart="never" nodeType="tmRoot"/>
      </p:par>
    </p:tnLst>
  </p:timing>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0257" name="Rectangle 2"/>
          <p:cNvSpPr>
            <a:spLocks noGrp="1" noChangeArrowheads="1"/>
          </p:cNvSpPr>
          <p:nvPr>
            <p:ph type="title"/>
          </p:nvPr>
        </p:nvSpPr>
        <p:spPr>
          <a:xfrm>
            <a:off x="2057400" y="76200"/>
            <a:ext cx="5715000" cy="1143000"/>
          </a:xfrm>
        </p:spPr>
        <p:txBody>
          <a:bodyPr/>
          <a:lstStyle/>
          <a:p>
            <a:pPr eaLnBrk="1" hangingPunct="1"/>
            <a:r>
              <a:rPr lang="en-US" sz="5400" smtClean="0">
                <a:ea typeface="ＭＳ Ｐゴシック"/>
                <a:cs typeface="ＭＳ Ｐゴシック"/>
              </a:rPr>
              <a:t>Combat Pill Pack</a:t>
            </a:r>
          </a:p>
        </p:txBody>
      </p:sp>
      <p:sp>
        <p:nvSpPr>
          <p:cNvPr id="480258" name="Text Box 3"/>
          <p:cNvSpPr txBox="1">
            <a:spLocks noChangeArrowheads="1"/>
          </p:cNvSpPr>
          <p:nvPr/>
        </p:nvSpPr>
        <p:spPr bwMode="auto">
          <a:xfrm>
            <a:off x="822325" y="2438400"/>
            <a:ext cx="2378075" cy="457200"/>
          </a:xfrm>
          <a:prstGeom prst="rect">
            <a:avLst/>
          </a:prstGeom>
          <a:noFill/>
          <a:ln w="9525">
            <a:noFill/>
            <a:miter lim="800000"/>
            <a:headEnd/>
            <a:tailEnd/>
          </a:ln>
        </p:spPr>
        <p:txBody>
          <a:bodyPr>
            <a:spAutoFit/>
          </a:bodyPr>
          <a:lstStyle/>
          <a:p>
            <a:endParaRPr lang="en-US" sz="2400">
              <a:latin typeface="Arial" charset="0"/>
            </a:endParaRPr>
          </a:p>
        </p:txBody>
      </p:sp>
      <p:sp>
        <p:nvSpPr>
          <p:cNvPr id="480259" name="Text Box 4"/>
          <p:cNvSpPr txBox="1">
            <a:spLocks noChangeArrowheads="1"/>
          </p:cNvSpPr>
          <p:nvPr/>
        </p:nvSpPr>
        <p:spPr bwMode="auto">
          <a:xfrm>
            <a:off x="685800" y="2859088"/>
            <a:ext cx="2895600" cy="457200"/>
          </a:xfrm>
          <a:prstGeom prst="rect">
            <a:avLst/>
          </a:prstGeom>
          <a:noFill/>
          <a:ln w="9525">
            <a:noFill/>
            <a:miter lim="800000"/>
            <a:headEnd/>
            <a:tailEnd/>
          </a:ln>
        </p:spPr>
        <p:txBody>
          <a:bodyPr>
            <a:spAutoFit/>
          </a:bodyPr>
          <a:lstStyle/>
          <a:p>
            <a:endParaRPr lang="en-US" sz="2400">
              <a:latin typeface="Arial" charset="0"/>
            </a:endParaRPr>
          </a:p>
        </p:txBody>
      </p:sp>
      <p:grpSp>
        <p:nvGrpSpPr>
          <p:cNvPr id="480260" name="Group 5"/>
          <p:cNvGrpSpPr>
            <a:grpSpLocks/>
          </p:cNvGrpSpPr>
          <p:nvPr/>
        </p:nvGrpSpPr>
        <p:grpSpPr bwMode="auto">
          <a:xfrm>
            <a:off x="4648200" y="1828800"/>
            <a:ext cx="4495800" cy="5029200"/>
            <a:chOff x="2928" y="1152"/>
            <a:chExt cx="2832" cy="3168"/>
          </a:xfrm>
        </p:grpSpPr>
        <p:pic>
          <p:nvPicPr>
            <p:cNvPr id="480263" name="Picture 6" descr="TCCC5 copy"/>
            <p:cNvPicPr>
              <a:picLocks noChangeAspect="1" noChangeArrowheads="1"/>
            </p:cNvPicPr>
            <p:nvPr/>
          </p:nvPicPr>
          <p:blipFill>
            <a:blip r:embed="rId3"/>
            <a:srcRect/>
            <a:stretch>
              <a:fillRect/>
            </a:stretch>
          </p:blipFill>
          <p:spPr bwMode="auto">
            <a:xfrm>
              <a:off x="2928" y="1152"/>
              <a:ext cx="2832" cy="2880"/>
            </a:xfrm>
            <a:prstGeom prst="rect">
              <a:avLst/>
            </a:prstGeom>
            <a:noFill/>
            <a:ln w="9525">
              <a:noFill/>
              <a:miter lim="800000"/>
              <a:headEnd/>
              <a:tailEnd/>
            </a:ln>
          </p:spPr>
        </p:pic>
        <p:pic>
          <p:nvPicPr>
            <p:cNvPr id="480264" name="Picture 7" descr="Title copy"/>
            <p:cNvPicPr>
              <a:picLocks noChangeAspect="1" noChangeArrowheads="1"/>
            </p:cNvPicPr>
            <p:nvPr/>
          </p:nvPicPr>
          <p:blipFill>
            <a:blip r:embed="rId4"/>
            <a:srcRect/>
            <a:stretch>
              <a:fillRect/>
            </a:stretch>
          </p:blipFill>
          <p:spPr bwMode="auto">
            <a:xfrm>
              <a:off x="2928" y="3816"/>
              <a:ext cx="2832" cy="504"/>
            </a:xfrm>
            <a:prstGeom prst="rect">
              <a:avLst/>
            </a:prstGeom>
            <a:noFill/>
            <a:ln w="9525">
              <a:noFill/>
              <a:miter lim="800000"/>
              <a:headEnd/>
              <a:tailEnd/>
            </a:ln>
          </p:spPr>
        </p:pic>
      </p:grpSp>
      <p:pic>
        <p:nvPicPr>
          <p:cNvPr id="480261" name="Picture 9" descr="pill bag"/>
          <p:cNvPicPr>
            <a:picLocks noChangeAspect="1" noChangeArrowheads="1"/>
          </p:cNvPicPr>
          <p:nvPr/>
        </p:nvPicPr>
        <p:blipFill>
          <a:blip r:embed="rId5"/>
          <a:srcRect/>
          <a:stretch>
            <a:fillRect/>
          </a:stretch>
        </p:blipFill>
        <p:spPr bwMode="auto">
          <a:xfrm>
            <a:off x="0" y="1905000"/>
            <a:ext cx="4419600" cy="4953000"/>
          </a:xfrm>
          <a:prstGeom prst="rect">
            <a:avLst/>
          </a:prstGeom>
          <a:noFill/>
          <a:ln w="9525">
            <a:noFill/>
            <a:miter lim="800000"/>
            <a:headEnd/>
            <a:tailEnd/>
          </a:ln>
        </p:spPr>
      </p:pic>
      <p:sp>
        <p:nvSpPr>
          <p:cNvPr id="480262" name="Text Box 10"/>
          <p:cNvSpPr txBox="1">
            <a:spLocks noChangeArrowheads="1"/>
          </p:cNvSpPr>
          <p:nvPr/>
        </p:nvSpPr>
        <p:spPr bwMode="auto">
          <a:xfrm>
            <a:off x="304800" y="4724400"/>
            <a:ext cx="3276600" cy="1016000"/>
          </a:xfrm>
          <a:prstGeom prst="rect">
            <a:avLst/>
          </a:prstGeom>
          <a:solidFill>
            <a:srgbClr val="808080"/>
          </a:solidFill>
          <a:ln w="9525">
            <a:noFill/>
            <a:miter lim="800000"/>
            <a:headEnd/>
            <a:tailEnd/>
          </a:ln>
        </p:spPr>
        <p:txBody>
          <a:bodyPr wrap="none">
            <a:spAutoFit/>
          </a:bodyPr>
          <a:lstStyle/>
          <a:p>
            <a:pPr eaLnBrk="0" hangingPunct="0"/>
            <a:r>
              <a:rPr lang="en-US" sz="2000" b="1">
                <a:cs typeface="Times New Roman" pitchFamily="18" charset="0"/>
              </a:rPr>
              <a:t>Mobic 15mg</a:t>
            </a:r>
          </a:p>
          <a:p>
            <a:pPr eaLnBrk="0" hangingPunct="0"/>
            <a:r>
              <a:rPr lang="en-US" sz="2000" b="1">
                <a:cs typeface="Times New Roman" pitchFamily="18" charset="0"/>
              </a:rPr>
              <a:t>Tylenol ER 650mg, 2 caplets</a:t>
            </a:r>
          </a:p>
          <a:p>
            <a:pPr eaLnBrk="0" hangingPunct="0"/>
            <a:r>
              <a:rPr lang="en-US" sz="2000" b="1">
                <a:cs typeface="Times New Roman" pitchFamily="18" charset="0"/>
              </a:rPr>
              <a:t>Moxifloxacin 400mg</a:t>
            </a:r>
          </a:p>
        </p:txBody>
      </p:sp>
    </p:spTree>
  </p:cSld>
  <p:clrMapOvr>
    <a:masterClrMapping/>
  </p:clrMapOvr>
  <p:timing>
    <p:tnLst>
      <p:par>
        <p:cTn id="1" dur="indefinite" restart="never" nodeType="tmRoot"/>
      </p:par>
    </p:tnLst>
  </p:timing>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2305" name="Rectangle 3"/>
          <p:cNvSpPr>
            <a:spLocks noGrp="1" noChangeArrowheads="1"/>
          </p:cNvSpPr>
          <p:nvPr>
            <p:ph idx="1"/>
          </p:nvPr>
        </p:nvSpPr>
        <p:spPr>
          <a:xfrm>
            <a:off x="228600" y="1600200"/>
            <a:ext cx="7772400" cy="4800600"/>
          </a:xfrm>
        </p:spPr>
        <p:txBody>
          <a:bodyPr/>
          <a:lstStyle/>
          <a:p>
            <a:pPr eaLnBrk="1" hangingPunct="1"/>
            <a:r>
              <a:rPr lang="en-US" sz="2800" smtClean="0">
                <a:ea typeface="ＭＳ Ｐゴシック"/>
                <a:cs typeface="ＭＳ Ｐゴシック"/>
              </a:rPr>
              <a:t>Casualties who cannot take PO meds: </a:t>
            </a:r>
          </a:p>
          <a:p>
            <a:pPr lvl="1" eaLnBrk="1" hangingPunct="1"/>
            <a:r>
              <a:rPr lang="en-US" smtClean="0">
                <a:ea typeface="ＭＳ Ｐゴシック"/>
                <a:cs typeface="ＭＳ Ｐゴシック"/>
              </a:rPr>
              <a:t>Ertapenem 1 gm IV/IM once a day</a:t>
            </a:r>
          </a:p>
          <a:p>
            <a:pPr lvl="2" eaLnBrk="1" hangingPunct="1"/>
            <a:r>
              <a:rPr lang="en-US" sz="2800" smtClean="0">
                <a:ea typeface="ＭＳ Ｐゴシック"/>
                <a:cs typeface="ＭＳ Ｐゴシック"/>
              </a:rPr>
              <a:t>IM should be diluted with lidocaine</a:t>
            </a:r>
          </a:p>
          <a:p>
            <a:pPr lvl="2" eaLnBrk="1" hangingPunct="1">
              <a:buFont typeface="Wingdings" pitchFamily="2" charset="2"/>
              <a:buNone/>
            </a:pPr>
            <a:r>
              <a:rPr lang="en-US" sz="2800" smtClean="0">
                <a:ea typeface="ＭＳ Ｐゴシック"/>
                <a:cs typeface="ＭＳ Ｐゴシック"/>
              </a:rPr>
              <a:t>  (1 gm vial ertapenem with 3.2cc lidocaine </a:t>
            </a:r>
            <a:r>
              <a:rPr lang="en-US" sz="2800" u="sng" smtClean="0">
                <a:ea typeface="ＭＳ Ｐゴシック"/>
                <a:cs typeface="ＭＳ Ｐゴシック"/>
              </a:rPr>
              <a:t>without</a:t>
            </a:r>
            <a:r>
              <a:rPr lang="en-US" sz="2800" smtClean="0">
                <a:ea typeface="ＭＳ Ｐゴシック"/>
                <a:cs typeface="ＭＳ Ｐゴシック"/>
              </a:rPr>
              <a:t> epinephrine)</a:t>
            </a:r>
          </a:p>
          <a:p>
            <a:pPr lvl="2" eaLnBrk="1" hangingPunct="1"/>
            <a:r>
              <a:rPr lang="en-US" sz="2800" smtClean="0">
                <a:ea typeface="ＭＳ Ｐゴシック"/>
                <a:cs typeface="ＭＳ Ｐゴシック"/>
              </a:rPr>
              <a:t>IV requires a 30-minute infusion time</a:t>
            </a:r>
          </a:p>
          <a:p>
            <a:pPr eaLnBrk="1" hangingPunct="1"/>
            <a:r>
              <a:rPr lang="en-US" sz="2800" smtClean="0">
                <a:ea typeface="ＭＳ Ｐゴシック"/>
                <a:cs typeface="ＭＳ Ｐゴシック"/>
              </a:rPr>
              <a:t>NOTE: Cefotetan is also a good</a:t>
            </a:r>
          </a:p>
          <a:p>
            <a:pPr eaLnBrk="1" hangingPunct="1">
              <a:buFont typeface="Wingdings" pitchFamily="2" charset="2"/>
              <a:buNone/>
            </a:pPr>
            <a:r>
              <a:rPr lang="en-US" sz="2800" smtClean="0">
                <a:ea typeface="ＭＳ Ｐゴシック"/>
                <a:cs typeface="ＭＳ Ｐゴシック"/>
              </a:rPr>
              <a:t>        alternative, but has been more difficult</a:t>
            </a:r>
          </a:p>
          <a:p>
            <a:pPr eaLnBrk="1" hangingPunct="1">
              <a:buFont typeface="Wingdings" pitchFamily="2" charset="2"/>
              <a:buNone/>
            </a:pPr>
            <a:r>
              <a:rPr lang="en-US" sz="2800" smtClean="0">
                <a:ea typeface="ＭＳ Ｐゴシック"/>
                <a:cs typeface="ＭＳ Ｐゴシック"/>
              </a:rPr>
              <a:t>        to obtain through supply channels</a:t>
            </a:r>
          </a:p>
        </p:txBody>
      </p:sp>
      <p:pic>
        <p:nvPicPr>
          <p:cNvPr id="482306" name="Picture 4" descr="TFC Ertapenem"/>
          <p:cNvPicPr>
            <a:picLocks noChangeAspect="1" noChangeArrowheads="1"/>
          </p:cNvPicPr>
          <p:nvPr/>
        </p:nvPicPr>
        <p:blipFill>
          <a:blip r:embed="rId3"/>
          <a:srcRect/>
          <a:stretch>
            <a:fillRect/>
          </a:stretch>
        </p:blipFill>
        <p:spPr bwMode="auto">
          <a:xfrm>
            <a:off x="7185025" y="4800600"/>
            <a:ext cx="1958975" cy="2057400"/>
          </a:xfrm>
          <a:prstGeom prst="rect">
            <a:avLst/>
          </a:prstGeom>
          <a:noFill/>
          <a:ln w="9525">
            <a:noFill/>
            <a:miter lim="800000"/>
            <a:headEnd/>
            <a:tailEnd/>
          </a:ln>
        </p:spPr>
      </p:pic>
      <p:sp>
        <p:nvSpPr>
          <p:cNvPr id="482307" name="Rectangle 2"/>
          <p:cNvSpPr>
            <a:spLocks noGrp="1" noChangeArrowheads="1"/>
          </p:cNvSpPr>
          <p:nvPr>
            <p:ph type="title"/>
          </p:nvPr>
        </p:nvSpPr>
        <p:spPr>
          <a:xfrm>
            <a:off x="1752600" y="76200"/>
            <a:ext cx="6934200" cy="1143000"/>
          </a:xfrm>
        </p:spPr>
        <p:txBody>
          <a:bodyPr/>
          <a:lstStyle/>
          <a:p>
            <a:pPr eaLnBrk="1" hangingPunct="1"/>
            <a:r>
              <a:rPr lang="en-US" sz="5400" smtClean="0">
                <a:ea typeface="ＭＳ Ｐゴシック"/>
                <a:cs typeface="ＭＳ Ｐゴシック"/>
              </a:rPr>
              <a:t>Battlefield Antibiotics</a:t>
            </a:r>
          </a:p>
        </p:txBody>
      </p:sp>
    </p:spTree>
  </p:cSld>
  <p:clrMapOvr>
    <a:masterClrMapping/>
  </p:clrMapOvr>
  <p:timing>
    <p:tnLst>
      <p:par>
        <p:cTn id="1" dur="indefinite" restart="never" nodeType="tmRoot"/>
      </p:par>
    </p:tnLst>
  </p:timing>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4353" name="Rectangle 2"/>
          <p:cNvSpPr>
            <a:spLocks noGrp="1" noChangeArrowheads="1"/>
          </p:cNvSpPr>
          <p:nvPr>
            <p:ph type="title"/>
          </p:nvPr>
        </p:nvSpPr>
        <p:spPr>
          <a:xfrm>
            <a:off x="1905000" y="0"/>
            <a:ext cx="6400800" cy="1143000"/>
          </a:xfrm>
        </p:spPr>
        <p:txBody>
          <a:bodyPr/>
          <a:lstStyle/>
          <a:p>
            <a:pPr eaLnBrk="1" hangingPunct="1"/>
            <a:r>
              <a:rPr lang="en-US" sz="5400" smtClean="0">
                <a:ea typeface="ＭＳ Ｐゴシック"/>
                <a:cs typeface="ＭＳ Ｐゴシック"/>
              </a:rPr>
              <a:t>Medication Allergies</a:t>
            </a:r>
          </a:p>
        </p:txBody>
      </p:sp>
      <p:sp>
        <p:nvSpPr>
          <p:cNvPr id="484354" name="Rectangle 3"/>
          <p:cNvSpPr>
            <a:spLocks noGrp="1" noChangeArrowheads="1"/>
          </p:cNvSpPr>
          <p:nvPr>
            <p:ph idx="1"/>
          </p:nvPr>
        </p:nvSpPr>
        <p:spPr>
          <a:xfrm>
            <a:off x="609600" y="1371600"/>
            <a:ext cx="7772400" cy="5105400"/>
          </a:xfrm>
        </p:spPr>
        <p:txBody>
          <a:bodyPr/>
          <a:lstStyle/>
          <a:p>
            <a:pPr eaLnBrk="1" hangingPunct="1">
              <a:lnSpc>
                <a:spcPct val="80000"/>
              </a:lnSpc>
            </a:pPr>
            <a:r>
              <a:rPr lang="en-US" b="1" smtClean="0">
                <a:solidFill>
                  <a:srgbClr val="FF3300"/>
                </a:solidFill>
                <a:ea typeface="ＭＳ Ｐゴシック"/>
                <a:cs typeface="ＭＳ Ｐゴシック"/>
              </a:rPr>
              <a:t>Screen your units for drug allergies!</a:t>
            </a:r>
          </a:p>
          <a:p>
            <a:pPr eaLnBrk="1" hangingPunct="1">
              <a:lnSpc>
                <a:spcPct val="80000"/>
              </a:lnSpc>
            </a:pPr>
            <a:r>
              <a:rPr lang="en-US" smtClean="0">
                <a:ea typeface="ＭＳ Ｐゴシック"/>
                <a:cs typeface="ＭＳ Ｐゴシック"/>
              </a:rPr>
              <a:t>Patients with allergies to aspirin or other non-steroidal anti-inflammatory drugs should not use Mobic.</a:t>
            </a:r>
          </a:p>
          <a:p>
            <a:pPr eaLnBrk="1" hangingPunct="1">
              <a:lnSpc>
                <a:spcPct val="80000"/>
              </a:lnSpc>
            </a:pPr>
            <a:r>
              <a:rPr lang="en-US" smtClean="0">
                <a:ea typeface="ＭＳ Ｐゴシック"/>
                <a:cs typeface="ＭＳ Ｐゴシック"/>
              </a:rPr>
              <a:t>Allergic reactions to Tylenol are uncommon. </a:t>
            </a:r>
          </a:p>
          <a:p>
            <a:pPr eaLnBrk="1" hangingPunct="1">
              <a:lnSpc>
                <a:spcPct val="80000"/>
              </a:lnSpc>
            </a:pPr>
            <a:r>
              <a:rPr lang="en-US" smtClean="0">
                <a:ea typeface="ＭＳ Ｐゴシック"/>
                <a:cs typeface="ＭＳ Ｐゴシック"/>
              </a:rPr>
              <a:t>Patients with allergies to flouroquinolones, penicillins, or cephalosporins may need alternate antibiotics which should be selected by unit medical personnel during the pre-deployment phase. </a:t>
            </a:r>
            <a:r>
              <a:rPr lang="en-US" b="1" smtClean="0">
                <a:solidFill>
                  <a:srgbClr val="FF3300"/>
                </a:solidFill>
                <a:ea typeface="ＭＳ Ｐゴシック"/>
                <a:cs typeface="ＭＳ Ｐゴシック"/>
              </a:rPr>
              <a:t>Check with your unit physician if unsure.</a:t>
            </a:r>
            <a:r>
              <a:rPr lang="en-US" smtClean="0">
                <a:solidFill>
                  <a:srgbClr val="FF3300"/>
                </a:solidFill>
                <a:ea typeface="ＭＳ Ｐゴシック"/>
                <a:cs typeface="ＭＳ Ｐゴシック"/>
              </a:rPr>
              <a:t> </a:t>
            </a:r>
          </a:p>
        </p:txBody>
      </p:sp>
    </p:spTree>
  </p:cSld>
  <p:clrMapOvr>
    <a:masterClrMapping/>
  </p:clrMapOvr>
  <p:timing>
    <p:tnLst>
      <p:par>
        <p:cTn id="1" dur="indefinite" restart="never" nodeType="tmRoot"/>
      </p:par>
    </p:tnLst>
  </p:timing>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6401" name="Title 1"/>
          <p:cNvSpPr>
            <a:spLocks noGrp="1"/>
          </p:cNvSpPr>
          <p:nvPr>
            <p:ph type="title" idx="4294967295"/>
          </p:nvPr>
        </p:nvSpPr>
        <p:spPr>
          <a:xfrm>
            <a:off x="1517650" y="0"/>
            <a:ext cx="7616825" cy="1143000"/>
          </a:xfrm>
        </p:spPr>
        <p:txBody>
          <a:bodyPr/>
          <a:lstStyle/>
          <a:p>
            <a:pPr eaLnBrk="1" hangingPunct="1"/>
            <a:r>
              <a:rPr lang="en-US" smtClean="0">
                <a:ea typeface="ＭＳ Ｐゴシック"/>
                <a:cs typeface="ＭＳ Ｐゴシック"/>
              </a:rPr>
              <a:t>Tactical Field Care Guidelines</a:t>
            </a:r>
          </a:p>
        </p:txBody>
      </p:sp>
      <p:sp>
        <p:nvSpPr>
          <p:cNvPr id="414722" name="Content Placeholder 2"/>
          <p:cNvSpPr>
            <a:spLocks noGrp="1"/>
          </p:cNvSpPr>
          <p:nvPr>
            <p:ph idx="4294967295"/>
          </p:nvPr>
        </p:nvSpPr>
        <p:spPr>
          <a:xfrm>
            <a:off x="533400" y="1752600"/>
            <a:ext cx="8229600" cy="2819400"/>
          </a:xfrm>
        </p:spPr>
        <p:txBody>
          <a:bodyPr rtlCol="0">
            <a:normAutofit fontScale="92500" lnSpcReduction="10000"/>
          </a:bodyPr>
          <a:lstStyle/>
          <a:p>
            <a:pPr eaLnBrk="1" fontAlgn="auto" hangingPunct="1">
              <a:spcBef>
                <a:spcPts val="600"/>
              </a:spcBef>
              <a:spcAft>
                <a:spcPts val="600"/>
              </a:spcAft>
              <a:buFont typeface="Wingdings" pitchFamily="2" charset="2"/>
              <a:buNone/>
              <a:defRPr/>
            </a:pPr>
            <a:r>
              <a:rPr lang="en-US" sz="2800" dirty="0" smtClean="0">
                <a:ea typeface="ＭＳ Ｐゴシック"/>
                <a:cs typeface="ＭＳ Ｐゴシック"/>
              </a:rPr>
              <a:t>16. Burns</a:t>
            </a:r>
          </a:p>
          <a:p>
            <a:pPr lvl="1" eaLnBrk="1" fontAlgn="auto" hangingPunct="1">
              <a:spcBef>
                <a:spcPts val="600"/>
              </a:spcBef>
              <a:spcAft>
                <a:spcPts val="600"/>
              </a:spcAft>
              <a:buFontTx/>
              <a:buNone/>
              <a:defRPr/>
            </a:pPr>
            <a:r>
              <a:rPr lang="en-US" sz="2400" dirty="0" smtClean="0">
                <a:ea typeface="ＭＳ Ｐゴシック"/>
              </a:rPr>
              <a:t>a. Facial burns, especially those that occur in closed spaces, may be associated with inhalation injury. Aggressively monitor airway status and oxygen saturation in such patients and consider early surgical airway for respiratory distress or oxygen desaturation. </a:t>
            </a:r>
          </a:p>
          <a:p>
            <a:pPr lvl="1" eaLnBrk="1" fontAlgn="auto" hangingPunct="1">
              <a:spcBef>
                <a:spcPts val="600"/>
              </a:spcBef>
              <a:spcAft>
                <a:spcPts val="600"/>
              </a:spcAft>
              <a:buFontTx/>
              <a:buNone/>
              <a:defRPr/>
            </a:pPr>
            <a:r>
              <a:rPr lang="en-US" sz="2400" dirty="0" smtClean="0">
                <a:ea typeface="ＭＳ Ｐゴシック"/>
              </a:rPr>
              <a:t>b. Estimate total body surface area (TBSA) burned to the nearest 10% using the Rule of Nines. (see third slide)</a:t>
            </a:r>
          </a:p>
          <a:p>
            <a:pPr lvl="1" eaLnBrk="1" fontAlgn="auto" hangingPunct="1">
              <a:spcAft>
                <a:spcPts val="0"/>
              </a:spcAft>
              <a:buFontTx/>
              <a:buNone/>
              <a:defRPr/>
            </a:pPr>
            <a:endParaRPr lang="en-US" sz="2400" b="1" dirty="0" smtClean="0">
              <a:ea typeface="ＭＳ Ｐゴシック"/>
            </a:endParaRPr>
          </a:p>
        </p:txBody>
      </p:sp>
      <p:pic>
        <p:nvPicPr>
          <p:cNvPr id="486403" name="Picture 6" descr="Burning vehicle 01"/>
          <p:cNvPicPr>
            <a:picLocks noChangeAspect="1" noChangeArrowheads="1"/>
          </p:cNvPicPr>
          <p:nvPr/>
        </p:nvPicPr>
        <p:blipFill>
          <a:blip r:embed="rId3"/>
          <a:srcRect/>
          <a:stretch>
            <a:fillRect/>
          </a:stretch>
        </p:blipFill>
        <p:spPr bwMode="auto">
          <a:xfrm>
            <a:off x="3124200" y="4937125"/>
            <a:ext cx="2667000" cy="1774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8449" name="Picture 7" descr="burn first degree"/>
          <p:cNvPicPr>
            <a:picLocks noChangeAspect="1" noChangeArrowheads="1"/>
          </p:cNvPicPr>
          <p:nvPr/>
        </p:nvPicPr>
        <p:blipFill>
          <a:blip r:embed="rId3"/>
          <a:srcRect/>
          <a:stretch>
            <a:fillRect/>
          </a:stretch>
        </p:blipFill>
        <p:spPr bwMode="auto">
          <a:xfrm>
            <a:off x="4799013" y="1444625"/>
            <a:ext cx="2668587" cy="2001838"/>
          </a:xfrm>
          <a:prstGeom prst="rect">
            <a:avLst/>
          </a:prstGeom>
          <a:noFill/>
          <a:ln w="9525">
            <a:noFill/>
            <a:miter lim="800000"/>
            <a:headEnd/>
            <a:tailEnd/>
          </a:ln>
        </p:spPr>
      </p:pic>
      <p:pic>
        <p:nvPicPr>
          <p:cNvPr id="488450" name="Picture 8" descr="Burns second degree"/>
          <p:cNvPicPr>
            <a:picLocks noChangeAspect="1" noChangeArrowheads="1"/>
          </p:cNvPicPr>
          <p:nvPr/>
        </p:nvPicPr>
        <p:blipFill>
          <a:blip r:embed="rId4"/>
          <a:srcRect/>
          <a:stretch>
            <a:fillRect/>
          </a:stretch>
        </p:blipFill>
        <p:spPr bwMode="auto">
          <a:xfrm>
            <a:off x="5180013" y="3733800"/>
            <a:ext cx="1906587" cy="2544763"/>
          </a:xfrm>
          <a:prstGeom prst="rect">
            <a:avLst/>
          </a:prstGeom>
          <a:noFill/>
          <a:ln w="9525">
            <a:noFill/>
            <a:miter lim="800000"/>
            <a:headEnd/>
            <a:tailEnd/>
          </a:ln>
        </p:spPr>
      </p:pic>
      <p:sp>
        <p:nvSpPr>
          <p:cNvPr id="488451" name="Text Box 10"/>
          <p:cNvSpPr txBox="1">
            <a:spLocks noChangeArrowheads="1"/>
          </p:cNvSpPr>
          <p:nvPr/>
        </p:nvSpPr>
        <p:spPr bwMode="auto">
          <a:xfrm>
            <a:off x="1395413" y="1971675"/>
            <a:ext cx="2484437" cy="946150"/>
          </a:xfrm>
          <a:prstGeom prst="rect">
            <a:avLst/>
          </a:prstGeom>
          <a:noFill/>
          <a:ln w="9525">
            <a:noFill/>
            <a:miter lim="800000"/>
            <a:headEnd/>
            <a:tailEnd/>
          </a:ln>
        </p:spPr>
        <p:txBody>
          <a:bodyPr wrap="none">
            <a:spAutoFit/>
          </a:bodyPr>
          <a:lstStyle/>
          <a:p>
            <a:pPr marL="342900" indent="-342900" algn="ctr">
              <a:lnSpc>
                <a:spcPct val="90000"/>
              </a:lnSpc>
              <a:spcBef>
                <a:spcPct val="20000"/>
              </a:spcBef>
              <a:buSzPct val="50000"/>
              <a:buFont typeface="Wingdings" pitchFamily="2" charset="2"/>
              <a:buNone/>
            </a:pPr>
            <a:r>
              <a:rPr lang="en-US"/>
              <a:t>Superficial burn</a:t>
            </a:r>
          </a:p>
          <a:p>
            <a:pPr marL="342900" indent="-342900" algn="ctr">
              <a:lnSpc>
                <a:spcPct val="90000"/>
              </a:lnSpc>
              <a:spcBef>
                <a:spcPct val="20000"/>
              </a:spcBef>
              <a:buSzPct val="50000"/>
              <a:buFont typeface="Wingdings" pitchFamily="2" charset="2"/>
              <a:buNone/>
            </a:pPr>
            <a:r>
              <a:rPr lang="en-US"/>
              <a:t>“First Degree”</a:t>
            </a:r>
          </a:p>
        </p:txBody>
      </p:sp>
      <p:sp>
        <p:nvSpPr>
          <p:cNvPr id="488452" name="Text Box 11"/>
          <p:cNvSpPr txBox="1">
            <a:spLocks noChangeArrowheads="1"/>
          </p:cNvSpPr>
          <p:nvPr/>
        </p:nvSpPr>
        <p:spPr bwMode="auto">
          <a:xfrm>
            <a:off x="1006475" y="4532313"/>
            <a:ext cx="3262313" cy="946150"/>
          </a:xfrm>
          <a:prstGeom prst="rect">
            <a:avLst/>
          </a:prstGeom>
          <a:noFill/>
          <a:ln w="9525">
            <a:noFill/>
            <a:miter lim="800000"/>
            <a:headEnd/>
            <a:tailEnd/>
          </a:ln>
        </p:spPr>
        <p:txBody>
          <a:bodyPr wrap="none">
            <a:spAutoFit/>
          </a:bodyPr>
          <a:lstStyle/>
          <a:p>
            <a:pPr marL="342900" indent="-342900" algn="ctr">
              <a:lnSpc>
                <a:spcPct val="90000"/>
              </a:lnSpc>
              <a:spcBef>
                <a:spcPct val="20000"/>
              </a:spcBef>
              <a:buSzPct val="50000"/>
              <a:buFont typeface="Wingdings" pitchFamily="2" charset="2"/>
              <a:buNone/>
            </a:pPr>
            <a:r>
              <a:rPr lang="en-US"/>
              <a:t>Partial thickness burn</a:t>
            </a:r>
          </a:p>
          <a:p>
            <a:pPr marL="342900" indent="-342900" algn="ctr">
              <a:lnSpc>
                <a:spcPct val="90000"/>
              </a:lnSpc>
              <a:spcBef>
                <a:spcPct val="20000"/>
              </a:spcBef>
              <a:buSzPct val="50000"/>
              <a:buFont typeface="Wingdings" pitchFamily="2" charset="2"/>
              <a:buNone/>
            </a:pPr>
            <a:r>
              <a:rPr lang="en-US"/>
              <a:t>“Second degree”</a:t>
            </a:r>
          </a:p>
        </p:txBody>
      </p:sp>
      <p:sp>
        <p:nvSpPr>
          <p:cNvPr id="488453" name="Title 1"/>
          <p:cNvSpPr txBox="1">
            <a:spLocks/>
          </p:cNvSpPr>
          <p:nvPr/>
        </p:nvSpPr>
        <p:spPr bwMode="auto">
          <a:xfrm>
            <a:off x="1600200" y="19050"/>
            <a:ext cx="6858000" cy="1143000"/>
          </a:xfrm>
          <a:prstGeom prst="rect">
            <a:avLst/>
          </a:prstGeom>
          <a:noFill/>
          <a:ln w="9525">
            <a:noFill/>
            <a:miter lim="800000"/>
            <a:headEnd/>
            <a:tailEnd/>
          </a:ln>
        </p:spPr>
        <p:txBody>
          <a:bodyPr anchor="ctr"/>
          <a:lstStyle/>
          <a:p>
            <a:pPr algn="ctr"/>
            <a:r>
              <a:rPr lang="en-US" sz="4800" b="1"/>
              <a:t>Degrees of Burns</a:t>
            </a:r>
          </a:p>
        </p:txBody>
      </p:sp>
    </p:spTree>
  </p:cSld>
  <p:clrMapOvr>
    <a:masterClrMapping/>
  </p:clrMapOvr>
  <p:timing>
    <p:tnLst>
      <p:par>
        <p:cTn id="1" dur="indefinite" restart="never" nodeType="tmRoot"/>
      </p:par>
    </p:tnLst>
  </p:timing>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0497" name="Text Box 12"/>
          <p:cNvSpPr txBox="1">
            <a:spLocks noChangeArrowheads="1"/>
          </p:cNvSpPr>
          <p:nvPr/>
        </p:nvSpPr>
        <p:spPr bwMode="auto">
          <a:xfrm>
            <a:off x="1219200" y="2133600"/>
            <a:ext cx="2938463" cy="946150"/>
          </a:xfrm>
          <a:prstGeom prst="rect">
            <a:avLst/>
          </a:prstGeom>
          <a:noFill/>
          <a:ln w="9525">
            <a:noFill/>
            <a:miter lim="800000"/>
            <a:headEnd/>
            <a:tailEnd/>
          </a:ln>
        </p:spPr>
        <p:txBody>
          <a:bodyPr wrap="none">
            <a:spAutoFit/>
          </a:bodyPr>
          <a:lstStyle/>
          <a:p>
            <a:pPr marL="342900" indent="-342900" algn="ctr">
              <a:lnSpc>
                <a:spcPct val="90000"/>
              </a:lnSpc>
              <a:spcBef>
                <a:spcPct val="20000"/>
              </a:spcBef>
              <a:buSzPct val="50000"/>
              <a:buFont typeface="Wingdings" pitchFamily="2" charset="2"/>
              <a:buNone/>
            </a:pPr>
            <a:r>
              <a:rPr lang="en-US"/>
              <a:t>Full-thickness burn</a:t>
            </a:r>
          </a:p>
          <a:p>
            <a:pPr marL="342900" indent="-342900" algn="ctr">
              <a:lnSpc>
                <a:spcPct val="90000"/>
              </a:lnSpc>
              <a:spcBef>
                <a:spcPct val="20000"/>
              </a:spcBef>
              <a:buSzPct val="50000"/>
              <a:buFont typeface="Wingdings" pitchFamily="2" charset="2"/>
              <a:buNone/>
            </a:pPr>
            <a:r>
              <a:rPr lang="en-US"/>
              <a:t>“Third degree”</a:t>
            </a:r>
          </a:p>
        </p:txBody>
      </p:sp>
      <p:pic>
        <p:nvPicPr>
          <p:cNvPr id="490498" name="Picture 11" descr="GI Third degree burn"/>
          <p:cNvPicPr>
            <a:picLocks noChangeAspect="1" noChangeArrowheads="1"/>
          </p:cNvPicPr>
          <p:nvPr/>
        </p:nvPicPr>
        <p:blipFill>
          <a:blip r:embed="rId3"/>
          <a:srcRect/>
          <a:stretch>
            <a:fillRect/>
          </a:stretch>
        </p:blipFill>
        <p:spPr bwMode="auto">
          <a:xfrm>
            <a:off x="4724400" y="1576388"/>
            <a:ext cx="3057525" cy="2058987"/>
          </a:xfrm>
          <a:prstGeom prst="rect">
            <a:avLst/>
          </a:prstGeom>
          <a:noFill/>
          <a:ln w="9525">
            <a:noFill/>
            <a:miter lim="800000"/>
            <a:headEnd/>
            <a:tailEnd/>
          </a:ln>
        </p:spPr>
      </p:pic>
      <p:sp>
        <p:nvSpPr>
          <p:cNvPr id="490499" name="Text Box 12"/>
          <p:cNvSpPr txBox="1">
            <a:spLocks noChangeArrowheads="1"/>
          </p:cNvSpPr>
          <p:nvPr/>
        </p:nvSpPr>
        <p:spPr bwMode="auto">
          <a:xfrm>
            <a:off x="752475" y="4648200"/>
            <a:ext cx="3871913" cy="954088"/>
          </a:xfrm>
          <a:prstGeom prst="rect">
            <a:avLst/>
          </a:prstGeom>
          <a:noFill/>
          <a:ln w="9525">
            <a:noFill/>
            <a:miter lim="800000"/>
            <a:headEnd/>
            <a:tailEnd/>
          </a:ln>
        </p:spPr>
        <p:txBody>
          <a:bodyPr wrap="none">
            <a:spAutoFit/>
          </a:bodyPr>
          <a:lstStyle/>
          <a:p>
            <a:pPr algn="ctr"/>
            <a:r>
              <a:rPr lang="en-US"/>
              <a:t>     Deep(subdermal) burn</a:t>
            </a:r>
          </a:p>
          <a:p>
            <a:pPr algn="ctr"/>
            <a:r>
              <a:rPr lang="en-US"/>
              <a:t>“Fourth-degree”</a:t>
            </a:r>
          </a:p>
        </p:txBody>
      </p:sp>
      <p:pic>
        <p:nvPicPr>
          <p:cNvPr id="490500" name="Picture 13" descr="4th Degree Burn"/>
          <p:cNvPicPr preferRelativeResize="0">
            <a:picLocks noChangeArrowheads="1"/>
          </p:cNvPicPr>
          <p:nvPr/>
        </p:nvPicPr>
        <p:blipFill>
          <a:blip r:embed="rId4"/>
          <a:srcRect r="11"/>
          <a:stretch>
            <a:fillRect/>
          </a:stretch>
        </p:blipFill>
        <p:spPr bwMode="auto">
          <a:xfrm>
            <a:off x="4724400" y="4097338"/>
            <a:ext cx="3054350" cy="2057400"/>
          </a:xfrm>
          <a:prstGeom prst="rect">
            <a:avLst/>
          </a:prstGeom>
          <a:noFill/>
          <a:ln w="9525">
            <a:noFill/>
            <a:miter lim="800000"/>
            <a:headEnd/>
            <a:tailEnd/>
          </a:ln>
        </p:spPr>
      </p:pic>
      <p:sp>
        <p:nvSpPr>
          <p:cNvPr id="490501" name="Title 1"/>
          <p:cNvSpPr txBox="1">
            <a:spLocks/>
          </p:cNvSpPr>
          <p:nvPr/>
        </p:nvSpPr>
        <p:spPr bwMode="auto">
          <a:xfrm>
            <a:off x="1600200" y="19050"/>
            <a:ext cx="6858000" cy="1143000"/>
          </a:xfrm>
          <a:prstGeom prst="rect">
            <a:avLst/>
          </a:prstGeom>
          <a:noFill/>
          <a:ln w="9525">
            <a:noFill/>
            <a:miter lim="800000"/>
            <a:headEnd/>
            <a:tailEnd/>
          </a:ln>
        </p:spPr>
        <p:txBody>
          <a:bodyPr anchor="ctr"/>
          <a:lstStyle/>
          <a:p>
            <a:pPr algn="ctr"/>
            <a:r>
              <a:rPr lang="en-US" sz="4800" b="1"/>
              <a:t>Degrees of Burns</a:t>
            </a:r>
          </a:p>
        </p:txBody>
      </p:sp>
    </p:spTree>
  </p:cSld>
  <p:clrMapOvr>
    <a:masterClrMapping/>
  </p:clrMapOvr>
  <p:timing>
    <p:tnLst>
      <p:par>
        <p:cTn id="1" dur="indefinite" restart="never" nodeType="tmRoot"/>
      </p:par>
    </p:tnLst>
  </p:timing>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2545" name="Title 1"/>
          <p:cNvSpPr>
            <a:spLocks noGrp="1"/>
          </p:cNvSpPr>
          <p:nvPr>
            <p:ph type="title" idx="4294967295"/>
          </p:nvPr>
        </p:nvSpPr>
        <p:spPr>
          <a:xfrm>
            <a:off x="1828800" y="0"/>
            <a:ext cx="6858000" cy="1143000"/>
          </a:xfrm>
        </p:spPr>
        <p:txBody>
          <a:bodyPr/>
          <a:lstStyle/>
          <a:p>
            <a:pPr eaLnBrk="1" hangingPunct="1"/>
            <a:r>
              <a:rPr lang="en-US" smtClean="0">
                <a:ea typeface="ＭＳ Ｐゴシック"/>
                <a:cs typeface="ＭＳ Ｐゴシック"/>
              </a:rPr>
              <a:t>Rule of Nines for Calculating Burn Area</a:t>
            </a:r>
          </a:p>
        </p:txBody>
      </p:sp>
      <p:pic>
        <p:nvPicPr>
          <p:cNvPr id="492546" name="Picture 5" descr="Rule of Nines"/>
          <p:cNvPicPr>
            <a:picLocks noGrp="1" noChangeAspect="1" noChangeArrowheads="1"/>
          </p:cNvPicPr>
          <p:nvPr>
            <p:ph idx="4294967295"/>
          </p:nvPr>
        </p:nvPicPr>
        <p:blipFill>
          <a:blip r:embed="rId3"/>
          <a:srcRect/>
          <a:stretch>
            <a:fillRect/>
          </a:stretch>
        </p:blipFill>
        <p:spPr>
          <a:xfrm>
            <a:off x="838200" y="1357313"/>
            <a:ext cx="7848600" cy="5119687"/>
          </a:xfrm>
        </p:spPr>
      </p:pic>
      <p:sp>
        <p:nvSpPr>
          <p:cNvPr id="492547" name="Slide Number Placeholder 4"/>
          <p:cNvSpPr txBox="1">
            <a:spLocks noGrp="1"/>
          </p:cNvSpPr>
          <p:nvPr/>
        </p:nvSpPr>
        <p:spPr bwMode="auto">
          <a:xfrm>
            <a:off x="6519863" y="6248400"/>
            <a:ext cx="1905000" cy="457200"/>
          </a:xfrm>
          <a:prstGeom prst="rect">
            <a:avLst/>
          </a:prstGeom>
          <a:noFill/>
          <a:ln w="9525">
            <a:noFill/>
            <a:miter lim="800000"/>
            <a:headEnd/>
            <a:tailEnd/>
          </a:ln>
        </p:spPr>
        <p:txBody>
          <a:bodyPr/>
          <a:lstStyle/>
          <a:p>
            <a:pPr algn="r" eaLnBrk="0" hangingPunct="0"/>
            <a:endParaRPr lang="en-US" sz="140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noChangeArrowheads="1"/>
          </p:cNvSpPr>
          <p:nvPr>
            <p:ph type="title"/>
          </p:nvPr>
        </p:nvSpPr>
        <p:spPr>
          <a:xfrm>
            <a:off x="1143000" y="0"/>
            <a:ext cx="7543800" cy="1143000"/>
          </a:xfrm>
        </p:spPr>
        <p:txBody>
          <a:bodyPr rtlCol="0">
            <a:normAutofit fontScale="90000"/>
          </a:bodyPr>
          <a:lstStyle/>
          <a:p>
            <a:pPr eaLnBrk="1" fontAlgn="auto" hangingPunct="1">
              <a:spcAft>
                <a:spcPts val="0"/>
              </a:spcAft>
              <a:defRPr/>
            </a:pPr>
            <a:r>
              <a:rPr lang="en-US" sz="4800" dirty="0" smtClean="0">
                <a:ea typeface="ＭＳ Ｐゴシック"/>
                <a:cs typeface="ＭＳ Ｐゴシック"/>
              </a:rPr>
              <a:t>Surgical Airway</a:t>
            </a:r>
            <a:br>
              <a:rPr lang="en-US" sz="4800" dirty="0" smtClean="0">
                <a:ea typeface="ＭＳ Ｐゴシック"/>
                <a:cs typeface="ＭＳ Ｐゴシック"/>
              </a:rPr>
            </a:br>
            <a:r>
              <a:rPr lang="en-US" sz="4800" dirty="0" smtClean="0">
                <a:ea typeface="ＭＳ Ｐゴシック"/>
                <a:cs typeface="ＭＳ Ｐゴシック"/>
              </a:rPr>
              <a:t>(Cricothyroidotomy)</a:t>
            </a:r>
          </a:p>
        </p:txBody>
      </p:sp>
      <p:pic>
        <p:nvPicPr>
          <p:cNvPr id="68610" name="Picture 6" descr="TFC CT membrane 3"/>
          <p:cNvPicPr>
            <a:picLocks noChangeAspect="1" noChangeArrowheads="1"/>
          </p:cNvPicPr>
          <p:nvPr/>
        </p:nvPicPr>
        <p:blipFill>
          <a:blip r:embed="rId3"/>
          <a:srcRect b="137"/>
          <a:stretch>
            <a:fillRect/>
          </a:stretch>
        </p:blipFill>
        <p:spPr bwMode="auto">
          <a:xfrm>
            <a:off x="990600" y="1808163"/>
            <a:ext cx="7239000" cy="47704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3" name="Content Placeholder 2"/>
          <p:cNvSpPr>
            <a:spLocks noGrp="1"/>
          </p:cNvSpPr>
          <p:nvPr>
            <p:ph idx="4294967295"/>
          </p:nvPr>
        </p:nvSpPr>
        <p:spPr>
          <a:xfrm>
            <a:off x="452438" y="1408113"/>
            <a:ext cx="8229600" cy="4137025"/>
          </a:xfrm>
        </p:spPr>
        <p:txBody>
          <a:bodyPr/>
          <a:lstStyle/>
          <a:p>
            <a:pPr eaLnBrk="1" hangingPunct="1">
              <a:buFont typeface="Wingdings" pitchFamily="2" charset="2"/>
              <a:buNone/>
            </a:pPr>
            <a:r>
              <a:rPr lang="en-US" smtClean="0">
                <a:ea typeface="ＭＳ Ｐゴシック"/>
                <a:cs typeface="ＭＳ Ｐゴシック"/>
              </a:rPr>
              <a:t>16. Burns (cont)</a:t>
            </a:r>
          </a:p>
          <a:p>
            <a:pPr lvl="1" eaLnBrk="1" hangingPunct="1">
              <a:buFontTx/>
              <a:buNone/>
            </a:pPr>
            <a:r>
              <a:rPr lang="en-US" smtClean="0">
                <a:ea typeface="ＭＳ Ｐゴシック"/>
                <a:cs typeface="ＭＳ Ｐゴシック"/>
              </a:rPr>
              <a:t>c. Cover the burn area with dry, sterile dressings. For extensive burns (&gt;20%), consider placing the casualty in the HRS or the Blizzard Survival Blanket in the Hypothermia Prevention Kit in order to both cover the </a:t>
            </a:r>
          </a:p>
          <a:p>
            <a:pPr lvl="1" eaLnBrk="1" hangingPunct="1">
              <a:buFontTx/>
              <a:buNone/>
            </a:pPr>
            <a:r>
              <a:rPr lang="en-US" smtClean="0">
                <a:ea typeface="ＭＳ Ｐゴシック"/>
                <a:cs typeface="ＭＳ Ｐゴシック"/>
              </a:rPr>
              <a:t>   burned areas and prevent </a:t>
            </a:r>
          </a:p>
          <a:p>
            <a:pPr lvl="1" eaLnBrk="1" hangingPunct="1">
              <a:buFontTx/>
              <a:buNone/>
            </a:pPr>
            <a:r>
              <a:rPr lang="en-US" smtClean="0">
                <a:ea typeface="ＭＳ Ｐゴシック"/>
                <a:cs typeface="ＭＳ Ｐゴシック"/>
              </a:rPr>
              <a:t>   hypothermia.</a:t>
            </a:r>
          </a:p>
          <a:p>
            <a:pPr eaLnBrk="1" hangingPunct="1">
              <a:buFont typeface="Wingdings" pitchFamily="2" charset="2"/>
              <a:buNone/>
            </a:pPr>
            <a:endParaRPr lang="en-US" sz="2800" b="1" smtClean="0">
              <a:ea typeface="ＭＳ Ｐゴシック"/>
              <a:cs typeface="ＭＳ Ｐゴシック"/>
            </a:endParaRPr>
          </a:p>
        </p:txBody>
      </p:sp>
      <p:pic>
        <p:nvPicPr>
          <p:cNvPr id="494594" name="Picture 6" descr="Blizzard Survival Blanket"/>
          <p:cNvPicPr>
            <a:picLocks noChangeAspect="1" noChangeArrowheads="1"/>
          </p:cNvPicPr>
          <p:nvPr/>
        </p:nvPicPr>
        <p:blipFill>
          <a:blip r:embed="rId3"/>
          <a:srcRect/>
          <a:stretch>
            <a:fillRect/>
          </a:stretch>
        </p:blipFill>
        <p:spPr bwMode="auto">
          <a:xfrm>
            <a:off x="5634038" y="4230688"/>
            <a:ext cx="3509962" cy="2627312"/>
          </a:xfrm>
          <a:prstGeom prst="rect">
            <a:avLst/>
          </a:prstGeom>
          <a:noFill/>
          <a:ln w="9525">
            <a:noFill/>
            <a:miter lim="800000"/>
            <a:headEnd/>
            <a:tailEnd/>
          </a:ln>
        </p:spPr>
      </p:pic>
      <p:sp>
        <p:nvSpPr>
          <p:cNvPr id="494595" name="Title 1"/>
          <p:cNvSpPr txBox="1">
            <a:spLocks/>
          </p:cNvSpPr>
          <p:nvPr/>
        </p:nvSpPr>
        <p:spPr bwMode="auto">
          <a:xfrm>
            <a:off x="1517650" y="0"/>
            <a:ext cx="7616825" cy="1143000"/>
          </a:xfrm>
          <a:prstGeom prst="rect">
            <a:avLst/>
          </a:prstGeom>
          <a:noFill/>
          <a:ln w="9525">
            <a:noFill/>
            <a:miter lim="800000"/>
            <a:headEnd/>
            <a:tailEnd/>
          </a:ln>
        </p:spPr>
        <p:txBody>
          <a:bodyPr anchor="ctr"/>
          <a:lstStyle/>
          <a:p>
            <a:pPr algn="ctr"/>
            <a:r>
              <a:rPr lang="en-US" sz="4000" b="1"/>
              <a:t>Tactical Field Care Guidelines</a:t>
            </a:r>
          </a:p>
        </p:txBody>
      </p:sp>
    </p:spTree>
  </p:cSld>
  <p:clrMapOvr>
    <a:masterClrMapping/>
  </p:clrMapOvr>
  <p:timing>
    <p:tnLst>
      <p:par>
        <p:cTn id="1" dur="indefinite" restart="never" nodeType="tmRoot"/>
      </p:par>
    </p:tnLst>
  </p:timing>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641" name="Content Placeholder 2"/>
          <p:cNvSpPr>
            <a:spLocks noGrp="1"/>
          </p:cNvSpPr>
          <p:nvPr>
            <p:ph idx="4294967295"/>
          </p:nvPr>
        </p:nvSpPr>
        <p:spPr>
          <a:xfrm>
            <a:off x="304800" y="1524000"/>
            <a:ext cx="8610600" cy="4267200"/>
          </a:xfrm>
        </p:spPr>
        <p:txBody>
          <a:bodyPr/>
          <a:lstStyle/>
          <a:p>
            <a:pPr eaLnBrk="1" hangingPunct="1">
              <a:buFont typeface="Wingdings" pitchFamily="2" charset="2"/>
              <a:buNone/>
            </a:pPr>
            <a:r>
              <a:rPr lang="en-US" smtClean="0">
                <a:ea typeface="ＭＳ Ｐゴシック"/>
                <a:cs typeface="ＭＳ Ｐゴシック"/>
              </a:rPr>
              <a:t>16. Burns (cont) </a:t>
            </a:r>
          </a:p>
          <a:p>
            <a:pPr lvl="1" eaLnBrk="1" hangingPunct="1">
              <a:buFontTx/>
              <a:buNone/>
            </a:pPr>
            <a:r>
              <a:rPr lang="en-US" smtClean="0">
                <a:ea typeface="ＭＳ Ｐゴシック"/>
                <a:cs typeface="ＭＳ Ｐゴシック"/>
              </a:rPr>
              <a:t>d. Fluid resuscitation (USAISR Rule of Ten)</a:t>
            </a:r>
            <a:endParaRPr lang="en-US" sz="2400" smtClean="0">
              <a:ea typeface="ＭＳ Ｐゴシック"/>
              <a:cs typeface="ＭＳ Ｐゴシック"/>
            </a:endParaRPr>
          </a:p>
          <a:p>
            <a:pPr lvl="1" eaLnBrk="1" hangingPunct="1"/>
            <a:r>
              <a:rPr lang="en-US" smtClean="0">
                <a:ea typeface="ＭＳ Ｐゴシック"/>
                <a:cs typeface="ＭＳ Ｐゴシック"/>
              </a:rPr>
              <a:t>If </a:t>
            </a:r>
            <a:r>
              <a:rPr lang="en-US" b="1" smtClean="0">
                <a:solidFill>
                  <a:srgbClr val="FF3300"/>
                </a:solidFill>
                <a:ea typeface="ＭＳ Ｐゴシック"/>
                <a:cs typeface="ＭＳ Ｐゴシック"/>
              </a:rPr>
              <a:t>burns are greater than 20%</a:t>
            </a:r>
            <a:r>
              <a:rPr lang="en-US" smtClean="0">
                <a:ea typeface="ＭＳ Ｐゴシック"/>
                <a:cs typeface="ＭＳ Ｐゴシック"/>
              </a:rPr>
              <a:t> of Total Body Surface Area, fluid resuscitation should be initiated as soon as IV/IO access is established. </a:t>
            </a:r>
            <a:r>
              <a:rPr lang="en-US" b="1" smtClean="0">
                <a:solidFill>
                  <a:srgbClr val="FF3300"/>
                </a:solidFill>
                <a:ea typeface="ＭＳ Ｐゴシック"/>
                <a:cs typeface="ＭＳ Ｐゴシック"/>
              </a:rPr>
              <a:t>Resuscitation should be initiated with Lactated Ringer’s, normal saline, or Hextend. If Hextend is used, no more than 1000 ml should be given,</a:t>
            </a:r>
            <a:r>
              <a:rPr lang="en-US" smtClean="0">
                <a:solidFill>
                  <a:srgbClr val="FF3300"/>
                </a:solidFill>
                <a:ea typeface="ＭＳ Ｐゴシック"/>
                <a:cs typeface="ＭＳ Ｐゴシック"/>
              </a:rPr>
              <a:t> </a:t>
            </a:r>
            <a:r>
              <a:rPr lang="en-US" smtClean="0">
                <a:ea typeface="ＭＳ Ｐゴシック"/>
                <a:cs typeface="ＭＳ Ｐゴシック"/>
              </a:rPr>
              <a:t>followed by Lactated Ringer’s or normal saline as needed.</a:t>
            </a:r>
          </a:p>
          <a:p>
            <a:pPr eaLnBrk="1" hangingPunct="1"/>
            <a:endParaRPr lang="en-US" sz="2800" b="1" smtClean="0">
              <a:ea typeface="ＭＳ Ｐゴシック"/>
              <a:cs typeface="ＭＳ Ｐゴシック"/>
            </a:endParaRPr>
          </a:p>
          <a:p>
            <a:pPr eaLnBrk="1" hangingPunct="1">
              <a:buFont typeface="Wingdings" pitchFamily="2" charset="2"/>
              <a:buNone/>
            </a:pPr>
            <a:endParaRPr lang="en-US" sz="2800" b="1" smtClean="0">
              <a:ea typeface="ＭＳ Ｐゴシック"/>
              <a:cs typeface="ＭＳ Ｐゴシック"/>
            </a:endParaRPr>
          </a:p>
        </p:txBody>
      </p:sp>
      <p:sp>
        <p:nvSpPr>
          <p:cNvPr id="496642" name="Title 1"/>
          <p:cNvSpPr txBox="1">
            <a:spLocks/>
          </p:cNvSpPr>
          <p:nvPr/>
        </p:nvSpPr>
        <p:spPr bwMode="auto">
          <a:xfrm>
            <a:off x="1517650" y="0"/>
            <a:ext cx="7616825" cy="1143000"/>
          </a:xfrm>
          <a:prstGeom prst="rect">
            <a:avLst/>
          </a:prstGeom>
          <a:noFill/>
          <a:ln w="9525">
            <a:noFill/>
            <a:miter lim="800000"/>
            <a:headEnd/>
            <a:tailEnd/>
          </a:ln>
        </p:spPr>
        <p:txBody>
          <a:bodyPr anchor="ctr"/>
          <a:lstStyle/>
          <a:p>
            <a:pPr algn="ctr"/>
            <a:r>
              <a:rPr lang="en-US" sz="4000" b="1"/>
              <a:t>Tactical Field Care Guidelines</a:t>
            </a:r>
          </a:p>
        </p:txBody>
      </p:sp>
    </p:spTree>
  </p:cSld>
  <p:clrMapOvr>
    <a:masterClrMapping/>
  </p:clrMapOvr>
  <p:timing>
    <p:tnLst>
      <p:par>
        <p:cTn id="1" dur="indefinite" restart="never" nodeType="tmRoot"/>
      </p:par>
    </p:tnLst>
  </p:timing>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8689" name="Content Placeholder 2"/>
          <p:cNvSpPr>
            <a:spLocks noGrp="1"/>
          </p:cNvSpPr>
          <p:nvPr>
            <p:ph idx="4294967295"/>
          </p:nvPr>
        </p:nvSpPr>
        <p:spPr>
          <a:xfrm>
            <a:off x="304800" y="1676400"/>
            <a:ext cx="8610600" cy="4038600"/>
          </a:xfrm>
        </p:spPr>
        <p:txBody>
          <a:bodyPr/>
          <a:lstStyle/>
          <a:p>
            <a:pPr eaLnBrk="1" hangingPunct="1">
              <a:lnSpc>
                <a:spcPct val="90000"/>
              </a:lnSpc>
              <a:buFont typeface="Wingdings" pitchFamily="2" charset="2"/>
              <a:buNone/>
            </a:pPr>
            <a:r>
              <a:rPr lang="en-US" smtClean="0">
                <a:ea typeface="ＭＳ Ｐゴシック"/>
                <a:cs typeface="ＭＳ Ｐゴシック"/>
              </a:rPr>
              <a:t>16. Burns (cont)</a:t>
            </a:r>
          </a:p>
          <a:p>
            <a:pPr lvl="1" eaLnBrk="1" hangingPunct="1">
              <a:lnSpc>
                <a:spcPct val="90000"/>
              </a:lnSpc>
            </a:pPr>
            <a:r>
              <a:rPr lang="en-US" b="1" smtClean="0">
                <a:solidFill>
                  <a:srgbClr val="FF3300"/>
                </a:solidFill>
                <a:ea typeface="ＭＳ Ｐゴシック"/>
                <a:cs typeface="ＭＳ Ｐゴシック"/>
              </a:rPr>
              <a:t>Initial IV/IO fluid rate is calculated as %TBSA x 10cc/hr for adults weighing 40-80 kg.		</a:t>
            </a:r>
          </a:p>
          <a:p>
            <a:pPr lvl="1" eaLnBrk="1" hangingPunct="1">
              <a:lnSpc>
                <a:spcPct val="90000"/>
              </a:lnSpc>
            </a:pPr>
            <a:r>
              <a:rPr lang="en-US" smtClean="0">
                <a:ea typeface="ＭＳ Ｐゴシック"/>
                <a:cs typeface="ＭＳ Ｐゴシック"/>
              </a:rPr>
              <a:t>For every 10 kg ABOVE 80 kg, increase initial rate by 100 ml/hr.</a:t>
            </a:r>
          </a:p>
          <a:p>
            <a:pPr lvl="1" eaLnBrk="1" hangingPunct="1">
              <a:lnSpc>
                <a:spcPct val="90000"/>
              </a:lnSpc>
            </a:pPr>
            <a:r>
              <a:rPr lang="en-US" smtClean="0">
                <a:ea typeface="ＭＳ Ｐゴシック"/>
                <a:cs typeface="ＭＳ Ｐゴシック"/>
              </a:rPr>
              <a:t>If hemorrhagic shock is also present, resuscitation for hemorrhagic shock takes precedence over resuscitation for burn shock. Administer IV/IO fluids per the TCCC Guidelines in Section 7. </a:t>
            </a:r>
          </a:p>
          <a:p>
            <a:pPr eaLnBrk="1" hangingPunct="1">
              <a:lnSpc>
                <a:spcPct val="90000"/>
              </a:lnSpc>
            </a:pPr>
            <a:endParaRPr lang="en-US" sz="2800" b="1" smtClean="0">
              <a:ea typeface="ＭＳ Ｐゴシック"/>
              <a:cs typeface="ＭＳ Ｐゴシック"/>
            </a:endParaRPr>
          </a:p>
          <a:p>
            <a:pPr eaLnBrk="1" hangingPunct="1">
              <a:lnSpc>
                <a:spcPct val="90000"/>
              </a:lnSpc>
              <a:buFont typeface="Wingdings" pitchFamily="2" charset="2"/>
              <a:buNone/>
            </a:pPr>
            <a:endParaRPr lang="en-US" sz="2800" b="1" smtClean="0">
              <a:ea typeface="ＭＳ Ｐゴシック"/>
              <a:cs typeface="ＭＳ Ｐゴシック"/>
            </a:endParaRPr>
          </a:p>
        </p:txBody>
      </p:sp>
      <p:sp>
        <p:nvSpPr>
          <p:cNvPr id="498690" name="Title 1"/>
          <p:cNvSpPr txBox="1">
            <a:spLocks/>
          </p:cNvSpPr>
          <p:nvPr/>
        </p:nvSpPr>
        <p:spPr bwMode="auto">
          <a:xfrm>
            <a:off x="1517650" y="0"/>
            <a:ext cx="7616825" cy="1143000"/>
          </a:xfrm>
          <a:prstGeom prst="rect">
            <a:avLst/>
          </a:prstGeom>
          <a:noFill/>
          <a:ln w="9525">
            <a:noFill/>
            <a:miter lim="800000"/>
            <a:headEnd/>
            <a:tailEnd/>
          </a:ln>
        </p:spPr>
        <p:txBody>
          <a:bodyPr anchor="ctr"/>
          <a:lstStyle/>
          <a:p>
            <a:pPr algn="ctr"/>
            <a:r>
              <a:rPr lang="en-US" sz="4000" b="1"/>
              <a:t>Tactical Field Care Guidelines</a:t>
            </a:r>
          </a:p>
        </p:txBody>
      </p:sp>
    </p:spTree>
  </p:cSld>
  <p:clrMapOvr>
    <a:masterClrMapping/>
  </p:clrMapOvr>
  <p:timing>
    <p:tnLst>
      <p:par>
        <p:cTn id="1" dur="indefinite" restart="never" nodeType="tmRoot"/>
      </p:par>
    </p:tnLst>
  </p:timing>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0737" name="Content Placeholder 2"/>
          <p:cNvSpPr>
            <a:spLocks noGrp="1"/>
          </p:cNvSpPr>
          <p:nvPr>
            <p:ph idx="4294967295"/>
          </p:nvPr>
        </p:nvSpPr>
        <p:spPr>
          <a:xfrm>
            <a:off x="381000" y="1905000"/>
            <a:ext cx="8382000" cy="4191000"/>
          </a:xfrm>
        </p:spPr>
        <p:txBody>
          <a:bodyPr/>
          <a:lstStyle/>
          <a:p>
            <a:pPr eaLnBrk="1" hangingPunct="1">
              <a:buFont typeface="Wingdings" pitchFamily="2" charset="2"/>
              <a:buNone/>
            </a:pPr>
            <a:r>
              <a:rPr lang="en-US" sz="2800" smtClean="0">
                <a:ea typeface="ＭＳ Ｐゴシック"/>
                <a:cs typeface="ＭＳ Ｐゴシック"/>
              </a:rPr>
              <a:t>16. Burns (cont)</a:t>
            </a:r>
          </a:p>
          <a:p>
            <a:pPr lvl="1" eaLnBrk="1" hangingPunct="1">
              <a:buFontTx/>
              <a:buNone/>
            </a:pPr>
            <a:r>
              <a:rPr lang="en-US" smtClean="0">
                <a:ea typeface="ＭＳ Ｐゴシック"/>
                <a:cs typeface="ＭＳ Ｐゴシック"/>
              </a:rPr>
              <a:t>e. Analgesia in accordance with TCCC Guidelines in Section 13 may be administered to treat burn pain. </a:t>
            </a:r>
          </a:p>
          <a:p>
            <a:pPr lvl="1" eaLnBrk="1" hangingPunct="1">
              <a:buFontTx/>
              <a:buNone/>
            </a:pPr>
            <a:r>
              <a:rPr lang="en-US" smtClean="0">
                <a:ea typeface="ＭＳ Ｐゴシック"/>
                <a:cs typeface="ＭＳ Ｐゴシック"/>
              </a:rPr>
              <a:t>f. Prehospital antibiotic therapy is not indicated solely for burns, but antibiotics should be given per TCCC guidelines in Section 15 if indicated to prevent infection in penetrating wounds. </a:t>
            </a:r>
          </a:p>
          <a:p>
            <a:pPr eaLnBrk="1" hangingPunct="1"/>
            <a:endParaRPr lang="en-US" sz="2800" smtClean="0">
              <a:ea typeface="ＭＳ Ｐゴシック"/>
              <a:cs typeface="ＭＳ Ｐゴシック"/>
            </a:endParaRPr>
          </a:p>
          <a:p>
            <a:pPr eaLnBrk="1" hangingPunct="1">
              <a:buFont typeface="Wingdings" pitchFamily="2" charset="2"/>
              <a:buNone/>
            </a:pPr>
            <a:endParaRPr lang="en-US" sz="2800" smtClean="0">
              <a:ea typeface="ＭＳ Ｐゴシック"/>
              <a:cs typeface="ＭＳ Ｐゴシック"/>
            </a:endParaRPr>
          </a:p>
        </p:txBody>
      </p:sp>
      <p:sp>
        <p:nvSpPr>
          <p:cNvPr id="500738" name="Title 1"/>
          <p:cNvSpPr txBox="1">
            <a:spLocks/>
          </p:cNvSpPr>
          <p:nvPr/>
        </p:nvSpPr>
        <p:spPr bwMode="auto">
          <a:xfrm>
            <a:off x="1517650" y="0"/>
            <a:ext cx="7616825" cy="1143000"/>
          </a:xfrm>
          <a:prstGeom prst="rect">
            <a:avLst/>
          </a:prstGeom>
          <a:noFill/>
          <a:ln w="9525">
            <a:noFill/>
            <a:miter lim="800000"/>
            <a:headEnd/>
            <a:tailEnd/>
          </a:ln>
        </p:spPr>
        <p:txBody>
          <a:bodyPr anchor="ctr"/>
          <a:lstStyle/>
          <a:p>
            <a:pPr algn="ctr"/>
            <a:r>
              <a:rPr lang="en-US" sz="4000" b="1"/>
              <a:t>Tactical Field Care Guidelines</a:t>
            </a:r>
          </a:p>
        </p:txBody>
      </p:sp>
    </p:spTree>
  </p:cSld>
  <p:clrMapOvr>
    <a:masterClrMapping/>
  </p:clrMapOvr>
  <p:timing>
    <p:tnLst>
      <p:par>
        <p:cTn id="1" dur="indefinite" restart="never" nodeType="tmRoot"/>
      </p:par>
    </p:tnLst>
  </p:timing>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785" name="Content Placeholder 2"/>
          <p:cNvSpPr>
            <a:spLocks noGrp="1"/>
          </p:cNvSpPr>
          <p:nvPr>
            <p:ph idx="4294967295"/>
          </p:nvPr>
        </p:nvSpPr>
        <p:spPr>
          <a:xfrm>
            <a:off x="0" y="1905000"/>
            <a:ext cx="8382000" cy="4578350"/>
          </a:xfrm>
        </p:spPr>
        <p:txBody>
          <a:bodyPr/>
          <a:lstStyle/>
          <a:p>
            <a:pPr eaLnBrk="1" hangingPunct="1">
              <a:buFont typeface="Wingdings" pitchFamily="2" charset="2"/>
              <a:buNone/>
            </a:pPr>
            <a:r>
              <a:rPr lang="en-US" sz="2800" smtClean="0">
                <a:ea typeface="ＭＳ Ｐゴシック"/>
                <a:cs typeface="ＭＳ Ｐゴシック"/>
              </a:rPr>
              <a:t>16. Burns (cont)</a:t>
            </a:r>
          </a:p>
          <a:p>
            <a:pPr lvl="1" eaLnBrk="1" hangingPunct="1">
              <a:buFontTx/>
              <a:buNone/>
            </a:pPr>
            <a:r>
              <a:rPr lang="en-US" smtClean="0">
                <a:ea typeface="ＭＳ Ｐゴシック"/>
                <a:cs typeface="ＭＳ Ｐゴシック"/>
              </a:rPr>
              <a:t>g. All TCCC interventions can be performed on or through burned skin in a burn casualty.</a:t>
            </a:r>
          </a:p>
          <a:p>
            <a:pPr eaLnBrk="1" hangingPunct="1"/>
            <a:endParaRPr lang="en-US" sz="2800" b="1" smtClean="0">
              <a:solidFill>
                <a:srgbClr val="FF3300"/>
              </a:solidFill>
              <a:ea typeface="ＭＳ Ｐゴシック"/>
              <a:cs typeface="ＭＳ Ｐゴシック"/>
            </a:endParaRPr>
          </a:p>
          <a:p>
            <a:pPr eaLnBrk="1" hangingPunct="1">
              <a:buFont typeface="Wingdings" pitchFamily="2" charset="2"/>
              <a:buNone/>
            </a:pPr>
            <a:endParaRPr lang="en-US" sz="2800" b="1" smtClean="0">
              <a:ea typeface="ＭＳ Ｐゴシック"/>
              <a:cs typeface="ＭＳ Ｐゴシック"/>
            </a:endParaRPr>
          </a:p>
        </p:txBody>
      </p:sp>
      <p:pic>
        <p:nvPicPr>
          <p:cNvPr id="502786" name="Picture 5" descr="Fuel Fires"/>
          <p:cNvPicPr>
            <a:picLocks noChangeAspect="1" noChangeArrowheads="1"/>
          </p:cNvPicPr>
          <p:nvPr/>
        </p:nvPicPr>
        <p:blipFill>
          <a:blip r:embed="rId3"/>
          <a:srcRect/>
          <a:stretch>
            <a:fillRect/>
          </a:stretch>
        </p:blipFill>
        <p:spPr bwMode="auto">
          <a:xfrm>
            <a:off x="6086475" y="3832225"/>
            <a:ext cx="3048000" cy="3048000"/>
          </a:xfrm>
          <a:prstGeom prst="rect">
            <a:avLst/>
          </a:prstGeom>
          <a:noFill/>
          <a:ln w="9525">
            <a:noFill/>
            <a:miter lim="800000"/>
            <a:headEnd/>
            <a:tailEnd/>
          </a:ln>
        </p:spPr>
      </p:pic>
      <p:sp>
        <p:nvSpPr>
          <p:cNvPr id="502787" name="Text Box 6"/>
          <p:cNvSpPr txBox="1">
            <a:spLocks noChangeArrowheads="1"/>
          </p:cNvSpPr>
          <p:nvPr/>
        </p:nvSpPr>
        <p:spPr bwMode="auto">
          <a:xfrm>
            <a:off x="152400" y="4267200"/>
            <a:ext cx="5635625" cy="2527300"/>
          </a:xfrm>
          <a:prstGeom prst="rect">
            <a:avLst/>
          </a:prstGeom>
          <a:noFill/>
          <a:ln w="9525">
            <a:noFill/>
            <a:miter lim="800000"/>
            <a:headEnd/>
            <a:tailEnd/>
          </a:ln>
        </p:spPr>
        <p:txBody>
          <a:bodyPr wrap="none">
            <a:spAutoFit/>
          </a:bodyPr>
          <a:lstStyle/>
          <a:p>
            <a:pPr marL="342900" indent="-342900">
              <a:spcBef>
                <a:spcPct val="20000"/>
              </a:spcBef>
              <a:buFont typeface="Arial" charset="0"/>
              <a:buNone/>
            </a:pPr>
            <a:r>
              <a:rPr lang="en-US" i="1"/>
              <a:t>These casualties are “Trauma </a:t>
            </a:r>
          </a:p>
          <a:p>
            <a:pPr marL="342900" indent="-342900">
              <a:spcBef>
                <a:spcPct val="20000"/>
              </a:spcBef>
              <a:buFont typeface="Arial" charset="0"/>
              <a:buNone/>
            </a:pPr>
            <a:r>
              <a:rPr lang="en-US" i="1"/>
              <a:t>casualties with burns” - not the other</a:t>
            </a:r>
          </a:p>
          <a:p>
            <a:pPr marL="342900" indent="-342900">
              <a:spcBef>
                <a:spcPct val="20000"/>
              </a:spcBef>
              <a:buFont typeface="Arial" charset="0"/>
              <a:buNone/>
            </a:pPr>
            <a:r>
              <a:rPr lang="en-US" i="1"/>
              <a:t>way around</a:t>
            </a:r>
          </a:p>
          <a:p>
            <a:pPr marL="342900" indent="-342900">
              <a:spcBef>
                <a:spcPct val="20000"/>
              </a:spcBef>
              <a:buFont typeface="Arial" charset="0"/>
              <a:buNone/>
            </a:pPr>
            <a:r>
              <a:rPr lang="en-US" i="1"/>
              <a:t>              US Army ISR Burn Center</a:t>
            </a:r>
          </a:p>
          <a:p>
            <a:pPr marL="342900" indent="-342900">
              <a:lnSpc>
                <a:spcPct val="90000"/>
              </a:lnSpc>
              <a:spcBef>
                <a:spcPct val="20000"/>
              </a:spcBef>
              <a:buSzPct val="50000"/>
              <a:buFont typeface="Wingdings" pitchFamily="2" charset="2"/>
              <a:buChar char="l"/>
            </a:pPr>
            <a:endParaRPr lang="en-US">
              <a:solidFill>
                <a:schemeClr val="accent2"/>
              </a:solidFill>
            </a:endParaRPr>
          </a:p>
        </p:txBody>
      </p:sp>
      <p:sp>
        <p:nvSpPr>
          <p:cNvPr id="502788" name="Title 1"/>
          <p:cNvSpPr txBox="1">
            <a:spLocks/>
          </p:cNvSpPr>
          <p:nvPr/>
        </p:nvSpPr>
        <p:spPr bwMode="auto">
          <a:xfrm>
            <a:off x="1517650" y="0"/>
            <a:ext cx="7616825" cy="1143000"/>
          </a:xfrm>
          <a:prstGeom prst="rect">
            <a:avLst/>
          </a:prstGeom>
          <a:noFill/>
          <a:ln w="9525">
            <a:noFill/>
            <a:miter lim="800000"/>
            <a:headEnd/>
            <a:tailEnd/>
          </a:ln>
        </p:spPr>
        <p:txBody>
          <a:bodyPr anchor="ctr"/>
          <a:lstStyle/>
          <a:p>
            <a:pPr algn="ctr"/>
            <a:r>
              <a:rPr lang="en-US" sz="4000" b="1"/>
              <a:t>Tactical Field Care Guidelines</a:t>
            </a:r>
          </a:p>
        </p:txBody>
      </p:sp>
    </p:spTree>
  </p:cSld>
  <p:clrMapOvr>
    <a:masterClrMapping/>
  </p:clrMapOvr>
  <p:timing>
    <p:tnLst>
      <p:par>
        <p:cTn id="1" dur="indefinite" restart="never" nodeType="tmRoot"/>
      </p:par>
    </p:tnLst>
  </p:timing>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Rectangle 3"/>
          <p:cNvSpPr>
            <a:spLocks noGrp="1" noChangeArrowheads="1"/>
          </p:cNvSpPr>
          <p:nvPr>
            <p:ph idx="1"/>
          </p:nvPr>
        </p:nvSpPr>
        <p:spPr>
          <a:xfrm>
            <a:off x="457200" y="1905000"/>
            <a:ext cx="7772400" cy="2819400"/>
          </a:xfrm>
        </p:spPr>
        <p:txBody>
          <a:bodyPr/>
          <a:lstStyle/>
          <a:p>
            <a:pPr marL="639763" indent="-639763" eaLnBrk="1" hangingPunct="1">
              <a:buFont typeface="Wingdings" pitchFamily="2" charset="2"/>
              <a:buNone/>
              <a:defRPr/>
            </a:pPr>
            <a:r>
              <a:rPr lang="en-US" dirty="0" smtClean="0">
                <a:ea typeface="ＭＳ Ｐゴシック" pitchFamily="34" charset="-128"/>
              </a:rPr>
              <a:t>17. Communicate with the casualty if possible.</a:t>
            </a:r>
          </a:p>
          <a:p>
            <a:pPr marL="457200" eaLnBrk="1" hangingPunct="1">
              <a:buFont typeface="Wingdings" pitchFamily="2" charset="2"/>
              <a:buNone/>
              <a:defRPr/>
            </a:pPr>
            <a:r>
              <a:rPr lang="en-US" dirty="0" smtClean="0">
                <a:ea typeface="ＭＳ Ｐゴシック" pitchFamily="34" charset="-128"/>
              </a:rPr>
              <a:t>        - Encourage; reassure</a:t>
            </a:r>
          </a:p>
          <a:p>
            <a:pPr marL="457200" eaLnBrk="1" hangingPunct="1">
              <a:buFont typeface="Wingdings" pitchFamily="2" charset="2"/>
              <a:buNone/>
              <a:defRPr/>
            </a:pPr>
            <a:r>
              <a:rPr lang="en-US" dirty="0" smtClean="0">
                <a:ea typeface="ＭＳ Ｐゴシック" pitchFamily="34" charset="-128"/>
              </a:rPr>
              <a:t>        - Explain care</a:t>
            </a:r>
          </a:p>
        </p:txBody>
      </p:sp>
      <p:pic>
        <p:nvPicPr>
          <p:cNvPr id="504834" name="Picture 4" descr="TFC Communication"/>
          <p:cNvPicPr>
            <a:picLocks noChangeAspect="1" noChangeArrowheads="1"/>
          </p:cNvPicPr>
          <p:nvPr/>
        </p:nvPicPr>
        <p:blipFill>
          <a:blip r:embed="rId3"/>
          <a:srcRect/>
          <a:stretch>
            <a:fillRect/>
          </a:stretch>
        </p:blipFill>
        <p:spPr bwMode="auto">
          <a:xfrm>
            <a:off x="5029200" y="3771900"/>
            <a:ext cx="4114800" cy="3086100"/>
          </a:xfrm>
          <a:prstGeom prst="rect">
            <a:avLst/>
          </a:prstGeom>
          <a:noFill/>
          <a:ln w="9525">
            <a:noFill/>
            <a:miter lim="800000"/>
            <a:headEnd/>
            <a:tailEnd/>
          </a:ln>
        </p:spPr>
      </p:pic>
      <p:sp>
        <p:nvSpPr>
          <p:cNvPr id="504835" name="Title 1"/>
          <p:cNvSpPr>
            <a:spLocks noGrp="1"/>
          </p:cNvSpPr>
          <p:nvPr>
            <p:ph type="title" idx="4294967295"/>
          </p:nvPr>
        </p:nvSpPr>
        <p:spPr>
          <a:xfrm>
            <a:off x="1517650" y="0"/>
            <a:ext cx="7616825" cy="1143000"/>
          </a:xfrm>
        </p:spPr>
        <p:txBody>
          <a:bodyPr/>
          <a:lstStyle/>
          <a:p>
            <a:pPr eaLnBrk="1" hangingPunct="1"/>
            <a:r>
              <a:rPr lang="en-US" smtClean="0">
                <a:ea typeface="ＭＳ Ｐゴシック"/>
                <a:cs typeface="ＭＳ Ｐゴシック"/>
              </a:rPr>
              <a:t>Tactical Field Care Guidelines</a:t>
            </a:r>
          </a:p>
        </p:txBody>
      </p:sp>
    </p:spTree>
  </p:cSld>
  <p:clrMapOvr>
    <a:masterClrMapping/>
  </p:clrMapOvr>
  <p:timing>
    <p:tnLst>
      <p:par>
        <p:cTn id="1" dur="indefinite" restart="never" nodeType="tmRoot"/>
      </p:par>
    </p:tnLst>
  </p:timing>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6881" name="Rectangle 3"/>
          <p:cNvSpPr>
            <a:spLocks noGrp="1" noChangeArrowheads="1"/>
          </p:cNvSpPr>
          <p:nvPr>
            <p:ph idx="1"/>
          </p:nvPr>
        </p:nvSpPr>
        <p:spPr>
          <a:xfrm>
            <a:off x="990600" y="1600200"/>
            <a:ext cx="7467600" cy="4648200"/>
          </a:xfrm>
        </p:spPr>
        <p:txBody>
          <a:bodyPr/>
          <a:lstStyle/>
          <a:p>
            <a:pPr marL="0" indent="0" eaLnBrk="1" hangingPunct="1">
              <a:lnSpc>
                <a:spcPct val="90000"/>
              </a:lnSpc>
              <a:buFontTx/>
              <a:buNone/>
            </a:pPr>
            <a:r>
              <a:rPr lang="en-US" sz="2800" smtClean="0"/>
              <a:t>18. Cardiopulmonary resuscitation (CPR)</a:t>
            </a:r>
          </a:p>
          <a:p>
            <a:pPr marL="0" indent="0" eaLnBrk="1" hangingPunct="1">
              <a:lnSpc>
                <a:spcPct val="90000"/>
              </a:lnSpc>
              <a:buFontTx/>
              <a:buNone/>
            </a:pPr>
            <a:endParaRPr lang="en-US" sz="2800" smtClean="0"/>
          </a:p>
          <a:p>
            <a:pPr marL="0" indent="0" eaLnBrk="1" hangingPunct="1">
              <a:lnSpc>
                <a:spcPct val="90000"/>
              </a:lnSpc>
              <a:buFontTx/>
              <a:buNone/>
            </a:pPr>
            <a:r>
              <a:rPr lang="en-US" sz="2400" smtClean="0"/>
              <a:t>Resuscitation on the battlefield for victims of blast or</a:t>
            </a:r>
          </a:p>
          <a:p>
            <a:pPr marL="0" indent="0" eaLnBrk="1" hangingPunct="1">
              <a:lnSpc>
                <a:spcPct val="90000"/>
              </a:lnSpc>
              <a:buFontTx/>
              <a:buNone/>
            </a:pPr>
            <a:r>
              <a:rPr lang="en-US" sz="2400" smtClean="0"/>
              <a:t>penetrating trauma who have no pulse, no ventilations,</a:t>
            </a:r>
          </a:p>
          <a:p>
            <a:pPr marL="0" indent="0" eaLnBrk="1" hangingPunct="1">
              <a:lnSpc>
                <a:spcPct val="90000"/>
              </a:lnSpc>
              <a:buFontTx/>
              <a:buNone/>
            </a:pPr>
            <a:r>
              <a:rPr lang="en-US" sz="2400" smtClean="0"/>
              <a:t>and no other signs of life will not be successful and</a:t>
            </a:r>
          </a:p>
          <a:p>
            <a:pPr marL="0" indent="0" eaLnBrk="1" hangingPunct="1">
              <a:lnSpc>
                <a:spcPct val="90000"/>
              </a:lnSpc>
              <a:buFontTx/>
              <a:buNone/>
            </a:pPr>
            <a:r>
              <a:rPr lang="en-US" sz="2400" smtClean="0"/>
              <a:t>should not be attempted</a:t>
            </a:r>
            <a:r>
              <a:rPr lang="en-US" sz="2400" b="1" smtClean="0"/>
              <a:t>.  However, casualties with torso trauma or polytrauma who have no pulse or respirations during TFC should have bilateral needle decompression performed to ensure they do not have a tension pneumothorax prior to discontinuation of care. The procedure is the same as described in section 3 above.</a:t>
            </a:r>
            <a:r>
              <a:rPr lang="en-US" sz="2400" smtClean="0"/>
              <a:t> </a:t>
            </a:r>
          </a:p>
        </p:txBody>
      </p:sp>
      <p:sp>
        <p:nvSpPr>
          <p:cNvPr id="506882" name="Title 1"/>
          <p:cNvSpPr>
            <a:spLocks noGrp="1"/>
          </p:cNvSpPr>
          <p:nvPr>
            <p:ph type="title" idx="4294967295"/>
          </p:nvPr>
        </p:nvSpPr>
        <p:spPr>
          <a:xfrm>
            <a:off x="1517650" y="0"/>
            <a:ext cx="7616825" cy="1143000"/>
          </a:xfrm>
        </p:spPr>
        <p:txBody>
          <a:bodyPr/>
          <a:lstStyle/>
          <a:p>
            <a:pPr eaLnBrk="1" hangingPunct="1"/>
            <a:r>
              <a:rPr lang="en-US" smtClean="0">
                <a:ea typeface="ＭＳ Ｐゴシック"/>
                <a:cs typeface="ＭＳ Ｐゴシック"/>
              </a:rPr>
              <a:t>Tactical Field Care Guidelines</a:t>
            </a:r>
          </a:p>
        </p:txBody>
      </p:sp>
    </p:spTree>
  </p:cSld>
  <p:clrMapOvr>
    <a:masterClrMapping/>
  </p:clrMapOvr>
  <p:timing>
    <p:tnLst>
      <p:par>
        <p:cTn id="1" dur="indefinite" restart="never" nodeType="tmRoot"/>
      </p:par>
    </p:tnLst>
  </p:timing>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8929" name="Rectangle 3"/>
          <p:cNvSpPr>
            <a:spLocks noGrp="1" noChangeArrowheads="1"/>
          </p:cNvSpPr>
          <p:nvPr>
            <p:ph idx="1"/>
          </p:nvPr>
        </p:nvSpPr>
        <p:spPr>
          <a:xfrm>
            <a:off x="0" y="5638800"/>
            <a:ext cx="9144000" cy="914400"/>
          </a:xfrm>
        </p:spPr>
        <p:txBody>
          <a:bodyPr lIns="90488" tIns="44450" rIns="90488" bIns="44450"/>
          <a:lstStyle/>
          <a:p>
            <a:pPr algn="ctr" eaLnBrk="1" hangingPunct="1">
              <a:buFont typeface="Wingdings" pitchFamily="2" charset="2"/>
              <a:buNone/>
            </a:pPr>
            <a:r>
              <a:rPr lang="en-US" sz="4800" b="1" u="sng" smtClean="0">
                <a:ea typeface="ＭＳ Ｐゴシック"/>
                <a:cs typeface="ＭＳ Ｐゴシック"/>
              </a:rPr>
              <a:t>NO</a:t>
            </a:r>
            <a:r>
              <a:rPr lang="en-US" sz="4800" b="1" smtClean="0">
                <a:ea typeface="ＭＳ Ｐゴシック"/>
                <a:cs typeface="ＭＳ Ｐゴシック"/>
              </a:rPr>
              <a:t> battlefield CPR</a:t>
            </a:r>
            <a:endParaRPr lang="en-US" b="1" smtClean="0">
              <a:ea typeface="ＭＳ Ｐゴシック"/>
              <a:cs typeface="ＭＳ Ｐゴシック"/>
            </a:endParaRPr>
          </a:p>
        </p:txBody>
      </p:sp>
      <p:pic>
        <p:nvPicPr>
          <p:cNvPr id="508930" name="Picture 4" descr="cpr"/>
          <p:cNvPicPr>
            <a:picLocks noChangeAspect="1" noChangeArrowheads="1"/>
          </p:cNvPicPr>
          <p:nvPr/>
        </p:nvPicPr>
        <p:blipFill>
          <a:blip r:embed="rId3"/>
          <a:srcRect/>
          <a:stretch>
            <a:fillRect/>
          </a:stretch>
        </p:blipFill>
        <p:spPr bwMode="auto">
          <a:xfrm>
            <a:off x="2743200" y="1676400"/>
            <a:ext cx="3733800" cy="3629025"/>
          </a:xfrm>
          <a:prstGeom prst="rect">
            <a:avLst/>
          </a:prstGeom>
          <a:noFill/>
          <a:ln w="9525">
            <a:noFill/>
            <a:miter lim="800000"/>
            <a:headEnd/>
            <a:tailEnd/>
          </a:ln>
        </p:spPr>
      </p:pic>
      <p:sp>
        <p:nvSpPr>
          <p:cNvPr id="508931" name="Text Box 6"/>
          <p:cNvSpPr txBox="1">
            <a:spLocks noChangeArrowheads="1"/>
          </p:cNvSpPr>
          <p:nvPr/>
        </p:nvSpPr>
        <p:spPr bwMode="auto">
          <a:xfrm>
            <a:off x="3581400" y="152400"/>
            <a:ext cx="1593850" cy="914400"/>
          </a:xfrm>
          <a:prstGeom prst="rect">
            <a:avLst/>
          </a:prstGeom>
          <a:noFill/>
          <a:ln w="9525">
            <a:noFill/>
            <a:miter lim="800000"/>
            <a:headEnd/>
            <a:tailEnd/>
          </a:ln>
        </p:spPr>
        <p:txBody>
          <a:bodyPr wrap="none">
            <a:spAutoFit/>
          </a:bodyPr>
          <a:lstStyle/>
          <a:p>
            <a:r>
              <a:rPr lang="en-US" sz="5400" b="1"/>
              <a:t>CPR</a:t>
            </a:r>
          </a:p>
        </p:txBody>
      </p:sp>
    </p:spTree>
  </p:cSld>
  <p:clrMapOvr>
    <a:masterClrMapping/>
  </p:clrMapOvr>
  <p:transition/>
  <p:timing>
    <p:tnLst>
      <p:par>
        <p:cTn id="1" dur="indefinite" restart="never" nodeType="tmRoot"/>
      </p:par>
    </p:tnLst>
  </p:timing>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273" name="Rectangle 2"/>
          <p:cNvSpPr>
            <a:spLocks noGrp="1" noChangeArrowheads="1"/>
          </p:cNvSpPr>
          <p:nvPr>
            <p:ph idx="1"/>
          </p:nvPr>
        </p:nvSpPr>
        <p:spPr>
          <a:xfrm>
            <a:off x="542925" y="1981200"/>
            <a:ext cx="8201025" cy="4114800"/>
          </a:xfrm>
        </p:spPr>
        <p:txBody>
          <a:bodyPr lIns="90488" tIns="44450" rIns="90488" bIns="44450" rtlCol="0">
            <a:normAutofit lnSpcReduction="10000"/>
          </a:bodyPr>
          <a:lstStyle/>
          <a:p>
            <a:pPr eaLnBrk="1" fontAlgn="auto" hangingPunct="1">
              <a:spcAft>
                <a:spcPts val="0"/>
              </a:spcAft>
              <a:buFont typeface="Arial" pitchFamily="34" charset="0"/>
              <a:buChar char="•"/>
              <a:defRPr/>
            </a:pPr>
            <a:r>
              <a:rPr lang="en-US" sz="2800" dirty="0" smtClean="0">
                <a:ea typeface="ＭＳ Ｐゴシック"/>
                <a:cs typeface="ＭＳ Ｐゴシック"/>
              </a:rPr>
              <a:t>138 trauma patients with prehospital cardiac arrest and in whom resuscitation was attempted. </a:t>
            </a:r>
          </a:p>
          <a:p>
            <a:pPr eaLnBrk="1" fontAlgn="auto" hangingPunct="1">
              <a:spcAft>
                <a:spcPts val="0"/>
              </a:spcAft>
              <a:buFont typeface="Arial" pitchFamily="34" charset="0"/>
              <a:buChar char="•"/>
              <a:defRPr/>
            </a:pPr>
            <a:r>
              <a:rPr lang="en-US" sz="2800" u="sng" dirty="0" smtClean="0">
                <a:ea typeface="ＭＳ Ｐゴシック"/>
                <a:cs typeface="ＭＳ Ｐゴシック"/>
              </a:rPr>
              <a:t>No</a:t>
            </a:r>
            <a:r>
              <a:rPr lang="en-US" sz="2800" dirty="0" smtClean="0">
                <a:ea typeface="ＭＳ Ｐゴシック"/>
                <a:cs typeface="ＭＳ Ｐゴシック"/>
              </a:rPr>
              <a:t> survivors</a:t>
            </a:r>
          </a:p>
          <a:p>
            <a:pPr eaLnBrk="1" fontAlgn="auto" hangingPunct="1">
              <a:spcAft>
                <a:spcPts val="0"/>
              </a:spcAft>
              <a:buFont typeface="Arial" pitchFamily="34" charset="0"/>
              <a:buChar char="•"/>
              <a:defRPr/>
            </a:pPr>
            <a:r>
              <a:rPr lang="en-US" sz="2800" dirty="0" smtClean="0">
                <a:ea typeface="ＭＳ Ｐゴシック"/>
                <a:cs typeface="ＭＳ Ｐゴシック"/>
              </a:rPr>
              <a:t>Authors recommended that trauma patients in cardiopulmonary arrest not be transported emergently to a trauma center even in a civilian setting due to large economic cost of treatment without a significant chance for survival.</a:t>
            </a:r>
          </a:p>
          <a:p>
            <a:pPr eaLnBrk="1" fontAlgn="auto" hangingPunct="1">
              <a:spcAft>
                <a:spcPts val="0"/>
              </a:spcAft>
              <a:buFont typeface="Wingdings" pitchFamily="2" charset="2"/>
              <a:buNone/>
              <a:defRPr/>
            </a:pPr>
            <a:r>
              <a:rPr lang="en-US" sz="2800" dirty="0" smtClean="0">
                <a:ea typeface="ＭＳ Ｐゴシック"/>
                <a:cs typeface="ＭＳ Ｐゴシック"/>
              </a:rPr>
              <a:t>              		</a:t>
            </a:r>
            <a:r>
              <a:rPr lang="en-US" sz="2500" i="1" dirty="0" smtClean="0">
                <a:ea typeface="ＭＳ Ｐゴシック"/>
                <a:cs typeface="ＭＳ Ｐゴシック"/>
              </a:rPr>
              <a:t>Rosemurgy et al.  J Trauma  1993</a:t>
            </a:r>
          </a:p>
        </p:txBody>
      </p:sp>
      <p:sp>
        <p:nvSpPr>
          <p:cNvPr id="510978" name="Text Box 5"/>
          <p:cNvSpPr txBox="1">
            <a:spLocks noChangeArrowheads="1"/>
          </p:cNvSpPr>
          <p:nvPr/>
        </p:nvSpPr>
        <p:spPr bwMode="auto">
          <a:xfrm>
            <a:off x="1828800" y="152400"/>
            <a:ext cx="6605588" cy="823913"/>
          </a:xfrm>
          <a:prstGeom prst="rect">
            <a:avLst/>
          </a:prstGeom>
          <a:noFill/>
          <a:ln w="9525">
            <a:noFill/>
            <a:miter lim="800000"/>
            <a:headEnd/>
            <a:tailEnd/>
          </a:ln>
        </p:spPr>
        <p:txBody>
          <a:bodyPr wrap="none">
            <a:spAutoFit/>
          </a:bodyPr>
          <a:lstStyle/>
          <a:p>
            <a:r>
              <a:rPr lang="en-US" sz="4800" b="1"/>
              <a:t>CPR in Civilian Trauma</a:t>
            </a:r>
          </a:p>
        </p:txBody>
      </p:sp>
    </p:spTree>
  </p:cSld>
  <p:clrMapOvr>
    <a:masterClrMapping/>
  </p:clrMapOvr>
  <p:transition/>
  <p:timing>
    <p:tnLst>
      <p:par>
        <p:cTn id="1" dur="indefinite" restart="never" nodeType="tmRoot"/>
      </p:par>
    </p:tnLst>
  </p:timing>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025" name="Rectangle 3"/>
          <p:cNvSpPr>
            <a:spLocks noGrp="1" noChangeArrowheads="1"/>
          </p:cNvSpPr>
          <p:nvPr>
            <p:ph idx="1"/>
          </p:nvPr>
        </p:nvSpPr>
        <p:spPr>
          <a:xfrm>
            <a:off x="1371600" y="2438400"/>
            <a:ext cx="6324600" cy="2209800"/>
          </a:xfrm>
        </p:spPr>
        <p:txBody>
          <a:bodyPr lIns="90488" tIns="44450" rIns="90488" bIns="44450"/>
          <a:lstStyle/>
          <a:p>
            <a:pPr eaLnBrk="1" hangingPunct="1"/>
            <a:r>
              <a:rPr lang="en-US" sz="3600" smtClean="0">
                <a:ea typeface="ＭＳ Ｐゴシック"/>
                <a:cs typeface="ＭＳ Ｐゴシック"/>
              </a:rPr>
              <a:t>CPR performers may get killed</a:t>
            </a:r>
          </a:p>
          <a:p>
            <a:pPr eaLnBrk="1" hangingPunct="1"/>
            <a:r>
              <a:rPr lang="en-US" sz="3600" smtClean="0">
                <a:ea typeface="ＭＳ Ｐゴシック"/>
                <a:cs typeface="ＭＳ Ｐゴシック"/>
              </a:rPr>
              <a:t>Mission gets delayed</a:t>
            </a:r>
          </a:p>
          <a:p>
            <a:pPr eaLnBrk="1" hangingPunct="1"/>
            <a:r>
              <a:rPr lang="en-US" sz="3600" smtClean="0">
                <a:ea typeface="ＭＳ Ｐゴシック"/>
                <a:cs typeface="ＭＳ Ｐゴシック"/>
              </a:rPr>
              <a:t>Casualty stays dead</a:t>
            </a:r>
          </a:p>
        </p:txBody>
      </p:sp>
      <p:sp>
        <p:nvSpPr>
          <p:cNvPr id="513026" name="Text Box 5"/>
          <p:cNvSpPr txBox="1">
            <a:spLocks noChangeArrowheads="1"/>
          </p:cNvSpPr>
          <p:nvPr/>
        </p:nvSpPr>
        <p:spPr bwMode="auto">
          <a:xfrm>
            <a:off x="2057400" y="0"/>
            <a:ext cx="5816600" cy="1431925"/>
          </a:xfrm>
          <a:prstGeom prst="rect">
            <a:avLst/>
          </a:prstGeom>
          <a:noFill/>
          <a:ln w="9525">
            <a:noFill/>
            <a:miter lim="800000"/>
            <a:headEnd/>
            <a:tailEnd/>
          </a:ln>
        </p:spPr>
        <p:txBody>
          <a:bodyPr wrap="none">
            <a:spAutoFit/>
          </a:bodyPr>
          <a:lstStyle/>
          <a:p>
            <a:r>
              <a:rPr lang="en-US" sz="4400" b="1"/>
              <a:t>The Cost of Attempting</a:t>
            </a:r>
          </a:p>
          <a:p>
            <a:r>
              <a:rPr lang="en-US" sz="4400" b="1"/>
              <a:t>CPR on the Battlefield</a:t>
            </a: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itle 1"/>
          <p:cNvSpPr>
            <a:spLocks noGrp="1"/>
          </p:cNvSpPr>
          <p:nvPr>
            <p:ph type="title"/>
          </p:nvPr>
        </p:nvSpPr>
        <p:spPr/>
        <p:txBody>
          <a:bodyPr/>
          <a:lstStyle/>
          <a:p>
            <a:pPr eaLnBrk="1" hangingPunct="1"/>
            <a:r>
              <a:rPr lang="en-US" smtClean="0"/>
              <a:t>Surface Landmarks for Cricothyrotomy</a:t>
            </a:r>
          </a:p>
        </p:txBody>
      </p:sp>
      <p:grpSp>
        <p:nvGrpSpPr>
          <p:cNvPr id="70658" name="Group 1"/>
          <p:cNvGrpSpPr>
            <a:grpSpLocks/>
          </p:cNvGrpSpPr>
          <p:nvPr/>
        </p:nvGrpSpPr>
        <p:grpSpPr bwMode="auto">
          <a:xfrm>
            <a:off x="84138" y="1811338"/>
            <a:ext cx="8896350" cy="4494212"/>
            <a:chOff x="84138" y="1811338"/>
            <a:chExt cx="8896350" cy="4494212"/>
          </a:xfrm>
        </p:grpSpPr>
        <p:pic>
          <p:nvPicPr>
            <p:cNvPr id="70659" name="Picture 2"/>
            <p:cNvPicPr>
              <a:picLocks noChangeAspect="1" noChangeArrowheads="1"/>
            </p:cNvPicPr>
            <p:nvPr/>
          </p:nvPicPr>
          <p:blipFill>
            <a:blip r:embed="rId3"/>
            <a:srcRect/>
            <a:stretch>
              <a:fillRect/>
            </a:stretch>
          </p:blipFill>
          <p:spPr bwMode="auto">
            <a:xfrm>
              <a:off x="2006600" y="1811338"/>
              <a:ext cx="5051425" cy="4494212"/>
            </a:xfrm>
            <a:prstGeom prst="rect">
              <a:avLst/>
            </a:prstGeom>
            <a:noFill/>
            <a:ln w="9525">
              <a:noFill/>
              <a:miter lim="800000"/>
              <a:headEnd/>
              <a:tailEnd/>
            </a:ln>
          </p:spPr>
        </p:pic>
        <p:sp>
          <p:nvSpPr>
            <p:cNvPr id="70660" name="TextBox 3"/>
            <p:cNvSpPr txBox="1">
              <a:spLocks noChangeArrowheads="1"/>
            </p:cNvSpPr>
            <p:nvPr/>
          </p:nvSpPr>
          <p:spPr bwMode="auto">
            <a:xfrm>
              <a:off x="84138" y="3090863"/>
              <a:ext cx="1797050" cy="638175"/>
            </a:xfrm>
            <a:prstGeom prst="rect">
              <a:avLst/>
            </a:prstGeom>
            <a:noFill/>
            <a:ln w="6350">
              <a:solidFill>
                <a:schemeClr val="tx1"/>
              </a:solidFill>
              <a:miter lim="800000"/>
              <a:headEnd/>
              <a:tailEnd/>
            </a:ln>
          </p:spPr>
          <p:txBody>
            <a:bodyPr lIns="82945" tIns="41473" rIns="82945" bIns="41473">
              <a:spAutoFit/>
            </a:bodyPr>
            <a:lstStyle/>
            <a:p>
              <a:r>
                <a:rPr lang="en-US" sz="1800" b="1"/>
                <a:t>Top of thyroid cartilage</a:t>
              </a:r>
            </a:p>
          </p:txBody>
        </p:sp>
        <p:sp>
          <p:nvSpPr>
            <p:cNvPr id="70661" name="TextBox 5"/>
            <p:cNvSpPr txBox="1">
              <a:spLocks noChangeArrowheads="1"/>
            </p:cNvSpPr>
            <p:nvPr/>
          </p:nvSpPr>
          <p:spPr bwMode="auto">
            <a:xfrm>
              <a:off x="84138" y="3919538"/>
              <a:ext cx="1797050" cy="638175"/>
            </a:xfrm>
            <a:prstGeom prst="rect">
              <a:avLst/>
            </a:prstGeom>
            <a:noFill/>
            <a:ln w="6350">
              <a:solidFill>
                <a:schemeClr val="tx1"/>
              </a:solidFill>
              <a:miter lim="800000"/>
              <a:headEnd/>
              <a:tailEnd/>
            </a:ln>
          </p:spPr>
          <p:txBody>
            <a:bodyPr lIns="82945" tIns="41473" rIns="82945" bIns="41473">
              <a:spAutoFit/>
            </a:bodyPr>
            <a:lstStyle/>
            <a:p>
              <a:r>
                <a:rPr lang="en-US" sz="1800" b="1"/>
                <a:t>Bottom of thyroid cartilage</a:t>
              </a:r>
            </a:p>
          </p:txBody>
        </p:sp>
        <p:sp>
          <p:nvSpPr>
            <p:cNvPr id="70662" name="TextBox 6"/>
            <p:cNvSpPr txBox="1">
              <a:spLocks noChangeArrowheads="1"/>
            </p:cNvSpPr>
            <p:nvPr/>
          </p:nvSpPr>
          <p:spPr bwMode="auto">
            <a:xfrm>
              <a:off x="7183438" y="3989388"/>
              <a:ext cx="1797050" cy="638175"/>
            </a:xfrm>
            <a:prstGeom prst="rect">
              <a:avLst/>
            </a:prstGeom>
            <a:noFill/>
            <a:ln w="6350">
              <a:solidFill>
                <a:schemeClr val="tx1"/>
              </a:solidFill>
              <a:miter lim="800000"/>
              <a:headEnd/>
              <a:tailEnd/>
            </a:ln>
          </p:spPr>
          <p:txBody>
            <a:bodyPr lIns="82945" tIns="41473" rIns="82945" bIns="41473">
              <a:spAutoFit/>
            </a:bodyPr>
            <a:lstStyle/>
            <a:p>
              <a:r>
                <a:rPr lang="en-US" sz="1800" b="1"/>
                <a:t>Cricothyroid membrane</a:t>
              </a:r>
            </a:p>
          </p:txBody>
        </p:sp>
        <p:sp>
          <p:nvSpPr>
            <p:cNvPr id="70663" name="TextBox 7"/>
            <p:cNvSpPr txBox="1">
              <a:spLocks noChangeArrowheads="1"/>
            </p:cNvSpPr>
            <p:nvPr/>
          </p:nvSpPr>
          <p:spPr bwMode="auto">
            <a:xfrm>
              <a:off x="7183438" y="4932363"/>
              <a:ext cx="1797050" cy="638175"/>
            </a:xfrm>
            <a:prstGeom prst="rect">
              <a:avLst/>
            </a:prstGeom>
            <a:noFill/>
            <a:ln w="6350">
              <a:solidFill>
                <a:schemeClr val="tx1"/>
              </a:solidFill>
              <a:miter lim="800000"/>
              <a:headEnd/>
              <a:tailEnd/>
            </a:ln>
          </p:spPr>
          <p:txBody>
            <a:bodyPr lIns="82945" tIns="41473" rIns="82945" bIns="41473">
              <a:spAutoFit/>
            </a:bodyPr>
            <a:lstStyle/>
            <a:p>
              <a:r>
                <a:rPr lang="en-US" sz="1800" b="1"/>
                <a:t>Cricoid cartilage</a:t>
              </a:r>
            </a:p>
          </p:txBody>
        </p:sp>
        <p:sp>
          <p:nvSpPr>
            <p:cNvPr id="5" name="Left Arrow 4"/>
            <p:cNvSpPr/>
            <p:nvPr/>
          </p:nvSpPr>
          <p:spPr>
            <a:xfrm rot="868483">
              <a:off x="4649788" y="4846638"/>
              <a:ext cx="2487612" cy="206375"/>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82945" tIns="41473" rIns="82945" bIns="41473" anchor="ctr"/>
            <a:lstStyle/>
            <a:p>
              <a:pPr algn="ctr">
                <a:defRPr/>
              </a:pPr>
              <a:endParaRPr lang="en-US" dirty="0">
                <a:solidFill>
                  <a:srgbClr val="FF0000"/>
                </a:solidFill>
              </a:endParaRPr>
            </a:p>
          </p:txBody>
        </p:sp>
        <p:sp>
          <p:nvSpPr>
            <p:cNvPr id="10" name="Left Arrow 9"/>
            <p:cNvSpPr/>
            <p:nvPr/>
          </p:nvSpPr>
          <p:spPr>
            <a:xfrm>
              <a:off x="4649788" y="4254500"/>
              <a:ext cx="2487612" cy="207963"/>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82945" tIns="41473" rIns="82945" bIns="41473" anchor="ctr"/>
            <a:lstStyle/>
            <a:p>
              <a:pPr algn="ctr">
                <a:defRPr/>
              </a:pPr>
              <a:endParaRPr lang="en-US" dirty="0">
                <a:solidFill>
                  <a:srgbClr val="FF0000"/>
                </a:solidFill>
              </a:endParaRPr>
            </a:p>
          </p:txBody>
        </p:sp>
        <p:sp>
          <p:nvSpPr>
            <p:cNvPr id="11" name="Left Arrow 10"/>
            <p:cNvSpPr/>
            <p:nvPr/>
          </p:nvSpPr>
          <p:spPr>
            <a:xfrm rot="11605372">
              <a:off x="1958975" y="3584575"/>
              <a:ext cx="2487613" cy="207963"/>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82945" tIns="41473" rIns="82945" bIns="41473" anchor="ctr"/>
            <a:lstStyle/>
            <a:p>
              <a:pPr algn="ctr">
                <a:defRPr/>
              </a:pPr>
              <a:endParaRPr lang="en-US" dirty="0">
                <a:solidFill>
                  <a:srgbClr val="FF0000"/>
                </a:solidFill>
              </a:endParaRPr>
            </a:p>
          </p:txBody>
        </p:sp>
        <p:sp>
          <p:nvSpPr>
            <p:cNvPr id="12" name="Left Arrow 11"/>
            <p:cNvSpPr/>
            <p:nvPr/>
          </p:nvSpPr>
          <p:spPr>
            <a:xfrm rot="10306372">
              <a:off x="1865313" y="4325938"/>
              <a:ext cx="2570162" cy="207962"/>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82945" tIns="41473" rIns="82945" bIns="41473" anchor="ctr"/>
            <a:lstStyle/>
            <a:p>
              <a:pPr algn="ctr">
                <a:defRPr/>
              </a:pPr>
              <a:endParaRPr lang="en-US" dirty="0">
                <a:solidFill>
                  <a:srgbClr val="FF0000"/>
                </a:solidFill>
              </a:endParaRPr>
            </a:p>
          </p:txBody>
        </p:sp>
        <p:sp>
          <p:nvSpPr>
            <p:cNvPr id="70668" name="TextBox 5"/>
            <p:cNvSpPr txBox="1">
              <a:spLocks noChangeArrowheads="1"/>
            </p:cNvSpPr>
            <p:nvPr/>
          </p:nvSpPr>
          <p:spPr bwMode="auto">
            <a:xfrm>
              <a:off x="7137400" y="2305050"/>
              <a:ext cx="1797050" cy="1470025"/>
            </a:xfrm>
            <a:prstGeom prst="rect">
              <a:avLst/>
            </a:prstGeom>
            <a:noFill/>
            <a:ln w="6350">
              <a:solidFill>
                <a:schemeClr val="tx1"/>
              </a:solidFill>
              <a:miter lim="800000"/>
              <a:headEnd/>
              <a:tailEnd/>
            </a:ln>
          </p:spPr>
          <p:txBody>
            <a:bodyPr lIns="82945" tIns="41473" rIns="82945" bIns="41473">
              <a:spAutoFit/>
            </a:bodyPr>
            <a:lstStyle/>
            <a:p>
              <a:r>
                <a:rPr lang="en-US" sz="1800" b="1"/>
                <a:t>Thyroid prominence – Adam’s apple usually visible only in males </a:t>
              </a:r>
            </a:p>
          </p:txBody>
        </p:sp>
        <p:sp>
          <p:nvSpPr>
            <p:cNvPr id="14" name="Left Arrow 13"/>
            <p:cNvSpPr/>
            <p:nvPr/>
          </p:nvSpPr>
          <p:spPr>
            <a:xfrm rot="20199383">
              <a:off x="4476750" y="3454400"/>
              <a:ext cx="2727325" cy="207963"/>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82945" tIns="41473" rIns="82945" bIns="41473" anchor="ctr"/>
            <a:lstStyle/>
            <a:p>
              <a:pPr algn="ctr">
                <a:defRPr/>
              </a:pPr>
              <a:endParaRPr lang="en-US" dirty="0">
                <a:solidFill>
                  <a:srgbClr val="FF0000"/>
                </a:solidFill>
              </a:endParaRPr>
            </a:p>
          </p:txBody>
        </p:sp>
      </p:grpSp>
    </p:spTree>
  </p:cSld>
  <p:clrMapOvr>
    <a:masterClrMapping/>
  </p:clrMapOvr>
  <p:timing>
    <p:tnLst>
      <p:par>
        <p:cTn id="1" dur="indefinite" restart="never" nodeType="tmRoot"/>
      </p:par>
    </p:tnLst>
  </p:timing>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5073" name="Rectangle 2"/>
          <p:cNvSpPr>
            <a:spLocks noGrp="1" noChangeArrowheads="1"/>
          </p:cNvSpPr>
          <p:nvPr>
            <p:ph type="title"/>
          </p:nvPr>
        </p:nvSpPr>
        <p:spPr>
          <a:xfrm>
            <a:off x="1219200" y="0"/>
            <a:ext cx="7543800" cy="2057400"/>
          </a:xfrm>
        </p:spPr>
        <p:txBody>
          <a:bodyPr/>
          <a:lstStyle/>
          <a:p>
            <a:pPr eaLnBrk="1" hangingPunct="1"/>
            <a:r>
              <a:rPr lang="en-US" smtClean="0">
                <a:ea typeface="ＭＳ Ｐゴシック"/>
                <a:cs typeface="ＭＳ Ｐゴシック"/>
              </a:rPr>
              <a:t>CPR on the Battlefield</a:t>
            </a:r>
            <a:br>
              <a:rPr lang="en-US" smtClean="0">
                <a:ea typeface="ＭＳ Ｐゴシック"/>
                <a:cs typeface="ＭＳ Ｐゴシック"/>
              </a:rPr>
            </a:br>
            <a:r>
              <a:rPr lang="en-US" sz="3600" smtClean="0">
                <a:ea typeface="ＭＳ Ｐゴシック"/>
                <a:cs typeface="ＭＳ Ｐゴシック"/>
              </a:rPr>
              <a:t>(Ranger Airfield Operation </a:t>
            </a:r>
            <a:br>
              <a:rPr lang="en-US" sz="3600" smtClean="0">
                <a:ea typeface="ＭＳ Ｐゴシック"/>
                <a:cs typeface="ＭＳ Ｐゴシック"/>
              </a:rPr>
            </a:br>
            <a:r>
              <a:rPr lang="en-US" sz="3600" smtClean="0">
                <a:ea typeface="ＭＳ Ｐゴシック"/>
                <a:cs typeface="ＭＳ Ｐゴシック"/>
              </a:rPr>
              <a:t>in Grenada)</a:t>
            </a:r>
          </a:p>
        </p:txBody>
      </p:sp>
      <p:sp>
        <p:nvSpPr>
          <p:cNvPr id="515074" name="Rectangle 3"/>
          <p:cNvSpPr>
            <a:spLocks noGrp="1" noChangeArrowheads="1"/>
          </p:cNvSpPr>
          <p:nvPr>
            <p:ph idx="1"/>
          </p:nvPr>
        </p:nvSpPr>
        <p:spPr>
          <a:xfrm>
            <a:off x="685800" y="2438400"/>
            <a:ext cx="7772400" cy="4114800"/>
          </a:xfrm>
        </p:spPr>
        <p:txBody>
          <a:bodyPr/>
          <a:lstStyle/>
          <a:p>
            <a:pPr eaLnBrk="1" hangingPunct="1"/>
            <a:r>
              <a:rPr lang="en-US" smtClean="0">
                <a:ea typeface="ＭＳ Ｐゴシック"/>
                <a:cs typeface="ＭＳ Ｐゴシック"/>
              </a:rPr>
              <a:t>Airfield seizure operation</a:t>
            </a:r>
          </a:p>
          <a:p>
            <a:pPr eaLnBrk="1" hangingPunct="1"/>
            <a:r>
              <a:rPr lang="en-US" smtClean="0">
                <a:ea typeface="ＭＳ Ｐゴシック"/>
                <a:cs typeface="ＭＳ Ｐゴシック"/>
              </a:rPr>
              <a:t>Ranger shot in the head by sniper</a:t>
            </a:r>
          </a:p>
          <a:p>
            <a:pPr eaLnBrk="1" hangingPunct="1"/>
            <a:r>
              <a:rPr lang="en-US" smtClean="0">
                <a:ea typeface="ＭＳ Ｐゴシック"/>
                <a:cs typeface="ＭＳ Ｐゴシック"/>
              </a:rPr>
              <a:t>No pulse or respirations</a:t>
            </a:r>
          </a:p>
          <a:p>
            <a:pPr eaLnBrk="1" hangingPunct="1"/>
            <a:r>
              <a:rPr lang="en-US" smtClean="0">
                <a:ea typeface="ＭＳ Ｐゴシック"/>
                <a:cs typeface="ＭＳ Ｐゴシック"/>
              </a:rPr>
              <a:t>CPR attempts unsuccessful</a:t>
            </a:r>
          </a:p>
          <a:p>
            <a:pPr eaLnBrk="1" hangingPunct="1"/>
            <a:r>
              <a:rPr lang="en-US" smtClean="0">
                <a:ea typeface="ＭＳ Ｐゴシック"/>
                <a:cs typeface="ＭＳ Ｐゴシック"/>
              </a:rPr>
              <a:t>Operation delayed while CPR performed</a:t>
            </a:r>
          </a:p>
          <a:p>
            <a:pPr eaLnBrk="1" hangingPunct="1"/>
            <a:r>
              <a:rPr lang="en-US" smtClean="0">
                <a:ea typeface="ＭＳ Ｐゴシック"/>
                <a:cs typeface="ＭＳ Ｐゴシック"/>
              </a:rPr>
              <a:t>Ranger PA finally intervened: “Stop CPR and move out!”</a:t>
            </a:r>
          </a:p>
        </p:txBody>
      </p:sp>
    </p:spTree>
  </p:cSld>
  <p:clrMapOvr>
    <a:masterClrMapping/>
  </p:clrMapOvr>
  <p:transition/>
  <p:timing>
    <p:tnLst>
      <p:par>
        <p:cTn id="1" dur="indefinite" restart="never" nodeType="tmRoot"/>
      </p:par>
    </p:tnLst>
  </p:timing>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7121" name="Rectangle 2"/>
          <p:cNvSpPr>
            <a:spLocks noGrp="1" noChangeArrowheads="1"/>
          </p:cNvSpPr>
          <p:nvPr>
            <p:ph idx="1"/>
          </p:nvPr>
        </p:nvSpPr>
        <p:spPr>
          <a:xfrm>
            <a:off x="609600" y="1752600"/>
            <a:ext cx="7772400" cy="4114800"/>
          </a:xfrm>
        </p:spPr>
        <p:txBody>
          <a:bodyPr lIns="90488" tIns="44450" rIns="90488" bIns="44450"/>
          <a:lstStyle/>
          <a:p>
            <a:pPr marL="1036638" indent="-571500" eaLnBrk="1" hangingPunct="1">
              <a:buFont typeface="Wingdings" pitchFamily="2" charset="2"/>
              <a:buNone/>
            </a:pPr>
            <a:r>
              <a:rPr lang="en-US" smtClean="0">
                <a:ea typeface="ＭＳ Ｐゴシック"/>
                <a:cs typeface="ＭＳ Ｐゴシック"/>
              </a:rPr>
              <a:t>Only in the case of cardiac arrests from: </a:t>
            </a:r>
          </a:p>
          <a:p>
            <a:pPr marL="1582738" lvl="1" indent="-495300" eaLnBrk="1" hangingPunct="1"/>
            <a:r>
              <a:rPr lang="en-US" smtClean="0">
                <a:ea typeface="ＭＳ Ｐゴシック"/>
                <a:cs typeface="ＭＳ Ｐゴシック"/>
              </a:rPr>
              <a:t>Hypothermia</a:t>
            </a:r>
          </a:p>
          <a:p>
            <a:pPr marL="1582738" lvl="1" indent="-495300" eaLnBrk="1" hangingPunct="1"/>
            <a:r>
              <a:rPr lang="en-US" smtClean="0">
                <a:ea typeface="ＭＳ Ｐゴシック"/>
                <a:cs typeface="ＭＳ Ｐゴシック"/>
              </a:rPr>
              <a:t>Near-drowning</a:t>
            </a:r>
          </a:p>
          <a:p>
            <a:pPr marL="1582738" lvl="1" indent="-495300" eaLnBrk="1" hangingPunct="1"/>
            <a:r>
              <a:rPr lang="en-US" smtClean="0">
                <a:ea typeface="ＭＳ Ｐゴシック"/>
                <a:cs typeface="ＭＳ Ｐゴシック"/>
              </a:rPr>
              <a:t>Electrocution </a:t>
            </a:r>
          </a:p>
          <a:p>
            <a:pPr marL="1582738" lvl="1" indent="-495300" eaLnBrk="1" hangingPunct="1"/>
            <a:r>
              <a:rPr lang="en-US" smtClean="0">
                <a:ea typeface="ＭＳ Ｐゴシック"/>
                <a:cs typeface="ＭＳ Ｐゴシック"/>
              </a:rPr>
              <a:t>Other non-traumatic causes</a:t>
            </a:r>
          </a:p>
          <a:p>
            <a:pPr marL="1036638" indent="-571500" eaLnBrk="1" hangingPunct="1">
              <a:buFont typeface="Wingdings" pitchFamily="2" charset="2"/>
              <a:buNone/>
            </a:pPr>
            <a:r>
              <a:rPr lang="en-US" smtClean="0">
                <a:ea typeface="ＭＳ Ｐゴシック"/>
                <a:cs typeface="ＭＳ Ｐゴシック"/>
              </a:rPr>
              <a:t>should CPR be considered prior to the</a:t>
            </a:r>
          </a:p>
          <a:p>
            <a:pPr marL="1036638" indent="-571500" eaLnBrk="1" hangingPunct="1">
              <a:buFont typeface="Wingdings" pitchFamily="2" charset="2"/>
              <a:buNone/>
            </a:pPr>
            <a:r>
              <a:rPr lang="en-US" smtClean="0">
                <a:ea typeface="ＭＳ Ｐゴシック"/>
                <a:cs typeface="ＭＳ Ｐゴシック"/>
              </a:rPr>
              <a:t>Tactical Evacuation Care phase.</a:t>
            </a:r>
          </a:p>
          <a:p>
            <a:pPr marL="1036638" indent="-571500" eaLnBrk="1" hangingPunct="1">
              <a:buFont typeface="Wingdings" pitchFamily="2" charset="2"/>
              <a:buNone/>
            </a:pPr>
            <a:endParaRPr lang="en-US" smtClean="0">
              <a:ea typeface="ＭＳ Ｐゴシック"/>
              <a:cs typeface="ＭＳ Ｐゴシック"/>
            </a:endParaRPr>
          </a:p>
          <a:p>
            <a:pPr marL="1582738" lvl="1" indent="-495300" eaLnBrk="1" hangingPunct="1"/>
            <a:endParaRPr lang="en-US" smtClean="0">
              <a:ea typeface="ＭＳ Ｐゴシック"/>
              <a:cs typeface="ＭＳ Ｐゴシック"/>
            </a:endParaRPr>
          </a:p>
        </p:txBody>
      </p:sp>
      <p:sp>
        <p:nvSpPr>
          <p:cNvPr id="517122" name="Text Box 5"/>
          <p:cNvSpPr txBox="1">
            <a:spLocks noChangeArrowheads="1"/>
          </p:cNvSpPr>
          <p:nvPr/>
        </p:nvSpPr>
        <p:spPr bwMode="auto">
          <a:xfrm>
            <a:off x="1981200" y="228600"/>
            <a:ext cx="6035675" cy="762000"/>
          </a:xfrm>
          <a:prstGeom prst="rect">
            <a:avLst/>
          </a:prstGeom>
          <a:noFill/>
          <a:ln w="9525">
            <a:noFill/>
            <a:miter lim="800000"/>
            <a:headEnd/>
            <a:tailEnd/>
          </a:ln>
        </p:spPr>
        <p:txBody>
          <a:bodyPr wrap="none">
            <a:spAutoFit/>
          </a:bodyPr>
          <a:lstStyle/>
          <a:p>
            <a:r>
              <a:rPr lang="en-US" sz="4400" b="1"/>
              <a:t>CPR in Tactical Settings</a:t>
            </a:r>
          </a:p>
        </p:txBody>
      </p:sp>
    </p:spTree>
  </p:cSld>
  <p:clrMapOvr>
    <a:masterClrMapping/>
  </p:clrMapOvr>
  <p:transition/>
  <p:timing>
    <p:tnLst>
      <p:par>
        <p:cTn id="1" dur="indefinite" restart="never" nodeType="tmRoot"/>
      </p:par>
    </p:tnLst>
  </p:timing>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idx="4294967295"/>
          </p:nvPr>
        </p:nvSpPr>
        <p:spPr>
          <a:xfrm>
            <a:off x="1524000" y="0"/>
            <a:ext cx="7467600" cy="1143000"/>
          </a:xfrm>
        </p:spPr>
        <p:txBody>
          <a:bodyPr rtlCol="0">
            <a:normAutofit fontScale="90000"/>
          </a:bodyPr>
          <a:lstStyle/>
          <a:p>
            <a:pPr eaLnBrk="1" fontAlgn="auto" hangingPunct="1">
              <a:spcAft>
                <a:spcPts val="0"/>
              </a:spcAft>
              <a:defRPr/>
            </a:pPr>
            <a:r>
              <a:rPr lang="en-US" dirty="0" smtClean="0"/>
              <a:t>Traumatic Cardiac Arrest in TCCC</a:t>
            </a:r>
          </a:p>
        </p:txBody>
      </p:sp>
      <p:sp>
        <p:nvSpPr>
          <p:cNvPr id="4099" name="Rectangle 3"/>
          <p:cNvSpPr>
            <a:spLocks noGrp="1" noChangeArrowheads="1"/>
          </p:cNvSpPr>
          <p:nvPr>
            <p:ph type="body" idx="4294967295"/>
          </p:nvPr>
        </p:nvSpPr>
        <p:spPr>
          <a:xfrm>
            <a:off x="457200" y="1524000"/>
            <a:ext cx="8686800" cy="4525963"/>
          </a:xfrm>
        </p:spPr>
        <p:txBody>
          <a:bodyPr rtlCol="0">
            <a:normAutofit lnSpcReduction="10000"/>
          </a:bodyPr>
          <a:lstStyle/>
          <a:p>
            <a:pPr eaLnBrk="1" fontAlgn="auto" hangingPunct="1">
              <a:lnSpc>
                <a:spcPct val="90000"/>
              </a:lnSpc>
              <a:spcAft>
                <a:spcPts val="0"/>
              </a:spcAft>
              <a:buFont typeface="Arial" pitchFamily="34" charset="0"/>
              <a:buChar char="•"/>
              <a:defRPr/>
            </a:pPr>
            <a:r>
              <a:rPr lang="en-US" sz="2800" dirty="0" smtClean="0"/>
              <a:t>Mounted IED attack in March 2011</a:t>
            </a:r>
          </a:p>
          <a:p>
            <a:pPr eaLnBrk="1" fontAlgn="auto" hangingPunct="1">
              <a:lnSpc>
                <a:spcPct val="90000"/>
              </a:lnSpc>
              <a:spcAft>
                <a:spcPts val="0"/>
              </a:spcAft>
              <a:buFont typeface="Arial" pitchFamily="34" charset="0"/>
              <a:buChar char="•"/>
              <a:defRPr/>
            </a:pPr>
            <a:r>
              <a:rPr lang="en-US" sz="2800" dirty="0" smtClean="0"/>
              <a:t>Casualty unconscious from closed head trauma</a:t>
            </a:r>
          </a:p>
          <a:p>
            <a:pPr eaLnBrk="1" fontAlgn="auto" hangingPunct="1">
              <a:lnSpc>
                <a:spcPct val="90000"/>
              </a:lnSpc>
              <a:spcAft>
                <a:spcPts val="0"/>
              </a:spcAft>
              <a:buFont typeface="Arial" pitchFamily="34" charset="0"/>
              <a:buChar char="•"/>
              <a:defRPr/>
            </a:pPr>
            <a:r>
              <a:rPr lang="en-US" sz="2800" dirty="0" smtClean="0"/>
              <a:t>Lost vital signs prehospital</a:t>
            </a:r>
          </a:p>
          <a:p>
            <a:pPr eaLnBrk="1" fontAlgn="auto" hangingPunct="1">
              <a:lnSpc>
                <a:spcPct val="90000"/>
              </a:lnSpc>
              <a:spcAft>
                <a:spcPts val="0"/>
              </a:spcAft>
              <a:buFont typeface="Arial" pitchFamily="34" charset="0"/>
              <a:buChar char="•"/>
              <a:defRPr/>
            </a:pPr>
            <a:r>
              <a:rPr lang="en-US" sz="2800" dirty="0" smtClean="0"/>
              <a:t>CPR on arrival at hospital</a:t>
            </a:r>
          </a:p>
          <a:p>
            <a:pPr eaLnBrk="1" fontAlgn="auto" hangingPunct="1">
              <a:lnSpc>
                <a:spcPct val="90000"/>
              </a:lnSpc>
              <a:spcAft>
                <a:spcPts val="0"/>
              </a:spcAft>
              <a:buFont typeface="Arial" pitchFamily="34" charset="0"/>
              <a:buChar char="•"/>
              <a:defRPr/>
            </a:pPr>
            <a:r>
              <a:rPr lang="en-US" sz="2800" b="1" dirty="0" smtClean="0">
                <a:solidFill>
                  <a:srgbClr val="FF0000"/>
                </a:solidFill>
              </a:rPr>
              <a:t>Bilateral needle decompression </a:t>
            </a:r>
            <a:r>
              <a:rPr lang="en-US" sz="2800" dirty="0" smtClean="0"/>
              <a:t>done in ER</a:t>
            </a:r>
          </a:p>
          <a:p>
            <a:pPr eaLnBrk="1" fontAlgn="auto" hangingPunct="1">
              <a:lnSpc>
                <a:spcPct val="90000"/>
              </a:lnSpc>
              <a:spcAft>
                <a:spcPts val="0"/>
              </a:spcAft>
              <a:buFont typeface="Arial" pitchFamily="34" charset="0"/>
              <a:buChar char="•"/>
              <a:defRPr/>
            </a:pPr>
            <a:r>
              <a:rPr lang="en-US" sz="2800" dirty="0" smtClean="0"/>
              <a:t>Rush of air from left-sided tension pneumothorax</a:t>
            </a:r>
          </a:p>
          <a:p>
            <a:pPr eaLnBrk="1" fontAlgn="auto" hangingPunct="1">
              <a:lnSpc>
                <a:spcPct val="90000"/>
              </a:lnSpc>
              <a:spcAft>
                <a:spcPts val="0"/>
              </a:spcAft>
              <a:buFont typeface="Arial" pitchFamily="34" charset="0"/>
              <a:buChar char="•"/>
              <a:defRPr/>
            </a:pPr>
            <a:r>
              <a:rPr lang="en-US" sz="2800" dirty="0" smtClean="0"/>
              <a:t>Return of vital signs – life saved</a:t>
            </a:r>
          </a:p>
          <a:p>
            <a:pPr eaLnBrk="1" fontAlgn="auto" hangingPunct="1">
              <a:lnSpc>
                <a:spcPct val="90000"/>
              </a:lnSpc>
              <a:spcAft>
                <a:spcPts val="0"/>
              </a:spcAft>
              <a:buFont typeface="Arial" pitchFamily="34" charset="0"/>
              <a:buChar char="•"/>
              <a:defRPr/>
            </a:pPr>
            <a:r>
              <a:rPr lang="en-US" sz="2800" dirty="0" smtClean="0"/>
              <a:t>This procedure is routinely done by Emergency Medicine physicians and Trauma Surgeons for trauma victims who lose their pulse and heart rate in the hospital Emergency Department.</a:t>
            </a:r>
          </a:p>
        </p:txBody>
      </p:sp>
    </p:spTree>
  </p:cSld>
  <p:clrMapOvr>
    <a:masterClrMapping/>
  </p:clrMapOvr>
  <p:timing>
    <p:tnLst>
      <p:par>
        <p:cTn id="1" dur="indefinite" restart="never" nodeType="tmRoot"/>
      </p:par>
    </p:tnLst>
  </p:timing>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1217" name="Rectangle 2"/>
          <p:cNvSpPr>
            <a:spLocks noGrp="1" noChangeArrowheads="1"/>
          </p:cNvSpPr>
          <p:nvPr>
            <p:ph type="title"/>
          </p:nvPr>
        </p:nvSpPr>
        <p:spPr>
          <a:xfrm>
            <a:off x="1295400" y="76200"/>
            <a:ext cx="6858000" cy="1143000"/>
          </a:xfrm>
        </p:spPr>
        <p:txBody>
          <a:bodyPr/>
          <a:lstStyle/>
          <a:p>
            <a:pPr eaLnBrk="1" hangingPunct="1"/>
            <a:r>
              <a:rPr lang="en-US" sz="4400" smtClean="0"/>
              <a:t>Questions</a:t>
            </a:r>
            <a:r>
              <a:rPr lang="en-US" smtClean="0"/>
              <a:t>?</a:t>
            </a:r>
          </a:p>
        </p:txBody>
      </p:sp>
      <p:pic>
        <p:nvPicPr>
          <p:cNvPr id="521218" name="Picture 4" descr="GI Marines-in-Afghanistan"/>
          <p:cNvPicPr>
            <a:picLocks noChangeAspect="1" noChangeArrowheads="1"/>
          </p:cNvPicPr>
          <p:nvPr/>
        </p:nvPicPr>
        <p:blipFill>
          <a:blip r:embed="rId2"/>
          <a:srcRect/>
          <a:stretch>
            <a:fillRect/>
          </a:stretch>
        </p:blipFill>
        <p:spPr bwMode="auto">
          <a:xfrm>
            <a:off x="1295400" y="1524000"/>
            <a:ext cx="6400800" cy="480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41" name="Rectangle 2"/>
          <p:cNvSpPr>
            <a:spLocks noGrp="1" noChangeArrowheads="1"/>
          </p:cNvSpPr>
          <p:nvPr>
            <p:ph type="title" idx="4294967295"/>
          </p:nvPr>
        </p:nvSpPr>
        <p:spPr>
          <a:xfrm>
            <a:off x="1517650" y="0"/>
            <a:ext cx="7620000" cy="1143000"/>
          </a:xfrm>
        </p:spPr>
        <p:txBody>
          <a:bodyPr/>
          <a:lstStyle/>
          <a:p>
            <a:pPr eaLnBrk="1" hangingPunct="1"/>
            <a:r>
              <a:rPr lang="en-US" smtClean="0">
                <a:ea typeface="ＭＳ Ｐゴシック"/>
                <a:cs typeface="ＭＳ Ｐゴシック"/>
              </a:rPr>
              <a:t>Tactical Field Care Guidelines</a:t>
            </a:r>
          </a:p>
        </p:txBody>
      </p:sp>
      <p:sp>
        <p:nvSpPr>
          <p:cNvPr id="522242" name="Rectangle 3"/>
          <p:cNvSpPr>
            <a:spLocks noGrp="1" noChangeArrowheads="1"/>
          </p:cNvSpPr>
          <p:nvPr>
            <p:ph idx="4294967295"/>
          </p:nvPr>
        </p:nvSpPr>
        <p:spPr>
          <a:xfrm>
            <a:off x="381000" y="1981200"/>
            <a:ext cx="8534400" cy="4114800"/>
          </a:xfrm>
        </p:spPr>
        <p:txBody>
          <a:bodyPr/>
          <a:lstStyle/>
          <a:p>
            <a:pPr eaLnBrk="1" hangingPunct="1">
              <a:buFont typeface="Wingdings" pitchFamily="2" charset="2"/>
              <a:buNone/>
            </a:pPr>
            <a:r>
              <a:rPr lang="en-US" smtClean="0">
                <a:ea typeface="ＭＳ Ｐゴシック"/>
                <a:cs typeface="ＭＳ Ｐゴシック"/>
              </a:rPr>
              <a:t>19. Documentation of Care:</a:t>
            </a:r>
          </a:p>
          <a:p>
            <a:pPr>
              <a:buFont typeface="Arial" charset="0"/>
              <a:buNone/>
            </a:pPr>
            <a:r>
              <a:rPr lang="en-US" smtClean="0">
                <a:ea typeface="ＭＳ Ｐゴシック"/>
                <a:cs typeface="ＭＳ Ｐゴシック"/>
              </a:rPr>
              <a:t>           </a:t>
            </a:r>
            <a:r>
              <a:rPr lang="en-US" smtClean="0"/>
              <a:t>Document clinical assessments, treatments rendered, and changes in the casualty’s status on a TCCC Casualty Card </a:t>
            </a:r>
            <a:r>
              <a:rPr lang="en-US" b="1" smtClean="0"/>
              <a:t>(DD Form 1380)</a:t>
            </a:r>
            <a:r>
              <a:rPr lang="en-US" smtClean="0"/>
              <a:t>. Forward this information with the casualty to the next level of care.</a:t>
            </a:r>
            <a:endParaRPr lang="en-US" smtClean="0">
              <a:ea typeface="ＭＳ Ｐゴシック"/>
              <a:cs typeface="ＭＳ Ｐゴシック"/>
            </a:endParaRPr>
          </a:p>
        </p:txBody>
      </p:sp>
    </p:spTree>
  </p:cSld>
  <p:clrMapOvr>
    <a:masterClrMapping/>
  </p:clrMapOvr>
  <p:timing>
    <p:tnLst>
      <p:par>
        <p:cTn id="1" dur="indefinite" restart="never" nodeType="tmRoot"/>
      </p:par>
    </p:tnLst>
  </p:timing>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4289" name="Rectangle 3"/>
          <p:cNvSpPr>
            <a:spLocks noGrp="1" noChangeArrowheads="1"/>
          </p:cNvSpPr>
          <p:nvPr>
            <p:ph idx="4294967295"/>
          </p:nvPr>
        </p:nvSpPr>
        <p:spPr>
          <a:xfrm>
            <a:off x="685800" y="1828800"/>
            <a:ext cx="7772400" cy="4191000"/>
          </a:xfrm>
        </p:spPr>
        <p:txBody>
          <a:bodyPr/>
          <a:lstStyle/>
          <a:p>
            <a:pPr eaLnBrk="1" hangingPunct="1">
              <a:lnSpc>
                <a:spcPct val="90000"/>
              </a:lnSpc>
            </a:pPr>
            <a:r>
              <a:rPr lang="en-US" smtClean="0">
                <a:ea typeface="ＭＳ Ｐゴシック"/>
                <a:cs typeface="ＭＳ Ｐゴシック"/>
              </a:rPr>
              <a:t>Designed by combat medics</a:t>
            </a:r>
          </a:p>
          <a:p>
            <a:pPr eaLnBrk="1" hangingPunct="1">
              <a:lnSpc>
                <a:spcPct val="90000"/>
              </a:lnSpc>
            </a:pPr>
            <a:r>
              <a:rPr lang="en-US" smtClean="0">
                <a:ea typeface="ＭＳ Ｐゴシック"/>
                <a:cs typeface="ＭＳ Ｐゴシック"/>
              </a:rPr>
              <a:t>Used in combat since 2002</a:t>
            </a:r>
          </a:p>
          <a:p>
            <a:pPr eaLnBrk="1" hangingPunct="1">
              <a:lnSpc>
                <a:spcPct val="90000"/>
              </a:lnSpc>
            </a:pPr>
            <a:r>
              <a:rPr lang="en-US" smtClean="0">
                <a:ea typeface="ＭＳ Ｐゴシック"/>
                <a:cs typeface="ＭＳ Ｐゴシック"/>
              </a:rPr>
              <a:t>Replacing DD Form 1380</a:t>
            </a:r>
          </a:p>
          <a:p>
            <a:pPr eaLnBrk="1" hangingPunct="1">
              <a:lnSpc>
                <a:spcPct val="90000"/>
              </a:lnSpc>
            </a:pPr>
            <a:r>
              <a:rPr lang="en-US" smtClean="0">
                <a:ea typeface="ＭＳ Ｐゴシック"/>
                <a:cs typeface="ＭＳ Ｐゴシック"/>
              </a:rPr>
              <a:t>Only essential information</a:t>
            </a:r>
          </a:p>
          <a:p>
            <a:pPr eaLnBrk="1" hangingPunct="1">
              <a:lnSpc>
                <a:spcPct val="90000"/>
              </a:lnSpc>
            </a:pPr>
            <a:r>
              <a:rPr lang="en-US" smtClean="0">
                <a:ea typeface="ＭＳ Ｐゴシック"/>
                <a:cs typeface="ＭＳ Ｐゴシック"/>
              </a:rPr>
              <a:t>Can be used by hospital to document injuries sustained and field treatments rendered</a:t>
            </a:r>
          </a:p>
          <a:p>
            <a:pPr eaLnBrk="1" hangingPunct="1">
              <a:lnSpc>
                <a:spcPct val="90000"/>
              </a:lnSpc>
            </a:pPr>
            <a:r>
              <a:rPr lang="en-US" smtClean="0">
                <a:ea typeface="ＭＳ Ｐゴシック"/>
                <a:cs typeface="ＭＳ Ｐゴシック"/>
              </a:rPr>
              <a:t>Heavy-duty waterproof or laminated paper</a:t>
            </a:r>
          </a:p>
        </p:txBody>
      </p:sp>
      <p:sp>
        <p:nvSpPr>
          <p:cNvPr id="524290" name="Rectangle 2"/>
          <p:cNvSpPr>
            <a:spLocks noGrp="1" noChangeArrowheads="1"/>
          </p:cNvSpPr>
          <p:nvPr>
            <p:ph type="title" idx="4294967295"/>
          </p:nvPr>
        </p:nvSpPr>
        <p:spPr>
          <a:xfrm>
            <a:off x="1828800" y="76200"/>
            <a:ext cx="6934200" cy="1143000"/>
          </a:xfrm>
        </p:spPr>
        <p:txBody>
          <a:bodyPr/>
          <a:lstStyle/>
          <a:p>
            <a:pPr eaLnBrk="1" hangingPunct="1"/>
            <a:r>
              <a:rPr lang="en-US" sz="5400" smtClean="0">
                <a:ea typeface="ＭＳ Ｐゴシック"/>
                <a:cs typeface="ＭＳ Ｐゴシック"/>
              </a:rPr>
              <a:t>TCCC Casualty Card</a:t>
            </a:r>
          </a:p>
        </p:txBody>
      </p:sp>
    </p:spTree>
  </p:cSld>
  <p:clrMapOvr>
    <a:masterClrMapping/>
  </p:clrMapOvr>
  <p:timing>
    <p:tnLst>
      <p:par>
        <p:cTn id="1" dur="indefinite" restart="never" nodeType="tmRoot"/>
      </p:par>
    </p:tnLst>
  </p:timing>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6337" name="Rectangle 2"/>
          <p:cNvSpPr>
            <a:spLocks noGrp="1"/>
          </p:cNvSpPr>
          <p:nvPr>
            <p:ph type="title" idx="4294967295"/>
          </p:nvPr>
        </p:nvSpPr>
        <p:spPr>
          <a:xfrm>
            <a:off x="1295400" y="381000"/>
            <a:ext cx="6858000" cy="1143000"/>
          </a:xfrm>
        </p:spPr>
        <p:txBody>
          <a:bodyPr/>
          <a:lstStyle/>
          <a:p>
            <a:r>
              <a:rPr lang="en-US" sz="4400" smtClean="0"/>
              <a:t>Kotwal et al - 2011</a:t>
            </a:r>
            <a:br>
              <a:rPr lang="en-US" sz="4400" smtClean="0"/>
            </a:br>
            <a:endParaRPr lang="en-US" sz="4400" smtClean="0"/>
          </a:p>
        </p:txBody>
      </p:sp>
      <p:sp>
        <p:nvSpPr>
          <p:cNvPr id="526338" name="Rectangle 3"/>
          <p:cNvSpPr>
            <a:spLocks noGrp="1"/>
          </p:cNvSpPr>
          <p:nvPr>
            <p:ph type="body" idx="4294967295"/>
          </p:nvPr>
        </p:nvSpPr>
        <p:spPr>
          <a:xfrm>
            <a:off x="152400" y="4191000"/>
            <a:ext cx="8686800" cy="2438400"/>
          </a:xfrm>
        </p:spPr>
        <p:txBody>
          <a:bodyPr/>
          <a:lstStyle/>
          <a:p>
            <a:r>
              <a:rPr lang="en-US" sz="2800" b="1" smtClean="0"/>
              <a:t>Eliminating Preventable Death on the Battlefield</a:t>
            </a:r>
          </a:p>
          <a:p>
            <a:r>
              <a:rPr lang="en-US" sz="2800" b="1" smtClean="0"/>
              <a:t>In order to know if we are doing the right thing, we must first know what we did</a:t>
            </a:r>
          </a:p>
          <a:p>
            <a:r>
              <a:rPr lang="en-US" sz="2800" b="1" smtClean="0"/>
              <a:t>This paper was enabled by the Ranger TCCC Card</a:t>
            </a:r>
          </a:p>
        </p:txBody>
      </p:sp>
      <p:pic>
        <p:nvPicPr>
          <p:cNvPr id="526339" name="Picture 4" descr="Kotwal Paper 2011"/>
          <p:cNvPicPr>
            <a:picLocks noChangeAspect="1" noChangeArrowheads="1"/>
          </p:cNvPicPr>
          <p:nvPr/>
        </p:nvPicPr>
        <p:blipFill>
          <a:blip r:embed="rId2"/>
          <a:srcRect/>
          <a:stretch>
            <a:fillRect/>
          </a:stretch>
        </p:blipFill>
        <p:spPr bwMode="auto">
          <a:xfrm>
            <a:off x="0" y="1371600"/>
            <a:ext cx="9144000" cy="2552700"/>
          </a:xfrm>
          <a:prstGeom prst="rect">
            <a:avLst/>
          </a:prstGeom>
          <a:noFill/>
          <a:ln w="9525">
            <a:noFill/>
            <a:miter lim="800000"/>
            <a:headEnd/>
            <a:tailEnd/>
          </a:ln>
        </p:spPr>
      </p:pic>
    </p:spTree>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7361" name="Rectangle 3"/>
          <p:cNvSpPr>
            <a:spLocks noGrp="1" noChangeArrowheads="1"/>
          </p:cNvSpPr>
          <p:nvPr>
            <p:ph type="body" idx="4294967295"/>
          </p:nvPr>
        </p:nvSpPr>
        <p:spPr>
          <a:xfrm>
            <a:off x="533400" y="1752600"/>
            <a:ext cx="7772400" cy="4267200"/>
          </a:xfrm>
        </p:spPr>
        <p:txBody>
          <a:bodyPr/>
          <a:lstStyle/>
          <a:p>
            <a:pPr eaLnBrk="1" hangingPunct="1">
              <a:lnSpc>
                <a:spcPct val="90000"/>
              </a:lnSpc>
            </a:pPr>
            <a:r>
              <a:rPr lang="en-US" smtClean="0">
                <a:ea typeface="ＭＳ Ｐゴシック"/>
                <a:cs typeface="ＭＳ Ｐゴシック"/>
              </a:rPr>
              <a:t>This card is based on the principles of TCCC.</a:t>
            </a:r>
          </a:p>
          <a:p>
            <a:pPr eaLnBrk="1" hangingPunct="1">
              <a:lnSpc>
                <a:spcPct val="90000"/>
              </a:lnSpc>
            </a:pPr>
            <a:r>
              <a:rPr lang="en-US" smtClean="0">
                <a:ea typeface="ＭＳ Ｐゴシック"/>
                <a:cs typeface="ＭＳ Ｐゴシック"/>
              </a:rPr>
              <a:t>It addresses the initial lifesaving care provided at the point of wounding. </a:t>
            </a:r>
          </a:p>
          <a:p>
            <a:pPr eaLnBrk="1" hangingPunct="1">
              <a:lnSpc>
                <a:spcPct val="90000"/>
              </a:lnSpc>
            </a:pPr>
            <a:r>
              <a:rPr lang="en-US" smtClean="0">
                <a:ea typeface="ＭＳ Ｐゴシック"/>
                <a:cs typeface="ＭＳ Ｐゴシック"/>
              </a:rPr>
              <a:t>Filled out by </a:t>
            </a:r>
            <a:r>
              <a:rPr lang="en-US" i="1" smtClean="0">
                <a:ea typeface="ＭＳ Ｐゴシック"/>
                <a:cs typeface="ＭＳ Ｐゴシック"/>
              </a:rPr>
              <a:t>whoever</a:t>
            </a:r>
            <a:r>
              <a:rPr lang="en-US" smtClean="0">
                <a:ea typeface="ＭＳ Ｐゴシック"/>
                <a:cs typeface="ＭＳ Ｐゴシック"/>
              </a:rPr>
              <a:t> is caring for the casualty.</a:t>
            </a:r>
          </a:p>
          <a:p>
            <a:pPr eaLnBrk="1" hangingPunct="1">
              <a:lnSpc>
                <a:spcPct val="90000"/>
              </a:lnSpc>
            </a:pPr>
            <a:r>
              <a:rPr lang="en-US" smtClean="0">
                <a:ea typeface="ＭＳ Ｐゴシック"/>
                <a:cs typeface="ＭＳ Ｐゴシック"/>
              </a:rPr>
              <a:t>Its format is simple with a circle or “X” in the appropriate block.</a:t>
            </a:r>
          </a:p>
        </p:txBody>
      </p:sp>
      <p:sp>
        <p:nvSpPr>
          <p:cNvPr id="527362" name="Rectangle 2"/>
          <p:cNvSpPr txBox="1">
            <a:spLocks noChangeArrowheads="1"/>
          </p:cNvSpPr>
          <p:nvPr/>
        </p:nvSpPr>
        <p:spPr bwMode="auto">
          <a:xfrm>
            <a:off x="1752600" y="152400"/>
            <a:ext cx="6934200" cy="1143000"/>
          </a:xfrm>
          <a:prstGeom prst="rect">
            <a:avLst/>
          </a:prstGeom>
          <a:noFill/>
          <a:ln w="9525">
            <a:noFill/>
            <a:miter lim="800000"/>
            <a:headEnd/>
            <a:tailEnd/>
          </a:ln>
        </p:spPr>
        <p:txBody>
          <a:bodyPr/>
          <a:lstStyle/>
          <a:p>
            <a:pPr algn="ctr"/>
            <a:r>
              <a:rPr lang="en-US" sz="5400" b="1"/>
              <a:t>TCCC Casualty Card</a:t>
            </a:r>
          </a:p>
        </p:txBody>
      </p:sp>
    </p:spTree>
  </p:cSld>
  <p:clrMapOvr>
    <a:masterClrMapping/>
  </p:clrMapOvr>
  <p:timing>
    <p:tnLst>
      <p:par>
        <p:cTn id="1" dur="indefinite" restart="never" nodeType="tmRoot"/>
      </p:par>
    </p:tnLst>
  </p:timing>
</p:sld>
</file>

<file path=ppt/slides/slide26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529409" name="Rectangle 2"/>
          <p:cNvSpPr>
            <a:spLocks noGrp="1"/>
          </p:cNvSpPr>
          <p:nvPr>
            <p:ph idx="4294967295" type="body"/>
          </p:nvPr>
        </p:nvSpPr>
        <p:spPr>
          <a:xfrm>
            <a:off x="457200" y="2209800"/>
            <a:ext cx="8229600" cy="5257800"/>
          </a:xfrm>
        </p:spPr>
        <p:txBody>
          <a:bodyPr/>
          <a:lstStyle/>
          <a:p>
            <a:pPr>
              <a:buFont charset="0" typeface="Arial"/>
              <a:buNone/>
            </a:pPr>
            <a:r>
              <a:rPr b="1" lang="en-US" smtClean="0"/>
              <a:t>TCCC Casualty</a:t>
            </a:r>
          </a:p>
          <a:p>
            <a:pPr>
              <a:buFont charset="0" typeface="Arial"/>
              <a:buNone/>
            </a:pPr>
            <a:r>
              <a:rPr b="1" lang="en-US" smtClean="0"/>
              <a:t>    Card 2014</a:t>
            </a:r>
          </a:p>
          <a:p>
            <a:pPr>
              <a:buFont charset="0" typeface="Arial"/>
              <a:buNone/>
            </a:pPr>
            <a:endParaRPr b="1" lang="en-US" smtClean="0"/>
          </a:p>
          <a:p>
            <a:pPr>
              <a:buFont charset="0" typeface="Arial"/>
              <a:buNone/>
            </a:pPr>
            <a:r>
              <a:rPr b="1" lang="en-US" smtClean="0"/>
              <a:t>       Front</a:t>
            </a:r>
          </a:p>
        </p:txBody>
      </p:sp>
      <p:pic>
        <p:nvPicPr>
          <p:cNvPr descr="TCCC Card DD Form 1380 Front (Reduced)" id="529410" name="Picture 4"/>
          <p:cNvPicPr>
            <a:picLocks noChangeArrowheads="1" noChangeAspect="1"/>
          </p:cNvPicPr>
          <p:nvPr/>
        </p:nvPicPr>
        <p:blipFill>
          <a:blip r:embed="rId2"/>
          <a:srcRect r="146"/>
          <a:stretch>
            <a:fillRect/>
          </a:stretch>
        </p:blipFill>
        <p:spPr bwMode="auto">
          <a:xfrm>
            <a:off x="4887913" y="0"/>
            <a:ext cx="4256087" cy="6858000"/>
          </a:xfrm>
          <a:prstGeom prst="rect">
            <a:avLst/>
          </a:prstGeom>
          <a:noFill/>
          <a:ln w="9525">
            <a:noFill/>
            <a:miter lim="800000"/>
            <a:headEnd/>
            <a:tailEnd/>
          </a:ln>
        </p:spPr>
      </p:pic>
    </p:spTree>
  </p:cSld>
  <p:clrMapOvr>
    <a:masterClrMapping/>
  </p:clrMapOvr>
</p:sld>
</file>

<file path=ppt/slides/slide26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530433" name="Rectangle 2"/>
          <p:cNvSpPr>
            <a:spLocks noGrp="1"/>
          </p:cNvSpPr>
          <p:nvPr>
            <p:ph idx="4294967295" type="body"/>
          </p:nvPr>
        </p:nvSpPr>
        <p:spPr>
          <a:xfrm>
            <a:off x="533400" y="1981200"/>
            <a:ext cx="8229600" cy="5257800"/>
          </a:xfrm>
        </p:spPr>
        <p:txBody>
          <a:bodyPr/>
          <a:lstStyle/>
          <a:p>
            <a:pPr>
              <a:buFont charset="0" typeface="Arial"/>
              <a:buNone/>
            </a:pPr>
            <a:r>
              <a:rPr b="1" lang="en-US" smtClean="0"/>
              <a:t>TCCC Casualty</a:t>
            </a:r>
          </a:p>
          <a:p>
            <a:pPr>
              <a:buFont charset="0" typeface="Arial"/>
              <a:buNone/>
            </a:pPr>
            <a:r>
              <a:rPr b="1" lang="en-US" smtClean="0"/>
              <a:t>    Card 2014</a:t>
            </a:r>
          </a:p>
          <a:p>
            <a:pPr>
              <a:buFont charset="0" typeface="Arial"/>
              <a:buNone/>
            </a:pPr>
            <a:endParaRPr b="1" lang="en-US" smtClean="0"/>
          </a:p>
          <a:p>
            <a:pPr>
              <a:buFont charset="0" typeface="Arial"/>
              <a:buNone/>
            </a:pPr>
            <a:r>
              <a:rPr b="1" lang="en-US" smtClean="0"/>
              <a:t>       Back</a:t>
            </a:r>
          </a:p>
        </p:txBody>
      </p:sp>
      <p:pic>
        <p:nvPicPr>
          <p:cNvPr descr="TCCC Card DD Form 1380 Back (Reduced)" id="530434" name="Picture 4"/>
          <p:cNvPicPr>
            <a:picLocks noChangeArrowheads="1" noChangeAspect="1"/>
          </p:cNvPicPr>
          <p:nvPr/>
        </p:nvPicPr>
        <p:blipFill>
          <a:blip r:embed="rId2"/>
          <a:srcRect b="35"/>
          <a:stretch>
            <a:fillRect/>
          </a:stretch>
        </p:blipFill>
        <p:spPr bwMode="auto">
          <a:xfrm>
            <a:off x="4918075" y="0"/>
            <a:ext cx="4225925" cy="6858000"/>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le 1"/>
          <p:cNvSpPr>
            <a:spLocks noGrp="1"/>
          </p:cNvSpPr>
          <p:nvPr>
            <p:ph type="title"/>
          </p:nvPr>
        </p:nvSpPr>
        <p:spPr/>
        <p:txBody>
          <a:bodyPr/>
          <a:lstStyle/>
          <a:p>
            <a:pPr eaLnBrk="1" hangingPunct="1"/>
            <a:r>
              <a:rPr lang="en-US" smtClean="0"/>
              <a:t>Beneath the Surface Landmarks</a:t>
            </a:r>
          </a:p>
        </p:txBody>
      </p:sp>
      <p:pic>
        <p:nvPicPr>
          <p:cNvPr id="72706" name="Picture 13" descr="C:\Users\Stephen Giebner\Desktop\Pieces for 120817\Neck with interior structures.JPG"/>
          <p:cNvPicPr>
            <a:picLocks noChangeAspect="1" noChangeArrowheads="1"/>
          </p:cNvPicPr>
          <p:nvPr/>
        </p:nvPicPr>
        <p:blipFill>
          <a:blip r:embed="rId3"/>
          <a:srcRect/>
          <a:stretch>
            <a:fillRect/>
          </a:stretch>
        </p:blipFill>
        <p:spPr bwMode="auto">
          <a:xfrm>
            <a:off x="687388" y="1633538"/>
            <a:ext cx="3884612" cy="4897437"/>
          </a:xfrm>
          <a:prstGeom prst="rect">
            <a:avLst/>
          </a:prstGeom>
          <a:noFill/>
          <a:ln w="9525">
            <a:noFill/>
            <a:miter lim="800000"/>
            <a:headEnd/>
            <a:tailEnd/>
          </a:ln>
        </p:spPr>
      </p:pic>
      <p:sp>
        <p:nvSpPr>
          <p:cNvPr id="72707" name="TextBox 1"/>
          <p:cNvSpPr txBox="1">
            <a:spLocks noChangeArrowheads="1"/>
          </p:cNvSpPr>
          <p:nvPr/>
        </p:nvSpPr>
        <p:spPr bwMode="auto">
          <a:xfrm>
            <a:off x="4833938" y="2279650"/>
            <a:ext cx="1450975" cy="360363"/>
          </a:xfrm>
          <a:prstGeom prst="rect">
            <a:avLst/>
          </a:prstGeom>
          <a:noFill/>
          <a:ln w="6350">
            <a:solidFill>
              <a:schemeClr val="tx1"/>
            </a:solidFill>
            <a:miter lim="800000"/>
            <a:headEnd/>
            <a:tailEnd/>
          </a:ln>
        </p:spPr>
        <p:txBody>
          <a:bodyPr lIns="82945" tIns="41473" rIns="82945" bIns="41473">
            <a:spAutoFit/>
          </a:bodyPr>
          <a:lstStyle/>
          <a:p>
            <a:r>
              <a:rPr lang="en-US" sz="1800" b="1"/>
              <a:t>Hyoid Bone</a:t>
            </a:r>
          </a:p>
        </p:txBody>
      </p:sp>
      <p:sp>
        <p:nvSpPr>
          <p:cNvPr id="72708" name="TextBox 12"/>
          <p:cNvSpPr txBox="1">
            <a:spLocks noChangeArrowheads="1"/>
          </p:cNvSpPr>
          <p:nvPr/>
        </p:nvSpPr>
        <p:spPr bwMode="auto">
          <a:xfrm>
            <a:off x="4848225" y="3132138"/>
            <a:ext cx="4148138" cy="638175"/>
          </a:xfrm>
          <a:prstGeom prst="rect">
            <a:avLst/>
          </a:prstGeom>
          <a:noFill/>
          <a:ln w="6350">
            <a:solidFill>
              <a:schemeClr val="tx1"/>
            </a:solidFill>
            <a:miter lim="800000"/>
            <a:headEnd/>
            <a:tailEnd/>
          </a:ln>
        </p:spPr>
        <p:txBody>
          <a:bodyPr lIns="82945" tIns="41473" rIns="82945" bIns="41473">
            <a:spAutoFit/>
          </a:bodyPr>
          <a:lstStyle/>
          <a:p>
            <a:r>
              <a:rPr lang="en-US" sz="1800" b="1"/>
              <a:t>Thyroid prominence  (Adam’s apple ) - usually visible only in males</a:t>
            </a:r>
          </a:p>
        </p:txBody>
      </p:sp>
      <p:sp>
        <p:nvSpPr>
          <p:cNvPr id="72709" name="TextBox 13"/>
          <p:cNvSpPr txBox="1">
            <a:spLocks noChangeArrowheads="1"/>
          </p:cNvSpPr>
          <p:nvPr/>
        </p:nvSpPr>
        <p:spPr bwMode="auto">
          <a:xfrm>
            <a:off x="4833938" y="4135438"/>
            <a:ext cx="2073275" cy="361950"/>
          </a:xfrm>
          <a:prstGeom prst="rect">
            <a:avLst/>
          </a:prstGeom>
          <a:noFill/>
          <a:ln w="6350">
            <a:solidFill>
              <a:schemeClr val="tx1"/>
            </a:solidFill>
            <a:miter lim="800000"/>
            <a:headEnd/>
            <a:tailEnd/>
          </a:ln>
        </p:spPr>
        <p:txBody>
          <a:bodyPr lIns="82945" tIns="41473" rIns="82945" bIns="41473">
            <a:spAutoFit/>
          </a:bodyPr>
          <a:lstStyle/>
          <a:p>
            <a:r>
              <a:rPr lang="en-US" sz="1800" b="1"/>
              <a:t>Thyroid cartilage</a:t>
            </a:r>
          </a:p>
        </p:txBody>
      </p:sp>
      <p:sp>
        <p:nvSpPr>
          <p:cNvPr id="72710" name="TextBox 14"/>
          <p:cNvSpPr txBox="1">
            <a:spLocks noChangeArrowheads="1"/>
          </p:cNvSpPr>
          <p:nvPr/>
        </p:nvSpPr>
        <p:spPr bwMode="auto">
          <a:xfrm>
            <a:off x="4786313" y="4852988"/>
            <a:ext cx="2619375" cy="360362"/>
          </a:xfrm>
          <a:prstGeom prst="rect">
            <a:avLst/>
          </a:prstGeom>
          <a:noFill/>
          <a:ln w="6350">
            <a:solidFill>
              <a:schemeClr val="tx1"/>
            </a:solidFill>
            <a:miter lim="800000"/>
            <a:headEnd/>
            <a:tailEnd/>
          </a:ln>
        </p:spPr>
        <p:txBody>
          <a:bodyPr lIns="82945" tIns="41473" rIns="82945" bIns="41473">
            <a:spAutoFit/>
          </a:bodyPr>
          <a:lstStyle/>
          <a:p>
            <a:r>
              <a:rPr lang="en-US" sz="1800" b="1"/>
              <a:t>Cricothyroid membrane</a:t>
            </a:r>
          </a:p>
        </p:txBody>
      </p:sp>
      <p:sp>
        <p:nvSpPr>
          <p:cNvPr id="72711" name="TextBox 15"/>
          <p:cNvSpPr txBox="1">
            <a:spLocks noChangeArrowheads="1"/>
          </p:cNvSpPr>
          <p:nvPr/>
        </p:nvSpPr>
        <p:spPr bwMode="auto">
          <a:xfrm>
            <a:off x="4786313" y="5441950"/>
            <a:ext cx="1928812" cy="360363"/>
          </a:xfrm>
          <a:prstGeom prst="rect">
            <a:avLst/>
          </a:prstGeom>
          <a:noFill/>
          <a:ln w="6350">
            <a:solidFill>
              <a:schemeClr val="tx1"/>
            </a:solidFill>
            <a:miter lim="800000"/>
            <a:headEnd/>
            <a:tailEnd/>
          </a:ln>
        </p:spPr>
        <p:txBody>
          <a:bodyPr lIns="82945" tIns="41473" rIns="82945" bIns="41473">
            <a:spAutoFit/>
          </a:bodyPr>
          <a:lstStyle/>
          <a:p>
            <a:r>
              <a:rPr lang="en-US" sz="1800" b="1"/>
              <a:t>Cricoid  cartilage </a:t>
            </a:r>
          </a:p>
        </p:txBody>
      </p:sp>
      <p:cxnSp>
        <p:nvCxnSpPr>
          <p:cNvPr id="4" name="Straight Arrow Connector 3"/>
          <p:cNvCxnSpPr>
            <a:stCxn id="72707" idx="1"/>
          </p:cNvCxnSpPr>
          <p:nvPr/>
        </p:nvCxnSpPr>
        <p:spPr>
          <a:xfrm flipH="1">
            <a:off x="2760663" y="2460625"/>
            <a:ext cx="2073275" cy="974725"/>
          </a:xfrm>
          <a:prstGeom prst="straightConnector1">
            <a:avLst/>
          </a:prstGeom>
          <a:ln w="412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a:stCxn id="72708" idx="1"/>
          </p:cNvCxnSpPr>
          <p:nvPr/>
        </p:nvCxnSpPr>
        <p:spPr>
          <a:xfrm flipH="1">
            <a:off x="2628900" y="3451225"/>
            <a:ext cx="2219325" cy="784225"/>
          </a:xfrm>
          <a:prstGeom prst="straightConnector1">
            <a:avLst/>
          </a:prstGeom>
          <a:ln w="412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72709" idx="1"/>
          </p:cNvCxnSpPr>
          <p:nvPr/>
        </p:nvCxnSpPr>
        <p:spPr>
          <a:xfrm flipH="1">
            <a:off x="2968625" y="4316413"/>
            <a:ext cx="1865313" cy="161925"/>
          </a:xfrm>
          <a:prstGeom prst="straightConnector1">
            <a:avLst/>
          </a:prstGeom>
          <a:ln w="412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72710" idx="1"/>
          </p:cNvCxnSpPr>
          <p:nvPr/>
        </p:nvCxnSpPr>
        <p:spPr>
          <a:xfrm flipH="1" flipV="1">
            <a:off x="2582863" y="4852988"/>
            <a:ext cx="2203450" cy="180975"/>
          </a:xfrm>
          <a:prstGeom prst="straightConnector1">
            <a:avLst/>
          </a:prstGeom>
          <a:ln w="412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72711" idx="1"/>
          </p:cNvCxnSpPr>
          <p:nvPr/>
        </p:nvCxnSpPr>
        <p:spPr>
          <a:xfrm flipH="1" flipV="1">
            <a:off x="2582863" y="5087938"/>
            <a:ext cx="2203450" cy="534987"/>
          </a:xfrm>
          <a:prstGeom prst="straightConnector1">
            <a:avLst/>
          </a:prstGeom>
          <a:ln w="412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2717" name="TextBox 41"/>
          <p:cNvSpPr txBox="1">
            <a:spLocks noChangeArrowheads="1"/>
          </p:cNvSpPr>
          <p:nvPr/>
        </p:nvSpPr>
        <p:spPr bwMode="auto">
          <a:xfrm>
            <a:off x="4786313" y="6015038"/>
            <a:ext cx="1790700" cy="361950"/>
          </a:xfrm>
          <a:prstGeom prst="rect">
            <a:avLst/>
          </a:prstGeom>
          <a:noFill/>
          <a:ln w="6350">
            <a:solidFill>
              <a:schemeClr val="tx1"/>
            </a:solidFill>
            <a:miter lim="800000"/>
            <a:headEnd/>
            <a:tailEnd/>
          </a:ln>
        </p:spPr>
        <p:txBody>
          <a:bodyPr lIns="82945" tIns="41473" rIns="82945" bIns="41473">
            <a:spAutoFit/>
          </a:bodyPr>
          <a:lstStyle/>
          <a:p>
            <a:r>
              <a:rPr lang="en-US" sz="1800" b="1"/>
              <a:t>Thyroid gland</a:t>
            </a:r>
          </a:p>
        </p:txBody>
      </p:sp>
      <p:cxnSp>
        <p:nvCxnSpPr>
          <p:cNvPr id="7185" name="Straight Arrow Connector 7184"/>
          <p:cNvCxnSpPr>
            <a:stCxn id="72717" idx="1"/>
          </p:cNvCxnSpPr>
          <p:nvPr/>
        </p:nvCxnSpPr>
        <p:spPr>
          <a:xfrm flipH="1" flipV="1">
            <a:off x="2582863" y="5784850"/>
            <a:ext cx="2203450" cy="411163"/>
          </a:xfrm>
          <a:prstGeom prst="straightConnector1">
            <a:avLst/>
          </a:prstGeom>
          <a:ln w="412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1457" name="Title 1"/>
          <p:cNvSpPr>
            <a:spLocks noGrp="1"/>
          </p:cNvSpPr>
          <p:nvPr>
            <p:ph type="title" idx="4294967295"/>
          </p:nvPr>
        </p:nvSpPr>
        <p:spPr>
          <a:xfrm>
            <a:off x="381000" y="2971800"/>
            <a:ext cx="8382000" cy="1143000"/>
          </a:xfrm>
        </p:spPr>
        <p:txBody>
          <a:bodyPr/>
          <a:lstStyle/>
          <a:p>
            <a:pPr eaLnBrk="1" hangingPunct="1"/>
            <a:r>
              <a:rPr lang="en-US" sz="5400" b="0" smtClean="0">
                <a:ea typeface="ＭＳ Ｐゴシック"/>
                <a:cs typeface="ＭＳ Ｐゴシック"/>
              </a:rPr>
              <a:t>TCCC Casualty Card</a:t>
            </a:r>
            <a:br>
              <a:rPr lang="en-US" sz="5400" b="0" smtClean="0">
                <a:ea typeface="ＭＳ Ｐゴシック"/>
                <a:cs typeface="ＭＳ Ｐゴシック"/>
              </a:rPr>
            </a:br>
            <a:r>
              <a:rPr lang="en-US" sz="5400" b="0" smtClean="0">
                <a:ea typeface="ＭＳ Ｐゴシック"/>
                <a:cs typeface="ＭＳ Ｐゴシック"/>
              </a:rPr>
              <a:t/>
            </a:r>
            <a:br>
              <a:rPr lang="en-US" sz="5400" b="0" smtClean="0">
                <a:ea typeface="ＭＳ Ｐゴシック"/>
                <a:cs typeface="ＭＳ Ｐゴシック"/>
              </a:rPr>
            </a:br>
            <a:r>
              <a:rPr lang="en-US" b="0" smtClean="0">
                <a:ea typeface="ＭＳ Ｐゴシック"/>
                <a:cs typeface="ＭＳ Ｐゴシック"/>
              </a:rPr>
              <a:t>Being staffed as the new DD 1380 by DHA-MEDLOG, the services, and Health Affairs </a:t>
            </a:r>
          </a:p>
        </p:txBody>
      </p:sp>
    </p:spTree>
  </p:cSld>
  <p:clrMapOvr>
    <a:masterClrMapping/>
  </p:clrMapOvr>
  <p:timing>
    <p:tnLst>
      <p:par>
        <p:cTn id="1" dur="indefinite" restart="never" nodeType="tmRoot"/>
      </p:par>
    </p:tnLst>
  </p:timing>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3505" name="Rectangle 2"/>
          <p:cNvSpPr>
            <a:spLocks noGrp="1" noChangeArrowheads="1"/>
          </p:cNvSpPr>
          <p:nvPr>
            <p:ph type="title" idx="4294967295"/>
          </p:nvPr>
        </p:nvSpPr>
        <p:spPr>
          <a:xfrm>
            <a:off x="1828800" y="0"/>
            <a:ext cx="5943600" cy="1143000"/>
          </a:xfrm>
        </p:spPr>
        <p:txBody>
          <a:bodyPr/>
          <a:lstStyle/>
          <a:p>
            <a:pPr eaLnBrk="1" hangingPunct="1"/>
            <a:r>
              <a:rPr lang="en-US" sz="5400" smtClean="0">
                <a:ea typeface="ＭＳ Ｐゴシック"/>
                <a:cs typeface="ＭＳ Ｐゴシック"/>
              </a:rPr>
              <a:t>Instructions</a:t>
            </a:r>
          </a:p>
        </p:txBody>
      </p:sp>
      <p:sp>
        <p:nvSpPr>
          <p:cNvPr id="454658" name="Rectangle 3"/>
          <p:cNvSpPr>
            <a:spLocks noGrp="1" noChangeArrowheads="1"/>
          </p:cNvSpPr>
          <p:nvPr>
            <p:ph type="body" idx="4294967295"/>
          </p:nvPr>
        </p:nvSpPr>
        <p:spPr>
          <a:xfrm>
            <a:off x="1066800" y="1752600"/>
            <a:ext cx="7772400" cy="4114800"/>
          </a:xfrm>
        </p:spPr>
        <p:txBody>
          <a:bodyPr rtlCol="0">
            <a:normAutofit lnSpcReduction="10000"/>
          </a:bodyPr>
          <a:lstStyle/>
          <a:p>
            <a:pPr eaLnBrk="1" fontAlgn="auto" hangingPunct="1">
              <a:lnSpc>
                <a:spcPct val="90000"/>
              </a:lnSpc>
              <a:spcAft>
                <a:spcPts val="0"/>
              </a:spcAft>
              <a:buFont typeface="Arial" pitchFamily="34" charset="0"/>
              <a:buChar char="•"/>
              <a:defRPr/>
            </a:pPr>
            <a:r>
              <a:rPr lang="en-US" dirty="0" smtClean="0">
                <a:latin typeface="+mn-lt"/>
                <a:ea typeface="ＭＳ Ｐゴシック"/>
                <a:cs typeface="ＭＳ Ｐゴシック"/>
              </a:rPr>
              <a:t>Follow the instructions on the following slides for how to use this form.</a:t>
            </a:r>
          </a:p>
          <a:p>
            <a:pPr eaLnBrk="1" fontAlgn="auto" hangingPunct="1">
              <a:lnSpc>
                <a:spcPct val="90000"/>
              </a:lnSpc>
              <a:spcAft>
                <a:spcPts val="0"/>
              </a:spcAft>
              <a:buFont typeface="Arial" pitchFamily="34" charset="0"/>
              <a:buChar char="•"/>
              <a:defRPr/>
            </a:pPr>
            <a:r>
              <a:rPr lang="en-US" dirty="0" smtClean="0">
                <a:latin typeface="+mn-lt"/>
                <a:ea typeface="ＭＳ Ｐゴシック"/>
                <a:cs typeface="ＭＳ Ｐゴシック"/>
              </a:rPr>
              <a:t>This casualty card should be in each Individual First Aid Kit.</a:t>
            </a:r>
          </a:p>
          <a:p>
            <a:pPr eaLnBrk="1" fontAlgn="auto" hangingPunct="1">
              <a:lnSpc>
                <a:spcPct val="90000"/>
              </a:lnSpc>
              <a:spcAft>
                <a:spcPts val="0"/>
              </a:spcAft>
              <a:buFont typeface="Arial" pitchFamily="34" charset="0"/>
              <a:buChar char="•"/>
              <a:defRPr/>
            </a:pPr>
            <a:r>
              <a:rPr lang="en-US" dirty="0" smtClean="0">
                <a:latin typeface="+mn-lt"/>
                <a:ea typeface="ＭＳ Ｐゴシック"/>
                <a:cs typeface="ＭＳ Ｐゴシック"/>
              </a:rPr>
              <a:t>Use an indelible marker to fill it out.</a:t>
            </a:r>
          </a:p>
          <a:p>
            <a:pPr eaLnBrk="1" fontAlgn="auto" hangingPunct="1">
              <a:lnSpc>
                <a:spcPct val="90000"/>
              </a:lnSpc>
              <a:spcAft>
                <a:spcPts val="0"/>
              </a:spcAft>
              <a:buFont typeface="Arial" pitchFamily="34" charset="0"/>
              <a:buChar char="•"/>
              <a:defRPr/>
            </a:pPr>
            <a:r>
              <a:rPr lang="en-US" dirty="0" smtClean="0">
                <a:latin typeface="+mn-lt"/>
                <a:ea typeface="ＭＳ Ｐゴシック"/>
                <a:cs typeface="ＭＳ Ｐゴシック"/>
              </a:rPr>
              <a:t>Attach it to the casualty’s belt loop, or place it in their upper left sleeve, or the left trouser cargo pocket.</a:t>
            </a:r>
          </a:p>
          <a:p>
            <a:pPr eaLnBrk="1" fontAlgn="auto" hangingPunct="1">
              <a:lnSpc>
                <a:spcPct val="90000"/>
              </a:lnSpc>
              <a:spcAft>
                <a:spcPts val="0"/>
              </a:spcAft>
              <a:buFont typeface="Arial" pitchFamily="34" charset="0"/>
              <a:buChar char="•"/>
              <a:defRPr/>
            </a:pPr>
            <a:r>
              <a:rPr lang="en-US" dirty="0" smtClean="0">
                <a:latin typeface="+mn-lt"/>
                <a:ea typeface="ＭＳ Ｐゴシック"/>
                <a:cs typeface="ＭＳ Ｐゴシック"/>
              </a:rPr>
              <a:t>Include as much information as you can.</a:t>
            </a:r>
          </a:p>
        </p:txBody>
      </p:sp>
    </p:spTree>
  </p:cSld>
  <p:clrMapOvr>
    <a:masterClrMapping/>
  </p:clrMapOvr>
  <p:timing>
    <p:tnLst>
      <p:par>
        <p:cTn id="1" dur="indefinite" restart="never" nodeType="tmRoot"/>
      </p:par>
    </p:tnLst>
  </p:timing>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9234" name="Rectangle 3"/>
          <p:cNvSpPr>
            <a:spLocks noGrp="1" noChangeArrowheads="1"/>
          </p:cNvSpPr>
          <p:nvPr>
            <p:ph type="body" idx="4294967295"/>
          </p:nvPr>
        </p:nvSpPr>
        <p:spPr>
          <a:xfrm>
            <a:off x="685800" y="1828800"/>
            <a:ext cx="7772400" cy="4114800"/>
          </a:xfrm>
        </p:spPr>
        <p:txBody>
          <a:bodyPr rtlCol="0">
            <a:normAutofit lnSpcReduction="10000"/>
          </a:bodyPr>
          <a:lstStyle/>
          <a:p>
            <a:pPr eaLnBrk="1" fontAlgn="auto" hangingPunct="1">
              <a:spcAft>
                <a:spcPts val="0"/>
              </a:spcAft>
              <a:buFont typeface="Arial" pitchFamily="34" charset="0"/>
              <a:buChar char="•"/>
              <a:defRPr/>
            </a:pPr>
            <a:r>
              <a:rPr lang="en-US" dirty="0" smtClean="0">
                <a:latin typeface="+mn-lt"/>
                <a:ea typeface="ＭＳ Ｐゴシック"/>
                <a:cs typeface="ＭＳ Ｐゴシック"/>
              </a:rPr>
              <a:t>Record each specific intervention in each category.</a:t>
            </a:r>
          </a:p>
          <a:p>
            <a:pPr eaLnBrk="1" fontAlgn="auto" hangingPunct="1">
              <a:spcAft>
                <a:spcPts val="0"/>
              </a:spcAft>
              <a:buFont typeface="Arial" pitchFamily="34" charset="0"/>
              <a:buChar char="•"/>
              <a:defRPr/>
            </a:pPr>
            <a:r>
              <a:rPr lang="en-US" dirty="0" smtClean="0">
                <a:latin typeface="+mn-lt"/>
                <a:ea typeface="ＭＳ Ｐゴシック"/>
                <a:cs typeface="ＭＳ Ｐゴシック"/>
              </a:rPr>
              <a:t>If you are not sure what to do, the card will prompt you where to go next.</a:t>
            </a:r>
          </a:p>
          <a:p>
            <a:pPr eaLnBrk="1" fontAlgn="auto" hangingPunct="1">
              <a:spcAft>
                <a:spcPts val="0"/>
              </a:spcAft>
              <a:buFont typeface="Arial" pitchFamily="34" charset="0"/>
              <a:buChar char="•"/>
              <a:defRPr/>
            </a:pPr>
            <a:r>
              <a:rPr lang="en-US" dirty="0" smtClean="0">
                <a:latin typeface="+mn-lt"/>
                <a:ea typeface="ＭＳ Ｐゴシック"/>
                <a:cs typeface="ＭＳ Ｐゴシック"/>
              </a:rPr>
              <a:t>Simply circle the intervention you performed.</a:t>
            </a:r>
          </a:p>
          <a:p>
            <a:pPr eaLnBrk="1" fontAlgn="auto" hangingPunct="1">
              <a:spcAft>
                <a:spcPts val="0"/>
              </a:spcAft>
              <a:buFont typeface="Arial" pitchFamily="34" charset="0"/>
              <a:buChar char="•"/>
              <a:defRPr/>
            </a:pPr>
            <a:r>
              <a:rPr lang="en-US" dirty="0" smtClean="0">
                <a:latin typeface="+mn-lt"/>
                <a:ea typeface="ＭＳ Ｐゴシック"/>
                <a:cs typeface="ＭＳ Ｐゴシック"/>
              </a:rPr>
              <a:t>Explain any action you want clarified in the remarks area. </a:t>
            </a:r>
          </a:p>
        </p:txBody>
      </p:sp>
      <p:sp>
        <p:nvSpPr>
          <p:cNvPr id="535554" name="Rectangle 2"/>
          <p:cNvSpPr txBox="1">
            <a:spLocks noChangeArrowheads="1"/>
          </p:cNvSpPr>
          <p:nvPr/>
        </p:nvSpPr>
        <p:spPr bwMode="auto">
          <a:xfrm>
            <a:off x="1371600" y="-76200"/>
            <a:ext cx="7086600" cy="1143000"/>
          </a:xfrm>
          <a:prstGeom prst="rect">
            <a:avLst/>
          </a:prstGeom>
          <a:noFill/>
          <a:ln w="9525">
            <a:noFill/>
            <a:miter lim="800000"/>
            <a:headEnd/>
            <a:tailEnd/>
          </a:ln>
        </p:spPr>
        <p:txBody>
          <a:bodyPr anchor="ctr"/>
          <a:lstStyle/>
          <a:p>
            <a:pPr algn="ctr"/>
            <a:r>
              <a:rPr lang="en-US" sz="5400" b="1"/>
              <a:t>Documentation </a:t>
            </a:r>
            <a:endParaRPr lang="en-US" sz="6000" b="1"/>
          </a:p>
        </p:txBody>
      </p:sp>
    </p:spTree>
  </p:cSld>
  <p:clrMapOvr>
    <a:masterClrMapping/>
  </p:clrMapOvr>
  <p:timing>
    <p:tnLst>
      <p:par>
        <p:cTn id="1" dur="indefinite" restart="never" nodeType="tmRoot"/>
      </p:par>
    </p:tnLst>
  </p:timing>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7601" name="Content Placeholder 2"/>
          <p:cNvSpPr>
            <a:spLocks noGrp="1"/>
          </p:cNvSpPr>
          <p:nvPr>
            <p:ph idx="4294967295"/>
          </p:nvPr>
        </p:nvSpPr>
        <p:spPr>
          <a:xfrm>
            <a:off x="228600" y="1600200"/>
            <a:ext cx="8686800" cy="4953000"/>
          </a:xfrm>
        </p:spPr>
        <p:txBody>
          <a:bodyPr/>
          <a:lstStyle/>
          <a:p>
            <a:pPr eaLnBrk="1" hangingPunct="1">
              <a:spcBef>
                <a:spcPct val="0"/>
              </a:spcBef>
            </a:pPr>
            <a:r>
              <a:rPr lang="en-US" b="1" smtClean="0">
                <a:solidFill>
                  <a:srgbClr val="FF0000"/>
                </a:solidFill>
                <a:ea typeface="ＭＳ Ｐゴシック"/>
                <a:cs typeface="ＭＳ Ｐゴシック"/>
              </a:rPr>
              <a:t>The card does not imply that every casualty needs all of these interventions.</a:t>
            </a:r>
          </a:p>
          <a:p>
            <a:pPr eaLnBrk="1" hangingPunct="1">
              <a:spcBef>
                <a:spcPct val="0"/>
              </a:spcBef>
            </a:pPr>
            <a:r>
              <a:rPr lang="en-US" smtClean="0">
                <a:ea typeface="ＭＳ Ｐゴシック"/>
                <a:cs typeface="ＭＳ Ｐゴシック"/>
              </a:rPr>
              <a:t>You may not be able to perform all of the interventions that the casualty needs. </a:t>
            </a:r>
          </a:p>
          <a:p>
            <a:pPr eaLnBrk="1" hangingPunct="1">
              <a:spcBef>
                <a:spcPct val="0"/>
              </a:spcBef>
            </a:pPr>
            <a:r>
              <a:rPr lang="en-US" smtClean="0">
                <a:ea typeface="ＭＳ Ｐゴシック"/>
                <a:cs typeface="ＭＳ Ｐゴシック"/>
              </a:rPr>
              <a:t>The next person caring for the casualty can add to the interventions performed. </a:t>
            </a:r>
          </a:p>
          <a:p>
            <a:pPr eaLnBrk="1" hangingPunct="1">
              <a:spcBef>
                <a:spcPct val="0"/>
              </a:spcBef>
            </a:pPr>
            <a:r>
              <a:rPr lang="en-US" smtClean="0">
                <a:ea typeface="ＭＳ Ｐゴシック"/>
                <a:cs typeface="ＭＳ Ｐゴシック"/>
              </a:rPr>
              <a:t>This card can be filled out in less than two minutes.</a:t>
            </a:r>
          </a:p>
          <a:p>
            <a:pPr eaLnBrk="1" hangingPunct="1">
              <a:spcBef>
                <a:spcPct val="0"/>
              </a:spcBef>
            </a:pPr>
            <a:r>
              <a:rPr lang="en-US" smtClean="0">
                <a:ea typeface="ＭＳ Ｐゴシック"/>
                <a:cs typeface="ＭＳ Ｐゴシック"/>
              </a:rPr>
              <a:t>It is important that we document the care given to the casualty.</a:t>
            </a:r>
          </a:p>
        </p:txBody>
      </p:sp>
      <p:sp>
        <p:nvSpPr>
          <p:cNvPr id="537602" name="Rectangle 2"/>
          <p:cNvSpPr txBox="1">
            <a:spLocks noChangeArrowheads="1"/>
          </p:cNvSpPr>
          <p:nvPr/>
        </p:nvSpPr>
        <p:spPr bwMode="auto">
          <a:xfrm>
            <a:off x="1447800" y="-76200"/>
            <a:ext cx="7086600" cy="1143000"/>
          </a:xfrm>
          <a:prstGeom prst="rect">
            <a:avLst/>
          </a:prstGeom>
          <a:noFill/>
          <a:ln w="9525">
            <a:noFill/>
            <a:miter lim="800000"/>
            <a:headEnd/>
            <a:tailEnd/>
          </a:ln>
        </p:spPr>
        <p:txBody>
          <a:bodyPr anchor="ctr"/>
          <a:lstStyle/>
          <a:p>
            <a:pPr algn="ctr"/>
            <a:r>
              <a:rPr lang="en-US" sz="5400" b="1"/>
              <a:t>Documentation </a:t>
            </a:r>
            <a:endParaRPr lang="en-US" sz="6000" b="1"/>
          </a:p>
        </p:txBody>
      </p:sp>
    </p:spTree>
  </p:cSld>
  <p:clrMapOvr>
    <a:masterClrMapping/>
  </p:clrMapOvr>
  <p:timing>
    <p:tnLst>
      <p:par>
        <p:cTn id="1" dur="indefinite" restart="never" nodeType="tmRoot"/>
      </p:par>
    </p:tnLst>
  </p:timing>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9649" name="Title 1"/>
          <p:cNvSpPr>
            <a:spLocks noGrp="1"/>
          </p:cNvSpPr>
          <p:nvPr>
            <p:ph type="title" idx="4294967295"/>
          </p:nvPr>
        </p:nvSpPr>
        <p:spPr>
          <a:xfrm>
            <a:off x="1600200" y="0"/>
            <a:ext cx="7162800" cy="1143000"/>
          </a:xfrm>
        </p:spPr>
        <p:txBody>
          <a:bodyPr/>
          <a:lstStyle/>
          <a:p>
            <a:pPr eaLnBrk="1" hangingPunct="1"/>
            <a:r>
              <a:rPr lang="en-US" sz="4400" smtClean="0">
                <a:ea typeface="ＭＳ Ｐゴシック"/>
                <a:cs typeface="ＭＳ Ｐゴシック"/>
              </a:rPr>
              <a:t>TCCC Card Abbreviations</a:t>
            </a:r>
          </a:p>
        </p:txBody>
      </p:sp>
      <p:sp>
        <p:nvSpPr>
          <p:cNvPr id="539650" name="Content Placeholder 2"/>
          <p:cNvSpPr>
            <a:spLocks noGrp="1"/>
          </p:cNvSpPr>
          <p:nvPr>
            <p:ph idx="4294967295"/>
          </p:nvPr>
        </p:nvSpPr>
        <p:spPr>
          <a:xfrm>
            <a:off x="914400" y="1600200"/>
            <a:ext cx="7620000" cy="5105400"/>
          </a:xfrm>
        </p:spPr>
        <p:txBody>
          <a:bodyPr/>
          <a:lstStyle/>
          <a:p>
            <a:pPr eaLnBrk="1" hangingPunct="1"/>
            <a:r>
              <a:rPr lang="en-US" sz="2000" smtClean="0">
                <a:ea typeface="ＭＳ Ｐゴシック"/>
                <a:cs typeface="ＭＳ Ｐゴシック"/>
              </a:rPr>
              <a:t>DTG = Date-Time Group (e.g. – 160010Oct2009) </a:t>
            </a:r>
          </a:p>
          <a:p>
            <a:pPr eaLnBrk="1" hangingPunct="1"/>
            <a:r>
              <a:rPr lang="en-US" sz="2000" smtClean="0">
                <a:ea typeface="ＭＳ Ｐゴシック"/>
                <a:cs typeface="ＭＳ Ｐゴシック"/>
              </a:rPr>
              <a:t>NBC = Nuclear, Biological, Chemical</a:t>
            </a:r>
          </a:p>
          <a:p>
            <a:pPr eaLnBrk="1" hangingPunct="1"/>
            <a:r>
              <a:rPr lang="en-US" sz="2000" smtClean="0">
                <a:ea typeface="ＭＳ Ｐゴシック"/>
                <a:cs typeface="ＭＳ Ｐゴシック"/>
              </a:rPr>
              <a:t>TQ = Tourniquet</a:t>
            </a:r>
          </a:p>
          <a:p>
            <a:pPr eaLnBrk="1" hangingPunct="1"/>
            <a:r>
              <a:rPr lang="en-US" sz="2000" smtClean="0">
                <a:ea typeface="ＭＳ Ｐゴシック"/>
                <a:cs typeface="ＭＳ Ｐゴシック"/>
              </a:rPr>
              <a:t>GSW = Gunshot Wound</a:t>
            </a:r>
          </a:p>
          <a:p>
            <a:pPr eaLnBrk="1" hangingPunct="1"/>
            <a:r>
              <a:rPr lang="en-US" sz="2000" smtClean="0">
                <a:ea typeface="ＭＳ Ｐゴシック"/>
                <a:cs typeface="ＭＳ Ｐゴシック"/>
              </a:rPr>
              <a:t>MVA = Motor Vehicle Accident</a:t>
            </a:r>
          </a:p>
          <a:p>
            <a:pPr eaLnBrk="1" hangingPunct="1"/>
            <a:r>
              <a:rPr lang="en-US" sz="2000" smtClean="0">
                <a:ea typeface="ＭＳ Ｐゴシック"/>
                <a:cs typeface="ＭＳ Ｐゴシック"/>
              </a:rPr>
              <a:t>AVPU = Alert, Verbal stimulus, Painful stimulus, Unresponsive</a:t>
            </a:r>
          </a:p>
          <a:p>
            <a:pPr eaLnBrk="1" hangingPunct="1"/>
            <a:r>
              <a:rPr lang="en-US" sz="2000" smtClean="0">
                <a:ea typeface="ＭＳ Ｐゴシック"/>
                <a:cs typeface="ＭＳ Ｐゴシック"/>
              </a:rPr>
              <a:t>Cric = Cricothyroidotomy </a:t>
            </a:r>
          </a:p>
          <a:p>
            <a:pPr eaLnBrk="1" hangingPunct="1"/>
            <a:r>
              <a:rPr lang="en-US" sz="2000" smtClean="0">
                <a:ea typeface="ＭＳ Ｐゴシック"/>
                <a:cs typeface="ＭＳ Ｐゴシック"/>
              </a:rPr>
              <a:t>NeedleD = Needle decompression</a:t>
            </a:r>
          </a:p>
          <a:p>
            <a:pPr eaLnBrk="1" hangingPunct="1"/>
            <a:r>
              <a:rPr lang="en-US" sz="2000" smtClean="0">
                <a:ea typeface="ＭＳ Ｐゴシック"/>
                <a:cs typeface="ＭＳ Ｐゴシック"/>
              </a:rPr>
              <a:t>IV = Intravenous</a:t>
            </a:r>
          </a:p>
          <a:p>
            <a:pPr eaLnBrk="1" hangingPunct="1"/>
            <a:r>
              <a:rPr lang="en-US" sz="2000" smtClean="0">
                <a:ea typeface="ＭＳ Ｐゴシック"/>
                <a:cs typeface="ＭＳ Ｐゴシック"/>
              </a:rPr>
              <a:t>IO = Intraosseous</a:t>
            </a:r>
          </a:p>
          <a:p>
            <a:pPr eaLnBrk="1" hangingPunct="1"/>
            <a:r>
              <a:rPr lang="en-US" sz="2000" smtClean="0">
                <a:ea typeface="ＭＳ Ｐゴシック"/>
                <a:cs typeface="ＭＳ Ｐゴシック"/>
              </a:rPr>
              <a:t>NS = Normal Saline</a:t>
            </a:r>
          </a:p>
          <a:p>
            <a:pPr eaLnBrk="1" hangingPunct="1"/>
            <a:r>
              <a:rPr lang="en-US" sz="2000" smtClean="0">
                <a:ea typeface="ＭＳ Ｐゴシック"/>
                <a:cs typeface="ＭＳ Ｐゴシック"/>
              </a:rPr>
              <a:t>LR = Lactated Ringers</a:t>
            </a:r>
          </a:p>
          <a:p>
            <a:pPr eaLnBrk="1" hangingPunct="1"/>
            <a:r>
              <a:rPr lang="en-US" sz="2000" smtClean="0">
                <a:ea typeface="ＭＳ Ｐゴシック"/>
                <a:cs typeface="ＭＳ Ｐゴシック"/>
              </a:rPr>
              <a:t>ABX = Antibiotics</a:t>
            </a:r>
          </a:p>
        </p:txBody>
      </p:sp>
    </p:spTree>
  </p:cSld>
  <p:clrMapOvr>
    <a:masterClrMapping/>
  </p:clrMapOvr>
  <p:timing>
    <p:tnLst>
      <p:par>
        <p:cTn id="1" dur="indefinite" restart="never" nodeType="tmRoot"/>
      </p:par>
    </p:tnLst>
  </p:timing>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1697" name="Rectangle 3"/>
          <p:cNvSpPr>
            <a:spLocks noGrp="1" noChangeArrowheads="1"/>
          </p:cNvSpPr>
          <p:nvPr>
            <p:ph type="body" idx="4294967295"/>
          </p:nvPr>
        </p:nvSpPr>
        <p:spPr>
          <a:xfrm>
            <a:off x="457200" y="1676400"/>
            <a:ext cx="7772400" cy="4800600"/>
          </a:xfrm>
        </p:spPr>
        <p:txBody>
          <a:bodyPr/>
          <a:lstStyle/>
          <a:p>
            <a:pPr eaLnBrk="1" hangingPunct="1"/>
            <a:r>
              <a:rPr lang="en-US" sz="2800" smtClean="0">
                <a:ea typeface="ＭＳ Ｐゴシック"/>
                <a:cs typeface="ＭＳ Ｐゴシック"/>
              </a:rPr>
              <a:t>This electronic AAR is intended to be completed when the first responder returns to base.</a:t>
            </a:r>
          </a:p>
          <a:p>
            <a:pPr eaLnBrk="1" hangingPunct="1"/>
            <a:r>
              <a:rPr lang="en-US" sz="2800" smtClean="0">
                <a:ea typeface="ＭＳ Ｐゴシック"/>
                <a:cs typeface="ＭＳ Ｐゴシック"/>
              </a:rPr>
              <a:t>Somewhat more complete than the TCCC Casualty Card</a:t>
            </a:r>
          </a:p>
          <a:p>
            <a:pPr eaLnBrk="1" hangingPunct="1"/>
            <a:r>
              <a:rPr lang="en-US" sz="2800" smtClean="0">
                <a:ea typeface="ＭＳ Ｐゴシック"/>
                <a:cs typeface="ＭＳ Ｐゴシック"/>
              </a:rPr>
              <a:t>TCCC AAR should be submitted to the Joint Theater Trauma System Director within 72 hours of casualty evacuation</a:t>
            </a:r>
          </a:p>
          <a:p>
            <a:pPr eaLnBrk="1" hangingPunct="1"/>
            <a:r>
              <a:rPr lang="en-US" sz="2800" b="1" smtClean="0">
                <a:solidFill>
                  <a:srgbClr val="FF3300"/>
                </a:solidFill>
                <a:ea typeface="ＭＳ Ｐゴシック"/>
                <a:cs typeface="ＭＳ Ｐゴシック"/>
              </a:rPr>
              <a:t>Both the TCCC Casualty Card and the TCCC AAR are required by USFOR-A FRAGO 13-139</a:t>
            </a:r>
          </a:p>
        </p:txBody>
      </p:sp>
      <p:sp>
        <p:nvSpPr>
          <p:cNvPr id="541698" name="Rectangle 2"/>
          <p:cNvSpPr txBox="1">
            <a:spLocks noChangeArrowheads="1"/>
          </p:cNvSpPr>
          <p:nvPr/>
        </p:nvSpPr>
        <p:spPr bwMode="auto">
          <a:xfrm>
            <a:off x="1676400" y="228600"/>
            <a:ext cx="6934200" cy="1143000"/>
          </a:xfrm>
          <a:prstGeom prst="rect">
            <a:avLst/>
          </a:prstGeom>
          <a:noFill/>
          <a:ln w="9525">
            <a:noFill/>
            <a:miter lim="800000"/>
            <a:headEnd/>
            <a:tailEnd/>
          </a:ln>
        </p:spPr>
        <p:txBody>
          <a:bodyPr/>
          <a:lstStyle/>
          <a:p>
            <a:pPr algn="ctr"/>
            <a:r>
              <a:rPr lang="en-US" sz="4400" b="1"/>
              <a:t>TCCC After Action Report</a:t>
            </a:r>
          </a:p>
        </p:txBody>
      </p:sp>
    </p:spTree>
  </p:cSld>
  <p:clrMapOvr>
    <a:masterClrMapping/>
  </p:clrMapOvr>
  <p:timing>
    <p:tnLst>
      <p:par>
        <p:cTn id="1" dur="indefinite" restart="never" nodeType="tmRoot"/>
      </p:par>
    </p:tnLst>
  </p:timing>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3745" name="Rectangle 2"/>
          <p:cNvSpPr>
            <a:spLocks noGrp="1"/>
          </p:cNvSpPr>
          <p:nvPr>
            <p:ph type="body" idx="4294967295"/>
          </p:nvPr>
        </p:nvSpPr>
        <p:spPr>
          <a:xfrm>
            <a:off x="228600" y="1905000"/>
            <a:ext cx="3352800" cy="2971800"/>
          </a:xfrm>
        </p:spPr>
        <p:txBody>
          <a:bodyPr/>
          <a:lstStyle/>
          <a:p>
            <a:pPr>
              <a:buFont typeface="Arial" charset="0"/>
              <a:buNone/>
            </a:pPr>
            <a:r>
              <a:rPr lang="en-US" sz="4000" b="1" smtClean="0"/>
              <a:t>TCCC After-</a:t>
            </a:r>
          </a:p>
          <a:p>
            <a:pPr>
              <a:buFont typeface="Arial" charset="0"/>
              <a:buNone/>
            </a:pPr>
            <a:r>
              <a:rPr lang="en-US" sz="4000" b="1" smtClean="0"/>
              <a:t>Action Report</a:t>
            </a:r>
          </a:p>
          <a:p>
            <a:pPr>
              <a:buFont typeface="Arial" charset="0"/>
              <a:buNone/>
            </a:pPr>
            <a:endParaRPr lang="en-US" sz="4000" b="1" smtClean="0"/>
          </a:p>
          <a:p>
            <a:pPr>
              <a:buFont typeface="Arial" charset="0"/>
              <a:buNone/>
            </a:pPr>
            <a:r>
              <a:rPr lang="en-US" sz="4000" b="1" smtClean="0"/>
              <a:t>March 2014</a:t>
            </a:r>
          </a:p>
        </p:txBody>
      </p:sp>
      <p:pic>
        <p:nvPicPr>
          <p:cNvPr id="543746" name="Picture 4" descr="TCCC AAR 1403"/>
          <p:cNvPicPr>
            <a:picLocks noChangeAspect="1" noChangeArrowheads="1"/>
          </p:cNvPicPr>
          <p:nvPr/>
        </p:nvPicPr>
        <p:blipFill>
          <a:blip r:embed="rId2"/>
          <a:srcRect/>
          <a:stretch>
            <a:fillRect/>
          </a:stretch>
        </p:blipFill>
        <p:spPr bwMode="auto">
          <a:xfrm>
            <a:off x="3863975" y="0"/>
            <a:ext cx="5318125" cy="6858000"/>
          </a:xfrm>
          <a:prstGeom prst="rect">
            <a:avLst/>
          </a:prstGeom>
          <a:noFill/>
          <a:ln w="9525">
            <a:noFill/>
            <a:miter lim="800000"/>
            <a:headEnd/>
            <a:tailEnd/>
          </a:ln>
        </p:spPr>
      </p:pic>
    </p:spTree>
  </p:cSld>
  <p:clrMapOvr>
    <a:masterClrMapping/>
  </p:clrMapOvr>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4769" name="Picture 5" descr="DL 090925 F-16 in Madison WI"/>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544770" name="Rectangle 4"/>
          <p:cNvSpPr>
            <a:spLocks noGrp="1" noChangeArrowheads="1"/>
          </p:cNvSpPr>
          <p:nvPr>
            <p:ph type="ctrTitle" idx="4294967295"/>
          </p:nvPr>
        </p:nvSpPr>
        <p:spPr>
          <a:xfrm>
            <a:off x="4572000" y="-304800"/>
            <a:ext cx="4572000" cy="1470025"/>
          </a:xfrm>
        </p:spPr>
        <p:txBody>
          <a:bodyPr/>
          <a:lstStyle/>
          <a:p>
            <a:pPr eaLnBrk="1" hangingPunct="1"/>
            <a:r>
              <a:rPr lang="en-US" sz="6000" smtClean="0">
                <a:solidFill>
                  <a:schemeClr val="bg1"/>
                </a:solidFill>
                <a:ea typeface="ＭＳ Ｐゴシック"/>
                <a:cs typeface="ＭＳ Ｐゴシック"/>
              </a:rPr>
              <a:t>Questions ?</a:t>
            </a:r>
          </a:p>
        </p:txBody>
      </p:sp>
    </p:spTree>
  </p:cSld>
  <p:clrMapOvr>
    <a:masterClrMapping/>
  </p:clrMapOvr>
  <p:timing>
    <p:tnLst>
      <p:par>
        <p:cTn id="1" dur="indefinite" restart="never" nodeType="tmRoot"/>
      </p:par>
    </p:tnLst>
  </p:timing>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6817" name="Rectangle 5"/>
          <p:cNvSpPr>
            <a:spLocks noGrp="1" noChangeArrowheads="1"/>
          </p:cNvSpPr>
          <p:nvPr>
            <p:ph idx="1"/>
          </p:nvPr>
        </p:nvSpPr>
        <p:spPr>
          <a:xfrm>
            <a:off x="533400" y="1752600"/>
            <a:ext cx="8229600" cy="4525963"/>
          </a:xfrm>
        </p:spPr>
        <p:txBody>
          <a:bodyPr/>
          <a:lstStyle/>
          <a:p>
            <a:pPr eaLnBrk="1" hangingPunct="1"/>
            <a:r>
              <a:rPr lang="en-US" smtClean="0">
                <a:ea typeface="ＭＳ Ｐゴシック"/>
                <a:cs typeface="ＭＳ Ｐゴシック"/>
              </a:rPr>
              <a:t>Reassess regularly.</a:t>
            </a:r>
          </a:p>
          <a:p>
            <a:pPr eaLnBrk="1" hangingPunct="1"/>
            <a:r>
              <a:rPr lang="en-US" smtClean="0">
                <a:ea typeface="ＭＳ Ｐゴシック"/>
                <a:cs typeface="ＭＳ Ｐゴシック"/>
              </a:rPr>
              <a:t>Prepare for transport.</a:t>
            </a:r>
          </a:p>
          <a:p>
            <a:pPr eaLnBrk="1" hangingPunct="1"/>
            <a:r>
              <a:rPr lang="en-US" smtClean="0">
                <a:ea typeface="ＭＳ Ｐゴシック"/>
                <a:cs typeface="ＭＳ Ｐゴシック"/>
              </a:rPr>
              <a:t>Minimize removal of uniform and protective gear, but get the job done.</a:t>
            </a:r>
          </a:p>
          <a:p>
            <a:pPr eaLnBrk="1" hangingPunct="1"/>
            <a:r>
              <a:rPr lang="en-US" smtClean="0">
                <a:ea typeface="ＭＳ Ｐゴシック"/>
                <a:cs typeface="ＭＳ Ｐゴシック"/>
              </a:rPr>
              <a:t>Replace body armor after care, or at least keep it with the casualty.  He or she may need it again if there is additional contact.</a:t>
            </a:r>
          </a:p>
          <a:p>
            <a:pPr eaLnBrk="1" hangingPunct="1"/>
            <a:endParaRPr lang="en-US" smtClean="0">
              <a:ea typeface="ＭＳ Ｐゴシック"/>
              <a:cs typeface="ＭＳ Ｐゴシック"/>
            </a:endParaRPr>
          </a:p>
          <a:p>
            <a:pPr eaLnBrk="1" hangingPunct="1"/>
            <a:endParaRPr lang="en-US" smtClean="0">
              <a:ea typeface="ＭＳ Ｐゴシック"/>
              <a:cs typeface="ＭＳ Ｐゴシック"/>
            </a:endParaRPr>
          </a:p>
        </p:txBody>
      </p:sp>
      <p:sp>
        <p:nvSpPr>
          <p:cNvPr id="6" name="Rectangle 4"/>
          <p:cNvSpPr>
            <a:spLocks noGrp="1" noChangeArrowheads="1"/>
          </p:cNvSpPr>
          <p:nvPr>
            <p:ph type="title"/>
          </p:nvPr>
        </p:nvSpPr>
        <p:spPr>
          <a:xfrm>
            <a:off x="1295400" y="76200"/>
            <a:ext cx="7543800" cy="1143000"/>
          </a:xfrm>
        </p:spPr>
        <p:txBody>
          <a:bodyPr rtlCol="0">
            <a:normAutofit fontScale="90000"/>
          </a:bodyPr>
          <a:lstStyle/>
          <a:p>
            <a:pPr eaLnBrk="1" fontAlgn="auto" hangingPunct="1">
              <a:spcAft>
                <a:spcPts val="0"/>
              </a:spcAft>
              <a:defRPr/>
            </a:pPr>
            <a:r>
              <a:rPr lang="en-US" dirty="0" smtClean="0">
                <a:ea typeface="ＭＳ Ｐゴシック"/>
                <a:cs typeface="ＭＳ Ｐゴシック"/>
              </a:rPr>
              <a:t>Further Elements </a:t>
            </a:r>
            <a:br>
              <a:rPr lang="en-US" dirty="0" smtClean="0">
                <a:ea typeface="ＭＳ Ｐゴシック"/>
                <a:cs typeface="ＭＳ Ｐゴシック"/>
              </a:rPr>
            </a:br>
            <a:r>
              <a:rPr lang="en-US" dirty="0" smtClean="0">
                <a:ea typeface="ＭＳ Ｐゴシック"/>
                <a:cs typeface="ＭＳ Ｐゴシック"/>
              </a:rPr>
              <a:t>of Tactical Field Care</a:t>
            </a:r>
          </a:p>
        </p:txBody>
      </p:sp>
    </p:spTree>
  </p:cSld>
  <p:clrMapOvr>
    <a:masterClrMapping/>
  </p:clrMapOvr>
  <p:timing>
    <p:tnLst>
      <p:par>
        <p:cTn id="1" dur="indefinite" restart="never" nodeType="tmRoot"/>
      </p:par>
    </p:tnLst>
  </p:timing>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9474" name="Rectangle 3"/>
          <p:cNvSpPr>
            <a:spLocks noGrp="1" noChangeArrowheads="1"/>
          </p:cNvSpPr>
          <p:nvPr>
            <p:ph idx="1"/>
          </p:nvPr>
        </p:nvSpPr>
        <p:spPr>
          <a:xfrm>
            <a:off x="914400" y="1676400"/>
            <a:ext cx="7772400" cy="1981200"/>
          </a:xfrm>
        </p:spPr>
        <p:txBody>
          <a:bodyPr rtlCol="0">
            <a:normAutofit/>
          </a:bodyPr>
          <a:lstStyle/>
          <a:p>
            <a:pPr marL="0" indent="0" eaLnBrk="1" fontAlgn="auto" hangingPunct="1">
              <a:spcAft>
                <a:spcPts val="0"/>
              </a:spcAft>
              <a:buFont typeface="Wingdings" pitchFamily="2" charset="2"/>
              <a:buNone/>
              <a:defRPr/>
            </a:pPr>
            <a:r>
              <a:rPr lang="en-US" dirty="0" smtClean="0">
                <a:ea typeface="ＭＳ Ｐゴシック"/>
                <a:cs typeface="ＭＳ Ｐゴシック"/>
              </a:rPr>
              <a:t>Casualty movement in TFC may be better accomplished using litters. </a:t>
            </a:r>
          </a:p>
          <a:p>
            <a:pPr eaLnBrk="1" fontAlgn="auto" hangingPunct="1">
              <a:spcAft>
                <a:spcPts val="0"/>
              </a:spcAft>
              <a:buFont typeface="Arial" pitchFamily="34" charset="0"/>
              <a:buChar char="•"/>
              <a:defRPr/>
            </a:pPr>
            <a:endParaRPr lang="en-US" dirty="0" smtClean="0">
              <a:ea typeface="ＭＳ Ｐゴシック"/>
              <a:cs typeface="ＭＳ Ｐゴシック"/>
            </a:endParaRPr>
          </a:p>
          <a:p>
            <a:pPr eaLnBrk="1" fontAlgn="auto" hangingPunct="1">
              <a:spcAft>
                <a:spcPts val="0"/>
              </a:spcAft>
              <a:buFont typeface="Arial" pitchFamily="34" charset="0"/>
              <a:buChar char="•"/>
              <a:defRPr/>
            </a:pPr>
            <a:endParaRPr lang="en-US" dirty="0" smtClean="0">
              <a:ea typeface="ＭＳ Ｐゴシック"/>
              <a:cs typeface="ＭＳ Ｐゴシック"/>
            </a:endParaRPr>
          </a:p>
        </p:txBody>
      </p:sp>
      <p:pic>
        <p:nvPicPr>
          <p:cNvPr id="548866" name="Picture 4" descr="TFC litter"/>
          <p:cNvPicPr>
            <a:picLocks noChangeAspect="1" noChangeArrowheads="1"/>
          </p:cNvPicPr>
          <p:nvPr/>
        </p:nvPicPr>
        <p:blipFill>
          <a:blip r:embed="rId3"/>
          <a:srcRect/>
          <a:stretch>
            <a:fillRect/>
          </a:stretch>
        </p:blipFill>
        <p:spPr bwMode="auto">
          <a:xfrm>
            <a:off x="838200" y="3124200"/>
            <a:ext cx="4432300" cy="2933700"/>
          </a:xfrm>
          <a:prstGeom prst="rect">
            <a:avLst/>
          </a:prstGeom>
          <a:noFill/>
          <a:ln w="9525">
            <a:noFill/>
            <a:miter lim="800000"/>
            <a:headEnd/>
            <a:tailEnd/>
          </a:ln>
        </p:spPr>
      </p:pic>
      <p:pic>
        <p:nvPicPr>
          <p:cNvPr id="548867" name="Picture 2"/>
          <p:cNvPicPr>
            <a:picLocks noChangeAspect="1" noChangeArrowheads="1"/>
          </p:cNvPicPr>
          <p:nvPr/>
        </p:nvPicPr>
        <p:blipFill>
          <a:blip r:embed="rId4"/>
          <a:srcRect/>
          <a:stretch>
            <a:fillRect/>
          </a:stretch>
        </p:blipFill>
        <p:spPr bwMode="auto">
          <a:xfrm>
            <a:off x="5867400" y="2438400"/>
            <a:ext cx="2314575" cy="3741738"/>
          </a:xfrm>
          <a:prstGeom prst="rect">
            <a:avLst/>
          </a:prstGeom>
          <a:noFill/>
          <a:ln w="9525">
            <a:noFill/>
            <a:miter lim="800000"/>
            <a:headEnd/>
            <a:tailEnd/>
          </a:ln>
        </p:spPr>
      </p:pic>
      <p:sp>
        <p:nvSpPr>
          <p:cNvPr id="8" name="Rectangle 4"/>
          <p:cNvSpPr>
            <a:spLocks noGrp="1" noChangeArrowheads="1"/>
          </p:cNvSpPr>
          <p:nvPr>
            <p:ph type="title"/>
          </p:nvPr>
        </p:nvSpPr>
        <p:spPr>
          <a:xfrm>
            <a:off x="1295400" y="76200"/>
            <a:ext cx="7543800" cy="1143000"/>
          </a:xfrm>
        </p:spPr>
        <p:txBody>
          <a:bodyPr rtlCol="0">
            <a:normAutofit fontScale="90000"/>
          </a:bodyPr>
          <a:lstStyle/>
          <a:p>
            <a:pPr eaLnBrk="1" fontAlgn="auto" hangingPunct="1">
              <a:spcAft>
                <a:spcPts val="0"/>
              </a:spcAft>
              <a:defRPr/>
            </a:pPr>
            <a:r>
              <a:rPr lang="en-US" dirty="0" smtClean="0">
                <a:ea typeface="ＭＳ Ｐゴシック"/>
                <a:cs typeface="ＭＳ Ｐゴシック"/>
              </a:rPr>
              <a:t>Further Elements </a:t>
            </a:r>
            <a:br>
              <a:rPr lang="en-US" dirty="0" smtClean="0">
                <a:ea typeface="ＭＳ Ｐゴシック"/>
                <a:cs typeface="ＭＳ Ｐゴシック"/>
              </a:rPr>
            </a:br>
            <a:r>
              <a:rPr lang="en-US" dirty="0" smtClean="0">
                <a:ea typeface="ＭＳ Ｐゴシック"/>
                <a:cs typeface="ＭＳ Ｐゴシック"/>
              </a:rPr>
              <a:t>of Tactical Field Care</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ext Box 4"/>
          <p:cNvSpPr txBox="1">
            <a:spLocks noChangeArrowheads="1"/>
          </p:cNvSpPr>
          <p:nvPr/>
        </p:nvSpPr>
        <p:spPr bwMode="auto">
          <a:xfrm>
            <a:off x="5129213" y="6400800"/>
            <a:ext cx="3917950" cy="231775"/>
          </a:xfrm>
          <a:prstGeom prst="rect">
            <a:avLst/>
          </a:prstGeom>
          <a:noFill/>
          <a:ln w="9525">
            <a:noFill/>
            <a:miter lim="800000"/>
            <a:headEnd/>
            <a:tailEnd/>
          </a:ln>
        </p:spPr>
        <p:txBody>
          <a:bodyPr lIns="0" tIns="0" rIns="0" bIns="0"/>
          <a:lstStyle/>
          <a:p>
            <a:pPr>
              <a:tabLst>
                <a:tab pos="723900" algn="l"/>
                <a:tab pos="1447800" algn="l"/>
                <a:tab pos="2171700" algn="l"/>
                <a:tab pos="2895600" algn="l"/>
                <a:tab pos="3619500" algn="l"/>
              </a:tabLst>
            </a:pPr>
            <a:r>
              <a:rPr lang="en-GB" sz="1100" b="1">
                <a:solidFill>
                  <a:srgbClr val="000000"/>
                </a:solidFill>
                <a:latin typeface="Arial" charset="0"/>
                <a:ea typeface="msgothic"/>
                <a:cs typeface="msgothic"/>
              </a:rPr>
              <a:t>Macdonald J C , Tien H C CMAJ 2008;178:1133-1135</a:t>
            </a:r>
          </a:p>
        </p:txBody>
      </p:sp>
      <p:sp>
        <p:nvSpPr>
          <p:cNvPr id="74754" name="TextBox 1"/>
          <p:cNvSpPr txBox="1">
            <a:spLocks noChangeArrowheads="1"/>
          </p:cNvSpPr>
          <p:nvPr/>
        </p:nvSpPr>
        <p:spPr bwMode="auto">
          <a:xfrm>
            <a:off x="2084388" y="317500"/>
            <a:ext cx="6262687" cy="1316038"/>
          </a:xfrm>
          <a:prstGeom prst="rect">
            <a:avLst/>
          </a:prstGeom>
          <a:noFill/>
          <a:ln w="9525">
            <a:noFill/>
            <a:miter lim="800000"/>
            <a:headEnd/>
            <a:tailEnd/>
          </a:ln>
        </p:spPr>
        <p:txBody>
          <a:bodyPr lIns="82945" tIns="41473" rIns="82945" bIns="41473">
            <a:spAutoFit/>
          </a:bodyPr>
          <a:lstStyle/>
          <a:p>
            <a:pPr algn="ctr"/>
            <a:r>
              <a:rPr lang="en-US" sz="4000" b="1"/>
              <a:t>Locating the Cric Incision Line</a:t>
            </a:r>
          </a:p>
        </p:txBody>
      </p:sp>
      <p:pic>
        <p:nvPicPr>
          <p:cNvPr id="74755" name="Picture 6" descr="C:\Users\Stephen Giebner\Desktop\Pieces for 120817\Cric incision line.jpg"/>
          <p:cNvPicPr>
            <a:picLocks noChangeAspect="1" noChangeArrowheads="1"/>
          </p:cNvPicPr>
          <p:nvPr/>
        </p:nvPicPr>
        <p:blipFill>
          <a:blip r:embed="rId3"/>
          <a:srcRect/>
          <a:stretch>
            <a:fillRect/>
          </a:stretch>
        </p:blipFill>
        <p:spPr bwMode="auto">
          <a:xfrm>
            <a:off x="1276350" y="1838325"/>
            <a:ext cx="6956425" cy="4065588"/>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0913" name="Rectangle 2"/>
          <p:cNvSpPr>
            <a:spLocks noGrp="1" noChangeArrowheads="1"/>
          </p:cNvSpPr>
          <p:nvPr>
            <p:ph type="title"/>
          </p:nvPr>
        </p:nvSpPr>
        <p:spPr>
          <a:xfrm>
            <a:off x="1219200" y="0"/>
            <a:ext cx="7543800" cy="1143000"/>
          </a:xfrm>
        </p:spPr>
        <p:txBody>
          <a:bodyPr/>
          <a:lstStyle/>
          <a:p>
            <a:pPr eaLnBrk="1" hangingPunct="1"/>
            <a:r>
              <a:rPr lang="en-US" sz="5400" smtClean="0">
                <a:ea typeface="ＭＳ Ｐゴシック"/>
                <a:cs typeface="ＭＳ Ｐゴシック"/>
              </a:rPr>
              <a:t>Litter Carry Video</a:t>
            </a:r>
          </a:p>
        </p:txBody>
      </p:sp>
      <p:sp>
        <p:nvSpPr>
          <p:cNvPr id="550914" name="Rectangle 3"/>
          <p:cNvSpPr>
            <a:spLocks noGrp="1" noChangeArrowheads="1"/>
          </p:cNvSpPr>
          <p:nvPr>
            <p:ph type="body" sz="half" idx="1"/>
          </p:nvPr>
        </p:nvSpPr>
        <p:spPr>
          <a:xfrm>
            <a:off x="457200" y="3048000"/>
            <a:ext cx="3810000" cy="2209800"/>
          </a:xfrm>
        </p:spPr>
        <p:txBody>
          <a:bodyPr/>
          <a:lstStyle/>
          <a:p>
            <a:pPr eaLnBrk="1" hangingPunct="1"/>
            <a:r>
              <a:rPr lang="en-US" sz="2800" smtClean="0">
                <a:ea typeface="ＭＳ Ｐゴシック"/>
                <a:cs typeface="ＭＳ Ｐゴシック"/>
              </a:rPr>
              <a:t>Secure the casualty on the litter</a:t>
            </a:r>
          </a:p>
          <a:p>
            <a:pPr eaLnBrk="1" hangingPunct="1"/>
            <a:r>
              <a:rPr lang="en-US" sz="2800" smtClean="0">
                <a:ea typeface="ＭＳ Ｐゴシック"/>
                <a:cs typeface="ＭＳ Ｐゴシック"/>
              </a:rPr>
              <a:t>Bring his weapon</a:t>
            </a:r>
          </a:p>
          <a:p>
            <a:pPr eaLnBrk="1" hangingPunct="1"/>
            <a:endParaRPr lang="en-US" sz="2800" smtClean="0">
              <a:ea typeface="ＭＳ Ｐゴシック"/>
              <a:cs typeface="ＭＳ Ｐゴシック"/>
            </a:endParaRPr>
          </a:p>
        </p:txBody>
      </p:sp>
      <p:pic>
        <p:nvPicPr>
          <p:cNvPr id="3" name="0203V16 Litter Carry 110808.wmv">
            <a:hlinkClick r:id="" action="ppaction://media"/>
          </p:cNvPr>
          <p:cNvPicPr>
            <a:picLocks noGrp="1" noChangeAspect="1"/>
          </p:cNvPicPr>
          <p:nvPr>
            <p:ph type="media" sz="half" idx="2"/>
            <a:videoFile r:link="rId1"/>
          </p:nvPr>
        </p:nvPicPr>
        <p:blipFill>
          <a:blip r:embed="rId4"/>
          <a:srcRect/>
          <a:stretch>
            <a:fillRect/>
          </a:stretch>
        </p:blipFill>
        <p:spPr>
          <a:xfrm>
            <a:off x="4648200" y="2609850"/>
            <a:ext cx="3810000" cy="2857500"/>
          </a:xfr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vol="80000">
                <p:cTn id="7" fill="hold" display="0">
                  <p:stCondLst>
                    <p:cond delay="indefinite"/>
                  </p:stCondLst>
                </p:cTn>
                <p:tgtEl>
                  <p:spTgt spid="3"/>
                </p:tgtEl>
              </p:cMediaNode>
            </p:video>
          </p:childTnLst>
        </p:cTn>
      </p:par>
    </p:tnLst>
  </p:timing>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61" name="Rectangle 3"/>
          <p:cNvSpPr>
            <a:spLocks noGrp="1" noChangeArrowheads="1"/>
          </p:cNvSpPr>
          <p:nvPr>
            <p:ph idx="1"/>
          </p:nvPr>
        </p:nvSpPr>
        <p:spPr>
          <a:xfrm>
            <a:off x="685800" y="1447800"/>
            <a:ext cx="7772400" cy="5181600"/>
          </a:xfrm>
        </p:spPr>
        <p:txBody>
          <a:bodyPr/>
          <a:lstStyle/>
          <a:p>
            <a:pPr eaLnBrk="1" hangingPunct="1">
              <a:spcBef>
                <a:spcPct val="0"/>
              </a:spcBef>
            </a:pPr>
            <a:r>
              <a:rPr lang="en-US" smtClean="0">
                <a:ea typeface="ＭＳ Ｐゴシック"/>
                <a:cs typeface="ＭＳ Ｐゴシック"/>
              </a:rPr>
              <a:t>Still in hazardous environment</a:t>
            </a:r>
          </a:p>
          <a:p>
            <a:pPr eaLnBrk="1" hangingPunct="1">
              <a:spcBef>
                <a:spcPct val="0"/>
              </a:spcBef>
            </a:pPr>
            <a:r>
              <a:rPr lang="en-US" smtClean="0">
                <a:ea typeface="ＭＳ Ｐゴシック"/>
                <a:cs typeface="ＭＳ Ｐゴシック"/>
              </a:rPr>
              <a:t>Limited medical resources</a:t>
            </a:r>
          </a:p>
          <a:p>
            <a:pPr eaLnBrk="1" hangingPunct="1">
              <a:spcBef>
                <a:spcPct val="0"/>
              </a:spcBef>
            </a:pPr>
            <a:r>
              <a:rPr lang="en-US" smtClean="0">
                <a:ea typeface="ＭＳ Ｐゴシック"/>
                <a:cs typeface="ＭＳ Ｐゴシック"/>
              </a:rPr>
              <a:t>Hemorrhage control</a:t>
            </a:r>
          </a:p>
          <a:p>
            <a:pPr eaLnBrk="1" hangingPunct="1">
              <a:spcBef>
                <a:spcPct val="0"/>
              </a:spcBef>
            </a:pPr>
            <a:r>
              <a:rPr lang="en-US" smtClean="0">
                <a:ea typeface="ＭＳ Ｐゴシック"/>
                <a:cs typeface="ＭＳ Ｐゴシック"/>
              </a:rPr>
              <a:t>Airway management</a:t>
            </a:r>
          </a:p>
          <a:p>
            <a:pPr eaLnBrk="1" hangingPunct="1">
              <a:spcBef>
                <a:spcPct val="0"/>
              </a:spcBef>
            </a:pPr>
            <a:r>
              <a:rPr lang="en-US" smtClean="0">
                <a:ea typeface="ＭＳ Ｐゴシック"/>
                <a:cs typeface="ＭＳ Ｐゴシック"/>
              </a:rPr>
              <a:t>Breathing</a:t>
            </a:r>
          </a:p>
          <a:p>
            <a:pPr eaLnBrk="1" hangingPunct="1">
              <a:spcBef>
                <a:spcPct val="0"/>
              </a:spcBef>
            </a:pPr>
            <a:r>
              <a:rPr lang="en-US" smtClean="0">
                <a:ea typeface="ＭＳ Ｐゴシック"/>
                <a:cs typeface="ＭＳ Ｐゴシック"/>
              </a:rPr>
              <a:t>Transition from tourniquet to another form of hemorrhage control when appropriate</a:t>
            </a:r>
          </a:p>
          <a:p>
            <a:pPr eaLnBrk="1" hangingPunct="1">
              <a:spcBef>
                <a:spcPct val="0"/>
              </a:spcBef>
            </a:pPr>
            <a:r>
              <a:rPr lang="en-US" smtClean="0">
                <a:ea typeface="ＭＳ Ｐゴシック"/>
                <a:cs typeface="ＭＳ Ｐゴシック"/>
              </a:rPr>
              <a:t>Hypotensive resuscitation with Hextend for hemorrhagic shock</a:t>
            </a:r>
          </a:p>
          <a:p>
            <a:pPr eaLnBrk="1" hangingPunct="1">
              <a:spcBef>
                <a:spcPct val="0"/>
              </a:spcBef>
            </a:pPr>
            <a:r>
              <a:rPr lang="en-US" smtClean="0">
                <a:ea typeface="ＭＳ Ｐゴシック"/>
                <a:cs typeface="ＭＳ Ｐゴシック"/>
              </a:rPr>
              <a:t>Hypothermia prevention</a:t>
            </a:r>
          </a:p>
          <a:p>
            <a:pPr eaLnBrk="1" hangingPunct="1">
              <a:spcBef>
                <a:spcPct val="0"/>
              </a:spcBef>
            </a:pPr>
            <a:endParaRPr lang="en-US" smtClean="0">
              <a:ea typeface="ＭＳ Ｐゴシック"/>
              <a:cs typeface="ＭＳ Ｐゴシック"/>
            </a:endParaRPr>
          </a:p>
          <a:p>
            <a:pPr lvl="1" eaLnBrk="1" hangingPunct="1">
              <a:spcBef>
                <a:spcPct val="0"/>
              </a:spcBef>
            </a:pPr>
            <a:endParaRPr lang="en-US" smtClean="0">
              <a:ea typeface="ＭＳ Ｐゴシック"/>
              <a:cs typeface="ＭＳ Ｐゴシック"/>
            </a:endParaRPr>
          </a:p>
          <a:p>
            <a:pPr eaLnBrk="1" hangingPunct="1">
              <a:spcBef>
                <a:spcPct val="0"/>
              </a:spcBef>
            </a:pPr>
            <a:endParaRPr lang="en-US" smtClean="0">
              <a:ea typeface="ＭＳ Ｐゴシック"/>
              <a:cs typeface="ＭＳ Ｐゴシック"/>
            </a:endParaRPr>
          </a:p>
        </p:txBody>
      </p:sp>
      <p:sp>
        <p:nvSpPr>
          <p:cNvPr id="552962" name="Rectangle 2"/>
          <p:cNvSpPr>
            <a:spLocks noGrp="1" noChangeArrowheads="1"/>
          </p:cNvSpPr>
          <p:nvPr>
            <p:ph type="title"/>
          </p:nvPr>
        </p:nvSpPr>
        <p:spPr>
          <a:xfrm>
            <a:off x="1981200" y="0"/>
            <a:ext cx="6172200" cy="1143000"/>
          </a:xfrm>
        </p:spPr>
        <p:txBody>
          <a:bodyPr/>
          <a:lstStyle/>
          <a:p>
            <a:pPr eaLnBrk="1" hangingPunct="1"/>
            <a:r>
              <a:rPr lang="en-US" sz="4400" smtClean="0">
                <a:ea typeface="ＭＳ Ｐゴシック"/>
                <a:cs typeface="ＭＳ Ｐゴシック"/>
              </a:rPr>
              <a:t>Summary of Key Points</a:t>
            </a:r>
          </a:p>
        </p:txBody>
      </p:sp>
    </p:spTree>
  </p:cSld>
  <p:clrMapOvr>
    <a:masterClrMapping/>
  </p:clrMapOvr>
  <p:timing>
    <p:tnLst>
      <p:par>
        <p:cTn id="1" dur="indefinite" restart="never" nodeType="tmRoot"/>
      </p:par>
    </p:tnLst>
  </p:timing>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5009" name="Rectangle 3"/>
          <p:cNvSpPr>
            <a:spLocks noGrp="1" noChangeArrowheads="1"/>
          </p:cNvSpPr>
          <p:nvPr>
            <p:ph idx="1"/>
          </p:nvPr>
        </p:nvSpPr>
        <p:spPr>
          <a:xfrm>
            <a:off x="1828800" y="1905000"/>
            <a:ext cx="6248400" cy="3886200"/>
          </a:xfrm>
        </p:spPr>
        <p:txBody>
          <a:bodyPr/>
          <a:lstStyle/>
          <a:p>
            <a:pPr eaLnBrk="1" hangingPunct="1">
              <a:spcBef>
                <a:spcPct val="0"/>
              </a:spcBef>
            </a:pPr>
            <a:r>
              <a:rPr lang="en-US" smtClean="0">
                <a:ea typeface="ＭＳ Ｐゴシック"/>
                <a:cs typeface="ＭＳ Ｐゴシック"/>
              </a:rPr>
              <a:t>Shield and antibiotics for penetrating eye injuries</a:t>
            </a:r>
          </a:p>
          <a:p>
            <a:pPr eaLnBrk="1" hangingPunct="1">
              <a:spcBef>
                <a:spcPct val="0"/>
              </a:spcBef>
            </a:pPr>
            <a:r>
              <a:rPr lang="en-US" smtClean="0">
                <a:ea typeface="ＭＳ Ｐゴシック"/>
                <a:cs typeface="ＭＳ Ｐゴシック"/>
              </a:rPr>
              <a:t>Pain control</a:t>
            </a:r>
          </a:p>
          <a:p>
            <a:pPr eaLnBrk="1" hangingPunct="1">
              <a:spcBef>
                <a:spcPct val="0"/>
              </a:spcBef>
            </a:pPr>
            <a:r>
              <a:rPr lang="en-US" smtClean="0">
                <a:ea typeface="ＭＳ Ｐゴシック"/>
                <a:cs typeface="ＭＳ Ｐゴシック"/>
              </a:rPr>
              <a:t>Antibiotics</a:t>
            </a:r>
          </a:p>
          <a:p>
            <a:pPr eaLnBrk="1" hangingPunct="1">
              <a:spcBef>
                <a:spcPct val="0"/>
              </a:spcBef>
            </a:pPr>
            <a:r>
              <a:rPr lang="en-US" smtClean="0">
                <a:ea typeface="ＭＳ Ｐゴシック"/>
                <a:cs typeface="ＭＳ Ｐゴシック"/>
              </a:rPr>
              <a:t>Reassure casualties</a:t>
            </a:r>
          </a:p>
          <a:p>
            <a:pPr eaLnBrk="1" hangingPunct="1">
              <a:spcBef>
                <a:spcPct val="0"/>
              </a:spcBef>
            </a:pPr>
            <a:r>
              <a:rPr lang="en-US" smtClean="0">
                <a:ea typeface="ＭＳ Ｐゴシック"/>
                <a:cs typeface="ＭＳ Ｐゴシック"/>
              </a:rPr>
              <a:t>No CPR</a:t>
            </a:r>
          </a:p>
          <a:p>
            <a:pPr eaLnBrk="1" hangingPunct="1">
              <a:spcBef>
                <a:spcPct val="0"/>
              </a:spcBef>
            </a:pPr>
            <a:r>
              <a:rPr lang="en-US" smtClean="0">
                <a:ea typeface="ＭＳ Ｐゴシック"/>
                <a:cs typeface="ＭＳ Ｐゴシック"/>
              </a:rPr>
              <a:t>Documentation of care</a:t>
            </a:r>
          </a:p>
        </p:txBody>
      </p:sp>
      <p:sp>
        <p:nvSpPr>
          <p:cNvPr id="555010" name="Rectangle 2"/>
          <p:cNvSpPr>
            <a:spLocks noGrp="1" noChangeArrowheads="1"/>
          </p:cNvSpPr>
          <p:nvPr>
            <p:ph type="title"/>
          </p:nvPr>
        </p:nvSpPr>
        <p:spPr>
          <a:xfrm>
            <a:off x="1981200" y="0"/>
            <a:ext cx="6172200" cy="1143000"/>
          </a:xfrm>
        </p:spPr>
        <p:txBody>
          <a:bodyPr/>
          <a:lstStyle/>
          <a:p>
            <a:pPr eaLnBrk="1" hangingPunct="1"/>
            <a:r>
              <a:rPr lang="en-US" sz="4400" smtClean="0">
                <a:ea typeface="ＭＳ Ｐゴシック"/>
                <a:cs typeface="ＭＳ Ｐゴシック"/>
              </a:rPr>
              <a:t>Summary of Key Points</a:t>
            </a:r>
          </a:p>
        </p:txBody>
      </p:sp>
    </p:spTree>
  </p:cSld>
  <p:clrMapOvr>
    <a:masterClrMapping/>
  </p:clrMapOvr>
  <p:timing>
    <p:tnLst>
      <p:par>
        <p:cTn id="1" dur="indefinite" restart="never" nodeType="tmRoot"/>
      </p:par>
    </p:tnLst>
  </p:timing>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7057" name="Rectangle 2"/>
          <p:cNvSpPr>
            <a:spLocks noGrp="1" noChangeArrowheads="1"/>
          </p:cNvSpPr>
          <p:nvPr>
            <p:ph type="title"/>
          </p:nvPr>
        </p:nvSpPr>
        <p:spPr>
          <a:xfrm>
            <a:off x="2590800" y="0"/>
            <a:ext cx="4648200" cy="1143000"/>
          </a:xfrm>
        </p:spPr>
        <p:txBody>
          <a:bodyPr/>
          <a:lstStyle/>
          <a:p>
            <a:pPr eaLnBrk="1" hangingPunct="1"/>
            <a:r>
              <a:rPr lang="en-US" sz="6600" smtClean="0">
                <a:ea typeface="ＭＳ Ｐゴシック"/>
                <a:cs typeface="ＭＳ Ｐゴシック"/>
              </a:rPr>
              <a:t>Questions?</a:t>
            </a:r>
          </a:p>
        </p:txBody>
      </p:sp>
      <p:pic>
        <p:nvPicPr>
          <p:cNvPr id="557058" name="Picture 4" descr="holcomb bodyarm"/>
          <p:cNvPicPr>
            <a:picLocks noChangeAspect="1" noChangeArrowheads="1"/>
          </p:cNvPicPr>
          <p:nvPr/>
        </p:nvPicPr>
        <p:blipFill>
          <a:blip r:embed="rId2"/>
          <a:srcRect/>
          <a:stretch>
            <a:fillRect/>
          </a:stretch>
        </p:blipFill>
        <p:spPr bwMode="auto">
          <a:xfrm>
            <a:off x="1771650" y="1516063"/>
            <a:ext cx="5791200" cy="4340225"/>
          </a:xfrm>
          <a:prstGeom prst="rect">
            <a:avLst/>
          </a:prstGeom>
          <a:noFill/>
          <a:ln w="9525">
            <a:noFill/>
            <a:miter lim="800000"/>
            <a:headEnd/>
            <a:tailEnd/>
          </a:ln>
        </p:spPr>
      </p:pic>
      <p:sp>
        <p:nvSpPr>
          <p:cNvPr id="795653" name="Text Box 5"/>
          <p:cNvSpPr txBox="1">
            <a:spLocks noChangeArrowheads="1"/>
          </p:cNvSpPr>
          <p:nvPr/>
        </p:nvSpPr>
        <p:spPr bwMode="auto">
          <a:xfrm>
            <a:off x="1957388" y="6030913"/>
            <a:ext cx="5419725" cy="701675"/>
          </a:xfrm>
          <a:prstGeom prst="rect">
            <a:avLst/>
          </a:prstGeom>
          <a:noFill/>
          <a:ln w="12700">
            <a:noFill/>
            <a:miter lim="800000"/>
            <a:headEnd/>
            <a:tailEnd/>
          </a:ln>
          <a:effectLst/>
        </p:spPr>
        <p:txBody>
          <a:bodyPr wrap="none">
            <a:spAutoFit/>
          </a:bodyPr>
          <a:lstStyle/>
          <a:p>
            <a:pPr eaLnBrk="0" hangingPunct="0">
              <a:defRPr/>
            </a:pPr>
            <a:r>
              <a:rPr lang="en-US" sz="4000" b="1" dirty="0">
                <a:latin typeface="Times New Roman" charset="0"/>
                <a:ea typeface="ＭＳ Ｐゴシック" charset="-128"/>
                <a:cs typeface="+mn-cs"/>
              </a:rPr>
              <a:t>Wear your body armor!</a:t>
            </a:r>
            <a:endParaRPr lang="en-US" sz="2400" dirty="0">
              <a:effectLst>
                <a:outerShdw blurRad="38100" dist="38100" dir="2700000" algn="tl">
                  <a:srgbClr val="C0C0C0"/>
                </a:outerShdw>
              </a:effectLst>
              <a:latin typeface="Arial" charset="0"/>
              <a:ea typeface="ＭＳ Ｐゴシック" charset="-128"/>
              <a:cs typeface="+mn-cs"/>
            </a:endParaRPr>
          </a:p>
        </p:txBody>
      </p:sp>
    </p:spTree>
  </p:cSld>
  <p:clrMapOvr>
    <a:masterClrMapping/>
  </p:clrMapOvr>
  <p:timing>
    <p:tnLst>
      <p:par>
        <p:cTn id="1" dur="indefinite" restart="never" nodeType="tmRoot"/>
      </p:par>
    </p:tnLst>
  </p:timing>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8081" name="Subtitle 1"/>
          <p:cNvSpPr>
            <a:spLocks noGrp="1"/>
          </p:cNvSpPr>
          <p:nvPr>
            <p:ph type="subTitle" idx="1"/>
          </p:nvPr>
        </p:nvSpPr>
        <p:spPr>
          <a:xfrm>
            <a:off x="457200" y="5257800"/>
            <a:ext cx="8229600" cy="1371600"/>
          </a:xfrm>
        </p:spPr>
        <p:txBody>
          <a:bodyPr/>
          <a:lstStyle/>
          <a:p>
            <a:pPr algn="l">
              <a:lnSpc>
                <a:spcPct val="80000"/>
              </a:lnSpc>
            </a:pPr>
            <a:r>
              <a:rPr lang="en-US" sz="2000" b="1" smtClean="0">
                <a:solidFill>
                  <a:schemeClr val="tx1"/>
                </a:solidFill>
              </a:rPr>
              <a:t>This section is adapted from:</a:t>
            </a:r>
          </a:p>
          <a:p>
            <a:pPr algn="l">
              <a:lnSpc>
                <a:spcPct val="80000"/>
              </a:lnSpc>
            </a:pPr>
            <a:r>
              <a:rPr lang="en-US" sz="2000" b="1" smtClean="0">
                <a:solidFill>
                  <a:schemeClr val="tx1"/>
                </a:solidFill>
              </a:rPr>
              <a:t>Kotwal, R., Montgomery, H. (2011). TCCC Casualty Response Planning. In N. McSwain, J. Salamone, P. Pons,  B. Butler &amp; S. Giebner (Eds.), PHTLS Prehospital Trauma Life Support: Military Version, Seventh Edition (pp. 719-735). St. Louis: Elsevier.</a:t>
            </a:r>
          </a:p>
        </p:txBody>
      </p:sp>
      <p:sp>
        <p:nvSpPr>
          <p:cNvPr id="3" name="Title 2"/>
          <p:cNvSpPr>
            <a:spLocks noGrp="1"/>
          </p:cNvSpPr>
          <p:nvPr>
            <p:ph type="title"/>
          </p:nvPr>
        </p:nvSpPr>
        <p:spPr>
          <a:xfrm>
            <a:off x="1371600" y="152400"/>
            <a:ext cx="6781800" cy="1143000"/>
          </a:xfrm>
        </p:spPr>
        <p:txBody>
          <a:bodyPr>
            <a:normAutofit fontScale="90000"/>
          </a:bodyPr>
          <a:lstStyle/>
          <a:p>
            <a:pPr>
              <a:defRPr/>
            </a:pPr>
            <a:r>
              <a:rPr lang="en-US" dirty="0" smtClean="0"/>
              <a:t>Casualty Collection Point</a:t>
            </a:r>
            <a:br>
              <a:rPr lang="en-US" dirty="0" smtClean="0"/>
            </a:br>
            <a:r>
              <a:rPr lang="en-US" dirty="0" smtClean="0"/>
              <a:t>Operations</a:t>
            </a:r>
            <a:endParaRPr lang="en-US" dirty="0"/>
          </a:p>
        </p:txBody>
      </p:sp>
      <p:pic>
        <p:nvPicPr>
          <p:cNvPr id="558083" name="Picture 2" descr="C:\Users\Stephen Giebner\Desktop\030214-A-JD910-171.jpeg"/>
          <p:cNvPicPr>
            <a:picLocks noChangeAspect="1" noChangeArrowheads="1"/>
          </p:cNvPicPr>
          <p:nvPr/>
        </p:nvPicPr>
        <p:blipFill>
          <a:blip r:embed="rId3"/>
          <a:srcRect/>
          <a:stretch>
            <a:fillRect/>
          </a:stretch>
        </p:blipFill>
        <p:spPr bwMode="auto">
          <a:xfrm>
            <a:off x="1981200" y="1752600"/>
            <a:ext cx="4948238" cy="3244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Casualty Collection Points in </a:t>
            </a:r>
            <a:br>
              <a:rPr lang="en-US" dirty="0" smtClean="0"/>
            </a:br>
            <a:r>
              <a:rPr lang="en-US" dirty="0" smtClean="0"/>
              <a:t>the Evacuation Chain</a:t>
            </a:r>
            <a:endParaRPr lang="en-US" dirty="0"/>
          </a:p>
        </p:txBody>
      </p:sp>
      <p:pic>
        <p:nvPicPr>
          <p:cNvPr id="560130" name="Content Placeholder 3"/>
          <p:cNvPicPr>
            <a:picLocks noGrp="1" noChangeAspect="1"/>
          </p:cNvPicPr>
          <p:nvPr>
            <p:ph idx="1"/>
          </p:nvPr>
        </p:nvPicPr>
        <p:blipFill>
          <a:blip r:embed="rId3"/>
          <a:srcRect/>
          <a:stretch>
            <a:fillRect/>
          </a:stretch>
        </p:blipFill>
        <p:spPr>
          <a:xfrm>
            <a:off x="457200" y="2606675"/>
            <a:ext cx="8229600" cy="2513013"/>
          </a:xfrm>
        </p:spPr>
      </p:pic>
    </p:spTree>
  </p:cSld>
  <p:clrMapOvr>
    <a:masterClrMapping/>
  </p:clrMapOvr>
  <p:timing>
    <p:tnLst>
      <p:par>
        <p:cTn id="1" dur="indefinite" restart="never" nodeType="tmRoot"/>
      </p:par>
    </p:tnLst>
  </p:timing>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2177" name="Title 1"/>
          <p:cNvSpPr>
            <a:spLocks noGrp="1"/>
          </p:cNvSpPr>
          <p:nvPr>
            <p:ph type="title"/>
          </p:nvPr>
        </p:nvSpPr>
        <p:spPr>
          <a:xfrm>
            <a:off x="1371600" y="-76200"/>
            <a:ext cx="6781800" cy="1295400"/>
          </a:xfrm>
        </p:spPr>
        <p:txBody>
          <a:bodyPr/>
          <a:lstStyle/>
          <a:p>
            <a:r>
              <a:rPr lang="en-US" sz="4400" smtClean="0"/>
              <a:t>CCP Site Selection</a:t>
            </a:r>
          </a:p>
        </p:txBody>
      </p:sp>
      <p:sp>
        <p:nvSpPr>
          <p:cNvPr id="3" name="Content Placeholder 2"/>
          <p:cNvSpPr>
            <a:spLocks noGrp="1"/>
          </p:cNvSpPr>
          <p:nvPr>
            <p:ph idx="1"/>
          </p:nvPr>
        </p:nvSpPr>
        <p:spPr>
          <a:xfrm>
            <a:off x="609600" y="1752600"/>
            <a:ext cx="8229600" cy="4525963"/>
          </a:xfrm>
        </p:spPr>
        <p:txBody>
          <a:bodyPr>
            <a:normAutofit fontScale="85000" lnSpcReduction="10000"/>
          </a:bodyPr>
          <a:lstStyle/>
          <a:p>
            <a:pPr>
              <a:buFont typeface="Arial" pitchFamily="34" charset="0"/>
              <a:buChar char="•"/>
              <a:defRPr/>
            </a:pPr>
            <a:r>
              <a:rPr lang="en-US" dirty="0"/>
              <a:t>Should be reasonably close to the fight</a:t>
            </a:r>
          </a:p>
          <a:p>
            <a:pPr>
              <a:buFont typeface="Arial" pitchFamily="34" charset="0"/>
              <a:buChar char="•"/>
              <a:defRPr/>
            </a:pPr>
            <a:r>
              <a:rPr lang="en-US" dirty="0"/>
              <a:t>Located near  areas where casualties are likely to occur</a:t>
            </a:r>
          </a:p>
          <a:p>
            <a:pPr>
              <a:buFont typeface="Arial" pitchFamily="34" charset="0"/>
              <a:buChar char="•"/>
              <a:defRPr/>
            </a:pPr>
            <a:r>
              <a:rPr lang="en-US" dirty="0"/>
              <a:t>Must provide cover and concealment from the enemy </a:t>
            </a:r>
          </a:p>
          <a:p>
            <a:pPr>
              <a:buFont typeface="Arial" pitchFamily="34" charset="0"/>
              <a:buChar char="•"/>
              <a:defRPr/>
            </a:pPr>
            <a:r>
              <a:rPr lang="en-US" dirty="0"/>
              <a:t>Inside a building or on hardstand (an exclusive CCP building limits confusion)</a:t>
            </a:r>
          </a:p>
          <a:p>
            <a:pPr>
              <a:buFont typeface="Arial" pitchFamily="34" charset="0"/>
              <a:buChar char="•"/>
              <a:defRPr/>
            </a:pPr>
            <a:r>
              <a:rPr lang="en-US" dirty="0"/>
              <a:t>Should have access to evacuation routes (foot, vehicle, aircraft)</a:t>
            </a:r>
          </a:p>
          <a:p>
            <a:pPr>
              <a:buFont typeface="Arial" pitchFamily="34" charset="0"/>
              <a:buChar char="•"/>
              <a:defRPr/>
            </a:pPr>
            <a:r>
              <a:rPr lang="en-US" dirty="0"/>
              <a:t>Proximal to “Lines of Drift” or paths across terrain that are the most likely to be used when going from one place to another. </a:t>
            </a:r>
          </a:p>
        </p:txBody>
      </p:sp>
      <p:sp>
        <p:nvSpPr>
          <p:cNvPr id="562179" name="TextBox 3"/>
          <p:cNvSpPr txBox="1">
            <a:spLocks noChangeArrowheads="1"/>
          </p:cNvSpPr>
          <p:nvPr/>
        </p:nvSpPr>
        <p:spPr bwMode="auto">
          <a:xfrm>
            <a:off x="228600" y="6291263"/>
            <a:ext cx="2362200" cy="369887"/>
          </a:xfrm>
          <a:prstGeom prst="rect">
            <a:avLst/>
          </a:prstGeom>
          <a:noFill/>
          <a:ln w="9525">
            <a:noFill/>
            <a:miter lim="800000"/>
            <a:headEnd/>
            <a:tailEnd/>
          </a:ln>
        </p:spPr>
        <p:txBody>
          <a:bodyPr>
            <a:spAutoFit/>
          </a:bodyPr>
          <a:lstStyle/>
          <a:p>
            <a:r>
              <a:rPr lang="en-US">
                <a:cs typeface="Times New Roman" pitchFamily="18" charset="0"/>
              </a:rPr>
              <a:t>(continued)</a:t>
            </a:r>
          </a:p>
        </p:txBody>
      </p:sp>
    </p:spTree>
  </p:cSld>
  <p:clrMapOvr>
    <a:masterClrMapping/>
  </p:clrMapOvr>
  <p:timing>
    <p:tnLst>
      <p:par>
        <p:cTn id="1" dur="indefinite" restart="never" nodeType="tmRoot"/>
      </p:par>
    </p:tnLst>
  </p:timing>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676400"/>
            <a:ext cx="8229600" cy="4525963"/>
          </a:xfrm>
        </p:spPr>
        <p:txBody>
          <a:bodyPr/>
          <a:lstStyle/>
          <a:p>
            <a:pPr>
              <a:buFont typeface="Arial" pitchFamily="34" charset="0"/>
              <a:buChar char="•"/>
              <a:defRPr/>
            </a:pPr>
            <a:r>
              <a:rPr lang="en-US" dirty="0"/>
              <a:t>Adjacent to Tactical Choke Points (breeches, HLZ’s, etc…)</a:t>
            </a:r>
          </a:p>
          <a:p>
            <a:pPr>
              <a:buFont typeface="Arial" pitchFamily="34" charset="0"/>
              <a:buChar char="•"/>
              <a:defRPr/>
            </a:pPr>
            <a:r>
              <a:rPr lang="en-US" dirty="0"/>
              <a:t>Avoid natural or enemy choke points</a:t>
            </a:r>
          </a:p>
          <a:p>
            <a:pPr>
              <a:buFont typeface="Arial" pitchFamily="34" charset="0"/>
              <a:buChar char="•"/>
              <a:defRPr/>
            </a:pPr>
            <a:r>
              <a:rPr lang="en-US" dirty="0"/>
              <a:t>Choose an area providing passive security (inside the perimeter)</a:t>
            </a:r>
          </a:p>
          <a:p>
            <a:pPr>
              <a:buFont typeface="Arial" pitchFamily="34" charset="0"/>
              <a:buChar char="•"/>
              <a:defRPr/>
            </a:pPr>
            <a:r>
              <a:rPr lang="en-US" dirty="0"/>
              <a:t>Good drainage</a:t>
            </a:r>
          </a:p>
          <a:p>
            <a:pPr>
              <a:buFont typeface="Arial" pitchFamily="34" charset="0"/>
              <a:buChar char="•"/>
              <a:defRPr/>
            </a:pPr>
            <a:r>
              <a:rPr lang="en-US" dirty="0"/>
              <a:t>Accessible to  evacuation assets</a:t>
            </a:r>
          </a:p>
          <a:p>
            <a:pPr>
              <a:buFont typeface="Arial" pitchFamily="34" charset="0"/>
              <a:buChar char="•"/>
              <a:defRPr/>
            </a:pPr>
            <a:r>
              <a:rPr lang="en-US" dirty="0"/>
              <a:t>Expandable if casualty load increases</a:t>
            </a:r>
          </a:p>
          <a:p>
            <a:pPr marL="0" indent="0">
              <a:buFont typeface="Arial" pitchFamily="34" charset="0"/>
              <a:buNone/>
              <a:defRPr/>
            </a:pPr>
            <a:endParaRPr lang="en-US" dirty="0"/>
          </a:p>
        </p:txBody>
      </p:sp>
      <p:sp>
        <p:nvSpPr>
          <p:cNvPr id="564226" name="Title 1"/>
          <p:cNvSpPr>
            <a:spLocks noGrp="1"/>
          </p:cNvSpPr>
          <p:nvPr>
            <p:ph type="title"/>
          </p:nvPr>
        </p:nvSpPr>
        <p:spPr>
          <a:xfrm>
            <a:off x="1447800" y="0"/>
            <a:ext cx="6781800" cy="1295400"/>
          </a:xfrm>
        </p:spPr>
        <p:txBody>
          <a:bodyPr/>
          <a:lstStyle/>
          <a:p>
            <a:r>
              <a:rPr lang="en-US" sz="4400" smtClean="0"/>
              <a:t>CCP Site Selection</a:t>
            </a:r>
          </a:p>
        </p:txBody>
      </p:sp>
    </p:spTree>
  </p:cSld>
  <p:clrMapOvr>
    <a:masterClrMapping/>
  </p:clrMapOvr>
  <p:timing>
    <p:tnLst>
      <p:par>
        <p:cTn id="1" dur="indefinite" restart="never" nodeType="tmRoot"/>
      </p:par>
    </p:tnLst>
  </p:timing>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6273" name="Title 1"/>
          <p:cNvSpPr>
            <a:spLocks noGrp="1"/>
          </p:cNvSpPr>
          <p:nvPr>
            <p:ph type="title"/>
          </p:nvPr>
        </p:nvSpPr>
        <p:spPr>
          <a:xfrm>
            <a:off x="1600200" y="-76200"/>
            <a:ext cx="7239000" cy="1417638"/>
          </a:xfrm>
        </p:spPr>
        <p:txBody>
          <a:bodyPr/>
          <a:lstStyle/>
          <a:p>
            <a:r>
              <a:rPr lang="en-US" sz="4400" smtClean="0"/>
              <a:t>CCP Operational Guidelines</a:t>
            </a:r>
          </a:p>
        </p:txBody>
      </p:sp>
      <p:sp>
        <p:nvSpPr>
          <p:cNvPr id="3" name="Content Placeholder 2"/>
          <p:cNvSpPr>
            <a:spLocks noGrp="1"/>
          </p:cNvSpPr>
          <p:nvPr>
            <p:ph idx="1"/>
          </p:nvPr>
        </p:nvSpPr>
        <p:spPr>
          <a:xfrm>
            <a:off x="457200" y="1927225"/>
            <a:ext cx="8229600" cy="4343400"/>
          </a:xfrm>
        </p:spPr>
        <p:txBody>
          <a:bodyPr>
            <a:normAutofit lnSpcReduction="10000"/>
          </a:bodyPr>
          <a:lstStyle/>
          <a:p>
            <a:pPr>
              <a:buFont typeface="Arial" pitchFamily="34" charset="0"/>
              <a:buChar char="•"/>
              <a:defRPr/>
            </a:pPr>
            <a:r>
              <a:rPr lang="en-US" dirty="0" smtClean="0"/>
              <a:t>Typically, a First </a:t>
            </a:r>
            <a:r>
              <a:rPr lang="en-US" dirty="0"/>
              <a:t>Sergeant (1SG</a:t>
            </a:r>
            <a:r>
              <a:rPr lang="en-US" dirty="0" smtClean="0"/>
              <a:t>) or Platoon </a:t>
            </a:r>
            <a:r>
              <a:rPr lang="en-US" dirty="0"/>
              <a:t>Sergeant (PSG</a:t>
            </a:r>
            <a:r>
              <a:rPr lang="en-US" dirty="0" smtClean="0"/>
              <a:t>), or equivalent, </a:t>
            </a:r>
            <a:r>
              <a:rPr lang="en-US" dirty="0"/>
              <a:t>is </a:t>
            </a:r>
            <a:r>
              <a:rPr lang="en-US" dirty="0" smtClean="0"/>
              <a:t>given responsibility </a:t>
            </a:r>
            <a:r>
              <a:rPr lang="en-US" dirty="0"/>
              <a:t>for casualty flow and everything outside the </a:t>
            </a:r>
            <a:r>
              <a:rPr lang="en-US" dirty="0" smtClean="0"/>
              <a:t>CCP:</a:t>
            </a:r>
            <a:endParaRPr lang="en-US" dirty="0"/>
          </a:p>
          <a:p>
            <a:pPr lvl="1">
              <a:buFont typeface="Arial" pitchFamily="34" charset="0"/>
              <a:buChar char="–"/>
              <a:defRPr/>
            </a:pPr>
            <a:r>
              <a:rPr lang="en-US" dirty="0"/>
              <a:t>Provides for CCP structure and organization (color coded with chemlights)</a:t>
            </a:r>
          </a:p>
          <a:p>
            <a:pPr lvl="1">
              <a:buFont typeface="Arial" pitchFamily="34" charset="0"/>
              <a:buChar char="–"/>
              <a:defRPr/>
            </a:pPr>
            <a:r>
              <a:rPr lang="en-US" dirty="0"/>
              <a:t>Maintains command &amp; control and battlefield situational awareness</a:t>
            </a:r>
          </a:p>
          <a:p>
            <a:pPr lvl="1">
              <a:buFont typeface="Arial" pitchFamily="34" charset="0"/>
              <a:buChar char="–"/>
              <a:defRPr/>
            </a:pPr>
            <a:r>
              <a:rPr lang="en-US" dirty="0"/>
              <a:t>Controls aid &amp; litter teams, and provides security</a:t>
            </a:r>
          </a:p>
          <a:p>
            <a:pPr>
              <a:buFont typeface="Arial" pitchFamily="34" charset="0"/>
              <a:buChar char="•"/>
              <a:defRPr/>
            </a:pPr>
            <a:endParaRPr lang="en-US" dirty="0"/>
          </a:p>
        </p:txBody>
      </p:sp>
      <p:sp>
        <p:nvSpPr>
          <p:cNvPr id="566275" name="TextBox 3"/>
          <p:cNvSpPr txBox="1">
            <a:spLocks noChangeArrowheads="1"/>
          </p:cNvSpPr>
          <p:nvPr/>
        </p:nvSpPr>
        <p:spPr bwMode="auto">
          <a:xfrm>
            <a:off x="228600" y="6291263"/>
            <a:ext cx="2362200" cy="369887"/>
          </a:xfrm>
          <a:prstGeom prst="rect">
            <a:avLst/>
          </a:prstGeom>
          <a:noFill/>
          <a:ln w="9525">
            <a:noFill/>
            <a:miter lim="800000"/>
            <a:headEnd/>
            <a:tailEnd/>
          </a:ln>
        </p:spPr>
        <p:txBody>
          <a:bodyPr>
            <a:spAutoFit/>
          </a:bodyPr>
          <a:lstStyle/>
          <a:p>
            <a:r>
              <a:rPr lang="en-US">
                <a:cs typeface="Times New Roman" pitchFamily="18" charset="0"/>
              </a:rPr>
              <a:t>(continued)</a:t>
            </a:r>
          </a:p>
        </p:txBody>
      </p:sp>
    </p:spTree>
  </p:cSld>
  <p:clrMapOvr>
    <a:masterClrMapping/>
  </p:clrMapOvr>
  <p:timing>
    <p:tnLst>
      <p:par>
        <p:cTn id="1" dur="indefinite" restart="never" nodeType="tmRoot"/>
      </p:par>
    </p:tnLst>
  </p:timing>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0"/>
            <a:ext cx="8229600" cy="4525963"/>
          </a:xfrm>
        </p:spPr>
        <p:txBody>
          <a:bodyPr>
            <a:normAutofit lnSpcReduction="10000"/>
          </a:bodyPr>
          <a:lstStyle/>
          <a:p>
            <a:pPr>
              <a:buFont typeface="Arial" pitchFamily="34" charset="0"/>
              <a:buChar char="•"/>
              <a:defRPr/>
            </a:pPr>
            <a:r>
              <a:rPr lang="en-US" dirty="0" smtClean="0"/>
              <a:t>First </a:t>
            </a:r>
            <a:r>
              <a:rPr lang="en-US" dirty="0"/>
              <a:t>Sergeant (1SG</a:t>
            </a:r>
            <a:r>
              <a:rPr lang="en-US" dirty="0" smtClean="0"/>
              <a:t>), </a:t>
            </a:r>
            <a:r>
              <a:rPr lang="en-US" dirty="0"/>
              <a:t>Platoon Sergeant (PSG</a:t>
            </a:r>
            <a:r>
              <a:rPr lang="en-US" dirty="0" smtClean="0"/>
              <a:t>) or equivalent:</a:t>
            </a:r>
          </a:p>
          <a:p>
            <a:pPr lvl="1">
              <a:buFont typeface="Arial" pitchFamily="34" charset="0"/>
              <a:buChar char="–"/>
              <a:defRPr/>
            </a:pPr>
            <a:r>
              <a:rPr lang="en-US" dirty="0" smtClean="0"/>
              <a:t>Strips</a:t>
            </a:r>
            <a:r>
              <a:rPr lang="en-US" dirty="0"/>
              <a:t>, bags, tags, organizes, and maintains casualties’ tactical gear outside of treatment area </a:t>
            </a:r>
          </a:p>
          <a:p>
            <a:pPr lvl="1">
              <a:buFont typeface="Arial" pitchFamily="34" charset="0"/>
              <a:buChar char="–"/>
              <a:defRPr/>
            </a:pPr>
            <a:r>
              <a:rPr lang="en-US" dirty="0"/>
              <a:t>Accountable for tracking casualties and equipment into and out of CCP and reports to higher command</a:t>
            </a:r>
          </a:p>
          <a:p>
            <a:pPr lvl="1">
              <a:buFont typeface="Arial" pitchFamily="34" charset="0"/>
              <a:buChar char="–"/>
              <a:defRPr/>
            </a:pPr>
            <a:r>
              <a:rPr lang="en-US" dirty="0"/>
              <a:t>Moves casualties through CCP entrance/exit choke point which should be marked with an IR </a:t>
            </a:r>
            <a:r>
              <a:rPr lang="en-US" dirty="0" smtClean="0"/>
              <a:t>chemlight </a:t>
            </a:r>
            <a:endParaRPr lang="en-US" dirty="0"/>
          </a:p>
          <a:p>
            <a:pPr marL="0" indent="0">
              <a:buFont typeface="Arial" pitchFamily="34" charset="0"/>
              <a:buNone/>
              <a:defRPr/>
            </a:pPr>
            <a:endParaRPr lang="en-US" dirty="0"/>
          </a:p>
        </p:txBody>
      </p:sp>
      <p:sp>
        <p:nvSpPr>
          <p:cNvPr id="568322" name="Title 1"/>
          <p:cNvSpPr>
            <a:spLocks noGrp="1"/>
          </p:cNvSpPr>
          <p:nvPr>
            <p:ph type="title"/>
          </p:nvPr>
        </p:nvSpPr>
        <p:spPr>
          <a:xfrm>
            <a:off x="1600200" y="-76200"/>
            <a:ext cx="7162800" cy="1417638"/>
          </a:xfrm>
        </p:spPr>
        <p:txBody>
          <a:bodyPr/>
          <a:lstStyle/>
          <a:p>
            <a:r>
              <a:rPr lang="en-US" sz="4400" smtClean="0"/>
              <a:t>CCP Operational Guidelines</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1" name="Picture 3" descr="MVC-007F"/>
          <p:cNvPicPr>
            <a:picLocks noChangeAspect="1" noChangeArrowheads="1"/>
          </p:cNvPicPr>
          <p:nvPr/>
        </p:nvPicPr>
        <p:blipFill>
          <a:blip r:embed="rId3">
            <a:lum bright="12000" contrast="12000"/>
          </a:blip>
          <a:srcRect r="63"/>
          <a:stretch>
            <a:fillRect/>
          </a:stretch>
        </p:blipFill>
        <p:spPr bwMode="auto">
          <a:xfrm>
            <a:off x="1376363" y="1900238"/>
            <a:ext cx="6548437" cy="4802187"/>
          </a:xfrm>
          <a:prstGeom prst="rect">
            <a:avLst/>
          </a:prstGeom>
          <a:noFill/>
          <a:ln w="57150">
            <a:solidFill>
              <a:srgbClr val="000000"/>
            </a:solidFill>
            <a:miter lim="800000"/>
            <a:headEnd/>
            <a:tailEnd/>
          </a:ln>
        </p:spPr>
      </p:pic>
      <p:sp>
        <p:nvSpPr>
          <p:cNvPr id="63490" name="Rectangle 5"/>
          <p:cNvSpPr>
            <a:spLocks noGrp="1" noChangeArrowheads="1"/>
          </p:cNvSpPr>
          <p:nvPr>
            <p:ph type="title"/>
          </p:nvPr>
        </p:nvSpPr>
        <p:spPr>
          <a:xfrm>
            <a:off x="1371600" y="76200"/>
            <a:ext cx="6934200" cy="1143000"/>
          </a:xfrm>
        </p:spPr>
        <p:txBody>
          <a:bodyPr rtlCol="0">
            <a:normAutofit fontScale="90000"/>
          </a:bodyPr>
          <a:lstStyle/>
          <a:p>
            <a:pPr eaLnBrk="1" fontAlgn="auto" hangingPunct="1">
              <a:spcAft>
                <a:spcPts val="0"/>
              </a:spcAft>
              <a:defRPr/>
            </a:pPr>
            <a:r>
              <a:rPr lang="en-US" dirty="0" smtClean="0">
                <a:ea typeface="ＭＳ Ｐゴシック"/>
                <a:cs typeface="ＭＳ Ｐゴシック"/>
              </a:rPr>
              <a:t>Surgical Incision over</a:t>
            </a:r>
            <a:br>
              <a:rPr lang="en-US" dirty="0" smtClean="0">
                <a:ea typeface="ＭＳ Ｐゴシック"/>
                <a:cs typeface="ＭＳ Ｐゴシック"/>
              </a:rPr>
            </a:br>
            <a:r>
              <a:rPr lang="en-US" dirty="0" smtClean="0">
                <a:ea typeface="ＭＳ Ｐゴシック"/>
                <a:cs typeface="ＭＳ Ｐゴシック"/>
              </a:rPr>
              <a:t>Cricothyroid Membrane</a:t>
            </a:r>
          </a:p>
        </p:txBody>
      </p:sp>
    </p:spTree>
  </p:cSld>
  <p:clrMapOvr>
    <a:masterClrMapping/>
  </p:clrMapOvr>
  <p:timing>
    <p:tnLst>
      <p:par>
        <p:cTn id="1" dur="indefinite" restart="never" nodeType="tmRoot"/>
      </p:par>
    </p:tnLst>
  </p:timing>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0369" name="Content Placeholder 2"/>
          <p:cNvSpPr>
            <a:spLocks noGrp="1"/>
          </p:cNvSpPr>
          <p:nvPr>
            <p:ph idx="1"/>
          </p:nvPr>
        </p:nvSpPr>
        <p:spPr>
          <a:xfrm>
            <a:off x="533400" y="2057400"/>
            <a:ext cx="8229600" cy="4525963"/>
          </a:xfrm>
        </p:spPr>
        <p:txBody>
          <a:bodyPr/>
          <a:lstStyle/>
          <a:p>
            <a:r>
              <a:rPr lang="en-US" smtClean="0"/>
              <a:t>Medical personnel are responsible for everything inside the CCP</a:t>
            </a:r>
          </a:p>
          <a:p>
            <a:pPr lvl="1"/>
            <a:r>
              <a:rPr lang="en-US" smtClean="0"/>
              <a:t>Triage officer sorts and organizes casualties at choke point into appropriate treatment categories</a:t>
            </a:r>
          </a:p>
          <a:p>
            <a:pPr lvl="1"/>
            <a:r>
              <a:rPr lang="en-US" smtClean="0"/>
              <a:t>Medical officers and medics organize medical equipment and supplies and treat casualties</a:t>
            </a:r>
          </a:p>
          <a:p>
            <a:pPr lvl="1"/>
            <a:r>
              <a:rPr lang="en-US" smtClean="0"/>
              <a:t>EMTs, First Responders, and Aid &amp;Litter Teams assist with treatment and packaging of casualties</a:t>
            </a:r>
          </a:p>
        </p:txBody>
      </p:sp>
      <p:sp>
        <p:nvSpPr>
          <p:cNvPr id="570370" name="Title 1"/>
          <p:cNvSpPr>
            <a:spLocks noGrp="1"/>
          </p:cNvSpPr>
          <p:nvPr>
            <p:ph type="title"/>
          </p:nvPr>
        </p:nvSpPr>
        <p:spPr>
          <a:xfrm>
            <a:off x="1524000" y="-76200"/>
            <a:ext cx="7162800" cy="1417638"/>
          </a:xfrm>
        </p:spPr>
        <p:txBody>
          <a:bodyPr/>
          <a:lstStyle/>
          <a:p>
            <a:r>
              <a:rPr lang="en-US" sz="4400" smtClean="0"/>
              <a:t>CCP Operational Guidelines</a:t>
            </a:r>
          </a:p>
        </p:txBody>
      </p:sp>
    </p:spTree>
  </p:cSld>
  <p:clrMapOvr>
    <a:masterClrMapping/>
  </p:clrMapOvr>
  <p:timing>
    <p:tnLst>
      <p:par>
        <p:cTn id="1" dur="indefinite" restart="never" nodeType="tmRoot"/>
      </p:par>
    </p:tnLst>
  </p:timing>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2417" name="Content Placeholder 2"/>
          <p:cNvSpPr>
            <a:spLocks noGrp="1"/>
          </p:cNvSpPr>
          <p:nvPr>
            <p:ph idx="1"/>
          </p:nvPr>
        </p:nvSpPr>
        <p:spPr>
          <a:xfrm>
            <a:off x="457200" y="2057400"/>
            <a:ext cx="8229600" cy="3124200"/>
          </a:xfrm>
        </p:spPr>
        <p:txBody>
          <a:bodyPr/>
          <a:lstStyle/>
          <a:p>
            <a:r>
              <a:rPr lang="en-US" smtClean="0"/>
              <a:t>Casualties with minor injuries should remain with original element or assist with CCP security if possible</a:t>
            </a:r>
          </a:p>
          <a:p>
            <a:r>
              <a:rPr lang="en-US" smtClean="0"/>
              <a:t>Those killed in action should remain with original element</a:t>
            </a:r>
          </a:p>
        </p:txBody>
      </p:sp>
      <p:sp>
        <p:nvSpPr>
          <p:cNvPr id="572418" name="Title 1"/>
          <p:cNvSpPr>
            <a:spLocks noGrp="1"/>
          </p:cNvSpPr>
          <p:nvPr>
            <p:ph type="title"/>
          </p:nvPr>
        </p:nvSpPr>
        <p:spPr>
          <a:xfrm>
            <a:off x="1524000" y="-76200"/>
            <a:ext cx="7239000" cy="1417638"/>
          </a:xfrm>
        </p:spPr>
        <p:txBody>
          <a:bodyPr/>
          <a:lstStyle/>
          <a:p>
            <a:r>
              <a:rPr lang="en-US" sz="4400" smtClean="0"/>
              <a:t>CCP Operational Guidelines</a:t>
            </a:r>
          </a:p>
        </p:txBody>
      </p:sp>
    </p:spTree>
  </p:cSld>
  <p:clrMapOvr>
    <a:masterClrMapping/>
  </p:clrMapOvr>
  <p:timing>
    <p:tnLst>
      <p:par>
        <p:cTn id="1" dur="indefinite" restart="never" nodeType="tmRoot"/>
      </p:par>
    </p:tnLst>
  </p:timing>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4465" name="Title 1"/>
          <p:cNvSpPr>
            <a:spLocks noGrp="1"/>
          </p:cNvSpPr>
          <p:nvPr>
            <p:ph type="title"/>
          </p:nvPr>
        </p:nvSpPr>
        <p:spPr>
          <a:xfrm>
            <a:off x="1524000" y="-76200"/>
            <a:ext cx="7162800" cy="1417638"/>
          </a:xfrm>
        </p:spPr>
        <p:txBody>
          <a:bodyPr/>
          <a:lstStyle/>
          <a:p>
            <a:r>
              <a:rPr lang="en-US" sz="4400" smtClean="0"/>
              <a:t>CCP Operational Guidelines</a:t>
            </a:r>
          </a:p>
        </p:txBody>
      </p:sp>
      <p:pic>
        <p:nvPicPr>
          <p:cNvPr id="574466" name="Picture 2"/>
          <p:cNvPicPr>
            <a:picLocks noChangeAspect="1" noChangeArrowheads="1"/>
          </p:cNvPicPr>
          <p:nvPr/>
        </p:nvPicPr>
        <p:blipFill>
          <a:blip r:embed="rId3"/>
          <a:srcRect/>
          <a:stretch>
            <a:fillRect/>
          </a:stretch>
        </p:blipFill>
        <p:spPr bwMode="auto">
          <a:xfrm>
            <a:off x="1447800" y="1524000"/>
            <a:ext cx="6324600" cy="4746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6513" name="Picture 5" descr="_DSC2336"/>
          <p:cNvPicPr>
            <a:picLocks noChangeAspect="1" noChangeArrowheads="1"/>
          </p:cNvPicPr>
          <p:nvPr/>
        </p:nvPicPr>
        <p:blipFill>
          <a:blip r:embed="rId3"/>
          <a:srcRect r="-8"/>
          <a:stretch>
            <a:fillRect/>
          </a:stretch>
        </p:blipFill>
        <p:spPr bwMode="auto">
          <a:xfrm>
            <a:off x="0" y="0"/>
            <a:ext cx="9144000" cy="7162800"/>
          </a:xfrm>
          <a:prstGeom prst="rect">
            <a:avLst/>
          </a:prstGeom>
          <a:noFill/>
          <a:ln w="9525">
            <a:noFill/>
            <a:miter lim="800000"/>
            <a:headEnd/>
            <a:tailEnd/>
          </a:ln>
        </p:spPr>
      </p:pic>
      <p:sp>
        <p:nvSpPr>
          <p:cNvPr id="576514" name="Rectangle 4"/>
          <p:cNvSpPr>
            <a:spLocks noGrp="1" noChangeArrowheads="1"/>
          </p:cNvSpPr>
          <p:nvPr>
            <p:ph type="title"/>
          </p:nvPr>
        </p:nvSpPr>
        <p:spPr/>
        <p:txBody>
          <a:bodyPr/>
          <a:lstStyle/>
          <a:p>
            <a:pPr eaLnBrk="1" hangingPunct="1"/>
            <a:r>
              <a:rPr lang="en-US" sz="5400" smtClean="0"/>
              <a:t>           </a:t>
            </a:r>
            <a:endParaRPr lang="en-US" sz="7200" smtClean="0"/>
          </a:p>
        </p:txBody>
      </p:sp>
      <p:sp>
        <p:nvSpPr>
          <p:cNvPr id="576515" name="Text Box 7"/>
          <p:cNvSpPr txBox="1">
            <a:spLocks noChangeArrowheads="1"/>
          </p:cNvSpPr>
          <p:nvPr/>
        </p:nvSpPr>
        <p:spPr bwMode="auto">
          <a:xfrm>
            <a:off x="2554288" y="304800"/>
            <a:ext cx="4151312" cy="1098550"/>
          </a:xfrm>
          <a:prstGeom prst="rect">
            <a:avLst/>
          </a:prstGeom>
          <a:noFill/>
          <a:ln w="9525">
            <a:noFill/>
            <a:miter lim="800000"/>
            <a:headEnd/>
            <a:tailEnd/>
          </a:ln>
        </p:spPr>
        <p:txBody>
          <a:bodyPr wrap="none">
            <a:spAutoFit/>
          </a:bodyPr>
          <a:lstStyle/>
          <a:p>
            <a:pPr eaLnBrk="0" hangingPunct="0"/>
            <a:r>
              <a:rPr lang="en-US" sz="6600" b="1">
                <a:solidFill>
                  <a:schemeClr val="bg1"/>
                </a:solidFill>
                <a:latin typeface="Garamond" pitchFamily="18" charset="0"/>
              </a:rPr>
              <a:t>Questions?</a:t>
            </a:r>
          </a:p>
        </p:txBody>
      </p:sp>
    </p:spTree>
  </p:cSld>
  <p:clrMapOvr>
    <a:masterClrMapping/>
  </p:clrMapOvr>
  <p:timing>
    <p:tnLst>
      <p:par>
        <p:cTn id="1" dur="indefinite" restart="never" nodeType="tmRoot"/>
      </p:par>
    </p:tnLst>
  </p:timing>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8561" name="Picture 2" descr="kid with m16"/>
          <p:cNvPicPr>
            <a:picLocks noChangeAspect="1" noChangeArrowheads="1"/>
          </p:cNvPicPr>
          <p:nvPr/>
        </p:nvPicPr>
        <p:blipFill>
          <a:blip r:embed="rId3"/>
          <a:srcRect/>
          <a:stretch>
            <a:fillRect/>
          </a:stretch>
        </p:blipFill>
        <p:spPr bwMode="auto">
          <a:xfrm>
            <a:off x="-14288" y="-28575"/>
            <a:ext cx="5229226" cy="3919538"/>
          </a:xfrm>
          <a:prstGeom prst="rect">
            <a:avLst/>
          </a:prstGeom>
          <a:noFill/>
          <a:ln w="9525">
            <a:noFill/>
            <a:miter lim="800000"/>
            <a:headEnd/>
            <a:tailEnd/>
          </a:ln>
        </p:spPr>
      </p:pic>
      <p:pic>
        <p:nvPicPr>
          <p:cNvPr id="578562" name="Picture 3" descr="Enemy"/>
          <p:cNvPicPr>
            <a:picLocks noChangeAspect="1" noChangeArrowheads="1"/>
          </p:cNvPicPr>
          <p:nvPr/>
        </p:nvPicPr>
        <p:blipFill>
          <a:blip r:embed="rId4"/>
          <a:srcRect/>
          <a:stretch>
            <a:fillRect/>
          </a:stretch>
        </p:blipFill>
        <p:spPr bwMode="auto">
          <a:xfrm>
            <a:off x="0" y="3897313"/>
            <a:ext cx="4953000" cy="2960687"/>
          </a:xfrm>
          <a:prstGeom prst="rect">
            <a:avLst/>
          </a:prstGeom>
          <a:noFill/>
          <a:ln w="9525">
            <a:noFill/>
            <a:miter lim="800000"/>
            <a:headEnd/>
            <a:tailEnd/>
          </a:ln>
        </p:spPr>
      </p:pic>
      <p:pic>
        <p:nvPicPr>
          <p:cNvPr id="578563" name="Picture 4" descr="Enemy1"/>
          <p:cNvPicPr>
            <a:picLocks noChangeAspect="1" noChangeArrowheads="1"/>
          </p:cNvPicPr>
          <p:nvPr/>
        </p:nvPicPr>
        <p:blipFill>
          <a:blip r:embed="rId5"/>
          <a:srcRect/>
          <a:stretch>
            <a:fillRect/>
          </a:stretch>
        </p:blipFill>
        <p:spPr bwMode="auto">
          <a:xfrm>
            <a:off x="4865688" y="2895600"/>
            <a:ext cx="4278312" cy="3962400"/>
          </a:xfrm>
          <a:prstGeom prst="rect">
            <a:avLst/>
          </a:prstGeom>
          <a:noFill/>
          <a:ln w="9525">
            <a:noFill/>
            <a:miter lim="800000"/>
            <a:headEnd/>
            <a:tailEnd/>
          </a:ln>
        </p:spPr>
      </p:pic>
      <p:pic>
        <p:nvPicPr>
          <p:cNvPr id="578564" name="Picture 5" descr="Enemy2"/>
          <p:cNvPicPr>
            <a:picLocks noChangeAspect="1" noChangeArrowheads="1"/>
          </p:cNvPicPr>
          <p:nvPr/>
        </p:nvPicPr>
        <p:blipFill>
          <a:blip r:embed="rId6"/>
          <a:srcRect/>
          <a:stretch>
            <a:fillRect/>
          </a:stretch>
        </p:blipFill>
        <p:spPr bwMode="auto">
          <a:xfrm>
            <a:off x="5162550" y="0"/>
            <a:ext cx="4038600" cy="2873375"/>
          </a:xfrm>
          <a:prstGeom prst="rect">
            <a:avLst/>
          </a:prstGeom>
          <a:noFill/>
          <a:ln w="9525">
            <a:noFill/>
            <a:miter lim="800000"/>
            <a:headEnd/>
            <a:tailEnd/>
          </a:ln>
        </p:spPr>
      </p:pic>
      <p:sp>
        <p:nvSpPr>
          <p:cNvPr id="578565" name="Text Box 6"/>
          <p:cNvSpPr txBox="1">
            <a:spLocks noChangeArrowheads="1"/>
          </p:cNvSpPr>
          <p:nvPr/>
        </p:nvSpPr>
        <p:spPr bwMode="auto">
          <a:xfrm>
            <a:off x="1236663" y="2974975"/>
            <a:ext cx="6392862" cy="1431925"/>
          </a:xfrm>
          <a:prstGeom prst="rect">
            <a:avLst/>
          </a:prstGeom>
          <a:solidFill>
            <a:schemeClr val="tx2">
              <a:alpha val="50195"/>
            </a:schemeClr>
          </a:solidFill>
          <a:ln w="9525">
            <a:noFill/>
            <a:miter lim="800000"/>
            <a:headEnd/>
            <a:tailEnd/>
          </a:ln>
        </p:spPr>
        <p:txBody>
          <a:bodyPr wrap="none">
            <a:spAutoFit/>
          </a:bodyPr>
          <a:lstStyle/>
          <a:p>
            <a:pPr algn="ctr"/>
            <a:r>
              <a:rPr lang="en-US" sz="4400" b="1">
                <a:solidFill>
                  <a:schemeClr val="bg1"/>
                </a:solidFill>
              </a:rPr>
              <a:t>Management of Wounded</a:t>
            </a:r>
          </a:p>
          <a:p>
            <a:pPr algn="ctr"/>
            <a:r>
              <a:rPr lang="en-US" sz="4400" b="1">
                <a:solidFill>
                  <a:schemeClr val="bg1"/>
                </a:solidFill>
              </a:rPr>
              <a:t> Hostile Combatants</a:t>
            </a:r>
          </a:p>
        </p:txBody>
      </p:sp>
    </p:spTree>
  </p:cSld>
  <p:clrMapOvr>
    <a:masterClrMapping/>
  </p:clrMapOvr>
  <p:transition/>
  <p:timing>
    <p:tnLst>
      <p:par>
        <p:cTn id="1" dur="indefinite" restart="never" nodeType="tmRoot"/>
      </p:par>
    </p:tnLst>
  </p:timing>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0609" name="Rectangle 2"/>
          <p:cNvSpPr>
            <a:spLocks noGrp="1" noChangeArrowheads="1"/>
          </p:cNvSpPr>
          <p:nvPr>
            <p:ph type="title"/>
          </p:nvPr>
        </p:nvSpPr>
        <p:spPr>
          <a:xfrm>
            <a:off x="1136650" y="6350"/>
            <a:ext cx="6858000" cy="1143000"/>
          </a:xfrm>
        </p:spPr>
        <p:txBody>
          <a:bodyPr/>
          <a:lstStyle/>
          <a:p>
            <a:pPr eaLnBrk="1" hangingPunct="1"/>
            <a:r>
              <a:rPr lang="en-US" sz="6000" smtClean="0">
                <a:ea typeface="ＭＳ Ｐゴシック"/>
                <a:cs typeface="ＭＳ Ｐゴシック"/>
              </a:rPr>
              <a:t>Objective</a:t>
            </a:r>
            <a:endParaRPr lang="en-US" smtClean="0">
              <a:ea typeface="ＭＳ Ｐゴシック"/>
              <a:cs typeface="ＭＳ Ｐゴシック"/>
            </a:endParaRPr>
          </a:p>
        </p:txBody>
      </p:sp>
      <p:sp>
        <p:nvSpPr>
          <p:cNvPr id="580610" name="Rectangle 3"/>
          <p:cNvSpPr>
            <a:spLocks noGrp="1" noChangeArrowheads="1"/>
          </p:cNvSpPr>
          <p:nvPr>
            <p:ph idx="1"/>
          </p:nvPr>
        </p:nvSpPr>
        <p:spPr>
          <a:xfrm>
            <a:off x="685800" y="1828800"/>
            <a:ext cx="7772400" cy="4038600"/>
          </a:xfrm>
        </p:spPr>
        <p:txBody>
          <a:bodyPr/>
          <a:lstStyle/>
          <a:p>
            <a:pPr eaLnBrk="1" hangingPunct="1"/>
            <a:r>
              <a:rPr lang="en-US" smtClean="0">
                <a:ea typeface="ＭＳ Ｐゴシック"/>
                <a:cs typeface="ＭＳ Ｐゴシック"/>
              </a:rPr>
              <a:t>DESCRIBE the considerations in rendering trauma care to wounded hostile combatants.</a:t>
            </a:r>
          </a:p>
          <a:p>
            <a:pPr eaLnBrk="1" hangingPunct="1">
              <a:buFont typeface="Wingdings" pitchFamily="2" charset="2"/>
              <a:buNone/>
            </a:pPr>
            <a:endParaRPr lang="en-US" smtClean="0">
              <a:ea typeface="ＭＳ Ｐゴシック"/>
              <a:cs typeface="ＭＳ Ｐゴシック"/>
            </a:endParaRPr>
          </a:p>
          <a:p>
            <a:pPr eaLnBrk="1" hangingPunct="1">
              <a:buFont typeface="Wingdings" pitchFamily="2" charset="2"/>
              <a:buNone/>
            </a:pPr>
            <a:endParaRPr lang="en-US" smtClean="0">
              <a:ea typeface="ＭＳ Ｐゴシック"/>
              <a:cs typeface="ＭＳ Ｐゴシック"/>
            </a:endParaRPr>
          </a:p>
        </p:txBody>
      </p:sp>
    </p:spTree>
  </p:cSld>
  <p:clrMapOvr>
    <a:masterClrMapping/>
  </p:clrMapOvr>
  <p:timing>
    <p:tnLst>
      <p:par>
        <p:cTn id="1" dur="indefinite" restart="never" nodeType="tmRoot"/>
      </p:par>
    </p:tnLst>
  </p:timing>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786" name="Rectangle 3"/>
          <p:cNvSpPr>
            <a:spLocks noGrp="1" noChangeArrowheads="1"/>
          </p:cNvSpPr>
          <p:nvPr>
            <p:ph idx="1"/>
          </p:nvPr>
        </p:nvSpPr>
        <p:spPr>
          <a:xfrm>
            <a:off x="762000" y="1752600"/>
            <a:ext cx="7772400" cy="4724400"/>
          </a:xfrm>
        </p:spPr>
        <p:txBody>
          <a:bodyPr rtlCol="0">
            <a:normAutofit lnSpcReduction="10000"/>
          </a:bodyPr>
          <a:lstStyle/>
          <a:p>
            <a:pPr eaLnBrk="1" fontAlgn="auto" hangingPunct="1">
              <a:lnSpc>
                <a:spcPct val="90000"/>
              </a:lnSpc>
              <a:spcAft>
                <a:spcPts val="0"/>
              </a:spcAft>
              <a:buFont typeface="Arial" pitchFamily="34" charset="0"/>
              <a:buChar char="•"/>
              <a:defRPr/>
            </a:pPr>
            <a:r>
              <a:rPr lang="en-US" altLang="ja-JP" dirty="0" smtClean="0">
                <a:cs typeface="ＭＳ Ｐゴシック"/>
              </a:rPr>
              <a:t>No medical care during Care Under Fire</a:t>
            </a:r>
          </a:p>
          <a:p>
            <a:pPr eaLnBrk="1" fontAlgn="auto" hangingPunct="1">
              <a:lnSpc>
                <a:spcPct val="90000"/>
              </a:lnSpc>
              <a:spcAft>
                <a:spcPts val="0"/>
              </a:spcAft>
              <a:buFont typeface="Arial" pitchFamily="34" charset="0"/>
              <a:buChar char="•"/>
              <a:defRPr/>
            </a:pPr>
            <a:r>
              <a:rPr lang="en-US" altLang="ja-JP" dirty="0" smtClean="0">
                <a:cs typeface="ＭＳ Ｐゴシック"/>
              </a:rPr>
              <a:t>Though wounded, enemy personnel may still act as hostile combatants</a:t>
            </a:r>
          </a:p>
          <a:p>
            <a:pPr lvl="1" eaLnBrk="1" fontAlgn="auto" hangingPunct="1">
              <a:lnSpc>
                <a:spcPct val="90000"/>
              </a:lnSpc>
              <a:spcAft>
                <a:spcPts val="0"/>
              </a:spcAft>
              <a:buFont typeface="Arial" pitchFamily="34" charset="0"/>
              <a:buChar char="–"/>
              <a:defRPr/>
            </a:pPr>
            <a:r>
              <a:rPr lang="en-US" altLang="ja-JP" sz="3200" dirty="0" smtClean="0"/>
              <a:t>May employ any weapons or detonate any ordnance they are carrying</a:t>
            </a:r>
          </a:p>
          <a:p>
            <a:pPr eaLnBrk="1" fontAlgn="auto" hangingPunct="1">
              <a:lnSpc>
                <a:spcPct val="90000"/>
              </a:lnSpc>
              <a:spcAft>
                <a:spcPts val="0"/>
              </a:spcAft>
              <a:buFont typeface="Arial" pitchFamily="34" charset="0"/>
              <a:buChar char="•"/>
              <a:defRPr/>
            </a:pPr>
            <a:r>
              <a:rPr lang="en-US" altLang="ja-JP" b="1" dirty="0" smtClean="0">
                <a:solidFill>
                  <a:srgbClr val="FF3300"/>
                </a:solidFill>
                <a:cs typeface="ＭＳ Ｐゴシック"/>
              </a:rPr>
              <a:t>Enemy casualties are </a:t>
            </a:r>
            <a:r>
              <a:rPr lang="en-US" altLang="ja-JP" b="1" i="1" u="sng" dirty="0" smtClean="0">
                <a:solidFill>
                  <a:srgbClr val="FF3300"/>
                </a:solidFill>
                <a:cs typeface="ＭＳ Ｐゴシック"/>
              </a:rPr>
              <a:t>hostile combatants</a:t>
            </a:r>
            <a:r>
              <a:rPr lang="en-US" altLang="ja-JP" b="1" dirty="0" smtClean="0">
                <a:solidFill>
                  <a:srgbClr val="FF3300"/>
                </a:solidFill>
                <a:cs typeface="ＭＳ Ｐゴシック"/>
              </a:rPr>
              <a:t> until they:</a:t>
            </a:r>
          </a:p>
          <a:p>
            <a:pPr lvl="1" eaLnBrk="1" fontAlgn="auto" hangingPunct="1">
              <a:lnSpc>
                <a:spcPct val="90000"/>
              </a:lnSpc>
              <a:spcAft>
                <a:spcPts val="0"/>
              </a:spcAft>
              <a:buFont typeface="Arial" pitchFamily="34" charset="0"/>
              <a:buChar char="–"/>
              <a:defRPr/>
            </a:pPr>
            <a:r>
              <a:rPr lang="en-US" altLang="ja-JP" sz="3200" b="1" dirty="0" smtClean="0">
                <a:solidFill>
                  <a:srgbClr val="FF3300"/>
                </a:solidFill>
              </a:rPr>
              <a:t>Indicate surrender</a:t>
            </a:r>
          </a:p>
          <a:p>
            <a:pPr lvl="1" eaLnBrk="1" fontAlgn="auto" hangingPunct="1">
              <a:lnSpc>
                <a:spcPct val="90000"/>
              </a:lnSpc>
              <a:spcAft>
                <a:spcPts val="0"/>
              </a:spcAft>
              <a:buFont typeface="Arial" pitchFamily="34" charset="0"/>
              <a:buChar char="–"/>
              <a:defRPr/>
            </a:pPr>
            <a:r>
              <a:rPr lang="en-US" altLang="ja-JP" sz="3200" b="1" dirty="0" smtClean="0">
                <a:solidFill>
                  <a:srgbClr val="FF3300"/>
                </a:solidFill>
              </a:rPr>
              <a:t>Drop all weapons</a:t>
            </a:r>
          </a:p>
          <a:p>
            <a:pPr lvl="1" eaLnBrk="1" fontAlgn="auto" hangingPunct="1">
              <a:lnSpc>
                <a:spcPct val="90000"/>
              </a:lnSpc>
              <a:spcAft>
                <a:spcPts val="0"/>
              </a:spcAft>
              <a:buFont typeface="Arial" pitchFamily="34" charset="0"/>
              <a:buChar char="–"/>
              <a:defRPr/>
            </a:pPr>
            <a:r>
              <a:rPr lang="en-US" altLang="ja-JP" sz="3200" b="1" dirty="0" smtClean="0">
                <a:solidFill>
                  <a:srgbClr val="FF3300"/>
                </a:solidFill>
              </a:rPr>
              <a:t>Are proven to no longer pose a threat</a:t>
            </a:r>
          </a:p>
          <a:p>
            <a:pPr eaLnBrk="1" fontAlgn="auto" hangingPunct="1">
              <a:lnSpc>
                <a:spcPct val="90000"/>
              </a:lnSpc>
              <a:spcAft>
                <a:spcPts val="0"/>
              </a:spcAft>
              <a:buFont typeface="Arial" pitchFamily="34" charset="0"/>
              <a:buChar char="•"/>
              <a:defRPr/>
            </a:pPr>
            <a:endParaRPr lang="en-US" altLang="ja-JP" sz="2800" b="1" dirty="0" smtClean="0">
              <a:solidFill>
                <a:srgbClr val="FF3300"/>
              </a:solidFill>
              <a:cs typeface="ＭＳ Ｐゴシック"/>
            </a:endParaRPr>
          </a:p>
        </p:txBody>
      </p:sp>
      <p:sp>
        <p:nvSpPr>
          <p:cNvPr id="582658" name="Rectangle 2"/>
          <p:cNvSpPr>
            <a:spLocks noGrp="1" noChangeArrowheads="1"/>
          </p:cNvSpPr>
          <p:nvPr>
            <p:ph type="title"/>
          </p:nvPr>
        </p:nvSpPr>
        <p:spPr>
          <a:xfrm>
            <a:off x="1752600" y="76200"/>
            <a:ext cx="6858000" cy="1143000"/>
          </a:xfrm>
        </p:spPr>
        <p:txBody>
          <a:bodyPr/>
          <a:lstStyle/>
          <a:p>
            <a:pPr eaLnBrk="1" hangingPunct="1"/>
            <a:r>
              <a:rPr lang="en-US" smtClean="0">
                <a:ea typeface="ＭＳ Ｐゴシック"/>
                <a:cs typeface="ＭＳ Ｐゴシック"/>
              </a:rPr>
              <a:t>Care for Wounded Hostile Combatants</a:t>
            </a:r>
          </a:p>
        </p:txBody>
      </p:sp>
    </p:spTree>
  </p:cSld>
  <p:clrMapOvr>
    <a:masterClrMapping/>
  </p:clrMapOvr>
  <p:timing>
    <p:tnLst>
      <p:par>
        <p:cTn id="1" dur="indefinite" restart="never" nodeType="tmRoot"/>
      </p:par>
    </p:tnLst>
  </p:timing>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4705" name="Rectangle 3"/>
          <p:cNvSpPr>
            <a:spLocks noGrp="1" noChangeArrowheads="1"/>
          </p:cNvSpPr>
          <p:nvPr>
            <p:ph idx="1"/>
          </p:nvPr>
        </p:nvSpPr>
        <p:spPr>
          <a:xfrm>
            <a:off x="685800" y="1600200"/>
            <a:ext cx="7772400" cy="4724400"/>
          </a:xfrm>
        </p:spPr>
        <p:txBody>
          <a:bodyPr/>
          <a:lstStyle/>
          <a:p>
            <a:pPr eaLnBrk="1" hangingPunct="1">
              <a:lnSpc>
                <a:spcPct val="90000"/>
              </a:lnSpc>
            </a:pPr>
            <a:r>
              <a:rPr lang="en-US" altLang="ja-JP" b="1" smtClean="0">
                <a:solidFill>
                  <a:srgbClr val="FF3300"/>
                </a:solidFill>
                <a:cs typeface="ＭＳ Ｐゴシック"/>
              </a:rPr>
              <a:t>Combat medical personnel should not attempt to provide medical care until sure that wounded hostile combatant has been rendered safe by other members of the unit.</a:t>
            </a:r>
          </a:p>
          <a:p>
            <a:pPr eaLnBrk="1" hangingPunct="1">
              <a:lnSpc>
                <a:spcPct val="90000"/>
              </a:lnSpc>
            </a:pPr>
            <a:r>
              <a:rPr lang="en-US" altLang="ja-JP" smtClean="0">
                <a:cs typeface="ＭＳ Ｐゴシック"/>
              </a:rPr>
              <a:t>Restrain with flex cuffs or other devices if not already done.</a:t>
            </a:r>
          </a:p>
          <a:p>
            <a:pPr eaLnBrk="1" hangingPunct="1">
              <a:lnSpc>
                <a:spcPct val="90000"/>
              </a:lnSpc>
            </a:pPr>
            <a:r>
              <a:rPr lang="en-US" altLang="ja-JP" smtClean="0">
                <a:cs typeface="ＭＳ Ｐゴシック"/>
              </a:rPr>
              <a:t>Search for weapons and/or ordnance. </a:t>
            </a:r>
          </a:p>
          <a:p>
            <a:pPr eaLnBrk="1" hangingPunct="1">
              <a:lnSpc>
                <a:spcPct val="90000"/>
              </a:lnSpc>
            </a:pPr>
            <a:r>
              <a:rPr lang="en-US" altLang="ja-JP" smtClean="0">
                <a:cs typeface="ＭＳ Ｐゴシック"/>
              </a:rPr>
              <a:t>Silence to prevent communication with other hostile combatants.</a:t>
            </a:r>
          </a:p>
        </p:txBody>
      </p:sp>
      <p:sp>
        <p:nvSpPr>
          <p:cNvPr id="584706" name="Rectangle 2"/>
          <p:cNvSpPr>
            <a:spLocks noGrp="1" noChangeArrowheads="1"/>
          </p:cNvSpPr>
          <p:nvPr>
            <p:ph type="title"/>
          </p:nvPr>
        </p:nvSpPr>
        <p:spPr>
          <a:xfrm>
            <a:off x="1752600" y="76200"/>
            <a:ext cx="6858000" cy="1143000"/>
          </a:xfrm>
        </p:spPr>
        <p:txBody>
          <a:bodyPr/>
          <a:lstStyle/>
          <a:p>
            <a:pPr eaLnBrk="1" hangingPunct="1"/>
            <a:r>
              <a:rPr lang="en-US" smtClean="0">
                <a:ea typeface="ＭＳ Ｐゴシック"/>
                <a:cs typeface="ＭＳ Ｐゴシック"/>
              </a:rPr>
              <a:t>Care for Wounded Hostile Combatants</a:t>
            </a:r>
          </a:p>
        </p:txBody>
      </p:sp>
    </p:spTree>
  </p:cSld>
  <p:clrMapOvr>
    <a:masterClrMapping/>
  </p:clrMapOvr>
  <p:timing>
    <p:tnLst>
      <p:par>
        <p:cTn id="1" dur="indefinite" restart="never" nodeType="tmRoot"/>
      </p:par>
    </p:tnLst>
  </p:timing>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6753" name="Rectangle 3"/>
          <p:cNvSpPr>
            <a:spLocks noGrp="1" noChangeArrowheads="1"/>
          </p:cNvSpPr>
          <p:nvPr>
            <p:ph idx="1"/>
          </p:nvPr>
        </p:nvSpPr>
        <p:spPr>
          <a:xfrm>
            <a:off x="457200" y="1600200"/>
            <a:ext cx="7772400" cy="4114800"/>
          </a:xfrm>
        </p:spPr>
        <p:txBody>
          <a:bodyPr/>
          <a:lstStyle/>
          <a:p>
            <a:pPr eaLnBrk="1" hangingPunct="1">
              <a:spcBef>
                <a:spcPct val="0"/>
              </a:spcBef>
            </a:pPr>
            <a:r>
              <a:rPr lang="en-US" altLang="ja-JP" smtClean="0">
                <a:cs typeface="ＭＳ Ｐゴシック"/>
              </a:rPr>
              <a:t>Segregate from other captured hostile combatants. </a:t>
            </a:r>
          </a:p>
          <a:p>
            <a:pPr eaLnBrk="1" hangingPunct="1">
              <a:spcBef>
                <a:spcPct val="0"/>
              </a:spcBef>
            </a:pPr>
            <a:r>
              <a:rPr lang="en-US" altLang="ja-JP" smtClean="0">
                <a:cs typeface="ＭＳ Ｐゴシック"/>
              </a:rPr>
              <a:t>Safeguard from further injury.</a:t>
            </a:r>
          </a:p>
          <a:p>
            <a:pPr eaLnBrk="1" hangingPunct="1">
              <a:spcBef>
                <a:spcPct val="0"/>
              </a:spcBef>
            </a:pPr>
            <a:r>
              <a:rPr lang="en-US" altLang="ja-JP" b="1" smtClean="0">
                <a:solidFill>
                  <a:srgbClr val="FF3300"/>
                </a:solidFill>
                <a:cs typeface="ＭＳ Ｐゴシック"/>
              </a:rPr>
              <a:t>Care as per TFC guidelines for U.S. forces after above steps are accomplished.</a:t>
            </a:r>
          </a:p>
          <a:p>
            <a:pPr eaLnBrk="1" hangingPunct="1">
              <a:spcBef>
                <a:spcPct val="0"/>
              </a:spcBef>
            </a:pPr>
            <a:r>
              <a:rPr lang="en-US" altLang="ja-JP" smtClean="0">
                <a:cs typeface="ＭＳ Ｐゴシック"/>
              </a:rPr>
              <a:t>Speed to the rear as medically</a:t>
            </a:r>
          </a:p>
          <a:p>
            <a:pPr eaLnBrk="1" hangingPunct="1">
              <a:spcBef>
                <a:spcPct val="0"/>
              </a:spcBef>
              <a:buFont typeface="Wingdings" pitchFamily="2" charset="2"/>
              <a:buNone/>
            </a:pPr>
            <a:r>
              <a:rPr lang="en-US" altLang="ja-JP" smtClean="0">
                <a:cs typeface="ＭＳ Ｐゴシック"/>
              </a:rPr>
              <a:t>   and tactically feasible </a:t>
            </a:r>
            <a:endParaRPr lang="en-US" smtClean="0">
              <a:ea typeface="ＭＳ Ｐゴシック"/>
              <a:cs typeface="ＭＳ Ｐゴシック"/>
            </a:endParaRPr>
          </a:p>
          <a:p>
            <a:pPr eaLnBrk="1" hangingPunct="1"/>
            <a:endParaRPr lang="en-US" smtClean="0">
              <a:ea typeface="ＭＳ Ｐゴシック"/>
              <a:cs typeface="ＭＳ Ｐゴシック"/>
            </a:endParaRPr>
          </a:p>
        </p:txBody>
      </p:sp>
      <p:pic>
        <p:nvPicPr>
          <p:cNvPr id="586754" name="Picture 4" descr="Afghanistan_Taliban_8"/>
          <p:cNvPicPr>
            <a:picLocks noChangeAspect="1" noChangeArrowheads="1"/>
          </p:cNvPicPr>
          <p:nvPr/>
        </p:nvPicPr>
        <p:blipFill>
          <a:blip r:embed="rId3"/>
          <a:srcRect/>
          <a:stretch>
            <a:fillRect/>
          </a:stretch>
        </p:blipFill>
        <p:spPr bwMode="auto">
          <a:xfrm>
            <a:off x="6477000" y="4267200"/>
            <a:ext cx="2667000" cy="1882775"/>
          </a:xfrm>
          <a:prstGeom prst="rect">
            <a:avLst/>
          </a:prstGeom>
          <a:noFill/>
          <a:ln w="9525">
            <a:noFill/>
            <a:miter lim="800000"/>
            <a:headEnd/>
            <a:tailEnd/>
          </a:ln>
        </p:spPr>
      </p:pic>
      <p:sp>
        <p:nvSpPr>
          <p:cNvPr id="586755" name="Rectangle 2"/>
          <p:cNvSpPr>
            <a:spLocks noGrp="1" noChangeArrowheads="1"/>
          </p:cNvSpPr>
          <p:nvPr>
            <p:ph type="title"/>
          </p:nvPr>
        </p:nvSpPr>
        <p:spPr>
          <a:xfrm>
            <a:off x="1752600" y="76200"/>
            <a:ext cx="6858000" cy="1143000"/>
          </a:xfrm>
        </p:spPr>
        <p:txBody>
          <a:bodyPr/>
          <a:lstStyle/>
          <a:p>
            <a:pPr eaLnBrk="1" hangingPunct="1"/>
            <a:r>
              <a:rPr lang="en-US" smtClean="0">
                <a:ea typeface="ＭＳ Ｐゴシック"/>
                <a:cs typeface="ＭＳ Ｐゴシック"/>
              </a:rPr>
              <a:t>Care for Wounded Hostile Combatants</a:t>
            </a:r>
          </a:p>
        </p:txBody>
      </p:sp>
    </p:spTree>
  </p:cSld>
  <p:clrMapOvr>
    <a:masterClrMapping/>
  </p:clrMapOvr>
  <p:timing>
    <p:tnLst>
      <p:par>
        <p:cTn id="1" dur="indefinite" restart="never" nodeType="tmRoot"/>
      </p:par>
    </p:tnLst>
  </p:timing>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8929" name="Rectangle 2"/>
          <p:cNvSpPr>
            <a:spLocks noGrp="1" noChangeArrowheads="1"/>
          </p:cNvSpPr>
          <p:nvPr>
            <p:ph type="subTitle" idx="1"/>
          </p:nvPr>
        </p:nvSpPr>
        <p:spPr/>
        <p:txBody>
          <a:bodyPr rtlCol="0">
            <a:normAutofit/>
          </a:bodyPr>
          <a:lstStyle/>
          <a:p>
            <a:pPr eaLnBrk="1" fontAlgn="auto" hangingPunct="1">
              <a:spcAft>
                <a:spcPts val="0"/>
              </a:spcAft>
              <a:buFont typeface="Arial" pitchFamily="34" charset="0"/>
              <a:buNone/>
              <a:defRPr/>
            </a:pPr>
            <a:endParaRPr lang="en-US" dirty="0" smtClean="0">
              <a:ea typeface="ＭＳ Ｐゴシック"/>
              <a:cs typeface="ＭＳ Ｐゴシック"/>
            </a:endParaRPr>
          </a:p>
          <a:p>
            <a:pPr eaLnBrk="1" fontAlgn="auto" hangingPunct="1">
              <a:spcAft>
                <a:spcPts val="0"/>
              </a:spcAft>
              <a:buFont typeface="Arial" pitchFamily="34" charset="0"/>
              <a:buNone/>
              <a:defRPr/>
            </a:pPr>
            <a:endParaRPr lang="en-US" dirty="0" smtClean="0">
              <a:ea typeface="ＭＳ Ｐゴシック"/>
              <a:cs typeface="ＭＳ Ｐゴシック"/>
            </a:endParaRPr>
          </a:p>
        </p:txBody>
      </p:sp>
      <p:pic>
        <p:nvPicPr>
          <p:cNvPr id="588802" name="Picture 3" descr="031023-N-3953L-130"/>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588803" name="Text Box 4"/>
          <p:cNvSpPr txBox="1">
            <a:spLocks noChangeArrowheads="1"/>
          </p:cNvSpPr>
          <p:nvPr/>
        </p:nvSpPr>
        <p:spPr bwMode="auto">
          <a:xfrm>
            <a:off x="1676400" y="228600"/>
            <a:ext cx="6051550" cy="1189038"/>
          </a:xfrm>
          <a:prstGeom prst="rect">
            <a:avLst/>
          </a:prstGeom>
          <a:solidFill>
            <a:srgbClr val="808000"/>
          </a:solidFill>
          <a:ln w="9525">
            <a:noFill/>
            <a:miter lim="800000"/>
            <a:headEnd/>
            <a:tailEnd/>
          </a:ln>
        </p:spPr>
        <p:txBody>
          <a:bodyPr wrap="none">
            <a:spAutoFit/>
          </a:bodyPr>
          <a:lstStyle/>
          <a:p>
            <a:pPr algn="ctr" eaLnBrk="0" hangingPunct="0"/>
            <a:r>
              <a:rPr lang="en-US" sz="7200" b="1" i="1">
                <a:solidFill>
                  <a:schemeClr val="bg1"/>
                </a:solidFill>
              </a:rPr>
              <a:t>QUESTIONS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3"/>
          <p:cNvSpPr>
            <a:spLocks noGrp="1" noChangeArrowheads="1"/>
          </p:cNvSpPr>
          <p:nvPr>
            <p:ph idx="1"/>
          </p:nvPr>
        </p:nvSpPr>
        <p:spPr>
          <a:xfrm>
            <a:off x="685800" y="1981200"/>
            <a:ext cx="8153400" cy="4114800"/>
          </a:xfrm>
        </p:spPr>
        <p:txBody>
          <a:bodyPr/>
          <a:lstStyle/>
          <a:p>
            <a:pPr eaLnBrk="1" hangingPunct="1"/>
            <a:r>
              <a:rPr lang="en-US" b="1" smtClean="0">
                <a:ea typeface="ＭＳ Ｐゴシック"/>
                <a:cs typeface="ＭＳ Ｐゴシック"/>
              </a:rPr>
              <a:t>DEMONSTRATE</a:t>
            </a:r>
            <a:r>
              <a:rPr lang="en-US" smtClean="0">
                <a:ea typeface="ＭＳ Ｐゴシック"/>
                <a:cs typeface="ＭＳ Ｐゴシック"/>
              </a:rPr>
              <a:t> the recommended procedure for surgical cricothyroidotomy.</a:t>
            </a:r>
          </a:p>
          <a:p>
            <a:pPr eaLnBrk="1" hangingPunct="1"/>
            <a:r>
              <a:rPr lang="en-US" b="1" smtClean="0">
                <a:ea typeface="ＭＳ Ｐゴシック"/>
                <a:cs typeface="ＭＳ Ｐゴシック"/>
              </a:rPr>
              <a:t>LIST</a:t>
            </a:r>
            <a:r>
              <a:rPr lang="en-US" smtClean="0">
                <a:ea typeface="ＭＳ Ｐゴシック"/>
                <a:cs typeface="ＭＳ Ｐゴシック"/>
              </a:rPr>
              <a:t> the criteria for the diagnosis of tension pneumothorax on the battlefield.</a:t>
            </a:r>
          </a:p>
          <a:p>
            <a:pPr eaLnBrk="1" hangingPunct="1"/>
            <a:r>
              <a:rPr lang="en-US" b="1" smtClean="0">
                <a:ea typeface="ＭＳ Ｐゴシック"/>
                <a:cs typeface="ＭＳ Ｐゴシック"/>
              </a:rPr>
              <a:t>DESCRIBE</a:t>
            </a:r>
            <a:r>
              <a:rPr lang="en-US" smtClean="0">
                <a:ea typeface="ＭＳ Ｐゴシック"/>
                <a:cs typeface="ＭＳ Ｐゴシック"/>
              </a:rPr>
              <a:t> the diagnosis and initial treatment of tension pneumothorax on the battlefield.</a:t>
            </a:r>
          </a:p>
        </p:txBody>
      </p:sp>
      <p:sp>
        <p:nvSpPr>
          <p:cNvPr id="6" name="Rectangle 2"/>
          <p:cNvSpPr>
            <a:spLocks noGrp="1" noChangeArrowheads="1"/>
          </p:cNvSpPr>
          <p:nvPr>
            <p:ph type="title"/>
          </p:nvPr>
        </p:nvSpPr>
        <p:spPr>
          <a:xfrm>
            <a:off x="2438400" y="152400"/>
            <a:ext cx="4800600" cy="1143000"/>
          </a:xfrm>
        </p:spPr>
        <p:txBody>
          <a:bodyPr rtlCol="0">
            <a:normAutofit/>
          </a:bodyPr>
          <a:lstStyle/>
          <a:p>
            <a:pPr eaLnBrk="1" fontAlgn="auto" hangingPunct="1">
              <a:spcAft>
                <a:spcPts val="0"/>
              </a:spcAft>
              <a:defRPr/>
            </a:pPr>
            <a:r>
              <a:rPr lang="en-US" sz="5400" cap="all" dirty="0" smtClean="0">
                <a:ea typeface="ＭＳ Ｐゴシック"/>
                <a:cs typeface="ＭＳ Ｐゴシック"/>
              </a:rPr>
              <a:t>Objectives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8849" name="Group 12"/>
          <p:cNvGrpSpPr>
            <a:grpSpLocks/>
          </p:cNvGrpSpPr>
          <p:nvPr/>
        </p:nvGrpSpPr>
        <p:grpSpPr bwMode="auto">
          <a:xfrm>
            <a:off x="1331913" y="1981200"/>
            <a:ext cx="6592887" cy="4724400"/>
            <a:chOff x="1296" y="1075"/>
            <a:chExt cx="3648" cy="2880"/>
          </a:xfrm>
        </p:grpSpPr>
        <p:pic>
          <p:nvPicPr>
            <p:cNvPr id="78851" name="Picture 3" descr="MVC-011F"/>
            <p:cNvPicPr>
              <a:picLocks noChangeAspect="1" noChangeArrowheads="1"/>
            </p:cNvPicPr>
            <p:nvPr/>
          </p:nvPicPr>
          <p:blipFill>
            <a:blip r:embed="rId3">
              <a:lum bright="18000" contrast="12000"/>
            </a:blip>
            <a:srcRect b="2"/>
            <a:stretch>
              <a:fillRect/>
            </a:stretch>
          </p:blipFill>
          <p:spPr bwMode="auto">
            <a:xfrm>
              <a:off x="1344" y="1075"/>
              <a:ext cx="3600" cy="2880"/>
            </a:xfrm>
            <a:prstGeom prst="rect">
              <a:avLst/>
            </a:prstGeom>
            <a:noFill/>
            <a:ln w="57150">
              <a:solidFill>
                <a:srgbClr val="000000"/>
              </a:solidFill>
              <a:miter lim="800000"/>
              <a:headEnd/>
              <a:tailEnd/>
            </a:ln>
          </p:spPr>
        </p:pic>
        <p:sp>
          <p:nvSpPr>
            <p:cNvPr id="78852" name="Text Box 4"/>
            <p:cNvSpPr txBox="1">
              <a:spLocks noChangeArrowheads="1"/>
            </p:cNvSpPr>
            <p:nvPr/>
          </p:nvSpPr>
          <p:spPr bwMode="auto">
            <a:xfrm>
              <a:off x="1344" y="1152"/>
              <a:ext cx="1968" cy="502"/>
            </a:xfrm>
            <a:prstGeom prst="rect">
              <a:avLst/>
            </a:prstGeom>
            <a:noFill/>
            <a:ln w="9525">
              <a:noFill/>
              <a:miter lim="800000"/>
              <a:headEnd/>
              <a:tailEnd/>
            </a:ln>
          </p:spPr>
          <p:txBody>
            <a:bodyPr>
              <a:spAutoFit/>
            </a:bodyPr>
            <a:lstStyle/>
            <a:p>
              <a:pPr eaLnBrk="0" hangingPunct="0"/>
              <a:r>
                <a:rPr lang="en-US" sz="2400" b="1">
                  <a:cs typeface="Times New Roman" pitchFamily="18" charset="0"/>
                </a:rPr>
                <a:t>Incise through the epidermis &amp; dermis </a:t>
              </a:r>
            </a:p>
          </p:txBody>
        </p:sp>
        <p:sp>
          <p:nvSpPr>
            <p:cNvPr id="78853" name="Text Box 5"/>
            <p:cNvSpPr txBox="1">
              <a:spLocks noChangeArrowheads="1"/>
            </p:cNvSpPr>
            <p:nvPr/>
          </p:nvSpPr>
          <p:spPr bwMode="auto">
            <a:xfrm>
              <a:off x="1296" y="2446"/>
              <a:ext cx="859" cy="281"/>
            </a:xfrm>
            <a:prstGeom prst="rect">
              <a:avLst/>
            </a:prstGeom>
            <a:noFill/>
            <a:ln w="9525">
              <a:noFill/>
              <a:miter lim="800000"/>
              <a:headEnd/>
              <a:tailEnd/>
            </a:ln>
          </p:spPr>
          <p:txBody>
            <a:bodyPr wrap="none">
              <a:spAutoFit/>
            </a:bodyPr>
            <a:lstStyle/>
            <a:p>
              <a:pPr eaLnBrk="0" hangingPunct="0"/>
              <a:r>
                <a:rPr lang="en-US" sz="2400" b="1">
                  <a:cs typeface="Times New Roman" pitchFamily="18" charset="0"/>
                </a:rPr>
                <a:t>Epidermis</a:t>
              </a:r>
            </a:p>
          </p:txBody>
        </p:sp>
        <p:sp>
          <p:nvSpPr>
            <p:cNvPr id="78854" name="Text Box 6"/>
            <p:cNvSpPr txBox="1">
              <a:spLocks noChangeArrowheads="1"/>
            </p:cNvSpPr>
            <p:nvPr/>
          </p:nvSpPr>
          <p:spPr bwMode="auto">
            <a:xfrm>
              <a:off x="3792" y="3215"/>
              <a:ext cx="632" cy="281"/>
            </a:xfrm>
            <a:prstGeom prst="rect">
              <a:avLst/>
            </a:prstGeom>
            <a:noFill/>
            <a:ln w="9525">
              <a:noFill/>
              <a:miter lim="800000"/>
              <a:headEnd/>
              <a:tailEnd/>
            </a:ln>
          </p:spPr>
          <p:txBody>
            <a:bodyPr wrap="none">
              <a:spAutoFit/>
            </a:bodyPr>
            <a:lstStyle/>
            <a:p>
              <a:pPr eaLnBrk="0" hangingPunct="0"/>
              <a:r>
                <a:rPr lang="en-US" sz="2400" b="1">
                  <a:cs typeface="Times New Roman" pitchFamily="18" charset="0"/>
                </a:rPr>
                <a:t>Dermis</a:t>
              </a:r>
            </a:p>
          </p:txBody>
        </p:sp>
        <p:sp>
          <p:nvSpPr>
            <p:cNvPr id="78855" name="Line 7"/>
            <p:cNvSpPr>
              <a:spLocks noChangeShapeType="1"/>
            </p:cNvSpPr>
            <p:nvPr/>
          </p:nvSpPr>
          <p:spPr bwMode="auto">
            <a:xfrm flipH="1" flipV="1">
              <a:off x="2976" y="3072"/>
              <a:ext cx="768" cy="240"/>
            </a:xfrm>
            <a:prstGeom prst="line">
              <a:avLst/>
            </a:prstGeom>
            <a:noFill/>
            <a:ln w="38100">
              <a:solidFill>
                <a:schemeClr val="tx1"/>
              </a:solidFill>
              <a:round/>
              <a:headEnd/>
              <a:tailEnd type="triangle" w="med" len="med"/>
            </a:ln>
          </p:spPr>
          <p:txBody>
            <a:bodyPr wrap="none" anchor="ctr"/>
            <a:lstStyle/>
            <a:p>
              <a:endParaRPr lang="en-US"/>
            </a:p>
          </p:txBody>
        </p:sp>
        <p:sp>
          <p:nvSpPr>
            <p:cNvPr id="78856" name="Line 8"/>
            <p:cNvSpPr>
              <a:spLocks noChangeShapeType="1"/>
            </p:cNvSpPr>
            <p:nvPr/>
          </p:nvSpPr>
          <p:spPr bwMode="auto">
            <a:xfrm flipV="1">
              <a:off x="1968" y="2064"/>
              <a:ext cx="480" cy="336"/>
            </a:xfrm>
            <a:prstGeom prst="line">
              <a:avLst/>
            </a:prstGeom>
            <a:noFill/>
            <a:ln w="38100">
              <a:solidFill>
                <a:schemeClr val="tx1"/>
              </a:solidFill>
              <a:round/>
              <a:headEnd/>
              <a:tailEnd type="triangle" w="med" len="med"/>
            </a:ln>
          </p:spPr>
          <p:txBody>
            <a:bodyPr wrap="none" anchor="ctr"/>
            <a:lstStyle/>
            <a:p>
              <a:endParaRPr lang="en-US"/>
            </a:p>
          </p:txBody>
        </p:sp>
        <p:sp>
          <p:nvSpPr>
            <p:cNvPr id="78857" name="Line 9"/>
            <p:cNvSpPr>
              <a:spLocks noChangeShapeType="1"/>
            </p:cNvSpPr>
            <p:nvPr/>
          </p:nvSpPr>
          <p:spPr bwMode="auto">
            <a:xfrm flipH="1">
              <a:off x="3504" y="2160"/>
              <a:ext cx="480" cy="240"/>
            </a:xfrm>
            <a:prstGeom prst="line">
              <a:avLst/>
            </a:prstGeom>
            <a:noFill/>
            <a:ln w="38100">
              <a:solidFill>
                <a:schemeClr val="tx1"/>
              </a:solidFill>
              <a:round/>
              <a:headEnd/>
              <a:tailEnd type="triangle" w="med" len="med"/>
            </a:ln>
          </p:spPr>
          <p:txBody>
            <a:bodyPr wrap="none" anchor="ctr"/>
            <a:lstStyle/>
            <a:p>
              <a:endParaRPr lang="en-US"/>
            </a:p>
          </p:txBody>
        </p:sp>
        <p:sp>
          <p:nvSpPr>
            <p:cNvPr id="78858" name="Text Box 10"/>
            <p:cNvSpPr txBox="1">
              <a:spLocks noChangeArrowheads="1"/>
            </p:cNvSpPr>
            <p:nvPr/>
          </p:nvSpPr>
          <p:spPr bwMode="auto">
            <a:xfrm>
              <a:off x="3696" y="1680"/>
              <a:ext cx="1045" cy="507"/>
            </a:xfrm>
            <a:prstGeom prst="rect">
              <a:avLst/>
            </a:prstGeom>
            <a:noFill/>
            <a:ln w="9525">
              <a:noFill/>
              <a:miter lim="800000"/>
              <a:headEnd/>
              <a:tailEnd/>
            </a:ln>
          </p:spPr>
          <p:txBody>
            <a:bodyPr wrap="none">
              <a:spAutoFit/>
            </a:bodyPr>
            <a:lstStyle/>
            <a:p>
              <a:pPr eaLnBrk="0" hangingPunct="0"/>
              <a:r>
                <a:rPr lang="en-US" sz="2400" b="1">
                  <a:cs typeface="Times New Roman" pitchFamily="18" charset="0"/>
                </a:rPr>
                <a:t>Cricothyroid</a:t>
              </a:r>
            </a:p>
            <a:p>
              <a:pPr eaLnBrk="0" hangingPunct="0"/>
              <a:r>
                <a:rPr lang="en-US" sz="2400" b="1">
                  <a:cs typeface="Times New Roman" pitchFamily="18" charset="0"/>
                </a:rPr>
                <a:t>membrane</a:t>
              </a:r>
            </a:p>
          </p:txBody>
        </p:sp>
      </p:grpSp>
      <p:sp>
        <p:nvSpPr>
          <p:cNvPr id="78850" name="Rectangle 13"/>
          <p:cNvSpPr>
            <a:spLocks noGrp="1" noChangeArrowheads="1"/>
          </p:cNvSpPr>
          <p:nvPr>
            <p:ph type="title"/>
          </p:nvPr>
        </p:nvSpPr>
        <p:spPr>
          <a:xfrm>
            <a:off x="2100263" y="0"/>
            <a:ext cx="5791200" cy="1143000"/>
          </a:xfrm>
        </p:spPr>
        <p:txBody>
          <a:bodyPr/>
          <a:lstStyle/>
          <a:p>
            <a:pPr eaLnBrk="1" hangingPunct="1"/>
            <a:r>
              <a:rPr lang="en-US" sz="5400" smtClean="0">
                <a:ea typeface="ＭＳ Ｐゴシック"/>
                <a:cs typeface="ＭＳ Ｐゴシック"/>
              </a:rPr>
              <a:t>Surgical Airway</a:t>
            </a:r>
          </a:p>
        </p:txBody>
      </p:sp>
    </p:spTree>
  </p:cSld>
  <p:clrMapOvr>
    <a:masterClrMapping/>
  </p:clrMapOvr>
  <p:timing>
    <p:tnLst>
      <p:par>
        <p:cTn id="1" dur="indefinite" restart="never" nodeType="tmRoot"/>
      </p:par>
    </p:tnLst>
  </p:timing>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0849" name="Title 1"/>
          <p:cNvSpPr>
            <a:spLocks noGrp="1"/>
          </p:cNvSpPr>
          <p:nvPr>
            <p:ph type="title"/>
          </p:nvPr>
        </p:nvSpPr>
        <p:spPr>
          <a:xfrm>
            <a:off x="1828800" y="0"/>
            <a:ext cx="6781800" cy="1143000"/>
          </a:xfrm>
        </p:spPr>
        <p:txBody>
          <a:bodyPr/>
          <a:lstStyle/>
          <a:p>
            <a:r>
              <a:rPr lang="en-US" sz="4400" smtClean="0"/>
              <a:t>Preparing for Evacuation</a:t>
            </a:r>
          </a:p>
        </p:txBody>
      </p:sp>
      <p:pic>
        <p:nvPicPr>
          <p:cNvPr id="590850" name="Picture 2"/>
          <p:cNvPicPr>
            <a:picLocks noChangeAspect="1" noChangeArrowheads="1"/>
          </p:cNvPicPr>
          <p:nvPr/>
        </p:nvPicPr>
        <p:blipFill>
          <a:blip r:embed="rId2"/>
          <a:srcRect/>
          <a:stretch>
            <a:fillRect/>
          </a:stretch>
        </p:blipFill>
        <p:spPr bwMode="auto">
          <a:xfrm>
            <a:off x="1676400" y="1806575"/>
            <a:ext cx="5991225" cy="3984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1873" name="Rectangle 2"/>
          <p:cNvSpPr>
            <a:spLocks noGrp="1" noChangeArrowheads="1"/>
          </p:cNvSpPr>
          <p:nvPr>
            <p:ph type="title"/>
          </p:nvPr>
        </p:nvSpPr>
        <p:spPr>
          <a:xfrm>
            <a:off x="1143000" y="0"/>
            <a:ext cx="8229600" cy="1143000"/>
          </a:xfrm>
        </p:spPr>
        <p:txBody>
          <a:bodyPr/>
          <a:lstStyle/>
          <a:p>
            <a:pPr eaLnBrk="1" hangingPunct="1"/>
            <a:r>
              <a:rPr lang="en-US" smtClean="0"/>
              <a:t>NATO/ISAF Standard Evacuation Categories</a:t>
            </a:r>
          </a:p>
        </p:txBody>
      </p:sp>
      <p:sp>
        <p:nvSpPr>
          <p:cNvPr id="321539" name="Rectangle 3"/>
          <p:cNvSpPr>
            <a:spLocks noGrp="1" noChangeArrowheads="1"/>
          </p:cNvSpPr>
          <p:nvPr>
            <p:ph idx="1"/>
          </p:nvPr>
        </p:nvSpPr>
        <p:spPr>
          <a:xfrm>
            <a:off x="901700" y="1371600"/>
            <a:ext cx="8229600" cy="5257800"/>
          </a:xfrm>
        </p:spPr>
        <p:txBody>
          <a:bodyPr/>
          <a:lstStyle/>
          <a:p>
            <a:pPr marL="53975" indent="0" eaLnBrk="1" hangingPunct="1">
              <a:buFont typeface="Arial" pitchFamily="34" charset="0"/>
              <a:buNone/>
              <a:defRPr/>
            </a:pPr>
            <a:r>
              <a:rPr lang="en-US" b="1" dirty="0" smtClean="0"/>
              <a:t>International Security Assistance Force </a:t>
            </a:r>
          </a:p>
          <a:p>
            <a:pPr marL="53975" indent="0" eaLnBrk="1" hangingPunct="1">
              <a:buFont typeface="Arial" pitchFamily="34" charset="0"/>
              <a:buNone/>
              <a:defRPr/>
            </a:pPr>
            <a:r>
              <a:rPr lang="en-US" b="1" dirty="0" smtClean="0"/>
              <a:t>SOP #312:</a:t>
            </a:r>
          </a:p>
          <a:p>
            <a:pPr marL="806450" indent="-241300" eaLnBrk="1" hangingPunct="1">
              <a:buFont typeface="Arial" pitchFamily="34" charset="0"/>
              <a:buChar char="•"/>
              <a:defRPr/>
            </a:pPr>
            <a:r>
              <a:rPr lang="en-US" dirty="0"/>
              <a:t>G</a:t>
            </a:r>
            <a:r>
              <a:rPr lang="en-US" dirty="0" smtClean="0"/>
              <a:t>overns operations in Afghanistan </a:t>
            </a:r>
          </a:p>
          <a:p>
            <a:pPr marL="806450" indent="-241300" eaLnBrk="1" hangingPunct="1">
              <a:buFont typeface="Arial" pitchFamily="34" charset="0"/>
              <a:buChar char="•"/>
              <a:defRPr/>
            </a:pPr>
            <a:r>
              <a:rPr lang="en-US" dirty="0" smtClean="0"/>
              <a:t>Follows NATO doctrine </a:t>
            </a:r>
          </a:p>
          <a:p>
            <a:pPr marL="806450" indent="-241300" eaLnBrk="1" hangingPunct="1">
              <a:buFont typeface="Arial" pitchFamily="34" charset="0"/>
              <a:buChar char="•"/>
              <a:defRPr/>
            </a:pPr>
            <a:r>
              <a:rPr lang="en-US" dirty="0" smtClean="0"/>
              <a:t>Specifies three categories for casualty evacuation:</a:t>
            </a:r>
          </a:p>
          <a:p>
            <a:pPr marL="1660525" eaLnBrk="1" hangingPunct="1">
              <a:buFont typeface="Arial" pitchFamily="34" charset="0"/>
              <a:buChar char="•"/>
              <a:defRPr/>
            </a:pPr>
            <a:r>
              <a:rPr lang="en-US" b="1" dirty="0" smtClean="0"/>
              <a:t>A - Urgent</a:t>
            </a:r>
            <a:endParaRPr lang="en-US" sz="2400" dirty="0" smtClean="0"/>
          </a:p>
          <a:p>
            <a:pPr marL="1660525" eaLnBrk="1" hangingPunct="1">
              <a:buFont typeface="Arial" pitchFamily="34" charset="0"/>
              <a:buChar char="•"/>
              <a:defRPr/>
            </a:pPr>
            <a:r>
              <a:rPr lang="en-US" b="1" dirty="0" smtClean="0"/>
              <a:t>B - Priority</a:t>
            </a:r>
            <a:endParaRPr lang="en-US" sz="2400" dirty="0" smtClean="0"/>
          </a:p>
          <a:p>
            <a:pPr marL="1660525" eaLnBrk="1" hangingPunct="1">
              <a:buFont typeface="Arial" pitchFamily="34" charset="0"/>
              <a:buChar char="•"/>
              <a:defRPr/>
            </a:pPr>
            <a:r>
              <a:rPr lang="en-US" b="1" dirty="0" smtClean="0"/>
              <a:t>C - Routine</a:t>
            </a:r>
            <a:endParaRPr lang="en-US" sz="2400" dirty="0" smtClean="0"/>
          </a:p>
        </p:txBody>
      </p:sp>
    </p:spTree>
  </p:cSld>
  <p:clrMapOvr>
    <a:masterClrMapping/>
  </p:clrMapOvr>
  <p:timing>
    <p:tnLst>
      <p:par>
        <p:cTn id="1" dur="indefinite" restart="never" nodeType="tmRoot"/>
      </p:par>
    </p:tnLst>
  </p:timing>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21" name="Content Placeholder 2"/>
          <p:cNvSpPr>
            <a:spLocks noGrp="1"/>
          </p:cNvSpPr>
          <p:nvPr>
            <p:ph idx="1"/>
          </p:nvPr>
        </p:nvSpPr>
        <p:spPr>
          <a:xfrm>
            <a:off x="533400" y="1905000"/>
            <a:ext cx="8229600" cy="4525963"/>
          </a:xfrm>
        </p:spPr>
        <p:txBody>
          <a:bodyPr/>
          <a:lstStyle/>
          <a:p>
            <a:pPr>
              <a:spcAft>
                <a:spcPts val="600"/>
              </a:spcAft>
            </a:pPr>
            <a:r>
              <a:rPr lang="en-US" b="1" smtClean="0"/>
              <a:t>CAT A – Urgent (denotes a critical, life-threatening injury)</a:t>
            </a:r>
          </a:p>
          <a:p>
            <a:pPr lvl="1"/>
            <a:r>
              <a:rPr lang="en-US" smtClean="0"/>
              <a:t>Significant injuries from a dismounted IED attack</a:t>
            </a:r>
          </a:p>
          <a:p>
            <a:pPr lvl="1"/>
            <a:r>
              <a:rPr lang="en-US" smtClean="0"/>
              <a:t>Gunshot wound or penetrating shrapnel to chest, abdomen or pelvis</a:t>
            </a:r>
          </a:p>
          <a:p>
            <a:pPr lvl="1"/>
            <a:r>
              <a:rPr lang="en-US" smtClean="0"/>
              <a:t>Any casualty with ongoing airway difficulty</a:t>
            </a:r>
          </a:p>
          <a:p>
            <a:pPr lvl="1"/>
            <a:r>
              <a:rPr lang="en-US" smtClean="0"/>
              <a:t>Any casualty with ongoing respiratory difficulty</a:t>
            </a:r>
          </a:p>
          <a:p>
            <a:pPr lvl="1"/>
            <a:r>
              <a:rPr lang="en-US" smtClean="0"/>
              <a:t>Unconscious casualty</a:t>
            </a:r>
          </a:p>
          <a:p>
            <a:pPr lvl="1"/>
            <a:endParaRPr lang="en-US" smtClean="0"/>
          </a:p>
        </p:txBody>
      </p:sp>
      <p:sp>
        <p:nvSpPr>
          <p:cNvPr id="593922" name="Rectangle 2"/>
          <p:cNvSpPr>
            <a:spLocks noGrp="1" noChangeArrowheads="1"/>
          </p:cNvSpPr>
          <p:nvPr>
            <p:ph type="title"/>
          </p:nvPr>
        </p:nvSpPr>
        <p:spPr>
          <a:xfrm>
            <a:off x="1143000" y="0"/>
            <a:ext cx="8229600" cy="1143000"/>
          </a:xfrm>
        </p:spPr>
        <p:txBody>
          <a:bodyPr/>
          <a:lstStyle/>
          <a:p>
            <a:pPr eaLnBrk="1" hangingPunct="1"/>
            <a:r>
              <a:rPr lang="en-US" smtClean="0"/>
              <a:t>NATO/ISAF Standard Evacuation Categories</a:t>
            </a:r>
          </a:p>
        </p:txBody>
      </p:sp>
    </p:spTree>
  </p:cSld>
  <p:clrMapOvr>
    <a:masterClrMapping/>
  </p:clrMapOvr>
  <p:timing>
    <p:tnLst>
      <p:par>
        <p:cTn id="1" dur="indefinite" restart="never" nodeType="tmRoot"/>
      </p:par>
    </p:tnLst>
  </p:timing>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5969" name="Content Placeholder 2"/>
          <p:cNvSpPr>
            <a:spLocks noGrp="1"/>
          </p:cNvSpPr>
          <p:nvPr>
            <p:ph idx="1"/>
          </p:nvPr>
        </p:nvSpPr>
        <p:spPr>
          <a:xfrm>
            <a:off x="609600" y="1905000"/>
            <a:ext cx="8229600" cy="4525963"/>
          </a:xfrm>
        </p:spPr>
        <p:txBody>
          <a:bodyPr/>
          <a:lstStyle/>
          <a:p>
            <a:pPr>
              <a:spcAft>
                <a:spcPts val="600"/>
              </a:spcAft>
            </a:pPr>
            <a:r>
              <a:rPr lang="en-US" b="1" smtClean="0"/>
              <a:t>CAT A – Urgent </a:t>
            </a:r>
            <a:r>
              <a:rPr lang="en-US" smtClean="0"/>
              <a:t>(continued)</a:t>
            </a:r>
          </a:p>
          <a:p>
            <a:pPr lvl="1"/>
            <a:r>
              <a:rPr lang="en-US" smtClean="0"/>
              <a:t>Casualty with known or suspected spinal injury</a:t>
            </a:r>
          </a:p>
          <a:p>
            <a:pPr lvl="1"/>
            <a:r>
              <a:rPr lang="en-US" smtClean="0"/>
              <a:t>Casualty in shock </a:t>
            </a:r>
          </a:p>
          <a:p>
            <a:pPr lvl="1"/>
            <a:r>
              <a:rPr lang="en-US" smtClean="0"/>
              <a:t>Casualty with bleeding that is difficult to control</a:t>
            </a:r>
          </a:p>
          <a:p>
            <a:pPr lvl="1"/>
            <a:r>
              <a:rPr lang="en-US" smtClean="0"/>
              <a:t>Moderate/Severe TBI</a:t>
            </a:r>
          </a:p>
          <a:p>
            <a:pPr lvl="1"/>
            <a:r>
              <a:rPr lang="en-US" smtClean="0"/>
              <a:t>Burns greater than 20% Total Body Surface Area</a:t>
            </a:r>
          </a:p>
        </p:txBody>
      </p:sp>
      <p:sp>
        <p:nvSpPr>
          <p:cNvPr id="595970" name="Rectangle 2"/>
          <p:cNvSpPr>
            <a:spLocks noGrp="1" noChangeArrowheads="1"/>
          </p:cNvSpPr>
          <p:nvPr>
            <p:ph type="title"/>
          </p:nvPr>
        </p:nvSpPr>
        <p:spPr>
          <a:xfrm>
            <a:off x="1143000" y="0"/>
            <a:ext cx="8229600" cy="1143000"/>
          </a:xfrm>
        </p:spPr>
        <p:txBody>
          <a:bodyPr/>
          <a:lstStyle/>
          <a:p>
            <a:pPr eaLnBrk="1" hangingPunct="1"/>
            <a:r>
              <a:rPr lang="en-US" smtClean="0"/>
              <a:t>NATO/ISAF Standard Evacuation Categories</a:t>
            </a:r>
          </a:p>
        </p:txBody>
      </p:sp>
    </p:spTree>
  </p:cSld>
  <p:clrMapOvr>
    <a:masterClrMapping/>
  </p:clrMapOvr>
  <p:timing>
    <p:tnLst>
      <p:par>
        <p:cTn id="1" dur="indefinite" restart="never" nodeType="tmRoot"/>
      </p:par>
    </p:tnLst>
  </p:timing>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8017" name="Content Placeholder 2"/>
          <p:cNvSpPr>
            <a:spLocks noGrp="1"/>
          </p:cNvSpPr>
          <p:nvPr>
            <p:ph idx="1"/>
          </p:nvPr>
        </p:nvSpPr>
        <p:spPr>
          <a:xfrm>
            <a:off x="609600" y="1371600"/>
            <a:ext cx="8229600" cy="5029200"/>
          </a:xfrm>
        </p:spPr>
        <p:txBody>
          <a:bodyPr/>
          <a:lstStyle/>
          <a:p>
            <a:pPr>
              <a:spcAft>
                <a:spcPts val="600"/>
              </a:spcAft>
            </a:pPr>
            <a:r>
              <a:rPr lang="en-US" b="1" smtClean="0"/>
              <a:t>CAT B – Priority (serious injury)</a:t>
            </a:r>
          </a:p>
          <a:p>
            <a:pPr lvl="1">
              <a:spcBef>
                <a:spcPct val="0"/>
              </a:spcBef>
            </a:pPr>
            <a:r>
              <a:rPr lang="en-US" smtClean="0"/>
              <a:t>Isolated, open extremity fracture with bleeding controlled</a:t>
            </a:r>
          </a:p>
          <a:p>
            <a:pPr lvl="1">
              <a:spcBef>
                <a:spcPct val="0"/>
              </a:spcBef>
            </a:pPr>
            <a:r>
              <a:rPr lang="en-US" smtClean="0"/>
              <a:t>Any casualty with a tourniquet in place</a:t>
            </a:r>
          </a:p>
          <a:p>
            <a:pPr lvl="1">
              <a:spcBef>
                <a:spcPct val="0"/>
              </a:spcBef>
            </a:pPr>
            <a:r>
              <a:rPr lang="en-US" smtClean="0"/>
              <a:t>Penetrating or other serious eye injury</a:t>
            </a:r>
          </a:p>
          <a:p>
            <a:pPr lvl="1">
              <a:spcBef>
                <a:spcPct val="0"/>
              </a:spcBef>
            </a:pPr>
            <a:r>
              <a:rPr lang="en-US" smtClean="0"/>
              <a:t>Significant soft tissue injury without major bleeding</a:t>
            </a:r>
          </a:p>
          <a:p>
            <a:pPr lvl="1">
              <a:spcBef>
                <a:spcPct val="0"/>
              </a:spcBef>
            </a:pPr>
            <a:r>
              <a:rPr lang="en-US" smtClean="0"/>
              <a:t>Extremity injury with absent distal pulses </a:t>
            </a:r>
          </a:p>
          <a:p>
            <a:pPr lvl="1">
              <a:spcBef>
                <a:spcPct val="0"/>
              </a:spcBef>
            </a:pPr>
            <a:r>
              <a:rPr lang="en-US" smtClean="0"/>
              <a:t>Burns 10-20% Total Body Surface Area</a:t>
            </a:r>
          </a:p>
        </p:txBody>
      </p:sp>
      <p:sp>
        <p:nvSpPr>
          <p:cNvPr id="598018" name="Rectangle 2"/>
          <p:cNvSpPr>
            <a:spLocks noGrp="1" noChangeArrowheads="1"/>
          </p:cNvSpPr>
          <p:nvPr>
            <p:ph type="title"/>
          </p:nvPr>
        </p:nvSpPr>
        <p:spPr>
          <a:xfrm>
            <a:off x="1143000" y="0"/>
            <a:ext cx="8229600" cy="1143000"/>
          </a:xfrm>
        </p:spPr>
        <p:txBody>
          <a:bodyPr/>
          <a:lstStyle/>
          <a:p>
            <a:pPr eaLnBrk="1" hangingPunct="1"/>
            <a:r>
              <a:rPr lang="en-US" smtClean="0"/>
              <a:t>NATO/ISAF Standard Evacuation Categories</a:t>
            </a:r>
          </a:p>
        </p:txBody>
      </p:sp>
    </p:spTree>
  </p:cSld>
  <p:clrMapOvr>
    <a:masterClrMapping/>
  </p:clrMapOvr>
  <p:timing>
    <p:tnLst>
      <p:par>
        <p:cTn id="1" dur="indefinite" restart="never" nodeType="tmRoot"/>
      </p:par>
    </p:tnLst>
  </p:timing>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0065" name="Content Placeholder 2"/>
          <p:cNvSpPr>
            <a:spLocks noGrp="1"/>
          </p:cNvSpPr>
          <p:nvPr>
            <p:ph idx="1"/>
          </p:nvPr>
        </p:nvSpPr>
        <p:spPr>
          <a:xfrm>
            <a:off x="762000" y="2209800"/>
            <a:ext cx="8229600" cy="3886200"/>
          </a:xfrm>
        </p:spPr>
        <p:txBody>
          <a:bodyPr/>
          <a:lstStyle/>
          <a:p>
            <a:pPr>
              <a:spcAft>
                <a:spcPts val="600"/>
              </a:spcAft>
            </a:pPr>
            <a:r>
              <a:rPr lang="en-US" b="1" smtClean="0"/>
              <a:t>CAT C – Routine (mild to moderate injury)</a:t>
            </a:r>
          </a:p>
          <a:p>
            <a:pPr lvl="1">
              <a:spcAft>
                <a:spcPts val="600"/>
              </a:spcAft>
            </a:pPr>
            <a:r>
              <a:rPr lang="en-US" smtClean="0"/>
              <a:t>Concussion (mild TBI)</a:t>
            </a:r>
          </a:p>
          <a:p>
            <a:pPr lvl="1">
              <a:spcAft>
                <a:spcPts val="600"/>
              </a:spcAft>
            </a:pPr>
            <a:r>
              <a:rPr lang="en-US" smtClean="0"/>
              <a:t>Gunshot wound to extremity - bleeding controlled without tourniquet</a:t>
            </a:r>
          </a:p>
          <a:p>
            <a:pPr lvl="1">
              <a:spcAft>
                <a:spcPts val="600"/>
              </a:spcAft>
            </a:pPr>
            <a:r>
              <a:rPr lang="en-US" smtClean="0"/>
              <a:t>Minor soft tissue shrapnel injury</a:t>
            </a:r>
          </a:p>
          <a:p>
            <a:pPr lvl="1">
              <a:spcAft>
                <a:spcPts val="600"/>
              </a:spcAft>
            </a:pPr>
            <a:r>
              <a:rPr lang="en-US" smtClean="0"/>
              <a:t>Closed fracture with intact distal pulses</a:t>
            </a:r>
          </a:p>
          <a:p>
            <a:pPr lvl="1">
              <a:spcAft>
                <a:spcPts val="600"/>
              </a:spcAft>
            </a:pPr>
            <a:r>
              <a:rPr lang="en-US" smtClean="0"/>
              <a:t>Burns &lt; 10% Total Body Surface Area</a:t>
            </a:r>
          </a:p>
        </p:txBody>
      </p:sp>
      <p:sp>
        <p:nvSpPr>
          <p:cNvPr id="600066" name="Rectangle 2"/>
          <p:cNvSpPr>
            <a:spLocks noGrp="1" noChangeArrowheads="1"/>
          </p:cNvSpPr>
          <p:nvPr>
            <p:ph type="title"/>
          </p:nvPr>
        </p:nvSpPr>
        <p:spPr>
          <a:xfrm>
            <a:off x="1143000" y="0"/>
            <a:ext cx="8229600" cy="1143000"/>
          </a:xfrm>
        </p:spPr>
        <p:txBody>
          <a:bodyPr/>
          <a:lstStyle/>
          <a:p>
            <a:pPr eaLnBrk="1" hangingPunct="1"/>
            <a:r>
              <a:rPr lang="en-US" smtClean="0"/>
              <a:t>NATO/ISAF Standard Evacuation Categories</a:t>
            </a:r>
          </a:p>
        </p:txBody>
      </p:sp>
    </p:spTree>
  </p:cSld>
  <p:clrMapOvr>
    <a:masterClrMapping/>
  </p:clrMapOvr>
  <p:timing>
    <p:tnLst>
      <p:par>
        <p:cTn id="1" dur="indefinite" restart="never" nodeType="tmRoot"/>
      </p:par>
    </p:tnLst>
  </p:timing>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2113" name="Rectangle 2"/>
          <p:cNvSpPr>
            <a:spLocks noGrp="1" noChangeArrowheads="1"/>
          </p:cNvSpPr>
          <p:nvPr>
            <p:ph type="title"/>
          </p:nvPr>
        </p:nvSpPr>
        <p:spPr/>
        <p:txBody>
          <a:bodyPr/>
          <a:lstStyle/>
          <a:p>
            <a:pPr eaLnBrk="1" hangingPunct="1"/>
            <a:r>
              <a:rPr lang="en-US" smtClean="0"/>
              <a:t> </a:t>
            </a:r>
          </a:p>
        </p:txBody>
      </p:sp>
      <p:sp>
        <p:nvSpPr>
          <p:cNvPr id="602114" name="Rectangle 3"/>
          <p:cNvSpPr>
            <a:spLocks noGrp="1" noChangeArrowheads="1"/>
          </p:cNvSpPr>
          <p:nvPr>
            <p:ph idx="1"/>
          </p:nvPr>
        </p:nvSpPr>
        <p:spPr/>
        <p:txBody>
          <a:bodyPr/>
          <a:lstStyle/>
          <a:p>
            <a:pPr eaLnBrk="1" hangingPunct="1"/>
            <a:endParaRPr lang="en-US" smtClean="0"/>
          </a:p>
        </p:txBody>
      </p:sp>
      <p:pic>
        <p:nvPicPr>
          <p:cNvPr id="602115" name="Picture 4" descr="AngelRed"/>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602116" name="Text Box 5"/>
          <p:cNvSpPr txBox="1">
            <a:spLocks noChangeArrowheads="1"/>
          </p:cNvSpPr>
          <p:nvPr/>
        </p:nvSpPr>
        <p:spPr bwMode="auto">
          <a:xfrm>
            <a:off x="969963" y="-15875"/>
            <a:ext cx="7150100" cy="1920875"/>
          </a:xfrm>
          <a:prstGeom prst="rect">
            <a:avLst/>
          </a:prstGeom>
          <a:noFill/>
          <a:ln w="9525">
            <a:noFill/>
            <a:miter lim="800000"/>
            <a:headEnd/>
            <a:tailEnd/>
          </a:ln>
        </p:spPr>
        <p:txBody>
          <a:bodyPr wrap="none">
            <a:spAutoFit/>
          </a:bodyPr>
          <a:lstStyle/>
          <a:p>
            <a:pPr algn="ctr"/>
            <a:r>
              <a:rPr lang="en-US" sz="6000" b="1">
                <a:solidFill>
                  <a:schemeClr val="bg1"/>
                </a:solidFill>
              </a:rPr>
              <a:t>Tactical Evacuation:</a:t>
            </a:r>
          </a:p>
          <a:p>
            <a:pPr algn="ctr"/>
            <a:r>
              <a:rPr lang="en-US" sz="6000" b="1">
                <a:solidFill>
                  <a:schemeClr val="bg1"/>
                </a:solidFill>
              </a:rPr>
              <a:t>Nine Rules of Thumb</a:t>
            </a:r>
          </a:p>
        </p:txBody>
      </p:sp>
    </p:spTree>
  </p:cSld>
  <p:clrMapOvr>
    <a:masterClrMapping/>
  </p:clrMapOvr>
  <p:timing>
    <p:tnLst>
      <p:par>
        <p:cTn id="1" dur="indefinite" restart="never" nodeType="tmRoot"/>
      </p:par>
    </p:tnLst>
  </p:timing>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685800" y="152400"/>
            <a:ext cx="8229600" cy="1143000"/>
          </a:xfrm>
        </p:spPr>
        <p:txBody>
          <a:bodyPr>
            <a:normAutofit fontScale="90000"/>
          </a:bodyPr>
          <a:lstStyle/>
          <a:p>
            <a:pPr eaLnBrk="1" hangingPunct="1">
              <a:defRPr/>
            </a:pPr>
            <a:r>
              <a:rPr lang="en-US" sz="3600" dirty="0" smtClean="0"/>
              <a:t>     TACEVAC  9 Rules of Thumb: Assumptions</a:t>
            </a:r>
          </a:p>
        </p:txBody>
      </p:sp>
      <p:sp>
        <p:nvSpPr>
          <p:cNvPr id="604162" name="Rectangle 3"/>
          <p:cNvSpPr>
            <a:spLocks noGrp="1" noChangeArrowheads="1"/>
          </p:cNvSpPr>
          <p:nvPr>
            <p:ph idx="1"/>
          </p:nvPr>
        </p:nvSpPr>
        <p:spPr>
          <a:xfrm>
            <a:off x="457200" y="1752600"/>
            <a:ext cx="8229600" cy="4983163"/>
          </a:xfrm>
        </p:spPr>
        <p:txBody>
          <a:bodyPr/>
          <a:lstStyle/>
          <a:p>
            <a:pPr eaLnBrk="1" hangingPunct="1">
              <a:lnSpc>
                <a:spcPct val="80000"/>
              </a:lnSpc>
            </a:pPr>
            <a:r>
              <a:rPr lang="en-US" sz="2800" smtClean="0"/>
              <a:t>These Rules of Thumb are designed to help the corpsman or medic determine the true urgency for evacuation.</a:t>
            </a:r>
          </a:p>
          <a:p>
            <a:pPr eaLnBrk="1" hangingPunct="1">
              <a:lnSpc>
                <a:spcPct val="80000"/>
              </a:lnSpc>
            </a:pPr>
            <a:r>
              <a:rPr lang="en-US" sz="2800" smtClean="0"/>
              <a:t>They assume that the decision is being made at 15-30 minutes after wounding.</a:t>
            </a:r>
          </a:p>
          <a:p>
            <a:pPr eaLnBrk="1" hangingPunct="1">
              <a:lnSpc>
                <a:spcPct val="80000"/>
              </a:lnSpc>
            </a:pPr>
            <a:r>
              <a:rPr lang="en-US" sz="2800" smtClean="0"/>
              <a:t>Also that care is being rendered per the TCCC guidelines.</a:t>
            </a:r>
          </a:p>
          <a:p>
            <a:pPr eaLnBrk="1" hangingPunct="1">
              <a:lnSpc>
                <a:spcPct val="80000"/>
              </a:lnSpc>
            </a:pPr>
            <a:r>
              <a:rPr lang="en-US" sz="2800" smtClean="0"/>
              <a:t>Most important when there are tactical constraints on evacuation:</a:t>
            </a:r>
          </a:p>
          <a:p>
            <a:pPr lvl="1" eaLnBrk="1" hangingPunct="1">
              <a:lnSpc>
                <a:spcPct val="80000"/>
              </a:lnSpc>
            </a:pPr>
            <a:r>
              <a:rPr lang="en-US" smtClean="0"/>
              <a:t>Interferes with mission</a:t>
            </a:r>
          </a:p>
          <a:p>
            <a:pPr lvl="1" eaLnBrk="1" hangingPunct="1">
              <a:lnSpc>
                <a:spcPct val="80000"/>
              </a:lnSpc>
            </a:pPr>
            <a:r>
              <a:rPr lang="en-US" smtClean="0"/>
              <a:t>High risk for team</a:t>
            </a:r>
          </a:p>
          <a:p>
            <a:pPr lvl="1" eaLnBrk="1" hangingPunct="1">
              <a:lnSpc>
                <a:spcPct val="80000"/>
              </a:lnSpc>
            </a:pPr>
            <a:r>
              <a:rPr lang="en-US" smtClean="0"/>
              <a:t>High risk for TACEVAC platform</a:t>
            </a:r>
          </a:p>
        </p:txBody>
      </p:sp>
    </p:spTree>
  </p:cSld>
  <p:clrMapOvr>
    <a:masterClrMapping/>
  </p:clrMapOvr>
  <p:timing>
    <p:tnLst>
      <p:par>
        <p:cTn id="1" dur="indefinite" restart="never" nodeType="tmRoot"/>
      </p:par>
    </p:tnLst>
  </p:timing>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6209" name="Rectangle 3"/>
          <p:cNvSpPr>
            <a:spLocks noGrp="1" noChangeArrowheads="1"/>
          </p:cNvSpPr>
          <p:nvPr>
            <p:ph idx="1"/>
          </p:nvPr>
        </p:nvSpPr>
        <p:spPr>
          <a:xfrm>
            <a:off x="457200" y="1524000"/>
            <a:ext cx="8229600" cy="4525963"/>
          </a:xfrm>
        </p:spPr>
        <p:txBody>
          <a:bodyPr/>
          <a:lstStyle/>
          <a:p>
            <a:pPr indent="0" eaLnBrk="1" hangingPunct="1">
              <a:buFontTx/>
              <a:buNone/>
            </a:pPr>
            <a:r>
              <a:rPr lang="en-US" sz="3600" b="1" smtClean="0"/>
              <a:t>Soft tissue injuries are common and may look bad, but usually don’t kill unless associated with shock.</a:t>
            </a:r>
            <a:endParaRPr lang="en-US" b="1" smtClean="0"/>
          </a:p>
        </p:txBody>
      </p:sp>
      <p:pic>
        <p:nvPicPr>
          <p:cNvPr id="606210" name="Picture 6" descr="TEC Soft Tissue Injury"/>
          <p:cNvPicPr>
            <a:picLocks noChangeAspect="1" noChangeArrowheads="1"/>
          </p:cNvPicPr>
          <p:nvPr/>
        </p:nvPicPr>
        <p:blipFill>
          <a:blip r:embed="rId3"/>
          <a:srcRect/>
          <a:stretch>
            <a:fillRect/>
          </a:stretch>
        </p:blipFill>
        <p:spPr bwMode="auto">
          <a:xfrm>
            <a:off x="2038350" y="3509963"/>
            <a:ext cx="4819650" cy="3271837"/>
          </a:xfrm>
          <a:prstGeom prst="rect">
            <a:avLst/>
          </a:prstGeom>
          <a:noFill/>
          <a:ln w="9525">
            <a:noFill/>
            <a:miter lim="800000"/>
            <a:headEnd/>
            <a:tailEnd/>
          </a:ln>
        </p:spPr>
      </p:pic>
      <p:sp>
        <p:nvSpPr>
          <p:cNvPr id="606211" name="Rectangle 2"/>
          <p:cNvSpPr>
            <a:spLocks noGrp="1" noChangeArrowheads="1"/>
          </p:cNvSpPr>
          <p:nvPr>
            <p:ph type="title"/>
          </p:nvPr>
        </p:nvSpPr>
        <p:spPr>
          <a:xfrm>
            <a:off x="914400" y="0"/>
            <a:ext cx="8229600" cy="1447800"/>
          </a:xfrm>
        </p:spPr>
        <p:txBody>
          <a:bodyPr/>
          <a:lstStyle/>
          <a:p>
            <a:pPr eaLnBrk="1" hangingPunct="1"/>
            <a:r>
              <a:rPr lang="en-US" smtClean="0"/>
              <a:t> TACEVAC Rule of Thumb  #1</a:t>
            </a:r>
          </a:p>
        </p:txBody>
      </p:sp>
    </p:spTree>
  </p:cSld>
  <p:clrMapOvr>
    <a:masterClrMapping/>
  </p:clrMapOvr>
  <p:timing>
    <p:tnLst>
      <p:par>
        <p:cTn id="1" dur="indefinite" restart="never" nodeType="tmRoot"/>
      </p:par>
    </p:tnLst>
  </p:timing>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8257" name="Rectangle 3"/>
          <p:cNvSpPr>
            <a:spLocks noGrp="1" noChangeArrowheads="1"/>
          </p:cNvSpPr>
          <p:nvPr>
            <p:ph idx="1"/>
          </p:nvPr>
        </p:nvSpPr>
        <p:spPr>
          <a:xfrm>
            <a:off x="457200" y="1295400"/>
            <a:ext cx="8229600" cy="4525963"/>
          </a:xfrm>
        </p:spPr>
        <p:txBody>
          <a:bodyPr/>
          <a:lstStyle/>
          <a:p>
            <a:pPr indent="0" eaLnBrk="1" hangingPunct="1">
              <a:buFontTx/>
              <a:buNone/>
            </a:pPr>
            <a:r>
              <a:rPr lang="en-US" sz="3600" b="1" smtClean="0"/>
              <a:t>Bleeding from most extremity wounds should be controllable with a tourniquet or hemostatic dressing. Evacuation delays should not increase mortality if bleeding is fully controlled.</a:t>
            </a:r>
          </a:p>
        </p:txBody>
      </p:sp>
      <p:pic>
        <p:nvPicPr>
          <p:cNvPr id="608258" name="Picture 4" descr="Ratchet Tourniquet 2"/>
          <p:cNvPicPr>
            <a:picLocks noChangeAspect="1" noChangeArrowheads="1"/>
          </p:cNvPicPr>
          <p:nvPr/>
        </p:nvPicPr>
        <p:blipFill>
          <a:blip r:embed="rId3"/>
          <a:srcRect/>
          <a:stretch>
            <a:fillRect/>
          </a:stretch>
        </p:blipFill>
        <p:spPr bwMode="auto">
          <a:xfrm>
            <a:off x="2895600" y="4267200"/>
            <a:ext cx="3276600" cy="2457450"/>
          </a:xfrm>
          <a:prstGeom prst="rect">
            <a:avLst/>
          </a:prstGeom>
          <a:noFill/>
          <a:ln w="9525">
            <a:noFill/>
            <a:miter lim="800000"/>
            <a:headEnd/>
            <a:tailEnd/>
          </a:ln>
        </p:spPr>
      </p:pic>
      <p:sp>
        <p:nvSpPr>
          <p:cNvPr id="608259" name="Rectangle 2"/>
          <p:cNvSpPr>
            <a:spLocks noGrp="1" noChangeArrowheads="1"/>
          </p:cNvSpPr>
          <p:nvPr>
            <p:ph type="title"/>
          </p:nvPr>
        </p:nvSpPr>
        <p:spPr>
          <a:xfrm>
            <a:off x="914400" y="0"/>
            <a:ext cx="8229600" cy="1447800"/>
          </a:xfrm>
        </p:spPr>
        <p:txBody>
          <a:bodyPr/>
          <a:lstStyle/>
          <a:p>
            <a:pPr eaLnBrk="1" hangingPunct="1"/>
            <a:r>
              <a:rPr lang="en-US" smtClean="0"/>
              <a:t> TACEVAC Rule of Thumb  #2</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7" name="Picture 3" descr="MVC-012F"/>
          <p:cNvPicPr>
            <a:picLocks noChangeAspect="1" noChangeArrowheads="1"/>
          </p:cNvPicPr>
          <p:nvPr/>
        </p:nvPicPr>
        <p:blipFill>
          <a:blip r:embed="rId3">
            <a:lum bright="12000" contrast="18000"/>
          </a:blip>
          <a:srcRect r="73"/>
          <a:stretch>
            <a:fillRect/>
          </a:stretch>
        </p:blipFill>
        <p:spPr bwMode="auto">
          <a:xfrm>
            <a:off x="1447800" y="1905000"/>
            <a:ext cx="6477000" cy="4800600"/>
          </a:xfrm>
          <a:prstGeom prst="rect">
            <a:avLst/>
          </a:prstGeom>
          <a:noFill/>
          <a:ln w="57150">
            <a:solidFill>
              <a:srgbClr val="000000"/>
            </a:solidFill>
            <a:miter lim="800000"/>
            <a:headEnd/>
            <a:tailEnd/>
          </a:ln>
        </p:spPr>
      </p:pic>
      <p:sp>
        <p:nvSpPr>
          <p:cNvPr id="80898" name="Text Box 4"/>
          <p:cNvSpPr txBox="1">
            <a:spLocks noChangeArrowheads="1"/>
          </p:cNvSpPr>
          <p:nvPr/>
        </p:nvSpPr>
        <p:spPr bwMode="auto">
          <a:xfrm>
            <a:off x="1431925" y="2247900"/>
            <a:ext cx="1552575" cy="461963"/>
          </a:xfrm>
          <a:prstGeom prst="rect">
            <a:avLst/>
          </a:prstGeom>
          <a:noFill/>
          <a:ln w="9525">
            <a:noFill/>
            <a:miter lim="800000"/>
            <a:headEnd/>
            <a:tailEnd/>
          </a:ln>
        </p:spPr>
        <p:txBody>
          <a:bodyPr wrap="none">
            <a:spAutoFit/>
          </a:bodyPr>
          <a:lstStyle/>
          <a:p>
            <a:pPr eaLnBrk="0" hangingPunct="0"/>
            <a:r>
              <a:rPr lang="en-US" sz="2400" b="1">
                <a:cs typeface="Times New Roman" pitchFamily="18" charset="0"/>
              </a:rPr>
              <a:t>Epidermis</a:t>
            </a:r>
            <a:endParaRPr lang="en-US" sz="2400">
              <a:cs typeface="Times New Roman" pitchFamily="18" charset="0"/>
            </a:endParaRPr>
          </a:p>
        </p:txBody>
      </p:sp>
      <p:sp>
        <p:nvSpPr>
          <p:cNvPr id="80899" name="Line 5"/>
          <p:cNvSpPr>
            <a:spLocks noChangeShapeType="1"/>
          </p:cNvSpPr>
          <p:nvPr/>
        </p:nvSpPr>
        <p:spPr bwMode="auto">
          <a:xfrm>
            <a:off x="2514600" y="2895600"/>
            <a:ext cx="1066800" cy="762000"/>
          </a:xfrm>
          <a:prstGeom prst="line">
            <a:avLst/>
          </a:prstGeom>
          <a:noFill/>
          <a:ln w="38100">
            <a:solidFill>
              <a:schemeClr val="tx1"/>
            </a:solidFill>
            <a:round/>
            <a:headEnd/>
            <a:tailEnd type="triangle" w="med" len="med"/>
          </a:ln>
        </p:spPr>
        <p:txBody>
          <a:bodyPr wrap="none" anchor="ctr"/>
          <a:lstStyle/>
          <a:p>
            <a:endParaRPr lang="en-US"/>
          </a:p>
        </p:txBody>
      </p:sp>
      <p:sp>
        <p:nvSpPr>
          <p:cNvPr id="80900" name="Text Box 6"/>
          <p:cNvSpPr txBox="1">
            <a:spLocks noChangeArrowheads="1"/>
          </p:cNvSpPr>
          <p:nvPr/>
        </p:nvSpPr>
        <p:spPr bwMode="auto">
          <a:xfrm>
            <a:off x="5715000" y="2284413"/>
            <a:ext cx="1887538" cy="830262"/>
          </a:xfrm>
          <a:prstGeom prst="rect">
            <a:avLst/>
          </a:prstGeom>
          <a:noFill/>
          <a:ln w="9525">
            <a:noFill/>
            <a:miter lim="800000"/>
            <a:headEnd/>
            <a:tailEnd/>
          </a:ln>
        </p:spPr>
        <p:txBody>
          <a:bodyPr wrap="none">
            <a:spAutoFit/>
          </a:bodyPr>
          <a:lstStyle/>
          <a:p>
            <a:pPr eaLnBrk="0" hangingPunct="0"/>
            <a:r>
              <a:rPr lang="en-US" sz="2400" b="1">
                <a:cs typeface="Times New Roman" pitchFamily="18" charset="0"/>
              </a:rPr>
              <a:t>Cricothyroid</a:t>
            </a:r>
          </a:p>
          <a:p>
            <a:pPr eaLnBrk="0" hangingPunct="0"/>
            <a:r>
              <a:rPr lang="en-US" sz="2400" b="1">
                <a:cs typeface="Times New Roman" pitchFamily="18" charset="0"/>
              </a:rPr>
              <a:t>membrane</a:t>
            </a:r>
          </a:p>
        </p:txBody>
      </p:sp>
      <p:sp>
        <p:nvSpPr>
          <p:cNvPr id="80901" name="Line 7"/>
          <p:cNvSpPr>
            <a:spLocks noChangeShapeType="1"/>
          </p:cNvSpPr>
          <p:nvPr/>
        </p:nvSpPr>
        <p:spPr bwMode="auto">
          <a:xfrm flipH="1">
            <a:off x="4724400" y="3048000"/>
            <a:ext cx="1066800" cy="1143000"/>
          </a:xfrm>
          <a:prstGeom prst="line">
            <a:avLst/>
          </a:prstGeom>
          <a:noFill/>
          <a:ln w="38100">
            <a:solidFill>
              <a:schemeClr val="tx1"/>
            </a:solidFill>
            <a:round/>
            <a:headEnd/>
            <a:tailEnd type="triangle" w="med" len="med"/>
          </a:ln>
        </p:spPr>
        <p:txBody>
          <a:bodyPr wrap="none" anchor="ctr"/>
          <a:lstStyle/>
          <a:p>
            <a:endParaRPr lang="en-US"/>
          </a:p>
        </p:txBody>
      </p:sp>
      <p:sp>
        <p:nvSpPr>
          <p:cNvPr id="80902" name="Rectangle 13"/>
          <p:cNvSpPr>
            <a:spLocks noGrp="1" noChangeArrowheads="1"/>
          </p:cNvSpPr>
          <p:nvPr>
            <p:ph type="title"/>
          </p:nvPr>
        </p:nvSpPr>
        <p:spPr>
          <a:xfrm>
            <a:off x="2100263" y="0"/>
            <a:ext cx="5791200" cy="1143000"/>
          </a:xfrm>
        </p:spPr>
        <p:txBody>
          <a:bodyPr/>
          <a:lstStyle/>
          <a:p>
            <a:pPr eaLnBrk="1" hangingPunct="1"/>
            <a:r>
              <a:rPr lang="en-US" sz="5400" smtClean="0">
                <a:ea typeface="ＭＳ Ｐゴシック"/>
                <a:cs typeface="ＭＳ Ｐゴシック"/>
              </a:rPr>
              <a:t>Surgical Airway</a:t>
            </a:r>
          </a:p>
        </p:txBody>
      </p:sp>
    </p:spTree>
  </p:cSld>
  <p:clrMapOvr>
    <a:masterClrMapping/>
  </p:clrMapOvr>
  <p:timing>
    <p:tnLst>
      <p:par>
        <p:cTn id="1" dur="indefinite" restart="never" nodeType="tmRoot"/>
      </p:par>
    </p:tnLst>
  </p:timing>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0305" name="Rectangle 3"/>
          <p:cNvSpPr>
            <a:spLocks noGrp="1" noChangeArrowheads="1"/>
          </p:cNvSpPr>
          <p:nvPr>
            <p:ph idx="1"/>
          </p:nvPr>
        </p:nvSpPr>
        <p:spPr>
          <a:xfrm>
            <a:off x="217488" y="1431925"/>
            <a:ext cx="8229600" cy="4525963"/>
          </a:xfrm>
        </p:spPr>
        <p:txBody>
          <a:bodyPr/>
          <a:lstStyle/>
          <a:p>
            <a:pPr indent="0" algn="ctr" eaLnBrk="1" hangingPunct="1">
              <a:buFontTx/>
              <a:buNone/>
            </a:pPr>
            <a:r>
              <a:rPr lang="en-US" sz="3600" b="1" smtClean="0"/>
              <a:t>Casualties who are in shock should be evacuated as soon as possible.</a:t>
            </a:r>
            <a:endParaRPr lang="en-US" b="1" smtClean="0"/>
          </a:p>
        </p:txBody>
      </p:sp>
      <p:pic>
        <p:nvPicPr>
          <p:cNvPr id="610306" name="Picture 4" descr="TEC GSW chest"/>
          <p:cNvPicPr>
            <a:picLocks noChangeAspect="1" noChangeArrowheads="1"/>
          </p:cNvPicPr>
          <p:nvPr/>
        </p:nvPicPr>
        <p:blipFill>
          <a:blip r:embed="rId3"/>
          <a:srcRect/>
          <a:stretch>
            <a:fillRect/>
          </a:stretch>
        </p:blipFill>
        <p:spPr bwMode="auto">
          <a:xfrm>
            <a:off x="2463800" y="2914650"/>
            <a:ext cx="3632200" cy="2724150"/>
          </a:xfrm>
          <a:prstGeom prst="rect">
            <a:avLst/>
          </a:prstGeom>
          <a:noFill/>
          <a:ln w="9525">
            <a:noFill/>
            <a:miter lim="800000"/>
            <a:headEnd/>
            <a:tailEnd/>
          </a:ln>
        </p:spPr>
      </p:pic>
      <p:sp>
        <p:nvSpPr>
          <p:cNvPr id="610307" name="Text Box 5"/>
          <p:cNvSpPr txBox="1">
            <a:spLocks noChangeArrowheads="1"/>
          </p:cNvSpPr>
          <p:nvPr/>
        </p:nvSpPr>
        <p:spPr bwMode="auto">
          <a:xfrm>
            <a:off x="2057400" y="5972175"/>
            <a:ext cx="4768850" cy="523875"/>
          </a:xfrm>
          <a:prstGeom prst="rect">
            <a:avLst/>
          </a:prstGeom>
          <a:noFill/>
          <a:ln w="9525">
            <a:noFill/>
            <a:miter lim="800000"/>
            <a:headEnd/>
            <a:tailEnd/>
          </a:ln>
        </p:spPr>
        <p:txBody>
          <a:bodyPr wrap="none">
            <a:spAutoFit/>
          </a:bodyPr>
          <a:lstStyle/>
          <a:p>
            <a:r>
              <a:rPr lang="en-US"/>
              <a:t>Gunshot wound to the abdomen</a:t>
            </a:r>
          </a:p>
        </p:txBody>
      </p:sp>
      <p:sp>
        <p:nvSpPr>
          <p:cNvPr id="610308" name="Rectangle 2"/>
          <p:cNvSpPr>
            <a:spLocks noGrp="1" noChangeArrowheads="1"/>
          </p:cNvSpPr>
          <p:nvPr>
            <p:ph type="title"/>
          </p:nvPr>
        </p:nvSpPr>
        <p:spPr>
          <a:xfrm>
            <a:off x="914400" y="0"/>
            <a:ext cx="8229600" cy="1447800"/>
          </a:xfrm>
        </p:spPr>
        <p:txBody>
          <a:bodyPr/>
          <a:lstStyle/>
          <a:p>
            <a:pPr eaLnBrk="1" hangingPunct="1"/>
            <a:r>
              <a:rPr lang="en-US" smtClean="0"/>
              <a:t> TACEVAC Rule of Thumb  #3</a:t>
            </a:r>
          </a:p>
        </p:txBody>
      </p:sp>
    </p:spTree>
  </p:cSld>
  <p:clrMapOvr>
    <a:masterClrMapping/>
  </p:clrMapOvr>
  <p:timing>
    <p:tnLst>
      <p:par>
        <p:cTn id="1" dur="indefinite" restart="never" nodeType="tmRoot"/>
      </p:par>
    </p:tnLst>
  </p:timing>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2353" name="Rectangle 3"/>
          <p:cNvSpPr>
            <a:spLocks noGrp="1" noChangeArrowheads="1"/>
          </p:cNvSpPr>
          <p:nvPr>
            <p:ph idx="1"/>
          </p:nvPr>
        </p:nvSpPr>
        <p:spPr>
          <a:xfrm>
            <a:off x="457200" y="1295400"/>
            <a:ext cx="8229600" cy="4525963"/>
          </a:xfrm>
        </p:spPr>
        <p:txBody>
          <a:bodyPr/>
          <a:lstStyle/>
          <a:p>
            <a:pPr indent="0" eaLnBrk="1" hangingPunct="1">
              <a:buFontTx/>
              <a:buNone/>
            </a:pPr>
            <a:r>
              <a:rPr lang="en-US" sz="3600" b="1" smtClean="0"/>
              <a:t>Casualties with penetrating wounds of the chest who have respiratory distress unrelieved by needle decompression of the chest should be evacuated as soon as possible.</a:t>
            </a:r>
            <a:endParaRPr lang="en-US" b="1" smtClean="0"/>
          </a:p>
        </p:txBody>
      </p:sp>
      <p:pic>
        <p:nvPicPr>
          <p:cNvPr id="612354" name="Picture 4" descr="TEC Needle DC"/>
          <p:cNvPicPr>
            <a:picLocks noChangeAspect="1" noChangeArrowheads="1"/>
          </p:cNvPicPr>
          <p:nvPr/>
        </p:nvPicPr>
        <p:blipFill>
          <a:blip r:embed="rId3"/>
          <a:srcRect/>
          <a:stretch>
            <a:fillRect/>
          </a:stretch>
        </p:blipFill>
        <p:spPr bwMode="auto">
          <a:xfrm>
            <a:off x="4403725" y="3705225"/>
            <a:ext cx="4740275" cy="3152775"/>
          </a:xfrm>
          <a:prstGeom prst="rect">
            <a:avLst/>
          </a:prstGeom>
          <a:noFill/>
          <a:ln w="9525">
            <a:noFill/>
            <a:miter lim="800000"/>
            <a:headEnd/>
            <a:tailEnd/>
          </a:ln>
        </p:spPr>
      </p:pic>
      <p:sp>
        <p:nvSpPr>
          <p:cNvPr id="612355" name="Rectangle 2"/>
          <p:cNvSpPr>
            <a:spLocks noGrp="1" noChangeArrowheads="1"/>
          </p:cNvSpPr>
          <p:nvPr>
            <p:ph type="title"/>
          </p:nvPr>
        </p:nvSpPr>
        <p:spPr>
          <a:xfrm>
            <a:off x="914400" y="0"/>
            <a:ext cx="8229600" cy="1447800"/>
          </a:xfrm>
        </p:spPr>
        <p:txBody>
          <a:bodyPr/>
          <a:lstStyle/>
          <a:p>
            <a:pPr eaLnBrk="1" hangingPunct="1"/>
            <a:r>
              <a:rPr lang="en-US" smtClean="0"/>
              <a:t> TACEVAC Rule of Thumb  #4</a:t>
            </a:r>
          </a:p>
        </p:txBody>
      </p:sp>
    </p:spTree>
  </p:cSld>
  <p:clrMapOvr>
    <a:masterClrMapping/>
  </p:clrMapOvr>
  <p:timing>
    <p:tnLst>
      <p:par>
        <p:cTn id="1" dur="indefinite" restart="never" nodeType="tmRoot"/>
      </p:par>
    </p:tnLst>
  </p:timing>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01" name="Rectangle 3"/>
          <p:cNvSpPr>
            <a:spLocks noGrp="1" noChangeArrowheads="1"/>
          </p:cNvSpPr>
          <p:nvPr>
            <p:ph idx="1"/>
          </p:nvPr>
        </p:nvSpPr>
        <p:spPr>
          <a:xfrm>
            <a:off x="0" y="1676400"/>
            <a:ext cx="8229600" cy="4525963"/>
          </a:xfrm>
        </p:spPr>
        <p:txBody>
          <a:bodyPr/>
          <a:lstStyle/>
          <a:p>
            <a:pPr indent="0" eaLnBrk="1" hangingPunct="1">
              <a:lnSpc>
                <a:spcPct val="90000"/>
              </a:lnSpc>
              <a:buFontTx/>
              <a:buNone/>
            </a:pPr>
            <a:r>
              <a:rPr lang="en-US" b="1" smtClean="0"/>
              <a:t>Casualties with blunt or penetrating trauma of the face associated with airway difficulty should have an immediate airway established and be evacuated as soon as possible.</a:t>
            </a:r>
          </a:p>
          <a:p>
            <a:pPr indent="0" eaLnBrk="1" hangingPunct="1">
              <a:lnSpc>
                <a:spcPct val="90000"/>
              </a:lnSpc>
              <a:buFontTx/>
              <a:buNone/>
            </a:pPr>
            <a:endParaRPr lang="en-US" sz="2800" smtClean="0"/>
          </a:p>
          <a:p>
            <a:pPr indent="0" eaLnBrk="1" hangingPunct="1">
              <a:lnSpc>
                <a:spcPct val="90000"/>
              </a:lnSpc>
              <a:buFontTx/>
              <a:buNone/>
            </a:pPr>
            <a:r>
              <a:rPr lang="en-US" b="1" smtClean="0"/>
              <a:t>REMEMBER to let the casualty sit</a:t>
            </a:r>
          </a:p>
          <a:p>
            <a:pPr indent="0" eaLnBrk="1" hangingPunct="1">
              <a:lnSpc>
                <a:spcPct val="90000"/>
              </a:lnSpc>
              <a:buFontTx/>
              <a:buNone/>
            </a:pPr>
            <a:r>
              <a:rPr lang="en-US" b="1" smtClean="0"/>
              <a:t>up and lean forward if that helps him</a:t>
            </a:r>
          </a:p>
          <a:p>
            <a:pPr indent="0" eaLnBrk="1" hangingPunct="1">
              <a:lnSpc>
                <a:spcPct val="90000"/>
              </a:lnSpc>
              <a:buFontTx/>
              <a:buNone/>
            </a:pPr>
            <a:r>
              <a:rPr lang="en-US" b="1" smtClean="0"/>
              <a:t>or her to breathe better!</a:t>
            </a:r>
          </a:p>
        </p:txBody>
      </p:sp>
      <p:pic>
        <p:nvPicPr>
          <p:cNvPr id="614402" name="Picture 4" descr="rhee face"/>
          <p:cNvPicPr>
            <a:picLocks noChangeAspect="1" noChangeArrowheads="1"/>
          </p:cNvPicPr>
          <p:nvPr/>
        </p:nvPicPr>
        <p:blipFill>
          <a:blip r:embed="rId3"/>
          <a:srcRect/>
          <a:stretch>
            <a:fillRect/>
          </a:stretch>
        </p:blipFill>
        <p:spPr bwMode="auto">
          <a:xfrm>
            <a:off x="7013575" y="3733800"/>
            <a:ext cx="2105025" cy="3019425"/>
          </a:xfrm>
          <a:prstGeom prst="rect">
            <a:avLst/>
          </a:prstGeom>
          <a:noFill/>
          <a:ln w="9525">
            <a:noFill/>
            <a:miter lim="800000"/>
            <a:headEnd/>
            <a:tailEnd/>
          </a:ln>
        </p:spPr>
      </p:pic>
      <p:sp>
        <p:nvSpPr>
          <p:cNvPr id="614403" name="Rectangle 2"/>
          <p:cNvSpPr>
            <a:spLocks noGrp="1" noChangeArrowheads="1"/>
          </p:cNvSpPr>
          <p:nvPr>
            <p:ph type="title"/>
          </p:nvPr>
        </p:nvSpPr>
        <p:spPr>
          <a:xfrm>
            <a:off x="914400" y="0"/>
            <a:ext cx="8229600" cy="1447800"/>
          </a:xfrm>
        </p:spPr>
        <p:txBody>
          <a:bodyPr/>
          <a:lstStyle/>
          <a:p>
            <a:pPr eaLnBrk="1" hangingPunct="1"/>
            <a:r>
              <a:rPr lang="en-US" smtClean="0"/>
              <a:t> TACEVAC Rule of Thumb  #5</a:t>
            </a:r>
          </a:p>
        </p:txBody>
      </p:sp>
    </p:spTree>
  </p:cSld>
  <p:clrMapOvr>
    <a:masterClrMapping/>
  </p:clrMapOvr>
  <p:timing>
    <p:tnLst>
      <p:par>
        <p:cTn id="1" dur="indefinite" restart="never" nodeType="tmRoot"/>
      </p:par>
    </p:tnLst>
  </p:timing>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6449" name="Rectangle 3"/>
          <p:cNvSpPr>
            <a:spLocks noGrp="1" noChangeArrowheads="1"/>
          </p:cNvSpPr>
          <p:nvPr>
            <p:ph idx="1"/>
          </p:nvPr>
        </p:nvSpPr>
        <p:spPr>
          <a:xfrm>
            <a:off x="533400" y="2103438"/>
            <a:ext cx="8229600" cy="4525962"/>
          </a:xfrm>
        </p:spPr>
        <p:txBody>
          <a:bodyPr/>
          <a:lstStyle/>
          <a:p>
            <a:pPr indent="0" eaLnBrk="1" hangingPunct="1">
              <a:buFontTx/>
              <a:buNone/>
            </a:pPr>
            <a:r>
              <a:rPr lang="en-US" sz="3600" b="1" smtClean="0"/>
              <a:t>Casualties with blunt or penetrating wounds of the head where there is obvious massive brain damage and unconsciousness are unlikely to survive with or without emergent evacuation. </a:t>
            </a:r>
          </a:p>
        </p:txBody>
      </p:sp>
      <p:sp>
        <p:nvSpPr>
          <p:cNvPr id="616450" name="Rectangle 2"/>
          <p:cNvSpPr>
            <a:spLocks noGrp="1" noChangeArrowheads="1"/>
          </p:cNvSpPr>
          <p:nvPr>
            <p:ph type="title"/>
          </p:nvPr>
        </p:nvSpPr>
        <p:spPr>
          <a:xfrm>
            <a:off x="914400" y="0"/>
            <a:ext cx="8229600" cy="1447800"/>
          </a:xfrm>
        </p:spPr>
        <p:txBody>
          <a:bodyPr/>
          <a:lstStyle/>
          <a:p>
            <a:pPr eaLnBrk="1" hangingPunct="1"/>
            <a:r>
              <a:rPr lang="en-US" smtClean="0"/>
              <a:t> TACEVAC Rule of Thumb  #6</a:t>
            </a:r>
          </a:p>
        </p:txBody>
      </p:sp>
    </p:spTree>
  </p:cSld>
  <p:clrMapOvr>
    <a:masterClrMapping/>
  </p:clrMapOvr>
  <p:timing>
    <p:tnLst>
      <p:par>
        <p:cTn id="1" dur="indefinite" restart="never" nodeType="tmRoot"/>
      </p:par>
    </p:tnLst>
  </p:timing>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8497" name="Rectangle 3"/>
          <p:cNvSpPr>
            <a:spLocks noGrp="1" noChangeArrowheads="1"/>
          </p:cNvSpPr>
          <p:nvPr>
            <p:ph idx="1"/>
          </p:nvPr>
        </p:nvSpPr>
        <p:spPr>
          <a:xfrm>
            <a:off x="228600" y="1447800"/>
            <a:ext cx="8915400" cy="4525963"/>
          </a:xfrm>
        </p:spPr>
        <p:txBody>
          <a:bodyPr/>
          <a:lstStyle/>
          <a:p>
            <a:pPr indent="0" eaLnBrk="1" hangingPunct="1">
              <a:buFontTx/>
              <a:buNone/>
            </a:pPr>
            <a:r>
              <a:rPr lang="en-US" sz="3600" b="1" smtClean="0"/>
              <a:t>Casualties with blunt or penetrating wounds to the head - where the skull has been penetrated but the casualty is conscious - should be evacuated emergently</a:t>
            </a:r>
            <a:r>
              <a:rPr lang="en-US" sz="3600" smtClean="0"/>
              <a:t>.</a:t>
            </a:r>
          </a:p>
        </p:txBody>
      </p:sp>
      <p:pic>
        <p:nvPicPr>
          <p:cNvPr id="618498" name="Picture 4" descr="CASEVAC 2"/>
          <p:cNvPicPr>
            <a:picLocks noChangeAspect="1" noChangeArrowheads="1"/>
          </p:cNvPicPr>
          <p:nvPr/>
        </p:nvPicPr>
        <p:blipFill>
          <a:blip r:embed="rId3"/>
          <a:srcRect r="2"/>
          <a:stretch>
            <a:fillRect/>
          </a:stretch>
        </p:blipFill>
        <p:spPr bwMode="auto">
          <a:xfrm>
            <a:off x="3733800" y="3962400"/>
            <a:ext cx="3505200" cy="2590800"/>
          </a:xfrm>
          <a:prstGeom prst="rect">
            <a:avLst/>
          </a:prstGeom>
          <a:noFill/>
          <a:ln w="9525">
            <a:noFill/>
            <a:miter lim="800000"/>
            <a:headEnd/>
            <a:tailEnd/>
          </a:ln>
        </p:spPr>
      </p:pic>
      <p:sp>
        <p:nvSpPr>
          <p:cNvPr id="618499" name="Rectangle 2"/>
          <p:cNvSpPr>
            <a:spLocks noGrp="1" noChangeArrowheads="1"/>
          </p:cNvSpPr>
          <p:nvPr>
            <p:ph type="title"/>
          </p:nvPr>
        </p:nvSpPr>
        <p:spPr>
          <a:xfrm>
            <a:off x="914400" y="0"/>
            <a:ext cx="8229600" cy="1447800"/>
          </a:xfrm>
        </p:spPr>
        <p:txBody>
          <a:bodyPr/>
          <a:lstStyle/>
          <a:p>
            <a:pPr eaLnBrk="1" hangingPunct="1"/>
            <a:r>
              <a:rPr lang="en-US" smtClean="0"/>
              <a:t> TACEVAC Rule of Thumb  #7</a:t>
            </a:r>
          </a:p>
        </p:txBody>
      </p:sp>
    </p:spTree>
  </p:cSld>
  <p:clrMapOvr>
    <a:masterClrMapping/>
  </p:clrMapOvr>
  <p:timing>
    <p:tnLst>
      <p:par>
        <p:cTn id="1" dur="indefinite" restart="never" nodeType="tmRoot"/>
      </p:par>
    </p:tnLst>
  </p:timing>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0545" name="Rectangle 3"/>
          <p:cNvSpPr>
            <a:spLocks noGrp="1" noChangeArrowheads="1"/>
          </p:cNvSpPr>
          <p:nvPr>
            <p:ph idx="1"/>
          </p:nvPr>
        </p:nvSpPr>
        <p:spPr>
          <a:xfrm>
            <a:off x="304800" y="1752600"/>
            <a:ext cx="8229600" cy="4525963"/>
          </a:xfrm>
        </p:spPr>
        <p:txBody>
          <a:bodyPr/>
          <a:lstStyle/>
          <a:p>
            <a:pPr indent="0" eaLnBrk="1" hangingPunct="1">
              <a:lnSpc>
                <a:spcPct val="90000"/>
              </a:lnSpc>
              <a:buFontTx/>
              <a:buNone/>
            </a:pPr>
            <a:r>
              <a:rPr lang="en-US" sz="3600" b="1" smtClean="0"/>
              <a:t>Casualties with penetrating wounds of the chest or abdomen who are not in shock at their 15-minute evaluation have a moderate risk of developing late shock from slowly bleeding internal injuries. They should be carefully monitored and evacuated as </a:t>
            </a:r>
          </a:p>
          <a:p>
            <a:pPr indent="0" eaLnBrk="1" hangingPunct="1">
              <a:lnSpc>
                <a:spcPct val="90000"/>
              </a:lnSpc>
              <a:buFontTx/>
              <a:buNone/>
            </a:pPr>
            <a:r>
              <a:rPr lang="en-US" sz="3600" b="1" smtClean="0"/>
              <a:t>feasible.</a:t>
            </a:r>
            <a:endParaRPr lang="en-US" smtClean="0"/>
          </a:p>
        </p:txBody>
      </p:sp>
      <p:sp>
        <p:nvSpPr>
          <p:cNvPr id="620546" name="Rectangle 2"/>
          <p:cNvSpPr>
            <a:spLocks noGrp="1" noChangeArrowheads="1"/>
          </p:cNvSpPr>
          <p:nvPr>
            <p:ph type="title"/>
          </p:nvPr>
        </p:nvSpPr>
        <p:spPr>
          <a:xfrm>
            <a:off x="914400" y="0"/>
            <a:ext cx="8229600" cy="1447800"/>
          </a:xfrm>
        </p:spPr>
        <p:txBody>
          <a:bodyPr/>
          <a:lstStyle/>
          <a:p>
            <a:pPr eaLnBrk="1" hangingPunct="1"/>
            <a:r>
              <a:rPr lang="en-US" smtClean="0"/>
              <a:t> TACEVAC Rule of Thumb  #8</a:t>
            </a:r>
          </a:p>
        </p:txBody>
      </p:sp>
      <p:pic>
        <p:nvPicPr>
          <p:cNvPr id="620547" name="Picture 4" descr="CCCBUL03"/>
          <p:cNvPicPr>
            <a:picLocks noChangeAspect="1" noChangeArrowheads="1"/>
          </p:cNvPicPr>
          <p:nvPr/>
        </p:nvPicPr>
        <p:blipFill>
          <a:blip r:embed="rId3"/>
          <a:srcRect/>
          <a:stretch>
            <a:fillRect/>
          </a:stretch>
        </p:blipFill>
        <p:spPr bwMode="auto">
          <a:xfrm>
            <a:off x="6781800" y="5086350"/>
            <a:ext cx="2343150" cy="17573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2593" name="Rectangle 2"/>
          <p:cNvSpPr>
            <a:spLocks noGrp="1"/>
          </p:cNvSpPr>
          <p:nvPr>
            <p:ph type="title"/>
          </p:nvPr>
        </p:nvSpPr>
        <p:spPr>
          <a:xfrm>
            <a:off x="1524000" y="76200"/>
            <a:ext cx="7239000" cy="1143000"/>
          </a:xfrm>
        </p:spPr>
        <p:txBody>
          <a:bodyPr/>
          <a:lstStyle/>
          <a:p>
            <a:pPr eaLnBrk="1" hangingPunct="1"/>
            <a:r>
              <a:rPr lang="en-US" smtClean="0"/>
              <a:t>TACEVAC Rule of Thumb  #9</a:t>
            </a:r>
          </a:p>
        </p:txBody>
      </p:sp>
      <p:sp>
        <p:nvSpPr>
          <p:cNvPr id="622594" name="Rectangle 3"/>
          <p:cNvSpPr>
            <a:spLocks noGrp="1"/>
          </p:cNvSpPr>
          <p:nvPr>
            <p:ph type="body" idx="1"/>
          </p:nvPr>
        </p:nvSpPr>
        <p:spPr>
          <a:xfrm>
            <a:off x="685800" y="1676400"/>
            <a:ext cx="8229600" cy="4525963"/>
          </a:xfrm>
        </p:spPr>
        <p:txBody>
          <a:bodyPr/>
          <a:lstStyle/>
          <a:p>
            <a:pPr indent="0" eaLnBrk="1" hangingPunct="1">
              <a:lnSpc>
                <a:spcPct val="90000"/>
              </a:lnSpc>
              <a:buFontTx/>
              <a:buNone/>
            </a:pPr>
            <a:r>
              <a:rPr lang="en-US" b="1" smtClean="0"/>
              <a:t>Casualties with TBI who display “red flag” signs - witnessed loss of consciousness, altered mental status, unequal pupils, seizures, repeated vomiting, visual disturbance, worsening headache, unilateral weakness, disorientation, or abnormal speech – require urgent </a:t>
            </a:r>
          </a:p>
          <a:p>
            <a:pPr indent="0" eaLnBrk="1" hangingPunct="1">
              <a:lnSpc>
                <a:spcPct val="90000"/>
              </a:lnSpc>
              <a:buFontTx/>
              <a:buNone/>
            </a:pPr>
            <a:r>
              <a:rPr lang="en-US" b="1" smtClean="0"/>
              <a:t>evacuation to a medical </a:t>
            </a:r>
          </a:p>
          <a:p>
            <a:pPr indent="0" eaLnBrk="1" hangingPunct="1">
              <a:lnSpc>
                <a:spcPct val="90000"/>
              </a:lnSpc>
              <a:buFontTx/>
              <a:buNone/>
            </a:pPr>
            <a:r>
              <a:rPr lang="en-US" b="1" smtClean="0"/>
              <a:t>treatment facility.</a:t>
            </a:r>
            <a:br>
              <a:rPr lang="en-US" b="1" smtClean="0"/>
            </a:br>
            <a:r>
              <a:rPr lang="en-US" b="1" smtClean="0"/>
              <a:t/>
            </a:r>
            <a:br>
              <a:rPr lang="en-US" b="1" smtClean="0"/>
            </a:br>
            <a:endParaRPr lang="en-US" b="1" smtClean="0"/>
          </a:p>
        </p:txBody>
      </p:sp>
      <p:pic>
        <p:nvPicPr>
          <p:cNvPr id="622595" name="Picture 4" descr="TBI 1"/>
          <p:cNvPicPr>
            <a:picLocks noChangeAspect="1" noChangeArrowheads="1"/>
          </p:cNvPicPr>
          <p:nvPr/>
        </p:nvPicPr>
        <p:blipFill>
          <a:blip r:embed="rId2"/>
          <a:srcRect/>
          <a:stretch>
            <a:fillRect/>
          </a:stretch>
        </p:blipFill>
        <p:spPr bwMode="auto">
          <a:xfrm>
            <a:off x="6781800" y="4556125"/>
            <a:ext cx="2362200" cy="2301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3617" name="Picture 4" descr="IC Helo Ambulance"/>
          <p:cNvPicPr>
            <a:picLocks noGrp="1" noChangeAspect="1" noChangeArrowheads="1"/>
          </p:cNvPicPr>
          <p:nvPr>
            <p:ph idx="1"/>
          </p:nvPr>
        </p:nvPicPr>
        <p:blipFill>
          <a:blip r:embed="rId3"/>
          <a:srcRect/>
          <a:stretch>
            <a:fillRect/>
          </a:stretch>
        </p:blipFill>
        <p:spPr>
          <a:xfrm>
            <a:off x="1935163" y="1504950"/>
            <a:ext cx="5227637" cy="3921125"/>
          </a:xfrm>
        </p:spPr>
      </p:pic>
      <p:sp>
        <p:nvSpPr>
          <p:cNvPr id="623618" name="Text Box 5"/>
          <p:cNvSpPr txBox="1">
            <a:spLocks noChangeArrowheads="1"/>
          </p:cNvSpPr>
          <p:nvPr/>
        </p:nvSpPr>
        <p:spPr bwMode="auto">
          <a:xfrm>
            <a:off x="304800" y="5791200"/>
            <a:ext cx="8408988" cy="519113"/>
          </a:xfrm>
          <a:prstGeom prst="rect">
            <a:avLst/>
          </a:prstGeom>
          <a:noFill/>
          <a:ln w="9525">
            <a:noFill/>
            <a:miter lim="800000"/>
            <a:headEnd/>
            <a:tailEnd/>
          </a:ln>
        </p:spPr>
        <p:txBody>
          <a:bodyPr wrap="none">
            <a:spAutoFit/>
          </a:bodyPr>
          <a:lstStyle/>
          <a:p>
            <a:r>
              <a:rPr lang="en-US" b="1"/>
              <a:t>Required if you want an evacuation from another unit</a:t>
            </a:r>
          </a:p>
        </p:txBody>
      </p:sp>
      <p:sp>
        <p:nvSpPr>
          <p:cNvPr id="623619" name="Rectangle 2"/>
          <p:cNvSpPr>
            <a:spLocks noGrp="1" noChangeArrowheads="1"/>
          </p:cNvSpPr>
          <p:nvPr>
            <p:ph type="title"/>
          </p:nvPr>
        </p:nvSpPr>
        <p:spPr>
          <a:xfrm>
            <a:off x="914400" y="0"/>
            <a:ext cx="8229600" cy="1143000"/>
          </a:xfrm>
        </p:spPr>
        <p:txBody>
          <a:bodyPr/>
          <a:lstStyle/>
          <a:p>
            <a:pPr eaLnBrk="1" hangingPunct="1"/>
            <a:r>
              <a:rPr lang="en-US" sz="4400" smtClean="0"/>
              <a:t>9-Line Evacuation Request</a:t>
            </a:r>
          </a:p>
        </p:txBody>
      </p:sp>
    </p:spTree>
  </p:cSld>
  <p:clrMapOvr>
    <a:masterClrMapping/>
  </p:clrMapOvr>
  <p:timing>
    <p:tnLst>
      <p:par>
        <p:cTn id="1" dur="indefinite" restart="never" nodeType="tmRoot"/>
      </p:par>
    </p:tnLst>
  </p:timing>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5665" name="Rectangle 3"/>
          <p:cNvSpPr>
            <a:spLocks noGrp="1" noChangeArrowheads="1"/>
          </p:cNvSpPr>
          <p:nvPr>
            <p:ph idx="1"/>
          </p:nvPr>
        </p:nvSpPr>
        <p:spPr/>
        <p:txBody>
          <a:bodyPr/>
          <a:lstStyle/>
          <a:p>
            <a:pPr eaLnBrk="1" hangingPunct="1"/>
            <a:r>
              <a:rPr lang="en-US" smtClean="0"/>
              <a:t>Request for resources through tactical aircraft channels.</a:t>
            </a:r>
          </a:p>
          <a:p>
            <a:pPr eaLnBrk="1" hangingPunct="1"/>
            <a:r>
              <a:rPr lang="en-US" u="sng" smtClean="0"/>
              <a:t>NOT</a:t>
            </a:r>
            <a:r>
              <a:rPr lang="en-US" smtClean="0"/>
              <a:t> a direct medical communication with medical providers</a:t>
            </a:r>
          </a:p>
          <a:p>
            <a:pPr eaLnBrk="1" hangingPunct="1"/>
            <a:r>
              <a:rPr lang="en-US" smtClean="0"/>
              <a:t>Significance</a:t>
            </a:r>
          </a:p>
          <a:p>
            <a:pPr lvl="1" eaLnBrk="1" hangingPunct="1"/>
            <a:r>
              <a:rPr lang="en-US" smtClean="0"/>
              <a:t>Determines tactical resource allocation</a:t>
            </a:r>
          </a:p>
          <a:p>
            <a:pPr lvl="1" eaLnBrk="1" hangingPunct="1"/>
            <a:r>
              <a:rPr lang="en-US" smtClean="0"/>
              <a:t>DOES NOT convey much useful medical information</a:t>
            </a:r>
          </a:p>
          <a:p>
            <a:pPr eaLnBrk="1" hangingPunct="1"/>
            <a:endParaRPr lang="en-US" smtClean="0"/>
          </a:p>
        </p:txBody>
      </p:sp>
      <p:sp>
        <p:nvSpPr>
          <p:cNvPr id="625666" name="Rectangle 2"/>
          <p:cNvSpPr>
            <a:spLocks noGrp="1" noChangeArrowheads="1"/>
          </p:cNvSpPr>
          <p:nvPr>
            <p:ph type="title"/>
          </p:nvPr>
        </p:nvSpPr>
        <p:spPr>
          <a:xfrm>
            <a:off x="914400" y="0"/>
            <a:ext cx="8229600" cy="1143000"/>
          </a:xfrm>
        </p:spPr>
        <p:txBody>
          <a:bodyPr/>
          <a:lstStyle/>
          <a:p>
            <a:pPr eaLnBrk="1" hangingPunct="1"/>
            <a:r>
              <a:rPr lang="en-US" sz="4400" smtClean="0"/>
              <a:t>9-Line Evacuation Request</a:t>
            </a:r>
          </a:p>
        </p:txBody>
      </p:sp>
    </p:spTree>
  </p:cSld>
  <p:clrMapOvr>
    <a:masterClrMapping/>
  </p:clrMapOvr>
  <p:timing>
    <p:tnLst>
      <p:par>
        <p:cTn id="1" dur="indefinite" restart="never" nodeType="tmRoot"/>
      </p:par>
    </p:tnLst>
  </p:timing>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7713" name="Rectangle 3"/>
          <p:cNvSpPr>
            <a:spLocks noGrp="1" noChangeArrowheads="1"/>
          </p:cNvSpPr>
          <p:nvPr>
            <p:ph idx="1"/>
          </p:nvPr>
        </p:nvSpPr>
        <p:spPr>
          <a:xfrm>
            <a:off x="609600" y="1600200"/>
            <a:ext cx="8229600" cy="4525963"/>
          </a:xfrm>
        </p:spPr>
        <p:txBody>
          <a:bodyPr/>
          <a:lstStyle/>
          <a:p>
            <a:pPr defTabSz="509588" eaLnBrk="1" hangingPunct="1">
              <a:lnSpc>
                <a:spcPct val="90000"/>
              </a:lnSpc>
              <a:buFontTx/>
              <a:buNone/>
              <a:tabLst>
                <a:tab pos="1423988" algn="l"/>
              </a:tabLst>
            </a:pPr>
            <a:r>
              <a:rPr lang="en-US" smtClean="0"/>
              <a:t>Line 1:  Pickup location</a:t>
            </a:r>
          </a:p>
          <a:p>
            <a:pPr defTabSz="509588" eaLnBrk="1" hangingPunct="1">
              <a:lnSpc>
                <a:spcPct val="90000"/>
              </a:lnSpc>
              <a:buFontTx/>
              <a:buNone/>
              <a:tabLst>
                <a:tab pos="1423988" algn="l"/>
              </a:tabLst>
            </a:pPr>
            <a:endParaRPr lang="en-US" smtClean="0"/>
          </a:p>
          <a:p>
            <a:pPr defTabSz="509588" eaLnBrk="1" hangingPunct="1">
              <a:lnSpc>
                <a:spcPct val="90000"/>
              </a:lnSpc>
              <a:buFontTx/>
              <a:buNone/>
              <a:tabLst>
                <a:tab pos="1423988" algn="l"/>
              </a:tabLst>
            </a:pPr>
            <a:r>
              <a:rPr lang="en-US" smtClean="0"/>
              <a:t>Line 2:  Radio frequency, call sign and suffix</a:t>
            </a:r>
          </a:p>
          <a:p>
            <a:pPr defTabSz="509588" eaLnBrk="1" hangingPunct="1">
              <a:lnSpc>
                <a:spcPct val="90000"/>
              </a:lnSpc>
              <a:buFontTx/>
              <a:buNone/>
              <a:tabLst>
                <a:tab pos="1423988" algn="l"/>
              </a:tabLst>
            </a:pPr>
            <a:r>
              <a:rPr lang="en-US" smtClean="0"/>
              <a:t> </a:t>
            </a:r>
          </a:p>
          <a:p>
            <a:pPr defTabSz="509588" eaLnBrk="1" hangingPunct="1">
              <a:lnSpc>
                <a:spcPct val="90000"/>
              </a:lnSpc>
              <a:buFontTx/>
              <a:buNone/>
              <a:tabLst>
                <a:tab pos="1423988" algn="l"/>
              </a:tabLst>
            </a:pPr>
            <a:r>
              <a:rPr lang="en-US" smtClean="0"/>
              <a:t>Line 3:  Number of casualties by precedence 		(evacuation category) </a:t>
            </a:r>
          </a:p>
          <a:p>
            <a:pPr defTabSz="509588" eaLnBrk="1" hangingPunct="1">
              <a:lnSpc>
                <a:spcPct val="90000"/>
              </a:lnSpc>
              <a:buFontTx/>
              <a:buNone/>
              <a:tabLst>
                <a:tab pos="1423988" algn="l"/>
              </a:tabLst>
            </a:pPr>
            <a:endParaRPr lang="en-US" smtClean="0"/>
          </a:p>
          <a:p>
            <a:pPr defTabSz="509588" eaLnBrk="1" hangingPunct="1">
              <a:lnSpc>
                <a:spcPct val="90000"/>
              </a:lnSpc>
              <a:buFontTx/>
              <a:buNone/>
              <a:tabLst>
                <a:tab pos="1423988" algn="l"/>
              </a:tabLst>
            </a:pPr>
            <a:r>
              <a:rPr lang="en-US" smtClean="0"/>
              <a:t>Line 4:  Special equipment required</a:t>
            </a:r>
          </a:p>
          <a:p>
            <a:pPr defTabSz="509588" eaLnBrk="1" hangingPunct="1">
              <a:lnSpc>
                <a:spcPct val="90000"/>
              </a:lnSpc>
              <a:buFontTx/>
              <a:buNone/>
              <a:tabLst>
                <a:tab pos="1423988" algn="l"/>
              </a:tabLst>
            </a:pPr>
            <a:endParaRPr lang="en-US" smtClean="0"/>
          </a:p>
        </p:txBody>
      </p:sp>
      <p:sp>
        <p:nvSpPr>
          <p:cNvPr id="627714" name="Rectangle 2"/>
          <p:cNvSpPr>
            <a:spLocks noGrp="1" noChangeArrowheads="1"/>
          </p:cNvSpPr>
          <p:nvPr>
            <p:ph type="title"/>
          </p:nvPr>
        </p:nvSpPr>
        <p:spPr>
          <a:xfrm>
            <a:off x="914400" y="0"/>
            <a:ext cx="8229600" cy="1143000"/>
          </a:xfrm>
        </p:spPr>
        <p:txBody>
          <a:bodyPr/>
          <a:lstStyle/>
          <a:p>
            <a:pPr eaLnBrk="1" hangingPunct="1"/>
            <a:r>
              <a:rPr lang="en-US" sz="4400" smtClean="0"/>
              <a:t>9-Line Evacuation Request</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5" name="Picture 3" descr="MVC-015F"/>
          <p:cNvPicPr>
            <a:picLocks noChangeAspect="1" noChangeArrowheads="1"/>
          </p:cNvPicPr>
          <p:nvPr/>
        </p:nvPicPr>
        <p:blipFill>
          <a:blip r:embed="rId3">
            <a:lum bright="24000" contrast="18000"/>
          </a:blip>
          <a:srcRect/>
          <a:stretch>
            <a:fillRect/>
          </a:stretch>
        </p:blipFill>
        <p:spPr bwMode="auto">
          <a:xfrm>
            <a:off x="1371600" y="1912938"/>
            <a:ext cx="6553200" cy="4792662"/>
          </a:xfrm>
          <a:prstGeom prst="rect">
            <a:avLst/>
          </a:prstGeom>
          <a:noFill/>
          <a:ln w="57150">
            <a:solidFill>
              <a:srgbClr val="000000"/>
            </a:solidFill>
            <a:miter lim="800000"/>
            <a:headEnd/>
            <a:tailEnd/>
          </a:ln>
        </p:spPr>
      </p:pic>
      <p:sp>
        <p:nvSpPr>
          <p:cNvPr id="82946" name="Text Box 4"/>
          <p:cNvSpPr txBox="1">
            <a:spLocks noChangeArrowheads="1"/>
          </p:cNvSpPr>
          <p:nvPr/>
        </p:nvSpPr>
        <p:spPr bwMode="auto">
          <a:xfrm>
            <a:off x="1371600" y="5105400"/>
            <a:ext cx="4953000" cy="1373188"/>
          </a:xfrm>
          <a:prstGeom prst="rect">
            <a:avLst/>
          </a:prstGeom>
          <a:noFill/>
          <a:ln w="9525">
            <a:noFill/>
            <a:miter lim="800000"/>
            <a:headEnd/>
            <a:tailEnd/>
          </a:ln>
        </p:spPr>
        <p:txBody>
          <a:bodyPr>
            <a:spAutoFit/>
          </a:bodyPr>
          <a:lstStyle/>
          <a:p>
            <a:pPr eaLnBrk="0" hangingPunct="0"/>
            <a:r>
              <a:rPr lang="en-US" b="1">
                <a:cs typeface="Times New Roman" pitchFamily="18" charset="0"/>
              </a:rPr>
              <a:t>Single stabbing incision through cricothyroid membrane</a:t>
            </a:r>
          </a:p>
        </p:txBody>
      </p:sp>
      <p:sp>
        <p:nvSpPr>
          <p:cNvPr id="82947" name="Rectangle 13"/>
          <p:cNvSpPr>
            <a:spLocks noGrp="1" noChangeArrowheads="1"/>
          </p:cNvSpPr>
          <p:nvPr>
            <p:ph type="title"/>
          </p:nvPr>
        </p:nvSpPr>
        <p:spPr>
          <a:xfrm>
            <a:off x="2100263" y="0"/>
            <a:ext cx="5791200" cy="1143000"/>
          </a:xfrm>
        </p:spPr>
        <p:txBody>
          <a:bodyPr/>
          <a:lstStyle/>
          <a:p>
            <a:pPr eaLnBrk="1" hangingPunct="1"/>
            <a:r>
              <a:rPr lang="en-US" sz="5400" smtClean="0">
                <a:ea typeface="ＭＳ Ｐゴシック"/>
                <a:cs typeface="ＭＳ Ｐゴシック"/>
              </a:rPr>
              <a:t>Surgical Airway</a:t>
            </a:r>
          </a:p>
        </p:txBody>
      </p:sp>
    </p:spTree>
  </p:cSld>
  <p:clrMapOvr>
    <a:masterClrMapping/>
  </p:clrMapOvr>
  <p:timing>
    <p:tnLst>
      <p:par>
        <p:cTn id="1" dur="indefinite" restart="never" nodeType="tmRoot"/>
      </p:par>
    </p:tnLst>
  </p:timing>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9761" name="Rectangle 3"/>
          <p:cNvSpPr>
            <a:spLocks noGrp="1" noChangeArrowheads="1"/>
          </p:cNvSpPr>
          <p:nvPr>
            <p:ph idx="1"/>
          </p:nvPr>
        </p:nvSpPr>
        <p:spPr>
          <a:xfrm>
            <a:off x="914400" y="1905000"/>
            <a:ext cx="7772400" cy="4525963"/>
          </a:xfrm>
        </p:spPr>
        <p:txBody>
          <a:bodyPr/>
          <a:lstStyle/>
          <a:p>
            <a:pPr eaLnBrk="1" hangingPunct="1">
              <a:buFontTx/>
              <a:buNone/>
              <a:tabLst>
                <a:tab pos="1319213" algn="l"/>
              </a:tabLst>
            </a:pPr>
            <a:r>
              <a:rPr lang="en-US" smtClean="0"/>
              <a:t>Line 5:  Number of casualties by type (litter,</a:t>
            </a:r>
          </a:p>
          <a:p>
            <a:pPr eaLnBrk="1" hangingPunct="1">
              <a:buFontTx/>
              <a:buNone/>
              <a:tabLst>
                <a:tab pos="1319213" algn="l"/>
              </a:tabLst>
            </a:pPr>
            <a:r>
              <a:rPr lang="en-US" smtClean="0"/>
              <a:t>             ambulatory)</a:t>
            </a:r>
          </a:p>
          <a:p>
            <a:pPr eaLnBrk="1" hangingPunct="1">
              <a:buFontTx/>
              <a:buNone/>
              <a:tabLst>
                <a:tab pos="1319213" algn="l"/>
              </a:tabLst>
            </a:pPr>
            <a:endParaRPr lang="en-US" smtClean="0"/>
          </a:p>
          <a:p>
            <a:pPr eaLnBrk="1" hangingPunct="1">
              <a:buFontTx/>
              <a:buNone/>
              <a:tabLst>
                <a:tab pos="1319213" algn="l"/>
              </a:tabLst>
            </a:pPr>
            <a:r>
              <a:rPr lang="en-US" smtClean="0"/>
              <a:t>Line 6: Security at pickup site</a:t>
            </a:r>
          </a:p>
          <a:p>
            <a:pPr eaLnBrk="1" hangingPunct="1">
              <a:buFontTx/>
              <a:buNone/>
              <a:tabLst>
                <a:tab pos="1319213" algn="l"/>
              </a:tabLst>
            </a:pPr>
            <a:endParaRPr lang="en-US" smtClean="0"/>
          </a:p>
          <a:p>
            <a:pPr eaLnBrk="1" hangingPunct="1">
              <a:buFontTx/>
              <a:buNone/>
              <a:tabLst>
                <a:tab pos="1319213" algn="l"/>
              </a:tabLst>
            </a:pPr>
            <a:r>
              <a:rPr lang="en-US" smtClean="0"/>
              <a:t>Line 7: Method of  marking pickup site</a:t>
            </a:r>
          </a:p>
          <a:p>
            <a:pPr eaLnBrk="1" hangingPunct="1">
              <a:buFontTx/>
              <a:buNone/>
              <a:tabLst>
                <a:tab pos="1319213" algn="l"/>
              </a:tabLst>
            </a:pPr>
            <a:endParaRPr lang="en-US" smtClean="0"/>
          </a:p>
        </p:txBody>
      </p:sp>
      <p:sp>
        <p:nvSpPr>
          <p:cNvPr id="629762" name="Rectangle 2"/>
          <p:cNvSpPr>
            <a:spLocks noGrp="1" noChangeArrowheads="1"/>
          </p:cNvSpPr>
          <p:nvPr>
            <p:ph type="title"/>
          </p:nvPr>
        </p:nvSpPr>
        <p:spPr>
          <a:xfrm>
            <a:off x="914400" y="0"/>
            <a:ext cx="8229600" cy="1143000"/>
          </a:xfrm>
        </p:spPr>
        <p:txBody>
          <a:bodyPr/>
          <a:lstStyle/>
          <a:p>
            <a:pPr eaLnBrk="1" hangingPunct="1"/>
            <a:r>
              <a:rPr lang="en-US" sz="4400" smtClean="0"/>
              <a:t>9-Line Evacuation Request</a:t>
            </a:r>
          </a:p>
        </p:txBody>
      </p:sp>
    </p:spTree>
  </p:cSld>
  <p:clrMapOvr>
    <a:masterClrMapping/>
  </p:clrMapOvr>
  <p:timing>
    <p:tnLst>
      <p:par>
        <p:cTn id="1" dur="indefinite" restart="never" nodeType="tmRoot"/>
      </p:par>
    </p:tnLst>
  </p:timing>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1809" name="Rectangle 3"/>
          <p:cNvSpPr>
            <a:spLocks noGrp="1" noChangeArrowheads="1"/>
          </p:cNvSpPr>
          <p:nvPr>
            <p:ph idx="1"/>
          </p:nvPr>
        </p:nvSpPr>
        <p:spPr>
          <a:xfrm>
            <a:off x="492125" y="914400"/>
            <a:ext cx="8686800" cy="4525963"/>
          </a:xfrm>
        </p:spPr>
        <p:txBody>
          <a:bodyPr/>
          <a:lstStyle/>
          <a:p>
            <a:pPr eaLnBrk="1" hangingPunct="1">
              <a:buFontTx/>
              <a:buNone/>
              <a:tabLst>
                <a:tab pos="1319213" algn="l"/>
              </a:tabLst>
            </a:pPr>
            <a:endParaRPr lang="en-US" smtClean="0"/>
          </a:p>
          <a:p>
            <a:pPr eaLnBrk="1" hangingPunct="1">
              <a:buFontTx/>
              <a:buNone/>
              <a:tabLst>
                <a:tab pos="1319213" algn="l"/>
              </a:tabLst>
            </a:pPr>
            <a:r>
              <a:rPr lang="en-US" smtClean="0"/>
              <a:t>Line 8: Casualty’s nationality and status</a:t>
            </a:r>
          </a:p>
          <a:p>
            <a:pPr eaLnBrk="1" hangingPunct="1">
              <a:buFontTx/>
              <a:buNone/>
              <a:tabLst>
                <a:tab pos="1319213" algn="l"/>
              </a:tabLst>
            </a:pPr>
            <a:endParaRPr lang="en-US" smtClean="0"/>
          </a:p>
          <a:p>
            <a:pPr eaLnBrk="1" hangingPunct="1">
              <a:buFontTx/>
              <a:buNone/>
              <a:tabLst>
                <a:tab pos="1319213" algn="l"/>
              </a:tabLst>
            </a:pPr>
            <a:r>
              <a:rPr lang="en-US" smtClean="0"/>
              <a:t>Line 9: Terrain Description; NBC contamination </a:t>
            </a:r>
          </a:p>
          <a:p>
            <a:pPr eaLnBrk="1" hangingPunct="1">
              <a:buFontTx/>
              <a:buNone/>
              <a:tabLst>
                <a:tab pos="1319213" algn="l"/>
              </a:tabLst>
            </a:pPr>
            <a:r>
              <a:rPr lang="en-US" smtClean="0"/>
              <a:t>		if applicable</a:t>
            </a:r>
          </a:p>
          <a:p>
            <a:pPr eaLnBrk="1" hangingPunct="1">
              <a:buFontTx/>
              <a:buNone/>
              <a:tabLst>
                <a:tab pos="1319213" algn="l"/>
              </a:tabLst>
            </a:pPr>
            <a:r>
              <a:rPr lang="en-US" smtClean="0"/>
              <a:t>		</a:t>
            </a:r>
          </a:p>
        </p:txBody>
      </p:sp>
      <p:pic>
        <p:nvPicPr>
          <p:cNvPr id="631810" name="Picture 4" descr="sniper3"/>
          <p:cNvPicPr>
            <a:picLocks noChangeAspect="1" noChangeArrowheads="1"/>
          </p:cNvPicPr>
          <p:nvPr/>
        </p:nvPicPr>
        <p:blipFill>
          <a:blip r:embed="rId3"/>
          <a:srcRect/>
          <a:stretch>
            <a:fillRect/>
          </a:stretch>
        </p:blipFill>
        <p:spPr bwMode="auto">
          <a:xfrm>
            <a:off x="2590800" y="4038600"/>
            <a:ext cx="3810000" cy="2563813"/>
          </a:xfrm>
          <a:prstGeom prst="rect">
            <a:avLst/>
          </a:prstGeom>
          <a:noFill/>
          <a:ln w="9525">
            <a:noFill/>
            <a:miter lim="800000"/>
            <a:headEnd/>
            <a:tailEnd/>
          </a:ln>
        </p:spPr>
      </p:pic>
      <p:sp>
        <p:nvSpPr>
          <p:cNvPr id="631811" name="Rectangle 2"/>
          <p:cNvSpPr>
            <a:spLocks noGrp="1" noChangeArrowheads="1"/>
          </p:cNvSpPr>
          <p:nvPr>
            <p:ph type="title"/>
          </p:nvPr>
        </p:nvSpPr>
        <p:spPr>
          <a:xfrm>
            <a:off x="914400" y="0"/>
            <a:ext cx="8229600" cy="1143000"/>
          </a:xfrm>
        </p:spPr>
        <p:txBody>
          <a:bodyPr/>
          <a:lstStyle/>
          <a:p>
            <a:pPr eaLnBrk="1" hangingPunct="1"/>
            <a:r>
              <a:rPr lang="en-US" sz="4400" smtClean="0"/>
              <a:t>9-Line Evacuation Request</a:t>
            </a:r>
          </a:p>
        </p:txBody>
      </p:sp>
    </p:spTree>
  </p:cSld>
  <p:clrMapOvr>
    <a:masterClrMapping/>
  </p:clrMapOvr>
  <p:timing>
    <p:tnLst>
      <p:par>
        <p:cTn id="1" dur="indefinite" restart="never" nodeType="tmRoot"/>
      </p:par>
    </p:tnLst>
  </p:timing>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3857" name="Rectangle 3"/>
          <p:cNvSpPr>
            <a:spLocks noGrp="1" noChangeArrowheads="1"/>
          </p:cNvSpPr>
          <p:nvPr>
            <p:ph idx="1"/>
          </p:nvPr>
        </p:nvSpPr>
        <p:spPr>
          <a:xfrm>
            <a:off x="1371600" y="1582738"/>
            <a:ext cx="7391400" cy="1905000"/>
          </a:xfrm>
        </p:spPr>
        <p:txBody>
          <a:bodyPr/>
          <a:lstStyle/>
          <a:p>
            <a:pPr eaLnBrk="1" hangingPunct="1"/>
            <a:r>
              <a:rPr lang="en-US" smtClean="0"/>
              <a:t>Evacuation Categories</a:t>
            </a:r>
          </a:p>
          <a:p>
            <a:pPr eaLnBrk="1" hangingPunct="1"/>
            <a:r>
              <a:rPr lang="en-US" smtClean="0"/>
              <a:t>Tactical Evacuation Rules of Thumb</a:t>
            </a:r>
          </a:p>
          <a:p>
            <a:pPr eaLnBrk="1" hangingPunct="1"/>
            <a:r>
              <a:rPr lang="en-US" smtClean="0"/>
              <a:t>9-Line Evacuation Request</a:t>
            </a:r>
          </a:p>
          <a:p>
            <a:pPr eaLnBrk="1" hangingPunct="1">
              <a:buFontTx/>
              <a:buNone/>
            </a:pPr>
            <a:endParaRPr lang="en-US" smtClean="0"/>
          </a:p>
        </p:txBody>
      </p:sp>
      <p:pic>
        <p:nvPicPr>
          <p:cNvPr id="633858" name="Picture 4" descr="TEC Inside an MRAP"/>
          <p:cNvPicPr>
            <a:picLocks noChangeAspect="1" noChangeArrowheads="1"/>
          </p:cNvPicPr>
          <p:nvPr/>
        </p:nvPicPr>
        <p:blipFill>
          <a:blip r:embed="rId3"/>
          <a:srcRect/>
          <a:stretch>
            <a:fillRect/>
          </a:stretch>
        </p:blipFill>
        <p:spPr bwMode="auto">
          <a:xfrm>
            <a:off x="2057400" y="3505200"/>
            <a:ext cx="4479925" cy="3186113"/>
          </a:xfrm>
          <a:prstGeom prst="rect">
            <a:avLst/>
          </a:prstGeom>
          <a:noFill/>
          <a:ln w="9525">
            <a:noFill/>
            <a:miter lim="800000"/>
            <a:headEnd/>
            <a:tailEnd/>
          </a:ln>
        </p:spPr>
      </p:pic>
      <p:sp>
        <p:nvSpPr>
          <p:cNvPr id="7" name="Rectangle 2"/>
          <p:cNvSpPr>
            <a:spLocks noGrp="1" noChangeArrowheads="1"/>
          </p:cNvSpPr>
          <p:nvPr>
            <p:ph type="title"/>
          </p:nvPr>
        </p:nvSpPr>
        <p:spPr>
          <a:xfrm>
            <a:off x="609600" y="76200"/>
            <a:ext cx="8229600" cy="1143000"/>
          </a:xfrm>
        </p:spPr>
        <p:txBody>
          <a:bodyPr rtlCol="0">
            <a:normAutofit fontScale="90000"/>
          </a:bodyPr>
          <a:lstStyle/>
          <a:p>
            <a:pPr eaLnBrk="1" fontAlgn="auto" hangingPunct="1">
              <a:spcAft>
                <a:spcPts val="0"/>
              </a:spcAft>
              <a:defRPr/>
            </a:pPr>
            <a:r>
              <a:rPr lang="en-US" dirty="0" smtClean="0"/>
              <a:t>Preparing for Evacuation</a:t>
            </a:r>
            <a:br>
              <a:rPr lang="en-US" dirty="0" smtClean="0"/>
            </a:br>
            <a:r>
              <a:rPr lang="en-US" dirty="0" smtClean="0"/>
              <a:t>Summary of Key Points</a:t>
            </a:r>
          </a:p>
        </p:txBody>
      </p:sp>
    </p:spTree>
  </p:cSld>
  <p:clrMapOvr>
    <a:masterClrMapping/>
  </p:clrMapOvr>
  <p:timing>
    <p:tnLst>
      <p:par>
        <p:cTn id="1" dur="indefinite" restart="never" nodeType="tmRoot"/>
      </p:par>
    </p:tnLst>
  </p:timing>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5905" name="Rectangle 2"/>
          <p:cNvSpPr>
            <a:spLocks noGrp="1" noChangeArrowheads="1"/>
          </p:cNvSpPr>
          <p:nvPr>
            <p:ph type="title"/>
          </p:nvPr>
        </p:nvSpPr>
        <p:spPr/>
        <p:txBody>
          <a:bodyPr/>
          <a:lstStyle/>
          <a:p>
            <a:pPr eaLnBrk="1" hangingPunct="1"/>
            <a:endParaRPr lang="en-US" smtClean="0"/>
          </a:p>
        </p:txBody>
      </p:sp>
      <p:pic>
        <p:nvPicPr>
          <p:cNvPr id="635906" name="Picture 4" descr="MH-47"/>
          <p:cNvPicPr>
            <a:picLocks noGrp="1" noChangeAspect="1" noChangeArrowheads="1"/>
          </p:cNvPicPr>
          <p:nvPr>
            <p:ph idx="1"/>
          </p:nvPr>
        </p:nvPicPr>
        <p:blipFill>
          <a:blip r:embed="rId3"/>
          <a:srcRect/>
          <a:stretch>
            <a:fillRect/>
          </a:stretch>
        </p:blipFill>
        <p:spPr>
          <a:xfrm>
            <a:off x="0" y="0"/>
            <a:ext cx="9144000" cy="6858000"/>
          </a:xfrm>
        </p:spPr>
      </p:pic>
      <p:sp>
        <p:nvSpPr>
          <p:cNvPr id="635907" name="Text Box 5"/>
          <p:cNvSpPr txBox="1">
            <a:spLocks noChangeArrowheads="1"/>
          </p:cNvSpPr>
          <p:nvPr/>
        </p:nvSpPr>
        <p:spPr bwMode="auto">
          <a:xfrm>
            <a:off x="2341563" y="-152400"/>
            <a:ext cx="3906837" cy="1098550"/>
          </a:xfrm>
          <a:prstGeom prst="rect">
            <a:avLst/>
          </a:prstGeom>
          <a:noFill/>
          <a:ln w="9525">
            <a:noFill/>
            <a:miter lim="800000"/>
            <a:headEnd/>
            <a:tailEnd/>
          </a:ln>
        </p:spPr>
        <p:txBody>
          <a:bodyPr wrap="none">
            <a:spAutoFit/>
          </a:bodyPr>
          <a:lstStyle/>
          <a:p>
            <a:r>
              <a:rPr lang="en-US" sz="6600">
                <a:solidFill>
                  <a:schemeClr val="bg1"/>
                </a:solidFill>
              </a:rPr>
              <a:t>Questions?</a:t>
            </a:r>
          </a:p>
        </p:txBody>
      </p:sp>
    </p:spTree>
  </p:cSld>
  <p:clrMapOvr>
    <a:masterClrMapping/>
  </p:clrMapOvr>
  <p:timing>
    <p:tnLst>
      <p:par>
        <p:cTn id="1" dur="indefinite" restart="never" nodeType="tmRoot"/>
      </p:par>
    </p:tnLst>
  </p:timing>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3" name="Rectangle 3"/>
          <p:cNvSpPr>
            <a:spLocks noGrp="1" noChangeArrowheads="1"/>
          </p:cNvSpPr>
          <p:nvPr>
            <p:ph idx="1"/>
          </p:nvPr>
        </p:nvSpPr>
        <p:spPr>
          <a:xfrm>
            <a:off x="685800" y="1676400"/>
            <a:ext cx="7772400" cy="4419600"/>
          </a:xfrm>
        </p:spPr>
        <p:txBody>
          <a:bodyPr/>
          <a:lstStyle/>
          <a:p>
            <a:pPr eaLnBrk="1" hangingPunct="1">
              <a:spcBef>
                <a:spcPts val="600"/>
              </a:spcBef>
            </a:pPr>
            <a:r>
              <a:rPr lang="en-US" smtClean="0">
                <a:ea typeface="ＭＳ Ｐゴシック"/>
                <a:cs typeface="ＭＳ Ｐゴシック"/>
              </a:rPr>
              <a:t>Recap from Care Under Fire</a:t>
            </a:r>
          </a:p>
          <a:p>
            <a:pPr eaLnBrk="1" hangingPunct="1">
              <a:spcBef>
                <a:spcPts val="600"/>
              </a:spcBef>
            </a:pPr>
            <a:r>
              <a:rPr lang="en-US" smtClean="0">
                <a:ea typeface="ＭＳ Ｐゴシック"/>
                <a:cs typeface="ＭＳ Ｐゴシック"/>
              </a:rPr>
              <a:t>Your last medical decision during Care Under Fire:</a:t>
            </a:r>
          </a:p>
          <a:p>
            <a:pPr lvl="1" eaLnBrk="1" hangingPunct="1">
              <a:spcBef>
                <a:spcPts val="600"/>
              </a:spcBef>
            </a:pPr>
            <a:r>
              <a:rPr lang="en-US" sz="3200" smtClean="0">
                <a:ea typeface="ＭＳ Ｐゴシック"/>
                <a:cs typeface="ＭＳ Ｐゴシック"/>
              </a:rPr>
              <a:t>Placed tourniquet on left stump</a:t>
            </a:r>
          </a:p>
          <a:p>
            <a:pPr eaLnBrk="1" hangingPunct="1">
              <a:spcBef>
                <a:spcPts val="600"/>
              </a:spcBef>
            </a:pPr>
            <a:r>
              <a:rPr lang="en-US" smtClean="0">
                <a:ea typeface="ＭＳ Ｐゴシック"/>
                <a:cs typeface="ＭＳ Ｐゴシック"/>
              </a:rPr>
              <a:t>You moved the casualty behind cover and returned fire.</a:t>
            </a:r>
          </a:p>
          <a:p>
            <a:pPr eaLnBrk="1" hangingPunct="1">
              <a:spcBef>
                <a:spcPts val="600"/>
              </a:spcBef>
            </a:pPr>
            <a:r>
              <a:rPr lang="en-US" smtClean="0">
                <a:ea typeface="ＭＳ Ｐゴシック"/>
                <a:cs typeface="ＭＳ Ｐゴシック"/>
              </a:rPr>
              <a:t>You provided an update to your mission commander</a:t>
            </a:r>
          </a:p>
        </p:txBody>
      </p:sp>
      <p:sp>
        <p:nvSpPr>
          <p:cNvPr id="637954" name="Rectangle 2"/>
          <p:cNvSpPr>
            <a:spLocks noGrp="1" noChangeArrowheads="1"/>
          </p:cNvSpPr>
          <p:nvPr>
            <p:ph type="title"/>
          </p:nvPr>
        </p:nvSpPr>
        <p:spPr>
          <a:xfrm>
            <a:off x="1905000" y="0"/>
            <a:ext cx="6781800" cy="1143000"/>
          </a:xfrm>
        </p:spPr>
        <p:txBody>
          <a:bodyPr/>
          <a:lstStyle/>
          <a:p>
            <a:pPr eaLnBrk="1" hangingPunct="1"/>
            <a:r>
              <a:rPr lang="en-US" sz="5400" smtClean="0">
                <a:ea typeface="ＭＳ Ｐゴシック"/>
                <a:cs typeface="ＭＳ Ｐゴシック"/>
              </a:rPr>
              <a:t>Convoy IED Scenario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mph" presetSubtype="2" fill="hold" nodeType="withEffect">
                                  <p:stCondLst>
                                    <p:cond delay="0"/>
                                  </p:stCondLst>
                                  <p:childTnLst>
                                    <p:animClr clrSpc="rgb" dir="cw">
                                      <p:cBhvr override="childStyle">
                                        <p:cTn id="6" dur="2000" fill="hold"/>
                                        <p:tgtEl>
                                          <p:spTgt spid="128003">
                                            <p:txEl>
                                              <p:pRg st="0" end="0"/>
                                            </p:txEl>
                                          </p:spTgt>
                                        </p:tgtEl>
                                        <p:attrNameLst>
                                          <p:attrName>style.color</p:attrName>
                                        </p:attrNameLst>
                                      </p:cBhvr>
                                      <p:to>
                                        <a:srgbClr val="9999FF"/>
                                      </p:to>
                                    </p:animClr>
                                  </p:childTnLst>
                                  <p:subTnLst>
                                    <p:animClr clrSpc="rgb" dir="cw">
                                      <p:cBhvr override="childStyle">
                                        <p:cTn dur="1" fill="hold" display="0" masterRel="nextClick" afterEffect="1"/>
                                        <p:tgtEl>
                                          <p:spTgt spid="128003">
                                            <p:txEl>
                                              <p:pRg st="0" end="0"/>
                                            </p:txEl>
                                          </p:spTgt>
                                        </p:tgtEl>
                                        <p:attrNameLst>
                                          <p:attrName>ppt_c</p:attrName>
                                        </p:attrNameLst>
                                      </p:cBhvr>
                                      <p:to>
                                        <a:srgbClr val="9999FF"/>
                                      </p:to>
                                    </p:animClr>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2800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128003">
                                            <p:txEl>
                                              <p:pRg st="1" end="1"/>
                                            </p:txEl>
                                          </p:spTgt>
                                        </p:tgtEl>
                                        <p:attrNameLst>
                                          <p:attrName>ppt_c</p:attrName>
                                        </p:attrNameLst>
                                      </p:cBhvr>
                                      <p:to>
                                        <a:srgbClr val="9999FF"/>
                                      </p:to>
                                    </p:animClr>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2800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128003">
                                            <p:txEl>
                                              <p:pRg st="2" end="2"/>
                                            </p:txEl>
                                          </p:spTgt>
                                        </p:tgtEl>
                                        <p:attrNameLst>
                                          <p:attrName>ppt_c</p:attrName>
                                        </p:attrNameLst>
                                      </p:cBhvr>
                                      <p:to>
                                        <a:srgbClr val="9999FF"/>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28003">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128003">
                                            <p:txEl>
                                              <p:pRg st="3" end="3"/>
                                            </p:txEl>
                                          </p:spTgt>
                                        </p:tgtEl>
                                        <p:attrNameLst>
                                          <p:attrName>ppt_c</p:attrName>
                                        </p:attrNameLst>
                                      </p:cBhvr>
                                      <p:to>
                                        <a:srgbClr val="9999FF"/>
                                      </p:to>
                                    </p:animClr>
                                  </p:sub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28003">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128003">
                                            <p:txEl>
                                              <p:pRg st="4" end="4"/>
                                            </p:txEl>
                                          </p:spTgt>
                                        </p:tgtEl>
                                        <p:attrNameLst>
                                          <p:attrName>ppt_c</p:attrName>
                                        </p:attrNameLst>
                                      </p:cBhvr>
                                      <p:to>
                                        <a:srgbClr val="9999F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026" name="Rectangle 7"/>
          <p:cNvSpPr>
            <a:spLocks noGrp="1" noChangeArrowheads="1"/>
          </p:cNvSpPr>
          <p:nvPr>
            <p:ph idx="1"/>
          </p:nvPr>
        </p:nvSpPr>
        <p:spPr>
          <a:xfrm>
            <a:off x="762000" y="1524000"/>
            <a:ext cx="7772400" cy="4876800"/>
          </a:xfrm>
        </p:spPr>
        <p:txBody>
          <a:bodyPr rtlCol="0">
            <a:noAutofit/>
          </a:bodyPr>
          <a:lstStyle/>
          <a:p>
            <a:pPr marL="0" indent="0" eaLnBrk="1" fontAlgn="auto" hangingPunct="1">
              <a:lnSpc>
                <a:spcPct val="90000"/>
              </a:lnSpc>
              <a:spcBef>
                <a:spcPts val="0"/>
              </a:spcBef>
              <a:spcAft>
                <a:spcPts val="0"/>
              </a:spcAft>
              <a:buFont typeface="Wingdings" pitchFamily="2" charset="2"/>
              <a:buNone/>
              <a:defRPr/>
            </a:pPr>
            <a:r>
              <a:rPr lang="en-US" b="1" dirty="0" smtClean="0">
                <a:ea typeface="ＭＳ Ｐゴシック"/>
                <a:cs typeface="ＭＳ Ｐゴシック"/>
              </a:rPr>
              <a:t>Assumptions in discussing TFC in this scenario:</a:t>
            </a:r>
          </a:p>
          <a:p>
            <a:pPr marL="457200" indent="-457200" eaLnBrk="1" fontAlgn="auto" hangingPunct="1">
              <a:lnSpc>
                <a:spcPct val="90000"/>
              </a:lnSpc>
              <a:spcBef>
                <a:spcPts val="600"/>
              </a:spcBef>
              <a:spcAft>
                <a:spcPts val="0"/>
              </a:spcAft>
              <a:buFont typeface="Arial" pitchFamily="34" charset="0"/>
              <a:buChar char="•"/>
              <a:defRPr/>
            </a:pPr>
            <a:r>
              <a:rPr lang="en-US" sz="2800" dirty="0" smtClean="0">
                <a:ea typeface="ＭＳ Ｐゴシック"/>
                <a:cs typeface="ＭＳ Ｐゴシック"/>
              </a:rPr>
              <a:t>Effective hostile fire has been suppressed.</a:t>
            </a:r>
          </a:p>
          <a:p>
            <a:pPr marL="457200" indent="-457200" eaLnBrk="1" fontAlgn="auto" hangingPunct="1">
              <a:lnSpc>
                <a:spcPct val="90000"/>
              </a:lnSpc>
              <a:spcBef>
                <a:spcPts val="600"/>
              </a:spcBef>
              <a:spcAft>
                <a:spcPts val="0"/>
              </a:spcAft>
              <a:buFont typeface="Arial" pitchFamily="34" charset="0"/>
              <a:buChar char="•"/>
              <a:defRPr/>
            </a:pPr>
            <a:r>
              <a:rPr lang="en-US" sz="2800" dirty="0" smtClean="0">
                <a:ea typeface="ＭＳ Ｐゴシック"/>
                <a:cs typeface="ＭＳ Ｐゴシック"/>
              </a:rPr>
              <a:t>Team Leader has directed that the unit will move.</a:t>
            </a:r>
          </a:p>
          <a:p>
            <a:pPr marL="457200" indent="-457200" eaLnBrk="1" fontAlgn="auto" hangingPunct="1">
              <a:lnSpc>
                <a:spcPct val="90000"/>
              </a:lnSpc>
              <a:spcBef>
                <a:spcPts val="600"/>
              </a:spcBef>
              <a:spcAft>
                <a:spcPts val="0"/>
              </a:spcAft>
              <a:buFont typeface="Arial" pitchFamily="34" charset="0"/>
              <a:buChar char="•"/>
              <a:defRPr/>
            </a:pPr>
            <a:r>
              <a:rPr lang="en-US" sz="2800" dirty="0" smtClean="0">
                <a:ea typeface="ＭＳ Ｐゴシック"/>
                <a:cs typeface="ＭＳ Ｐゴシック"/>
              </a:rPr>
              <a:t>Pre-designated HLZ for helicopter evacuation is 15 minutes away.</a:t>
            </a:r>
          </a:p>
          <a:p>
            <a:pPr marL="457200" indent="-457200" eaLnBrk="1" fontAlgn="auto" hangingPunct="1">
              <a:lnSpc>
                <a:spcPct val="90000"/>
              </a:lnSpc>
              <a:spcBef>
                <a:spcPts val="600"/>
              </a:spcBef>
              <a:spcAft>
                <a:spcPts val="0"/>
              </a:spcAft>
              <a:buFont typeface="Arial" pitchFamily="34" charset="0"/>
              <a:buChar char="•"/>
              <a:defRPr/>
            </a:pPr>
            <a:r>
              <a:rPr lang="en-US" sz="2800" dirty="0" smtClean="0">
                <a:ea typeface="ＭＳ Ｐゴシック"/>
                <a:cs typeface="ＭＳ Ｐゴシック"/>
              </a:rPr>
              <a:t>Flying time to hospital is 30 minutes.</a:t>
            </a:r>
          </a:p>
          <a:p>
            <a:pPr marL="457200" indent="-457200" eaLnBrk="1" fontAlgn="auto" hangingPunct="1">
              <a:lnSpc>
                <a:spcPct val="90000"/>
              </a:lnSpc>
              <a:spcBef>
                <a:spcPts val="600"/>
              </a:spcBef>
              <a:spcAft>
                <a:spcPts val="0"/>
              </a:spcAft>
              <a:buFont typeface="Arial" pitchFamily="34" charset="0"/>
              <a:buChar char="•"/>
              <a:defRPr/>
            </a:pPr>
            <a:r>
              <a:rPr lang="en-US" sz="2800" dirty="0" smtClean="0">
                <a:ea typeface="ＭＳ Ｐゴシック"/>
                <a:cs typeface="ＭＳ Ｐゴシック"/>
              </a:rPr>
              <a:t>Ground evacuation time is 3 hours.</a:t>
            </a:r>
          </a:p>
          <a:p>
            <a:pPr marL="457200" indent="-457200" eaLnBrk="1" fontAlgn="auto" hangingPunct="1">
              <a:lnSpc>
                <a:spcPct val="90000"/>
              </a:lnSpc>
              <a:spcBef>
                <a:spcPts val="600"/>
              </a:spcBef>
              <a:spcAft>
                <a:spcPts val="0"/>
              </a:spcAft>
              <a:buFont typeface="Arial" pitchFamily="34" charset="0"/>
              <a:buChar char="•"/>
              <a:defRPr/>
            </a:pPr>
            <a:r>
              <a:rPr lang="en-US" sz="2800" dirty="0" smtClean="0">
                <a:ea typeface="ＭＳ Ｐゴシック"/>
                <a:cs typeface="ＭＳ Ｐゴシック"/>
              </a:rPr>
              <a:t>Enemy threat to helicopter at HLZ estimated to be minimal.</a:t>
            </a:r>
          </a:p>
        </p:txBody>
      </p:sp>
      <p:sp>
        <p:nvSpPr>
          <p:cNvPr id="640002" name="Rectangle 2"/>
          <p:cNvSpPr>
            <a:spLocks noGrp="1" noChangeArrowheads="1"/>
          </p:cNvSpPr>
          <p:nvPr>
            <p:ph type="title"/>
          </p:nvPr>
        </p:nvSpPr>
        <p:spPr>
          <a:xfrm>
            <a:off x="1905000" y="0"/>
            <a:ext cx="6781800" cy="1143000"/>
          </a:xfrm>
        </p:spPr>
        <p:txBody>
          <a:bodyPr/>
          <a:lstStyle/>
          <a:p>
            <a:pPr eaLnBrk="1" hangingPunct="1"/>
            <a:r>
              <a:rPr lang="en-US" sz="5400" smtClean="0">
                <a:ea typeface="ＭＳ Ｐゴシック"/>
                <a:cs typeface="ＭＳ Ｐゴシック"/>
              </a:rPr>
              <a:t>Convoy IED Scenario</a:t>
            </a:r>
          </a:p>
        </p:txBody>
      </p:sp>
    </p:spTree>
  </p:cSld>
  <p:clrMapOvr>
    <a:masterClrMapping/>
  </p:clrMapOvr>
  <p:transition/>
  <p:timing>
    <p:tnLst>
      <p:par>
        <p:cTn id="1" dur="indefinite" restart="never" nodeType="tmRoot"/>
      </p:par>
    </p:tnLst>
  </p:timing>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5" name="Rectangle 3"/>
          <p:cNvSpPr>
            <a:spLocks noGrp="1" noChangeArrowheads="1"/>
          </p:cNvSpPr>
          <p:nvPr>
            <p:ph idx="1"/>
          </p:nvPr>
        </p:nvSpPr>
        <p:spPr>
          <a:xfrm>
            <a:off x="457200" y="1905000"/>
            <a:ext cx="8229600" cy="3581400"/>
          </a:xfrm>
        </p:spPr>
        <p:txBody>
          <a:bodyPr/>
          <a:lstStyle/>
          <a:p>
            <a:pPr eaLnBrk="1" hangingPunct="1">
              <a:buFont typeface="Wingdings" pitchFamily="2" charset="2"/>
              <a:buNone/>
            </a:pPr>
            <a:r>
              <a:rPr lang="en-US" smtClean="0">
                <a:ea typeface="ＭＳ Ｐゴシック"/>
                <a:cs typeface="ＭＳ Ｐゴシック"/>
              </a:rPr>
              <a:t>Next decision (Command Element)?</a:t>
            </a:r>
          </a:p>
          <a:p>
            <a:pPr eaLnBrk="1" hangingPunct="1"/>
            <a:r>
              <a:rPr lang="en-US" smtClean="0">
                <a:ea typeface="ＭＳ Ｐゴシック"/>
                <a:cs typeface="ＭＳ Ｐゴシック"/>
              </a:rPr>
              <a:t>How to evacuate casualty? </a:t>
            </a:r>
          </a:p>
          <a:p>
            <a:pPr lvl="1" eaLnBrk="1" hangingPunct="1"/>
            <a:r>
              <a:rPr lang="en-US" sz="3200" smtClean="0">
                <a:ea typeface="ＭＳ Ｐゴシック"/>
                <a:cs typeface="ＭＳ Ｐゴシック"/>
              </a:rPr>
              <a:t>Helicopter</a:t>
            </a:r>
          </a:p>
          <a:p>
            <a:pPr lvl="2" eaLnBrk="1" hangingPunct="1"/>
            <a:r>
              <a:rPr lang="en-US" sz="3200" smtClean="0">
                <a:ea typeface="ＭＳ Ｐゴシック"/>
                <a:cs typeface="ＭＳ Ｐゴシック"/>
              </a:rPr>
              <a:t>Longer time delay for ground evacuation</a:t>
            </a:r>
          </a:p>
          <a:p>
            <a:pPr lvl="2" eaLnBrk="1" hangingPunct="1"/>
            <a:r>
              <a:rPr lang="en-US" sz="3200" smtClean="0">
                <a:ea typeface="ＭＳ Ｐゴシック"/>
                <a:cs typeface="ＭＳ Ｐゴシック"/>
              </a:rPr>
              <a:t>Enemy threat at HLZ acceptable</a:t>
            </a:r>
          </a:p>
        </p:txBody>
      </p:sp>
      <p:sp>
        <p:nvSpPr>
          <p:cNvPr id="642050" name="Rectangle 2"/>
          <p:cNvSpPr>
            <a:spLocks noGrp="1" noChangeArrowheads="1"/>
          </p:cNvSpPr>
          <p:nvPr>
            <p:ph type="title"/>
          </p:nvPr>
        </p:nvSpPr>
        <p:spPr>
          <a:xfrm>
            <a:off x="1905000" y="0"/>
            <a:ext cx="6781800" cy="1143000"/>
          </a:xfrm>
        </p:spPr>
        <p:txBody>
          <a:bodyPr/>
          <a:lstStyle/>
          <a:p>
            <a:pPr eaLnBrk="1" hangingPunct="1"/>
            <a:r>
              <a:rPr lang="en-US" sz="5400" smtClean="0">
                <a:ea typeface="ＭＳ Ｐゴシック"/>
                <a:cs typeface="ＭＳ Ｐゴシック"/>
              </a:rPr>
              <a:t>Convoy IED Scenario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5955">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125955">
                                            <p:txEl>
                                              <p:pRg st="0" end="0"/>
                                            </p:txEl>
                                          </p:spTgt>
                                        </p:tgtEl>
                                        <p:attrNameLst>
                                          <p:attrName>ppt_c</p:attrName>
                                        </p:attrNameLst>
                                      </p:cBhvr>
                                      <p:to>
                                        <a:srgbClr val="9999FF"/>
                                      </p:to>
                                    </p:animClr>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25955">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125955">
                                            <p:txEl>
                                              <p:pRg st="1" end="1"/>
                                            </p:txEl>
                                          </p:spTgt>
                                        </p:tgtEl>
                                        <p:attrNameLst>
                                          <p:attrName>ppt_c</p:attrName>
                                        </p:attrNameLst>
                                      </p:cBhvr>
                                      <p:to>
                                        <a:srgbClr val="9999FF"/>
                                      </p:to>
                                    </p:animClr>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25955">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125955">
                                            <p:txEl>
                                              <p:pRg st="2" end="2"/>
                                            </p:txEl>
                                          </p:spTgt>
                                        </p:tgtEl>
                                        <p:attrNameLst>
                                          <p:attrName>ppt_c</p:attrName>
                                        </p:attrNameLst>
                                      </p:cBhvr>
                                      <p:to>
                                        <a:srgbClr val="9999FF"/>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25955">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125955">
                                            <p:txEl>
                                              <p:pRg st="3" end="3"/>
                                            </p:txEl>
                                          </p:spTgt>
                                        </p:tgtEl>
                                        <p:attrNameLst>
                                          <p:attrName>ppt_c</p:attrName>
                                        </p:attrNameLst>
                                      </p:cBhvr>
                                      <p:to>
                                        <a:srgbClr val="9999FF"/>
                                      </p:to>
                                    </p:animClr>
                                  </p:sub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25955">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125955">
                                            <p:txEl>
                                              <p:pRg st="4" end="4"/>
                                            </p:txEl>
                                          </p:spTgt>
                                        </p:tgtEl>
                                        <p:attrNameLst>
                                          <p:attrName>ppt_c</p:attrName>
                                        </p:attrNameLst>
                                      </p:cBhvr>
                                      <p:to>
                                        <a:srgbClr val="9999F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7" name="Rectangle 5"/>
          <p:cNvSpPr>
            <a:spLocks noGrp="1" noChangeArrowheads="1"/>
          </p:cNvSpPr>
          <p:nvPr>
            <p:ph idx="1"/>
          </p:nvPr>
        </p:nvSpPr>
        <p:spPr/>
        <p:txBody>
          <a:bodyPr/>
          <a:lstStyle/>
          <a:p>
            <a:pPr eaLnBrk="1" hangingPunct="1">
              <a:buFont typeface="Wingdings" pitchFamily="2" charset="2"/>
              <a:buNone/>
            </a:pPr>
            <a:r>
              <a:rPr lang="en-US" smtClean="0">
                <a:ea typeface="ＭＳ Ｐゴシック"/>
                <a:cs typeface="ＭＳ Ｐゴシック"/>
              </a:rPr>
              <a:t>Next decision (Command Element)?</a:t>
            </a:r>
          </a:p>
          <a:p>
            <a:pPr eaLnBrk="1" hangingPunct="1"/>
            <a:r>
              <a:rPr lang="en-US" smtClean="0">
                <a:ea typeface="ＭＳ Ｐゴシック"/>
                <a:cs typeface="ＭＳ Ｐゴシック"/>
              </a:rPr>
              <a:t>Load first and treat enroute to HLZ or treat first and load after?   </a:t>
            </a:r>
          </a:p>
          <a:p>
            <a:pPr lvl="1" eaLnBrk="1" hangingPunct="1"/>
            <a:r>
              <a:rPr lang="en-US" sz="3200" smtClean="0">
                <a:ea typeface="ＭＳ Ｐゴシック"/>
                <a:cs typeface="ＭＳ Ｐゴシック"/>
              </a:rPr>
              <a:t>Load and Go </a:t>
            </a:r>
          </a:p>
          <a:p>
            <a:pPr lvl="1" eaLnBrk="1" hangingPunct="1"/>
            <a:r>
              <a:rPr lang="en-US" sz="3200" smtClean="0">
                <a:ea typeface="ＭＳ Ｐゴシック"/>
                <a:cs typeface="ＭＳ Ｐゴシック"/>
              </a:rPr>
              <a:t>Why? </a:t>
            </a:r>
          </a:p>
          <a:p>
            <a:pPr lvl="2" eaLnBrk="1" hangingPunct="1"/>
            <a:r>
              <a:rPr lang="en-US" sz="3200" smtClean="0">
                <a:ea typeface="ＭＳ Ｐゴシック"/>
                <a:cs typeface="ＭＳ Ｐゴシック"/>
              </a:rPr>
              <a:t>Can continue treatment enroute</a:t>
            </a:r>
          </a:p>
          <a:p>
            <a:pPr lvl="2" eaLnBrk="1" hangingPunct="1"/>
            <a:r>
              <a:rPr lang="en-US" sz="3200" smtClean="0">
                <a:ea typeface="ＭＳ Ｐゴシック"/>
                <a:cs typeface="ＭＳ Ｐゴシック"/>
              </a:rPr>
              <a:t>Avoid potential second attack at ambush site</a:t>
            </a:r>
          </a:p>
          <a:p>
            <a:pPr lvl="2" eaLnBrk="1" hangingPunct="1">
              <a:buFont typeface="Wingdings" pitchFamily="2" charset="2"/>
              <a:buNone/>
            </a:pPr>
            <a:endParaRPr lang="en-US" sz="3200" smtClean="0">
              <a:ea typeface="ＭＳ Ｐゴシック"/>
              <a:cs typeface="ＭＳ Ｐゴシック"/>
            </a:endParaRPr>
          </a:p>
        </p:txBody>
      </p:sp>
      <p:sp>
        <p:nvSpPr>
          <p:cNvPr id="644098" name="Rectangle 2"/>
          <p:cNvSpPr>
            <a:spLocks noGrp="1" noChangeArrowheads="1"/>
          </p:cNvSpPr>
          <p:nvPr>
            <p:ph type="title"/>
          </p:nvPr>
        </p:nvSpPr>
        <p:spPr>
          <a:xfrm>
            <a:off x="1905000" y="0"/>
            <a:ext cx="6781800" cy="1143000"/>
          </a:xfrm>
        </p:spPr>
        <p:txBody>
          <a:bodyPr/>
          <a:lstStyle/>
          <a:p>
            <a:pPr eaLnBrk="1" hangingPunct="1"/>
            <a:r>
              <a:rPr lang="en-US" sz="5400" smtClean="0">
                <a:ea typeface="ＭＳ Ｐゴシック"/>
                <a:cs typeface="ＭＳ Ｐゴシック"/>
              </a:rPr>
              <a:t>Convoy IED Scenario</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0"/>
                                          </p:stCondLst>
                                        </p:cTn>
                                        <p:tgtEl>
                                          <p:spTgt spid="120837">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120837">
                                            <p:txEl>
                                              <p:pRg st="0" end="0"/>
                                            </p:txEl>
                                          </p:spTgt>
                                        </p:tgtEl>
                                        <p:attrNameLst>
                                          <p:attrName>ppt_c</p:attrName>
                                        </p:attrNameLst>
                                      </p:cBhvr>
                                      <p:to>
                                        <a:srgbClr val="8080FF"/>
                                      </p:to>
                                    </p:animClr>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20837">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120837">
                                            <p:txEl>
                                              <p:pRg st="1" end="1"/>
                                            </p:txEl>
                                          </p:spTgt>
                                        </p:tgtEl>
                                        <p:attrNameLst>
                                          <p:attrName>ppt_c</p:attrName>
                                        </p:attrNameLst>
                                      </p:cBhvr>
                                      <p:to>
                                        <a:srgbClr val="8080FF"/>
                                      </p:to>
                                    </p:animClr>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20837">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120837">
                                            <p:txEl>
                                              <p:pRg st="2" end="2"/>
                                            </p:txEl>
                                          </p:spTgt>
                                        </p:tgtEl>
                                        <p:attrNameLst>
                                          <p:attrName>ppt_c</p:attrName>
                                        </p:attrNameLst>
                                      </p:cBhvr>
                                      <p:to>
                                        <a:srgbClr val="8080FF"/>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20837">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120837">
                                            <p:txEl>
                                              <p:pRg st="3" end="3"/>
                                            </p:txEl>
                                          </p:spTgt>
                                        </p:tgtEl>
                                        <p:attrNameLst>
                                          <p:attrName>ppt_c</p:attrName>
                                        </p:attrNameLst>
                                      </p:cBhvr>
                                      <p:to>
                                        <a:srgbClr val="8080FF"/>
                                      </p:to>
                                    </p:animClr>
                                  </p:sub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20837">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120837">
                                            <p:txEl>
                                              <p:pRg st="4" end="4"/>
                                            </p:txEl>
                                          </p:spTgt>
                                        </p:tgtEl>
                                        <p:attrNameLst>
                                          <p:attrName>ppt_c</p:attrName>
                                        </p:attrNameLst>
                                      </p:cBhvr>
                                      <p:to>
                                        <a:srgbClr val="8080FF"/>
                                      </p:to>
                                    </p:animClr>
                                  </p:sub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20837">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120837">
                                            <p:txEl>
                                              <p:pRg st="5" end="5"/>
                                            </p:txEl>
                                          </p:spTgt>
                                        </p:tgtEl>
                                        <p:attrNameLst>
                                          <p:attrName>ppt_c</p:attrName>
                                        </p:attrNameLst>
                                      </p:cBhvr>
                                      <p:to>
                                        <a:srgbClr val="8080F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7" name="Rectangle 3"/>
          <p:cNvSpPr>
            <a:spLocks noGrp="1" noChangeArrowheads="1"/>
          </p:cNvSpPr>
          <p:nvPr>
            <p:ph idx="1"/>
          </p:nvPr>
        </p:nvSpPr>
        <p:spPr>
          <a:xfrm>
            <a:off x="685800" y="1676400"/>
            <a:ext cx="7772400" cy="4572000"/>
          </a:xfrm>
        </p:spPr>
        <p:txBody>
          <a:bodyPr rtlCol="0">
            <a:normAutofit fontScale="77500" lnSpcReduction="20000"/>
          </a:bodyPr>
          <a:lstStyle/>
          <a:p>
            <a:pPr marL="0" indent="0" eaLnBrk="1" fontAlgn="auto" hangingPunct="1">
              <a:spcAft>
                <a:spcPts val="0"/>
              </a:spcAft>
              <a:buFont typeface="Wingdings" pitchFamily="2" charset="2"/>
              <a:buNone/>
              <a:defRPr/>
            </a:pPr>
            <a:r>
              <a:rPr lang="en-US" dirty="0" smtClean="0">
                <a:ea typeface="ＭＳ Ｐゴシック"/>
                <a:cs typeface="ＭＳ Ｐゴシック"/>
              </a:rPr>
              <a:t>Casualty is still conscious and has no neck or back pain.</a:t>
            </a:r>
          </a:p>
          <a:p>
            <a:pPr eaLnBrk="1" fontAlgn="auto" hangingPunct="1">
              <a:spcAft>
                <a:spcPts val="0"/>
              </a:spcAft>
              <a:buFont typeface="Wingdings" pitchFamily="2" charset="2"/>
              <a:buNone/>
              <a:defRPr/>
            </a:pPr>
            <a:endParaRPr lang="en-US" dirty="0" smtClean="0">
              <a:ea typeface="ＭＳ Ｐゴシック"/>
              <a:cs typeface="ＭＳ Ｐゴシック"/>
            </a:endParaRPr>
          </a:p>
          <a:p>
            <a:pPr eaLnBrk="1" fontAlgn="auto" hangingPunct="1">
              <a:spcAft>
                <a:spcPts val="0"/>
              </a:spcAft>
              <a:buFont typeface="Wingdings" pitchFamily="2" charset="2"/>
              <a:buNone/>
              <a:defRPr/>
            </a:pPr>
            <a:r>
              <a:rPr lang="en-US" dirty="0" smtClean="0">
                <a:ea typeface="ＭＳ Ｐゴシック"/>
                <a:cs typeface="ＭＳ Ｐゴシック"/>
              </a:rPr>
              <a:t>Next decision?</a:t>
            </a:r>
          </a:p>
          <a:p>
            <a:pPr lvl="1" eaLnBrk="1" fontAlgn="auto" hangingPunct="1">
              <a:spcAft>
                <a:spcPts val="0"/>
              </a:spcAft>
              <a:buFont typeface="Arial" pitchFamily="34" charset="0"/>
              <a:buChar char="–"/>
              <a:defRPr/>
            </a:pPr>
            <a:r>
              <a:rPr lang="en-US" sz="3200" dirty="0" smtClean="0">
                <a:ea typeface="ＭＳ Ｐゴシック"/>
              </a:rPr>
              <a:t>Do you need spinal immobilization?</a:t>
            </a:r>
          </a:p>
          <a:p>
            <a:pPr lvl="1" eaLnBrk="1" fontAlgn="auto" hangingPunct="1">
              <a:spcAft>
                <a:spcPts val="0"/>
              </a:spcAft>
              <a:buFont typeface="Arial" pitchFamily="34" charset="0"/>
              <a:buChar char="–"/>
              <a:defRPr/>
            </a:pPr>
            <a:r>
              <a:rPr lang="en-US" sz="3200" dirty="0" smtClean="0">
                <a:ea typeface="ＭＳ Ｐゴシック"/>
              </a:rPr>
              <a:t>No </a:t>
            </a:r>
          </a:p>
          <a:p>
            <a:pPr lvl="2" eaLnBrk="1" fontAlgn="auto" hangingPunct="1">
              <a:spcAft>
                <a:spcPts val="0"/>
              </a:spcAft>
              <a:buFont typeface="Arial" pitchFamily="34" charset="0"/>
              <a:buChar char="•"/>
              <a:defRPr/>
            </a:pPr>
            <a:r>
              <a:rPr lang="en-US" sz="2800" dirty="0" smtClean="0">
                <a:ea typeface="ＭＳ Ｐゴシック"/>
              </a:rPr>
              <a:t>Not needed unless casualty has neck or back pain</a:t>
            </a:r>
          </a:p>
          <a:p>
            <a:pPr lvl="3" eaLnBrk="1" fontAlgn="auto" hangingPunct="1">
              <a:spcAft>
                <a:spcPts val="0"/>
              </a:spcAft>
              <a:buFont typeface="Arial" pitchFamily="34" charset="0"/>
              <a:buChar char="–"/>
              <a:defRPr/>
            </a:pPr>
            <a:r>
              <a:rPr lang="en-US" sz="2800" dirty="0" smtClean="0">
                <a:ea typeface="ＭＳ Ｐゴシック"/>
              </a:rPr>
              <a:t>Why?</a:t>
            </a:r>
          </a:p>
          <a:p>
            <a:pPr lvl="3" eaLnBrk="1" fontAlgn="auto" hangingPunct="1">
              <a:spcAft>
                <a:spcPts val="0"/>
              </a:spcAft>
              <a:buFont typeface="Arial" pitchFamily="34" charset="0"/>
              <a:buChar char="–"/>
              <a:defRPr/>
            </a:pPr>
            <a:r>
              <a:rPr lang="en-US" sz="2800" dirty="0" smtClean="0">
                <a:ea typeface="ＭＳ Ｐゴシック"/>
              </a:rPr>
              <a:t>Low expectation of spinal fracture in the absence of neck or back pain in a conscious casualty</a:t>
            </a:r>
          </a:p>
          <a:p>
            <a:pPr lvl="3" eaLnBrk="1" fontAlgn="auto" hangingPunct="1">
              <a:spcAft>
                <a:spcPts val="0"/>
              </a:spcAft>
              <a:buFont typeface="Arial" pitchFamily="34" charset="0"/>
              <a:buChar char="–"/>
              <a:defRPr/>
            </a:pPr>
            <a:r>
              <a:rPr lang="en-US" sz="2800" dirty="0" smtClean="0">
                <a:ea typeface="ＭＳ Ｐゴシック"/>
              </a:rPr>
              <a:t>Speed is critical</a:t>
            </a:r>
          </a:p>
          <a:p>
            <a:pPr lvl="3" eaLnBrk="1" fontAlgn="auto" hangingPunct="1">
              <a:spcAft>
                <a:spcPts val="0"/>
              </a:spcAft>
              <a:buFont typeface="Arial" pitchFamily="34" charset="0"/>
              <a:buChar char="–"/>
              <a:defRPr/>
            </a:pPr>
            <a:r>
              <a:rPr lang="en-US" sz="2800" dirty="0" smtClean="0">
                <a:ea typeface="ＭＳ Ｐゴシック"/>
              </a:rPr>
              <a:t>NOTE: Casualties who are unconscious from primary blast trauma should have spinal immobilization if feasible.</a:t>
            </a:r>
          </a:p>
        </p:txBody>
      </p:sp>
      <p:sp>
        <p:nvSpPr>
          <p:cNvPr id="646146" name="Rectangle 2"/>
          <p:cNvSpPr>
            <a:spLocks noGrp="1" noChangeArrowheads="1"/>
          </p:cNvSpPr>
          <p:nvPr>
            <p:ph type="title"/>
          </p:nvPr>
        </p:nvSpPr>
        <p:spPr>
          <a:xfrm>
            <a:off x="1905000" y="0"/>
            <a:ext cx="6781800" cy="1143000"/>
          </a:xfrm>
        </p:spPr>
        <p:txBody>
          <a:bodyPr/>
          <a:lstStyle/>
          <a:p>
            <a:pPr eaLnBrk="1" hangingPunct="1"/>
            <a:r>
              <a:rPr lang="en-US" sz="5400" smtClean="0">
                <a:ea typeface="ＭＳ Ｐゴシック"/>
                <a:cs typeface="ＭＳ Ｐゴシック"/>
              </a:rPr>
              <a:t>Convoy IED Scenario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mph" presetSubtype="2" fill="hold" nodeType="withEffect">
                                  <p:stCondLst>
                                    <p:cond delay="0"/>
                                  </p:stCondLst>
                                  <p:childTnLst>
                                    <p:animClr clrSpc="rgb" dir="cw">
                                      <p:cBhvr override="childStyle">
                                        <p:cTn id="6" dur="2000" fill="hold"/>
                                        <p:tgtEl>
                                          <p:spTgt spid="123907">
                                            <p:txEl>
                                              <p:pRg st="2" end="2"/>
                                            </p:txEl>
                                          </p:spTgt>
                                        </p:tgtEl>
                                        <p:attrNameLst>
                                          <p:attrName>style.color</p:attrName>
                                        </p:attrNameLst>
                                      </p:cBhvr>
                                      <p:to>
                                        <a:srgbClr val="9999FF"/>
                                      </p:to>
                                    </p:animClr>
                                  </p:childTnLst>
                                </p:cTn>
                              </p:par>
                              <p:par>
                                <p:cTn id="7" presetID="3" presetClass="emph" presetSubtype="2" fill="hold" nodeType="withEffect">
                                  <p:stCondLst>
                                    <p:cond delay="0"/>
                                  </p:stCondLst>
                                  <p:childTnLst>
                                    <p:animClr clrSpc="rgb" dir="cw">
                                      <p:cBhvr override="childStyle">
                                        <p:cTn id="8" dur="2000" fill="hold"/>
                                        <p:tgtEl>
                                          <p:spTgt spid="123907">
                                            <p:txEl>
                                              <p:pRg st="0" end="0"/>
                                            </p:txEl>
                                          </p:spTgt>
                                        </p:tgtEl>
                                        <p:attrNameLst>
                                          <p:attrName>style.color</p:attrName>
                                        </p:attrNameLst>
                                      </p:cBhvr>
                                      <p:to>
                                        <a:srgbClr val="9999FF"/>
                                      </p:to>
                                    </p:animClr>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23907">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123907">
                                            <p:txEl>
                                              <p:pRg st="3" end="3"/>
                                            </p:txEl>
                                          </p:spTgt>
                                        </p:tgtEl>
                                        <p:attrNameLst>
                                          <p:attrName>ppt_c</p:attrName>
                                        </p:attrNameLst>
                                      </p:cBhvr>
                                      <p:to>
                                        <a:srgbClr val="9999FF"/>
                                      </p:to>
                                    </p:animClr>
                                  </p:sub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123907">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123907">
                                            <p:txEl>
                                              <p:pRg st="4" end="4"/>
                                            </p:txEl>
                                          </p:spTgt>
                                        </p:tgtEl>
                                        <p:attrNameLst>
                                          <p:attrName>ppt_c</p:attrName>
                                        </p:attrNameLst>
                                      </p:cBhvr>
                                      <p:to>
                                        <a:srgbClr val="9999FF"/>
                                      </p:to>
                                    </p:animClr>
                                  </p:sub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123907">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123907">
                                            <p:txEl>
                                              <p:pRg st="5" end="5"/>
                                            </p:txEl>
                                          </p:spTgt>
                                        </p:tgtEl>
                                        <p:attrNameLst>
                                          <p:attrName>ppt_c</p:attrName>
                                        </p:attrNameLst>
                                      </p:cBhvr>
                                      <p:to>
                                        <a:srgbClr val="9999FF"/>
                                      </p:to>
                                    </p:animClr>
                                  </p:sub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123907">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123907">
                                            <p:txEl>
                                              <p:pRg st="6" end="6"/>
                                            </p:txEl>
                                          </p:spTgt>
                                        </p:tgtEl>
                                        <p:attrNameLst>
                                          <p:attrName>ppt_c</p:attrName>
                                        </p:attrNameLst>
                                      </p:cBhvr>
                                      <p:to>
                                        <a:srgbClr val="9999FF"/>
                                      </p:to>
                                    </p:animClr>
                                  </p:sub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123907">
                                            <p:txEl>
                                              <p:pRg st="7" end="7"/>
                                            </p:txEl>
                                          </p:spTgt>
                                        </p:tgtEl>
                                        <p:attrNameLst>
                                          <p:attrName>style.visibility</p:attrName>
                                        </p:attrNameLst>
                                      </p:cBhvr>
                                      <p:to>
                                        <p:strVal val="visible"/>
                                      </p:to>
                                    </p:set>
                                  </p:childTnLst>
                                  <p:subTnLst>
                                    <p:animClr clrSpc="rgb" dir="cw">
                                      <p:cBhvr override="childStyle">
                                        <p:cTn dur="1" fill="hold" display="0" masterRel="nextClick" afterEffect="1"/>
                                        <p:tgtEl>
                                          <p:spTgt spid="123907">
                                            <p:txEl>
                                              <p:pRg st="7" end="7"/>
                                            </p:txEl>
                                          </p:spTgt>
                                        </p:tgtEl>
                                        <p:attrNameLst>
                                          <p:attrName>ppt_c</p:attrName>
                                        </p:attrNameLst>
                                      </p:cBhvr>
                                      <p:to>
                                        <a:srgbClr val="9999FF"/>
                                      </p:to>
                                    </p:animClr>
                                  </p:sub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123907">
                                            <p:txEl>
                                              <p:pRg st="8" end="8"/>
                                            </p:txEl>
                                          </p:spTgt>
                                        </p:tgtEl>
                                        <p:attrNameLst>
                                          <p:attrName>style.visibility</p:attrName>
                                        </p:attrNameLst>
                                      </p:cBhvr>
                                      <p:to>
                                        <p:strVal val="visible"/>
                                      </p:to>
                                    </p:set>
                                  </p:childTnLst>
                                  <p:subTnLst>
                                    <p:animClr clrSpc="rgb" dir="cw">
                                      <p:cBhvr override="childStyle">
                                        <p:cTn dur="1" fill="hold" display="0" masterRel="nextClick" afterEffect="1"/>
                                        <p:tgtEl>
                                          <p:spTgt spid="123907">
                                            <p:txEl>
                                              <p:pRg st="8" end="8"/>
                                            </p:txEl>
                                          </p:spTgt>
                                        </p:tgtEl>
                                        <p:attrNameLst>
                                          <p:attrName>ppt_c</p:attrName>
                                        </p:attrNameLst>
                                      </p:cBhvr>
                                      <p:to>
                                        <a:srgbClr val="9999FF"/>
                                      </p:to>
                                    </p:animClr>
                                  </p:sub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0"/>
                                          </p:stCondLst>
                                        </p:cTn>
                                        <p:tgtEl>
                                          <p:spTgt spid="123907">
                                            <p:txEl>
                                              <p:pRg st="9" end="9"/>
                                            </p:txEl>
                                          </p:spTgt>
                                        </p:tgtEl>
                                        <p:attrNameLst>
                                          <p:attrName>style.visibility</p:attrName>
                                        </p:attrNameLst>
                                      </p:cBhvr>
                                      <p:to>
                                        <p:strVal val="visible"/>
                                      </p:to>
                                    </p:set>
                                  </p:childTnLst>
                                  <p:subTnLst>
                                    <p:animClr clrSpc="rgb" dir="cw">
                                      <p:cBhvr override="childStyle">
                                        <p:cTn dur="1" fill="hold" display="0" masterRel="nextClick" afterEffect="1"/>
                                        <p:tgtEl>
                                          <p:spTgt spid="123907">
                                            <p:txEl>
                                              <p:pRg st="9" end="9"/>
                                            </p:txEl>
                                          </p:spTgt>
                                        </p:tgtEl>
                                        <p:attrNameLst>
                                          <p:attrName>ppt_c</p:attrName>
                                        </p:attrNameLst>
                                      </p:cBhvr>
                                      <p:to>
                                        <a:srgbClr val="9999F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61" name="Rectangle 5"/>
          <p:cNvSpPr>
            <a:spLocks noGrp="1" noChangeArrowheads="1"/>
          </p:cNvSpPr>
          <p:nvPr>
            <p:ph idx="1"/>
          </p:nvPr>
        </p:nvSpPr>
        <p:spPr>
          <a:xfrm>
            <a:off x="533400" y="1752600"/>
            <a:ext cx="8229600" cy="4267200"/>
          </a:xfrm>
        </p:spPr>
        <p:txBody>
          <a:bodyPr rtlCol="0">
            <a:normAutofit/>
          </a:bodyPr>
          <a:lstStyle/>
          <a:p>
            <a:pPr marL="0" indent="0" eaLnBrk="1" fontAlgn="auto" hangingPunct="1">
              <a:lnSpc>
                <a:spcPct val="90000"/>
              </a:lnSpc>
              <a:spcAft>
                <a:spcPts val="0"/>
              </a:spcAft>
              <a:buFont typeface="Wingdings" pitchFamily="2" charset="2"/>
              <a:buNone/>
              <a:defRPr/>
            </a:pPr>
            <a:r>
              <a:rPr lang="en-US" dirty="0" smtClean="0">
                <a:ea typeface="ＭＳ Ｐゴシック"/>
                <a:cs typeface="ＭＳ Ｐゴシック"/>
              </a:rPr>
              <a:t>Ten minutes later, you and the casualty are in a vehicle enroute to HLZ.</a:t>
            </a:r>
          </a:p>
          <a:p>
            <a:pPr eaLnBrk="1" fontAlgn="auto" hangingPunct="1">
              <a:lnSpc>
                <a:spcPct val="90000"/>
              </a:lnSpc>
              <a:spcAft>
                <a:spcPts val="0"/>
              </a:spcAft>
              <a:buFont typeface="Wingdings" pitchFamily="2" charset="2"/>
              <a:buNone/>
              <a:defRPr/>
            </a:pPr>
            <a:r>
              <a:rPr lang="en-US" dirty="0" smtClean="0">
                <a:ea typeface="ＭＳ Ｐゴシック"/>
                <a:cs typeface="ＭＳ Ｐゴシック"/>
              </a:rPr>
              <a:t>Next action?</a:t>
            </a:r>
          </a:p>
          <a:p>
            <a:pPr eaLnBrk="1" fontAlgn="auto" hangingPunct="1">
              <a:lnSpc>
                <a:spcPct val="90000"/>
              </a:lnSpc>
              <a:spcAft>
                <a:spcPts val="0"/>
              </a:spcAft>
              <a:buFont typeface="Arial" pitchFamily="34" charset="0"/>
              <a:buChar char="•"/>
              <a:defRPr/>
            </a:pPr>
            <a:r>
              <a:rPr lang="en-US" dirty="0" smtClean="0">
                <a:ea typeface="ＭＳ Ｐゴシック"/>
                <a:cs typeface="ＭＳ Ｐゴシック"/>
              </a:rPr>
              <a:t>Reassess casualty</a:t>
            </a:r>
          </a:p>
          <a:p>
            <a:pPr lvl="1" eaLnBrk="1" fontAlgn="auto" hangingPunct="1">
              <a:lnSpc>
                <a:spcPct val="90000"/>
              </a:lnSpc>
              <a:spcAft>
                <a:spcPts val="0"/>
              </a:spcAft>
              <a:buFont typeface="Arial" pitchFamily="34" charset="0"/>
              <a:buChar char="–"/>
              <a:defRPr/>
            </a:pPr>
            <a:r>
              <a:rPr lang="en-US" sz="3200" dirty="0" smtClean="0">
                <a:ea typeface="ＭＳ Ｐゴシック"/>
              </a:rPr>
              <a:t>Casualty is now unconscious</a:t>
            </a:r>
          </a:p>
          <a:p>
            <a:pPr lvl="1" eaLnBrk="1" fontAlgn="auto" hangingPunct="1">
              <a:lnSpc>
                <a:spcPct val="90000"/>
              </a:lnSpc>
              <a:spcAft>
                <a:spcPts val="0"/>
              </a:spcAft>
              <a:buFont typeface="Arial" pitchFamily="34" charset="0"/>
              <a:buChar char="–"/>
              <a:defRPr/>
            </a:pPr>
            <a:r>
              <a:rPr lang="en-US" sz="3200" dirty="0" smtClean="0">
                <a:ea typeface="ＭＳ Ｐゴシック"/>
              </a:rPr>
              <a:t>No bleeding from first tourniquet site</a:t>
            </a:r>
          </a:p>
          <a:p>
            <a:pPr lvl="1" eaLnBrk="1" fontAlgn="auto" hangingPunct="1">
              <a:lnSpc>
                <a:spcPct val="90000"/>
              </a:lnSpc>
              <a:spcAft>
                <a:spcPts val="0"/>
              </a:spcAft>
              <a:buFont typeface="Arial" pitchFamily="34" charset="0"/>
              <a:buChar char="–"/>
              <a:defRPr/>
            </a:pPr>
            <a:r>
              <a:rPr lang="en-US" sz="3200" dirty="0" smtClean="0">
                <a:ea typeface="ＭＳ Ｐゴシック"/>
              </a:rPr>
              <a:t>Other stump noted to have severe bleeding</a:t>
            </a:r>
          </a:p>
        </p:txBody>
      </p:sp>
      <p:sp>
        <p:nvSpPr>
          <p:cNvPr id="648194" name="Rectangle 2"/>
          <p:cNvSpPr>
            <a:spLocks noGrp="1" noChangeArrowheads="1"/>
          </p:cNvSpPr>
          <p:nvPr>
            <p:ph type="title"/>
          </p:nvPr>
        </p:nvSpPr>
        <p:spPr>
          <a:xfrm>
            <a:off x="1905000" y="0"/>
            <a:ext cx="6781800" cy="1143000"/>
          </a:xfrm>
        </p:spPr>
        <p:txBody>
          <a:bodyPr/>
          <a:lstStyle/>
          <a:p>
            <a:pPr eaLnBrk="1" hangingPunct="1"/>
            <a:r>
              <a:rPr lang="en-US" sz="5400" smtClean="0">
                <a:ea typeface="ＭＳ Ｐゴシック"/>
                <a:cs typeface="ＭＳ Ｐゴシック"/>
              </a:rPr>
              <a:t>Convoy IED Scenario</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mph" presetSubtype="2" fill="hold" nodeType="withEffect">
                                  <p:stCondLst>
                                    <p:cond delay="0"/>
                                  </p:stCondLst>
                                  <p:childTnLst>
                                    <p:animClr clrSpc="rgb" dir="cw">
                                      <p:cBhvr override="childStyle">
                                        <p:cTn id="6" dur="2000" fill="hold"/>
                                        <p:tgtEl>
                                          <p:spTgt spid="121861">
                                            <p:txEl>
                                              <p:pRg st="1" end="1"/>
                                            </p:txEl>
                                          </p:spTgt>
                                        </p:tgtEl>
                                        <p:attrNameLst>
                                          <p:attrName>style.color</p:attrName>
                                        </p:attrNameLst>
                                      </p:cBhvr>
                                      <p:to>
                                        <a:srgbClr val="9999FF"/>
                                      </p:to>
                                    </p:animClr>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21861">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121861">
                                            <p:txEl>
                                              <p:pRg st="2" end="2"/>
                                            </p:txEl>
                                          </p:spTgt>
                                        </p:tgtEl>
                                        <p:attrNameLst>
                                          <p:attrName>ppt_c</p:attrName>
                                        </p:attrNameLst>
                                      </p:cBhvr>
                                      <p:to>
                                        <a:srgbClr val="8080FF"/>
                                      </p:to>
                                    </p:animClr>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21861">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121861">
                                            <p:txEl>
                                              <p:pRg st="3" end="3"/>
                                            </p:txEl>
                                          </p:spTgt>
                                        </p:tgtEl>
                                        <p:attrNameLst>
                                          <p:attrName>ppt_c</p:attrName>
                                        </p:attrNameLst>
                                      </p:cBhvr>
                                      <p:to>
                                        <a:srgbClr val="8080FF"/>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21861">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121861">
                                            <p:txEl>
                                              <p:pRg st="4" end="4"/>
                                            </p:txEl>
                                          </p:spTgt>
                                        </p:tgtEl>
                                        <p:attrNameLst>
                                          <p:attrName>ppt_c</p:attrName>
                                        </p:attrNameLst>
                                      </p:cBhvr>
                                      <p:to>
                                        <a:srgbClr val="8080FF"/>
                                      </p:to>
                                    </p:animClr>
                                  </p:sub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21861">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121861">
                                            <p:txEl>
                                              <p:pRg st="5" end="5"/>
                                            </p:txEl>
                                          </p:spTgt>
                                        </p:tgtEl>
                                        <p:attrNameLst>
                                          <p:attrName>ppt_c</p:attrName>
                                        </p:attrNameLst>
                                      </p:cBhvr>
                                      <p:to>
                                        <a:srgbClr val="8080F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3" name="Picture 3" descr="MVC-010X"/>
          <p:cNvPicPr>
            <a:picLocks noChangeAspect="1" noChangeArrowheads="1"/>
          </p:cNvPicPr>
          <p:nvPr/>
        </p:nvPicPr>
        <p:blipFill>
          <a:blip r:embed="rId3">
            <a:lum bright="24000" contrast="30000"/>
          </a:blip>
          <a:srcRect/>
          <a:stretch>
            <a:fillRect/>
          </a:stretch>
        </p:blipFill>
        <p:spPr bwMode="auto">
          <a:xfrm>
            <a:off x="1371600" y="1905000"/>
            <a:ext cx="6553200" cy="4800600"/>
          </a:xfrm>
          <a:prstGeom prst="rect">
            <a:avLst/>
          </a:prstGeom>
          <a:noFill/>
          <a:ln w="57150">
            <a:solidFill>
              <a:srgbClr val="000000"/>
            </a:solidFill>
            <a:miter lim="800000"/>
            <a:headEnd/>
            <a:tailEnd/>
          </a:ln>
        </p:spPr>
      </p:pic>
      <p:sp>
        <p:nvSpPr>
          <p:cNvPr id="84994" name="Text Box 4"/>
          <p:cNvSpPr txBox="1">
            <a:spLocks noChangeArrowheads="1"/>
          </p:cNvSpPr>
          <p:nvPr/>
        </p:nvSpPr>
        <p:spPr bwMode="auto">
          <a:xfrm>
            <a:off x="1371600" y="1905000"/>
            <a:ext cx="6553200" cy="954088"/>
          </a:xfrm>
          <a:prstGeom prst="rect">
            <a:avLst/>
          </a:prstGeom>
          <a:noFill/>
          <a:ln w="9525">
            <a:noFill/>
            <a:miter lim="800000"/>
            <a:headEnd/>
            <a:tailEnd/>
          </a:ln>
        </p:spPr>
        <p:txBody>
          <a:bodyPr>
            <a:spAutoFit/>
          </a:bodyPr>
          <a:lstStyle/>
          <a:p>
            <a:pPr algn="ctr" eaLnBrk="0" hangingPunct="0"/>
            <a:r>
              <a:rPr lang="en-US" b="1">
                <a:cs typeface="Times New Roman" pitchFamily="18" charset="0"/>
              </a:rPr>
              <a:t>***You do not slice, you stab, the membrane***</a:t>
            </a:r>
          </a:p>
        </p:txBody>
      </p:sp>
      <p:sp>
        <p:nvSpPr>
          <p:cNvPr id="84995" name="Line 5"/>
          <p:cNvSpPr>
            <a:spLocks noChangeShapeType="1"/>
          </p:cNvSpPr>
          <p:nvPr/>
        </p:nvSpPr>
        <p:spPr bwMode="auto">
          <a:xfrm flipH="1">
            <a:off x="3733800" y="2895600"/>
            <a:ext cx="609600" cy="1371600"/>
          </a:xfrm>
          <a:prstGeom prst="line">
            <a:avLst/>
          </a:prstGeom>
          <a:noFill/>
          <a:ln w="76200">
            <a:solidFill>
              <a:schemeClr val="bg2"/>
            </a:solidFill>
            <a:round/>
            <a:headEnd/>
            <a:tailEnd type="triangle" w="med" len="med"/>
          </a:ln>
        </p:spPr>
        <p:txBody>
          <a:bodyPr wrap="none" anchor="ctr"/>
          <a:lstStyle/>
          <a:p>
            <a:endParaRPr lang="en-US"/>
          </a:p>
        </p:txBody>
      </p:sp>
      <p:sp>
        <p:nvSpPr>
          <p:cNvPr id="84996" name="Rectangle 13"/>
          <p:cNvSpPr>
            <a:spLocks noGrp="1" noChangeArrowheads="1"/>
          </p:cNvSpPr>
          <p:nvPr>
            <p:ph type="title"/>
          </p:nvPr>
        </p:nvSpPr>
        <p:spPr>
          <a:xfrm>
            <a:off x="2100263" y="0"/>
            <a:ext cx="5791200" cy="1143000"/>
          </a:xfrm>
        </p:spPr>
        <p:txBody>
          <a:bodyPr/>
          <a:lstStyle/>
          <a:p>
            <a:pPr eaLnBrk="1" hangingPunct="1"/>
            <a:r>
              <a:rPr lang="en-US" sz="5400" smtClean="0">
                <a:ea typeface="ＭＳ Ｐゴシック"/>
                <a:cs typeface="ＭＳ Ｐゴシック"/>
              </a:rPr>
              <a:t>Surgical Airway</a:t>
            </a:r>
          </a:p>
        </p:txBody>
      </p:sp>
    </p:spTree>
  </p:cSld>
  <p:clrMapOvr>
    <a:masterClrMapping/>
  </p:clrMapOvr>
  <p:timing>
    <p:tnLst>
      <p:par>
        <p:cTn id="1" dur="indefinite" restart="never" nodeType="tmRoot"/>
      </p:par>
    </p:tnLst>
  </p:timing>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1" name="Rectangle 3"/>
          <p:cNvSpPr>
            <a:spLocks noGrp="1" noChangeArrowheads="1"/>
          </p:cNvSpPr>
          <p:nvPr>
            <p:ph idx="1"/>
          </p:nvPr>
        </p:nvSpPr>
        <p:spPr>
          <a:xfrm>
            <a:off x="838200" y="1295400"/>
            <a:ext cx="7772400" cy="5334000"/>
          </a:xfrm>
        </p:spPr>
        <p:txBody>
          <a:bodyPr/>
          <a:lstStyle/>
          <a:p>
            <a:pPr eaLnBrk="1" hangingPunct="1">
              <a:spcBef>
                <a:spcPct val="0"/>
              </a:spcBef>
            </a:pPr>
            <a:r>
              <a:rPr lang="en-US" smtClean="0">
                <a:ea typeface="ＭＳ Ｐゴシック"/>
                <a:cs typeface="ＭＳ Ｐゴシック"/>
              </a:rPr>
              <a:t>Next action?</a:t>
            </a:r>
          </a:p>
          <a:p>
            <a:pPr lvl="1" eaLnBrk="1" hangingPunct="1">
              <a:spcBef>
                <a:spcPct val="0"/>
              </a:spcBef>
            </a:pPr>
            <a:r>
              <a:rPr lang="en-US" sz="3200" smtClean="0">
                <a:ea typeface="ＭＳ Ｐゴシック"/>
                <a:cs typeface="ＭＳ Ｐゴシック"/>
              </a:rPr>
              <a:t>Place tourniquet on 2</a:t>
            </a:r>
            <a:r>
              <a:rPr lang="en-US" sz="3200" baseline="30000" smtClean="0">
                <a:ea typeface="ＭＳ Ｐゴシック"/>
                <a:cs typeface="ＭＳ Ｐゴシック"/>
              </a:rPr>
              <a:t>nd</a:t>
            </a:r>
            <a:r>
              <a:rPr lang="en-US" sz="3200" smtClean="0">
                <a:ea typeface="ＭＳ Ｐゴシック"/>
                <a:cs typeface="ＭＳ Ｐゴシック"/>
              </a:rPr>
              <a:t> stump </a:t>
            </a:r>
          </a:p>
          <a:p>
            <a:pPr eaLnBrk="1" hangingPunct="1">
              <a:spcBef>
                <a:spcPct val="0"/>
              </a:spcBef>
            </a:pPr>
            <a:r>
              <a:rPr lang="en-US" smtClean="0">
                <a:ea typeface="ＭＳ Ｐゴシック"/>
                <a:cs typeface="ＭＳ Ｐゴシック"/>
              </a:rPr>
              <a:t>Next action? </a:t>
            </a:r>
          </a:p>
          <a:p>
            <a:pPr lvl="1" eaLnBrk="1" hangingPunct="1">
              <a:spcBef>
                <a:spcPct val="0"/>
              </a:spcBef>
            </a:pPr>
            <a:r>
              <a:rPr lang="en-US" sz="3200" smtClean="0">
                <a:ea typeface="ＭＳ Ｐゴシック"/>
                <a:cs typeface="ＭＳ Ｐゴシック"/>
              </a:rPr>
              <a:t>Remove any weapons or ordnance that the casualty may be carrying.</a:t>
            </a:r>
          </a:p>
          <a:p>
            <a:pPr eaLnBrk="1" hangingPunct="1">
              <a:spcBef>
                <a:spcPct val="0"/>
              </a:spcBef>
            </a:pPr>
            <a:r>
              <a:rPr lang="en-US" smtClean="0">
                <a:ea typeface="ＭＳ Ｐゴシック"/>
                <a:cs typeface="ＭＳ Ｐゴシック"/>
              </a:rPr>
              <a:t>Next action?</a:t>
            </a:r>
          </a:p>
          <a:p>
            <a:pPr lvl="1" eaLnBrk="1" hangingPunct="1">
              <a:spcBef>
                <a:spcPct val="0"/>
              </a:spcBef>
            </a:pPr>
            <a:r>
              <a:rPr lang="en-US" sz="3200" smtClean="0">
                <a:ea typeface="ＭＳ Ｐゴシック"/>
                <a:cs typeface="ＭＳ Ｐゴシック"/>
              </a:rPr>
              <a:t>Place nasopharyngeal airway</a:t>
            </a:r>
          </a:p>
          <a:p>
            <a:pPr eaLnBrk="1" hangingPunct="1">
              <a:spcBef>
                <a:spcPct val="0"/>
              </a:spcBef>
            </a:pPr>
            <a:r>
              <a:rPr lang="en-US" smtClean="0">
                <a:ea typeface="ＭＳ Ｐゴシック"/>
                <a:cs typeface="ＭＳ Ｐゴシック"/>
              </a:rPr>
              <a:t>Next action?</a:t>
            </a:r>
          </a:p>
          <a:p>
            <a:pPr lvl="1" eaLnBrk="1" hangingPunct="1">
              <a:spcBef>
                <a:spcPct val="0"/>
              </a:spcBef>
            </a:pPr>
            <a:r>
              <a:rPr lang="en-US" sz="3200" smtClean="0">
                <a:ea typeface="ＭＳ Ｐゴシック"/>
                <a:cs typeface="ＭＳ Ｐゴシック"/>
              </a:rPr>
              <a:t>Make sure he’s not bleeding heavily elsewhere </a:t>
            </a:r>
          </a:p>
          <a:p>
            <a:pPr lvl="1" eaLnBrk="1" hangingPunct="1">
              <a:spcBef>
                <a:spcPct val="0"/>
              </a:spcBef>
            </a:pPr>
            <a:r>
              <a:rPr lang="en-US" sz="3200" smtClean="0">
                <a:ea typeface="ＭＳ Ｐゴシック"/>
                <a:cs typeface="ＭＳ Ｐゴシック"/>
              </a:rPr>
              <a:t>Check for other trauma</a:t>
            </a:r>
          </a:p>
        </p:txBody>
      </p:sp>
      <p:sp>
        <p:nvSpPr>
          <p:cNvPr id="650242" name="Rectangle 2"/>
          <p:cNvSpPr>
            <a:spLocks noGrp="1" noChangeArrowheads="1"/>
          </p:cNvSpPr>
          <p:nvPr>
            <p:ph type="title"/>
          </p:nvPr>
        </p:nvSpPr>
        <p:spPr>
          <a:xfrm>
            <a:off x="1905000" y="0"/>
            <a:ext cx="6781800" cy="1143000"/>
          </a:xfrm>
        </p:spPr>
        <p:txBody>
          <a:bodyPr/>
          <a:lstStyle/>
          <a:p>
            <a:pPr eaLnBrk="1" hangingPunct="1"/>
            <a:r>
              <a:rPr lang="en-US" sz="5400" smtClean="0">
                <a:ea typeface="ＭＳ Ｐゴシック"/>
                <a:cs typeface="ＭＳ Ｐゴシック"/>
              </a:rPr>
              <a:t>Convoy IED Scenario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mph" presetSubtype="2" fill="hold" nodeType="withEffect">
                                  <p:stCondLst>
                                    <p:cond delay="0"/>
                                  </p:stCondLst>
                                  <p:childTnLst>
                                    <p:animClr clrSpc="rgb" dir="cw">
                                      <p:cBhvr override="childStyle">
                                        <p:cTn id="6" dur="2000" fill="hold"/>
                                        <p:tgtEl>
                                          <p:spTgt spid="124931">
                                            <p:txEl>
                                              <p:pRg st="0" end="0"/>
                                            </p:txEl>
                                          </p:spTgt>
                                        </p:tgtEl>
                                        <p:attrNameLst>
                                          <p:attrName>style.color</p:attrName>
                                        </p:attrNameLst>
                                      </p:cBhvr>
                                      <p:to>
                                        <a:srgbClr val="9999FF"/>
                                      </p:to>
                                    </p:animClr>
                                  </p:childTnLst>
                                  <p:subTnLst>
                                    <p:animClr clrSpc="rgb" dir="cw">
                                      <p:cBhvr override="childStyle">
                                        <p:cTn dur="1" fill="hold" display="0" masterRel="nextClick" afterEffect="1"/>
                                        <p:tgtEl>
                                          <p:spTgt spid="124931">
                                            <p:txEl>
                                              <p:pRg st="0" end="0"/>
                                            </p:txEl>
                                          </p:spTgt>
                                        </p:tgtEl>
                                        <p:attrNameLst>
                                          <p:attrName>ppt_c</p:attrName>
                                        </p:attrNameLst>
                                      </p:cBhvr>
                                      <p:to>
                                        <a:srgbClr val="6666FF"/>
                                      </p:to>
                                    </p:animClr>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24931">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124931">
                                            <p:txEl>
                                              <p:pRg st="1" end="1"/>
                                            </p:txEl>
                                          </p:spTgt>
                                        </p:tgtEl>
                                        <p:attrNameLst>
                                          <p:attrName>ppt_c</p:attrName>
                                        </p:attrNameLst>
                                      </p:cBhvr>
                                      <p:to>
                                        <a:srgbClr val="6666FF"/>
                                      </p:to>
                                    </p:animClr>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24931">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124931">
                                            <p:txEl>
                                              <p:pRg st="2" end="2"/>
                                            </p:txEl>
                                          </p:spTgt>
                                        </p:tgtEl>
                                        <p:attrNameLst>
                                          <p:attrName>ppt_c</p:attrName>
                                        </p:attrNameLst>
                                      </p:cBhvr>
                                      <p:to>
                                        <a:srgbClr val="6666FF"/>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24931">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124931">
                                            <p:txEl>
                                              <p:pRg st="3" end="3"/>
                                            </p:txEl>
                                          </p:spTgt>
                                        </p:tgtEl>
                                        <p:attrNameLst>
                                          <p:attrName>ppt_c</p:attrName>
                                        </p:attrNameLst>
                                      </p:cBhvr>
                                      <p:to>
                                        <a:srgbClr val="6666FF"/>
                                      </p:to>
                                    </p:animClr>
                                  </p:sub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24931">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124931">
                                            <p:txEl>
                                              <p:pRg st="4" end="4"/>
                                            </p:txEl>
                                          </p:spTgt>
                                        </p:tgtEl>
                                        <p:attrNameLst>
                                          <p:attrName>ppt_c</p:attrName>
                                        </p:attrNameLst>
                                      </p:cBhvr>
                                      <p:to>
                                        <a:srgbClr val="6666FF"/>
                                      </p:to>
                                    </p:animClr>
                                  </p:sub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24931">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124931">
                                            <p:txEl>
                                              <p:pRg st="5" end="5"/>
                                            </p:txEl>
                                          </p:spTgt>
                                        </p:tgtEl>
                                        <p:attrNameLst>
                                          <p:attrName>ppt_c</p:attrName>
                                        </p:attrNameLst>
                                      </p:cBhvr>
                                      <p:to>
                                        <a:srgbClr val="6666FF"/>
                                      </p:to>
                                    </p:animClr>
                                  </p:sub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24931">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124931">
                                            <p:txEl>
                                              <p:pRg st="6" end="6"/>
                                            </p:txEl>
                                          </p:spTgt>
                                        </p:tgtEl>
                                        <p:attrNameLst>
                                          <p:attrName>ppt_c</p:attrName>
                                        </p:attrNameLst>
                                      </p:cBhvr>
                                      <p:to>
                                        <a:srgbClr val="6666FF"/>
                                      </p:to>
                                    </p:animClr>
                                  </p:sub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124931">
                                            <p:txEl>
                                              <p:pRg st="7" end="7"/>
                                            </p:txEl>
                                          </p:spTgt>
                                        </p:tgtEl>
                                        <p:attrNameLst>
                                          <p:attrName>style.visibility</p:attrName>
                                        </p:attrNameLst>
                                      </p:cBhvr>
                                      <p:to>
                                        <p:strVal val="visible"/>
                                      </p:to>
                                    </p:set>
                                  </p:childTnLst>
                                  <p:subTnLst>
                                    <p:animClr clrSpc="rgb" dir="cw">
                                      <p:cBhvr override="childStyle">
                                        <p:cTn dur="1" fill="hold" display="0" masterRel="nextClick" afterEffect="1"/>
                                        <p:tgtEl>
                                          <p:spTgt spid="124931">
                                            <p:txEl>
                                              <p:pRg st="7" end="7"/>
                                            </p:txEl>
                                          </p:spTgt>
                                        </p:tgtEl>
                                        <p:attrNameLst>
                                          <p:attrName>ppt_c</p:attrName>
                                        </p:attrNameLst>
                                      </p:cBhvr>
                                      <p:to>
                                        <a:srgbClr val="6666FF"/>
                                      </p:to>
                                    </p:animClr>
                                  </p:sub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124931">
                                            <p:txEl>
                                              <p:pRg st="8" end="8"/>
                                            </p:txEl>
                                          </p:spTgt>
                                        </p:tgtEl>
                                        <p:attrNameLst>
                                          <p:attrName>style.visibility</p:attrName>
                                        </p:attrNameLst>
                                      </p:cBhvr>
                                      <p:to>
                                        <p:strVal val="visible"/>
                                      </p:to>
                                    </p:set>
                                  </p:childTnLst>
                                  <p:subTnLst>
                                    <p:animClr clrSpc="rgb" dir="cw">
                                      <p:cBhvr override="childStyle">
                                        <p:cTn dur="1" fill="hold" display="0" masterRel="nextClick" afterEffect="1"/>
                                        <p:tgtEl>
                                          <p:spTgt spid="124931">
                                            <p:txEl>
                                              <p:pRg st="8" end="8"/>
                                            </p:txEl>
                                          </p:spTgt>
                                        </p:tgtEl>
                                        <p:attrNameLst>
                                          <p:attrName>ppt_c</p:attrName>
                                        </p:attrNameLst>
                                      </p:cBhvr>
                                      <p:to>
                                        <a:srgbClr val="6666F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2289" name="Rectangle 5"/>
          <p:cNvSpPr>
            <a:spLocks noGrp="1" noChangeArrowheads="1"/>
          </p:cNvSpPr>
          <p:nvPr>
            <p:ph idx="1"/>
          </p:nvPr>
        </p:nvSpPr>
        <p:spPr>
          <a:xfrm>
            <a:off x="990600" y="1828800"/>
            <a:ext cx="7162800" cy="4343400"/>
          </a:xfrm>
        </p:spPr>
        <p:txBody>
          <a:bodyPr/>
          <a:lstStyle/>
          <a:p>
            <a:pPr eaLnBrk="1" hangingPunct="1">
              <a:spcBef>
                <a:spcPct val="0"/>
              </a:spcBef>
            </a:pPr>
            <a:r>
              <a:rPr lang="en-US" smtClean="0">
                <a:ea typeface="ＭＳ Ｐゴシック"/>
                <a:cs typeface="ＭＳ Ｐゴシック"/>
              </a:rPr>
              <a:t>Next action?	</a:t>
            </a:r>
          </a:p>
          <a:p>
            <a:pPr lvl="1" eaLnBrk="1" hangingPunct="1">
              <a:spcBef>
                <a:spcPct val="0"/>
              </a:spcBef>
            </a:pPr>
            <a:r>
              <a:rPr lang="en-US" sz="3200" smtClean="0">
                <a:ea typeface="ＭＳ Ｐゴシック"/>
                <a:cs typeface="ＭＳ Ｐゴシック"/>
              </a:rPr>
              <a:t>Establish IV access - need to resuscitate for shock</a:t>
            </a:r>
          </a:p>
          <a:p>
            <a:pPr eaLnBrk="1" hangingPunct="1">
              <a:spcBef>
                <a:spcPct val="0"/>
              </a:spcBef>
            </a:pPr>
            <a:r>
              <a:rPr lang="en-US" smtClean="0">
                <a:ea typeface="ＭＳ Ｐゴシック"/>
                <a:cs typeface="ＭＳ Ｐゴシック"/>
              </a:rPr>
              <a:t>Next action?</a:t>
            </a:r>
          </a:p>
          <a:p>
            <a:pPr lvl="1" eaLnBrk="1" hangingPunct="1">
              <a:spcBef>
                <a:spcPct val="0"/>
              </a:spcBef>
            </a:pPr>
            <a:r>
              <a:rPr lang="en-US" sz="3200" smtClean="0">
                <a:ea typeface="ＭＳ Ｐゴシック"/>
                <a:cs typeface="ＭＳ Ｐゴシック"/>
              </a:rPr>
              <a:t>Administer 1 gram of tranexamic acid (TXA) in 100 cc NS or LR</a:t>
            </a:r>
          </a:p>
          <a:p>
            <a:pPr lvl="1" eaLnBrk="1" hangingPunct="1">
              <a:spcBef>
                <a:spcPct val="0"/>
              </a:spcBef>
            </a:pPr>
            <a:r>
              <a:rPr lang="en-US" sz="3200" smtClean="0">
                <a:ea typeface="ＭＳ Ｐゴシック"/>
                <a:cs typeface="ＭＳ Ｐゴシック"/>
              </a:rPr>
              <a:t>Infuse slowly over 10 minutes </a:t>
            </a:r>
          </a:p>
        </p:txBody>
      </p:sp>
      <p:sp>
        <p:nvSpPr>
          <p:cNvPr id="652290" name="Rectangle 2"/>
          <p:cNvSpPr>
            <a:spLocks noGrp="1" noChangeArrowheads="1"/>
          </p:cNvSpPr>
          <p:nvPr>
            <p:ph type="title"/>
          </p:nvPr>
        </p:nvSpPr>
        <p:spPr>
          <a:xfrm>
            <a:off x="1905000" y="0"/>
            <a:ext cx="6781800" cy="1143000"/>
          </a:xfrm>
        </p:spPr>
        <p:txBody>
          <a:bodyPr/>
          <a:lstStyle/>
          <a:p>
            <a:pPr eaLnBrk="1" hangingPunct="1"/>
            <a:r>
              <a:rPr lang="en-US" sz="5400" smtClean="0">
                <a:ea typeface="ＭＳ Ｐゴシック"/>
                <a:cs typeface="ＭＳ Ｐゴシック"/>
              </a:rPr>
              <a:t>Convoy IED Scenario</a:t>
            </a:r>
          </a:p>
        </p:txBody>
      </p:sp>
    </p:spTree>
  </p:cSld>
  <p:clrMapOvr>
    <a:masterClrMapping/>
  </p:clrMapOvr>
  <p:transition/>
  <p:timing>
    <p:tnLst>
      <p:par>
        <p:cTn id="1" dur="indefinite" restart="never" nodeType="tmRoot"/>
      </p:par>
    </p:tnLst>
  </p:timing>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4337" name="Content Placeholder 2"/>
          <p:cNvSpPr>
            <a:spLocks noGrp="1"/>
          </p:cNvSpPr>
          <p:nvPr>
            <p:ph idx="1"/>
          </p:nvPr>
        </p:nvSpPr>
        <p:spPr>
          <a:xfrm>
            <a:off x="1524000" y="1752600"/>
            <a:ext cx="6324600" cy="4114800"/>
          </a:xfrm>
        </p:spPr>
        <p:txBody>
          <a:bodyPr/>
          <a:lstStyle/>
          <a:p>
            <a:pPr eaLnBrk="1" hangingPunct="1">
              <a:spcBef>
                <a:spcPct val="0"/>
              </a:spcBef>
            </a:pPr>
            <a:r>
              <a:rPr lang="en-US" smtClean="0">
                <a:ea typeface="ＭＳ Ｐゴシック"/>
                <a:cs typeface="ＭＳ Ｐゴシック"/>
              </a:rPr>
              <a:t>Next action?</a:t>
            </a:r>
          </a:p>
          <a:p>
            <a:pPr lvl="1" eaLnBrk="1" hangingPunct="1">
              <a:spcBef>
                <a:spcPct val="0"/>
              </a:spcBef>
            </a:pPr>
            <a:r>
              <a:rPr lang="en-US" sz="3200" smtClean="0">
                <a:ea typeface="ＭＳ Ｐゴシック"/>
                <a:cs typeface="ＭＳ Ｐゴシック"/>
              </a:rPr>
              <a:t>Infuse 500cc Hextend </a:t>
            </a:r>
          </a:p>
          <a:p>
            <a:pPr eaLnBrk="1" hangingPunct="1">
              <a:spcBef>
                <a:spcPct val="0"/>
              </a:spcBef>
            </a:pPr>
            <a:r>
              <a:rPr lang="en-US" smtClean="0">
                <a:ea typeface="ＭＳ Ｐゴシック"/>
                <a:cs typeface="ＭＳ Ｐゴシック"/>
              </a:rPr>
              <a:t>Next actions</a:t>
            </a:r>
          </a:p>
          <a:p>
            <a:pPr lvl="1" eaLnBrk="1" hangingPunct="1">
              <a:spcBef>
                <a:spcPct val="0"/>
              </a:spcBef>
            </a:pPr>
            <a:r>
              <a:rPr lang="en-US" sz="3200" smtClean="0">
                <a:ea typeface="ＭＳ Ｐゴシック"/>
                <a:cs typeface="ＭＳ Ｐゴシック"/>
              </a:rPr>
              <a:t>Hypothermia prevention</a:t>
            </a:r>
          </a:p>
          <a:p>
            <a:pPr lvl="1" eaLnBrk="1" hangingPunct="1">
              <a:spcBef>
                <a:spcPct val="0"/>
              </a:spcBef>
            </a:pPr>
            <a:r>
              <a:rPr lang="en-US" sz="3200" smtClean="0">
                <a:ea typeface="ＭＳ Ｐゴシック"/>
                <a:cs typeface="ＭＳ Ｐゴシック"/>
              </a:rPr>
              <a:t>IV antibiotics</a:t>
            </a:r>
          </a:p>
          <a:p>
            <a:pPr lvl="1" eaLnBrk="1" hangingPunct="1">
              <a:spcBef>
                <a:spcPct val="0"/>
              </a:spcBef>
            </a:pPr>
            <a:r>
              <a:rPr lang="en-US" sz="3200" smtClean="0">
                <a:ea typeface="ＭＳ Ｐゴシック"/>
                <a:cs typeface="ＭＳ Ｐゴシック"/>
              </a:rPr>
              <a:t>Pulse ox monitoring</a:t>
            </a:r>
          </a:p>
          <a:p>
            <a:pPr lvl="1" eaLnBrk="1" hangingPunct="1">
              <a:spcBef>
                <a:spcPct val="0"/>
              </a:spcBef>
            </a:pPr>
            <a:r>
              <a:rPr lang="en-US" sz="3200" smtClean="0">
                <a:ea typeface="ＭＳ Ｐゴシック"/>
                <a:cs typeface="ＭＳ Ｐゴシック"/>
              </a:rPr>
              <a:t>Continue to reassess casualty</a:t>
            </a:r>
          </a:p>
          <a:p>
            <a:pPr eaLnBrk="1" hangingPunct="1"/>
            <a:endParaRPr lang="en-US" smtClean="0"/>
          </a:p>
        </p:txBody>
      </p:sp>
      <p:sp>
        <p:nvSpPr>
          <p:cNvPr id="654338" name="Rectangle 2"/>
          <p:cNvSpPr>
            <a:spLocks noGrp="1" noChangeArrowheads="1"/>
          </p:cNvSpPr>
          <p:nvPr>
            <p:ph type="title"/>
          </p:nvPr>
        </p:nvSpPr>
        <p:spPr>
          <a:xfrm>
            <a:off x="1905000" y="0"/>
            <a:ext cx="6781800" cy="1143000"/>
          </a:xfrm>
        </p:spPr>
        <p:txBody>
          <a:bodyPr/>
          <a:lstStyle/>
          <a:p>
            <a:pPr eaLnBrk="1" hangingPunct="1"/>
            <a:r>
              <a:rPr lang="en-US" sz="5400" smtClean="0">
                <a:ea typeface="ＭＳ Ｐゴシック"/>
                <a:cs typeface="ＭＳ Ｐゴシック"/>
              </a:rPr>
              <a:t>Convoy IED Scenario</a:t>
            </a:r>
          </a:p>
        </p:txBody>
      </p:sp>
    </p:spTree>
  </p:cSld>
  <p:clrMapOvr>
    <a:masterClrMapping/>
  </p:clrMapOvr>
  <p:timing>
    <p:tnLst>
      <p:par>
        <p:cTn id="1" dur="indefinite" restart="never" nodeType="tmRoot"/>
      </p:par>
    </p:tnLst>
  </p:timing>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9" name="Rectangle 3"/>
          <p:cNvSpPr>
            <a:spLocks noGrp="1" noChangeArrowheads="1"/>
          </p:cNvSpPr>
          <p:nvPr>
            <p:ph idx="1"/>
          </p:nvPr>
        </p:nvSpPr>
        <p:spPr>
          <a:xfrm>
            <a:off x="1752600" y="1095375"/>
            <a:ext cx="6629400" cy="5029200"/>
          </a:xfrm>
        </p:spPr>
        <p:txBody>
          <a:bodyPr/>
          <a:lstStyle/>
          <a:p>
            <a:pPr eaLnBrk="1" hangingPunct="1">
              <a:lnSpc>
                <a:spcPct val="90000"/>
              </a:lnSpc>
              <a:buFontTx/>
              <a:buNone/>
            </a:pPr>
            <a:r>
              <a:rPr lang="en-US" sz="3600" b="1" u="sng" smtClean="0"/>
              <a:t>What is your 9-line?</a:t>
            </a:r>
          </a:p>
          <a:p>
            <a:pPr eaLnBrk="1" hangingPunct="1">
              <a:lnSpc>
                <a:spcPct val="90000"/>
              </a:lnSpc>
              <a:buFontTx/>
              <a:buNone/>
            </a:pPr>
            <a:r>
              <a:rPr lang="en-US" sz="2800" smtClean="0"/>
              <a:t>Line 1:  Grid NS 12345678</a:t>
            </a:r>
          </a:p>
          <a:p>
            <a:pPr eaLnBrk="1" hangingPunct="1">
              <a:lnSpc>
                <a:spcPct val="90000"/>
              </a:lnSpc>
              <a:buFontTx/>
              <a:buNone/>
            </a:pPr>
            <a:r>
              <a:rPr lang="en-US" sz="2800" smtClean="0"/>
              <a:t>Line 2:  38.90, Convoy 6</a:t>
            </a:r>
          </a:p>
          <a:p>
            <a:pPr eaLnBrk="1" hangingPunct="1">
              <a:lnSpc>
                <a:spcPct val="90000"/>
              </a:lnSpc>
              <a:buFontTx/>
              <a:buNone/>
            </a:pPr>
            <a:r>
              <a:rPr lang="en-US" sz="2800" smtClean="0"/>
              <a:t>Line 3:  1 Urgent</a:t>
            </a:r>
          </a:p>
          <a:p>
            <a:pPr eaLnBrk="1" hangingPunct="1">
              <a:lnSpc>
                <a:spcPct val="90000"/>
              </a:lnSpc>
              <a:buFontTx/>
              <a:buNone/>
            </a:pPr>
            <a:r>
              <a:rPr lang="en-US" sz="2800" smtClean="0"/>
              <a:t>Line 4:  PRBCs, oxygen, advanced airway</a:t>
            </a:r>
          </a:p>
          <a:p>
            <a:pPr eaLnBrk="1" hangingPunct="1">
              <a:lnSpc>
                <a:spcPct val="90000"/>
              </a:lnSpc>
              <a:buFontTx/>
              <a:buNone/>
            </a:pPr>
            <a:r>
              <a:rPr lang="en-US" sz="2800" smtClean="0"/>
              <a:t>Line 5:  1 litter</a:t>
            </a:r>
          </a:p>
          <a:p>
            <a:pPr eaLnBrk="1" hangingPunct="1">
              <a:lnSpc>
                <a:spcPct val="90000"/>
              </a:lnSpc>
              <a:buFontTx/>
              <a:buNone/>
            </a:pPr>
            <a:r>
              <a:rPr lang="en-US" sz="2800" smtClean="0"/>
              <a:t>Line 6:  Secure</a:t>
            </a:r>
          </a:p>
          <a:p>
            <a:pPr eaLnBrk="1" hangingPunct="1">
              <a:lnSpc>
                <a:spcPct val="90000"/>
              </a:lnSpc>
              <a:buFontTx/>
              <a:buNone/>
            </a:pPr>
            <a:r>
              <a:rPr lang="en-US" sz="2800" smtClean="0"/>
              <a:t>Line 7:  VS-17 (Orange Panel)</a:t>
            </a:r>
          </a:p>
          <a:p>
            <a:pPr eaLnBrk="1" hangingPunct="1">
              <a:lnSpc>
                <a:spcPct val="90000"/>
              </a:lnSpc>
              <a:buFontTx/>
              <a:buNone/>
            </a:pPr>
            <a:r>
              <a:rPr lang="en-US" sz="2800" smtClean="0"/>
              <a:t>Line 8:  U.S. Military</a:t>
            </a:r>
          </a:p>
          <a:p>
            <a:pPr eaLnBrk="1" hangingPunct="1">
              <a:lnSpc>
                <a:spcPct val="90000"/>
              </a:lnSpc>
              <a:buFontTx/>
              <a:buNone/>
            </a:pPr>
            <a:r>
              <a:rPr lang="en-US" sz="2800" smtClean="0"/>
              <a:t>Line 9:  Flat field</a:t>
            </a:r>
          </a:p>
          <a:p>
            <a:pPr eaLnBrk="1" hangingPunct="1">
              <a:lnSpc>
                <a:spcPct val="90000"/>
              </a:lnSpc>
              <a:buFontTx/>
              <a:buNone/>
            </a:pPr>
            <a:endParaRPr lang="en-US" sz="2800" smtClean="0"/>
          </a:p>
          <a:p>
            <a:pPr eaLnBrk="1" hangingPunct="1">
              <a:lnSpc>
                <a:spcPct val="90000"/>
              </a:lnSpc>
              <a:buFontTx/>
              <a:buNone/>
            </a:pPr>
            <a:endParaRPr lang="en-US" smtClean="0"/>
          </a:p>
          <a:p>
            <a:pPr eaLnBrk="1" hangingPunct="1">
              <a:lnSpc>
                <a:spcPct val="90000"/>
              </a:lnSpc>
              <a:buFontTx/>
              <a:buNone/>
            </a:pPr>
            <a:endParaRPr lang="en-US" smtClean="0"/>
          </a:p>
          <a:p>
            <a:pPr lvl="2" eaLnBrk="1" hangingPunct="1">
              <a:lnSpc>
                <a:spcPct val="90000"/>
              </a:lnSpc>
            </a:pPr>
            <a:endParaRPr lang="en-US" smtClean="0"/>
          </a:p>
          <a:p>
            <a:pPr lvl="2" eaLnBrk="1" hangingPunct="1">
              <a:lnSpc>
                <a:spcPct val="90000"/>
              </a:lnSpc>
            </a:pPr>
            <a:endParaRPr lang="en-US" smtClean="0"/>
          </a:p>
          <a:p>
            <a:pPr lvl="2" eaLnBrk="1" hangingPunct="1">
              <a:lnSpc>
                <a:spcPct val="90000"/>
              </a:lnSpc>
            </a:pPr>
            <a:endParaRPr lang="en-US" smtClean="0"/>
          </a:p>
        </p:txBody>
      </p:sp>
      <p:sp>
        <p:nvSpPr>
          <p:cNvPr id="656386" name="Text Box 4"/>
          <p:cNvSpPr txBox="1">
            <a:spLocks noChangeArrowheads="1"/>
          </p:cNvSpPr>
          <p:nvPr/>
        </p:nvSpPr>
        <p:spPr bwMode="auto">
          <a:xfrm>
            <a:off x="1752600" y="6124575"/>
            <a:ext cx="5459413" cy="1114425"/>
          </a:xfrm>
          <a:prstGeom prst="rect">
            <a:avLst/>
          </a:prstGeom>
          <a:noFill/>
          <a:ln w="9525">
            <a:noFill/>
            <a:miter lim="800000"/>
            <a:headEnd/>
            <a:tailEnd/>
          </a:ln>
        </p:spPr>
        <p:txBody>
          <a:bodyPr wrap="none">
            <a:spAutoFit/>
          </a:bodyPr>
          <a:lstStyle/>
          <a:p>
            <a:pPr>
              <a:lnSpc>
                <a:spcPct val="80000"/>
              </a:lnSpc>
              <a:spcBef>
                <a:spcPct val="20000"/>
              </a:spcBef>
            </a:pPr>
            <a:r>
              <a:rPr lang="en-US" sz="2400" b="1"/>
              <a:t>* Some individuals recommend adding a</a:t>
            </a:r>
          </a:p>
          <a:p>
            <a:pPr>
              <a:lnSpc>
                <a:spcPct val="80000"/>
              </a:lnSpc>
              <a:spcBef>
                <a:spcPct val="20000"/>
              </a:spcBef>
            </a:pPr>
            <a:r>
              <a:rPr lang="en-US" sz="2400" b="1"/>
              <a:t>      tenth line: the casualty’s vital signs</a:t>
            </a:r>
          </a:p>
          <a:p>
            <a:endParaRPr lang="en-US" sz="2400" b="1"/>
          </a:p>
        </p:txBody>
      </p:sp>
      <p:sp>
        <p:nvSpPr>
          <p:cNvPr id="656387" name="Rectangle 2"/>
          <p:cNvSpPr>
            <a:spLocks noGrp="1" noChangeArrowheads="1"/>
          </p:cNvSpPr>
          <p:nvPr>
            <p:ph type="title"/>
          </p:nvPr>
        </p:nvSpPr>
        <p:spPr>
          <a:xfrm>
            <a:off x="685800" y="0"/>
            <a:ext cx="8229600" cy="1143000"/>
          </a:xfrm>
        </p:spPr>
        <p:txBody>
          <a:bodyPr/>
          <a:lstStyle/>
          <a:p>
            <a:pPr eaLnBrk="1" hangingPunct="1"/>
            <a:r>
              <a:rPr lang="en-US" sz="4800" smtClean="0"/>
              <a:t>Convoy IED Scenario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6739">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116739">
                                            <p:txEl>
                                              <p:pRg st="0" end="0"/>
                                            </p:txEl>
                                          </p:spTgt>
                                        </p:tgtEl>
                                        <p:attrNameLst>
                                          <p:attrName>ppt_c</p:attrName>
                                        </p:attrNameLst>
                                      </p:cBhvr>
                                      <p:to>
                                        <a:srgbClr val="9999FF"/>
                                      </p:to>
                                    </p:animClr>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6739">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116739">
                                            <p:txEl>
                                              <p:pRg st="1" end="1"/>
                                            </p:txEl>
                                          </p:spTgt>
                                        </p:tgtEl>
                                        <p:attrNameLst>
                                          <p:attrName>ppt_c</p:attrName>
                                        </p:attrNameLst>
                                      </p:cBhvr>
                                      <p:to>
                                        <a:srgbClr val="9999FF"/>
                                      </p:to>
                                    </p:animClr>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16739">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116739">
                                            <p:txEl>
                                              <p:pRg st="2" end="2"/>
                                            </p:txEl>
                                          </p:spTgt>
                                        </p:tgtEl>
                                        <p:attrNameLst>
                                          <p:attrName>ppt_c</p:attrName>
                                        </p:attrNameLst>
                                      </p:cBhvr>
                                      <p:to>
                                        <a:srgbClr val="9999FF"/>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16739">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116739">
                                            <p:txEl>
                                              <p:pRg st="3" end="3"/>
                                            </p:txEl>
                                          </p:spTgt>
                                        </p:tgtEl>
                                        <p:attrNameLst>
                                          <p:attrName>ppt_c</p:attrName>
                                        </p:attrNameLst>
                                      </p:cBhvr>
                                      <p:to>
                                        <a:srgbClr val="9999FF"/>
                                      </p:to>
                                    </p:animClr>
                                  </p:sub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16739">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116739">
                                            <p:txEl>
                                              <p:pRg st="4" end="4"/>
                                            </p:txEl>
                                          </p:spTgt>
                                        </p:tgtEl>
                                        <p:attrNameLst>
                                          <p:attrName>ppt_c</p:attrName>
                                        </p:attrNameLst>
                                      </p:cBhvr>
                                      <p:to>
                                        <a:srgbClr val="9999FF"/>
                                      </p:to>
                                    </p:animClr>
                                  </p:sub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16739">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116739">
                                            <p:txEl>
                                              <p:pRg st="5" end="5"/>
                                            </p:txEl>
                                          </p:spTgt>
                                        </p:tgtEl>
                                        <p:attrNameLst>
                                          <p:attrName>ppt_c</p:attrName>
                                        </p:attrNameLst>
                                      </p:cBhvr>
                                      <p:to>
                                        <a:srgbClr val="9999FF"/>
                                      </p:to>
                                    </p:animClr>
                                  </p:sub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16739">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116739">
                                            <p:txEl>
                                              <p:pRg st="6" end="6"/>
                                            </p:txEl>
                                          </p:spTgt>
                                        </p:tgtEl>
                                        <p:attrNameLst>
                                          <p:attrName>ppt_c</p:attrName>
                                        </p:attrNameLst>
                                      </p:cBhvr>
                                      <p:to>
                                        <a:srgbClr val="9999FF"/>
                                      </p:to>
                                    </p:animClr>
                                  </p:sub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116739">
                                            <p:txEl>
                                              <p:pRg st="7" end="7"/>
                                            </p:txEl>
                                          </p:spTgt>
                                        </p:tgtEl>
                                        <p:attrNameLst>
                                          <p:attrName>style.visibility</p:attrName>
                                        </p:attrNameLst>
                                      </p:cBhvr>
                                      <p:to>
                                        <p:strVal val="visible"/>
                                      </p:to>
                                    </p:set>
                                  </p:childTnLst>
                                  <p:subTnLst>
                                    <p:animClr clrSpc="rgb" dir="cw">
                                      <p:cBhvr override="childStyle">
                                        <p:cTn dur="1" fill="hold" display="0" masterRel="nextClick" afterEffect="1"/>
                                        <p:tgtEl>
                                          <p:spTgt spid="116739">
                                            <p:txEl>
                                              <p:pRg st="7" end="7"/>
                                            </p:txEl>
                                          </p:spTgt>
                                        </p:tgtEl>
                                        <p:attrNameLst>
                                          <p:attrName>ppt_c</p:attrName>
                                        </p:attrNameLst>
                                      </p:cBhvr>
                                      <p:to>
                                        <a:srgbClr val="9999FF"/>
                                      </p:to>
                                    </p:animClr>
                                  </p:sub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116739">
                                            <p:txEl>
                                              <p:pRg st="8" end="8"/>
                                            </p:txEl>
                                          </p:spTgt>
                                        </p:tgtEl>
                                        <p:attrNameLst>
                                          <p:attrName>style.visibility</p:attrName>
                                        </p:attrNameLst>
                                      </p:cBhvr>
                                      <p:to>
                                        <p:strVal val="visible"/>
                                      </p:to>
                                    </p:set>
                                  </p:childTnLst>
                                  <p:subTnLst>
                                    <p:animClr clrSpc="rgb" dir="cw">
                                      <p:cBhvr override="childStyle">
                                        <p:cTn dur="1" fill="hold" display="0" masterRel="nextClick" afterEffect="1"/>
                                        <p:tgtEl>
                                          <p:spTgt spid="116739">
                                            <p:txEl>
                                              <p:pRg st="8" end="8"/>
                                            </p:txEl>
                                          </p:spTgt>
                                        </p:tgtEl>
                                        <p:attrNameLst>
                                          <p:attrName>ppt_c</p:attrName>
                                        </p:attrNameLst>
                                      </p:cBhvr>
                                      <p:to>
                                        <a:srgbClr val="9999FF"/>
                                      </p:to>
                                    </p:animClr>
                                  </p:sub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116739">
                                            <p:txEl>
                                              <p:pRg st="9" end="9"/>
                                            </p:txEl>
                                          </p:spTgt>
                                        </p:tgtEl>
                                        <p:attrNameLst>
                                          <p:attrName>style.visibility</p:attrName>
                                        </p:attrNameLst>
                                      </p:cBhvr>
                                      <p:to>
                                        <p:strVal val="visible"/>
                                      </p:to>
                                    </p:set>
                                  </p:childTnLst>
                                  <p:subTnLst>
                                    <p:animClr clrSpc="rgb" dir="cw">
                                      <p:cBhvr override="childStyle">
                                        <p:cTn dur="1" fill="hold" display="0" masterRel="nextClick" afterEffect="1"/>
                                        <p:tgtEl>
                                          <p:spTgt spid="116739">
                                            <p:txEl>
                                              <p:pRg st="9" end="9"/>
                                            </p:txEl>
                                          </p:spTgt>
                                        </p:tgtEl>
                                        <p:attrNameLst>
                                          <p:attrName>ppt_c</p:attrName>
                                        </p:attrNameLst>
                                      </p:cBhvr>
                                      <p:to>
                                        <a:srgbClr val="9999F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7" name="Rectangle 3"/>
          <p:cNvSpPr>
            <a:spLocks noGrp="1" noChangeArrowheads="1"/>
          </p:cNvSpPr>
          <p:nvPr>
            <p:ph idx="1"/>
          </p:nvPr>
        </p:nvSpPr>
        <p:spPr>
          <a:xfrm>
            <a:off x="457200" y="1600200"/>
            <a:ext cx="8229600" cy="4953000"/>
          </a:xfrm>
        </p:spPr>
        <p:txBody>
          <a:bodyPr/>
          <a:lstStyle/>
          <a:p>
            <a:pPr eaLnBrk="1" hangingPunct="1">
              <a:lnSpc>
                <a:spcPct val="80000"/>
              </a:lnSpc>
              <a:buFontTx/>
              <a:buNone/>
            </a:pPr>
            <a:r>
              <a:rPr lang="en-US" b="1" smtClean="0"/>
              <a:t>Your convoy has now arrived at the HLZ</a:t>
            </a:r>
          </a:p>
          <a:p>
            <a:pPr eaLnBrk="1" hangingPunct="1">
              <a:lnSpc>
                <a:spcPct val="80000"/>
              </a:lnSpc>
              <a:buFontTx/>
              <a:buNone/>
            </a:pPr>
            <a:r>
              <a:rPr lang="en-US" b="1" smtClean="0"/>
              <a:t>Next steps?</a:t>
            </a:r>
          </a:p>
          <a:p>
            <a:pPr eaLnBrk="1" hangingPunct="1">
              <a:lnSpc>
                <a:spcPct val="80000"/>
              </a:lnSpc>
            </a:pPr>
            <a:r>
              <a:rPr lang="en-US" sz="2800" smtClean="0"/>
              <a:t>Continue to reassess casualty and prep for helo transfer</a:t>
            </a:r>
          </a:p>
          <a:p>
            <a:pPr lvl="1" eaLnBrk="1" hangingPunct="1">
              <a:lnSpc>
                <a:spcPct val="80000"/>
              </a:lnSpc>
            </a:pPr>
            <a:r>
              <a:rPr lang="en-US" smtClean="0"/>
              <a:t>Search casualty for any remaining weapons before boarding helo</a:t>
            </a:r>
          </a:p>
          <a:p>
            <a:pPr lvl="1" eaLnBrk="1" hangingPunct="1">
              <a:lnSpc>
                <a:spcPct val="80000"/>
              </a:lnSpc>
            </a:pPr>
            <a:r>
              <a:rPr lang="en-US" smtClean="0"/>
              <a:t>Secure casualty’s personal effects</a:t>
            </a:r>
          </a:p>
          <a:p>
            <a:pPr lvl="1" eaLnBrk="1" hangingPunct="1">
              <a:lnSpc>
                <a:spcPct val="80000"/>
              </a:lnSpc>
            </a:pPr>
            <a:r>
              <a:rPr lang="en-US" smtClean="0"/>
              <a:t>Document casualty status and treatment</a:t>
            </a:r>
          </a:p>
        </p:txBody>
      </p:sp>
      <p:sp>
        <p:nvSpPr>
          <p:cNvPr id="658434" name="Rectangle 2"/>
          <p:cNvSpPr>
            <a:spLocks noGrp="1" noChangeArrowheads="1"/>
          </p:cNvSpPr>
          <p:nvPr>
            <p:ph type="title"/>
          </p:nvPr>
        </p:nvSpPr>
        <p:spPr>
          <a:xfrm>
            <a:off x="685800" y="0"/>
            <a:ext cx="8229600" cy="1143000"/>
          </a:xfrm>
        </p:spPr>
        <p:txBody>
          <a:bodyPr/>
          <a:lstStyle/>
          <a:p>
            <a:pPr eaLnBrk="1" hangingPunct="1"/>
            <a:r>
              <a:rPr lang="en-US" sz="4800" smtClean="0"/>
              <a:t>Convoy IED Scenario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8787">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118787">
                                            <p:txEl>
                                              <p:pRg st="0" end="0"/>
                                            </p:txEl>
                                          </p:spTgt>
                                        </p:tgtEl>
                                        <p:attrNameLst>
                                          <p:attrName>ppt_c</p:attrName>
                                        </p:attrNameLst>
                                      </p:cBhvr>
                                      <p:to>
                                        <a:schemeClr val="hlink"/>
                                      </p:to>
                                    </p:animClr>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8787">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118787">
                                            <p:txEl>
                                              <p:pRg st="1" end="1"/>
                                            </p:txEl>
                                          </p:spTgt>
                                        </p:tgtEl>
                                        <p:attrNameLst>
                                          <p:attrName>ppt_c</p:attrName>
                                        </p:attrNameLst>
                                      </p:cBhvr>
                                      <p:to>
                                        <a:schemeClr val="hlink"/>
                                      </p:to>
                                    </p:animClr>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8787">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118787">
                                            <p:txEl>
                                              <p:pRg st="2" end="2"/>
                                            </p:txEl>
                                          </p:spTgt>
                                        </p:tgtEl>
                                        <p:attrNameLst>
                                          <p:attrName>ppt_c</p:attrName>
                                        </p:attrNameLst>
                                      </p:cBhvr>
                                      <p:to>
                                        <a:schemeClr val="hlink"/>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8787">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118787">
                                            <p:txEl>
                                              <p:pRg st="3" end="3"/>
                                            </p:txEl>
                                          </p:spTgt>
                                        </p:tgtEl>
                                        <p:attrNameLst>
                                          <p:attrName>ppt_c</p:attrName>
                                        </p:attrNameLst>
                                      </p:cBhvr>
                                      <p:to>
                                        <a:schemeClr val="hlink"/>
                                      </p:to>
                                    </p:animClr>
                                  </p:sub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8787">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118787">
                                            <p:txEl>
                                              <p:pRg st="4" end="4"/>
                                            </p:txEl>
                                          </p:spTgt>
                                        </p:tgtEl>
                                        <p:attrNameLst>
                                          <p:attrName>ppt_c</p:attrName>
                                        </p:attrNameLst>
                                      </p:cBhvr>
                                      <p:to>
                                        <a:schemeClr val="hlink"/>
                                      </p:to>
                                    </p:animClr>
                                  </p:sub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8787">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118787">
                                            <p:txEl>
                                              <p:pRg st="5" end="5"/>
                                            </p:txEl>
                                          </p:spTgt>
                                        </p:tgtEl>
                                        <p:attrNameLst>
                                          <p:attrName>ppt_c</p:attrName>
                                        </p:attrNameLst>
                                      </p:cBhvr>
                                      <p:to>
                                        <a:schemeClr va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87" grpId="0" build="p"/>
    </p:bldLst>
  </p:timing>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0481" name="Picture 6" descr="060811-combat4"/>
          <p:cNvPicPr>
            <a:picLocks noChangeAspect="1" noChangeArrowheads="1"/>
          </p:cNvPicPr>
          <p:nvPr/>
        </p:nvPicPr>
        <p:blipFill>
          <a:blip r:embed="rId3"/>
          <a:srcRect r="58"/>
          <a:stretch>
            <a:fillRect/>
          </a:stretch>
        </p:blipFill>
        <p:spPr bwMode="auto">
          <a:xfrm>
            <a:off x="6172200" y="4603750"/>
            <a:ext cx="2971800" cy="2254250"/>
          </a:xfrm>
          <a:prstGeom prst="rect">
            <a:avLst/>
          </a:prstGeom>
          <a:noFill/>
          <a:ln w="9525">
            <a:noFill/>
            <a:miter lim="800000"/>
            <a:headEnd/>
            <a:tailEnd/>
          </a:ln>
        </p:spPr>
      </p:pic>
      <p:sp>
        <p:nvSpPr>
          <p:cNvPr id="233474" name="Rectangle 2"/>
          <p:cNvSpPr>
            <a:spLocks noGrp="1" noChangeArrowheads="1"/>
          </p:cNvSpPr>
          <p:nvPr>
            <p:ph type="title"/>
          </p:nvPr>
        </p:nvSpPr>
        <p:spPr>
          <a:xfrm>
            <a:off x="1905000" y="152400"/>
            <a:ext cx="5410200" cy="838200"/>
          </a:xfrm>
        </p:spPr>
        <p:txBody>
          <a:bodyPr rtlCol="0">
            <a:normAutofit fontScale="90000"/>
          </a:bodyPr>
          <a:lstStyle/>
          <a:p>
            <a:pPr eaLnBrk="1" fontAlgn="auto" hangingPunct="1">
              <a:spcAft>
                <a:spcPts val="0"/>
              </a:spcAft>
              <a:defRPr/>
            </a:pPr>
            <a:r>
              <a:rPr lang="en-US" sz="6000" dirty="0" smtClean="0">
                <a:ea typeface="ＭＳ Ｐゴシック"/>
                <a:cs typeface="ＭＳ Ｐゴシック"/>
              </a:rPr>
              <a:t>Remember</a:t>
            </a:r>
          </a:p>
        </p:txBody>
      </p:sp>
      <p:sp>
        <p:nvSpPr>
          <p:cNvPr id="660483" name="Rectangle 3"/>
          <p:cNvSpPr>
            <a:spLocks noGrp="1" noChangeArrowheads="1"/>
          </p:cNvSpPr>
          <p:nvPr>
            <p:ph idx="1"/>
          </p:nvPr>
        </p:nvSpPr>
        <p:spPr>
          <a:xfrm>
            <a:off x="228600" y="1752600"/>
            <a:ext cx="8686800" cy="4114800"/>
          </a:xfrm>
        </p:spPr>
        <p:txBody>
          <a:bodyPr/>
          <a:lstStyle/>
          <a:p>
            <a:pPr marL="0" indent="0" eaLnBrk="1" hangingPunct="1"/>
            <a:r>
              <a:rPr lang="en-US" sz="3600" b="1" smtClean="0">
                <a:ea typeface="ＭＳ Ｐゴシック"/>
                <a:cs typeface="ＭＳ Ｐゴシック"/>
              </a:rPr>
              <a:t> The TCCC guidelines are not a rigid</a:t>
            </a:r>
          </a:p>
          <a:p>
            <a:pPr marL="0" indent="0" eaLnBrk="1" hangingPunct="1">
              <a:buFont typeface="Wingdings" pitchFamily="2" charset="2"/>
              <a:buNone/>
            </a:pPr>
            <a:r>
              <a:rPr lang="en-US" sz="3600" b="1" smtClean="0">
                <a:ea typeface="ＭＳ Ｐゴシック"/>
                <a:cs typeface="ＭＳ Ｐゴシック"/>
              </a:rPr>
              <a:t>   protocol.</a:t>
            </a:r>
          </a:p>
          <a:p>
            <a:pPr marL="0" indent="0" eaLnBrk="1" hangingPunct="1"/>
            <a:r>
              <a:rPr lang="en-US" sz="3600" b="1" smtClean="0">
                <a:ea typeface="ＭＳ Ｐゴシック"/>
                <a:cs typeface="ＭＳ Ｐゴシック"/>
              </a:rPr>
              <a:t> The tactical environment may require</a:t>
            </a:r>
          </a:p>
          <a:p>
            <a:pPr marL="0" indent="0" eaLnBrk="1" hangingPunct="1">
              <a:buFont typeface="Wingdings" pitchFamily="2" charset="2"/>
              <a:buNone/>
            </a:pPr>
            <a:r>
              <a:rPr lang="en-US" sz="3600" b="1" smtClean="0">
                <a:ea typeface="ＭＳ Ｐゴシック"/>
                <a:cs typeface="ＭＳ Ｐゴシック"/>
              </a:rPr>
              <a:t>   some modifications to the guidelines.</a:t>
            </a:r>
          </a:p>
          <a:p>
            <a:pPr marL="0" indent="0" eaLnBrk="1" hangingPunct="1"/>
            <a:r>
              <a:rPr lang="en-US" sz="3600" b="1" smtClean="0">
                <a:ea typeface="ＭＳ Ｐゴシック"/>
                <a:cs typeface="ＭＳ Ｐゴシック"/>
              </a:rPr>
              <a:t> Think on your feet! </a:t>
            </a:r>
          </a:p>
          <a:p>
            <a:pPr marL="0" indent="0" eaLnBrk="1" hangingPunct="1">
              <a:buFont typeface="Wingdings" pitchFamily="2" charset="2"/>
              <a:buNone/>
            </a:pPr>
            <a:endParaRPr lang="en-US" sz="3600" b="1" smtClean="0">
              <a:ea typeface="ＭＳ Ｐゴシック"/>
              <a:cs typeface="ＭＳ Ｐゴシック"/>
            </a:endParaRPr>
          </a:p>
          <a:p>
            <a:pPr marL="114300" lvl="1" indent="0" eaLnBrk="1" hangingPunct="1">
              <a:buFontTx/>
              <a:buNone/>
            </a:pPr>
            <a:endParaRPr lang="en-US" sz="3600" b="1" smtClean="0">
              <a:ea typeface="ＭＳ Ｐゴシック"/>
              <a:cs typeface="ＭＳ Ｐゴシック"/>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mph" presetSubtype="2" fill="hold" grpId="0" nodeType="withEffect">
                                  <p:stCondLst>
                                    <p:cond delay="0"/>
                                  </p:stCondLst>
                                  <p:iterate type="lt">
                                    <p:tmPct val="0"/>
                                  </p:iterate>
                                  <p:childTnLst>
                                    <p:animClr clrSpc="rgb" dir="cw">
                                      <p:cBhvr override="childStyle">
                                        <p:cTn id="6" dur="2000" fill="hold"/>
                                        <p:tgtEl>
                                          <p:spTgt spid="233474"/>
                                        </p:tgtEl>
                                        <p:attrNameLst>
                                          <p:attrName>style.color</p:attrName>
                                        </p:attrNameLst>
                                      </p:cBhvr>
                                      <p:to>
                                        <a:srgbClr val="3366FF"/>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3474" grpId="0"/>
    </p:bldLst>
  </p:timing>
</p:sld>
</file>

<file path=ppt/slides/slide3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62529" name="Picture 3" descr="inmud"/>
          <p:cNvPicPr>
            <a:picLocks noChangeArrowheads="1"/>
          </p:cNvPicPr>
          <p:nvPr/>
        </p:nvPicPr>
        <p:blipFill>
          <a:blip r:embed="rId3"/>
          <a:srcRect/>
          <a:stretch>
            <a:fillRect/>
          </a:stretch>
        </p:blipFill>
        <p:spPr bwMode="auto">
          <a:xfrm>
            <a:off x="2224088" y="1752600"/>
            <a:ext cx="4633912" cy="4495800"/>
          </a:xfrm>
          <a:prstGeom prst="rect">
            <a:avLst/>
          </a:prstGeom>
          <a:noFill/>
          <a:ln w="9525">
            <a:solidFill>
              <a:schemeClr val="tx2"/>
            </a:solidFill>
            <a:miter lim="800000"/>
            <a:headEnd/>
            <a:tailEnd/>
          </a:ln>
        </p:spPr>
      </p:pic>
      <p:sp>
        <p:nvSpPr>
          <p:cNvPr id="662530" name="Text Box 4"/>
          <p:cNvSpPr txBox="1">
            <a:spLocks noChangeArrowheads="1"/>
          </p:cNvSpPr>
          <p:nvPr/>
        </p:nvSpPr>
        <p:spPr bwMode="auto">
          <a:xfrm>
            <a:off x="2409825" y="0"/>
            <a:ext cx="4143375" cy="1098550"/>
          </a:xfrm>
          <a:prstGeom prst="rect">
            <a:avLst/>
          </a:prstGeom>
          <a:noFill/>
          <a:ln w="9525">
            <a:noFill/>
            <a:miter lim="800000"/>
            <a:headEnd/>
            <a:tailEnd/>
          </a:ln>
        </p:spPr>
        <p:txBody>
          <a:bodyPr wrap="none" lIns="91432" tIns="45716" rIns="91432" bIns="45716">
            <a:spAutoFit/>
          </a:bodyPr>
          <a:lstStyle/>
          <a:p>
            <a:r>
              <a:rPr lang="en-US" sz="6600" b="1"/>
              <a:t>Questions?</a:t>
            </a:r>
          </a:p>
        </p:txBody>
      </p:sp>
    </p:spTree>
  </p:cSld>
  <p:clrMapOvr>
    <a:masterClrMapping/>
  </p:clrMapOvr>
  <p:timing>
    <p:tnLst>
      <p:par>
        <p:cTn id="1" dur="indefinite" restart="never" nodeType="tmRoot"/>
      </p:par>
    </p:tnLst>
  </p:timing>
</p:sld>
</file>

<file path=ppt/slides/slide3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4577" name="Text Box 4"/>
          <p:cNvSpPr txBox="1">
            <a:spLocks noChangeArrowheads="1"/>
          </p:cNvSpPr>
          <p:nvPr/>
        </p:nvSpPr>
        <p:spPr bwMode="auto">
          <a:xfrm>
            <a:off x="1927225" y="2971800"/>
            <a:ext cx="5159375" cy="914400"/>
          </a:xfrm>
          <a:prstGeom prst="rect">
            <a:avLst/>
          </a:prstGeom>
          <a:noFill/>
          <a:ln w="9525">
            <a:noFill/>
            <a:miter lim="800000"/>
            <a:headEnd/>
            <a:tailEnd/>
          </a:ln>
        </p:spPr>
        <p:txBody>
          <a:bodyPr wrap="none">
            <a:spAutoFit/>
          </a:bodyPr>
          <a:lstStyle/>
          <a:p>
            <a:pPr marL="342900" indent="-342900">
              <a:lnSpc>
                <a:spcPct val="90000"/>
              </a:lnSpc>
              <a:spcBef>
                <a:spcPct val="20000"/>
              </a:spcBef>
              <a:buSzPct val="50000"/>
              <a:buFont typeface="Wingdings" pitchFamily="2" charset="2"/>
              <a:buNone/>
            </a:pPr>
            <a:r>
              <a:rPr lang="en-US" sz="6000" b="1"/>
              <a:t>Back-Up Slides</a:t>
            </a:r>
          </a:p>
        </p:txBody>
      </p:sp>
    </p:spTree>
  </p:cSld>
  <p:clrMapOvr>
    <a:masterClrMapping/>
  </p:clrMapOvr>
  <p:timing>
    <p:tnLst>
      <p:par>
        <p:cTn id="1" dur="indefinite" restart="never" nodeType="tmRoot"/>
      </p:par>
    </p:tnLst>
  </p:timing>
</p:sld>
</file>

<file path=ppt/slides/slide3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01" name="Title 1"/>
          <p:cNvSpPr>
            <a:spLocks noGrp="1"/>
          </p:cNvSpPr>
          <p:nvPr>
            <p:ph type="title"/>
          </p:nvPr>
        </p:nvSpPr>
        <p:spPr>
          <a:xfrm>
            <a:off x="1828800" y="0"/>
            <a:ext cx="6858000" cy="1143000"/>
          </a:xfrm>
        </p:spPr>
        <p:txBody>
          <a:bodyPr/>
          <a:lstStyle/>
          <a:p>
            <a:pPr eaLnBrk="1" hangingPunct="1"/>
            <a:r>
              <a:rPr lang="en-US" sz="5400" smtClean="0"/>
              <a:t>FAST1</a:t>
            </a:r>
            <a:r>
              <a:rPr lang="en-US" sz="5400" baseline="30000" smtClean="0"/>
              <a:t>® </a:t>
            </a:r>
            <a:r>
              <a:rPr lang="en-US" sz="5400" smtClean="0"/>
              <a:t>Removal</a:t>
            </a:r>
          </a:p>
        </p:txBody>
      </p:sp>
      <p:sp>
        <p:nvSpPr>
          <p:cNvPr id="3" name="Text Placeholder 2"/>
          <p:cNvSpPr>
            <a:spLocks noGrp="1"/>
          </p:cNvSpPr>
          <p:nvPr>
            <p:ph type="body" sz="half" idx="1"/>
          </p:nvPr>
        </p:nvSpPr>
        <p:spPr/>
        <p:txBody>
          <a:bodyPr rtlCol="0">
            <a:normAutofit lnSpcReduction="10000"/>
          </a:bodyPr>
          <a:lstStyle/>
          <a:p>
            <a:pPr eaLnBrk="1" fontAlgn="auto" hangingPunct="1">
              <a:spcAft>
                <a:spcPts val="0"/>
              </a:spcAft>
              <a:buFont typeface="Arial" pitchFamily="34" charset="0"/>
              <a:buChar char="•"/>
              <a:defRPr/>
            </a:pPr>
            <a:r>
              <a:rPr lang="en-US" sz="2400" dirty="0" smtClean="0"/>
              <a:t>Remove Protector Dome</a:t>
            </a:r>
          </a:p>
          <a:p>
            <a:pPr eaLnBrk="1" fontAlgn="auto" hangingPunct="1">
              <a:spcAft>
                <a:spcPts val="0"/>
              </a:spcAft>
              <a:buFont typeface="Arial" pitchFamily="34" charset="0"/>
              <a:buChar char="•"/>
              <a:defRPr/>
            </a:pPr>
            <a:r>
              <a:rPr lang="en-US" sz="2400" dirty="0" smtClean="0"/>
              <a:t>Disconnect Infusion Tube</a:t>
            </a:r>
          </a:p>
          <a:p>
            <a:pPr eaLnBrk="1" fontAlgn="auto" hangingPunct="1">
              <a:spcAft>
                <a:spcPts val="0"/>
              </a:spcAft>
              <a:buFont typeface="Arial" pitchFamily="34" charset="0"/>
              <a:buChar char="•"/>
              <a:defRPr/>
            </a:pPr>
            <a:r>
              <a:rPr lang="en-US" sz="2400" dirty="0" smtClean="0"/>
              <a:t>Pull Infusion Tube perpendicular to the manubrium in one continuous motion. Pull the tube, not the Luer lock. </a:t>
            </a:r>
            <a:r>
              <a:rPr lang="en-US" sz="2400" dirty="0" smtClean="0">
                <a:solidFill>
                  <a:srgbClr val="FF0000"/>
                </a:solidFill>
              </a:rPr>
              <a:t>It is normal for the tube to stretch.</a:t>
            </a:r>
          </a:p>
          <a:p>
            <a:pPr eaLnBrk="1" fontAlgn="auto" hangingPunct="1">
              <a:spcAft>
                <a:spcPts val="0"/>
              </a:spcAft>
              <a:buFont typeface="Arial" pitchFamily="34" charset="0"/>
              <a:buChar char="•"/>
              <a:defRPr/>
            </a:pPr>
            <a:r>
              <a:rPr lang="en-US" sz="2400" dirty="0" smtClean="0"/>
              <a:t>Remove Target Patch</a:t>
            </a:r>
          </a:p>
          <a:p>
            <a:pPr eaLnBrk="1" fontAlgn="auto" hangingPunct="1">
              <a:spcAft>
                <a:spcPts val="0"/>
              </a:spcAft>
              <a:buFont typeface="Arial" pitchFamily="34" charset="0"/>
              <a:buChar char="•"/>
              <a:defRPr/>
            </a:pPr>
            <a:r>
              <a:rPr lang="en-US" sz="2400" dirty="0" smtClean="0"/>
              <a:t>Apply pressure over wound, then dress site.</a:t>
            </a:r>
            <a:endParaRPr lang="en-US" sz="2400" dirty="0"/>
          </a:p>
        </p:txBody>
      </p:sp>
      <p:pic>
        <p:nvPicPr>
          <p:cNvPr id="665603" name="Picture 2"/>
          <p:cNvPicPr>
            <a:picLocks noChangeAspect="1" noChangeArrowheads="1"/>
          </p:cNvPicPr>
          <p:nvPr/>
        </p:nvPicPr>
        <p:blipFill>
          <a:blip r:embed="rId3"/>
          <a:srcRect/>
          <a:stretch>
            <a:fillRect/>
          </a:stretch>
        </p:blipFill>
        <p:spPr bwMode="auto">
          <a:xfrm>
            <a:off x="4724400" y="2286000"/>
            <a:ext cx="4110038" cy="2733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71613" y="4679950"/>
            <a:ext cx="6400800" cy="1339850"/>
          </a:xfrm>
        </p:spPr>
        <p:txBody>
          <a:bodyPr rtlCol="0">
            <a:normAutofit/>
          </a:bodyPr>
          <a:lstStyle/>
          <a:p>
            <a:pPr eaLnBrk="1" fontAlgn="auto" hangingPunct="1">
              <a:spcAft>
                <a:spcPts val="0"/>
              </a:spcAft>
              <a:buFont typeface="Arial" pitchFamily="34" charset="0"/>
              <a:buNone/>
              <a:defRPr/>
            </a:pPr>
            <a:endParaRPr lang="en-US" dirty="0"/>
          </a:p>
          <a:p>
            <a:pPr eaLnBrk="1" fontAlgn="auto" hangingPunct="1">
              <a:spcAft>
                <a:spcPts val="0"/>
              </a:spcAft>
              <a:buFont typeface="Arial" pitchFamily="34" charset="0"/>
              <a:buNone/>
              <a:defRPr/>
            </a:pPr>
            <a:r>
              <a:rPr lang="en-US" dirty="0"/>
              <a:t> </a:t>
            </a:r>
          </a:p>
        </p:txBody>
      </p:sp>
      <p:sp>
        <p:nvSpPr>
          <p:cNvPr id="667650" name="Title 1"/>
          <p:cNvSpPr>
            <a:spLocks noGrp="1"/>
          </p:cNvSpPr>
          <p:nvPr>
            <p:ph type="title"/>
          </p:nvPr>
        </p:nvSpPr>
        <p:spPr>
          <a:xfrm>
            <a:off x="1828800" y="152400"/>
            <a:ext cx="6781800" cy="1143000"/>
          </a:xfrm>
        </p:spPr>
        <p:txBody>
          <a:bodyPr/>
          <a:lstStyle/>
          <a:p>
            <a:pPr eaLnBrk="1" hangingPunct="1"/>
            <a:r>
              <a:rPr lang="en-US" smtClean="0"/>
              <a:t>Intraosseous Access with the</a:t>
            </a:r>
            <a:br>
              <a:rPr lang="en-US" smtClean="0"/>
            </a:br>
            <a:r>
              <a:rPr lang="en-US" smtClean="0"/>
              <a:t>Sternal EZ-IO</a:t>
            </a:r>
            <a:r>
              <a:rPr lang="en-US" b="0" baseline="30000" smtClean="0"/>
              <a:t>®</a:t>
            </a:r>
            <a:r>
              <a:rPr lang="en-US" smtClean="0"/>
              <a:t> Needle Set</a:t>
            </a:r>
          </a:p>
        </p:txBody>
      </p:sp>
      <p:pic>
        <p:nvPicPr>
          <p:cNvPr id="667651" name="Picture 2"/>
          <p:cNvPicPr>
            <a:picLocks noChangeAspect="1" noChangeArrowheads="1"/>
          </p:cNvPicPr>
          <p:nvPr/>
        </p:nvPicPr>
        <p:blipFill>
          <a:blip r:embed="rId3"/>
          <a:srcRect/>
          <a:stretch>
            <a:fillRect/>
          </a:stretch>
        </p:blipFill>
        <p:spPr bwMode="auto">
          <a:xfrm>
            <a:off x="3200400" y="2084388"/>
            <a:ext cx="2943225" cy="3308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1" name="Picture 3" descr="MVC-012X"/>
          <p:cNvPicPr>
            <a:picLocks noChangeAspect="1" noChangeArrowheads="1"/>
          </p:cNvPicPr>
          <p:nvPr/>
        </p:nvPicPr>
        <p:blipFill>
          <a:blip r:embed="rId3">
            <a:lum bright="12000" contrast="12000"/>
          </a:blip>
          <a:srcRect/>
          <a:stretch>
            <a:fillRect/>
          </a:stretch>
        </p:blipFill>
        <p:spPr bwMode="auto">
          <a:xfrm>
            <a:off x="1371600" y="1905000"/>
            <a:ext cx="6553200" cy="4724400"/>
          </a:xfrm>
          <a:prstGeom prst="rect">
            <a:avLst/>
          </a:prstGeom>
          <a:noFill/>
          <a:ln w="57150">
            <a:solidFill>
              <a:srgbClr val="000000"/>
            </a:solidFill>
            <a:miter lim="800000"/>
            <a:headEnd/>
            <a:tailEnd/>
          </a:ln>
        </p:spPr>
      </p:pic>
      <p:sp>
        <p:nvSpPr>
          <p:cNvPr id="87042" name="Text Box 4"/>
          <p:cNvSpPr txBox="1">
            <a:spLocks noChangeArrowheads="1"/>
          </p:cNvSpPr>
          <p:nvPr/>
        </p:nvSpPr>
        <p:spPr bwMode="auto">
          <a:xfrm>
            <a:off x="4419600" y="1981200"/>
            <a:ext cx="3444875" cy="830263"/>
          </a:xfrm>
          <a:prstGeom prst="rect">
            <a:avLst/>
          </a:prstGeom>
          <a:noFill/>
          <a:ln w="9525">
            <a:noFill/>
            <a:miter lim="800000"/>
            <a:headEnd/>
            <a:tailEnd/>
          </a:ln>
        </p:spPr>
        <p:txBody>
          <a:bodyPr>
            <a:spAutoFit/>
          </a:bodyPr>
          <a:lstStyle/>
          <a:p>
            <a:pPr eaLnBrk="0" hangingPunct="0"/>
            <a:r>
              <a:rPr lang="en-US" sz="2400" b="1">
                <a:cs typeface="Times New Roman" pitchFamily="18" charset="0"/>
              </a:rPr>
              <a:t>Insert the scalpel handle and rotate 90 degrees </a:t>
            </a:r>
          </a:p>
        </p:txBody>
      </p:sp>
      <p:sp>
        <p:nvSpPr>
          <p:cNvPr id="87043" name="Rectangle 13"/>
          <p:cNvSpPr>
            <a:spLocks noGrp="1" noChangeArrowheads="1"/>
          </p:cNvSpPr>
          <p:nvPr>
            <p:ph type="title"/>
          </p:nvPr>
        </p:nvSpPr>
        <p:spPr>
          <a:xfrm>
            <a:off x="2100263" y="0"/>
            <a:ext cx="5791200" cy="1143000"/>
          </a:xfrm>
        </p:spPr>
        <p:txBody>
          <a:bodyPr/>
          <a:lstStyle/>
          <a:p>
            <a:pPr eaLnBrk="1" hangingPunct="1"/>
            <a:r>
              <a:rPr lang="en-US" sz="5400" smtClean="0">
                <a:ea typeface="ＭＳ Ｐゴシック"/>
                <a:cs typeface="ＭＳ Ｐゴシック"/>
              </a:rPr>
              <a:t>Surgical Airway</a:t>
            </a:r>
          </a:p>
        </p:txBody>
      </p:sp>
    </p:spTree>
  </p:cSld>
  <p:clrMapOvr>
    <a:masterClrMapping/>
  </p:clrMapOvr>
  <p:timing>
    <p:tnLst>
      <p:par>
        <p:cTn id="1" dur="indefinite" restart="never" nodeType="tmRoot"/>
      </p:par>
    </p:tnLst>
  </p:timing>
</p:sld>
</file>

<file path=ppt/slides/slide3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9697" name="Rectangle 6"/>
          <p:cNvSpPr>
            <a:spLocks noChangeArrowheads="1"/>
          </p:cNvSpPr>
          <p:nvPr/>
        </p:nvSpPr>
        <p:spPr bwMode="auto">
          <a:xfrm>
            <a:off x="1008063" y="5416550"/>
            <a:ext cx="7289800" cy="923925"/>
          </a:xfrm>
          <a:prstGeom prst="rect">
            <a:avLst/>
          </a:prstGeom>
          <a:noFill/>
          <a:ln w="9525">
            <a:noFill/>
            <a:miter lim="800000"/>
            <a:headEnd/>
            <a:tailEnd/>
          </a:ln>
        </p:spPr>
        <p:txBody>
          <a:bodyPr wrap="none">
            <a:spAutoFit/>
          </a:bodyPr>
          <a:lstStyle/>
          <a:p>
            <a:r>
              <a:rPr lang="en-US" sz="5400">
                <a:solidFill>
                  <a:srgbClr val="00B050"/>
                </a:solidFill>
                <a:cs typeface="Times New Roman" pitchFamily="18" charset="0"/>
              </a:rPr>
              <a:t>GREEN = </a:t>
            </a:r>
            <a:r>
              <a:rPr lang="en-US" sz="5400" u="sng">
                <a:solidFill>
                  <a:srgbClr val="00B050"/>
                </a:solidFill>
                <a:cs typeface="Times New Roman" pitchFamily="18" charset="0"/>
              </a:rPr>
              <a:t>Sternal</a:t>
            </a:r>
            <a:r>
              <a:rPr lang="en-US" sz="5400">
                <a:solidFill>
                  <a:srgbClr val="00B050"/>
                </a:solidFill>
                <a:cs typeface="Times New Roman" pitchFamily="18" charset="0"/>
              </a:rPr>
              <a:t> </a:t>
            </a:r>
            <a:r>
              <a:rPr lang="en-US" sz="5400">
                <a:cs typeface="Times New Roman" pitchFamily="18" charset="0"/>
              </a:rPr>
              <a:t>Access</a:t>
            </a:r>
          </a:p>
        </p:txBody>
      </p:sp>
      <p:sp>
        <p:nvSpPr>
          <p:cNvPr id="669698" name="TextBox 7"/>
          <p:cNvSpPr txBox="1">
            <a:spLocks noChangeArrowheads="1"/>
          </p:cNvSpPr>
          <p:nvPr/>
        </p:nvSpPr>
        <p:spPr bwMode="auto">
          <a:xfrm>
            <a:off x="1600200" y="4492625"/>
            <a:ext cx="2286000" cy="954088"/>
          </a:xfrm>
          <a:prstGeom prst="rect">
            <a:avLst/>
          </a:prstGeom>
          <a:noFill/>
          <a:ln w="9525">
            <a:noFill/>
            <a:miter lim="800000"/>
            <a:headEnd/>
            <a:tailEnd/>
          </a:ln>
        </p:spPr>
        <p:txBody>
          <a:bodyPr>
            <a:spAutoFit/>
          </a:bodyPr>
          <a:lstStyle/>
          <a:p>
            <a:pPr algn="ctr"/>
            <a:r>
              <a:rPr lang="en-US">
                <a:cs typeface="Times New Roman" pitchFamily="18" charset="0"/>
              </a:rPr>
              <a:t>Sternal Needle/Driver</a:t>
            </a:r>
          </a:p>
        </p:txBody>
      </p:sp>
      <p:sp>
        <p:nvSpPr>
          <p:cNvPr id="669699" name="TextBox 12"/>
          <p:cNvSpPr txBox="1">
            <a:spLocks noChangeArrowheads="1"/>
          </p:cNvSpPr>
          <p:nvPr/>
        </p:nvSpPr>
        <p:spPr bwMode="auto">
          <a:xfrm>
            <a:off x="5045075" y="4468813"/>
            <a:ext cx="2286000" cy="954087"/>
          </a:xfrm>
          <a:prstGeom prst="rect">
            <a:avLst/>
          </a:prstGeom>
          <a:noFill/>
          <a:ln w="9525">
            <a:noFill/>
            <a:miter lim="800000"/>
            <a:headEnd/>
            <a:tailEnd/>
          </a:ln>
        </p:spPr>
        <p:txBody>
          <a:bodyPr>
            <a:spAutoFit/>
          </a:bodyPr>
          <a:lstStyle/>
          <a:p>
            <a:pPr algn="ctr"/>
            <a:r>
              <a:rPr lang="en-US">
                <a:cs typeface="Times New Roman" pitchFamily="18" charset="0"/>
              </a:rPr>
              <a:t>Limb Needle/Driver</a:t>
            </a:r>
          </a:p>
        </p:txBody>
      </p:sp>
      <p:pic>
        <p:nvPicPr>
          <p:cNvPr id="669700" name="Picture 5"/>
          <p:cNvPicPr preferRelativeResize="0">
            <a:picLocks noChangeArrowheads="1"/>
          </p:cNvPicPr>
          <p:nvPr/>
        </p:nvPicPr>
        <p:blipFill>
          <a:blip r:embed="rId3"/>
          <a:srcRect/>
          <a:stretch>
            <a:fillRect/>
          </a:stretch>
        </p:blipFill>
        <p:spPr bwMode="auto">
          <a:xfrm>
            <a:off x="1600200" y="1773238"/>
            <a:ext cx="2286000" cy="2697162"/>
          </a:xfrm>
          <a:prstGeom prst="rect">
            <a:avLst/>
          </a:prstGeom>
          <a:noFill/>
          <a:ln w="9525">
            <a:noFill/>
            <a:miter lim="800000"/>
            <a:headEnd/>
            <a:tailEnd/>
          </a:ln>
        </p:spPr>
      </p:pic>
      <p:pic>
        <p:nvPicPr>
          <p:cNvPr id="669701" name="Picture 6"/>
          <p:cNvPicPr>
            <a:picLocks noChangeAspect="1" noChangeArrowheads="1"/>
          </p:cNvPicPr>
          <p:nvPr/>
        </p:nvPicPr>
        <p:blipFill>
          <a:blip r:embed="rId4"/>
          <a:srcRect/>
          <a:stretch>
            <a:fillRect/>
          </a:stretch>
        </p:blipFill>
        <p:spPr bwMode="auto">
          <a:xfrm>
            <a:off x="5045075" y="1773238"/>
            <a:ext cx="2286000" cy="2698750"/>
          </a:xfrm>
          <a:prstGeom prst="rect">
            <a:avLst/>
          </a:prstGeom>
          <a:noFill/>
          <a:ln w="9525">
            <a:noFill/>
            <a:miter lim="800000"/>
            <a:headEnd/>
            <a:tailEnd/>
          </a:ln>
        </p:spPr>
      </p:pic>
      <p:sp>
        <p:nvSpPr>
          <p:cNvPr id="669702" name="Title 1"/>
          <p:cNvSpPr>
            <a:spLocks noGrp="1"/>
          </p:cNvSpPr>
          <p:nvPr>
            <p:ph type="title"/>
          </p:nvPr>
        </p:nvSpPr>
        <p:spPr>
          <a:xfrm>
            <a:off x="2209800" y="228600"/>
            <a:ext cx="5791200" cy="1143000"/>
          </a:xfrm>
        </p:spPr>
        <p:txBody>
          <a:bodyPr/>
          <a:lstStyle/>
          <a:p>
            <a:pPr eaLnBrk="1" hangingPunct="1"/>
            <a:r>
              <a:rPr lang="en-US" sz="5400" smtClean="0"/>
              <a:t>Sternal EZ-IO</a:t>
            </a:r>
            <a:r>
              <a:rPr lang="en-US" sz="5400" baseline="30000" smtClean="0"/>
              <a:t>®</a:t>
            </a:r>
          </a:p>
        </p:txBody>
      </p:sp>
    </p:spTree>
  </p:cSld>
  <p:clrMapOvr>
    <a:masterClrMapping/>
  </p:clrMapOvr>
  <p:timing>
    <p:tnLst>
      <p:par>
        <p:cTn id="1" dur="indefinite" restart="never" nodeType="tmRoot"/>
      </p:par>
    </p:tnLst>
  </p:timing>
</p:sld>
</file>

<file path=ppt/slides/slide3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76400"/>
            <a:ext cx="8229600" cy="4267200"/>
          </a:xfrm>
        </p:spPr>
        <p:txBody>
          <a:bodyPr rtlCol="0">
            <a:normAutofit/>
          </a:bodyPr>
          <a:lstStyle/>
          <a:p>
            <a:pPr marL="0" indent="0" eaLnBrk="1" fontAlgn="auto" hangingPunct="1">
              <a:spcAft>
                <a:spcPts val="0"/>
              </a:spcAft>
              <a:buFont typeface="Arial" pitchFamily="34" charset="0"/>
              <a:buNone/>
              <a:defRPr/>
            </a:pPr>
            <a:r>
              <a:rPr lang="en-US" sz="3600" b="1" dirty="0" smtClean="0"/>
              <a:t>Contraindications:</a:t>
            </a:r>
            <a:endParaRPr lang="en-US" sz="3600" b="1" dirty="0"/>
          </a:p>
          <a:p>
            <a:pPr marL="0" indent="0" eaLnBrk="1" fontAlgn="auto" hangingPunct="1">
              <a:spcAft>
                <a:spcPts val="0"/>
              </a:spcAft>
              <a:buFont typeface="Arial" pitchFamily="34" charset="0"/>
              <a:buNone/>
              <a:defRPr/>
            </a:pPr>
            <a:r>
              <a:rPr lang="en-US" dirty="0"/>
              <a:t>• Fracture </a:t>
            </a:r>
            <a:r>
              <a:rPr lang="en-US" dirty="0" smtClean="0"/>
              <a:t>of the manubrium</a:t>
            </a:r>
            <a:endParaRPr lang="en-US" dirty="0"/>
          </a:p>
          <a:p>
            <a:pPr eaLnBrk="1" fontAlgn="auto" hangingPunct="1">
              <a:spcAft>
                <a:spcPts val="0"/>
              </a:spcAft>
              <a:buFont typeface="Arial" pitchFamily="34" charset="0"/>
              <a:buChar char="•"/>
              <a:defRPr/>
            </a:pPr>
            <a:r>
              <a:rPr lang="en-US" dirty="0" smtClean="0"/>
              <a:t>Previous surgical procedure </a:t>
            </a:r>
            <a:endParaRPr lang="en-US" dirty="0"/>
          </a:p>
          <a:p>
            <a:pPr eaLnBrk="1" fontAlgn="auto" hangingPunct="1">
              <a:spcAft>
                <a:spcPts val="0"/>
              </a:spcAft>
              <a:buFont typeface="Arial" pitchFamily="34" charset="0"/>
              <a:buChar char="•"/>
              <a:defRPr/>
            </a:pPr>
            <a:r>
              <a:rPr lang="en-US" dirty="0" smtClean="0"/>
              <a:t>Manubrial IO </a:t>
            </a:r>
            <a:r>
              <a:rPr lang="en-US" dirty="0"/>
              <a:t>within the past 24 – 48 hours </a:t>
            </a:r>
            <a:endParaRPr lang="en-US" dirty="0" smtClean="0"/>
          </a:p>
          <a:p>
            <a:pPr eaLnBrk="1" fontAlgn="auto" hangingPunct="1">
              <a:spcAft>
                <a:spcPts val="0"/>
              </a:spcAft>
              <a:buFont typeface="Arial" pitchFamily="34" charset="0"/>
              <a:buChar char="•"/>
              <a:defRPr/>
            </a:pPr>
            <a:r>
              <a:rPr lang="en-US" dirty="0" smtClean="0"/>
              <a:t>Infection at the insertion site</a:t>
            </a:r>
          </a:p>
          <a:p>
            <a:pPr eaLnBrk="1" fontAlgn="auto" hangingPunct="1">
              <a:spcAft>
                <a:spcPts val="0"/>
              </a:spcAft>
              <a:buFont typeface="Arial" pitchFamily="34" charset="0"/>
              <a:buChar char="•"/>
              <a:defRPr/>
            </a:pPr>
            <a:r>
              <a:rPr lang="en-US" dirty="0" smtClean="0"/>
              <a:t>Inability </a:t>
            </a:r>
            <a:r>
              <a:rPr lang="en-US" dirty="0"/>
              <a:t>to locate landmarks or excessive </a:t>
            </a:r>
            <a:r>
              <a:rPr lang="en-US" dirty="0" smtClean="0"/>
              <a:t>tissue over the target site</a:t>
            </a:r>
            <a:endParaRPr lang="en-US" dirty="0"/>
          </a:p>
        </p:txBody>
      </p:sp>
      <p:sp>
        <p:nvSpPr>
          <p:cNvPr id="671746" name="Title 1"/>
          <p:cNvSpPr>
            <a:spLocks noGrp="1"/>
          </p:cNvSpPr>
          <p:nvPr>
            <p:ph type="title"/>
          </p:nvPr>
        </p:nvSpPr>
        <p:spPr>
          <a:xfrm>
            <a:off x="2209800" y="228600"/>
            <a:ext cx="5791200" cy="1143000"/>
          </a:xfrm>
        </p:spPr>
        <p:txBody>
          <a:bodyPr/>
          <a:lstStyle/>
          <a:p>
            <a:pPr eaLnBrk="1" hangingPunct="1"/>
            <a:r>
              <a:rPr lang="en-US" sz="5400" smtClean="0"/>
              <a:t>Sternal EZ-IO</a:t>
            </a:r>
            <a:r>
              <a:rPr lang="en-US" sz="5400" baseline="30000" smtClean="0"/>
              <a:t>®</a:t>
            </a:r>
          </a:p>
        </p:txBody>
      </p:sp>
    </p:spTree>
  </p:cSld>
  <p:clrMapOvr>
    <a:masterClrMapping/>
  </p:clrMapOvr>
  <p:timing>
    <p:tnLst>
      <p:par>
        <p:cTn id="1" dur="indefinite" restart="never" nodeType="tmRoot"/>
      </p:par>
    </p:tnLst>
  </p:timing>
</p:sld>
</file>

<file path=ppt/slides/slide3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3793" name="Picture 5"/>
          <p:cNvPicPr>
            <a:picLocks noChangeAspect="1"/>
          </p:cNvPicPr>
          <p:nvPr/>
        </p:nvPicPr>
        <p:blipFill>
          <a:blip r:embed="rId3"/>
          <a:srcRect/>
          <a:stretch>
            <a:fillRect/>
          </a:stretch>
        </p:blipFill>
        <p:spPr bwMode="auto">
          <a:xfrm>
            <a:off x="5029200" y="1981200"/>
            <a:ext cx="2968625" cy="3589338"/>
          </a:xfrm>
          <a:prstGeom prst="rect">
            <a:avLst/>
          </a:prstGeom>
          <a:noFill/>
          <a:ln w="9525">
            <a:noFill/>
            <a:miter lim="800000"/>
            <a:headEnd/>
            <a:tailEnd/>
          </a:ln>
        </p:spPr>
      </p:pic>
      <p:pic>
        <p:nvPicPr>
          <p:cNvPr id="673794" name="Picture 6"/>
          <p:cNvPicPr>
            <a:picLocks noChangeAspect="1"/>
          </p:cNvPicPr>
          <p:nvPr/>
        </p:nvPicPr>
        <p:blipFill>
          <a:blip r:embed="rId4"/>
          <a:srcRect/>
          <a:stretch>
            <a:fillRect/>
          </a:stretch>
        </p:blipFill>
        <p:spPr bwMode="auto">
          <a:xfrm>
            <a:off x="1752600" y="2062163"/>
            <a:ext cx="2590800" cy="3427412"/>
          </a:xfrm>
          <a:prstGeom prst="rect">
            <a:avLst/>
          </a:prstGeom>
          <a:noFill/>
          <a:ln w="9525">
            <a:noFill/>
            <a:miter lim="800000"/>
            <a:headEnd/>
            <a:tailEnd/>
          </a:ln>
        </p:spPr>
      </p:pic>
      <p:sp>
        <p:nvSpPr>
          <p:cNvPr id="673795" name="Title 1"/>
          <p:cNvSpPr>
            <a:spLocks noGrp="1"/>
          </p:cNvSpPr>
          <p:nvPr>
            <p:ph type="title"/>
          </p:nvPr>
        </p:nvSpPr>
        <p:spPr>
          <a:xfrm>
            <a:off x="2209800" y="228600"/>
            <a:ext cx="5791200" cy="1143000"/>
          </a:xfrm>
        </p:spPr>
        <p:txBody>
          <a:bodyPr/>
          <a:lstStyle/>
          <a:p>
            <a:pPr eaLnBrk="1" hangingPunct="1"/>
            <a:r>
              <a:rPr lang="en-US" sz="5400" smtClean="0"/>
              <a:t>Sternal EZ-IO</a:t>
            </a:r>
            <a:r>
              <a:rPr lang="en-US" sz="5400" baseline="30000" smtClean="0"/>
              <a:t>®</a:t>
            </a:r>
          </a:p>
        </p:txBody>
      </p:sp>
    </p:spTree>
  </p:cSld>
  <p:clrMapOvr>
    <a:masterClrMapping/>
  </p:clrMapOvr>
  <p:timing>
    <p:tnLst>
      <p:par>
        <p:cTn id="1" dur="indefinite" restart="never" nodeType="tmRoot"/>
      </p:par>
    </p:tnLst>
  </p:timing>
</p:sld>
</file>

<file path=ppt/slides/slide3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41" name="Picture 3"/>
          <p:cNvPicPr>
            <a:picLocks noChangeAspect="1" noChangeArrowheads="1"/>
          </p:cNvPicPr>
          <p:nvPr/>
        </p:nvPicPr>
        <p:blipFill>
          <a:blip r:embed="rId3"/>
          <a:srcRect/>
          <a:stretch>
            <a:fillRect/>
          </a:stretch>
        </p:blipFill>
        <p:spPr bwMode="auto">
          <a:xfrm>
            <a:off x="1062038" y="1752600"/>
            <a:ext cx="7162800" cy="4249738"/>
          </a:xfrm>
          <a:prstGeom prst="rect">
            <a:avLst/>
          </a:prstGeom>
          <a:noFill/>
          <a:ln w="9525">
            <a:noFill/>
            <a:miter lim="800000"/>
            <a:headEnd/>
            <a:tailEnd/>
          </a:ln>
        </p:spPr>
      </p:pic>
      <p:sp>
        <p:nvSpPr>
          <p:cNvPr id="675842" name="TextBox 4"/>
          <p:cNvSpPr txBox="1">
            <a:spLocks noChangeArrowheads="1"/>
          </p:cNvSpPr>
          <p:nvPr/>
        </p:nvSpPr>
        <p:spPr bwMode="auto">
          <a:xfrm>
            <a:off x="1219200" y="2514600"/>
            <a:ext cx="1981200" cy="987425"/>
          </a:xfrm>
          <a:prstGeom prst="rect">
            <a:avLst/>
          </a:prstGeom>
          <a:solidFill>
            <a:schemeClr val="bg1"/>
          </a:solidFill>
          <a:ln w="9525">
            <a:noFill/>
            <a:miter lim="800000"/>
            <a:headEnd/>
            <a:tailEnd/>
          </a:ln>
        </p:spPr>
        <p:txBody>
          <a:bodyPr>
            <a:spAutoFit/>
          </a:bodyPr>
          <a:lstStyle/>
          <a:p>
            <a:r>
              <a:rPr lang="en-US" b="1">
                <a:cs typeface="Times New Roman" pitchFamily="18" charset="0"/>
              </a:rPr>
              <a:t>Sternal Notch</a:t>
            </a:r>
          </a:p>
        </p:txBody>
      </p:sp>
      <p:sp>
        <p:nvSpPr>
          <p:cNvPr id="675843" name="TextBox 5"/>
          <p:cNvSpPr txBox="1">
            <a:spLocks noChangeArrowheads="1"/>
          </p:cNvSpPr>
          <p:nvPr/>
        </p:nvSpPr>
        <p:spPr bwMode="auto">
          <a:xfrm>
            <a:off x="6392863" y="3240088"/>
            <a:ext cx="1512887" cy="523875"/>
          </a:xfrm>
          <a:prstGeom prst="rect">
            <a:avLst/>
          </a:prstGeom>
          <a:solidFill>
            <a:schemeClr val="bg1"/>
          </a:solidFill>
          <a:ln w="9525">
            <a:noFill/>
            <a:miter lim="800000"/>
            <a:headEnd/>
            <a:tailEnd/>
          </a:ln>
        </p:spPr>
        <p:txBody>
          <a:bodyPr>
            <a:spAutoFit/>
          </a:bodyPr>
          <a:lstStyle/>
          <a:p>
            <a:r>
              <a:rPr lang="en-US" b="1">
                <a:cs typeface="Times New Roman" pitchFamily="18" charset="0"/>
              </a:rPr>
              <a:t>Clavicle</a:t>
            </a:r>
          </a:p>
        </p:txBody>
      </p:sp>
      <p:sp>
        <p:nvSpPr>
          <p:cNvPr id="675844" name="TextBox 6"/>
          <p:cNvSpPr txBox="1">
            <a:spLocks noChangeArrowheads="1"/>
          </p:cNvSpPr>
          <p:nvPr/>
        </p:nvSpPr>
        <p:spPr bwMode="auto">
          <a:xfrm>
            <a:off x="4197350" y="4267200"/>
            <a:ext cx="3346450" cy="1384300"/>
          </a:xfrm>
          <a:prstGeom prst="rect">
            <a:avLst/>
          </a:prstGeom>
          <a:solidFill>
            <a:schemeClr val="bg1"/>
          </a:solidFill>
          <a:ln w="9525">
            <a:noFill/>
            <a:miter lim="800000"/>
            <a:headEnd/>
            <a:tailEnd/>
          </a:ln>
        </p:spPr>
        <p:txBody>
          <a:bodyPr>
            <a:spAutoFit/>
          </a:bodyPr>
          <a:lstStyle/>
          <a:p>
            <a:r>
              <a:rPr lang="en-US" b="1">
                <a:cs typeface="Times New Roman" pitchFamily="18" charset="0"/>
              </a:rPr>
              <a:t>Sternal angle (where </a:t>
            </a:r>
          </a:p>
          <a:p>
            <a:r>
              <a:rPr lang="en-US" b="1">
                <a:cs typeface="Times New Roman" pitchFamily="18" charset="0"/>
              </a:rPr>
              <a:t>Manubrium meets Body of Sternum)</a:t>
            </a:r>
          </a:p>
        </p:txBody>
      </p:sp>
      <p:sp>
        <p:nvSpPr>
          <p:cNvPr id="675845" name="Title 1"/>
          <p:cNvSpPr>
            <a:spLocks noGrp="1"/>
          </p:cNvSpPr>
          <p:nvPr>
            <p:ph type="title"/>
          </p:nvPr>
        </p:nvSpPr>
        <p:spPr>
          <a:xfrm>
            <a:off x="2209800" y="228600"/>
            <a:ext cx="5791200" cy="1143000"/>
          </a:xfrm>
        </p:spPr>
        <p:txBody>
          <a:bodyPr/>
          <a:lstStyle/>
          <a:p>
            <a:pPr eaLnBrk="1" hangingPunct="1"/>
            <a:r>
              <a:rPr lang="en-US" sz="5400" smtClean="0"/>
              <a:t>Sternal EZ-IO</a:t>
            </a:r>
            <a:r>
              <a:rPr lang="en-US" sz="5400" baseline="30000" smtClean="0"/>
              <a:t>®</a:t>
            </a:r>
          </a:p>
        </p:txBody>
      </p:sp>
      <p:sp>
        <p:nvSpPr>
          <p:cNvPr id="9" name="Oval 8"/>
          <p:cNvSpPr>
            <a:spLocks noChangeAspect="1"/>
          </p:cNvSpPr>
          <p:nvPr/>
        </p:nvSpPr>
        <p:spPr>
          <a:xfrm>
            <a:off x="4340225" y="2940050"/>
            <a:ext cx="890588" cy="823913"/>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timing>
    <p:tnLst>
      <p:par>
        <p:cTn id="1" dur="indefinite" restart="never" nodeType="tmRoot"/>
      </p:par>
    </p:tnLst>
  </p:timing>
</p:sld>
</file>

<file path=ppt/slides/slide3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7889" name="Title 1"/>
          <p:cNvSpPr>
            <a:spLocks noGrp="1"/>
          </p:cNvSpPr>
          <p:nvPr>
            <p:ph type="title"/>
          </p:nvPr>
        </p:nvSpPr>
        <p:spPr>
          <a:xfrm>
            <a:off x="2209800" y="228600"/>
            <a:ext cx="5791200" cy="1143000"/>
          </a:xfrm>
        </p:spPr>
        <p:txBody>
          <a:bodyPr/>
          <a:lstStyle/>
          <a:p>
            <a:pPr eaLnBrk="1" hangingPunct="1"/>
            <a:r>
              <a:rPr lang="en-US" sz="5400" smtClean="0"/>
              <a:t>Sternal EZ-IO</a:t>
            </a:r>
            <a:r>
              <a:rPr lang="en-US" sz="5400" baseline="30000" smtClean="0"/>
              <a:t>®</a:t>
            </a:r>
          </a:p>
        </p:txBody>
      </p:sp>
      <p:pic>
        <p:nvPicPr>
          <p:cNvPr id="677890" name="Picture 5"/>
          <p:cNvPicPr>
            <a:picLocks noChangeAspect="1"/>
          </p:cNvPicPr>
          <p:nvPr/>
        </p:nvPicPr>
        <p:blipFill>
          <a:blip r:embed="rId3"/>
          <a:srcRect/>
          <a:stretch>
            <a:fillRect/>
          </a:stretch>
        </p:blipFill>
        <p:spPr bwMode="auto">
          <a:xfrm>
            <a:off x="1076325" y="1600200"/>
            <a:ext cx="7153275" cy="4267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9937" name="Title 1"/>
          <p:cNvSpPr>
            <a:spLocks noGrp="1"/>
          </p:cNvSpPr>
          <p:nvPr>
            <p:ph type="title"/>
          </p:nvPr>
        </p:nvSpPr>
        <p:spPr>
          <a:xfrm>
            <a:off x="2209800" y="228600"/>
            <a:ext cx="5791200" cy="1143000"/>
          </a:xfrm>
        </p:spPr>
        <p:txBody>
          <a:bodyPr/>
          <a:lstStyle/>
          <a:p>
            <a:pPr eaLnBrk="1" hangingPunct="1"/>
            <a:r>
              <a:rPr lang="en-US" sz="5400" smtClean="0"/>
              <a:t>Sternal EZ-IO</a:t>
            </a:r>
            <a:r>
              <a:rPr lang="en-US" sz="5400" baseline="30000" smtClean="0"/>
              <a:t>®</a:t>
            </a:r>
          </a:p>
        </p:txBody>
      </p:sp>
      <p:pic>
        <p:nvPicPr>
          <p:cNvPr id="679938" name="Picture 5"/>
          <p:cNvPicPr>
            <a:picLocks noChangeAspect="1"/>
          </p:cNvPicPr>
          <p:nvPr/>
        </p:nvPicPr>
        <p:blipFill>
          <a:blip r:embed="rId3"/>
          <a:srcRect/>
          <a:stretch>
            <a:fillRect/>
          </a:stretch>
        </p:blipFill>
        <p:spPr bwMode="auto">
          <a:xfrm>
            <a:off x="1524000" y="1828800"/>
            <a:ext cx="6543675" cy="4264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1985" name="Content Placeholder 1"/>
          <p:cNvPicPr>
            <a:picLocks noGrp="1" noChangeAspect="1"/>
          </p:cNvPicPr>
          <p:nvPr>
            <p:ph idx="1"/>
          </p:nvPr>
        </p:nvPicPr>
        <p:blipFill>
          <a:blip r:embed="rId3"/>
          <a:srcRect/>
          <a:stretch>
            <a:fillRect/>
          </a:stretch>
        </p:blipFill>
        <p:spPr>
          <a:xfrm>
            <a:off x="1096963" y="1793875"/>
            <a:ext cx="6980237" cy="4157663"/>
          </a:xfrm>
        </p:spPr>
      </p:pic>
      <p:sp>
        <p:nvSpPr>
          <p:cNvPr id="681986" name="Title 1"/>
          <p:cNvSpPr>
            <a:spLocks noGrp="1"/>
          </p:cNvSpPr>
          <p:nvPr>
            <p:ph type="title"/>
          </p:nvPr>
        </p:nvSpPr>
        <p:spPr>
          <a:xfrm>
            <a:off x="2209800" y="228600"/>
            <a:ext cx="5791200" cy="1143000"/>
          </a:xfrm>
        </p:spPr>
        <p:txBody>
          <a:bodyPr/>
          <a:lstStyle/>
          <a:p>
            <a:pPr eaLnBrk="1" hangingPunct="1"/>
            <a:r>
              <a:rPr lang="en-US" sz="5400" smtClean="0"/>
              <a:t>Sternal EZ-IO</a:t>
            </a:r>
            <a:r>
              <a:rPr lang="en-US" sz="5400" baseline="30000" smtClean="0"/>
              <a:t>®</a:t>
            </a:r>
          </a:p>
        </p:txBody>
      </p:sp>
    </p:spTree>
  </p:cSld>
  <p:clrMapOvr>
    <a:masterClrMapping/>
  </p:clrMapOvr>
  <p:timing>
    <p:tnLst>
      <p:par>
        <p:cTn id="1" dur="indefinite" restart="never" nodeType="tmRoot"/>
      </p:par>
    </p:tnLst>
  </p:timing>
</p:sld>
</file>

<file path=ppt/slides/slide3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4033" name="Content Placeholder 1"/>
          <p:cNvPicPr>
            <a:picLocks noGrp="1" noChangeAspect="1"/>
          </p:cNvPicPr>
          <p:nvPr>
            <p:ph idx="1"/>
          </p:nvPr>
        </p:nvPicPr>
        <p:blipFill>
          <a:blip r:embed="rId3"/>
          <a:srcRect/>
          <a:stretch>
            <a:fillRect/>
          </a:stretch>
        </p:blipFill>
        <p:spPr>
          <a:xfrm>
            <a:off x="989013" y="1630363"/>
            <a:ext cx="7165975" cy="4465637"/>
          </a:xfrm>
        </p:spPr>
      </p:pic>
      <p:sp>
        <p:nvSpPr>
          <p:cNvPr id="684034" name="Title 1"/>
          <p:cNvSpPr>
            <a:spLocks noGrp="1"/>
          </p:cNvSpPr>
          <p:nvPr>
            <p:ph type="title"/>
          </p:nvPr>
        </p:nvSpPr>
        <p:spPr>
          <a:xfrm>
            <a:off x="2209800" y="228600"/>
            <a:ext cx="5791200" cy="1143000"/>
          </a:xfrm>
        </p:spPr>
        <p:txBody>
          <a:bodyPr/>
          <a:lstStyle/>
          <a:p>
            <a:pPr eaLnBrk="1" hangingPunct="1"/>
            <a:r>
              <a:rPr lang="en-US" sz="5400" smtClean="0"/>
              <a:t>Sternal EZ-IO</a:t>
            </a:r>
            <a:r>
              <a:rPr lang="en-US" sz="5400" baseline="30000" smtClean="0"/>
              <a:t>®</a:t>
            </a:r>
          </a:p>
        </p:txBody>
      </p:sp>
    </p:spTree>
  </p:cSld>
  <p:clrMapOvr>
    <a:masterClrMapping/>
  </p:clrMapOvr>
  <p:timing>
    <p:tnLst>
      <p:par>
        <p:cTn id="1" dur="indefinite" restart="never" nodeType="tmRoot"/>
      </p:par>
    </p:tnLst>
  </p:timing>
</p:sld>
</file>

<file path=ppt/slides/slide3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081" name="Content Placeholder 1"/>
          <p:cNvPicPr>
            <a:picLocks noGrp="1" noChangeAspect="1"/>
          </p:cNvPicPr>
          <p:nvPr>
            <p:ph idx="1"/>
          </p:nvPr>
        </p:nvPicPr>
        <p:blipFill>
          <a:blip r:embed="rId3"/>
          <a:srcRect/>
          <a:stretch>
            <a:fillRect/>
          </a:stretch>
        </p:blipFill>
        <p:spPr>
          <a:xfrm>
            <a:off x="944563" y="1554163"/>
            <a:ext cx="7254875" cy="4618037"/>
          </a:xfrm>
        </p:spPr>
      </p:pic>
      <p:sp>
        <p:nvSpPr>
          <p:cNvPr id="686082" name="Title 1"/>
          <p:cNvSpPr>
            <a:spLocks noGrp="1"/>
          </p:cNvSpPr>
          <p:nvPr>
            <p:ph type="title"/>
          </p:nvPr>
        </p:nvSpPr>
        <p:spPr>
          <a:xfrm>
            <a:off x="2209800" y="228600"/>
            <a:ext cx="5791200" cy="1143000"/>
          </a:xfrm>
        </p:spPr>
        <p:txBody>
          <a:bodyPr/>
          <a:lstStyle/>
          <a:p>
            <a:pPr eaLnBrk="1" hangingPunct="1"/>
            <a:r>
              <a:rPr lang="en-US" sz="5400" smtClean="0"/>
              <a:t>Sternal EZ-IO</a:t>
            </a:r>
            <a:r>
              <a:rPr lang="en-US" sz="5400" baseline="30000" smtClean="0"/>
              <a:t>®</a:t>
            </a:r>
          </a:p>
        </p:txBody>
      </p:sp>
    </p:spTree>
  </p:cSld>
  <p:clrMapOvr>
    <a:masterClrMapping/>
  </p:clrMapOvr>
  <p:timing>
    <p:tnLst>
      <p:par>
        <p:cTn id="1" dur="indefinite" restart="never" nodeType="tmRoot"/>
      </p:par>
    </p:tnLst>
  </p:timing>
</p:sld>
</file>

<file path=ppt/slides/slide3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8129" name="Text Placeholder 1"/>
          <p:cNvSpPr>
            <a:spLocks noGrp="1"/>
          </p:cNvSpPr>
          <p:nvPr>
            <p:ph type="body" sz="half" idx="1"/>
          </p:nvPr>
        </p:nvSpPr>
        <p:spPr>
          <a:xfrm>
            <a:off x="304800" y="1600200"/>
            <a:ext cx="4572000" cy="4525963"/>
          </a:xfrm>
        </p:spPr>
        <p:txBody>
          <a:bodyPr/>
          <a:lstStyle/>
          <a:p>
            <a:pPr marL="0" indent="0" eaLnBrk="1" hangingPunct="1">
              <a:spcBef>
                <a:spcPct val="0"/>
              </a:spcBef>
              <a:buFont typeface="Arial" charset="0"/>
              <a:buNone/>
            </a:pPr>
            <a:r>
              <a:rPr lang="en-US" b="1" smtClean="0"/>
              <a:t>Confirm Catheter </a:t>
            </a:r>
          </a:p>
          <a:p>
            <a:pPr marL="0" indent="0" eaLnBrk="1" hangingPunct="1">
              <a:spcBef>
                <a:spcPct val="0"/>
              </a:spcBef>
              <a:buFont typeface="Arial" charset="0"/>
              <a:buNone/>
            </a:pPr>
            <a:r>
              <a:rPr lang="en-US" b="1" smtClean="0"/>
              <a:t>Placement</a:t>
            </a:r>
          </a:p>
          <a:p>
            <a:pPr marL="0" indent="0" eaLnBrk="1" hangingPunct="1">
              <a:spcBef>
                <a:spcPct val="0"/>
              </a:spcBef>
              <a:buFont typeface="Arial" charset="0"/>
              <a:buNone/>
            </a:pPr>
            <a:endParaRPr lang="en-US" sz="2000" b="1" smtClean="0"/>
          </a:p>
          <a:p>
            <a:pPr lvl="1" eaLnBrk="1" hangingPunct="1"/>
            <a:r>
              <a:rPr lang="en-US" b="1" smtClean="0"/>
              <a:t>Firmly seated catheter</a:t>
            </a:r>
          </a:p>
          <a:p>
            <a:pPr lvl="1" eaLnBrk="1" hangingPunct="1"/>
            <a:r>
              <a:rPr lang="en-US" b="1" smtClean="0"/>
              <a:t>Flash of blood or blood on aspiration*</a:t>
            </a:r>
          </a:p>
          <a:p>
            <a:pPr lvl="1" eaLnBrk="1" hangingPunct="1"/>
            <a:r>
              <a:rPr lang="en-US" b="1" smtClean="0"/>
              <a:t>Pressurized fluids flow freely</a:t>
            </a:r>
          </a:p>
          <a:p>
            <a:pPr lvl="1" eaLnBrk="1" hangingPunct="1"/>
            <a:r>
              <a:rPr lang="en-US" b="1" smtClean="0"/>
              <a:t>Pharmacologic effects</a:t>
            </a:r>
          </a:p>
        </p:txBody>
      </p:sp>
      <p:sp>
        <p:nvSpPr>
          <p:cNvPr id="688130" name="TextBox 4"/>
          <p:cNvSpPr txBox="1">
            <a:spLocks noChangeArrowheads="1"/>
          </p:cNvSpPr>
          <p:nvPr/>
        </p:nvSpPr>
        <p:spPr bwMode="auto">
          <a:xfrm>
            <a:off x="3352800" y="6172200"/>
            <a:ext cx="5334000" cy="400050"/>
          </a:xfrm>
          <a:prstGeom prst="rect">
            <a:avLst/>
          </a:prstGeom>
          <a:noFill/>
          <a:ln w="9525">
            <a:noFill/>
            <a:miter lim="800000"/>
            <a:headEnd/>
            <a:tailEnd/>
          </a:ln>
        </p:spPr>
        <p:txBody>
          <a:bodyPr>
            <a:spAutoFit/>
          </a:bodyPr>
          <a:lstStyle/>
          <a:p>
            <a:r>
              <a:rPr lang="en-US" sz="2000">
                <a:cs typeface="Times New Roman" pitchFamily="18" charset="0"/>
              </a:rPr>
              <a:t>* May or may not be able to aspirate blood.</a:t>
            </a:r>
          </a:p>
        </p:txBody>
      </p:sp>
      <p:pic>
        <p:nvPicPr>
          <p:cNvPr id="688131" name="Content Placeholder 6"/>
          <p:cNvPicPr>
            <a:picLocks noGrp="1" noChangeAspect="1"/>
          </p:cNvPicPr>
          <p:nvPr>
            <p:ph sz="half" idx="2"/>
          </p:nvPr>
        </p:nvPicPr>
        <p:blipFill>
          <a:blip r:embed="rId3"/>
          <a:srcRect/>
          <a:stretch>
            <a:fillRect/>
          </a:stretch>
        </p:blipFill>
        <p:spPr>
          <a:xfrm>
            <a:off x="5486400" y="2438400"/>
            <a:ext cx="2822575" cy="2303463"/>
          </a:xfrm>
        </p:spPr>
      </p:pic>
      <p:sp>
        <p:nvSpPr>
          <p:cNvPr id="688132" name="Title 1"/>
          <p:cNvSpPr>
            <a:spLocks noGrp="1"/>
          </p:cNvSpPr>
          <p:nvPr>
            <p:ph type="title"/>
          </p:nvPr>
        </p:nvSpPr>
        <p:spPr>
          <a:xfrm>
            <a:off x="2209800" y="228600"/>
            <a:ext cx="5791200" cy="1143000"/>
          </a:xfrm>
        </p:spPr>
        <p:txBody>
          <a:bodyPr/>
          <a:lstStyle/>
          <a:p>
            <a:pPr eaLnBrk="1" hangingPunct="1"/>
            <a:r>
              <a:rPr lang="en-US" sz="5400" smtClean="0"/>
              <a:t>Sternal EZ-IO</a:t>
            </a:r>
            <a:r>
              <a:rPr lang="en-US" sz="5400" baseline="30000" smtClean="0"/>
              <a:t>®</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89" name="Picture 3" descr="MVC-001X"/>
          <p:cNvPicPr>
            <a:picLocks noChangeAspect="1" noChangeArrowheads="1"/>
          </p:cNvPicPr>
          <p:nvPr/>
        </p:nvPicPr>
        <p:blipFill>
          <a:blip r:embed="rId3">
            <a:lum bright="12000" contrast="18000"/>
          </a:blip>
          <a:srcRect/>
          <a:stretch>
            <a:fillRect/>
          </a:stretch>
        </p:blipFill>
        <p:spPr bwMode="auto">
          <a:xfrm>
            <a:off x="1371600" y="1905000"/>
            <a:ext cx="6553200" cy="4800600"/>
          </a:xfrm>
          <a:prstGeom prst="rect">
            <a:avLst/>
          </a:prstGeom>
          <a:noFill/>
          <a:ln w="57150">
            <a:solidFill>
              <a:srgbClr val="000000"/>
            </a:solidFill>
            <a:miter lim="800000"/>
            <a:headEnd/>
            <a:tailEnd/>
          </a:ln>
        </p:spPr>
      </p:pic>
      <p:sp>
        <p:nvSpPr>
          <p:cNvPr id="89090" name="Text Box 4"/>
          <p:cNvSpPr txBox="1">
            <a:spLocks noChangeArrowheads="1"/>
          </p:cNvSpPr>
          <p:nvPr/>
        </p:nvSpPr>
        <p:spPr bwMode="auto">
          <a:xfrm>
            <a:off x="3124200" y="2057400"/>
            <a:ext cx="4419600" cy="954088"/>
          </a:xfrm>
          <a:prstGeom prst="rect">
            <a:avLst/>
          </a:prstGeom>
          <a:noFill/>
          <a:ln w="9525">
            <a:noFill/>
            <a:miter lim="800000"/>
            <a:headEnd/>
            <a:tailEnd/>
          </a:ln>
        </p:spPr>
        <p:txBody>
          <a:bodyPr>
            <a:spAutoFit/>
          </a:bodyPr>
          <a:lstStyle/>
          <a:p>
            <a:pPr eaLnBrk="0" hangingPunct="0"/>
            <a:r>
              <a:rPr lang="en-US" b="1">
                <a:cs typeface="Times New Roman" pitchFamily="18" charset="0"/>
              </a:rPr>
              <a:t>Insert Mosquito hemostat into incision and dilate </a:t>
            </a:r>
          </a:p>
        </p:txBody>
      </p:sp>
      <p:sp>
        <p:nvSpPr>
          <p:cNvPr id="89091" name="Rectangle 13"/>
          <p:cNvSpPr>
            <a:spLocks noGrp="1" noChangeArrowheads="1"/>
          </p:cNvSpPr>
          <p:nvPr>
            <p:ph type="title"/>
          </p:nvPr>
        </p:nvSpPr>
        <p:spPr>
          <a:xfrm>
            <a:off x="2100263" y="0"/>
            <a:ext cx="5791200" cy="1143000"/>
          </a:xfrm>
        </p:spPr>
        <p:txBody>
          <a:bodyPr/>
          <a:lstStyle/>
          <a:p>
            <a:pPr eaLnBrk="1" hangingPunct="1"/>
            <a:r>
              <a:rPr lang="en-US" sz="5400" smtClean="0">
                <a:ea typeface="ＭＳ Ｐゴシック"/>
                <a:cs typeface="ＭＳ Ｐゴシック"/>
              </a:rPr>
              <a:t>Surgical Airway</a:t>
            </a:r>
          </a:p>
        </p:txBody>
      </p:sp>
    </p:spTree>
  </p:cSld>
  <p:clrMapOvr>
    <a:masterClrMapping/>
  </p:clrMapOvr>
  <p:timing>
    <p:tnLst>
      <p:par>
        <p:cTn id="1" dur="indefinite" restart="never" nodeType="tmRoot"/>
      </p:par>
    </p:tnLst>
  </p:timing>
</p:sld>
</file>

<file path=ppt/slides/slide3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0177" name="Title 1"/>
          <p:cNvSpPr>
            <a:spLocks noGrp="1"/>
          </p:cNvSpPr>
          <p:nvPr>
            <p:ph type="title"/>
          </p:nvPr>
        </p:nvSpPr>
        <p:spPr>
          <a:xfrm>
            <a:off x="2209800" y="228600"/>
            <a:ext cx="5791200" cy="1143000"/>
          </a:xfrm>
        </p:spPr>
        <p:txBody>
          <a:bodyPr/>
          <a:lstStyle/>
          <a:p>
            <a:pPr eaLnBrk="1" hangingPunct="1"/>
            <a:r>
              <a:rPr lang="en-US" sz="5400" smtClean="0"/>
              <a:t>Sternal EZ-IO</a:t>
            </a:r>
            <a:r>
              <a:rPr lang="en-US" sz="5400" baseline="30000" smtClean="0"/>
              <a:t>®</a:t>
            </a:r>
          </a:p>
        </p:txBody>
      </p:sp>
      <p:pic>
        <p:nvPicPr>
          <p:cNvPr id="690178" name="Content Placeholder 3"/>
          <p:cNvPicPr>
            <a:picLocks noGrp="1" noChangeAspect="1"/>
          </p:cNvPicPr>
          <p:nvPr>
            <p:ph idx="1"/>
          </p:nvPr>
        </p:nvPicPr>
        <p:blipFill>
          <a:blip r:embed="rId3"/>
          <a:srcRect/>
          <a:stretch>
            <a:fillRect/>
          </a:stretch>
        </p:blipFill>
        <p:spPr>
          <a:xfrm>
            <a:off x="609600" y="2743200"/>
            <a:ext cx="3200400" cy="3048000"/>
          </a:xfrm>
        </p:spPr>
      </p:pic>
      <p:sp>
        <p:nvSpPr>
          <p:cNvPr id="690179" name="TextBox 1"/>
          <p:cNvSpPr txBox="1">
            <a:spLocks noChangeArrowheads="1"/>
          </p:cNvSpPr>
          <p:nvPr/>
        </p:nvSpPr>
        <p:spPr bwMode="auto">
          <a:xfrm>
            <a:off x="1371600" y="1806575"/>
            <a:ext cx="4038600" cy="646113"/>
          </a:xfrm>
          <a:prstGeom prst="rect">
            <a:avLst/>
          </a:prstGeom>
          <a:noFill/>
          <a:ln w="9525">
            <a:noFill/>
            <a:miter lim="800000"/>
            <a:headEnd/>
            <a:tailEnd/>
          </a:ln>
        </p:spPr>
        <p:txBody>
          <a:bodyPr>
            <a:spAutoFit/>
          </a:bodyPr>
          <a:lstStyle/>
          <a:p>
            <a:r>
              <a:rPr lang="en-US" sz="3600" b="1">
                <a:cs typeface="Times New Roman" pitchFamily="18" charset="0"/>
              </a:rPr>
              <a:t>Flush the Catheter</a:t>
            </a:r>
          </a:p>
        </p:txBody>
      </p:sp>
      <p:sp>
        <p:nvSpPr>
          <p:cNvPr id="3" name="TextBox 2"/>
          <p:cNvSpPr txBox="1"/>
          <p:nvPr/>
        </p:nvSpPr>
        <p:spPr>
          <a:xfrm>
            <a:off x="3886200" y="3276600"/>
            <a:ext cx="4724400" cy="2324100"/>
          </a:xfrm>
          <a:prstGeom prst="rect">
            <a:avLst/>
          </a:prstGeom>
          <a:noFill/>
        </p:spPr>
        <p:txBody>
          <a:bodyPr>
            <a:spAutoFit/>
          </a:bodyPr>
          <a:lstStyle/>
          <a:p>
            <a:pPr indent="91440">
              <a:spcBef>
                <a:spcPts val="0"/>
              </a:spcBef>
              <a:spcAft>
                <a:spcPts val="600"/>
              </a:spcAft>
              <a:buFont typeface="Arial" pitchFamily="34" charset="0"/>
              <a:buChar char="•"/>
              <a:defRPr/>
            </a:pPr>
            <a:r>
              <a:rPr lang="en-US" sz="2500" b="1" dirty="0">
                <a:cs typeface="Times New Roman" pitchFamily="18" charset="0"/>
              </a:rPr>
              <a:t>Connect syringe to primed  </a:t>
            </a:r>
          </a:p>
          <a:p>
            <a:pPr>
              <a:spcBef>
                <a:spcPts val="0"/>
              </a:spcBef>
              <a:spcAft>
                <a:spcPts val="600"/>
              </a:spcAft>
              <a:defRPr/>
            </a:pPr>
            <a:r>
              <a:rPr lang="en-US" sz="2500" b="1" dirty="0">
                <a:cs typeface="Times New Roman" pitchFamily="18" charset="0"/>
              </a:rPr>
              <a:t>  Extension Set</a:t>
            </a:r>
          </a:p>
          <a:p>
            <a:pPr indent="91440">
              <a:spcBef>
                <a:spcPts val="0"/>
              </a:spcBef>
              <a:spcAft>
                <a:spcPts val="600"/>
              </a:spcAft>
              <a:buFont typeface="Arial" pitchFamily="34" charset="0"/>
              <a:buChar char="•"/>
              <a:defRPr/>
            </a:pPr>
            <a:r>
              <a:rPr lang="en-US" sz="2500" b="1" dirty="0">
                <a:cs typeface="Times New Roman" pitchFamily="18" charset="0"/>
              </a:rPr>
              <a:t>Flush with 10ml normal saline</a:t>
            </a:r>
          </a:p>
          <a:p>
            <a:pPr indent="91440">
              <a:spcBef>
                <a:spcPts val="0"/>
              </a:spcBef>
              <a:spcAft>
                <a:spcPts val="600"/>
              </a:spcAft>
              <a:buFont typeface="Arial" pitchFamily="34" charset="0"/>
              <a:buChar char="•"/>
              <a:defRPr/>
            </a:pPr>
            <a:r>
              <a:rPr lang="en-US" sz="2500" b="1" dirty="0">
                <a:cs typeface="Times New Roman" pitchFamily="18" charset="0"/>
              </a:rPr>
              <a:t>Multiple flushes may be needed</a:t>
            </a:r>
          </a:p>
          <a:p>
            <a:pPr indent="91440">
              <a:spcBef>
                <a:spcPts val="0"/>
              </a:spcBef>
              <a:spcAft>
                <a:spcPts val="600"/>
              </a:spcAft>
              <a:buFont typeface="Arial" pitchFamily="34" charset="0"/>
              <a:buChar char="•"/>
              <a:defRPr/>
            </a:pPr>
            <a:r>
              <a:rPr lang="en-US" sz="2500" b="1" dirty="0">
                <a:cs typeface="Times New Roman" pitchFamily="18" charset="0"/>
              </a:rPr>
              <a:t>NO FLUSH = NO FLOW</a:t>
            </a:r>
          </a:p>
        </p:txBody>
      </p:sp>
    </p:spTree>
  </p:cSld>
  <p:clrMapOvr>
    <a:masterClrMapping/>
  </p:clrMapOvr>
  <p:timing>
    <p:tnLst>
      <p:par>
        <p:cTn id="1" dur="indefinite" restart="never" nodeType="tmRoot"/>
      </p:par>
    </p:tnLst>
  </p:timing>
</p:sld>
</file>

<file path=ppt/slides/slide3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2225" name="Content Placeholder 1"/>
          <p:cNvPicPr>
            <a:picLocks noGrp="1" noChangeAspect="1"/>
          </p:cNvPicPr>
          <p:nvPr>
            <p:ph idx="1"/>
          </p:nvPr>
        </p:nvPicPr>
        <p:blipFill>
          <a:blip r:embed="rId3"/>
          <a:srcRect/>
          <a:stretch>
            <a:fillRect/>
          </a:stretch>
        </p:blipFill>
        <p:spPr>
          <a:xfrm>
            <a:off x="5791200" y="2438400"/>
            <a:ext cx="2959100" cy="3551238"/>
          </a:xfrm>
        </p:spPr>
      </p:pic>
      <p:sp>
        <p:nvSpPr>
          <p:cNvPr id="692226" name="Title 1"/>
          <p:cNvSpPr>
            <a:spLocks noGrp="1"/>
          </p:cNvSpPr>
          <p:nvPr>
            <p:ph type="title"/>
          </p:nvPr>
        </p:nvSpPr>
        <p:spPr>
          <a:xfrm>
            <a:off x="2209800" y="228600"/>
            <a:ext cx="5791200" cy="1143000"/>
          </a:xfrm>
        </p:spPr>
        <p:txBody>
          <a:bodyPr/>
          <a:lstStyle/>
          <a:p>
            <a:pPr eaLnBrk="1" hangingPunct="1"/>
            <a:r>
              <a:rPr lang="en-US" sz="5400" smtClean="0"/>
              <a:t>Sternal EZ-IO</a:t>
            </a:r>
            <a:r>
              <a:rPr lang="en-US" sz="5400" baseline="30000" smtClean="0"/>
              <a:t>®</a:t>
            </a:r>
          </a:p>
        </p:txBody>
      </p:sp>
      <p:sp>
        <p:nvSpPr>
          <p:cNvPr id="692227" name="TextBox 2"/>
          <p:cNvSpPr txBox="1">
            <a:spLocks noChangeArrowheads="1"/>
          </p:cNvSpPr>
          <p:nvPr/>
        </p:nvSpPr>
        <p:spPr bwMode="auto">
          <a:xfrm>
            <a:off x="3124200" y="1524000"/>
            <a:ext cx="5715000" cy="646113"/>
          </a:xfrm>
          <a:prstGeom prst="rect">
            <a:avLst/>
          </a:prstGeom>
          <a:noFill/>
          <a:ln w="9525">
            <a:noFill/>
            <a:miter lim="800000"/>
            <a:headEnd/>
            <a:tailEnd/>
          </a:ln>
        </p:spPr>
        <p:txBody>
          <a:bodyPr>
            <a:spAutoFit/>
          </a:bodyPr>
          <a:lstStyle/>
          <a:p>
            <a:r>
              <a:rPr lang="en-US" sz="3600" b="1">
                <a:cs typeface="Times New Roman" pitchFamily="18" charset="0"/>
              </a:rPr>
              <a:t>Infuse Fluids with Pressure</a:t>
            </a:r>
          </a:p>
        </p:txBody>
      </p:sp>
      <p:sp>
        <p:nvSpPr>
          <p:cNvPr id="4" name="TextBox 3"/>
          <p:cNvSpPr txBox="1"/>
          <p:nvPr/>
        </p:nvSpPr>
        <p:spPr>
          <a:xfrm>
            <a:off x="533400" y="2438400"/>
            <a:ext cx="3962400" cy="4170363"/>
          </a:xfrm>
          <a:prstGeom prst="rect">
            <a:avLst/>
          </a:prstGeom>
          <a:noFill/>
        </p:spPr>
        <p:txBody>
          <a:bodyPr>
            <a:spAutoFit/>
          </a:bodyPr>
          <a:lstStyle/>
          <a:p>
            <a:pPr marL="342900" indent="-342900">
              <a:buFont typeface="Arial" pitchFamily="34" charset="0"/>
              <a:buChar char="•"/>
              <a:defRPr/>
            </a:pPr>
            <a:r>
              <a:rPr lang="en-US" sz="2500" b="1" dirty="0">
                <a:cs typeface="Times New Roman" pitchFamily="18" charset="0"/>
              </a:rPr>
              <a:t>The pressure in the medullary space is about 1/3 of the casualty’s arterial pressure.</a:t>
            </a:r>
          </a:p>
          <a:p>
            <a:pPr marL="342900" indent="-342900">
              <a:buFont typeface="Arial" pitchFamily="34" charset="0"/>
              <a:buChar char="•"/>
              <a:defRPr/>
            </a:pPr>
            <a:endParaRPr lang="en-US" sz="2500" b="1" dirty="0">
              <a:cs typeface="Times New Roman" pitchFamily="18" charset="0"/>
            </a:endParaRPr>
          </a:p>
          <a:p>
            <a:pPr marL="342900" indent="-342900">
              <a:buFont typeface="Arial" pitchFamily="34" charset="0"/>
              <a:buChar char="•"/>
              <a:defRPr/>
            </a:pPr>
            <a:r>
              <a:rPr lang="en-US" sz="2500" b="1" dirty="0">
                <a:cs typeface="Times New Roman" pitchFamily="18" charset="0"/>
              </a:rPr>
              <a:t>Pressurizing fluids for infusion is required to achieve maximum flow rates.</a:t>
            </a:r>
          </a:p>
          <a:p>
            <a:pPr>
              <a:defRPr/>
            </a:pPr>
            <a:endParaRPr lang="en-US" sz="2000" b="1" dirty="0">
              <a:cs typeface="Times New Roman" pitchFamily="18" charset="0"/>
            </a:endParaRPr>
          </a:p>
          <a:p>
            <a:pPr>
              <a:defRPr/>
            </a:pPr>
            <a:endParaRPr lang="en-US" sz="2000" b="1" dirty="0">
              <a:cs typeface="Times New Roman" pitchFamily="18" charset="0"/>
            </a:endParaRPr>
          </a:p>
        </p:txBody>
      </p:sp>
    </p:spTree>
  </p:cSld>
  <p:clrMapOvr>
    <a:masterClrMapping/>
  </p:clrMapOvr>
  <p:timing>
    <p:tnLst>
      <p:par>
        <p:cTn id="1" dur="indefinite" restart="never" nodeType="tmRoot"/>
      </p:par>
    </p:tnLst>
  </p:timing>
</p:sld>
</file>

<file path=ppt/slides/slide3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4273" name="Content Placeholder 2"/>
          <p:cNvSpPr>
            <a:spLocks noGrp="1"/>
          </p:cNvSpPr>
          <p:nvPr>
            <p:ph idx="1"/>
          </p:nvPr>
        </p:nvSpPr>
        <p:spPr>
          <a:xfrm>
            <a:off x="457200" y="1828800"/>
            <a:ext cx="8229600" cy="4648200"/>
          </a:xfrm>
        </p:spPr>
        <p:txBody>
          <a:bodyPr/>
          <a:lstStyle/>
          <a:p>
            <a:pPr eaLnBrk="1" hangingPunct="1"/>
            <a:r>
              <a:rPr lang="en-US" smtClean="0"/>
              <a:t>Remove the EZ-Connect Extension Set and Stabilizer.</a:t>
            </a:r>
          </a:p>
          <a:p>
            <a:pPr eaLnBrk="1" hangingPunct="1"/>
            <a:r>
              <a:rPr lang="en-US" smtClean="0"/>
              <a:t>Attach a Luer lock syringe directly to the hub.</a:t>
            </a:r>
          </a:p>
          <a:p>
            <a:pPr eaLnBrk="1" hangingPunct="1"/>
            <a:r>
              <a:rPr lang="en-US" smtClean="0"/>
              <a:t>Rotate the syringe clockwise while slowly and gently pulling straight back.</a:t>
            </a:r>
          </a:p>
          <a:p>
            <a:pPr eaLnBrk="1" hangingPunct="1"/>
            <a:r>
              <a:rPr lang="en-US" smtClean="0"/>
              <a:t>Maintain axial alignment – DO NOT rock the syringe.</a:t>
            </a:r>
          </a:p>
          <a:p>
            <a:pPr eaLnBrk="1" hangingPunct="1"/>
            <a:r>
              <a:rPr lang="en-US" smtClean="0"/>
              <a:t>Remove the Sternal Locator.</a:t>
            </a:r>
          </a:p>
          <a:p>
            <a:pPr eaLnBrk="1" hangingPunct="1"/>
            <a:endParaRPr lang="en-US" smtClean="0"/>
          </a:p>
        </p:txBody>
      </p:sp>
      <p:sp>
        <p:nvSpPr>
          <p:cNvPr id="694274" name="Title 1"/>
          <p:cNvSpPr>
            <a:spLocks noGrp="1"/>
          </p:cNvSpPr>
          <p:nvPr>
            <p:ph type="title"/>
          </p:nvPr>
        </p:nvSpPr>
        <p:spPr>
          <a:xfrm>
            <a:off x="1828800" y="28575"/>
            <a:ext cx="6781800" cy="1143000"/>
          </a:xfrm>
        </p:spPr>
        <p:txBody>
          <a:bodyPr/>
          <a:lstStyle/>
          <a:p>
            <a:pPr eaLnBrk="1" hangingPunct="1"/>
            <a:r>
              <a:rPr lang="en-US" sz="4800" smtClean="0"/>
              <a:t>Sternal EZ-IO</a:t>
            </a:r>
            <a:r>
              <a:rPr lang="en-US" sz="4800" baseline="30000" smtClean="0"/>
              <a:t>®</a:t>
            </a:r>
            <a:r>
              <a:rPr lang="en-US" sz="4800" smtClean="0"/>
              <a:t> Removal</a:t>
            </a:r>
            <a:endParaRPr lang="en-US" sz="4800" baseline="30000"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7" name="Picture 3" descr="MVC-003X"/>
          <p:cNvPicPr>
            <a:picLocks noChangeAspect="1" noChangeArrowheads="1"/>
          </p:cNvPicPr>
          <p:nvPr/>
        </p:nvPicPr>
        <p:blipFill>
          <a:blip r:embed="rId3">
            <a:lum bright="24000" contrast="18000"/>
          </a:blip>
          <a:srcRect/>
          <a:stretch>
            <a:fillRect/>
          </a:stretch>
        </p:blipFill>
        <p:spPr bwMode="auto">
          <a:xfrm>
            <a:off x="1371600" y="1905000"/>
            <a:ext cx="6554788" cy="4757738"/>
          </a:xfrm>
          <a:prstGeom prst="rect">
            <a:avLst/>
          </a:prstGeom>
          <a:noFill/>
          <a:ln w="57150">
            <a:solidFill>
              <a:srgbClr val="000000"/>
            </a:solidFill>
            <a:miter lim="800000"/>
            <a:headEnd/>
            <a:tailEnd/>
          </a:ln>
        </p:spPr>
      </p:pic>
      <p:sp>
        <p:nvSpPr>
          <p:cNvPr id="91138" name="Rectangle 8"/>
          <p:cNvSpPr>
            <a:spLocks noGrp="1" noChangeArrowheads="1"/>
          </p:cNvSpPr>
          <p:nvPr>
            <p:ph type="title"/>
          </p:nvPr>
        </p:nvSpPr>
        <p:spPr>
          <a:xfrm>
            <a:off x="2362200" y="152400"/>
            <a:ext cx="5562600" cy="1143000"/>
          </a:xfrm>
        </p:spPr>
        <p:txBody>
          <a:bodyPr/>
          <a:lstStyle/>
          <a:p>
            <a:pPr eaLnBrk="1" hangingPunct="1"/>
            <a:r>
              <a:rPr lang="en-US" sz="5400" smtClean="0">
                <a:ea typeface="ＭＳ Ｐゴシック"/>
                <a:cs typeface="ＭＳ Ｐゴシック"/>
              </a:rPr>
              <a:t>Insert ET Tube</a:t>
            </a:r>
          </a:p>
        </p:txBody>
      </p:sp>
      <p:sp>
        <p:nvSpPr>
          <p:cNvPr id="91139" name="Text Box 4"/>
          <p:cNvSpPr txBox="1">
            <a:spLocks noChangeArrowheads="1"/>
          </p:cNvSpPr>
          <p:nvPr/>
        </p:nvSpPr>
        <p:spPr bwMode="auto">
          <a:xfrm>
            <a:off x="2933700" y="5314950"/>
            <a:ext cx="4953000" cy="1384300"/>
          </a:xfrm>
          <a:prstGeom prst="rect">
            <a:avLst/>
          </a:prstGeom>
          <a:noFill/>
          <a:ln w="9525">
            <a:noFill/>
            <a:miter lim="800000"/>
            <a:headEnd/>
            <a:tailEnd/>
          </a:ln>
        </p:spPr>
        <p:txBody>
          <a:bodyPr>
            <a:spAutoFit/>
          </a:bodyPr>
          <a:lstStyle/>
          <a:p>
            <a:pPr eaLnBrk="0" hangingPunct="0"/>
            <a:r>
              <a:rPr lang="en-US" b="1">
                <a:cs typeface="Times New Roman" pitchFamily="18" charset="0"/>
              </a:rPr>
              <a:t>Insert Endotracheal Tube – </a:t>
            </a:r>
          </a:p>
          <a:p>
            <a:pPr eaLnBrk="0" hangingPunct="0"/>
            <a:r>
              <a:rPr lang="en-US" b="1">
                <a:cs typeface="Times New Roman" pitchFamily="18" charset="0"/>
              </a:rPr>
              <a:t>direct the tube into the trachea and towards the chest.</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5" name="Picture 3" descr="Cric Insert tube"/>
          <p:cNvPicPr>
            <a:picLocks noChangeAspect="1" noChangeArrowheads="1"/>
          </p:cNvPicPr>
          <p:nvPr/>
        </p:nvPicPr>
        <p:blipFill>
          <a:blip r:embed="rId3">
            <a:lum bright="18000" contrast="12000"/>
          </a:blip>
          <a:srcRect/>
          <a:stretch>
            <a:fillRect/>
          </a:stretch>
        </p:blipFill>
        <p:spPr bwMode="auto">
          <a:xfrm>
            <a:off x="1371600" y="1905000"/>
            <a:ext cx="6553200" cy="4800600"/>
          </a:xfrm>
          <a:prstGeom prst="rect">
            <a:avLst/>
          </a:prstGeom>
          <a:noFill/>
          <a:ln w="57150">
            <a:solidFill>
              <a:schemeClr val="tx1"/>
            </a:solidFill>
            <a:miter lim="800000"/>
            <a:headEnd/>
            <a:tailEnd/>
          </a:ln>
        </p:spPr>
      </p:pic>
      <p:sp>
        <p:nvSpPr>
          <p:cNvPr id="93186" name="Rectangle 7"/>
          <p:cNvSpPr>
            <a:spLocks noGrp="1" noChangeArrowheads="1"/>
          </p:cNvSpPr>
          <p:nvPr>
            <p:ph type="title"/>
          </p:nvPr>
        </p:nvSpPr>
        <p:spPr>
          <a:xfrm>
            <a:off x="2133600" y="152400"/>
            <a:ext cx="6172200" cy="1143000"/>
          </a:xfrm>
        </p:spPr>
        <p:txBody>
          <a:bodyPr/>
          <a:lstStyle/>
          <a:p>
            <a:pPr eaLnBrk="1" hangingPunct="1"/>
            <a:r>
              <a:rPr lang="en-US" sz="5400" smtClean="0">
                <a:ea typeface="ＭＳ Ｐゴシック"/>
                <a:cs typeface="ＭＳ Ｐゴシック"/>
              </a:rPr>
              <a:t>Check Placement</a:t>
            </a:r>
          </a:p>
        </p:txBody>
      </p:sp>
      <p:sp>
        <p:nvSpPr>
          <p:cNvPr id="93187" name="Text Box 4"/>
          <p:cNvSpPr txBox="1">
            <a:spLocks noChangeArrowheads="1"/>
          </p:cNvSpPr>
          <p:nvPr/>
        </p:nvSpPr>
        <p:spPr bwMode="auto">
          <a:xfrm>
            <a:off x="2438400" y="2301875"/>
            <a:ext cx="2520950" cy="523875"/>
          </a:xfrm>
          <a:prstGeom prst="rect">
            <a:avLst/>
          </a:prstGeom>
          <a:noFill/>
          <a:ln w="9525">
            <a:noFill/>
            <a:miter lim="800000"/>
            <a:headEnd/>
            <a:tailEnd/>
          </a:ln>
        </p:spPr>
        <p:txBody>
          <a:bodyPr wrap="none">
            <a:spAutoFit/>
          </a:bodyPr>
          <a:lstStyle/>
          <a:p>
            <a:pPr eaLnBrk="0" hangingPunct="0"/>
            <a:r>
              <a:rPr lang="en-US" b="1">
                <a:cs typeface="Times New Roman" pitchFamily="18" charset="0"/>
              </a:rPr>
              <a:t>Misting in tube</a:t>
            </a:r>
          </a:p>
        </p:txBody>
      </p:sp>
      <p:sp>
        <p:nvSpPr>
          <p:cNvPr id="93188" name="Line 5"/>
          <p:cNvSpPr>
            <a:spLocks noChangeShapeType="1"/>
          </p:cNvSpPr>
          <p:nvPr/>
        </p:nvSpPr>
        <p:spPr bwMode="auto">
          <a:xfrm>
            <a:off x="3352800" y="2838450"/>
            <a:ext cx="914400" cy="1295400"/>
          </a:xfrm>
          <a:prstGeom prst="line">
            <a:avLst/>
          </a:prstGeom>
          <a:noFill/>
          <a:ln w="38100">
            <a:solidFill>
              <a:schemeClr val="tx1"/>
            </a:solidFill>
            <a:round/>
            <a:headEnd/>
            <a:tailEnd type="triangle" w="med" len="med"/>
          </a:ln>
        </p:spPr>
        <p:txBody>
          <a:bodyPr wrap="none" anchor="ctr"/>
          <a:lstStyle/>
          <a:p>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3" name="Picture 2" descr="MVC-009X"/>
          <p:cNvPicPr>
            <a:picLocks noChangeAspect="1" noChangeArrowheads="1"/>
          </p:cNvPicPr>
          <p:nvPr/>
        </p:nvPicPr>
        <p:blipFill>
          <a:blip r:embed="rId3">
            <a:lum bright="12000"/>
          </a:blip>
          <a:srcRect/>
          <a:stretch>
            <a:fillRect/>
          </a:stretch>
        </p:blipFill>
        <p:spPr bwMode="auto">
          <a:xfrm>
            <a:off x="1981200" y="1905000"/>
            <a:ext cx="5181600" cy="3795713"/>
          </a:xfrm>
          <a:prstGeom prst="rect">
            <a:avLst/>
          </a:prstGeom>
          <a:noFill/>
          <a:ln w="57150">
            <a:solidFill>
              <a:srgbClr val="000000"/>
            </a:solidFill>
            <a:miter lim="800000"/>
            <a:headEnd/>
            <a:tailEnd/>
          </a:ln>
        </p:spPr>
      </p:pic>
      <p:sp>
        <p:nvSpPr>
          <p:cNvPr id="95234" name="Text Box 3"/>
          <p:cNvSpPr txBox="1">
            <a:spLocks noChangeArrowheads="1"/>
          </p:cNvSpPr>
          <p:nvPr/>
        </p:nvSpPr>
        <p:spPr bwMode="auto">
          <a:xfrm>
            <a:off x="4572000" y="3802063"/>
            <a:ext cx="2590800" cy="708025"/>
          </a:xfrm>
          <a:prstGeom prst="rect">
            <a:avLst/>
          </a:prstGeom>
          <a:noFill/>
          <a:ln w="9525">
            <a:noFill/>
            <a:miter lim="800000"/>
            <a:headEnd/>
            <a:tailEnd/>
          </a:ln>
        </p:spPr>
        <p:txBody>
          <a:bodyPr>
            <a:spAutoFit/>
          </a:bodyPr>
          <a:lstStyle/>
          <a:p>
            <a:pPr eaLnBrk="0" hangingPunct="0"/>
            <a:r>
              <a:rPr lang="en-US" sz="2000" b="1">
                <a:latin typeface="Arial" charset="0"/>
              </a:rPr>
              <a:t>Inflate cuff and REMOVE SYRINGE</a:t>
            </a:r>
          </a:p>
        </p:txBody>
      </p:sp>
      <p:sp>
        <p:nvSpPr>
          <p:cNvPr id="95235" name="Rectangle 7"/>
          <p:cNvSpPr>
            <a:spLocks noGrp="1" noChangeArrowheads="1"/>
          </p:cNvSpPr>
          <p:nvPr>
            <p:ph type="title"/>
          </p:nvPr>
        </p:nvSpPr>
        <p:spPr>
          <a:xfrm>
            <a:off x="2362200" y="152400"/>
            <a:ext cx="5943600" cy="1143000"/>
          </a:xfrm>
        </p:spPr>
        <p:txBody>
          <a:bodyPr/>
          <a:lstStyle/>
          <a:p>
            <a:pPr eaLnBrk="1" hangingPunct="1"/>
            <a:r>
              <a:rPr lang="en-US" sz="5400" smtClean="0">
                <a:ea typeface="ＭＳ Ｐゴシック"/>
                <a:cs typeface="ＭＳ Ｐゴシック"/>
              </a:rPr>
              <a:t>Inflating the Cuff</a:t>
            </a:r>
          </a:p>
        </p:txBody>
      </p:sp>
      <p:sp>
        <p:nvSpPr>
          <p:cNvPr id="95236" name="Rectangle 8"/>
          <p:cNvSpPr>
            <a:spLocks noGrp="1" noChangeArrowheads="1"/>
          </p:cNvSpPr>
          <p:nvPr>
            <p:ph idx="1"/>
          </p:nvPr>
        </p:nvSpPr>
        <p:spPr>
          <a:xfrm>
            <a:off x="381000" y="5943600"/>
            <a:ext cx="8305800" cy="1066800"/>
          </a:xfrm>
        </p:spPr>
        <p:txBody>
          <a:bodyPr/>
          <a:lstStyle/>
          <a:p>
            <a:pPr eaLnBrk="1" hangingPunct="1">
              <a:lnSpc>
                <a:spcPct val="90000"/>
              </a:lnSpc>
              <a:buFont typeface="Wingdings" pitchFamily="2" charset="2"/>
              <a:buNone/>
            </a:pPr>
            <a:r>
              <a:rPr lang="en-US" sz="2400" b="1" smtClean="0">
                <a:ea typeface="ＭＳ Ｐゴシック"/>
                <a:cs typeface="ＭＳ Ｐゴシック"/>
              </a:rPr>
              <a:t>Note: Corpsman/medic may wish to cut ET tube off just above the inflation tube so it won’t be sticking out so far.</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2"/>
          <p:cNvSpPr>
            <a:spLocks noGrp="1" noChangeArrowheads="1"/>
          </p:cNvSpPr>
          <p:nvPr>
            <p:ph type="title"/>
          </p:nvPr>
        </p:nvSpPr>
        <p:spPr>
          <a:xfrm>
            <a:off x="2743200" y="76200"/>
            <a:ext cx="3581400" cy="1143000"/>
          </a:xfrm>
        </p:spPr>
        <p:txBody>
          <a:bodyPr/>
          <a:lstStyle/>
          <a:p>
            <a:pPr eaLnBrk="1" hangingPunct="1"/>
            <a:r>
              <a:rPr lang="en-US" sz="5400" smtClean="0">
                <a:ea typeface="ＭＳ Ｐゴシック"/>
                <a:cs typeface="ＭＳ Ｐゴシック"/>
              </a:rPr>
              <a:t>Ventilate</a:t>
            </a:r>
          </a:p>
        </p:txBody>
      </p:sp>
      <p:pic>
        <p:nvPicPr>
          <p:cNvPr id="97282" name="Picture 3" descr="MVC-001X"/>
          <p:cNvPicPr>
            <a:picLocks noChangeAspect="1" noChangeArrowheads="1"/>
          </p:cNvPicPr>
          <p:nvPr/>
        </p:nvPicPr>
        <p:blipFill>
          <a:blip r:embed="rId3">
            <a:lum bright="18000" contrast="18000"/>
          </a:blip>
          <a:srcRect/>
          <a:stretch>
            <a:fillRect/>
          </a:stretch>
        </p:blipFill>
        <p:spPr bwMode="auto">
          <a:xfrm>
            <a:off x="1371600" y="1905000"/>
            <a:ext cx="6553200" cy="4800600"/>
          </a:xfrm>
          <a:prstGeom prst="rect">
            <a:avLst/>
          </a:prstGeom>
          <a:noFill/>
          <a:ln w="57150">
            <a:solidFill>
              <a:srgbClr val="000000"/>
            </a:solidFill>
            <a:miter lim="800000"/>
            <a:headEnd/>
            <a:tailEnd/>
          </a:ln>
        </p:spPr>
      </p:pic>
      <p:sp>
        <p:nvSpPr>
          <p:cNvPr id="97283" name="Text Box 4"/>
          <p:cNvSpPr txBox="1">
            <a:spLocks noChangeArrowheads="1"/>
          </p:cNvSpPr>
          <p:nvPr/>
        </p:nvSpPr>
        <p:spPr bwMode="auto">
          <a:xfrm>
            <a:off x="2133600" y="2971800"/>
            <a:ext cx="1911350" cy="523875"/>
          </a:xfrm>
          <a:prstGeom prst="rect">
            <a:avLst/>
          </a:prstGeom>
          <a:noFill/>
          <a:ln w="9525">
            <a:noFill/>
            <a:miter lim="800000"/>
            <a:headEnd/>
            <a:tailEnd/>
          </a:ln>
        </p:spPr>
        <p:txBody>
          <a:bodyPr wrap="none">
            <a:spAutoFit/>
          </a:bodyPr>
          <a:lstStyle/>
          <a:p>
            <a:pPr eaLnBrk="0" hangingPunct="0"/>
            <a:r>
              <a:rPr lang="en-US" b="1">
                <a:cs typeface="Times New Roman" pitchFamily="18" charset="0"/>
              </a:rPr>
              <a:t>Attach Bag</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3"/>
          <p:cNvSpPr>
            <a:spLocks noGrp="1" noChangeArrowheads="1"/>
          </p:cNvSpPr>
          <p:nvPr>
            <p:ph idx="1"/>
          </p:nvPr>
        </p:nvSpPr>
        <p:spPr>
          <a:xfrm>
            <a:off x="457200" y="2057400"/>
            <a:ext cx="8229600" cy="3581400"/>
          </a:xfrm>
        </p:spPr>
        <p:txBody>
          <a:bodyPr/>
          <a:lstStyle/>
          <a:p>
            <a:pPr eaLnBrk="1" hangingPunct="1">
              <a:lnSpc>
                <a:spcPct val="90000"/>
              </a:lnSpc>
            </a:pPr>
            <a:r>
              <a:rPr lang="en-US" b="1" smtClean="0">
                <a:ea typeface="ＭＳ Ｐゴシック"/>
                <a:cs typeface="ＭＳ Ｐゴシック"/>
              </a:rPr>
              <a:t>DEMONSTRATE</a:t>
            </a:r>
            <a:r>
              <a:rPr lang="en-US" smtClean="0">
                <a:ea typeface="ＭＳ Ｐゴシック"/>
                <a:cs typeface="ＭＳ Ｐゴシック"/>
              </a:rPr>
              <a:t> the appropriate procedure for needle decompression of the chest. </a:t>
            </a:r>
          </a:p>
          <a:p>
            <a:pPr eaLnBrk="1" hangingPunct="1">
              <a:lnSpc>
                <a:spcPct val="90000"/>
              </a:lnSpc>
            </a:pPr>
            <a:r>
              <a:rPr lang="en-US" b="1" smtClean="0">
                <a:ea typeface="ＭＳ Ｐゴシック"/>
                <a:cs typeface="ＭＳ Ｐゴシック"/>
              </a:rPr>
              <a:t>DESCRIBE</a:t>
            </a:r>
            <a:r>
              <a:rPr lang="en-US" smtClean="0">
                <a:ea typeface="ＭＳ Ｐゴシック"/>
                <a:cs typeface="ＭＳ Ｐゴシック"/>
              </a:rPr>
              <a:t> the progressive strategy for controlling hemorrhage in tactical field care.</a:t>
            </a:r>
            <a:endParaRPr lang="en-US" b="1" smtClean="0">
              <a:ea typeface="ＭＳ Ｐゴシック"/>
              <a:cs typeface="ＭＳ Ｐゴシック"/>
            </a:endParaRPr>
          </a:p>
          <a:p>
            <a:pPr eaLnBrk="1" hangingPunct="1">
              <a:lnSpc>
                <a:spcPct val="90000"/>
              </a:lnSpc>
            </a:pPr>
            <a:r>
              <a:rPr lang="en-US" b="1" smtClean="0">
                <a:ea typeface="ＭＳ Ｐゴシック"/>
                <a:cs typeface="ＭＳ Ｐゴシック"/>
              </a:rPr>
              <a:t>DEMONSTRATE</a:t>
            </a:r>
            <a:r>
              <a:rPr lang="en-US" smtClean="0">
                <a:ea typeface="ＭＳ Ｐゴシック"/>
                <a:cs typeface="ＭＳ Ｐゴシック"/>
              </a:rPr>
              <a:t> the correct application of Combat Gauze.</a:t>
            </a:r>
          </a:p>
          <a:p>
            <a:pPr eaLnBrk="1" hangingPunct="1">
              <a:lnSpc>
                <a:spcPct val="90000"/>
              </a:lnSpc>
              <a:buFont typeface="Wingdings" pitchFamily="2" charset="2"/>
              <a:buNone/>
            </a:pPr>
            <a:endParaRPr lang="en-US" smtClean="0">
              <a:ea typeface="ＭＳ Ｐゴシック"/>
              <a:cs typeface="ＭＳ Ｐゴシック"/>
            </a:endParaRPr>
          </a:p>
          <a:p>
            <a:pPr eaLnBrk="1" hangingPunct="1">
              <a:lnSpc>
                <a:spcPct val="90000"/>
              </a:lnSpc>
              <a:buFont typeface="Wingdings" pitchFamily="2" charset="2"/>
              <a:buNone/>
            </a:pPr>
            <a:endParaRPr lang="en-US" smtClean="0">
              <a:ea typeface="ＭＳ Ｐゴシック"/>
              <a:cs typeface="ＭＳ Ｐゴシック"/>
            </a:endParaRPr>
          </a:p>
        </p:txBody>
      </p:sp>
      <p:sp>
        <p:nvSpPr>
          <p:cNvPr id="7" name="Rectangle 2"/>
          <p:cNvSpPr>
            <a:spLocks noGrp="1" noChangeArrowheads="1"/>
          </p:cNvSpPr>
          <p:nvPr>
            <p:ph type="title"/>
          </p:nvPr>
        </p:nvSpPr>
        <p:spPr>
          <a:xfrm>
            <a:off x="2438400" y="152400"/>
            <a:ext cx="4800600" cy="1143000"/>
          </a:xfrm>
        </p:spPr>
        <p:txBody>
          <a:bodyPr rtlCol="0">
            <a:normAutofit/>
          </a:bodyPr>
          <a:lstStyle/>
          <a:p>
            <a:pPr eaLnBrk="1" fontAlgn="auto" hangingPunct="1">
              <a:spcAft>
                <a:spcPts val="0"/>
              </a:spcAft>
              <a:defRPr/>
            </a:pPr>
            <a:r>
              <a:rPr lang="en-US" sz="5400" cap="all" dirty="0" smtClean="0">
                <a:ea typeface="ＭＳ Ｐゴシック"/>
                <a:cs typeface="ＭＳ Ｐゴシック"/>
              </a:rPr>
              <a:t>Objectives</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29" name="Picture 2" descr="Cric Insert tube"/>
          <p:cNvPicPr>
            <a:picLocks noChangeAspect="1" noChangeArrowheads="1"/>
          </p:cNvPicPr>
          <p:nvPr/>
        </p:nvPicPr>
        <p:blipFill>
          <a:blip r:embed="rId3">
            <a:lum bright="18000" contrast="12000"/>
          </a:blip>
          <a:srcRect/>
          <a:stretch>
            <a:fillRect/>
          </a:stretch>
        </p:blipFill>
        <p:spPr bwMode="auto">
          <a:xfrm>
            <a:off x="2247900" y="1905000"/>
            <a:ext cx="4648200" cy="3405188"/>
          </a:xfrm>
          <a:prstGeom prst="rect">
            <a:avLst/>
          </a:prstGeom>
          <a:noFill/>
          <a:ln w="57150">
            <a:solidFill>
              <a:schemeClr val="tx1"/>
            </a:solidFill>
            <a:miter lim="800000"/>
            <a:headEnd/>
            <a:tailEnd/>
          </a:ln>
        </p:spPr>
      </p:pic>
      <p:sp>
        <p:nvSpPr>
          <p:cNvPr id="99330" name="Rectangle 3"/>
          <p:cNvSpPr>
            <a:spLocks noGrp="1" noChangeArrowheads="1"/>
          </p:cNvSpPr>
          <p:nvPr>
            <p:ph type="title"/>
          </p:nvPr>
        </p:nvSpPr>
        <p:spPr>
          <a:xfrm>
            <a:off x="2281238" y="6350"/>
            <a:ext cx="5638800" cy="1143000"/>
          </a:xfrm>
        </p:spPr>
        <p:txBody>
          <a:bodyPr/>
          <a:lstStyle/>
          <a:p>
            <a:pPr eaLnBrk="1" hangingPunct="1"/>
            <a:r>
              <a:rPr lang="en-US" sz="5400" smtClean="0">
                <a:ea typeface="ＭＳ Ｐゴシック"/>
                <a:cs typeface="ＭＳ Ｐゴシック"/>
              </a:rPr>
              <a:t>Secure the Tube</a:t>
            </a:r>
          </a:p>
        </p:txBody>
      </p:sp>
      <p:sp>
        <p:nvSpPr>
          <p:cNvPr id="99331" name="Rectangle 6"/>
          <p:cNvSpPr>
            <a:spLocks noGrp="1" noChangeArrowheads="1"/>
          </p:cNvSpPr>
          <p:nvPr>
            <p:ph idx="1"/>
          </p:nvPr>
        </p:nvSpPr>
        <p:spPr>
          <a:xfrm>
            <a:off x="533400" y="5486400"/>
            <a:ext cx="7924800" cy="1066800"/>
          </a:xfrm>
        </p:spPr>
        <p:txBody>
          <a:bodyPr/>
          <a:lstStyle/>
          <a:p>
            <a:pPr marL="0" indent="0" algn="ctr" eaLnBrk="1" hangingPunct="1">
              <a:buFont typeface="Wingdings" pitchFamily="2" charset="2"/>
              <a:buNone/>
            </a:pPr>
            <a:r>
              <a:rPr lang="en-US" smtClean="0">
                <a:ea typeface="ＭＳ Ｐゴシック"/>
                <a:cs typeface="ＭＳ Ｐゴシック"/>
              </a:rPr>
              <a:t>At this point, the tube should be taped securely  in place with surgical tape.</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7" name="Picture 2" descr="MVC-012X"/>
          <p:cNvPicPr>
            <a:picLocks noChangeAspect="1" noChangeArrowheads="1"/>
          </p:cNvPicPr>
          <p:nvPr/>
        </p:nvPicPr>
        <p:blipFill>
          <a:blip r:embed="rId3"/>
          <a:srcRect r="-79"/>
          <a:stretch>
            <a:fillRect/>
          </a:stretch>
        </p:blipFill>
        <p:spPr bwMode="auto">
          <a:xfrm>
            <a:off x="4692650" y="2057400"/>
            <a:ext cx="3803650" cy="4114800"/>
          </a:xfrm>
          <a:prstGeom prst="rect">
            <a:avLst/>
          </a:prstGeom>
          <a:noFill/>
          <a:ln w="57150">
            <a:solidFill>
              <a:srgbClr val="000000"/>
            </a:solidFill>
            <a:miter lim="800000"/>
            <a:headEnd/>
            <a:tailEnd/>
          </a:ln>
        </p:spPr>
      </p:pic>
      <p:sp>
        <p:nvSpPr>
          <p:cNvPr id="101378" name="Rectangle 4"/>
          <p:cNvSpPr>
            <a:spLocks noChangeArrowheads="1"/>
          </p:cNvSpPr>
          <p:nvPr/>
        </p:nvSpPr>
        <p:spPr bwMode="auto">
          <a:xfrm>
            <a:off x="1600200" y="762000"/>
            <a:ext cx="7543800" cy="1143000"/>
          </a:xfrm>
          <a:prstGeom prst="rect">
            <a:avLst/>
          </a:prstGeom>
          <a:noFill/>
          <a:ln w="9525">
            <a:noFill/>
            <a:miter lim="800000"/>
            <a:headEnd/>
            <a:tailEnd/>
          </a:ln>
        </p:spPr>
        <p:txBody>
          <a:bodyPr/>
          <a:lstStyle/>
          <a:p>
            <a:endParaRPr lang="en-US" sz="4400"/>
          </a:p>
        </p:txBody>
      </p:sp>
      <p:sp>
        <p:nvSpPr>
          <p:cNvPr id="101379" name="Rectangle 7"/>
          <p:cNvSpPr>
            <a:spLocks noGrp="1" noChangeArrowheads="1"/>
          </p:cNvSpPr>
          <p:nvPr>
            <p:ph type="title"/>
          </p:nvPr>
        </p:nvSpPr>
        <p:spPr>
          <a:xfrm>
            <a:off x="2209800" y="0"/>
            <a:ext cx="5943600" cy="1143000"/>
          </a:xfrm>
        </p:spPr>
        <p:txBody>
          <a:bodyPr/>
          <a:lstStyle/>
          <a:p>
            <a:pPr eaLnBrk="1" hangingPunct="1"/>
            <a:r>
              <a:rPr lang="en-US" sz="5400" smtClean="0">
                <a:ea typeface="ＭＳ Ｐゴシック"/>
                <a:cs typeface="ＭＳ Ｐゴシック"/>
              </a:rPr>
              <a:t>Dress the Wound</a:t>
            </a:r>
          </a:p>
        </p:txBody>
      </p:sp>
      <p:sp>
        <p:nvSpPr>
          <p:cNvPr id="101380" name="Rectangle 8"/>
          <p:cNvSpPr>
            <a:spLocks noGrp="1" noChangeArrowheads="1"/>
          </p:cNvSpPr>
          <p:nvPr>
            <p:ph idx="1"/>
          </p:nvPr>
        </p:nvSpPr>
        <p:spPr>
          <a:xfrm>
            <a:off x="533400" y="2971800"/>
            <a:ext cx="3886200" cy="2667000"/>
          </a:xfrm>
        </p:spPr>
        <p:txBody>
          <a:bodyPr/>
          <a:lstStyle/>
          <a:p>
            <a:pPr eaLnBrk="1" hangingPunct="1">
              <a:buFont typeface="Wingdings" pitchFamily="2" charset="2"/>
              <a:buNone/>
            </a:pPr>
            <a:r>
              <a:rPr lang="en-US" smtClean="0">
                <a:ea typeface="ＭＳ Ｐゴシック"/>
                <a:cs typeface="ＭＳ Ｐゴシック"/>
              </a:rPr>
              <a:t>Tape a gauze dressing over the surgical airway site.</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defTabSz="914305" eaLnBrk="1" fontAlgn="auto" hangingPunct="1">
              <a:spcAft>
                <a:spcPts val="0"/>
              </a:spcAft>
              <a:defRPr/>
            </a:pPr>
            <a:r>
              <a:rPr lang="en-US" dirty="0" smtClean="0"/>
              <a:t>Repetition and Realism</a:t>
            </a:r>
            <a:br>
              <a:rPr lang="en-US" dirty="0" smtClean="0"/>
            </a:br>
            <a:r>
              <a:rPr lang="en-US" dirty="0" smtClean="0"/>
              <a:t>in Cric Training</a:t>
            </a:r>
            <a:endParaRPr lang="en-US" dirty="0"/>
          </a:p>
        </p:txBody>
      </p:sp>
      <p:sp>
        <p:nvSpPr>
          <p:cNvPr id="103426" name="TextBox 4"/>
          <p:cNvSpPr txBox="1">
            <a:spLocks noChangeArrowheads="1"/>
          </p:cNvSpPr>
          <p:nvPr/>
        </p:nvSpPr>
        <p:spPr bwMode="auto">
          <a:xfrm>
            <a:off x="425450" y="5461000"/>
            <a:ext cx="8501063" cy="1192213"/>
          </a:xfrm>
          <a:prstGeom prst="rect">
            <a:avLst/>
          </a:prstGeom>
          <a:noFill/>
          <a:ln w="9525">
            <a:noFill/>
            <a:miter lim="800000"/>
            <a:headEnd/>
            <a:tailEnd/>
          </a:ln>
        </p:spPr>
        <p:txBody>
          <a:bodyPr lIns="82945" tIns="41473" rIns="82945" bIns="41473">
            <a:spAutoFit/>
          </a:bodyPr>
          <a:lstStyle/>
          <a:p>
            <a:r>
              <a:rPr lang="en-US" sz="2400" b="1"/>
              <a:t>To prepare for scenarios like this one, combat medics should perform cricothyrotomy at least five times during training on an anatomically realistic model.</a:t>
            </a:r>
          </a:p>
        </p:txBody>
      </p:sp>
      <p:pic>
        <p:nvPicPr>
          <p:cNvPr id="103427" name="Picture 5"/>
          <p:cNvPicPr>
            <a:picLocks noChangeAspect="1" noChangeArrowheads="1"/>
          </p:cNvPicPr>
          <p:nvPr/>
        </p:nvPicPr>
        <p:blipFill>
          <a:blip r:embed="rId3"/>
          <a:srcRect/>
          <a:stretch>
            <a:fillRect/>
          </a:stretch>
        </p:blipFill>
        <p:spPr bwMode="auto">
          <a:xfrm>
            <a:off x="2084388" y="1631950"/>
            <a:ext cx="4816475" cy="36115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3"/>
          <p:cNvSpPr>
            <a:spLocks noGrp="1" noChangeArrowheads="1"/>
          </p:cNvSpPr>
          <p:nvPr>
            <p:ph type="title"/>
          </p:nvPr>
        </p:nvSpPr>
        <p:spPr>
          <a:xfrm>
            <a:off x="1676400" y="0"/>
            <a:ext cx="6400800" cy="1143000"/>
          </a:xfrm>
        </p:spPr>
        <p:txBody>
          <a:bodyPr/>
          <a:lstStyle/>
          <a:p>
            <a:pPr eaLnBrk="1" hangingPunct="1"/>
            <a:r>
              <a:rPr lang="en-US" sz="4400" smtClean="0">
                <a:ea typeface="ＭＳ Ｐゴシック"/>
                <a:cs typeface="ＭＳ Ｐゴシック"/>
              </a:rPr>
              <a:t>Video: Surgical Airway</a:t>
            </a:r>
          </a:p>
        </p:txBody>
      </p:sp>
      <p:pic>
        <p:nvPicPr>
          <p:cNvPr id="6" name="0203V05 Surgical Airway 100818.mpg">
            <a:hlinkClick r:id="" action="ppaction://media"/>
          </p:cNvPr>
          <p:cNvPicPr>
            <a:picLocks noGrp="1" noRot="1" noChangeAspect="1"/>
          </p:cNvPicPr>
          <p:nvPr>
            <p:ph idx="1"/>
            <a:videoFile r:link="rId1"/>
          </p:nvPr>
        </p:nvPicPr>
        <p:blipFill>
          <a:blip r:embed="rId4"/>
          <a:srcRect/>
          <a:stretch>
            <a:fillRect/>
          </a:stretch>
        </p:blipFill>
        <p:spPr>
          <a:xfrm>
            <a:off x="1143000" y="1600200"/>
            <a:ext cx="6705600" cy="4572000"/>
          </a:xfr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Title 1"/>
          <p:cNvSpPr>
            <a:spLocks noGrp="1"/>
          </p:cNvSpPr>
          <p:nvPr>
            <p:ph type="title"/>
          </p:nvPr>
        </p:nvSpPr>
        <p:spPr>
          <a:xfrm>
            <a:off x="1905000" y="304800"/>
            <a:ext cx="5867400" cy="762000"/>
          </a:xfrm>
        </p:spPr>
        <p:txBody>
          <a:bodyPr>
            <a:normAutofit/>
          </a:bodyPr>
          <a:lstStyle/>
          <a:p>
            <a:pPr eaLnBrk="1" hangingPunct="1"/>
            <a:r>
              <a:rPr lang="en-US" sz="4400" smtClean="0">
                <a:ea typeface="ＭＳ Ｐゴシック"/>
                <a:cs typeface="ＭＳ Ｐゴシック"/>
              </a:rPr>
              <a:t>Video:  An Actual Cricothyroidotomy</a:t>
            </a:r>
          </a:p>
        </p:txBody>
      </p:sp>
      <p:sp>
        <p:nvSpPr>
          <p:cNvPr id="107522" name="Text Placeholder 5"/>
          <p:cNvSpPr>
            <a:spLocks noGrp="1"/>
          </p:cNvSpPr>
          <p:nvPr>
            <p:ph type="body" sz="half" idx="1"/>
          </p:nvPr>
        </p:nvSpPr>
        <p:spPr>
          <a:xfrm>
            <a:off x="381000" y="5867400"/>
            <a:ext cx="2819400" cy="685800"/>
          </a:xfrm>
        </p:spPr>
        <p:txBody>
          <a:bodyPr/>
          <a:lstStyle/>
          <a:p>
            <a:pPr eaLnBrk="1" hangingPunct="1">
              <a:buFont typeface="Wingdings" pitchFamily="2" charset="2"/>
              <a:buNone/>
            </a:pPr>
            <a:r>
              <a:rPr lang="en-US" sz="1600" smtClean="0">
                <a:ea typeface="ＭＳ Ｐゴシック"/>
                <a:cs typeface="ＭＳ Ｐゴシック"/>
              </a:rPr>
              <a:t>Courtesy Dr. Peter Rhee, </a:t>
            </a:r>
          </a:p>
          <a:p>
            <a:pPr eaLnBrk="1" hangingPunct="1">
              <a:buFont typeface="Wingdings" pitchFamily="2" charset="2"/>
              <a:buNone/>
            </a:pPr>
            <a:r>
              <a:rPr lang="en-US" sz="1600" smtClean="0">
                <a:ea typeface="ＭＳ Ｐゴシック"/>
                <a:cs typeface="ＭＳ Ｐゴシック"/>
              </a:rPr>
              <a:t>Univ. of Arizona</a:t>
            </a:r>
          </a:p>
        </p:txBody>
      </p:sp>
      <p:pic>
        <p:nvPicPr>
          <p:cNvPr id="5" name="0203V06 Actual Cricothyroidotomy - Dr. Rhee.wmv">
            <a:hlinkClick r:id="" action="ppaction://media"/>
          </p:cNvPr>
          <p:cNvPicPr>
            <a:picLocks noGrp="1" noRot="1" noChangeAspect="1"/>
          </p:cNvPicPr>
          <p:nvPr>
            <p:ph type="media" sz="half" idx="2"/>
            <a:videoFile r:link="rId1"/>
          </p:nvPr>
        </p:nvPicPr>
        <p:blipFill>
          <a:blip r:embed="rId4"/>
          <a:srcRect/>
          <a:stretch>
            <a:fillRect/>
          </a:stretch>
        </p:blipFill>
        <p:spPr>
          <a:xfrm>
            <a:off x="2057400" y="1524000"/>
            <a:ext cx="5334000" cy="4000500"/>
          </a:xfr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69" name="Picture 6" descr="050201_n_6125g_027"/>
          <p:cNvPicPr>
            <a:picLocks noChangeAspect="1" noChangeArrowheads="1"/>
          </p:cNvPicPr>
          <p:nvPr/>
        </p:nvPicPr>
        <p:blipFill>
          <a:blip r:embed="rId3"/>
          <a:srcRect r="85"/>
          <a:stretch>
            <a:fillRect/>
          </a:stretch>
        </p:blipFill>
        <p:spPr bwMode="auto">
          <a:xfrm>
            <a:off x="0" y="4763"/>
            <a:ext cx="9144000" cy="6853237"/>
          </a:xfrm>
          <a:prstGeom prst="rect">
            <a:avLst/>
          </a:prstGeom>
          <a:noFill/>
          <a:ln w="9525">
            <a:noFill/>
            <a:miter lim="800000"/>
            <a:headEnd/>
            <a:tailEnd/>
          </a:ln>
        </p:spPr>
      </p:pic>
      <p:sp>
        <p:nvSpPr>
          <p:cNvPr id="109570" name="Rectangle 2"/>
          <p:cNvSpPr>
            <a:spLocks noGrp="1" noChangeArrowheads="1"/>
          </p:cNvSpPr>
          <p:nvPr>
            <p:ph type="title"/>
          </p:nvPr>
        </p:nvSpPr>
        <p:spPr/>
        <p:txBody>
          <a:bodyPr/>
          <a:lstStyle/>
          <a:p>
            <a:pPr eaLnBrk="1" hangingPunct="1"/>
            <a:r>
              <a:rPr lang="en-US" smtClean="0">
                <a:ea typeface="ＭＳ Ｐゴシック"/>
                <a:cs typeface="ＭＳ Ｐゴシック"/>
              </a:rPr>
              <a:t>Questions</a:t>
            </a:r>
          </a:p>
        </p:txBody>
      </p:sp>
      <p:sp>
        <p:nvSpPr>
          <p:cNvPr id="109571" name="Text Box 7"/>
          <p:cNvSpPr txBox="1">
            <a:spLocks noChangeArrowheads="1"/>
          </p:cNvSpPr>
          <p:nvPr/>
        </p:nvSpPr>
        <p:spPr bwMode="auto">
          <a:xfrm>
            <a:off x="1346200" y="228600"/>
            <a:ext cx="6121400" cy="2470150"/>
          </a:xfrm>
          <a:prstGeom prst="rect">
            <a:avLst/>
          </a:prstGeom>
          <a:noFill/>
          <a:ln w="9525">
            <a:noFill/>
            <a:miter lim="800000"/>
            <a:headEnd/>
            <a:tailEnd/>
          </a:ln>
        </p:spPr>
        <p:txBody>
          <a:bodyPr wrap="none">
            <a:spAutoFit/>
          </a:bodyPr>
          <a:lstStyle/>
          <a:p>
            <a:pPr algn="ctr"/>
            <a:r>
              <a:rPr lang="en-US" sz="6000" u="sng">
                <a:solidFill>
                  <a:schemeClr val="bg1"/>
                </a:solidFill>
              </a:rPr>
              <a:t>Airway Practical</a:t>
            </a:r>
          </a:p>
          <a:p>
            <a:pPr algn="ctr"/>
            <a:r>
              <a:rPr lang="en-US" sz="4800">
                <a:solidFill>
                  <a:schemeClr val="bg1"/>
                </a:solidFill>
              </a:rPr>
              <a:t>Nasopharyngeal Airway</a:t>
            </a:r>
          </a:p>
          <a:p>
            <a:pPr algn="ctr"/>
            <a:r>
              <a:rPr lang="en-US" sz="4800">
                <a:solidFill>
                  <a:schemeClr val="bg1"/>
                </a:solidFill>
              </a:rPr>
              <a:t>Surgical Airway</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2"/>
          <p:cNvSpPr>
            <a:spLocks noGrp="1" noChangeArrowheads="1"/>
          </p:cNvSpPr>
          <p:nvPr>
            <p:ph type="title"/>
          </p:nvPr>
        </p:nvSpPr>
        <p:spPr>
          <a:xfrm>
            <a:off x="1517650" y="0"/>
            <a:ext cx="7616825" cy="1143000"/>
          </a:xfrm>
        </p:spPr>
        <p:txBody>
          <a:bodyPr/>
          <a:lstStyle/>
          <a:p>
            <a:pPr eaLnBrk="1" hangingPunct="1"/>
            <a:r>
              <a:rPr lang="en-US" smtClean="0">
                <a:ea typeface="ＭＳ Ｐゴシック"/>
                <a:cs typeface="ＭＳ Ｐゴシック"/>
              </a:rPr>
              <a:t>Tactical Field Care Guidelines</a:t>
            </a:r>
          </a:p>
        </p:txBody>
      </p:sp>
      <p:sp>
        <p:nvSpPr>
          <p:cNvPr id="111618" name="Rectangle 3"/>
          <p:cNvSpPr>
            <a:spLocks noGrp="1" noChangeArrowheads="1"/>
          </p:cNvSpPr>
          <p:nvPr>
            <p:ph idx="1"/>
          </p:nvPr>
        </p:nvSpPr>
        <p:spPr>
          <a:xfrm>
            <a:off x="228600" y="1676400"/>
            <a:ext cx="8610600" cy="4876800"/>
          </a:xfrm>
        </p:spPr>
        <p:txBody>
          <a:bodyPr/>
          <a:lstStyle/>
          <a:p>
            <a:pPr eaLnBrk="1" hangingPunct="1">
              <a:lnSpc>
                <a:spcPct val="80000"/>
              </a:lnSpc>
              <a:buFont typeface="Wingdings" pitchFamily="2" charset="2"/>
              <a:buNone/>
            </a:pPr>
            <a:r>
              <a:rPr lang="en-US" sz="2800" b="1" smtClean="0">
                <a:ea typeface="ＭＳ Ｐゴシック"/>
                <a:cs typeface="ＭＳ Ｐゴシック"/>
              </a:rPr>
              <a:t>3. Breathing</a:t>
            </a:r>
          </a:p>
          <a:p>
            <a:pPr>
              <a:buFont typeface="Arial" charset="0"/>
              <a:buNone/>
            </a:pPr>
            <a:r>
              <a:rPr lang="en-US" sz="2800" smtClean="0">
                <a:ea typeface="ＭＳ Ｐゴシック"/>
                <a:cs typeface="ＭＳ Ｐゴシック"/>
              </a:rPr>
              <a:t>a. In a casualty with progressive respiratory distress and known or suspected torso trauma, consider a tension pneumothorax and decompress the chest on the side of the injury with a 14-gauge, 3.25-inch needle/catheter unit inserted in the second intercostal space at the midclavicular line. Ensure that the needle entry into the chest is not medial to the nipple line and is not directed towards the heart. </a:t>
            </a:r>
            <a:r>
              <a:rPr lang="en-US" sz="2800" b="1" smtClean="0"/>
              <a:t>An acceptable alternate site is the 4</a:t>
            </a:r>
            <a:r>
              <a:rPr lang="en-US" sz="2800" b="1" baseline="30000" smtClean="0"/>
              <a:t>th</a:t>
            </a:r>
            <a:r>
              <a:rPr lang="en-US" sz="2800" b="1" smtClean="0"/>
              <a:t> or 5</a:t>
            </a:r>
            <a:r>
              <a:rPr lang="en-US" sz="2800" b="1" baseline="30000" smtClean="0"/>
              <a:t>th</a:t>
            </a:r>
            <a:r>
              <a:rPr lang="en-US" sz="2800" b="1" smtClean="0"/>
              <a:t> intercostal space at the anterior axillary line (AAL).</a:t>
            </a:r>
            <a:r>
              <a:rPr lang="en-US" sz="2800" b="1" smtClean="0">
                <a:ea typeface="ＭＳ Ｐゴシック"/>
                <a:cs typeface="ＭＳ Ｐゴシック"/>
              </a:rPr>
              <a:t>    </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2"/>
          <p:cNvSpPr>
            <a:spLocks noGrp="1" noChangeArrowheads="1"/>
          </p:cNvSpPr>
          <p:nvPr>
            <p:ph type="title" idx="4294967295"/>
          </p:nvPr>
        </p:nvSpPr>
        <p:spPr>
          <a:xfrm>
            <a:off x="1752600" y="228600"/>
            <a:ext cx="6858000" cy="1143000"/>
          </a:xfrm>
        </p:spPr>
        <p:txBody>
          <a:bodyPr/>
          <a:lstStyle/>
          <a:p>
            <a:r>
              <a:rPr lang="en-US" altLang="en-US" sz="4400" smtClean="0"/>
              <a:t>Management of Open Pneumothorax</a:t>
            </a:r>
          </a:p>
        </p:txBody>
      </p:sp>
      <p:sp>
        <p:nvSpPr>
          <p:cNvPr id="113666" name="Rectangle 3"/>
          <p:cNvSpPr>
            <a:spLocks noGrp="1" noChangeArrowheads="1"/>
          </p:cNvSpPr>
          <p:nvPr>
            <p:ph type="body" idx="4294967295"/>
          </p:nvPr>
        </p:nvSpPr>
        <p:spPr>
          <a:xfrm>
            <a:off x="457200" y="1676400"/>
            <a:ext cx="8229600" cy="5257800"/>
          </a:xfrm>
        </p:spPr>
        <p:txBody>
          <a:bodyPr/>
          <a:lstStyle/>
          <a:p>
            <a:pPr>
              <a:lnSpc>
                <a:spcPct val="90000"/>
              </a:lnSpc>
              <a:buFont typeface="Arial" charset="0"/>
              <a:buNone/>
            </a:pPr>
            <a:r>
              <a:rPr lang="en-US" altLang="en-US" sz="3600" b="1" smtClean="0"/>
              <a:t>3. Breathing</a:t>
            </a:r>
          </a:p>
          <a:p>
            <a:pPr>
              <a:lnSpc>
                <a:spcPct val="90000"/>
              </a:lnSpc>
              <a:buFont typeface="Arial" charset="0"/>
              <a:buNone/>
            </a:pPr>
            <a:r>
              <a:rPr lang="en-US" altLang="en-US" sz="2800" smtClean="0"/>
              <a:t>b. All open and/or sucking chest wounds should be treated by immediately applying a </a:t>
            </a:r>
            <a:r>
              <a:rPr lang="en-US" altLang="en-US" sz="2800" b="1" smtClean="0"/>
              <a:t>vented chest seal</a:t>
            </a:r>
            <a:r>
              <a:rPr lang="en-US" altLang="en-US" sz="2800" smtClean="0"/>
              <a:t> to cover the defect. </a:t>
            </a:r>
            <a:r>
              <a:rPr lang="en-US" altLang="en-US" sz="2800" b="1" smtClean="0"/>
              <a:t>If a vented chest seal is not available, use a non-vented chest seal.</a:t>
            </a:r>
            <a:r>
              <a:rPr lang="en-US" altLang="en-US" sz="2800" smtClean="0"/>
              <a:t> Monitor the casualty for the potential development of a subsequent tension pneumothorax. </a:t>
            </a:r>
            <a:r>
              <a:rPr lang="en-US" altLang="en-US" sz="2800" b="1" smtClean="0"/>
              <a:t>If the casualty develops increasing hypoxia, respiratory distress, or hypotension and a tension pneumothorax is suspected, treat by burping or removing the dressing or by needle decompression.</a:t>
            </a:r>
            <a:endParaRPr lang="en-US" altLang="en-US" sz="2800" smtClean="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2"/>
          <p:cNvSpPr>
            <a:spLocks noGrp="1" noChangeArrowheads="1"/>
          </p:cNvSpPr>
          <p:nvPr>
            <p:ph type="title" idx="4294967295"/>
          </p:nvPr>
        </p:nvSpPr>
        <p:spPr>
          <a:xfrm>
            <a:off x="1517650" y="0"/>
            <a:ext cx="7616825" cy="1143000"/>
          </a:xfrm>
        </p:spPr>
        <p:txBody>
          <a:bodyPr/>
          <a:lstStyle/>
          <a:p>
            <a:pPr eaLnBrk="1" hangingPunct="1"/>
            <a:r>
              <a:rPr lang="en-US" smtClean="0">
                <a:ea typeface="ＭＳ Ｐゴシック"/>
                <a:cs typeface="ＭＳ Ｐゴシック"/>
              </a:rPr>
              <a:t>Tactical Field Care Guidelines</a:t>
            </a:r>
          </a:p>
        </p:txBody>
      </p:sp>
      <p:sp>
        <p:nvSpPr>
          <p:cNvPr id="114690" name="Rectangle 3"/>
          <p:cNvSpPr>
            <a:spLocks noGrp="1" noChangeArrowheads="1"/>
          </p:cNvSpPr>
          <p:nvPr>
            <p:ph idx="4294967295"/>
          </p:nvPr>
        </p:nvSpPr>
        <p:spPr>
          <a:xfrm>
            <a:off x="685800" y="2667000"/>
            <a:ext cx="7696200" cy="2209800"/>
          </a:xfrm>
        </p:spPr>
        <p:txBody>
          <a:bodyPr/>
          <a:lstStyle/>
          <a:p>
            <a:pPr eaLnBrk="1" hangingPunct="1">
              <a:buFont typeface="Wingdings" pitchFamily="2" charset="2"/>
              <a:buNone/>
            </a:pPr>
            <a:r>
              <a:rPr lang="en-US" sz="2800" b="1" smtClean="0">
                <a:ea typeface="ＭＳ Ｐゴシック"/>
                <a:cs typeface="ＭＳ Ｐゴシック"/>
              </a:rPr>
              <a:t>3. Breathing</a:t>
            </a:r>
          </a:p>
          <a:p>
            <a:pPr>
              <a:buFont typeface="Arial" charset="0"/>
              <a:buNone/>
            </a:pPr>
            <a:r>
              <a:rPr lang="en-US" sz="2800" smtClean="0"/>
              <a:t>c. Casualties with moderate/severe TBI should be given supplemental oxygen when available to maintain an oxygen saturation &gt; 90%.</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2"/>
          <p:cNvSpPr>
            <a:spLocks noGrp="1" noChangeArrowheads="1"/>
          </p:cNvSpPr>
          <p:nvPr>
            <p:ph type="title"/>
          </p:nvPr>
        </p:nvSpPr>
        <p:spPr>
          <a:xfrm>
            <a:off x="1295400" y="76200"/>
            <a:ext cx="7543800" cy="1143000"/>
          </a:xfrm>
        </p:spPr>
        <p:txBody>
          <a:bodyPr/>
          <a:lstStyle/>
          <a:p>
            <a:pPr eaLnBrk="1" hangingPunct="1"/>
            <a:r>
              <a:rPr lang="en-US" sz="5400" smtClean="0">
                <a:ea typeface="ＭＳ Ｐゴシック"/>
                <a:cs typeface="ＭＳ Ｐゴシック"/>
              </a:rPr>
              <a:t>Tension Pneumothorax</a:t>
            </a:r>
          </a:p>
        </p:txBody>
      </p:sp>
      <p:sp>
        <p:nvSpPr>
          <p:cNvPr id="116738" name="Rectangle 3"/>
          <p:cNvSpPr>
            <a:spLocks noGrp="1" noChangeArrowheads="1"/>
          </p:cNvSpPr>
          <p:nvPr>
            <p:ph idx="1"/>
          </p:nvPr>
        </p:nvSpPr>
        <p:spPr>
          <a:xfrm>
            <a:off x="685800" y="1905000"/>
            <a:ext cx="7772400" cy="4419600"/>
          </a:xfrm>
        </p:spPr>
        <p:txBody>
          <a:bodyPr/>
          <a:lstStyle/>
          <a:p>
            <a:pPr eaLnBrk="1" hangingPunct="1"/>
            <a:r>
              <a:rPr lang="en-US" b="1" smtClean="0">
                <a:solidFill>
                  <a:srgbClr val="FF3300"/>
                </a:solidFill>
                <a:ea typeface="ＭＳ Ｐゴシック"/>
                <a:cs typeface="ＭＳ Ｐゴシック"/>
              </a:rPr>
              <a:t>Tension pneumothorax is another common cause of preventable death encountered on the battlefield.</a:t>
            </a:r>
          </a:p>
          <a:p>
            <a:pPr eaLnBrk="1" hangingPunct="1"/>
            <a:r>
              <a:rPr lang="en-US" b="1" smtClean="0">
                <a:solidFill>
                  <a:srgbClr val="FF3300"/>
                </a:solidFill>
                <a:ea typeface="ＭＳ Ｐゴシック"/>
                <a:cs typeface="ＭＳ Ｐゴシック"/>
              </a:rPr>
              <a:t>Easy to treat.</a:t>
            </a:r>
          </a:p>
          <a:p>
            <a:pPr eaLnBrk="1" hangingPunct="1"/>
            <a:r>
              <a:rPr lang="en-US" smtClean="0">
                <a:ea typeface="ＭＳ Ｐゴシック"/>
                <a:cs typeface="ＭＳ Ｐゴシック"/>
              </a:rPr>
              <a:t>Tension pneumo may occur with entry wounds in abdomen, shoulder, or neck.</a:t>
            </a:r>
          </a:p>
          <a:p>
            <a:pPr eaLnBrk="1" hangingPunct="1"/>
            <a:r>
              <a:rPr lang="en-US" smtClean="0">
                <a:ea typeface="ＭＳ Ｐゴシック"/>
                <a:cs typeface="ＭＳ Ｐゴシック"/>
              </a:rPr>
              <a:t>Blunt (motor vehicle accident) or penetrating trauma (GSW) may also cause.</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3"/>
          <p:cNvSpPr>
            <a:spLocks noGrp="1" noChangeArrowheads="1"/>
          </p:cNvSpPr>
          <p:nvPr>
            <p:ph idx="1"/>
          </p:nvPr>
        </p:nvSpPr>
        <p:spPr>
          <a:xfrm>
            <a:off x="457200" y="1981200"/>
            <a:ext cx="8229600" cy="3657600"/>
          </a:xfrm>
        </p:spPr>
        <p:txBody>
          <a:bodyPr/>
          <a:lstStyle/>
          <a:p>
            <a:pPr eaLnBrk="1" hangingPunct="1">
              <a:lnSpc>
                <a:spcPct val="90000"/>
              </a:lnSpc>
            </a:pPr>
            <a:r>
              <a:rPr lang="en-US" b="1" smtClean="0">
                <a:ea typeface="ＭＳ Ｐゴシック"/>
                <a:cs typeface="ＭＳ Ｐゴシック"/>
              </a:rPr>
              <a:t>DEMONSTRATE </a:t>
            </a:r>
            <a:r>
              <a:rPr lang="en-US" smtClean="0">
                <a:ea typeface="ＭＳ Ｐゴシック"/>
                <a:cs typeface="ＭＳ Ｐゴシック"/>
              </a:rPr>
              <a:t>the appropriate procedure for initiating a rugged IV field setup. </a:t>
            </a:r>
          </a:p>
          <a:p>
            <a:pPr eaLnBrk="1" hangingPunct="1">
              <a:lnSpc>
                <a:spcPct val="90000"/>
              </a:lnSpc>
            </a:pPr>
            <a:r>
              <a:rPr lang="en-US" b="1" smtClean="0">
                <a:ea typeface="ＭＳ Ｐゴシック"/>
                <a:cs typeface="ＭＳ Ｐゴシック"/>
              </a:rPr>
              <a:t>STATE</a:t>
            </a:r>
            <a:r>
              <a:rPr lang="en-US" smtClean="0">
                <a:ea typeface="ＭＳ Ｐゴシック"/>
                <a:cs typeface="ＭＳ Ｐゴシック"/>
              </a:rPr>
              <a:t> the rationale for obtaining intraosseous access</a:t>
            </a:r>
            <a:r>
              <a:rPr lang="en-US" b="1" smtClean="0">
                <a:ea typeface="ＭＳ Ｐゴシック"/>
                <a:cs typeface="ＭＳ Ｐゴシック"/>
              </a:rPr>
              <a:t> </a:t>
            </a:r>
            <a:r>
              <a:rPr lang="en-US" smtClean="0">
                <a:ea typeface="ＭＳ Ｐゴシック"/>
                <a:cs typeface="ＭＳ Ｐゴシック"/>
              </a:rPr>
              <a:t>in combat casualties.</a:t>
            </a:r>
            <a:endParaRPr lang="en-US" b="1" smtClean="0">
              <a:ea typeface="ＭＳ Ｐゴシック"/>
              <a:cs typeface="ＭＳ Ｐゴシック"/>
            </a:endParaRPr>
          </a:p>
          <a:p>
            <a:pPr eaLnBrk="1" hangingPunct="1">
              <a:lnSpc>
                <a:spcPct val="90000"/>
              </a:lnSpc>
            </a:pPr>
            <a:r>
              <a:rPr lang="en-US" b="1" smtClean="0">
                <a:ea typeface="ＭＳ Ｐゴシック"/>
                <a:cs typeface="ＭＳ Ｐゴシック"/>
              </a:rPr>
              <a:t>DEMONSTRATE </a:t>
            </a:r>
            <a:r>
              <a:rPr lang="en-US" smtClean="0">
                <a:ea typeface="ＭＳ Ｐゴシック"/>
                <a:cs typeface="ＭＳ Ｐゴシック"/>
              </a:rPr>
              <a:t>the appropriate procedure for</a:t>
            </a:r>
            <a:r>
              <a:rPr lang="en-US" b="1" smtClean="0">
                <a:ea typeface="ＭＳ Ｐゴシック"/>
                <a:cs typeface="ＭＳ Ｐゴシック"/>
              </a:rPr>
              <a:t> i</a:t>
            </a:r>
            <a:r>
              <a:rPr lang="en-US" smtClean="0">
                <a:ea typeface="ＭＳ Ｐゴシック"/>
                <a:cs typeface="ＭＳ Ｐゴシック"/>
              </a:rPr>
              <a:t>nitiating an intraosseous infusion.</a:t>
            </a:r>
          </a:p>
        </p:txBody>
      </p:sp>
      <p:sp>
        <p:nvSpPr>
          <p:cNvPr id="6" name="Rectangle 2"/>
          <p:cNvSpPr>
            <a:spLocks noGrp="1" noChangeArrowheads="1"/>
          </p:cNvSpPr>
          <p:nvPr>
            <p:ph type="title"/>
          </p:nvPr>
        </p:nvSpPr>
        <p:spPr>
          <a:xfrm>
            <a:off x="2438400" y="152400"/>
            <a:ext cx="4800600" cy="1143000"/>
          </a:xfrm>
        </p:spPr>
        <p:txBody>
          <a:bodyPr rtlCol="0">
            <a:normAutofit/>
          </a:bodyPr>
          <a:lstStyle/>
          <a:p>
            <a:pPr eaLnBrk="1" fontAlgn="auto" hangingPunct="1">
              <a:spcAft>
                <a:spcPts val="0"/>
              </a:spcAft>
              <a:defRPr/>
            </a:pPr>
            <a:r>
              <a:rPr lang="en-US" sz="5400" cap="all" dirty="0" smtClean="0">
                <a:ea typeface="ＭＳ Ｐゴシック"/>
                <a:cs typeface="ＭＳ Ｐゴシック"/>
              </a:rPr>
              <a:t>Objectives</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9"/>
          <p:cNvSpPr>
            <a:spLocks noGrp="1" noChangeArrowheads="1"/>
          </p:cNvSpPr>
          <p:nvPr>
            <p:ph type="title"/>
          </p:nvPr>
        </p:nvSpPr>
        <p:spPr>
          <a:xfrm>
            <a:off x="2362200" y="76200"/>
            <a:ext cx="5334000" cy="1143000"/>
          </a:xfrm>
        </p:spPr>
        <p:txBody>
          <a:bodyPr/>
          <a:lstStyle/>
          <a:p>
            <a:pPr eaLnBrk="1" hangingPunct="1"/>
            <a:r>
              <a:rPr lang="en-US" sz="5400" smtClean="0">
                <a:ea typeface="ＭＳ Ｐゴシック"/>
                <a:cs typeface="ＭＳ Ｐゴシック"/>
              </a:rPr>
              <a:t>Pneumothorax</a:t>
            </a:r>
          </a:p>
        </p:txBody>
      </p:sp>
      <p:sp>
        <p:nvSpPr>
          <p:cNvPr id="102402" name="Rectangle 10"/>
          <p:cNvSpPr>
            <a:spLocks noGrp="1" noChangeArrowheads="1"/>
          </p:cNvSpPr>
          <p:nvPr>
            <p:ph idx="1"/>
          </p:nvPr>
        </p:nvSpPr>
        <p:spPr>
          <a:xfrm>
            <a:off x="76200" y="5105400"/>
            <a:ext cx="8610600" cy="1676400"/>
          </a:xfrm>
        </p:spPr>
        <p:txBody>
          <a:bodyPr rtlCol="0">
            <a:normAutofit fontScale="92500"/>
          </a:bodyPr>
          <a:lstStyle/>
          <a:p>
            <a:pPr indent="0" eaLnBrk="1" fontAlgn="auto" hangingPunct="1">
              <a:spcAft>
                <a:spcPts val="0"/>
              </a:spcAft>
              <a:buFont typeface="Wingdings" pitchFamily="2" charset="2"/>
              <a:buNone/>
              <a:defRPr/>
            </a:pPr>
            <a:r>
              <a:rPr lang="en-US" dirty="0" smtClean="0">
                <a:ea typeface="ＭＳ Ｐゴシック"/>
                <a:cs typeface="ＭＳ Ｐゴシック"/>
              </a:rPr>
              <a:t>A pneumothorax is a collection of air between the lung and chest wall due to an injury to the chest and/or lung. The lung then collapses as shown. </a:t>
            </a:r>
          </a:p>
        </p:txBody>
      </p:sp>
      <p:pic>
        <p:nvPicPr>
          <p:cNvPr id="118787" name="Picture 11" descr="TFC Pneumothorax"/>
          <p:cNvPicPr>
            <a:picLocks noChangeAspect="1" noChangeArrowheads="1"/>
          </p:cNvPicPr>
          <p:nvPr/>
        </p:nvPicPr>
        <p:blipFill>
          <a:blip r:embed="rId3"/>
          <a:srcRect/>
          <a:stretch>
            <a:fillRect/>
          </a:stretch>
        </p:blipFill>
        <p:spPr bwMode="auto">
          <a:xfrm>
            <a:off x="2667000" y="1676400"/>
            <a:ext cx="3810000" cy="28956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833" name="Picture 2" descr="tension pneumothorax"/>
          <p:cNvPicPr>
            <a:picLocks noChangeAspect="1" noChangeArrowheads="1"/>
          </p:cNvPicPr>
          <p:nvPr/>
        </p:nvPicPr>
        <p:blipFill>
          <a:blip r:embed="rId3">
            <a:lum bright="-6000" contrast="12000"/>
          </a:blip>
          <a:srcRect r="44" b="-9"/>
          <a:stretch>
            <a:fillRect/>
          </a:stretch>
        </p:blipFill>
        <p:spPr bwMode="auto">
          <a:xfrm>
            <a:off x="1981200" y="1447800"/>
            <a:ext cx="4419600" cy="2859088"/>
          </a:xfrm>
          <a:prstGeom prst="rect">
            <a:avLst/>
          </a:prstGeom>
          <a:noFill/>
          <a:ln w="9525">
            <a:noFill/>
            <a:miter lim="800000"/>
            <a:headEnd/>
            <a:tailEnd/>
          </a:ln>
        </p:spPr>
      </p:pic>
      <p:sp>
        <p:nvSpPr>
          <p:cNvPr id="814085" name="Text Box 5"/>
          <p:cNvSpPr txBox="1">
            <a:spLocks noChangeArrowheads="1"/>
          </p:cNvSpPr>
          <p:nvPr/>
        </p:nvSpPr>
        <p:spPr bwMode="auto">
          <a:xfrm>
            <a:off x="5562600" y="3581400"/>
            <a:ext cx="1296988" cy="1006475"/>
          </a:xfrm>
          <a:prstGeom prst="rect">
            <a:avLst/>
          </a:prstGeom>
          <a:noFill/>
          <a:ln w="12700">
            <a:noFill/>
            <a:miter lim="800000"/>
            <a:headEnd/>
            <a:tailEnd/>
          </a:ln>
          <a:effectLst/>
        </p:spPr>
        <p:txBody>
          <a:bodyPr wrap="none">
            <a:spAutoFit/>
          </a:bodyPr>
          <a:lstStyle/>
          <a:p>
            <a:pPr eaLnBrk="0" hangingPunct="0">
              <a:defRPr/>
            </a:pPr>
            <a:r>
              <a:rPr lang="en-US" sz="2000" b="1" dirty="0">
                <a:solidFill>
                  <a:srgbClr val="FF3300"/>
                </a:solidFill>
                <a:effectLst>
                  <a:outerShdw blurRad="38100" dist="38100" dir="2700000" algn="tl">
                    <a:srgbClr val="C0C0C0"/>
                  </a:outerShdw>
                </a:effectLst>
                <a:latin typeface="Arial" charset="0"/>
                <a:ea typeface="+mn-ea"/>
                <a:cs typeface="+mn-cs"/>
              </a:rPr>
              <a:t>Side with</a:t>
            </a:r>
          </a:p>
          <a:p>
            <a:pPr eaLnBrk="0" hangingPunct="0">
              <a:defRPr/>
            </a:pPr>
            <a:r>
              <a:rPr lang="en-US" sz="2000" b="1" dirty="0">
                <a:solidFill>
                  <a:srgbClr val="FF3300"/>
                </a:solidFill>
                <a:effectLst>
                  <a:outerShdw blurRad="38100" dist="38100" dir="2700000" algn="tl">
                    <a:srgbClr val="C0C0C0"/>
                  </a:outerShdw>
                </a:effectLst>
                <a:latin typeface="Arial" charset="0"/>
                <a:ea typeface="+mn-ea"/>
                <a:cs typeface="+mn-cs"/>
              </a:rPr>
              <a:t> gunshot</a:t>
            </a:r>
          </a:p>
          <a:p>
            <a:pPr eaLnBrk="0" hangingPunct="0">
              <a:defRPr/>
            </a:pPr>
            <a:r>
              <a:rPr lang="en-US" sz="2000" b="1" dirty="0">
                <a:solidFill>
                  <a:srgbClr val="FF3300"/>
                </a:solidFill>
                <a:effectLst>
                  <a:outerShdw blurRad="38100" dist="38100" dir="2700000" algn="tl">
                    <a:srgbClr val="C0C0C0"/>
                  </a:outerShdw>
                </a:effectLst>
                <a:latin typeface="Arial" charset="0"/>
                <a:ea typeface="+mn-ea"/>
                <a:cs typeface="+mn-cs"/>
              </a:rPr>
              <a:t> wound</a:t>
            </a:r>
          </a:p>
        </p:txBody>
      </p:sp>
      <p:sp>
        <p:nvSpPr>
          <p:cNvPr id="120835" name="Line 6"/>
          <p:cNvSpPr>
            <a:spLocks noChangeShapeType="1"/>
          </p:cNvSpPr>
          <p:nvPr/>
        </p:nvSpPr>
        <p:spPr bwMode="auto">
          <a:xfrm flipH="1" flipV="1">
            <a:off x="4495800" y="2895600"/>
            <a:ext cx="1066800" cy="990600"/>
          </a:xfrm>
          <a:prstGeom prst="line">
            <a:avLst/>
          </a:prstGeom>
          <a:noFill/>
          <a:ln w="28575">
            <a:solidFill>
              <a:srgbClr val="FF3300"/>
            </a:solidFill>
            <a:round/>
            <a:headEnd/>
            <a:tailEnd type="triangle" w="med" len="med"/>
          </a:ln>
        </p:spPr>
        <p:txBody>
          <a:bodyPr/>
          <a:lstStyle/>
          <a:p>
            <a:endParaRPr lang="en-US"/>
          </a:p>
        </p:txBody>
      </p:sp>
      <p:sp>
        <p:nvSpPr>
          <p:cNvPr id="120836" name="Text Box 7"/>
          <p:cNvSpPr txBox="1">
            <a:spLocks noChangeArrowheads="1"/>
          </p:cNvSpPr>
          <p:nvPr/>
        </p:nvSpPr>
        <p:spPr bwMode="auto">
          <a:xfrm>
            <a:off x="381000" y="4724400"/>
            <a:ext cx="8601075" cy="2355850"/>
          </a:xfrm>
          <a:prstGeom prst="rect">
            <a:avLst/>
          </a:prstGeom>
          <a:noFill/>
          <a:ln w="9525">
            <a:noFill/>
            <a:miter lim="800000"/>
            <a:headEnd/>
            <a:tailEnd/>
          </a:ln>
        </p:spPr>
        <p:txBody>
          <a:bodyPr>
            <a:spAutoFit/>
          </a:bodyPr>
          <a:lstStyle/>
          <a:p>
            <a:pPr marL="342900" indent="-342900">
              <a:lnSpc>
                <a:spcPct val="90000"/>
              </a:lnSpc>
              <a:spcBef>
                <a:spcPct val="20000"/>
              </a:spcBef>
              <a:buSzPct val="50000"/>
              <a:buFont typeface="Wingdings" pitchFamily="2" charset="2"/>
              <a:buNone/>
            </a:pPr>
            <a:r>
              <a:rPr lang="en-US" b="1"/>
              <a:t>A </a:t>
            </a:r>
            <a:r>
              <a:rPr lang="en-US" b="1" u="sng"/>
              <a:t>tension</a:t>
            </a:r>
            <a:r>
              <a:rPr lang="en-US" b="1"/>
              <a:t> pneumothorax is worse. Injured lung tissue </a:t>
            </a:r>
          </a:p>
          <a:p>
            <a:pPr marL="342900" indent="-342900">
              <a:lnSpc>
                <a:spcPct val="90000"/>
              </a:lnSpc>
              <a:spcBef>
                <a:spcPct val="20000"/>
              </a:spcBef>
              <a:buSzPct val="50000"/>
              <a:buFont typeface="Wingdings" pitchFamily="2" charset="2"/>
              <a:buNone/>
            </a:pPr>
            <a:r>
              <a:rPr lang="en-US" b="1"/>
              <a:t>acts as a one-way valve, trapping more and more</a:t>
            </a:r>
          </a:p>
          <a:p>
            <a:pPr marL="342900" indent="-342900">
              <a:lnSpc>
                <a:spcPct val="90000"/>
              </a:lnSpc>
              <a:spcBef>
                <a:spcPct val="20000"/>
              </a:spcBef>
              <a:buSzPct val="50000"/>
              <a:buFont typeface="Wingdings" pitchFamily="2" charset="2"/>
              <a:buNone/>
            </a:pPr>
            <a:r>
              <a:rPr lang="en-US" b="1"/>
              <a:t>air between the lung and the chest wall. Pressure builds</a:t>
            </a:r>
          </a:p>
          <a:p>
            <a:pPr marL="342900" indent="-342900">
              <a:lnSpc>
                <a:spcPct val="90000"/>
              </a:lnSpc>
              <a:spcBef>
                <a:spcPct val="20000"/>
              </a:spcBef>
              <a:buSzPct val="50000"/>
              <a:buFont typeface="Wingdings" pitchFamily="2" charset="2"/>
              <a:buNone/>
            </a:pPr>
            <a:r>
              <a:rPr lang="en-US" b="1"/>
              <a:t>up and compresses both lungs and the heart.</a:t>
            </a:r>
          </a:p>
          <a:p>
            <a:pPr marL="342900" indent="-342900">
              <a:lnSpc>
                <a:spcPct val="90000"/>
              </a:lnSpc>
              <a:spcBef>
                <a:spcPct val="20000"/>
              </a:spcBef>
              <a:buSzPct val="50000"/>
              <a:buFont typeface="Wingdings" pitchFamily="2" charset="2"/>
              <a:buChar char="l"/>
            </a:pPr>
            <a:endParaRPr lang="en-US"/>
          </a:p>
        </p:txBody>
      </p:sp>
      <p:sp>
        <p:nvSpPr>
          <p:cNvPr id="120837" name="Rectangle 2"/>
          <p:cNvSpPr>
            <a:spLocks noGrp="1" noChangeArrowheads="1"/>
          </p:cNvSpPr>
          <p:nvPr>
            <p:ph type="title"/>
          </p:nvPr>
        </p:nvSpPr>
        <p:spPr>
          <a:xfrm>
            <a:off x="1295400" y="76200"/>
            <a:ext cx="7543800" cy="1143000"/>
          </a:xfrm>
        </p:spPr>
        <p:txBody>
          <a:bodyPr/>
          <a:lstStyle/>
          <a:p>
            <a:pPr eaLnBrk="1" hangingPunct="1"/>
            <a:r>
              <a:rPr lang="en-US" sz="5400" smtClean="0">
                <a:ea typeface="ＭＳ Ｐゴシック"/>
                <a:cs typeface="ＭＳ Ｐゴシック"/>
              </a:rPr>
              <a:t>Tension Pneumothorax</a:t>
            </a:r>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Rectangle 3"/>
          <p:cNvSpPr>
            <a:spLocks noGrp="1" noChangeArrowheads="1"/>
          </p:cNvSpPr>
          <p:nvPr>
            <p:ph idx="1"/>
          </p:nvPr>
        </p:nvSpPr>
        <p:spPr>
          <a:xfrm>
            <a:off x="685800" y="1981200"/>
            <a:ext cx="7772400" cy="4495800"/>
          </a:xfrm>
        </p:spPr>
        <p:txBody>
          <a:bodyPr/>
          <a:lstStyle/>
          <a:p>
            <a:pPr marL="0" indent="15875" eaLnBrk="1" hangingPunct="1"/>
            <a:r>
              <a:rPr lang="en-US" sz="2800" smtClean="0">
                <a:ea typeface="ＭＳ Ｐゴシック"/>
                <a:cs typeface="ＭＳ Ｐゴシック"/>
              </a:rPr>
              <a:t> </a:t>
            </a:r>
            <a:r>
              <a:rPr lang="en-US" sz="2800" b="1" smtClean="0">
                <a:solidFill>
                  <a:srgbClr val="FF3300"/>
                </a:solidFill>
                <a:ea typeface="ＭＳ Ｐゴシック"/>
                <a:cs typeface="ＭＳ Ｐゴシック"/>
              </a:rPr>
              <a:t>Both lung function and heart function are</a:t>
            </a:r>
          </a:p>
          <a:p>
            <a:pPr marL="0" indent="15875" eaLnBrk="1" hangingPunct="1">
              <a:buFont typeface="Wingdings" pitchFamily="2" charset="2"/>
              <a:buNone/>
            </a:pPr>
            <a:r>
              <a:rPr lang="en-US" sz="2800" b="1" smtClean="0">
                <a:solidFill>
                  <a:srgbClr val="FF3300"/>
                </a:solidFill>
                <a:ea typeface="ＭＳ Ｐゴシック"/>
                <a:cs typeface="ＭＳ Ｐゴシック"/>
              </a:rPr>
              <a:t>   impaired with a tension pneumothorax, causing</a:t>
            </a:r>
          </a:p>
          <a:p>
            <a:pPr marL="0" indent="15875" eaLnBrk="1" hangingPunct="1">
              <a:buFont typeface="Wingdings" pitchFamily="2" charset="2"/>
              <a:buNone/>
            </a:pPr>
            <a:r>
              <a:rPr lang="en-US" sz="2800" b="1" smtClean="0">
                <a:solidFill>
                  <a:srgbClr val="FF3300"/>
                </a:solidFill>
                <a:ea typeface="ＭＳ Ｐゴシック"/>
                <a:cs typeface="ＭＳ Ｐゴシック"/>
              </a:rPr>
              <a:t>   respiratory distress and shock.</a:t>
            </a:r>
          </a:p>
          <a:p>
            <a:pPr marL="0" indent="15875" eaLnBrk="1" hangingPunct="1"/>
            <a:r>
              <a:rPr lang="en-US" sz="2800" smtClean="0">
                <a:ea typeface="ＭＳ Ｐゴシック"/>
                <a:cs typeface="ＭＳ Ｐゴシック"/>
              </a:rPr>
              <a:t> Treatment is to let the trapped air under</a:t>
            </a:r>
          </a:p>
          <a:p>
            <a:pPr marL="0" indent="15875" eaLnBrk="1" hangingPunct="1">
              <a:buFont typeface="Wingdings" pitchFamily="2" charset="2"/>
              <a:buNone/>
            </a:pPr>
            <a:r>
              <a:rPr lang="en-US" sz="2800" smtClean="0">
                <a:ea typeface="ＭＳ Ｐゴシック"/>
                <a:cs typeface="ＭＳ Ｐゴシック"/>
              </a:rPr>
              <a:t>   pressure escape.</a:t>
            </a:r>
          </a:p>
          <a:p>
            <a:pPr marL="0" indent="15875" eaLnBrk="1" hangingPunct="1"/>
            <a:r>
              <a:rPr lang="en-US" sz="2800" smtClean="0">
                <a:ea typeface="ＭＳ Ｐゴシック"/>
                <a:cs typeface="ＭＳ Ｐゴシック"/>
              </a:rPr>
              <a:t> Done by inserting a needle into the chest.</a:t>
            </a:r>
          </a:p>
          <a:p>
            <a:pPr marL="0" indent="15875" eaLnBrk="1" hangingPunct="1"/>
            <a:r>
              <a:rPr lang="en-US" sz="2800" smtClean="0">
                <a:ea typeface="ＭＳ Ｐゴシック"/>
                <a:cs typeface="ＭＳ Ｐゴシック"/>
              </a:rPr>
              <a:t> 14 gauge and 3.25 inches long is the</a:t>
            </a:r>
          </a:p>
          <a:p>
            <a:pPr marL="0" indent="15875" eaLnBrk="1" hangingPunct="1">
              <a:buFont typeface="Wingdings" pitchFamily="2" charset="2"/>
              <a:buNone/>
            </a:pPr>
            <a:r>
              <a:rPr lang="en-US" sz="2800" smtClean="0">
                <a:ea typeface="ＭＳ Ｐゴシック"/>
                <a:cs typeface="ＭＳ Ｐゴシック"/>
              </a:rPr>
              <a:t>   recommended needle size.</a:t>
            </a:r>
          </a:p>
        </p:txBody>
      </p:sp>
      <p:sp>
        <p:nvSpPr>
          <p:cNvPr id="122882" name="Rectangle 2"/>
          <p:cNvSpPr>
            <a:spLocks noGrp="1" noChangeArrowheads="1"/>
          </p:cNvSpPr>
          <p:nvPr>
            <p:ph type="title"/>
          </p:nvPr>
        </p:nvSpPr>
        <p:spPr>
          <a:xfrm>
            <a:off x="1295400" y="76200"/>
            <a:ext cx="7543800" cy="1143000"/>
          </a:xfrm>
        </p:spPr>
        <p:txBody>
          <a:bodyPr/>
          <a:lstStyle/>
          <a:p>
            <a:pPr eaLnBrk="1" hangingPunct="1"/>
            <a:r>
              <a:rPr lang="en-US" sz="5400" smtClean="0">
                <a:ea typeface="ＭＳ Ｐゴシック"/>
                <a:cs typeface="ＭＳ Ｐゴシック"/>
              </a:rPr>
              <a:t>Tension Pneumothorax</a:t>
            </a:r>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8546" name="Rectangle 9"/>
          <p:cNvSpPr>
            <a:spLocks noGrp="1" noChangeArrowheads="1"/>
          </p:cNvSpPr>
          <p:nvPr>
            <p:ph idx="1"/>
          </p:nvPr>
        </p:nvSpPr>
        <p:spPr>
          <a:xfrm>
            <a:off x="685800" y="1676400"/>
            <a:ext cx="7772400" cy="4495800"/>
          </a:xfrm>
        </p:spPr>
        <p:txBody>
          <a:bodyPr rtlCol="0">
            <a:normAutofit lnSpcReduction="10000"/>
          </a:bodyPr>
          <a:lstStyle/>
          <a:p>
            <a:pPr eaLnBrk="1" fontAlgn="auto" hangingPunct="1">
              <a:lnSpc>
                <a:spcPct val="90000"/>
              </a:lnSpc>
              <a:spcAft>
                <a:spcPts val="0"/>
              </a:spcAft>
              <a:buFont typeface="Arial" pitchFamily="34" charset="0"/>
              <a:buChar char="•"/>
              <a:defRPr/>
            </a:pPr>
            <a:r>
              <a:rPr lang="en-US" sz="2800" dirty="0" smtClean="0">
                <a:ea typeface="ＭＳ Ｐゴシック"/>
                <a:cs typeface="ＭＳ Ｐゴシック"/>
              </a:rPr>
              <a:t>Question: “What if the casualty does not have a tension pneumothorax when you do your needle decompression?”</a:t>
            </a:r>
          </a:p>
          <a:p>
            <a:pPr eaLnBrk="1" fontAlgn="auto" hangingPunct="1">
              <a:lnSpc>
                <a:spcPct val="90000"/>
              </a:lnSpc>
              <a:spcAft>
                <a:spcPts val="0"/>
              </a:spcAft>
              <a:buFont typeface="Arial" pitchFamily="34" charset="0"/>
              <a:buChar char="•"/>
              <a:defRPr/>
            </a:pPr>
            <a:r>
              <a:rPr lang="en-US" sz="2800" dirty="0" smtClean="0">
                <a:ea typeface="ＭＳ Ｐゴシック"/>
                <a:cs typeface="ＭＳ Ｐゴシック"/>
              </a:rPr>
              <a:t>Answer:</a:t>
            </a:r>
          </a:p>
          <a:p>
            <a:pPr lvl="1" eaLnBrk="1" fontAlgn="auto" hangingPunct="1">
              <a:lnSpc>
                <a:spcPct val="90000"/>
              </a:lnSpc>
              <a:spcAft>
                <a:spcPts val="0"/>
              </a:spcAft>
              <a:buFont typeface="Arial" pitchFamily="34" charset="0"/>
              <a:buChar char="–"/>
              <a:defRPr/>
            </a:pPr>
            <a:r>
              <a:rPr lang="en-US" dirty="0" smtClean="0">
                <a:ea typeface="ＭＳ Ｐゴシック"/>
              </a:rPr>
              <a:t>If he has penetrating trauma to that side of the chest, there is already a collapsed lung and blood in the chest cavity. </a:t>
            </a:r>
          </a:p>
          <a:p>
            <a:pPr lvl="1" eaLnBrk="1" fontAlgn="auto" hangingPunct="1">
              <a:lnSpc>
                <a:spcPct val="90000"/>
              </a:lnSpc>
              <a:spcAft>
                <a:spcPts val="0"/>
              </a:spcAft>
              <a:buFont typeface="Arial" pitchFamily="34" charset="0"/>
              <a:buChar char="–"/>
              <a:defRPr/>
            </a:pPr>
            <a:r>
              <a:rPr lang="en-US" dirty="0" smtClean="0">
                <a:ea typeface="ＭＳ Ｐゴシック"/>
              </a:rPr>
              <a:t>The needle won’t make it worse if there is no tension pneumothorax. </a:t>
            </a:r>
          </a:p>
          <a:p>
            <a:pPr lvl="1" eaLnBrk="1" fontAlgn="auto" hangingPunct="1">
              <a:lnSpc>
                <a:spcPct val="90000"/>
              </a:lnSpc>
              <a:spcAft>
                <a:spcPts val="0"/>
              </a:spcAft>
              <a:buFont typeface="Arial" pitchFamily="34" charset="0"/>
              <a:buChar char="–"/>
              <a:defRPr/>
            </a:pPr>
            <a:r>
              <a:rPr lang="en-US" dirty="0" smtClean="0">
                <a:ea typeface="ＭＳ Ｐゴシック"/>
              </a:rPr>
              <a:t>If he DOES have a tension pneumothorax, you will save his life.</a:t>
            </a:r>
          </a:p>
        </p:txBody>
      </p:sp>
      <p:sp>
        <p:nvSpPr>
          <p:cNvPr id="124930" name="Rectangle 2"/>
          <p:cNvSpPr>
            <a:spLocks noGrp="1" noChangeArrowheads="1"/>
          </p:cNvSpPr>
          <p:nvPr>
            <p:ph type="title"/>
          </p:nvPr>
        </p:nvSpPr>
        <p:spPr>
          <a:xfrm>
            <a:off x="1295400" y="76200"/>
            <a:ext cx="7543800" cy="1143000"/>
          </a:xfrm>
        </p:spPr>
        <p:txBody>
          <a:bodyPr/>
          <a:lstStyle/>
          <a:p>
            <a:pPr eaLnBrk="1" hangingPunct="1"/>
            <a:r>
              <a:rPr lang="en-US" sz="5400" smtClean="0">
                <a:ea typeface="ＭＳ Ｐゴシック"/>
                <a:cs typeface="ＭＳ Ｐゴシック"/>
              </a:rPr>
              <a:t>Tension Pneumothorax</a:t>
            </a:r>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5"/>
          <p:cNvSpPr>
            <a:spLocks noGrp="1" noChangeArrowheads="1"/>
          </p:cNvSpPr>
          <p:nvPr>
            <p:ph type="title"/>
          </p:nvPr>
        </p:nvSpPr>
        <p:spPr/>
        <p:txBody>
          <a:bodyPr rtlCol="0">
            <a:normAutofit fontScale="90000"/>
          </a:bodyPr>
          <a:lstStyle/>
          <a:p>
            <a:pPr eaLnBrk="1" fontAlgn="auto" hangingPunct="1">
              <a:spcAft>
                <a:spcPts val="0"/>
              </a:spcAft>
              <a:defRPr/>
            </a:pPr>
            <a:r>
              <a:rPr lang="en-US" dirty="0" smtClean="0">
                <a:ea typeface="ＭＳ Ｐゴシック"/>
                <a:cs typeface="ＭＳ Ｐゴシック"/>
              </a:rPr>
              <a:t>Picture of general location for needle insertion</a:t>
            </a:r>
          </a:p>
        </p:txBody>
      </p:sp>
      <p:pic>
        <p:nvPicPr>
          <p:cNvPr id="126978" name="Picture 2" descr="CCCTPEUMRX1"/>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26979" name="Text Box 3"/>
          <p:cNvSpPr txBox="1">
            <a:spLocks noChangeArrowheads="1"/>
          </p:cNvSpPr>
          <p:nvPr/>
        </p:nvSpPr>
        <p:spPr bwMode="auto">
          <a:xfrm>
            <a:off x="6384925" y="304800"/>
            <a:ext cx="2606675" cy="1187450"/>
          </a:xfrm>
          <a:prstGeom prst="rect">
            <a:avLst/>
          </a:prstGeom>
          <a:noFill/>
          <a:ln w="9525">
            <a:noFill/>
            <a:miter lim="800000"/>
            <a:headEnd/>
            <a:tailEnd/>
          </a:ln>
        </p:spPr>
        <p:txBody>
          <a:bodyPr>
            <a:spAutoFit/>
          </a:bodyPr>
          <a:lstStyle/>
          <a:p>
            <a:pPr algn="ctr"/>
            <a:r>
              <a:rPr lang="en-US" sz="2400">
                <a:solidFill>
                  <a:schemeClr val="bg1"/>
                </a:solidFill>
                <a:latin typeface="Arial" charset="0"/>
                <a:cs typeface="Arial" charset="0"/>
              </a:rPr>
              <a:t>This is a general location for needle insertion</a:t>
            </a:r>
          </a:p>
        </p:txBody>
      </p:sp>
      <p:sp>
        <p:nvSpPr>
          <p:cNvPr id="126980" name="Text Box 4"/>
          <p:cNvSpPr txBox="1">
            <a:spLocks noChangeArrowheads="1"/>
          </p:cNvSpPr>
          <p:nvPr/>
        </p:nvSpPr>
        <p:spPr bwMode="auto">
          <a:xfrm>
            <a:off x="158750" y="76200"/>
            <a:ext cx="4794250" cy="2714625"/>
          </a:xfrm>
          <a:prstGeom prst="rect">
            <a:avLst/>
          </a:prstGeom>
          <a:noFill/>
          <a:ln w="9525">
            <a:noFill/>
            <a:miter lim="800000"/>
            <a:headEnd/>
            <a:tailEnd/>
          </a:ln>
        </p:spPr>
        <p:txBody>
          <a:bodyPr>
            <a:spAutoFit/>
          </a:bodyPr>
          <a:lstStyle/>
          <a:p>
            <a:r>
              <a:rPr lang="en-US" sz="3200" u="sng">
                <a:solidFill>
                  <a:schemeClr val="bg1"/>
                </a:solidFill>
                <a:latin typeface="Arial" charset="0"/>
                <a:cs typeface="Arial" charset="0"/>
              </a:rPr>
              <a:t>Location for Needle Entry</a:t>
            </a:r>
          </a:p>
          <a:p>
            <a:pPr>
              <a:buFontTx/>
              <a:buChar char="•"/>
            </a:pPr>
            <a:r>
              <a:rPr lang="en-US">
                <a:solidFill>
                  <a:schemeClr val="bg1"/>
                </a:solidFill>
                <a:latin typeface="Arial" charset="0"/>
                <a:cs typeface="Arial" charset="0"/>
              </a:rPr>
              <a:t> 2nd intercostal space in the</a:t>
            </a:r>
          </a:p>
          <a:p>
            <a:r>
              <a:rPr lang="en-US">
                <a:solidFill>
                  <a:schemeClr val="bg1"/>
                </a:solidFill>
                <a:latin typeface="Arial" charset="0"/>
                <a:cs typeface="Arial" charset="0"/>
              </a:rPr>
              <a:t>  midclavicular line</a:t>
            </a:r>
          </a:p>
          <a:p>
            <a:pPr>
              <a:buFontTx/>
              <a:buChar char="•"/>
            </a:pPr>
            <a:r>
              <a:rPr lang="en-US" sz="2400">
                <a:solidFill>
                  <a:schemeClr val="bg1"/>
                </a:solidFill>
                <a:latin typeface="Arial" charset="0"/>
                <a:cs typeface="Arial" charset="0"/>
              </a:rPr>
              <a:t> </a:t>
            </a:r>
            <a:r>
              <a:rPr lang="en-US">
                <a:solidFill>
                  <a:schemeClr val="bg1"/>
                </a:solidFill>
                <a:latin typeface="Arial" charset="0"/>
                <a:cs typeface="Arial" charset="0"/>
              </a:rPr>
              <a:t>2 to 3 finger widths below</a:t>
            </a:r>
          </a:p>
          <a:p>
            <a:r>
              <a:rPr lang="en-US">
                <a:solidFill>
                  <a:schemeClr val="bg1"/>
                </a:solidFill>
                <a:latin typeface="Arial" charset="0"/>
                <a:cs typeface="Arial" charset="0"/>
              </a:rPr>
              <a:t>  the middle of the collar</a:t>
            </a:r>
          </a:p>
          <a:p>
            <a:r>
              <a:rPr lang="en-US">
                <a:solidFill>
                  <a:schemeClr val="bg1"/>
                </a:solidFill>
                <a:latin typeface="Arial" charset="0"/>
                <a:cs typeface="Arial" charset="0"/>
              </a:rPr>
              <a:t>  bone </a:t>
            </a:r>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9025" name="Picture 4" descr="Heart and surface chest anatomy"/>
          <p:cNvPicPr>
            <a:picLocks noChangeAspect="1" noChangeArrowheads="1"/>
          </p:cNvPicPr>
          <p:nvPr/>
        </p:nvPicPr>
        <p:blipFill>
          <a:blip r:embed="rId3"/>
          <a:srcRect/>
          <a:stretch>
            <a:fillRect/>
          </a:stretch>
        </p:blipFill>
        <p:spPr bwMode="auto">
          <a:xfrm>
            <a:off x="1219200" y="838200"/>
            <a:ext cx="6477000" cy="4857750"/>
          </a:xfrm>
          <a:prstGeom prst="rect">
            <a:avLst/>
          </a:prstGeom>
          <a:noFill/>
          <a:ln w="9525">
            <a:noFill/>
            <a:miter lim="800000"/>
            <a:headEnd/>
            <a:tailEnd/>
          </a:ln>
        </p:spPr>
      </p:pic>
      <p:sp>
        <p:nvSpPr>
          <p:cNvPr id="129026" name="Text Box 5"/>
          <p:cNvSpPr txBox="1">
            <a:spLocks noChangeArrowheads="1"/>
          </p:cNvSpPr>
          <p:nvPr/>
        </p:nvSpPr>
        <p:spPr bwMode="auto">
          <a:xfrm>
            <a:off x="2673350" y="-76200"/>
            <a:ext cx="3041650" cy="914400"/>
          </a:xfrm>
          <a:prstGeom prst="rect">
            <a:avLst/>
          </a:prstGeom>
          <a:noFill/>
          <a:ln w="9525">
            <a:noFill/>
            <a:miter lim="800000"/>
            <a:headEnd/>
            <a:tailEnd/>
          </a:ln>
        </p:spPr>
        <p:txBody>
          <a:bodyPr wrap="none">
            <a:spAutoFit/>
          </a:bodyPr>
          <a:lstStyle/>
          <a:p>
            <a:r>
              <a:rPr lang="en-US" sz="5400" b="1"/>
              <a:t>Warning!</a:t>
            </a:r>
          </a:p>
        </p:txBody>
      </p:sp>
      <p:sp>
        <p:nvSpPr>
          <p:cNvPr id="415750" name="Text Box 6"/>
          <p:cNvSpPr txBox="1">
            <a:spLocks noChangeArrowheads="1"/>
          </p:cNvSpPr>
          <p:nvPr/>
        </p:nvSpPr>
        <p:spPr bwMode="auto">
          <a:xfrm>
            <a:off x="1746250" y="5657850"/>
            <a:ext cx="5915025" cy="1200150"/>
          </a:xfrm>
          <a:prstGeom prst="rect">
            <a:avLst/>
          </a:prstGeom>
          <a:noFill/>
          <a:ln w="9525">
            <a:noFill/>
            <a:miter lim="800000"/>
            <a:headEnd/>
            <a:tailEnd/>
          </a:ln>
          <a:effectLst/>
        </p:spPr>
        <p:txBody>
          <a:bodyPr wrap="none">
            <a:spAutoFit/>
          </a:bodyPr>
          <a:lstStyle/>
          <a:p>
            <a:pPr>
              <a:buFontTx/>
              <a:buChar char="•"/>
              <a:defRPr/>
            </a:pPr>
            <a:r>
              <a:rPr lang="en-US" sz="2400" dirty="0">
                <a:ea typeface="+mn-ea"/>
                <a:cs typeface="Times New Roman" pitchFamily="18" charset="0"/>
              </a:rPr>
              <a:t> The heart and great vessels are nearby</a:t>
            </a:r>
          </a:p>
          <a:p>
            <a:pPr>
              <a:buFontTx/>
              <a:buChar char="•"/>
              <a:defRPr/>
            </a:pPr>
            <a:r>
              <a:rPr lang="en-US" sz="2400" dirty="0">
                <a:ea typeface="+mn-ea"/>
                <a:cs typeface="Times New Roman" pitchFamily="18" charset="0"/>
              </a:rPr>
              <a:t> Do not insert needle medial to the nipple line</a:t>
            </a:r>
          </a:p>
          <a:p>
            <a:pPr>
              <a:defRPr/>
            </a:pPr>
            <a:r>
              <a:rPr lang="en-US" sz="2400" dirty="0">
                <a:ea typeface="+mn-ea"/>
                <a:cs typeface="Times New Roman" pitchFamily="18" charset="0"/>
              </a:rPr>
              <a:t>  or point it towards the heart.</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4689" name="Rectangle 2"/>
          <p:cNvSpPr>
            <a:spLocks noGrp="1" noChangeArrowheads="1"/>
          </p:cNvSpPr>
          <p:nvPr>
            <p:ph type="title"/>
          </p:nvPr>
        </p:nvSpPr>
        <p:spPr>
          <a:xfrm>
            <a:off x="990600" y="0"/>
            <a:ext cx="7010400" cy="1143000"/>
          </a:xfrm>
        </p:spPr>
        <p:txBody>
          <a:bodyPr rtlCol="0">
            <a:normAutofit fontScale="90000"/>
          </a:bodyPr>
          <a:lstStyle/>
          <a:p>
            <a:pPr eaLnBrk="1" fontAlgn="auto" hangingPunct="1">
              <a:spcAft>
                <a:spcPts val="0"/>
              </a:spcAft>
              <a:defRPr/>
            </a:pPr>
            <a:r>
              <a:rPr lang="en-US" dirty="0" smtClean="0">
                <a:ea typeface="ＭＳ Ｐゴシック"/>
                <a:cs typeface="ＭＳ Ｐゴシック"/>
              </a:rPr>
              <a:t>Needle Decompression – Enter</a:t>
            </a:r>
            <a:br>
              <a:rPr lang="en-US" dirty="0" smtClean="0">
                <a:ea typeface="ＭＳ Ｐゴシック"/>
                <a:cs typeface="ＭＳ Ｐゴシック"/>
              </a:rPr>
            </a:br>
            <a:r>
              <a:rPr lang="en-US" dirty="0" smtClean="0">
                <a:ea typeface="ＭＳ Ｐゴシック"/>
                <a:cs typeface="ＭＳ Ｐゴシック"/>
              </a:rPr>
              <a:t>Over the Top of the Third Rib</a:t>
            </a:r>
          </a:p>
        </p:txBody>
      </p:sp>
      <p:pic>
        <p:nvPicPr>
          <p:cNvPr id="131074" name="Picture 3" descr="Tension Pnuemo1"/>
          <p:cNvPicPr>
            <a:picLocks noChangeAspect="1" noChangeArrowheads="1"/>
          </p:cNvPicPr>
          <p:nvPr/>
        </p:nvPicPr>
        <p:blipFill>
          <a:blip r:embed="rId3"/>
          <a:srcRect/>
          <a:stretch>
            <a:fillRect/>
          </a:stretch>
        </p:blipFill>
        <p:spPr bwMode="auto">
          <a:xfrm>
            <a:off x="381000" y="2057400"/>
            <a:ext cx="8077200" cy="4308475"/>
          </a:xfrm>
          <a:prstGeom prst="rect">
            <a:avLst/>
          </a:prstGeom>
          <a:noFill/>
          <a:ln w="9525">
            <a:solidFill>
              <a:srgbClr val="FF3300"/>
            </a:solidFill>
            <a:miter lim="800000"/>
            <a:headEnd/>
            <a:tailEnd/>
          </a:ln>
        </p:spPr>
      </p:pic>
      <p:sp>
        <p:nvSpPr>
          <p:cNvPr id="131075" name="Text Box 4"/>
          <p:cNvSpPr txBox="1">
            <a:spLocks noChangeArrowheads="1"/>
          </p:cNvSpPr>
          <p:nvPr/>
        </p:nvSpPr>
        <p:spPr bwMode="auto">
          <a:xfrm>
            <a:off x="5029200" y="1371600"/>
            <a:ext cx="1447800" cy="366713"/>
          </a:xfrm>
          <a:prstGeom prst="rect">
            <a:avLst/>
          </a:prstGeom>
          <a:noFill/>
          <a:ln w="9525">
            <a:noFill/>
            <a:miter lim="800000"/>
            <a:headEnd/>
            <a:tailEnd/>
          </a:ln>
        </p:spPr>
        <p:txBody>
          <a:bodyPr>
            <a:spAutoFit/>
          </a:bodyPr>
          <a:lstStyle/>
          <a:p>
            <a:pPr>
              <a:spcBef>
                <a:spcPct val="50000"/>
              </a:spcBef>
            </a:pPr>
            <a:r>
              <a:rPr lang="en-US" sz="1800" b="1">
                <a:latin typeface="Arial" charset="0"/>
              </a:rPr>
              <a:t>Chest wall</a:t>
            </a:r>
          </a:p>
        </p:txBody>
      </p:sp>
      <p:sp>
        <p:nvSpPr>
          <p:cNvPr id="131076" name="Text Box 5"/>
          <p:cNvSpPr txBox="1">
            <a:spLocks noChangeArrowheads="1"/>
          </p:cNvSpPr>
          <p:nvPr/>
        </p:nvSpPr>
        <p:spPr bwMode="auto">
          <a:xfrm>
            <a:off x="3733800" y="1219200"/>
            <a:ext cx="1447800" cy="366713"/>
          </a:xfrm>
          <a:prstGeom prst="rect">
            <a:avLst/>
          </a:prstGeom>
          <a:noFill/>
          <a:ln w="9525">
            <a:noFill/>
            <a:miter lim="800000"/>
            <a:headEnd/>
            <a:tailEnd/>
          </a:ln>
        </p:spPr>
        <p:txBody>
          <a:bodyPr>
            <a:spAutoFit/>
          </a:bodyPr>
          <a:lstStyle/>
          <a:p>
            <a:pPr>
              <a:spcBef>
                <a:spcPct val="50000"/>
              </a:spcBef>
            </a:pPr>
            <a:r>
              <a:rPr lang="en-US" sz="1800" b="1">
                <a:latin typeface="Arial" charset="0"/>
              </a:rPr>
              <a:t>Rib</a:t>
            </a:r>
          </a:p>
        </p:txBody>
      </p:sp>
      <p:sp>
        <p:nvSpPr>
          <p:cNvPr id="131077" name="Text Box 6"/>
          <p:cNvSpPr txBox="1">
            <a:spLocks noChangeArrowheads="1"/>
          </p:cNvSpPr>
          <p:nvPr/>
        </p:nvSpPr>
        <p:spPr bwMode="auto">
          <a:xfrm>
            <a:off x="5867400" y="2101850"/>
            <a:ext cx="2362200" cy="641350"/>
          </a:xfrm>
          <a:prstGeom prst="rect">
            <a:avLst/>
          </a:prstGeom>
          <a:noFill/>
          <a:ln w="9525">
            <a:noFill/>
            <a:miter lim="800000"/>
            <a:headEnd/>
            <a:tailEnd/>
          </a:ln>
        </p:spPr>
        <p:txBody>
          <a:bodyPr>
            <a:spAutoFit/>
          </a:bodyPr>
          <a:lstStyle/>
          <a:p>
            <a:pPr>
              <a:spcBef>
                <a:spcPct val="50000"/>
              </a:spcBef>
            </a:pPr>
            <a:r>
              <a:rPr lang="en-US" sz="1800" b="1">
                <a:latin typeface="Arial" charset="0"/>
              </a:rPr>
              <a:t>Intercostal artery &amp;vein</a:t>
            </a:r>
          </a:p>
        </p:txBody>
      </p:sp>
      <p:sp>
        <p:nvSpPr>
          <p:cNvPr id="131078" name="Text Box 7"/>
          <p:cNvSpPr txBox="1">
            <a:spLocks noChangeArrowheads="1"/>
          </p:cNvSpPr>
          <p:nvPr/>
        </p:nvSpPr>
        <p:spPr bwMode="auto">
          <a:xfrm>
            <a:off x="1676400" y="1447800"/>
            <a:ext cx="1752600" cy="366713"/>
          </a:xfrm>
          <a:prstGeom prst="rect">
            <a:avLst/>
          </a:prstGeom>
          <a:noFill/>
          <a:ln w="9525">
            <a:noFill/>
            <a:miter lim="800000"/>
            <a:headEnd/>
            <a:tailEnd/>
          </a:ln>
        </p:spPr>
        <p:txBody>
          <a:bodyPr>
            <a:spAutoFit/>
          </a:bodyPr>
          <a:lstStyle/>
          <a:p>
            <a:pPr>
              <a:spcBef>
                <a:spcPct val="50000"/>
              </a:spcBef>
            </a:pPr>
            <a:r>
              <a:rPr lang="en-US" sz="1800" b="1">
                <a:latin typeface="Arial" charset="0"/>
              </a:rPr>
              <a:t>Air collection</a:t>
            </a:r>
          </a:p>
        </p:txBody>
      </p:sp>
      <p:sp>
        <p:nvSpPr>
          <p:cNvPr id="131079" name="Text Box 8"/>
          <p:cNvSpPr txBox="1">
            <a:spLocks noChangeArrowheads="1"/>
          </p:cNvSpPr>
          <p:nvPr/>
        </p:nvSpPr>
        <p:spPr bwMode="auto">
          <a:xfrm>
            <a:off x="533400" y="1309688"/>
            <a:ext cx="1447800" cy="366712"/>
          </a:xfrm>
          <a:prstGeom prst="rect">
            <a:avLst/>
          </a:prstGeom>
          <a:noFill/>
          <a:ln w="9525">
            <a:noFill/>
            <a:miter lim="800000"/>
            <a:headEnd/>
            <a:tailEnd/>
          </a:ln>
        </p:spPr>
        <p:txBody>
          <a:bodyPr>
            <a:spAutoFit/>
          </a:bodyPr>
          <a:lstStyle/>
          <a:p>
            <a:pPr>
              <a:spcBef>
                <a:spcPct val="50000"/>
              </a:spcBef>
            </a:pPr>
            <a:r>
              <a:rPr lang="en-US" sz="1800" b="1">
                <a:latin typeface="Arial" charset="0"/>
              </a:rPr>
              <a:t>Lung</a:t>
            </a:r>
          </a:p>
        </p:txBody>
      </p:sp>
      <p:sp>
        <p:nvSpPr>
          <p:cNvPr id="131080" name="Text Box 9"/>
          <p:cNvSpPr txBox="1">
            <a:spLocks noChangeArrowheads="1"/>
          </p:cNvSpPr>
          <p:nvPr/>
        </p:nvSpPr>
        <p:spPr bwMode="auto">
          <a:xfrm>
            <a:off x="4953000" y="4343400"/>
            <a:ext cx="1447800" cy="366713"/>
          </a:xfrm>
          <a:prstGeom prst="rect">
            <a:avLst/>
          </a:prstGeom>
          <a:noFill/>
          <a:ln w="9525">
            <a:noFill/>
            <a:miter lim="800000"/>
            <a:headEnd/>
            <a:tailEnd/>
          </a:ln>
        </p:spPr>
        <p:txBody>
          <a:bodyPr>
            <a:spAutoFit/>
          </a:bodyPr>
          <a:lstStyle/>
          <a:p>
            <a:pPr>
              <a:spcBef>
                <a:spcPct val="50000"/>
              </a:spcBef>
            </a:pPr>
            <a:r>
              <a:rPr lang="en-US" sz="1800" b="1">
                <a:latin typeface="Arial" charset="0"/>
              </a:rPr>
              <a:t>Catheter</a:t>
            </a:r>
          </a:p>
        </p:txBody>
      </p:sp>
      <p:sp>
        <p:nvSpPr>
          <p:cNvPr id="131081" name="Text Box 10"/>
          <p:cNvSpPr txBox="1">
            <a:spLocks noChangeArrowheads="1"/>
          </p:cNvSpPr>
          <p:nvPr/>
        </p:nvSpPr>
        <p:spPr bwMode="auto">
          <a:xfrm>
            <a:off x="7315200" y="3962400"/>
            <a:ext cx="1447800" cy="366713"/>
          </a:xfrm>
          <a:prstGeom prst="rect">
            <a:avLst/>
          </a:prstGeom>
          <a:noFill/>
          <a:ln w="9525">
            <a:noFill/>
            <a:miter lim="800000"/>
            <a:headEnd/>
            <a:tailEnd/>
          </a:ln>
        </p:spPr>
        <p:txBody>
          <a:bodyPr>
            <a:spAutoFit/>
          </a:bodyPr>
          <a:lstStyle/>
          <a:p>
            <a:pPr>
              <a:spcBef>
                <a:spcPct val="50000"/>
              </a:spcBef>
            </a:pPr>
            <a:r>
              <a:rPr lang="en-US" sz="1800" b="1">
                <a:latin typeface="Arial" charset="0"/>
              </a:rPr>
              <a:t>Needle</a:t>
            </a:r>
          </a:p>
        </p:txBody>
      </p:sp>
      <p:sp>
        <p:nvSpPr>
          <p:cNvPr id="131082" name="Line 11"/>
          <p:cNvSpPr>
            <a:spLocks noChangeShapeType="1"/>
          </p:cNvSpPr>
          <p:nvPr/>
        </p:nvSpPr>
        <p:spPr bwMode="auto">
          <a:xfrm>
            <a:off x="914400" y="1676400"/>
            <a:ext cx="304800" cy="838200"/>
          </a:xfrm>
          <a:prstGeom prst="line">
            <a:avLst/>
          </a:prstGeom>
          <a:noFill/>
          <a:ln w="9525">
            <a:solidFill>
              <a:schemeClr val="tx1"/>
            </a:solidFill>
            <a:round/>
            <a:headEnd/>
            <a:tailEnd type="triangle" w="med" len="med"/>
          </a:ln>
        </p:spPr>
        <p:txBody>
          <a:bodyPr/>
          <a:lstStyle/>
          <a:p>
            <a:endParaRPr lang="en-US"/>
          </a:p>
        </p:txBody>
      </p:sp>
      <p:sp>
        <p:nvSpPr>
          <p:cNvPr id="131083" name="Line 14"/>
          <p:cNvSpPr>
            <a:spLocks noChangeShapeType="1"/>
          </p:cNvSpPr>
          <p:nvPr/>
        </p:nvSpPr>
        <p:spPr bwMode="auto">
          <a:xfrm flipH="1">
            <a:off x="2209800" y="1828800"/>
            <a:ext cx="76200" cy="1295400"/>
          </a:xfrm>
          <a:prstGeom prst="line">
            <a:avLst/>
          </a:prstGeom>
          <a:noFill/>
          <a:ln w="9525">
            <a:solidFill>
              <a:schemeClr val="tx1"/>
            </a:solidFill>
            <a:round/>
            <a:headEnd/>
            <a:tailEnd type="triangle" w="med" len="med"/>
          </a:ln>
        </p:spPr>
        <p:txBody>
          <a:bodyPr/>
          <a:lstStyle/>
          <a:p>
            <a:endParaRPr lang="en-US"/>
          </a:p>
        </p:txBody>
      </p:sp>
      <p:sp>
        <p:nvSpPr>
          <p:cNvPr id="131084" name="Line 15"/>
          <p:cNvSpPr>
            <a:spLocks noChangeShapeType="1"/>
          </p:cNvSpPr>
          <p:nvPr/>
        </p:nvSpPr>
        <p:spPr bwMode="auto">
          <a:xfrm flipH="1">
            <a:off x="2971800" y="1600200"/>
            <a:ext cx="990600" cy="990600"/>
          </a:xfrm>
          <a:prstGeom prst="line">
            <a:avLst/>
          </a:prstGeom>
          <a:noFill/>
          <a:ln w="9525">
            <a:solidFill>
              <a:schemeClr val="tx1"/>
            </a:solidFill>
            <a:round/>
            <a:headEnd/>
            <a:tailEnd type="triangle" w="med" len="med"/>
          </a:ln>
        </p:spPr>
        <p:txBody>
          <a:bodyPr/>
          <a:lstStyle/>
          <a:p>
            <a:endParaRPr lang="en-US"/>
          </a:p>
        </p:txBody>
      </p:sp>
      <p:sp>
        <p:nvSpPr>
          <p:cNvPr id="131085" name="Line 16"/>
          <p:cNvSpPr>
            <a:spLocks noChangeShapeType="1"/>
          </p:cNvSpPr>
          <p:nvPr/>
        </p:nvSpPr>
        <p:spPr bwMode="auto">
          <a:xfrm flipH="1">
            <a:off x="3733800" y="1676400"/>
            <a:ext cx="1295400" cy="762000"/>
          </a:xfrm>
          <a:prstGeom prst="line">
            <a:avLst/>
          </a:prstGeom>
          <a:noFill/>
          <a:ln w="9525">
            <a:solidFill>
              <a:schemeClr val="tx1"/>
            </a:solidFill>
            <a:round/>
            <a:headEnd/>
            <a:tailEnd type="triangle" w="med" len="med"/>
          </a:ln>
        </p:spPr>
        <p:txBody>
          <a:bodyPr/>
          <a:lstStyle/>
          <a:p>
            <a:endParaRPr lang="en-US"/>
          </a:p>
        </p:txBody>
      </p:sp>
      <p:sp>
        <p:nvSpPr>
          <p:cNvPr id="131086" name="Line 17"/>
          <p:cNvSpPr>
            <a:spLocks noChangeShapeType="1"/>
          </p:cNvSpPr>
          <p:nvPr/>
        </p:nvSpPr>
        <p:spPr bwMode="auto">
          <a:xfrm flipH="1">
            <a:off x="2971800" y="2438400"/>
            <a:ext cx="2895600" cy="533400"/>
          </a:xfrm>
          <a:prstGeom prst="line">
            <a:avLst/>
          </a:prstGeom>
          <a:noFill/>
          <a:ln w="9525">
            <a:solidFill>
              <a:schemeClr val="tx1"/>
            </a:solidFill>
            <a:round/>
            <a:headEnd/>
            <a:tailEnd type="triangle" w="med" len="med"/>
          </a:ln>
        </p:spPr>
        <p:txBody>
          <a:bodyPr/>
          <a:lstStyle/>
          <a:p>
            <a:endParaRPr lang="en-US"/>
          </a:p>
        </p:txBody>
      </p:sp>
      <p:sp>
        <p:nvSpPr>
          <p:cNvPr id="131087" name="Text Box 18"/>
          <p:cNvSpPr txBox="1">
            <a:spLocks noChangeArrowheads="1"/>
          </p:cNvSpPr>
          <p:nvPr/>
        </p:nvSpPr>
        <p:spPr bwMode="auto">
          <a:xfrm>
            <a:off x="322263" y="6288088"/>
            <a:ext cx="8194675" cy="523875"/>
          </a:xfrm>
          <a:prstGeom prst="rect">
            <a:avLst/>
          </a:prstGeom>
          <a:noFill/>
          <a:ln w="9525">
            <a:noFill/>
            <a:miter lim="800000"/>
            <a:headEnd/>
            <a:tailEnd/>
          </a:ln>
        </p:spPr>
        <p:txBody>
          <a:bodyPr wrap="none">
            <a:spAutoFit/>
          </a:bodyPr>
          <a:lstStyle/>
          <a:p>
            <a:pPr>
              <a:buFontTx/>
              <a:buChar char="•"/>
            </a:pPr>
            <a:r>
              <a:rPr lang="en-US">
                <a:cs typeface="Times New Roman" pitchFamily="18" charset="0"/>
              </a:rPr>
              <a:t> </a:t>
            </a:r>
            <a:r>
              <a:rPr lang="en-US" sz="2400">
                <a:cs typeface="Times New Roman" pitchFamily="18" charset="0"/>
              </a:rPr>
              <a:t>This avoids the artery and vein on the bottom of the second rib.</a:t>
            </a:r>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Alternate Site for Needle </a:t>
            </a:r>
            <a:r>
              <a:rPr lang="en-US" dirty="0"/>
              <a:t>D</a:t>
            </a:r>
            <a:r>
              <a:rPr lang="en-US" dirty="0" smtClean="0"/>
              <a:t>ecompression</a:t>
            </a:r>
            <a:endParaRPr lang="en-US" dirty="0"/>
          </a:p>
        </p:txBody>
      </p:sp>
      <p:sp>
        <p:nvSpPr>
          <p:cNvPr id="4" name="Content Placeholder 3"/>
          <p:cNvSpPr>
            <a:spLocks noGrp="1"/>
          </p:cNvSpPr>
          <p:nvPr>
            <p:ph sz="half" idx="2"/>
          </p:nvPr>
        </p:nvSpPr>
        <p:spPr/>
        <p:txBody>
          <a:bodyPr>
            <a:normAutofit lnSpcReduction="10000"/>
          </a:bodyPr>
          <a:lstStyle/>
          <a:p>
            <a:pPr>
              <a:defRPr/>
            </a:pPr>
            <a:r>
              <a:rPr lang="en-US" dirty="0" smtClean="0"/>
              <a:t>An acceptable alternate site is the 4</a:t>
            </a:r>
            <a:r>
              <a:rPr lang="en-US" baseline="30000" dirty="0" smtClean="0"/>
              <a:t>th</a:t>
            </a:r>
            <a:r>
              <a:rPr lang="en-US" dirty="0" smtClean="0"/>
              <a:t> or 5</a:t>
            </a:r>
            <a:r>
              <a:rPr lang="en-US" baseline="30000" dirty="0" smtClean="0"/>
              <a:t>th</a:t>
            </a:r>
            <a:r>
              <a:rPr lang="en-US" dirty="0" smtClean="0"/>
              <a:t> intercostal space at the anterior axillary line.</a:t>
            </a:r>
          </a:p>
          <a:p>
            <a:pPr>
              <a:defRPr/>
            </a:pPr>
            <a:r>
              <a:rPr lang="en-US" dirty="0" smtClean="0"/>
              <a:t>The 5</a:t>
            </a:r>
            <a:r>
              <a:rPr lang="en-US" baseline="30000" dirty="0" smtClean="0"/>
              <a:t>th</a:t>
            </a:r>
            <a:r>
              <a:rPr lang="en-US" dirty="0" smtClean="0"/>
              <a:t> intercostal space is located at the level of the nipple in young, fit males. </a:t>
            </a:r>
          </a:p>
          <a:p>
            <a:pPr>
              <a:defRPr/>
            </a:pPr>
            <a:r>
              <a:rPr lang="en-US" dirty="0"/>
              <a:t>The AAL is located at approximately the lateral aspect of the pectoralis major </a:t>
            </a:r>
            <a:r>
              <a:rPr lang="en-US" dirty="0" smtClean="0"/>
              <a:t>muscle.</a:t>
            </a:r>
            <a:endParaRPr lang="en-US" dirty="0"/>
          </a:p>
          <a:p>
            <a:pPr>
              <a:defRPr/>
            </a:pPr>
            <a:endParaRPr lang="en-US" dirty="0"/>
          </a:p>
        </p:txBody>
      </p:sp>
      <p:pic>
        <p:nvPicPr>
          <p:cNvPr id="133123" name="Picture 3" descr="C:\Users\Stephen Giebner\Desktop\Anterior axillary line.jpg"/>
          <p:cNvPicPr>
            <a:picLocks noChangeAspect="1" noChangeArrowheads="1"/>
          </p:cNvPicPr>
          <p:nvPr/>
        </p:nvPicPr>
        <p:blipFill>
          <a:blip r:embed="rId3"/>
          <a:srcRect/>
          <a:stretch>
            <a:fillRect/>
          </a:stretch>
        </p:blipFill>
        <p:spPr bwMode="auto">
          <a:xfrm>
            <a:off x="5181600" y="1828800"/>
            <a:ext cx="3460750" cy="3657600"/>
          </a:xfrm>
          <a:prstGeom prst="rect">
            <a:avLst/>
          </a:prstGeom>
          <a:noFill/>
          <a:ln w="9525">
            <a:noFill/>
            <a:miter lim="800000"/>
            <a:headEnd/>
            <a:tailEnd/>
          </a:ln>
        </p:spPr>
      </p:pic>
      <p:sp>
        <p:nvSpPr>
          <p:cNvPr id="5" name="Rectangle 4"/>
          <p:cNvSpPr/>
          <p:nvPr/>
        </p:nvSpPr>
        <p:spPr>
          <a:xfrm>
            <a:off x="7388456" y="3057271"/>
            <a:ext cx="325730" cy="400110"/>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2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a typeface="ＭＳ Ｐゴシック" pitchFamily="34" charset="-128"/>
                <a:cs typeface="+mn-cs"/>
              </a:rPr>
              <a:t>X</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Rectangle 4"/>
          <p:cNvSpPr>
            <a:spLocks noGrp="1" noChangeArrowheads="1"/>
          </p:cNvSpPr>
          <p:nvPr>
            <p:ph type="title"/>
          </p:nvPr>
        </p:nvSpPr>
        <p:spPr>
          <a:xfrm>
            <a:off x="2514600" y="152400"/>
            <a:ext cx="5029200" cy="1143000"/>
          </a:xfrm>
        </p:spPr>
        <p:txBody>
          <a:bodyPr/>
          <a:lstStyle/>
          <a:p>
            <a:pPr eaLnBrk="1" hangingPunct="1"/>
            <a:r>
              <a:rPr lang="en-US" sz="5400" smtClean="0">
                <a:ea typeface="ＭＳ Ｐゴシック"/>
                <a:cs typeface="ＭＳ Ｐゴシック"/>
              </a:rPr>
              <a:t>Remember!!!</a:t>
            </a:r>
          </a:p>
        </p:txBody>
      </p:sp>
      <p:sp>
        <p:nvSpPr>
          <p:cNvPr id="66563" name="Rectangle 5"/>
          <p:cNvSpPr>
            <a:spLocks noGrp="1" noChangeArrowheads="1"/>
          </p:cNvSpPr>
          <p:nvPr>
            <p:ph idx="1"/>
          </p:nvPr>
        </p:nvSpPr>
        <p:spPr>
          <a:xfrm>
            <a:off x="457200" y="1371600"/>
            <a:ext cx="8610600" cy="4114800"/>
          </a:xfrm>
        </p:spPr>
        <p:txBody>
          <a:bodyPr/>
          <a:lstStyle/>
          <a:p>
            <a:pPr marL="166688" indent="-166688" eaLnBrk="1" hangingPunct="1">
              <a:buFont typeface="Arial" pitchFamily="34" charset="0"/>
              <a:buChar char="•"/>
              <a:defRPr/>
            </a:pPr>
            <a:r>
              <a:rPr lang="en-US" sz="4000" dirty="0" smtClean="0">
                <a:ea typeface="ＭＳ Ｐゴシック" pitchFamily="34" charset="-128"/>
              </a:rPr>
              <a:t> </a:t>
            </a:r>
            <a:r>
              <a:rPr lang="en-US" dirty="0" smtClean="0">
                <a:ea typeface="ＭＳ Ｐゴシック" pitchFamily="34" charset="-128"/>
              </a:rPr>
              <a:t>Tension pneumothorax is a common but easily   </a:t>
            </a:r>
          </a:p>
          <a:p>
            <a:pPr marL="166688" indent="-166688" eaLnBrk="1" hangingPunct="1">
              <a:buFont typeface="Wingdings" pitchFamily="2" charset="2"/>
              <a:buNone/>
              <a:defRPr/>
            </a:pPr>
            <a:r>
              <a:rPr lang="en-US" dirty="0" smtClean="0">
                <a:ea typeface="ＭＳ Ｐゴシック" pitchFamily="34" charset="-128"/>
              </a:rPr>
              <a:t>   treatable cause of preventable death on the </a:t>
            </a:r>
          </a:p>
          <a:p>
            <a:pPr marL="166688" indent="-166688" eaLnBrk="1" hangingPunct="1">
              <a:buFont typeface="Wingdings" pitchFamily="2" charset="2"/>
              <a:buNone/>
              <a:defRPr/>
            </a:pPr>
            <a:r>
              <a:rPr lang="en-US" dirty="0" smtClean="0">
                <a:ea typeface="ＭＳ Ｐゴシック" pitchFamily="34" charset="-128"/>
              </a:rPr>
              <a:t>   battlefield.</a:t>
            </a:r>
          </a:p>
          <a:p>
            <a:pPr marL="0" indent="0" eaLnBrk="1" hangingPunct="1">
              <a:buFont typeface="Arial" pitchFamily="34" charset="0"/>
              <a:buChar char="•"/>
              <a:defRPr/>
            </a:pPr>
            <a:r>
              <a:rPr lang="en-US" sz="4000" dirty="0" smtClean="0">
                <a:ea typeface="ＭＳ Ｐゴシック" pitchFamily="34" charset="-128"/>
              </a:rPr>
              <a:t> </a:t>
            </a:r>
            <a:r>
              <a:rPr lang="en-US" dirty="0" smtClean="0">
                <a:ea typeface="ＭＳ Ｐゴシック" pitchFamily="34" charset="-128"/>
              </a:rPr>
              <a:t>Diagnose and treat aggressively!</a:t>
            </a:r>
          </a:p>
        </p:txBody>
      </p:sp>
      <p:pic>
        <p:nvPicPr>
          <p:cNvPr id="135171" name="Picture 7" descr="TFC Title"/>
          <p:cNvPicPr>
            <a:picLocks noChangeAspect="1" noChangeArrowheads="1"/>
          </p:cNvPicPr>
          <p:nvPr/>
        </p:nvPicPr>
        <p:blipFill>
          <a:blip r:embed="rId3"/>
          <a:srcRect/>
          <a:stretch>
            <a:fillRect/>
          </a:stretch>
        </p:blipFill>
        <p:spPr bwMode="auto">
          <a:xfrm>
            <a:off x="2286000" y="4111625"/>
            <a:ext cx="4038600" cy="26701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7217" name="Rectangle 2"/>
          <p:cNvSpPr>
            <a:spLocks noGrp="1" noChangeArrowheads="1"/>
          </p:cNvSpPr>
          <p:nvPr>
            <p:ph type="title"/>
          </p:nvPr>
        </p:nvSpPr>
        <p:spPr/>
        <p:txBody>
          <a:bodyPr/>
          <a:lstStyle/>
          <a:p>
            <a:pPr eaLnBrk="1" hangingPunct="1"/>
            <a:endParaRPr lang="en-US" smtClean="0">
              <a:ea typeface="ＭＳ Ｐゴシック"/>
              <a:cs typeface="ＭＳ Ｐゴシック"/>
            </a:endParaRPr>
          </a:p>
        </p:txBody>
      </p:sp>
      <p:pic>
        <p:nvPicPr>
          <p:cNvPr id="137218" name="Picture 4" descr="Blues"/>
          <p:cNvPicPr>
            <a:picLocks noChangeAspect="1" noChangeArrowheads="1"/>
          </p:cNvPicPr>
          <p:nvPr/>
        </p:nvPicPr>
        <p:blipFill>
          <a:blip r:embed="rId3"/>
          <a:srcRect/>
          <a:stretch>
            <a:fillRect/>
          </a:stretch>
        </p:blipFill>
        <p:spPr bwMode="auto">
          <a:xfrm>
            <a:off x="0" y="0"/>
            <a:ext cx="9144000" cy="6084888"/>
          </a:xfrm>
          <a:prstGeom prst="rect">
            <a:avLst/>
          </a:prstGeom>
          <a:noFill/>
          <a:ln w="9525">
            <a:noFill/>
            <a:miter lim="800000"/>
            <a:headEnd/>
            <a:tailEnd/>
          </a:ln>
        </p:spPr>
      </p:pic>
      <p:sp>
        <p:nvSpPr>
          <p:cNvPr id="137219" name="Text Box 6"/>
          <p:cNvSpPr txBox="1">
            <a:spLocks noChangeArrowheads="1"/>
          </p:cNvSpPr>
          <p:nvPr/>
        </p:nvSpPr>
        <p:spPr bwMode="auto">
          <a:xfrm>
            <a:off x="1295400" y="6140450"/>
            <a:ext cx="6457950" cy="641350"/>
          </a:xfrm>
          <a:prstGeom prst="rect">
            <a:avLst/>
          </a:prstGeom>
          <a:noFill/>
          <a:ln w="9525">
            <a:noFill/>
            <a:miter lim="800000"/>
            <a:headEnd/>
            <a:tailEnd/>
          </a:ln>
        </p:spPr>
        <p:txBody>
          <a:bodyPr wrap="none">
            <a:spAutoFit/>
          </a:bodyPr>
          <a:lstStyle/>
          <a:p>
            <a:r>
              <a:rPr lang="en-US" sz="3600" b="1"/>
              <a:t>Needle Decompression Practical</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3"/>
          <p:cNvSpPr>
            <a:spLocks noGrp="1" noChangeArrowheads="1"/>
          </p:cNvSpPr>
          <p:nvPr>
            <p:ph idx="1"/>
          </p:nvPr>
        </p:nvSpPr>
        <p:spPr>
          <a:xfrm>
            <a:off x="685800" y="1752600"/>
            <a:ext cx="8001000" cy="4572000"/>
          </a:xfrm>
        </p:spPr>
        <p:txBody>
          <a:bodyPr/>
          <a:lstStyle/>
          <a:p>
            <a:pPr eaLnBrk="1" hangingPunct="1">
              <a:lnSpc>
                <a:spcPct val="90000"/>
              </a:lnSpc>
            </a:pPr>
            <a:r>
              <a:rPr lang="en-US" b="1" smtClean="0">
                <a:ea typeface="ＭＳ Ｐゴシック"/>
                <a:cs typeface="ＭＳ Ｐゴシック"/>
              </a:rPr>
              <a:t>STATE </a:t>
            </a:r>
            <a:r>
              <a:rPr lang="en-US" smtClean="0">
                <a:ea typeface="ＭＳ Ｐゴシック"/>
                <a:cs typeface="ＭＳ Ｐゴシック"/>
              </a:rPr>
              <a:t>the tactically relevant indicators of shock in combat settings. </a:t>
            </a:r>
          </a:p>
          <a:p>
            <a:pPr eaLnBrk="1" hangingPunct="1">
              <a:lnSpc>
                <a:spcPct val="90000"/>
              </a:lnSpc>
            </a:pPr>
            <a:r>
              <a:rPr lang="en-US" b="1" smtClean="0">
                <a:ea typeface="ＭＳ Ｐゴシック"/>
                <a:cs typeface="ＭＳ Ｐゴシック"/>
              </a:rPr>
              <a:t>DESCRIBE </a:t>
            </a:r>
            <a:r>
              <a:rPr lang="en-US" smtClean="0">
                <a:ea typeface="ＭＳ Ｐゴシック"/>
                <a:cs typeface="ＭＳ Ｐゴシック"/>
              </a:rPr>
              <a:t>the pre-hospital fluid resuscitation strategy for hemorrhagic shock in combat casualties. </a:t>
            </a:r>
          </a:p>
          <a:p>
            <a:pPr eaLnBrk="1" hangingPunct="1">
              <a:lnSpc>
                <a:spcPct val="90000"/>
              </a:lnSpc>
            </a:pPr>
            <a:r>
              <a:rPr lang="en-US" b="1" smtClean="0">
                <a:ea typeface="ＭＳ Ｐゴシック"/>
                <a:cs typeface="ＭＳ Ｐゴシック"/>
              </a:rPr>
              <a:t>DESCRIBE</a:t>
            </a:r>
            <a:r>
              <a:rPr lang="en-US" smtClean="0">
                <a:ea typeface="ＭＳ Ｐゴシック"/>
                <a:cs typeface="ＭＳ Ｐゴシック"/>
              </a:rPr>
              <a:t> the management of penetrating eye injuries in TCCC. </a:t>
            </a:r>
          </a:p>
          <a:p>
            <a:pPr eaLnBrk="1" hangingPunct="1">
              <a:lnSpc>
                <a:spcPct val="90000"/>
              </a:lnSpc>
            </a:pPr>
            <a:r>
              <a:rPr lang="en-US" b="1" smtClean="0">
                <a:ea typeface="ＭＳ Ｐゴシック"/>
                <a:cs typeface="ＭＳ Ｐゴシック"/>
              </a:rPr>
              <a:t>DESCRIBE </a:t>
            </a:r>
            <a:r>
              <a:rPr lang="en-US" smtClean="0">
                <a:ea typeface="ＭＳ Ｐゴシック"/>
                <a:cs typeface="ＭＳ Ｐゴシック"/>
              </a:rPr>
              <a:t>how to prevent blood clotting problems from hypothermia.</a:t>
            </a:r>
          </a:p>
        </p:txBody>
      </p:sp>
      <p:sp>
        <p:nvSpPr>
          <p:cNvPr id="6" name="Rectangle 2"/>
          <p:cNvSpPr>
            <a:spLocks noGrp="1" noChangeArrowheads="1"/>
          </p:cNvSpPr>
          <p:nvPr>
            <p:ph type="title"/>
          </p:nvPr>
        </p:nvSpPr>
        <p:spPr>
          <a:xfrm>
            <a:off x="2438400" y="152400"/>
            <a:ext cx="4800600" cy="1143000"/>
          </a:xfrm>
        </p:spPr>
        <p:txBody>
          <a:bodyPr rtlCol="0">
            <a:normAutofit/>
          </a:bodyPr>
          <a:lstStyle/>
          <a:p>
            <a:pPr eaLnBrk="1" fontAlgn="auto" hangingPunct="1">
              <a:spcAft>
                <a:spcPts val="0"/>
              </a:spcAft>
              <a:defRPr/>
            </a:pPr>
            <a:r>
              <a:rPr lang="en-US" sz="5400" cap="all" dirty="0" smtClean="0">
                <a:ea typeface="ＭＳ Ｐゴシック"/>
                <a:cs typeface="ＭＳ Ｐゴシック"/>
              </a:rPr>
              <a:t>Objectives</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2"/>
          <p:cNvSpPr>
            <a:spLocks noGrp="1" noChangeArrowheads="1"/>
          </p:cNvSpPr>
          <p:nvPr>
            <p:ph type="title"/>
          </p:nvPr>
        </p:nvSpPr>
        <p:spPr>
          <a:xfrm>
            <a:off x="1295400" y="76200"/>
            <a:ext cx="7543800" cy="1143000"/>
          </a:xfrm>
        </p:spPr>
        <p:txBody>
          <a:bodyPr rtlCol="0">
            <a:normAutofit fontScale="90000"/>
          </a:bodyPr>
          <a:lstStyle/>
          <a:p>
            <a:pPr eaLnBrk="1" fontAlgn="auto" hangingPunct="1">
              <a:spcAft>
                <a:spcPts val="0"/>
              </a:spcAft>
              <a:defRPr/>
            </a:pPr>
            <a:r>
              <a:rPr lang="en-US" dirty="0" smtClean="0">
                <a:ea typeface="ＭＳ Ｐゴシック"/>
                <a:cs typeface="ＭＳ Ｐゴシック"/>
              </a:rPr>
              <a:t>Sucking Chest Wound</a:t>
            </a:r>
            <a:br>
              <a:rPr lang="en-US" dirty="0" smtClean="0">
                <a:ea typeface="ＭＳ Ｐゴシック"/>
                <a:cs typeface="ＭＳ Ｐゴシック"/>
              </a:rPr>
            </a:br>
            <a:r>
              <a:rPr lang="en-US" dirty="0" smtClean="0">
                <a:ea typeface="ＭＳ Ｐゴシック"/>
                <a:cs typeface="ＭＳ Ｐゴシック"/>
              </a:rPr>
              <a:t>(Open Pneumothorax)</a:t>
            </a:r>
          </a:p>
        </p:txBody>
      </p:sp>
      <p:pic>
        <p:nvPicPr>
          <p:cNvPr id="139266" name="Picture 3"/>
          <p:cNvPicPr>
            <a:picLocks noChangeAspect="1" noChangeArrowheads="1"/>
          </p:cNvPicPr>
          <p:nvPr/>
        </p:nvPicPr>
        <p:blipFill>
          <a:blip r:embed="rId3"/>
          <a:srcRect/>
          <a:stretch>
            <a:fillRect/>
          </a:stretch>
        </p:blipFill>
        <p:spPr bwMode="auto">
          <a:xfrm>
            <a:off x="2286000" y="1752600"/>
            <a:ext cx="4343400" cy="3257550"/>
          </a:xfrm>
          <a:prstGeom prst="rect">
            <a:avLst/>
          </a:prstGeom>
          <a:noFill/>
          <a:ln w="9525">
            <a:noFill/>
            <a:miter lim="800000"/>
            <a:headEnd/>
            <a:tailEnd/>
          </a:ln>
        </p:spPr>
      </p:pic>
      <p:sp>
        <p:nvSpPr>
          <p:cNvPr id="139267" name="Text Box 4"/>
          <p:cNvSpPr txBox="1">
            <a:spLocks noChangeArrowheads="1"/>
          </p:cNvSpPr>
          <p:nvPr/>
        </p:nvSpPr>
        <p:spPr bwMode="auto">
          <a:xfrm>
            <a:off x="1274763" y="5530850"/>
            <a:ext cx="6467475" cy="954088"/>
          </a:xfrm>
          <a:prstGeom prst="rect">
            <a:avLst/>
          </a:prstGeom>
          <a:noFill/>
          <a:ln w="9525">
            <a:noFill/>
            <a:miter lim="800000"/>
            <a:headEnd/>
            <a:tailEnd/>
          </a:ln>
        </p:spPr>
        <p:txBody>
          <a:bodyPr wrap="none">
            <a:spAutoFit/>
          </a:bodyPr>
          <a:lstStyle/>
          <a:p>
            <a:pPr algn="ctr"/>
            <a:r>
              <a:rPr lang="en-US">
                <a:cs typeface="Times New Roman" pitchFamily="18" charset="0"/>
              </a:rPr>
              <a:t>Takes a hole in the chest the size of a nickel</a:t>
            </a:r>
          </a:p>
          <a:p>
            <a:pPr algn="ctr"/>
            <a:r>
              <a:rPr lang="en-US">
                <a:cs typeface="Times New Roman" pitchFamily="18" charset="0"/>
              </a:rPr>
              <a:t> or bigger for this to occur.</a:t>
            </a:r>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Rectangle 2"/>
          <p:cNvSpPr>
            <a:spLocks noGrp="1" noChangeArrowheads="1"/>
          </p:cNvSpPr>
          <p:nvPr>
            <p:ph type="title" idx="4294967295"/>
          </p:nvPr>
        </p:nvSpPr>
        <p:spPr>
          <a:xfrm>
            <a:off x="1524000" y="0"/>
            <a:ext cx="6858000" cy="1143000"/>
          </a:xfrm>
        </p:spPr>
        <p:txBody>
          <a:bodyPr lIns="91432" tIns="45716" rIns="91432" bIns="45716"/>
          <a:lstStyle/>
          <a:p>
            <a:r>
              <a:rPr lang="en-US" altLang="en-US" sz="4400" smtClean="0"/>
              <a:t>Open Pneumothorax</a:t>
            </a:r>
          </a:p>
        </p:txBody>
      </p:sp>
      <p:pic>
        <p:nvPicPr>
          <p:cNvPr id="141314" name="Picture 4" descr="Open Pneumothorax"/>
          <p:cNvPicPr>
            <a:picLocks noChangeAspect="1" noChangeArrowheads="1"/>
          </p:cNvPicPr>
          <p:nvPr/>
        </p:nvPicPr>
        <p:blipFill>
          <a:blip r:embed="rId3"/>
          <a:srcRect/>
          <a:stretch>
            <a:fillRect/>
          </a:stretch>
        </p:blipFill>
        <p:spPr bwMode="auto">
          <a:xfrm>
            <a:off x="1447800" y="1468438"/>
            <a:ext cx="6705600" cy="50847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Rectangle 2"/>
          <p:cNvSpPr>
            <a:spLocks noGrp="1" noChangeArrowheads="1"/>
          </p:cNvSpPr>
          <p:nvPr>
            <p:ph type="title" idx="4294967295"/>
          </p:nvPr>
        </p:nvSpPr>
        <p:spPr>
          <a:xfrm>
            <a:off x="1676400" y="228600"/>
            <a:ext cx="6858000" cy="1143000"/>
          </a:xfrm>
        </p:spPr>
        <p:txBody>
          <a:bodyPr/>
          <a:lstStyle/>
          <a:p>
            <a:r>
              <a:rPr lang="en-US" altLang="en-US" sz="4400" smtClean="0"/>
              <a:t>Management of Open Pneumothorax </a:t>
            </a:r>
          </a:p>
        </p:txBody>
      </p:sp>
      <p:sp>
        <p:nvSpPr>
          <p:cNvPr id="142338" name="Rectangle 3"/>
          <p:cNvSpPr>
            <a:spLocks noGrp="1" noChangeArrowheads="1"/>
          </p:cNvSpPr>
          <p:nvPr>
            <p:ph type="body" idx="4294967295"/>
          </p:nvPr>
        </p:nvSpPr>
        <p:spPr>
          <a:xfrm>
            <a:off x="457200" y="1828800"/>
            <a:ext cx="8229600" cy="5257800"/>
          </a:xfrm>
        </p:spPr>
        <p:txBody>
          <a:bodyPr/>
          <a:lstStyle/>
          <a:p>
            <a:r>
              <a:rPr lang="en-US" altLang="en-US" sz="2800" b="1" smtClean="0"/>
              <a:t>Input from the USCENTCOM/JTS assessment of prehospital trauma care in Afghanistan questioned the use of unvented chest seals in the treatment of open pneumothorax</a:t>
            </a:r>
          </a:p>
          <a:p>
            <a:r>
              <a:rPr lang="en-US" altLang="en-US" sz="2800" b="1" smtClean="0"/>
              <a:t>New animal research from both USAISR and Naval Medical Center Portsmouth has shown that vented chest seals work reliably to prevent a tension pneumothorax in the presence of an open pneumothorax and an ongoing air leak from the lung but non-vented chest seals do not</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Rectangle 2"/>
          <p:cNvSpPr>
            <a:spLocks noGrp="1" noChangeArrowheads="1"/>
          </p:cNvSpPr>
          <p:nvPr>
            <p:ph type="title"/>
          </p:nvPr>
        </p:nvSpPr>
        <p:spPr>
          <a:xfrm>
            <a:off x="1752600" y="0"/>
            <a:ext cx="6477000" cy="1143000"/>
          </a:xfrm>
        </p:spPr>
        <p:txBody>
          <a:bodyPr/>
          <a:lstStyle/>
          <a:p>
            <a:pPr eaLnBrk="1" hangingPunct="1"/>
            <a:r>
              <a:rPr lang="en-US" sz="4400" smtClean="0">
                <a:ea typeface="ＭＳ Ｐゴシック"/>
                <a:cs typeface="ＭＳ Ｐゴシック"/>
              </a:rPr>
              <a:t>Sucking Chest Wound</a:t>
            </a:r>
          </a:p>
        </p:txBody>
      </p:sp>
      <p:sp>
        <p:nvSpPr>
          <p:cNvPr id="143362" name="Rectangle 3"/>
          <p:cNvSpPr>
            <a:spLocks noGrp="1" noChangeArrowheads="1"/>
          </p:cNvSpPr>
          <p:nvPr>
            <p:ph idx="1"/>
          </p:nvPr>
        </p:nvSpPr>
        <p:spPr>
          <a:xfrm>
            <a:off x="685800" y="1752600"/>
            <a:ext cx="7772400" cy="4114800"/>
          </a:xfrm>
        </p:spPr>
        <p:txBody>
          <a:bodyPr/>
          <a:lstStyle/>
          <a:p>
            <a:pPr eaLnBrk="1" hangingPunct="1">
              <a:lnSpc>
                <a:spcPct val="90000"/>
              </a:lnSpc>
            </a:pPr>
            <a:r>
              <a:rPr lang="en-US" sz="3000" smtClean="0">
                <a:ea typeface="ＭＳ Ｐゴシック"/>
                <a:cs typeface="ＭＳ Ｐゴシック"/>
              </a:rPr>
              <a:t>May result from large defects in the chest wall and may interfere with ventilation</a:t>
            </a:r>
          </a:p>
          <a:p>
            <a:pPr eaLnBrk="1" hangingPunct="1">
              <a:lnSpc>
                <a:spcPct val="90000"/>
              </a:lnSpc>
            </a:pPr>
            <a:r>
              <a:rPr lang="en-US" sz="3000" b="1" smtClean="0">
                <a:solidFill>
                  <a:srgbClr val="FF0000"/>
                </a:solidFill>
                <a:ea typeface="ＭＳ Ｐゴシック"/>
                <a:cs typeface="ＭＳ Ｐゴシック"/>
              </a:rPr>
              <a:t>Treat by applying a vented occlusive dressing completely over the defect </a:t>
            </a:r>
            <a:r>
              <a:rPr lang="en-US" sz="3000" b="1" u="sng" smtClean="0">
                <a:solidFill>
                  <a:srgbClr val="FF0000"/>
                </a:solidFill>
                <a:ea typeface="ＭＳ Ｐゴシック"/>
                <a:cs typeface="ＭＳ Ｐゴシック"/>
              </a:rPr>
              <a:t>during expiration.</a:t>
            </a:r>
            <a:endParaRPr lang="en-US" sz="3000" b="1" smtClean="0">
              <a:solidFill>
                <a:srgbClr val="FF0000"/>
              </a:solidFill>
              <a:ea typeface="ＭＳ Ｐゴシック"/>
              <a:cs typeface="ＭＳ Ｐゴシック"/>
            </a:endParaRPr>
          </a:p>
          <a:p>
            <a:pPr eaLnBrk="1" hangingPunct="1">
              <a:lnSpc>
                <a:spcPct val="90000"/>
              </a:lnSpc>
            </a:pPr>
            <a:r>
              <a:rPr lang="en-US" sz="3000" smtClean="0">
                <a:ea typeface="ＭＳ Ｐゴシック"/>
                <a:cs typeface="ＭＳ Ｐゴシック"/>
              </a:rPr>
              <a:t>Monitor for possible development of subsequent tension pneumothorax.</a:t>
            </a:r>
          </a:p>
          <a:p>
            <a:pPr eaLnBrk="1" hangingPunct="1">
              <a:lnSpc>
                <a:spcPct val="90000"/>
              </a:lnSpc>
            </a:pPr>
            <a:r>
              <a:rPr lang="en-US" sz="3000" smtClean="0">
                <a:ea typeface="ＭＳ Ｐゴシック"/>
                <a:cs typeface="ＭＳ Ｐゴシック"/>
              </a:rPr>
              <a:t>Allow the casualty to adopt the sitting position if breathing is more comfortable.</a:t>
            </a:r>
          </a:p>
          <a:p>
            <a:pPr lvl="1" eaLnBrk="1" hangingPunct="1">
              <a:lnSpc>
                <a:spcPct val="90000"/>
              </a:lnSpc>
            </a:pPr>
            <a:endParaRPr lang="en-US" sz="2600" smtClean="0">
              <a:ea typeface="ＭＳ Ｐゴシック"/>
              <a:cs typeface="ＭＳ Ｐゴシック"/>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Rectangle 2"/>
          <p:cNvSpPr>
            <a:spLocks noGrp="1" noChangeArrowheads="1"/>
          </p:cNvSpPr>
          <p:nvPr>
            <p:ph type="title"/>
          </p:nvPr>
        </p:nvSpPr>
        <p:spPr>
          <a:xfrm>
            <a:off x="1219200" y="76200"/>
            <a:ext cx="7543800" cy="1143000"/>
          </a:xfrm>
        </p:spPr>
        <p:txBody>
          <a:bodyPr/>
          <a:lstStyle/>
          <a:p>
            <a:pPr eaLnBrk="1" hangingPunct="1"/>
            <a:r>
              <a:rPr lang="en-US" sz="4400" smtClean="0">
                <a:ea typeface="ＭＳ Ｐゴシック"/>
                <a:cs typeface="ＭＳ Ｐゴシック"/>
              </a:rPr>
              <a:t>Sucking Chest Wound</a:t>
            </a:r>
            <a:br>
              <a:rPr lang="en-US" sz="4400" smtClean="0">
                <a:ea typeface="ＭＳ Ｐゴシック"/>
                <a:cs typeface="ＭＳ Ｐゴシック"/>
              </a:rPr>
            </a:br>
            <a:r>
              <a:rPr lang="en-US" sz="4400" smtClean="0">
                <a:ea typeface="ＭＳ Ｐゴシック"/>
                <a:cs typeface="ＭＳ Ｐゴシック"/>
              </a:rPr>
              <a:t>(Treated)</a:t>
            </a:r>
          </a:p>
        </p:txBody>
      </p:sp>
      <p:pic>
        <p:nvPicPr>
          <p:cNvPr id="145410" name="Picture 3"/>
          <p:cNvPicPr>
            <a:picLocks noChangeAspect="1" noChangeArrowheads="1"/>
          </p:cNvPicPr>
          <p:nvPr/>
        </p:nvPicPr>
        <p:blipFill>
          <a:blip r:embed="rId3"/>
          <a:srcRect/>
          <a:stretch>
            <a:fillRect/>
          </a:stretch>
        </p:blipFill>
        <p:spPr bwMode="auto">
          <a:xfrm>
            <a:off x="2743200" y="1524000"/>
            <a:ext cx="3886200" cy="2914650"/>
          </a:xfrm>
          <a:prstGeom prst="rect">
            <a:avLst/>
          </a:prstGeom>
          <a:noFill/>
          <a:ln w="9525">
            <a:noFill/>
            <a:miter lim="800000"/>
            <a:headEnd/>
            <a:tailEnd/>
          </a:ln>
        </p:spPr>
      </p:pic>
      <p:sp>
        <p:nvSpPr>
          <p:cNvPr id="145411" name="Text Box 4"/>
          <p:cNvSpPr txBox="1">
            <a:spLocks noChangeArrowheads="1"/>
          </p:cNvSpPr>
          <p:nvPr/>
        </p:nvSpPr>
        <p:spPr bwMode="auto">
          <a:xfrm>
            <a:off x="381000" y="4606925"/>
            <a:ext cx="8610600" cy="2098675"/>
          </a:xfrm>
          <a:prstGeom prst="rect">
            <a:avLst/>
          </a:prstGeom>
          <a:noFill/>
          <a:ln w="9525">
            <a:noFill/>
            <a:miter lim="800000"/>
            <a:headEnd/>
            <a:tailEnd/>
          </a:ln>
        </p:spPr>
        <p:txBody>
          <a:bodyPr>
            <a:spAutoFit/>
          </a:bodyPr>
          <a:lstStyle/>
          <a:p>
            <a:pPr marL="342900" indent="-342900">
              <a:lnSpc>
                <a:spcPct val="90000"/>
              </a:lnSpc>
              <a:buSzPct val="50000"/>
              <a:buFont typeface="Wingdings" pitchFamily="2" charset="2"/>
              <a:buNone/>
            </a:pPr>
            <a:r>
              <a:rPr lang="en-US" b="1">
                <a:solidFill>
                  <a:srgbClr val="FF3300"/>
                </a:solidFill>
              </a:rPr>
              <a:t>Key Point: If signs of a tension pneumothorax develop</a:t>
            </a:r>
          </a:p>
          <a:p>
            <a:pPr marL="342900" indent="-342900">
              <a:lnSpc>
                <a:spcPct val="90000"/>
              </a:lnSpc>
              <a:buSzPct val="50000"/>
              <a:buFont typeface="Wingdings" pitchFamily="2" charset="2"/>
              <a:buNone/>
            </a:pPr>
            <a:r>
              <a:rPr lang="en-US" b="1">
                <a:solidFill>
                  <a:srgbClr val="FF3300"/>
                </a:solidFill>
              </a:rPr>
              <a:t>– lift one edge of the seal and allow the tension</a:t>
            </a:r>
          </a:p>
          <a:p>
            <a:pPr marL="342900" indent="-342900">
              <a:lnSpc>
                <a:spcPct val="90000"/>
              </a:lnSpc>
              <a:buSzPct val="50000"/>
              <a:buFont typeface="Wingdings" pitchFamily="2" charset="2"/>
              <a:buNone/>
            </a:pPr>
            <a:r>
              <a:rPr lang="en-US" b="1">
                <a:solidFill>
                  <a:srgbClr val="FF3300"/>
                </a:solidFill>
              </a:rPr>
              <a:t>pneumothorax to decompress. (“burping” the seal).</a:t>
            </a:r>
          </a:p>
          <a:p>
            <a:pPr marL="342900" indent="-342900"/>
            <a:r>
              <a:rPr lang="en-US" b="1">
                <a:solidFill>
                  <a:srgbClr val="FF3300"/>
                </a:solidFill>
              </a:rPr>
              <a:t>Alternatively, remove the seal for a few seconds to </a:t>
            </a:r>
          </a:p>
          <a:p>
            <a:pPr marL="342900" indent="-342900"/>
            <a:r>
              <a:rPr lang="en-US" b="1">
                <a:solidFill>
                  <a:srgbClr val="FF3300"/>
                </a:solidFill>
              </a:rPr>
              <a:t>accomplish the decompression, then re-apply.</a:t>
            </a:r>
          </a:p>
        </p:txBody>
      </p:sp>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Rectangle 3"/>
          <p:cNvSpPr>
            <a:spLocks noGrp="1" noChangeArrowheads="1"/>
          </p:cNvSpPr>
          <p:nvPr>
            <p:ph type="title"/>
          </p:nvPr>
        </p:nvSpPr>
        <p:spPr>
          <a:xfrm>
            <a:off x="1295400" y="304800"/>
            <a:ext cx="7543800" cy="1143000"/>
          </a:xfrm>
        </p:spPr>
        <p:txBody>
          <a:bodyPr/>
          <a:lstStyle/>
          <a:p>
            <a:pPr eaLnBrk="1" hangingPunct="1"/>
            <a:r>
              <a:rPr lang="en-US" smtClean="0">
                <a:ea typeface="ＭＳ Ｐゴシック"/>
                <a:cs typeface="ＭＳ Ｐゴシック"/>
              </a:rPr>
              <a:t>Video: Sucking Chest Wound</a:t>
            </a:r>
            <a:br>
              <a:rPr lang="en-US" smtClean="0">
                <a:ea typeface="ＭＳ Ｐゴシック"/>
                <a:cs typeface="ＭＳ Ｐゴシック"/>
              </a:rPr>
            </a:br>
            <a:endParaRPr lang="en-US" smtClean="0">
              <a:ea typeface="ＭＳ Ｐゴシック"/>
              <a:cs typeface="ＭＳ Ｐゴシック"/>
            </a:endParaRPr>
          </a:p>
        </p:txBody>
      </p:sp>
      <p:pic>
        <p:nvPicPr>
          <p:cNvPr id="7" name="0203V07 Sucking Chest Wound #1 101101.mpg">
            <a:hlinkClick r:id="" action="ppaction://media"/>
          </p:cNvPr>
          <p:cNvPicPr>
            <a:picLocks noGrp="1" noRot="1" noChangeAspect="1"/>
          </p:cNvPicPr>
          <p:nvPr>
            <p:ph idx="1"/>
            <a:videoFile r:link="rId1"/>
          </p:nvPr>
        </p:nvPicPr>
        <p:blipFill>
          <a:blip r:embed="rId4"/>
          <a:srcRect/>
          <a:stretch>
            <a:fillRect/>
          </a:stretch>
        </p:blipFill>
        <p:spPr>
          <a:xfrm>
            <a:off x="3048000" y="2719388"/>
            <a:ext cx="3048000" cy="2286000"/>
          </a:xfr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7"/>
                                        </p:tgtEl>
                                      </p:cBhvr>
                                    </p:cmd>
                                  </p:childTnLst>
                                </p:cTn>
                              </p:par>
                            </p:childTnLst>
                          </p:cTn>
                        </p:par>
                      </p:childTnLst>
                    </p:cTn>
                  </p:par>
                </p:childTnLst>
              </p:cTn>
              <p:nextCondLst>
                <p:cond evt="onClick" delay="0">
                  <p:tgtEl>
                    <p:spTgt spid="7"/>
                  </p:tgtEl>
                </p:cond>
              </p:nextCondLst>
            </p:seq>
            <p:video>
              <p:cMediaNode>
                <p:cTn id="7" fill="hold" display="0">
                  <p:stCondLst>
                    <p:cond delay="indefinite"/>
                  </p:stCondLst>
                  <p:endCondLst>
                    <p:cond evt="onNext" delay="0">
                      <p:tgtEl>
                        <p:sldTgt/>
                      </p:tgtEl>
                    </p:cond>
                    <p:cond evt="onPrev" delay="0">
                      <p:tgtEl>
                        <p:sldTgt/>
                      </p:tgtEl>
                    </p:cond>
                  </p:endCondLst>
                </p:cTn>
                <p:tgtEl>
                  <p:spTgt spid="7"/>
                </p:tgtEl>
              </p:cMediaNode>
            </p:video>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Rectangle 3"/>
          <p:cNvSpPr>
            <a:spLocks noGrp="1" noChangeArrowheads="1"/>
          </p:cNvSpPr>
          <p:nvPr>
            <p:ph type="title"/>
          </p:nvPr>
        </p:nvSpPr>
        <p:spPr>
          <a:xfrm>
            <a:off x="1143000" y="228600"/>
            <a:ext cx="7543800" cy="1143000"/>
          </a:xfrm>
        </p:spPr>
        <p:txBody>
          <a:bodyPr rtlCol="0">
            <a:normAutofit fontScale="90000"/>
          </a:bodyPr>
          <a:lstStyle/>
          <a:p>
            <a:pPr eaLnBrk="1" fontAlgn="auto" hangingPunct="1">
              <a:spcAft>
                <a:spcPts val="0"/>
              </a:spcAft>
              <a:defRPr/>
            </a:pPr>
            <a:r>
              <a:rPr lang="en-US" sz="4800" dirty="0" smtClean="0">
                <a:ea typeface="ＭＳ Ｐゴシック"/>
                <a:cs typeface="ＭＳ Ｐゴシック"/>
              </a:rPr>
              <a:t>Sucking Chest Wound</a:t>
            </a:r>
            <a:br>
              <a:rPr lang="en-US" sz="4800" dirty="0" smtClean="0">
                <a:ea typeface="ＭＳ Ｐゴシック"/>
                <a:cs typeface="ＭＳ Ｐゴシック"/>
              </a:rPr>
            </a:br>
            <a:r>
              <a:rPr lang="en-US" sz="4800" dirty="0" smtClean="0">
                <a:ea typeface="ＭＳ Ｐゴシック"/>
                <a:cs typeface="ＭＳ Ｐゴシック"/>
              </a:rPr>
              <a:t>(Treated) Video</a:t>
            </a:r>
          </a:p>
        </p:txBody>
      </p:sp>
      <p:pic>
        <p:nvPicPr>
          <p:cNvPr id="7" name="0203V07 Sucking Chest Wound #2 100818.mpg">
            <a:hlinkClick r:id="" action="ppaction://media"/>
          </p:cNvPr>
          <p:cNvPicPr>
            <a:picLocks noGrp="1" noRot="1" noChangeAspect="1"/>
          </p:cNvPicPr>
          <p:nvPr>
            <p:ph idx="1"/>
            <a:videoFile r:link="rId1"/>
          </p:nvPr>
        </p:nvPicPr>
        <p:blipFill>
          <a:blip r:embed="rId4"/>
          <a:srcRect/>
          <a:stretch>
            <a:fillRect/>
          </a:stretch>
        </p:blipFill>
        <p:spPr>
          <a:xfrm>
            <a:off x="3048000" y="2719388"/>
            <a:ext cx="3048000" cy="2286000"/>
          </a:xfr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7"/>
                                        </p:tgtEl>
                                      </p:cBhvr>
                                    </p:cmd>
                                  </p:childTnLst>
                                </p:cTn>
                              </p:par>
                            </p:childTnLst>
                          </p:cTn>
                        </p:par>
                      </p:childTnLst>
                    </p:cTn>
                  </p:par>
                </p:childTnLst>
              </p:cTn>
              <p:nextCondLst>
                <p:cond evt="onClick" delay="0">
                  <p:tgtEl>
                    <p:spTgt spid="7"/>
                  </p:tgtEl>
                </p:cond>
              </p:nextCondLst>
            </p:seq>
            <p:video>
              <p:cMediaNode>
                <p:cTn id="7" fill="hold" display="0">
                  <p:stCondLst>
                    <p:cond delay="indefinite"/>
                  </p:stCondLst>
                  <p:endCondLst>
                    <p:cond evt="onNext" delay="0">
                      <p:tgtEl>
                        <p:sldTgt/>
                      </p:tgtEl>
                    </p:cond>
                    <p:cond evt="onPrev" delay="0">
                      <p:tgtEl>
                        <p:sldTgt/>
                      </p:tgtEl>
                    </p:cond>
                  </p:endCondLst>
                </p:cTn>
                <p:tgtEl>
                  <p:spTgt spid="7"/>
                </p:tgtEl>
              </p:cMediaNode>
            </p:video>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553" name="Picture 9" descr="070213-N-3729H-225"/>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31074" name="Rectangle 2"/>
          <p:cNvSpPr>
            <a:spLocks noGrp="1" noChangeArrowheads="1"/>
          </p:cNvSpPr>
          <p:nvPr>
            <p:ph type="title"/>
          </p:nvPr>
        </p:nvSpPr>
        <p:spPr>
          <a:xfrm>
            <a:off x="4800600" y="609600"/>
            <a:ext cx="3581400" cy="1143000"/>
          </a:xfrm>
        </p:spPr>
        <p:txBody>
          <a:bodyPr rtlCol="0">
            <a:normAutofit fontScale="90000"/>
          </a:bodyPr>
          <a:lstStyle/>
          <a:p>
            <a:pPr eaLnBrk="1" fontAlgn="auto" hangingPunct="1">
              <a:spcAft>
                <a:spcPts val="0"/>
              </a:spcAft>
              <a:defRPr/>
            </a:pPr>
            <a:r>
              <a:rPr lang="en-US" sz="6000" dirty="0" smtClean="0">
                <a:solidFill>
                  <a:schemeClr val="bg1"/>
                </a:solidFill>
                <a:ea typeface="ＭＳ Ｐゴシック"/>
                <a:cs typeface="ＭＳ Ｐゴシック"/>
              </a:rPr>
              <a:t>Questions?</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Rectangle 2"/>
          <p:cNvSpPr>
            <a:spLocks noGrp="1" noChangeArrowheads="1"/>
          </p:cNvSpPr>
          <p:nvPr>
            <p:ph type="title" idx="4294967295"/>
          </p:nvPr>
        </p:nvSpPr>
        <p:spPr>
          <a:xfrm>
            <a:off x="1517650" y="0"/>
            <a:ext cx="7620000" cy="1143000"/>
          </a:xfrm>
        </p:spPr>
        <p:txBody>
          <a:bodyPr/>
          <a:lstStyle/>
          <a:p>
            <a:pPr eaLnBrk="1" hangingPunct="1"/>
            <a:r>
              <a:rPr lang="en-US" smtClean="0">
                <a:ea typeface="ＭＳ Ｐゴシック"/>
                <a:cs typeface="ＭＳ Ｐゴシック"/>
              </a:rPr>
              <a:t>Tactical Field Care Guidelines</a:t>
            </a:r>
          </a:p>
        </p:txBody>
      </p:sp>
      <p:sp>
        <p:nvSpPr>
          <p:cNvPr id="153602" name="Rectangle 3"/>
          <p:cNvSpPr>
            <a:spLocks noGrp="1" noChangeArrowheads="1"/>
          </p:cNvSpPr>
          <p:nvPr>
            <p:ph idx="4294967295"/>
          </p:nvPr>
        </p:nvSpPr>
        <p:spPr>
          <a:xfrm>
            <a:off x="685800" y="1828800"/>
            <a:ext cx="7772400" cy="4114800"/>
          </a:xfrm>
        </p:spPr>
        <p:txBody>
          <a:bodyPr/>
          <a:lstStyle/>
          <a:p>
            <a:pPr eaLnBrk="1" hangingPunct="1">
              <a:lnSpc>
                <a:spcPct val="90000"/>
              </a:lnSpc>
              <a:buFont typeface="Wingdings" pitchFamily="2" charset="2"/>
              <a:buNone/>
            </a:pPr>
            <a:r>
              <a:rPr lang="en-US" b="1" smtClean="0">
                <a:ea typeface="ＭＳ Ｐゴシック"/>
                <a:cs typeface="ＭＳ Ｐゴシック"/>
              </a:rPr>
              <a:t>4. Bleeding</a:t>
            </a:r>
          </a:p>
          <a:p>
            <a:pPr eaLnBrk="1" hangingPunct="1">
              <a:lnSpc>
                <a:spcPct val="90000"/>
              </a:lnSpc>
              <a:buFont typeface="Wingdings" pitchFamily="2" charset="2"/>
              <a:buNone/>
            </a:pPr>
            <a:r>
              <a:rPr lang="en-US" sz="2800" smtClean="0">
                <a:ea typeface="ＭＳ Ｐゴシック"/>
                <a:cs typeface="ＭＳ Ｐゴシック"/>
              </a:rPr>
              <a:t>a. Assess for unrecognized hemorrhage and control all sources of bleeding. If not already done, use a CoTCCC-recommended tourniquet to control life-threatening external hemorrhage that is anatomically amenable to tourniquet application or for any traumatic amputation. Apply directly to the skin 2-3 inches above wound.</a:t>
            </a:r>
            <a:r>
              <a:rPr lang="en-US" smtClean="0">
                <a:ea typeface="ＭＳ Ｐゴシック"/>
                <a:cs typeface="ＭＳ Ｐゴシック"/>
              </a:rPr>
              <a:t> </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Rectangle 2"/>
          <p:cNvSpPr>
            <a:spLocks noGrp="1" noChangeArrowheads="1"/>
          </p:cNvSpPr>
          <p:nvPr>
            <p:ph type="title" idx="4294967295"/>
          </p:nvPr>
        </p:nvSpPr>
        <p:spPr>
          <a:xfrm>
            <a:off x="1600200" y="152400"/>
            <a:ext cx="6858000" cy="1143000"/>
          </a:xfrm>
        </p:spPr>
        <p:txBody>
          <a:bodyPr lIns="91432" tIns="45716" rIns="91432" bIns="45716"/>
          <a:lstStyle/>
          <a:p>
            <a:r>
              <a:rPr lang="en-US" sz="4400" smtClean="0"/>
              <a:t>Tactical Field Care Guidelines</a:t>
            </a:r>
          </a:p>
        </p:txBody>
      </p:sp>
      <p:sp>
        <p:nvSpPr>
          <p:cNvPr id="155650" name="Rectangle 3"/>
          <p:cNvSpPr>
            <a:spLocks noGrp="1" noChangeArrowheads="1"/>
          </p:cNvSpPr>
          <p:nvPr>
            <p:ph type="body" idx="4294967295"/>
          </p:nvPr>
        </p:nvSpPr>
        <p:spPr>
          <a:xfrm>
            <a:off x="228600" y="1600200"/>
            <a:ext cx="8458200" cy="5562600"/>
          </a:xfrm>
        </p:spPr>
        <p:txBody>
          <a:bodyPr lIns="91432" tIns="45716" rIns="91432" bIns="45716"/>
          <a:lstStyle/>
          <a:p>
            <a:pPr>
              <a:lnSpc>
                <a:spcPct val="80000"/>
              </a:lnSpc>
              <a:buFont typeface="Arial" charset="0"/>
              <a:buNone/>
            </a:pPr>
            <a:r>
              <a:rPr lang="en-US" sz="2800" b="1" smtClean="0"/>
              <a:t>4. Bleeding</a:t>
            </a:r>
          </a:p>
          <a:p>
            <a:pPr>
              <a:lnSpc>
                <a:spcPct val="80000"/>
              </a:lnSpc>
              <a:buFont typeface="Arial" charset="0"/>
              <a:buNone/>
            </a:pPr>
            <a:r>
              <a:rPr lang="en-US" sz="2400" smtClean="0"/>
              <a:t>b. For compressible hemorrhage not amenable to tourniquet use or as an adjunct to tourniquet removal (if evacuation time is anticipated to be longer than two hours), use Combat Gauze as the hemostatic agent of choice. Combat Gauze should be applied with at least 3 minutes of direct pressure. Before releasing any tourniquet on a casualty who has been resuscitated for hemorrhagic shock, ensure a positive response to resuscitation efforts (i.e., a peripheral pulse normal in character and normal mentation if there is no traumatic brain injury (TBI). </a:t>
            </a:r>
            <a:r>
              <a:rPr lang="en-US" sz="2400" b="1" smtClean="0"/>
              <a:t>If the bleeding site is appropriate for use of a junctional tourniquet, immediately apply a CoTCCC-recommended junctional tourniquet. Do not delay in the application of the junctional tourniquet once it is ready for use. Combat Gauze applied with direct pressure should be used if a junctional tourniquet is not available or while the junctional tourniquet is being readied for use.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3"/>
          <p:cNvSpPr>
            <a:spLocks noGrp="1" noChangeArrowheads="1"/>
          </p:cNvSpPr>
          <p:nvPr>
            <p:ph idx="1"/>
          </p:nvPr>
        </p:nvSpPr>
        <p:spPr>
          <a:xfrm>
            <a:off x="685800" y="1447800"/>
            <a:ext cx="8001000" cy="5257800"/>
          </a:xfrm>
        </p:spPr>
        <p:txBody>
          <a:bodyPr/>
          <a:lstStyle/>
          <a:p>
            <a:pPr eaLnBrk="1" hangingPunct="1">
              <a:spcBef>
                <a:spcPct val="0"/>
              </a:spcBef>
            </a:pPr>
            <a:r>
              <a:rPr lang="en-US" b="1" smtClean="0">
                <a:ea typeface="ＭＳ Ｐゴシック"/>
                <a:cs typeface="ＭＳ Ｐゴシック"/>
              </a:rPr>
              <a:t>DESCRIBE </a:t>
            </a:r>
            <a:r>
              <a:rPr lang="en-US" smtClean="0">
                <a:ea typeface="ＭＳ Ｐゴシック"/>
                <a:cs typeface="ＭＳ Ｐゴシック"/>
              </a:rPr>
              <a:t>the appropriate use of pulse oximetry in pre-hospital combat casualty care</a:t>
            </a:r>
          </a:p>
          <a:p>
            <a:pPr eaLnBrk="1" hangingPunct="1">
              <a:spcBef>
                <a:spcPct val="0"/>
              </a:spcBef>
            </a:pPr>
            <a:r>
              <a:rPr lang="en-US" b="1" smtClean="0">
                <a:ea typeface="ＭＳ Ｐゴシック"/>
                <a:cs typeface="ＭＳ Ｐゴシック"/>
              </a:rPr>
              <a:t>STATE</a:t>
            </a:r>
            <a:r>
              <a:rPr lang="en-US" smtClean="0">
                <a:ea typeface="ＭＳ Ｐゴシック"/>
                <a:cs typeface="ＭＳ Ｐゴシック"/>
              </a:rPr>
              <a:t> the pitfalls associated with interpretation of pulse oximeter readings. </a:t>
            </a:r>
          </a:p>
          <a:p>
            <a:pPr eaLnBrk="1" hangingPunct="1">
              <a:spcBef>
                <a:spcPct val="0"/>
              </a:spcBef>
            </a:pPr>
            <a:r>
              <a:rPr lang="en-US" b="1" smtClean="0">
                <a:ea typeface="ＭＳ Ｐゴシック"/>
                <a:cs typeface="ＭＳ Ｐゴシック"/>
              </a:rPr>
              <a:t>LIST</a:t>
            </a:r>
            <a:r>
              <a:rPr lang="en-US" smtClean="0">
                <a:ea typeface="ＭＳ Ｐゴシック"/>
                <a:cs typeface="ＭＳ Ｐゴシック"/>
              </a:rPr>
              <a:t> the recommended agents for pain relief in tactical settings along with their indications, dosages, and routes of administration. </a:t>
            </a:r>
          </a:p>
          <a:p>
            <a:pPr eaLnBrk="1" hangingPunct="1">
              <a:spcBef>
                <a:spcPct val="0"/>
              </a:spcBef>
            </a:pPr>
            <a:r>
              <a:rPr lang="en-US" b="1" smtClean="0">
                <a:ea typeface="ＭＳ Ｐゴシック"/>
                <a:cs typeface="ＭＳ Ｐゴシック"/>
              </a:rPr>
              <a:t>DESCRIBE</a:t>
            </a:r>
            <a:r>
              <a:rPr lang="en-US" smtClean="0">
                <a:ea typeface="ＭＳ Ｐゴシック"/>
                <a:cs typeface="ＭＳ Ｐゴシック"/>
              </a:rPr>
              <a:t> the rationale for early antibiotic intervention in combat casualties.</a:t>
            </a:r>
          </a:p>
        </p:txBody>
      </p:sp>
      <p:sp>
        <p:nvSpPr>
          <p:cNvPr id="6" name="Rectangle 2"/>
          <p:cNvSpPr>
            <a:spLocks noGrp="1" noChangeArrowheads="1"/>
          </p:cNvSpPr>
          <p:nvPr>
            <p:ph type="title"/>
          </p:nvPr>
        </p:nvSpPr>
        <p:spPr>
          <a:xfrm>
            <a:off x="2438400" y="152400"/>
            <a:ext cx="4800600" cy="1143000"/>
          </a:xfrm>
        </p:spPr>
        <p:txBody>
          <a:bodyPr rtlCol="0">
            <a:normAutofit/>
          </a:bodyPr>
          <a:lstStyle/>
          <a:p>
            <a:pPr eaLnBrk="1" fontAlgn="auto" hangingPunct="1">
              <a:spcAft>
                <a:spcPts val="0"/>
              </a:spcAft>
              <a:defRPr/>
            </a:pPr>
            <a:r>
              <a:rPr lang="en-US" sz="5400" cap="all" dirty="0" smtClean="0">
                <a:ea typeface="ＭＳ Ｐゴシック"/>
                <a:cs typeface="ＭＳ Ｐゴシック"/>
              </a:rPr>
              <a:t>Objectives</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Rectangle 2"/>
          <p:cNvSpPr>
            <a:spLocks noGrp="1" noChangeArrowheads="1"/>
          </p:cNvSpPr>
          <p:nvPr>
            <p:ph type="title" idx="4294967295"/>
          </p:nvPr>
        </p:nvSpPr>
        <p:spPr>
          <a:xfrm>
            <a:off x="1517650" y="0"/>
            <a:ext cx="7616825" cy="1143000"/>
          </a:xfrm>
        </p:spPr>
        <p:txBody>
          <a:bodyPr/>
          <a:lstStyle/>
          <a:p>
            <a:pPr eaLnBrk="1" hangingPunct="1"/>
            <a:r>
              <a:rPr lang="en-US" smtClean="0">
                <a:ea typeface="ＭＳ Ｐゴシック"/>
                <a:cs typeface="ＭＳ Ｐゴシック"/>
              </a:rPr>
              <a:t>Tactical Field Care Guidelines</a:t>
            </a:r>
          </a:p>
        </p:txBody>
      </p:sp>
      <p:sp>
        <p:nvSpPr>
          <p:cNvPr id="156674" name="Rectangle 3"/>
          <p:cNvSpPr>
            <a:spLocks noGrp="1" noChangeArrowheads="1"/>
          </p:cNvSpPr>
          <p:nvPr>
            <p:ph idx="4294967295"/>
          </p:nvPr>
        </p:nvSpPr>
        <p:spPr>
          <a:xfrm>
            <a:off x="838200" y="1905000"/>
            <a:ext cx="7772400" cy="4114800"/>
          </a:xfrm>
        </p:spPr>
        <p:txBody>
          <a:bodyPr/>
          <a:lstStyle/>
          <a:p>
            <a:pPr eaLnBrk="1" hangingPunct="1">
              <a:lnSpc>
                <a:spcPct val="90000"/>
              </a:lnSpc>
              <a:buFont typeface="Wingdings" pitchFamily="2" charset="2"/>
              <a:buNone/>
            </a:pPr>
            <a:r>
              <a:rPr lang="en-US" b="1" smtClean="0">
                <a:ea typeface="ＭＳ Ｐゴシック"/>
                <a:cs typeface="ＭＳ Ｐゴシック"/>
              </a:rPr>
              <a:t>4. Bleeding</a:t>
            </a:r>
          </a:p>
          <a:p>
            <a:pPr eaLnBrk="1" hangingPunct="1">
              <a:lnSpc>
                <a:spcPct val="90000"/>
              </a:lnSpc>
              <a:buFont typeface="Wingdings" pitchFamily="2" charset="2"/>
              <a:buNone/>
            </a:pPr>
            <a:r>
              <a:rPr lang="en-US" smtClean="0">
                <a:ea typeface="ＭＳ Ｐゴシック"/>
                <a:cs typeface="ＭＳ Ｐゴシック"/>
              </a:rPr>
              <a:t>c. Reassess prior tourniquet application. Expose wound and determine if tourniquet is needed. If so, replace tourniquet over uniform with another applied directly to skin 2-3 inches above wound. If tourniquet is not needed, use other techniques to control bleeding. </a:t>
            </a:r>
            <a:r>
              <a:rPr lang="en-US" sz="3600" smtClean="0">
                <a:ea typeface="ＭＳ Ｐゴシック"/>
                <a:cs typeface="ＭＳ Ｐゴシック"/>
              </a:rPr>
              <a:t> </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Rectangle 2"/>
          <p:cNvSpPr>
            <a:spLocks noGrp="1" noChangeArrowheads="1"/>
          </p:cNvSpPr>
          <p:nvPr>
            <p:ph type="title" idx="4294967295"/>
          </p:nvPr>
        </p:nvSpPr>
        <p:spPr>
          <a:xfrm>
            <a:off x="1517650" y="0"/>
            <a:ext cx="7616825" cy="1143000"/>
          </a:xfrm>
        </p:spPr>
        <p:txBody>
          <a:bodyPr/>
          <a:lstStyle/>
          <a:p>
            <a:pPr eaLnBrk="1" hangingPunct="1"/>
            <a:r>
              <a:rPr lang="en-US" smtClean="0">
                <a:ea typeface="ＭＳ Ｐゴシック"/>
                <a:cs typeface="ＭＳ Ｐゴシック"/>
              </a:rPr>
              <a:t>Tactical Field Care Guidelines</a:t>
            </a:r>
          </a:p>
        </p:txBody>
      </p:sp>
      <p:sp>
        <p:nvSpPr>
          <p:cNvPr id="158722" name="Rectangle 3"/>
          <p:cNvSpPr>
            <a:spLocks noGrp="1" noChangeArrowheads="1"/>
          </p:cNvSpPr>
          <p:nvPr>
            <p:ph idx="4294967295"/>
          </p:nvPr>
        </p:nvSpPr>
        <p:spPr>
          <a:xfrm>
            <a:off x="838200" y="1905000"/>
            <a:ext cx="7772400" cy="4114800"/>
          </a:xfrm>
        </p:spPr>
        <p:txBody>
          <a:bodyPr/>
          <a:lstStyle/>
          <a:p>
            <a:pPr eaLnBrk="1" hangingPunct="1">
              <a:spcBef>
                <a:spcPct val="0"/>
              </a:spcBef>
              <a:spcAft>
                <a:spcPts val="600"/>
              </a:spcAft>
              <a:buFont typeface="Wingdings" pitchFamily="2" charset="2"/>
              <a:buNone/>
            </a:pPr>
            <a:r>
              <a:rPr lang="en-US" sz="3600" b="1" smtClean="0">
                <a:ea typeface="ＭＳ Ｐゴシック"/>
                <a:cs typeface="ＭＳ Ｐゴシック"/>
              </a:rPr>
              <a:t>4. Bleeding</a:t>
            </a:r>
          </a:p>
          <a:p>
            <a:pPr eaLnBrk="1" hangingPunct="1">
              <a:spcBef>
                <a:spcPct val="0"/>
              </a:spcBef>
              <a:spcAft>
                <a:spcPts val="600"/>
              </a:spcAft>
              <a:buFont typeface="Wingdings" pitchFamily="2" charset="2"/>
              <a:buNone/>
            </a:pPr>
            <a:r>
              <a:rPr lang="en-US" smtClean="0">
                <a:ea typeface="ＭＳ Ｐゴシック"/>
                <a:cs typeface="ＭＳ Ｐゴシック"/>
              </a:rPr>
              <a:t>d. When time and the tactical situation permit, a distal pulse check should be accomplished. If a distal pulse is still present, consider additional tightening of the tourniquet or the use of a second tourniquet, side by side and proximal to the first, to eliminate the distal pulse.</a:t>
            </a:r>
            <a:r>
              <a:rPr lang="en-US" sz="3600" smtClean="0">
                <a:ea typeface="ＭＳ Ｐゴシック"/>
                <a:cs typeface="ＭＳ Ｐゴシック"/>
              </a:rPr>
              <a:t> </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Rectangle 2"/>
          <p:cNvSpPr>
            <a:spLocks noGrp="1" noChangeArrowheads="1"/>
          </p:cNvSpPr>
          <p:nvPr>
            <p:ph type="title" idx="4294967295"/>
          </p:nvPr>
        </p:nvSpPr>
        <p:spPr>
          <a:xfrm>
            <a:off x="1517650" y="0"/>
            <a:ext cx="7620000" cy="1143000"/>
          </a:xfrm>
        </p:spPr>
        <p:txBody>
          <a:bodyPr/>
          <a:lstStyle/>
          <a:p>
            <a:pPr eaLnBrk="1" hangingPunct="1"/>
            <a:r>
              <a:rPr lang="en-US" smtClean="0">
                <a:ea typeface="ＭＳ Ｐゴシック"/>
                <a:cs typeface="ＭＳ Ｐゴシック"/>
              </a:rPr>
              <a:t>Tactical Field Care Guidelines</a:t>
            </a:r>
          </a:p>
        </p:txBody>
      </p:sp>
      <p:sp>
        <p:nvSpPr>
          <p:cNvPr id="160770" name="Rectangle 3"/>
          <p:cNvSpPr>
            <a:spLocks noGrp="1" noChangeArrowheads="1"/>
          </p:cNvSpPr>
          <p:nvPr>
            <p:ph idx="4294967295"/>
          </p:nvPr>
        </p:nvSpPr>
        <p:spPr>
          <a:xfrm>
            <a:off x="533400" y="2133600"/>
            <a:ext cx="7772400" cy="2667000"/>
          </a:xfrm>
        </p:spPr>
        <p:txBody>
          <a:bodyPr/>
          <a:lstStyle/>
          <a:p>
            <a:pPr eaLnBrk="1" hangingPunct="1">
              <a:spcBef>
                <a:spcPct val="0"/>
              </a:spcBef>
              <a:spcAft>
                <a:spcPts val="600"/>
              </a:spcAft>
              <a:buFont typeface="Wingdings" pitchFamily="2" charset="2"/>
              <a:buNone/>
            </a:pPr>
            <a:r>
              <a:rPr lang="en-US" b="1" smtClean="0">
                <a:ea typeface="ＭＳ Ｐゴシック"/>
                <a:cs typeface="ＭＳ Ｐゴシック"/>
              </a:rPr>
              <a:t>4. Bleeding</a:t>
            </a:r>
          </a:p>
          <a:p>
            <a:pPr eaLnBrk="1" hangingPunct="1">
              <a:spcBef>
                <a:spcPct val="0"/>
              </a:spcBef>
              <a:spcAft>
                <a:spcPts val="600"/>
              </a:spcAft>
              <a:buFont typeface="Wingdings" pitchFamily="2" charset="2"/>
              <a:buNone/>
            </a:pPr>
            <a:r>
              <a:rPr lang="en-US" smtClean="0">
                <a:ea typeface="ＭＳ Ｐゴシック"/>
                <a:cs typeface="ＭＳ Ｐゴシック"/>
              </a:rPr>
              <a:t>e. Expose and clearly mark all tourniquet sites with the time of tourniquet application. Use an indelible marker.</a:t>
            </a:r>
            <a:endParaRPr lang="en-US" sz="3600" smtClean="0">
              <a:ea typeface="ＭＳ Ｐゴシック"/>
              <a:cs typeface="ＭＳ Ｐゴシック"/>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Rectangle 2"/>
          <p:cNvSpPr>
            <a:spLocks noGrp="1" noChangeArrowheads="1"/>
          </p:cNvSpPr>
          <p:nvPr>
            <p:ph type="title" idx="4294967295"/>
          </p:nvPr>
        </p:nvSpPr>
        <p:spPr>
          <a:xfrm>
            <a:off x="1600200" y="152400"/>
            <a:ext cx="6477000" cy="1143000"/>
          </a:xfrm>
        </p:spPr>
        <p:txBody>
          <a:bodyPr rtlCol="0">
            <a:normAutofit fontScale="90000"/>
          </a:bodyPr>
          <a:lstStyle/>
          <a:p>
            <a:pPr eaLnBrk="1" fontAlgn="auto" hangingPunct="1">
              <a:spcAft>
                <a:spcPts val="0"/>
              </a:spcAft>
              <a:defRPr/>
            </a:pPr>
            <a:r>
              <a:rPr lang="en-US" sz="4800" dirty="0" smtClean="0">
                <a:ea typeface="ＭＳ Ｐゴシック"/>
                <a:cs typeface="ＭＳ Ｐゴシック"/>
              </a:rPr>
              <a:t>Tourniquets:</a:t>
            </a:r>
            <a:br>
              <a:rPr lang="en-US" sz="4800" dirty="0" smtClean="0">
                <a:ea typeface="ＭＳ Ｐゴシック"/>
                <a:cs typeface="ＭＳ Ｐゴシック"/>
              </a:rPr>
            </a:br>
            <a:r>
              <a:rPr lang="en-US" sz="4800" dirty="0" smtClean="0">
                <a:ea typeface="ＭＳ Ｐゴシック"/>
                <a:cs typeface="ＭＳ Ｐゴシック"/>
              </a:rPr>
              <a:t>Points to Remember</a:t>
            </a:r>
          </a:p>
        </p:txBody>
      </p:sp>
      <p:sp>
        <p:nvSpPr>
          <p:cNvPr id="162818" name="Rectangle 3"/>
          <p:cNvSpPr>
            <a:spLocks noGrp="1" noChangeArrowheads="1"/>
          </p:cNvSpPr>
          <p:nvPr>
            <p:ph idx="4294967295"/>
          </p:nvPr>
        </p:nvSpPr>
        <p:spPr>
          <a:xfrm>
            <a:off x="457200" y="2057400"/>
            <a:ext cx="8229600" cy="4114800"/>
          </a:xfrm>
        </p:spPr>
        <p:txBody>
          <a:bodyPr/>
          <a:lstStyle/>
          <a:p>
            <a:pPr eaLnBrk="1" hangingPunct="1"/>
            <a:r>
              <a:rPr lang="en-US" b="1" smtClean="0">
                <a:solidFill>
                  <a:srgbClr val="FF0000"/>
                </a:solidFill>
                <a:ea typeface="ＭＳ Ｐゴシック"/>
                <a:cs typeface="ＭＳ Ｐゴシック"/>
              </a:rPr>
              <a:t>Damage to the arm or leg is rare if the tourniquet is left on for less than two hours.</a:t>
            </a:r>
          </a:p>
          <a:p>
            <a:pPr eaLnBrk="1" hangingPunct="1"/>
            <a:r>
              <a:rPr lang="en-US" smtClean="0">
                <a:ea typeface="ＭＳ Ｐゴシック"/>
                <a:cs typeface="ＭＳ Ｐゴシック"/>
              </a:rPr>
              <a:t>Tourniquets are often left in place for several hours during surgical procedures.</a:t>
            </a:r>
          </a:p>
          <a:p>
            <a:pPr eaLnBrk="1" hangingPunct="1"/>
            <a:r>
              <a:rPr lang="en-US" smtClean="0">
                <a:ea typeface="ＭＳ Ｐゴシック"/>
                <a:cs typeface="ＭＳ Ｐゴシック"/>
              </a:rPr>
              <a:t>In the face of massive extremity hemorrhage, it is better to accept the small risk of damage to the limb than to have a casualty bleed to death.</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Rectangle 3"/>
          <p:cNvSpPr>
            <a:spLocks noGrp="1" noChangeArrowheads="1"/>
          </p:cNvSpPr>
          <p:nvPr>
            <p:ph idx="4294967295"/>
          </p:nvPr>
        </p:nvSpPr>
        <p:spPr>
          <a:xfrm>
            <a:off x="457200" y="1981200"/>
            <a:ext cx="7772400" cy="4343400"/>
          </a:xfrm>
        </p:spPr>
        <p:txBody>
          <a:bodyPr/>
          <a:lstStyle/>
          <a:p>
            <a:pPr eaLnBrk="1" hangingPunct="1"/>
            <a:r>
              <a:rPr lang="en-US" sz="2800" smtClean="0">
                <a:ea typeface="ＭＳ Ｐゴシック"/>
                <a:cs typeface="ＭＳ Ｐゴシック"/>
              </a:rPr>
              <a:t>All unit members should have a CoTCCC-approved tourniquet at a standard location on their battle gear.</a:t>
            </a:r>
            <a:r>
              <a:rPr lang="en-US" sz="2800" smtClean="0">
                <a:solidFill>
                  <a:srgbClr val="FF0000"/>
                </a:solidFill>
                <a:ea typeface="ＭＳ Ｐゴシック"/>
                <a:cs typeface="ＭＳ Ｐゴシック"/>
              </a:rPr>
              <a:t> </a:t>
            </a:r>
          </a:p>
          <a:p>
            <a:pPr lvl="1" eaLnBrk="1" hangingPunct="1"/>
            <a:r>
              <a:rPr lang="en-US" b="1" smtClean="0">
                <a:solidFill>
                  <a:srgbClr val="FF0000"/>
                </a:solidFill>
                <a:ea typeface="ＭＳ Ｐゴシック"/>
                <a:cs typeface="ＭＳ Ｐゴシック"/>
              </a:rPr>
              <a:t>Should be easily accessible if wounded – DO NOT bury it at the bottom of your pack</a:t>
            </a:r>
            <a:endParaRPr lang="en-US" b="1" smtClean="0">
              <a:ea typeface="ＭＳ Ｐゴシック"/>
              <a:cs typeface="ＭＳ Ｐゴシック"/>
            </a:endParaRPr>
          </a:p>
          <a:p>
            <a:pPr eaLnBrk="1" hangingPunct="1"/>
            <a:r>
              <a:rPr lang="en-US" sz="2800" smtClean="0">
                <a:ea typeface="ＭＳ Ｐゴシック"/>
                <a:cs typeface="ＭＳ Ｐゴシック"/>
              </a:rPr>
              <a:t>Tourniquets should be left in their protective packaging until needed to treat casualties.</a:t>
            </a:r>
          </a:p>
          <a:p>
            <a:pPr lvl="1" eaLnBrk="1" hangingPunct="1"/>
            <a:r>
              <a:rPr lang="en-US" sz="2400" smtClean="0">
                <a:ea typeface="ＭＳ Ｐゴシック"/>
                <a:cs typeface="ＭＳ Ｐゴシック"/>
              </a:rPr>
              <a:t>Harsh environments may contribute to tourniquet failure if not left in packaging</a:t>
            </a:r>
          </a:p>
        </p:txBody>
      </p:sp>
      <p:sp>
        <p:nvSpPr>
          <p:cNvPr id="6" name="Rectangle 2"/>
          <p:cNvSpPr>
            <a:spLocks noGrp="1" noChangeArrowheads="1"/>
          </p:cNvSpPr>
          <p:nvPr>
            <p:ph type="title" idx="4294967295"/>
          </p:nvPr>
        </p:nvSpPr>
        <p:spPr>
          <a:xfrm>
            <a:off x="1600200" y="152400"/>
            <a:ext cx="6477000" cy="1143000"/>
          </a:xfrm>
        </p:spPr>
        <p:txBody>
          <a:bodyPr rtlCol="0">
            <a:normAutofit fontScale="90000"/>
          </a:bodyPr>
          <a:lstStyle/>
          <a:p>
            <a:pPr eaLnBrk="1" fontAlgn="auto" hangingPunct="1">
              <a:spcAft>
                <a:spcPts val="0"/>
              </a:spcAft>
              <a:defRPr/>
            </a:pPr>
            <a:r>
              <a:rPr lang="en-US" sz="4800" dirty="0" smtClean="0">
                <a:ea typeface="ＭＳ Ｐゴシック"/>
                <a:cs typeface="ＭＳ Ｐゴシック"/>
              </a:rPr>
              <a:t>Tourniquets:</a:t>
            </a:r>
            <a:br>
              <a:rPr lang="en-US" sz="4800" dirty="0" smtClean="0">
                <a:ea typeface="ＭＳ Ｐゴシック"/>
                <a:cs typeface="ＭＳ Ｐゴシック"/>
              </a:rPr>
            </a:br>
            <a:r>
              <a:rPr lang="en-US" sz="4800" dirty="0" smtClean="0">
                <a:ea typeface="ＭＳ Ｐゴシック"/>
                <a:cs typeface="ＭＳ Ｐゴシック"/>
              </a:rPr>
              <a:t>Points to Remember</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Content Placeholder 2"/>
          <p:cNvSpPr>
            <a:spLocks noGrp="1"/>
          </p:cNvSpPr>
          <p:nvPr>
            <p:ph idx="4294967295"/>
          </p:nvPr>
        </p:nvSpPr>
        <p:spPr>
          <a:xfrm>
            <a:off x="685800" y="2362200"/>
            <a:ext cx="7772400" cy="2590800"/>
          </a:xfrm>
        </p:spPr>
        <p:txBody>
          <a:bodyPr/>
          <a:lstStyle/>
          <a:p>
            <a:pPr eaLnBrk="1" hangingPunct="1"/>
            <a:r>
              <a:rPr lang="en-US" sz="4000" smtClean="0">
                <a:solidFill>
                  <a:srgbClr val="FF3300"/>
                </a:solidFill>
                <a:ea typeface="ＭＳ Ｐゴシック"/>
                <a:cs typeface="ＭＳ Ｐゴシック"/>
              </a:rPr>
              <a:t>Training tourniquets should never be used as mission tourniquets</a:t>
            </a:r>
          </a:p>
          <a:p>
            <a:pPr eaLnBrk="1" hangingPunct="1"/>
            <a:r>
              <a:rPr lang="en-US" sz="4000" smtClean="0">
                <a:solidFill>
                  <a:srgbClr val="FF3300"/>
                </a:solidFill>
                <a:ea typeface="ＭＳ Ｐゴシック"/>
                <a:cs typeface="ＭＳ Ｐゴシック"/>
              </a:rPr>
              <a:t>Repetitive applications may cause tourniquet failure</a:t>
            </a:r>
            <a:endParaRPr lang="en-US" sz="4000" smtClean="0"/>
          </a:p>
        </p:txBody>
      </p:sp>
      <p:sp>
        <p:nvSpPr>
          <p:cNvPr id="6" name="Rectangle 2"/>
          <p:cNvSpPr>
            <a:spLocks noGrp="1" noChangeArrowheads="1"/>
          </p:cNvSpPr>
          <p:nvPr>
            <p:ph type="title" idx="4294967295"/>
          </p:nvPr>
        </p:nvSpPr>
        <p:spPr>
          <a:xfrm>
            <a:off x="1600200" y="111125"/>
            <a:ext cx="6477000" cy="1143000"/>
          </a:xfrm>
        </p:spPr>
        <p:txBody>
          <a:bodyPr rtlCol="0">
            <a:normAutofit fontScale="90000"/>
          </a:bodyPr>
          <a:lstStyle/>
          <a:p>
            <a:pPr eaLnBrk="1" fontAlgn="auto" hangingPunct="1">
              <a:spcAft>
                <a:spcPts val="0"/>
              </a:spcAft>
              <a:defRPr/>
            </a:pPr>
            <a:r>
              <a:rPr lang="en-US" sz="4800" dirty="0" smtClean="0">
                <a:ea typeface="ＭＳ Ｐゴシック"/>
                <a:cs typeface="ＭＳ Ｐゴシック"/>
              </a:rPr>
              <a:t>Tourniquets:</a:t>
            </a:r>
            <a:br>
              <a:rPr lang="en-US" sz="4800" dirty="0" smtClean="0">
                <a:ea typeface="ＭＳ Ｐゴシック"/>
                <a:cs typeface="ＭＳ Ｐゴシック"/>
              </a:rPr>
            </a:br>
            <a:r>
              <a:rPr lang="en-US" sz="4800" dirty="0" smtClean="0">
                <a:ea typeface="ＭＳ Ｐゴシック"/>
                <a:cs typeface="ＭＳ Ｐゴシック"/>
              </a:rPr>
              <a:t>Points to Remember</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Rectangle 3"/>
          <p:cNvSpPr>
            <a:spLocks noGrp="1" noChangeArrowheads="1"/>
          </p:cNvSpPr>
          <p:nvPr>
            <p:ph idx="4294967295"/>
          </p:nvPr>
        </p:nvSpPr>
        <p:spPr>
          <a:xfrm>
            <a:off x="685800" y="1905000"/>
            <a:ext cx="7772400" cy="4267200"/>
          </a:xfrm>
        </p:spPr>
        <p:txBody>
          <a:bodyPr/>
          <a:lstStyle/>
          <a:p>
            <a:pPr eaLnBrk="1" hangingPunct="1"/>
            <a:r>
              <a:rPr lang="en-US" sz="3600" smtClean="0">
                <a:solidFill>
                  <a:srgbClr val="FF3300"/>
                </a:solidFill>
                <a:ea typeface="ＭＳ Ｐゴシック"/>
                <a:cs typeface="ＭＳ Ｐゴシック"/>
              </a:rPr>
              <a:t>When a tourniquet has been applied, </a:t>
            </a:r>
            <a:r>
              <a:rPr lang="en-US" sz="3600" b="1" smtClean="0">
                <a:solidFill>
                  <a:srgbClr val="FF3300"/>
                </a:solidFill>
                <a:ea typeface="ＭＳ Ｐゴシック"/>
                <a:cs typeface="ＭＳ Ｐゴシック"/>
              </a:rPr>
              <a:t>DO NOT</a:t>
            </a:r>
            <a:r>
              <a:rPr lang="en-US" sz="3600" smtClean="0">
                <a:solidFill>
                  <a:srgbClr val="FF3300"/>
                </a:solidFill>
                <a:ea typeface="ＭＳ Ｐゴシック"/>
                <a:cs typeface="ＭＳ Ｐゴシック"/>
              </a:rPr>
              <a:t> periodically loosen it to allow circulation to return to the limb.</a:t>
            </a:r>
          </a:p>
          <a:p>
            <a:pPr lvl="1" eaLnBrk="1" hangingPunct="1"/>
            <a:r>
              <a:rPr lang="en-US" sz="3200" smtClean="0">
                <a:ea typeface="ＭＳ Ｐゴシック"/>
                <a:cs typeface="ＭＳ Ｐゴシック"/>
              </a:rPr>
              <a:t>Causes unacceptable additional blood loss</a:t>
            </a:r>
          </a:p>
          <a:p>
            <a:pPr lvl="1" eaLnBrk="1" hangingPunct="1"/>
            <a:r>
              <a:rPr lang="en-US" sz="3200" smtClean="0">
                <a:ea typeface="ＭＳ Ｐゴシック"/>
                <a:cs typeface="ＭＳ Ｐゴシック"/>
              </a:rPr>
              <a:t>It HAS been happening, and caused at least one near fatality in 2005</a:t>
            </a:r>
          </a:p>
        </p:txBody>
      </p:sp>
      <p:sp>
        <p:nvSpPr>
          <p:cNvPr id="6" name="Rectangle 2"/>
          <p:cNvSpPr>
            <a:spLocks noGrp="1" noChangeArrowheads="1"/>
          </p:cNvSpPr>
          <p:nvPr>
            <p:ph type="title" idx="4294967295"/>
          </p:nvPr>
        </p:nvSpPr>
        <p:spPr>
          <a:xfrm>
            <a:off x="1600200" y="111125"/>
            <a:ext cx="6477000" cy="1143000"/>
          </a:xfrm>
        </p:spPr>
        <p:txBody>
          <a:bodyPr rtlCol="0">
            <a:normAutofit fontScale="90000"/>
          </a:bodyPr>
          <a:lstStyle/>
          <a:p>
            <a:pPr eaLnBrk="1" fontAlgn="auto" hangingPunct="1">
              <a:spcAft>
                <a:spcPts val="0"/>
              </a:spcAft>
              <a:defRPr/>
            </a:pPr>
            <a:r>
              <a:rPr lang="en-US" sz="4800" dirty="0" smtClean="0">
                <a:ea typeface="ＭＳ Ｐゴシック"/>
                <a:cs typeface="ＭＳ Ｐゴシック"/>
              </a:rPr>
              <a:t>Tourniquets:</a:t>
            </a:r>
            <a:br>
              <a:rPr lang="en-US" sz="4800" dirty="0" smtClean="0">
                <a:ea typeface="ＭＳ Ｐゴシック"/>
                <a:cs typeface="ＭＳ Ｐゴシック"/>
              </a:rPr>
            </a:br>
            <a:r>
              <a:rPr lang="en-US" sz="4800" dirty="0" smtClean="0">
                <a:ea typeface="ＭＳ Ｐゴシック"/>
                <a:cs typeface="ＭＳ Ｐゴシック"/>
              </a:rPr>
              <a:t>Points to Remember</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Rectangle 3"/>
          <p:cNvSpPr>
            <a:spLocks noGrp="1" noChangeArrowheads="1"/>
          </p:cNvSpPr>
          <p:nvPr>
            <p:ph idx="4294967295"/>
          </p:nvPr>
        </p:nvSpPr>
        <p:spPr>
          <a:xfrm>
            <a:off x="685800" y="1752600"/>
            <a:ext cx="7772400" cy="4114800"/>
          </a:xfrm>
        </p:spPr>
        <p:txBody>
          <a:bodyPr/>
          <a:lstStyle/>
          <a:p>
            <a:pPr marL="0" indent="0" eaLnBrk="1" hangingPunct="1">
              <a:spcBef>
                <a:spcPct val="0"/>
              </a:spcBef>
              <a:buFont typeface="Wingdings" pitchFamily="2" charset="2"/>
              <a:buNone/>
            </a:pPr>
            <a:r>
              <a:rPr lang="en-US" smtClean="0">
                <a:ea typeface="ＭＳ Ｐゴシック"/>
                <a:cs typeface="ＭＳ Ｐゴシック"/>
              </a:rPr>
              <a:t>Tightening the tourniquet enough to eliminate the distal pulse will help to ensure that all bleeding is stopped, and that there will be no damage to the extremity from blood entering the extremity</a:t>
            </a:r>
          </a:p>
          <a:p>
            <a:pPr marL="0" indent="0" eaLnBrk="1" hangingPunct="1">
              <a:spcBef>
                <a:spcPct val="0"/>
              </a:spcBef>
              <a:buFont typeface="Wingdings" pitchFamily="2" charset="2"/>
              <a:buNone/>
            </a:pPr>
            <a:r>
              <a:rPr lang="en-US" smtClean="0">
                <a:ea typeface="ＭＳ Ｐゴシック"/>
                <a:cs typeface="ＭＳ Ｐゴシック"/>
              </a:rPr>
              <a:t>but not being </a:t>
            </a:r>
          </a:p>
          <a:p>
            <a:pPr marL="0" indent="0" eaLnBrk="1" hangingPunct="1">
              <a:spcBef>
                <a:spcPct val="0"/>
              </a:spcBef>
              <a:buFont typeface="Wingdings" pitchFamily="2" charset="2"/>
              <a:buNone/>
            </a:pPr>
            <a:r>
              <a:rPr lang="en-US" smtClean="0">
                <a:ea typeface="ＭＳ Ｐゴシック"/>
                <a:cs typeface="ＭＳ Ｐゴシック"/>
              </a:rPr>
              <a:t>able to get out. </a:t>
            </a:r>
          </a:p>
        </p:txBody>
      </p:sp>
      <p:pic>
        <p:nvPicPr>
          <p:cNvPr id="171010" name="Picture 5" descr="Bad TQ"/>
          <p:cNvPicPr>
            <a:picLocks noChangeAspect="1" noChangeArrowheads="1"/>
          </p:cNvPicPr>
          <p:nvPr/>
        </p:nvPicPr>
        <p:blipFill>
          <a:blip r:embed="rId3"/>
          <a:srcRect/>
          <a:stretch>
            <a:fillRect/>
          </a:stretch>
        </p:blipFill>
        <p:spPr bwMode="auto">
          <a:xfrm>
            <a:off x="3505200" y="3962400"/>
            <a:ext cx="4219575" cy="2373313"/>
          </a:xfrm>
          <a:prstGeom prst="rect">
            <a:avLst/>
          </a:prstGeom>
          <a:noFill/>
          <a:ln w="9525">
            <a:noFill/>
            <a:miter lim="800000"/>
            <a:headEnd/>
            <a:tailEnd/>
          </a:ln>
        </p:spPr>
      </p:pic>
      <p:sp>
        <p:nvSpPr>
          <p:cNvPr id="7" name="Rectangle 2"/>
          <p:cNvSpPr>
            <a:spLocks noGrp="1" noChangeArrowheads="1"/>
          </p:cNvSpPr>
          <p:nvPr>
            <p:ph type="title" idx="4294967295"/>
          </p:nvPr>
        </p:nvSpPr>
        <p:spPr>
          <a:xfrm>
            <a:off x="1600200" y="111125"/>
            <a:ext cx="6477000" cy="1143000"/>
          </a:xfrm>
        </p:spPr>
        <p:txBody>
          <a:bodyPr rtlCol="0">
            <a:normAutofit fontScale="90000"/>
          </a:bodyPr>
          <a:lstStyle/>
          <a:p>
            <a:pPr eaLnBrk="1" fontAlgn="auto" hangingPunct="1">
              <a:spcAft>
                <a:spcPts val="0"/>
              </a:spcAft>
              <a:defRPr/>
            </a:pPr>
            <a:r>
              <a:rPr lang="en-US" sz="4800" dirty="0" smtClean="0">
                <a:ea typeface="ＭＳ Ｐゴシック"/>
                <a:cs typeface="ＭＳ Ｐゴシック"/>
              </a:rPr>
              <a:t>Tourniquets:</a:t>
            </a:r>
            <a:br>
              <a:rPr lang="en-US" sz="4800" dirty="0" smtClean="0">
                <a:ea typeface="ＭＳ Ｐゴシック"/>
                <a:cs typeface="ＭＳ Ｐゴシック"/>
              </a:rPr>
            </a:br>
            <a:r>
              <a:rPr lang="en-US" sz="4800" dirty="0" smtClean="0">
                <a:ea typeface="ＭＳ Ｐゴシック"/>
                <a:cs typeface="ＭＳ Ｐゴシック"/>
              </a:rPr>
              <a:t>Points to Remember</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7" name="Rectangle 2"/>
          <p:cNvSpPr>
            <a:spLocks noGrp="1" noChangeArrowheads="1"/>
          </p:cNvSpPr>
          <p:nvPr>
            <p:ph type="title" idx="4294967295"/>
          </p:nvPr>
        </p:nvSpPr>
        <p:spPr>
          <a:xfrm>
            <a:off x="1676400" y="28575"/>
            <a:ext cx="6781800" cy="1143000"/>
          </a:xfrm>
        </p:spPr>
        <p:txBody>
          <a:bodyPr/>
          <a:lstStyle/>
          <a:p>
            <a:pPr eaLnBrk="1" hangingPunct="1"/>
            <a:r>
              <a:rPr lang="en-US" sz="4400" smtClean="0">
                <a:ea typeface="ＭＳ Ｐゴシック"/>
                <a:cs typeface="ＭＳ Ｐゴシック"/>
              </a:rPr>
              <a:t>Removing the Tourniquet</a:t>
            </a:r>
          </a:p>
        </p:txBody>
      </p:sp>
      <p:sp>
        <p:nvSpPr>
          <p:cNvPr id="173058" name="Rectangle 3"/>
          <p:cNvSpPr>
            <a:spLocks noGrp="1" noChangeArrowheads="1"/>
          </p:cNvSpPr>
          <p:nvPr>
            <p:ph idx="4294967295"/>
          </p:nvPr>
        </p:nvSpPr>
        <p:spPr>
          <a:xfrm>
            <a:off x="457200" y="1295400"/>
            <a:ext cx="7772400" cy="4114800"/>
          </a:xfrm>
        </p:spPr>
        <p:txBody>
          <a:bodyPr/>
          <a:lstStyle/>
          <a:p>
            <a:pPr eaLnBrk="1" hangingPunct="1">
              <a:buFont typeface="Wingdings" pitchFamily="2" charset="2"/>
              <a:buNone/>
            </a:pPr>
            <a:r>
              <a:rPr lang="en-US" sz="2600" b="1" i="1" u="sng" smtClean="0">
                <a:solidFill>
                  <a:srgbClr val="FF0000"/>
                </a:solidFill>
                <a:ea typeface="ＭＳ Ｐゴシック"/>
                <a:cs typeface="ＭＳ Ｐゴシック"/>
              </a:rPr>
              <a:t>Do not remove the tourniquet if:</a:t>
            </a:r>
          </a:p>
          <a:p>
            <a:pPr lvl="1" eaLnBrk="1" hangingPunct="1"/>
            <a:r>
              <a:rPr lang="en-US" sz="2600" smtClean="0">
                <a:ea typeface="ＭＳ Ｐゴシック"/>
                <a:cs typeface="ＭＳ Ｐゴシック"/>
              </a:rPr>
              <a:t>The extremity distal to the tourniquet has been traumatically amputated.</a:t>
            </a:r>
          </a:p>
          <a:p>
            <a:pPr lvl="1" eaLnBrk="1" hangingPunct="1"/>
            <a:r>
              <a:rPr lang="en-US" sz="2600" smtClean="0">
                <a:ea typeface="ＭＳ Ｐゴシック"/>
                <a:cs typeface="ＭＳ Ｐゴシック"/>
              </a:rPr>
              <a:t>The casualty is in shock.</a:t>
            </a:r>
          </a:p>
          <a:p>
            <a:pPr lvl="1" eaLnBrk="1" hangingPunct="1"/>
            <a:r>
              <a:rPr lang="en-US" sz="2600" smtClean="0">
                <a:ea typeface="ＭＳ Ｐゴシック"/>
                <a:cs typeface="ＭＳ Ｐゴシック"/>
              </a:rPr>
              <a:t>The tourniquet has been on for more than 6 hours.</a:t>
            </a:r>
          </a:p>
          <a:p>
            <a:pPr lvl="1" eaLnBrk="1" hangingPunct="1"/>
            <a:r>
              <a:rPr lang="en-US" sz="2600" smtClean="0">
                <a:ea typeface="ＭＳ Ｐゴシック"/>
                <a:cs typeface="ＭＳ Ｐゴシック"/>
              </a:rPr>
              <a:t>The casualty will arrive at a medical treatment facility within 2 hours after time of application.</a:t>
            </a:r>
          </a:p>
          <a:p>
            <a:pPr lvl="1" eaLnBrk="1" hangingPunct="1"/>
            <a:r>
              <a:rPr lang="en-US" sz="2600" smtClean="0">
                <a:ea typeface="ＭＳ Ｐゴシック"/>
                <a:cs typeface="ＭＳ Ｐゴシック"/>
              </a:rPr>
              <a:t>Tactical or medical considerations make transition to other hemorrhage control methods inadvisable.</a:t>
            </a:r>
          </a:p>
          <a:p>
            <a:pPr lvl="1" eaLnBrk="1" hangingPunct="1">
              <a:buFont typeface="Arial" charset="0"/>
              <a:buNone/>
            </a:pPr>
            <a:r>
              <a:rPr lang="en-US" sz="2600" b="1" smtClean="0">
                <a:solidFill>
                  <a:srgbClr val="FF3300"/>
                </a:solidFill>
                <a:ea typeface="ＭＳ Ｐゴシック"/>
                <a:cs typeface="ＭＳ Ｐゴシック"/>
              </a:rPr>
              <a:t>Note: If the casualty will be delayed beyond 2 hours, re-assess the need for the tourniquet at the 2-hour point.</a:t>
            </a:r>
          </a:p>
          <a:p>
            <a:pPr eaLnBrk="1" hangingPunct="1"/>
            <a:endParaRPr lang="en-US" sz="2600" smtClean="0">
              <a:ea typeface="ＭＳ Ｐゴシック"/>
              <a:cs typeface="ＭＳ Ｐゴシック"/>
            </a:endParaRPr>
          </a:p>
          <a:p>
            <a:pPr eaLnBrk="1" hangingPunct="1"/>
            <a:endParaRPr lang="en-US" sz="2200" smtClean="0">
              <a:ea typeface="ＭＳ Ｐゴシック"/>
              <a:cs typeface="ＭＳ Ｐゴシック"/>
            </a:endParaRP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3"/>
          <p:cNvSpPr>
            <a:spLocks noGrp="1" noChangeArrowheads="1"/>
          </p:cNvSpPr>
          <p:nvPr>
            <p:ph idx="4294967295"/>
          </p:nvPr>
        </p:nvSpPr>
        <p:spPr>
          <a:xfrm>
            <a:off x="723900" y="1524000"/>
            <a:ext cx="7772400" cy="2209800"/>
          </a:xfrm>
        </p:spPr>
        <p:txBody>
          <a:bodyPr rtlCol="0">
            <a:normAutofit fontScale="92500"/>
          </a:bodyPr>
          <a:lstStyle/>
          <a:p>
            <a:pPr eaLnBrk="1" fontAlgn="auto" hangingPunct="1">
              <a:spcAft>
                <a:spcPts val="0"/>
              </a:spcAft>
              <a:buFont typeface="Arial" pitchFamily="34" charset="0"/>
              <a:buChar char="•"/>
              <a:defRPr/>
            </a:pPr>
            <a:r>
              <a:rPr lang="en-US" dirty="0" smtClean="0">
                <a:ea typeface="ＭＳ Ｐゴシック"/>
                <a:cs typeface="ＭＳ Ｐゴシック"/>
              </a:rPr>
              <a:t>Consider removing the tourniquet if bleeding can be controlled by other methods.</a:t>
            </a:r>
          </a:p>
          <a:p>
            <a:pPr eaLnBrk="1" fontAlgn="auto" hangingPunct="1">
              <a:spcAft>
                <a:spcPts val="0"/>
              </a:spcAft>
              <a:buFont typeface="Arial" pitchFamily="34" charset="0"/>
              <a:buChar char="•"/>
              <a:defRPr/>
            </a:pPr>
            <a:r>
              <a:rPr lang="en-US" dirty="0" smtClean="0">
                <a:ea typeface="ＭＳ Ｐゴシック"/>
                <a:cs typeface="ＭＳ Ｐゴシック"/>
              </a:rPr>
              <a:t>Only a combat medic/corpsman/PJ, a PA, or a physician should loosen tourniquets. </a:t>
            </a:r>
          </a:p>
        </p:txBody>
      </p:sp>
      <p:pic>
        <p:nvPicPr>
          <p:cNvPr id="175106" name="Picture 4" descr="CUF Tourniquet Location"/>
          <p:cNvPicPr>
            <a:picLocks noChangeAspect="1" noChangeArrowheads="1"/>
          </p:cNvPicPr>
          <p:nvPr/>
        </p:nvPicPr>
        <p:blipFill>
          <a:blip r:embed="rId3"/>
          <a:srcRect/>
          <a:stretch>
            <a:fillRect/>
          </a:stretch>
        </p:blipFill>
        <p:spPr bwMode="auto">
          <a:xfrm>
            <a:off x="2517775" y="3733800"/>
            <a:ext cx="4191000" cy="2786063"/>
          </a:xfrm>
          <a:prstGeom prst="rect">
            <a:avLst/>
          </a:prstGeom>
          <a:noFill/>
          <a:ln w="9525">
            <a:noFill/>
            <a:miter lim="800000"/>
            <a:headEnd/>
            <a:tailEnd/>
          </a:ln>
        </p:spPr>
      </p:pic>
      <p:sp>
        <p:nvSpPr>
          <p:cNvPr id="175107" name="Rectangle 2"/>
          <p:cNvSpPr>
            <a:spLocks noGrp="1" noChangeArrowheads="1"/>
          </p:cNvSpPr>
          <p:nvPr>
            <p:ph type="title" idx="4294967295"/>
          </p:nvPr>
        </p:nvSpPr>
        <p:spPr>
          <a:xfrm>
            <a:off x="1676400" y="28575"/>
            <a:ext cx="6781800" cy="1143000"/>
          </a:xfrm>
        </p:spPr>
        <p:txBody>
          <a:bodyPr/>
          <a:lstStyle/>
          <a:p>
            <a:pPr eaLnBrk="1" hangingPunct="1"/>
            <a:r>
              <a:rPr lang="en-US" sz="4400" smtClean="0">
                <a:ea typeface="ＭＳ Ｐゴシック"/>
                <a:cs typeface="ＭＳ Ｐゴシック"/>
              </a:rPr>
              <a:t>Removing the Tourniquet</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3"/>
          <p:cNvSpPr>
            <a:spLocks noGrp="1" noChangeArrowheads="1"/>
          </p:cNvSpPr>
          <p:nvPr>
            <p:ph idx="1"/>
          </p:nvPr>
        </p:nvSpPr>
        <p:spPr>
          <a:xfrm>
            <a:off x="457200" y="1828800"/>
            <a:ext cx="8229600" cy="4267200"/>
          </a:xfrm>
        </p:spPr>
        <p:txBody>
          <a:bodyPr/>
          <a:lstStyle/>
          <a:p>
            <a:pPr eaLnBrk="1" hangingPunct="1">
              <a:lnSpc>
                <a:spcPct val="90000"/>
              </a:lnSpc>
            </a:pPr>
            <a:r>
              <a:rPr lang="en-US" b="1" smtClean="0">
                <a:ea typeface="ＭＳ Ｐゴシック"/>
                <a:cs typeface="ＭＳ Ｐゴシック"/>
              </a:rPr>
              <a:t>LIST</a:t>
            </a:r>
            <a:r>
              <a:rPr lang="en-US" smtClean="0">
                <a:ea typeface="ＭＳ Ｐゴシック"/>
                <a:cs typeface="ＭＳ Ｐゴシック"/>
              </a:rPr>
              <a:t> the factors involved in selecting antibiotic drugs for use on the battlefield</a:t>
            </a:r>
            <a:r>
              <a:rPr lang="en-US" sz="2800" smtClean="0">
                <a:ea typeface="ＭＳ Ｐゴシック"/>
                <a:cs typeface="ＭＳ Ｐゴシック"/>
              </a:rPr>
              <a:t>.</a:t>
            </a:r>
            <a:endParaRPr lang="en-US" smtClean="0">
              <a:ea typeface="ＭＳ Ｐゴシック"/>
              <a:cs typeface="ＭＳ Ｐゴシック"/>
            </a:endParaRPr>
          </a:p>
          <a:p>
            <a:pPr eaLnBrk="1" hangingPunct="1">
              <a:lnSpc>
                <a:spcPct val="90000"/>
              </a:lnSpc>
            </a:pPr>
            <a:r>
              <a:rPr lang="en-US" b="1" smtClean="0">
                <a:ea typeface="ＭＳ Ｐゴシック"/>
                <a:cs typeface="ＭＳ Ｐゴシック"/>
              </a:rPr>
              <a:t>DISCUSS </a:t>
            </a:r>
            <a:r>
              <a:rPr lang="en-US" smtClean="0">
                <a:ea typeface="ＭＳ Ｐゴシック"/>
                <a:cs typeface="ＭＳ Ｐゴシック"/>
              </a:rPr>
              <a:t>the management of burns in TFC.</a:t>
            </a:r>
          </a:p>
          <a:p>
            <a:pPr eaLnBrk="1" hangingPunct="1">
              <a:lnSpc>
                <a:spcPct val="90000"/>
              </a:lnSpc>
            </a:pPr>
            <a:r>
              <a:rPr lang="en-US" b="1" smtClean="0">
                <a:ea typeface="ＭＳ Ｐゴシック"/>
                <a:cs typeface="ＭＳ Ｐゴシック"/>
              </a:rPr>
              <a:t>EXPLAIN</a:t>
            </a:r>
            <a:r>
              <a:rPr lang="en-US" smtClean="0">
                <a:ea typeface="ＭＳ Ｐゴシック"/>
                <a:cs typeface="ＭＳ Ｐゴシック"/>
              </a:rPr>
              <a:t> why cardiopulmonary resuscitation is not generally used for cardiac arrest in battlefield trauma care. </a:t>
            </a:r>
          </a:p>
          <a:p>
            <a:pPr eaLnBrk="1" hangingPunct="1">
              <a:lnSpc>
                <a:spcPct val="90000"/>
              </a:lnSpc>
            </a:pPr>
            <a:r>
              <a:rPr lang="en-US" b="1" smtClean="0">
                <a:ea typeface="ＭＳ Ｐゴシック"/>
                <a:cs typeface="ＭＳ Ｐゴシック"/>
              </a:rPr>
              <a:t>DESCRIBE</a:t>
            </a:r>
            <a:r>
              <a:rPr lang="en-US" smtClean="0">
                <a:ea typeface="ＭＳ Ｐゴシック"/>
                <a:cs typeface="ＭＳ Ｐゴシック"/>
              </a:rPr>
              <a:t> the procedure for documenting TCCC care with the TCCC Casualty Card.</a:t>
            </a:r>
          </a:p>
          <a:p>
            <a:pPr eaLnBrk="1" hangingPunct="1">
              <a:lnSpc>
                <a:spcPct val="90000"/>
              </a:lnSpc>
            </a:pPr>
            <a:endParaRPr lang="en-US" smtClean="0">
              <a:ea typeface="ＭＳ Ｐゴシック"/>
              <a:cs typeface="ＭＳ Ｐゴシック"/>
            </a:endParaRPr>
          </a:p>
          <a:p>
            <a:pPr eaLnBrk="1" hangingPunct="1">
              <a:lnSpc>
                <a:spcPct val="90000"/>
              </a:lnSpc>
              <a:buFont typeface="Wingdings" pitchFamily="2" charset="2"/>
              <a:buNone/>
            </a:pPr>
            <a:endParaRPr lang="en-US" smtClean="0">
              <a:ea typeface="ＭＳ Ｐゴシック"/>
              <a:cs typeface="ＭＳ Ｐゴシック"/>
            </a:endParaRPr>
          </a:p>
        </p:txBody>
      </p:sp>
      <p:sp>
        <p:nvSpPr>
          <p:cNvPr id="6" name="Rectangle 2"/>
          <p:cNvSpPr>
            <a:spLocks noGrp="1" noChangeArrowheads="1"/>
          </p:cNvSpPr>
          <p:nvPr>
            <p:ph type="title"/>
          </p:nvPr>
        </p:nvSpPr>
        <p:spPr>
          <a:xfrm>
            <a:off x="2438400" y="152400"/>
            <a:ext cx="4800600" cy="1143000"/>
          </a:xfrm>
        </p:spPr>
        <p:txBody>
          <a:bodyPr rtlCol="0">
            <a:normAutofit/>
          </a:bodyPr>
          <a:lstStyle/>
          <a:p>
            <a:pPr eaLnBrk="1" fontAlgn="auto" hangingPunct="1">
              <a:spcAft>
                <a:spcPts val="0"/>
              </a:spcAft>
              <a:defRPr/>
            </a:pPr>
            <a:r>
              <a:rPr lang="en-US" sz="5400" cap="all" dirty="0" smtClean="0">
                <a:ea typeface="ＭＳ Ｐゴシック"/>
                <a:cs typeface="ＭＳ Ｐゴシック"/>
              </a:rPr>
              <a:t>Objectives</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3" name="Rectangle 3"/>
          <p:cNvSpPr>
            <a:spLocks noGrp="1" noChangeArrowheads="1"/>
          </p:cNvSpPr>
          <p:nvPr>
            <p:ph idx="4294967295"/>
          </p:nvPr>
        </p:nvSpPr>
        <p:spPr>
          <a:xfrm>
            <a:off x="914400" y="1447800"/>
            <a:ext cx="7772400" cy="4800600"/>
          </a:xfrm>
        </p:spPr>
        <p:txBody>
          <a:bodyPr/>
          <a:lstStyle/>
          <a:p>
            <a:pPr eaLnBrk="1" hangingPunct="1">
              <a:lnSpc>
                <a:spcPct val="90000"/>
              </a:lnSpc>
            </a:pPr>
            <a:r>
              <a:rPr lang="en-US" sz="2800" smtClean="0">
                <a:ea typeface="ＭＳ Ｐゴシック"/>
                <a:cs typeface="ＭＳ Ｐゴシック"/>
              </a:rPr>
              <a:t>Loosen the tourniquet slowly.</a:t>
            </a:r>
          </a:p>
          <a:p>
            <a:pPr lvl="1" eaLnBrk="1" hangingPunct="1">
              <a:lnSpc>
                <a:spcPct val="90000"/>
              </a:lnSpc>
            </a:pPr>
            <a:r>
              <a:rPr lang="en-US" smtClean="0">
                <a:ea typeface="ＭＳ Ｐゴシック"/>
                <a:cs typeface="ＭＳ Ｐゴシック"/>
              </a:rPr>
              <a:t>Observe for bleeding.</a:t>
            </a:r>
          </a:p>
          <a:p>
            <a:pPr eaLnBrk="1" hangingPunct="1">
              <a:lnSpc>
                <a:spcPct val="90000"/>
              </a:lnSpc>
            </a:pPr>
            <a:r>
              <a:rPr lang="en-US" sz="2800" smtClean="0">
                <a:ea typeface="ＭＳ Ｐゴシック"/>
                <a:cs typeface="ＭＳ Ｐゴシック"/>
              </a:rPr>
              <a:t>Apply Combat Gauze to the wound per instructions later in the presentation if wound is still bleeding.</a:t>
            </a:r>
          </a:p>
          <a:p>
            <a:pPr eaLnBrk="1" hangingPunct="1">
              <a:lnSpc>
                <a:spcPct val="90000"/>
              </a:lnSpc>
            </a:pPr>
            <a:r>
              <a:rPr lang="en-US" sz="2800" smtClean="0">
                <a:ea typeface="ＭＳ Ｐゴシック"/>
                <a:cs typeface="ＭＳ Ｐゴシック"/>
              </a:rPr>
              <a:t>If bleeding remains controlled, cover the Combat Gauze with a pressure dressing. </a:t>
            </a:r>
          </a:p>
          <a:p>
            <a:pPr lvl="1" eaLnBrk="1" hangingPunct="1">
              <a:lnSpc>
                <a:spcPct val="90000"/>
              </a:lnSpc>
            </a:pPr>
            <a:r>
              <a:rPr lang="en-US" smtClean="0">
                <a:ea typeface="ＭＳ Ｐゴシック"/>
                <a:cs typeface="ＭＳ Ｐゴシック"/>
              </a:rPr>
              <a:t>Leave loose tourniquet in place.</a:t>
            </a:r>
          </a:p>
          <a:p>
            <a:pPr eaLnBrk="1" hangingPunct="1">
              <a:lnSpc>
                <a:spcPct val="90000"/>
              </a:lnSpc>
            </a:pPr>
            <a:r>
              <a:rPr lang="en-US" sz="2800" smtClean="0">
                <a:ea typeface="ＭＳ Ｐゴシック"/>
                <a:cs typeface="ＭＳ Ｐゴシック"/>
              </a:rPr>
              <a:t>If bleeding is not controlled without the tourniquet, re-tighten it.</a:t>
            </a:r>
          </a:p>
        </p:txBody>
      </p:sp>
      <p:sp>
        <p:nvSpPr>
          <p:cNvPr id="177154" name="Rectangle 2"/>
          <p:cNvSpPr>
            <a:spLocks noGrp="1" noChangeArrowheads="1"/>
          </p:cNvSpPr>
          <p:nvPr>
            <p:ph type="title" idx="4294967295"/>
          </p:nvPr>
        </p:nvSpPr>
        <p:spPr>
          <a:xfrm>
            <a:off x="1676400" y="28575"/>
            <a:ext cx="6781800" cy="1143000"/>
          </a:xfrm>
        </p:spPr>
        <p:txBody>
          <a:bodyPr/>
          <a:lstStyle/>
          <a:p>
            <a:pPr eaLnBrk="1" hangingPunct="1"/>
            <a:r>
              <a:rPr lang="en-US" sz="4400" smtClean="0">
                <a:ea typeface="ＭＳ Ｐゴシック"/>
                <a:cs typeface="ＭＳ Ｐゴシック"/>
              </a:rPr>
              <a:t>Removing the Tourniquet</a:t>
            </a: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1" name="Rectangle 2"/>
          <p:cNvSpPr>
            <a:spLocks noGrp="1" noChangeArrowheads="1"/>
          </p:cNvSpPr>
          <p:nvPr>
            <p:ph type="title" idx="4294967295"/>
          </p:nvPr>
        </p:nvSpPr>
        <p:spPr>
          <a:xfrm>
            <a:off x="1447800" y="76200"/>
            <a:ext cx="6858000" cy="1143000"/>
          </a:xfrm>
        </p:spPr>
        <p:txBody>
          <a:bodyPr/>
          <a:lstStyle/>
          <a:p>
            <a:pPr eaLnBrk="1" hangingPunct="1"/>
            <a:r>
              <a:rPr lang="en-US" smtClean="0">
                <a:ea typeface="ＭＳ Ｐゴシック"/>
                <a:cs typeface="ＭＳ Ｐゴシック"/>
              </a:rPr>
              <a:t>TCCC</a:t>
            </a:r>
            <a:br>
              <a:rPr lang="en-US" smtClean="0">
                <a:ea typeface="ＭＳ Ｐゴシック"/>
                <a:cs typeface="ＭＳ Ｐゴシック"/>
              </a:rPr>
            </a:br>
            <a:r>
              <a:rPr lang="en-US" smtClean="0">
                <a:ea typeface="ＭＳ Ｐゴシック"/>
                <a:cs typeface="ＭＳ Ｐゴシック"/>
              </a:rPr>
              <a:t>Hemostatic Agent</a:t>
            </a:r>
          </a:p>
        </p:txBody>
      </p:sp>
      <p:pic>
        <p:nvPicPr>
          <p:cNvPr id="179202" name="Picture 3" descr="TCCC Rangers"/>
          <p:cNvPicPr>
            <a:picLocks noChangeAspect="1" noChangeArrowheads="1"/>
          </p:cNvPicPr>
          <p:nvPr/>
        </p:nvPicPr>
        <p:blipFill>
          <a:blip r:embed="rId3"/>
          <a:srcRect/>
          <a:stretch>
            <a:fillRect/>
          </a:stretch>
        </p:blipFill>
        <p:spPr bwMode="auto">
          <a:xfrm>
            <a:off x="1600200" y="1752600"/>
            <a:ext cx="6270625" cy="4138613"/>
          </a:xfrm>
          <a:prstGeom prst="rect">
            <a:avLst/>
          </a:prstGeom>
          <a:noFill/>
          <a:ln w="9525">
            <a:noFill/>
            <a:miter lim="800000"/>
            <a:headEnd/>
            <a:tailEnd/>
          </a:ln>
        </p:spPr>
      </p:pic>
      <p:sp>
        <p:nvSpPr>
          <p:cNvPr id="179203" name="Text Box 4"/>
          <p:cNvSpPr txBox="1">
            <a:spLocks noChangeArrowheads="1"/>
          </p:cNvSpPr>
          <p:nvPr/>
        </p:nvSpPr>
        <p:spPr bwMode="auto">
          <a:xfrm>
            <a:off x="1600200" y="6049963"/>
            <a:ext cx="6270625" cy="579437"/>
          </a:xfrm>
          <a:prstGeom prst="rect">
            <a:avLst/>
          </a:prstGeom>
          <a:noFill/>
          <a:ln w="9525">
            <a:noFill/>
            <a:miter lim="800000"/>
            <a:headEnd/>
            <a:tailEnd/>
          </a:ln>
        </p:spPr>
        <p:txBody>
          <a:bodyPr>
            <a:spAutoFit/>
          </a:bodyPr>
          <a:lstStyle/>
          <a:p>
            <a:pPr algn="ctr"/>
            <a:r>
              <a:rPr lang="en-US" sz="3200" b="1"/>
              <a:t>QuikClot</a:t>
            </a:r>
            <a:r>
              <a:rPr lang="en-US" sz="3200" b="1" baseline="30000"/>
              <a:t>® </a:t>
            </a:r>
            <a:r>
              <a:rPr lang="en-US" sz="3200" b="1"/>
              <a:t>Combat Gauze™</a:t>
            </a: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49" name="Rectangle 2"/>
          <p:cNvSpPr>
            <a:spLocks noGrp="1" noChangeArrowheads="1"/>
          </p:cNvSpPr>
          <p:nvPr>
            <p:ph idx="4294967295"/>
          </p:nvPr>
        </p:nvSpPr>
        <p:spPr>
          <a:xfrm>
            <a:off x="152400" y="2133600"/>
            <a:ext cx="5715000" cy="3810000"/>
          </a:xfrm>
        </p:spPr>
        <p:txBody>
          <a:bodyPr/>
          <a:lstStyle/>
          <a:p>
            <a:pPr eaLnBrk="1" hangingPunct="1">
              <a:lnSpc>
                <a:spcPct val="90000"/>
              </a:lnSpc>
              <a:spcBef>
                <a:spcPct val="0"/>
              </a:spcBef>
            </a:pPr>
            <a:r>
              <a:rPr lang="en-US" u="sng" smtClean="0">
                <a:ea typeface="ＭＳ Ｐゴシック"/>
                <a:cs typeface="ＭＳ Ｐゴシック"/>
              </a:rPr>
              <a:t>Combat Gauze</a:t>
            </a:r>
            <a:r>
              <a:rPr lang="en-US" smtClean="0">
                <a:ea typeface="ＭＳ Ｐゴシック"/>
                <a:cs typeface="ＭＳ Ｐゴシック"/>
              </a:rPr>
              <a:t> has been</a:t>
            </a:r>
          </a:p>
          <a:p>
            <a:pPr eaLnBrk="1" hangingPunct="1">
              <a:lnSpc>
                <a:spcPct val="90000"/>
              </a:lnSpc>
              <a:spcBef>
                <a:spcPct val="0"/>
              </a:spcBef>
              <a:buFont typeface="Wingdings" pitchFamily="2" charset="2"/>
              <a:buNone/>
            </a:pPr>
            <a:r>
              <a:rPr lang="en-US" smtClean="0">
                <a:ea typeface="ＭＳ Ｐゴシック"/>
                <a:cs typeface="ＭＳ Ｐゴシック"/>
              </a:rPr>
              <a:t>    shown in lab studies</a:t>
            </a:r>
          </a:p>
          <a:p>
            <a:pPr eaLnBrk="1" hangingPunct="1">
              <a:lnSpc>
                <a:spcPct val="90000"/>
              </a:lnSpc>
              <a:spcBef>
                <a:spcPct val="0"/>
              </a:spcBef>
              <a:buFont typeface="Wingdings" pitchFamily="2" charset="2"/>
              <a:buNone/>
            </a:pPr>
            <a:r>
              <a:rPr lang="en-US" smtClean="0">
                <a:ea typeface="ＭＳ Ｐゴシック"/>
                <a:cs typeface="ＭＳ Ｐゴシック"/>
              </a:rPr>
              <a:t>    to be more effective than</a:t>
            </a:r>
          </a:p>
          <a:p>
            <a:pPr eaLnBrk="1" hangingPunct="1">
              <a:lnSpc>
                <a:spcPct val="90000"/>
              </a:lnSpc>
              <a:spcBef>
                <a:spcPct val="0"/>
              </a:spcBef>
              <a:buFont typeface="Wingdings" pitchFamily="2" charset="2"/>
              <a:buNone/>
            </a:pPr>
            <a:r>
              <a:rPr lang="en-US" smtClean="0">
                <a:ea typeface="ＭＳ Ｐゴシック"/>
                <a:cs typeface="ＭＳ Ｐゴシック"/>
              </a:rPr>
              <a:t>    the previous hemostatic agents</a:t>
            </a:r>
          </a:p>
          <a:p>
            <a:pPr eaLnBrk="1" hangingPunct="1">
              <a:spcBef>
                <a:spcPct val="0"/>
              </a:spcBef>
              <a:spcAft>
                <a:spcPts val="600"/>
              </a:spcAft>
              <a:buFont typeface="Arial" charset="0"/>
              <a:buNone/>
            </a:pPr>
            <a:r>
              <a:rPr lang="en-US" smtClean="0">
                <a:ea typeface="ＭＳ Ｐゴシック"/>
                <a:cs typeface="ＭＳ Ｐゴシック"/>
              </a:rPr>
              <a:t>    HemCon</a:t>
            </a:r>
            <a:r>
              <a:rPr lang="en-US" baseline="30000" smtClean="0">
                <a:ea typeface="ＭＳ Ｐゴシック"/>
                <a:cs typeface="ＭＳ Ｐゴシック"/>
              </a:rPr>
              <a:t>®</a:t>
            </a:r>
            <a:r>
              <a:rPr lang="en-US" smtClean="0">
                <a:ea typeface="ＭＳ Ｐゴシック"/>
                <a:cs typeface="ＭＳ Ｐゴシック"/>
              </a:rPr>
              <a:t> and QuikClot</a:t>
            </a:r>
            <a:r>
              <a:rPr lang="en-US" baseline="30000" smtClean="0">
                <a:ea typeface="ＭＳ Ｐゴシック"/>
                <a:cs typeface="ＭＳ Ｐゴシック"/>
              </a:rPr>
              <a:t> ®.</a:t>
            </a:r>
            <a:endParaRPr lang="en-US" smtClean="0">
              <a:ea typeface="ＭＳ Ｐゴシック"/>
              <a:cs typeface="ＭＳ Ｐゴシック"/>
            </a:endParaRPr>
          </a:p>
          <a:p>
            <a:pPr eaLnBrk="1" hangingPunct="1">
              <a:lnSpc>
                <a:spcPct val="90000"/>
              </a:lnSpc>
              <a:spcBef>
                <a:spcPct val="0"/>
              </a:spcBef>
            </a:pPr>
            <a:r>
              <a:rPr lang="en-US" smtClean="0">
                <a:ea typeface="ＭＳ Ｐゴシック"/>
                <a:cs typeface="ＭＳ Ｐゴシック"/>
              </a:rPr>
              <a:t>Both Army (USAISR)</a:t>
            </a:r>
          </a:p>
          <a:p>
            <a:pPr eaLnBrk="1" hangingPunct="1">
              <a:lnSpc>
                <a:spcPct val="90000"/>
              </a:lnSpc>
              <a:spcBef>
                <a:spcPct val="0"/>
              </a:spcBef>
              <a:buFont typeface="Wingdings" pitchFamily="2" charset="2"/>
              <a:buNone/>
            </a:pPr>
            <a:r>
              <a:rPr lang="en-US" smtClean="0">
                <a:ea typeface="ＭＳ Ｐゴシック"/>
                <a:cs typeface="ＭＳ Ｐゴシック"/>
              </a:rPr>
              <a:t>    and Navy (NMRC) studies</a:t>
            </a:r>
          </a:p>
          <a:p>
            <a:pPr eaLnBrk="1" hangingPunct="1">
              <a:lnSpc>
                <a:spcPct val="90000"/>
              </a:lnSpc>
              <a:spcBef>
                <a:spcPct val="0"/>
              </a:spcBef>
              <a:buFont typeface="Wingdings" pitchFamily="2" charset="2"/>
              <a:buNone/>
            </a:pPr>
            <a:r>
              <a:rPr lang="en-US" smtClean="0">
                <a:ea typeface="ＭＳ Ｐゴシック"/>
                <a:cs typeface="ＭＳ Ｐゴシック"/>
              </a:rPr>
              <a:t>    confirmed</a:t>
            </a:r>
          </a:p>
        </p:txBody>
      </p:sp>
      <p:pic>
        <p:nvPicPr>
          <p:cNvPr id="181250" name="Picture 2"/>
          <p:cNvPicPr>
            <a:picLocks noChangeAspect="1" noChangeArrowheads="1"/>
          </p:cNvPicPr>
          <p:nvPr/>
        </p:nvPicPr>
        <p:blipFill>
          <a:blip r:embed="rId3">
            <a:lum bright="-10000"/>
          </a:blip>
          <a:srcRect/>
          <a:stretch>
            <a:fillRect/>
          </a:stretch>
        </p:blipFill>
        <p:spPr bwMode="auto">
          <a:xfrm>
            <a:off x="5867400" y="2362200"/>
            <a:ext cx="2900363" cy="3352800"/>
          </a:xfrm>
          <a:prstGeom prst="rect">
            <a:avLst/>
          </a:prstGeom>
          <a:noFill/>
          <a:ln w="9525">
            <a:noFill/>
            <a:miter lim="800000"/>
            <a:headEnd/>
            <a:tailEnd/>
          </a:ln>
        </p:spPr>
      </p:pic>
      <p:sp>
        <p:nvSpPr>
          <p:cNvPr id="181251" name="Text Box 6"/>
          <p:cNvSpPr txBox="1">
            <a:spLocks noChangeArrowheads="1"/>
          </p:cNvSpPr>
          <p:nvPr/>
        </p:nvSpPr>
        <p:spPr bwMode="auto">
          <a:xfrm>
            <a:off x="2689225" y="152400"/>
            <a:ext cx="4627563" cy="923925"/>
          </a:xfrm>
          <a:prstGeom prst="rect">
            <a:avLst/>
          </a:prstGeom>
          <a:noFill/>
          <a:ln w="9525">
            <a:noFill/>
            <a:miter lim="800000"/>
            <a:headEnd/>
            <a:tailEnd/>
          </a:ln>
        </p:spPr>
        <p:txBody>
          <a:bodyPr wrap="none">
            <a:spAutoFit/>
          </a:bodyPr>
          <a:lstStyle/>
          <a:p>
            <a:pPr algn="ctr"/>
            <a:r>
              <a:rPr lang="en-US" sz="5400" b="1"/>
              <a:t>Combat Gauze</a:t>
            </a: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3297" name="Picture 4" descr="Hemostatics Presentation ISR Summary April 1 08a"/>
          <p:cNvPicPr>
            <a:picLocks noChangeAspect="1" noChangeArrowheads="1"/>
          </p:cNvPicPr>
          <p:nvPr/>
        </p:nvPicPr>
        <p:blipFill>
          <a:blip r:embed="rId3"/>
          <a:srcRect/>
          <a:stretch>
            <a:fillRect/>
          </a:stretch>
        </p:blipFill>
        <p:spPr bwMode="auto">
          <a:xfrm>
            <a:off x="0" y="22225"/>
            <a:ext cx="9144000" cy="6858000"/>
          </a:xfrm>
          <a:prstGeom prst="rect">
            <a:avLst/>
          </a:prstGeom>
          <a:noFill/>
          <a:ln w="9525">
            <a:noFill/>
            <a:miter lim="800000"/>
            <a:headEnd/>
            <a:tailEnd/>
          </a:ln>
        </p:spPr>
      </p:pic>
      <p:sp>
        <p:nvSpPr>
          <p:cNvPr id="183298" name="Text Box 5"/>
          <p:cNvSpPr txBox="1">
            <a:spLocks noChangeArrowheads="1"/>
          </p:cNvSpPr>
          <p:nvPr/>
        </p:nvSpPr>
        <p:spPr bwMode="auto">
          <a:xfrm>
            <a:off x="228600" y="6361113"/>
            <a:ext cx="3975100" cy="420687"/>
          </a:xfrm>
          <a:prstGeom prst="rect">
            <a:avLst/>
          </a:prstGeom>
          <a:noFill/>
          <a:ln w="9525">
            <a:noFill/>
            <a:miter lim="800000"/>
            <a:headEnd/>
            <a:tailEnd/>
          </a:ln>
        </p:spPr>
        <p:txBody>
          <a:bodyPr wrap="none">
            <a:spAutoFit/>
          </a:bodyPr>
          <a:lstStyle/>
          <a:p>
            <a:pPr marL="342900" indent="-342900">
              <a:lnSpc>
                <a:spcPct val="90000"/>
              </a:lnSpc>
              <a:spcBef>
                <a:spcPct val="20000"/>
              </a:spcBef>
              <a:buSzPct val="50000"/>
              <a:buFont typeface="Wingdings" pitchFamily="2" charset="2"/>
              <a:buNone/>
            </a:pPr>
            <a:r>
              <a:rPr lang="en-US" sz="2400" i="1">
                <a:solidFill>
                  <a:srgbClr val="FFFF00"/>
                </a:solidFill>
              </a:rPr>
              <a:t>Courtesy Dr. Bijan Kheirabadi</a:t>
            </a: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Rectangle 2"/>
          <p:cNvSpPr>
            <a:spLocks noGrp="1" noChangeArrowheads="1"/>
          </p:cNvSpPr>
          <p:nvPr>
            <p:ph type="title" idx="4294967295"/>
          </p:nvPr>
        </p:nvSpPr>
        <p:spPr>
          <a:xfrm>
            <a:off x="1295400" y="76200"/>
            <a:ext cx="7543800" cy="1143000"/>
          </a:xfrm>
        </p:spPr>
        <p:txBody>
          <a:bodyPr rtlCol="0">
            <a:normAutofit fontScale="90000"/>
          </a:bodyPr>
          <a:lstStyle/>
          <a:p>
            <a:pPr eaLnBrk="1" fontAlgn="auto" hangingPunct="1">
              <a:spcAft>
                <a:spcPts val="0"/>
              </a:spcAft>
              <a:defRPr/>
            </a:pPr>
            <a:r>
              <a:rPr lang="en-US" dirty="0" smtClean="0">
                <a:ea typeface="ＭＳ Ｐゴシック"/>
                <a:cs typeface="ＭＳ Ｐゴシック"/>
              </a:rPr>
              <a:t>CoTCCC Recommendation</a:t>
            </a:r>
            <a:br>
              <a:rPr lang="en-US" dirty="0" smtClean="0">
                <a:ea typeface="ＭＳ Ｐゴシック"/>
                <a:cs typeface="ＭＳ Ｐゴシック"/>
              </a:rPr>
            </a:br>
            <a:r>
              <a:rPr lang="en-US" dirty="0" smtClean="0">
                <a:ea typeface="ＭＳ Ｐゴシック"/>
                <a:cs typeface="ＭＳ Ｐゴシック"/>
              </a:rPr>
              <a:t>February 2009</a:t>
            </a:r>
          </a:p>
        </p:txBody>
      </p:sp>
      <p:sp>
        <p:nvSpPr>
          <p:cNvPr id="185346" name="Rectangle 3"/>
          <p:cNvSpPr>
            <a:spLocks noGrp="1" noChangeArrowheads="1"/>
          </p:cNvSpPr>
          <p:nvPr>
            <p:ph idx="4294967295"/>
          </p:nvPr>
        </p:nvSpPr>
        <p:spPr>
          <a:xfrm>
            <a:off x="533400" y="1828800"/>
            <a:ext cx="8229600" cy="4525963"/>
          </a:xfrm>
        </p:spPr>
        <p:txBody>
          <a:bodyPr/>
          <a:lstStyle/>
          <a:p>
            <a:pPr eaLnBrk="1" hangingPunct="1"/>
            <a:r>
              <a:rPr lang="en-US" b="1" smtClean="0">
                <a:solidFill>
                  <a:srgbClr val="FF0000"/>
                </a:solidFill>
                <a:ea typeface="ＭＳ Ｐゴシック"/>
                <a:cs typeface="ＭＳ Ｐゴシック"/>
              </a:rPr>
              <a:t>Combat Gauze is the hemostatic agent of choice.</a:t>
            </a:r>
          </a:p>
          <a:p>
            <a:pPr eaLnBrk="1" hangingPunct="1"/>
            <a:r>
              <a:rPr lang="en-US" smtClean="0">
                <a:ea typeface="ＭＳ Ｐゴシック"/>
                <a:cs typeface="ＭＳ Ｐゴシック"/>
              </a:rPr>
              <a:t>The previously recommended agent WoundStat</a:t>
            </a:r>
            <a:r>
              <a:rPr lang="en-US" baseline="30000" smtClean="0">
                <a:ea typeface="ＭＳ Ｐゴシック"/>
                <a:cs typeface="ＭＳ Ｐゴシック"/>
              </a:rPr>
              <a:t> ®</a:t>
            </a:r>
            <a:r>
              <a:rPr lang="en-US" smtClean="0">
                <a:ea typeface="ＭＳ Ｐゴシック"/>
                <a:cs typeface="ＭＳ Ｐゴシック"/>
              </a:rPr>
              <a:t> has been removed from the guidelines as a result of concerns about its safety.</a:t>
            </a:r>
          </a:p>
          <a:p>
            <a:pPr eaLnBrk="1" hangingPunct="1"/>
            <a:r>
              <a:rPr lang="en-US" smtClean="0">
                <a:ea typeface="ＭＳ Ｐゴシック"/>
                <a:cs typeface="ＭＳ Ｐゴシック"/>
              </a:rPr>
              <a:t>Additionally, combat medical personnel preferred a gauze-type agent.</a:t>
            </a: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3" name="Rectangle 3"/>
          <p:cNvSpPr>
            <a:spLocks noGrp="1" noChangeArrowheads="1"/>
          </p:cNvSpPr>
          <p:nvPr>
            <p:ph idx="4294967295"/>
          </p:nvPr>
        </p:nvSpPr>
        <p:spPr>
          <a:xfrm>
            <a:off x="304800" y="1981200"/>
            <a:ext cx="8534400" cy="3810000"/>
          </a:xfrm>
        </p:spPr>
        <p:txBody>
          <a:bodyPr/>
          <a:lstStyle/>
          <a:p>
            <a:pPr eaLnBrk="1" hangingPunct="1"/>
            <a:r>
              <a:rPr lang="en-US" smtClean="0">
                <a:ea typeface="ＭＳ Ｐゴシック"/>
                <a:cs typeface="ＭＳ Ｐゴシック"/>
              </a:rPr>
              <a:t>Combat Gauze™ demonstrated an increased ability to stop bleeding over other hemostatic agents.</a:t>
            </a:r>
          </a:p>
          <a:p>
            <a:pPr eaLnBrk="1" hangingPunct="1"/>
            <a:r>
              <a:rPr lang="en-US" smtClean="0">
                <a:ea typeface="ＭＳ Ｐゴシック"/>
                <a:cs typeface="ＭＳ Ｐゴシック"/>
              </a:rPr>
              <a:t>There is no exothermic (heat generating) reaction when Combat Gauze™ is applied.</a:t>
            </a:r>
          </a:p>
          <a:p>
            <a:pPr eaLnBrk="1" hangingPunct="1"/>
            <a:r>
              <a:rPr lang="en-US" smtClean="0">
                <a:ea typeface="ＭＳ Ｐゴシック"/>
                <a:cs typeface="ＭＳ Ｐゴシック"/>
              </a:rPr>
              <a:t>The cost is significantly less than the previously recommended HemCon</a:t>
            </a:r>
            <a:r>
              <a:rPr lang="en-US" baseline="30000" smtClean="0">
                <a:ea typeface="ＭＳ Ｐゴシック"/>
                <a:cs typeface="ＭＳ Ｐゴシック"/>
              </a:rPr>
              <a:t>®</a:t>
            </a:r>
          </a:p>
        </p:txBody>
      </p:sp>
      <p:sp>
        <p:nvSpPr>
          <p:cNvPr id="187394" name="Text Box 6"/>
          <p:cNvSpPr txBox="1">
            <a:spLocks noChangeArrowheads="1"/>
          </p:cNvSpPr>
          <p:nvPr/>
        </p:nvSpPr>
        <p:spPr bwMode="auto">
          <a:xfrm>
            <a:off x="2689225" y="152400"/>
            <a:ext cx="4627563" cy="923925"/>
          </a:xfrm>
          <a:prstGeom prst="rect">
            <a:avLst/>
          </a:prstGeom>
          <a:noFill/>
          <a:ln w="9525">
            <a:noFill/>
            <a:miter lim="800000"/>
            <a:headEnd/>
            <a:tailEnd/>
          </a:ln>
        </p:spPr>
        <p:txBody>
          <a:bodyPr wrap="none">
            <a:spAutoFit/>
          </a:bodyPr>
          <a:lstStyle/>
          <a:p>
            <a:pPr algn="ctr"/>
            <a:r>
              <a:rPr lang="en-US" sz="5400" b="1"/>
              <a:t>Combat Gauze</a:t>
            </a: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1" name="Slide Number Placeholder 5"/>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08226124-3A6C-4E29-8126-B888FB0043DE}" type="slidenum">
              <a:rPr lang="en-US" sz="1200">
                <a:solidFill>
                  <a:srgbClr val="898989"/>
                </a:solidFill>
              </a:rPr>
              <a:pPr algn="r"/>
              <a:t>86</a:t>
            </a:fld>
            <a:endParaRPr lang="en-US" sz="1200">
              <a:solidFill>
                <a:srgbClr val="898989"/>
              </a:solidFill>
            </a:endParaRPr>
          </a:p>
        </p:txBody>
      </p:sp>
      <p:sp>
        <p:nvSpPr>
          <p:cNvPr id="189442" name="Text Box 29"/>
          <p:cNvSpPr txBox="1">
            <a:spLocks noChangeArrowheads="1"/>
          </p:cNvSpPr>
          <p:nvPr/>
        </p:nvSpPr>
        <p:spPr bwMode="auto">
          <a:xfrm>
            <a:off x="3108325" y="1660525"/>
            <a:ext cx="184150" cy="336550"/>
          </a:xfrm>
          <a:prstGeom prst="rect">
            <a:avLst/>
          </a:prstGeom>
          <a:noFill/>
          <a:ln w="9525">
            <a:noFill/>
            <a:miter lim="800000"/>
            <a:headEnd/>
            <a:tailEnd/>
          </a:ln>
        </p:spPr>
        <p:txBody>
          <a:bodyPr wrap="none">
            <a:spAutoFit/>
          </a:bodyPr>
          <a:lstStyle/>
          <a:p>
            <a:endParaRPr lang="en-US" sz="2400" baseline="30000">
              <a:latin typeface="Calibri" pitchFamily="34" charset="0"/>
              <a:cs typeface="Arial" charset="0"/>
            </a:endParaRPr>
          </a:p>
        </p:txBody>
      </p:sp>
      <p:sp>
        <p:nvSpPr>
          <p:cNvPr id="9" name="Footer Placeholder 5"/>
          <p:cNvSpPr txBox="1">
            <a:spLocks noGrp="1"/>
          </p:cNvSpPr>
          <p:nvPr/>
        </p:nvSpPr>
        <p:spPr>
          <a:xfrm>
            <a:off x="457200" y="6477000"/>
            <a:ext cx="8229600" cy="168275"/>
          </a:xfrm>
          <a:prstGeom prst="rect">
            <a:avLst/>
          </a:prstGeom>
          <a:noFill/>
        </p:spPr>
        <p:txBody>
          <a:bodyPr anchor="ctr"/>
          <a:lstStyle>
            <a:lvl1pPr>
              <a:defRPr/>
            </a:lvl1pPr>
          </a:lstStyle>
          <a:p>
            <a:pPr algn="ctr" fontAlgn="auto">
              <a:spcBef>
                <a:spcPts val="0"/>
              </a:spcBef>
              <a:spcAft>
                <a:spcPts val="0"/>
              </a:spcAft>
              <a:defRPr/>
            </a:pPr>
            <a:r>
              <a:rPr lang="en-US" sz="1200" dirty="0" smtClean="0">
                <a:solidFill>
                  <a:schemeClr val="tx1">
                    <a:tint val="75000"/>
                  </a:schemeClr>
                </a:solidFill>
                <a:latin typeface="+mn-lt"/>
                <a:ea typeface="+mn-ea"/>
                <a:cs typeface="+mn-cs"/>
              </a:rPr>
              <a:t>Combat Medical Systems, LLC, </a:t>
            </a:r>
            <a:r>
              <a:rPr lang="en-US" sz="900" dirty="0" smtClean="0">
                <a:solidFill>
                  <a:schemeClr val="tx1">
                    <a:tint val="75000"/>
                  </a:schemeClr>
                </a:solidFill>
                <a:latin typeface="+mn-lt"/>
                <a:ea typeface="+mn-ea"/>
                <a:cs typeface="+mn-cs"/>
              </a:rPr>
              <a:t>Tel</a:t>
            </a:r>
            <a:r>
              <a:rPr lang="en-US" sz="1200" dirty="0" smtClean="0">
                <a:solidFill>
                  <a:schemeClr val="tx1">
                    <a:tint val="75000"/>
                  </a:schemeClr>
                </a:solidFill>
                <a:latin typeface="+mn-lt"/>
                <a:ea typeface="+mn-ea"/>
                <a:cs typeface="+mn-cs"/>
              </a:rPr>
              <a:t>: 910-426-0003, Fax: 910-426-0009, Website: www.combatgauze.com</a:t>
            </a:r>
          </a:p>
        </p:txBody>
      </p:sp>
      <p:sp>
        <p:nvSpPr>
          <p:cNvPr id="189444" name="Rectangle 10"/>
          <p:cNvSpPr>
            <a:spLocks noChangeArrowheads="1"/>
          </p:cNvSpPr>
          <p:nvPr/>
        </p:nvSpPr>
        <p:spPr bwMode="auto">
          <a:xfrm>
            <a:off x="152400" y="1997075"/>
            <a:ext cx="5535613" cy="3108325"/>
          </a:xfrm>
          <a:prstGeom prst="rect">
            <a:avLst/>
          </a:prstGeom>
          <a:noFill/>
          <a:ln w="9525">
            <a:noFill/>
            <a:miter lim="800000"/>
            <a:headEnd/>
            <a:tailEnd/>
          </a:ln>
        </p:spPr>
        <p:txBody>
          <a:bodyPr>
            <a:spAutoFit/>
          </a:bodyPr>
          <a:lstStyle/>
          <a:p>
            <a:pPr marL="457200" indent="-457200" eaLnBrk="0" hangingPunct="0">
              <a:buFont typeface="Arial" charset="0"/>
              <a:buChar char="•"/>
            </a:pPr>
            <a:r>
              <a:rPr lang="en-US">
                <a:cs typeface="Times New Roman" pitchFamily="18" charset="0"/>
              </a:rPr>
              <a:t>Combat Gauze</a:t>
            </a:r>
            <a:r>
              <a:rPr lang="en-US" baseline="30000">
                <a:cs typeface="Times New Roman" pitchFamily="18" charset="0"/>
              </a:rPr>
              <a:t>™ </a:t>
            </a:r>
            <a:r>
              <a:rPr lang="en-US">
                <a:cs typeface="Times New Roman" pitchFamily="18" charset="0"/>
              </a:rPr>
              <a:t>is a 3-inch x 4-yard roll of sterile gauze    impregnated with kaolin, a material that causes blood to clot. </a:t>
            </a:r>
          </a:p>
          <a:p>
            <a:pPr marL="457200" indent="-457200" eaLnBrk="0" hangingPunct="0">
              <a:buFont typeface="Arial" charset="0"/>
              <a:buChar char="•"/>
            </a:pPr>
            <a:r>
              <a:rPr lang="en-US">
                <a:cs typeface="Times New Roman" pitchFamily="18" charset="0"/>
              </a:rPr>
              <a:t>It has been found in lab studies to control bleeding that would otherwise be fatal.</a:t>
            </a:r>
            <a:endParaRPr lang="en-US" sz="1800">
              <a:cs typeface="Times New Roman" pitchFamily="18" charset="0"/>
            </a:endParaRPr>
          </a:p>
        </p:txBody>
      </p:sp>
      <p:sp>
        <p:nvSpPr>
          <p:cNvPr id="189445" name="Title 10"/>
          <p:cNvSpPr txBox="1">
            <a:spLocks/>
          </p:cNvSpPr>
          <p:nvPr/>
        </p:nvSpPr>
        <p:spPr bwMode="auto">
          <a:xfrm>
            <a:off x="914400" y="12700"/>
            <a:ext cx="8229600" cy="1600200"/>
          </a:xfrm>
          <a:prstGeom prst="rect">
            <a:avLst/>
          </a:prstGeom>
          <a:noFill/>
          <a:ln w="9525">
            <a:noFill/>
            <a:miter lim="800000"/>
            <a:headEnd/>
            <a:tailEnd/>
          </a:ln>
        </p:spPr>
        <p:txBody>
          <a:bodyPr>
            <a:spAutoFit/>
          </a:bodyPr>
          <a:lstStyle/>
          <a:p>
            <a:pPr algn="ctr"/>
            <a:r>
              <a:rPr lang="en-US" sz="5400" b="1"/>
              <a:t>Combat Gauze</a:t>
            </a:r>
            <a:r>
              <a:rPr lang="en-US" sz="5400" b="1" baseline="30000"/>
              <a:t>™</a:t>
            </a:r>
          </a:p>
          <a:p>
            <a:pPr algn="ctr"/>
            <a:r>
              <a:rPr lang="en-US" sz="4400" b="1"/>
              <a:t>NSN 6510-01-562-3325</a:t>
            </a:r>
          </a:p>
        </p:txBody>
      </p:sp>
      <p:pic>
        <p:nvPicPr>
          <p:cNvPr id="189446" name="Picture 2"/>
          <p:cNvPicPr>
            <a:picLocks noChangeAspect="1" noChangeArrowheads="1"/>
          </p:cNvPicPr>
          <p:nvPr/>
        </p:nvPicPr>
        <p:blipFill>
          <a:blip r:embed="rId3"/>
          <a:srcRect r="4224" b="1695"/>
          <a:stretch>
            <a:fillRect/>
          </a:stretch>
        </p:blipFill>
        <p:spPr bwMode="auto">
          <a:xfrm>
            <a:off x="5688013" y="2438400"/>
            <a:ext cx="3455987" cy="441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89" name="Text Box 5"/>
          <p:cNvSpPr txBox="1">
            <a:spLocks noChangeArrowheads="1"/>
          </p:cNvSpPr>
          <p:nvPr/>
        </p:nvSpPr>
        <p:spPr bwMode="auto">
          <a:xfrm>
            <a:off x="457200" y="1676400"/>
            <a:ext cx="4114800" cy="4400550"/>
          </a:xfrm>
          <a:prstGeom prst="rect">
            <a:avLst/>
          </a:prstGeom>
          <a:noFill/>
          <a:ln w="9525">
            <a:noFill/>
            <a:miter lim="800000"/>
            <a:headEnd/>
            <a:tailEnd/>
          </a:ln>
        </p:spPr>
        <p:txBody>
          <a:bodyPr>
            <a:spAutoFit/>
          </a:bodyPr>
          <a:lstStyle/>
          <a:p>
            <a:pPr marL="457200" indent="-273050">
              <a:buFont typeface="Arial" charset="0"/>
              <a:buChar char="•"/>
            </a:pPr>
            <a:r>
              <a:rPr lang="en-US">
                <a:cs typeface="Times New Roman" pitchFamily="18" charset="0"/>
              </a:rPr>
              <a:t>Open clothing around the wound.</a:t>
            </a:r>
          </a:p>
          <a:p>
            <a:pPr marL="457200" indent="-273050">
              <a:buFont typeface="Arial" charset="0"/>
              <a:buChar char="•"/>
            </a:pPr>
            <a:r>
              <a:rPr lang="en-US">
                <a:cs typeface="Times New Roman" pitchFamily="18" charset="0"/>
              </a:rPr>
              <a:t>If possible, remove excess pooled blood from the  wound while preserving any clots already formed in the wound.</a:t>
            </a:r>
          </a:p>
          <a:p>
            <a:pPr marL="457200" indent="-273050">
              <a:buFont typeface="Arial" charset="0"/>
              <a:buChar char="•"/>
            </a:pPr>
            <a:r>
              <a:rPr lang="en-US">
                <a:cs typeface="Times New Roman" pitchFamily="18" charset="0"/>
              </a:rPr>
              <a:t>Locate the source of the most active bleeding.</a:t>
            </a:r>
          </a:p>
        </p:txBody>
      </p:sp>
      <p:pic>
        <p:nvPicPr>
          <p:cNvPr id="191490" name="Picture 9" descr="P3050041"/>
          <p:cNvPicPr>
            <a:picLocks noChangeAspect="1" noChangeArrowheads="1"/>
          </p:cNvPicPr>
          <p:nvPr/>
        </p:nvPicPr>
        <p:blipFill>
          <a:blip r:embed="rId3"/>
          <a:srcRect/>
          <a:stretch>
            <a:fillRect/>
          </a:stretch>
        </p:blipFill>
        <p:spPr bwMode="auto">
          <a:xfrm>
            <a:off x="4876800" y="1854200"/>
            <a:ext cx="4191000" cy="3554413"/>
          </a:xfrm>
          <a:prstGeom prst="rect">
            <a:avLst/>
          </a:prstGeom>
          <a:noFill/>
          <a:ln w="9525">
            <a:noFill/>
            <a:miter lim="800000"/>
            <a:headEnd/>
            <a:tailEnd/>
          </a:ln>
        </p:spPr>
      </p:pic>
      <p:sp>
        <p:nvSpPr>
          <p:cNvPr id="7" name="Footer Placeholder 5"/>
          <p:cNvSpPr txBox="1">
            <a:spLocks noGrp="1"/>
          </p:cNvSpPr>
          <p:nvPr/>
        </p:nvSpPr>
        <p:spPr>
          <a:xfrm>
            <a:off x="457200" y="6553200"/>
            <a:ext cx="8229600" cy="168275"/>
          </a:xfrm>
          <a:prstGeom prst="rect">
            <a:avLst/>
          </a:prstGeom>
          <a:noFill/>
        </p:spPr>
        <p:txBody>
          <a:bodyPr anchor="ctr"/>
          <a:lstStyle>
            <a:lvl1pPr>
              <a:defRPr/>
            </a:lvl1pPr>
          </a:lstStyle>
          <a:p>
            <a:pPr algn="ctr" fontAlgn="auto">
              <a:spcBef>
                <a:spcPts val="0"/>
              </a:spcBef>
              <a:spcAft>
                <a:spcPts val="0"/>
              </a:spcAft>
              <a:defRPr/>
            </a:pPr>
            <a:r>
              <a:rPr lang="en-US" sz="1200" dirty="0" smtClean="0">
                <a:solidFill>
                  <a:schemeClr val="tx1">
                    <a:tint val="75000"/>
                  </a:schemeClr>
                </a:solidFill>
                <a:latin typeface="+mn-lt"/>
                <a:ea typeface="+mn-ea"/>
                <a:cs typeface="+mn-cs"/>
              </a:rPr>
              <a:t>Combat Medical Systems, LLC, </a:t>
            </a:r>
            <a:r>
              <a:rPr lang="en-US" sz="900" dirty="0" smtClean="0">
                <a:solidFill>
                  <a:schemeClr val="tx1">
                    <a:tint val="75000"/>
                  </a:schemeClr>
                </a:solidFill>
                <a:latin typeface="+mn-lt"/>
                <a:ea typeface="+mn-ea"/>
                <a:cs typeface="+mn-cs"/>
              </a:rPr>
              <a:t>Tel</a:t>
            </a:r>
            <a:r>
              <a:rPr lang="en-US" sz="1200" dirty="0" smtClean="0">
                <a:solidFill>
                  <a:schemeClr val="tx1">
                    <a:tint val="75000"/>
                  </a:schemeClr>
                </a:solidFill>
                <a:latin typeface="+mn-lt"/>
                <a:ea typeface="+mn-ea"/>
                <a:cs typeface="+mn-cs"/>
              </a:rPr>
              <a:t>: 910-426-0003, Fax: 910-426-0009, Website: www.combatgauze.com</a:t>
            </a:r>
          </a:p>
        </p:txBody>
      </p:sp>
      <p:sp>
        <p:nvSpPr>
          <p:cNvPr id="191492" name="Title 10"/>
          <p:cNvSpPr>
            <a:spLocks noGrp="1"/>
          </p:cNvSpPr>
          <p:nvPr>
            <p:ph type="title" idx="4294967295"/>
          </p:nvPr>
        </p:nvSpPr>
        <p:spPr>
          <a:xfrm>
            <a:off x="1676400" y="0"/>
            <a:ext cx="7188200" cy="1200150"/>
          </a:xfrm>
        </p:spPr>
        <p:txBody>
          <a:bodyPr wrap="none">
            <a:spAutoFit/>
          </a:bodyPr>
          <a:lstStyle/>
          <a:p>
            <a:pPr eaLnBrk="1" hangingPunct="1"/>
            <a:r>
              <a:rPr lang="en-US" sz="3600" smtClean="0">
                <a:ea typeface="ＭＳ Ｐゴシック"/>
                <a:cs typeface="ＭＳ Ｐゴシック"/>
              </a:rPr>
              <a:t>Combat Gauze™ Directions (1) </a:t>
            </a:r>
            <a:br>
              <a:rPr lang="en-US" sz="3600" smtClean="0">
                <a:ea typeface="ＭＳ Ｐゴシック"/>
                <a:cs typeface="ＭＳ Ｐゴシック"/>
              </a:rPr>
            </a:br>
            <a:r>
              <a:rPr lang="en-US" sz="3600" smtClean="0">
                <a:ea typeface="ＭＳ Ｐゴシック"/>
                <a:cs typeface="ＭＳ Ｐゴシック"/>
              </a:rPr>
              <a:t>Expose Wound &amp; Identify Bleeding</a:t>
            </a: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Text Box 42"/>
          <p:cNvSpPr txBox="1">
            <a:spLocks noChangeArrowheads="1"/>
          </p:cNvSpPr>
          <p:nvPr/>
        </p:nvSpPr>
        <p:spPr bwMode="auto">
          <a:xfrm>
            <a:off x="76200" y="1812925"/>
            <a:ext cx="4876800" cy="3970338"/>
          </a:xfrm>
          <a:prstGeom prst="rect">
            <a:avLst/>
          </a:prstGeom>
          <a:noFill/>
          <a:ln w="9525">
            <a:noFill/>
            <a:miter lim="800000"/>
            <a:headEnd/>
            <a:tailEnd/>
          </a:ln>
        </p:spPr>
        <p:txBody>
          <a:bodyPr>
            <a:spAutoFit/>
          </a:bodyPr>
          <a:lstStyle/>
          <a:p>
            <a:pPr marL="365125" indent="-365125">
              <a:buFont typeface="Arial" charset="0"/>
              <a:buChar char="•"/>
            </a:pPr>
            <a:r>
              <a:rPr lang="en-US">
                <a:cs typeface="Times New Roman" pitchFamily="18" charset="0"/>
              </a:rPr>
              <a:t>Pack Combat Gauze</a:t>
            </a:r>
            <a:r>
              <a:rPr lang="en-US" baseline="30000">
                <a:cs typeface="Times New Roman" pitchFamily="18" charset="0"/>
              </a:rPr>
              <a:t>™</a:t>
            </a:r>
            <a:r>
              <a:rPr lang="en-US">
                <a:cs typeface="Times New Roman" pitchFamily="18" charset="0"/>
              </a:rPr>
              <a:t> tightly into wound and directly onto the source of bleeding. </a:t>
            </a:r>
          </a:p>
          <a:p>
            <a:pPr marL="365125" indent="-365125">
              <a:buFont typeface="Arial" charset="0"/>
              <a:buChar char="•"/>
            </a:pPr>
            <a:r>
              <a:rPr lang="en-US">
                <a:cs typeface="Times New Roman" pitchFamily="18" charset="0"/>
              </a:rPr>
              <a:t>More than one gauze may be required to stem blood flow. </a:t>
            </a:r>
          </a:p>
          <a:p>
            <a:pPr marL="365125" indent="-365125">
              <a:buFont typeface="Arial" charset="0"/>
              <a:buChar char="•"/>
            </a:pPr>
            <a:r>
              <a:rPr lang="en-US">
                <a:cs typeface="Times New Roman" pitchFamily="18" charset="0"/>
              </a:rPr>
              <a:t>Combat Gauze</a:t>
            </a:r>
            <a:r>
              <a:rPr lang="en-US" baseline="30000">
                <a:cs typeface="Times New Roman" pitchFamily="18" charset="0"/>
              </a:rPr>
              <a:t>™</a:t>
            </a:r>
            <a:r>
              <a:rPr lang="en-US">
                <a:cs typeface="Times New Roman" pitchFamily="18" charset="0"/>
              </a:rPr>
              <a:t> may be re-packed or adjusted in the wound to ensure proper placement.</a:t>
            </a:r>
          </a:p>
        </p:txBody>
      </p:sp>
      <p:grpSp>
        <p:nvGrpSpPr>
          <p:cNvPr id="193538" name="Group 61"/>
          <p:cNvGrpSpPr>
            <a:grpSpLocks/>
          </p:cNvGrpSpPr>
          <p:nvPr/>
        </p:nvGrpSpPr>
        <p:grpSpPr bwMode="auto">
          <a:xfrm>
            <a:off x="4983163" y="4313238"/>
            <a:ext cx="3744912" cy="1989137"/>
            <a:chOff x="1200" y="2352"/>
            <a:chExt cx="3312" cy="1632"/>
          </a:xfrm>
        </p:grpSpPr>
        <p:sp>
          <p:nvSpPr>
            <p:cNvPr id="193542" name="AutoShape 44"/>
            <p:cNvSpPr>
              <a:spLocks noChangeArrowheads="1"/>
            </p:cNvSpPr>
            <p:nvPr/>
          </p:nvSpPr>
          <p:spPr bwMode="auto">
            <a:xfrm>
              <a:off x="1200" y="2352"/>
              <a:ext cx="3312" cy="1632"/>
            </a:xfrm>
            <a:prstGeom prst="roundRect">
              <a:avLst>
                <a:gd name="adj" fmla="val 16667"/>
              </a:avLst>
            </a:prstGeom>
            <a:noFill/>
            <a:ln w="9525">
              <a:solidFill>
                <a:schemeClr val="tx1"/>
              </a:solidFill>
              <a:round/>
              <a:headEnd/>
              <a:tailEnd/>
            </a:ln>
          </p:spPr>
          <p:txBody>
            <a:bodyPr wrap="none" tIns="0"/>
            <a:lstStyle/>
            <a:p>
              <a:pPr marL="342900" indent="-342900">
                <a:tabLst>
                  <a:tab pos="342900" algn="l"/>
                </a:tabLst>
              </a:pPr>
              <a:endParaRPr lang="en-US" sz="1200">
                <a:latin typeface="Impact" pitchFamily="34" charset="0"/>
                <a:cs typeface="Arial" charset="0"/>
              </a:endParaRPr>
            </a:p>
          </p:txBody>
        </p:sp>
        <p:sp>
          <p:nvSpPr>
            <p:cNvPr id="193543" name="Line 45"/>
            <p:cNvSpPr>
              <a:spLocks noChangeShapeType="1"/>
            </p:cNvSpPr>
            <p:nvPr/>
          </p:nvSpPr>
          <p:spPr bwMode="auto">
            <a:xfrm>
              <a:off x="1296" y="3216"/>
              <a:ext cx="3120" cy="0"/>
            </a:xfrm>
            <a:prstGeom prst="line">
              <a:avLst/>
            </a:prstGeom>
            <a:noFill/>
            <a:ln w="9525">
              <a:solidFill>
                <a:schemeClr val="tx1"/>
              </a:solidFill>
              <a:round/>
              <a:headEnd/>
              <a:tailEnd/>
            </a:ln>
          </p:spPr>
          <p:txBody>
            <a:bodyPr/>
            <a:lstStyle/>
            <a:p>
              <a:endParaRPr lang="en-US"/>
            </a:p>
          </p:txBody>
        </p:sp>
        <p:grpSp>
          <p:nvGrpSpPr>
            <p:cNvPr id="193544" name="Group 46"/>
            <p:cNvGrpSpPr>
              <a:grpSpLocks/>
            </p:cNvGrpSpPr>
            <p:nvPr/>
          </p:nvGrpSpPr>
          <p:grpSpPr bwMode="auto">
            <a:xfrm>
              <a:off x="1296" y="2400"/>
              <a:ext cx="3120" cy="710"/>
              <a:chOff x="624" y="2640"/>
              <a:chExt cx="3120" cy="710"/>
            </a:xfrm>
          </p:grpSpPr>
          <p:sp>
            <p:nvSpPr>
              <p:cNvPr id="193553" name="AutoShape 47"/>
              <p:cNvSpPr>
                <a:spLocks noChangeArrowheads="1"/>
              </p:cNvSpPr>
              <p:nvPr/>
            </p:nvSpPr>
            <p:spPr bwMode="auto">
              <a:xfrm>
                <a:off x="2304" y="2976"/>
                <a:ext cx="384" cy="192"/>
              </a:xfrm>
              <a:prstGeom prst="rightArrow">
                <a:avLst>
                  <a:gd name="adj1" fmla="val 50000"/>
                  <a:gd name="adj2" fmla="val 50000"/>
                </a:avLst>
              </a:prstGeom>
              <a:noFill/>
              <a:ln w="9525">
                <a:solidFill>
                  <a:schemeClr val="tx1"/>
                </a:solidFill>
                <a:miter lim="800000"/>
                <a:headEnd/>
                <a:tailEnd/>
              </a:ln>
            </p:spPr>
            <p:txBody>
              <a:bodyPr wrap="none" anchor="ctr"/>
              <a:lstStyle/>
              <a:p>
                <a:endParaRPr lang="en-US" sz="1800">
                  <a:latin typeface="Calibri" pitchFamily="34" charset="0"/>
                  <a:cs typeface="Arial" charset="0"/>
                </a:endParaRPr>
              </a:p>
            </p:txBody>
          </p:sp>
          <p:grpSp>
            <p:nvGrpSpPr>
              <p:cNvPr id="193554" name="Group 48"/>
              <p:cNvGrpSpPr>
                <a:grpSpLocks/>
              </p:cNvGrpSpPr>
              <p:nvPr/>
            </p:nvGrpSpPr>
            <p:grpSpPr bwMode="auto">
              <a:xfrm>
                <a:off x="624" y="2880"/>
                <a:ext cx="432" cy="432"/>
                <a:chOff x="3408" y="3120"/>
                <a:chExt cx="432" cy="432"/>
              </a:xfrm>
            </p:grpSpPr>
            <p:pic>
              <p:nvPicPr>
                <p:cNvPr id="193557" name="Picture 49"/>
                <p:cNvPicPr>
                  <a:picLocks noChangeAspect="1" noChangeArrowheads="1"/>
                </p:cNvPicPr>
                <p:nvPr/>
              </p:nvPicPr>
              <p:blipFill>
                <a:blip r:embed="rId3"/>
                <a:srcRect/>
                <a:stretch>
                  <a:fillRect/>
                </a:stretch>
              </p:blipFill>
              <p:spPr bwMode="auto">
                <a:xfrm>
                  <a:off x="3456" y="3168"/>
                  <a:ext cx="277" cy="336"/>
                </a:xfrm>
                <a:prstGeom prst="rect">
                  <a:avLst/>
                </a:prstGeom>
                <a:noFill/>
                <a:ln w="9525">
                  <a:noFill/>
                  <a:miter lim="800000"/>
                  <a:headEnd/>
                  <a:tailEnd/>
                </a:ln>
              </p:spPr>
            </p:pic>
            <p:sp>
              <p:nvSpPr>
                <p:cNvPr id="193558" name="Oval 50"/>
                <p:cNvSpPr>
                  <a:spLocks noChangeArrowheads="1"/>
                </p:cNvSpPr>
                <p:nvPr/>
              </p:nvSpPr>
              <p:spPr bwMode="auto">
                <a:xfrm>
                  <a:off x="3408" y="3120"/>
                  <a:ext cx="432" cy="432"/>
                </a:xfrm>
                <a:prstGeom prst="ellipse">
                  <a:avLst/>
                </a:prstGeom>
                <a:noFill/>
                <a:ln w="101600">
                  <a:solidFill>
                    <a:schemeClr val="tx1"/>
                  </a:solidFill>
                  <a:round/>
                  <a:headEnd/>
                  <a:tailEnd/>
                </a:ln>
              </p:spPr>
              <p:txBody>
                <a:bodyPr wrap="none" lIns="0" tIns="0" rIns="0" bIns="0" anchor="ctr"/>
                <a:lstStyle/>
                <a:p>
                  <a:pPr algn="ctr"/>
                  <a:endParaRPr lang="en-US" sz="4400" b="1" i="1">
                    <a:latin typeface="Calibri" pitchFamily="34" charset="0"/>
                    <a:cs typeface="Arial" charset="0"/>
                  </a:endParaRPr>
                </a:p>
              </p:txBody>
            </p:sp>
          </p:grpSp>
          <p:pic>
            <p:nvPicPr>
              <p:cNvPr id="193555" name="Picture 51"/>
              <p:cNvPicPr>
                <a:picLocks noChangeAspect="1" noChangeArrowheads="1"/>
              </p:cNvPicPr>
              <p:nvPr/>
            </p:nvPicPr>
            <p:blipFill>
              <a:blip r:embed="rId4"/>
              <a:srcRect/>
              <a:stretch>
                <a:fillRect/>
              </a:stretch>
            </p:blipFill>
            <p:spPr bwMode="auto">
              <a:xfrm>
                <a:off x="1152" y="2640"/>
                <a:ext cx="1064" cy="710"/>
              </a:xfrm>
              <a:prstGeom prst="rect">
                <a:avLst/>
              </a:prstGeom>
              <a:noFill/>
              <a:ln w="9525">
                <a:noFill/>
                <a:miter lim="800000"/>
                <a:headEnd/>
                <a:tailEnd/>
              </a:ln>
            </p:spPr>
          </p:pic>
          <p:pic>
            <p:nvPicPr>
              <p:cNvPr id="193556" name="Picture 52"/>
              <p:cNvPicPr>
                <a:picLocks noChangeAspect="1" noChangeArrowheads="1"/>
              </p:cNvPicPr>
              <p:nvPr/>
            </p:nvPicPr>
            <p:blipFill>
              <a:blip r:embed="rId5"/>
              <a:srcRect/>
              <a:stretch>
                <a:fillRect/>
              </a:stretch>
            </p:blipFill>
            <p:spPr bwMode="auto">
              <a:xfrm>
                <a:off x="2736" y="2880"/>
                <a:ext cx="1008" cy="467"/>
              </a:xfrm>
              <a:prstGeom prst="rect">
                <a:avLst/>
              </a:prstGeom>
              <a:noFill/>
              <a:ln w="9525">
                <a:noFill/>
                <a:miter lim="800000"/>
                <a:headEnd/>
                <a:tailEnd/>
              </a:ln>
            </p:spPr>
          </p:pic>
        </p:grpSp>
        <p:grpSp>
          <p:nvGrpSpPr>
            <p:cNvPr id="193545" name="Group 53"/>
            <p:cNvGrpSpPr>
              <a:grpSpLocks/>
            </p:cNvGrpSpPr>
            <p:nvPr/>
          </p:nvGrpSpPr>
          <p:grpSpPr bwMode="auto">
            <a:xfrm>
              <a:off x="1296" y="3312"/>
              <a:ext cx="2976" cy="576"/>
              <a:chOff x="624" y="3648"/>
              <a:chExt cx="2976" cy="576"/>
            </a:xfrm>
          </p:grpSpPr>
          <p:grpSp>
            <p:nvGrpSpPr>
              <p:cNvPr id="193546" name="Group 54"/>
              <p:cNvGrpSpPr>
                <a:grpSpLocks/>
              </p:cNvGrpSpPr>
              <p:nvPr/>
            </p:nvGrpSpPr>
            <p:grpSpPr bwMode="auto">
              <a:xfrm>
                <a:off x="624" y="3648"/>
                <a:ext cx="2976" cy="576"/>
                <a:chOff x="624" y="3648"/>
                <a:chExt cx="2976" cy="576"/>
              </a:xfrm>
            </p:grpSpPr>
            <p:sp>
              <p:nvSpPr>
                <p:cNvPr id="193549" name="AutoShape 55"/>
                <p:cNvSpPr>
                  <a:spLocks noChangeArrowheads="1"/>
                </p:cNvSpPr>
                <p:nvPr/>
              </p:nvSpPr>
              <p:spPr bwMode="auto">
                <a:xfrm>
                  <a:off x="2304" y="3888"/>
                  <a:ext cx="384" cy="192"/>
                </a:xfrm>
                <a:prstGeom prst="rightArrow">
                  <a:avLst>
                    <a:gd name="adj1" fmla="val 50000"/>
                    <a:gd name="adj2" fmla="val 50000"/>
                  </a:avLst>
                </a:prstGeom>
                <a:noFill/>
                <a:ln w="9525">
                  <a:solidFill>
                    <a:schemeClr val="tx1"/>
                  </a:solidFill>
                  <a:miter lim="800000"/>
                  <a:headEnd/>
                  <a:tailEnd/>
                </a:ln>
              </p:spPr>
              <p:txBody>
                <a:bodyPr wrap="none" anchor="ctr"/>
                <a:lstStyle/>
                <a:p>
                  <a:endParaRPr lang="en-US" sz="1800">
                    <a:latin typeface="Calibri" pitchFamily="34" charset="0"/>
                    <a:cs typeface="Arial" charset="0"/>
                  </a:endParaRPr>
                </a:p>
              </p:txBody>
            </p:sp>
            <p:sp>
              <p:nvSpPr>
                <p:cNvPr id="193550" name="AutoShape 56"/>
                <p:cNvSpPr>
                  <a:spLocks noChangeArrowheads="1"/>
                </p:cNvSpPr>
                <p:nvPr/>
              </p:nvSpPr>
              <p:spPr bwMode="auto">
                <a:xfrm>
                  <a:off x="624" y="3744"/>
                  <a:ext cx="480" cy="48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50 w 21600"/>
                    <a:gd name="T25" fmla="*/ 3150 h 21600"/>
                    <a:gd name="T26" fmla="*/ 18450 w 21600"/>
                    <a:gd name="T27" fmla="*/ 1845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lnTo>
                        <a:pt x="17401" y="15493"/>
                      </a:lnTo>
                      <a:close/>
                      <a:moveTo>
                        <a:pt x="4198" y="6106"/>
                      </a:moveTo>
                      <a:cubicBezTo>
                        <a:pt x="3223" y="7477"/>
                        <a:pt x="2700" y="9117"/>
                        <a:pt x="2700" y="10799"/>
                      </a:cubicBezTo>
                      <a:cubicBezTo>
                        <a:pt x="2700" y="15273"/>
                        <a:pt x="6326" y="18900"/>
                        <a:pt x="10800" y="18900"/>
                      </a:cubicBezTo>
                      <a:cubicBezTo>
                        <a:pt x="12482" y="18900"/>
                        <a:pt x="14122" y="18376"/>
                        <a:pt x="15493" y="17401"/>
                      </a:cubicBezTo>
                      <a:lnTo>
                        <a:pt x="4198" y="6106"/>
                      </a:lnTo>
                      <a:close/>
                    </a:path>
                  </a:pathLst>
                </a:custGeom>
                <a:solidFill>
                  <a:schemeClr val="tx1"/>
                </a:solidFill>
                <a:ln w="9525">
                  <a:solidFill>
                    <a:schemeClr val="tx1"/>
                  </a:solidFill>
                  <a:miter lim="800000"/>
                  <a:headEnd/>
                  <a:tailEnd/>
                </a:ln>
              </p:spPr>
              <p:txBody>
                <a:bodyPr wrap="none" anchor="ctr"/>
                <a:lstStyle/>
                <a:p>
                  <a:endParaRPr lang="en-US"/>
                </a:p>
              </p:txBody>
            </p:sp>
            <p:pic>
              <p:nvPicPr>
                <p:cNvPr id="193551" name="Picture 57"/>
                <p:cNvPicPr>
                  <a:picLocks noChangeAspect="1" noChangeArrowheads="1"/>
                </p:cNvPicPr>
                <p:nvPr/>
              </p:nvPicPr>
              <p:blipFill>
                <a:blip r:embed="rId6"/>
                <a:srcRect/>
                <a:stretch>
                  <a:fillRect/>
                </a:stretch>
              </p:blipFill>
              <p:spPr bwMode="auto">
                <a:xfrm>
                  <a:off x="1296" y="3648"/>
                  <a:ext cx="839" cy="562"/>
                </a:xfrm>
                <a:prstGeom prst="rect">
                  <a:avLst/>
                </a:prstGeom>
                <a:noFill/>
                <a:ln w="9525">
                  <a:noFill/>
                  <a:miter lim="800000"/>
                  <a:headEnd/>
                  <a:tailEnd/>
                </a:ln>
              </p:spPr>
            </p:pic>
            <p:pic>
              <p:nvPicPr>
                <p:cNvPr id="193552" name="Picture 58"/>
                <p:cNvPicPr>
                  <a:picLocks noChangeAspect="1" noChangeArrowheads="1"/>
                </p:cNvPicPr>
                <p:nvPr/>
              </p:nvPicPr>
              <p:blipFill>
                <a:blip r:embed="rId7"/>
                <a:srcRect/>
                <a:stretch>
                  <a:fillRect/>
                </a:stretch>
              </p:blipFill>
              <p:spPr bwMode="auto">
                <a:xfrm>
                  <a:off x="2832" y="3840"/>
                  <a:ext cx="768" cy="372"/>
                </a:xfrm>
                <a:prstGeom prst="rect">
                  <a:avLst/>
                </a:prstGeom>
                <a:noFill/>
                <a:ln w="9525">
                  <a:noFill/>
                  <a:miter lim="800000"/>
                  <a:headEnd/>
                  <a:tailEnd/>
                </a:ln>
              </p:spPr>
            </p:pic>
          </p:grpSp>
          <p:sp>
            <p:nvSpPr>
              <p:cNvPr id="193547" name="Freeform 59"/>
              <p:cNvSpPr>
                <a:spLocks/>
              </p:cNvSpPr>
              <p:nvPr/>
            </p:nvSpPr>
            <p:spPr bwMode="auto">
              <a:xfrm>
                <a:off x="1762" y="4067"/>
                <a:ext cx="106" cy="81"/>
              </a:xfrm>
              <a:custGeom>
                <a:avLst/>
                <a:gdLst>
                  <a:gd name="T0" fmla="*/ 102 w 106"/>
                  <a:gd name="T1" fmla="*/ 11 h 81"/>
                  <a:gd name="T2" fmla="*/ 100 w 106"/>
                  <a:gd name="T3" fmla="*/ 17 h 81"/>
                  <a:gd name="T4" fmla="*/ 58 w 106"/>
                  <a:gd name="T5" fmla="*/ 81 h 81"/>
                  <a:gd name="T6" fmla="*/ 2 w 106"/>
                  <a:gd name="T7" fmla="*/ 19 h 81"/>
                  <a:gd name="T8" fmla="*/ 10 w 106"/>
                  <a:gd name="T9" fmla="*/ 23 h 81"/>
                  <a:gd name="T10" fmla="*/ 60 w 106"/>
                  <a:gd name="T11" fmla="*/ 49 h 81"/>
                  <a:gd name="T12" fmla="*/ 92 w 106"/>
                  <a:gd name="T13" fmla="*/ 17 h 81"/>
                  <a:gd name="T14" fmla="*/ 96 w 106"/>
                  <a:gd name="T15" fmla="*/ 5 h 81"/>
                  <a:gd name="T16" fmla="*/ 78 w 106"/>
                  <a:gd name="T17" fmla="*/ 29 h 81"/>
                  <a:gd name="T18" fmla="*/ 38 w 106"/>
                  <a:gd name="T19" fmla="*/ 29 h 81"/>
                  <a:gd name="T20" fmla="*/ 62 w 106"/>
                  <a:gd name="T21" fmla="*/ 53 h 81"/>
                  <a:gd name="T22" fmla="*/ 26 w 106"/>
                  <a:gd name="T23" fmla="*/ 43 h 81"/>
                  <a:gd name="T24" fmla="*/ 28 w 106"/>
                  <a:gd name="T25" fmla="*/ 39 h 81"/>
                  <a:gd name="T26" fmla="*/ 26 w 106"/>
                  <a:gd name="T27" fmla="*/ 51 h 81"/>
                  <a:gd name="T28" fmla="*/ 28 w 106"/>
                  <a:gd name="T29" fmla="*/ 47 h 81"/>
                  <a:gd name="T30" fmla="*/ 36 w 106"/>
                  <a:gd name="T31" fmla="*/ 41 h 81"/>
                  <a:gd name="T32" fmla="*/ 50 w 106"/>
                  <a:gd name="T33" fmla="*/ 41 h 81"/>
                  <a:gd name="T34" fmla="*/ 70 w 106"/>
                  <a:gd name="T35" fmla="*/ 35 h 81"/>
                  <a:gd name="T36" fmla="*/ 80 w 106"/>
                  <a:gd name="T37" fmla="*/ 47 h 81"/>
                  <a:gd name="T38" fmla="*/ 90 w 106"/>
                  <a:gd name="T39" fmla="*/ 35 h 81"/>
                  <a:gd name="T40" fmla="*/ 92 w 106"/>
                  <a:gd name="T41" fmla="*/ 43 h 81"/>
                  <a:gd name="T42" fmla="*/ 76 w 106"/>
                  <a:gd name="T43" fmla="*/ 41 h 81"/>
                  <a:gd name="T44" fmla="*/ 28 w 106"/>
                  <a:gd name="T45" fmla="*/ 63 h 81"/>
                  <a:gd name="T46" fmla="*/ 40 w 106"/>
                  <a:gd name="T47" fmla="*/ 57 h 81"/>
                  <a:gd name="T48" fmla="*/ 50 w 106"/>
                  <a:gd name="T49" fmla="*/ 73 h 81"/>
                  <a:gd name="T50" fmla="*/ 62 w 106"/>
                  <a:gd name="T51" fmla="*/ 73 h 81"/>
                  <a:gd name="T52" fmla="*/ 54 w 106"/>
                  <a:gd name="T53" fmla="*/ 69 h 81"/>
                  <a:gd name="T54" fmla="*/ 62 w 106"/>
                  <a:gd name="T55" fmla="*/ 67 h 81"/>
                  <a:gd name="T56" fmla="*/ 68 w 106"/>
                  <a:gd name="T57" fmla="*/ 79 h 81"/>
                  <a:gd name="T58" fmla="*/ 74 w 106"/>
                  <a:gd name="T59" fmla="*/ 61 h 81"/>
                  <a:gd name="T60" fmla="*/ 74 w 106"/>
                  <a:gd name="T61" fmla="*/ 41 h 81"/>
                  <a:gd name="T62" fmla="*/ 76 w 106"/>
                  <a:gd name="T63" fmla="*/ 61 h 81"/>
                  <a:gd name="T64" fmla="*/ 78 w 106"/>
                  <a:gd name="T65" fmla="*/ 55 h 81"/>
                  <a:gd name="T66" fmla="*/ 78 w 106"/>
                  <a:gd name="T67" fmla="*/ 53 h 81"/>
                  <a:gd name="T68" fmla="*/ 80 w 106"/>
                  <a:gd name="T69" fmla="*/ 49 h 81"/>
                  <a:gd name="T70" fmla="*/ 78 w 106"/>
                  <a:gd name="T71" fmla="*/ 55 h 81"/>
                  <a:gd name="T72" fmla="*/ 84 w 106"/>
                  <a:gd name="T73" fmla="*/ 59 h 81"/>
                  <a:gd name="T74" fmla="*/ 48 w 106"/>
                  <a:gd name="T75" fmla="*/ 33 h 81"/>
                  <a:gd name="T76" fmla="*/ 34 w 106"/>
                  <a:gd name="T77" fmla="*/ 31 h 81"/>
                  <a:gd name="T78" fmla="*/ 80 w 106"/>
                  <a:gd name="T79" fmla="*/ 55 h 81"/>
                  <a:gd name="T80" fmla="*/ 60 w 106"/>
                  <a:gd name="T81" fmla="*/ 49 h 81"/>
                  <a:gd name="T82" fmla="*/ 46 w 106"/>
                  <a:gd name="T83" fmla="*/ 43 h 81"/>
                  <a:gd name="T84" fmla="*/ 48 w 106"/>
                  <a:gd name="T85" fmla="*/ 45 h 81"/>
                  <a:gd name="T86" fmla="*/ 42 w 106"/>
                  <a:gd name="T87" fmla="*/ 55 h 81"/>
                  <a:gd name="T88" fmla="*/ 60 w 106"/>
                  <a:gd name="T89" fmla="*/ 45 h 81"/>
                  <a:gd name="T90" fmla="*/ 54 w 106"/>
                  <a:gd name="T91" fmla="*/ 33 h 8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06"/>
                  <a:gd name="T139" fmla="*/ 0 h 81"/>
                  <a:gd name="T140" fmla="*/ 106 w 106"/>
                  <a:gd name="T141" fmla="*/ 81 h 8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06" h="81">
                    <a:moveTo>
                      <a:pt x="0" y="9"/>
                    </a:moveTo>
                    <a:cubicBezTo>
                      <a:pt x="20" y="14"/>
                      <a:pt x="37" y="22"/>
                      <a:pt x="58" y="25"/>
                    </a:cubicBezTo>
                    <a:cubicBezTo>
                      <a:pt x="102" y="22"/>
                      <a:pt x="75" y="20"/>
                      <a:pt x="102" y="11"/>
                    </a:cubicBezTo>
                    <a:cubicBezTo>
                      <a:pt x="89" y="3"/>
                      <a:pt x="77" y="17"/>
                      <a:pt x="64" y="21"/>
                    </a:cubicBezTo>
                    <a:cubicBezTo>
                      <a:pt x="78" y="26"/>
                      <a:pt x="94" y="23"/>
                      <a:pt x="106" y="15"/>
                    </a:cubicBezTo>
                    <a:cubicBezTo>
                      <a:pt x="106" y="15"/>
                      <a:pt x="102" y="16"/>
                      <a:pt x="100" y="17"/>
                    </a:cubicBezTo>
                    <a:cubicBezTo>
                      <a:pt x="96" y="22"/>
                      <a:pt x="92" y="35"/>
                      <a:pt x="92" y="35"/>
                    </a:cubicBezTo>
                    <a:cubicBezTo>
                      <a:pt x="95" y="65"/>
                      <a:pt x="102" y="64"/>
                      <a:pt x="72" y="67"/>
                    </a:cubicBezTo>
                    <a:cubicBezTo>
                      <a:pt x="70" y="73"/>
                      <a:pt x="58" y="81"/>
                      <a:pt x="58" y="81"/>
                    </a:cubicBezTo>
                    <a:cubicBezTo>
                      <a:pt x="44" y="71"/>
                      <a:pt x="46" y="70"/>
                      <a:pt x="26" y="67"/>
                    </a:cubicBezTo>
                    <a:cubicBezTo>
                      <a:pt x="20" y="57"/>
                      <a:pt x="22" y="48"/>
                      <a:pt x="12" y="41"/>
                    </a:cubicBezTo>
                    <a:cubicBezTo>
                      <a:pt x="2" y="26"/>
                      <a:pt x="5" y="34"/>
                      <a:pt x="2" y="19"/>
                    </a:cubicBezTo>
                    <a:cubicBezTo>
                      <a:pt x="9" y="17"/>
                      <a:pt x="8" y="15"/>
                      <a:pt x="12" y="23"/>
                    </a:cubicBezTo>
                    <a:cubicBezTo>
                      <a:pt x="13" y="25"/>
                      <a:pt x="16" y="29"/>
                      <a:pt x="14" y="29"/>
                    </a:cubicBezTo>
                    <a:cubicBezTo>
                      <a:pt x="12" y="29"/>
                      <a:pt x="10" y="21"/>
                      <a:pt x="10" y="23"/>
                    </a:cubicBezTo>
                    <a:cubicBezTo>
                      <a:pt x="10" y="27"/>
                      <a:pt x="14" y="35"/>
                      <a:pt x="14" y="35"/>
                    </a:cubicBezTo>
                    <a:cubicBezTo>
                      <a:pt x="18" y="24"/>
                      <a:pt x="15" y="34"/>
                      <a:pt x="24" y="37"/>
                    </a:cubicBezTo>
                    <a:cubicBezTo>
                      <a:pt x="29" y="58"/>
                      <a:pt x="32" y="51"/>
                      <a:pt x="60" y="49"/>
                    </a:cubicBezTo>
                    <a:cubicBezTo>
                      <a:pt x="68" y="46"/>
                      <a:pt x="70" y="41"/>
                      <a:pt x="76" y="35"/>
                    </a:cubicBezTo>
                    <a:cubicBezTo>
                      <a:pt x="78" y="30"/>
                      <a:pt x="76" y="24"/>
                      <a:pt x="80" y="21"/>
                    </a:cubicBezTo>
                    <a:cubicBezTo>
                      <a:pt x="83" y="18"/>
                      <a:pt x="92" y="17"/>
                      <a:pt x="92" y="17"/>
                    </a:cubicBezTo>
                    <a:cubicBezTo>
                      <a:pt x="90" y="16"/>
                      <a:pt x="86" y="15"/>
                      <a:pt x="86" y="15"/>
                    </a:cubicBezTo>
                    <a:cubicBezTo>
                      <a:pt x="93" y="5"/>
                      <a:pt x="88" y="10"/>
                      <a:pt x="102" y="1"/>
                    </a:cubicBezTo>
                    <a:cubicBezTo>
                      <a:pt x="104" y="0"/>
                      <a:pt x="98" y="4"/>
                      <a:pt x="96" y="5"/>
                    </a:cubicBezTo>
                    <a:cubicBezTo>
                      <a:pt x="88" y="8"/>
                      <a:pt x="72" y="17"/>
                      <a:pt x="72" y="17"/>
                    </a:cubicBezTo>
                    <a:cubicBezTo>
                      <a:pt x="78" y="19"/>
                      <a:pt x="87" y="16"/>
                      <a:pt x="92" y="21"/>
                    </a:cubicBezTo>
                    <a:cubicBezTo>
                      <a:pt x="96" y="25"/>
                      <a:pt x="83" y="27"/>
                      <a:pt x="78" y="29"/>
                    </a:cubicBezTo>
                    <a:cubicBezTo>
                      <a:pt x="69" y="33"/>
                      <a:pt x="59" y="37"/>
                      <a:pt x="50" y="41"/>
                    </a:cubicBezTo>
                    <a:cubicBezTo>
                      <a:pt x="46" y="43"/>
                      <a:pt x="38" y="45"/>
                      <a:pt x="38" y="45"/>
                    </a:cubicBezTo>
                    <a:cubicBezTo>
                      <a:pt x="46" y="37"/>
                      <a:pt x="56" y="34"/>
                      <a:pt x="38" y="29"/>
                    </a:cubicBezTo>
                    <a:cubicBezTo>
                      <a:pt x="30" y="24"/>
                      <a:pt x="26" y="27"/>
                      <a:pt x="16" y="25"/>
                    </a:cubicBezTo>
                    <a:cubicBezTo>
                      <a:pt x="31" y="15"/>
                      <a:pt x="55" y="34"/>
                      <a:pt x="70" y="39"/>
                    </a:cubicBezTo>
                    <a:cubicBezTo>
                      <a:pt x="56" y="48"/>
                      <a:pt x="55" y="43"/>
                      <a:pt x="62" y="53"/>
                    </a:cubicBezTo>
                    <a:cubicBezTo>
                      <a:pt x="50" y="57"/>
                      <a:pt x="43" y="50"/>
                      <a:pt x="32" y="47"/>
                    </a:cubicBezTo>
                    <a:cubicBezTo>
                      <a:pt x="29" y="43"/>
                      <a:pt x="27" y="39"/>
                      <a:pt x="24" y="35"/>
                    </a:cubicBezTo>
                    <a:cubicBezTo>
                      <a:pt x="25" y="38"/>
                      <a:pt x="28" y="41"/>
                      <a:pt x="26" y="43"/>
                    </a:cubicBezTo>
                    <a:cubicBezTo>
                      <a:pt x="20" y="49"/>
                      <a:pt x="15" y="36"/>
                      <a:pt x="14" y="35"/>
                    </a:cubicBezTo>
                    <a:cubicBezTo>
                      <a:pt x="12" y="34"/>
                      <a:pt x="6" y="33"/>
                      <a:pt x="8" y="33"/>
                    </a:cubicBezTo>
                    <a:cubicBezTo>
                      <a:pt x="15" y="33"/>
                      <a:pt x="28" y="39"/>
                      <a:pt x="28" y="39"/>
                    </a:cubicBezTo>
                    <a:cubicBezTo>
                      <a:pt x="24" y="18"/>
                      <a:pt x="18" y="37"/>
                      <a:pt x="30" y="41"/>
                    </a:cubicBezTo>
                    <a:cubicBezTo>
                      <a:pt x="36" y="64"/>
                      <a:pt x="47" y="62"/>
                      <a:pt x="30" y="45"/>
                    </a:cubicBezTo>
                    <a:cubicBezTo>
                      <a:pt x="29" y="47"/>
                      <a:pt x="27" y="49"/>
                      <a:pt x="26" y="51"/>
                    </a:cubicBezTo>
                    <a:cubicBezTo>
                      <a:pt x="25" y="53"/>
                      <a:pt x="25" y="58"/>
                      <a:pt x="24" y="57"/>
                    </a:cubicBezTo>
                    <a:cubicBezTo>
                      <a:pt x="21" y="54"/>
                      <a:pt x="20" y="45"/>
                      <a:pt x="20" y="45"/>
                    </a:cubicBezTo>
                    <a:cubicBezTo>
                      <a:pt x="24" y="27"/>
                      <a:pt x="25" y="38"/>
                      <a:pt x="28" y="47"/>
                    </a:cubicBezTo>
                    <a:cubicBezTo>
                      <a:pt x="33" y="33"/>
                      <a:pt x="30" y="31"/>
                      <a:pt x="36" y="41"/>
                    </a:cubicBezTo>
                    <a:lnTo>
                      <a:pt x="38" y="47"/>
                    </a:lnTo>
                    <a:cubicBezTo>
                      <a:pt x="38" y="47"/>
                      <a:pt x="37" y="43"/>
                      <a:pt x="36" y="41"/>
                    </a:cubicBezTo>
                    <a:cubicBezTo>
                      <a:pt x="35" y="39"/>
                      <a:pt x="40" y="44"/>
                      <a:pt x="42" y="45"/>
                    </a:cubicBezTo>
                    <a:cubicBezTo>
                      <a:pt x="47" y="60"/>
                      <a:pt x="41" y="44"/>
                      <a:pt x="46" y="35"/>
                    </a:cubicBezTo>
                    <a:cubicBezTo>
                      <a:pt x="47" y="33"/>
                      <a:pt x="49" y="39"/>
                      <a:pt x="50" y="41"/>
                    </a:cubicBezTo>
                    <a:cubicBezTo>
                      <a:pt x="55" y="27"/>
                      <a:pt x="49" y="40"/>
                      <a:pt x="54" y="43"/>
                    </a:cubicBezTo>
                    <a:cubicBezTo>
                      <a:pt x="56" y="44"/>
                      <a:pt x="58" y="40"/>
                      <a:pt x="60" y="39"/>
                    </a:cubicBezTo>
                    <a:cubicBezTo>
                      <a:pt x="63" y="49"/>
                      <a:pt x="63" y="40"/>
                      <a:pt x="70" y="35"/>
                    </a:cubicBezTo>
                    <a:cubicBezTo>
                      <a:pt x="71" y="33"/>
                      <a:pt x="72" y="29"/>
                      <a:pt x="74" y="29"/>
                    </a:cubicBezTo>
                    <a:cubicBezTo>
                      <a:pt x="81" y="29"/>
                      <a:pt x="82" y="47"/>
                      <a:pt x="82" y="47"/>
                    </a:cubicBezTo>
                    <a:cubicBezTo>
                      <a:pt x="88" y="30"/>
                      <a:pt x="82" y="49"/>
                      <a:pt x="80" y="47"/>
                    </a:cubicBezTo>
                    <a:cubicBezTo>
                      <a:pt x="78" y="45"/>
                      <a:pt x="81" y="42"/>
                      <a:pt x="82" y="39"/>
                    </a:cubicBezTo>
                    <a:cubicBezTo>
                      <a:pt x="82" y="39"/>
                      <a:pt x="86" y="31"/>
                      <a:pt x="88" y="27"/>
                    </a:cubicBezTo>
                    <a:cubicBezTo>
                      <a:pt x="89" y="30"/>
                      <a:pt x="89" y="32"/>
                      <a:pt x="90" y="35"/>
                    </a:cubicBezTo>
                    <a:cubicBezTo>
                      <a:pt x="91" y="37"/>
                      <a:pt x="90" y="41"/>
                      <a:pt x="92" y="41"/>
                    </a:cubicBezTo>
                    <a:cubicBezTo>
                      <a:pt x="94" y="41"/>
                      <a:pt x="94" y="33"/>
                      <a:pt x="94" y="35"/>
                    </a:cubicBezTo>
                    <a:cubicBezTo>
                      <a:pt x="94" y="38"/>
                      <a:pt x="92" y="40"/>
                      <a:pt x="92" y="43"/>
                    </a:cubicBezTo>
                    <a:cubicBezTo>
                      <a:pt x="92" y="45"/>
                      <a:pt x="93" y="39"/>
                      <a:pt x="94" y="37"/>
                    </a:cubicBezTo>
                    <a:cubicBezTo>
                      <a:pt x="95" y="35"/>
                      <a:pt x="100" y="32"/>
                      <a:pt x="98" y="31"/>
                    </a:cubicBezTo>
                    <a:cubicBezTo>
                      <a:pt x="94" y="30"/>
                      <a:pt x="81" y="39"/>
                      <a:pt x="76" y="41"/>
                    </a:cubicBezTo>
                    <a:cubicBezTo>
                      <a:pt x="66" y="49"/>
                      <a:pt x="61" y="49"/>
                      <a:pt x="50" y="53"/>
                    </a:cubicBezTo>
                    <a:cubicBezTo>
                      <a:pt x="43" y="42"/>
                      <a:pt x="50" y="52"/>
                      <a:pt x="34" y="55"/>
                    </a:cubicBezTo>
                    <a:cubicBezTo>
                      <a:pt x="20" y="65"/>
                      <a:pt x="24" y="33"/>
                      <a:pt x="28" y="63"/>
                    </a:cubicBezTo>
                    <a:cubicBezTo>
                      <a:pt x="30" y="62"/>
                      <a:pt x="32" y="59"/>
                      <a:pt x="34" y="59"/>
                    </a:cubicBezTo>
                    <a:cubicBezTo>
                      <a:pt x="36" y="59"/>
                      <a:pt x="36" y="66"/>
                      <a:pt x="38" y="65"/>
                    </a:cubicBezTo>
                    <a:cubicBezTo>
                      <a:pt x="41" y="64"/>
                      <a:pt x="38" y="59"/>
                      <a:pt x="40" y="57"/>
                    </a:cubicBezTo>
                    <a:cubicBezTo>
                      <a:pt x="41" y="55"/>
                      <a:pt x="44" y="54"/>
                      <a:pt x="46" y="53"/>
                    </a:cubicBezTo>
                    <a:cubicBezTo>
                      <a:pt x="48" y="62"/>
                      <a:pt x="54" y="68"/>
                      <a:pt x="44" y="71"/>
                    </a:cubicBezTo>
                    <a:cubicBezTo>
                      <a:pt x="46" y="72"/>
                      <a:pt x="48" y="72"/>
                      <a:pt x="50" y="73"/>
                    </a:cubicBezTo>
                    <a:cubicBezTo>
                      <a:pt x="52" y="75"/>
                      <a:pt x="52" y="80"/>
                      <a:pt x="54" y="79"/>
                    </a:cubicBezTo>
                    <a:cubicBezTo>
                      <a:pt x="57" y="76"/>
                      <a:pt x="58" y="67"/>
                      <a:pt x="58" y="67"/>
                    </a:cubicBezTo>
                    <a:cubicBezTo>
                      <a:pt x="58" y="67"/>
                      <a:pt x="62" y="75"/>
                      <a:pt x="62" y="73"/>
                    </a:cubicBezTo>
                    <a:cubicBezTo>
                      <a:pt x="62" y="70"/>
                      <a:pt x="59" y="68"/>
                      <a:pt x="58" y="65"/>
                    </a:cubicBezTo>
                    <a:cubicBezTo>
                      <a:pt x="57" y="69"/>
                      <a:pt x="59" y="74"/>
                      <a:pt x="56" y="77"/>
                    </a:cubicBezTo>
                    <a:cubicBezTo>
                      <a:pt x="54" y="79"/>
                      <a:pt x="54" y="72"/>
                      <a:pt x="54" y="69"/>
                    </a:cubicBezTo>
                    <a:cubicBezTo>
                      <a:pt x="54" y="62"/>
                      <a:pt x="60" y="49"/>
                      <a:pt x="60" y="49"/>
                    </a:cubicBezTo>
                    <a:cubicBezTo>
                      <a:pt x="66" y="66"/>
                      <a:pt x="65" y="57"/>
                      <a:pt x="62" y="77"/>
                    </a:cubicBezTo>
                    <a:cubicBezTo>
                      <a:pt x="59" y="72"/>
                      <a:pt x="57" y="52"/>
                      <a:pt x="62" y="67"/>
                    </a:cubicBezTo>
                    <a:cubicBezTo>
                      <a:pt x="64" y="62"/>
                      <a:pt x="62" y="50"/>
                      <a:pt x="66" y="53"/>
                    </a:cubicBezTo>
                    <a:cubicBezTo>
                      <a:pt x="70" y="55"/>
                      <a:pt x="70" y="65"/>
                      <a:pt x="70" y="65"/>
                    </a:cubicBezTo>
                    <a:cubicBezTo>
                      <a:pt x="69" y="70"/>
                      <a:pt x="70" y="75"/>
                      <a:pt x="68" y="79"/>
                    </a:cubicBezTo>
                    <a:cubicBezTo>
                      <a:pt x="67" y="81"/>
                      <a:pt x="66" y="75"/>
                      <a:pt x="66" y="73"/>
                    </a:cubicBezTo>
                    <a:cubicBezTo>
                      <a:pt x="66" y="68"/>
                      <a:pt x="67" y="64"/>
                      <a:pt x="68" y="59"/>
                    </a:cubicBezTo>
                    <a:cubicBezTo>
                      <a:pt x="70" y="60"/>
                      <a:pt x="72" y="62"/>
                      <a:pt x="74" y="61"/>
                    </a:cubicBezTo>
                    <a:cubicBezTo>
                      <a:pt x="76" y="60"/>
                      <a:pt x="76" y="55"/>
                      <a:pt x="76" y="55"/>
                    </a:cubicBezTo>
                    <a:cubicBezTo>
                      <a:pt x="72" y="70"/>
                      <a:pt x="70" y="56"/>
                      <a:pt x="66" y="49"/>
                    </a:cubicBezTo>
                    <a:cubicBezTo>
                      <a:pt x="67" y="45"/>
                      <a:pt x="71" y="38"/>
                      <a:pt x="74" y="41"/>
                    </a:cubicBezTo>
                    <a:cubicBezTo>
                      <a:pt x="78" y="45"/>
                      <a:pt x="80" y="59"/>
                      <a:pt x="80" y="59"/>
                    </a:cubicBezTo>
                    <a:lnTo>
                      <a:pt x="78" y="53"/>
                    </a:lnTo>
                    <a:cubicBezTo>
                      <a:pt x="77" y="56"/>
                      <a:pt x="78" y="60"/>
                      <a:pt x="76" y="61"/>
                    </a:cubicBezTo>
                    <a:cubicBezTo>
                      <a:pt x="74" y="62"/>
                      <a:pt x="74" y="57"/>
                      <a:pt x="74" y="55"/>
                    </a:cubicBezTo>
                    <a:cubicBezTo>
                      <a:pt x="74" y="52"/>
                      <a:pt x="75" y="50"/>
                      <a:pt x="76" y="47"/>
                    </a:cubicBezTo>
                    <a:cubicBezTo>
                      <a:pt x="77" y="50"/>
                      <a:pt x="77" y="52"/>
                      <a:pt x="78" y="55"/>
                    </a:cubicBezTo>
                    <a:cubicBezTo>
                      <a:pt x="79" y="57"/>
                      <a:pt x="80" y="61"/>
                      <a:pt x="82" y="61"/>
                    </a:cubicBezTo>
                    <a:cubicBezTo>
                      <a:pt x="84" y="61"/>
                      <a:pt x="81" y="57"/>
                      <a:pt x="80" y="55"/>
                    </a:cubicBezTo>
                    <a:cubicBezTo>
                      <a:pt x="85" y="40"/>
                      <a:pt x="93" y="63"/>
                      <a:pt x="78" y="53"/>
                    </a:cubicBezTo>
                    <a:cubicBezTo>
                      <a:pt x="79" y="51"/>
                      <a:pt x="78" y="46"/>
                      <a:pt x="80" y="47"/>
                    </a:cubicBezTo>
                    <a:cubicBezTo>
                      <a:pt x="82" y="48"/>
                      <a:pt x="83" y="58"/>
                      <a:pt x="82" y="55"/>
                    </a:cubicBezTo>
                    <a:cubicBezTo>
                      <a:pt x="81" y="53"/>
                      <a:pt x="78" y="50"/>
                      <a:pt x="80" y="49"/>
                    </a:cubicBezTo>
                    <a:cubicBezTo>
                      <a:pt x="82" y="48"/>
                      <a:pt x="86" y="55"/>
                      <a:pt x="86" y="53"/>
                    </a:cubicBezTo>
                    <a:cubicBezTo>
                      <a:pt x="86" y="50"/>
                      <a:pt x="82" y="49"/>
                      <a:pt x="80" y="47"/>
                    </a:cubicBezTo>
                    <a:cubicBezTo>
                      <a:pt x="79" y="50"/>
                      <a:pt x="76" y="53"/>
                      <a:pt x="78" y="55"/>
                    </a:cubicBezTo>
                    <a:cubicBezTo>
                      <a:pt x="80" y="57"/>
                      <a:pt x="80" y="49"/>
                      <a:pt x="82" y="49"/>
                    </a:cubicBezTo>
                    <a:cubicBezTo>
                      <a:pt x="84" y="49"/>
                      <a:pt x="83" y="53"/>
                      <a:pt x="84" y="55"/>
                    </a:cubicBezTo>
                    <a:cubicBezTo>
                      <a:pt x="88" y="38"/>
                      <a:pt x="87" y="54"/>
                      <a:pt x="84" y="59"/>
                    </a:cubicBezTo>
                    <a:cubicBezTo>
                      <a:pt x="81" y="51"/>
                      <a:pt x="72" y="48"/>
                      <a:pt x="64" y="45"/>
                    </a:cubicBezTo>
                    <a:cubicBezTo>
                      <a:pt x="54" y="35"/>
                      <a:pt x="63" y="39"/>
                      <a:pt x="72" y="33"/>
                    </a:cubicBezTo>
                    <a:cubicBezTo>
                      <a:pt x="58" y="28"/>
                      <a:pt x="75" y="33"/>
                      <a:pt x="48" y="33"/>
                    </a:cubicBezTo>
                    <a:cubicBezTo>
                      <a:pt x="45" y="33"/>
                      <a:pt x="53" y="31"/>
                      <a:pt x="56" y="31"/>
                    </a:cubicBezTo>
                    <a:cubicBezTo>
                      <a:pt x="61" y="30"/>
                      <a:pt x="65" y="30"/>
                      <a:pt x="70" y="29"/>
                    </a:cubicBezTo>
                    <a:cubicBezTo>
                      <a:pt x="95" y="21"/>
                      <a:pt x="34" y="31"/>
                      <a:pt x="34" y="31"/>
                    </a:cubicBezTo>
                    <a:cubicBezTo>
                      <a:pt x="37" y="58"/>
                      <a:pt x="34" y="48"/>
                      <a:pt x="58" y="51"/>
                    </a:cubicBezTo>
                    <a:cubicBezTo>
                      <a:pt x="67" y="54"/>
                      <a:pt x="73" y="52"/>
                      <a:pt x="76" y="61"/>
                    </a:cubicBezTo>
                    <a:cubicBezTo>
                      <a:pt x="77" y="59"/>
                      <a:pt x="78" y="55"/>
                      <a:pt x="80" y="55"/>
                    </a:cubicBezTo>
                    <a:cubicBezTo>
                      <a:pt x="82" y="55"/>
                      <a:pt x="83" y="60"/>
                      <a:pt x="82" y="61"/>
                    </a:cubicBezTo>
                    <a:cubicBezTo>
                      <a:pt x="80" y="63"/>
                      <a:pt x="75" y="62"/>
                      <a:pt x="72" y="63"/>
                    </a:cubicBezTo>
                    <a:cubicBezTo>
                      <a:pt x="64" y="60"/>
                      <a:pt x="63" y="57"/>
                      <a:pt x="60" y="49"/>
                    </a:cubicBezTo>
                    <a:cubicBezTo>
                      <a:pt x="61" y="46"/>
                      <a:pt x="67" y="42"/>
                      <a:pt x="68" y="45"/>
                    </a:cubicBezTo>
                    <a:cubicBezTo>
                      <a:pt x="70" y="53"/>
                      <a:pt x="52" y="56"/>
                      <a:pt x="40" y="57"/>
                    </a:cubicBezTo>
                    <a:cubicBezTo>
                      <a:pt x="49" y="44"/>
                      <a:pt x="32" y="48"/>
                      <a:pt x="46" y="43"/>
                    </a:cubicBezTo>
                    <a:cubicBezTo>
                      <a:pt x="53" y="44"/>
                      <a:pt x="59" y="44"/>
                      <a:pt x="66" y="45"/>
                    </a:cubicBezTo>
                    <a:cubicBezTo>
                      <a:pt x="69" y="45"/>
                      <a:pt x="77" y="47"/>
                      <a:pt x="74" y="47"/>
                    </a:cubicBezTo>
                    <a:cubicBezTo>
                      <a:pt x="65" y="47"/>
                      <a:pt x="57" y="46"/>
                      <a:pt x="48" y="45"/>
                    </a:cubicBezTo>
                    <a:cubicBezTo>
                      <a:pt x="28" y="38"/>
                      <a:pt x="37" y="45"/>
                      <a:pt x="46" y="53"/>
                    </a:cubicBezTo>
                    <a:cubicBezTo>
                      <a:pt x="48" y="54"/>
                      <a:pt x="50" y="54"/>
                      <a:pt x="52" y="55"/>
                    </a:cubicBezTo>
                    <a:cubicBezTo>
                      <a:pt x="70" y="64"/>
                      <a:pt x="44" y="56"/>
                      <a:pt x="42" y="55"/>
                    </a:cubicBezTo>
                    <a:cubicBezTo>
                      <a:pt x="34" y="49"/>
                      <a:pt x="24" y="48"/>
                      <a:pt x="34" y="41"/>
                    </a:cubicBezTo>
                    <a:cubicBezTo>
                      <a:pt x="45" y="42"/>
                      <a:pt x="55" y="41"/>
                      <a:pt x="66" y="43"/>
                    </a:cubicBezTo>
                    <a:cubicBezTo>
                      <a:pt x="68" y="43"/>
                      <a:pt x="62" y="45"/>
                      <a:pt x="60" y="45"/>
                    </a:cubicBezTo>
                    <a:cubicBezTo>
                      <a:pt x="51" y="45"/>
                      <a:pt x="43" y="44"/>
                      <a:pt x="34" y="43"/>
                    </a:cubicBezTo>
                    <a:cubicBezTo>
                      <a:pt x="27" y="33"/>
                      <a:pt x="35" y="33"/>
                      <a:pt x="44" y="31"/>
                    </a:cubicBezTo>
                    <a:cubicBezTo>
                      <a:pt x="47" y="32"/>
                      <a:pt x="51" y="32"/>
                      <a:pt x="54" y="33"/>
                    </a:cubicBezTo>
                    <a:cubicBezTo>
                      <a:pt x="58" y="34"/>
                      <a:pt x="70" y="37"/>
                      <a:pt x="66" y="37"/>
                    </a:cubicBezTo>
                    <a:cubicBezTo>
                      <a:pt x="64" y="37"/>
                      <a:pt x="62" y="37"/>
                      <a:pt x="60" y="37"/>
                    </a:cubicBezTo>
                  </a:path>
                </a:pathLst>
              </a:custGeom>
              <a:noFill/>
              <a:ln w="9525">
                <a:solidFill>
                  <a:srgbClr val="FF0000"/>
                </a:solidFill>
                <a:round/>
                <a:headEnd/>
                <a:tailEnd/>
              </a:ln>
            </p:spPr>
            <p:txBody>
              <a:bodyPr/>
              <a:lstStyle/>
              <a:p>
                <a:endParaRPr lang="en-US"/>
              </a:p>
            </p:txBody>
          </p:sp>
          <p:sp>
            <p:nvSpPr>
              <p:cNvPr id="193548" name="Freeform 60"/>
              <p:cNvSpPr>
                <a:spLocks/>
              </p:cNvSpPr>
              <p:nvPr/>
            </p:nvSpPr>
            <p:spPr bwMode="auto">
              <a:xfrm>
                <a:off x="3162" y="4033"/>
                <a:ext cx="143" cy="104"/>
              </a:xfrm>
              <a:custGeom>
                <a:avLst/>
                <a:gdLst>
                  <a:gd name="T0" fmla="*/ 40 w 143"/>
                  <a:gd name="T1" fmla="*/ 25 h 104"/>
                  <a:gd name="T2" fmla="*/ 102 w 143"/>
                  <a:gd name="T3" fmla="*/ 31 h 104"/>
                  <a:gd name="T4" fmla="*/ 130 w 143"/>
                  <a:gd name="T5" fmla="*/ 27 h 104"/>
                  <a:gd name="T6" fmla="*/ 116 w 143"/>
                  <a:gd name="T7" fmla="*/ 53 h 104"/>
                  <a:gd name="T8" fmla="*/ 126 w 143"/>
                  <a:gd name="T9" fmla="*/ 43 h 104"/>
                  <a:gd name="T10" fmla="*/ 126 w 143"/>
                  <a:gd name="T11" fmla="*/ 43 h 104"/>
                  <a:gd name="T12" fmla="*/ 104 w 143"/>
                  <a:gd name="T13" fmla="*/ 65 h 104"/>
                  <a:gd name="T14" fmla="*/ 96 w 143"/>
                  <a:gd name="T15" fmla="*/ 91 h 104"/>
                  <a:gd name="T16" fmla="*/ 68 w 143"/>
                  <a:gd name="T17" fmla="*/ 97 h 104"/>
                  <a:gd name="T18" fmla="*/ 34 w 143"/>
                  <a:gd name="T19" fmla="*/ 39 h 104"/>
                  <a:gd name="T20" fmla="*/ 14 w 143"/>
                  <a:gd name="T21" fmla="*/ 23 h 104"/>
                  <a:gd name="T22" fmla="*/ 20 w 143"/>
                  <a:gd name="T23" fmla="*/ 29 h 104"/>
                  <a:gd name="T24" fmla="*/ 24 w 143"/>
                  <a:gd name="T25" fmla="*/ 37 h 104"/>
                  <a:gd name="T26" fmla="*/ 16 w 143"/>
                  <a:gd name="T27" fmla="*/ 19 h 104"/>
                  <a:gd name="T28" fmla="*/ 36 w 143"/>
                  <a:gd name="T29" fmla="*/ 35 h 104"/>
                  <a:gd name="T30" fmla="*/ 28 w 143"/>
                  <a:gd name="T31" fmla="*/ 29 h 104"/>
                  <a:gd name="T32" fmla="*/ 40 w 143"/>
                  <a:gd name="T33" fmla="*/ 35 h 104"/>
                  <a:gd name="T34" fmla="*/ 34 w 143"/>
                  <a:gd name="T35" fmla="*/ 31 h 104"/>
                  <a:gd name="T36" fmla="*/ 112 w 143"/>
                  <a:gd name="T37" fmla="*/ 39 h 104"/>
                  <a:gd name="T38" fmla="*/ 120 w 143"/>
                  <a:gd name="T39" fmla="*/ 29 h 104"/>
                  <a:gd name="T40" fmla="*/ 118 w 143"/>
                  <a:gd name="T41" fmla="*/ 29 h 104"/>
                  <a:gd name="T42" fmla="*/ 118 w 143"/>
                  <a:gd name="T43" fmla="*/ 33 h 104"/>
                  <a:gd name="T44" fmla="*/ 132 w 143"/>
                  <a:gd name="T45" fmla="*/ 25 h 104"/>
                  <a:gd name="T46" fmla="*/ 54 w 143"/>
                  <a:gd name="T47" fmla="*/ 37 h 104"/>
                  <a:gd name="T48" fmla="*/ 94 w 143"/>
                  <a:gd name="T49" fmla="*/ 49 h 104"/>
                  <a:gd name="T50" fmla="*/ 76 w 143"/>
                  <a:gd name="T51" fmla="*/ 41 h 104"/>
                  <a:gd name="T52" fmla="*/ 86 w 143"/>
                  <a:gd name="T53" fmla="*/ 45 h 104"/>
                  <a:gd name="T54" fmla="*/ 54 w 143"/>
                  <a:gd name="T55" fmla="*/ 49 h 104"/>
                  <a:gd name="T56" fmla="*/ 44 w 143"/>
                  <a:gd name="T57" fmla="*/ 51 h 104"/>
                  <a:gd name="T58" fmla="*/ 70 w 143"/>
                  <a:gd name="T59" fmla="*/ 83 h 104"/>
                  <a:gd name="T60" fmla="*/ 100 w 143"/>
                  <a:gd name="T61" fmla="*/ 75 h 104"/>
                  <a:gd name="T62" fmla="*/ 102 w 143"/>
                  <a:gd name="T63" fmla="*/ 63 h 104"/>
                  <a:gd name="T64" fmla="*/ 104 w 143"/>
                  <a:gd name="T65" fmla="*/ 55 h 104"/>
                  <a:gd name="T66" fmla="*/ 98 w 143"/>
                  <a:gd name="T67" fmla="*/ 55 h 104"/>
                  <a:gd name="T68" fmla="*/ 88 w 143"/>
                  <a:gd name="T69" fmla="*/ 73 h 104"/>
                  <a:gd name="T70" fmla="*/ 70 w 143"/>
                  <a:gd name="T71" fmla="*/ 85 h 104"/>
                  <a:gd name="T72" fmla="*/ 56 w 143"/>
                  <a:gd name="T73" fmla="*/ 75 h 104"/>
                  <a:gd name="T74" fmla="*/ 64 w 143"/>
                  <a:gd name="T75" fmla="*/ 63 h 104"/>
                  <a:gd name="T76" fmla="*/ 66 w 143"/>
                  <a:gd name="T77" fmla="*/ 79 h 104"/>
                  <a:gd name="T78" fmla="*/ 72 w 143"/>
                  <a:gd name="T79" fmla="*/ 77 h 104"/>
                  <a:gd name="T80" fmla="*/ 64 w 143"/>
                  <a:gd name="T81" fmla="*/ 59 h 104"/>
                  <a:gd name="T82" fmla="*/ 66 w 143"/>
                  <a:gd name="T83" fmla="*/ 57 h 104"/>
                  <a:gd name="T84" fmla="*/ 70 w 143"/>
                  <a:gd name="T85" fmla="*/ 57 h 104"/>
                  <a:gd name="T86" fmla="*/ 74 w 143"/>
                  <a:gd name="T87" fmla="*/ 45 h 104"/>
                  <a:gd name="T88" fmla="*/ 80 w 143"/>
                  <a:gd name="T89" fmla="*/ 65 h 104"/>
                  <a:gd name="T90" fmla="*/ 76 w 143"/>
                  <a:gd name="T91" fmla="*/ 69 h 104"/>
                  <a:gd name="T92" fmla="*/ 96 w 143"/>
                  <a:gd name="T93" fmla="*/ 65 h 104"/>
                  <a:gd name="T94" fmla="*/ 100 w 143"/>
                  <a:gd name="T95" fmla="*/ 59 h 104"/>
                  <a:gd name="T96" fmla="*/ 78 w 143"/>
                  <a:gd name="T97" fmla="*/ 51 h 104"/>
                  <a:gd name="T98" fmla="*/ 92 w 143"/>
                  <a:gd name="T99" fmla="*/ 65 h 104"/>
                  <a:gd name="T100" fmla="*/ 76 w 143"/>
                  <a:gd name="T101" fmla="*/ 89 h 104"/>
                  <a:gd name="T102" fmla="*/ 76 w 143"/>
                  <a:gd name="T103" fmla="*/ 69 h 104"/>
                  <a:gd name="T104" fmla="*/ 86 w 143"/>
                  <a:gd name="T105" fmla="*/ 53 h 104"/>
                  <a:gd name="T106" fmla="*/ 60 w 143"/>
                  <a:gd name="T107" fmla="*/ 41 h 104"/>
                  <a:gd name="T108" fmla="*/ 98 w 143"/>
                  <a:gd name="T109" fmla="*/ 41 h 104"/>
                  <a:gd name="T110" fmla="*/ 66 w 143"/>
                  <a:gd name="T111" fmla="*/ 41 h 10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43"/>
                  <a:gd name="T169" fmla="*/ 0 h 104"/>
                  <a:gd name="T170" fmla="*/ 143 w 143"/>
                  <a:gd name="T171" fmla="*/ 104 h 10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43" h="104">
                    <a:moveTo>
                      <a:pt x="0" y="3"/>
                    </a:moveTo>
                    <a:cubicBezTo>
                      <a:pt x="7" y="14"/>
                      <a:pt x="27" y="21"/>
                      <a:pt x="40" y="25"/>
                    </a:cubicBezTo>
                    <a:cubicBezTo>
                      <a:pt x="45" y="27"/>
                      <a:pt x="52" y="33"/>
                      <a:pt x="52" y="33"/>
                    </a:cubicBezTo>
                    <a:cubicBezTo>
                      <a:pt x="69" y="32"/>
                      <a:pt x="85" y="33"/>
                      <a:pt x="102" y="31"/>
                    </a:cubicBezTo>
                    <a:cubicBezTo>
                      <a:pt x="107" y="30"/>
                      <a:pt x="123" y="16"/>
                      <a:pt x="134" y="13"/>
                    </a:cubicBezTo>
                    <a:cubicBezTo>
                      <a:pt x="143" y="0"/>
                      <a:pt x="141" y="23"/>
                      <a:pt x="130" y="27"/>
                    </a:cubicBezTo>
                    <a:cubicBezTo>
                      <a:pt x="128" y="33"/>
                      <a:pt x="116" y="41"/>
                      <a:pt x="116" y="41"/>
                    </a:cubicBezTo>
                    <a:cubicBezTo>
                      <a:pt x="113" y="46"/>
                      <a:pt x="103" y="57"/>
                      <a:pt x="116" y="53"/>
                    </a:cubicBezTo>
                    <a:cubicBezTo>
                      <a:pt x="117" y="51"/>
                      <a:pt x="118" y="49"/>
                      <a:pt x="120" y="47"/>
                    </a:cubicBezTo>
                    <a:cubicBezTo>
                      <a:pt x="122" y="45"/>
                      <a:pt x="124" y="45"/>
                      <a:pt x="126" y="43"/>
                    </a:cubicBezTo>
                    <a:cubicBezTo>
                      <a:pt x="127" y="42"/>
                      <a:pt x="129" y="31"/>
                      <a:pt x="132" y="31"/>
                    </a:cubicBezTo>
                    <a:cubicBezTo>
                      <a:pt x="137" y="31"/>
                      <a:pt x="129" y="37"/>
                      <a:pt x="126" y="43"/>
                    </a:cubicBezTo>
                    <a:cubicBezTo>
                      <a:pt x="117" y="64"/>
                      <a:pt x="128" y="50"/>
                      <a:pt x="116" y="57"/>
                    </a:cubicBezTo>
                    <a:cubicBezTo>
                      <a:pt x="112" y="59"/>
                      <a:pt x="104" y="65"/>
                      <a:pt x="104" y="65"/>
                    </a:cubicBezTo>
                    <a:cubicBezTo>
                      <a:pt x="104" y="65"/>
                      <a:pt x="109" y="66"/>
                      <a:pt x="112" y="67"/>
                    </a:cubicBezTo>
                    <a:cubicBezTo>
                      <a:pt x="107" y="75"/>
                      <a:pt x="103" y="85"/>
                      <a:pt x="96" y="91"/>
                    </a:cubicBezTo>
                    <a:cubicBezTo>
                      <a:pt x="92" y="94"/>
                      <a:pt x="84" y="99"/>
                      <a:pt x="84" y="99"/>
                    </a:cubicBezTo>
                    <a:cubicBezTo>
                      <a:pt x="79" y="98"/>
                      <a:pt x="73" y="99"/>
                      <a:pt x="68" y="97"/>
                    </a:cubicBezTo>
                    <a:cubicBezTo>
                      <a:pt x="61" y="94"/>
                      <a:pt x="62" y="80"/>
                      <a:pt x="54" y="75"/>
                    </a:cubicBezTo>
                    <a:cubicBezTo>
                      <a:pt x="50" y="69"/>
                      <a:pt x="37" y="41"/>
                      <a:pt x="34" y="39"/>
                    </a:cubicBezTo>
                    <a:cubicBezTo>
                      <a:pt x="29" y="35"/>
                      <a:pt x="21" y="35"/>
                      <a:pt x="16" y="31"/>
                    </a:cubicBezTo>
                    <a:cubicBezTo>
                      <a:pt x="7" y="17"/>
                      <a:pt x="4" y="16"/>
                      <a:pt x="14" y="23"/>
                    </a:cubicBezTo>
                    <a:cubicBezTo>
                      <a:pt x="13" y="21"/>
                      <a:pt x="11" y="16"/>
                      <a:pt x="12" y="17"/>
                    </a:cubicBezTo>
                    <a:cubicBezTo>
                      <a:pt x="15" y="20"/>
                      <a:pt x="20" y="29"/>
                      <a:pt x="20" y="29"/>
                    </a:cubicBezTo>
                    <a:cubicBezTo>
                      <a:pt x="22" y="28"/>
                      <a:pt x="25" y="25"/>
                      <a:pt x="26" y="27"/>
                    </a:cubicBezTo>
                    <a:cubicBezTo>
                      <a:pt x="28" y="30"/>
                      <a:pt x="27" y="35"/>
                      <a:pt x="24" y="37"/>
                    </a:cubicBezTo>
                    <a:cubicBezTo>
                      <a:pt x="22" y="38"/>
                      <a:pt x="21" y="33"/>
                      <a:pt x="20" y="31"/>
                    </a:cubicBezTo>
                    <a:cubicBezTo>
                      <a:pt x="18" y="27"/>
                      <a:pt x="17" y="23"/>
                      <a:pt x="16" y="19"/>
                    </a:cubicBezTo>
                    <a:cubicBezTo>
                      <a:pt x="14" y="14"/>
                      <a:pt x="21" y="27"/>
                      <a:pt x="24" y="31"/>
                    </a:cubicBezTo>
                    <a:cubicBezTo>
                      <a:pt x="26" y="35"/>
                      <a:pt x="36" y="35"/>
                      <a:pt x="36" y="35"/>
                    </a:cubicBezTo>
                    <a:cubicBezTo>
                      <a:pt x="35" y="32"/>
                      <a:pt x="37" y="27"/>
                      <a:pt x="34" y="25"/>
                    </a:cubicBezTo>
                    <a:cubicBezTo>
                      <a:pt x="32" y="24"/>
                      <a:pt x="26" y="28"/>
                      <a:pt x="28" y="29"/>
                    </a:cubicBezTo>
                    <a:cubicBezTo>
                      <a:pt x="36" y="34"/>
                      <a:pt x="32" y="32"/>
                      <a:pt x="40" y="35"/>
                    </a:cubicBezTo>
                    <a:cubicBezTo>
                      <a:pt x="63" y="31"/>
                      <a:pt x="48" y="38"/>
                      <a:pt x="40" y="35"/>
                    </a:cubicBezTo>
                    <a:cubicBezTo>
                      <a:pt x="40" y="34"/>
                      <a:pt x="37" y="22"/>
                      <a:pt x="32" y="25"/>
                    </a:cubicBezTo>
                    <a:cubicBezTo>
                      <a:pt x="30" y="26"/>
                      <a:pt x="33" y="29"/>
                      <a:pt x="34" y="31"/>
                    </a:cubicBezTo>
                    <a:cubicBezTo>
                      <a:pt x="39" y="38"/>
                      <a:pt x="50" y="42"/>
                      <a:pt x="58" y="45"/>
                    </a:cubicBezTo>
                    <a:cubicBezTo>
                      <a:pt x="83" y="44"/>
                      <a:pt x="91" y="42"/>
                      <a:pt x="112" y="39"/>
                    </a:cubicBezTo>
                    <a:cubicBezTo>
                      <a:pt x="117" y="35"/>
                      <a:pt x="131" y="20"/>
                      <a:pt x="116" y="25"/>
                    </a:cubicBezTo>
                    <a:cubicBezTo>
                      <a:pt x="110" y="35"/>
                      <a:pt x="95" y="37"/>
                      <a:pt x="120" y="29"/>
                    </a:cubicBezTo>
                    <a:cubicBezTo>
                      <a:pt x="121" y="25"/>
                      <a:pt x="125" y="16"/>
                      <a:pt x="128" y="19"/>
                    </a:cubicBezTo>
                    <a:cubicBezTo>
                      <a:pt x="131" y="22"/>
                      <a:pt x="118" y="29"/>
                      <a:pt x="118" y="29"/>
                    </a:cubicBezTo>
                    <a:cubicBezTo>
                      <a:pt x="122" y="29"/>
                      <a:pt x="126" y="26"/>
                      <a:pt x="130" y="25"/>
                    </a:cubicBezTo>
                    <a:cubicBezTo>
                      <a:pt x="135" y="23"/>
                      <a:pt x="118" y="33"/>
                      <a:pt x="118" y="33"/>
                    </a:cubicBezTo>
                    <a:cubicBezTo>
                      <a:pt x="122" y="21"/>
                      <a:pt x="117" y="31"/>
                      <a:pt x="126" y="29"/>
                    </a:cubicBezTo>
                    <a:cubicBezTo>
                      <a:pt x="128" y="29"/>
                      <a:pt x="134" y="25"/>
                      <a:pt x="132" y="25"/>
                    </a:cubicBezTo>
                    <a:cubicBezTo>
                      <a:pt x="123" y="25"/>
                      <a:pt x="112" y="34"/>
                      <a:pt x="102" y="35"/>
                    </a:cubicBezTo>
                    <a:cubicBezTo>
                      <a:pt x="86" y="36"/>
                      <a:pt x="70" y="36"/>
                      <a:pt x="54" y="37"/>
                    </a:cubicBezTo>
                    <a:cubicBezTo>
                      <a:pt x="66" y="45"/>
                      <a:pt x="62" y="41"/>
                      <a:pt x="40" y="43"/>
                    </a:cubicBezTo>
                    <a:cubicBezTo>
                      <a:pt x="57" y="49"/>
                      <a:pt x="94" y="49"/>
                      <a:pt x="94" y="49"/>
                    </a:cubicBezTo>
                    <a:cubicBezTo>
                      <a:pt x="97" y="48"/>
                      <a:pt x="104" y="49"/>
                      <a:pt x="102" y="47"/>
                    </a:cubicBezTo>
                    <a:cubicBezTo>
                      <a:pt x="100" y="44"/>
                      <a:pt x="78" y="41"/>
                      <a:pt x="76" y="41"/>
                    </a:cubicBezTo>
                    <a:cubicBezTo>
                      <a:pt x="73" y="42"/>
                      <a:pt x="65" y="42"/>
                      <a:pt x="68" y="43"/>
                    </a:cubicBezTo>
                    <a:cubicBezTo>
                      <a:pt x="74" y="45"/>
                      <a:pt x="80" y="45"/>
                      <a:pt x="86" y="45"/>
                    </a:cubicBezTo>
                    <a:cubicBezTo>
                      <a:pt x="88" y="45"/>
                      <a:pt x="82" y="44"/>
                      <a:pt x="80" y="43"/>
                    </a:cubicBezTo>
                    <a:cubicBezTo>
                      <a:pt x="61" y="48"/>
                      <a:pt x="69" y="46"/>
                      <a:pt x="54" y="49"/>
                    </a:cubicBezTo>
                    <a:cubicBezTo>
                      <a:pt x="53" y="51"/>
                      <a:pt x="52" y="55"/>
                      <a:pt x="50" y="55"/>
                    </a:cubicBezTo>
                    <a:cubicBezTo>
                      <a:pt x="48" y="55"/>
                      <a:pt x="42" y="51"/>
                      <a:pt x="44" y="51"/>
                    </a:cubicBezTo>
                    <a:cubicBezTo>
                      <a:pt x="48" y="51"/>
                      <a:pt x="56" y="55"/>
                      <a:pt x="56" y="55"/>
                    </a:cubicBezTo>
                    <a:cubicBezTo>
                      <a:pt x="60" y="66"/>
                      <a:pt x="60" y="76"/>
                      <a:pt x="70" y="83"/>
                    </a:cubicBezTo>
                    <a:cubicBezTo>
                      <a:pt x="75" y="99"/>
                      <a:pt x="83" y="95"/>
                      <a:pt x="94" y="87"/>
                    </a:cubicBezTo>
                    <a:cubicBezTo>
                      <a:pt x="96" y="83"/>
                      <a:pt x="97" y="78"/>
                      <a:pt x="100" y="75"/>
                    </a:cubicBezTo>
                    <a:cubicBezTo>
                      <a:pt x="103" y="72"/>
                      <a:pt x="112" y="67"/>
                      <a:pt x="112" y="67"/>
                    </a:cubicBezTo>
                    <a:cubicBezTo>
                      <a:pt x="120" y="55"/>
                      <a:pt x="108" y="59"/>
                      <a:pt x="102" y="63"/>
                    </a:cubicBezTo>
                    <a:cubicBezTo>
                      <a:pt x="98" y="69"/>
                      <a:pt x="89" y="77"/>
                      <a:pt x="82" y="79"/>
                    </a:cubicBezTo>
                    <a:cubicBezTo>
                      <a:pt x="86" y="66"/>
                      <a:pt x="90" y="60"/>
                      <a:pt x="104" y="55"/>
                    </a:cubicBezTo>
                    <a:cubicBezTo>
                      <a:pt x="102" y="74"/>
                      <a:pt x="99" y="75"/>
                      <a:pt x="90" y="89"/>
                    </a:cubicBezTo>
                    <a:cubicBezTo>
                      <a:pt x="88" y="84"/>
                      <a:pt x="93" y="55"/>
                      <a:pt x="98" y="55"/>
                    </a:cubicBezTo>
                    <a:cubicBezTo>
                      <a:pt x="100" y="55"/>
                      <a:pt x="97" y="59"/>
                      <a:pt x="96" y="61"/>
                    </a:cubicBezTo>
                    <a:cubicBezTo>
                      <a:pt x="94" y="65"/>
                      <a:pt x="88" y="73"/>
                      <a:pt x="88" y="73"/>
                    </a:cubicBezTo>
                    <a:cubicBezTo>
                      <a:pt x="83" y="91"/>
                      <a:pt x="90" y="75"/>
                      <a:pt x="80" y="75"/>
                    </a:cubicBezTo>
                    <a:cubicBezTo>
                      <a:pt x="75" y="75"/>
                      <a:pt x="74" y="82"/>
                      <a:pt x="70" y="85"/>
                    </a:cubicBezTo>
                    <a:cubicBezTo>
                      <a:pt x="63" y="74"/>
                      <a:pt x="63" y="65"/>
                      <a:pt x="52" y="57"/>
                    </a:cubicBezTo>
                    <a:cubicBezTo>
                      <a:pt x="49" y="65"/>
                      <a:pt x="51" y="68"/>
                      <a:pt x="56" y="75"/>
                    </a:cubicBezTo>
                    <a:cubicBezTo>
                      <a:pt x="57" y="66"/>
                      <a:pt x="56" y="57"/>
                      <a:pt x="58" y="49"/>
                    </a:cubicBezTo>
                    <a:cubicBezTo>
                      <a:pt x="59" y="44"/>
                      <a:pt x="66" y="67"/>
                      <a:pt x="64" y="63"/>
                    </a:cubicBezTo>
                    <a:cubicBezTo>
                      <a:pt x="63" y="60"/>
                      <a:pt x="61" y="58"/>
                      <a:pt x="60" y="55"/>
                    </a:cubicBezTo>
                    <a:cubicBezTo>
                      <a:pt x="57" y="65"/>
                      <a:pt x="63" y="70"/>
                      <a:pt x="66" y="79"/>
                    </a:cubicBezTo>
                    <a:cubicBezTo>
                      <a:pt x="67" y="74"/>
                      <a:pt x="66" y="68"/>
                      <a:pt x="68" y="63"/>
                    </a:cubicBezTo>
                    <a:cubicBezTo>
                      <a:pt x="70" y="58"/>
                      <a:pt x="75" y="74"/>
                      <a:pt x="72" y="77"/>
                    </a:cubicBezTo>
                    <a:cubicBezTo>
                      <a:pt x="70" y="79"/>
                      <a:pt x="69" y="73"/>
                      <a:pt x="68" y="71"/>
                    </a:cubicBezTo>
                    <a:cubicBezTo>
                      <a:pt x="66" y="67"/>
                      <a:pt x="65" y="63"/>
                      <a:pt x="64" y="59"/>
                    </a:cubicBezTo>
                    <a:cubicBezTo>
                      <a:pt x="63" y="57"/>
                      <a:pt x="58" y="55"/>
                      <a:pt x="60" y="53"/>
                    </a:cubicBezTo>
                    <a:cubicBezTo>
                      <a:pt x="62" y="51"/>
                      <a:pt x="64" y="56"/>
                      <a:pt x="66" y="57"/>
                    </a:cubicBezTo>
                    <a:cubicBezTo>
                      <a:pt x="67" y="59"/>
                      <a:pt x="66" y="63"/>
                      <a:pt x="68" y="63"/>
                    </a:cubicBezTo>
                    <a:cubicBezTo>
                      <a:pt x="70" y="63"/>
                      <a:pt x="68" y="57"/>
                      <a:pt x="70" y="57"/>
                    </a:cubicBezTo>
                    <a:cubicBezTo>
                      <a:pt x="72" y="57"/>
                      <a:pt x="71" y="61"/>
                      <a:pt x="72" y="63"/>
                    </a:cubicBezTo>
                    <a:cubicBezTo>
                      <a:pt x="73" y="57"/>
                      <a:pt x="72" y="51"/>
                      <a:pt x="74" y="45"/>
                    </a:cubicBezTo>
                    <a:cubicBezTo>
                      <a:pt x="75" y="42"/>
                      <a:pt x="75" y="50"/>
                      <a:pt x="76" y="53"/>
                    </a:cubicBezTo>
                    <a:cubicBezTo>
                      <a:pt x="77" y="57"/>
                      <a:pt x="79" y="61"/>
                      <a:pt x="80" y="65"/>
                    </a:cubicBezTo>
                    <a:cubicBezTo>
                      <a:pt x="81" y="67"/>
                      <a:pt x="84" y="72"/>
                      <a:pt x="82" y="71"/>
                    </a:cubicBezTo>
                    <a:cubicBezTo>
                      <a:pt x="80" y="70"/>
                      <a:pt x="78" y="70"/>
                      <a:pt x="76" y="69"/>
                    </a:cubicBezTo>
                    <a:cubicBezTo>
                      <a:pt x="82" y="60"/>
                      <a:pt x="85" y="61"/>
                      <a:pt x="96" y="63"/>
                    </a:cubicBezTo>
                    <a:cubicBezTo>
                      <a:pt x="103" y="73"/>
                      <a:pt x="110" y="86"/>
                      <a:pt x="96" y="65"/>
                    </a:cubicBezTo>
                    <a:cubicBezTo>
                      <a:pt x="81" y="75"/>
                      <a:pt x="86" y="60"/>
                      <a:pt x="88" y="51"/>
                    </a:cubicBezTo>
                    <a:cubicBezTo>
                      <a:pt x="94" y="59"/>
                      <a:pt x="93" y="69"/>
                      <a:pt x="100" y="59"/>
                    </a:cubicBezTo>
                    <a:cubicBezTo>
                      <a:pt x="105" y="74"/>
                      <a:pt x="102" y="52"/>
                      <a:pt x="92" y="67"/>
                    </a:cubicBezTo>
                    <a:cubicBezTo>
                      <a:pt x="86" y="63"/>
                      <a:pt x="78" y="51"/>
                      <a:pt x="78" y="51"/>
                    </a:cubicBezTo>
                    <a:cubicBezTo>
                      <a:pt x="71" y="71"/>
                      <a:pt x="101" y="49"/>
                      <a:pt x="106" y="45"/>
                    </a:cubicBezTo>
                    <a:cubicBezTo>
                      <a:pt x="108" y="55"/>
                      <a:pt x="101" y="59"/>
                      <a:pt x="92" y="65"/>
                    </a:cubicBezTo>
                    <a:cubicBezTo>
                      <a:pt x="83" y="79"/>
                      <a:pt x="88" y="74"/>
                      <a:pt x="78" y="81"/>
                    </a:cubicBezTo>
                    <a:cubicBezTo>
                      <a:pt x="77" y="84"/>
                      <a:pt x="78" y="88"/>
                      <a:pt x="76" y="89"/>
                    </a:cubicBezTo>
                    <a:cubicBezTo>
                      <a:pt x="74" y="90"/>
                      <a:pt x="74" y="85"/>
                      <a:pt x="74" y="83"/>
                    </a:cubicBezTo>
                    <a:cubicBezTo>
                      <a:pt x="74" y="78"/>
                      <a:pt x="75" y="74"/>
                      <a:pt x="76" y="69"/>
                    </a:cubicBezTo>
                    <a:cubicBezTo>
                      <a:pt x="79" y="104"/>
                      <a:pt x="73" y="85"/>
                      <a:pt x="86" y="81"/>
                    </a:cubicBezTo>
                    <a:cubicBezTo>
                      <a:pt x="89" y="71"/>
                      <a:pt x="92" y="66"/>
                      <a:pt x="86" y="53"/>
                    </a:cubicBezTo>
                    <a:cubicBezTo>
                      <a:pt x="83" y="46"/>
                      <a:pt x="72" y="45"/>
                      <a:pt x="66" y="43"/>
                    </a:cubicBezTo>
                    <a:cubicBezTo>
                      <a:pt x="64" y="42"/>
                      <a:pt x="58" y="41"/>
                      <a:pt x="60" y="41"/>
                    </a:cubicBezTo>
                    <a:cubicBezTo>
                      <a:pt x="69" y="41"/>
                      <a:pt x="79" y="42"/>
                      <a:pt x="88" y="43"/>
                    </a:cubicBezTo>
                    <a:cubicBezTo>
                      <a:pt x="91" y="42"/>
                      <a:pt x="101" y="42"/>
                      <a:pt x="98" y="41"/>
                    </a:cubicBezTo>
                    <a:cubicBezTo>
                      <a:pt x="91" y="39"/>
                      <a:pt x="83" y="39"/>
                      <a:pt x="76" y="39"/>
                    </a:cubicBezTo>
                    <a:cubicBezTo>
                      <a:pt x="73" y="39"/>
                      <a:pt x="63" y="41"/>
                      <a:pt x="66" y="41"/>
                    </a:cubicBezTo>
                    <a:cubicBezTo>
                      <a:pt x="77" y="41"/>
                      <a:pt x="100" y="37"/>
                      <a:pt x="100" y="37"/>
                    </a:cubicBezTo>
                  </a:path>
                </a:pathLst>
              </a:custGeom>
              <a:noFill/>
              <a:ln w="9525">
                <a:solidFill>
                  <a:srgbClr val="FF0000"/>
                </a:solidFill>
                <a:round/>
                <a:headEnd/>
                <a:tailEnd/>
              </a:ln>
            </p:spPr>
            <p:txBody>
              <a:bodyPr/>
              <a:lstStyle/>
              <a:p>
                <a:endParaRPr lang="en-US"/>
              </a:p>
            </p:txBody>
          </p:sp>
        </p:grpSp>
      </p:grpSp>
      <p:sp>
        <p:nvSpPr>
          <p:cNvPr id="24" name="Footer Placeholder 5"/>
          <p:cNvSpPr txBox="1">
            <a:spLocks noGrp="1"/>
          </p:cNvSpPr>
          <p:nvPr/>
        </p:nvSpPr>
        <p:spPr>
          <a:xfrm>
            <a:off x="457200" y="6477000"/>
            <a:ext cx="8229600" cy="168275"/>
          </a:xfrm>
          <a:prstGeom prst="rect">
            <a:avLst/>
          </a:prstGeom>
          <a:noFill/>
        </p:spPr>
        <p:txBody>
          <a:bodyPr anchor="ctr"/>
          <a:lstStyle>
            <a:lvl1pPr>
              <a:defRPr/>
            </a:lvl1pPr>
          </a:lstStyle>
          <a:p>
            <a:pPr algn="ctr" fontAlgn="auto">
              <a:spcBef>
                <a:spcPts val="0"/>
              </a:spcBef>
              <a:spcAft>
                <a:spcPts val="0"/>
              </a:spcAft>
              <a:defRPr/>
            </a:pPr>
            <a:r>
              <a:rPr lang="en-US" sz="1200" dirty="0" smtClean="0">
                <a:solidFill>
                  <a:schemeClr val="tx1">
                    <a:tint val="75000"/>
                  </a:schemeClr>
                </a:solidFill>
                <a:latin typeface="+mn-lt"/>
                <a:ea typeface="+mn-ea"/>
                <a:cs typeface="+mn-cs"/>
              </a:rPr>
              <a:t>Combat Medical Systems, LLC, </a:t>
            </a:r>
            <a:r>
              <a:rPr lang="en-US" sz="900" dirty="0" smtClean="0">
                <a:solidFill>
                  <a:schemeClr val="tx1">
                    <a:tint val="75000"/>
                  </a:schemeClr>
                </a:solidFill>
                <a:latin typeface="+mn-lt"/>
                <a:ea typeface="+mn-ea"/>
                <a:cs typeface="+mn-cs"/>
              </a:rPr>
              <a:t>Tel</a:t>
            </a:r>
            <a:r>
              <a:rPr lang="en-US" sz="1200" dirty="0" smtClean="0">
                <a:solidFill>
                  <a:schemeClr val="tx1">
                    <a:tint val="75000"/>
                  </a:schemeClr>
                </a:solidFill>
                <a:latin typeface="+mn-lt"/>
                <a:ea typeface="+mn-ea"/>
                <a:cs typeface="+mn-cs"/>
              </a:rPr>
              <a:t>: 910-426-0003, Fax: 910-426-0009, Website: www.combatgauze.com</a:t>
            </a:r>
          </a:p>
        </p:txBody>
      </p:sp>
      <p:sp>
        <p:nvSpPr>
          <p:cNvPr id="193540" name="Title 10"/>
          <p:cNvSpPr>
            <a:spLocks noGrp="1"/>
          </p:cNvSpPr>
          <p:nvPr>
            <p:ph type="title" idx="4294967295"/>
          </p:nvPr>
        </p:nvSpPr>
        <p:spPr>
          <a:xfrm>
            <a:off x="1673225" y="0"/>
            <a:ext cx="7186613" cy="1198563"/>
          </a:xfrm>
        </p:spPr>
        <p:txBody>
          <a:bodyPr>
            <a:spAutoFit/>
          </a:bodyPr>
          <a:lstStyle/>
          <a:p>
            <a:pPr eaLnBrk="1" hangingPunct="1"/>
            <a:r>
              <a:rPr lang="en-US" sz="3600" smtClean="0">
                <a:ea typeface="ＭＳ Ｐゴシック"/>
                <a:cs typeface="ＭＳ Ｐゴシック"/>
              </a:rPr>
              <a:t>Combat Gauze™ Directions (2)</a:t>
            </a:r>
            <a:br>
              <a:rPr lang="en-US" sz="3600" smtClean="0">
                <a:ea typeface="ＭＳ Ｐゴシック"/>
                <a:cs typeface="ＭＳ Ｐゴシック"/>
              </a:rPr>
            </a:br>
            <a:r>
              <a:rPr lang="en-US" sz="3600" smtClean="0">
                <a:ea typeface="ＭＳ Ｐゴシック"/>
                <a:cs typeface="ＭＳ Ｐゴシック"/>
              </a:rPr>
              <a:t>Pack Wound Completely</a:t>
            </a:r>
          </a:p>
        </p:txBody>
      </p:sp>
      <p:pic>
        <p:nvPicPr>
          <p:cNvPr id="193541" name="Picture 12" descr="P3050042"/>
          <p:cNvPicPr>
            <a:picLocks noChangeAspect="1" noChangeArrowheads="1"/>
          </p:cNvPicPr>
          <p:nvPr/>
        </p:nvPicPr>
        <p:blipFill>
          <a:blip r:embed="rId8"/>
          <a:srcRect/>
          <a:stretch>
            <a:fillRect/>
          </a:stretch>
        </p:blipFill>
        <p:spPr bwMode="auto">
          <a:xfrm>
            <a:off x="5129213" y="1714500"/>
            <a:ext cx="3386137" cy="254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5" name="Text Box 35"/>
          <p:cNvSpPr txBox="1">
            <a:spLocks noChangeArrowheads="1"/>
          </p:cNvSpPr>
          <p:nvPr/>
        </p:nvSpPr>
        <p:spPr bwMode="auto">
          <a:xfrm>
            <a:off x="152400" y="1530350"/>
            <a:ext cx="4419600" cy="4830763"/>
          </a:xfrm>
          <a:prstGeom prst="rect">
            <a:avLst/>
          </a:prstGeom>
          <a:noFill/>
          <a:ln w="9525">
            <a:noFill/>
            <a:miter lim="800000"/>
            <a:headEnd/>
            <a:tailEnd/>
          </a:ln>
        </p:spPr>
        <p:txBody>
          <a:bodyPr>
            <a:spAutoFit/>
          </a:bodyPr>
          <a:lstStyle/>
          <a:p>
            <a:pPr marL="457200" indent="-273050">
              <a:buFont typeface="Arial" charset="0"/>
              <a:buChar char="•"/>
            </a:pPr>
            <a:r>
              <a:rPr lang="en-US">
                <a:cs typeface="Times New Roman" pitchFamily="18" charset="0"/>
              </a:rPr>
              <a:t>Quickly apply pressure until bleeding stops.</a:t>
            </a:r>
          </a:p>
          <a:p>
            <a:pPr marL="457200" indent="-273050">
              <a:buFont typeface="Arial" charset="0"/>
              <a:buChar char="•"/>
            </a:pPr>
            <a:r>
              <a:rPr lang="en-US">
                <a:cs typeface="Times New Roman" pitchFamily="18" charset="0"/>
              </a:rPr>
              <a:t>Hold continuous pressure for 3 minutes.</a:t>
            </a:r>
          </a:p>
          <a:p>
            <a:pPr marL="457200" indent="-273050">
              <a:buFont typeface="Arial" charset="0"/>
              <a:buChar char="•"/>
            </a:pPr>
            <a:r>
              <a:rPr lang="en-US">
                <a:cs typeface="Times New Roman" pitchFamily="18" charset="0"/>
              </a:rPr>
              <a:t>Reassess to ensure bleeding is controlled. </a:t>
            </a:r>
          </a:p>
          <a:p>
            <a:pPr marL="457200" indent="-273050">
              <a:buFont typeface="Arial" charset="0"/>
              <a:buChar char="•"/>
            </a:pPr>
            <a:r>
              <a:rPr lang="en-US">
                <a:cs typeface="Times New Roman" pitchFamily="18" charset="0"/>
              </a:rPr>
              <a:t>Combat Gauze™ may be repacked or a second gauze used if initial application fails to provide hemostasis.</a:t>
            </a:r>
          </a:p>
        </p:txBody>
      </p:sp>
      <p:pic>
        <p:nvPicPr>
          <p:cNvPr id="195586" name="Picture 39" descr="P3050044"/>
          <p:cNvPicPr>
            <a:picLocks noChangeAspect="1" noChangeArrowheads="1"/>
          </p:cNvPicPr>
          <p:nvPr/>
        </p:nvPicPr>
        <p:blipFill>
          <a:blip r:embed="rId3"/>
          <a:srcRect/>
          <a:stretch>
            <a:fillRect/>
          </a:stretch>
        </p:blipFill>
        <p:spPr bwMode="auto">
          <a:xfrm>
            <a:off x="4572000" y="2176463"/>
            <a:ext cx="4572000" cy="3538537"/>
          </a:xfrm>
          <a:prstGeom prst="rect">
            <a:avLst/>
          </a:prstGeom>
          <a:noFill/>
          <a:ln w="9525">
            <a:noFill/>
            <a:miter lim="800000"/>
            <a:headEnd/>
            <a:tailEnd/>
          </a:ln>
        </p:spPr>
      </p:pic>
      <p:sp>
        <p:nvSpPr>
          <p:cNvPr id="195587" name="Title 10"/>
          <p:cNvSpPr>
            <a:spLocks noGrp="1"/>
          </p:cNvSpPr>
          <p:nvPr>
            <p:ph type="title" idx="4294967295"/>
          </p:nvPr>
        </p:nvSpPr>
        <p:spPr>
          <a:xfrm>
            <a:off x="1673225" y="0"/>
            <a:ext cx="7186613" cy="1198563"/>
          </a:xfrm>
        </p:spPr>
        <p:txBody>
          <a:bodyPr>
            <a:spAutoFit/>
          </a:bodyPr>
          <a:lstStyle/>
          <a:p>
            <a:pPr eaLnBrk="1" hangingPunct="1"/>
            <a:r>
              <a:rPr lang="en-US" sz="3600" smtClean="0">
                <a:ea typeface="ＭＳ Ｐゴシック"/>
                <a:cs typeface="ＭＳ Ｐゴシック"/>
              </a:rPr>
              <a:t>Combat Gauze™ Directions (3)</a:t>
            </a:r>
            <a:br>
              <a:rPr lang="en-US" sz="3600" smtClean="0">
                <a:ea typeface="ＭＳ Ｐゴシック"/>
                <a:cs typeface="ＭＳ Ｐゴシック"/>
              </a:rPr>
            </a:br>
            <a:r>
              <a:rPr lang="en-US" sz="3600" smtClean="0">
                <a:ea typeface="ＭＳ Ｐゴシック"/>
                <a:cs typeface="ＭＳ Ｐゴシック"/>
              </a:rPr>
              <a:t>Apply Direct Pressure</a:t>
            </a:r>
          </a:p>
        </p:txBody>
      </p:sp>
      <p:sp>
        <p:nvSpPr>
          <p:cNvPr id="8" name="Footer Placeholder 5"/>
          <p:cNvSpPr txBox="1">
            <a:spLocks/>
          </p:cNvSpPr>
          <p:nvPr/>
        </p:nvSpPr>
        <p:spPr>
          <a:xfrm>
            <a:off x="609600" y="6629400"/>
            <a:ext cx="8229600" cy="168275"/>
          </a:xfrm>
          <a:prstGeom prst="rect">
            <a:avLst/>
          </a:prstGeom>
        </p:spPr>
        <p:txBody>
          <a:bodyPr anchor="ctr"/>
          <a:lstStyle>
            <a:lvl1pPr>
              <a:defRPr/>
            </a:lvl1pPr>
          </a:lstStyle>
          <a:p>
            <a:pPr algn="ctr" fontAlgn="auto">
              <a:spcBef>
                <a:spcPts val="0"/>
              </a:spcBef>
              <a:spcAft>
                <a:spcPts val="0"/>
              </a:spcAft>
              <a:defRPr/>
            </a:pPr>
            <a:r>
              <a:rPr lang="en-US" sz="1200" dirty="0" smtClean="0">
                <a:solidFill>
                  <a:schemeClr val="tx1">
                    <a:tint val="75000"/>
                  </a:schemeClr>
                </a:solidFill>
                <a:latin typeface="+mn-lt"/>
                <a:ea typeface="+mn-ea"/>
                <a:cs typeface="+mn-cs"/>
              </a:rPr>
              <a:t>Combat Medical Systems, LLC, </a:t>
            </a:r>
            <a:r>
              <a:rPr lang="en-US" sz="900" dirty="0" smtClean="0">
                <a:solidFill>
                  <a:schemeClr val="tx1">
                    <a:tint val="75000"/>
                  </a:schemeClr>
                </a:solidFill>
                <a:latin typeface="+mn-lt"/>
                <a:ea typeface="+mn-ea"/>
                <a:cs typeface="+mn-cs"/>
              </a:rPr>
              <a:t>Tel</a:t>
            </a:r>
            <a:r>
              <a:rPr lang="en-US" sz="1200" dirty="0" smtClean="0">
                <a:solidFill>
                  <a:schemeClr val="tx1">
                    <a:tint val="75000"/>
                  </a:schemeClr>
                </a:solidFill>
                <a:latin typeface="+mn-lt"/>
                <a:ea typeface="+mn-ea"/>
                <a:cs typeface="+mn-cs"/>
              </a:rPr>
              <a:t>: 910-426-0003, Fax: 910-426-0009, Website: www.combatgauze.com</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3"/>
          <p:cNvSpPr>
            <a:spLocks noGrp="1" noChangeArrowheads="1"/>
          </p:cNvSpPr>
          <p:nvPr>
            <p:ph idx="1"/>
          </p:nvPr>
        </p:nvSpPr>
        <p:spPr>
          <a:xfrm>
            <a:off x="533400" y="1371600"/>
            <a:ext cx="8229600" cy="5257800"/>
          </a:xfrm>
        </p:spPr>
        <p:txBody>
          <a:bodyPr/>
          <a:lstStyle/>
          <a:p>
            <a:pPr eaLnBrk="1" hangingPunct="1"/>
            <a:r>
              <a:rPr lang="en-US" b="1" smtClean="0">
                <a:ea typeface="ＭＳ Ｐゴシック"/>
                <a:cs typeface="ＭＳ Ｐゴシック"/>
              </a:rPr>
              <a:t>DESCRIBE</a:t>
            </a:r>
            <a:r>
              <a:rPr lang="en-US" smtClean="0">
                <a:ea typeface="ＭＳ Ｐゴシック"/>
                <a:cs typeface="ＭＳ Ｐゴシック"/>
              </a:rPr>
              <a:t> the three ISAF categories for evacuation priority</a:t>
            </a:r>
          </a:p>
          <a:p>
            <a:pPr eaLnBrk="1" hangingPunct="1"/>
            <a:r>
              <a:rPr lang="en-US" b="1" smtClean="0">
                <a:ea typeface="ＭＳ Ｐゴシック"/>
                <a:cs typeface="ＭＳ Ｐゴシック"/>
              </a:rPr>
              <a:t>LIST</a:t>
            </a:r>
            <a:r>
              <a:rPr lang="en-US" smtClean="0">
                <a:ea typeface="ＭＳ Ｐゴシック"/>
                <a:cs typeface="ＭＳ Ｐゴシック"/>
              </a:rPr>
              <a:t> the nine items in a MEDEVAC request</a:t>
            </a:r>
          </a:p>
          <a:p>
            <a:pPr eaLnBrk="1" hangingPunct="1"/>
            <a:r>
              <a:rPr lang="en-US" b="1" smtClean="0">
                <a:ea typeface="ＭＳ Ｐゴシック"/>
                <a:cs typeface="ＭＳ Ｐゴシック"/>
              </a:rPr>
              <a:t>DISCUSS</a:t>
            </a:r>
            <a:r>
              <a:rPr lang="en-US" smtClean="0">
                <a:ea typeface="ＭＳ Ｐゴシック"/>
                <a:cs typeface="ＭＳ Ｐゴシック"/>
              </a:rPr>
              <a:t> the rules of thumb for calling for Tactical Evacuation and the importance of careful calculation of the risk/benefit ratio prior to initiating the call</a:t>
            </a:r>
            <a:endParaRPr lang="en-US" b="1" smtClean="0">
              <a:ea typeface="ＭＳ Ｐゴシック"/>
              <a:cs typeface="ＭＳ Ｐゴシック"/>
            </a:endParaRPr>
          </a:p>
          <a:p>
            <a:pPr eaLnBrk="1" hangingPunct="1"/>
            <a:r>
              <a:rPr lang="en-US" b="1" smtClean="0">
                <a:ea typeface="ＭＳ Ｐゴシック"/>
                <a:cs typeface="ＭＳ Ｐゴシック"/>
              </a:rPr>
              <a:t>DESCRIBE</a:t>
            </a:r>
            <a:r>
              <a:rPr lang="en-US" smtClean="0">
                <a:ea typeface="ＭＳ Ｐゴシック"/>
                <a:cs typeface="ＭＳ Ｐゴシック"/>
              </a:rPr>
              <a:t> the appropriate procedures for providing trauma care for wounded hostile combatants.</a:t>
            </a:r>
            <a:endParaRPr lang="en-US" b="1" smtClean="0">
              <a:ea typeface="ＭＳ Ｐゴシック"/>
              <a:cs typeface="ＭＳ Ｐゴシック"/>
            </a:endParaRPr>
          </a:p>
          <a:p>
            <a:pPr eaLnBrk="1" hangingPunct="1"/>
            <a:endParaRPr lang="en-US" smtClean="0">
              <a:ea typeface="ＭＳ Ｐゴシック"/>
              <a:cs typeface="ＭＳ Ｐゴシック"/>
            </a:endParaRPr>
          </a:p>
          <a:p>
            <a:pPr eaLnBrk="1" hangingPunct="1"/>
            <a:endParaRPr lang="en-US" smtClean="0">
              <a:ea typeface="ＭＳ Ｐゴシック"/>
              <a:cs typeface="ＭＳ Ｐゴシック"/>
            </a:endParaRPr>
          </a:p>
          <a:p>
            <a:pPr eaLnBrk="1" hangingPunct="1">
              <a:buFont typeface="Wingdings" pitchFamily="2" charset="2"/>
              <a:buNone/>
            </a:pPr>
            <a:endParaRPr lang="en-US" smtClean="0">
              <a:ea typeface="ＭＳ Ｐゴシック"/>
              <a:cs typeface="ＭＳ Ｐゴシック"/>
            </a:endParaRPr>
          </a:p>
        </p:txBody>
      </p:sp>
      <p:sp>
        <p:nvSpPr>
          <p:cNvPr id="6" name="Rectangle 2"/>
          <p:cNvSpPr>
            <a:spLocks noGrp="1" noChangeArrowheads="1"/>
          </p:cNvSpPr>
          <p:nvPr>
            <p:ph type="title"/>
          </p:nvPr>
        </p:nvSpPr>
        <p:spPr>
          <a:xfrm>
            <a:off x="2438400" y="152400"/>
            <a:ext cx="4800600" cy="1143000"/>
          </a:xfrm>
        </p:spPr>
        <p:txBody>
          <a:bodyPr rtlCol="0">
            <a:normAutofit/>
          </a:bodyPr>
          <a:lstStyle/>
          <a:p>
            <a:pPr eaLnBrk="1" fontAlgn="auto" hangingPunct="1">
              <a:spcAft>
                <a:spcPts val="0"/>
              </a:spcAft>
              <a:defRPr/>
            </a:pPr>
            <a:r>
              <a:rPr lang="en-US" sz="5400" cap="all" dirty="0" smtClean="0">
                <a:ea typeface="ＭＳ Ｐゴシック"/>
                <a:cs typeface="ＭＳ Ｐゴシック"/>
              </a:rPr>
              <a:t>Objectives</a:t>
            </a: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3" name="Text Box 5"/>
          <p:cNvSpPr txBox="1">
            <a:spLocks noChangeArrowheads="1"/>
          </p:cNvSpPr>
          <p:nvPr/>
        </p:nvSpPr>
        <p:spPr bwMode="auto">
          <a:xfrm>
            <a:off x="228600" y="2174875"/>
            <a:ext cx="3733800" cy="2462213"/>
          </a:xfrm>
          <a:prstGeom prst="rect">
            <a:avLst/>
          </a:prstGeom>
          <a:noFill/>
          <a:ln w="9525">
            <a:noFill/>
            <a:miter lim="800000"/>
            <a:headEnd/>
            <a:tailEnd/>
          </a:ln>
        </p:spPr>
        <p:txBody>
          <a:bodyPr>
            <a:spAutoFit/>
          </a:bodyPr>
          <a:lstStyle/>
          <a:p>
            <a:pPr marL="457200" indent="-273050">
              <a:spcBef>
                <a:spcPct val="50000"/>
              </a:spcBef>
              <a:buFont typeface="Arial" charset="0"/>
              <a:buChar char="•"/>
            </a:pPr>
            <a:r>
              <a:rPr lang="en-US">
                <a:cs typeface="Times New Roman" pitchFamily="18" charset="0"/>
              </a:rPr>
              <a:t>Leave Combat Gauze</a:t>
            </a:r>
            <a:r>
              <a:rPr lang="en-US" baseline="30000">
                <a:cs typeface="Times New Roman" pitchFamily="18" charset="0"/>
              </a:rPr>
              <a:t>™</a:t>
            </a:r>
            <a:r>
              <a:rPr lang="en-US">
                <a:cs typeface="Times New Roman" pitchFamily="18" charset="0"/>
              </a:rPr>
              <a:t> in place.  </a:t>
            </a:r>
          </a:p>
          <a:p>
            <a:pPr marL="457200" indent="-273050">
              <a:spcBef>
                <a:spcPct val="50000"/>
              </a:spcBef>
              <a:buFont typeface="Arial" charset="0"/>
              <a:buChar char="•"/>
            </a:pPr>
            <a:r>
              <a:rPr lang="en-US">
                <a:cs typeface="Times New Roman" pitchFamily="18" charset="0"/>
              </a:rPr>
              <a:t>Wrap to effectively secure the dressing in the wound.</a:t>
            </a:r>
          </a:p>
        </p:txBody>
      </p:sp>
      <p:pic>
        <p:nvPicPr>
          <p:cNvPr id="197634" name="Picture 8" descr="P3050045"/>
          <p:cNvPicPr>
            <a:picLocks noChangeAspect="1" noChangeArrowheads="1"/>
          </p:cNvPicPr>
          <p:nvPr/>
        </p:nvPicPr>
        <p:blipFill>
          <a:blip r:embed="rId3"/>
          <a:srcRect/>
          <a:stretch>
            <a:fillRect/>
          </a:stretch>
        </p:blipFill>
        <p:spPr bwMode="auto">
          <a:xfrm>
            <a:off x="4038600" y="1485900"/>
            <a:ext cx="5029200" cy="3771900"/>
          </a:xfrm>
          <a:prstGeom prst="rect">
            <a:avLst/>
          </a:prstGeom>
          <a:noFill/>
          <a:ln w="9525">
            <a:noFill/>
            <a:miter lim="800000"/>
            <a:headEnd/>
            <a:tailEnd/>
          </a:ln>
        </p:spPr>
      </p:pic>
      <p:sp>
        <p:nvSpPr>
          <p:cNvPr id="7" name="Footer Placeholder 5"/>
          <p:cNvSpPr txBox="1">
            <a:spLocks/>
          </p:cNvSpPr>
          <p:nvPr/>
        </p:nvSpPr>
        <p:spPr>
          <a:xfrm>
            <a:off x="609600" y="6629400"/>
            <a:ext cx="8229600" cy="168275"/>
          </a:xfrm>
          <a:prstGeom prst="rect">
            <a:avLst/>
          </a:prstGeom>
        </p:spPr>
        <p:txBody>
          <a:bodyPr anchor="ctr"/>
          <a:lstStyle>
            <a:lvl1pPr>
              <a:defRPr/>
            </a:lvl1pPr>
          </a:lstStyle>
          <a:p>
            <a:pPr algn="ctr" fontAlgn="auto">
              <a:spcBef>
                <a:spcPts val="0"/>
              </a:spcBef>
              <a:spcAft>
                <a:spcPts val="0"/>
              </a:spcAft>
              <a:defRPr/>
            </a:pPr>
            <a:r>
              <a:rPr lang="en-US" sz="1200" dirty="0" smtClean="0">
                <a:solidFill>
                  <a:schemeClr val="tx1">
                    <a:tint val="75000"/>
                  </a:schemeClr>
                </a:solidFill>
                <a:latin typeface="+mn-lt"/>
                <a:ea typeface="+mn-ea"/>
                <a:cs typeface="+mn-cs"/>
              </a:rPr>
              <a:t>Combat Medical Systems, LLC, </a:t>
            </a:r>
            <a:r>
              <a:rPr lang="en-US" sz="900" dirty="0" smtClean="0">
                <a:solidFill>
                  <a:schemeClr val="tx1">
                    <a:tint val="75000"/>
                  </a:schemeClr>
                </a:solidFill>
                <a:latin typeface="+mn-lt"/>
                <a:ea typeface="+mn-ea"/>
                <a:cs typeface="+mn-cs"/>
              </a:rPr>
              <a:t>Tel</a:t>
            </a:r>
            <a:r>
              <a:rPr lang="en-US" sz="1200" dirty="0" smtClean="0">
                <a:solidFill>
                  <a:schemeClr val="tx1">
                    <a:tint val="75000"/>
                  </a:schemeClr>
                </a:solidFill>
                <a:latin typeface="+mn-lt"/>
                <a:ea typeface="+mn-ea"/>
                <a:cs typeface="+mn-cs"/>
              </a:rPr>
              <a:t>: 910-426-0003, Fax: 910-426-0009, Website: www.combatgauze.com</a:t>
            </a:r>
          </a:p>
        </p:txBody>
      </p:sp>
      <p:sp>
        <p:nvSpPr>
          <p:cNvPr id="197636" name="Title 10"/>
          <p:cNvSpPr>
            <a:spLocks noGrp="1"/>
          </p:cNvSpPr>
          <p:nvPr>
            <p:ph type="title" idx="4294967295"/>
          </p:nvPr>
        </p:nvSpPr>
        <p:spPr>
          <a:xfrm>
            <a:off x="1673225" y="0"/>
            <a:ext cx="7186613" cy="1198563"/>
          </a:xfrm>
        </p:spPr>
        <p:txBody>
          <a:bodyPr>
            <a:spAutoFit/>
          </a:bodyPr>
          <a:lstStyle/>
          <a:p>
            <a:pPr eaLnBrk="1" hangingPunct="1"/>
            <a:r>
              <a:rPr lang="en-US" sz="3600" smtClean="0">
                <a:ea typeface="ＭＳ Ｐゴシック"/>
                <a:cs typeface="ＭＳ Ｐゴシック"/>
              </a:rPr>
              <a:t>Combat Gauze™ Directions (4)</a:t>
            </a:r>
            <a:br>
              <a:rPr lang="en-US" sz="3600" smtClean="0">
                <a:ea typeface="ＭＳ Ｐゴシック"/>
                <a:cs typeface="ＭＳ Ｐゴシック"/>
              </a:rPr>
            </a:br>
            <a:r>
              <a:rPr lang="en-US" sz="3600" smtClean="0">
                <a:ea typeface="ＭＳ Ｐゴシック"/>
                <a:cs typeface="ＭＳ Ｐゴシック"/>
              </a:rPr>
              <a:t>Bandage over Combat Gauze™</a:t>
            </a:r>
          </a:p>
        </p:txBody>
      </p:sp>
      <p:sp>
        <p:nvSpPr>
          <p:cNvPr id="197637" name="Text Box 7"/>
          <p:cNvSpPr txBox="1">
            <a:spLocks noChangeArrowheads="1"/>
          </p:cNvSpPr>
          <p:nvPr/>
        </p:nvSpPr>
        <p:spPr bwMode="auto">
          <a:xfrm>
            <a:off x="420688" y="5257800"/>
            <a:ext cx="8153400" cy="1200150"/>
          </a:xfrm>
          <a:prstGeom prst="rect">
            <a:avLst/>
          </a:prstGeom>
          <a:noFill/>
          <a:ln w="9525">
            <a:noFill/>
            <a:miter lim="800000"/>
            <a:headEnd/>
            <a:tailEnd/>
          </a:ln>
        </p:spPr>
        <p:txBody>
          <a:bodyPr>
            <a:spAutoFit/>
          </a:bodyPr>
          <a:lstStyle/>
          <a:p>
            <a:pPr eaLnBrk="0" hangingPunct="0"/>
            <a:r>
              <a:rPr lang="en-US" sz="2400">
                <a:cs typeface="Times New Roman" pitchFamily="18" charset="0"/>
              </a:rPr>
              <a:t>Although the Emergency Trauma Bandage is shown in this picture, the wound may be secured with any compression bandage, Ace™ wrap, roller gauze, or cravat.</a:t>
            </a: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6"/>
          <p:cNvSpPr>
            <a:spLocks noGrp="1" noChangeArrowheads="1"/>
          </p:cNvSpPr>
          <p:nvPr>
            <p:ph type="body" sz="half" idx="4294967295"/>
          </p:nvPr>
        </p:nvSpPr>
        <p:spPr>
          <a:xfrm>
            <a:off x="139700" y="2514600"/>
            <a:ext cx="4648200" cy="2895600"/>
          </a:xfrm>
        </p:spPr>
        <p:txBody>
          <a:bodyPr/>
          <a:lstStyle/>
          <a:p>
            <a:pPr eaLnBrk="1" hangingPunct="1">
              <a:spcBef>
                <a:spcPct val="80000"/>
              </a:spcBef>
              <a:buClr>
                <a:schemeClr val="tx1"/>
              </a:buClr>
            </a:pPr>
            <a:r>
              <a:rPr lang="en-US" sz="2800" smtClean="0">
                <a:ea typeface="ＭＳ Ｐゴシック"/>
                <a:cs typeface="ＭＳ Ｐゴシック"/>
              </a:rPr>
              <a:t>Do not remove the bandage or Combat Gauze™.</a:t>
            </a:r>
          </a:p>
          <a:p>
            <a:pPr eaLnBrk="1" hangingPunct="1">
              <a:spcBef>
                <a:spcPct val="80000"/>
              </a:spcBef>
              <a:buClr>
                <a:schemeClr val="tx1"/>
              </a:buClr>
            </a:pPr>
            <a:r>
              <a:rPr lang="en-US" sz="2800" smtClean="0">
                <a:ea typeface="ＭＳ Ｐゴシック"/>
                <a:cs typeface="ＭＳ Ｐゴシック"/>
              </a:rPr>
              <a:t>Transport casualty to next level of medical care as soon as possible</a:t>
            </a:r>
            <a:r>
              <a:rPr lang="en-US" smtClean="0">
                <a:ea typeface="ＭＳ Ｐゴシック"/>
                <a:cs typeface="ＭＳ Ｐゴシック"/>
              </a:rPr>
              <a:t>.</a:t>
            </a:r>
          </a:p>
        </p:txBody>
      </p:sp>
      <p:sp>
        <p:nvSpPr>
          <p:cNvPr id="199682" name="Title 10"/>
          <p:cNvSpPr>
            <a:spLocks noGrp="1"/>
          </p:cNvSpPr>
          <p:nvPr>
            <p:ph type="title" idx="4294967295"/>
          </p:nvPr>
        </p:nvSpPr>
        <p:spPr>
          <a:xfrm>
            <a:off x="1673225" y="0"/>
            <a:ext cx="7186613" cy="1198563"/>
          </a:xfrm>
        </p:spPr>
        <p:txBody>
          <a:bodyPr>
            <a:spAutoFit/>
          </a:bodyPr>
          <a:lstStyle/>
          <a:p>
            <a:pPr eaLnBrk="1" hangingPunct="1"/>
            <a:r>
              <a:rPr lang="en-US" sz="3600" smtClean="0">
                <a:ea typeface="ＭＳ Ｐゴシック"/>
                <a:cs typeface="ＭＳ Ｐゴシック"/>
              </a:rPr>
              <a:t>Combat Gauze™ Directions (5)</a:t>
            </a:r>
            <a:br>
              <a:rPr lang="en-US" sz="3600" smtClean="0">
                <a:ea typeface="ＭＳ Ｐゴシック"/>
                <a:cs typeface="ＭＳ Ｐゴシック"/>
              </a:rPr>
            </a:br>
            <a:r>
              <a:rPr lang="en-US" sz="3600" smtClean="0">
                <a:ea typeface="ＭＳ Ｐゴシック"/>
                <a:cs typeface="ＭＳ Ｐゴシック"/>
              </a:rPr>
              <a:t>Transport &amp; Monitor Casualty</a:t>
            </a:r>
            <a:r>
              <a:rPr lang="en-US" sz="3600" smtClean="0">
                <a:solidFill>
                  <a:srgbClr val="953735"/>
                </a:solidFill>
                <a:latin typeface="Aharoni"/>
                <a:ea typeface="ＭＳ Ｐゴシック"/>
                <a:cs typeface="ＭＳ Ｐゴシック"/>
              </a:rPr>
              <a:t> </a:t>
            </a:r>
          </a:p>
        </p:txBody>
      </p:sp>
      <p:pic>
        <p:nvPicPr>
          <p:cNvPr id="199683" name="Picture 24" descr="P3050046"/>
          <p:cNvPicPr>
            <a:picLocks noChangeAspect="1" noChangeArrowheads="1"/>
          </p:cNvPicPr>
          <p:nvPr/>
        </p:nvPicPr>
        <p:blipFill>
          <a:blip r:embed="rId3"/>
          <a:srcRect/>
          <a:stretch>
            <a:fillRect/>
          </a:stretch>
        </p:blipFill>
        <p:spPr bwMode="auto">
          <a:xfrm>
            <a:off x="4800600" y="2362200"/>
            <a:ext cx="3657600" cy="2743200"/>
          </a:xfrm>
          <a:prstGeom prst="rect">
            <a:avLst/>
          </a:prstGeom>
          <a:noFill/>
          <a:ln w="9525">
            <a:noFill/>
            <a:miter lim="800000"/>
            <a:headEnd/>
            <a:tailEnd/>
          </a:ln>
        </p:spPr>
      </p:pic>
      <p:sp>
        <p:nvSpPr>
          <p:cNvPr id="9" name="Footer Placeholder 5"/>
          <p:cNvSpPr txBox="1">
            <a:spLocks noGrp="1"/>
          </p:cNvSpPr>
          <p:nvPr/>
        </p:nvSpPr>
        <p:spPr>
          <a:xfrm>
            <a:off x="457200" y="6477000"/>
            <a:ext cx="8229600" cy="168275"/>
          </a:xfrm>
          <a:prstGeom prst="rect">
            <a:avLst/>
          </a:prstGeom>
          <a:noFill/>
        </p:spPr>
        <p:txBody>
          <a:bodyPr anchor="ctr"/>
          <a:lstStyle>
            <a:lvl1pPr>
              <a:defRPr/>
            </a:lvl1pPr>
          </a:lstStyle>
          <a:p>
            <a:pPr algn="ctr" fontAlgn="auto">
              <a:spcBef>
                <a:spcPts val="0"/>
              </a:spcBef>
              <a:spcAft>
                <a:spcPts val="0"/>
              </a:spcAft>
              <a:defRPr/>
            </a:pPr>
            <a:r>
              <a:rPr lang="en-US" sz="1200" dirty="0" smtClean="0">
                <a:solidFill>
                  <a:schemeClr val="tx1">
                    <a:tint val="75000"/>
                  </a:schemeClr>
                </a:solidFill>
                <a:latin typeface="+mn-lt"/>
                <a:ea typeface="+mn-ea"/>
                <a:cs typeface="+mn-cs"/>
              </a:rPr>
              <a:t>Combat Medical Systems, LLC, </a:t>
            </a:r>
            <a:r>
              <a:rPr lang="en-US" sz="900" dirty="0" smtClean="0">
                <a:solidFill>
                  <a:schemeClr val="tx1">
                    <a:tint val="75000"/>
                  </a:schemeClr>
                </a:solidFill>
                <a:latin typeface="+mn-lt"/>
                <a:ea typeface="+mn-ea"/>
                <a:cs typeface="+mn-cs"/>
              </a:rPr>
              <a:t>Tel</a:t>
            </a:r>
            <a:r>
              <a:rPr lang="en-US" sz="1200" dirty="0" smtClean="0">
                <a:solidFill>
                  <a:schemeClr val="tx1">
                    <a:tint val="75000"/>
                  </a:schemeClr>
                </a:solidFill>
                <a:latin typeface="+mn-lt"/>
                <a:ea typeface="+mn-ea"/>
                <a:cs typeface="+mn-cs"/>
              </a:rPr>
              <a:t>: 910-426-0003, Fax: 910-426-0009, Website: www.combatgauze.com</a:t>
            </a: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7" name="Rectangle 2"/>
          <p:cNvSpPr>
            <a:spLocks noGrp="1" noChangeArrowheads="1"/>
          </p:cNvSpPr>
          <p:nvPr>
            <p:ph type="title" idx="4294967295"/>
          </p:nvPr>
        </p:nvSpPr>
        <p:spPr>
          <a:xfrm>
            <a:off x="1752600" y="0"/>
            <a:ext cx="6553200" cy="1143000"/>
          </a:xfrm>
        </p:spPr>
        <p:txBody>
          <a:bodyPr rtlCol="0">
            <a:normAutofit fontScale="90000"/>
          </a:bodyPr>
          <a:lstStyle/>
          <a:p>
            <a:pPr eaLnBrk="1" fontAlgn="auto" hangingPunct="1">
              <a:spcAft>
                <a:spcPts val="0"/>
              </a:spcAft>
              <a:defRPr/>
            </a:pPr>
            <a:r>
              <a:rPr lang="en-US" sz="6000" dirty="0" smtClean="0">
                <a:ea typeface="ＭＳ Ｐゴシック"/>
                <a:cs typeface="ＭＳ Ｐゴシック"/>
              </a:rPr>
              <a:t>Combat</a:t>
            </a:r>
            <a:r>
              <a:rPr lang="en-US" sz="5400" dirty="0" smtClean="0">
                <a:ea typeface="ＭＳ Ｐゴシック"/>
                <a:cs typeface="ＭＳ Ｐゴシック"/>
              </a:rPr>
              <a:t> Gauze Video</a:t>
            </a:r>
          </a:p>
        </p:txBody>
      </p:sp>
      <p:pic>
        <p:nvPicPr>
          <p:cNvPr id="3" name="0203V09 Combat Gauze 110808.wmv">
            <a:hlinkClick r:id="" action="ppaction://media"/>
          </p:cNvPr>
          <p:cNvPicPr>
            <a:picLocks noGrp="1" noRot="1" noChangeAspect="1"/>
          </p:cNvPicPr>
          <p:nvPr>
            <p:ph idx="4294967295"/>
            <a:videoFile r:link="rId1"/>
          </p:nvPr>
        </p:nvPicPr>
        <p:blipFill>
          <a:blip r:embed="rId4"/>
          <a:srcRect/>
          <a:stretch>
            <a:fillRect/>
          </a:stretch>
        </p:blipFill>
        <p:spPr>
          <a:xfrm>
            <a:off x="1752600" y="1676400"/>
            <a:ext cx="5822950" cy="4367213"/>
          </a:xfr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vol="80000">
                <p:cTn id="7" fill="hold" display="0">
                  <p:stCondLst>
                    <p:cond delay="indefinite"/>
                  </p:stCondLst>
                </p:cTn>
                <p:tgtEl>
                  <p:spTgt spid="3"/>
                </p:tgtEl>
              </p:cMediaNode>
            </p:video>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7" name="Rectangle 2"/>
          <p:cNvSpPr>
            <a:spLocks noGrp="1" noChangeArrowheads="1"/>
          </p:cNvSpPr>
          <p:nvPr>
            <p:ph type="title" idx="4294967295"/>
          </p:nvPr>
        </p:nvSpPr>
        <p:spPr>
          <a:xfrm>
            <a:off x="1981200" y="0"/>
            <a:ext cx="5943600" cy="1143000"/>
          </a:xfrm>
        </p:spPr>
        <p:txBody>
          <a:bodyPr/>
          <a:lstStyle/>
          <a:p>
            <a:pPr eaLnBrk="1" hangingPunct="1"/>
            <a:r>
              <a:rPr lang="en-US" sz="5400" smtClean="0">
                <a:ea typeface="ＭＳ Ｐゴシック"/>
                <a:cs typeface="ＭＳ Ｐゴシック"/>
              </a:rPr>
              <a:t>Direct Pressure</a:t>
            </a:r>
          </a:p>
        </p:txBody>
      </p:sp>
      <p:sp>
        <p:nvSpPr>
          <p:cNvPr id="180226" name="Rectangle 3"/>
          <p:cNvSpPr>
            <a:spLocks noGrp="1" noChangeArrowheads="1"/>
          </p:cNvSpPr>
          <p:nvPr>
            <p:ph idx="4294967295"/>
          </p:nvPr>
        </p:nvSpPr>
        <p:spPr>
          <a:xfrm>
            <a:off x="457200" y="1905000"/>
            <a:ext cx="8153400" cy="4114800"/>
          </a:xfrm>
        </p:spPr>
        <p:txBody>
          <a:bodyPr rtlCol="0">
            <a:normAutofit lnSpcReduction="10000"/>
          </a:bodyPr>
          <a:lstStyle/>
          <a:p>
            <a:pPr eaLnBrk="1" fontAlgn="auto" hangingPunct="1">
              <a:lnSpc>
                <a:spcPct val="80000"/>
              </a:lnSpc>
              <a:spcAft>
                <a:spcPts val="0"/>
              </a:spcAft>
              <a:buFont typeface="Arial" pitchFamily="34" charset="0"/>
              <a:buChar char="•"/>
              <a:defRPr/>
            </a:pPr>
            <a:r>
              <a:rPr lang="en-US" sz="2800" dirty="0" smtClean="0">
                <a:ea typeface="ＭＳ Ｐゴシック"/>
                <a:cs typeface="ＭＳ Ｐゴシック"/>
              </a:rPr>
              <a:t>Can be used as a temporary measure.</a:t>
            </a:r>
          </a:p>
          <a:p>
            <a:pPr eaLnBrk="1" fontAlgn="auto" hangingPunct="1">
              <a:lnSpc>
                <a:spcPct val="80000"/>
              </a:lnSpc>
              <a:spcAft>
                <a:spcPts val="0"/>
              </a:spcAft>
              <a:buFont typeface="Arial" pitchFamily="34" charset="0"/>
              <a:buChar char="•"/>
              <a:defRPr/>
            </a:pPr>
            <a:r>
              <a:rPr lang="en-US" sz="2800" dirty="0" smtClean="0">
                <a:ea typeface="ＭＳ Ｐゴシック"/>
                <a:cs typeface="ＭＳ Ｐゴシック"/>
              </a:rPr>
              <a:t>It works most of the time for external bleeding.</a:t>
            </a:r>
          </a:p>
          <a:p>
            <a:pPr eaLnBrk="1" fontAlgn="auto" hangingPunct="1">
              <a:lnSpc>
                <a:spcPct val="80000"/>
              </a:lnSpc>
              <a:spcAft>
                <a:spcPts val="0"/>
              </a:spcAft>
              <a:buFont typeface="Arial" pitchFamily="34" charset="0"/>
              <a:buChar char="•"/>
              <a:defRPr/>
            </a:pPr>
            <a:r>
              <a:rPr lang="en-US" sz="2800" dirty="0" smtClean="0">
                <a:ea typeface="ＭＳ Ｐゴシック"/>
                <a:cs typeface="ＭＳ Ｐゴシック"/>
              </a:rPr>
              <a:t>It can stop even carotid and femoral bleeding.</a:t>
            </a:r>
          </a:p>
          <a:p>
            <a:pPr eaLnBrk="1" fontAlgn="auto" hangingPunct="1">
              <a:lnSpc>
                <a:spcPct val="80000"/>
              </a:lnSpc>
              <a:spcAft>
                <a:spcPts val="0"/>
              </a:spcAft>
              <a:buFont typeface="Arial" pitchFamily="34" charset="0"/>
              <a:buChar char="•"/>
              <a:defRPr/>
            </a:pPr>
            <a:r>
              <a:rPr lang="en-US" sz="2800" dirty="0" smtClean="0">
                <a:ea typeface="ＭＳ Ｐゴシック"/>
                <a:cs typeface="ＭＳ Ｐゴシック"/>
              </a:rPr>
              <a:t>Bleeding control  requires very firm pressure.</a:t>
            </a:r>
          </a:p>
          <a:p>
            <a:pPr eaLnBrk="1" fontAlgn="auto" hangingPunct="1">
              <a:lnSpc>
                <a:spcPct val="80000"/>
              </a:lnSpc>
              <a:spcAft>
                <a:spcPts val="0"/>
              </a:spcAft>
              <a:buFont typeface="Arial" pitchFamily="34" charset="0"/>
              <a:buChar char="•"/>
              <a:defRPr/>
            </a:pPr>
            <a:r>
              <a:rPr lang="en-US" sz="2800" b="1" dirty="0" smtClean="0">
                <a:solidFill>
                  <a:srgbClr val="FF3300"/>
                </a:solidFill>
                <a:ea typeface="ＭＳ Ｐゴシック"/>
                <a:cs typeface="ＭＳ Ｐゴシック"/>
              </a:rPr>
              <a:t>Don’t let up pressure to check the wound until you are prepared to control bleeding with a hemostatic agent or a tourniquet!</a:t>
            </a:r>
          </a:p>
          <a:p>
            <a:pPr eaLnBrk="1" fontAlgn="auto" hangingPunct="1">
              <a:lnSpc>
                <a:spcPct val="80000"/>
              </a:lnSpc>
              <a:spcAft>
                <a:spcPts val="0"/>
              </a:spcAft>
              <a:buFont typeface="Arial" pitchFamily="34" charset="0"/>
              <a:buChar char="•"/>
              <a:defRPr/>
            </a:pPr>
            <a:r>
              <a:rPr lang="en-US" sz="2800" b="1" dirty="0" smtClean="0">
                <a:solidFill>
                  <a:srgbClr val="FF3300"/>
                </a:solidFill>
                <a:ea typeface="ＭＳ Ｐゴシック"/>
                <a:cs typeface="ＭＳ Ｐゴシック"/>
              </a:rPr>
              <a:t>Use for 3 full minutes after applying Combat Gauze.</a:t>
            </a:r>
            <a:endParaRPr lang="en-US" sz="2800" b="1" dirty="0" smtClean="0">
              <a:ea typeface="ＭＳ Ｐゴシック"/>
              <a:cs typeface="ＭＳ Ｐゴシック"/>
            </a:endParaRPr>
          </a:p>
          <a:p>
            <a:pPr eaLnBrk="1" fontAlgn="auto" hangingPunct="1">
              <a:lnSpc>
                <a:spcPct val="80000"/>
              </a:lnSpc>
              <a:spcAft>
                <a:spcPts val="0"/>
              </a:spcAft>
              <a:buFont typeface="Arial" pitchFamily="34" charset="0"/>
              <a:buChar char="•"/>
              <a:defRPr/>
            </a:pPr>
            <a:r>
              <a:rPr lang="en-US" sz="2800" dirty="0" smtClean="0">
                <a:ea typeface="ＭＳ Ｐゴシック"/>
                <a:cs typeface="ＭＳ Ｐゴシック"/>
              </a:rPr>
              <a:t>It is hard to use direct pressure alone to maintain control of big bleeders while moving the casualty.</a:t>
            </a: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825" name="Picture 7" descr="seals-silhouette"/>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82274" name="Rectangle 2"/>
          <p:cNvSpPr>
            <a:spLocks noGrp="1" noChangeArrowheads="1"/>
          </p:cNvSpPr>
          <p:nvPr>
            <p:ph type="title" idx="4294967295"/>
          </p:nvPr>
        </p:nvSpPr>
        <p:spPr>
          <a:xfrm>
            <a:off x="2667000" y="4876800"/>
            <a:ext cx="5029200" cy="1143000"/>
          </a:xfrm>
        </p:spPr>
        <p:txBody>
          <a:bodyPr rtlCol="0">
            <a:normAutofit fontScale="90000"/>
          </a:bodyPr>
          <a:lstStyle/>
          <a:p>
            <a:pPr eaLnBrk="1" fontAlgn="auto" hangingPunct="1">
              <a:spcAft>
                <a:spcPts val="0"/>
              </a:spcAft>
              <a:defRPr/>
            </a:pPr>
            <a:r>
              <a:rPr lang="en-US" sz="7200" dirty="0" smtClean="0">
                <a:solidFill>
                  <a:schemeClr val="bg1"/>
                </a:solidFill>
                <a:ea typeface="ＭＳ Ｐゴシック"/>
                <a:cs typeface="ＭＳ Ｐゴシック"/>
              </a:rPr>
              <a:t>Questions?</a:t>
            </a:r>
          </a:p>
        </p:txBody>
      </p:sp>
      <p:sp>
        <p:nvSpPr>
          <p:cNvPr id="205827" name="Oval 6"/>
          <p:cNvSpPr>
            <a:spLocks noChangeArrowheads="1"/>
          </p:cNvSpPr>
          <p:nvPr/>
        </p:nvSpPr>
        <p:spPr bwMode="auto">
          <a:xfrm>
            <a:off x="4419600" y="4953000"/>
            <a:ext cx="533400" cy="381000"/>
          </a:xfrm>
          <a:prstGeom prst="ellipse">
            <a:avLst/>
          </a:prstGeom>
          <a:solidFill>
            <a:schemeClr val="tx1"/>
          </a:solidFill>
          <a:ln w="9525">
            <a:solidFill>
              <a:schemeClr val="tx1"/>
            </a:solidFill>
            <a:round/>
            <a:headEnd/>
            <a:tailEnd/>
          </a:ln>
        </p:spPr>
        <p:txBody>
          <a:bodyPr wrap="none" anchor="ctr"/>
          <a:lstStyle/>
          <a:p>
            <a:pPr>
              <a:lnSpc>
                <a:spcPct val="90000"/>
              </a:lnSpc>
              <a:spcBef>
                <a:spcPct val="20000"/>
              </a:spcBef>
              <a:buSzPct val="50000"/>
              <a:buFont typeface="Wingdings" pitchFamily="2" charset="2"/>
              <a:buChar char="l"/>
            </a:pPr>
            <a:endParaRPr lang="en-US"/>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1" name="Rectangle 2"/>
          <p:cNvSpPr>
            <a:spLocks noGrp="1" noChangeArrowheads="1"/>
          </p:cNvSpPr>
          <p:nvPr>
            <p:ph type="title" idx="4294967295"/>
          </p:nvPr>
        </p:nvSpPr>
        <p:spPr>
          <a:xfrm>
            <a:off x="1295400" y="0"/>
            <a:ext cx="7696200" cy="1143000"/>
          </a:xfrm>
        </p:spPr>
        <p:txBody>
          <a:bodyPr rtlCol="0">
            <a:normAutofit fontScale="90000"/>
          </a:bodyPr>
          <a:lstStyle/>
          <a:p>
            <a:pPr eaLnBrk="1" fontAlgn="auto" hangingPunct="1">
              <a:spcAft>
                <a:spcPts val="0"/>
              </a:spcAft>
              <a:defRPr/>
            </a:pPr>
            <a:r>
              <a:rPr lang="en-US" sz="5400" dirty="0" smtClean="0">
                <a:ea typeface="ＭＳ Ｐゴシック"/>
                <a:cs typeface="ＭＳ Ｐゴシック"/>
              </a:rPr>
              <a:t>Combat Gauze™ Practical</a:t>
            </a:r>
          </a:p>
        </p:txBody>
      </p:sp>
      <p:pic>
        <p:nvPicPr>
          <p:cNvPr id="207874" name="Picture 5" descr="DL 091008 Best Warrior Ft Lee"/>
          <p:cNvPicPr>
            <a:picLocks noGrp="1" noChangeAspect="1" noChangeArrowheads="1"/>
          </p:cNvPicPr>
          <p:nvPr>
            <p:ph idx="4294967295"/>
          </p:nvPr>
        </p:nvPicPr>
        <p:blipFill>
          <a:blip r:embed="rId3"/>
          <a:srcRect/>
          <a:stretch>
            <a:fillRect/>
          </a:stretch>
        </p:blipFill>
        <p:spPr>
          <a:xfrm>
            <a:off x="838200" y="1498600"/>
            <a:ext cx="7467600" cy="4978400"/>
          </a:xfrm>
        </p:spPr>
      </p:pic>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1" name="Title 1"/>
          <p:cNvSpPr>
            <a:spLocks noGrp="1"/>
          </p:cNvSpPr>
          <p:nvPr>
            <p:ph type="title" idx="4294967295"/>
          </p:nvPr>
        </p:nvSpPr>
        <p:spPr>
          <a:xfrm>
            <a:off x="2041525" y="222250"/>
            <a:ext cx="6248400" cy="838200"/>
          </a:xfrm>
        </p:spPr>
        <p:txBody>
          <a:bodyPr/>
          <a:lstStyle/>
          <a:p>
            <a:pPr eaLnBrk="1" hangingPunct="1"/>
            <a:r>
              <a:rPr lang="en-US" sz="4400" smtClean="0">
                <a:ea typeface="ＭＳ Ｐゴシック"/>
                <a:cs typeface="ＭＳ Ｐゴシック"/>
              </a:rPr>
              <a:t>Junctional Hemorrhage</a:t>
            </a:r>
          </a:p>
        </p:txBody>
      </p:sp>
      <p:sp>
        <p:nvSpPr>
          <p:cNvPr id="209922" name="Content Placeholder 2"/>
          <p:cNvSpPr>
            <a:spLocks noGrp="1"/>
          </p:cNvSpPr>
          <p:nvPr>
            <p:ph idx="4294967295"/>
          </p:nvPr>
        </p:nvSpPr>
        <p:spPr>
          <a:xfrm>
            <a:off x="1676400" y="1600200"/>
            <a:ext cx="5410200" cy="4114800"/>
          </a:xfrm>
        </p:spPr>
        <p:txBody>
          <a:bodyPr/>
          <a:lstStyle/>
          <a:p>
            <a:pPr eaLnBrk="1" hangingPunct="1"/>
            <a:r>
              <a:rPr lang="en-US" sz="4000" smtClean="0">
                <a:ea typeface="ＭＳ Ｐゴシック"/>
                <a:cs typeface="ＭＳ Ｐゴシック"/>
              </a:rPr>
              <a:t>Term is used to include:</a:t>
            </a:r>
            <a:endParaRPr lang="en-US" sz="4000" smtClean="0">
              <a:solidFill>
                <a:srgbClr val="FF0000"/>
              </a:solidFill>
              <a:ea typeface="ＭＳ Ｐゴシック"/>
              <a:cs typeface="ＭＳ Ｐゴシック"/>
            </a:endParaRPr>
          </a:p>
          <a:p>
            <a:pPr lvl="1" eaLnBrk="1" hangingPunct="1"/>
            <a:r>
              <a:rPr lang="en-US" sz="3600" smtClean="0">
                <a:ea typeface="ＭＳ Ｐゴシック"/>
                <a:cs typeface="ＭＳ Ｐゴシック"/>
              </a:rPr>
              <a:t> Groin</a:t>
            </a:r>
          </a:p>
          <a:p>
            <a:pPr lvl="1" eaLnBrk="1" hangingPunct="1"/>
            <a:r>
              <a:rPr lang="en-US" sz="3600" smtClean="0">
                <a:ea typeface="ＭＳ Ｐゴシック"/>
                <a:cs typeface="ＭＳ Ｐゴシック"/>
              </a:rPr>
              <a:t> Buttocks</a:t>
            </a:r>
          </a:p>
          <a:p>
            <a:pPr lvl="1" eaLnBrk="1" hangingPunct="1"/>
            <a:r>
              <a:rPr lang="en-US" sz="3600" smtClean="0">
                <a:ea typeface="ＭＳ Ｐゴシック"/>
                <a:cs typeface="ＭＳ Ｐゴシック"/>
              </a:rPr>
              <a:t> Perineum</a:t>
            </a:r>
          </a:p>
          <a:p>
            <a:pPr lvl="1" eaLnBrk="1" hangingPunct="1"/>
            <a:r>
              <a:rPr lang="en-US" sz="3600" smtClean="0">
                <a:ea typeface="ＭＳ Ｐゴシック"/>
                <a:cs typeface="ＭＳ Ｐゴシック"/>
              </a:rPr>
              <a:t> Axilla</a:t>
            </a:r>
          </a:p>
          <a:p>
            <a:pPr lvl="1" eaLnBrk="1" hangingPunct="1"/>
            <a:r>
              <a:rPr lang="en-US" sz="3600" smtClean="0">
                <a:ea typeface="ＭＳ Ｐゴシック"/>
                <a:cs typeface="ＭＳ Ｐゴシック"/>
              </a:rPr>
              <a:t> Base of neck</a:t>
            </a: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69" name="Rectangle 2"/>
          <p:cNvSpPr>
            <a:spLocks noGrp="1" noChangeArrowheads="1"/>
          </p:cNvSpPr>
          <p:nvPr>
            <p:ph type="title" idx="4294967295"/>
          </p:nvPr>
        </p:nvSpPr>
        <p:spPr>
          <a:xfrm>
            <a:off x="1600200" y="76200"/>
            <a:ext cx="7239000" cy="1143000"/>
          </a:xfrm>
        </p:spPr>
        <p:txBody>
          <a:bodyPr lIns="91432" tIns="45716" rIns="91432" bIns="45716"/>
          <a:lstStyle/>
          <a:p>
            <a:r>
              <a:rPr lang="en-US" sz="4400" smtClean="0"/>
              <a:t>Junctional Tourniquets</a:t>
            </a:r>
          </a:p>
        </p:txBody>
      </p:sp>
      <p:sp>
        <p:nvSpPr>
          <p:cNvPr id="211970" name="Rectangle 3"/>
          <p:cNvSpPr>
            <a:spLocks noGrp="1" noChangeArrowheads="1"/>
          </p:cNvSpPr>
          <p:nvPr>
            <p:ph type="body" idx="4294967295"/>
          </p:nvPr>
        </p:nvSpPr>
        <p:spPr>
          <a:xfrm>
            <a:off x="381000" y="2057400"/>
            <a:ext cx="8077200" cy="1371600"/>
          </a:xfrm>
        </p:spPr>
        <p:txBody>
          <a:bodyPr lIns="91432" tIns="45716" rIns="91432" bIns="45716"/>
          <a:lstStyle/>
          <a:p>
            <a:pPr algn="ctr">
              <a:lnSpc>
                <a:spcPct val="80000"/>
              </a:lnSpc>
              <a:buFont typeface="Arial" charset="0"/>
              <a:buNone/>
            </a:pPr>
            <a:r>
              <a:rPr lang="en-US" sz="5400" b="1" smtClean="0"/>
              <a:t> </a:t>
            </a:r>
            <a:r>
              <a:rPr lang="en-US" sz="4400" b="1" smtClean="0"/>
              <a:t>Why have these devices only recently been added to TCCC?</a:t>
            </a:r>
          </a:p>
          <a:p>
            <a:pPr algn="ctr">
              <a:lnSpc>
                <a:spcPct val="80000"/>
              </a:lnSpc>
              <a:buFont typeface="Arial" charset="0"/>
              <a:buNone/>
            </a:pPr>
            <a:endParaRPr lang="en-US" sz="4400" b="1" smtClean="0"/>
          </a:p>
          <a:p>
            <a:pPr algn="ctr">
              <a:lnSpc>
                <a:spcPct val="80000"/>
              </a:lnSpc>
              <a:buFont typeface="Arial" charset="0"/>
              <a:buNone/>
            </a:pPr>
            <a:r>
              <a:rPr lang="en-US" sz="4400" b="1" smtClean="0"/>
              <a:t>This war has been going on for 13 years.</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3" name="Rectangle 3"/>
          <p:cNvSpPr>
            <a:spLocks noGrp="1" noChangeArrowheads="1"/>
          </p:cNvSpPr>
          <p:nvPr>
            <p:ph type="subTitle" idx="4294967295"/>
          </p:nvPr>
        </p:nvSpPr>
        <p:spPr>
          <a:xfrm>
            <a:off x="279400" y="1828800"/>
            <a:ext cx="8712200" cy="2747963"/>
          </a:xfrm>
        </p:spPr>
        <p:txBody>
          <a:bodyPr/>
          <a:lstStyle/>
          <a:p>
            <a:pPr marL="0" indent="0" algn="ctr">
              <a:lnSpc>
                <a:spcPct val="90000"/>
              </a:lnSpc>
              <a:buFont typeface="Arial" charset="0"/>
              <a:buNone/>
            </a:pPr>
            <a:r>
              <a:rPr lang="en-US" sz="4800" b="1" smtClean="0"/>
              <a:t>Increasing Amputation Rates</a:t>
            </a:r>
          </a:p>
          <a:p>
            <a:pPr marL="0" indent="0" algn="ctr">
              <a:lnSpc>
                <a:spcPct val="90000"/>
              </a:lnSpc>
              <a:buFont typeface="Arial" charset="0"/>
              <a:buNone/>
            </a:pPr>
            <a:r>
              <a:rPr lang="en-US" sz="4800" b="1" smtClean="0"/>
              <a:t>Sep-Dec 2010</a:t>
            </a:r>
          </a:p>
        </p:txBody>
      </p:sp>
      <p:sp>
        <p:nvSpPr>
          <p:cNvPr id="8" name="Slide Number Placeholder 7"/>
          <p:cNvSpPr txBox="1">
            <a:spLocks noGrp="1"/>
          </p:cNvSpPr>
          <p:nvPr/>
        </p:nvSpPr>
        <p:spPr>
          <a:xfrm>
            <a:off x="6553200" y="6356350"/>
            <a:ext cx="2133600" cy="365125"/>
          </a:xfrm>
          <a:prstGeom prst="rect">
            <a:avLst/>
          </a:prstGeom>
          <a:noFill/>
        </p:spPr>
        <p:txBody>
          <a:bodyPr anchor="ctr"/>
          <a:lstStyle/>
          <a:p>
            <a:pPr algn="r" eaLnBrk="0" hangingPunct="0">
              <a:spcBef>
                <a:spcPct val="50000"/>
              </a:spcBef>
              <a:defRPr/>
            </a:pPr>
            <a:fld id="{CF14CECE-BE60-4367-80B0-3C4AFF632D33}" type="slidenum">
              <a:rPr lang="en-US" sz="1400" b="1">
                <a:solidFill>
                  <a:schemeClr val="tx1">
                    <a:tint val="75000"/>
                  </a:schemeClr>
                </a:solidFill>
                <a:latin typeface="Arial" charset="0"/>
                <a:ea typeface="+mn-ea"/>
                <a:cs typeface="+mn-cs"/>
              </a:rPr>
              <a:pPr algn="r" eaLnBrk="0" hangingPunct="0">
                <a:spcBef>
                  <a:spcPct val="50000"/>
                </a:spcBef>
                <a:defRPr/>
              </a:pPr>
              <a:t>98</a:t>
            </a:fld>
            <a:endParaRPr lang="en-US" sz="1400" b="1" dirty="0">
              <a:solidFill>
                <a:schemeClr val="tx1">
                  <a:tint val="75000"/>
                </a:schemeClr>
              </a:solidFill>
              <a:latin typeface="Arial" charset="0"/>
              <a:ea typeface="+mn-ea"/>
              <a:cs typeface="+mn-cs"/>
            </a:endParaRPr>
          </a:p>
        </p:txBody>
      </p:sp>
      <p:sp>
        <p:nvSpPr>
          <p:cNvPr id="212995" name="Text Box 4"/>
          <p:cNvSpPr txBox="1">
            <a:spLocks noChangeArrowheads="1"/>
          </p:cNvSpPr>
          <p:nvPr/>
        </p:nvSpPr>
        <p:spPr bwMode="auto">
          <a:xfrm>
            <a:off x="1828800" y="146050"/>
            <a:ext cx="7467600" cy="1431925"/>
          </a:xfrm>
          <a:prstGeom prst="rect">
            <a:avLst/>
          </a:prstGeom>
          <a:noFill/>
          <a:ln w="9525" algn="ctr">
            <a:noFill/>
            <a:miter lim="800000"/>
            <a:headEnd/>
            <a:tailEnd/>
          </a:ln>
        </p:spPr>
        <p:txBody>
          <a:bodyPr>
            <a:spAutoFit/>
          </a:bodyPr>
          <a:lstStyle/>
          <a:p>
            <a:r>
              <a:rPr lang="en-US" sz="4000" b="1">
                <a:latin typeface="Arial" charset="0"/>
              </a:rPr>
              <a:t> </a:t>
            </a:r>
            <a:r>
              <a:rPr lang="en-US" sz="4400" b="1"/>
              <a:t>Dr. John Holcomb Brief to Defense Health Board 2011</a:t>
            </a:r>
          </a:p>
        </p:txBody>
      </p:sp>
      <p:pic>
        <p:nvPicPr>
          <p:cNvPr id="212996" name="Picture 5" descr="DCBI Blacked Out"/>
          <p:cNvPicPr>
            <a:picLocks noChangeAspect="1" noChangeArrowheads="1"/>
          </p:cNvPicPr>
          <p:nvPr/>
        </p:nvPicPr>
        <p:blipFill>
          <a:blip r:embed="rId2"/>
          <a:srcRect/>
          <a:stretch>
            <a:fillRect/>
          </a:stretch>
        </p:blipFill>
        <p:spPr bwMode="auto">
          <a:xfrm>
            <a:off x="2590800" y="3657600"/>
            <a:ext cx="4114800" cy="3086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7" name="Title 1"/>
          <p:cNvSpPr>
            <a:spLocks noGrp="1"/>
          </p:cNvSpPr>
          <p:nvPr>
            <p:ph type="title" idx="4294967295"/>
          </p:nvPr>
        </p:nvSpPr>
        <p:spPr>
          <a:xfrm>
            <a:off x="238125" y="1752600"/>
            <a:ext cx="8753475" cy="4470400"/>
          </a:xfrm>
        </p:spPr>
        <p:txBody>
          <a:bodyPr/>
          <a:lstStyle/>
          <a:p>
            <a:pPr algn="l"/>
            <a:r>
              <a:rPr lang="en-US" sz="2800" smtClean="0"/>
              <a:t>- Amputation rates for evacuated Marines have</a:t>
            </a:r>
            <a:br>
              <a:rPr lang="en-US" sz="2800" smtClean="0"/>
            </a:br>
            <a:r>
              <a:rPr lang="en-US" sz="2800" smtClean="0"/>
              <a:t>    increased from 6 to 18% over the last 10 months (a</a:t>
            </a:r>
            <a:br>
              <a:rPr lang="en-US" sz="2800" smtClean="0"/>
            </a:br>
            <a:r>
              <a:rPr lang="en-US" sz="2800" smtClean="0"/>
              <a:t>    200% increase over baseline.)</a:t>
            </a:r>
            <a:br>
              <a:rPr lang="en-US" sz="2800" smtClean="0"/>
            </a:br>
            <a:r>
              <a:rPr lang="en-US" sz="2800" smtClean="0"/>
              <a:t>- The rate in December 2010 was 38%. </a:t>
            </a:r>
            <a:br>
              <a:rPr lang="en-US" sz="2800" smtClean="0"/>
            </a:br>
            <a:r>
              <a:rPr lang="en-US" sz="2800" smtClean="0"/>
              <a:t>- The double amputation rate increased by 3 fold in the</a:t>
            </a:r>
            <a:br>
              <a:rPr lang="en-US" sz="2800" smtClean="0"/>
            </a:br>
            <a:r>
              <a:rPr lang="en-US" sz="2800" smtClean="0"/>
              <a:t>    last 4 months.</a:t>
            </a:r>
            <a:br>
              <a:rPr lang="en-US" sz="2800" smtClean="0"/>
            </a:br>
            <a:r>
              <a:rPr lang="en-US" sz="2800" smtClean="0"/>
              <a:t>- Increased genitalia injuries</a:t>
            </a:r>
            <a:br>
              <a:rPr lang="en-US" sz="2800" smtClean="0"/>
            </a:br>
            <a:r>
              <a:rPr lang="en-US" sz="2800" smtClean="0"/>
              <a:t>- Most of the amputations are high proximal injuries</a:t>
            </a:r>
            <a:br>
              <a:rPr lang="en-US" sz="2800" smtClean="0"/>
            </a:br>
            <a:r>
              <a:rPr lang="en-US" sz="2800" smtClean="0"/>
              <a:t>    which are extremely disabling. </a:t>
            </a:r>
          </a:p>
        </p:txBody>
      </p:sp>
      <p:sp>
        <p:nvSpPr>
          <p:cNvPr id="5" name="Slide Number Placeholder 4"/>
          <p:cNvSpPr txBox="1">
            <a:spLocks noGrp="1"/>
          </p:cNvSpPr>
          <p:nvPr/>
        </p:nvSpPr>
        <p:spPr>
          <a:xfrm>
            <a:off x="6553200" y="6356350"/>
            <a:ext cx="2133600" cy="365125"/>
          </a:xfrm>
          <a:prstGeom prst="rect">
            <a:avLst/>
          </a:prstGeom>
          <a:noFill/>
        </p:spPr>
        <p:txBody>
          <a:bodyPr anchor="ctr"/>
          <a:lstStyle/>
          <a:p>
            <a:pPr algn="r" eaLnBrk="0" hangingPunct="0">
              <a:spcBef>
                <a:spcPct val="50000"/>
              </a:spcBef>
              <a:defRPr/>
            </a:pPr>
            <a:r>
              <a:rPr lang="en-US" sz="1400" b="1" dirty="0">
                <a:solidFill>
                  <a:schemeClr val="tx1">
                    <a:tint val="75000"/>
                  </a:schemeClr>
                </a:solidFill>
                <a:latin typeface="Arial" charset="0"/>
                <a:ea typeface="+mn-ea"/>
                <a:cs typeface="+mn-cs"/>
              </a:rPr>
              <a:t>7</a:t>
            </a:r>
          </a:p>
        </p:txBody>
      </p:sp>
      <p:sp>
        <p:nvSpPr>
          <p:cNvPr id="214019" name="TextBox 8"/>
          <p:cNvSpPr txBox="1">
            <a:spLocks noChangeArrowheads="1"/>
          </p:cNvSpPr>
          <p:nvPr/>
        </p:nvSpPr>
        <p:spPr bwMode="auto">
          <a:xfrm>
            <a:off x="1744663" y="0"/>
            <a:ext cx="5951537" cy="1431925"/>
          </a:xfrm>
          <a:prstGeom prst="rect">
            <a:avLst/>
          </a:prstGeom>
          <a:noFill/>
          <a:ln w="9525">
            <a:noFill/>
            <a:miter lim="800000"/>
            <a:headEnd/>
            <a:tailEnd/>
          </a:ln>
        </p:spPr>
        <p:txBody>
          <a:bodyPr wrap="none">
            <a:spAutoFit/>
          </a:bodyPr>
          <a:lstStyle/>
          <a:p>
            <a:pPr algn="ctr"/>
            <a:r>
              <a:rPr lang="en-US" sz="3600" b="1">
                <a:latin typeface="Arial" charset="0"/>
              </a:rPr>
              <a:t>   </a:t>
            </a:r>
            <a:r>
              <a:rPr lang="en-US" sz="4400" b="1"/>
              <a:t>Amputation Summary</a:t>
            </a:r>
          </a:p>
          <a:p>
            <a:pPr algn="ctr"/>
            <a:r>
              <a:rPr lang="en-US" sz="4400" b="1"/>
              <a:t>  Dr. John Holcomb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CCC">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TCCC</Template>
  <TotalTime>410</TotalTime>
  <Words>19587</Words>
  <Application>Microsoft Office PowerPoint</Application>
  <PresentationFormat>On-screen Show (4:3)</PresentationFormat>
  <Paragraphs>2712</Paragraphs>
  <Slides>352</Slides>
  <Notes>310</Notes>
  <HiddenSlides>0</HiddenSlides>
  <MMClips>12</MMClips>
  <ScaleCrop>false</ScaleCrop>
  <HeadingPairs>
    <vt:vector size="6" baseType="variant">
      <vt:variant>
        <vt:lpstr>Fonts Used</vt:lpstr>
      </vt:variant>
      <vt:variant>
        <vt:i4>10</vt:i4>
      </vt:variant>
      <vt:variant>
        <vt:lpstr>Design Template</vt:lpstr>
      </vt:variant>
      <vt:variant>
        <vt:i4>13</vt:i4>
      </vt:variant>
      <vt:variant>
        <vt:lpstr>Slide Titles</vt:lpstr>
      </vt:variant>
      <vt:variant>
        <vt:i4>352</vt:i4>
      </vt:variant>
    </vt:vector>
  </HeadingPairs>
  <TitlesOfParts>
    <vt:vector size="375" baseType="lpstr">
      <vt:lpstr>Times New Roman</vt:lpstr>
      <vt:lpstr>ＭＳ Ｐゴシック</vt:lpstr>
      <vt:lpstr>Arial</vt:lpstr>
      <vt:lpstr>Calibri</vt:lpstr>
      <vt:lpstr>Wingdings</vt:lpstr>
      <vt:lpstr>msgothic</vt:lpstr>
      <vt:lpstr>Impact</vt:lpstr>
      <vt:lpstr>Aharoni</vt:lpstr>
      <vt:lpstr>Garamond</vt:lpstr>
      <vt:lpstr>Verdana</vt:lpstr>
      <vt:lpstr>TCCC</vt:lpstr>
      <vt:lpstr>TCCC</vt:lpstr>
      <vt:lpstr>TCCC</vt:lpstr>
      <vt:lpstr>TCCC</vt:lpstr>
      <vt:lpstr>TCCC</vt:lpstr>
      <vt:lpstr>TCCC</vt:lpstr>
      <vt:lpstr>TCCC</vt:lpstr>
      <vt:lpstr>TCCC</vt:lpstr>
      <vt:lpstr>TCCC</vt:lpstr>
      <vt:lpstr>TCCC</vt:lpstr>
      <vt:lpstr>TCCC</vt:lpstr>
      <vt:lpstr>TCCC</vt:lpstr>
      <vt:lpstr>TCCC</vt:lpstr>
      <vt:lpstr>Tactical Combat Casualty Care 28 October 2013 </vt:lpstr>
      <vt:lpstr>OBJECTIVES</vt:lpstr>
      <vt:lpstr>OBJECTIVES</vt:lpstr>
      <vt:lpstr>OBJECTIVES</vt:lpstr>
      <vt:lpstr>OBJECTIVES</vt:lpstr>
      <vt:lpstr>OBJECTIVES</vt:lpstr>
      <vt:lpstr>OBJECTIVES</vt:lpstr>
      <vt:lpstr>OBJECTIVES</vt:lpstr>
      <vt:lpstr>OBJECTIVES</vt:lpstr>
      <vt:lpstr>Tactical Field Care</vt:lpstr>
      <vt:lpstr>Tactical Field Care</vt:lpstr>
      <vt:lpstr>Battlefield Priorities  in the  Tactical Field Care Phase</vt:lpstr>
      <vt:lpstr>MARCH</vt:lpstr>
      <vt:lpstr>MARCH</vt:lpstr>
      <vt:lpstr>Tactical Field Care Guidelines</vt:lpstr>
      <vt:lpstr>Disarm Individuals with Altered Mental Status</vt:lpstr>
      <vt:lpstr>Tactical Field Care Guidelines</vt:lpstr>
      <vt:lpstr>Tactical Field Care Guidelines</vt:lpstr>
      <vt:lpstr>Nasopharyngeal Airway</vt:lpstr>
      <vt:lpstr>Nasopharyngeal Airway</vt:lpstr>
      <vt:lpstr>Nasopharyngeal Airway</vt:lpstr>
      <vt:lpstr>Maxillofacial Trauma</vt:lpstr>
      <vt:lpstr>Airway Support</vt:lpstr>
      <vt:lpstr>Surgical Airway (Cricothyroidotomy)</vt:lpstr>
      <vt:lpstr>Surgical Airway (Cricothyroidotomy)</vt:lpstr>
      <vt:lpstr>Surface Landmarks for Cricothyrotomy</vt:lpstr>
      <vt:lpstr>Beneath the Surface Landmarks</vt:lpstr>
      <vt:lpstr>Slide 28</vt:lpstr>
      <vt:lpstr>Surgical Incision over Cricothyroid Membrane</vt:lpstr>
      <vt:lpstr>Surgical Airway</vt:lpstr>
      <vt:lpstr>Surgical Airway</vt:lpstr>
      <vt:lpstr>Surgical Airway</vt:lpstr>
      <vt:lpstr>Surgical Airway</vt:lpstr>
      <vt:lpstr>Surgical Airway</vt:lpstr>
      <vt:lpstr>Surgical Airway</vt:lpstr>
      <vt:lpstr>Insert ET Tube</vt:lpstr>
      <vt:lpstr>Check Placement</vt:lpstr>
      <vt:lpstr>Inflating the Cuff</vt:lpstr>
      <vt:lpstr>Ventilate</vt:lpstr>
      <vt:lpstr>Secure the Tube</vt:lpstr>
      <vt:lpstr>Dress the Wound</vt:lpstr>
      <vt:lpstr>Repetition and Realism in Cric Training</vt:lpstr>
      <vt:lpstr>Video: Surgical Airway</vt:lpstr>
      <vt:lpstr>Video:  An Actual Cricothyroidotomy</vt:lpstr>
      <vt:lpstr>Questions</vt:lpstr>
      <vt:lpstr>Tactical Field Care Guidelines</vt:lpstr>
      <vt:lpstr>Management of Open Pneumothorax</vt:lpstr>
      <vt:lpstr>Tactical Field Care Guidelines</vt:lpstr>
      <vt:lpstr>Tension Pneumothorax</vt:lpstr>
      <vt:lpstr>Pneumothorax</vt:lpstr>
      <vt:lpstr>Tension Pneumothorax</vt:lpstr>
      <vt:lpstr>Tension Pneumothorax</vt:lpstr>
      <vt:lpstr>Tension Pneumothorax</vt:lpstr>
      <vt:lpstr>Picture of general location for needle insertion</vt:lpstr>
      <vt:lpstr>Slide 55</vt:lpstr>
      <vt:lpstr>Needle Decompression – Enter Over the Top of the Third Rib</vt:lpstr>
      <vt:lpstr>Alternate Site for Needle Decompression</vt:lpstr>
      <vt:lpstr>Remember!!!</vt:lpstr>
      <vt:lpstr>Slide 59</vt:lpstr>
      <vt:lpstr>Sucking Chest Wound (Open Pneumothorax)</vt:lpstr>
      <vt:lpstr>Open Pneumothorax</vt:lpstr>
      <vt:lpstr>Management of Open Pneumothorax </vt:lpstr>
      <vt:lpstr>Sucking Chest Wound</vt:lpstr>
      <vt:lpstr>Sucking Chest Wound (Treated)</vt:lpstr>
      <vt:lpstr>Video: Sucking Chest Wound </vt:lpstr>
      <vt:lpstr>Sucking Chest Wound (Treated) Video</vt:lpstr>
      <vt:lpstr>Questions?</vt:lpstr>
      <vt:lpstr>Tactical Field Care Guidelines</vt:lpstr>
      <vt:lpstr>Tactical Field Care Guidelines</vt:lpstr>
      <vt:lpstr>Tactical Field Care Guidelines</vt:lpstr>
      <vt:lpstr>Tactical Field Care Guidelines</vt:lpstr>
      <vt:lpstr>Tactical Field Care Guidelines</vt:lpstr>
      <vt:lpstr>Tourniquets: Points to Remember</vt:lpstr>
      <vt:lpstr>Tourniquets: Points to Remember</vt:lpstr>
      <vt:lpstr>Tourniquets: Points to Remember</vt:lpstr>
      <vt:lpstr>Tourniquets: Points to Remember</vt:lpstr>
      <vt:lpstr>Tourniquets: Points to Remember</vt:lpstr>
      <vt:lpstr>Removing the Tourniquet</vt:lpstr>
      <vt:lpstr>Removing the Tourniquet</vt:lpstr>
      <vt:lpstr>Removing the Tourniquet</vt:lpstr>
      <vt:lpstr>TCCC Hemostatic Agent</vt:lpstr>
      <vt:lpstr>Slide 82</vt:lpstr>
      <vt:lpstr>Slide 83</vt:lpstr>
      <vt:lpstr>CoTCCC Recommendation February 2009</vt:lpstr>
      <vt:lpstr>Slide 85</vt:lpstr>
      <vt:lpstr>Slide 86</vt:lpstr>
      <vt:lpstr>Combat Gauze™ Directions (1)  Expose Wound &amp; Identify Bleeding</vt:lpstr>
      <vt:lpstr>Combat Gauze™ Directions (2) Pack Wound Completely</vt:lpstr>
      <vt:lpstr>Combat Gauze™ Directions (3) Apply Direct Pressure</vt:lpstr>
      <vt:lpstr>Combat Gauze™ Directions (4) Bandage over Combat Gauze™</vt:lpstr>
      <vt:lpstr>Combat Gauze™ Directions (5) Transport &amp; Monitor Casualty </vt:lpstr>
      <vt:lpstr>Combat Gauze Video</vt:lpstr>
      <vt:lpstr>Direct Pressure</vt:lpstr>
      <vt:lpstr>Questions?</vt:lpstr>
      <vt:lpstr>Combat Gauze™ Practical</vt:lpstr>
      <vt:lpstr>Junctional Hemorrhage</vt:lpstr>
      <vt:lpstr>Junctional Tourniquets</vt:lpstr>
      <vt:lpstr>Slide 98</vt:lpstr>
      <vt:lpstr>- Amputation rates for evacuated Marines have     increased from 6 to 18% over the last 10 months (a     200% increase over baseline.) - The rate in December 2010 was 38%.  - The double amputation rate increased by 3 fold in the     last 4 months. - Increased genitalia injuries - Most of the amputations are high proximal injuries     which are extremely disabling. </vt:lpstr>
      <vt:lpstr>IEDS Iraq vs Afghanistan</vt:lpstr>
      <vt:lpstr>Slide 101</vt:lpstr>
      <vt:lpstr>Wounds that May Result in Junctional Hemorrhage</vt:lpstr>
      <vt:lpstr>Slide 103</vt:lpstr>
      <vt:lpstr>U.S. Combat Fatalities: Death from Hemorrhage</vt:lpstr>
      <vt:lpstr>Junctional Hemorrhage</vt:lpstr>
      <vt:lpstr>Superficial Anatomy of the Groin</vt:lpstr>
      <vt:lpstr>Anatomy of the Inguinal Region</vt:lpstr>
      <vt:lpstr>Anatomy of the Iliac Arteries </vt:lpstr>
      <vt:lpstr>TCCC Management of Junctional Hemorrhage</vt:lpstr>
      <vt:lpstr>TCCC Management of Junctional Hemorrhage</vt:lpstr>
      <vt:lpstr>Abdominal Aortic Junctional Tourniquet</vt:lpstr>
      <vt:lpstr>Continued Reassessment!</vt:lpstr>
      <vt:lpstr>Thank You!</vt:lpstr>
      <vt:lpstr>Tactical Field Care Guidelines</vt:lpstr>
      <vt:lpstr>IV Access – Key Point</vt:lpstr>
      <vt:lpstr>IV Access</vt:lpstr>
      <vt:lpstr>IV Access</vt:lpstr>
      <vt:lpstr>IV Access – Key Points</vt:lpstr>
      <vt:lpstr>Video: Rugged Field IV Setup (1) Start a Saline Lock and Cover with Tegoderm® or Equivalent</vt:lpstr>
      <vt:lpstr>Video: Rugged Field IV Setup (2) Flush Saline Lock with 5 cc of IV Fluid</vt:lpstr>
      <vt:lpstr>Video: Rugged Field IV Setup (3) Insert Second Needle/Catheter and Connect IV </vt:lpstr>
      <vt:lpstr>Video: Rugged Field IV Setup (4) Secure IV Line with Velcro Strap </vt:lpstr>
      <vt:lpstr>Video: Rugged Field IV Setup (5) Remove IV as Needed for Transport </vt:lpstr>
      <vt:lpstr>Questions?</vt:lpstr>
      <vt:lpstr>Slide 125</vt:lpstr>
      <vt:lpstr>FAST1® IO Device</vt:lpstr>
      <vt:lpstr>Slide 127</vt:lpstr>
      <vt:lpstr>Slide 128</vt:lpstr>
      <vt:lpstr>FAST1® Insertion (1)</vt:lpstr>
      <vt:lpstr>FAST1® Insertion (2)</vt:lpstr>
      <vt:lpstr>FAST1® Insertion (3)</vt:lpstr>
      <vt:lpstr>FAST1® Insertion (4)</vt:lpstr>
      <vt:lpstr>FAST1® Insertion (5)</vt:lpstr>
      <vt:lpstr>FAST1® Insertion (6)</vt:lpstr>
      <vt:lpstr>FAST1® Insertion (7)</vt:lpstr>
      <vt:lpstr>FAST1® Insertion (8)</vt:lpstr>
      <vt:lpstr>FAST1® Insertion (9)</vt:lpstr>
      <vt:lpstr>FAST1® Access –  Key Points</vt:lpstr>
      <vt:lpstr>FAST1® Insertion Video</vt:lpstr>
      <vt:lpstr>EZ-IO®</vt:lpstr>
      <vt:lpstr>Questions</vt:lpstr>
      <vt:lpstr>Slide 142</vt:lpstr>
      <vt:lpstr>ASDHA Letter 9 October 2013</vt:lpstr>
      <vt:lpstr>ASDHA Letter 9 October 2013</vt:lpstr>
      <vt:lpstr>Tactical Field Care Guidelines</vt:lpstr>
      <vt:lpstr>TXA</vt:lpstr>
      <vt:lpstr>TXA</vt:lpstr>
      <vt:lpstr>TXA</vt:lpstr>
      <vt:lpstr>TXA</vt:lpstr>
      <vt:lpstr>TXA Storage and Handling</vt:lpstr>
      <vt:lpstr>TXA Administration – 1st Dose</vt:lpstr>
      <vt:lpstr>TXA Administration – 2nd Dose</vt:lpstr>
      <vt:lpstr>Questions?</vt:lpstr>
      <vt:lpstr>Tactical Field Care Guidelines</vt:lpstr>
      <vt:lpstr>Tactical Field Care Guidelines</vt:lpstr>
      <vt:lpstr>Tactical Field Care Guidelines</vt:lpstr>
      <vt:lpstr>Tactical Field Care Guidelines</vt:lpstr>
      <vt:lpstr>Slide 158</vt:lpstr>
      <vt:lpstr>Slide 159</vt:lpstr>
      <vt:lpstr>Normal Adult Blood Volume 5 Liters</vt:lpstr>
      <vt:lpstr>500cc Blood Loss</vt:lpstr>
      <vt:lpstr>500cc Blood Loss</vt:lpstr>
      <vt:lpstr>1000cc  Blood Loss</vt:lpstr>
      <vt:lpstr>1000cc  Blood Loss</vt:lpstr>
      <vt:lpstr>1500cc  Blood Loss</vt:lpstr>
      <vt:lpstr>1500cc  Blood Loss</vt:lpstr>
      <vt:lpstr>2000cc  Blood Loss</vt:lpstr>
      <vt:lpstr>2000cc  Blood Loss</vt:lpstr>
      <vt:lpstr>2500cc  Blood Loss</vt:lpstr>
      <vt:lpstr>2500cc  Blood Loss</vt:lpstr>
      <vt:lpstr>Recognition of Shock on the Battlefield</vt:lpstr>
      <vt:lpstr>Palpating for the Radial Pulse</vt:lpstr>
      <vt:lpstr>Fluid Resuscitation Strategy</vt:lpstr>
      <vt:lpstr>Hypotensive Resuscitation</vt:lpstr>
      <vt:lpstr>Choice of Resuscitation Fluid in the Tactical Environment</vt:lpstr>
      <vt:lpstr>Choice of Resuscitation Fluid</vt:lpstr>
      <vt:lpstr>Crystalloid Fluid Shifts</vt:lpstr>
      <vt:lpstr>Hextend® Fluid Shifts</vt:lpstr>
      <vt:lpstr>Compare Fluids</vt:lpstr>
      <vt:lpstr>Fluid Resuscitation Strategy</vt:lpstr>
      <vt:lpstr>Fluid Resuscitation Strategy</vt:lpstr>
      <vt:lpstr>TBI Fluid Resuscitation</vt:lpstr>
      <vt:lpstr>Questions?</vt:lpstr>
      <vt:lpstr>Slide 184</vt:lpstr>
      <vt:lpstr>Slide 185</vt:lpstr>
      <vt:lpstr>THE OLD HPMK</vt:lpstr>
      <vt:lpstr>Slide 187</vt:lpstr>
      <vt:lpstr>Slide 188</vt:lpstr>
      <vt:lpstr>Slide 189</vt:lpstr>
      <vt:lpstr>Hypothermia Prevention</vt:lpstr>
      <vt:lpstr>Tactical Field Care Guidelines</vt:lpstr>
      <vt:lpstr>Checking Vision in the Field</vt:lpstr>
      <vt:lpstr>Slide 193</vt:lpstr>
      <vt:lpstr>Slide 194</vt:lpstr>
      <vt:lpstr>Slide 195</vt:lpstr>
      <vt:lpstr>Slide 196</vt:lpstr>
      <vt:lpstr>Slide 197</vt:lpstr>
      <vt:lpstr>Tactical Field Care Guidelines</vt:lpstr>
      <vt:lpstr>Pulse Oximetry Monitoring</vt:lpstr>
      <vt:lpstr>Pulse Oximetry Monitoring</vt:lpstr>
      <vt:lpstr>Pulse Oximetry Monitoring</vt:lpstr>
      <vt:lpstr>Tactical Field Care Guidelines</vt:lpstr>
      <vt:lpstr>Triple-Option Analgesia </vt:lpstr>
      <vt:lpstr>Triple-Option Analgesia </vt:lpstr>
      <vt:lpstr>Triple-Option Analgesia Option 1</vt:lpstr>
      <vt:lpstr>Triple-Option Analgesia Option 2</vt:lpstr>
      <vt:lpstr>Triple-Option Analgesia Option 3</vt:lpstr>
      <vt:lpstr>Analgesia Notes</vt:lpstr>
      <vt:lpstr>Analgesia Notes</vt:lpstr>
      <vt:lpstr>Analgesia Notes</vt:lpstr>
      <vt:lpstr>Analgesia Notes</vt:lpstr>
      <vt:lpstr>Analgesia Notes</vt:lpstr>
      <vt:lpstr>Analgesia Notes</vt:lpstr>
      <vt:lpstr>Analgesia Notes</vt:lpstr>
      <vt:lpstr>Slide 215</vt:lpstr>
      <vt:lpstr>Pain Control – Fentanyl Lozenge</vt:lpstr>
      <vt:lpstr>Pain Control – Fentanyl Lozenge</vt:lpstr>
      <vt:lpstr>Ketamine</vt:lpstr>
      <vt:lpstr>Ketamine</vt:lpstr>
      <vt:lpstr>Ketamine - Safety</vt:lpstr>
      <vt:lpstr>Ketamine - Side Effects</vt:lpstr>
      <vt:lpstr>Pain Medications – Key Points</vt:lpstr>
      <vt:lpstr>Warning: Morphine and Fentanyl Contraindications</vt:lpstr>
      <vt:lpstr>Warning: Opioids and Benzos</vt:lpstr>
      <vt:lpstr>Questions?</vt:lpstr>
      <vt:lpstr>Tactical Field Care Guidelines</vt:lpstr>
      <vt:lpstr>Fractures: Open or Closed</vt:lpstr>
      <vt:lpstr>Clues to a Closed Fracture</vt:lpstr>
      <vt:lpstr>Splinting Objectives</vt:lpstr>
      <vt:lpstr>Principles of Splinting</vt:lpstr>
      <vt:lpstr>Principles of Splinting</vt:lpstr>
      <vt:lpstr>Things to Avoid  in Splinting</vt:lpstr>
      <vt:lpstr>Commercial  Splints</vt:lpstr>
      <vt:lpstr>Field-Expedient  Splint Materials</vt:lpstr>
      <vt:lpstr>Don’t Forget!</vt:lpstr>
      <vt:lpstr>Splinting Practical</vt:lpstr>
      <vt:lpstr>Tactical Field Care Guidelines</vt:lpstr>
      <vt:lpstr>Outcomes: Without  Battlefield Antibiotics</vt:lpstr>
      <vt:lpstr>Outcomes: With  Battlefield Antibiotics</vt:lpstr>
      <vt:lpstr>Outcomes: With  Battlefield Antibiotics</vt:lpstr>
      <vt:lpstr>Battlefield Antibiotics</vt:lpstr>
      <vt:lpstr>Battlefield Antibiotics</vt:lpstr>
      <vt:lpstr>Combat Pill Pack</vt:lpstr>
      <vt:lpstr>Battlefield Antibiotics</vt:lpstr>
      <vt:lpstr>Medication Allergies</vt:lpstr>
      <vt:lpstr>Tactical Field Care Guidelines</vt:lpstr>
      <vt:lpstr>Slide 247</vt:lpstr>
      <vt:lpstr>Slide 248</vt:lpstr>
      <vt:lpstr>Rule of Nines for Calculating Burn Area</vt:lpstr>
      <vt:lpstr>Slide 250</vt:lpstr>
      <vt:lpstr>Slide 251</vt:lpstr>
      <vt:lpstr>Slide 252</vt:lpstr>
      <vt:lpstr>Slide 253</vt:lpstr>
      <vt:lpstr>Slide 254</vt:lpstr>
      <vt:lpstr>Tactical Field Care Guidelines</vt:lpstr>
      <vt:lpstr>Tactical Field Care Guidelines</vt:lpstr>
      <vt:lpstr>Slide 257</vt:lpstr>
      <vt:lpstr>Slide 258</vt:lpstr>
      <vt:lpstr>Slide 259</vt:lpstr>
      <vt:lpstr>CPR on the Battlefield (Ranger Airfield Operation  in Grenada)</vt:lpstr>
      <vt:lpstr>Slide 261</vt:lpstr>
      <vt:lpstr>Traumatic Cardiac Arrest in TCCC</vt:lpstr>
      <vt:lpstr>Questions?</vt:lpstr>
      <vt:lpstr>Tactical Field Care Guidelines</vt:lpstr>
      <vt:lpstr>TCCC Casualty Card</vt:lpstr>
      <vt:lpstr>Kotwal et al - 2011 </vt:lpstr>
      <vt:lpstr>Slide 267</vt:lpstr>
      <vt:lpstr>Slide 268</vt:lpstr>
      <vt:lpstr>Slide 269</vt:lpstr>
      <vt:lpstr>TCCC Casualty Card  Being staffed as the new DD 1380 by DHA-MEDLOG, the services, and Health Affairs </vt:lpstr>
      <vt:lpstr>Instructions</vt:lpstr>
      <vt:lpstr>Slide 272</vt:lpstr>
      <vt:lpstr>Slide 273</vt:lpstr>
      <vt:lpstr>TCCC Card Abbreviations</vt:lpstr>
      <vt:lpstr>Slide 275</vt:lpstr>
      <vt:lpstr>Slide 276</vt:lpstr>
      <vt:lpstr>Questions ?</vt:lpstr>
      <vt:lpstr>Further Elements  of Tactical Field Care</vt:lpstr>
      <vt:lpstr>Further Elements  of Tactical Field Care</vt:lpstr>
      <vt:lpstr>Litter Carry Video</vt:lpstr>
      <vt:lpstr>Summary of Key Points</vt:lpstr>
      <vt:lpstr>Summary of Key Points</vt:lpstr>
      <vt:lpstr>Questions?</vt:lpstr>
      <vt:lpstr>Casualty Collection Point Operations</vt:lpstr>
      <vt:lpstr>Casualty Collection Points in  the Evacuation Chain</vt:lpstr>
      <vt:lpstr>CCP Site Selection</vt:lpstr>
      <vt:lpstr>CCP Site Selection</vt:lpstr>
      <vt:lpstr>CCP Operational Guidelines</vt:lpstr>
      <vt:lpstr>CCP Operational Guidelines</vt:lpstr>
      <vt:lpstr>CCP Operational Guidelines</vt:lpstr>
      <vt:lpstr>CCP Operational Guidelines</vt:lpstr>
      <vt:lpstr>CCP Operational Guidelines</vt:lpstr>
      <vt:lpstr>           </vt:lpstr>
      <vt:lpstr>Slide 294</vt:lpstr>
      <vt:lpstr>Objective</vt:lpstr>
      <vt:lpstr>Care for Wounded Hostile Combatants</vt:lpstr>
      <vt:lpstr>Care for Wounded Hostile Combatants</vt:lpstr>
      <vt:lpstr>Care for Wounded Hostile Combatants</vt:lpstr>
      <vt:lpstr>Slide 299</vt:lpstr>
      <vt:lpstr>Preparing for Evacuation</vt:lpstr>
      <vt:lpstr>NATO/ISAF Standard Evacuation Categories</vt:lpstr>
      <vt:lpstr>NATO/ISAF Standard Evacuation Categories</vt:lpstr>
      <vt:lpstr>NATO/ISAF Standard Evacuation Categories</vt:lpstr>
      <vt:lpstr>NATO/ISAF Standard Evacuation Categories</vt:lpstr>
      <vt:lpstr>NATO/ISAF Standard Evacuation Categories</vt:lpstr>
      <vt:lpstr> </vt:lpstr>
      <vt:lpstr>     TACEVAC  9 Rules of Thumb: Assumptions</vt:lpstr>
      <vt:lpstr> TACEVAC Rule of Thumb  #1</vt:lpstr>
      <vt:lpstr> TACEVAC Rule of Thumb  #2</vt:lpstr>
      <vt:lpstr> TACEVAC Rule of Thumb  #3</vt:lpstr>
      <vt:lpstr> TACEVAC Rule of Thumb  #4</vt:lpstr>
      <vt:lpstr> TACEVAC Rule of Thumb  #5</vt:lpstr>
      <vt:lpstr> TACEVAC Rule of Thumb  #6</vt:lpstr>
      <vt:lpstr> TACEVAC Rule of Thumb  #7</vt:lpstr>
      <vt:lpstr> TACEVAC Rule of Thumb  #8</vt:lpstr>
      <vt:lpstr>TACEVAC Rule of Thumb  #9</vt:lpstr>
      <vt:lpstr>9-Line Evacuation Request</vt:lpstr>
      <vt:lpstr>9-Line Evacuation Request</vt:lpstr>
      <vt:lpstr>9-Line Evacuation Request</vt:lpstr>
      <vt:lpstr>9-Line Evacuation Request</vt:lpstr>
      <vt:lpstr>9-Line Evacuation Request</vt:lpstr>
      <vt:lpstr>Preparing for Evacuation Summary of Key Points</vt:lpstr>
      <vt:lpstr>Slide 323</vt:lpstr>
      <vt:lpstr>Convoy IED Scenario</vt:lpstr>
      <vt:lpstr>Convoy IED Scenario</vt:lpstr>
      <vt:lpstr>Convoy IED Scenario</vt:lpstr>
      <vt:lpstr>Convoy IED Scenario</vt:lpstr>
      <vt:lpstr>Convoy IED Scenario</vt:lpstr>
      <vt:lpstr>Convoy IED Scenario</vt:lpstr>
      <vt:lpstr>Convoy IED Scenario</vt:lpstr>
      <vt:lpstr>Convoy IED Scenario</vt:lpstr>
      <vt:lpstr>Convoy IED Scenario</vt:lpstr>
      <vt:lpstr>Convoy IED Scenario</vt:lpstr>
      <vt:lpstr>Convoy IED Scenario</vt:lpstr>
      <vt:lpstr>Remember</vt:lpstr>
      <vt:lpstr>Slide 336</vt:lpstr>
      <vt:lpstr>Slide 337</vt:lpstr>
      <vt:lpstr>FAST1® Removal</vt:lpstr>
      <vt:lpstr>Intraosseous Access with the Sternal EZ-IO® Needle Set</vt:lpstr>
      <vt:lpstr>Sternal EZ-IO®</vt:lpstr>
      <vt:lpstr>Sternal EZ-IO®</vt:lpstr>
      <vt:lpstr>Sternal EZ-IO®</vt:lpstr>
      <vt:lpstr>Sternal EZ-IO®</vt:lpstr>
      <vt:lpstr>Sternal EZ-IO®</vt:lpstr>
      <vt:lpstr>Sternal EZ-IO®</vt:lpstr>
      <vt:lpstr>Sternal EZ-IO®</vt:lpstr>
      <vt:lpstr>Sternal EZ-IO®</vt:lpstr>
      <vt:lpstr>Sternal EZ-IO®</vt:lpstr>
      <vt:lpstr>Sternal EZ-IO®</vt:lpstr>
      <vt:lpstr>Sternal EZ-IO®</vt:lpstr>
      <vt:lpstr>Sternal EZ-IO®</vt:lpstr>
      <vt:lpstr>Sternal EZ-IO® Removal</vt:lpstr>
    </vt:vector>
  </TitlesOfParts>
  <Manager/>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Tactical Field Care</dc:title>
  <dc:subject>Tactical Field Care</dc:subject>
  <dc:creator/>
  <cp:lastModifiedBy/>
  <cp:revision>418</cp:revision>
  <dcterms:created xsi:type="dcterms:W3CDTF">2010-03-28T18:26:33Z</dcterms:created>
  <dcterms:modified xsi:type="dcterms:W3CDTF">2014-04-01T17:22:31Z</dcterms:modified>
  <cp:category>TCCC</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5939812</vt:lpwstr>
  </property>
  <property fmtid="{D5CDD505-2E9C-101B-9397-08002B2CF9AE}" name="NXPowerLiteSettings" pid="3">
    <vt:lpwstr>F7000400038000</vt:lpwstr>
  </property>
  <property fmtid="{D5CDD505-2E9C-101B-9397-08002B2CF9AE}" name="NXPowerLiteVersion" pid="4">
    <vt:lpwstr>D5.0.8</vt:lpwstr>
  </property>
  <property fmtid="{D5CDD505-2E9C-101B-9397-08002B2CF9AE}" name="NXTAG2" pid="5">
    <vt:lpwstr>00080014600000000000010242200207f6000400038000</vt:lpwstr>
  </property>
</Properties>
</file>