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3" r:id="rId1"/>
  </p:sldMasterIdLst>
  <p:notesMasterIdLst>
    <p:notesMasterId r:id="rId26"/>
  </p:notesMasterIdLst>
  <p:handoutMasterIdLst>
    <p:handoutMasterId r:id="rId27"/>
  </p:handoutMasterIdLst>
  <p:sldIdLst>
    <p:sldId id="962" r:id="rId2"/>
    <p:sldId id="963" r:id="rId3"/>
    <p:sldId id="964" r:id="rId4"/>
    <p:sldId id="965" r:id="rId5"/>
    <p:sldId id="966" r:id="rId6"/>
    <p:sldId id="967" r:id="rId7"/>
    <p:sldId id="968" r:id="rId8"/>
    <p:sldId id="969" r:id="rId9"/>
    <p:sldId id="970" r:id="rId10"/>
    <p:sldId id="971" r:id="rId11"/>
    <p:sldId id="972" r:id="rId12"/>
    <p:sldId id="973" r:id="rId13"/>
    <p:sldId id="974" r:id="rId14"/>
    <p:sldId id="975" r:id="rId15"/>
    <p:sldId id="976" r:id="rId16"/>
    <p:sldId id="977" r:id="rId17"/>
    <p:sldId id="978" r:id="rId18"/>
    <p:sldId id="979" r:id="rId19"/>
    <p:sldId id="980" r:id="rId20"/>
    <p:sldId id="981" r:id="rId21"/>
    <p:sldId id="982" r:id="rId22"/>
    <p:sldId id="983" r:id="rId23"/>
    <p:sldId id="984" r:id="rId24"/>
    <p:sldId id="985" r:id="rId2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8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8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8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8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69696"/>
    <a:srgbClr val="339966"/>
    <a:srgbClr val="141400"/>
    <a:srgbClr val="333399"/>
    <a:srgbClr val="FF3300"/>
    <a:srgbClr val="9999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40" autoAdjust="0"/>
    <p:restoredTop sz="68692" autoAdjust="0"/>
  </p:normalViewPr>
  <p:slideViewPr>
    <p:cSldViewPr>
      <p:cViewPr varScale="1">
        <p:scale>
          <a:sx n="52" d="100"/>
          <a:sy n="52" d="100"/>
        </p:scale>
        <p:origin x="-642" y="-96"/>
      </p:cViewPr>
      <p:guideLst>
        <p:guide orient="horz" pos="2160"/>
        <p:guide orient="horz" pos="288"/>
        <p:guide orient="horz" pos="4128"/>
        <p:guide pos="5424"/>
        <p:guide pos="288"/>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128"/>
    </p:cViewPr>
  </p:sorterViewPr>
  <p:notesViewPr>
    <p:cSldViewPr>
      <p:cViewPr varScale="1">
        <p:scale>
          <a:sx n="52" d="100"/>
          <a:sy n="52" d="100"/>
        </p:scale>
        <p:origin x="-92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ea typeface="ＭＳ Ｐゴシック"/>
                <a:cs typeface="ＭＳ Ｐゴシック"/>
              </a:defRPr>
            </a:lvl1pPr>
          </a:lstStyle>
          <a:p>
            <a:pPr>
              <a:defRPr/>
            </a:pPr>
            <a:fld id="{9213E224-238A-47F8-9530-FBCAA4489EA8}" type="datetimeFigureOut">
              <a:rPr lang="en-US"/>
              <a:pPr>
                <a:defRPr/>
              </a:pPr>
              <a:t>4/2/2014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ea typeface="ＭＳ Ｐゴシック"/>
                <a:cs typeface="ＭＳ Ｐゴシック"/>
              </a:defRPr>
            </a:lvl1pPr>
          </a:lstStyle>
          <a:p>
            <a:pPr>
              <a:defRPr/>
            </a:pPr>
            <a:fld id="{C7A83CCA-8833-4B6F-99B9-1FEA8CD8F2A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200">
                <a:latin typeface="Arial" charset="0"/>
                <a:ea typeface="+mn-ea"/>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buFontTx/>
              <a:buNone/>
              <a:defRPr sz="1200">
                <a:latin typeface="Arial" charset="0"/>
                <a:ea typeface="ＭＳ Ｐゴシック" charset="-128"/>
                <a:cs typeface="+mn-cs"/>
              </a:defRPr>
            </a:lvl1pPr>
          </a:lstStyle>
          <a:p>
            <a:pPr>
              <a:defRPr/>
            </a:pPr>
            <a:fld id="{434BD03B-8B8F-4788-847B-0EF465414AD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The CRoC is a CoTCCC-recommended device for control of junctional hemorrhage in the inguinal area.</a:t>
            </a:r>
          </a:p>
        </p:txBody>
      </p:sp>
      <p:sp>
        <p:nvSpPr>
          <p:cNvPr id="122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8DB538-80E8-4808-8464-7BAA8DBFEB8F}" type="slidenum">
              <a:rPr lang="en-US" sz="1200">
                <a:latin typeface="Arial" charset="0"/>
              </a:rPr>
              <a:pPr algn="r"/>
              <a:t>1</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BD6DAD9-1CEA-4B6F-BF40-DD084D71FDF3}" type="slidenum">
              <a:rPr lang="en-US" sz="1200">
                <a:latin typeface="Arial" charset="0"/>
              </a:rPr>
              <a:pPr algn="r"/>
              <a:t>13</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358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12322BE-55DC-4A68-87F8-F355BBF73CF7}" type="slidenum">
              <a:rPr lang="en-US" sz="1200">
                <a:latin typeface="Arial" charset="0"/>
              </a:rPr>
              <a:pPr algn="r"/>
              <a:t>14</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78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1AA2542-3673-4F07-81BE-B6A6529E8A2C}" type="slidenum">
              <a:rPr lang="en-US" sz="1200">
                <a:latin typeface="Arial" charset="0"/>
              </a:rPr>
              <a:pPr algn="r"/>
              <a:t>15</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ea typeface="ＭＳ Ｐゴシック"/>
                <a:cs typeface="ＭＳ Ｐゴシック"/>
              </a:rPr>
              <a:t>This is how you find the your target pressure point - the midpoint of the inguinal ligament - when applying the CRoC using the proximal pressure method. </a:t>
            </a:r>
          </a:p>
          <a:p>
            <a:r>
              <a:rPr lang="en-US" smtClean="0">
                <a:ea typeface="ＭＳ Ｐゴシック"/>
                <a:cs typeface="ＭＳ Ｐゴシック"/>
              </a:rPr>
              <a:t>Make sure you can feel the femoral artery pulse before placing the disc head.</a:t>
            </a:r>
          </a:p>
          <a:p>
            <a:r>
              <a:rPr lang="en-US" smtClean="0">
                <a:ea typeface="ＭＳ Ｐゴシック"/>
                <a:cs typeface="ＭＳ Ｐゴシック"/>
              </a:rPr>
              <a:t>If you place the device right on the inguinal ligament, it may impinge on the pelvis/abdomen.</a:t>
            </a:r>
          </a:p>
          <a:p>
            <a:endParaRPr lang="en-US" smtClean="0">
              <a:ea typeface="ＭＳ Ｐゴシック"/>
              <a:cs typeface="ＭＳ Ｐゴシック"/>
            </a:endParaRPr>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8F65FD-EDCE-4F89-A327-93131067D758}" type="slidenum">
              <a:rPr lang="en-US" sz="1200">
                <a:latin typeface="Arial" charset="0"/>
              </a:rPr>
              <a:pPr algn="r"/>
              <a:t>16</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BA92CDE-DC2E-43CD-A9FF-B8C098B53A47}" type="slidenum">
              <a:rPr lang="en-US" sz="1200">
                <a:latin typeface="Arial" charset="0"/>
              </a:rPr>
              <a:pPr algn="r"/>
              <a:t>17</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64617E8-8EC7-4144-8E59-AC86AA8D637E}" type="slidenum">
              <a:rPr lang="en-US" sz="1200">
                <a:latin typeface="Arial" charset="0"/>
              </a:rPr>
              <a:pPr algn="r"/>
              <a:t>18</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Care should be taken when moving the casualty in order to avoid loosening or displacement of disc head from the desired pressure point.</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Continued hemorrhage control should be assessed when the casualty is placed on the litter, and after each movement of the litter.</a:t>
            </a:r>
          </a:p>
        </p:txBody>
      </p:sp>
      <p:sp>
        <p:nvSpPr>
          <p:cNvPr id="460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F098C1B-DC75-4D46-978F-85B297A50AB8}" type="slidenum">
              <a:rPr lang="en-US" sz="1200">
                <a:latin typeface="Arial" charset="0"/>
              </a:rPr>
              <a:pPr algn="r"/>
              <a:t>19</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smtClean="0">
                <a:ea typeface="ＭＳ Ｐゴシック"/>
                <a:cs typeface="ＭＳ Ｐゴシック"/>
              </a:rPr>
              <a:t>These photos show the CRoC properly applied and the casualty properly positioned on the litter. Note in the photo on the left that the casualty is rotated onto his right side so that the CRoC applied on his left side is not in contact with the litter. In the right-hand photo, the casualty is positioned on his back, and padding has been used under the casualty to prevent contact between the CRoC and the litter. In both photos, the CRoC has been applied so that its vertical arm is in direct contact with the casualty’s left side.</a:t>
            </a:r>
          </a:p>
        </p:txBody>
      </p:sp>
      <p:sp>
        <p:nvSpPr>
          <p:cNvPr id="481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B24F726-A038-4B62-B2CF-E2996A5738E0}" type="slidenum">
              <a:rPr lang="en-US" sz="1200">
                <a:latin typeface="Arial" charset="0"/>
              </a:rPr>
              <a:pPr algn="r"/>
              <a:t>20</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smtClean="0">
                <a:ea typeface="ＭＳ Ｐゴシック"/>
                <a:cs typeface="ＭＳ Ｐゴシック"/>
              </a:rPr>
              <a:t>In the photo on the left, the casualty is rotated onto his right side so the CRoC does not contact the litter, but what is wrong here? The CRoC has been applied so its vertical arm is not touching the casualty’s side. It can be easily knocked out of position during transport. </a:t>
            </a:r>
          </a:p>
          <a:p>
            <a:endParaRPr lang="en-US" smtClean="0">
              <a:ea typeface="ＭＳ Ｐゴシック"/>
              <a:cs typeface="ＭＳ Ｐゴシック"/>
            </a:endParaRPr>
          </a:p>
          <a:p>
            <a:r>
              <a:rPr lang="en-US" smtClean="0">
                <a:ea typeface="ＭＳ Ｐゴシック"/>
                <a:cs typeface="ＭＳ Ｐゴシック"/>
              </a:rPr>
              <a:t>What’s wrong in the photo on the right? The CRoC is in direct contact with the litter.</a:t>
            </a:r>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BD4174-2A81-43C6-8894-8AB7A54467CA}" type="slidenum">
              <a:rPr lang="en-US" sz="1200">
                <a:latin typeface="Arial" charset="0"/>
              </a:rPr>
              <a:pPr algn="r"/>
              <a:t>21</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52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462EB76-D213-4D60-B3F2-148502E0BEA8}" type="slidenum">
              <a:rPr lang="en-US" sz="1200">
                <a:latin typeface="Arial" charset="0"/>
              </a:rPr>
              <a:pPr algn="r"/>
              <a:t>22</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The CRoC is a light-weight, simple, mechanical device that can be carried in the medic’s aid bag.</a:t>
            </a:r>
          </a:p>
        </p:txBody>
      </p:sp>
      <p:sp>
        <p:nvSpPr>
          <p:cNvPr id="143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707497D-FA5C-43BC-B818-2B32DD89BFF4}" type="slidenum">
              <a:rPr lang="en-US" sz="1200">
                <a:latin typeface="Arial" charset="0"/>
              </a:rPr>
              <a:pPr algn="r"/>
              <a:t>2</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smtClean="0">
                <a:ea typeface="ＭＳ Ｐゴシック"/>
                <a:cs typeface="ＭＳ Ｐゴシック"/>
              </a:rPr>
              <a:t>Click on picture to start video.</a:t>
            </a:r>
          </a:p>
          <a:p>
            <a:r>
              <a:rPr lang="en-US" smtClean="0">
                <a:ea typeface="ＭＳ Ｐゴシック"/>
                <a:cs typeface="ＭＳ Ｐゴシック"/>
              </a:rPr>
              <a:t>Video File:   0203V10 CRoC 120917</a:t>
            </a:r>
          </a:p>
          <a:p>
            <a:endParaRPr lang="en-US" smtClean="0">
              <a:ea typeface="ＭＳ Ｐゴシック"/>
              <a:cs typeface="ＭＳ Ｐゴシック"/>
            </a:endParaRPr>
          </a:p>
          <a:p>
            <a:r>
              <a:rPr lang="en-US" smtClean="0">
                <a:ea typeface="ＭＳ Ｐゴシック"/>
                <a:cs typeface="ＭＳ Ｐゴシック"/>
              </a:rPr>
              <a:t>Note that, in TCCC, additional guidance is given for selecting the pressure point over which the pressure disc is placed in the Proximal Pressure Method: once the midpoint of the inguinal ligament is identified, the pressure disc just distal to the ligament, just medial to the midpoint, and directly over the femoral pulse.</a:t>
            </a:r>
          </a:p>
        </p:txBody>
      </p:sp>
      <p:sp>
        <p:nvSpPr>
          <p:cNvPr id="542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48AEA5F-D812-4555-A8B3-B56B962F09D2}" type="slidenum">
              <a:rPr lang="en-US" sz="1200">
                <a:latin typeface="Arial" charset="0"/>
              </a:rPr>
              <a:pPr algn="r"/>
              <a:t>23</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r>
              <a:rPr lang="en-US" smtClean="0">
                <a:ea typeface="ＭＳ Ｐゴシック"/>
                <a:cs typeface="ＭＳ Ｐゴシック"/>
              </a:rPr>
              <a:t>CRoC Skill Sheet</a:t>
            </a:r>
          </a:p>
        </p:txBody>
      </p:sp>
      <p:sp>
        <p:nvSpPr>
          <p:cNvPr id="563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BBD9E3A-E0C9-48D1-8207-83CD742558A4}" type="slidenum">
              <a:rPr lang="en-US" sz="1200">
                <a:latin typeface="Arial" charset="0"/>
              </a:rPr>
              <a:pPr algn="r"/>
              <a:t>24</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r>
              <a:rPr lang="en-US" smtClean="0">
                <a:ea typeface="ＭＳ Ｐゴシック"/>
                <a:cs typeface="ＭＳ Ｐゴシック"/>
              </a:rPr>
              <a:t>To assemble the CRoC, first extend the vertical arm upward until the base plate locking pin engages. Then lift the horizontal arm locking pin and insert the horizontal arm into the vertical arm receiver. Next you insert the pressure handle threaded rod through the receiver, and rotate clockwise until threaded portion is exposed. Then place the pressure disc on the end of the pressure handle rod by firmly pressing it on until it clicks into place.</a:t>
            </a:r>
          </a:p>
        </p:txBody>
      </p:sp>
      <p:sp>
        <p:nvSpPr>
          <p:cNvPr id="163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F11E29D-0B04-4DF0-9A5D-82994919D603}" type="slidenum">
              <a:rPr lang="en-US" sz="1200">
                <a:latin typeface="Arial" charset="0"/>
              </a:rPr>
              <a:pPr algn="r"/>
              <a:t>3</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spcBef>
                <a:spcPct val="0"/>
              </a:spcBef>
            </a:pPr>
            <a:r>
              <a:rPr lang="en-US" smtClean="0">
                <a:ea typeface="ＭＳ Ｐゴシック"/>
                <a:cs typeface="ＭＳ Ｐゴシック"/>
              </a:rPr>
              <a:t>The CRoC is not approved by the FDA at this time for application higher in the abdomen, in the axillary region, or at the neck.</a:t>
            </a:r>
          </a:p>
        </p:txBody>
      </p:sp>
      <p:sp>
        <p:nvSpPr>
          <p:cNvPr id="471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D3FAA00-0B52-40A7-A964-4DEC25F0765B}" type="slidenum">
              <a:rPr lang="en-US" sz="1200">
                <a:latin typeface="+mn-lt"/>
                <a:cs typeface="+mn-cs"/>
              </a:rPr>
              <a:pPr algn="r">
                <a:defRPr/>
              </a:pPr>
              <a:t>4</a:t>
            </a:fld>
            <a:endParaRPr lang="en-US" sz="1200" dirty="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ea typeface="ＭＳ Ｐゴシック"/>
                <a:cs typeface="ＭＳ Ｐゴシック"/>
              </a:rPr>
              <a:t>Effective application of the CRoC depends upon accurate location. Note that the external iliac artery becomes the femoral artery as it passes under the inguinal ligament.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1C916C2-600B-44EB-91DB-63D4E4D13C7D}" type="slidenum">
              <a:rPr lang="en-US" sz="1200">
                <a:latin typeface="+mn-lt"/>
                <a:cs typeface="+mn-cs"/>
              </a:rPr>
              <a:pPr algn="r" fontAlgn="auto">
                <a:spcBef>
                  <a:spcPts val="0"/>
                </a:spcBef>
                <a:spcAft>
                  <a:spcPts val="0"/>
                </a:spcAft>
                <a:defRPr/>
              </a:pPr>
              <a:t>6</a:t>
            </a:fld>
            <a:endParaRPr lang="en-US" sz="1200" dirty="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3C353DF-EDC7-4837-A1D2-47F95293442E}" type="slidenum">
              <a:rPr lang="en-US" sz="1200">
                <a:latin typeface="Arial" charset="0"/>
              </a:rPr>
              <a:pPr algn="r"/>
              <a:t>9</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smtClean="0">
                <a:ea typeface="ＭＳ Ｐゴシック"/>
                <a:cs typeface="ＭＳ Ｐゴシック"/>
              </a:rPr>
              <a:t>This slide assumes that Combat Gauze™ has been used, if available, and has been left in the wound.</a:t>
            </a:r>
          </a:p>
        </p:txBody>
      </p:sp>
      <p:sp>
        <p:nvSpPr>
          <p:cNvPr id="27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2D1E634-3324-442A-A97E-11ED88966517}" type="slidenum">
              <a:rPr lang="en-US" sz="1200">
                <a:latin typeface="Arial" charset="0"/>
              </a:rPr>
              <a:pPr algn="r"/>
              <a:t>10</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13418C-5BD1-48F4-8F33-9C799701666C}" type="slidenum">
              <a:rPr lang="en-US" sz="1200">
                <a:latin typeface="Arial" charset="0"/>
              </a:rPr>
              <a:pPr algn="r"/>
              <a:t>11</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smtClean="0">
                <a:ea typeface="ＭＳ Ｐゴシック"/>
                <a:cs typeface="ＭＳ Ｐゴシック"/>
              </a:rPr>
              <a:t>Read text</a:t>
            </a:r>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9F2F19-0F0C-49AC-90DC-A03EC3205B37}" type="slidenum">
              <a:rPr lang="en-US" sz="1200">
                <a:latin typeface="Arial" charset="0"/>
              </a:rPr>
              <a:pPr algn="r"/>
              <a:t>12</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1" descr="TCCC Logo 091104 (C)"/>
          <p:cNvPicPr>
            <a:picLocks noChangeAspect="1" noChangeArrowheads="1"/>
          </p:cNvPicPr>
          <p:nvPr userDrawn="1"/>
        </p:nvPicPr>
        <p:blipFill>
          <a:blip r:embed="rId2"/>
          <a:srcRect/>
          <a:stretch>
            <a:fillRect/>
          </a:stretch>
        </p:blipFill>
        <p:spPr bwMode="auto">
          <a:xfrm>
            <a:off x="76200" y="52388"/>
            <a:ext cx="1295400" cy="1166812"/>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457200" y="6356350"/>
            <a:ext cx="2133600" cy="365125"/>
          </a:xfrm>
        </p:spPr>
        <p:txBody>
          <a:bodyPr/>
          <a:lstStyle>
            <a:lvl1pPr>
              <a:defRPr>
                <a:latin typeface="+mn-lt"/>
                <a:ea typeface="ＭＳ Ｐゴシック"/>
                <a:cs typeface="ＭＳ Ｐゴシック"/>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mn-lt"/>
                <a:ea typeface="ＭＳ Ｐゴシック"/>
                <a:cs typeface="ＭＳ Ｐゴシック"/>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1" descr="TCCC Logo 091104 (C)"/>
          <p:cNvPicPr>
            <a:picLocks noChangeAspect="1" noChangeArrowheads="1"/>
          </p:cNvPicPr>
          <p:nvPr userDrawn="1"/>
        </p:nvPicPr>
        <p:blipFill>
          <a:blip r:embed="rId2"/>
          <a:srcRect/>
          <a:stretch>
            <a:fillRect/>
          </a:stretch>
        </p:blipFill>
        <p:spPr bwMode="auto">
          <a:xfrm>
            <a:off x="76200" y="52388"/>
            <a:ext cx="1295400" cy="11668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TCCC Logo 091104 (C)"/>
          <p:cNvPicPr>
            <a:picLocks noChangeAspect="1" noChangeArrowheads="1"/>
          </p:cNvPicPr>
          <p:nvPr userDrawn="1"/>
        </p:nvPicPr>
        <p:blipFill>
          <a:blip r:embed="rId2"/>
          <a:srcRect/>
          <a:stretch>
            <a:fillRect/>
          </a:stretch>
        </p:blipFill>
        <p:spPr bwMode="auto">
          <a:xfrm>
            <a:off x="76200" y="52388"/>
            <a:ext cx="1295400" cy="1166812"/>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1" descr="TCCC Logo 091104 (C)"/>
          <p:cNvPicPr>
            <a:picLocks noChangeAspect="1" noChangeArrowheads="1"/>
          </p:cNvPicPr>
          <p:nvPr userDrawn="1"/>
        </p:nvPicPr>
        <p:blipFill>
          <a:blip r:embed="rId2"/>
          <a:srcRect/>
          <a:stretch>
            <a:fillRect/>
          </a:stretch>
        </p:blipFill>
        <p:spPr bwMode="auto">
          <a:xfrm>
            <a:off x="76200" y="52388"/>
            <a:ext cx="1295400" cy="1166812"/>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1" descr="TCCC Logo 091104 (C)"/>
          <p:cNvPicPr>
            <a:picLocks noChangeAspect="1" noChangeArrowheads="1"/>
          </p:cNvPicPr>
          <p:nvPr userDrawn="1"/>
        </p:nvPicPr>
        <p:blipFill>
          <a:blip r:embed="rId2"/>
          <a:srcRect/>
          <a:stretch>
            <a:fillRect/>
          </a:stretch>
        </p:blipFill>
        <p:spPr bwMode="auto">
          <a:xfrm>
            <a:off x="76200" y="52388"/>
            <a:ext cx="1295400" cy="11668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11" descr="TCCC Logo 091104 (C)"/>
          <p:cNvPicPr>
            <a:picLocks noChangeAspect="1" noChangeArrowheads="1"/>
          </p:cNvPicPr>
          <p:nvPr userDrawn="1"/>
        </p:nvPicPr>
        <p:blipFill>
          <a:blip r:embed="rId2"/>
          <a:srcRect/>
          <a:stretch>
            <a:fillRect/>
          </a:stretch>
        </p:blipFill>
        <p:spPr bwMode="auto">
          <a:xfrm>
            <a:off x="76200" y="52388"/>
            <a:ext cx="1295400" cy="11668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p:spPr>
        <p:txBody>
          <a:bodyPr/>
          <a:lstStyle>
            <a:lvl1pPr>
              <a:defRPr>
                <a:latin typeface="+mn-lt"/>
                <a:ea typeface="ＭＳ Ｐゴシック"/>
                <a:cs typeface="ＭＳ Ｐゴシック"/>
              </a:defRPr>
            </a:lvl1pPr>
          </a:lstStyle>
          <a:p>
            <a:pPr>
              <a:defRPr/>
            </a:pPr>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mn-lt"/>
                <a:ea typeface="ＭＳ Ｐゴシック"/>
                <a:cs typeface="ＭＳ Ｐゴシック"/>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Date Placeholder 2"/>
          <p:cNvSpPr>
            <a:spLocks noGrp="1"/>
          </p:cNvSpPr>
          <p:nvPr>
            <p:ph type="dt" sz="half" idx="2"/>
          </p:nvPr>
        </p:nvSpPr>
        <p:spPr>
          <a:xfrm>
            <a:off x="685800" y="6248400"/>
            <a:ext cx="1905000" cy="457200"/>
          </a:xfrm>
          <a:prstGeom prst="rect">
            <a:avLst/>
          </a:prstGeom>
        </p:spPr>
        <p:txBody>
          <a:bodyPr/>
          <a:lstStyle>
            <a:lvl1pPr>
              <a:defRPr>
                <a:latin typeface="+mn-lt"/>
                <a:ea typeface="ＭＳ Ｐゴシック"/>
                <a:cs typeface="ＭＳ Ｐゴシック"/>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0" r:id="rId7"/>
  </p:sldLayoutIdLst>
  <p:hf sldNum="0"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file:///C:\Users\Stephen%20Giebner\Desktop\TCCC%20Curriculum%20Materials%20Master%20Set%20110808\02%20TCCC%20Curriculum\0203%20PowerPoint%20Presentations%20(6)%20and%20Training%20Videos%20(15)\0203V10%20CRoC.wmv"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a:xfrm>
            <a:off x="1447800" y="0"/>
            <a:ext cx="7467600" cy="1219200"/>
          </a:xfrm>
        </p:spPr>
        <p:txBody>
          <a:bodyPr/>
          <a:lstStyle/>
          <a:p>
            <a:pPr eaLnBrk="1" hangingPunct="1"/>
            <a:r>
              <a:rPr lang="en-US" sz="5400" smtClean="0">
                <a:ea typeface="ＭＳ Ｐゴシック"/>
                <a:cs typeface="ＭＳ Ｐゴシック"/>
              </a:rPr>
              <a:t>Combat Ready Clamp™</a:t>
            </a:r>
          </a:p>
        </p:txBody>
      </p:sp>
      <p:pic>
        <p:nvPicPr>
          <p:cNvPr id="11266" name="Content Placeholder 4" descr="CRoC Slide.pdf"/>
          <p:cNvPicPr>
            <a:picLocks noGrp="1" noChangeAspect="1"/>
          </p:cNvPicPr>
          <p:nvPr>
            <p:ph idx="4294967295"/>
          </p:nvPr>
        </p:nvPicPr>
        <p:blipFill>
          <a:blip r:embed="rId3"/>
          <a:srcRect/>
          <a:stretch>
            <a:fillRect/>
          </a:stretch>
        </p:blipFill>
        <p:spPr>
          <a:xfrm>
            <a:off x="1295400" y="1371600"/>
            <a:ext cx="6705600" cy="5029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762000" y="4876800"/>
            <a:ext cx="7772400" cy="1219200"/>
          </a:xfrm>
        </p:spPr>
        <p:txBody>
          <a:bodyPr rtlCol="0">
            <a:normAutofit fontScale="92500"/>
          </a:bodyPr>
          <a:lstStyle/>
          <a:p>
            <a:pPr eaLnBrk="1" fontAlgn="auto" hangingPunct="1">
              <a:spcAft>
                <a:spcPts val="0"/>
              </a:spcAft>
              <a:buFont typeface="Arial" pitchFamily="34" charset="0"/>
              <a:buChar char="•"/>
              <a:defRPr/>
            </a:pPr>
            <a:r>
              <a:rPr lang="en-US" sz="2800" dirty="0" smtClean="0">
                <a:ea typeface="ＭＳ Ｐゴシック" pitchFamily="34" charset="-128"/>
              </a:rPr>
              <a:t>Adjust the horizontal arm to position the disc head directly on the location of the most severe bleeding.</a:t>
            </a:r>
          </a:p>
        </p:txBody>
      </p:sp>
      <p:pic>
        <p:nvPicPr>
          <p:cNvPr id="26626" name="Picture 5" descr="CRoC Slide 15.pdf"/>
          <p:cNvPicPr>
            <a:picLocks noChangeAspect="1"/>
          </p:cNvPicPr>
          <p:nvPr/>
        </p:nvPicPr>
        <p:blipFill>
          <a:blip r:embed="rId3"/>
          <a:srcRect t="34871" b="35202"/>
          <a:stretch>
            <a:fillRect/>
          </a:stretch>
        </p:blipFill>
        <p:spPr bwMode="auto">
          <a:xfrm>
            <a:off x="2286000" y="1984375"/>
            <a:ext cx="4876800" cy="2551113"/>
          </a:xfrm>
          <a:prstGeom prst="rect">
            <a:avLst/>
          </a:prstGeom>
          <a:noFill/>
          <a:ln w="38100">
            <a:solidFill>
              <a:schemeClr val="tx1"/>
            </a:solidFill>
            <a:miter lim="800000"/>
            <a:headEnd/>
            <a:tailEnd/>
          </a:ln>
        </p:spPr>
      </p:pic>
      <p:sp>
        <p:nvSpPr>
          <p:cNvPr id="26627" name="Rectangle 5"/>
          <p:cNvSpPr>
            <a:spLocks noChangeArrowheads="1"/>
          </p:cNvSpPr>
          <p:nvPr/>
        </p:nvSpPr>
        <p:spPr bwMode="auto">
          <a:xfrm>
            <a:off x="1905000" y="0"/>
            <a:ext cx="6019800"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Direct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838200" y="4953000"/>
            <a:ext cx="7772400" cy="10668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ea typeface="ＭＳ Ｐゴシック" pitchFamily="34" charset="-128"/>
              </a:rPr>
              <a:t>Adjust the vertical arm downward to ensure the disc head contacts the casualty directly on the location of the most severe bleeding.</a:t>
            </a:r>
          </a:p>
        </p:txBody>
      </p:sp>
      <p:pic>
        <p:nvPicPr>
          <p:cNvPr id="28674" name="Picture 4" descr="CRoC Slide 15.pdf"/>
          <p:cNvPicPr>
            <a:picLocks noChangeAspect="1"/>
          </p:cNvPicPr>
          <p:nvPr/>
        </p:nvPicPr>
        <p:blipFill>
          <a:blip r:embed="rId3"/>
          <a:srcRect t="70361" r="816"/>
          <a:stretch>
            <a:fillRect/>
          </a:stretch>
        </p:blipFill>
        <p:spPr bwMode="auto">
          <a:xfrm>
            <a:off x="2286000" y="1984375"/>
            <a:ext cx="4876800" cy="2552700"/>
          </a:xfrm>
          <a:prstGeom prst="rect">
            <a:avLst/>
          </a:prstGeom>
          <a:noFill/>
          <a:ln w="38100">
            <a:solidFill>
              <a:schemeClr val="tx1"/>
            </a:solidFill>
            <a:miter lim="800000"/>
            <a:headEnd/>
            <a:tailEnd/>
          </a:ln>
        </p:spPr>
      </p:pic>
      <p:sp>
        <p:nvSpPr>
          <p:cNvPr id="28675" name="Rectangle 5"/>
          <p:cNvSpPr>
            <a:spLocks noChangeArrowheads="1"/>
          </p:cNvSpPr>
          <p:nvPr/>
        </p:nvSpPr>
        <p:spPr bwMode="auto">
          <a:xfrm>
            <a:off x="1905000" y="0"/>
            <a:ext cx="6019800"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Direct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79425" y="4765675"/>
            <a:ext cx="8153400" cy="1676400"/>
          </a:xfrm>
        </p:spPr>
        <p:txBody>
          <a:bodyPr rtlCol="0">
            <a:normAutofit fontScale="92500"/>
          </a:bodyPr>
          <a:lstStyle/>
          <a:p>
            <a:pPr eaLnBrk="1" fontAlgn="auto" hangingPunct="1">
              <a:spcAft>
                <a:spcPts val="0"/>
              </a:spcAft>
              <a:buFont typeface="Arial" pitchFamily="34" charset="0"/>
              <a:buChar char="•"/>
              <a:defRPr/>
            </a:pPr>
            <a:r>
              <a:rPr lang="en-US" sz="2800" dirty="0" smtClean="0">
                <a:ea typeface="ＭＳ Ｐゴシック" pitchFamily="34" charset="-128"/>
              </a:rPr>
              <a:t>Apply increasing pressure to the most severe bleeding point by turning the “T” handle clockwise.</a:t>
            </a:r>
          </a:p>
          <a:p>
            <a:pPr eaLnBrk="1" fontAlgn="auto" hangingPunct="1">
              <a:spcAft>
                <a:spcPts val="0"/>
              </a:spcAft>
              <a:buFont typeface="Arial" pitchFamily="34" charset="0"/>
              <a:buChar char="•"/>
              <a:defRPr/>
            </a:pPr>
            <a:r>
              <a:rPr lang="en-US" sz="2800" dirty="0" smtClean="0">
                <a:ea typeface="ＭＳ Ｐゴシック" pitchFamily="34" charset="-128"/>
              </a:rPr>
              <a:t>Continue increasing the pressure until the bleeding stops.</a:t>
            </a:r>
          </a:p>
        </p:txBody>
      </p:sp>
      <p:pic>
        <p:nvPicPr>
          <p:cNvPr id="30722" name="Picture 5" descr="CRoC Slide 18.pdf"/>
          <p:cNvPicPr>
            <a:picLocks/>
          </p:cNvPicPr>
          <p:nvPr/>
        </p:nvPicPr>
        <p:blipFill>
          <a:blip r:embed="rId3"/>
          <a:srcRect r="67" b="70905"/>
          <a:stretch>
            <a:fillRect/>
          </a:stretch>
        </p:blipFill>
        <p:spPr bwMode="auto">
          <a:xfrm>
            <a:off x="2286000" y="1984375"/>
            <a:ext cx="4873625" cy="2551113"/>
          </a:xfrm>
          <a:prstGeom prst="rect">
            <a:avLst/>
          </a:prstGeom>
          <a:noFill/>
          <a:ln w="38100">
            <a:solidFill>
              <a:schemeClr val="tx1"/>
            </a:solidFill>
            <a:miter lim="800000"/>
            <a:headEnd/>
            <a:tailEnd/>
          </a:ln>
        </p:spPr>
      </p:pic>
      <p:sp>
        <p:nvSpPr>
          <p:cNvPr id="30723" name="Rectangle 5"/>
          <p:cNvSpPr>
            <a:spLocks noChangeArrowheads="1"/>
          </p:cNvSpPr>
          <p:nvPr/>
        </p:nvSpPr>
        <p:spPr bwMode="auto">
          <a:xfrm>
            <a:off x="1905000" y="0"/>
            <a:ext cx="6019800"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Direct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a:xfrm>
            <a:off x="2590800" y="5257800"/>
            <a:ext cx="4191000" cy="838200"/>
          </a:xfrm>
        </p:spPr>
        <p:txBody>
          <a:bodyPr/>
          <a:lstStyle/>
          <a:p>
            <a:pPr eaLnBrk="1" hangingPunct="1"/>
            <a:r>
              <a:rPr lang="en-US" smtClean="0">
                <a:ea typeface="ＭＳ Ｐゴシック"/>
                <a:cs typeface="ＭＳ Ｐゴシック"/>
              </a:rPr>
              <a:t>Attach securing strap.</a:t>
            </a:r>
          </a:p>
        </p:txBody>
      </p:sp>
      <p:pic>
        <p:nvPicPr>
          <p:cNvPr id="32770" name="Picture 4" descr="CRoC Slide 18.pdf"/>
          <p:cNvPicPr>
            <a:picLocks/>
          </p:cNvPicPr>
          <p:nvPr/>
        </p:nvPicPr>
        <p:blipFill>
          <a:blip r:embed="rId3"/>
          <a:srcRect t="35724" r="499" b="35063"/>
          <a:stretch>
            <a:fillRect/>
          </a:stretch>
        </p:blipFill>
        <p:spPr bwMode="auto">
          <a:xfrm>
            <a:off x="2286000" y="1984375"/>
            <a:ext cx="4873625" cy="2551113"/>
          </a:xfrm>
          <a:prstGeom prst="rect">
            <a:avLst/>
          </a:prstGeom>
          <a:noFill/>
          <a:ln w="38100">
            <a:solidFill>
              <a:schemeClr val="tx1"/>
            </a:solidFill>
            <a:miter lim="800000"/>
            <a:headEnd/>
            <a:tailEnd/>
          </a:ln>
        </p:spPr>
      </p:pic>
      <p:sp>
        <p:nvSpPr>
          <p:cNvPr id="32771" name="Rectangle 5"/>
          <p:cNvSpPr>
            <a:spLocks noChangeArrowheads="1"/>
          </p:cNvSpPr>
          <p:nvPr/>
        </p:nvSpPr>
        <p:spPr bwMode="auto">
          <a:xfrm>
            <a:off x="1905000" y="0"/>
            <a:ext cx="6019800"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Direct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1154113" y="5037138"/>
            <a:ext cx="7772400" cy="1208087"/>
          </a:xfrm>
        </p:spPr>
        <p:txBody>
          <a:bodyPr/>
          <a:lstStyle/>
          <a:p>
            <a:pPr eaLnBrk="1" hangingPunct="1"/>
            <a:r>
              <a:rPr lang="en-US" sz="2800" smtClean="0">
                <a:ea typeface="ＭＳ Ｐゴシック"/>
                <a:cs typeface="ＭＳ Ｐゴシック"/>
              </a:rPr>
              <a:t>Write the time of application on the label.</a:t>
            </a:r>
          </a:p>
          <a:p>
            <a:pPr eaLnBrk="1" hangingPunct="1"/>
            <a:r>
              <a:rPr lang="en-US" sz="2800" smtClean="0">
                <a:ea typeface="ＭＳ Ｐゴシック"/>
                <a:cs typeface="ＭＳ Ｐゴシック"/>
              </a:rPr>
              <a:t>Note time of application on TCCC card.</a:t>
            </a:r>
          </a:p>
        </p:txBody>
      </p:sp>
      <p:pic>
        <p:nvPicPr>
          <p:cNvPr id="34818" name="Picture 4" descr="CRoC Slide 18.pdf"/>
          <p:cNvPicPr>
            <a:picLocks/>
          </p:cNvPicPr>
          <p:nvPr/>
        </p:nvPicPr>
        <p:blipFill>
          <a:blip r:embed="rId3"/>
          <a:srcRect t="71074" r="67"/>
          <a:stretch>
            <a:fillRect/>
          </a:stretch>
        </p:blipFill>
        <p:spPr bwMode="auto">
          <a:xfrm>
            <a:off x="2286000" y="1984375"/>
            <a:ext cx="4873625" cy="2551113"/>
          </a:xfrm>
          <a:prstGeom prst="rect">
            <a:avLst/>
          </a:prstGeom>
          <a:noFill/>
          <a:ln w="38100">
            <a:solidFill>
              <a:schemeClr val="tx1"/>
            </a:solidFill>
            <a:miter lim="800000"/>
            <a:headEnd/>
            <a:tailEnd/>
          </a:ln>
        </p:spPr>
      </p:pic>
      <p:sp>
        <p:nvSpPr>
          <p:cNvPr id="34819" name="Rectangle 5"/>
          <p:cNvSpPr>
            <a:spLocks noChangeArrowheads="1"/>
          </p:cNvSpPr>
          <p:nvPr/>
        </p:nvSpPr>
        <p:spPr bwMode="auto">
          <a:xfrm>
            <a:off x="1905000" y="0"/>
            <a:ext cx="6019800"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Direct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a:spLocks noChangeArrowheads="1"/>
          </p:cNvSpPr>
          <p:nvPr/>
        </p:nvSpPr>
        <p:spPr bwMode="auto">
          <a:xfrm>
            <a:off x="1676400" y="17463"/>
            <a:ext cx="6931025"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Proximal Pressure Method</a:t>
            </a:r>
            <a:endParaRPr lang="en-US">
              <a:solidFill>
                <a:srgbClr val="000000"/>
              </a:solidFill>
            </a:endParaRPr>
          </a:p>
        </p:txBody>
      </p:sp>
      <p:pic>
        <p:nvPicPr>
          <p:cNvPr id="36866" name="Picture 3"/>
          <p:cNvPicPr>
            <a:picLocks noChangeAspect="1" noChangeArrowheads="1"/>
          </p:cNvPicPr>
          <p:nvPr/>
        </p:nvPicPr>
        <p:blipFill>
          <a:blip r:embed="rId3"/>
          <a:srcRect/>
          <a:stretch>
            <a:fillRect/>
          </a:stretch>
        </p:blipFill>
        <p:spPr bwMode="auto">
          <a:xfrm>
            <a:off x="1925638" y="2070100"/>
            <a:ext cx="4864100" cy="3370263"/>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4294967295"/>
          </p:nvPr>
        </p:nvSpPr>
        <p:spPr>
          <a:xfrm>
            <a:off x="820738" y="4648200"/>
            <a:ext cx="8323262" cy="1917700"/>
          </a:xfrm>
        </p:spPr>
        <p:txBody>
          <a:bodyPr rtlCol="0">
            <a:normAutofit fontScale="92500"/>
          </a:bodyPr>
          <a:lstStyle/>
          <a:p>
            <a:pPr eaLnBrk="1" fontAlgn="auto" hangingPunct="1">
              <a:spcAft>
                <a:spcPts val="0"/>
              </a:spcAft>
              <a:buFont typeface="Arial" pitchFamily="34" charset="0"/>
              <a:buChar char="•"/>
              <a:defRPr/>
            </a:pPr>
            <a:r>
              <a:rPr lang="en-US" sz="2800" dirty="0" smtClean="0">
                <a:ea typeface="ＭＳ Ｐゴシック" pitchFamily="34" charset="-128"/>
              </a:rPr>
              <a:t>Locate the pubic tubercle.</a:t>
            </a:r>
          </a:p>
          <a:p>
            <a:pPr eaLnBrk="1" fontAlgn="auto" hangingPunct="1">
              <a:spcAft>
                <a:spcPts val="0"/>
              </a:spcAft>
              <a:buFont typeface="Arial" pitchFamily="34" charset="0"/>
              <a:buChar char="•"/>
              <a:defRPr/>
            </a:pPr>
            <a:r>
              <a:rPr lang="en-US" sz="2800" dirty="0" smtClean="0">
                <a:ea typeface="ＭＳ Ｐゴシック" pitchFamily="34" charset="-128"/>
              </a:rPr>
              <a:t>Locate the anterior superior iliac spine (ASIS).</a:t>
            </a:r>
          </a:p>
          <a:p>
            <a:pPr eaLnBrk="1" fontAlgn="auto" hangingPunct="1">
              <a:spcAft>
                <a:spcPts val="0"/>
              </a:spcAft>
              <a:buFont typeface="Arial" pitchFamily="34" charset="0"/>
              <a:buChar char="•"/>
              <a:defRPr/>
            </a:pPr>
            <a:r>
              <a:rPr lang="en-US" sz="2800" dirty="0" smtClean="0">
                <a:ea typeface="ＭＳ Ｐゴシック" pitchFamily="34" charset="-128"/>
              </a:rPr>
              <a:t>Between these points is the inguinal fold. Find the mid-point of the line halfway between these two landmarks</a:t>
            </a:r>
            <a:r>
              <a:rPr lang="en-US" sz="2800" b="1" dirty="0" smtClean="0">
                <a:ea typeface="ＭＳ Ｐゴシック" pitchFamily="34" charset="-128"/>
              </a:rPr>
              <a:t>.</a:t>
            </a:r>
          </a:p>
        </p:txBody>
      </p:sp>
      <p:pic>
        <p:nvPicPr>
          <p:cNvPr id="38914" name="Picture 4" descr="CRoC Slide 22.pdf"/>
          <p:cNvPicPr preferRelativeResize="0">
            <a:picLocks/>
          </p:cNvPicPr>
          <p:nvPr/>
        </p:nvPicPr>
        <p:blipFill>
          <a:blip r:embed="rId3"/>
          <a:srcRect l="-3" r="2563" b="71321"/>
          <a:stretch>
            <a:fillRect/>
          </a:stretch>
        </p:blipFill>
        <p:spPr bwMode="auto">
          <a:xfrm>
            <a:off x="2286000" y="1984375"/>
            <a:ext cx="4910138" cy="2468563"/>
          </a:xfrm>
          <a:prstGeom prst="rect">
            <a:avLst/>
          </a:prstGeom>
          <a:noFill/>
          <a:ln w="38100">
            <a:solidFill>
              <a:schemeClr val="tx1"/>
            </a:solidFill>
            <a:miter lim="800000"/>
            <a:headEnd/>
            <a:tailEnd/>
          </a:ln>
        </p:spPr>
      </p:pic>
      <p:sp>
        <p:nvSpPr>
          <p:cNvPr id="38915" name="Rectangle 6"/>
          <p:cNvSpPr>
            <a:spLocks noChangeArrowheads="1"/>
          </p:cNvSpPr>
          <p:nvPr/>
        </p:nvSpPr>
        <p:spPr bwMode="auto">
          <a:xfrm>
            <a:off x="1676400" y="17463"/>
            <a:ext cx="6931025"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Proximal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4294967295"/>
          </p:nvPr>
        </p:nvSpPr>
        <p:spPr>
          <a:xfrm>
            <a:off x="1036638" y="4670425"/>
            <a:ext cx="7548562" cy="2047875"/>
          </a:xfrm>
        </p:spPr>
        <p:txBody>
          <a:bodyPr/>
          <a:lstStyle/>
          <a:p>
            <a:pPr eaLnBrk="1" hangingPunct="1"/>
            <a:r>
              <a:rPr lang="en-US" sz="2800" smtClean="0">
                <a:ea typeface="ＭＳ Ｐゴシック"/>
                <a:cs typeface="ＭＳ Ｐゴシック"/>
              </a:rPr>
              <a:t>Place the disc head of the CRoC just medial and distal to this midpoint (over the femoral pulse). </a:t>
            </a:r>
          </a:p>
          <a:p>
            <a:pPr eaLnBrk="1" hangingPunct="1"/>
            <a:r>
              <a:rPr lang="en-US" sz="2800" smtClean="0">
                <a:ea typeface="ＭＳ Ｐゴシック"/>
                <a:cs typeface="ＭＳ Ｐゴシック"/>
              </a:rPr>
              <a:t>Tighten as previously directed.</a:t>
            </a:r>
          </a:p>
          <a:p>
            <a:pPr eaLnBrk="1" hangingPunct="1"/>
            <a:r>
              <a:rPr lang="en-US" sz="2800" smtClean="0">
                <a:ea typeface="ＭＳ Ｐゴシック"/>
                <a:cs typeface="ＭＳ Ｐゴシック"/>
              </a:rPr>
              <a:t>Ensure that the bleeding has stopped.</a:t>
            </a:r>
          </a:p>
        </p:txBody>
      </p:sp>
      <p:pic>
        <p:nvPicPr>
          <p:cNvPr id="40962" name="Picture 4" descr="CRoC Slide 22.pdf"/>
          <p:cNvPicPr preferRelativeResize="0">
            <a:picLocks/>
          </p:cNvPicPr>
          <p:nvPr/>
        </p:nvPicPr>
        <p:blipFill>
          <a:blip r:embed="rId3"/>
          <a:srcRect t="35870" b="35365"/>
          <a:stretch>
            <a:fillRect/>
          </a:stretch>
        </p:blipFill>
        <p:spPr bwMode="auto">
          <a:xfrm>
            <a:off x="2286000" y="1984375"/>
            <a:ext cx="4873625" cy="2470150"/>
          </a:xfrm>
          <a:prstGeom prst="rect">
            <a:avLst/>
          </a:prstGeom>
          <a:noFill/>
          <a:ln w="38100">
            <a:solidFill>
              <a:schemeClr val="tx1"/>
            </a:solidFill>
            <a:miter lim="800000"/>
            <a:headEnd/>
            <a:tailEnd/>
          </a:ln>
        </p:spPr>
      </p:pic>
      <p:sp>
        <p:nvSpPr>
          <p:cNvPr id="40963" name="Rectangle 6"/>
          <p:cNvSpPr>
            <a:spLocks noChangeArrowheads="1"/>
          </p:cNvSpPr>
          <p:nvPr/>
        </p:nvSpPr>
        <p:spPr bwMode="auto">
          <a:xfrm>
            <a:off x="1676400" y="17463"/>
            <a:ext cx="6931025"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Proximal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4294967295"/>
          </p:nvPr>
        </p:nvSpPr>
        <p:spPr>
          <a:xfrm>
            <a:off x="1598613" y="4953000"/>
            <a:ext cx="7086600" cy="1239838"/>
          </a:xfrm>
        </p:spPr>
        <p:txBody>
          <a:bodyPr/>
          <a:lstStyle/>
          <a:p>
            <a:pPr eaLnBrk="1" hangingPunct="1"/>
            <a:r>
              <a:rPr lang="en-US" sz="2800" smtClean="0">
                <a:ea typeface="ＭＳ Ｐゴシック"/>
                <a:cs typeface="ＭＳ Ｐゴシック"/>
              </a:rPr>
              <a:t>Write the time of application on the label.</a:t>
            </a:r>
          </a:p>
          <a:p>
            <a:pPr eaLnBrk="1" hangingPunct="1"/>
            <a:r>
              <a:rPr lang="en-US" sz="2800" smtClean="0">
                <a:ea typeface="ＭＳ Ｐゴシック"/>
                <a:cs typeface="ＭＳ Ｐゴシック"/>
              </a:rPr>
              <a:t>Note time of application on the TCCC card.</a:t>
            </a:r>
          </a:p>
        </p:txBody>
      </p:sp>
      <p:pic>
        <p:nvPicPr>
          <p:cNvPr id="43010" name="Picture 4" descr="CRoC Slide 22.pdf"/>
          <p:cNvPicPr>
            <a:picLocks noChangeAspect="1"/>
          </p:cNvPicPr>
          <p:nvPr/>
        </p:nvPicPr>
        <p:blipFill>
          <a:blip r:embed="rId3"/>
          <a:srcRect t="71172" b="63"/>
          <a:stretch>
            <a:fillRect/>
          </a:stretch>
        </p:blipFill>
        <p:spPr bwMode="auto">
          <a:xfrm>
            <a:off x="2286000" y="1984375"/>
            <a:ext cx="4870450" cy="2468563"/>
          </a:xfrm>
          <a:prstGeom prst="rect">
            <a:avLst/>
          </a:prstGeom>
          <a:noFill/>
          <a:ln w="38100">
            <a:solidFill>
              <a:schemeClr val="tx1"/>
            </a:solidFill>
            <a:miter lim="800000"/>
            <a:headEnd/>
            <a:tailEnd/>
          </a:ln>
        </p:spPr>
      </p:pic>
      <p:pic>
        <p:nvPicPr>
          <p:cNvPr id="43011" name="Picture 5" descr="CRoC Slide 15.pdf"/>
          <p:cNvPicPr>
            <a:picLocks noChangeAspect="1"/>
          </p:cNvPicPr>
          <p:nvPr/>
        </p:nvPicPr>
        <p:blipFill>
          <a:blip r:embed="rId4"/>
          <a:srcRect t="70361" r="85860"/>
          <a:stretch>
            <a:fillRect/>
          </a:stretch>
        </p:blipFill>
        <p:spPr bwMode="auto">
          <a:xfrm>
            <a:off x="2289175" y="2012950"/>
            <a:ext cx="665163" cy="2439988"/>
          </a:xfrm>
          <a:prstGeom prst="rect">
            <a:avLst/>
          </a:prstGeom>
          <a:noFill/>
          <a:ln w="9525">
            <a:noFill/>
            <a:miter lim="800000"/>
            <a:headEnd/>
            <a:tailEnd/>
          </a:ln>
        </p:spPr>
      </p:pic>
      <p:sp>
        <p:nvSpPr>
          <p:cNvPr id="43012" name="Rectangle 6"/>
          <p:cNvSpPr>
            <a:spLocks noChangeArrowheads="1"/>
          </p:cNvSpPr>
          <p:nvPr/>
        </p:nvSpPr>
        <p:spPr bwMode="auto">
          <a:xfrm>
            <a:off x="1676400" y="17463"/>
            <a:ext cx="6931025"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Proximal Pressure Method</a:t>
            </a:r>
            <a:endParaRPr lang="en-US">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146050" y="1447800"/>
            <a:ext cx="8961438" cy="5216525"/>
          </a:xfrm>
          <a:prstGeom prst="rect">
            <a:avLst/>
          </a:prstGeom>
          <a:noFill/>
          <a:ln w="9525">
            <a:noFill/>
            <a:miter lim="800000"/>
            <a:headEnd/>
            <a:tailEnd/>
          </a:ln>
        </p:spPr>
        <p:txBody>
          <a:bodyPr>
            <a:spAutoFit/>
          </a:bodyPr>
          <a:lstStyle/>
          <a:p>
            <a:r>
              <a:rPr lang="en-US" u="sng"/>
              <a:t>To get the casualty on a litter:</a:t>
            </a:r>
          </a:p>
          <a:p>
            <a:pPr>
              <a:buFont typeface="Arial" charset="0"/>
              <a:buChar char="•"/>
            </a:pPr>
            <a:r>
              <a:rPr lang="en-US"/>
              <a:t> Roll the casualty onto the side opposite the CRoC.</a:t>
            </a:r>
          </a:p>
          <a:p>
            <a:pPr>
              <a:buFont typeface="Arial" charset="0"/>
              <a:buChar char="•"/>
            </a:pPr>
            <a:r>
              <a:rPr lang="en-US"/>
              <a:t> Position the litter behind the casualty.</a:t>
            </a:r>
          </a:p>
          <a:p>
            <a:pPr>
              <a:buFont typeface="Arial" charset="0"/>
              <a:buChar char="•"/>
            </a:pPr>
            <a:r>
              <a:rPr lang="en-US"/>
              <a:t> Roll or lift casualty onto litter.</a:t>
            </a:r>
          </a:p>
          <a:p>
            <a:pPr>
              <a:buFont typeface="Arial" charset="0"/>
              <a:buChar char="•"/>
            </a:pPr>
            <a:endParaRPr lang="en-US"/>
          </a:p>
          <a:p>
            <a:pPr>
              <a:buFont typeface="Arial" charset="0"/>
              <a:buNone/>
            </a:pPr>
            <a:r>
              <a:rPr lang="en-US" u="sng"/>
              <a:t>Note:</a:t>
            </a:r>
            <a:endParaRPr lang="en-US" u="sng">
              <a:solidFill>
                <a:srgbClr val="FF0000"/>
              </a:solidFill>
            </a:endParaRPr>
          </a:p>
          <a:p>
            <a:pPr>
              <a:buFont typeface="Arial" charset="0"/>
              <a:buChar char="•"/>
            </a:pPr>
            <a:r>
              <a:rPr lang="en-US">
                <a:solidFill>
                  <a:srgbClr val="FF0000"/>
                </a:solidFill>
              </a:rPr>
              <a:t> Ensure that the CRoC does not create additional discomfort</a:t>
            </a:r>
          </a:p>
          <a:p>
            <a:pPr>
              <a:buFont typeface="Arial" charset="0"/>
              <a:buNone/>
            </a:pPr>
            <a:r>
              <a:rPr lang="en-US">
                <a:solidFill>
                  <a:srgbClr val="FF0000"/>
                </a:solidFill>
              </a:rPr>
              <a:t>   for the casualty via his body weight pressing on the</a:t>
            </a:r>
          </a:p>
          <a:p>
            <a:pPr>
              <a:buFont typeface="Arial" charset="0"/>
              <a:buNone/>
            </a:pPr>
            <a:r>
              <a:rPr lang="en-US">
                <a:solidFill>
                  <a:srgbClr val="FF0000"/>
                </a:solidFill>
              </a:rPr>
              <a:t>   device.</a:t>
            </a:r>
          </a:p>
          <a:p>
            <a:pPr>
              <a:buFont typeface="Arial" charset="0"/>
              <a:buChar char="•"/>
            </a:pPr>
            <a:r>
              <a:rPr lang="en-US">
                <a:solidFill>
                  <a:schemeClr val="accent2"/>
                </a:solidFill>
              </a:rPr>
              <a:t> </a:t>
            </a:r>
            <a:r>
              <a:rPr lang="en-US">
                <a:solidFill>
                  <a:srgbClr val="FF0000"/>
                </a:solidFill>
              </a:rPr>
              <a:t>Casualty should be transported on the unaffected side or</a:t>
            </a:r>
          </a:p>
          <a:p>
            <a:pPr>
              <a:buFont typeface="Arial" charset="0"/>
              <a:buNone/>
            </a:pPr>
            <a:r>
              <a:rPr lang="en-US">
                <a:solidFill>
                  <a:srgbClr val="FF0000"/>
                </a:solidFill>
              </a:rPr>
              <a:t>    with padding under the casualty and around the CRoC to</a:t>
            </a:r>
          </a:p>
          <a:p>
            <a:pPr>
              <a:buFont typeface="Arial" charset="0"/>
              <a:buNone/>
            </a:pPr>
            <a:r>
              <a:rPr lang="en-US">
                <a:solidFill>
                  <a:srgbClr val="FF0000"/>
                </a:solidFill>
              </a:rPr>
              <a:t>    create a space between the CRoC and the litter. </a:t>
            </a:r>
          </a:p>
        </p:txBody>
      </p:sp>
      <p:sp>
        <p:nvSpPr>
          <p:cNvPr id="45058" name="Title 1"/>
          <p:cNvSpPr>
            <a:spLocks noGrp="1"/>
          </p:cNvSpPr>
          <p:nvPr>
            <p:ph type="title" idx="4294967295"/>
          </p:nvPr>
        </p:nvSpPr>
        <p:spPr>
          <a:xfrm>
            <a:off x="1600200" y="-85725"/>
            <a:ext cx="7086600" cy="1524000"/>
          </a:xfrm>
        </p:spPr>
        <p:txBody>
          <a:bodyPr/>
          <a:lstStyle/>
          <a:p>
            <a:pPr eaLnBrk="1" hangingPunct="1"/>
            <a:r>
              <a:rPr lang="en-US" smtClean="0">
                <a:ea typeface="ＭＳ Ｐゴシック"/>
                <a:cs typeface="ＭＳ Ｐゴシック"/>
              </a:rPr>
              <a:t>Litter Positioning of Casualty with CRoC Applied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2"/>
          <p:cNvSpPr>
            <a:spLocks noGrp="1"/>
          </p:cNvSpPr>
          <p:nvPr>
            <p:ph idx="4294967295"/>
          </p:nvPr>
        </p:nvSpPr>
        <p:spPr/>
        <p:txBody>
          <a:bodyPr/>
          <a:lstStyle/>
          <a:p>
            <a:pPr eaLnBrk="1" hangingPunct="1"/>
            <a:r>
              <a:rPr lang="en-US" smtClean="0">
                <a:ea typeface="ＭＳ Ｐゴシック"/>
                <a:cs typeface="ＭＳ Ｐゴシック"/>
              </a:rPr>
              <a:t>Medic/Corpsman carried device</a:t>
            </a:r>
          </a:p>
          <a:p>
            <a:pPr eaLnBrk="1" hangingPunct="1"/>
            <a:r>
              <a:rPr lang="en-US" smtClean="0">
                <a:ea typeface="ＭＳ Ｐゴシック"/>
                <a:cs typeface="ＭＳ Ｐゴシック"/>
              </a:rPr>
              <a:t>Aidbag-based</a:t>
            </a:r>
          </a:p>
          <a:p>
            <a:pPr lvl="1" eaLnBrk="1" hangingPunct="1"/>
            <a:r>
              <a:rPr lang="en-US" smtClean="0">
                <a:ea typeface="ＭＳ Ｐゴシック"/>
                <a:cs typeface="ＭＳ Ｐゴシック"/>
              </a:rPr>
              <a:t>Partially broken down</a:t>
            </a:r>
          </a:p>
          <a:p>
            <a:pPr lvl="1" eaLnBrk="1" hangingPunct="1"/>
            <a:r>
              <a:rPr lang="en-US" smtClean="0">
                <a:ea typeface="ＭＳ Ｐゴシック"/>
                <a:cs typeface="ＭＳ Ｐゴシック"/>
              </a:rPr>
              <a:t>1.5 lbs</a:t>
            </a:r>
          </a:p>
          <a:p>
            <a:pPr eaLnBrk="1" hangingPunct="1"/>
            <a:endParaRPr lang="en-US" smtClean="0">
              <a:ea typeface="ＭＳ Ｐゴシック"/>
              <a:cs typeface="ＭＳ Ｐゴシック"/>
            </a:endParaRPr>
          </a:p>
        </p:txBody>
      </p:sp>
      <p:pic>
        <p:nvPicPr>
          <p:cNvPr id="13314" name="Picture 4" descr="C:\Users\Standard\Documents\CDD\research photos and video\MEDICAL TRAINING PICS AND VIDEO\DSC00045.JPG"/>
          <p:cNvPicPr>
            <a:picLocks noChangeAspect="1" noChangeArrowheads="1"/>
          </p:cNvPicPr>
          <p:nvPr/>
        </p:nvPicPr>
        <p:blipFill>
          <a:blip r:embed="rId3"/>
          <a:srcRect/>
          <a:stretch>
            <a:fillRect/>
          </a:stretch>
        </p:blipFill>
        <p:spPr bwMode="auto">
          <a:xfrm>
            <a:off x="5181600" y="2133600"/>
            <a:ext cx="3024188" cy="4343400"/>
          </a:xfrm>
          <a:prstGeom prst="rect">
            <a:avLst/>
          </a:prstGeom>
          <a:noFill/>
          <a:ln w="9525">
            <a:noFill/>
            <a:miter lim="800000"/>
            <a:headEnd/>
            <a:tailEnd/>
          </a:ln>
        </p:spPr>
      </p:pic>
      <p:sp>
        <p:nvSpPr>
          <p:cNvPr id="13315" name="Title 1"/>
          <p:cNvSpPr>
            <a:spLocks noGrp="1"/>
          </p:cNvSpPr>
          <p:nvPr>
            <p:ph type="title" idx="4294967295"/>
          </p:nvPr>
        </p:nvSpPr>
        <p:spPr>
          <a:xfrm>
            <a:off x="1447800" y="0"/>
            <a:ext cx="7467600" cy="1219200"/>
          </a:xfrm>
        </p:spPr>
        <p:txBody>
          <a:bodyPr/>
          <a:lstStyle/>
          <a:p>
            <a:pPr eaLnBrk="1" hangingPunct="1"/>
            <a:r>
              <a:rPr lang="en-US" sz="5400" smtClean="0">
                <a:ea typeface="ＭＳ Ｐゴシック"/>
                <a:cs typeface="ＭＳ Ｐゴシック"/>
              </a:rPr>
              <a:t>Combat Ready Clamp™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1676400" y="7938"/>
            <a:ext cx="6781800" cy="1143000"/>
          </a:xfrm>
        </p:spPr>
        <p:txBody>
          <a:bodyPr/>
          <a:lstStyle/>
          <a:p>
            <a:r>
              <a:rPr lang="en-US" smtClean="0"/>
              <a:t>CRoC Properly Applied</a:t>
            </a:r>
          </a:p>
        </p:txBody>
      </p:sp>
      <p:pic>
        <p:nvPicPr>
          <p:cNvPr id="47106" name="Picture 5"/>
          <p:cNvPicPr>
            <a:picLocks noChangeAspect="1"/>
          </p:cNvPicPr>
          <p:nvPr/>
        </p:nvPicPr>
        <p:blipFill>
          <a:blip r:embed="rId3"/>
          <a:srcRect/>
          <a:stretch>
            <a:fillRect/>
          </a:stretch>
        </p:blipFill>
        <p:spPr bwMode="auto">
          <a:xfrm>
            <a:off x="4581525" y="2438400"/>
            <a:ext cx="3789363" cy="2706688"/>
          </a:xfrm>
          <a:prstGeom prst="rect">
            <a:avLst/>
          </a:prstGeom>
          <a:noFill/>
          <a:ln w="9525">
            <a:noFill/>
            <a:miter lim="800000"/>
            <a:headEnd/>
            <a:tailEnd/>
          </a:ln>
        </p:spPr>
      </p:pic>
      <p:pic>
        <p:nvPicPr>
          <p:cNvPr id="47107" name="Picture 6"/>
          <p:cNvPicPr>
            <a:picLocks noChangeAspect="1"/>
          </p:cNvPicPr>
          <p:nvPr/>
        </p:nvPicPr>
        <p:blipFill>
          <a:blip r:embed="rId4"/>
          <a:srcRect/>
          <a:stretch>
            <a:fillRect/>
          </a:stretch>
        </p:blipFill>
        <p:spPr bwMode="auto">
          <a:xfrm>
            <a:off x="579438" y="2438400"/>
            <a:ext cx="3789362" cy="270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1600200" y="33338"/>
            <a:ext cx="6781800" cy="1143000"/>
          </a:xfrm>
        </p:spPr>
        <p:txBody>
          <a:bodyPr/>
          <a:lstStyle/>
          <a:p>
            <a:r>
              <a:rPr lang="en-US" smtClean="0"/>
              <a:t>CRoC Improperly Applied</a:t>
            </a:r>
          </a:p>
        </p:txBody>
      </p:sp>
      <p:pic>
        <p:nvPicPr>
          <p:cNvPr id="49154" name="Picture 4"/>
          <p:cNvPicPr preferRelativeResize="0">
            <a:picLocks/>
          </p:cNvPicPr>
          <p:nvPr/>
        </p:nvPicPr>
        <p:blipFill>
          <a:blip r:embed="rId3"/>
          <a:srcRect/>
          <a:stretch>
            <a:fillRect/>
          </a:stretch>
        </p:blipFill>
        <p:spPr bwMode="auto">
          <a:xfrm>
            <a:off x="5105400" y="1952625"/>
            <a:ext cx="2644775" cy="3702050"/>
          </a:xfrm>
          <a:prstGeom prst="rect">
            <a:avLst/>
          </a:prstGeom>
          <a:noFill/>
          <a:ln w="9525">
            <a:noFill/>
            <a:miter lim="800000"/>
            <a:headEnd/>
            <a:tailEnd/>
          </a:ln>
        </p:spPr>
      </p:pic>
      <p:pic>
        <p:nvPicPr>
          <p:cNvPr id="49155" name="Picture 6"/>
          <p:cNvPicPr preferRelativeResize="0">
            <a:picLocks/>
          </p:cNvPicPr>
          <p:nvPr/>
        </p:nvPicPr>
        <p:blipFill>
          <a:blip r:embed="rId4"/>
          <a:srcRect/>
          <a:stretch>
            <a:fillRect/>
          </a:stretch>
        </p:blipFill>
        <p:spPr bwMode="auto">
          <a:xfrm>
            <a:off x="1447800" y="1951038"/>
            <a:ext cx="2643188" cy="370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1905000" y="0"/>
            <a:ext cx="6019800" cy="1371600"/>
          </a:xfrm>
        </p:spPr>
        <p:txBody>
          <a:bodyPr/>
          <a:lstStyle/>
          <a:p>
            <a:pPr eaLnBrk="1" hangingPunct="1"/>
            <a:r>
              <a:rPr lang="en-US" sz="4800" smtClean="0">
                <a:ea typeface="ＭＳ Ｐゴシック"/>
                <a:cs typeface="ＭＳ Ｐゴシック"/>
              </a:rPr>
              <a:t>Continued Reassessment!</a:t>
            </a:r>
          </a:p>
        </p:txBody>
      </p:sp>
      <p:sp>
        <p:nvSpPr>
          <p:cNvPr id="51202" name="Content Placeholder 2"/>
          <p:cNvSpPr>
            <a:spLocks noGrp="1"/>
          </p:cNvSpPr>
          <p:nvPr>
            <p:ph idx="4294967295"/>
          </p:nvPr>
        </p:nvSpPr>
        <p:spPr>
          <a:xfrm>
            <a:off x="762000" y="2209800"/>
            <a:ext cx="7772400" cy="3276600"/>
          </a:xfrm>
        </p:spPr>
        <p:txBody>
          <a:bodyPr/>
          <a:lstStyle/>
          <a:p>
            <a:pPr eaLnBrk="1" hangingPunct="1"/>
            <a:r>
              <a:rPr lang="en-US" smtClean="0">
                <a:ea typeface="ＭＳ Ｐゴシック"/>
                <a:cs typeface="ＭＳ Ｐゴシック"/>
              </a:rPr>
              <a:t>Once applied, the CRoC, as well as the casualty’s other hemorrhage control interventions, must be frequently reassessed to assure continued hemorrhage control.</a:t>
            </a:r>
          </a:p>
          <a:p>
            <a:pPr lvl="1" eaLnBrk="1" hangingPunct="1"/>
            <a:r>
              <a:rPr lang="en-US" sz="3200" b="1" smtClean="0">
                <a:solidFill>
                  <a:srgbClr val="FF0000"/>
                </a:solidFill>
                <a:ea typeface="ＭＳ Ｐゴシック"/>
                <a:cs typeface="ＭＳ Ｐゴシック"/>
              </a:rPr>
              <a:t>DO NOT EVER APPLY IT AND FORGET 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1600200" y="0"/>
            <a:ext cx="6781800" cy="1143000"/>
          </a:xfrm>
        </p:spPr>
        <p:txBody>
          <a:bodyPr/>
          <a:lstStyle/>
          <a:p>
            <a:r>
              <a:rPr lang="en-US" smtClean="0"/>
              <a:t>CRoC Application</a:t>
            </a:r>
          </a:p>
        </p:txBody>
      </p:sp>
      <p:pic>
        <p:nvPicPr>
          <p:cNvPr id="4" name="0203V10 CRoC.wmv">
            <a:hlinkClick r:id="" action="ppaction://media"/>
          </p:cNvPr>
          <p:cNvPicPr>
            <a:picLocks noGrp="1" noRot="1" noChangeAspect="1"/>
          </p:cNvPicPr>
          <p:nvPr>
            <p:ph idx="4294967295"/>
            <a:videoFile r:link="rId1"/>
          </p:nvPr>
        </p:nvPicPr>
        <p:blipFill>
          <a:blip r:embed="rId4"/>
          <a:srcRect/>
          <a:stretch>
            <a:fillRect/>
          </a:stretch>
        </p:blipFill>
        <p:spPr>
          <a:xfrm>
            <a:off x="2133600" y="2033588"/>
            <a:ext cx="4876800" cy="3657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1600200" y="17463"/>
            <a:ext cx="6781800" cy="1143000"/>
          </a:xfrm>
        </p:spPr>
        <p:txBody>
          <a:bodyPr/>
          <a:lstStyle/>
          <a:p>
            <a:r>
              <a:rPr lang="en-US" smtClean="0"/>
              <a:t>CRoC Practical</a:t>
            </a:r>
          </a:p>
        </p:txBody>
      </p:sp>
      <p:pic>
        <p:nvPicPr>
          <p:cNvPr id="55298" name="Picture 2"/>
          <p:cNvPicPr>
            <a:picLocks noChangeAspect="1" noChangeArrowheads="1"/>
          </p:cNvPicPr>
          <p:nvPr/>
        </p:nvPicPr>
        <p:blipFill>
          <a:blip r:embed="rId3"/>
          <a:srcRect/>
          <a:stretch>
            <a:fillRect/>
          </a:stretch>
        </p:blipFill>
        <p:spPr bwMode="auto">
          <a:xfrm>
            <a:off x="3051175" y="1752600"/>
            <a:ext cx="3024188" cy="434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1600200" y="0"/>
            <a:ext cx="7010400" cy="1143000"/>
          </a:xfrm>
        </p:spPr>
        <p:txBody>
          <a:bodyPr/>
          <a:lstStyle/>
          <a:p>
            <a:pPr eaLnBrk="1" hangingPunct="1"/>
            <a:r>
              <a:rPr lang="en-US" sz="5400" smtClean="0">
                <a:ea typeface="ＭＳ Ｐゴシック"/>
                <a:cs typeface="ＭＳ Ｐゴシック"/>
              </a:rPr>
              <a:t>Assembly of the CRoC</a:t>
            </a:r>
          </a:p>
        </p:txBody>
      </p:sp>
      <p:pic>
        <p:nvPicPr>
          <p:cNvPr id="15362" name="Content Placeholder 4" descr="CRoC Slide 11.pdf"/>
          <p:cNvPicPr>
            <a:picLocks noGrp="1" noChangeAspect="1"/>
          </p:cNvPicPr>
          <p:nvPr>
            <p:ph idx="4294967295"/>
          </p:nvPr>
        </p:nvPicPr>
        <p:blipFill>
          <a:blip r:embed="rId3"/>
          <a:srcRect/>
          <a:stretch>
            <a:fillRect/>
          </a:stretch>
        </p:blipFill>
        <p:spPr>
          <a:xfrm>
            <a:off x="1498600" y="1447800"/>
            <a:ext cx="6502400" cy="4876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1676400" y="228600"/>
            <a:ext cx="6858000" cy="1143000"/>
          </a:xfrm>
        </p:spPr>
        <p:txBody>
          <a:bodyPr rtlCol="0">
            <a:normAutofit fontScale="90000"/>
          </a:bodyPr>
          <a:lstStyle/>
          <a:p>
            <a:pPr eaLnBrk="1" fontAlgn="auto" hangingPunct="1">
              <a:spcAft>
                <a:spcPts val="0"/>
              </a:spcAft>
              <a:defRPr/>
            </a:pPr>
            <a:r>
              <a:rPr lang="en-US" dirty="0" smtClean="0"/>
              <a:t>FDA-Approved CRoC Application Points</a:t>
            </a:r>
          </a:p>
        </p:txBody>
      </p:sp>
      <p:sp>
        <p:nvSpPr>
          <p:cNvPr id="39939" name="Content Placeholder 2"/>
          <p:cNvSpPr>
            <a:spLocks noGrp="1"/>
          </p:cNvSpPr>
          <p:nvPr>
            <p:ph idx="4294967295"/>
          </p:nvPr>
        </p:nvSpPr>
        <p:spPr>
          <a:xfrm>
            <a:off x="457200" y="2182813"/>
            <a:ext cx="8229600" cy="3468687"/>
          </a:xfrm>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The Combat Ready Clamp is indicated for use on the battlefield to control difficult bleeds in the inguinal area.</a:t>
            </a:r>
          </a:p>
          <a:p>
            <a:pPr eaLnBrk="1" fontAlgn="auto" hangingPunct="1">
              <a:spcAft>
                <a:spcPts val="0"/>
              </a:spcAft>
              <a:buFontTx/>
              <a:buNone/>
              <a:defRPr/>
            </a:pPr>
            <a:r>
              <a:rPr lang="en-US" sz="2400" dirty="0" smtClean="0">
                <a:solidFill>
                  <a:srgbClr val="FF0000"/>
                </a:solidFill>
              </a:rPr>
              <a:t>     </a:t>
            </a:r>
            <a:r>
              <a:rPr lang="en-US" sz="2400" dirty="0" smtClean="0"/>
              <a:t>(FDA approved indication)</a:t>
            </a:r>
          </a:p>
          <a:p>
            <a:pPr eaLnBrk="1" fontAlgn="auto" hangingPunct="1">
              <a:spcAft>
                <a:spcPts val="0"/>
              </a:spcAft>
              <a:buFont typeface="Arial" pitchFamily="34" charset="0"/>
              <a:buChar char="•"/>
              <a:defRPr/>
            </a:pPr>
            <a:r>
              <a:rPr lang="en-US" sz="2400" b="1" dirty="0" smtClean="0">
                <a:solidFill>
                  <a:srgbClr val="FF0000"/>
                </a:solidFill>
              </a:rPr>
              <a:t>Note: The CRoC should NOT be applied above the inguinal ligament. </a:t>
            </a:r>
          </a:p>
          <a:p>
            <a:pPr eaLnBrk="1" fontAlgn="auto" hangingPunct="1">
              <a:spcAft>
                <a:spcPts val="0"/>
              </a:spcAft>
              <a:buFont typeface="Arial" pitchFamily="34" charset="0"/>
              <a:buChar char="•"/>
              <a:defRPr/>
            </a:pPr>
            <a:r>
              <a:rPr lang="en-US" sz="2400" dirty="0" smtClean="0"/>
              <a:t>There are two modes of use for the CRoC:</a:t>
            </a:r>
          </a:p>
          <a:p>
            <a:pPr lvl="1" eaLnBrk="1" fontAlgn="auto" hangingPunct="1">
              <a:spcAft>
                <a:spcPts val="0"/>
              </a:spcAft>
              <a:buFont typeface="Arial" pitchFamily="34" charset="0"/>
              <a:buChar char="–"/>
              <a:defRPr/>
            </a:pPr>
            <a:r>
              <a:rPr lang="en-US" sz="2400" dirty="0" smtClean="0"/>
              <a:t>Direct pressure: Use directly on the site of external hemorrhage for bleeding sites below the inguinal ligament</a:t>
            </a:r>
          </a:p>
          <a:p>
            <a:pPr lvl="1" eaLnBrk="1" fontAlgn="auto" hangingPunct="1">
              <a:spcAft>
                <a:spcPts val="0"/>
              </a:spcAft>
              <a:buFont typeface="Arial" pitchFamily="34" charset="0"/>
              <a:buChar char="–"/>
              <a:defRPr/>
            </a:pPr>
            <a:r>
              <a:rPr lang="en-US" sz="2400" dirty="0" smtClean="0"/>
              <a:t>Proximal Pressure: Use at or just below the inguinal ligament to compress the external iliac/femoral artery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srcRect/>
          <a:stretch>
            <a:fillRect/>
          </a:stretch>
        </p:blipFill>
        <p:spPr bwMode="auto">
          <a:xfrm>
            <a:off x="1106488" y="1643063"/>
            <a:ext cx="6303962" cy="4638675"/>
          </a:xfrm>
          <a:prstGeom prst="rect">
            <a:avLst/>
          </a:prstGeom>
          <a:noFill/>
          <a:ln w="9525">
            <a:noFill/>
            <a:miter lim="800000"/>
            <a:headEnd/>
            <a:tailEnd/>
          </a:ln>
        </p:spPr>
      </p:pic>
      <p:sp>
        <p:nvSpPr>
          <p:cNvPr id="19458" name="Title 1"/>
          <p:cNvSpPr>
            <a:spLocks noGrp="1"/>
          </p:cNvSpPr>
          <p:nvPr>
            <p:ph type="title" idx="4294967295"/>
          </p:nvPr>
        </p:nvSpPr>
        <p:spPr>
          <a:xfrm>
            <a:off x="1463675" y="84138"/>
            <a:ext cx="6858000" cy="1143000"/>
          </a:xfrm>
        </p:spPr>
        <p:txBody>
          <a:bodyPr/>
          <a:lstStyle/>
          <a:p>
            <a:pPr eaLnBrk="1" hangingPunct="1"/>
            <a:r>
              <a:rPr lang="en-US" smtClean="0"/>
              <a:t>Superficial Anatomy</a:t>
            </a:r>
            <a:br>
              <a:rPr lang="en-US" smtClean="0"/>
            </a:br>
            <a:r>
              <a:rPr lang="en-US" smtClean="0"/>
              <a:t>of the Groin</a:t>
            </a:r>
          </a:p>
        </p:txBody>
      </p:sp>
      <p:cxnSp>
        <p:nvCxnSpPr>
          <p:cNvPr id="19459" name="Straight Connector 6"/>
          <p:cNvCxnSpPr>
            <a:cxnSpLocks noChangeShapeType="1"/>
          </p:cNvCxnSpPr>
          <p:nvPr/>
        </p:nvCxnSpPr>
        <p:spPr bwMode="auto">
          <a:xfrm rot="5400000">
            <a:off x="2705100" y="4305300"/>
            <a:ext cx="1600200" cy="1066800"/>
          </a:xfrm>
          <a:prstGeom prst="line">
            <a:avLst/>
          </a:prstGeom>
          <a:noFill/>
          <a:ln w="28575" algn="ctr">
            <a:solidFill>
              <a:schemeClr val="tx1"/>
            </a:solidFill>
            <a:round/>
            <a:headEnd type="stealth" w="lg" len="lg"/>
            <a:tailEnd/>
          </a:ln>
        </p:spPr>
      </p:cxnSp>
      <p:cxnSp>
        <p:nvCxnSpPr>
          <p:cNvPr id="19460" name="Straight Connector 7"/>
          <p:cNvCxnSpPr>
            <a:cxnSpLocks noChangeShapeType="1"/>
          </p:cNvCxnSpPr>
          <p:nvPr/>
        </p:nvCxnSpPr>
        <p:spPr bwMode="auto">
          <a:xfrm rot="5400000">
            <a:off x="1295400" y="2209800"/>
            <a:ext cx="838200" cy="685800"/>
          </a:xfrm>
          <a:prstGeom prst="line">
            <a:avLst/>
          </a:prstGeom>
          <a:noFill/>
          <a:ln w="28575" algn="ctr">
            <a:solidFill>
              <a:schemeClr val="tx1"/>
            </a:solidFill>
            <a:round/>
            <a:headEnd type="stealth" w="lg" len="lg"/>
            <a:tailEnd/>
          </a:ln>
        </p:spPr>
      </p:cxnSp>
      <p:sp>
        <p:nvSpPr>
          <p:cNvPr id="19461" name="TextBox 8"/>
          <p:cNvSpPr txBox="1">
            <a:spLocks noChangeArrowheads="1"/>
          </p:cNvSpPr>
          <p:nvPr/>
        </p:nvSpPr>
        <p:spPr bwMode="auto">
          <a:xfrm>
            <a:off x="152400" y="2971800"/>
            <a:ext cx="1905000" cy="1384300"/>
          </a:xfrm>
          <a:prstGeom prst="rect">
            <a:avLst/>
          </a:prstGeom>
          <a:noFill/>
          <a:ln w="9525">
            <a:noFill/>
            <a:miter lim="800000"/>
            <a:headEnd/>
            <a:tailEnd/>
          </a:ln>
        </p:spPr>
        <p:txBody>
          <a:bodyPr>
            <a:spAutoFit/>
          </a:bodyPr>
          <a:lstStyle/>
          <a:p>
            <a:r>
              <a:rPr lang="en-US">
                <a:cs typeface="Times New Roman" pitchFamily="18" charset="0"/>
              </a:rPr>
              <a:t>Anterior Superior </a:t>
            </a:r>
          </a:p>
          <a:p>
            <a:r>
              <a:rPr lang="en-US">
                <a:cs typeface="Times New Roman" pitchFamily="18" charset="0"/>
              </a:rPr>
              <a:t>Iliac Spine </a:t>
            </a:r>
          </a:p>
        </p:txBody>
      </p:sp>
      <p:sp>
        <p:nvSpPr>
          <p:cNvPr id="19462" name="TextBox 9"/>
          <p:cNvSpPr txBox="1">
            <a:spLocks noChangeArrowheads="1"/>
          </p:cNvSpPr>
          <p:nvPr/>
        </p:nvSpPr>
        <p:spPr bwMode="auto">
          <a:xfrm>
            <a:off x="1714500" y="5327650"/>
            <a:ext cx="1752600" cy="954088"/>
          </a:xfrm>
          <a:prstGeom prst="rect">
            <a:avLst/>
          </a:prstGeom>
          <a:noFill/>
          <a:ln w="9525">
            <a:noFill/>
            <a:miter lim="800000"/>
            <a:headEnd/>
            <a:tailEnd/>
          </a:ln>
        </p:spPr>
        <p:txBody>
          <a:bodyPr>
            <a:spAutoFit/>
          </a:bodyPr>
          <a:lstStyle/>
          <a:p>
            <a:r>
              <a:rPr lang="en-US">
                <a:cs typeface="Times New Roman" pitchFamily="18" charset="0"/>
              </a:rPr>
              <a:t>Pubic Tubercle</a:t>
            </a:r>
          </a:p>
        </p:txBody>
      </p:sp>
      <p:cxnSp>
        <p:nvCxnSpPr>
          <p:cNvPr id="12" name="Straight Connector 11"/>
          <p:cNvCxnSpPr/>
          <p:nvPr/>
        </p:nvCxnSpPr>
        <p:spPr>
          <a:xfrm>
            <a:off x="2133600" y="2209800"/>
            <a:ext cx="1905000" cy="175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64" name="TextBox 14"/>
          <p:cNvSpPr txBox="1">
            <a:spLocks noChangeArrowheads="1"/>
          </p:cNvSpPr>
          <p:nvPr/>
        </p:nvSpPr>
        <p:spPr bwMode="auto">
          <a:xfrm>
            <a:off x="3086100" y="2263775"/>
            <a:ext cx="1905000" cy="954088"/>
          </a:xfrm>
          <a:prstGeom prst="rect">
            <a:avLst/>
          </a:prstGeom>
          <a:noFill/>
          <a:ln w="9525">
            <a:noFill/>
            <a:miter lim="800000"/>
            <a:headEnd/>
            <a:tailEnd/>
          </a:ln>
        </p:spPr>
        <p:txBody>
          <a:bodyPr>
            <a:spAutoFit/>
          </a:bodyPr>
          <a:lstStyle/>
          <a:p>
            <a:r>
              <a:rPr lang="en-US">
                <a:cs typeface="Times New Roman" pitchFamily="18" charset="0"/>
              </a:rPr>
              <a:t>Inguinal Ligament </a:t>
            </a:r>
          </a:p>
        </p:txBody>
      </p:sp>
      <p:sp>
        <p:nvSpPr>
          <p:cNvPr id="16" name="Oval 15"/>
          <p:cNvSpPr/>
          <p:nvPr/>
        </p:nvSpPr>
        <p:spPr>
          <a:xfrm rot="1870782">
            <a:off x="2057400" y="3276600"/>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66" name="TextBox 19"/>
          <p:cNvSpPr txBox="1">
            <a:spLocks noChangeArrowheads="1"/>
          </p:cNvSpPr>
          <p:nvPr/>
        </p:nvSpPr>
        <p:spPr bwMode="auto">
          <a:xfrm>
            <a:off x="2286000" y="3581400"/>
            <a:ext cx="1600200" cy="307975"/>
          </a:xfrm>
          <a:prstGeom prst="rect">
            <a:avLst/>
          </a:prstGeom>
          <a:noFill/>
          <a:ln w="9525">
            <a:noFill/>
            <a:miter lim="800000"/>
            <a:headEnd/>
            <a:tailEnd/>
          </a:ln>
        </p:spPr>
        <p:txBody>
          <a:bodyPr>
            <a:spAutoFit/>
          </a:bodyPr>
          <a:lstStyle/>
          <a:p>
            <a:r>
              <a:rPr lang="en-US" sz="1400">
                <a:cs typeface="Times New Roman" pitchFamily="18" charset="0"/>
              </a:rPr>
              <a:t>Femoral Vessels</a:t>
            </a:r>
          </a:p>
        </p:txBody>
      </p:sp>
      <p:sp>
        <p:nvSpPr>
          <p:cNvPr id="19467" name="Oval 12"/>
          <p:cNvSpPr>
            <a:spLocks noChangeArrowheads="1"/>
          </p:cNvSpPr>
          <p:nvPr/>
        </p:nvSpPr>
        <p:spPr bwMode="auto">
          <a:xfrm>
            <a:off x="3733800" y="4038600"/>
            <a:ext cx="1447800" cy="1981200"/>
          </a:xfrm>
          <a:prstGeom prst="ellipse">
            <a:avLst/>
          </a:prstGeom>
          <a:solidFill>
            <a:srgbClr val="FFCC99"/>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1354138" y="152400"/>
            <a:ext cx="7543800" cy="993775"/>
          </a:xfrm>
        </p:spPr>
        <p:txBody>
          <a:bodyPr anchor="t"/>
          <a:lstStyle/>
          <a:p>
            <a:pPr eaLnBrk="1" hangingPunct="1"/>
            <a:r>
              <a:rPr lang="en-US" smtClean="0"/>
              <a:t>Anatomy of the Inguinal Region</a:t>
            </a:r>
          </a:p>
        </p:txBody>
      </p:sp>
      <p:pic>
        <p:nvPicPr>
          <p:cNvPr id="20482" name="Content Placeholder 4"/>
          <p:cNvPicPr>
            <a:picLocks noGrp="1" noChangeAspect="1"/>
          </p:cNvPicPr>
          <p:nvPr>
            <p:ph idx="4294967295"/>
          </p:nvPr>
        </p:nvPicPr>
        <p:blipFill>
          <a:blip r:embed="rId3"/>
          <a:srcRect r="110"/>
          <a:stretch>
            <a:fillRect/>
          </a:stretch>
        </p:blipFill>
        <p:spPr>
          <a:xfrm>
            <a:off x="3441700" y="1900238"/>
            <a:ext cx="2457450" cy="4171950"/>
          </a:xfrm>
        </p:spPr>
      </p:pic>
      <p:sp>
        <p:nvSpPr>
          <p:cNvPr id="20483" name="TextBox 7"/>
          <p:cNvSpPr txBox="1">
            <a:spLocks noChangeArrowheads="1"/>
          </p:cNvSpPr>
          <p:nvPr/>
        </p:nvSpPr>
        <p:spPr bwMode="auto">
          <a:xfrm>
            <a:off x="1431925" y="3851275"/>
            <a:ext cx="1758950" cy="708025"/>
          </a:xfrm>
          <a:prstGeom prst="rect">
            <a:avLst/>
          </a:prstGeom>
          <a:noFill/>
          <a:ln w="31750">
            <a:solidFill>
              <a:schemeClr val="tx1"/>
            </a:solidFill>
            <a:miter lim="800000"/>
            <a:headEnd/>
            <a:tailEnd/>
          </a:ln>
        </p:spPr>
        <p:txBody>
          <a:bodyPr anchor="ctr">
            <a:spAutoFit/>
          </a:bodyPr>
          <a:lstStyle/>
          <a:p>
            <a:r>
              <a:rPr lang="en-US" sz="2000" b="1">
                <a:cs typeface="Times New Roman" pitchFamily="18" charset="0"/>
              </a:rPr>
              <a:t>Pubic </a:t>
            </a:r>
          </a:p>
          <a:p>
            <a:r>
              <a:rPr lang="en-US" sz="2000" b="1">
                <a:cs typeface="Times New Roman" pitchFamily="18" charset="0"/>
              </a:rPr>
              <a:t>Tubercle</a:t>
            </a:r>
          </a:p>
        </p:txBody>
      </p:sp>
      <p:sp>
        <p:nvSpPr>
          <p:cNvPr id="9" name="Right Arrow 8"/>
          <p:cNvSpPr>
            <a:spLocks noChangeArrowheads="1"/>
          </p:cNvSpPr>
          <p:nvPr/>
        </p:nvSpPr>
        <p:spPr bwMode="auto">
          <a:xfrm>
            <a:off x="3236913" y="3817938"/>
            <a:ext cx="639762" cy="200025"/>
          </a:xfrm>
          <a:prstGeom prst="rightArrow">
            <a:avLst>
              <a:gd name="adj1" fmla="val 50000"/>
              <a:gd name="adj2" fmla="val 50005"/>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ysClr val="windowText" lastClr="000000"/>
              </a:solidFill>
              <a:cs typeface="+mn-cs"/>
            </a:endParaRPr>
          </a:p>
        </p:txBody>
      </p:sp>
      <p:sp>
        <p:nvSpPr>
          <p:cNvPr id="20485" name="TextBox 5"/>
          <p:cNvSpPr txBox="1">
            <a:spLocks noChangeArrowheads="1"/>
          </p:cNvSpPr>
          <p:nvPr/>
        </p:nvSpPr>
        <p:spPr bwMode="auto">
          <a:xfrm>
            <a:off x="6067425" y="2508250"/>
            <a:ext cx="2524125" cy="733425"/>
          </a:xfrm>
          <a:prstGeom prst="rect">
            <a:avLst/>
          </a:prstGeom>
          <a:noFill/>
          <a:ln w="31750">
            <a:solidFill>
              <a:srgbClr val="000000"/>
            </a:solidFill>
            <a:miter lim="800000"/>
            <a:headEnd/>
            <a:tailEnd/>
          </a:ln>
        </p:spPr>
        <p:txBody>
          <a:bodyPr anchor="ctr">
            <a:spAutoFit/>
          </a:bodyPr>
          <a:lstStyle/>
          <a:p>
            <a:r>
              <a:rPr lang="en-US" sz="2000" b="1">
                <a:solidFill>
                  <a:srgbClr val="000000"/>
                </a:solidFill>
                <a:cs typeface="Times New Roman" pitchFamily="18" charset="0"/>
              </a:rPr>
              <a:t>Anterior Superior Iliac Spine</a:t>
            </a:r>
          </a:p>
        </p:txBody>
      </p:sp>
      <p:sp>
        <p:nvSpPr>
          <p:cNvPr id="11" name="Left Arrow 6"/>
          <p:cNvSpPr>
            <a:spLocks noChangeArrowheads="1"/>
          </p:cNvSpPr>
          <p:nvPr/>
        </p:nvSpPr>
        <p:spPr bwMode="auto">
          <a:xfrm>
            <a:off x="5126038" y="2805113"/>
            <a:ext cx="914400" cy="201612"/>
          </a:xfrm>
          <a:prstGeom prst="leftArrow">
            <a:avLst>
              <a:gd name="adj1" fmla="val 50000"/>
              <a:gd name="adj2" fmla="val 50091"/>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12" name="TextBox 11"/>
          <p:cNvSpPr txBox="1">
            <a:spLocks noChangeArrowheads="1"/>
          </p:cNvSpPr>
          <p:nvPr/>
        </p:nvSpPr>
        <p:spPr bwMode="auto">
          <a:xfrm>
            <a:off x="5946775" y="4221163"/>
            <a:ext cx="1833563" cy="7334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Femoral Artery</a:t>
            </a:r>
          </a:p>
        </p:txBody>
      </p:sp>
      <p:sp>
        <p:nvSpPr>
          <p:cNvPr id="14" name="TextBox 9"/>
          <p:cNvSpPr txBox="1">
            <a:spLocks noChangeArrowheads="1"/>
          </p:cNvSpPr>
          <p:nvPr/>
        </p:nvSpPr>
        <p:spPr bwMode="auto">
          <a:xfrm>
            <a:off x="6005513" y="1712913"/>
            <a:ext cx="1789112" cy="7080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External Iliac Artery</a:t>
            </a:r>
          </a:p>
        </p:txBody>
      </p:sp>
      <p:sp>
        <p:nvSpPr>
          <p:cNvPr id="15" name="Left Arrow 10"/>
          <p:cNvSpPr>
            <a:spLocks noChangeArrowheads="1"/>
          </p:cNvSpPr>
          <p:nvPr/>
        </p:nvSpPr>
        <p:spPr bwMode="auto">
          <a:xfrm rot="19613369">
            <a:off x="4367213" y="2506663"/>
            <a:ext cx="1738312" cy="201612"/>
          </a:xfrm>
          <a:prstGeom prst="leftArrow">
            <a:avLst>
              <a:gd name="adj1" fmla="val 50000"/>
              <a:gd name="adj2" fmla="val 50000"/>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18" name="TextBox 17"/>
          <p:cNvSpPr txBox="1">
            <a:spLocks noChangeArrowheads="1"/>
          </p:cNvSpPr>
          <p:nvPr/>
        </p:nvSpPr>
        <p:spPr bwMode="auto">
          <a:xfrm>
            <a:off x="6067425" y="3340100"/>
            <a:ext cx="1758950" cy="7334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Inguinal Ligament</a:t>
            </a:r>
          </a:p>
        </p:txBody>
      </p:sp>
      <p:pic>
        <p:nvPicPr>
          <p:cNvPr id="20491" name="Picture 3"/>
          <p:cNvPicPr preferRelativeResize="0">
            <a:picLocks noChangeArrowheads="1"/>
          </p:cNvPicPr>
          <p:nvPr/>
        </p:nvPicPr>
        <p:blipFill>
          <a:blip r:embed="rId4"/>
          <a:srcRect/>
          <a:stretch>
            <a:fillRect/>
          </a:stretch>
        </p:blipFill>
        <p:spPr bwMode="auto">
          <a:xfrm>
            <a:off x="4532313" y="3475038"/>
            <a:ext cx="1463675" cy="201612"/>
          </a:xfrm>
          <a:prstGeom prst="rect">
            <a:avLst/>
          </a:prstGeom>
          <a:noFill/>
          <a:ln w="9525">
            <a:noFill/>
            <a:miter lim="800000"/>
            <a:headEnd/>
            <a:tailEnd/>
          </a:ln>
        </p:spPr>
      </p:pic>
      <p:sp>
        <p:nvSpPr>
          <p:cNvPr id="16" name="Left Arrow 10"/>
          <p:cNvSpPr>
            <a:spLocks noChangeArrowheads="1"/>
          </p:cNvSpPr>
          <p:nvPr/>
        </p:nvSpPr>
        <p:spPr bwMode="auto">
          <a:xfrm rot="890675">
            <a:off x="4595813" y="4217988"/>
            <a:ext cx="1281112" cy="198437"/>
          </a:xfrm>
          <a:prstGeom prst="leftArrow">
            <a:avLst>
              <a:gd name="adj1" fmla="val 50000"/>
              <a:gd name="adj2" fmla="val 50000"/>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17" name="TextBox 9"/>
          <p:cNvSpPr txBox="1">
            <a:spLocks noChangeArrowheads="1"/>
          </p:cNvSpPr>
          <p:nvPr/>
        </p:nvSpPr>
        <p:spPr bwMode="auto">
          <a:xfrm>
            <a:off x="1460500" y="2968625"/>
            <a:ext cx="1789113" cy="7080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Internal Iliac Artery</a:t>
            </a:r>
          </a:p>
        </p:txBody>
      </p:sp>
      <p:sp>
        <p:nvSpPr>
          <p:cNvPr id="19" name="Left Arrow 6"/>
          <p:cNvSpPr>
            <a:spLocks noChangeArrowheads="1"/>
          </p:cNvSpPr>
          <p:nvPr/>
        </p:nvSpPr>
        <p:spPr bwMode="auto">
          <a:xfrm rot="11617250">
            <a:off x="3249613" y="2319338"/>
            <a:ext cx="731837" cy="201612"/>
          </a:xfrm>
          <a:prstGeom prst="leftArrow">
            <a:avLst>
              <a:gd name="adj1" fmla="val 50000"/>
              <a:gd name="adj2" fmla="val 50091"/>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
        <p:nvSpPr>
          <p:cNvPr id="20" name="TextBox 9"/>
          <p:cNvSpPr txBox="1">
            <a:spLocks noChangeArrowheads="1"/>
          </p:cNvSpPr>
          <p:nvPr/>
        </p:nvSpPr>
        <p:spPr bwMode="auto">
          <a:xfrm>
            <a:off x="1460500" y="2149475"/>
            <a:ext cx="1789113" cy="708025"/>
          </a:xfrm>
          <a:prstGeom prst="rect">
            <a:avLst/>
          </a:prstGeom>
          <a:noFill/>
          <a:ln w="31750">
            <a:solidFill>
              <a:srgbClr val="000000"/>
            </a:solidFill>
            <a:miter lim="800000"/>
            <a:headEnd/>
            <a:tailEnd/>
          </a:ln>
        </p:spPr>
        <p:txBody>
          <a:bodyPr anchor="ctr">
            <a:spAutoFit/>
          </a:bodyPr>
          <a:lstStyle/>
          <a:p>
            <a:pPr fontAlgn="auto">
              <a:spcBef>
                <a:spcPts val="0"/>
              </a:spcBef>
              <a:spcAft>
                <a:spcPts val="0"/>
              </a:spcAft>
              <a:defRPr/>
            </a:pPr>
            <a:r>
              <a:rPr lang="en-US" sz="2000" b="1" kern="0" dirty="0">
                <a:solidFill>
                  <a:sysClr val="windowText" lastClr="000000"/>
                </a:solidFill>
                <a:cs typeface="Times New Roman" pitchFamily="18" charset="0"/>
              </a:rPr>
              <a:t>Common Iliac Artery</a:t>
            </a:r>
          </a:p>
        </p:txBody>
      </p:sp>
      <p:sp>
        <p:nvSpPr>
          <p:cNvPr id="21" name="Left Arrow 6"/>
          <p:cNvSpPr>
            <a:spLocks noChangeArrowheads="1"/>
          </p:cNvSpPr>
          <p:nvPr/>
        </p:nvSpPr>
        <p:spPr bwMode="auto">
          <a:xfrm rot="9911511">
            <a:off x="3275013" y="3065463"/>
            <a:ext cx="914400" cy="201612"/>
          </a:xfrm>
          <a:prstGeom prst="leftArrow">
            <a:avLst>
              <a:gd name="adj1" fmla="val 50000"/>
              <a:gd name="adj2" fmla="val 50091"/>
            </a:avLst>
          </a:prstGeom>
          <a:solidFill>
            <a:srgbClr val="FF0000"/>
          </a:solidFill>
          <a:ln w="9525" algn="ctr">
            <a:solidFill>
              <a:srgbClr val="FFFF00"/>
            </a:solidFill>
            <a:round/>
            <a:headEnd/>
            <a:tailEnd/>
          </a:ln>
        </p:spPr>
        <p:txBody>
          <a:bodyPr/>
          <a:lstStyle/>
          <a:p>
            <a:pPr algn="ctr" fontAlgn="auto">
              <a:spcBef>
                <a:spcPts val="0"/>
              </a:spcBef>
              <a:spcAft>
                <a:spcPts val="0"/>
              </a:spcAft>
              <a:defRPr/>
            </a:pPr>
            <a:endParaRPr lang="en-US" sz="1100" kern="0" dirty="0">
              <a:solidFill>
                <a:srgbClr val="FF0000"/>
              </a:solidFill>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a:stretch>
            <a:fillRect/>
          </a:stretch>
        </p:blipFill>
        <p:spPr bwMode="auto">
          <a:xfrm>
            <a:off x="2273300" y="1676400"/>
            <a:ext cx="4494213" cy="4214813"/>
          </a:xfrm>
          <a:prstGeom prst="rect">
            <a:avLst/>
          </a:prstGeom>
          <a:noFill/>
          <a:ln w="9525">
            <a:noFill/>
            <a:miter lim="800000"/>
            <a:headEnd/>
            <a:tailEnd/>
          </a:ln>
        </p:spPr>
      </p:pic>
      <p:sp>
        <p:nvSpPr>
          <p:cNvPr id="22530" name="TextBox 2"/>
          <p:cNvSpPr txBox="1">
            <a:spLocks noChangeArrowheads="1"/>
          </p:cNvSpPr>
          <p:nvPr/>
        </p:nvSpPr>
        <p:spPr bwMode="auto">
          <a:xfrm>
            <a:off x="309563" y="3292475"/>
            <a:ext cx="1938337" cy="338138"/>
          </a:xfrm>
          <a:prstGeom prst="rect">
            <a:avLst/>
          </a:prstGeom>
          <a:noFill/>
          <a:ln w="9525">
            <a:noFill/>
            <a:miter lim="800000"/>
            <a:headEnd/>
            <a:tailEnd/>
          </a:ln>
        </p:spPr>
        <p:txBody>
          <a:bodyPr>
            <a:spAutoFit/>
          </a:bodyPr>
          <a:lstStyle/>
          <a:p>
            <a:pPr algn="r"/>
            <a:r>
              <a:rPr lang="en-US" sz="1600" b="1"/>
              <a:t>Inguinal Ligament</a:t>
            </a:r>
          </a:p>
        </p:txBody>
      </p:sp>
      <p:sp>
        <p:nvSpPr>
          <p:cNvPr id="22531" name="TextBox 6"/>
          <p:cNvSpPr txBox="1">
            <a:spLocks noChangeArrowheads="1"/>
          </p:cNvSpPr>
          <p:nvPr/>
        </p:nvSpPr>
        <p:spPr bwMode="auto">
          <a:xfrm>
            <a:off x="341313" y="3946525"/>
            <a:ext cx="2057400" cy="585788"/>
          </a:xfrm>
          <a:prstGeom prst="rect">
            <a:avLst/>
          </a:prstGeom>
          <a:noFill/>
          <a:ln w="9525">
            <a:noFill/>
            <a:miter lim="800000"/>
            <a:headEnd/>
            <a:tailEnd/>
          </a:ln>
        </p:spPr>
        <p:txBody>
          <a:bodyPr>
            <a:spAutoFit/>
          </a:bodyPr>
          <a:lstStyle/>
          <a:p>
            <a:r>
              <a:rPr lang="en-US" sz="1600" b="1"/>
              <a:t>Ext. iliac a. passing under inguinal lig.</a:t>
            </a:r>
          </a:p>
        </p:txBody>
      </p:sp>
      <p:sp>
        <p:nvSpPr>
          <p:cNvPr id="22532" name="TextBox 7"/>
          <p:cNvSpPr txBox="1">
            <a:spLocks noChangeArrowheads="1"/>
          </p:cNvSpPr>
          <p:nvPr/>
        </p:nvSpPr>
        <p:spPr bwMode="auto">
          <a:xfrm>
            <a:off x="6767513" y="3292475"/>
            <a:ext cx="2057400" cy="584200"/>
          </a:xfrm>
          <a:prstGeom prst="rect">
            <a:avLst/>
          </a:prstGeom>
          <a:noFill/>
          <a:ln w="9525">
            <a:noFill/>
            <a:miter lim="800000"/>
            <a:headEnd/>
            <a:tailEnd/>
          </a:ln>
        </p:spPr>
        <p:txBody>
          <a:bodyPr>
            <a:spAutoFit/>
          </a:bodyPr>
          <a:lstStyle/>
          <a:p>
            <a:r>
              <a:rPr lang="en-US" sz="1600" b="1"/>
              <a:t>Aorta posterior on the spine</a:t>
            </a:r>
          </a:p>
        </p:txBody>
      </p:sp>
      <p:sp>
        <p:nvSpPr>
          <p:cNvPr id="22533" name="TextBox 8"/>
          <p:cNvSpPr txBox="1">
            <a:spLocks noChangeArrowheads="1"/>
          </p:cNvSpPr>
          <p:nvPr/>
        </p:nvSpPr>
        <p:spPr bwMode="auto">
          <a:xfrm>
            <a:off x="354013" y="5537200"/>
            <a:ext cx="2057400" cy="831850"/>
          </a:xfrm>
          <a:prstGeom prst="rect">
            <a:avLst/>
          </a:prstGeom>
          <a:noFill/>
          <a:ln w="9525">
            <a:noFill/>
            <a:miter lim="800000"/>
            <a:headEnd/>
            <a:tailEnd/>
          </a:ln>
        </p:spPr>
        <p:txBody>
          <a:bodyPr>
            <a:spAutoFit/>
          </a:bodyPr>
          <a:lstStyle/>
          <a:p>
            <a:r>
              <a:rPr lang="en-US" sz="1600" b="1"/>
              <a:t>Common femoral vein passing into the leg</a:t>
            </a:r>
          </a:p>
        </p:txBody>
      </p:sp>
      <p:sp>
        <p:nvSpPr>
          <p:cNvPr id="22534" name="TextBox 9"/>
          <p:cNvSpPr txBox="1">
            <a:spLocks noChangeArrowheads="1"/>
          </p:cNvSpPr>
          <p:nvPr/>
        </p:nvSpPr>
        <p:spPr bwMode="auto">
          <a:xfrm>
            <a:off x="354013" y="4800600"/>
            <a:ext cx="2057400" cy="584200"/>
          </a:xfrm>
          <a:prstGeom prst="rect">
            <a:avLst/>
          </a:prstGeom>
          <a:noFill/>
          <a:ln w="9525">
            <a:noFill/>
            <a:miter lim="800000"/>
            <a:headEnd/>
            <a:tailEnd/>
          </a:ln>
        </p:spPr>
        <p:txBody>
          <a:bodyPr>
            <a:spAutoFit/>
          </a:bodyPr>
          <a:lstStyle/>
          <a:p>
            <a:r>
              <a:rPr lang="en-US" sz="1600" b="1"/>
              <a:t>Common femoral a. passing into the leg</a:t>
            </a:r>
          </a:p>
        </p:txBody>
      </p:sp>
      <p:sp>
        <p:nvSpPr>
          <p:cNvPr id="22535" name="TextBox 10"/>
          <p:cNvSpPr txBox="1">
            <a:spLocks noChangeArrowheads="1"/>
          </p:cNvSpPr>
          <p:nvPr/>
        </p:nvSpPr>
        <p:spPr bwMode="auto">
          <a:xfrm>
            <a:off x="6767513" y="3946525"/>
            <a:ext cx="2406650" cy="585788"/>
          </a:xfrm>
          <a:prstGeom prst="rect">
            <a:avLst/>
          </a:prstGeom>
          <a:noFill/>
          <a:ln w="9525">
            <a:noFill/>
            <a:miter lim="800000"/>
            <a:headEnd/>
            <a:tailEnd/>
          </a:ln>
        </p:spPr>
        <p:txBody>
          <a:bodyPr>
            <a:spAutoFit/>
          </a:bodyPr>
          <a:lstStyle/>
          <a:p>
            <a:r>
              <a:rPr lang="en-US" sz="1600" b="1"/>
              <a:t>Int. iliac a. bifurcates from common iliac a.</a:t>
            </a:r>
          </a:p>
        </p:txBody>
      </p:sp>
      <p:sp>
        <p:nvSpPr>
          <p:cNvPr id="22536" name="TextBox 11"/>
          <p:cNvSpPr txBox="1">
            <a:spLocks noChangeArrowheads="1"/>
          </p:cNvSpPr>
          <p:nvPr/>
        </p:nvSpPr>
        <p:spPr bwMode="auto">
          <a:xfrm>
            <a:off x="6767513" y="4684713"/>
            <a:ext cx="2254250" cy="584200"/>
          </a:xfrm>
          <a:prstGeom prst="rect">
            <a:avLst/>
          </a:prstGeom>
          <a:noFill/>
          <a:ln w="9525">
            <a:noFill/>
            <a:miter lim="800000"/>
            <a:headEnd/>
            <a:tailEnd/>
          </a:ln>
        </p:spPr>
        <p:txBody>
          <a:bodyPr>
            <a:spAutoFit/>
          </a:bodyPr>
          <a:lstStyle/>
          <a:p>
            <a:r>
              <a:rPr lang="en-US" sz="1600" b="1"/>
              <a:t>Ext. iliac a. rising out of pelvis</a:t>
            </a:r>
          </a:p>
        </p:txBody>
      </p:sp>
      <p:sp>
        <p:nvSpPr>
          <p:cNvPr id="22537" name="TextBox 12"/>
          <p:cNvSpPr txBox="1">
            <a:spLocks noChangeArrowheads="1"/>
          </p:cNvSpPr>
          <p:nvPr/>
        </p:nvSpPr>
        <p:spPr bwMode="auto">
          <a:xfrm>
            <a:off x="6767513" y="5268913"/>
            <a:ext cx="2254250" cy="1323975"/>
          </a:xfrm>
          <a:prstGeom prst="rect">
            <a:avLst/>
          </a:prstGeom>
          <a:noFill/>
          <a:ln w="9525">
            <a:noFill/>
            <a:miter lim="800000"/>
            <a:headEnd/>
            <a:tailEnd/>
          </a:ln>
        </p:spPr>
        <p:txBody>
          <a:bodyPr>
            <a:spAutoFit/>
          </a:bodyPr>
          <a:lstStyle/>
          <a:p>
            <a:r>
              <a:rPr lang="en-US" sz="1600" b="1"/>
              <a:t>Bifurcation of common femoral a. into superficial femoral a. and femoral profunda a.</a:t>
            </a:r>
          </a:p>
        </p:txBody>
      </p:sp>
      <p:sp>
        <p:nvSpPr>
          <p:cNvPr id="14" name="Title 1"/>
          <p:cNvSpPr>
            <a:spLocks noGrp="1"/>
          </p:cNvSpPr>
          <p:nvPr>
            <p:ph type="title" idx="4294967295"/>
          </p:nvPr>
        </p:nvSpPr>
        <p:spPr>
          <a:xfrm>
            <a:off x="1354138" y="152400"/>
            <a:ext cx="7543800" cy="993775"/>
          </a:xfrm>
        </p:spPr>
        <p:txBody>
          <a:bodyPr rtlCol="0" anchor="t">
            <a:normAutofit fontScale="90000"/>
          </a:bodyPr>
          <a:lstStyle/>
          <a:p>
            <a:pPr eaLnBrk="1" fontAlgn="auto" hangingPunct="1">
              <a:spcAft>
                <a:spcPts val="0"/>
              </a:spcAft>
              <a:defRPr/>
            </a:pPr>
            <a:r>
              <a:rPr lang="en-US" dirty="0" smtClean="0"/>
              <a:t>Vascular Anatomy of the Abdomen and Groin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1441450" y="15875"/>
            <a:ext cx="7512050" cy="1143000"/>
          </a:xfrm>
        </p:spPr>
        <p:txBody>
          <a:bodyPr/>
          <a:lstStyle/>
          <a:p>
            <a:pPr eaLnBrk="1" hangingPunct="1"/>
            <a:r>
              <a:rPr lang="en-US" sz="4400" smtClean="0"/>
              <a:t>Anatomy of the Iliac Arteries </a:t>
            </a:r>
          </a:p>
        </p:txBody>
      </p:sp>
      <p:sp>
        <p:nvSpPr>
          <p:cNvPr id="23554" name="Rectangle 3"/>
          <p:cNvSpPr>
            <a:spLocks noGrp="1" noChangeArrowheads="1"/>
          </p:cNvSpPr>
          <p:nvPr>
            <p:ph type="body" idx="4294967295"/>
          </p:nvPr>
        </p:nvSpPr>
        <p:spPr>
          <a:xfrm>
            <a:off x="187325" y="2044700"/>
            <a:ext cx="8229600" cy="4525963"/>
          </a:xfrm>
        </p:spPr>
        <p:txBody>
          <a:bodyPr/>
          <a:lstStyle/>
          <a:p>
            <a:pPr eaLnBrk="1" hangingPunct="1">
              <a:buFontTx/>
              <a:buNone/>
            </a:pPr>
            <a:r>
              <a:rPr lang="en-US" b="1" smtClean="0"/>
              <a:t>Common Iliac</a:t>
            </a:r>
          </a:p>
          <a:p>
            <a:pPr eaLnBrk="1" hangingPunct="1">
              <a:buFontTx/>
              <a:buNone/>
            </a:pPr>
            <a:endParaRPr lang="en-US" b="1" smtClean="0"/>
          </a:p>
          <a:p>
            <a:pPr eaLnBrk="1" hangingPunct="1">
              <a:buFontTx/>
              <a:buNone/>
            </a:pPr>
            <a:r>
              <a:rPr lang="en-US" b="1" smtClean="0"/>
              <a:t>External iliac</a:t>
            </a:r>
          </a:p>
          <a:p>
            <a:pPr eaLnBrk="1" hangingPunct="1">
              <a:buFontTx/>
              <a:buNone/>
            </a:pPr>
            <a:endParaRPr lang="en-US" b="1" smtClean="0"/>
          </a:p>
          <a:p>
            <a:pPr eaLnBrk="1" hangingPunct="1">
              <a:buFontTx/>
              <a:buNone/>
            </a:pPr>
            <a:endParaRPr lang="en-US" b="1" smtClean="0"/>
          </a:p>
          <a:p>
            <a:pPr eaLnBrk="1" hangingPunct="1">
              <a:buFontTx/>
              <a:buNone/>
            </a:pPr>
            <a:r>
              <a:rPr lang="en-US" b="1" smtClean="0"/>
              <a:t>Internal iliac</a:t>
            </a:r>
          </a:p>
          <a:p>
            <a:pPr eaLnBrk="1" hangingPunct="1">
              <a:buFontTx/>
              <a:buNone/>
            </a:pPr>
            <a:endParaRPr lang="en-US" b="1" smtClean="0"/>
          </a:p>
        </p:txBody>
      </p:sp>
      <p:pic>
        <p:nvPicPr>
          <p:cNvPr id="23555" name="Picture 4" descr="JH 111216 Pelvic anatomy"/>
          <p:cNvPicPr>
            <a:picLocks noChangeAspect="1" noChangeArrowheads="1"/>
          </p:cNvPicPr>
          <p:nvPr/>
        </p:nvPicPr>
        <p:blipFill>
          <a:blip r:embed="rId2"/>
          <a:srcRect/>
          <a:stretch>
            <a:fillRect/>
          </a:stretch>
        </p:blipFill>
        <p:spPr bwMode="auto">
          <a:xfrm>
            <a:off x="3467100" y="1584325"/>
            <a:ext cx="5516563" cy="4816475"/>
          </a:xfrm>
          <a:prstGeom prst="rect">
            <a:avLst/>
          </a:prstGeom>
          <a:noFill/>
          <a:ln w="9525">
            <a:noFill/>
            <a:miter lim="800000"/>
            <a:headEnd/>
            <a:tailEnd/>
          </a:ln>
        </p:spPr>
      </p:pic>
      <p:sp>
        <p:nvSpPr>
          <p:cNvPr id="23556" name="Line 5"/>
          <p:cNvSpPr>
            <a:spLocks noChangeShapeType="1"/>
          </p:cNvSpPr>
          <p:nvPr/>
        </p:nvSpPr>
        <p:spPr bwMode="auto">
          <a:xfrm>
            <a:off x="3124200" y="2378075"/>
            <a:ext cx="2713038" cy="623888"/>
          </a:xfrm>
          <a:prstGeom prst="line">
            <a:avLst/>
          </a:prstGeom>
          <a:noFill/>
          <a:ln w="9525">
            <a:solidFill>
              <a:schemeClr val="tx1"/>
            </a:solidFill>
            <a:round/>
            <a:headEnd/>
            <a:tailEnd type="triangle" w="med" len="med"/>
          </a:ln>
        </p:spPr>
        <p:txBody>
          <a:bodyPr/>
          <a:lstStyle/>
          <a:p>
            <a:endParaRPr lang="en-US"/>
          </a:p>
        </p:txBody>
      </p:sp>
      <p:sp>
        <p:nvSpPr>
          <p:cNvPr id="23557" name="Line 6"/>
          <p:cNvSpPr>
            <a:spLocks noChangeShapeType="1"/>
          </p:cNvSpPr>
          <p:nvPr/>
        </p:nvSpPr>
        <p:spPr bwMode="auto">
          <a:xfrm>
            <a:off x="2925763" y="3551238"/>
            <a:ext cx="1858962" cy="106362"/>
          </a:xfrm>
          <a:prstGeom prst="line">
            <a:avLst/>
          </a:prstGeom>
          <a:noFill/>
          <a:ln w="9525">
            <a:solidFill>
              <a:schemeClr val="tx1"/>
            </a:solidFill>
            <a:round/>
            <a:headEnd/>
            <a:tailEnd type="triangle" w="med" len="med"/>
          </a:ln>
        </p:spPr>
        <p:txBody>
          <a:bodyPr/>
          <a:lstStyle/>
          <a:p>
            <a:endParaRPr lang="en-US"/>
          </a:p>
        </p:txBody>
      </p:sp>
      <p:sp>
        <p:nvSpPr>
          <p:cNvPr id="23558" name="Line 7"/>
          <p:cNvSpPr>
            <a:spLocks noChangeShapeType="1"/>
          </p:cNvSpPr>
          <p:nvPr/>
        </p:nvSpPr>
        <p:spPr bwMode="auto">
          <a:xfrm flipV="1">
            <a:off x="2759075" y="3581400"/>
            <a:ext cx="2667000" cy="173831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a:xfrm>
            <a:off x="258763" y="4822825"/>
            <a:ext cx="8672512" cy="1598613"/>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ea typeface="ＭＳ Ｐゴシック" pitchFamily="34" charset="-128"/>
              </a:rPr>
              <a:t>Position the base plate under the casualty beneath the desired pressure point.</a:t>
            </a:r>
          </a:p>
          <a:p>
            <a:pPr eaLnBrk="1" fontAlgn="auto" hangingPunct="1">
              <a:spcAft>
                <a:spcPts val="0"/>
              </a:spcAft>
              <a:buFont typeface="Arial" pitchFamily="34" charset="0"/>
              <a:buChar char="•"/>
              <a:defRPr/>
            </a:pPr>
            <a:r>
              <a:rPr lang="en-US" sz="2800" dirty="0" smtClean="0">
                <a:ea typeface="ＭＳ Ｐゴシック" pitchFamily="34" charset="-128"/>
              </a:rPr>
              <a:t>Ensure the vertical arm is in contact with the casualty on the wound side in close proximity to the wound location.</a:t>
            </a:r>
          </a:p>
        </p:txBody>
      </p:sp>
      <p:pic>
        <p:nvPicPr>
          <p:cNvPr id="24578" name="Picture 4" descr="CRoC Slide 15.pdf"/>
          <p:cNvPicPr>
            <a:picLocks/>
          </p:cNvPicPr>
          <p:nvPr/>
        </p:nvPicPr>
        <p:blipFill>
          <a:blip r:embed="rId3"/>
          <a:srcRect r="1279" b="71840"/>
          <a:stretch>
            <a:fillRect/>
          </a:stretch>
        </p:blipFill>
        <p:spPr bwMode="auto">
          <a:xfrm>
            <a:off x="2284413" y="1981200"/>
            <a:ext cx="4873625" cy="2551113"/>
          </a:xfrm>
          <a:prstGeom prst="rect">
            <a:avLst/>
          </a:prstGeom>
          <a:noFill/>
          <a:ln w="38100">
            <a:solidFill>
              <a:schemeClr val="tx1"/>
            </a:solidFill>
            <a:miter lim="800000"/>
            <a:headEnd/>
            <a:tailEnd/>
          </a:ln>
        </p:spPr>
      </p:pic>
      <p:sp>
        <p:nvSpPr>
          <p:cNvPr id="24579" name="Rectangle 5"/>
          <p:cNvSpPr>
            <a:spLocks noChangeArrowheads="1"/>
          </p:cNvSpPr>
          <p:nvPr/>
        </p:nvSpPr>
        <p:spPr bwMode="auto">
          <a:xfrm>
            <a:off x="1905000" y="0"/>
            <a:ext cx="6019800" cy="1431925"/>
          </a:xfrm>
          <a:prstGeom prst="rect">
            <a:avLst/>
          </a:prstGeom>
          <a:noFill/>
          <a:ln w="9525">
            <a:noFill/>
            <a:miter lim="800000"/>
            <a:headEnd/>
            <a:tailEnd/>
          </a:ln>
        </p:spPr>
        <p:txBody>
          <a:bodyPr>
            <a:spAutoFit/>
          </a:bodyPr>
          <a:lstStyle/>
          <a:p>
            <a:pPr algn="ctr"/>
            <a:r>
              <a:rPr lang="en-US" sz="4400" b="1">
                <a:solidFill>
                  <a:srgbClr val="000000"/>
                </a:solidFill>
              </a:rPr>
              <a:t>CRoC Application:</a:t>
            </a:r>
            <a:br>
              <a:rPr lang="en-US" sz="4400" b="1">
                <a:solidFill>
                  <a:srgbClr val="000000"/>
                </a:solidFill>
              </a:rPr>
            </a:br>
            <a:r>
              <a:rPr lang="en-US" sz="4400" b="1">
                <a:solidFill>
                  <a:srgbClr val="000000"/>
                </a:solidFill>
              </a:rPr>
              <a:t>Direct Pressure Method</a:t>
            </a:r>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CCC">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4</TotalTime>
  <Words>1120</Words>
  <Application>Microsoft Office PowerPoint</Application>
  <PresentationFormat>On-screen Show (4:3)</PresentationFormat>
  <Paragraphs>142</Paragraphs>
  <Slides>24</Slides>
  <Notes>21</Notes>
  <HiddenSlides>0</HiddenSlides>
  <MMClips>1</MMClips>
  <ScaleCrop>false</ScaleCrop>
  <HeadingPairs>
    <vt:vector size="6" baseType="variant">
      <vt:variant>
        <vt:lpstr>Fonts Used</vt:lpstr>
      </vt:variant>
      <vt:variant>
        <vt:i4>4</vt:i4>
      </vt:variant>
      <vt:variant>
        <vt:lpstr>Design Template</vt:lpstr>
      </vt:variant>
      <vt:variant>
        <vt:i4>7</vt:i4>
      </vt:variant>
      <vt:variant>
        <vt:lpstr>Slide Titles</vt:lpstr>
      </vt:variant>
      <vt:variant>
        <vt:i4>24</vt:i4>
      </vt:variant>
    </vt:vector>
  </HeadingPairs>
  <TitlesOfParts>
    <vt:vector size="35" baseType="lpstr">
      <vt:lpstr>Times New Roman</vt:lpstr>
      <vt:lpstr>ＭＳ Ｐゴシック</vt:lpstr>
      <vt:lpstr>Arial</vt:lpstr>
      <vt:lpstr>Calibri</vt:lpstr>
      <vt:lpstr>TCCC</vt:lpstr>
      <vt:lpstr>TCCC</vt:lpstr>
      <vt:lpstr>TCCC</vt:lpstr>
      <vt:lpstr>TCCC</vt:lpstr>
      <vt:lpstr>TCCC</vt:lpstr>
      <vt:lpstr>TCCC</vt:lpstr>
      <vt:lpstr>TCCC</vt:lpstr>
      <vt:lpstr>Combat Ready Clamp™</vt:lpstr>
      <vt:lpstr>Combat Ready Clamp™</vt:lpstr>
      <vt:lpstr>Assembly of the CRoC</vt:lpstr>
      <vt:lpstr>FDA-Approved CRoC Application Points</vt:lpstr>
      <vt:lpstr>Superficial Anatomy of the Groin</vt:lpstr>
      <vt:lpstr>Anatomy of the Inguinal Region</vt:lpstr>
      <vt:lpstr>Vascular Anatomy of the Abdomen and Groin</vt:lpstr>
      <vt:lpstr>Anatomy of the Iliac Arteries </vt:lpstr>
      <vt:lpstr>Slide 9</vt:lpstr>
      <vt:lpstr>Slide 10</vt:lpstr>
      <vt:lpstr>Slide 11</vt:lpstr>
      <vt:lpstr>Slide 12</vt:lpstr>
      <vt:lpstr>Slide 13</vt:lpstr>
      <vt:lpstr>Slide 14</vt:lpstr>
      <vt:lpstr>Slide 15</vt:lpstr>
      <vt:lpstr>Slide 16</vt:lpstr>
      <vt:lpstr>Slide 17</vt:lpstr>
      <vt:lpstr>Slide 18</vt:lpstr>
      <vt:lpstr>Litter Positioning of Casualty with CRoC Applied</vt:lpstr>
      <vt:lpstr>CRoC Properly Applied</vt:lpstr>
      <vt:lpstr>CRoC Improperly Applied</vt:lpstr>
      <vt:lpstr>Continued Reassessment!</vt:lpstr>
      <vt:lpstr>CRoC Application</vt:lpstr>
      <vt:lpstr>CRoC Practical</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Field Care</dc:title>
  <dc:subject>Tactical Field Care</dc:subject>
  <dc:creator/>
  <cp:lastModifiedBy/>
  <cp:revision>407</cp:revision>
  <dcterms:created xsi:type="dcterms:W3CDTF">2010-03-28T18:26:33Z</dcterms:created>
  <dcterms:modified xsi:type="dcterms:W3CDTF">2014-04-02T13:18:21Z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73478749</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NXTAG2">
    <vt:lpwstr>00080014600000000000010242200207f6000400038000</vt:lpwstr>
  </property>
</Properties>
</file>