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307" r:id="rId2"/>
    <p:sldId id="359" r:id="rId3"/>
    <p:sldId id="545" r:id="rId4"/>
    <p:sldId id="546" r:id="rId5"/>
    <p:sldId id="547" r:id="rId6"/>
    <p:sldId id="548" r:id="rId7"/>
    <p:sldId id="549" r:id="rId8"/>
    <p:sldId id="550" r:id="rId9"/>
    <p:sldId id="551" r:id="rId10"/>
    <p:sldId id="552" r:id="rId11"/>
    <p:sldId id="554" r:id="rId12"/>
    <p:sldId id="553" r:id="rId13"/>
    <p:sldId id="564" r:id="rId14"/>
    <p:sldId id="593" r:id="rId15"/>
    <p:sldId id="565" r:id="rId16"/>
    <p:sldId id="567" r:id="rId17"/>
    <p:sldId id="568" r:id="rId18"/>
    <p:sldId id="569" r:id="rId19"/>
    <p:sldId id="575" r:id="rId20"/>
    <p:sldId id="576" r:id="rId21"/>
    <p:sldId id="577" r:id="rId22"/>
    <p:sldId id="570" r:id="rId23"/>
    <p:sldId id="573" r:id="rId24"/>
    <p:sldId id="574" r:id="rId25"/>
    <p:sldId id="571" r:id="rId26"/>
    <p:sldId id="596" r:id="rId27"/>
    <p:sldId id="597" r:id="rId28"/>
    <p:sldId id="598" r:id="rId29"/>
    <p:sldId id="599" r:id="rId30"/>
    <p:sldId id="600" r:id="rId31"/>
    <p:sldId id="607" r:id="rId32"/>
    <p:sldId id="602" r:id="rId33"/>
    <p:sldId id="603" r:id="rId34"/>
    <p:sldId id="604" r:id="rId35"/>
    <p:sldId id="605" r:id="rId36"/>
    <p:sldId id="606" r:id="rId37"/>
    <p:sldId id="590" r:id="rId38"/>
    <p:sldId id="591" r:id="rId39"/>
    <p:sldId id="594" r:id="rId40"/>
    <p:sldId id="595" r:id="rId41"/>
    <p:sldId id="306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03" autoAdjust="0"/>
    <p:restoredTop sz="73121" autoAdjust="0"/>
  </p:normalViewPr>
  <p:slideViewPr>
    <p:cSldViewPr>
      <p:cViewPr varScale="1">
        <p:scale>
          <a:sx n="65" d="100"/>
          <a:sy n="65" d="100"/>
        </p:scale>
        <p:origin x="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6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E1B4DE0-9A4C-4A0C-9E7E-240835FA8D45}" type="datetime1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3DA8DDD-C73F-41D8-B964-DD78DBA49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2BF84EF-32FE-45BE-ACA8-CF6D93822E47}" type="datetime1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50A4DE9-865D-4BF6-94BD-FA484361A8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823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Tactical Combat Casualty Care (TCCC)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3EBE37F-1A0C-4840-B06B-AB21849F9A96}" type="datetime1">
              <a:rPr lang="en-US" smtClean="0">
                <a:ea typeface="ＭＳ Ｐゴシック"/>
                <a:cs typeface="ＭＳ Ｐゴシック"/>
              </a:rPr>
              <a:pPr/>
              <a:t>5/31/2016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DRAFT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22398-CB0A-4A74-B58D-7A9CAD420CC9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3312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36867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36868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F4C42CC4-D6F1-4411-AA9D-3D991EDCF137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9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36870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E05E24F1-4A4D-41F6-96D8-E9037537DDDF}" type="slidenum">
              <a:rPr lang="en-US" sz="1200">
                <a:latin typeface="Arial" charset="0"/>
              </a:rPr>
              <a:pPr algn="r" defTabSz="931863"/>
              <a:t>11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06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DBD00E75-8A7A-46EF-B925-EF613AD9CE29}" type="slidenum">
              <a:rPr lang="en-US" sz="1200">
                <a:latin typeface="Arial" charset="0"/>
              </a:rPr>
              <a:pPr algn="r" defTabSz="931863"/>
              <a:t>12</a:t>
            </a:fld>
            <a:endParaRPr lang="en-US" sz="1200" dirty="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ea typeface="ＭＳ Ｐゴシック"/>
                <a:cs typeface="ＭＳ Ｐゴシック"/>
              </a:rPr>
              <a:t>Read text</a:t>
            </a:r>
          </a:p>
        </p:txBody>
      </p:sp>
    </p:spTree>
    <p:extLst>
      <p:ext uri="{BB962C8B-B14F-4D97-AF65-F5344CB8AC3E}">
        <p14:creationId xmlns:p14="http://schemas.microsoft.com/office/powerpoint/2010/main" val="3764144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0963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40964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3C5884D8-F2A3-4240-BDE7-C53DF0327AE1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40965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40966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2A67885E-906F-4102-B57A-9725CFE17340}" type="slidenum">
              <a:rPr lang="en-US" sz="1200">
                <a:latin typeface="Arial" charset="0"/>
              </a:rPr>
              <a:pPr algn="r" defTabSz="931863"/>
              <a:t>13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5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The eye on the left has a good chance of recovering vision.</a:t>
            </a:r>
          </a:p>
          <a:p>
            <a:r>
              <a:rPr lang="en-US" dirty="0">
                <a:ea typeface="ＭＳ Ｐゴシック"/>
                <a:cs typeface="ＭＳ Ｐゴシック"/>
              </a:rPr>
              <a:t>The eye on the right will have to be surgically removed.</a:t>
            </a:r>
          </a:p>
        </p:txBody>
      </p:sp>
    </p:spTree>
    <p:extLst>
      <p:ext uri="{BB962C8B-B14F-4D97-AF65-F5344CB8AC3E}">
        <p14:creationId xmlns:p14="http://schemas.microsoft.com/office/powerpoint/2010/main" val="1333151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COL Robb Mazzoli was formerly the Army Surgeon General’s Consultant for Ophthalmology.</a:t>
            </a:r>
          </a:p>
          <a:p>
            <a:r>
              <a:rPr lang="en-US" dirty="0">
                <a:ea typeface="ＭＳ Ｐゴシック"/>
                <a:cs typeface="ＭＳ Ｐゴシック"/>
              </a:rPr>
              <a:t>Reminder: Rigid eye shields are GOOD, and pressure patches are BAD for eye trauma.</a:t>
            </a:r>
          </a:p>
          <a:p>
            <a:r>
              <a:rPr lang="en-US" dirty="0">
                <a:ea typeface="ＭＳ Ｐゴシック"/>
                <a:cs typeface="ＭＳ Ｐゴシック"/>
              </a:rPr>
              <a:t>You should put no gauze underneath the shield at all – may cause problems as noted here.</a:t>
            </a:r>
          </a:p>
        </p:txBody>
      </p:sp>
    </p:spTree>
    <p:extLst>
      <p:ext uri="{BB962C8B-B14F-4D97-AF65-F5344CB8AC3E}">
        <p14:creationId xmlns:p14="http://schemas.microsoft.com/office/powerpoint/2010/main" val="108219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Eye infections can cause permanent loss of vision after eye injury.</a:t>
            </a:r>
          </a:p>
          <a:p>
            <a:r>
              <a:rPr lang="en-US" b="1" dirty="0">
                <a:ea typeface="ＭＳ Ｐゴシック"/>
                <a:cs typeface="ＭＳ Ｐゴシック"/>
              </a:rPr>
              <a:t>Give antibiotics in the Combat Pill Pack to help prevent them!</a:t>
            </a:r>
          </a:p>
        </p:txBody>
      </p:sp>
    </p:spTree>
    <p:extLst>
      <p:ext uri="{BB962C8B-B14F-4D97-AF65-F5344CB8AC3E}">
        <p14:creationId xmlns:p14="http://schemas.microsoft.com/office/powerpoint/2010/main" val="40150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9155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49156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F35F0F08-F1E1-4778-A8C6-5A55B9E00AC2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49157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49158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82CCE89D-EF61-41D0-8A9F-11111040A03B}" type="slidenum">
              <a:rPr lang="en-US" sz="1200">
                <a:latin typeface="Arial" charset="0"/>
              </a:rPr>
              <a:pPr algn="r" defTabSz="931863"/>
              <a:t>17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99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text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59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52227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52228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5DF89CD1-DCBC-437A-BB65-311E396D5952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52229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52230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E005E1A-9FF6-4DF7-B7F4-B8DD4D69E2B2}" type="slidenum">
              <a:rPr lang="en-US" sz="1200">
                <a:latin typeface="Arial" charset="0"/>
              </a:rPr>
              <a:pPr algn="r" defTabSz="931863"/>
              <a:t>19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50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text</a:t>
            </a:r>
          </a:p>
        </p:txBody>
      </p:sp>
    </p:spTree>
    <p:extLst>
      <p:ext uri="{BB962C8B-B14F-4D97-AF65-F5344CB8AC3E}">
        <p14:creationId xmlns:p14="http://schemas.microsoft.com/office/powerpoint/2010/main" val="218960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Opportunities to improve TCCC flow to the CoTCCC from a number of sources.</a:t>
            </a:r>
            <a:r>
              <a:rPr lang="en-US" dirty="0">
                <a:effectLst/>
              </a:rPr>
              <a:t> 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8930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text</a:t>
            </a:r>
          </a:p>
        </p:txBody>
      </p:sp>
    </p:spTree>
    <p:extLst>
      <p:ext uri="{BB962C8B-B14F-4D97-AF65-F5344CB8AC3E}">
        <p14:creationId xmlns:p14="http://schemas.microsoft.com/office/powerpoint/2010/main" val="2840625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58371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58372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0C8B0617-7F70-47F3-B4C5-33871C1BC38F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58373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58374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58B9D4C-8D81-432A-A17E-C47E1D41C632}" type="slidenum">
              <a:rPr lang="en-US" sz="1200">
                <a:latin typeface="Arial" charset="0"/>
              </a:rPr>
              <a:pPr algn="r" defTabSz="931863"/>
              <a:t>22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22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text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83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text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6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text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81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63491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63492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C6FFA731-64AB-4B71-A18A-C836DD47FDED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63493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63494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68CCE3F-C8B9-4DFD-ACCC-01335FBE6F71}" type="slidenum">
              <a:rPr lang="en-US" sz="1200">
                <a:latin typeface="Arial" charset="0"/>
              </a:rPr>
              <a:pPr algn="r" defTabSz="931863"/>
              <a:t>26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1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text.</a:t>
            </a:r>
          </a:p>
        </p:txBody>
      </p:sp>
      <p:sp>
        <p:nvSpPr>
          <p:cNvPr id="63491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63492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C6FFA731-64AB-4B71-A18A-C836DD47FDED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63493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63494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68CCE3F-C8B9-4DFD-ACCC-01335FBE6F71}" type="slidenum">
              <a:rPr lang="en-US" sz="1200">
                <a:latin typeface="Arial" charset="0"/>
              </a:rPr>
              <a:pPr algn="r" defTabSz="931863"/>
              <a:t>27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1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recommended curriculum in TCCC is the one developed and continually updated</a:t>
            </a:r>
            <a:r>
              <a:rPr lang="en-US" baseline="0" dirty="0"/>
              <a:t> by the Committee on Tactical Combat Casualty Care and approved by the Joint Trauma System. Any deviation from this curriculum cannot claim to be TCCC. </a:t>
            </a:r>
            <a:r>
              <a:rPr lang="en-US" dirty="0"/>
              <a:t>Problems like these occur when training vendors and independent military training centers are not held to the</a:t>
            </a:r>
            <a:r>
              <a:rPr lang="en-US" baseline="0" dirty="0"/>
              <a:t> standard curriculum.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60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algorithm is from a TCCC course put on by a service trauma training center. 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It</a:t>
            </a:r>
            <a:r>
              <a:rPr lang="en-US" baseline="0" dirty="0"/>
              <a:t> departs from TCCC Guidelines at a number of points: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	It ignores the analgesic option that can be used even if the tactical scenario is likely to revert to Care Under Fire (meloxicam and acetaminophen).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	It appears to discourage indicated analgesics even in Tactical Field Care.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	Neither TBI nor hemorrhagic shock is a contraindication to the use of ketamine.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	It is unlikely that any individual would be allergic to both ketamine and opioids.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is not the triple-option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analgesia recommended in TCCC guidelines. It</a:t>
            </a:r>
            <a:r>
              <a:rPr lang="en-US" dirty="0"/>
              <a:t> is an excellent example of</a:t>
            </a:r>
            <a:r>
              <a:rPr lang="en-US" baseline="0" dirty="0"/>
              <a:t> instructor drift.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56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examples of inappropriate training that have been</a:t>
            </a:r>
            <a:r>
              <a:rPr lang="en-US" baseline="0" dirty="0"/>
              <a:t> identified in some vendor-supplied “TCCC” courses.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 “shock labs”, volunteers are given hypotensive medications so that they can experience the signs and symptoms of hypovolemic shock.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 “cognition labs”, volunteers are given mind-altering substances like ketamine and tested on tasks like manual dexterity.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5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21507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21508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6AF65873-7DCD-4731-B98E-1C65BC92BBEF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21509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21510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15363C0-3808-461D-BD50-B237C19C7E40}" type="slidenum">
              <a:rPr lang="en-US" sz="1200">
                <a:latin typeface="Arial" charset="0"/>
              </a:rPr>
              <a:pPr algn="r" defTabSz="931863"/>
              <a:t>3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94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TCCC curriculum as taught by NAEMT adheres to the CoTCCC guidelines and is updated as the CoTCCC recommendations are updated. This course is internationally recognized and provides a TCCC card with the logos of the groups that have endorsed the concepts that the course contains: the American College of Surgeons Committee on Trauma, the JTS, the CoTCCC and the NAEMT. This course is currently the best option available to ensure consistent and high-quality training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in TCCC across the DoD.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53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text.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04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text.</a:t>
            </a:r>
          </a:p>
        </p:txBody>
      </p:sp>
      <p:sp>
        <p:nvSpPr>
          <p:cNvPr id="65539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65540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75EC3154-BBA6-4439-BA26-FFEF8A0B2168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65541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65542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DE56E80-2831-4D74-8AB4-38B269C51857}" type="slidenum">
              <a:rPr lang="en-US" sz="1200">
                <a:latin typeface="Arial" charset="0"/>
              </a:rPr>
              <a:pPr algn="r" defTabSz="931863"/>
              <a:t>33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34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75</a:t>
            </a:r>
            <a:r>
              <a:rPr lang="en-US" baseline="30000" dirty="0"/>
              <a:t>th</a:t>
            </a:r>
            <a:r>
              <a:rPr lang="en-US" dirty="0"/>
              <a:t> Ranger Regiment achieved the lowest preventable death rate ever</a:t>
            </a:r>
            <a:r>
              <a:rPr lang="en-US" baseline="0" dirty="0"/>
              <a:t> recorded. They did this by training all their soldiers in TCCC, not just their medics.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97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Canadian Forces use TCCC, and credit it with helping achieve the highest casualty survival rate in their history.</a:t>
            </a:r>
            <a:r>
              <a:rPr lang="en-US" dirty="0">
                <a:effectLst/>
              </a:rPr>
              <a:t> They</a:t>
            </a:r>
            <a:r>
              <a:rPr lang="en-US" baseline="0" dirty="0">
                <a:effectLst/>
              </a:rPr>
              <a:t> also train both medics and soldiers in TCCC.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87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JTS also recommends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TCCC for All Combatants curriculum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as the minimum standard for TCCC training for non-medical personnel. This training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could also be provided via an NAEMT/MHS/JTS program like TCCC for Medical Personnel. All the services should train medics and soldiers, sailors, airmen, and marines in TCCC like the 75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Rangers do.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107977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71683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71684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9122C5BC-3445-4039-81BA-9041F2757FF0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71685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71686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A8373EC1-9202-4625-B22D-61781B73F0B3}" type="slidenum">
              <a:rPr lang="en-US" sz="1200">
                <a:latin typeface="Arial" charset="0"/>
              </a:rPr>
              <a:pPr algn="r" defTabSz="931863"/>
              <a:t>37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2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text</a:t>
            </a:r>
          </a:p>
        </p:txBody>
      </p:sp>
    </p:spTree>
    <p:extLst>
      <p:ext uri="{BB962C8B-B14F-4D97-AF65-F5344CB8AC3E}">
        <p14:creationId xmlns:p14="http://schemas.microsoft.com/office/powerpoint/2010/main" val="4411469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This shows both sides of the TCCC Card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315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AAR can be downloaded from the Joint Trauma System website.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Read text</a:t>
            </a:r>
            <a:r>
              <a:rPr lang="en-US" dirty="0">
                <a:effectLst/>
              </a:rPr>
              <a:t> 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5339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Read text</a:t>
            </a:r>
            <a:r>
              <a:rPr lang="en-US" dirty="0">
                <a:effectLst/>
              </a:rPr>
              <a:t> 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205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27651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27652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E5397A09-F4DB-45AE-BA78-D03210BBDC7B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27653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27654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8259E7D1-2124-47A7-8916-34274C41A8C8}" type="slidenum">
              <a:rPr lang="en-US" sz="1200">
                <a:latin typeface="Arial" charset="0"/>
              </a:rPr>
              <a:pPr algn="r" defTabSz="931863"/>
              <a:t>6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7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</a:t>
            </a:r>
            <a:r>
              <a:rPr lang="en-US" baseline="0" dirty="0">
                <a:ea typeface="ＭＳ Ｐゴシック"/>
                <a:cs typeface="ＭＳ Ｐゴシック"/>
              </a:rPr>
              <a:t> text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673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31747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31748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74FCBEDB-CA99-4A2A-A3E7-E8A3DC86A126}" type="datetime1">
              <a:rPr lang="en-US" sz="1200">
                <a:latin typeface="Arial" charset="0"/>
              </a:rPr>
              <a:pPr algn="r" defTabSz="931863"/>
              <a:t>5/31/2016</a:t>
            </a:fld>
            <a:endParaRPr lang="en-US" sz="1200" dirty="0">
              <a:latin typeface="Arial" charset="0"/>
            </a:endParaRPr>
          </a:p>
        </p:txBody>
      </p:sp>
      <p:sp>
        <p:nvSpPr>
          <p:cNvPr id="31749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31750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D2569B56-FA72-410E-A994-C6844B7D44DE}" type="slidenum">
              <a:rPr lang="en-US" sz="1200">
                <a:latin typeface="Arial" charset="0"/>
              </a:rPr>
              <a:pPr algn="r" defTabSz="931863"/>
              <a:t>8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9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text</a:t>
            </a:r>
          </a:p>
        </p:txBody>
      </p:sp>
    </p:spTree>
    <p:extLst>
      <p:ext uri="{BB962C8B-B14F-4D97-AF65-F5344CB8AC3E}">
        <p14:creationId xmlns:p14="http://schemas.microsoft.com/office/powerpoint/2010/main" val="150562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y TCCC Logo (C)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aramond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aramond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8229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aramond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9" descr="TCCC Logo 091104 (C)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913" y="52388"/>
            <a:ext cx="123348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710" r:id="rId11"/>
    <p:sldLayoutId id="214748371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791200"/>
            <a:ext cx="80772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03 June 2016</a:t>
            </a: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822325"/>
            <a:ext cx="8915400" cy="1920875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Direct from the Battlefield: </a:t>
            </a:r>
            <a:br>
              <a:rPr lang="en-US" sz="4400" dirty="0">
                <a:ea typeface="ＭＳ Ｐゴシック"/>
                <a:cs typeface="ＭＳ Ｐゴシック"/>
              </a:rPr>
            </a:br>
            <a:r>
              <a:rPr lang="en-US" sz="4400" dirty="0">
                <a:ea typeface="ＭＳ Ｐゴシック"/>
                <a:cs typeface="ＭＳ Ｐゴシック"/>
              </a:rPr>
              <a:t>Tactical Combat Casualty Care</a:t>
            </a:r>
            <a:br>
              <a:rPr lang="en-US" sz="4400" dirty="0">
                <a:ea typeface="ＭＳ Ｐゴシック"/>
                <a:cs typeface="ＭＳ Ｐゴシック"/>
              </a:rPr>
            </a:br>
            <a:r>
              <a:rPr lang="en-US" sz="4400" dirty="0">
                <a:ea typeface="ＭＳ Ｐゴシック"/>
                <a:cs typeface="ＭＳ Ｐゴシック"/>
              </a:rPr>
              <a:t>Performance Improvement Items </a:t>
            </a:r>
            <a:br>
              <a:rPr lang="en-US" sz="3600" b="0" dirty="0">
                <a:ea typeface="ＭＳ Ｐゴシック"/>
                <a:cs typeface="ＭＳ Ｐゴシック"/>
              </a:rPr>
            </a:br>
            <a:br>
              <a:rPr lang="en-US" sz="4400" dirty="0">
                <a:ea typeface="ＭＳ Ｐゴシック"/>
                <a:cs typeface="ＭＳ Ｐゴシック"/>
              </a:rPr>
            </a:br>
            <a:endParaRPr lang="en-US" sz="4400" dirty="0">
              <a:ea typeface="ＭＳ Ｐゴシック"/>
              <a:cs typeface="ＭＳ Ｐゴシック"/>
            </a:endParaRPr>
          </a:p>
        </p:txBody>
      </p:sp>
      <p:pic>
        <p:nvPicPr>
          <p:cNvPr id="16387" name="Picture 9" descr="TCCC Logo 091104 (C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600" y="2362200"/>
            <a:ext cx="3327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7620000" cy="13716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Case Report</a:t>
            </a:r>
            <a:br>
              <a:rPr lang="en-US" sz="4400" dirty="0">
                <a:ea typeface="ＭＳ Ｐゴシック"/>
                <a:cs typeface="ＭＳ Ｐゴシック"/>
              </a:rPr>
            </a:br>
            <a:endParaRPr lang="en-US" sz="4400" dirty="0">
              <a:ea typeface="ＭＳ Ｐゴシック"/>
              <a:cs typeface="ＭＳ Ｐゴシック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76200" y="1722438"/>
            <a:ext cx="9144000" cy="4525962"/>
          </a:xfrm>
        </p:spPr>
        <p:txBody>
          <a:bodyPr/>
          <a:lstStyle/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Male casualty with GSW to thigh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Bleeding controlled by tourniquet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In shock – alert but hypotensive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Severe pain from tourniquet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Repeated pleas to PA to remove the tourniquet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PA did not want to use opioids because of the shock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Perfect candidate for ketamine analgesia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Ketamine not fielded at the time with this unit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50 mg ketamine autoinjectors would help - but approval from the FDA is needed to use ketamine in that mode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Opioid Analgesics Given in Combination with Benzodiazepines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1750"/>
            <a:ext cx="7543800" cy="1143000"/>
          </a:xfrm>
        </p:spPr>
        <p:txBody>
          <a:bodyPr/>
          <a:lstStyle/>
          <a:p>
            <a:r>
              <a:rPr lang="en-US" sz="3600" dirty="0">
                <a:ea typeface="ＭＳ Ｐゴシック"/>
                <a:cs typeface="ＭＳ Ｐゴシック"/>
              </a:rPr>
              <a:t>Warning: Opioids and Benzos</a:t>
            </a:r>
            <a:endParaRPr lang="en-US" sz="3600" dirty="0">
              <a:solidFill>
                <a:srgbClr val="FF33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7890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52400" y="1447800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b="1" dirty="0"/>
              <a:t>Ketamine can safely be given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800" b="1" dirty="0"/>
              <a:t>     after a fentanyl lozenge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b="1" dirty="0"/>
              <a:t>Some practitioners use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800" b="1" dirty="0"/>
              <a:t>    benzodiazepine medications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800" b="1" dirty="0"/>
              <a:t>    such as midazolam to avoid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800" b="1" dirty="0"/>
              <a:t>    ketamine side effects </a:t>
            </a:r>
            <a:r>
              <a:rPr lang="en-US" sz="2800" b="1" u="sng" dirty="0">
                <a:solidFill>
                  <a:srgbClr val="FF3300"/>
                </a:solidFill>
              </a:rPr>
              <a:t>BUT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Midazolam may cause respiratory depression, especially when used with opioids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b="1" u="sng" dirty="0">
                <a:solidFill>
                  <a:srgbClr val="FF3300"/>
                </a:solidFill>
              </a:rPr>
              <a:t>Avoid</a:t>
            </a:r>
            <a:r>
              <a:rPr lang="en-US" sz="2800" b="1" dirty="0">
                <a:solidFill>
                  <a:srgbClr val="FF3300"/>
                </a:solidFill>
              </a:rPr>
              <a:t> giving midazolam to casualties who have previously gotten fentanyl lozenges or morphine  </a:t>
            </a:r>
            <a:r>
              <a:rPr lang="en-US" sz="3600" u="sng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37891" name="Picture 8" descr="TFC War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3276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685800" y="2514600"/>
            <a:ext cx="78486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Penetrating Eye Injuries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1752600" y="-76200"/>
            <a:ext cx="6858000" cy="11430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Penetrating Eye Trauma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9916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Rigid eye shield for obvious </a:t>
            </a:r>
            <a:r>
              <a:rPr lang="en-US" sz="2600" b="1" u="sng" dirty="0">
                <a:solidFill>
                  <a:srgbClr val="FF0000"/>
                </a:solidFill>
                <a:ea typeface="ＭＳ Ｐゴシック"/>
                <a:cs typeface="ＭＳ Ｐゴシック"/>
              </a:rPr>
              <a:t>or suspected</a:t>
            </a: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eye wounds - often not being done – SHIELD AND SHIP!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Not doing this may cause permanent loss of vision – use a shield for </a:t>
            </a:r>
            <a:r>
              <a:rPr lang="en-US" sz="2600" b="1" u="sng" dirty="0">
                <a:ea typeface="ＭＳ Ｐゴシック"/>
                <a:cs typeface="ＭＳ Ｐゴシック"/>
              </a:rPr>
              <a:t>any</a:t>
            </a:r>
            <a:r>
              <a:rPr lang="en-US" sz="2600" b="1" dirty="0">
                <a:ea typeface="ＭＳ Ｐゴシック"/>
                <a:cs typeface="ＭＳ Ｐゴシック"/>
              </a:rPr>
              <a:t> injury in or around the eye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Eye shields not always in IFAKs. Can use eye pro instead.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IED + no eye pro + facial wounds = Suspected Eye Injury!</a:t>
            </a:r>
          </a:p>
        </p:txBody>
      </p:sp>
      <p:pic>
        <p:nvPicPr>
          <p:cNvPr id="41987" name="Picture 5" descr="RM DSC00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RM 86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-220663" y="6189663"/>
            <a:ext cx="3502026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algn="ctr"/>
            <a:r>
              <a:rPr lang="en-US" sz="2400" b="1" dirty="0">
                <a:latin typeface="Times New Roman" pitchFamily="18" charset="0"/>
              </a:rPr>
              <a:t>Shield after injury</a:t>
            </a:r>
          </a:p>
          <a:p>
            <a:pPr algn="ctr"/>
            <a:endParaRPr lang="en-US" sz="2400" dirty="0">
              <a:latin typeface="Arial" charset="0"/>
            </a:endParaRP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4303713" y="6189663"/>
            <a:ext cx="3900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algn="ctr"/>
            <a:r>
              <a:rPr lang="en-US" sz="2400" b="1" dirty="0">
                <a:latin typeface="Times New Roman" pitchFamily="18" charset="0"/>
              </a:rPr>
              <a:t>No shield after injury</a:t>
            </a:r>
          </a:p>
          <a:p>
            <a:pPr algn="ctr"/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7620000" cy="14478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Patched Open Globe </a:t>
            </a:r>
            <a:br>
              <a:rPr lang="en-US" sz="4400" dirty="0">
                <a:ea typeface="ＭＳ Ｐゴシック"/>
                <a:cs typeface="ＭＳ Ｐゴシック"/>
              </a:rPr>
            </a:br>
            <a:endParaRPr lang="en-US" sz="4400" dirty="0">
              <a:ea typeface="ＭＳ Ｐゴシック"/>
              <a:cs typeface="ＭＳ Ｐゴシック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>
          <a:xfrm>
            <a:off x="228600" y="1798637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Shrapnel in right eye from IED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Had rigid eye shield placed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Reported as both pressure patched and as having a gauze pad placed under the eye shield without pressure</a:t>
            </a:r>
            <a:endParaRPr lang="en-US" sz="26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Extruded uveal tissue (intraocular contents) noted at time of operative repair of globe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Do not place gauze on injured eyes! COL Robb Mazzoli: Gauze can adhere to iris tissue and cause further extrusion when removed </a:t>
            </a:r>
            <a:r>
              <a:rPr lang="en-US" sz="2600" b="1" u="sng" dirty="0">
                <a:solidFill>
                  <a:srgbClr val="FF0000"/>
                </a:solidFill>
                <a:ea typeface="ＭＳ Ｐゴシック"/>
                <a:cs typeface="ＭＳ Ｐゴシック"/>
              </a:rPr>
              <a:t>even if no pressure is applied to eye.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At least two other known occurrences of patching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   open globe injuries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1371600" y="304800"/>
            <a:ext cx="7620000" cy="13716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Antibiotics after Eye Injuries </a:t>
            </a:r>
            <a:br>
              <a:rPr lang="en-US" sz="4400" dirty="0">
                <a:ea typeface="ＭＳ Ｐゴシック"/>
                <a:cs typeface="ＭＳ Ｐゴシック"/>
              </a:rPr>
            </a:br>
            <a:r>
              <a:rPr lang="en-US" sz="4400" dirty="0"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/>
                <a:cs typeface="ＭＳ Ｐゴシック"/>
              </a:rPr>
              <a:t>2010 casualty with endophthalmitis (blinding infection inside the eye)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Reminder – shield and moxifloxacin in the field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   for penetrating eye injuries – use combat pill pack!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/>
                <a:cs typeface="ＭＳ Ｐゴシック"/>
              </a:rPr>
              <a:t>Also –moxi, both topically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 and systemically, should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 be continued in MTFs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/>
                <a:cs typeface="ＭＳ Ｐゴシック"/>
              </a:rPr>
              <a:t>Many antibiotics </a:t>
            </a:r>
            <a:r>
              <a:rPr lang="en-US" sz="2800" b="1" u="sng" dirty="0">
                <a:ea typeface="ＭＳ Ｐゴシック"/>
                <a:cs typeface="ＭＳ Ｐゴシック"/>
              </a:rPr>
              <a:t>do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</a:t>
            </a:r>
            <a:r>
              <a:rPr lang="en-US" sz="2800" b="1" u="sng" dirty="0">
                <a:ea typeface="ＭＳ Ｐゴシック"/>
                <a:cs typeface="ＭＳ Ｐゴシック"/>
              </a:rPr>
              <a:t>penetrate well</a:t>
            </a:r>
            <a:r>
              <a:rPr lang="en-US" sz="2800" b="1" dirty="0">
                <a:ea typeface="ＭＳ Ｐゴシック"/>
                <a:cs typeface="ＭＳ Ｐゴシック"/>
              </a:rPr>
              <a:t> into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eye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ea typeface="ＭＳ Ｐゴシック"/>
              <a:cs typeface="ＭＳ Ｐゴシック"/>
            </a:endParaRPr>
          </a:p>
        </p:txBody>
      </p:sp>
      <p:pic>
        <p:nvPicPr>
          <p:cNvPr id="46083" name="Picture 4" descr="ENDOP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9252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>
          <a:xfrm>
            <a:off x="838200" y="2667000"/>
            <a:ext cx="73152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Tension Pneumothorax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2362200" y="76200"/>
            <a:ext cx="4953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The Missed Tension</a:t>
            </a: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Pneumothorax</a:t>
            </a:r>
          </a:p>
        </p:txBody>
      </p:sp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279400" y="2236788"/>
            <a:ext cx="84836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One U.S. combat fatality in 2014 was found to have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died with a tension pneumothorax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 evidence of attempted needle decompression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Monitor anyone with torso trauma or polytrauma 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for respiratory distress – perform needle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decompression when indicated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ALWAYS do bilateral NDC for a casualty with</a:t>
            </a:r>
          </a:p>
          <a:p>
            <a:pPr marL="457200" indent="-45720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torso trauma who loses vital signs on the battlefield</a:t>
            </a:r>
          </a:p>
          <a:p>
            <a:pPr marL="457200" indent="-45720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– this may be lifesaving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Combat Gauze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1447800" y="152400"/>
            <a:ext cx="7239000" cy="1317625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/>
                <a:cs typeface="ＭＳ Ｐゴシック"/>
              </a:rPr>
              <a:t>Sources of TCCC Opportunities to Improve: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927225"/>
            <a:ext cx="876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/>
                <a:cs typeface="ＭＳ Ｐゴシック"/>
              </a:rPr>
              <a:t>Reports from Joint Trauma System (JTS) weekly Trauma Telecons – every Thursday morning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ea typeface="ＭＳ Ｐゴシック"/>
                <a:cs typeface="ＭＳ Ｐゴシック"/>
              </a:rPr>
              <a:t>Worldwide telecon to discuss every serious casualty   admitted to a Role 3 hospital from that week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>
                <a:ea typeface="ＭＳ Ｐゴシック"/>
                <a:cs typeface="ＭＳ Ｐゴシック"/>
              </a:rPr>
              <a:t>Published medical reports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>
                <a:ea typeface="ＭＳ Ｐゴシック"/>
                <a:cs typeface="ＭＳ Ｐゴシック"/>
              </a:rPr>
              <a:t>Armed Forces Medical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 Examiner’s System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>
                <a:ea typeface="ＭＳ Ｐゴシック"/>
                <a:cs typeface="ＭＳ Ｐゴシック"/>
              </a:rPr>
              <a:t>Theater AARs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>
                <a:ea typeface="ＭＳ Ｐゴシック"/>
                <a:cs typeface="ＭＳ Ｐゴシック"/>
              </a:rPr>
              <a:t>Feedback from doctors,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  PAs, corpsmen, medics,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  and PJs</a:t>
            </a:r>
          </a:p>
        </p:txBody>
      </p:sp>
      <p:pic>
        <p:nvPicPr>
          <p:cNvPr id="18435" name="Picture 6" descr="DL0908 Helo Gu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213" y="410845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1219200" y="76200"/>
            <a:ext cx="7620000" cy="1371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/>
                <a:cs typeface="ＭＳ Ｐゴシック"/>
              </a:rPr>
              <a:t>External Hemorrhage – </a:t>
            </a:r>
            <a:br>
              <a:rPr lang="en-US" dirty="0">
                <a:ea typeface="ＭＳ Ｐゴシック"/>
                <a:cs typeface="ＭＳ Ｐゴシック"/>
              </a:rPr>
            </a:br>
            <a:r>
              <a:rPr lang="en-US" dirty="0">
                <a:ea typeface="ＭＳ Ｐゴシック"/>
                <a:cs typeface="ＭＳ Ｐゴシック"/>
              </a:rPr>
              <a:t>No Combat Gauze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4294967295"/>
          </p:nvPr>
        </p:nvSpPr>
        <p:spPr>
          <a:xfrm>
            <a:off x="304800" y="2027238"/>
            <a:ext cx="8686800" cy="4525962"/>
          </a:xfrm>
        </p:spPr>
        <p:txBody>
          <a:bodyPr/>
          <a:lstStyle/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Casualty with gunshot wound in the left infraclavicular area with external hemorrhage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“Progressive deterioration”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External hemorrhage noted to increase as casualty resuscitated in ED</a:t>
            </a:r>
          </a:p>
          <a:p>
            <a:pPr eaLnBrk="1" hangingPunct="1"/>
            <a:r>
              <a:rPr lang="en-US" sz="2800" b="1" u="sng" dirty="0">
                <a:ea typeface="ＭＳ Ｐゴシック"/>
                <a:cs typeface="ＭＳ Ｐゴシック"/>
              </a:rPr>
              <a:t>No</a:t>
            </a:r>
            <a:r>
              <a:rPr lang="en-US" sz="2800" b="1" dirty="0">
                <a:ea typeface="ＭＳ Ｐゴシック"/>
                <a:cs typeface="ＭＳ Ｐゴシック"/>
              </a:rPr>
              <a:t> record of Combat Gauze use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All injuries noted to be extrapleural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Lesson learned: see following slide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1066800" y="76200"/>
            <a:ext cx="75438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Combat Gauze 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>
          <a:xfrm>
            <a:off x="533400" y="5791200"/>
            <a:ext cx="81534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i="1" dirty="0">
                <a:ea typeface="ＭＳ Ｐゴシック"/>
                <a:cs typeface="ＭＳ Ｐゴシック"/>
              </a:rPr>
              <a:t>It doesn’t work if you don’t use it.</a:t>
            </a:r>
          </a:p>
        </p:txBody>
      </p:sp>
      <p:pic>
        <p:nvPicPr>
          <p:cNvPr id="55299" name="Picture 5" descr="CG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3340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838200" y="2667000"/>
            <a:ext cx="73914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Junctional Hemorrhage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2044700" y="152400"/>
            <a:ext cx="588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Junctional Hemorrhage</a:t>
            </a:r>
          </a:p>
        </p:txBody>
      </p:sp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279400" y="2252663"/>
            <a:ext cx="82830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U.S. casualty in 2013 sustained a GSW to the</a:t>
            </a:r>
          </a:p>
          <a:p>
            <a:pPr marL="457200" indent="-4572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inguinal area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CASEVAC platform did not have junctional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tourniquets aboard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subsequent junctional hemorrhage was only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partially controlled with Combat Gauze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Casualty went into hemorrhagic shock and had to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be transfused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543800" cy="1143000"/>
          </a:xfrm>
        </p:spPr>
        <p:txBody>
          <a:bodyPr/>
          <a:lstStyle/>
          <a:p>
            <a:r>
              <a:rPr lang="en-US" sz="4400" dirty="0"/>
              <a:t>IED Blast Injury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915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/>
              <a:t>3 of 5 casualties had complex blast injuries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All 3 with high traumatic LE amputations and reported difficulty with hemorrhage control despite tourniquet use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Combat Gauze reportedly not used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All 3 would have been excellent candidates for a junctional tourniquet – none were fielded with this unit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All 3 casualties required massive transfusions upon arrival at the Role 2 MTF</a:t>
            </a: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858000" cy="1143000"/>
          </a:xfrm>
        </p:spPr>
        <p:txBody>
          <a:bodyPr lIns="91432" tIns="45716" rIns="91432" bIns="45716"/>
          <a:lstStyle/>
          <a:p>
            <a:r>
              <a:rPr lang="en-US" altLang="en-US" sz="4400" dirty="0"/>
              <a:t>Junctional Tourniquets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98638"/>
            <a:ext cx="8839200" cy="4525962"/>
          </a:xfrm>
        </p:spPr>
        <p:txBody>
          <a:bodyPr lIns="91432" tIns="45716" rIns="91432" bIns="45716"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800" b="1" dirty="0"/>
              <a:t>Combat Ready Clamp                    JETT                               Sam Junctional Tourniquet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en-US" sz="1800" b="1" dirty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4000" b="1" i="1" dirty="0"/>
              <a:t>Junctional tourniquets: They don’t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4000" b="1" i="1" dirty="0"/>
              <a:t>work if your unit doesn’t field them.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4000" b="1" i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</a:pPr>
            <a:endParaRPr lang="en-US" altLang="en-US" sz="1800" b="1" dirty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19050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Object 5"/>
          <p:cNvPicPr>
            <a:picLocks noChangeArrowheads="1"/>
          </p:cNvPicPr>
          <p:nvPr/>
        </p:nvPicPr>
        <p:blipFill>
          <a:blip r:embed="rId4" cstate="print"/>
          <a:srcRect r="-99" b="189"/>
          <a:stretch>
            <a:fillRect/>
          </a:stretch>
        </p:blipFill>
        <p:spPr bwMode="auto">
          <a:xfrm>
            <a:off x="2667000" y="1676400"/>
            <a:ext cx="3200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0125" y="1676400"/>
            <a:ext cx="26066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838200" y="2743200"/>
            <a:ext cx="73914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TCCC Training</a:t>
            </a:r>
          </a:p>
        </p:txBody>
      </p:sp>
    </p:spTree>
    <p:extLst>
      <p:ext uri="{BB962C8B-B14F-4D97-AF65-F5344CB8AC3E}">
        <p14:creationId xmlns:p14="http://schemas.microsoft.com/office/powerpoint/2010/main" val="256371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Issues with Current TCCC 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581400"/>
          </a:xfrm>
        </p:spPr>
        <p:txBody>
          <a:bodyPr/>
          <a:lstStyle/>
          <a:p>
            <a:r>
              <a:rPr lang="en-US" dirty="0"/>
              <a:t>There is significant variation among TCCC courses, both military and commercial.</a:t>
            </a:r>
          </a:p>
          <a:p>
            <a:r>
              <a:rPr lang="en-US" dirty="0"/>
              <a:t>Some segments of the DoD have had no TCCC training.</a:t>
            </a:r>
          </a:p>
          <a:p>
            <a:r>
              <a:rPr lang="en-US" dirty="0"/>
              <a:t>Some TCCC courses contain inappropriate training.</a:t>
            </a:r>
          </a:p>
        </p:txBody>
      </p:sp>
    </p:spTree>
    <p:extLst>
      <p:ext uri="{BB962C8B-B14F-4D97-AF65-F5344CB8AC3E}">
        <p14:creationId xmlns:p14="http://schemas.microsoft.com/office/powerpoint/2010/main" val="24068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062" y="129498"/>
            <a:ext cx="6858000" cy="1143000"/>
          </a:xfrm>
        </p:spPr>
        <p:txBody>
          <a:bodyPr/>
          <a:lstStyle/>
          <a:p>
            <a:r>
              <a:rPr lang="en-US" b="1" dirty="0"/>
              <a:t>Problems with Non-Standard TCCC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229600" cy="3483432"/>
          </a:xfrm>
        </p:spPr>
        <p:txBody>
          <a:bodyPr/>
          <a:lstStyle/>
          <a:p>
            <a:r>
              <a:rPr lang="en-US" b="1" dirty="0"/>
              <a:t>Incorrect messaging</a:t>
            </a:r>
          </a:p>
          <a:p>
            <a:pPr lvl="1"/>
            <a:r>
              <a:rPr lang="en-US" i="1" dirty="0"/>
              <a:t>Instructor drift</a:t>
            </a:r>
          </a:p>
          <a:p>
            <a:pPr lvl="2"/>
            <a:r>
              <a:rPr lang="en-US" i="1" dirty="0"/>
              <a:t>“Never take off a tourniquet in the field”</a:t>
            </a:r>
          </a:p>
          <a:p>
            <a:r>
              <a:rPr lang="en-US" b="1" dirty="0"/>
              <a:t>Inappropriate training</a:t>
            </a:r>
          </a:p>
          <a:p>
            <a:r>
              <a:rPr lang="en-US" b="1" dirty="0"/>
              <a:t>Vendor-supplied training is expensive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75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038600" cy="51816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Instructor Drift in a </a:t>
            </a:r>
          </a:p>
          <a:p>
            <a:pPr>
              <a:spcAft>
                <a:spcPts val="600"/>
              </a:spcAft>
              <a:buNone/>
            </a:pPr>
            <a:r>
              <a:rPr lang="en-US" b="1" u="sng" dirty="0"/>
              <a:t>“TCCC” course, 2015</a:t>
            </a:r>
          </a:p>
          <a:p>
            <a:r>
              <a:rPr lang="en-US" sz="2800" dirty="0"/>
              <a:t>TBI does not contrain-</a:t>
            </a:r>
          </a:p>
          <a:p>
            <a:pPr marL="0" indent="0">
              <a:buNone/>
            </a:pPr>
            <a:r>
              <a:rPr lang="en-US" sz="2800" dirty="0"/>
              <a:t>    dicate ketamine.</a:t>
            </a:r>
          </a:p>
          <a:p>
            <a:r>
              <a:rPr lang="en-US" sz="2800" dirty="0"/>
              <a:t>Shock does not contra-</a:t>
            </a:r>
          </a:p>
          <a:p>
            <a:pPr marL="0" indent="0">
              <a:buNone/>
            </a:pPr>
            <a:r>
              <a:rPr lang="en-US" sz="2800" dirty="0"/>
              <a:t>    indicate ketamine.</a:t>
            </a:r>
          </a:p>
          <a:p>
            <a:r>
              <a:rPr lang="en-US" sz="2800" dirty="0"/>
              <a:t>No one is likely to be</a:t>
            </a:r>
          </a:p>
          <a:p>
            <a:pPr marL="0" indent="0">
              <a:buNone/>
            </a:pPr>
            <a:r>
              <a:rPr lang="en-US" sz="2800" dirty="0"/>
              <a:t>    allergic to both keta-</a:t>
            </a:r>
          </a:p>
          <a:p>
            <a:pPr marL="0" indent="0">
              <a:buNone/>
            </a:pPr>
            <a:r>
              <a:rPr lang="en-US" sz="2800" dirty="0"/>
              <a:t>    mine and opioids.</a:t>
            </a:r>
            <a:endParaRPr lang="en-US" dirty="0"/>
          </a:p>
          <a:p>
            <a:pPr>
              <a:buNone/>
            </a:pPr>
            <a:r>
              <a:rPr lang="en-US" sz="2400" b="1" i="1" dirty="0"/>
              <a:t>  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6D6AF61-6097-A348-B706-8168EC65AEF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Pain Mgt NT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7430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2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The Forgotten Tourniquet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92" y="71442"/>
            <a:ext cx="6858000" cy="1143000"/>
          </a:xfrm>
        </p:spPr>
        <p:txBody>
          <a:bodyPr/>
          <a:lstStyle/>
          <a:p>
            <a:r>
              <a:rPr lang="en-US" b="1" dirty="0"/>
              <a:t>Inappropriate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0037"/>
            <a:ext cx="8534400" cy="4525963"/>
          </a:xfrm>
        </p:spPr>
        <p:txBody>
          <a:bodyPr/>
          <a:lstStyle/>
          <a:p>
            <a:r>
              <a:rPr lang="en-US" dirty="0"/>
              <a:t>“Shock labs”</a:t>
            </a:r>
          </a:p>
          <a:p>
            <a:r>
              <a:rPr lang="en-US" dirty="0"/>
              <a:t>“Cognition labs”</a:t>
            </a:r>
          </a:p>
          <a:p>
            <a:r>
              <a:rPr lang="en-US" dirty="0"/>
              <a:t>Insertion of intraosseous devices on course attendee volunteers</a:t>
            </a:r>
          </a:p>
          <a:p>
            <a:r>
              <a:rPr lang="en-US" dirty="0"/>
              <a:t>Regional nerve blocks by non-medical personnel</a:t>
            </a:r>
          </a:p>
          <a:p>
            <a:r>
              <a:rPr lang="en-US" dirty="0"/>
              <a:t>Central venous catheter placement by prehospital providers</a:t>
            </a:r>
          </a:p>
          <a:p>
            <a:r>
              <a:rPr lang="en-US" dirty="0"/>
              <a:t>Arterial blood draws</a:t>
            </a:r>
          </a:p>
          <a:p>
            <a:pPr>
              <a:buNone/>
            </a:pPr>
            <a:r>
              <a:rPr lang="en-US" sz="2400" b="1" i="1" dirty="0"/>
              <a:t>  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97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1143000"/>
          </a:xfrm>
        </p:spPr>
        <p:txBody>
          <a:bodyPr/>
          <a:lstStyle/>
          <a:p>
            <a:r>
              <a:rPr lang="en-US" b="1" dirty="0"/>
              <a:t>NAEMT TCCC Courses: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8637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400" dirty="0"/>
          </a:p>
          <a:p>
            <a:r>
              <a:rPr lang="en-US" sz="2400" dirty="0"/>
              <a:t>JTS recommends that TCCC should be a credential-producing training program for the MHS</a:t>
            </a:r>
            <a:endParaRPr lang="en-US" sz="2000" dirty="0"/>
          </a:p>
          <a:p>
            <a:r>
              <a:rPr lang="en-US" sz="2400" dirty="0"/>
              <a:t>NAEMT TCCC courses and instructor courses follow the CoTCCC-developed/JTS-approved curriculum without deviation.</a:t>
            </a:r>
          </a:p>
          <a:p>
            <a:r>
              <a:rPr lang="en-US" sz="2400" dirty="0"/>
              <a:t>NAEMT TCCC instructors undergo Quality Assurance evaluation.</a:t>
            </a:r>
          </a:p>
          <a:p>
            <a:r>
              <a:rPr lang="en-US" sz="2400" dirty="0"/>
              <a:t>The recommended TCCC training provided through the NAEMT educational system costs much less than equivalent training purchased from for-profit TCCC vendors.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0563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365"/>
            <a:ext cx="8229600" cy="4522455"/>
          </a:xfrm>
        </p:spPr>
        <p:txBody>
          <a:bodyPr/>
          <a:lstStyle/>
          <a:p>
            <a:r>
              <a:rPr lang="en-US" sz="2400" u="sng" dirty="0"/>
              <a:t>The </a:t>
            </a:r>
            <a:r>
              <a:rPr lang="en-US" sz="2400" dirty="0"/>
              <a:t>NAEMT system issues and tracks certification for instructors and students.</a:t>
            </a:r>
          </a:p>
          <a:p>
            <a:pPr lvl="1"/>
            <a:r>
              <a:rPr lang="en-US" sz="2000" dirty="0"/>
              <a:t>Cards and registries</a:t>
            </a:r>
          </a:p>
          <a:p>
            <a:r>
              <a:rPr lang="en-US" sz="2400" dirty="0"/>
              <a:t>The NAEMT system for establishing training sites is working very well for military commands using it.</a:t>
            </a:r>
          </a:p>
          <a:p>
            <a:r>
              <a:rPr lang="en-US" sz="2400" dirty="0"/>
              <a:t>NAEMT TCCC courses do not include live tissue training with its associated expense and logistic burden.</a:t>
            </a:r>
          </a:p>
          <a:p>
            <a:r>
              <a:rPr lang="en-US" sz="2400" dirty="0"/>
              <a:t>NAEMT TCCC courses are endorsed by the ACS-COT.</a:t>
            </a:r>
          </a:p>
          <a:p>
            <a:r>
              <a:rPr lang="en-US" sz="2400" dirty="0"/>
              <a:t>Additional training such as trauma lanes, field exercises, and live tissue training could be added to supplement the basic TCCC curriculum as unit time and resources allow.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1143000"/>
          </a:xfrm>
        </p:spPr>
        <p:txBody>
          <a:bodyPr/>
          <a:lstStyle/>
          <a:p>
            <a:r>
              <a:rPr lang="en-US" b="1" dirty="0"/>
              <a:t>NAEMT TCCC Courses: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1782671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990600" y="3048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TCCC Training for</a:t>
            </a:r>
            <a:br>
              <a:rPr lang="en-US" sz="5400" dirty="0">
                <a:ea typeface="ＭＳ Ｐゴシック"/>
                <a:cs typeface="ＭＳ Ｐゴシック"/>
              </a:rPr>
            </a:br>
            <a:r>
              <a:rPr lang="en-US" sz="5400" u="sng" dirty="0">
                <a:ea typeface="ＭＳ Ｐゴシック"/>
                <a:cs typeface="ＭＳ Ｐゴシック"/>
              </a:rPr>
              <a:t>ALL</a:t>
            </a:r>
            <a:r>
              <a:rPr lang="en-US" sz="5400" dirty="0">
                <a:ea typeface="ＭＳ Ｐゴシック"/>
                <a:cs typeface="ＭＳ Ｐゴシック"/>
              </a:rPr>
              <a:t> combatants:</a:t>
            </a:r>
            <a:br>
              <a:rPr lang="en-US" sz="5400" u="sng" dirty="0">
                <a:ea typeface="ＭＳ Ｐゴシック"/>
                <a:cs typeface="ＭＳ Ｐゴシック"/>
              </a:rPr>
            </a:br>
            <a:br>
              <a:rPr lang="en-US" sz="5400" u="sng" dirty="0">
                <a:ea typeface="ＭＳ Ｐゴシック"/>
                <a:cs typeface="ＭＳ Ｐゴシック"/>
              </a:rPr>
            </a:br>
            <a:r>
              <a:rPr lang="en-US" sz="3600" dirty="0">
                <a:ea typeface="ＭＳ Ｐゴシック"/>
                <a:cs typeface="ＭＳ Ｐゴシック"/>
              </a:rPr>
              <a:t>Self and buddy aid should be part of the Warrior Culture in all combat units.</a:t>
            </a:r>
          </a:p>
        </p:txBody>
      </p:sp>
    </p:spTree>
    <p:extLst>
      <p:ext uri="{BB962C8B-B14F-4D97-AF65-F5344CB8AC3E}">
        <p14:creationId xmlns:p14="http://schemas.microsoft.com/office/powerpoint/2010/main" val="1198743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6858000" cy="1143000"/>
          </a:xfrm>
        </p:spPr>
        <p:txBody>
          <a:bodyPr lIns="91408" tIns="45704" rIns="91408" bIns="45704"/>
          <a:lstStyle/>
          <a:p>
            <a:pPr eaLnBrk="1" hangingPunct="1"/>
            <a:r>
              <a:rPr lang="en-US" sz="4400" dirty="0"/>
              <a:t>Eliminating Preventable Death on the Battlefield</a:t>
            </a:r>
          </a:p>
        </p:txBody>
      </p:sp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295275" y="4191000"/>
            <a:ext cx="8584353" cy="261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pPr>
              <a:buFontTx/>
              <a:buChar char="•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Kotwal et al – Archives of Surgery 2011</a:t>
            </a:r>
          </a:p>
          <a:p>
            <a:pPr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Rangers and docs trained in TCCC</a:t>
            </a:r>
          </a:p>
          <a:p>
            <a:pPr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U.S. military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preventable deaths: </a:t>
            </a: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24%</a:t>
            </a:r>
          </a:p>
          <a:p>
            <a:pPr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Ranger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preventable death incidence: </a:t>
            </a: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3%</a:t>
            </a:r>
          </a:p>
          <a:p>
            <a:pPr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Almost a 90% difference in preventable deaths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3" name="Picture 4" descr="CUF Tourniquet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52588"/>
            <a:ext cx="26670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672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76200"/>
            <a:ext cx="7848600" cy="1143000"/>
          </a:xfrm>
        </p:spPr>
        <p:txBody>
          <a:bodyPr/>
          <a:lstStyle/>
          <a:p>
            <a:r>
              <a:rPr lang="en-US" sz="4400" dirty="0"/>
              <a:t>TCCC in Canadian Forces</a:t>
            </a:r>
            <a:br>
              <a:rPr lang="en-US" sz="4400" dirty="0"/>
            </a:br>
            <a:r>
              <a:rPr lang="en-US" sz="4400" dirty="0"/>
              <a:t>Savage et al: Can J Surg 2011</a:t>
            </a:r>
          </a:p>
        </p:txBody>
      </p:sp>
      <p:pic>
        <p:nvPicPr>
          <p:cNvPr id="67586" name="Picture 3" descr="Savage 2011 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6850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4" descr="Savage 2011 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0" y="5943600"/>
            <a:ext cx="655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89" name="Line 6"/>
          <p:cNvSpPr>
            <a:spLocks noChangeShapeType="1"/>
          </p:cNvSpPr>
          <p:nvPr/>
        </p:nvSpPr>
        <p:spPr bwMode="auto">
          <a:xfrm>
            <a:off x="1524000" y="5486400"/>
            <a:ext cx="762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24000" y="4114800"/>
            <a:ext cx="754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572000"/>
            <a:ext cx="510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58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6858000" cy="1295400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rgbClr val="FF0000"/>
                </a:solidFill>
                <a:ea typeface="ＭＳ Ｐゴシック"/>
                <a:cs typeface="ＭＳ Ｐゴシック"/>
              </a:rPr>
              <a:t>Train ALL Combatants in TCCC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46238"/>
            <a:ext cx="8534400" cy="2605087"/>
          </a:xfrm>
        </p:spPr>
        <p:txBody>
          <a:bodyPr/>
          <a:lstStyle/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Service medical departments are responsible for training combat medical personnel only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Line commanders must take the lead to have an effective TCCC training program for </a:t>
            </a:r>
            <a:r>
              <a:rPr lang="en-US" sz="2800" b="1" i="1" dirty="0">
                <a:solidFill>
                  <a:srgbClr val="FF0000"/>
                </a:solidFill>
                <a:ea typeface="ＭＳ Ｐゴシック"/>
                <a:cs typeface="ＭＳ Ｐゴシック"/>
              </a:rPr>
              <a:t>all</a:t>
            </a: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combatants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Ranger First Responder Course is the best model</a:t>
            </a:r>
          </a:p>
          <a:p>
            <a:pPr eaLnBrk="1" hangingPunct="1"/>
            <a:endParaRPr lang="en-US" sz="28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68611" name="Picture 6" descr="DL 090925 Army in A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251325"/>
            <a:ext cx="37957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509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>
          <a:xfrm>
            <a:off x="914400" y="28956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Documentation of TCCC Care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848600" cy="11430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TCCC Card –</a:t>
            </a:r>
            <a:br>
              <a:rPr lang="en-US" sz="4400" dirty="0">
                <a:ea typeface="ＭＳ Ｐゴシック"/>
                <a:cs typeface="ＭＳ Ｐゴシック"/>
              </a:rPr>
            </a:br>
            <a:r>
              <a:rPr lang="en-US" sz="4400" u="sng" dirty="0">
                <a:ea typeface="ＭＳ Ｐゴシック"/>
                <a:cs typeface="ＭＳ Ｐゴシック"/>
              </a:rPr>
              <a:t>Fill It Out!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4294967295"/>
          </p:nvPr>
        </p:nvSpPr>
        <p:spPr>
          <a:xfrm>
            <a:off x="381000" y="4800600"/>
            <a:ext cx="8686800" cy="68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b="1" dirty="0">
                <a:ea typeface="ＭＳ Ｐゴシック"/>
                <a:cs typeface="ＭＳ Ｐゴシック"/>
              </a:rPr>
              <a:t>You haven’t finished taking care of your casualty until this is done</a:t>
            </a:r>
          </a:p>
          <a:p>
            <a:pPr eaLnBrk="1" hangingPunct="1"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Mission Commanders – this is a l</a:t>
            </a:r>
            <a:r>
              <a:rPr lang="en-US" sz="2800" b="1" u="sng" dirty="0">
                <a:solidFill>
                  <a:srgbClr val="FF0000"/>
                </a:solidFill>
                <a:ea typeface="ＭＳ Ｐゴシック"/>
                <a:cs typeface="ＭＳ Ｐゴシック"/>
              </a:rPr>
              <a:t>eadership</a:t>
            </a: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issue!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72707" name="Picture 6" descr="TCCC Casualty 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84338"/>
            <a:ext cx="28956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3"/>
          <p:cNvSpPr>
            <a:spLocks noGrp="1"/>
          </p:cNvSpPr>
          <p:nvPr>
            <p:ph type="title" idx="4294967295"/>
          </p:nvPr>
        </p:nvSpPr>
        <p:spPr>
          <a:xfrm>
            <a:off x="1066800" y="0"/>
            <a:ext cx="6781800" cy="1143000"/>
          </a:xfrm>
        </p:spPr>
        <p:txBody>
          <a:bodyPr/>
          <a:lstStyle/>
          <a:p>
            <a:r>
              <a:rPr lang="en-US" sz="4400" dirty="0"/>
              <a:t>New TCCC Card</a:t>
            </a:r>
          </a:p>
        </p:txBody>
      </p:sp>
      <p:grpSp>
        <p:nvGrpSpPr>
          <p:cNvPr id="74754" name="Group 1"/>
          <p:cNvGrpSpPr>
            <a:grpSpLocks/>
          </p:cNvGrpSpPr>
          <p:nvPr/>
        </p:nvGrpSpPr>
        <p:grpSpPr bwMode="auto">
          <a:xfrm>
            <a:off x="914400" y="1260475"/>
            <a:ext cx="7239000" cy="5368925"/>
            <a:chOff x="1852551" y="1259774"/>
            <a:chExt cx="5427023" cy="4226626"/>
          </a:xfrm>
        </p:grpSpPr>
        <p:pic>
          <p:nvPicPr>
            <p:cNvPr id="747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5141" t="17844" r="43958" b="25175"/>
            <a:stretch>
              <a:fillRect/>
            </a:stretch>
          </p:blipFill>
          <p:spPr bwMode="auto">
            <a:xfrm>
              <a:off x="1852551" y="1318161"/>
              <a:ext cx="2719449" cy="4168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5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4892" t="17708" r="44051" b="24513"/>
            <a:stretch>
              <a:fillRect/>
            </a:stretch>
          </p:blipFill>
          <p:spPr bwMode="auto">
            <a:xfrm>
              <a:off x="4540054" y="1259774"/>
              <a:ext cx="2739520" cy="422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762000" y="-152400"/>
            <a:ext cx="8534400" cy="22098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The Forgotten Tourniquet</a:t>
            </a:r>
            <a:br>
              <a:rPr lang="en-US" sz="3600" dirty="0">
                <a:ea typeface="ＭＳ Ｐゴシック"/>
                <a:cs typeface="ＭＳ Ｐゴシック"/>
              </a:rPr>
            </a:br>
            <a:endParaRPr lang="en-US" sz="3600" dirty="0">
              <a:ea typeface="ＭＳ Ｐゴシック"/>
              <a:cs typeface="ＭＳ Ｐゴシック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04800" y="1752600"/>
            <a:ext cx="8686800" cy="3124200"/>
          </a:xfrm>
        </p:spPr>
        <p:txBody>
          <a:bodyPr/>
          <a:lstStyle/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There was an adverse outcome from a tourniquet that was left in place for approximately 8 hours.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Be aggressive about putting tourniquets on in Care Under Fire for any life-threatening extremity hemorrhage </a:t>
            </a:r>
            <a:r>
              <a:rPr lang="en-US" sz="2800" b="1" u="sng" dirty="0">
                <a:ea typeface="ＭＳ Ｐゴシック"/>
                <a:cs typeface="ＭＳ Ｐゴシック"/>
              </a:rPr>
              <a:t>BUT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Reassess the casualty in Tactical Field Care – remove it if it is not needed unless the casualty is in shock.</a:t>
            </a:r>
          </a:p>
          <a:p>
            <a:pPr eaLnBrk="1" hangingPunct="1"/>
            <a:r>
              <a:rPr lang="en-US" sz="2800" b="1" u="sng" dirty="0">
                <a:solidFill>
                  <a:srgbClr val="FF0000"/>
                </a:solidFill>
                <a:ea typeface="ＭＳ Ｐゴシック"/>
                <a:cs typeface="ＭＳ Ｐゴシック"/>
              </a:rPr>
              <a:t>Always</a:t>
            </a: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re-evaluate tourniquets at two hours and remove if possible.</a:t>
            </a:r>
          </a:p>
          <a:p>
            <a:pPr eaLnBrk="1" hangingPunct="1"/>
            <a:endParaRPr lang="en-US" sz="28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3"/>
          <p:cNvSpPr>
            <a:spLocks noGrp="1"/>
          </p:cNvSpPr>
          <p:nvPr>
            <p:ph type="title" idx="4294967295"/>
          </p:nvPr>
        </p:nvSpPr>
        <p:spPr>
          <a:xfrm>
            <a:off x="1447800" y="0"/>
            <a:ext cx="6781800" cy="1143000"/>
          </a:xfrm>
        </p:spPr>
        <p:txBody>
          <a:bodyPr/>
          <a:lstStyle/>
          <a:p>
            <a:r>
              <a:rPr lang="en-US" sz="4400" dirty="0"/>
              <a:t>New TCCC AAR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l="34822" t="16667" r="32735" b="6250"/>
          <a:stretch>
            <a:fillRect/>
          </a:stretch>
        </p:blipFill>
        <p:spPr bwMode="auto">
          <a:xfrm>
            <a:off x="76200" y="1219200"/>
            <a:ext cx="351313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 l="34575" t="16599" r="32713" b="6940"/>
          <a:stretch>
            <a:fillRect/>
          </a:stretch>
        </p:blipFill>
        <p:spPr bwMode="auto">
          <a:xfrm>
            <a:off x="3429000" y="1882775"/>
            <a:ext cx="3541713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 cstate="print"/>
          <a:srcRect l="34575" t="16599" r="32713" b="6940"/>
          <a:stretch>
            <a:fillRect/>
          </a:stretch>
        </p:blipFill>
        <p:spPr bwMode="auto">
          <a:xfrm>
            <a:off x="5526088" y="2667000"/>
            <a:ext cx="3541712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Slide Number Placeholder 2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9DD9EC-D65F-4DD3-A26F-FD1E2CBB6C78}" type="slidenum">
              <a:rPr lang="en-US">
                <a:latin typeface="Calibri" pitchFamily="34" charset="0"/>
              </a:rPr>
              <a:pPr algn="r"/>
              <a:t>40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           </a:t>
            </a:r>
            <a:endParaRPr lang="en-US" sz="7200" dirty="0">
              <a:ea typeface="ＭＳ Ｐゴシック"/>
              <a:cs typeface="ＭＳ Ｐゴシック"/>
            </a:endParaRPr>
          </a:p>
        </p:txBody>
      </p:sp>
      <p:sp>
        <p:nvSpPr>
          <p:cNvPr id="76802" name="Text Box 7"/>
          <p:cNvSpPr txBox="1">
            <a:spLocks noChangeArrowheads="1"/>
          </p:cNvSpPr>
          <p:nvPr/>
        </p:nvSpPr>
        <p:spPr bwMode="auto">
          <a:xfrm>
            <a:off x="2209800" y="5715000"/>
            <a:ext cx="41513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6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76803" name="Picture 9" descr="nmil third 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138" y="76200"/>
            <a:ext cx="3954462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 Box 10"/>
          <p:cNvSpPr txBox="1">
            <a:spLocks noChangeArrowheads="1"/>
          </p:cNvSpPr>
          <p:nvPr/>
        </p:nvSpPr>
        <p:spPr bwMode="auto">
          <a:xfrm>
            <a:off x="3046413" y="5954713"/>
            <a:ext cx="3430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 b="1" dirty="0"/>
              <a:t>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/>
          </p:cNvSpPr>
          <p:nvPr>
            <p:ph type="title" idx="4294967295"/>
          </p:nvPr>
        </p:nvSpPr>
        <p:spPr>
          <a:xfrm>
            <a:off x="1076325" y="228600"/>
            <a:ext cx="7543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/>
              <a:t>Tourniquet Mistakes</a:t>
            </a:r>
            <a:br>
              <a:rPr lang="en-US" sz="4800" dirty="0"/>
            </a:br>
            <a:r>
              <a:rPr lang="en-US" sz="4800" dirty="0"/>
              <a:t>to Avoid!</a:t>
            </a:r>
          </a:p>
        </p:txBody>
      </p:sp>
      <p:sp>
        <p:nvSpPr>
          <p:cNvPr id="24578" name="Rectangle 3"/>
          <p:cNvSpPr>
            <a:spLocks noGrp="1"/>
          </p:cNvSpPr>
          <p:nvPr>
            <p:ph idx="4294967295"/>
          </p:nvPr>
        </p:nvSpPr>
        <p:spPr>
          <a:xfrm>
            <a:off x="304800" y="1846263"/>
            <a:ext cx="8229600" cy="455453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b="1" dirty="0"/>
              <a:t>Not using a tourniquet when you should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1" dirty="0"/>
              <a:t>Using a tourniquet for minimal bleeding</a:t>
            </a:r>
          </a:p>
          <a:p>
            <a:pPr eaLnBrk="1" hangingPunct="1">
              <a:lnSpc>
                <a:spcPct val="75000"/>
              </a:lnSpc>
              <a:spcBef>
                <a:spcPts val="5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Leaving the TQ too high--if placed "high and tight" during Care Under Fire, move to just above the wound during TFC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1" dirty="0"/>
              <a:t>Not taking it off when indicated during TFC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1" dirty="0"/>
              <a:t>Taking TQ off when the casualty is in shock or has only a short transport time to the hospital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1" dirty="0"/>
              <a:t>Not making it tight enough – the tourniquet should both stop the bleeding and eliminate the distal pulse if the distal extremity is intact 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1" dirty="0"/>
              <a:t>Not using a </a:t>
            </a:r>
            <a:r>
              <a:rPr lang="en-US" sz="2400" b="1" dirty="0">
                <a:solidFill>
                  <a:srgbClr val="FF0000"/>
                </a:solidFill>
              </a:rPr>
              <a:t>second tourniquet</a:t>
            </a:r>
            <a:r>
              <a:rPr lang="en-US" sz="2400" b="1" dirty="0"/>
              <a:t> if needed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Waiting too long to put the tourniquet on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b="1" dirty="0"/>
              <a:t>Periodically loosening the tourniquet to allow blood flow to the injured extremity</a:t>
            </a:r>
          </a:p>
          <a:p>
            <a:pPr eaLnBrk="1" hangingPunct="1">
              <a:lnSpc>
                <a:spcPct val="75000"/>
              </a:lnSpc>
              <a:spcBef>
                <a:spcPts val="500"/>
              </a:spcBef>
            </a:pPr>
            <a:r>
              <a:rPr lang="en-US" sz="2400" b="1" dirty="0">
                <a:solidFill>
                  <a:srgbClr val="FF0000"/>
                </a:solidFill>
              </a:rPr>
              <a:t>Failing to reassess to make sure the bleeding is still stopped</a:t>
            </a:r>
          </a:p>
          <a:p>
            <a:pPr eaLnBrk="1" hangingPunct="1">
              <a:lnSpc>
                <a:spcPct val="70000"/>
              </a:lnSpc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Opioid Analgesics for Casualties in Shock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16002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4400" dirty="0"/>
              <a:t>NO Opioid Analgesia for Casualties in Shock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76200" y="2408238"/>
            <a:ext cx="8382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/>
              <a:t>Narcotics</a:t>
            </a:r>
            <a:r>
              <a:rPr lang="en-US" sz="2800" dirty="0"/>
              <a:t> (morphine and fentanyl) are </a:t>
            </a:r>
            <a:r>
              <a:rPr lang="en-US" sz="2800" b="1" dirty="0"/>
              <a:t>CONTRAINDICATED</a:t>
            </a:r>
            <a:r>
              <a:rPr lang="en-US" sz="2800" dirty="0"/>
              <a:t> for casualties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/>
              <a:t>    who are in shock or who are likely to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/>
              <a:t>    go into shock; these agents may worsen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/>
              <a:t>    their shock and increase the risk of death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sng" dirty="0"/>
              <a:t>Four</a:t>
            </a:r>
            <a:r>
              <a:rPr lang="en-US" sz="2800" dirty="0"/>
              <a:t> casualties in two successive weekly telecons were noted to have received narcotics and were in shock during transport or on admission to the MTFs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Use </a:t>
            </a:r>
            <a:r>
              <a:rPr lang="en-US" sz="2800" b="1" u="sng" dirty="0">
                <a:solidFill>
                  <a:srgbClr val="FF0000"/>
                </a:solidFill>
              </a:rPr>
              <a:t>ketamine</a:t>
            </a:r>
            <a:r>
              <a:rPr lang="en-US" sz="2800" b="1" dirty="0">
                <a:solidFill>
                  <a:srgbClr val="FF0000"/>
                </a:solidFill>
              </a:rPr>
              <a:t> for casualties who are in shock or at risk of going into shock but are still having significant pain  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8675" name="Picture 3" descr="morphine 20mg Inj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1524000"/>
            <a:ext cx="26098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6477000" y="1600200"/>
            <a:ext cx="2286000" cy="1981200"/>
          </a:xfrm>
          <a:prstGeom prst="ellips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6781800" y="1905000"/>
            <a:ext cx="1676400" cy="12954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990600" y="2667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Untreated Pain on the Battlefield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52400" y="2590800"/>
            <a:ext cx="3429000" cy="1524000"/>
          </a:xfrm>
          <a:prstGeom prst="rect">
            <a:avLst/>
          </a:prstGeom>
          <a:solidFill>
            <a:srgbClr val="CCFFFF">
              <a:alpha val="2509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277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28600" y="2667000"/>
            <a:ext cx="335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 i="1" dirty="0">
                <a:latin typeface="Arial" charset="0"/>
              </a:rPr>
              <a:t>Slide courtesy of MAJ </a:t>
            </a:r>
          </a:p>
          <a:p>
            <a:r>
              <a:rPr lang="en-US" sz="2000" b="1" i="1" dirty="0">
                <a:latin typeface="Arial" charset="0"/>
              </a:rPr>
              <a:t>     John Robinson</a:t>
            </a:r>
          </a:p>
          <a:p>
            <a:pPr>
              <a:buFontTx/>
              <a:buChar char="•"/>
            </a:pPr>
            <a:r>
              <a:rPr lang="en-US" sz="2000" b="1" i="1" dirty="0">
                <a:latin typeface="Arial" charset="0"/>
              </a:rPr>
              <a:t> Data from JTS/JTTS</a:t>
            </a:r>
          </a:p>
          <a:p>
            <a:r>
              <a:rPr lang="en-US" sz="2000" b="1" i="1" dirty="0">
                <a:latin typeface="Arial" charset="0"/>
              </a:rPr>
              <a:t>     TCCC AARs and PHTR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52400" y="2590800"/>
            <a:ext cx="3505200" cy="1447800"/>
          </a:xfrm>
          <a:prstGeom prst="rect">
            <a:avLst/>
          </a:prstGeom>
          <a:solidFill>
            <a:srgbClr val="CCFFFF">
              <a:alpha val="39999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CC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2217</Words>
  <Application>Microsoft Office PowerPoint</Application>
  <PresentationFormat>On-screen Show (4:3)</PresentationFormat>
  <Paragraphs>356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ＭＳ Ｐゴシック</vt:lpstr>
      <vt:lpstr>Arial</vt:lpstr>
      <vt:lpstr>Calibri</vt:lpstr>
      <vt:lpstr>Garamond</vt:lpstr>
      <vt:lpstr>Times New Roman</vt:lpstr>
      <vt:lpstr>TCCC</vt:lpstr>
      <vt:lpstr>Direct from the Battlefield:  Tactical Combat Casualty Care Performance Improvement Items   </vt:lpstr>
      <vt:lpstr>Sources of TCCC Opportunities to Improve:</vt:lpstr>
      <vt:lpstr>The Forgotten Tourniquet</vt:lpstr>
      <vt:lpstr>The Forgotten Tourniquet </vt:lpstr>
      <vt:lpstr>Tourniquet Mistakes to Avoid!</vt:lpstr>
      <vt:lpstr>Opioid Analgesics for Casualties in Shock</vt:lpstr>
      <vt:lpstr>NO Opioid Analgesia for Casualties in Shock</vt:lpstr>
      <vt:lpstr>Untreated Pain on the Battlefield</vt:lpstr>
      <vt:lpstr>PowerPoint Presentation</vt:lpstr>
      <vt:lpstr>Case Report </vt:lpstr>
      <vt:lpstr>Opioid Analgesics Given in Combination with Benzodiazepines</vt:lpstr>
      <vt:lpstr>Warning: Opioids and Benzos</vt:lpstr>
      <vt:lpstr>Penetrating Eye Injuries</vt:lpstr>
      <vt:lpstr>Penetrating Eye Trauma</vt:lpstr>
      <vt:lpstr>Patched Open Globe  </vt:lpstr>
      <vt:lpstr>Antibiotics after Eye Injuries   </vt:lpstr>
      <vt:lpstr>Tension Pneumothorax</vt:lpstr>
      <vt:lpstr>PowerPoint Presentation</vt:lpstr>
      <vt:lpstr>Combat Gauze</vt:lpstr>
      <vt:lpstr>External Hemorrhage –  No Combat Gauze</vt:lpstr>
      <vt:lpstr>Combat Gauze </vt:lpstr>
      <vt:lpstr>Junctional Hemorrhage</vt:lpstr>
      <vt:lpstr>PowerPoint Presentation</vt:lpstr>
      <vt:lpstr>IED Blast Injury  </vt:lpstr>
      <vt:lpstr>Junctional Tourniquets</vt:lpstr>
      <vt:lpstr>TCCC Training</vt:lpstr>
      <vt:lpstr>PowerPoint Presentation</vt:lpstr>
      <vt:lpstr>Problems with Non-Standard TCCC Courses</vt:lpstr>
      <vt:lpstr>PowerPoint Presentation</vt:lpstr>
      <vt:lpstr>Inappropriate Training</vt:lpstr>
      <vt:lpstr>NAEMT TCCC Courses: Advantages</vt:lpstr>
      <vt:lpstr>NAEMT TCCC Courses: Advantages</vt:lpstr>
      <vt:lpstr>TCCC Training for ALL combatants:  Self and buddy aid should be part of the Warrior Culture in all combat units.</vt:lpstr>
      <vt:lpstr>Eliminating Preventable Death on the Battlefield</vt:lpstr>
      <vt:lpstr>TCCC in Canadian Forces Savage et al: Can J Surg 2011</vt:lpstr>
      <vt:lpstr>Train ALL Combatants in TCCC</vt:lpstr>
      <vt:lpstr>Documentation of TCCC Care</vt:lpstr>
      <vt:lpstr>TCCC Card – Fill It Out!</vt:lpstr>
      <vt:lpstr>New TCCC Card</vt:lpstr>
      <vt:lpstr>New TCCC AAR</vt:lpstr>
      <vt:lpstr>         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0202PP06 Direct from the Battlefield 140602</dc:title>
  <dc:subject>TCCC</dc:subject>
  <dc:creator/>
  <cp:lastModifiedBy/>
  <cp:revision>1</cp:revision>
  <dcterms:created xsi:type="dcterms:W3CDTF">2014-09-23T15:48:24Z</dcterms:created>
  <dcterms:modified xsi:type="dcterms:W3CDTF">2016-05-31T16:37:53Z</dcterms:modified>
</cp:coreProperties>
</file>