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301" r:id="rId37"/>
    <p:sldId id="302" r:id="rId38"/>
    <p:sldId id="303" r:id="rId39"/>
    <p:sldId id="305" r:id="rId40"/>
    <p:sldId id="304"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650" autoAdjust="0"/>
    <p:restoredTop sz="71651" autoAdjust="0"/>
  </p:normalViewPr>
  <p:slideViewPr>
    <p:cSldViewPr>
      <p:cViewPr varScale="1">
        <p:scale>
          <a:sx n="64" d="100"/>
          <a:sy n="64" d="100"/>
        </p:scale>
        <p:origin x="594" y="60"/>
      </p:cViewPr>
      <p:guideLst>
        <p:guide orient="horz" pos="2160"/>
        <p:guide pos="2880"/>
      </p:guideLst>
    </p:cSldViewPr>
  </p:slideViewPr>
  <p:outlineViewPr>
    <p:cViewPr>
      <p:scale>
        <a:sx n="33" d="100"/>
        <a:sy n="33" d="100"/>
      </p:scale>
      <p:origin x="0" y="32034"/>
    </p:cViewPr>
  </p:outlineViewPr>
  <p:notesTextViewPr>
    <p:cViewPr>
      <p:scale>
        <a:sx n="100" d="100"/>
        <a:sy n="100" d="100"/>
      </p:scale>
      <p:origin x="0" y="0"/>
    </p:cViewPr>
  </p:notesTextViewPr>
  <p:sorterViewPr>
    <p:cViewPr>
      <p:scale>
        <a:sx n="66" d="100"/>
        <a:sy n="66" d="100"/>
      </p:scale>
      <p:origin x="0" y="9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84" charset="0"/>
              </a:defRPr>
            </a:lvl1pPr>
          </a:lstStyle>
          <a:p>
            <a:pPr>
              <a:defRPr/>
            </a:pPr>
            <a:fld id="{4BCB34E4-167E-4607-9DA1-9B92A40FB1E7}" type="datetime1">
              <a:rPr lang="en-US"/>
              <a:pPr>
                <a:defRPr/>
              </a:pPr>
              <a:t>9/27/2016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84" charset="0"/>
              </a:defRPr>
            </a:lvl1pPr>
          </a:lstStyle>
          <a:p>
            <a:pPr>
              <a:defRPr/>
            </a:pPr>
            <a:fld id="{25355BB3-B0BA-4071-8F6B-BD66299119F8}" type="slidenum">
              <a:rPr lang="en-US"/>
              <a:pPr>
                <a:defRPr/>
              </a:pPr>
              <a:t>‹#›</a:t>
            </a:fld>
            <a:endParaRPr lang="en-US" dirty="0"/>
          </a:p>
        </p:txBody>
      </p:sp>
    </p:spTree>
    <p:extLst>
      <p:ext uri="{BB962C8B-B14F-4D97-AF65-F5344CB8AC3E}">
        <p14:creationId xmlns:p14="http://schemas.microsoft.com/office/powerpoint/2010/main" val="2107593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a:defRPr>
    </a:lvl1pPr>
    <a:lvl2pPr marL="457200"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a:defRPr>
    </a:lvl2pPr>
    <a:lvl3pPr marL="914400"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a:defRPr>
    </a:lvl3pPr>
    <a:lvl4pPr marL="1371600"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a:defRPr>
    </a:lvl4pPr>
    <a:lvl5pPr marL="1828800"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bwMode="auto">
          <a:noFill/>
          <a:ln>
            <a:miter lim="800000"/>
            <a:headEnd/>
            <a:tailEnd/>
          </a:ln>
        </p:spPr>
        <p:txBody>
          <a:bodyPr/>
          <a:lstStyle/>
          <a:p>
            <a:fld id="{6A37C0B5-6A59-438F-9014-B8AB1E0328B4}" type="slidenum">
              <a:rPr lang="en-US" smtClean="0">
                <a:latin typeface="Arial" charset="0"/>
                <a:ea typeface="ＭＳ Ｐゴシック"/>
                <a:cs typeface="ＭＳ Ｐゴシック"/>
              </a:rPr>
              <a:pPr/>
              <a:t>1</a:t>
            </a:fld>
            <a:endParaRPr lang="en-US" dirty="0">
              <a:latin typeface="Arial" charset="0"/>
              <a:ea typeface="ＭＳ Ｐゴシック"/>
              <a:cs typeface="ＭＳ Ｐゴシック"/>
            </a:endParaRPr>
          </a:p>
        </p:txBody>
      </p:sp>
      <p:sp>
        <p:nvSpPr>
          <p:cNvPr id="174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We’ve talked about the basic</a:t>
            </a:r>
            <a:r>
              <a:rPr lang="en-US" baseline="0" dirty="0">
                <a:ea typeface="ＭＳ Ｐゴシック"/>
              </a:rPr>
              <a:t> TCCC trauma management plan.</a:t>
            </a:r>
            <a:endParaRPr lang="en-US" dirty="0">
              <a:ea typeface="ＭＳ Ｐゴシック"/>
            </a:endParaRPr>
          </a:p>
          <a:p>
            <a:pPr eaLnBrk="1" hangingPunct="1">
              <a:spcBef>
                <a:spcPct val="0"/>
              </a:spcBef>
            </a:pPr>
            <a:r>
              <a:rPr lang="en-US" dirty="0">
                <a:ea typeface="ＭＳ Ｐゴシック"/>
              </a:rPr>
              <a:t>Now let’s apply the guidelines to some selected scenarios.</a:t>
            </a:r>
          </a:p>
          <a:p>
            <a:pPr eaLnBrk="1" hangingPunct="1">
              <a:spcBef>
                <a:spcPct val="0"/>
              </a:spcBef>
            </a:pPr>
            <a:endParaRPr lang="en-US" dirty="0">
              <a:ea typeface="ＭＳ Ｐゴシック"/>
            </a:endParaRPr>
          </a:p>
        </p:txBody>
      </p:sp>
    </p:spTree>
    <p:extLst>
      <p:ext uri="{BB962C8B-B14F-4D97-AF65-F5344CB8AC3E}">
        <p14:creationId xmlns:p14="http://schemas.microsoft.com/office/powerpoint/2010/main" val="2920157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bwMode="auto">
          <a:noFill/>
          <a:ln>
            <a:miter lim="800000"/>
            <a:headEnd/>
            <a:tailEnd/>
          </a:ln>
        </p:spPr>
        <p:txBody>
          <a:bodyPr/>
          <a:lstStyle/>
          <a:p>
            <a:fld id="{531CAD8B-69A0-4418-8975-D441291F266D}" type="slidenum">
              <a:rPr lang="en-US" smtClean="0">
                <a:latin typeface="Arial" charset="0"/>
                <a:ea typeface="ＭＳ Ｐゴシック"/>
                <a:cs typeface="ＭＳ Ｐゴシック"/>
              </a:rPr>
              <a:pPr/>
              <a:t>10</a:t>
            </a:fld>
            <a:endParaRPr lang="en-US" dirty="0">
              <a:latin typeface="Arial" charset="0"/>
              <a:ea typeface="ＭＳ Ｐゴシック"/>
              <a:cs typeface="ＭＳ Ｐゴシック"/>
            </a:endParaRPr>
          </a:p>
        </p:txBody>
      </p:sp>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1026844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bwMode="auto">
          <a:noFill/>
          <a:ln>
            <a:miter lim="800000"/>
            <a:headEnd/>
            <a:tailEnd/>
          </a:ln>
        </p:spPr>
        <p:txBody>
          <a:bodyPr/>
          <a:lstStyle/>
          <a:p>
            <a:fld id="{892D79B8-5366-4035-BFAB-ACD1E0302BA1}" type="slidenum">
              <a:rPr lang="en-US" smtClean="0">
                <a:latin typeface="Arial" charset="0"/>
                <a:ea typeface="ＭＳ Ｐゴシック"/>
                <a:cs typeface="ＭＳ Ｐゴシック"/>
              </a:rPr>
              <a:pPr/>
              <a:t>11</a:t>
            </a:fld>
            <a:endParaRPr lang="en-US" dirty="0">
              <a:latin typeface="Arial" charset="0"/>
              <a:ea typeface="ＭＳ Ｐゴシック"/>
              <a:cs typeface="ＭＳ Ｐゴシック"/>
            </a:endParaRPr>
          </a:p>
        </p:txBody>
      </p:sp>
      <p:sp>
        <p:nvSpPr>
          <p:cNvPr id="378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9976973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bwMode="auto">
          <a:noFill/>
          <a:ln>
            <a:miter lim="800000"/>
            <a:headEnd/>
            <a:tailEnd/>
          </a:ln>
        </p:spPr>
        <p:txBody>
          <a:bodyPr/>
          <a:lstStyle/>
          <a:p>
            <a:fld id="{F920C904-1739-485A-B69F-209770B31E70}" type="slidenum">
              <a:rPr lang="en-US" smtClean="0">
                <a:latin typeface="Arial" charset="0"/>
                <a:ea typeface="ＭＳ Ｐゴシック"/>
                <a:cs typeface="ＭＳ Ｐゴシック"/>
              </a:rPr>
              <a:pPr/>
              <a:t>12</a:t>
            </a:fld>
            <a:endParaRPr lang="en-US" dirty="0">
              <a:latin typeface="Arial" charset="0"/>
              <a:ea typeface="ＭＳ Ｐゴシック"/>
              <a:cs typeface="ＭＳ Ｐゴシック"/>
            </a:endParaRPr>
          </a:p>
        </p:txBody>
      </p:sp>
      <p:sp>
        <p:nvSpPr>
          <p:cNvPr id="399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3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Note the makeshift tourniquet. When we first started the war in Afghanistan, most U.S. forces were not deploying with issued tourniquets.</a:t>
            </a:r>
          </a:p>
        </p:txBody>
      </p:sp>
    </p:spTree>
    <p:extLst>
      <p:ext uri="{BB962C8B-B14F-4D97-AF65-F5344CB8AC3E}">
        <p14:creationId xmlns:p14="http://schemas.microsoft.com/office/powerpoint/2010/main" val="7467095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bwMode="auto">
          <a:noFill/>
          <a:ln>
            <a:miter lim="800000"/>
            <a:headEnd/>
            <a:tailEnd/>
          </a:ln>
        </p:spPr>
        <p:txBody>
          <a:bodyPr/>
          <a:lstStyle/>
          <a:p>
            <a:fld id="{92825A84-706D-4BF5-8A2D-35949FB4E6BD}" type="slidenum">
              <a:rPr lang="en-US" smtClean="0">
                <a:latin typeface="Arial" charset="0"/>
                <a:ea typeface="ＭＳ Ｐゴシック"/>
                <a:cs typeface="ＭＳ Ｐゴシック"/>
              </a:rPr>
              <a:pPr/>
              <a:t>13</a:t>
            </a:fld>
            <a:endParaRPr lang="en-US" dirty="0">
              <a:latin typeface="Arial" charset="0"/>
              <a:ea typeface="ＭＳ Ｐゴシック"/>
              <a:cs typeface="ＭＳ Ｐゴシック"/>
            </a:endParaRPr>
          </a:p>
        </p:txBody>
      </p:sp>
      <p:sp>
        <p:nvSpPr>
          <p:cNvPr id="419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You need to be able to get a tourniquet on a wounded teammate with zero illumination.</a:t>
            </a:r>
          </a:p>
        </p:txBody>
      </p:sp>
    </p:spTree>
    <p:extLst>
      <p:ext uri="{BB962C8B-B14F-4D97-AF65-F5344CB8AC3E}">
        <p14:creationId xmlns:p14="http://schemas.microsoft.com/office/powerpoint/2010/main" val="527048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bwMode="auto">
          <a:noFill/>
          <a:ln>
            <a:miter lim="800000"/>
            <a:headEnd/>
            <a:tailEnd/>
          </a:ln>
        </p:spPr>
        <p:txBody>
          <a:bodyPr/>
          <a:lstStyle/>
          <a:p>
            <a:fld id="{B713B1CA-957E-4CC4-B608-AE3422AA6B6A}" type="slidenum">
              <a:rPr lang="en-US" smtClean="0">
                <a:latin typeface="Arial" charset="0"/>
                <a:ea typeface="ＭＳ Ｐゴシック"/>
                <a:cs typeface="ＭＳ Ｐゴシック"/>
              </a:rPr>
              <a:pPr/>
              <a:t>14</a:t>
            </a:fld>
            <a:endParaRPr lang="en-US" dirty="0">
              <a:latin typeface="Arial" charset="0"/>
              <a:ea typeface="ＭＳ Ｐゴシック"/>
              <a:cs typeface="ＭＳ Ｐゴシック"/>
            </a:endParaRPr>
          </a:p>
        </p:txBody>
      </p:sp>
      <p:sp>
        <p:nvSpPr>
          <p:cNvPr id="440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10474875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bwMode="auto">
          <a:noFill/>
          <a:ln>
            <a:miter lim="800000"/>
            <a:headEnd/>
            <a:tailEnd/>
          </a:ln>
        </p:spPr>
        <p:txBody>
          <a:bodyPr/>
          <a:lstStyle/>
          <a:p>
            <a:fld id="{1E94B0E8-AA36-4CCF-A1AF-CFBAD97576F5}" type="slidenum">
              <a:rPr lang="en-US" smtClean="0">
                <a:latin typeface="Arial" charset="0"/>
                <a:ea typeface="ＭＳ Ｐゴシック"/>
                <a:cs typeface="ＭＳ Ｐゴシック"/>
              </a:rPr>
              <a:pPr/>
              <a:t>15</a:t>
            </a:fld>
            <a:endParaRPr lang="en-US" dirty="0">
              <a:latin typeface="Arial" charset="0"/>
              <a:ea typeface="ＭＳ Ｐゴシック"/>
              <a:cs typeface="ＭＳ Ｐゴシック"/>
            </a:endParaRPr>
          </a:p>
        </p:txBody>
      </p:sp>
      <p:sp>
        <p:nvSpPr>
          <p:cNvPr id="460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Experienced combat medical personnel say that moving the casualty is typically the biggest challenge in TCCC.</a:t>
            </a:r>
          </a:p>
        </p:txBody>
      </p:sp>
    </p:spTree>
    <p:extLst>
      <p:ext uri="{BB962C8B-B14F-4D97-AF65-F5344CB8AC3E}">
        <p14:creationId xmlns:p14="http://schemas.microsoft.com/office/powerpoint/2010/main" val="519113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bwMode="auto">
          <a:noFill/>
          <a:ln>
            <a:miter lim="800000"/>
            <a:headEnd/>
            <a:tailEnd/>
          </a:ln>
        </p:spPr>
        <p:txBody>
          <a:bodyPr/>
          <a:lstStyle/>
          <a:p>
            <a:fld id="{0F723890-24D9-49C2-B51D-8A8F08EF9093}" type="slidenum">
              <a:rPr lang="en-US" smtClean="0">
                <a:latin typeface="Arial" charset="0"/>
                <a:ea typeface="ＭＳ Ｐゴシック"/>
                <a:cs typeface="ＭＳ Ｐゴシック"/>
              </a:rPr>
              <a:pPr/>
              <a:t>16</a:t>
            </a:fld>
            <a:endParaRPr lang="en-US" dirty="0">
              <a:latin typeface="Arial" charset="0"/>
              <a:ea typeface="ＭＳ Ｐゴシック"/>
              <a:cs typeface="ＭＳ Ｐゴシック"/>
            </a:endParaRPr>
          </a:p>
        </p:txBody>
      </p:sp>
      <p:sp>
        <p:nvSpPr>
          <p:cNvPr id="481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lnSpc>
                <a:spcPct val="80000"/>
              </a:lnSpc>
              <a:spcBef>
                <a:spcPct val="0"/>
              </a:spcBef>
            </a:pPr>
            <a:r>
              <a:rPr lang="en-US" sz="900" dirty="0">
                <a:ea typeface="ＭＳ Ｐゴシック"/>
              </a:rPr>
              <a:t>Was the tourniquet a good move?</a:t>
            </a:r>
            <a:endParaRPr lang="en-US" sz="900" u="sng" dirty="0">
              <a:ea typeface="ＭＳ Ｐゴシック"/>
            </a:endParaRPr>
          </a:p>
          <a:p>
            <a:pPr eaLnBrk="1" hangingPunct="1">
              <a:lnSpc>
                <a:spcPct val="80000"/>
              </a:lnSpc>
              <a:spcBef>
                <a:spcPct val="0"/>
              </a:spcBef>
            </a:pPr>
            <a:r>
              <a:rPr lang="en-US" sz="900" dirty="0">
                <a:ea typeface="ＭＳ Ｐゴシック"/>
              </a:rPr>
              <a:t>	Absolutely – probably saved the casualty’s life.</a:t>
            </a:r>
          </a:p>
          <a:p>
            <a:pPr eaLnBrk="1" hangingPunct="1">
              <a:lnSpc>
                <a:spcPct val="80000"/>
              </a:lnSpc>
              <a:spcBef>
                <a:spcPct val="0"/>
              </a:spcBef>
            </a:pPr>
            <a:endParaRPr lang="en-US" sz="900" dirty="0">
              <a:ea typeface="ＭＳ Ｐゴシック"/>
            </a:endParaRPr>
          </a:p>
          <a:p>
            <a:pPr eaLnBrk="1" hangingPunct="1">
              <a:lnSpc>
                <a:spcPct val="80000"/>
              </a:lnSpc>
              <a:spcBef>
                <a:spcPct val="0"/>
              </a:spcBef>
            </a:pPr>
            <a:r>
              <a:rPr lang="en-US" sz="900" dirty="0">
                <a:ea typeface="ＭＳ Ｐゴシック"/>
              </a:rPr>
              <a:t>Would a pressure dressing have been a good idea if tolerated by the patient?</a:t>
            </a:r>
          </a:p>
          <a:p>
            <a:pPr eaLnBrk="1" hangingPunct="1">
              <a:lnSpc>
                <a:spcPct val="80000"/>
              </a:lnSpc>
              <a:spcBef>
                <a:spcPct val="0"/>
              </a:spcBef>
            </a:pPr>
            <a:r>
              <a:rPr lang="en-US" sz="900" dirty="0">
                <a:ea typeface="ＭＳ Ｐゴシック"/>
              </a:rPr>
              <a:t>	NO – a pressure dressing won’t necessarily stop a big bleeder.</a:t>
            </a:r>
          </a:p>
          <a:p>
            <a:pPr eaLnBrk="1" hangingPunct="1">
              <a:lnSpc>
                <a:spcPct val="80000"/>
              </a:lnSpc>
              <a:spcBef>
                <a:spcPct val="0"/>
              </a:spcBef>
            </a:pPr>
            <a:endParaRPr lang="en-US" sz="900" dirty="0">
              <a:ea typeface="ＭＳ Ｐゴシック"/>
            </a:endParaRPr>
          </a:p>
          <a:p>
            <a:pPr eaLnBrk="1" hangingPunct="1">
              <a:lnSpc>
                <a:spcPct val="80000"/>
              </a:lnSpc>
              <a:spcBef>
                <a:spcPct val="0"/>
              </a:spcBef>
            </a:pPr>
            <a:endParaRPr lang="en-US" sz="900" dirty="0">
              <a:ea typeface="ＭＳ Ｐゴシック"/>
            </a:endParaRPr>
          </a:p>
        </p:txBody>
      </p:sp>
    </p:spTree>
    <p:extLst>
      <p:ext uri="{BB962C8B-B14F-4D97-AF65-F5344CB8AC3E}">
        <p14:creationId xmlns:p14="http://schemas.microsoft.com/office/powerpoint/2010/main" val="5961357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Now let’s look at a scenario in urban warfare operations.</a:t>
            </a:r>
          </a:p>
          <a:p>
            <a:pPr eaLnBrk="1" hangingPunct="1">
              <a:spcBef>
                <a:spcPct val="0"/>
              </a:spcBef>
            </a:pPr>
            <a:endParaRPr lang="en-US" dirty="0">
              <a:ea typeface="ＭＳ Ｐゴシック"/>
            </a:endParaRPr>
          </a:p>
        </p:txBody>
      </p:sp>
      <p:sp>
        <p:nvSpPr>
          <p:cNvPr id="52227" name="Slide Number Placeholder 3"/>
          <p:cNvSpPr>
            <a:spLocks noGrp="1"/>
          </p:cNvSpPr>
          <p:nvPr>
            <p:ph type="sldNum" sz="quarter" idx="5"/>
          </p:nvPr>
        </p:nvSpPr>
        <p:spPr bwMode="auto">
          <a:noFill/>
          <a:ln>
            <a:miter lim="800000"/>
            <a:headEnd/>
            <a:tailEnd/>
          </a:ln>
        </p:spPr>
        <p:txBody>
          <a:bodyPr/>
          <a:lstStyle/>
          <a:p>
            <a:fld id="{49883CB5-7F76-444C-9E5D-78F667866F70}" type="slidenum">
              <a:rPr lang="en-US" smtClean="0">
                <a:latin typeface="Arial" charset="0"/>
                <a:ea typeface="ＭＳ Ｐゴシック"/>
                <a:cs typeface="ＭＳ Ｐゴシック"/>
              </a:rPr>
              <a:pPr/>
              <a:t>17</a:t>
            </a:fld>
            <a:endParaRPr lang="en-US" dirty="0">
              <a:latin typeface="Arial" charset="0"/>
              <a:ea typeface="ＭＳ Ｐゴシック"/>
              <a:cs typeface="ＭＳ Ｐゴシック"/>
            </a:endParaRPr>
          </a:p>
        </p:txBody>
      </p:sp>
    </p:spTree>
    <p:extLst>
      <p:ext uri="{BB962C8B-B14F-4D97-AF65-F5344CB8AC3E}">
        <p14:creationId xmlns:p14="http://schemas.microsoft.com/office/powerpoint/2010/main" val="12423369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bwMode="auto">
          <a:noFill/>
          <a:ln>
            <a:miter lim="800000"/>
            <a:headEnd/>
            <a:tailEnd/>
          </a:ln>
        </p:spPr>
        <p:txBody>
          <a:bodyPr/>
          <a:lstStyle/>
          <a:p>
            <a:fld id="{84807B97-60A6-4B07-9A82-0DEA10983DE1}" type="slidenum">
              <a:rPr lang="en-US" smtClean="0">
                <a:latin typeface="Arial" charset="0"/>
                <a:ea typeface="ＭＳ Ｐゴシック"/>
                <a:cs typeface="ＭＳ Ｐゴシック"/>
              </a:rPr>
              <a:pPr/>
              <a:t>18</a:t>
            </a:fld>
            <a:endParaRPr lang="en-US" dirty="0">
              <a:latin typeface="Arial" charset="0"/>
              <a:ea typeface="ＭＳ Ｐゴシック"/>
              <a:cs typeface="ＭＳ Ｐゴシック"/>
            </a:endParaRPr>
          </a:p>
        </p:txBody>
      </p:sp>
      <p:sp>
        <p:nvSpPr>
          <p:cNvPr id="542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Anybody recognize this casualty?</a:t>
            </a:r>
          </a:p>
          <a:p>
            <a:pPr eaLnBrk="1" hangingPunct="1">
              <a:spcBef>
                <a:spcPct val="0"/>
              </a:spcBef>
            </a:pPr>
            <a:r>
              <a:rPr lang="en-US" dirty="0">
                <a:ea typeface="ＭＳ Ｐゴシック"/>
              </a:rPr>
              <a:t>	This was the first Ranger casualty in Mogadishu. </a:t>
            </a:r>
          </a:p>
          <a:p>
            <a:pPr eaLnBrk="1" hangingPunct="1">
              <a:spcBef>
                <a:spcPct val="0"/>
              </a:spcBef>
            </a:pPr>
            <a:endParaRPr lang="en-US" b="1" i="1" dirty="0">
              <a:ea typeface="ＭＳ Ｐゴシック"/>
            </a:endParaRPr>
          </a:p>
          <a:p>
            <a:pPr eaLnBrk="1" hangingPunct="1">
              <a:spcBef>
                <a:spcPct val="0"/>
              </a:spcBef>
            </a:pPr>
            <a:r>
              <a:rPr lang="en-US" dirty="0">
                <a:ea typeface="ＭＳ Ｐゴシック"/>
              </a:rPr>
              <a:t>Has everyone here seen “Blackhawk Down”?</a:t>
            </a:r>
          </a:p>
        </p:txBody>
      </p:sp>
    </p:spTree>
    <p:extLst>
      <p:ext uri="{BB962C8B-B14F-4D97-AF65-F5344CB8AC3E}">
        <p14:creationId xmlns:p14="http://schemas.microsoft.com/office/powerpoint/2010/main" val="21218588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bwMode="auto">
          <a:noFill/>
          <a:ln>
            <a:miter lim="800000"/>
            <a:headEnd/>
            <a:tailEnd/>
          </a:ln>
        </p:spPr>
        <p:txBody>
          <a:bodyPr/>
          <a:lstStyle/>
          <a:p>
            <a:fld id="{9386D635-6B62-485C-BE2F-95AA3A1894CD}" type="slidenum">
              <a:rPr lang="en-US" smtClean="0">
                <a:latin typeface="Arial" charset="0"/>
                <a:ea typeface="ＭＳ Ｐゴシック"/>
                <a:cs typeface="ＭＳ Ｐゴシック"/>
              </a:rPr>
              <a:pPr/>
              <a:t>19</a:t>
            </a:fld>
            <a:endParaRPr lang="en-US" dirty="0">
              <a:latin typeface="Arial" charset="0"/>
              <a:ea typeface="ＭＳ Ｐゴシック"/>
              <a:cs typeface="ＭＳ Ｐゴシック"/>
            </a:endParaRPr>
          </a:p>
        </p:txBody>
      </p:sp>
      <p:sp>
        <p:nvSpPr>
          <p:cNvPr id="563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At the time, this</a:t>
            </a:r>
            <a:r>
              <a:rPr lang="en-US" baseline="0" dirty="0">
                <a:ea typeface="ＭＳ Ｐゴシック"/>
              </a:rPr>
              <a:t> </a:t>
            </a:r>
            <a:r>
              <a:rPr lang="en-US" dirty="0">
                <a:ea typeface="ＭＳ Ｐゴシック"/>
              </a:rPr>
              <a:t>was the biggest battle involving U.S. forces since Vietnam.</a:t>
            </a:r>
          </a:p>
        </p:txBody>
      </p:sp>
    </p:spTree>
    <p:extLst>
      <p:ext uri="{BB962C8B-B14F-4D97-AF65-F5344CB8AC3E}">
        <p14:creationId xmlns:p14="http://schemas.microsoft.com/office/powerpoint/2010/main" val="967930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noFill/>
          <a:ln>
            <a:miter lim="800000"/>
            <a:headEnd/>
            <a:tailEnd/>
          </a:ln>
        </p:spPr>
        <p:txBody>
          <a:bodyPr/>
          <a:lstStyle/>
          <a:p>
            <a:fld id="{C45776A1-333E-4DBF-973A-8198F1709C14}" type="slidenum">
              <a:rPr lang="en-US" smtClean="0">
                <a:latin typeface="Arial" charset="0"/>
                <a:ea typeface="ＭＳ Ｐゴシック"/>
                <a:cs typeface="ＭＳ Ｐゴシック"/>
              </a:rPr>
              <a:pPr/>
              <a:t>2</a:t>
            </a:fld>
            <a:endParaRPr lang="en-US" dirty="0">
              <a:latin typeface="Arial" charset="0"/>
              <a:ea typeface="ＭＳ Ｐゴシック"/>
              <a:cs typeface="ＭＳ Ｐゴシック"/>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9082071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bwMode="auto">
          <a:noFill/>
          <a:ln>
            <a:miter lim="800000"/>
            <a:headEnd/>
            <a:tailEnd/>
          </a:ln>
        </p:spPr>
        <p:txBody>
          <a:bodyPr/>
          <a:lstStyle/>
          <a:p>
            <a:fld id="{D4CE5F48-C363-40D1-A573-1F938C1FBC1A}" type="slidenum">
              <a:rPr lang="en-US" smtClean="0">
                <a:latin typeface="Arial" charset="0"/>
                <a:ea typeface="ＭＳ Ｐゴシック"/>
                <a:cs typeface="ＭＳ Ｐゴシック"/>
              </a:rPr>
              <a:pPr/>
              <a:t>20</a:t>
            </a:fld>
            <a:endParaRPr lang="en-US" dirty="0">
              <a:latin typeface="Arial" charset="0"/>
              <a:ea typeface="ＭＳ Ｐゴシック"/>
              <a:cs typeface="ＭＳ Ｐゴシック"/>
            </a:endParaRPr>
          </a:p>
        </p:txBody>
      </p:sp>
      <p:sp>
        <p:nvSpPr>
          <p:cNvPr id="583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We have talked about factors that make evacuation by helicopter difficult..</a:t>
            </a:r>
          </a:p>
          <a:p>
            <a:pPr eaLnBrk="1" hangingPunct="1">
              <a:spcBef>
                <a:spcPct val="0"/>
              </a:spcBef>
            </a:pPr>
            <a:r>
              <a:rPr lang="en-US" dirty="0">
                <a:ea typeface="ＭＳ Ｐゴシック"/>
              </a:rPr>
              <a:t>We can add narrow streets and RPG fire to that list.</a:t>
            </a:r>
          </a:p>
          <a:p>
            <a:pPr eaLnBrk="1" hangingPunct="1">
              <a:spcBef>
                <a:spcPct val="0"/>
              </a:spcBef>
            </a:pPr>
            <a:r>
              <a:rPr lang="en-US" dirty="0">
                <a:ea typeface="ＭＳ Ｐゴシック"/>
              </a:rPr>
              <a:t>There were LOTS of U.S. helos over Mogadishu, but we were not able to evacuate the casualties with them for these reasons.</a:t>
            </a:r>
          </a:p>
        </p:txBody>
      </p:sp>
    </p:spTree>
    <p:extLst>
      <p:ext uri="{BB962C8B-B14F-4D97-AF65-F5344CB8AC3E}">
        <p14:creationId xmlns:p14="http://schemas.microsoft.com/office/powerpoint/2010/main" val="8198757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bwMode="auto">
          <a:noFill/>
          <a:ln>
            <a:miter lim="800000"/>
            <a:headEnd/>
            <a:tailEnd/>
          </a:ln>
        </p:spPr>
        <p:txBody>
          <a:bodyPr/>
          <a:lstStyle/>
          <a:p>
            <a:fld id="{35528183-32DF-4069-976C-08655CAFADF5}" type="slidenum">
              <a:rPr lang="en-US" smtClean="0">
                <a:latin typeface="Arial" charset="0"/>
                <a:ea typeface="ＭＳ Ｐゴシック"/>
                <a:cs typeface="ＭＳ Ｐゴシック"/>
              </a:rPr>
              <a:pPr/>
              <a:t>21</a:t>
            </a:fld>
            <a:endParaRPr lang="en-US" dirty="0">
              <a:latin typeface="Arial" charset="0"/>
              <a:ea typeface="ＭＳ Ｐゴシック"/>
              <a:cs typeface="ＭＳ Ｐゴシック"/>
            </a:endParaRPr>
          </a:p>
        </p:txBody>
      </p:sp>
      <p:sp>
        <p:nvSpPr>
          <p:cNvPr id="604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04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Should the first responder return fire or care for casualty?</a:t>
            </a:r>
          </a:p>
          <a:p>
            <a:pPr eaLnBrk="1" hangingPunct="1">
              <a:spcBef>
                <a:spcPct val="0"/>
              </a:spcBef>
            </a:pPr>
            <a:r>
              <a:rPr lang="en-US" dirty="0">
                <a:ea typeface="ＭＳ Ｐゴシック"/>
              </a:rPr>
              <a:t>	It</a:t>
            </a:r>
            <a:r>
              <a:rPr lang="en-US" baseline="0" dirty="0">
                <a:ea typeface="ＭＳ Ｐゴシック"/>
              </a:rPr>
              <a:t> was r</a:t>
            </a:r>
            <a:r>
              <a:rPr lang="en-US" dirty="0">
                <a:ea typeface="ＭＳ Ｐゴシック"/>
              </a:rPr>
              <a:t>easonable to have someone (a medic or corpsman would</a:t>
            </a:r>
            <a:r>
              <a:rPr lang="en-US" baseline="0" dirty="0">
                <a:ea typeface="ＭＳ Ｐゴシック"/>
              </a:rPr>
              <a:t> be preferred, if available)</a:t>
            </a:r>
            <a:r>
              <a:rPr lang="en-US" dirty="0">
                <a:ea typeface="ＭＳ Ｐゴシック"/>
              </a:rPr>
              <a:t> to attend casualty in this scenario.</a:t>
            </a:r>
          </a:p>
          <a:p>
            <a:pPr eaLnBrk="1" hangingPunct="1">
              <a:spcBef>
                <a:spcPct val="0"/>
              </a:spcBef>
            </a:pPr>
            <a:r>
              <a:rPr lang="en-US" dirty="0">
                <a:ea typeface="ＭＳ Ｐゴシック"/>
              </a:rPr>
              <a:t>Why?</a:t>
            </a:r>
          </a:p>
          <a:p>
            <a:pPr eaLnBrk="1" hangingPunct="1">
              <a:spcBef>
                <a:spcPct val="0"/>
              </a:spcBef>
            </a:pPr>
            <a:r>
              <a:rPr lang="en-US" dirty="0">
                <a:ea typeface="ＭＳ Ｐゴシック"/>
              </a:rPr>
              <a:t>	Total suppression of hostile fire was not possible.</a:t>
            </a:r>
          </a:p>
          <a:p>
            <a:pPr eaLnBrk="1" hangingPunct="1">
              <a:spcBef>
                <a:spcPct val="0"/>
              </a:spcBef>
            </a:pPr>
            <a:r>
              <a:rPr lang="en-US" dirty="0">
                <a:ea typeface="ＭＳ Ｐゴシック"/>
              </a:rPr>
              <a:t>	The crowd was large</a:t>
            </a:r>
            <a:r>
              <a:rPr lang="en-US" baseline="0" dirty="0">
                <a:ea typeface="ＭＳ Ｐゴシック"/>
              </a:rPr>
              <a:t> </a:t>
            </a:r>
            <a:r>
              <a:rPr lang="en-US" dirty="0">
                <a:ea typeface="ＭＳ Ｐゴシック"/>
              </a:rPr>
              <a:t>– the team couldn’t eliminate</a:t>
            </a:r>
            <a:r>
              <a:rPr lang="en-US" baseline="0" dirty="0">
                <a:ea typeface="ＭＳ Ｐゴシック"/>
              </a:rPr>
              <a:t> all the hostiles.</a:t>
            </a:r>
            <a:r>
              <a:rPr lang="en-US" dirty="0">
                <a:ea typeface="ＭＳ Ｐゴシック"/>
              </a:rPr>
              <a:t>	</a:t>
            </a:r>
          </a:p>
          <a:p>
            <a:pPr eaLnBrk="1" hangingPunct="1">
              <a:spcBef>
                <a:spcPct val="0"/>
              </a:spcBef>
            </a:pPr>
            <a:r>
              <a:rPr lang="en-US" dirty="0">
                <a:ea typeface="ＭＳ Ｐゴシック"/>
              </a:rPr>
              <a:t>	There were a good number of guns on the team – sparing one man for casualty</a:t>
            </a:r>
            <a:r>
              <a:rPr lang="en-US" baseline="0" dirty="0">
                <a:ea typeface="ＭＳ Ｐゴシック"/>
              </a:rPr>
              <a:t> care made little difference in defensive 			firepower.</a:t>
            </a:r>
            <a:endParaRPr lang="en-US" dirty="0">
              <a:ea typeface="ＭＳ Ｐゴシック"/>
            </a:endParaRPr>
          </a:p>
          <a:p>
            <a:pPr eaLnBrk="1" hangingPunct="1">
              <a:spcBef>
                <a:spcPct val="0"/>
              </a:spcBef>
            </a:pPr>
            <a:r>
              <a:rPr lang="en-US" dirty="0">
                <a:ea typeface="ＭＳ Ｐゴシック"/>
              </a:rPr>
              <a:t>	The casualty wad critically injured.</a:t>
            </a:r>
          </a:p>
          <a:p>
            <a:pPr eaLnBrk="1" hangingPunct="1">
              <a:spcBef>
                <a:spcPct val="0"/>
              </a:spcBef>
            </a:pPr>
            <a:r>
              <a:rPr lang="en-US" dirty="0">
                <a:ea typeface="ＭＳ Ｐゴシック"/>
              </a:rPr>
              <a:t>	</a:t>
            </a:r>
          </a:p>
          <a:p>
            <a:pPr eaLnBrk="1" hangingPunct="1">
              <a:spcBef>
                <a:spcPct val="0"/>
              </a:spcBef>
            </a:pPr>
            <a:r>
              <a:rPr lang="en-US" dirty="0">
                <a:ea typeface="ＭＳ Ｐゴシック"/>
              </a:rPr>
              <a:t>Does that break our rule about shooting first and treating later?</a:t>
            </a:r>
          </a:p>
          <a:p>
            <a:pPr eaLnBrk="1" hangingPunct="1">
              <a:spcBef>
                <a:spcPct val="0"/>
              </a:spcBef>
            </a:pPr>
            <a:r>
              <a:rPr lang="en-US" dirty="0">
                <a:ea typeface="ＭＳ Ｐゴシック"/>
              </a:rPr>
              <a:t>	Yes - but that’s OK – it’s the right answer for this particular situation.</a:t>
            </a:r>
          </a:p>
          <a:p>
            <a:pPr eaLnBrk="1" hangingPunct="1">
              <a:spcBef>
                <a:spcPct val="0"/>
              </a:spcBef>
            </a:pPr>
            <a:r>
              <a:rPr lang="en-US" dirty="0">
                <a:ea typeface="ＭＳ Ｐゴシック"/>
              </a:rPr>
              <a:t>What’s next?</a:t>
            </a:r>
          </a:p>
          <a:p>
            <a:pPr eaLnBrk="1" hangingPunct="1">
              <a:spcBef>
                <a:spcPct val="0"/>
              </a:spcBef>
            </a:pPr>
            <a:r>
              <a:rPr lang="en-US" dirty="0">
                <a:ea typeface="ＭＳ Ｐゴシック"/>
              </a:rPr>
              <a:t>Move patient to cover right away?</a:t>
            </a:r>
          </a:p>
          <a:p>
            <a:pPr eaLnBrk="1" hangingPunct="1">
              <a:spcBef>
                <a:spcPct val="0"/>
              </a:spcBef>
            </a:pPr>
            <a:r>
              <a:rPr lang="en-US" dirty="0">
                <a:ea typeface="ＭＳ Ｐゴシック"/>
              </a:rPr>
              <a:t>	Is he at risk for a spinal cord injury if moved? Yes,</a:t>
            </a:r>
            <a:r>
              <a:rPr lang="en-US" baseline="0" dirty="0">
                <a:ea typeface="ＭＳ Ｐゴシック"/>
              </a:rPr>
              <a:t> but he’s a</a:t>
            </a:r>
            <a:r>
              <a:rPr lang="en-US" dirty="0">
                <a:ea typeface="ＭＳ Ｐゴシック"/>
              </a:rPr>
              <a:t>lso very much at risk of getting shot.</a:t>
            </a:r>
          </a:p>
          <a:p>
            <a:pPr eaLnBrk="1" hangingPunct="1">
              <a:spcBef>
                <a:spcPct val="0"/>
              </a:spcBef>
            </a:pPr>
            <a:r>
              <a:rPr lang="en-US" dirty="0">
                <a:ea typeface="ＭＳ Ｐゴシック"/>
              </a:rPr>
              <a:t>	You</a:t>
            </a:r>
            <a:r>
              <a:rPr lang="en-US" baseline="0" dirty="0">
                <a:ea typeface="ＭＳ Ｐゴシック"/>
              </a:rPr>
              <a:t> p</a:t>
            </a:r>
            <a:r>
              <a:rPr lang="en-US" dirty="0">
                <a:ea typeface="ＭＳ Ｐゴシック"/>
              </a:rPr>
              <a:t>robably DO want to get him to cover immediately.</a:t>
            </a:r>
            <a:r>
              <a:rPr lang="en-US" baseline="0" dirty="0">
                <a:ea typeface="ＭＳ Ｐゴシック"/>
              </a:rPr>
              <a:t> (C</a:t>
            </a:r>
            <a:r>
              <a:rPr lang="en-US" dirty="0">
                <a:ea typeface="ＭＳ Ｐゴシック"/>
              </a:rPr>
              <a:t>over was available at side of road.)</a:t>
            </a:r>
          </a:p>
          <a:p>
            <a:pPr eaLnBrk="1" hangingPunct="1">
              <a:spcBef>
                <a:spcPct val="0"/>
              </a:spcBef>
            </a:pPr>
            <a:r>
              <a:rPr lang="en-US" dirty="0">
                <a:ea typeface="ＭＳ Ｐゴシック"/>
              </a:rPr>
              <a:t>How do you want to move him?</a:t>
            </a:r>
          </a:p>
          <a:p>
            <a:pPr eaLnBrk="1" hangingPunct="1">
              <a:spcBef>
                <a:spcPct val="0"/>
              </a:spcBef>
            </a:pPr>
            <a:r>
              <a:rPr lang="en-US" dirty="0">
                <a:ea typeface="ＭＳ Ｐゴシック"/>
              </a:rPr>
              <a:t>	Carefully!!</a:t>
            </a:r>
          </a:p>
          <a:p>
            <a:pPr eaLnBrk="1" hangingPunct="1">
              <a:spcBef>
                <a:spcPct val="0"/>
              </a:spcBef>
            </a:pPr>
            <a:r>
              <a:rPr lang="en-US" dirty="0">
                <a:ea typeface="ＭＳ Ｐゴシック"/>
              </a:rPr>
              <a:t>	Cradle head with forearms to stabilize neck and drag</a:t>
            </a:r>
          </a:p>
          <a:p>
            <a:pPr eaLnBrk="1" hangingPunct="1">
              <a:spcBef>
                <a:spcPct val="0"/>
              </a:spcBef>
            </a:pPr>
            <a:r>
              <a:rPr lang="en-US" dirty="0">
                <a:ea typeface="ＭＳ Ｐゴシック"/>
              </a:rPr>
              <a:t>What about his airway?</a:t>
            </a:r>
          </a:p>
          <a:p>
            <a:pPr eaLnBrk="1" hangingPunct="1">
              <a:spcBef>
                <a:spcPct val="0"/>
              </a:spcBef>
            </a:pPr>
            <a:r>
              <a:rPr lang="en-US" dirty="0">
                <a:ea typeface="ＭＳ Ｐゴシック"/>
              </a:rPr>
              <a:t>	Chin-lift/jaw-thrust and NP airway</a:t>
            </a:r>
          </a:p>
          <a:p>
            <a:pPr eaLnBrk="1" hangingPunct="1">
              <a:spcBef>
                <a:spcPct val="0"/>
              </a:spcBef>
            </a:pPr>
            <a:r>
              <a:rPr lang="en-US" dirty="0">
                <a:ea typeface="ＭＳ Ｐゴシック"/>
              </a:rPr>
              <a:t>Urgency for evacuation?</a:t>
            </a:r>
          </a:p>
          <a:p>
            <a:pPr eaLnBrk="1" hangingPunct="1">
              <a:spcBef>
                <a:spcPct val="0"/>
              </a:spcBef>
            </a:pPr>
            <a:r>
              <a:rPr lang="en-US" dirty="0">
                <a:ea typeface="ＭＳ Ｐゴシック"/>
              </a:rPr>
              <a:t>	There’s little that can be done at a FST (forward surgical team) for this kind of head injury.</a:t>
            </a:r>
          </a:p>
          <a:p>
            <a:pPr eaLnBrk="1" hangingPunct="1">
              <a:spcBef>
                <a:spcPct val="0"/>
              </a:spcBef>
            </a:pPr>
            <a:r>
              <a:rPr lang="en-US" dirty="0">
                <a:ea typeface="ＭＳ Ｐゴシック"/>
              </a:rPr>
              <a:t>	Possible ruptured spleen or other internal bleeding may be bigger issue acutely</a:t>
            </a:r>
          </a:p>
          <a:p>
            <a:pPr eaLnBrk="1" hangingPunct="1">
              <a:spcBef>
                <a:spcPct val="0"/>
              </a:spcBef>
            </a:pPr>
            <a:r>
              <a:rPr lang="en-US" dirty="0">
                <a:ea typeface="ＭＳ Ｐゴシック"/>
              </a:rPr>
              <a:t>	Tactical commander in Mogadishu split his force rather than wait 30 minutes</a:t>
            </a:r>
            <a:r>
              <a:rPr lang="en-US" baseline="0" dirty="0">
                <a:ea typeface="ＭＳ Ｐゴシック"/>
              </a:rPr>
              <a:t> for evac ground vehicles.</a:t>
            </a:r>
            <a:endParaRPr lang="en-US" dirty="0">
              <a:ea typeface="ＭＳ Ｐゴシック"/>
            </a:endParaRPr>
          </a:p>
          <a:p>
            <a:pPr eaLnBrk="1" hangingPunct="1">
              <a:spcBef>
                <a:spcPct val="0"/>
              </a:spcBef>
            </a:pPr>
            <a:r>
              <a:rPr lang="en-US" dirty="0">
                <a:ea typeface="ＭＳ Ｐゴシック"/>
              </a:rPr>
              <a:t>Does he need antibiotics or analgesia?</a:t>
            </a:r>
          </a:p>
          <a:p>
            <a:pPr eaLnBrk="1" hangingPunct="1">
              <a:spcBef>
                <a:spcPct val="0"/>
              </a:spcBef>
            </a:pPr>
            <a:r>
              <a:rPr lang="en-US" dirty="0">
                <a:ea typeface="ＭＳ Ｐゴシック"/>
              </a:rPr>
              <a:t>	No – he has no open wounds and he is unconscious. An</a:t>
            </a:r>
            <a:r>
              <a:rPr lang="en-US" baseline="0" dirty="0">
                <a:ea typeface="ＭＳ Ｐゴシック"/>
              </a:rPr>
              <a:t> unconscious casualty doesn’t need pain meds, and you wouldn’t put 		pills in his mouth anyway.</a:t>
            </a:r>
            <a:endParaRPr lang="en-US" dirty="0">
              <a:ea typeface="ＭＳ Ｐゴシック"/>
            </a:endParaRPr>
          </a:p>
          <a:p>
            <a:pPr eaLnBrk="1" hangingPunct="1">
              <a:spcBef>
                <a:spcPct val="0"/>
              </a:spcBef>
            </a:pPr>
            <a:r>
              <a:rPr lang="en-US" dirty="0">
                <a:ea typeface="ＭＳ Ｐゴシック"/>
              </a:rPr>
              <a:t>The</a:t>
            </a:r>
            <a:r>
              <a:rPr lang="en-US" baseline="0" dirty="0">
                <a:ea typeface="ＭＳ Ｐゴシック"/>
              </a:rPr>
              <a:t> actual o</a:t>
            </a:r>
            <a:r>
              <a:rPr lang="en-US" dirty="0">
                <a:ea typeface="ＭＳ Ｐゴシック"/>
              </a:rPr>
              <a:t>utcome? </a:t>
            </a:r>
          </a:p>
          <a:p>
            <a:pPr eaLnBrk="1" hangingPunct="1">
              <a:spcBef>
                <a:spcPct val="0"/>
              </a:spcBef>
            </a:pPr>
            <a:r>
              <a:rPr lang="en-US" dirty="0">
                <a:ea typeface="ＭＳ Ｐゴシック"/>
              </a:rPr>
              <a:t>	The Ranger survived his injuries.</a:t>
            </a:r>
          </a:p>
          <a:p>
            <a:pPr eaLnBrk="1" hangingPunct="1">
              <a:spcBef>
                <a:spcPct val="0"/>
              </a:spcBef>
            </a:pPr>
            <a:r>
              <a:rPr lang="en-US" dirty="0">
                <a:ea typeface="ＭＳ Ｐゴシック"/>
              </a:rPr>
              <a:t>End of scenario</a:t>
            </a:r>
          </a:p>
          <a:p>
            <a:pPr eaLnBrk="1" hangingPunct="1">
              <a:spcBef>
                <a:spcPct val="0"/>
              </a:spcBef>
            </a:pPr>
            <a:endParaRPr lang="en-US" dirty="0">
              <a:ea typeface="ＭＳ Ｐゴシック"/>
            </a:endParaRPr>
          </a:p>
        </p:txBody>
      </p:sp>
    </p:spTree>
    <p:extLst>
      <p:ext uri="{BB962C8B-B14F-4D97-AF65-F5344CB8AC3E}">
        <p14:creationId xmlns:p14="http://schemas.microsoft.com/office/powerpoint/2010/main" val="13961468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bwMode="auto">
          <a:noFill/>
          <a:ln>
            <a:miter lim="800000"/>
            <a:headEnd/>
            <a:tailEnd/>
          </a:ln>
        </p:spPr>
        <p:txBody>
          <a:bodyPr/>
          <a:lstStyle/>
          <a:p>
            <a:fld id="{D3CE0555-DD79-4BD2-850F-31384E5F7DA3}" type="slidenum">
              <a:rPr lang="en-US" smtClean="0">
                <a:latin typeface="Arial" charset="0"/>
                <a:ea typeface="ＭＳ Ｐゴシック"/>
                <a:cs typeface="ＭＳ Ｐゴシック"/>
              </a:rPr>
              <a:pPr/>
              <a:t>22</a:t>
            </a:fld>
            <a:endParaRPr lang="en-US" dirty="0">
              <a:latin typeface="Arial" charset="0"/>
              <a:ea typeface="ＭＳ Ｐゴシック"/>
              <a:cs typeface="ＭＳ Ｐゴシック"/>
            </a:endParaRPr>
          </a:p>
        </p:txBody>
      </p:sp>
      <p:sp>
        <p:nvSpPr>
          <p:cNvPr id="624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Here is a second real-world scenario from Mogadishu, presenting a very different tactical situation.</a:t>
            </a:r>
          </a:p>
        </p:txBody>
      </p:sp>
    </p:spTree>
    <p:extLst>
      <p:ext uri="{BB962C8B-B14F-4D97-AF65-F5344CB8AC3E}">
        <p14:creationId xmlns:p14="http://schemas.microsoft.com/office/powerpoint/2010/main" val="16344194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bwMode="auto">
          <a:noFill/>
          <a:ln>
            <a:miter lim="800000"/>
            <a:headEnd/>
            <a:tailEnd/>
          </a:ln>
        </p:spPr>
        <p:txBody>
          <a:bodyPr/>
          <a:lstStyle/>
          <a:p>
            <a:fld id="{B55C579A-C2C4-4D77-83BA-BC0075D8BFBD}" type="slidenum">
              <a:rPr lang="en-US" smtClean="0">
                <a:latin typeface="Arial" charset="0"/>
                <a:ea typeface="ＭＳ Ｐゴシック"/>
                <a:cs typeface="ＭＳ Ｐゴシック"/>
              </a:rPr>
              <a:pPr/>
              <a:t>23</a:t>
            </a:fld>
            <a:endParaRPr lang="en-US" dirty="0">
              <a:latin typeface="Arial" charset="0"/>
              <a:ea typeface="ＭＳ Ｐゴシック"/>
              <a:cs typeface="ＭＳ Ｐゴシック"/>
            </a:endParaRPr>
          </a:p>
        </p:txBody>
      </p:sp>
      <p:sp>
        <p:nvSpPr>
          <p:cNvPr id="645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12251068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bwMode="auto">
          <a:noFill/>
          <a:ln>
            <a:miter lim="800000"/>
            <a:headEnd/>
            <a:tailEnd/>
          </a:ln>
        </p:spPr>
        <p:txBody>
          <a:bodyPr/>
          <a:lstStyle/>
          <a:p>
            <a:fld id="{768BB46F-8DC3-4AB9-B399-985F62EE731A}" type="slidenum">
              <a:rPr lang="en-US" smtClean="0">
                <a:latin typeface="Arial" charset="0"/>
                <a:ea typeface="ＭＳ Ｐゴシック"/>
                <a:cs typeface="ＭＳ Ｐゴシック"/>
              </a:rPr>
              <a:pPr/>
              <a:t>24</a:t>
            </a:fld>
            <a:endParaRPr lang="en-US" dirty="0">
              <a:latin typeface="Arial" charset="0"/>
              <a:ea typeface="ＭＳ Ｐゴシック"/>
              <a:cs typeface="ＭＳ Ｐゴシック"/>
            </a:endParaRPr>
          </a:p>
        </p:txBody>
      </p:sp>
      <p:sp>
        <p:nvSpPr>
          <p:cNvPr id="665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65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2981415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bwMode="auto">
          <a:noFill/>
          <a:ln>
            <a:miter lim="800000"/>
            <a:headEnd/>
            <a:tailEnd/>
          </a:ln>
        </p:spPr>
        <p:txBody>
          <a:bodyPr/>
          <a:lstStyle/>
          <a:p>
            <a:fld id="{BEDD05C8-8D12-4848-8BEF-180087E76C26}" type="slidenum">
              <a:rPr lang="en-US" smtClean="0">
                <a:latin typeface="Arial" charset="0"/>
                <a:ea typeface="ＭＳ Ｐゴシック"/>
                <a:cs typeface="ＭＳ Ｐゴシック"/>
              </a:rPr>
              <a:pPr/>
              <a:t>25</a:t>
            </a:fld>
            <a:endParaRPr lang="en-US" dirty="0">
              <a:latin typeface="Arial" charset="0"/>
              <a:ea typeface="ＭＳ Ｐゴシック"/>
              <a:cs typeface="ＭＳ Ｐゴシック"/>
            </a:endParaRPr>
          </a:p>
        </p:txBody>
      </p:sp>
      <p:sp>
        <p:nvSpPr>
          <p:cNvPr id="686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86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7853630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bwMode="auto">
          <a:noFill/>
          <a:ln>
            <a:miter lim="800000"/>
            <a:headEnd/>
            <a:tailEnd/>
          </a:ln>
        </p:spPr>
        <p:txBody>
          <a:bodyPr/>
          <a:lstStyle/>
          <a:p>
            <a:fld id="{287DBED6-12A2-4EE9-BBFA-6007E83DBBA9}" type="slidenum">
              <a:rPr lang="en-US" smtClean="0">
                <a:latin typeface="Arial" charset="0"/>
                <a:ea typeface="ＭＳ Ｐゴシック"/>
                <a:cs typeface="ＭＳ Ｐゴシック"/>
              </a:rPr>
              <a:pPr/>
              <a:t>26</a:t>
            </a:fld>
            <a:endParaRPr lang="en-US" dirty="0">
              <a:latin typeface="Arial" charset="0"/>
              <a:ea typeface="ＭＳ Ｐゴシック"/>
              <a:cs typeface="ＭＳ Ｐゴシック"/>
            </a:endParaRPr>
          </a:p>
        </p:txBody>
      </p:sp>
      <p:sp>
        <p:nvSpPr>
          <p:cNvPr id="706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11625558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bwMode="auto">
          <a:noFill/>
          <a:ln>
            <a:miter lim="800000"/>
            <a:headEnd/>
            <a:tailEnd/>
          </a:ln>
        </p:spPr>
        <p:txBody>
          <a:bodyPr/>
          <a:lstStyle/>
          <a:p>
            <a:fld id="{59DF3940-A9D2-4C28-B26C-0B41B515EB34}" type="slidenum">
              <a:rPr lang="en-US" smtClean="0">
                <a:latin typeface="Arial" charset="0"/>
                <a:ea typeface="ＭＳ Ｐゴシック"/>
                <a:cs typeface="ＭＳ Ｐゴシック"/>
              </a:rPr>
              <a:pPr/>
              <a:t>27</a:t>
            </a:fld>
            <a:endParaRPr lang="en-US" dirty="0">
              <a:latin typeface="Arial" charset="0"/>
              <a:ea typeface="ＭＳ Ｐゴシック"/>
              <a:cs typeface="ＭＳ Ｐゴシック"/>
            </a:endParaRPr>
          </a:p>
        </p:txBody>
      </p:sp>
      <p:sp>
        <p:nvSpPr>
          <p:cNvPr id="727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What are your options for first actions?</a:t>
            </a:r>
          </a:p>
          <a:p>
            <a:pPr eaLnBrk="1" hangingPunct="1">
              <a:spcBef>
                <a:spcPct val="0"/>
              </a:spcBef>
            </a:pPr>
            <a:r>
              <a:rPr lang="en-US" dirty="0">
                <a:ea typeface="ＭＳ Ｐゴシック"/>
              </a:rPr>
              <a:t>	Casualty with femoral bleeding</a:t>
            </a:r>
          </a:p>
          <a:p>
            <a:pPr eaLnBrk="1" hangingPunct="1">
              <a:spcBef>
                <a:spcPct val="0"/>
              </a:spcBef>
            </a:pPr>
            <a:r>
              <a:rPr lang="en-US" dirty="0">
                <a:ea typeface="ＭＳ Ｐゴシック"/>
              </a:rPr>
              <a:t>	Unconscious co-pilot</a:t>
            </a:r>
          </a:p>
          <a:p>
            <a:pPr eaLnBrk="1" hangingPunct="1">
              <a:spcBef>
                <a:spcPct val="0"/>
              </a:spcBef>
            </a:pPr>
            <a:r>
              <a:rPr lang="en-US" dirty="0">
                <a:ea typeface="ＭＳ Ｐゴシック"/>
              </a:rPr>
              <a:t>	Semi-conscious pilot</a:t>
            </a:r>
          </a:p>
          <a:p>
            <a:pPr eaLnBrk="1" hangingPunct="1">
              <a:spcBef>
                <a:spcPct val="0"/>
              </a:spcBef>
            </a:pPr>
            <a:r>
              <a:rPr lang="en-US" dirty="0">
                <a:ea typeface="ＭＳ Ｐゴシック"/>
              </a:rPr>
              <a:t>	Stop the uncontrolled min-gun from firing</a:t>
            </a:r>
          </a:p>
          <a:p>
            <a:pPr eaLnBrk="1" hangingPunct="1">
              <a:spcBef>
                <a:spcPct val="0"/>
              </a:spcBef>
            </a:pPr>
            <a:r>
              <a:rPr lang="en-US" dirty="0">
                <a:ea typeface="ＭＳ Ｐゴシック"/>
              </a:rPr>
              <a:t>	</a:t>
            </a:r>
          </a:p>
          <a:p>
            <a:pPr eaLnBrk="1" hangingPunct="1">
              <a:spcBef>
                <a:spcPct val="0"/>
              </a:spcBef>
            </a:pPr>
            <a:r>
              <a:rPr lang="en-US" dirty="0">
                <a:ea typeface="ＭＳ Ｐゴシック"/>
              </a:rPr>
              <a:t>Who gets treated first?</a:t>
            </a:r>
          </a:p>
          <a:p>
            <a:pPr eaLnBrk="1" hangingPunct="1">
              <a:spcBef>
                <a:spcPct val="0"/>
              </a:spcBef>
            </a:pPr>
            <a:r>
              <a:rPr lang="en-US" dirty="0">
                <a:ea typeface="ＭＳ Ｐゴシック"/>
              </a:rPr>
              <a:t>Take care of the pilot first</a:t>
            </a:r>
          </a:p>
          <a:p>
            <a:pPr eaLnBrk="1" hangingPunct="1">
              <a:spcBef>
                <a:spcPct val="0"/>
              </a:spcBef>
            </a:pPr>
            <a:r>
              <a:rPr lang="en-US" dirty="0">
                <a:ea typeface="ＭＳ Ｐゴシック"/>
              </a:rPr>
              <a:t>	Want to get him back flying the aircraft</a:t>
            </a:r>
          </a:p>
          <a:p>
            <a:pPr eaLnBrk="1" hangingPunct="1">
              <a:spcBef>
                <a:spcPct val="0"/>
              </a:spcBef>
            </a:pPr>
            <a:r>
              <a:rPr lang="en-US" dirty="0">
                <a:ea typeface="ＭＳ Ｐゴシック"/>
              </a:rPr>
              <a:t>	Most important thing about medical care in an aircraft is to try to keep the    </a:t>
            </a:r>
          </a:p>
          <a:p>
            <a:pPr eaLnBrk="1" hangingPunct="1">
              <a:spcBef>
                <a:spcPct val="0"/>
              </a:spcBef>
            </a:pPr>
            <a:r>
              <a:rPr lang="en-US" dirty="0">
                <a:ea typeface="ＭＳ Ｐゴシック"/>
              </a:rPr>
              <a:t>                               aircraft in the air</a:t>
            </a:r>
          </a:p>
          <a:p>
            <a:pPr eaLnBrk="1" hangingPunct="1">
              <a:spcBef>
                <a:spcPct val="0"/>
              </a:spcBef>
            </a:pPr>
            <a:r>
              <a:rPr lang="en-US" dirty="0">
                <a:ea typeface="ＭＳ Ｐゴシック"/>
              </a:rPr>
              <a:t>	</a:t>
            </a:r>
          </a:p>
          <a:p>
            <a:pPr eaLnBrk="1" hangingPunct="1">
              <a:spcBef>
                <a:spcPct val="0"/>
              </a:spcBef>
            </a:pPr>
            <a:r>
              <a:rPr lang="en-US" dirty="0">
                <a:ea typeface="ＭＳ Ｐゴシック"/>
              </a:rPr>
              <a:t>What’s next?</a:t>
            </a:r>
          </a:p>
          <a:p>
            <a:pPr eaLnBrk="1" hangingPunct="1">
              <a:spcBef>
                <a:spcPct val="0"/>
              </a:spcBef>
            </a:pPr>
            <a:r>
              <a:rPr lang="en-US" dirty="0">
                <a:ea typeface="ＭＳ Ｐゴシック"/>
              </a:rPr>
              <a:t>	Casualty with the femoral bleeder is next</a:t>
            </a:r>
          </a:p>
          <a:p>
            <a:pPr eaLnBrk="1" hangingPunct="1">
              <a:spcBef>
                <a:spcPct val="0"/>
              </a:spcBef>
            </a:pPr>
            <a:r>
              <a:rPr lang="en-US" dirty="0">
                <a:ea typeface="ＭＳ Ｐゴシック"/>
              </a:rPr>
              <a:t>	Needs a tourniquet</a:t>
            </a:r>
          </a:p>
          <a:p>
            <a:pPr eaLnBrk="1" hangingPunct="1">
              <a:spcBef>
                <a:spcPct val="0"/>
              </a:spcBef>
            </a:pPr>
            <a:r>
              <a:rPr lang="en-US" dirty="0">
                <a:ea typeface="ＭＳ Ｐゴシック"/>
              </a:rPr>
              <a:t>	He should be able to provide self-care if conscious</a:t>
            </a:r>
          </a:p>
          <a:p>
            <a:pPr eaLnBrk="1" hangingPunct="1">
              <a:spcBef>
                <a:spcPct val="0"/>
              </a:spcBef>
            </a:pPr>
            <a:r>
              <a:rPr lang="en-US" dirty="0">
                <a:ea typeface="ＭＳ Ｐゴシック"/>
              </a:rPr>
              <a:t>	The individual in Mogadishu treated himself</a:t>
            </a:r>
          </a:p>
          <a:p>
            <a:pPr eaLnBrk="1" hangingPunct="1">
              <a:spcBef>
                <a:spcPct val="0"/>
              </a:spcBef>
            </a:pPr>
            <a:r>
              <a:rPr lang="en-US" dirty="0">
                <a:ea typeface="ＭＳ Ｐゴシック"/>
              </a:rPr>
              <a:t>	Used an improvised tourniquet</a:t>
            </a:r>
          </a:p>
          <a:p>
            <a:pPr eaLnBrk="1" hangingPunct="1">
              <a:spcBef>
                <a:spcPct val="0"/>
              </a:spcBef>
            </a:pPr>
            <a:r>
              <a:rPr lang="en-US" dirty="0">
                <a:ea typeface="ＭＳ Ｐゴシック"/>
              </a:rPr>
              <a:t>	Survived</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What can you do for the unconscious co-pilot?</a:t>
            </a:r>
          </a:p>
          <a:p>
            <a:pPr eaLnBrk="1" hangingPunct="1">
              <a:spcBef>
                <a:spcPct val="0"/>
              </a:spcBef>
            </a:pPr>
            <a:r>
              <a:rPr lang="en-US" dirty="0">
                <a:ea typeface="ＭＳ Ｐゴシック"/>
              </a:rPr>
              <a:t>	Get him off the controls</a:t>
            </a:r>
          </a:p>
          <a:p>
            <a:pPr eaLnBrk="1" hangingPunct="1">
              <a:spcBef>
                <a:spcPct val="0"/>
              </a:spcBef>
            </a:pPr>
            <a:r>
              <a:rPr lang="en-US" dirty="0">
                <a:ea typeface="ＭＳ Ｐゴシック"/>
              </a:rPr>
              <a:t>	Supine position and establish airway with NPA</a:t>
            </a:r>
          </a:p>
          <a:p>
            <a:pPr eaLnBrk="1" hangingPunct="1">
              <a:spcBef>
                <a:spcPct val="0"/>
              </a:spcBef>
            </a:pPr>
            <a:r>
              <a:rPr lang="en-US" dirty="0">
                <a:ea typeface="ＭＳ Ｐゴシック"/>
              </a:rPr>
              <a:t>	Check for external bleeding – none seen</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Next action?</a:t>
            </a:r>
          </a:p>
          <a:p>
            <a:pPr eaLnBrk="1" hangingPunct="1">
              <a:spcBef>
                <a:spcPct val="0"/>
              </a:spcBef>
            </a:pPr>
            <a:r>
              <a:rPr lang="en-US" dirty="0">
                <a:ea typeface="ＭＳ Ｐゴシック"/>
              </a:rPr>
              <a:t>	Check casualty with injured hand</a:t>
            </a:r>
          </a:p>
          <a:p>
            <a:pPr eaLnBrk="1" hangingPunct="1">
              <a:spcBef>
                <a:spcPct val="0"/>
              </a:spcBef>
            </a:pPr>
            <a:r>
              <a:rPr lang="en-US" dirty="0">
                <a:ea typeface="ＭＳ Ｐゴシック"/>
              </a:rPr>
              <a:t>	Stop any severe bleeding</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What else?</a:t>
            </a:r>
          </a:p>
          <a:p>
            <a:pPr eaLnBrk="1" hangingPunct="1">
              <a:spcBef>
                <a:spcPct val="0"/>
              </a:spcBef>
            </a:pPr>
            <a:r>
              <a:rPr lang="en-US" dirty="0">
                <a:ea typeface="ＭＳ Ｐゴシック"/>
              </a:rPr>
              <a:t>	Radio for help</a:t>
            </a:r>
          </a:p>
          <a:p>
            <a:pPr eaLnBrk="1" hangingPunct="1">
              <a:spcBef>
                <a:spcPct val="0"/>
              </a:spcBef>
            </a:pPr>
            <a:r>
              <a:rPr lang="en-US" dirty="0">
                <a:ea typeface="ＭＳ Ｐゴシック"/>
              </a:rPr>
              <a:t>	Prepare for impact if crash landing anticipated</a:t>
            </a:r>
          </a:p>
          <a:p>
            <a:pPr eaLnBrk="1" hangingPunct="1">
              <a:spcBef>
                <a:spcPct val="0"/>
              </a:spcBef>
            </a:pPr>
            <a:r>
              <a:rPr lang="en-US" dirty="0">
                <a:ea typeface="ＭＳ Ｐゴシック"/>
              </a:rPr>
              <a:t>	After impact – security for weapons and ordnance</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End of scenario</a:t>
            </a:r>
          </a:p>
        </p:txBody>
      </p:sp>
    </p:spTree>
    <p:extLst>
      <p:ext uri="{BB962C8B-B14F-4D97-AF65-F5344CB8AC3E}">
        <p14:creationId xmlns:p14="http://schemas.microsoft.com/office/powerpoint/2010/main" val="12691101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bwMode="auto">
          <a:noFill/>
          <a:ln>
            <a:miter lim="800000"/>
            <a:headEnd/>
            <a:tailEnd/>
          </a:ln>
        </p:spPr>
        <p:txBody>
          <a:bodyPr/>
          <a:lstStyle/>
          <a:p>
            <a:fld id="{E38E99C0-AAFA-48ED-A2D1-70733F0A3C35}" type="slidenum">
              <a:rPr lang="en-US" smtClean="0">
                <a:latin typeface="Arial" charset="0"/>
                <a:ea typeface="ＭＳ Ｐゴシック"/>
                <a:cs typeface="ＭＳ Ｐゴシック"/>
              </a:rPr>
              <a:pPr/>
              <a:t>28</a:t>
            </a:fld>
            <a:endParaRPr lang="en-US" dirty="0">
              <a:latin typeface="Arial" charset="0"/>
              <a:ea typeface="ＭＳ Ｐゴシック"/>
              <a:cs typeface="ＭＳ Ｐゴシック"/>
            </a:endParaRPr>
          </a:p>
        </p:txBody>
      </p:sp>
      <p:sp>
        <p:nvSpPr>
          <p:cNvPr id="747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475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Now let’s look at a couple of scenarios that are representative of</a:t>
            </a:r>
            <a:r>
              <a:rPr lang="en-US" baseline="0" dirty="0">
                <a:ea typeface="ＭＳ Ｐゴシック"/>
              </a:rPr>
              <a:t> what</a:t>
            </a:r>
            <a:r>
              <a:rPr lang="en-US" dirty="0">
                <a:ea typeface="ＭＳ Ｐゴシック"/>
              </a:rPr>
              <a:t> we are seeing in Afghanistan at present.</a:t>
            </a:r>
          </a:p>
        </p:txBody>
      </p:sp>
    </p:spTree>
    <p:extLst>
      <p:ext uri="{BB962C8B-B14F-4D97-AF65-F5344CB8AC3E}">
        <p14:creationId xmlns:p14="http://schemas.microsoft.com/office/powerpoint/2010/main" val="11274485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bwMode="auto">
          <a:noFill/>
          <a:ln>
            <a:miter lim="800000"/>
            <a:headEnd/>
            <a:tailEnd/>
          </a:ln>
        </p:spPr>
        <p:txBody>
          <a:bodyPr/>
          <a:lstStyle/>
          <a:p>
            <a:fld id="{6CE38207-BA04-43A1-A8A1-09AB8E7CA99D}" type="slidenum">
              <a:rPr lang="en-US" smtClean="0">
                <a:latin typeface="Arial" charset="0"/>
                <a:ea typeface="ＭＳ Ｐゴシック"/>
                <a:cs typeface="ＭＳ Ｐゴシック"/>
              </a:rPr>
              <a:pPr/>
              <a:t>29</a:t>
            </a:fld>
            <a:endParaRPr lang="en-US" dirty="0">
              <a:latin typeface="Arial" charset="0"/>
              <a:ea typeface="ＭＳ Ｐゴシック"/>
              <a:cs typeface="ＭＳ Ｐゴシック"/>
            </a:endParaRPr>
          </a:p>
        </p:txBody>
      </p:sp>
      <p:sp>
        <p:nvSpPr>
          <p:cNvPr id="768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680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1779629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bwMode="auto">
          <a:noFill/>
          <a:ln>
            <a:miter lim="800000"/>
            <a:headEnd/>
            <a:tailEnd/>
          </a:ln>
        </p:spPr>
        <p:txBody>
          <a:bodyPr/>
          <a:lstStyle/>
          <a:p>
            <a:fld id="{615A0541-05F9-4B04-9CCD-C493CFF160BE}" type="slidenum">
              <a:rPr lang="en-US" smtClean="0">
                <a:latin typeface="Arial" charset="0"/>
                <a:ea typeface="ＭＳ Ｐゴシック"/>
                <a:cs typeface="ＭＳ Ｐゴシック"/>
              </a:rPr>
              <a:pPr/>
              <a:t>3</a:t>
            </a:fld>
            <a:endParaRPr lang="en-US" dirty="0">
              <a:latin typeface="Arial" charset="0"/>
              <a:ea typeface="ＭＳ Ｐゴシック"/>
              <a:cs typeface="ＭＳ Ｐゴシック"/>
            </a:endParaRPr>
          </a:p>
        </p:txBody>
      </p:sp>
      <p:sp>
        <p:nvSpPr>
          <p:cNvPr id="215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This is a real story that dramatically illustrates the difficulty of trauma care on the battlefield.</a:t>
            </a:r>
          </a:p>
        </p:txBody>
      </p:sp>
    </p:spTree>
    <p:extLst>
      <p:ext uri="{BB962C8B-B14F-4D97-AF65-F5344CB8AC3E}">
        <p14:creationId xmlns:p14="http://schemas.microsoft.com/office/powerpoint/2010/main" val="20704672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bwMode="auto">
          <a:noFill/>
          <a:ln>
            <a:miter lim="800000"/>
            <a:headEnd/>
            <a:tailEnd/>
          </a:ln>
        </p:spPr>
        <p:txBody>
          <a:bodyPr/>
          <a:lstStyle/>
          <a:p>
            <a:fld id="{E94CB9FD-EE5F-4B4A-A2DC-982C2B20DD73}" type="slidenum">
              <a:rPr lang="en-US" smtClean="0">
                <a:latin typeface="Arial" charset="0"/>
                <a:ea typeface="ＭＳ Ｐゴシック"/>
                <a:cs typeface="ＭＳ Ｐゴシック"/>
              </a:rPr>
              <a:pPr/>
              <a:t>30</a:t>
            </a:fld>
            <a:endParaRPr lang="en-US" dirty="0">
              <a:latin typeface="Arial" charset="0"/>
              <a:ea typeface="ＭＳ Ｐゴシック"/>
              <a:cs typeface="ＭＳ Ｐゴシック"/>
            </a:endParaRPr>
          </a:p>
        </p:txBody>
      </p:sp>
      <p:sp>
        <p:nvSpPr>
          <p:cNvPr id="788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88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824013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bwMode="auto">
          <a:noFill/>
          <a:ln>
            <a:miter lim="800000"/>
            <a:headEnd/>
            <a:tailEnd/>
          </a:ln>
        </p:spPr>
        <p:txBody>
          <a:bodyPr/>
          <a:lstStyle/>
          <a:p>
            <a:fld id="{95B1880D-F21C-4DFA-8648-492DEC2EB763}" type="slidenum">
              <a:rPr lang="en-US" smtClean="0">
                <a:latin typeface="Arial" charset="0"/>
                <a:ea typeface="ＭＳ Ｐゴシック"/>
                <a:cs typeface="ＭＳ Ｐゴシック"/>
              </a:rPr>
              <a:pPr/>
              <a:t>31</a:t>
            </a:fld>
            <a:endParaRPr lang="en-US" dirty="0">
              <a:latin typeface="Arial" charset="0"/>
              <a:ea typeface="ＭＳ Ｐゴシック"/>
              <a:cs typeface="ＭＳ Ｐゴシック"/>
            </a:endParaRPr>
          </a:p>
        </p:txBody>
      </p:sp>
      <p:sp>
        <p:nvSpPr>
          <p:cNvPr id="808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0900" name="Rectangle 3"/>
          <p:cNvSpPr>
            <a:spLocks noGrp="1" noChangeArrowheads="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dirty="0">
                <a:cs typeface="+mn-cs"/>
              </a:rPr>
              <a:t>What are the tactical considerations here?</a:t>
            </a:r>
          </a:p>
          <a:p>
            <a:pPr eaLnBrk="1" hangingPunct="1">
              <a:spcBef>
                <a:spcPct val="0"/>
              </a:spcBef>
              <a:defRPr/>
            </a:pPr>
            <a:r>
              <a:rPr lang="en-US" dirty="0">
                <a:cs typeface="+mn-cs"/>
              </a:rPr>
              <a:t>	How many other hostiles in are in house?</a:t>
            </a:r>
          </a:p>
          <a:p>
            <a:pPr eaLnBrk="1" hangingPunct="1">
              <a:spcBef>
                <a:spcPct val="0"/>
              </a:spcBef>
              <a:defRPr/>
            </a:pPr>
            <a:r>
              <a:rPr lang="en-US" dirty="0">
                <a:cs typeface="+mn-cs"/>
              </a:rPr>
              <a:t>	All pursue hostile – leave casualties for later?</a:t>
            </a:r>
          </a:p>
          <a:p>
            <a:pPr eaLnBrk="1" hangingPunct="1">
              <a:spcBef>
                <a:spcPct val="0"/>
              </a:spcBef>
              <a:defRPr/>
            </a:pPr>
            <a:r>
              <a:rPr lang="en-US" dirty="0">
                <a:cs typeface="+mn-cs"/>
              </a:rPr>
              <a:t>	All withdraw to care for casualties?</a:t>
            </a:r>
          </a:p>
          <a:p>
            <a:pPr eaLnBrk="1" hangingPunct="1">
              <a:spcBef>
                <a:spcPct val="0"/>
              </a:spcBef>
              <a:defRPr/>
            </a:pPr>
            <a:r>
              <a:rPr lang="en-US" dirty="0">
                <a:cs typeface="+mn-cs"/>
              </a:rPr>
              <a:t>	Set security and treat casualties there?</a:t>
            </a:r>
          </a:p>
          <a:p>
            <a:pPr eaLnBrk="1" hangingPunct="1">
              <a:spcBef>
                <a:spcPct val="0"/>
              </a:spcBef>
              <a:defRPr/>
            </a:pPr>
            <a:r>
              <a:rPr lang="en-US" dirty="0">
                <a:cs typeface="+mn-cs"/>
              </a:rPr>
              <a:t>	Split force – have some pursue and others treat?</a:t>
            </a:r>
          </a:p>
          <a:p>
            <a:pPr eaLnBrk="1" hangingPunct="1">
              <a:spcBef>
                <a:spcPct val="0"/>
              </a:spcBef>
              <a:defRPr/>
            </a:pPr>
            <a:r>
              <a:rPr lang="en-US" dirty="0">
                <a:cs typeface="+mn-cs"/>
              </a:rPr>
              <a:t>		Split force most often chosen as the best option from previous </a:t>
            </a:r>
          </a:p>
          <a:p>
            <a:pPr eaLnBrk="1" hangingPunct="1">
              <a:spcBef>
                <a:spcPct val="0"/>
              </a:spcBef>
              <a:defRPr/>
            </a:pPr>
            <a:r>
              <a:rPr lang="en-US" dirty="0">
                <a:cs typeface="+mn-cs"/>
              </a:rPr>
              <a:t>                                           groups. </a:t>
            </a:r>
          </a:p>
          <a:p>
            <a:pPr eaLnBrk="1" hangingPunct="1">
              <a:spcBef>
                <a:spcPct val="0"/>
              </a:spcBef>
              <a:defRPr/>
            </a:pPr>
            <a:endParaRPr lang="en-US" dirty="0">
              <a:cs typeface="+mn-cs"/>
            </a:endParaRPr>
          </a:p>
          <a:p>
            <a:pPr eaLnBrk="1" hangingPunct="1">
              <a:spcBef>
                <a:spcPct val="0"/>
              </a:spcBef>
              <a:defRPr/>
            </a:pPr>
            <a:r>
              <a:rPr lang="en-US" dirty="0">
                <a:cs typeface="+mn-cs"/>
              </a:rPr>
              <a:t>Who gets treated first?</a:t>
            </a:r>
          </a:p>
          <a:p>
            <a:pPr eaLnBrk="1" hangingPunct="1">
              <a:spcBef>
                <a:spcPct val="0"/>
              </a:spcBef>
              <a:defRPr/>
            </a:pPr>
            <a:r>
              <a:rPr lang="en-US" dirty="0">
                <a:cs typeface="+mn-cs"/>
              </a:rPr>
              <a:t>	Casualty with Shoulder Injury</a:t>
            </a:r>
          </a:p>
          <a:p>
            <a:pPr eaLnBrk="1" hangingPunct="1">
              <a:spcBef>
                <a:spcPct val="0"/>
              </a:spcBef>
              <a:defRPr/>
            </a:pPr>
            <a:r>
              <a:rPr lang="en-US" dirty="0">
                <a:cs typeface="+mn-cs"/>
              </a:rPr>
              <a:t>	Most important to treat immediately – could bleed to death quickly</a:t>
            </a:r>
          </a:p>
          <a:p>
            <a:pPr eaLnBrk="1" hangingPunct="1">
              <a:spcBef>
                <a:spcPct val="0"/>
              </a:spcBef>
              <a:defRPr/>
            </a:pPr>
            <a:r>
              <a:rPr lang="en-US" dirty="0">
                <a:cs typeface="+mn-cs"/>
              </a:rPr>
              <a:t>	Stop bleeding with Combat Gauze dressing</a:t>
            </a:r>
          </a:p>
          <a:p>
            <a:pPr eaLnBrk="1" hangingPunct="1">
              <a:spcBef>
                <a:spcPct val="0"/>
              </a:spcBef>
              <a:defRPr/>
            </a:pPr>
            <a:r>
              <a:rPr lang="en-US" dirty="0">
                <a:cs typeface="+mn-cs"/>
              </a:rPr>
              <a:t>		Apply with direct pressure for 3 minutes</a:t>
            </a:r>
          </a:p>
          <a:p>
            <a:pPr eaLnBrk="1" hangingPunct="1">
              <a:spcBef>
                <a:spcPct val="0"/>
              </a:spcBef>
              <a:defRPr/>
            </a:pPr>
            <a:r>
              <a:rPr lang="en-US" dirty="0">
                <a:cs typeface="+mn-cs"/>
              </a:rPr>
              <a:t>	Airway Management?</a:t>
            </a:r>
          </a:p>
          <a:p>
            <a:pPr eaLnBrk="1" hangingPunct="1">
              <a:spcBef>
                <a:spcPct val="0"/>
              </a:spcBef>
              <a:defRPr/>
            </a:pPr>
            <a:r>
              <a:rPr lang="en-US" dirty="0">
                <a:cs typeface="+mn-cs"/>
              </a:rPr>
              <a:t>		OK - conscious</a:t>
            </a:r>
          </a:p>
          <a:p>
            <a:pPr eaLnBrk="1" hangingPunct="1">
              <a:spcBef>
                <a:spcPct val="0"/>
              </a:spcBef>
              <a:defRPr/>
            </a:pPr>
            <a:r>
              <a:rPr lang="en-US" dirty="0">
                <a:cs typeface="+mn-cs"/>
              </a:rPr>
              <a:t>		Combat pill pack? </a:t>
            </a:r>
          </a:p>
          <a:p>
            <a:pPr eaLnBrk="1" hangingPunct="1">
              <a:spcBef>
                <a:spcPct val="0"/>
              </a:spcBef>
              <a:defRPr/>
            </a:pPr>
            <a:r>
              <a:rPr lang="en-US" dirty="0">
                <a:cs typeface="+mn-cs"/>
              </a:rPr>
              <a:t>		Yes</a:t>
            </a:r>
          </a:p>
          <a:p>
            <a:pPr eaLnBrk="1" hangingPunct="1">
              <a:spcBef>
                <a:spcPct val="0"/>
              </a:spcBef>
              <a:defRPr/>
            </a:pPr>
            <a:r>
              <a:rPr lang="en-US" dirty="0">
                <a:cs typeface="+mn-cs"/>
              </a:rPr>
              <a:t>What next?</a:t>
            </a:r>
          </a:p>
          <a:p>
            <a:pPr eaLnBrk="1" hangingPunct="1">
              <a:spcBef>
                <a:spcPct val="0"/>
              </a:spcBef>
              <a:defRPr/>
            </a:pPr>
            <a:r>
              <a:rPr lang="en-US" dirty="0">
                <a:cs typeface="+mn-cs"/>
              </a:rPr>
              <a:t>	Unconscious Casualty with Blast Injury</a:t>
            </a:r>
          </a:p>
          <a:p>
            <a:pPr eaLnBrk="1" hangingPunct="1">
              <a:spcBef>
                <a:spcPct val="0"/>
              </a:spcBef>
              <a:defRPr/>
            </a:pPr>
            <a:r>
              <a:rPr lang="en-US" dirty="0">
                <a:cs typeface="+mn-cs"/>
              </a:rPr>
              <a:t>	Airway Management?</a:t>
            </a:r>
          </a:p>
          <a:p>
            <a:pPr eaLnBrk="1" hangingPunct="1">
              <a:spcBef>
                <a:spcPct val="0"/>
              </a:spcBef>
              <a:defRPr/>
            </a:pPr>
            <a:r>
              <a:rPr lang="en-US" dirty="0">
                <a:cs typeface="+mn-cs"/>
              </a:rPr>
              <a:t>		Chin-lift/jaw thrust</a:t>
            </a:r>
          </a:p>
          <a:p>
            <a:pPr eaLnBrk="1" hangingPunct="1">
              <a:spcBef>
                <a:spcPct val="0"/>
              </a:spcBef>
              <a:defRPr/>
            </a:pPr>
            <a:r>
              <a:rPr lang="en-US" dirty="0">
                <a:cs typeface="+mn-cs"/>
              </a:rPr>
              <a:t>		NP airway</a:t>
            </a:r>
          </a:p>
          <a:p>
            <a:pPr eaLnBrk="1" hangingPunct="1">
              <a:spcBef>
                <a:spcPct val="0"/>
              </a:spcBef>
              <a:defRPr/>
            </a:pPr>
            <a:r>
              <a:rPr lang="en-US" dirty="0">
                <a:cs typeface="+mn-cs"/>
              </a:rPr>
              <a:t>	Check for other injuries</a:t>
            </a:r>
          </a:p>
          <a:p>
            <a:pPr eaLnBrk="1" hangingPunct="1">
              <a:spcBef>
                <a:spcPct val="0"/>
              </a:spcBef>
              <a:defRPr/>
            </a:pPr>
            <a:r>
              <a:rPr lang="en-US" dirty="0">
                <a:cs typeface="+mn-cs"/>
              </a:rPr>
              <a:t>		Find major bleeding in back of thigh from shrapnel wound</a:t>
            </a:r>
          </a:p>
          <a:p>
            <a:pPr eaLnBrk="1" hangingPunct="1">
              <a:spcBef>
                <a:spcPct val="0"/>
              </a:spcBef>
              <a:defRPr/>
            </a:pPr>
            <a:r>
              <a:rPr lang="en-US" dirty="0">
                <a:cs typeface="+mn-cs"/>
              </a:rPr>
              <a:t>		Apply tourniquet</a:t>
            </a:r>
          </a:p>
          <a:p>
            <a:pPr eaLnBrk="1" hangingPunct="1">
              <a:spcBef>
                <a:spcPct val="0"/>
              </a:spcBef>
              <a:defRPr/>
            </a:pPr>
            <a:r>
              <a:rPr lang="en-US" dirty="0">
                <a:cs typeface="+mn-cs"/>
              </a:rPr>
              <a:t>	Combat pill pack? </a:t>
            </a:r>
          </a:p>
          <a:p>
            <a:pPr eaLnBrk="1" hangingPunct="1">
              <a:spcBef>
                <a:spcPct val="0"/>
              </a:spcBef>
              <a:defRPr/>
            </a:pPr>
            <a:r>
              <a:rPr lang="en-US" dirty="0">
                <a:cs typeface="+mn-cs"/>
              </a:rPr>
              <a:t>		No – needs IV antibiotics – unconscious and can’t swallow – medical personnel </a:t>
            </a:r>
          </a:p>
          <a:p>
            <a:pPr eaLnBrk="1" hangingPunct="1">
              <a:spcBef>
                <a:spcPct val="0"/>
              </a:spcBef>
              <a:defRPr/>
            </a:pPr>
            <a:r>
              <a:rPr lang="en-US" dirty="0">
                <a:cs typeface="+mn-cs"/>
              </a:rPr>
              <a:t>			administer when feasible</a:t>
            </a:r>
          </a:p>
          <a:p>
            <a:pPr eaLnBrk="1" hangingPunct="1">
              <a:spcBef>
                <a:spcPct val="0"/>
              </a:spcBef>
              <a:defRPr/>
            </a:pPr>
            <a:endParaRPr lang="en-US" dirty="0">
              <a:cs typeface="+mn-cs"/>
            </a:endParaRPr>
          </a:p>
          <a:p>
            <a:pPr eaLnBrk="1" hangingPunct="1">
              <a:spcBef>
                <a:spcPct val="0"/>
              </a:spcBef>
              <a:defRPr/>
            </a:pPr>
            <a:r>
              <a:rPr lang="en-US" dirty="0">
                <a:cs typeface="+mn-cs"/>
              </a:rPr>
              <a:t>Next?</a:t>
            </a:r>
          </a:p>
          <a:p>
            <a:pPr eaLnBrk="1" hangingPunct="1">
              <a:spcBef>
                <a:spcPct val="0"/>
              </a:spcBef>
              <a:defRPr/>
            </a:pPr>
            <a:r>
              <a:rPr lang="en-US" dirty="0">
                <a:cs typeface="+mn-cs"/>
              </a:rPr>
              <a:t>	Abdominal Wound Casualty</a:t>
            </a:r>
          </a:p>
          <a:p>
            <a:pPr eaLnBrk="1" hangingPunct="1">
              <a:spcBef>
                <a:spcPct val="0"/>
              </a:spcBef>
              <a:defRPr/>
            </a:pPr>
            <a:r>
              <a:rPr lang="en-US" dirty="0">
                <a:cs typeface="+mn-cs"/>
              </a:rPr>
              <a:t>	Airway Management?</a:t>
            </a:r>
          </a:p>
          <a:p>
            <a:pPr eaLnBrk="1" hangingPunct="1">
              <a:spcBef>
                <a:spcPct val="0"/>
              </a:spcBef>
              <a:defRPr/>
            </a:pPr>
            <a:r>
              <a:rPr lang="en-US" dirty="0">
                <a:cs typeface="+mn-cs"/>
              </a:rPr>
              <a:t>		OK – conscious</a:t>
            </a:r>
          </a:p>
          <a:p>
            <a:pPr eaLnBrk="1" hangingPunct="1">
              <a:spcBef>
                <a:spcPct val="0"/>
              </a:spcBef>
              <a:defRPr/>
            </a:pPr>
            <a:r>
              <a:rPr lang="en-US" dirty="0">
                <a:cs typeface="+mn-cs"/>
              </a:rPr>
              <a:t>	Combat pill pack? </a:t>
            </a:r>
          </a:p>
          <a:p>
            <a:pPr eaLnBrk="1" hangingPunct="1">
              <a:spcBef>
                <a:spcPct val="0"/>
              </a:spcBef>
              <a:defRPr/>
            </a:pPr>
            <a:r>
              <a:rPr lang="en-US" dirty="0">
                <a:cs typeface="+mn-cs"/>
              </a:rPr>
              <a:t>		Yes – casualty can self-administer</a:t>
            </a:r>
          </a:p>
          <a:p>
            <a:pPr eaLnBrk="1" hangingPunct="1">
              <a:spcBef>
                <a:spcPct val="0"/>
              </a:spcBef>
              <a:defRPr/>
            </a:pPr>
            <a:r>
              <a:rPr lang="en-US" dirty="0">
                <a:cs typeface="+mn-cs"/>
              </a:rPr>
              <a:t>		</a:t>
            </a:r>
          </a:p>
          <a:p>
            <a:pPr eaLnBrk="1" hangingPunct="1">
              <a:spcBef>
                <a:spcPct val="0"/>
              </a:spcBef>
              <a:defRPr/>
            </a:pPr>
            <a:r>
              <a:rPr lang="en-US" dirty="0">
                <a:cs typeface="+mn-cs"/>
              </a:rPr>
              <a:t>End of scenario</a:t>
            </a:r>
          </a:p>
        </p:txBody>
      </p:sp>
    </p:spTree>
    <p:extLst>
      <p:ext uri="{BB962C8B-B14F-4D97-AF65-F5344CB8AC3E}">
        <p14:creationId xmlns:p14="http://schemas.microsoft.com/office/powerpoint/2010/main" val="19402392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noTextEdi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ea typeface="ＭＳ Ｐゴシック"/>
            </a:endParaRPr>
          </a:p>
        </p:txBody>
      </p:sp>
      <p:sp>
        <p:nvSpPr>
          <p:cNvPr id="82947" name="Slide Number Placeholder 3"/>
          <p:cNvSpPr>
            <a:spLocks noGrp="1"/>
          </p:cNvSpPr>
          <p:nvPr>
            <p:ph type="sldNum" sz="quarter" idx="5"/>
          </p:nvPr>
        </p:nvSpPr>
        <p:spPr bwMode="auto">
          <a:noFill/>
          <a:ln>
            <a:miter lim="800000"/>
            <a:headEnd/>
            <a:tailEnd/>
          </a:ln>
        </p:spPr>
        <p:txBody>
          <a:bodyPr/>
          <a:lstStyle/>
          <a:p>
            <a:fld id="{5E0BA28D-A04E-4244-B418-3FBB02D40FED}" type="slidenum">
              <a:rPr lang="en-US" smtClean="0">
                <a:latin typeface="Arial" charset="0"/>
                <a:ea typeface="ＭＳ Ｐゴシック"/>
                <a:cs typeface="ＭＳ Ｐゴシック"/>
              </a:rPr>
              <a:pPr/>
              <a:t>32</a:t>
            </a:fld>
            <a:endParaRPr lang="en-US" dirty="0">
              <a:latin typeface="Arial" charset="0"/>
              <a:ea typeface="ＭＳ Ｐゴシック"/>
              <a:cs typeface="ＭＳ Ｐゴシック"/>
            </a:endParaRPr>
          </a:p>
        </p:txBody>
      </p:sp>
    </p:spTree>
    <p:extLst>
      <p:ext uri="{BB962C8B-B14F-4D97-AF65-F5344CB8AC3E}">
        <p14:creationId xmlns:p14="http://schemas.microsoft.com/office/powerpoint/2010/main" val="622816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bwMode="auto">
          <a:noFill/>
          <a:ln>
            <a:miter lim="800000"/>
            <a:headEnd/>
            <a:tailEnd/>
          </a:ln>
        </p:spPr>
        <p:txBody>
          <a:bodyPr/>
          <a:lstStyle/>
          <a:p>
            <a:fld id="{6865D8AA-ED16-48B5-9918-2DBC23866578}" type="slidenum">
              <a:rPr lang="en-US" smtClean="0">
                <a:latin typeface="Arial" charset="0"/>
                <a:ea typeface="ＭＳ Ｐゴシック"/>
                <a:cs typeface="ＭＳ Ｐゴシック"/>
              </a:rPr>
              <a:pPr/>
              <a:t>33</a:t>
            </a:fld>
            <a:endParaRPr lang="en-US" dirty="0">
              <a:latin typeface="Arial" charset="0"/>
              <a:ea typeface="ＭＳ Ｐゴシック"/>
              <a:cs typeface="ＭＳ Ｐゴシック"/>
            </a:endParaRPr>
          </a:p>
        </p:txBody>
      </p:sp>
      <p:sp>
        <p:nvSpPr>
          <p:cNvPr id="849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49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9425840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bwMode="auto">
          <a:noFill/>
          <a:ln>
            <a:miter lim="800000"/>
            <a:headEnd/>
            <a:tailEnd/>
          </a:ln>
        </p:spPr>
        <p:txBody>
          <a:bodyPr/>
          <a:lstStyle/>
          <a:p>
            <a:fld id="{FB61403C-E9F6-4459-B7AA-9C54547C6323}" type="slidenum">
              <a:rPr lang="en-US" smtClean="0">
                <a:latin typeface="Arial" charset="0"/>
                <a:ea typeface="ＭＳ Ｐゴシック"/>
                <a:cs typeface="ＭＳ Ｐゴシック"/>
              </a:rPr>
              <a:pPr/>
              <a:t>34</a:t>
            </a:fld>
            <a:endParaRPr lang="en-US" dirty="0">
              <a:latin typeface="Arial" charset="0"/>
              <a:ea typeface="ＭＳ Ｐゴシック"/>
              <a:cs typeface="ＭＳ Ｐゴシック"/>
            </a:endParaRPr>
          </a:p>
        </p:txBody>
      </p:sp>
      <p:sp>
        <p:nvSpPr>
          <p:cNvPr id="870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70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What phase are you in?</a:t>
            </a:r>
          </a:p>
          <a:p>
            <a:pPr eaLnBrk="1" hangingPunct="1">
              <a:spcBef>
                <a:spcPct val="0"/>
              </a:spcBef>
            </a:pPr>
            <a:r>
              <a:rPr lang="en-US" dirty="0">
                <a:ea typeface="ＭＳ Ｐゴシック"/>
              </a:rPr>
              <a:t>	Care Under Fire</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What should you do for the casualty?</a:t>
            </a:r>
          </a:p>
          <a:p>
            <a:pPr eaLnBrk="1" hangingPunct="1">
              <a:spcBef>
                <a:spcPct val="0"/>
              </a:spcBef>
            </a:pPr>
            <a:r>
              <a:rPr lang="en-US" dirty="0">
                <a:ea typeface="ＭＳ Ｐゴシック"/>
              </a:rPr>
              <a:t>	Yell at him to get under cover if he can.</a:t>
            </a:r>
          </a:p>
          <a:p>
            <a:pPr eaLnBrk="1" hangingPunct="1">
              <a:spcBef>
                <a:spcPct val="0"/>
              </a:spcBef>
            </a:pPr>
            <a:r>
              <a:rPr lang="en-US" dirty="0">
                <a:ea typeface="ＭＳ Ｐゴシック"/>
              </a:rPr>
              <a:t>	Tell him to put a tourniquet on his wounded leg.</a:t>
            </a:r>
          </a:p>
          <a:p>
            <a:pPr eaLnBrk="1" hangingPunct="1">
              <a:spcBef>
                <a:spcPct val="0"/>
              </a:spcBef>
            </a:pPr>
            <a:r>
              <a:rPr lang="en-US" dirty="0">
                <a:ea typeface="ＭＳ Ｐゴシック"/>
              </a:rPr>
              <a:t>	May have to help him.</a:t>
            </a:r>
          </a:p>
          <a:p>
            <a:pPr eaLnBrk="1" hangingPunct="1">
              <a:spcBef>
                <a:spcPct val="0"/>
              </a:spcBef>
            </a:pPr>
            <a:r>
              <a:rPr lang="en-US" dirty="0">
                <a:ea typeface="ＭＳ Ｐゴシック"/>
              </a:rPr>
              <a:t>	Consider movement plan/suppression fire, etc. if you do.</a:t>
            </a:r>
          </a:p>
          <a:p>
            <a:pPr eaLnBrk="1" hangingPunct="1">
              <a:spcBef>
                <a:spcPct val="0"/>
              </a:spcBef>
            </a:pPr>
            <a:r>
              <a:rPr lang="en-US" dirty="0">
                <a:ea typeface="ＭＳ Ｐゴシック"/>
              </a:rPr>
              <a:t>	</a:t>
            </a:r>
          </a:p>
          <a:p>
            <a:pPr eaLnBrk="1" hangingPunct="1">
              <a:spcBef>
                <a:spcPct val="0"/>
              </a:spcBef>
            </a:pPr>
            <a:r>
              <a:rPr lang="en-US" dirty="0">
                <a:ea typeface="ＭＳ Ｐゴシック"/>
              </a:rPr>
              <a:t>Should he take his Combat Pill Pack meds now?</a:t>
            </a:r>
          </a:p>
          <a:p>
            <a:pPr eaLnBrk="1" hangingPunct="1">
              <a:spcBef>
                <a:spcPct val="0"/>
              </a:spcBef>
            </a:pPr>
            <a:r>
              <a:rPr lang="en-US" dirty="0">
                <a:ea typeface="ＭＳ Ｐゴシック"/>
              </a:rPr>
              <a:t>	No. Still in Care Under Fire phase</a:t>
            </a:r>
          </a:p>
          <a:p>
            <a:pPr eaLnBrk="1" hangingPunct="1">
              <a:spcBef>
                <a:spcPct val="0"/>
              </a:spcBef>
            </a:pPr>
            <a:r>
              <a:rPr lang="en-US" dirty="0">
                <a:ea typeface="ＭＳ Ｐゴシック"/>
              </a:rPr>
              <a:t>	Priorities are to get to cover and return fire if possible</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Scenario continues. Casualty has moved behind a vehicle. All hostiles are eliminated or have retreated.  The platoon establishes a secure perimeter. Platoon leader tells you that you have only one casualty, and that you have a few minutes to work on him before the platoon will have to move.</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What phase are you in now?</a:t>
            </a:r>
          </a:p>
          <a:p>
            <a:pPr eaLnBrk="1" hangingPunct="1">
              <a:spcBef>
                <a:spcPct val="0"/>
              </a:spcBef>
            </a:pPr>
            <a:r>
              <a:rPr lang="en-US" dirty="0">
                <a:ea typeface="ＭＳ Ｐゴシック"/>
              </a:rPr>
              <a:t>	Tactical Field Care</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Your casualty is alert, still in severe pain, and clutching his right leg. There is blood all over his leg and hands, and a tourniquet is in place on his right thigh. What is your first concern?</a:t>
            </a:r>
          </a:p>
          <a:p>
            <a:pPr eaLnBrk="1" hangingPunct="1">
              <a:spcBef>
                <a:spcPct val="0"/>
              </a:spcBef>
            </a:pPr>
            <a:r>
              <a:rPr lang="en-US" dirty="0">
                <a:ea typeface="ＭＳ Ｐゴシック"/>
              </a:rPr>
              <a:t>	Control of life-threatening bleeding.</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What next?</a:t>
            </a:r>
          </a:p>
          <a:p>
            <a:pPr eaLnBrk="1" hangingPunct="1">
              <a:spcBef>
                <a:spcPct val="0"/>
              </a:spcBef>
            </a:pPr>
            <a:r>
              <a:rPr lang="en-US" dirty="0">
                <a:ea typeface="ＭＳ Ｐゴシック"/>
              </a:rPr>
              <a:t>	You check the tourniquet.</a:t>
            </a:r>
          </a:p>
          <a:p>
            <a:pPr eaLnBrk="1" hangingPunct="1">
              <a:spcBef>
                <a:spcPct val="0"/>
              </a:spcBef>
            </a:pPr>
            <a:r>
              <a:rPr lang="en-US" dirty="0">
                <a:ea typeface="ＭＳ Ｐゴシック"/>
              </a:rPr>
              <a:t>		It is positioned correctly.</a:t>
            </a:r>
          </a:p>
          <a:p>
            <a:pPr eaLnBrk="1" hangingPunct="1">
              <a:spcBef>
                <a:spcPct val="0"/>
              </a:spcBef>
            </a:pPr>
            <a:r>
              <a:rPr lang="en-US" dirty="0">
                <a:ea typeface="ＭＳ Ｐゴシック"/>
              </a:rPr>
              <a:t>		The bleeding has been controlled.</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You search quickly for any other life-threatening bleeding, and find none.</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Should you disarm the casualty?</a:t>
            </a:r>
          </a:p>
          <a:p>
            <a:pPr eaLnBrk="1" hangingPunct="1">
              <a:spcBef>
                <a:spcPct val="0"/>
              </a:spcBef>
            </a:pPr>
            <a:r>
              <a:rPr lang="en-US" dirty="0">
                <a:ea typeface="ＭＳ Ｐゴシック"/>
              </a:rPr>
              <a:t>	No. He is alert and wants to stay in the fight. </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Next concern?</a:t>
            </a:r>
          </a:p>
          <a:p>
            <a:pPr eaLnBrk="1" hangingPunct="1">
              <a:spcBef>
                <a:spcPct val="0"/>
              </a:spcBef>
            </a:pPr>
            <a:r>
              <a:rPr lang="en-US" dirty="0">
                <a:ea typeface="ＭＳ Ｐゴシック"/>
              </a:rPr>
              <a:t>	Airway is patent.  </a:t>
            </a:r>
          </a:p>
          <a:p>
            <a:pPr eaLnBrk="1" hangingPunct="1">
              <a:spcBef>
                <a:spcPct val="0"/>
              </a:spcBef>
            </a:pPr>
            <a:r>
              <a:rPr lang="en-US" dirty="0">
                <a:ea typeface="ＭＳ Ｐゴシック"/>
              </a:rPr>
              <a:t>	Casualty is conscious and talking – airway is OK.</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Next?</a:t>
            </a:r>
          </a:p>
          <a:p>
            <a:pPr eaLnBrk="1" hangingPunct="1">
              <a:spcBef>
                <a:spcPct val="0"/>
              </a:spcBef>
            </a:pPr>
            <a:r>
              <a:rPr lang="en-US" dirty="0">
                <a:ea typeface="ＭＳ Ｐゴシック"/>
              </a:rPr>
              <a:t>	Breathing.  </a:t>
            </a:r>
          </a:p>
          <a:p>
            <a:pPr eaLnBrk="1" hangingPunct="1">
              <a:spcBef>
                <a:spcPct val="0"/>
              </a:spcBef>
            </a:pPr>
            <a:r>
              <a:rPr lang="en-US" dirty="0">
                <a:ea typeface="ＭＳ Ｐゴシック"/>
              </a:rPr>
              <a:t>	Breathing is rapid from pain and the situation, but not labored.   </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What next?</a:t>
            </a:r>
          </a:p>
          <a:p>
            <a:pPr eaLnBrk="1" hangingPunct="1">
              <a:spcBef>
                <a:spcPct val="0"/>
              </a:spcBef>
            </a:pPr>
            <a:r>
              <a:rPr lang="en-US" dirty="0">
                <a:ea typeface="ＭＳ Ｐゴシック"/>
              </a:rPr>
              <a:t>	Check for shock.</a:t>
            </a:r>
          </a:p>
          <a:p>
            <a:pPr eaLnBrk="1" hangingPunct="1">
              <a:spcBef>
                <a:spcPct val="0"/>
              </a:spcBef>
            </a:pPr>
            <a:r>
              <a:rPr lang="en-US" dirty="0">
                <a:ea typeface="ＭＳ Ｐゴシック"/>
              </a:rPr>
              <a:t>	Mental status is normal. Radial pulse is strong. </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Next?</a:t>
            </a:r>
          </a:p>
          <a:p>
            <a:pPr eaLnBrk="1" hangingPunct="1">
              <a:spcBef>
                <a:spcPct val="0"/>
              </a:spcBef>
            </a:pPr>
            <a:r>
              <a:rPr lang="en-US" dirty="0">
                <a:ea typeface="ＭＳ Ｐゴシック"/>
              </a:rPr>
              <a:t>	Assess for other wounds.</a:t>
            </a:r>
          </a:p>
          <a:p>
            <a:pPr eaLnBrk="1" hangingPunct="1">
              <a:spcBef>
                <a:spcPct val="0"/>
              </a:spcBef>
            </a:pPr>
            <a:r>
              <a:rPr lang="en-US" dirty="0">
                <a:ea typeface="ＭＳ Ｐゴシック"/>
              </a:rPr>
              <a:t>	You discover a large bruise on his chest and RUQ overlying the liver.  You </a:t>
            </a:r>
          </a:p>
          <a:p>
            <a:pPr eaLnBrk="1" hangingPunct="1">
              <a:spcBef>
                <a:spcPct val="0"/>
              </a:spcBef>
            </a:pPr>
            <a:r>
              <a:rPr lang="en-US" dirty="0">
                <a:ea typeface="ＭＳ Ｐゴシック"/>
              </a:rPr>
              <a:t>                     check his body armor and find corresponding damage compatible with a </a:t>
            </a:r>
          </a:p>
          <a:p>
            <a:pPr eaLnBrk="1" hangingPunct="1">
              <a:spcBef>
                <a:spcPct val="0"/>
              </a:spcBef>
            </a:pPr>
            <a:r>
              <a:rPr lang="en-US" dirty="0">
                <a:ea typeface="ＭＳ Ｐゴシック"/>
              </a:rPr>
              <a:t>                     bullet strike.</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Next?</a:t>
            </a:r>
          </a:p>
          <a:p>
            <a:pPr eaLnBrk="1" hangingPunct="1">
              <a:spcBef>
                <a:spcPct val="0"/>
              </a:spcBef>
            </a:pPr>
            <a:r>
              <a:rPr lang="en-US" dirty="0">
                <a:ea typeface="ＭＳ Ｐゴシック"/>
              </a:rPr>
              <a:t>	Prevent hypothermia.</a:t>
            </a:r>
          </a:p>
          <a:p>
            <a:pPr eaLnBrk="1" hangingPunct="1">
              <a:spcBef>
                <a:spcPct val="0"/>
              </a:spcBef>
            </a:pPr>
            <a:r>
              <a:rPr lang="en-US" dirty="0">
                <a:ea typeface="ＭＳ Ｐゴシック"/>
              </a:rPr>
              <a:t>	Ready Heat Blanket</a:t>
            </a:r>
          </a:p>
          <a:p>
            <a:pPr eaLnBrk="1" hangingPunct="1">
              <a:spcBef>
                <a:spcPct val="0"/>
              </a:spcBef>
            </a:pPr>
            <a:r>
              <a:rPr lang="en-US" dirty="0">
                <a:ea typeface="ＭＳ Ｐゴシック"/>
              </a:rPr>
              <a:t>	Heat Reflective Shell</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Next?</a:t>
            </a:r>
          </a:p>
          <a:p>
            <a:pPr eaLnBrk="1" hangingPunct="1">
              <a:spcBef>
                <a:spcPct val="0"/>
              </a:spcBef>
            </a:pPr>
            <a:r>
              <a:rPr lang="en-US" dirty="0">
                <a:ea typeface="ＭＳ Ｐゴシック"/>
              </a:rPr>
              <a:t>	Inspect and dress his wound.</a:t>
            </a:r>
          </a:p>
          <a:p>
            <a:pPr eaLnBrk="1" hangingPunct="1">
              <a:spcBef>
                <a:spcPct val="0"/>
              </a:spcBef>
            </a:pPr>
            <a:r>
              <a:rPr lang="en-US" dirty="0">
                <a:ea typeface="ＭＳ Ｐゴシック"/>
              </a:rPr>
              <a:t>	Reassess</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Platoon leader tells you the unit will move in 10 minutes to a CASEVAC location. No enemy contact is expected. CASEVAC should take about 45-60 minutes. </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Casualty has taken his own Combat Pill Pack. He is in significant pain</a:t>
            </a:r>
          </a:p>
          <a:p>
            <a:pPr eaLnBrk="1" hangingPunct="1">
              <a:spcBef>
                <a:spcPct val="0"/>
              </a:spcBef>
            </a:pPr>
            <a:r>
              <a:rPr lang="en-US" dirty="0">
                <a:ea typeface="ＭＳ Ｐゴシック"/>
              </a:rPr>
              <a:t>What else?</a:t>
            </a:r>
          </a:p>
          <a:p>
            <a:pPr eaLnBrk="1" hangingPunct="1">
              <a:spcBef>
                <a:spcPct val="0"/>
              </a:spcBef>
            </a:pPr>
            <a:r>
              <a:rPr lang="en-US" baseline="0" dirty="0">
                <a:ea typeface="ＭＳ Ｐゴシック"/>
              </a:rPr>
              <a:t>	</a:t>
            </a:r>
            <a:r>
              <a:rPr lang="en-US" dirty="0">
                <a:ea typeface="ＭＳ Ｐゴシック"/>
              </a:rPr>
              <a:t>Reassure</a:t>
            </a:r>
          </a:p>
          <a:p>
            <a:pPr eaLnBrk="1" hangingPunct="1">
              <a:spcBef>
                <a:spcPct val="0"/>
              </a:spcBef>
            </a:pPr>
            <a:r>
              <a:rPr lang="en-US" dirty="0">
                <a:ea typeface="ＭＳ Ｐゴシック"/>
              </a:rPr>
              <a:t>	Document care</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You have now moved to the CASEVAC site. The platoon establishes security.  You check the patient and notice that he is confused and breathing rapidly. You check his thigh wound and find that his tourniquet has become loose and the dressing is soaked with blood.</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What next?</a:t>
            </a:r>
          </a:p>
          <a:p>
            <a:pPr eaLnBrk="1" hangingPunct="1">
              <a:spcBef>
                <a:spcPct val="0"/>
              </a:spcBef>
            </a:pPr>
            <a:r>
              <a:rPr lang="en-US" dirty="0">
                <a:ea typeface="ＭＳ Ｐゴシック"/>
              </a:rPr>
              <a:t>	Re-tighten first tourniquet. Use a second CAT if needed.</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What next? </a:t>
            </a:r>
          </a:p>
          <a:p>
            <a:pPr eaLnBrk="1" hangingPunct="1">
              <a:spcBef>
                <a:spcPct val="0"/>
              </a:spcBef>
            </a:pPr>
            <a:r>
              <a:rPr lang="en-US" dirty="0">
                <a:ea typeface="ＭＳ Ｐゴシック"/>
              </a:rPr>
              <a:t>	Nasopharyngeal airway - casualty is unconscious.</a:t>
            </a:r>
          </a:p>
          <a:p>
            <a:pPr eaLnBrk="1" hangingPunct="1">
              <a:spcBef>
                <a:spcPct val="0"/>
              </a:spcBef>
            </a:pPr>
            <a:r>
              <a:rPr lang="en-US" dirty="0">
                <a:ea typeface="ＭＳ Ｐゴシック"/>
              </a:rPr>
              <a:t>	Recovery position</a:t>
            </a:r>
          </a:p>
          <a:p>
            <a:pPr eaLnBrk="1" hangingPunct="1">
              <a:spcBef>
                <a:spcPct val="0"/>
              </a:spcBef>
            </a:pPr>
            <a:r>
              <a:rPr lang="en-US" dirty="0">
                <a:ea typeface="ＭＳ Ｐゴシック"/>
              </a:rPr>
              <a:t>	Transport ASAP</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End of scenario</a:t>
            </a:r>
          </a:p>
          <a:p>
            <a:pPr eaLnBrk="1" hangingPunct="1">
              <a:spcBef>
                <a:spcPct val="0"/>
              </a:spcBef>
            </a:pPr>
            <a:endParaRPr lang="en-US" dirty="0">
              <a:ea typeface="ＭＳ Ｐゴシック"/>
            </a:endParaRPr>
          </a:p>
        </p:txBody>
      </p:sp>
    </p:spTree>
    <p:extLst>
      <p:ext uri="{BB962C8B-B14F-4D97-AF65-F5344CB8AC3E}">
        <p14:creationId xmlns:p14="http://schemas.microsoft.com/office/powerpoint/2010/main" val="228106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ea typeface="ＭＳ Ｐゴシック"/>
            </a:endParaRPr>
          </a:p>
        </p:txBody>
      </p:sp>
      <p:sp>
        <p:nvSpPr>
          <p:cNvPr id="89091" name="Slide Number Placeholder 3"/>
          <p:cNvSpPr>
            <a:spLocks noGrp="1"/>
          </p:cNvSpPr>
          <p:nvPr>
            <p:ph type="sldNum" sz="quarter" idx="5"/>
          </p:nvPr>
        </p:nvSpPr>
        <p:spPr bwMode="auto">
          <a:noFill/>
          <a:ln>
            <a:miter lim="800000"/>
            <a:headEnd/>
            <a:tailEnd/>
          </a:ln>
        </p:spPr>
        <p:txBody>
          <a:bodyPr/>
          <a:lstStyle/>
          <a:p>
            <a:fld id="{12E35635-BB6F-4FB4-9475-FC304B022CAA}" type="slidenum">
              <a:rPr lang="en-US" smtClean="0">
                <a:latin typeface="Arial" charset="0"/>
                <a:ea typeface="ＭＳ Ｐゴシック"/>
                <a:cs typeface="ＭＳ Ｐゴシック"/>
              </a:rPr>
              <a:pPr/>
              <a:t>35</a:t>
            </a:fld>
            <a:endParaRPr lang="en-US" dirty="0">
              <a:latin typeface="Arial" charset="0"/>
              <a:ea typeface="ＭＳ Ｐゴシック"/>
              <a:cs typeface="ＭＳ Ｐゴシック"/>
            </a:endParaRPr>
          </a:p>
        </p:txBody>
      </p:sp>
    </p:spTree>
    <p:extLst>
      <p:ext uri="{BB962C8B-B14F-4D97-AF65-F5344CB8AC3E}">
        <p14:creationId xmlns:p14="http://schemas.microsoft.com/office/powerpoint/2010/main" val="11263709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7"/>
          <p:cNvSpPr>
            <a:spLocks noGrp="1" noChangeArrowheads="1"/>
          </p:cNvSpPr>
          <p:nvPr>
            <p:ph type="sldNum" sz="quarter" idx="5"/>
          </p:nvPr>
        </p:nvSpPr>
        <p:spPr bwMode="auto">
          <a:noFill/>
          <a:ln>
            <a:miter lim="800000"/>
            <a:headEnd/>
            <a:tailEnd/>
          </a:ln>
        </p:spPr>
        <p:txBody>
          <a:bodyPr/>
          <a:lstStyle/>
          <a:p>
            <a:fld id="{9664FFD8-D7B3-4176-8B3B-BB6EE40C1F1D}" type="slidenum">
              <a:rPr lang="en-US" smtClean="0">
                <a:latin typeface="Arial" charset="0"/>
                <a:ea typeface="ＭＳ Ｐゴシック"/>
                <a:cs typeface="ＭＳ Ｐゴシック"/>
              </a:rPr>
              <a:pPr/>
              <a:t>36</a:t>
            </a:fld>
            <a:endParaRPr lang="en-US" dirty="0">
              <a:latin typeface="Arial" charset="0"/>
              <a:ea typeface="ＭＳ Ｐゴシック"/>
              <a:cs typeface="ＭＳ Ｐゴシック"/>
            </a:endParaRPr>
          </a:p>
        </p:txBody>
      </p:sp>
      <p:sp>
        <p:nvSpPr>
          <p:cNvPr id="1075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75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In</a:t>
            </a:r>
            <a:r>
              <a:rPr lang="en-US" baseline="0" dirty="0">
                <a:ea typeface="ＭＳ Ｐゴシック"/>
              </a:rPr>
              <a:t> s</a:t>
            </a:r>
            <a:r>
              <a:rPr lang="en-US" dirty="0">
                <a:ea typeface="ＭＳ Ｐゴシック"/>
              </a:rPr>
              <a:t>ummary:</a:t>
            </a:r>
          </a:p>
          <a:p>
            <a:pPr eaLnBrk="1" hangingPunct="1">
              <a:spcBef>
                <a:spcPct val="0"/>
              </a:spcBef>
            </a:pPr>
            <a:r>
              <a:rPr lang="en-US" dirty="0">
                <a:ea typeface="ＭＳ Ｐゴシック"/>
              </a:rPr>
              <a:t>Good tactical medicine HAS to be a combination of good tactics and good medicine.</a:t>
            </a:r>
          </a:p>
          <a:p>
            <a:pPr eaLnBrk="1" hangingPunct="1">
              <a:spcBef>
                <a:spcPct val="0"/>
              </a:spcBef>
            </a:pPr>
            <a:r>
              <a:rPr lang="en-US" dirty="0">
                <a:ea typeface="ＭＳ Ｐゴシック"/>
              </a:rPr>
              <a:t>Bring your leadership into the medical plan.</a:t>
            </a:r>
          </a:p>
          <a:p>
            <a:pPr eaLnBrk="1" hangingPunct="1">
              <a:spcBef>
                <a:spcPct val="0"/>
              </a:spcBef>
            </a:pPr>
            <a:r>
              <a:rPr lang="en-US" dirty="0">
                <a:ea typeface="ＭＳ Ｐゴシック"/>
              </a:rPr>
              <a:t>Combat leaders must understand combat medicine.</a:t>
            </a:r>
          </a:p>
        </p:txBody>
      </p:sp>
    </p:spTree>
    <p:extLst>
      <p:ext uri="{BB962C8B-B14F-4D97-AF65-F5344CB8AC3E}">
        <p14:creationId xmlns:p14="http://schemas.microsoft.com/office/powerpoint/2010/main" val="8478385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7"/>
          <p:cNvSpPr>
            <a:spLocks noGrp="1" noChangeArrowheads="1"/>
          </p:cNvSpPr>
          <p:nvPr>
            <p:ph type="sldNum" sz="quarter" idx="5"/>
          </p:nvPr>
        </p:nvSpPr>
        <p:spPr bwMode="auto">
          <a:noFill/>
          <a:ln>
            <a:miter lim="800000"/>
            <a:headEnd/>
            <a:tailEnd/>
          </a:ln>
        </p:spPr>
        <p:txBody>
          <a:bodyPr/>
          <a:lstStyle/>
          <a:p>
            <a:fld id="{A3C9F5B4-0C12-4B6E-9DB3-F3041556B20A}" type="slidenum">
              <a:rPr lang="en-US" smtClean="0">
                <a:latin typeface="Arial" charset="0"/>
                <a:ea typeface="ＭＳ Ｐゴシック"/>
                <a:cs typeface="ＭＳ Ｐゴシック"/>
              </a:rPr>
              <a:pPr/>
              <a:t>37</a:t>
            </a:fld>
            <a:endParaRPr lang="en-US" dirty="0">
              <a:latin typeface="Arial" charset="0"/>
              <a:ea typeface="ＭＳ Ｐゴシック"/>
              <a:cs typeface="ＭＳ Ｐゴシック"/>
            </a:endParaRPr>
          </a:p>
        </p:txBody>
      </p:sp>
      <p:sp>
        <p:nvSpPr>
          <p:cNvPr id="1095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95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106920109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a:spLocks noGrp="1" noChangeArrowheads="1"/>
          </p:cNvSpPr>
          <p:nvPr>
            <p:ph type="sldNum" sz="quarter" idx="5"/>
          </p:nvPr>
        </p:nvSpPr>
        <p:spPr bwMode="auto">
          <a:noFill/>
          <a:ln>
            <a:miter lim="800000"/>
            <a:headEnd/>
            <a:tailEnd/>
          </a:ln>
        </p:spPr>
        <p:txBody>
          <a:bodyPr/>
          <a:lstStyle/>
          <a:p>
            <a:fld id="{86C06842-774C-49AE-BC53-3A775FF5AD3D}" type="slidenum">
              <a:rPr lang="en-US" smtClean="0">
                <a:latin typeface="Arial" charset="0"/>
                <a:ea typeface="ＭＳ Ｐゴシック"/>
                <a:cs typeface="ＭＳ Ｐゴシック"/>
              </a:rPr>
              <a:pPr/>
              <a:t>38</a:t>
            </a:fld>
            <a:endParaRPr lang="en-US" dirty="0">
              <a:latin typeface="Arial" charset="0"/>
              <a:ea typeface="ＭＳ Ｐゴシック"/>
              <a:cs typeface="ＭＳ Ｐゴシック"/>
            </a:endParaRPr>
          </a:p>
        </p:txBody>
      </p:sp>
      <p:sp>
        <p:nvSpPr>
          <p:cNvPr id="1116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16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Once more…..</a:t>
            </a:r>
          </a:p>
        </p:txBody>
      </p:sp>
    </p:spTree>
    <p:extLst>
      <p:ext uri="{BB962C8B-B14F-4D97-AF65-F5344CB8AC3E}">
        <p14:creationId xmlns:p14="http://schemas.microsoft.com/office/powerpoint/2010/main" val="20670787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hdr" sz="quarter"/>
          </p:nvPr>
        </p:nvSpPr>
        <p:spPr>
          <a:noFill/>
        </p:spPr>
        <p:txBody>
          <a:bodyPr/>
          <a:lstStyle/>
          <a:p>
            <a:r>
              <a:rPr lang="en-US" dirty="0">
                <a:ea typeface="ＭＳ Ｐゴシック"/>
                <a:cs typeface="ＭＳ Ｐゴシック"/>
              </a:rPr>
              <a:t>Tactical Combat Casualty Care (TCCC)</a:t>
            </a: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r>
              <a:rPr lang="en-US" dirty="0">
                <a:ea typeface="ＭＳ Ｐゴシック"/>
                <a:cs typeface="ＭＳ Ｐゴシック"/>
              </a:rPr>
              <a:t>Pass out pre-tests.</a:t>
            </a:r>
          </a:p>
          <a:p>
            <a:pPr eaLnBrk="1" hangingPunct="1"/>
            <a:r>
              <a:rPr lang="en-US" dirty="0">
                <a:ea typeface="ＭＳ Ｐゴシック"/>
                <a:cs typeface="ＭＳ Ｐゴシック"/>
              </a:rPr>
              <a:t>Collect them when done.</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a:ea typeface="ＭＳ Ｐゴシック"/>
                <a:cs typeface="ＭＳ Ｐゴシック"/>
              </a:rPr>
              <a:t>The syllabus allows time to review the test when all students </a:t>
            </a:r>
            <a:r>
              <a:rPr lang="en-US">
                <a:ea typeface="ＭＳ Ｐゴシック"/>
                <a:cs typeface="ＭＳ Ｐゴシック"/>
              </a:rPr>
              <a:t>have finished.</a:t>
            </a:r>
            <a:endParaRPr lang="en-US" dirty="0">
              <a:ea typeface="ＭＳ Ｐゴシック"/>
              <a:cs typeface="ＭＳ Ｐゴシック"/>
            </a:endParaRPr>
          </a:p>
          <a:p>
            <a:pPr eaLnBrk="1" hangingPunct="1"/>
            <a:r>
              <a:rPr lang="en-US" dirty="0">
                <a:ea typeface="ＭＳ Ｐゴシック"/>
                <a:cs typeface="ＭＳ Ｐゴシック"/>
              </a:rPr>
              <a:t>Compare the pre-test grade to the post-test grade to gauge assimilation of the information.</a:t>
            </a:r>
          </a:p>
          <a:p>
            <a:pPr eaLnBrk="1" hangingPunct="1"/>
            <a:endParaRPr lang="en-US" dirty="0">
              <a:ea typeface="ＭＳ Ｐゴシック"/>
              <a:cs typeface="ＭＳ Ｐゴシック"/>
            </a:endParaRPr>
          </a:p>
        </p:txBody>
      </p:sp>
    </p:spTree>
    <p:extLst>
      <p:ext uri="{BB962C8B-B14F-4D97-AF65-F5344CB8AC3E}">
        <p14:creationId xmlns:p14="http://schemas.microsoft.com/office/powerpoint/2010/main" val="3404528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noFill/>
          <a:ln>
            <a:miter lim="800000"/>
            <a:headEnd/>
            <a:tailEnd/>
          </a:ln>
        </p:spPr>
        <p:txBody>
          <a:bodyPr/>
          <a:lstStyle/>
          <a:p>
            <a:fld id="{32AAE07A-8F7D-412C-B796-BC68045B6D53}" type="slidenum">
              <a:rPr lang="en-US" smtClean="0">
                <a:latin typeface="Arial" charset="0"/>
                <a:ea typeface="ＭＳ Ｐゴシック"/>
                <a:cs typeface="ＭＳ Ｐゴシック"/>
              </a:rPr>
              <a:pPr/>
              <a:t>4</a:t>
            </a:fld>
            <a:endParaRPr lang="en-US" dirty="0">
              <a:latin typeface="Arial" charset="0"/>
              <a:ea typeface="ＭＳ Ｐゴシック"/>
              <a:cs typeface="ＭＳ Ｐゴシック"/>
            </a:endParaRPr>
          </a:p>
        </p:txBody>
      </p:sp>
      <p:sp>
        <p:nvSpPr>
          <p:cNvPr id="235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51852535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This is a photo of the Arizona</a:t>
            </a:r>
            <a:r>
              <a:rPr lang="en-US" baseline="0" dirty="0">
                <a:ea typeface="ＭＳ Ｐゴシック"/>
              </a:rPr>
              <a:t> Memorial in Pearl Harbor.</a:t>
            </a:r>
            <a:endParaRPr lang="en-US" dirty="0">
              <a:ea typeface="ＭＳ Ｐゴシック"/>
            </a:endParaRPr>
          </a:p>
        </p:txBody>
      </p:sp>
      <p:sp>
        <p:nvSpPr>
          <p:cNvPr id="113667" name="Slide Number Placeholder 3"/>
          <p:cNvSpPr>
            <a:spLocks noGrp="1"/>
          </p:cNvSpPr>
          <p:nvPr>
            <p:ph type="sldNum" sz="quarter" idx="5"/>
          </p:nvPr>
        </p:nvSpPr>
        <p:spPr bwMode="auto">
          <a:noFill/>
          <a:ln>
            <a:miter lim="800000"/>
            <a:headEnd/>
            <a:tailEnd/>
          </a:ln>
        </p:spPr>
        <p:txBody>
          <a:bodyPr/>
          <a:lstStyle/>
          <a:p>
            <a:fld id="{DF80EEBC-77A3-43F9-A582-D3F65D452E52}" type="slidenum">
              <a:rPr lang="en-US" smtClean="0">
                <a:latin typeface="Arial" charset="0"/>
                <a:ea typeface="ＭＳ Ｐゴシック"/>
                <a:cs typeface="ＭＳ Ｐゴシック"/>
              </a:rPr>
              <a:pPr/>
              <a:t>40</a:t>
            </a:fld>
            <a:endParaRPr lang="en-US" dirty="0">
              <a:latin typeface="Arial" charset="0"/>
              <a:ea typeface="ＭＳ Ｐゴシック"/>
              <a:cs typeface="ＭＳ Ｐゴシック"/>
            </a:endParaRPr>
          </a:p>
        </p:txBody>
      </p:sp>
    </p:spTree>
    <p:extLst>
      <p:ext uri="{BB962C8B-B14F-4D97-AF65-F5344CB8AC3E}">
        <p14:creationId xmlns:p14="http://schemas.microsoft.com/office/powerpoint/2010/main" val="1550350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83C2AFB0-CDE4-40AF-A73E-1DEAA71A44EA}" type="slidenum">
              <a:rPr lang="en-US" smtClean="0">
                <a:latin typeface="Arial" charset="0"/>
                <a:ea typeface="ＭＳ Ｐゴシック"/>
                <a:cs typeface="ＭＳ Ｐゴシック"/>
              </a:rPr>
              <a:pPr/>
              <a:t>5</a:t>
            </a:fld>
            <a:endParaRPr lang="en-US" dirty="0">
              <a:latin typeface="Arial" charset="0"/>
              <a:ea typeface="ＭＳ Ｐゴシック"/>
              <a:cs typeface="ＭＳ Ｐゴシック"/>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text</a:t>
            </a:r>
          </a:p>
        </p:txBody>
      </p:sp>
    </p:spTree>
    <p:extLst>
      <p:ext uri="{BB962C8B-B14F-4D97-AF65-F5344CB8AC3E}">
        <p14:creationId xmlns:p14="http://schemas.microsoft.com/office/powerpoint/2010/main" val="367052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noFill/>
          <a:ln>
            <a:miter lim="800000"/>
            <a:headEnd/>
            <a:tailEnd/>
          </a:ln>
        </p:spPr>
        <p:txBody>
          <a:bodyPr/>
          <a:lstStyle/>
          <a:p>
            <a:fld id="{673DD187-A337-40F2-9612-039D67296DEC}" type="slidenum">
              <a:rPr lang="en-US" smtClean="0">
                <a:latin typeface="Arial" charset="0"/>
                <a:ea typeface="ＭＳ Ｐゴシック"/>
                <a:cs typeface="ＭＳ Ｐゴシック"/>
              </a:rPr>
              <a:pPr/>
              <a:t>6</a:t>
            </a:fld>
            <a:endParaRPr lang="en-US" dirty="0">
              <a:latin typeface="Arial" charset="0"/>
              <a:ea typeface="ＭＳ Ｐゴシック"/>
              <a:cs typeface="ＭＳ Ｐゴシック"/>
            </a:endParaRPr>
          </a:p>
        </p:txBody>
      </p:sp>
      <p:sp>
        <p:nvSpPr>
          <p:cNvPr id="276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Picture yourself in this situation. You’ve got a casualty who is badly hurt and you can’t see a thing.</a:t>
            </a:r>
          </a:p>
        </p:txBody>
      </p:sp>
    </p:spTree>
    <p:extLst>
      <p:ext uri="{BB962C8B-B14F-4D97-AF65-F5344CB8AC3E}">
        <p14:creationId xmlns:p14="http://schemas.microsoft.com/office/powerpoint/2010/main" val="1476316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bwMode="auto">
          <a:noFill/>
          <a:ln>
            <a:miter lim="800000"/>
            <a:headEnd/>
            <a:tailEnd/>
          </a:ln>
        </p:spPr>
        <p:txBody>
          <a:bodyPr/>
          <a:lstStyle/>
          <a:p>
            <a:fld id="{932018C1-CF6D-4913-869D-20A53AB3796D}" type="slidenum">
              <a:rPr lang="en-US" smtClean="0">
                <a:latin typeface="Arial" charset="0"/>
                <a:ea typeface="ＭＳ Ｐゴシック"/>
                <a:cs typeface="ＭＳ Ｐゴシック"/>
              </a:rPr>
              <a:pPr/>
              <a:t>7</a:t>
            </a:fld>
            <a:endParaRPr lang="en-US" dirty="0">
              <a:latin typeface="Arial" charset="0"/>
              <a:ea typeface="ＭＳ Ｐゴシック"/>
              <a:cs typeface="ＭＳ Ｐゴシック"/>
            </a:endParaRPr>
          </a:p>
        </p:txBody>
      </p:sp>
      <p:sp>
        <p:nvSpPr>
          <p:cNvPr id="296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6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424954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bwMode="auto">
          <a:noFill/>
          <a:ln>
            <a:miter lim="800000"/>
            <a:headEnd/>
            <a:tailEnd/>
          </a:ln>
        </p:spPr>
        <p:txBody>
          <a:bodyPr/>
          <a:lstStyle/>
          <a:p>
            <a:fld id="{B9DE61F5-F4CC-45FC-AAC9-E463F81497FD}" type="slidenum">
              <a:rPr lang="en-US" smtClean="0">
                <a:latin typeface="Arial" charset="0"/>
                <a:ea typeface="ＭＳ Ｐゴシック"/>
                <a:cs typeface="ＭＳ Ｐゴシック"/>
              </a:rPr>
              <a:pPr/>
              <a:t>8</a:t>
            </a:fld>
            <a:endParaRPr lang="en-US" dirty="0">
              <a:latin typeface="Arial" charset="0"/>
              <a:ea typeface="ＭＳ Ｐゴシック"/>
              <a:cs typeface="ＭＳ Ｐゴシック"/>
            </a:endParaRPr>
          </a:p>
        </p:txBody>
      </p:sp>
      <p:sp>
        <p:nvSpPr>
          <p:cNvPr id="317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1830415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bwMode="auto">
          <a:noFill/>
          <a:ln>
            <a:miter lim="800000"/>
            <a:headEnd/>
            <a:tailEnd/>
          </a:ln>
        </p:spPr>
        <p:txBody>
          <a:bodyPr/>
          <a:lstStyle/>
          <a:p>
            <a:fld id="{20F1120C-5E46-469D-9FE5-707860DD4EA8}" type="slidenum">
              <a:rPr lang="en-US" smtClean="0">
                <a:latin typeface="Arial" charset="0"/>
                <a:ea typeface="ＭＳ Ｐゴシック"/>
                <a:cs typeface="ＭＳ Ｐゴシック"/>
              </a:rPr>
              <a:pPr/>
              <a:t>9</a:t>
            </a:fld>
            <a:endParaRPr lang="en-US" dirty="0">
              <a:latin typeface="Arial" charset="0"/>
              <a:ea typeface="ＭＳ Ｐゴシック"/>
              <a:cs typeface="ＭＳ Ｐゴシック"/>
            </a:endParaRPr>
          </a:p>
        </p:txBody>
      </p:sp>
      <p:sp>
        <p:nvSpPr>
          <p:cNvPr id="337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C2 = Command and Control</a:t>
            </a:r>
          </a:p>
        </p:txBody>
      </p:sp>
    </p:spTree>
    <p:extLst>
      <p:ext uri="{BB962C8B-B14F-4D97-AF65-F5344CB8AC3E}">
        <p14:creationId xmlns:p14="http://schemas.microsoft.com/office/powerpoint/2010/main" val="1094821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84" charset="0"/>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6" name="Slide Number Placeholder 9"/>
          <p:cNvSpPr>
            <a:spLocks noGrp="1"/>
          </p:cNvSpPr>
          <p:nvPr>
            <p:ph type="sldNum" sz="quarter" idx="12"/>
          </p:nvPr>
        </p:nvSpPr>
        <p:spPr/>
        <p:txBody>
          <a:bodyPr/>
          <a:lstStyle>
            <a:lvl1pPr>
              <a:defRPr/>
            </a:lvl1pPr>
          </a:lstStyle>
          <a:p>
            <a:pPr>
              <a:defRPr/>
            </a:pPr>
            <a:fld id="{74823660-F68A-45C1-B803-F777217AED4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68580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82296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7"/>
          <p:cNvSpPr>
            <a:spLocks noGrp="1"/>
          </p:cNvSpPr>
          <p:nvPr>
            <p:ph type="sldNum" sz="quarter" idx="10"/>
          </p:nvPr>
        </p:nvSpPr>
        <p:spPr/>
        <p:txBody>
          <a:bodyPr/>
          <a:lstStyle>
            <a:lvl1pPr>
              <a:defRPr/>
            </a:lvl1pPr>
          </a:lstStyle>
          <a:p>
            <a:pPr>
              <a:defRPr/>
            </a:pPr>
            <a:fld id="{D08EE474-983D-451D-AC17-4533237AA7E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7"/>
          <p:cNvSpPr>
            <a:spLocks noGrp="1"/>
          </p:cNvSpPr>
          <p:nvPr>
            <p:ph type="sldNum" sz="quarter" idx="10"/>
          </p:nvPr>
        </p:nvSpPr>
        <p:spPr/>
        <p:txBody>
          <a:bodyPr/>
          <a:lstStyle>
            <a:lvl1pPr>
              <a:defRPr/>
            </a:lvl1pPr>
          </a:lstStyle>
          <a:p>
            <a:pPr>
              <a:defRPr/>
            </a:pPr>
            <a:fld id="{909A6671-975E-4E8F-90C0-ECD875BFFE6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7"/>
          <p:cNvSpPr>
            <a:spLocks noGrp="1"/>
          </p:cNvSpPr>
          <p:nvPr>
            <p:ph type="sldNum" sz="quarter" idx="10"/>
          </p:nvPr>
        </p:nvSpPr>
        <p:spPr/>
        <p:txBody>
          <a:bodyPr/>
          <a:lstStyle>
            <a:lvl1pPr>
              <a:defRPr/>
            </a:lvl1pPr>
          </a:lstStyle>
          <a:p>
            <a:pPr>
              <a:defRPr/>
            </a:pPr>
            <a:fld id="{435D2E16-40EB-4D67-A641-E9FE5C707B2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7"/>
          <p:cNvSpPr>
            <a:spLocks noGrp="1"/>
          </p:cNvSpPr>
          <p:nvPr>
            <p:ph type="sldNum" sz="quarter" idx="10"/>
          </p:nvPr>
        </p:nvSpPr>
        <p:spPr/>
        <p:txBody>
          <a:bodyPr/>
          <a:lstStyle>
            <a:lvl1pPr>
              <a:defRPr/>
            </a:lvl1pPr>
          </a:lstStyle>
          <a:p>
            <a:pPr>
              <a:defRPr/>
            </a:pPr>
            <a:fld id="{E5AEF99B-CC39-4085-8BAA-CF89B4BE9CF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fld id="{6E786152-4FB0-422F-9BE9-2DA3F644C9E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6553200" y="6324600"/>
            <a:ext cx="2133600" cy="365125"/>
          </a:xfrm>
        </p:spPr>
        <p:txBody>
          <a:bodyPr/>
          <a:lstStyle>
            <a:lvl1pPr>
              <a:defRPr/>
            </a:lvl1pPr>
          </a:lstStyle>
          <a:p>
            <a:pPr>
              <a:defRPr/>
            </a:pPr>
            <a:fld id="{C0EBD0DF-0D76-4192-9E7D-9DD2FF13739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A19D9AE0-257D-470D-99DB-918AD368CF8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13942C38-D126-4B7F-98E8-7E199CD7B42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905000" y="274638"/>
            <a:ext cx="6781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8" name="Picture 6"/>
          <p:cNvPicPr>
            <a:picLocks noChangeAspect="1"/>
          </p:cNvPicPr>
          <p:nvPr userDrawn="1"/>
        </p:nvPicPr>
        <p:blipFill>
          <a:blip r:embed="rId15"/>
          <a:srcRect/>
          <a:stretch>
            <a:fillRect/>
          </a:stretch>
        </p:blipFill>
        <p:spPr bwMode="auto">
          <a:xfrm>
            <a:off x="304800" y="152400"/>
            <a:ext cx="1524000" cy="1358900"/>
          </a:xfrm>
          <a:prstGeom prst="rect">
            <a:avLst/>
          </a:prstGeom>
          <a:noFill/>
          <a:ln w="9525">
            <a:noFill/>
            <a:miter lim="800000"/>
            <a:headEnd/>
            <a:tailEnd/>
          </a:ln>
        </p:spPr>
      </p:pic>
      <p:sp>
        <p:nvSpPr>
          <p:cNvPr id="8" name="Slide Number Placeholder 7"/>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2400" b="1">
                <a:latin typeface="Times New Roman" pitchFamily="-84" charset="0"/>
                <a:cs typeface="Times New Roman" pitchFamily="-84" charset="0"/>
              </a:defRPr>
            </a:lvl1pPr>
          </a:lstStyle>
          <a:p>
            <a:pPr>
              <a:defRPr/>
            </a:pPr>
            <a:fld id="{3F68A3AD-0CAA-45C2-975C-7EEFCF489FB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4" r:id="rId1"/>
    <p:sldLayoutId id="2147483673" r:id="rId2"/>
    <p:sldLayoutId id="2147483672" r:id="rId3"/>
    <p:sldLayoutId id="2147483671" r:id="rId4"/>
    <p:sldLayoutId id="2147483670" r:id="rId5"/>
    <p:sldLayoutId id="2147483669" r:id="rId6"/>
    <p:sldLayoutId id="2147483675" r:id="rId7"/>
    <p:sldLayoutId id="2147483668" r:id="rId8"/>
    <p:sldLayoutId id="2147483667" r:id="rId9"/>
    <p:sldLayoutId id="2147483676" r:id="rId10"/>
    <p:sldLayoutId id="2147483677" r:id="rId11"/>
    <p:sldLayoutId id="2147483678" r:id="rId12"/>
    <p:sldLayoutId id="2147483679" r:id="rId13"/>
  </p:sldLayoutIdLst>
  <p:hf sldNum="0" hdr="0" ftr="0" dt="0"/>
  <p:txStyles>
    <p:titleStyle>
      <a:lvl1pPr algn="ctr" rtl="0" eaLnBrk="0" fontAlgn="base" hangingPunct="0">
        <a:spcBef>
          <a:spcPct val="0"/>
        </a:spcBef>
        <a:spcAft>
          <a:spcPct val="0"/>
        </a:spcAft>
        <a:defRPr sz="4000" b="1" kern="1200">
          <a:solidFill>
            <a:schemeClr val="tx1"/>
          </a:solidFill>
          <a:latin typeface="Times New Roman" pitchFamily="18" charset="0"/>
          <a:ea typeface="Times New Roman" pitchFamily="-84" charset="0"/>
          <a:cs typeface="Times New Roman" pitchFamily="18" charset="0"/>
        </a:defRPr>
      </a:lvl1pPr>
      <a:lvl2pPr algn="ctr" rtl="0" eaLnBrk="0" fontAlgn="base" hangingPunct="0">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2pPr>
      <a:lvl3pPr algn="ctr" rtl="0" eaLnBrk="0" fontAlgn="base" hangingPunct="0">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3pPr>
      <a:lvl4pPr algn="ctr" rtl="0" eaLnBrk="0" fontAlgn="base" hangingPunct="0">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4pPr>
      <a:lvl5pPr algn="ctr" rtl="0" eaLnBrk="0" fontAlgn="base" hangingPunct="0">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5pPr>
      <a:lvl6pPr marL="457200" algn="ctr" rtl="0" fontAlgn="base">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6pPr>
      <a:lvl7pPr marL="914400" algn="ctr" rtl="0" fontAlgn="base">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7pPr>
      <a:lvl8pPr marL="1371600" algn="ctr" rtl="0" fontAlgn="base">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8pPr>
      <a:lvl9pPr marL="1828800" algn="ctr" rtl="0" fontAlgn="base">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Times New Roman" pitchFamily="-84" charset="0"/>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Times New Roman" pitchFamily="-84" charset="0"/>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Times New Roman" pitchFamily="-84" charset="0"/>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Times New Roman" pitchFamily="-84" charset="0"/>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Times New Roman" pitchFamily="-84" charset="0"/>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p:cNvSpPr>
            <a:spLocks noGrp="1" noChangeArrowheads="1"/>
          </p:cNvSpPr>
          <p:nvPr>
            <p:ph/>
          </p:nvPr>
        </p:nvSpPr>
        <p:spPr>
          <a:xfrm>
            <a:off x="457200" y="5410200"/>
            <a:ext cx="8229600" cy="914400"/>
          </a:xfrm>
        </p:spPr>
        <p:txBody>
          <a:bodyPr/>
          <a:lstStyle/>
          <a:p>
            <a:pPr algn="ctr" eaLnBrk="1" hangingPunct="1">
              <a:lnSpc>
                <a:spcPct val="90000"/>
              </a:lnSpc>
              <a:buFont typeface="Wingdings" pitchFamily="2" charset="2"/>
              <a:buNone/>
            </a:pPr>
            <a:r>
              <a:rPr lang="en-US" sz="4800" b="1" dirty="0"/>
              <a:t>Scenarios</a:t>
            </a:r>
          </a:p>
        </p:txBody>
      </p:sp>
      <p:pic>
        <p:nvPicPr>
          <p:cNvPr id="16387" name="Picture 7" descr="TCCC Logo 091104 (C)"/>
          <p:cNvPicPr>
            <a:picLocks noChangeAspect="1" noChangeArrowheads="1"/>
          </p:cNvPicPr>
          <p:nvPr/>
        </p:nvPicPr>
        <p:blipFill>
          <a:blip r:embed="rId3"/>
          <a:srcRect/>
          <a:stretch>
            <a:fillRect/>
          </a:stretch>
        </p:blipFill>
        <p:spPr bwMode="auto">
          <a:xfrm>
            <a:off x="3124200" y="2590800"/>
            <a:ext cx="2746375" cy="2590800"/>
          </a:xfrm>
          <a:prstGeom prst="rect">
            <a:avLst/>
          </a:prstGeom>
          <a:noFill/>
          <a:ln w="9525">
            <a:noFill/>
            <a:miter lim="800000"/>
            <a:headEnd/>
            <a:tailEnd/>
          </a:ln>
        </p:spPr>
      </p:pic>
      <p:sp>
        <p:nvSpPr>
          <p:cNvPr id="5" name="Rectangle 4"/>
          <p:cNvSpPr txBox="1">
            <a:spLocks noChangeArrowheads="1"/>
          </p:cNvSpPr>
          <p:nvPr/>
        </p:nvSpPr>
        <p:spPr bwMode="auto">
          <a:xfrm>
            <a:off x="-20638" y="381000"/>
            <a:ext cx="9164638" cy="2438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Times New Roman" pitchFamily="-84" charset="0"/>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Times New Roman" pitchFamily="-84" charset="0"/>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Times New Roman" pitchFamily="-84" charset="0"/>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Times New Roman" pitchFamily="-84" charset="0"/>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Times New Roman" pitchFamily="-84" charset="0"/>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eaLnBrk="1" hangingPunct="1">
              <a:buNone/>
            </a:pPr>
            <a:r>
              <a:rPr lang="en-US" sz="3600" b="1" dirty="0"/>
              <a:t>Tactical Combat Casualty Care</a:t>
            </a:r>
            <a:br>
              <a:rPr lang="en-US" sz="3600" b="1" dirty="0"/>
            </a:br>
            <a:r>
              <a:rPr lang="en-US" sz="3600" b="1" dirty="0"/>
              <a:t>for All Combatants</a:t>
            </a:r>
            <a:br>
              <a:rPr lang="en-US" sz="3600" b="1" dirty="0"/>
            </a:br>
            <a:r>
              <a:rPr lang="en-US" sz="3600" b="1" dirty="0"/>
              <a:t>03 June 2016</a:t>
            </a:r>
            <a:br>
              <a:rPr lang="en-US" sz="3600" b="1" dirty="0"/>
            </a:br>
            <a:endParaRPr lang="en-US"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34818" name="Rectangle 3"/>
          <p:cNvSpPr>
            <a:spLocks noGrp="1" noChangeArrowheads="1"/>
          </p:cNvSpPr>
          <p:nvPr>
            <p:ph idx="1"/>
          </p:nvPr>
        </p:nvSpPr>
        <p:spPr>
          <a:xfrm>
            <a:off x="685800" y="1600200"/>
            <a:ext cx="7772400" cy="4114800"/>
          </a:xfrm>
        </p:spPr>
        <p:txBody>
          <a:bodyPr/>
          <a:lstStyle/>
          <a:p>
            <a:pPr eaLnBrk="1" hangingPunct="1">
              <a:lnSpc>
                <a:spcPct val="90000"/>
              </a:lnSpc>
              <a:buFont typeface="Wingdings" pitchFamily="2" charset="2"/>
              <a:buNone/>
            </a:pPr>
            <a:r>
              <a:rPr lang="en-US" dirty="0"/>
              <a:t>   “Between providing security and spending a lot of time on the radio I didn’t get to treat the patient as much as I wanted to. I had given him a Kerlix bandage to hold against his exit wound. When he frantically told me that he was feeling a lot of blood, I went back to trying to treat him. I couldn’t elevate his leg. To move it would mean he’d scream in pain, which wasn’t tactical.” </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36866" name="Rectangle 3"/>
          <p:cNvSpPr>
            <a:spLocks noGrp="1" noChangeArrowheads="1"/>
          </p:cNvSpPr>
          <p:nvPr>
            <p:ph idx="1"/>
          </p:nvPr>
        </p:nvSpPr>
        <p:spPr>
          <a:xfrm>
            <a:off x="228600" y="1447800"/>
            <a:ext cx="7772400" cy="4114800"/>
          </a:xfrm>
        </p:spPr>
        <p:txBody>
          <a:bodyPr/>
          <a:lstStyle/>
          <a:p>
            <a:pPr eaLnBrk="1" hangingPunct="1">
              <a:buFont typeface="Wingdings" pitchFamily="2" charset="2"/>
              <a:buNone/>
            </a:pPr>
            <a:r>
              <a:rPr lang="en-US" dirty="0"/>
              <a:t>   “There was just no way he would allow me to apply a pressure dressing to the exit wound even if I could locate it and pack it with Kerlix. So, I decided to put a tourniquet on him.”</a:t>
            </a:r>
          </a:p>
        </p:txBody>
      </p:sp>
      <p:pic>
        <p:nvPicPr>
          <p:cNvPr id="36867" name="Picture 4" descr="DL 091204 Apache Moon"/>
          <p:cNvPicPr>
            <a:picLocks noChangeAspect="1" noChangeArrowheads="1"/>
          </p:cNvPicPr>
          <p:nvPr/>
        </p:nvPicPr>
        <p:blipFill>
          <a:blip r:embed="rId3"/>
          <a:srcRect/>
          <a:stretch>
            <a:fillRect/>
          </a:stretch>
        </p:blipFill>
        <p:spPr bwMode="auto">
          <a:xfrm>
            <a:off x="4343400" y="3657600"/>
            <a:ext cx="4800600" cy="3200400"/>
          </a:xfrm>
          <a:prstGeom prst="rect">
            <a:avLst/>
          </a:prstGeom>
          <a:noFill/>
          <a:ln w="9525">
            <a:noFill/>
            <a:miter lim="800000"/>
            <a:headEnd/>
            <a:tailEnd/>
          </a:ln>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38914" name="Rectangle 3"/>
          <p:cNvSpPr>
            <a:spLocks noGrp="1" noChangeArrowheads="1"/>
          </p:cNvSpPr>
          <p:nvPr>
            <p:ph idx="1"/>
          </p:nvPr>
        </p:nvSpPr>
        <p:spPr>
          <a:xfrm>
            <a:off x="533400" y="2133600"/>
            <a:ext cx="8229600" cy="3810000"/>
          </a:xfrm>
        </p:spPr>
        <p:txBody>
          <a:bodyPr/>
          <a:lstStyle/>
          <a:p>
            <a:pPr eaLnBrk="1" hangingPunct="1">
              <a:buFont typeface="Wingdings" pitchFamily="2" charset="2"/>
              <a:buNone/>
            </a:pPr>
            <a:r>
              <a:rPr lang="en-US" dirty="0"/>
              <a:t>   “His wounds were just low enough on his leg to get the tourniquet an inch or so above the site. I had a cravat and a wooden dowel with 550 cord (parachute cord) attached to it to use as a tourniquet. I told him to expect a lot of pain as I would be tightening the cravat down.“</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40962" name="Rectangle 3"/>
          <p:cNvSpPr>
            <a:spLocks noGrp="1" noChangeArrowheads="1"/>
          </p:cNvSpPr>
          <p:nvPr>
            <p:ph idx="1"/>
          </p:nvPr>
        </p:nvSpPr>
        <p:spPr>
          <a:xfrm>
            <a:off x="685800" y="1524000"/>
            <a:ext cx="7772400" cy="4114800"/>
          </a:xfrm>
        </p:spPr>
        <p:txBody>
          <a:bodyPr/>
          <a:lstStyle/>
          <a:p>
            <a:pPr eaLnBrk="1" hangingPunct="1">
              <a:buFont typeface="Wingdings" pitchFamily="2" charset="2"/>
              <a:buNone/>
            </a:pPr>
            <a:r>
              <a:rPr lang="en-US" dirty="0"/>
              <a:t>   “At this point he feared for his life so he agreed. Once I got it tightened I had trouble securing it. The 550 cord was hard to get underneath the tightened cravat.”</a:t>
            </a:r>
          </a:p>
        </p:txBody>
      </p:sp>
      <p:pic>
        <p:nvPicPr>
          <p:cNvPr id="40963" name="Picture 4" descr="DL 091204 Kandahar Skyline"/>
          <p:cNvPicPr>
            <a:picLocks noChangeAspect="1" noChangeArrowheads="1"/>
          </p:cNvPicPr>
          <p:nvPr/>
        </p:nvPicPr>
        <p:blipFill>
          <a:blip r:embed="rId3"/>
          <a:srcRect/>
          <a:stretch>
            <a:fillRect/>
          </a:stretch>
        </p:blipFill>
        <p:spPr bwMode="auto">
          <a:xfrm>
            <a:off x="2362200" y="3871913"/>
            <a:ext cx="4257675" cy="2833687"/>
          </a:xfrm>
          <a:prstGeom prst="rect">
            <a:avLst/>
          </a:prstGeom>
          <a:noFill/>
          <a:ln w="9525">
            <a:noFill/>
            <a:miter lim="800000"/>
            <a:headEnd/>
            <a:tailEnd/>
          </a:ln>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43010" name="Rectangle 3"/>
          <p:cNvSpPr>
            <a:spLocks noGrp="1" noChangeArrowheads="1"/>
          </p:cNvSpPr>
          <p:nvPr>
            <p:ph idx="1"/>
          </p:nvPr>
        </p:nvSpPr>
        <p:spPr>
          <a:xfrm>
            <a:off x="381000" y="2057400"/>
            <a:ext cx="8229600" cy="3962400"/>
          </a:xfrm>
        </p:spPr>
        <p:txBody>
          <a:bodyPr/>
          <a:lstStyle/>
          <a:p>
            <a:pPr eaLnBrk="1" hangingPunct="1">
              <a:buFont typeface="Wingdings" pitchFamily="2" charset="2"/>
              <a:buNone/>
            </a:pPr>
            <a:r>
              <a:rPr lang="en-US" dirty="0"/>
              <a:t>   “After over 5 minutes, the Corpsman arrived along with a CASEVAC bird and a security force. Moving the patient was very hard. Four of us struggled to move him and his gear 25 meters to the bird. The patient was over 200 pounds alone and we were moving over very uneven terrain.”</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45058" name="Rectangle 3"/>
          <p:cNvSpPr>
            <a:spLocks noGrp="1" noChangeArrowheads="1"/>
          </p:cNvSpPr>
          <p:nvPr>
            <p:ph idx="1"/>
          </p:nvPr>
        </p:nvSpPr>
        <p:spPr>
          <a:xfrm>
            <a:off x="685800" y="1524000"/>
            <a:ext cx="7772400" cy="4114800"/>
          </a:xfrm>
        </p:spPr>
        <p:txBody>
          <a:bodyPr/>
          <a:lstStyle/>
          <a:p>
            <a:pPr eaLnBrk="1" hangingPunct="1">
              <a:buFont typeface="Wingdings" pitchFamily="2" charset="2"/>
              <a:buNone/>
            </a:pPr>
            <a:r>
              <a:rPr lang="en-US" dirty="0"/>
              <a:t>   “We wanted to do a three-man carry with two men under his arms and one under his legs. But again, his leg was flopping around at the thigh and couldn’t be used to lift him.” </a:t>
            </a:r>
          </a:p>
        </p:txBody>
      </p:sp>
      <p:pic>
        <p:nvPicPr>
          <p:cNvPr id="45059" name="Picture 4" descr="DL 091204 Full Moon"/>
          <p:cNvPicPr>
            <a:picLocks noChangeAspect="1" noChangeArrowheads="1"/>
          </p:cNvPicPr>
          <p:nvPr/>
        </p:nvPicPr>
        <p:blipFill>
          <a:blip r:embed="rId3"/>
          <a:srcRect/>
          <a:stretch>
            <a:fillRect/>
          </a:stretch>
        </p:blipFill>
        <p:spPr bwMode="auto">
          <a:xfrm>
            <a:off x="4724400" y="3911600"/>
            <a:ext cx="4419600" cy="2946400"/>
          </a:xfrm>
          <a:prstGeom prst="rect">
            <a:avLst/>
          </a:prstGeom>
          <a:noFill/>
          <a:ln w="9525">
            <a:noFill/>
            <a:miter lim="800000"/>
            <a:headEnd/>
            <a:tailEnd/>
          </a:ln>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47106" name="Rectangle 3"/>
          <p:cNvSpPr>
            <a:spLocks noGrp="1" noChangeArrowheads="1"/>
          </p:cNvSpPr>
          <p:nvPr>
            <p:ph idx="1"/>
          </p:nvPr>
        </p:nvSpPr>
        <p:spPr>
          <a:xfrm>
            <a:off x="381000" y="2057400"/>
            <a:ext cx="8229600" cy="3962400"/>
          </a:xfrm>
        </p:spPr>
        <p:txBody>
          <a:bodyPr/>
          <a:lstStyle/>
          <a:p>
            <a:pPr eaLnBrk="1" hangingPunct="1">
              <a:buFont typeface="Wingdings" pitchFamily="2" charset="2"/>
              <a:buNone/>
            </a:pPr>
            <a:r>
              <a:rPr lang="en-US" dirty="0"/>
              <a:t>   “The bird, (a Task Force 160 MH-60) had a 50-cal sniper rifle strapped down, which made it hard for us to get him in. It took us minutes to get him 25 meters into the bird. The Corpsman went with my patient as well as the other downed man in my team and I went back to the op.”</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1" name="Picture 8" descr="urbanwarfare2-33"/>
          <p:cNvPicPr>
            <a:picLocks noChangeAspect="1" noChangeArrowheads="1"/>
          </p:cNvPicPr>
          <p:nvPr/>
        </p:nvPicPr>
        <p:blipFill>
          <a:blip r:embed="rId3"/>
          <a:srcRect r="-15"/>
          <a:stretch>
            <a:fillRect/>
          </a:stretch>
        </p:blipFill>
        <p:spPr bwMode="auto">
          <a:xfrm>
            <a:off x="0" y="0"/>
            <a:ext cx="9144000" cy="6892925"/>
          </a:xfrm>
          <a:prstGeom prst="rect">
            <a:avLst/>
          </a:prstGeom>
          <a:noFill/>
          <a:ln w="9525">
            <a:noFill/>
            <a:miter lim="800000"/>
            <a:headEnd/>
            <a:tailEnd/>
          </a:ln>
        </p:spPr>
      </p:pic>
      <p:sp>
        <p:nvSpPr>
          <p:cNvPr id="51202" name="Rectangle 10"/>
          <p:cNvSpPr>
            <a:spLocks noChangeArrowheads="1"/>
          </p:cNvSpPr>
          <p:nvPr/>
        </p:nvSpPr>
        <p:spPr bwMode="auto">
          <a:xfrm>
            <a:off x="1524000" y="457200"/>
            <a:ext cx="7543800" cy="1143000"/>
          </a:xfrm>
          <a:prstGeom prst="rect">
            <a:avLst/>
          </a:prstGeom>
          <a:noFill/>
          <a:ln w="9525">
            <a:noFill/>
            <a:miter lim="800000"/>
            <a:headEnd/>
            <a:tailEnd/>
          </a:ln>
        </p:spPr>
        <p:txBody>
          <a:bodyPr/>
          <a:lstStyle/>
          <a:p>
            <a:endParaRPr lang="en-US" sz="4400" dirty="0">
              <a:latin typeface="Times New Roman" pitchFamily="18" charset="0"/>
            </a:endParaRPr>
          </a:p>
        </p:txBody>
      </p:sp>
      <p:sp>
        <p:nvSpPr>
          <p:cNvPr id="51203" name="Rectangle 11"/>
          <p:cNvSpPr>
            <a:spLocks noGrp="1" noChangeArrowheads="1"/>
          </p:cNvSpPr>
          <p:nvPr>
            <p:ph type="title"/>
          </p:nvPr>
        </p:nvSpPr>
        <p:spPr>
          <a:xfrm>
            <a:off x="1371600" y="152400"/>
            <a:ext cx="6096000" cy="1600200"/>
          </a:xfrm>
          <a:solidFill>
            <a:schemeClr val="hlink">
              <a:alpha val="79999"/>
            </a:schemeClr>
          </a:solidFill>
        </p:spPr>
        <p:txBody>
          <a:bodyPr/>
          <a:lstStyle/>
          <a:p>
            <a:pPr eaLnBrk="1" hangingPunct="1"/>
            <a:r>
              <a:rPr lang="en-US" sz="4800" dirty="0"/>
              <a:t>Urban Warfare</a:t>
            </a:r>
            <a:br>
              <a:rPr lang="en-US" sz="4800" dirty="0"/>
            </a:br>
            <a:r>
              <a:rPr lang="en-US" sz="4800" dirty="0"/>
              <a:t>Scenario</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4"/>
          <p:cNvSpPr>
            <a:spLocks noGrp="1" noChangeArrowheads="1"/>
          </p:cNvSpPr>
          <p:nvPr>
            <p:ph type="title"/>
          </p:nvPr>
        </p:nvSpPr>
        <p:spPr>
          <a:xfrm>
            <a:off x="2286000" y="228600"/>
            <a:ext cx="5867400" cy="1143000"/>
          </a:xfrm>
        </p:spPr>
        <p:txBody>
          <a:bodyPr/>
          <a:lstStyle/>
          <a:p>
            <a:pPr eaLnBrk="1" hangingPunct="1"/>
            <a:r>
              <a:rPr lang="en-US" dirty="0"/>
              <a:t>Real-World Scenario</a:t>
            </a:r>
          </a:p>
        </p:txBody>
      </p:sp>
      <p:sp>
        <p:nvSpPr>
          <p:cNvPr id="29699" name="Rectangle 5"/>
          <p:cNvSpPr>
            <a:spLocks noGrp="1" noChangeArrowheads="1"/>
          </p:cNvSpPr>
          <p:nvPr>
            <p:ph idx="1"/>
          </p:nvPr>
        </p:nvSpPr>
        <p:spPr>
          <a:xfrm>
            <a:off x="838200" y="1905000"/>
            <a:ext cx="7772400" cy="4114800"/>
          </a:xfrm>
        </p:spPr>
        <p:txBody>
          <a:bodyPr rtlCol="0">
            <a:normAutofit lnSpcReduction="10000"/>
          </a:bodyPr>
          <a:lstStyle/>
          <a:p>
            <a:pPr eaLnBrk="1" fontAlgn="auto" hangingPunct="1">
              <a:lnSpc>
                <a:spcPct val="80000"/>
              </a:lnSpc>
              <a:spcAft>
                <a:spcPts val="0"/>
              </a:spcAft>
              <a:buFont typeface="Arial" pitchFamily="34" charset="0"/>
              <a:buChar char="•"/>
              <a:defRPr/>
            </a:pPr>
            <a:r>
              <a:rPr lang="en-US" dirty="0">
                <a:ea typeface="+mn-ea"/>
              </a:rPr>
              <a:t>High-threat urban environment</a:t>
            </a:r>
          </a:p>
          <a:p>
            <a:pPr eaLnBrk="1" fontAlgn="auto" hangingPunct="1">
              <a:lnSpc>
                <a:spcPct val="80000"/>
              </a:lnSpc>
              <a:spcAft>
                <a:spcPts val="0"/>
              </a:spcAft>
              <a:buFont typeface="Arial" pitchFamily="34" charset="0"/>
              <a:buChar char="•"/>
              <a:defRPr/>
            </a:pPr>
            <a:r>
              <a:rPr lang="en-US" dirty="0">
                <a:ea typeface="+mn-ea"/>
              </a:rPr>
              <a:t>16-man Ranger team</a:t>
            </a:r>
          </a:p>
          <a:p>
            <a:pPr eaLnBrk="1" fontAlgn="auto" hangingPunct="1">
              <a:lnSpc>
                <a:spcPct val="80000"/>
              </a:lnSpc>
              <a:spcAft>
                <a:spcPts val="0"/>
              </a:spcAft>
              <a:buFont typeface="Arial" pitchFamily="34" charset="0"/>
              <a:buChar char="•"/>
              <a:defRPr/>
            </a:pPr>
            <a:r>
              <a:rPr lang="en-US" dirty="0">
                <a:ea typeface="+mn-ea"/>
              </a:rPr>
              <a:t>70-foot fast rope insertion for a building assault</a:t>
            </a:r>
          </a:p>
          <a:p>
            <a:pPr eaLnBrk="1" fontAlgn="auto" hangingPunct="1">
              <a:lnSpc>
                <a:spcPct val="80000"/>
              </a:lnSpc>
              <a:spcAft>
                <a:spcPts val="0"/>
              </a:spcAft>
              <a:buFont typeface="Arial" pitchFamily="34" charset="0"/>
              <a:buChar char="•"/>
              <a:defRPr/>
            </a:pPr>
            <a:r>
              <a:rPr lang="en-US" dirty="0">
                <a:ea typeface="+mn-ea"/>
              </a:rPr>
              <a:t>One man misses the rope and falls</a:t>
            </a:r>
          </a:p>
          <a:p>
            <a:pPr eaLnBrk="1" fontAlgn="auto" hangingPunct="1">
              <a:lnSpc>
                <a:spcPct val="80000"/>
              </a:lnSpc>
              <a:spcAft>
                <a:spcPts val="0"/>
              </a:spcAft>
              <a:buFont typeface="Arial" pitchFamily="34" charset="0"/>
              <a:buChar char="•"/>
              <a:defRPr/>
            </a:pPr>
            <a:r>
              <a:rPr lang="en-US" dirty="0">
                <a:ea typeface="+mn-ea"/>
              </a:rPr>
              <a:t>Unconscious on the ground</a:t>
            </a:r>
          </a:p>
          <a:p>
            <a:pPr eaLnBrk="1" fontAlgn="auto" hangingPunct="1">
              <a:lnSpc>
                <a:spcPct val="80000"/>
              </a:lnSpc>
              <a:spcAft>
                <a:spcPts val="0"/>
              </a:spcAft>
              <a:buFont typeface="Arial" pitchFamily="34" charset="0"/>
              <a:buChar char="•"/>
              <a:defRPr/>
            </a:pPr>
            <a:r>
              <a:rPr lang="en-US" dirty="0">
                <a:ea typeface="+mn-ea"/>
              </a:rPr>
              <a:t>Bleeding from mouth and ears</a:t>
            </a:r>
          </a:p>
          <a:p>
            <a:pPr eaLnBrk="1" fontAlgn="auto" hangingPunct="1">
              <a:lnSpc>
                <a:spcPct val="80000"/>
              </a:lnSpc>
              <a:spcAft>
                <a:spcPts val="0"/>
              </a:spcAft>
              <a:buFont typeface="Arial" pitchFamily="34" charset="0"/>
              <a:buChar char="•"/>
              <a:defRPr/>
            </a:pPr>
            <a:r>
              <a:rPr lang="en-US" dirty="0">
                <a:ea typeface="+mn-ea"/>
              </a:rPr>
              <a:t>Unit is taking sporadic fire from all directions from hostile crowds</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4"/>
          <p:cNvSpPr>
            <a:spLocks noGrp="1" noChangeArrowheads="1"/>
          </p:cNvSpPr>
          <p:nvPr>
            <p:ph type="title"/>
          </p:nvPr>
        </p:nvSpPr>
        <p:spPr>
          <a:xfrm>
            <a:off x="1752600" y="28575"/>
            <a:ext cx="6781800" cy="1143000"/>
          </a:xfrm>
        </p:spPr>
        <p:txBody>
          <a:bodyPr/>
          <a:lstStyle/>
          <a:p>
            <a:pPr eaLnBrk="1" hangingPunct="1"/>
            <a:r>
              <a:rPr lang="en-US" dirty="0"/>
              <a:t>The Battle of Mogadishu </a:t>
            </a:r>
          </a:p>
        </p:txBody>
      </p:sp>
      <p:sp>
        <p:nvSpPr>
          <p:cNvPr id="55298" name="Rectangle 5"/>
          <p:cNvSpPr>
            <a:spLocks noGrp="1" noChangeArrowheads="1"/>
          </p:cNvSpPr>
          <p:nvPr>
            <p:ph idx="1"/>
          </p:nvPr>
        </p:nvSpPr>
        <p:spPr>
          <a:xfrm>
            <a:off x="914400" y="1600200"/>
            <a:ext cx="8001000" cy="4419600"/>
          </a:xfrm>
        </p:spPr>
        <p:txBody>
          <a:bodyPr/>
          <a:lstStyle/>
          <a:p>
            <a:pPr eaLnBrk="1" hangingPunct="1"/>
            <a:r>
              <a:rPr lang="en-US" dirty="0"/>
              <a:t>Somalia – Oct 1993</a:t>
            </a:r>
          </a:p>
          <a:p>
            <a:pPr eaLnBrk="1" hangingPunct="1"/>
            <a:endParaRPr lang="en-US" sz="2000" dirty="0"/>
          </a:p>
          <a:p>
            <a:pPr eaLnBrk="1" hangingPunct="1"/>
            <a:r>
              <a:rPr lang="en-US" dirty="0"/>
              <a:t>US casualties: 18 dead, 73 wounded</a:t>
            </a:r>
          </a:p>
          <a:p>
            <a:pPr eaLnBrk="1" hangingPunct="1"/>
            <a:endParaRPr lang="en-US" sz="2000" dirty="0"/>
          </a:p>
          <a:p>
            <a:pPr eaLnBrk="1" hangingPunct="1"/>
            <a:r>
              <a:rPr lang="en-US" dirty="0"/>
              <a:t>Estimated Somali casualties: 350 dead, 500 wounded</a:t>
            </a:r>
          </a:p>
          <a:p>
            <a:pPr eaLnBrk="1" hangingPunct="1"/>
            <a:endParaRPr lang="en-US" sz="2000" dirty="0"/>
          </a:p>
          <a:p>
            <a:pPr eaLnBrk="1" hangingPunct="1"/>
            <a:r>
              <a:rPr lang="en-US" dirty="0"/>
              <a:t>Battle was 15 hours in length</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4"/>
          <p:cNvSpPr>
            <a:spLocks noGrp="1" noChangeArrowheads="1"/>
          </p:cNvSpPr>
          <p:nvPr>
            <p:ph type="title"/>
          </p:nvPr>
        </p:nvSpPr>
        <p:spPr>
          <a:xfrm>
            <a:off x="1676400" y="228600"/>
            <a:ext cx="7239000" cy="1143000"/>
          </a:xfrm>
        </p:spPr>
        <p:txBody>
          <a:bodyPr/>
          <a:lstStyle/>
          <a:p>
            <a:pPr eaLnBrk="1" hangingPunct="1"/>
            <a:r>
              <a:rPr lang="en-US" dirty="0"/>
              <a:t>Tactical Casualty Scenarios </a:t>
            </a:r>
          </a:p>
        </p:txBody>
      </p:sp>
      <p:sp>
        <p:nvSpPr>
          <p:cNvPr id="18434" name="Rectangle 5"/>
          <p:cNvSpPr>
            <a:spLocks noGrp="1" noChangeArrowheads="1"/>
          </p:cNvSpPr>
          <p:nvPr>
            <p:ph idx="1"/>
          </p:nvPr>
        </p:nvSpPr>
        <p:spPr>
          <a:xfrm>
            <a:off x="533400" y="1676400"/>
            <a:ext cx="7772400" cy="4114800"/>
          </a:xfrm>
        </p:spPr>
        <p:txBody>
          <a:bodyPr/>
          <a:lstStyle/>
          <a:p>
            <a:pPr eaLnBrk="1" hangingPunct="1">
              <a:lnSpc>
                <a:spcPct val="90000"/>
              </a:lnSpc>
            </a:pPr>
            <a:r>
              <a:rPr lang="en-US" sz="2800" dirty="0"/>
              <a:t>If the basic TCCC combat trauma management plan doesn’t work for the specific tactical situation, then for combat medics, corpsmen, PJs and combatants – </a:t>
            </a:r>
            <a:r>
              <a:rPr lang="en-US" sz="2800" b="1" u="sng" dirty="0"/>
              <a:t>it doesn’t work.</a:t>
            </a:r>
          </a:p>
          <a:p>
            <a:pPr eaLnBrk="1" hangingPunct="1">
              <a:lnSpc>
                <a:spcPct val="90000"/>
              </a:lnSpc>
            </a:pPr>
            <a:r>
              <a:rPr lang="en-US" sz="2800" i="1" dirty="0"/>
              <a:t>There are no rigid guidelines for combat tactics</a:t>
            </a:r>
            <a:r>
              <a:rPr lang="en-US" sz="2800" dirty="0"/>
              <a:t> – THINK ON YOUR FEET.</a:t>
            </a:r>
          </a:p>
          <a:p>
            <a:pPr eaLnBrk="1" hangingPunct="1">
              <a:lnSpc>
                <a:spcPct val="90000"/>
              </a:lnSpc>
            </a:pPr>
            <a:r>
              <a:rPr lang="en-US" sz="2800" dirty="0"/>
              <a:t>Scenario-based planning is critical for success in TCCC</a:t>
            </a:r>
          </a:p>
          <a:p>
            <a:pPr eaLnBrk="1" hangingPunct="1">
              <a:lnSpc>
                <a:spcPct val="90000"/>
              </a:lnSpc>
            </a:pPr>
            <a:r>
              <a:rPr lang="en-US" sz="2800" dirty="0"/>
              <a:t>Examples follow:</a:t>
            </a:r>
          </a:p>
        </p:txBody>
      </p:sp>
      <p:pic>
        <p:nvPicPr>
          <p:cNvPr id="18435" name="Picture 6" descr="TFC Jet at Sunset"/>
          <p:cNvPicPr>
            <a:picLocks noChangeAspect="1" noChangeArrowheads="1"/>
          </p:cNvPicPr>
          <p:nvPr/>
        </p:nvPicPr>
        <p:blipFill>
          <a:blip r:embed="rId3"/>
          <a:srcRect/>
          <a:stretch>
            <a:fillRect/>
          </a:stretch>
        </p:blipFill>
        <p:spPr bwMode="auto">
          <a:xfrm>
            <a:off x="4953000" y="4876800"/>
            <a:ext cx="2514600" cy="1860550"/>
          </a:xfrm>
          <a:prstGeom prst="rect">
            <a:avLst/>
          </a:prstGeom>
          <a:noFill/>
          <a:ln w="9525">
            <a:noFill/>
            <a:miter lim="800000"/>
            <a:headEnd/>
            <a:tailEnd/>
          </a:ln>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4"/>
          <p:cNvSpPr>
            <a:spLocks noGrp="1" noChangeArrowheads="1"/>
          </p:cNvSpPr>
          <p:nvPr>
            <p:ph type="title"/>
          </p:nvPr>
        </p:nvSpPr>
        <p:spPr>
          <a:xfrm>
            <a:off x="1752600" y="0"/>
            <a:ext cx="7162800" cy="1143000"/>
          </a:xfrm>
        </p:spPr>
        <p:txBody>
          <a:bodyPr/>
          <a:lstStyle/>
          <a:p>
            <a:pPr eaLnBrk="1" hangingPunct="1"/>
            <a:r>
              <a:rPr lang="en-US" dirty="0"/>
              <a:t>Mogadishu Complicating Factors</a:t>
            </a:r>
          </a:p>
        </p:txBody>
      </p:sp>
      <p:sp>
        <p:nvSpPr>
          <p:cNvPr id="26627" name="Rectangle 5"/>
          <p:cNvSpPr>
            <a:spLocks noGrp="1" noChangeArrowheads="1"/>
          </p:cNvSpPr>
          <p:nvPr>
            <p:ph idx="1"/>
          </p:nvPr>
        </p:nvSpPr>
        <p:spPr>
          <a:xfrm>
            <a:off x="685800" y="1600200"/>
            <a:ext cx="7772400" cy="4495800"/>
          </a:xfrm>
        </p:spPr>
        <p:txBody>
          <a:bodyPr rtlCol="0">
            <a:normAutofit fontScale="92500"/>
          </a:bodyPr>
          <a:lstStyle/>
          <a:p>
            <a:pPr eaLnBrk="1" fontAlgn="auto" hangingPunct="1">
              <a:spcAft>
                <a:spcPts val="0"/>
              </a:spcAft>
              <a:buFont typeface="Arial" pitchFamily="34" charset="0"/>
              <a:buChar char="•"/>
              <a:defRPr/>
            </a:pPr>
            <a:r>
              <a:rPr lang="en-US" dirty="0">
                <a:ea typeface="+mn-ea"/>
              </a:rPr>
              <a:t>Helo CASEVAC not possible because of crowds, narrow streets and RPGs</a:t>
            </a:r>
          </a:p>
          <a:p>
            <a:pPr eaLnBrk="1" fontAlgn="auto" hangingPunct="1">
              <a:spcAft>
                <a:spcPts val="0"/>
              </a:spcAft>
              <a:buFont typeface="Arial" pitchFamily="34" charset="0"/>
              <a:buChar char="•"/>
              <a:defRPr/>
            </a:pPr>
            <a:r>
              <a:rPr lang="en-US" dirty="0">
                <a:ea typeface="+mn-ea"/>
              </a:rPr>
              <a:t>Vehicle CASEVAC not possible initially because of ambushes, roadblocks, and RPGs</a:t>
            </a:r>
          </a:p>
          <a:p>
            <a:pPr eaLnBrk="1" fontAlgn="auto" hangingPunct="1">
              <a:spcAft>
                <a:spcPts val="0"/>
              </a:spcAft>
              <a:buFont typeface="Arial" pitchFamily="34" charset="0"/>
              <a:buChar char="•"/>
              <a:defRPr/>
            </a:pPr>
            <a:r>
              <a:rPr lang="en-US" dirty="0">
                <a:ea typeface="+mn-ea"/>
              </a:rPr>
              <a:t>Gunfire support problems</a:t>
            </a:r>
          </a:p>
          <a:p>
            <a:pPr lvl="1" eaLnBrk="1" fontAlgn="auto" hangingPunct="1">
              <a:spcAft>
                <a:spcPts val="0"/>
              </a:spcAft>
              <a:buFont typeface="Arial" pitchFamily="34" charset="0"/>
              <a:buChar char="–"/>
              <a:defRPr/>
            </a:pPr>
            <a:r>
              <a:rPr lang="en-US" sz="3200" dirty="0">
                <a:ea typeface="+mn-ea"/>
              </a:rPr>
              <a:t>Somali crowds included non-combatants</a:t>
            </a:r>
          </a:p>
          <a:p>
            <a:pPr lvl="1" eaLnBrk="1" fontAlgn="auto" hangingPunct="1">
              <a:spcAft>
                <a:spcPts val="0"/>
              </a:spcAft>
              <a:buFont typeface="Arial" pitchFamily="34" charset="0"/>
              <a:buChar char="–"/>
              <a:defRPr/>
            </a:pPr>
            <a:r>
              <a:rPr lang="en-US" sz="3200" dirty="0">
                <a:ea typeface="+mn-ea"/>
              </a:rPr>
              <a:t>Somalis able to take cover in buildings</a:t>
            </a:r>
          </a:p>
          <a:p>
            <a:pPr lvl="1" eaLnBrk="1" fontAlgn="auto" hangingPunct="1">
              <a:spcAft>
                <a:spcPts val="0"/>
              </a:spcAft>
              <a:buFont typeface="Arial" pitchFamily="34" charset="0"/>
              <a:buChar char="–"/>
              <a:defRPr/>
            </a:pPr>
            <a:r>
              <a:rPr lang="en-US" sz="3200" dirty="0">
                <a:ea typeface="+mn-ea"/>
              </a:rPr>
              <a:t>RPG threat to helo fire-support gunships</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4"/>
          <p:cNvSpPr>
            <a:spLocks noGrp="1" noChangeArrowheads="1"/>
          </p:cNvSpPr>
          <p:nvPr>
            <p:ph type="title"/>
          </p:nvPr>
        </p:nvSpPr>
        <p:spPr>
          <a:xfrm>
            <a:off x="1828800" y="0"/>
            <a:ext cx="5943600" cy="1143000"/>
          </a:xfrm>
        </p:spPr>
        <p:txBody>
          <a:bodyPr/>
          <a:lstStyle/>
          <a:p>
            <a:pPr eaLnBrk="1" hangingPunct="1"/>
            <a:r>
              <a:rPr lang="en-US" sz="5400" dirty="0"/>
              <a:t>Care Under Fire</a:t>
            </a:r>
          </a:p>
        </p:txBody>
      </p:sp>
      <p:sp>
        <p:nvSpPr>
          <p:cNvPr id="59394" name="Rectangle 5"/>
          <p:cNvSpPr>
            <a:spLocks noGrp="1" noChangeArrowheads="1"/>
          </p:cNvSpPr>
          <p:nvPr>
            <p:ph idx="1"/>
          </p:nvPr>
        </p:nvSpPr>
        <p:spPr>
          <a:xfrm>
            <a:off x="990600" y="2332037"/>
            <a:ext cx="7391400" cy="3154363"/>
          </a:xfrm>
        </p:spPr>
        <p:txBody>
          <a:bodyPr/>
          <a:lstStyle/>
          <a:p>
            <a:pPr eaLnBrk="1" hangingPunct="1"/>
            <a:r>
              <a:rPr lang="en-US" dirty="0"/>
              <a:t>Return fire?</a:t>
            </a:r>
          </a:p>
          <a:p>
            <a:pPr eaLnBrk="1" hangingPunct="1"/>
            <a:r>
              <a:rPr lang="en-US" dirty="0"/>
              <a:t>Move patient to cover right away or wait for long board?</a:t>
            </a:r>
          </a:p>
          <a:p>
            <a:pPr eaLnBrk="1" hangingPunct="1"/>
            <a:r>
              <a:rPr lang="en-US" dirty="0"/>
              <a:t>How should he be moved?</a:t>
            </a:r>
          </a:p>
          <a:p>
            <a:pPr eaLnBrk="1" hangingPunct="1"/>
            <a:r>
              <a:rPr lang="en-US" dirty="0"/>
              <a:t>Urgency for evacuation?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fill="hold" nodeType="withEffect">
                                  <p:stCondLst>
                                    <p:cond delay="0"/>
                                  </p:stCondLst>
                                  <p:childTnLst>
                                    <p:animClr clrSpc="rgb" dir="cw">
                                      <p:cBhvr override="childStyle">
                                        <p:cTn id="6" dur="2000" fill="hold"/>
                                        <p:tgtEl>
                                          <p:spTgt spid="59394">
                                            <p:txEl>
                                              <p:pRg st="0" end="0"/>
                                            </p:txEl>
                                          </p:spTgt>
                                        </p:tgtEl>
                                        <p:attrNameLst>
                                          <p:attrName>style.color</p:attrName>
                                        </p:attrNameLst>
                                      </p:cBhvr>
                                      <p:to>
                                        <a:schemeClr val="tx1"/>
                                      </p:to>
                                    </p:animClr>
                                  </p:childTnLst>
                                  <p:subTnLst>
                                    <p:animClr clrSpc="rgb" dir="cw">
                                      <p:cBhvr override="childStyle">
                                        <p:cTn dur="1" fill="hold" display="0" masterRel="nextClick" afterEffect="1"/>
                                        <p:tgtEl>
                                          <p:spTgt spid="59394">
                                            <p:txEl>
                                              <p:pRg st="0" end="0"/>
                                            </p:txEl>
                                          </p:spTgt>
                                        </p:tgtEl>
                                        <p:attrNameLst>
                                          <p:attrName>ppt_c</p:attrName>
                                        </p:attrNameLst>
                                      </p:cBhvr>
                                      <p:to>
                                        <a:schemeClr val="accent1"/>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39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9394">
                                            <p:txEl>
                                              <p:pRg st="1" end="1"/>
                                            </p:txEl>
                                          </p:spTgt>
                                        </p:tgtEl>
                                        <p:attrNameLst>
                                          <p:attrName>ppt_c</p:attrName>
                                        </p:attrNameLst>
                                      </p:cBhvr>
                                      <p:to>
                                        <a:schemeClr val="accent1"/>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39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9394">
                                            <p:txEl>
                                              <p:pRg st="2" end="2"/>
                                            </p:txEl>
                                          </p:spTgt>
                                        </p:tgtEl>
                                        <p:attrNameLst>
                                          <p:attrName>ppt_c</p:attrName>
                                        </p:attrNameLst>
                                      </p:cBhvr>
                                      <p:to>
                                        <a:schemeClr val="accent1"/>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939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1219200" y="76200"/>
            <a:ext cx="7543800" cy="1143000"/>
          </a:xfrm>
        </p:spPr>
        <p:txBody>
          <a:bodyPr rtlCol="0">
            <a:normAutofit fontScale="90000"/>
          </a:bodyPr>
          <a:lstStyle/>
          <a:p>
            <a:pPr eaLnBrk="1" fontAlgn="auto" hangingPunct="1">
              <a:spcAft>
                <a:spcPts val="0"/>
              </a:spcAft>
              <a:defRPr/>
            </a:pPr>
            <a:r>
              <a:rPr lang="en-US" dirty="0">
                <a:ea typeface="+mj-ea"/>
              </a:rPr>
              <a:t>Mogadishu Scenario 2</a:t>
            </a:r>
            <a:br>
              <a:rPr lang="en-US" dirty="0">
                <a:ea typeface="+mj-ea"/>
              </a:rPr>
            </a:br>
            <a:r>
              <a:rPr lang="en-US" dirty="0">
                <a:ea typeface="+mj-ea"/>
              </a:rPr>
              <a:t>Helo Hit by RPG Round</a:t>
            </a:r>
          </a:p>
        </p:txBody>
      </p:sp>
      <p:pic>
        <p:nvPicPr>
          <p:cNvPr id="61442" name="Picture 11" descr="Black_Hawk_Down_Super64_over_Mogadishu_coast"/>
          <p:cNvPicPr>
            <a:picLocks noChangeAspect="1" noChangeArrowheads="1"/>
          </p:cNvPicPr>
          <p:nvPr/>
        </p:nvPicPr>
        <p:blipFill>
          <a:blip r:embed="rId3"/>
          <a:srcRect/>
          <a:stretch>
            <a:fillRect/>
          </a:stretch>
        </p:blipFill>
        <p:spPr bwMode="auto">
          <a:xfrm>
            <a:off x="1476375" y="1752600"/>
            <a:ext cx="6172200" cy="4875213"/>
          </a:xfrm>
          <a:prstGeom prst="rect">
            <a:avLst/>
          </a:prstGeom>
          <a:noFill/>
          <a:ln w="9525">
            <a:noFill/>
            <a:miter lim="800000"/>
            <a:headEnd/>
            <a:tailEnd/>
          </a:ln>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1219200" y="76200"/>
            <a:ext cx="7543800" cy="1143000"/>
          </a:xfrm>
        </p:spPr>
        <p:txBody>
          <a:bodyPr rtlCol="0">
            <a:normAutofit fontScale="90000"/>
          </a:bodyPr>
          <a:lstStyle/>
          <a:p>
            <a:pPr eaLnBrk="1" fontAlgn="auto" hangingPunct="1">
              <a:spcAft>
                <a:spcPts val="0"/>
              </a:spcAft>
              <a:defRPr/>
            </a:pPr>
            <a:r>
              <a:rPr lang="en-US" dirty="0">
                <a:ea typeface="+mj-ea"/>
              </a:rPr>
              <a:t>Mogadishu Scenario 2</a:t>
            </a:r>
            <a:br>
              <a:rPr lang="en-US" dirty="0">
                <a:ea typeface="+mj-ea"/>
              </a:rPr>
            </a:br>
            <a:r>
              <a:rPr lang="en-US" dirty="0">
                <a:ea typeface="+mj-ea"/>
              </a:rPr>
              <a:t>Helo Hit by RPG Round</a:t>
            </a:r>
          </a:p>
        </p:txBody>
      </p:sp>
      <p:sp>
        <p:nvSpPr>
          <p:cNvPr id="63490" name="Rectangle 7"/>
          <p:cNvSpPr>
            <a:spLocks noGrp="1" noChangeArrowheads="1"/>
          </p:cNvSpPr>
          <p:nvPr>
            <p:ph idx="1"/>
          </p:nvPr>
        </p:nvSpPr>
        <p:spPr>
          <a:xfrm>
            <a:off x="838200" y="1752600"/>
            <a:ext cx="7620000" cy="4191000"/>
          </a:xfrm>
        </p:spPr>
        <p:txBody>
          <a:bodyPr/>
          <a:lstStyle/>
          <a:p>
            <a:pPr eaLnBrk="1" hangingPunct="1"/>
            <a:r>
              <a:rPr lang="en-US" dirty="0"/>
              <a:t>Hostile and well-armed (AK-47s, RPG) crowds in an urban environment</a:t>
            </a:r>
          </a:p>
          <a:p>
            <a:pPr eaLnBrk="1" hangingPunct="1"/>
            <a:r>
              <a:rPr lang="en-US" dirty="0"/>
              <a:t>Building assault to capture members of a hostile clan</a:t>
            </a:r>
          </a:p>
          <a:p>
            <a:pPr eaLnBrk="1" hangingPunct="1"/>
            <a:r>
              <a:rPr lang="en-US" dirty="0"/>
              <a:t>Blackhawk helicopter trying to cover helo crash site</a:t>
            </a:r>
          </a:p>
          <a:p>
            <a:pPr eaLnBrk="1" hangingPunct="1"/>
            <a:r>
              <a:rPr lang="en-US" dirty="0"/>
              <a:t>Flying at 300 feet</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1219200" y="76200"/>
            <a:ext cx="7543800" cy="1143000"/>
          </a:xfrm>
        </p:spPr>
        <p:txBody>
          <a:bodyPr rtlCol="0">
            <a:normAutofit fontScale="90000"/>
          </a:bodyPr>
          <a:lstStyle/>
          <a:p>
            <a:pPr eaLnBrk="1" fontAlgn="auto" hangingPunct="1">
              <a:spcAft>
                <a:spcPts val="0"/>
              </a:spcAft>
              <a:defRPr/>
            </a:pPr>
            <a:r>
              <a:rPr lang="en-US" dirty="0">
                <a:ea typeface="+mj-ea"/>
              </a:rPr>
              <a:t>Mogadishu Scenario 2</a:t>
            </a:r>
            <a:br>
              <a:rPr lang="en-US" dirty="0">
                <a:ea typeface="+mj-ea"/>
              </a:rPr>
            </a:br>
            <a:r>
              <a:rPr lang="en-US" dirty="0">
                <a:ea typeface="+mj-ea"/>
              </a:rPr>
              <a:t>Helo Hit by RPG Round</a:t>
            </a:r>
          </a:p>
        </p:txBody>
      </p:sp>
      <p:sp>
        <p:nvSpPr>
          <p:cNvPr id="65538" name="Rectangle 7"/>
          <p:cNvSpPr>
            <a:spLocks noGrp="1" noChangeArrowheads="1"/>
          </p:cNvSpPr>
          <p:nvPr>
            <p:ph idx="1"/>
          </p:nvPr>
        </p:nvSpPr>
        <p:spPr/>
        <p:txBody>
          <a:bodyPr/>
          <a:lstStyle/>
          <a:p>
            <a:pPr eaLnBrk="1" hangingPunct="1"/>
            <a:r>
              <a:rPr lang="en-US" dirty="0"/>
              <a:t>Left door gunner manning a 6-barrel M-134 minigun (4000 rpm)</a:t>
            </a:r>
          </a:p>
          <a:p>
            <a:pPr eaLnBrk="1" hangingPunct="1"/>
            <a:endParaRPr lang="en-US" sz="2400" dirty="0"/>
          </a:p>
          <a:p>
            <a:pPr eaLnBrk="1" hangingPunct="1"/>
            <a:r>
              <a:rPr lang="en-US" dirty="0"/>
              <a:t>Hit in hand by ground fire</a:t>
            </a:r>
          </a:p>
          <a:p>
            <a:pPr eaLnBrk="1" hangingPunct="1"/>
            <a:endParaRPr lang="en-US" sz="2400" dirty="0"/>
          </a:p>
          <a:p>
            <a:pPr eaLnBrk="1" hangingPunct="1"/>
            <a:r>
              <a:rPr lang="en-US" dirty="0"/>
              <a:t>Another crew member takes over the mini-gun</a:t>
            </a:r>
          </a:p>
          <a:p>
            <a:pPr eaLnBrk="1" hangingPunct="1"/>
            <a:endParaRPr lang="en-US" sz="2400" dirty="0"/>
          </a:p>
          <a:p>
            <a:pPr eaLnBrk="1" hangingPunct="1"/>
            <a:r>
              <a:rPr lang="en-US" dirty="0"/>
              <a:t>An RPG impacts under the right door gunner</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1219200" y="76200"/>
            <a:ext cx="7543800" cy="1143000"/>
          </a:xfrm>
        </p:spPr>
        <p:txBody>
          <a:bodyPr rtlCol="0">
            <a:normAutofit fontScale="90000"/>
          </a:bodyPr>
          <a:lstStyle/>
          <a:p>
            <a:pPr eaLnBrk="1" fontAlgn="auto" hangingPunct="1">
              <a:spcAft>
                <a:spcPts val="0"/>
              </a:spcAft>
              <a:defRPr/>
            </a:pPr>
            <a:r>
              <a:rPr lang="en-US" dirty="0">
                <a:ea typeface="+mj-ea"/>
              </a:rPr>
              <a:t>Mogadishu Scenario 2</a:t>
            </a:r>
            <a:br>
              <a:rPr lang="en-US" dirty="0">
                <a:ea typeface="+mj-ea"/>
              </a:rPr>
            </a:br>
            <a:r>
              <a:rPr lang="en-US" dirty="0">
                <a:ea typeface="+mj-ea"/>
              </a:rPr>
              <a:t>Helo Hit by RPG Round</a:t>
            </a:r>
          </a:p>
        </p:txBody>
      </p:sp>
      <p:sp>
        <p:nvSpPr>
          <p:cNvPr id="67586" name="Rectangle 5"/>
          <p:cNvSpPr>
            <a:spLocks noGrp="1" noChangeArrowheads="1"/>
          </p:cNvSpPr>
          <p:nvPr>
            <p:ph idx="1"/>
          </p:nvPr>
        </p:nvSpPr>
        <p:spPr>
          <a:xfrm>
            <a:off x="838200" y="1676400"/>
            <a:ext cx="7924800" cy="4191000"/>
          </a:xfrm>
        </p:spPr>
        <p:txBody>
          <a:bodyPr/>
          <a:lstStyle/>
          <a:p>
            <a:pPr eaLnBrk="1" hangingPunct="1">
              <a:lnSpc>
                <a:spcPct val="90000"/>
              </a:lnSpc>
            </a:pPr>
            <a:r>
              <a:rPr lang="en-US" dirty="0"/>
              <a:t>Windshields all blown out</a:t>
            </a:r>
          </a:p>
          <a:p>
            <a:pPr eaLnBrk="1" hangingPunct="1">
              <a:lnSpc>
                <a:spcPct val="90000"/>
              </a:lnSpc>
            </a:pPr>
            <a:r>
              <a:rPr lang="en-US" dirty="0"/>
              <a:t>Smoke filling the aircraft</a:t>
            </a:r>
          </a:p>
          <a:p>
            <a:pPr eaLnBrk="1" hangingPunct="1">
              <a:lnSpc>
                <a:spcPct val="90000"/>
              </a:lnSpc>
            </a:pPr>
            <a:r>
              <a:rPr lang="en-US" dirty="0"/>
              <a:t>Right minigun not functioning</a:t>
            </a:r>
          </a:p>
          <a:p>
            <a:pPr eaLnBrk="1" hangingPunct="1">
              <a:lnSpc>
                <a:spcPct val="90000"/>
              </a:lnSpc>
            </a:pPr>
            <a:r>
              <a:rPr lang="en-US" dirty="0"/>
              <a:t>Left minigun unmanned and firing uncontrolled</a:t>
            </a:r>
          </a:p>
          <a:p>
            <a:pPr eaLnBrk="1" hangingPunct="1">
              <a:lnSpc>
                <a:spcPct val="90000"/>
              </a:lnSpc>
            </a:pPr>
            <a:r>
              <a:rPr lang="en-US" dirty="0"/>
              <a:t>Pilot t</a:t>
            </a:r>
            <a:r>
              <a:rPr lang="en-US" sz="3200" dirty="0"/>
              <a:t>ransiently unconscious - now becoming alert</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1219200" y="76200"/>
            <a:ext cx="7543800" cy="1143000"/>
          </a:xfrm>
        </p:spPr>
        <p:txBody>
          <a:bodyPr rtlCol="0">
            <a:normAutofit fontScale="90000"/>
          </a:bodyPr>
          <a:lstStyle/>
          <a:p>
            <a:pPr eaLnBrk="1" fontAlgn="auto" hangingPunct="1">
              <a:spcAft>
                <a:spcPts val="0"/>
              </a:spcAft>
              <a:defRPr/>
            </a:pPr>
            <a:r>
              <a:rPr lang="en-US" dirty="0">
                <a:ea typeface="+mj-ea"/>
              </a:rPr>
              <a:t>Mogadishu Scenario 2</a:t>
            </a:r>
            <a:br>
              <a:rPr lang="en-US" dirty="0">
                <a:ea typeface="+mj-ea"/>
              </a:rPr>
            </a:br>
            <a:r>
              <a:rPr lang="en-US" dirty="0">
                <a:ea typeface="+mj-ea"/>
              </a:rPr>
              <a:t>Helo Hit by RPG Round</a:t>
            </a:r>
          </a:p>
        </p:txBody>
      </p:sp>
      <p:sp>
        <p:nvSpPr>
          <p:cNvPr id="69634" name="Rectangle 5"/>
          <p:cNvSpPr>
            <a:spLocks noGrp="1" noChangeArrowheads="1"/>
          </p:cNvSpPr>
          <p:nvPr>
            <p:ph idx="1"/>
          </p:nvPr>
        </p:nvSpPr>
        <p:spPr>
          <a:xfrm>
            <a:off x="1143000" y="1676400"/>
            <a:ext cx="7315200" cy="4191000"/>
          </a:xfrm>
        </p:spPr>
        <p:txBody>
          <a:bodyPr/>
          <a:lstStyle/>
          <a:p>
            <a:pPr eaLnBrk="1" hangingPunct="1"/>
            <a:r>
              <a:rPr lang="en-US" dirty="0"/>
              <a:t>Co-pilot u</a:t>
            </a:r>
            <a:r>
              <a:rPr lang="en-US" sz="3200" dirty="0"/>
              <a:t>nconscious - lying forward on the helo’s controls</a:t>
            </a:r>
          </a:p>
          <a:p>
            <a:pPr eaLnBrk="1" hangingPunct="1"/>
            <a:r>
              <a:rPr lang="en-US" dirty="0"/>
              <a:t>Crew Member</a:t>
            </a:r>
          </a:p>
          <a:p>
            <a:pPr lvl="1" eaLnBrk="1" hangingPunct="1"/>
            <a:r>
              <a:rPr lang="en-US" sz="3200" dirty="0"/>
              <a:t>Leg blown off</a:t>
            </a:r>
          </a:p>
          <a:p>
            <a:pPr lvl="1" eaLnBrk="1" hangingPunct="1"/>
            <a:r>
              <a:rPr lang="en-US" sz="3200" dirty="0"/>
              <a:t>Lying in puddle of his own blood</a:t>
            </a:r>
          </a:p>
          <a:p>
            <a:pPr lvl="1" eaLnBrk="1" hangingPunct="1"/>
            <a:r>
              <a:rPr lang="en-US" sz="3200" dirty="0"/>
              <a:t>Femoral bleeding</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p:nvPr>
        </p:nvSpPr>
        <p:spPr>
          <a:xfrm>
            <a:off x="1219200" y="76200"/>
            <a:ext cx="7543800" cy="1143000"/>
          </a:xfrm>
        </p:spPr>
        <p:txBody>
          <a:bodyPr rtlCol="0">
            <a:normAutofit fontScale="90000"/>
          </a:bodyPr>
          <a:lstStyle/>
          <a:p>
            <a:pPr eaLnBrk="1" fontAlgn="auto" hangingPunct="1">
              <a:spcAft>
                <a:spcPts val="0"/>
              </a:spcAft>
              <a:defRPr/>
            </a:pPr>
            <a:r>
              <a:rPr lang="en-US" dirty="0">
                <a:ea typeface="+mj-ea"/>
              </a:rPr>
              <a:t>Mogadishu Scenario 2</a:t>
            </a:r>
            <a:br>
              <a:rPr lang="en-US" dirty="0">
                <a:ea typeface="+mj-ea"/>
              </a:rPr>
            </a:br>
            <a:r>
              <a:rPr lang="en-US" dirty="0">
                <a:ea typeface="+mj-ea"/>
              </a:rPr>
              <a:t>Helo Hit by RPG Round</a:t>
            </a:r>
          </a:p>
        </p:txBody>
      </p:sp>
      <p:sp>
        <p:nvSpPr>
          <p:cNvPr id="71682" name="Rectangle 5"/>
          <p:cNvSpPr>
            <a:spLocks noGrp="1" noChangeArrowheads="1"/>
          </p:cNvSpPr>
          <p:nvPr>
            <p:ph idx="1"/>
          </p:nvPr>
        </p:nvSpPr>
        <p:spPr>
          <a:xfrm>
            <a:off x="457200" y="2133600"/>
            <a:ext cx="8229600" cy="3124200"/>
          </a:xfrm>
        </p:spPr>
        <p:txBody>
          <a:bodyPr/>
          <a:lstStyle/>
          <a:p>
            <a:pPr eaLnBrk="1" hangingPunct="1"/>
            <a:endParaRPr lang="en-US" dirty="0"/>
          </a:p>
          <a:p>
            <a:pPr eaLnBrk="1" hangingPunct="1"/>
            <a:r>
              <a:rPr lang="en-US" dirty="0"/>
              <a:t>YOU are the person providing care in the helo.</a:t>
            </a:r>
          </a:p>
          <a:p>
            <a:pPr eaLnBrk="1" hangingPunct="1"/>
            <a:endParaRPr lang="en-US" dirty="0"/>
          </a:p>
          <a:p>
            <a:pPr eaLnBrk="1" hangingPunct="1"/>
            <a:r>
              <a:rPr lang="en-US" dirty="0"/>
              <a:t>What do you do first?</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6"/>
          <p:cNvSpPr>
            <a:spLocks noGrp="1" noChangeArrowheads="1"/>
          </p:cNvSpPr>
          <p:nvPr>
            <p:ph type="title"/>
          </p:nvPr>
        </p:nvSpPr>
        <p:spPr/>
        <p:txBody>
          <a:bodyPr/>
          <a:lstStyle/>
          <a:p>
            <a:pPr eaLnBrk="1" hangingPunct="1"/>
            <a:endParaRPr lang="en-US" dirty="0"/>
          </a:p>
        </p:txBody>
      </p:sp>
      <p:sp>
        <p:nvSpPr>
          <p:cNvPr id="73730" name="Rectangle 7"/>
          <p:cNvSpPr>
            <a:spLocks noGrp="1" noChangeArrowheads="1"/>
          </p:cNvSpPr>
          <p:nvPr>
            <p:ph idx="1"/>
          </p:nvPr>
        </p:nvSpPr>
        <p:spPr/>
        <p:txBody>
          <a:bodyPr/>
          <a:lstStyle/>
          <a:p>
            <a:pPr eaLnBrk="1" hangingPunct="1"/>
            <a:endParaRPr lang="en-US" dirty="0"/>
          </a:p>
        </p:txBody>
      </p:sp>
      <p:pic>
        <p:nvPicPr>
          <p:cNvPr id="73731" name="Picture 9" descr="urbanwarfare1 training"/>
          <p:cNvPicPr>
            <a:picLocks noChangeAspect="1" noChangeArrowheads="1"/>
          </p:cNvPicPr>
          <p:nvPr/>
        </p:nvPicPr>
        <p:blipFill>
          <a:blip r:embed="rId3"/>
          <a:srcRect r="29" b="9"/>
          <a:stretch>
            <a:fillRect/>
          </a:stretch>
        </p:blipFill>
        <p:spPr bwMode="auto">
          <a:xfrm>
            <a:off x="0" y="0"/>
            <a:ext cx="9144000" cy="6789738"/>
          </a:xfrm>
          <a:prstGeom prst="rect">
            <a:avLst/>
          </a:prstGeom>
          <a:noFill/>
          <a:ln w="9525">
            <a:noFill/>
            <a:miter lim="800000"/>
            <a:headEnd/>
            <a:tailEnd/>
          </a:ln>
        </p:spPr>
      </p:pic>
      <p:sp>
        <p:nvSpPr>
          <p:cNvPr id="73732" name="Text Box 10"/>
          <p:cNvSpPr txBox="1">
            <a:spLocks noChangeArrowheads="1"/>
          </p:cNvSpPr>
          <p:nvPr/>
        </p:nvSpPr>
        <p:spPr bwMode="auto">
          <a:xfrm>
            <a:off x="430213" y="-76200"/>
            <a:ext cx="8455025" cy="701675"/>
          </a:xfrm>
          <a:prstGeom prst="rect">
            <a:avLst/>
          </a:prstGeom>
          <a:noFill/>
          <a:ln w="9525">
            <a:noFill/>
            <a:miter lim="800000"/>
            <a:headEnd/>
            <a:tailEnd/>
          </a:ln>
        </p:spPr>
        <p:txBody>
          <a:bodyPr wrap="none">
            <a:spAutoFit/>
          </a:bodyPr>
          <a:lstStyle/>
          <a:p>
            <a:r>
              <a:rPr lang="en-US" sz="4000" b="1" dirty="0">
                <a:latin typeface="Times New Roman" pitchFamily="18" charset="0"/>
                <a:ea typeface="ＭＳ Ｐゴシック"/>
                <a:cs typeface="ＭＳ Ｐゴシック"/>
              </a:rPr>
              <a:t>Military Operations in Urban Terrain</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6"/>
          <p:cNvSpPr>
            <a:spLocks noGrp="1" noChangeArrowheads="1"/>
          </p:cNvSpPr>
          <p:nvPr>
            <p:ph type="title"/>
          </p:nvPr>
        </p:nvSpPr>
        <p:spPr>
          <a:xfrm>
            <a:off x="914400" y="0"/>
            <a:ext cx="7543800" cy="1143000"/>
          </a:xfrm>
        </p:spPr>
        <p:txBody>
          <a:bodyPr/>
          <a:lstStyle/>
          <a:p>
            <a:pPr eaLnBrk="1" hangingPunct="1"/>
            <a:r>
              <a:rPr lang="en-US" dirty="0"/>
              <a:t>MOUT Scenario 1</a:t>
            </a:r>
          </a:p>
        </p:txBody>
      </p:sp>
      <p:sp>
        <p:nvSpPr>
          <p:cNvPr id="75778" name="Rectangle 7"/>
          <p:cNvSpPr>
            <a:spLocks noGrp="1" noChangeArrowheads="1"/>
          </p:cNvSpPr>
          <p:nvPr>
            <p:ph idx="1"/>
          </p:nvPr>
        </p:nvSpPr>
        <p:spPr>
          <a:xfrm>
            <a:off x="457200" y="1828800"/>
            <a:ext cx="8229600" cy="3810000"/>
          </a:xfrm>
        </p:spPr>
        <p:txBody>
          <a:bodyPr/>
          <a:lstStyle/>
          <a:p>
            <a:pPr eaLnBrk="1" hangingPunct="1"/>
            <a:r>
              <a:rPr lang="en-US" dirty="0"/>
              <a:t>A U.S. ground element is moving on a high-value target in an urban environment.</a:t>
            </a:r>
          </a:p>
          <a:p>
            <a:pPr eaLnBrk="1" hangingPunct="1"/>
            <a:r>
              <a:rPr lang="en-US" dirty="0"/>
              <a:t>The first two men in a 8-man patrol are shot by an individual with an automatic weapon while moving down a hallway in a building.</a:t>
            </a:r>
          </a:p>
          <a:p>
            <a:pPr eaLnBrk="1" hangingPunct="1"/>
            <a:r>
              <a:rPr lang="en-US" dirty="0"/>
              <a:t>The attacker follows this burst with a grenade.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20482" name="Rectangle 3"/>
          <p:cNvSpPr>
            <a:spLocks noGrp="1" noChangeArrowheads="1"/>
          </p:cNvSpPr>
          <p:nvPr>
            <p:ph idx="1"/>
          </p:nvPr>
        </p:nvSpPr>
        <p:spPr>
          <a:xfrm>
            <a:off x="685800" y="1981200"/>
            <a:ext cx="4572000" cy="4114800"/>
          </a:xfrm>
        </p:spPr>
        <p:txBody>
          <a:bodyPr/>
          <a:lstStyle/>
          <a:p>
            <a:pPr eaLnBrk="1" hangingPunct="1"/>
            <a:r>
              <a:rPr lang="en-US" sz="2800" dirty="0"/>
              <a:t>August 2002</a:t>
            </a:r>
          </a:p>
          <a:p>
            <a:pPr eaLnBrk="1" hangingPunct="1"/>
            <a:r>
              <a:rPr lang="en-US" sz="2800" dirty="0"/>
              <a:t>Somewhere in Afghanistan</a:t>
            </a:r>
          </a:p>
          <a:p>
            <a:pPr eaLnBrk="1" hangingPunct="1"/>
            <a:r>
              <a:rPr lang="en-US" sz="2800" dirty="0"/>
              <a:t>SEAL element on direct action mission</a:t>
            </a:r>
          </a:p>
          <a:p>
            <a:pPr eaLnBrk="1" hangingPunct="1"/>
            <a:r>
              <a:rPr lang="en-US" sz="2800" dirty="0"/>
              <a:t>Story of the casualty as described by the first responder – NOT a</a:t>
            </a:r>
          </a:p>
          <a:p>
            <a:pPr eaLnBrk="1" hangingPunct="1">
              <a:buFont typeface="Wingdings" pitchFamily="2" charset="2"/>
              <a:buNone/>
            </a:pPr>
            <a:r>
              <a:rPr lang="en-US" sz="2800" dirty="0"/>
              <a:t>    corpsman</a:t>
            </a:r>
          </a:p>
          <a:p>
            <a:pPr eaLnBrk="1" hangingPunct="1"/>
            <a:endParaRPr lang="en-US" sz="2800" dirty="0"/>
          </a:p>
        </p:txBody>
      </p:sp>
      <p:pic>
        <p:nvPicPr>
          <p:cNvPr id="20483" name="Picture 4" descr="SEALcaveAfgPakBorder"/>
          <p:cNvPicPr>
            <a:picLocks noChangeAspect="1" noChangeArrowheads="1"/>
          </p:cNvPicPr>
          <p:nvPr/>
        </p:nvPicPr>
        <p:blipFill>
          <a:blip r:embed="rId3"/>
          <a:srcRect r="-46"/>
          <a:stretch>
            <a:fillRect/>
          </a:stretch>
        </p:blipFill>
        <p:spPr bwMode="auto">
          <a:xfrm>
            <a:off x="5257800" y="1323975"/>
            <a:ext cx="3886200" cy="4972050"/>
          </a:xfrm>
          <a:prstGeom prst="rect">
            <a:avLst/>
          </a:prstGeom>
          <a:noFill/>
          <a:ln w="9525">
            <a:noFill/>
            <a:miter lim="800000"/>
            <a:headEnd/>
            <a:tailEnd/>
          </a:ln>
        </p:spPr>
      </p:pic>
      <p:sp>
        <p:nvSpPr>
          <p:cNvPr id="20484" name="Rectangle 5"/>
          <p:cNvSpPr>
            <a:spLocks noChangeArrowheads="1"/>
          </p:cNvSpPr>
          <p:nvPr/>
        </p:nvSpPr>
        <p:spPr bwMode="auto">
          <a:xfrm>
            <a:off x="457200" y="152400"/>
            <a:ext cx="7543800" cy="1143000"/>
          </a:xfrm>
          <a:prstGeom prst="rect">
            <a:avLst/>
          </a:prstGeom>
          <a:noFill/>
          <a:ln w="9525">
            <a:noFill/>
            <a:miter lim="800000"/>
            <a:headEnd/>
            <a:tailEnd/>
          </a:ln>
        </p:spPr>
        <p:txBody>
          <a:bodyPr/>
          <a:lstStyle/>
          <a:p>
            <a:r>
              <a:rPr lang="en-US" sz="4400" dirty="0">
                <a:latin typeface="Times New Roman" pitchFamily="18" charset="0"/>
              </a:rPr>
              <a:t>  </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6"/>
          <p:cNvSpPr>
            <a:spLocks noGrp="1" noChangeArrowheads="1"/>
          </p:cNvSpPr>
          <p:nvPr>
            <p:ph type="title"/>
          </p:nvPr>
        </p:nvSpPr>
        <p:spPr>
          <a:xfrm>
            <a:off x="914400" y="0"/>
            <a:ext cx="7543800" cy="1143000"/>
          </a:xfrm>
        </p:spPr>
        <p:txBody>
          <a:bodyPr/>
          <a:lstStyle/>
          <a:p>
            <a:pPr eaLnBrk="1" hangingPunct="1"/>
            <a:r>
              <a:rPr lang="en-US" dirty="0"/>
              <a:t>MOUT Scenario 1</a:t>
            </a:r>
          </a:p>
        </p:txBody>
      </p:sp>
      <p:sp>
        <p:nvSpPr>
          <p:cNvPr id="77826" name="Rectangle 7"/>
          <p:cNvSpPr>
            <a:spLocks noGrp="1" noChangeArrowheads="1"/>
          </p:cNvSpPr>
          <p:nvPr>
            <p:ph idx="1"/>
          </p:nvPr>
        </p:nvSpPr>
        <p:spPr>
          <a:xfrm>
            <a:off x="838200" y="1752600"/>
            <a:ext cx="7696200" cy="4038600"/>
          </a:xfrm>
        </p:spPr>
        <p:txBody>
          <a:bodyPr/>
          <a:lstStyle/>
          <a:p>
            <a:pPr eaLnBrk="1" hangingPunct="1"/>
            <a:r>
              <a:rPr lang="en-US" dirty="0"/>
              <a:t>One casualty is shot in the abdomen, but conscious.</a:t>
            </a:r>
          </a:p>
          <a:p>
            <a:pPr eaLnBrk="1" hangingPunct="1"/>
            <a:r>
              <a:rPr lang="en-US" dirty="0"/>
              <a:t>The second casualty is shot in the shoulder with severe external bleeding.</a:t>
            </a:r>
          </a:p>
          <a:p>
            <a:pPr eaLnBrk="1" hangingPunct="1"/>
            <a:r>
              <a:rPr lang="en-US" dirty="0"/>
              <a:t>The third casualty is unconscious from the grenade blast.</a:t>
            </a:r>
          </a:p>
          <a:p>
            <a:pPr eaLnBrk="1" hangingPunct="1"/>
            <a:r>
              <a:rPr lang="en-US" dirty="0"/>
              <a:t>The attacker withdraws around a corner.</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6"/>
          <p:cNvSpPr>
            <a:spLocks noGrp="1" noChangeArrowheads="1"/>
          </p:cNvSpPr>
          <p:nvPr>
            <p:ph type="title"/>
          </p:nvPr>
        </p:nvSpPr>
        <p:spPr>
          <a:xfrm>
            <a:off x="914400" y="0"/>
            <a:ext cx="7543800" cy="1143000"/>
          </a:xfrm>
        </p:spPr>
        <p:txBody>
          <a:bodyPr/>
          <a:lstStyle/>
          <a:p>
            <a:pPr eaLnBrk="1" hangingPunct="1"/>
            <a:r>
              <a:rPr lang="en-US" dirty="0"/>
              <a:t>MOUT Scenario 1</a:t>
            </a:r>
          </a:p>
        </p:txBody>
      </p:sp>
      <p:sp>
        <p:nvSpPr>
          <p:cNvPr id="79874" name="Rectangle 7"/>
          <p:cNvSpPr>
            <a:spLocks noGrp="1" noChangeArrowheads="1"/>
          </p:cNvSpPr>
          <p:nvPr>
            <p:ph idx="1"/>
          </p:nvPr>
        </p:nvSpPr>
        <p:spPr>
          <a:xfrm>
            <a:off x="685800" y="2514600"/>
            <a:ext cx="7772400" cy="4114800"/>
          </a:xfrm>
        </p:spPr>
        <p:txBody>
          <a:bodyPr/>
          <a:lstStyle/>
          <a:p>
            <a:pPr eaLnBrk="1" hangingPunct="1"/>
            <a:r>
              <a:rPr lang="en-US" dirty="0"/>
              <a:t>YOU are the person providing medical care.</a:t>
            </a:r>
          </a:p>
          <a:p>
            <a:pPr eaLnBrk="1" hangingPunct="1"/>
            <a:endParaRPr lang="en-US" dirty="0"/>
          </a:p>
          <a:p>
            <a:pPr eaLnBrk="1" hangingPunct="1"/>
            <a:endParaRPr lang="en-US" dirty="0"/>
          </a:p>
          <a:p>
            <a:pPr eaLnBrk="1" hangingPunct="1"/>
            <a:r>
              <a:rPr lang="en-US" dirty="0"/>
              <a:t>What do you do?</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6"/>
          <p:cNvSpPr>
            <a:spLocks noGrp="1" noChangeArrowheads="1"/>
          </p:cNvSpPr>
          <p:nvPr>
            <p:ph type="title"/>
          </p:nvPr>
        </p:nvSpPr>
        <p:spPr>
          <a:xfrm>
            <a:off x="914400" y="0"/>
            <a:ext cx="7543800" cy="1143000"/>
          </a:xfrm>
        </p:spPr>
        <p:txBody>
          <a:bodyPr/>
          <a:lstStyle/>
          <a:p>
            <a:pPr eaLnBrk="1" hangingPunct="1"/>
            <a:r>
              <a:rPr lang="en-US" dirty="0"/>
              <a:t>MOUT Scenario 2</a:t>
            </a:r>
          </a:p>
        </p:txBody>
      </p:sp>
      <p:pic>
        <p:nvPicPr>
          <p:cNvPr id="81922" name="Picture 7" descr="1stSgt_K Kasal"/>
          <p:cNvPicPr>
            <a:picLocks noChangeAspect="1" noChangeArrowheads="1"/>
          </p:cNvPicPr>
          <p:nvPr/>
        </p:nvPicPr>
        <p:blipFill>
          <a:blip r:embed="rId3"/>
          <a:srcRect/>
          <a:stretch>
            <a:fillRect/>
          </a:stretch>
        </p:blipFill>
        <p:spPr bwMode="auto">
          <a:xfrm>
            <a:off x="1371600" y="1716088"/>
            <a:ext cx="7010400" cy="4530725"/>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6"/>
          <p:cNvSpPr>
            <a:spLocks noGrp="1" noChangeArrowheads="1"/>
          </p:cNvSpPr>
          <p:nvPr>
            <p:ph type="title"/>
          </p:nvPr>
        </p:nvSpPr>
        <p:spPr>
          <a:xfrm>
            <a:off x="914400" y="0"/>
            <a:ext cx="7543800" cy="1143000"/>
          </a:xfrm>
        </p:spPr>
        <p:txBody>
          <a:bodyPr/>
          <a:lstStyle/>
          <a:p>
            <a:pPr eaLnBrk="1" hangingPunct="1"/>
            <a:r>
              <a:rPr lang="en-US" dirty="0"/>
              <a:t>MOUT Scenario 2</a:t>
            </a:r>
          </a:p>
        </p:txBody>
      </p:sp>
      <p:sp>
        <p:nvSpPr>
          <p:cNvPr id="83970" name="Rectangle 3"/>
          <p:cNvSpPr>
            <a:spLocks noGrp="1" noChangeArrowheads="1"/>
          </p:cNvSpPr>
          <p:nvPr>
            <p:ph idx="1"/>
          </p:nvPr>
        </p:nvSpPr>
        <p:spPr>
          <a:xfrm>
            <a:off x="609600" y="1981200"/>
            <a:ext cx="8229600" cy="3886200"/>
          </a:xfrm>
        </p:spPr>
        <p:txBody>
          <a:bodyPr/>
          <a:lstStyle/>
          <a:p>
            <a:pPr marL="0" indent="0" eaLnBrk="1" hangingPunct="1">
              <a:buFont typeface="Arial" charset="0"/>
              <a:buNone/>
            </a:pPr>
            <a:r>
              <a:rPr lang="en-US" b="1" u="sng" dirty="0"/>
              <a:t>SCENARIO HISTORY</a:t>
            </a:r>
            <a:r>
              <a:rPr lang="en-US" b="1" dirty="0"/>
              <a:t>:  </a:t>
            </a:r>
            <a:r>
              <a:rPr lang="en-US" dirty="0"/>
              <a:t>While on patrol in the city of Tal Afar your platoon receives effective direct small arms fire.  A 22-year-old unit member falls to the ground and begins screaming, holding his right leg. The platoon, including you, reacts to the ongoing contact by returning fire.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7" name="Rectangle 6"/>
          <p:cNvSpPr>
            <a:spLocks noGrp="1" noChangeArrowheads="1"/>
          </p:cNvSpPr>
          <p:nvPr>
            <p:ph type="title"/>
          </p:nvPr>
        </p:nvSpPr>
        <p:spPr>
          <a:xfrm>
            <a:off x="914400" y="0"/>
            <a:ext cx="7543800" cy="1143000"/>
          </a:xfrm>
        </p:spPr>
        <p:txBody>
          <a:bodyPr/>
          <a:lstStyle/>
          <a:p>
            <a:pPr eaLnBrk="1" hangingPunct="1"/>
            <a:r>
              <a:rPr lang="en-US" dirty="0"/>
              <a:t>MOUT Scenario 2</a:t>
            </a:r>
          </a:p>
        </p:txBody>
      </p:sp>
      <p:sp>
        <p:nvSpPr>
          <p:cNvPr id="86018" name="Rectangle 3"/>
          <p:cNvSpPr>
            <a:spLocks noGrp="1" noChangeArrowheads="1"/>
          </p:cNvSpPr>
          <p:nvPr>
            <p:ph idx="1"/>
          </p:nvPr>
        </p:nvSpPr>
        <p:spPr/>
        <p:txBody>
          <a:bodyPr/>
          <a:lstStyle/>
          <a:p>
            <a:pPr eaLnBrk="1" hangingPunct="1"/>
            <a:r>
              <a:rPr lang="en-US" dirty="0"/>
              <a:t>You can see that the casualty is bleeding heavily from his leg wound.</a:t>
            </a:r>
          </a:p>
          <a:p>
            <a:pPr eaLnBrk="1" hangingPunct="1"/>
            <a:endParaRPr lang="en-US" dirty="0"/>
          </a:p>
          <a:p>
            <a:pPr eaLnBrk="1" hangingPunct="1"/>
            <a:r>
              <a:rPr lang="en-US" dirty="0"/>
              <a:t>YOU are the person providing medical care for this casualty.</a:t>
            </a:r>
          </a:p>
          <a:p>
            <a:pPr eaLnBrk="1" hangingPunct="1"/>
            <a:endParaRPr lang="en-US" dirty="0"/>
          </a:p>
          <a:p>
            <a:pPr eaLnBrk="1" hangingPunct="1"/>
            <a:r>
              <a:rPr lang="en-US" dirty="0"/>
              <a:t>What do you do?</a:t>
            </a:r>
          </a:p>
          <a:p>
            <a:pPr eaLnBrk="1" hangingPunct="1"/>
            <a:endParaRPr lang="en-US" sz="2800" dirty="0"/>
          </a:p>
          <a:p>
            <a:pPr lvl="2" eaLnBrk="1" hangingPunct="1"/>
            <a:endParaRPr lang="en-US"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ChangeArrowheads="1"/>
          </p:cNvSpPr>
          <p:nvPr>
            <p:ph type="title"/>
          </p:nvPr>
        </p:nvSpPr>
        <p:spPr/>
        <p:txBody>
          <a:bodyPr/>
          <a:lstStyle/>
          <a:p>
            <a:pPr eaLnBrk="1" hangingPunct="1"/>
            <a:r>
              <a:rPr lang="en-US" sz="6600" dirty="0"/>
              <a:t>        </a:t>
            </a:r>
          </a:p>
        </p:txBody>
      </p:sp>
      <p:sp>
        <p:nvSpPr>
          <p:cNvPr id="88066" name="Rectangle 3"/>
          <p:cNvSpPr>
            <a:spLocks noGrp="1" noChangeArrowheads="1"/>
          </p:cNvSpPr>
          <p:nvPr>
            <p:ph idx="1"/>
          </p:nvPr>
        </p:nvSpPr>
        <p:spPr/>
        <p:txBody>
          <a:bodyPr/>
          <a:lstStyle/>
          <a:p>
            <a:pPr eaLnBrk="1" hangingPunct="1">
              <a:buFont typeface="Wingdings" pitchFamily="2" charset="2"/>
              <a:buNone/>
            </a:pPr>
            <a:endParaRPr lang="en-US" sz="4800" b="1" dirty="0"/>
          </a:p>
        </p:txBody>
      </p:sp>
      <p:pic>
        <p:nvPicPr>
          <p:cNvPr id="88067" name="Picture 4" descr="AfgRocketLaun"/>
          <p:cNvPicPr>
            <a:picLocks noChangeAspect="1" noChangeArrowheads="1"/>
          </p:cNvPicPr>
          <p:nvPr/>
        </p:nvPicPr>
        <p:blipFill>
          <a:blip r:embed="rId3"/>
          <a:srcRect/>
          <a:stretch>
            <a:fillRect/>
          </a:stretch>
        </p:blipFill>
        <p:spPr bwMode="auto">
          <a:xfrm>
            <a:off x="-228600" y="0"/>
            <a:ext cx="9677400" cy="6858000"/>
          </a:xfrm>
          <a:prstGeom prst="rect">
            <a:avLst/>
          </a:prstGeom>
          <a:noFill/>
          <a:ln w="9525">
            <a:noFill/>
            <a:miter lim="800000"/>
            <a:headEnd/>
            <a:tailEnd/>
          </a:ln>
        </p:spPr>
      </p:pic>
      <p:sp>
        <p:nvSpPr>
          <p:cNvPr id="88068" name="Rectangle 5"/>
          <p:cNvSpPr>
            <a:spLocks noChangeArrowheads="1"/>
          </p:cNvSpPr>
          <p:nvPr/>
        </p:nvSpPr>
        <p:spPr bwMode="auto">
          <a:xfrm>
            <a:off x="0" y="5530850"/>
            <a:ext cx="5060950" cy="1098550"/>
          </a:xfrm>
          <a:prstGeom prst="rect">
            <a:avLst/>
          </a:prstGeom>
          <a:noFill/>
          <a:ln w="9525">
            <a:noFill/>
            <a:miter lim="800000"/>
            <a:headEnd/>
            <a:tailEnd/>
          </a:ln>
        </p:spPr>
        <p:txBody>
          <a:bodyPr>
            <a:spAutoFit/>
          </a:bodyPr>
          <a:lstStyle/>
          <a:p>
            <a:pPr algn="ctr" eaLnBrk="0" hangingPunct="0"/>
            <a:r>
              <a:rPr lang="en-US" sz="6600" b="1" dirty="0">
                <a:solidFill>
                  <a:schemeClr val="bg1"/>
                </a:solidFill>
                <a:latin typeface="Times New Roman" pitchFamily="18" charset="0"/>
              </a:rPr>
              <a:t>Questions?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6"/>
          <p:cNvSpPr>
            <a:spLocks noGrp="1" noChangeArrowheads="1"/>
          </p:cNvSpPr>
          <p:nvPr>
            <p:ph type="title"/>
          </p:nvPr>
        </p:nvSpPr>
        <p:spPr>
          <a:xfrm>
            <a:off x="1600200" y="228600"/>
            <a:ext cx="7543800" cy="1143000"/>
          </a:xfrm>
        </p:spPr>
        <p:txBody>
          <a:bodyPr/>
          <a:lstStyle/>
          <a:p>
            <a:pPr eaLnBrk="1" hangingPunct="1"/>
            <a:r>
              <a:rPr lang="en-US" dirty="0"/>
              <a:t>Tactical Combat Casualty Care</a:t>
            </a:r>
          </a:p>
        </p:txBody>
      </p:sp>
      <p:sp>
        <p:nvSpPr>
          <p:cNvPr id="106498" name="Rectangle 7"/>
          <p:cNvSpPr>
            <a:spLocks noGrp="1" noChangeArrowheads="1"/>
          </p:cNvSpPr>
          <p:nvPr>
            <p:ph idx="1"/>
          </p:nvPr>
        </p:nvSpPr>
        <p:spPr>
          <a:xfrm>
            <a:off x="838200" y="2667000"/>
            <a:ext cx="7772400" cy="2438400"/>
          </a:xfrm>
        </p:spPr>
        <p:txBody>
          <a:bodyPr/>
          <a:lstStyle/>
          <a:p>
            <a:pPr eaLnBrk="1" hangingPunct="1"/>
            <a:r>
              <a:rPr lang="en-US" sz="2800" b="1" dirty="0"/>
              <a:t>Casualty scenarios on the battlefield usually entail both medical and tactical problems.</a:t>
            </a:r>
          </a:p>
          <a:p>
            <a:pPr eaLnBrk="1" hangingPunct="1"/>
            <a:r>
              <a:rPr lang="en-US" sz="2800" b="1" dirty="0"/>
              <a:t>Emergency actions must address both.</a:t>
            </a:r>
          </a:p>
          <a:p>
            <a:pPr eaLnBrk="1" hangingPunct="1"/>
            <a:r>
              <a:rPr lang="en-US" sz="2800" b="1" dirty="0">
                <a:solidFill>
                  <a:srgbClr val="FF0000"/>
                </a:solidFill>
              </a:rPr>
              <a:t>Medical personnel should be involved in mission planning.</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4"/>
          <p:cNvSpPr>
            <a:spLocks noGrp="1" noChangeArrowheads="1"/>
          </p:cNvSpPr>
          <p:nvPr>
            <p:ph type="title"/>
          </p:nvPr>
        </p:nvSpPr>
        <p:spPr>
          <a:xfrm>
            <a:off x="1905000" y="152400"/>
            <a:ext cx="6553200" cy="1143000"/>
          </a:xfrm>
        </p:spPr>
        <p:txBody>
          <a:bodyPr/>
          <a:lstStyle/>
          <a:p>
            <a:pPr eaLnBrk="1" hangingPunct="1"/>
            <a:r>
              <a:rPr lang="en-US" dirty="0"/>
              <a:t>Scenario-Based Planning</a:t>
            </a:r>
          </a:p>
        </p:txBody>
      </p:sp>
      <p:sp>
        <p:nvSpPr>
          <p:cNvPr id="57347" name="Rectangle 5"/>
          <p:cNvSpPr>
            <a:spLocks noGrp="1" noChangeArrowheads="1"/>
          </p:cNvSpPr>
          <p:nvPr>
            <p:ph idx="1"/>
          </p:nvPr>
        </p:nvSpPr>
        <p:spPr>
          <a:xfrm>
            <a:off x="685800" y="1752600"/>
            <a:ext cx="7772400" cy="4114800"/>
          </a:xfrm>
        </p:spPr>
        <p:txBody>
          <a:bodyPr rtlCol="0">
            <a:normAutofit fontScale="92500" lnSpcReduction="10000"/>
          </a:bodyPr>
          <a:lstStyle/>
          <a:p>
            <a:pPr eaLnBrk="1" fontAlgn="auto" hangingPunct="1">
              <a:spcAft>
                <a:spcPts val="0"/>
              </a:spcAft>
              <a:buFont typeface="Arial" pitchFamily="34" charset="0"/>
              <a:buChar char="•"/>
              <a:defRPr/>
            </a:pPr>
            <a:r>
              <a:rPr lang="en-US" b="1" dirty="0">
                <a:ea typeface="+mn-ea"/>
              </a:rPr>
              <a:t>The TCCC guidelines for combat trauma scenarios are advisory rather than directive in nature.</a:t>
            </a:r>
          </a:p>
          <a:p>
            <a:pPr eaLnBrk="1" fontAlgn="auto" hangingPunct="1">
              <a:spcAft>
                <a:spcPts val="0"/>
              </a:spcAft>
              <a:buFont typeface="Arial" pitchFamily="34" charset="0"/>
              <a:buChar char="•"/>
              <a:defRPr/>
            </a:pPr>
            <a:r>
              <a:rPr lang="en-US" b="1" dirty="0">
                <a:ea typeface="+mn-ea"/>
              </a:rPr>
              <a:t>Rarely does an actual tactical situation exactly reflect the conditions described in planning scenarios.</a:t>
            </a:r>
          </a:p>
          <a:p>
            <a:pPr eaLnBrk="1" fontAlgn="auto" hangingPunct="1">
              <a:spcAft>
                <a:spcPts val="0"/>
              </a:spcAft>
              <a:buFont typeface="Arial" pitchFamily="34" charset="0"/>
              <a:buChar char="•"/>
              <a:defRPr/>
            </a:pPr>
            <a:r>
              <a:rPr lang="en-US" b="1" dirty="0">
                <a:solidFill>
                  <a:srgbClr val="FF0000"/>
                </a:solidFill>
                <a:ea typeface="+mn-ea"/>
              </a:rPr>
              <a:t>Those providing casualty care will typically need to modify the medical care plan to optimize it for the real scenario.</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p:cNvSpPr>
            <a:spLocks noGrp="1" noChangeArrowheads="1"/>
          </p:cNvSpPr>
          <p:nvPr>
            <p:ph type="title"/>
          </p:nvPr>
        </p:nvSpPr>
        <p:spPr>
          <a:xfrm>
            <a:off x="1600200" y="152400"/>
            <a:ext cx="7391400" cy="1143000"/>
          </a:xfrm>
        </p:spPr>
        <p:txBody>
          <a:bodyPr/>
          <a:lstStyle/>
          <a:p>
            <a:pPr eaLnBrk="1" hangingPunct="1"/>
            <a:r>
              <a:rPr lang="en-US" sz="4800" dirty="0"/>
              <a:t> The 3 Objectives of TCCC</a:t>
            </a:r>
          </a:p>
        </p:txBody>
      </p:sp>
      <p:sp>
        <p:nvSpPr>
          <p:cNvPr id="110594" name="Rectangle 3"/>
          <p:cNvSpPr>
            <a:spLocks noGrp="1" noChangeArrowheads="1"/>
          </p:cNvSpPr>
          <p:nvPr>
            <p:ph idx="1"/>
          </p:nvPr>
        </p:nvSpPr>
        <p:spPr>
          <a:xfrm>
            <a:off x="1371600" y="1524000"/>
            <a:ext cx="6400800" cy="4267200"/>
          </a:xfrm>
        </p:spPr>
        <p:txBody>
          <a:bodyPr/>
          <a:lstStyle/>
          <a:p>
            <a:pPr eaLnBrk="1" hangingPunct="1"/>
            <a:endParaRPr lang="en-US" dirty="0"/>
          </a:p>
          <a:p>
            <a:pPr eaLnBrk="1" hangingPunct="1"/>
            <a:r>
              <a:rPr lang="en-US" sz="3600" b="1" dirty="0"/>
              <a:t>Treat the casualty</a:t>
            </a:r>
          </a:p>
          <a:p>
            <a:pPr eaLnBrk="1" hangingPunct="1"/>
            <a:endParaRPr lang="en-US" sz="3600" b="1" dirty="0"/>
          </a:p>
          <a:p>
            <a:pPr eaLnBrk="1" hangingPunct="1"/>
            <a:r>
              <a:rPr lang="en-US" sz="3600" b="1" dirty="0"/>
              <a:t>Prevent additional casualties</a:t>
            </a:r>
          </a:p>
          <a:p>
            <a:pPr eaLnBrk="1" hangingPunct="1"/>
            <a:endParaRPr lang="en-US" sz="3600" b="1" dirty="0"/>
          </a:p>
          <a:p>
            <a:pPr eaLnBrk="1" hangingPunct="1"/>
            <a:r>
              <a:rPr lang="en-US" sz="3600" b="1" dirty="0"/>
              <a:t>Complete the mission</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descr="Soldiers"/>
          <p:cNvPicPr>
            <a:picLocks noGrp="1" noChangeAspect="1" noChangeArrowheads="1"/>
          </p:cNvPicPr>
          <p:nvPr>
            <p:ph idx="1"/>
          </p:nvPr>
        </p:nvPicPr>
        <p:blipFill>
          <a:blip r:embed="rId3"/>
          <a:srcRect/>
          <a:stretch>
            <a:fillRect/>
          </a:stretch>
        </p:blipFill>
        <p:spPr>
          <a:xfrm>
            <a:off x="1219200" y="1676400"/>
            <a:ext cx="6705600" cy="4373563"/>
          </a:xfrm>
        </p:spPr>
      </p:pic>
      <p:sp>
        <p:nvSpPr>
          <p:cNvPr id="18434" name="Text Box 3"/>
          <p:cNvSpPr txBox="1">
            <a:spLocks noChangeArrowheads="1"/>
          </p:cNvSpPr>
          <p:nvPr/>
        </p:nvSpPr>
        <p:spPr bwMode="auto">
          <a:xfrm>
            <a:off x="0" y="228600"/>
            <a:ext cx="6781800" cy="762000"/>
          </a:xfrm>
          <a:prstGeom prst="rect">
            <a:avLst/>
          </a:prstGeom>
          <a:noFill/>
          <a:ln w="9525">
            <a:noFill/>
            <a:miter lim="800000"/>
            <a:headEnd/>
            <a:tailEnd/>
          </a:ln>
        </p:spPr>
        <p:txBody>
          <a:bodyPr>
            <a:spAutoFit/>
          </a:bodyPr>
          <a:lstStyle/>
          <a:p>
            <a:pPr algn="ctr" eaLnBrk="0" hangingPunct="0"/>
            <a:r>
              <a:rPr lang="en-US" sz="4400" i="1" u="sng" dirty="0">
                <a:solidFill>
                  <a:schemeClr val="bg1"/>
                </a:solidFill>
                <a:latin typeface="Arial" charset="0"/>
              </a:rPr>
              <a:t>Pretest</a:t>
            </a:r>
          </a:p>
        </p:txBody>
      </p:sp>
      <p:sp>
        <p:nvSpPr>
          <p:cNvPr id="18435" name="Text Box 4"/>
          <p:cNvSpPr txBox="1">
            <a:spLocks noChangeArrowheads="1"/>
          </p:cNvSpPr>
          <p:nvPr/>
        </p:nvSpPr>
        <p:spPr bwMode="auto">
          <a:xfrm>
            <a:off x="3409950" y="133350"/>
            <a:ext cx="2891112" cy="923330"/>
          </a:xfrm>
          <a:prstGeom prst="rect">
            <a:avLst/>
          </a:prstGeom>
          <a:noFill/>
          <a:ln w="9525">
            <a:noFill/>
            <a:miter lim="800000"/>
            <a:headEnd/>
            <a:tailEnd/>
          </a:ln>
        </p:spPr>
        <p:txBody>
          <a:bodyPr wrap="none">
            <a:spAutoFit/>
          </a:bodyPr>
          <a:lstStyle/>
          <a:p>
            <a:pPr eaLnBrk="0" hangingPunct="0"/>
            <a:r>
              <a:rPr lang="en-US" sz="5400" b="1" dirty="0">
                <a:latin typeface="Times New Roman" pitchFamily="18" charset="0"/>
              </a:rPr>
              <a:t>Post-Test</a:t>
            </a:r>
          </a:p>
        </p:txBody>
      </p:sp>
    </p:spTree>
    <p:extLst>
      <p:ext uri="{BB962C8B-B14F-4D97-AF65-F5344CB8AC3E}">
        <p14:creationId xmlns:p14="http://schemas.microsoft.com/office/powerpoint/2010/main" val="340172105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22530" name="Rectangle 3"/>
          <p:cNvSpPr>
            <a:spLocks noGrp="1" noChangeArrowheads="1"/>
          </p:cNvSpPr>
          <p:nvPr>
            <p:ph idx="1"/>
          </p:nvPr>
        </p:nvSpPr>
        <p:spPr>
          <a:xfrm>
            <a:off x="685800" y="1676400"/>
            <a:ext cx="7772400" cy="4114800"/>
          </a:xfrm>
        </p:spPr>
        <p:txBody>
          <a:bodyPr/>
          <a:lstStyle/>
          <a:p>
            <a:pPr indent="0" eaLnBrk="1" hangingPunct="1">
              <a:lnSpc>
                <a:spcPct val="90000"/>
              </a:lnSpc>
              <a:buFont typeface="Wingdings" pitchFamily="2" charset="2"/>
              <a:buNone/>
            </a:pPr>
            <a:r>
              <a:rPr lang="en-US" sz="3000" dirty="0"/>
              <a:t>“There were four people in my team, two had been shot. Myself and the other uninjured teammate low crawled to the downed men. The man I came to was lying on his back, conscious, with his left leg pinned awkwardly beneath him. He was alert and oriented to person, place, time, and event. At that point I radioed C2 (mission control) to notify them of the downed man.”</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41" name="Picture 9" descr="061206 Arizona Memorial"/>
          <p:cNvPicPr>
            <a:picLocks noChangeAspect="1" noChangeArrowheads="1"/>
          </p:cNvPicPr>
          <p:nvPr/>
        </p:nvPicPr>
        <p:blipFill>
          <a:blip r:embed="rId3"/>
          <a:srcRect r="17"/>
          <a:stretch>
            <a:fillRect/>
          </a:stretch>
        </p:blipFill>
        <p:spPr bwMode="auto">
          <a:xfrm>
            <a:off x="0" y="0"/>
            <a:ext cx="9144000" cy="6889750"/>
          </a:xfrm>
          <a:prstGeom prst="rect">
            <a:avLst/>
          </a:prstGeom>
          <a:noFill/>
          <a:ln w="9525">
            <a:noFill/>
            <a:miter lim="800000"/>
            <a:headEnd/>
            <a:tailEnd/>
          </a:ln>
        </p:spPr>
      </p:pic>
      <p:sp>
        <p:nvSpPr>
          <p:cNvPr id="77827" name="Text Box 3"/>
          <p:cNvSpPr txBox="1">
            <a:spLocks noChangeArrowheads="1"/>
          </p:cNvSpPr>
          <p:nvPr/>
        </p:nvSpPr>
        <p:spPr bwMode="auto">
          <a:xfrm>
            <a:off x="3048000" y="0"/>
            <a:ext cx="3000375" cy="1006475"/>
          </a:xfrm>
          <a:prstGeom prst="rect">
            <a:avLst/>
          </a:prstGeom>
          <a:noFill/>
          <a:ln w="12700">
            <a:noFill/>
            <a:miter lim="800000"/>
            <a:headEnd/>
            <a:tailEnd/>
          </a:ln>
          <a:effectLst/>
        </p:spPr>
        <p:txBody>
          <a:bodyPr wrap="none">
            <a:spAutoFit/>
          </a:bodyPr>
          <a:lstStyle>
            <a:lvl1pPr eaLnBrk="0" hangingPunct="0">
              <a:defRPr sz="2400">
                <a:solidFill>
                  <a:schemeClr val="tx1"/>
                </a:solidFill>
                <a:latin typeface="Calibri" pitchFamily="-84" charset="0"/>
                <a:cs typeface="Arial" charset="0"/>
              </a:defRPr>
            </a:lvl1pPr>
            <a:lvl2pPr marL="37931725" indent="-37474525" eaLnBrk="0" hangingPunct="0">
              <a:defRPr sz="2400">
                <a:solidFill>
                  <a:schemeClr val="tx1"/>
                </a:solidFill>
                <a:latin typeface="Calibri" pitchFamily="-84" charset="0"/>
                <a:cs typeface="Arial" charset="0"/>
              </a:defRPr>
            </a:lvl2pPr>
            <a:lvl3pPr eaLnBrk="0" hangingPunct="0">
              <a:defRPr sz="2400">
                <a:solidFill>
                  <a:schemeClr val="tx1"/>
                </a:solidFill>
                <a:latin typeface="Calibri" pitchFamily="-84" charset="0"/>
                <a:cs typeface="Arial" charset="0"/>
              </a:defRPr>
            </a:lvl3pPr>
            <a:lvl4pPr eaLnBrk="0" hangingPunct="0">
              <a:defRPr sz="2400">
                <a:solidFill>
                  <a:schemeClr val="tx1"/>
                </a:solidFill>
                <a:latin typeface="Calibri" pitchFamily="-84" charset="0"/>
                <a:cs typeface="Arial" charset="0"/>
              </a:defRPr>
            </a:lvl4pPr>
            <a:lvl5pPr eaLnBrk="0" hangingPunct="0">
              <a:defRPr sz="2400">
                <a:solidFill>
                  <a:schemeClr val="tx1"/>
                </a:solidFill>
                <a:latin typeface="Calibri" pitchFamily="-84" charset="0"/>
                <a:cs typeface="Arial" charset="0"/>
              </a:defRPr>
            </a:lvl5pPr>
            <a:lvl6pPr marL="457200" eaLnBrk="0" fontAlgn="base" hangingPunct="0">
              <a:spcBef>
                <a:spcPct val="0"/>
              </a:spcBef>
              <a:spcAft>
                <a:spcPct val="0"/>
              </a:spcAft>
              <a:defRPr sz="2400">
                <a:solidFill>
                  <a:schemeClr val="tx1"/>
                </a:solidFill>
                <a:latin typeface="Calibri" pitchFamily="-84" charset="0"/>
                <a:cs typeface="Arial" charset="0"/>
              </a:defRPr>
            </a:lvl6pPr>
            <a:lvl7pPr marL="914400" eaLnBrk="0" fontAlgn="base" hangingPunct="0">
              <a:spcBef>
                <a:spcPct val="0"/>
              </a:spcBef>
              <a:spcAft>
                <a:spcPct val="0"/>
              </a:spcAft>
              <a:defRPr sz="2400">
                <a:solidFill>
                  <a:schemeClr val="tx1"/>
                </a:solidFill>
                <a:latin typeface="Calibri" pitchFamily="-84" charset="0"/>
                <a:cs typeface="Arial" charset="0"/>
              </a:defRPr>
            </a:lvl7pPr>
            <a:lvl8pPr marL="1371600" eaLnBrk="0" fontAlgn="base" hangingPunct="0">
              <a:spcBef>
                <a:spcPct val="0"/>
              </a:spcBef>
              <a:spcAft>
                <a:spcPct val="0"/>
              </a:spcAft>
              <a:defRPr sz="2400">
                <a:solidFill>
                  <a:schemeClr val="tx1"/>
                </a:solidFill>
                <a:latin typeface="Calibri" pitchFamily="-84" charset="0"/>
                <a:cs typeface="Arial" charset="0"/>
              </a:defRPr>
            </a:lvl8pPr>
            <a:lvl9pPr marL="1828800" eaLnBrk="0" fontAlgn="base" hangingPunct="0">
              <a:spcBef>
                <a:spcPct val="0"/>
              </a:spcBef>
              <a:spcAft>
                <a:spcPct val="0"/>
              </a:spcAft>
              <a:defRPr sz="2400">
                <a:solidFill>
                  <a:schemeClr val="tx1"/>
                </a:solidFill>
                <a:latin typeface="Calibri" pitchFamily="-84" charset="0"/>
                <a:cs typeface="Arial" charset="0"/>
              </a:defRPr>
            </a:lvl9pPr>
          </a:lstStyle>
          <a:p>
            <a:pPr>
              <a:defRPr/>
            </a:pPr>
            <a:r>
              <a:rPr lang="en-US" sz="6000" b="1" dirty="0">
                <a:solidFill>
                  <a:srgbClr val="FF9933"/>
                </a:solidFill>
                <a:latin typeface="Times New Roman" pitchFamily="-84" charset="0"/>
                <a:ea typeface="ＭＳ Ｐゴシック" pitchFamily="-84" charset="-128"/>
              </a:rPr>
              <a:t>The End</a:t>
            </a:r>
            <a:endParaRPr lang="en-US" dirty="0">
              <a:solidFill>
                <a:srgbClr val="FF9933"/>
              </a:solidFill>
              <a:effectLst>
                <a:outerShdw blurRad="38100" dist="38100" dir="2700000" algn="tl">
                  <a:srgbClr val="C0C0C0"/>
                </a:outerShdw>
              </a:effectLst>
              <a:ea typeface="ＭＳ Ｐゴシック" pitchFamily="-84" charset="-128"/>
            </a:endParaRPr>
          </a:p>
        </p:txBody>
      </p:sp>
      <p:sp>
        <p:nvSpPr>
          <p:cNvPr id="2" name="TextBox 1"/>
          <p:cNvSpPr txBox="1"/>
          <p:nvPr/>
        </p:nvSpPr>
        <p:spPr>
          <a:xfrm>
            <a:off x="5029200" y="6248400"/>
            <a:ext cx="3962400" cy="461665"/>
          </a:xfrm>
          <a:prstGeom prst="rect">
            <a:avLst/>
          </a:prstGeom>
          <a:noFill/>
        </p:spPr>
        <p:txBody>
          <a:bodyPr wrap="square" rtlCol="0">
            <a:spAutoFit/>
          </a:bodyPr>
          <a:lstStyle/>
          <a:p>
            <a:r>
              <a:rPr lang="en-US" sz="2400" i="1" dirty="0">
                <a:solidFill>
                  <a:schemeClr val="bg1"/>
                </a:solidFill>
                <a:latin typeface="Times New Roman"/>
                <a:cs typeface="Times New Roman"/>
              </a:rPr>
              <a:t>The U.S.S. Arizona Memorial</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fill="hold" grpId="0" nodeType="withEffect">
                                  <p:stCondLst>
                                    <p:cond delay="0"/>
                                  </p:stCondLst>
                                  <p:childTnLst>
                                    <p:animClr clrSpc="rgb" dir="cw">
                                      <p:cBhvr override="childStyle">
                                        <p:cTn id="6" dur="5000" fill="hold"/>
                                        <p:tgtEl>
                                          <p:spTgt spid="77827"/>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24578" name="Rectangle 3"/>
          <p:cNvSpPr>
            <a:spLocks noGrp="1" noChangeArrowheads="1"/>
          </p:cNvSpPr>
          <p:nvPr>
            <p:ph idx="1"/>
          </p:nvPr>
        </p:nvSpPr>
        <p:spPr>
          <a:xfrm>
            <a:off x="685800" y="1676400"/>
            <a:ext cx="7772400" cy="4114800"/>
          </a:xfrm>
        </p:spPr>
        <p:txBody>
          <a:bodyPr/>
          <a:lstStyle/>
          <a:p>
            <a:pPr eaLnBrk="1" hangingPunct="1">
              <a:lnSpc>
                <a:spcPct val="90000"/>
              </a:lnSpc>
              <a:buFont typeface="Wingdings" pitchFamily="2" charset="2"/>
              <a:buNone/>
            </a:pPr>
            <a:r>
              <a:rPr lang="en-US" dirty="0"/>
              <a:t>    “Upon closer inspection, his knee was as big as a basketball and his femur had broken. The patient was in extreme pain and did not allow me to do a sweep of his injured leg. He would literally shove me or grab me whenever I touched his leg or wounds. I needed to find the entrance and exit wound and stop any possible arterial bleeding.” </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26626" name="Rectangle 3"/>
          <p:cNvSpPr>
            <a:spLocks noGrp="1" noChangeArrowheads="1"/>
          </p:cNvSpPr>
          <p:nvPr>
            <p:ph idx="1"/>
          </p:nvPr>
        </p:nvSpPr>
        <p:spPr>
          <a:xfrm>
            <a:off x="685800" y="1752600"/>
            <a:ext cx="7772400" cy="4114800"/>
          </a:xfrm>
        </p:spPr>
        <p:txBody>
          <a:bodyPr/>
          <a:lstStyle/>
          <a:p>
            <a:pPr eaLnBrk="1" hangingPunct="1">
              <a:buFont typeface="Wingdings" pitchFamily="2" charset="2"/>
              <a:buNone/>
            </a:pPr>
            <a:r>
              <a:rPr lang="en-US" dirty="0"/>
              <a:t>   “But there was zero illumination and he was lying in a wet irrigation ditch. So I couldn’t see blood and I couldn’t feel for blood.” </a:t>
            </a:r>
          </a:p>
        </p:txBody>
      </p:sp>
      <p:pic>
        <p:nvPicPr>
          <p:cNvPr id="26627" name="Picture 4" descr="SEAL Sniper"/>
          <p:cNvPicPr>
            <a:picLocks noChangeAspect="1" noChangeArrowheads="1"/>
          </p:cNvPicPr>
          <p:nvPr/>
        </p:nvPicPr>
        <p:blipFill>
          <a:blip r:embed="rId3"/>
          <a:srcRect/>
          <a:stretch>
            <a:fillRect/>
          </a:stretch>
        </p:blipFill>
        <p:spPr bwMode="auto">
          <a:xfrm>
            <a:off x="2514600" y="3581400"/>
            <a:ext cx="4221163" cy="2789238"/>
          </a:xfrm>
          <a:prstGeom prst="rect">
            <a:avLst/>
          </a:prstGeom>
          <a:noFill/>
          <a:ln w="9525">
            <a:noFill/>
            <a:miter lim="800000"/>
            <a:headEnd/>
            <a:tailEnd/>
          </a:ln>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28674" name="Rectangle 3"/>
          <p:cNvSpPr>
            <a:spLocks noGrp="1" noChangeArrowheads="1"/>
          </p:cNvSpPr>
          <p:nvPr>
            <p:ph idx="1"/>
          </p:nvPr>
        </p:nvSpPr>
        <p:spPr>
          <a:xfrm>
            <a:off x="838200" y="1752600"/>
            <a:ext cx="7772400" cy="4114800"/>
          </a:xfrm>
        </p:spPr>
        <p:txBody>
          <a:bodyPr/>
          <a:lstStyle/>
          <a:p>
            <a:pPr eaLnBrk="1" hangingPunct="1">
              <a:buFont typeface="Wingdings" pitchFamily="2" charset="2"/>
              <a:buNone/>
            </a:pPr>
            <a:r>
              <a:rPr lang="en-US" dirty="0"/>
              <a:t>   “We were also in danger because our position was in an open field (where the firefight had been) and I had to provide security for him and myself. So, I couldn’t afford to turn on any kind of light to examine his wounds. I told him to point to where he felt the pain. He had to sort through his pains.”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30722" name="Rectangle 3"/>
          <p:cNvSpPr>
            <a:spLocks noGrp="1" noChangeArrowheads="1"/>
          </p:cNvSpPr>
          <p:nvPr>
            <p:ph idx="1"/>
          </p:nvPr>
        </p:nvSpPr>
        <p:spPr>
          <a:xfrm>
            <a:off x="685800" y="1828800"/>
            <a:ext cx="7772400" cy="4114800"/>
          </a:xfrm>
        </p:spPr>
        <p:txBody>
          <a:bodyPr/>
          <a:lstStyle/>
          <a:p>
            <a:pPr eaLnBrk="1" hangingPunct="1">
              <a:buFont typeface="Wingdings" pitchFamily="2" charset="2"/>
              <a:buNone/>
            </a:pPr>
            <a:r>
              <a:rPr lang="en-US" dirty="0"/>
              <a:t>   “He had extreme pain in his knee and where his femur had been shattered as well as a hematoma at the site of the entrance wound (interior and upper left thigh). Finally, he pointed to his exit wound (anterior and upper left thigh). Again, I had no way of telling how much blood he had lost. But I did know that he was nonambulatory.”</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32770" name="Rectangle 3"/>
          <p:cNvSpPr>
            <a:spLocks noGrp="1" noChangeArrowheads="1"/>
          </p:cNvSpPr>
          <p:nvPr>
            <p:ph idx="1"/>
          </p:nvPr>
        </p:nvSpPr>
        <p:spPr>
          <a:xfrm>
            <a:off x="685800" y="1828800"/>
            <a:ext cx="7772400" cy="4572000"/>
          </a:xfrm>
        </p:spPr>
        <p:txBody>
          <a:bodyPr/>
          <a:lstStyle/>
          <a:p>
            <a:pPr eaLnBrk="1" hangingPunct="1">
              <a:lnSpc>
                <a:spcPct val="90000"/>
              </a:lnSpc>
              <a:buFont typeface="Wingdings" pitchFamily="2" charset="2"/>
              <a:buNone/>
            </a:pPr>
            <a:r>
              <a:rPr lang="en-US" sz="3000" dirty="0"/>
              <a:t>   “So I called C2 again. I gave him the disposition of the patient as well as a request for casevac, a Corpsman, and additional personnel to secure my position and assist in moving the patient to the helicopter. I thought about moving the two of us to some concealment 25 meters away, but we were both really low in a shallow irrigation ditch. I felt safer there than trying to drag or carry a screaming man to concealment.”</a:t>
            </a:r>
          </a:p>
          <a:p>
            <a:pPr eaLnBrk="1" hangingPunct="1">
              <a:lnSpc>
                <a:spcPct val="90000"/>
              </a:lnSpc>
            </a:pPr>
            <a:endParaRPr lang="en-US" sz="2600" dirty="0"/>
          </a:p>
        </p:txBody>
      </p:sp>
    </p:spTree>
  </p:cSld>
  <p:clrMapOvr>
    <a:masterClrMapping/>
  </p:clrMapOvr>
  <p:transition/>
</p:sld>
</file>

<file path=ppt/theme/theme1.xml><?xml version="1.0" encoding="utf-8"?>
<a:theme xmlns:a="http://schemas.openxmlformats.org/drawingml/2006/main" name="TCC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677</TotalTime>
  <Words>2059</Words>
  <Application>Microsoft Office PowerPoint</Application>
  <PresentationFormat>On-screen Show (4:3)</PresentationFormat>
  <Paragraphs>414</Paragraphs>
  <Slides>40</Slides>
  <Notes>40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ＭＳ Ｐゴシック</vt:lpstr>
      <vt:lpstr>Arial</vt:lpstr>
      <vt:lpstr>Calibri</vt:lpstr>
      <vt:lpstr>Times New Roman</vt:lpstr>
      <vt:lpstr>Wingdings</vt:lpstr>
      <vt:lpstr>TCCC</vt:lpstr>
      <vt:lpstr>PowerPoint Presentation</vt:lpstr>
      <vt:lpstr>Tactical Casualty Scenarios </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Urban Warfare Scenario</vt:lpstr>
      <vt:lpstr>Real-World Scenario</vt:lpstr>
      <vt:lpstr>The Battle of Mogadishu </vt:lpstr>
      <vt:lpstr>Mogadishu Complicating Factors</vt:lpstr>
      <vt:lpstr>Care Under Fire</vt:lpstr>
      <vt:lpstr>Mogadishu Scenario 2 Helo Hit by RPG Round</vt:lpstr>
      <vt:lpstr>Mogadishu Scenario 2 Helo Hit by RPG Round</vt:lpstr>
      <vt:lpstr>Mogadishu Scenario 2 Helo Hit by RPG Round</vt:lpstr>
      <vt:lpstr>Mogadishu Scenario 2 Helo Hit by RPG Round</vt:lpstr>
      <vt:lpstr>Mogadishu Scenario 2 Helo Hit by RPG Round</vt:lpstr>
      <vt:lpstr>Mogadishu Scenario 2 Helo Hit by RPG Round</vt:lpstr>
      <vt:lpstr>PowerPoint Presentation</vt:lpstr>
      <vt:lpstr>MOUT Scenario 1</vt:lpstr>
      <vt:lpstr>MOUT Scenario 1</vt:lpstr>
      <vt:lpstr>MOUT Scenario 1</vt:lpstr>
      <vt:lpstr>MOUT Scenario 2</vt:lpstr>
      <vt:lpstr>MOUT Scenario 2</vt:lpstr>
      <vt:lpstr>MOUT Scenario 2</vt:lpstr>
      <vt:lpstr>        </vt:lpstr>
      <vt:lpstr>Tactical Combat Casualty Care</vt:lpstr>
      <vt:lpstr>Scenario-Based Planning</vt:lpstr>
      <vt:lpstr> The 3 Objectives of TCCC</vt:lpstr>
      <vt:lpstr>PowerPoint Presentation</vt:lpstr>
      <vt:lpstr>PowerPoint Presentation</vt:lpstr>
    </vt:vector>
  </TitlesOfParts>
  <Manager>Stephen Giebner</Manager>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0203PP05 TCCC Scenarios 120817</dc:title>
  <dc:subject>Combat Casualty Scenarios</dc:subject>
  <dc:creator/>
  <cp:lastModifiedBy>Stephen</cp:lastModifiedBy>
  <cp:revision>59</cp:revision>
  <dcterms:created xsi:type="dcterms:W3CDTF">2012-02-22T18:07:05Z</dcterms:created>
  <dcterms:modified xsi:type="dcterms:W3CDTF">2016-09-27T17:28:07Z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924699</vt:lpwstr>
  </property>
  <property fmtid="{D5CDD505-2E9C-101B-9397-08002B2CF9AE}" pid="3" name="NXPowerLiteSettings">
    <vt:lpwstr>F6000400038000</vt:lpwstr>
  </property>
  <property fmtid="{D5CDD505-2E9C-101B-9397-08002B2CF9AE}" pid="4" name="NXPowerLiteVersion">
    <vt:lpwstr>D4.3.1</vt:lpwstr>
  </property>
</Properties>
</file>