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5" r:id="rId1"/>
  </p:sldMasterIdLst>
  <p:notesMasterIdLst>
    <p:notesMasterId r:id="rId94"/>
  </p:notesMasterIdLst>
  <p:handoutMasterIdLst>
    <p:handoutMasterId r:id="rId95"/>
  </p:handoutMasterIdLst>
  <p:sldIdLst>
    <p:sldId id="489" r:id="rId2"/>
    <p:sldId id="322" r:id="rId3"/>
    <p:sldId id="323" r:id="rId4"/>
    <p:sldId id="324" r:id="rId5"/>
    <p:sldId id="490" r:id="rId6"/>
    <p:sldId id="491" r:id="rId7"/>
    <p:sldId id="394" r:id="rId8"/>
    <p:sldId id="386" r:id="rId9"/>
    <p:sldId id="387" r:id="rId10"/>
    <p:sldId id="388" r:id="rId11"/>
    <p:sldId id="389" r:id="rId12"/>
    <p:sldId id="390" r:id="rId13"/>
    <p:sldId id="391" r:id="rId14"/>
    <p:sldId id="392" r:id="rId15"/>
    <p:sldId id="393" r:id="rId16"/>
    <p:sldId id="492" r:id="rId17"/>
    <p:sldId id="493" r:id="rId18"/>
    <p:sldId id="494" r:id="rId19"/>
    <p:sldId id="495" r:id="rId20"/>
    <p:sldId id="496" r:id="rId21"/>
    <p:sldId id="497" r:id="rId22"/>
    <p:sldId id="259" r:id="rId23"/>
    <p:sldId id="260" r:id="rId24"/>
    <p:sldId id="264" r:id="rId25"/>
    <p:sldId id="399" r:id="rId26"/>
    <p:sldId id="400" r:id="rId27"/>
    <p:sldId id="401" r:id="rId28"/>
    <p:sldId id="403" r:id="rId29"/>
    <p:sldId id="404" r:id="rId30"/>
    <p:sldId id="265" r:id="rId31"/>
    <p:sldId id="462" r:id="rId32"/>
    <p:sldId id="463" r:id="rId33"/>
    <p:sldId id="406" r:id="rId34"/>
    <p:sldId id="267" r:id="rId35"/>
    <p:sldId id="423" r:id="rId36"/>
    <p:sldId id="428" r:id="rId37"/>
    <p:sldId id="427" r:id="rId38"/>
    <p:sldId id="409" r:id="rId39"/>
    <p:sldId id="328" r:id="rId40"/>
    <p:sldId id="312" r:id="rId41"/>
    <p:sldId id="436" r:id="rId42"/>
    <p:sldId id="433" r:id="rId43"/>
    <p:sldId id="437" r:id="rId44"/>
    <p:sldId id="498" r:id="rId45"/>
    <p:sldId id="481" r:id="rId46"/>
    <p:sldId id="482" r:id="rId47"/>
    <p:sldId id="483" r:id="rId48"/>
    <p:sldId id="484" r:id="rId49"/>
    <p:sldId id="485" r:id="rId50"/>
    <p:sldId id="486" r:id="rId51"/>
    <p:sldId id="272" r:id="rId52"/>
    <p:sldId id="351" r:id="rId53"/>
    <p:sldId id="382" r:id="rId54"/>
    <p:sldId id="273" r:id="rId55"/>
    <p:sldId id="275" r:id="rId56"/>
    <p:sldId id="365" r:id="rId57"/>
    <p:sldId id="464" r:id="rId58"/>
    <p:sldId id="465" r:id="rId59"/>
    <p:sldId id="466" r:id="rId60"/>
    <p:sldId id="467" r:id="rId61"/>
    <p:sldId id="468" r:id="rId62"/>
    <p:sldId id="469" r:id="rId63"/>
    <p:sldId id="470" r:id="rId64"/>
    <p:sldId id="471" r:id="rId65"/>
    <p:sldId id="472" r:id="rId66"/>
    <p:sldId id="473" r:id="rId67"/>
    <p:sldId id="474" r:id="rId68"/>
    <p:sldId id="475" r:id="rId69"/>
    <p:sldId id="476" r:id="rId70"/>
    <p:sldId id="477" r:id="rId71"/>
    <p:sldId id="478" r:id="rId72"/>
    <p:sldId id="479" r:id="rId73"/>
    <p:sldId id="460" r:id="rId74"/>
    <p:sldId id="488" r:id="rId75"/>
    <p:sldId id="332" r:id="rId76"/>
    <p:sldId id="435" r:id="rId77"/>
    <p:sldId id="487" r:id="rId78"/>
    <p:sldId id="419" r:id="rId79"/>
    <p:sldId id="420" r:id="rId80"/>
    <p:sldId id="296" r:id="rId81"/>
    <p:sldId id="364" r:id="rId82"/>
    <p:sldId id="334" r:id="rId83"/>
    <p:sldId id="335" r:id="rId84"/>
    <p:sldId id="315" r:id="rId85"/>
    <p:sldId id="339" r:id="rId86"/>
    <p:sldId id="377" r:id="rId87"/>
    <p:sldId id="317" r:id="rId88"/>
    <p:sldId id="318" r:id="rId89"/>
    <p:sldId id="341" r:id="rId90"/>
    <p:sldId id="319" r:id="rId91"/>
    <p:sldId id="320" r:id="rId92"/>
    <p:sldId id="321" r:id="rId9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023">
          <p15:clr>
            <a:srgbClr val="A4A3A4"/>
          </p15:clr>
        </p15:guide>
        <p15:guide id="2" orient="horz" pos="3466">
          <p15:clr>
            <a:srgbClr val="A4A3A4"/>
          </p15:clr>
        </p15:guide>
        <p15:guide id="3" pos="1162">
          <p15:clr>
            <a:srgbClr val="A4A3A4"/>
          </p15:clr>
        </p15:guide>
        <p15:guide id="4" pos="4646">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DFD"/>
    <a:srgbClr val="FFFFFF"/>
    <a:srgbClr val="080808"/>
    <a:srgbClr val="111111"/>
    <a:srgbClr val="061206"/>
    <a:srgbClr val="FFFF00"/>
    <a:srgbClr val="0066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87" autoAdjust="0"/>
    <p:restoredTop sz="67553" autoAdjust="0"/>
  </p:normalViewPr>
  <p:slideViewPr>
    <p:cSldViewPr>
      <p:cViewPr varScale="1">
        <p:scale>
          <a:sx n="39" d="100"/>
          <a:sy n="39" d="100"/>
        </p:scale>
        <p:origin x="66" y="612"/>
      </p:cViewPr>
      <p:guideLst>
        <p:guide orient="horz" pos="1023"/>
        <p:guide orient="horz" pos="3466"/>
        <p:guide pos="1162"/>
        <p:guide pos="4646"/>
      </p:guideLst>
    </p:cSldViewPr>
  </p:slideViewPr>
  <p:outlineViewPr>
    <p:cViewPr>
      <p:scale>
        <a:sx n="33" d="100"/>
        <a:sy n="33" d="100"/>
      </p:scale>
      <p:origin x="0" y="48336"/>
    </p:cViewPr>
  </p:outlineViewPr>
  <p:notesTextViewPr>
    <p:cViewPr>
      <p:scale>
        <a:sx n="100" d="100"/>
        <a:sy n="100" d="100"/>
      </p:scale>
      <p:origin x="0" y="0"/>
    </p:cViewPr>
  </p:notesTextViewPr>
  <p:sorterViewPr>
    <p:cViewPr>
      <p:scale>
        <a:sx n="75" d="100"/>
        <a:sy n="75" d="100"/>
      </p:scale>
      <p:origin x="0" y="-10866"/>
    </p:cViewPr>
  </p:sorterViewPr>
  <p:notesViewPr>
    <p:cSldViewPr>
      <p:cViewPr varScale="1">
        <p:scale>
          <a:sx n="59" d="100"/>
          <a:sy n="59" d="100"/>
        </p:scale>
        <p:origin x="-2472" y="-78"/>
      </p:cViewPr>
      <p:guideLst>
        <p:guide orient="horz" pos="2928"/>
        <p:guide pos="2208"/>
      </p:guideLst>
    </p:cSldViewPr>
  </p:notes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0" hangingPunct="0">
              <a:defRPr sz="1200">
                <a:latin typeface="Arial" charset="0"/>
                <a:ea typeface="+mn-ea"/>
                <a:cs typeface="+mn-cs"/>
              </a:defRPr>
            </a:lvl1pPr>
          </a:lstStyle>
          <a:p>
            <a:pPr>
              <a:defRPr/>
            </a:pPr>
            <a:r>
              <a:rPr lang="en-US" dirty="0"/>
              <a:t>Care Under fire</a:t>
            </a:r>
          </a:p>
        </p:txBody>
      </p:sp>
      <p:sp>
        <p:nvSpPr>
          <p:cNvPr id="71683"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0" hangingPunct="0">
              <a:defRPr sz="1200"/>
            </a:lvl1pPr>
          </a:lstStyle>
          <a:p>
            <a:fld id="{B440D1FF-2028-4FE5-B4E8-560985FE04D1}" type="datetime1">
              <a:rPr lang="en-US" altLang="en-US"/>
              <a:pPr/>
              <a:t>10/10/2017</a:t>
            </a:fld>
            <a:endParaRPr lang="en-US" altLang="en-US" dirty="0"/>
          </a:p>
        </p:txBody>
      </p:sp>
      <p:sp>
        <p:nvSpPr>
          <p:cNvPr id="71684"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0" hangingPunct="0">
              <a:defRPr sz="1200">
                <a:latin typeface="Arial" charset="0"/>
                <a:ea typeface="+mn-ea"/>
                <a:cs typeface="+mn-cs"/>
              </a:defRPr>
            </a:lvl1pPr>
          </a:lstStyle>
          <a:p>
            <a:pPr>
              <a:defRPr/>
            </a:pPr>
            <a:r>
              <a:rPr lang="en-US" dirty="0"/>
              <a:t>DRAFT</a:t>
            </a:r>
          </a:p>
        </p:txBody>
      </p:sp>
      <p:sp>
        <p:nvSpPr>
          <p:cNvPr id="71685"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0" hangingPunct="0">
              <a:defRPr sz="1200"/>
            </a:lvl1pPr>
          </a:lstStyle>
          <a:p>
            <a:fld id="{F09B7A13-E7A2-4775-BC3B-7B7867B68211}" type="slidenum">
              <a:rPr lang="en-US" altLang="en-US"/>
              <a:pPr/>
              <a:t>‹#›</a:t>
            </a:fld>
            <a:endParaRPr lang="en-US" altLang="en-US" dirty="0"/>
          </a:p>
        </p:txBody>
      </p:sp>
    </p:spTree>
    <p:extLst>
      <p:ext uri="{BB962C8B-B14F-4D97-AF65-F5344CB8AC3E}">
        <p14:creationId xmlns:p14="http://schemas.microsoft.com/office/powerpoint/2010/main" val="1753627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1" hangingPunct="1">
              <a:defRPr sz="1200">
                <a:latin typeface="Arial" charset="0"/>
                <a:ea typeface="+mn-ea"/>
                <a:cs typeface="+mn-cs"/>
              </a:defRPr>
            </a:lvl1pPr>
          </a:lstStyle>
          <a:p>
            <a:pPr>
              <a:defRPr/>
            </a:pPr>
            <a:r>
              <a:rPr lang="en-US" dirty="0"/>
              <a:t>Care Under fire</a:t>
            </a:r>
          </a:p>
        </p:txBody>
      </p:sp>
      <p:sp>
        <p:nvSpPr>
          <p:cNvPr id="3075"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fld id="{4254F1E9-213F-4F62-87CF-01D5D5DC5016}" type="datetime1">
              <a:rPr lang="en-US" altLang="en-US"/>
              <a:pPr/>
              <a:t>10/10/2017</a:t>
            </a:fld>
            <a:endParaRPr lang="en-US" altLang="en-US" dirty="0"/>
          </a:p>
        </p:txBody>
      </p:sp>
      <p:sp>
        <p:nvSpPr>
          <p:cNvPr id="614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1" hangingPunct="1">
              <a:defRPr sz="1200">
                <a:latin typeface="Arial" charset="0"/>
                <a:ea typeface="+mn-ea"/>
                <a:cs typeface="+mn-cs"/>
              </a:defRPr>
            </a:lvl1pPr>
          </a:lstStyle>
          <a:p>
            <a:pPr>
              <a:defRPr/>
            </a:pPr>
            <a:r>
              <a:rPr lang="en-US" dirty="0"/>
              <a:t>DRAFT</a:t>
            </a:r>
          </a:p>
        </p:txBody>
      </p:sp>
      <p:sp>
        <p:nvSpPr>
          <p:cNvPr id="3079"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fld id="{9CB6F814-981C-4E7C-BCA7-C53EE885FB7B}" type="slidenum">
              <a:rPr lang="en-US" altLang="en-US"/>
              <a:pPr/>
              <a:t>‹#›</a:t>
            </a:fld>
            <a:endParaRPr lang="en-US" altLang="en-US" dirty="0"/>
          </a:p>
        </p:txBody>
      </p:sp>
    </p:spTree>
    <p:extLst>
      <p:ext uri="{BB962C8B-B14F-4D97-AF65-F5344CB8AC3E}">
        <p14:creationId xmlns:p14="http://schemas.microsoft.com/office/powerpoint/2010/main" val="2051809585"/>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ln/>
        </p:spPr>
      </p:sp>
      <p:sp>
        <p:nvSpPr>
          <p:cNvPr id="6349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anose="020B0604020202020204" pitchFamily="34" charset="0"/>
              </a:rPr>
              <a:t>The first phase of TCCC is Care Under Fire.</a:t>
            </a:r>
          </a:p>
        </p:txBody>
      </p:sp>
    </p:spTree>
    <p:extLst>
      <p:ext uri="{BB962C8B-B14F-4D97-AF65-F5344CB8AC3E}">
        <p14:creationId xmlns:p14="http://schemas.microsoft.com/office/powerpoint/2010/main" val="1274171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ln/>
        </p:spPr>
      </p:sp>
      <p:sp>
        <p:nvSpPr>
          <p:cNvPr id="819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tactics used were ingenious: DECEPTION, SURPRISE, and VIOLENCE.</a:t>
            </a:r>
          </a:p>
        </p:txBody>
      </p:sp>
    </p:spTree>
    <p:extLst>
      <p:ext uri="{BB962C8B-B14F-4D97-AF65-F5344CB8AC3E}">
        <p14:creationId xmlns:p14="http://schemas.microsoft.com/office/powerpoint/2010/main" val="1732186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ln/>
        </p:spPr>
      </p:sp>
      <p:sp>
        <p:nvSpPr>
          <p:cNvPr id="8397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is a diagram of the Old Terminal showing</a:t>
            </a:r>
            <a:r>
              <a:rPr lang="en-US" altLang="en-US" baseline="0" dirty="0">
                <a:latin typeface="Arial" panose="020B0604020202020204" pitchFamily="34" charset="0"/>
              </a:rPr>
              <a:t> the conduct of the assault</a:t>
            </a:r>
            <a:r>
              <a:rPr lang="en-US" altLang="ja-JP" dirty="0">
                <a:latin typeface="Arial" panose="020B0604020202020204" pitchFamily="34" charset="0"/>
              </a:rPr>
              <a:t>.</a:t>
            </a:r>
          </a:p>
          <a:p>
            <a:r>
              <a:rPr lang="en-US" altLang="en-US" dirty="0">
                <a:latin typeface="Arial" panose="020B0604020202020204" pitchFamily="34" charset="0"/>
              </a:rPr>
              <a:t>Black arrows show the entry paths of the Israeli commandos.</a:t>
            </a:r>
          </a:p>
        </p:txBody>
      </p:sp>
    </p:spTree>
    <p:extLst>
      <p:ext uri="{BB962C8B-B14F-4D97-AF65-F5344CB8AC3E}">
        <p14:creationId xmlns:p14="http://schemas.microsoft.com/office/powerpoint/2010/main" val="714019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ln/>
        </p:spPr>
      </p:sp>
      <p:sp>
        <p:nvSpPr>
          <p:cNvPr id="860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Imagine that YOU were on this operation.</a:t>
            </a:r>
          </a:p>
          <a:p>
            <a:r>
              <a:rPr lang="en-US" altLang="en-US" dirty="0">
                <a:latin typeface="Arial" panose="020B0604020202020204" pitchFamily="34" charset="0"/>
              </a:rPr>
              <a:t>What would you have done at this</a:t>
            </a:r>
            <a:r>
              <a:rPr lang="en-US" altLang="en-US" baseline="0" dirty="0">
                <a:latin typeface="Arial" panose="020B0604020202020204" pitchFamily="34" charset="0"/>
              </a:rPr>
              <a:t> point</a:t>
            </a:r>
            <a:r>
              <a:rPr lang="en-US" altLang="en-US" dirty="0">
                <a:latin typeface="Arial" panose="020B0604020202020204" pitchFamily="34" charset="0"/>
              </a:rPr>
              <a:t>?</a:t>
            </a:r>
          </a:p>
          <a:p>
            <a:r>
              <a:rPr lang="en-US" altLang="en-US" dirty="0">
                <a:latin typeface="Arial" panose="020B0604020202020204" pitchFamily="34" charset="0"/>
              </a:rPr>
              <a:t>(Ask several people in the audience what THEY would have done.)</a:t>
            </a:r>
          </a:p>
          <a:p>
            <a:r>
              <a:rPr lang="en-US" altLang="en-US" dirty="0">
                <a:latin typeface="Arial" panose="020B0604020202020204" pitchFamily="34" charset="0"/>
              </a:rPr>
              <a:t>Note that LTC Netanyahu was the brother of the future Prime Minister of Israel.</a:t>
            </a:r>
          </a:p>
        </p:txBody>
      </p:sp>
    </p:spTree>
    <p:extLst>
      <p:ext uri="{BB962C8B-B14F-4D97-AF65-F5344CB8AC3E}">
        <p14:creationId xmlns:p14="http://schemas.microsoft.com/office/powerpoint/2010/main" val="3157622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ln/>
        </p:spPr>
      </p:sp>
      <p:sp>
        <p:nvSpPr>
          <p:cNvPr id="8806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NO medical care was rendered at that moment.</a:t>
            </a:r>
          </a:p>
          <a:p>
            <a:r>
              <a:rPr lang="en-US" altLang="en-US" dirty="0">
                <a:latin typeface="Arial" panose="020B0604020202020204" pitchFamily="34" charset="0"/>
              </a:rPr>
              <a:t>Establishing control of the tactical situation was the first priority.</a:t>
            </a:r>
          </a:p>
        </p:txBody>
      </p:sp>
    </p:spTree>
    <p:extLst>
      <p:ext uri="{BB962C8B-B14F-4D97-AF65-F5344CB8AC3E}">
        <p14:creationId xmlns:p14="http://schemas.microsoft.com/office/powerpoint/2010/main" val="1656354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ln/>
        </p:spPr>
      </p:sp>
      <p:sp>
        <p:nvSpPr>
          <p:cNvPr id="9011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LTC Netanyahu died from his wounds.</a:t>
            </a:r>
          </a:p>
          <a:p>
            <a:r>
              <a:rPr lang="en-US" altLang="en-US" dirty="0">
                <a:latin typeface="Arial" panose="020B0604020202020204" pitchFamily="34" charset="0"/>
              </a:rPr>
              <a:t>The assault phase of the operation took 90 seconds.</a:t>
            </a:r>
          </a:p>
          <a:p>
            <a:r>
              <a:rPr lang="en-US" altLang="en-US" dirty="0">
                <a:latin typeface="Arial" panose="020B0604020202020204" pitchFamily="34" charset="0"/>
              </a:rPr>
              <a:t>Did the 90-second treatment delay affect his chances of survival? Probably not.</a:t>
            </a:r>
          </a:p>
          <a:p>
            <a:r>
              <a:rPr lang="en-US" altLang="en-US" dirty="0">
                <a:latin typeface="Arial" panose="020B0604020202020204" pitchFamily="34" charset="0"/>
              </a:rPr>
              <a:t>Would a 90-second delay in continuing the assault phase of the operation have made a difference? Absolutely.</a:t>
            </a:r>
          </a:p>
        </p:txBody>
      </p:sp>
    </p:spTree>
    <p:extLst>
      <p:ext uri="{BB962C8B-B14F-4D97-AF65-F5344CB8AC3E}">
        <p14:creationId xmlns:p14="http://schemas.microsoft.com/office/powerpoint/2010/main" val="550666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ln/>
        </p:spPr>
      </p:sp>
      <p:sp>
        <p:nvSpPr>
          <p:cNvPr id="9216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Look what even a momentary delay can mean to a hostage rescue operation OR OTHER TACTICAL ENGAGEMENTS.</a:t>
            </a:r>
          </a:p>
          <a:p>
            <a:endParaRPr lang="en-US" altLang="en-US" dirty="0">
              <a:latin typeface="Arial" panose="020B0604020202020204" pitchFamily="34" charset="0"/>
            </a:endParaRPr>
          </a:p>
          <a:p>
            <a:r>
              <a:rPr lang="en-US" altLang="en-US" dirty="0">
                <a:latin typeface="Arial" panose="020B0604020202020204" pitchFamily="34" charset="0"/>
              </a:rPr>
              <a:t>Background information for Instructors (Excerpt from Wikipedia article </a:t>
            </a:r>
            <a:r>
              <a:rPr lang="ja-JP" altLang="en-US" dirty="0">
                <a:latin typeface="Arial" panose="020B0604020202020204" pitchFamily="34" charset="0"/>
              </a:rPr>
              <a:t>“</a:t>
            </a:r>
            <a:r>
              <a:rPr lang="en-US" altLang="ja-JP" dirty="0">
                <a:latin typeface="Arial" panose="020B0604020202020204" pitchFamily="34" charset="0"/>
              </a:rPr>
              <a:t>Ma</a:t>
            </a:r>
            <a:r>
              <a:rPr lang="ja-JP" altLang="en-US" dirty="0">
                <a:latin typeface="Arial" panose="020B0604020202020204" pitchFamily="34" charset="0"/>
              </a:rPr>
              <a:t>’</a:t>
            </a:r>
            <a:r>
              <a:rPr lang="en-US" altLang="ja-JP" dirty="0">
                <a:latin typeface="Arial" panose="020B0604020202020204" pitchFamily="34" charset="0"/>
              </a:rPr>
              <a:t>a lot Massacre</a:t>
            </a:r>
            <a:r>
              <a:rPr lang="ja-JP" altLang="en-US" dirty="0">
                <a:latin typeface="Arial" panose="020B0604020202020204" pitchFamily="34" charset="0"/>
              </a:rPr>
              <a:t>”</a:t>
            </a:r>
            <a:r>
              <a:rPr lang="en-US" altLang="ja-JP" dirty="0">
                <a:latin typeface="Arial" panose="020B0604020202020204" pitchFamily="34" charset="0"/>
              </a:rPr>
              <a:t>): The Ma'alot massacre was a terrorist attack that</a:t>
            </a:r>
            <a:r>
              <a:rPr lang="en-US" altLang="ja-JP" baseline="0" dirty="0">
                <a:latin typeface="Arial" panose="020B0604020202020204" pitchFamily="34" charset="0"/>
              </a:rPr>
              <a:t> </a:t>
            </a:r>
            <a:r>
              <a:rPr lang="en-US" altLang="ja-JP" dirty="0">
                <a:latin typeface="Arial" panose="020B0604020202020204" pitchFamily="34" charset="0"/>
              </a:rPr>
              <a:t>included a two-day hostage-taking of 115 people and</a:t>
            </a:r>
            <a:r>
              <a:rPr lang="en-US" altLang="ja-JP" baseline="0" dirty="0">
                <a:latin typeface="Arial" panose="020B0604020202020204" pitchFamily="34" charset="0"/>
              </a:rPr>
              <a:t> </a:t>
            </a:r>
            <a:r>
              <a:rPr lang="en-US" altLang="ja-JP" dirty="0">
                <a:latin typeface="Arial" panose="020B0604020202020204" pitchFamily="34" charset="0"/>
              </a:rPr>
              <a:t>ended in the deaths of over 25 hostages. It began when three armed Palestinian terrorists of the Democratic Front for the Liberation of Palestine entered Israel from Lebanon. Soon afterwards they attacked a van, killing two Israeli Arab women and entered an apartment building in the town of Ma'alot, where they killed a couple and their four-year-old son. From there, they headed for the Netiv Meir elementary school, where they took more than 115 people (including 105 children) hostage on 15 May 1974. The hostage-takers soon issued demands for the release of 23 Palestinian militants from Israeli prisons, or else they would kill the students. On the second day of the standoff, a unit of the Golani Brigade stormed the building. During the takeover, the hostage-takers killed the children with grenades and automatic weapons. Ultimately, 25 hostages, including 22 children, were killed and 68 more were injured.</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3808912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a:ln/>
        </p:spPr>
      </p:sp>
      <p:sp>
        <p:nvSpPr>
          <p:cNvPr id="962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text.</a:t>
            </a:r>
          </a:p>
        </p:txBody>
      </p:sp>
      <p:sp>
        <p:nvSpPr>
          <p:cNvPr id="96259"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65" eaLnBrk="0" hangingPunct="0">
              <a:defRPr sz="2400">
                <a:solidFill>
                  <a:schemeClr val="tx1"/>
                </a:solidFill>
                <a:latin typeface="Arial" panose="020B0604020202020204" pitchFamily="34" charset="0"/>
                <a:ea typeface="MS PGothic" panose="020B0600070205080204" pitchFamily="34" charset="-128"/>
              </a:defRPr>
            </a:lvl1pPr>
            <a:lvl2pPr marL="742872" indent="-285720" defTabSz="931765" eaLnBrk="0" hangingPunct="0">
              <a:defRPr sz="2400">
                <a:solidFill>
                  <a:schemeClr val="tx1"/>
                </a:solidFill>
                <a:latin typeface="Arial" panose="020B0604020202020204" pitchFamily="34" charset="0"/>
                <a:ea typeface="MS PGothic" panose="020B0600070205080204" pitchFamily="34" charset="-128"/>
              </a:defRPr>
            </a:lvl2pPr>
            <a:lvl3pPr marL="1142880" indent="-228576" defTabSz="931765" eaLnBrk="0" hangingPunct="0">
              <a:defRPr sz="2400">
                <a:solidFill>
                  <a:schemeClr val="tx1"/>
                </a:solidFill>
                <a:latin typeface="Arial" panose="020B0604020202020204" pitchFamily="34" charset="0"/>
                <a:ea typeface="MS PGothic" panose="020B0600070205080204" pitchFamily="34" charset="-128"/>
              </a:defRPr>
            </a:lvl3pPr>
            <a:lvl4pPr marL="1600032" indent="-228576" defTabSz="931765" eaLnBrk="0" hangingPunct="0">
              <a:defRPr sz="2400">
                <a:solidFill>
                  <a:schemeClr val="tx1"/>
                </a:solidFill>
                <a:latin typeface="Arial" panose="020B0604020202020204" pitchFamily="34" charset="0"/>
                <a:ea typeface="MS PGothic" panose="020B0600070205080204" pitchFamily="34" charset="-128"/>
              </a:defRPr>
            </a:lvl4pPr>
            <a:lvl5pPr marL="2057183" indent="-228576" defTabSz="931765" eaLnBrk="0" hangingPunct="0">
              <a:defRPr sz="2400">
                <a:solidFill>
                  <a:schemeClr val="tx1"/>
                </a:solidFill>
                <a:latin typeface="Arial" panose="020B0604020202020204" pitchFamily="34" charset="0"/>
                <a:ea typeface="MS PGothic" panose="020B0600070205080204" pitchFamily="34" charset="-128"/>
              </a:defRPr>
            </a:lvl5pPr>
            <a:lvl6pPr marL="2514335"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487"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8638"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5790"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96260"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65" eaLnBrk="0" hangingPunct="0">
              <a:defRPr sz="2400">
                <a:solidFill>
                  <a:schemeClr val="tx1"/>
                </a:solidFill>
                <a:latin typeface="Arial" panose="020B0604020202020204" pitchFamily="34" charset="0"/>
                <a:ea typeface="MS PGothic" panose="020B0600070205080204" pitchFamily="34" charset="-128"/>
              </a:defRPr>
            </a:lvl1pPr>
            <a:lvl2pPr marL="742872" indent="-285720" defTabSz="931765" eaLnBrk="0" hangingPunct="0">
              <a:defRPr sz="2400">
                <a:solidFill>
                  <a:schemeClr val="tx1"/>
                </a:solidFill>
                <a:latin typeface="Arial" panose="020B0604020202020204" pitchFamily="34" charset="0"/>
                <a:ea typeface="MS PGothic" panose="020B0600070205080204" pitchFamily="34" charset="-128"/>
              </a:defRPr>
            </a:lvl2pPr>
            <a:lvl3pPr marL="1142880" indent="-228576" defTabSz="931765" eaLnBrk="0" hangingPunct="0">
              <a:defRPr sz="2400">
                <a:solidFill>
                  <a:schemeClr val="tx1"/>
                </a:solidFill>
                <a:latin typeface="Arial" panose="020B0604020202020204" pitchFamily="34" charset="0"/>
                <a:ea typeface="MS PGothic" panose="020B0600070205080204" pitchFamily="34" charset="-128"/>
              </a:defRPr>
            </a:lvl3pPr>
            <a:lvl4pPr marL="1600032" indent="-228576" defTabSz="931765" eaLnBrk="0" hangingPunct="0">
              <a:defRPr sz="2400">
                <a:solidFill>
                  <a:schemeClr val="tx1"/>
                </a:solidFill>
                <a:latin typeface="Arial" panose="020B0604020202020204" pitchFamily="34" charset="0"/>
                <a:ea typeface="MS PGothic" panose="020B0600070205080204" pitchFamily="34" charset="-128"/>
              </a:defRPr>
            </a:lvl4pPr>
            <a:lvl5pPr marL="2057183" indent="-228576" defTabSz="931765" eaLnBrk="0" hangingPunct="0">
              <a:defRPr sz="2400">
                <a:solidFill>
                  <a:schemeClr val="tx1"/>
                </a:solidFill>
                <a:latin typeface="Arial" panose="020B0604020202020204" pitchFamily="34" charset="0"/>
                <a:ea typeface="MS PGothic" panose="020B0600070205080204" pitchFamily="34" charset="-128"/>
              </a:defRPr>
            </a:lvl5pPr>
            <a:lvl6pPr marL="2514335"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487"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8638"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5790"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FF20617A-75A8-4EED-BA46-ABF10952D685}" type="datetime1">
              <a:rPr lang="en-US" altLang="en-US" sz="1200"/>
              <a:pPr eaLnBrk="1" hangingPunct="1"/>
              <a:t>10/10/2017</a:t>
            </a:fld>
            <a:endParaRPr lang="en-US" altLang="en-US" sz="1200" dirty="0"/>
          </a:p>
        </p:txBody>
      </p:sp>
      <p:sp>
        <p:nvSpPr>
          <p:cNvPr id="96261"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65" eaLnBrk="0" hangingPunct="0">
              <a:defRPr sz="2400">
                <a:solidFill>
                  <a:schemeClr val="tx1"/>
                </a:solidFill>
                <a:latin typeface="Arial" panose="020B0604020202020204" pitchFamily="34" charset="0"/>
                <a:ea typeface="MS PGothic" panose="020B0600070205080204" pitchFamily="34" charset="-128"/>
              </a:defRPr>
            </a:lvl1pPr>
            <a:lvl2pPr marL="742872" indent="-285720" defTabSz="931765" eaLnBrk="0" hangingPunct="0">
              <a:defRPr sz="2400">
                <a:solidFill>
                  <a:schemeClr val="tx1"/>
                </a:solidFill>
                <a:latin typeface="Arial" panose="020B0604020202020204" pitchFamily="34" charset="0"/>
                <a:ea typeface="MS PGothic" panose="020B0600070205080204" pitchFamily="34" charset="-128"/>
              </a:defRPr>
            </a:lvl2pPr>
            <a:lvl3pPr marL="1142880" indent="-228576" defTabSz="931765" eaLnBrk="0" hangingPunct="0">
              <a:defRPr sz="2400">
                <a:solidFill>
                  <a:schemeClr val="tx1"/>
                </a:solidFill>
                <a:latin typeface="Arial" panose="020B0604020202020204" pitchFamily="34" charset="0"/>
                <a:ea typeface="MS PGothic" panose="020B0600070205080204" pitchFamily="34" charset="-128"/>
              </a:defRPr>
            </a:lvl3pPr>
            <a:lvl4pPr marL="1600032" indent="-228576" defTabSz="931765" eaLnBrk="0" hangingPunct="0">
              <a:defRPr sz="2400">
                <a:solidFill>
                  <a:schemeClr val="tx1"/>
                </a:solidFill>
                <a:latin typeface="Arial" panose="020B0604020202020204" pitchFamily="34" charset="0"/>
                <a:ea typeface="MS PGothic" panose="020B0600070205080204" pitchFamily="34" charset="-128"/>
              </a:defRPr>
            </a:lvl4pPr>
            <a:lvl5pPr marL="2057183" indent="-228576" defTabSz="931765" eaLnBrk="0" hangingPunct="0">
              <a:defRPr sz="2400">
                <a:solidFill>
                  <a:schemeClr val="tx1"/>
                </a:solidFill>
                <a:latin typeface="Arial" panose="020B0604020202020204" pitchFamily="34" charset="0"/>
                <a:ea typeface="MS PGothic" panose="020B0600070205080204" pitchFamily="34" charset="-128"/>
              </a:defRPr>
            </a:lvl5pPr>
            <a:lvl6pPr marL="2514335"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487"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8638"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5790"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96262"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65" eaLnBrk="0" hangingPunct="0">
              <a:defRPr sz="2400">
                <a:solidFill>
                  <a:schemeClr val="tx1"/>
                </a:solidFill>
                <a:latin typeface="Arial" panose="020B0604020202020204" pitchFamily="34" charset="0"/>
                <a:ea typeface="MS PGothic" panose="020B0600070205080204" pitchFamily="34" charset="-128"/>
              </a:defRPr>
            </a:lvl1pPr>
            <a:lvl2pPr marL="742872" indent="-285720" defTabSz="931765" eaLnBrk="0" hangingPunct="0">
              <a:defRPr sz="2400">
                <a:solidFill>
                  <a:schemeClr val="tx1"/>
                </a:solidFill>
                <a:latin typeface="Arial" panose="020B0604020202020204" pitchFamily="34" charset="0"/>
                <a:ea typeface="MS PGothic" panose="020B0600070205080204" pitchFamily="34" charset="-128"/>
              </a:defRPr>
            </a:lvl2pPr>
            <a:lvl3pPr marL="1142880" indent="-228576" defTabSz="931765" eaLnBrk="0" hangingPunct="0">
              <a:defRPr sz="2400">
                <a:solidFill>
                  <a:schemeClr val="tx1"/>
                </a:solidFill>
                <a:latin typeface="Arial" panose="020B0604020202020204" pitchFamily="34" charset="0"/>
                <a:ea typeface="MS PGothic" panose="020B0600070205080204" pitchFamily="34" charset="-128"/>
              </a:defRPr>
            </a:lvl3pPr>
            <a:lvl4pPr marL="1600032" indent="-228576" defTabSz="931765" eaLnBrk="0" hangingPunct="0">
              <a:defRPr sz="2400">
                <a:solidFill>
                  <a:schemeClr val="tx1"/>
                </a:solidFill>
                <a:latin typeface="Arial" panose="020B0604020202020204" pitchFamily="34" charset="0"/>
                <a:ea typeface="MS PGothic" panose="020B0600070205080204" pitchFamily="34" charset="-128"/>
              </a:defRPr>
            </a:lvl4pPr>
            <a:lvl5pPr marL="2057183" indent="-228576" defTabSz="931765" eaLnBrk="0" hangingPunct="0">
              <a:defRPr sz="2400">
                <a:solidFill>
                  <a:schemeClr val="tx1"/>
                </a:solidFill>
                <a:latin typeface="Arial" panose="020B0604020202020204" pitchFamily="34" charset="0"/>
                <a:ea typeface="MS PGothic" panose="020B0600070205080204" pitchFamily="34" charset="-128"/>
              </a:defRPr>
            </a:lvl5pPr>
            <a:lvl6pPr marL="2514335"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487"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8638"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5790" indent="-228576" defTabSz="93176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CCD1B2A-6AE7-46DB-AE3C-6DB6C8C5A7DA}" type="slidenum">
              <a:rPr lang="en-US" altLang="en-US" sz="1200"/>
              <a:pPr eaLnBrk="1" hangingPunct="1"/>
              <a:t>16</a:t>
            </a:fld>
            <a:endParaRPr lang="en-US" altLang="en-US" sz="1200" dirty="0"/>
          </a:p>
        </p:txBody>
      </p:sp>
    </p:spTree>
    <p:extLst>
      <p:ext uri="{BB962C8B-B14F-4D97-AF65-F5344CB8AC3E}">
        <p14:creationId xmlns:p14="http://schemas.microsoft.com/office/powerpoint/2010/main" val="1552259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better to be prepared ahead of time, and we do that by studying lessons we have learned in the past.</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10/10/2017</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17</a:t>
            </a:fld>
            <a:endParaRPr lang="en-US" altLang="en-US" dirty="0"/>
          </a:p>
        </p:txBody>
      </p:sp>
    </p:spTree>
    <p:extLst>
      <p:ext uri="{BB962C8B-B14F-4D97-AF65-F5344CB8AC3E}">
        <p14:creationId xmlns:p14="http://schemas.microsoft.com/office/powerpoint/2010/main" val="303808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ln/>
        </p:spPr>
      </p:sp>
      <p:sp>
        <p:nvSpPr>
          <p:cNvPr id="921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Here’s another example:</a:t>
            </a:r>
          </a:p>
          <a:p>
            <a:endParaRPr lang="en-US" altLang="en-US" dirty="0">
              <a:latin typeface="Arial" panose="020B0604020202020204" pitchFamily="34" charset="0"/>
            </a:endParaRPr>
          </a:p>
          <a:p>
            <a:r>
              <a:rPr lang="en-US" altLang="en-US" dirty="0">
                <a:latin typeface="Arial" panose="020B0604020202020204" pitchFamily="34" charset="0"/>
              </a:rPr>
              <a:t>Read the text.</a:t>
            </a:r>
          </a:p>
          <a:p>
            <a:endParaRPr lang="en-US" altLang="en-US" dirty="0">
              <a:latin typeface="Arial" panose="020B0604020202020204" pitchFamily="34" charset="0"/>
            </a:endParaRPr>
          </a:p>
          <a:p>
            <a:r>
              <a:rPr lang="en-US" sz="1200" kern="1200" dirty="0">
                <a:solidFill>
                  <a:schemeClr val="tx1"/>
                </a:solidFill>
                <a:effectLst/>
                <a:latin typeface="Arial" charset="0"/>
                <a:ea typeface="MS PGothic" panose="020B0600070205080204" pitchFamily="34" charset="-128"/>
                <a:cs typeface="ＭＳ Ｐゴシック" charset="-128"/>
              </a:rPr>
              <a:t>The questions in the last two bullets here are better decided </a:t>
            </a:r>
            <a:r>
              <a:rPr lang="en-US" sz="1200" b="1" kern="1200" dirty="0">
                <a:solidFill>
                  <a:schemeClr val="tx1"/>
                </a:solidFill>
                <a:effectLst/>
                <a:latin typeface="Arial" charset="0"/>
                <a:ea typeface="MS PGothic" panose="020B0600070205080204" pitchFamily="34" charset="-128"/>
                <a:cs typeface="ＭＳ Ｐゴシック" charset="-128"/>
              </a:rPr>
              <a:t>BEFORE</a:t>
            </a:r>
            <a:r>
              <a:rPr lang="en-US" sz="1200" kern="1200" dirty="0">
                <a:solidFill>
                  <a:schemeClr val="tx1"/>
                </a:solidFill>
                <a:effectLst/>
                <a:latin typeface="Arial" charset="0"/>
                <a:ea typeface="MS PGothic" panose="020B0600070205080204" pitchFamily="34" charset="-128"/>
                <a:cs typeface="ＭＳ Ｐゴシック" charset="-128"/>
              </a:rPr>
              <a:t> the op than in the after-action analysis.</a:t>
            </a:r>
            <a:endParaRPr lang="en-US" altLang="en-US" dirty="0">
              <a:latin typeface="Arial" panose="020B0604020202020204" pitchFamily="34" charset="0"/>
            </a:endParaRPr>
          </a:p>
        </p:txBody>
      </p:sp>
    </p:spTree>
    <p:extLst>
      <p:ext uri="{BB962C8B-B14F-4D97-AF65-F5344CB8AC3E}">
        <p14:creationId xmlns:p14="http://schemas.microsoft.com/office/powerpoint/2010/main" val="15560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ln/>
        </p:spPr>
      </p:sp>
      <p:sp>
        <p:nvSpPr>
          <p:cNvPr id="921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a:p>
            <a:r>
              <a:rPr lang="en-US" altLang="en-US" dirty="0">
                <a:latin typeface="Arial" panose="020B0604020202020204" pitchFamily="34" charset="0"/>
              </a:rPr>
              <a:t>Read the text.</a:t>
            </a:r>
          </a:p>
          <a:p>
            <a:endParaRPr lang="en-US" altLang="en-US" dirty="0">
              <a:latin typeface="Arial" panose="020B0604020202020204" pitchFamily="34" charset="0"/>
            </a:endParaRPr>
          </a:p>
          <a:p>
            <a:r>
              <a:rPr lang="en-US" altLang="en-US" dirty="0">
                <a:latin typeface="Arial" panose="020B0604020202020204" pitchFamily="34" charset="0"/>
              </a:rPr>
              <a:t>This is Care Under Fire. The second assaulter knew to address the tactical situation first, and then see to the casualty.</a:t>
            </a:r>
          </a:p>
        </p:txBody>
      </p:sp>
    </p:spTree>
    <p:extLst>
      <p:ext uri="{BB962C8B-B14F-4D97-AF65-F5344CB8AC3E}">
        <p14:creationId xmlns:p14="http://schemas.microsoft.com/office/powerpoint/2010/main" val="60750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65538"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78483431-9628-496F-9733-CE5AB878FC31}" type="datetime1">
              <a:rPr lang="en-US" altLang="en-US" sz="1200"/>
              <a:pPr eaLnBrk="1" hangingPunct="1"/>
              <a:t>10/10/2017</a:t>
            </a:fld>
            <a:endParaRPr lang="en-US" altLang="en-US" sz="1200" dirty="0"/>
          </a:p>
        </p:txBody>
      </p:sp>
      <p:sp>
        <p:nvSpPr>
          <p:cNvPr id="65539"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6554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AA203DB-9357-43C8-88B8-BEFD9B5B58F5}" type="slidenum">
              <a:rPr lang="en-US" altLang="en-US" sz="1200"/>
              <a:pPr eaLnBrk="1" hangingPunct="1"/>
              <a:t>2</a:t>
            </a:fld>
            <a:endParaRPr lang="en-US" altLang="en-US" sz="1200" dirty="0"/>
          </a:p>
        </p:txBody>
      </p:sp>
      <p:sp>
        <p:nvSpPr>
          <p:cNvPr id="65541" name="Rectangle 2"/>
          <p:cNvSpPr>
            <a:spLocks noGrp="1" noRot="1" noChangeAspect="1" noChangeArrowheads="1" noTextEdit="1"/>
          </p:cNvSpPr>
          <p:nvPr>
            <p:ph type="sldImg"/>
          </p:nvPr>
        </p:nvSpPr>
        <p:spPr>
          <a:ln/>
        </p:spPr>
      </p:sp>
      <p:sp>
        <p:nvSpPr>
          <p:cNvPr id="6554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text.</a:t>
            </a:r>
          </a:p>
        </p:txBody>
      </p:sp>
    </p:spTree>
    <p:extLst>
      <p:ext uri="{BB962C8B-B14F-4D97-AF65-F5344CB8AC3E}">
        <p14:creationId xmlns:p14="http://schemas.microsoft.com/office/powerpoint/2010/main" val="1260755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ln/>
        </p:spPr>
      </p:sp>
      <p:sp>
        <p:nvSpPr>
          <p:cNvPr id="921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second assaulter in this real-life scenario was SCPO Ed Byers. He was awarded the Congressional Medal of Honor for his actions.</a:t>
            </a:r>
          </a:p>
        </p:txBody>
      </p:sp>
    </p:spTree>
    <p:extLst>
      <p:ext uri="{BB962C8B-B14F-4D97-AF65-F5344CB8AC3E}">
        <p14:creationId xmlns:p14="http://schemas.microsoft.com/office/powerpoint/2010/main" val="3109803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10/10/2017</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21</a:t>
            </a:fld>
            <a:endParaRPr lang="en-US" altLang="en-US" dirty="0"/>
          </a:p>
        </p:txBody>
      </p:sp>
    </p:spTree>
    <p:extLst>
      <p:ext uri="{BB962C8B-B14F-4D97-AF65-F5344CB8AC3E}">
        <p14:creationId xmlns:p14="http://schemas.microsoft.com/office/powerpoint/2010/main" val="3781182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94210"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15F0784-EDDF-4E3F-865B-DA9738D6F418}" type="datetime1">
              <a:rPr lang="en-US" altLang="en-US" sz="1200"/>
              <a:pPr eaLnBrk="1" hangingPunct="1"/>
              <a:t>10/10/2017</a:t>
            </a:fld>
            <a:endParaRPr lang="en-US" altLang="en-US" sz="1200" dirty="0"/>
          </a:p>
        </p:txBody>
      </p:sp>
      <p:sp>
        <p:nvSpPr>
          <p:cNvPr id="94211"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9421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E9DA6DE-4659-4492-A0B6-3100CF18C8C5}" type="slidenum">
              <a:rPr lang="en-US" altLang="en-US" sz="1200"/>
              <a:pPr eaLnBrk="1" hangingPunct="1"/>
              <a:t>22</a:t>
            </a:fld>
            <a:endParaRPr lang="en-US" altLang="en-US" sz="1200" dirty="0"/>
          </a:p>
        </p:txBody>
      </p:sp>
      <p:sp>
        <p:nvSpPr>
          <p:cNvPr id="94213" name="Rectangle 2"/>
          <p:cNvSpPr>
            <a:spLocks noGrp="1" noRot="1" noChangeAspect="1" noChangeArrowheads="1" noTextEdit="1"/>
          </p:cNvSpPr>
          <p:nvPr>
            <p:ph type="sldImg"/>
          </p:nvPr>
        </p:nvSpPr>
        <p:spPr>
          <a:ln/>
        </p:spPr>
      </p:sp>
      <p:sp>
        <p:nvSpPr>
          <p:cNvPr id="9421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Not every casualty scenario is a hostage rescue, but these basic principles apply.</a:t>
            </a:r>
          </a:p>
          <a:p>
            <a:pPr eaLnBrk="1" hangingPunct="1"/>
            <a:r>
              <a:rPr lang="en-US" altLang="en-US" dirty="0">
                <a:latin typeface="Arial" panose="020B0604020202020204" pitchFamily="34" charset="0"/>
              </a:rPr>
              <a:t>It is imperative to get your casualty </a:t>
            </a:r>
            <a:r>
              <a:rPr lang="ja-JP" altLang="en-US" dirty="0">
                <a:latin typeface="Arial" panose="020B0604020202020204" pitchFamily="34" charset="0"/>
              </a:rPr>
              <a:t>“</a:t>
            </a:r>
            <a:r>
              <a:rPr lang="en-US" altLang="ja-JP" dirty="0">
                <a:latin typeface="Arial" panose="020B0604020202020204" pitchFamily="34" charset="0"/>
              </a:rPr>
              <a:t>Off the X</a:t>
            </a:r>
            <a:r>
              <a:rPr lang="ja-JP" altLang="en-US" dirty="0">
                <a:latin typeface="Arial" panose="020B0604020202020204" pitchFamily="34" charset="0"/>
              </a:rPr>
              <a:t>”</a:t>
            </a:r>
            <a:r>
              <a:rPr lang="en-US" altLang="ja-JP" dirty="0">
                <a:latin typeface="Arial" panose="020B0604020202020204" pitchFamily="34" charset="0"/>
              </a:rPr>
              <a:t> and behind cover if you can.</a:t>
            </a:r>
            <a:endParaRPr lang="en-US" altLang="en-US" dirty="0">
              <a:latin typeface="Arial" panose="020B0604020202020204" pitchFamily="34" charset="0"/>
            </a:endParaRPr>
          </a:p>
        </p:txBody>
      </p:sp>
    </p:spTree>
    <p:extLst>
      <p:ext uri="{BB962C8B-B14F-4D97-AF65-F5344CB8AC3E}">
        <p14:creationId xmlns:p14="http://schemas.microsoft.com/office/powerpoint/2010/main" val="2775740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a:ln/>
        </p:spPr>
      </p:sp>
      <p:sp>
        <p:nvSpPr>
          <p:cNvPr id="962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Sustaining a minor wound in a firefight does not mean that you should disengage from the fight.</a:t>
            </a:r>
          </a:p>
        </p:txBody>
      </p:sp>
      <p:sp>
        <p:nvSpPr>
          <p:cNvPr id="96259"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96260"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FF20617A-75A8-4EED-BA46-ABF10952D685}" type="datetime1">
              <a:rPr lang="en-US" altLang="en-US" sz="1200"/>
              <a:pPr eaLnBrk="1" hangingPunct="1"/>
              <a:t>10/10/2017</a:t>
            </a:fld>
            <a:endParaRPr lang="en-US" altLang="en-US" sz="1200" dirty="0"/>
          </a:p>
        </p:txBody>
      </p:sp>
      <p:sp>
        <p:nvSpPr>
          <p:cNvPr id="96261"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96262"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CCD1B2A-6AE7-46DB-AE3C-6DB6C8C5A7DA}" type="slidenum">
              <a:rPr lang="en-US" altLang="en-US" sz="1200"/>
              <a:pPr eaLnBrk="1" hangingPunct="1"/>
              <a:t>23</a:t>
            </a:fld>
            <a:endParaRPr lang="en-US" altLang="en-US" sz="1200" dirty="0"/>
          </a:p>
        </p:txBody>
      </p:sp>
    </p:spTree>
    <p:extLst>
      <p:ext uri="{BB962C8B-B14F-4D97-AF65-F5344CB8AC3E}">
        <p14:creationId xmlns:p14="http://schemas.microsoft.com/office/powerpoint/2010/main" val="2204791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98306"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D03614F-9AF9-432A-AA4C-22548A7E9F1E}" type="datetime1">
              <a:rPr lang="en-US" altLang="en-US" sz="1200"/>
              <a:pPr eaLnBrk="1" hangingPunct="1"/>
              <a:t>10/10/2017</a:t>
            </a:fld>
            <a:endParaRPr lang="en-US" altLang="en-US" sz="1200" dirty="0"/>
          </a:p>
        </p:txBody>
      </p:sp>
      <p:sp>
        <p:nvSpPr>
          <p:cNvPr id="98307"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9830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4AF14BE-4CCB-4251-A61A-07275C6F40BA}" type="slidenum">
              <a:rPr lang="en-US" altLang="en-US" sz="1200"/>
              <a:pPr eaLnBrk="1" hangingPunct="1"/>
              <a:t>24</a:t>
            </a:fld>
            <a:endParaRPr lang="en-US" altLang="en-US" sz="1200" dirty="0"/>
          </a:p>
        </p:txBody>
      </p:sp>
      <p:sp>
        <p:nvSpPr>
          <p:cNvPr id="98309" name="Rectangle 2"/>
          <p:cNvSpPr>
            <a:spLocks noGrp="1" noRot="1" noChangeAspect="1" noChangeArrowheads="1" noTextEdit="1"/>
          </p:cNvSpPr>
          <p:nvPr>
            <p:ph type="sldImg"/>
          </p:nvPr>
        </p:nvSpPr>
        <p:spPr>
          <a:ln/>
        </p:spPr>
      </p:sp>
      <p:sp>
        <p:nvSpPr>
          <p:cNvPr id="9831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Unit members should be TRAINED to move themselves to point of first cover if they are able.</a:t>
            </a:r>
          </a:p>
          <a:p>
            <a:pPr eaLnBrk="1" hangingPunct="1"/>
            <a:r>
              <a:rPr lang="en-US" altLang="en-US" dirty="0">
                <a:latin typeface="Arial" panose="020B0604020202020204" pitchFamily="34" charset="0"/>
              </a:rPr>
              <a:t>Don</a:t>
            </a:r>
            <a:r>
              <a:rPr lang="ja-JP" altLang="en-US" dirty="0">
                <a:latin typeface="Arial" panose="020B0604020202020204" pitchFamily="34" charset="0"/>
              </a:rPr>
              <a:t>’</a:t>
            </a:r>
            <a:r>
              <a:rPr lang="en-US" altLang="ja-JP" dirty="0">
                <a:latin typeface="Arial" panose="020B0604020202020204" pitchFamily="34" charset="0"/>
              </a:rPr>
              <a:t>t put two people at risk if it can be avoided.</a:t>
            </a:r>
            <a:endParaRPr lang="en-US" altLang="en-US" dirty="0">
              <a:latin typeface="Arial" panose="020B0604020202020204" pitchFamily="34" charset="0"/>
            </a:endParaRPr>
          </a:p>
        </p:txBody>
      </p:sp>
    </p:spTree>
    <p:extLst>
      <p:ext uri="{BB962C8B-B14F-4D97-AF65-F5344CB8AC3E}">
        <p14:creationId xmlns:p14="http://schemas.microsoft.com/office/powerpoint/2010/main" val="3234051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noTextEdit="1"/>
          </p:cNvSpPr>
          <p:nvPr>
            <p:ph type="sldImg"/>
          </p:nvPr>
        </p:nvSpPr>
        <p:spPr>
          <a:ln/>
        </p:spPr>
      </p:sp>
      <p:sp>
        <p:nvSpPr>
          <p:cNvPr id="10035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Here is a dramatic example of casualty movement during Care Under Fire. SGT Wells had sustained a fatal gunshot through his leg that severed his femoral artery. From the moment he was hit, he was unable to conduct self aid and did not respond to calls from his fellow Marines.</a:t>
            </a:r>
          </a:p>
        </p:txBody>
      </p:sp>
    </p:spTree>
    <p:extLst>
      <p:ext uri="{BB962C8B-B14F-4D97-AF65-F5344CB8AC3E}">
        <p14:creationId xmlns:p14="http://schemas.microsoft.com/office/powerpoint/2010/main" val="769075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a:ln/>
        </p:spPr>
      </p:sp>
      <p:sp>
        <p:nvSpPr>
          <p:cNvPr id="10240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Read the text.</a:t>
            </a:r>
          </a:p>
        </p:txBody>
      </p:sp>
    </p:spTree>
    <p:extLst>
      <p:ext uri="{BB962C8B-B14F-4D97-AF65-F5344CB8AC3E}">
        <p14:creationId xmlns:p14="http://schemas.microsoft.com/office/powerpoint/2010/main" val="1231515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ChangeArrowheads="1" noTextEdit="1"/>
          </p:cNvSpPr>
          <p:nvPr>
            <p:ph type="sldImg"/>
          </p:nvPr>
        </p:nvSpPr>
        <p:spPr>
          <a:ln/>
        </p:spPr>
      </p:sp>
      <p:sp>
        <p:nvSpPr>
          <p:cNvPr id="10445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third man on the left is Hospital Corpsman Joel Lambott, the platoon</a:t>
            </a:r>
            <a:r>
              <a:rPr lang="ja-JP" altLang="en-US" dirty="0">
                <a:latin typeface="Arial" panose="020B0604020202020204" pitchFamily="34" charset="0"/>
              </a:rPr>
              <a:t>’</a:t>
            </a:r>
            <a:r>
              <a:rPr lang="en-US" altLang="ja-JP" dirty="0">
                <a:latin typeface="Arial" panose="020B0604020202020204" pitchFamily="34" charset="0"/>
              </a:rPr>
              <a:t>s Corpsman. </a:t>
            </a:r>
            <a:endParaRPr lang="en-US" altLang="en-US" dirty="0">
              <a:latin typeface="Arial" panose="020B0604020202020204" pitchFamily="34" charset="0"/>
            </a:endParaRPr>
          </a:p>
        </p:txBody>
      </p:sp>
    </p:spTree>
    <p:extLst>
      <p:ext uri="{BB962C8B-B14F-4D97-AF65-F5344CB8AC3E}">
        <p14:creationId xmlns:p14="http://schemas.microsoft.com/office/powerpoint/2010/main" val="2848621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ln/>
        </p:spPr>
      </p:sp>
      <p:sp>
        <p:nvSpPr>
          <p:cNvPr id="10649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Read the text.</a:t>
            </a:r>
          </a:p>
        </p:txBody>
      </p:sp>
    </p:spTree>
    <p:extLst>
      <p:ext uri="{BB962C8B-B14F-4D97-AF65-F5344CB8AC3E}">
        <p14:creationId xmlns:p14="http://schemas.microsoft.com/office/powerpoint/2010/main" val="11225974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ln/>
        </p:spPr>
      </p:sp>
      <p:sp>
        <p:nvSpPr>
          <p:cNvPr id="10854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HM Lambott was struck in the heel just after GySgt Shane was injured. He provided life-saving care to GySgt Shane, directed his evacuation, and dressed his own injury. He stayed with the platoon and continued his duties during the operation. In this rescue attempt, the fate of the first casualty was unchanged and two additional casualties were sustained because effective enemy fire was not suppressed.</a:t>
            </a:r>
          </a:p>
        </p:txBody>
      </p:sp>
    </p:spTree>
    <p:extLst>
      <p:ext uri="{BB962C8B-B14F-4D97-AF65-F5344CB8AC3E}">
        <p14:creationId xmlns:p14="http://schemas.microsoft.com/office/powerpoint/2010/main" val="1494137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67586"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054CAD0-6DAF-4EFC-B95A-3B9E09505C1A}" type="datetime1">
              <a:rPr lang="en-US" altLang="en-US" sz="1200"/>
              <a:pPr eaLnBrk="1" hangingPunct="1"/>
              <a:t>10/10/2017</a:t>
            </a:fld>
            <a:endParaRPr lang="en-US" altLang="en-US" sz="1200" dirty="0"/>
          </a:p>
        </p:txBody>
      </p:sp>
      <p:sp>
        <p:nvSpPr>
          <p:cNvPr id="67587"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6758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BE25B57-C39B-4D04-8889-09A797DFF5C8}" type="slidenum">
              <a:rPr lang="en-US" altLang="en-US" sz="1200"/>
              <a:pPr eaLnBrk="1" hangingPunct="1"/>
              <a:t>3</a:t>
            </a:fld>
            <a:endParaRPr lang="en-US" altLang="en-US" sz="1200" dirty="0"/>
          </a:p>
        </p:txBody>
      </p:sp>
      <p:sp>
        <p:nvSpPr>
          <p:cNvPr id="67589" name="Rectangle 2"/>
          <p:cNvSpPr>
            <a:spLocks noGrp="1" noRot="1" noChangeAspect="1" noChangeArrowheads="1" noTextEdit="1"/>
          </p:cNvSpPr>
          <p:nvPr>
            <p:ph type="sldImg"/>
          </p:nvPr>
        </p:nvSpPr>
        <p:spPr>
          <a:ln/>
        </p:spPr>
      </p:sp>
      <p:sp>
        <p:nvSpPr>
          <p:cNvPr id="6759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text.</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645699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10594"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C09BEEE-83ED-46CA-8486-895D33DC7CCF}" type="datetime1">
              <a:rPr lang="en-US" altLang="en-US" sz="1200"/>
              <a:pPr eaLnBrk="1" hangingPunct="1"/>
              <a:t>10/10/2017</a:t>
            </a:fld>
            <a:endParaRPr lang="en-US" altLang="en-US" sz="1200" dirty="0"/>
          </a:p>
        </p:txBody>
      </p:sp>
      <p:sp>
        <p:nvSpPr>
          <p:cNvPr id="110595"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1059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868B212-BFF8-418D-9623-A23729557289}" type="slidenum">
              <a:rPr lang="en-US" altLang="en-US" sz="1200"/>
              <a:pPr eaLnBrk="1" hangingPunct="1"/>
              <a:t>30</a:t>
            </a:fld>
            <a:endParaRPr lang="en-US" altLang="en-US" sz="1200" dirty="0"/>
          </a:p>
        </p:txBody>
      </p:sp>
      <p:sp>
        <p:nvSpPr>
          <p:cNvPr id="110597" name="Rectangle 2"/>
          <p:cNvSpPr>
            <a:spLocks noGrp="1" noRot="1" noChangeAspect="1" noChangeArrowheads="1" noTextEdit="1"/>
          </p:cNvSpPr>
          <p:nvPr>
            <p:ph type="sldImg"/>
          </p:nvPr>
        </p:nvSpPr>
        <p:spPr>
          <a:ln/>
        </p:spPr>
      </p:sp>
      <p:sp>
        <p:nvSpPr>
          <p:cNvPr id="110598" name="Rectangle 3"/>
          <p:cNvSpPr>
            <a:spLocks noGrp="1" noChangeArrowheads="1"/>
          </p:cNvSpPr>
          <p:nvPr>
            <p:ph type="body" idx="1"/>
          </p:nvPr>
        </p:nvSpPr>
        <p:spPr>
          <a:xfrm>
            <a:off x="935038" y="4416425"/>
            <a:ext cx="5140325" cy="41830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DON</a:t>
            </a:r>
            <a:r>
              <a:rPr lang="ja-JP" altLang="en-US" b="1" dirty="0">
                <a:latin typeface="Arial" panose="020B0604020202020204" pitchFamily="34" charset="0"/>
              </a:rPr>
              <a:t>”</a:t>
            </a:r>
            <a:r>
              <a:rPr lang="en-US" altLang="ja-JP" b="1" dirty="0">
                <a:latin typeface="Arial" panose="020B0604020202020204" pitchFamily="34" charset="0"/>
              </a:rPr>
              <a:t>T FORGET COVERING FIRE!</a:t>
            </a:r>
          </a:p>
          <a:p>
            <a:pPr eaLnBrk="1" hangingPunct="1"/>
            <a:r>
              <a:rPr lang="en-US" altLang="en-US" dirty="0">
                <a:latin typeface="Arial" panose="020B0604020202020204" pitchFamily="34" charset="0"/>
              </a:rPr>
              <a:t>If possible, let the casualty know what you plan.</a:t>
            </a:r>
          </a:p>
          <a:p>
            <a:pPr eaLnBrk="1" hangingPunct="1"/>
            <a:r>
              <a:rPr lang="en-US" altLang="en-US" dirty="0">
                <a:latin typeface="Arial" panose="020B0604020202020204" pitchFamily="34" charset="0"/>
              </a:rPr>
              <a:t>Consider directing available vehicles to move into positions providing cover.</a:t>
            </a:r>
          </a:p>
        </p:txBody>
      </p:sp>
    </p:spTree>
    <p:extLst>
      <p:ext uri="{BB962C8B-B14F-4D97-AF65-F5344CB8AC3E}">
        <p14:creationId xmlns:p14="http://schemas.microsoft.com/office/powerpoint/2010/main" val="2494701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19138"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B2E7956-F451-4581-921F-712F8882BE1B}" type="datetime1">
              <a:rPr lang="en-US" altLang="en-US" sz="1200"/>
              <a:pPr eaLnBrk="1" hangingPunct="1"/>
              <a:t>10/10/2017</a:t>
            </a:fld>
            <a:endParaRPr lang="en-US" altLang="en-US" sz="1200" dirty="0"/>
          </a:p>
        </p:txBody>
      </p:sp>
      <p:sp>
        <p:nvSpPr>
          <p:cNvPr id="219139"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1914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A8E8145-C0D1-4DD7-B22B-F115E63E6622}" type="slidenum">
              <a:rPr lang="en-US" altLang="en-US" sz="1200"/>
              <a:pPr eaLnBrk="1" hangingPunct="1"/>
              <a:t>31</a:t>
            </a:fld>
            <a:endParaRPr lang="en-US" altLang="en-US" sz="1200" dirty="0"/>
          </a:p>
        </p:txBody>
      </p:sp>
      <p:sp>
        <p:nvSpPr>
          <p:cNvPr id="219141" name="Rectangle 2"/>
          <p:cNvSpPr>
            <a:spLocks noGrp="1" noRot="1" noChangeAspect="1" noChangeArrowheads="1" noTextEdit="1"/>
          </p:cNvSpPr>
          <p:nvPr>
            <p:ph type="sldImg"/>
          </p:nvPr>
        </p:nvSpPr>
        <p:spPr>
          <a:ln/>
        </p:spPr>
      </p:sp>
      <p:sp>
        <p:nvSpPr>
          <p:cNvPr id="219142" name="Rectangle 3"/>
          <p:cNvSpPr>
            <a:spLocks noGrp="1" noChangeArrowheads="1"/>
          </p:cNvSpPr>
          <p:nvPr>
            <p:ph type="body" idx="1"/>
          </p:nvPr>
        </p:nvSpPr>
        <p:spPr>
          <a:xfrm>
            <a:off x="935038" y="4416425"/>
            <a:ext cx="5140325" cy="41830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In studies from the Vietnam conflict, of those casualties with penetrating neck trauma, only 1.4% would have benefited from C-spine stabilization.</a:t>
            </a:r>
          </a:p>
          <a:p>
            <a:pPr eaLnBrk="1" hangingPunct="1"/>
            <a:r>
              <a:rPr lang="en-US" altLang="en-US" dirty="0">
                <a:latin typeface="Arial" panose="020B0604020202020204" pitchFamily="34" charset="0"/>
              </a:rPr>
              <a:t>C-spine stabilization takes 5-6 minutes even for experienced medical providers.</a:t>
            </a:r>
          </a:p>
          <a:p>
            <a:pPr eaLnBrk="1" hangingPunct="1"/>
            <a:r>
              <a:rPr lang="en-US" altLang="en-US" dirty="0">
                <a:latin typeface="Arial" panose="020B0604020202020204" pitchFamily="34" charset="0"/>
              </a:rPr>
              <a:t>This is too much time to spend in the Care Under Fire phase on an intervention that is rarely needed.</a:t>
            </a:r>
          </a:p>
        </p:txBody>
      </p:sp>
    </p:spTree>
    <p:extLst>
      <p:ext uri="{BB962C8B-B14F-4D97-AF65-F5344CB8AC3E}">
        <p14:creationId xmlns:p14="http://schemas.microsoft.com/office/powerpoint/2010/main" val="3714255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21186"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4E46BA1-54F2-4F19-B3CB-51B300584C01}" type="datetime1">
              <a:rPr lang="en-US" altLang="en-US" sz="1200"/>
              <a:pPr eaLnBrk="1" hangingPunct="1"/>
              <a:t>10/10/2017</a:t>
            </a:fld>
            <a:endParaRPr lang="en-US" altLang="en-US" sz="1200" dirty="0"/>
          </a:p>
        </p:txBody>
      </p:sp>
      <p:sp>
        <p:nvSpPr>
          <p:cNvPr id="221187"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2118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F2F024B-7933-4597-AAEE-31CC6CB99190}" type="slidenum">
              <a:rPr lang="en-US" altLang="en-US" sz="1200"/>
              <a:pPr eaLnBrk="1" hangingPunct="1"/>
              <a:t>32</a:t>
            </a:fld>
            <a:endParaRPr lang="en-US" altLang="en-US" sz="1200" dirty="0"/>
          </a:p>
        </p:txBody>
      </p:sp>
      <p:sp>
        <p:nvSpPr>
          <p:cNvPr id="221189" name="Rectangle 2"/>
          <p:cNvSpPr>
            <a:spLocks noGrp="1" noRot="1" noChangeAspect="1" noChangeArrowheads="1" noTextEdit="1"/>
          </p:cNvSpPr>
          <p:nvPr>
            <p:ph type="sldImg"/>
          </p:nvPr>
        </p:nvSpPr>
        <p:spPr>
          <a:ln/>
        </p:spPr>
      </p:sp>
      <p:sp>
        <p:nvSpPr>
          <p:cNvPr id="22119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medic will not apply</a:t>
            </a:r>
            <a:r>
              <a:rPr lang="en-US" altLang="en-US" baseline="0" dirty="0">
                <a:latin typeface="Arial" panose="020B0604020202020204" pitchFamily="34" charset="0"/>
              </a:rPr>
              <a:t> </a:t>
            </a:r>
            <a:r>
              <a:rPr lang="en-US" altLang="en-US" dirty="0">
                <a:latin typeface="Arial" panose="020B0604020202020204" pitchFamily="34" charset="0"/>
              </a:rPr>
              <a:t>C-spine stabilization before moving the casualty if, in his judgment, the danger of hostile fire constitutes a greater threat.  </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349281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ChangeArrowheads="1" noTextEdit="1"/>
          </p:cNvSpPr>
          <p:nvPr>
            <p:ph type="sldImg"/>
          </p:nvPr>
        </p:nvSpPr>
        <p:spPr>
          <a:ln/>
        </p:spPr>
      </p:sp>
      <p:sp>
        <p:nvSpPr>
          <p:cNvPr id="11264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Read the text.</a:t>
            </a:r>
          </a:p>
        </p:txBody>
      </p:sp>
    </p:spTree>
    <p:extLst>
      <p:ext uri="{BB962C8B-B14F-4D97-AF65-F5344CB8AC3E}">
        <p14:creationId xmlns:p14="http://schemas.microsoft.com/office/powerpoint/2010/main" val="648001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a:ln/>
        </p:spPr>
      </p:sp>
      <p:sp>
        <p:nvSpPr>
          <p:cNvPr id="1146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Advantages: No equipment required</a:t>
            </a:r>
          </a:p>
          <a:p>
            <a:pPr eaLnBrk="1" hangingPunct="1"/>
            <a:r>
              <a:rPr lang="en-US" altLang="en-US" dirty="0">
                <a:latin typeface="Arial" panose="020B0604020202020204" pitchFamily="34" charset="0"/>
              </a:rPr>
              <a:t>                  Only one rescuer exposed to fire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Disadvantages:  Relatively slow</a:t>
            </a:r>
          </a:p>
          <a:p>
            <a:pPr eaLnBrk="1" hangingPunct="1"/>
            <a:r>
              <a:rPr lang="en-US" altLang="en-US" dirty="0">
                <a:latin typeface="Arial" panose="020B0604020202020204" pitchFamily="34" charset="0"/>
              </a:rPr>
              <a:t>                        Not optimal body position for dragging the casualty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(Have other Instructors or students demonstrate)</a:t>
            </a:r>
          </a:p>
          <a:p>
            <a:pPr eaLnBrk="1" hangingPunct="1"/>
            <a:endParaRPr lang="en-US" altLang="en-US" dirty="0">
              <a:latin typeface="Arial" panose="020B0604020202020204" pitchFamily="34" charset="0"/>
            </a:endParaRPr>
          </a:p>
        </p:txBody>
      </p:sp>
      <p:sp>
        <p:nvSpPr>
          <p:cNvPr id="114691"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14692"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8EBC23F-48BE-495A-836F-BF2255FCEABD}" type="datetime1">
              <a:rPr lang="en-US" altLang="en-US" sz="1200"/>
              <a:pPr eaLnBrk="1" hangingPunct="1"/>
              <a:t>10/10/2017</a:t>
            </a:fld>
            <a:endParaRPr lang="en-US" altLang="en-US" sz="1200" dirty="0"/>
          </a:p>
        </p:txBody>
      </p:sp>
      <p:sp>
        <p:nvSpPr>
          <p:cNvPr id="114693"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14694"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A7FAF82-0A48-41A1-8088-32613BD36EB8}" type="slidenum">
              <a:rPr lang="en-US" altLang="en-US" sz="1200"/>
              <a:pPr eaLnBrk="1" hangingPunct="1"/>
              <a:t>34</a:t>
            </a:fld>
            <a:endParaRPr lang="en-US" altLang="en-US" sz="1200" dirty="0"/>
          </a:p>
        </p:txBody>
      </p:sp>
    </p:spTree>
    <p:extLst>
      <p:ext uri="{BB962C8B-B14F-4D97-AF65-F5344CB8AC3E}">
        <p14:creationId xmlns:p14="http://schemas.microsoft.com/office/powerpoint/2010/main" val="12716258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TextEdit="1"/>
          </p:cNvSpPr>
          <p:nvPr>
            <p:ph type="sldImg"/>
          </p:nvPr>
        </p:nvSpPr>
        <p:spPr>
          <a:ln/>
        </p:spPr>
      </p:sp>
      <p:sp>
        <p:nvSpPr>
          <p:cNvPr id="1167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Advantage :     Gets casualty to cover faster than with one-person drag</a:t>
            </a:r>
          </a:p>
          <a:p>
            <a:pPr eaLnBrk="1" hangingPunct="1"/>
            <a:r>
              <a:rPr lang="en-US" altLang="en-US" dirty="0">
                <a:latin typeface="Arial" panose="020B0604020202020204" pitchFamily="34" charset="0"/>
              </a:rPr>
              <a:t>Disadvantage:  Exposes two rescuers to hostile fire instead of one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(Have other Instructors or students demonstrate the drag.)</a:t>
            </a:r>
          </a:p>
          <a:p>
            <a:pPr eaLnBrk="1" hangingPunct="1"/>
            <a:endParaRPr lang="en-US" altLang="en-US" dirty="0">
              <a:latin typeface="Arial" panose="020B0604020202020204" pitchFamily="34" charset="0"/>
            </a:endParaRPr>
          </a:p>
        </p:txBody>
      </p:sp>
      <p:sp>
        <p:nvSpPr>
          <p:cNvPr id="116739" name="Header Placeholder 3"/>
          <p:cNvSpPr txBox="1">
            <a:spLocks noGrp="1"/>
          </p:cNvSpPr>
          <p:nvPr/>
        </p:nvSpPr>
        <p:spPr bwMode="auto">
          <a:xfrm>
            <a:off x="0"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16740" name="Date Placeholder 4"/>
          <p:cNvSpPr txBox="1">
            <a:spLocks noGrp="1"/>
          </p:cNvSpPr>
          <p:nvPr/>
        </p:nvSpPr>
        <p:spPr bwMode="auto">
          <a:xfrm>
            <a:off x="3970338"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30863025-2A44-401E-B150-221238A62C19}" type="datetime1">
              <a:rPr lang="en-US" altLang="en-US" sz="1200"/>
              <a:pPr algn="r" eaLnBrk="1" hangingPunct="1"/>
              <a:t>10/10/2017</a:t>
            </a:fld>
            <a:endParaRPr lang="en-US" altLang="en-US" sz="1200" dirty="0"/>
          </a:p>
        </p:txBody>
      </p:sp>
      <p:sp>
        <p:nvSpPr>
          <p:cNvPr id="116741" name="Footer Placeholder 5"/>
          <p:cNvSpPr txBox="1">
            <a:spLocks noGrp="1"/>
          </p:cNvSpPr>
          <p:nvPr/>
        </p:nvSpPr>
        <p:spPr bwMode="auto">
          <a:xfrm>
            <a:off x="0"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16742" name="Slide Number Placeholder 6"/>
          <p:cNvSpPr txBox="1">
            <a:spLocks noGrp="1"/>
          </p:cNvSpPr>
          <p:nvPr/>
        </p:nvSpPr>
        <p:spPr bwMode="auto">
          <a:xfrm>
            <a:off x="3970338"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7D6AD3E-D560-4CB0-B107-2C1543E7B2B2}" type="slidenum">
              <a:rPr lang="en-US" altLang="en-US" sz="1200"/>
              <a:pPr algn="r" eaLnBrk="1" hangingPunct="1"/>
              <a:t>35</a:t>
            </a:fld>
            <a:endParaRPr lang="en-US" altLang="en-US" sz="1200" dirty="0"/>
          </a:p>
        </p:txBody>
      </p:sp>
    </p:spTree>
    <p:extLst>
      <p:ext uri="{BB962C8B-B14F-4D97-AF65-F5344CB8AC3E}">
        <p14:creationId xmlns:p14="http://schemas.microsoft.com/office/powerpoint/2010/main" val="18957225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noTextEdit="1"/>
          </p:cNvSpPr>
          <p:nvPr>
            <p:ph type="sldImg"/>
          </p:nvPr>
        </p:nvSpPr>
        <p:spPr>
          <a:ln/>
        </p:spPr>
      </p:sp>
      <p:sp>
        <p:nvSpPr>
          <p:cNvPr id="1187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Click on the photo to play the video.</a:t>
            </a:r>
          </a:p>
          <a:p>
            <a:pPr eaLnBrk="1" hangingPunct="1"/>
            <a:endParaRPr lang="en-US" altLang="en-US" dirty="0">
              <a:latin typeface="Arial" panose="020B0604020202020204" pitchFamily="34" charset="0"/>
            </a:endParaRPr>
          </a:p>
        </p:txBody>
      </p:sp>
      <p:sp>
        <p:nvSpPr>
          <p:cNvPr id="118787" name="Header Placeholder 3"/>
          <p:cNvSpPr txBox="1">
            <a:spLocks noGrp="1"/>
          </p:cNvSpPr>
          <p:nvPr/>
        </p:nvSpPr>
        <p:spPr bwMode="auto">
          <a:xfrm>
            <a:off x="0"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18788" name="Date Placeholder 4"/>
          <p:cNvSpPr txBox="1">
            <a:spLocks noGrp="1"/>
          </p:cNvSpPr>
          <p:nvPr/>
        </p:nvSpPr>
        <p:spPr bwMode="auto">
          <a:xfrm>
            <a:off x="3970338"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E4271C8B-0CB8-4A55-AB99-F968F2D7EF5C}" type="datetime1">
              <a:rPr lang="en-US" altLang="en-US" sz="1200"/>
              <a:pPr algn="r" eaLnBrk="1" hangingPunct="1"/>
              <a:t>10/10/2017</a:t>
            </a:fld>
            <a:endParaRPr lang="en-US" altLang="en-US" sz="1200" dirty="0"/>
          </a:p>
        </p:txBody>
      </p:sp>
      <p:sp>
        <p:nvSpPr>
          <p:cNvPr id="118789" name="Footer Placeholder 5"/>
          <p:cNvSpPr txBox="1">
            <a:spLocks noGrp="1"/>
          </p:cNvSpPr>
          <p:nvPr/>
        </p:nvSpPr>
        <p:spPr bwMode="auto">
          <a:xfrm>
            <a:off x="0"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18790" name="Slide Number Placeholder 6"/>
          <p:cNvSpPr txBox="1">
            <a:spLocks noGrp="1"/>
          </p:cNvSpPr>
          <p:nvPr/>
        </p:nvSpPr>
        <p:spPr bwMode="auto">
          <a:xfrm>
            <a:off x="3970338"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9F9ED0E9-FB0C-4A8C-BC42-F8E476B33CFE}" type="slidenum">
              <a:rPr lang="en-US" altLang="en-US" sz="1200"/>
              <a:pPr algn="r" eaLnBrk="1" hangingPunct="1"/>
              <a:t>36</a:t>
            </a:fld>
            <a:endParaRPr lang="en-US" altLang="en-US" sz="1200" dirty="0"/>
          </a:p>
        </p:txBody>
      </p:sp>
    </p:spTree>
    <p:extLst>
      <p:ext uri="{BB962C8B-B14F-4D97-AF65-F5344CB8AC3E}">
        <p14:creationId xmlns:p14="http://schemas.microsoft.com/office/powerpoint/2010/main" val="12514017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noTextEdit="1"/>
          </p:cNvSpPr>
          <p:nvPr>
            <p:ph type="sldImg"/>
          </p:nvPr>
        </p:nvSpPr>
        <p:spPr>
          <a:ln/>
        </p:spPr>
      </p:sp>
      <p:sp>
        <p:nvSpPr>
          <p:cNvPr id="1208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Advantages:  Can shoot while dragging</a:t>
            </a:r>
          </a:p>
          <a:p>
            <a:r>
              <a:rPr lang="en-US" altLang="en-US" dirty="0">
                <a:latin typeface="Arial" panose="020B0604020202020204" pitchFamily="34" charset="0"/>
              </a:rPr>
              <a:t>                    Faster than dragging without lines</a:t>
            </a:r>
          </a:p>
          <a:p>
            <a:r>
              <a:rPr lang="en-US" altLang="en-US" dirty="0">
                <a:latin typeface="Arial" panose="020B0604020202020204" pitchFamily="34" charset="0"/>
              </a:rPr>
              <a:t>                    Faster movement of the casualty to cover</a:t>
            </a:r>
          </a:p>
          <a:p>
            <a:endParaRPr lang="en-US" altLang="en-US" dirty="0">
              <a:latin typeface="Arial" panose="020B0604020202020204" pitchFamily="34" charset="0"/>
            </a:endParaRPr>
          </a:p>
          <a:p>
            <a:r>
              <a:rPr lang="en-US" altLang="en-US" dirty="0">
                <a:latin typeface="Arial" panose="020B0604020202020204" pitchFamily="34" charset="0"/>
              </a:rPr>
              <a:t>Disadvantage: Exposes two rescuers to hostile fire instead of one</a:t>
            </a:r>
          </a:p>
          <a:p>
            <a:pPr eaLnBrk="1" hangingPunct="1"/>
            <a:endParaRPr lang="en-US" altLang="en-US" dirty="0">
              <a:latin typeface="Arial" panose="020B0604020202020204" pitchFamily="34" charset="0"/>
            </a:endParaRPr>
          </a:p>
        </p:txBody>
      </p:sp>
      <p:sp>
        <p:nvSpPr>
          <p:cNvPr id="120835" name="Header Placeholder 3"/>
          <p:cNvSpPr txBox="1">
            <a:spLocks noGrp="1"/>
          </p:cNvSpPr>
          <p:nvPr/>
        </p:nvSpPr>
        <p:spPr bwMode="auto">
          <a:xfrm>
            <a:off x="0"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20836" name="Date Placeholder 4"/>
          <p:cNvSpPr txBox="1">
            <a:spLocks noGrp="1"/>
          </p:cNvSpPr>
          <p:nvPr/>
        </p:nvSpPr>
        <p:spPr bwMode="auto">
          <a:xfrm>
            <a:off x="3970338"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370BF27C-A1B8-47D2-B299-9D2CFBD5544F}" type="datetime1">
              <a:rPr lang="en-US" altLang="en-US" sz="1200"/>
              <a:pPr algn="r" eaLnBrk="1" hangingPunct="1"/>
              <a:t>10/10/2017</a:t>
            </a:fld>
            <a:endParaRPr lang="en-US" altLang="en-US" sz="1200" dirty="0"/>
          </a:p>
        </p:txBody>
      </p:sp>
      <p:sp>
        <p:nvSpPr>
          <p:cNvPr id="120837" name="Footer Placeholder 5"/>
          <p:cNvSpPr txBox="1">
            <a:spLocks noGrp="1"/>
          </p:cNvSpPr>
          <p:nvPr/>
        </p:nvSpPr>
        <p:spPr bwMode="auto">
          <a:xfrm>
            <a:off x="0"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20838" name="Slide Number Placeholder 6"/>
          <p:cNvSpPr txBox="1">
            <a:spLocks noGrp="1"/>
          </p:cNvSpPr>
          <p:nvPr/>
        </p:nvSpPr>
        <p:spPr bwMode="auto">
          <a:xfrm>
            <a:off x="3970338"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D4333898-062D-440A-B99C-3F1A3D9CCAA8}" type="slidenum">
              <a:rPr lang="en-US" altLang="en-US" sz="1200"/>
              <a:pPr algn="r" eaLnBrk="1" hangingPunct="1"/>
              <a:t>37</a:t>
            </a:fld>
            <a:endParaRPr lang="en-US" altLang="en-US" sz="1200" dirty="0"/>
          </a:p>
        </p:txBody>
      </p:sp>
    </p:spTree>
    <p:extLst>
      <p:ext uri="{BB962C8B-B14F-4D97-AF65-F5344CB8AC3E}">
        <p14:creationId xmlns:p14="http://schemas.microsoft.com/office/powerpoint/2010/main" val="883971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a:ln/>
        </p:spPr>
      </p:sp>
      <p:sp>
        <p:nvSpPr>
          <p:cNvPr id="1228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Advantages:  May be useful in situations where drags do not work well</a:t>
            </a:r>
          </a:p>
          <a:p>
            <a:pPr eaLnBrk="1" hangingPunct="1"/>
            <a:r>
              <a:rPr lang="en-US" altLang="en-US" dirty="0">
                <a:latin typeface="Arial" panose="020B0604020202020204" pitchFamily="34" charset="0"/>
              </a:rPr>
              <a:t>                      Less painful for the casualty than dragging</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Disadvantages:  Exposes two rescuers to hostile fire</a:t>
            </a:r>
          </a:p>
          <a:p>
            <a:pPr eaLnBrk="1" hangingPunct="1"/>
            <a:r>
              <a:rPr lang="en-US" altLang="en-US" dirty="0">
                <a:latin typeface="Arial" panose="020B0604020202020204" pitchFamily="34" charset="0"/>
              </a:rPr>
              <a:t>                           May be slower than dragging </a:t>
            </a:r>
          </a:p>
          <a:p>
            <a:pPr eaLnBrk="1" hangingPunct="1"/>
            <a:r>
              <a:rPr lang="en-US" altLang="en-US" dirty="0">
                <a:latin typeface="Arial" panose="020B0604020202020204" pitchFamily="34" charset="0"/>
              </a:rPr>
              <a:t>                           May be difficult in kit and with an unconscious casualty</a:t>
            </a:r>
          </a:p>
          <a:p>
            <a:pPr eaLnBrk="1" hangingPunct="1"/>
            <a:endParaRPr lang="en-US" altLang="en-US" dirty="0">
              <a:latin typeface="Arial" panose="020B0604020202020204" pitchFamily="34" charset="0"/>
            </a:endParaRPr>
          </a:p>
        </p:txBody>
      </p:sp>
      <p:sp>
        <p:nvSpPr>
          <p:cNvPr id="122883" name="Header Placeholder 3"/>
          <p:cNvSpPr txBox="1">
            <a:spLocks noGrp="1"/>
          </p:cNvSpPr>
          <p:nvPr/>
        </p:nvSpPr>
        <p:spPr bwMode="auto">
          <a:xfrm>
            <a:off x="0"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22884" name="Date Placeholder 4"/>
          <p:cNvSpPr txBox="1">
            <a:spLocks noGrp="1"/>
          </p:cNvSpPr>
          <p:nvPr/>
        </p:nvSpPr>
        <p:spPr bwMode="auto">
          <a:xfrm>
            <a:off x="3970338"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A0CBC06-62B8-4FB6-9492-19A89E677ED1}" type="datetime1">
              <a:rPr lang="en-US" altLang="en-US" sz="1200"/>
              <a:pPr algn="r" eaLnBrk="1" hangingPunct="1"/>
              <a:t>10/10/2017</a:t>
            </a:fld>
            <a:endParaRPr lang="en-US" altLang="en-US" sz="1200" dirty="0"/>
          </a:p>
        </p:txBody>
      </p:sp>
      <p:sp>
        <p:nvSpPr>
          <p:cNvPr id="122885" name="Footer Placeholder 5"/>
          <p:cNvSpPr txBox="1">
            <a:spLocks noGrp="1"/>
          </p:cNvSpPr>
          <p:nvPr/>
        </p:nvSpPr>
        <p:spPr bwMode="auto">
          <a:xfrm>
            <a:off x="0"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22886" name="Slide Number Placeholder 6"/>
          <p:cNvSpPr txBox="1">
            <a:spLocks noGrp="1"/>
          </p:cNvSpPr>
          <p:nvPr/>
        </p:nvSpPr>
        <p:spPr bwMode="auto">
          <a:xfrm>
            <a:off x="3970338"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8ACA614C-A475-4ED7-B966-0F835B536424}" type="slidenum">
              <a:rPr lang="en-US" altLang="en-US" sz="1200"/>
              <a:pPr algn="r" eaLnBrk="1" hangingPunct="1"/>
              <a:t>38</a:t>
            </a:fld>
            <a:endParaRPr lang="en-US" altLang="en-US" sz="1200" dirty="0"/>
          </a:p>
        </p:txBody>
      </p:sp>
    </p:spTree>
    <p:extLst>
      <p:ext uri="{BB962C8B-B14F-4D97-AF65-F5344CB8AC3E}">
        <p14:creationId xmlns:p14="http://schemas.microsoft.com/office/powerpoint/2010/main" val="10450183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noTextEdit="1"/>
          </p:cNvSpPr>
          <p:nvPr>
            <p:ph type="sldImg"/>
          </p:nvPr>
        </p:nvSpPr>
        <p:spPr>
          <a:ln/>
        </p:spPr>
      </p:sp>
      <p:sp>
        <p:nvSpPr>
          <p:cNvPr id="1249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casualty</a:t>
            </a:r>
            <a:r>
              <a:rPr lang="ja-JP" altLang="en-US" dirty="0">
                <a:latin typeface="Arial" panose="020B0604020202020204" pitchFamily="34" charset="0"/>
              </a:rPr>
              <a:t>’</a:t>
            </a:r>
            <a:r>
              <a:rPr lang="en-US" altLang="ja-JP" dirty="0">
                <a:latin typeface="Arial" panose="020B0604020202020204" pitchFamily="34" charset="0"/>
              </a:rPr>
              <a:t>s arms are wrapped around the shoulders of both rescuers.</a:t>
            </a:r>
          </a:p>
          <a:p>
            <a:pPr eaLnBrk="1" hangingPunct="1"/>
            <a:r>
              <a:rPr lang="en-US" altLang="en-US" dirty="0">
                <a:latin typeface="Arial" panose="020B0604020202020204" pitchFamily="34" charset="0"/>
              </a:rPr>
              <a:t>The casualty uses his arms to hold onto the rescuers if he’s able to.</a:t>
            </a:r>
          </a:p>
          <a:p>
            <a:pPr eaLnBrk="1" hangingPunct="1"/>
            <a:r>
              <a:rPr lang="en-US" altLang="en-US" dirty="0">
                <a:latin typeface="Arial" panose="020B0604020202020204" pitchFamily="34" charset="0"/>
              </a:rPr>
              <a:t>The rescuers hold the casualty</a:t>
            </a:r>
            <a:r>
              <a:rPr lang="ja-JP" altLang="en-US" dirty="0">
                <a:latin typeface="Arial" panose="020B0604020202020204" pitchFamily="34" charset="0"/>
              </a:rPr>
              <a:t>’</a:t>
            </a:r>
            <a:r>
              <a:rPr lang="en-US" altLang="ja-JP" dirty="0">
                <a:latin typeface="Arial" panose="020B0604020202020204" pitchFamily="34" charset="0"/>
              </a:rPr>
              <a:t>s arms around their necks if the casualty can’t.</a:t>
            </a:r>
          </a:p>
          <a:p>
            <a:pPr eaLnBrk="1" hangingPunct="1"/>
            <a:r>
              <a:rPr lang="en-US" altLang="en-US" dirty="0">
                <a:latin typeface="Arial" panose="020B0604020202020204" pitchFamily="34" charset="0"/>
              </a:rPr>
              <a:t>Both rescuers grab the casualty</a:t>
            </a:r>
            <a:r>
              <a:rPr lang="ja-JP" altLang="en-US" dirty="0">
                <a:latin typeface="Arial" panose="020B0604020202020204" pitchFamily="34" charset="0"/>
              </a:rPr>
              <a:t>’</a:t>
            </a:r>
            <a:r>
              <a:rPr lang="en-US" altLang="ja-JP" dirty="0">
                <a:latin typeface="Arial" panose="020B0604020202020204" pitchFamily="34" charset="0"/>
              </a:rPr>
              <a:t>s web belt in back.</a:t>
            </a:r>
          </a:p>
          <a:p>
            <a:pPr eaLnBrk="1" hangingPunct="1"/>
            <a:r>
              <a:rPr lang="en-US" altLang="en-US" dirty="0">
                <a:latin typeface="Arial" panose="020B0604020202020204" pitchFamily="34" charset="0"/>
              </a:rPr>
              <a:t>Lift and go.</a:t>
            </a:r>
          </a:p>
        </p:txBody>
      </p:sp>
      <p:sp>
        <p:nvSpPr>
          <p:cNvPr id="124931"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24932"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628BB29-4E76-4C7E-85BF-DB78FFF51C90}" type="datetime1">
              <a:rPr lang="en-US" altLang="en-US" sz="1200"/>
              <a:pPr eaLnBrk="1" hangingPunct="1"/>
              <a:t>10/10/2017</a:t>
            </a:fld>
            <a:endParaRPr lang="en-US" altLang="en-US" sz="1200" dirty="0"/>
          </a:p>
        </p:txBody>
      </p:sp>
      <p:sp>
        <p:nvSpPr>
          <p:cNvPr id="124933"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24934"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327C9EC-5BEB-43B5-8941-46511FA9B3C5}" type="slidenum">
              <a:rPr lang="en-US" altLang="en-US" sz="1200"/>
              <a:pPr eaLnBrk="1" hangingPunct="1"/>
              <a:t>39</a:t>
            </a:fld>
            <a:endParaRPr lang="en-US" altLang="en-US" sz="1200" dirty="0"/>
          </a:p>
        </p:txBody>
      </p:sp>
    </p:spTree>
    <p:extLst>
      <p:ext uri="{BB962C8B-B14F-4D97-AF65-F5344CB8AC3E}">
        <p14:creationId xmlns:p14="http://schemas.microsoft.com/office/powerpoint/2010/main" val="1729226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69634"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FD1B87E4-4F60-4D49-8410-F705AB8611CA}" type="datetime1">
              <a:rPr lang="en-US" altLang="en-US" sz="1200"/>
              <a:pPr eaLnBrk="1" hangingPunct="1"/>
              <a:t>10/10/2017</a:t>
            </a:fld>
            <a:endParaRPr lang="en-US" altLang="en-US" sz="1200" dirty="0"/>
          </a:p>
        </p:txBody>
      </p:sp>
      <p:sp>
        <p:nvSpPr>
          <p:cNvPr id="69635"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6963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87A3DFE-AFE2-4360-9E30-0574429209D7}" type="slidenum">
              <a:rPr lang="en-US" altLang="en-US" sz="1200"/>
              <a:pPr eaLnBrk="1" hangingPunct="1"/>
              <a:t>4</a:t>
            </a:fld>
            <a:endParaRPr lang="en-US" altLang="en-US" sz="1200" dirty="0"/>
          </a:p>
        </p:txBody>
      </p:sp>
      <p:sp>
        <p:nvSpPr>
          <p:cNvPr id="69637" name="Rectangle 2"/>
          <p:cNvSpPr>
            <a:spLocks noGrp="1" noRot="1" noChangeAspect="1" noChangeArrowheads="1" noTextEdit="1"/>
          </p:cNvSpPr>
          <p:nvPr>
            <p:ph type="sldImg"/>
          </p:nvPr>
        </p:nvSpPr>
        <p:spPr>
          <a:ln/>
        </p:spPr>
      </p:sp>
      <p:sp>
        <p:nvSpPr>
          <p:cNvPr id="6963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guidelines.</a:t>
            </a:r>
          </a:p>
          <a:p>
            <a:pPr eaLnBrk="1" hangingPunct="1"/>
            <a:endParaRPr lang="en-US" altLang="en-US" dirty="0">
              <a:latin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a:cs typeface="ＭＳ Ｐゴシック"/>
              </a:rPr>
              <a:t>(Note: All of the slides entitled “Care Under Fire Guidelines” - as this one is - should be read verbatim. Every slide with this title shows an excerpt from the Guidelines document.)</a:t>
            </a:r>
          </a:p>
        </p:txBody>
      </p:sp>
    </p:spTree>
    <p:extLst>
      <p:ext uri="{BB962C8B-B14F-4D97-AF65-F5344CB8AC3E}">
        <p14:creationId xmlns:p14="http://schemas.microsoft.com/office/powerpoint/2010/main" val="7939892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a:ln/>
        </p:spPr>
      </p:sp>
      <p:sp>
        <p:nvSpPr>
          <p:cNvPr id="1269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Technique</a:t>
            </a:r>
            <a:r>
              <a:rPr lang="en-US" altLang="en-US">
                <a:latin typeface="Arial" panose="020B0604020202020204" pitchFamily="34" charset="0"/>
              </a:rPr>
              <a:t>: The </a:t>
            </a:r>
            <a:r>
              <a:rPr lang="en-US" altLang="en-US" dirty="0">
                <a:latin typeface="Arial" panose="020B0604020202020204" pitchFamily="34" charset="0"/>
              </a:rPr>
              <a:t>rescuer squats; the casualty</a:t>
            </a:r>
            <a:r>
              <a:rPr lang="ja-JP" altLang="en-US" dirty="0">
                <a:latin typeface="Arial" panose="020B0604020202020204" pitchFamily="34" charset="0"/>
              </a:rPr>
              <a:t>’</a:t>
            </a:r>
            <a:r>
              <a:rPr lang="en-US" altLang="ja-JP" dirty="0">
                <a:latin typeface="Arial" panose="020B0604020202020204" pitchFamily="34" charset="0"/>
              </a:rPr>
              <a:t>s arms are wrapped around rescuer</a:t>
            </a:r>
            <a:r>
              <a:rPr lang="ja-JP" altLang="en-US" dirty="0">
                <a:latin typeface="Arial" panose="020B0604020202020204" pitchFamily="34" charset="0"/>
              </a:rPr>
              <a:t>’</a:t>
            </a:r>
            <a:r>
              <a:rPr lang="en-US" altLang="ja-JP" dirty="0">
                <a:latin typeface="Arial" panose="020B0604020202020204" pitchFamily="34" charset="0"/>
              </a:rPr>
              <a:t>s neck; The casualty’s free arm is trapped under the held arm; the rescuer lifts with his legs.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Advantages:    Only</a:t>
            </a:r>
            <a:r>
              <a:rPr lang="en-US" altLang="en-US" baseline="0" dirty="0">
                <a:latin typeface="Arial" panose="020B0604020202020204" pitchFamily="34" charset="0"/>
              </a:rPr>
              <a:t> o</a:t>
            </a:r>
            <a:r>
              <a:rPr lang="en-US" altLang="en-US" dirty="0">
                <a:latin typeface="Arial" panose="020B0604020202020204" pitchFamily="34" charset="0"/>
              </a:rPr>
              <a:t>ne rescuer</a:t>
            </a:r>
          </a:p>
          <a:p>
            <a:pPr eaLnBrk="1" hangingPunct="1"/>
            <a:r>
              <a:rPr lang="en-US" altLang="en-US" dirty="0">
                <a:latin typeface="Arial" panose="020B0604020202020204" pitchFamily="34" charset="0"/>
              </a:rPr>
              <a:t>                        May be useful in situations where a drag is not a good option</a:t>
            </a:r>
          </a:p>
          <a:p>
            <a:pPr eaLnBrk="1" hangingPunct="1"/>
            <a:r>
              <a:rPr lang="en-US" altLang="en-US" dirty="0">
                <a:latin typeface="Arial" panose="020B0604020202020204" pitchFamily="34" charset="0"/>
              </a:rPr>
              <a:t>                        Works much better than the</a:t>
            </a:r>
            <a:r>
              <a:rPr lang="en-US" altLang="en-US" baseline="0" dirty="0">
                <a:latin typeface="Arial" panose="020B0604020202020204" pitchFamily="34" charset="0"/>
              </a:rPr>
              <a:t> </a:t>
            </a:r>
            <a:r>
              <a:rPr lang="en-US" altLang="en-US" dirty="0">
                <a:latin typeface="Arial" panose="020B0604020202020204" pitchFamily="34" charset="0"/>
              </a:rPr>
              <a:t>fireman</a:t>
            </a:r>
            <a:r>
              <a:rPr lang="ja-JP" altLang="en-US" dirty="0">
                <a:latin typeface="Arial" panose="020B0604020202020204" pitchFamily="34" charset="0"/>
              </a:rPr>
              <a:t>’</a:t>
            </a:r>
            <a:r>
              <a:rPr lang="en-US" altLang="ja-JP" dirty="0">
                <a:latin typeface="Arial" panose="020B0604020202020204" pitchFamily="34" charset="0"/>
              </a:rPr>
              <a:t>s carry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Disadvantages:   Hard to accomplish with the rescuer’s and/or the casualty</a:t>
            </a:r>
            <a:r>
              <a:rPr lang="ja-JP" altLang="en-US" dirty="0">
                <a:latin typeface="Arial" panose="020B0604020202020204" pitchFamily="34" charset="0"/>
              </a:rPr>
              <a:t>’</a:t>
            </a:r>
            <a:r>
              <a:rPr lang="en-US" altLang="ja-JP" dirty="0">
                <a:latin typeface="Arial" panose="020B0604020202020204" pitchFamily="34" charset="0"/>
              </a:rPr>
              <a:t>s kit in place</a:t>
            </a:r>
          </a:p>
          <a:p>
            <a:pPr eaLnBrk="1" hangingPunct="1"/>
            <a:r>
              <a:rPr lang="en-US" altLang="en-US" dirty="0">
                <a:latin typeface="Arial" panose="020B0604020202020204" pitchFamily="34" charset="0"/>
              </a:rPr>
              <a:t>                            Difficult when rescuer is small and casualty is large</a:t>
            </a:r>
          </a:p>
          <a:p>
            <a:pPr eaLnBrk="1" hangingPunct="1"/>
            <a:r>
              <a:rPr lang="en-US" altLang="en-US" dirty="0">
                <a:latin typeface="Arial" panose="020B0604020202020204" pitchFamily="34" charset="0"/>
              </a:rPr>
              <a:t>                            Often slower than dragging</a:t>
            </a:r>
          </a:p>
          <a:p>
            <a:pPr eaLnBrk="1" hangingPunct="1"/>
            <a:r>
              <a:rPr lang="en-US" altLang="en-US" dirty="0">
                <a:latin typeface="Arial" panose="020B0604020202020204" pitchFamily="34" charset="0"/>
              </a:rPr>
              <a:t>                            Presents a high profile for both rescuer and casualty</a:t>
            </a:r>
          </a:p>
        </p:txBody>
      </p:sp>
      <p:sp>
        <p:nvSpPr>
          <p:cNvPr id="126979"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26980"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BE61313-56A4-4FFD-9433-5319E07C079E}" type="datetime1">
              <a:rPr lang="en-US" altLang="en-US" sz="1200"/>
              <a:pPr eaLnBrk="1" hangingPunct="1"/>
              <a:t>10/10/2017</a:t>
            </a:fld>
            <a:endParaRPr lang="en-US" altLang="en-US" sz="1200" dirty="0"/>
          </a:p>
        </p:txBody>
      </p:sp>
      <p:sp>
        <p:nvSpPr>
          <p:cNvPr id="126981"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26982"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8622FBE-1975-4DF3-97AA-455B1C06702B}" type="slidenum">
              <a:rPr lang="en-US" altLang="en-US" sz="1200"/>
              <a:pPr eaLnBrk="1" hangingPunct="1"/>
              <a:t>40</a:t>
            </a:fld>
            <a:endParaRPr lang="en-US" altLang="en-US" sz="1200" dirty="0"/>
          </a:p>
        </p:txBody>
      </p:sp>
    </p:spTree>
    <p:extLst>
      <p:ext uri="{BB962C8B-B14F-4D97-AF65-F5344CB8AC3E}">
        <p14:creationId xmlns:p14="http://schemas.microsoft.com/office/powerpoint/2010/main" val="18845539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noTextEdit="1"/>
          </p:cNvSpPr>
          <p:nvPr>
            <p:ph type="sldImg"/>
          </p:nvPr>
        </p:nvSpPr>
        <p:spPr>
          <a:ln/>
        </p:spPr>
      </p:sp>
      <p:sp>
        <p:nvSpPr>
          <p:cNvPr id="1290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This is a good example of how NOT to carry your casualty.</a:t>
            </a:r>
          </a:p>
          <a:p>
            <a:pPr eaLnBrk="1" hangingPunct="1"/>
            <a:endParaRPr lang="en-US" altLang="en-US" dirty="0">
              <a:latin typeface="Arial" panose="020B0604020202020204" pitchFamily="34" charset="0"/>
            </a:endParaRPr>
          </a:p>
          <a:p>
            <a:r>
              <a:rPr lang="en-US" altLang="en-US" dirty="0">
                <a:latin typeface="Arial" panose="020B0604020202020204" pitchFamily="34" charset="0"/>
              </a:rPr>
              <a:t>For the practical exercise:</a:t>
            </a:r>
            <a:br>
              <a:rPr lang="en-US" altLang="en-US" dirty="0">
                <a:latin typeface="Arial" panose="020B0604020202020204" pitchFamily="34" charset="0"/>
              </a:rPr>
            </a:br>
            <a:r>
              <a:rPr lang="en-US" altLang="en-US" dirty="0">
                <a:latin typeface="Arial" panose="020B0604020202020204" pitchFamily="34" charset="0"/>
              </a:rPr>
              <a:t>Break up into groups of 6 or fewer students per instructor.</a:t>
            </a:r>
          </a:p>
          <a:p>
            <a:r>
              <a:rPr lang="en-US" altLang="en-US" dirty="0">
                <a:latin typeface="Arial" panose="020B0604020202020204" pitchFamily="34" charset="0"/>
              </a:rPr>
              <a:t>Use the Drags and Caries Skill Sheet.</a:t>
            </a:r>
          </a:p>
          <a:p>
            <a:r>
              <a:rPr lang="en-US" altLang="en-US" dirty="0">
                <a:latin typeface="Arial" panose="020B0604020202020204" pitchFamily="34" charset="0"/>
              </a:rPr>
              <a:t>Practice </a:t>
            </a:r>
            <a:r>
              <a:rPr lang="en-US" altLang="en-US">
                <a:latin typeface="Arial" panose="020B0604020202020204" pitchFamily="34" charset="0"/>
              </a:rPr>
              <a:t>all the </a:t>
            </a:r>
            <a:r>
              <a:rPr lang="en-US" altLang="en-US" dirty="0">
                <a:latin typeface="Arial" panose="020B0604020202020204" pitchFamily="34" charset="0"/>
              </a:rPr>
              <a:t>carries covered.</a:t>
            </a:r>
          </a:p>
          <a:p>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
        <p:nvSpPr>
          <p:cNvPr id="129027" name="Header Placeholder 3"/>
          <p:cNvSpPr txBox="1">
            <a:spLocks noGrp="1"/>
          </p:cNvSpPr>
          <p:nvPr/>
        </p:nvSpPr>
        <p:spPr bwMode="auto">
          <a:xfrm>
            <a:off x="0"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29028" name="Date Placeholder 4"/>
          <p:cNvSpPr txBox="1">
            <a:spLocks noGrp="1"/>
          </p:cNvSpPr>
          <p:nvPr/>
        </p:nvSpPr>
        <p:spPr bwMode="auto">
          <a:xfrm>
            <a:off x="3970338"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30F2FB8C-E40A-4B04-9592-7FD2045B64B9}" type="datetime1">
              <a:rPr lang="en-US" altLang="en-US" sz="1200"/>
              <a:pPr algn="r" eaLnBrk="1" hangingPunct="1"/>
              <a:t>10/10/2017</a:t>
            </a:fld>
            <a:endParaRPr lang="en-US" altLang="en-US" sz="1200" dirty="0"/>
          </a:p>
        </p:txBody>
      </p:sp>
      <p:sp>
        <p:nvSpPr>
          <p:cNvPr id="129029" name="Footer Placeholder 5"/>
          <p:cNvSpPr txBox="1">
            <a:spLocks noGrp="1"/>
          </p:cNvSpPr>
          <p:nvPr/>
        </p:nvSpPr>
        <p:spPr bwMode="auto">
          <a:xfrm>
            <a:off x="0"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29030" name="Slide Number Placeholder 6"/>
          <p:cNvSpPr txBox="1">
            <a:spLocks noGrp="1"/>
          </p:cNvSpPr>
          <p:nvPr/>
        </p:nvSpPr>
        <p:spPr bwMode="auto">
          <a:xfrm>
            <a:off x="3970338"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B13DD135-F0D0-4D8B-87BB-397497C8E2A8}" type="slidenum">
              <a:rPr lang="en-US" altLang="en-US" sz="1200"/>
              <a:pPr algn="r" eaLnBrk="1" hangingPunct="1"/>
              <a:t>41</a:t>
            </a:fld>
            <a:endParaRPr lang="en-US" altLang="en-US" sz="1200" dirty="0"/>
          </a:p>
        </p:txBody>
      </p:sp>
    </p:spTree>
    <p:extLst>
      <p:ext uri="{BB962C8B-B14F-4D97-AF65-F5344CB8AC3E}">
        <p14:creationId xmlns:p14="http://schemas.microsoft.com/office/powerpoint/2010/main" val="10022497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txBox="1">
            <a:spLocks noGrp="1" noChangeArrowheads="1"/>
          </p:cNvSpPr>
          <p:nvPr/>
        </p:nvSpPr>
        <p:spPr bwMode="auto">
          <a:xfrm>
            <a:off x="0"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31074" name="Rectangle 3"/>
          <p:cNvSpPr txBox="1">
            <a:spLocks noGrp="1" noChangeArrowheads="1"/>
          </p:cNvSpPr>
          <p:nvPr/>
        </p:nvSpPr>
        <p:spPr bwMode="auto">
          <a:xfrm>
            <a:off x="3970338"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324C5718-5116-4C11-BFFC-DE0FADD5DB0F}" type="datetime1">
              <a:rPr lang="en-US" altLang="en-US" sz="1200"/>
              <a:pPr algn="r" eaLnBrk="1" hangingPunct="1"/>
              <a:t>10/10/2017</a:t>
            </a:fld>
            <a:endParaRPr lang="en-US" altLang="en-US" sz="1200" dirty="0"/>
          </a:p>
        </p:txBody>
      </p:sp>
      <p:sp>
        <p:nvSpPr>
          <p:cNvPr id="131075" name="Rectangle 6"/>
          <p:cNvSpPr txBox="1">
            <a:spLocks noGrp="1" noChangeArrowheads="1"/>
          </p:cNvSpPr>
          <p:nvPr/>
        </p:nvSpPr>
        <p:spPr bwMode="auto">
          <a:xfrm>
            <a:off x="0"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31076"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6F7FBCB-1A77-4193-9FD5-936D61F712EF}" type="slidenum">
              <a:rPr lang="en-US" altLang="en-US" sz="1200"/>
              <a:pPr algn="r" eaLnBrk="1" hangingPunct="1"/>
              <a:t>42</a:t>
            </a:fld>
            <a:endParaRPr lang="en-US" altLang="en-US" sz="1200" dirty="0"/>
          </a:p>
        </p:txBody>
      </p:sp>
      <p:sp>
        <p:nvSpPr>
          <p:cNvPr id="131077" name="Rectangle 2"/>
          <p:cNvSpPr>
            <a:spLocks noGrp="1" noRot="1" noChangeAspect="1" noChangeArrowheads="1" noTextEdit="1"/>
          </p:cNvSpPr>
          <p:nvPr>
            <p:ph type="sldImg"/>
          </p:nvPr>
        </p:nvSpPr>
        <p:spPr>
          <a:ln/>
        </p:spPr>
      </p:sp>
      <p:sp>
        <p:nvSpPr>
          <p:cNvPr id="13107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If flammable liquids like petroleum products cause a fire on the casualty</a:t>
            </a:r>
            <a:r>
              <a:rPr lang="ja-JP" altLang="en-US" dirty="0">
                <a:latin typeface="Arial" panose="020B0604020202020204" pitchFamily="34" charset="0"/>
              </a:rPr>
              <a:t>’</a:t>
            </a:r>
            <a:r>
              <a:rPr lang="en-US" altLang="ja-JP" dirty="0">
                <a:latin typeface="Arial" panose="020B0604020202020204" pitchFamily="34" charset="0"/>
              </a:rPr>
              <a:t>s clothing that you can</a:t>
            </a:r>
            <a:r>
              <a:rPr lang="ja-JP" altLang="en-US" dirty="0">
                <a:latin typeface="Arial" panose="020B0604020202020204" pitchFamily="34" charset="0"/>
              </a:rPr>
              <a:t>’</a:t>
            </a:r>
            <a:r>
              <a:rPr lang="en-US" altLang="ja-JP" dirty="0">
                <a:latin typeface="Arial" panose="020B0604020202020204" pitchFamily="34" charset="0"/>
              </a:rPr>
              <a:t>t put out, then you’ll have to cut the burning garments off.</a:t>
            </a:r>
            <a:endParaRPr lang="en-US" altLang="en-US" dirty="0">
              <a:latin typeface="Arial" panose="020B0604020202020204" pitchFamily="34" charset="0"/>
            </a:endParaRPr>
          </a:p>
        </p:txBody>
      </p:sp>
    </p:spTree>
    <p:extLst>
      <p:ext uri="{BB962C8B-B14F-4D97-AF65-F5344CB8AC3E}">
        <p14:creationId xmlns:p14="http://schemas.microsoft.com/office/powerpoint/2010/main" val="26966061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txBox="1">
            <a:spLocks noGrp="1" noChangeArrowheads="1"/>
          </p:cNvSpPr>
          <p:nvPr/>
        </p:nvSpPr>
        <p:spPr bwMode="auto">
          <a:xfrm>
            <a:off x="0"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33122" name="Rectangle 3"/>
          <p:cNvSpPr txBox="1">
            <a:spLocks noGrp="1" noChangeArrowheads="1"/>
          </p:cNvSpPr>
          <p:nvPr/>
        </p:nvSpPr>
        <p:spPr bwMode="auto">
          <a:xfrm>
            <a:off x="3970338" y="0"/>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7032C5AE-B0F4-4100-B43F-8660E185F869}" type="datetime1">
              <a:rPr lang="en-US" altLang="en-US" sz="1200"/>
              <a:pPr algn="r" eaLnBrk="1" hangingPunct="1"/>
              <a:t>10/10/2017</a:t>
            </a:fld>
            <a:endParaRPr lang="en-US" altLang="en-US" sz="1200" dirty="0"/>
          </a:p>
        </p:txBody>
      </p:sp>
      <p:sp>
        <p:nvSpPr>
          <p:cNvPr id="133123" name="Rectangle 6"/>
          <p:cNvSpPr txBox="1">
            <a:spLocks noGrp="1" noChangeArrowheads="1"/>
          </p:cNvSpPr>
          <p:nvPr/>
        </p:nvSpPr>
        <p:spPr bwMode="auto">
          <a:xfrm>
            <a:off x="0"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33124"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B0F5A3C-E395-4DBD-9C67-12195EC28280}" type="slidenum">
              <a:rPr lang="en-US" altLang="en-US" sz="1200"/>
              <a:pPr algn="r" eaLnBrk="1" hangingPunct="1"/>
              <a:t>43</a:t>
            </a:fld>
            <a:endParaRPr lang="en-US" altLang="en-US" sz="1200" dirty="0"/>
          </a:p>
        </p:txBody>
      </p:sp>
      <p:sp>
        <p:nvSpPr>
          <p:cNvPr id="133125" name="Rectangle 2"/>
          <p:cNvSpPr>
            <a:spLocks noGrp="1" noRot="1" noChangeAspect="1" noChangeArrowheads="1" noTextEdit="1"/>
          </p:cNvSpPr>
          <p:nvPr>
            <p:ph type="sldImg"/>
          </p:nvPr>
        </p:nvSpPr>
        <p:spPr>
          <a:ln/>
        </p:spPr>
      </p:sp>
      <p:sp>
        <p:nvSpPr>
          <p:cNvPr id="13312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sz="1400" dirty="0">
                <a:latin typeface="Times New Roman" panose="02020603050405020304" pitchFamily="18" charset="0"/>
                <a:cs typeface="Times New Roman" panose="02020603050405020304" pitchFamily="18" charset="0"/>
              </a:rPr>
              <a:t>Flame-resistant clothing can protect you from burn injuries.</a:t>
            </a:r>
          </a:p>
          <a:p>
            <a:pPr eaLnBrk="1" hangingPunct="1"/>
            <a:r>
              <a:rPr lang="en-US" altLang="en-US" sz="1400" dirty="0">
                <a:latin typeface="Times New Roman" panose="02020603050405020304" pitchFamily="18" charset="0"/>
                <a:cs typeface="Times New Roman" panose="02020603050405020304" pitchFamily="18" charset="0"/>
              </a:rPr>
              <a:t>Your unit should acquire these clothing items if you don</a:t>
            </a:r>
            <a:r>
              <a:rPr lang="ja-JP" altLang="en-US" sz="1400" dirty="0">
                <a:latin typeface="Times New Roman" panose="02020603050405020304" pitchFamily="18" charset="0"/>
                <a:cs typeface="Times New Roman" panose="02020603050405020304" pitchFamily="18" charset="0"/>
              </a:rPr>
              <a:t>’</a:t>
            </a:r>
            <a:r>
              <a:rPr lang="en-US" altLang="ja-JP" sz="1400" dirty="0">
                <a:latin typeface="Times New Roman" panose="02020603050405020304" pitchFamily="18" charset="0"/>
                <a:cs typeface="Times New Roman" panose="02020603050405020304" pitchFamily="18" charset="0"/>
              </a:rPr>
              <a:t>t have them already.</a:t>
            </a:r>
            <a:endParaRPr lang="en-US"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54123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35170"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DE0B2FE3-1A3B-49D6-9704-486BD5ACF169}" type="datetime1">
              <a:rPr lang="en-US" altLang="en-US" sz="1200"/>
              <a:pPr eaLnBrk="1" hangingPunct="1"/>
              <a:t>10/10/2017</a:t>
            </a:fld>
            <a:endParaRPr lang="en-US" altLang="en-US" sz="1200" dirty="0"/>
          </a:p>
        </p:txBody>
      </p:sp>
      <p:sp>
        <p:nvSpPr>
          <p:cNvPr id="135171"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3517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90F4085-A673-451F-BD0C-A212B7AC3141}" type="slidenum">
              <a:rPr lang="en-US" altLang="en-US" sz="1200"/>
              <a:pPr eaLnBrk="1" hangingPunct="1"/>
              <a:t>44</a:t>
            </a:fld>
            <a:endParaRPr lang="en-US" altLang="en-US" sz="1200" dirty="0"/>
          </a:p>
        </p:txBody>
      </p:sp>
      <p:sp>
        <p:nvSpPr>
          <p:cNvPr id="135173" name="Rectangle 2"/>
          <p:cNvSpPr>
            <a:spLocks noGrp="1" noRot="1" noChangeAspect="1" noChangeArrowheads="1" noTextEdit="1"/>
          </p:cNvSpPr>
          <p:nvPr>
            <p:ph type="sldImg"/>
          </p:nvPr>
        </p:nvSpPr>
        <p:spPr>
          <a:ln/>
        </p:spPr>
      </p:sp>
      <p:sp>
        <p:nvSpPr>
          <p:cNvPr id="135174" name="Rectangle 3"/>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sz="1400" dirty="0">
                <a:latin typeface="Arial" panose="020B0604020202020204" pitchFamily="34" charset="0"/>
              </a:rPr>
              <a:t>If you can only do ONE thing for the casualty – stop him from bleeding to death.</a:t>
            </a:r>
          </a:p>
          <a:p>
            <a:pPr eaLnBrk="1" hangingPunct="1"/>
            <a:r>
              <a:rPr lang="en-US" altLang="en-US" sz="1400" dirty="0">
                <a:latin typeface="Arial" panose="020B0604020202020204" pitchFamily="34" charset="0"/>
              </a:rPr>
              <a:t>Do not treat </a:t>
            </a:r>
            <a:r>
              <a:rPr lang="en-US" altLang="en-US" sz="1400" b="1" i="1" dirty="0">
                <a:latin typeface="Arial" panose="020B0604020202020204" pitchFamily="34" charset="0"/>
              </a:rPr>
              <a:t>minor</a:t>
            </a:r>
            <a:r>
              <a:rPr lang="en-US" altLang="en-US" sz="1400" dirty="0">
                <a:latin typeface="Arial" panose="020B0604020202020204" pitchFamily="34" charset="0"/>
              </a:rPr>
              <a:t> bleeding during Care Under Fire.</a:t>
            </a:r>
          </a:p>
        </p:txBody>
      </p:sp>
    </p:spTree>
    <p:extLst>
      <p:ext uri="{BB962C8B-B14F-4D97-AF65-F5344CB8AC3E}">
        <p14:creationId xmlns:p14="http://schemas.microsoft.com/office/powerpoint/2010/main" val="24469069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10/10/2017</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45</a:t>
            </a:fld>
            <a:endParaRPr lang="en-US" altLang="en-US" dirty="0"/>
          </a:p>
        </p:txBody>
      </p:sp>
    </p:spTree>
    <p:extLst>
      <p:ext uri="{BB962C8B-B14F-4D97-AF65-F5344CB8AC3E}">
        <p14:creationId xmlns:p14="http://schemas.microsoft.com/office/powerpoint/2010/main" val="42205820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10/10/2017</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46</a:t>
            </a:fld>
            <a:endParaRPr lang="en-US" altLang="en-US" dirty="0"/>
          </a:p>
        </p:txBody>
      </p:sp>
    </p:spTree>
    <p:extLst>
      <p:ext uri="{BB962C8B-B14F-4D97-AF65-F5344CB8AC3E}">
        <p14:creationId xmlns:p14="http://schemas.microsoft.com/office/powerpoint/2010/main" val="16200552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10/10/2017</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47</a:t>
            </a:fld>
            <a:endParaRPr lang="en-US" altLang="en-US" dirty="0"/>
          </a:p>
        </p:txBody>
      </p:sp>
    </p:spTree>
    <p:extLst>
      <p:ext uri="{BB962C8B-B14F-4D97-AF65-F5344CB8AC3E}">
        <p14:creationId xmlns:p14="http://schemas.microsoft.com/office/powerpoint/2010/main" val="39199733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10/10/2017</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48</a:t>
            </a:fld>
            <a:endParaRPr lang="en-US" altLang="en-US" dirty="0"/>
          </a:p>
        </p:txBody>
      </p:sp>
    </p:spTree>
    <p:extLst>
      <p:ext uri="{BB962C8B-B14F-4D97-AF65-F5344CB8AC3E}">
        <p14:creationId xmlns:p14="http://schemas.microsoft.com/office/powerpoint/2010/main" val="9570179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10/10/2017</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49</a:t>
            </a:fld>
            <a:endParaRPr lang="en-US" altLang="en-US" dirty="0"/>
          </a:p>
        </p:txBody>
      </p:sp>
    </p:spTree>
    <p:extLst>
      <p:ext uri="{BB962C8B-B14F-4D97-AF65-F5344CB8AC3E}">
        <p14:creationId xmlns:p14="http://schemas.microsoft.com/office/powerpoint/2010/main" val="2939850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71682"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01D54C2-CAAE-4616-9F4B-9F626ADD5EA6}" type="datetime1">
              <a:rPr lang="en-US" altLang="en-US" sz="1200"/>
              <a:pPr eaLnBrk="1" hangingPunct="1"/>
              <a:t>10/10/2017</a:t>
            </a:fld>
            <a:endParaRPr lang="en-US" altLang="en-US" sz="1200" dirty="0"/>
          </a:p>
        </p:txBody>
      </p:sp>
      <p:sp>
        <p:nvSpPr>
          <p:cNvPr id="71683"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7168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0B979C9-2560-444A-A189-9A964D478EAE}" type="slidenum">
              <a:rPr lang="en-US" altLang="en-US" sz="1200"/>
              <a:pPr eaLnBrk="1" hangingPunct="1"/>
              <a:t>5</a:t>
            </a:fld>
            <a:endParaRPr lang="en-US" altLang="en-US" sz="1200" dirty="0"/>
          </a:p>
        </p:txBody>
      </p:sp>
      <p:sp>
        <p:nvSpPr>
          <p:cNvPr id="71685" name="Rectangle 2"/>
          <p:cNvSpPr>
            <a:spLocks noGrp="1" noRot="1" noChangeAspect="1" noChangeArrowheads="1" noTextEdit="1"/>
          </p:cNvSpPr>
          <p:nvPr>
            <p:ph type="sldImg"/>
          </p:nvPr>
        </p:nvSpPr>
        <p:spPr>
          <a:ln/>
        </p:spPr>
      </p:sp>
      <p:sp>
        <p:nvSpPr>
          <p:cNvPr id="7168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guidelines.</a:t>
            </a:r>
          </a:p>
        </p:txBody>
      </p:sp>
    </p:spTree>
    <p:extLst>
      <p:ext uri="{BB962C8B-B14F-4D97-AF65-F5344CB8AC3E}">
        <p14:creationId xmlns:p14="http://schemas.microsoft.com/office/powerpoint/2010/main" val="30570823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10/10/2017</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50</a:t>
            </a:fld>
            <a:endParaRPr lang="en-US" altLang="en-US" dirty="0"/>
          </a:p>
        </p:txBody>
      </p:sp>
    </p:spTree>
    <p:extLst>
      <p:ext uri="{BB962C8B-B14F-4D97-AF65-F5344CB8AC3E}">
        <p14:creationId xmlns:p14="http://schemas.microsoft.com/office/powerpoint/2010/main" val="20990558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37218"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B1A3528-E7E1-4FE5-9AD9-2246B4958B70}" type="datetime1">
              <a:rPr lang="en-US" altLang="en-US" sz="1200"/>
              <a:pPr eaLnBrk="1" hangingPunct="1"/>
              <a:t>10/10/2017</a:t>
            </a:fld>
            <a:endParaRPr lang="en-US" altLang="en-US" sz="1200" dirty="0"/>
          </a:p>
        </p:txBody>
      </p:sp>
      <p:sp>
        <p:nvSpPr>
          <p:cNvPr id="137219"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3722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4966DA9-885B-47E8-987C-45E13386DA00}" type="slidenum">
              <a:rPr lang="en-US" altLang="en-US" sz="1200"/>
              <a:pPr eaLnBrk="1" hangingPunct="1"/>
              <a:t>51</a:t>
            </a:fld>
            <a:endParaRPr lang="en-US" altLang="en-US" sz="1200" dirty="0"/>
          </a:p>
        </p:txBody>
      </p:sp>
      <p:sp>
        <p:nvSpPr>
          <p:cNvPr id="137221" name="Rectangle 2"/>
          <p:cNvSpPr>
            <a:spLocks noGrp="1" noRot="1" noChangeAspect="1" noChangeArrowheads="1" noTextEdit="1"/>
          </p:cNvSpPr>
          <p:nvPr>
            <p:ph type="sldImg"/>
          </p:nvPr>
        </p:nvSpPr>
        <p:spPr>
          <a:ln/>
        </p:spPr>
      </p:sp>
      <p:sp>
        <p:nvSpPr>
          <p:cNvPr id="1372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femoral artery and vein are the large vessels in the</a:t>
            </a:r>
            <a:r>
              <a:rPr lang="en-US" altLang="en-US" baseline="0" dirty="0">
                <a:latin typeface="Arial" panose="020B0604020202020204" pitchFamily="34" charset="0"/>
              </a:rPr>
              <a:t> thigh starting at the groin.</a:t>
            </a:r>
          </a:p>
          <a:p>
            <a:pPr eaLnBrk="1" hangingPunct="1"/>
            <a:r>
              <a:rPr lang="en-US" altLang="en-US" dirty="0">
                <a:latin typeface="Arial" panose="020B0604020202020204" pitchFamily="34" charset="0"/>
              </a:rPr>
              <a:t>Without hemorrhage control measures, 10% of animals that had these vessels transected in lab studies died within 3 minutes. </a:t>
            </a:r>
          </a:p>
        </p:txBody>
      </p:sp>
    </p:spTree>
    <p:extLst>
      <p:ext uri="{BB962C8B-B14F-4D97-AF65-F5344CB8AC3E}">
        <p14:creationId xmlns:p14="http://schemas.microsoft.com/office/powerpoint/2010/main" val="14637865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noTextEdit="1"/>
          </p:cNvSpPr>
          <p:nvPr>
            <p:ph type="sldImg"/>
          </p:nvPr>
        </p:nvSpPr>
        <p:spPr>
          <a:ln/>
        </p:spPr>
      </p:sp>
      <p:sp>
        <p:nvSpPr>
          <p:cNvPr id="13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rPr>
              <a:t>(Click on the photo to play the video.)</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dirty="0">
              <a:latin typeface="Arial" panose="020B0604020202020204" pitchFamily="34" charset="0"/>
            </a:endParaRPr>
          </a:p>
          <a:p>
            <a:pPr eaLnBrk="1" hangingPunct="1"/>
            <a:r>
              <a:rPr lang="en-US" altLang="en-US" dirty="0">
                <a:latin typeface="Arial" panose="020B0604020202020204" pitchFamily="34" charset="0"/>
              </a:rPr>
              <a:t>This is FEMORAL ARTERTY bleeding in a pig.</a:t>
            </a:r>
          </a:p>
          <a:p>
            <a:pPr eaLnBrk="1" hangingPunct="1"/>
            <a:r>
              <a:rPr lang="en-US" altLang="en-US" dirty="0">
                <a:latin typeface="Arial" panose="020B0604020202020204" pitchFamily="34" charset="0"/>
              </a:rPr>
              <a:t>It does not take long to die from this.</a:t>
            </a:r>
          </a:p>
          <a:p>
            <a:pPr eaLnBrk="1" hangingPunct="1"/>
            <a:endParaRPr lang="en-US" altLang="en-US" dirty="0">
              <a:latin typeface="Arial" panose="020B0604020202020204" pitchFamily="34" charset="0"/>
            </a:endParaRPr>
          </a:p>
        </p:txBody>
      </p:sp>
      <p:sp>
        <p:nvSpPr>
          <p:cNvPr id="139267"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39268"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367C768-8EF1-4548-A1FD-09CD7752BE54}" type="datetime1">
              <a:rPr lang="en-US" altLang="en-US" sz="1200"/>
              <a:pPr eaLnBrk="1" hangingPunct="1"/>
              <a:t>10/10/2017</a:t>
            </a:fld>
            <a:endParaRPr lang="en-US" altLang="en-US" sz="1200" dirty="0"/>
          </a:p>
        </p:txBody>
      </p:sp>
      <p:sp>
        <p:nvSpPr>
          <p:cNvPr id="139269"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39270"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C4C3F37-78A4-46D9-B8A3-9C6CA02C96B6}" type="slidenum">
              <a:rPr lang="en-US" altLang="en-US" sz="1200"/>
              <a:pPr eaLnBrk="1" hangingPunct="1"/>
              <a:t>52</a:t>
            </a:fld>
            <a:endParaRPr lang="en-US" altLang="en-US" sz="1200" dirty="0"/>
          </a:p>
        </p:txBody>
      </p:sp>
    </p:spTree>
    <p:extLst>
      <p:ext uri="{BB962C8B-B14F-4D97-AF65-F5344CB8AC3E}">
        <p14:creationId xmlns:p14="http://schemas.microsoft.com/office/powerpoint/2010/main" val="334621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noTextEdit="1"/>
          </p:cNvSpPr>
          <p:nvPr>
            <p:ph type="sldImg"/>
          </p:nvPr>
        </p:nvSpPr>
        <p:spPr>
          <a:ln/>
        </p:spPr>
      </p:sp>
      <p:sp>
        <p:nvSpPr>
          <p:cNvPr id="14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Read the text.</a:t>
            </a:r>
          </a:p>
          <a:p>
            <a:endParaRPr lang="en-US" altLang="en-US" dirty="0">
              <a:latin typeface="Arial" panose="020B0604020202020204" pitchFamily="34" charset="0"/>
            </a:endParaRPr>
          </a:p>
          <a:p>
            <a:r>
              <a:rPr lang="en-US" altLang="en-US" dirty="0">
                <a:latin typeface="Arial" panose="020B0604020202020204" pitchFamily="34" charset="0"/>
              </a:rPr>
              <a:t>DO NOT bury your tourniquet at the bottom of your pack.</a:t>
            </a:r>
          </a:p>
        </p:txBody>
      </p:sp>
      <p:sp>
        <p:nvSpPr>
          <p:cNvPr id="14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3FFDD97-1C5E-4569-961F-68292D0FA211}" type="slidenum">
              <a:rPr lang="en-US" altLang="en-US" sz="1200"/>
              <a:pPr eaLnBrk="1" hangingPunct="1"/>
              <a:t>53</a:t>
            </a:fld>
            <a:endParaRPr lang="en-US" altLang="en-US" sz="1200" dirty="0"/>
          </a:p>
        </p:txBody>
      </p:sp>
    </p:spTree>
    <p:extLst>
      <p:ext uri="{BB962C8B-B14F-4D97-AF65-F5344CB8AC3E}">
        <p14:creationId xmlns:p14="http://schemas.microsoft.com/office/powerpoint/2010/main" val="10734808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noTextEdit="1"/>
          </p:cNvSpPr>
          <p:nvPr>
            <p:ph type="sldImg"/>
          </p:nvPr>
        </p:nvSpPr>
        <p:spPr>
          <a:ln/>
        </p:spPr>
      </p:sp>
      <p:sp>
        <p:nvSpPr>
          <p:cNvPr id="1433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rPr>
              <a:t>If you have severe extremity bleeding in Care Under Fire, forget about direct pressure, pressure dressings, or anything else. Go directly to a tourniquet.</a:t>
            </a:r>
          </a:p>
          <a:p>
            <a:pPr eaLnBrk="1" hangingPunct="1"/>
            <a:endParaRPr lang="en-US" altLang="en-US" dirty="0">
              <a:latin typeface="Arial" panose="020B0604020202020204" pitchFamily="34" charset="0"/>
            </a:endParaRPr>
          </a:p>
        </p:txBody>
      </p:sp>
      <p:sp>
        <p:nvSpPr>
          <p:cNvPr id="143363"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43364"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B80A1CC-EA72-4D55-9257-BAD2C623123D}" type="datetime1">
              <a:rPr lang="en-US" altLang="en-US" sz="1200"/>
              <a:pPr eaLnBrk="1" hangingPunct="1"/>
              <a:t>10/10/2017</a:t>
            </a:fld>
            <a:endParaRPr lang="en-US" altLang="en-US" sz="1200" dirty="0"/>
          </a:p>
        </p:txBody>
      </p:sp>
      <p:sp>
        <p:nvSpPr>
          <p:cNvPr id="143365"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43366"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EE4BB9E-309D-48F3-A279-D491C0CD7486}" type="slidenum">
              <a:rPr lang="en-US" altLang="en-US" sz="1200"/>
              <a:pPr eaLnBrk="1" hangingPunct="1"/>
              <a:t>54</a:t>
            </a:fld>
            <a:endParaRPr lang="en-US" altLang="en-US" sz="1200" dirty="0"/>
          </a:p>
        </p:txBody>
      </p:sp>
    </p:spTree>
    <p:extLst>
      <p:ext uri="{BB962C8B-B14F-4D97-AF65-F5344CB8AC3E}">
        <p14:creationId xmlns:p14="http://schemas.microsoft.com/office/powerpoint/2010/main" val="35003610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45410"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A028366-68C9-4351-8D4A-107F6F528C5C}" type="datetime1">
              <a:rPr lang="en-US" altLang="en-US" sz="1200"/>
              <a:pPr eaLnBrk="1" hangingPunct="1"/>
              <a:t>10/10/2017</a:t>
            </a:fld>
            <a:endParaRPr lang="en-US" altLang="en-US" sz="1200" dirty="0"/>
          </a:p>
        </p:txBody>
      </p:sp>
      <p:sp>
        <p:nvSpPr>
          <p:cNvPr id="145411"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4541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F853975-D379-4F34-8238-355E2F35DA0D}" type="slidenum">
              <a:rPr lang="en-US" altLang="en-US" sz="1200"/>
              <a:pPr eaLnBrk="1" hangingPunct="1"/>
              <a:t>55</a:t>
            </a:fld>
            <a:endParaRPr lang="en-US" altLang="en-US" sz="1200" dirty="0"/>
          </a:p>
        </p:txBody>
      </p:sp>
      <p:sp>
        <p:nvSpPr>
          <p:cNvPr id="145413" name="Rectangle 2"/>
          <p:cNvSpPr>
            <a:spLocks noGrp="1" noRot="1" noChangeAspect="1" noChangeArrowheads="1" noTextEdit="1"/>
          </p:cNvSpPr>
          <p:nvPr>
            <p:ph type="sldImg"/>
          </p:nvPr>
        </p:nvSpPr>
        <p:spPr>
          <a:ln/>
        </p:spPr>
      </p:sp>
      <p:sp>
        <p:nvSpPr>
          <p:cNvPr id="145414" name="Rectangle 3"/>
          <p:cNvSpPr>
            <a:spLocks noGrp="1" noChangeArrowheads="1"/>
          </p:cNvSpPr>
          <p:nvPr>
            <p:ph type="body" idx="1"/>
          </p:nvPr>
        </p:nvSpPr>
        <p:spPr>
          <a:xfrm>
            <a:off x="935038" y="4416425"/>
            <a:ext cx="5140325" cy="41830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medic in this Army unit was killed in the battle in which this soldier was wounded.</a:t>
            </a:r>
          </a:p>
          <a:p>
            <a:pPr eaLnBrk="1" hangingPunct="1"/>
            <a:r>
              <a:rPr lang="en-US" altLang="en-US" dirty="0">
                <a:latin typeface="Arial" panose="020B0604020202020204" pitchFamily="34" charset="0"/>
              </a:rPr>
              <a:t>Others in the unit attempted to control the bleeding from this soldier</a:t>
            </a:r>
            <a:r>
              <a:rPr lang="ja-JP" altLang="en-US" dirty="0">
                <a:latin typeface="Arial" panose="020B0604020202020204" pitchFamily="34" charset="0"/>
              </a:rPr>
              <a:t>’</a:t>
            </a:r>
            <a:r>
              <a:rPr lang="en-US" altLang="ja-JP" dirty="0">
                <a:latin typeface="Arial" panose="020B0604020202020204" pitchFamily="34" charset="0"/>
              </a:rPr>
              <a:t>s wound just below his left knee.</a:t>
            </a:r>
          </a:p>
          <a:p>
            <a:pPr eaLnBrk="1" hangingPunct="1"/>
            <a:r>
              <a:rPr lang="en-US" altLang="en-US" dirty="0">
                <a:latin typeface="Arial" panose="020B0604020202020204" pitchFamily="34" charset="0"/>
              </a:rPr>
              <a:t>These improvised tourniquets were ineffective, and the soldier bled to death.</a:t>
            </a:r>
          </a:p>
          <a:p>
            <a:pPr eaLnBrk="1" hangingPunct="1"/>
            <a:r>
              <a:rPr lang="en-US" altLang="en-US" dirty="0">
                <a:latin typeface="Arial" panose="020B0604020202020204" pitchFamily="34" charset="0"/>
              </a:rPr>
              <a:t>DON</a:t>
            </a:r>
            <a:r>
              <a:rPr lang="ja-JP" altLang="en-US" dirty="0">
                <a:latin typeface="Arial" panose="020B0604020202020204" pitchFamily="34" charset="0"/>
              </a:rPr>
              <a:t>”</a:t>
            </a:r>
            <a:r>
              <a:rPr lang="en-US" altLang="ja-JP" dirty="0">
                <a:latin typeface="Arial" panose="020B0604020202020204" pitchFamily="34" charset="0"/>
              </a:rPr>
              <a:t>T LET THIS HAPPEN TO YOUR BUDDIES!</a:t>
            </a:r>
            <a:endParaRPr lang="en-US" altLang="en-US" dirty="0">
              <a:latin typeface="Arial" panose="020B0604020202020204" pitchFamily="34" charset="0"/>
            </a:endParaRPr>
          </a:p>
        </p:txBody>
      </p:sp>
    </p:spTree>
    <p:extLst>
      <p:ext uri="{BB962C8B-B14F-4D97-AF65-F5344CB8AC3E}">
        <p14:creationId xmlns:p14="http://schemas.microsoft.com/office/powerpoint/2010/main" val="20776438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47458"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ABC6468-EB5B-4186-AF77-F3F59C19C545}" type="datetime1">
              <a:rPr lang="en-US" altLang="en-US" sz="1200"/>
              <a:pPr eaLnBrk="1" hangingPunct="1"/>
              <a:t>10/10/2017</a:t>
            </a:fld>
            <a:endParaRPr lang="en-US" altLang="en-US" sz="1200" dirty="0"/>
          </a:p>
        </p:txBody>
      </p:sp>
      <p:sp>
        <p:nvSpPr>
          <p:cNvPr id="147459"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4746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7F862FB-AEE3-494C-8136-14FA6638AF56}" type="slidenum">
              <a:rPr lang="en-US" altLang="en-US" sz="1200"/>
              <a:pPr eaLnBrk="1" hangingPunct="1"/>
              <a:t>56</a:t>
            </a:fld>
            <a:endParaRPr lang="en-US" altLang="en-US" sz="1200" dirty="0"/>
          </a:p>
        </p:txBody>
      </p:sp>
      <p:sp>
        <p:nvSpPr>
          <p:cNvPr id="147461" name="Rectangle 2"/>
          <p:cNvSpPr>
            <a:spLocks noGrp="1" noRot="1" noChangeAspect="1" noChangeArrowheads="1" noTextEdit="1"/>
          </p:cNvSpPr>
          <p:nvPr>
            <p:ph type="sldImg"/>
          </p:nvPr>
        </p:nvSpPr>
        <p:spPr>
          <a:ln/>
        </p:spPr>
      </p:sp>
      <p:sp>
        <p:nvSpPr>
          <p:cNvPr id="14746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text.</a:t>
            </a:r>
          </a:p>
        </p:txBody>
      </p:sp>
    </p:spTree>
    <p:extLst>
      <p:ext uri="{BB962C8B-B14F-4D97-AF65-F5344CB8AC3E}">
        <p14:creationId xmlns:p14="http://schemas.microsoft.com/office/powerpoint/2010/main" val="9985307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49506"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5C484E2-1F0E-493A-A92C-CD8DA7819751}" type="datetime1">
              <a:rPr lang="en-US" altLang="en-US" sz="1200"/>
              <a:pPr eaLnBrk="1" hangingPunct="1"/>
              <a:t>10/10/2017</a:t>
            </a:fld>
            <a:endParaRPr lang="en-US" altLang="en-US" sz="1200" dirty="0"/>
          </a:p>
        </p:txBody>
      </p:sp>
      <p:sp>
        <p:nvSpPr>
          <p:cNvPr id="149507"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4950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3B52E3F-43E4-40A2-858A-C41ED1D05531}" type="slidenum">
              <a:rPr lang="en-US" altLang="en-US" sz="1200"/>
              <a:pPr eaLnBrk="1" hangingPunct="1"/>
              <a:t>57</a:t>
            </a:fld>
            <a:endParaRPr lang="en-US" altLang="en-US" sz="1200" dirty="0"/>
          </a:p>
        </p:txBody>
      </p:sp>
      <p:sp>
        <p:nvSpPr>
          <p:cNvPr id="149509" name="Rectangle 2"/>
          <p:cNvSpPr>
            <a:spLocks noGrp="1" noRot="1" noChangeAspect="1" noChangeArrowheads="1" noTextEdit="1"/>
          </p:cNvSpPr>
          <p:nvPr>
            <p:ph type="sldImg"/>
          </p:nvPr>
        </p:nvSpPr>
        <p:spPr>
          <a:ln/>
        </p:spPr>
      </p:sp>
      <p:sp>
        <p:nvSpPr>
          <p:cNvPr id="14951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text.</a:t>
            </a:r>
          </a:p>
        </p:txBody>
      </p:sp>
    </p:spTree>
    <p:extLst>
      <p:ext uri="{BB962C8B-B14F-4D97-AF65-F5344CB8AC3E}">
        <p14:creationId xmlns:p14="http://schemas.microsoft.com/office/powerpoint/2010/main" val="7201935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49506"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5C484E2-1F0E-493A-A92C-CD8DA7819751}" type="datetime1">
              <a:rPr lang="en-US" altLang="en-US" sz="1200"/>
              <a:pPr eaLnBrk="1" hangingPunct="1"/>
              <a:t>10/10/2017</a:t>
            </a:fld>
            <a:endParaRPr lang="en-US" altLang="en-US" sz="1200" dirty="0"/>
          </a:p>
        </p:txBody>
      </p:sp>
      <p:sp>
        <p:nvSpPr>
          <p:cNvPr id="149507"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4950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3B52E3F-43E4-40A2-858A-C41ED1D05531}" type="slidenum">
              <a:rPr lang="en-US" altLang="en-US" sz="1200"/>
              <a:pPr eaLnBrk="1" hangingPunct="1"/>
              <a:t>58</a:t>
            </a:fld>
            <a:endParaRPr lang="en-US" altLang="en-US" sz="1200" dirty="0"/>
          </a:p>
        </p:txBody>
      </p:sp>
      <p:sp>
        <p:nvSpPr>
          <p:cNvPr id="149509" name="Rectangle 2"/>
          <p:cNvSpPr>
            <a:spLocks noGrp="1" noRot="1" noChangeAspect="1" noChangeArrowheads="1" noTextEdit="1"/>
          </p:cNvSpPr>
          <p:nvPr>
            <p:ph type="sldImg"/>
          </p:nvPr>
        </p:nvSpPr>
        <p:spPr>
          <a:ln/>
        </p:spPr>
      </p:sp>
      <p:sp>
        <p:nvSpPr>
          <p:cNvPr id="14951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text.</a:t>
            </a:r>
          </a:p>
        </p:txBody>
      </p:sp>
    </p:spTree>
    <p:extLst>
      <p:ext uri="{BB962C8B-B14F-4D97-AF65-F5344CB8AC3E}">
        <p14:creationId xmlns:p14="http://schemas.microsoft.com/office/powerpoint/2010/main" val="5142217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series of slides shows how to apply the CAT with</a:t>
            </a:r>
            <a:r>
              <a:rPr lang="en-US" baseline="0" dirty="0"/>
              <a:t> one hand to your own arm.</a:t>
            </a:r>
            <a:endParaRPr lang="en-US" dirty="0"/>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10/10/2017</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59</a:t>
            </a:fld>
            <a:endParaRPr lang="en-US" altLang="en-US" dirty="0"/>
          </a:p>
        </p:txBody>
      </p:sp>
    </p:spTree>
    <p:extLst>
      <p:ext uri="{BB962C8B-B14F-4D97-AF65-F5344CB8AC3E}">
        <p14:creationId xmlns:p14="http://schemas.microsoft.com/office/powerpoint/2010/main" val="3163564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txBox="1">
            <a:spLocks noGrp="1" noChangeArrowheads="1"/>
          </p:cNvSpPr>
          <p:nvPr/>
        </p:nvSpPr>
        <p:spPr bwMode="auto">
          <a:xfrm>
            <a:off x="0" y="0"/>
            <a:ext cx="30384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73730" name="Rectangle 3"/>
          <p:cNvSpPr txBox="1">
            <a:spLocks noGrp="1" noChangeArrowheads="1"/>
          </p:cNvSpPr>
          <p:nvPr/>
        </p:nvSpPr>
        <p:spPr bwMode="auto">
          <a:xfrm>
            <a:off x="3970338" y="0"/>
            <a:ext cx="30384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3602E0E7-2BB0-48FE-9E9A-96460BD5E5BA}" type="datetime1">
              <a:rPr lang="en-US" altLang="en-US" sz="1200"/>
              <a:pPr algn="r" eaLnBrk="1" hangingPunct="1"/>
              <a:t>10/10/2017</a:t>
            </a:fld>
            <a:endParaRPr lang="en-US" altLang="en-US" sz="1200" dirty="0"/>
          </a:p>
        </p:txBody>
      </p:sp>
      <p:sp>
        <p:nvSpPr>
          <p:cNvPr id="73731" name="Rectangle 6"/>
          <p:cNvSpPr txBox="1">
            <a:spLocks noGrp="1" noChangeArrowheads="1"/>
          </p:cNvSpPr>
          <p:nvPr/>
        </p:nvSpPr>
        <p:spPr bwMode="auto">
          <a:xfrm>
            <a:off x="0" y="8829675"/>
            <a:ext cx="30384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73732"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C2F3AD57-6C4C-4C98-94DB-DFB1766E2319}" type="slidenum">
              <a:rPr lang="en-US" altLang="en-US" sz="1200"/>
              <a:pPr algn="r" eaLnBrk="1" hangingPunct="1"/>
              <a:t>6</a:t>
            </a:fld>
            <a:endParaRPr lang="en-US" altLang="en-US" sz="1200" dirty="0"/>
          </a:p>
        </p:txBody>
      </p:sp>
      <p:sp>
        <p:nvSpPr>
          <p:cNvPr id="73733" name="Rectangle 2"/>
          <p:cNvSpPr>
            <a:spLocks noGrp="1" noRot="1" noChangeAspect="1" noChangeArrowheads="1" noTextEdit="1"/>
          </p:cNvSpPr>
          <p:nvPr>
            <p:ph type="sldImg"/>
          </p:nvPr>
        </p:nvSpPr>
        <p:spPr>
          <a:ln/>
        </p:spPr>
      </p:sp>
      <p:sp>
        <p:nvSpPr>
          <p:cNvPr id="7373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guideline.</a:t>
            </a:r>
          </a:p>
        </p:txBody>
      </p:sp>
    </p:spTree>
    <p:extLst>
      <p:ext uri="{BB962C8B-B14F-4D97-AF65-F5344CB8AC3E}">
        <p14:creationId xmlns:p14="http://schemas.microsoft.com/office/powerpoint/2010/main" val="41887850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text.</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10/10/2017</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60</a:t>
            </a:fld>
            <a:endParaRPr lang="en-US" altLang="en-US" dirty="0"/>
          </a:p>
        </p:txBody>
      </p:sp>
    </p:spTree>
    <p:extLst>
      <p:ext uri="{BB962C8B-B14F-4D97-AF65-F5344CB8AC3E}">
        <p14:creationId xmlns:p14="http://schemas.microsoft.com/office/powerpoint/2010/main" val="9222421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text.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 is important</a:t>
            </a:r>
            <a:r>
              <a:rPr lang="en-US" baseline="0" dirty="0"/>
              <a:t> to stress here that </a:t>
            </a:r>
            <a:r>
              <a:rPr lang="en-US" b="1" baseline="0" dirty="0"/>
              <a:t>all the slack </a:t>
            </a:r>
            <a:r>
              <a:rPr lang="en-US" baseline="0" dirty="0"/>
              <a:t>in the band must be pulled through the buckle </a:t>
            </a:r>
            <a:r>
              <a:rPr lang="en-US" b="1" baseline="0" dirty="0"/>
              <a:t>before</a:t>
            </a:r>
            <a:r>
              <a:rPr lang="en-US" baseline="0" dirty="0"/>
              <a:t> the band is fastened back on itself and the windlass is twisted. If the slack is not removed, it may not be possible to get the tourniquet tight enough to stop arterial bleeding.</a:t>
            </a:r>
            <a:endParaRPr lang="en-US" dirty="0"/>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10/10/2017</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61</a:t>
            </a:fld>
            <a:endParaRPr lang="en-US" altLang="en-US" dirty="0"/>
          </a:p>
        </p:txBody>
      </p:sp>
    </p:spTree>
    <p:extLst>
      <p:ext uri="{BB962C8B-B14F-4D97-AF65-F5344CB8AC3E}">
        <p14:creationId xmlns:p14="http://schemas.microsoft.com/office/powerpoint/2010/main" val="16740505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10/10/2017</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62</a:t>
            </a:fld>
            <a:endParaRPr lang="en-US" altLang="en-US" dirty="0"/>
          </a:p>
        </p:txBody>
      </p:sp>
    </p:spTree>
    <p:extLst>
      <p:ext uri="{BB962C8B-B14F-4D97-AF65-F5344CB8AC3E}">
        <p14:creationId xmlns:p14="http://schemas.microsoft.com/office/powerpoint/2010/main" val="12024142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10/10/2017</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63</a:t>
            </a:fld>
            <a:endParaRPr lang="en-US" altLang="en-US" dirty="0"/>
          </a:p>
        </p:txBody>
      </p:sp>
    </p:spTree>
    <p:extLst>
      <p:ext uri="{BB962C8B-B14F-4D97-AF65-F5344CB8AC3E}">
        <p14:creationId xmlns:p14="http://schemas.microsoft.com/office/powerpoint/2010/main" val="10388985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10/10/2017</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64</a:t>
            </a:fld>
            <a:endParaRPr lang="en-US" altLang="en-US" dirty="0"/>
          </a:p>
        </p:txBody>
      </p:sp>
    </p:spTree>
    <p:extLst>
      <p:ext uri="{BB962C8B-B14F-4D97-AF65-F5344CB8AC3E}">
        <p14:creationId xmlns:p14="http://schemas.microsoft.com/office/powerpoint/2010/main" val="12551610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noTextEdit="1"/>
          </p:cNvSpPr>
          <p:nvPr>
            <p:ph type="sldImg"/>
          </p:nvPr>
        </p:nvSpPr>
        <p:spPr>
          <a:ln/>
        </p:spPr>
      </p:sp>
      <p:sp>
        <p:nvSpPr>
          <p:cNvPr id="1761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Click on the photo to play the video.</a:t>
            </a:r>
          </a:p>
          <a:p>
            <a:pPr eaLnBrk="1" hangingPunct="1">
              <a:spcBef>
                <a:spcPct val="0"/>
              </a:spcBef>
            </a:pPr>
            <a:endParaRPr lang="en-US" altLang="en-US" dirty="0">
              <a:latin typeface="Arial" panose="020B0604020202020204" pitchFamily="34" charset="0"/>
            </a:endParaRPr>
          </a:p>
        </p:txBody>
      </p:sp>
      <p:sp>
        <p:nvSpPr>
          <p:cNvPr id="1761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D32F1BC1-1B2A-42E6-851F-10AE4C14E8EC}" type="slidenum">
              <a:rPr lang="en-US" altLang="en-US" sz="1200">
                <a:solidFill>
                  <a:srgbClr val="000000"/>
                </a:solidFill>
                <a:latin typeface="Times New Roman" panose="02020603050405020304" pitchFamily="18" charset="0"/>
              </a:rPr>
              <a:pPr eaLnBrk="1" hangingPunct="1"/>
              <a:t>65</a:t>
            </a:fld>
            <a:endParaRPr lang="en-US" altLang="en-US" sz="12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7866513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series of slides shows how</a:t>
            </a:r>
            <a:r>
              <a:rPr lang="en-US" baseline="0" dirty="0"/>
              <a:t> to apply the CAT using both your hands.</a:t>
            </a:r>
            <a:endParaRPr lang="en-US" dirty="0"/>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10/10/2017</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66</a:t>
            </a:fld>
            <a:endParaRPr lang="en-US" altLang="en-US" dirty="0"/>
          </a:p>
        </p:txBody>
      </p:sp>
    </p:spTree>
    <p:extLst>
      <p:ext uri="{BB962C8B-B14F-4D97-AF65-F5344CB8AC3E}">
        <p14:creationId xmlns:p14="http://schemas.microsoft.com/office/powerpoint/2010/main" val="17227710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10/10/2017</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67</a:t>
            </a:fld>
            <a:endParaRPr lang="en-US" altLang="en-US" dirty="0"/>
          </a:p>
        </p:txBody>
      </p:sp>
    </p:spTree>
    <p:extLst>
      <p:ext uri="{BB962C8B-B14F-4D97-AF65-F5344CB8AC3E}">
        <p14:creationId xmlns:p14="http://schemas.microsoft.com/office/powerpoint/2010/main" val="10749723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 is important</a:t>
            </a:r>
            <a:r>
              <a:rPr lang="en-US" baseline="0" dirty="0"/>
              <a:t> to stress here that </a:t>
            </a:r>
            <a:r>
              <a:rPr lang="en-US" b="1" baseline="0" dirty="0"/>
              <a:t>all the slack </a:t>
            </a:r>
            <a:r>
              <a:rPr lang="en-US" baseline="0" dirty="0"/>
              <a:t>in the band must be pulled through the buckle </a:t>
            </a:r>
            <a:r>
              <a:rPr lang="en-US" b="1" baseline="0" dirty="0"/>
              <a:t>before</a:t>
            </a:r>
            <a:r>
              <a:rPr lang="en-US" baseline="0" dirty="0"/>
              <a:t> the band is fastened back on itself and the windlass is twisted. If the slack is not removed, it may not be possible to get the tourniquet tight enough to stop arterial bleeding.</a:t>
            </a:r>
            <a:endParaRPr lang="en-US" dirty="0"/>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10/10/2017</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68</a:t>
            </a:fld>
            <a:endParaRPr lang="en-US" altLang="en-US" dirty="0"/>
          </a:p>
        </p:txBody>
      </p:sp>
    </p:spTree>
    <p:extLst>
      <p:ext uri="{BB962C8B-B14F-4D97-AF65-F5344CB8AC3E}">
        <p14:creationId xmlns:p14="http://schemas.microsoft.com/office/powerpoint/2010/main" val="3324864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10/10/2017</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69</a:t>
            </a:fld>
            <a:endParaRPr lang="en-US" altLang="en-US" dirty="0"/>
          </a:p>
        </p:txBody>
      </p:sp>
    </p:spTree>
    <p:extLst>
      <p:ext uri="{BB962C8B-B14F-4D97-AF65-F5344CB8AC3E}">
        <p14:creationId xmlns:p14="http://schemas.microsoft.com/office/powerpoint/2010/main" val="756153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ln/>
        </p:spPr>
      </p:sp>
      <p:sp>
        <p:nvSpPr>
          <p:cNvPr id="7577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In the hospital, the casualty </a:t>
            </a:r>
            <a:r>
              <a:rPr lang="en-US" altLang="en-US" b="1" dirty="0">
                <a:latin typeface="Arial" panose="020B0604020202020204" pitchFamily="34" charset="0"/>
              </a:rPr>
              <a:t>IS</a:t>
            </a:r>
            <a:r>
              <a:rPr lang="en-US" altLang="en-US" dirty="0">
                <a:latin typeface="Arial" panose="020B0604020202020204" pitchFamily="34" charset="0"/>
              </a:rPr>
              <a:t> the mission. </a:t>
            </a:r>
          </a:p>
          <a:p>
            <a:r>
              <a:rPr lang="en-US" altLang="en-US" dirty="0">
                <a:latin typeface="Arial" panose="020B0604020202020204" pitchFamily="34" charset="0"/>
              </a:rPr>
              <a:t>In TCCC, you have the casualty </a:t>
            </a:r>
            <a:r>
              <a:rPr lang="en-US" altLang="en-US" b="1" dirty="0">
                <a:latin typeface="Arial" panose="020B0604020202020204" pitchFamily="34" charset="0"/>
              </a:rPr>
              <a:t>AND</a:t>
            </a:r>
            <a:r>
              <a:rPr lang="en-US" altLang="en-US" dirty="0">
                <a:latin typeface="Arial" panose="020B0604020202020204" pitchFamily="34" charset="0"/>
              </a:rPr>
              <a:t> the mission.</a:t>
            </a:r>
          </a:p>
          <a:p>
            <a:r>
              <a:rPr lang="en-US" altLang="en-US" dirty="0">
                <a:latin typeface="Arial" panose="020B0604020202020204" pitchFamily="34" charset="0"/>
              </a:rPr>
              <a:t>Read text.</a:t>
            </a:r>
          </a:p>
        </p:txBody>
      </p:sp>
    </p:spTree>
    <p:extLst>
      <p:ext uri="{BB962C8B-B14F-4D97-AF65-F5344CB8AC3E}">
        <p14:creationId xmlns:p14="http://schemas.microsoft.com/office/powerpoint/2010/main" val="12371082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10/10/2017</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70</a:t>
            </a:fld>
            <a:endParaRPr lang="en-US" altLang="en-US" dirty="0"/>
          </a:p>
        </p:txBody>
      </p:sp>
    </p:spTree>
    <p:extLst>
      <p:ext uri="{BB962C8B-B14F-4D97-AF65-F5344CB8AC3E}">
        <p14:creationId xmlns:p14="http://schemas.microsoft.com/office/powerpoint/2010/main" val="13183605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a:t>
            </a:r>
            <a:r>
              <a:rPr lang="en-US" baseline="0" dirty="0"/>
              <a:t> text.</a:t>
            </a:r>
            <a:endParaRPr lang="en-US" dirty="0"/>
          </a:p>
        </p:txBody>
      </p:sp>
      <p:sp>
        <p:nvSpPr>
          <p:cNvPr id="4" name="Header Placeholder 3"/>
          <p:cNvSpPr>
            <a:spLocks noGrp="1"/>
          </p:cNvSpPr>
          <p:nvPr>
            <p:ph type="hdr" sz="quarter" idx="10"/>
          </p:nvPr>
        </p:nvSpPr>
        <p:spPr/>
        <p:txBody>
          <a:bodyPr/>
          <a:lstStyle/>
          <a:p>
            <a:pPr>
              <a:defRPr/>
            </a:pPr>
            <a:r>
              <a:rPr lang="en-US" dirty="0"/>
              <a:t>Care Under fire</a:t>
            </a:r>
          </a:p>
        </p:txBody>
      </p:sp>
      <p:sp>
        <p:nvSpPr>
          <p:cNvPr id="5" name="Date Placeholder 4"/>
          <p:cNvSpPr>
            <a:spLocks noGrp="1"/>
          </p:cNvSpPr>
          <p:nvPr>
            <p:ph type="dt" idx="11"/>
          </p:nvPr>
        </p:nvSpPr>
        <p:spPr/>
        <p:txBody>
          <a:bodyPr/>
          <a:lstStyle/>
          <a:p>
            <a:fld id="{4254F1E9-213F-4F62-87CF-01D5D5DC5016}" type="datetime1">
              <a:rPr lang="en-US" altLang="en-US" smtClean="0"/>
              <a:pPr/>
              <a:t>10/10/2017</a:t>
            </a:fld>
            <a:endParaRPr lang="en-US" altLang="en-US" dirty="0"/>
          </a:p>
        </p:txBody>
      </p:sp>
      <p:sp>
        <p:nvSpPr>
          <p:cNvPr id="6" name="Footer Placeholder 5"/>
          <p:cNvSpPr>
            <a:spLocks noGrp="1"/>
          </p:cNvSpPr>
          <p:nvPr>
            <p:ph type="ftr" sz="quarter" idx="12"/>
          </p:nvPr>
        </p:nvSpPr>
        <p:spPr/>
        <p:txBody>
          <a:bodyPr/>
          <a:lstStyle/>
          <a:p>
            <a:pPr>
              <a:defRPr/>
            </a:pPr>
            <a:r>
              <a:rPr lang="en-US" dirty="0"/>
              <a:t>DRAFT</a:t>
            </a:r>
          </a:p>
        </p:txBody>
      </p:sp>
      <p:sp>
        <p:nvSpPr>
          <p:cNvPr id="7" name="Slide Number Placeholder 6"/>
          <p:cNvSpPr>
            <a:spLocks noGrp="1"/>
          </p:cNvSpPr>
          <p:nvPr>
            <p:ph type="sldNum" sz="quarter" idx="13"/>
          </p:nvPr>
        </p:nvSpPr>
        <p:spPr/>
        <p:txBody>
          <a:bodyPr/>
          <a:lstStyle/>
          <a:p>
            <a:fld id="{9CB6F814-981C-4E7C-BCA7-C53EE885FB7B}" type="slidenum">
              <a:rPr lang="en-US" altLang="en-US" smtClean="0"/>
              <a:pPr/>
              <a:t>71</a:t>
            </a:fld>
            <a:endParaRPr lang="en-US" altLang="en-US" dirty="0"/>
          </a:p>
        </p:txBody>
      </p:sp>
    </p:spTree>
    <p:extLst>
      <p:ext uri="{BB962C8B-B14F-4D97-AF65-F5344CB8AC3E}">
        <p14:creationId xmlns:p14="http://schemas.microsoft.com/office/powerpoint/2010/main" val="16666072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noTextEdit="1"/>
          </p:cNvSpPr>
          <p:nvPr>
            <p:ph type="sldImg"/>
          </p:nvPr>
        </p:nvSpPr>
        <p:spPr>
          <a:ln/>
        </p:spPr>
      </p:sp>
      <p:sp>
        <p:nvSpPr>
          <p:cNvPr id="1945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MS PGothic" panose="020B0600070205080204" pitchFamily="34" charset="-128"/>
                <a:cs typeface="ＭＳ Ｐゴシック" charset="-128"/>
              </a:rPr>
              <a:t>Click on the photo to play the video.</a:t>
            </a:r>
          </a:p>
        </p:txBody>
      </p:sp>
      <p:sp>
        <p:nvSpPr>
          <p:cNvPr id="1945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70D1E66D-B1F4-4169-B8AD-163FE7E9B2BF}" type="slidenum">
              <a:rPr lang="en-US" altLang="en-US" sz="1200">
                <a:solidFill>
                  <a:srgbClr val="000000"/>
                </a:solidFill>
                <a:latin typeface="Times New Roman" panose="02020603050405020304" pitchFamily="18" charset="0"/>
              </a:rPr>
              <a:pPr eaLnBrk="1" hangingPunct="1"/>
              <a:t>72</a:t>
            </a:fld>
            <a:endParaRPr lang="en-US" altLang="en-US" sz="12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9033759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Image Placeholder 1"/>
          <p:cNvSpPr>
            <a:spLocks noGrp="1" noRot="1" noChangeAspect="1" noTextEdit="1"/>
          </p:cNvSpPr>
          <p:nvPr>
            <p:ph type="sldImg"/>
          </p:nvPr>
        </p:nvSpPr>
        <p:spPr>
          <a:ln/>
        </p:spPr>
      </p:sp>
      <p:sp>
        <p:nvSpPr>
          <p:cNvPr id="19661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SOFTT is also recommended by the ISR and the CoTCCC. It was found to be 100% effective in stopping arterial flow in arms and legs in laboratory testing. Anecdotal reports say the SOFTT may be more effective than the C-A-T in individuals with large legs. It is not fielded as widely as the C-A-T at present, but feedback from medics regarding its use has been good. </a:t>
            </a:r>
          </a:p>
          <a:p>
            <a:endParaRPr lang="en-US" altLang="en-US"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(NOTE: Instructional slides and a video for the SOFTT may be found in the Supplementary Modules folder.)</a:t>
            </a:r>
          </a:p>
        </p:txBody>
      </p:sp>
      <p:sp>
        <p:nvSpPr>
          <p:cNvPr id="4" name="Header Placeholder 3"/>
          <p:cNvSpPr>
            <a:spLocks noGrp="1"/>
          </p:cNvSpPr>
          <p:nvPr>
            <p:ph type="hdr" sz="quarter"/>
          </p:nvPr>
        </p:nvSpPr>
        <p:spPr/>
        <p:txBody>
          <a:bodyPr/>
          <a:lstStyle/>
          <a:p>
            <a:pPr>
              <a:defRPr/>
            </a:pPr>
            <a:r>
              <a:rPr lang="en-US" dirty="0"/>
              <a:t>Care Under fire</a:t>
            </a:r>
          </a:p>
        </p:txBody>
      </p:sp>
      <p:sp>
        <p:nvSpPr>
          <p:cNvPr id="196612"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D11516A0-1A46-4EF7-90D2-A89AEAE25207}" type="datetime1">
              <a:rPr lang="en-US" altLang="en-US" sz="1200"/>
              <a:pPr eaLnBrk="1" hangingPunct="1"/>
              <a:t>10/10/2017</a:t>
            </a:fld>
            <a:endParaRPr lang="en-US" altLang="en-US" sz="1200" dirty="0"/>
          </a:p>
        </p:txBody>
      </p:sp>
      <p:sp>
        <p:nvSpPr>
          <p:cNvPr id="6" name="Footer Placeholder 5"/>
          <p:cNvSpPr>
            <a:spLocks noGrp="1"/>
          </p:cNvSpPr>
          <p:nvPr>
            <p:ph type="ftr" sz="quarter" idx="4"/>
          </p:nvPr>
        </p:nvSpPr>
        <p:spPr/>
        <p:txBody>
          <a:bodyPr/>
          <a:lstStyle/>
          <a:p>
            <a:pPr>
              <a:defRPr/>
            </a:pPr>
            <a:r>
              <a:rPr lang="en-US" dirty="0"/>
              <a:t>DRAFT</a:t>
            </a:r>
          </a:p>
        </p:txBody>
      </p:sp>
      <p:sp>
        <p:nvSpPr>
          <p:cNvPr id="196614"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D11F275-1846-4145-B88B-2510D2908C32}" type="slidenum">
              <a:rPr lang="en-US" altLang="en-US" sz="1200"/>
              <a:pPr eaLnBrk="1" hangingPunct="1"/>
              <a:t>73</a:t>
            </a:fld>
            <a:endParaRPr lang="en-US" altLang="en-US" sz="1200" dirty="0"/>
          </a:p>
        </p:txBody>
      </p:sp>
    </p:spTree>
    <p:extLst>
      <p:ext uri="{BB962C8B-B14F-4D97-AF65-F5344CB8AC3E}">
        <p14:creationId xmlns:p14="http://schemas.microsoft.com/office/powerpoint/2010/main" val="25599680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Rot="1" noChangeAspect="1" noChangeArrowheads="1" noTextEdit="1"/>
          </p:cNvSpPr>
          <p:nvPr>
            <p:ph type="sldImg"/>
          </p:nvPr>
        </p:nvSpPr>
        <p:spPr>
          <a:ln/>
        </p:spPr>
      </p:sp>
      <p:sp>
        <p:nvSpPr>
          <p:cNvPr id="20685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anose="020B0604020202020204" pitchFamily="34" charset="0"/>
              </a:rPr>
              <a:t>These are common mistakes made by first responders applying </a:t>
            </a:r>
            <a:r>
              <a:rPr lang="en-US" altLang="en-US">
                <a:latin typeface="Arial" panose="020B0604020202020204" pitchFamily="34" charset="0"/>
              </a:rPr>
              <a:t>tourniquets.</a:t>
            </a:r>
            <a:endParaRPr lang="en-US" altLang="en-US" dirty="0">
              <a:latin typeface="Arial" panose="020B0604020202020204" pitchFamily="34" charset="0"/>
            </a:endParaRPr>
          </a:p>
        </p:txBody>
      </p:sp>
    </p:spTree>
    <p:extLst>
      <p:ext uri="{BB962C8B-B14F-4D97-AF65-F5344CB8AC3E}">
        <p14:creationId xmlns:p14="http://schemas.microsoft.com/office/powerpoint/2010/main" val="3165538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04802"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CACECB5-11ED-47DB-888B-64CD0871D46B}" type="datetime1">
              <a:rPr lang="en-US" altLang="en-US" sz="1200"/>
              <a:pPr eaLnBrk="1" hangingPunct="1"/>
              <a:t>10/10/2017</a:t>
            </a:fld>
            <a:endParaRPr lang="en-US" altLang="en-US" sz="1200" dirty="0"/>
          </a:p>
        </p:txBody>
      </p:sp>
      <p:sp>
        <p:nvSpPr>
          <p:cNvPr id="204803"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0480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DE338AA-663D-42B8-B939-CC881403850D}" type="slidenum">
              <a:rPr lang="en-US" altLang="en-US" sz="1200"/>
              <a:pPr eaLnBrk="1" hangingPunct="1"/>
              <a:t>75</a:t>
            </a:fld>
            <a:endParaRPr lang="en-US" altLang="en-US" sz="1200" dirty="0"/>
          </a:p>
        </p:txBody>
      </p:sp>
      <p:sp>
        <p:nvSpPr>
          <p:cNvPr id="204805" name="Rectangle 2"/>
          <p:cNvSpPr>
            <a:spLocks noGrp="1" noRot="1" noChangeAspect="1" noChangeArrowheads="1" noTextEdit="1"/>
          </p:cNvSpPr>
          <p:nvPr>
            <p:ph type="sldImg"/>
          </p:nvPr>
        </p:nvSpPr>
        <p:spPr>
          <a:ln/>
        </p:spPr>
      </p:sp>
      <p:sp>
        <p:nvSpPr>
          <p:cNvPr id="20480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Neither wound here is life threatening because</a:t>
            </a:r>
            <a:r>
              <a:rPr lang="en-US" altLang="en-US" baseline="0" dirty="0">
                <a:latin typeface="Arial" panose="020B0604020202020204" pitchFamily="34" charset="0"/>
              </a:rPr>
              <a:t> the </a:t>
            </a:r>
            <a:r>
              <a:rPr lang="en-US" altLang="en-US" dirty="0">
                <a:latin typeface="Arial" panose="020B0604020202020204" pitchFamily="34" charset="0"/>
              </a:rPr>
              <a:t>bleeding is minimal.</a:t>
            </a:r>
          </a:p>
          <a:p>
            <a:pPr eaLnBrk="1" hangingPunct="1"/>
            <a:r>
              <a:rPr lang="en-US" altLang="en-US" dirty="0">
                <a:latin typeface="Arial" panose="020B0604020202020204" pitchFamily="34" charset="0"/>
              </a:rPr>
              <a:t>A tourniquet should </a:t>
            </a:r>
            <a:r>
              <a:rPr lang="en-US" altLang="en-US" u="sng" dirty="0">
                <a:latin typeface="Arial" panose="020B0604020202020204" pitchFamily="34" charset="0"/>
              </a:rPr>
              <a:t>not be used</a:t>
            </a:r>
            <a:r>
              <a:rPr lang="en-US" altLang="en-US" dirty="0">
                <a:latin typeface="Arial" panose="020B0604020202020204" pitchFamily="34" charset="0"/>
              </a:rPr>
              <a:t> on these two wounds or other wounds like them where the bleeding is not severe.</a:t>
            </a:r>
          </a:p>
        </p:txBody>
      </p:sp>
    </p:spTree>
    <p:extLst>
      <p:ext uri="{BB962C8B-B14F-4D97-AF65-F5344CB8AC3E}">
        <p14:creationId xmlns:p14="http://schemas.microsoft.com/office/powerpoint/2010/main" val="9059885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2"/>
          <p:cNvSpPr>
            <a:spLocks noGrp="1" noRot="1" noChangeAspect="1" noChangeArrowheads="1" noTextEdit="1"/>
          </p:cNvSpPr>
          <p:nvPr>
            <p:ph type="sldImg"/>
          </p:nvPr>
        </p:nvSpPr>
        <p:spPr>
          <a:ln/>
        </p:spPr>
      </p:sp>
      <p:sp>
        <p:nvSpPr>
          <p:cNvPr id="20889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It is expected that tourniquet application will cause some pain, but it will also save your casualty</a:t>
            </a:r>
            <a:r>
              <a:rPr lang="ja-JP" altLang="en-US" dirty="0">
                <a:latin typeface="Arial" panose="020B0604020202020204" pitchFamily="34" charset="0"/>
              </a:rPr>
              <a:t>’</a:t>
            </a:r>
            <a:r>
              <a:rPr lang="en-US" altLang="ja-JP" dirty="0">
                <a:latin typeface="Arial" panose="020B0604020202020204" pitchFamily="34" charset="0"/>
              </a:rPr>
              <a:t>s life.</a:t>
            </a:r>
            <a:endParaRPr lang="en-US" altLang="en-US" dirty="0">
              <a:latin typeface="Arial" panose="020B0604020202020204" pitchFamily="34" charset="0"/>
            </a:endParaRPr>
          </a:p>
        </p:txBody>
      </p:sp>
    </p:spTree>
    <p:extLst>
      <p:ext uri="{BB962C8B-B14F-4D97-AF65-F5344CB8AC3E}">
        <p14:creationId xmlns:p14="http://schemas.microsoft.com/office/powerpoint/2010/main" val="29069330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149506"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5C484E2-1F0E-493A-A92C-CD8DA7819751}" type="datetime1">
              <a:rPr lang="en-US" altLang="en-US" sz="1200"/>
              <a:pPr eaLnBrk="1" hangingPunct="1"/>
              <a:t>10/10/2017</a:t>
            </a:fld>
            <a:endParaRPr lang="en-US" altLang="en-US" sz="1200" dirty="0"/>
          </a:p>
        </p:txBody>
      </p:sp>
      <p:sp>
        <p:nvSpPr>
          <p:cNvPr id="149507"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14950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3B52E3F-43E4-40A2-858A-C41ED1D05531}" type="slidenum">
              <a:rPr lang="en-US" altLang="en-US" sz="1200"/>
              <a:pPr eaLnBrk="1" hangingPunct="1"/>
              <a:t>77</a:t>
            </a:fld>
            <a:endParaRPr lang="en-US" altLang="en-US" sz="1200" dirty="0"/>
          </a:p>
        </p:txBody>
      </p:sp>
      <p:sp>
        <p:nvSpPr>
          <p:cNvPr id="149509" name="Rectangle 2"/>
          <p:cNvSpPr>
            <a:spLocks noGrp="1" noRot="1" noChangeAspect="1" noChangeArrowheads="1" noTextEdit="1"/>
          </p:cNvSpPr>
          <p:nvPr>
            <p:ph type="sldImg"/>
          </p:nvPr>
        </p:nvSpPr>
        <p:spPr>
          <a:ln/>
        </p:spPr>
      </p:sp>
      <p:sp>
        <p:nvSpPr>
          <p:cNvPr id="14951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text.</a:t>
            </a:r>
          </a:p>
        </p:txBody>
      </p:sp>
    </p:spTree>
    <p:extLst>
      <p:ext uri="{BB962C8B-B14F-4D97-AF65-F5344CB8AC3E}">
        <p14:creationId xmlns:p14="http://schemas.microsoft.com/office/powerpoint/2010/main" val="4126306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ide Image Placeholder 1"/>
          <p:cNvSpPr>
            <a:spLocks noGrp="1" noRot="1" noChangeAspect="1" noTextEdit="1"/>
          </p:cNvSpPr>
          <p:nvPr>
            <p:ph type="sldImg"/>
          </p:nvPr>
        </p:nvSpPr>
        <p:spPr>
          <a:ln/>
        </p:spPr>
      </p:sp>
      <p:sp>
        <p:nvSpPr>
          <p:cNvPr id="2109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 name="Header Placeholder 3"/>
          <p:cNvSpPr>
            <a:spLocks noGrp="1"/>
          </p:cNvSpPr>
          <p:nvPr>
            <p:ph type="hdr" sz="quarter"/>
          </p:nvPr>
        </p:nvSpPr>
        <p:spPr/>
        <p:txBody>
          <a:bodyPr/>
          <a:lstStyle/>
          <a:p>
            <a:pPr>
              <a:defRPr/>
            </a:pPr>
            <a:r>
              <a:rPr lang="en-US" dirty="0"/>
              <a:t>Care Under fire</a:t>
            </a:r>
          </a:p>
        </p:txBody>
      </p:sp>
      <p:sp>
        <p:nvSpPr>
          <p:cNvPr id="210948"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A21DD86-EDA5-45CC-8FEE-35BA7A418E43}" type="datetime1">
              <a:rPr lang="en-US" altLang="en-US" sz="1200"/>
              <a:pPr eaLnBrk="1" hangingPunct="1"/>
              <a:t>10/10/2017</a:t>
            </a:fld>
            <a:endParaRPr lang="en-US" altLang="en-US" sz="1200" dirty="0"/>
          </a:p>
        </p:txBody>
      </p:sp>
      <p:sp>
        <p:nvSpPr>
          <p:cNvPr id="6" name="Footer Placeholder 5"/>
          <p:cNvSpPr>
            <a:spLocks noGrp="1"/>
          </p:cNvSpPr>
          <p:nvPr>
            <p:ph type="ftr" sz="quarter" idx="4"/>
          </p:nvPr>
        </p:nvSpPr>
        <p:spPr/>
        <p:txBody>
          <a:bodyPr/>
          <a:lstStyle/>
          <a:p>
            <a:pPr>
              <a:defRPr/>
            </a:pPr>
            <a:r>
              <a:rPr lang="en-US" dirty="0"/>
              <a:t>DRAFT</a:t>
            </a:r>
          </a:p>
        </p:txBody>
      </p:sp>
      <p:sp>
        <p:nvSpPr>
          <p:cNvPr id="210950"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E6A2949-4991-4F53-BF8D-15B85B29FC5C}" type="slidenum">
              <a:rPr lang="en-US" altLang="en-US" sz="1200"/>
              <a:pPr eaLnBrk="1" hangingPunct="1"/>
              <a:t>78</a:t>
            </a:fld>
            <a:endParaRPr lang="en-US" altLang="en-US" sz="1200" dirty="0"/>
          </a:p>
        </p:txBody>
      </p:sp>
    </p:spTree>
    <p:extLst>
      <p:ext uri="{BB962C8B-B14F-4D97-AF65-F5344CB8AC3E}">
        <p14:creationId xmlns:p14="http://schemas.microsoft.com/office/powerpoint/2010/main" val="12711419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Rot="1" noChangeAspect="1" noChangeArrowheads="1" noTextEdit="1"/>
          </p:cNvSpPr>
          <p:nvPr>
            <p:ph type="sldImg"/>
          </p:nvPr>
        </p:nvSpPr>
        <p:spPr>
          <a:ln/>
        </p:spPr>
      </p:sp>
      <p:sp>
        <p:nvSpPr>
          <p:cNvPr id="21299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For the tourniquet practical,</a:t>
            </a:r>
            <a:r>
              <a:rPr lang="en-US" altLang="en-US" baseline="0" dirty="0">
                <a:latin typeface="Arial" panose="020B0604020202020204" pitchFamily="34" charset="0"/>
              </a:rPr>
              <a:t> b</a:t>
            </a:r>
            <a:r>
              <a:rPr lang="en-US" altLang="en-US" dirty="0">
                <a:latin typeface="Arial" panose="020B0604020202020204" pitchFamily="34" charset="0"/>
              </a:rPr>
              <a:t>reak up into small groups of 6 or 7 students per instructor.</a:t>
            </a:r>
          </a:p>
          <a:p>
            <a:r>
              <a:rPr lang="en-US" altLang="en-US" dirty="0">
                <a:latin typeface="Arial" panose="020B0604020202020204" pitchFamily="34" charset="0"/>
              </a:rPr>
              <a:t>If</a:t>
            </a:r>
            <a:r>
              <a:rPr lang="en-US" altLang="en-US" baseline="0" dirty="0">
                <a:latin typeface="Arial" panose="020B0604020202020204" pitchFamily="34" charset="0"/>
              </a:rPr>
              <a:t> you are training the CAT, use the CAT</a:t>
            </a:r>
            <a:r>
              <a:rPr lang="en-US" altLang="en-US" dirty="0">
                <a:latin typeface="Arial" panose="020B0604020202020204" pitchFamily="34" charset="0"/>
              </a:rPr>
              <a:t> skill sheet.</a:t>
            </a:r>
          </a:p>
          <a:p>
            <a:r>
              <a:rPr lang="en-US" altLang="en-US" dirty="0">
                <a:latin typeface="Arial" panose="020B0604020202020204" pitchFamily="34" charset="0"/>
              </a:rPr>
              <a:t>If you</a:t>
            </a:r>
            <a:r>
              <a:rPr lang="en-US" altLang="en-US" baseline="0" dirty="0">
                <a:latin typeface="Arial" panose="020B0604020202020204" pitchFamily="34" charset="0"/>
              </a:rPr>
              <a:t> are training the SOFTT, use the files in that module.</a:t>
            </a:r>
            <a:endParaRPr lang="en-US" altLang="en-US" dirty="0">
              <a:latin typeface="Arial" panose="020B0604020202020204" pitchFamily="34" charset="0"/>
            </a:endParaRPr>
          </a:p>
        </p:txBody>
      </p:sp>
    </p:spTree>
    <p:extLst>
      <p:ext uri="{BB962C8B-B14F-4D97-AF65-F5344CB8AC3E}">
        <p14:creationId xmlns:p14="http://schemas.microsoft.com/office/powerpoint/2010/main" val="2242724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ln/>
        </p:spPr>
      </p:sp>
      <p:sp>
        <p:nvSpPr>
          <p:cNvPr id="7782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Let</a:t>
            </a:r>
            <a:r>
              <a:rPr lang="ja-JP" altLang="en-US" dirty="0">
                <a:latin typeface="Arial" panose="020B0604020202020204" pitchFamily="34" charset="0"/>
              </a:rPr>
              <a:t>’</a:t>
            </a:r>
            <a:r>
              <a:rPr lang="en-US" altLang="ja-JP" dirty="0">
                <a:latin typeface="Arial" panose="020B0604020202020204" pitchFamily="34" charset="0"/>
              </a:rPr>
              <a:t>s examine a scenario from this book by ADM McRaven. The scenarios in this book are all Special Ops, but the PRINCIPLES discussed apply to all combat units.</a:t>
            </a:r>
            <a:endParaRPr lang="en-US" altLang="en-US" dirty="0">
              <a:latin typeface="Arial" panose="020B0604020202020204" pitchFamily="34" charset="0"/>
            </a:endParaRPr>
          </a:p>
        </p:txBody>
      </p:sp>
    </p:spTree>
    <p:extLst>
      <p:ext uri="{BB962C8B-B14F-4D97-AF65-F5344CB8AC3E}">
        <p14:creationId xmlns:p14="http://schemas.microsoft.com/office/powerpoint/2010/main" val="8066450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15042"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9FDF9B6-8A52-4051-A8DE-7092C7F69E22}" type="datetime1">
              <a:rPr lang="en-US" altLang="en-US" sz="1200"/>
              <a:pPr eaLnBrk="1" hangingPunct="1"/>
              <a:t>10/10/2017</a:t>
            </a:fld>
            <a:endParaRPr lang="en-US" altLang="en-US" sz="1200" dirty="0"/>
          </a:p>
        </p:txBody>
      </p:sp>
      <p:sp>
        <p:nvSpPr>
          <p:cNvPr id="215043"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1504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E2C82ED-417F-4C28-B909-A9DD94097082}" type="slidenum">
              <a:rPr lang="en-US" altLang="en-US" sz="1200"/>
              <a:pPr eaLnBrk="1" hangingPunct="1"/>
              <a:t>80</a:t>
            </a:fld>
            <a:endParaRPr lang="en-US" altLang="en-US" sz="1200" dirty="0"/>
          </a:p>
        </p:txBody>
      </p:sp>
      <p:sp>
        <p:nvSpPr>
          <p:cNvPr id="215045" name="Rectangle 2"/>
          <p:cNvSpPr>
            <a:spLocks noGrp="1" noRot="1" noChangeAspect="1" noChangeArrowheads="1" noTextEdit="1"/>
          </p:cNvSpPr>
          <p:nvPr>
            <p:ph type="sldImg"/>
          </p:nvPr>
        </p:nvSpPr>
        <p:spPr>
          <a:ln/>
        </p:spPr>
      </p:sp>
      <p:sp>
        <p:nvSpPr>
          <p:cNvPr id="21504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If a tourniquet cannot be used to control the bleeding because the wound is in a place where the</a:t>
            </a:r>
            <a:r>
              <a:rPr lang="en-US" altLang="en-US" baseline="0" dirty="0">
                <a:latin typeface="Arial" panose="020B0604020202020204" pitchFamily="34" charset="0"/>
              </a:rPr>
              <a:t> tourniquet will not be effective, then there is nothing that can be done in Care Under Fire, EXCEPT </a:t>
            </a:r>
            <a:r>
              <a:rPr lang="en-US" altLang="en-US" dirty="0">
                <a:latin typeface="Arial" panose="020B0604020202020204" pitchFamily="34" charset="0"/>
              </a:rPr>
              <a:t>the casualty may be able</a:t>
            </a:r>
            <a:r>
              <a:rPr lang="en-US" altLang="en-US" baseline="0" dirty="0">
                <a:latin typeface="Arial" panose="020B0604020202020204" pitchFamily="34" charset="0"/>
              </a:rPr>
              <a:t> to</a:t>
            </a:r>
            <a:r>
              <a:rPr lang="en-US" altLang="en-US" dirty="0">
                <a:latin typeface="Arial" panose="020B0604020202020204" pitchFamily="34" charset="0"/>
              </a:rPr>
              <a:t> get to cover and hold direct pressure over his own wound as self-aid.</a:t>
            </a:r>
          </a:p>
        </p:txBody>
      </p:sp>
    </p:spTree>
    <p:extLst>
      <p:ext uri="{BB962C8B-B14F-4D97-AF65-F5344CB8AC3E}">
        <p14:creationId xmlns:p14="http://schemas.microsoft.com/office/powerpoint/2010/main" val="23467218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Slide Image Placeholder 1"/>
          <p:cNvSpPr>
            <a:spLocks noGrp="1" noRot="1" noChangeAspect="1" noTextEdit="1"/>
          </p:cNvSpPr>
          <p:nvPr>
            <p:ph type="sldImg"/>
          </p:nvPr>
        </p:nvSpPr>
        <p:spPr>
          <a:ln/>
        </p:spPr>
      </p:sp>
      <p:sp>
        <p:nvSpPr>
          <p:cNvPr id="2170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solidFill>
                  <a:srgbClr val="FF0000"/>
                </a:solidFill>
                <a:latin typeface="Arial" panose="020B0604020202020204" pitchFamily="34" charset="0"/>
              </a:rPr>
              <a:t>We will address airway care in the Tactical Field Care phase.</a:t>
            </a:r>
          </a:p>
        </p:txBody>
      </p:sp>
      <p:sp>
        <p:nvSpPr>
          <p:cNvPr id="217091"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17092"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D6C7E9D-E96C-4CAD-BFB0-5C044DE801C3}" type="datetime1">
              <a:rPr lang="en-US" altLang="en-US" sz="1200"/>
              <a:pPr eaLnBrk="1" hangingPunct="1"/>
              <a:t>10/10/2017</a:t>
            </a:fld>
            <a:endParaRPr lang="en-US" altLang="en-US" sz="1200" dirty="0"/>
          </a:p>
        </p:txBody>
      </p:sp>
      <p:sp>
        <p:nvSpPr>
          <p:cNvPr id="217093"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17094"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41E6544-EE83-42D8-8D76-4980A8DCB6D0}" type="slidenum">
              <a:rPr lang="en-US" altLang="en-US" sz="1200"/>
              <a:pPr eaLnBrk="1" hangingPunct="1"/>
              <a:t>81</a:t>
            </a:fld>
            <a:endParaRPr lang="en-US" altLang="en-US" sz="1200" dirty="0"/>
          </a:p>
        </p:txBody>
      </p:sp>
    </p:spTree>
    <p:extLst>
      <p:ext uri="{BB962C8B-B14F-4D97-AF65-F5344CB8AC3E}">
        <p14:creationId xmlns:p14="http://schemas.microsoft.com/office/powerpoint/2010/main" val="30324580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23234"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30582B5-4172-4FF4-B9C6-361C5CC755AA}" type="datetime1">
              <a:rPr lang="en-US" altLang="en-US" sz="1200"/>
              <a:pPr eaLnBrk="1" hangingPunct="1"/>
              <a:t>10/10/2017</a:t>
            </a:fld>
            <a:endParaRPr lang="en-US" altLang="en-US" sz="1200" dirty="0"/>
          </a:p>
        </p:txBody>
      </p:sp>
      <p:sp>
        <p:nvSpPr>
          <p:cNvPr id="223235"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2323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1B0D2F8-D124-4989-9041-05F7B9389BA3}" type="slidenum">
              <a:rPr lang="en-US" altLang="en-US" sz="1200"/>
              <a:pPr eaLnBrk="1" hangingPunct="1"/>
              <a:t>82</a:t>
            </a:fld>
            <a:endParaRPr lang="en-US" altLang="en-US" sz="1200" dirty="0"/>
          </a:p>
        </p:txBody>
      </p:sp>
      <p:sp>
        <p:nvSpPr>
          <p:cNvPr id="223237" name="Rectangle 2"/>
          <p:cNvSpPr>
            <a:spLocks noGrp="1" noRot="1" noChangeAspect="1" noChangeArrowheads="1" noTextEdit="1"/>
          </p:cNvSpPr>
          <p:nvPr>
            <p:ph type="sldImg"/>
          </p:nvPr>
        </p:nvSpPr>
        <p:spPr>
          <a:ln/>
        </p:spPr>
      </p:sp>
      <p:sp>
        <p:nvSpPr>
          <p:cNvPr id="22323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(Ask questions to cover key points.) </a:t>
            </a:r>
          </a:p>
        </p:txBody>
      </p:sp>
    </p:spTree>
    <p:extLst>
      <p:ext uri="{BB962C8B-B14F-4D97-AF65-F5344CB8AC3E}">
        <p14:creationId xmlns:p14="http://schemas.microsoft.com/office/powerpoint/2010/main" val="18413904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25282"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B354479-0DBD-4F09-847D-22C5FCE3A72C}" type="datetime1">
              <a:rPr lang="en-US" altLang="en-US" sz="1200"/>
              <a:pPr eaLnBrk="1" hangingPunct="1"/>
              <a:t>10/10/2017</a:t>
            </a:fld>
            <a:endParaRPr lang="en-US" altLang="en-US" sz="1200" dirty="0"/>
          </a:p>
        </p:txBody>
      </p:sp>
      <p:sp>
        <p:nvSpPr>
          <p:cNvPr id="225283"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2528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0C3A1B2-4501-4F83-8EA6-6DF51ED49E54}" type="slidenum">
              <a:rPr lang="en-US" altLang="en-US" sz="1200"/>
              <a:pPr eaLnBrk="1" hangingPunct="1"/>
              <a:t>83</a:t>
            </a:fld>
            <a:endParaRPr lang="en-US" altLang="en-US" sz="1200" dirty="0"/>
          </a:p>
        </p:txBody>
      </p:sp>
      <p:sp>
        <p:nvSpPr>
          <p:cNvPr id="225285" name="Rectangle 2"/>
          <p:cNvSpPr>
            <a:spLocks noGrp="1" noRot="1" noChangeAspect="1" noChangeArrowheads="1" noTextEdit="1"/>
          </p:cNvSpPr>
          <p:nvPr>
            <p:ph type="sldImg"/>
          </p:nvPr>
        </p:nvSpPr>
        <p:spPr>
          <a:ln/>
        </p:spPr>
      </p:sp>
      <p:sp>
        <p:nvSpPr>
          <p:cNvPr id="22528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(Ask questions to cover key points.)</a:t>
            </a:r>
          </a:p>
        </p:txBody>
      </p:sp>
    </p:spTree>
    <p:extLst>
      <p:ext uri="{BB962C8B-B14F-4D97-AF65-F5344CB8AC3E}">
        <p14:creationId xmlns:p14="http://schemas.microsoft.com/office/powerpoint/2010/main" val="33918613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lide Image Placeholder 1"/>
          <p:cNvSpPr>
            <a:spLocks noGrp="1" noRot="1" noChangeAspect="1" noTextEdit="1"/>
          </p:cNvSpPr>
          <p:nvPr>
            <p:ph type="sldImg"/>
          </p:nvPr>
        </p:nvSpPr>
        <p:spPr>
          <a:ln/>
        </p:spPr>
      </p:sp>
      <p:sp>
        <p:nvSpPr>
          <p:cNvPr id="2273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227331"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27332"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3C452F4-3647-4B71-B30A-F78568BA3B77}" type="datetime1">
              <a:rPr lang="en-US" altLang="en-US" sz="1200"/>
              <a:pPr eaLnBrk="1" hangingPunct="1"/>
              <a:t>10/10/2017</a:t>
            </a:fld>
            <a:endParaRPr lang="en-US" altLang="en-US" sz="1200" dirty="0"/>
          </a:p>
        </p:txBody>
      </p:sp>
      <p:sp>
        <p:nvSpPr>
          <p:cNvPr id="227333"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27334"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EC62525-1F0C-4756-8902-ADB94F3404E2}" type="slidenum">
              <a:rPr lang="en-US" altLang="en-US" sz="1200"/>
              <a:pPr eaLnBrk="1" hangingPunct="1"/>
              <a:t>84</a:t>
            </a:fld>
            <a:endParaRPr lang="en-US" altLang="en-US" sz="1200" dirty="0"/>
          </a:p>
        </p:txBody>
      </p:sp>
    </p:spTree>
    <p:extLst>
      <p:ext uri="{BB962C8B-B14F-4D97-AF65-F5344CB8AC3E}">
        <p14:creationId xmlns:p14="http://schemas.microsoft.com/office/powerpoint/2010/main" val="34248972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29378"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1B90EEB-FFE8-4AAA-8DAD-BCB07CCAEB7D}" type="datetime1">
              <a:rPr lang="en-US" altLang="en-US" sz="1200"/>
              <a:pPr eaLnBrk="1" hangingPunct="1"/>
              <a:t>10/10/2017</a:t>
            </a:fld>
            <a:endParaRPr lang="en-US" altLang="en-US" sz="1200" dirty="0"/>
          </a:p>
        </p:txBody>
      </p:sp>
      <p:sp>
        <p:nvSpPr>
          <p:cNvPr id="229379"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2938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CA7C38E-4F1F-4A98-9B2B-E2572E4FA5B7}" type="slidenum">
              <a:rPr lang="en-US" altLang="en-US" sz="1200"/>
              <a:pPr eaLnBrk="1" hangingPunct="1"/>
              <a:t>85</a:t>
            </a:fld>
            <a:endParaRPr lang="en-US" altLang="en-US" sz="1200" dirty="0"/>
          </a:p>
        </p:txBody>
      </p:sp>
      <p:sp>
        <p:nvSpPr>
          <p:cNvPr id="229381" name="Rectangle 2"/>
          <p:cNvSpPr>
            <a:spLocks noGrp="1" noRot="1" noChangeAspect="1" noChangeArrowheads="1" noTextEdit="1"/>
          </p:cNvSpPr>
          <p:nvPr>
            <p:ph type="sldImg"/>
          </p:nvPr>
        </p:nvSpPr>
        <p:spPr>
          <a:ln/>
        </p:spPr>
      </p:sp>
      <p:sp>
        <p:nvSpPr>
          <p:cNvPr id="22938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TCCC guidelines are not designed to be a rigid protocol.</a:t>
            </a:r>
          </a:p>
          <a:p>
            <a:pPr eaLnBrk="1" hangingPunct="1"/>
            <a:r>
              <a:rPr lang="en-US" altLang="en-US" dirty="0">
                <a:latin typeface="Arial" panose="020B0604020202020204" pitchFamily="34" charset="0"/>
              </a:rPr>
              <a:t>Nothing in combat is fixed in stone.</a:t>
            </a:r>
          </a:p>
          <a:p>
            <a:pPr eaLnBrk="1" hangingPunct="1"/>
            <a:r>
              <a:rPr lang="en-US" altLang="en-US" dirty="0">
                <a:latin typeface="Arial" panose="020B0604020202020204" pitchFamily="34" charset="0"/>
              </a:rPr>
              <a:t>Think on your feet!</a:t>
            </a:r>
          </a:p>
        </p:txBody>
      </p:sp>
    </p:spTree>
    <p:extLst>
      <p:ext uri="{BB962C8B-B14F-4D97-AF65-F5344CB8AC3E}">
        <p14:creationId xmlns:p14="http://schemas.microsoft.com/office/powerpoint/2010/main" val="24083235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Image Placeholder 1"/>
          <p:cNvSpPr>
            <a:spLocks noGrp="1" noRot="1" noChangeAspect="1" noTextEdit="1"/>
          </p:cNvSpPr>
          <p:nvPr>
            <p:ph type="sldImg"/>
          </p:nvPr>
        </p:nvSpPr>
        <p:spPr>
          <a:ln/>
        </p:spPr>
      </p:sp>
      <p:sp>
        <p:nvSpPr>
          <p:cNvPr id="2314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Let</a:t>
            </a:r>
            <a:r>
              <a:rPr lang="ja-JP" altLang="en-US" dirty="0">
                <a:latin typeface="Arial" panose="020B0604020202020204" pitchFamily="34" charset="0"/>
              </a:rPr>
              <a:t>’</a:t>
            </a:r>
            <a:r>
              <a:rPr lang="en-US" altLang="ja-JP" dirty="0">
                <a:latin typeface="Arial" panose="020B0604020202020204" pitchFamily="34" charset="0"/>
              </a:rPr>
              <a:t>s consider a scenario commonly encountered in Iraq and Afghanistan.</a:t>
            </a:r>
          </a:p>
          <a:p>
            <a:r>
              <a:rPr lang="en-US" altLang="en-US" dirty="0">
                <a:latin typeface="Arial" panose="020B0604020202020204" pitchFamily="34" charset="0"/>
              </a:rPr>
              <a:t>Improvised Explosive Devices (IEDs) are a very common cause of injury in these two theaters.</a:t>
            </a:r>
          </a:p>
        </p:txBody>
      </p:sp>
      <p:sp>
        <p:nvSpPr>
          <p:cNvPr id="2314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98B3DA3-C418-424B-9D68-2DFD491B8992}" type="slidenum">
              <a:rPr lang="en-US" altLang="en-US" sz="1200"/>
              <a:pPr eaLnBrk="1" hangingPunct="1"/>
              <a:t>86</a:t>
            </a:fld>
            <a:endParaRPr lang="en-US" altLang="en-US" sz="1200" dirty="0"/>
          </a:p>
        </p:txBody>
      </p:sp>
    </p:spTree>
    <p:extLst>
      <p:ext uri="{BB962C8B-B14F-4D97-AF65-F5344CB8AC3E}">
        <p14:creationId xmlns:p14="http://schemas.microsoft.com/office/powerpoint/2010/main" val="194118576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p:cNvSpPr>
            <a:spLocks noGrp="1" noRot="1" noChangeAspect="1" noTextEdit="1"/>
          </p:cNvSpPr>
          <p:nvPr>
            <p:ph type="sldImg"/>
          </p:nvPr>
        </p:nvSpPr>
        <p:spPr>
          <a:ln/>
        </p:spPr>
      </p:sp>
      <p:sp>
        <p:nvSpPr>
          <p:cNvPr id="2334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text.</a:t>
            </a:r>
          </a:p>
        </p:txBody>
      </p:sp>
      <p:sp>
        <p:nvSpPr>
          <p:cNvPr id="233475"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33476"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9CA56B0-4DFC-4519-AEEA-95261BA36440}" type="datetime1">
              <a:rPr lang="en-US" altLang="en-US" sz="1200"/>
              <a:pPr eaLnBrk="1" hangingPunct="1"/>
              <a:t>10/10/2017</a:t>
            </a:fld>
            <a:endParaRPr lang="en-US" altLang="en-US" sz="1200" dirty="0"/>
          </a:p>
        </p:txBody>
      </p:sp>
      <p:sp>
        <p:nvSpPr>
          <p:cNvPr id="233477"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33478"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FD4CEDC7-010B-46D3-8E34-4093485520EA}" type="slidenum">
              <a:rPr lang="en-US" altLang="en-US" sz="1200"/>
              <a:pPr eaLnBrk="1" hangingPunct="1"/>
              <a:t>87</a:t>
            </a:fld>
            <a:endParaRPr lang="en-US" altLang="en-US" sz="1200" dirty="0"/>
          </a:p>
        </p:txBody>
      </p:sp>
    </p:spTree>
    <p:extLst>
      <p:ext uri="{BB962C8B-B14F-4D97-AF65-F5344CB8AC3E}">
        <p14:creationId xmlns:p14="http://schemas.microsoft.com/office/powerpoint/2010/main" val="419651139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noTextEdit="1"/>
          </p:cNvSpPr>
          <p:nvPr>
            <p:ph type="sldImg"/>
          </p:nvPr>
        </p:nvSpPr>
        <p:spPr>
          <a:ln/>
        </p:spPr>
      </p:sp>
      <p:sp>
        <p:nvSpPr>
          <p:cNvPr id="2355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text.</a:t>
            </a:r>
          </a:p>
        </p:txBody>
      </p:sp>
      <p:sp>
        <p:nvSpPr>
          <p:cNvPr id="235523"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35524"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78F087CB-2903-4025-8DF1-16C040086CBB}" type="datetime1">
              <a:rPr lang="en-US" altLang="en-US" sz="1200"/>
              <a:pPr eaLnBrk="1" hangingPunct="1"/>
              <a:t>10/10/2017</a:t>
            </a:fld>
            <a:endParaRPr lang="en-US" altLang="en-US" sz="1200" dirty="0"/>
          </a:p>
        </p:txBody>
      </p:sp>
      <p:sp>
        <p:nvSpPr>
          <p:cNvPr id="235525"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35526"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7718800-76DD-4BF7-B72E-DC0C83E44773}" type="slidenum">
              <a:rPr lang="en-US" altLang="en-US" sz="1200"/>
              <a:pPr eaLnBrk="1" hangingPunct="1"/>
              <a:t>88</a:t>
            </a:fld>
            <a:endParaRPr lang="en-US" altLang="en-US" sz="1200" dirty="0"/>
          </a:p>
        </p:txBody>
      </p:sp>
    </p:spTree>
    <p:extLst>
      <p:ext uri="{BB962C8B-B14F-4D97-AF65-F5344CB8AC3E}">
        <p14:creationId xmlns:p14="http://schemas.microsoft.com/office/powerpoint/2010/main" val="160221163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Slide Image Placeholder 1"/>
          <p:cNvSpPr>
            <a:spLocks noGrp="1" noRot="1" noChangeAspect="1" noTextEdit="1"/>
          </p:cNvSpPr>
          <p:nvPr>
            <p:ph type="sldImg"/>
          </p:nvPr>
        </p:nvSpPr>
        <p:spPr>
          <a:ln/>
        </p:spPr>
      </p:sp>
      <p:sp>
        <p:nvSpPr>
          <p:cNvPr id="2375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text.</a:t>
            </a:r>
          </a:p>
        </p:txBody>
      </p:sp>
      <p:sp>
        <p:nvSpPr>
          <p:cNvPr id="237571"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37572"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39DB79C-FD13-4208-A301-D79AC5FA674B}" type="datetime1">
              <a:rPr lang="en-US" altLang="en-US" sz="1200"/>
              <a:pPr eaLnBrk="1" hangingPunct="1"/>
              <a:t>10/10/2017</a:t>
            </a:fld>
            <a:endParaRPr lang="en-US" altLang="en-US" sz="1200" dirty="0"/>
          </a:p>
        </p:txBody>
      </p:sp>
      <p:sp>
        <p:nvSpPr>
          <p:cNvPr id="237573"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37574"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7AF2DD2-BD97-4ED8-AE1E-552B90455CF3}" type="slidenum">
              <a:rPr lang="en-US" altLang="en-US" sz="1200"/>
              <a:pPr eaLnBrk="1" hangingPunct="1"/>
              <a:t>89</a:t>
            </a:fld>
            <a:endParaRPr lang="en-US" altLang="en-US" sz="1200" dirty="0"/>
          </a:p>
        </p:txBody>
      </p:sp>
    </p:spTree>
    <p:extLst>
      <p:ext uri="{BB962C8B-B14F-4D97-AF65-F5344CB8AC3E}">
        <p14:creationId xmlns:p14="http://schemas.microsoft.com/office/powerpoint/2010/main" val="1140660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ln/>
        </p:spPr>
      </p:sp>
      <p:sp>
        <p:nvSpPr>
          <p:cNvPr id="7987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Background information for Instructors (excerpt from Wikipedia): </a:t>
            </a:r>
            <a:r>
              <a:rPr lang="en-US" altLang="en-US" b="1" dirty="0">
                <a:latin typeface="Arial" panose="020B0604020202020204" pitchFamily="34" charset="0"/>
              </a:rPr>
              <a:t>Operation Thunderbolt</a:t>
            </a:r>
            <a:r>
              <a:rPr lang="en-US" altLang="en-US" dirty="0">
                <a:latin typeface="Arial" panose="020B0604020202020204" pitchFamily="34" charset="0"/>
              </a:rPr>
              <a:t> was a counter-terrorist hostage-rescue mission carried out by the Special Forces of the Israel Defense Forces (IDF) at Entebbe Airport in Uganda on 4 July 1976. A week earlier, on 27 June, an Air France plane with 248 passengers was hijacked by Palestinian and German terrorists and flown to Entebbe, near Kampala, the capital of Uganda. Shortly after landing, all non-Israeli passengers, except one French citizen, were released.</a:t>
            </a:r>
            <a:r>
              <a:rPr lang="en-US" altLang="en-US" baseline="30000" dirty="0">
                <a:latin typeface="Arial" panose="020B0604020202020204" pitchFamily="34" charset="0"/>
              </a:rPr>
              <a:t> </a:t>
            </a:r>
            <a:r>
              <a:rPr lang="en-US" altLang="en-US" dirty="0">
                <a:latin typeface="Arial" panose="020B0604020202020204" pitchFamily="34" charset="0"/>
              </a:rPr>
              <a:t>The IDF acted on intelligence provided by the Israeli intelligence agency Mossad. In the wake of the hijacking by members of the militant organizations Revolutionary Cells and the Popular Front for the Liberation of Palestine, and the hijackers' threats to kill the hostages if their prisoner release demands were not met, a rescue operation was planned. The plan included preparation for armed resistance from Ugandan military troops.</a:t>
            </a:r>
            <a:r>
              <a:rPr lang="en-US" altLang="en-US" baseline="30000" dirty="0">
                <a:latin typeface="Arial" panose="020B0604020202020204" pitchFamily="34" charset="0"/>
              </a:rPr>
              <a:t> </a:t>
            </a:r>
            <a:r>
              <a:rPr lang="en-US" altLang="en-US" dirty="0">
                <a:latin typeface="Arial" panose="020B0604020202020204" pitchFamily="34" charset="0"/>
              </a:rPr>
              <a:t>The operation took place at night, as Israeli transport planes carried 100 commandos over 2,500 miles (4,000 km) to Uganda for the rescue operation. The operation, which took a week of planning, lasted 90 minutes and 102 hostages were rescued. Five Israeli commandos were wounded and one, the commander, Lt. Col. Yonatan Netanyahu, was killed. All the hijackers, three hostages and 45 Ugandan soldiers were killed, and thirty Soviet-built MiG-17s and MiG-21s of Uganda's air force were destroyed. A fourth hostage was killed by Ugandan army officers at a nearby hospital.</a:t>
            </a:r>
            <a:r>
              <a:rPr lang="en-US" altLang="en-US" baseline="30000" dirty="0">
                <a:latin typeface="Arial" panose="020B0604020202020204" pitchFamily="34" charset="0"/>
              </a:rPr>
              <a:t> </a:t>
            </a:r>
            <a:r>
              <a:rPr lang="en-US" altLang="en-US" dirty="0">
                <a:latin typeface="Arial" panose="020B0604020202020204" pitchFamily="34" charset="0"/>
              </a:rPr>
              <a:t>The rescue, named </a:t>
            </a:r>
            <a:r>
              <a:rPr lang="en-US" altLang="en-US" b="1" dirty="0">
                <a:latin typeface="Arial" panose="020B0604020202020204" pitchFamily="34" charset="0"/>
              </a:rPr>
              <a:t>Operation Thunderbolt</a:t>
            </a:r>
            <a:r>
              <a:rPr lang="en-US" altLang="en-US" dirty="0">
                <a:latin typeface="Arial" panose="020B0604020202020204" pitchFamily="34" charset="0"/>
              </a:rPr>
              <a:t>, is sometimes referred to retroactively as </a:t>
            </a:r>
            <a:r>
              <a:rPr lang="en-US" altLang="en-US" b="1" dirty="0">
                <a:latin typeface="Arial" panose="020B0604020202020204" pitchFamily="34" charset="0"/>
              </a:rPr>
              <a:t>Operation Jonathan</a:t>
            </a:r>
            <a:r>
              <a:rPr lang="en-US" altLang="en-US" dirty="0">
                <a:latin typeface="Arial" panose="020B0604020202020204" pitchFamily="34" charset="0"/>
              </a:rPr>
              <a:t> in memory of the unit's leader, Yonatan Netanyahu. He was the older brother of Benjamin Netanyahu, who served as the two-time Prime Minister of Israel from 1996 to 1999 and from 2009- the present.</a:t>
            </a:r>
            <a:r>
              <a:rPr lang="en-US" altLang="en-US" baseline="30000" dirty="0">
                <a:latin typeface="Arial" panose="020B0604020202020204" pitchFamily="34" charset="0"/>
              </a:rPr>
              <a:t> </a:t>
            </a:r>
            <a:r>
              <a:rPr lang="en-US" altLang="en-US" dirty="0">
                <a:latin typeface="Arial" panose="020B0604020202020204" pitchFamily="34" charset="0"/>
              </a:rPr>
              <a:t>The operation is widely considered one of the greatest and daring special forces operations in history considering the high-risk nature of the commando raid, distance from home territory, and casualty and hostage rescue ratio.</a:t>
            </a:r>
          </a:p>
        </p:txBody>
      </p:sp>
    </p:spTree>
    <p:extLst>
      <p:ext uri="{BB962C8B-B14F-4D97-AF65-F5344CB8AC3E}">
        <p14:creationId xmlns:p14="http://schemas.microsoft.com/office/powerpoint/2010/main" val="41619449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Image Placeholder 1"/>
          <p:cNvSpPr>
            <a:spLocks noGrp="1" noRot="1" noChangeAspect="1" noTextEdit="1"/>
          </p:cNvSpPr>
          <p:nvPr>
            <p:ph type="sldImg"/>
          </p:nvPr>
        </p:nvSpPr>
        <p:spPr>
          <a:ln/>
        </p:spPr>
      </p:sp>
      <p:sp>
        <p:nvSpPr>
          <p:cNvPr id="23961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text in sequence.</a:t>
            </a:r>
          </a:p>
          <a:p>
            <a:pPr eaLnBrk="1" hangingPunct="1"/>
            <a:r>
              <a:rPr lang="en-US" altLang="en-US" dirty="0">
                <a:latin typeface="Arial" panose="020B0604020202020204" pitchFamily="34" charset="0"/>
              </a:rPr>
              <a:t>(Ask individuals in the audience to answer the questions.)</a:t>
            </a:r>
          </a:p>
        </p:txBody>
      </p:sp>
      <p:sp>
        <p:nvSpPr>
          <p:cNvPr id="239619"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39620"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F534306-624B-4215-A31B-575CC3FFFC70}" type="datetime1">
              <a:rPr lang="en-US" altLang="en-US" sz="1200"/>
              <a:pPr eaLnBrk="1" hangingPunct="1"/>
              <a:t>10/10/2017</a:t>
            </a:fld>
            <a:endParaRPr lang="en-US" altLang="en-US" sz="1200" dirty="0"/>
          </a:p>
        </p:txBody>
      </p:sp>
      <p:sp>
        <p:nvSpPr>
          <p:cNvPr id="239621"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39622"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163F9D9-7909-46F7-ADD6-BE733FB505D3}" type="slidenum">
              <a:rPr lang="en-US" altLang="en-US" sz="1200"/>
              <a:pPr eaLnBrk="1" hangingPunct="1"/>
              <a:t>90</a:t>
            </a:fld>
            <a:endParaRPr lang="en-US" altLang="en-US" sz="1200" dirty="0"/>
          </a:p>
        </p:txBody>
      </p:sp>
    </p:spTree>
    <p:extLst>
      <p:ext uri="{BB962C8B-B14F-4D97-AF65-F5344CB8AC3E}">
        <p14:creationId xmlns:p14="http://schemas.microsoft.com/office/powerpoint/2010/main" val="9310447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Image Placeholder 1"/>
          <p:cNvSpPr>
            <a:spLocks noGrp="1" noRot="1" noChangeAspect="1" noTextEdit="1"/>
          </p:cNvSpPr>
          <p:nvPr>
            <p:ph type="sldImg"/>
          </p:nvPr>
        </p:nvSpPr>
        <p:spPr>
          <a:ln/>
        </p:spPr>
      </p:sp>
      <p:sp>
        <p:nvSpPr>
          <p:cNvPr id="2416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the text in sequence.</a:t>
            </a:r>
          </a:p>
          <a:p>
            <a:pPr eaLnBrk="1" hangingPunct="1"/>
            <a:r>
              <a:rPr lang="en-US" altLang="en-US" dirty="0">
                <a:latin typeface="Arial" panose="020B0604020202020204" pitchFamily="34" charset="0"/>
              </a:rPr>
              <a:t>(Ask individuals in the audience to answer the questions.)</a:t>
            </a:r>
          </a:p>
          <a:p>
            <a:pPr eaLnBrk="1" hangingPunct="1"/>
            <a:endParaRPr lang="en-US" altLang="en-US" dirty="0">
              <a:latin typeface="Arial" panose="020B0604020202020204" pitchFamily="34" charset="0"/>
            </a:endParaRPr>
          </a:p>
        </p:txBody>
      </p:sp>
      <p:sp>
        <p:nvSpPr>
          <p:cNvPr id="241667"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41668"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D2D72DB-6C89-4A27-8093-7038B8D1003D}" type="datetime1">
              <a:rPr lang="en-US" altLang="en-US" sz="1200"/>
              <a:pPr eaLnBrk="1" hangingPunct="1"/>
              <a:t>10/10/2017</a:t>
            </a:fld>
            <a:endParaRPr lang="en-US" altLang="en-US" sz="1200" dirty="0"/>
          </a:p>
        </p:txBody>
      </p:sp>
      <p:sp>
        <p:nvSpPr>
          <p:cNvPr id="241669"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41670"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8F48E9C-A1E2-47F2-9448-DF287B02A85E}" type="slidenum">
              <a:rPr lang="en-US" altLang="en-US" sz="1200"/>
              <a:pPr eaLnBrk="1" hangingPunct="1"/>
              <a:t>91</a:t>
            </a:fld>
            <a:endParaRPr lang="en-US" altLang="en-US" sz="1200" dirty="0"/>
          </a:p>
        </p:txBody>
      </p:sp>
    </p:spTree>
    <p:extLst>
      <p:ext uri="{BB962C8B-B14F-4D97-AF65-F5344CB8AC3E}">
        <p14:creationId xmlns:p14="http://schemas.microsoft.com/office/powerpoint/2010/main" val="6472123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Care Under fire</a:t>
            </a:r>
          </a:p>
        </p:txBody>
      </p:sp>
      <p:sp>
        <p:nvSpPr>
          <p:cNvPr id="243714"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0F7C81B-D6EC-4A39-A0CF-1FFBA2BAB15C}" type="datetime1">
              <a:rPr lang="en-US" altLang="en-US" sz="1200"/>
              <a:pPr eaLnBrk="1" hangingPunct="1"/>
              <a:t>10/10/2017</a:t>
            </a:fld>
            <a:endParaRPr lang="en-US" altLang="en-US" sz="1200" dirty="0"/>
          </a:p>
        </p:txBody>
      </p:sp>
      <p:sp>
        <p:nvSpPr>
          <p:cNvPr id="243715"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DRAFT</a:t>
            </a:r>
          </a:p>
        </p:txBody>
      </p:sp>
      <p:sp>
        <p:nvSpPr>
          <p:cNvPr id="24371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3E8C5C4-01C7-4349-A71F-2BDD8A349BED}" type="slidenum">
              <a:rPr lang="en-US" altLang="en-US" sz="1200"/>
              <a:pPr eaLnBrk="1" hangingPunct="1"/>
              <a:t>92</a:t>
            </a:fld>
            <a:endParaRPr lang="en-US" altLang="en-US" sz="1200" dirty="0"/>
          </a:p>
        </p:txBody>
      </p:sp>
      <p:sp>
        <p:nvSpPr>
          <p:cNvPr id="243717" name="Rectangle 2"/>
          <p:cNvSpPr>
            <a:spLocks noGrp="1" noRot="1" noChangeAspect="1" noChangeArrowheads="1" noTextEdit="1"/>
          </p:cNvSpPr>
          <p:nvPr>
            <p:ph type="sldImg"/>
          </p:nvPr>
        </p:nvSpPr>
        <p:spPr>
          <a:ln/>
        </p:spPr>
      </p:sp>
      <p:sp>
        <p:nvSpPr>
          <p:cNvPr id="2437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This is the end of Care Under Fire. The scenario will be continued in Tactical Field Care.</a:t>
            </a:r>
          </a:p>
        </p:txBody>
      </p:sp>
    </p:spTree>
    <p:extLst>
      <p:ext uri="{BB962C8B-B14F-4D97-AF65-F5344CB8AC3E}">
        <p14:creationId xmlns:p14="http://schemas.microsoft.com/office/powerpoint/2010/main" val="231685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ea typeface="ＭＳ Ｐゴシック" charset="-128"/>
                <a:cs typeface="+mn-cs"/>
              </a:defRPr>
            </a:lvl1pPr>
          </a:lstStyle>
          <a:p>
            <a:pPr>
              <a:defRPr/>
            </a:pPr>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ＭＳ Ｐゴシック" charset="-128"/>
                <a:cs typeface="+mn-cs"/>
              </a:defRPr>
            </a:lvl1pPr>
          </a:lstStyle>
          <a:p>
            <a:pPr>
              <a:defRPr/>
            </a:pPr>
            <a:endParaRPr lang="en-US" dirty="0"/>
          </a:p>
        </p:txBody>
      </p:sp>
      <p:sp>
        <p:nvSpPr>
          <p:cNvPr id="6" name="Slide Number Placeholder 9"/>
          <p:cNvSpPr>
            <a:spLocks noGrp="1"/>
          </p:cNvSpPr>
          <p:nvPr>
            <p:ph type="sldNum" sz="quarter" idx="12"/>
          </p:nvPr>
        </p:nvSpPr>
        <p:spPr/>
        <p:txBody>
          <a:bodyPr/>
          <a:lstStyle>
            <a:lvl1pPr>
              <a:defRPr/>
            </a:lvl1pPr>
          </a:lstStyle>
          <a:p>
            <a:fld id="{8A0CCA69-6806-4672-9CE0-87896FC7FDF6}" type="slidenum">
              <a:rPr lang="en-US" altLang="en-US"/>
              <a:pPr/>
              <a:t>‹#›</a:t>
            </a:fld>
            <a:endParaRPr lang="en-US" altLang="en-US" dirty="0"/>
          </a:p>
        </p:txBody>
      </p:sp>
    </p:spTree>
    <p:extLst>
      <p:ext uri="{BB962C8B-B14F-4D97-AF65-F5344CB8AC3E}">
        <p14:creationId xmlns:p14="http://schemas.microsoft.com/office/powerpoint/2010/main" val="51491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fld id="{1CF3363B-96B5-4464-BF23-42285E2FD28E}" type="slidenum">
              <a:rPr lang="en-US" altLang="en-US"/>
              <a:pPr/>
              <a:t>‹#›</a:t>
            </a:fld>
            <a:endParaRPr lang="en-US" altLang="en-US" dirty="0"/>
          </a:p>
        </p:txBody>
      </p:sp>
    </p:spTree>
    <p:extLst>
      <p:ext uri="{BB962C8B-B14F-4D97-AF65-F5344CB8AC3E}">
        <p14:creationId xmlns:p14="http://schemas.microsoft.com/office/powerpoint/2010/main" val="977416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68580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ea typeface="ＭＳ Ｐゴシック" charset="-128"/>
                <a:cs typeface="+mn-cs"/>
              </a:defRPr>
            </a:lvl1pPr>
          </a:lstStyle>
          <a:p>
            <a:pPr>
              <a:defRPr/>
            </a:pPr>
            <a:endParaRPr lang="en-US" alt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ＭＳ Ｐゴシック" charset="-128"/>
                <a:cs typeface="+mn-cs"/>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8E5EEEB2-67D0-484F-B47B-519B44F7E911}" type="slidenum">
              <a:rPr lang="en-US" altLang="en-US"/>
              <a:pPr/>
              <a:t>‹#›</a:t>
            </a:fld>
            <a:endParaRPr lang="en-US" altLang="en-US" dirty="0"/>
          </a:p>
        </p:txBody>
      </p:sp>
    </p:spTree>
    <p:extLst>
      <p:ext uri="{BB962C8B-B14F-4D97-AF65-F5344CB8AC3E}">
        <p14:creationId xmlns:p14="http://schemas.microsoft.com/office/powerpoint/2010/main" val="4291848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82296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mn-cs"/>
              </a:defRPr>
            </a:lvl1pPr>
          </a:lstStyle>
          <a:p>
            <a:pPr>
              <a:defRPr/>
            </a:pPr>
            <a:endParaRPr lang="en-US" altLang="en-US" dirty="0"/>
          </a:p>
        </p:txBody>
      </p:sp>
      <p:sp>
        <p:nvSpPr>
          <p:cNvPr id="4" name="Slide Number Placeholder 3"/>
          <p:cNvSpPr>
            <a:spLocks noGrp="1"/>
          </p:cNvSpPr>
          <p:nvPr>
            <p:ph type="sldNum" sz="quarter" idx="11"/>
          </p:nvPr>
        </p:nvSpPr>
        <p:spPr>
          <a:xfrm>
            <a:off x="6553200" y="6248400"/>
            <a:ext cx="1905000" cy="457200"/>
          </a:xfrm>
        </p:spPr>
        <p:txBody>
          <a:bodyPr/>
          <a:lstStyle>
            <a:lvl1pPr>
              <a:defRPr/>
            </a:lvl1pPr>
          </a:lstStyle>
          <a:p>
            <a:fld id="{4C28BF39-588F-4826-A7E8-62F14B313809}" type="slidenum">
              <a:rPr lang="en-US" altLang="en-US"/>
              <a:pPr/>
              <a:t>‹#›</a:t>
            </a:fld>
            <a:endParaRPr lang="en-US" altLang="en-US" dirty="0"/>
          </a:p>
        </p:txBody>
      </p:sp>
    </p:spTree>
    <p:extLst>
      <p:ext uri="{BB962C8B-B14F-4D97-AF65-F5344CB8AC3E}">
        <p14:creationId xmlns:p14="http://schemas.microsoft.com/office/powerpoint/2010/main" val="1041577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ea typeface="ＭＳ Ｐゴシック" charset="-128"/>
                <a:cs typeface="+mn-cs"/>
              </a:defRPr>
            </a:lvl1pPr>
          </a:lstStyle>
          <a:p>
            <a:pPr>
              <a:defRPr/>
            </a:pPr>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ＭＳ Ｐゴシック" charset="-128"/>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F656DC53-0DBC-4448-9407-B10C782EF49D}" type="slidenum">
              <a:rPr lang="en-US" altLang="en-US"/>
              <a:pPr/>
              <a:t>‹#›</a:t>
            </a:fld>
            <a:endParaRPr lang="en-US" altLang="en-US" dirty="0"/>
          </a:p>
        </p:txBody>
      </p:sp>
    </p:spTree>
    <p:extLst>
      <p:ext uri="{BB962C8B-B14F-4D97-AF65-F5344CB8AC3E}">
        <p14:creationId xmlns:p14="http://schemas.microsoft.com/office/powerpoint/2010/main" val="3708589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fld id="{5B0D57D4-1277-4B79-8A3F-A0B2D31748E0}" type="slidenum">
              <a:rPr lang="en-US" altLang="en-US"/>
              <a:pPr/>
              <a:t>‹#›</a:t>
            </a:fld>
            <a:endParaRPr lang="en-US" altLang="en-US" dirty="0"/>
          </a:p>
        </p:txBody>
      </p:sp>
    </p:spTree>
    <p:extLst>
      <p:ext uri="{BB962C8B-B14F-4D97-AF65-F5344CB8AC3E}">
        <p14:creationId xmlns:p14="http://schemas.microsoft.com/office/powerpoint/2010/main" val="3232431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7"/>
          <p:cNvSpPr>
            <a:spLocks noGrp="1"/>
          </p:cNvSpPr>
          <p:nvPr>
            <p:ph type="sldNum" sz="quarter" idx="10"/>
          </p:nvPr>
        </p:nvSpPr>
        <p:spPr/>
        <p:txBody>
          <a:bodyPr/>
          <a:lstStyle>
            <a:lvl1pPr>
              <a:defRPr/>
            </a:lvl1pPr>
          </a:lstStyle>
          <a:p>
            <a:fld id="{33F0C547-5CB5-4E80-AC6C-CE3FB832801B}" type="slidenum">
              <a:rPr lang="en-US" altLang="en-US"/>
              <a:pPr/>
              <a:t>‹#›</a:t>
            </a:fld>
            <a:endParaRPr lang="en-US" altLang="en-US" dirty="0"/>
          </a:p>
        </p:txBody>
      </p:sp>
    </p:spTree>
    <p:extLst>
      <p:ext uri="{BB962C8B-B14F-4D97-AF65-F5344CB8AC3E}">
        <p14:creationId xmlns:p14="http://schemas.microsoft.com/office/powerpoint/2010/main" val="2669199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p:cNvSpPr>
            <a:spLocks noGrp="1"/>
          </p:cNvSpPr>
          <p:nvPr>
            <p:ph type="sldNum" sz="quarter" idx="10"/>
          </p:nvPr>
        </p:nvSpPr>
        <p:spPr/>
        <p:txBody>
          <a:bodyPr/>
          <a:lstStyle>
            <a:lvl1pPr>
              <a:defRPr/>
            </a:lvl1pPr>
          </a:lstStyle>
          <a:p>
            <a:fld id="{76B587B3-7A53-4078-8E75-F0055CF09DD0}" type="slidenum">
              <a:rPr lang="en-US" altLang="en-US"/>
              <a:pPr/>
              <a:t>‹#›</a:t>
            </a:fld>
            <a:endParaRPr lang="en-US" altLang="en-US" dirty="0"/>
          </a:p>
        </p:txBody>
      </p:sp>
    </p:spTree>
    <p:extLst>
      <p:ext uri="{BB962C8B-B14F-4D97-AF65-F5344CB8AC3E}">
        <p14:creationId xmlns:p14="http://schemas.microsoft.com/office/powerpoint/2010/main" val="1826227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0"/>
          </p:nvPr>
        </p:nvSpPr>
        <p:spPr/>
        <p:txBody>
          <a:bodyPr/>
          <a:lstStyle>
            <a:lvl1pPr>
              <a:defRPr/>
            </a:lvl1pPr>
          </a:lstStyle>
          <a:p>
            <a:fld id="{8CDE12C6-617E-43EC-8429-CF4B586FFAC4}" type="slidenum">
              <a:rPr lang="en-US" altLang="en-US"/>
              <a:pPr/>
              <a:t>‹#›</a:t>
            </a:fld>
            <a:endParaRPr lang="en-US" altLang="en-US" dirty="0"/>
          </a:p>
        </p:txBody>
      </p:sp>
    </p:spTree>
    <p:extLst>
      <p:ext uri="{BB962C8B-B14F-4D97-AF65-F5344CB8AC3E}">
        <p14:creationId xmlns:p14="http://schemas.microsoft.com/office/powerpoint/2010/main" val="2667923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7"/>
          <p:cNvSpPr>
            <a:spLocks noGrp="1"/>
          </p:cNvSpPr>
          <p:nvPr>
            <p:ph type="sldNum" sz="quarter" idx="10"/>
          </p:nvPr>
        </p:nvSpPr>
        <p:spPr/>
        <p:txBody>
          <a:bodyPr/>
          <a:lstStyle>
            <a:lvl1pPr>
              <a:defRPr/>
            </a:lvl1pPr>
          </a:lstStyle>
          <a:p>
            <a:fld id="{DE01C2C8-72C6-4BD4-B88A-D7B9A51F4F03}" type="slidenum">
              <a:rPr lang="en-US" altLang="en-US"/>
              <a:pPr/>
              <a:t>‹#›</a:t>
            </a:fld>
            <a:endParaRPr lang="en-US" altLang="en-US" dirty="0"/>
          </a:p>
        </p:txBody>
      </p:sp>
    </p:spTree>
    <p:extLst>
      <p:ext uri="{BB962C8B-B14F-4D97-AF65-F5344CB8AC3E}">
        <p14:creationId xmlns:p14="http://schemas.microsoft.com/office/powerpoint/2010/main" val="3579830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fld id="{4E88BFEF-843F-4B22-8DB0-7D5E359A30FD}" type="slidenum">
              <a:rPr lang="en-US" altLang="en-US"/>
              <a:pPr/>
              <a:t>‹#›</a:t>
            </a:fld>
            <a:endParaRPr lang="en-US" altLang="en-US" dirty="0"/>
          </a:p>
        </p:txBody>
      </p:sp>
    </p:spTree>
    <p:extLst>
      <p:ext uri="{BB962C8B-B14F-4D97-AF65-F5344CB8AC3E}">
        <p14:creationId xmlns:p14="http://schemas.microsoft.com/office/powerpoint/2010/main" val="45629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fld id="{6ACBE4F7-4D1F-4213-9F5F-9537CC45A640}" type="slidenum">
              <a:rPr lang="en-US" altLang="en-US"/>
              <a:pPr/>
              <a:t>‹#›</a:t>
            </a:fld>
            <a:endParaRPr lang="en-US" altLang="en-US" dirty="0"/>
          </a:p>
        </p:txBody>
      </p:sp>
    </p:spTree>
    <p:extLst>
      <p:ext uri="{BB962C8B-B14F-4D97-AF65-F5344CB8AC3E}">
        <p14:creationId xmlns:p14="http://schemas.microsoft.com/office/powerpoint/2010/main" val="3653612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fld id="{2C6C0A02-21A9-4D48-B184-6DB4F9F30193}" type="slidenum">
              <a:rPr lang="en-US" altLang="en-US"/>
              <a:pPr/>
              <a:t>‹#›</a:t>
            </a:fld>
            <a:endParaRPr lang="en-US" altLang="en-US" dirty="0"/>
          </a:p>
        </p:txBody>
      </p:sp>
    </p:spTree>
    <p:extLst>
      <p:ext uri="{BB962C8B-B14F-4D97-AF65-F5344CB8AC3E}">
        <p14:creationId xmlns:p14="http://schemas.microsoft.com/office/powerpoint/2010/main" val="2756449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905000" y="274638"/>
            <a:ext cx="6781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4800" y="152400"/>
            <a:ext cx="1524000" cy="135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b="1">
                <a:latin typeface="Times New Roman" panose="02020603050405020304" pitchFamily="18" charset="0"/>
                <a:cs typeface="Times New Roman" panose="02020603050405020304" pitchFamily="18" charset="0"/>
              </a:defRPr>
            </a:lvl1pPr>
          </a:lstStyle>
          <a:p>
            <a:fld id="{4D16ADF4-3EF2-4CB7-9F6B-07A1D06A0229}"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4641" r:id="rId1"/>
    <p:sldLayoutId id="2147484610" r:id="rId2"/>
    <p:sldLayoutId id="2147484611" r:id="rId3"/>
    <p:sldLayoutId id="2147484612" r:id="rId4"/>
    <p:sldLayoutId id="2147484613" r:id="rId5"/>
    <p:sldLayoutId id="2147484614" r:id="rId6"/>
    <p:sldLayoutId id="2147484615" r:id="rId7"/>
    <p:sldLayoutId id="2147484616" r:id="rId8"/>
    <p:sldLayoutId id="2147484617" r:id="rId9"/>
    <p:sldLayoutId id="2147484618" r:id="rId10"/>
    <p:sldLayoutId id="2147484643" r:id="rId11"/>
    <p:sldLayoutId id="2147484644" r:id="rId12"/>
    <p:sldLayoutId id="2147484645" r:id="rId13"/>
  </p:sldLayoutIdLst>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S PGothic" panose="020B0600070205080204" pitchFamily="34" charset="-128"/>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S PGothic" panose="020B0600070205080204" pitchFamily="34" charset="-128"/>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Times New Roman" charset="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Times New Roman" charset="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6.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8.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4.pn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p:cNvSpPr>
          <p:nvPr>
            <p:ph type="ctrTitle"/>
          </p:nvPr>
        </p:nvSpPr>
        <p:spPr>
          <a:xfrm>
            <a:off x="-9755" y="-1"/>
            <a:ext cx="9144000" cy="2622495"/>
          </a:xfrm>
          <a:solidFill>
            <a:schemeClr val="bg1"/>
          </a:solidFill>
        </p:spPr>
        <p:txBody>
          <a:bodyPr/>
          <a:lstStyle/>
          <a:p>
            <a:pPr eaLnBrk="1" hangingPunct="1"/>
            <a:r>
              <a:rPr lang="en-US" altLang="en-US" sz="2800" dirty="0"/>
              <a:t>Tactical Combat Casualty Care for All Combatants</a:t>
            </a:r>
            <a:br>
              <a:rPr lang="en-US" altLang="en-US" sz="2800" dirty="0"/>
            </a:br>
            <a:r>
              <a:rPr lang="en-US" altLang="en-US" sz="2800" dirty="0"/>
              <a:t>August 2017</a:t>
            </a:r>
            <a:br>
              <a:rPr lang="en-US" altLang="en-US" sz="2800" dirty="0"/>
            </a:br>
            <a:br>
              <a:rPr lang="en-US" altLang="en-US" sz="2800" dirty="0"/>
            </a:br>
            <a:r>
              <a:rPr lang="en-US" altLang="en-US" sz="2400" dirty="0"/>
              <a:t>(Based on TCCC-MP Guidelines 170131)</a:t>
            </a:r>
          </a:p>
        </p:txBody>
      </p:sp>
      <p:sp>
        <p:nvSpPr>
          <p:cNvPr id="62466" name="Rectangle 3"/>
          <p:cNvSpPr>
            <a:spLocks noGrp="1"/>
          </p:cNvSpPr>
          <p:nvPr>
            <p:ph type="subTitle" idx="1"/>
          </p:nvPr>
        </p:nvSpPr>
        <p:spPr>
          <a:xfrm>
            <a:off x="1219200" y="5703888"/>
            <a:ext cx="6400800" cy="1066800"/>
          </a:xfrm>
        </p:spPr>
        <p:txBody>
          <a:bodyPr/>
          <a:lstStyle/>
          <a:p>
            <a:pPr eaLnBrk="1" hangingPunct="1"/>
            <a:r>
              <a:rPr lang="en-US" altLang="en-US" sz="5400" dirty="0"/>
              <a:t> </a:t>
            </a:r>
            <a:r>
              <a:rPr lang="en-US" altLang="en-US" sz="4800" b="1" dirty="0"/>
              <a:t>Care Under Fire</a:t>
            </a:r>
          </a:p>
          <a:p>
            <a:pPr eaLnBrk="1" hangingPunct="1"/>
            <a:endParaRPr lang="en-US" altLang="en-US" sz="4800" b="1" dirty="0"/>
          </a:p>
        </p:txBody>
      </p:sp>
      <p:pic>
        <p:nvPicPr>
          <p:cNvPr id="62467" name="Picture 7" descr="TCCC Logo 091104 (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1015" y="2622495"/>
            <a:ext cx="2842657" cy="28627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58602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p:cNvSpPr>
          <p:nvPr>
            <p:ph type="title"/>
          </p:nvPr>
        </p:nvSpPr>
        <p:spPr>
          <a:xfrm>
            <a:off x="381000" y="0"/>
            <a:ext cx="9372600" cy="1524000"/>
          </a:xfrm>
        </p:spPr>
        <p:txBody>
          <a:bodyPr/>
          <a:lstStyle/>
          <a:p>
            <a:pPr eaLnBrk="1" hangingPunct="1">
              <a:buClr>
                <a:schemeClr val="tx1"/>
              </a:buClr>
              <a:buFont typeface="Wingdings" panose="05000000000000000000" pitchFamily="2" charset="2"/>
              <a:buNone/>
            </a:pPr>
            <a:r>
              <a:rPr lang="en-US" altLang="en-US" sz="5400" dirty="0"/>
              <a:t>Raid on Entebbe</a:t>
            </a:r>
            <a:br>
              <a:rPr lang="en-US" altLang="en-US" dirty="0"/>
            </a:br>
            <a:r>
              <a:rPr lang="en-US" altLang="en-US" sz="3600" i="1" dirty="0"/>
              <a:t>by ADM Bill McRaven</a:t>
            </a:r>
          </a:p>
        </p:txBody>
      </p:sp>
      <p:sp>
        <p:nvSpPr>
          <p:cNvPr id="80898" name="Rectangle 3"/>
          <p:cNvSpPr>
            <a:spLocks noGrp="1"/>
          </p:cNvSpPr>
          <p:nvPr>
            <p:ph idx="1"/>
          </p:nvPr>
        </p:nvSpPr>
        <p:spPr>
          <a:xfrm>
            <a:off x="762000" y="1828800"/>
            <a:ext cx="7772400" cy="4114800"/>
          </a:xfrm>
        </p:spPr>
        <p:txBody>
          <a:bodyPr/>
          <a:lstStyle/>
          <a:p>
            <a:pPr eaLnBrk="1" hangingPunct="1">
              <a:lnSpc>
                <a:spcPct val="80000"/>
              </a:lnSpc>
              <a:buFont typeface="Arial" panose="020B0604020202020204" pitchFamily="34" charset="0"/>
              <a:buNone/>
            </a:pPr>
            <a:r>
              <a:rPr lang="en-US" altLang="en-US" dirty="0"/>
              <a:t>Rescue - 4 July 1976</a:t>
            </a:r>
          </a:p>
          <a:p>
            <a:pPr eaLnBrk="1" hangingPunct="1">
              <a:lnSpc>
                <a:spcPct val="80000"/>
              </a:lnSpc>
            </a:pPr>
            <a:r>
              <a:rPr lang="en-US" altLang="en-US" dirty="0"/>
              <a:t>Exit from C-130 in a Mercedes and 2 Land Rovers to mimic mode of travel of Idi Amin – the Ugandan dictator at the time</a:t>
            </a:r>
          </a:p>
          <a:p>
            <a:pPr eaLnBrk="1" hangingPunct="1">
              <a:lnSpc>
                <a:spcPct val="80000"/>
              </a:lnSpc>
            </a:pPr>
            <a:r>
              <a:rPr lang="en-US" altLang="en-US" dirty="0"/>
              <a:t>Israeli commandos dressed as Ugandan soldiers</a:t>
            </a:r>
          </a:p>
          <a:p>
            <a:pPr eaLnBrk="1" hangingPunct="1">
              <a:lnSpc>
                <a:spcPct val="80000"/>
              </a:lnSpc>
            </a:pPr>
            <a:r>
              <a:rPr lang="en-US" altLang="en-US" dirty="0"/>
              <a:t>Drove up to the terminal - shot the Ugandan sentry</a:t>
            </a:r>
          </a:p>
          <a:p>
            <a:pPr eaLnBrk="1" hangingPunct="1">
              <a:lnSpc>
                <a:spcPct val="80000"/>
              </a:lnSpc>
            </a:pPr>
            <a:r>
              <a:rPr lang="en-US" altLang="en-US" dirty="0"/>
              <a:t>Assaulted the terminal through 3 doors</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p:cNvSpPr>
          <p:nvPr>
            <p:ph type="title"/>
          </p:nvPr>
        </p:nvSpPr>
        <p:spPr/>
        <p:txBody>
          <a:bodyPr/>
          <a:lstStyle/>
          <a:p>
            <a:pPr eaLnBrk="1" hangingPunct="1">
              <a:buClr>
                <a:schemeClr val="tx1"/>
              </a:buClr>
              <a:buFont typeface="Wingdings" panose="05000000000000000000" pitchFamily="2" charset="2"/>
              <a:buChar char="Ø"/>
            </a:pPr>
            <a:endParaRPr lang="en-US" altLang="en-US" dirty="0"/>
          </a:p>
        </p:txBody>
      </p:sp>
      <p:sp>
        <p:nvSpPr>
          <p:cNvPr id="82946" name="Rectangle 3"/>
          <p:cNvSpPr>
            <a:spLocks noGrp="1"/>
          </p:cNvSpPr>
          <p:nvPr>
            <p:ph idx="1"/>
          </p:nvPr>
        </p:nvSpPr>
        <p:spPr/>
        <p:txBody>
          <a:bodyPr/>
          <a:lstStyle/>
          <a:p>
            <a:pPr eaLnBrk="1" hangingPunct="1"/>
            <a:endParaRPr lang="en-US" altLang="en-US" dirty="0"/>
          </a:p>
        </p:txBody>
      </p:sp>
      <p:pic>
        <p:nvPicPr>
          <p:cNvPr id="82947" name="Picture 4" descr="Entebbe01"/>
          <p:cNvPicPr>
            <a:picLocks noChangeAspect="1" noChangeArrowheads="1"/>
          </p:cNvPicPr>
          <p:nvPr/>
        </p:nvPicPr>
        <p:blipFill>
          <a:blip r:embed="rId3">
            <a:lum bright="36000" contrast="12000"/>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p:cNvSpPr>
          <p:nvPr>
            <p:ph type="title"/>
          </p:nvPr>
        </p:nvSpPr>
        <p:spPr>
          <a:xfrm>
            <a:off x="381000" y="0"/>
            <a:ext cx="9372600" cy="1524000"/>
          </a:xfrm>
        </p:spPr>
        <p:txBody>
          <a:bodyPr/>
          <a:lstStyle/>
          <a:p>
            <a:pPr eaLnBrk="1" hangingPunct="1">
              <a:buClr>
                <a:schemeClr val="tx1"/>
              </a:buClr>
              <a:buFont typeface="Wingdings" panose="05000000000000000000" pitchFamily="2" charset="2"/>
              <a:buNone/>
            </a:pPr>
            <a:r>
              <a:rPr lang="en-US" altLang="en-US" sz="5400" dirty="0"/>
              <a:t>Raid on Entebbe</a:t>
            </a:r>
            <a:br>
              <a:rPr lang="en-US" altLang="en-US" dirty="0"/>
            </a:br>
            <a:r>
              <a:rPr lang="en-US" altLang="en-US" sz="3600" i="1" dirty="0"/>
              <a:t>by ADM Bill McRaven</a:t>
            </a:r>
          </a:p>
        </p:txBody>
      </p:sp>
      <p:sp>
        <p:nvSpPr>
          <p:cNvPr id="84994" name="Rectangle 3"/>
          <p:cNvSpPr>
            <a:spLocks noGrp="1"/>
          </p:cNvSpPr>
          <p:nvPr>
            <p:ph idx="1"/>
          </p:nvPr>
        </p:nvSpPr>
        <p:spPr>
          <a:xfrm>
            <a:off x="577880" y="2084825"/>
            <a:ext cx="7772400" cy="4114800"/>
          </a:xfrm>
        </p:spPr>
        <p:txBody>
          <a:bodyPr/>
          <a:lstStyle/>
          <a:p>
            <a:pPr eaLnBrk="1" hangingPunct="1">
              <a:lnSpc>
                <a:spcPct val="90000"/>
              </a:lnSpc>
            </a:pPr>
            <a:r>
              <a:rPr lang="en-US" altLang="en-US" dirty="0"/>
              <a:t>LTC Netanyahu – the ground commander – was shot in the chest at the beginning of the assault.</a:t>
            </a:r>
          </a:p>
          <a:p>
            <a:pPr eaLnBrk="1" hangingPunct="1">
              <a:lnSpc>
                <a:spcPct val="90000"/>
              </a:lnSpc>
            </a:pPr>
            <a:r>
              <a:rPr lang="en-US" altLang="en-US" dirty="0"/>
              <a:t>What would you have done?</a:t>
            </a:r>
          </a:p>
          <a:p>
            <a:pPr lvl="1" eaLnBrk="1" hangingPunct="1">
              <a:lnSpc>
                <a:spcPct val="90000"/>
              </a:lnSpc>
            </a:pPr>
            <a:r>
              <a:rPr lang="en-US" altLang="en-US" dirty="0">
                <a:ea typeface="Times New Roman" panose="02020603050405020304" pitchFamily="18" charset="0"/>
              </a:rPr>
              <a:t>Disengaged from the assault?</a:t>
            </a:r>
          </a:p>
          <a:p>
            <a:pPr lvl="1" eaLnBrk="1" hangingPunct="1">
              <a:lnSpc>
                <a:spcPct val="90000"/>
              </a:lnSpc>
            </a:pPr>
            <a:r>
              <a:rPr lang="en-US" altLang="en-US" dirty="0">
                <a:ea typeface="Times New Roman" panose="02020603050405020304" pitchFamily="18" charset="0"/>
              </a:rPr>
              <a:t>Assessed his breathing?</a:t>
            </a:r>
          </a:p>
          <a:p>
            <a:pPr lvl="1" eaLnBrk="1" hangingPunct="1">
              <a:lnSpc>
                <a:spcPct val="90000"/>
              </a:lnSpc>
            </a:pPr>
            <a:r>
              <a:rPr lang="en-US" altLang="en-US" dirty="0">
                <a:ea typeface="Times New Roman" panose="02020603050405020304" pitchFamily="18" charset="0"/>
              </a:rPr>
              <a:t>Inserted a nasopharyngeal airway?</a:t>
            </a:r>
          </a:p>
          <a:p>
            <a:pPr lvl="1" eaLnBrk="1" hangingPunct="1">
              <a:lnSpc>
                <a:spcPct val="90000"/>
              </a:lnSpc>
            </a:pPr>
            <a:endParaRPr lang="en-US" altLang="en-US" dirty="0">
              <a:ea typeface="Times New Roman" panose="02020603050405020304" pitchFamily="18" charset="0"/>
            </a:endParaRPr>
          </a:p>
        </p:txBody>
      </p:sp>
      <p:pic>
        <p:nvPicPr>
          <p:cNvPr id="4" name="Picture 3" descr="Yoni Netanyahu.jpg">
            <a:extLst>
              <a:ext uri="{FF2B5EF4-FFF2-40B4-BE49-F238E27FC236}">
                <a16:creationId xmlns:a16="http://schemas.microsoft.com/office/drawing/2014/main" id="{B93F846B-53DC-4BD3-98E5-E36AC4FB8A4C}"/>
              </a:ext>
            </a:extLst>
          </p:cNvPr>
          <p:cNvPicPr>
            <a:picLocks noChangeAspect="1"/>
          </p:cNvPicPr>
          <p:nvPr/>
        </p:nvPicPr>
        <p:blipFill>
          <a:blip r:embed="rId3" cstate="print"/>
          <a:stretch>
            <a:fillRect/>
          </a:stretch>
        </p:blipFill>
        <p:spPr>
          <a:xfrm>
            <a:off x="6607465" y="3429000"/>
            <a:ext cx="2209718" cy="2642054"/>
          </a:xfrm>
          <a:prstGeom prst="rect">
            <a:avLst/>
          </a:prstGeom>
          <a:ln w="25400">
            <a:solidFill>
              <a:schemeClr val="tx1"/>
            </a:solidFill>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p:cNvSpPr>
          <p:nvPr>
            <p:ph type="title"/>
          </p:nvPr>
        </p:nvSpPr>
        <p:spPr>
          <a:xfrm>
            <a:off x="381000" y="0"/>
            <a:ext cx="9372600" cy="1524000"/>
          </a:xfrm>
        </p:spPr>
        <p:txBody>
          <a:bodyPr/>
          <a:lstStyle/>
          <a:p>
            <a:pPr eaLnBrk="1" hangingPunct="1">
              <a:buClr>
                <a:schemeClr val="tx1"/>
              </a:buClr>
              <a:buFont typeface="Wingdings" panose="05000000000000000000" pitchFamily="2" charset="2"/>
              <a:buNone/>
            </a:pPr>
            <a:r>
              <a:rPr lang="en-US" altLang="en-US" sz="5400" dirty="0"/>
              <a:t>Raid on Entebbe</a:t>
            </a:r>
            <a:br>
              <a:rPr lang="en-US" altLang="en-US" dirty="0"/>
            </a:br>
            <a:r>
              <a:rPr lang="en-US" altLang="en-US" sz="3600" i="1" dirty="0"/>
              <a:t>by ADM Bill McRaven</a:t>
            </a:r>
          </a:p>
        </p:txBody>
      </p:sp>
      <p:sp>
        <p:nvSpPr>
          <p:cNvPr id="87042" name="Rectangle 3"/>
          <p:cNvSpPr>
            <a:spLocks noGrp="1"/>
          </p:cNvSpPr>
          <p:nvPr>
            <p:ph idx="1"/>
          </p:nvPr>
        </p:nvSpPr>
        <p:spPr>
          <a:xfrm>
            <a:off x="501070" y="2315255"/>
            <a:ext cx="8186738" cy="4114800"/>
          </a:xfrm>
        </p:spPr>
        <p:txBody>
          <a:bodyPr/>
          <a:lstStyle/>
          <a:p>
            <a:pPr eaLnBrk="1" hangingPunct="1">
              <a:spcAft>
                <a:spcPct val="20000"/>
              </a:spcAft>
              <a:buFont typeface="Arial" panose="020B0604020202020204" pitchFamily="34" charset="0"/>
              <a:buNone/>
            </a:pPr>
            <a:r>
              <a:rPr lang="en-US" altLang="en-US" sz="3600" b="1" i="1" dirty="0"/>
              <a:t>“As previously ordered, the three assault elements disregarded Netanyahu and stormed the building.</a:t>
            </a:r>
            <a:r>
              <a:rPr lang="ja-JP" altLang="en-US" sz="3600" b="1" i="1" dirty="0"/>
              <a:t>”</a:t>
            </a:r>
            <a:endParaRPr lang="en-US" altLang="ja-JP" sz="3600" b="1" i="1" dirty="0"/>
          </a:p>
          <a:p>
            <a:pPr eaLnBrk="1" hangingPunct="1">
              <a:spcAft>
                <a:spcPct val="20000"/>
              </a:spcAft>
              <a:buFont typeface="Arial" panose="020B0604020202020204" pitchFamily="34" charset="0"/>
              <a:buNone/>
            </a:pPr>
            <a:r>
              <a:rPr lang="ja-JP" altLang="en-US" sz="3600" b="1" i="1" dirty="0"/>
              <a:t>“</a:t>
            </a:r>
            <a:r>
              <a:rPr lang="en-US" altLang="ja-JP" sz="3600" b="1" i="1" u="sng" dirty="0"/>
              <a:t>At this point in the operation, there wasn’t time to attend to the wounded.</a:t>
            </a:r>
            <a:r>
              <a:rPr lang="ja-JP" altLang="en-US" sz="3600" b="1" dirty="0"/>
              <a:t>”</a:t>
            </a:r>
            <a:endParaRPr lang="en-US" altLang="ja-JP" sz="3600" b="1" dirty="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p:cNvSpPr>
          <p:nvPr>
            <p:ph idx="1"/>
          </p:nvPr>
        </p:nvSpPr>
        <p:spPr>
          <a:xfrm>
            <a:off x="0" y="2057400"/>
            <a:ext cx="9067800" cy="2438400"/>
          </a:xfrm>
        </p:spPr>
        <p:txBody>
          <a:bodyPr/>
          <a:lstStyle/>
          <a:p>
            <a:pPr eaLnBrk="1" hangingPunct="1">
              <a:lnSpc>
                <a:spcPct val="90000"/>
              </a:lnSpc>
              <a:buFont typeface="Arial" panose="020B0604020202020204" pitchFamily="34" charset="0"/>
              <a:buNone/>
            </a:pPr>
            <a:endParaRPr lang="en-US" altLang="en-US" dirty="0"/>
          </a:p>
          <a:p>
            <a:pPr algn="ctr" eaLnBrk="1" hangingPunct="1">
              <a:lnSpc>
                <a:spcPct val="90000"/>
              </a:lnSpc>
              <a:buFont typeface="Arial" panose="020B0604020202020204" pitchFamily="34" charset="0"/>
              <a:buNone/>
            </a:pPr>
            <a:r>
              <a:rPr lang="en-US" altLang="en-US" sz="5600" b="1" dirty="0"/>
              <a:t>Do seconds really matter in combat?</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p:cNvSpPr>
          <p:nvPr>
            <p:ph type="title"/>
          </p:nvPr>
        </p:nvSpPr>
        <p:spPr>
          <a:xfrm>
            <a:off x="1295400" y="0"/>
            <a:ext cx="7924800" cy="1524000"/>
          </a:xfrm>
        </p:spPr>
        <p:txBody>
          <a:bodyPr/>
          <a:lstStyle/>
          <a:p>
            <a:pPr eaLnBrk="1" hangingPunct="1">
              <a:buClr>
                <a:schemeClr val="tx1"/>
              </a:buClr>
              <a:buFont typeface="Wingdings" panose="05000000000000000000" pitchFamily="2" charset="2"/>
              <a:buNone/>
            </a:pPr>
            <a:r>
              <a:rPr lang="en-US" altLang="en-US" sz="4800" dirty="0"/>
              <a:t>Ma’</a:t>
            </a:r>
            <a:r>
              <a:rPr lang="en-US" altLang="ja-JP" sz="4800" dirty="0"/>
              <a:t>a lot Rescue Attempt</a:t>
            </a:r>
            <a:br>
              <a:rPr lang="en-US" altLang="ja-JP" dirty="0"/>
            </a:br>
            <a:r>
              <a:rPr lang="en-US" altLang="ja-JP" sz="3200" i="1" dirty="0"/>
              <a:t>by ADM Bill McRaven</a:t>
            </a:r>
            <a:endParaRPr lang="en-US" altLang="en-US" sz="3200" i="1" dirty="0"/>
          </a:p>
        </p:txBody>
      </p:sp>
      <p:sp>
        <p:nvSpPr>
          <p:cNvPr id="91138" name="Rectangle 3"/>
          <p:cNvSpPr>
            <a:spLocks noGrp="1"/>
          </p:cNvSpPr>
          <p:nvPr>
            <p:ph idx="1"/>
          </p:nvPr>
        </p:nvSpPr>
        <p:spPr>
          <a:xfrm>
            <a:off x="685800" y="1676400"/>
            <a:ext cx="7924800" cy="4876800"/>
          </a:xfrm>
        </p:spPr>
        <p:txBody>
          <a:bodyPr/>
          <a:lstStyle/>
          <a:p>
            <a:pPr eaLnBrk="1" hangingPunct="1"/>
            <a:r>
              <a:rPr lang="en-US" altLang="en-US" dirty="0"/>
              <a:t>15 May 1974</a:t>
            </a:r>
          </a:p>
          <a:p>
            <a:pPr eaLnBrk="1" hangingPunct="1"/>
            <a:r>
              <a:rPr lang="en-US" altLang="en-US" dirty="0"/>
              <a:t>3 PLO terrorists took 105 hostages</a:t>
            </a:r>
          </a:p>
          <a:p>
            <a:pPr eaLnBrk="1" hangingPunct="1"/>
            <a:r>
              <a:rPr lang="en-US" altLang="en-US" dirty="0"/>
              <a:t>Schoolchildren and teachers</a:t>
            </a:r>
          </a:p>
          <a:p>
            <a:pPr eaLnBrk="1" hangingPunct="1"/>
            <a:r>
              <a:rPr lang="en-US" altLang="en-US" dirty="0"/>
              <a:t>When the assault commenced, the terrorists began killing hostages.</a:t>
            </a:r>
          </a:p>
          <a:p>
            <a:pPr eaLnBrk="1" hangingPunct="1"/>
            <a:r>
              <a:rPr lang="en-US" altLang="en-US" dirty="0"/>
              <a:t>22 children killed, 56 wounded</a:t>
            </a:r>
          </a:p>
          <a:p>
            <a:pPr eaLnBrk="1" hangingPunct="1"/>
            <a:r>
              <a:rPr lang="en-US" altLang="en-US" dirty="0"/>
              <a:t>The difference between a dramatic success and a disaster may be measured in seconds.</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1314506" y="365750"/>
            <a:ext cx="7808912" cy="1143000"/>
          </a:xfrm>
        </p:spPr>
        <p:txBody>
          <a:bodyPr/>
          <a:lstStyle/>
          <a:p>
            <a:pPr eaLnBrk="1" hangingPunct="1"/>
            <a:r>
              <a:rPr lang="en-US" altLang="en-US" sz="4400" b="1" dirty="0"/>
              <a:t>Recent Feedback from a </a:t>
            </a:r>
            <a:br>
              <a:rPr lang="en-US" altLang="en-US" sz="4400" b="1" dirty="0"/>
            </a:br>
            <a:r>
              <a:rPr lang="en-US" altLang="en-US" sz="4400" b="1" dirty="0"/>
              <a:t>TCCC Student</a:t>
            </a:r>
          </a:p>
        </p:txBody>
      </p:sp>
      <p:sp>
        <p:nvSpPr>
          <p:cNvPr id="95234" name="Rectangle 3"/>
          <p:cNvSpPr>
            <a:spLocks noGrp="1" noChangeArrowheads="1"/>
          </p:cNvSpPr>
          <p:nvPr>
            <p:ph idx="1"/>
          </p:nvPr>
        </p:nvSpPr>
        <p:spPr>
          <a:xfrm>
            <a:off x="428172" y="2641601"/>
            <a:ext cx="8229600" cy="1524000"/>
          </a:xfrm>
          <a:ln w="25400">
            <a:solidFill>
              <a:schemeClr val="tx1"/>
            </a:solidFill>
          </a:ln>
        </p:spPr>
        <p:txBody>
          <a:bodyPr/>
          <a:lstStyle/>
          <a:p>
            <a:pPr algn="ctr" eaLnBrk="1" hangingPunct="1">
              <a:lnSpc>
                <a:spcPct val="90000"/>
              </a:lnSpc>
              <a:buNone/>
            </a:pPr>
            <a:r>
              <a:rPr lang="en-US" altLang="en-US" b="1" dirty="0"/>
              <a:t> “I have never even heard of the Raid on Entebbe. Why do we need to learn about military history?”</a:t>
            </a:r>
          </a:p>
          <a:p>
            <a:pPr algn="ctr" eaLnBrk="1" hangingPunct="1">
              <a:lnSpc>
                <a:spcPct val="90000"/>
              </a:lnSpc>
              <a:buNone/>
            </a:pPr>
            <a:endParaRPr lang="en-US" altLang="en-US" b="1" dirty="0"/>
          </a:p>
        </p:txBody>
      </p:sp>
    </p:spTree>
    <p:extLst>
      <p:ext uri="{BB962C8B-B14F-4D97-AF65-F5344CB8AC3E}">
        <p14:creationId xmlns:p14="http://schemas.microsoft.com/office/powerpoint/2010/main" val="2785630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BF46-43B8-42D2-B52C-D2C26602794D}"/>
              </a:ext>
            </a:extLst>
          </p:cNvPr>
          <p:cNvSpPr>
            <a:spLocks noGrp="1"/>
          </p:cNvSpPr>
          <p:nvPr>
            <p:ph type="title"/>
          </p:nvPr>
        </p:nvSpPr>
        <p:spPr>
          <a:xfrm>
            <a:off x="1614815" y="164575"/>
            <a:ext cx="6781800" cy="1143000"/>
          </a:xfrm>
        </p:spPr>
        <p:txBody>
          <a:bodyPr/>
          <a:lstStyle/>
          <a:p>
            <a:r>
              <a:rPr lang="en-US" dirty="0"/>
              <a:t>History’s Lesson</a:t>
            </a:r>
          </a:p>
        </p:txBody>
      </p:sp>
      <p:sp>
        <p:nvSpPr>
          <p:cNvPr id="3" name="Content Placeholder 2">
            <a:extLst>
              <a:ext uri="{FF2B5EF4-FFF2-40B4-BE49-F238E27FC236}">
                <a16:creationId xmlns:a16="http://schemas.microsoft.com/office/drawing/2014/main" id="{AB35913D-2C00-4E0E-89DD-91FA8BF1735F}"/>
              </a:ext>
            </a:extLst>
          </p:cNvPr>
          <p:cNvSpPr>
            <a:spLocks noGrp="1"/>
          </p:cNvSpPr>
          <p:nvPr>
            <p:ph idx="1"/>
          </p:nvPr>
        </p:nvSpPr>
        <p:spPr>
          <a:xfrm>
            <a:off x="616285" y="2622495"/>
            <a:ext cx="8229600" cy="2788925"/>
          </a:xfrm>
        </p:spPr>
        <p:txBody>
          <a:bodyPr/>
          <a:lstStyle/>
          <a:p>
            <a:r>
              <a:rPr lang="en-US" dirty="0"/>
              <a:t>There are only two times that you can plan for what to do in a tactical casualty situation –</a:t>
            </a:r>
          </a:p>
          <a:p>
            <a:pPr lvl="1"/>
            <a:r>
              <a:rPr lang="en-US" dirty="0"/>
              <a:t>Before it happens</a:t>
            </a:r>
          </a:p>
          <a:p>
            <a:pPr marL="914400" lvl="2" indent="0">
              <a:buNone/>
            </a:pPr>
            <a:r>
              <a:rPr lang="en-US" dirty="0"/>
              <a:t>or</a:t>
            </a:r>
          </a:p>
          <a:p>
            <a:pPr lvl="1"/>
            <a:r>
              <a:rPr lang="en-US" dirty="0"/>
              <a:t>After it happens</a:t>
            </a:r>
          </a:p>
        </p:txBody>
      </p:sp>
    </p:spTree>
    <p:extLst>
      <p:ext uri="{BB962C8B-B14F-4D97-AF65-F5344CB8AC3E}">
        <p14:creationId xmlns:p14="http://schemas.microsoft.com/office/powerpoint/2010/main" val="418987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p:cNvSpPr>
          <p:nvPr>
            <p:ph type="title"/>
          </p:nvPr>
        </p:nvSpPr>
        <p:spPr>
          <a:xfrm>
            <a:off x="1371015" y="10955"/>
            <a:ext cx="7924800" cy="1524000"/>
          </a:xfrm>
        </p:spPr>
        <p:txBody>
          <a:bodyPr/>
          <a:lstStyle/>
          <a:p>
            <a:pPr eaLnBrk="1" hangingPunct="1">
              <a:buClr>
                <a:schemeClr val="tx1"/>
              </a:buClr>
              <a:buFont typeface="Wingdings" panose="05000000000000000000" pitchFamily="2" charset="2"/>
              <a:buNone/>
            </a:pPr>
            <a:r>
              <a:rPr lang="en-US" altLang="ja-JP" sz="4400" b="1" dirty="0"/>
              <a:t>SEAL Hostage Rescue </a:t>
            </a:r>
            <a:br>
              <a:rPr lang="en-US" altLang="ja-JP" sz="4400" b="1" dirty="0"/>
            </a:br>
            <a:r>
              <a:rPr lang="en-US" altLang="ja-JP" sz="4400" b="1" dirty="0"/>
              <a:t>Mission – Afghanistan 2012</a:t>
            </a:r>
            <a:endParaRPr lang="en-US" altLang="en-US" sz="4400" b="1" i="1" dirty="0"/>
          </a:p>
        </p:txBody>
      </p:sp>
      <p:sp>
        <p:nvSpPr>
          <p:cNvPr id="91138" name="Rectangle 3"/>
          <p:cNvSpPr>
            <a:spLocks noGrp="1"/>
          </p:cNvSpPr>
          <p:nvPr>
            <p:ph idx="1"/>
          </p:nvPr>
        </p:nvSpPr>
        <p:spPr>
          <a:xfrm>
            <a:off x="337463" y="1937652"/>
            <a:ext cx="8356593" cy="4361547"/>
          </a:xfrm>
        </p:spPr>
        <p:txBody>
          <a:bodyPr/>
          <a:lstStyle/>
          <a:p>
            <a:pPr eaLnBrk="1" hangingPunct="1"/>
            <a:r>
              <a:rPr lang="en-US" altLang="en-US" b="1" dirty="0"/>
              <a:t>Quick-reaction hostage rescue</a:t>
            </a:r>
          </a:p>
          <a:p>
            <a:pPr eaLnBrk="1" hangingPunct="1"/>
            <a:r>
              <a:rPr lang="en-US" altLang="en-US" b="1" dirty="0"/>
              <a:t>Helicopter insert</a:t>
            </a:r>
          </a:p>
          <a:p>
            <a:pPr eaLnBrk="1" hangingPunct="1"/>
            <a:r>
              <a:rPr lang="en-US" altLang="en-US" b="1" dirty="0"/>
              <a:t>4-hour patrol to target</a:t>
            </a:r>
          </a:p>
          <a:p>
            <a:pPr eaLnBrk="1" hangingPunct="1"/>
            <a:r>
              <a:rPr lang="en-US" altLang="en-US" b="1" dirty="0"/>
              <a:t>Point man shot in the head on building entry</a:t>
            </a:r>
          </a:p>
          <a:p>
            <a:pPr eaLnBrk="1" hangingPunct="1"/>
            <a:r>
              <a:rPr lang="en-US" altLang="en-US" b="1" dirty="0"/>
              <a:t>Do you stop and treat the casualty?</a:t>
            </a:r>
          </a:p>
          <a:p>
            <a:pPr eaLnBrk="1" hangingPunct="1"/>
            <a:r>
              <a:rPr lang="en-US" altLang="en-US" b="1" dirty="0"/>
              <a:t>Or do you rescue the hostage and neutralize the terrorists first?</a:t>
            </a:r>
          </a:p>
        </p:txBody>
      </p:sp>
    </p:spTree>
    <p:extLst>
      <p:ext uri="{BB962C8B-B14F-4D97-AF65-F5344CB8AC3E}">
        <p14:creationId xmlns:p14="http://schemas.microsoft.com/office/powerpoint/2010/main" val="122616478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p:cNvSpPr>
          <p:nvPr>
            <p:ph type="title"/>
          </p:nvPr>
        </p:nvSpPr>
        <p:spPr>
          <a:xfrm>
            <a:off x="1295400" y="0"/>
            <a:ext cx="7924800" cy="1524000"/>
          </a:xfrm>
        </p:spPr>
        <p:txBody>
          <a:bodyPr/>
          <a:lstStyle/>
          <a:p>
            <a:pPr eaLnBrk="1" hangingPunct="1">
              <a:buClr>
                <a:schemeClr val="tx1"/>
              </a:buClr>
              <a:buFont typeface="Wingdings" panose="05000000000000000000" pitchFamily="2" charset="2"/>
              <a:buNone/>
            </a:pPr>
            <a:r>
              <a:rPr lang="en-US" altLang="ja-JP" sz="4800" b="1" dirty="0"/>
              <a:t>SEAL Hostage Rescue –</a:t>
            </a:r>
            <a:br>
              <a:rPr lang="en-US" altLang="ja-JP" sz="4800" b="1" dirty="0"/>
            </a:br>
            <a:r>
              <a:rPr lang="en-US" altLang="ja-JP" sz="4800" b="1" dirty="0"/>
              <a:t>Afghanistan 2012</a:t>
            </a:r>
            <a:endParaRPr lang="en-US" altLang="en-US" sz="3200" b="1" i="1" dirty="0"/>
          </a:p>
        </p:txBody>
      </p:sp>
      <p:sp>
        <p:nvSpPr>
          <p:cNvPr id="91138" name="Rectangle 3"/>
          <p:cNvSpPr>
            <a:spLocks noGrp="1"/>
          </p:cNvSpPr>
          <p:nvPr>
            <p:ph idx="1"/>
          </p:nvPr>
        </p:nvSpPr>
        <p:spPr>
          <a:xfrm>
            <a:off x="501070" y="1734456"/>
            <a:ext cx="7924800" cy="5123544"/>
          </a:xfrm>
        </p:spPr>
        <p:txBody>
          <a:bodyPr/>
          <a:lstStyle/>
          <a:p>
            <a:pPr eaLnBrk="1" hangingPunct="1"/>
            <a:r>
              <a:rPr lang="en-US" altLang="en-US" b="1" dirty="0"/>
              <a:t>Second assaulter killed one hostile</a:t>
            </a:r>
          </a:p>
          <a:p>
            <a:pPr eaLnBrk="1" hangingPunct="1"/>
            <a:r>
              <a:rPr lang="en-US" altLang="en-US" b="1" dirty="0"/>
              <a:t>Secured the hostage (an American physician)</a:t>
            </a:r>
          </a:p>
          <a:p>
            <a:pPr eaLnBrk="1" hangingPunct="1"/>
            <a:r>
              <a:rPr lang="en-US" altLang="en-US" b="1" dirty="0"/>
              <a:t>Held a second hostile by the throat until he could be neutralized by another team member</a:t>
            </a:r>
          </a:p>
          <a:p>
            <a:pPr eaLnBrk="1" hangingPunct="1"/>
            <a:r>
              <a:rPr lang="en-US" altLang="en-US" b="1" dirty="0"/>
              <a:t>Room cleared - hostage passed off</a:t>
            </a:r>
          </a:p>
          <a:p>
            <a:pPr eaLnBrk="1" hangingPunct="1"/>
            <a:r>
              <a:rPr lang="en-US" altLang="en-US" b="1" dirty="0">
                <a:solidFill>
                  <a:srgbClr val="FF0000"/>
                </a:solidFill>
              </a:rPr>
              <a:t>THEN the second assaulter, a corpsman, began to treat the casualty.</a:t>
            </a:r>
          </a:p>
        </p:txBody>
      </p:sp>
    </p:spTree>
    <p:extLst>
      <p:ext uri="{BB962C8B-B14F-4D97-AF65-F5344CB8AC3E}">
        <p14:creationId xmlns:p14="http://schemas.microsoft.com/office/powerpoint/2010/main" val="248562662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1768475" y="203200"/>
            <a:ext cx="6400800" cy="1143000"/>
          </a:xfrm>
        </p:spPr>
        <p:txBody>
          <a:bodyPr/>
          <a:lstStyle/>
          <a:p>
            <a:pPr eaLnBrk="1" hangingPunct="1"/>
            <a:r>
              <a:rPr lang="en-US" altLang="en-US" sz="6000" dirty="0"/>
              <a:t>Objectives</a:t>
            </a:r>
          </a:p>
        </p:txBody>
      </p:sp>
      <p:sp>
        <p:nvSpPr>
          <p:cNvPr id="64514" name="Rectangle 3"/>
          <p:cNvSpPr>
            <a:spLocks noGrp="1" noChangeArrowheads="1"/>
          </p:cNvSpPr>
          <p:nvPr>
            <p:ph idx="1"/>
          </p:nvPr>
        </p:nvSpPr>
        <p:spPr>
          <a:xfrm>
            <a:off x="685800" y="1981200"/>
            <a:ext cx="8229600" cy="4114800"/>
          </a:xfrm>
        </p:spPr>
        <p:txBody>
          <a:bodyPr/>
          <a:lstStyle/>
          <a:p>
            <a:pPr marL="609600" indent="-609600" eaLnBrk="1" hangingPunct="1">
              <a:lnSpc>
                <a:spcPct val="90000"/>
              </a:lnSpc>
            </a:pPr>
            <a:r>
              <a:rPr lang="en-US" altLang="en-US" b="1" dirty="0"/>
              <a:t>DESCRIBE</a:t>
            </a:r>
            <a:r>
              <a:rPr lang="en-US" altLang="en-US" dirty="0"/>
              <a:t> the role of firepower supremacy in the prevention of combat trauma.</a:t>
            </a:r>
            <a:endParaRPr lang="en-US" altLang="en-US" b="1" dirty="0"/>
          </a:p>
          <a:p>
            <a:pPr marL="609600" indent="-609600" eaLnBrk="1" hangingPunct="1">
              <a:lnSpc>
                <a:spcPct val="90000"/>
              </a:lnSpc>
            </a:pPr>
            <a:r>
              <a:rPr lang="en-US" altLang="en-US" b="1" dirty="0"/>
              <a:t>DEMONSTRATE</a:t>
            </a:r>
            <a:r>
              <a:rPr lang="en-US" altLang="en-US" dirty="0"/>
              <a:t> techniques that can be used to quickly move casualties to cover while the unit is engaged in a firefight.</a:t>
            </a:r>
            <a:endParaRPr lang="en-US" altLang="en-US" b="1" dirty="0"/>
          </a:p>
          <a:p>
            <a:pPr marL="609600" indent="-609600" eaLnBrk="1" hangingPunct="1">
              <a:lnSpc>
                <a:spcPct val="90000"/>
              </a:lnSpc>
            </a:pPr>
            <a:r>
              <a:rPr lang="en-US" altLang="en-US" b="1" dirty="0"/>
              <a:t>EXPLAIN </a:t>
            </a:r>
            <a:r>
              <a:rPr lang="en-US" altLang="en-US" dirty="0"/>
              <a:t>the rationale for early use of a limb tourniquet to control life-threatening extremity bleeding during Care Under Fire.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p:cNvSpPr>
          <p:nvPr>
            <p:ph type="title"/>
          </p:nvPr>
        </p:nvSpPr>
        <p:spPr>
          <a:xfrm>
            <a:off x="1034148" y="-29028"/>
            <a:ext cx="7924800" cy="1524000"/>
          </a:xfrm>
        </p:spPr>
        <p:txBody>
          <a:bodyPr/>
          <a:lstStyle/>
          <a:p>
            <a:pPr eaLnBrk="1" hangingPunct="1">
              <a:buClr>
                <a:schemeClr val="tx1"/>
              </a:buClr>
              <a:buFont typeface="Wingdings" panose="05000000000000000000" pitchFamily="2" charset="2"/>
              <a:buNone/>
            </a:pPr>
            <a:r>
              <a:rPr lang="en-US" altLang="ja-JP" sz="4800" b="1" dirty="0"/>
              <a:t>SCPO Ed Byers –</a:t>
            </a:r>
            <a:br>
              <a:rPr lang="en-US" altLang="ja-JP" sz="4800" b="1" dirty="0"/>
            </a:br>
            <a:r>
              <a:rPr lang="en-US" altLang="ja-JP" sz="4800" b="1" dirty="0"/>
              <a:t>The Second Assaulter</a:t>
            </a:r>
            <a:endParaRPr lang="en-US" altLang="en-US" sz="3200" b="1" i="1" dirty="0"/>
          </a:p>
        </p:txBody>
      </p:sp>
      <p:pic>
        <p:nvPicPr>
          <p:cNvPr id="4" name="Content Placeholder 3" descr="Byers CMOH.jpg"/>
          <p:cNvPicPr>
            <a:picLocks noGrp="1" noChangeAspect="1"/>
          </p:cNvPicPr>
          <p:nvPr>
            <p:ph idx="1"/>
          </p:nvPr>
        </p:nvPicPr>
        <p:blipFill>
          <a:blip r:embed="rId3" cstate="print"/>
          <a:stretch>
            <a:fillRect/>
          </a:stretch>
        </p:blipFill>
        <p:spPr>
          <a:xfrm>
            <a:off x="903981" y="1677081"/>
            <a:ext cx="7267556" cy="4851979"/>
          </a:xfrm>
        </p:spPr>
      </p:pic>
    </p:spTree>
    <p:extLst>
      <p:ext uri="{BB962C8B-B14F-4D97-AF65-F5344CB8AC3E}">
        <p14:creationId xmlns:p14="http://schemas.microsoft.com/office/powerpoint/2010/main" val="30111141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4690" y="2276850"/>
            <a:ext cx="7734810" cy="3539430"/>
          </a:xfrm>
          <a:prstGeom prst="rect">
            <a:avLst/>
          </a:prstGeom>
          <a:noFill/>
        </p:spPr>
        <p:txBody>
          <a:bodyPr wrap="none" rtlCol="0">
            <a:spAutoFit/>
          </a:bodyPr>
          <a:lstStyle/>
          <a:p>
            <a:pPr algn="l"/>
            <a:r>
              <a:rPr lang="en-US" sz="2800" b="1" dirty="0">
                <a:latin typeface="Times New Roman" panose="02020603050405020304" pitchFamily="18" charset="0"/>
                <a:cs typeface="Times New Roman" panose="02020603050405020304" pitchFamily="18" charset="0"/>
              </a:rPr>
              <a:t>“I watched with tremendous pain as the (</a:t>
            </a:r>
            <a:r>
              <a:rPr lang="en-US" sz="2800" b="1" i="1" dirty="0">
                <a:latin typeface="Times New Roman" panose="02020603050405020304" pitchFamily="18" charset="0"/>
                <a:cs typeface="Times New Roman" panose="02020603050405020304" pitchFamily="18" charset="0"/>
              </a:rPr>
              <a:t>nation </a:t>
            </a:r>
          </a:p>
          <a:p>
            <a:pPr algn="l"/>
            <a:r>
              <a:rPr lang="en-US" sz="2800" b="1" i="1" dirty="0">
                <a:latin typeface="Times New Roman" panose="02020603050405020304" pitchFamily="18" charset="0"/>
                <a:cs typeface="Times New Roman" panose="02020603050405020304" pitchFamily="18" charset="0"/>
              </a:rPr>
              <a:t>redacted</a:t>
            </a:r>
            <a:r>
              <a:rPr lang="en-US" sz="2800" b="1" dirty="0">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failed in a mission because they stopped</a:t>
            </a:r>
          </a:p>
          <a:p>
            <a:pPr algn="l"/>
            <a:r>
              <a:rPr lang="en-US" sz="2800" b="1" dirty="0">
                <a:solidFill>
                  <a:srgbClr val="FF0000"/>
                </a:solidFill>
                <a:latin typeface="Times New Roman" panose="02020603050405020304" pitchFamily="18" charset="0"/>
                <a:cs typeface="Times New Roman" panose="02020603050405020304" pitchFamily="18" charset="0"/>
              </a:rPr>
              <a:t>mid-assault to care for one of their wounded.  </a:t>
            </a:r>
          </a:p>
          <a:p>
            <a:pPr algn="l"/>
            <a:r>
              <a:rPr lang="en-US" sz="2800" b="1" dirty="0">
                <a:solidFill>
                  <a:srgbClr val="FF0000"/>
                </a:solidFill>
                <a:latin typeface="Times New Roman" panose="02020603050405020304" pitchFamily="18" charset="0"/>
                <a:cs typeface="Times New Roman" panose="02020603050405020304" pitchFamily="18" charset="0"/>
              </a:rPr>
              <a:t>It ended up costing them  three more lives and</a:t>
            </a:r>
          </a:p>
          <a:p>
            <a:pPr algn="l"/>
            <a:r>
              <a:rPr lang="en-US" sz="2800" b="1" dirty="0">
                <a:solidFill>
                  <a:srgbClr val="FF0000"/>
                </a:solidFill>
                <a:latin typeface="Times New Roman" panose="02020603050405020304" pitchFamily="18" charset="0"/>
                <a:cs typeface="Times New Roman" panose="02020603050405020304" pitchFamily="18" charset="0"/>
              </a:rPr>
              <a:t>a failed rescue attempt.</a:t>
            </a:r>
            <a:r>
              <a:rPr lang="en-US" sz="2800" b="1" dirty="0">
                <a:latin typeface="Times New Roman" panose="02020603050405020304" pitchFamily="18" charset="0"/>
                <a:cs typeface="Times New Roman" panose="02020603050405020304" pitchFamily="18" charset="0"/>
              </a:rPr>
              <a:t>  We should never forget</a:t>
            </a:r>
          </a:p>
          <a:p>
            <a:pPr algn="l"/>
            <a:r>
              <a:rPr lang="en-US" sz="2800" b="1" dirty="0">
                <a:latin typeface="Times New Roman" panose="02020603050405020304" pitchFamily="18" charset="0"/>
                <a:cs typeface="Times New Roman" panose="02020603050405020304" pitchFamily="18" charset="0"/>
              </a:rPr>
              <a:t>that you have to secure the target quickly so you</a:t>
            </a:r>
          </a:p>
          <a:p>
            <a:pPr algn="l"/>
            <a:r>
              <a:rPr lang="en-US" sz="2800" b="1" dirty="0">
                <a:latin typeface="Times New Roman" panose="02020603050405020304" pitchFamily="18" charset="0"/>
                <a:cs typeface="Times New Roman" panose="02020603050405020304" pitchFamily="18" charset="0"/>
              </a:rPr>
              <a:t>don't lose more lives and you can then save the</a:t>
            </a:r>
          </a:p>
          <a:p>
            <a:pPr algn="l"/>
            <a:r>
              <a:rPr lang="en-US" sz="2800" b="1" dirty="0">
                <a:latin typeface="Times New Roman" panose="02020603050405020304" pitchFamily="18" charset="0"/>
                <a:cs typeface="Times New Roman" panose="02020603050405020304" pitchFamily="18" charset="0"/>
              </a:rPr>
              <a:t>ones that are injured.”</a:t>
            </a:r>
          </a:p>
        </p:txBody>
      </p:sp>
      <p:sp>
        <p:nvSpPr>
          <p:cNvPr id="4" name="TextBox 3"/>
          <p:cNvSpPr txBox="1"/>
          <p:nvPr/>
        </p:nvSpPr>
        <p:spPr>
          <a:xfrm>
            <a:off x="2028879" y="162160"/>
            <a:ext cx="6138732" cy="1384995"/>
          </a:xfrm>
          <a:prstGeom prst="rect">
            <a:avLst/>
          </a:prstGeom>
          <a:noFill/>
        </p:spPr>
        <p:txBody>
          <a:bodyPr wrap="none" rtlCol="0">
            <a:spAutoFit/>
          </a:bodyPr>
          <a:lstStyle/>
          <a:p>
            <a:r>
              <a:rPr lang="en-US" sz="4400" b="1" dirty="0">
                <a:latin typeface="Times New Roman" panose="02020603050405020304" pitchFamily="18" charset="0"/>
                <a:cs typeface="Times New Roman" panose="02020603050405020304" pitchFamily="18" charset="0"/>
              </a:rPr>
              <a:t>The Tactical Imperative:</a:t>
            </a:r>
          </a:p>
          <a:p>
            <a:r>
              <a:rPr lang="en-US" sz="4000" b="1" i="1" dirty="0">
                <a:latin typeface="Times New Roman" panose="02020603050405020304" pitchFamily="18" charset="0"/>
                <a:cs typeface="Times New Roman" panose="02020603050405020304" pitchFamily="18" charset="0"/>
              </a:rPr>
              <a:t>Senior SOF Leader Quote</a:t>
            </a:r>
          </a:p>
        </p:txBody>
      </p:sp>
    </p:spTree>
    <p:extLst>
      <p:ext uri="{BB962C8B-B14F-4D97-AF65-F5344CB8AC3E}">
        <p14:creationId xmlns:p14="http://schemas.microsoft.com/office/powerpoint/2010/main" val="2024784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1500188" y="238125"/>
            <a:ext cx="7808912" cy="1143000"/>
          </a:xfrm>
        </p:spPr>
        <p:txBody>
          <a:bodyPr/>
          <a:lstStyle/>
          <a:p>
            <a:pPr eaLnBrk="1" hangingPunct="1"/>
            <a:r>
              <a:rPr lang="en-US" altLang="en-US" sz="5400" dirty="0"/>
              <a:t>Care Under Fire</a:t>
            </a:r>
          </a:p>
        </p:txBody>
      </p:sp>
      <p:sp>
        <p:nvSpPr>
          <p:cNvPr id="93186" name="Rectangle 3"/>
          <p:cNvSpPr>
            <a:spLocks noGrp="1" noChangeArrowheads="1"/>
          </p:cNvSpPr>
          <p:nvPr>
            <p:ph idx="1"/>
          </p:nvPr>
        </p:nvSpPr>
        <p:spPr>
          <a:xfrm>
            <a:off x="528638" y="1638300"/>
            <a:ext cx="8229600" cy="2611438"/>
          </a:xfrm>
        </p:spPr>
        <p:txBody>
          <a:bodyPr/>
          <a:lstStyle/>
          <a:p>
            <a:pPr eaLnBrk="1" hangingPunct="1"/>
            <a:r>
              <a:rPr lang="en-US" altLang="en-US" b="1" dirty="0">
                <a:solidFill>
                  <a:srgbClr val="FF0000"/>
                </a:solidFill>
              </a:rPr>
              <a:t>If the firefight is ongoing - don</a:t>
            </a:r>
            <a:r>
              <a:rPr lang="ja-JP" altLang="en-US" b="1" dirty="0">
                <a:solidFill>
                  <a:srgbClr val="FF0000"/>
                </a:solidFill>
              </a:rPr>
              <a:t>’</a:t>
            </a:r>
            <a:r>
              <a:rPr lang="en-US" altLang="ja-JP" b="1" dirty="0">
                <a:solidFill>
                  <a:srgbClr val="FF0000"/>
                </a:solidFill>
              </a:rPr>
              <a:t>t try to treat your casualty in the Kill Zone!</a:t>
            </a:r>
          </a:p>
          <a:p>
            <a:pPr eaLnBrk="1" hangingPunct="1"/>
            <a:r>
              <a:rPr lang="en-US" altLang="en-US" dirty="0"/>
              <a:t>Suppression of enemy fire and moving casualties to cover are the major concerns.</a:t>
            </a:r>
          </a:p>
        </p:txBody>
      </p:sp>
      <p:pic>
        <p:nvPicPr>
          <p:cNvPr id="93187" name="Picture 6" descr="TFC Apac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3175" y="3848100"/>
            <a:ext cx="3209925" cy="280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1500188" y="238125"/>
            <a:ext cx="7808912" cy="1143000"/>
          </a:xfrm>
        </p:spPr>
        <p:txBody>
          <a:bodyPr/>
          <a:lstStyle/>
          <a:p>
            <a:pPr eaLnBrk="1" hangingPunct="1"/>
            <a:r>
              <a:rPr lang="en-US" altLang="en-US" sz="5400" dirty="0"/>
              <a:t>Care Under Fire</a:t>
            </a:r>
          </a:p>
        </p:txBody>
      </p:sp>
      <p:sp>
        <p:nvSpPr>
          <p:cNvPr id="95234" name="Rectangle 3"/>
          <p:cNvSpPr>
            <a:spLocks noGrp="1" noChangeArrowheads="1"/>
          </p:cNvSpPr>
          <p:nvPr>
            <p:ph idx="1"/>
          </p:nvPr>
        </p:nvSpPr>
        <p:spPr>
          <a:xfrm>
            <a:off x="457200" y="2047875"/>
            <a:ext cx="8229600" cy="4338638"/>
          </a:xfrm>
        </p:spPr>
        <p:txBody>
          <a:bodyPr/>
          <a:lstStyle/>
          <a:p>
            <a:pPr eaLnBrk="1" hangingPunct="1">
              <a:lnSpc>
                <a:spcPct val="90000"/>
              </a:lnSpc>
            </a:pPr>
            <a:r>
              <a:rPr lang="en-US" altLang="en-US" dirty="0"/>
              <a:t>Suppression of hostile fire will minimize the risk of both new casualties and additional injuries to the existing casualties. </a:t>
            </a:r>
          </a:p>
          <a:p>
            <a:pPr eaLnBrk="1" hangingPunct="1">
              <a:lnSpc>
                <a:spcPct val="90000"/>
              </a:lnSpc>
            </a:pPr>
            <a:r>
              <a:rPr lang="en-US" altLang="en-US" dirty="0"/>
              <a:t>The firepower contributed by medical personnel and the casualties themselves may be essential to tactical fire superiority. </a:t>
            </a:r>
          </a:p>
          <a:p>
            <a:pPr eaLnBrk="1" hangingPunct="1">
              <a:lnSpc>
                <a:spcPct val="90000"/>
              </a:lnSpc>
            </a:pPr>
            <a:r>
              <a:rPr lang="en-US" altLang="en-US" b="1" u="sng" dirty="0">
                <a:solidFill>
                  <a:srgbClr val="FF3300"/>
                </a:solidFill>
              </a:rPr>
              <a:t>The best medicine on the battlefield is Fire Superiority!</a:t>
            </a:r>
          </a:p>
          <a:p>
            <a:pPr eaLnBrk="1" hangingPunct="1">
              <a:lnSpc>
                <a:spcPct val="90000"/>
              </a:lnSpc>
            </a:pPr>
            <a:endParaRPr lang="en-US" altLang="en-US" b="1" u="sng" dirty="0">
              <a:solidFill>
                <a:srgbClr val="FF33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a:xfrm>
            <a:off x="1460500" y="279400"/>
            <a:ext cx="7683500" cy="1143000"/>
          </a:xfrm>
        </p:spPr>
        <p:txBody>
          <a:bodyPr/>
          <a:lstStyle/>
          <a:p>
            <a:pPr eaLnBrk="1" hangingPunct="1"/>
            <a:r>
              <a:rPr lang="en-US" altLang="en-US" dirty="0"/>
              <a:t>Moving Casualties in CUF</a:t>
            </a:r>
          </a:p>
        </p:txBody>
      </p:sp>
      <p:sp>
        <p:nvSpPr>
          <p:cNvPr id="97282" name="Rectangle 3"/>
          <p:cNvSpPr>
            <a:spLocks noGrp="1" noChangeArrowheads="1"/>
          </p:cNvSpPr>
          <p:nvPr>
            <p:ph idx="1"/>
          </p:nvPr>
        </p:nvSpPr>
        <p:spPr>
          <a:xfrm>
            <a:off x="381000" y="1809750"/>
            <a:ext cx="8382000" cy="3962400"/>
          </a:xfrm>
        </p:spPr>
        <p:txBody>
          <a:bodyPr/>
          <a:lstStyle/>
          <a:p>
            <a:pPr eaLnBrk="1" hangingPunct="1">
              <a:lnSpc>
                <a:spcPct val="90000"/>
              </a:lnSpc>
            </a:pPr>
            <a:r>
              <a:rPr lang="en-US" altLang="en-US" sz="2800" dirty="0"/>
              <a:t>If a casualty is able to move to cover, he should do so to avoid exposing others to enemy fire.</a:t>
            </a:r>
          </a:p>
          <a:p>
            <a:pPr eaLnBrk="1" hangingPunct="1">
              <a:lnSpc>
                <a:spcPct val="90000"/>
              </a:lnSpc>
            </a:pPr>
            <a:r>
              <a:rPr lang="en-US" altLang="en-US" sz="2800" dirty="0"/>
              <a:t>If casualty is unable to move and unresponsive, the casualty is likely beyond help and moving him while under fire may not be worth the risk.</a:t>
            </a:r>
          </a:p>
          <a:p>
            <a:pPr eaLnBrk="1" hangingPunct="1">
              <a:lnSpc>
                <a:spcPct val="90000"/>
              </a:lnSpc>
            </a:pPr>
            <a:r>
              <a:rPr lang="en-US" altLang="en-US" sz="2800" dirty="0"/>
              <a:t>If a casualty is responsive but can</a:t>
            </a:r>
            <a:r>
              <a:rPr lang="ja-JP" altLang="en-US" sz="2800" dirty="0"/>
              <a:t>’</a:t>
            </a:r>
            <a:r>
              <a:rPr lang="en-US" altLang="ja-JP" sz="2800" dirty="0"/>
              <a:t>t move, a rescue plan should be devised if tactically feasible.</a:t>
            </a:r>
          </a:p>
          <a:p>
            <a:pPr eaLnBrk="1" hangingPunct="1">
              <a:lnSpc>
                <a:spcPct val="90000"/>
              </a:lnSpc>
            </a:pPr>
            <a:r>
              <a:rPr lang="en-US" altLang="en-US" sz="2800" dirty="0"/>
              <a:t>The next sequence of slides shows the hazards of moving casualties before hostile fire is suppressed.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011005-mc-shan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0" name="Text Box 3"/>
          <p:cNvSpPr txBox="1">
            <a:spLocks noChangeArrowheads="1"/>
          </p:cNvSpPr>
          <p:nvPr/>
        </p:nvSpPr>
        <p:spPr bwMode="auto">
          <a:xfrm>
            <a:off x="2590800" y="4954588"/>
            <a:ext cx="6627813" cy="224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800" dirty="0">
                <a:solidFill>
                  <a:schemeClr val="bg1"/>
                </a:solidFill>
                <a:latin typeface="Times New Roman" panose="02020603050405020304" pitchFamily="18" charset="0"/>
                <a:cs typeface="Times New Roman" panose="02020603050405020304" pitchFamily="18" charset="0"/>
              </a:rPr>
              <a:t>1) While under fire and without a weapon, Gunnery Sgt. Ryan P. Shane runs to Sgt. Lonnie Wells, to pull him to safety during USMC combat operations in Fallujah.</a:t>
            </a:r>
            <a:br>
              <a:rPr lang="en-US" altLang="en-US" sz="2800" dirty="0">
                <a:solidFill>
                  <a:schemeClr val="bg1"/>
                </a:solidFill>
                <a:latin typeface="Times New Roman" panose="02020603050405020304" pitchFamily="18" charset="0"/>
                <a:cs typeface="Times New Roman" panose="02020603050405020304" pitchFamily="18" charset="0"/>
              </a:rPr>
            </a:br>
            <a:endParaRPr lang="en-US" altLang="en-US" sz="2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011005-mc-shan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78" name="Text Box 3"/>
          <p:cNvSpPr txBox="1">
            <a:spLocks noChangeArrowheads="1"/>
          </p:cNvSpPr>
          <p:nvPr/>
        </p:nvSpPr>
        <p:spPr bwMode="auto">
          <a:xfrm>
            <a:off x="2628900" y="4968875"/>
            <a:ext cx="6286500" cy="150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800" dirty="0">
                <a:solidFill>
                  <a:schemeClr val="bg1"/>
                </a:solidFill>
                <a:latin typeface="Times New Roman" panose="02020603050405020304" pitchFamily="18" charset="0"/>
                <a:cs typeface="Times New Roman" panose="02020603050405020304" pitchFamily="18" charset="0"/>
              </a:rPr>
              <a:t>2) Gunnery Sgt Shane attempts to pull a fatally wounded Sgt Wells to cover. </a:t>
            </a:r>
            <a:br>
              <a:rPr lang="en-US" altLang="en-US" sz="2800" dirty="0">
                <a:solidFill>
                  <a:srgbClr val="FF0000"/>
                </a:solidFill>
                <a:latin typeface="Times New Roman" panose="02020603050405020304" pitchFamily="18" charset="0"/>
                <a:cs typeface="Times New Roman" panose="02020603050405020304" pitchFamily="18" charset="0"/>
              </a:rPr>
            </a:br>
            <a:br>
              <a:rPr lang="en-US" altLang="en-US" sz="1800" dirty="0">
                <a:solidFill>
                  <a:srgbClr val="FF0000"/>
                </a:solidFill>
                <a:latin typeface="Times New Roman" panose="02020603050405020304" pitchFamily="18" charset="0"/>
                <a:cs typeface="Times New Roman" panose="02020603050405020304" pitchFamily="18" charset="0"/>
              </a:rPr>
            </a:br>
            <a:endParaRPr lang="en-US" altLang="en-US" sz="1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011005-mc-shan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26" name="Text Box 3"/>
          <p:cNvSpPr txBox="1">
            <a:spLocks noChangeArrowheads="1"/>
          </p:cNvSpPr>
          <p:nvPr/>
        </p:nvSpPr>
        <p:spPr bwMode="auto">
          <a:xfrm>
            <a:off x="3048000" y="5619750"/>
            <a:ext cx="5826125" cy="1100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800" b="1" dirty="0">
                <a:solidFill>
                  <a:schemeClr val="bg1"/>
                </a:solidFill>
                <a:latin typeface="Times New Roman" panose="02020603050405020304" pitchFamily="18" charset="0"/>
                <a:cs typeface="Times New Roman" panose="02020603050405020304" pitchFamily="18" charset="0"/>
              </a:rPr>
              <a:t>3)  Another comes to help. </a:t>
            </a:r>
          </a:p>
          <a:p>
            <a:pPr eaLnBrk="1" hangingPunct="1">
              <a:lnSpc>
                <a:spcPct val="70000"/>
              </a:lnSpc>
              <a:spcBef>
                <a:spcPct val="50000"/>
              </a:spcBef>
            </a:pPr>
            <a:r>
              <a:rPr lang="en-US" altLang="en-US" sz="2000" dirty="0">
                <a:solidFill>
                  <a:schemeClr val="bg1"/>
                </a:solidFill>
                <a:latin typeface="Times New Roman" panose="02020603050405020304" pitchFamily="18" charset="0"/>
                <a:cs typeface="Times New Roman" panose="02020603050405020304" pitchFamily="18" charset="0"/>
              </a:rPr>
              <a:t> </a:t>
            </a:r>
            <a:br>
              <a:rPr lang="en-US" altLang="en-US" sz="1800" dirty="0">
                <a:solidFill>
                  <a:schemeClr val="bg1"/>
                </a:solidFill>
                <a:latin typeface="Avalon Quest" charset="0"/>
                <a:cs typeface="Times New Roman" panose="02020603050405020304" pitchFamily="18" charset="0"/>
              </a:rPr>
            </a:br>
            <a:endParaRPr lang="en-US" altLang="en-US" sz="1800" dirty="0">
              <a:solidFill>
                <a:schemeClr val="bg1"/>
              </a:solidFill>
              <a:latin typeface="Avalon Quest" charset="0"/>
              <a:cs typeface="Times New Roman" panose="02020603050405020304" pitchFamily="18"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011005-mc-shan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4" name="Text Box 3"/>
          <p:cNvSpPr txBox="1">
            <a:spLocks noChangeArrowheads="1"/>
          </p:cNvSpPr>
          <p:nvPr/>
        </p:nvSpPr>
        <p:spPr bwMode="auto">
          <a:xfrm>
            <a:off x="1333500" y="5610225"/>
            <a:ext cx="78486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800" b="1" dirty="0">
                <a:solidFill>
                  <a:schemeClr val="bg1"/>
                </a:solidFill>
                <a:latin typeface="Times New Roman" panose="02020603050405020304" pitchFamily="18" charset="0"/>
                <a:cs typeface="Times New Roman" panose="02020603050405020304" pitchFamily="18" charset="0"/>
              </a:rPr>
              <a:t>4) Gunnery Sgt. Shane (left) is hit by enemy fire.</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011005-mc-shan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2" name="Text Box 3"/>
          <p:cNvSpPr txBox="1">
            <a:spLocks noChangeArrowheads="1"/>
          </p:cNvSpPr>
          <p:nvPr/>
        </p:nvSpPr>
        <p:spPr bwMode="auto">
          <a:xfrm>
            <a:off x="958850" y="5181600"/>
            <a:ext cx="8032750" cy="150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800" b="1" dirty="0">
                <a:solidFill>
                  <a:schemeClr val="bg1"/>
                </a:solidFill>
                <a:latin typeface="Times New Roman" panose="02020603050405020304" pitchFamily="18" charset="0"/>
                <a:cs typeface="Times New Roman" panose="02020603050405020304" pitchFamily="18" charset="0"/>
              </a:rPr>
              <a:t>5) Gunnery Sgt Shane, on ground at left, was hit by insurgent sniper fire.</a:t>
            </a:r>
            <a:br>
              <a:rPr lang="en-US" altLang="en-US" sz="2800" b="1" dirty="0">
                <a:solidFill>
                  <a:schemeClr val="bg1"/>
                </a:solidFill>
                <a:latin typeface="Times New Roman" panose="02020603050405020304" pitchFamily="18" charset="0"/>
                <a:cs typeface="Times New Roman" panose="02020603050405020304" pitchFamily="18" charset="0"/>
              </a:rPr>
            </a:br>
            <a:br>
              <a:rPr lang="en-US" altLang="en-US" sz="1800" dirty="0">
                <a:solidFill>
                  <a:schemeClr val="bg1"/>
                </a:solidFill>
                <a:latin typeface="Times New Roman" panose="02020603050405020304" pitchFamily="18" charset="0"/>
                <a:cs typeface="Times New Roman" panose="02020603050405020304" pitchFamily="18" charset="0"/>
              </a:rPr>
            </a:br>
            <a:endParaRPr lang="en-US" altLang="en-US" sz="1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1765300" y="201613"/>
            <a:ext cx="6400800" cy="1143000"/>
          </a:xfrm>
        </p:spPr>
        <p:txBody>
          <a:bodyPr/>
          <a:lstStyle/>
          <a:p>
            <a:pPr eaLnBrk="1" hangingPunct="1"/>
            <a:r>
              <a:rPr lang="en-US" altLang="en-US" sz="6000" dirty="0"/>
              <a:t>Objectives</a:t>
            </a:r>
            <a:endParaRPr lang="en-US" altLang="en-US" dirty="0"/>
          </a:p>
        </p:txBody>
      </p:sp>
      <p:sp>
        <p:nvSpPr>
          <p:cNvPr id="66562" name="Rectangle 3"/>
          <p:cNvSpPr>
            <a:spLocks noGrp="1" noChangeArrowheads="1"/>
          </p:cNvSpPr>
          <p:nvPr>
            <p:ph idx="1"/>
          </p:nvPr>
        </p:nvSpPr>
        <p:spPr>
          <a:xfrm>
            <a:off x="615950" y="2122488"/>
            <a:ext cx="8185150" cy="3571875"/>
          </a:xfrm>
        </p:spPr>
        <p:txBody>
          <a:bodyPr/>
          <a:lstStyle/>
          <a:p>
            <a:pPr marL="609600" indent="-609600" eaLnBrk="1" hangingPunct="1"/>
            <a:r>
              <a:rPr lang="en-US" altLang="en-US" b="1" dirty="0"/>
              <a:t>DEMONSTRATE </a:t>
            </a:r>
            <a:r>
              <a:rPr lang="en-US" altLang="en-US" dirty="0"/>
              <a:t>the appropriate application of a CoTCCC-recommended limb tourniquet on an arm and a leg.</a:t>
            </a:r>
            <a:endParaRPr lang="en-US" altLang="en-US" b="1" dirty="0">
              <a:solidFill>
                <a:srgbClr val="FF0000"/>
              </a:solidFill>
            </a:endParaRPr>
          </a:p>
          <a:p>
            <a:pPr marL="609600" indent="-609600" eaLnBrk="1" hangingPunct="1"/>
            <a:r>
              <a:rPr lang="en-US" altLang="en-US" b="1" dirty="0"/>
              <a:t>EXPLAIN </a:t>
            </a:r>
            <a:r>
              <a:rPr lang="en-US" altLang="en-US" dirty="0"/>
              <a:t>why stabilization of the cervical spine is not a critical need in combat casualties with penetrating trauma to the neck.</a:t>
            </a:r>
            <a:endParaRPr lang="en-US" altLang="en-US"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769938" y="241300"/>
            <a:ext cx="8229600" cy="1143000"/>
          </a:xfrm>
        </p:spPr>
        <p:txBody>
          <a:bodyPr rtlCol="0">
            <a:normAutofit fontScale="90000"/>
          </a:bodyPr>
          <a:lstStyle/>
          <a:p>
            <a:pPr eaLnBrk="1" fontAlgn="auto" hangingPunct="1">
              <a:spcAft>
                <a:spcPts val="0"/>
              </a:spcAft>
              <a:defRPr/>
            </a:pPr>
            <a:r>
              <a:rPr lang="en-US" dirty="0">
                <a:ea typeface="+mj-ea"/>
              </a:rPr>
              <a:t>Casualty Movement</a:t>
            </a:r>
            <a:br>
              <a:rPr lang="en-US" dirty="0">
                <a:ea typeface="+mj-ea"/>
              </a:rPr>
            </a:br>
            <a:r>
              <a:rPr lang="en-US" dirty="0">
                <a:ea typeface="+mj-ea"/>
              </a:rPr>
              <a:t>Rescue Plan</a:t>
            </a:r>
          </a:p>
        </p:txBody>
      </p:sp>
      <p:sp>
        <p:nvSpPr>
          <p:cNvPr id="109570" name="Rectangle 3"/>
          <p:cNvSpPr>
            <a:spLocks noGrp="1" noChangeArrowheads="1"/>
          </p:cNvSpPr>
          <p:nvPr>
            <p:ph idx="1"/>
          </p:nvPr>
        </p:nvSpPr>
        <p:spPr>
          <a:xfrm>
            <a:off x="495300" y="1600200"/>
            <a:ext cx="8229600" cy="4525963"/>
          </a:xfrm>
        </p:spPr>
        <p:txBody>
          <a:bodyPr/>
          <a:lstStyle/>
          <a:p>
            <a:pPr eaLnBrk="1" hangingPunct="1">
              <a:buFont typeface="Arial" panose="020B0604020202020204" pitchFamily="34" charset="0"/>
              <a:buNone/>
            </a:pPr>
            <a:r>
              <a:rPr lang="en-US" altLang="en-US" sz="3000" b="1" dirty="0"/>
              <a:t>If you must move a casualty under fire, consider the following:</a:t>
            </a:r>
          </a:p>
          <a:p>
            <a:pPr lvl="1" eaLnBrk="1" hangingPunct="1"/>
            <a:r>
              <a:rPr lang="en-US" altLang="en-US" sz="2600" b="1" dirty="0">
                <a:ea typeface="Times New Roman" panose="02020603050405020304" pitchFamily="18" charset="0"/>
              </a:rPr>
              <a:t>Location of the nearest cover</a:t>
            </a:r>
          </a:p>
          <a:p>
            <a:pPr lvl="1" eaLnBrk="1" hangingPunct="1"/>
            <a:r>
              <a:rPr lang="en-US" altLang="en-US" sz="2600" b="1" dirty="0">
                <a:ea typeface="Times New Roman" panose="02020603050405020304" pitchFamily="18" charset="0"/>
              </a:rPr>
              <a:t>How best to move him to the cover</a:t>
            </a:r>
          </a:p>
          <a:p>
            <a:pPr lvl="1" eaLnBrk="1" hangingPunct="1"/>
            <a:r>
              <a:rPr lang="en-US" altLang="en-US" sz="2600" b="1" dirty="0">
                <a:ea typeface="Times New Roman" panose="02020603050405020304" pitchFamily="18" charset="0"/>
              </a:rPr>
              <a:t>The risk to the rescuers</a:t>
            </a:r>
          </a:p>
          <a:p>
            <a:pPr lvl="1" eaLnBrk="1" hangingPunct="1"/>
            <a:r>
              <a:rPr lang="en-US" altLang="en-US" sz="2600" b="1" dirty="0">
                <a:ea typeface="Times New Roman" panose="02020603050405020304" pitchFamily="18" charset="0"/>
              </a:rPr>
              <a:t>The weight of casualty and rescuer</a:t>
            </a:r>
          </a:p>
          <a:p>
            <a:pPr lvl="1" eaLnBrk="1" hangingPunct="1"/>
            <a:r>
              <a:rPr lang="en-US" altLang="en-US" sz="2600" b="1" dirty="0">
                <a:ea typeface="Times New Roman" panose="02020603050405020304" pitchFamily="18" charset="0"/>
              </a:rPr>
              <a:t>The distance to be covered</a:t>
            </a:r>
          </a:p>
          <a:p>
            <a:pPr lvl="1" eaLnBrk="1" hangingPunct="1"/>
            <a:r>
              <a:rPr lang="en-US" altLang="en-US" sz="2600" b="1" dirty="0">
                <a:solidFill>
                  <a:srgbClr val="FF0000"/>
                </a:solidFill>
                <a:ea typeface="Times New Roman" panose="02020603050405020304" pitchFamily="18" charset="0"/>
              </a:rPr>
              <a:t>Use suppression fire and smoke to best advantage!</a:t>
            </a:r>
          </a:p>
          <a:p>
            <a:pPr lvl="1" eaLnBrk="1" hangingPunct="1"/>
            <a:r>
              <a:rPr lang="en-US" altLang="en-US" sz="2600" b="1" dirty="0">
                <a:ea typeface="Times New Roman" panose="02020603050405020304" pitchFamily="18" charset="0"/>
              </a:rPr>
              <a:t>Recover the casualty</a:t>
            </a:r>
            <a:r>
              <a:rPr lang="en-US" altLang="en-US" sz="2600" b="1" dirty="0">
                <a:ea typeface="MS PGothic" panose="020B0600070205080204" pitchFamily="34" charset="-128"/>
              </a:rPr>
              <a:t>’</a:t>
            </a:r>
            <a:r>
              <a:rPr lang="en-US" altLang="ja-JP" sz="2600" b="1" dirty="0">
                <a:ea typeface="MS PGothic" panose="020B0600070205080204" pitchFamily="34" charset="-128"/>
              </a:rPr>
              <a:t>s weapons if possible</a:t>
            </a:r>
            <a:endParaRPr lang="en-US" altLang="en-US" sz="2600" b="1" dirty="0">
              <a:ea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ChangeArrowheads="1"/>
          </p:cNvSpPr>
          <p:nvPr>
            <p:ph type="title"/>
          </p:nvPr>
        </p:nvSpPr>
        <p:spPr>
          <a:xfrm>
            <a:off x="874713" y="87313"/>
            <a:ext cx="8229600" cy="1143000"/>
          </a:xfrm>
        </p:spPr>
        <p:txBody>
          <a:bodyPr/>
          <a:lstStyle/>
          <a:p>
            <a:pPr eaLnBrk="1" hangingPunct="1"/>
            <a:r>
              <a:rPr lang="en-US" altLang="en-US" dirty="0"/>
              <a:t>C-Spine Stabilization</a:t>
            </a:r>
          </a:p>
        </p:txBody>
      </p:sp>
      <p:sp>
        <p:nvSpPr>
          <p:cNvPr id="218114" name="Rectangle 3"/>
          <p:cNvSpPr>
            <a:spLocks noGrp="1" noChangeArrowheads="1"/>
          </p:cNvSpPr>
          <p:nvPr>
            <p:ph idx="1"/>
          </p:nvPr>
        </p:nvSpPr>
        <p:spPr>
          <a:xfrm>
            <a:off x="654690" y="1969610"/>
            <a:ext cx="7772400" cy="4114800"/>
          </a:xfrm>
        </p:spPr>
        <p:txBody>
          <a:bodyPr/>
          <a:lstStyle/>
          <a:p>
            <a:pPr marL="0" indent="0" eaLnBrk="1" hangingPunct="1">
              <a:buFont typeface="Arial" panose="020B0604020202020204" pitchFamily="34" charset="0"/>
              <a:buNone/>
            </a:pPr>
            <a:r>
              <a:rPr lang="en-US" altLang="en-US" sz="2800" b="1" dirty="0">
                <a:solidFill>
                  <a:srgbClr val="FF0000"/>
                </a:solidFill>
              </a:rPr>
              <a:t>Penetrating head and neck injuries do not require C-spine stabilization like a C-collar.</a:t>
            </a:r>
          </a:p>
          <a:p>
            <a:pPr lvl="1" eaLnBrk="1" hangingPunct="1"/>
            <a:r>
              <a:rPr lang="en-US" altLang="en-US" dirty="0">
                <a:ea typeface="Times New Roman" panose="02020603050405020304" pitchFamily="18" charset="0"/>
              </a:rPr>
              <a:t>Gunshot wounds (GSW), shrapnel</a:t>
            </a:r>
          </a:p>
          <a:p>
            <a:pPr lvl="1" eaLnBrk="1" hangingPunct="1"/>
            <a:r>
              <a:rPr lang="en-US" altLang="en-US" dirty="0">
                <a:ea typeface="Times New Roman" panose="02020603050405020304" pitchFamily="18" charset="0"/>
              </a:rPr>
              <a:t>In penetrating trauma, the spinal cord is either already compromised or is in relatively less danger than would be the case with blunt trauma.</a:t>
            </a:r>
          </a:p>
          <a:p>
            <a:pPr lvl="1" eaLnBrk="1" hangingPunct="1"/>
            <a:r>
              <a:rPr lang="en-US" altLang="en-US" dirty="0">
                <a:ea typeface="Times New Roman" panose="02020603050405020304" pitchFamily="18" charset="0"/>
              </a:rPr>
              <a:t>Either way, you probably won’t hurt the casualty further by moving him.</a:t>
            </a:r>
          </a:p>
        </p:txBody>
      </p:sp>
    </p:spTree>
    <p:extLst>
      <p:ext uri="{BB962C8B-B14F-4D97-AF65-F5344CB8AC3E}">
        <p14:creationId xmlns:p14="http://schemas.microsoft.com/office/powerpoint/2010/main" val="1217315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p:nvPr>
        </p:nvSpPr>
        <p:spPr>
          <a:xfrm>
            <a:off x="836613" y="87313"/>
            <a:ext cx="8229600" cy="1143000"/>
          </a:xfrm>
        </p:spPr>
        <p:txBody>
          <a:bodyPr/>
          <a:lstStyle/>
          <a:p>
            <a:pPr eaLnBrk="1" hangingPunct="1"/>
            <a:r>
              <a:rPr lang="en-US" altLang="en-US" dirty="0"/>
              <a:t>C-Spine Stabilization</a:t>
            </a:r>
          </a:p>
        </p:txBody>
      </p:sp>
      <p:sp>
        <p:nvSpPr>
          <p:cNvPr id="220162" name="Rectangle 3"/>
          <p:cNvSpPr>
            <a:spLocks noGrp="1" noChangeArrowheads="1"/>
          </p:cNvSpPr>
          <p:nvPr>
            <p:ph idx="1"/>
          </p:nvPr>
        </p:nvSpPr>
        <p:spPr>
          <a:xfrm>
            <a:off x="457200" y="1524000"/>
            <a:ext cx="8229600" cy="4525963"/>
          </a:xfrm>
        </p:spPr>
        <p:txBody>
          <a:bodyPr/>
          <a:lstStyle/>
          <a:p>
            <a:pPr eaLnBrk="1" hangingPunct="1">
              <a:buFont typeface="Arial" panose="020B0604020202020204" pitchFamily="34" charset="0"/>
              <a:buNone/>
            </a:pPr>
            <a:r>
              <a:rPr lang="en-US" altLang="en-US" b="1" dirty="0"/>
              <a:t>Blunt trauma is different!</a:t>
            </a:r>
          </a:p>
          <a:p>
            <a:pPr lvl="1" eaLnBrk="1" hangingPunct="1"/>
            <a:r>
              <a:rPr lang="en-US" altLang="en-US" b="1" dirty="0">
                <a:solidFill>
                  <a:srgbClr val="FF0000"/>
                </a:solidFill>
                <a:ea typeface="Times New Roman" panose="02020603050405020304" pitchFamily="18" charset="0"/>
              </a:rPr>
              <a:t>Neck or back injuries due to falls, fast-roping injuries, or motor vehicle accidents may require C-spine stabilization.</a:t>
            </a:r>
          </a:p>
          <a:p>
            <a:pPr lvl="1" eaLnBrk="1" hangingPunct="1"/>
            <a:r>
              <a:rPr lang="en-US" altLang="en-US" dirty="0">
                <a:ea typeface="Times New Roman" panose="02020603050405020304" pitchFamily="18" charset="0"/>
              </a:rPr>
              <a:t>Medic should apply only if the danger of hostile fire does not constitute a greater threat.</a:t>
            </a:r>
          </a:p>
          <a:p>
            <a:pPr lvl="1" eaLnBrk="1" hangingPunct="1"/>
            <a:endParaRPr lang="en-US" altLang="en-US" dirty="0">
              <a:ea typeface="Times New Roman" panose="02020603050405020304" pitchFamily="18" charset="0"/>
            </a:endParaRPr>
          </a:p>
        </p:txBody>
      </p:sp>
      <p:pic>
        <p:nvPicPr>
          <p:cNvPr id="220163" name="Picture 6" descr="DL 101031 USA Trai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200" y="4551363"/>
            <a:ext cx="3187700" cy="2141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9163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p:cNvSpPr>
          <p:nvPr>
            <p:ph type="title"/>
          </p:nvPr>
        </p:nvSpPr>
        <p:spPr>
          <a:xfrm>
            <a:off x="796925" y="125413"/>
            <a:ext cx="8229600" cy="1143000"/>
          </a:xfrm>
        </p:spPr>
        <p:txBody>
          <a:bodyPr rtlCol="0">
            <a:normAutofit fontScale="90000"/>
          </a:bodyPr>
          <a:lstStyle/>
          <a:p>
            <a:pPr eaLnBrk="1" fontAlgn="auto" hangingPunct="1">
              <a:spcAft>
                <a:spcPts val="0"/>
              </a:spcAft>
              <a:defRPr/>
            </a:pPr>
            <a:r>
              <a:rPr lang="en-US" dirty="0">
                <a:ea typeface="+mj-ea"/>
              </a:rPr>
              <a:t>Types of Carries and Drags </a:t>
            </a:r>
            <a:br>
              <a:rPr lang="en-US" dirty="0">
                <a:ea typeface="+mj-ea"/>
              </a:rPr>
            </a:br>
            <a:r>
              <a:rPr lang="en-US" dirty="0">
                <a:ea typeface="+mj-ea"/>
              </a:rPr>
              <a:t>for Care Under Fire</a:t>
            </a:r>
          </a:p>
        </p:txBody>
      </p:sp>
      <p:sp>
        <p:nvSpPr>
          <p:cNvPr id="111618" name="Rectangle 3"/>
          <p:cNvSpPr>
            <a:spLocks noGrp="1"/>
          </p:cNvSpPr>
          <p:nvPr>
            <p:ph idx="1"/>
          </p:nvPr>
        </p:nvSpPr>
        <p:spPr>
          <a:xfrm>
            <a:off x="457200" y="1860550"/>
            <a:ext cx="8229600" cy="4525963"/>
          </a:xfrm>
        </p:spPr>
        <p:txBody>
          <a:bodyPr/>
          <a:lstStyle/>
          <a:p>
            <a:pPr eaLnBrk="1" hangingPunct="1"/>
            <a:r>
              <a:rPr lang="en-US" altLang="en-US" b="1" dirty="0"/>
              <a:t>One-person drag with/without line</a:t>
            </a:r>
          </a:p>
          <a:p>
            <a:pPr eaLnBrk="1" hangingPunct="1"/>
            <a:r>
              <a:rPr lang="en-US" altLang="en-US" b="1" dirty="0"/>
              <a:t>Two-person drag with/without line</a:t>
            </a:r>
          </a:p>
          <a:p>
            <a:pPr eaLnBrk="1" hangingPunct="1"/>
            <a:r>
              <a:rPr lang="en-US" altLang="en-US" b="1" dirty="0"/>
              <a:t>SEAL Team Three Carry</a:t>
            </a:r>
          </a:p>
          <a:p>
            <a:pPr eaLnBrk="1" hangingPunct="1"/>
            <a:r>
              <a:rPr lang="en-US" altLang="en-US" b="1" dirty="0"/>
              <a:t>Hawes Carry</a:t>
            </a:r>
          </a:p>
        </p:txBody>
      </p:sp>
      <p:pic>
        <p:nvPicPr>
          <p:cNvPr id="111619" name="Picture 4" descr="BI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250" y="3670300"/>
            <a:ext cx="3840163" cy="3214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a:xfrm>
            <a:off x="808038" y="87313"/>
            <a:ext cx="8229600" cy="1143000"/>
          </a:xfrm>
        </p:spPr>
        <p:txBody>
          <a:bodyPr/>
          <a:lstStyle/>
          <a:p>
            <a:pPr eaLnBrk="1" hangingPunct="1"/>
            <a:r>
              <a:rPr lang="en-US" altLang="en-US" dirty="0"/>
              <a:t>One-Person Drag</a:t>
            </a:r>
          </a:p>
        </p:txBody>
      </p:sp>
      <p:pic>
        <p:nvPicPr>
          <p:cNvPr id="113666" name="Picture 4" descr="onepersondr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1809750"/>
            <a:ext cx="5875337" cy="446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idx="4294967295"/>
          </p:nvPr>
        </p:nvSpPr>
        <p:spPr>
          <a:xfrm>
            <a:off x="804863" y="92075"/>
            <a:ext cx="8229600" cy="1143000"/>
          </a:xfrm>
        </p:spPr>
        <p:txBody>
          <a:bodyPr/>
          <a:lstStyle/>
          <a:p>
            <a:pPr eaLnBrk="1" hangingPunct="1"/>
            <a:r>
              <a:rPr lang="en-US" altLang="en-US" dirty="0"/>
              <a:t>Two-Person Drag</a:t>
            </a:r>
          </a:p>
        </p:txBody>
      </p:sp>
      <p:pic>
        <p:nvPicPr>
          <p:cNvPr id="115714" name="Picture 5" descr="CUF Two Man Drag 75"/>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550" y="1855788"/>
            <a:ext cx="5653088" cy="422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idx="4294967295"/>
          </p:nvPr>
        </p:nvSpPr>
        <p:spPr>
          <a:xfrm>
            <a:off x="914400" y="125413"/>
            <a:ext cx="8229600" cy="1143000"/>
          </a:xfrm>
        </p:spPr>
        <p:txBody>
          <a:bodyPr/>
          <a:lstStyle/>
          <a:p>
            <a:pPr eaLnBrk="1" hangingPunct="1"/>
            <a:r>
              <a:rPr lang="en-US" altLang="en-US" dirty="0"/>
              <a:t>Video: Two-Person Drag</a:t>
            </a:r>
          </a:p>
        </p:txBody>
      </p:sp>
      <p:pic>
        <p:nvPicPr>
          <p:cNvPr id="2" name="0202V02 Two-Person Dra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8005" y="1739180"/>
            <a:ext cx="6009853" cy="4507390"/>
          </a:xfrm>
          <a:prstGeom prst="rect">
            <a:avLst/>
          </a:prstGeom>
        </p:spPr>
      </p:pic>
      <p:sp>
        <p:nvSpPr>
          <p:cNvPr id="4" name="TextBox 3">
            <a:extLst>
              <a:ext uri="{FF2B5EF4-FFF2-40B4-BE49-F238E27FC236}">
                <a16:creationId xmlns:a16="http://schemas.microsoft.com/office/drawing/2014/main" id="{59DBA117-D631-40EA-85AD-1A045AF27288}"/>
              </a:ext>
            </a:extLst>
          </p:cNvPr>
          <p:cNvSpPr txBox="1"/>
          <p:nvPr/>
        </p:nvSpPr>
        <p:spPr>
          <a:xfrm>
            <a:off x="5843000" y="6414084"/>
            <a:ext cx="3302830" cy="369332"/>
          </a:xfrm>
          <a:prstGeom prst="rect">
            <a:avLst/>
          </a:prstGeom>
          <a:noFill/>
        </p:spPr>
        <p:txBody>
          <a:bodyPr wrap="square" rtlCol="0">
            <a:spAutoFit/>
          </a:bodyPr>
          <a:lstStyle/>
          <a:p>
            <a:r>
              <a:rPr lang="en-US" dirty="0">
                <a:latin typeface="Times New Roman" charset="0"/>
                <a:ea typeface="Times New Roman" charset="0"/>
                <a:cs typeface="Times New Roman" charset="0"/>
              </a:rPr>
              <a:t>Courtesy 75</a:t>
            </a:r>
            <a:r>
              <a:rPr lang="en-US" baseline="30000" dirty="0">
                <a:latin typeface="Times New Roman" charset="0"/>
                <a:ea typeface="Times New Roman" charset="0"/>
                <a:cs typeface="Times New Roman" charset="0"/>
              </a:rPr>
              <a:t>th</a:t>
            </a:r>
            <a:r>
              <a:rPr lang="en-US" dirty="0">
                <a:latin typeface="Times New Roman" charset="0"/>
                <a:ea typeface="Times New Roman" charset="0"/>
                <a:cs typeface="Times New Roman" charset="0"/>
              </a:rPr>
              <a:t> Ranger Regiment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idx="4294967295"/>
          </p:nvPr>
        </p:nvSpPr>
        <p:spPr>
          <a:xfrm>
            <a:off x="914400" y="87313"/>
            <a:ext cx="8229600" cy="1143000"/>
          </a:xfrm>
        </p:spPr>
        <p:txBody>
          <a:bodyPr rtlCol="0">
            <a:normAutofit fontScale="90000"/>
          </a:bodyPr>
          <a:lstStyle/>
          <a:p>
            <a:pPr eaLnBrk="1" fontAlgn="auto" hangingPunct="1">
              <a:spcAft>
                <a:spcPts val="0"/>
              </a:spcAft>
              <a:defRPr/>
            </a:pPr>
            <a:r>
              <a:rPr lang="en-US" dirty="0">
                <a:ea typeface="+mj-ea"/>
              </a:rPr>
              <a:t>Two-Person </a:t>
            </a:r>
            <a:br>
              <a:rPr lang="en-US" dirty="0">
                <a:ea typeface="+mj-ea"/>
              </a:rPr>
            </a:br>
            <a:r>
              <a:rPr lang="en-US" dirty="0">
                <a:ea typeface="+mj-ea"/>
              </a:rPr>
              <a:t>Drag Using Lines</a:t>
            </a:r>
          </a:p>
        </p:txBody>
      </p:sp>
      <p:pic>
        <p:nvPicPr>
          <p:cNvPr id="119810" name="Picture 5" descr="CUF Two Man Drag with l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113" y="1646238"/>
            <a:ext cx="6959600" cy="4710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idx="4294967295"/>
          </p:nvPr>
        </p:nvSpPr>
        <p:spPr>
          <a:xfrm>
            <a:off x="1652588" y="241300"/>
            <a:ext cx="7491412" cy="1143000"/>
          </a:xfrm>
        </p:spPr>
        <p:txBody>
          <a:bodyPr/>
          <a:lstStyle/>
          <a:p>
            <a:pPr eaLnBrk="1" hangingPunct="1"/>
            <a:r>
              <a:rPr lang="en-US" altLang="en-US" dirty="0"/>
              <a:t>SEAL Team Three Carry (1)</a:t>
            </a:r>
          </a:p>
        </p:txBody>
      </p:sp>
      <p:pic>
        <p:nvPicPr>
          <p:cNvPr id="121858" name="Picture 25" descr="sealteam3-1"/>
          <p:cNvPicPr>
            <a:picLocks noChangeAspect="1" noChangeArrowheads="1"/>
          </p:cNvPicPr>
          <p:nvPr/>
        </p:nvPicPr>
        <p:blipFill>
          <a:blip r:embed="rId3">
            <a:extLst>
              <a:ext uri="{28A0092B-C50C-407E-A947-70E740481C1C}">
                <a14:useLocalDpi xmlns:a14="http://schemas.microsoft.com/office/drawing/2010/main" val="0"/>
              </a:ext>
            </a:extLst>
          </a:blip>
          <a:srcRect b="12"/>
          <a:stretch>
            <a:fillRect/>
          </a:stretch>
        </p:blipFill>
        <p:spPr bwMode="auto">
          <a:xfrm>
            <a:off x="1384300" y="2176463"/>
            <a:ext cx="3040063" cy="301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1859" name="Picture 26" descr="sealteam3-2"/>
          <p:cNvPicPr preferRelativeResize="0">
            <a:picLocks noChangeArrowheads="1"/>
          </p:cNvPicPr>
          <p:nvPr/>
        </p:nvPicPr>
        <p:blipFill>
          <a:blip r:embed="rId4">
            <a:extLst>
              <a:ext uri="{28A0092B-C50C-407E-A947-70E740481C1C}">
                <a14:useLocalDpi xmlns:a14="http://schemas.microsoft.com/office/drawing/2010/main" val="0"/>
              </a:ext>
            </a:extLst>
          </a:blip>
          <a:srcRect r="21"/>
          <a:stretch>
            <a:fillRect/>
          </a:stretch>
        </p:blipFill>
        <p:spPr bwMode="auto">
          <a:xfrm>
            <a:off x="4598988" y="2176463"/>
            <a:ext cx="3044825" cy="301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a:xfrm>
            <a:off x="1104900" y="125413"/>
            <a:ext cx="8229600" cy="1143000"/>
          </a:xfrm>
        </p:spPr>
        <p:txBody>
          <a:bodyPr/>
          <a:lstStyle/>
          <a:p>
            <a:pPr eaLnBrk="1" hangingPunct="1"/>
            <a:r>
              <a:rPr lang="en-US" altLang="en-US" dirty="0"/>
              <a:t>SEAL Team Three Carry (2)</a:t>
            </a:r>
          </a:p>
        </p:txBody>
      </p:sp>
      <p:pic>
        <p:nvPicPr>
          <p:cNvPr id="123906" name="Picture 28" descr="sealteam3-4"/>
          <p:cNvPicPr preferRelativeResize="0">
            <a:picLocks noChangeArrowheads="1"/>
          </p:cNvPicPr>
          <p:nvPr/>
        </p:nvPicPr>
        <p:blipFill>
          <a:blip r:embed="rId3">
            <a:extLst>
              <a:ext uri="{28A0092B-C50C-407E-A947-70E740481C1C}">
                <a14:useLocalDpi xmlns:a14="http://schemas.microsoft.com/office/drawing/2010/main" val="0"/>
              </a:ext>
            </a:extLst>
          </a:blip>
          <a:srcRect b="-11"/>
          <a:stretch>
            <a:fillRect/>
          </a:stretch>
        </p:blipFill>
        <p:spPr bwMode="auto">
          <a:xfrm>
            <a:off x="4598988" y="2176463"/>
            <a:ext cx="3043237" cy="301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07" name="Picture 29" descr="sealteam3-3"/>
          <p:cNvPicPr preferRelativeResize="0">
            <a:picLocks noChangeArrowheads="1"/>
          </p:cNvPicPr>
          <p:nvPr/>
        </p:nvPicPr>
        <p:blipFill>
          <a:blip r:embed="rId4">
            <a:extLst>
              <a:ext uri="{28A0092B-C50C-407E-A947-70E740481C1C}">
                <a14:useLocalDpi xmlns:a14="http://schemas.microsoft.com/office/drawing/2010/main" val="0"/>
              </a:ext>
            </a:extLst>
          </a:blip>
          <a:srcRect b="107"/>
          <a:stretch>
            <a:fillRect/>
          </a:stretch>
        </p:blipFill>
        <p:spPr bwMode="auto">
          <a:xfrm>
            <a:off x="1381125" y="2176463"/>
            <a:ext cx="3044825" cy="301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1500188" y="241300"/>
            <a:ext cx="7807325" cy="1143000"/>
          </a:xfrm>
        </p:spPr>
        <p:txBody>
          <a:bodyPr/>
          <a:lstStyle/>
          <a:p>
            <a:pPr eaLnBrk="1" hangingPunct="1"/>
            <a:r>
              <a:rPr lang="en-US" altLang="en-US" sz="4400" dirty="0"/>
              <a:t>Care Under Fire Guidelines</a:t>
            </a:r>
          </a:p>
        </p:txBody>
      </p:sp>
      <p:sp>
        <p:nvSpPr>
          <p:cNvPr id="68610" name="Rectangle 3"/>
          <p:cNvSpPr>
            <a:spLocks noGrp="1" noChangeArrowheads="1"/>
          </p:cNvSpPr>
          <p:nvPr>
            <p:ph idx="1"/>
          </p:nvPr>
        </p:nvSpPr>
        <p:spPr>
          <a:xfrm>
            <a:off x="457200" y="1860550"/>
            <a:ext cx="8229600" cy="4525963"/>
          </a:xfrm>
        </p:spPr>
        <p:txBody>
          <a:bodyPr/>
          <a:lstStyle/>
          <a:p>
            <a:pPr eaLnBrk="1" hangingPunct="1">
              <a:lnSpc>
                <a:spcPct val="90000"/>
              </a:lnSpc>
              <a:buFont typeface="Arial" panose="020B0604020202020204" pitchFamily="34" charset="0"/>
              <a:buNone/>
            </a:pPr>
            <a:r>
              <a:rPr lang="en-US" altLang="en-US" sz="2800" dirty="0"/>
              <a:t>1. Return fire and take cover.</a:t>
            </a:r>
          </a:p>
          <a:p>
            <a:pPr eaLnBrk="1" hangingPunct="1">
              <a:lnSpc>
                <a:spcPct val="90000"/>
              </a:lnSpc>
            </a:pPr>
            <a:endParaRPr lang="en-US" altLang="en-US" sz="2800" dirty="0"/>
          </a:p>
          <a:p>
            <a:pPr eaLnBrk="1" hangingPunct="1">
              <a:lnSpc>
                <a:spcPct val="90000"/>
              </a:lnSpc>
              <a:buFont typeface="Arial" panose="020B0604020202020204" pitchFamily="34" charset="0"/>
              <a:buNone/>
            </a:pPr>
            <a:r>
              <a:rPr lang="en-US" altLang="en-US" sz="2800" dirty="0"/>
              <a:t>2. Direct or expect casualty to remain engaged as a combatant if appropriate.</a:t>
            </a:r>
          </a:p>
          <a:p>
            <a:pPr eaLnBrk="1" hangingPunct="1">
              <a:lnSpc>
                <a:spcPct val="90000"/>
              </a:lnSpc>
            </a:pPr>
            <a:endParaRPr lang="en-US" altLang="en-US" sz="2800" dirty="0"/>
          </a:p>
          <a:p>
            <a:pPr eaLnBrk="1" hangingPunct="1">
              <a:lnSpc>
                <a:spcPct val="90000"/>
              </a:lnSpc>
              <a:buFont typeface="Arial" panose="020B0604020202020204" pitchFamily="34" charset="0"/>
              <a:buNone/>
            </a:pPr>
            <a:r>
              <a:rPr lang="en-US" altLang="en-US" sz="2800" dirty="0"/>
              <a:t>3. Direct casualty to move to cover and apply self-aid if  able.</a:t>
            </a:r>
          </a:p>
          <a:p>
            <a:pPr eaLnBrk="1" hangingPunct="1">
              <a:lnSpc>
                <a:spcPct val="90000"/>
              </a:lnSpc>
            </a:pPr>
            <a:endParaRPr lang="en-US" altLang="en-US" sz="2800" dirty="0"/>
          </a:p>
          <a:p>
            <a:pPr eaLnBrk="1" hangingPunct="1">
              <a:lnSpc>
                <a:spcPct val="90000"/>
              </a:lnSpc>
              <a:buFont typeface="Arial" panose="020B0604020202020204" pitchFamily="34" charset="0"/>
              <a:buNone/>
            </a:pPr>
            <a:r>
              <a:rPr lang="en-US" altLang="en-US" sz="2800" dirty="0"/>
              <a:t>4. Try to keep the casualty from sustaining additional  wounds.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2228850" y="241300"/>
            <a:ext cx="5722938" cy="1143000"/>
          </a:xfrm>
        </p:spPr>
        <p:txBody>
          <a:bodyPr/>
          <a:lstStyle/>
          <a:p>
            <a:pPr eaLnBrk="1" hangingPunct="1"/>
            <a:r>
              <a:rPr lang="en-US" altLang="en-US" sz="5400" dirty="0"/>
              <a:t>Hawes Carry</a:t>
            </a:r>
          </a:p>
        </p:txBody>
      </p:sp>
      <p:sp>
        <p:nvSpPr>
          <p:cNvPr id="125954" name="Oval 5"/>
          <p:cNvSpPr>
            <a:spLocks noChangeArrowheads="1"/>
          </p:cNvSpPr>
          <p:nvPr/>
        </p:nvSpPr>
        <p:spPr bwMode="auto">
          <a:xfrm rot="-1750057">
            <a:off x="5027613" y="3352800"/>
            <a:ext cx="381000" cy="300038"/>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dirty="0"/>
          </a:p>
        </p:txBody>
      </p:sp>
      <p:sp>
        <p:nvSpPr>
          <p:cNvPr id="125955" name="Oval 6"/>
          <p:cNvSpPr>
            <a:spLocks noChangeArrowheads="1"/>
          </p:cNvSpPr>
          <p:nvPr/>
        </p:nvSpPr>
        <p:spPr bwMode="auto">
          <a:xfrm rot="-2948677">
            <a:off x="4649788" y="2935287"/>
            <a:ext cx="381000" cy="225425"/>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dirty="0"/>
          </a:p>
        </p:txBody>
      </p:sp>
      <p:pic>
        <p:nvPicPr>
          <p:cNvPr id="125956" name="Picture 7" descr="hawescarry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850" y="1838325"/>
            <a:ext cx="5030788" cy="377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idx="4294967295"/>
          </p:nvPr>
        </p:nvSpPr>
        <p:spPr>
          <a:xfrm>
            <a:off x="1844675" y="127000"/>
            <a:ext cx="6384925" cy="1143000"/>
          </a:xfrm>
        </p:spPr>
        <p:txBody>
          <a:bodyPr/>
          <a:lstStyle/>
          <a:p>
            <a:pPr eaLnBrk="1" hangingPunct="1"/>
            <a:r>
              <a:rPr lang="en-US" altLang="en-US" sz="6000" dirty="0"/>
              <a:t>Carries Practical</a:t>
            </a:r>
          </a:p>
        </p:txBody>
      </p:sp>
      <p:pic>
        <p:nvPicPr>
          <p:cNvPr id="128002" name="Picture 5" descr="KH I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1585913"/>
            <a:ext cx="5187950" cy="402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03" name="TextBox 6"/>
          <p:cNvSpPr txBox="1">
            <a:spLocks noChangeArrowheads="1"/>
          </p:cNvSpPr>
          <p:nvPr/>
        </p:nvSpPr>
        <p:spPr bwMode="auto">
          <a:xfrm>
            <a:off x="3116263" y="5710238"/>
            <a:ext cx="35369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b="1" dirty="0">
                <a:latin typeface="Times New Roman" panose="02020603050405020304" pitchFamily="18" charset="0"/>
                <a:cs typeface="Times New Roman" panose="02020603050405020304" pitchFamily="18" charset="0"/>
              </a:rPr>
              <a:t>How </a:t>
            </a:r>
            <a:r>
              <a:rPr lang="en-US" altLang="en-US" sz="3600" b="1" u="sng" dirty="0">
                <a:latin typeface="Times New Roman" panose="02020603050405020304" pitchFamily="18" charset="0"/>
                <a:cs typeface="Times New Roman" panose="02020603050405020304" pitchFamily="18" charset="0"/>
              </a:rPr>
              <a:t>Not</a:t>
            </a:r>
            <a:r>
              <a:rPr lang="en-US" altLang="en-US" sz="3600" b="1" dirty="0">
                <a:latin typeface="Times New Roman" panose="02020603050405020304" pitchFamily="18" charset="0"/>
                <a:cs typeface="Times New Roman" panose="02020603050405020304" pitchFamily="18" charset="0"/>
              </a:rPr>
              <a:t> to Do It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p:txBody>
          <a:bodyPr/>
          <a:lstStyle/>
          <a:p>
            <a:pPr eaLnBrk="1" hangingPunct="1"/>
            <a:r>
              <a:rPr lang="en-US" altLang="en-US" dirty="0"/>
              <a:t>Burn Prevention in CUF</a:t>
            </a:r>
          </a:p>
        </p:txBody>
      </p:sp>
      <p:sp>
        <p:nvSpPr>
          <p:cNvPr id="130050" name="Rectangle 3"/>
          <p:cNvSpPr>
            <a:spLocks noGrp="1" noChangeArrowheads="1"/>
          </p:cNvSpPr>
          <p:nvPr>
            <p:ph sz="half" idx="2"/>
          </p:nvPr>
        </p:nvSpPr>
        <p:spPr>
          <a:xfrm>
            <a:off x="4648200" y="2011363"/>
            <a:ext cx="4038600" cy="3836987"/>
          </a:xfrm>
        </p:spPr>
        <p:txBody>
          <a:bodyPr/>
          <a:lstStyle/>
          <a:p>
            <a:pPr eaLnBrk="1" hangingPunct="1">
              <a:lnSpc>
                <a:spcPct val="90000"/>
              </a:lnSpc>
            </a:pPr>
            <a:r>
              <a:rPr lang="en-US" altLang="en-US" sz="2800" dirty="0"/>
              <a:t>Remove casualties from burning vehicles or structures ASAP and move them to cover.</a:t>
            </a:r>
          </a:p>
          <a:p>
            <a:pPr eaLnBrk="1" hangingPunct="1">
              <a:lnSpc>
                <a:spcPct val="90000"/>
              </a:lnSpc>
            </a:pPr>
            <a:r>
              <a:rPr lang="en-US" altLang="en-US" sz="2800" dirty="0"/>
              <a:t>Stop the burning with any non-flammable fluids readily accessible, by smothering, or by rolling on the ground.</a:t>
            </a:r>
          </a:p>
        </p:txBody>
      </p:sp>
      <p:pic>
        <p:nvPicPr>
          <p:cNvPr id="130051" name="Picture 6" descr="JTAPIC Burning veh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2162175"/>
            <a:ext cx="4100513" cy="3275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idx="4294967295"/>
          </p:nvPr>
        </p:nvSpPr>
        <p:spPr>
          <a:xfrm>
            <a:off x="1828800" y="274638"/>
            <a:ext cx="6858000" cy="1143000"/>
          </a:xfrm>
        </p:spPr>
        <p:txBody>
          <a:bodyPr/>
          <a:lstStyle/>
          <a:p>
            <a:pPr eaLnBrk="1" hangingPunct="1"/>
            <a:r>
              <a:rPr lang="en-US" altLang="en-US" dirty="0"/>
              <a:t>Burn Prevention in CUF</a:t>
            </a:r>
          </a:p>
        </p:txBody>
      </p:sp>
      <p:sp>
        <p:nvSpPr>
          <p:cNvPr id="132098" name="Rectangle 3"/>
          <p:cNvSpPr>
            <a:spLocks noGrp="1" noChangeArrowheads="1"/>
          </p:cNvSpPr>
          <p:nvPr>
            <p:ph idx="4294967295"/>
          </p:nvPr>
        </p:nvSpPr>
        <p:spPr>
          <a:xfrm>
            <a:off x="457200" y="1587264"/>
            <a:ext cx="8229600" cy="4525963"/>
          </a:xfrm>
        </p:spPr>
        <p:txBody>
          <a:bodyPr/>
          <a:lstStyle/>
          <a:p>
            <a:pPr eaLnBrk="1" hangingPunct="1">
              <a:lnSpc>
                <a:spcPct val="90000"/>
              </a:lnSpc>
              <a:buFont typeface="Arial" panose="020B0604020202020204" pitchFamily="34" charset="0"/>
              <a:buNone/>
            </a:pPr>
            <a:r>
              <a:rPr lang="en-US" altLang="en-US" sz="2800" b="1" dirty="0"/>
              <a:t>     Wear fire-retardant Nomex gloves and uniform!</a:t>
            </a:r>
          </a:p>
        </p:txBody>
      </p:sp>
      <p:pic>
        <p:nvPicPr>
          <p:cNvPr id="132099" name="Picture 6" descr="R Hand Burn Casualty Spared by Glo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88" y="2084388"/>
            <a:ext cx="2759075" cy="3668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100" name="Text Box 7"/>
          <p:cNvSpPr txBox="1">
            <a:spLocks noChangeArrowheads="1"/>
          </p:cNvSpPr>
          <p:nvPr/>
        </p:nvSpPr>
        <p:spPr bwMode="auto">
          <a:xfrm>
            <a:off x="-21506" y="5816600"/>
            <a:ext cx="4219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b="1" dirty="0">
                <a:latin typeface="Times New Roman" panose="02020603050405020304" pitchFamily="18" charset="0"/>
              </a:rPr>
              <a:t>Right hand of a burn casualty</a:t>
            </a:r>
          </a:p>
          <a:p>
            <a:pPr algn="ctr"/>
            <a:r>
              <a:rPr lang="en-US" altLang="en-US" b="1" dirty="0">
                <a:latin typeface="Times New Roman" panose="02020603050405020304" pitchFamily="18" charset="0"/>
              </a:rPr>
              <a:t>spared by a fire-resistant glove</a:t>
            </a:r>
          </a:p>
        </p:txBody>
      </p:sp>
      <p:pic>
        <p:nvPicPr>
          <p:cNvPr id="132101" name="Picture 8" descr="Fire-Resistant Army Combat Shirt (FRA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1438" y="2144713"/>
            <a:ext cx="5030787" cy="3589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102" name="Text Box 9"/>
          <p:cNvSpPr txBox="1">
            <a:spLocks noChangeArrowheads="1"/>
          </p:cNvSpPr>
          <p:nvPr/>
        </p:nvSpPr>
        <p:spPr bwMode="auto">
          <a:xfrm>
            <a:off x="4264025" y="5862638"/>
            <a:ext cx="4730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dirty="0">
                <a:latin typeface="Times New Roman" panose="02020603050405020304" pitchFamily="18" charset="0"/>
              </a:rPr>
              <a:t>Fire-Resistant Army Combat Shirt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a:xfrm>
            <a:off x="1181100" y="203200"/>
            <a:ext cx="7500938" cy="1143000"/>
          </a:xfrm>
        </p:spPr>
        <p:txBody>
          <a:bodyPr rtlCol="0">
            <a:normAutofit fontScale="90000"/>
          </a:bodyPr>
          <a:lstStyle/>
          <a:p>
            <a:pPr eaLnBrk="1" fontAlgn="auto" hangingPunct="1">
              <a:spcAft>
                <a:spcPts val="0"/>
              </a:spcAft>
              <a:defRPr/>
            </a:pPr>
            <a:r>
              <a:rPr lang="en-US" dirty="0">
                <a:ea typeface="+mj-ea"/>
              </a:rPr>
              <a:t>The Number One</a:t>
            </a:r>
            <a:br>
              <a:rPr lang="en-US" dirty="0">
                <a:ea typeface="+mj-ea"/>
              </a:rPr>
            </a:br>
            <a:r>
              <a:rPr lang="en-US" dirty="0">
                <a:ea typeface="+mj-ea"/>
              </a:rPr>
              <a:t>Medical Priority in CUF</a:t>
            </a:r>
          </a:p>
        </p:txBody>
      </p:sp>
      <p:sp>
        <p:nvSpPr>
          <p:cNvPr id="134146" name="Rectangle 3"/>
          <p:cNvSpPr>
            <a:spLocks noGrp="1" noChangeArrowheads="1"/>
          </p:cNvSpPr>
          <p:nvPr>
            <p:ph idx="1"/>
          </p:nvPr>
        </p:nvSpPr>
        <p:spPr>
          <a:xfrm>
            <a:off x="577880" y="1739815"/>
            <a:ext cx="7772400" cy="4876800"/>
          </a:xfrm>
        </p:spPr>
        <p:txBody>
          <a:bodyPr/>
          <a:lstStyle/>
          <a:p>
            <a:pPr eaLnBrk="1" hangingPunct="1">
              <a:lnSpc>
                <a:spcPct val="90000"/>
              </a:lnSpc>
              <a:buFont typeface="Arial" panose="020B0604020202020204" pitchFamily="34" charset="0"/>
              <a:buNone/>
            </a:pPr>
            <a:r>
              <a:rPr lang="en-US" altLang="en-US" sz="2800" b="1" dirty="0"/>
              <a:t>Early control of severe hemorrhage is critical.</a:t>
            </a:r>
          </a:p>
          <a:p>
            <a:pPr lvl="1" eaLnBrk="1" hangingPunct="1">
              <a:lnSpc>
                <a:spcPct val="90000"/>
              </a:lnSpc>
            </a:pPr>
            <a:r>
              <a:rPr lang="en-US" altLang="en-US" b="1" dirty="0">
                <a:solidFill>
                  <a:srgbClr val="FF0000"/>
                </a:solidFill>
                <a:ea typeface="Times New Roman" panose="02020603050405020304" pitchFamily="18" charset="0"/>
              </a:rPr>
              <a:t>In the past, extremity hemorrhage was the most frequent cause of </a:t>
            </a:r>
            <a:r>
              <a:rPr lang="en-US" altLang="en-US" b="1" i="1" dirty="0">
                <a:solidFill>
                  <a:srgbClr val="FF0000"/>
                </a:solidFill>
                <a:ea typeface="Times New Roman" panose="02020603050405020304" pitchFamily="18" charset="0"/>
              </a:rPr>
              <a:t>preventable</a:t>
            </a:r>
            <a:r>
              <a:rPr lang="en-US" altLang="en-US" b="1" dirty="0">
                <a:solidFill>
                  <a:srgbClr val="FF0000"/>
                </a:solidFill>
                <a:ea typeface="Times New Roman" panose="02020603050405020304" pitchFamily="18" charset="0"/>
              </a:rPr>
              <a:t> battlefield deaths.</a:t>
            </a:r>
          </a:p>
          <a:p>
            <a:pPr lvl="1" eaLnBrk="1" hangingPunct="1">
              <a:lnSpc>
                <a:spcPct val="90000"/>
              </a:lnSpc>
            </a:pPr>
            <a:r>
              <a:rPr lang="en-US" altLang="en-US" dirty="0">
                <a:ea typeface="Times New Roman" panose="02020603050405020304" pitchFamily="18" charset="0"/>
              </a:rPr>
              <a:t>Over 2500 deaths occurred in Vietnam secondary to hemorrhage from extremity wounds.</a:t>
            </a:r>
          </a:p>
          <a:p>
            <a:pPr lvl="1" eaLnBrk="1" hangingPunct="1">
              <a:lnSpc>
                <a:spcPct val="90000"/>
              </a:lnSpc>
            </a:pPr>
            <a:r>
              <a:rPr lang="en-US" altLang="en-US" dirty="0">
                <a:ea typeface="Times New Roman" panose="02020603050405020304" pitchFamily="18" charset="0"/>
              </a:rPr>
              <a:t>Injury to a major vessel can quickly lead to shock and death.</a:t>
            </a:r>
          </a:p>
          <a:p>
            <a:pPr lvl="1" eaLnBrk="1" hangingPunct="1">
              <a:lnSpc>
                <a:spcPct val="90000"/>
              </a:lnSpc>
            </a:pPr>
            <a:r>
              <a:rPr lang="en-US" altLang="en-US" b="1" i="1" dirty="0">
                <a:solidFill>
                  <a:srgbClr val="FF0000"/>
                </a:solidFill>
                <a:ea typeface="Times New Roman" panose="02020603050405020304" pitchFamily="18" charset="0"/>
              </a:rPr>
              <a:t>Only </a:t>
            </a:r>
            <a:r>
              <a:rPr lang="en-US" altLang="en-US" b="1" i="1" u="sng" dirty="0">
                <a:solidFill>
                  <a:srgbClr val="FF0000"/>
                </a:solidFill>
                <a:ea typeface="Times New Roman" panose="02020603050405020304" pitchFamily="18" charset="0"/>
              </a:rPr>
              <a:t>life-threatening</a:t>
            </a:r>
            <a:r>
              <a:rPr lang="en-US" altLang="en-US" b="1" i="1" dirty="0">
                <a:solidFill>
                  <a:srgbClr val="FF0000"/>
                </a:solidFill>
                <a:ea typeface="Times New Roman" panose="02020603050405020304" pitchFamily="18" charset="0"/>
              </a:rPr>
              <a:t> bleeding warrants intervention during Care Under Fire.</a:t>
            </a:r>
          </a:p>
        </p:txBody>
      </p:sp>
    </p:spTree>
    <p:extLst>
      <p:ext uri="{BB962C8B-B14F-4D97-AF65-F5344CB8AC3E}">
        <p14:creationId xmlns:p14="http://schemas.microsoft.com/office/powerpoint/2010/main" val="32215868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is bleeding life-threatening?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51015" y="2238445"/>
            <a:ext cx="2705478" cy="2743583"/>
          </a:xfrm>
        </p:spPr>
      </p:pic>
      <p:sp>
        <p:nvSpPr>
          <p:cNvPr id="6" name="Rectangle 5"/>
          <p:cNvSpPr/>
          <p:nvPr/>
        </p:nvSpPr>
        <p:spPr>
          <a:xfrm>
            <a:off x="2217754" y="5325781"/>
            <a:ext cx="4572000" cy="954107"/>
          </a:xfrm>
          <a:prstGeom prst="rect">
            <a:avLst/>
          </a:prstGeom>
        </p:spPr>
        <p:txBody>
          <a:bodyPr>
            <a:spAutoFit/>
          </a:bodyPr>
          <a:lstStyle/>
          <a:p>
            <a:pPr lvl="0" algn="ctr" eaLnBrk="0" hangingPunct="0">
              <a:spcBef>
                <a:spcPct val="20000"/>
              </a:spcBef>
            </a:pPr>
            <a:r>
              <a:rPr lang="en-US" sz="2800" dirty="0">
                <a:solidFill>
                  <a:prstClr val="black"/>
                </a:solidFill>
                <a:latin typeface="Times New Roman" pitchFamily="18" charset="0"/>
                <a:cs typeface="Times New Roman" pitchFamily="18" charset="0"/>
              </a:rPr>
              <a:t>1. There is pulsing or steady bleeding from the wound.</a:t>
            </a:r>
          </a:p>
        </p:txBody>
      </p:sp>
      <p:sp>
        <p:nvSpPr>
          <p:cNvPr id="3" name="TextBox 2"/>
          <p:cNvSpPr txBox="1"/>
          <p:nvPr/>
        </p:nvSpPr>
        <p:spPr>
          <a:xfrm>
            <a:off x="3995925" y="6454364"/>
            <a:ext cx="4954245"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Courtesy Dr. Lenworth Jacobs, Hartford Consensus Group</a:t>
            </a:r>
          </a:p>
        </p:txBody>
      </p:sp>
    </p:spTree>
    <p:extLst>
      <p:ext uri="{BB962C8B-B14F-4D97-AF65-F5344CB8AC3E}">
        <p14:creationId xmlns:p14="http://schemas.microsoft.com/office/powerpoint/2010/main" val="38583826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is bleeding life-threatening?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97395" y="2200040"/>
            <a:ext cx="2724530" cy="2743583"/>
          </a:xfrm>
        </p:spPr>
      </p:pic>
      <p:sp>
        <p:nvSpPr>
          <p:cNvPr id="6" name="Rectangle 5"/>
          <p:cNvSpPr/>
          <p:nvPr/>
        </p:nvSpPr>
        <p:spPr>
          <a:xfrm>
            <a:off x="1661257" y="5464415"/>
            <a:ext cx="5396805" cy="523220"/>
          </a:xfrm>
          <a:prstGeom prst="rect">
            <a:avLst/>
          </a:prstGeom>
        </p:spPr>
        <p:txBody>
          <a:bodyPr wrap="square">
            <a:spAutoFit/>
          </a:bodyPr>
          <a:lstStyle/>
          <a:p>
            <a:pPr lvl="0" algn="ctr" eaLnBrk="0" hangingPunct="0">
              <a:spcBef>
                <a:spcPct val="20000"/>
              </a:spcBef>
            </a:pPr>
            <a:r>
              <a:rPr lang="en-US" sz="2800" dirty="0">
                <a:solidFill>
                  <a:prstClr val="black"/>
                </a:solidFill>
                <a:latin typeface="Times New Roman" pitchFamily="18" charset="0"/>
                <a:cs typeface="Times New Roman" pitchFamily="18" charset="0"/>
              </a:rPr>
              <a:t>2. Blood is pooling on the ground.</a:t>
            </a:r>
          </a:p>
        </p:txBody>
      </p:sp>
      <p:sp>
        <p:nvSpPr>
          <p:cNvPr id="5" name="TextBox 4"/>
          <p:cNvSpPr txBox="1"/>
          <p:nvPr/>
        </p:nvSpPr>
        <p:spPr>
          <a:xfrm>
            <a:off x="3995925" y="6454364"/>
            <a:ext cx="4954245"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Courtesy Dr. Lenworth Jacobs, Hartford Consensus Group</a:t>
            </a:r>
          </a:p>
        </p:txBody>
      </p:sp>
    </p:spTree>
    <p:extLst>
      <p:ext uri="{BB962C8B-B14F-4D97-AF65-F5344CB8AC3E}">
        <p14:creationId xmlns:p14="http://schemas.microsoft.com/office/powerpoint/2010/main" val="16032336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is bleeding life-threatening?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51015" y="2046420"/>
            <a:ext cx="2705478" cy="2743583"/>
          </a:xfrm>
        </p:spPr>
      </p:pic>
      <p:sp>
        <p:nvSpPr>
          <p:cNvPr id="6" name="Rectangle 5"/>
          <p:cNvSpPr/>
          <p:nvPr/>
        </p:nvSpPr>
        <p:spPr>
          <a:xfrm>
            <a:off x="2217754" y="5234035"/>
            <a:ext cx="4572000" cy="954107"/>
          </a:xfrm>
          <a:prstGeom prst="rect">
            <a:avLst/>
          </a:prstGeom>
        </p:spPr>
        <p:txBody>
          <a:bodyPr>
            <a:spAutoFit/>
          </a:bodyPr>
          <a:lstStyle/>
          <a:p>
            <a:pPr lvl="0" algn="ctr" eaLnBrk="0" hangingPunct="0">
              <a:spcBef>
                <a:spcPct val="20000"/>
              </a:spcBef>
            </a:pPr>
            <a:r>
              <a:rPr lang="en-US" sz="2800" dirty="0">
                <a:solidFill>
                  <a:prstClr val="black"/>
                </a:solidFill>
                <a:latin typeface="Times New Roman" pitchFamily="18" charset="0"/>
                <a:cs typeface="Times New Roman" pitchFamily="18" charset="0"/>
              </a:rPr>
              <a:t>3. The overlying clothes are soaked with blood.</a:t>
            </a:r>
          </a:p>
        </p:txBody>
      </p:sp>
      <p:sp>
        <p:nvSpPr>
          <p:cNvPr id="5" name="TextBox 4"/>
          <p:cNvSpPr txBox="1"/>
          <p:nvPr/>
        </p:nvSpPr>
        <p:spPr>
          <a:xfrm>
            <a:off x="3995925" y="6454364"/>
            <a:ext cx="4954245"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Courtesy Dr. Lenworth Jacobs, Hartford Consensus Group</a:t>
            </a:r>
          </a:p>
        </p:txBody>
      </p:sp>
    </p:spTree>
    <p:extLst>
      <p:ext uri="{BB962C8B-B14F-4D97-AF65-F5344CB8AC3E}">
        <p14:creationId xmlns:p14="http://schemas.microsoft.com/office/powerpoint/2010/main" val="17218826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is bleeding life-threatening?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51015" y="2084825"/>
            <a:ext cx="2743583" cy="2705478"/>
          </a:xfrm>
        </p:spPr>
      </p:pic>
      <p:sp>
        <p:nvSpPr>
          <p:cNvPr id="6" name="Rectangle 5"/>
          <p:cNvSpPr/>
          <p:nvPr/>
        </p:nvSpPr>
        <p:spPr>
          <a:xfrm>
            <a:off x="501070" y="5069369"/>
            <a:ext cx="8295479" cy="1384995"/>
          </a:xfrm>
          <a:prstGeom prst="rect">
            <a:avLst/>
          </a:prstGeom>
        </p:spPr>
        <p:txBody>
          <a:bodyPr wrap="square">
            <a:spAutoFit/>
          </a:bodyPr>
          <a:lstStyle/>
          <a:p>
            <a:pPr lvl="0" algn="ctr" eaLnBrk="0" hangingPunct="0">
              <a:spcBef>
                <a:spcPct val="20000"/>
              </a:spcBef>
            </a:pPr>
            <a:r>
              <a:rPr lang="en-US" sz="2800" dirty="0">
                <a:solidFill>
                  <a:prstClr val="black"/>
                </a:solidFill>
                <a:latin typeface="Times New Roman" pitchFamily="18" charset="0"/>
                <a:cs typeface="Times New Roman" pitchFamily="18" charset="0"/>
              </a:rPr>
              <a:t>4. Bandages or makeshift bandages used to cover the wound are ineffective and steadily becoming soaked with blood.</a:t>
            </a:r>
          </a:p>
        </p:txBody>
      </p:sp>
      <p:sp>
        <p:nvSpPr>
          <p:cNvPr id="5" name="TextBox 4"/>
          <p:cNvSpPr txBox="1"/>
          <p:nvPr/>
        </p:nvSpPr>
        <p:spPr>
          <a:xfrm>
            <a:off x="3995925" y="6454364"/>
            <a:ext cx="4954245"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Courtesy Dr. Lenworth Jacobs, Hartford Consensus Group</a:t>
            </a:r>
          </a:p>
        </p:txBody>
      </p:sp>
    </p:spTree>
    <p:extLst>
      <p:ext uri="{BB962C8B-B14F-4D97-AF65-F5344CB8AC3E}">
        <p14:creationId xmlns:p14="http://schemas.microsoft.com/office/powerpoint/2010/main" val="21023553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is bleeding life-threatening?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51015" y="2008015"/>
            <a:ext cx="2743583" cy="2743583"/>
          </a:xfrm>
        </p:spPr>
      </p:pic>
      <p:sp>
        <p:nvSpPr>
          <p:cNvPr id="6" name="Rectangle 5"/>
          <p:cNvSpPr/>
          <p:nvPr/>
        </p:nvSpPr>
        <p:spPr>
          <a:xfrm>
            <a:off x="1921522" y="5195630"/>
            <a:ext cx="5214667" cy="954107"/>
          </a:xfrm>
          <a:prstGeom prst="rect">
            <a:avLst/>
          </a:prstGeom>
        </p:spPr>
        <p:txBody>
          <a:bodyPr wrap="square">
            <a:spAutoFit/>
          </a:bodyPr>
          <a:lstStyle/>
          <a:p>
            <a:pPr lvl="0" algn="ctr" eaLnBrk="0" hangingPunct="0">
              <a:spcBef>
                <a:spcPct val="20000"/>
              </a:spcBef>
            </a:pPr>
            <a:r>
              <a:rPr lang="en-US" sz="2800" dirty="0">
                <a:solidFill>
                  <a:prstClr val="black"/>
                </a:solidFill>
                <a:latin typeface="Times New Roman" pitchFamily="18" charset="0"/>
                <a:cs typeface="Times New Roman" pitchFamily="18" charset="0"/>
              </a:rPr>
              <a:t>5. There is a traumatic amputation of an arm or leg.</a:t>
            </a:r>
          </a:p>
        </p:txBody>
      </p:sp>
      <p:sp>
        <p:nvSpPr>
          <p:cNvPr id="5" name="TextBox 4"/>
          <p:cNvSpPr txBox="1"/>
          <p:nvPr/>
        </p:nvSpPr>
        <p:spPr>
          <a:xfrm>
            <a:off x="3995925" y="6454364"/>
            <a:ext cx="4954245"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Courtesy Dr. Lenworth Jacobs, Hartford Consensus Group</a:t>
            </a:r>
          </a:p>
        </p:txBody>
      </p:sp>
    </p:spTree>
    <p:extLst>
      <p:ext uri="{BB962C8B-B14F-4D97-AF65-F5344CB8AC3E}">
        <p14:creationId xmlns:p14="http://schemas.microsoft.com/office/powerpoint/2010/main" val="2560466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1500188" y="238125"/>
            <a:ext cx="7808912" cy="1143000"/>
          </a:xfrm>
        </p:spPr>
        <p:txBody>
          <a:bodyPr/>
          <a:lstStyle/>
          <a:p>
            <a:pPr eaLnBrk="1" hangingPunct="1"/>
            <a:r>
              <a:rPr lang="en-US" altLang="en-US" sz="4400" dirty="0"/>
              <a:t>Care Under Fire Guidelines</a:t>
            </a:r>
          </a:p>
        </p:txBody>
      </p:sp>
      <p:sp>
        <p:nvSpPr>
          <p:cNvPr id="39938" name="Rectangle 3"/>
          <p:cNvSpPr>
            <a:spLocks noGrp="1" noChangeArrowheads="1"/>
          </p:cNvSpPr>
          <p:nvPr>
            <p:ph idx="1"/>
          </p:nvPr>
        </p:nvSpPr>
        <p:spPr>
          <a:xfrm>
            <a:off x="646113" y="1931205"/>
            <a:ext cx="7772400" cy="4454980"/>
          </a:xfrm>
        </p:spPr>
        <p:txBody>
          <a:bodyPr rtlCol="0">
            <a:normAutofit fontScale="25000" lnSpcReduction="20000"/>
          </a:bodyPr>
          <a:lstStyle/>
          <a:p>
            <a:pPr eaLnBrk="1" fontAlgn="auto" hangingPunct="1">
              <a:lnSpc>
                <a:spcPct val="90000"/>
              </a:lnSpc>
              <a:spcAft>
                <a:spcPts val="0"/>
              </a:spcAft>
              <a:buFont typeface="Arial" charset="0"/>
              <a:buNone/>
              <a:defRPr/>
            </a:pPr>
            <a:r>
              <a:rPr lang="en-US" sz="8800" dirty="0">
                <a:ea typeface="+mn-ea"/>
              </a:rPr>
              <a:t>5. Casualties should be extricated from burning vehicles or buildings and moved to relative safety. Do what is necessary to stop the burning process.</a:t>
            </a:r>
          </a:p>
          <a:p>
            <a:pPr eaLnBrk="1" fontAlgn="auto" hangingPunct="1">
              <a:lnSpc>
                <a:spcPct val="90000"/>
              </a:lnSpc>
              <a:spcAft>
                <a:spcPts val="0"/>
              </a:spcAft>
              <a:buFont typeface="Arial" charset="0"/>
              <a:buNone/>
              <a:defRPr/>
            </a:pPr>
            <a:endParaRPr lang="en-US" sz="8800" dirty="0">
              <a:ea typeface="+mn-ea"/>
            </a:endParaRPr>
          </a:p>
          <a:p>
            <a:pPr marL="0" indent="0">
              <a:spcAft>
                <a:spcPts val="1200"/>
              </a:spcAft>
              <a:buNone/>
            </a:pPr>
            <a:r>
              <a:rPr lang="en-US" sz="8800" dirty="0">
                <a:ea typeface="+mn-ea"/>
              </a:rPr>
              <a:t>6. </a:t>
            </a:r>
            <a:r>
              <a:rPr lang="en-US" sz="8800" dirty="0"/>
              <a:t>Stop life-threatening external hemorrhage if tactically feasible:</a:t>
            </a:r>
          </a:p>
          <a:p>
            <a:pPr marL="630238" indent="-285750">
              <a:spcAft>
                <a:spcPts val="600"/>
              </a:spcAft>
              <a:buNone/>
            </a:pPr>
            <a:r>
              <a:rPr lang="en-US" sz="8800" dirty="0"/>
              <a:t>a. Direct casualty to control hemorrhage by self-aid if able.</a:t>
            </a:r>
          </a:p>
          <a:p>
            <a:pPr marL="630238" indent="-285750">
              <a:spcAft>
                <a:spcPts val="600"/>
              </a:spcAft>
              <a:buNone/>
            </a:pPr>
            <a:r>
              <a:rPr lang="en-US" sz="8800" dirty="0"/>
              <a:t>b. Use a CoTCCC-recommended limb tourniquet for hemorrhage that is anatomically amenable to tourniquet use.</a:t>
            </a:r>
          </a:p>
          <a:p>
            <a:pPr marL="630238" indent="-285750">
              <a:spcAft>
                <a:spcPts val="600"/>
              </a:spcAft>
              <a:buNone/>
            </a:pPr>
            <a:r>
              <a:rPr lang="en-US" sz="8800" dirty="0"/>
              <a:t>c. Apply the limb tourniquet over the uniform clearly proximal to the bleeding site(s). If the site of the life-threatening bleeding is not readily apparent, place the tourniquet “high and tight” (as proximal as possible) on the injured limb and move the casualty to cover.</a:t>
            </a:r>
          </a:p>
          <a:p>
            <a:pPr eaLnBrk="1" fontAlgn="auto" hangingPunct="1">
              <a:lnSpc>
                <a:spcPct val="90000"/>
              </a:lnSpc>
              <a:spcAft>
                <a:spcPts val="0"/>
              </a:spcAft>
              <a:buFont typeface="Arial" charset="0"/>
              <a:buNone/>
              <a:defRPr/>
            </a:pPr>
            <a:endParaRPr lang="en-US" sz="5900" dirty="0">
              <a:ea typeface="+mn-ea"/>
            </a:endParaRPr>
          </a:p>
        </p:txBody>
      </p:sp>
    </p:spTree>
    <p:extLst>
      <p:ext uri="{BB962C8B-B14F-4D97-AF65-F5344CB8AC3E}">
        <p14:creationId xmlns:p14="http://schemas.microsoft.com/office/powerpoint/2010/main" val="784336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is bleeding life-threatening?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66230" y="1969610"/>
            <a:ext cx="2715004" cy="2715004"/>
          </a:xfrm>
        </p:spPr>
      </p:pic>
      <p:sp>
        <p:nvSpPr>
          <p:cNvPr id="3" name="Rectangle 2"/>
          <p:cNvSpPr/>
          <p:nvPr/>
        </p:nvSpPr>
        <p:spPr>
          <a:xfrm>
            <a:off x="693096" y="5080415"/>
            <a:ext cx="7873024" cy="954107"/>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6. There was prior bleeding, and the patient is now in shock (unconscious, confused, pale).</a:t>
            </a:r>
          </a:p>
        </p:txBody>
      </p:sp>
      <p:sp>
        <p:nvSpPr>
          <p:cNvPr id="5" name="TextBox 4"/>
          <p:cNvSpPr txBox="1"/>
          <p:nvPr/>
        </p:nvSpPr>
        <p:spPr>
          <a:xfrm>
            <a:off x="3995925" y="6454364"/>
            <a:ext cx="4954245"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Courtesy Dr. Lenworth Jacobs, Hartford Consensus Group</a:t>
            </a:r>
          </a:p>
        </p:txBody>
      </p:sp>
    </p:spTree>
    <p:extLst>
      <p:ext uri="{BB962C8B-B14F-4D97-AF65-F5344CB8AC3E}">
        <p14:creationId xmlns:p14="http://schemas.microsoft.com/office/powerpoint/2010/main" val="3271393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457200" y="87313"/>
            <a:ext cx="8229600" cy="1143000"/>
          </a:xfrm>
        </p:spPr>
        <p:txBody>
          <a:bodyPr/>
          <a:lstStyle/>
          <a:p>
            <a:pPr eaLnBrk="1" hangingPunct="1"/>
            <a:r>
              <a:rPr lang="en-US" altLang="en-US" sz="6000" dirty="0"/>
              <a:t>Question</a:t>
            </a:r>
          </a:p>
        </p:txBody>
      </p:sp>
      <p:sp>
        <p:nvSpPr>
          <p:cNvPr id="136194" name="Rectangle 3"/>
          <p:cNvSpPr>
            <a:spLocks noGrp="1" noChangeArrowheads="1"/>
          </p:cNvSpPr>
          <p:nvPr>
            <p:ph idx="1"/>
          </p:nvPr>
        </p:nvSpPr>
        <p:spPr>
          <a:xfrm>
            <a:off x="457200" y="1739900"/>
            <a:ext cx="8229600" cy="4525963"/>
          </a:xfrm>
        </p:spPr>
        <p:txBody>
          <a:bodyPr/>
          <a:lstStyle/>
          <a:p>
            <a:pPr eaLnBrk="1" hangingPunct="1"/>
            <a:r>
              <a:rPr lang="en-US" altLang="en-US" dirty="0"/>
              <a:t>How long does it take to bleed to death from a complete femoral artery and vein disruption?</a:t>
            </a:r>
          </a:p>
          <a:p>
            <a:pPr eaLnBrk="1" hangingPunct="1"/>
            <a:r>
              <a:rPr lang="en-US" altLang="en-US" dirty="0"/>
              <a:t>Answer:</a:t>
            </a:r>
          </a:p>
          <a:p>
            <a:pPr lvl="1" eaLnBrk="1" hangingPunct="1"/>
            <a:r>
              <a:rPr lang="en-US" altLang="en-US" dirty="0">
                <a:ea typeface="Times New Roman" panose="02020603050405020304" pitchFamily="18" charset="0"/>
              </a:rPr>
              <a:t>Casualties with such an injury can bleed to death in </a:t>
            </a:r>
            <a:r>
              <a:rPr lang="en-US" altLang="en-US" b="1" i="1" u="sng" dirty="0">
                <a:ea typeface="Times New Roman" panose="02020603050405020304" pitchFamily="18" charset="0"/>
              </a:rPr>
              <a:t>as little as 3 minutes.</a:t>
            </a:r>
          </a:p>
          <a:p>
            <a:pPr eaLnBrk="1" hangingPunct="1"/>
            <a:endParaRPr lang="en-US" altLang="en-US" sz="2800" u="sng" dirty="0">
              <a:solidFill>
                <a:srgbClr val="FFFF00"/>
              </a:solidFill>
            </a:endParaRPr>
          </a:p>
        </p:txBody>
      </p:sp>
      <p:pic>
        <p:nvPicPr>
          <p:cNvPr id="136195" name="Picture 6" descr="DL 110508 Mar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8600" y="4465638"/>
            <a:ext cx="3532188" cy="2344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a:xfrm>
            <a:off x="1460500" y="241300"/>
            <a:ext cx="7373938" cy="1143000"/>
          </a:xfrm>
        </p:spPr>
        <p:txBody>
          <a:bodyPr/>
          <a:lstStyle/>
          <a:p>
            <a:pPr eaLnBrk="1" hangingPunct="1"/>
            <a:r>
              <a:rPr lang="en-US" altLang="en-US" sz="4400" dirty="0"/>
              <a:t>Video: </a:t>
            </a:r>
            <a:br>
              <a:rPr lang="en-US" altLang="en-US" sz="4400" dirty="0"/>
            </a:br>
            <a:r>
              <a:rPr lang="en-US" altLang="en-US" sz="4400" dirty="0"/>
              <a:t>Femoral Artery Bleeding</a:t>
            </a:r>
          </a:p>
        </p:txBody>
      </p:sp>
      <p:pic>
        <p:nvPicPr>
          <p:cNvPr id="2" name="0202V01 Femoral Bleedin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52485" y="2046420"/>
            <a:ext cx="5053193" cy="378989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720725" y="165100"/>
            <a:ext cx="8229600" cy="1143000"/>
          </a:xfrm>
        </p:spPr>
        <p:txBody>
          <a:bodyPr/>
          <a:lstStyle/>
          <a:p>
            <a:pPr eaLnBrk="1" hangingPunct="1"/>
            <a:r>
              <a:rPr lang="en-US" altLang="en-US" dirty="0"/>
              <a:t>Care Under Fire</a:t>
            </a:r>
          </a:p>
        </p:txBody>
      </p:sp>
      <p:sp>
        <p:nvSpPr>
          <p:cNvPr id="109570" name="Rectangle 3"/>
          <p:cNvSpPr>
            <a:spLocks noGrp="1" noChangeArrowheads="1"/>
          </p:cNvSpPr>
          <p:nvPr>
            <p:ph idx="1"/>
          </p:nvPr>
        </p:nvSpPr>
        <p:spPr>
          <a:xfrm>
            <a:off x="457200" y="1936750"/>
            <a:ext cx="8229600" cy="4525963"/>
          </a:xfrm>
        </p:spPr>
        <p:txBody>
          <a:bodyPr rtlCol="0">
            <a:normAutofit/>
          </a:bodyPr>
          <a:lstStyle/>
          <a:p>
            <a:pPr eaLnBrk="1" fontAlgn="auto" hangingPunct="1">
              <a:lnSpc>
                <a:spcPct val="90000"/>
              </a:lnSpc>
              <a:spcAft>
                <a:spcPts val="0"/>
              </a:spcAft>
              <a:buFont typeface="Wingdings" pitchFamily="2" charset="2"/>
              <a:buNone/>
              <a:defRPr/>
            </a:pPr>
            <a:r>
              <a:rPr lang="en-US" dirty="0">
                <a:ea typeface="+mn-ea"/>
              </a:rPr>
              <a:t>  </a:t>
            </a:r>
            <a:r>
              <a:rPr lang="en-US" b="1" dirty="0">
                <a:solidFill>
                  <a:srgbClr val="FF0000"/>
                </a:solidFill>
                <a:ea typeface="+mn-ea"/>
              </a:rPr>
              <a:t>The need for immediate access to a tourniquet in such situations makes it clear that all personnel on combat missions should have a CoTCCC-recommended tourniquet readily available at a standard location on their battle gear and be trained in its use.</a:t>
            </a:r>
          </a:p>
          <a:p>
            <a:pPr indent="-1828800" eaLnBrk="1" fontAlgn="auto" hangingPunct="1">
              <a:lnSpc>
                <a:spcPct val="90000"/>
              </a:lnSpc>
              <a:spcAft>
                <a:spcPts val="0"/>
              </a:spcAft>
              <a:buFont typeface="Wingdings" pitchFamily="2" charset="2"/>
              <a:buNone/>
              <a:defRPr/>
            </a:pPr>
            <a:r>
              <a:rPr lang="en-US" b="1" dirty="0">
                <a:solidFill>
                  <a:srgbClr val="FF0000"/>
                </a:solidFill>
                <a:ea typeface="+mn-ea"/>
              </a:rPr>
              <a:t>	   - Casualties should be able to easily and 	quickly reach their </a:t>
            </a:r>
            <a:r>
              <a:rPr lang="en-US" b="1" i="1" u="sng" dirty="0">
                <a:solidFill>
                  <a:srgbClr val="FF0000"/>
                </a:solidFill>
                <a:ea typeface="+mn-ea"/>
              </a:rPr>
              <a:t>own</a:t>
            </a:r>
            <a:r>
              <a:rPr lang="en-US" b="1" dirty="0">
                <a:solidFill>
                  <a:srgbClr val="FF0000"/>
                </a:solidFill>
                <a:ea typeface="+mn-ea"/>
              </a:rPr>
              <a:t> tourniquet.</a:t>
            </a:r>
          </a:p>
          <a:p>
            <a:pPr eaLnBrk="1" fontAlgn="auto" hangingPunct="1">
              <a:lnSpc>
                <a:spcPct val="90000"/>
              </a:lnSpc>
              <a:spcAft>
                <a:spcPts val="0"/>
              </a:spcAft>
              <a:buFont typeface="Wingdings" pitchFamily="2" charset="2"/>
              <a:buNone/>
              <a:defRPr/>
            </a:pPr>
            <a:endParaRPr lang="en-US" b="1" dirty="0">
              <a:solidFill>
                <a:srgbClr val="FF0000"/>
              </a:solidFill>
              <a:ea typeface="+mn-ea"/>
            </a:endParaRPr>
          </a:p>
          <a:p>
            <a:pPr eaLnBrk="1" fontAlgn="auto" hangingPunct="1">
              <a:lnSpc>
                <a:spcPct val="90000"/>
              </a:lnSpc>
              <a:spcAft>
                <a:spcPts val="0"/>
              </a:spcAft>
              <a:defRPr/>
            </a:pPr>
            <a:endParaRPr lang="en-US" b="1" dirty="0">
              <a:solidFill>
                <a:srgbClr val="FF0000"/>
              </a:solidFill>
              <a:ea typeface="+mn-e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a:xfrm>
            <a:off x="1335088" y="203200"/>
            <a:ext cx="7808912" cy="1143000"/>
          </a:xfrm>
        </p:spPr>
        <p:txBody>
          <a:bodyPr/>
          <a:lstStyle/>
          <a:p>
            <a:pPr eaLnBrk="1" hangingPunct="1"/>
            <a:r>
              <a:rPr lang="en-US" altLang="en-US" sz="5400" dirty="0"/>
              <a:t>Care Under Fire</a:t>
            </a:r>
          </a:p>
        </p:txBody>
      </p:sp>
      <p:sp>
        <p:nvSpPr>
          <p:cNvPr id="142338" name="Rectangle 3"/>
          <p:cNvSpPr>
            <a:spLocks noGrp="1" noChangeArrowheads="1"/>
          </p:cNvSpPr>
          <p:nvPr>
            <p:ph idx="1"/>
          </p:nvPr>
        </p:nvSpPr>
        <p:spPr>
          <a:xfrm>
            <a:off x="457200" y="1752600"/>
            <a:ext cx="8229600" cy="1657350"/>
          </a:xfrm>
        </p:spPr>
        <p:txBody>
          <a:bodyPr/>
          <a:lstStyle/>
          <a:p>
            <a:pPr eaLnBrk="1" hangingPunct="1">
              <a:buFont typeface="Arial" charset="0"/>
              <a:buNone/>
              <a:defRPr/>
            </a:pPr>
            <a:r>
              <a:rPr lang="en-US" dirty="0">
                <a:ea typeface="+mn-ea"/>
              </a:rPr>
              <a:t>Where a tourniquet can be applied, it is the</a:t>
            </a:r>
            <a:r>
              <a:rPr lang="en-US" b="1" dirty="0">
                <a:ea typeface="+mn-ea"/>
              </a:rPr>
              <a:t> </a:t>
            </a:r>
            <a:r>
              <a:rPr lang="en-US" b="1" i="1" u="sng" dirty="0">
                <a:ea typeface="+mn-ea"/>
              </a:rPr>
              <a:t>first</a:t>
            </a:r>
            <a:r>
              <a:rPr lang="en-US" b="1" dirty="0">
                <a:ea typeface="+mn-ea"/>
              </a:rPr>
              <a:t> </a:t>
            </a:r>
            <a:r>
              <a:rPr lang="en-US" dirty="0">
                <a:ea typeface="+mn-ea"/>
              </a:rPr>
              <a:t>choice for control of life-threatening hemorrhage in Care Under Fire.</a:t>
            </a:r>
          </a:p>
          <a:p>
            <a:pPr marL="0" indent="0" eaLnBrk="1" hangingPunct="1">
              <a:buFont typeface="Arial" charset="0"/>
              <a:buNone/>
              <a:defRPr/>
            </a:pPr>
            <a:endParaRPr lang="en-US" dirty="0">
              <a:ea typeface="+mn-ea"/>
            </a:endParaRPr>
          </a:p>
        </p:txBody>
      </p:sp>
      <p:pic>
        <p:nvPicPr>
          <p:cNvPr id="142339" name="Picture 5" descr="DL 100110g Marines Afg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1688" y="3409950"/>
            <a:ext cx="5000625" cy="333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0"/>
          <p:cNvSpPr>
            <a:spLocks noGrp="1" noChangeArrowheads="1"/>
          </p:cNvSpPr>
          <p:nvPr>
            <p:ph type="title"/>
          </p:nvPr>
        </p:nvSpPr>
        <p:spPr>
          <a:xfrm>
            <a:off x="1384300" y="165100"/>
            <a:ext cx="7566025" cy="1143000"/>
          </a:xfrm>
        </p:spPr>
        <p:txBody>
          <a:bodyPr/>
          <a:lstStyle/>
          <a:p>
            <a:pPr eaLnBrk="1" hangingPunct="1"/>
            <a:r>
              <a:rPr lang="en-US" altLang="en-US" sz="5400" dirty="0"/>
              <a:t>A Preventable Death</a:t>
            </a:r>
          </a:p>
        </p:txBody>
      </p:sp>
      <p:sp>
        <p:nvSpPr>
          <p:cNvPr id="144386" name="Rectangle 11"/>
          <p:cNvSpPr>
            <a:spLocks noGrp="1" noChangeArrowheads="1"/>
          </p:cNvSpPr>
          <p:nvPr>
            <p:ph idx="1"/>
          </p:nvPr>
        </p:nvSpPr>
        <p:spPr>
          <a:xfrm>
            <a:off x="793750" y="1485900"/>
            <a:ext cx="7772400" cy="4114800"/>
          </a:xfrm>
        </p:spPr>
        <p:txBody>
          <a:bodyPr/>
          <a:lstStyle/>
          <a:p>
            <a:pPr marL="0" indent="0" algn="ctr" eaLnBrk="1" hangingPunct="1">
              <a:spcBef>
                <a:spcPct val="50000"/>
              </a:spcBef>
              <a:buFontTx/>
              <a:buNone/>
            </a:pPr>
            <a:r>
              <a:rPr lang="en-US" altLang="en-US" dirty="0"/>
              <a:t>This casualty did not have an effective tourniquet applied – he bled to death from a leg wound.</a:t>
            </a:r>
          </a:p>
          <a:p>
            <a:pPr marL="0" indent="0" eaLnBrk="1" hangingPunct="1">
              <a:spcBef>
                <a:spcPct val="50000"/>
              </a:spcBef>
              <a:buFontTx/>
              <a:buNone/>
            </a:pPr>
            <a:endParaRPr lang="en-US" altLang="en-US" dirty="0"/>
          </a:p>
          <a:p>
            <a:pPr marL="0" indent="0" eaLnBrk="1" hangingPunct="1">
              <a:buFont typeface="Wingdings" panose="05000000000000000000" pitchFamily="2" charset="2"/>
              <a:buNone/>
            </a:pPr>
            <a:r>
              <a:rPr lang="en-US" altLang="en-US" dirty="0"/>
              <a:t> </a:t>
            </a:r>
          </a:p>
        </p:txBody>
      </p:sp>
      <p:sp>
        <p:nvSpPr>
          <p:cNvPr id="144387" name="Rectangle 4"/>
          <p:cNvSpPr>
            <a:spLocks noChangeArrowheads="1"/>
          </p:cNvSpPr>
          <p:nvPr/>
        </p:nvSpPr>
        <p:spPr bwMode="auto">
          <a:xfrm>
            <a:off x="5559425" y="2627313"/>
            <a:ext cx="260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dirty="0">
                <a:latin typeface="Times New Roman" panose="02020603050405020304" pitchFamily="18" charset="0"/>
              </a:rPr>
              <a:t> </a:t>
            </a:r>
          </a:p>
        </p:txBody>
      </p:sp>
      <p:pic>
        <p:nvPicPr>
          <p:cNvPr id="14438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525" y="3198570"/>
            <a:ext cx="7334250"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ChangeArrowheads="1"/>
          </p:cNvSpPr>
          <p:nvPr>
            <p:ph type="title"/>
          </p:nvPr>
        </p:nvSpPr>
        <p:spPr>
          <a:xfrm>
            <a:off x="1077913" y="279400"/>
            <a:ext cx="8066087" cy="1143000"/>
          </a:xfrm>
        </p:spPr>
        <p:txBody>
          <a:bodyPr/>
          <a:lstStyle/>
          <a:p>
            <a:pPr eaLnBrk="1" hangingPunct="1"/>
            <a:r>
              <a:rPr lang="en-US" altLang="en-US" sz="4400" dirty="0"/>
              <a:t>Tourniquet Application</a:t>
            </a:r>
          </a:p>
        </p:txBody>
      </p:sp>
      <p:sp>
        <p:nvSpPr>
          <p:cNvPr id="146434" name="Rectangle 3"/>
          <p:cNvSpPr>
            <a:spLocks noGrp="1" noChangeArrowheads="1"/>
          </p:cNvSpPr>
          <p:nvPr>
            <p:ph idx="1"/>
          </p:nvPr>
        </p:nvSpPr>
        <p:spPr>
          <a:xfrm>
            <a:off x="309563" y="1854200"/>
            <a:ext cx="8605837" cy="4565650"/>
          </a:xfrm>
        </p:spPr>
        <p:txBody>
          <a:bodyPr/>
          <a:lstStyle/>
          <a:p>
            <a:pPr eaLnBrk="1" hangingPunct="1"/>
            <a:r>
              <a:rPr lang="en-US" altLang="en-US" dirty="0">
                <a:solidFill>
                  <a:srgbClr val="FF0000"/>
                </a:solidFill>
              </a:rPr>
              <a:t>Apply </a:t>
            </a:r>
            <a:r>
              <a:rPr lang="en-US" altLang="en-US" u="sng" dirty="0">
                <a:solidFill>
                  <a:srgbClr val="FF0000"/>
                </a:solidFill>
              </a:rPr>
              <a:t>without delay </a:t>
            </a:r>
            <a:r>
              <a:rPr lang="en-US" altLang="en-US" dirty="0">
                <a:solidFill>
                  <a:srgbClr val="FF0000"/>
                </a:solidFill>
              </a:rPr>
              <a:t>if indicated. </a:t>
            </a:r>
          </a:p>
          <a:p>
            <a:pPr eaLnBrk="1" hangingPunct="1"/>
            <a:r>
              <a:rPr lang="en-US" altLang="en-US" dirty="0"/>
              <a:t>Both the casualty and the medic are in grave danger while a tourniquet is being applied in this phase – </a:t>
            </a:r>
            <a:r>
              <a:rPr lang="en-US" altLang="en-US" dirty="0">
                <a:solidFill>
                  <a:srgbClr val="FF0000"/>
                </a:solidFill>
              </a:rPr>
              <a:t>don’t use tourniquets for wounds with only minor bleeding.</a:t>
            </a:r>
          </a:p>
          <a:p>
            <a:pPr eaLnBrk="1" hangingPunct="1"/>
            <a:r>
              <a:rPr lang="en-US" altLang="en-US" dirty="0"/>
              <a:t>The decision regarding the relative risk of further injury versus that of bleeding to death must be made by the person rendering care.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a:xfrm>
            <a:off x="1079500" y="202980"/>
            <a:ext cx="8064500" cy="1143000"/>
          </a:xfrm>
        </p:spPr>
        <p:txBody>
          <a:bodyPr/>
          <a:lstStyle/>
          <a:p>
            <a:pPr eaLnBrk="1" hangingPunct="1"/>
            <a:r>
              <a:rPr lang="en-US" altLang="en-US" sz="4400" dirty="0"/>
              <a:t>Tourniquet Application</a:t>
            </a:r>
          </a:p>
        </p:txBody>
      </p:sp>
      <p:sp>
        <p:nvSpPr>
          <p:cNvPr id="148482" name="Rectangle 3"/>
          <p:cNvSpPr>
            <a:spLocks noGrp="1" noChangeArrowheads="1"/>
          </p:cNvSpPr>
          <p:nvPr>
            <p:ph idx="1"/>
          </p:nvPr>
        </p:nvSpPr>
        <p:spPr>
          <a:xfrm>
            <a:off x="228600" y="1508750"/>
            <a:ext cx="8915400" cy="4031805"/>
          </a:xfrm>
        </p:spPr>
        <p:txBody>
          <a:bodyPr/>
          <a:lstStyle/>
          <a:p>
            <a:pPr eaLnBrk="1" hangingPunct="1"/>
            <a:r>
              <a:rPr lang="en-US" altLang="en-US" sz="2400" dirty="0"/>
              <a:t>Non-life-threatening bleeding should be </a:t>
            </a:r>
            <a:r>
              <a:rPr lang="en-US" altLang="en-US" sz="2400" b="1" u="sng" dirty="0"/>
              <a:t>ignored</a:t>
            </a:r>
            <a:r>
              <a:rPr lang="en-US" altLang="en-US" sz="2400" b="1" dirty="0"/>
              <a:t> </a:t>
            </a:r>
            <a:r>
              <a:rPr lang="en-US" altLang="en-US" sz="2400" dirty="0"/>
              <a:t>until the Tactical Field Care phase.</a:t>
            </a:r>
          </a:p>
          <a:p>
            <a:pPr eaLnBrk="1" hangingPunct="1"/>
            <a:r>
              <a:rPr lang="en-US" altLang="en-US" sz="2400" dirty="0"/>
              <a:t>Apply the tourniquet without removing the uniform – make sure it is clearly proximal to the bleeding site. </a:t>
            </a:r>
          </a:p>
          <a:p>
            <a:pPr eaLnBrk="1" hangingPunct="1"/>
            <a:r>
              <a:rPr lang="en-US" altLang="en-US" sz="2400" b="1" dirty="0"/>
              <a:t>If you are uncertain about exactly where the major bleeding site is on the extremity (night operations, multiple wounds), apply the tourniquet “high and tight” (as proximal as possible) on the arm or leg.</a:t>
            </a:r>
          </a:p>
          <a:p>
            <a:pPr lvl="1" eaLnBrk="1" hangingPunct="1"/>
            <a:endParaRPr lang="en-US" altLang="en-US" sz="2400" dirty="0">
              <a:ea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06840" y="4773175"/>
            <a:ext cx="5799155" cy="1840101"/>
          </a:xfrm>
          <a:prstGeom prst="rect">
            <a:avLst/>
          </a:prstGeom>
        </p:spPr>
      </p:pic>
    </p:spTree>
    <p:extLst>
      <p:ext uri="{BB962C8B-B14F-4D97-AF65-F5344CB8AC3E}">
        <p14:creationId xmlns:p14="http://schemas.microsoft.com/office/powerpoint/2010/main" val="8543342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a:xfrm>
            <a:off x="1079500" y="164575"/>
            <a:ext cx="8064500" cy="1143000"/>
          </a:xfrm>
        </p:spPr>
        <p:txBody>
          <a:bodyPr/>
          <a:lstStyle/>
          <a:p>
            <a:pPr eaLnBrk="1" hangingPunct="1"/>
            <a:r>
              <a:rPr lang="en-US" altLang="en-US" sz="4400" dirty="0"/>
              <a:t>Tourniquet Application</a:t>
            </a:r>
          </a:p>
        </p:txBody>
      </p:sp>
      <p:sp>
        <p:nvSpPr>
          <p:cNvPr id="148482" name="Rectangle 3"/>
          <p:cNvSpPr>
            <a:spLocks noGrp="1" noChangeArrowheads="1"/>
          </p:cNvSpPr>
          <p:nvPr>
            <p:ph idx="1"/>
          </p:nvPr>
        </p:nvSpPr>
        <p:spPr>
          <a:xfrm>
            <a:off x="228600" y="2123950"/>
            <a:ext cx="8915400" cy="3878185"/>
          </a:xfrm>
        </p:spPr>
        <p:txBody>
          <a:bodyPr/>
          <a:lstStyle/>
          <a:p>
            <a:pPr eaLnBrk="1" hangingPunct="1"/>
            <a:r>
              <a:rPr lang="en-US" altLang="en-US" sz="2800" b="1" dirty="0"/>
              <a:t>Tighten the tourniquet until bleeding is controlled.</a:t>
            </a:r>
          </a:p>
          <a:p>
            <a:pPr eaLnBrk="1" hangingPunct="1"/>
            <a:r>
              <a:rPr lang="en-US" altLang="en-US" sz="2800" b="1" dirty="0">
                <a:solidFill>
                  <a:srgbClr val="FF0000"/>
                </a:solidFill>
              </a:rPr>
              <a:t>If the first tourniquet fails to control the bleeding, apply a second tourniquet just above (proximal to) the first.</a:t>
            </a:r>
          </a:p>
          <a:p>
            <a:pPr eaLnBrk="1" hangingPunct="1"/>
            <a:r>
              <a:rPr lang="en-US" altLang="en-US" sz="2800" b="1" dirty="0">
                <a:solidFill>
                  <a:srgbClr val="FF0000"/>
                </a:solidFill>
              </a:rPr>
              <a:t>Don’t put a tourniquet directly over the knee or elbow.</a:t>
            </a:r>
          </a:p>
          <a:p>
            <a:pPr eaLnBrk="1" hangingPunct="1"/>
            <a:r>
              <a:rPr lang="en-US" altLang="en-US" sz="2800" b="1" dirty="0">
                <a:solidFill>
                  <a:srgbClr val="FF0000"/>
                </a:solidFill>
              </a:rPr>
              <a:t>Don’t put a tourniquet directly over a holster or a cargo pocket that contains bulky items.</a:t>
            </a:r>
          </a:p>
          <a:p>
            <a:pPr lvl="1" eaLnBrk="1" hangingPunct="1"/>
            <a:endParaRPr lang="en-US" altLang="en-US" dirty="0">
              <a:ea typeface="Times New Roman" panose="02020603050405020304" pitchFamily="18" charset="0"/>
            </a:endParaRPr>
          </a:p>
        </p:txBody>
      </p:sp>
    </p:spTree>
    <p:extLst>
      <p:ext uri="{BB962C8B-B14F-4D97-AF65-F5344CB8AC3E}">
        <p14:creationId xmlns:p14="http://schemas.microsoft.com/office/powerpoint/2010/main" val="16426824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T-Logo_201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75675" y="-104260"/>
            <a:ext cx="6538251" cy="1998593"/>
          </a:xfrm>
          <a:prstGeom prst="rect">
            <a:avLst/>
          </a:prstGeom>
        </p:spPr>
      </p:pic>
      <p:pic>
        <p:nvPicPr>
          <p:cNvPr id="4" name="Picture 3" descr="CAT_GEN7_Product_Sample-0014.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5550" y="1892800"/>
            <a:ext cx="6807086" cy="3301437"/>
          </a:xfrm>
          <a:prstGeom prst="rect">
            <a:avLst/>
          </a:prstGeom>
        </p:spPr>
      </p:pic>
      <p:sp>
        <p:nvSpPr>
          <p:cNvPr id="2" name="Title 1"/>
          <p:cNvSpPr>
            <a:spLocks noGrp="1"/>
          </p:cNvSpPr>
          <p:nvPr>
            <p:ph type="ctrTitle"/>
          </p:nvPr>
        </p:nvSpPr>
        <p:spPr>
          <a:xfrm>
            <a:off x="685800" y="5118579"/>
            <a:ext cx="7772400" cy="1470025"/>
          </a:xfrm>
        </p:spPr>
        <p:txBody>
          <a:bodyPr/>
          <a:lstStyle/>
          <a:p>
            <a:pPr>
              <a:lnSpc>
                <a:spcPct val="70000"/>
              </a:lnSpc>
            </a:pPr>
            <a:r>
              <a:rPr lang="en-US" sz="3600" b="1" dirty="0"/>
              <a:t>Instructions for One-Handed Application</a:t>
            </a:r>
          </a:p>
        </p:txBody>
      </p:sp>
      <p:sp>
        <p:nvSpPr>
          <p:cNvPr id="7" name="Title 1"/>
          <p:cNvSpPr txBox="1">
            <a:spLocks/>
          </p:cNvSpPr>
          <p:nvPr/>
        </p:nvSpPr>
        <p:spPr>
          <a:xfrm>
            <a:off x="884049" y="2012132"/>
            <a:ext cx="7326099" cy="76437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70000"/>
              </a:lnSpc>
            </a:pPr>
            <a:r>
              <a:rPr lang="en-US" b="1" dirty="0"/>
              <a:t>GEN 7</a:t>
            </a:r>
          </a:p>
        </p:txBody>
      </p:sp>
      <p:sp>
        <p:nvSpPr>
          <p:cNvPr id="3" name="TextBox 2"/>
          <p:cNvSpPr txBox="1"/>
          <p:nvPr/>
        </p:nvSpPr>
        <p:spPr>
          <a:xfrm>
            <a:off x="5617470" y="6488668"/>
            <a:ext cx="3544560" cy="369332"/>
          </a:xfrm>
          <a:prstGeom prst="rect">
            <a:avLst/>
          </a:prstGeom>
          <a:noFill/>
        </p:spPr>
        <p:txBody>
          <a:bodyPr wrap="none" rtlCol="0">
            <a:spAutoFit/>
          </a:bodyPr>
          <a:lstStyle/>
          <a:p>
            <a:r>
              <a:rPr lang="en-US" dirty="0">
                <a:latin typeface="Times New Roman"/>
                <a:cs typeface="Times New Roman"/>
              </a:rPr>
              <a:t>Courtesy of North American Rescue</a:t>
            </a:r>
          </a:p>
        </p:txBody>
      </p:sp>
    </p:spTree>
    <p:extLst>
      <p:ext uri="{BB962C8B-B14F-4D97-AF65-F5344CB8AC3E}">
        <p14:creationId xmlns:p14="http://schemas.microsoft.com/office/powerpoint/2010/main" val="1816232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idx="4294967295"/>
          </p:nvPr>
        </p:nvSpPr>
        <p:spPr>
          <a:xfrm>
            <a:off x="1500188" y="238125"/>
            <a:ext cx="7808912" cy="1143000"/>
          </a:xfrm>
        </p:spPr>
        <p:txBody>
          <a:bodyPr/>
          <a:lstStyle/>
          <a:p>
            <a:pPr eaLnBrk="1" hangingPunct="1"/>
            <a:r>
              <a:rPr lang="en-US" altLang="en-US" sz="4400" dirty="0"/>
              <a:t>Care Under Fire Guidelines</a:t>
            </a:r>
          </a:p>
        </p:txBody>
      </p:sp>
      <p:sp>
        <p:nvSpPr>
          <p:cNvPr id="41986" name="Rectangle 3"/>
          <p:cNvSpPr>
            <a:spLocks noGrp="1" noChangeArrowheads="1"/>
          </p:cNvSpPr>
          <p:nvPr>
            <p:ph idx="4294967295"/>
          </p:nvPr>
        </p:nvSpPr>
        <p:spPr>
          <a:xfrm>
            <a:off x="923525" y="2507280"/>
            <a:ext cx="7772400" cy="1305770"/>
          </a:xfrm>
        </p:spPr>
        <p:txBody>
          <a:bodyPr rtlCol="0">
            <a:normAutofit/>
          </a:bodyPr>
          <a:lstStyle/>
          <a:p>
            <a:pPr marL="347663" indent="-347663">
              <a:spcAft>
                <a:spcPts val="1200"/>
              </a:spcAft>
              <a:buNone/>
            </a:pPr>
            <a:r>
              <a:rPr lang="en-US" dirty="0"/>
              <a:t>7. Airway management is generally best deferred until the Tactical Field Care phase.</a:t>
            </a:r>
          </a:p>
          <a:p>
            <a:pPr eaLnBrk="1" fontAlgn="auto" hangingPunct="1">
              <a:lnSpc>
                <a:spcPct val="90000"/>
              </a:lnSpc>
              <a:spcAft>
                <a:spcPts val="0"/>
              </a:spcAft>
              <a:defRPr/>
            </a:pPr>
            <a:endParaRPr lang="en-US" dirty="0">
              <a:ea typeface="+mn-ea"/>
            </a:endParaRPr>
          </a:p>
        </p:txBody>
      </p:sp>
      <p:pic>
        <p:nvPicPr>
          <p:cNvPr id="4" name="Picture 6" descr="MRAP after I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2443" y="4568825"/>
            <a:ext cx="2995613" cy="202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555195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070" y="4811580"/>
            <a:ext cx="5486400" cy="566738"/>
          </a:xfrm>
        </p:spPr>
        <p:txBody>
          <a:bodyPr/>
          <a:lstStyle/>
          <a:p>
            <a:r>
              <a:rPr lang="en-US" dirty="0"/>
              <a:t>Step 1</a:t>
            </a:r>
          </a:p>
        </p:txBody>
      </p:sp>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2037270" y="932675"/>
            <a:ext cx="6176060" cy="4114800"/>
          </a:xfrm>
        </p:spPr>
      </p:pic>
      <p:sp>
        <p:nvSpPr>
          <p:cNvPr id="4" name="Text Placeholder 3"/>
          <p:cNvSpPr>
            <a:spLocks noGrp="1"/>
          </p:cNvSpPr>
          <p:nvPr>
            <p:ph type="body" sz="half" idx="2"/>
          </p:nvPr>
        </p:nvSpPr>
        <p:spPr>
          <a:xfrm>
            <a:off x="502909" y="5367338"/>
            <a:ext cx="8641124" cy="1490662"/>
          </a:xfrm>
        </p:spPr>
        <p:txBody>
          <a:bodyPr/>
          <a:lstStyle/>
          <a:p>
            <a:r>
              <a:rPr lang="en-US" sz="2000" dirty="0"/>
              <a:t>Insert the injured limb through the loop in the band and position tourniquet 2-3" above the bleeding site. If the most proximal bleeding site is not readily identifiable, place the tourniquet as high as possible on the limb.</a:t>
            </a:r>
          </a:p>
        </p:txBody>
      </p:sp>
    </p:spTree>
    <p:extLst>
      <p:ext uri="{BB962C8B-B14F-4D97-AF65-F5344CB8AC3E}">
        <p14:creationId xmlns:p14="http://schemas.microsoft.com/office/powerpoint/2010/main" val="10787159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095" y="4619555"/>
            <a:ext cx="1881845" cy="576075"/>
          </a:xfrm>
        </p:spPr>
        <p:txBody>
          <a:bodyPr/>
          <a:lstStyle/>
          <a:p>
            <a:r>
              <a:rPr lang="en-US" dirty="0"/>
              <a:t>Step 2</a:t>
            </a: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1754678" y="817459"/>
            <a:ext cx="5187918" cy="3456451"/>
          </a:xfrm>
        </p:spPr>
      </p:pic>
      <p:sp>
        <p:nvSpPr>
          <p:cNvPr id="4" name="Text Placeholder 3"/>
          <p:cNvSpPr>
            <a:spLocks noGrp="1"/>
          </p:cNvSpPr>
          <p:nvPr>
            <p:ph type="body" sz="half" idx="2"/>
          </p:nvPr>
        </p:nvSpPr>
        <p:spPr>
          <a:xfrm>
            <a:off x="654690" y="5367337"/>
            <a:ext cx="8141860" cy="1249277"/>
          </a:xfrm>
        </p:spPr>
        <p:txBody>
          <a:bodyPr>
            <a:noAutofit/>
          </a:bodyPr>
          <a:lstStyle/>
          <a:p>
            <a:r>
              <a:rPr lang="en-US" sz="2000" dirty="0"/>
              <a:t>Pull band </a:t>
            </a:r>
            <a:r>
              <a:rPr lang="en-US" sz="2000" b="1" dirty="0">
                <a:solidFill>
                  <a:srgbClr val="FF0000"/>
                </a:solidFill>
              </a:rPr>
              <a:t>TIGHTLY</a:t>
            </a:r>
            <a:r>
              <a:rPr lang="en-US" sz="2000" dirty="0"/>
              <a:t> and fasten it back on itself all the way around the limb, but not over the rod clips. Band should be tight enough that tips of three (3) fingers cannot be slid between the band and the limb. If the tips of three (3) fingers slide under band, retighten and re-secure. </a:t>
            </a:r>
          </a:p>
          <a:p>
            <a:endParaRPr lang="en-US" sz="2000" dirty="0"/>
          </a:p>
        </p:txBody>
      </p:sp>
      <p:pic>
        <p:nvPicPr>
          <p:cNvPr id="6" name="Picture 5" descr="CAT_App_stills_009.png"/>
          <p:cNvPicPr>
            <a:picLocks noChangeAspect="1"/>
          </p:cNvPicPr>
          <p:nvPr/>
        </p:nvPicPr>
        <p:blipFill rotWithShape="1">
          <a:blip r:embed="rId4">
            <a:extLst>
              <a:ext uri="{28A0092B-C50C-407E-A947-70E740481C1C}">
                <a14:useLocalDpi xmlns:a14="http://schemas.microsoft.com/office/drawing/2010/main" val="0"/>
              </a:ext>
            </a:extLst>
          </a:blip>
          <a:srcRect t="26958" r="18284" b="25277"/>
          <a:stretch/>
        </p:blipFill>
        <p:spPr>
          <a:xfrm>
            <a:off x="6031390" y="3006545"/>
            <a:ext cx="2128727" cy="18676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462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a:t>
            </a: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1845244" y="877801"/>
            <a:ext cx="5778273" cy="3849774"/>
          </a:xfrm>
        </p:spPr>
      </p:pic>
      <p:sp>
        <p:nvSpPr>
          <p:cNvPr id="4" name="Text Placeholder 3"/>
          <p:cNvSpPr>
            <a:spLocks noGrp="1"/>
          </p:cNvSpPr>
          <p:nvPr>
            <p:ph type="body" sz="half" idx="2"/>
          </p:nvPr>
        </p:nvSpPr>
        <p:spPr/>
        <p:txBody>
          <a:bodyPr/>
          <a:lstStyle/>
          <a:p>
            <a:r>
              <a:rPr lang="en-US" sz="2000" dirty="0"/>
              <a:t>Twist the rod until bleeding has stopped.</a:t>
            </a:r>
          </a:p>
        </p:txBody>
      </p:sp>
    </p:spTree>
    <p:extLst>
      <p:ext uri="{BB962C8B-B14F-4D97-AF65-F5344CB8AC3E}">
        <p14:creationId xmlns:p14="http://schemas.microsoft.com/office/powerpoint/2010/main" val="15845866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095" y="4773175"/>
            <a:ext cx="5486400" cy="566738"/>
          </a:xfrm>
        </p:spPr>
        <p:txBody>
          <a:bodyPr/>
          <a:lstStyle/>
          <a:p>
            <a:r>
              <a:rPr lang="en-US" dirty="0"/>
              <a:t>Step 4</a:t>
            </a: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1869964" y="894269"/>
            <a:ext cx="5753553" cy="3833305"/>
          </a:xfrm>
        </p:spPr>
      </p:pic>
      <p:sp>
        <p:nvSpPr>
          <p:cNvPr id="4" name="Text Placeholder 3"/>
          <p:cNvSpPr>
            <a:spLocks noGrp="1"/>
          </p:cNvSpPr>
          <p:nvPr>
            <p:ph type="body" sz="half" idx="2"/>
          </p:nvPr>
        </p:nvSpPr>
        <p:spPr>
          <a:xfrm>
            <a:off x="693095" y="5367338"/>
            <a:ext cx="7949835" cy="1287682"/>
          </a:xfrm>
        </p:spPr>
        <p:txBody>
          <a:bodyPr>
            <a:noAutofit/>
          </a:bodyPr>
          <a:lstStyle/>
          <a:p>
            <a:r>
              <a:rPr lang="en-US" sz="2000" dirty="0"/>
              <a:t>Snap the rod inside a clip to lock it in place. </a:t>
            </a:r>
            <a:r>
              <a:rPr lang="en-US" sz="2000" b="1" dirty="0">
                <a:solidFill>
                  <a:srgbClr val="FF0000"/>
                </a:solidFill>
              </a:rPr>
              <a:t>Check for bleeding and distal pulse. </a:t>
            </a:r>
            <a:r>
              <a:rPr lang="en-US" sz="2000" dirty="0"/>
              <a:t>If bleeding is not controlled, or distal pulse is present, consider more tightening or applying a second tourniquet above and side-by-side to the first. Reassess.</a:t>
            </a:r>
          </a:p>
        </p:txBody>
      </p:sp>
    </p:spTree>
    <p:extLst>
      <p:ext uri="{BB962C8B-B14F-4D97-AF65-F5344CB8AC3E}">
        <p14:creationId xmlns:p14="http://schemas.microsoft.com/office/powerpoint/2010/main" val="11544923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5</a:t>
            </a: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1812320" y="855865"/>
            <a:ext cx="5811197" cy="3871710"/>
          </a:xfrm>
        </p:spPr>
      </p:pic>
      <p:sp>
        <p:nvSpPr>
          <p:cNvPr id="4" name="Text Placeholder 3"/>
          <p:cNvSpPr>
            <a:spLocks noGrp="1"/>
          </p:cNvSpPr>
          <p:nvPr>
            <p:ph type="body" sz="half" idx="2"/>
          </p:nvPr>
        </p:nvSpPr>
        <p:spPr/>
        <p:txBody>
          <a:bodyPr/>
          <a:lstStyle/>
          <a:p>
            <a:r>
              <a:rPr lang="en-US" sz="2000" dirty="0"/>
              <a:t>Route the band over the rod and between the clips. Secure with the grey securing strap. Record time of application.</a:t>
            </a:r>
          </a:p>
        </p:txBody>
      </p:sp>
    </p:spTree>
    <p:extLst>
      <p:ext uri="{BB962C8B-B14F-4D97-AF65-F5344CB8AC3E}">
        <p14:creationId xmlns:p14="http://schemas.microsoft.com/office/powerpoint/2010/main" val="17251402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ext Box 3"/>
          <p:cNvSpPr txBox="1">
            <a:spLocks noChangeArrowheads="1"/>
          </p:cNvSpPr>
          <p:nvPr/>
        </p:nvSpPr>
        <p:spPr bwMode="auto">
          <a:xfrm>
            <a:off x="1576388" y="165100"/>
            <a:ext cx="7313612"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000" b="1" dirty="0">
                <a:solidFill>
                  <a:srgbClr val="000000"/>
                </a:solidFill>
                <a:latin typeface="Times New Roman" panose="02020603050405020304" pitchFamily="18" charset="0"/>
                <a:cs typeface="Times New Roman" panose="02020603050405020304" pitchFamily="18" charset="0"/>
              </a:rPr>
              <a:t>Video: C-A-T One-Handed </a:t>
            </a:r>
          </a:p>
          <a:p>
            <a:pPr algn="ctr"/>
            <a:r>
              <a:rPr lang="en-US" altLang="en-US" sz="4000" b="1" dirty="0">
                <a:solidFill>
                  <a:srgbClr val="000000"/>
                </a:solidFill>
                <a:latin typeface="Times New Roman" panose="02020603050405020304" pitchFamily="18" charset="0"/>
                <a:cs typeface="Times New Roman" panose="02020603050405020304" pitchFamily="18" charset="0"/>
              </a:rPr>
              <a:t>Application to an Arm</a:t>
            </a:r>
          </a:p>
        </p:txBody>
      </p:sp>
      <p:pic>
        <p:nvPicPr>
          <p:cNvPr id="7" name="CAT self app looped">
            <a:hlinkClick r:id="" action="ppaction://media"/>
            <a:extLst>
              <a:ext uri="{FF2B5EF4-FFF2-40B4-BE49-F238E27FC236}">
                <a16:creationId xmlns:a16="http://schemas.microsoft.com/office/drawing/2014/main" id="{491DD7BB-1EA2-459E-99BD-827608DF833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923524" y="1810914"/>
            <a:ext cx="7671553" cy="4315249"/>
          </a:xfrm>
        </p:spPr>
      </p:pic>
    </p:spTree>
    <p:extLst>
      <p:ext uri="{BB962C8B-B14F-4D97-AF65-F5344CB8AC3E}">
        <p14:creationId xmlns:p14="http://schemas.microsoft.com/office/powerpoint/2010/main" val="760356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T-Logo_201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75675" y="17391"/>
            <a:ext cx="6499846" cy="1986853"/>
          </a:xfrm>
          <a:prstGeom prst="rect">
            <a:avLst/>
          </a:prstGeom>
        </p:spPr>
      </p:pic>
      <p:pic>
        <p:nvPicPr>
          <p:cNvPr id="4" name="Picture 3" descr="CAT_GEN7_Product_Sample-0014.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2529" y="1902866"/>
            <a:ext cx="7201582" cy="3492768"/>
          </a:xfrm>
          <a:prstGeom prst="rect">
            <a:avLst/>
          </a:prstGeom>
        </p:spPr>
      </p:pic>
      <p:sp>
        <p:nvSpPr>
          <p:cNvPr id="2" name="Title 1"/>
          <p:cNvSpPr>
            <a:spLocks noGrp="1"/>
          </p:cNvSpPr>
          <p:nvPr>
            <p:ph type="ctrTitle"/>
          </p:nvPr>
        </p:nvSpPr>
        <p:spPr>
          <a:xfrm>
            <a:off x="693095" y="5272440"/>
            <a:ext cx="7772400" cy="1470025"/>
          </a:xfrm>
        </p:spPr>
        <p:txBody>
          <a:bodyPr/>
          <a:lstStyle/>
          <a:p>
            <a:pPr>
              <a:lnSpc>
                <a:spcPct val="70000"/>
              </a:lnSpc>
            </a:pPr>
            <a:r>
              <a:rPr lang="en-US" sz="3600" b="1" dirty="0"/>
              <a:t>Instructions for Two-Handed Application</a:t>
            </a:r>
          </a:p>
        </p:txBody>
      </p:sp>
      <p:sp>
        <p:nvSpPr>
          <p:cNvPr id="7" name="Title 1"/>
          <p:cNvSpPr txBox="1">
            <a:spLocks/>
          </p:cNvSpPr>
          <p:nvPr/>
        </p:nvSpPr>
        <p:spPr>
          <a:xfrm>
            <a:off x="884049" y="2012132"/>
            <a:ext cx="7326099" cy="76437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70000"/>
              </a:lnSpc>
            </a:pPr>
            <a:r>
              <a:rPr lang="en-US" b="1" dirty="0"/>
              <a:t>GEN 7</a:t>
            </a:r>
          </a:p>
        </p:txBody>
      </p:sp>
      <p:sp>
        <p:nvSpPr>
          <p:cNvPr id="8" name="TextBox 7"/>
          <p:cNvSpPr txBox="1"/>
          <p:nvPr/>
        </p:nvSpPr>
        <p:spPr>
          <a:xfrm>
            <a:off x="5617470" y="6488668"/>
            <a:ext cx="3544560" cy="369332"/>
          </a:xfrm>
          <a:prstGeom prst="rect">
            <a:avLst/>
          </a:prstGeom>
          <a:noFill/>
        </p:spPr>
        <p:txBody>
          <a:bodyPr wrap="none" rtlCol="0">
            <a:spAutoFit/>
          </a:bodyPr>
          <a:lstStyle/>
          <a:p>
            <a:r>
              <a:rPr lang="en-US" dirty="0">
                <a:latin typeface="Times New Roman"/>
                <a:cs typeface="Times New Roman"/>
              </a:rPr>
              <a:t>Courtesy of North American Rescue</a:t>
            </a:r>
          </a:p>
        </p:txBody>
      </p:sp>
    </p:spTree>
    <p:extLst>
      <p:ext uri="{BB962C8B-B14F-4D97-AF65-F5344CB8AC3E}">
        <p14:creationId xmlns:p14="http://schemas.microsoft.com/office/powerpoint/2010/main" val="21329879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715" y="4811580"/>
            <a:ext cx="5486400" cy="566738"/>
          </a:xfrm>
        </p:spPr>
        <p:txBody>
          <a:bodyPr/>
          <a:lstStyle/>
          <a:p>
            <a:r>
              <a:rPr lang="en-US" dirty="0"/>
              <a:t>Step 1</a:t>
            </a:r>
          </a:p>
        </p:txBody>
      </p:sp>
      <p:pic>
        <p:nvPicPr>
          <p:cNvPr id="6" name="Picture Placeholder 5" descr="CAT_App_stills_0045.png"/>
          <p:cNvPicPr>
            <a:picLocks noGrp="1" noChangeAspect="1"/>
          </p:cNvPicPr>
          <p:nvPr>
            <p:ph type="pic" idx="1"/>
          </p:nvPr>
        </p:nvPicPr>
        <p:blipFill>
          <a:blip r:embed="rId3" cstate="screen">
            <a:extLst>
              <a:ext uri="{28A0092B-C50C-407E-A947-70E740481C1C}">
                <a14:useLocalDpi xmlns:a14="http://schemas.microsoft.com/office/drawing/2010/main"/>
              </a:ext>
            </a:extLst>
          </a:blip>
          <a:srcRect l="-11818" r="-11818"/>
          <a:stretch>
            <a:fillRect/>
          </a:stretch>
        </p:blipFill>
        <p:spPr>
          <a:xfrm>
            <a:off x="1097386" y="817459"/>
            <a:ext cx="7256039" cy="3910115"/>
          </a:xfrm>
        </p:spPr>
      </p:pic>
      <p:sp>
        <p:nvSpPr>
          <p:cNvPr id="4" name="Text Placeholder 3"/>
          <p:cNvSpPr>
            <a:spLocks noGrp="1"/>
          </p:cNvSpPr>
          <p:nvPr>
            <p:ph type="body" sz="half" idx="2"/>
          </p:nvPr>
        </p:nvSpPr>
        <p:spPr>
          <a:xfrm>
            <a:off x="846715" y="5367337"/>
            <a:ext cx="7681000" cy="1249278"/>
          </a:xfrm>
        </p:spPr>
        <p:txBody>
          <a:bodyPr/>
          <a:lstStyle/>
          <a:p>
            <a:r>
              <a:rPr lang="en-US" sz="2000" dirty="0"/>
              <a:t>Route the band around the limb, pass the red tip through the slit of the buckle, and position tourniquet 2-3" above the bleeding site. If the most proximal bleeding site is not readily identifiable, place the tourniquet as high as possible on the limb.</a:t>
            </a:r>
          </a:p>
        </p:txBody>
      </p:sp>
    </p:spTree>
    <p:extLst>
      <p:ext uri="{BB962C8B-B14F-4D97-AF65-F5344CB8AC3E}">
        <p14:creationId xmlns:p14="http://schemas.microsoft.com/office/powerpoint/2010/main" val="11837545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475" y="4811580"/>
            <a:ext cx="5486400" cy="566738"/>
          </a:xfrm>
        </p:spPr>
        <p:txBody>
          <a:bodyPr/>
          <a:lstStyle/>
          <a:p>
            <a:r>
              <a:rPr lang="en-US" dirty="0"/>
              <a:t>Step 2</a:t>
            </a:r>
          </a:p>
        </p:txBody>
      </p:sp>
      <p:pic>
        <p:nvPicPr>
          <p:cNvPr id="5" name="Picture Placeholder 4" descr="CAT_App_stills_006.png"/>
          <p:cNvPicPr>
            <a:picLocks noGrp="1" noChangeAspect="1"/>
          </p:cNvPicPr>
          <p:nvPr>
            <p:ph type="pic" idx="1"/>
          </p:nvPr>
        </p:nvPicPr>
        <p:blipFill>
          <a:blip r:embed="rId3" cstate="screen">
            <a:extLst>
              <a:ext uri="{28A0092B-C50C-407E-A947-70E740481C1C}">
                <a14:useLocalDpi xmlns:a14="http://schemas.microsoft.com/office/drawing/2010/main"/>
              </a:ext>
            </a:extLst>
          </a:blip>
          <a:srcRect l="-11809" r="-11809"/>
          <a:stretch>
            <a:fillRect/>
          </a:stretch>
        </p:blipFill>
        <p:spPr>
          <a:xfrm>
            <a:off x="1422789" y="992567"/>
            <a:ext cx="6930079" cy="3735007"/>
          </a:xfrm>
        </p:spPr>
      </p:pic>
      <p:sp>
        <p:nvSpPr>
          <p:cNvPr id="4" name="Text Placeholder 3"/>
          <p:cNvSpPr>
            <a:spLocks noGrp="1"/>
          </p:cNvSpPr>
          <p:nvPr>
            <p:ph type="body" sz="half" idx="2"/>
          </p:nvPr>
        </p:nvSpPr>
        <p:spPr>
          <a:xfrm>
            <a:off x="539475" y="5349250"/>
            <a:ext cx="8257075" cy="1364492"/>
          </a:xfrm>
        </p:spPr>
        <p:txBody>
          <a:bodyPr>
            <a:noAutofit/>
          </a:bodyPr>
          <a:lstStyle/>
          <a:p>
            <a:r>
              <a:rPr lang="en-US" sz="2000" dirty="0"/>
              <a:t>Pull band </a:t>
            </a:r>
            <a:r>
              <a:rPr lang="en-US" sz="2000" b="1" dirty="0">
                <a:solidFill>
                  <a:srgbClr val="FF0000"/>
                </a:solidFill>
              </a:rPr>
              <a:t>TIGHTLY</a:t>
            </a:r>
            <a:r>
              <a:rPr lang="en-US" sz="2000" dirty="0"/>
              <a:t> and fasten it back on itself all the way around the limb, but not over the rod clips. Band should be tight enough that tips of three (3) fingers cannot be slid between the band and the limb. If the tips of three (3) fingers slide under band, retighten and re-secure. </a:t>
            </a:r>
          </a:p>
          <a:p>
            <a:endParaRPr lang="en-US" sz="2000" dirty="0"/>
          </a:p>
        </p:txBody>
      </p:sp>
      <p:pic>
        <p:nvPicPr>
          <p:cNvPr id="6" name="Picture 5" descr="CAT_App_stills_009.png"/>
          <p:cNvPicPr>
            <a:picLocks noChangeAspect="1"/>
          </p:cNvPicPr>
          <p:nvPr/>
        </p:nvPicPr>
        <p:blipFill rotWithShape="1">
          <a:blip r:embed="rId4">
            <a:extLst>
              <a:ext uri="{28A0092B-C50C-407E-A947-70E740481C1C}">
                <a14:useLocalDpi xmlns:a14="http://schemas.microsoft.com/office/drawing/2010/main" val="0"/>
              </a:ext>
            </a:extLst>
          </a:blip>
          <a:srcRect t="26958" r="18284" b="25277"/>
          <a:stretch/>
        </p:blipFill>
        <p:spPr>
          <a:xfrm>
            <a:off x="6481419" y="3262083"/>
            <a:ext cx="2128727" cy="18676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48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8130" y="4811580"/>
            <a:ext cx="5486400" cy="566738"/>
          </a:xfrm>
        </p:spPr>
        <p:txBody>
          <a:bodyPr/>
          <a:lstStyle/>
          <a:p>
            <a:r>
              <a:rPr lang="en-US" dirty="0"/>
              <a:t>Step 3</a:t>
            </a:r>
          </a:p>
        </p:txBody>
      </p:sp>
      <p:pic>
        <p:nvPicPr>
          <p:cNvPr id="5" name="Picture Placeholder 4" descr="CAT_App_stills_010.png"/>
          <p:cNvPicPr>
            <a:picLocks noGrp="1" noChangeAspect="1"/>
          </p:cNvPicPr>
          <p:nvPr>
            <p:ph type="pic" idx="1"/>
          </p:nvPr>
        </p:nvPicPr>
        <p:blipFill>
          <a:blip r:embed="rId3" cstate="screen">
            <a:extLst>
              <a:ext uri="{28A0092B-C50C-407E-A947-70E740481C1C}">
                <a14:useLocalDpi xmlns:a14="http://schemas.microsoft.com/office/drawing/2010/main"/>
              </a:ext>
            </a:extLst>
          </a:blip>
          <a:srcRect l="-11809" r="-11809"/>
          <a:stretch>
            <a:fillRect/>
          </a:stretch>
        </p:blipFill>
        <p:spPr>
          <a:xfrm>
            <a:off x="1806839" y="1199553"/>
            <a:ext cx="6546029" cy="3528021"/>
          </a:xfrm>
        </p:spPr>
      </p:pic>
      <p:sp>
        <p:nvSpPr>
          <p:cNvPr id="4" name="Text Placeholder 3"/>
          <p:cNvSpPr>
            <a:spLocks noGrp="1"/>
          </p:cNvSpPr>
          <p:nvPr>
            <p:ph type="body" sz="half" idx="2"/>
          </p:nvPr>
        </p:nvSpPr>
        <p:spPr>
          <a:xfrm>
            <a:off x="2498130" y="5426060"/>
            <a:ext cx="5486400" cy="804862"/>
          </a:xfrm>
        </p:spPr>
        <p:txBody>
          <a:bodyPr/>
          <a:lstStyle/>
          <a:p>
            <a:r>
              <a:rPr lang="en-US" sz="2000" dirty="0"/>
              <a:t>Twist the rod until bleeding has stopped.</a:t>
            </a:r>
          </a:p>
        </p:txBody>
      </p:sp>
    </p:spTree>
    <p:extLst>
      <p:ext uri="{BB962C8B-B14F-4D97-AF65-F5344CB8AC3E}">
        <p14:creationId xmlns:p14="http://schemas.microsoft.com/office/powerpoint/2010/main" val="347332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p:cNvSpPr>
          <p:nvPr>
            <p:ph type="title"/>
          </p:nvPr>
        </p:nvSpPr>
        <p:spPr>
          <a:xfrm>
            <a:off x="1500188" y="238125"/>
            <a:ext cx="7808912" cy="1143000"/>
          </a:xfrm>
        </p:spPr>
        <p:txBody>
          <a:bodyPr/>
          <a:lstStyle/>
          <a:p>
            <a:pPr eaLnBrk="1" hangingPunct="1"/>
            <a:r>
              <a:rPr lang="en-US" altLang="en-US" sz="5400" dirty="0"/>
              <a:t>Care Under Fire</a:t>
            </a:r>
          </a:p>
        </p:txBody>
      </p:sp>
      <p:sp>
        <p:nvSpPr>
          <p:cNvPr id="74754" name="Rectangle 3"/>
          <p:cNvSpPr>
            <a:spLocks noGrp="1"/>
          </p:cNvSpPr>
          <p:nvPr>
            <p:ph idx="1"/>
          </p:nvPr>
        </p:nvSpPr>
        <p:spPr>
          <a:xfrm>
            <a:off x="347663" y="1860550"/>
            <a:ext cx="8453437" cy="4387850"/>
          </a:xfrm>
        </p:spPr>
        <p:txBody>
          <a:bodyPr/>
          <a:lstStyle/>
          <a:p>
            <a:pPr eaLnBrk="1" hangingPunct="1"/>
            <a:r>
              <a:rPr lang="en-US" altLang="en-US" dirty="0"/>
              <a:t>Prosecuting the mission and caring for the casualties may be in direct conflict.</a:t>
            </a:r>
          </a:p>
          <a:p>
            <a:pPr eaLnBrk="1" hangingPunct="1"/>
            <a:r>
              <a:rPr lang="en-US" altLang="en-US" dirty="0"/>
              <a:t>What’s best for the casualty may NOT be what’s best for the mission.</a:t>
            </a:r>
          </a:p>
          <a:p>
            <a:pPr eaLnBrk="1" hangingPunct="1"/>
            <a:r>
              <a:rPr lang="en-US" altLang="en-US" dirty="0"/>
              <a:t>When there is conflict, which takes precedence?</a:t>
            </a:r>
          </a:p>
          <a:p>
            <a:pPr lvl="1" eaLnBrk="1" hangingPunct="1"/>
            <a:r>
              <a:rPr lang="en-US" altLang="en-US" dirty="0"/>
              <a:t>Scenario dependent</a:t>
            </a:r>
          </a:p>
          <a:p>
            <a:pPr eaLnBrk="1" hangingPunct="1"/>
            <a:r>
              <a:rPr lang="en-US" altLang="en-US" dirty="0"/>
              <a:t>Consider the following example: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095" y="4811580"/>
            <a:ext cx="5486400" cy="566738"/>
          </a:xfrm>
        </p:spPr>
        <p:txBody>
          <a:bodyPr/>
          <a:lstStyle/>
          <a:p>
            <a:r>
              <a:rPr lang="en-US" dirty="0"/>
              <a:t>Step 4</a:t>
            </a:r>
          </a:p>
        </p:txBody>
      </p:sp>
      <p:pic>
        <p:nvPicPr>
          <p:cNvPr id="5" name="Picture Placeholder 4" descr="CAT_App_stills_012.png"/>
          <p:cNvPicPr>
            <a:picLocks noGrp="1" noChangeAspect="1"/>
          </p:cNvPicPr>
          <p:nvPr>
            <p:ph type="pic" idx="1"/>
          </p:nvPr>
        </p:nvPicPr>
        <p:blipFill>
          <a:blip r:embed="rId3" cstate="screen">
            <a:extLst>
              <a:ext uri="{28A0092B-C50C-407E-A947-70E740481C1C}">
                <a14:useLocalDpi xmlns:a14="http://schemas.microsoft.com/office/drawing/2010/main"/>
              </a:ext>
            </a:extLst>
          </a:blip>
          <a:srcRect l="-11809" r="-11809"/>
          <a:stretch>
            <a:fillRect/>
          </a:stretch>
        </p:blipFill>
        <p:spPr>
          <a:xfrm>
            <a:off x="1307575" y="930471"/>
            <a:ext cx="7045294" cy="3797103"/>
          </a:xfrm>
        </p:spPr>
      </p:pic>
      <p:sp>
        <p:nvSpPr>
          <p:cNvPr id="4" name="Text Placeholder 3"/>
          <p:cNvSpPr>
            <a:spLocks noGrp="1"/>
          </p:cNvSpPr>
          <p:nvPr>
            <p:ph type="body" sz="half" idx="2"/>
          </p:nvPr>
        </p:nvSpPr>
        <p:spPr>
          <a:xfrm>
            <a:off x="693095" y="5387655"/>
            <a:ext cx="7911430" cy="1249277"/>
          </a:xfrm>
        </p:spPr>
        <p:txBody>
          <a:bodyPr>
            <a:noAutofit/>
          </a:bodyPr>
          <a:lstStyle/>
          <a:p>
            <a:r>
              <a:rPr lang="en-US" sz="2000" dirty="0"/>
              <a:t>Snap the rod inside a clip to lock it in place. </a:t>
            </a:r>
            <a:r>
              <a:rPr lang="en-US" sz="2000" b="1" dirty="0">
                <a:solidFill>
                  <a:srgbClr val="FF0000"/>
                </a:solidFill>
              </a:rPr>
              <a:t>Check for bleeding and distal pulse. </a:t>
            </a:r>
            <a:r>
              <a:rPr lang="en-US" sz="2000" dirty="0"/>
              <a:t>If bleeding is not controlled, or distal pulse is present, consider more tightening or applying a second tourniquet above and side-by-side to the first. Reassess.</a:t>
            </a:r>
          </a:p>
        </p:txBody>
      </p:sp>
    </p:spTree>
    <p:extLst>
      <p:ext uri="{BB962C8B-B14F-4D97-AF65-F5344CB8AC3E}">
        <p14:creationId xmlns:p14="http://schemas.microsoft.com/office/powerpoint/2010/main" val="20043283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5</a:t>
            </a:r>
          </a:p>
        </p:txBody>
      </p:sp>
      <p:pic>
        <p:nvPicPr>
          <p:cNvPr id="5" name="Picture Placeholder 4" descr="CAT_App_stills_019.png"/>
          <p:cNvPicPr>
            <a:picLocks noGrp="1" noChangeAspect="1"/>
          </p:cNvPicPr>
          <p:nvPr>
            <p:ph type="pic" idx="1"/>
          </p:nvPr>
        </p:nvPicPr>
        <p:blipFill>
          <a:blip r:embed="rId3" cstate="screen">
            <a:extLst>
              <a:ext uri="{28A0092B-C50C-407E-A947-70E740481C1C}">
                <a14:useLocalDpi xmlns:a14="http://schemas.microsoft.com/office/drawing/2010/main"/>
              </a:ext>
            </a:extLst>
          </a:blip>
          <a:srcRect l="-11809" r="-11809"/>
          <a:stretch>
            <a:fillRect/>
          </a:stretch>
        </p:blipFill>
        <p:spPr>
          <a:xfrm>
            <a:off x="1240403" y="894269"/>
            <a:ext cx="7112465" cy="3833305"/>
          </a:xfrm>
        </p:spPr>
      </p:pic>
      <p:sp>
        <p:nvSpPr>
          <p:cNvPr id="4" name="Text Placeholder 3"/>
          <p:cNvSpPr>
            <a:spLocks noGrp="1"/>
          </p:cNvSpPr>
          <p:nvPr>
            <p:ph type="body" sz="half" idx="2"/>
          </p:nvPr>
        </p:nvSpPr>
        <p:spPr>
          <a:xfrm>
            <a:off x="1792287" y="5367338"/>
            <a:ext cx="6351378" cy="804862"/>
          </a:xfrm>
        </p:spPr>
        <p:txBody>
          <a:bodyPr/>
          <a:lstStyle/>
          <a:p>
            <a:r>
              <a:rPr lang="en-US" sz="2000" dirty="0"/>
              <a:t>Route the band over the rod and between the clips. Secure with the grey securing strap. Record time of application.</a:t>
            </a:r>
          </a:p>
        </p:txBody>
      </p:sp>
    </p:spTree>
    <p:extLst>
      <p:ext uri="{BB962C8B-B14F-4D97-AF65-F5344CB8AC3E}">
        <p14:creationId xmlns:p14="http://schemas.microsoft.com/office/powerpoint/2010/main" val="20964735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ext Box 3"/>
          <p:cNvSpPr txBox="1">
            <a:spLocks noChangeArrowheads="1"/>
          </p:cNvSpPr>
          <p:nvPr/>
        </p:nvSpPr>
        <p:spPr bwMode="auto">
          <a:xfrm>
            <a:off x="1636713" y="165100"/>
            <a:ext cx="7313612"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000" b="1" dirty="0">
                <a:solidFill>
                  <a:srgbClr val="000000"/>
                </a:solidFill>
                <a:latin typeface="Times New Roman" panose="02020603050405020304" pitchFamily="18" charset="0"/>
                <a:cs typeface="Times New Roman" panose="02020603050405020304" pitchFamily="18" charset="0"/>
              </a:rPr>
              <a:t>Video: C-A-T Two-Handed </a:t>
            </a:r>
          </a:p>
          <a:p>
            <a:pPr algn="ctr"/>
            <a:r>
              <a:rPr lang="en-US" altLang="en-US" sz="4000" b="1" dirty="0">
                <a:solidFill>
                  <a:srgbClr val="000000"/>
                </a:solidFill>
                <a:latin typeface="Times New Roman" panose="02020603050405020304" pitchFamily="18" charset="0"/>
                <a:cs typeface="Times New Roman" panose="02020603050405020304" pitchFamily="18" charset="0"/>
              </a:rPr>
              <a:t>Application to a Leg</a:t>
            </a:r>
          </a:p>
        </p:txBody>
      </p:sp>
      <p:pic>
        <p:nvPicPr>
          <p:cNvPr id="7" name="CAT buddy app routed">
            <a:hlinkClick r:id="" action="ppaction://media"/>
            <a:extLst>
              <a:ext uri="{FF2B5EF4-FFF2-40B4-BE49-F238E27FC236}">
                <a16:creationId xmlns:a16="http://schemas.microsoft.com/office/drawing/2014/main" id="{29B60560-2869-45C1-B8E6-AA207E854D4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1115550" y="1892800"/>
            <a:ext cx="7347733" cy="4133100"/>
          </a:xfrm>
        </p:spPr>
      </p:pic>
    </p:spTree>
    <p:extLst>
      <p:ext uri="{BB962C8B-B14F-4D97-AF65-F5344CB8AC3E}">
        <p14:creationId xmlns:p14="http://schemas.microsoft.com/office/powerpoint/2010/main" val="1038977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le 3"/>
          <p:cNvSpPr>
            <a:spLocks noGrp="1"/>
          </p:cNvSpPr>
          <p:nvPr>
            <p:ph type="title"/>
          </p:nvPr>
        </p:nvSpPr>
        <p:spPr/>
        <p:txBody>
          <a:bodyPr/>
          <a:lstStyle/>
          <a:p>
            <a:pPr eaLnBrk="1" hangingPunct="1"/>
            <a:r>
              <a:rPr lang="en-US" altLang="en-US" sz="4400" dirty="0"/>
              <a:t>Other Tourniquets</a:t>
            </a:r>
          </a:p>
        </p:txBody>
      </p:sp>
      <p:pic>
        <p:nvPicPr>
          <p:cNvPr id="195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0" y="1700213"/>
            <a:ext cx="4211638" cy="3167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7" name="TextBox 6"/>
          <p:cNvSpPr txBox="1">
            <a:spLocks noChangeArrowheads="1"/>
          </p:cNvSpPr>
          <p:nvPr/>
        </p:nvSpPr>
        <p:spPr bwMode="auto">
          <a:xfrm>
            <a:off x="1079500" y="5038725"/>
            <a:ext cx="7259638"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341313" indent="-227013" eaLnBrk="1" hangingPunct="1">
              <a:buFont typeface="Arial"/>
              <a:buChar char="•"/>
            </a:pPr>
            <a:r>
              <a:rPr lang="en-US" altLang="en-US" sz="2000" b="1" dirty="0">
                <a:latin typeface="Times New Roman" panose="02020603050405020304" pitchFamily="18" charset="0"/>
                <a:cs typeface="Times New Roman" panose="02020603050405020304" pitchFamily="18" charset="0"/>
              </a:rPr>
              <a:t>The SOF Tactical Tourniquet (SOFTT) by Tactical Medical Solutions, Inc.</a:t>
            </a:r>
          </a:p>
          <a:p>
            <a:pPr marL="341313" indent="-227013" eaLnBrk="1" hangingPunct="1">
              <a:buFont typeface="Arial"/>
              <a:buChar char="•"/>
            </a:pPr>
            <a:r>
              <a:rPr lang="en-US" altLang="en-US" sz="2000" b="1" dirty="0">
                <a:latin typeface="Times New Roman" panose="02020603050405020304" pitchFamily="18" charset="0"/>
                <a:cs typeface="Times New Roman" panose="02020603050405020304" pitchFamily="18" charset="0"/>
              </a:rPr>
              <a:t>Equally recommended with the C.A.T. for carriage by Combat Medics on the battlefield.</a:t>
            </a:r>
          </a:p>
        </p:txBody>
      </p:sp>
      <p:sp>
        <p:nvSpPr>
          <p:cNvPr id="195588" name="TextBox 7"/>
          <p:cNvSpPr txBox="1">
            <a:spLocks noChangeArrowheads="1"/>
          </p:cNvSpPr>
          <p:nvPr/>
        </p:nvSpPr>
        <p:spPr bwMode="auto">
          <a:xfrm>
            <a:off x="5221288" y="6308725"/>
            <a:ext cx="37211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dirty="0">
                <a:latin typeface="Times New Roman" panose="02020603050405020304" pitchFamily="18" charset="0"/>
                <a:cs typeface="Times New Roman" panose="02020603050405020304" pitchFamily="18" charset="0"/>
              </a:rPr>
              <a:t>Photo courtesy TMS, Inc.</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p:cNvSpPr>
          <p:nvPr>
            <p:ph type="title"/>
          </p:nvPr>
        </p:nvSpPr>
        <p:spPr>
          <a:xfrm>
            <a:off x="1076325" y="152400"/>
            <a:ext cx="7543800" cy="1143000"/>
          </a:xfrm>
        </p:spPr>
        <p:txBody>
          <a:bodyPr rtlCol="0">
            <a:normAutofit fontScale="90000"/>
          </a:bodyPr>
          <a:lstStyle/>
          <a:p>
            <a:pPr eaLnBrk="1" fontAlgn="auto" hangingPunct="1">
              <a:spcAft>
                <a:spcPts val="0"/>
              </a:spcAft>
              <a:defRPr/>
            </a:pPr>
            <a:r>
              <a:rPr lang="en-US" dirty="0">
                <a:ea typeface="+mj-ea"/>
              </a:rPr>
              <a:t>Tourniquet Mistakes</a:t>
            </a:r>
            <a:br>
              <a:rPr lang="en-US" dirty="0">
                <a:ea typeface="+mj-ea"/>
              </a:rPr>
            </a:br>
            <a:r>
              <a:rPr lang="en-US" dirty="0">
                <a:ea typeface="+mj-ea"/>
              </a:rPr>
              <a:t>to Avoid!</a:t>
            </a:r>
          </a:p>
        </p:txBody>
      </p:sp>
      <p:sp>
        <p:nvSpPr>
          <p:cNvPr id="205826" name="Rectangle 3"/>
          <p:cNvSpPr>
            <a:spLocks noGrp="1"/>
          </p:cNvSpPr>
          <p:nvPr>
            <p:ph idx="1"/>
          </p:nvPr>
        </p:nvSpPr>
        <p:spPr>
          <a:xfrm>
            <a:off x="455839" y="2392065"/>
            <a:ext cx="8229600" cy="3171957"/>
          </a:xfrm>
        </p:spPr>
        <p:txBody>
          <a:bodyPr/>
          <a:lstStyle/>
          <a:p>
            <a:pPr eaLnBrk="1" hangingPunct="1">
              <a:lnSpc>
                <a:spcPct val="70000"/>
              </a:lnSpc>
              <a:spcBef>
                <a:spcPts val="0"/>
              </a:spcBef>
              <a:spcAft>
                <a:spcPts val="1200"/>
              </a:spcAft>
            </a:pPr>
            <a:r>
              <a:rPr lang="en-US" altLang="en-US" sz="2400" b="1" dirty="0">
                <a:solidFill>
                  <a:srgbClr val="FF0000"/>
                </a:solidFill>
              </a:rPr>
              <a:t>Not using one when you should, or waiting too long to put it on.</a:t>
            </a:r>
          </a:p>
          <a:p>
            <a:pPr eaLnBrk="1" hangingPunct="1">
              <a:lnSpc>
                <a:spcPct val="70000"/>
              </a:lnSpc>
              <a:spcBef>
                <a:spcPts val="0"/>
              </a:spcBef>
              <a:spcAft>
                <a:spcPts val="1200"/>
              </a:spcAft>
            </a:pPr>
            <a:r>
              <a:rPr lang="en-US" altLang="en-US" sz="2400" b="1" dirty="0">
                <a:solidFill>
                  <a:srgbClr val="FF0000"/>
                </a:solidFill>
              </a:rPr>
              <a:t>Not pulling all the slack out before tightening</a:t>
            </a:r>
          </a:p>
          <a:p>
            <a:pPr eaLnBrk="1" hangingPunct="1">
              <a:lnSpc>
                <a:spcPct val="70000"/>
              </a:lnSpc>
              <a:spcBef>
                <a:spcPts val="0"/>
              </a:spcBef>
              <a:spcAft>
                <a:spcPts val="1200"/>
              </a:spcAft>
            </a:pPr>
            <a:r>
              <a:rPr lang="en-US" altLang="en-US" sz="2400" b="1" dirty="0">
                <a:solidFill>
                  <a:srgbClr val="FF0000"/>
                </a:solidFill>
              </a:rPr>
              <a:t>Using a tourniquet for minimal bleeding</a:t>
            </a:r>
          </a:p>
          <a:p>
            <a:pPr eaLnBrk="1" hangingPunct="1">
              <a:lnSpc>
                <a:spcPct val="70000"/>
              </a:lnSpc>
              <a:spcBef>
                <a:spcPts val="0"/>
              </a:spcBef>
              <a:spcAft>
                <a:spcPts val="1200"/>
              </a:spcAft>
            </a:pPr>
            <a:r>
              <a:rPr lang="en-US" altLang="en-US" sz="2400" b="1" dirty="0"/>
              <a:t>Putting it on too proximally if the bleeding site is clearly visible</a:t>
            </a:r>
          </a:p>
          <a:p>
            <a:pPr eaLnBrk="1" hangingPunct="1">
              <a:lnSpc>
                <a:spcPct val="70000"/>
              </a:lnSpc>
              <a:spcBef>
                <a:spcPts val="0"/>
              </a:spcBef>
              <a:spcAft>
                <a:spcPts val="1200"/>
              </a:spcAft>
            </a:pPr>
            <a:r>
              <a:rPr lang="en-US" altLang="en-US" sz="2400" b="1" dirty="0"/>
              <a:t>Not making it tight enough – the tourniquet should both stop the bleeding AND eliminate the distal pulse</a:t>
            </a:r>
          </a:p>
          <a:p>
            <a:pPr eaLnBrk="1" hangingPunct="1">
              <a:lnSpc>
                <a:spcPct val="70000"/>
              </a:lnSpc>
              <a:spcBef>
                <a:spcPts val="0"/>
              </a:spcBef>
              <a:spcAft>
                <a:spcPts val="1200"/>
              </a:spcAft>
            </a:pPr>
            <a:r>
              <a:rPr lang="en-US" altLang="en-US" sz="2400" b="1" dirty="0"/>
              <a:t>Not using a second tourniquet if needed</a:t>
            </a:r>
          </a:p>
        </p:txBody>
      </p:sp>
      <p:sp>
        <p:nvSpPr>
          <p:cNvPr id="205827" name="Text Box 4"/>
          <p:cNvSpPr txBox="1">
            <a:spLocks noChangeArrowheads="1"/>
          </p:cNvSpPr>
          <p:nvPr/>
        </p:nvSpPr>
        <p:spPr bwMode="auto">
          <a:xfrm>
            <a:off x="470238" y="6232565"/>
            <a:ext cx="79422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i="1" dirty="0">
                <a:solidFill>
                  <a:srgbClr val="FF0000"/>
                </a:solidFill>
              </a:rPr>
              <a:t>* These lessons learned have been written in blood. *</a:t>
            </a:r>
          </a:p>
        </p:txBody>
      </p:sp>
    </p:spTree>
    <p:extLst>
      <p:ext uri="{BB962C8B-B14F-4D97-AF65-F5344CB8AC3E}">
        <p14:creationId xmlns:p14="http://schemas.microsoft.com/office/powerpoint/2010/main" val="37243666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Grp="1" noChangeArrowheads="1"/>
          </p:cNvSpPr>
          <p:nvPr>
            <p:ph type="title"/>
          </p:nvPr>
        </p:nvSpPr>
        <p:spPr>
          <a:xfrm>
            <a:off x="1143000" y="165100"/>
            <a:ext cx="8229600" cy="1143000"/>
          </a:xfrm>
        </p:spPr>
        <p:txBody>
          <a:bodyPr/>
          <a:lstStyle/>
          <a:p>
            <a:pPr eaLnBrk="1" hangingPunct="1"/>
            <a:r>
              <a:rPr lang="en-US" altLang="en-US" sz="3200" dirty="0"/>
              <a:t>Examples of Extremity Wounds That </a:t>
            </a:r>
            <a:br>
              <a:rPr lang="en-US" altLang="en-US" sz="3200" dirty="0"/>
            </a:br>
            <a:r>
              <a:rPr lang="en-US" altLang="en-US" sz="3200" dirty="0"/>
              <a:t>Do NOT Need a Tourniquet</a:t>
            </a:r>
          </a:p>
        </p:txBody>
      </p:sp>
      <p:pic>
        <p:nvPicPr>
          <p:cNvPr id="203778" name="Picture 4" descr="Arm W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505200"/>
            <a:ext cx="45720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3779" name="Picture 5" descr="Arm Gun Sh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28800"/>
            <a:ext cx="4572000" cy="305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3780" name="Oval 6"/>
          <p:cNvSpPr>
            <a:spLocks noChangeArrowheads="1"/>
          </p:cNvSpPr>
          <p:nvPr/>
        </p:nvSpPr>
        <p:spPr bwMode="auto">
          <a:xfrm>
            <a:off x="6781800" y="5943600"/>
            <a:ext cx="381000" cy="381000"/>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dirty="0"/>
          </a:p>
        </p:txBody>
      </p:sp>
      <p:sp>
        <p:nvSpPr>
          <p:cNvPr id="203781" name="Text Box 9"/>
          <p:cNvSpPr txBox="1">
            <a:spLocks noChangeArrowheads="1"/>
          </p:cNvSpPr>
          <p:nvPr/>
        </p:nvSpPr>
        <p:spPr bwMode="auto">
          <a:xfrm>
            <a:off x="360363" y="5395913"/>
            <a:ext cx="3832225"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800" b="1" dirty="0">
                <a:latin typeface="Times New Roman" panose="02020603050405020304" pitchFamily="18" charset="0"/>
                <a:cs typeface="Times New Roman" panose="02020603050405020304" pitchFamily="18" charset="0"/>
              </a:rPr>
              <a:t>Use a tourniquet ONLY</a:t>
            </a:r>
          </a:p>
          <a:p>
            <a:pPr algn="ctr"/>
            <a:r>
              <a:rPr lang="en-US" altLang="en-US" sz="2800" b="1" dirty="0">
                <a:latin typeface="Times New Roman" panose="02020603050405020304" pitchFamily="18" charset="0"/>
                <a:cs typeface="Times New Roman" panose="02020603050405020304" pitchFamily="18" charset="0"/>
              </a:rPr>
              <a:t>for </a:t>
            </a:r>
            <a:r>
              <a:rPr lang="en-US" altLang="en-US" sz="2800" b="1" u="sng" dirty="0">
                <a:latin typeface="Times New Roman" panose="02020603050405020304" pitchFamily="18" charset="0"/>
                <a:cs typeface="Times New Roman" panose="02020603050405020304" pitchFamily="18" charset="0"/>
              </a:rPr>
              <a:t>severe</a:t>
            </a:r>
            <a:r>
              <a:rPr lang="en-US" altLang="en-US" sz="2800" b="1" dirty="0">
                <a:latin typeface="Times New Roman" panose="02020603050405020304" pitchFamily="18" charset="0"/>
                <a:cs typeface="Times New Roman" panose="02020603050405020304" pitchFamily="18" charset="0"/>
              </a:rPr>
              <a:t> bleeding!</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p:cNvSpPr>
          <p:nvPr>
            <p:ph type="title"/>
          </p:nvPr>
        </p:nvSpPr>
        <p:spPr>
          <a:xfrm>
            <a:off x="1076325" y="327025"/>
            <a:ext cx="7543800" cy="1143000"/>
          </a:xfrm>
        </p:spPr>
        <p:txBody>
          <a:bodyPr rtlCol="0">
            <a:normAutofit fontScale="90000"/>
          </a:bodyPr>
          <a:lstStyle/>
          <a:p>
            <a:pPr eaLnBrk="1" fontAlgn="auto" hangingPunct="1">
              <a:spcAft>
                <a:spcPts val="0"/>
              </a:spcAft>
              <a:defRPr/>
            </a:pPr>
            <a:r>
              <a:rPr lang="en-US" dirty="0">
                <a:ea typeface="+mj-ea"/>
              </a:rPr>
              <a:t>Tourniquet Pain</a:t>
            </a:r>
            <a:br>
              <a:rPr lang="en-US" dirty="0">
                <a:ea typeface="+mj-ea"/>
              </a:rPr>
            </a:br>
            <a:endParaRPr lang="en-US" dirty="0">
              <a:ea typeface="+mj-ea"/>
            </a:endParaRPr>
          </a:p>
        </p:txBody>
      </p:sp>
      <p:sp>
        <p:nvSpPr>
          <p:cNvPr id="207874" name="Rectangle 3"/>
          <p:cNvSpPr>
            <a:spLocks noGrp="1"/>
          </p:cNvSpPr>
          <p:nvPr>
            <p:ph idx="1"/>
          </p:nvPr>
        </p:nvSpPr>
        <p:spPr>
          <a:xfrm>
            <a:off x="457200" y="1470025"/>
            <a:ext cx="8229600" cy="4833938"/>
          </a:xfrm>
        </p:spPr>
        <p:txBody>
          <a:bodyPr/>
          <a:lstStyle/>
          <a:p>
            <a:pPr eaLnBrk="1" hangingPunct="1"/>
            <a:r>
              <a:rPr lang="en-US" altLang="en-US" b="1" dirty="0">
                <a:solidFill>
                  <a:srgbClr val="FF0000"/>
                </a:solidFill>
              </a:rPr>
              <a:t>Tourniquets HURT when applied effectively.</a:t>
            </a:r>
          </a:p>
          <a:p>
            <a:pPr eaLnBrk="1" hangingPunct="1"/>
            <a:r>
              <a:rPr lang="en-US" altLang="en-US" b="1" dirty="0"/>
              <a:t>Pain does not necessarily indicate a mistake in application.</a:t>
            </a:r>
          </a:p>
          <a:p>
            <a:pPr eaLnBrk="1" hangingPunct="1"/>
            <a:r>
              <a:rPr lang="en-US" altLang="en-US" b="1" dirty="0"/>
              <a:t>It doesn’t mean you should take it off!</a:t>
            </a:r>
          </a:p>
          <a:p>
            <a:pPr eaLnBrk="1" hangingPunct="1"/>
            <a:r>
              <a:rPr lang="en-US" altLang="en-US" b="1" dirty="0"/>
              <a:t>Manage pain with pain </a:t>
            </a:r>
          </a:p>
          <a:p>
            <a:pPr marL="0" indent="0" eaLnBrk="1" hangingPunct="1">
              <a:buNone/>
            </a:pPr>
            <a:r>
              <a:rPr lang="en-US" altLang="en-US" b="1" dirty="0"/>
              <a:t>    meds.</a:t>
            </a:r>
          </a:p>
        </p:txBody>
      </p:sp>
      <p:pic>
        <p:nvPicPr>
          <p:cNvPr id="207875" name="Picture 6"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1695" y="4389125"/>
            <a:ext cx="3009900" cy="2239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a:xfrm>
            <a:off x="1000335" y="250535"/>
            <a:ext cx="8064500" cy="1143000"/>
          </a:xfrm>
        </p:spPr>
        <p:txBody>
          <a:bodyPr/>
          <a:lstStyle/>
          <a:p>
            <a:pPr eaLnBrk="1" hangingPunct="1"/>
            <a:r>
              <a:rPr lang="en-US" altLang="en-US" sz="4400" dirty="0"/>
              <a:t>After a Tourniquet </a:t>
            </a:r>
            <a:br>
              <a:rPr lang="en-US" altLang="en-US" sz="4400" dirty="0"/>
            </a:br>
            <a:r>
              <a:rPr lang="en-US" altLang="en-US" sz="4400" dirty="0"/>
              <a:t>has been Applied</a:t>
            </a:r>
          </a:p>
        </p:txBody>
      </p:sp>
      <p:sp>
        <p:nvSpPr>
          <p:cNvPr id="148482" name="Rectangle 3"/>
          <p:cNvSpPr>
            <a:spLocks noGrp="1" noChangeArrowheads="1"/>
          </p:cNvSpPr>
          <p:nvPr>
            <p:ph idx="1"/>
          </p:nvPr>
        </p:nvSpPr>
        <p:spPr>
          <a:xfrm>
            <a:off x="462665" y="2545685"/>
            <a:ext cx="8257074" cy="3264425"/>
          </a:xfrm>
        </p:spPr>
        <p:txBody>
          <a:bodyPr/>
          <a:lstStyle/>
          <a:p>
            <a:pPr eaLnBrk="1" hangingPunct="1"/>
            <a:r>
              <a:rPr lang="en-US" altLang="en-US" sz="3600" b="1" dirty="0">
                <a:solidFill>
                  <a:srgbClr val="FF0000"/>
                </a:solidFill>
              </a:rPr>
              <a:t>After ANY tourniquet application, monitor the casualty closely to ensure that the tourniquet remains tight and that bleeding remains controlled.</a:t>
            </a:r>
          </a:p>
          <a:p>
            <a:pPr eaLnBrk="1" hangingPunct="1"/>
            <a:r>
              <a:rPr lang="en-US" altLang="en-US" sz="3600" b="1" dirty="0">
                <a:solidFill>
                  <a:srgbClr val="FF0000"/>
                </a:solidFill>
              </a:rPr>
              <a:t>Reassess – reassess- reassess!</a:t>
            </a:r>
          </a:p>
          <a:p>
            <a:pPr lvl="1" eaLnBrk="1" hangingPunct="1"/>
            <a:endParaRPr lang="en-US" altLang="en-US" dirty="0">
              <a:ea typeface="Times New Roman" panose="02020603050405020304" pitchFamily="18" charset="0"/>
            </a:endParaRPr>
          </a:p>
        </p:txBody>
      </p:sp>
    </p:spTree>
    <p:extLst>
      <p:ext uri="{BB962C8B-B14F-4D97-AF65-F5344CB8AC3E}">
        <p14:creationId xmlns:p14="http://schemas.microsoft.com/office/powerpoint/2010/main" val="24055913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p:cNvSpPr>
          <p:nvPr>
            <p:ph type="title"/>
          </p:nvPr>
        </p:nvSpPr>
        <p:spPr/>
        <p:txBody>
          <a:bodyPr/>
          <a:lstStyle/>
          <a:p>
            <a:pPr eaLnBrk="1" hangingPunct="1"/>
            <a:endParaRPr lang="en-US" altLang="en-US" dirty="0"/>
          </a:p>
        </p:txBody>
      </p:sp>
      <p:sp>
        <p:nvSpPr>
          <p:cNvPr id="209922" name="Rectangle 3"/>
          <p:cNvSpPr>
            <a:spLocks noGrp="1"/>
          </p:cNvSpPr>
          <p:nvPr>
            <p:ph idx="1"/>
          </p:nvPr>
        </p:nvSpPr>
        <p:spPr/>
        <p:txBody>
          <a:bodyPr/>
          <a:lstStyle/>
          <a:p>
            <a:pPr eaLnBrk="1" hangingPunct="1"/>
            <a:endParaRPr lang="en-US" altLang="en-US" dirty="0"/>
          </a:p>
        </p:txBody>
      </p:sp>
      <p:pic>
        <p:nvPicPr>
          <p:cNvPr id="209923" name="Picture 4" descr="Big 16 i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296400" cy="696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3" name="Text Box 5"/>
          <p:cNvSpPr txBox="1">
            <a:spLocks noChangeArrowheads="1"/>
          </p:cNvSpPr>
          <p:nvPr/>
        </p:nvSpPr>
        <p:spPr bwMode="auto">
          <a:xfrm>
            <a:off x="0" y="120650"/>
            <a:ext cx="4143375" cy="1098550"/>
          </a:xfrm>
          <a:prstGeom prst="rect">
            <a:avLst/>
          </a:prstGeom>
          <a:noFill/>
          <a:ln w="12700">
            <a:noFill/>
            <a:miter lim="800000"/>
            <a:headEnd/>
            <a:tailEnd/>
          </a:ln>
          <a:effectLst/>
        </p:spPr>
        <p:txBody>
          <a:bodyPr wrap="none">
            <a:spAutoFit/>
          </a:bodyPr>
          <a:lstStyle/>
          <a:p>
            <a:pPr eaLnBrk="0" hangingPunct="0">
              <a:defRPr/>
            </a:pPr>
            <a:r>
              <a:rPr lang="en-US" sz="6600" b="1" dirty="0">
                <a:solidFill>
                  <a:schemeClr val="bg1"/>
                </a:solidFill>
                <a:latin typeface="Times New Roman" charset="0"/>
                <a:ea typeface="ＭＳ Ｐゴシック" charset="-128"/>
              </a:rPr>
              <a:t>Questions?</a:t>
            </a:r>
            <a:endParaRPr lang="en-US" sz="2400" dirty="0">
              <a:solidFill>
                <a:schemeClr val="bg1"/>
              </a:solidFill>
              <a:effectLst>
                <a:outerShdw blurRad="38100" dist="38100" dir="2700000" algn="tl">
                  <a:srgbClr val="C0C0C0"/>
                </a:outerShdw>
              </a:effectLst>
              <a:latin typeface="Arial" charset="0"/>
              <a:ea typeface="ＭＳ Ｐゴシック" charset="-128"/>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p:cNvSpPr>
          <p:nvPr>
            <p:ph type="title"/>
          </p:nvPr>
        </p:nvSpPr>
        <p:spPr>
          <a:xfrm>
            <a:off x="874713" y="87313"/>
            <a:ext cx="8229600" cy="1143000"/>
          </a:xfrm>
        </p:spPr>
        <p:txBody>
          <a:bodyPr/>
          <a:lstStyle/>
          <a:p>
            <a:pPr eaLnBrk="1" hangingPunct="1"/>
            <a:r>
              <a:rPr lang="en-US" altLang="en-US"/>
              <a:t>Limb Tourniquet </a:t>
            </a:r>
            <a:r>
              <a:rPr lang="en-US" altLang="en-US" dirty="0"/>
              <a:t>Practical</a:t>
            </a:r>
          </a:p>
        </p:txBody>
      </p:sp>
      <p:pic>
        <p:nvPicPr>
          <p:cNvPr id="211970" name="Picture 4" descr="NSWC seal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413" y="1755775"/>
            <a:ext cx="6375400" cy="424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McRav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0" y="228600"/>
            <a:ext cx="4440238"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title"/>
          </p:nvPr>
        </p:nvSpPr>
        <p:spPr>
          <a:xfrm>
            <a:off x="796925" y="87313"/>
            <a:ext cx="8229600" cy="1143000"/>
          </a:xfrm>
        </p:spPr>
        <p:txBody>
          <a:bodyPr/>
          <a:lstStyle/>
          <a:p>
            <a:pPr eaLnBrk="1" hangingPunct="1"/>
            <a:r>
              <a:rPr lang="en-US" altLang="en-US" dirty="0"/>
              <a:t>Hemorrhage Control</a:t>
            </a:r>
          </a:p>
        </p:txBody>
      </p:sp>
      <p:sp>
        <p:nvSpPr>
          <p:cNvPr id="160770" name="Rectangle 3"/>
          <p:cNvSpPr>
            <a:spLocks noGrp="1" noChangeArrowheads="1"/>
          </p:cNvSpPr>
          <p:nvPr>
            <p:ph idx="1"/>
          </p:nvPr>
        </p:nvSpPr>
        <p:spPr>
          <a:xfrm>
            <a:off x="609600" y="1706563"/>
            <a:ext cx="8229600" cy="4525962"/>
          </a:xfrm>
        </p:spPr>
        <p:txBody>
          <a:bodyPr rtlCol="0">
            <a:normAutofit lnSpcReduction="10000"/>
          </a:bodyPr>
          <a:lstStyle/>
          <a:p>
            <a:pPr eaLnBrk="1" fontAlgn="auto" hangingPunct="1">
              <a:spcAft>
                <a:spcPts val="0"/>
              </a:spcAft>
              <a:defRPr/>
            </a:pPr>
            <a:r>
              <a:rPr lang="en-US" dirty="0">
                <a:ea typeface="+mn-ea"/>
              </a:rPr>
              <a:t>Some wounds are located in places where a tourniquet cannot be applied, such as the:</a:t>
            </a:r>
          </a:p>
          <a:p>
            <a:pPr lvl="1" eaLnBrk="1" fontAlgn="auto" hangingPunct="1">
              <a:spcAft>
                <a:spcPts val="0"/>
              </a:spcAft>
              <a:defRPr/>
            </a:pPr>
            <a:r>
              <a:rPr lang="en-US" dirty="0">
                <a:ea typeface="+mn-ea"/>
              </a:rPr>
              <a:t>Neck</a:t>
            </a:r>
          </a:p>
          <a:p>
            <a:pPr lvl="1" eaLnBrk="1" fontAlgn="auto" hangingPunct="1">
              <a:spcAft>
                <a:spcPts val="0"/>
              </a:spcAft>
              <a:defRPr/>
            </a:pPr>
            <a:r>
              <a:rPr lang="en-US" dirty="0">
                <a:ea typeface="+mn-ea"/>
              </a:rPr>
              <a:t>Axilla (armpit)</a:t>
            </a:r>
          </a:p>
          <a:p>
            <a:pPr lvl="1" eaLnBrk="1" fontAlgn="auto" hangingPunct="1">
              <a:spcAft>
                <a:spcPts val="0"/>
              </a:spcAft>
              <a:defRPr/>
            </a:pPr>
            <a:r>
              <a:rPr lang="en-US" dirty="0">
                <a:ea typeface="+mn-ea"/>
              </a:rPr>
              <a:t>Groin</a:t>
            </a:r>
          </a:p>
          <a:p>
            <a:pPr eaLnBrk="1" fontAlgn="auto" hangingPunct="1">
              <a:spcAft>
                <a:spcPts val="0"/>
              </a:spcAft>
              <a:defRPr/>
            </a:pPr>
            <a:r>
              <a:rPr lang="en-US" b="1" dirty="0">
                <a:solidFill>
                  <a:srgbClr val="FF0000"/>
                </a:solidFill>
                <a:ea typeface="+mn-ea"/>
              </a:rPr>
              <a:t>The use of a hemostatic agent (e.g., Combat Gauze) is generally not tactically feasible in CUF because of the requirement to hold direct pressure for 3 minutes.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title"/>
          </p:nvPr>
        </p:nvSpPr>
        <p:spPr>
          <a:xfrm>
            <a:off x="1154113" y="165100"/>
            <a:ext cx="8229600" cy="1143000"/>
          </a:xfrm>
        </p:spPr>
        <p:txBody>
          <a:bodyPr/>
          <a:lstStyle/>
          <a:p>
            <a:pPr eaLnBrk="1" hangingPunct="1"/>
            <a:r>
              <a:rPr lang="en-US" altLang="en-US" dirty="0"/>
              <a:t>Airway – Covered in TFC</a:t>
            </a:r>
          </a:p>
        </p:txBody>
      </p:sp>
      <p:sp>
        <p:nvSpPr>
          <p:cNvPr id="216066" name="Rectangle 3"/>
          <p:cNvSpPr>
            <a:spLocks noGrp="1" noChangeArrowheads="1"/>
          </p:cNvSpPr>
          <p:nvPr>
            <p:ph idx="1"/>
          </p:nvPr>
        </p:nvSpPr>
        <p:spPr>
          <a:xfrm>
            <a:off x="498475" y="1778000"/>
            <a:ext cx="8153400" cy="5222875"/>
          </a:xfrm>
        </p:spPr>
        <p:txBody>
          <a:bodyPr/>
          <a:lstStyle/>
          <a:p>
            <a:pPr marL="0" indent="0" eaLnBrk="1" hangingPunct="1">
              <a:lnSpc>
                <a:spcPct val="90000"/>
              </a:lnSpc>
              <a:buFont typeface="Wingdings" panose="05000000000000000000" pitchFamily="2" charset="2"/>
              <a:buNone/>
            </a:pPr>
            <a:r>
              <a:rPr lang="en-US" altLang="en-US" sz="2800" b="1" dirty="0">
                <a:solidFill>
                  <a:srgbClr val="FF0000"/>
                </a:solidFill>
              </a:rPr>
              <a:t>No immediate management of the airway is anticipated while in the Care Under Fire phase. </a:t>
            </a:r>
          </a:p>
          <a:p>
            <a:pPr lvl="1" eaLnBrk="1" hangingPunct="1">
              <a:lnSpc>
                <a:spcPct val="90000"/>
              </a:lnSpc>
            </a:pPr>
            <a:r>
              <a:rPr lang="en-US" altLang="en-US" sz="3000" dirty="0">
                <a:ea typeface="Times New Roman" panose="02020603050405020304" pitchFamily="18" charset="0"/>
              </a:rPr>
              <a:t>Don</a:t>
            </a:r>
            <a:r>
              <a:rPr lang="ja-JP" altLang="en-US" sz="3000" dirty="0">
                <a:ea typeface="MS PGothic" panose="020B0600070205080204" pitchFamily="34" charset="-128"/>
              </a:rPr>
              <a:t>’</a:t>
            </a:r>
            <a:r>
              <a:rPr lang="en-US" altLang="ja-JP" sz="3000" dirty="0">
                <a:ea typeface="MS PGothic" panose="020B0600070205080204" pitchFamily="34" charset="-128"/>
              </a:rPr>
              <a:t>t take time to establish an airway while under fire.</a:t>
            </a:r>
          </a:p>
          <a:p>
            <a:pPr lvl="1" eaLnBrk="1" hangingPunct="1">
              <a:lnSpc>
                <a:spcPct val="90000"/>
              </a:lnSpc>
            </a:pPr>
            <a:r>
              <a:rPr lang="en-US" altLang="en-US" sz="3000" dirty="0">
                <a:ea typeface="Times New Roman" panose="02020603050405020304" pitchFamily="18" charset="0"/>
              </a:rPr>
              <a:t>Defer airway management until you have moved casualty to cover.</a:t>
            </a:r>
          </a:p>
          <a:p>
            <a:pPr lvl="1" eaLnBrk="1" hangingPunct="1">
              <a:lnSpc>
                <a:spcPct val="90000"/>
              </a:lnSpc>
            </a:pPr>
            <a:r>
              <a:rPr lang="en-US" altLang="en-US" sz="3000" dirty="0">
                <a:ea typeface="Times New Roman" panose="02020603050405020304" pitchFamily="18" charset="0"/>
              </a:rPr>
              <a:t>Combat deaths from compromised airways are relatively infrequent.</a:t>
            </a:r>
          </a:p>
          <a:p>
            <a:pPr lvl="1" eaLnBrk="1" hangingPunct="1">
              <a:lnSpc>
                <a:spcPct val="90000"/>
              </a:lnSpc>
            </a:pPr>
            <a:r>
              <a:rPr lang="en-US" altLang="en-US" sz="3000" dirty="0">
                <a:ea typeface="Times New Roman" panose="02020603050405020304" pitchFamily="18" charset="0"/>
              </a:rPr>
              <a:t>If casualty has no airway in the Care Under Fire phase, chances for survival are minimal.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1027113" y="125413"/>
            <a:ext cx="8229600" cy="1143000"/>
          </a:xfrm>
        </p:spPr>
        <p:txBody>
          <a:bodyPr/>
          <a:lstStyle/>
          <a:p>
            <a:pPr eaLnBrk="1" hangingPunct="1"/>
            <a:r>
              <a:rPr lang="en-US" altLang="en-US" dirty="0"/>
              <a:t>Summary of Key Points</a:t>
            </a:r>
          </a:p>
        </p:txBody>
      </p:sp>
      <p:sp>
        <p:nvSpPr>
          <p:cNvPr id="222210" name="Rectangle 3"/>
          <p:cNvSpPr>
            <a:spLocks noGrp="1" noChangeArrowheads="1"/>
          </p:cNvSpPr>
          <p:nvPr>
            <p:ph idx="1"/>
          </p:nvPr>
        </p:nvSpPr>
        <p:spPr>
          <a:xfrm>
            <a:off x="424260" y="2200040"/>
            <a:ext cx="8229600" cy="4525963"/>
          </a:xfrm>
        </p:spPr>
        <p:txBody>
          <a:bodyPr/>
          <a:lstStyle/>
          <a:p>
            <a:pPr eaLnBrk="1" hangingPunct="1">
              <a:lnSpc>
                <a:spcPct val="90000"/>
              </a:lnSpc>
            </a:pPr>
            <a:r>
              <a:rPr lang="en-US" altLang="en-US" sz="2800" b="1" dirty="0"/>
              <a:t>Return fire and take cover!</a:t>
            </a:r>
          </a:p>
          <a:p>
            <a:pPr eaLnBrk="1" hangingPunct="1">
              <a:lnSpc>
                <a:spcPct val="90000"/>
              </a:lnSpc>
            </a:pPr>
            <a:r>
              <a:rPr lang="en-US" altLang="en-US" sz="2800" b="1" dirty="0"/>
              <a:t>Direct or expect the casualty to remain engaged as a combatant if appropriate.</a:t>
            </a:r>
          </a:p>
          <a:p>
            <a:pPr eaLnBrk="1" hangingPunct="1">
              <a:lnSpc>
                <a:spcPct val="90000"/>
              </a:lnSpc>
            </a:pPr>
            <a:r>
              <a:rPr lang="en-US" altLang="en-US" sz="2800" b="1" dirty="0"/>
              <a:t>Direct the casualty to move to cover if able.</a:t>
            </a:r>
          </a:p>
          <a:p>
            <a:pPr eaLnBrk="1" hangingPunct="1">
              <a:lnSpc>
                <a:spcPct val="90000"/>
              </a:lnSpc>
            </a:pPr>
            <a:r>
              <a:rPr lang="en-US" altLang="en-US" sz="2800" b="1" dirty="0"/>
              <a:t>Try to keep the casualty from sustaining additional wounds.</a:t>
            </a:r>
          </a:p>
          <a:p>
            <a:pPr eaLnBrk="1" hangingPunct="1">
              <a:lnSpc>
                <a:spcPct val="90000"/>
              </a:lnSpc>
            </a:pPr>
            <a:r>
              <a:rPr lang="en-US" altLang="en-US" sz="2800" b="1" dirty="0"/>
              <a:t>Get casualties out of burning vehicles or buildings.</a:t>
            </a:r>
          </a:p>
          <a:p>
            <a:pPr eaLnBrk="1" hangingPunct="1">
              <a:lnSpc>
                <a:spcPct val="90000"/>
              </a:lnSpc>
            </a:pPr>
            <a:endParaRPr lang="en-US" altLang="en-US" sz="28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ChangeArrowheads="1"/>
          </p:cNvSpPr>
          <p:nvPr>
            <p:ph type="title"/>
          </p:nvPr>
        </p:nvSpPr>
        <p:spPr>
          <a:xfrm>
            <a:off x="923925" y="87313"/>
            <a:ext cx="8229600" cy="1143000"/>
          </a:xfrm>
        </p:spPr>
        <p:txBody>
          <a:bodyPr/>
          <a:lstStyle/>
          <a:p>
            <a:pPr eaLnBrk="1" hangingPunct="1"/>
            <a:r>
              <a:rPr lang="en-US" altLang="en-US" dirty="0"/>
              <a:t>Summary of Key Points</a:t>
            </a:r>
          </a:p>
        </p:txBody>
      </p:sp>
      <p:sp>
        <p:nvSpPr>
          <p:cNvPr id="224258" name="Rectangle 3"/>
          <p:cNvSpPr>
            <a:spLocks noGrp="1" noChangeArrowheads="1"/>
          </p:cNvSpPr>
          <p:nvPr>
            <p:ph idx="1"/>
          </p:nvPr>
        </p:nvSpPr>
        <p:spPr>
          <a:xfrm>
            <a:off x="685800" y="1739900"/>
            <a:ext cx="7772400" cy="4572000"/>
          </a:xfrm>
        </p:spPr>
        <p:txBody>
          <a:bodyPr/>
          <a:lstStyle/>
          <a:p>
            <a:pPr eaLnBrk="1" hangingPunct="1">
              <a:lnSpc>
                <a:spcPct val="90000"/>
              </a:lnSpc>
            </a:pPr>
            <a:r>
              <a:rPr lang="en-US" altLang="en-US" sz="2800" b="1" dirty="0"/>
              <a:t>Stop life-threatening external hemorrhage if tactically feasible.</a:t>
            </a:r>
          </a:p>
          <a:p>
            <a:pPr lvl="1" eaLnBrk="1" hangingPunct="1">
              <a:lnSpc>
                <a:spcPct val="90000"/>
              </a:lnSpc>
            </a:pPr>
            <a:r>
              <a:rPr lang="en-US" altLang="en-US" b="1" dirty="0">
                <a:ea typeface="Times New Roman" panose="02020603050405020304" pitchFamily="18" charset="0"/>
              </a:rPr>
              <a:t>Use a tourniquet for hemorrhage that is anatomically amenable to tourniquet application.</a:t>
            </a:r>
          </a:p>
          <a:p>
            <a:pPr lvl="1" eaLnBrk="1" hangingPunct="1">
              <a:lnSpc>
                <a:spcPct val="90000"/>
              </a:lnSpc>
            </a:pPr>
            <a:r>
              <a:rPr lang="en-US" altLang="en-US" b="1" dirty="0">
                <a:ea typeface="Times New Roman" panose="02020603050405020304" pitchFamily="18" charset="0"/>
              </a:rPr>
              <a:t>Direct the casualty to control hemorrhage by self-aid if able. </a:t>
            </a:r>
          </a:p>
          <a:p>
            <a:pPr eaLnBrk="1" hangingPunct="1">
              <a:lnSpc>
                <a:spcPct val="90000"/>
              </a:lnSpc>
            </a:pPr>
            <a:endParaRPr lang="en-US" altLang="en-US" sz="2800" dirty="0"/>
          </a:p>
          <a:p>
            <a:pPr eaLnBrk="1" hangingPunct="1">
              <a:lnSpc>
                <a:spcPct val="90000"/>
              </a:lnSpc>
            </a:pPr>
            <a:r>
              <a:rPr lang="en-US" altLang="en-US" sz="2800" b="1" dirty="0"/>
              <a:t>Airway management is generally best deferred until the Tactical Field Care phase.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844675" y="1624013"/>
            <a:ext cx="405765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6000" dirty="0">
                <a:solidFill>
                  <a:schemeClr val="bg1"/>
                </a:solidFill>
                <a:latin typeface="Times New Roman" panose="02020603050405020304" pitchFamily="18" charset="0"/>
              </a:rPr>
              <a:t>Questions?</a:t>
            </a:r>
            <a:endParaRPr lang="en-US" altLang="en-US" sz="2800" dirty="0">
              <a:solidFill>
                <a:schemeClr val="bg1"/>
              </a:solidFill>
            </a:endParaRPr>
          </a:p>
        </p:txBody>
      </p:sp>
      <p:pic>
        <p:nvPicPr>
          <p:cNvPr id="226306" name="Picture 4" descr="040421-N-0000R-003"/>
          <p:cNvPicPr>
            <a:picLocks noChangeAspect="1" noChangeArrowheads="1"/>
          </p:cNvPicPr>
          <p:nvPr/>
        </p:nvPicPr>
        <p:blipFill>
          <a:blip r:embed="rId3">
            <a:extLst>
              <a:ext uri="{28A0092B-C50C-407E-A947-70E740481C1C}">
                <a14:useLocalDpi xmlns:a14="http://schemas.microsoft.com/office/drawing/2010/main" val="0"/>
              </a:ext>
            </a:extLst>
          </a:blip>
          <a:srcRect r="-5"/>
          <a:stretch>
            <a:fillRect/>
          </a:stretch>
        </p:blipFill>
        <p:spPr bwMode="auto">
          <a:xfrm>
            <a:off x="0" y="0"/>
            <a:ext cx="91440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6307" name="Text Box 7"/>
          <p:cNvSpPr txBox="1">
            <a:spLocks noChangeArrowheads="1"/>
          </p:cNvSpPr>
          <p:nvPr/>
        </p:nvSpPr>
        <p:spPr bwMode="auto">
          <a:xfrm>
            <a:off x="2316163" y="-50800"/>
            <a:ext cx="3906837"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6600" dirty="0">
                <a:solidFill>
                  <a:schemeClr val="bg1"/>
                </a:solidFill>
                <a:latin typeface="Times New Roman" panose="02020603050405020304" pitchFamily="18" charset="0"/>
              </a:rPr>
              <a:t>Questions?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4"/>
          <p:cNvSpPr>
            <a:spLocks noGrp="1" noChangeArrowheads="1"/>
          </p:cNvSpPr>
          <p:nvPr>
            <p:ph type="title"/>
          </p:nvPr>
        </p:nvSpPr>
        <p:spPr>
          <a:xfrm>
            <a:off x="1104900" y="49213"/>
            <a:ext cx="8229600" cy="1143000"/>
          </a:xfrm>
        </p:spPr>
        <p:txBody>
          <a:bodyPr/>
          <a:lstStyle/>
          <a:p>
            <a:pPr eaLnBrk="1" hangingPunct="1"/>
            <a:r>
              <a:rPr lang="en-US" altLang="en-US" dirty="0"/>
              <a:t>Scenario Based Planning </a:t>
            </a:r>
          </a:p>
        </p:txBody>
      </p:sp>
      <p:sp>
        <p:nvSpPr>
          <p:cNvPr id="228354" name="Rectangle 5"/>
          <p:cNvSpPr>
            <a:spLocks noGrp="1" noChangeArrowheads="1"/>
          </p:cNvSpPr>
          <p:nvPr>
            <p:ph idx="1"/>
          </p:nvPr>
        </p:nvSpPr>
        <p:spPr>
          <a:xfrm>
            <a:off x="457200" y="1898650"/>
            <a:ext cx="8229600" cy="4525963"/>
          </a:xfrm>
        </p:spPr>
        <p:txBody>
          <a:bodyPr/>
          <a:lstStyle/>
          <a:p>
            <a:pPr eaLnBrk="1" hangingPunct="1"/>
            <a:r>
              <a:rPr lang="en-US" altLang="en-US" dirty="0"/>
              <a:t>If the basic TCCC combat trauma management plan for Care Under Fire doesn’t work for your specific tactical situation – </a:t>
            </a:r>
            <a:r>
              <a:rPr lang="en-US" altLang="en-US" b="1" i="1" dirty="0"/>
              <a:t>then it doesn’t work</a:t>
            </a:r>
            <a:r>
              <a:rPr lang="en-US" altLang="en-US" dirty="0"/>
              <a:t>.</a:t>
            </a:r>
          </a:p>
          <a:p>
            <a:pPr eaLnBrk="1" hangingPunct="1"/>
            <a:r>
              <a:rPr lang="en-US" altLang="en-US" dirty="0"/>
              <a:t>Scenario-based planning is critical for success.</a:t>
            </a:r>
          </a:p>
          <a:p>
            <a:pPr eaLnBrk="1" hangingPunct="1"/>
            <a:r>
              <a:rPr lang="en-US" altLang="en-US" dirty="0"/>
              <a:t>Incorporate likely casualty scenarios into unit mission planning!</a:t>
            </a:r>
          </a:p>
          <a:p>
            <a:pPr eaLnBrk="1" hangingPunct="1"/>
            <a:r>
              <a:rPr lang="en-US" altLang="en-US" dirty="0"/>
              <a:t>The following is one example:</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5" descr="apduran2x_040715F01_0M33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225" y="1724025"/>
            <a:ext cx="7086600" cy="4546600"/>
          </a:xfrm>
          <a:prstGeom prst="rect">
            <a:avLst/>
          </a:prstGeom>
          <a:noFill/>
          <a:ln>
            <a:noFill/>
          </a:ln>
          <a:effectLst>
            <a:outerShdw blurRad="63500" dist="38099" dir="2700000" algn="ctr" rotWithShape="0">
              <a:srgbClr val="FF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0402" name="Text Box 6"/>
          <p:cNvSpPr txBox="1">
            <a:spLocks noChangeArrowheads="1"/>
          </p:cNvSpPr>
          <p:nvPr/>
        </p:nvSpPr>
        <p:spPr bwMode="auto">
          <a:xfrm>
            <a:off x="1844675" y="241300"/>
            <a:ext cx="6121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en-US" sz="4400" b="1" dirty="0">
                <a:latin typeface="Times New Roman" panose="02020603050405020304" pitchFamily="18" charset="0"/>
              </a:rPr>
              <a:t>Convoy IED Scenario</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4"/>
          <p:cNvSpPr>
            <a:spLocks noGrp="1" noChangeArrowheads="1"/>
          </p:cNvSpPr>
          <p:nvPr>
            <p:ph type="title"/>
          </p:nvPr>
        </p:nvSpPr>
        <p:spPr>
          <a:xfrm>
            <a:off x="989013" y="49213"/>
            <a:ext cx="8229600" cy="1143000"/>
          </a:xfrm>
        </p:spPr>
        <p:txBody>
          <a:bodyPr/>
          <a:lstStyle/>
          <a:p>
            <a:pPr eaLnBrk="1" hangingPunct="1"/>
            <a:r>
              <a:rPr lang="en-US" altLang="en-US" dirty="0"/>
              <a:t>Convoy IED Scenario</a:t>
            </a:r>
          </a:p>
        </p:txBody>
      </p:sp>
      <p:sp>
        <p:nvSpPr>
          <p:cNvPr id="77829" name="Rectangle 5"/>
          <p:cNvSpPr>
            <a:spLocks noGrp="1" noChangeArrowheads="1"/>
          </p:cNvSpPr>
          <p:nvPr>
            <p:ph idx="1"/>
          </p:nvPr>
        </p:nvSpPr>
        <p:spPr>
          <a:xfrm>
            <a:off x="461963" y="2008188"/>
            <a:ext cx="8229600" cy="4025900"/>
          </a:xfrm>
        </p:spPr>
        <p:txBody>
          <a:bodyPr/>
          <a:lstStyle/>
          <a:p>
            <a:pPr eaLnBrk="1" hangingPunct="1"/>
            <a:r>
              <a:rPr lang="en-US" altLang="en-US" dirty="0"/>
              <a:t>Your element is in a five-vehicle convoy moving through a small Iraqi village.</a:t>
            </a:r>
          </a:p>
          <a:p>
            <a:pPr eaLnBrk="1" hangingPunct="1"/>
            <a:r>
              <a:rPr lang="en-US" altLang="en-US" dirty="0"/>
              <a:t>A command-detonated IED explodes under the second vehicle.</a:t>
            </a:r>
          </a:p>
          <a:p>
            <a:pPr eaLnBrk="1" hangingPunct="1"/>
            <a:r>
              <a:rPr lang="en-US" altLang="en-US" dirty="0"/>
              <a:t>Moderate sniper fire follows.</a:t>
            </a:r>
          </a:p>
          <a:p>
            <a:pPr eaLnBrk="1" hangingPunct="1"/>
            <a:r>
              <a:rPr lang="en-US" altLang="en-US" dirty="0"/>
              <a:t>The rest of the convoy is suppressing sniper fire.</a:t>
            </a:r>
          </a:p>
          <a:p>
            <a:pPr eaLnBrk="1" hangingPunct="1"/>
            <a:endParaRPr lang="en-US"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7782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7829">
                                            <p:txEl>
                                              <p:pRg st="0" end="0"/>
                                            </p:txEl>
                                          </p:spTgt>
                                        </p:tgtEl>
                                        <p:attrNameLst>
                                          <p:attrName>ppt_c</p:attrName>
                                        </p:attrNameLst>
                                      </p:cBhvr>
                                      <p:to>
                                        <a:schemeClr val="accent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82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7829">
                                            <p:txEl>
                                              <p:pRg st="1" end="1"/>
                                            </p:txEl>
                                          </p:spTgt>
                                        </p:tgtEl>
                                        <p:attrNameLst>
                                          <p:attrName>ppt_c</p:attrName>
                                        </p:attrNameLst>
                                      </p:cBhvr>
                                      <p:to>
                                        <a:schemeClr val="accent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82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7829">
                                            <p:txEl>
                                              <p:pRg st="2" end="2"/>
                                            </p:txEl>
                                          </p:spTgt>
                                        </p:tgtEl>
                                        <p:attrNameLst>
                                          <p:attrName>ppt_c</p:attrName>
                                        </p:attrNameLst>
                                      </p:cBhvr>
                                      <p:to>
                                        <a:schemeClr val="accent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8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5"/>
          <p:cNvSpPr>
            <a:spLocks noGrp="1" noChangeArrowheads="1"/>
          </p:cNvSpPr>
          <p:nvPr>
            <p:ph type="title"/>
          </p:nvPr>
        </p:nvSpPr>
        <p:spPr>
          <a:xfrm>
            <a:off x="836613" y="49213"/>
            <a:ext cx="8229600" cy="1143000"/>
          </a:xfrm>
        </p:spPr>
        <p:txBody>
          <a:bodyPr/>
          <a:lstStyle/>
          <a:p>
            <a:pPr eaLnBrk="1" hangingPunct="1"/>
            <a:r>
              <a:rPr lang="en-US" altLang="en-US" dirty="0"/>
              <a:t>Convoy IED Scenario</a:t>
            </a:r>
          </a:p>
        </p:txBody>
      </p:sp>
      <p:sp>
        <p:nvSpPr>
          <p:cNvPr id="78854" name="Rectangle 6"/>
          <p:cNvSpPr>
            <a:spLocks noGrp="1" noChangeArrowheads="1"/>
          </p:cNvSpPr>
          <p:nvPr>
            <p:ph idx="1"/>
          </p:nvPr>
        </p:nvSpPr>
        <p:spPr>
          <a:xfrm>
            <a:off x="462665" y="2315255"/>
            <a:ext cx="8229600" cy="3680662"/>
          </a:xfrm>
        </p:spPr>
        <p:txBody>
          <a:bodyPr/>
          <a:lstStyle/>
          <a:p>
            <a:pPr eaLnBrk="1" hangingPunct="1"/>
            <a:r>
              <a:rPr lang="en-US" altLang="en-US" dirty="0"/>
              <a:t>You are a survivor in the disabled vehicle.</a:t>
            </a:r>
          </a:p>
          <a:p>
            <a:pPr eaLnBrk="1" hangingPunct="1"/>
            <a:r>
              <a:rPr lang="en-US" altLang="en-US" dirty="0"/>
              <a:t>The person next to you has bilateral mid-thigh amputations. He is your only medic!</a:t>
            </a:r>
          </a:p>
          <a:p>
            <a:pPr eaLnBrk="1" hangingPunct="1"/>
            <a:r>
              <a:rPr lang="en-US" altLang="en-US" dirty="0"/>
              <a:t>There is heavy arterial bleeding from the left stump.</a:t>
            </a:r>
          </a:p>
          <a:p>
            <a:pPr eaLnBrk="1" hangingPunct="1"/>
            <a:r>
              <a:rPr lang="en-US" altLang="en-US" dirty="0"/>
              <a:t>The right stump has only mild oozing of blood.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7885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8854">
                                            <p:txEl>
                                              <p:pRg st="0" end="0"/>
                                            </p:txEl>
                                          </p:spTgt>
                                        </p:tgtEl>
                                        <p:attrNameLst>
                                          <p:attrName>ppt_c</p:attrName>
                                        </p:attrNameLst>
                                      </p:cBhvr>
                                      <p:to>
                                        <a:schemeClr val="accent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85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8854">
                                            <p:txEl>
                                              <p:pRg st="1" end="1"/>
                                            </p:txEl>
                                          </p:spTgt>
                                        </p:tgtEl>
                                        <p:attrNameLst>
                                          <p:attrName>ppt_c</p:attrName>
                                        </p:attrNameLst>
                                      </p:cBhvr>
                                      <p:to>
                                        <a:schemeClr val="accent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85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8854">
                                            <p:txEl>
                                              <p:pRg st="2" end="2"/>
                                            </p:txEl>
                                          </p:spTgt>
                                        </p:tgtEl>
                                        <p:attrNameLst>
                                          <p:attrName>ppt_c</p:attrName>
                                        </p:attrNameLst>
                                      </p:cBhvr>
                                      <p:to>
                                        <a:schemeClr val="accent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85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title"/>
          </p:nvPr>
        </p:nvSpPr>
        <p:spPr>
          <a:xfrm>
            <a:off x="989013" y="87313"/>
            <a:ext cx="8229600" cy="1143000"/>
          </a:xfrm>
        </p:spPr>
        <p:txBody>
          <a:bodyPr/>
          <a:lstStyle/>
          <a:p>
            <a:pPr eaLnBrk="1" hangingPunct="1"/>
            <a:r>
              <a:rPr lang="en-US" altLang="en-US" dirty="0"/>
              <a:t>Convoy IED Scenario</a:t>
            </a:r>
          </a:p>
        </p:txBody>
      </p:sp>
      <p:sp>
        <p:nvSpPr>
          <p:cNvPr id="139267" name="Rectangle 3"/>
          <p:cNvSpPr>
            <a:spLocks noGrp="1" noChangeArrowheads="1"/>
          </p:cNvSpPr>
          <p:nvPr>
            <p:ph idx="1"/>
          </p:nvPr>
        </p:nvSpPr>
        <p:spPr>
          <a:xfrm>
            <a:off x="654050" y="2776538"/>
            <a:ext cx="8229600" cy="3105150"/>
          </a:xfrm>
        </p:spPr>
        <p:txBody>
          <a:bodyPr/>
          <a:lstStyle/>
          <a:p>
            <a:pPr eaLnBrk="1" hangingPunct="1"/>
            <a:r>
              <a:rPr lang="en-US" altLang="en-US" dirty="0"/>
              <a:t>The casualty is conscious and in moderate pain.</a:t>
            </a:r>
          </a:p>
          <a:p>
            <a:pPr eaLnBrk="1" hangingPunct="1"/>
            <a:r>
              <a:rPr lang="en-US" altLang="en-US" dirty="0"/>
              <a:t>The vehicle is not on fire and is right side up.</a:t>
            </a:r>
          </a:p>
          <a:p>
            <a:pPr eaLnBrk="1" hangingPunct="1"/>
            <a:r>
              <a:rPr lang="en-US" altLang="en-US" dirty="0"/>
              <a:t>You are uninjured and able to assist.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0"/>
                                          </p:stCondLst>
                                        </p:cTn>
                                        <p:tgtEl>
                                          <p:spTgt spid="13926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39267">
                                            <p:txEl>
                                              <p:pRg st="0" end="0"/>
                                            </p:txEl>
                                          </p:spTgt>
                                        </p:tgtEl>
                                        <p:attrNameLst>
                                          <p:attrName>ppt_c</p:attrName>
                                        </p:attrNameLst>
                                      </p:cBhvr>
                                      <p:to>
                                        <a:schemeClr val="accent1"/>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926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39267">
                                            <p:txEl>
                                              <p:pRg st="1" end="1"/>
                                            </p:txEl>
                                          </p:spTgt>
                                        </p:tgtEl>
                                        <p:attrNameLst>
                                          <p:attrName>ppt_c</p:attrName>
                                        </p:attrNameLst>
                                      </p:cBhvr>
                                      <p:to>
                                        <a:schemeClr val="accent1"/>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9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p:cNvSpPr>
          <p:nvPr>
            <p:ph type="title"/>
          </p:nvPr>
        </p:nvSpPr>
        <p:spPr>
          <a:xfrm>
            <a:off x="381000" y="0"/>
            <a:ext cx="9372600" cy="1524000"/>
          </a:xfrm>
        </p:spPr>
        <p:txBody>
          <a:bodyPr/>
          <a:lstStyle/>
          <a:p>
            <a:pPr eaLnBrk="1" hangingPunct="1">
              <a:buClr>
                <a:schemeClr val="tx1"/>
              </a:buClr>
              <a:buFont typeface="Wingdings" panose="05000000000000000000" pitchFamily="2" charset="2"/>
              <a:buNone/>
            </a:pPr>
            <a:r>
              <a:rPr lang="en-US" altLang="en-US" sz="5400" dirty="0"/>
              <a:t>Raid on Entebbe</a:t>
            </a:r>
            <a:br>
              <a:rPr lang="en-US" altLang="en-US" dirty="0"/>
            </a:br>
            <a:r>
              <a:rPr lang="en-US" altLang="en-US" sz="3600" i="1" dirty="0"/>
              <a:t>by ADM Bill McRaven</a:t>
            </a:r>
          </a:p>
        </p:txBody>
      </p:sp>
      <p:sp>
        <p:nvSpPr>
          <p:cNvPr id="78850" name="Rectangle 3"/>
          <p:cNvSpPr>
            <a:spLocks noGrp="1"/>
          </p:cNvSpPr>
          <p:nvPr>
            <p:ph idx="1"/>
          </p:nvPr>
        </p:nvSpPr>
        <p:spPr>
          <a:xfrm>
            <a:off x="808310" y="1854395"/>
            <a:ext cx="7772400" cy="4114800"/>
          </a:xfrm>
        </p:spPr>
        <p:txBody>
          <a:bodyPr/>
          <a:lstStyle/>
          <a:p>
            <a:pPr eaLnBrk="1" hangingPunct="1"/>
            <a:r>
              <a:rPr lang="en-US" altLang="en-US" sz="2800" dirty="0"/>
              <a:t>The most successful hostage rescue operation in history</a:t>
            </a:r>
          </a:p>
          <a:p>
            <a:pPr eaLnBrk="1" hangingPunct="1"/>
            <a:r>
              <a:rPr lang="en-US" altLang="en-US" sz="2800" dirty="0"/>
              <a:t>27 June 1976</a:t>
            </a:r>
          </a:p>
          <a:p>
            <a:pPr eaLnBrk="1" hangingPunct="1"/>
            <a:r>
              <a:rPr lang="en-US" altLang="en-US" sz="2800" dirty="0"/>
              <a:t>Air France Flight 139 hijacked</a:t>
            </a:r>
          </a:p>
          <a:p>
            <a:pPr eaLnBrk="1" hangingPunct="1"/>
            <a:r>
              <a:rPr lang="en-US" altLang="en-US" sz="2800" dirty="0"/>
              <a:t>Flown to Entebbe (Uganda)</a:t>
            </a:r>
          </a:p>
          <a:p>
            <a:pPr eaLnBrk="1" hangingPunct="1"/>
            <a:r>
              <a:rPr lang="en-US" altLang="en-US" sz="2800" dirty="0"/>
              <a:t>106 hostages held in Old Terminal at airport</a:t>
            </a:r>
          </a:p>
          <a:p>
            <a:pPr eaLnBrk="1" hangingPunct="1"/>
            <a:r>
              <a:rPr lang="en-US" altLang="en-US" sz="2800" dirty="0"/>
              <a:t>7 terrorists guarding hostages</a:t>
            </a:r>
          </a:p>
          <a:p>
            <a:pPr eaLnBrk="1" hangingPunct="1"/>
            <a:r>
              <a:rPr lang="en-US" altLang="en-US" sz="2800" dirty="0"/>
              <a:t>100 Ugandan troops perimeter security</a:t>
            </a:r>
          </a:p>
          <a:p>
            <a:pPr eaLnBrk="1" hangingPunct="1"/>
            <a:r>
              <a:rPr lang="en-US" altLang="en-US" sz="2800" dirty="0"/>
              <a:t>Israeli commando rescue planned</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title"/>
          </p:nvPr>
        </p:nvSpPr>
        <p:spPr>
          <a:xfrm>
            <a:off x="912813" y="87313"/>
            <a:ext cx="8229600" cy="1143000"/>
          </a:xfrm>
        </p:spPr>
        <p:txBody>
          <a:bodyPr/>
          <a:lstStyle/>
          <a:p>
            <a:pPr eaLnBrk="1" hangingPunct="1"/>
            <a:r>
              <a:rPr lang="en-US" altLang="en-US" dirty="0"/>
              <a:t>Convoy IED Scenario</a:t>
            </a:r>
          </a:p>
        </p:txBody>
      </p:sp>
      <p:sp>
        <p:nvSpPr>
          <p:cNvPr id="79880" name="Rectangle 8"/>
          <p:cNvSpPr>
            <a:spLocks noGrp="1" noChangeArrowheads="1"/>
          </p:cNvSpPr>
          <p:nvPr>
            <p:ph idx="1"/>
          </p:nvPr>
        </p:nvSpPr>
        <p:spPr>
          <a:xfrm>
            <a:off x="731500" y="1931205"/>
            <a:ext cx="7772400" cy="4114800"/>
          </a:xfrm>
        </p:spPr>
        <p:txBody>
          <a:bodyPr/>
          <a:lstStyle/>
          <a:p>
            <a:pPr eaLnBrk="1" hangingPunct="1">
              <a:buFont typeface="Wingdings" panose="05000000000000000000" pitchFamily="2" charset="2"/>
              <a:buNone/>
            </a:pPr>
            <a:r>
              <a:rPr lang="en-US" altLang="en-US" sz="2400" b="1" dirty="0"/>
              <a:t>First decision</a:t>
            </a:r>
            <a:r>
              <a:rPr lang="en-US" altLang="en-US" sz="2400" dirty="0"/>
              <a:t>:</a:t>
            </a:r>
          </a:p>
          <a:p>
            <a:pPr eaLnBrk="1" hangingPunct="1"/>
            <a:r>
              <a:rPr lang="en-US" altLang="en-US" sz="2400" dirty="0"/>
              <a:t>Return fire or treat casualty?</a:t>
            </a:r>
          </a:p>
          <a:p>
            <a:pPr lvl="1" eaLnBrk="1" hangingPunct="1"/>
            <a:r>
              <a:rPr lang="en-US" altLang="en-US" sz="2400" dirty="0">
                <a:ea typeface="Times New Roman" panose="02020603050405020304" pitchFamily="18" charset="0"/>
              </a:rPr>
              <a:t>You treat the immediate threat to the casualty’s life. </a:t>
            </a:r>
          </a:p>
          <a:p>
            <a:pPr lvl="1" eaLnBrk="1" hangingPunct="1"/>
            <a:r>
              <a:rPr lang="en-US" altLang="en-US" sz="2400" dirty="0">
                <a:ea typeface="Times New Roman" panose="02020603050405020304" pitchFamily="18" charset="0"/>
              </a:rPr>
              <a:t>Why? </a:t>
            </a:r>
          </a:p>
          <a:p>
            <a:pPr lvl="2" eaLnBrk="1" hangingPunct="1"/>
            <a:r>
              <a:rPr lang="en-US" altLang="en-US" dirty="0">
                <a:ea typeface="Times New Roman" panose="02020603050405020304" pitchFamily="18" charset="0"/>
              </a:rPr>
              <a:t>The rest of the convoy is providing suppressive fire.</a:t>
            </a:r>
          </a:p>
          <a:p>
            <a:pPr lvl="2" eaLnBrk="1" hangingPunct="1"/>
            <a:r>
              <a:rPr lang="en-US" altLang="en-US" dirty="0">
                <a:ea typeface="Times New Roman" panose="02020603050405020304" pitchFamily="18" charset="0"/>
              </a:rPr>
              <a:t>The treatment is effective and QUICK.</a:t>
            </a:r>
          </a:p>
          <a:p>
            <a:pPr eaLnBrk="1" hangingPunct="1"/>
            <a:r>
              <a:rPr lang="en-US" altLang="en-US" sz="2400" dirty="0"/>
              <a:t>First action?</a:t>
            </a:r>
          </a:p>
          <a:p>
            <a:pPr lvl="1" eaLnBrk="1" hangingPunct="1"/>
            <a:r>
              <a:rPr lang="en-US" altLang="en-US" sz="2400" dirty="0">
                <a:ea typeface="Times New Roman" panose="02020603050405020304" pitchFamily="18" charset="0"/>
              </a:rPr>
              <a:t>You put a tourniquet on the left stump with arterial bleeding.</a:t>
            </a:r>
          </a:p>
          <a:p>
            <a:pPr lvl="1" eaLnBrk="1" hangingPunct="1">
              <a:buFont typeface="Arial" panose="020B0604020202020204" pitchFamily="34" charset="0"/>
              <a:buNone/>
            </a:pPr>
            <a:endParaRPr lang="en-US" altLang="en-US" dirty="0">
              <a:ea typeface="Times New Roman" panose="02020603050405020304" pitchFamily="18" charset="0"/>
            </a:endParaRPr>
          </a:p>
        </p:txBody>
      </p:sp>
      <p:sp>
        <p:nvSpPr>
          <p:cNvPr id="238595" name="Rectangle 4"/>
          <p:cNvSpPr>
            <a:spLocks noChangeArrowheads="1"/>
          </p:cNvSpPr>
          <p:nvPr/>
        </p:nvSpPr>
        <p:spPr bwMode="auto">
          <a:xfrm>
            <a:off x="228600" y="-815975"/>
            <a:ext cx="86868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en-US" altLang="en-US" sz="10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0"/>
                                          </p:stCondLst>
                                        </p:cTn>
                                        <p:tgtEl>
                                          <p:spTgt spid="7988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9880">
                                            <p:txEl>
                                              <p:pRg st="0" end="0"/>
                                            </p:txEl>
                                          </p:spTgt>
                                        </p:tgtEl>
                                        <p:attrNameLst>
                                          <p:attrName>ppt_c</p:attrName>
                                        </p:attrNameLst>
                                      </p:cBhvr>
                                      <p:to>
                                        <a:schemeClr val="accent1"/>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9880">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9880">
                                            <p:txEl>
                                              <p:pRg st="1" end="1"/>
                                            </p:txEl>
                                          </p:spTgt>
                                        </p:tgtEl>
                                        <p:attrNameLst>
                                          <p:attrName>ppt_c</p:attrName>
                                        </p:attrNameLst>
                                      </p:cBhvr>
                                      <p:to>
                                        <a:schemeClr val="accent1"/>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9880">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9880">
                                            <p:txEl>
                                              <p:pRg st="2" end="2"/>
                                            </p:txEl>
                                          </p:spTgt>
                                        </p:tgtEl>
                                        <p:attrNameLst>
                                          <p:attrName>ppt_c</p:attrName>
                                        </p:attrNameLst>
                                      </p:cBhvr>
                                      <p:to>
                                        <a:schemeClr val="accent1"/>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9880">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9880">
                                            <p:txEl>
                                              <p:pRg st="3" end="3"/>
                                            </p:txEl>
                                          </p:spTgt>
                                        </p:tgtEl>
                                        <p:attrNameLst>
                                          <p:attrName>ppt_c</p:attrName>
                                        </p:attrNameLst>
                                      </p:cBhvr>
                                      <p:to>
                                        <a:schemeClr val="accent1"/>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9880">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79880">
                                            <p:txEl>
                                              <p:pRg st="4" end="4"/>
                                            </p:txEl>
                                          </p:spTgt>
                                        </p:tgtEl>
                                        <p:attrNameLst>
                                          <p:attrName>ppt_c</p:attrName>
                                        </p:attrNameLst>
                                      </p:cBhvr>
                                      <p:to>
                                        <a:schemeClr val="accent1"/>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9880">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79880">
                                            <p:txEl>
                                              <p:pRg st="5" end="5"/>
                                            </p:txEl>
                                          </p:spTgt>
                                        </p:tgtEl>
                                        <p:attrNameLst>
                                          <p:attrName>ppt_c</p:attrName>
                                        </p:attrNameLst>
                                      </p:cBhvr>
                                      <p:to>
                                        <a:schemeClr val="accent1"/>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9880">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79880">
                                            <p:txEl>
                                              <p:pRg st="6" end="6"/>
                                            </p:txEl>
                                          </p:spTgt>
                                        </p:tgtEl>
                                        <p:attrNameLst>
                                          <p:attrName>ppt_c</p:attrName>
                                        </p:attrNameLst>
                                      </p:cBhvr>
                                      <p:to>
                                        <a:schemeClr val="accent1"/>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7988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4"/>
          <p:cNvSpPr>
            <a:spLocks noGrp="1" noChangeArrowheads="1"/>
          </p:cNvSpPr>
          <p:nvPr>
            <p:ph type="title"/>
          </p:nvPr>
        </p:nvSpPr>
        <p:spPr>
          <a:xfrm>
            <a:off x="912813" y="125413"/>
            <a:ext cx="8229600" cy="1143000"/>
          </a:xfrm>
        </p:spPr>
        <p:txBody>
          <a:bodyPr/>
          <a:lstStyle/>
          <a:p>
            <a:pPr eaLnBrk="1" hangingPunct="1"/>
            <a:r>
              <a:rPr lang="en-US" altLang="en-US" dirty="0"/>
              <a:t>Convoy IED Scenario</a:t>
            </a:r>
          </a:p>
        </p:txBody>
      </p:sp>
      <p:sp>
        <p:nvSpPr>
          <p:cNvPr id="80901" name="Rectangle 5"/>
          <p:cNvSpPr>
            <a:spLocks noGrp="1" noChangeArrowheads="1"/>
          </p:cNvSpPr>
          <p:nvPr>
            <p:ph idx="1"/>
          </p:nvPr>
        </p:nvSpPr>
        <p:spPr>
          <a:xfrm>
            <a:off x="685800" y="1625600"/>
            <a:ext cx="7772400" cy="4953000"/>
          </a:xfrm>
        </p:spPr>
        <p:txBody>
          <a:bodyPr/>
          <a:lstStyle/>
          <a:p>
            <a:pPr marL="609600" indent="-609600" eaLnBrk="1" hangingPunct="1">
              <a:buFont typeface="Wingdings" panose="05000000000000000000" pitchFamily="2" charset="2"/>
              <a:buNone/>
            </a:pPr>
            <a:r>
              <a:rPr lang="en-US" altLang="en-US" b="1" dirty="0"/>
              <a:t>Next action?</a:t>
            </a:r>
          </a:p>
          <a:p>
            <a:pPr marL="609600" indent="-609600" eaLnBrk="1" hangingPunct="1"/>
            <a:r>
              <a:rPr lang="en-US" altLang="en-US" sz="2800" dirty="0"/>
              <a:t>Put a tourniquet on second stump?</a:t>
            </a:r>
          </a:p>
          <a:p>
            <a:pPr marL="990600" lvl="1" indent="-533400" eaLnBrk="1" hangingPunct="1"/>
            <a:r>
              <a:rPr lang="en-US" altLang="en-US" dirty="0">
                <a:ea typeface="Times New Roman" panose="02020603050405020304" pitchFamily="18" charset="0"/>
              </a:rPr>
              <a:t>Not until Tactical Field Care</a:t>
            </a:r>
          </a:p>
          <a:p>
            <a:pPr marL="990600" lvl="1" indent="-533400" eaLnBrk="1" hangingPunct="1"/>
            <a:r>
              <a:rPr lang="en-US" altLang="en-US" dirty="0">
                <a:ea typeface="Times New Roman" panose="02020603050405020304" pitchFamily="18" charset="0"/>
              </a:rPr>
              <a:t>It’s not bleeding much right now</a:t>
            </a:r>
          </a:p>
          <a:p>
            <a:pPr marL="609600" indent="-609600" eaLnBrk="1" hangingPunct="1">
              <a:buFont typeface="Wingdings" panose="05000000000000000000" pitchFamily="2" charset="2"/>
              <a:buNone/>
            </a:pPr>
            <a:r>
              <a:rPr lang="en-US" altLang="en-US" b="1" dirty="0"/>
              <a:t>Next actions?</a:t>
            </a:r>
          </a:p>
          <a:p>
            <a:pPr marL="609600" indent="-609600" eaLnBrk="1" hangingPunct="1"/>
            <a:r>
              <a:rPr lang="en-US" altLang="en-US" sz="2800" dirty="0"/>
              <a:t>Drag the casualty out of the vehicle and move him to the best cover</a:t>
            </a:r>
          </a:p>
          <a:p>
            <a:pPr marL="609600" indent="-609600" eaLnBrk="1" hangingPunct="1"/>
            <a:r>
              <a:rPr lang="en-US" altLang="en-US" sz="2800" dirty="0"/>
              <a:t>Return fire if needed</a:t>
            </a:r>
          </a:p>
          <a:p>
            <a:pPr marL="609600" indent="-609600" eaLnBrk="1" hangingPunct="1"/>
            <a:r>
              <a:rPr lang="en-US" altLang="en-US" sz="2800" dirty="0"/>
              <a:t>Communicate with the team leader regarding the casualty’s status.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0"/>
                                          </p:stCondLst>
                                        </p:cTn>
                                        <p:tgtEl>
                                          <p:spTgt spid="8090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0901">
                                            <p:txEl>
                                              <p:pRg st="0" end="0"/>
                                            </p:txEl>
                                          </p:spTgt>
                                        </p:tgtEl>
                                        <p:attrNameLst>
                                          <p:attrName>ppt_c</p:attrName>
                                        </p:attrNameLst>
                                      </p:cBhvr>
                                      <p:to>
                                        <a:schemeClr val="accent1"/>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090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0901">
                                            <p:txEl>
                                              <p:pRg st="1" end="1"/>
                                            </p:txEl>
                                          </p:spTgt>
                                        </p:tgtEl>
                                        <p:attrNameLst>
                                          <p:attrName>ppt_c</p:attrName>
                                        </p:attrNameLst>
                                      </p:cBhvr>
                                      <p:to>
                                        <a:schemeClr val="accent1"/>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090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80901">
                                            <p:txEl>
                                              <p:pRg st="2" end="2"/>
                                            </p:txEl>
                                          </p:spTgt>
                                        </p:tgtEl>
                                        <p:attrNameLst>
                                          <p:attrName>ppt_c</p:attrName>
                                        </p:attrNameLst>
                                      </p:cBhvr>
                                      <p:to>
                                        <a:schemeClr val="accent1"/>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090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80901">
                                            <p:txEl>
                                              <p:pRg st="3" end="3"/>
                                            </p:txEl>
                                          </p:spTgt>
                                        </p:tgtEl>
                                        <p:attrNameLst>
                                          <p:attrName>ppt_c</p:attrName>
                                        </p:attrNameLst>
                                      </p:cBhvr>
                                      <p:to>
                                        <a:schemeClr val="accent1"/>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090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80901">
                                            <p:txEl>
                                              <p:pRg st="4" end="4"/>
                                            </p:txEl>
                                          </p:spTgt>
                                        </p:tgtEl>
                                        <p:attrNameLst>
                                          <p:attrName>ppt_c</p:attrName>
                                        </p:attrNameLst>
                                      </p:cBhvr>
                                      <p:to>
                                        <a:schemeClr val="accent1"/>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0901">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80901">
                                            <p:txEl>
                                              <p:pRg st="5" end="5"/>
                                            </p:txEl>
                                          </p:spTgt>
                                        </p:tgtEl>
                                        <p:attrNameLst>
                                          <p:attrName>ppt_c</p:attrName>
                                        </p:attrNameLst>
                                      </p:cBhvr>
                                      <p:to>
                                        <a:schemeClr val="accent1"/>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090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80901">
                                            <p:txEl>
                                              <p:pRg st="6" end="6"/>
                                            </p:txEl>
                                          </p:spTgt>
                                        </p:tgtEl>
                                        <p:attrNameLst>
                                          <p:attrName>ppt_c</p:attrName>
                                        </p:attrNameLst>
                                      </p:cBhvr>
                                      <p:to>
                                        <a:schemeClr val="accent1"/>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090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5" descr="050113_n_6363m_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9677400" cy="692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0" name="Rectangle 3"/>
          <p:cNvSpPr>
            <a:spLocks noGrp="1" noChangeArrowheads="1"/>
          </p:cNvSpPr>
          <p:nvPr>
            <p:ph idx="1"/>
          </p:nvPr>
        </p:nvSpPr>
        <p:spPr>
          <a:xfrm>
            <a:off x="5070475" y="0"/>
            <a:ext cx="4648200" cy="3581400"/>
          </a:xfrm>
        </p:spPr>
        <p:txBody>
          <a:bodyPr/>
          <a:lstStyle/>
          <a:p>
            <a:pPr marL="609600" indent="-609600" eaLnBrk="1" hangingPunct="1">
              <a:buFont typeface="Wingdings" panose="05000000000000000000" pitchFamily="2" charset="2"/>
              <a:buNone/>
            </a:pPr>
            <a:r>
              <a:rPr lang="en-US" altLang="en-US" sz="3600" b="1" dirty="0"/>
              <a:t>    </a:t>
            </a:r>
          </a:p>
          <a:p>
            <a:pPr marL="890588" lvl="1" indent="-433388" eaLnBrk="1" hangingPunct="1">
              <a:buFontTx/>
              <a:buNone/>
            </a:pPr>
            <a:r>
              <a:rPr lang="en-US" altLang="en-US" b="1" dirty="0">
                <a:ea typeface="Times New Roman" panose="02020603050405020304" pitchFamily="18" charset="0"/>
              </a:rPr>
              <a:t>			</a:t>
            </a:r>
          </a:p>
          <a:p>
            <a:pPr marL="890588" lvl="1" indent="-433388" eaLnBrk="1" hangingPunct="1"/>
            <a:endParaRPr lang="en-US" altLang="en-US" sz="3200" b="1" dirty="0">
              <a:ea typeface="Times New Roman" panose="02020603050405020304" pitchFamily="18" charset="0"/>
            </a:endParaRPr>
          </a:p>
          <a:p>
            <a:pPr marL="609600" indent="-609600" eaLnBrk="1" hangingPunct="1"/>
            <a:endParaRPr lang="en-US" altLang="en-US" sz="3600" b="1" dirty="0"/>
          </a:p>
          <a:p>
            <a:pPr marL="890588" lvl="1" indent="-433388" eaLnBrk="1" hangingPunct="1"/>
            <a:endParaRPr lang="en-US" altLang="en-US" sz="3200" b="1" dirty="0">
              <a:ea typeface="Times New Roman" panose="02020603050405020304" pitchFamily="18" charset="0"/>
            </a:endParaRPr>
          </a:p>
        </p:txBody>
      </p:sp>
      <p:sp>
        <p:nvSpPr>
          <p:cNvPr id="242691" name="Text Box 8"/>
          <p:cNvSpPr txBox="1">
            <a:spLocks noChangeArrowheads="1"/>
          </p:cNvSpPr>
          <p:nvPr/>
        </p:nvSpPr>
        <p:spPr bwMode="auto">
          <a:xfrm>
            <a:off x="4422775" y="409575"/>
            <a:ext cx="4143375"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6600" b="1" dirty="0">
                <a:latin typeface="Times New Roman" panose="02020603050405020304" pitchFamily="18" charset="0"/>
              </a:rPr>
              <a:t>Questions?</a:t>
            </a:r>
          </a:p>
        </p:txBody>
      </p:sp>
    </p:spTree>
  </p:cSld>
  <p:clrMapOvr>
    <a:masterClrMapping/>
  </p:clrMapOvr>
</p:sld>
</file>

<file path=ppt/theme/theme1.xml><?xml version="1.0" encoding="utf-8"?>
<a:theme xmlns:a="http://schemas.openxmlformats.org/drawingml/2006/main" name="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TCCC</Template>
  <TotalTime>0</TotalTime>
  <Words>6038</Words>
  <Application>Microsoft Office PowerPoint</Application>
  <PresentationFormat>On-screen Show (4:3)</PresentationFormat>
  <Paragraphs>776</Paragraphs>
  <Slides>92</Slides>
  <Notes>92</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92</vt:i4>
      </vt:variant>
    </vt:vector>
  </HeadingPairs>
  <TitlesOfParts>
    <vt:vector size="100" baseType="lpstr">
      <vt:lpstr>ＭＳ Ｐゴシック</vt:lpstr>
      <vt:lpstr>ＭＳ Ｐゴシック</vt:lpstr>
      <vt:lpstr>Arial</vt:lpstr>
      <vt:lpstr>Avalon Quest</vt:lpstr>
      <vt:lpstr>Calibri</vt:lpstr>
      <vt:lpstr>Times New Roman</vt:lpstr>
      <vt:lpstr>Wingdings</vt:lpstr>
      <vt:lpstr>TCCC</vt:lpstr>
      <vt:lpstr>Tactical Combat Casualty Care for All Combatants August 2017  (Based on TCCC-MP Guidelines 170131)</vt:lpstr>
      <vt:lpstr>Objectives</vt:lpstr>
      <vt:lpstr>Objectives</vt:lpstr>
      <vt:lpstr>Care Under Fire Guidelines</vt:lpstr>
      <vt:lpstr>Care Under Fire Guidelines</vt:lpstr>
      <vt:lpstr>Care Under Fire Guidelines</vt:lpstr>
      <vt:lpstr>Care Under Fire</vt:lpstr>
      <vt:lpstr>PowerPoint Presentation</vt:lpstr>
      <vt:lpstr>Raid on Entebbe by ADM Bill McRaven</vt:lpstr>
      <vt:lpstr>Raid on Entebbe by ADM Bill McRaven</vt:lpstr>
      <vt:lpstr>PowerPoint Presentation</vt:lpstr>
      <vt:lpstr>Raid on Entebbe by ADM Bill McRaven</vt:lpstr>
      <vt:lpstr>Raid on Entebbe by ADM Bill McRaven</vt:lpstr>
      <vt:lpstr>PowerPoint Presentation</vt:lpstr>
      <vt:lpstr>Ma’a lot Rescue Attempt by ADM Bill McRaven</vt:lpstr>
      <vt:lpstr>Recent Feedback from a  TCCC Student</vt:lpstr>
      <vt:lpstr>History’s Lesson</vt:lpstr>
      <vt:lpstr>SEAL Hostage Rescue  Mission – Afghanistan 2012</vt:lpstr>
      <vt:lpstr>SEAL Hostage Rescue – Afghanistan 2012</vt:lpstr>
      <vt:lpstr>SCPO Ed Byers – The Second Assaulter</vt:lpstr>
      <vt:lpstr>PowerPoint Presentation</vt:lpstr>
      <vt:lpstr>Care Under Fire</vt:lpstr>
      <vt:lpstr>Care Under Fire</vt:lpstr>
      <vt:lpstr>Moving Casualties in CUF</vt:lpstr>
      <vt:lpstr>PowerPoint Presentation</vt:lpstr>
      <vt:lpstr>PowerPoint Presentation</vt:lpstr>
      <vt:lpstr>PowerPoint Presentation</vt:lpstr>
      <vt:lpstr>PowerPoint Presentation</vt:lpstr>
      <vt:lpstr>PowerPoint Presentation</vt:lpstr>
      <vt:lpstr>Casualty Movement Rescue Plan</vt:lpstr>
      <vt:lpstr>C-Spine Stabilization</vt:lpstr>
      <vt:lpstr>C-Spine Stabilization</vt:lpstr>
      <vt:lpstr>Types of Carries and Drags  for Care Under Fire</vt:lpstr>
      <vt:lpstr>One-Person Drag</vt:lpstr>
      <vt:lpstr>Two-Person Drag</vt:lpstr>
      <vt:lpstr>Video: Two-Person Drag</vt:lpstr>
      <vt:lpstr>Two-Person  Drag Using Lines</vt:lpstr>
      <vt:lpstr>SEAL Team Three Carry (1)</vt:lpstr>
      <vt:lpstr>SEAL Team Three Carry (2)</vt:lpstr>
      <vt:lpstr>Hawes Carry</vt:lpstr>
      <vt:lpstr>Carries Practical</vt:lpstr>
      <vt:lpstr>Burn Prevention in CUF</vt:lpstr>
      <vt:lpstr>Burn Prevention in CUF</vt:lpstr>
      <vt:lpstr>The Number One Medical Priority in CUF</vt:lpstr>
      <vt:lpstr>When is bleeding life-threatening?</vt:lpstr>
      <vt:lpstr>When is bleeding life-threatening?</vt:lpstr>
      <vt:lpstr>When is bleeding life-threatening?</vt:lpstr>
      <vt:lpstr>When is bleeding life-threatening?</vt:lpstr>
      <vt:lpstr>When is bleeding life-threatening?</vt:lpstr>
      <vt:lpstr>When is bleeding life-threatening?</vt:lpstr>
      <vt:lpstr>Question</vt:lpstr>
      <vt:lpstr>Video:  Femoral Artery Bleeding</vt:lpstr>
      <vt:lpstr>Care Under Fire</vt:lpstr>
      <vt:lpstr>Care Under Fire</vt:lpstr>
      <vt:lpstr>A Preventable Death</vt:lpstr>
      <vt:lpstr>Tourniquet Application</vt:lpstr>
      <vt:lpstr>Tourniquet Application</vt:lpstr>
      <vt:lpstr>Tourniquet Application</vt:lpstr>
      <vt:lpstr>Instructions for One-Handed Application</vt:lpstr>
      <vt:lpstr>Step 1</vt:lpstr>
      <vt:lpstr>Step 2</vt:lpstr>
      <vt:lpstr>Step 3</vt:lpstr>
      <vt:lpstr>Step 4</vt:lpstr>
      <vt:lpstr>Step 5</vt:lpstr>
      <vt:lpstr>PowerPoint Presentation</vt:lpstr>
      <vt:lpstr>Instructions for Two-Handed Application</vt:lpstr>
      <vt:lpstr>Step 1</vt:lpstr>
      <vt:lpstr>Step 2</vt:lpstr>
      <vt:lpstr>Step 3</vt:lpstr>
      <vt:lpstr>Step 4</vt:lpstr>
      <vt:lpstr>Step 5</vt:lpstr>
      <vt:lpstr>PowerPoint Presentation</vt:lpstr>
      <vt:lpstr>Other Tourniquets</vt:lpstr>
      <vt:lpstr>Tourniquet Mistakes to Avoid!</vt:lpstr>
      <vt:lpstr>Examples of Extremity Wounds That  Do NOT Need a Tourniquet</vt:lpstr>
      <vt:lpstr>Tourniquet Pain </vt:lpstr>
      <vt:lpstr>After a Tourniquet  has been Applied</vt:lpstr>
      <vt:lpstr>PowerPoint Presentation</vt:lpstr>
      <vt:lpstr>Limb Tourniquet Practical</vt:lpstr>
      <vt:lpstr>Hemorrhage Control</vt:lpstr>
      <vt:lpstr>Airway – Covered in TFC</vt:lpstr>
      <vt:lpstr>Summary of Key Points</vt:lpstr>
      <vt:lpstr>Summary of Key Points</vt:lpstr>
      <vt:lpstr>PowerPoint Presentation</vt:lpstr>
      <vt:lpstr>Scenario Based Planning </vt:lpstr>
      <vt:lpstr>PowerPoint Presentation</vt:lpstr>
      <vt:lpstr>Convoy IED Scenario</vt:lpstr>
      <vt:lpstr>Convoy IED Scenario</vt:lpstr>
      <vt:lpstr>Convoy IED Scenario</vt:lpstr>
      <vt:lpstr>Convoy IED Scenario</vt:lpstr>
      <vt:lpstr>Convoy IED Scenario</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 Under Fire</dc:title>
  <dc:subject>Care Under Fire</dc:subject>
  <dc:creator/>
  <cp:keywords>Care Under Fire</cp:keywords>
  <dc:description/>
  <cp:lastModifiedBy/>
  <cp:revision>246</cp:revision>
  <dcterms:created xsi:type="dcterms:W3CDTF">2010-03-18T18:29:32Z</dcterms:created>
  <dcterms:modified xsi:type="dcterms:W3CDTF">2017-10-10T22:31:27Z</dcterms:modified>
  <cp:category>TCCC</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2020241</vt:lpwstr>
  </property>
  <property fmtid="{D5CDD505-2E9C-101B-9397-08002B2CF9AE}" pid="3" name="NXPowerLiteSettings">
    <vt:lpwstr>F6000400038000</vt:lpwstr>
  </property>
  <property fmtid="{D5CDD505-2E9C-101B-9397-08002B2CF9AE}" pid="4" name="NXPowerLiteVersion">
    <vt:lpwstr>D4.3.1</vt:lpwstr>
  </property>
  <property fmtid="{D5CDD505-2E9C-101B-9397-08002B2CF9AE}" pid="5" name="NXTAG2">
    <vt:lpwstr>0008000a1f000000000001023720</vt:lpwstr>
  </property>
  <property fmtid="{D5CDD505-2E9C-101B-9397-08002B2CF9AE}" pid="6" name="Version">
    <vt:i4>1</vt:i4>
  </property>
</Properties>
</file>