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7" r:id="rId1"/>
  </p:sldMasterIdLst>
  <p:notesMasterIdLst>
    <p:notesMasterId r:id="rId17"/>
  </p:notesMasterIdLst>
  <p:sldIdLst>
    <p:sldId id="360" r:id="rId2"/>
    <p:sldId id="330" r:id="rId3"/>
    <p:sldId id="260" r:id="rId4"/>
    <p:sldId id="355" r:id="rId5"/>
    <p:sldId id="356" r:id="rId6"/>
    <p:sldId id="357" r:id="rId7"/>
    <p:sldId id="358" r:id="rId8"/>
    <p:sldId id="299" r:id="rId9"/>
    <p:sldId id="359" r:id="rId10"/>
    <p:sldId id="327" r:id="rId11"/>
    <p:sldId id="302" r:id="rId12"/>
    <p:sldId id="304" r:id="rId13"/>
    <p:sldId id="276" r:id="rId14"/>
    <p:sldId id="278" r:id="rId15"/>
    <p:sldId id="28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a:cs typeface="ＭＳ Ｐゴシック"/>
      </a:defRPr>
    </a:lvl1pPr>
    <a:lvl2pPr marL="457200" algn="l" rtl="0" fontAlgn="base">
      <a:spcBef>
        <a:spcPct val="0"/>
      </a:spcBef>
      <a:spcAft>
        <a:spcPct val="0"/>
      </a:spcAft>
      <a:defRPr kern="1200">
        <a:solidFill>
          <a:schemeClr val="tx1"/>
        </a:solidFill>
        <a:latin typeface="Arial" charset="0"/>
        <a:ea typeface="ＭＳ Ｐゴシック"/>
        <a:cs typeface="ＭＳ Ｐゴシック"/>
      </a:defRPr>
    </a:lvl2pPr>
    <a:lvl3pPr marL="914400" algn="l" rtl="0" fontAlgn="base">
      <a:spcBef>
        <a:spcPct val="0"/>
      </a:spcBef>
      <a:spcAft>
        <a:spcPct val="0"/>
      </a:spcAft>
      <a:defRPr kern="1200">
        <a:solidFill>
          <a:schemeClr val="tx1"/>
        </a:solidFill>
        <a:latin typeface="Arial" charset="0"/>
        <a:ea typeface="ＭＳ Ｐゴシック"/>
        <a:cs typeface="ＭＳ Ｐゴシック"/>
      </a:defRPr>
    </a:lvl3pPr>
    <a:lvl4pPr marL="1371600" algn="l" rtl="0" fontAlgn="base">
      <a:spcBef>
        <a:spcPct val="0"/>
      </a:spcBef>
      <a:spcAft>
        <a:spcPct val="0"/>
      </a:spcAft>
      <a:defRPr kern="1200">
        <a:solidFill>
          <a:schemeClr val="tx1"/>
        </a:solidFill>
        <a:latin typeface="Arial" charset="0"/>
        <a:ea typeface="ＭＳ Ｐゴシック"/>
        <a:cs typeface="ＭＳ Ｐゴシック"/>
      </a:defRPr>
    </a:lvl4pPr>
    <a:lvl5pPr marL="1828800" algn="l"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05" autoAdjust="0"/>
    <p:restoredTop sz="63830" autoAdjust="0"/>
  </p:normalViewPr>
  <p:slideViewPr>
    <p:cSldViewPr>
      <p:cViewPr varScale="1">
        <p:scale>
          <a:sx n="60" d="100"/>
          <a:sy n="60" d="100"/>
        </p:scale>
        <p:origin x="174" y="42"/>
      </p:cViewPr>
      <p:guideLst>
        <p:guide orient="horz" pos="2160"/>
        <p:guide pos="2880"/>
      </p:guideLst>
    </p:cSldViewPr>
  </p:slideViewPr>
  <p:notesTextViewPr>
    <p:cViewPr>
      <p:scale>
        <a:sx n="140" d="100"/>
        <a:sy n="140" d="100"/>
      </p:scale>
      <p:origin x="0" y="0"/>
    </p:cViewPr>
  </p:notesTextViewPr>
  <p:sorterViewPr>
    <p:cViewPr>
      <p:scale>
        <a:sx n="85" d="100"/>
        <a:sy n="85" d="100"/>
      </p:scale>
      <p:origin x="0" y="17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84" charset="-128"/>
                <a:cs typeface="+mn-cs"/>
              </a:defRPr>
            </a:lvl1pPr>
          </a:lstStyle>
          <a:p>
            <a:pPr>
              <a:defRPr/>
            </a:pPr>
            <a:fld id="{2C3FC20C-F398-4A6A-B064-E3E106ECD09A}" type="slidenum">
              <a:rPr lang="en-US"/>
              <a:pPr>
                <a:defRPr/>
              </a:pPr>
              <a:t>‹#›</a:t>
            </a:fld>
            <a:endParaRPr lang="en-US" dirty="0"/>
          </a:p>
        </p:txBody>
      </p:sp>
    </p:spTree>
    <p:extLst>
      <p:ext uri="{BB962C8B-B14F-4D97-AF65-F5344CB8AC3E}">
        <p14:creationId xmlns:p14="http://schemas.microsoft.com/office/powerpoint/2010/main" val="1691704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302568FA-3277-4AE8-A302-6769DE8AA9DE}" type="slidenum">
              <a:rPr lang="en-US" smtClean="0">
                <a:ea typeface="ＭＳ Ｐゴシック"/>
                <a:cs typeface="ＭＳ Ｐゴシック"/>
              </a:rPr>
              <a:pPr/>
              <a:t>1</a:t>
            </a:fld>
            <a:endParaRPr lang="en-US" dirty="0">
              <a:ea typeface="ＭＳ Ｐゴシック"/>
              <a:cs typeface="ＭＳ Ｐゴシック"/>
            </a:endParaRP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Next we’ll be moving into the Tactical Field Care phase of TCCC.</a:t>
            </a:r>
          </a:p>
        </p:txBody>
      </p:sp>
    </p:spTree>
    <p:extLst>
      <p:ext uri="{BB962C8B-B14F-4D97-AF65-F5344CB8AC3E}">
        <p14:creationId xmlns:p14="http://schemas.microsoft.com/office/powerpoint/2010/main" val="113850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r>
              <a:rPr lang="en-US" dirty="0">
                <a:ea typeface="ＭＳ Ｐゴシック"/>
                <a:cs typeface="ＭＳ Ｐゴシック"/>
              </a:rPr>
              <a:t>Read the text.</a:t>
            </a:r>
          </a:p>
        </p:txBody>
      </p:sp>
    </p:spTree>
    <p:extLst>
      <p:ext uri="{BB962C8B-B14F-4D97-AF65-F5344CB8AC3E}">
        <p14:creationId xmlns:p14="http://schemas.microsoft.com/office/powerpoint/2010/main" val="383124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p:spPr>
        <p:txBody>
          <a:bodyPr/>
          <a:lstStyle/>
          <a:p>
            <a:fld id="{A638A474-1C0C-42AA-B9E3-8A7996F9419A}" type="slidenum">
              <a:rPr lang="en-US" smtClean="0">
                <a:ea typeface="ＭＳ Ｐゴシック"/>
                <a:cs typeface="ＭＳ Ｐゴシック"/>
              </a:rPr>
              <a:pPr/>
              <a:t>11</a:t>
            </a:fld>
            <a:endParaRPr lang="en-US" dirty="0">
              <a:ea typeface="ＭＳ Ｐゴシック"/>
              <a:cs typeface="ＭＳ Ｐゴシック"/>
            </a:endParaRPr>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Imagine how cold these casualties are. It is </a:t>
            </a:r>
            <a:r>
              <a:rPr lang="en-US" u="sng" dirty="0">
                <a:ea typeface="ＭＳ Ｐゴシック"/>
                <a:cs typeface="ＭＳ Ｐゴシック"/>
              </a:rPr>
              <a:t>always</a:t>
            </a:r>
            <a:r>
              <a:rPr lang="en-US" dirty="0">
                <a:ea typeface="ＭＳ Ｐゴシック"/>
                <a:cs typeface="ＭＳ Ｐゴシック"/>
              </a:rPr>
              <a:t> cold at altitude in helos, but much worse during winter.</a:t>
            </a:r>
          </a:p>
        </p:txBody>
      </p:sp>
    </p:spTree>
    <p:extLst>
      <p:ext uri="{BB962C8B-B14F-4D97-AF65-F5344CB8AC3E}">
        <p14:creationId xmlns:p14="http://schemas.microsoft.com/office/powerpoint/2010/main" val="1714704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noTextEdit="1"/>
          </p:cNvSpPr>
          <p:nvPr>
            <p:ph type="sldImg"/>
          </p:nvPr>
        </p:nvSpPr>
        <p:spPr>
          <a:ln/>
        </p:spPr>
      </p:sp>
      <p:sp>
        <p:nvSpPr>
          <p:cNvPr id="95234" name="Notes Placeholder 2"/>
          <p:cNvSpPr>
            <a:spLocks noGrp="1"/>
          </p:cNvSpPr>
          <p:nvPr>
            <p:ph type="body" idx="1"/>
          </p:nvPr>
        </p:nvSpPr>
        <p:spPr>
          <a:noFill/>
          <a:ln/>
        </p:spPr>
        <p:txBody>
          <a:bodyPr/>
          <a:lstStyle/>
          <a:p>
            <a:endParaRPr lang="en-US" dirty="0">
              <a:ea typeface="ＭＳ Ｐゴシック"/>
              <a:cs typeface="ＭＳ Ｐゴシック"/>
            </a:endParaRPr>
          </a:p>
        </p:txBody>
      </p:sp>
      <p:sp>
        <p:nvSpPr>
          <p:cNvPr id="95235" name="Slide Number Placeholder 3"/>
          <p:cNvSpPr>
            <a:spLocks noGrp="1"/>
          </p:cNvSpPr>
          <p:nvPr>
            <p:ph type="sldNum" sz="quarter" idx="5"/>
          </p:nvPr>
        </p:nvSpPr>
        <p:spPr>
          <a:noFill/>
        </p:spPr>
        <p:txBody>
          <a:bodyPr/>
          <a:lstStyle/>
          <a:p>
            <a:fld id="{B3104BC3-93FB-48CA-919F-79D9AA2F2524}" type="slidenum">
              <a:rPr lang="en-US" smtClean="0">
                <a:ea typeface="ＭＳ Ｐゴシック"/>
                <a:cs typeface="ＭＳ Ｐゴシック"/>
              </a:rPr>
              <a:pPr/>
              <a:t>12</a:t>
            </a:fld>
            <a:endParaRPr lang="en-US" dirty="0">
              <a:ea typeface="ＭＳ Ｐゴシック"/>
              <a:cs typeface="ＭＳ Ｐゴシック"/>
            </a:endParaRPr>
          </a:p>
        </p:txBody>
      </p:sp>
    </p:spTree>
    <p:extLst>
      <p:ext uri="{BB962C8B-B14F-4D97-AF65-F5344CB8AC3E}">
        <p14:creationId xmlns:p14="http://schemas.microsoft.com/office/powerpoint/2010/main" val="1718057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7"/>
          <p:cNvSpPr>
            <a:spLocks noGrp="1" noChangeArrowheads="1"/>
          </p:cNvSpPr>
          <p:nvPr>
            <p:ph type="sldNum" sz="quarter" idx="5"/>
          </p:nvPr>
        </p:nvSpPr>
        <p:spPr>
          <a:noFill/>
        </p:spPr>
        <p:txBody>
          <a:bodyPr/>
          <a:lstStyle/>
          <a:p>
            <a:fld id="{FA360425-A23D-4CC1-AF30-29B214E18773}" type="slidenum">
              <a:rPr lang="en-US" smtClean="0">
                <a:ea typeface="ＭＳ Ｐゴシック"/>
                <a:cs typeface="ＭＳ Ｐゴシック"/>
              </a:rPr>
              <a:pPr/>
              <a:t>13</a:t>
            </a:fld>
            <a:endParaRPr lang="en-US" dirty="0">
              <a:ea typeface="ＭＳ Ｐゴシック"/>
              <a:cs typeface="ＭＳ Ｐゴシック"/>
            </a:endParaRPr>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We</a:t>
            </a:r>
            <a:r>
              <a:rPr lang="en-US" baseline="0" dirty="0">
                <a:ea typeface="ＭＳ Ｐゴシック"/>
                <a:cs typeface="ＭＳ Ｐゴシック"/>
              </a:rPr>
              <a:t> t</a:t>
            </a:r>
            <a:r>
              <a:rPr lang="en-US" dirty="0">
                <a:ea typeface="ＭＳ Ｐゴシック"/>
                <a:cs typeface="ＭＳ Ｐゴシック"/>
              </a:rPr>
              <a:t>alked about this in TFC.</a:t>
            </a:r>
          </a:p>
          <a:p>
            <a:pPr eaLnBrk="1" hangingPunct="1"/>
            <a:r>
              <a:rPr lang="en-US" b="1" dirty="0">
                <a:ea typeface="ＭＳ Ｐゴシック"/>
                <a:cs typeface="ＭＳ Ｐゴシック"/>
              </a:rPr>
              <a:t>Maintain proper prisoner handling procedures.</a:t>
            </a:r>
          </a:p>
        </p:txBody>
      </p:sp>
    </p:spTree>
    <p:extLst>
      <p:ext uri="{BB962C8B-B14F-4D97-AF65-F5344CB8AC3E}">
        <p14:creationId xmlns:p14="http://schemas.microsoft.com/office/powerpoint/2010/main" val="3908352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p:spPr>
        <p:txBody>
          <a:bodyPr/>
          <a:lstStyle/>
          <a:p>
            <a:fld id="{F1FC45C5-EF8A-4AD1-8017-6E5C2DDEACBC}" type="slidenum">
              <a:rPr lang="en-US" smtClean="0">
                <a:ea typeface="ＭＳ Ｐゴシック"/>
                <a:cs typeface="ＭＳ Ｐゴシック"/>
              </a:rPr>
              <a:pPr/>
              <a:t>14</a:t>
            </a:fld>
            <a:endParaRPr lang="en-US" dirty="0">
              <a:ea typeface="ＭＳ Ｐゴシック"/>
              <a:cs typeface="ＭＳ Ｐゴシック"/>
            </a:endParaRPr>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pPr eaLnBrk="1" hangingPunct="1"/>
            <a:r>
              <a:rPr lang="en-US">
                <a:ea typeface="ＭＳ Ｐゴシック"/>
                <a:cs typeface="ＭＳ Ｐゴシック"/>
              </a:rPr>
              <a:t>Read the text.</a:t>
            </a:r>
            <a:endParaRPr lang="en-US" dirty="0">
              <a:ea typeface="ＭＳ Ｐゴシック"/>
              <a:cs typeface="ＭＳ Ｐゴシック"/>
            </a:endParaRPr>
          </a:p>
        </p:txBody>
      </p:sp>
    </p:spTree>
    <p:extLst>
      <p:ext uri="{BB962C8B-B14F-4D97-AF65-F5344CB8AC3E}">
        <p14:creationId xmlns:p14="http://schemas.microsoft.com/office/powerpoint/2010/main" val="139959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noTextEdit="1"/>
          </p:cNvSpPr>
          <p:nvPr>
            <p:ph type="sldImg"/>
          </p:nvPr>
        </p:nvSpPr>
        <p:spPr>
          <a:ln/>
        </p:spPr>
      </p:sp>
      <p:sp>
        <p:nvSpPr>
          <p:cNvPr id="109570" name="Notes Placeholder 2"/>
          <p:cNvSpPr>
            <a:spLocks noGrp="1"/>
          </p:cNvSpPr>
          <p:nvPr>
            <p:ph type="body" idx="1"/>
          </p:nvPr>
        </p:nvSpPr>
        <p:spPr>
          <a:noFill/>
          <a:ln/>
        </p:spPr>
        <p:txBody>
          <a:bodyPr/>
          <a:lstStyle/>
          <a:p>
            <a:endParaRPr lang="en-US" dirty="0">
              <a:ea typeface="ＭＳ Ｐゴシック"/>
              <a:cs typeface="ＭＳ Ｐゴシック"/>
            </a:endParaRPr>
          </a:p>
        </p:txBody>
      </p:sp>
      <p:sp>
        <p:nvSpPr>
          <p:cNvPr id="109571" name="Slide Number Placeholder 3"/>
          <p:cNvSpPr>
            <a:spLocks noGrp="1"/>
          </p:cNvSpPr>
          <p:nvPr>
            <p:ph type="sldNum" sz="quarter" idx="5"/>
          </p:nvPr>
        </p:nvSpPr>
        <p:spPr>
          <a:noFill/>
        </p:spPr>
        <p:txBody>
          <a:bodyPr/>
          <a:lstStyle/>
          <a:p>
            <a:fld id="{4BEB091C-730B-427F-AA61-3CCD3A297A56}" type="slidenum">
              <a:rPr lang="en-US" smtClean="0">
                <a:ea typeface="ＭＳ Ｐゴシック"/>
                <a:cs typeface="ＭＳ Ｐゴシック"/>
              </a:rPr>
              <a:pPr/>
              <a:t>15</a:t>
            </a:fld>
            <a:endParaRPr lang="en-US" dirty="0">
              <a:ea typeface="ＭＳ Ｐゴシック"/>
              <a:cs typeface="ＭＳ Ｐゴシック"/>
            </a:endParaRPr>
          </a:p>
        </p:txBody>
      </p:sp>
    </p:spTree>
    <p:extLst>
      <p:ext uri="{BB962C8B-B14F-4D97-AF65-F5344CB8AC3E}">
        <p14:creationId xmlns:p14="http://schemas.microsoft.com/office/powerpoint/2010/main" val="3675298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300A033-19FF-4687-A1BD-526ABEE502C8}" type="slidenum">
              <a:rPr lang="en-US" smtClean="0">
                <a:ea typeface="ＭＳ Ｐゴシック"/>
                <a:cs typeface="ＭＳ Ｐゴシック"/>
              </a:rPr>
              <a:pPr/>
              <a:t>2</a:t>
            </a:fld>
            <a:endParaRPr lang="en-US" dirty="0">
              <a:ea typeface="ＭＳ Ｐゴシック"/>
              <a:cs typeface="ＭＳ Ｐゴシック"/>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r>
              <a:rPr lang="en-US" dirty="0">
                <a:ea typeface="ＭＳ Ｐゴシック"/>
                <a:cs typeface="ＭＳ Ｐゴシック"/>
              </a:rPr>
              <a:t>Read text</a:t>
            </a:r>
          </a:p>
        </p:txBody>
      </p:sp>
    </p:spTree>
    <p:extLst>
      <p:ext uri="{BB962C8B-B14F-4D97-AF65-F5344CB8AC3E}">
        <p14:creationId xmlns:p14="http://schemas.microsoft.com/office/powerpoint/2010/main" val="1650516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F31BB771-F8E6-43DD-B3AA-75785C110812}" type="slidenum">
              <a:rPr lang="en-US" smtClean="0">
                <a:ea typeface="ＭＳ Ｐゴシック"/>
                <a:cs typeface="ＭＳ Ｐゴシック"/>
              </a:rPr>
              <a:pPr/>
              <a:t>3</a:t>
            </a:fld>
            <a:endParaRPr lang="en-US" dirty="0">
              <a:ea typeface="ＭＳ Ｐゴシック"/>
              <a:cs typeface="ＭＳ Ｐゴシック"/>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r>
              <a:rPr lang="en-US" sz="1400" dirty="0">
                <a:ea typeface="ＭＳ Ｐゴシック"/>
                <a:cs typeface="ＭＳ Ｐゴシック"/>
              </a:rPr>
              <a:t>Casualty movement/evacuation may occur as a separate moving portion of the operation while the main assault force continues tactical operations, or the casualties may be evacuated along with the main assault force as it exfiltrates from the main objective. </a:t>
            </a:r>
          </a:p>
          <a:p>
            <a:pPr eaLnBrk="1" hangingPunct="1"/>
            <a:endParaRPr lang="en-US" sz="1400" dirty="0">
              <a:ea typeface="ＭＳ Ｐゴシック"/>
              <a:cs typeface="ＭＳ Ｐゴシック"/>
            </a:endParaRPr>
          </a:p>
          <a:p>
            <a:pPr eaLnBrk="1" hangingPunct="1"/>
            <a:r>
              <a:rPr lang="en-US" sz="1400" dirty="0">
                <a:ea typeface="ＭＳ Ｐゴシック"/>
                <a:cs typeface="ＭＳ Ｐゴシック"/>
              </a:rPr>
              <a:t>Pre-mission planning should identify medical facilities and capabilities within the area of operations. Transport times to these facilities by various types of vehicles should also be identified. </a:t>
            </a:r>
          </a:p>
          <a:p>
            <a:pPr eaLnBrk="1" hangingPunct="1"/>
            <a:endParaRPr lang="en-US" sz="1400" dirty="0">
              <a:ea typeface="ＭＳ Ｐゴシック"/>
              <a:cs typeface="ＭＳ Ｐゴシック"/>
            </a:endParaRPr>
          </a:p>
          <a:p>
            <a:pPr eaLnBrk="1" hangingPunct="1"/>
            <a:r>
              <a:rPr lang="en-US" sz="1400" dirty="0">
                <a:ea typeface="ＭＳ Ｐゴシック"/>
                <a:cs typeface="ＭＳ Ｐゴシック"/>
              </a:rPr>
              <a:t>Planning for loading casualties onto mission vehicle assets is important. A single litter patient may occupy space within a tactical vehicle normally occupied by 4 uninjured combatants. Take this into account during planning. It may come down to you and your</a:t>
            </a:r>
            <a:r>
              <a:rPr lang="en-US" sz="1400" baseline="0" dirty="0">
                <a:ea typeface="ＭＳ Ｐゴシック"/>
                <a:cs typeface="ＭＳ Ｐゴシック"/>
              </a:rPr>
              <a:t> unit evacuating casualties, and not Pedro or Dustoff.</a:t>
            </a:r>
            <a:endParaRPr lang="en-US" sz="1400" dirty="0">
              <a:ea typeface="ＭＳ Ｐゴシック"/>
              <a:cs typeface="ＭＳ Ｐゴシック"/>
            </a:endParaRPr>
          </a:p>
          <a:p>
            <a:pPr eaLnBrk="1" hangingPunct="1"/>
            <a:endParaRPr lang="en-US" dirty="0">
              <a:ea typeface="ＭＳ Ｐゴシック"/>
              <a:cs typeface="ＭＳ Ｐゴシック"/>
            </a:endParaRPr>
          </a:p>
        </p:txBody>
      </p:sp>
    </p:spTree>
    <p:extLst>
      <p:ext uri="{BB962C8B-B14F-4D97-AF65-F5344CB8AC3E}">
        <p14:creationId xmlns:p14="http://schemas.microsoft.com/office/powerpoint/2010/main" val="987864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Joint Theater Trauma System is deployed, the</a:t>
            </a:r>
            <a:r>
              <a:rPr lang="en-US" baseline="0" dirty="0"/>
              <a:t> goal we strive for is to provide medical personnel with advanced trauma care training and more sophisticated medical gear to manage casualty care on evacuation platforms. </a:t>
            </a:r>
            <a:endParaRPr lang="en-US" dirty="0"/>
          </a:p>
        </p:txBody>
      </p:sp>
      <p:sp>
        <p:nvSpPr>
          <p:cNvPr id="4" name="Slide Number Placeholder 3"/>
          <p:cNvSpPr>
            <a:spLocks noGrp="1"/>
          </p:cNvSpPr>
          <p:nvPr>
            <p:ph type="sldNum" sz="quarter" idx="10"/>
          </p:nvPr>
        </p:nvSpPr>
        <p:spPr/>
        <p:txBody>
          <a:bodyPr/>
          <a:lstStyle/>
          <a:p>
            <a:pPr>
              <a:defRPr/>
            </a:pPr>
            <a:fld id="{2C3FC20C-F398-4A6A-B064-E3E106ECD09A}" type="slidenum">
              <a:rPr lang="en-US" smtClean="0"/>
              <a:pPr>
                <a:defRPr/>
              </a:pPr>
              <a:t>4</a:t>
            </a:fld>
            <a:endParaRPr lang="en-US" dirty="0"/>
          </a:p>
        </p:txBody>
      </p:sp>
    </p:spTree>
    <p:extLst>
      <p:ext uri="{BB962C8B-B14F-4D97-AF65-F5344CB8AC3E}">
        <p14:creationId xmlns:p14="http://schemas.microsoft.com/office/powerpoint/2010/main" val="1400696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C3FC20C-F398-4A6A-B064-E3E106ECD09A}" type="slidenum">
              <a:rPr lang="en-US" smtClean="0"/>
              <a:pPr>
                <a:defRPr/>
              </a:pPr>
              <a:t>5</a:t>
            </a:fld>
            <a:endParaRPr lang="en-US" dirty="0"/>
          </a:p>
        </p:txBody>
      </p:sp>
    </p:spTree>
    <p:extLst>
      <p:ext uri="{BB962C8B-B14F-4D97-AF65-F5344CB8AC3E}">
        <p14:creationId xmlns:p14="http://schemas.microsoft.com/office/powerpoint/2010/main" val="1763259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things to remember if you should have</a:t>
            </a:r>
            <a:r>
              <a:rPr lang="en-US" baseline="0" dirty="0"/>
              <a:t> to care for a casualty during evacuation.</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Read the guidelines.</a:t>
            </a:r>
          </a:p>
          <a:p>
            <a:endParaRPr lang="en-US" dirty="0"/>
          </a:p>
        </p:txBody>
      </p:sp>
      <p:sp>
        <p:nvSpPr>
          <p:cNvPr id="4" name="Slide Number Placeholder 3"/>
          <p:cNvSpPr>
            <a:spLocks noGrp="1"/>
          </p:cNvSpPr>
          <p:nvPr>
            <p:ph type="sldNum" sz="quarter" idx="10"/>
          </p:nvPr>
        </p:nvSpPr>
        <p:spPr/>
        <p:txBody>
          <a:bodyPr/>
          <a:lstStyle/>
          <a:p>
            <a:pPr>
              <a:defRPr/>
            </a:pPr>
            <a:fld id="{2C3FC20C-F398-4A6A-B064-E3E106ECD09A}" type="slidenum">
              <a:rPr lang="en-US" smtClean="0"/>
              <a:pPr>
                <a:defRPr/>
              </a:pPr>
              <a:t>6</a:t>
            </a:fld>
            <a:endParaRPr lang="en-US" dirty="0"/>
          </a:p>
        </p:txBody>
      </p:sp>
    </p:spTree>
    <p:extLst>
      <p:ext uri="{BB962C8B-B14F-4D97-AF65-F5344CB8AC3E}">
        <p14:creationId xmlns:p14="http://schemas.microsoft.com/office/powerpoint/2010/main" val="3499600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text.</a:t>
            </a:r>
          </a:p>
        </p:txBody>
      </p:sp>
      <p:sp>
        <p:nvSpPr>
          <p:cNvPr id="4" name="Slide Number Placeholder 3"/>
          <p:cNvSpPr>
            <a:spLocks noGrp="1"/>
          </p:cNvSpPr>
          <p:nvPr>
            <p:ph type="sldNum" sz="quarter" idx="10"/>
          </p:nvPr>
        </p:nvSpPr>
        <p:spPr/>
        <p:txBody>
          <a:bodyPr/>
          <a:lstStyle/>
          <a:p>
            <a:pPr>
              <a:defRPr/>
            </a:pPr>
            <a:fld id="{2C3FC20C-F398-4A6A-B064-E3E106ECD09A}" type="slidenum">
              <a:rPr lang="en-US" smtClean="0"/>
              <a:pPr>
                <a:defRPr/>
              </a:pPr>
              <a:t>7</a:t>
            </a:fld>
            <a:endParaRPr lang="en-US" dirty="0"/>
          </a:p>
        </p:txBody>
      </p:sp>
    </p:spTree>
    <p:extLst>
      <p:ext uri="{BB962C8B-B14F-4D97-AF65-F5344CB8AC3E}">
        <p14:creationId xmlns:p14="http://schemas.microsoft.com/office/powerpoint/2010/main" val="285393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A882CFFA-72A2-4C74-8374-9B782649134C}" type="slidenum">
              <a:rPr lang="en-US" smtClean="0">
                <a:ea typeface="ＭＳ Ｐゴシック"/>
                <a:cs typeface="ＭＳ Ｐゴシック"/>
              </a:rPr>
              <a:pPr/>
              <a:t>8</a:t>
            </a:fld>
            <a:endParaRPr lang="en-US" dirty="0">
              <a:ea typeface="ＭＳ Ｐゴシック"/>
              <a:cs typeface="ＭＳ Ｐゴシック"/>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marL="0" lvl="1" eaLnBrk="1" hangingPunct="1"/>
            <a:r>
              <a:rPr lang="en-US" sz="1000" dirty="0">
                <a:ea typeface="ＭＳ Ｐゴシック"/>
              </a:rPr>
              <a:t>Consider tension pneumothorax in casualties with chest or abdominal injuries and progressive respiratory distress. </a:t>
            </a:r>
          </a:p>
          <a:p>
            <a:pPr marL="0" lvl="1" eaLnBrk="1" hangingPunct="1"/>
            <a:endParaRPr lang="en-US" sz="1000" dirty="0">
              <a:ea typeface="ＭＳ Ｐゴシック"/>
            </a:endParaRPr>
          </a:p>
          <a:p>
            <a:pPr marL="0" lvl="1" eaLnBrk="1" hangingPunct="1"/>
            <a:r>
              <a:rPr lang="en-US" sz="1000" dirty="0">
                <a:ea typeface="ＭＳ Ｐゴシック"/>
              </a:rPr>
              <a:t>If a helicopter</a:t>
            </a:r>
            <a:r>
              <a:rPr lang="en-US" sz="1000" baseline="0" dirty="0">
                <a:ea typeface="ＭＳ Ｐゴシック"/>
              </a:rPr>
              <a:t> is your evacuation platform, or if you have to drive over mountainous terrain, the ambient atmospheric pressure will drop as you ascend. This will allow air trapped in a casualty’s chest cavity to expand, possibly resulting in a tension pneumothorax. If a chest seal has been used to dress a penetrating chest wound, you can try burping or temporarily removing the chest seal to relieve the trapped air. Moving to a lower altitude can help by reducing the volume of the trapped air.</a:t>
            </a:r>
          </a:p>
        </p:txBody>
      </p:sp>
    </p:spTree>
    <p:extLst>
      <p:ext uri="{BB962C8B-B14F-4D97-AF65-F5344CB8AC3E}">
        <p14:creationId xmlns:p14="http://schemas.microsoft.com/office/powerpoint/2010/main" val="294668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dressing or tourniquet</a:t>
            </a:r>
            <a:r>
              <a:rPr lang="en-US" baseline="0" dirty="0"/>
              <a:t> that has been applied to control bleeding may fail at any time. For example, tourniquets may loosen or the casualty’s blood pressure may improve. Any treatment that you apply to control bleeding must be checked again and again until you turn the casualty over to a higher level of medical care.</a:t>
            </a:r>
            <a:endParaRPr lang="en-US" dirty="0"/>
          </a:p>
        </p:txBody>
      </p:sp>
      <p:sp>
        <p:nvSpPr>
          <p:cNvPr id="4" name="Slide Number Placeholder 3"/>
          <p:cNvSpPr>
            <a:spLocks noGrp="1"/>
          </p:cNvSpPr>
          <p:nvPr>
            <p:ph type="sldNum" sz="quarter" idx="10"/>
          </p:nvPr>
        </p:nvSpPr>
        <p:spPr/>
        <p:txBody>
          <a:bodyPr/>
          <a:lstStyle/>
          <a:p>
            <a:pPr>
              <a:defRPr/>
            </a:pPr>
            <a:fld id="{2C3FC20C-F398-4A6A-B064-E3E106ECD09A}" type="slidenum">
              <a:rPr lang="en-US" smtClean="0"/>
              <a:pPr>
                <a:defRPr/>
              </a:pPr>
              <a:t>9</a:t>
            </a:fld>
            <a:endParaRPr lang="en-US" dirty="0"/>
          </a:p>
        </p:txBody>
      </p:sp>
    </p:spTree>
    <p:extLst>
      <p:ext uri="{BB962C8B-B14F-4D97-AF65-F5344CB8AC3E}">
        <p14:creationId xmlns:p14="http://schemas.microsoft.com/office/powerpoint/2010/main" val="126431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6" name="Slide Number Placeholder 9"/>
          <p:cNvSpPr>
            <a:spLocks noGrp="1"/>
          </p:cNvSpPr>
          <p:nvPr>
            <p:ph type="sldNum" sz="quarter" idx="12"/>
          </p:nvPr>
        </p:nvSpPr>
        <p:spPr/>
        <p:txBody>
          <a:bodyPr/>
          <a:lstStyle>
            <a:lvl1pPr>
              <a:defRPr/>
            </a:lvl1pPr>
          </a:lstStyle>
          <a:p>
            <a:pPr>
              <a:defRPr/>
            </a:pPr>
            <a:fld id="{76044E28-0496-4EC3-9C8E-A86D85379CF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7"/>
          <p:cNvSpPr>
            <a:spLocks noGrp="1"/>
          </p:cNvSpPr>
          <p:nvPr>
            <p:ph type="sldNum" sz="quarter" idx="10"/>
          </p:nvPr>
        </p:nvSpPr>
        <p:spPr/>
        <p:txBody>
          <a:bodyPr rtlCol="0"/>
          <a:lstStyle>
            <a:lvl1pPr>
              <a:defRPr>
                <a:latin typeface="Times New Roman" pitchFamily="18" charset="0"/>
                <a:ea typeface="ＭＳ Ｐゴシック" charset="-128"/>
                <a:cs typeface="Times New Roman" pitchFamily="18" charset="0"/>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212EF8D-FE72-43F8-B348-7F89D412A68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68580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7EC1649-E4C9-4A00-A60B-9380E208613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82296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atin typeface="Arial" charset="0"/>
                <a:ea typeface="ＭＳ Ｐゴシック" charset="-128"/>
                <a:cs typeface="+mn-cs"/>
              </a:defRPr>
            </a:lvl1pPr>
          </a:lstStyle>
          <a:p>
            <a:pPr>
              <a:defRPr/>
            </a:pPr>
            <a:endParaRPr lang="en-US" dirty="0"/>
          </a:p>
        </p:txBody>
      </p:sp>
      <p:sp>
        <p:nvSpPr>
          <p:cNvPr id="4" name="Slide Number Placeholder 3"/>
          <p:cNvSpPr>
            <a:spLocks noGrp="1"/>
          </p:cNvSpPr>
          <p:nvPr>
            <p:ph type="sldNum" sz="quarter" idx="11"/>
          </p:nvPr>
        </p:nvSpPr>
        <p:spPr>
          <a:xfrm>
            <a:off x="6553200" y="6248400"/>
            <a:ext cx="1905000" cy="457200"/>
          </a:xfrm>
        </p:spPr>
        <p:txBody>
          <a:bodyPr/>
          <a:lstStyle>
            <a:lvl1pPr>
              <a:defRPr/>
            </a:lvl1pPr>
          </a:lstStyle>
          <a:p>
            <a:pPr>
              <a:defRPr/>
            </a:pPr>
            <a:fld id="{2D3BDBFB-8373-4318-895D-66DEB953D27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7"/>
          <p:cNvSpPr>
            <a:spLocks noGrp="1"/>
          </p:cNvSpPr>
          <p:nvPr>
            <p:ph type="sldNum" sz="quarter" idx="10"/>
          </p:nvPr>
        </p:nvSpPr>
        <p:spPr/>
        <p:txBody>
          <a:bodyPr/>
          <a:lstStyle>
            <a:lvl1pPr>
              <a:defRPr/>
            </a:lvl1pPr>
          </a:lstStyle>
          <a:p>
            <a:pPr>
              <a:defRPr/>
            </a:pPr>
            <a:fld id="{A3A1228F-D465-4B0A-AA47-0B815811BB7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7"/>
          <p:cNvSpPr>
            <a:spLocks noGrp="1"/>
          </p:cNvSpPr>
          <p:nvPr>
            <p:ph type="sldNum" sz="quarter" idx="10"/>
          </p:nvPr>
        </p:nvSpPr>
        <p:spPr/>
        <p:txBody>
          <a:bodyPr/>
          <a:lstStyle>
            <a:lvl1pPr>
              <a:defRPr/>
            </a:lvl1pPr>
          </a:lstStyle>
          <a:p>
            <a:pPr>
              <a:defRPr/>
            </a:pPr>
            <a:fld id="{112882D1-2212-48DD-B12F-CC9D79C2453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7"/>
          <p:cNvSpPr>
            <a:spLocks noGrp="1"/>
          </p:cNvSpPr>
          <p:nvPr>
            <p:ph type="sldNum" sz="quarter" idx="10"/>
          </p:nvPr>
        </p:nvSpPr>
        <p:spPr/>
        <p:txBody>
          <a:bodyPr/>
          <a:lstStyle>
            <a:lvl1pPr>
              <a:defRPr/>
            </a:lvl1pPr>
          </a:lstStyle>
          <a:p>
            <a:pPr>
              <a:defRPr/>
            </a:pPr>
            <a:fld id="{E3473590-DD70-4561-9183-93E6CA93761F}"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0"/>
          <p:cNvSpPr>
            <a:spLocks noGrp="1"/>
          </p:cNvSpPr>
          <p:nvPr>
            <p:ph type="sldNum" sz="quarter" idx="10"/>
          </p:nvPr>
        </p:nvSpPr>
        <p:spPr/>
        <p:txBody>
          <a:bodyPr rtlCol="0"/>
          <a:lstStyle>
            <a:lvl1pPr>
              <a:defRPr>
                <a:latin typeface="Times New Roman" pitchFamily="18" charset="0"/>
                <a:ea typeface="ＭＳ Ｐゴシック" charset="-128"/>
                <a:cs typeface="Times New Roman" pitchFamily="18" charset="0"/>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6"/>
          <p:cNvSpPr>
            <a:spLocks noGrp="1"/>
          </p:cNvSpPr>
          <p:nvPr>
            <p:ph type="sldNum" sz="quarter" idx="10"/>
          </p:nvPr>
        </p:nvSpPr>
        <p:spPr/>
        <p:txBody>
          <a:bodyPr rtlCol="0"/>
          <a:lstStyle>
            <a:lvl1pPr>
              <a:defRPr>
                <a:latin typeface="Times New Roman" pitchFamily="18" charset="0"/>
                <a:ea typeface="ＭＳ Ｐゴシック" charset="-128"/>
                <a:cs typeface="Times New Roman" pitchFamily="18" charset="0"/>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rtlCol="0"/>
          <a:lstStyle>
            <a:lvl1pPr>
              <a:defRPr>
                <a:latin typeface="Times New Roman" pitchFamily="18" charset="0"/>
                <a:ea typeface="ＭＳ Ｐゴシック" charset="-128"/>
                <a:cs typeface="Times New Roman" pitchFamily="18" charset="0"/>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8"/>
          <p:cNvSpPr>
            <a:spLocks noGrp="1"/>
          </p:cNvSpPr>
          <p:nvPr>
            <p:ph type="sldNum" sz="quarter" idx="10"/>
          </p:nvPr>
        </p:nvSpPr>
        <p:spPr/>
        <p:txBody>
          <a:bodyPr rtlCol="0"/>
          <a:lstStyle>
            <a:lvl1pPr>
              <a:defRPr>
                <a:latin typeface="Times New Roman" pitchFamily="18" charset="0"/>
                <a:ea typeface="ＭＳ Ｐゴシック" charset="-128"/>
                <a:cs typeface="Times New Roman" pitchFamily="18" charset="0"/>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7"/>
          <p:cNvSpPr>
            <a:spLocks noGrp="1"/>
          </p:cNvSpPr>
          <p:nvPr>
            <p:ph type="sldNum" sz="quarter" idx="10"/>
          </p:nvPr>
        </p:nvSpPr>
        <p:spPr/>
        <p:txBody>
          <a:bodyPr/>
          <a:lstStyle>
            <a:lvl1pPr>
              <a:defRPr/>
            </a:lvl1pPr>
          </a:lstStyle>
          <a:p>
            <a:pPr>
              <a:defRPr/>
            </a:pPr>
            <a:fld id="{0B340BF8-895B-4A7A-BD10-2182BF4DC77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2400" b="1">
                <a:latin typeface="Times New Roman" pitchFamily="-84" charset="0"/>
                <a:ea typeface="ＭＳ Ｐゴシック" pitchFamily="-84" charset="-128"/>
                <a:cs typeface="Times New Roman" pitchFamily="-84" charset="0"/>
              </a:defRPr>
            </a:lvl1pPr>
          </a:lstStyle>
          <a:p>
            <a:pPr>
              <a:defRPr/>
            </a:pPr>
            <a:fld id="{F8F0A7BC-050E-4713-966C-C9799FCB7211}" type="slidenum">
              <a:rPr lang="en-US"/>
              <a:pPr>
                <a:defRPr/>
              </a:pPr>
              <a:t>‹#›</a:t>
            </a:fld>
            <a:endParaRPr lang="en-US" dirty="0"/>
          </a:p>
        </p:txBody>
      </p:sp>
      <p:pic>
        <p:nvPicPr>
          <p:cNvPr id="1029" name="Picture 10" descr="TCCC Logo 091104 (C)"/>
          <p:cNvPicPr>
            <a:picLocks noChangeAspect="1" noChangeArrowheads="1"/>
          </p:cNvPicPr>
          <p:nvPr userDrawn="1"/>
        </p:nvPicPr>
        <p:blipFill>
          <a:blip r:embed="rId15"/>
          <a:srcRect/>
          <a:stretch>
            <a:fillRect/>
          </a:stretch>
        </p:blipFill>
        <p:spPr bwMode="auto">
          <a:xfrm>
            <a:off x="61913" y="52388"/>
            <a:ext cx="1233487" cy="12430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1" r:id="rId1"/>
    <p:sldLayoutId id="2147483690" r:id="rId2"/>
    <p:sldLayoutId id="2147483689" r:id="rId3"/>
    <p:sldLayoutId id="2147483688" r:id="rId4"/>
    <p:sldLayoutId id="2147483692" r:id="rId5"/>
    <p:sldLayoutId id="2147483693" r:id="rId6"/>
    <p:sldLayoutId id="2147483694" r:id="rId7"/>
    <p:sldLayoutId id="2147483695" r:id="rId8"/>
    <p:sldLayoutId id="2147483687" r:id="rId9"/>
    <p:sldLayoutId id="2147483696" r:id="rId10"/>
    <p:sldLayoutId id="2147483697" r:id="rId11"/>
    <p:sldLayoutId id="2147483698" r:id="rId12"/>
    <p:sldLayoutId id="2147483699" r:id="rId13"/>
  </p:sldLayoutIdLst>
  <p:hf sldNum="0" hdr="0" ftr="0" dt="0"/>
  <p:txStyles>
    <p:titleStyle>
      <a:lvl1pPr algn="ctr" rtl="0" eaLnBrk="0" fontAlgn="base" hangingPunct="0">
        <a:spcBef>
          <a:spcPct val="0"/>
        </a:spcBef>
        <a:spcAft>
          <a:spcPct val="0"/>
        </a:spcAft>
        <a:defRPr sz="4000" b="1" kern="1200">
          <a:solidFill>
            <a:schemeClr val="tx1"/>
          </a:solidFill>
          <a:latin typeface="Times New Roman" pitchFamily="18" charset="0"/>
          <a:ea typeface="Times New Roman" pitchFamily="-84" charset="0"/>
          <a:cs typeface="Times New Roman" pitchFamily="18" charset="0"/>
        </a:defRPr>
      </a:lvl1pPr>
      <a:lvl2pPr algn="ctr" rtl="0" eaLnBrk="0" fontAlgn="base" hangingPunct="0">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2pPr>
      <a:lvl3pPr algn="ctr" rtl="0" eaLnBrk="0" fontAlgn="base" hangingPunct="0">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3pPr>
      <a:lvl4pPr algn="ctr" rtl="0" eaLnBrk="0" fontAlgn="base" hangingPunct="0">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4pPr>
      <a:lvl5pPr algn="ctr" rtl="0" eaLnBrk="0" fontAlgn="base" hangingPunct="0">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5pPr>
      <a:lvl6pPr marL="457200" algn="ctr" rtl="0" fontAlgn="base">
        <a:spcBef>
          <a:spcPct val="0"/>
        </a:spcBef>
        <a:spcAft>
          <a:spcPct val="0"/>
        </a:spcAft>
        <a:defRPr sz="4000" b="1">
          <a:solidFill>
            <a:schemeClr val="tx1"/>
          </a:solidFill>
          <a:latin typeface="Times New Roman" pitchFamily="18" charset="0"/>
          <a:cs typeface="Times New Roman" pitchFamily="18" charset="0"/>
        </a:defRPr>
      </a:lvl6pPr>
      <a:lvl7pPr marL="914400" algn="ctr" rtl="0" fontAlgn="base">
        <a:spcBef>
          <a:spcPct val="0"/>
        </a:spcBef>
        <a:spcAft>
          <a:spcPct val="0"/>
        </a:spcAft>
        <a:defRPr sz="4000" b="1">
          <a:solidFill>
            <a:schemeClr val="tx1"/>
          </a:solidFill>
          <a:latin typeface="Times New Roman" pitchFamily="18" charset="0"/>
          <a:cs typeface="Times New Roman" pitchFamily="18" charset="0"/>
        </a:defRPr>
      </a:lvl7pPr>
      <a:lvl8pPr marL="1371600" algn="ctr" rtl="0" fontAlgn="base">
        <a:spcBef>
          <a:spcPct val="0"/>
        </a:spcBef>
        <a:spcAft>
          <a:spcPct val="0"/>
        </a:spcAft>
        <a:defRPr sz="4000" b="1">
          <a:solidFill>
            <a:schemeClr val="tx1"/>
          </a:solidFill>
          <a:latin typeface="Times New Roman" pitchFamily="18" charset="0"/>
          <a:cs typeface="Times New Roman" pitchFamily="18" charset="0"/>
        </a:defRPr>
      </a:lvl8pPr>
      <a:lvl9pPr marL="1828800" algn="ctr" rtl="0" fontAlgn="base">
        <a:spcBef>
          <a:spcPct val="0"/>
        </a:spcBef>
        <a:spcAft>
          <a:spcPct val="0"/>
        </a:spcAft>
        <a:defRPr sz="4000" b="1">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Times New Roman" pitchFamily="-84" charset="0"/>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Times New Roman" pitchFamily="-84" charset="0"/>
          <a:cs typeface="Times New Roman" pitchFamily="18"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Times New Roman" pitchFamily="-84" charset="0"/>
          <a:cs typeface="Times New Roman" pitchFamily="18"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1371600" y="5534025"/>
            <a:ext cx="6400800" cy="1066800"/>
          </a:xfrm>
        </p:spPr>
        <p:txBody>
          <a:bodyPr rtlCol="0">
            <a:normAutofit fontScale="92500"/>
          </a:bodyPr>
          <a:lstStyle/>
          <a:p>
            <a:pPr eaLnBrk="1" fontAlgn="auto" hangingPunct="1">
              <a:spcAft>
                <a:spcPts val="0"/>
              </a:spcAft>
              <a:buFont typeface="Arial" pitchFamily="34" charset="0"/>
              <a:buNone/>
              <a:defRPr/>
            </a:pPr>
            <a:r>
              <a:rPr lang="en-US" sz="4800" b="1" dirty="0">
                <a:ea typeface="ＭＳ Ｐゴシック"/>
                <a:cs typeface="ＭＳ Ｐゴシック"/>
              </a:rPr>
              <a:t> </a:t>
            </a:r>
            <a:r>
              <a:rPr lang="en-US" sz="4800" b="1" dirty="0">
                <a:solidFill>
                  <a:schemeClr val="tx1"/>
                </a:solidFill>
                <a:ea typeface="ＭＳ Ｐゴシック"/>
                <a:cs typeface="ＭＳ Ｐゴシック"/>
              </a:rPr>
              <a:t>Tactical Evacuation Care</a:t>
            </a:r>
          </a:p>
        </p:txBody>
      </p:sp>
      <p:sp>
        <p:nvSpPr>
          <p:cNvPr id="19458" name="Rectangle 2"/>
          <p:cNvSpPr>
            <a:spLocks noGrp="1" noChangeArrowheads="1"/>
          </p:cNvSpPr>
          <p:nvPr>
            <p:ph type="title"/>
          </p:nvPr>
        </p:nvSpPr>
        <p:spPr>
          <a:xfrm>
            <a:off x="-1" y="9526"/>
            <a:ext cx="9144000" cy="2200274"/>
          </a:xfrm>
          <a:solidFill>
            <a:schemeClr val="bg1"/>
          </a:solidFill>
        </p:spPr>
        <p:txBody>
          <a:bodyPr/>
          <a:lstStyle/>
          <a:p>
            <a:pPr eaLnBrk="1" hangingPunct="1">
              <a:spcBef>
                <a:spcPts val="1200"/>
              </a:spcBef>
            </a:pPr>
            <a:br>
              <a:rPr lang="en-US" sz="2800" dirty="0">
                <a:ea typeface="ＭＳ Ｐゴシック"/>
                <a:cs typeface="ＭＳ Ｐゴシック"/>
              </a:rPr>
            </a:br>
            <a:r>
              <a:rPr lang="en-US" sz="2800" dirty="0">
                <a:ea typeface="ＭＳ Ｐゴシック"/>
                <a:cs typeface="ＭＳ Ｐゴシック"/>
              </a:rPr>
              <a:t>Tactical Combat Casualty Care for All Combatants</a:t>
            </a:r>
            <a:br>
              <a:rPr lang="en-US" sz="2800" dirty="0">
                <a:ea typeface="ＭＳ Ｐゴシック"/>
                <a:cs typeface="ＭＳ Ｐゴシック"/>
              </a:rPr>
            </a:br>
            <a:r>
              <a:rPr lang="en-US" sz="2800" dirty="0">
                <a:ea typeface="ＭＳ Ｐゴシック"/>
                <a:cs typeface="ＭＳ Ｐゴシック"/>
              </a:rPr>
              <a:t>August 2017</a:t>
            </a:r>
            <a:br>
              <a:rPr lang="en-US" sz="2400" dirty="0">
                <a:ea typeface="ＭＳ Ｐゴシック"/>
                <a:cs typeface="ＭＳ Ｐゴシック"/>
              </a:rPr>
            </a:br>
            <a:br>
              <a:rPr lang="en-US" sz="2400" dirty="0">
                <a:ea typeface="ＭＳ Ｐゴシック"/>
                <a:cs typeface="ＭＳ Ｐゴシック"/>
              </a:rPr>
            </a:br>
            <a:r>
              <a:rPr lang="en-US" sz="2400" dirty="0">
                <a:ea typeface="ＭＳ Ｐゴシック"/>
                <a:cs typeface="ＭＳ Ｐゴシック"/>
              </a:rPr>
              <a:t>(Based on TCCC-MP Guidelines 170131)</a:t>
            </a:r>
            <a:endParaRPr lang="en-US" dirty="0">
              <a:ea typeface="ＭＳ Ｐゴシック"/>
              <a:cs typeface="ＭＳ Ｐゴシック"/>
            </a:endParaRPr>
          </a:p>
        </p:txBody>
      </p:sp>
      <p:pic>
        <p:nvPicPr>
          <p:cNvPr id="19459" name="Picture 7" descr="TCCC Logo 091104 (C)"/>
          <p:cNvPicPr>
            <a:picLocks noChangeAspect="1" noChangeArrowheads="1"/>
          </p:cNvPicPr>
          <p:nvPr/>
        </p:nvPicPr>
        <p:blipFill>
          <a:blip r:embed="rId3" cstate="print"/>
          <a:srcRect/>
          <a:stretch>
            <a:fillRect/>
          </a:stretch>
        </p:blipFill>
        <p:spPr bwMode="auto">
          <a:xfrm>
            <a:off x="3011714" y="2486025"/>
            <a:ext cx="3120571" cy="3048000"/>
          </a:xfrm>
          <a:prstGeom prst="rect">
            <a:avLst/>
          </a:prstGeom>
          <a:noFill/>
          <a:ln w="9525">
            <a:noFill/>
            <a:miter lim="800000"/>
            <a:headEnd/>
            <a:tailEnd/>
          </a:ln>
        </p:spPr>
      </p:pic>
    </p:spTree>
    <p:extLst>
      <p:ext uri="{BB962C8B-B14F-4D97-AF65-F5344CB8AC3E}">
        <p14:creationId xmlns:p14="http://schemas.microsoft.com/office/powerpoint/2010/main" val="2356760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Content Placeholder 2"/>
          <p:cNvSpPr>
            <a:spLocks noGrp="1"/>
          </p:cNvSpPr>
          <p:nvPr>
            <p:ph idx="4294967295"/>
          </p:nvPr>
        </p:nvSpPr>
        <p:spPr>
          <a:xfrm>
            <a:off x="457200" y="1752600"/>
            <a:ext cx="8229600" cy="4525963"/>
          </a:xfrm>
        </p:spPr>
        <p:txBody>
          <a:bodyPr/>
          <a:lstStyle/>
          <a:p>
            <a:pPr eaLnBrk="1" hangingPunct="1">
              <a:buFontTx/>
              <a:buNone/>
            </a:pPr>
            <a:r>
              <a:rPr lang="en-US" sz="2400" dirty="0"/>
              <a:t>Remember to keep the casualty on an insulated surface or get him/her on one as soon as possible.</a:t>
            </a:r>
          </a:p>
          <a:p>
            <a:pPr eaLnBrk="1" hangingPunct="1">
              <a:buFontTx/>
              <a:buNone/>
            </a:pPr>
            <a:r>
              <a:rPr lang="en-US" sz="2400" dirty="0"/>
              <a:t>Apply the Ready-Heat Blanket from the Hypothermia Prevention and Management Kit (HPMK), to the casualty’s torso (</a:t>
            </a:r>
            <a:r>
              <a:rPr lang="en-US" sz="2400" u="sng" dirty="0"/>
              <a:t>not directly on the skin</a:t>
            </a:r>
            <a:r>
              <a:rPr lang="en-US" sz="2400" dirty="0"/>
              <a:t>) and cover the casualty with the Heat-Reflective Shell (HRS). </a:t>
            </a:r>
          </a:p>
        </p:txBody>
      </p:sp>
      <p:pic>
        <p:nvPicPr>
          <p:cNvPr id="81922" name="Picture 3" descr="80-0027_HPMK.png"/>
          <p:cNvPicPr>
            <a:picLocks noChangeAspect="1"/>
          </p:cNvPicPr>
          <p:nvPr/>
        </p:nvPicPr>
        <p:blipFill>
          <a:blip r:embed="rId3"/>
          <a:srcRect/>
          <a:stretch>
            <a:fillRect/>
          </a:stretch>
        </p:blipFill>
        <p:spPr bwMode="auto">
          <a:xfrm>
            <a:off x="1447800" y="3695700"/>
            <a:ext cx="5715000" cy="3162300"/>
          </a:xfrm>
          <a:prstGeom prst="rect">
            <a:avLst/>
          </a:prstGeom>
          <a:noFill/>
          <a:ln w="9525">
            <a:noFill/>
            <a:miter lim="800000"/>
            <a:headEnd/>
            <a:tailEnd/>
          </a:ln>
        </p:spPr>
      </p:pic>
      <p:sp>
        <p:nvSpPr>
          <p:cNvPr id="6" name="Title 1"/>
          <p:cNvSpPr txBox="1">
            <a:spLocks/>
          </p:cNvSpPr>
          <p:nvPr/>
        </p:nvSpPr>
        <p:spPr>
          <a:xfrm>
            <a:off x="1447800" y="76200"/>
            <a:ext cx="7696200" cy="1143000"/>
          </a:xfrm>
          <a:prstGeom prst="rect">
            <a:avLst/>
          </a:prstGeom>
        </p:spPr>
        <p:txBody>
          <a:bodyPr anchor="ctr">
            <a:normAutofit fontScale="90000" lnSpcReduction="10000"/>
          </a:bodyPr>
          <a:lstStyle>
            <a:lvl1pPr algn="ctr" defTabSz="914400" rtl="0" eaLnBrk="1" latinLnBrk="0" hangingPunct="1">
              <a:spcBef>
                <a:spcPct val="0"/>
              </a:spcBef>
              <a:buNone/>
              <a:defRPr sz="4000" b="1" kern="1200">
                <a:solidFill>
                  <a:schemeClr val="tx1"/>
                </a:solidFill>
                <a:latin typeface="Times New Roman" pitchFamily="18" charset="0"/>
                <a:ea typeface="+mj-ea"/>
                <a:cs typeface="Times New Roman" pitchFamily="18" charset="0"/>
              </a:defRPr>
            </a:lvl1pPr>
          </a:lstStyle>
          <a:p>
            <a:pPr>
              <a:defRPr/>
            </a:pPr>
            <a:r>
              <a:rPr lang="en-US" dirty="0"/>
              <a:t>Hypothermia Prevention </a:t>
            </a:r>
            <a:br>
              <a:rPr lang="en-US" dirty="0"/>
            </a:br>
            <a:r>
              <a:rPr lang="en-US" dirty="0"/>
              <a:t>in TACEVAC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1371600" y="76200"/>
            <a:ext cx="7064375" cy="1143000"/>
          </a:xfrm>
        </p:spPr>
        <p:txBody>
          <a:bodyPr/>
          <a:lstStyle/>
          <a:p>
            <a:pPr eaLnBrk="1" hangingPunct="1"/>
            <a:r>
              <a:rPr lang="en-US" sz="3600" dirty="0"/>
              <a:t>Remember: Prevention of Hypothermia in Helicopters!</a:t>
            </a:r>
          </a:p>
        </p:txBody>
      </p:sp>
      <p:pic>
        <p:nvPicPr>
          <p:cNvPr id="86018" name="Picture 3"/>
          <p:cNvPicPr>
            <a:picLocks noGrp="1" noChangeAspect="1" noChangeArrowheads="1"/>
          </p:cNvPicPr>
          <p:nvPr>
            <p:ph idx="1"/>
          </p:nvPr>
        </p:nvPicPr>
        <p:blipFill>
          <a:blip r:embed="rId3"/>
          <a:srcRect/>
          <a:stretch>
            <a:fillRect/>
          </a:stretch>
        </p:blipFill>
        <p:spPr>
          <a:xfrm>
            <a:off x="1752600" y="1524000"/>
            <a:ext cx="5715000" cy="3732213"/>
          </a:xfrm>
        </p:spPr>
      </p:pic>
      <p:sp>
        <p:nvSpPr>
          <p:cNvPr id="86019" name="Text Box 4"/>
          <p:cNvSpPr txBox="1">
            <a:spLocks noChangeArrowheads="1"/>
          </p:cNvSpPr>
          <p:nvPr/>
        </p:nvSpPr>
        <p:spPr bwMode="auto">
          <a:xfrm>
            <a:off x="381001" y="5282004"/>
            <a:ext cx="8534400" cy="1569660"/>
          </a:xfrm>
          <a:prstGeom prst="rect">
            <a:avLst/>
          </a:prstGeom>
          <a:noFill/>
          <a:ln w="9525">
            <a:noFill/>
            <a:miter lim="800000"/>
            <a:headEnd/>
            <a:tailEnd/>
          </a:ln>
        </p:spPr>
        <p:txBody>
          <a:bodyPr wrap="square">
            <a:spAutoFit/>
          </a:bodyPr>
          <a:lstStyle/>
          <a:p>
            <a:pPr>
              <a:buFontTx/>
              <a:buChar char="•"/>
            </a:pPr>
            <a:r>
              <a:rPr lang="en-US" sz="3200" dirty="0">
                <a:latin typeface="Times New Roman" pitchFamily="18" charset="0"/>
              </a:rPr>
              <a:t> Cabin wind and altitude cold result in cold stress.</a:t>
            </a:r>
          </a:p>
          <a:p>
            <a:pPr marL="233363" indent="-233363">
              <a:buFontTx/>
              <a:buChar char="•"/>
            </a:pPr>
            <a:r>
              <a:rPr lang="en-US" sz="3200" dirty="0">
                <a:solidFill>
                  <a:srgbClr val="FF0000"/>
                </a:solidFill>
                <a:latin typeface="Times New Roman" pitchFamily="18" charset="0"/>
              </a:rPr>
              <a:t>Protection is especially important for casualties in shock and for burn casualties.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09" name="Picture 2" descr="RM Little Bird 2"/>
          <p:cNvPicPr>
            <a:picLocks noChangeAspect="1" noChangeArrowheads="1"/>
          </p:cNvPicPr>
          <p:nvPr/>
        </p:nvPicPr>
        <p:blipFill>
          <a:blip r:embed="rId3"/>
          <a:srcRect/>
          <a:stretch>
            <a:fillRect/>
          </a:stretch>
        </p:blipFill>
        <p:spPr bwMode="auto">
          <a:xfrm>
            <a:off x="28575" y="28575"/>
            <a:ext cx="9144000" cy="6858000"/>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990600" y="152400"/>
            <a:ext cx="8229600" cy="1143000"/>
          </a:xfrm>
        </p:spPr>
        <p:txBody>
          <a:bodyPr rtlCol="0">
            <a:normAutofit fontScale="90000"/>
          </a:bodyPr>
          <a:lstStyle/>
          <a:p>
            <a:pPr eaLnBrk="1" fontAlgn="auto" hangingPunct="1">
              <a:spcAft>
                <a:spcPts val="0"/>
              </a:spcAft>
              <a:defRPr/>
            </a:pPr>
            <a:r>
              <a:rPr lang="en-US" dirty="0">
                <a:ea typeface="+mj-ea"/>
              </a:rPr>
              <a:t>TACEVAC Care for Wounded</a:t>
            </a:r>
            <a:br>
              <a:rPr lang="en-US" dirty="0">
                <a:ea typeface="+mj-ea"/>
              </a:rPr>
            </a:br>
            <a:r>
              <a:rPr lang="en-US" dirty="0">
                <a:ea typeface="+mj-ea"/>
              </a:rPr>
              <a:t>Hostile Combatants</a:t>
            </a:r>
          </a:p>
        </p:txBody>
      </p:sp>
      <p:sp>
        <p:nvSpPr>
          <p:cNvPr id="96258" name="Rectangle 3"/>
          <p:cNvSpPr>
            <a:spLocks noGrp="1" noChangeArrowheads="1"/>
          </p:cNvSpPr>
          <p:nvPr>
            <p:ph idx="1"/>
          </p:nvPr>
        </p:nvSpPr>
        <p:spPr>
          <a:xfrm>
            <a:off x="457200" y="1646238"/>
            <a:ext cx="8229600" cy="4525962"/>
          </a:xfrm>
        </p:spPr>
        <p:txBody>
          <a:bodyPr/>
          <a:lstStyle/>
          <a:p>
            <a:pPr eaLnBrk="1" hangingPunct="1">
              <a:lnSpc>
                <a:spcPct val="80000"/>
              </a:lnSpc>
            </a:pPr>
            <a:r>
              <a:rPr lang="en-US" sz="2800" dirty="0"/>
              <a:t>Principles of care are the same for all wounded combatants.</a:t>
            </a:r>
          </a:p>
          <a:p>
            <a:pPr eaLnBrk="1" hangingPunct="1">
              <a:lnSpc>
                <a:spcPct val="80000"/>
              </a:lnSpc>
            </a:pPr>
            <a:r>
              <a:rPr lang="en-US" sz="2800" dirty="0"/>
              <a:t>Rules of Engagement may dictate evacuation process.</a:t>
            </a:r>
          </a:p>
          <a:p>
            <a:pPr eaLnBrk="1" hangingPunct="1">
              <a:lnSpc>
                <a:spcPct val="80000"/>
              </a:lnSpc>
            </a:pPr>
            <a:r>
              <a:rPr lang="en-US" sz="2800" dirty="0"/>
              <a:t>Restrain and provide security.</a:t>
            </a:r>
          </a:p>
          <a:p>
            <a:pPr eaLnBrk="1" hangingPunct="1">
              <a:lnSpc>
                <a:spcPct val="80000"/>
              </a:lnSpc>
            </a:pPr>
            <a:r>
              <a:rPr lang="en-US" sz="2800" dirty="0"/>
              <a:t>Remember that each hostile</a:t>
            </a:r>
          </a:p>
          <a:p>
            <a:pPr eaLnBrk="1" hangingPunct="1">
              <a:lnSpc>
                <a:spcPct val="80000"/>
              </a:lnSpc>
              <a:buFontTx/>
              <a:buNone/>
            </a:pPr>
            <a:r>
              <a:rPr lang="en-US" sz="2800" dirty="0"/>
              <a:t>    casualty represents a potential</a:t>
            </a:r>
          </a:p>
          <a:p>
            <a:pPr eaLnBrk="1" hangingPunct="1">
              <a:lnSpc>
                <a:spcPct val="80000"/>
              </a:lnSpc>
              <a:buFontTx/>
              <a:buNone/>
            </a:pPr>
            <a:r>
              <a:rPr lang="en-US" sz="2800" dirty="0"/>
              <a:t>    threat to the provider and the</a:t>
            </a:r>
          </a:p>
          <a:p>
            <a:pPr eaLnBrk="1" hangingPunct="1">
              <a:lnSpc>
                <a:spcPct val="80000"/>
              </a:lnSpc>
              <a:buFontTx/>
              <a:buNone/>
            </a:pPr>
            <a:r>
              <a:rPr lang="en-US" sz="2800" dirty="0"/>
              <a:t>    unit and take appropriate</a:t>
            </a:r>
          </a:p>
          <a:p>
            <a:pPr eaLnBrk="1" hangingPunct="1">
              <a:lnSpc>
                <a:spcPct val="80000"/>
              </a:lnSpc>
              <a:buFontTx/>
              <a:buNone/>
            </a:pPr>
            <a:r>
              <a:rPr lang="en-US" sz="2800" dirty="0"/>
              <a:t>    measures. </a:t>
            </a:r>
          </a:p>
          <a:p>
            <a:pPr eaLnBrk="1" hangingPunct="1">
              <a:lnSpc>
                <a:spcPct val="80000"/>
              </a:lnSpc>
            </a:pPr>
            <a:r>
              <a:rPr lang="en-US" sz="2800" b="1" dirty="0">
                <a:solidFill>
                  <a:srgbClr val="FF0000"/>
                </a:solidFill>
              </a:rPr>
              <a:t>They still want to kill you!</a:t>
            </a:r>
          </a:p>
        </p:txBody>
      </p:sp>
      <p:pic>
        <p:nvPicPr>
          <p:cNvPr id="96259" name="Picture 4" descr="MGUNMAN"/>
          <p:cNvPicPr>
            <a:picLocks noChangeAspect="1" noChangeArrowheads="1"/>
          </p:cNvPicPr>
          <p:nvPr/>
        </p:nvPicPr>
        <p:blipFill>
          <a:blip r:embed="rId3"/>
          <a:srcRect/>
          <a:stretch>
            <a:fillRect/>
          </a:stretch>
        </p:blipFill>
        <p:spPr bwMode="auto">
          <a:xfrm>
            <a:off x="6170613" y="3200400"/>
            <a:ext cx="2973387" cy="3657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3"/>
          <p:cNvSpPr>
            <a:spLocks noGrp="1" noChangeArrowheads="1"/>
          </p:cNvSpPr>
          <p:nvPr>
            <p:ph idx="1"/>
          </p:nvPr>
        </p:nvSpPr>
        <p:spPr>
          <a:xfrm>
            <a:off x="1447800" y="1676400"/>
            <a:ext cx="6096000" cy="2438400"/>
          </a:xfrm>
        </p:spPr>
        <p:txBody>
          <a:bodyPr/>
          <a:lstStyle/>
          <a:p>
            <a:pPr eaLnBrk="1" hangingPunct="1">
              <a:spcBef>
                <a:spcPct val="0"/>
              </a:spcBef>
            </a:pPr>
            <a:r>
              <a:rPr lang="en-US" sz="2400" dirty="0"/>
              <a:t>Evacuation time is highly variable.</a:t>
            </a:r>
          </a:p>
          <a:p>
            <a:pPr eaLnBrk="1" hangingPunct="1">
              <a:spcBef>
                <a:spcPct val="0"/>
              </a:spcBef>
            </a:pPr>
            <a:r>
              <a:rPr lang="en-US" sz="2400" dirty="0"/>
              <a:t>Thorough planning is key, but things may go wrong and you may wind up managing casualty care.</a:t>
            </a:r>
          </a:p>
          <a:p>
            <a:pPr eaLnBrk="1" hangingPunct="1">
              <a:spcBef>
                <a:spcPct val="0"/>
              </a:spcBef>
            </a:pPr>
            <a:r>
              <a:rPr lang="en-US" sz="2400" dirty="0"/>
              <a:t>Care is the same as Tactical Field Care.</a:t>
            </a:r>
          </a:p>
        </p:txBody>
      </p:sp>
      <p:pic>
        <p:nvPicPr>
          <p:cNvPr id="98306" name="Picture 4" descr="TEC MRAP"/>
          <p:cNvPicPr>
            <a:picLocks noChangeAspect="1" noChangeArrowheads="1"/>
          </p:cNvPicPr>
          <p:nvPr/>
        </p:nvPicPr>
        <p:blipFill>
          <a:blip r:embed="rId3"/>
          <a:srcRect/>
          <a:stretch>
            <a:fillRect/>
          </a:stretch>
        </p:blipFill>
        <p:spPr bwMode="auto">
          <a:xfrm>
            <a:off x="2895600" y="4132049"/>
            <a:ext cx="3634601" cy="2725951"/>
          </a:xfrm>
          <a:prstGeom prst="rect">
            <a:avLst/>
          </a:prstGeom>
          <a:noFill/>
          <a:ln w="9525">
            <a:noFill/>
            <a:miter lim="800000"/>
            <a:headEnd/>
            <a:tailEnd/>
          </a:ln>
        </p:spPr>
      </p:pic>
      <p:sp>
        <p:nvSpPr>
          <p:cNvPr id="9" name="Rectangle 2"/>
          <p:cNvSpPr>
            <a:spLocks noGrp="1" noChangeArrowheads="1"/>
          </p:cNvSpPr>
          <p:nvPr>
            <p:ph type="title"/>
          </p:nvPr>
        </p:nvSpPr>
        <p:spPr>
          <a:xfrm>
            <a:off x="609600" y="76200"/>
            <a:ext cx="8229600" cy="1143000"/>
          </a:xfrm>
        </p:spPr>
        <p:txBody>
          <a:bodyPr rtlCol="0">
            <a:normAutofit fontScale="90000"/>
          </a:bodyPr>
          <a:lstStyle/>
          <a:p>
            <a:pPr eaLnBrk="1" fontAlgn="auto" hangingPunct="1">
              <a:spcAft>
                <a:spcPts val="0"/>
              </a:spcAft>
              <a:defRPr/>
            </a:pPr>
            <a:r>
              <a:rPr lang="en-US" dirty="0">
                <a:ea typeface="+mj-ea"/>
              </a:rPr>
              <a:t>Tactical Evacuation Care</a:t>
            </a:r>
            <a:br>
              <a:rPr lang="en-US" dirty="0">
                <a:ea typeface="+mj-ea"/>
              </a:rPr>
            </a:br>
            <a:r>
              <a:rPr lang="en-US" dirty="0">
                <a:ea typeface="+mj-ea"/>
              </a:rPr>
              <a:t>Summary of Key Points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p:nvPr>
        </p:nvSpPr>
        <p:spPr/>
        <p:txBody>
          <a:bodyPr/>
          <a:lstStyle/>
          <a:p>
            <a:pPr eaLnBrk="1" hangingPunct="1">
              <a:buClr>
                <a:srgbClr val="FFFF00"/>
              </a:buClr>
              <a:buFont typeface="Wingdings" pitchFamily="2" charset="2"/>
              <a:buChar char="Ø"/>
            </a:pPr>
            <a:endParaRPr lang="en-US" dirty="0">
              <a:solidFill>
                <a:srgbClr val="FFFF00"/>
              </a:solidFill>
            </a:endParaRPr>
          </a:p>
        </p:txBody>
      </p:sp>
      <p:sp>
        <p:nvSpPr>
          <p:cNvPr id="108546" name="Rectangle 3"/>
          <p:cNvSpPr>
            <a:spLocks noGrp="1" noChangeArrowheads="1"/>
          </p:cNvSpPr>
          <p:nvPr>
            <p:ph idx="1"/>
          </p:nvPr>
        </p:nvSpPr>
        <p:spPr/>
        <p:txBody>
          <a:bodyPr/>
          <a:lstStyle/>
          <a:p>
            <a:pPr eaLnBrk="1" hangingPunct="1"/>
            <a:endParaRPr lang="en-US" sz="2800" dirty="0"/>
          </a:p>
        </p:txBody>
      </p:sp>
      <p:pic>
        <p:nvPicPr>
          <p:cNvPr id="108547" name="Picture 4" descr="SEAL Fastrope on back of Sub"/>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9157" name="Text Box 5"/>
          <p:cNvSpPr txBox="1">
            <a:spLocks noChangeArrowheads="1"/>
          </p:cNvSpPr>
          <p:nvPr/>
        </p:nvSpPr>
        <p:spPr bwMode="auto">
          <a:xfrm>
            <a:off x="1025525" y="5699125"/>
            <a:ext cx="7508875" cy="1006475"/>
          </a:xfrm>
          <a:prstGeom prst="rect">
            <a:avLst/>
          </a:prstGeom>
          <a:noFill/>
          <a:ln w="12700">
            <a:noFill/>
            <a:miter lim="800000"/>
            <a:headEnd/>
            <a:tailEnd/>
          </a:ln>
          <a:effectLst/>
        </p:spPr>
        <p:txBody>
          <a:bodyPr wrap="none">
            <a:spAutoFit/>
          </a:bodyPr>
          <a:lstStyle>
            <a:lvl1pPr eaLnBrk="0" hangingPunct="0">
              <a:defRPr sz="2400">
                <a:solidFill>
                  <a:schemeClr val="tx1"/>
                </a:solidFill>
                <a:latin typeface="Arial" charset="0"/>
                <a:ea typeface="ＭＳ Ｐゴシック" pitchFamily="-84" charset="-128"/>
              </a:defRPr>
            </a:lvl1pPr>
            <a:lvl2pPr marL="37931725" indent="-37474525" eaLnBrk="0" hangingPunct="0">
              <a:defRPr sz="2400">
                <a:solidFill>
                  <a:schemeClr val="tx1"/>
                </a:solidFill>
                <a:latin typeface="Arial" charset="0"/>
                <a:ea typeface="ＭＳ Ｐゴシック" pitchFamily="-84" charset="-128"/>
              </a:defRPr>
            </a:lvl2pPr>
            <a:lvl3pPr eaLnBrk="0" hangingPunct="0">
              <a:defRPr sz="2400">
                <a:solidFill>
                  <a:schemeClr val="tx1"/>
                </a:solidFill>
                <a:latin typeface="Arial" charset="0"/>
                <a:ea typeface="ＭＳ Ｐゴシック" pitchFamily="-84" charset="-128"/>
              </a:defRPr>
            </a:lvl3pPr>
            <a:lvl4pPr eaLnBrk="0" hangingPunct="0">
              <a:defRPr sz="2400">
                <a:solidFill>
                  <a:schemeClr val="tx1"/>
                </a:solidFill>
                <a:latin typeface="Arial" charset="0"/>
                <a:ea typeface="ＭＳ Ｐゴシック" pitchFamily="-84" charset="-128"/>
              </a:defRPr>
            </a:lvl4pPr>
            <a:lvl5pPr eaLnBrk="0" hangingPunct="0">
              <a:defRPr sz="2400">
                <a:solidFill>
                  <a:schemeClr val="tx1"/>
                </a:solidFill>
                <a:latin typeface="Arial" charset="0"/>
                <a:ea typeface="ＭＳ Ｐゴシック" pitchFamily="-84" charset="-128"/>
              </a:defRPr>
            </a:lvl5pPr>
            <a:lvl6pPr marL="457200" eaLnBrk="0" fontAlgn="base" hangingPunct="0">
              <a:spcBef>
                <a:spcPct val="0"/>
              </a:spcBef>
              <a:spcAft>
                <a:spcPct val="0"/>
              </a:spcAft>
              <a:defRPr sz="2400">
                <a:solidFill>
                  <a:schemeClr val="tx1"/>
                </a:solidFill>
                <a:latin typeface="Arial" charset="0"/>
                <a:ea typeface="ＭＳ Ｐゴシック" pitchFamily="-84" charset="-128"/>
              </a:defRPr>
            </a:lvl6pPr>
            <a:lvl7pPr marL="914400" eaLnBrk="0" fontAlgn="base" hangingPunct="0">
              <a:spcBef>
                <a:spcPct val="0"/>
              </a:spcBef>
              <a:spcAft>
                <a:spcPct val="0"/>
              </a:spcAft>
              <a:defRPr sz="2400">
                <a:solidFill>
                  <a:schemeClr val="tx1"/>
                </a:solidFill>
                <a:latin typeface="Arial" charset="0"/>
                <a:ea typeface="ＭＳ Ｐゴシック" pitchFamily="-84" charset="-128"/>
              </a:defRPr>
            </a:lvl7pPr>
            <a:lvl8pPr marL="1371600" eaLnBrk="0" fontAlgn="base" hangingPunct="0">
              <a:spcBef>
                <a:spcPct val="0"/>
              </a:spcBef>
              <a:spcAft>
                <a:spcPct val="0"/>
              </a:spcAft>
              <a:defRPr sz="2400">
                <a:solidFill>
                  <a:schemeClr val="tx1"/>
                </a:solidFill>
                <a:latin typeface="Arial" charset="0"/>
                <a:ea typeface="ＭＳ Ｐゴシック" pitchFamily="-84" charset="-128"/>
              </a:defRPr>
            </a:lvl8pPr>
            <a:lvl9pPr marL="1828800" eaLnBrk="0" fontAlgn="base" hangingPunct="0">
              <a:spcBef>
                <a:spcPct val="0"/>
              </a:spcBef>
              <a:spcAft>
                <a:spcPct val="0"/>
              </a:spcAft>
              <a:defRPr sz="2400">
                <a:solidFill>
                  <a:schemeClr val="tx1"/>
                </a:solidFill>
                <a:latin typeface="Arial" charset="0"/>
                <a:ea typeface="ＭＳ Ｐゴシック" pitchFamily="-84" charset="-128"/>
              </a:defRPr>
            </a:lvl9pPr>
          </a:lstStyle>
          <a:p>
            <a:pPr>
              <a:defRPr/>
            </a:pPr>
            <a:r>
              <a:rPr lang="en-US" sz="6000" b="1" dirty="0">
                <a:solidFill>
                  <a:schemeClr val="bg1"/>
                </a:solidFill>
                <a:latin typeface="Times New Roman" pitchFamily="-84" charset="0"/>
                <a:cs typeface="+mn-cs"/>
              </a:rPr>
              <a:t>Questions/Comments?</a:t>
            </a:r>
            <a:endParaRPr lang="en-US" sz="6000" dirty="0">
              <a:solidFill>
                <a:schemeClr val="bg1"/>
              </a:solidFill>
              <a:effectLst>
                <a:outerShdw blurRad="38100" dist="38100" dir="2700000" algn="tl">
                  <a:srgbClr val="C0C0C0"/>
                </a:outerShdw>
              </a:effectLst>
              <a:latin typeface="Times New Roman" pitchFamily="-84" charset="0"/>
              <a:cs typeface="+mn-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533400" y="2667000"/>
            <a:ext cx="8229600" cy="1447800"/>
          </a:xfrm>
        </p:spPr>
        <p:txBody>
          <a:bodyPr/>
          <a:lstStyle/>
          <a:p>
            <a:pPr eaLnBrk="1" hangingPunct="1">
              <a:spcBef>
                <a:spcPts val="0"/>
              </a:spcBef>
              <a:spcAft>
                <a:spcPts val="1200"/>
              </a:spcAft>
              <a:defRPr/>
            </a:pPr>
            <a:r>
              <a:rPr lang="en-US" sz="2800" b="1" dirty="0">
                <a:latin typeface="Times New Roman" pitchFamily="-84" charset="0"/>
                <a:cs typeface="Times New Roman" pitchFamily="-84" charset="0"/>
              </a:rPr>
              <a:t>DISCUSS</a:t>
            </a:r>
            <a:r>
              <a:rPr lang="en-US" sz="2800" dirty="0">
                <a:latin typeface="Times New Roman" pitchFamily="-84" charset="0"/>
                <a:cs typeface="Times New Roman" pitchFamily="-84" charset="0"/>
              </a:rPr>
              <a:t> the special considerations that apply to care for the wounded during evacuation.</a:t>
            </a:r>
          </a:p>
          <a:p>
            <a:pPr marL="0" indent="0" eaLnBrk="1" hangingPunct="1">
              <a:buFont typeface="Arial" charset="0"/>
              <a:buNone/>
              <a:defRPr/>
            </a:pPr>
            <a:endParaRPr lang="en-US" sz="2800" dirty="0">
              <a:latin typeface="Times New Roman" pitchFamily="-84" charset="0"/>
              <a:cs typeface="Times New Roman" pitchFamily="-84" charset="0"/>
            </a:endParaRPr>
          </a:p>
        </p:txBody>
      </p:sp>
      <p:sp>
        <p:nvSpPr>
          <p:cNvPr id="18434" name="Rectangle 4"/>
          <p:cNvSpPr>
            <a:spLocks noGrp="1" noChangeArrowheads="1"/>
          </p:cNvSpPr>
          <p:nvPr>
            <p:ph type="title"/>
          </p:nvPr>
        </p:nvSpPr>
        <p:spPr>
          <a:xfrm>
            <a:off x="457200" y="76200"/>
            <a:ext cx="8229600" cy="1143000"/>
          </a:xfrm>
        </p:spPr>
        <p:txBody>
          <a:bodyPr/>
          <a:lstStyle/>
          <a:p>
            <a:pPr eaLnBrk="1" hangingPunct="1"/>
            <a:r>
              <a:rPr lang="en-US" sz="4800" dirty="0"/>
              <a:t>OBJECTIVE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838200" y="0"/>
            <a:ext cx="8229600" cy="1143000"/>
          </a:xfrm>
        </p:spPr>
        <p:txBody>
          <a:bodyPr/>
          <a:lstStyle/>
          <a:p>
            <a:pPr eaLnBrk="1" hangingPunct="1"/>
            <a:r>
              <a:rPr lang="en-US" sz="5400" dirty="0"/>
              <a:t>Tactical Evacuation</a:t>
            </a:r>
          </a:p>
        </p:txBody>
      </p:sp>
      <p:sp>
        <p:nvSpPr>
          <p:cNvPr id="22530" name="Rectangle 3"/>
          <p:cNvSpPr>
            <a:spLocks noGrp="1" noChangeArrowheads="1"/>
          </p:cNvSpPr>
          <p:nvPr>
            <p:ph idx="1"/>
          </p:nvPr>
        </p:nvSpPr>
        <p:spPr>
          <a:xfrm>
            <a:off x="457200" y="1524000"/>
            <a:ext cx="8229600" cy="5257800"/>
          </a:xfrm>
        </p:spPr>
        <p:txBody>
          <a:bodyPr/>
          <a:lstStyle/>
          <a:p>
            <a:pPr eaLnBrk="1" hangingPunct="1">
              <a:lnSpc>
                <a:spcPct val="90000"/>
              </a:lnSpc>
            </a:pPr>
            <a:r>
              <a:rPr lang="en-US" sz="2800" dirty="0"/>
              <a:t>Casualties need evacuation as soon as feasible after significant injuries.</a:t>
            </a:r>
          </a:p>
          <a:p>
            <a:pPr eaLnBrk="1" hangingPunct="1">
              <a:lnSpc>
                <a:spcPct val="90000"/>
              </a:lnSpc>
            </a:pPr>
            <a:r>
              <a:rPr lang="en-US" sz="2800" dirty="0"/>
              <a:t>Evacuation asset may be a ground vehicle, aircraft, or boat.</a:t>
            </a:r>
          </a:p>
          <a:p>
            <a:pPr eaLnBrk="1" hangingPunct="1">
              <a:lnSpc>
                <a:spcPct val="90000"/>
              </a:lnSpc>
            </a:pPr>
            <a:r>
              <a:rPr lang="en-US" sz="2800" b="1" dirty="0"/>
              <a:t>Evacuation time is highly variable – significant delays may be encountered. </a:t>
            </a:r>
          </a:p>
          <a:p>
            <a:pPr eaLnBrk="1" hangingPunct="1">
              <a:lnSpc>
                <a:spcPct val="90000"/>
              </a:lnSpc>
            </a:pPr>
            <a:r>
              <a:rPr lang="en-US" sz="2800" dirty="0"/>
              <a:t>The tactical situation and any hostile threat to evacuation platforms may differ markedly from one casualty scenario to another.</a:t>
            </a:r>
          </a:p>
          <a:p>
            <a:pPr eaLnBrk="1" hangingPunct="1">
              <a:lnSpc>
                <a:spcPct val="90000"/>
              </a:lnSpc>
            </a:pPr>
            <a:r>
              <a:rPr lang="en-US" sz="2800" dirty="0"/>
              <a:t>The Tactical Evacuation phase </a:t>
            </a:r>
            <a:r>
              <a:rPr lang="en-US" sz="2800" b="1" i="1" dirty="0"/>
              <a:t>usually</a:t>
            </a:r>
            <a:r>
              <a:rPr lang="en-US" sz="2800" dirty="0"/>
              <a:t> allows for additional medical personnel and equipment to be used.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352800"/>
          </a:xfrm>
        </p:spPr>
        <p:txBody>
          <a:bodyPr/>
          <a:lstStyle/>
          <a:p>
            <a:r>
              <a:rPr lang="en-US" dirty="0"/>
              <a:t>Normally, Tactical Evacuation Care is managed by a medic, corpsman, or flight paramedic.</a:t>
            </a:r>
          </a:p>
          <a:p>
            <a:pPr lvl="1"/>
            <a:r>
              <a:rPr lang="en-US" dirty="0"/>
              <a:t>Extra medical equipment and special training for medical personnel usually allows for more advanced medical care during evacuation.</a:t>
            </a:r>
          </a:p>
        </p:txBody>
      </p:sp>
      <p:sp>
        <p:nvSpPr>
          <p:cNvPr id="4" name="Rectangle 2"/>
          <p:cNvSpPr>
            <a:spLocks noGrp="1" noChangeArrowheads="1"/>
          </p:cNvSpPr>
          <p:nvPr>
            <p:ph type="title"/>
          </p:nvPr>
        </p:nvSpPr>
        <p:spPr>
          <a:xfrm>
            <a:off x="838200" y="0"/>
            <a:ext cx="8229600" cy="1143000"/>
          </a:xfrm>
        </p:spPr>
        <p:txBody>
          <a:bodyPr/>
          <a:lstStyle/>
          <a:p>
            <a:pPr eaLnBrk="1" hangingPunct="1"/>
            <a:r>
              <a:rPr lang="en-US" sz="5400" dirty="0"/>
              <a:t>Tactical Evacuation</a:t>
            </a:r>
          </a:p>
        </p:txBody>
      </p:sp>
    </p:spTree>
    <p:extLst>
      <p:ext uri="{BB962C8B-B14F-4D97-AF65-F5344CB8AC3E}">
        <p14:creationId xmlns:p14="http://schemas.microsoft.com/office/powerpoint/2010/main" val="426050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352800"/>
          </a:xfrm>
        </p:spPr>
        <p:txBody>
          <a:bodyPr/>
          <a:lstStyle/>
          <a:p>
            <a:r>
              <a:rPr lang="en-US" dirty="0"/>
              <a:t>It is possible that casualty care during evacuation may fall to you, especially in an immature theater or on a remote operation:</a:t>
            </a:r>
          </a:p>
          <a:p>
            <a:pPr lvl="1"/>
            <a:r>
              <a:rPr lang="en-US" dirty="0"/>
              <a:t>Planned evacuation platform disabled</a:t>
            </a:r>
          </a:p>
          <a:p>
            <a:pPr lvl="1"/>
            <a:r>
              <a:rPr lang="en-US" dirty="0"/>
              <a:t>Your medic or corpsman disabled</a:t>
            </a:r>
          </a:p>
          <a:p>
            <a:r>
              <a:rPr lang="en-US" dirty="0"/>
              <a:t>If this happens, continue to care for casualties as you have been trained.</a:t>
            </a:r>
          </a:p>
        </p:txBody>
      </p:sp>
      <p:sp>
        <p:nvSpPr>
          <p:cNvPr id="4" name="Rectangle 2"/>
          <p:cNvSpPr>
            <a:spLocks noGrp="1" noChangeArrowheads="1"/>
          </p:cNvSpPr>
          <p:nvPr>
            <p:ph type="title"/>
          </p:nvPr>
        </p:nvSpPr>
        <p:spPr>
          <a:xfrm>
            <a:off x="838200" y="0"/>
            <a:ext cx="8229600" cy="1143000"/>
          </a:xfrm>
        </p:spPr>
        <p:txBody>
          <a:bodyPr/>
          <a:lstStyle/>
          <a:p>
            <a:pPr eaLnBrk="1" hangingPunct="1"/>
            <a:r>
              <a:rPr lang="en-US" sz="5400" dirty="0"/>
              <a:t>Tactical Evacuation</a:t>
            </a:r>
          </a:p>
        </p:txBody>
      </p:sp>
    </p:spTree>
    <p:extLst>
      <p:ext uri="{BB962C8B-B14F-4D97-AF65-F5344CB8AC3E}">
        <p14:creationId xmlns:p14="http://schemas.microsoft.com/office/powerpoint/2010/main" val="263666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315200" cy="1143000"/>
          </a:xfrm>
        </p:spPr>
        <p:txBody>
          <a:bodyPr/>
          <a:lstStyle/>
          <a:p>
            <a:r>
              <a:rPr lang="en-US" sz="3600" dirty="0"/>
              <a:t>Tactical Evacuation Care Guidelines</a:t>
            </a:r>
          </a:p>
        </p:txBody>
      </p:sp>
      <p:sp>
        <p:nvSpPr>
          <p:cNvPr id="3" name="Content Placeholder 2"/>
          <p:cNvSpPr>
            <a:spLocks noGrp="1"/>
          </p:cNvSpPr>
          <p:nvPr>
            <p:ph idx="1"/>
          </p:nvPr>
        </p:nvSpPr>
        <p:spPr>
          <a:xfrm>
            <a:off x="693821" y="1752600"/>
            <a:ext cx="8077200" cy="4724400"/>
          </a:xfrm>
        </p:spPr>
        <p:txBody>
          <a:bodyPr/>
          <a:lstStyle/>
          <a:p>
            <a:pPr marL="282575" indent="-282575">
              <a:buNone/>
            </a:pPr>
            <a:r>
              <a:rPr lang="en-US" sz="2400" dirty="0">
                <a:ea typeface="Times New Roman" panose="02020603050405020304" pitchFamily="18" charset="0"/>
              </a:rPr>
              <a:t>1. Tactical force personnel should establish evacuation point security and stage casualties for evacuation. </a:t>
            </a:r>
          </a:p>
          <a:p>
            <a:pPr marL="282575" indent="-282575">
              <a:buNone/>
            </a:pPr>
            <a:r>
              <a:rPr lang="en-US" sz="2400" dirty="0"/>
              <a:t>2. The care you can give a casualty during evacuation is the same as Tactical Field Care. </a:t>
            </a:r>
          </a:p>
          <a:p>
            <a:pPr marL="282575" indent="-282575">
              <a:buNone/>
            </a:pPr>
            <a:r>
              <a:rPr lang="en-US" sz="2400" dirty="0"/>
              <a:t>3. For casualties with chest and abdominal trauma watch closely for tension pneumothorax, especially if evacuating by air or crossing mountainous terrain.</a:t>
            </a:r>
          </a:p>
          <a:p>
            <a:pPr marL="282575" indent="-282575">
              <a:buNone/>
            </a:pPr>
            <a:r>
              <a:rPr lang="en-US" sz="2400" dirty="0"/>
              <a:t>4. Watch for renewed bleeding from any wound. If it occurs, control it. </a:t>
            </a:r>
          </a:p>
          <a:p>
            <a:pPr marL="282575" indent="-282575">
              <a:buNone/>
            </a:pPr>
            <a:r>
              <a:rPr lang="en-US" sz="2400" dirty="0"/>
              <a:t>5. Keep the casualty warm.</a:t>
            </a:r>
          </a:p>
          <a:p>
            <a:pPr marL="282575" indent="-282575">
              <a:buNone/>
            </a:pPr>
            <a:r>
              <a:rPr lang="en-US" sz="2400" dirty="0"/>
              <a:t>6. Document the care you give.</a:t>
            </a:r>
          </a:p>
          <a:p>
            <a:pPr marL="0" indent="0">
              <a:buNone/>
            </a:pPr>
            <a:endParaRPr lang="en-US" dirty="0"/>
          </a:p>
        </p:txBody>
      </p:sp>
    </p:spTree>
    <p:extLst>
      <p:ext uri="{BB962C8B-B14F-4D97-AF65-F5344CB8AC3E}">
        <p14:creationId xmlns:p14="http://schemas.microsoft.com/office/powerpoint/2010/main" val="2985309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6781800" cy="1143000"/>
          </a:xfrm>
        </p:spPr>
        <p:txBody>
          <a:bodyPr/>
          <a:lstStyle/>
          <a:p>
            <a:r>
              <a:rPr lang="en-US" dirty="0"/>
              <a:t>Tactical Evacuation Care</a:t>
            </a:r>
          </a:p>
        </p:txBody>
      </p:sp>
      <p:sp>
        <p:nvSpPr>
          <p:cNvPr id="3" name="Content Placeholder 2"/>
          <p:cNvSpPr>
            <a:spLocks noGrp="1"/>
          </p:cNvSpPr>
          <p:nvPr>
            <p:ph idx="1"/>
          </p:nvPr>
        </p:nvSpPr>
        <p:spPr>
          <a:xfrm>
            <a:off x="381000" y="2286000"/>
            <a:ext cx="8229600" cy="3429000"/>
          </a:xfrm>
        </p:spPr>
        <p:txBody>
          <a:bodyPr/>
          <a:lstStyle/>
          <a:p>
            <a:r>
              <a:rPr lang="en-US" dirty="0"/>
              <a:t>Casualty care during evacuation is the same as the care you delivered in the field.</a:t>
            </a:r>
          </a:p>
          <a:p>
            <a:pPr lvl="1"/>
            <a:r>
              <a:rPr lang="en-US" dirty="0"/>
              <a:t>Render care in accordance with your training.</a:t>
            </a:r>
          </a:p>
          <a:p>
            <a:pPr lvl="1"/>
            <a:r>
              <a:rPr lang="en-US" dirty="0"/>
              <a:t>Reassess casualties frequently.</a:t>
            </a:r>
          </a:p>
        </p:txBody>
      </p:sp>
    </p:spTree>
    <p:extLst>
      <p:ext uri="{BB962C8B-B14F-4D97-AF65-F5344CB8AC3E}">
        <p14:creationId xmlns:p14="http://schemas.microsoft.com/office/powerpoint/2010/main" val="3869947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914400" y="0"/>
            <a:ext cx="8229600" cy="1143000"/>
          </a:xfrm>
        </p:spPr>
        <p:txBody>
          <a:bodyPr/>
          <a:lstStyle/>
          <a:p>
            <a:pPr eaLnBrk="1" hangingPunct="1"/>
            <a:r>
              <a:rPr lang="en-US" sz="4800" dirty="0"/>
              <a:t>Breathing in TACEVAC</a:t>
            </a:r>
          </a:p>
        </p:txBody>
      </p:sp>
      <p:sp>
        <p:nvSpPr>
          <p:cNvPr id="38914" name="Rectangle 3"/>
          <p:cNvSpPr>
            <a:spLocks noGrp="1" noChangeArrowheads="1"/>
          </p:cNvSpPr>
          <p:nvPr>
            <p:ph idx="1"/>
          </p:nvPr>
        </p:nvSpPr>
        <p:spPr>
          <a:xfrm>
            <a:off x="381000" y="2286000"/>
            <a:ext cx="8229600" cy="3459162"/>
          </a:xfrm>
        </p:spPr>
        <p:txBody>
          <a:bodyPr/>
          <a:lstStyle/>
          <a:p>
            <a:pPr eaLnBrk="1" hangingPunct="1">
              <a:lnSpc>
                <a:spcPct val="90000"/>
              </a:lnSpc>
            </a:pPr>
            <a:r>
              <a:rPr lang="en-US" dirty="0"/>
              <a:t>Watch for tension pneumothorax as casualties with a chest wound ascend into the lower pressure at altitude.</a:t>
            </a:r>
          </a:p>
          <a:p>
            <a:pPr lvl="1" eaLnBrk="1" hangingPunct="1">
              <a:lnSpc>
                <a:spcPct val="90000"/>
              </a:lnSpc>
            </a:pPr>
            <a:r>
              <a:rPr lang="en-US" dirty="0"/>
              <a:t>For any penetrating chest wound treated with a chest seal, “burp” or remove and re-apply the seal.</a:t>
            </a:r>
          </a:p>
          <a:p>
            <a:pPr lvl="1" eaLnBrk="1" hangingPunct="1">
              <a:lnSpc>
                <a:spcPct val="90000"/>
              </a:lnSpc>
            </a:pPr>
            <a:r>
              <a:rPr lang="en-US" dirty="0"/>
              <a:t>It may help to reduce altitude if possible.</a:t>
            </a:r>
          </a:p>
          <a:p>
            <a:pPr eaLnBrk="1" hangingPunct="1">
              <a:lnSpc>
                <a:spcPct val="90000"/>
              </a:lnSpc>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6781800" cy="1143000"/>
          </a:xfrm>
        </p:spPr>
        <p:txBody>
          <a:bodyPr/>
          <a:lstStyle/>
          <a:p>
            <a:r>
              <a:rPr lang="en-US" dirty="0"/>
              <a:t>Hemorrhage Control in TACEVAC</a:t>
            </a:r>
          </a:p>
        </p:txBody>
      </p:sp>
      <p:sp>
        <p:nvSpPr>
          <p:cNvPr id="3" name="Content Placeholder 2"/>
          <p:cNvSpPr>
            <a:spLocks noGrp="1"/>
          </p:cNvSpPr>
          <p:nvPr>
            <p:ph idx="1"/>
          </p:nvPr>
        </p:nvSpPr>
        <p:spPr/>
        <p:txBody>
          <a:bodyPr/>
          <a:lstStyle/>
          <a:p>
            <a:r>
              <a:rPr lang="en-US" dirty="0"/>
              <a:t>All sources of bleeding should have been addressed in Care Under Fire and Tactical Field Care, but don’t take this for granted.</a:t>
            </a:r>
          </a:p>
          <a:p>
            <a:r>
              <a:rPr lang="en-US" dirty="0"/>
              <a:t>Tourniquets, hemostatics dressings, and pressure dressings are not “apply-and-forget” treatments.</a:t>
            </a:r>
          </a:p>
          <a:p>
            <a:r>
              <a:rPr lang="en-US" dirty="0"/>
              <a:t>Continually reassess for control of bleeding.</a:t>
            </a:r>
          </a:p>
          <a:p>
            <a:pPr lvl="1"/>
            <a:r>
              <a:rPr lang="en-US" dirty="0"/>
              <a:t>Look for new sources of bleeding, too.</a:t>
            </a:r>
          </a:p>
        </p:txBody>
      </p:sp>
    </p:spTree>
    <p:extLst>
      <p:ext uri="{BB962C8B-B14F-4D97-AF65-F5344CB8AC3E}">
        <p14:creationId xmlns:p14="http://schemas.microsoft.com/office/powerpoint/2010/main" val="1141077044"/>
      </p:ext>
    </p:extLst>
  </p:cSld>
  <p:clrMapOvr>
    <a:masterClrMapping/>
  </p:clrMapOvr>
</p:sld>
</file>

<file path=ppt/theme/theme1.xml><?xml version="1.0" encoding="utf-8"?>
<a:theme xmlns:a="http://schemas.openxmlformats.org/drawingml/2006/main" name="TCC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TCCC</Template>
  <TotalTime>0</TotalTime>
  <Words>985</Words>
  <Application>Microsoft Office PowerPoint</Application>
  <PresentationFormat>On-screen Show (4:3)</PresentationFormat>
  <Paragraphs>95</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ＭＳ Ｐゴシック</vt:lpstr>
      <vt:lpstr>Arial</vt:lpstr>
      <vt:lpstr>Times New Roman</vt:lpstr>
      <vt:lpstr>Wingdings</vt:lpstr>
      <vt:lpstr>TCCC</vt:lpstr>
      <vt:lpstr> Tactical Combat Casualty Care for All Combatants August 2017  (Based on TCCC-MP Guidelines 170131)</vt:lpstr>
      <vt:lpstr>OBJECTIVE</vt:lpstr>
      <vt:lpstr>Tactical Evacuation</vt:lpstr>
      <vt:lpstr>Tactical Evacuation</vt:lpstr>
      <vt:lpstr>Tactical Evacuation</vt:lpstr>
      <vt:lpstr>Tactical Evacuation Care Guidelines</vt:lpstr>
      <vt:lpstr>Tactical Evacuation Care</vt:lpstr>
      <vt:lpstr>Breathing in TACEVAC</vt:lpstr>
      <vt:lpstr>Hemorrhage Control in TACEVAC</vt:lpstr>
      <vt:lpstr>PowerPoint Presentation</vt:lpstr>
      <vt:lpstr>Remember: Prevention of Hypothermia in Helicopters!</vt:lpstr>
      <vt:lpstr>PowerPoint Presentation</vt:lpstr>
      <vt:lpstr>TACEVAC Care for Wounded Hostile Combatants</vt:lpstr>
      <vt:lpstr>Tactical Evacuation Care Summary of Key Points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0203PP04 Tactical Evacuation Care</dc:title>
  <dc:subject>TCCC</dc:subject>
  <dc:creator/>
  <cp:keywords>Tactical Evacuation Care</cp:keywords>
  <cp:lastModifiedBy/>
  <cp:revision>68</cp:revision>
  <dcterms:created xsi:type="dcterms:W3CDTF">2012-02-21T15:37:35Z</dcterms:created>
  <dcterms:modified xsi:type="dcterms:W3CDTF">2017-10-03T13:46:19Z</dcterms:modified>
  <cp:category>TCCC</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1254485</vt:lpwstr>
  </property>
  <property fmtid="{D5CDD505-2E9C-101B-9397-08002B2CF9AE}" pid="3" name="NXPowerLiteSettings">
    <vt:lpwstr>F6000400038000</vt:lpwstr>
  </property>
  <property fmtid="{D5CDD505-2E9C-101B-9397-08002B2CF9AE}" pid="4" name="NXPowerLiteVersion">
    <vt:lpwstr>D4.3.1</vt:lpwstr>
  </property>
  <property fmtid="{D5CDD505-2E9C-101B-9397-08002B2CF9AE}" pid="5" name="NXTAG2">
    <vt:lpwstr>00080090170000000000010243100207f6000400038000</vt:lpwstr>
  </property>
</Properties>
</file>