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8"/>
  </p:notesMasterIdLst>
  <p:sldIdLst>
    <p:sldId id="30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307" r:id="rId18"/>
    <p:sldId id="308" r:id="rId19"/>
    <p:sldId id="275" r:id="rId20"/>
    <p:sldId id="276" r:id="rId21"/>
    <p:sldId id="277" r:id="rId22"/>
    <p:sldId id="392" r:id="rId23"/>
    <p:sldId id="393" r:id="rId24"/>
    <p:sldId id="394" r:id="rId25"/>
    <p:sldId id="395" r:id="rId26"/>
    <p:sldId id="396" r:id="rId27"/>
    <p:sldId id="398" r:id="rId28"/>
    <p:sldId id="279" r:id="rId29"/>
    <p:sldId id="309" r:id="rId30"/>
    <p:sldId id="310" r:id="rId31"/>
    <p:sldId id="311" r:id="rId32"/>
    <p:sldId id="312" r:id="rId33"/>
    <p:sldId id="313" r:id="rId34"/>
    <p:sldId id="314" r:id="rId35"/>
    <p:sldId id="315" r:id="rId36"/>
    <p:sldId id="316" r:id="rId37"/>
    <p:sldId id="317" r:id="rId38"/>
    <p:sldId id="318" r:id="rId39"/>
    <p:sldId id="319" r:id="rId40"/>
    <p:sldId id="320" r:id="rId41"/>
    <p:sldId id="321" r:id="rId42"/>
    <p:sldId id="399" r:id="rId43"/>
    <p:sldId id="323" r:id="rId44"/>
    <p:sldId id="324" r:id="rId45"/>
    <p:sldId id="325" r:id="rId46"/>
    <p:sldId id="326" r:id="rId47"/>
    <p:sldId id="328" r:id="rId48"/>
    <p:sldId id="329" r:id="rId49"/>
    <p:sldId id="330" r:id="rId50"/>
    <p:sldId id="331" r:id="rId51"/>
    <p:sldId id="332" r:id="rId52"/>
    <p:sldId id="334" r:id="rId53"/>
    <p:sldId id="335" r:id="rId54"/>
    <p:sldId id="336" r:id="rId55"/>
    <p:sldId id="337" r:id="rId56"/>
    <p:sldId id="338" r:id="rId57"/>
    <p:sldId id="339" r:id="rId58"/>
    <p:sldId id="340" r:id="rId59"/>
    <p:sldId id="341" r:id="rId60"/>
    <p:sldId id="342" r:id="rId61"/>
    <p:sldId id="343" r:id="rId62"/>
    <p:sldId id="400" r:id="rId63"/>
    <p:sldId id="344" r:id="rId64"/>
    <p:sldId id="345" r:id="rId65"/>
    <p:sldId id="346" r:id="rId66"/>
    <p:sldId id="348" r:id="rId67"/>
    <p:sldId id="350" r:id="rId68"/>
    <p:sldId id="351" r:id="rId69"/>
    <p:sldId id="352" r:id="rId70"/>
    <p:sldId id="357" r:id="rId71"/>
    <p:sldId id="388" r:id="rId72"/>
    <p:sldId id="389" r:id="rId73"/>
    <p:sldId id="390" r:id="rId74"/>
    <p:sldId id="391" r:id="rId75"/>
    <p:sldId id="305" r:id="rId76"/>
    <p:sldId id="304" r:id="rId7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50" autoAdjust="0"/>
    <p:restoredTop sz="71651" autoAdjust="0"/>
  </p:normalViewPr>
  <p:slideViewPr>
    <p:cSldViewPr>
      <p:cViewPr varScale="1">
        <p:scale>
          <a:sx n="60" d="100"/>
          <a:sy n="60" d="100"/>
        </p:scale>
        <p:origin x="90" y="432"/>
      </p:cViewPr>
      <p:guideLst>
        <p:guide orient="horz" pos="2160"/>
        <p:guide pos="2880"/>
      </p:guideLst>
    </p:cSldViewPr>
  </p:slideViewPr>
  <p:outlineViewPr>
    <p:cViewPr>
      <p:scale>
        <a:sx n="33" d="100"/>
        <a:sy n="33" d="100"/>
      </p:scale>
      <p:origin x="0" y="32034"/>
    </p:cViewPr>
  </p:outlineViewPr>
  <p:notesTextViewPr>
    <p:cViewPr>
      <p:scale>
        <a:sx n="100" d="100"/>
        <a:sy n="100" d="100"/>
      </p:scale>
      <p:origin x="0" y="0"/>
    </p:cViewPr>
  </p:notesTextViewPr>
  <p:sorterViewPr>
    <p:cViewPr>
      <p:scale>
        <a:sx n="66" d="100"/>
        <a:sy n="66" d="100"/>
      </p:scale>
      <p:origin x="0" y="96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84" charset="0"/>
              </a:defRPr>
            </a:lvl1pPr>
          </a:lstStyle>
          <a:p>
            <a:pPr>
              <a:defRPr/>
            </a:pPr>
            <a:fld id="{4BCB34E4-167E-4607-9DA1-9B92A40FB1E7}" type="datetime1">
              <a:rPr lang="en-US"/>
              <a:pPr>
                <a:defRPr/>
              </a:pPr>
              <a:t>10/25/2017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84" charset="0"/>
              </a:defRPr>
            </a:lvl1pPr>
          </a:lstStyle>
          <a:p>
            <a:pPr>
              <a:defRPr/>
            </a:pPr>
            <a:fld id="{25355BB3-B0BA-4071-8F6B-BD66299119F8}" type="slidenum">
              <a:rPr lang="en-US"/>
              <a:pPr>
                <a:defRPr/>
              </a:pPr>
              <a:t>‹#›</a:t>
            </a:fld>
            <a:endParaRPr lang="en-US" dirty="0"/>
          </a:p>
        </p:txBody>
      </p:sp>
    </p:spTree>
    <p:extLst>
      <p:ext uri="{BB962C8B-B14F-4D97-AF65-F5344CB8AC3E}">
        <p14:creationId xmlns:p14="http://schemas.microsoft.com/office/powerpoint/2010/main" val="2107593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84" charset="-128"/>
        <a:cs typeface="ＭＳ Ｐゴシック"/>
      </a:defRPr>
    </a:lvl1pPr>
    <a:lvl2pPr marL="457200" algn="l" rtl="0" eaLnBrk="0" fontAlgn="base" hangingPunct="0">
      <a:spcBef>
        <a:spcPct val="30000"/>
      </a:spcBef>
      <a:spcAft>
        <a:spcPct val="0"/>
      </a:spcAft>
      <a:defRPr sz="1200" kern="1200">
        <a:solidFill>
          <a:schemeClr val="tx1"/>
        </a:solidFill>
        <a:latin typeface="+mn-lt"/>
        <a:ea typeface="ＭＳ Ｐゴシック" pitchFamily="-84" charset="-128"/>
        <a:cs typeface="ＭＳ Ｐゴシック"/>
      </a:defRPr>
    </a:lvl2pPr>
    <a:lvl3pPr marL="914400" algn="l" rtl="0" eaLnBrk="0" fontAlgn="base" hangingPunct="0">
      <a:spcBef>
        <a:spcPct val="30000"/>
      </a:spcBef>
      <a:spcAft>
        <a:spcPct val="0"/>
      </a:spcAft>
      <a:defRPr sz="1200" kern="1200">
        <a:solidFill>
          <a:schemeClr val="tx1"/>
        </a:solidFill>
        <a:latin typeface="+mn-lt"/>
        <a:ea typeface="ＭＳ Ｐゴシック" pitchFamily="-84" charset="-128"/>
        <a:cs typeface="ＭＳ Ｐゴシック"/>
      </a:defRPr>
    </a:lvl3pPr>
    <a:lvl4pPr marL="1371600" algn="l" rtl="0" eaLnBrk="0" fontAlgn="base" hangingPunct="0">
      <a:spcBef>
        <a:spcPct val="30000"/>
      </a:spcBef>
      <a:spcAft>
        <a:spcPct val="0"/>
      </a:spcAft>
      <a:defRPr sz="1200" kern="1200">
        <a:solidFill>
          <a:schemeClr val="tx1"/>
        </a:solidFill>
        <a:latin typeface="+mn-lt"/>
        <a:ea typeface="ＭＳ Ｐゴシック" pitchFamily="-84" charset="-128"/>
        <a:cs typeface="ＭＳ Ｐゴシック"/>
      </a:defRPr>
    </a:lvl4pPr>
    <a:lvl5pPr marL="1828800" algn="l" rtl="0" eaLnBrk="0" fontAlgn="base" hangingPunct="0">
      <a:spcBef>
        <a:spcPct val="30000"/>
      </a:spcBef>
      <a:spcAft>
        <a:spcPct val="0"/>
      </a:spcAft>
      <a:defRPr sz="1200" kern="1200">
        <a:solidFill>
          <a:schemeClr val="tx1"/>
        </a:solidFill>
        <a:latin typeface="+mn-lt"/>
        <a:ea typeface="ＭＳ Ｐゴシック" pitchFamily="-84"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Rot="1" noChangeAspect="1" noChangeArrowheads="1" noTextEdit="1"/>
          </p:cNvSpPr>
          <p:nvPr>
            <p:ph type="sldImg"/>
          </p:nvPr>
        </p:nvSpPr>
        <p:spPr>
          <a:ln/>
        </p:spPr>
      </p:sp>
      <p:sp>
        <p:nvSpPr>
          <p:cNvPr id="6349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0"/>
              </a:spcBef>
            </a:pPr>
            <a:r>
              <a:rPr lang="en-US" dirty="0">
                <a:ea typeface="ＭＳ Ｐゴシック"/>
              </a:rPr>
              <a:t>We’ve talked about the basic</a:t>
            </a:r>
            <a:r>
              <a:rPr lang="en-US" baseline="0" dirty="0">
                <a:ea typeface="ＭＳ Ｐゴシック"/>
              </a:rPr>
              <a:t> TCCC trauma management plan.</a:t>
            </a:r>
            <a:endParaRPr lang="en-US" dirty="0">
              <a:ea typeface="ＭＳ Ｐゴシック"/>
            </a:endParaRPr>
          </a:p>
          <a:p>
            <a:pPr eaLnBrk="1" hangingPunct="1">
              <a:spcBef>
                <a:spcPct val="0"/>
              </a:spcBef>
            </a:pPr>
            <a:r>
              <a:rPr lang="en-US" dirty="0">
                <a:ea typeface="ＭＳ Ｐゴシック"/>
              </a:rPr>
              <a:t>Now let’s apply the guidelines to some selected scenarios.</a:t>
            </a:r>
          </a:p>
          <a:p>
            <a:endParaRPr lang="en-US" altLang="en-US" dirty="0">
              <a:latin typeface="Arial" panose="020B0604020202020204" pitchFamily="34" charset="0"/>
            </a:endParaRPr>
          </a:p>
        </p:txBody>
      </p:sp>
    </p:spTree>
    <p:extLst>
      <p:ext uri="{BB962C8B-B14F-4D97-AF65-F5344CB8AC3E}">
        <p14:creationId xmlns:p14="http://schemas.microsoft.com/office/powerpoint/2010/main" val="28318338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bwMode="auto">
          <a:noFill/>
          <a:ln>
            <a:miter lim="800000"/>
            <a:headEnd/>
            <a:tailEnd/>
          </a:ln>
        </p:spPr>
        <p:txBody>
          <a:bodyPr/>
          <a:lstStyle/>
          <a:p>
            <a:fld id="{531CAD8B-69A0-4418-8975-D441291F266D}" type="slidenum">
              <a:rPr lang="en-US" smtClean="0">
                <a:latin typeface="Arial" charset="0"/>
                <a:ea typeface="ＭＳ Ｐゴシック"/>
                <a:cs typeface="ＭＳ Ｐゴシック"/>
              </a:rPr>
              <a:pPr/>
              <a:t>10</a:t>
            </a:fld>
            <a:endParaRPr lang="en-US" dirty="0">
              <a:latin typeface="Arial" charset="0"/>
              <a:ea typeface="ＭＳ Ｐゴシック"/>
              <a:cs typeface="ＭＳ Ｐゴシック"/>
            </a:endParaRPr>
          </a:p>
        </p:txBody>
      </p:sp>
      <p:sp>
        <p:nvSpPr>
          <p:cNvPr id="3584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Read the text.</a:t>
            </a:r>
          </a:p>
        </p:txBody>
      </p:sp>
    </p:spTree>
    <p:extLst>
      <p:ext uri="{BB962C8B-B14F-4D97-AF65-F5344CB8AC3E}">
        <p14:creationId xmlns:p14="http://schemas.microsoft.com/office/powerpoint/2010/main" val="1026844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bwMode="auto">
          <a:noFill/>
          <a:ln>
            <a:miter lim="800000"/>
            <a:headEnd/>
            <a:tailEnd/>
          </a:ln>
        </p:spPr>
        <p:txBody>
          <a:bodyPr/>
          <a:lstStyle/>
          <a:p>
            <a:fld id="{892D79B8-5366-4035-BFAB-ACD1E0302BA1}" type="slidenum">
              <a:rPr lang="en-US" smtClean="0">
                <a:latin typeface="Arial" charset="0"/>
                <a:ea typeface="ＭＳ Ｐゴシック"/>
                <a:cs typeface="ＭＳ Ｐゴシック"/>
              </a:rPr>
              <a:pPr/>
              <a:t>11</a:t>
            </a:fld>
            <a:endParaRPr lang="en-US" dirty="0">
              <a:latin typeface="Arial" charset="0"/>
              <a:ea typeface="ＭＳ Ｐゴシック"/>
              <a:cs typeface="ＭＳ Ｐゴシック"/>
            </a:endParaRPr>
          </a:p>
        </p:txBody>
      </p:sp>
      <p:sp>
        <p:nvSpPr>
          <p:cNvPr id="3789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789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Read the text.</a:t>
            </a:r>
          </a:p>
        </p:txBody>
      </p:sp>
    </p:spTree>
    <p:extLst>
      <p:ext uri="{BB962C8B-B14F-4D97-AF65-F5344CB8AC3E}">
        <p14:creationId xmlns:p14="http://schemas.microsoft.com/office/powerpoint/2010/main" val="9976973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bwMode="auto">
          <a:noFill/>
          <a:ln>
            <a:miter lim="800000"/>
            <a:headEnd/>
            <a:tailEnd/>
          </a:ln>
        </p:spPr>
        <p:txBody>
          <a:bodyPr/>
          <a:lstStyle/>
          <a:p>
            <a:fld id="{F920C904-1739-485A-B69F-209770B31E70}" type="slidenum">
              <a:rPr lang="en-US" smtClean="0">
                <a:latin typeface="Arial" charset="0"/>
                <a:ea typeface="ＭＳ Ｐゴシック"/>
                <a:cs typeface="ＭＳ Ｐゴシック"/>
              </a:rPr>
              <a:pPr/>
              <a:t>12</a:t>
            </a:fld>
            <a:endParaRPr lang="en-US" dirty="0">
              <a:latin typeface="Arial" charset="0"/>
              <a:ea typeface="ＭＳ Ｐゴシック"/>
              <a:cs typeface="ＭＳ Ｐゴシック"/>
            </a:endParaRPr>
          </a:p>
        </p:txBody>
      </p:sp>
      <p:sp>
        <p:nvSpPr>
          <p:cNvPr id="3993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993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Note the makeshift tourniquet. When we first started the war in Afghanistan, most U.S. forces were not deploying with issued tourniquets.</a:t>
            </a:r>
          </a:p>
        </p:txBody>
      </p:sp>
    </p:spTree>
    <p:extLst>
      <p:ext uri="{BB962C8B-B14F-4D97-AF65-F5344CB8AC3E}">
        <p14:creationId xmlns:p14="http://schemas.microsoft.com/office/powerpoint/2010/main" val="7467095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bwMode="auto">
          <a:noFill/>
          <a:ln>
            <a:miter lim="800000"/>
            <a:headEnd/>
            <a:tailEnd/>
          </a:ln>
        </p:spPr>
        <p:txBody>
          <a:bodyPr/>
          <a:lstStyle/>
          <a:p>
            <a:fld id="{92825A84-706D-4BF5-8A2D-35949FB4E6BD}" type="slidenum">
              <a:rPr lang="en-US" smtClean="0">
                <a:latin typeface="Arial" charset="0"/>
                <a:ea typeface="ＭＳ Ｐゴシック"/>
                <a:cs typeface="ＭＳ Ｐゴシック"/>
              </a:rPr>
              <a:pPr/>
              <a:t>13</a:t>
            </a:fld>
            <a:endParaRPr lang="en-US" dirty="0">
              <a:latin typeface="Arial" charset="0"/>
              <a:ea typeface="ＭＳ Ｐゴシック"/>
              <a:cs typeface="ＭＳ Ｐゴシック"/>
            </a:endParaRPr>
          </a:p>
        </p:txBody>
      </p:sp>
      <p:sp>
        <p:nvSpPr>
          <p:cNvPr id="419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198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You need to be able to get a tourniquet on a wounded teammate with zero illumination.</a:t>
            </a:r>
          </a:p>
        </p:txBody>
      </p:sp>
    </p:spTree>
    <p:extLst>
      <p:ext uri="{BB962C8B-B14F-4D97-AF65-F5344CB8AC3E}">
        <p14:creationId xmlns:p14="http://schemas.microsoft.com/office/powerpoint/2010/main" val="527048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bwMode="auto">
          <a:noFill/>
          <a:ln>
            <a:miter lim="800000"/>
            <a:headEnd/>
            <a:tailEnd/>
          </a:ln>
        </p:spPr>
        <p:txBody>
          <a:bodyPr/>
          <a:lstStyle/>
          <a:p>
            <a:fld id="{B713B1CA-957E-4CC4-B608-AE3422AA6B6A}" type="slidenum">
              <a:rPr lang="en-US" smtClean="0">
                <a:latin typeface="Arial" charset="0"/>
                <a:ea typeface="ＭＳ Ｐゴシック"/>
                <a:cs typeface="ＭＳ Ｐゴシック"/>
              </a:rPr>
              <a:pPr/>
              <a:t>14</a:t>
            </a:fld>
            <a:endParaRPr lang="en-US" dirty="0">
              <a:latin typeface="Arial" charset="0"/>
              <a:ea typeface="ＭＳ Ｐゴシック"/>
              <a:cs typeface="ＭＳ Ｐゴシック"/>
            </a:endParaRPr>
          </a:p>
        </p:txBody>
      </p:sp>
      <p:sp>
        <p:nvSpPr>
          <p:cNvPr id="440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40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Read the text.</a:t>
            </a:r>
          </a:p>
        </p:txBody>
      </p:sp>
    </p:spTree>
    <p:extLst>
      <p:ext uri="{BB962C8B-B14F-4D97-AF65-F5344CB8AC3E}">
        <p14:creationId xmlns:p14="http://schemas.microsoft.com/office/powerpoint/2010/main" val="10474875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bwMode="auto">
          <a:noFill/>
          <a:ln>
            <a:miter lim="800000"/>
            <a:headEnd/>
            <a:tailEnd/>
          </a:ln>
        </p:spPr>
        <p:txBody>
          <a:bodyPr/>
          <a:lstStyle/>
          <a:p>
            <a:fld id="{1E94B0E8-AA36-4CCF-A1AF-CFBAD97576F5}" type="slidenum">
              <a:rPr lang="en-US" smtClean="0">
                <a:latin typeface="Arial" charset="0"/>
                <a:ea typeface="ＭＳ Ｐゴシック"/>
                <a:cs typeface="ＭＳ Ｐゴシック"/>
              </a:rPr>
              <a:pPr/>
              <a:t>15</a:t>
            </a:fld>
            <a:endParaRPr lang="en-US" dirty="0">
              <a:latin typeface="Arial" charset="0"/>
              <a:ea typeface="ＭＳ Ｐゴシック"/>
              <a:cs typeface="ＭＳ Ｐゴシック"/>
            </a:endParaRPr>
          </a:p>
        </p:txBody>
      </p:sp>
      <p:sp>
        <p:nvSpPr>
          <p:cNvPr id="4608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Experienced combat medical personnel say that moving the casualty is typically the biggest challenge in TCCC.</a:t>
            </a:r>
          </a:p>
        </p:txBody>
      </p:sp>
    </p:spTree>
    <p:extLst>
      <p:ext uri="{BB962C8B-B14F-4D97-AF65-F5344CB8AC3E}">
        <p14:creationId xmlns:p14="http://schemas.microsoft.com/office/powerpoint/2010/main" val="519113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bwMode="auto">
          <a:noFill/>
          <a:ln>
            <a:miter lim="800000"/>
            <a:headEnd/>
            <a:tailEnd/>
          </a:ln>
        </p:spPr>
        <p:txBody>
          <a:bodyPr/>
          <a:lstStyle/>
          <a:p>
            <a:fld id="{0F723890-24D9-49C2-B51D-8A8F08EF9093}" type="slidenum">
              <a:rPr lang="en-US" smtClean="0">
                <a:latin typeface="Arial" charset="0"/>
                <a:ea typeface="ＭＳ Ｐゴシック"/>
                <a:cs typeface="ＭＳ Ｐゴシック"/>
              </a:rPr>
              <a:pPr/>
              <a:t>16</a:t>
            </a:fld>
            <a:endParaRPr lang="en-US" dirty="0">
              <a:latin typeface="Arial" charset="0"/>
              <a:ea typeface="ＭＳ Ｐゴシック"/>
              <a:cs typeface="ＭＳ Ｐゴシック"/>
            </a:endParaRPr>
          </a:p>
        </p:txBody>
      </p:sp>
      <p:sp>
        <p:nvSpPr>
          <p:cNvPr id="4813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813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lnSpc>
                <a:spcPct val="80000"/>
              </a:lnSpc>
              <a:spcBef>
                <a:spcPct val="0"/>
              </a:spcBef>
            </a:pPr>
            <a:r>
              <a:rPr lang="en-US" sz="900" dirty="0">
                <a:ea typeface="ＭＳ Ｐゴシック"/>
              </a:rPr>
              <a:t>Was the tourniquet a good move?</a:t>
            </a:r>
            <a:endParaRPr lang="en-US" sz="900" u="sng" dirty="0">
              <a:ea typeface="ＭＳ Ｐゴシック"/>
            </a:endParaRPr>
          </a:p>
          <a:p>
            <a:pPr eaLnBrk="1" hangingPunct="1">
              <a:lnSpc>
                <a:spcPct val="80000"/>
              </a:lnSpc>
              <a:spcBef>
                <a:spcPct val="0"/>
              </a:spcBef>
            </a:pPr>
            <a:r>
              <a:rPr lang="en-US" sz="900" dirty="0">
                <a:ea typeface="ＭＳ Ｐゴシック"/>
              </a:rPr>
              <a:t>	Absolutely – probably saved the casualty’s life.</a:t>
            </a:r>
          </a:p>
          <a:p>
            <a:pPr eaLnBrk="1" hangingPunct="1">
              <a:lnSpc>
                <a:spcPct val="80000"/>
              </a:lnSpc>
              <a:spcBef>
                <a:spcPct val="0"/>
              </a:spcBef>
            </a:pPr>
            <a:endParaRPr lang="en-US" sz="900" dirty="0">
              <a:ea typeface="ＭＳ Ｐゴシック"/>
            </a:endParaRPr>
          </a:p>
          <a:p>
            <a:pPr eaLnBrk="1" hangingPunct="1">
              <a:lnSpc>
                <a:spcPct val="80000"/>
              </a:lnSpc>
              <a:spcBef>
                <a:spcPct val="0"/>
              </a:spcBef>
            </a:pPr>
            <a:r>
              <a:rPr lang="en-US" sz="900" dirty="0">
                <a:ea typeface="ＭＳ Ｐゴシック"/>
              </a:rPr>
              <a:t>Would a pressure dressing have been a good idea if tolerated by the patient?</a:t>
            </a:r>
          </a:p>
          <a:p>
            <a:pPr eaLnBrk="1" hangingPunct="1">
              <a:lnSpc>
                <a:spcPct val="80000"/>
              </a:lnSpc>
              <a:spcBef>
                <a:spcPct val="0"/>
              </a:spcBef>
            </a:pPr>
            <a:r>
              <a:rPr lang="en-US" sz="900" dirty="0">
                <a:ea typeface="ＭＳ Ｐゴシック"/>
              </a:rPr>
              <a:t>	NO – a pressure dressing won’t necessarily stop a big bleeder.</a:t>
            </a:r>
          </a:p>
          <a:p>
            <a:pPr eaLnBrk="1" hangingPunct="1">
              <a:lnSpc>
                <a:spcPct val="80000"/>
              </a:lnSpc>
              <a:spcBef>
                <a:spcPct val="0"/>
              </a:spcBef>
            </a:pPr>
            <a:endParaRPr lang="en-US" sz="900" dirty="0">
              <a:ea typeface="ＭＳ Ｐゴシック"/>
            </a:endParaRPr>
          </a:p>
          <a:p>
            <a:pPr eaLnBrk="1" hangingPunct="1">
              <a:lnSpc>
                <a:spcPct val="80000"/>
              </a:lnSpc>
              <a:spcBef>
                <a:spcPct val="0"/>
              </a:spcBef>
            </a:pPr>
            <a:endParaRPr lang="en-US" sz="900" dirty="0">
              <a:ea typeface="ＭＳ Ｐゴシック"/>
            </a:endParaRPr>
          </a:p>
        </p:txBody>
      </p:sp>
    </p:spTree>
    <p:extLst>
      <p:ext uri="{BB962C8B-B14F-4D97-AF65-F5344CB8AC3E}">
        <p14:creationId xmlns:p14="http://schemas.microsoft.com/office/powerpoint/2010/main" val="5961357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bwMode="auto">
          <a:noFill/>
          <a:ln>
            <a:miter lim="800000"/>
            <a:headEnd/>
            <a:tailEnd/>
          </a:ln>
        </p:spPr>
        <p:txBody>
          <a:bodyPr/>
          <a:lstStyle/>
          <a:p>
            <a:fld id="{2EDE7459-B56E-4C17-B1B0-FFF9AB41A5BE}" type="slidenum">
              <a:rPr lang="en-US" smtClean="0">
                <a:latin typeface="Arial" charset="0"/>
                <a:ea typeface="ＭＳ Ｐゴシック"/>
                <a:cs typeface="ＭＳ Ｐゴシック"/>
              </a:rPr>
              <a:pPr/>
              <a:t>17</a:t>
            </a:fld>
            <a:endParaRPr lang="en-US" dirty="0">
              <a:latin typeface="Arial" charset="0"/>
              <a:ea typeface="ＭＳ Ｐゴシック"/>
              <a:cs typeface="ＭＳ Ｐゴシック"/>
            </a:endParaRPr>
          </a:p>
        </p:txBody>
      </p:sp>
      <p:sp>
        <p:nvSpPr>
          <p:cNvPr id="5017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17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Here’s is a suggested format for the scenario discussions</a:t>
            </a:r>
          </a:p>
          <a:p>
            <a:pPr eaLnBrk="1" hangingPunct="1">
              <a:spcBef>
                <a:spcPct val="0"/>
              </a:spcBef>
            </a:pPr>
            <a:r>
              <a:rPr lang="en-US" dirty="0">
                <a:ea typeface="ＭＳ Ｐゴシック"/>
              </a:rPr>
              <a:t>Get the class talking and thinking about these!</a:t>
            </a:r>
          </a:p>
        </p:txBody>
      </p:sp>
    </p:spTree>
    <p:extLst>
      <p:ext uri="{BB962C8B-B14F-4D97-AF65-F5344CB8AC3E}">
        <p14:creationId xmlns:p14="http://schemas.microsoft.com/office/powerpoint/2010/main" val="1054201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Now let’s look at a scenario in urban warfare operations.</a:t>
            </a:r>
          </a:p>
          <a:p>
            <a:pPr eaLnBrk="1" hangingPunct="1">
              <a:spcBef>
                <a:spcPct val="0"/>
              </a:spcBef>
            </a:pPr>
            <a:endParaRPr lang="en-US" dirty="0">
              <a:ea typeface="ＭＳ Ｐゴシック"/>
            </a:endParaRPr>
          </a:p>
        </p:txBody>
      </p:sp>
      <p:sp>
        <p:nvSpPr>
          <p:cNvPr id="52227" name="Slide Number Placeholder 3"/>
          <p:cNvSpPr>
            <a:spLocks noGrp="1"/>
          </p:cNvSpPr>
          <p:nvPr>
            <p:ph type="sldNum" sz="quarter" idx="5"/>
          </p:nvPr>
        </p:nvSpPr>
        <p:spPr bwMode="auto">
          <a:noFill/>
          <a:ln>
            <a:miter lim="800000"/>
            <a:headEnd/>
            <a:tailEnd/>
          </a:ln>
        </p:spPr>
        <p:txBody>
          <a:bodyPr/>
          <a:lstStyle/>
          <a:p>
            <a:fld id="{49883CB5-7F76-444C-9E5D-78F667866F70}" type="slidenum">
              <a:rPr lang="en-US" smtClean="0">
                <a:latin typeface="Arial" charset="0"/>
                <a:ea typeface="ＭＳ Ｐゴシック"/>
                <a:cs typeface="ＭＳ Ｐゴシック"/>
              </a:rPr>
              <a:pPr/>
              <a:t>18</a:t>
            </a:fld>
            <a:endParaRPr lang="en-US" dirty="0">
              <a:latin typeface="Arial" charset="0"/>
              <a:ea typeface="ＭＳ Ｐゴシック"/>
              <a:cs typeface="ＭＳ Ｐゴシック"/>
            </a:endParaRPr>
          </a:p>
        </p:txBody>
      </p:sp>
    </p:spTree>
    <p:extLst>
      <p:ext uri="{BB962C8B-B14F-4D97-AF65-F5344CB8AC3E}">
        <p14:creationId xmlns:p14="http://schemas.microsoft.com/office/powerpoint/2010/main" val="5481143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bwMode="auto">
          <a:noFill/>
          <a:ln>
            <a:miter lim="800000"/>
            <a:headEnd/>
            <a:tailEnd/>
          </a:ln>
        </p:spPr>
        <p:txBody>
          <a:bodyPr/>
          <a:lstStyle/>
          <a:p>
            <a:fld id="{84807B97-60A6-4B07-9A82-0DEA10983DE1}" type="slidenum">
              <a:rPr lang="en-US" smtClean="0">
                <a:latin typeface="Arial" charset="0"/>
                <a:ea typeface="ＭＳ Ｐゴシック"/>
                <a:cs typeface="ＭＳ Ｐゴシック"/>
              </a:rPr>
              <a:pPr/>
              <a:t>19</a:t>
            </a:fld>
            <a:endParaRPr lang="en-US" dirty="0">
              <a:latin typeface="Arial" charset="0"/>
              <a:ea typeface="ＭＳ Ｐゴシック"/>
              <a:cs typeface="ＭＳ Ｐゴシック"/>
            </a:endParaRPr>
          </a:p>
        </p:txBody>
      </p:sp>
      <p:sp>
        <p:nvSpPr>
          <p:cNvPr id="542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427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Anybody recognize this casualty?</a:t>
            </a:r>
          </a:p>
          <a:p>
            <a:pPr eaLnBrk="1" hangingPunct="1">
              <a:spcBef>
                <a:spcPct val="0"/>
              </a:spcBef>
            </a:pPr>
            <a:r>
              <a:rPr lang="en-US" dirty="0">
                <a:ea typeface="ＭＳ Ｐゴシック"/>
              </a:rPr>
              <a:t>	This was the first Ranger casualty in Mogadishu. </a:t>
            </a:r>
          </a:p>
          <a:p>
            <a:pPr eaLnBrk="1" hangingPunct="1">
              <a:spcBef>
                <a:spcPct val="0"/>
              </a:spcBef>
            </a:pPr>
            <a:endParaRPr lang="en-US" b="1" i="1" dirty="0">
              <a:ea typeface="ＭＳ Ｐゴシック"/>
            </a:endParaRPr>
          </a:p>
          <a:p>
            <a:pPr eaLnBrk="1" hangingPunct="1">
              <a:spcBef>
                <a:spcPct val="0"/>
              </a:spcBef>
            </a:pPr>
            <a:r>
              <a:rPr lang="en-US" dirty="0">
                <a:ea typeface="ＭＳ Ｐゴシック"/>
              </a:rPr>
              <a:t>Has everyone here seen “Blackhawk Down”?</a:t>
            </a:r>
          </a:p>
        </p:txBody>
      </p:sp>
    </p:spTree>
    <p:extLst>
      <p:ext uri="{BB962C8B-B14F-4D97-AF65-F5344CB8AC3E}">
        <p14:creationId xmlns:p14="http://schemas.microsoft.com/office/powerpoint/2010/main" val="2121858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bwMode="auto">
          <a:noFill/>
          <a:ln>
            <a:miter lim="800000"/>
            <a:headEnd/>
            <a:tailEnd/>
          </a:ln>
        </p:spPr>
        <p:txBody>
          <a:bodyPr/>
          <a:lstStyle/>
          <a:p>
            <a:fld id="{C45776A1-333E-4DBF-973A-8198F1709C14}" type="slidenum">
              <a:rPr lang="en-US" smtClean="0">
                <a:latin typeface="Arial" charset="0"/>
                <a:ea typeface="ＭＳ Ｐゴシック"/>
                <a:cs typeface="ＭＳ Ｐゴシック"/>
              </a:rPr>
              <a:pPr/>
              <a:t>2</a:t>
            </a:fld>
            <a:endParaRPr lang="en-US" dirty="0">
              <a:latin typeface="Arial" charset="0"/>
              <a:ea typeface="ＭＳ Ｐゴシック"/>
              <a:cs typeface="ＭＳ Ｐゴシック"/>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Read the text.</a:t>
            </a:r>
          </a:p>
        </p:txBody>
      </p:sp>
    </p:spTree>
    <p:extLst>
      <p:ext uri="{BB962C8B-B14F-4D97-AF65-F5344CB8AC3E}">
        <p14:creationId xmlns:p14="http://schemas.microsoft.com/office/powerpoint/2010/main" val="9082071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bwMode="auto">
          <a:noFill/>
          <a:ln>
            <a:miter lim="800000"/>
            <a:headEnd/>
            <a:tailEnd/>
          </a:ln>
        </p:spPr>
        <p:txBody>
          <a:bodyPr/>
          <a:lstStyle/>
          <a:p>
            <a:fld id="{9386D635-6B62-485C-BE2F-95AA3A1894CD}" type="slidenum">
              <a:rPr lang="en-US" smtClean="0">
                <a:latin typeface="Arial" charset="0"/>
                <a:ea typeface="ＭＳ Ｐゴシック"/>
                <a:cs typeface="ＭＳ Ｐゴシック"/>
              </a:rPr>
              <a:pPr/>
              <a:t>20</a:t>
            </a:fld>
            <a:endParaRPr lang="en-US" dirty="0">
              <a:latin typeface="Arial" charset="0"/>
              <a:ea typeface="ＭＳ Ｐゴシック"/>
              <a:cs typeface="ＭＳ Ｐゴシック"/>
            </a:endParaRPr>
          </a:p>
        </p:txBody>
      </p:sp>
      <p:sp>
        <p:nvSpPr>
          <p:cNvPr id="5632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At the time, this</a:t>
            </a:r>
            <a:r>
              <a:rPr lang="en-US" baseline="0" dirty="0">
                <a:ea typeface="ＭＳ Ｐゴシック"/>
              </a:rPr>
              <a:t> </a:t>
            </a:r>
            <a:r>
              <a:rPr lang="en-US" dirty="0">
                <a:ea typeface="ＭＳ Ｐゴシック"/>
              </a:rPr>
              <a:t>was the biggest battle involving U.S. forces since Vietnam.</a:t>
            </a:r>
          </a:p>
        </p:txBody>
      </p:sp>
    </p:spTree>
    <p:extLst>
      <p:ext uri="{BB962C8B-B14F-4D97-AF65-F5344CB8AC3E}">
        <p14:creationId xmlns:p14="http://schemas.microsoft.com/office/powerpoint/2010/main" val="9679305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bwMode="auto">
          <a:noFill/>
          <a:ln>
            <a:miter lim="800000"/>
            <a:headEnd/>
            <a:tailEnd/>
          </a:ln>
        </p:spPr>
        <p:txBody>
          <a:bodyPr/>
          <a:lstStyle/>
          <a:p>
            <a:fld id="{D4CE5F48-C363-40D1-A573-1F938C1FBC1A}" type="slidenum">
              <a:rPr lang="en-US" smtClean="0">
                <a:latin typeface="Arial" charset="0"/>
                <a:ea typeface="ＭＳ Ｐゴシック"/>
                <a:cs typeface="ＭＳ Ｐゴシック"/>
              </a:rPr>
              <a:pPr/>
              <a:t>21</a:t>
            </a:fld>
            <a:endParaRPr lang="en-US" dirty="0">
              <a:latin typeface="Arial" charset="0"/>
              <a:ea typeface="ＭＳ Ｐゴシック"/>
              <a:cs typeface="ＭＳ Ｐゴシック"/>
            </a:endParaRPr>
          </a:p>
        </p:txBody>
      </p:sp>
      <p:sp>
        <p:nvSpPr>
          <p:cNvPr id="583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837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We have talked about factors that make evacuation by helicopter difficult..</a:t>
            </a:r>
          </a:p>
          <a:p>
            <a:pPr eaLnBrk="1" hangingPunct="1">
              <a:spcBef>
                <a:spcPct val="0"/>
              </a:spcBef>
            </a:pPr>
            <a:r>
              <a:rPr lang="en-US" dirty="0">
                <a:ea typeface="ＭＳ Ｐゴシック"/>
              </a:rPr>
              <a:t>We can add narrow streets and RPG fire to that list.</a:t>
            </a:r>
          </a:p>
          <a:p>
            <a:pPr eaLnBrk="1" hangingPunct="1">
              <a:spcBef>
                <a:spcPct val="0"/>
              </a:spcBef>
            </a:pPr>
            <a:r>
              <a:rPr lang="en-US" dirty="0">
                <a:ea typeface="ＭＳ Ｐゴシック"/>
              </a:rPr>
              <a:t>There were LOTS of U.S. helos over Mogadishu, but we were not able to evacuate the casualties with them for these reasons.</a:t>
            </a:r>
          </a:p>
        </p:txBody>
      </p:sp>
    </p:spTree>
    <p:extLst>
      <p:ext uri="{BB962C8B-B14F-4D97-AF65-F5344CB8AC3E}">
        <p14:creationId xmlns:p14="http://schemas.microsoft.com/office/powerpoint/2010/main" val="8198757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text.</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22</a:t>
            </a:fld>
            <a:endParaRPr lang="en-US" dirty="0"/>
          </a:p>
        </p:txBody>
      </p:sp>
    </p:spTree>
    <p:extLst>
      <p:ext uri="{BB962C8B-B14F-4D97-AF65-F5344CB8AC3E}">
        <p14:creationId xmlns:p14="http://schemas.microsoft.com/office/powerpoint/2010/main" val="25254051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text.</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23</a:t>
            </a:fld>
            <a:endParaRPr lang="en-US" dirty="0"/>
          </a:p>
        </p:txBody>
      </p:sp>
    </p:spTree>
    <p:extLst>
      <p:ext uri="{BB962C8B-B14F-4D97-AF65-F5344CB8AC3E}">
        <p14:creationId xmlns:p14="http://schemas.microsoft.com/office/powerpoint/2010/main" val="28547958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text.</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24</a:t>
            </a:fld>
            <a:endParaRPr lang="en-US" dirty="0"/>
          </a:p>
        </p:txBody>
      </p:sp>
    </p:spTree>
    <p:extLst>
      <p:ext uri="{BB962C8B-B14F-4D97-AF65-F5344CB8AC3E}">
        <p14:creationId xmlns:p14="http://schemas.microsoft.com/office/powerpoint/2010/main" val="38368289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text.</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25</a:t>
            </a:fld>
            <a:endParaRPr lang="en-US" dirty="0"/>
          </a:p>
        </p:txBody>
      </p:sp>
    </p:spTree>
    <p:extLst>
      <p:ext uri="{BB962C8B-B14F-4D97-AF65-F5344CB8AC3E}">
        <p14:creationId xmlns:p14="http://schemas.microsoft.com/office/powerpoint/2010/main" val="24912178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text.</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26</a:t>
            </a:fld>
            <a:endParaRPr lang="en-US" dirty="0"/>
          </a:p>
        </p:txBody>
      </p:sp>
    </p:spTree>
    <p:extLst>
      <p:ext uri="{BB962C8B-B14F-4D97-AF65-F5344CB8AC3E}">
        <p14:creationId xmlns:p14="http://schemas.microsoft.com/office/powerpoint/2010/main" val="11113807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bwMode="auto">
          <a:noFill/>
          <a:ln>
            <a:miter lim="800000"/>
            <a:headEnd/>
            <a:tailEnd/>
          </a:ln>
        </p:spPr>
        <p:txBody>
          <a:bodyPr/>
          <a:lstStyle/>
          <a:p>
            <a:fld id="{D3CE0555-DD79-4BD2-850F-31384E5F7DA3}" type="slidenum">
              <a:rPr lang="en-US" smtClean="0">
                <a:latin typeface="Arial" charset="0"/>
                <a:ea typeface="ＭＳ Ｐゴシック"/>
                <a:cs typeface="ＭＳ Ｐゴシック"/>
              </a:rPr>
              <a:pPr/>
              <a:t>28</a:t>
            </a:fld>
            <a:endParaRPr lang="en-US" dirty="0">
              <a:latin typeface="Arial" charset="0"/>
              <a:ea typeface="ＭＳ Ｐゴシック"/>
              <a:cs typeface="ＭＳ Ｐゴシック"/>
            </a:endParaRPr>
          </a:p>
        </p:txBody>
      </p:sp>
      <p:sp>
        <p:nvSpPr>
          <p:cNvPr id="6246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246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Here is a second real-world scenario from Mogadishu, presenting a very different tactical situation.</a:t>
            </a:r>
          </a:p>
        </p:txBody>
      </p:sp>
    </p:spTree>
    <p:extLst>
      <p:ext uri="{BB962C8B-B14F-4D97-AF65-F5344CB8AC3E}">
        <p14:creationId xmlns:p14="http://schemas.microsoft.com/office/powerpoint/2010/main" val="16344194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bwMode="auto">
          <a:noFill/>
          <a:ln>
            <a:miter lim="800000"/>
            <a:headEnd/>
            <a:tailEnd/>
          </a:ln>
        </p:spPr>
        <p:txBody>
          <a:bodyPr/>
          <a:lstStyle/>
          <a:p>
            <a:fld id="{B55C579A-C2C4-4D77-83BA-BC0075D8BFBD}" type="slidenum">
              <a:rPr lang="en-US" smtClean="0">
                <a:latin typeface="Arial" charset="0"/>
                <a:ea typeface="ＭＳ Ｐゴシック"/>
                <a:cs typeface="ＭＳ Ｐゴシック"/>
              </a:rPr>
              <a:pPr/>
              <a:t>29</a:t>
            </a:fld>
            <a:endParaRPr lang="en-US" dirty="0">
              <a:latin typeface="Arial" charset="0"/>
              <a:ea typeface="ＭＳ Ｐゴシック"/>
              <a:cs typeface="ＭＳ Ｐゴシック"/>
            </a:endParaRPr>
          </a:p>
        </p:txBody>
      </p:sp>
      <p:sp>
        <p:nvSpPr>
          <p:cNvPr id="6451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451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Read the text.</a:t>
            </a:r>
          </a:p>
        </p:txBody>
      </p:sp>
    </p:spTree>
    <p:extLst>
      <p:ext uri="{BB962C8B-B14F-4D97-AF65-F5344CB8AC3E}">
        <p14:creationId xmlns:p14="http://schemas.microsoft.com/office/powerpoint/2010/main" val="38141737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bwMode="auto">
          <a:noFill/>
          <a:ln>
            <a:miter lim="800000"/>
            <a:headEnd/>
            <a:tailEnd/>
          </a:ln>
        </p:spPr>
        <p:txBody>
          <a:bodyPr/>
          <a:lstStyle/>
          <a:p>
            <a:fld id="{768BB46F-8DC3-4AB9-B399-985F62EE731A}" type="slidenum">
              <a:rPr lang="en-US" smtClean="0">
                <a:latin typeface="Arial" charset="0"/>
                <a:ea typeface="ＭＳ Ｐゴシック"/>
                <a:cs typeface="ＭＳ Ｐゴシック"/>
              </a:rPr>
              <a:pPr/>
              <a:t>30</a:t>
            </a:fld>
            <a:endParaRPr lang="en-US" dirty="0">
              <a:latin typeface="Arial" charset="0"/>
              <a:ea typeface="ＭＳ Ｐゴシック"/>
              <a:cs typeface="ＭＳ Ｐゴシック"/>
            </a:endParaRPr>
          </a:p>
        </p:txBody>
      </p:sp>
      <p:sp>
        <p:nvSpPr>
          <p:cNvPr id="665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65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Read the text.</a:t>
            </a:r>
          </a:p>
        </p:txBody>
      </p:sp>
    </p:spTree>
    <p:extLst>
      <p:ext uri="{BB962C8B-B14F-4D97-AF65-F5344CB8AC3E}">
        <p14:creationId xmlns:p14="http://schemas.microsoft.com/office/powerpoint/2010/main" val="3362942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bwMode="auto">
          <a:noFill/>
          <a:ln>
            <a:miter lim="800000"/>
            <a:headEnd/>
            <a:tailEnd/>
          </a:ln>
        </p:spPr>
        <p:txBody>
          <a:bodyPr/>
          <a:lstStyle/>
          <a:p>
            <a:fld id="{615A0541-05F9-4B04-9CCD-C493CFF160BE}" type="slidenum">
              <a:rPr lang="en-US" smtClean="0">
                <a:latin typeface="Arial" charset="0"/>
                <a:ea typeface="ＭＳ Ｐゴシック"/>
                <a:cs typeface="ＭＳ Ｐゴシック"/>
              </a:rPr>
              <a:pPr/>
              <a:t>3</a:t>
            </a:fld>
            <a:endParaRPr lang="en-US" dirty="0">
              <a:latin typeface="Arial" charset="0"/>
              <a:ea typeface="ＭＳ Ｐゴシック"/>
              <a:cs typeface="ＭＳ Ｐゴシック"/>
            </a:endParaRPr>
          </a:p>
        </p:txBody>
      </p:sp>
      <p:sp>
        <p:nvSpPr>
          <p:cNvPr id="215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150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This is a verbatim account of a real scenario that clearly illustrates the difficulty of trauma care on the battlefield.</a:t>
            </a:r>
          </a:p>
        </p:txBody>
      </p:sp>
    </p:spTree>
    <p:extLst>
      <p:ext uri="{BB962C8B-B14F-4D97-AF65-F5344CB8AC3E}">
        <p14:creationId xmlns:p14="http://schemas.microsoft.com/office/powerpoint/2010/main" val="20704672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bwMode="auto">
          <a:noFill/>
          <a:ln>
            <a:miter lim="800000"/>
            <a:headEnd/>
            <a:tailEnd/>
          </a:ln>
        </p:spPr>
        <p:txBody>
          <a:bodyPr/>
          <a:lstStyle/>
          <a:p>
            <a:fld id="{BEDD05C8-8D12-4848-8BEF-180087E76C26}" type="slidenum">
              <a:rPr lang="en-US" smtClean="0">
                <a:latin typeface="Arial" charset="0"/>
                <a:ea typeface="ＭＳ Ｐゴシック"/>
                <a:cs typeface="ＭＳ Ｐゴシック"/>
              </a:rPr>
              <a:pPr/>
              <a:t>31</a:t>
            </a:fld>
            <a:endParaRPr lang="en-US" dirty="0">
              <a:latin typeface="Arial" charset="0"/>
              <a:ea typeface="ＭＳ Ｐゴシック"/>
              <a:cs typeface="ＭＳ Ｐゴシック"/>
            </a:endParaRPr>
          </a:p>
        </p:txBody>
      </p:sp>
      <p:sp>
        <p:nvSpPr>
          <p:cNvPr id="686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861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Read the text.</a:t>
            </a:r>
          </a:p>
        </p:txBody>
      </p:sp>
    </p:spTree>
    <p:extLst>
      <p:ext uri="{BB962C8B-B14F-4D97-AF65-F5344CB8AC3E}">
        <p14:creationId xmlns:p14="http://schemas.microsoft.com/office/powerpoint/2010/main" val="1825756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bwMode="auto">
          <a:noFill/>
          <a:ln>
            <a:miter lim="800000"/>
            <a:headEnd/>
            <a:tailEnd/>
          </a:ln>
        </p:spPr>
        <p:txBody>
          <a:bodyPr/>
          <a:lstStyle/>
          <a:p>
            <a:fld id="{287DBED6-12A2-4EE9-BBFA-6007E83DBBA9}" type="slidenum">
              <a:rPr lang="en-US" smtClean="0">
                <a:latin typeface="Arial" charset="0"/>
                <a:ea typeface="ＭＳ Ｐゴシック"/>
                <a:cs typeface="ＭＳ Ｐゴシック"/>
              </a:rPr>
              <a:pPr/>
              <a:t>32</a:t>
            </a:fld>
            <a:endParaRPr lang="en-US" dirty="0">
              <a:latin typeface="Arial" charset="0"/>
              <a:ea typeface="ＭＳ Ｐゴシック"/>
              <a:cs typeface="ＭＳ Ｐゴシック"/>
            </a:endParaRPr>
          </a:p>
        </p:txBody>
      </p:sp>
      <p:sp>
        <p:nvSpPr>
          <p:cNvPr id="706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06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Read the text.</a:t>
            </a:r>
          </a:p>
        </p:txBody>
      </p:sp>
    </p:spTree>
    <p:extLst>
      <p:ext uri="{BB962C8B-B14F-4D97-AF65-F5344CB8AC3E}">
        <p14:creationId xmlns:p14="http://schemas.microsoft.com/office/powerpoint/2010/main" val="35529392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bwMode="auto">
          <a:noFill/>
          <a:ln>
            <a:miter lim="800000"/>
            <a:headEnd/>
            <a:tailEnd/>
          </a:ln>
        </p:spPr>
        <p:txBody>
          <a:bodyPr/>
          <a:lstStyle/>
          <a:p>
            <a:fld id="{59DF3940-A9D2-4C28-B26C-0B41B515EB34}" type="slidenum">
              <a:rPr lang="en-US" smtClean="0">
                <a:latin typeface="Arial" charset="0"/>
                <a:ea typeface="ＭＳ Ｐゴシック"/>
                <a:cs typeface="ＭＳ Ｐゴシック"/>
              </a:rPr>
              <a:pPr/>
              <a:t>33</a:t>
            </a:fld>
            <a:endParaRPr lang="en-US" dirty="0">
              <a:latin typeface="Arial" charset="0"/>
              <a:ea typeface="ＭＳ Ｐゴシック"/>
              <a:cs typeface="ＭＳ Ｐゴシック"/>
            </a:endParaRPr>
          </a:p>
        </p:txBody>
      </p:sp>
      <p:sp>
        <p:nvSpPr>
          <p:cNvPr id="727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270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Read the text.</a:t>
            </a:r>
          </a:p>
        </p:txBody>
      </p:sp>
    </p:spTree>
    <p:extLst>
      <p:ext uri="{BB962C8B-B14F-4D97-AF65-F5344CB8AC3E}">
        <p14:creationId xmlns:p14="http://schemas.microsoft.com/office/powerpoint/2010/main" val="282788253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34</a:t>
            </a:fld>
            <a:endParaRPr lang="en-US" dirty="0"/>
          </a:p>
        </p:txBody>
      </p:sp>
    </p:spTree>
    <p:extLst>
      <p:ext uri="{BB962C8B-B14F-4D97-AF65-F5344CB8AC3E}">
        <p14:creationId xmlns:p14="http://schemas.microsoft.com/office/powerpoint/2010/main" val="16237860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35</a:t>
            </a:fld>
            <a:endParaRPr lang="en-US" dirty="0"/>
          </a:p>
        </p:txBody>
      </p:sp>
    </p:spTree>
    <p:extLst>
      <p:ext uri="{BB962C8B-B14F-4D97-AF65-F5344CB8AC3E}">
        <p14:creationId xmlns:p14="http://schemas.microsoft.com/office/powerpoint/2010/main" val="43974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36</a:t>
            </a:fld>
            <a:endParaRPr lang="en-US" dirty="0"/>
          </a:p>
        </p:txBody>
      </p:sp>
    </p:spTree>
    <p:extLst>
      <p:ext uri="{BB962C8B-B14F-4D97-AF65-F5344CB8AC3E}">
        <p14:creationId xmlns:p14="http://schemas.microsoft.com/office/powerpoint/2010/main" val="23102896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37</a:t>
            </a:fld>
            <a:endParaRPr lang="en-US" dirty="0"/>
          </a:p>
        </p:txBody>
      </p:sp>
    </p:spTree>
    <p:extLst>
      <p:ext uri="{BB962C8B-B14F-4D97-AF65-F5344CB8AC3E}">
        <p14:creationId xmlns:p14="http://schemas.microsoft.com/office/powerpoint/2010/main" val="33258267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38</a:t>
            </a:fld>
            <a:endParaRPr lang="en-US" dirty="0"/>
          </a:p>
        </p:txBody>
      </p:sp>
    </p:spTree>
    <p:extLst>
      <p:ext uri="{BB962C8B-B14F-4D97-AF65-F5344CB8AC3E}">
        <p14:creationId xmlns:p14="http://schemas.microsoft.com/office/powerpoint/2010/main" val="223155458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bwMode="auto">
          <a:noFill/>
          <a:ln>
            <a:miter lim="800000"/>
            <a:headEnd/>
            <a:tailEnd/>
          </a:ln>
        </p:spPr>
        <p:txBody>
          <a:bodyPr/>
          <a:lstStyle/>
          <a:p>
            <a:fld id="{E38E99C0-AAFA-48ED-A2D1-70733F0A3C35}" type="slidenum">
              <a:rPr lang="en-US" smtClean="0">
                <a:latin typeface="Arial" charset="0"/>
                <a:ea typeface="ＭＳ Ｐゴシック"/>
                <a:cs typeface="ＭＳ Ｐゴシック"/>
              </a:rPr>
              <a:pPr/>
              <a:t>40</a:t>
            </a:fld>
            <a:endParaRPr lang="en-US" dirty="0">
              <a:latin typeface="Arial" charset="0"/>
              <a:ea typeface="ＭＳ Ｐゴシック"/>
              <a:cs typeface="ＭＳ Ｐゴシック"/>
            </a:endParaRPr>
          </a:p>
        </p:txBody>
      </p:sp>
      <p:sp>
        <p:nvSpPr>
          <p:cNvPr id="7475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475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Now let’s look at a few scenarios that are representative of what we saw more recently</a:t>
            </a:r>
            <a:r>
              <a:rPr lang="en-US" baseline="0" dirty="0">
                <a:ea typeface="ＭＳ Ｐゴシック"/>
              </a:rPr>
              <a:t> in </a:t>
            </a:r>
            <a:r>
              <a:rPr lang="en-US" dirty="0">
                <a:ea typeface="ＭＳ Ｐゴシック"/>
              </a:rPr>
              <a:t>Afghanistan.</a:t>
            </a:r>
          </a:p>
        </p:txBody>
      </p:sp>
    </p:spTree>
    <p:extLst>
      <p:ext uri="{BB962C8B-B14F-4D97-AF65-F5344CB8AC3E}">
        <p14:creationId xmlns:p14="http://schemas.microsoft.com/office/powerpoint/2010/main" val="135606205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bwMode="auto">
          <a:noFill/>
          <a:ln>
            <a:miter lim="800000"/>
            <a:headEnd/>
            <a:tailEnd/>
          </a:ln>
        </p:spPr>
        <p:txBody>
          <a:bodyPr/>
          <a:lstStyle/>
          <a:p>
            <a:fld id="{6CE38207-BA04-43A1-A8A1-09AB8E7CA99D}" type="slidenum">
              <a:rPr lang="en-US" smtClean="0">
                <a:latin typeface="Arial" charset="0"/>
                <a:ea typeface="ＭＳ Ｐゴシック"/>
                <a:cs typeface="ＭＳ Ｐゴシック"/>
              </a:rPr>
              <a:pPr/>
              <a:t>41</a:t>
            </a:fld>
            <a:endParaRPr lang="en-US" dirty="0">
              <a:latin typeface="Arial" charset="0"/>
              <a:ea typeface="ＭＳ Ｐゴシック"/>
              <a:cs typeface="ＭＳ Ｐゴシック"/>
            </a:endParaRPr>
          </a:p>
        </p:txBody>
      </p:sp>
      <p:sp>
        <p:nvSpPr>
          <p:cNvPr id="768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680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Read the text.</a:t>
            </a:r>
          </a:p>
        </p:txBody>
      </p:sp>
    </p:spTree>
    <p:extLst>
      <p:ext uri="{BB962C8B-B14F-4D97-AF65-F5344CB8AC3E}">
        <p14:creationId xmlns:p14="http://schemas.microsoft.com/office/powerpoint/2010/main" val="2137090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bwMode="auto">
          <a:noFill/>
          <a:ln>
            <a:miter lim="800000"/>
            <a:headEnd/>
            <a:tailEnd/>
          </a:ln>
        </p:spPr>
        <p:txBody>
          <a:bodyPr/>
          <a:lstStyle/>
          <a:p>
            <a:fld id="{32AAE07A-8F7D-412C-B796-BC68045B6D53}" type="slidenum">
              <a:rPr lang="en-US" smtClean="0">
                <a:latin typeface="Arial" charset="0"/>
                <a:ea typeface="ＭＳ Ｐゴシック"/>
                <a:cs typeface="ＭＳ Ｐゴシック"/>
              </a:rPr>
              <a:pPr/>
              <a:t>4</a:t>
            </a:fld>
            <a:endParaRPr lang="en-US" dirty="0">
              <a:latin typeface="Arial" charset="0"/>
              <a:ea typeface="ＭＳ Ｐゴシック"/>
              <a:cs typeface="ＭＳ Ｐゴシック"/>
            </a:endParaRPr>
          </a:p>
        </p:txBody>
      </p:sp>
      <p:sp>
        <p:nvSpPr>
          <p:cNvPr id="2355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355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Read the text.</a:t>
            </a:r>
          </a:p>
        </p:txBody>
      </p:sp>
    </p:spTree>
    <p:extLst>
      <p:ext uri="{BB962C8B-B14F-4D97-AF65-F5344CB8AC3E}">
        <p14:creationId xmlns:p14="http://schemas.microsoft.com/office/powerpoint/2010/main" val="51852535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a:spLocks noGrp="1" noChangeArrowheads="1"/>
          </p:cNvSpPr>
          <p:nvPr>
            <p:ph type="sldNum" sz="quarter" idx="5"/>
          </p:nvPr>
        </p:nvSpPr>
        <p:spPr bwMode="auto">
          <a:noFill/>
          <a:ln>
            <a:miter lim="800000"/>
            <a:headEnd/>
            <a:tailEnd/>
          </a:ln>
        </p:spPr>
        <p:txBody>
          <a:bodyPr/>
          <a:lstStyle/>
          <a:p>
            <a:fld id="{E94CB9FD-EE5F-4B4A-A2DC-982C2B20DD73}" type="slidenum">
              <a:rPr lang="en-US" smtClean="0">
                <a:latin typeface="Arial" charset="0"/>
                <a:ea typeface="ＭＳ Ｐゴシック"/>
                <a:cs typeface="ＭＳ Ｐゴシック"/>
              </a:rPr>
              <a:pPr/>
              <a:t>42</a:t>
            </a:fld>
            <a:endParaRPr lang="en-US" dirty="0">
              <a:latin typeface="Arial" charset="0"/>
              <a:ea typeface="ＭＳ Ｐゴシック"/>
              <a:cs typeface="ＭＳ Ｐゴシック"/>
            </a:endParaRPr>
          </a:p>
        </p:txBody>
      </p:sp>
      <p:sp>
        <p:nvSpPr>
          <p:cNvPr id="7885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88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Read the text.</a:t>
            </a:r>
          </a:p>
        </p:txBody>
      </p:sp>
    </p:spTree>
    <p:extLst>
      <p:ext uri="{BB962C8B-B14F-4D97-AF65-F5344CB8AC3E}">
        <p14:creationId xmlns:p14="http://schemas.microsoft.com/office/powerpoint/2010/main" val="169208178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a:spLocks noGrp="1" noChangeArrowheads="1"/>
          </p:cNvSpPr>
          <p:nvPr>
            <p:ph type="sldNum" sz="quarter" idx="5"/>
          </p:nvPr>
        </p:nvSpPr>
        <p:spPr bwMode="auto">
          <a:noFill/>
          <a:ln>
            <a:miter lim="800000"/>
            <a:headEnd/>
            <a:tailEnd/>
          </a:ln>
        </p:spPr>
        <p:txBody>
          <a:bodyPr/>
          <a:lstStyle/>
          <a:p>
            <a:fld id="{95B1880D-F21C-4DFA-8648-492DEC2EB763}" type="slidenum">
              <a:rPr lang="en-US" smtClean="0">
                <a:latin typeface="Arial" charset="0"/>
                <a:ea typeface="ＭＳ Ｐゴシック"/>
                <a:cs typeface="ＭＳ Ｐゴシック"/>
              </a:rPr>
              <a:pPr/>
              <a:t>43</a:t>
            </a:fld>
            <a:endParaRPr lang="en-US" dirty="0">
              <a:latin typeface="Arial" charset="0"/>
              <a:ea typeface="ＭＳ Ｐゴシック"/>
              <a:cs typeface="ＭＳ Ｐゴシック"/>
            </a:endParaRPr>
          </a:p>
        </p:txBody>
      </p:sp>
      <p:sp>
        <p:nvSpPr>
          <p:cNvPr id="8089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0900" name="Rectangle 3"/>
          <p:cNvSpPr>
            <a:spLocks noGrp="1" noChangeArrowheads="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a:cs typeface="+mn-cs"/>
              </a:rPr>
              <a:t>Read the text.</a:t>
            </a:r>
          </a:p>
        </p:txBody>
      </p:sp>
    </p:spTree>
    <p:extLst>
      <p:ext uri="{BB962C8B-B14F-4D97-AF65-F5344CB8AC3E}">
        <p14:creationId xmlns:p14="http://schemas.microsoft.com/office/powerpoint/2010/main" val="335051627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44</a:t>
            </a:fld>
            <a:endParaRPr lang="en-US" dirty="0"/>
          </a:p>
        </p:txBody>
      </p:sp>
    </p:spTree>
    <p:extLst>
      <p:ext uri="{BB962C8B-B14F-4D97-AF65-F5344CB8AC3E}">
        <p14:creationId xmlns:p14="http://schemas.microsoft.com/office/powerpoint/2010/main" val="358685361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45</a:t>
            </a:fld>
            <a:endParaRPr lang="en-US" dirty="0"/>
          </a:p>
        </p:txBody>
      </p:sp>
    </p:spTree>
    <p:extLst>
      <p:ext uri="{BB962C8B-B14F-4D97-AF65-F5344CB8AC3E}">
        <p14:creationId xmlns:p14="http://schemas.microsoft.com/office/powerpoint/2010/main" val="387908551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46</a:t>
            </a:fld>
            <a:endParaRPr lang="en-US" dirty="0"/>
          </a:p>
        </p:txBody>
      </p:sp>
    </p:spTree>
    <p:extLst>
      <p:ext uri="{BB962C8B-B14F-4D97-AF65-F5344CB8AC3E}">
        <p14:creationId xmlns:p14="http://schemas.microsoft.com/office/powerpoint/2010/main" val="7528479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47</a:t>
            </a:fld>
            <a:endParaRPr lang="en-US" dirty="0"/>
          </a:p>
        </p:txBody>
      </p:sp>
    </p:spTree>
    <p:extLst>
      <p:ext uri="{BB962C8B-B14F-4D97-AF65-F5344CB8AC3E}">
        <p14:creationId xmlns:p14="http://schemas.microsoft.com/office/powerpoint/2010/main" val="231378049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48</a:t>
            </a:fld>
            <a:endParaRPr lang="en-US" dirty="0"/>
          </a:p>
        </p:txBody>
      </p:sp>
    </p:spTree>
    <p:extLst>
      <p:ext uri="{BB962C8B-B14F-4D97-AF65-F5344CB8AC3E}">
        <p14:creationId xmlns:p14="http://schemas.microsoft.com/office/powerpoint/2010/main" val="351376269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49</a:t>
            </a:fld>
            <a:endParaRPr lang="en-US" dirty="0"/>
          </a:p>
        </p:txBody>
      </p:sp>
    </p:spTree>
    <p:extLst>
      <p:ext uri="{BB962C8B-B14F-4D97-AF65-F5344CB8AC3E}">
        <p14:creationId xmlns:p14="http://schemas.microsoft.com/office/powerpoint/2010/main" val="181535358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50</a:t>
            </a:fld>
            <a:endParaRPr lang="en-US" dirty="0"/>
          </a:p>
        </p:txBody>
      </p:sp>
    </p:spTree>
    <p:extLst>
      <p:ext uri="{BB962C8B-B14F-4D97-AF65-F5344CB8AC3E}">
        <p14:creationId xmlns:p14="http://schemas.microsoft.com/office/powerpoint/2010/main" val="120062001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51</a:t>
            </a:fld>
            <a:endParaRPr lang="en-US" dirty="0"/>
          </a:p>
        </p:txBody>
      </p:sp>
    </p:spTree>
    <p:extLst>
      <p:ext uri="{BB962C8B-B14F-4D97-AF65-F5344CB8AC3E}">
        <p14:creationId xmlns:p14="http://schemas.microsoft.com/office/powerpoint/2010/main" val="2417233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83C2AFB0-CDE4-40AF-A73E-1DEAA71A44EA}" type="slidenum">
              <a:rPr lang="en-US" smtClean="0">
                <a:latin typeface="Arial" charset="0"/>
                <a:ea typeface="ＭＳ Ｐゴシック"/>
                <a:cs typeface="ＭＳ Ｐゴシック"/>
              </a:rPr>
              <a:pPr/>
              <a:t>5</a:t>
            </a:fld>
            <a:endParaRPr lang="en-US" dirty="0">
              <a:latin typeface="Arial" charset="0"/>
              <a:ea typeface="ＭＳ Ｐゴシック"/>
              <a:cs typeface="ＭＳ Ｐゴシック"/>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Read the text.</a:t>
            </a:r>
          </a:p>
        </p:txBody>
      </p:sp>
    </p:spTree>
    <p:extLst>
      <p:ext uri="{BB962C8B-B14F-4D97-AF65-F5344CB8AC3E}">
        <p14:creationId xmlns:p14="http://schemas.microsoft.com/office/powerpoint/2010/main" val="36705238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52</a:t>
            </a:fld>
            <a:endParaRPr lang="en-US" dirty="0"/>
          </a:p>
        </p:txBody>
      </p:sp>
    </p:spTree>
    <p:extLst>
      <p:ext uri="{BB962C8B-B14F-4D97-AF65-F5344CB8AC3E}">
        <p14:creationId xmlns:p14="http://schemas.microsoft.com/office/powerpoint/2010/main" val="17016170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53</a:t>
            </a:fld>
            <a:endParaRPr lang="en-US" dirty="0"/>
          </a:p>
        </p:txBody>
      </p:sp>
    </p:spTree>
    <p:extLst>
      <p:ext uri="{BB962C8B-B14F-4D97-AF65-F5344CB8AC3E}">
        <p14:creationId xmlns:p14="http://schemas.microsoft.com/office/powerpoint/2010/main" val="346200185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noTextEdit="1"/>
          </p:cNvSpPr>
          <p:nvPr>
            <p:ph type="sldImg"/>
          </p:nvPr>
        </p:nvSpPr>
        <p:spPr bwMode="auto">
          <a:noFill/>
          <a:ln>
            <a:solidFill>
              <a:srgbClr val="000000"/>
            </a:solidFill>
            <a:miter lim="800000"/>
            <a:headEnd/>
            <a:tailEnd/>
          </a:ln>
        </p:spPr>
      </p:sp>
      <p:sp>
        <p:nvSpPr>
          <p:cNvPr id="829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ea typeface="ＭＳ Ｐゴシック"/>
            </a:endParaRPr>
          </a:p>
        </p:txBody>
      </p:sp>
      <p:sp>
        <p:nvSpPr>
          <p:cNvPr id="82947" name="Slide Number Placeholder 3"/>
          <p:cNvSpPr>
            <a:spLocks noGrp="1"/>
          </p:cNvSpPr>
          <p:nvPr>
            <p:ph type="sldNum" sz="quarter" idx="5"/>
          </p:nvPr>
        </p:nvSpPr>
        <p:spPr bwMode="auto">
          <a:noFill/>
          <a:ln>
            <a:miter lim="800000"/>
            <a:headEnd/>
            <a:tailEnd/>
          </a:ln>
        </p:spPr>
        <p:txBody>
          <a:bodyPr/>
          <a:lstStyle/>
          <a:p>
            <a:fld id="{5E0BA28D-A04E-4244-B418-3FBB02D40FED}" type="slidenum">
              <a:rPr lang="en-US" smtClean="0">
                <a:latin typeface="Arial" charset="0"/>
                <a:ea typeface="ＭＳ Ｐゴシック"/>
                <a:cs typeface="ＭＳ Ｐゴシック"/>
              </a:rPr>
              <a:pPr/>
              <a:t>55</a:t>
            </a:fld>
            <a:endParaRPr lang="en-US" dirty="0">
              <a:latin typeface="Arial" charset="0"/>
              <a:ea typeface="ＭＳ Ｐゴシック"/>
              <a:cs typeface="ＭＳ Ｐゴシック"/>
            </a:endParaRPr>
          </a:p>
        </p:txBody>
      </p:sp>
    </p:spTree>
    <p:extLst>
      <p:ext uri="{BB962C8B-B14F-4D97-AF65-F5344CB8AC3E}">
        <p14:creationId xmlns:p14="http://schemas.microsoft.com/office/powerpoint/2010/main" val="365880868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a:spLocks noGrp="1" noChangeArrowheads="1"/>
          </p:cNvSpPr>
          <p:nvPr>
            <p:ph type="sldNum" sz="quarter" idx="5"/>
          </p:nvPr>
        </p:nvSpPr>
        <p:spPr bwMode="auto">
          <a:noFill/>
          <a:ln>
            <a:miter lim="800000"/>
            <a:headEnd/>
            <a:tailEnd/>
          </a:ln>
        </p:spPr>
        <p:txBody>
          <a:bodyPr/>
          <a:lstStyle/>
          <a:p>
            <a:fld id="{6865D8AA-ED16-48B5-9918-2DBC23866578}" type="slidenum">
              <a:rPr lang="en-US" smtClean="0">
                <a:latin typeface="Arial" charset="0"/>
                <a:ea typeface="ＭＳ Ｐゴシック"/>
                <a:cs typeface="ＭＳ Ｐゴシック"/>
              </a:rPr>
              <a:pPr/>
              <a:t>56</a:t>
            </a:fld>
            <a:endParaRPr lang="en-US" dirty="0">
              <a:latin typeface="Arial" charset="0"/>
              <a:ea typeface="ＭＳ Ｐゴシック"/>
              <a:cs typeface="ＭＳ Ｐゴシック"/>
            </a:endParaRPr>
          </a:p>
        </p:txBody>
      </p:sp>
      <p:sp>
        <p:nvSpPr>
          <p:cNvPr id="849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499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Read the text.</a:t>
            </a:r>
          </a:p>
        </p:txBody>
      </p:sp>
    </p:spTree>
    <p:extLst>
      <p:ext uri="{BB962C8B-B14F-4D97-AF65-F5344CB8AC3E}">
        <p14:creationId xmlns:p14="http://schemas.microsoft.com/office/powerpoint/2010/main" val="32066864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7"/>
          <p:cNvSpPr>
            <a:spLocks noGrp="1" noChangeArrowheads="1"/>
          </p:cNvSpPr>
          <p:nvPr>
            <p:ph type="sldNum" sz="quarter" idx="5"/>
          </p:nvPr>
        </p:nvSpPr>
        <p:spPr bwMode="auto">
          <a:noFill/>
          <a:ln>
            <a:miter lim="800000"/>
            <a:headEnd/>
            <a:tailEnd/>
          </a:ln>
        </p:spPr>
        <p:txBody>
          <a:bodyPr/>
          <a:lstStyle/>
          <a:p>
            <a:fld id="{FB61403C-E9F6-4459-B7AA-9C54547C6323}" type="slidenum">
              <a:rPr lang="en-US" smtClean="0">
                <a:latin typeface="Arial" charset="0"/>
                <a:ea typeface="ＭＳ Ｐゴシック"/>
                <a:cs typeface="ＭＳ Ｐゴシック"/>
              </a:rPr>
              <a:pPr/>
              <a:t>57</a:t>
            </a:fld>
            <a:endParaRPr lang="en-US" dirty="0">
              <a:latin typeface="Arial" charset="0"/>
              <a:ea typeface="ＭＳ Ｐゴシック"/>
              <a:cs typeface="ＭＳ Ｐゴシック"/>
            </a:endParaRPr>
          </a:p>
        </p:txBody>
      </p:sp>
      <p:sp>
        <p:nvSpPr>
          <p:cNvPr id="8704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704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Read the text.</a:t>
            </a:r>
          </a:p>
        </p:txBody>
      </p:sp>
    </p:spTree>
    <p:extLst>
      <p:ext uri="{BB962C8B-B14F-4D97-AF65-F5344CB8AC3E}">
        <p14:creationId xmlns:p14="http://schemas.microsoft.com/office/powerpoint/2010/main" val="250719992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58</a:t>
            </a:fld>
            <a:endParaRPr lang="en-US" dirty="0"/>
          </a:p>
        </p:txBody>
      </p:sp>
    </p:spTree>
    <p:extLst>
      <p:ext uri="{BB962C8B-B14F-4D97-AF65-F5344CB8AC3E}">
        <p14:creationId xmlns:p14="http://schemas.microsoft.com/office/powerpoint/2010/main" val="113107992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59</a:t>
            </a:fld>
            <a:endParaRPr lang="en-US" dirty="0"/>
          </a:p>
        </p:txBody>
      </p:sp>
    </p:spTree>
    <p:extLst>
      <p:ext uri="{BB962C8B-B14F-4D97-AF65-F5344CB8AC3E}">
        <p14:creationId xmlns:p14="http://schemas.microsoft.com/office/powerpoint/2010/main" val="235716647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60</a:t>
            </a:fld>
            <a:endParaRPr lang="en-US" dirty="0"/>
          </a:p>
        </p:txBody>
      </p:sp>
    </p:spTree>
    <p:extLst>
      <p:ext uri="{BB962C8B-B14F-4D97-AF65-F5344CB8AC3E}">
        <p14:creationId xmlns:p14="http://schemas.microsoft.com/office/powerpoint/2010/main" val="358521831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61</a:t>
            </a:fld>
            <a:endParaRPr lang="en-US" dirty="0"/>
          </a:p>
        </p:txBody>
      </p:sp>
    </p:spTree>
    <p:extLst>
      <p:ext uri="{BB962C8B-B14F-4D97-AF65-F5344CB8AC3E}">
        <p14:creationId xmlns:p14="http://schemas.microsoft.com/office/powerpoint/2010/main" val="372041806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62</a:t>
            </a:fld>
            <a:endParaRPr lang="en-US" dirty="0"/>
          </a:p>
        </p:txBody>
      </p:sp>
    </p:spTree>
    <p:extLst>
      <p:ext uri="{BB962C8B-B14F-4D97-AF65-F5344CB8AC3E}">
        <p14:creationId xmlns:p14="http://schemas.microsoft.com/office/powerpoint/2010/main" val="3624119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bwMode="auto">
          <a:noFill/>
          <a:ln>
            <a:miter lim="800000"/>
            <a:headEnd/>
            <a:tailEnd/>
          </a:ln>
        </p:spPr>
        <p:txBody>
          <a:bodyPr/>
          <a:lstStyle/>
          <a:p>
            <a:fld id="{673DD187-A337-40F2-9612-039D67296DEC}" type="slidenum">
              <a:rPr lang="en-US" smtClean="0">
                <a:latin typeface="Arial" charset="0"/>
                <a:ea typeface="ＭＳ Ｐゴシック"/>
                <a:cs typeface="ＭＳ Ｐゴシック"/>
              </a:rPr>
              <a:pPr/>
              <a:t>6</a:t>
            </a:fld>
            <a:endParaRPr lang="en-US" dirty="0">
              <a:latin typeface="Arial" charset="0"/>
              <a:ea typeface="ＭＳ Ｐゴシック"/>
              <a:cs typeface="ＭＳ Ｐゴシック"/>
            </a:endParaRPr>
          </a:p>
        </p:txBody>
      </p:sp>
      <p:sp>
        <p:nvSpPr>
          <p:cNvPr id="2765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6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Picture yourself in this situation. You’ve got a casualty who is badly hurt and you can’t see a thing.</a:t>
            </a:r>
          </a:p>
        </p:txBody>
      </p:sp>
    </p:spTree>
    <p:extLst>
      <p:ext uri="{BB962C8B-B14F-4D97-AF65-F5344CB8AC3E}">
        <p14:creationId xmlns:p14="http://schemas.microsoft.com/office/powerpoint/2010/main" val="147631647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63</a:t>
            </a:fld>
            <a:endParaRPr lang="en-US" dirty="0"/>
          </a:p>
        </p:txBody>
      </p:sp>
    </p:spTree>
    <p:extLst>
      <p:ext uri="{BB962C8B-B14F-4D97-AF65-F5344CB8AC3E}">
        <p14:creationId xmlns:p14="http://schemas.microsoft.com/office/powerpoint/2010/main" val="265146425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64</a:t>
            </a:fld>
            <a:endParaRPr lang="en-US" dirty="0"/>
          </a:p>
        </p:txBody>
      </p:sp>
    </p:spTree>
    <p:extLst>
      <p:ext uri="{BB962C8B-B14F-4D97-AF65-F5344CB8AC3E}">
        <p14:creationId xmlns:p14="http://schemas.microsoft.com/office/powerpoint/2010/main" val="320003986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65</a:t>
            </a:fld>
            <a:endParaRPr lang="en-US" dirty="0"/>
          </a:p>
        </p:txBody>
      </p:sp>
    </p:spTree>
    <p:extLst>
      <p:ext uri="{BB962C8B-B14F-4D97-AF65-F5344CB8AC3E}">
        <p14:creationId xmlns:p14="http://schemas.microsoft.com/office/powerpoint/2010/main" val="224596103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66</a:t>
            </a:fld>
            <a:endParaRPr lang="en-US" dirty="0"/>
          </a:p>
        </p:txBody>
      </p:sp>
    </p:spTree>
    <p:extLst>
      <p:ext uri="{BB962C8B-B14F-4D97-AF65-F5344CB8AC3E}">
        <p14:creationId xmlns:p14="http://schemas.microsoft.com/office/powerpoint/2010/main" val="62416422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67</a:t>
            </a:fld>
            <a:endParaRPr lang="en-US" dirty="0"/>
          </a:p>
        </p:txBody>
      </p:sp>
    </p:spTree>
    <p:extLst>
      <p:ext uri="{BB962C8B-B14F-4D97-AF65-F5344CB8AC3E}">
        <p14:creationId xmlns:p14="http://schemas.microsoft.com/office/powerpoint/2010/main" val="303476979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68</a:t>
            </a:fld>
            <a:endParaRPr lang="en-US" dirty="0"/>
          </a:p>
        </p:txBody>
      </p:sp>
    </p:spTree>
    <p:extLst>
      <p:ext uri="{BB962C8B-B14F-4D97-AF65-F5344CB8AC3E}">
        <p14:creationId xmlns:p14="http://schemas.microsoft.com/office/powerpoint/2010/main" val="293654099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Advance through these points sequentially. Read (and discuss if appropriate) each point as it appears.</a:t>
            </a:r>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69</a:t>
            </a:fld>
            <a:endParaRPr lang="en-US" dirty="0"/>
          </a:p>
        </p:txBody>
      </p:sp>
    </p:spTree>
    <p:extLst>
      <p:ext uri="{BB962C8B-B14F-4D97-AF65-F5344CB8AC3E}">
        <p14:creationId xmlns:p14="http://schemas.microsoft.com/office/powerpoint/2010/main" val="345661700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5355BB3-B0BA-4071-8F6B-BD66299119F8}" type="slidenum">
              <a:rPr lang="en-US" smtClean="0"/>
              <a:pPr>
                <a:defRPr/>
              </a:pPr>
              <a:t>70</a:t>
            </a:fld>
            <a:endParaRPr lang="en-US" dirty="0"/>
          </a:p>
        </p:txBody>
      </p:sp>
    </p:spTree>
    <p:extLst>
      <p:ext uri="{BB962C8B-B14F-4D97-AF65-F5344CB8AC3E}">
        <p14:creationId xmlns:p14="http://schemas.microsoft.com/office/powerpoint/2010/main" val="52380352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Slide Image Placeholder 1"/>
          <p:cNvSpPr>
            <a:spLocks noGrp="1" noRot="1" noChangeAspect="1" noTextEdit="1"/>
          </p:cNvSpPr>
          <p:nvPr>
            <p:ph type="sldImg"/>
          </p:nvPr>
        </p:nvSpPr>
        <p:spPr bwMode="auto">
          <a:noFill/>
          <a:ln>
            <a:solidFill>
              <a:srgbClr val="000000"/>
            </a:solidFill>
            <a:miter lim="800000"/>
            <a:headEnd/>
            <a:tailEnd/>
          </a:ln>
        </p:spPr>
      </p:sp>
      <p:sp>
        <p:nvSpPr>
          <p:cNvPr id="1054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ea typeface="ＭＳ Ｐゴシック"/>
            </a:endParaRPr>
          </a:p>
        </p:txBody>
      </p:sp>
      <p:sp>
        <p:nvSpPr>
          <p:cNvPr id="105475" name="Slide Number Placeholder 3"/>
          <p:cNvSpPr>
            <a:spLocks noGrp="1"/>
          </p:cNvSpPr>
          <p:nvPr>
            <p:ph type="sldNum" sz="quarter" idx="5"/>
          </p:nvPr>
        </p:nvSpPr>
        <p:spPr bwMode="auto">
          <a:noFill/>
          <a:ln>
            <a:miter lim="800000"/>
            <a:headEnd/>
            <a:tailEnd/>
          </a:ln>
        </p:spPr>
        <p:txBody>
          <a:bodyPr/>
          <a:lstStyle/>
          <a:p>
            <a:fld id="{809DE549-44A8-4456-86E8-A0210810AF01}" type="slidenum">
              <a:rPr lang="en-US" smtClean="0">
                <a:latin typeface="Arial" charset="0"/>
                <a:ea typeface="ＭＳ Ｐゴシック"/>
                <a:cs typeface="ＭＳ Ｐゴシック"/>
              </a:rPr>
              <a:pPr/>
              <a:t>71</a:t>
            </a:fld>
            <a:endParaRPr lang="en-US" dirty="0">
              <a:latin typeface="Arial" charset="0"/>
              <a:ea typeface="ＭＳ Ｐゴシック"/>
              <a:cs typeface="ＭＳ Ｐゴシック"/>
            </a:endParaRPr>
          </a:p>
        </p:txBody>
      </p:sp>
    </p:spTree>
    <p:extLst>
      <p:ext uri="{BB962C8B-B14F-4D97-AF65-F5344CB8AC3E}">
        <p14:creationId xmlns:p14="http://schemas.microsoft.com/office/powerpoint/2010/main" val="248940981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7"/>
          <p:cNvSpPr>
            <a:spLocks noGrp="1" noChangeArrowheads="1"/>
          </p:cNvSpPr>
          <p:nvPr>
            <p:ph type="sldNum" sz="quarter" idx="5"/>
          </p:nvPr>
        </p:nvSpPr>
        <p:spPr bwMode="auto">
          <a:noFill/>
          <a:ln>
            <a:miter lim="800000"/>
            <a:headEnd/>
            <a:tailEnd/>
          </a:ln>
        </p:spPr>
        <p:txBody>
          <a:bodyPr/>
          <a:lstStyle/>
          <a:p>
            <a:fld id="{9664FFD8-D7B3-4176-8B3B-BB6EE40C1F1D}" type="slidenum">
              <a:rPr lang="en-US" smtClean="0">
                <a:latin typeface="Arial" charset="0"/>
                <a:ea typeface="ＭＳ Ｐゴシック"/>
                <a:cs typeface="ＭＳ Ｐゴシック"/>
              </a:rPr>
              <a:pPr/>
              <a:t>72</a:t>
            </a:fld>
            <a:endParaRPr lang="en-US" dirty="0">
              <a:latin typeface="Arial" charset="0"/>
              <a:ea typeface="ＭＳ Ｐゴシック"/>
              <a:cs typeface="ＭＳ Ｐゴシック"/>
            </a:endParaRPr>
          </a:p>
        </p:txBody>
      </p:sp>
      <p:sp>
        <p:nvSpPr>
          <p:cNvPr id="10752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752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i="0" dirty="0">
                <a:ea typeface="ＭＳ Ｐゴシック"/>
              </a:rPr>
              <a:t>In s</a:t>
            </a:r>
            <a:r>
              <a:rPr lang="en-US" dirty="0">
                <a:ea typeface="ＭＳ Ｐゴシック"/>
              </a:rPr>
              <a:t>ummary:</a:t>
            </a:r>
          </a:p>
          <a:p>
            <a:pPr eaLnBrk="1" hangingPunct="1">
              <a:spcBef>
                <a:spcPct val="0"/>
              </a:spcBef>
            </a:pPr>
            <a:r>
              <a:rPr lang="en-US" dirty="0">
                <a:ea typeface="ＭＳ Ｐゴシック"/>
              </a:rPr>
              <a:t>Good tactical medicine HAS to be a combination of good tactics and good medicine.</a:t>
            </a:r>
          </a:p>
          <a:p>
            <a:pPr eaLnBrk="1" hangingPunct="1">
              <a:spcBef>
                <a:spcPct val="0"/>
              </a:spcBef>
            </a:pPr>
            <a:r>
              <a:rPr lang="en-US" dirty="0">
                <a:ea typeface="ＭＳ Ｐゴシック"/>
              </a:rPr>
              <a:t>Bring your leadership into the medical plan.</a:t>
            </a:r>
          </a:p>
          <a:p>
            <a:pPr eaLnBrk="1" hangingPunct="1">
              <a:spcBef>
                <a:spcPct val="0"/>
              </a:spcBef>
            </a:pPr>
            <a:r>
              <a:rPr lang="en-US" dirty="0">
                <a:ea typeface="ＭＳ Ｐゴシック"/>
              </a:rPr>
              <a:t>Combat leaders must understand combat medicine.</a:t>
            </a:r>
          </a:p>
        </p:txBody>
      </p:sp>
    </p:spTree>
    <p:extLst>
      <p:ext uri="{BB962C8B-B14F-4D97-AF65-F5344CB8AC3E}">
        <p14:creationId xmlns:p14="http://schemas.microsoft.com/office/powerpoint/2010/main" val="728687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bwMode="auto">
          <a:noFill/>
          <a:ln>
            <a:miter lim="800000"/>
            <a:headEnd/>
            <a:tailEnd/>
          </a:ln>
        </p:spPr>
        <p:txBody>
          <a:bodyPr/>
          <a:lstStyle/>
          <a:p>
            <a:fld id="{932018C1-CF6D-4913-869D-20A53AB3796D}" type="slidenum">
              <a:rPr lang="en-US" smtClean="0">
                <a:latin typeface="Arial" charset="0"/>
                <a:ea typeface="ＭＳ Ｐゴシック"/>
                <a:cs typeface="ＭＳ Ｐゴシック"/>
              </a:rPr>
              <a:pPr/>
              <a:t>7</a:t>
            </a:fld>
            <a:endParaRPr lang="en-US" dirty="0">
              <a:latin typeface="Arial" charset="0"/>
              <a:ea typeface="ＭＳ Ｐゴシック"/>
              <a:cs typeface="ＭＳ Ｐゴシック"/>
            </a:endParaRPr>
          </a:p>
        </p:txBody>
      </p:sp>
      <p:sp>
        <p:nvSpPr>
          <p:cNvPr id="2969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969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Read the text.</a:t>
            </a:r>
          </a:p>
        </p:txBody>
      </p:sp>
    </p:spTree>
    <p:extLst>
      <p:ext uri="{BB962C8B-B14F-4D97-AF65-F5344CB8AC3E}">
        <p14:creationId xmlns:p14="http://schemas.microsoft.com/office/powerpoint/2010/main" val="42495469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7"/>
          <p:cNvSpPr>
            <a:spLocks noGrp="1" noChangeArrowheads="1"/>
          </p:cNvSpPr>
          <p:nvPr>
            <p:ph type="sldNum" sz="quarter" idx="5"/>
          </p:nvPr>
        </p:nvSpPr>
        <p:spPr bwMode="auto">
          <a:noFill/>
          <a:ln>
            <a:miter lim="800000"/>
            <a:headEnd/>
            <a:tailEnd/>
          </a:ln>
        </p:spPr>
        <p:txBody>
          <a:bodyPr/>
          <a:lstStyle/>
          <a:p>
            <a:fld id="{A3C9F5B4-0C12-4B6E-9DB3-F3041556B20A}" type="slidenum">
              <a:rPr lang="en-US" smtClean="0">
                <a:latin typeface="Arial" charset="0"/>
                <a:ea typeface="ＭＳ Ｐゴシック"/>
                <a:cs typeface="ＭＳ Ｐゴシック"/>
              </a:rPr>
              <a:pPr/>
              <a:t>73</a:t>
            </a:fld>
            <a:endParaRPr lang="en-US" dirty="0">
              <a:latin typeface="Arial" charset="0"/>
              <a:ea typeface="ＭＳ Ｐゴシック"/>
              <a:cs typeface="ＭＳ Ｐゴシック"/>
            </a:endParaRPr>
          </a:p>
        </p:txBody>
      </p:sp>
      <p:sp>
        <p:nvSpPr>
          <p:cNvPr id="1095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957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Read the text.</a:t>
            </a:r>
          </a:p>
        </p:txBody>
      </p:sp>
    </p:spTree>
    <p:extLst>
      <p:ext uri="{BB962C8B-B14F-4D97-AF65-F5344CB8AC3E}">
        <p14:creationId xmlns:p14="http://schemas.microsoft.com/office/powerpoint/2010/main" val="33096249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7"/>
          <p:cNvSpPr>
            <a:spLocks noGrp="1" noChangeArrowheads="1"/>
          </p:cNvSpPr>
          <p:nvPr>
            <p:ph type="sldNum" sz="quarter" idx="5"/>
          </p:nvPr>
        </p:nvSpPr>
        <p:spPr bwMode="auto">
          <a:noFill/>
          <a:ln>
            <a:miter lim="800000"/>
            <a:headEnd/>
            <a:tailEnd/>
          </a:ln>
        </p:spPr>
        <p:txBody>
          <a:bodyPr/>
          <a:lstStyle/>
          <a:p>
            <a:fld id="{86C06842-774C-49AE-BC53-3A775FF5AD3D}" type="slidenum">
              <a:rPr lang="en-US" smtClean="0">
                <a:latin typeface="Arial" charset="0"/>
                <a:ea typeface="ＭＳ Ｐゴシック"/>
                <a:cs typeface="ＭＳ Ｐゴシック"/>
              </a:rPr>
              <a:pPr/>
              <a:t>74</a:t>
            </a:fld>
            <a:endParaRPr lang="en-US" dirty="0">
              <a:latin typeface="Arial" charset="0"/>
              <a:ea typeface="ＭＳ Ｐゴシック"/>
              <a:cs typeface="ＭＳ Ｐゴシック"/>
            </a:endParaRPr>
          </a:p>
        </p:txBody>
      </p:sp>
      <p:sp>
        <p:nvSpPr>
          <p:cNvPr id="1116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161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Once more…..</a:t>
            </a:r>
          </a:p>
        </p:txBody>
      </p:sp>
    </p:spTree>
    <p:extLst>
      <p:ext uri="{BB962C8B-B14F-4D97-AF65-F5344CB8AC3E}">
        <p14:creationId xmlns:p14="http://schemas.microsoft.com/office/powerpoint/2010/main" val="408276956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hdr" sz="quarter"/>
          </p:nvPr>
        </p:nvSpPr>
        <p:spPr>
          <a:noFill/>
        </p:spPr>
        <p:txBody>
          <a:bodyPr/>
          <a:lstStyle/>
          <a:p>
            <a:r>
              <a:rPr lang="en-US" dirty="0">
                <a:ea typeface="ＭＳ Ｐゴシック"/>
                <a:cs typeface="ＭＳ Ｐゴシック"/>
              </a:rPr>
              <a:t>Tactical Combat Casualty Care (TCCC)</a:t>
            </a:r>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r>
              <a:rPr lang="en-US" dirty="0">
                <a:ea typeface="ＭＳ Ｐゴシック"/>
                <a:cs typeface="ＭＳ Ｐゴシック"/>
              </a:rPr>
              <a:t>Pass out pre-tests.</a:t>
            </a:r>
          </a:p>
          <a:p>
            <a:pPr eaLnBrk="1" hangingPunct="1"/>
            <a:r>
              <a:rPr lang="en-US" dirty="0">
                <a:ea typeface="ＭＳ Ｐゴシック"/>
                <a:cs typeface="ＭＳ Ｐゴシック"/>
              </a:rPr>
              <a:t>Collect them when done.</a:t>
            </a:r>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a:ea typeface="ＭＳ Ｐゴシック"/>
                <a:cs typeface="ＭＳ Ｐゴシック"/>
              </a:rPr>
              <a:t>Review the test with the students.</a:t>
            </a:r>
          </a:p>
          <a:p>
            <a:pPr eaLnBrk="1" hangingPunct="1"/>
            <a:r>
              <a:rPr lang="en-US" dirty="0">
                <a:ea typeface="ＭＳ Ｐゴシック"/>
                <a:cs typeface="ＭＳ Ｐゴシック"/>
              </a:rPr>
              <a:t>Compare pre-test grades to post-test grades to gauge assimilation of the information.</a:t>
            </a:r>
          </a:p>
          <a:p>
            <a:pPr eaLnBrk="1" hangingPunct="1"/>
            <a:endParaRPr lang="en-US" dirty="0">
              <a:ea typeface="ＭＳ Ｐゴシック"/>
              <a:cs typeface="ＭＳ Ｐゴシック"/>
            </a:endParaRPr>
          </a:p>
        </p:txBody>
      </p:sp>
    </p:spTree>
    <p:extLst>
      <p:ext uri="{BB962C8B-B14F-4D97-AF65-F5344CB8AC3E}">
        <p14:creationId xmlns:p14="http://schemas.microsoft.com/office/powerpoint/2010/main" val="340452881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ea typeface="ＭＳ Ｐゴシック"/>
            </a:endParaRPr>
          </a:p>
        </p:txBody>
      </p:sp>
      <p:sp>
        <p:nvSpPr>
          <p:cNvPr id="113667" name="Slide Number Placeholder 3"/>
          <p:cNvSpPr>
            <a:spLocks noGrp="1"/>
          </p:cNvSpPr>
          <p:nvPr>
            <p:ph type="sldNum" sz="quarter" idx="5"/>
          </p:nvPr>
        </p:nvSpPr>
        <p:spPr bwMode="auto">
          <a:noFill/>
          <a:ln>
            <a:miter lim="800000"/>
            <a:headEnd/>
            <a:tailEnd/>
          </a:ln>
        </p:spPr>
        <p:txBody>
          <a:bodyPr/>
          <a:lstStyle/>
          <a:p>
            <a:fld id="{DF80EEBC-77A3-43F9-A582-D3F65D452E52}" type="slidenum">
              <a:rPr lang="en-US" smtClean="0">
                <a:latin typeface="Arial" charset="0"/>
                <a:ea typeface="ＭＳ Ｐゴシック"/>
                <a:cs typeface="ＭＳ Ｐゴシック"/>
              </a:rPr>
              <a:pPr/>
              <a:t>76</a:t>
            </a:fld>
            <a:endParaRPr lang="en-US" dirty="0">
              <a:latin typeface="Arial" charset="0"/>
              <a:ea typeface="ＭＳ Ｐゴシック"/>
              <a:cs typeface="ＭＳ Ｐゴシック"/>
            </a:endParaRPr>
          </a:p>
        </p:txBody>
      </p:sp>
    </p:spTree>
    <p:extLst>
      <p:ext uri="{BB962C8B-B14F-4D97-AF65-F5344CB8AC3E}">
        <p14:creationId xmlns:p14="http://schemas.microsoft.com/office/powerpoint/2010/main" val="1550350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bwMode="auto">
          <a:noFill/>
          <a:ln>
            <a:miter lim="800000"/>
            <a:headEnd/>
            <a:tailEnd/>
          </a:ln>
        </p:spPr>
        <p:txBody>
          <a:bodyPr/>
          <a:lstStyle/>
          <a:p>
            <a:fld id="{B9DE61F5-F4CC-45FC-AAC9-E463F81497FD}" type="slidenum">
              <a:rPr lang="en-US" smtClean="0">
                <a:latin typeface="Arial" charset="0"/>
                <a:ea typeface="ＭＳ Ｐゴシック"/>
                <a:cs typeface="ＭＳ Ｐゴシック"/>
              </a:rPr>
              <a:pPr/>
              <a:t>8</a:t>
            </a:fld>
            <a:endParaRPr lang="en-US" dirty="0">
              <a:latin typeface="Arial" charset="0"/>
              <a:ea typeface="ＭＳ Ｐゴシック"/>
              <a:cs typeface="ＭＳ Ｐゴシック"/>
            </a:endParaRPr>
          </a:p>
        </p:txBody>
      </p:sp>
      <p:sp>
        <p:nvSpPr>
          <p:cNvPr id="317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Read the text.</a:t>
            </a:r>
          </a:p>
        </p:txBody>
      </p:sp>
    </p:spTree>
    <p:extLst>
      <p:ext uri="{BB962C8B-B14F-4D97-AF65-F5344CB8AC3E}">
        <p14:creationId xmlns:p14="http://schemas.microsoft.com/office/powerpoint/2010/main" val="18304157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bwMode="auto">
          <a:noFill/>
          <a:ln>
            <a:miter lim="800000"/>
            <a:headEnd/>
            <a:tailEnd/>
          </a:ln>
        </p:spPr>
        <p:txBody>
          <a:bodyPr/>
          <a:lstStyle/>
          <a:p>
            <a:fld id="{20F1120C-5E46-469D-9FE5-707860DD4EA8}" type="slidenum">
              <a:rPr lang="en-US" smtClean="0">
                <a:latin typeface="Arial" charset="0"/>
                <a:ea typeface="ＭＳ Ｐゴシック"/>
                <a:cs typeface="ＭＳ Ｐゴシック"/>
              </a:rPr>
              <a:pPr/>
              <a:t>9</a:t>
            </a:fld>
            <a:endParaRPr lang="en-US" dirty="0">
              <a:latin typeface="Arial" charset="0"/>
              <a:ea typeface="ＭＳ Ｐゴシック"/>
              <a:cs typeface="ＭＳ Ｐゴシック"/>
            </a:endParaRPr>
          </a:p>
        </p:txBody>
      </p:sp>
      <p:sp>
        <p:nvSpPr>
          <p:cNvPr id="337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ea typeface="ＭＳ Ｐゴシック"/>
              </a:rPr>
              <a:t>Read the text.</a:t>
            </a:r>
          </a:p>
          <a:p>
            <a:pPr eaLnBrk="1" hangingPunct="1">
              <a:spcBef>
                <a:spcPct val="0"/>
              </a:spcBef>
            </a:pPr>
            <a:endParaRPr lang="en-US" dirty="0">
              <a:ea typeface="ＭＳ Ｐゴシック"/>
            </a:endParaRPr>
          </a:p>
          <a:p>
            <a:pPr eaLnBrk="1" hangingPunct="1">
              <a:spcBef>
                <a:spcPct val="0"/>
              </a:spcBef>
            </a:pPr>
            <a:r>
              <a:rPr lang="en-US" dirty="0">
                <a:ea typeface="ＭＳ Ｐゴシック"/>
              </a:rPr>
              <a:t>C2 = Command and Control</a:t>
            </a:r>
          </a:p>
        </p:txBody>
      </p:sp>
    </p:spTree>
    <p:extLst>
      <p:ext uri="{BB962C8B-B14F-4D97-AF65-F5344CB8AC3E}">
        <p14:creationId xmlns:p14="http://schemas.microsoft.com/office/powerpoint/2010/main" val="1094821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Title 6"/>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84" charset="0"/>
              </a:defRPr>
            </a:lvl1pPr>
          </a:lstStyle>
          <a:p>
            <a:pPr>
              <a:defRPr/>
            </a:pP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6" name="Slide Number Placeholder 9"/>
          <p:cNvSpPr>
            <a:spLocks noGrp="1"/>
          </p:cNvSpPr>
          <p:nvPr>
            <p:ph type="sldNum" sz="quarter" idx="12"/>
          </p:nvPr>
        </p:nvSpPr>
        <p:spPr/>
        <p:txBody>
          <a:bodyPr/>
          <a:lstStyle>
            <a:lvl1pPr>
              <a:defRPr/>
            </a:lvl1pPr>
          </a:lstStyle>
          <a:p>
            <a:pPr>
              <a:defRPr/>
            </a:pPr>
            <a:fld id="{74823660-F68A-45C1-B803-F777217AED4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68580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7"/>
          <p:cNvSpPr>
            <a:spLocks noGrp="1"/>
          </p:cNvSpPr>
          <p:nvPr>
            <p:ph type="sldNum" sz="quarter" idx="10"/>
          </p:nvPr>
        </p:nvSpPr>
        <p:spPr/>
        <p:txBody>
          <a:bodyPr/>
          <a:lstStyle>
            <a:lvl1pPr>
              <a:defRPr/>
            </a:lvl1pPr>
          </a:lstStyle>
          <a:p>
            <a:pPr>
              <a:defRPr/>
            </a:pPr>
            <a:fld id="{D08EE474-983D-451D-AC17-4533237AA7E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7"/>
          <p:cNvSpPr>
            <a:spLocks noGrp="1"/>
          </p:cNvSpPr>
          <p:nvPr>
            <p:ph type="sldNum" sz="quarter" idx="10"/>
          </p:nvPr>
        </p:nvSpPr>
        <p:spPr/>
        <p:txBody>
          <a:bodyPr/>
          <a:lstStyle>
            <a:lvl1pPr>
              <a:defRPr/>
            </a:lvl1pPr>
          </a:lstStyle>
          <a:p>
            <a:pPr>
              <a:defRPr/>
            </a:pPr>
            <a:fld id="{909A6671-975E-4E8F-90C0-ECD875BFFE6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7"/>
          <p:cNvSpPr>
            <a:spLocks noGrp="1"/>
          </p:cNvSpPr>
          <p:nvPr>
            <p:ph type="sldNum" sz="quarter" idx="10"/>
          </p:nvPr>
        </p:nvSpPr>
        <p:spPr/>
        <p:txBody>
          <a:bodyPr/>
          <a:lstStyle>
            <a:lvl1pPr>
              <a:defRPr/>
            </a:lvl1pPr>
          </a:lstStyle>
          <a:p>
            <a:pPr>
              <a:defRPr/>
            </a:pPr>
            <a:fld id="{435D2E16-40EB-4D67-A641-E9FE5C707B2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7"/>
          <p:cNvSpPr>
            <a:spLocks noGrp="1"/>
          </p:cNvSpPr>
          <p:nvPr>
            <p:ph type="sldNum" sz="quarter" idx="10"/>
          </p:nvPr>
        </p:nvSpPr>
        <p:spPr/>
        <p:txBody>
          <a:bodyPr/>
          <a:lstStyle>
            <a:lvl1pPr>
              <a:defRPr/>
            </a:lvl1pPr>
          </a:lstStyle>
          <a:p>
            <a:pPr>
              <a:defRPr/>
            </a:pPr>
            <a:fld id="{E5AEF99B-CC39-4085-8BAA-CF89B4BE9CF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fld id="{6E786152-4FB0-422F-9BE9-2DA3F644C9E6}"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xfrm>
            <a:off x="6553200" y="6324600"/>
            <a:ext cx="2133600" cy="365125"/>
          </a:xfrm>
        </p:spPr>
        <p:txBody>
          <a:bodyPr/>
          <a:lstStyle>
            <a:lvl1pPr>
              <a:defRPr/>
            </a:lvl1pPr>
          </a:lstStyle>
          <a:p>
            <a:pPr>
              <a:defRPr/>
            </a:pPr>
            <a:fld id="{C0EBD0DF-0D76-4192-9E7D-9DD2FF13739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7"/>
          <p:cNvSpPr>
            <a:spLocks noGrp="1"/>
          </p:cNvSpPr>
          <p:nvPr>
            <p:ph type="sldNum" sz="quarter" idx="10"/>
          </p:nvPr>
        </p:nvSpPr>
        <p:spPr/>
        <p:txBody>
          <a:bodyPr/>
          <a:lstStyle>
            <a:lvl1pPr>
              <a:defRPr/>
            </a:lvl1pPr>
          </a:lstStyle>
          <a:p>
            <a:pPr>
              <a:defRPr/>
            </a:pPr>
            <a:fld id="{A19D9AE0-257D-470D-99DB-918AD368CF8D}"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7"/>
          <p:cNvSpPr>
            <a:spLocks noGrp="1"/>
          </p:cNvSpPr>
          <p:nvPr>
            <p:ph type="sldNum" sz="quarter" idx="10"/>
          </p:nvPr>
        </p:nvSpPr>
        <p:spPr/>
        <p:txBody>
          <a:bodyPr/>
          <a:lstStyle>
            <a:lvl1pPr>
              <a:defRPr/>
            </a:lvl1pPr>
          </a:lstStyle>
          <a:p>
            <a:pPr>
              <a:defRPr/>
            </a:pPr>
            <a:fld id="{13942C38-D126-4B7F-98E8-7E199CD7B42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905000" y="274638"/>
            <a:ext cx="6781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28" name="Picture 6"/>
          <p:cNvPicPr>
            <a:picLocks noChangeAspect="1"/>
          </p:cNvPicPr>
          <p:nvPr userDrawn="1"/>
        </p:nvPicPr>
        <p:blipFill>
          <a:blip r:embed="rId14"/>
          <a:srcRect/>
          <a:stretch>
            <a:fillRect/>
          </a:stretch>
        </p:blipFill>
        <p:spPr bwMode="auto">
          <a:xfrm>
            <a:off x="228600" y="46038"/>
            <a:ext cx="1524000" cy="1600200"/>
          </a:xfrm>
          <a:prstGeom prst="rect">
            <a:avLst/>
          </a:prstGeom>
          <a:noFill/>
          <a:ln w="9525">
            <a:noFill/>
            <a:miter lim="800000"/>
            <a:headEnd/>
            <a:tailEnd/>
          </a:ln>
        </p:spPr>
      </p:pic>
      <p:sp>
        <p:nvSpPr>
          <p:cNvPr id="8" name="Slide Number Placeholder 7"/>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2400" b="1">
                <a:latin typeface="Times New Roman" pitchFamily="-84" charset="0"/>
                <a:cs typeface="Times New Roman" pitchFamily="-84" charset="0"/>
              </a:defRPr>
            </a:lvl1pPr>
          </a:lstStyle>
          <a:p>
            <a:pPr>
              <a:defRPr/>
            </a:pPr>
            <a:fld id="{3F68A3AD-0CAA-45C2-975C-7EEFCF489FB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4" r:id="rId1"/>
    <p:sldLayoutId id="2147483673" r:id="rId2"/>
    <p:sldLayoutId id="2147483672" r:id="rId3"/>
    <p:sldLayoutId id="2147483671" r:id="rId4"/>
    <p:sldLayoutId id="2147483670" r:id="rId5"/>
    <p:sldLayoutId id="2147483669" r:id="rId6"/>
    <p:sldLayoutId id="2147483675" r:id="rId7"/>
    <p:sldLayoutId id="2147483668" r:id="rId8"/>
    <p:sldLayoutId id="2147483667" r:id="rId9"/>
    <p:sldLayoutId id="2147483676" r:id="rId10"/>
    <p:sldLayoutId id="2147483677" r:id="rId11"/>
    <p:sldLayoutId id="2147483678" r:id="rId12"/>
  </p:sldLayoutIdLst>
  <p:hf sldNum="0" hdr="0" ftr="0" dt="0"/>
  <p:txStyles>
    <p:titleStyle>
      <a:lvl1pPr algn="ctr" rtl="0" eaLnBrk="0" fontAlgn="base" hangingPunct="0">
        <a:spcBef>
          <a:spcPct val="0"/>
        </a:spcBef>
        <a:spcAft>
          <a:spcPct val="0"/>
        </a:spcAft>
        <a:defRPr sz="4000" b="1" kern="1200">
          <a:solidFill>
            <a:schemeClr val="tx1"/>
          </a:solidFill>
          <a:latin typeface="Times New Roman" pitchFamily="18" charset="0"/>
          <a:ea typeface="Times New Roman" pitchFamily="-84" charset="0"/>
          <a:cs typeface="Times New Roman" pitchFamily="18" charset="0"/>
        </a:defRPr>
      </a:lvl1pPr>
      <a:lvl2pPr algn="ctr" rtl="0" eaLnBrk="0" fontAlgn="base" hangingPunct="0">
        <a:spcBef>
          <a:spcPct val="0"/>
        </a:spcBef>
        <a:spcAft>
          <a:spcPct val="0"/>
        </a:spcAft>
        <a:defRPr sz="4000" b="1">
          <a:solidFill>
            <a:schemeClr val="tx1"/>
          </a:solidFill>
          <a:latin typeface="Times New Roman" pitchFamily="-84" charset="0"/>
          <a:ea typeface="Times New Roman" pitchFamily="-84" charset="0"/>
          <a:cs typeface="Times New Roman" pitchFamily="-84" charset="0"/>
        </a:defRPr>
      </a:lvl2pPr>
      <a:lvl3pPr algn="ctr" rtl="0" eaLnBrk="0" fontAlgn="base" hangingPunct="0">
        <a:spcBef>
          <a:spcPct val="0"/>
        </a:spcBef>
        <a:spcAft>
          <a:spcPct val="0"/>
        </a:spcAft>
        <a:defRPr sz="4000" b="1">
          <a:solidFill>
            <a:schemeClr val="tx1"/>
          </a:solidFill>
          <a:latin typeface="Times New Roman" pitchFamily="-84" charset="0"/>
          <a:ea typeface="Times New Roman" pitchFamily="-84" charset="0"/>
          <a:cs typeface="Times New Roman" pitchFamily="-84" charset="0"/>
        </a:defRPr>
      </a:lvl3pPr>
      <a:lvl4pPr algn="ctr" rtl="0" eaLnBrk="0" fontAlgn="base" hangingPunct="0">
        <a:spcBef>
          <a:spcPct val="0"/>
        </a:spcBef>
        <a:spcAft>
          <a:spcPct val="0"/>
        </a:spcAft>
        <a:defRPr sz="4000" b="1">
          <a:solidFill>
            <a:schemeClr val="tx1"/>
          </a:solidFill>
          <a:latin typeface="Times New Roman" pitchFamily="-84" charset="0"/>
          <a:ea typeface="Times New Roman" pitchFamily="-84" charset="0"/>
          <a:cs typeface="Times New Roman" pitchFamily="-84" charset="0"/>
        </a:defRPr>
      </a:lvl4pPr>
      <a:lvl5pPr algn="ctr" rtl="0" eaLnBrk="0" fontAlgn="base" hangingPunct="0">
        <a:spcBef>
          <a:spcPct val="0"/>
        </a:spcBef>
        <a:spcAft>
          <a:spcPct val="0"/>
        </a:spcAft>
        <a:defRPr sz="4000" b="1">
          <a:solidFill>
            <a:schemeClr val="tx1"/>
          </a:solidFill>
          <a:latin typeface="Times New Roman" pitchFamily="-84" charset="0"/>
          <a:ea typeface="Times New Roman" pitchFamily="-84" charset="0"/>
          <a:cs typeface="Times New Roman" pitchFamily="-84" charset="0"/>
        </a:defRPr>
      </a:lvl5pPr>
      <a:lvl6pPr marL="457200" algn="ctr" rtl="0" fontAlgn="base">
        <a:spcBef>
          <a:spcPct val="0"/>
        </a:spcBef>
        <a:spcAft>
          <a:spcPct val="0"/>
        </a:spcAft>
        <a:defRPr sz="4000" b="1">
          <a:solidFill>
            <a:schemeClr val="tx1"/>
          </a:solidFill>
          <a:latin typeface="Times New Roman" pitchFamily="-84" charset="0"/>
          <a:ea typeface="Times New Roman" pitchFamily="-84" charset="0"/>
          <a:cs typeface="Times New Roman" pitchFamily="-84" charset="0"/>
        </a:defRPr>
      </a:lvl6pPr>
      <a:lvl7pPr marL="914400" algn="ctr" rtl="0" fontAlgn="base">
        <a:spcBef>
          <a:spcPct val="0"/>
        </a:spcBef>
        <a:spcAft>
          <a:spcPct val="0"/>
        </a:spcAft>
        <a:defRPr sz="4000" b="1">
          <a:solidFill>
            <a:schemeClr val="tx1"/>
          </a:solidFill>
          <a:latin typeface="Times New Roman" pitchFamily="-84" charset="0"/>
          <a:ea typeface="Times New Roman" pitchFamily="-84" charset="0"/>
          <a:cs typeface="Times New Roman" pitchFamily="-84" charset="0"/>
        </a:defRPr>
      </a:lvl7pPr>
      <a:lvl8pPr marL="1371600" algn="ctr" rtl="0" fontAlgn="base">
        <a:spcBef>
          <a:spcPct val="0"/>
        </a:spcBef>
        <a:spcAft>
          <a:spcPct val="0"/>
        </a:spcAft>
        <a:defRPr sz="4000" b="1">
          <a:solidFill>
            <a:schemeClr val="tx1"/>
          </a:solidFill>
          <a:latin typeface="Times New Roman" pitchFamily="-84" charset="0"/>
          <a:ea typeface="Times New Roman" pitchFamily="-84" charset="0"/>
          <a:cs typeface="Times New Roman" pitchFamily="-84" charset="0"/>
        </a:defRPr>
      </a:lvl8pPr>
      <a:lvl9pPr marL="1828800" algn="ctr" rtl="0" fontAlgn="base">
        <a:spcBef>
          <a:spcPct val="0"/>
        </a:spcBef>
        <a:spcAft>
          <a:spcPct val="0"/>
        </a:spcAft>
        <a:defRPr sz="4000" b="1">
          <a:solidFill>
            <a:schemeClr val="tx1"/>
          </a:solidFill>
          <a:latin typeface="Times New Roman" pitchFamily="-84" charset="0"/>
          <a:ea typeface="Times New Roman" pitchFamily="-84" charset="0"/>
          <a:cs typeface="Times New Roman" pitchFamily="-8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Times New Roman" pitchFamily="18" charset="0"/>
          <a:ea typeface="Times New Roman" pitchFamily="-84" charset="0"/>
          <a:cs typeface="Times New Roman" pitchFamily="18"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Times New Roman" pitchFamily="18" charset="0"/>
          <a:ea typeface="Times New Roman" pitchFamily="-84" charset="0"/>
          <a:cs typeface="Times New Roman" pitchFamily="18"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Times New Roman" pitchFamily="18" charset="0"/>
          <a:ea typeface="Times New Roman" pitchFamily="-84" charset="0"/>
          <a:cs typeface="Times New Roman" pitchFamily="18"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Times New Roman" pitchFamily="18" charset="0"/>
          <a:ea typeface="Times New Roman" pitchFamily="-84" charset="0"/>
          <a:cs typeface="Times New Roman" pitchFamily="18"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Times New Roman" pitchFamily="18" charset="0"/>
          <a:ea typeface="Times New Roman" pitchFamily="-84" charset="0"/>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p:cNvSpPr>
          <p:nvPr>
            <p:ph type="ctrTitle"/>
          </p:nvPr>
        </p:nvSpPr>
        <p:spPr>
          <a:xfrm>
            <a:off x="-9755" y="-1"/>
            <a:ext cx="9144000" cy="2622495"/>
          </a:xfrm>
          <a:solidFill>
            <a:schemeClr val="bg1"/>
          </a:solidFill>
        </p:spPr>
        <p:txBody>
          <a:bodyPr/>
          <a:lstStyle/>
          <a:p>
            <a:pPr eaLnBrk="1" hangingPunct="1"/>
            <a:r>
              <a:rPr lang="en-US" altLang="en-US" sz="2800" dirty="0"/>
              <a:t>Tactical Combat Casualty Care for All Combatants</a:t>
            </a:r>
            <a:br>
              <a:rPr lang="en-US" altLang="en-US" sz="2800" dirty="0"/>
            </a:br>
            <a:r>
              <a:rPr lang="en-US" altLang="en-US" sz="2800" dirty="0"/>
              <a:t>August 2017</a:t>
            </a:r>
            <a:br>
              <a:rPr lang="en-US" altLang="en-US" sz="2800" dirty="0"/>
            </a:br>
            <a:br>
              <a:rPr lang="en-US" altLang="en-US" sz="2800" dirty="0"/>
            </a:br>
            <a:r>
              <a:rPr lang="en-US" altLang="en-US" sz="2400" dirty="0"/>
              <a:t>(Based on TCCC-MP Guidelines 170131)</a:t>
            </a:r>
          </a:p>
        </p:txBody>
      </p:sp>
      <p:sp>
        <p:nvSpPr>
          <p:cNvPr id="62466" name="Rectangle 3"/>
          <p:cNvSpPr>
            <a:spLocks noGrp="1"/>
          </p:cNvSpPr>
          <p:nvPr>
            <p:ph type="subTitle" idx="1"/>
          </p:nvPr>
        </p:nvSpPr>
        <p:spPr>
          <a:xfrm>
            <a:off x="1219200" y="5703888"/>
            <a:ext cx="6400800" cy="1066800"/>
          </a:xfrm>
        </p:spPr>
        <p:txBody>
          <a:bodyPr/>
          <a:lstStyle/>
          <a:p>
            <a:pPr eaLnBrk="1" hangingPunct="1"/>
            <a:r>
              <a:rPr lang="en-US" altLang="en-US" sz="5400" dirty="0"/>
              <a:t>Scenarios</a:t>
            </a:r>
            <a:endParaRPr lang="en-US" altLang="en-US" sz="4800" b="1" dirty="0"/>
          </a:p>
          <a:p>
            <a:pPr eaLnBrk="1" hangingPunct="1"/>
            <a:endParaRPr lang="en-US" altLang="en-US" sz="4800" b="1" dirty="0"/>
          </a:p>
        </p:txBody>
      </p:sp>
      <p:pic>
        <p:nvPicPr>
          <p:cNvPr id="62467" name="Picture 7" descr="TCCC Logo 091104 (C)"/>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51015" y="2622495"/>
            <a:ext cx="2842657" cy="286279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8602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1485900" y="34925"/>
            <a:ext cx="7543800" cy="1143000"/>
          </a:xfrm>
        </p:spPr>
        <p:txBody>
          <a:bodyPr/>
          <a:lstStyle/>
          <a:p>
            <a:pPr eaLnBrk="1" hangingPunct="1"/>
            <a:r>
              <a:rPr lang="en-US" dirty="0"/>
              <a:t>SEAL Casualty - Afghanistan</a:t>
            </a:r>
          </a:p>
        </p:txBody>
      </p:sp>
      <p:sp>
        <p:nvSpPr>
          <p:cNvPr id="34818" name="Rectangle 3"/>
          <p:cNvSpPr>
            <a:spLocks noGrp="1" noChangeArrowheads="1"/>
          </p:cNvSpPr>
          <p:nvPr>
            <p:ph idx="1"/>
          </p:nvPr>
        </p:nvSpPr>
        <p:spPr>
          <a:xfrm>
            <a:off x="685800" y="1600200"/>
            <a:ext cx="7772400" cy="4114800"/>
          </a:xfrm>
        </p:spPr>
        <p:txBody>
          <a:bodyPr/>
          <a:lstStyle/>
          <a:p>
            <a:pPr eaLnBrk="1" hangingPunct="1">
              <a:lnSpc>
                <a:spcPct val="90000"/>
              </a:lnSpc>
              <a:buFont typeface="Wingdings" pitchFamily="2" charset="2"/>
              <a:buNone/>
            </a:pPr>
            <a:r>
              <a:rPr lang="en-US" dirty="0"/>
              <a:t>   “Between providing security and spending a lot of time on the radio I didn’t get to treat the patient as much as I wanted to. I had given him a Kerlix bandage to hold against his exit wound. When he frantically told me that he was feeling a lot of blood, I went back to trying to treat him. I couldn’t elevate his leg. To move it would mean he’d scream in pain, which wasn’t tactical.” </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1485900" y="34925"/>
            <a:ext cx="7543800" cy="1143000"/>
          </a:xfrm>
        </p:spPr>
        <p:txBody>
          <a:bodyPr/>
          <a:lstStyle/>
          <a:p>
            <a:pPr eaLnBrk="1" hangingPunct="1"/>
            <a:r>
              <a:rPr lang="en-US" dirty="0"/>
              <a:t>SEAL Casualty - Afghanistan</a:t>
            </a:r>
          </a:p>
        </p:txBody>
      </p:sp>
      <p:sp>
        <p:nvSpPr>
          <p:cNvPr id="36866" name="Rectangle 3"/>
          <p:cNvSpPr>
            <a:spLocks noGrp="1" noChangeArrowheads="1"/>
          </p:cNvSpPr>
          <p:nvPr>
            <p:ph idx="1"/>
          </p:nvPr>
        </p:nvSpPr>
        <p:spPr>
          <a:xfrm>
            <a:off x="228600" y="1600200"/>
            <a:ext cx="7772400" cy="4114800"/>
          </a:xfrm>
        </p:spPr>
        <p:txBody>
          <a:bodyPr/>
          <a:lstStyle/>
          <a:p>
            <a:pPr eaLnBrk="1" hangingPunct="1">
              <a:buFont typeface="Wingdings" pitchFamily="2" charset="2"/>
              <a:buNone/>
            </a:pPr>
            <a:r>
              <a:rPr lang="en-US" dirty="0"/>
              <a:t>   “There was just no way he would allow me to apply a pressure dressing to the exit wound even if I could locate it and pack it with Kerlix. So, I decided to put a tourniquet on him.”</a:t>
            </a:r>
          </a:p>
        </p:txBody>
      </p:sp>
      <p:pic>
        <p:nvPicPr>
          <p:cNvPr id="36867" name="Picture 4" descr="DL 091204 Apache Moon"/>
          <p:cNvPicPr>
            <a:picLocks noChangeAspect="1" noChangeArrowheads="1"/>
          </p:cNvPicPr>
          <p:nvPr/>
        </p:nvPicPr>
        <p:blipFill>
          <a:blip r:embed="rId3"/>
          <a:srcRect/>
          <a:stretch>
            <a:fillRect/>
          </a:stretch>
        </p:blipFill>
        <p:spPr bwMode="auto">
          <a:xfrm>
            <a:off x="4343400" y="3657600"/>
            <a:ext cx="4800600" cy="3200400"/>
          </a:xfrm>
          <a:prstGeom prst="rect">
            <a:avLst/>
          </a:prstGeom>
          <a:noFill/>
          <a:ln w="9525">
            <a:noFill/>
            <a:miter lim="800000"/>
            <a:headEnd/>
            <a:tailEnd/>
          </a:ln>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1485900" y="34925"/>
            <a:ext cx="7543800" cy="1143000"/>
          </a:xfrm>
        </p:spPr>
        <p:txBody>
          <a:bodyPr/>
          <a:lstStyle/>
          <a:p>
            <a:pPr eaLnBrk="1" hangingPunct="1"/>
            <a:r>
              <a:rPr lang="en-US" dirty="0"/>
              <a:t>SEAL Casualty - Afghanistan</a:t>
            </a:r>
          </a:p>
        </p:txBody>
      </p:sp>
      <p:sp>
        <p:nvSpPr>
          <p:cNvPr id="38914" name="Rectangle 3"/>
          <p:cNvSpPr>
            <a:spLocks noGrp="1" noChangeArrowheads="1"/>
          </p:cNvSpPr>
          <p:nvPr>
            <p:ph idx="1"/>
          </p:nvPr>
        </p:nvSpPr>
        <p:spPr>
          <a:xfrm>
            <a:off x="533400" y="2133600"/>
            <a:ext cx="8229600" cy="3810000"/>
          </a:xfrm>
        </p:spPr>
        <p:txBody>
          <a:bodyPr/>
          <a:lstStyle/>
          <a:p>
            <a:pPr eaLnBrk="1" hangingPunct="1">
              <a:buFont typeface="Wingdings" pitchFamily="2" charset="2"/>
              <a:buNone/>
            </a:pPr>
            <a:r>
              <a:rPr lang="en-US" dirty="0"/>
              <a:t>   “His wounds were just low enough on his leg to get the tourniquet an inch or so above the site. I had a cravat and a wooden dowel with 550 cord (parachute cord) attached to it to use as a tourniquet. I told him to expect a lot of pain as I would be tightening the cravat down.“</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1485900" y="34925"/>
            <a:ext cx="7543800" cy="1143000"/>
          </a:xfrm>
        </p:spPr>
        <p:txBody>
          <a:bodyPr/>
          <a:lstStyle/>
          <a:p>
            <a:pPr eaLnBrk="1" hangingPunct="1"/>
            <a:r>
              <a:rPr lang="en-US" dirty="0"/>
              <a:t>SEAL Casualty - Afghanistan</a:t>
            </a:r>
          </a:p>
        </p:txBody>
      </p:sp>
      <p:sp>
        <p:nvSpPr>
          <p:cNvPr id="40962" name="Rectangle 3"/>
          <p:cNvSpPr>
            <a:spLocks noGrp="1" noChangeArrowheads="1"/>
          </p:cNvSpPr>
          <p:nvPr>
            <p:ph idx="1"/>
          </p:nvPr>
        </p:nvSpPr>
        <p:spPr>
          <a:xfrm>
            <a:off x="685800" y="1524000"/>
            <a:ext cx="7772400" cy="4114800"/>
          </a:xfrm>
        </p:spPr>
        <p:txBody>
          <a:bodyPr/>
          <a:lstStyle/>
          <a:p>
            <a:pPr eaLnBrk="1" hangingPunct="1">
              <a:buFont typeface="Wingdings" pitchFamily="2" charset="2"/>
              <a:buNone/>
            </a:pPr>
            <a:r>
              <a:rPr lang="en-US" dirty="0"/>
              <a:t>   “At this point he feared for his life so he agreed. Once I got it tightened I had trouble securing it. The 550 cord was hard to get underneath the tightened cravat.”</a:t>
            </a:r>
          </a:p>
        </p:txBody>
      </p:sp>
      <p:pic>
        <p:nvPicPr>
          <p:cNvPr id="40963" name="Picture 4" descr="DL 091204 Kandahar Skyline"/>
          <p:cNvPicPr>
            <a:picLocks noChangeAspect="1" noChangeArrowheads="1"/>
          </p:cNvPicPr>
          <p:nvPr/>
        </p:nvPicPr>
        <p:blipFill>
          <a:blip r:embed="rId3"/>
          <a:srcRect/>
          <a:stretch>
            <a:fillRect/>
          </a:stretch>
        </p:blipFill>
        <p:spPr bwMode="auto">
          <a:xfrm>
            <a:off x="2362200" y="3871913"/>
            <a:ext cx="4257675" cy="2833687"/>
          </a:xfrm>
          <a:prstGeom prst="rect">
            <a:avLst/>
          </a:prstGeom>
          <a:noFill/>
          <a:ln w="9525">
            <a:noFill/>
            <a:miter lim="800000"/>
            <a:headEnd/>
            <a:tailEnd/>
          </a:ln>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1485900" y="34925"/>
            <a:ext cx="7543800" cy="1143000"/>
          </a:xfrm>
        </p:spPr>
        <p:txBody>
          <a:bodyPr/>
          <a:lstStyle/>
          <a:p>
            <a:pPr eaLnBrk="1" hangingPunct="1"/>
            <a:r>
              <a:rPr lang="en-US" dirty="0"/>
              <a:t>SEAL Casualty - Afghanistan</a:t>
            </a:r>
          </a:p>
        </p:txBody>
      </p:sp>
      <p:sp>
        <p:nvSpPr>
          <p:cNvPr id="43010" name="Rectangle 3"/>
          <p:cNvSpPr>
            <a:spLocks noGrp="1" noChangeArrowheads="1"/>
          </p:cNvSpPr>
          <p:nvPr>
            <p:ph idx="1"/>
          </p:nvPr>
        </p:nvSpPr>
        <p:spPr>
          <a:xfrm>
            <a:off x="381000" y="2057400"/>
            <a:ext cx="8229600" cy="3962400"/>
          </a:xfrm>
        </p:spPr>
        <p:txBody>
          <a:bodyPr/>
          <a:lstStyle/>
          <a:p>
            <a:pPr eaLnBrk="1" hangingPunct="1">
              <a:buFont typeface="Wingdings" pitchFamily="2" charset="2"/>
              <a:buNone/>
            </a:pPr>
            <a:r>
              <a:rPr lang="en-US" dirty="0"/>
              <a:t>   “After over 5 minutes, the Corpsman arrived along with a CASEVAC bird and a security force. Moving the patient was very hard. Four of us struggled to move him and his gear 25 meters to the bird. The patient was over 200 pounds alone and we were moving over very uneven terrain.”</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1485900" y="34925"/>
            <a:ext cx="7543800" cy="1143000"/>
          </a:xfrm>
        </p:spPr>
        <p:txBody>
          <a:bodyPr/>
          <a:lstStyle/>
          <a:p>
            <a:pPr eaLnBrk="1" hangingPunct="1"/>
            <a:r>
              <a:rPr lang="en-US" dirty="0"/>
              <a:t>SEAL Casualty - Afghanistan</a:t>
            </a:r>
          </a:p>
        </p:txBody>
      </p:sp>
      <p:sp>
        <p:nvSpPr>
          <p:cNvPr id="45058" name="Rectangle 3"/>
          <p:cNvSpPr>
            <a:spLocks noGrp="1" noChangeArrowheads="1"/>
          </p:cNvSpPr>
          <p:nvPr>
            <p:ph idx="1"/>
          </p:nvPr>
        </p:nvSpPr>
        <p:spPr>
          <a:xfrm>
            <a:off x="685800" y="1524000"/>
            <a:ext cx="7772400" cy="4114800"/>
          </a:xfrm>
        </p:spPr>
        <p:txBody>
          <a:bodyPr/>
          <a:lstStyle/>
          <a:p>
            <a:pPr eaLnBrk="1" hangingPunct="1">
              <a:buFont typeface="Wingdings" pitchFamily="2" charset="2"/>
              <a:buNone/>
            </a:pPr>
            <a:r>
              <a:rPr lang="en-US" dirty="0"/>
              <a:t>   “We wanted to do a three-man carry with two men under his arms and one under his legs. But again, his leg was flopping around at the thigh and couldn’t be used to lift him.” </a:t>
            </a:r>
          </a:p>
        </p:txBody>
      </p:sp>
      <p:pic>
        <p:nvPicPr>
          <p:cNvPr id="45059" name="Picture 4" descr="DL 091204 Full Moon"/>
          <p:cNvPicPr>
            <a:picLocks noChangeAspect="1" noChangeArrowheads="1"/>
          </p:cNvPicPr>
          <p:nvPr/>
        </p:nvPicPr>
        <p:blipFill>
          <a:blip r:embed="rId3"/>
          <a:srcRect/>
          <a:stretch>
            <a:fillRect/>
          </a:stretch>
        </p:blipFill>
        <p:spPr bwMode="auto">
          <a:xfrm>
            <a:off x="4724400" y="3911600"/>
            <a:ext cx="4419600" cy="2946400"/>
          </a:xfrm>
          <a:prstGeom prst="rect">
            <a:avLst/>
          </a:prstGeom>
          <a:noFill/>
          <a:ln w="9525">
            <a:noFill/>
            <a:miter lim="800000"/>
            <a:headEnd/>
            <a:tailEnd/>
          </a:ln>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1485900" y="34925"/>
            <a:ext cx="7543800" cy="1143000"/>
          </a:xfrm>
        </p:spPr>
        <p:txBody>
          <a:bodyPr/>
          <a:lstStyle/>
          <a:p>
            <a:pPr eaLnBrk="1" hangingPunct="1"/>
            <a:r>
              <a:rPr lang="en-US" dirty="0"/>
              <a:t>SEAL Casualty - Afghanistan</a:t>
            </a:r>
          </a:p>
        </p:txBody>
      </p:sp>
      <p:sp>
        <p:nvSpPr>
          <p:cNvPr id="47106" name="Rectangle 3"/>
          <p:cNvSpPr>
            <a:spLocks noGrp="1" noChangeArrowheads="1"/>
          </p:cNvSpPr>
          <p:nvPr>
            <p:ph idx="1"/>
          </p:nvPr>
        </p:nvSpPr>
        <p:spPr>
          <a:xfrm>
            <a:off x="381000" y="2057400"/>
            <a:ext cx="8229600" cy="3962400"/>
          </a:xfrm>
        </p:spPr>
        <p:txBody>
          <a:bodyPr/>
          <a:lstStyle/>
          <a:p>
            <a:pPr eaLnBrk="1" hangingPunct="1">
              <a:buFont typeface="Wingdings" pitchFamily="2" charset="2"/>
              <a:buNone/>
            </a:pPr>
            <a:r>
              <a:rPr lang="en-US" dirty="0"/>
              <a:t>   “The bird, (a Task Force 160 MH-60) had a 50-cal sniper rifle strapped down, which made it hard for us to get him in. It took us minutes to get him 25 meters into the bird. The Corpsman went with my patient as well as the other downed man in my team and I went back to the op.”</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1981200" y="76200"/>
            <a:ext cx="5715000" cy="1143000"/>
          </a:xfrm>
        </p:spPr>
        <p:txBody>
          <a:bodyPr/>
          <a:lstStyle/>
          <a:p>
            <a:pPr eaLnBrk="1" hangingPunct="1"/>
            <a:r>
              <a:rPr lang="en-US" sz="3200" dirty="0"/>
              <a:t>Scenario Discussions –</a:t>
            </a:r>
            <a:br>
              <a:rPr lang="en-US" sz="3200" dirty="0"/>
            </a:br>
            <a:r>
              <a:rPr lang="en-US" sz="3200" dirty="0"/>
              <a:t>Suggested Format</a:t>
            </a:r>
          </a:p>
        </p:txBody>
      </p:sp>
      <p:sp>
        <p:nvSpPr>
          <p:cNvPr id="49154" name="Rectangle 3"/>
          <p:cNvSpPr>
            <a:spLocks noGrp="1" noChangeArrowheads="1"/>
          </p:cNvSpPr>
          <p:nvPr>
            <p:ph idx="1"/>
          </p:nvPr>
        </p:nvSpPr>
        <p:spPr>
          <a:xfrm>
            <a:off x="762000" y="1828800"/>
            <a:ext cx="7772400" cy="4114800"/>
          </a:xfrm>
        </p:spPr>
        <p:txBody>
          <a:bodyPr/>
          <a:lstStyle/>
          <a:p>
            <a:pPr eaLnBrk="1" hangingPunct="1">
              <a:lnSpc>
                <a:spcPct val="80000"/>
              </a:lnSpc>
            </a:pPr>
            <a:r>
              <a:rPr lang="en-US" dirty="0"/>
              <a:t>Break up into groups of six</a:t>
            </a:r>
          </a:p>
          <a:p>
            <a:pPr eaLnBrk="1" hangingPunct="1">
              <a:lnSpc>
                <a:spcPct val="80000"/>
              </a:lnSpc>
            </a:pPr>
            <a:r>
              <a:rPr lang="en-US" dirty="0"/>
              <a:t>Present the background for the scenario on the screen.</a:t>
            </a:r>
          </a:p>
          <a:p>
            <a:pPr eaLnBrk="1" hangingPunct="1">
              <a:lnSpc>
                <a:spcPct val="80000"/>
              </a:lnSpc>
            </a:pPr>
            <a:r>
              <a:rPr lang="en-US" dirty="0"/>
              <a:t>The Instructor will lead the group’s discussion through to the end of the scenario.</a:t>
            </a:r>
          </a:p>
          <a:p>
            <a:pPr eaLnBrk="1" hangingPunct="1">
              <a:lnSpc>
                <a:spcPct val="80000"/>
              </a:lnSpc>
            </a:pPr>
            <a:r>
              <a:rPr lang="en-US" dirty="0"/>
              <a:t>Instructor should have a printout of the speaker notes to lead the session.</a:t>
            </a:r>
          </a:p>
          <a:p>
            <a:pPr eaLnBrk="1" hangingPunct="1">
              <a:lnSpc>
                <a:spcPct val="80000"/>
              </a:lnSpc>
            </a:pPr>
            <a:r>
              <a:rPr lang="en-US" dirty="0"/>
              <a:t>10 minutes per scenario</a:t>
            </a:r>
          </a:p>
          <a:p>
            <a:pPr eaLnBrk="1" hangingPunct="1">
              <a:lnSpc>
                <a:spcPct val="80000"/>
              </a:lnSpc>
            </a:pPr>
            <a:r>
              <a:rPr lang="en-US" dirty="0"/>
              <a:t>Stop after 10 minutes and present next scenario on screen</a:t>
            </a:r>
          </a:p>
        </p:txBody>
      </p:sp>
    </p:spTree>
    <p:extLst>
      <p:ext uri="{BB962C8B-B14F-4D97-AF65-F5344CB8AC3E}">
        <p14:creationId xmlns:p14="http://schemas.microsoft.com/office/powerpoint/2010/main" val="153007331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1" name="Picture 8" descr="urbanwarfare2-33"/>
          <p:cNvPicPr>
            <a:picLocks noChangeAspect="1" noChangeArrowheads="1"/>
          </p:cNvPicPr>
          <p:nvPr/>
        </p:nvPicPr>
        <p:blipFill>
          <a:blip r:embed="rId3" cstate="print"/>
          <a:srcRect r="-15"/>
          <a:stretch>
            <a:fillRect/>
          </a:stretch>
        </p:blipFill>
        <p:spPr bwMode="auto">
          <a:xfrm>
            <a:off x="0" y="0"/>
            <a:ext cx="9144000" cy="6892925"/>
          </a:xfrm>
          <a:prstGeom prst="rect">
            <a:avLst/>
          </a:prstGeom>
          <a:noFill/>
          <a:ln w="9525">
            <a:noFill/>
            <a:miter lim="800000"/>
            <a:headEnd/>
            <a:tailEnd/>
          </a:ln>
        </p:spPr>
      </p:pic>
      <p:sp>
        <p:nvSpPr>
          <p:cNvPr id="51202" name="Rectangle 10"/>
          <p:cNvSpPr>
            <a:spLocks noChangeArrowheads="1"/>
          </p:cNvSpPr>
          <p:nvPr/>
        </p:nvSpPr>
        <p:spPr bwMode="auto">
          <a:xfrm>
            <a:off x="1524000" y="457200"/>
            <a:ext cx="7543800" cy="1143000"/>
          </a:xfrm>
          <a:prstGeom prst="rect">
            <a:avLst/>
          </a:prstGeom>
          <a:noFill/>
          <a:ln w="9525">
            <a:noFill/>
            <a:miter lim="800000"/>
            <a:headEnd/>
            <a:tailEnd/>
          </a:ln>
        </p:spPr>
        <p:txBody>
          <a:bodyPr/>
          <a:lstStyle/>
          <a:p>
            <a:endParaRPr lang="en-US" sz="4400" dirty="0">
              <a:latin typeface="Times New Roman" pitchFamily="18" charset="0"/>
            </a:endParaRPr>
          </a:p>
        </p:txBody>
      </p:sp>
      <p:sp>
        <p:nvSpPr>
          <p:cNvPr id="51203" name="Rectangle 11"/>
          <p:cNvSpPr>
            <a:spLocks noGrp="1" noChangeArrowheads="1"/>
          </p:cNvSpPr>
          <p:nvPr>
            <p:ph type="title"/>
          </p:nvPr>
        </p:nvSpPr>
        <p:spPr>
          <a:xfrm>
            <a:off x="1371600" y="152400"/>
            <a:ext cx="6096000" cy="1600200"/>
          </a:xfrm>
          <a:solidFill>
            <a:schemeClr val="tx1">
              <a:alpha val="80000"/>
            </a:schemeClr>
          </a:solidFill>
        </p:spPr>
        <p:txBody>
          <a:bodyPr/>
          <a:lstStyle/>
          <a:p>
            <a:pPr eaLnBrk="1" hangingPunct="1"/>
            <a:r>
              <a:rPr lang="en-US" sz="4800" dirty="0">
                <a:solidFill>
                  <a:schemeClr val="bg1"/>
                </a:solidFill>
              </a:rPr>
              <a:t>Urban Warfare</a:t>
            </a:r>
            <a:br>
              <a:rPr lang="en-US" sz="4800" dirty="0">
                <a:solidFill>
                  <a:schemeClr val="bg1"/>
                </a:solidFill>
              </a:rPr>
            </a:br>
            <a:r>
              <a:rPr lang="en-US" sz="4800" dirty="0">
                <a:solidFill>
                  <a:schemeClr val="bg1"/>
                </a:solidFill>
              </a:rPr>
              <a:t>Scenario</a:t>
            </a:r>
          </a:p>
        </p:txBody>
      </p:sp>
    </p:spTree>
    <p:extLst>
      <p:ext uri="{BB962C8B-B14F-4D97-AF65-F5344CB8AC3E}">
        <p14:creationId xmlns:p14="http://schemas.microsoft.com/office/powerpoint/2010/main" val="846150816"/>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4"/>
          <p:cNvSpPr>
            <a:spLocks noGrp="1" noChangeArrowheads="1"/>
          </p:cNvSpPr>
          <p:nvPr>
            <p:ph type="title"/>
          </p:nvPr>
        </p:nvSpPr>
        <p:spPr>
          <a:xfrm>
            <a:off x="2286000" y="228600"/>
            <a:ext cx="5867400" cy="1143000"/>
          </a:xfrm>
        </p:spPr>
        <p:txBody>
          <a:bodyPr/>
          <a:lstStyle/>
          <a:p>
            <a:pPr eaLnBrk="1" hangingPunct="1"/>
            <a:r>
              <a:rPr lang="en-US" dirty="0"/>
              <a:t>Real-World Scenario</a:t>
            </a:r>
          </a:p>
        </p:txBody>
      </p:sp>
      <p:sp>
        <p:nvSpPr>
          <p:cNvPr id="29699" name="Rectangle 5"/>
          <p:cNvSpPr>
            <a:spLocks noGrp="1" noChangeArrowheads="1"/>
          </p:cNvSpPr>
          <p:nvPr>
            <p:ph idx="1"/>
          </p:nvPr>
        </p:nvSpPr>
        <p:spPr>
          <a:xfrm>
            <a:off x="838200" y="1905000"/>
            <a:ext cx="7772400" cy="4114800"/>
          </a:xfrm>
        </p:spPr>
        <p:txBody>
          <a:bodyPr rtlCol="0">
            <a:normAutofit lnSpcReduction="10000"/>
          </a:bodyPr>
          <a:lstStyle/>
          <a:p>
            <a:pPr eaLnBrk="1" fontAlgn="auto" hangingPunct="1">
              <a:lnSpc>
                <a:spcPct val="80000"/>
              </a:lnSpc>
              <a:spcAft>
                <a:spcPts val="0"/>
              </a:spcAft>
              <a:buFont typeface="Arial" pitchFamily="34" charset="0"/>
              <a:buChar char="•"/>
              <a:defRPr/>
            </a:pPr>
            <a:r>
              <a:rPr lang="en-US" dirty="0">
                <a:ea typeface="+mn-ea"/>
              </a:rPr>
              <a:t>High-threat urban environment</a:t>
            </a:r>
          </a:p>
          <a:p>
            <a:pPr eaLnBrk="1" fontAlgn="auto" hangingPunct="1">
              <a:lnSpc>
                <a:spcPct val="80000"/>
              </a:lnSpc>
              <a:spcAft>
                <a:spcPts val="0"/>
              </a:spcAft>
              <a:buFont typeface="Arial" pitchFamily="34" charset="0"/>
              <a:buChar char="•"/>
              <a:defRPr/>
            </a:pPr>
            <a:r>
              <a:rPr lang="en-US" dirty="0">
                <a:ea typeface="+mn-ea"/>
              </a:rPr>
              <a:t>16-man Ranger team</a:t>
            </a:r>
          </a:p>
          <a:p>
            <a:pPr eaLnBrk="1" fontAlgn="auto" hangingPunct="1">
              <a:lnSpc>
                <a:spcPct val="80000"/>
              </a:lnSpc>
              <a:spcAft>
                <a:spcPts val="0"/>
              </a:spcAft>
              <a:buFont typeface="Arial" pitchFamily="34" charset="0"/>
              <a:buChar char="•"/>
              <a:defRPr/>
            </a:pPr>
            <a:r>
              <a:rPr lang="en-US" dirty="0">
                <a:ea typeface="+mn-ea"/>
              </a:rPr>
              <a:t>70-foot fast rope insertion for a building assault</a:t>
            </a:r>
          </a:p>
          <a:p>
            <a:pPr eaLnBrk="1" fontAlgn="auto" hangingPunct="1">
              <a:lnSpc>
                <a:spcPct val="80000"/>
              </a:lnSpc>
              <a:spcAft>
                <a:spcPts val="0"/>
              </a:spcAft>
              <a:buFont typeface="Arial" pitchFamily="34" charset="0"/>
              <a:buChar char="•"/>
              <a:defRPr/>
            </a:pPr>
            <a:r>
              <a:rPr lang="en-US" dirty="0">
                <a:ea typeface="+mn-ea"/>
              </a:rPr>
              <a:t>One man misses the rope and falls, landing on his back.</a:t>
            </a:r>
          </a:p>
          <a:p>
            <a:pPr eaLnBrk="1" fontAlgn="auto" hangingPunct="1">
              <a:lnSpc>
                <a:spcPct val="80000"/>
              </a:lnSpc>
              <a:spcAft>
                <a:spcPts val="0"/>
              </a:spcAft>
              <a:buFont typeface="Arial" pitchFamily="34" charset="0"/>
              <a:buChar char="•"/>
              <a:defRPr/>
            </a:pPr>
            <a:r>
              <a:rPr lang="en-US" dirty="0">
                <a:ea typeface="+mn-ea"/>
              </a:rPr>
              <a:t>Unconscious on the ground</a:t>
            </a:r>
          </a:p>
          <a:p>
            <a:pPr eaLnBrk="1" fontAlgn="auto" hangingPunct="1">
              <a:lnSpc>
                <a:spcPct val="80000"/>
              </a:lnSpc>
              <a:spcAft>
                <a:spcPts val="0"/>
              </a:spcAft>
              <a:buFont typeface="Arial" pitchFamily="34" charset="0"/>
              <a:buChar char="•"/>
              <a:defRPr/>
            </a:pPr>
            <a:r>
              <a:rPr lang="en-US" dirty="0">
                <a:ea typeface="+mn-ea"/>
              </a:rPr>
              <a:t>Bleeding from mouth and ears</a:t>
            </a:r>
          </a:p>
          <a:p>
            <a:pPr eaLnBrk="1" fontAlgn="auto" hangingPunct="1">
              <a:lnSpc>
                <a:spcPct val="80000"/>
              </a:lnSpc>
              <a:spcAft>
                <a:spcPts val="0"/>
              </a:spcAft>
              <a:buFont typeface="Arial" pitchFamily="34" charset="0"/>
              <a:buChar char="•"/>
              <a:defRPr/>
            </a:pPr>
            <a:r>
              <a:rPr lang="en-US" dirty="0">
                <a:ea typeface="+mn-ea"/>
              </a:rPr>
              <a:t>Unit is taking sporadic fire from all directions from hostile crowds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4"/>
          <p:cNvSpPr>
            <a:spLocks noGrp="1" noChangeArrowheads="1"/>
          </p:cNvSpPr>
          <p:nvPr>
            <p:ph type="title"/>
          </p:nvPr>
        </p:nvSpPr>
        <p:spPr>
          <a:xfrm>
            <a:off x="1676400" y="228600"/>
            <a:ext cx="7239000" cy="1143000"/>
          </a:xfrm>
        </p:spPr>
        <p:txBody>
          <a:bodyPr/>
          <a:lstStyle/>
          <a:p>
            <a:pPr eaLnBrk="1" hangingPunct="1"/>
            <a:r>
              <a:rPr lang="en-US" dirty="0"/>
              <a:t>Tactical Casualty Scenarios </a:t>
            </a:r>
          </a:p>
        </p:txBody>
      </p:sp>
      <p:sp>
        <p:nvSpPr>
          <p:cNvPr id="18434" name="Rectangle 5"/>
          <p:cNvSpPr>
            <a:spLocks noGrp="1" noChangeArrowheads="1"/>
          </p:cNvSpPr>
          <p:nvPr>
            <p:ph idx="1"/>
          </p:nvPr>
        </p:nvSpPr>
        <p:spPr>
          <a:xfrm>
            <a:off x="533400" y="1676400"/>
            <a:ext cx="7772400" cy="4114800"/>
          </a:xfrm>
        </p:spPr>
        <p:txBody>
          <a:bodyPr/>
          <a:lstStyle/>
          <a:p>
            <a:pPr eaLnBrk="1" hangingPunct="1">
              <a:lnSpc>
                <a:spcPct val="90000"/>
              </a:lnSpc>
            </a:pPr>
            <a:r>
              <a:rPr lang="en-US" sz="2800" dirty="0"/>
              <a:t>If the basic TCCC combat trauma management plan doesn’t work for your specific tactical situation, then </a:t>
            </a:r>
            <a:r>
              <a:rPr lang="en-US" sz="2800" b="1" u="sng" dirty="0"/>
              <a:t>it doesn’t work.</a:t>
            </a:r>
          </a:p>
          <a:p>
            <a:pPr eaLnBrk="1" hangingPunct="1">
              <a:lnSpc>
                <a:spcPct val="90000"/>
              </a:lnSpc>
            </a:pPr>
            <a:r>
              <a:rPr lang="en-US" sz="2800" i="1" dirty="0"/>
              <a:t>There are no rigid guidelines for combat tactics</a:t>
            </a:r>
            <a:r>
              <a:rPr lang="en-US" sz="2800" dirty="0"/>
              <a:t> – THINK ON YOUR FEET.</a:t>
            </a:r>
          </a:p>
          <a:p>
            <a:pPr eaLnBrk="1" hangingPunct="1">
              <a:lnSpc>
                <a:spcPct val="90000"/>
              </a:lnSpc>
            </a:pPr>
            <a:r>
              <a:rPr lang="en-US" sz="2800" dirty="0"/>
              <a:t>Scenario-based planning is critical for success in TCCC.</a:t>
            </a:r>
          </a:p>
          <a:p>
            <a:pPr eaLnBrk="1" hangingPunct="1">
              <a:lnSpc>
                <a:spcPct val="90000"/>
              </a:lnSpc>
            </a:pPr>
            <a:r>
              <a:rPr lang="en-US" sz="2800" dirty="0"/>
              <a:t>Examples follow:</a:t>
            </a:r>
          </a:p>
        </p:txBody>
      </p:sp>
      <p:pic>
        <p:nvPicPr>
          <p:cNvPr id="18435" name="Picture 6" descr="TFC Jet at Sunset"/>
          <p:cNvPicPr>
            <a:picLocks noChangeAspect="1" noChangeArrowheads="1"/>
          </p:cNvPicPr>
          <p:nvPr/>
        </p:nvPicPr>
        <p:blipFill>
          <a:blip r:embed="rId3"/>
          <a:srcRect/>
          <a:stretch>
            <a:fillRect/>
          </a:stretch>
        </p:blipFill>
        <p:spPr bwMode="auto">
          <a:xfrm>
            <a:off x="4953000" y="4876800"/>
            <a:ext cx="2514600" cy="1860550"/>
          </a:xfrm>
          <a:prstGeom prst="rect">
            <a:avLst/>
          </a:prstGeom>
          <a:noFill/>
          <a:ln w="9525">
            <a:noFill/>
            <a:miter lim="800000"/>
            <a:headEnd/>
            <a:tailEnd/>
          </a:ln>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4"/>
          <p:cNvSpPr>
            <a:spLocks noGrp="1" noChangeArrowheads="1"/>
          </p:cNvSpPr>
          <p:nvPr>
            <p:ph type="title"/>
          </p:nvPr>
        </p:nvSpPr>
        <p:spPr>
          <a:xfrm>
            <a:off x="1752600" y="28575"/>
            <a:ext cx="6781800" cy="1143000"/>
          </a:xfrm>
        </p:spPr>
        <p:txBody>
          <a:bodyPr/>
          <a:lstStyle/>
          <a:p>
            <a:pPr eaLnBrk="1" hangingPunct="1"/>
            <a:r>
              <a:rPr lang="en-US" dirty="0"/>
              <a:t>The Battle of Mogadishu </a:t>
            </a:r>
          </a:p>
        </p:txBody>
      </p:sp>
      <p:sp>
        <p:nvSpPr>
          <p:cNvPr id="55298" name="Rectangle 5"/>
          <p:cNvSpPr>
            <a:spLocks noGrp="1" noChangeArrowheads="1"/>
          </p:cNvSpPr>
          <p:nvPr>
            <p:ph idx="1"/>
          </p:nvPr>
        </p:nvSpPr>
        <p:spPr>
          <a:xfrm>
            <a:off x="914400" y="1600200"/>
            <a:ext cx="8001000" cy="4419600"/>
          </a:xfrm>
        </p:spPr>
        <p:txBody>
          <a:bodyPr/>
          <a:lstStyle/>
          <a:p>
            <a:pPr eaLnBrk="1" hangingPunct="1"/>
            <a:r>
              <a:rPr lang="en-US" dirty="0"/>
              <a:t>Somalia – Oct 1993</a:t>
            </a:r>
          </a:p>
          <a:p>
            <a:pPr eaLnBrk="1" hangingPunct="1"/>
            <a:endParaRPr lang="en-US" sz="2000" dirty="0"/>
          </a:p>
          <a:p>
            <a:pPr eaLnBrk="1" hangingPunct="1"/>
            <a:r>
              <a:rPr lang="en-US" dirty="0"/>
              <a:t>US casualties: 18 dead, 73 wounded</a:t>
            </a:r>
          </a:p>
          <a:p>
            <a:pPr eaLnBrk="1" hangingPunct="1"/>
            <a:endParaRPr lang="en-US" sz="2000" dirty="0"/>
          </a:p>
          <a:p>
            <a:pPr eaLnBrk="1" hangingPunct="1"/>
            <a:r>
              <a:rPr lang="en-US" dirty="0"/>
              <a:t>Estimated Somali casualties: 350 dead, 500 wounded</a:t>
            </a:r>
          </a:p>
          <a:p>
            <a:pPr eaLnBrk="1" hangingPunct="1"/>
            <a:endParaRPr lang="en-US" sz="2000" dirty="0"/>
          </a:p>
          <a:p>
            <a:pPr eaLnBrk="1" hangingPunct="1"/>
            <a:r>
              <a:rPr lang="en-US" dirty="0"/>
              <a:t>Battle was 15 hours in length</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4"/>
          <p:cNvSpPr>
            <a:spLocks noGrp="1" noChangeArrowheads="1"/>
          </p:cNvSpPr>
          <p:nvPr>
            <p:ph type="title"/>
          </p:nvPr>
        </p:nvSpPr>
        <p:spPr>
          <a:xfrm>
            <a:off x="1752600" y="0"/>
            <a:ext cx="7162800" cy="1143000"/>
          </a:xfrm>
        </p:spPr>
        <p:txBody>
          <a:bodyPr/>
          <a:lstStyle/>
          <a:p>
            <a:pPr eaLnBrk="1" hangingPunct="1"/>
            <a:r>
              <a:rPr lang="en-US" dirty="0"/>
              <a:t>Mogadishu Complicating Factors</a:t>
            </a:r>
          </a:p>
        </p:txBody>
      </p:sp>
      <p:sp>
        <p:nvSpPr>
          <p:cNvPr id="26627" name="Rectangle 5"/>
          <p:cNvSpPr>
            <a:spLocks noGrp="1" noChangeArrowheads="1"/>
          </p:cNvSpPr>
          <p:nvPr>
            <p:ph idx="1"/>
          </p:nvPr>
        </p:nvSpPr>
        <p:spPr>
          <a:xfrm>
            <a:off x="685800" y="1600200"/>
            <a:ext cx="7772400" cy="4495800"/>
          </a:xfrm>
        </p:spPr>
        <p:txBody>
          <a:bodyPr rtlCol="0">
            <a:normAutofit fontScale="92500"/>
          </a:bodyPr>
          <a:lstStyle/>
          <a:p>
            <a:pPr eaLnBrk="1" fontAlgn="auto" hangingPunct="1">
              <a:spcAft>
                <a:spcPts val="0"/>
              </a:spcAft>
              <a:buFont typeface="Arial" pitchFamily="34" charset="0"/>
              <a:buChar char="•"/>
              <a:defRPr/>
            </a:pPr>
            <a:r>
              <a:rPr lang="en-US" dirty="0">
                <a:ea typeface="+mn-ea"/>
              </a:rPr>
              <a:t>Helo CASEVAC not possible because of crowds, narrow streets and RPGs</a:t>
            </a:r>
          </a:p>
          <a:p>
            <a:pPr eaLnBrk="1" fontAlgn="auto" hangingPunct="1">
              <a:spcAft>
                <a:spcPts val="0"/>
              </a:spcAft>
              <a:buFont typeface="Arial" pitchFamily="34" charset="0"/>
              <a:buChar char="•"/>
              <a:defRPr/>
            </a:pPr>
            <a:r>
              <a:rPr lang="en-US" dirty="0">
                <a:ea typeface="+mn-ea"/>
              </a:rPr>
              <a:t>Vehicle CASEVAC not possible initially because of ambushes, roadblocks, and RPGs</a:t>
            </a:r>
          </a:p>
          <a:p>
            <a:pPr eaLnBrk="1" fontAlgn="auto" hangingPunct="1">
              <a:spcAft>
                <a:spcPts val="0"/>
              </a:spcAft>
              <a:buFont typeface="Arial" pitchFamily="34" charset="0"/>
              <a:buChar char="•"/>
              <a:defRPr/>
            </a:pPr>
            <a:r>
              <a:rPr lang="en-US" dirty="0">
                <a:ea typeface="+mn-ea"/>
              </a:rPr>
              <a:t>Gunfire support problems</a:t>
            </a:r>
          </a:p>
          <a:p>
            <a:pPr lvl="1" eaLnBrk="1" fontAlgn="auto" hangingPunct="1">
              <a:spcAft>
                <a:spcPts val="0"/>
              </a:spcAft>
              <a:buFont typeface="Arial" pitchFamily="34" charset="0"/>
              <a:buChar char="–"/>
              <a:defRPr/>
            </a:pPr>
            <a:r>
              <a:rPr lang="en-US" sz="3200" dirty="0">
                <a:ea typeface="+mn-ea"/>
              </a:rPr>
              <a:t>Somali crowds included non-combatants</a:t>
            </a:r>
          </a:p>
          <a:p>
            <a:pPr lvl="1" eaLnBrk="1" fontAlgn="auto" hangingPunct="1">
              <a:spcAft>
                <a:spcPts val="0"/>
              </a:spcAft>
              <a:buFont typeface="Arial" pitchFamily="34" charset="0"/>
              <a:buChar char="–"/>
              <a:defRPr/>
            </a:pPr>
            <a:r>
              <a:rPr lang="en-US" sz="3200" dirty="0">
                <a:ea typeface="+mn-ea"/>
              </a:rPr>
              <a:t>Somalis able to take cover in buildings</a:t>
            </a:r>
          </a:p>
          <a:p>
            <a:pPr lvl="1" eaLnBrk="1" fontAlgn="auto" hangingPunct="1">
              <a:spcAft>
                <a:spcPts val="0"/>
              </a:spcAft>
              <a:buFont typeface="Arial" pitchFamily="34" charset="0"/>
              <a:buChar char="–"/>
              <a:defRPr/>
            </a:pPr>
            <a:r>
              <a:rPr lang="en-US" sz="3200" dirty="0">
                <a:ea typeface="+mn-ea"/>
              </a:rPr>
              <a:t>RPG threat to helo fire-support gunships</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31A49D-4F86-4BF8-BBB0-7DB856FE2DDA}"/>
              </a:ext>
            </a:extLst>
          </p:cNvPr>
          <p:cNvSpPr>
            <a:spLocks noGrp="1"/>
          </p:cNvSpPr>
          <p:nvPr>
            <p:ph idx="1"/>
          </p:nvPr>
        </p:nvSpPr>
        <p:spPr>
          <a:xfrm>
            <a:off x="457200" y="1905000"/>
            <a:ext cx="8229600" cy="4525963"/>
          </a:xfrm>
        </p:spPr>
        <p:txBody>
          <a:bodyPr/>
          <a:lstStyle/>
          <a:p>
            <a:pPr marL="165100" indent="-165100" eaLnBrk="1" hangingPunct="1">
              <a:spcBef>
                <a:spcPct val="0"/>
              </a:spcBef>
            </a:pPr>
            <a:r>
              <a:rPr lang="en-US" sz="2400" dirty="0">
                <a:ea typeface="ＭＳ Ｐゴシック"/>
              </a:rPr>
              <a:t>Should the first responder return fire or care for casualty?</a:t>
            </a:r>
          </a:p>
          <a:p>
            <a:pPr marL="565150" lvl="1" indent="-165100" eaLnBrk="1" hangingPunct="1">
              <a:spcBef>
                <a:spcPct val="0"/>
              </a:spcBef>
            </a:pPr>
            <a:r>
              <a:rPr lang="en-US" sz="2400" dirty="0">
                <a:ea typeface="ＭＳ Ｐゴシック"/>
              </a:rPr>
              <a:t>It was reasonable to have someone (a medic or corpsman would be preferred, if available) to attend the casualty in this scenario.</a:t>
            </a:r>
          </a:p>
          <a:p>
            <a:pPr eaLnBrk="1" hangingPunct="1">
              <a:spcBef>
                <a:spcPct val="0"/>
              </a:spcBef>
            </a:pPr>
            <a:r>
              <a:rPr lang="en-US" sz="2400" dirty="0">
                <a:ea typeface="ＭＳ Ｐゴシック"/>
              </a:rPr>
              <a:t>Why?</a:t>
            </a:r>
          </a:p>
          <a:p>
            <a:pPr lvl="1" eaLnBrk="1" hangingPunct="1">
              <a:spcBef>
                <a:spcPct val="0"/>
              </a:spcBef>
            </a:pPr>
            <a:r>
              <a:rPr lang="en-US" sz="2400" dirty="0">
                <a:ea typeface="ＭＳ Ｐゴシック"/>
              </a:rPr>
              <a:t>Total suppression of hostile fire was not possible.</a:t>
            </a:r>
          </a:p>
          <a:p>
            <a:pPr lvl="1" eaLnBrk="1" hangingPunct="1">
              <a:spcBef>
                <a:spcPct val="0"/>
              </a:spcBef>
            </a:pPr>
            <a:r>
              <a:rPr lang="en-US" sz="2400" dirty="0">
                <a:ea typeface="ＭＳ Ｐゴシック"/>
              </a:rPr>
              <a:t>The crowd was large – the team couldn’t eliminate all the hostiles.</a:t>
            </a:r>
          </a:p>
          <a:p>
            <a:pPr lvl="1" eaLnBrk="1" hangingPunct="1">
              <a:spcBef>
                <a:spcPct val="0"/>
              </a:spcBef>
            </a:pPr>
            <a:r>
              <a:rPr lang="en-US" sz="2400" dirty="0">
                <a:ea typeface="ＭＳ Ｐゴシック"/>
              </a:rPr>
              <a:t>There were a good number of guns on the team – sparing one man for casualty care made little difference in defensive firepower.</a:t>
            </a:r>
          </a:p>
          <a:p>
            <a:pPr lvl="1" eaLnBrk="1" hangingPunct="1">
              <a:spcBef>
                <a:spcPct val="0"/>
              </a:spcBef>
            </a:pPr>
            <a:r>
              <a:rPr lang="en-US" sz="2400" dirty="0">
                <a:ea typeface="ＭＳ Ｐゴシック"/>
              </a:rPr>
              <a:t>The casualty was critically injured.</a:t>
            </a:r>
          </a:p>
        </p:txBody>
      </p:sp>
      <p:sp>
        <p:nvSpPr>
          <p:cNvPr id="4" name="Rectangle 5">
            <a:extLst>
              <a:ext uri="{FF2B5EF4-FFF2-40B4-BE49-F238E27FC236}">
                <a16:creationId xmlns:a16="http://schemas.microsoft.com/office/drawing/2014/main" id="{25D23F65-BC39-4FB3-84C3-43D8042046B9}"/>
              </a:ext>
            </a:extLst>
          </p:cNvPr>
          <p:cNvSpPr>
            <a:spLocks noGrp="1" noChangeArrowheads="1"/>
          </p:cNvSpPr>
          <p:nvPr>
            <p:ph type="title"/>
          </p:nvPr>
        </p:nvSpPr>
        <p:spPr>
          <a:xfrm>
            <a:off x="1295400" y="228600"/>
            <a:ext cx="7543800" cy="1143000"/>
          </a:xfrm>
        </p:spPr>
        <p:txBody>
          <a:bodyPr rtlCol="0">
            <a:normAutofit fontScale="90000"/>
          </a:bodyPr>
          <a:lstStyle/>
          <a:p>
            <a:pPr eaLnBrk="1" fontAlgn="auto" hangingPunct="1">
              <a:spcAft>
                <a:spcPts val="0"/>
              </a:spcAft>
              <a:defRPr/>
            </a:pPr>
            <a:r>
              <a:rPr lang="en-US" dirty="0">
                <a:ea typeface="+mj-ea"/>
              </a:rPr>
              <a:t>Mogadishu Scenario 1</a:t>
            </a:r>
            <a:br>
              <a:rPr lang="en-US" dirty="0">
                <a:ea typeface="+mj-ea"/>
              </a:rPr>
            </a:br>
            <a:r>
              <a:rPr lang="en-US" dirty="0">
                <a:ea typeface="+mj-ea"/>
              </a:rPr>
              <a:t>Fast Rope Fall</a:t>
            </a:r>
          </a:p>
        </p:txBody>
      </p:sp>
    </p:spTree>
    <p:extLst>
      <p:ext uri="{BB962C8B-B14F-4D97-AF65-F5344CB8AC3E}">
        <p14:creationId xmlns:p14="http://schemas.microsoft.com/office/powerpoint/2010/main" val="2870125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47AF77-5B5E-456B-81F2-4A695B3D4C8A}"/>
              </a:ext>
            </a:extLst>
          </p:cNvPr>
          <p:cNvSpPr>
            <a:spLocks noGrp="1"/>
          </p:cNvSpPr>
          <p:nvPr>
            <p:ph idx="1"/>
          </p:nvPr>
        </p:nvSpPr>
        <p:spPr>
          <a:xfrm>
            <a:off x="457200" y="1828800"/>
            <a:ext cx="8229600" cy="4525963"/>
          </a:xfrm>
        </p:spPr>
        <p:txBody>
          <a:bodyPr/>
          <a:lstStyle/>
          <a:p>
            <a:pPr eaLnBrk="1" hangingPunct="1">
              <a:spcBef>
                <a:spcPct val="0"/>
              </a:spcBef>
            </a:pPr>
            <a:r>
              <a:rPr lang="en-US" sz="2800" dirty="0">
                <a:ea typeface="ＭＳ Ｐゴシック"/>
              </a:rPr>
              <a:t>Does that break our rule about shooting first and treating later?</a:t>
            </a:r>
          </a:p>
          <a:p>
            <a:pPr lvl="1" eaLnBrk="1" hangingPunct="1">
              <a:spcBef>
                <a:spcPct val="0"/>
              </a:spcBef>
            </a:pPr>
            <a:r>
              <a:rPr lang="en-US" sz="2400" dirty="0">
                <a:ea typeface="ＭＳ Ｐゴシック"/>
              </a:rPr>
              <a:t>Yes - but that’s OK – it’s the right answer for this particular situation.</a:t>
            </a:r>
          </a:p>
          <a:p>
            <a:pPr eaLnBrk="1" hangingPunct="1">
              <a:spcBef>
                <a:spcPct val="0"/>
              </a:spcBef>
            </a:pPr>
            <a:r>
              <a:rPr lang="en-US" sz="2800" dirty="0">
                <a:ea typeface="ＭＳ Ｐゴシック"/>
              </a:rPr>
              <a:t>What’s next?</a:t>
            </a:r>
          </a:p>
          <a:p>
            <a:pPr lvl="1" eaLnBrk="1" hangingPunct="1">
              <a:spcBef>
                <a:spcPct val="0"/>
              </a:spcBef>
            </a:pPr>
            <a:r>
              <a:rPr lang="en-US" sz="2400" dirty="0">
                <a:ea typeface="ＭＳ Ｐゴシック"/>
              </a:rPr>
              <a:t>Move patient to cover right away?</a:t>
            </a:r>
          </a:p>
          <a:p>
            <a:pPr lvl="1" eaLnBrk="1" hangingPunct="1">
              <a:spcBef>
                <a:spcPct val="0"/>
              </a:spcBef>
            </a:pPr>
            <a:r>
              <a:rPr lang="en-US" sz="2400" dirty="0">
                <a:ea typeface="ＭＳ Ｐゴシック"/>
              </a:rPr>
              <a:t>Cover would be good, but i</a:t>
            </a:r>
            <a:r>
              <a:rPr lang="en-US" sz="2800" dirty="0">
                <a:ea typeface="ＭＳ Ｐゴシック"/>
              </a:rPr>
              <a:t>s </a:t>
            </a:r>
            <a:r>
              <a:rPr lang="en-US" sz="2400" dirty="0">
                <a:ea typeface="ＭＳ Ｐゴシック"/>
              </a:rPr>
              <a:t>he at risk for a spinal cord injury if moved? </a:t>
            </a:r>
          </a:p>
          <a:p>
            <a:pPr lvl="1" eaLnBrk="1" hangingPunct="1">
              <a:spcBef>
                <a:spcPct val="0"/>
              </a:spcBef>
            </a:pPr>
            <a:r>
              <a:rPr lang="en-US" sz="2400" dirty="0">
                <a:ea typeface="ＭＳ Ｐゴシック"/>
              </a:rPr>
              <a:t>Yes, but he’s also very much at risk of getting shot.</a:t>
            </a:r>
          </a:p>
          <a:p>
            <a:pPr lvl="1" eaLnBrk="1" hangingPunct="1">
              <a:spcBef>
                <a:spcPct val="0"/>
              </a:spcBef>
            </a:pPr>
            <a:r>
              <a:rPr lang="en-US" sz="2400" dirty="0">
                <a:ea typeface="ＭＳ Ｐゴシック"/>
              </a:rPr>
              <a:t>You probably DO want to get him to cover immediately. (Cover was available at the side of the road.)</a:t>
            </a:r>
          </a:p>
        </p:txBody>
      </p:sp>
      <p:sp>
        <p:nvSpPr>
          <p:cNvPr id="4" name="Rectangle 5">
            <a:extLst>
              <a:ext uri="{FF2B5EF4-FFF2-40B4-BE49-F238E27FC236}">
                <a16:creationId xmlns:a16="http://schemas.microsoft.com/office/drawing/2014/main" id="{933BCD24-8B6C-423F-BC99-0C082AC39E66}"/>
              </a:ext>
            </a:extLst>
          </p:cNvPr>
          <p:cNvSpPr>
            <a:spLocks noGrp="1" noChangeArrowheads="1"/>
          </p:cNvSpPr>
          <p:nvPr>
            <p:ph type="title"/>
          </p:nvPr>
        </p:nvSpPr>
        <p:spPr>
          <a:xfrm>
            <a:off x="1295400" y="228600"/>
            <a:ext cx="7543800" cy="1143000"/>
          </a:xfrm>
        </p:spPr>
        <p:txBody>
          <a:bodyPr rtlCol="0">
            <a:normAutofit fontScale="90000"/>
          </a:bodyPr>
          <a:lstStyle/>
          <a:p>
            <a:pPr eaLnBrk="1" fontAlgn="auto" hangingPunct="1">
              <a:spcAft>
                <a:spcPts val="0"/>
              </a:spcAft>
              <a:defRPr/>
            </a:pPr>
            <a:r>
              <a:rPr lang="en-US" dirty="0">
                <a:ea typeface="+mj-ea"/>
              </a:rPr>
              <a:t>Mogadishu Scenario 1</a:t>
            </a:r>
            <a:br>
              <a:rPr lang="en-US" dirty="0">
                <a:ea typeface="+mj-ea"/>
              </a:rPr>
            </a:br>
            <a:r>
              <a:rPr lang="en-US" dirty="0">
                <a:ea typeface="+mj-ea"/>
              </a:rPr>
              <a:t>Fast Rope Fall</a:t>
            </a:r>
          </a:p>
        </p:txBody>
      </p:sp>
    </p:spTree>
    <p:extLst>
      <p:ext uri="{BB962C8B-B14F-4D97-AF65-F5344CB8AC3E}">
        <p14:creationId xmlns:p14="http://schemas.microsoft.com/office/powerpoint/2010/main" val="3638896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FD3D74-B230-484A-938A-3A761EAC59BE}"/>
              </a:ext>
            </a:extLst>
          </p:cNvPr>
          <p:cNvSpPr>
            <a:spLocks noGrp="1"/>
          </p:cNvSpPr>
          <p:nvPr>
            <p:ph idx="1"/>
          </p:nvPr>
        </p:nvSpPr>
        <p:spPr>
          <a:xfrm>
            <a:off x="609600" y="2514600"/>
            <a:ext cx="8229600" cy="3124200"/>
          </a:xfrm>
        </p:spPr>
        <p:txBody>
          <a:bodyPr/>
          <a:lstStyle/>
          <a:p>
            <a:pPr eaLnBrk="1" hangingPunct="1">
              <a:spcBef>
                <a:spcPct val="0"/>
              </a:spcBef>
            </a:pPr>
            <a:r>
              <a:rPr lang="en-US" dirty="0">
                <a:ea typeface="ＭＳ Ｐゴシック"/>
              </a:rPr>
              <a:t>How do you want to move him?</a:t>
            </a:r>
          </a:p>
          <a:p>
            <a:pPr lvl="1" eaLnBrk="1" hangingPunct="1">
              <a:spcBef>
                <a:spcPct val="0"/>
              </a:spcBef>
            </a:pPr>
            <a:r>
              <a:rPr lang="en-US" dirty="0">
                <a:ea typeface="ＭＳ Ｐゴシック"/>
              </a:rPr>
              <a:t>Carefully!!</a:t>
            </a:r>
          </a:p>
          <a:p>
            <a:pPr lvl="1" eaLnBrk="1" hangingPunct="1">
              <a:spcBef>
                <a:spcPct val="0"/>
              </a:spcBef>
            </a:pPr>
            <a:r>
              <a:rPr lang="en-US" dirty="0">
                <a:ea typeface="ＭＳ Ｐゴシック"/>
              </a:rPr>
              <a:t>Cradle head with forearms to stabilize neck and drag</a:t>
            </a:r>
          </a:p>
          <a:p>
            <a:pPr eaLnBrk="1" hangingPunct="1">
              <a:spcBef>
                <a:spcPct val="0"/>
              </a:spcBef>
            </a:pPr>
            <a:r>
              <a:rPr lang="en-US" dirty="0">
                <a:ea typeface="ＭＳ Ｐゴシック"/>
              </a:rPr>
              <a:t>What about his airway?</a:t>
            </a:r>
          </a:p>
          <a:p>
            <a:pPr lvl="1" eaLnBrk="1" hangingPunct="1">
              <a:spcBef>
                <a:spcPct val="0"/>
              </a:spcBef>
            </a:pPr>
            <a:r>
              <a:rPr lang="en-US" dirty="0">
                <a:ea typeface="ＭＳ Ｐゴシック"/>
              </a:rPr>
              <a:t>Chin-lift/jaw-thrust followed by NPA</a:t>
            </a:r>
          </a:p>
          <a:p>
            <a:endParaRPr lang="en-US" dirty="0"/>
          </a:p>
        </p:txBody>
      </p:sp>
      <p:sp>
        <p:nvSpPr>
          <p:cNvPr id="4" name="Rectangle 5">
            <a:extLst>
              <a:ext uri="{FF2B5EF4-FFF2-40B4-BE49-F238E27FC236}">
                <a16:creationId xmlns:a16="http://schemas.microsoft.com/office/drawing/2014/main" id="{FDA40585-6ECF-4478-831A-8C7E95161262}"/>
              </a:ext>
            </a:extLst>
          </p:cNvPr>
          <p:cNvSpPr>
            <a:spLocks noGrp="1" noChangeArrowheads="1"/>
          </p:cNvSpPr>
          <p:nvPr>
            <p:ph type="title"/>
          </p:nvPr>
        </p:nvSpPr>
        <p:spPr>
          <a:xfrm>
            <a:off x="1295400" y="228600"/>
            <a:ext cx="7543800" cy="1143000"/>
          </a:xfrm>
        </p:spPr>
        <p:txBody>
          <a:bodyPr rtlCol="0">
            <a:normAutofit fontScale="90000"/>
          </a:bodyPr>
          <a:lstStyle/>
          <a:p>
            <a:pPr eaLnBrk="1" fontAlgn="auto" hangingPunct="1">
              <a:spcAft>
                <a:spcPts val="0"/>
              </a:spcAft>
              <a:defRPr/>
            </a:pPr>
            <a:r>
              <a:rPr lang="en-US" dirty="0">
                <a:ea typeface="+mj-ea"/>
              </a:rPr>
              <a:t>Mogadishu Scenario 1</a:t>
            </a:r>
            <a:br>
              <a:rPr lang="en-US" dirty="0">
                <a:ea typeface="+mj-ea"/>
              </a:rPr>
            </a:br>
            <a:r>
              <a:rPr lang="en-US" dirty="0">
                <a:ea typeface="+mj-ea"/>
              </a:rPr>
              <a:t>Fast Rope Fall</a:t>
            </a:r>
          </a:p>
        </p:txBody>
      </p:sp>
    </p:spTree>
    <p:extLst>
      <p:ext uri="{BB962C8B-B14F-4D97-AF65-F5344CB8AC3E}">
        <p14:creationId xmlns:p14="http://schemas.microsoft.com/office/powerpoint/2010/main" val="3436549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73B34B-CD4C-4725-99B8-0E74D3132443}"/>
              </a:ext>
            </a:extLst>
          </p:cNvPr>
          <p:cNvSpPr>
            <a:spLocks noGrp="1"/>
          </p:cNvSpPr>
          <p:nvPr>
            <p:ph idx="1"/>
          </p:nvPr>
        </p:nvSpPr>
        <p:spPr>
          <a:xfrm>
            <a:off x="457200" y="2286000"/>
            <a:ext cx="8229600" cy="3657600"/>
          </a:xfrm>
        </p:spPr>
        <p:txBody>
          <a:bodyPr/>
          <a:lstStyle/>
          <a:p>
            <a:pPr eaLnBrk="1" hangingPunct="1">
              <a:spcBef>
                <a:spcPct val="0"/>
              </a:spcBef>
            </a:pPr>
            <a:r>
              <a:rPr lang="en-US" dirty="0">
                <a:ea typeface="ＭＳ Ｐゴシック"/>
              </a:rPr>
              <a:t>Urgency for evacuation?</a:t>
            </a:r>
          </a:p>
          <a:p>
            <a:pPr lvl="1" eaLnBrk="1" hangingPunct="1">
              <a:spcBef>
                <a:spcPct val="0"/>
              </a:spcBef>
            </a:pPr>
            <a:r>
              <a:rPr lang="en-US" dirty="0">
                <a:ea typeface="ＭＳ Ｐゴシック"/>
              </a:rPr>
              <a:t>Possible ruptured spleen or other internal bleeding from blunt force trauma puts him at risk for hemorrhagic shock.</a:t>
            </a:r>
          </a:p>
          <a:p>
            <a:pPr lvl="1" eaLnBrk="1" hangingPunct="1">
              <a:spcBef>
                <a:spcPct val="0"/>
              </a:spcBef>
            </a:pPr>
            <a:r>
              <a:rPr lang="en-US" dirty="0">
                <a:ea typeface="ＭＳ Ｐゴシック"/>
              </a:rPr>
              <a:t>Need for evacuation is urgent.</a:t>
            </a:r>
          </a:p>
          <a:p>
            <a:pPr lvl="1" eaLnBrk="1" hangingPunct="1">
              <a:spcBef>
                <a:spcPct val="0"/>
              </a:spcBef>
            </a:pPr>
            <a:r>
              <a:rPr lang="en-US" dirty="0">
                <a:ea typeface="ＭＳ Ｐゴシック"/>
              </a:rPr>
              <a:t>Tactical commander in Mogadishu split his force in order to effect immediate evacuation by ground vehicle and to pursue other aspects of the mission.</a:t>
            </a:r>
          </a:p>
          <a:p>
            <a:endParaRPr lang="en-US" dirty="0"/>
          </a:p>
        </p:txBody>
      </p:sp>
      <p:sp>
        <p:nvSpPr>
          <p:cNvPr id="4" name="Rectangle 5">
            <a:extLst>
              <a:ext uri="{FF2B5EF4-FFF2-40B4-BE49-F238E27FC236}">
                <a16:creationId xmlns:a16="http://schemas.microsoft.com/office/drawing/2014/main" id="{E1E39480-87EC-4438-B01E-29D2F915880C}"/>
              </a:ext>
            </a:extLst>
          </p:cNvPr>
          <p:cNvSpPr>
            <a:spLocks noGrp="1" noChangeArrowheads="1"/>
          </p:cNvSpPr>
          <p:nvPr>
            <p:ph type="title"/>
          </p:nvPr>
        </p:nvSpPr>
        <p:spPr>
          <a:xfrm>
            <a:off x="1295400" y="228600"/>
            <a:ext cx="7543800" cy="1143000"/>
          </a:xfrm>
        </p:spPr>
        <p:txBody>
          <a:bodyPr rtlCol="0">
            <a:normAutofit fontScale="90000"/>
          </a:bodyPr>
          <a:lstStyle/>
          <a:p>
            <a:pPr eaLnBrk="1" fontAlgn="auto" hangingPunct="1">
              <a:spcAft>
                <a:spcPts val="0"/>
              </a:spcAft>
              <a:defRPr/>
            </a:pPr>
            <a:r>
              <a:rPr lang="en-US" dirty="0">
                <a:ea typeface="+mj-ea"/>
              </a:rPr>
              <a:t>Mogadishu Scenario 1</a:t>
            </a:r>
            <a:br>
              <a:rPr lang="en-US" dirty="0">
                <a:ea typeface="+mj-ea"/>
              </a:rPr>
            </a:br>
            <a:r>
              <a:rPr lang="en-US" dirty="0">
                <a:ea typeface="+mj-ea"/>
              </a:rPr>
              <a:t>Fast Rope Fall</a:t>
            </a:r>
          </a:p>
        </p:txBody>
      </p:sp>
    </p:spTree>
    <p:extLst>
      <p:ext uri="{BB962C8B-B14F-4D97-AF65-F5344CB8AC3E}">
        <p14:creationId xmlns:p14="http://schemas.microsoft.com/office/powerpoint/2010/main" val="28437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127A01-D2ED-41DD-B06A-CB40BB53259B}"/>
              </a:ext>
            </a:extLst>
          </p:cNvPr>
          <p:cNvSpPr>
            <a:spLocks noGrp="1"/>
          </p:cNvSpPr>
          <p:nvPr>
            <p:ph idx="1"/>
          </p:nvPr>
        </p:nvSpPr>
        <p:spPr>
          <a:xfrm>
            <a:off x="381000" y="2438400"/>
            <a:ext cx="8229600" cy="3733800"/>
          </a:xfrm>
        </p:spPr>
        <p:txBody>
          <a:bodyPr/>
          <a:lstStyle/>
          <a:p>
            <a:pPr eaLnBrk="1" hangingPunct="1">
              <a:spcBef>
                <a:spcPct val="0"/>
              </a:spcBef>
            </a:pPr>
            <a:r>
              <a:rPr lang="en-US" dirty="0">
                <a:ea typeface="ＭＳ Ｐゴシック"/>
              </a:rPr>
              <a:t>Does he need antibiotics or analgesia?</a:t>
            </a:r>
          </a:p>
          <a:p>
            <a:pPr lvl="1" eaLnBrk="1" hangingPunct="1">
              <a:spcBef>
                <a:spcPct val="0"/>
              </a:spcBef>
            </a:pPr>
            <a:r>
              <a:rPr lang="en-US" dirty="0">
                <a:ea typeface="ＭＳ Ｐゴシック"/>
              </a:rPr>
              <a:t>No – he has no open wounds and he is unconscious. </a:t>
            </a:r>
          </a:p>
          <a:p>
            <a:pPr lvl="1" eaLnBrk="1" hangingPunct="1">
              <a:spcBef>
                <a:spcPct val="0"/>
              </a:spcBef>
            </a:pPr>
            <a:r>
              <a:rPr lang="en-US" dirty="0">
                <a:ea typeface="ＭＳ Ｐゴシック"/>
              </a:rPr>
              <a:t>An unconscious casualty doesn’t need pain meds, and you wouldn’t put pills in his mouth anyway.</a:t>
            </a:r>
          </a:p>
          <a:p>
            <a:pPr eaLnBrk="1" hangingPunct="1">
              <a:spcBef>
                <a:spcPct val="0"/>
              </a:spcBef>
            </a:pPr>
            <a:r>
              <a:rPr lang="en-US" dirty="0">
                <a:ea typeface="ＭＳ Ｐゴシック"/>
              </a:rPr>
              <a:t>The actual outcome? </a:t>
            </a:r>
          </a:p>
          <a:p>
            <a:pPr lvl="1" eaLnBrk="1" hangingPunct="1">
              <a:spcBef>
                <a:spcPct val="0"/>
              </a:spcBef>
            </a:pPr>
            <a:r>
              <a:rPr lang="en-US" dirty="0">
                <a:ea typeface="ＭＳ Ｐゴシック"/>
              </a:rPr>
              <a:t>The Ranger survived his injuries.</a:t>
            </a:r>
          </a:p>
        </p:txBody>
      </p:sp>
      <p:sp>
        <p:nvSpPr>
          <p:cNvPr id="4" name="Rectangle 5">
            <a:extLst>
              <a:ext uri="{FF2B5EF4-FFF2-40B4-BE49-F238E27FC236}">
                <a16:creationId xmlns:a16="http://schemas.microsoft.com/office/drawing/2014/main" id="{B1E8894F-C3E7-4BBF-8192-E08D47688307}"/>
              </a:ext>
            </a:extLst>
          </p:cNvPr>
          <p:cNvSpPr>
            <a:spLocks noGrp="1" noChangeArrowheads="1"/>
          </p:cNvSpPr>
          <p:nvPr>
            <p:ph type="title"/>
          </p:nvPr>
        </p:nvSpPr>
        <p:spPr>
          <a:xfrm>
            <a:off x="1295400" y="228600"/>
            <a:ext cx="7543800" cy="1143000"/>
          </a:xfrm>
        </p:spPr>
        <p:txBody>
          <a:bodyPr rtlCol="0">
            <a:normAutofit fontScale="90000"/>
          </a:bodyPr>
          <a:lstStyle/>
          <a:p>
            <a:pPr eaLnBrk="1" fontAlgn="auto" hangingPunct="1">
              <a:spcAft>
                <a:spcPts val="0"/>
              </a:spcAft>
              <a:defRPr/>
            </a:pPr>
            <a:r>
              <a:rPr lang="en-US" dirty="0">
                <a:ea typeface="+mj-ea"/>
              </a:rPr>
              <a:t>Mogadishu Scenario 1</a:t>
            </a:r>
            <a:br>
              <a:rPr lang="en-US" dirty="0">
                <a:ea typeface="+mj-ea"/>
              </a:rPr>
            </a:br>
            <a:r>
              <a:rPr lang="en-US" dirty="0">
                <a:ea typeface="+mj-ea"/>
              </a:rPr>
              <a:t>Fast Rope Fall</a:t>
            </a:r>
          </a:p>
        </p:txBody>
      </p:sp>
    </p:spTree>
    <p:extLst>
      <p:ext uri="{BB962C8B-B14F-4D97-AF65-F5344CB8AC3E}">
        <p14:creationId xmlns:p14="http://schemas.microsoft.com/office/powerpoint/2010/main" val="3638753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77CAA5-3271-472D-9188-E5D0FD18ABDB}"/>
              </a:ext>
            </a:extLst>
          </p:cNvPr>
          <p:cNvSpPr>
            <a:spLocks noGrp="1"/>
          </p:cNvSpPr>
          <p:nvPr>
            <p:ph idx="1"/>
          </p:nvPr>
        </p:nvSpPr>
        <p:spPr>
          <a:xfrm>
            <a:off x="1752600" y="3124200"/>
            <a:ext cx="5791200" cy="1143000"/>
          </a:xfrm>
        </p:spPr>
        <p:txBody>
          <a:bodyPr/>
          <a:lstStyle/>
          <a:p>
            <a:pPr marL="0" indent="0" algn="ctr">
              <a:buNone/>
            </a:pPr>
            <a:r>
              <a:rPr lang="en-US" sz="5400" b="1" dirty="0"/>
              <a:t>End of Scenario</a:t>
            </a:r>
          </a:p>
        </p:txBody>
      </p:sp>
      <p:sp>
        <p:nvSpPr>
          <p:cNvPr id="4" name="Rectangle 5">
            <a:extLst>
              <a:ext uri="{FF2B5EF4-FFF2-40B4-BE49-F238E27FC236}">
                <a16:creationId xmlns:a16="http://schemas.microsoft.com/office/drawing/2014/main" id="{9A90DB9C-E3FB-4450-ACF8-38566E9C506C}"/>
              </a:ext>
            </a:extLst>
          </p:cNvPr>
          <p:cNvSpPr>
            <a:spLocks noGrp="1" noChangeArrowheads="1"/>
          </p:cNvSpPr>
          <p:nvPr>
            <p:ph type="title"/>
          </p:nvPr>
        </p:nvSpPr>
        <p:spPr>
          <a:xfrm>
            <a:off x="1295400" y="228600"/>
            <a:ext cx="7543800" cy="1143000"/>
          </a:xfrm>
        </p:spPr>
        <p:txBody>
          <a:bodyPr rtlCol="0">
            <a:normAutofit fontScale="90000"/>
          </a:bodyPr>
          <a:lstStyle/>
          <a:p>
            <a:pPr eaLnBrk="1" fontAlgn="auto" hangingPunct="1">
              <a:spcAft>
                <a:spcPts val="0"/>
              </a:spcAft>
              <a:defRPr/>
            </a:pPr>
            <a:r>
              <a:rPr lang="en-US" dirty="0">
                <a:ea typeface="+mj-ea"/>
              </a:rPr>
              <a:t>Mogadishu Scenario 1</a:t>
            </a:r>
            <a:br>
              <a:rPr lang="en-US" dirty="0">
                <a:ea typeface="+mj-ea"/>
              </a:rPr>
            </a:br>
            <a:r>
              <a:rPr lang="en-US" dirty="0">
                <a:ea typeface="+mj-ea"/>
              </a:rPr>
              <a:t>Fast Rope Fall</a:t>
            </a:r>
          </a:p>
        </p:txBody>
      </p:sp>
    </p:spTree>
    <p:extLst>
      <p:ext uri="{BB962C8B-B14F-4D97-AF65-F5344CB8AC3E}">
        <p14:creationId xmlns:p14="http://schemas.microsoft.com/office/powerpoint/2010/main" val="10369953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title"/>
          </p:nvPr>
        </p:nvSpPr>
        <p:spPr>
          <a:xfrm>
            <a:off x="1219200" y="76200"/>
            <a:ext cx="7543800" cy="1143000"/>
          </a:xfrm>
        </p:spPr>
        <p:txBody>
          <a:bodyPr rtlCol="0">
            <a:normAutofit fontScale="90000"/>
          </a:bodyPr>
          <a:lstStyle/>
          <a:p>
            <a:pPr eaLnBrk="1" fontAlgn="auto" hangingPunct="1">
              <a:spcAft>
                <a:spcPts val="0"/>
              </a:spcAft>
              <a:defRPr/>
            </a:pPr>
            <a:r>
              <a:rPr lang="en-US" dirty="0">
                <a:ea typeface="+mj-ea"/>
              </a:rPr>
              <a:t>Mogadishu Scenario 2</a:t>
            </a:r>
            <a:br>
              <a:rPr lang="en-US" dirty="0">
                <a:ea typeface="+mj-ea"/>
              </a:rPr>
            </a:br>
            <a:r>
              <a:rPr lang="en-US" dirty="0">
                <a:ea typeface="+mj-ea"/>
              </a:rPr>
              <a:t>Helo Hit by RPG Round</a:t>
            </a:r>
          </a:p>
        </p:txBody>
      </p:sp>
      <p:pic>
        <p:nvPicPr>
          <p:cNvPr id="61442" name="Picture 11" descr="Black_Hawk_Down_Super64_over_Mogadishu_coast"/>
          <p:cNvPicPr>
            <a:picLocks noChangeAspect="1" noChangeArrowheads="1"/>
          </p:cNvPicPr>
          <p:nvPr/>
        </p:nvPicPr>
        <p:blipFill>
          <a:blip r:embed="rId3"/>
          <a:srcRect/>
          <a:stretch>
            <a:fillRect/>
          </a:stretch>
        </p:blipFill>
        <p:spPr bwMode="auto">
          <a:xfrm>
            <a:off x="1476375" y="1752600"/>
            <a:ext cx="6172200" cy="4875213"/>
          </a:xfrm>
          <a:prstGeom prst="rect">
            <a:avLst/>
          </a:prstGeom>
          <a:noFill/>
          <a:ln w="9525">
            <a:noFill/>
            <a:miter lim="800000"/>
            <a:headEnd/>
            <a:tailEnd/>
          </a:ln>
        </p:spPr>
      </p:pic>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title"/>
          </p:nvPr>
        </p:nvSpPr>
        <p:spPr>
          <a:xfrm>
            <a:off x="1219200" y="228600"/>
            <a:ext cx="7543800" cy="1143000"/>
          </a:xfrm>
        </p:spPr>
        <p:txBody>
          <a:bodyPr rtlCol="0">
            <a:normAutofit fontScale="90000"/>
          </a:bodyPr>
          <a:lstStyle/>
          <a:p>
            <a:pPr eaLnBrk="1" fontAlgn="auto" hangingPunct="1">
              <a:spcAft>
                <a:spcPts val="0"/>
              </a:spcAft>
              <a:defRPr/>
            </a:pPr>
            <a:r>
              <a:rPr lang="en-US" dirty="0">
                <a:ea typeface="+mj-ea"/>
              </a:rPr>
              <a:t>Mogadishu Scenario 2</a:t>
            </a:r>
            <a:br>
              <a:rPr lang="en-US" dirty="0">
                <a:ea typeface="+mj-ea"/>
              </a:rPr>
            </a:br>
            <a:r>
              <a:rPr lang="en-US" dirty="0">
                <a:ea typeface="+mj-ea"/>
              </a:rPr>
              <a:t>Helo Hit by RPG Round</a:t>
            </a:r>
          </a:p>
        </p:txBody>
      </p:sp>
      <p:sp>
        <p:nvSpPr>
          <p:cNvPr id="63490" name="Rectangle 7"/>
          <p:cNvSpPr>
            <a:spLocks noGrp="1" noChangeArrowheads="1"/>
          </p:cNvSpPr>
          <p:nvPr>
            <p:ph idx="1"/>
          </p:nvPr>
        </p:nvSpPr>
        <p:spPr>
          <a:xfrm>
            <a:off x="838200" y="1752600"/>
            <a:ext cx="7620000" cy="4191000"/>
          </a:xfrm>
        </p:spPr>
        <p:txBody>
          <a:bodyPr/>
          <a:lstStyle/>
          <a:p>
            <a:pPr eaLnBrk="1" hangingPunct="1"/>
            <a:r>
              <a:rPr lang="en-US" dirty="0"/>
              <a:t>Hostile and well-armed (AK-47s, RPGs) crowds in an urban environment</a:t>
            </a:r>
          </a:p>
          <a:p>
            <a:pPr eaLnBrk="1" hangingPunct="1"/>
            <a:r>
              <a:rPr lang="en-US" dirty="0"/>
              <a:t>Building assault to capture members of a hostile clan</a:t>
            </a:r>
          </a:p>
          <a:p>
            <a:pPr eaLnBrk="1" hangingPunct="1"/>
            <a:r>
              <a:rPr lang="en-US" dirty="0"/>
              <a:t>Blackhawk helicopter trying to cover helo crash site</a:t>
            </a:r>
          </a:p>
          <a:p>
            <a:pPr eaLnBrk="1" hangingPunct="1"/>
            <a:r>
              <a:rPr lang="en-US" dirty="0"/>
              <a:t>Flying at an altitude of 300 feet</a:t>
            </a:r>
          </a:p>
        </p:txBody>
      </p:sp>
    </p:spTree>
    <p:extLst>
      <p:ext uri="{BB962C8B-B14F-4D97-AF65-F5344CB8AC3E}">
        <p14:creationId xmlns:p14="http://schemas.microsoft.com/office/powerpoint/2010/main" val="291512810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1485900" y="34925"/>
            <a:ext cx="7543800" cy="1143000"/>
          </a:xfrm>
        </p:spPr>
        <p:txBody>
          <a:bodyPr/>
          <a:lstStyle/>
          <a:p>
            <a:pPr eaLnBrk="1" hangingPunct="1"/>
            <a:r>
              <a:rPr lang="en-US" dirty="0"/>
              <a:t>SEAL Casualty - Afghanistan</a:t>
            </a:r>
          </a:p>
        </p:txBody>
      </p:sp>
      <p:sp>
        <p:nvSpPr>
          <p:cNvPr id="20482" name="Rectangle 3"/>
          <p:cNvSpPr>
            <a:spLocks noGrp="1" noChangeArrowheads="1"/>
          </p:cNvSpPr>
          <p:nvPr>
            <p:ph idx="1"/>
          </p:nvPr>
        </p:nvSpPr>
        <p:spPr>
          <a:xfrm>
            <a:off x="685800" y="1981200"/>
            <a:ext cx="4572000" cy="4114800"/>
          </a:xfrm>
        </p:spPr>
        <p:txBody>
          <a:bodyPr/>
          <a:lstStyle/>
          <a:p>
            <a:pPr eaLnBrk="1" hangingPunct="1"/>
            <a:r>
              <a:rPr lang="en-US" sz="2800" dirty="0"/>
              <a:t>August 2002</a:t>
            </a:r>
          </a:p>
          <a:p>
            <a:pPr eaLnBrk="1" hangingPunct="1"/>
            <a:r>
              <a:rPr lang="en-US" sz="2800" dirty="0"/>
              <a:t>Somewhere in Afghanistan</a:t>
            </a:r>
          </a:p>
          <a:p>
            <a:pPr eaLnBrk="1" hangingPunct="1"/>
            <a:r>
              <a:rPr lang="en-US" sz="2800" dirty="0"/>
              <a:t>SEAL element on direct action mission</a:t>
            </a:r>
          </a:p>
          <a:p>
            <a:pPr eaLnBrk="1" hangingPunct="1"/>
            <a:r>
              <a:rPr lang="en-US" sz="2800" dirty="0"/>
              <a:t>Story of the casualty as described by the first responder who was </a:t>
            </a:r>
            <a:r>
              <a:rPr lang="en-US" sz="2800" i="1" dirty="0"/>
              <a:t>NOT a</a:t>
            </a:r>
          </a:p>
          <a:p>
            <a:pPr eaLnBrk="1" hangingPunct="1">
              <a:buFont typeface="Wingdings" pitchFamily="2" charset="2"/>
              <a:buNone/>
            </a:pPr>
            <a:r>
              <a:rPr lang="en-US" sz="2800" i="1" dirty="0"/>
              <a:t>    corpsman</a:t>
            </a:r>
          </a:p>
          <a:p>
            <a:pPr eaLnBrk="1" hangingPunct="1"/>
            <a:endParaRPr lang="en-US" sz="2800" dirty="0"/>
          </a:p>
        </p:txBody>
      </p:sp>
      <p:pic>
        <p:nvPicPr>
          <p:cNvPr id="20483" name="Picture 4" descr="SEALcaveAfgPakBorder"/>
          <p:cNvPicPr>
            <a:picLocks noChangeAspect="1" noChangeArrowheads="1"/>
          </p:cNvPicPr>
          <p:nvPr/>
        </p:nvPicPr>
        <p:blipFill>
          <a:blip r:embed="rId3"/>
          <a:srcRect r="-46"/>
          <a:stretch>
            <a:fillRect/>
          </a:stretch>
        </p:blipFill>
        <p:spPr bwMode="auto">
          <a:xfrm>
            <a:off x="5257800" y="1323975"/>
            <a:ext cx="3886200" cy="4972050"/>
          </a:xfrm>
          <a:prstGeom prst="rect">
            <a:avLst/>
          </a:prstGeom>
          <a:noFill/>
          <a:ln w="9525">
            <a:noFill/>
            <a:miter lim="800000"/>
            <a:headEnd/>
            <a:tailEnd/>
          </a:ln>
        </p:spPr>
      </p:pic>
      <p:sp>
        <p:nvSpPr>
          <p:cNvPr id="20484" name="Rectangle 5"/>
          <p:cNvSpPr>
            <a:spLocks noChangeArrowheads="1"/>
          </p:cNvSpPr>
          <p:nvPr/>
        </p:nvSpPr>
        <p:spPr bwMode="auto">
          <a:xfrm>
            <a:off x="457200" y="152400"/>
            <a:ext cx="7543800" cy="1143000"/>
          </a:xfrm>
          <a:prstGeom prst="rect">
            <a:avLst/>
          </a:prstGeom>
          <a:noFill/>
          <a:ln w="9525">
            <a:noFill/>
            <a:miter lim="800000"/>
            <a:headEnd/>
            <a:tailEnd/>
          </a:ln>
        </p:spPr>
        <p:txBody>
          <a:bodyPr/>
          <a:lstStyle/>
          <a:p>
            <a:r>
              <a:rPr lang="en-US" sz="4400" dirty="0">
                <a:latin typeface="Times New Roman" pitchFamily="18" charset="0"/>
              </a:rPr>
              <a:t>  </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title"/>
          </p:nvPr>
        </p:nvSpPr>
        <p:spPr>
          <a:xfrm>
            <a:off x="1295400" y="228600"/>
            <a:ext cx="7543800" cy="1143000"/>
          </a:xfrm>
        </p:spPr>
        <p:txBody>
          <a:bodyPr rtlCol="0">
            <a:normAutofit fontScale="90000"/>
          </a:bodyPr>
          <a:lstStyle/>
          <a:p>
            <a:pPr eaLnBrk="1" fontAlgn="auto" hangingPunct="1">
              <a:spcAft>
                <a:spcPts val="0"/>
              </a:spcAft>
              <a:defRPr/>
            </a:pPr>
            <a:r>
              <a:rPr lang="en-US" dirty="0">
                <a:ea typeface="+mj-ea"/>
              </a:rPr>
              <a:t>Mogadishu Scenario 2</a:t>
            </a:r>
            <a:br>
              <a:rPr lang="en-US" dirty="0">
                <a:ea typeface="+mj-ea"/>
              </a:rPr>
            </a:br>
            <a:r>
              <a:rPr lang="en-US" dirty="0">
                <a:ea typeface="+mj-ea"/>
              </a:rPr>
              <a:t>Helo Hit by RPG Round</a:t>
            </a:r>
          </a:p>
        </p:txBody>
      </p:sp>
      <p:sp>
        <p:nvSpPr>
          <p:cNvPr id="65538" name="Rectangle 7"/>
          <p:cNvSpPr>
            <a:spLocks noGrp="1" noChangeArrowheads="1"/>
          </p:cNvSpPr>
          <p:nvPr>
            <p:ph idx="1"/>
          </p:nvPr>
        </p:nvSpPr>
        <p:spPr>
          <a:xfrm>
            <a:off x="573157" y="1828800"/>
            <a:ext cx="8229600" cy="4525963"/>
          </a:xfrm>
        </p:spPr>
        <p:txBody>
          <a:bodyPr/>
          <a:lstStyle/>
          <a:p>
            <a:pPr eaLnBrk="1" hangingPunct="1"/>
            <a:r>
              <a:rPr lang="en-US" dirty="0"/>
              <a:t>Left door gunner manning a 6-barrel M-134 minigun (4000 rpm)</a:t>
            </a:r>
          </a:p>
          <a:p>
            <a:pPr eaLnBrk="1" hangingPunct="1"/>
            <a:endParaRPr lang="en-US" sz="2400" dirty="0"/>
          </a:p>
          <a:p>
            <a:pPr eaLnBrk="1" hangingPunct="1"/>
            <a:r>
              <a:rPr lang="en-US" dirty="0"/>
              <a:t>Hit in left hand by ground fire</a:t>
            </a:r>
          </a:p>
          <a:p>
            <a:pPr eaLnBrk="1" hangingPunct="1"/>
            <a:endParaRPr lang="en-US" sz="2400" dirty="0"/>
          </a:p>
          <a:p>
            <a:pPr eaLnBrk="1" hangingPunct="1"/>
            <a:r>
              <a:rPr lang="en-US" dirty="0"/>
              <a:t>Another crew member takes over the mini-gun</a:t>
            </a:r>
          </a:p>
          <a:p>
            <a:pPr eaLnBrk="1" hangingPunct="1"/>
            <a:endParaRPr lang="en-US" sz="2400" dirty="0"/>
          </a:p>
          <a:p>
            <a:pPr eaLnBrk="1" hangingPunct="1"/>
            <a:r>
              <a:rPr lang="en-US" dirty="0"/>
              <a:t>An RPG round impacts under the right door gunner</a:t>
            </a:r>
          </a:p>
        </p:txBody>
      </p:sp>
    </p:spTree>
    <p:extLst>
      <p:ext uri="{BB962C8B-B14F-4D97-AF65-F5344CB8AC3E}">
        <p14:creationId xmlns:p14="http://schemas.microsoft.com/office/powerpoint/2010/main" val="4250534514"/>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title"/>
          </p:nvPr>
        </p:nvSpPr>
        <p:spPr>
          <a:xfrm>
            <a:off x="1219200" y="228600"/>
            <a:ext cx="7543800" cy="1143000"/>
          </a:xfrm>
        </p:spPr>
        <p:txBody>
          <a:bodyPr rtlCol="0">
            <a:normAutofit fontScale="90000"/>
          </a:bodyPr>
          <a:lstStyle/>
          <a:p>
            <a:pPr eaLnBrk="1" fontAlgn="auto" hangingPunct="1">
              <a:spcAft>
                <a:spcPts val="0"/>
              </a:spcAft>
              <a:defRPr/>
            </a:pPr>
            <a:r>
              <a:rPr lang="en-US" dirty="0">
                <a:ea typeface="+mj-ea"/>
              </a:rPr>
              <a:t>Mogadishu Scenario 2</a:t>
            </a:r>
            <a:br>
              <a:rPr lang="en-US" dirty="0">
                <a:ea typeface="+mj-ea"/>
              </a:rPr>
            </a:br>
            <a:r>
              <a:rPr lang="en-US" dirty="0">
                <a:ea typeface="+mj-ea"/>
              </a:rPr>
              <a:t>Helo Hit by RPG Round</a:t>
            </a:r>
          </a:p>
        </p:txBody>
      </p:sp>
      <p:sp>
        <p:nvSpPr>
          <p:cNvPr id="67586" name="Rectangle 5"/>
          <p:cNvSpPr>
            <a:spLocks noGrp="1" noChangeArrowheads="1"/>
          </p:cNvSpPr>
          <p:nvPr>
            <p:ph idx="1"/>
          </p:nvPr>
        </p:nvSpPr>
        <p:spPr>
          <a:xfrm>
            <a:off x="838200" y="1676400"/>
            <a:ext cx="7924800" cy="4191000"/>
          </a:xfrm>
        </p:spPr>
        <p:txBody>
          <a:bodyPr/>
          <a:lstStyle/>
          <a:p>
            <a:pPr eaLnBrk="1" hangingPunct="1">
              <a:lnSpc>
                <a:spcPct val="90000"/>
              </a:lnSpc>
            </a:pPr>
            <a:r>
              <a:rPr lang="en-US" dirty="0"/>
              <a:t>Windshields are all blown out</a:t>
            </a:r>
          </a:p>
          <a:p>
            <a:pPr eaLnBrk="1" hangingPunct="1">
              <a:lnSpc>
                <a:spcPct val="90000"/>
              </a:lnSpc>
            </a:pPr>
            <a:r>
              <a:rPr lang="en-US" dirty="0"/>
              <a:t>Smoke is filling the aircraft</a:t>
            </a:r>
          </a:p>
          <a:p>
            <a:pPr eaLnBrk="1" hangingPunct="1">
              <a:lnSpc>
                <a:spcPct val="90000"/>
              </a:lnSpc>
            </a:pPr>
            <a:r>
              <a:rPr lang="en-US" dirty="0"/>
              <a:t>Right minigun is not functioning</a:t>
            </a:r>
          </a:p>
          <a:p>
            <a:pPr eaLnBrk="1" hangingPunct="1">
              <a:lnSpc>
                <a:spcPct val="90000"/>
              </a:lnSpc>
            </a:pPr>
            <a:r>
              <a:rPr lang="en-US" dirty="0"/>
              <a:t>Left minigun is without a gunner and is firing uncontrolled</a:t>
            </a:r>
          </a:p>
          <a:p>
            <a:pPr eaLnBrk="1" hangingPunct="1">
              <a:lnSpc>
                <a:spcPct val="90000"/>
              </a:lnSpc>
            </a:pPr>
            <a:r>
              <a:rPr lang="en-US" dirty="0"/>
              <a:t>Pilot:</a:t>
            </a:r>
          </a:p>
          <a:p>
            <a:pPr lvl="1" eaLnBrk="1" hangingPunct="1">
              <a:lnSpc>
                <a:spcPct val="90000"/>
              </a:lnSpc>
            </a:pPr>
            <a:r>
              <a:rPr lang="en-US" sz="3200" dirty="0"/>
              <a:t>Transiently unconscious - now becoming alert</a:t>
            </a:r>
          </a:p>
        </p:txBody>
      </p:sp>
    </p:spTree>
    <p:extLst>
      <p:ext uri="{BB962C8B-B14F-4D97-AF65-F5344CB8AC3E}">
        <p14:creationId xmlns:p14="http://schemas.microsoft.com/office/powerpoint/2010/main" val="1614122176"/>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title"/>
          </p:nvPr>
        </p:nvSpPr>
        <p:spPr>
          <a:xfrm>
            <a:off x="1371600" y="228600"/>
            <a:ext cx="7543800" cy="1143000"/>
          </a:xfrm>
        </p:spPr>
        <p:txBody>
          <a:bodyPr rtlCol="0">
            <a:normAutofit fontScale="90000"/>
          </a:bodyPr>
          <a:lstStyle/>
          <a:p>
            <a:pPr eaLnBrk="1" fontAlgn="auto" hangingPunct="1">
              <a:spcAft>
                <a:spcPts val="0"/>
              </a:spcAft>
              <a:defRPr/>
            </a:pPr>
            <a:r>
              <a:rPr lang="en-US" dirty="0">
                <a:ea typeface="+mj-ea"/>
              </a:rPr>
              <a:t>Mogadishu Scenario 2</a:t>
            </a:r>
            <a:br>
              <a:rPr lang="en-US" dirty="0">
                <a:ea typeface="+mj-ea"/>
              </a:rPr>
            </a:br>
            <a:r>
              <a:rPr lang="en-US" dirty="0">
                <a:ea typeface="+mj-ea"/>
              </a:rPr>
              <a:t>Helo Hit by RPG Round</a:t>
            </a:r>
          </a:p>
        </p:txBody>
      </p:sp>
      <p:sp>
        <p:nvSpPr>
          <p:cNvPr id="69634" name="Rectangle 5"/>
          <p:cNvSpPr>
            <a:spLocks noGrp="1" noChangeArrowheads="1"/>
          </p:cNvSpPr>
          <p:nvPr>
            <p:ph idx="1"/>
          </p:nvPr>
        </p:nvSpPr>
        <p:spPr>
          <a:xfrm>
            <a:off x="1143000" y="1676400"/>
            <a:ext cx="7315200" cy="4191000"/>
          </a:xfrm>
        </p:spPr>
        <p:txBody>
          <a:bodyPr/>
          <a:lstStyle/>
          <a:p>
            <a:pPr eaLnBrk="1" hangingPunct="1"/>
            <a:r>
              <a:rPr lang="en-US" dirty="0"/>
              <a:t>Co-pilot</a:t>
            </a:r>
          </a:p>
          <a:p>
            <a:pPr lvl="1" eaLnBrk="1" hangingPunct="1"/>
            <a:r>
              <a:rPr lang="en-US" sz="3200" dirty="0"/>
              <a:t>Unconscious - lying forward on the helo’s controls</a:t>
            </a:r>
          </a:p>
          <a:p>
            <a:pPr eaLnBrk="1" hangingPunct="1"/>
            <a:r>
              <a:rPr lang="en-US" dirty="0"/>
              <a:t>Crew Member</a:t>
            </a:r>
          </a:p>
          <a:p>
            <a:pPr lvl="1" eaLnBrk="1" hangingPunct="1"/>
            <a:r>
              <a:rPr lang="en-US" sz="3200" dirty="0"/>
              <a:t>Right leg blown off above the knee</a:t>
            </a:r>
          </a:p>
          <a:p>
            <a:pPr lvl="1" eaLnBrk="1" hangingPunct="1"/>
            <a:r>
              <a:rPr lang="en-US" sz="3200" dirty="0"/>
              <a:t>Lying in puddle of his own blood</a:t>
            </a:r>
          </a:p>
          <a:p>
            <a:pPr lvl="1" eaLnBrk="1" hangingPunct="1"/>
            <a:r>
              <a:rPr lang="en-US" sz="3200" dirty="0"/>
              <a:t>Pulsatile bleeding from the stump</a:t>
            </a:r>
          </a:p>
        </p:txBody>
      </p:sp>
    </p:spTree>
    <p:extLst>
      <p:ext uri="{BB962C8B-B14F-4D97-AF65-F5344CB8AC3E}">
        <p14:creationId xmlns:p14="http://schemas.microsoft.com/office/powerpoint/2010/main" val="530940805"/>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title"/>
          </p:nvPr>
        </p:nvSpPr>
        <p:spPr>
          <a:xfrm>
            <a:off x="1295400" y="228600"/>
            <a:ext cx="7543800" cy="1143000"/>
          </a:xfrm>
        </p:spPr>
        <p:txBody>
          <a:bodyPr rtlCol="0">
            <a:normAutofit fontScale="90000"/>
          </a:bodyPr>
          <a:lstStyle/>
          <a:p>
            <a:pPr eaLnBrk="1" fontAlgn="auto" hangingPunct="1">
              <a:spcAft>
                <a:spcPts val="0"/>
              </a:spcAft>
              <a:defRPr/>
            </a:pPr>
            <a:r>
              <a:rPr lang="en-US" dirty="0">
                <a:ea typeface="+mj-ea"/>
              </a:rPr>
              <a:t>Mogadishu Scenario 2</a:t>
            </a:r>
            <a:br>
              <a:rPr lang="en-US" dirty="0">
                <a:ea typeface="+mj-ea"/>
              </a:rPr>
            </a:br>
            <a:r>
              <a:rPr lang="en-US" dirty="0">
                <a:ea typeface="+mj-ea"/>
              </a:rPr>
              <a:t>Helo Hit by RPG Round</a:t>
            </a:r>
          </a:p>
        </p:txBody>
      </p:sp>
      <p:sp>
        <p:nvSpPr>
          <p:cNvPr id="71682" name="Rectangle 5"/>
          <p:cNvSpPr>
            <a:spLocks noGrp="1" noChangeArrowheads="1"/>
          </p:cNvSpPr>
          <p:nvPr>
            <p:ph idx="1"/>
          </p:nvPr>
        </p:nvSpPr>
        <p:spPr>
          <a:xfrm>
            <a:off x="457200" y="2133600"/>
            <a:ext cx="8229600" cy="3657600"/>
          </a:xfrm>
        </p:spPr>
        <p:txBody>
          <a:bodyPr/>
          <a:lstStyle/>
          <a:p>
            <a:pPr eaLnBrk="1" hangingPunct="1"/>
            <a:endParaRPr lang="en-US" dirty="0"/>
          </a:p>
          <a:p>
            <a:pPr eaLnBrk="1" hangingPunct="1"/>
            <a:r>
              <a:rPr lang="en-US" dirty="0"/>
              <a:t>YOU are the person providing care in the helo.</a:t>
            </a:r>
          </a:p>
          <a:p>
            <a:pPr marL="974725" lvl="1" eaLnBrk="1" hangingPunct="1">
              <a:spcBef>
                <a:spcPct val="0"/>
              </a:spcBef>
            </a:pPr>
            <a:r>
              <a:rPr lang="en-US" dirty="0">
                <a:ea typeface="ＭＳ Ｐゴシック"/>
              </a:rPr>
              <a:t>Casualty with femoral bleeding</a:t>
            </a:r>
          </a:p>
          <a:p>
            <a:pPr marL="974725" lvl="1" eaLnBrk="1" hangingPunct="1">
              <a:spcBef>
                <a:spcPct val="0"/>
              </a:spcBef>
            </a:pPr>
            <a:r>
              <a:rPr lang="en-US" dirty="0">
                <a:ea typeface="ＭＳ Ｐゴシック"/>
              </a:rPr>
              <a:t>Unconscious co-pilot</a:t>
            </a:r>
          </a:p>
          <a:p>
            <a:pPr marL="974725" lvl="1" eaLnBrk="1" hangingPunct="1">
              <a:spcBef>
                <a:spcPct val="0"/>
              </a:spcBef>
            </a:pPr>
            <a:r>
              <a:rPr lang="en-US" dirty="0">
                <a:ea typeface="ＭＳ Ｐゴシック"/>
              </a:rPr>
              <a:t>Semi-conscious pilot</a:t>
            </a:r>
          </a:p>
          <a:p>
            <a:pPr marL="974725" lvl="1" eaLnBrk="1" hangingPunct="1">
              <a:spcBef>
                <a:spcPct val="0"/>
              </a:spcBef>
            </a:pPr>
            <a:r>
              <a:rPr lang="en-US" dirty="0">
                <a:ea typeface="ＭＳ Ｐゴシック"/>
              </a:rPr>
              <a:t>Unmanned min-gun firing</a:t>
            </a:r>
            <a:endParaRPr lang="en-US" dirty="0"/>
          </a:p>
          <a:p>
            <a:pPr eaLnBrk="1" hangingPunct="1"/>
            <a:r>
              <a:rPr lang="en-US" dirty="0"/>
              <a:t>What do you do first?</a:t>
            </a:r>
          </a:p>
        </p:txBody>
      </p:sp>
    </p:spTree>
    <p:extLst>
      <p:ext uri="{BB962C8B-B14F-4D97-AF65-F5344CB8AC3E}">
        <p14:creationId xmlns:p14="http://schemas.microsoft.com/office/powerpoint/2010/main" val="247127109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4126B7-851F-4F03-8AD7-C6AA26A3623E}"/>
              </a:ext>
            </a:extLst>
          </p:cNvPr>
          <p:cNvSpPr>
            <a:spLocks noGrp="1"/>
          </p:cNvSpPr>
          <p:nvPr>
            <p:ph idx="1"/>
          </p:nvPr>
        </p:nvSpPr>
        <p:spPr>
          <a:xfrm>
            <a:off x="990600" y="2209800"/>
            <a:ext cx="7315200" cy="3919676"/>
          </a:xfrm>
        </p:spPr>
        <p:txBody>
          <a:bodyPr/>
          <a:lstStyle/>
          <a:p>
            <a:r>
              <a:rPr lang="en-US" dirty="0"/>
              <a:t>Who gets treated first?</a:t>
            </a:r>
          </a:p>
          <a:p>
            <a:pPr lvl="1"/>
            <a:r>
              <a:rPr lang="en-US" dirty="0"/>
              <a:t>Take care of the pilot first.</a:t>
            </a:r>
          </a:p>
          <a:p>
            <a:pPr lvl="2"/>
            <a:r>
              <a:rPr lang="en-US" dirty="0"/>
              <a:t>You want to get him back to flying the aircraft.</a:t>
            </a:r>
          </a:p>
          <a:p>
            <a:pPr lvl="2"/>
            <a:r>
              <a:rPr lang="en-US" dirty="0"/>
              <a:t>The most important thing about medical care in an aircraft is to keep the aircraft in the air.</a:t>
            </a:r>
          </a:p>
          <a:p>
            <a:pPr lvl="1"/>
            <a:r>
              <a:rPr lang="en-US" dirty="0"/>
              <a:t>Stimulate the pilot by shaking him or performing a sternal rub.</a:t>
            </a:r>
          </a:p>
        </p:txBody>
      </p:sp>
      <p:sp>
        <p:nvSpPr>
          <p:cNvPr id="4" name="Rectangle 5">
            <a:extLst>
              <a:ext uri="{FF2B5EF4-FFF2-40B4-BE49-F238E27FC236}">
                <a16:creationId xmlns:a16="http://schemas.microsoft.com/office/drawing/2014/main" id="{D69110A2-06BE-4B86-AD69-4089053CF23D}"/>
              </a:ext>
            </a:extLst>
          </p:cNvPr>
          <p:cNvSpPr>
            <a:spLocks noGrp="1" noChangeArrowheads="1"/>
          </p:cNvSpPr>
          <p:nvPr>
            <p:ph type="title"/>
          </p:nvPr>
        </p:nvSpPr>
        <p:spPr>
          <a:xfrm>
            <a:off x="1295400" y="228600"/>
            <a:ext cx="7543800" cy="1143000"/>
          </a:xfrm>
        </p:spPr>
        <p:txBody>
          <a:bodyPr rtlCol="0">
            <a:normAutofit fontScale="90000"/>
          </a:bodyPr>
          <a:lstStyle/>
          <a:p>
            <a:pPr eaLnBrk="1" fontAlgn="auto" hangingPunct="1">
              <a:spcAft>
                <a:spcPts val="0"/>
              </a:spcAft>
              <a:defRPr/>
            </a:pPr>
            <a:r>
              <a:rPr lang="en-US" dirty="0">
                <a:ea typeface="+mj-ea"/>
              </a:rPr>
              <a:t>Mogadishu Scenario 2</a:t>
            </a:r>
            <a:br>
              <a:rPr lang="en-US" dirty="0">
                <a:ea typeface="+mj-ea"/>
              </a:rPr>
            </a:br>
            <a:r>
              <a:rPr lang="en-US" dirty="0">
                <a:ea typeface="+mj-ea"/>
              </a:rPr>
              <a:t>Helo Hit by RPG Round</a:t>
            </a:r>
          </a:p>
        </p:txBody>
      </p:sp>
    </p:spTree>
    <p:extLst>
      <p:ext uri="{BB962C8B-B14F-4D97-AF65-F5344CB8AC3E}">
        <p14:creationId xmlns:p14="http://schemas.microsoft.com/office/powerpoint/2010/main" val="302436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34A703-2F3B-44F6-BD57-DF25493753D2}"/>
              </a:ext>
            </a:extLst>
          </p:cNvPr>
          <p:cNvSpPr>
            <a:spLocks noGrp="1"/>
          </p:cNvSpPr>
          <p:nvPr>
            <p:ph idx="1"/>
          </p:nvPr>
        </p:nvSpPr>
        <p:spPr>
          <a:xfrm>
            <a:off x="593035" y="1905000"/>
            <a:ext cx="8229600" cy="4525963"/>
          </a:xfrm>
        </p:spPr>
        <p:txBody>
          <a:bodyPr/>
          <a:lstStyle/>
          <a:p>
            <a:r>
              <a:rPr lang="en-US" dirty="0"/>
              <a:t>Who’s next?</a:t>
            </a:r>
          </a:p>
          <a:p>
            <a:pPr lvl="1"/>
            <a:r>
              <a:rPr lang="en-US" dirty="0"/>
              <a:t>The casualty with the femoral bleeder is next.</a:t>
            </a:r>
          </a:p>
          <a:p>
            <a:pPr lvl="1"/>
            <a:r>
              <a:rPr lang="en-US" dirty="0"/>
              <a:t>He needs a tourniquet.</a:t>
            </a:r>
          </a:p>
          <a:p>
            <a:pPr lvl="1"/>
            <a:r>
              <a:rPr lang="en-US" dirty="0"/>
              <a:t>He should be able to provide self-care if he’s conscious.</a:t>
            </a:r>
          </a:p>
          <a:p>
            <a:pPr lvl="1"/>
            <a:r>
              <a:rPr lang="en-US" dirty="0"/>
              <a:t>The individual in Mogadishu treated himself.</a:t>
            </a:r>
          </a:p>
          <a:p>
            <a:pPr lvl="2"/>
            <a:r>
              <a:rPr lang="en-US" dirty="0"/>
              <a:t>He used an improvised tourniquet.</a:t>
            </a:r>
          </a:p>
          <a:p>
            <a:pPr lvl="2"/>
            <a:r>
              <a:rPr lang="en-US" dirty="0"/>
              <a:t>He survived.</a:t>
            </a:r>
          </a:p>
          <a:p>
            <a:endParaRPr lang="en-US" dirty="0"/>
          </a:p>
        </p:txBody>
      </p:sp>
      <p:sp>
        <p:nvSpPr>
          <p:cNvPr id="4" name="Rectangle 5">
            <a:extLst>
              <a:ext uri="{FF2B5EF4-FFF2-40B4-BE49-F238E27FC236}">
                <a16:creationId xmlns:a16="http://schemas.microsoft.com/office/drawing/2014/main" id="{4DF890B4-7C0C-4F3E-8896-B43D1D7EE192}"/>
              </a:ext>
            </a:extLst>
          </p:cNvPr>
          <p:cNvSpPr>
            <a:spLocks noGrp="1" noChangeArrowheads="1"/>
          </p:cNvSpPr>
          <p:nvPr>
            <p:ph type="title"/>
          </p:nvPr>
        </p:nvSpPr>
        <p:spPr>
          <a:xfrm>
            <a:off x="1295400" y="228600"/>
            <a:ext cx="7543800" cy="1143000"/>
          </a:xfrm>
        </p:spPr>
        <p:txBody>
          <a:bodyPr rtlCol="0">
            <a:normAutofit fontScale="90000"/>
          </a:bodyPr>
          <a:lstStyle/>
          <a:p>
            <a:pPr eaLnBrk="1" fontAlgn="auto" hangingPunct="1">
              <a:spcAft>
                <a:spcPts val="0"/>
              </a:spcAft>
              <a:defRPr/>
            </a:pPr>
            <a:r>
              <a:rPr lang="en-US" dirty="0">
                <a:ea typeface="+mj-ea"/>
              </a:rPr>
              <a:t>Mogadishu Scenario 2</a:t>
            </a:r>
            <a:br>
              <a:rPr lang="en-US" dirty="0">
                <a:ea typeface="+mj-ea"/>
              </a:rPr>
            </a:br>
            <a:r>
              <a:rPr lang="en-US" dirty="0">
                <a:ea typeface="+mj-ea"/>
              </a:rPr>
              <a:t>Helo Hit by RPG Round</a:t>
            </a:r>
          </a:p>
        </p:txBody>
      </p:sp>
    </p:spTree>
    <p:extLst>
      <p:ext uri="{BB962C8B-B14F-4D97-AF65-F5344CB8AC3E}">
        <p14:creationId xmlns:p14="http://schemas.microsoft.com/office/powerpoint/2010/main" val="476263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E688F7-A857-4B7F-9391-ED810AE246B0}"/>
              </a:ext>
            </a:extLst>
          </p:cNvPr>
          <p:cNvSpPr>
            <a:spLocks noGrp="1"/>
          </p:cNvSpPr>
          <p:nvPr>
            <p:ph idx="1"/>
          </p:nvPr>
        </p:nvSpPr>
        <p:spPr>
          <a:xfrm>
            <a:off x="1066800" y="2057400"/>
            <a:ext cx="7086600" cy="4114800"/>
          </a:xfrm>
        </p:spPr>
        <p:txBody>
          <a:bodyPr/>
          <a:lstStyle/>
          <a:p>
            <a:r>
              <a:rPr lang="en-US" dirty="0"/>
              <a:t>What can you do for the unconscious co-pilot?</a:t>
            </a:r>
          </a:p>
          <a:p>
            <a:pPr lvl="1"/>
            <a:r>
              <a:rPr lang="en-US" dirty="0"/>
              <a:t>First, get him off the controls to keep the aircraft flying.</a:t>
            </a:r>
          </a:p>
          <a:p>
            <a:pPr lvl="1"/>
            <a:r>
              <a:rPr lang="en-US" dirty="0"/>
              <a:t>Get him into a supine position.</a:t>
            </a:r>
          </a:p>
          <a:p>
            <a:pPr lvl="1"/>
            <a:r>
              <a:rPr lang="en-US" dirty="0"/>
              <a:t>Check for massive hemorrhage.</a:t>
            </a:r>
          </a:p>
          <a:p>
            <a:pPr lvl="2"/>
            <a:r>
              <a:rPr lang="en-US" dirty="0"/>
              <a:t>You see none.</a:t>
            </a:r>
          </a:p>
          <a:p>
            <a:pPr lvl="1"/>
            <a:r>
              <a:rPr lang="en-US" dirty="0"/>
              <a:t>Establish a protected airway with an NPA.</a:t>
            </a:r>
          </a:p>
        </p:txBody>
      </p:sp>
      <p:sp>
        <p:nvSpPr>
          <p:cNvPr id="4" name="Rectangle 5">
            <a:extLst>
              <a:ext uri="{FF2B5EF4-FFF2-40B4-BE49-F238E27FC236}">
                <a16:creationId xmlns:a16="http://schemas.microsoft.com/office/drawing/2014/main" id="{F6EEF614-19F9-4D77-925D-A6D9A69E1499}"/>
              </a:ext>
            </a:extLst>
          </p:cNvPr>
          <p:cNvSpPr>
            <a:spLocks noGrp="1" noChangeArrowheads="1"/>
          </p:cNvSpPr>
          <p:nvPr>
            <p:ph type="title"/>
          </p:nvPr>
        </p:nvSpPr>
        <p:spPr>
          <a:xfrm>
            <a:off x="1295400" y="228600"/>
            <a:ext cx="7543800" cy="1143000"/>
          </a:xfrm>
        </p:spPr>
        <p:txBody>
          <a:bodyPr rtlCol="0">
            <a:normAutofit fontScale="90000"/>
          </a:bodyPr>
          <a:lstStyle/>
          <a:p>
            <a:pPr eaLnBrk="1" fontAlgn="auto" hangingPunct="1">
              <a:spcAft>
                <a:spcPts val="0"/>
              </a:spcAft>
              <a:defRPr/>
            </a:pPr>
            <a:r>
              <a:rPr lang="en-US" dirty="0">
                <a:ea typeface="+mj-ea"/>
              </a:rPr>
              <a:t>Mogadishu Scenario 2</a:t>
            </a:r>
            <a:br>
              <a:rPr lang="en-US" dirty="0">
                <a:ea typeface="+mj-ea"/>
              </a:rPr>
            </a:br>
            <a:r>
              <a:rPr lang="en-US" dirty="0">
                <a:ea typeface="+mj-ea"/>
              </a:rPr>
              <a:t>Helo Hit by RPG Round</a:t>
            </a:r>
          </a:p>
        </p:txBody>
      </p:sp>
    </p:spTree>
    <p:extLst>
      <p:ext uri="{BB962C8B-B14F-4D97-AF65-F5344CB8AC3E}">
        <p14:creationId xmlns:p14="http://schemas.microsoft.com/office/powerpoint/2010/main" val="2594872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8EE18A-088D-435E-8B7C-87EA1AAD67F6}"/>
              </a:ext>
            </a:extLst>
          </p:cNvPr>
          <p:cNvSpPr>
            <a:spLocks noGrp="1"/>
          </p:cNvSpPr>
          <p:nvPr>
            <p:ph idx="1"/>
          </p:nvPr>
        </p:nvSpPr>
        <p:spPr>
          <a:xfrm>
            <a:off x="952500" y="2590800"/>
            <a:ext cx="8229600" cy="2362200"/>
          </a:xfrm>
        </p:spPr>
        <p:txBody>
          <a:bodyPr/>
          <a:lstStyle/>
          <a:p>
            <a:r>
              <a:rPr lang="en-US" dirty="0"/>
              <a:t>Next action?</a:t>
            </a:r>
          </a:p>
          <a:p>
            <a:pPr lvl="1"/>
            <a:r>
              <a:rPr lang="en-US" dirty="0"/>
              <a:t>Check the casualty with the hand injury.</a:t>
            </a:r>
          </a:p>
          <a:p>
            <a:pPr lvl="1"/>
            <a:r>
              <a:rPr lang="en-US" dirty="0"/>
              <a:t>Stop any severe bleeding.</a:t>
            </a:r>
          </a:p>
        </p:txBody>
      </p:sp>
      <p:sp>
        <p:nvSpPr>
          <p:cNvPr id="4" name="Rectangle 5">
            <a:extLst>
              <a:ext uri="{FF2B5EF4-FFF2-40B4-BE49-F238E27FC236}">
                <a16:creationId xmlns:a16="http://schemas.microsoft.com/office/drawing/2014/main" id="{B70C111C-DAB5-48B9-AE1F-82700F44340C}"/>
              </a:ext>
            </a:extLst>
          </p:cNvPr>
          <p:cNvSpPr>
            <a:spLocks noGrp="1" noChangeArrowheads="1"/>
          </p:cNvSpPr>
          <p:nvPr>
            <p:ph type="title"/>
          </p:nvPr>
        </p:nvSpPr>
        <p:spPr>
          <a:xfrm>
            <a:off x="1295400" y="228600"/>
            <a:ext cx="7543800" cy="1143000"/>
          </a:xfrm>
        </p:spPr>
        <p:txBody>
          <a:bodyPr rtlCol="0">
            <a:normAutofit fontScale="90000"/>
          </a:bodyPr>
          <a:lstStyle/>
          <a:p>
            <a:pPr eaLnBrk="1" fontAlgn="auto" hangingPunct="1">
              <a:spcAft>
                <a:spcPts val="0"/>
              </a:spcAft>
              <a:defRPr/>
            </a:pPr>
            <a:r>
              <a:rPr lang="en-US" dirty="0">
                <a:ea typeface="+mj-ea"/>
              </a:rPr>
              <a:t>Mogadishu Scenario 2</a:t>
            </a:r>
            <a:br>
              <a:rPr lang="en-US" dirty="0">
                <a:ea typeface="+mj-ea"/>
              </a:rPr>
            </a:br>
            <a:r>
              <a:rPr lang="en-US" dirty="0">
                <a:ea typeface="+mj-ea"/>
              </a:rPr>
              <a:t>Helo Hit by RPG Round</a:t>
            </a:r>
          </a:p>
        </p:txBody>
      </p:sp>
    </p:spTree>
    <p:extLst>
      <p:ext uri="{BB962C8B-B14F-4D97-AF65-F5344CB8AC3E}">
        <p14:creationId xmlns:p14="http://schemas.microsoft.com/office/powerpoint/2010/main" val="4256728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7BC6A5-ADAE-41B9-9C0C-7B241AE2059E}"/>
              </a:ext>
            </a:extLst>
          </p:cNvPr>
          <p:cNvSpPr>
            <a:spLocks noGrp="1"/>
          </p:cNvSpPr>
          <p:nvPr>
            <p:ph idx="1"/>
          </p:nvPr>
        </p:nvSpPr>
        <p:spPr>
          <a:xfrm>
            <a:off x="533400" y="2514600"/>
            <a:ext cx="8229600" cy="2667000"/>
          </a:xfrm>
        </p:spPr>
        <p:txBody>
          <a:bodyPr/>
          <a:lstStyle/>
          <a:p>
            <a:r>
              <a:rPr lang="en-US" dirty="0"/>
              <a:t>What else?</a:t>
            </a:r>
          </a:p>
          <a:p>
            <a:pPr lvl="1"/>
            <a:r>
              <a:rPr lang="en-US" dirty="0"/>
              <a:t>Radio for help.</a:t>
            </a:r>
          </a:p>
          <a:p>
            <a:pPr lvl="1"/>
            <a:r>
              <a:rPr lang="en-US" dirty="0"/>
              <a:t>Prepare for impact if a crash landing is anticipated.</a:t>
            </a:r>
          </a:p>
          <a:p>
            <a:pPr lvl="1"/>
            <a:r>
              <a:rPr lang="en-US" dirty="0"/>
              <a:t>After impact – secure weapons and ordnance.</a:t>
            </a:r>
          </a:p>
        </p:txBody>
      </p:sp>
      <p:sp>
        <p:nvSpPr>
          <p:cNvPr id="4" name="Rectangle 5">
            <a:extLst>
              <a:ext uri="{FF2B5EF4-FFF2-40B4-BE49-F238E27FC236}">
                <a16:creationId xmlns:a16="http://schemas.microsoft.com/office/drawing/2014/main" id="{F8492E75-62C2-4577-930D-6D4DA5015515}"/>
              </a:ext>
            </a:extLst>
          </p:cNvPr>
          <p:cNvSpPr>
            <a:spLocks noGrp="1" noChangeArrowheads="1"/>
          </p:cNvSpPr>
          <p:nvPr>
            <p:ph type="title"/>
          </p:nvPr>
        </p:nvSpPr>
        <p:spPr>
          <a:xfrm>
            <a:off x="1295400" y="228600"/>
            <a:ext cx="7543800" cy="1143000"/>
          </a:xfrm>
        </p:spPr>
        <p:txBody>
          <a:bodyPr rtlCol="0">
            <a:normAutofit fontScale="90000"/>
          </a:bodyPr>
          <a:lstStyle/>
          <a:p>
            <a:pPr eaLnBrk="1" fontAlgn="auto" hangingPunct="1">
              <a:spcAft>
                <a:spcPts val="0"/>
              </a:spcAft>
              <a:defRPr/>
            </a:pPr>
            <a:r>
              <a:rPr lang="en-US" dirty="0">
                <a:ea typeface="+mj-ea"/>
              </a:rPr>
              <a:t>Mogadishu Scenario 2</a:t>
            </a:r>
            <a:br>
              <a:rPr lang="en-US" dirty="0">
                <a:ea typeface="+mj-ea"/>
              </a:rPr>
            </a:br>
            <a:r>
              <a:rPr lang="en-US" dirty="0">
                <a:ea typeface="+mj-ea"/>
              </a:rPr>
              <a:t>Helo Hit by RPG Round</a:t>
            </a:r>
          </a:p>
        </p:txBody>
      </p:sp>
    </p:spTree>
    <p:extLst>
      <p:ext uri="{BB962C8B-B14F-4D97-AF65-F5344CB8AC3E}">
        <p14:creationId xmlns:p14="http://schemas.microsoft.com/office/powerpoint/2010/main" val="4033418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77CAA5-3271-472D-9188-E5D0FD18ABDB}"/>
              </a:ext>
            </a:extLst>
          </p:cNvPr>
          <p:cNvSpPr>
            <a:spLocks noGrp="1"/>
          </p:cNvSpPr>
          <p:nvPr>
            <p:ph idx="1"/>
          </p:nvPr>
        </p:nvSpPr>
        <p:spPr>
          <a:xfrm>
            <a:off x="1752600" y="3124200"/>
            <a:ext cx="5791200" cy="1143000"/>
          </a:xfrm>
        </p:spPr>
        <p:txBody>
          <a:bodyPr/>
          <a:lstStyle/>
          <a:p>
            <a:pPr marL="0" indent="0" algn="ctr">
              <a:buNone/>
            </a:pPr>
            <a:r>
              <a:rPr lang="en-US" sz="5400" b="1" dirty="0"/>
              <a:t>End of Scenario</a:t>
            </a:r>
          </a:p>
        </p:txBody>
      </p:sp>
      <p:sp>
        <p:nvSpPr>
          <p:cNvPr id="4" name="Rectangle 5">
            <a:extLst>
              <a:ext uri="{FF2B5EF4-FFF2-40B4-BE49-F238E27FC236}">
                <a16:creationId xmlns:a16="http://schemas.microsoft.com/office/drawing/2014/main" id="{9A90DB9C-E3FB-4450-ACF8-38566E9C506C}"/>
              </a:ext>
            </a:extLst>
          </p:cNvPr>
          <p:cNvSpPr>
            <a:spLocks noGrp="1" noChangeArrowheads="1"/>
          </p:cNvSpPr>
          <p:nvPr>
            <p:ph type="title"/>
          </p:nvPr>
        </p:nvSpPr>
        <p:spPr>
          <a:xfrm>
            <a:off x="1295400" y="228600"/>
            <a:ext cx="7543800" cy="1143000"/>
          </a:xfrm>
        </p:spPr>
        <p:txBody>
          <a:bodyPr rtlCol="0">
            <a:normAutofit fontScale="90000"/>
          </a:bodyPr>
          <a:lstStyle/>
          <a:p>
            <a:pPr eaLnBrk="1" fontAlgn="auto" hangingPunct="1">
              <a:spcAft>
                <a:spcPts val="0"/>
              </a:spcAft>
              <a:defRPr/>
            </a:pPr>
            <a:r>
              <a:rPr lang="en-US" dirty="0">
                <a:ea typeface="+mj-ea"/>
              </a:rPr>
              <a:t>Mogadishu Scenario 2</a:t>
            </a:r>
            <a:br>
              <a:rPr lang="en-US" dirty="0">
                <a:ea typeface="+mj-ea"/>
              </a:rPr>
            </a:br>
            <a:r>
              <a:rPr lang="en-US" dirty="0">
                <a:ea typeface="+mj-ea"/>
              </a:rPr>
              <a:t>Helo Hit by RPG Round</a:t>
            </a:r>
          </a:p>
        </p:txBody>
      </p:sp>
    </p:spTree>
    <p:extLst>
      <p:ext uri="{BB962C8B-B14F-4D97-AF65-F5344CB8AC3E}">
        <p14:creationId xmlns:p14="http://schemas.microsoft.com/office/powerpoint/2010/main" val="3880633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1485900" y="34925"/>
            <a:ext cx="7543800" cy="1143000"/>
          </a:xfrm>
        </p:spPr>
        <p:txBody>
          <a:bodyPr/>
          <a:lstStyle/>
          <a:p>
            <a:pPr eaLnBrk="1" hangingPunct="1"/>
            <a:r>
              <a:rPr lang="en-US" dirty="0"/>
              <a:t>SEAL Casualty - Afghanistan</a:t>
            </a:r>
          </a:p>
        </p:txBody>
      </p:sp>
      <p:sp>
        <p:nvSpPr>
          <p:cNvPr id="22530" name="Rectangle 3"/>
          <p:cNvSpPr>
            <a:spLocks noGrp="1" noChangeArrowheads="1"/>
          </p:cNvSpPr>
          <p:nvPr>
            <p:ph idx="1"/>
          </p:nvPr>
        </p:nvSpPr>
        <p:spPr>
          <a:xfrm>
            <a:off x="685800" y="1676400"/>
            <a:ext cx="7772400" cy="4114800"/>
          </a:xfrm>
        </p:spPr>
        <p:txBody>
          <a:bodyPr/>
          <a:lstStyle/>
          <a:p>
            <a:pPr indent="0" eaLnBrk="1" hangingPunct="1">
              <a:lnSpc>
                <a:spcPct val="90000"/>
              </a:lnSpc>
              <a:buFont typeface="Wingdings" pitchFamily="2" charset="2"/>
              <a:buNone/>
            </a:pPr>
            <a:r>
              <a:rPr lang="en-US" sz="3000" dirty="0"/>
              <a:t>“There were four people in my team, two had been shot. Myself and the other uninjured teammate low crawled to the downed men. The man I came to was lying on his back, conscious, with his left leg pinned awkwardly beneath him. He was alert and oriented to person, place, time, and event. At that point I radioed C2 (mission control) to notify them of the downed man.”</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6"/>
          <p:cNvSpPr>
            <a:spLocks noGrp="1" noChangeArrowheads="1"/>
          </p:cNvSpPr>
          <p:nvPr>
            <p:ph type="title"/>
          </p:nvPr>
        </p:nvSpPr>
        <p:spPr/>
        <p:txBody>
          <a:bodyPr/>
          <a:lstStyle/>
          <a:p>
            <a:pPr eaLnBrk="1" hangingPunct="1"/>
            <a:endParaRPr lang="en-US" dirty="0"/>
          </a:p>
        </p:txBody>
      </p:sp>
      <p:sp>
        <p:nvSpPr>
          <p:cNvPr id="73730" name="Rectangle 7"/>
          <p:cNvSpPr>
            <a:spLocks noGrp="1" noChangeArrowheads="1"/>
          </p:cNvSpPr>
          <p:nvPr>
            <p:ph idx="1"/>
          </p:nvPr>
        </p:nvSpPr>
        <p:spPr/>
        <p:txBody>
          <a:bodyPr/>
          <a:lstStyle/>
          <a:p>
            <a:pPr eaLnBrk="1" hangingPunct="1"/>
            <a:endParaRPr lang="en-US" dirty="0"/>
          </a:p>
        </p:txBody>
      </p:sp>
      <p:pic>
        <p:nvPicPr>
          <p:cNvPr id="73731" name="Picture 9" descr="urbanwarfare1 training"/>
          <p:cNvPicPr>
            <a:picLocks noChangeAspect="1" noChangeArrowheads="1"/>
          </p:cNvPicPr>
          <p:nvPr/>
        </p:nvPicPr>
        <p:blipFill>
          <a:blip r:embed="rId3" cstate="print"/>
          <a:srcRect r="29" b="9"/>
          <a:stretch>
            <a:fillRect/>
          </a:stretch>
        </p:blipFill>
        <p:spPr bwMode="auto">
          <a:xfrm>
            <a:off x="0" y="0"/>
            <a:ext cx="9144000" cy="6789738"/>
          </a:xfrm>
          <a:prstGeom prst="rect">
            <a:avLst/>
          </a:prstGeom>
          <a:noFill/>
          <a:ln w="9525">
            <a:noFill/>
            <a:miter lim="800000"/>
            <a:headEnd/>
            <a:tailEnd/>
          </a:ln>
        </p:spPr>
      </p:pic>
      <p:sp>
        <p:nvSpPr>
          <p:cNvPr id="73732" name="Text Box 10"/>
          <p:cNvSpPr txBox="1">
            <a:spLocks noChangeArrowheads="1"/>
          </p:cNvSpPr>
          <p:nvPr/>
        </p:nvSpPr>
        <p:spPr bwMode="auto">
          <a:xfrm>
            <a:off x="430213" y="-76200"/>
            <a:ext cx="8455025" cy="701675"/>
          </a:xfrm>
          <a:prstGeom prst="rect">
            <a:avLst/>
          </a:prstGeom>
          <a:noFill/>
          <a:ln w="9525">
            <a:noFill/>
            <a:miter lim="800000"/>
            <a:headEnd/>
            <a:tailEnd/>
          </a:ln>
        </p:spPr>
        <p:txBody>
          <a:bodyPr wrap="none">
            <a:spAutoFit/>
          </a:bodyPr>
          <a:lstStyle/>
          <a:p>
            <a:r>
              <a:rPr lang="en-US" sz="4000" b="1" dirty="0">
                <a:latin typeface="Times New Roman" pitchFamily="18" charset="0"/>
                <a:ea typeface="ＭＳ Ｐゴシック"/>
                <a:cs typeface="ＭＳ Ｐゴシック"/>
              </a:rPr>
              <a:t>Military Operations in Urban Terrain</a:t>
            </a:r>
          </a:p>
        </p:txBody>
      </p:sp>
    </p:spTree>
    <p:extLst>
      <p:ext uri="{BB962C8B-B14F-4D97-AF65-F5344CB8AC3E}">
        <p14:creationId xmlns:p14="http://schemas.microsoft.com/office/powerpoint/2010/main" val="3216887899"/>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6"/>
          <p:cNvSpPr>
            <a:spLocks noGrp="1" noChangeArrowheads="1"/>
          </p:cNvSpPr>
          <p:nvPr>
            <p:ph type="title"/>
          </p:nvPr>
        </p:nvSpPr>
        <p:spPr>
          <a:xfrm>
            <a:off x="1371600" y="228600"/>
            <a:ext cx="7543800" cy="1143000"/>
          </a:xfrm>
        </p:spPr>
        <p:txBody>
          <a:bodyPr/>
          <a:lstStyle/>
          <a:p>
            <a:pPr eaLnBrk="1" hangingPunct="1"/>
            <a:r>
              <a:rPr lang="en-US" dirty="0"/>
              <a:t>MOUT Scenario 1</a:t>
            </a:r>
          </a:p>
        </p:txBody>
      </p:sp>
      <p:sp>
        <p:nvSpPr>
          <p:cNvPr id="75778" name="Rectangle 7"/>
          <p:cNvSpPr>
            <a:spLocks noGrp="1" noChangeArrowheads="1"/>
          </p:cNvSpPr>
          <p:nvPr>
            <p:ph idx="1"/>
          </p:nvPr>
        </p:nvSpPr>
        <p:spPr>
          <a:xfrm>
            <a:off x="533400" y="2133600"/>
            <a:ext cx="8229600" cy="3810000"/>
          </a:xfrm>
        </p:spPr>
        <p:txBody>
          <a:bodyPr/>
          <a:lstStyle/>
          <a:p>
            <a:pPr eaLnBrk="1" hangingPunct="1"/>
            <a:r>
              <a:rPr lang="en-US" dirty="0"/>
              <a:t>A U.S. ground element is moving on a high-value target in an urban environment.</a:t>
            </a:r>
          </a:p>
          <a:p>
            <a:pPr eaLnBrk="1" hangingPunct="1"/>
            <a:r>
              <a:rPr lang="en-US" dirty="0"/>
              <a:t>The first two men in a 8-man patrol are shot by an individual with an automatic weapon while moving down a hallway in a building.</a:t>
            </a:r>
          </a:p>
          <a:p>
            <a:pPr eaLnBrk="1" hangingPunct="1"/>
            <a:r>
              <a:rPr lang="en-US" dirty="0"/>
              <a:t>The attacker follows this burst with a grenade.</a:t>
            </a:r>
          </a:p>
        </p:txBody>
      </p:sp>
    </p:spTree>
    <p:extLst>
      <p:ext uri="{BB962C8B-B14F-4D97-AF65-F5344CB8AC3E}">
        <p14:creationId xmlns:p14="http://schemas.microsoft.com/office/powerpoint/2010/main" val="1733359274"/>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6"/>
          <p:cNvSpPr>
            <a:spLocks noGrp="1" noChangeArrowheads="1"/>
          </p:cNvSpPr>
          <p:nvPr>
            <p:ph type="title"/>
          </p:nvPr>
        </p:nvSpPr>
        <p:spPr>
          <a:xfrm>
            <a:off x="914400" y="0"/>
            <a:ext cx="7543800" cy="1143000"/>
          </a:xfrm>
        </p:spPr>
        <p:txBody>
          <a:bodyPr/>
          <a:lstStyle/>
          <a:p>
            <a:pPr eaLnBrk="1" hangingPunct="1"/>
            <a:r>
              <a:rPr lang="en-US" dirty="0"/>
              <a:t>MOUT Scenario 1</a:t>
            </a:r>
          </a:p>
        </p:txBody>
      </p:sp>
      <p:sp>
        <p:nvSpPr>
          <p:cNvPr id="77826" name="Rectangle 7"/>
          <p:cNvSpPr>
            <a:spLocks noGrp="1" noChangeArrowheads="1"/>
          </p:cNvSpPr>
          <p:nvPr>
            <p:ph idx="1"/>
          </p:nvPr>
        </p:nvSpPr>
        <p:spPr>
          <a:xfrm>
            <a:off x="838200" y="1752600"/>
            <a:ext cx="7696200" cy="4038600"/>
          </a:xfrm>
        </p:spPr>
        <p:txBody>
          <a:bodyPr/>
          <a:lstStyle/>
          <a:p>
            <a:pPr eaLnBrk="1" hangingPunct="1"/>
            <a:r>
              <a:rPr lang="en-US" dirty="0"/>
              <a:t>One casualty is shot in the abdomen, but conscious.</a:t>
            </a:r>
          </a:p>
          <a:p>
            <a:pPr eaLnBrk="1" hangingPunct="1"/>
            <a:r>
              <a:rPr lang="en-US" dirty="0"/>
              <a:t>The second casualty is shot in the shoulder with severe external bleeding.</a:t>
            </a:r>
          </a:p>
          <a:p>
            <a:pPr eaLnBrk="1" hangingPunct="1"/>
            <a:r>
              <a:rPr lang="en-US" dirty="0"/>
              <a:t>The third casualty is unconscious from the grenade blast.</a:t>
            </a:r>
          </a:p>
          <a:p>
            <a:pPr eaLnBrk="1" hangingPunct="1"/>
            <a:r>
              <a:rPr lang="en-US" dirty="0"/>
              <a:t>The attacker withdraws around a corner.</a:t>
            </a:r>
          </a:p>
        </p:txBody>
      </p:sp>
    </p:spTree>
    <p:extLst>
      <p:ext uri="{BB962C8B-B14F-4D97-AF65-F5344CB8AC3E}">
        <p14:creationId xmlns:p14="http://schemas.microsoft.com/office/powerpoint/2010/main" val="437465138"/>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idx="1"/>
          </p:nvPr>
        </p:nvSpPr>
        <p:spPr>
          <a:xfrm>
            <a:off x="685800" y="2514600"/>
            <a:ext cx="7772400" cy="4114800"/>
          </a:xfrm>
        </p:spPr>
        <p:txBody>
          <a:bodyPr/>
          <a:lstStyle/>
          <a:p>
            <a:pPr eaLnBrk="1" hangingPunct="1"/>
            <a:r>
              <a:rPr lang="en-US" dirty="0"/>
              <a:t>YOU are the person providing medical care.</a:t>
            </a:r>
          </a:p>
          <a:p>
            <a:pPr eaLnBrk="1" hangingPunct="1"/>
            <a:endParaRPr lang="en-US" dirty="0"/>
          </a:p>
          <a:p>
            <a:pPr eaLnBrk="1" hangingPunct="1"/>
            <a:endParaRPr lang="en-US" dirty="0"/>
          </a:p>
          <a:p>
            <a:pPr eaLnBrk="1" hangingPunct="1"/>
            <a:r>
              <a:rPr lang="en-US" dirty="0"/>
              <a:t>What do you do?</a:t>
            </a:r>
          </a:p>
        </p:txBody>
      </p:sp>
      <p:sp>
        <p:nvSpPr>
          <p:cNvPr id="6" name="Rectangle 6">
            <a:extLst>
              <a:ext uri="{FF2B5EF4-FFF2-40B4-BE49-F238E27FC236}">
                <a16:creationId xmlns:a16="http://schemas.microsoft.com/office/drawing/2014/main" id="{1EA36DD4-991E-466A-A1E4-FC028A1A05B4}"/>
              </a:ext>
            </a:extLst>
          </p:cNvPr>
          <p:cNvSpPr>
            <a:spLocks noGrp="1" noChangeArrowheads="1"/>
          </p:cNvSpPr>
          <p:nvPr>
            <p:ph type="title"/>
          </p:nvPr>
        </p:nvSpPr>
        <p:spPr>
          <a:xfrm>
            <a:off x="1371600" y="228600"/>
            <a:ext cx="7543800" cy="1143000"/>
          </a:xfrm>
        </p:spPr>
        <p:txBody>
          <a:bodyPr/>
          <a:lstStyle/>
          <a:p>
            <a:pPr eaLnBrk="1" hangingPunct="1"/>
            <a:r>
              <a:rPr lang="en-US" dirty="0"/>
              <a:t>MOUT Scenario 1</a:t>
            </a:r>
          </a:p>
        </p:txBody>
      </p:sp>
    </p:spTree>
    <p:extLst>
      <p:ext uri="{BB962C8B-B14F-4D97-AF65-F5344CB8AC3E}">
        <p14:creationId xmlns:p14="http://schemas.microsoft.com/office/powerpoint/2010/main" val="3723268827"/>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740A56-FEFB-4174-8343-83DB97008595}"/>
              </a:ext>
            </a:extLst>
          </p:cNvPr>
          <p:cNvSpPr>
            <a:spLocks noGrp="1"/>
          </p:cNvSpPr>
          <p:nvPr>
            <p:ph idx="1"/>
          </p:nvPr>
        </p:nvSpPr>
        <p:spPr>
          <a:xfrm>
            <a:off x="533400" y="1828800"/>
            <a:ext cx="8229600" cy="4525963"/>
          </a:xfrm>
        </p:spPr>
        <p:txBody>
          <a:bodyPr/>
          <a:lstStyle/>
          <a:p>
            <a:r>
              <a:rPr lang="en-US" dirty="0"/>
              <a:t>What are the tactical considerations here?</a:t>
            </a:r>
          </a:p>
          <a:p>
            <a:pPr lvl="1"/>
            <a:r>
              <a:rPr lang="en-US" sz="2200" dirty="0"/>
              <a:t>How many other hostiles in are in house?</a:t>
            </a:r>
          </a:p>
          <a:p>
            <a:pPr lvl="1"/>
            <a:r>
              <a:rPr lang="en-US" sz="2200" dirty="0"/>
              <a:t>Should everyone pursue the hostile(s) and leave care of the casualties for later?</a:t>
            </a:r>
          </a:p>
          <a:p>
            <a:pPr lvl="1"/>
            <a:r>
              <a:rPr lang="en-US" sz="2200" dirty="0"/>
              <a:t>Should the whole unit withdraw to care for casualties?</a:t>
            </a:r>
          </a:p>
          <a:p>
            <a:pPr lvl="1"/>
            <a:r>
              <a:rPr lang="en-US" sz="2200" dirty="0"/>
              <a:t>Should the unit set security and treat casualties there?</a:t>
            </a:r>
          </a:p>
          <a:p>
            <a:pPr lvl="1"/>
            <a:r>
              <a:rPr lang="en-US" sz="2200" dirty="0"/>
              <a:t>Should the unit split up and have some pursue and others treat?</a:t>
            </a:r>
          </a:p>
          <a:p>
            <a:pPr lvl="2"/>
            <a:r>
              <a:rPr lang="en-US" sz="2000" dirty="0"/>
              <a:t>Splitting the force is most often chosen by previous groups as the best option.</a:t>
            </a:r>
          </a:p>
          <a:p>
            <a:pPr lvl="1"/>
            <a:r>
              <a:rPr lang="en-US" sz="2200" dirty="0">
                <a:ea typeface="Calibri" panose="020F0502020204030204" pitchFamily="34" charset="0"/>
              </a:rPr>
              <a:t>So, you are left with the casualties to proceed with care as per Tactical Field Care Guidelines.</a:t>
            </a:r>
          </a:p>
          <a:p>
            <a:endParaRPr lang="en-US" dirty="0"/>
          </a:p>
        </p:txBody>
      </p:sp>
      <p:sp>
        <p:nvSpPr>
          <p:cNvPr id="4" name="Rectangle 6">
            <a:extLst>
              <a:ext uri="{FF2B5EF4-FFF2-40B4-BE49-F238E27FC236}">
                <a16:creationId xmlns:a16="http://schemas.microsoft.com/office/drawing/2014/main" id="{D99FB104-280D-4A1A-9D74-534168C08C15}"/>
              </a:ext>
            </a:extLst>
          </p:cNvPr>
          <p:cNvSpPr>
            <a:spLocks noGrp="1" noChangeArrowheads="1"/>
          </p:cNvSpPr>
          <p:nvPr>
            <p:ph type="title"/>
          </p:nvPr>
        </p:nvSpPr>
        <p:spPr>
          <a:xfrm>
            <a:off x="1371600" y="228600"/>
            <a:ext cx="7543800" cy="1143000"/>
          </a:xfrm>
        </p:spPr>
        <p:txBody>
          <a:bodyPr/>
          <a:lstStyle/>
          <a:p>
            <a:pPr eaLnBrk="1" hangingPunct="1"/>
            <a:r>
              <a:rPr lang="en-US" dirty="0"/>
              <a:t>MOUT Scenario 1</a:t>
            </a:r>
          </a:p>
        </p:txBody>
      </p:sp>
    </p:spTree>
    <p:extLst>
      <p:ext uri="{BB962C8B-B14F-4D97-AF65-F5344CB8AC3E}">
        <p14:creationId xmlns:p14="http://schemas.microsoft.com/office/powerpoint/2010/main" val="2841010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9CC9EE-B7E0-420C-B3AC-8843F14A8C4C}"/>
              </a:ext>
            </a:extLst>
          </p:cNvPr>
          <p:cNvSpPr>
            <a:spLocks noGrp="1"/>
          </p:cNvSpPr>
          <p:nvPr>
            <p:ph idx="1"/>
          </p:nvPr>
        </p:nvSpPr>
        <p:spPr>
          <a:xfrm>
            <a:off x="990600" y="1828800"/>
            <a:ext cx="7716982" cy="5029200"/>
          </a:xfrm>
        </p:spPr>
        <p:txBody>
          <a:bodyPr/>
          <a:lstStyle/>
          <a:p>
            <a:r>
              <a:rPr lang="en-US" dirty="0"/>
              <a:t>Who gets treated first?</a:t>
            </a:r>
          </a:p>
          <a:p>
            <a:pPr lvl="1"/>
            <a:r>
              <a:rPr lang="en-US" sz="2400" dirty="0"/>
              <a:t>The casualty with the shoulder injury and massive external bleeding.</a:t>
            </a:r>
          </a:p>
          <a:p>
            <a:pPr lvl="1"/>
            <a:r>
              <a:rPr lang="en-US" sz="2400" dirty="0"/>
              <a:t>He’s the most important to treat immediately –  he could bleed to death quickly.</a:t>
            </a:r>
          </a:p>
          <a:p>
            <a:r>
              <a:rPr lang="en-US" sz="2800" dirty="0"/>
              <a:t>What do you do for him?</a:t>
            </a:r>
          </a:p>
          <a:p>
            <a:pPr lvl="1"/>
            <a:r>
              <a:rPr lang="en-US" sz="2400" dirty="0"/>
              <a:t>Stop the bleeding with Combat Gauze</a:t>
            </a:r>
          </a:p>
          <a:p>
            <a:pPr lvl="2"/>
            <a:r>
              <a:rPr lang="en-US" sz="2000" dirty="0"/>
              <a:t>Apply with direct pressure for at least 3 minutes.</a:t>
            </a:r>
          </a:p>
          <a:p>
            <a:pPr lvl="1"/>
            <a:r>
              <a:rPr lang="en-US" dirty="0"/>
              <a:t>Bleeding is controlled</a:t>
            </a:r>
          </a:p>
          <a:p>
            <a:pPr lvl="1"/>
            <a:r>
              <a:rPr lang="en-US" dirty="0"/>
              <a:t>Casualty is alert.</a:t>
            </a:r>
          </a:p>
        </p:txBody>
      </p:sp>
      <p:sp>
        <p:nvSpPr>
          <p:cNvPr id="4" name="Rectangle 6">
            <a:extLst>
              <a:ext uri="{FF2B5EF4-FFF2-40B4-BE49-F238E27FC236}">
                <a16:creationId xmlns:a16="http://schemas.microsoft.com/office/drawing/2014/main" id="{E08227C5-9863-47D2-A5AC-D7FFC4E2733F}"/>
              </a:ext>
            </a:extLst>
          </p:cNvPr>
          <p:cNvSpPr>
            <a:spLocks noGrp="1" noChangeArrowheads="1"/>
          </p:cNvSpPr>
          <p:nvPr>
            <p:ph type="title"/>
          </p:nvPr>
        </p:nvSpPr>
        <p:spPr>
          <a:xfrm>
            <a:off x="1371600" y="228600"/>
            <a:ext cx="7543800" cy="1143000"/>
          </a:xfrm>
        </p:spPr>
        <p:txBody>
          <a:bodyPr/>
          <a:lstStyle/>
          <a:p>
            <a:pPr eaLnBrk="1" hangingPunct="1"/>
            <a:r>
              <a:rPr lang="en-US" dirty="0"/>
              <a:t>MOUT Scenario 1</a:t>
            </a:r>
          </a:p>
        </p:txBody>
      </p:sp>
    </p:spTree>
    <p:extLst>
      <p:ext uri="{BB962C8B-B14F-4D97-AF65-F5344CB8AC3E}">
        <p14:creationId xmlns:p14="http://schemas.microsoft.com/office/powerpoint/2010/main" val="1461381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29C3E8-E134-4016-A5EA-85FC14A292CE}"/>
              </a:ext>
            </a:extLst>
          </p:cNvPr>
          <p:cNvSpPr>
            <a:spLocks noGrp="1"/>
          </p:cNvSpPr>
          <p:nvPr>
            <p:ph idx="1"/>
          </p:nvPr>
        </p:nvSpPr>
        <p:spPr>
          <a:xfrm>
            <a:off x="838200" y="2057400"/>
            <a:ext cx="7696200" cy="4343400"/>
          </a:xfrm>
        </p:spPr>
        <p:txBody>
          <a:bodyPr/>
          <a:lstStyle/>
          <a:p>
            <a:pPr>
              <a:spcBef>
                <a:spcPts val="0"/>
              </a:spcBef>
            </a:pPr>
            <a:r>
              <a:rPr lang="en-US" dirty="0"/>
              <a:t>Casualty with shoulder injury: what next?</a:t>
            </a:r>
          </a:p>
          <a:p>
            <a:pPr>
              <a:spcBef>
                <a:spcPts val="0"/>
              </a:spcBef>
            </a:pPr>
            <a:r>
              <a:rPr lang="en-US" dirty="0"/>
              <a:t>Airway Management?</a:t>
            </a:r>
          </a:p>
          <a:p>
            <a:pPr lvl="1"/>
            <a:r>
              <a:rPr lang="en-US" sz="2400" dirty="0"/>
              <a:t>He’s conscious and breathing OK.</a:t>
            </a:r>
          </a:p>
          <a:p>
            <a:r>
              <a:rPr lang="en-US" dirty="0"/>
              <a:t>Respirations?</a:t>
            </a:r>
          </a:p>
          <a:p>
            <a:pPr lvl="1"/>
            <a:r>
              <a:rPr lang="en-US" dirty="0"/>
              <a:t>He’s breathing OK.</a:t>
            </a:r>
          </a:p>
          <a:p>
            <a:pPr lvl="1"/>
            <a:r>
              <a:rPr lang="en-US" dirty="0"/>
              <a:t>Beware of the risk for tension pneumothorax.</a:t>
            </a:r>
          </a:p>
          <a:p>
            <a:r>
              <a:rPr lang="en-US" dirty="0"/>
              <a:t>Combat Wound Medication Pack?</a:t>
            </a:r>
          </a:p>
          <a:p>
            <a:pPr lvl="1"/>
            <a:r>
              <a:rPr lang="en-US" dirty="0"/>
              <a:t>Yes</a:t>
            </a:r>
          </a:p>
        </p:txBody>
      </p:sp>
      <p:sp>
        <p:nvSpPr>
          <p:cNvPr id="4" name="Rectangle 6">
            <a:extLst>
              <a:ext uri="{FF2B5EF4-FFF2-40B4-BE49-F238E27FC236}">
                <a16:creationId xmlns:a16="http://schemas.microsoft.com/office/drawing/2014/main" id="{2F4F59E1-591F-473F-9B04-916470AD4FF5}"/>
              </a:ext>
            </a:extLst>
          </p:cNvPr>
          <p:cNvSpPr>
            <a:spLocks noGrp="1" noChangeArrowheads="1"/>
          </p:cNvSpPr>
          <p:nvPr>
            <p:ph type="title"/>
          </p:nvPr>
        </p:nvSpPr>
        <p:spPr>
          <a:xfrm>
            <a:off x="1371600" y="228600"/>
            <a:ext cx="7543800" cy="1143000"/>
          </a:xfrm>
        </p:spPr>
        <p:txBody>
          <a:bodyPr/>
          <a:lstStyle/>
          <a:p>
            <a:pPr eaLnBrk="1" hangingPunct="1"/>
            <a:r>
              <a:rPr lang="en-US" dirty="0"/>
              <a:t>MOUT Scenario 1</a:t>
            </a:r>
          </a:p>
        </p:txBody>
      </p:sp>
    </p:spTree>
    <p:extLst>
      <p:ext uri="{BB962C8B-B14F-4D97-AF65-F5344CB8AC3E}">
        <p14:creationId xmlns:p14="http://schemas.microsoft.com/office/powerpoint/2010/main" val="3686516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719652-6776-4CED-AC14-3BD9562F17FF}"/>
              </a:ext>
            </a:extLst>
          </p:cNvPr>
          <p:cNvSpPr>
            <a:spLocks noGrp="1"/>
          </p:cNvSpPr>
          <p:nvPr>
            <p:ph idx="1"/>
          </p:nvPr>
        </p:nvSpPr>
        <p:spPr>
          <a:xfrm>
            <a:off x="893618" y="1676400"/>
            <a:ext cx="8229600" cy="4525963"/>
          </a:xfrm>
        </p:spPr>
        <p:txBody>
          <a:bodyPr/>
          <a:lstStyle/>
          <a:p>
            <a:r>
              <a:rPr lang="en-US" dirty="0"/>
              <a:t>Who’s next?</a:t>
            </a:r>
          </a:p>
          <a:p>
            <a:r>
              <a:rPr lang="en-US" dirty="0"/>
              <a:t>Unconscious Casualty</a:t>
            </a:r>
          </a:p>
          <a:p>
            <a:r>
              <a:rPr lang="en-US" dirty="0"/>
              <a:t>He has no penetrating head trauma.</a:t>
            </a:r>
          </a:p>
          <a:p>
            <a:r>
              <a:rPr lang="en-US" dirty="0"/>
              <a:t>What do you do first?</a:t>
            </a:r>
          </a:p>
          <a:p>
            <a:pPr lvl="1"/>
            <a:r>
              <a:rPr lang="en-US" dirty="0"/>
              <a:t>Check for massive hemorrhage</a:t>
            </a:r>
          </a:p>
          <a:p>
            <a:pPr lvl="2"/>
            <a:r>
              <a:rPr lang="en-US" sz="2000" dirty="0"/>
              <a:t>You find major bleeding in back of one thigh from a shrapnel wound. Treatment?</a:t>
            </a:r>
          </a:p>
          <a:p>
            <a:pPr lvl="2"/>
            <a:r>
              <a:rPr lang="en-US" sz="2000" dirty="0"/>
              <a:t>Apply a limb tourniquet.</a:t>
            </a:r>
          </a:p>
          <a:p>
            <a:pPr lvl="1"/>
            <a:endParaRPr lang="en-US" dirty="0"/>
          </a:p>
        </p:txBody>
      </p:sp>
      <p:sp>
        <p:nvSpPr>
          <p:cNvPr id="4" name="Rectangle 6">
            <a:extLst>
              <a:ext uri="{FF2B5EF4-FFF2-40B4-BE49-F238E27FC236}">
                <a16:creationId xmlns:a16="http://schemas.microsoft.com/office/drawing/2014/main" id="{60C4050D-B99B-42F1-B797-3A8E017589D4}"/>
              </a:ext>
            </a:extLst>
          </p:cNvPr>
          <p:cNvSpPr>
            <a:spLocks noGrp="1" noChangeArrowheads="1"/>
          </p:cNvSpPr>
          <p:nvPr>
            <p:ph type="title"/>
          </p:nvPr>
        </p:nvSpPr>
        <p:spPr>
          <a:xfrm>
            <a:off x="1371600" y="228600"/>
            <a:ext cx="7543800" cy="1143000"/>
          </a:xfrm>
        </p:spPr>
        <p:txBody>
          <a:bodyPr/>
          <a:lstStyle/>
          <a:p>
            <a:pPr eaLnBrk="1" hangingPunct="1"/>
            <a:r>
              <a:rPr lang="en-US" dirty="0"/>
              <a:t>MOUT Scenario 1</a:t>
            </a:r>
          </a:p>
        </p:txBody>
      </p:sp>
    </p:spTree>
    <p:extLst>
      <p:ext uri="{BB962C8B-B14F-4D97-AF65-F5344CB8AC3E}">
        <p14:creationId xmlns:p14="http://schemas.microsoft.com/office/powerpoint/2010/main" val="164741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0716" y="1828800"/>
            <a:ext cx="8229600" cy="5029200"/>
          </a:xfrm>
        </p:spPr>
        <p:txBody>
          <a:bodyPr/>
          <a:lstStyle/>
          <a:p>
            <a:r>
              <a:rPr lang="en-US" dirty="0"/>
              <a:t>Unconscious casualty: What else?</a:t>
            </a:r>
          </a:p>
          <a:p>
            <a:r>
              <a:rPr lang="en-US" dirty="0"/>
              <a:t>Airway Management</a:t>
            </a:r>
          </a:p>
          <a:p>
            <a:pPr lvl="1"/>
            <a:r>
              <a:rPr lang="en-US" sz="2400" dirty="0"/>
              <a:t>Chin-lift/jaw thrust</a:t>
            </a:r>
          </a:p>
          <a:p>
            <a:pPr lvl="1"/>
            <a:r>
              <a:rPr lang="en-US" sz="2400" dirty="0"/>
              <a:t>NPA</a:t>
            </a:r>
          </a:p>
          <a:p>
            <a:r>
              <a:rPr lang="en-US" dirty="0"/>
              <a:t>Next?</a:t>
            </a:r>
          </a:p>
          <a:p>
            <a:pPr lvl="1"/>
            <a:r>
              <a:rPr lang="en-US" dirty="0"/>
              <a:t>Assess for shock</a:t>
            </a:r>
          </a:p>
          <a:p>
            <a:pPr lvl="2"/>
            <a:r>
              <a:rPr lang="en-US" dirty="0"/>
              <a:t>You find a rapid, thready radial pulse</a:t>
            </a:r>
          </a:p>
          <a:p>
            <a:pPr lvl="2"/>
            <a:r>
              <a:rPr lang="en-US" dirty="0"/>
              <a:t>Unconscious (from blast injury)</a:t>
            </a:r>
          </a:p>
          <a:p>
            <a:pPr lvl="2"/>
            <a:r>
              <a:rPr lang="en-US" dirty="0"/>
              <a:t>He needs a medic/corpsman for treatment for shock</a:t>
            </a:r>
          </a:p>
          <a:p>
            <a:endParaRPr lang="en-US" dirty="0"/>
          </a:p>
        </p:txBody>
      </p:sp>
      <p:sp>
        <p:nvSpPr>
          <p:cNvPr id="4" name="Rectangle 6">
            <a:extLst>
              <a:ext uri="{FF2B5EF4-FFF2-40B4-BE49-F238E27FC236}">
                <a16:creationId xmlns:a16="http://schemas.microsoft.com/office/drawing/2014/main" id="{2FE8A294-E764-4CB4-9F01-8A4C07BE8183}"/>
              </a:ext>
            </a:extLst>
          </p:cNvPr>
          <p:cNvSpPr>
            <a:spLocks noGrp="1" noChangeArrowheads="1"/>
          </p:cNvSpPr>
          <p:nvPr>
            <p:ph type="title"/>
          </p:nvPr>
        </p:nvSpPr>
        <p:spPr>
          <a:xfrm>
            <a:off x="1371600" y="228600"/>
            <a:ext cx="7543800" cy="1143000"/>
          </a:xfrm>
        </p:spPr>
        <p:txBody>
          <a:bodyPr/>
          <a:lstStyle/>
          <a:p>
            <a:pPr eaLnBrk="1" hangingPunct="1"/>
            <a:r>
              <a:rPr lang="en-US" dirty="0"/>
              <a:t>MOUT Scenario 1</a:t>
            </a:r>
          </a:p>
        </p:txBody>
      </p:sp>
    </p:spTree>
    <p:extLst>
      <p:ext uri="{BB962C8B-B14F-4D97-AF65-F5344CB8AC3E}">
        <p14:creationId xmlns:p14="http://schemas.microsoft.com/office/powerpoint/2010/main" val="536534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6800"/>
          </a:xfrm>
        </p:spPr>
        <p:txBody>
          <a:bodyPr/>
          <a:lstStyle/>
          <a:p>
            <a:r>
              <a:rPr lang="en-US" dirty="0"/>
              <a:t>Unconscious casualty: Next?</a:t>
            </a:r>
          </a:p>
          <a:p>
            <a:pPr lvl="1"/>
            <a:r>
              <a:rPr lang="en-US" dirty="0"/>
              <a:t>Hypothermia prevention</a:t>
            </a:r>
          </a:p>
          <a:p>
            <a:r>
              <a:rPr lang="en-US" dirty="0"/>
              <a:t>Next?</a:t>
            </a:r>
          </a:p>
          <a:p>
            <a:r>
              <a:rPr lang="en-US" dirty="0"/>
              <a:t>Analgesia?</a:t>
            </a:r>
          </a:p>
          <a:p>
            <a:pPr lvl="1"/>
            <a:r>
              <a:rPr lang="en-US" dirty="0"/>
              <a:t>None required since he’s unconscious.</a:t>
            </a:r>
          </a:p>
          <a:p>
            <a:r>
              <a:rPr lang="en-US" dirty="0"/>
              <a:t>Antibiotics?</a:t>
            </a:r>
          </a:p>
          <a:p>
            <a:pPr lvl="1"/>
            <a:r>
              <a:rPr lang="en-US" dirty="0"/>
              <a:t>Yes. Thigh wound.</a:t>
            </a:r>
          </a:p>
          <a:p>
            <a:pPr lvl="1"/>
            <a:r>
              <a:rPr lang="en-US" dirty="0"/>
              <a:t>He’s unconscious and can’t swallow, so he’ll need a medic/corpsman for IV abx.</a:t>
            </a:r>
          </a:p>
          <a:p>
            <a:endParaRPr lang="en-US" dirty="0"/>
          </a:p>
        </p:txBody>
      </p:sp>
      <p:sp>
        <p:nvSpPr>
          <p:cNvPr id="4" name="Rectangle 6">
            <a:extLst>
              <a:ext uri="{FF2B5EF4-FFF2-40B4-BE49-F238E27FC236}">
                <a16:creationId xmlns:a16="http://schemas.microsoft.com/office/drawing/2014/main" id="{AEC8DE26-E8E9-4CB7-8FD2-D32268A996AA}"/>
              </a:ext>
            </a:extLst>
          </p:cNvPr>
          <p:cNvSpPr>
            <a:spLocks noGrp="1" noChangeArrowheads="1"/>
          </p:cNvSpPr>
          <p:nvPr>
            <p:ph type="title"/>
          </p:nvPr>
        </p:nvSpPr>
        <p:spPr/>
        <p:txBody>
          <a:bodyPr/>
          <a:lstStyle/>
          <a:p>
            <a:pPr eaLnBrk="1" hangingPunct="1"/>
            <a:r>
              <a:rPr lang="en-US" dirty="0"/>
              <a:t>MOUT Scenario 1</a:t>
            </a:r>
          </a:p>
        </p:txBody>
      </p:sp>
    </p:spTree>
    <p:extLst>
      <p:ext uri="{BB962C8B-B14F-4D97-AF65-F5344CB8AC3E}">
        <p14:creationId xmlns:p14="http://schemas.microsoft.com/office/powerpoint/2010/main" val="359100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1485900" y="34925"/>
            <a:ext cx="7543800" cy="1143000"/>
          </a:xfrm>
        </p:spPr>
        <p:txBody>
          <a:bodyPr/>
          <a:lstStyle/>
          <a:p>
            <a:pPr eaLnBrk="1" hangingPunct="1"/>
            <a:r>
              <a:rPr lang="en-US" dirty="0"/>
              <a:t>SEAL Casualty - Afghanistan</a:t>
            </a:r>
          </a:p>
        </p:txBody>
      </p:sp>
      <p:sp>
        <p:nvSpPr>
          <p:cNvPr id="24578" name="Rectangle 3"/>
          <p:cNvSpPr>
            <a:spLocks noGrp="1" noChangeArrowheads="1"/>
          </p:cNvSpPr>
          <p:nvPr>
            <p:ph idx="1"/>
          </p:nvPr>
        </p:nvSpPr>
        <p:spPr>
          <a:xfrm>
            <a:off x="685800" y="1676400"/>
            <a:ext cx="7772400" cy="4114800"/>
          </a:xfrm>
        </p:spPr>
        <p:txBody>
          <a:bodyPr/>
          <a:lstStyle/>
          <a:p>
            <a:pPr eaLnBrk="1" hangingPunct="1">
              <a:lnSpc>
                <a:spcPct val="90000"/>
              </a:lnSpc>
              <a:buFont typeface="Wingdings" pitchFamily="2" charset="2"/>
              <a:buNone/>
            </a:pPr>
            <a:r>
              <a:rPr lang="en-US" dirty="0"/>
              <a:t>    “Upon closer inspection, his knee was as big as a basketball and his femur had broken. The patient was in extreme pain and did not allow me to do a sweep of his injured leg. He would literally shove me or grab me whenever I touched his leg or wounds. I needed to find the entrance and exit wound and stop any possible arterial bleeding.” </a:t>
            </a: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5F8A42-E1C6-4650-8F19-50E42ECCAAFC}"/>
              </a:ext>
            </a:extLst>
          </p:cNvPr>
          <p:cNvSpPr>
            <a:spLocks noGrp="1"/>
          </p:cNvSpPr>
          <p:nvPr>
            <p:ph idx="1"/>
          </p:nvPr>
        </p:nvSpPr>
        <p:spPr>
          <a:xfrm>
            <a:off x="838200" y="2133600"/>
            <a:ext cx="7772400" cy="4525963"/>
          </a:xfrm>
        </p:spPr>
        <p:txBody>
          <a:bodyPr/>
          <a:lstStyle/>
          <a:p>
            <a:r>
              <a:rPr lang="en-US" dirty="0"/>
              <a:t>Unconscious casualty: Next?</a:t>
            </a:r>
          </a:p>
          <a:p>
            <a:pPr lvl="1"/>
            <a:r>
              <a:rPr lang="en-US" dirty="0"/>
              <a:t>Check for other injuries:</a:t>
            </a:r>
          </a:p>
          <a:p>
            <a:pPr lvl="2"/>
            <a:r>
              <a:rPr lang="en-US" dirty="0"/>
              <a:t>There are none.</a:t>
            </a:r>
          </a:p>
          <a:p>
            <a:r>
              <a:rPr lang="en-US" dirty="0"/>
              <a:t>Conscious casualty with abdominal GSW is last. What do you do?</a:t>
            </a:r>
          </a:p>
          <a:p>
            <a:pPr lvl="1"/>
            <a:r>
              <a:rPr lang="en-US" dirty="0"/>
              <a:t>Check for massive hemorrhage</a:t>
            </a:r>
          </a:p>
          <a:p>
            <a:pPr lvl="2"/>
            <a:r>
              <a:rPr lang="en-US" dirty="0"/>
              <a:t>Minimal oozing from abdominal GSW</a:t>
            </a:r>
          </a:p>
          <a:p>
            <a:pPr lvl="2"/>
            <a:r>
              <a:rPr lang="en-US" dirty="0"/>
              <a:t>No exit wound</a:t>
            </a:r>
          </a:p>
          <a:p>
            <a:endParaRPr lang="en-US" dirty="0"/>
          </a:p>
        </p:txBody>
      </p:sp>
      <p:sp>
        <p:nvSpPr>
          <p:cNvPr id="4" name="Rectangle 6">
            <a:extLst>
              <a:ext uri="{FF2B5EF4-FFF2-40B4-BE49-F238E27FC236}">
                <a16:creationId xmlns:a16="http://schemas.microsoft.com/office/drawing/2014/main" id="{D8CB1B83-39BC-4DAF-890F-44932490831C}"/>
              </a:ext>
            </a:extLst>
          </p:cNvPr>
          <p:cNvSpPr>
            <a:spLocks noGrp="1" noChangeArrowheads="1"/>
          </p:cNvSpPr>
          <p:nvPr>
            <p:ph type="title"/>
          </p:nvPr>
        </p:nvSpPr>
        <p:spPr>
          <a:xfrm>
            <a:off x="1371600" y="228600"/>
            <a:ext cx="7543800" cy="1143000"/>
          </a:xfrm>
        </p:spPr>
        <p:txBody>
          <a:bodyPr/>
          <a:lstStyle/>
          <a:p>
            <a:pPr eaLnBrk="1" hangingPunct="1"/>
            <a:r>
              <a:rPr lang="en-US" dirty="0"/>
              <a:t>MOUT Scenario 1</a:t>
            </a:r>
          </a:p>
        </p:txBody>
      </p:sp>
    </p:spTree>
    <p:extLst>
      <p:ext uri="{BB962C8B-B14F-4D97-AF65-F5344CB8AC3E}">
        <p14:creationId xmlns:p14="http://schemas.microsoft.com/office/powerpoint/2010/main" val="4270356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5F8A42-E1C6-4650-8F19-50E42ECCAAFC}"/>
              </a:ext>
            </a:extLst>
          </p:cNvPr>
          <p:cNvSpPr>
            <a:spLocks noGrp="1"/>
          </p:cNvSpPr>
          <p:nvPr>
            <p:ph idx="1"/>
          </p:nvPr>
        </p:nvSpPr>
        <p:spPr>
          <a:xfrm>
            <a:off x="685800" y="1676400"/>
            <a:ext cx="8229600" cy="4419600"/>
          </a:xfrm>
        </p:spPr>
        <p:txBody>
          <a:bodyPr/>
          <a:lstStyle/>
          <a:p>
            <a:r>
              <a:rPr lang="en-US" dirty="0"/>
              <a:t>Conscious casualty with abdominal GSW: Next?</a:t>
            </a:r>
          </a:p>
          <a:p>
            <a:r>
              <a:rPr lang="en-US" dirty="0"/>
              <a:t>Airway Management</a:t>
            </a:r>
          </a:p>
          <a:p>
            <a:pPr lvl="1"/>
            <a:r>
              <a:rPr lang="en-US" dirty="0"/>
              <a:t>He’s conscious and breathing OK.</a:t>
            </a:r>
          </a:p>
          <a:p>
            <a:r>
              <a:rPr lang="en-US" dirty="0"/>
              <a:t>Circulation</a:t>
            </a:r>
          </a:p>
          <a:p>
            <a:pPr lvl="1"/>
            <a:r>
              <a:rPr lang="en-US" dirty="0"/>
              <a:t>His radial pulse is strong.</a:t>
            </a:r>
          </a:p>
          <a:p>
            <a:pPr lvl="1"/>
            <a:r>
              <a:rPr lang="en-US" dirty="0"/>
              <a:t>He’s not in shock yet, but he is probably bleeding internally, so he’s at high risk for shock later.</a:t>
            </a:r>
          </a:p>
          <a:p>
            <a:pPr lvl="1"/>
            <a:r>
              <a:rPr lang="en-US" dirty="0"/>
              <a:t>He needs a medic for IV access.</a:t>
            </a:r>
          </a:p>
          <a:p>
            <a:pPr marL="0" indent="0">
              <a:buNone/>
            </a:pPr>
            <a:r>
              <a:rPr lang="en-US" dirty="0"/>
              <a:t>		</a:t>
            </a:r>
          </a:p>
          <a:p>
            <a:endParaRPr lang="en-US" dirty="0"/>
          </a:p>
        </p:txBody>
      </p:sp>
      <p:sp>
        <p:nvSpPr>
          <p:cNvPr id="4" name="Rectangle 6">
            <a:extLst>
              <a:ext uri="{FF2B5EF4-FFF2-40B4-BE49-F238E27FC236}">
                <a16:creationId xmlns:a16="http://schemas.microsoft.com/office/drawing/2014/main" id="{D8CB1B83-39BC-4DAF-890F-44932490831C}"/>
              </a:ext>
            </a:extLst>
          </p:cNvPr>
          <p:cNvSpPr>
            <a:spLocks noGrp="1" noChangeArrowheads="1"/>
          </p:cNvSpPr>
          <p:nvPr>
            <p:ph type="title"/>
          </p:nvPr>
        </p:nvSpPr>
        <p:spPr>
          <a:xfrm>
            <a:off x="1371600" y="228600"/>
            <a:ext cx="7543800" cy="1143000"/>
          </a:xfrm>
        </p:spPr>
        <p:txBody>
          <a:bodyPr/>
          <a:lstStyle/>
          <a:p>
            <a:pPr eaLnBrk="1" hangingPunct="1"/>
            <a:r>
              <a:rPr lang="en-US" dirty="0"/>
              <a:t>MOUT Scenario 1</a:t>
            </a:r>
          </a:p>
        </p:txBody>
      </p:sp>
    </p:spTree>
    <p:extLst>
      <p:ext uri="{BB962C8B-B14F-4D97-AF65-F5344CB8AC3E}">
        <p14:creationId xmlns:p14="http://schemas.microsoft.com/office/powerpoint/2010/main" val="573824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5F8A42-E1C6-4650-8F19-50E42ECCAAFC}"/>
              </a:ext>
            </a:extLst>
          </p:cNvPr>
          <p:cNvSpPr>
            <a:spLocks noGrp="1"/>
          </p:cNvSpPr>
          <p:nvPr>
            <p:ph idx="1"/>
          </p:nvPr>
        </p:nvSpPr>
        <p:spPr>
          <a:xfrm>
            <a:off x="914400" y="1981200"/>
            <a:ext cx="8229600" cy="4038600"/>
          </a:xfrm>
        </p:spPr>
        <p:txBody>
          <a:bodyPr/>
          <a:lstStyle/>
          <a:p>
            <a:r>
              <a:rPr lang="en-US" dirty="0"/>
              <a:t>Conscious casualty with abdominal GSW: what else can you do?</a:t>
            </a:r>
          </a:p>
          <a:p>
            <a:r>
              <a:rPr lang="en-US" dirty="0"/>
              <a:t>Hypothermia prevention?</a:t>
            </a:r>
          </a:p>
          <a:p>
            <a:pPr lvl="1"/>
            <a:r>
              <a:rPr lang="en-US" dirty="0"/>
              <a:t>You bet</a:t>
            </a:r>
          </a:p>
          <a:p>
            <a:r>
              <a:rPr lang="en-US" dirty="0"/>
              <a:t>Analgesia?</a:t>
            </a:r>
          </a:p>
          <a:p>
            <a:pPr lvl="1"/>
            <a:r>
              <a:rPr lang="en-US" sz="2600" dirty="0"/>
              <a:t>Yes</a:t>
            </a:r>
          </a:p>
          <a:p>
            <a:pPr lvl="1"/>
            <a:r>
              <a:rPr lang="en-US" sz="2600" dirty="0"/>
              <a:t>In CWMP</a:t>
            </a:r>
          </a:p>
        </p:txBody>
      </p:sp>
      <p:sp>
        <p:nvSpPr>
          <p:cNvPr id="4" name="Rectangle 6">
            <a:extLst>
              <a:ext uri="{FF2B5EF4-FFF2-40B4-BE49-F238E27FC236}">
                <a16:creationId xmlns:a16="http://schemas.microsoft.com/office/drawing/2014/main" id="{D8CB1B83-39BC-4DAF-890F-44932490831C}"/>
              </a:ext>
            </a:extLst>
          </p:cNvPr>
          <p:cNvSpPr>
            <a:spLocks noGrp="1" noChangeArrowheads="1"/>
          </p:cNvSpPr>
          <p:nvPr>
            <p:ph type="title"/>
          </p:nvPr>
        </p:nvSpPr>
        <p:spPr>
          <a:xfrm>
            <a:off x="1371600" y="228600"/>
            <a:ext cx="7543800" cy="1143000"/>
          </a:xfrm>
        </p:spPr>
        <p:txBody>
          <a:bodyPr/>
          <a:lstStyle/>
          <a:p>
            <a:pPr eaLnBrk="1" hangingPunct="1"/>
            <a:r>
              <a:rPr lang="en-US" dirty="0"/>
              <a:t>MOUT Scenario 1</a:t>
            </a:r>
          </a:p>
        </p:txBody>
      </p:sp>
    </p:spTree>
    <p:extLst>
      <p:ext uri="{BB962C8B-B14F-4D97-AF65-F5344CB8AC3E}">
        <p14:creationId xmlns:p14="http://schemas.microsoft.com/office/powerpoint/2010/main" val="993127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8229600" cy="4525963"/>
          </a:xfrm>
        </p:spPr>
        <p:txBody>
          <a:bodyPr/>
          <a:lstStyle/>
          <a:p>
            <a:r>
              <a:rPr lang="en-US" dirty="0"/>
              <a:t>Conscious casualty with abdominal GSW: what else?</a:t>
            </a:r>
          </a:p>
          <a:p>
            <a:r>
              <a:rPr lang="en-US" dirty="0"/>
              <a:t>Antibiotics?</a:t>
            </a:r>
          </a:p>
          <a:p>
            <a:pPr lvl="1"/>
            <a:r>
              <a:rPr lang="en-US" dirty="0"/>
              <a:t>Yes</a:t>
            </a:r>
          </a:p>
          <a:p>
            <a:pPr lvl="1"/>
            <a:r>
              <a:rPr lang="en-US" dirty="0"/>
              <a:t>Also in CWMP</a:t>
            </a:r>
          </a:p>
          <a:p>
            <a:r>
              <a:rPr lang="en-US" dirty="0"/>
              <a:t>Anything else?</a:t>
            </a:r>
          </a:p>
          <a:p>
            <a:pPr lvl="1"/>
            <a:r>
              <a:rPr lang="en-US" dirty="0"/>
              <a:t>Keep talking to the casualty</a:t>
            </a:r>
          </a:p>
          <a:p>
            <a:pPr lvl="1"/>
            <a:r>
              <a:rPr lang="en-US" dirty="0"/>
              <a:t>Check his status repeatedly until you can get him to a medic.</a:t>
            </a:r>
          </a:p>
        </p:txBody>
      </p:sp>
      <p:sp>
        <p:nvSpPr>
          <p:cNvPr id="4" name="Rectangle 6">
            <a:extLst>
              <a:ext uri="{FF2B5EF4-FFF2-40B4-BE49-F238E27FC236}">
                <a16:creationId xmlns:a16="http://schemas.microsoft.com/office/drawing/2014/main" id="{D1A72DA1-85B6-4F09-8FE0-B9C32977CFD0}"/>
              </a:ext>
            </a:extLst>
          </p:cNvPr>
          <p:cNvSpPr>
            <a:spLocks noGrp="1" noChangeArrowheads="1"/>
          </p:cNvSpPr>
          <p:nvPr>
            <p:ph type="title"/>
          </p:nvPr>
        </p:nvSpPr>
        <p:spPr>
          <a:xfrm>
            <a:off x="1371600" y="228600"/>
            <a:ext cx="7543800" cy="1143000"/>
          </a:xfrm>
        </p:spPr>
        <p:txBody>
          <a:bodyPr/>
          <a:lstStyle/>
          <a:p>
            <a:pPr eaLnBrk="1" hangingPunct="1"/>
            <a:r>
              <a:rPr lang="en-US" dirty="0"/>
              <a:t>MOUT Scenario 1</a:t>
            </a:r>
          </a:p>
        </p:txBody>
      </p:sp>
    </p:spTree>
    <p:extLst>
      <p:ext uri="{BB962C8B-B14F-4D97-AF65-F5344CB8AC3E}">
        <p14:creationId xmlns:p14="http://schemas.microsoft.com/office/powerpoint/2010/main" val="205046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D8CB1B83-39BC-4DAF-890F-44932490831C}"/>
              </a:ext>
            </a:extLst>
          </p:cNvPr>
          <p:cNvSpPr>
            <a:spLocks noGrp="1" noChangeArrowheads="1"/>
          </p:cNvSpPr>
          <p:nvPr>
            <p:ph type="title"/>
          </p:nvPr>
        </p:nvSpPr>
        <p:spPr>
          <a:xfrm>
            <a:off x="1371600" y="228600"/>
            <a:ext cx="7543800" cy="1143000"/>
          </a:xfrm>
        </p:spPr>
        <p:txBody>
          <a:bodyPr/>
          <a:lstStyle/>
          <a:p>
            <a:pPr eaLnBrk="1" hangingPunct="1"/>
            <a:r>
              <a:rPr lang="en-US" dirty="0"/>
              <a:t>MOUT Scenario 1</a:t>
            </a:r>
          </a:p>
        </p:txBody>
      </p:sp>
      <p:sp>
        <p:nvSpPr>
          <p:cNvPr id="5" name="Content Placeholder 2">
            <a:extLst>
              <a:ext uri="{FF2B5EF4-FFF2-40B4-BE49-F238E27FC236}">
                <a16:creationId xmlns:a16="http://schemas.microsoft.com/office/drawing/2014/main" id="{84A1D6FA-6CE4-41C8-BDB4-9FB7F8E0C821}"/>
              </a:ext>
            </a:extLst>
          </p:cNvPr>
          <p:cNvSpPr>
            <a:spLocks noGrp="1"/>
          </p:cNvSpPr>
          <p:nvPr>
            <p:ph idx="1"/>
          </p:nvPr>
        </p:nvSpPr>
        <p:spPr>
          <a:xfrm>
            <a:off x="1752600" y="3124200"/>
            <a:ext cx="5791200" cy="1143000"/>
          </a:xfrm>
        </p:spPr>
        <p:txBody>
          <a:bodyPr/>
          <a:lstStyle/>
          <a:p>
            <a:pPr marL="0" indent="0" algn="ctr">
              <a:buNone/>
            </a:pPr>
            <a:r>
              <a:rPr lang="en-US" sz="5400" b="1" dirty="0"/>
              <a:t>End of Scenario</a:t>
            </a:r>
          </a:p>
        </p:txBody>
      </p:sp>
    </p:spTree>
    <p:extLst>
      <p:ext uri="{BB962C8B-B14F-4D97-AF65-F5344CB8AC3E}">
        <p14:creationId xmlns:p14="http://schemas.microsoft.com/office/powerpoint/2010/main" val="4656572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6"/>
          <p:cNvSpPr>
            <a:spLocks noGrp="1" noChangeArrowheads="1"/>
          </p:cNvSpPr>
          <p:nvPr>
            <p:ph type="title"/>
          </p:nvPr>
        </p:nvSpPr>
        <p:spPr>
          <a:xfrm>
            <a:off x="1104900" y="304800"/>
            <a:ext cx="7543800" cy="1143000"/>
          </a:xfrm>
        </p:spPr>
        <p:txBody>
          <a:bodyPr/>
          <a:lstStyle/>
          <a:p>
            <a:pPr eaLnBrk="1" hangingPunct="1"/>
            <a:r>
              <a:rPr lang="en-US" dirty="0"/>
              <a:t>MOUT Scenario 2</a:t>
            </a:r>
          </a:p>
        </p:txBody>
      </p:sp>
      <p:pic>
        <p:nvPicPr>
          <p:cNvPr id="81922" name="Picture 7" descr="1stSgt_K Kasal"/>
          <p:cNvPicPr>
            <a:picLocks noChangeAspect="1" noChangeArrowheads="1"/>
          </p:cNvPicPr>
          <p:nvPr/>
        </p:nvPicPr>
        <p:blipFill>
          <a:blip r:embed="rId3" cstate="print"/>
          <a:srcRect/>
          <a:stretch>
            <a:fillRect/>
          </a:stretch>
        </p:blipFill>
        <p:spPr bwMode="auto">
          <a:xfrm>
            <a:off x="1371600" y="1716088"/>
            <a:ext cx="7010400" cy="4530725"/>
          </a:xfrm>
          <a:prstGeom prst="rect">
            <a:avLst/>
          </a:prstGeom>
          <a:noFill/>
          <a:ln w="9525">
            <a:noFill/>
            <a:miter lim="800000"/>
            <a:headEnd/>
            <a:tailEnd/>
          </a:ln>
        </p:spPr>
      </p:pic>
    </p:spTree>
    <p:extLst>
      <p:ext uri="{BB962C8B-B14F-4D97-AF65-F5344CB8AC3E}">
        <p14:creationId xmlns:p14="http://schemas.microsoft.com/office/powerpoint/2010/main" val="38242866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ChangeArrowheads="1"/>
          </p:cNvSpPr>
          <p:nvPr>
            <p:ph idx="1"/>
          </p:nvPr>
        </p:nvSpPr>
        <p:spPr>
          <a:xfrm>
            <a:off x="609600" y="1981200"/>
            <a:ext cx="8229600" cy="3886200"/>
          </a:xfrm>
        </p:spPr>
        <p:txBody>
          <a:bodyPr/>
          <a:lstStyle/>
          <a:p>
            <a:pPr marL="0" indent="0" eaLnBrk="1" hangingPunct="1">
              <a:buFont typeface="Arial" charset="0"/>
              <a:buNone/>
            </a:pPr>
            <a:r>
              <a:rPr lang="en-US" b="1" u="sng" dirty="0"/>
              <a:t>SCENARIO HISTORY</a:t>
            </a:r>
            <a:r>
              <a:rPr lang="en-US" b="1" dirty="0"/>
              <a:t>:  </a:t>
            </a:r>
            <a:r>
              <a:rPr lang="en-US" dirty="0"/>
              <a:t>While on patrol in a city in Iraq, your platoon receives effective direct small arms fire.  A unit member falls to the ground, holding his right thigh. The platoon, including you, reacts to the ongoing contact by returning fire. </a:t>
            </a:r>
          </a:p>
        </p:txBody>
      </p:sp>
      <p:sp>
        <p:nvSpPr>
          <p:cNvPr id="7" name="Rectangle 6">
            <a:extLst>
              <a:ext uri="{FF2B5EF4-FFF2-40B4-BE49-F238E27FC236}">
                <a16:creationId xmlns:a16="http://schemas.microsoft.com/office/drawing/2014/main" id="{ACAD6650-3F1F-4037-9A89-BD4E545F17EB}"/>
              </a:ext>
            </a:extLst>
          </p:cNvPr>
          <p:cNvSpPr>
            <a:spLocks noGrp="1" noChangeArrowheads="1"/>
          </p:cNvSpPr>
          <p:nvPr>
            <p:ph type="title"/>
          </p:nvPr>
        </p:nvSpPr>
        <p:spPr>
          <a:xfrm>
            <a:off x="1104900" y="304800"/>
            <a:ext cx="7543800" cy="1143000"/>
          </a:xfrm>
        </p:spPr>
        <p:txBody>
          <a:bodyPr/>
          <a:lstStyle/>
          <a:p>
            <a:pPr eaLnBrk="1" hangingPunct="1"/>
            <a:r>
              <a:rPr lang="en-US" dirty="0"/>
              <a:t>MOUT Scenario 2</a:t>
            </a:r>
          </a:p>
        </p:txBody>
      </p:sp>
    </p:spTree>
    <p:extLst>
      <p:ext uri="{BB962C8B-B14F-4D97-AF65-F5344CB8AC3E}">
        <p14:creationId xmlns:p14="http://schemas.microsoft.com/office/powerpoint/2010/main" val="4633208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3"/>
          <p:cNvSpPr>
            <a:spLocks noGrp="1" noChangeArrowheads="1"/>
          </p:cNvSpPr>
          <p:nvPr>
            <p:ph idx="1"/>
          </p:nvPr>
        </p:nvSpPr>
        <p:spPr>
          <a:xfrm>
            <a:off x="457200" y="1905000"/>
            <a:ext cx="8229600" cy="4525963"/>
          </a:xfrm>
        </p:spPr>
        <p:txBody>
          <a:bodyPr/>
          <a:lstStyle/>
          <a:p>
            <a:pPr eaLnBrk="1" hangingPunct="1"/>
            <a:r>
              <a:rPr lang="en-US" dirty="0"/>
              <a:t>You can see that the casualty is bleeding heavily from his thigh wound.</a:t>
            </a:r>
          </a:p>
          <a:p>
            <a:pPr eaLnBrk="1" hangingPunct="1"/>
            <a:endParaRPr lang="en-US" dirty="0"/>
          </a:p>
          <a:p>
            <a:pPr eaLnBrk="1" hangingPunct="1"/>
            <a:r>
              <a:rPr lang="en-US" dirty="0"/>
              <a:t>YOU are the person providing medical care for this casualty.</a:t>
            </a:r>
          </a:p>
          <a:p>
            <a:pPr eaLnBrk="1" hangingPunct="1"/>
            <a:endParaRPr lang="en-US" dirty="0"/>
          </a:p>
          <a:p>
            <a:pPr eaLnBrk="1" hangingPunct="1"/>
            <a:r>
              <a:rPr lang="en-US" dirty="0"/>
              <a:t>What do you do?</a:t>
            </a:r>
          </a:p>
          <a:p>
            <a:pPr eaLnBrk="1" hangingPunct="1"/>
            <a:endParaRPr lang="en-US" sz="2800" dirty="0"/>
          </a:p>
          <a:p>
            <a:pPr lvl="2" eaLnBrk="1" hangingPunct="1"/>
            <a:endParaRPr lang="en-US" sz="2800" dirty="0"/>
          </a:p>
        </p:txBody>
      </p:sp>
      <p:sp>
        <p:nvSpPr>
          <p:cNvPr id="6" name="Rectangle 6">
            <a:extLst>
              <a:ext uri="{FF2B5EF4-FFF2-40B4-BE49-F238E27FC236}">
                <a16:creationId xmlns:a16="http://schemas.microsoft.com/office/drawing/2014/main" id="{0F3A2A90-BD7E-4180-B007-A60ED73035E0}"/>
              </a:ext>
            </a:extLst>
          </p:cNvPr>
          <p:cNvSpPr>
            <a:spLocks noGrp="1" noChangeArrowheads="1"/>
          </p:cNvSpPr>
          <p:nvPr>
            <p:ph type="title"/>
          </p:nvPr>
        </p:nvSpPr>
        <p:spPr>
          <a:xfrm>
            <a:off x="1104900" y="304800"/>
            <a:ext cx="7543800" cy="1143000"/>
          </a:xfrm>
        </p:spPr>
        <p:txBody>
          <a:bodyPr/>
          <a:lstStyle/>
          <a:p>
            <a:pPr eaLnBrk="1" hangingPunct="1"/>
            <a:r>
              <a:rPr lang="en-US" dirty="0"/>
              <a:t>MOUT Scenario 2</a:t>
            </a:r>
          </a:p>
        </p:txBody>
      </p:sp>
    </p:spTree>
    <p:extLst>
      <p:ext uri="{BB962C8B-B14F-4D97-AF65-F5344CB8AC3E}">
        <p14:creationId xmlns:p14="http://schemas.microsoft.com/office/powerpoint/2010/main" val="171383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FAEF04-82A7-4EF7-BF66-36C696ED2EAD}"/>
              </a:ext>
            </a:extLst>
          </p:cNvPr>
          <p:cNvSpPr>
            <a:spLocks noGrp="1"/>
          </p:cNvSpPr>
          <p:nvPr>
            <p:ph idx="1"/>
          </p:nvPr>
        </p:nvSpPr>
        <p:spPr>
          <a:xfrm>
            <a:off x="609600" y="1828800"/>
            <a:ext cx="8229600" cy="4525963"/>
          </a:xfrm>
        </p:spPr>
        <p:txBody>
          <a:bodyPr/>
          <a:lstStyle/>
          <a:p>
            <a:r>
              <a:rPr lang="en-US" dirty="0"/>
              <a:t>What phase are you in?</a:t>
            </a:r>
          </a:p>
          <a:p>
            <a:pPr lvl="1"/>
            <a:r>
              <a:rPr lang="en-US" sz="2400" dirty="0"/>
              <a:t>Care Under Fire</a:t>
            </a:r>
          </a:p>
          <a:p>
            <a:r>
              <a:rPr lang="en-US" dirty="0"/>
              <a:t>What should you do for the casualty?</a:t>
            </a:r>
          </a:p>
          <a:p>
            <a:pPr lvl="1"/>
            <a:r>
              <a:rPr lang="en-US" sz="2400" dirty="0"/>
              <a:t>Yell at him to get under cover if he can.</a:t>
            </a:r>
          </a:p>
          <a:p>
            <a:pPr lvl="1"/>
            <a:r>
              <a:rPr lang="en-US" sz="2400" dirty="0"/>
              <a:t>Tell him to put a tourniquet “high and tight” on his wounded leg.</a:t>
            </a:r>
          </a:p>
          <a:p>
            <a:r>
              <a:rPr lang="en-US" dirty="0"/>
              <a:t>If he can’t control the bleeding, you may have to help him.</a:t>
            </a:r>
          </a:p>
          <a:p>
            <a:pPr lvl="1"/>
            <a:r>
              <a:rPr lang="en-US" sz="2400" dirty="0"/>
              <a:t>If you do, consider a movement plan, suppression of fire, etc. </a:t>
            </a:r>
          </a:p>
        </p:txBody>
      </p:sp>
      <p:sp>
        <p:nvSpPr>
          <p:cNvPr id="4" name="Rectangle 6">
            <a:extLst>
              <a:ext uri="{FF2B5EF4-FFF2-40B4-BE49-F238E27FC236}">
                <a16:creationId xmlns:a16="http://schemas.microsoft.com/office/drawing/2014/main" id="{73193A8B-3AEC-472F-BF32-DDCDC42842CE}"/>
              </a:ext>
            </a:extLst>
          </p:cNvPr>
          <p:cNvSpPr>
            <a:spLocks noGrp="1" noChangeArrowheads="1"/>
          </p:cNvSpPr>
          <p:nvPr>
            <p:ph type="title"/>
          </p:nvPr>
        </p:nvSpPr>
        <p:spPr>
          <a:xfrm>
            <a:off x="1104900" y="304800"/>
            <a:ext cx="7543800" cy="1143000"/>
          </a:xfrm>
        </p:spPr>
        <p:txBody>
          <a:bodyPr/>
          <a:lstStyle/>
          <a:p>
            <a:pPr eaLnBrk="1" hangingPunct="1"/>
            <a:r>
              <a:rPr lang="en-US" dirty="0"/>
              <a:t>MOUT Scenario 2</a:t>
            </a:r>
          </a:p>
        </p:txBody>
      </p:sp>
    </p:spTree>
    <p:extLst>
      <p:ext uri="{BB962C8B-B14F-4D97-AF65-F5344CB8AC3E}">
        <p14:creationId xmlns:p14="http://schemas.microsoft.com/office/powerpoint/2010/main" val="1108967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ED772A-4A83-4D1A-8AF0-D1C66669D56A}"/>
              </a:ext>
            </a:extLst>
          </p:cNvPr>
          <p:cNvSpPr>
            <a:spLocks noGrp="1"/>
          </p:cNvSpPr>
          <p:nvPr>
            <p:ph idx="1"/>
          </p:nvPr>
        </p:nvSpPr>
        <p:spPr>
          <a:xfrm>
            <a:off x="533400" y="2514600"/>
            <a:ext cx="8229600" cy="2895600"/>
          </a:xfrm>
        </p:spPr>
        <p:txBody>
          <a:bodyPr/>
          <a:lstStyle/>
          <a:p>
            <a:r>
              <a:rPr lang="en-US" dirty="0"/>
              <a:t>Should he take his Combat Wound Medication Pack meds now?</a:t>
            </a:r>
          </a:p>
          <a:p>
            <a:pPr lvl="1"/>
            <a:r>
              <a:rPr lang="en-US" dirty="0"/>
              <a:t>No. You are still in Care Under Fire.</a:t>
            </a:r>
          </a:p>
          <a:p>
            <a:pPr lvl="1"/>
            <a:r>
              <a:rPr lang="en-US" dirty="0"/>
              <a:t>Your priorities are to get to cover and return fire if possible.</a:t>
            </a:r>
          </a:p>
          <a:p>
            <a:endParaRPr lang="en-US" dirty="0"/>
          </a:p>
        </p:txBody>
      </p:sp>
      <p:sp>
        <p:nvSpPr>
          <p:cNvPr id="4" name="Rectangle 6">
            <a:extLst>
              <a:ext uri="{FF2B5EF4-FFF2-40B4-BE49-F238E27FC236}">
                <a16:creationId xmlns:a16="http://schemas.microsoft.com/office/drawing/2014/main" id="{E418CF6E-5C5C-4589-8D19-1882019E66CA}"/>
              </a:ext>
            </a:extLst>
          </p:cNvPr>
          <p:cNvSpPr>
            <a:spLocks noGrp="1" noChangeArrowheads="1"/>
          </p:cNvSpPr>
          <p:nvPr>
            <p:ph type="title"/>
          </p:nvPr>
        </p:nvSpPr>
        <p:spPr>
          <a:xfrm>
            <a:off x="1104900" y="304800"/>
            <a:ext cx="7543800" cy="1143000"/>
          </a:xfrm>
        </p:spPr>
        <p:txBody>
          <a:bodyPr/>
          <a:lstStyle/>
          <a:p>
            <a:pPr eaLnBrk="1" hangingPunct="1"/>
            <a:r>
              <a:rPr lang="en-US" dirty="0"/>
              <a:t>MOUT Scenario 2</a:t>
            </a:r>
          </a:p>
        </p:txBody>
      </p:sp>
    </p:spTree>
    <p:extLst>
      <p:ext uri="{BB962C8B-B14F-4D97-AF65-F5344CB8AC3E}">
        <p14:creationId xmlns:p14="http://schemas.microsoft.com/office/powerpoint/2010/main" val="532546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1485900" y="34925"/>
            <a:ext cx="7543800" cy="1143000"/>
          </a:xfrm>
        </p:spPr>
        <p:txBody>
          <a:bodyPr/>
          <a:lstStyle/>
          <a:p>
            <a:pPr eaLnBrk="1" hangingPunct="1"/>
            <a:r>
              <a:rPr lang="en-US" dirty="0"/>
              <a:t>SEAL Casualty - Afghanistan</a:t>
            </a:r>
          </a:p>
        </p:txBody>
      </p:sp>
      <p:sp>
        <p:nvSpPr>
          <p:cNvPr id="26626" name="Rectangle 3"/>
          <p:cNvSpPr>
            <a:spLocks noGrp="1" noChangeArrowheads="1"/>
          </p:cNvSpPr>
          <p:nvPr>
            <p:ph idx="1"/>
          </p:nvPr>
        </p:nvSpPr>
        <p:spPr>
          <a:xfrm>
            <a:off x="685800" y="1752600"/>
            <a:ext cx="7772400" cy="4114800"/>
          </a:xfrm>
        </p:spPr>
        <p:txBody>
          <a:bodyPr/>
          <a:lstStyle/>
          <a:p>
            <a:pPr eaLnBrk="1" hangingPunct="1">
              <a:buFont typeface="Wingdings" pitchFamily="2" charset="2"/>
              <a:buNone/>
            </a:pPr>
            <a:r>
              <a:rPr lang="en-US" dirty="0"/>
              <a:t>   “But there was zero illumination and he was lying in a wet irrigation ditch. So I couldn’t see blood and I couldn’t feel for blood.” </a:t>
            </a:r>
          </a:p>
        </p:txBody>
      </p:sp>
      <p:pic>
        <p:nvPicPr>
          <p:cNvPr id="26627" name="Picture 4" descr="SEAL Sniper"/>
          <p:cNvPicPr>
            <a:picLocks noChangeAspect="1" noChangeArrowheads="1"/>
          </p:cNvPicPr>
          <p:nvPr/>
        </p:nvPicPr>
        <p:blipFill>
          <a:blip r:embed="rId3"/>
          <a:srcRect/>
          <a:stretch>
            <a:fillRect/>
          </a:stretch>
        </p:blipFill>
        <p:spPr bwMode="auto">
          <a:xfrm>
            <a:off x="2514600" y="3581400"/>
            <a:ext cx="4221163" cy="2789238"/>
          </a:xfrm>
          <a:prstGeom prst="rect">
            <a:avLst/>
          </a:prstGeom>
          <a:noFill/>
          <a:ln w="9525">
            <a:noFill/>
            <a:miter lim="800000"/>
            <a:headEnd/>
            <a:tailEnd/>
          </a:ln>
        </p:spPr>
      </p:pic>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EB105A-F17F-4F20-8BD6-809AB5F8084E}"/>
              </a:ext>
            </a:extLst>
          </p:cNvPr>
          <p:cNvSpPr>
            <a:spLocks noGrp="1"/>
          </p:cNvSpPr>
          <p:nvPr>
            <p:ph idx="1"/>
          </p:nvPr>
        </p:nvSpPr>
        <p:spPr>
          <a:xfrm>
            <a:off x="452230" y="1828800"/>
            <a:ext cx="8229600" cy="4525963"/>
          </a:xfrm>
        </p:spPr>
        <p:txBody>
          <a:bodyPr/>
          <a:lstStyle/>
          <a:p>
            <a:r>
              <a:rPr lang="en-US" dirty="0"/>
              <a:t>Scenario continues: </a:t>
            </a:r>
          </a:p>
          <a:p>
            <a:r>
              <a:rPr lang="en-US" dirty="0"/>
              <a:t>The casualty has moved behind a vehicle. </a:t>
            </a:r>
          </a:p>
          <a:p>
            <a:r>
              <a:rPr lang="en-US" dirty="0"/>
              <a:t>All hostiles are eliminated or have retreated.</a:t>
            </a:r>
          </a:p>
          <a:p>
            <a:r>
              <a:rPr lang="en-US" dirty="0"/>
              <a:t>The platoon establishes a secure perimeter.</a:t>
            </a:r>
          </a:p>
          <a:p>
            <a:r>
              <a:rPr lang="en-US" dirty="0"/>
              <a:t>The platoon leader tells you that you have only one casualty, and that you have a few minutes to work on him before the platoon will have to move.</a:t>
            </a:r>
          </a:p>
          <a:p>
            <a:endParaRPr lang="en-US" dirty="0"/>
          </a:p>
        </p:txBody>
      </p:sp>
      <p:sp>
        <p:nvSpPr>
          <p:cNvPr id="4" name="Rectangle 6">
            <a:extLst>
              <a:ext uri="{FF2B5EF4-FFF2-40B4-BE49-F238E27FC236}">
                <a16:creationId xmlns:a16="http://schemas.microsoft.com/office/drawing/2014/main" id="{9A033336-EA44-4BB7-AD5A-C46929EFF504}"/>
              </a:ext>
            </a:extLst>
          </p:cNvPr>
          <p:cNvSpPr>
            <a:spLocks noGrp="1" noChangeArrowheads="1"/>
          </p:cNvSpPr>
          <p:nvPr>
            <p:ph type="title"/>
          </p:nvPr>
        </p:nvSpPr>
        <p:spPr>
          <a:xfrm>
            <a:off x="1104900" y="304800"/>
            <a:ext cx="7543800" cy="1143000"/>
          </a:xfrm>
        </p:spPr>
        <p:txBody>
          <a:bodyPr/>
          <a:lstStyle/>
          <a:p>
            <a:pPr eaLnBrk="1" hangingPunct="1"/>
            <a:r>
              <a:rPr lang="en-US" dirty="0"/>
              <a:t>MOUT Scenario 2</a:t>
            </a:r>
          </a:p>
        </p:txBody>
      </p:sp>
    </p:spTree>
    <p:extLst>
      <p:ext uri="{BB962C8B-B14F-4D97-AF65-F5344CB8AC3E}">
        <p14:creationId xmlns:p14="http://schemas.microsoft.com/office/powerpoint/2010/main" val="1288432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6F1809-ABDC-45B8-AEF8-40FBAB7EB2B8}"/>
              </a:ext>
            </a:extLst>
          </p:cNvPr>
          <p:cNvSpPr>
            <a:spLocks noGrp="1"/>
          </p:cNvSpPr>
          <p:nvPr>
            <p:ph idx="1"/>
          </p:nvPr>
        </p:nvSpPr>
        <p:spPr>
          <a:xfrm>
            <a:off x="533400" y="2209800"/>
            <a:ext cx="8229600" cy="3581400"/>
          </a:xfrm>
        </p:spPr>
        <p:txBody>
          <a:bodyPr/>
          <a:lstStyle/>
          <a:p>
            <a:r>
              <a:rPr lang="en-US" dirty="0"/>
              <a:t>What phase are you in now?</a:t>
            </a:r>
          </a:p>
          <a:p>
            <a:pPr lvl="1"/>
            <a:r>
              <a:rPr lang="en-US" dirty="0"/>
              <a:t>Tactical Field Care.</a:t>
            </a:r>
          </a:p>
          <a:p>
            <a:r>
              <a:rPr lang="en-US" dirty="0"/>
              <a:t>Your casualty is alert, in moderate pain, and clutching his right leg. There is blood all over his leg and hands, and a tourniquet is in place on his right thigh. </a:t>
            </a:r>
          </a:p>
        </p:txBody>
      </p:sp>
      <p:sp>
        <p:nvSpPr>
          <p:cNvPr id="4" name="Rectangle 6">
            <a:extLst>
              <a:ext uri="{FF2B5EF4-FFF2-40B4-BE49-F238E27FC236}">
                <a16:creationId xmlns:a16="http://schemas.microsoft.com/office/drawing/2014/main" id="{6AC3F219-045D-4005-8D1B-7DDB13775637}"/>
              </a:ext>
            </a:extLst>
          </p:cNvPr>
          <p:cNvSpPr>
            <a:spLocks noGrp="1" noChangeArrowheads="1"/>
          </p:cNvSpPr>
          <p:nvPr>
            <p:ph type="title"/>
          </p:nvPr>
        </p:nvSpPr>
        <p:spPr>
          <a:xfrm>
            <a:off x="1104900" y="304800"/>
            <a:ext cx="7543800" cy="1143000"/>
          </a:xfrm>
        </p:spPr>
        <p:txBody>
          <a:bodyPr/>
          <a:lstStyle/>
          <a:p>
            <a:pPr eaLnBrk="1" hangingPunct="1"/>
            <a:r>
              <a:rPr lang="en-US" dirty="0"/>
              <a:t>MOUT Scenario 2</a:t>
            </a:r>
          </a:p>
        </p:txBody>
      </p:sp>
    </p:spTree>
    <p:extLst>
      <p:ext uri="{BB962C8B-B14F-4D97-AF65-F5344CB8AC3E}">
        <p14:creationId xmlns:p14="http://schemas.microsoft.com/office/powerpoint/2010/main" val="1907375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1AF050-858D-4F93-B058-36F659DF3676}"/>
              </a:ext>
            </a:extLst>
          </p:cNvPr>
          <p:cNvSpPr>
            <a:spLocks noGrp="1"/>
          </p:cNvSpPr>
          <p:nvPr>
            <p:ph idx="1"/>
          </p:nvPr>
        </p:nvSpPr>
        <p:spPr>
          <a:xfrm>
            <a:off x="419100" y="1981200"/>
            <a:ext cx="8229600" cy="4525963"/>
          </a:xfrm>
        </p:spPr>
        <p:txBody>
          <a:bodyPr/>
          <a:lstStyle/>
          <a:p>
            <a:r>
              <a:rPr lang="en-US" dirty="0"/>
              <a:t>What is your first concern?</a:t>
            </a:r>
          </a:p>
          <a:p>
            <a:pPr lvl="1"/>
            <a:r>
              <a:rPr lang="en-US" dirty="0"/>
              <a:t>Should you disarm the casualty and take his comms gear?</a:t>
            </a:r>
          </a:p>
          <a:p>
            <a:pPr lvl="1"/>
            <a:r>
              <a:rPr lang="en-US" dirty="0"/>
              <a:t>Yes. He is already distracted by the pain and you anticipate he will soon need strong pain relief.</a:t>
            </a:r>
          </a:p>
          <a:p>
            <a:r>
              <a:rPr lang="en-US" dirty="0"/>
              <a:t>What’s next?</a:t>
            </a:r>
          </a:p>
          <a:p>
            <a:pPr lvl="1"/>
            <a:r>
              <a:rPr lang="en-US" dirty="0"/>
              <a:t>Is massive hemorrhage controlled?</a:t>
            </a:r>
          </a:p>
          <a:p>
            <a:endParaRPr lang="en-US" dirty="0"/>
          </a:p>
        </p:txBody>
      </p:sp>
      <p:sp>
        <p:nvSpPr>
          <p:cNvPr id="4" name="Rectangle 6">
            <a:extLst>
              <a:ext uri="{FF2B5EF4-FFF2-40B4-BE49-F238E27FC236}">
                <a16:creationId xmlns:a16="http://schemas.microsoft.com/office/drawing/2014/main" id="{D86189BE-E315-4A38-B067-C7E3E12A1A5A}"/>
              </a:ext>
            </a:extLst>
          </p:cNvPr>
          <p:cNvSpPr>
            <a:spLocks noGrp="1" noChangeArrowheads="1"/>
          </p:cNvSpPr>
          <p:nvPr>
            <p:ph type="title"/>
          </p:nvPr>
        </p:nvSpPr>
        <p:spPr>
          <a:xfrm>
            <a:off x="1104900" y="304800"/>
            <a:ext cx="7543800" cy="1143000"/>
          </a:xfrm>
        </p:spPr>
        <p:txBody>
          <a:bodyPr/>
          <a:lstStyle/>
          <a:p>
            <a:pPr eaLnBrk="1" hangingPunct="1"/>
            <a:r>
              <a:rPr lang="en-US" dirty="0"/>
              <a:t>MOUT Scenario 2</a:t>
            </a:r>
          </a:p>
        </p:txBody>
      </p:sp>
    </p:spTree>
    <p:extLst>
      <p:ext uri="{BB962C8B-B14F-4D97-AF65-F5344CB8AC3E}">
        <p14:creationId xmlns:p14="http://schemas.microsoft.com/office/powerpoint/2010/main" val="2312143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03DEBF-E0F2-42F5-8E63-DD04E77F8630}"/>
              </a:ext>
            </a:extLst>
          </p:cNvPr>
          <p:cNvSpPr>
            <a:spLocks noGrp="1"/>
          </p:cNvSpPr>
          <p:nvPr>
            <p:ph idx="1"/>
          </p:nvPr>
        </p:nvSpPr>
        <p:spPr>
          <a:xfrm>
            <a:off x="419100" y="2133600"/>
            <a:ext cx="8229600" cy="4038600"/>
          </a:xfrm>
        </p:spPr>
        <p:txBody>
          <a:bodyPr/>
          <a:lstStyle/>
          <a:p>
            <a:r>
              <a:rPr lang="en-US" sz="2800" dirty="0"/>
              <a:t>What do you do to assess hemorrhage control?</a:t>
            </a:r>
          </a:p>
          <a:p>
            <a:pPr lvl="1"/>
            <a:r>
              <a:rPr lang="en-US" sz="2400" dirty="0"/>
              <a:t>Expose the wound.</a:t>
            </a:r>
          </a:p>
          <a:p>
            <a:r>
              <a:rPr lang="en-US" sz="2800" dirty="0"/>
              <a:t>Blood is oozing from the wound. What next?</a:t>
            </a:r>
          </a:p>
          <a:p>
            <a:pPr lvl="1"/>
            <a:r>
              <a:rPr lang="en-US" sz="2400" dirty="0"/>
              <a:t>Check the tourniquet to make sure it is tight.</a:t>
            </a:r>
          </a:p>
          <a:p>
            <a:r>
              <a:rPr lang="en-US" sz="2800" dirty="0"/>
              <a:t>It is tight. What next?</a:t>
            </a:r>
          </a:p>
          <a:p>
            <a:pPr lvl="1"/>
            <a:r>
              <a:rPr lang="en-US" sz="2400" dirty="0"/>
              <a:t>Apply another tourniquet next to the first one.</a:t>
            </a:r>
          </a:p>
          <a:p>
            <a:r>
              <a:rPr lang="en-US" sz="2800" dirty="0"/>
              <a:t>The bleeding has now stopped and distal pulse has been eliminated.</a:t>
            </a:r>
          </a:p>
        </p:txBody>
      </p:sp>
      <p:sp>
        <p:nvSpPr>
          <p:cNvPr id="4" name="Rectangle 6">
            <a:extLst>
              <a:ext uri="{FF2B5EF4-FFF2-40B4-BE49-F238E27FC236}">
                <a16:creationId xmlns:a16="http://schemas.microsoft.com/office/drawing/2014/main" id="{BCCA4EA6-0FFB-4E69-8B26-D9AADCC66C7B}"/>
              </a:ext>
            </a:extLst>
          </p:cNvPr>
          <p:cNvSpPr>
            <a:spLocks noGrp="1" noChangeArrowheads="1"/>
          </p:cNvSpPr>
          <p:nvPr>
            <p:ph type="title"/>
          </p:nvPr>
        </p:nvSpPr>
        <p:spPr>
          <a:xfrm>
            <a:off x="1104900" y="304800"/>
            <a:ext cx="7543800" cy="1143000"/>
          </a:xfrm>
        </p:spPr>
        <p:txBody>
          <a:bodyPr/>
          <a:lstStyle/>
          <a:p>
            <a:pPr eaLnBrk="1" hangingPunct="1"/>
            <a:r>
              <a:rPr lang="en-US" dirty="0"/>
              <a:t>MOUT Scenario 2</a:t>
            </a:r>
          </a:p>
        </p:txBody>
      </p:sp>
    </p:spTree>
    <p:extLst>
      <p:ext uri="{BB962C8B-B14F-4D97-AF65-F5344CB8AC3E}">
        <p14:creationId xmlns:p14="http://schemas.microsoft.com/office/powerpoint/2010/main" val="1192867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777CC1-ED56-46FF-8655-1767D4651911}"/>
              </a:ext>
            </a:extLst>
          </p:cNvPr>
          <p:cNvSpPr>
            <a:spLocks noGrp="1"/>
          </p:cNvSpPr>
          <p:nvPr>
            <p:ph idx="1"/>
          </p:nvPr>
        </p:nvSpPr>
        <p:spPr>
          <a:xfrm>
            <a:off x="609600" y="1981200"/>
            <a:ext cx="8229600" cy="4525963"/>
          </a:xfrm>
        </p:spPr>
        <p:txBody>
          <a:bodyPr/>
          <a:lstStyle/>
          <a:p>
            <a:r>
              <a:rPr lang="en-US" dirty="0"/>
              <a:t>What’s next?</a:t>
            </a:r>
          </a:p>
          <a:p>
            <a:pPr lvl="1"/>
            <a:r>
              <a:rPr lang="en-US" dirty="0"/>
              <a:t>You search quickly for any other life-threatening bleeding, and find none.</a:t>
            </a:r>
          </a:p>
          <a:p>
            <a:r>
              <a:rPr lang="en-US" dirty="0"/>
              <a:t>Next concern?</a:t>
            </a:r>
          </a:p>
          <a:p>
            <a:pPr lvl="1"/>
            <a:r>
              <a:rPr lang="en-US" dirty="0"/>
              <a:t>Airway management </a:t>
            </a:r>
          </a:p>
          <a:p>
            <a:pPr lvl="2"/>
            <a:r>
              <a:rPr lang="en-US" dirty="0"/>
              <a:t>He is conscious and talking – his airway is OK.</a:t>
            </a:r>
          </a:p>
          <a:p>
            <a:endParaRPr lang="en-US" dirty="0"/>
          </a:p>
        </p:txBody>
      </p:sp>
      <p:sp>
        <p:nvSpPr>
          <p:cNvPr id="4" name="Rectangle 6">
            <a:extLst>
              <a:ext uri="{FF2B5EF4-FFF2-40B4-BE49-F238E27FC236}">
                <a16:creationId xmlns:a16="http://schemas.microsoft.com/office/drawing/2014/main" id="{5A02511E-9FA9-404B-BD6E-183F9F8942CA}"/>
              </a:ext>
            </a:extLst>
          </p:cNvPr>
          <p:cNvSpPr>
            <a:spLocks noGrp="1" noChangeArrowheads="1"/>
          </p:cNvSpPr>
          <p:nvPr>
            <p:ph type="title"/>
          </p:nvPr>
        </p:nvSpPr>
        <p:spPr>
          <a:xfrm>
            <a:off x="1104900" y="304800"/>
            <a:ext cx="7543800" cy="1143000"/>
          </a:xfrm>
        </p:spPr>
        <p:txBody>
          <a:bodyPr/>
          <a:lstStyle/>
          <a:p>
            <a:pPr eaLnBrk="1" hangingPunct="1"/>
            <a:r>
              <a:rPr lang="en-US" dirty="0"/>
              <a:t>MOUT Scenario 2</a:t>
            </a:r>
          </a:p>
        </p:txBody>
      </p:sp>
    </p:spTree>
    <p:extLst>
      <p:ext uri="{BB962C8B-B14F-4D97-AF65-F5344CB8AC3E}">
        <p14:creationId xmlns:p14="http://schemas.microsoft.com/office/powerpoint/2010/main" val="439694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67F380-D902-48A9-98BA-1C278E7E06EA}"/>
              </a:ext>
            </a:extLst>
          </p:cNvPr>
          <p:cNvSpPr>
            <a:spLocks noGrp="1"/>
          </p:cNvSpPr>
          <p:nvPr>
            <p:ph idx="1"/>
          </p:nvPr>
        </p:nvSpPr>
        <p:spPr>
          <a:xfrm>
            <a:off x="609600" y="2133600"/>
            <a:ext cx="8229600" cy="3962400"/>
          </a:xfrm>
        </p:spPr>
        <p:txBody>
          <a:bodyPr/>
          <a:lstStyle/>
          <a:p>
            <a:r>
              <a:rPr lang="en-US" dirty="0"/>
              <a:t>Next?</a:t>
            </a:r>
          </a:p>
          <a:p>
            <a:pPr lvl="1"/>
            <a:r>
              <a:rPr lang="en-US" dirty="0"/>
              <a:t>Breathing.  </a:t>
            </a:r>
          </a:p>
          <a:p>
            <a:pPr lvl="2"/>
            <a:r>
              <a:rPr lang="en-US" dirty="0"/>
              <a:t>Breathing is rapid from pain and the situation, but not labored. </a:t>
            </a:r>
          </a:p>
          <a:p>
            <a:r>
              <a:rPr lang="en-US" dirty="0"/>
              <a:t>What next?</a:t>
            </a:r>
          </a:p>
          <a:p>
            <a:pPr lvl="1"/>
            <a:r>
              <a:rPr lang="en-US" dirty="0"/>
              <a:t>Check for shock.</a:t>
            </a:r>
          </a:p>
          <a:p>
            <a:pPr lvl="2"/>
            <a:r>
              <a:rPr lang="en-US" dirty="0"/>
              <a:t>Mental status is normal. Radial pulse is strong. </a:t>
            </a:r>
          </a:p>
          <a:p>
            <a:endParaRPr lang="en-US" dirty="0"/>
          </a:p>
        </p:txBody>
      </p:sp>
      <p:sp>
        <p:nvSpPr>
          <p:cNvPr id="4" name="Rectangle 6">
            <a:extLst>
              <a:ext uri="{FF2B5EF4-FFF2-40B4-BE49-F238E27FC236}">
                <a16:creationId xmlns:a16="http://schemas.microsoft.com/office/drawing/2014/main" id="{3768ADEB-6DC2-4478-86BC-E0D9236494CB}"/>
              </a:ext>
            </a:extLst>
          </p:cNvPr>
          <p:cNvSpPr>
            <a:spLocks noGrp="1" noChangeArrowheads="1"/>
          </p:cNvSpPr>
          <p:nvPr>
            <p:ph type="title"/>
          </p:nvPr>
        </p:nvSpPr>
        <p:spPr>
          <a:xfrm>
            <a:off x="1104900" y="304800"/>
            <a:ext cx="7543800" cy="1143000"/>
          </a:xfrm>
        </p:spPr>
        <p:txBody>
          <a:bodyPr/>
          <a:lstStyle/>
          <a:p>
            <a:pPr eaLnBrk="1" hangingPunct="1"/>
            <a:r>
              <a:rPr lang="en-US" dirty="0"/>
              <a:t>MOUT Scenario 2</a:t>
            </a:r>
          </a:p>
        </p:txBody>
      </p:sp>
    </p:spTree>
    <p:extLst>
      <p:ext uri="{BB962C8B-B14F-4D97-AF65-F5344CB8AC3E}">
        <p14:creationId xmlns:p14="http://schemas.microsoft.com/office/powerpoint/2010/main" val="88586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52D739-A13E-4000-956F-DAE1532682F7}"/>
              </a:ext>
            </a:extLst>
          </p:cNvPr>
          <p:cNvSpPr>
            <a:spLocks noGrp="1"/>
          </p:cNvSpPr>
          <p:nvPr>
            <p:ph idx="1"/>
          </p:nvPr>
        </p:nvSpPr>
        <p:spPr>
          <a:xfrm>
            <a:off x="419100" y="2514600"/>
            <a:ext cx="8229600" cy="2895600"/>
          </a:xfrm>
        </p:spPr>
        <p:txBody>
          <a:bodyPr/>
          <a:lstStyle/>
          <a:p>
            <a:r>
              <a:rPr lang="en-US" dirty="0"/>
              <a:t>Next?</a:t>
            </a:r>
          </a:p>
          <a:p>
            <a:pPr lvl="1"/>
            <a:r>
              <a:rPr lang="en-US" dirty="0"/>
              <a:t>Prevent hypothermia?</a:t>
            </a:r>
          </a:p>
          <a:p>
            <a:pPr lvl="2"/>
            <a:r>
              <a:rPr lang="en-US" sz="2600" dirty="0"/>
              <a:t>Yes.</a:t>
            </a:r>
          </a:p>
          <a:p>
            <a:pPr lvl="2"/>
            <a:r>
              <a:rPr lang="en-US" sz="2600" dirty="0"/>
              <a:t>Use the platoon’s HPMK if available, or alternative materials if it is not.</a:t>
            </a:r>
          </a:p>
          <a:p>
            <a:endParaRPr lang="en-US" dirty="0"/>
          </a:p>
        </p:txBody>
      </p:sp>
      <p:sp>
        <p:nvSpPr>
          <p:cNvPr id="4" name="Rectangle 6">
            <a:extLst>
              <a:ext uri="{FF2B5EF4-FFF2-40B4-BE49-F238E27FC236}">
                <a16:creationId xmlns:a16="http://schemas.microsoft.com/office/drawing/2014/main" id="{FEB3EFDD-7868-4744-94A3-CBB679306E86}"/>
              </a:ext>
            </a:extLst>
          </p:cNvPr>
          <p:cNvSpPr>
            <a:spLocks noGrp="1" noChangeArrowheads="1"/>
          </p:cNvSpPr>
          <p:nvPr>
            <p:ph type="title"/>
          </p:nvPr>
        </p:nvSpPr>
        <p:spPr>
          <a:xfrm>
            <a:off x="1104900" y="304800"/>
            <a:ext cx="7543800" cy="1143000"/>
          </a:xfrm>
        </p:spPr>
        <p:txBody>
          <a:bodyPr/>
          <a:lstStyle/>
          <a:p>
            <a:pPr eaLnBrk="1" hangingPunct="1"/>
            <a:r>
              <a:rPr lang="en-US" dirty="0"/>
              <a:t>MOUT Scenario 2</a:t>
            </a:r>
          </a:p>
        </p:txBody>
      </p:sp>
    </p:spTree>
    <p:extLst>
      <p:ext uri="{BB962C8B-B14F-4D97-AF65-F5344CB8AC3E}">
        <p14:creationId xmlns:p14="http://schemas.microsoft.com/office/powerpoint/2010/main" val="3514013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52D739-A13E-4000-956F-DAE1532682F7}"/>
              </a:ext>
            </a:extLst>
          </p:cNvPr>
          <p:cNvSpPr>
            <a:spLocks noGrp="1"/>
          </p:cNvSpPr>
          <p:nvPr>
            <p:ph idx="1"/>
          </p:nvPr>
        </p:nvSpPr>
        <p:spPr>
          <a:xfrm>
            <a:off x="762000" y="1600200"/>
            <a:ext cx="8229600" cy="5257800"/>
          </a:xfrm>
        </p:spPr>
        <p:txBody>
          <a:bodyPr/>
          <a:lstStyle/>
          <a:p>
            <a:r>
              <a:rPr lang="en-US" dirty="0"/>
              <a:t>Next?</a:t>
            </a:r>
          </a:p>
          <a:p>
            <a:pPr lvl="1"/>
            <a:r>
              <a:rPr lang="en-US" sz="2600" dirty="0"/>
              <a:t>Inspect and dress his leg wound.</a:t>
            </a:r>
          </a:p>
          <a:p>
            <a:pPr lvl="1"/>
            <a:r>
              <a:rPr lang="en-US" sz="2600" dirty="0"/>
              <a:t>Reassess for hemorrhage control.</a:t>
            </a:r>
          </a:p>
          <a:p>
            <a:r>
              <a:rPr lang="en-US" dirty="0"/>
              <a:t>Next?</a:t>
            </a:r>
          </a:p>
          <a:p>
            <a:pPr lvl="1"/>
            <a:r>
              <a:rPr lang="en-US" sz="2600" dirty="0"/>
              <a:t>Assess for other wounds.</a:t>
            </a:r>
          </a:p>
          <a:p>
            <a:pPr lvl="2"/>
            <a:r>
              <a:rPr lang="en-US" dirty="0"/>
              <a:t>You discover tenderness over his anterior lower right chest.</a:t>
            </a:r>
          </a:p>
          <a:p>
            <a:pPr lvl="2"/>
            <a:r>
              <a:rPr lang="en-US" dirty="0"/>
              <a:t>You check his body armor and find corresponding damage compatible with a bullet strike.</a:t>
            </a:r>
          </a:p>
          <a:p>
            <a:pPr lvl="2"/>
            <a:r>
              <a:rPr lang="en-US" dirty="0"/>
              <a:t>The medic needs to know about this and you should monitor his breathing.</a:t>
            </a:r>
          </a:p>
        </p:txBody>
      </p:sp>
      <p:sp>
        <p:nvSpPr>
          <p:cNvPr id="4" name="Rectangle 6">
            <a:extLst>
              <a:ext uri="{FF2B5EF4-FFF2-40B4-BE49-F238E27FC236}">
                <a16:creationId xmlns:a16="http://schemas.microsoft.com/office/drawing/2014/main" id="{FEB3EFDD-7868-4744-94A3-CBB679306E86}"/>
              </a:ext>
            </a:extLst>
          </p:cNvPr>
          <p:cNvSpPr>
            <a:spLocks noGrp="1" noChangeArrowheads="1"/>
          </p:cNvSpPr>
          <p:nvPr>
            <p:ph type="title"/>
          </p:nvPr>
        </p:nvSpPr>
        <p:spPr>
          <a:xfrm>
            <a:off x="1104900" y="304800"/>
            <a:ext cx="7543800" cy="1143000"/>
          </a:xfrm>
        </p:spPr>
        <p:txBody>
          <a:bodyPr/>
          <a:lstStyle/>
          <a:p>
            <a:pPr eaLnBrk="1" hangingPunct="1"/>
            <a:r>
              <a:rPr lang="en-US" dirty="0"/>
              <a:t>MOUT Scenario 2</a:t>
            </a:r>
          </a:p>
        </p:txBody>
      </p:sp>
    </p:spTree>
    <p:extLst>
      <p:ext uri="{BB962C8B-B14F-4D97-AF65-F5344CB8AC3E}">
        <p14:creationId xmlns:p14="http://schemas.microsoft.com/office/powerpoint/2010/main" val="2600349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52D739-A13E-4000-956F-DAE1532682F7}"/>
              </a:ext>
            </a:extLst>
          </p:cNvPr>
          <p:cNvSpPr>
            <a:spLocks noGrp="1"/>
          </p:cNvSpPr>
          <p:nvPr>
            <p:ph idx="1"/>
          </p:nvPr>
        </p:nvSpPr>
        <p:spPr>
          <a:xfrm>
            <a:off x="762000" y="1752600"/>
            <a:ext cx="8229600" cy="4525963"/>
          </a:xfrm>
        </p:spPr>
        <p:txBody>
          <a:bodyPr/>
          <a:lstStyle/>
          <a:p>
            <a:r>
              <a:rPr lang="en-US" dirty="0"/>
              <a:t>Scenario continues:</a:t>
            </a:r>
          </a:p>
          <a:p>
            <a:r>
              <a:rPr lang="en-US" dirty="0"/>
              <a:t>Your platoon leader tells you the unit will move in 10 minutes to a CASEVAC location.</a:t>
            </a:r>
          </a:p>
          <a:p>
            <a:pPr lvl="1"/>
            <a:r>
              <a:rPr lang="en-US" dirty="0"/>
              <a:t>No enemy contact is expected. </a:t>
            </a:r>
          </a:p>
          <a:p>
            <a:pPr lvl="1"/>
            <a:r>
              <a:rPr lang="en-US" dirty="0"/>
              <a:t>CASEVAC should take about 45-60 minutes. </a:t>
            </a:r>
          </a:p>
          <a:p>
            <a:r>
              <a:rPr lang="en-US" dirty="0"/>
              <a:t>What’s next?</a:t>
            </a:r>
          </a:p>
          <a:p>
            <a:pPr lvl="1"/>
            <a:r>
              <a:rPr lang="en-US" dirty="0"/>
              <a:t>Analgesia</a:t>
            </a:r>
          </a:p>
          <a:p>
            <a:pPr lvl="2"/>
            <a:r>
              <a:rPr lang="en-US" dirty="0"/>
              <a:t>CWMP</a:t>
            </a:r>
          </a:p>
          <a:p>
            <a:endParaRPr lang="en-US" dirty="0"/>
          </a:p>
        </p:txBody>
      </p:sp>
      <p:sp>
        <p:nvSpPr>
          <p:cNvPr id="4" name="Rectangle 6">
            <a:extLst>
              <a:ext uri="{FF2B5EF4-FFF2-40B4-BE49-F238E27FC236}">
                <a16:creationId xmlns:a16="http://schemas.microsoft.com/office/drawing/2014/main" id="{FEB3EFDD-7868-4744-94A3-CBB679306E86}"/>
              </a:ext>
            </a:extLst>
          </p:cNvPr>
          <p:cNvSpPr>
            <a:spLocks noGrp="1" noChangeArrowheads="1"/>
          </p:cNvSpPr>
          <p:nvPr>
            <p:ph type="title"/>
          </p:nvPr>
        </p:nvSpPr>
        <p:spPr>
          <a:xfrm>
            <a:off x="1104900" y="304800"/>
            <a:ext cx="7543800" cy="1143000"/>
          </a:xfrm>
        </p:spPr>
        <p:txBody>
          <a:bodyPr/>
          <a:lstStyle/>
          <a:p>
            <a:pPr eaLnBrk="1" hangingPunct="1"/>
            <a:r>
              <a:rPr lang="en-US" dirty="0"/>
              <a:t>MOUT Scenario 2</a:t>
            </a:r>
          </a:p>
        </p:txBody>
      </p:sp>
    </p:spTree>
    <p:extLst>
      <p:ext uri="{BB962C8B-B14F-4D97-AF65-F5344CB8AC3E}">
        <p14:creationId xmlns:p14="http://schemas.microsoft.com/office/powerpoint/2010/main" val="1427805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52D739-A13E-4000-956F-DAE1532682F7}"/>
              </a:ext>
            </a:extLst>
          </p:cNvPr>
          <p:cNvSpPr>
            <a:spLocks noGrp="1"/>
          </p:cNvSpPr>
          <p:nvPr>
            <p:ph idx="1"/>
          </p:nvPr>
        </p:nvSpPr>
        <p:spPr>
          <a:xfrm>
            <a:off x="533400" y="2209800"/>
            <a:ext cx="8229600" cy="3886200"/>
          </a:xfrm>
        </p:spPr>
        <p:txBody>
          <a:bodyPr/>
          <a:lstStyle/>
          <a:p>
            <a:r>
              <a:rPr lang="en-US" dirty="0"/>
              <a:t>Anything else?</a:t>
            </a:r>
          </a:p>
          <a:p>
            <a:pPr lvl="1"/>
            <a:r>
              <a:rPr lang="en-US" dirty="0"/>
              <a:t>Antibiotics</a:t>
            </a:r>
          </a:p>
          <a:p>
            <a:pPr lvl="2"/>
            <a:r>
              <a:rPr lang="en-US" dirty="0"/>
              <a:t>CWMP</a:t>
            </a:r>
          </a:p>
          <a:p>
            <a:r>
              <a:rPr lang="en-US" dirty="0"/>
              <a:t>What else do you want to accomplish before TACEVAC?</a:t>
            </a:r>
          </a:p>
          <a:p>
            <a:pPr lvl="1"/>
            <a:r>
              <a:rPr lang="en-US" dirty="0"/>
              <a:t>Reassure the casualty</a:t>
            </a:r>
          </a:p>
          <a:p>
            <a:pPr lvl="1"/>
            <a:r>
              <a:rPr lang="en-US" dirty="0"/>
              <a:t>Document care</a:t>
            </a:r>
          </a:p>
          <a:p>
            <a:endParaRPr lang="en-US" dirty="0"/>
          </a:p>
        </p:txBody>
      </p:sp>
      <p:sp>
        <p:nvSpPr>
          <p:cNvPr id="4" name="Rectangle 6">
            <a:extLst>
              <a:ext uri="{FF2B5EF4-FFF2-40B4-BE49-F238E27FC236}">
                <a16:creationId xmlns:a16="http://schemas.microsoft.com/office/drawing/2014/main" id="{FEB3EFDD-7868-4744-94A3-CBB679306E86}"/>
              </a:ext>
            </a:extLst>
          </p:cNvPr>
          <p:cNvSpPr>
            <a:spLocks noGrp="1" noChangeArrowheads="1"/>
          </p:cNvSpPr>
          <p:nvPr>
            <p:ph type="title"/>
          </p:nvPr>
        </p:nvSpPr>
        <p:spPr>
          <a:xfrm>
            <a:off x="1104900" y="304800"/>
            <a:ext cx="7543800" cy="1143000"/>
          </a:xfrm>
        </p:spPr>
        <p:txBody>
          <a:bodyPr/>
          <a:lstStyle/>
          <a:p>
            <a:pPr eaLnBrk="1" hangingPunct="1"/>
            <a:r>
              <a:rPr lang="en-US" dirty="0"/>
              <a:t>MOUT Scenario 2</a:t>
            </a:r>
          </a:p>
        </p:txBody>
      </p:sp>
    </p:spTree>
    <p:extLst>
      <p:ext uri="{BB962C8B-B14F-4D97-AF65-F5344CB8AC3E}">
        <p14:creationId xmlns:p14="http://schemas.microsoft.com/office/powerpoint/2010/main" val="3856761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1485900" y="34925"/>
            <a:ext cx="7543800" cy="1143000"/>
          </a:xfrm>
        </p:spPr>
        <p:txBody>
          <a:bodyPr/>
          <a:lstStyle/>
          <a:p>
            <a:pPr eaLnBrk="1" hangingPunct="1"/>
            <a:r>
              <a:rPr lang="en-US" dirty="0"/>
              <a:t>SEAL Casualty - Afghanistan</a:t>
            </a:r>
          </a:p>
        </p:txBody>
      </p:sp>
      <p:sp>
        <p:nvSpPr>
          <p:cNvPr id="28674" name="Rectangle 3"/>
          <p:cNvSpPr>
            <a:spLocks noGrp="1" noChangeArrowheads="1"/>
          </p:cNvSpPr>
          <p:nvPr>
            <p:ph idx="1"/>
          </p:nvPr>
        </p:nvSpPr>
        <p:spPr>
          <a:xfrm>
            <a:off x="838200" y="1752600"/>
            <a:ext cx="7772400" cy="4114800"/>
          </a:xfrm>
        </p:spPr>
        <p:txBody>
          <a:bodyPr/>
          <a:lstStyle/>
          <a:p>
            <a:pPr eaLnBrk="1" hangingPunct="1">
              <a:buFont typeface="Wingdings" pitchFamily="2" charset="2"/>
              <a:buNone/>
            </a:pPr>
            <a:r>
              <a:rPr lang="en-US" dirty="0"/>
              <a:t>   “We were also in danger because our position was in an open field (where the firefight had been) and I had to provide security for him and myself. So, I couldn’t afford to turn on any kind of light to examine his wounds. I told him to point to where he felt the pain. He had to sort through his pains.”</a:t>
            </a: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87F6973D-83AA-4571-BD4F-8C02635FA931}"/>
              </a:ext>
            </a:extLst>
          </p:cNvPr>
          <p:cNvSpPr>
            <a:spLocks noGrp="1" noChangeArrowheads="1"/>
          </p:cNvSpPr>
          <p:nvPr>
            <p:ph type="title"/>
          </p:nvPr>
        </p:nvSpPr>
        <p:spPr>
          <a:xfrm>
            <a:off x="1104900" y="304800"/>
            <a:ext cx="7543800" cy="1143000"/>
          </a:xfrm>
        </p:spPr>
        <p:txBody>
          <a:bodyPr/>
          <a:lstStyle/>
          <a:p>
            <a:pPr eaLnBrk="1" hangingPunct="1"/>
            <a:r>
              <a:rPr lang="en-US" dirty="0"/>
              <a:t>MOUT Scenario 2</a:t>
            </a:r>
          </a:p>
        </p:txBody>
      </p:sp>
      <p:sp>
        <p:nvSpPr>
          <p:cNvPr id="5" name="Content Placeholder 2">
            <a:extLst>
              <a:ext uri="{FF2B5EF4-FFF2-40B4-BE49-F238E27FC236}">
                <a16:creationId xmlns:a16="http://schemas.microsoft.com/office/drawing/2014/main" id="{08F18F97-4D5E-41C4-8C20-76CEE531F473}"/>
              </a:ext>
            </a:extLst>
          </p:cNvPr>
          <p:cNvSpPr>
            <a:spLocks noGrp="1"/>
          </p:cNvSpPr>
          <p:nvPr>
            <p:ph idx="1"/>
          </p:nvPr>
        </p:nvSpPr>
        <p:spPr>
          <a:xfrm>
            <a:off x="1752600" y="3124200"/>
            <a:ext cx="5791200" cy="1143000"/>
          </a:xfrm>
        </p:spPr>
        <p:txBody>
          <a:bodyPr/>
          <a:lstStyle/>
          <a:p>
            <a:pPr marL="0" indent="0" algn="ctr">
              <a:buNone/>
            </a:pPr>
            <a:r>
              <a:rPr lang="en-US" sz="5400" b="1" dirty="0"/>
              <a:t>End of Scenario</a:t>
            </a:r>
          </a:p>
        </p:txBody>
      </p:sp>
    </p:spTree>
    <p:extLst>
      <p:ext uri="{BB962C8B-B14F-4D97-AF65-F5344CB8AC3E}">
        <p14:creationId xmlns:p14="http://schemas.microsoft.com/office/powerpoint/2010/main" val="99675651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449" name="Picture 2" descr="Shadow"/>
          <p:cNvPicPr>
            <a:picLocks noGrp="1" noChangeAspect="1" noChangeArrowheads="1"/>
          </p:cNvPicPr>
          <p:nvPr>
            <p:ph idx="1"/>
          </p:nvPr>
        </p:nvPicPr>
        <p:blipFill>
          <a:blip r:embed="rId3" cstate="print"/>
          <a:srcRect/>
          <a:stretch>
            <a:fillRect/>
          </a:stretch>
        </p:blipFill>
        <p:spPr>
          <a:xfrm>
            <a:off x="0" y="-7938"/>
            <a:ext cx="9144000" cy="6867526"/>
          </a:xfrm>
        </p:spPr>
      </p:pic>
      <p:sp>
        <p:nvSpPr>
          <p:cNvPr id="104450" name="Text Box 3"/>
          <p:cNvSpPr txBox="1">
            <a:spLocks noChangeArrowheads="1"/>
          </p:cNvSpPr>
          <p:nvPr/>
        </p:nvSpPr>
        <p:spPr bwMode="auto">
          <a:xfrm>
            <a:off x="2333625" y="5607050"/>
            <a:ext cx="4143375" cy="1098550"/>
          </a:xfrm>
          <a:prstGeom prst="rect">
            <a:avLst/>
          </a:prstGeom>
          <a:noFill/>
          <a:ln w="9525">
            <a:noFill/>
            <a:miter lim="800000"/>
            <a:headEnd/>
            <a:tailEnd/>
          </a:ln>
        </p:spPr>
        <p:txBody>
          <a:bodyPr wrap="none" lIns="91432" tIns="45716" rIns="91432" bIns="45716">
            <a:spAutoFit/>
          </a:bodyPr>
          <a:lstStyle/>
          <a:p>
            <a:pPr algn="ctr"/>
            <a:r>
              <a:rPr lang="en-US" sz="6600" b="1" dirty="0">
                <a:solidFill>
                  <a:schemeClr val="bg1"/>
                </a:solidFill>
                <a:latin typeface="Times New Roman" pitchFamily="18" charset="0"/>
                <a:ea typeface="ＭＳ Ｐゴシック"/>
                <a:cs typeface="ＭＳ Ｐゴシック"/>
              </a:rPr>
              <a:t>Questions?</a:t>
            </a:r>
          </a:p>
        </p:txBody>
      </p:sp>
    </p:spTree>
    <p:extLst>
      <p:ext uri="{BB962C8B-B14F-4D97-AF65-F5344CB8AC3E}">
        <p14:creationId xmlns:p14="http://schemas.microsoft.com/office/powerpoint/2010/main" val="4256618651"/>
      </p:ext>
    </p:extLst>
  </p:cSld>
  <p:clrMapOvr>
    <a:masterClrMapping/>
  </p:clrMapOvr>
  <p:transition spd="slow"/>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6"/>
          <p:cNvSpPr>
            <a:spLocks noGrp="1" noChangeArrowheads="1"/>
          </p:cNvSpPr>
          <p:nvPr>
            <p:ph type="title"/>
          </p:nvPr>
        </p:nvSpPr>
        <p:spPr>
          <a:xfrm>
            <a:off x="1600200" y="228600"/>
            <a:ext cx="7543800" cy="1143000"/>
          </a:xfrm>
        </p:spPr>
        <p:txBody>
          <a:bodyPr/>
          <a:lstStyle/>
          <a:p>
            <a:pPr eaLnBrk="1" hangingPunct="1"/>
            <a:r>
              <a:rPr lang="en-US" dirty="0"/>
              <a:t>Tactical Combat Casualty Care</a:t>
            </a:r>
          </a:p>
        </p:txBody>
      </p:sp>
      <p:sp>
        <p:nvSpPr>
          <p:cNvPr id="106498" name="Rectangle 7"/>
          <p:cNvSpPr>
            <a:spLocks noGrp="1" noChangeArrowheads="1"/>
          </p:cNvSpPr>
          <p:nvPr>
            <p:ph idx="1"/>
          </p:nvPr>
        </p:nvSpPr>
        <p:spPr>
          <a:xfrm>
            <a:off x="838200" y="2667000"/>
            <a:ext cx="7772400" cy="2438400"/>
          </a:xfrm>
        </p:spPr>
        <p:txBody>
          <a:bodyPr/>
          <a:lstStyle/>
          <a:p>
            <a:pPr eaLnBrk="1" hangingPunct="1"/>
            <a:r>
              <a:rPr lang="en-US" sz="2800" b="1" dirty="0"/>
              <a:t>Casualty scenarios on the battlefield usually entail both medical and tactical problems.</a:t>
            </a:r>
          </a:p>
          <a:p>
            <a:pPr eaLnBrk="1" hangingPunct="1"/>
            <a:r>
              <a:rPr lang="en-US" sz="2800" b="1" dirty="0"/>
              <a:t>Emergency actions must address both.</a:t>
            </a:r>
          </a:p>
          <a:p>
            <a:pPr eaLnBrk="1" hangingPunct="1"/>
            <a:r>
              <a:rPr lang="en-US" sz="2800" b="1" dirty="0">
                <a:solidFill>
                  <a:srgbClr val="FF0000"/>
                </a:solidFill>
              </a:rPr>
              <a:t>Medical personnel should be involved in mission planning.</a:t>
            </a:r>
          </a:p>
        </p:txBody>
      </p:sp>
    </p:spTree>
    <p:extLst>
      <p:ext uri="{BB962C8B-B14F-4D97-AF65-F5344CB8AC3E}">
        <p14:creationId xmlns:p14="http://schemas.microsoft.com/office/powerpoint/2010/main" val="2135038872"/>
      </p:ext>
    </p:extLst>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4"/>
          <p:cNvSpPr>
            <a:spLocks noGrp="1" noChangeArrowheads="1"/>
          </p:cNvSpPr>
          <p:nvPr>
            <p:ph type="title"/>
          </p:nvPr>
        </p:nvSpPr>
        <p:spPr>
          <a:xfrm>
            <a:off x="1905000" y="152400"/>
            <a:ext cx="6553200" cy="1143000"/>
          </a:xfrm>
        </p:spPr>
        <p:txBody>
          <a:bodyPr/>
          <a:lstStyle/>
          <a:p>
            <a:pPr eaLnBrk="1" hangingPunct="1"/>
            <a:r>
              <a:rPr lang="en-US" dirty="0"/>
              <a:t>Scenario-Based Planning</a:t>
            </a:r>
          </a:p>
        </p:txBody>
      </p:sp>
      <p:sp>
        <p:nvSpPr>
          <p:cNvPr id="57347" name="Rectangle 5"/>
          <p:cNvSpPr>
            <a:spLocks noGrp="1" noChangeArrowheads="1"/>
          </p:cNvSpPr>
          <p:nvPr>
            <p:ph idx="1"/>
          </p:nvPr>
        </p:nvSpPr>
        <p:spPr>
          <a:xfrm>
            <a:off x="685800" y="1752600"/>
            <a:ext cx="7772400" cy="4114800"/>
          </a:xfrm>
        </p:spPr>
        <p:txBody>
          <a:bodyPr rtlCol="0">
            <a:normAutofit fontScale="92500" lnSpcReduction="10000"/>
          </a:bodyPr>
          <a:lstStyle/>
          <a:p>
            <a:pPr eaLnBrk="1" fontAlgn="auto" hangingPunct="1">
              <a:spcAft>
                <a:spcPts val="0"/>
              </a:spcAft>
              <a:buFont typeface="Arial" pitchFamily="34" charset="0"/>
              <a:buChar char="•"/>
              <a:defRPr/>
            </a:pPr>
            <a:r>
              <a:rPr lang="en-US" b="1" dirty="0">
                <a:ea typeface="+mn-ea"/>
              </a:rPr>
              <a:t>The TCCC guidelines for combat trauma scenarios are advisory rather than directive in nature.</a:t>
            </a:r>
          </a:p>
          <a:p>
            <a:pPr eaLnBrk="1" fontAlgn="auto" hangingPunct="1">
              <a:spcAft>
                <a:spcPts val="0"/>
              </a:spcAft>
              <a:buFont typeface="Arial" pitchFamily="34" charset="0"/>
              <a:buChar char="•"/>
              <a:defRPr/>
            </a:pPr>
            <a:r>
              <a:rPr lang="en-US" b="1" dirty="0">
                <a:ea typeface="+mn-ea"/>
              </a:rPr>
              <a:t>Rarely does an actual tactical situation exactly reflect the conditions described in planning scenarios.</a:t>
            </a:r>
          </a:p>
          <a:p>
            <a:pPr eaLnBrk="1" fontAlgn="auto" hangingPunct="1">
              <a:spcAft>
                <a:spcPts val="0"/>
              </a:spcAft>
              <a:buFont typeface="Arial" pitchFamily="34" charset="0"/>
              <a:buChar char="•"/>
              <a:defRPr/>
            </a:pPr>
            <a:r>
              <a:rPr lang="en-US" b="1" dirty="0">
                <a:solidFill>
                  <a:srgbClr val="FF0000"/>
                </a:solidFill>
              </a:rPr>
              <a:t>Those providing casualty care will typically need to modify the medical care plan to optimize it for the real scenario.</a:t>
            </a:r>
            <a:endParaRPr lang="en-US" b="1" dirty="0">
              <a:solidFill>
                <a:srgbClr val="FF0000"/>
              </a:solidFill>
              <a:ea typeface="+mn-ea"/>
            </a:endParaRPr>
          </a:p>
        </p:txBody>
      </p:sp>
    </p:spTree>
    <p:extLst>
      <p:ext uri="{BB962C8B-B14F-4D97-AF65-F5344CB8AC3E}">
        <p14:creationId xmlns:p14="http://schemas.microsoft.com/office/powerpoint/2010/main" val="2361066964"/>
      </p:ext>
    </p:extLst>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2"/>
          <p:cNvSpPr>
            <a:spLocks noGrp="1" noChangeArrowheads="1"/>
          </p:cNvSpPr>
          <p:nvPr>
            <p:ph type="title"/>
          </p:nvPr>
        </p:nvSpPr>
        <p:spPr>
          <a:xfrm>
            <a:off x="1600200" y="152400"/>
            <a:ext cx="7391400" cy="1143000"/>
          </a:xfrm>
        </p:spPr>
        <p:txBody>
          <a:bodyPr/>
          <a:lstStyle/>
          <a:p>
            <a:pPr eaLnBrk="1" hangingPunct="1"/>
            <a:r>
              <a:rPr lang="en-US" sz="4800" dirty="0"/>
              <a:t> The 3 Objectives of TCCC</a:t>
            </a:r>
          </a:p>
        </p:txBody>
      </p:sp>
      <p:sp>
        <p:nvSpPr>
          <p:cNvPr id="110594" name="Rectangle 3"/>
          <p:cNvSpPr>
            <a:spLocks noGrp="1" noChangeArrowheads="1"/>
          </p:cNvSpPr>
          <p:nvPr>
            <p:ph idx="1"/>
          </p:nvPr>
        </p:nvSpPr>
        <p:spPr>
          <a:xfrm>
            <a:off x="1371600" y="1524000"/>
            <a:ext cx="6400800" cy="4267200"/>
          </a:xfrm>
        </p:spPr>
        <p:txBody>
          <a:bodyPr/>
          <a:lstStyle/>
          <a:p>
            <a:pPr eaLnBrk="1" hangingPunct="1"/>
            <a:endParaRPr lang="en-US" dirty="0"/>
          </a:p>
          <a:p>
            <a:pPr eaLnBrk="1" hangingPunct="1"/>
            <a:r>
              <a:rPr lang="en-US" sz="3600" b="1" dirty="0"/>
              <a:t>Treat the casualty</a:t>
            </a:r>
          </a:p>
          <a:p>
            <a:pPr eaLnBrk="1" hangingPunct="1"/>
            <a:endParaRPr lang="en-US" sz="3600" b="1" dirty="0"/>
          </a:p>
          <a:p>
            <a:pPr eaLnBrk="1" hangingPunct="1"/>
            <a:r>
              <a:rPr lang="en-US" sz="3600" b="1" dirty="0"/>
              <a:t>Prevent additional casualties</a:t>
            </a:r>
          </a:p>
          <a:p>
            <a:pPr eaLnBrk="1" hangingPunct="1"/>
            <a:endParaRPr lang="en-US" sz="3600" b="1" dirty="0"/>
          </a:p>
          <a:p>
            <a:pPr eaLnBrk="1" hangingPunct="1"/>
            <a:r>
              <a:rPr lang="en-US" sz="3600" b="1" dirty="0"/>
              <a:t>Complete the mission</a:t>
            </a:r>
          </a:p>
        </p:txBody>
      </p:sp>
    </p:spTree>
    <p:extLst>
      <p:ext uri="{BB962C8B-B14F-4D97-AF65-F5344CB8AC3E}">
        <p14:creationId xmlns:p14="http://schemas.microsoft.com/office/powerpoint/2010/main" val="2173236769"/>
      </p:ext>
    </p:extLst>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2" descr="Soldiers"/>
          <p:cNvPicPr>
            <a:picLocks noGrp="1" noChangeAspect="1" noChangeArrowheads="1"/>
          </p:cNvPicPr>
          <p:nvPr>
            <p:ph idx="1"/>
          </p:nvPr>
        </p:nvPicPr>
        <p:blipFill>
          <a:blip r:embed="rId3"/>
          <a:srcRect/>
          <a:stretch>
            <a:fillRect/>
          </a:stretch>
        </p:blipFill>
        <p:spPr>
          <a:xfrm>
            <a:off x="1219200" y="1676400"/>
            <a:ext cx="6705600" cy="4373563"/>
          </a:xfrm>
        </p:spPr>
      </p:pic>
      <p:sp>
        <p:nvSpPr>
          <p:cNvPr id="18434" name="Text Box 3"/>
          <p:cNvSpPr txBox="1">
            <a:spLocks noChangeArrowheads="1"/>
          </p:cNvSpPr>
          <p:nvPr/>
        </p:nvSpPr>
        <p:spPr bwMode="auto">
          <a:xfrm>
            <a:off x="0" y="228600"/>
            <a:ext cx="6781800" cy="762000"/>
          </a:xfrm>
          <a:prstGeom prst="rect">
            <a:avLst/>
          </a:prstGeom>
          <a:noFill/>
          <a:ln w="9525">
            <a:noFill/>
            <a:miter lim="800000"/>
            <a:headEnd/>
            <a:tailEnd/>
          </a:ln>
        </p:spPr>
        <p:txBody>
          <a:bodyPr>
            <a:spAutoFit/>
          </a:bodyPr>
          <a:lstStyle/>
          <a:p>
            <a:pPr algn="ctr" eaLnBrk="0" hangingPunct="0"/>
            <a:r>
              <a:rPr lang="en-US" sz="4400" i="1" u="sng" dirty="0">
                <a:solidFill>
                  <a:schemeClr val="bg1"/>
                </a:solidFill>
                <a:latin typeface="Arial" charset="0"/>
              </a:rPr>
              <a:t>Pretest</a:t>
            </a:r>
          </a:p>
        </p:txBody>
      </p:sp>
      <p:sp>
        <p:nvSpPr>
          <p:cNvPr id="18435" name="Text Box 4"/>
          <p:cNvSpPr txBox="1">
            <a:spLocks noChangeArrowheads="1"/>
          </p:cNvSpPr>
          <p:nvPr/>
        </p:nvSpPr>
        <p:spPr bwMode="auto">
          <a:xfrm>
            <a:off x="3409950" y="133350"/>
            <a:ext cx="2891112" cy="923330"/>
          </a:xfrm>
          <a:prstGeom prst="rect">
            <a:avLst/>
          </a:prstGeom>
          <a:noFill/>
          <a:ln w="9525">
            <a:noFill/>
            <a:miter lim="800000"/>
            <a:headEnd/>
            <a:tailEnd/>
          </a:ln>
        </p:spPr>
        <p:txBody>
          <a:bodyPr wrap="none">
            <a:spAutoFit/>
          </a:bodyPr>
          <a:lstStyle/>
          <a:p>
            <a:pPr eaLnBrk="0" hangingPunct="0"/>
            <a:r>
              <a:rPr lang="en-US" sz="5400" b="1" dirty="0">
                <a:latin typeface="Times New Roman" pitchFamily="18" charset="0"/>
              </a:rPr>
              <a:t>Post-Test</a:t>
            </a:r>
          </a:p>
        </p:txBody>
      </p:sp>
    </p:spTree>
    <p:extLst>
      <p:ext uri="{BB962C8B-B14F-4D97-AF65-F5344CB8AC3E}">
        <p14:creationId xmlns:p14="http://schemas.microsoft.com/office/powerpoint/2010/main" val="3401721050"/>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41" name="Picture 9" descr="061206 Arizona Memorial"/>
          <p:cNvPicPr>
            <a:picLocks noChangeAspect="1" noChangeArrowheads="1"/>
          </p:cNvPicPr>
          <p:nvPr/>
        </p:nvPicPr>
        <p:blipFill>
          <a:blip r:embed="rId3"/>
          <a:srcRect r="17"/>
          <a:stretch>
            <a:fillRect/>
          </a:stretch>
        </p:blipFill>
        <p:spPr bwMode="auto">
          <a:xfrm>
            <a:off x="0" y="0"/>
            <a:ext cx="9144000" cy="6889750"/>
          </a:xfrm>
          <a:prstGeom prst="rect">
            <a:avLst/>
          </a:prstGeom>
          <a:noFill/>
          <a:ln w="9525">
            <a:noFill/>
            <a:miter lim="800000"/>
            <a:headEnd/>
            <a:tailEnd/>
          </a:ln>
        </p:spPr>
      </p:pic>
      <p:sp>
        <p:nvSpPr>
          <p:cNvPr id="77827" name="Text Box 3"/>
          <p:cNvSpPr txBox="1">
            <a:spLocks noChangeArrowheads="1"/>
          </p:cNvSpPr>
          <p:nvPr/>
        </p:nvSpPr>
        <p:spPr bwMode="auto">
          <a:xfrm>
            <a:off x="3048000" y="0"/>
            <a:ext cx="3000375" cy="1006475"/>
          </a:xfrm>
          <a:prstGeom prst="rect">
            <a:avLst/>
          </a:prstGeom>
          <a:noFill/>
          <a:ln w="12700">
            <a:noFill/>
            <a:miter lim="800000"/>
            <a:headEnd/>
            <a:tailEnd/>
          </a:ln>
          <a:effectLst/>
        </p:spPr>
        <p:txBody>
          <a:bodyPr wrap="none">
            <a:spAutoFit/>
          </a:bodyPr>
          <a:lstStyle>
            <a:lvl1pPr eaLnBrk="0" hangingPunct="0">
              <a:defRPr sz="2400">
                <a:solidFill>
                  <a:schemeClr val="tx1"/>
                </a:solidFill>
                <a:latin typeface="Calibri" pitchFamily="-84" charset="0"/>
                <a:cs typeface="Arial" charset="0"/>
              </a:defRPr>
            </a:lvl1pPr>
            <a:lvl2pPr marL="37931725" indent="-37474525" eaLnBrk="0" hangingPunct="0">
              <a:defRPr sz="2400">
                <a:solidFill>
                  <a:schemeClr val="tx1"/>
                </a:solidFill>
                <a:latin typeface="Calibri" pitchFamily="-84" charset="0"/>
                <a:cs typeface="Arial" charset="0"/>
              </a:defRPr>
            </a:lvl2pPr>
            <a:lvl3pPr eaLnBrk="0" hangingPunct="0">
              <a:defRPr sz="2400">
                <a:solidFill>
                  <a:schemeClr val="tx1"/>
                </a:solidFill>
                <a:latin typeface="Calibri" pitchFamily="-84" charset="0"/>
                <a:cs typeface="Arial" charset="0"/>
              </a:defRPr>
            </a:lvl3pPr>
            <a:lvl4pPr eaLnBrk="0" hangingPunct="0">
              <a:defRPr sz="2400">
                <a:solidFill>
                  <a:schemeClr val="tx1"/>
                </a:solidFill>
                <a:latin typeface="Calibri" pitchFamily="-84" charset="0"/>
                <a:cs typeface="Arial" charset="0"/>
              </a:defRPr>
            </a:lvl4pPr>
            <a:lvl5pPr eaLnBrk="0" hangingPunct="0">
              <a:defRPr sz="2400">
                <a:solidFill>
                  <a:schemeClr val="tx1"/>
                </a:solidFill>
                <a:latin typeface="Calibri" pitchFamily="-84" charset="0"/>
                <a:cs typeface="Arial" charset="0"/>
              </a:defRPr>
            </a:lvl5pPr>
            <a:lvl6pPr marL="457200" eaLnBrk="0" fontAlgn="base" hangingPunct="0">
              <a:spcBef>
                <a:spcPct val="0"/>
              </a:spcBef>
              <a:spcAft>
                <a:spcPct val="0"/>
              </a:spcAft>
              <a:defRPr sz="2400">
                <a:solidFill>
                  <a:schemeClr val="tx1"/>
                </a:solidFill>
                <a:latin typeface="Calibri" pitchFamily="-84" charset="0"/>
                <a:cs typeface="Arial" charset="0"/>
              </a:defRPr>
            </a:lvl6pPr>
            <a:lvl7pPr marL="914400" eaLnBrk="0" fontAlgn="base" hangingPunct="0">
              <a:spcBef>
                <a:spcPct val="0"/>
              </a:spcBef>
              <a:spcAft>
                <a:spcPct val="0"/>
              </a:spcAft>
              <a:defRPr sz="2400">
                <a:solidFill>
                  <a:schemeClr val="tx1"/>
                </a:solidFill>
                <a:latin typeface="Calibri" pitchFamily="-84" charset="0"/>
                <a:cs typeface="Arial" charset="0"/>
              </a:defRPr>
            </a:lvl7pPr>
            <a:lvl8pPr marL="1371600" eaLnBrk="0" fontAlgn="base" hangingPunct="0">
              <a:spcBef>
                <a:spcPct val="0"/>
              </a:spcBef>
              <a:spcAft>
                <a:spcPct val="0"/>
              </a:spcAft>
              <a:defRPr sz="2400">
                <a:solidFill>
                  <a:schemeClr val="tx1"/>
                </a:solidFill>
                <a:latin typeface="Calibri" pitchFamily="-84" charset="0"/>
                <a:cs typeface="Arial" charset="0"/>
              </a:defRPr>
            </a:lvl8pPr>
            <a:lvl9pPr marL="1828800" eaLnBrk="0" fontAlgn="base" hangingPunct="0">
              <a:spcBef>
                <a:spcPct val="0"/>
              </a:spcBef>
              <a:spcAft>
                <a:spcPct val="0"/>
              </a:spcAft>
              <a:defRPr sz="2400">
                <a:solidFill>
                  <a:schemeClr val="tx1"/>
                </a:solidFill>
                <a:latin typeface="Calibri" pitchFamily="-84" charset="0"/>
                <a:cs typeface="Arial" charset="0"/>
              </a:defRPr>
            </a:lvl9pPr>
          </a:lstStyle>
          <a:p>
            <a:pPr>
              <a:defRPr/>
            </a:pPr>
            <a:r>
              <a:rPr lang="en-US" sz="6000" b="1" dirty="0">
                <a:solidFill>
                  <a:srgbClr val="FF9933"/>
                </a:solidFill>
                <a:latin typeface="Times New Roman" pitchFamily="-84" charset="0"/>
                <a:ea typeface="ＭＳ Ｐゴシック" pitchFamily="-84" charset="-128"/>
              </a:rPr>
              <a:t>The End</a:t>
            </a:r>
            <a:endParaRPr lang="en-US" dirty="0">
              <a:solidFill>
                <a:srgbClr val="FF9933"/>
              </a:solidFill>
              <a:effectLst>
                <a:outerShdw blurRad="38100" dist="38100" dir="2700000" algn="tl">
                  <a:srgbClr val="C0C0C0"/>
                </a:outerShdw>
              </a:effectLst>
              <a:ea typeface="ＭＳ Ｐゴシック" pitchFamily="-84" charset="-128"/>
            </a:endParaRPr>
          </a:p>
        </p:txBody>
      </p:sp>
      <p:sp>
        <p:nvSpPr>
          <p:cNvPr id="2" name="TextBox 1"/>
          <p:cNvSpPr txBox="1"/>
          <p:nvPr/>
        </p:nvSpPr>
        <p:spPr>
          <a:xfrm>
            <a:off x="5029200" y="6248400"/>
            <a:ext cx="3962400" cy="461665"/>
          </a:xfrm>
          <a:prstGeom prst="rect">
            <a:avLst/>
          </a:prstGeom>
          <a:noFill/>
        </p:spPr>
        <p:txBody>
          <a:bodyPr wrap="square" rtlCol="0">
            <a:spAutoFit/>
          </a:bodyPr>
          <a:lstStyle/>
          <a:p>
            <a:r>
              <a:rPr lang="en-US" sz="2400" i="1" dirty="0">
                <a:solidFill>
                  <a:schemeClr val="bg1"/>
                </a:solidFill>
                <a:latin typeface="Times New Roman"/>
                <a:cs typeface="Times New Roman"/>
              </a:rPr>
              <a:t>The U.S.S. Arizona Memorial</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fill="hold" grpId="0" nodeType="withEffect">
                                  <p:stCondLst>
                                    <p:cond delay="0"/>
                                  </p:stCondLst>
                                  <p:childTnLst>
                                    <p:animClr clrSpc="rgb" dir="cw">
                                      <p:cBhvr override="childStyle">
                                        <p:cTn id="6" dur="5000" fill="hold"/>
                                        <p:tgtEl>
                                          <p:spTgt spid="77827"/>
                                        </p:tgtEl>
                                        <p:attrNameLst>
                                          <p:attrName>style.color</p:attrName>
                                        </p:attrNameLst>
                                      </p:cBhvr>
                                      <p:to>
                                        <a:schemeClr val="tx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1485900" y="34925"/>
            <a:ext cx="7543800" cy="1143000"/>
          </a:xfrm>
        </p:spPr>
        <p:txBody>
          <a:bodyPr/>
          <a:lstStyle/>
          <a:p>
            <a:pPr eaLnBrk="1" hangingPunct="1"/>
            <a:r>
              <a:rPr lang="en-US" dirty="0"/>
              <a:t>SEAL Casualty - Afghanistan</a:t>
            </a:r>
          </a:p>
        </p:txBody>
      </p:sp>
      <p:sp>
        <p:nvSpPr>
          <p:cNvPr id="30722" name="Rectangle 3"/>
          <p:cNvSpPr>
            <a:spLocks noGrp="1" noChangeArrowheads="1"/>
          </p:cNvSpPr>
          <p:nvPr>
            <p:ph idx="1"/>
          </p:nvPr>
        </p:nvSpPr>
        <p:spPr>
          <a:xfrm>
            <a:off x="685800" y="1828800"/>
            <a:ext cx="7772400" cy="4114800"/>
          </a:xfrm>
        </p:spPr>
        <p:txBody>
          <a:bodyPr/>
          <a:lstStyle/>
          <a:p>
            <a:pPr eaLnBrk="1" hangingPunct="1">
              <a:buFont typeface="Wingdings" pitchFamily="2" charset="2"/>
              <a:buNone/>
            </a:pPr>
            <a:r>
              <a:rPr lang="en-US" dirty="0"/>
              <a:t>   “He had extreme pain in his knee and where his femur had been shattered as well as a hematoma at the site of the entrance wound (interior and upper left thigh). Finally, he pointed to his exit wound (anterior and upper left thigh). Again, I had no way of telling how much blood he had lost. But I did know that he was nonambulatory.”</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1485900" y="34925"/>
            <a:ext cx="7543800" cy="1143000"/>
          </a:xfrm>
        </p:spPr>
        <p:txBody>
          <a:bodyPr/>
          <a:lstStyle/>
          <a:p>
            <a:pPr eaLnBrk="1" hangingPunct="1"/>
            <a:r>
              <a:rPr lang="en-US" dirty="0"/>
              <a:t>SEAL Casualty - Afghanistan</a:t>
            </a:r>
          </a:p>
        </p:txBody>
      </p:sp>
      <p:sp>
        <p:nvSpPr>
          <p:cNvPr id="32770" name="Rectangle 3"/>
          <p:cNvSpPr>
            <a:spLocks noGrp="1" noChangeArrowheads="1"/>
          </p:cNvSpPr>
          <p:nvPr>
            <p:ph idx="1"/>
          </p:nvPr>
        </p:nvSpPr>
        <p:spPr>
          <a:xfrm>
            <a:off x="685800" y="1828800"/>
            <a:ext cx="7772400" cy="4572000"/>
          </a:xfrm>
        </p:spPr>
        <p:txBody>
          <a:bodyPr/>
          <a:lstStyle/>
          <a:p>
            <a:pPr eaLnBrk="1" hangingPunct="1">
              <a:lnSpc>
                <a:spcPct val="90000"/>
              </a:lnSpc>
              <a:buFont typeface="Wingdings" pitchFamily="2" charset="2"/>
              <a:buNone/>
            </a:pPr>
            <a:r>
              <a:rPr lang="en-US" sz="3000" dirty="0"/>
              <a:t>   “So I called C2 again. I gave him the disposition of the patient as well as a request for casevac, a Corpsman, and additional personnel to secure my position and assist in moving the patient to the helicopter. I thought about moving the two of us to some concealment 25 meters away, but we were both really low in a shallow irrigation ditch. I felt safer there than trying to drag or carry a screaming man to concealment.”</a:t>
            </a:r>
          </a:p>
          <a:p>
            <a:pPr eaLnBrk="1" hangingPunct="1">
              <a:lnSpc>
                <a:spcPct val="90000"/>
              </a:lnSpc>
            </a:pPr>
            <a:endParaRPr lang="en-US" sz="2600" dirty="0"/>
          </a:p>
        </p:txBody>
      </p:sp>
    </p:spTree>
  </p:cSld>
  <p:clrMapOvr>
    <a:masterClrMapping/>
  </p:clrMapOvr>
  <p:transition/>
</p:sld>
</file>

<file path=ppt/theme/theme1.xml><?xml version="1.0" encoding="utf-8"?>
<a:theme xmlns:a="http://schemas.openxmlformats.org/drawingml/2006/main" name="TCC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1711</TotalTime>
  <Words>4292</Words>
  <Application>Microsoft Office PowerPoint</Application>
  <PresentationFormat>On-screen Show (4:3)</PresentationFormat>
  <Paragraphs>546</Paragraphs>
  <Slides>76</Slides>
  <Notes>73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76</vt:i4>
      </vt:variant>
    </vt:vector>
  </HeadingPairs>
  <TitlesOfParts>
    <vt:vector size="82" baseType="lpstr">
      <vt:lpstr>ＭＳ Ｐゴシック</vt:lpstr>
      <vt:lpstr>Arial</vt:lpstr>
      <vt:lpstr>Calibri</vt:lpstr>
      <vt:lpstr>Times New Roman</vt:lpstr>
      <vt:lpstr>Wingdings</vt:lpstr>
      <vt:lpstr>TCCC</vt:lpstr>
      <vt:lpstr>Tactical Combat Casualty Care for All Combatants August 2017  (Based on TCCC-MP Guidelines 170131)</vt:lpstr>
      <vt:lpstr>Tactical Casualty Scenarios </vt:lpstr>
      <vt:lpstr>SEAL Casualty - Afghanistan</vt:lpstr>
      <vt:lpstr>SEAL Casualty - Afghanistan</vt:lpstr>
      <vt:lpstr>SEAL Casualty - Afghanistan</vt:lpstr>
      <vt:lpstr>SEAL Casualty - Afghanistan</vt:lpstr>
      <vt:lpstr>SEAL Casualty - Afghanistan</vt:lpstr>
      <vt:lpstr>SEAL Casualty - Afghanistan</vt:lpstr>
      <vt:lpstr>SEAL Casualty - Afghanistan</vt:lpstr>
      <vt:lpstr>SEAL Casualty - Afghanistan</vt:lpstr>
      <vt:lpstr>SEAL Casualty - Afghanistan</vt:lpstr>
      <vt:lpstr>SEAL Casualty - Afghanistan</vt:lpstr>
      <vt:lpstr>SEAL Casualty - Afghanistan</vt:lpstr>
      <vt:lpstr>SEAL Casualty - Afghanistan</vt:lpstr>
      <vt:lpstr>SEAL Casualty - Afghanistan</vt:lpstr>
      <vt:lpstr>SEAL Casualty - Afghanistan</vt:lpstr>
      <vt:lpstr>Scenario Discussions – Suggested Format</vt:lpstr>
      <vt:lpstr>Urban Warfare Scenario</vt:lpstr>
      <vt:lpstr>Real-World Scenario</vt:lpstr>
      <vt:lpstr>The Battle of Mogadishu </vt:lpstr>
      <vt:lpstr>Mogadishu Complicating Factors</vt:lpstr>
      <vt:lpstr>Mogadishu Scenario 1 Fast Rope Fall</vt:lpstr>
      <vt:lpstr>Mogadishu Scenario 1 Fast Rope Fall</vt:lpstr>
      <vt:lpstr>Mogadishu Scenario 1 Fast Rope Fall</vt:lpstr>
      <vt:lpstr>Mogadishu Scenario 1 Fast Rope Fall</vt:lpstr>
      <vt:lpstr>Mogadishu Scenario 1 Fast Rope Fall</vt:lpstr>
      <vt:lpstr>Mogadishu Scenario 1 Fast Rope Fall</vt:lpstr>
      <vt:lpstr>Mogadishu Scenario 2 Helo Hit by RPG Round</vt:lpstr>
      <vt:lpstr>Mogadishu Scenario 2 Helo Hit by RPG Round</vt:lpstr>
      <vt:lpstr>Mogadishu Scenario 2 Helo Hit by RPG Round</vt:lpstr>
      <vt:lpstr>Mogadishu Scenario 2 Helo Hit by RPG Round</vt:lpstr>
      <vt:lpstr>Mogadishu Scenario 2 Helo Hit by RPG Round</vt:lpstr>
      <vt:lpstr>Mogadishu Scenario 2 Helo Hit by RPG Round</vt:lpstr>
      <vt:lpstr>Mogadishu Scenario 2 Helo Hit by RPG Round</vt:lpstr>
      <vt:lpstr>Mogadishu Scenario 2 Helo Hit by RPG Round</vt:lpstr>
      <vt:lpstr>Mogadishu Scenario 2 Helo Hit by RPG Round</vt:lpstr>
      <vt:lpstr>Mogadishu Scenario 2 Helo Hit by RPG Round</vt:lpstr>
      <vt:lpstr>Mogadishu Scenario 2 Helo Hit by RPG Round</vt:lpstr>
      <vt:lpstr>Mogadishu Scenario 2 Helo Hit by RPG Round</vt:lpstr>
      <vt:lpstr>PowerPoint Presentation</vt:lpstr>
      <vt:lpstr>MOUT Scenario 1</vt:lpstr>
      <vt:lpstr>MOUT Scenario 1</vt:lpstr>
      <vt:lpstr>MOUT Scenario 1</vt:lpstr>
      <vt:lpstr>MOUT Scenario 1</vt:lpstr>
      <vt:lpstr>MOUT Scenario 1</vt:lpstr>
      <vt:lpstr>MOUT Scenario 1</vt:lpstr>
      <vt:lpstr>MOUT Scenario 1</vt:lpstr>
      <vt:lpstr>MOUT Scenario 1</vt:lpstr>
      <vt:lpstr>MOUT Scenario 1</vt:lpstr>
      <vt:lpstr>MOUT Scenario 1</vt:lpstr>
      <vt:lpstr>MOUT Scenario 1</vt:lpstr>
      <vt:lpstr>MOUT Scenario 1</vt:lpstr>
      <vt:lpstr>MOUT Scenario 1</vt:lpstr>
      <vt:lpstr>MOUT Scenario 1</vt:lpstr>
      <vt:lpstr>MOUT Scenario 2</vt:lpstr>
      <vt:lpstr>MOUT Scenario 2</vt:lpstr>
      <vt:lpstr>MOUT Scenario 2</vt:lpstr>
      <vt:lpstr>MOUT Scenario 2</vt:lpstr>
      <vt:lpstr>MOUT Scenario 2</vt:lpstr>
      <vt:lpstr>MOUT Scenario 2</vt:lpstr>
      <vt:lpstr>MOUT Scenario 2</vt:lpstr>
      <vt:lpstr>MOUT Scenario 2</vt:lpstr>
      <vt:lpstr>MOUT Scenario 2</vt:lpstr>
      <vt:lpstr>MOUT Scenario 2</vt:lpstr>
      <vt:lpstr>MOUT Scenario 2</vt:lpstr>
      <vt:lpstr>MOUT Scenario 2</vt:lpstr>
      <vt:lpstr>MOUT Scenario 2</vt:lpstr>
      <vt:lpstr>MOUT Scenario 2</vt:lpstr>
      <vt:lpstr>MOUT Scenario 2</vt:lpstr>
      <vt:lpstr>MOUT Scenario 2</vt:lpstr>
      <vt:lpstr>PowerPoint Presentation</vt:lpstr>
      <vt:lpstr>Tactical Combat Casualty Care</vt:lpstr>
      <vt:lpstr>Scenario-Based Planning</vt:lpstr>
      <vt:lpstr> The 3 Objectives of TCCC</vt:lpstr>
      <vt:lpstr>PowerPoint Presentation</vt:lpstr>
      <vt:lpstr>PowerPoint Presentation</vt:lpstr>
    </vt:vector>
  </TitlesOfParts>
  <Manager>Stephen Giebner</Manager>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0203PP05 TCCC Scenarios 120817</dc:title>
  <dc:subject>Combat Casualty Scenarios</dc:subject>
  <dc:creator>Stephen</dc:creator>
  <cp:lastModifiedBy>S. D. GIEBNER</cp:lastModifiedBy>
  <cp:revision>105</cp:revision>
  <dcterms:created xsi:type="dcterms:W3CDTF">2012-02-22T18:07:05Z</dcterms:created>
  <dcterms:modified xsi:type="dcterms:W3CDTF">2017-10-25T20:19:16Z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924699</vt:lpwstr>
  </property>
  <property fmtid="{D5CDD505-2E9C-101B-9397-08002B2CF9AE}" pid="3" name="NXPowerLiteSettings">
    <vt:lpwstr>F6000400038000</vt:lpwstr>
  </property>
  <property fmtid="{D5CDD505-2E9C-101B-9397-08002B2CF9AE}" pid="4" name="NXPowerLiteVersion">
    <vt:lpwstr>D4.3.1</vt:lpwstr>
  </property>
</Properties>
</file>