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836" r:id="rId1"/>
  </p:sldMasterIdLst>
  <p:notesMasterIdLst>
    <p:notesMasterId r:id="rId49"/>
  </p:notesMasterIdLst>
  <p:handoutMasterIdLst>
    <p:handoutMasterId r:id="rId50"/>
  </p:handoutMasterIdLst>
  <p:sldIdLst>
    <p:sldId id="307" r:id="rId2"/>
    <p:sldId id="453" r:id="rId3"/>
    <p:sldId id="452" r:id="rId4"/>
    <p:sldId id="439" r:id="rId5"/>
    <p:sldId id="362" r:id="rId6"/>
    <p:sldId id="444" r:id="rId7"/>
    <p:sldId id="363" r:id="rId8"/>
    <p:sldId id="364" r:id="rId9"/>
    <p:sldId id="429" r:id="rId10"/>
    <p:sldId id="431" r:id="rId11"/>
    <p:sldId id="432" r:id="rId12"/>
    <p:sldId id="332" r:id="rId13"/>
    <p:sldId id="430" r:id="rId14"/>
    <p:sldId id="338" r:id="rId15"/>
    <p:sldId id="406" r:id="rId16"/>
    <p:sldId id="373" r:id="rId17"/>
    <p:sldId id="368" r:id="rId18"/>
    <p:sldId id="369" r:id="rId19"/>
    <p:sldId id="265" r:id="rId20"/>
    <p:sldId id="410" r:id="rId21"/>
    <p:sldId id="411" r:id="rId22"/>
    <p:sldId id="408" r:id="rId23"/>
    <p:sldId id="374" r:id="rId24"/>
    <p:sldId id="394" r:id="rId25"/>
    <p:sldId id="395" r:id="rId26"/>
    <p:sldId id="396" r:id="rId27"/>
    <p:sldId id="392" r:id="rId28"/>
    <p:sldId id="378" r:id="rId29"/>
    <p:sldId id="382" r:id="rId30"/>
    <p:sldId id="381" r:id="rId31"/>
    <p:sldId id="397" r:id="rId32"/>
    <p:sldId id="438" r:id="rId33"/>
    <p:sldId id="386" r:id="rId34"/>
    <p:sldId id="387" r:id="rId35"/>
    <p:sldId id="417" r:id="rId36"/>
    <p:sldId id="418" r:id="rId37"/>
    <p:sldId id="445" r:id="rId38"/>
    <p:sldId id="446" r:id="rId39"/>
    <p:sldId id="277" r:id="rId40"/>
    <p:sldId id="278" r:id="rId41"/>
    <p:sldId id="357" r:id="rId42"/>
    <p:sldId id="447" r:id="rId43"/>
    <p:sldId id="448" r:id="rId44"/>
    <p:sldId id="449" r:id="rId45"/>
    <p:sldId id="450" r:id="rId46"/>
    <p:sldId id="451" r:id="rId47"/>
    <p:sldId id="306" r:id="rId48"/>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Garamond" pitchFamily="18" charset="0"/>
        <a:ea typeface="ＭＳ Ｐゴシック"/>
        <a:cs typeface="ＭＳ Ｐゴシック"/>
      </a:defRPr>
    </a:lvl1pPr>
    <a:lvl2pPr marL="457200" algn="l" rtl="0" fontAlgn="base">
      <a:spcBef>
        <a:spcPct val="0"/>
      </a:spcBef>
      <a:spcAft>
        <a:spcPct val="0"/>
      </a:spcAft>
      <a:defRPr kern="1200">
        <a:solidFill>
          <a:schemeClr val="tx1"/>
        </a:solidFill>
        <a:latin typeface="Garamond" pitchFamily="18" charset="0"/>
        <a:ea typeface="ＭＳ Ｐゴシック"/>
        <a:cs typeface="ＭＳ Ｐゴシック"/>
      </a:defRPr>
    </a:lvl2pPr>
    <a:lvl3pPr marL="914400" algn="l" rtl="0" fontAlgn="base">
      <a:spcBef>
        <a:spcPct val="0"/>
      </a:spcBef>
      <a:spcAft>
        <a:spcPct val="0"/>
      </a:spcAft>
      <a:defRPr kern="1200">
        <a:solidFill>
          <a:schemeClr val="tx1"/>
        </a:solidFill>
        <a:latin typeface="Garamond" pitchFamily="18" charset="0"/>
        <a:ea typeface="ＭＳ Ｐゴシック"/>
        <a:cs typeface="ＭＳ Ｐゴシック"/>
      </a:defRPr>
    </a:lvl3pPr>
    <a:lvl4pPr marL="1371600" algn="l" rtl="0" fontAlgn="base">
      <a:spcBef>
        <a:spcPct val="0"/>
      </a:spcBef>
      <a:spcAft>
        <a:spcPct val="0"/>
      </a:spcAft>
      <a:defRPr kern="1200">
        <a:solidFill>
          <a:schemeClr val="tx1"/>
        </a:solidFill>
        <a:latin typeface="Garamond" pitchFamily="18" charset="0"/>
        <a:ea typeface="ＭＳ Ｐゴシック"/>
        <a:cs typeface="ＭＳ Ｐゴシック"/>
      </a:defRPr>
    </a:lvl4pPr>
    <a:lvl5pPr marL="1828800" algn="l" rtl="0" fontAlgn="base">
      <a:spcBef>
        <a:spcPct val="0"/>
      </a:spcBef>
      <a:spcAft>
        <a:spcPct val="0"/>
      </a:spcAft>
      <a:defRPr kern="1200">
        <a:solidFill>
          <a:schemeClr val="tx1"/>
        </a:solidFill>
        <a:latin typeface="Garamond" pitchFamily="18" charset="0"/>
        <a:ea typeface="ＭＳ Ｐゴシック"/>
        <a:cs typeface="ＭＳ Ｐゴシック"/>
      </a:defRPr>
    </a:lvl5pPr>
    <a:lvl6pPr marL="2286000" algn="l" defTabSz="914400" rtl="0" eaLnBrk="1" latinLnBrk="0" hangingPunct="1">
      <a:defRPr kern="1200">
        <a:solidFill>
          <a:schemeClr val="tx1"/>
        </a:solidFill>
        <a:latin typeface="Garamond" pitchFamily="18" charset="0"/>
        <a:ea typeface="ＭＳ Ｐゴシック"/>
        <a:cs typeface="ＭＳ Ｐゴシック"/>
      </a:defRPr>
    </a:lvl6pPr>
    <a:lvl7pPr marL="2743200" algn="l" defTabSz="914400" rtl="0" eaLnBrk="1" latinLnBrk="0" hangingPunct="1">
      <a:defRPr kern="1200">
        <a:solidFill>
          <a:schemeClr val="tx1"/>
        </a:solidFill>
        <a:latin typeface="Garamond" pitchFamily="18" charset="0"/>
        <a:ea typeface="ＭＳ Ｐゴシック"/>
        <a:cs typeface="ＭＳ Ｐゴシック"/>
      </a:defRPr>
    </a:lvl7pPr>
    <a:lvl8pPr marL="3200400" algn="l" defTabSz="914400" rtl="0" eaLnBrk="1" latinLnBrk="0" hangingPunct="1">
      <a:defRPr kern="1200">
        <a:solidFill>
          <a:schemeClr val="tx1"/>
        </a:solidFill>
        <a:latin typeface="Garamond" pitchFamily="18" charset="0"/>
        <a:ea typeface="ＭＳ Ｐゴシック"/>
        <a:cs typeface="ＭＳ Ｐゴシック"/>
      </a:defRPr>
    </a:lvl8pPr>
    <a:lvl9pPr marL="3657600" algn="l" defTabSz="914400" rtl="0" eaLnBrk="1" latinLnBrk="0" hangingPunct="1">
      <a:defRPr kern="1200">
        <a:solidFill>
          <a:schemeClr val="tx1"/>
        </a:solidFill>
        <a:latin typeface="Garamond" pitchFamily="18" charset="0"/>
        <a:ea typeface="ＭＳ Ｐゴシック"/>
        <a:cs typeface="ＭＳ Ｐゴシック"/>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0000"/>
    <a:srgbClr val="FFFF00"/>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48" autoAdjust="0"/>
    <p:restoredTop sz="72209" autoAdjust="0"/>
  </p:normalViewPr>
  <p:slideViewPr>
    <p:cSldViewPr>
      <p:cViewPr varScale="1">
        <p:scale>
          <a:sx n="58" d="100"/>
          <a:sy n="58" d="100"/>
        </p:scale>
        <p:origin x="1236" y="6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eaLnBrk="1" hangingPunct="1">
              <a:defRPr sz="1200">
                <a:latin typeface="Arial" charset="0"/>
                <a:ea typeface="+mn-ea"/>
                <a:cs typeface="+mn-cs"/>
              </a:defRPr>
            </a:lvl1pPr>
          </a:lstStyle>
          <a:p>
            <a:pPr>
              <a:defRPr/>
            </a:pPr>
            <a:r>
              <a:rPr lang="en-US" dirty="0"/>
              <a:t>Tactical Combat Casualty Care (TCCC)</a:t>
            </a:r>
          </a:p>
        </p:txBody>
      </p:sp>
      <p:sp>
        <p:nvSpPr>
          <p:cNvPr id="3075"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atin typeface="Arial" charset="0"/>
                <a:ea typeface="ＭＳ Ｐゴシック" pitchFamily="-84" charset="-128"/>
                <a:cs typeface="+mn-cs"/>
              </a:defRPr>
            </a:lvl1pPr>
          </a:lstStyle>
          <a:p>
            <a:pPr>
              <a:defRPr/>
            </a:pPr>
            <a:fld id="{B52D3F55-200D-4587-8124-1BBBA50A51A3}" type="datetime1">
              <a:rPr lang="en-US"/>
              <a:pPr>
                <a:defRPr/>
              </a:pPr>
              <a:t>7/20/2018</a:t>
            </a:fld>
            <a:endParaRPr lang="en-US" dirty="0"/>
          </a:p>
        </p:txBody>
      </p:sp>
      <p:sp>
        <p:nvSpPr>
          <p:cNvPr id="3076"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eaLnBrk="1" hangingPunct="1">
              <a:defRPr sz="1200">
                <a:latin typeface="Arial" charset="0"/>
                <a:ea typeface="+mn-ea"/>
                <a:cs typeface="+mn-cs"/>
              </a:defRPr>
            </a:lvl1pPr>
          </a:lstStyle>
          <a:p>
            <a:pPr>
              <a:defRPr/>
            </a:pPr>
            <a:r>
              <a:rPr lang="en-US" dirty="0"/>
              <a:t>DRAFT</a:t>
            </a:r>
          </a:p>
        </p:txBody>
      </p:sp>
      <p:sp>
        <p:nvSpPr>
          <p:cNvPr id="3077"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atin typeface="Arial" charset="0"/>
                <a:ea typeface="ＭＳ Ｐゴシック" pitchFamily="-84" charset="-128"/>
                <a:cs typeface="+mn-cs"/>
              </a:defRPr>
            </a:lvl1pPr>
          </a:lstStyle>
          <a:p>
            <a:pPr>
              <a:defRPr/>
            </a:pPr>
            <a:fld id="{0B3AFC96-9881-4024-A5AE-A9FEC75C06E7}" type="slidenum">
              <a:rPr lang="en-US"/>
              <a:pPr>
                <a:defRPr/>
              </a:pPr>
              <a:t>‹#›</a:t>
            </a:fld>
            <a:endParaRPr lang="en-US" dirty="0"/>
          </a:p>
        </p:txBody>
      </p:sp>
    </p:spTree>
    <p:extLst>
      <p:ext uri="{BB962C8B-B14F-4D97-AF65-F5344CB8AC3E}">
        <p14:creationId xmlns:p14="http://schemas.microsoft.com/office/powerpoint/2010/main" val="13177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eaLnBrk="1" hangingPunct="1">
              <a:defRPr sz="1200">
                <a:latin typeface="Arial" charset="0"/>
                <a:ea typeface="+mn-ea"/>
                <a:cs typeface="+mn-cs"/>
              </a:defRPr>
            </a:lvl1pPr>
          </a:lstStyle>
          <a:p>
            <a:pPr>
              <a:defRPr/>
            </a:pPr>
            <a:r>
              <a:rPr lang="en-US" dirty="0"/>
              <a:t>Tactical Combat Casualty Care (TCCC)</a:t>
            </a:r>
          </a:p>
        </p:txBody>
      </p:sp>
      <p:sp>
        <p:nvSpPr>
          <p:cNvPr id="409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atin typeface="Arial" charset="0"/>
                <a:ea typeface="ＭＳ Ｐゴシック" pitchFamily="-84" charset="-128"/>
                <a:cs typeface="+mn-cs"/>
              </a:defRPr>
            </a:lvl1pPr>
          </a:lstStyle>
          <a:p>
            <a:pPr>
              <a:defRPr/>
            </a:pPr>
            <a:fld id="{21CC0096-2609-49E3-A037-61D5415DE90F}" type="datetime1">
              <a:rPr lang="en-US"/>
              <a:pPr>
                <a:defRPr/>
              </a:pPr>
              <a:t>7/20/2018</a:t>
            </a:fld>
            <a:endParaRPr lang="en-US" dirty="0"/>
          </a:p>
        </p:txBody>
      </p:sp>
      <p:sp>
        <p:nvSpPr>
          <p:cNvPr id="1434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eaLnBrk="1" hangingPunct="1">
              <a:defRPr sz="1200">
                <a:latin typeface="Arial" charset="0"/>
                <a:ea typeface="+mn-ea"/>
                <a:cs typeface="+mn-cs"/>
              </a:defRPr>
            </a:lvl1pPr>
          </a:lstStyle>
          <a:p>
            <a:pPr>
              <a:defRPr/>
            </a:pPr>
            <a:r>
              <a:rPr lang="en-US" dirty="0"/>
              <a:t>DRAFT</a:t>
            </a:r>
          </a:p>
        </p:txBody>
      </p:sp>
      <p:sp>
        <p:nvSpPr>
          <p:cNvPr id="4103"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atin typeface="Arial" charset="0"/>
                <a:ea typeface="ＭＳ Ｐゴシック" pitchFamily="-84" charset="-128"/>
                <a:cs typeface="+mn-cs"/>
              </a:defRPr>
            </a:lvl1pPr>
          </a:lstStyle>
          <a:p>
            <a:pPr>
              <a:defRPr/>
            </a:pPr>
            <a:fld id="{992A077F-04E2-4FD0-8D49-4566DE396C23}" type="slidenum">
              <a:rPr lang="en-US"/>
              <a:pPr>
                <a:defRPr/>
              </a:pPr>
              <a:t>‹#›</a:t>
            </a:fld>
            <a:endParaRPr lang="en-US" dirty="0"/>
          </a:p>
        </p:txBody>
      </p:sp>
    </p:spTree>
    <p:extLst>
      <p:ext uri="{BB962C8B-B14F-4D97-AF65-F5344CB8AC3E}">
        <p14:creationId xmlns:p14="http://schemas.microsoft.com/office/powerpoint/2010/main" val="4031017775"/>
      </p:ext>
    </p:extLst>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Tactical Combat Casualty Care is the standard of care in battlefield prehospital medicine. If you have not been trained in TCCC, then your previous medical training may not have contained the material presented in the following lessons. Medical care in combat is significantly different than that provided on the streets of Anywhere, USA.</a:t>
            </a:r>
          </a:p>
        </p:txBody>
      </p:sp>
    </p:spTree>
    <p:extLst>
      <p:ext uri="{BB962C8B-B14F-4D97-AF65-F5344CB8AC3E}">
        <p14:creationId xmlns:p14="http://schemas.microsoft.com/office/powerpoint/2010/main" val="1494826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Read the text.</a:t>
            </a:r>
          </a:p>
          <a:p>
            <a:endParaRPr lang="en-US" dirty="0"/>
          </a:p>
          <a:p>
            <a:r>
              <a:rPr lang="en-US" dirty="0"/>
              <a:t>Show of hands – how many people in the audience were trained on these concepts of care?</a:t>
            </a:r>
          </a:p>
        </p:txBody>
      </p:sp>
      <p:sp>
        <p:nvSpPr>
          <p:cNvPr id="4" name="Slide Number Placeholder 3"/>
          <p:cNvSpPr>
            <a:spLocks noGrp="1"/>
          </p:cNvSpPr>
          <p:nvPr>
            <p:ph type="sldNum" sz="quarter" idx="10"/>
          </p:nvPr>
        </p:nvSpPr>
        <p:spPr/>
        <p:txBody>
          <a:bodyPr/>
          <a:lstStyle/>
          <a:p>
            <a:fld id="{4B40DA32-75D8-4582-B08F-1E27F42E7587}" type="slidenum">
              <a:rPr lang="en-US" smtClean="0"/>
              <a:pPr/>
              <a:t>10</a:t>
            </a:fld>
            <a:endParaRPr lang="en-US" dirty="0"/>
          </a:p>
        </p:txBody>
      </p:sp>
    </p:spTree>
    <p:extLst>
      <p:ext uri="{BB962C8B-B14F-4D97-AF65-F5344CB8AC3E}">
        <p14:creationId xmlns:p14="http://schemas.microsoft.com/office/powerpoint/2010/main" val="997546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3,421 is a staggering number when all these deaths were potentially preventable.</a:t>
            </a:r>
          </a:p>
          <a:p>
            <a:r>
              <a:rPr lang="en-US" dirty="0"/>
              <a:t>How would a</a:t>
            </a:r>
            <a:r>
              <a:rPr lang="en-US" baseline="0" dirty="0"/>
              <a:t> Medical Center react if you had a meningitis or a pyelonephritis patient come in and you didn’t get around to starting antibiotics and the patient died?</a:t>
            </a:r>
            <a:endParaRPr lang="en-US" dirty="0"/>
          </a:p>
        </p:txBody>
      </p:sp>
      <p:sp>
        <p:nvSpPr>
          <p:cNvPr id="4" name="Slide Number Placeholder 3"/>
          <p:cNvSpPr>
            <a:spLocks noGrp="1"/>
          </p:cNvSpPr>
          <p:nvPr>
            <p:ph type="sldNum" sz="quarter" idx="10"/>
          </p:nvPr>
        </p:nvSpPr>
        <p:spPr/>
        <p:txBody>
          <a:bodyPr/>
          <a:lstStyle/>
          <a:p>
            <a:pPr>
              <a:defRPr/>
            </a:pPr>
            <a:fld id="{4CC1539C-5602-42D7-A923-FEAEDEA7662C}" type="slidenum">
              <a:rPr lang="en-US" smtClean="0"/>
              <a:pPr>
                <a:defRPr/>
              </a:pPr>
              <a:t>11</a:t>
            </a:fld>
            <a:endParaRPr lang="en-US" dirty="0"/>
          </a:p>
        </p:txBody>
      </p:sp>
    </p:spTree>
    <p:extLst>
      <p:ext uri="{BB962C8B-B14F-4D97-AF65-F5344CB8AC3E}">
        <p14:creationId xmlns:p14="http://schemas.microsoft.com/office/powerpoint/2010/main" val="3485353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TCCC principles are now determined by physicians and combat medical personnel working as a team.</a:t>
            </a:r>
          </a:p>
          <a:p>
            <a:pPr eaLnBrk="1" hangingPunct="1"/>
            <a:r>
              <a:rPr lang="en-US" dirty="0">
                <a:ea typeface="ＭＳ Ｐゴシック"/>
                <a:cs typeface="ＭＳ Ｐゴシック"/>
              </a:rPr>
              <a:t>In the past, the failure of these two groups to communicate well slowed the implementation of critical trauma care measures.</a:t>
            </a:r>
          </a:p>
          <a:p>
            <a:pPr eaLnBrk="1" hangingPunct="1"/>
            <a:r>
              <a:rPr lang="en-US" dirty="0">
                <a:ea typeface="ＭＳ Ｐゴシック"/>
                <a:cs typeface="ＭＳ Ｐゴシック"/>
              </a:rPr>
              <a:t>We will look at a dramatic example of this.</a:t>
            </a:r>
          </a:p>
        </p:txBody>
      </p:sp>
    </p:spTree>
    <p:extLst>
      <p:ext uri="{BB962C8B-B14F-4D97-AF65-F5344CB8AC3E}">
        <p14:creationId xmlns:p14="http://schemas.microsoft.com/office/powerpoint/2010/main" val="1867957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ln/>
        </p:spPr>
      </p:sp>
      <p:sp>
        <p:nvSpPr>
          <p:cNvPr id="39938" name="Notes Placeholder 2"/>
          <p:cNvSpPr>
            <a:spLocks noGrp="1"/>
          </p:cNvSpPr>
          <p:nvPr>
            <p:ph type="body" idx="1"/>
          </p:nvPr>
        </p:nvSpPr>
        <p:spPr>
          <a:noFill/>
          <a:ln/>
        </p:spPr>
        <p:txBody>
          <a:bodyPr/>
          <a:lstStyle/>
          <a:p>
            <a:pPr eaLnBrk="1" hangingPunct="1"/>
            <a:r>
              <a:rPr lang="en-US" dirty="0">
                <a:ea typeface="ＭＳ Ｐゴシック"/>
                <a:cs typeface="ＭＳ Ｐゴシック"/>
              </a:rPr>
              <a:t>What factors must we think about when defining combat trauma care?</a:t>
            </a:r>
          </a:p>
        </p:txBody>
      </p:sp>
      <p:sp>
        <p:nvSpPr>
          <p:cNvPr id="39939" name="Header Placeholder 3"/>
          <p:cNvSpPr>
            <a:spLocks noGrp="1"/>
          </p:cNvSpPr>
          <p:nvPr>
            <p:ph type="hdr" sz="quarter"/>
          </p:nvPr>
        </p:nvSpPr>
        <p:spPr>
          <a:noFill/>
        </p:spPr>
        <p:txBody>
          <a:bodyPr/>
          <a:lstStyle/>
          <a:p>
            <a:r>
              <a:rPr lang="en-US" dirty="0">
                <a:ea typeface="ＭＳ Ｐゴシック"/>
                <a:cs typeface="ＭＳ Ｐゴシック"/>
              </a:rPr>
              <a:t>Tactical Combat Casualty Care (TCCC)</a:t>
            </a:r>
          </a:p>
        </p:txBody>
      </p:sp>
    </p:spTree>
    <p:extLst>
      <p:ext uri="{BB962C8B-B14F-4D97-AF65-F5344CB8AC3E}">
        <p14:creationId xmlns:p14="http://schemas.microsoft.com/office/powerpoint/2010/main" val="529622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In the mid-90s, the Special Operations medical community began looking for some better answers for combat trauma and Tactical Combat Casualty Care was born. TCCC has always focused on the most common causes of preventable death on the battlefield. The common causes of preventable death from combat trauma are shown in the following slides.</a:t>
            </a:r>
          </a:p>
        </p:txBody>
      </p:sp>
    </p:spTree>
    <p:extLst>
      <p:ext uri="{BB962C8B-B14F-4D97-AF65-F5344CB8AC3E}">
        <p14:creationId xmlns:p14="http://schemas.microsoft.com/office/powerpoint/2010/main" val="1480768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Here is a classic example of a preventable cause of death - arterial hemorrhage from a leg wound, in this case, a pig.</a:t>
            </a:r>
          </a:p>
          <a:p>
            <a:pPr eaLnBrk="1" hangingPunct="1"/>
            <a:r>
              <a:rPr lang="en-US" b="1" dirty="0">
                <a:ea typeface="ＭＳ Ｐゴシック"/>
                <a:cs typeface="ＭＳ Ｐゴシック"/>
              </a:rPr>
              <a:t>Forget about the “Golden Hour” – bleeding like this will kill you in a few minutes.</a:t>
            </a:r>
          </a:p>
          <a:p>
            <a:pPr eaLnBrk="1" hangingPunct="1"/>
            <a:r>
              <a:rPr lang="en-US" dirty="0">
                <a:ea typeface="ＭＳ Ｐゴシック"/>
                <a:cs typeface="ＭＳ Ｐゴシック"/>
              </a:rPr>
              <a:t>If no one controls this type of bleeding in a casualty, that casualty is going to die very quickly.</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Click on the photo</a:t>
            </a:r>
            <a:r>
              <a:rPr lang="en-US" baseline="0" dirty="0">
                <a:ea typeface="ＭＳ Ｐゴシック"/>
                <a:cs typeface="ＭＳ Ｐゴシック"/>
              </a:rPr>
              <a:t> to play the video.</a:t>
            </a:r>
            <a:endParaRPr lang="en-US" dirty="0">
              <a:ea typeface="ＭＳ Ｐゴシック"/>
              <a:cs typeface="ＭＳ Ｐゴシック"/>
            </a:endParaRPr>
          </a:p>
          <a:p>
            <a:pPr eaLnBrk="1" hangingPunct="1"/>
            <a:endParaRPr lang="en-US" dirty="0">
              <a:ea typeface="ＭＳ Ｐゴシック"/>
              <a:cs typeface="ＭＳ Ｐゴシック"/>
            </a:endParaRPr>
          </a:p>
        </p:txBody>
      </p:sp>
    </p:spTree>
    <p:extLst>
      <p:ext uri="{BB962C8B-B14F-4D97-AF65-F5344CB8AC3E}">
        <p14:creationId xmlns:p14="http://schemas.microsoft.com/office/powerpoint/2010/main" val="1360911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Junctional hemorrhage (bleeding from wounds where the limbs or neck join the trunk) is another common cause of preventable death on the battlefield.</a:t>
            </a:r>
          </a:p>
        </p:txBody>
      </p:sp>
      <p:sp>
        <p:nvSpPr>
          <p:cNvPr id="4" name="Header Placeholder 3"/>
          <p:cNvSpPr>
            <a:spLocks noGrp="1"/>
          </p:cNvSpPr>
          <p:nvPr>
            <p:ph type="hdr" sz="quarter" idx="10"/>
          </p:nvPr>
        </p:nvSpPr>
        <p:spPr/>
        <p:txBody>
          <a:bodyPr/>
          <a:lstStyle/>
          <a:p>
            <a:pPr>
              <a:defRPr/>
            </a:pPr>
            <a:r>
              <a:rPr lang="en-US" dirty="0"/>
              <a:t>Tactical Combat Casualty Care (TCCC)</a:t>
            </a:r>
          </a:p>
        </p:txBody>
      </p:sp>
    </p:spTree>
    <p:extLst>
      <p:ext uri="{BB962C8B-B14F-4D97-AF65-F5344CB8AC3E}">
        <p14:creationId xmlns:p14="http://schemas.microsoft.com/office/powerpoint/2010/main" val="3120438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This X-ray shows a tension pneumothorax, which, in combat, is usually secondary to a penetrating injury to the chest. </a:t>
            </a:r>
          </a:p>
          <a:p>
            <a:pPr eaLnBrk="1" hangingPunct="1"/>
            <a:r>
              <a:rPr lang="en-US" dirty="0">
                <a:ea typeface="ＭＳ Ｐゴシック"/>
                <a:cs typeface="ＭＳ Ｐゴシック"/>
              </a:rPr>
              <a:t>This condition may be quickly fatal if not identified and treated. </a:t>
            </a:r>
          </a:p>
          <a:p>
            <a:pPr eaLnBrk="1" hangingPunct="1"/>
            <a:r>
              <a:rPr lang="en-US" dirty="0">
                <a:ea typeface="ＭＳ Ｐゴシック"/>
                <a:cs typeface="ＭＳ Ｐゴシック"/>
              </a:rPr>
              <a:t>Tension pneumothorax is the SECOND LEADING cause of preventable death on the battlefield after hemorrhage.</a:t>
            </a:r>
          </a:p>
        </p:txBody>
      </p:sp>
    </p:spTree>
    <p:extLst>
      <p:ext uri="{BB962C8B-B14F-4D97-AF65-F5344CB8AC3E}">
        <p14:creationId xmlns:p14="http://schemas.microsoft.com/office/powerpoint/2010/main" val="2134000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Deaths from airway trauma are a small percentage of combat fatalities, but many of these deaths are preventable.</a:t>
            </a:r>
          </a:p>
          <a:p>
            <a:pPr eaLnBrk="1" hangingPunct="1"/>
            <a:r>
              <a:rPr lang="en-US" dirty="0">
                <a:ea typeface="ＭＳ Ｐゴシック"/>
                <a:cs typeface="ＭＳ Ｐゴシック"/>
              </a:rPr>
              <a:t>If the casualty is conscious, he will instinctively protect his own airway. </a:t>
            </a:r>
          </a:p>
          <a:p>
            <a:pPr eaLnBrk="1" hangingPunct="1"/>
            <a:r>
              <a:rPr lang="en-US" b="1" dirty="0">
                <a:ea typeface="ＭＳ Ｐゴシック"/>
                <a:cs typeface="ＭＳ Ｐゴシック"/>
              </a:rPr>
              <a:t>While this patient has a significant injury to his airway, he is able to breathe on his own reasonably well if he is sitting up and leaning forward.</a:t>
            </a:r>
          </a:p>
          <a:p>
            <a:pPr eaLnBrk="1" hangingPunct="1"/>
            <a:r>
              <a:rPr lang="en-US" b="1" dirty="0">
                <a:ea typeface="ＭＳ Ｐゴシック"/>
                <a:cs typeface="ＭＳ Ｐゴシック"/>
              </a:rPr>
              <a:t>This casualty survived and did well after reconstructive surgery.</a:t>
            </a:r>
          </a:p>
          <a:p>
            <a:pPr eaLnBrk="1" hangingPunct="1"/>
            <a:r>
              <a:rPr lang="en-US" dirty="0">
                <a:ea typeface="ＭＳ Ｐゴシック"/>
                <a:cs typeface="ＭＳ Ｐゴシック"/>
              </a:rPr>
              <a:t>Could you lay this casualty down on a litter on his back to transport him? </a:t>
            </a:r>
          </a:p>
          <a:p>
            <a:pPr eaLnBrk="1" hangingPunct="1"/>
            <a:r>
              <a:rPr lang="en-US" dirty="0">
                <a:ea typeface="ＭＳ Ｐゴシック"/>
                <a:cs typeface="ＭＳ Ｐゴシック"/>
              </a:rPr>
              <a:t>Probably a bad idea - all that blood and mucus would funnel right into his airway.</a:t>
            </a:r>
          </a:p>
        </p:txBody>
      </p:sp>
    </p:spTree>
    <p:extLst>
      <p:ext uri="{BB962C8B-B14F-4D97-AF65-F5344CB8AC3E}">
        <p14:creationId xmlns:p14="http://schemas.microsoft.com/office/powerpoint/2010/main" val="1019930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The ongoing mission does not stop just because there is a casualty. </a:t>
            </a:r>
          </a:p>
          <a:p>
            <a:pPr eaLnBrk="1" hangingPunct="1"/>
            <a:r>
              <a:rPr lang="en-US" dirty="0">
                <a:ea typeface="ＭＳ Ｐゴシック"/>
                <a:cs typeface="ＭＳ Ｐゴシック"/>
              </a:rPr>
              <a:t>The 3 objectives of TCCC are to provide lifesaving care to the injured combatant, to limit the risk of taking further casualties, and to enable the unit to achieve mission success.</a:t>
            </a:r>
          </a:p>
        </p:txBody>
      </p:sp>
    </p:spTree>
    <p:extLst>
      <p:ext uri="{BB962C8B-B14F-4D97-AF65-F5344CB8AC3E}">
        <p14:creationId xmlns:p14="http://schemas.microsoft.com/office/powerpoint/2010/main" val="763913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disclaimer.</a:t>
            </a:r>
          </a:p>
        </p:txBody>
      </p:sp>
      <p:sp>
        <p:nvSpPr>
          <p:cNvPr id="4" name="Header Placeholder 3"/>
          <p:cNvSpPr>
            <a:spLocks noGrp="1"/>
          </p:cNvSpPr>
          <p:nvPr>
            <p:ph type="hdr" sz="quarter" idx="10"/>
          </p:nvPr>
        </p:nvSpPr>
        <p:spPr/>
        <p:txBody>
          <a:bodyPr/>
          <a:lstStyle/>
          <a:p>
            <a:pPr>
              <a:defRPr/>
            </a:pPr>
            <a:r>
              <a:rPr lang="en-US"/>
              <a:t>Tactical Combat Casualty Care (TCCC)</a:t>
            </a:r>
            <a:endParaRPr lang="en-US" dirty="0"/>
          </a:p>
        </p:txBody>
      </p:sp>
    </p:spTree>
    <p:extLst>
      <p:ext uri="{BB962C8B-B14F-4D97-AF65-F5344CB8AC3E}">
        <p14:creationId xmlns:p14="http://schemas.microsoft.com/office/powerpoint/2010/main" val="2646286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a:ln/>
        </p:spPr>
      </p:sp>
      <p:sp>
        <p:nvSpPr>
          <p:cNvPr id="80898" name="Notes Placeholder 2"/>
          <p:cNvSpPr>
            <a:spLocks noGrp="1"/>
          </p:cNvSpPr>
          <p:nvPr>
            <p:ph type="body" idx="1"/>
          </p:nvPr>
        </p:nvSpPr>
        <p:spPr>
          <a:noFill/>
          <a:ln/>
        </p:spPr>
        <p:txBody>
          <a:bodyPr/>
          <a:lstStyle/>
          <a:p>
            <a:pPr eaLnBrk="1" hangingPunct="1"/>
            <a:r>
              <a:rPr lang="en-US" dirty="0">
                <a:ea typeface="ＭＳ Ｐゴシック"/>
                <a:cs typeface="ＭＳ Ｐゴシック"/>
              </a:rPr>
              <a:t>The DoD has a group with a charter to keep the TCCC Guidelines updated.</a:t>
            </a:r>
          </a:p>
        </p:txBody>
      </p:sp>
      <p:sp>
        <p:nvSpPr>
          <p:cNvPr id="80899" name="Header Placeholder 3"/>
          <p:cNvSpPr>
            <a:spLocks noGrp="1"/>
          </p:cNvSpPr>
          <p:nvPr>
            <p:ph type="hdr" sz="quarter"/>
          </p:nvPr>
        </p:nvSpPr>
        <p:spPr>
          <a:noFill/>
        </p:spPr>
        <p:txBody>
          <a:bodyPr/>
          <a:lstStyle/>
          <a:p>
            <a:r>
              <a:rPr lang="en-US" dirty="0">
                <a:ea typeface="ＭＳ Ｐゴシック"/>
                <a:cs typeface="ＭＳ Ｐゴシック"/>
              </a:rPr>
              <a:t>Tactical Combat Casualty Care (TCCC)</a:t>
            </a:r>
          </a:p>
        </p:txBody>
      </p:sp>
    </p:spTree>
    <p:extLst>
      <p:ext uri="{BB962C8B-B14F-4D97-AF65-F5344CB8AC3E}">
        <p14:creationId xmlns:p14="http://schemas.microsoft.com/office/powerpoint/2010/main" val="2098285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a:ln/>
        </p:spPr>
      </p:sp>
      <p:sp>
        <p:nvSpPr>
          <p:cNvPr id="82946" name="Notes Placeholder 2"/>
          <p:cNvSpPr>
            <a:spLocks noGrp="1"/>
          </p:cNvSpPr>
          <p:nvPr>
            <p:ph type="body" idx="1"/>
          </p:nvPr>
        </p:nvSpPr>
        <p:spPr>
          <a:noFill/>
          <a:ln/>
        </p:spPr>
        <p:txBody>
          <a:bodyPr/>
          <a:lstStyle/>
          <a:p>
            <a:r>
              <a:rPr lang="en-US" dirty="0">
                <a:ea typeface="ＭＳ Ｐゴシック"/>
                <a:cs typeface="ＭＳ Ｐゴシック"/>
              </a:rPr>
              <a:t>Read the text.</a:t>
            </a:r>
          </a:p>
          <a:p>
            <a:endParaRPr lang="en-US" dirty="0">
              <a:ea typeface="ＭＳ Ｐゴシック"/>
              <a:cs typeface="ＭＳ Ｐゴシック"/>
            </a:endParaRPr>
          </a:p>
          <a:p>
            <a:r>
              <a:rPr lang="en-US" dirty="0">
                <a:ea typeface="ＭＳ Ｐゴシック"/>
                <a:cs typeface="ＭＳ Ｐゴシック"/>
              </a:rPr>
              <a:t>The CoTCCC continuously updates the TCCC guidelines.</a:t>
            </a:r>
          </a:p>
        </p:txBody>
      </p:sp>
      <p:sp>
        <p:nvSpPr>
          <p:cNvPr id="82947" name="Header Placeholder 3"/>
          <p:cNvSpPr>
            <a:spLocks noGrp="1"/>
          </p:cNvSpPr>
          <p:nvPr>
            <p:ph type="hdr" sz="quarter"/>
          </p:nvPr>
        </p:nvSpPr>
        <p:spPr>
          <a:noFill/>
        </p:spPr>
        <p:txBody>
          <a:bodyPr/>
          <a:lstStyle/>
          <a:p>
            <a:r>
              <a:rPr lang="en-US" dirty="0">
                <a:ea typeface="ＭＳ Ｐゴシック"/>
                <a:cs typeface="ＭＳ Ｐゴシック"/>
              </a:rPr>
              <a:t>Tactical Combat Casualty Care (TCCC)</a:t>
            </a:r>
          </a:p>
        </p:txBody>
      </p:sp>
    </p:spTree>
    <p:extLst>
      <p:ext uri="{BB962C8B-B14F-4D97-AF65-F5344CB8AC3E}">
        <p14:creationId xmlns:p14="http://schemas.microsoft.com/office/powerpoint/2010/main" val="2057397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advances made by the CoTCCC since it began updating the TCCC guidelines in 2001.</a:t>
            </a:r>
          </a:p>
        </p:txBody>
      </p:sp>
      <p:sp>
        <p:nvSpPr>
          <p:cNvPr id="4" name="Header Placeholder 3"/>
          <p:cNvSpPr>
            <a:spLocks noGrp="1"/>
          </p:cNvSpPr>
          <p:nvPr>
            <p:ph type="hdr" sz="quarter" idx="10"/>
          </p:nvPr>
        </p:nvSpPr>
        <p:spPr/>
        <p:txBody>
          <a:bodyPr/>
          <a:lstStyle/>
          <a:p>
            <a:pPr>
              <a:defRPr/>
            </a:pPr>
            <a:r>
              <a:rPr lang="en-US" dirty="0"/>
              <a:t>Tactical Combat Casualty Care (TCCC)</a:t>
            </a:r>
          </a:p>
        </p:txBody>
      </p:sp>
    </p:spTree>
    <p:extLst>
      <p:ext uri="{BB962C8B-B14F-4D97-AF65-F5344CB8AC3E}">
        <p14:creationId xmlns:p14="http://schemas.microsoft.com/office/powerpoint/2010/main" val="1723569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to assess the impact of TCCC is to examine the results attained when the guidelines are put into practice. </a:t>
            </a:r>
          </a:p>
        </p:txBody>
      </p:sp>
      <p:sp>
        <p:nvSpPr>
          <p:cNvPr id="4" name="Header Placeholder 3"/>
          <p:cNvSpPr>
            <a:spLocks noGrp="1"/>
          </p:cNvSpPr>
          <p:nvPr>
            <p:ph type="hdr" sz="quarter" idx="10"/>
          </p:nvPr>
        </p:nvSpPr>
        <p:spPr/>
        <p:txBody>
          <a:bodyPr/>
          <a:lstStyle/>
          <a:p>
            <a:pPr>
              <a:defRPr/>
            </a:pPr>
            <a:r>
              <a:rPr lang="en-US" dirty="0"/>
              <a:t>Tactical Combat Casualty Care (TCCC)</a:t>
            </a:r>
          </a:p>
        </p:txBody>
      </p:sp>
    </p:spTree>
    <p:extLst>
      <p:ext uri="{BB962C8B-B14F-4D97-AF65-F5344CB8AC3E}">
        <p14:creationId xmlns:p14="http://schemas.microsoft.com/office/powerpoint/2010/main" val="3414135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Even though recommended in the TCCC guidelines, there were few tourniquets on the battlefield</a:t>
            </a:r>
            <a:r>
              <a:rPr lang="en-US" baseline="0" dirty="0"/>
              <a:t> before 2005.</a:t>
            </a:r>
          </a:p>
          <a:p>
            <a:r>
              <a:rPr lang="en-US" baseline="0" dirty="0"/>
              <a:t>Some were homemade; some were commercially manufactured.</a:t>
            </a:r>
          </a:p>
          <a:p>
            <a:r>
              <a:rPr lang="en-US" baseline="0" dirty="0"/>
              <a:t>The performance of these tourniquets was variable.</a:t>
            </a:r>
            <a:endParaRPr lang="en-US" dirty="0"/>
          </a:p>
          <a:p>
            <a:r>
              <a:rPr lang="en-US" dirty="0"/>
              <a:t>Tourniquet implementation was not gradual from the start. It happened through a series of discrete</a:t>
            </a:r>
            <a:r>
              <a:rPr lang="en-US" baseline="0" dirty="0"/>
              <a:t> events, s</a:t>
            </a:r>
            <a:r>
              <a:rPr lang="en-US" dirty="0"/>
              <a:t>tarting with an ISR</a:t>
            </a:r>
            <a:r>
              <a:rPr lang="en-US" baseline="0" dirty="0"/>
              <a:t> study identifying the best tourniquets.</a:t>
            </a:r>
          </a:p>
          <a:p>
            <a:endParaRPr lang="en-US" dirty="0"/>
          </a:p>
        </p:txBody>
      </p:sp>
      <p:sp>
        <p:nvSpPr>
          <p:cNvPr id="4" name="Slide Number Placeholder 3"/>
          <p:cNvSpPr>
            <a:spLocks noGrp="1"/>
          </p:cNvSpPr>
          <p:nvPr>
            <p:ph type="sldNum" sz="quarter" idx="10"/>
          </p:nvPr>
        </p:nvSpPr>
        <p:spPr/>
        <p:txBody>
          <a:bodyPr/>
          <a:lstStyle/>
          <a:p>
            <a:pPr>
              <a:defRPr/>
            </a:pPr>
            <a:fld id="{4CC1539C-5602-42D7-A923-FEAEDEA7662C}" type="slidenum">
              <a:rPr lang="en-US" smtClean="0"/>
              <a:pPr>
                <a:defRPr/>
              </a:pPr>
              <a:t>24</a:t>
            </a:fld>
            <a:endParaRPr lang="en-US" dirty="0"/>
          </a:p>
        </p:txBody>
      </p:sp>
    </p:spTree>
    <p:extLst>
      <p:ext uri="{BB962C8B-B14F-4D97-AF65-F5344CB8AC3E}">
        <p14:creationId xmlns:p14="http://schemas.microsoft.com/office/powerpoint/2010/main" val="107645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limb tourniquets were broadly trained, distributed, and used, their efficacy became apparent. Before limb tourniquets were widely used on the battlefield, more than 7% of combat fatalities were due to extremity hemorrhage that could have been controlled by a tourniquet. After tourniquets became widely used on the battlefield, deaths due to extremity hemorrhage fell to 2.6%.</a:t>
            </a:r>
          </a:p>
        </p:txBody>
      </p:sp>
      <p:sp>
        <p:nvSpPr>
          <p:cNvPr id="4" name="Slide Number Placeholder 3"/>
          <p:cNvSpPr>
            <a:spLocks noGrp="1"/>
          </p:cNvSpPr>
          <p:nvPr>
            <p:ph type="sldNum" sz="quarter" idx="10"/>
          </p:nvPr>
        </p:nvSpPr>
        <p:spPr/>
        <p:txBody>
          <a:bodyPr/>
          <a:lstStyle/>
          <a:p>
            <a:pPr>
              <a:defRPr/>
            </a:pPr>
            <a:fld id="{4CC1539C-5602-42D7-A923-FEAEDEA7662C}" type="slidenum">
              <a:rPr lang="en-US" smtClean="0"/>
              <a:pPr>
                <a:defRPr/>
              </a:pPr>
              <a:t>25</a:t>
            </a:fld>
            <a:endParaRPr lang="en-US" dirty="0"/>
          </a:p>
        </p:txBody>
      </p:sp>
    </p:spTree>
    <p:extLst>
      <p:ext uri="{BB962C8B-B14F-4D97-AF65-F5344CB8AC3E}">
        <p14:creationId xmlns:p14="http://schemas.microsoft.com/office/powerpoint/2010/main" val="3823587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USSOCOM TCCC Transition Initiative was a program that provided just-in-time TCCC training and equipage to Special Operations forces about to deploy. It included an after-action analysis of trauma care delivered during the unit’s deployment. Early indications were that limb tourniquets were effective at controlling extremity hemorrhage, and were also safe.</a:t>
            </a:r>
          </a:p>
        </p:txBody>
      </p:sp>
      <p:sp>
        <p:nvSpPr>
          <p:cNvPr id="4" name="Header Placeholder 3"/>
          <p:cNvSpPr>
            <a:spLocks noGrp="1"/>
          </p:cNvSpPr>
          <p:nvPr>
            <p:ph type="hdr" sz="quarter" idx="10"/>
          </p:nvPr>
        </p:nvSpPr>
        <p:spPr/>
        <p:txBody>
          <a:bodyPr/>
          <a:lstStyle/>
          <a:p>
            <a:pPr>
              <a:defRPr/>
            </a:pPr>
            <a:r>
              <a:rPr lang="en-US" dirty="0"/>
              <a:t>Tactical Combat Casualty Care (TCCC)</a:t>
            </a:r>
          </a:p>
        </p:txBody>
      </p:sp>
    </p:spTree>
    <p:extLst>
      <p:ext uri="{BB962C8B-B14F-4D97-AF65-F5344CB8AC3E}">
        <p14:creationId xmlns:p14="http://schemas.microsoft.com/office/powerpoint/2010/main" val="4152236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Header Placeholder 3"/>
          <p:cNvSpPr>
            <a:spLocks noGrp="1"/>
          </p:cNvSpPr>
          <p:nvPr>
            <p:ph type="hdr" sz="quarter" idx="10"/>
          </p:nvPr>
        </p:nvSpPr>
        <p:spPr/>
        <p:txBody>
          <a:bodyPr/>
          <a:lstStyle/>
          <a:p>
            <a:pPr>
              <a:defRPr/>
            </a:pPr>
            <a:r>
              <a:rPr lang="en-US" dirty="0"/>
              <a:t>Tactical Combat Casualty Care (TCCC)</a:t>
            </a:r>
          </a:p>
        </p:txBody>
      </p:sp>
    </p:spTree>
    <p:extLst>
      <p:ext uri="{BB962C8B-B14F-4D97-AF65-F5344CB8AC3E}">
        <p14:creationId xmlns:p14="http://schemas.microsoft.com/office/powerpoint/2010/main" val="2193186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txBox="1">
            <a:spLocks noGrp="1" noChangeArrowheads="1"/>
          </p:cNvSpPr>
          <p:nvPr/>
        </p:nvSpPr>
        <p:spPr bwMode="auto">
          <a:xfrm>
            <a:off x="3971925" y="8829675"/>
            <a:ext cx="3036888" cy="465138"/>
          </a:xfrm>
          <a:prstGeom prst="rect">
            <a:avLst/>
          </a:prstGeom>
          <a:noFill/>
          <a:ln w="9525">
            <a:noFill/>
            <a:miter lim="800000"/>
            <a:headEnd/>
            <a:tailEnd/>
          </a:ln>
        </p:spPr>
        <p:txBody>
          <a:bodyPr lIns="91640" tIns="45820" rIns="91640" bIns="45820" anchor="b"/>
          <a:lstStyle/>
          <a:p>
            <a:pPr algn="r" defTabSz="915988"/>
            <a:fld id="{0C381675-84D4-49F4-A3C8-02F2E8361B05}" type="slidenum">
              <a:rPr lang="en-US" sz="1200">
                <a:latin typeface="Arial" charset="0"/>
              </a:rPr>
              <a:pPr algn="r" defTabSz="915988"/>
              <a:t>28</a:t>
            </a:fld>
            <a:endParaRPr lang="en-US" sz="1200" dirty="0">
              <a:latin typeface="Arial" charset="0"/>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p:spPr>
        <p:txBody>
          <a:bodyPr lIns="91640" tIns="45820" rIns="91640" bIns="45820"/>
          <a:lstStyle/>
          <a:p>
            <a:r>
              <a:rPr lang="en-US" dirty="0">
                <a:ea typeface="ＭＳ Ｐゴシック"/>
                <a:cs typeface="ＭＳ Ｐゴシック"/>
              </a:rPr>
              <a:t>COL Kragh and his colleagues examined battlefield limb tourniquet use, and compiled the two most important tourniquet papers ever published. The most important lesson from these papers was that when a tourniquet is needed, it should be applied AS SOON AS POSSIBLE because survival is improved when hemorrhagic shock is </a:t>
            </a:r>
            <a:r>
              <a:rPr lang="en-US" b="1" i="1" dirty="0">
                <a:ea typeface="ＭＳ Ｐゴシック"/>
                <a:cs typeface="ＭＳ Ｐゴシック"/>
              </a:rPr>
              <a:t>prevented</a:t>
            </a:r>
            <a:r>
              <a:rPr lang="en-US" dirty="0">
                <a:ea typeface="ＭＳ Ｐゴシック"/>
                <a:cs typeface="ＭＳ Ｐゴシック"/>
              </a:rPr>
              <a:t>.</a:t>
            </a:r>
          </a:p>
          <a:p>
            <a:endParaRPr lang="en-US" dirty="0">
              <a:ea typeface="ＭＳ Ｐゴシック"/>
              <a:cs typeface="ＭＳ Ｐゴシック"/>
            </a:endParaRPr>
          </a:p>
          <a:p>
            <a:r>
              <a:rPr lang="en-US" dirty="0">
                <a:ea typeface="ＭＳ Ｐゴシック"/>
                <a:cs typeface="ＭＳ Ｐゴシック"/>
              </a:rPr>
              <a:t>NOBODY is arguing about whether tourniquets save lives any more.</a:t>
            </a:r>
          </a:p>
          <a:p>
            <a:endParaRPr lang="en-US" dirty="0">
              <a:ea typeface="ＭＳ Ｐゴシック"/>
              <a:cs typeface="ＭＳ Ｐゴシック"/>
            </a:endParaRPr>
          </a:p>
        </p:txBody>
      </p:sp>
    </p:spTree>
    <p:extLst>
      <p:ext uri="{BB962C8B-B14F-4D97-AF65-F5344CB8AC3E}">
        <p14:creationId xmlns:p14="http://schemas.microsoft.com/office/powerpoint/2010/main" val="615450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ChangeArrowheads="1" noTextEdit="1"/>
          </p:cNvSpPr>
          <p:nvPr>
            <p:ph type="sldImg"/>
          </p:nvPr>
        </p:nvSpPr>
        <p:spPr>
          <a:ln/>
        </p:spPr>
      </p:sp>
      <p:sp>
        <p:nvSpPr>
          <p:cNvPr id="97282" name="Rectangle 3"/>
          <p:cNvSpPr>
            <a:spLocks noGrp="1" noChangeArrowheads="1"/>
          </p:cNvSpPr>
          <p:nvPr>
            <p:ph type="body" idx="1"/>
          </p:nvPr>
        </p:nvSpPr>
        <p:spPr>
          <a:noFill/>
          <a:ln/>
        </p:spPr>
        <p:txBody>
          <a:bodyPr/>
          <a:lstStyle/>
          <a:p>
            <a:r>
              <a:rPr lang="en-US" dirty="0">
                <a:ea typeface="ＭＳ Ｐゴシック"/>
                <a:cs typeface="ＭＳ Ｐゴシック"/>
              </a:rPr>
              <a:t>The Army Rangers have achieved the lowest preventable death rate ever reported in a major conflict. They did it by training </a:t>
            </a:r>
            <a:r>
              <a:rPr lang="en-US" b="1" dirty="0">
                <a:ea typeface="ＭＳ Ｐゴシック"/>
                <a:cs typeface="ＭＳ Ｐゴシック"/>
              </a:rPr>
              <a:t>everyone</a:t>
            </a:r>
            <a:r>
              <a:rPr lang="en-US" dirty="0">
                <a:ea typeface="ＭＳ Ｐゴシック"/>
                <a:cs typeface="ＭＳ Ｐゴシック"/>
              </a:rPr>
              <a:t> in TCCC, not just their medics. Their success in eliminating preventable combat deaths is remarkable.</a:t>
            </a:r>
          </a:p>
        </p:txBody>
      </p:sp>
    </p:spTree>
    <p:extLst>
      <p:ext uri="{BB962C8B-B14F-4D97-AF65-F5344CB8AC3E}">
        <p14:creationId xmlns:p14="http://schemas.microsoft.com/office/powerpoint/2010/main" val="2089509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p:txBody>
      </p:sp>
    </p:spTree>
    <p:extLst>
      <p:ext uri="{BB962C8B-B14F-4D97-AF65-F5344CB8AC3E}">
        <p14:creationId xmlns:p14="http://schemas.microsoft.com/office/powerpoint/2010/main" val="18354282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Medics and doctors are not the only ones who appreciate the life-saving potential of TCCC practiced by every member of the unit. Non-medical combatants trained in TCCC recognize the possibility that it may enable them to save their own lives or the lives of their wounded teammates. </a:t>
            </a:r>
          </a:p>
        </p:txBody>
      </p:sp>
      <p:sp>
        <p:nvSpPr>
          <p:cNvPr id="4" name="Header Placeholder 3"/>
          <p:cNvSpPr>
            <a:spLocks noGrp="1"/>
          </p:cNvSpPr>
          <p:nvPr>
            <p:ph type="hdr" sz="quarter" idx="10"/>
          </p:nvPr>
        </p:nvSpPr>
        <p:spPr/>
        <p:txBody>
          <a:bodyPr/>
          <a:lstStyle/>
          <a:p>
            <a:pPr>
              <a:defRPr/>
            </a:pPr>
            <a:r>
              <a:rPr lang="en-US" dirty="0"/>
              <a:t>Tactical Combat Casualty Care (TCCC)</a:t>
            </a:r>
          </a:p>
        </p:txBody>
      </p:sp>
    </p:spTree>
    <p:extLst>
      <p:ext uri="{BB962C8B-B14F-4D97-AF65-F5344CB8AC3E}">
        <p14:creationId xmlns:p14="http://schemas.microsoft.com/office/powerpoint/2010/main" val="27778498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Canadian Forces also train medics and non-medics in TCCC. Savage and others reporting on the implementation of TCCC in the Canadian Forces gave</a:t>
            </a:r>
            <a:r>
              <a:rPr lang="en-US" baseline="0" dirty="0"/>
              <a:t> much of the credit for the highest casualty survival rate in their history to TCCC training.</a:t>
            </a:r>
            <a:endParaRPr lang="en-US" dirty="0"/>
          </a:p>
        </p:txBody>
      </p:sp>
      <p:sp>
        <p:nvSpPr>
          <p:cNvPr id="4" name="Header Placeholder 3"/>
          <p:cNvSpPr>
            <a:spLocks noGrp="1"/>
          </p:cNvSpPr>
          <p:nvPr>
            <p:ph type="hdr" sz="quarter" idx="10"/>
          </p:nvPr>
        </p:nvSpPr>
        <p:spPr/>
        <p:txBody>
          <a:bodyPr/>
          <a:lstStyle/>
          <a:p>
            <a:pPr>
              <a:defRPr/>
            </a:pPr>
            <a:r>
              <a:rPr lang="en-US" dirty="0"/>
              <a:t>Tactical Combat Casualty Care (TCCC)</a:t>
            </a:r>
          </a:p>
        </p:txBody>
      </p:sp>
    </p:spTree>
    <p:extLst>
      <p:ext uri="{BB962C8B-B14F-4D97-AF65-F5344CB8AC3E}">
        <p14:creationId xmlns:p14="http://schemas.microsoft.com/office/powerpoint/2010/main" val="36253040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limb tourniquets have been so effective at controlling extremity hemorrhage, and because they have proven safe when properly applied and monitored, they have become standard battlefield issue.</a:t>
            </a:r>
          </a:p>
        </p:txBody>
      </p:sp>
      <p:sp>
        <p:nvSpPr>
          <p:cNvPr id="4" name="Header Placeholder 3"/>
          <p:cNvSpPr>
            <a:spLocks noGrp="1"/>
          </p:cNvSpPr>
          <p:nvPr>
            <p:ph type="hdr" sz="quarter" idx="10"/>
          </p:nvPr>
        </p:nvSpPr>
        <p:spPr/>
        <p:txBody>
          <a:bodyPr/>
          <a:lstStyle/>
          <a:p>
            <a:pPr>
              <a:defRPr/>
            </a:pPr>
            <a:r>
              <a:rPr lang="en-US" dirty="0"/>
              <a:t>Tactical Combat Casualty Care (TCCC)</a:t>
            </a:r>
          </a:p>
        </p:txBody>
      </p:sp>
    </p:spTree>
    <p:extLst>
      <p:ext uri="{BB962C8B-B14F-4D97-AF65-F5344CB8AC3E}">
        <p14:creationId xmlns:p14="http://schemas.microsoft.com/office/powerpoint/2010/main" val="14758710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Read the text.</a:t>
            </a:r>
          </a:p>
          <a:p>
            <a:endParaRPr lang="en-US" sz="1200" kern="1200" dirty="0">
              <a:solidFill>
                <a:schemeClr val="tx1"/>
              </a:solidFill>
              <a:effectLst/>
              <a:latin typeface="Arial" charset="0"/>
              <a:ea typeface="ＭＳ Ｐゴシック" charset="-128"/>
            </a:endParaRPr>
          </a:p>
          <a:p>
            <a:r>
              <a:rPr lang="en-US" sz="1200" kern="1200" dirty="0">
                <a:solidFill>
                  <a:schemeClr val="tx1"/>
                </a:solidFill>
                <a:effectLst/>
                <a:latin typeface="Arial" charset="0"/>
                <a:ea typeface="ＭＳ Ｐゴシック" charset="-128"/>
              </a:rPr>
              <a:t>The life-saving lessons learned from TCCC are being adopted into civilian trauma care.</a:t>
            </a:r>
            <a:endParaRPr lang="en-US" dirty="0"/>
          </a:p>
        </p:txBody>
      </p:sp>
      <p:sp>
        <p:nvSpPr>
          <p:cNvPr id="4" name="Header Placeholder 3"/>
          <p:cNvSpPr>
            <a:spLocks noGrp="1"/>
          </p:cNvSpPr>
          <p:nvPr>
            <p:ph type="hdr" sz="quarter" idx="10"/>
          </p:nvPr>
        </p:nvSpPr>
        <p:spPr/>
        <p:txBody>
          <a:bodyPr/>
          <a:lstStyle/>
          <a:p>
            <a:pPr>
              <a:defRPr/>
            </a:pPr>
            <a:r>
              <a:rPr lang="en-US" dirty="0"/>
              <a:t>Tactical Combat Casualty Care (TCCC)</a:t>
            </a:r>
          </a:p>
        </p:txBody>
      </p:sp>
    </p:spTree>
    <p:extLst>
      <p:ext uri="{BB962C8B-B14F-4D97-AF65-F5344CB8AC3E}">
        <p14:creationId xmlns:p14="http://schemas.microsoft.com/office/powerpoint/2010/main" val="42284913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a:ln/>
        </p:spPr>
      </p:sp>
      <p:sp>
        <p:nvSpPr>
          <p:cNvPr id="100354" name="Notes Placeholder 2"/>
          <p:cNvSpPr>
            <a:spLocks noGrp="1"/>
          </p:cNvSpPr>
          <p:nvPr>
            <p:ph type="body" idx="1"/>
          </p:nvPr>
        </p:nvSpPr>
        <p:spPr>
          <a:noFill/>
          <a:ln/>
        </p:spPr>
        <p:txBody>
          <a:bodyPr lIns="93167" tIns="46585" rIns="93167" bIns="46585"/>
          <a:lstStyle/>
          <a:p>
            <a:pPr eaLnBrk="1" hangingPunct="1"/>
            <a:r>
              <a:rPr lang="en-US" sz="1200" kern="1200" dirty="0">
                <a:solidFill>
                  <a:schemeClr val="tx1"/>
                </a:solidFill>
                <a:effectLst/>
                <a:latin typeface="Arial" charset="0"/>
                <a:ea typeface="ＭＳ Ｐゴシック" charset="-128"/>
                <a:cs typeface="ＭＳ Ｐゴシック" charset="-128"/>
              </a:rPr>
              <a:t>In February 2014 the Assistant Secretary of Defense for Health Affairs gave notice that uniform TCCC training would be directed throughout the Department.</a:t>
            </a:r>
            <a:r>
              <a:rPr lang="en-US" dirty="0">
                <a:effectLst/>
              </a:rPr>
              <a:t> </a:t>
            </a:r>
            <a:endParaRPr lang="en-US" dirty="0">
              <a:ea typeface="ＭＳ Ｐゴシック"/>
              <a:cs typeface="ＭＳ Ｐゴシック"/>
            </a:endParaRPr>
          </a:p>
        </p:txBody>
      </p:sp>
      <p:sp>
        <p:nvSpPr>
          <p:cNvPr id="100355" name="Header Placeholder 3"/>
          <p:cNvSpPr txBox="1">
            <a:spLocks noGrp="1"/>
          </p:cNvSpPr>
          <p:nvPr/>
        </p:nvSpPr>
        <p:spPr bwMode="auto">
          <a:xfrm>
            <a:off x="0" y="0"/>
            <a:ext cx="3038475" cy="465138"/>
          </a:xfrm>
          <a:prstGeom prst="rect">
            <a:avLst/>
          </a:prstGeom>
          <a:noFill/>
          <a:ln w="9525">
            <a:noFill/>
            <a:miter lim="800000"/>
            <a:headEnd/>
            <a:tailEnd/>
          </a:ln>
        </p:spPr>
        <p:txBody>
          <a:bodyPr lIns="93167" tIns="46585" rIns="93167" bIns="46585"/>
          <a:lstStyle/>
          <a:p>
            <a:pPr defTabSz="931863"/>
            <a:r>
              <a:rPr lang="en-US" sz="1200" dirty="0">
                <a:latin typeface="Arial" charset="0"/>
              </a:rPr>
              <a:t>Tactical Combat Casualty Care (TCCC)</a:t>
            </a:r>
          </a:p>
        </p:txBody>
      </p:sp>
    </p:spTree>
    <p:extLst>
      <p:ext uri="{BB962C8B-B14F-4D97-AF65-F5344CB8AC3E}">
        <p14:creationId xmlns:p14="http://schemas.microsoft.com/office/powerpoint/2010/main" val="2141665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Secretary Mattis was CENTCOM Commander, be recognized that TCCC as practiced by the Rangers saves lives….</a:t>
            </a:r>
          </a:p>
        </p:txBody>
      </p:sp>
      <p:sp>
        <p:nvSpPr>
          <p:cNvPr id="4" name="Header Placeholder 3"/>
          <p:cNvSpPr>
            <a:spLocks noGrp="1"/>
          </p:cNvSpPr>
          <p:nvPr>
            <p:ph type="hdr" sz="quarter" idx="10"/>
          </p:nvPr>
        </p:nvSpPr>
        <p:spPr/>
        <p:txBody>
          <a:bodyPr/>
          <a:lstStyle/>
          <a:p>
            <a:pPr>
              <a:defRPr/>
            </a:pPr>
            <a:r>
              <a:rPr lang="en-US" dirty="0"/>
              <a:t>Tactical Combat Casualty Care (TCCC)</a:t>
            </a:r>
          </a:p>
        </p:txBody>
      </p:sp>
    </p:spTree>
    <p:extLst>
      <p:ext uri="{BB962C8B-B14F-4D97-AF65-F5344CB8AC3E}">
        <p14:creationId xmlns:p14="http://schemas.microsoft.com/office/powerpoint/2010/main" val="35861537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and supported its adoption.</a:t>
            </a:r>
          </a:p>
        </p:txBody>
      </p:sp>
      <p:sp>
        <p:nvSpPr>
          <p:cNvPr id="4" name="Header Placeholder 3"/>
          <p:cNvSpPr>
            <a:spLocks noGrp="1"/>
          </p:cNvSpPr>
          <p:nvPr>
            <p:ph type="hdr" sz="quarter" idx="10"/>
          </p:nvPr>
        </p:nvSpPr>
        <p:spPr/>
        <p:txBody>
          <a:bodyPr/>
          <a:lstStyle/>
          <a:p>
            <a:pPr>
              <a:defRPr/>
            </a:pPr>
            <a:r>
              <a:rPr lang="en-US" dirty="0"/>
              <a:t>Tactical Combat Casualty Care (TCCC)</a:t>
            </a:r>
          </a:p>
        </p:txBody>
      </p:sp>
    </p:spTree>
    <p:extLst>
      <p:ext uri="{BB962C8B-B14F-4D97-AF65-F5344CB8AC3E}">
        <p14:creationId xmlns:p14="http://schemas.microsoft.com/office/powerpoint/2010/main" val="3671467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a:ln/>
        </p:spPr>
      </p:sp>
      <p:sp>
        <p:nvSpPr>
          <p:cNvPr id="100354" name="Notes Placeholder 2"/>
          <p:cNvSpPr>
            <a:spLocks noGrp="1"/>
          </p:cNvSpPr>
          <p:nvPr>
            <p:ph type="body" idx="1"/>
          </p:nvPr>
        </p:nvSpPr>
        <p:spPr>
          <a:noFill/>
          <a:ln/>
        </p:spPr>
        <p:txBody>
          <a:bodyPr lIns="93162" tIns="46583" rIns="93162" bIns="46583"/>
          <a:lstStyle/>
          <a:p>
            <a:pPr eaLnBrk="1" hangingPunct="1"/>
            <a:r>
              <a:rPr lang="en-US" dirty="0">
                <a:ea typeface="ＭＳ Ｐゴシック"/>
                <a:cs typeface="ＭＳ Ｐゴシック"/>
              </a:rPr>
              <a:t>On</a:t>
            </a:r>
            <a:r>
              <a:rPr lang="en-US" baseline="0" dirty="0">
                <a:ea typeface="ＭＳ Ｐゴシック"/>
                <a:cs typeface="ＭＳ Ｐゴシック"/>
              </a:rPr>
              <a:t> 16 March 2018, DoD Instruction 1322.24 was officially published.</a:t>
            </a:r>
            <a:endParaRPr lang="en-US" dirty="0">
              <a:ea typeface="ＭＳ Ｐゴシック"/>
              <a:cs typeface="ＭＳ Ｐゴシック"/>
            </a:endParaRPr>
          </a:p>
        </p:txBody>
      </p:sp>
      <p:sp>
        <p:nvSpPr>
          <p:cNvPr id="100355" name="Header Placeholder 3"/>
          <p:cNvSpPr txBox="1">
            <a:spLocks noGrp="1"/>
          </p:cNvSpPr>
          <p:nvPr/>
        </p:nvSpPr>
        <p:spPr bwMode="auto">
          <a:xfrm>
            <a:off x="1" y="1"/>
            <a:ext cx="3038475" cy="465138"/>
          </a:xfrm>
          <a:prstGeom prst="rect">
            <a:avLst/>
          </a:prstGeom>
          <a:noFill/>
          <a:ln w="9525">
            <a:noFill/>
            <a:miter lim="800000"/>
            <a:headEnd/>
            <a:tailEnd/>
          </a:ln>
        </p:spPr>
        <p:txBody>
          <a:bodyPr lIns="93162" tIns="46583" rIns="93162" bIns="46583"/>
          <a:lstStyle/>
          <a:p>
            <a:pPr defTabSz="931811"/>
            <a:r>
              <a:rPr lang="en-US" sz="1200" dirty="0">
                <a:latin typeface="Arial" charset="0"/>
              </a:rPr>
              <a:t>Tactical Combat Casualty Care (TCCC)</a:t>
            </a:r>
          </a:p>
        </p:txBody>
      </p:sp>
    </p:spTree>
    <p:extLst>
      <p:ext uri="{BB962C8B-B14F-4D97-AF65-F5344CB8AC3E}">
        <p14:creationId xmlns:p14="http://schemas.microsoft.com/office/powerpoint/2010/main" val="4773609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a:ln/>
        </p:spPr>
      </p:sp>
      <p:sp>
        <p:nvSpPr>
          <p:cNvPr id="100354" name="Notes Placeholder 2"/>
          <p:cNvSpPr>
            <a:spLocks noGrp="1"/>
          </p:cNvSpPr>
          <p:nvPr>
            <p:ph type="body" idx="1"/>
          </p:nvPr>
        </p:nvSpPr>
        <p:spPr>
          <a:noFill/>
          <a:ln/>
        </p:spPr>
        <p:txBody>
          <a:bodyPr lIns="93162" tIns="46583" rIns="93162" bIns="46583"/>
          <a:lstStyle/>
          <a:p>
            <a:pPr eaLnBrk="1" hangingPunct="1"/>
            <a:r>
              <a:rPr lang="en-US" dirty="0">
                <a:ea typeface="ＭＳ Ｐゴシック"/>
                <a:cs typeface="ＭＳ Ｐゴシック"/>
              </a:rPr>
              <a:t>This instruction:</a:t>
            </a:r>
          </a:p>
          <a:p>
            <a:pPr eaLnBrk="1" hangingPunct="1"/>
            <a:r>
              <a:rPr lang="en-US" dirty="0">
                <a:ea typeface="ＭＳ Ｐゴシック"/>
                <a:cs typeface="ＭＳ Ｐゴシック"/>
              </a:rPr>
              <a:t>	1)</a:t>
            </a:r>
            <a:r>
              <a:rPr lang="en-US" baseline="0" dirty="0">
                <a:ea typeface="ＭＳ Ｐゴシック"/>
                <a:cs typeface="ＭＳ Ｐゴシック"/>
              </a:rPr>
              <a:t> Makes TCCC the standard for battlefield trauma care in the US military</a:t>
            </a:r>
          </a:p>
          <a:p>
            <a:pPr eaLnBrk="1" hangingPunct="1"/>
            <a:r>
              <a:rPr lang="en-US" baseline="0" dirty="0">
                <a:ea typeface="ＭＳ Ｐゴシック"/>
                <a:cs typeface="ＭＳ Ｐゴシック"/>
              </a:rPr>
              <a:t>	2) Mandates that everyone in the US military be trained in TCCC at his or her appropriate level</a:t>
            </a:r>
          </a:p>
          <a:p>
            <a:pPr eaLnBrk="1" hangingPunct="1"/>
            <a:r>
              <a:rPr lang="en-US" baseline="0" dirty="0">
                <a:ea typeface="ＭＳ Ｐゴシック"/>
                <a:cs typeface="ＭＳ Ｐゴシック"/>
              </a:rPr>
              <a:t>                            (All Service Member, Combatant, Combat Lifesaver, Medical Personnel)</a:t>
            </a:r>
            <a:endParaRPr lang="en-US" dirty="0">
              <a:ea typeface="ＭＳ Ｐゴシック"/>
              <a:cs typeface="ＭＳ Ｐゴシック"/>
            </a:endParaRPr>
          </a:p>
        </p:txBody>
      </p:sp>
      <p:sp>
        <p:nvSpPr>
          <p:cNvPr id="100355" name="Header Placeholder 3"/>
          <p:cNvSpPr txBox="1">
            <a:spLocks noGrp="1"/>
          </p:cNvSpPr>
          <p:nvPr/>
        </p:nvSpPr>
        <p:spPr bwMode="auto">
          <a:xfrm>
            <a:off x="1" y="1"/>
            <a:ext cx="3038475" cy="465138"/>
          </a:xfrm>
          <a:prstGeom prst="rect">
            <a:avLst/>
          </a:prstGeom>
          <a:noFill/>
          <a:ln w="9525">
            <a:noFill/>
            <a:miter lim="800000"/>
            <a:headEnd/>
            <a:tailEnd/>
          </a:ln>
        </p:spPr>
        <p:txBody>
          <a:bodyPr lIns="93162" tIns="46583" rIns="93162" bIns="46583"/>
          <a:lstStyle/>
          <a:p>
            <a:pPr defTabSz="931811"/>
            <a:r>
              <a:rPr lang="en-US" sz="1200" dirty="0">
                <a:latin typeface="Arial" charset="0"/>
              </a:rPr>
              <a:t>Tactical Combat Casualty Care (TCCC)</a:t>
            </a:r>
          </a:p>
        </p:txBody>
      </p:sp>
    </p:spTree>
    <p:extLst>
      <p:ext uri="{BB962C8B-B14F-4D97-AF65-F5344CB8AC3E}">
        <p14:creationId xmlns:p14="http://schemas.microsoft.com/office/powerpoint/2010/main" val="3151993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p:spPr>
        <p:txBody>
          <a:bodyPr/>
          <a:lstStyle/>
          <a:p>
            <a:pPr eaLnBrk="1" hangingPunct="1"/>
            <a:r>
              <a:rPr lang="en-US" b="1" dirty="0">
                <a:ea typeface="ＭＳ Ｐゴシック"/>
                <a:cs typeface="ＭＳ Ｐゴシック"/>
              </a:rPr>
              <a:t>TCCC is different from civilian trauma care training you may have received in the past.</a:t>
            </a:r>
            <a:r>
              <a:rPr lang="en-US" dirty="0">
                <a:ea typeface="ＭＳ Ｐゴシック"/>
                <a:cs typeface="ＭＳ Ｐゴシック"/>
              </a:rPr>
              <a:t> </a:t>
            </a:r>
          </a:p>
          <a:p>
            <a:pPr eaLnBrk="1" hangingPunct="1"/>
            <a:r>
              <a:rPr lang="en-US" dirty="0">
                <a:ea typeface="ＭＳ Ｐゴシック"/>
                <a:cs typeface="ＭＳ Ｐゴシック"/>
              </a:rPr>
              <a:t>This improvement in how we approach the combat casualty has resulted in significantly lower death rates in combat. </a:t>
            </a:r>
          </a:p>
          <a:p>
            <a:pPr eaLnBrk="1" hangingPunct="1"/>
            <a:r>
              <a:rPr lang="en-US" dirty="0">
                <a:ea typeface="ＭＳ Ｐゴシック"/>
                <a:cs typeface="ＭＳ Ｐゴシック"/>
              </a:rPr>
              <a:t>Good battlefield care is paramount in avoiding preventable deaths.</a:t>
            </a:r>
          </a:p>
        </p:txBody>
      </p:sp>
    </p:spTree>
    <p:extLst>
      <p:ext uri="{BB962C8B-B14F-4D97-AF65-F5344CB8AC3E}">
        <p14:creationId xmlns:p14="http://schemas.microsoft.com/office/powerpoint/2010/main" val="413288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photo to play the video.</a:t>
            </a:r>
          </a:p>
        </p:txBody>
      </p:sp>
      <p:sp>
        <p:nvSpPr>
          <p:cNvPr id="4" name="Header Placeholder 3"/>
          <p:cNvSpPr>
            <a:spLocks noGrp="1"/>
          </p:cNvSpPr>
          <p:nvPr>
            <p:ph type="hdr" sz="quarter" idx="10"/>
          </p:nvPr>
        </p:nvSpPr>
        <p:spPr/>
        <p:txBody>
          <a:bodyPr/>
          <a:lstStyle/>
          <a:p>
            <a:pPr>
              <a:defRPr/>
            </a:pPr>
            <a:r>
              <a:rPr lang="en-US" dirty="0"/>
              <a:t>Tactical Combat Casualty Care (TCCC)</a:t>
            </a:r>
          </a:p>
        </p:txBody>
      </p:sp>
    </p:spTree>
    <p:extLst>
      <p:ext uri="{BB962C8B-B14F-4D97-AF65-F5344CB8AC3E}">
        <p14:creationId xmlns:p14="http://schemas.microsoft.com/office/powerpoint/2010/main" val="9593712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Care Under Fire is the</a:t>
            </a:r>
            <a:r>
              <a:rPr lang="en-US" baseline="0" dirty="0">
                <a:ea typeface="ＭＳ Ｐゴシック"/>
                <a:cs typeface="ＭＳ Ｐゴシック"/>
              </a:rPr>
              <a:t> very limited care that can be provided while the casualty and the provider are under effective enemy fire.</a:t>
            </a:r>
          </a:p>
          <a:p>
            <a:pPr eaLnBrk="1" hangingPunct="1"/>
            <a:r>
              <a:rPr lang="en-US" baseline="0" dirty="0">
                <a:ea typeface="ＭＳ Ｐゴシック"/>
                <a:cs typeface="ＭＳ Ｐゴシック"/>
              </a:rPr>
              <a:t>Tactical Field Care is performed on the battlefield, but not under effective enemy fire.</a:t>
            </a:r>
          </a:p>
          <a:p>
            <a:pPr eaLnBrk="1" hangingPunct="1"/>
            <a:r>
              <a:rPr lang="en-US" baseline="0" dirty="0">
                <a:ea typeface="ＭＳ Ｐゴシック"/>
                <a:cs typeface="ＭＳ Ｐゴシック"/>
              </a:rPr>
              <a:t>TACEVAC Care is rendered during transport off the battlefield on the way to more definitive care.</a:t>
            </a:r>
            <a:endParaRPr lang="en-US" dirty="0">
              <a:ea typeface="ＭＳ Ｐゴシック"/>
              <a:cs typeface="ＭＳ Ｐゴシック"/>
            </a:endParaRPr>
          </a:p>
        </p:txBody>
      </p:sp>
    </p:spTree>
    <p:extLst>
      <p:ext uri="{BB962C8B-B14F-4D97-AF65-F5344CB8AC3E}">
        <p14:creationId xmlns:p14="http://schemas.microsoft.com/office/powerpoint/2010/main" val="11715873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TCCC is NOT necessarily the standard of care in civilian prehospital settings.</a:t>
            </a:r>
          </a:p>
          <a:p>
            <a:pPr eaLnBrk="1" hangingPunct="1"/>
            <a:r>
              <a:rPr lang="en-US" dirty="0">
                <a:ea typeface="ＭＳ Ｐゴシック"/>
                <a:cs typeface="ＭＳ Ｐゴシック"/>
              </a:rPr>
              <a:t>For those of you who practice in civilian EMS settings, you should follow the guidance established by your Emergency Medical Services Director.</a:t>
            </a:r>
          </a:p>
          <a:p>
            <a:pPr eaLnBrk="1" hangingPunct="1"/>
            <a:endParaRPr lang="en-US" dirty="0">
              <a:ea typeface="ＭＳ Ｐゴシック"/>
              <a:cs typeface="ＭＳ Ｐゴシック"/>
            </a:endParaRPr>
          </a:p>
        </p:txBody>
      </p:sp>
    </p:spTree>
    <p:extLst>
      <p:ext uri="{BB962C8B-B14F-4D97-AF65-F5344CB8AC3E}">
        <p14:creationId xmlns:p14="http://schemas.microsoft.com/office/powerpoint/2010/main" val="5910993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Deployed Medicine is the official website to get the most up-to-date TCCC materials.</a:t>
            </a:r>
          </a:p>
          <a:p>
            <a:r>
              <a:rPr lang="en-US" dirty="0"/>
              <a:t>Deployed Medicine is a platform used by the Defense Health Agency to trial new, innovative learning models aimed at improving readiness and performance of deployed military medical personnel. </a:t>
            </a:r>
          </a:p>
          <a:p>
            <a:r>
              <a:rPr lang="en-US" dirty="0"/>
              <a:t>Even though it is a .com website, it is an official site owned and managed by the Department of Defense.</a:t>
            </a:r>
          </a:p>
          <a:p>
            <a:r>
              <a:rPr lang="en-US" dirty="0"/>
              <a:t>You can view the updated guidelines, educational and procedural videos and TCCC reference material.</a:t>
            </a:r>
          </a:p>
        </p:txBody>
      </p:sp>
      <p:sp>
        <p:nvSpPr>
          <p:cNvPr id="4" name="Header Placeholder 3"/>
          <p:cNvSpPr>
            <a:spLocks noGrp="1"/>
          </p:cNvSpPr>
          <p:nvPr>
            <p:ph type="hdr" sz="quarter" idx="10"/>
          </p:nvPr>
        </p:nvSpPr>
        <p:spPr/>
        <p:txBody>
          <a:bodyPr/>
          <a:lstStyle/>
          <a:p>
            <a:pPr>
              <a:defRPr/>
            </a:pPr>
            <a:r>
              <a:rPr lang="en-US" dirty="0"/>
              <a:t>Tactical Combat Casualty Care (TCCC)</a:t>
            </a:r>
          </a:p>
        </p:txBody>
      </p:sp>
    </p:spTree>
    <p:extLst>
      <p:ext uri="{BB962C8B-B14F-4D97-AF65-F5344CB8AC3E}">
        <p14:creationId xmlns:p14="http://schemas.microsoft.com/office/powerpoint/2010/main" val="12049279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Deployed Medicine website is synchronized with a mobile app you can download to smartphones or tablets.  The same material is available on both the website and the app.  </a:t>
            </a:r>
          </a:p>
          <a:p>
            <a:endParaRPr lang="en-US" dirty="0"/>
          </a:p>
          <a:p>
            <a:r>
              <a:rPr lang="en-US" dirty="0"/>
              <a:t>You can watch the TCCC How-To videos or listen to the latest TCCC podcast.  You will also be able to receive notifications of significant TCCC updates or availability of new training material.</a:t>
            </a:r>
          </a:p>
        </p:txBody>
      </p:sp>
      <p:sp>
        <p:nvSpPr>
          <p:cNvPr id="4" name="Slide Number Placeholder 3"/>
          <p:cNvSpPr>
            <a:spLocks noGrp="1"/>
          </p:cNvSpPr>
          <p:nvPr>
            <p:ph type="sldNum" sz="quarter" idx="10"/>
          </p:nvPr>
        </p:nvSpPr>
        <p:spPr/>
        <p:txBody>
          <a:bodyPr/>
          <a:lstStyle/>
          <a:p>
            <a:pPr>
              <a:defRPr/>
            </a:pPr>
            <a:fld id="{55DC3964-3C8B-4F74-A9C2-6A408344D54C}" type="slidenum">
              <a:rPr lang="en-US" smtClean="0"/>
              <a:pPr>
                <a:defRPr/>
              </a:pPr>
              <a:t>43</a:t>
            </a:fld>
            <a:endParaRPr lang="en-US" dirty="0"/>
          </a:p>
        </p:txBody>
      </p:sp>
    </p:spTree>
    <p:extLst>
      <p:ext uri="{BB962C8B-B14F-4D97-AF65-F5344CB8AC3E}">
        <p14:creationId xmlns:p14="http://schemas.microsoft.com/office/powerpoint/2010/main" val="23474465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TCCC is active in social media. All major TCCC announcements, like guideline updates or a new video release, are broadcast on our social media platforms.</a:t>
            </a:r>
          </a:p>
          <a:p>
            <a:r>
              <a:rPr lang="en-US" dirty="0"/>
              <a:t>Follow us on Facebook, Twitter, or Instagram. The TCCC training videos are also available on the TCCC YouTube channel and you can join TCCC discussions on LinkedIn.</a:t>
            </a:r>
          </a:p>
          <a:p>
            <a:r>
              <a:rPr lang="en-US" dirty="0"/>
              <a:t>Beware of fake or alternative social sites. These are the ONLY official TCCC social media sites.</a:t>
            </a:r>
          </a:p>
        </p:txBody>
      </p:sp>
      <p:sp>
        <p:nvSpPr>
          <p:cNvPr id="4" name="Slide Number Placeholder 3"/>
          <p:cNvSpPr>
            <a:spLocks noGrp="1"/>
          </p:cNvSpPr>
          <p:nvPr>
            <p:ph type="sldNum" sz="quarter" idx="10"/>
          </p:nvPr>
        </p:nvSpPr>
        <p:spPr/>
        <p:txBody>
          <a:bodyPr/>
          <a:lstStyle/>
          <a:p>
            <a:pPr>
              <a:defRPr/>
            </a:pPr>
            <a:fld id="{55DC3964-3C8B-4F74-A9C2-6A408344D54C}" type="slidenum">
              <a:rPr lang="en-US" smtClean="0"/>
              <a:pPr>
                <a:defRPr/>
              </a:pPr>
              <a:t>44</a:t>
            </a:fld>
            <a:endParaRPr lang="en-US" dirty="0"/>
          </a:p>
        </p:txBody>
      </p:sp>
    </p:spTree>
    <p:extLst>
      <p:ext uri="{BB962C8B-B14F-4D97-AF65-F5344CB8AC3E}">
        <p14:creationId xmlns:p14="http://schemas.microsoft.com/office/powerpoint/2010/main" val="42523294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download a copy of the TCCC Quick Reference Guide. The QRG has various versions of the TCCC guidelines including an abbreviated version and a TCCC algorithm for easy reference and learning of appropriate TCCC-based decision making.</a:t>
            </a:r>
          </a:p>
          <a:p>
            <a:r>
              <a:rPr lang="en-US" dirty="0"/>
              <a:t>This item is copyrighted but you have permission to download and print it or use it on a smartphone or tablet.  </a:t>
            </a:r>
          </a:p>
        </p:txBody>
      </p:sp>
      <p:sp>
        <p:nvSpPr>
          <p:cNvPr id="4" name="Slide Number Placeholder 3"/>
          <p:cNvSpPr>
            <a:spLocks noGrp="1"/>
          </p:cNvSpPr>
          <p:nvPr>
            <p:ph type="sldNum" sz="quarter" idx="10"/>
          </p:nvPr>
        </p:nvSpPr>
        <p:spPr/>
        <p:txBody>
          <a:bodyPr/>
          <a:lstStyle/>
          <a:p>
            <a:pPr>
              <a:defRPr/>
            </a:pPr>
            <a:fld id="{55DC3964-3C8B-4F74-A9C2-6A408344D54C}" type="slidenum">
              <a:rPr lang="en-US" smtClean="0"/>
              <a:pPr>
                <a:defRPr/>
              </a:pPr>
              <a:t>45</a:t>
            </a:fld>
            <a:endParaRPr lang="en-US" dirty="0"/>
          </a:p>
        </p:txBody>
      </p:sp>
    </p:spTree>
    <p:extLst>
      <p:ext uri="{BB962C8B-B14F-4D97-AF65-F5344CB8AC3E}">
        <p14:creationId xmlns:p14="http://schemas.microsoft.com/office/powerpoint/2010/main" val="20561310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engage with the TCCC staff and the Committee on Tactical Combat Casualty Care (CoTCCC).  Make a suggestion, submit an idea, ask a question, or get on the TCCC e-mail distribution list.</a:t>
            </a:r>
          </a:p>
        </p:txBody>
      </p:sp>
      <p:sp>
        <p:nvSpPr>
          <p:cNvPr id="4" name="Slide Number Placeholder 3"/>
          <p:cNvSpPr>
            <a:spLocks noGrp="1"/>
          </p:cNvSpPr>
          <p:nvPr>
            <p:ph type="sldNum" sz="quarter" idx="10"/>
          </p:nvPr>
        </p:nvSpPr>
        <p:spPr/>
        <p:txBody>
          <a:bodyPr/>
          <a:lstStyle/>
          <a:p>
            <a:pPr>
              <a:defRPr/>
            </a:pPr>
            <a:fld id="{55DC3964-3C8B-4F74-A9C2-6A408344D54C}" type="slidenum">
              <a:rPr lang="en-US" smtClean="0"/>
              <a:pPr>
                <a:defRPr/>
              </a:pPr>
              <a:t>46</a:t>
            </a:fld>
            <a:endParaRPr lang="en-US" dirty="0"/>
          </a:p>
        </p:txBody>
      </p:sp>
    </p:spTree>
    <p:extLst>
      <p:ext uri="{BB962C8B-B14F-4D97-AF65-F5344CB8AC3E}">
        <p14:creationId xmlns:p14="http://schemas.microsoft.com/office/powerpoint/2010/main" val="6611355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a:ln/>
        </p:spPr>
      </p:sp>
      <p:sp>
        <p:nvSpPr>
          <p:cNvPr id="122882" name="Notes Placeholder 2"/>
          <p:cNvSpPr>
            <a:spLocks noGrp="1"/>
          </p:cNvSpPr>
          <p:nvPr>
            <p:ph type="body" idx="1"/>
          </p:nvPr>
        </p:nvSpPr>
        <p:spPr>
          <a:noFill/>
          <a:ln/>
        </p:spPr>
        <p:txBody>
          <a:bodyPr/>
          <a:lstStyle/>
          <a:p>
            <a:endParaRPr lang="en-US" dirty="0">
              <a:ea typeface="ＭＳ Ｐゴシック"/>
              <a:cs typeface="ＭＳ Ｐゴシック"/>
            </a:endParaRPr>
          </a:p>
        </p:txBody>
      </p:sp>
      <p:sp>
        <p:nvSpPr>
          <p:cNvPr id="122883" name="Header Placeholder 3"/>
          <p:cNvSpPr>
            <a:spLocks noGrp="1"/>
          </p:cNvSpPr>
          <p:nvPr>
            <p:ph type="hdr" sz="quarter"/>
          </p:nvPr>
        </p:nvSpPr>
        <p:spPr>
          <a:noFill/>
        </p:spPr>
        <p:txBody>
          <a:bodyPr/>
          <a:lstStyle/>
          <a:p>
            <a:r>
              <a:rPr lang="en-US" dirty="0">
                <a:ea typeface="ＭＳ Ｐゴシック"/>
                <a:cs typeface="ＭＳ Ｐゴシック"/>
              </a:rPr>
              <a:t>Tactical Combat Casualty Care (TCCC)</a:t>
            </a:r>
          </a:p>
        </p:txBody>
      </p:sp>
    </p:spTree>
    <p:extLst>
      <p:ext uri="{BB962C8B-B14F-4D97-AF65-F5344CB8AC3E}">
        <p14:creationId xmlns:p14="http://schemas.microsoft.com/office/powerpoint/2010/main" val="347172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TCCC has been remarkably successful at keeping our wounded warriors alive.</a:t>
            </a:r>
          </a:p>
          <a:p>
            <a:pPr eaLnBrk="1" hangingPunct="1"/>
            <a:r>
              <a:rPr lang="en-US" dirty="0">
                <a:ea typeface="ＭＳ Ｐゴシック"/>
                <a:cs typeface="ＭＳ Ｐゴシック"/>
              </a:rPr>
              <a:t>Today we are going to teach you how to do it.</a:t>
            </a:r>
          </a:p>
        </p:txBody>
      </p:sp>
    </p:spTree>
    <p:extLst>
      <p:ext uri="{BB962C8B-B14F-4D97-AF65-F5344CB8AC3E}">
        <p14:creationId xmlns:p14="http://schemas.microsoft.com/office/powerpoint/2010/main" val="1106814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p:txBody>
      </p:sp>
    </p:spTree>
    <p:extLst>
      <p:ext uri="{BB962C8B-B14F-4D97-AF65-F5344CB8AC3E}">
        <p14:creationId xmlns:p14="http://schemas.microsoft.com/office/powerpoint/2010/main" val="1835428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If you are injured and taken to a civilian trauma center, you will be treated by a skilled team of medical professionals using the latest technology and working in a well-lighted, climate-controlled, secure area. </a:t>
            </a:r>
          </a:p>
          <a:p>
            <a:pPr eaLnBrk="1" hangingPunct="1"/>
            <a:r>
              <a:rPr lang="en-US" dirty="0">
                <a:ea typeface="ＭＳ Ｐゴシック"/>
                <a:cs typeface="ＭＳ Ｐゴシック"/>
              </a:rPr>
              <a:t>What about trauma that occurs in a tactical combat setting?</a:t>
            </a:r>
          </a:p>
        </p:txBody>
      </p:sp>
    </p:spTree>
    <p:extLst>
      <p:ext uri="{BB962C8B-B14F-4D97-AF65-F5344CB8AC3E}">
        <p14:creationId xmlns:p14="http://schemas.microsoft.com/office/powerpoint/2010/main" val="1097913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This is a good example of where the combat corpsmen and medics live and practice. </a:t>
            </a:r>
          </a:p>
          <a:p>
            <a:pPr eaLnBrk="1" hangingPunct="1"/>
            <a:r>
              <a:rPr lang="en-US" dirty="0">
                <a:ea typeface="ＭＳ Ｐゴシック"/>
                <a:cs typeface="ＭＳ Ｐゴシック"/>
              </a:rPr>
              <a:t>This picture was taken at about 10,000 feet altitude in the Hindu Kush mountains in Afghanistan.</a:t>
            </a:r>
          </a:p>
          <a:p>
            <a:pPr eaLnBrk="1" hangingPunct="1"/>
            <a:r>
              <a:rPr lang="en-US" dirty="0">
                <a:ea typeface="ＭＳ Ｐゴシック"/>
                <a:cs typeface="ＭＳ Ｐゴシック"/>
              </a:rPr>
              <a:t>The wound is a shrapnel wound of the hip.</a:t>
            </a:r>
          </a:p>
          <a:p>
            <a:pPr eaLnBrk="1" hangingPunct="1"/>
            <a:r>
              <a:rPr lang="en-US" dirty="0">
                <a:ea typeface="ＭＳ Ｐゴシック"/>
                <a:cs typeface="ＭＳ Ｐゴシック"/>
              </a:rPr>
              <a:t>In this setting, care is much more difficult.</a:t>
            </a:r>
          </a:p>
          <a:p>
            <a:pPr eaLnBrk="1" hangingPunct="1"/>
            <a:r>
              <a:rPr lang="en-US" dirty="0">
                <a:ea typeface="ＭＳ Ｐゴシック"/>
                <a:cs typeface="ＭＳ Ｐゴシック"/>
              </a:rPr>
              <a:t>Common sense tells you that the management plan will need to be different here.</a:t>
            </a:r>
          </a:p>
          <a:p>
            <a:pPr eaLnBrk="1" hangingPunct="1"/>
            <a:r>
              <a:rPr lang="en-US" dirty="0">
                <a:ea typeface="ＭＳ Ｐゴシック"/>
                <a:cs typeface="ＭＳ Ｐゴシック"/>
              </a:rPr>
              <a:t>TCCC helps to define how it’s different.</a:t>
            </a:r>
          </a:p>
        </p:txBody>
      </p:sp>
    </p:spTree>
    <p:extLst>
      <p:ext uri="{BB962C8B-B14F-4D97-AF65-F5344CB8AC3E}">
        <p14:creationId xmlns:p14="http://schemas.microsoft.com/office/powerpoint/2010/main" val="1446296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These are the training programs that are used to teach trauma care in the civilian community.</a:t>
            </a:r>
          </a:p>
          <a:p>
            <a:pPr eaLnBrk="1" hangingPunct="1"/>
            <a:r>
              <a:rPr lang="en-US" dirty="0">
                <a:ea typeface="ＭＳ Ｐゴシック"/>
                <a:cs typeface="ＭＳ Ｐゴシック"/>
              </a:rPr>
              <a:t>They are all EXCELLENT training programs. </a:t>
            </a:r>
          </a:p>
          <a:p>
            <a:pPr eaLnBrk="1" hangingPunct="1"/>
            <a:r>
              <a:rPr lang="en-US" dirty="0">
                <a:ea typeface="ＭＳ Ｐゴシック"/>
                <a:cs typeface="ＭＳ Ｐゴシック"/>
              </a:rPr>
              <a:t>However, they are designed for the civilian trauma setting - the principles they reflect often need to be modified for the tactical setting.  </a:t>
            </a:r>
          </a:p>
          <a:p>
            <a:pPr eaLnBrk="1" hangingPunct="1"/>
            <a:r>
              <a:rPr lang="en-US" dirty="0">
                <a:ea typeface="ＭＳ Ｐゴシック"/>
                <a:cs typeface="ＭＳ Ｐゴシック"/>
              </a:rPr>
              <a:t>Emerging civilian guidelines/programs are only recently beginning to address providing care in conjunction with an ongoing threat.</a:t>
            </a:r>
          </a:p>
        </p:txBody>
      </p:sp>
    </p:spTree>
    <p:extLst>
      <p:ext uri="{BB962C8B-B14F-4D97-AF65-F5344CB8AC3E}">
        <p14:creationId xmlns:p14="http://schemas.microsoft.com/office/powerpoint/2010/main" val="51859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905000" y="274638"/>
            <a:ext cx="6781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8" name="Picture 6"/>
          <p:cNvPicPr>
            <a:picLocks noChangeAspect="1"/>
          </p:cNvPicPr>
          <p:nvPr/>
        </p:nvPicPr>
        <p:blipFill>
          <a:blip r:embed="rId13" cstate="print"/>
          <a:srcRect/>
          <a:stretch>
            <a:fillRect/>
          </a:stretch>
        </p:blipFill>
        <p:spPr bwMode="auto">
          <a:xfrm>
            <a:off x="304800" y="152400"/>
            <a:ext cx="1447800" cy="136109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48" r:id="rId1"/>
    <p:sldLayoutId id="2147483847" r:id="rId2"/>
    <p:sldLayoutId id="2147483846" r:id="rId3"/>
    <p:sldLayoutId id="2147483845" r:id="rId4"/>
    <p:sldLayoutId id="2147483844" r:id="rId5"/>
    <p:sldLayoutId id="2147483843" r:id="rId6"/>
    <p:sldLayoutId id="2147483842" r:id="rId7"/>
    <p:sldLayoutId id="2147483841" r:id="rId8"/>
    <p:sldLayoutId id="2147483840" r:id="rId9"/>
    <p:sldLayoutId id="2147483839" r:id="rId10"/>
    <p:sldLayoutId id="2147483837" r:id="rId11"/>
  </p:sldLayoutIdLst>
  <p:hf sldNum="0"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Times New Roman" pitchFamily="-84" charset="0"/>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ea typeface="Times New Roman" pitchFamily="-84" charset="0"/>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ea typeface="Times New Roman" pitchFamily="-84" charset="0"/>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ea typeface="Times New Roman" pitchFamily="-84" charset="0"/>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ea typeface="Times New Roman" pitchFamily="-84" charset="0"/>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Times New Roman" pitchFamily="18" charset="0"/>
          <a:ea typeface="Times New Roman" pitchFamily="-84" charset="0"/>
          <a:cs typeface="Times New Roman" pitchFamily="18"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imes New Roman" pitchFamily="18" charset="0"/>
          <a:ea typeface="Times New Roman" pitchFamily="-84" charset="0"/>
          <a:cs typeface="Times New Roman" pitchFamily="18"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Times New Roman" pitchFamily="18" charset="0"/>
          <a:ea typeface="Times New Roman" pitchFamily="-84" charset="0"/>
          <a:cs typeface="Times New Roman" pitchFamily="18"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Times New Roman" pitchFamily="-84" charset="0"/>
          <a:cs typeface="Times New Roman" pitchFamily="18"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Times New Roman" pitchFamily="-84" charset="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3" Type="http://schemas.openxmlformats.org/officeDocument/2006/relationships/hyperlink" Target="http://www.deployedmedicine.com/"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7.png"/><Relationship Id="rId7" Type="http://schemas.openxmlformats.org/officeDocument/2006/relationships/hyperlink" Target="https://www.linkedin.com/groups/12036508"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hyperlink" Target="https://www.linkedin.com/company/jointtraumasystem" TargetMode="External"/><Relationship Id="rId4" Type="http://schemas.openxmlformats.org/officeDocument/2006/relationships/image" Target="../media/image38.png"/><Relationship Id="rId9" Type="http://schemas.openxmlformats.org/officeDocument/2006/relationships/image" Target="../media/image41.jpe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www.deployedmedicine.com/market/11/content/87"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mailto:usarmy.jbsa.medcom-aisr.mbx.jts-cotccc@mail.mil"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Rectangle 4"/>
          <p:cNvSpPr>
            <a:spLocks noGrp="1" noChangeArrowheads="1"/>
          </p:cNvSpPr>
          <p:nvPr>
            <p:ph type="title"/>
          </p:nvPr>
        </p:nvSpPr>
        <p:spPr>
          <a:xfrm>
            <a:off x="1818481" y="4959927"/>
            <a:ext cx="5430838" cy="1905000"/>
          </a:xfrm>
        </p:spPr>
        <p:txBody>
          <a:bodyPr/>
          <a:lstStyle/>
          <a:p>
            <a:pPr eaLnBrk="1" hangingPunct="1"/>
            <a:r>
              <a:rPr lang="en-US" dirty="0"/>
              <a:t>Introduction to TCCC</a:t>
            </a:r>
          </a:p>
        </p:txBody>
      </p:sp>
      <p:pic>
        <p:nvPicPr>
          <p:cNvPr id="16386" name="Picture 9" descr="TCCC Logo 091104 (C)"/>
          <p:cNvPicPr>
            <a:picLocks noChangeAspect="1" noChangeArrowheads="1"/>
          </p:cNvPicPr>
          <p:nvPr/>
        </p:nvPicPr>
        <p:blipFill>
          <a:blip r:embed="rId3" cstate="print"/>
          <a:srcRect/>
          <a:stretch>
            <a:fillRect/>
          </a:stretch>
        </p:blipFill>
        <p:spPr bwMode="auto">
          <a:xfrm>
            <a:off x="2973151" y="2209800"/>
            <a:ext cx="3121498" cy="2971800"/>
          </a:xfrm>
          <a:prstGeom prst="rect">
            <a:avLst/>
          </a:prstGeom>
          <a:noFill/>
          <a:ln w="9525">
            <a:noFill/>
            <a:miter lim="800000"/>
            <a:headEnd/>
            <a:tailEnd/>
          </a:ln>
        </p:spPr>
      </p:pic>
      <p:sp>
        <p:nvSpPr>
          <p:cNvPr id="3" name="Rectangle 2"/>
          <p:cNvSpPr/>
          <p:nvPr/>
        </p:nvSpPr>
        <p:spPr>
          <a:xfrm>
            <a:off x="304800" y="465772"/>
            <a:ext cx="8458200" cy="1600438"/>
          </a:xfrm>
          <a:prstGeom prst="rect">
            <a:avLst/>
          </a:prstGeom>
        </p:spPr>
        <p:txBody>
          <a:bodyPr wrap="square">
            <a:spAutoFit/>
          </a:bodyPr>
          <a:lstStyle/>
          <a:p>
            <a:pPr algn="ctr"/>
            <a:r>
              <a:rPr lang="en-US" sz="2800" b="1" dirty="0">
                <a:latin typeface="Times New Roman" panose="02020603050405020304" pitchFamily="18" charset="0"/>
                <a:cs typeface="Times New Roman" panose="02020603050405020304" pitchFamily="18" charset="0"/>
              </a:rPr>
              <a:t>Tactical Combat Casualty Care for Medical Personnel</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August 2018</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(Based on TCCC-MP Guidelines 180801)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6A263251-B601-4A7D-9BE7-623826298FE2}" type="slidenum">
              <a:rPr lang="en-US" altLang="en-US" sz="1400"/>
              <a:pPr algn="r"/>
              <a:t>10</a:t>
            </a:fld>
            <a:endParaRPr lang="en-US" altLang="en-US" sz="1400" dirty="0"/>
          </a:p>
        </p:txBody>
      </p:sp>
      <p:sp>
        <p:nvSpPr>
          <p:cNvPr id="19459" name="Rectangle 2"/>
          <p:cNvSpPr>
            <a:spLocks noGrp="1" noChangeArrowheads="1"/>
          </p:cNvSpPr>
          <p:nvPr>
            <p:ph type="title" idx="4294967295"/>
          </p:nvPr>
        </p:nvSpPr>
        <p:spPr>
          <a:xfrm>
            <a:off x="762000" y="152400"/>
            <a:ext cx="8229600" cy="1143000"/>
          </a:xfrm>
        </p:spPr>
        <p:txBody>
          <a:bodyPr/>
          <a:lstStyle/>
          <a:p>
            <a:pPr eaLnBrk="1" hangingPunct="1"/>
            <a:r>
              <a:rPr lang="en-US" altLang="en-US" sz="4000" b="1" dirty="0"/>
              <a:t>  Battlefield Trauma Care:</a:t>
            </a:r>
            <a:br>
              <a:rPr lang="en-US" altLang="en-US" sz="4000" b="1" dirty="0"/>
            </a:br>
            <a:r>
              <a:rPr lang="en-US" altLang="en-US" sz="4000" b="1" dirty="0"/>
              <a:t>2001</a:t>
            </a:r>
          </a:p>
        </p:txBody>
      </p:sp>
      <p:sp>
        <p:nvSpPr>
          <p:cNvPr id="19460" name="Rectangle 3"/>
          <p:cNvSpPr>
            <a:spLocks noGrp="1" noChangeArrowheads="1"/>
          </p:cNvSpPr>
          <p:nvPr>
            <p:ph type="body" idx="4294967295"/>
          </p:nvPr>
        </p:nvSpPr>
        <p:spPr>
          <a:xfrm>
            <a:off x="-304800" y="1493837"/>
            <a:ext cx="9220200" cy="5287963"/>
          </a:xfrm>
        </p:spPr>
        <p:txBody>
          <a:bodyPr/>
          <a:lstStyle/>
          <a:p>
            <a:pPr lvl="1" eaLnBrk="1" hangingPunct="1">
              <a:buFontTx/>
              <a:buChar char="•"/>
            </a:pPr>
            <a:r>
              <a:rPr lang="en-US" altLang="en-US" sz="2400" b="1" dirty="0"/>
              <a:t>Based on trauma courses NOT developed for combat</a:t>
            </a:r>
          </a:p>
          <a:p>
            <a:pPr lvl="1" eaLnBrk="1" hangingPunct="1">
              <a:buFontTx/>
              <a:buChar char="•"/>
            </a:pPr>
            <a:r>
              <a:rPr lang="en-US" altLang="en-US" sz="2400" b="1" dirty="0"/>
              <a:t>Medics taught NOT to use tourniquets</a:t>
            </a:r>
          </a:p>
          <a:p>
            <a:pPr lvl="1" eaLnBrk="1" hangingPunct="1">
              <a:buFontTx/>
              <a:buChar char="•"/>
            </a:pPr>
            <a:r>
              <a:rPr lang="en-US" altLang="en-US" sz="2400" b="1" dirty="0"/>
              <a:t>No hemostatic agents</a:t>
            </a:r>
          </a:p>
          <a:p>
            <a:pPr lvl="1" eaLnBrk="1" hangingPunct="1">
              <a:buFontTx/>
              <a:buChar char="•"/>
            </a:pPr>
            <a:r>
              <a:rPr lang="en-US" altLang="en-US" sz="2400" b="1" dirty="0"/>
              <a:t>No junctional tourniquets</a:t>
            </a:r>
          </a:p>
          <a:p>
            <a:pPr lvl="1" eaLnBrk="1" hangingPunct="1">
              <a:buFontTx/>
              <a:buChar char="•"/>
            </a:pPr>
            <a:r>
              <a:rPr lang="en-US" altLang="en-US" sz="2400" b="1" dirty="0"/>
              <a:t>Large volume crystalloid fluid resuscitation for shock</a:t>
            </a:r>
          </a:p>
          <a:p>
            <a:pPr lvl="1" eaLnBrk="1" hangingPunct="1">
              <a:buFontTx/>
              <a:buChar char="•"/>
            </a:pPr>
            <a:r>
              <a:rPr lang="en-US" altLang="en-US" sz="2400" b="1" dirty="0"/>
              <a:t>Civil War-vintage technology for battlefield analgesia (IM morphine)</a:t>
            </a:r>
          </a:p>
          <a:p>
            <a:pPr lvl="1" eaLnBrk="1" hangingPunct="1">
              <a:buFontTx/>
              <a:buChar char="•"/>
            </a:pPr>
            <a:r>
              <a:rPr lang="en-US" altLang="en-US" sz="2400" b="1" dirty="0"/>
              <a:t>SOF medics – IV cutdowns for difficult venous access</a:t>
            </a:r>
          </a:p>
          <a:p>
            <a:pPr lvl="1" eaLnBrk="1" hangingPunct="1">
              <a:buFontTx/>
              <a:buChar char="•"/>
            </a:pPr>
            <a:r>
              <a:rPr lang="en-US" altLang="en-US" sz="2400" b="1" dirty="0"/>
              <a:t>No tactical context for the care rendered</a:t>
            </a:r>
          </a:p>
          <a:p>
            <a:pPr lvl="1" eaLnBrk="1" hangingPunct="1">
              <a:buFontTx/>
              <a:buChar char="•"/>
            </a:pPr>
            <a:r>
              <a:rPr lang="en-US" altLang="en-US" sz="2400" b="1" dirty="0"/>
              <a:t>2 large bore IVs on </a:t>
            </a:r>
            <a:r>
              <a:rPr lang="en-US" altLang="en-US" sz="2400" b="1" u="sng" dirty="0"/>
              <a:t>all</a:t>
            </a:r>
            <a:r>
              <a:rPr lang="en-US" altLang="en-US" sz="2400" b="1" dirty="0"/>
              <a:t> casualties with significant trauma</a:t>
            </a:r>
          </a:p>
          <a:p>
            <a:pPr lvl="1" eaLnBrk="1" hangingPunct="1">
              <a:buFontTx/>
              <a:buChar char="•"/>
            </a:pPr>
            <a:r>
              <a:rPr lang="en-US" altLang="en-US" sz="2400" b="1" dirty="0"/>
              <a:t>No focus on prevention of trauma-related coagulopathy</a:t>
            </a:r>
          </a:p>
          <a:p>
            <a:pPr lvl="1" eaLnBrk="1" hangingPunct="1">
              <a:buFontTx/>
              <a:buChar char="•"/>
            </a:pPr>
            <a:r>
              <a:rPr lang="en-US" altLang="en-US" sz="2400" b="1" dirty="0"/>
              <a:t>Heavy emphasis on endotracheal intubation </a:t>
            </a:r>
          </a:p>
          <a:p>
            <a:pPr lvl="1" eaLnBrk="1" hangingPunct="1">
              <a:buFontTx/>
              <a:buChar char="•"/>
            </a:pPr>
            <a:endParaRPr lang="en-US" altLang="en-US" sz="2400" b="1" dirty="0"/>
          </a:p>
          <a:p>
            <a:pPr lvl="1" eaLnBrk="1" hangingPunct="1"/>
            <a:endParaRPr lang="en-US" altLang="en-US" b="1" dirty="0"/>
          </a:p>
          <a:p>
            <a:pPr lvl="1" eaLnBrk="1" hangingPunct="1"/>
            <a:endParaRPr lang="en-US" altLang="en-US" dirty="0"/>
          </a:p>
        </p:txBody>
      </p:sp>
    </p:spTree>
    <p:extLst>
      <p:ext uri="{BB962C8B-B14F-4D97-AF65-F5344CB8AC3E}">
        <p14:creationId xmlns:p14="http://schemas.microsoft.com/office/powerpoint/2010/main" val="2970064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lIns="91432" tIns="45716" rIns="91432" bIns="45716"/>
          <a:lstStyle/>
          <a:p>
            <a:pPr algn="r"/>
            <a:fld id="{64445BE0-B916-46C7-ADF1-C7876FA771C4}" type="slidenum">
              <a:rPr lang="en-US" sz="1400"/>
              <a:pPr algn="r"/>
              <a:t>11</a:t>
            </a:fld>
            <a:endParaRPr lang="en-US" sz="1400" dirty="0"/>
          </a:p>
        </p:txBody>
      </p:sp>
      <p:sp>
        <p:nvSpPr>
          <p:cNvPr id="4099"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lIns="91432" tIns="45716" rIns="91432" bIns="45716"/>
          <a:lstStyle/>
          <a:p>
            <a:pPr algn="r"/>
            <a:fld id="{A020EF6E-AFAA-48A2-91C9-196E10ACF6C7}" type="slidenum">
              <a:rPr lang="en-US" sz="1400"/>
              <a:pPr algn="r"/>
              <a:t>11</a:t>
            </a:fld>
            <a:endParaRPr lang="en-US" sz="1400" dirty="0"/>
          </a:p>
        </p:txBody>
      </p:sp>
      <p:sp>
        <p:nvSpPr>
          <p:cNvPr id="4100" name="Rectangle 2"/>
          <p:cNvSpPr>
            <a:spLocks noGrp="1" noChangeArrowheads="1"/>
          </p:cNvSpPr>
          <p:nvPr>
            <p:ph type="title" idx="4294967295"/>
          </p:nvPr>
        </p:nvSpPr>
        <p:spPr>
          <a:xfrm>
            <a:off x="838200" y="199572"/>
            <a:ext cx="7772400" cy="1143000"/>
          </a:xfrm>
        </p:spPr>
        <p:txBody>
          <a:bodyPr/>
          <a:lstStyle/>
          <a:p>
            <a:pPr eaLnBrk="1" hangingPunct="1"/>
            <a:r>
              <a:rPr lang="en-US" b="1" dirty="0"/>
              <a:t>    Tourniquets: The Primary Driver for TCCC</a:t>
            </a:r>
          </a:p>
        </p:txBody>
      </p:sp>
      <p:sp>
        <p:nvSpPr>
          <p:cNvPr id="4101" name="Rectangle 3"/>
          <p:cNvSpPr>
            <a:spLocks noGrp="1" noChangeArrowheads="1"/>
          </p:cNvSpPr>
          <p:nvPr>
            <p:ph type="body" idx="4294967295"/>
          </p:nvPr>
        </p:nvSpPr>
        <p:spPr>
          <a:xfrm>
            <a:off x="228600" y="1524000"/>
            <a:ext cx="8610600" cy="5334000"/>
          </a:xfrm>
        </p:spPr>
        <p:txBody>
          <a:bodyPr/>
          <a:lstStyle/>
          <a:p>
            <a:pPr eaLnBrk="1" hangingPunct="1">
              <a:lnSpc>
                <a:spcPct val="80000"/>
              </a:lnSpc>
              <a:buFont typeface="Wingdings" pitchFamily="2" charset="2"/>
              <a:buNone/>
            </a:pPr>
            <a:endParaRPr lang="en-US" sz="2000" b="1" dirty="0"/>
          </a:p>
          <a:p>
            <a:pPr eaLnBrk="1" hangingPunct="1">
              <a:lnSpc>
                <a:spcPct val="80000"/>
              </a:lnSpc>
              <a:buFontTx/>
              <a:buNone/>
            </a:pPr>
            <a:r>
              <a:rPr lang="en-US" sz="3000" b="1" dirty="0"/>
              <a:t>“The striking feature was to see healthy young Americans with a </a:t>
            </a:r>
            <a:r>
              <a:rPr lang="en-US" sz="3000" b="1" dirty="0">
                <a:solidFill>
                  <a:srgbClr val="FF3300"/>
                </a:solidFill>
              </a:rPr>
              <a:t>single injury of the distal extremity</a:t>
            </a:r>
            <a:r>
              <a:rPr lang="en-US" sz="3000" b="1" dirty="0"/>
              <a:t> arrive at the magnificently equipped field hospital, usually within hours, but </a:t>
            </a:r>
            <a:r>
              <a:rPr lang="en-US" sz="3000" b="1" dirty="0">
                <a:solidFill>
                  <a:srgbClr val="FF3300"/>
                </a:solidFill>
              </a:rPr>
              <a:t>dead on arrival</a:t>
            </a:r>
            <a:r>
              <a:rPr lang="en-US" sz="3000" b="1" dirty="0"/>
              <a:t>. In fact there were </a:t>
            </a:r>
            <a:r>
              <a:rPr lang="en-US" sz="3000" b="1" dirty="0">
                <a:solidFill>
                  <a:srgbClr val="FF3300"/>
                </a:solidFill>
              </a:rPr>
              <a:t>193 deaths </a:t>
            </a:r>
            <a:r>
              <a:rPr lang="en-US" sz="3000" b="1" dirty="0"/>
              <a:t>due to wounds of the upper and lower extremities, …… of the 2600.”</a:t>
            </a:r>
          </a:p>
        </p:txBody>
      </p:sp>
      <p:sp>
        <p:nvSpPr>
          <p:cNvPr id="4102" name="Text Box 5"/>
          <p:cNvSpPr txBox="1">
            <a:spLocks noChangeArrowheads="1"/>
          </p:cNvSpPr>
          <p:nvPr/>
        </p:nvSpPr>
        <p:spPr bwMode="auto">
          <a:xfrm>
            <a:off x="4479925" y="6477000"/>
            <a:ext cx="187325" cy="517525"/>
          </a:xfrm>
          <a:prstGeom prst="rect">
            <a:avLst/>
          </a:prstGeom>
          <a:noFill/>
          <a:ln w="9525" algn="ctr">
            <a:noFill/>
            <a:miter lim="800000"/>
            <a:headEnd/>
            <a:tailEnd/>
          </a:ln>
        </p:spPr>
        <p:txBody>
          <a:bodyPr wrap="none">
            <a:spAutoFit/>
          </a:bodyPr>
          <a:lstStyle/>
          <a:p>
            <a:endParaRPr lang="en-US" sz="1400" b="1" i="1" dirty="0"/>
          </a:p>
          <a:p>
            <a:endParaRPr lang="en-US" sz="1400" dirty="0"/>
          </a:p>
        </p:txBody>
      </p:sp>
      <p:sp>
        <p:nvSpPr>
          <p:cNvPr id="4103" name="Text Box 7"/>
          <p:cNvSpPr txBox="1">
            <a:spLocks noChangeArrowheads="1"/>
          </p:cNvSpPr>
          <p:nvPr/>
        </p:nvSpPr>
        <p:spPr bwMode="auto">
          <a:xfrm>
            <a:off x="4684290" y="4579203"/>
            <a:ext cx="3105337" cy="830997"/>
          </a:xfrm>
          <a:prstGeom prst="rect">
            <a:avLst/>
          </a:prstGeom>
          <a:noFill/>
          <a:ln w="9525" algn="ctr">
            <a:noFill/>
            <a:miter lim="800000"/>
            <a:headEnd/>
            <a:tailEnd/>
          </a:ln>
        </p:spPr>
        <p:txBody>
          <a:bodyPr wrap="none">
            <a:spAutoFit/>
          </a:bodyPr>
          <a:lstStyle/>
          <a:p>
            <a:r>
              <a:rPr lang="en-US" sz="2400" b="1" i="1" dirty="0"/>
              <a:t>CAPT J.S. Maughon</a:t>
            </a:r>
          </a:p>
          <a:p>
            <a:r>
              <a:rPr lang="en-US" sz="2400" b="1" i="1" dirty="0"/>
              <a:t> Mil Med 1970</a:t>
            </a:r>
          </a:p>
        </p:txBody>
      </p:sp>
      <p:sp>
        <p:nvSpPr>
          <p:cNvPr id="8" name="TextBox 7"/>
          <p:cNvSpPr txBox="1"/>
          <p:nvPr/>
        </p:nvSpPr>
        <p:spPr>
          <a:xfrm>
            <a:off x="228600" y="5489138"/>
            <a:ext cx="8763000" cy="1292662"/>
          </a:xfrm>
          <a:prstGeom prst="rect">
            <a:avLst/>
          </a:prstGeom>
          <a:solidFill>
            <a:srgbClr val="FF0000">
              <a:alpha val="94000"/>
            </a:srgbClr>
          </a:solidFill>
          <a:ln w="25400">
            <a:solidFill>
              <a:schemeClr val="tx1"/>
            </a:solidFill>
          </a:ln>
        </p:spPr>
        <p:txBody>
          <a:bodyPr wrap="square" rtlCol="0">
            <a:spAutoFit/>
          </a:bodyPr>
          <a:lstStyle/>
          <a:p>
            <a:pPr algn="l"/>
            <a:r>
              <a:rPr lang="en-US" sz="2600" b="1" dirty="0"/>
              <a:t>*  E</a:t>
            </a:r>
            <a:r>
              <a:rPr lang="en-US" sz="2600" b="1" u="sng" dirty="0"/>
              <a:t>xtremity hemorrhage math in Vietnam:</a:t>
            </a:r>
          </a:p>
          <a:p>
            <a:pPr algn="l"/>
            <a:r>
              <a:rPr lang="en-US" sz="2600" b="1" dirty="0"/>
              <a:t>   193 of 2600 = 7.4% x 46,233 fatalities = 3,421</a:t>
            </a:r>
          </a:p>
          <a:p>
            <a:pPr algn="l"/>
            <a:r>
              <a:rPr lang="en-US" sz="2600" b="1" dirty="0"/>
              <a:t>   preventable US deaths from extremity hemorrhage</a:t>
            </a:r>
          </a:p>
        </p:txBody>
      </p:sp>
    </p:spTree>
    <p:extLst>
      <p:ext uri="{BB962C8B-B14F-4D97-AF65-F5344CB8AC3E}">
        <p14:creationId xmlns:p14="http://schemas.microsoft.com/office/powerpoint/2010/main" val="1127651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rrowheads="1"/>
          </p:cNvSpPr>
          <p:nvPr>
            <p:ph type="title"/>
          </p:nvPr>
        </p:nvSpPr>
        <p:spPr>
          <a:xfrm>
            <a:off x="1676400" y="0"/>
            <a:ext cx="7239000" cy="1401763"/>
          </a:xfrm>
        </p:spPr>
        <p:txBody>
          <a:bodyPr/>
          <a:lstStyle/>
          <a:p>
            <a:pPr eaLnBrk="1" hangingPunct="1"/>
            <a:r>
              <a:rPr lang="en-US" dirty="0"/>
              <a:t>Different Trauma Requires Different Care Strategies</a:t>
            </a:r>
          </a:p>
        </p:txBody>
      </p:sp>
      <p:sp>
        <p:nvSpPr>
          <p:cNvPr id="43010" name="Rectangle 3"/>
          <p:cNvSpPr>
            <a:spLocks noGrp="1" noChangeArrowheads="1"/>
          </p:cNvSpPr>
          <p:nvPr>
            <p:ph idx="1"/>
          </p:nvPr>
        </p:nvSpPr>
        <p:spPr>
          <a:xfrm>
            <a:off x="228600" y="1905000"/>
            <a:ext cx="8229600" cy="4114800"/>
          </a:xfrm>
        </p:spPr>
        <p:txBody>
          <a:bodyPr/>
          <a:lstStyle/>
          <a:p>
            <a:pPr eaLnBrk="1" hangingPunct="1">
              <a:lnSpc>
                <a:spcPct val="90000"/>
              </a:lnSpc>
            </a:pPr>
            <a:r>
              <a:rPr lang="en-US" sz="2600" b="1" dirty="0"/>
              <a:t>It is intuitive that combat and civilian trauma are different, BUT…</a:t>
            </a:r>
          </a:p>
          <a:p>
            <a:pPr eaLnBrk="1" hangingPunct="1">
              <a:lnSpc>
                <a:spcPct val="90000"/>
              </a:lnSpc>
            </a:pPr>
            <a:r>
              <a:rPr lang="en-US" sz="2600" b="1" dirty="0"/>
              <a:t>It is difficult to devise and implement needed changes.</a:t>
            </a:r>
          </a:p>
          <a:p>
            <a:pPr eaLnBrk="1" hangingPunct="1">
              <a:lnSpc>
                <a:spcPct val="90000"/>
              </a:lnSpc>
            </a:pPr>
            <a:r>
              <a:rPr lang="en-US" sz="2600" b="1" dirty="0"/>
              <a:t>No one group of medical professionals has all of the necessary skills and experience. </a:t>
            </a:r>
          </a:p>
          <a:p>
            <a:pPr eaLnBrk="1" hangingPunct="1">
              <a:lnSpc>
                <a:spcPct val="90000"/>
              </a:lnSpc>
            </a:pPr>
            <a:r>
              <a:rPr lang="en-US" sz="2600" b="1" dirty="0">
                <a:solidFill>
                  <a:srgbClr val="FF0000"/>
                </a:solidFill>
              </a:rPr>
              <a:t>Trauma docs and combat medical personnel have different skill sets. </a:t>
            </a:r>
            <a:r>
              <a:rPr lang="en-US" sz="2600" b="1" u="sng" dirty="0">
                <a:solidFill>
                  <a:srgbClr val="FF0000"/>
                </a:solidFill>
              </a:rPr>
              <a:t>Both</a:t>
            </a:r>
            <a:r>
              <a:rPr lang="en-US" sz="2600" b="1" dirty="0">
                <a:solidFill>
                  <a:srgbClr val="FF0000"/>
                </a:solidFill>
              </a:rPr>
              <a:t> are needed to optimize battlefield trauma care strategies.</a:t>
            </a:r>
          </a:p>
          <a:p>
            <a:pPr eaLnBrk="1" hangingPunct="1">
              <a:lnSpc>
                <a:spcPct val="90000"/>
              </a:lnSpc>
            </a:pPr>
            <a:r>
              <a:rPr lang="en-US" sz="2600" b="1" dirty="0"/>
              <a:t>Tourniquets are one striking example of how battlefield trauma care has sometimes been slow to change.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idx="4294967295"/>
          </p:nvPr>
        </p:nvSpPr>
        <p:spPr>
          <a:xfrm>
            <a:off x="1447800" y="76200"/>
            <a:ext cx="7696200" cy="1295400"/>
          </a:xfrm>
        </p:spPr>
        <p:txBody>
          <a:bodyPr lIns="91432" tIns="45716" rIns="91432" bIns="45716" rtlCol="0">
            <a:normAutofit fontScale="90000"/>
          </a:bodyPr>
          <a:lstStyle/>
          <a:p>
            <a:pPr eaLnBrk="1" fontAlgn="auto" hangingPunct="1">
              <a:spcAft>
                <a:spcPts val="0"/>
              </a:spcAft>
              <a:defRPr/>
            </a:pPr>
            <a:r>
              <a:rPr lang="en-US" sz="4400" dirty="0">
                <a:ea typeface="+mj-ea"/>
              </a:rPr>
              <a:t>Prehospital Trauma Care: </a:t>
            </a:r>
            <a:br>
              <a:rPr lang="en-US" sz="4400" dirty="0">
                <a:ea typeface="+mj-ea"/>
              </a:rPr>
            </a:br>
            <a:r>
              <a:rPr lang="en-US" sz="4400" dirty="0">
                <a:ea typeface="+mj-ea"/>
              </a:rPr>
              <a:t>Military vs. Civilian </a:t>
            </a:r>
            <a:r>
              <a:rPr lang="en-US" b="0" dirty="0">
                <a:ea typeface="+mj-ea"/>
              </a:rPr>
              <a:t>               </a:t>
            </a:r>
          </a:p>
        </p:txBody>
      </p:sp>
      <p:sp>
        <p:nvSpPr>
          <p:cNvPr id="38914" name="Rectangle 3"/>
          <p:cNvSpPr>
            <a:spLocks noGrp="1" noChangeArrowheads="1"/>
          </p:cNvSpPr>
          <p:nvPr>
            <p:ph type="body" sz="half" idx="4294967295"/>
          </p:nvPr>
        </p:nvSpPr>
        <p:spPr>
          <a:xfrm>
            <a:off x="152400" y="1874838"/>
            <a:ext cx="8686800" cy="4525962"/>
          </a:xfrm>
        </p:spPr>
        <p:txBody>
          <a:bodyPr lIns="91432" tIns="45716" rIns="91432" bIns="45716"/>
          <a:lstStyle/>
          <a:p>
            <a:pPr eaLnBrk="1" hangingPunct="1">
              <a:lnSpc>
                <a:spcPct val="90000"/>
              </a:lnSpc>
            </a:pPr>
            <a:r>
              <a:rPr lang="en-US" sz="2800" b="1" dirty="0"/>
              <a:t>Hostile fire</a:t>
            </a:r>
          </a:p>
          <a:p>
            <a:pPr eaLnBrk="1" hangingPunct="1">
              <a:lnSpc>
                <a:spcPct val="90000"/>
              </a:lnSpc>
            </a:pPr>
            <a:r>
              <a:rPr lang="en-US" sz="2800" b="1" dirty="0"/>
              <a:t>Darkness</a:t>
            </a:r>
          </a:p>
          <a:p>
            <a:pPr eaLnBrk="1" hangingPunct="1">
              <a:lnSpc>
                <a:spcPct val="90000"/>
              </a:lnSpc>
            </a:pPr>
            <a:r>
              <a:rPr lang="en-US" sz="2800" b="1" dirty="0"/>
              <a:t>Environmental extremes</a:t>
            </a:r>
          </a:p>
          <a:p>
            <a:pPr eaLnBrk="1" hangingPunct="1">
              <a:lnSpc>
                <a:spcPct val="90000"/>
              </a:lnSpc>
            </a:pPr>
            <a:r>
              <a:rPr lang="en-US" sz="2800" b="1" dirty="0"/>
              <a:t>Different wounding </a:t>
            </a:r>
          </a:p>
          <a:p>
            <a:pPr eaLnBrk="1" hangingPunct="1">
              <a:lnSpc>
                <a:spcPct val="90000"/>
              </a:lnSpc>
              <a:buFontTx/>
              <a:buNone/>
            </a:pPr>
            <a:r>
              <a:rPr lang="en-US" sz="2800" b="1" dirty="0"/>
              <a:t>       epidemiology</a:t>
            </a:r>
          </a:p>
          <a:p>
            <a:pPr eaLnBrk="1" hangingPunct="1">
              <a:lnSpc>
                <a:spcPct val="90000"/>
              </a:lnSpc>
            </a:pPr>
            <a:r>
              <a:rPr lang="en-US" sz="2800" b="1" dirty="0"/>
              <a:t>Limited equipment</a:t>
            </a:r>
          </a:p>
          <a:p>
            <a:pPr eaLnBrk="1" hangingPunct="1">
              <a:lnSpc>
                <a:spcPct val="90000"/>
              </a:lnSpc>
            </a:pPr>
            <a:r>
              <a:rPr lang="en-US" sz="2800" b="1" dirty="0"/>
              <a:t>Need for tactical maneuver</a:t>
            </a:r>
          </a:p>
          <a:p>
            <a:pPr eaLnBrk="1" hangingPunct="1">
              <a:lnSpc>
                <a:spcPct val="90000"/>
              </a:lnSpc>
            </a:pPr>
            <a:r>
              <a:rPr lang="en-US" sz="2800" b="1" dirty="0"/>
              <a:t>Long delays to hospital care</a:t>
            </a:r>
          </a:p>
          <a:p>
            <a:pPr eaLnBrk="1" hangingPunct="1">
              <a:lnSpc>
                <a:spcPct val="90000"/>
              </a:lnSpc>
            </a:pPr>
            <a:r>
              <a:rPr lang="en-US" sz="2800" b="1" dirty="0"/>
              <a:t>Different medic training and experience</a:t>
            </a:r>
          </a:p>
          <a:p>
            <a:pPr eaLnBrk="1" hangingPunct="1">
              <a:lnSpc>
                <a:spcPct val="90000"/>
              </a:lnSpc>
              <a:buFontTx/>
              <a:buNone/>
            </a:pPr>
            <a:endParaRPr lang="en-US" sz="2800" b="1" dirty="0"/>
          </a:p>
          <a:p>
            <a:pPr eaLnBrk="1" hangingPunct="1">
              <a:lnSpc>
                <a:spcPct val="90000"/>
              </a:lnSpc>
            </a:pPr>
            <a:endParaRPr lang="en-US" sz="2000" b="1" dirty="0"/>
          </a:p>
        </p:txBody>
      </p:sp>
      <p:sp>
        <p:nvSpPr>
          <p:cNvPr id="38915" name="Text Box 5"/>
          <p:cNvSpPr txBox="1">
            <a:spLocks noChangeArrowheads="1"/>
          </p:cNvSpPr>
          <p:nvPr/>
        </p:nvSpPr>
        <p:spPr bwMode="auto">
          <a:xfrm>
            <a:off x="4167188" y="6537325"/>
            <a:ext cx="187325" cy="473075"/>
          </a:xfrm>
          <a:prstGeom prst="rect">
            <a:avLst/>
          </a:prstGeom>
          <a:noFill/>
          <a:ln w="9525">
            <a:noFill/>
            <a:miter lim="800000"/>
            <a:headEnd/>
            <a:tailEnd/>
          </a:ln>
        </p:spPr>
        <p:txBody>
          <a:bodyPr wrap="none">
            <a:spAutoFit/>
          </a:bodyPr>
          <a:lstStyle/>
          <a:p>
            <a:pPr algn="ctr"/>
            <a:endParaRPr lang="en-US" sz="1400" b="1" i="1" dirty="0">
              <a:latin typeface="Arial" charset="0"/>
            </a:endParaRPr>
          </a:p>
          <a:p>
            <a:pPr algn="ctr"/>
            <a:endParaRPr lang="en-US" sz="1100" dirty="0">
              <a:latin typeface="Arial" charset="0"/>
            </a:endParaRPr>
          </a:p>
        </p:txBody>
      </p:sp>
      <p:pic>
        <p:nvPicPr>
          <p:cNvPr id="38916" name="Picture 6" descr="NL4 Blast 3"/>
          <p:cNvPicPr>
            <a:picLocks noChangeAspect="1" noChangeArrowheads="1"/>
          </p:cNvPicPr>
          <p:nvPr/>
        </p:nvPicPr>
        <p:blipFill>
          <a:blip r:embed="rId3" cstate="print"/>
          <a:srcRect/>
          <a:stretch>
            <a:fillRect/>
          </a:stretch>
        </p:blipFill>
        <p:spPr bwMode="auto">
          <a:xfrm>
            <a:off x="5181600" y="1676400"/>
            <a:ext cx="3708400" cy="27813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idx="1"/>
          </p:nvPr>
        </p:nvSpPr>
        <p:spPr>
          <a:xfrm>
            <a:off x="1700213" y="19050"/>
            <a:ext cx="7543800" cy="1600200"/>
          </a:xfrm>
        </p:spPr>
        <p:txBody>
          <a:bodyPr lIns="90480" tIns="44446" rIns="90480" bIns="44446"/>
          <a:lstStyle/>
          <a:p>
            <a:pPr eaLnBrk="1" hangingPunct="1">
              <a:buFontTx/>
              <a:buNone/>
            </a:pPr>
            <a:r>
              <a:rPr lang="en-US" sz="4400" b="1" dirty="0"/>
              <a:t>   Tactical Combat Casualty Care in Special Operations</a:t>
            </a:r>
            <a:endParaRPr lang="en-US" b="1" dirty="0"/>
          </a:p>
        </p:txBody>
      </p:sp>
      <p:pic>
        <p:nvPicPr>
          <p:cNvPr id="55298" name="Picture 3" descr="militarymed"/>
          <p:cNvPicPr>
            <a:picLocks noChangeAspect="1" noChangeArrowheads="1"/>
          </p:cNvPicPr>
          <p:nvPr/>
        </p:nvPicPr>
        <p:blipFill>
          <a:blip r:embed="rId3" cstate="print"/>
          <a:srcRect/>
          <a:stretch>
            <a:fillRect/>
          </a:stretch>
        </p:blipFill>
        <p:spPr bwMode="auto">
          <a:xfrm>
            <a:off x="198438" y="2514600"/>
            <a:ext cx="3001962" cy="4191000"/>
          </a:xfrm>
          <a:prstGeom prst="rect">
            <a:avLst/>
          </a:prstGeom>
          <a:noFill/>
          <a:ln w="9525">
            <a:noFill/>
            <a:miter lim="800000"/>
            <a:headEnd/>
            <a:tailEnd/>
          </a:ln>
        </p:spPr>
      </p:pic>
      <p:sp>
        <p:nvSpPr>
          <p:cNvPr id="55299" name="Text Box 4"/>
          <p:cNvSpPr txBox="1">
            <a:spLocks noChangeArrowheads="1"/>
          </p:cNvSpPr>
          <p:nvPr/>
        </p:nvSpPr>
        <p:spPr bwMode="auto">
          <a:xfrm>
            <a:off x="3200400" y="3352800"/>
            <a:ext cx="5943600" cy="1066800"/>
          </a:xfrm>
          <a:prstGeom prst="rect">
            <a:avLst/>
          </a:prstGeom>
          <a:noFill/>
          <a:ln w="9525">
            <a:noFill/>
            <a:miter lim="800000"/>
            <a:headEnd/>
            <a:tailEnd/>
          </a:ln>
        </p:spPr>
        <p:txBody>
          <a:bodyPr lIns="91432" tIns="45716" rIns="91432" bIns="45716">
            <a:spAutoFit/>
          </a:bodyPr>
          <a:lstStyle/>
          <a:p>
            <a:pPr algn="ctr"/>
            <a:r>
              <a:rPr lang="en-US" sz="3200" b="1" dirty="0">
                <a:latin typeface="Arial" charset="0"/>
              </a:rPr>
              <a:t>Military Medicine Supplement</a:t>
            </a:r>
          </a:p>
          <a:p>
            <a:pPr algn="ctr"/>
            <a:r>
              <a:rPr lang="en-US" sz="3200" b="1" dirty="0">
                <a:latin typeface="Arial" charset="0"/>
              </a:rPr>
              <a:t>August 1996</a:t>
            </a:r>
          </a:p>
        </p:txBody>
      </p:sp>
      <p:sp>
        <p:nvSpPr>
          <p:cNvPr id="55300" name="Text Box 5"/>
          <p:cNvSpPr txBox="1">
            <a:spLocks noChangeArrowheads="1"/>
          </p:cNvSpPr>
          <p:nvPr/>
        </p:nvSpPr>
        <p:spPr bwMode="auto">
          <a:xfrm>
            <a:off x="3581400" y="4953000"/>
            <a:ext cx="5214938" cy="1066800"/>
          </a:xfrm>
          <a:prstGeom prst="rect">
            <a:avLst/>
          </a:prstGeom>
          <a:noFill/>
          <a:ln w="9525">
            <a:noFill/>
            <a:miter lim="800000"/>
            <a:headEnd/>
            <a:tailEnd/>
          </a:ln>
        </p:spPr>
        <p:txBody>
          <a:bodyPr wrap="none">
            <a:spAutoFit/>
          </a:bodyPr>
          <a:lstStyle/>
          <a:p>
            <a:pPr algn="ctr" eaLnBrk="0" hangingPunct="0"/>
            <a:r>
              <a:rPr lang="en-US" sz="3200" b="1" i="1" dirty="0"/>
              <a:t>Trauma care guidelines </a:t>
            </a:r>
          </a:p>
          <a:p>
            <a:pPr algn="ctr" eaLnBrk="0" hangingPunct="0"/>
            <a:r>
              <a:rPr lang="en-US" sz="3200" b="1" i="1" dirty="0"/>
              <a:t>customized for the battlefield</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rrowheads="1"/>
          </p:cNvSpPr>
          <p:nvPr>
            <p:ph type="title"/>
          </p:nvPr>
        </p:nvSpPr>
        <p:spPr>
          <a:xfrm>
            <a:off x="2057400" y="228600"/>
            <a:ext cx="6781800" cy="1143000"/>
          </a:xfrm>
        </p:spPr>
        <p:txBody>
          <a:bodyPr/>
          <a:lstStyle/>
          <a:p>
            <a:pPr eaLnBrk="1" hangingPunct="1"/>
            <a:r>
              <a:rPr lang="en-US" sz="4800" dirty="0"/>
              <a:t>Extremity Hemorrhage</a:t>
            </a:r>
          </a:p>
        </p:txBody>
      </p:sp>
      <p:pic>
        <p:nvPicPr>
          <p:cNvPr id="2" name="1 Intro  Video 2 - Femoral Bleeding">
            <a:hlinkClick r:id="" action="ppaction://media"/>
            <a:extLst>
              <a:ext uri="{FF2B5EF4-FFF2-40B4-BE49-F238E27FC236}">
                <a16:creationId xmlns:a16="http://schemas.microsoft.com/office/drawing/2014/main" id="{91D05EF4-5340-4ECD-A909-AEFC30CFB4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2362" y="1905000"/>
            <a:ext cx="6059276" cy="413132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p:cNvSpPr>
          <p:nvPr>
            <p:ph type="title"/>
          </p:nvPr>
        </p:nvSpPr>
        <p:spPr>
          <a:xfrm>
            <a:off x="1981200" y="152400"/>
            <a:ext cx="6781800" cy="1143000"/>
          </a:xfrm>
        </p:spPr>
        <p:txBody>
          <a:bodyPr/>
          <a:lstStyle/>
          <a:p>
            <a:pPr eaLnBrk="1" hangingPunct="1"/>
            <a:r>
              <a:rPr lang="en-US" sz="4400" dirty="0"/>
              <a:t>Junctional Hemorrhage</a:t>
            </a:r>
          </a:p>
        </p:txBody>
      </p:sp>
      <p:sp>
        <p:nvSpPr>
          <p:cNvPr id="68610" name="Rectangle 3"/>
          <p:cNvSpPr>
            <a:spLocks noGrp="1"/>
          </p:cNvSpPr>
          <p:nvPr>
            <p:ph type="body" idx="1"/>
          </p:nvPr>
        </p:nvSpPr>
        <p:spPr>
          <a:xfrm>
            <a:off x="304800" y="5608638"/>
            <a:ext cx="8534400" cy="1173162"/>
          </a:xfrm>
        </p:spPr>
        <p:txBody>
          <a:bodyPr/>
          <a:lstStyle/>
          <a:p>
            <a:pPr eaLnBrk="1" hangingPunct="1">
              <a:buFont typeface="Arial" charset="0"/>
              <a:buNone/>
            </a:pPr>
            <a:r>
              <a:rPr lang="en-US" b="1" dirty="0"/>
              <a:t>These types of wounds are often caused by IEDs and may result in junctional hemorrhage.</a:t>
            </a:r>
          </a:p>
        </p:txBody>
      </p:sp>
      <p:pic>
        <p:nvPicPr>
          <p:cNvPr id="68611" name="Picture 7" descr="TCCC 24"/>
          <p:cNvPicPr>
            <a:picLocks noChangeAspect="1" noChangeArrowheads="1"/>
          </p:cNvPicPr>
          <p:nvPr/>
        </p:nvPicPr>
        <p:blipFill>
          <a:blip r:embed="rId3" cstate="print"/>
          <a:srcRect/>
          <a:stretch>
            <a:fillRect/>
          </a:stretch>
        </p:blipFill>
        <p:spPr bwMode="auto">
          <a:xfrm>
            <a:off x="1981200" y="1485900"/>
            <a:ext cx="5105400" cy="382905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rrowheads="1"/>
          </p:cNvSpPr>
          <p:nvPr>
            <p:ph type="title"/>
          </p:nvPr>
        </p:nvSpPr>
        <p:spPr>
          <a:xfrm>
            <a:off x="838200" y="0"/>
            <a:ext cx="8229600" cy="1143000"/>
          </a:xfrm>
        </p:spPr>
        <p:txBody>
          <a:bodyPr/>
          <a:lstStyle/>
          <a:p>
            <a:pPr eaLnBrk="1" hangingPunct="1"/>
            <a:r>
              <a:rPr lang="en-US" dirty="0"/>
              <a:t>Tension Pneumothorax</a:t>
            </a:r>
          </a:p>
        </p:txBody>
      </p:sp>
      <p:pic>
        <p:nvPicPr>
          <p:cNvPr id="71682" name="Picture 3"/>
          <p:cNvPicPr>
            <a:picLocks noChangeAspect="1" noChangeArrowheads="1"/>
          </p:cNvPicPr>
          <p:nvPr/>
        </p:nvPicPr>
        <p:blipFill>
          <a:blip r:embed="rId3" cstate="print"/>
          <a:srcRect/>
          <a:stretch>
            <a:fillRect/>
          </a:stretch>
        </p:blipFill>
        <p:spPr bwMode="auto">
          <a:xfrm>
            <a:off x="1936750" y="1447800"/>
            <a:ext cx="5378450" cy="4648200"/>
          </a:xfrm>
          <a:prstGeom prst="rect">
            <a:avLst/>
          </a:prstGeom>
          <a:noFill/>
          <a:ln w="9525">
            <a:noFill/>
            <a:miter lim="800000"/>
            <a:headEnd/>
            <a:tailEnd/>
          </a:ln>
        </p:spPr>
      </p:pic>
      <p:sp>
        <p:nvSpPr>
          <p:cNvPr id="71683" name="Rectangle 5"/>
          <p:cNvSpPr>
            <a:spLocks noChangeArrowheads="1"/>
          </p:cNvSpPr>
          <p:nvPr/>
        </p:nvSpPr>
        <p:spPr bwMode="auto">
          <a:xfrm>
            <a:off x="0" y="3048000"/>
            <a:ext cx="2514600" cy="1311275"/>
          </a:xfrm>
          <a:prstGeom prst="rect">
            <a:avLst/>
          </a:prstGeom>
          <a:noFill/>
          <a:ln w="9525">
            <a:noFill/>
            <a:miter lim="800000"/>
            <a:headEnd/>
            <a:tailEnd/>
          </a:ln>
        </p:spPr>
        <p:txBody>
          <a:bodyPr>
            <a:spAutoFit/>
          </a:bodyPr>
          <a:lstStyle/>
          <a:p>
            <a:r>
              <a:rPr lang="en-US" sz="2000" b="1" dirty="0">
                <a:latin typeface="Times New Roman" pitchFamily="18" charset="0"/>
              </a:rPr>
              <a:t>Air escapes from injured lung – pressure builds </a:t>
            </a:r>
          </a:p>
          <a:p>
            <a:r>
              <a:rPr lang="en-US" sz="2000" b="1" dirty="0">
                <a:latin typeface="Times New Roman" pitchFamily="18" charset="0"/>
              </a:rPr>
              <a:t>up in chest</a:t>
            </a:r>
          </a:p>
        </p:txBody>
      </p:sp>
      <p:sp>
        <p:nvSpPr>
          <p:cNvPr id="71684" name="AutoShape 6"/>
          <p:cNvSpPr>
            <a:spLocks noChangeArrowheads="1"/>
          </p:cNvSpPr>
          <p:nvPr/>
        </p:nvSpPr>
        <p:spPr bwMode="auto">
          <a:xfrm>
            <a:off x="1676400" y="4648200"/>
            <a:ext cx="1371600" cy="304800"/>
          </a:xfrm>
          <a:prstGeom prst="rightArrow">
            <a:avLst>
              <a:gd name="adj1" fmla="val 50000"/>
              <a:gd name="adj2" fmla="val 56250"/>
            </a:avLst>
          </a:prstGeom>
          <a:solidFill>
            <a:srgbClr val="FFFF00"/>
          </a:solidFill>
          <a:ln w="12700">
            <a:solidFill>
              <a:schemeClr val="tx1"/>
            </a:solidFill>
            <a:miter lim="800000"/>
            <a:headEnd/>
            <a:tailEnd/>
          </a:ln>
        </p:spPr>
        <p:txBody>
          <a:bodyPr wrap="none" anchor="ctr"/>
          <a:lstStyle/>
          <a:p>
            <a:pPr algn="ctr" eaLnBrk="0" hangingPunct="0">
              <a:spcBef>
                <a:spcPct val="50000"/>
              </a:spcBef>
            </a:pPr>
            <a:endParaRPr lang="en-US" sz="2000" b="1" dirty="0">
              <a:solidFill>
                <a:srgbClr val="FFFF00"/>
              </a:solidFill>
              <a:latin typeface="Times New Roman" pitchFamily="18" charset="0"/>
            </a:endParaRPr>
          </a:p>
          <a:p>
            <a:pPr algn="ctr"/>
            <a:endParaRPr lang="en-US" sz="2400" dirty="0">
              <a:latin typeface="Times New Roman" pitchFamily="18" charset="0"/>
            </a:endParaRPr>
          </a:p>
        </p:txBody>
      </p:sp>
      <p:sp>
        <p:nvSpPr>
          <p:cNvPr id="71685" name="AutoShape 7"/>
          <p:cNvSpPr>
            <a:spLocks noChangeArrowheads="1"/>
          </p:cNvSpPr>
          <p:nvPr/>
        </p:nvSpPr>
        <p:spPr bwMode="auto">
          <a:xfrm>
            <a:off x="5562600" y="5181600"/>
            <a:ext cx="304800" cy="914400"/>
          </a:xfrm>
          <a:prstGeom prst="upArrow">
            <a:avLst>
              <a:gd name="adj1" fmla="val 50000"/>
              <a:gd name="adj2" fmla="val 75000"/>
            </a:avLst>
          </a:prstGeom>
          <a:solidFill>
            <a:srgbClr val="FF0000"/>
          </a:solidFill>
          <a:ln w="12700">
            <a:solidFill>
              <a:schemeClr val="tx1"/>
            </a:solidFill>
            <a:miter lim="800000"/>
            <a:headEnd/>
            <a:tailEnd/>
          </a:ln>
        </p:spPr>
        <p:txBody>
          <a:bodyPr wrap="none" anchor="ctr"/>
          <a:lstStyle/>
          <a:p>
            <a:pPr eaLnBrk="0" hangingPunct="0"/>
            <a:endParaRPr lang="en-US" dirty="0"/>
          </a:p>
        </p:txBody>
      </p:sp>
      <p:sp>
        <p:nvSpPr>
          <p:cNvPr id="71686" name="Rectangle 8"/>
          <p:cNvSpPr>
            <a:spLocks noChangeArrowheads="1"/>
          </p:cNvSpPr>
          <p:nvPr/>
        </p:nvSpPr>
        <p:spPr bwMode="auto">
          <a:xfrm>
            <a:off x="3962400" y="6019800"/>
            <a:ext cx="3352800" cy="701675"/>
          </a:xfrm>
          <a:prstGeom prst="rect">
            <a:avLst/>
          </a:prstGeom>
          <a:noFill/>
          <a:ln w="9525">
            <a:noFill/>
            <a:miter lim="800000"/>
            <a:headEnd/>
            <a:tailEnd/>
          </a:ln>
        </p:spPr>
        <p:txBody>
          <a:bodyPr>
            <a:spAutoFit/>
          </a:bodyPr>
          <a:lstStyle/>
          <a:p>
            <a:pPr algn="ctr" eaLnBrk="0" hangingPunct="0">
              <a:spcBef>
                <a:spcPct val="50000"/>
              </a:spcBef>
            </a:pPr>
            <a:r>
              <a:rPr lang="en-US" sz="2000" b="1" dirty="0">
                <a:latin typeface="Times New Roman" pitchFamily="18" charset="0"/>
              </a:rPr>
              <a:t>Heart compressed - not able to pump well</a:t>
            </a:r>
          </a:p>
        </p:txBody>
      </p:sp>
      <p:sp>
        <p:nvSpPr>
          <p:cNvPr id="71687" name="Rectangle 9"/>
          <p:cNvSpPr>
            <a:spLocks noChangeArrowheads="1"/>
          </p:cNvSpPr>
          <p:nvPr/>
        </p:nvSpPr>
        <p:spPr bwMode="auto">
          <a:xfrm>
            <a:off x="0" y="4572000"/>
            <a:ext cx="2438400" cy="1323975"/>
          </a:xfrm>
          <a:prstGeom prst="rect">
            <a:avLst/>
          </a:prstGeom>
          <a:noFill/>
          <a:ln w="9525">
            <a:noFill/>
            <a:miter lim="800000"/>
            <a:headEnd/>
            <a:tailEnd/>
          </a:ln>
        </p:spPr>
        <p:txBody>
          <a:bodyPr>
            <a:spAutoFit/>
          </a:bodyPr>
          <a:lstStyle/>
          <a:p>
            <a:pPr eaLnBrk="0" hangingPunct="0"/>
            <a:r>
              <a:rPr lang="en-US" sz="2000" b="1" dirty="0">
                <a:latin typeface="Times New Roman" pitchFamily="18" charset="0"/>
              </a:rPr>
              <a:t>Air pressure collapses lung </a:t>
            </a:r>
          </a:p>
          <a:p>
            <a:pPr eaLnBrk="0" hangingPunct="0"/>
            <a:r>
              <a:rPr lang="en-US" sz="2000" b="1" dirty="0">
                <a:latin typeface="Times New Roman" pitchFamily="18" charset="0"/>
              </a:rPr>
              <a:t>and pushes on </a:t>
            </a:r>
          </a:p>
          <a:p>
            <a:pPr eaLnBrk="0" hangingPunct="0"/>
            <a:r>
              <a:rPr lang="en-US" sz="2000" b="1" dirty="0">
                <a:latin typeface="Times New Roman" pitchFamily="18" charset="0"/>
              </a:rPr>
              <a:t>heart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rrowheads="1"/>
          </p:cNvSpPr>
          <p:nvPr>
            <p:ph type="title"/>
          </p:nvPr>
        </p:nvSpPr>
        <p:spPr>
          <a:xfrm>
            <a:off x="914400" y="152400"/>
            <a:ext cx="8229600" cy="1143000"/>
          </a:xfrm>
        </p:spPr>
        <p:txBody>
          <a:bodyPr/>
          <a:lstStyle/>
          <a:p>
            <a:pPr eaLnBrk="1" hangingPunct="1"/>
            <a:r>
              <a:rPr lang="en-US" sz="5400" dirty="0"/>
              <a:t>Airway Trauma</a:t>
            </a:r>
          </a:p>
        </p:txBody>
      </p:sp>
      <p:pic>
        <p:nvPicPr>
          <p:cNvPr id="73730" name="Picture 3" descr="Massive facial trauma - airway "/>
          <p:cNvPicPr>
            <a:picLocks noChangeAspect="1" noChangeArrowheads="1"/>
          </p:cNvPicPr>
          <p:nvPr/>
        </p:nvPicPr>
        <p:blipFill>
          <a:blip r:embed="rId3" cstate="print"/>
          <a:srcRect/>
          <a:stretch>
            <a:fillRect/>
          </a:stretch>
        </p:blipFill>
        <p:spPr bwMode="auto">
          <a:xfrm>
            <a:off x="1295400" y="1657350"/>
            <a:ext cx="6705600" cy="501015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6"/>
          <p:cNvSpPr>
            <a:spLocks noGrp="1" noRot="1" noChangeArrowheads="1"/>
          </p:cNvSpPr>
          <p:nvPr>
            <p:ph type="title"/>
          </p:nvPr>
        </p:nvSpPr>
        <p:spPr>
          <a:xfrm>
            <a:off x="1143000" y="152400"/>
            <a:ext cx="8229600" cy="1143000"/>
          </a:xfrm>
        </p:spPr>
        <p:txBody>
          <a:bodyPr/>
          <a:lstStyle/>
          <a:p>
            <a:pPr eaLnBrk="1" hangingPunct="1"/>
            <a:r>
              <a:rPr lang="en-US" sz="4400" dirty="0"/>
              <a:t>The Three Objectives</a:t>
            </a:r>
            <a:br>
              <a:rPr lang="en-US" sz="4400" dirty="0"/>
            </a:br>
            <a:r>
              <a:rPr lang="en-US" sz="4400" dirty="0"/>
              <a:t>of TCCC</a:t>
            </a:r>
          </a:p>
        </p:txBody>
      </p:sp>
      <p:sp>
        <p:nvSpPr>
          <p:cNvPr id="75778" name="Rectangle 7"/>
          <p:cNvSpPr>
            <a:spLocks noGrp="1" noChangeArrowheads="1"/>
          </p:cNvSpPr>
          <p:nvPr>
            <p:ph idx="1"/>
          </p:nvPr>
        </p:nvSpPr>
        <p:spPr>
          <a:xfrm>
            <a:off x="76200" y="2395538"/>
            <a:ext cx="5943600" cy="3352800"/>
          </a:xfrm>
        </p:spPr>
        <p:txBody>
          <a:bodyPr/>
          <a:lstStyle/>
          <a:p>
            <a:pPr eaLnBrk="1" hangingPunct="1"/>
            <a:endParaRPr lang="en-US" dirty="0"/>
          </a:p>
          <a:p>
            <a:pPr eaLnBrk="1" hangingPunct="1"/>
            <a:r>
              <a:rPr lang="en-US" sz="3400" b="1" dirty="0"/>
              <a:t>Treat the casualty</a:t>
            </a:r>
          </a:p>
          <a:p>
            <a:pPr eaLnBrk="1" hangingPunct="1"/>
            <a:r>
              <a:rPr lang="en-US" sz="3400" b="1" dirty="0"/>
              <a:t>Prevent additional casualties</a:t>
            </a:r>
          </a:p>
          <a:p>
            <a:pPr eaLnBrk="1" hangingPunct="1"/>
            <a:r>
              <a:rPr lang="en-US" sz="3400" b="1" dirty="0"/>
              <a:t>Complete the mission</a:t>
            </a:r>
          </a:p>
        </p:txBody>
      </p:sp>
      <p:sp>
        <p:nvSpPr>
          <p:cNvPr id="75779" name="Text Box 4"/>
          <p:cNvSpPr txBox="1">
            <a:spLocks noChangeArrowheads="1"/>
          </p:cNvSpPr>
          <p:nvPr/>
        </p:nvSpPr>
        <p:spPr bwMode="auto">
          <a:xfrm>
            <a:off x="6461125" y="2405063"/>
            <a:ext cx="184150" cy="457200"/>
          </a:xfrm>
          <a:prstGeom prst="rect">
            <a:avLst/>
          </a:prstGeom>
          <a:noFill/>
          <a:ln w="9525">
            <a:noFill/>
            <a:miter lim="800000"/>
            <a:headEnd/>
            <a:tailEnd/>
          </a:ln>
        </p:spPr>
        <p:txBody>
          <a:bodyPr wrap="none">
            <a:spAutoFit/>
          </a:bodyPr>
          <a:lstStyle/>
          <a:p>
            <a:pPr algn="ctr" eaLnBrk="0" hangingPunct="0"/>
            <a:endParaRPr lang="en-US" sz="2400" dirty="0">
              <a:latin typeface="Times" pitchFamily="18" charset="0"/>
            </a:endParaRPr>
          </a:p>
        </p:txBody>
      </p:sp>
      <p:pic>
        <p:nvPicPr>
          <p:cNvPr id="75780" name="Picture 5" descr="060713-M-3378S-002"/>
          <p:cNvPicPr>
            <a:picLocks noChangeAspect="1" noChangeArrowheads="1"/>
          </p:cNvPicPr>
          <p:nvPr/>
        </p:nvPicPr>
        <p:blipFill>
          <a:blip r:embed="rId3" cstate="print"/>
          <a:srcRect/>
          <a:stretch>
            <a:fillRect/>
          </a:stretch>
        </p:blipFill>
        <p:spPr bwMode="auto">
          <a:xfrm>
            <a:off x="6096000" y="1981200"/>
            <a:ext cx="2803525" cy="421005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50317 MR JB2 DUSTOFF UH 60 and C130.JPG"/>
          <p:cNvPicPr>
            <a:picLocks noChangeAspect="1"/>
          </p:cNvPicPr>
          <p:nvPr/>
        </p:nvPicPr>
        <p:blipFill>
          <a:blip r:embed="rId3" cstate="print"/>
          <a:srcRect r="9813"/>
          <a:stretch>
            <a:fillRect/>
          </a:stretch>
        </p:blipFill>
        <p:spPr>
          <a:xfrm>
            <a:off x="-1" y="-113270"/>
            <a:ext cx="9144001" cy="6971270"/>
          </a:xfrm>
          <a:prstGeom prst="rect">
            <a:avLst/>
          </a:prstGeom>
        </p:spPr>
      </p:pic>
      <p:sp>
        <p:nvSpPr>
          <p:cNvPr id="5" name="Content Placeholder 2"/>
          <p:cNvSpPr>
            <a:spLocks noGrp="1"/>
          </p:cNvSpPr>
          <p:nvPr>
            <p:ph idx="1"/>
          </p:nvPr>
        </p:nvSpPr>
        <p:spPr>
          <a:xfrm>
            <a:off x="457200" y="2286000"/>
            <a:ext cx="8229600" cy="3306763"/>
          </a:xfrm>
        </p:spPr>
        <p:txBody>
          <a:bodyPr/>
          <a:lstStyle/>
          <a:p>
            <a:pPr marL="0" indent="0">
              <a:buNone/>
            </a:pPr>
            <a:r>
              <a:rPr lang="en-US" sz="2600" b="1" i="1" dirty="0">
                <a:solidFill>
                  <a:schemeClr val="bg1"/>
                </a:solidFill>
              </a:rPr>
              <a:t>“The opinions or assertions contained herein are the private views of the authors and are not to be construed as official or as reflecting the views of the Departments of the Army, Air Force, Navy or the Department of Defense.”</a:t>
            </a:r>
          </a:p>
          <a:p>
            <a:pPr marL="0" indent="0">
              <a:buNone/>
            </a:pPr>
            <a:endParaRPr lang="en-US" sz="2600" b="1" i="1" dirty="0">
              <a:solidFill>
                <a:schemeClr val="bg1"/>
              </a:solidFill>
            </a:endParaRPr>
          </a:p>
          <a:p>
            <a:pPr marL="0" indent="0">
              <a:buFontTx/>
              <a:buChar char="-"/>
            </a:pPr>
            <a:r>
              <a:rPr lang="en-US" sz="2600" i="1" dirty="0">
                <a:solidFill>
                  <a:schemeClr val="bg1"/>
                </a:solidFill>
              </a:rPr>
              <a:t>  There are no conflict of interest disclosures</a:t>
            </a:r>
            <a:r>
              <a:rPr lang="en-US" sz="1000" i="1" dirty="0">
                <a:solidFill>
                  <a:schemeClr val="bg1"/>
                </a:solidFill>
              </a:rPr>
              <a:t>.</a:t>
            </a:r>
            <a:r>
              <a:rPr lang="en-US" sz="1000" i="1" dirty="0"/>
              <a:t>                   </a:t>
            </a:r>
            <a:endParaRPr lang="en-US" sz="1200" i="1" dirty="0"/>
          </a:p>
          <a:p>
            <a:pPr marL="0" indent="0">
              <a:buNone/>
            </a:pPr>
            <a:r>
              <a:rPr lang="en-US" b="1" i="1" dirty="0"/>
              <a:t>                             </a:t>
            </a:r>
          </a:p>
        </p:txBody>
      </p:sp>
      <p:sp>
        <p:nvSpPr>
          <p:cNvPr id="4" name="TextBox 3"/>
          <p:cNvSpPr txBox="1"/>
          <p:nvPr/>
        </p:nvSpPr>
        <p:spPr>
          <a:xfrm>
            <a:off x="2883375" y="-76200"/>
            <a:ext cx="3020379" cy="830997"/>
          </a:xfrm>
          <a:prstGeom prst="rect">
            <a:avLst/>
          </a:prstGeom>
          <a:noFill/>
        </p:spPr>
        <p:txBody>
          <a:bodyPr wrap="none" rtlCol="0">
            <a:spAutoFit/>
          </a:bodyPr>
          <a:lstStyle/>
          <a:p>
            <a:r>
              <a:rPr lang="en-US" sz="4800" b="1" dirty="0">
                <a:solidFill>
                  <a:schemeClr val="bg1"/>
                </a:solidFill>
                <a:latin typeface="Times New Roman" pitchFamily="18" charset="0"/>
                <a:cs typeface="Times New Roman" pitchFamily="18" charset="0"/>
              </a:rPr>
              <a:t>Disclaimer</a:t>
            </a:r>
          </a:p>
        </p:txBody>
      </p:sp>
    </p:spTree>
    <p:extLst>
      <p:ext uri="{BB962C8B-B14F-4D97-AF65-F5344CB8AC3E}">
        <p14:creationId xmlns:p14="http://schemas.microsoft.com/office/powerpoint/2010/main" val="3722755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rrowheads="1"/>
          </p:cNvSpPr>
          <p:nvPr>
            <p:ph type="title"/>
          </p:nvPr>
        </p:nvSpPr>
        <p:spPr>
          <a:xfrm>
            <a:off x="1524000" y="228600"/>
            <a:ext cx="6858000" cy="1143000"/>
          </a:xfrm>
        </p:spPr>
        <p:txBody>
          <a:bodyPr/>
          <a:lstStyle/>
          <a:p>
            <a:pPr eaLnBrk="1" hangingPunct="1"/>
            <a:r>
              <a:rPr lang="en-US" sz="4400" dirty="0"/>
              <a:t>Changes in TCCC:</a:t>
            </a:r>
            <a:br>
              <a:rPr lang="en-US" sz="4400" dirty="0"/>
            </a:br>
            <a:r>
              <a:rPr lang="en-US" sz="4400" dirty="0"/>
              <a:t>How Are They Made?</a:t>
            </a:r>
          </a:p>
        </p:txBody>
      </p:sp>
      <p:sp>
        <p:nvSpPr>
          <p:cNvPr id="79874" name="Rectangle 3"/>
          <p:cNvSpPr>
            <a:spLocks noGrp="1" noChangeArrowheads="1"/>
          </p:cNvSpPr>
          <p:nvPr>
            <p:ph idx="1"/>
          </p:nvPr>
        </p:nvSpPr>
        <p:spPr>
          <a:xfrm>
            <a:off x="457200" y="5151438"/>
            <a:ext cx="8229600" cy="1401762"/>
          </a:xfrm>
        </p:spPr>
        <p:txBody>
          <a:bodyPr/>
          <a:lstStyle/>
          <a:p>
            <a:pPr algn="ctr" eaLnBrk="1" hangingPunct="1">
              <a:buFontTx/>
              <a:buNone/>
            </a:pPr>
            <a:r>
              <a:rPr lang="en-US" sz="4000" b="1" dirty="0"/>
              <a:t>The Committee on Tactical Combat Casualty Care</a:t>
            </a:r>
          </a:p>
        </p:txBody>
      </p:sp>
      <p:pic>
        <p:nvPicPr>
          <p:cNvPr id="79875" name="Picture 4" descr="DL0908 Helo Gunner"/>
          <p:cNvPicPr>
            <a:picLocks noChangeAspect="1" noChangeArrowheads="1"/>
          </p:cNvPicPr>
          <p:nvPr/>
        </p:nvPicPr>
        <p:blipFill>
          <a:blip r:embed="rId3" cstate="print"/>
          <a:srcRect/>
          <a:stretch>
            <a:fillRect/>
          </a:stretch>
        </p:blipFill>
        <p:spPr bwMode="auto">
          <a:xfrm>
            <a:off x="2438400" y="1828800"/>
            <a:ext cx="4114800" cy="27432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2"/>
          <p:cNvSpPr>
            <a:spLocks noGrp="1" noChangeArrowheads="1"/>
          </p:cNvSpPr>
          <p:nvPr>
            <p:ph type="title" idx="4294967295"/>
          </p:nvPr>
        </p:nvSpPr>
        <p:spPr>
          <a:xfrm>
            <a:off x="1371600" y="152400"/>
            <a:ext cx="7543800" cy="1143000"/>
          </a:xfrm>
        </p:spPr>
        <p:txBody>
          <a:bodyPr lIns="91432" tIns="45716" rIns="91432" bIns="45716">
            <a:normAutofit fontScale="90000"/>
          </a:bodyPr>
          <a:lstStyle/>
          <a:p>
            <a:pPr eaLnBrk="1" hangingPunct="1">
              <a:defRPr/>
            </a:pPr>
            <a:r>
              <a:rPr lang="en-US" sz="3600" b="0" dirty="0">
                <a:ea typeface="+mj-ea"/>
              </a:rPr>
              <a:t>    </a:t>
            </a:r>
            <a:r>
              <a:rPr lang="en-US" sz="4400" dirty="0">
                <a:ea typeface="+mj-ea"/>
              </a:rPr>
              <a:t>Committee on Tactical</a:t>
            </a:r>
            <a:br>
              <a:rPr lang="en-US" sz="4400" dirty="0">
                <a:ea typeface="+mj-ea"/>
              </a:rPr>
            </a:br>
            <a:r>
              <a:rPr lang="en-US" sz="4400" dirty="0">
                <a:ea typeface="+mj-ea"/>
              </a:rPr>
              <a:t>    Combat Casualty Care</a:t>
            </a:r>
          </a:p>
        </p:txBody>
      </p:sp>
      <p:sp>
        <p:nvSpPr>
          <p:cNvPr id="81922" name="Rectangle 3"/>
          <p:cNvSpPr>
            <a:spLocks noGrp="1" noChangeArrowheads="1"/>
          </p:cNvSpPr>
          <p:nvPr>
            <p:ph type="body" idx="4294967295"/>
          </p:nvPr>
        </p:nvSpPr>
        <p:spPr>
          <a:xfrm>
            <a:off x="304800" y="1548536"/>
            <a:ext cx="8610600" cy="5334000"/>
          </a:xfrm>
        </p:spPr>
        <p:txBody>
          <a:bodyPr lIns="91432" tIns="45716" rIns="91432" bIns="45716"/>
          <a:lstStyle/>
          <a:p>
            <a:pPr eaLnBrk="1" hangingPunct="1">
              <a:buFontTx/>
              <a:buNone/>
            </a:pPr>
            <a:endParaRPr lang="en-US" sz="2000" b="1" dirty="0"/>
          </a:p>
          <a:p>
            <a:pPr eaLnBrk="1" hangingPunct="1"/>
            <a:r>
              <a:rPr lang="en-US" sz="2800" b="1" dirty="0"/>
              <a:t>The prehospital arm of the Joint Trauma System</a:t>
            </a:r>
          </a:p>
          <a:p>
            <a:pPr eaLnBrk="1" hangingPunct="1"/>
            <a:r>
              <a:rPr lang="en-US" sz="2800" b="1" dirty="0"/>
              <a:t>42 members from all services in the DoD and civilian sector </a:t>
            </a:r>
          </a:p>
          <a:p>
            <a:pPr eaLnBrk="1" hangingPunct="1"/>
            <a:r>
              <a:rPr lang="en-US" sz="2800" b="1" dirty="0"/>
              <a:t>Trauma Surgeons, Emergency Medicine, and Critical Care physicians, combatant unit physicians; medical educators; </a:t>
            </a:r>
            <a:r>
              <a:rPr lang="en-US" sz="2800" b="1" u="sng" dirty="0"/>
              <a:t>combat medics, corpsmen, and PJs</a:t>
            </a:r>
          </a:p>
          <a:p>
            <a:pPr eaLnBrk="1" hangingPunct="1"/>
            <a:r>
              <a:rPr lang="en-US" sz="2800" b="1" dirty="0">
                <a:solidFill>
                  <a:srgbClr val="FF3300"/>
                </a:solidFill>
              </a:rPr>
              <a:t>100% deployed experience as of 2018</a:t>
            </a:r>
          </a:p>
          <a:p>
            <a:pPr eaLnBrk="1" hangingPunct="1"/>
            <a:r>
              <a:rPr lang="en-US" sz="2800" b="1" dirty="0"/>
              <a:t>Meet periodically; update TCCC as needed</a:t>
            </a:r>
          </a:p>
        </p:txBody>
      </p:sp>
      <p:sp>
        <p:nvSpPr>
          <p:cNvPr id="81923" name="Text Box 5"/>
          <p:cNvSpPr txBox="1">
            <a:spLocks noChangeArrowheads="1"/>
          </p:cNvSpPr>
          <p:nvPr/>
        </p:nvSpPr>
        <p:spPr bwMode="auto">
          <a:xfrm>
            <a:off x="4479925" y="6477000"/>
            <a:ext cx="187325" cy="517525"/>
          </a:xfrm>
          <a:prstGeom prst="rect">
            <a:avLst/>
          </a:prstGeom>
          <a:noFill/>
          <a:ln w="9525">
            <a:noFill/>
            <a:miter lim="800000"/>
            <a:headEnd/>
            <a:tailEnd/>
          </a:ln>
        </p:spPr>
        <p:txBody>
          <a:bodyPr wrap="none">
            <a:spAutoFit/>
          </a:bodyPr>
          <a:lstStyle/>
          <a:p>
            <a:pPr algn="ctr"/>
            <a:endParaRPr lang="en-US" sz="1400" b="1" i="1" dirty="0">
              <a:latin typeface="Arial" charset="0"/>
            </a:endParaRPr>
          </a:p>
          <a:p>
            <a:pPr algn="ctr"/>
            <a:endParaRPr lang="en-US" sz="1400" dirty="0">
              <a:latin typeface="Arial"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3D5F50E6-5F40-4894-9043-AB87DAF959F6}" type="slidenum">
              <a:rPr lang="en-US" altLang="en-US" sz="1400"/>
              <a:pPr algn="r"/>
              <a:t>22</a:t>
            </a:fld>
            <a:endParaRPr lang="en-US" altLang="en-US" sz="1400" dirty="0"/>
          </a:p>
        </p:txBody>
      </p:sp>
      <p:sp>
        <p:nvSpPr>
          <p:cNvPr id="20483" name="Rectangle 2"/>
          <p:cNvSpPr>
            <a:spLocks noGrp="1" noChangeArrowheads="1"/>
          </p:cNvSpPr>
          <p:nvPr>
            <p:ph type="title" idx="4294967295"/>
          </p:nvPr>
        </p:nvSpPr>
        <p:spPr>
          <a:xfrm>
            <a:off x="1143000" y="228600"/>
            <a:ext cx="8229600" cy="1143000"/>
          </a:xfrm>
        </p:spPr>
        <p:txBody>
          <a:bodyPr/>
          <a:lstStyle/>
          <a:p>
            <a:pPr eaLnBrk="1" hangingPunct="1"/>
            <a:r>
              <a:rPr lang="en-US" altLang="en-US" sz="4000" b="1" dirty="0"/>
              <a:t>  Battlefield Trauma Care</a:t>
            </a:r>
            <a:r>
              <a:rPr lang="en-US" altLang="en-US" dirty="0"/>
              <a:t> Today</a:t>
            </a:r>
            <a:endParaRPr lang="en-US" altLang="en-US" sz="4000" b="1" u="sng" dirty="0"/>
          </a:p>
        </p:txBody>
      </p:sp>
      <p:sp>
        <p:nvSpPr>
          <p:cNvPr id="20484" name="Rectangle 3"/>
          <p:cNvSpPr>
            <a:spLocks noGrp="1" noChangeArrowheads="1"/>
          </p:cNvSpPr>
          <p:nvPr>
            <p:ph type="body" idx="4294967295"/>
          </p:nvPr>
        </p:nvSpPr>
        <p:spPr>
          <a:xfrm>
            <a:off x="-381000" y="1600200"/>
            <a:ext cx="8763000" cy="5287963"/>
          </a:xfrm>
        </p:spPr>
        <p:txBody>
          <a:bodyPr/>
          <a:lstStyle/>
          <a:p>
            <a:pPr lvl="1" eaLnBrk="1" hangingPunct="1">
              <a:lnSpc>
                <a:spcPct val="80000"/>
              </a:lnSpc>
              <a:buFontTx/>
              <a:buChar char="•"/>
            </a:pPr>
            <a:r>
              <a:rPr lang="en-US" altLang="en-US" sz="2400" b="1" u="sng" dirty="0"/>
              <a:t>Phased</a:t>
            </a:r>
            <a:r>
              <a:rPr lang="en-US" altLang="en-US" sz="2400" b="1" dirty="0"/>
              <a:t> care in TCCC</a:t>
            </a:r>
          </a:p>
          <a:p>
            <a:pPr lvl="1" eaLnBrk="1" hangingPunct="1">
              <a:lnSpc>
                <a:spcPct val="80000"/>
              </a:lnSpc>
              <a:buFontTx/>
              <a:buChar char="•"/>
            </a:pPr>
            <a:r>
              <a:rPr lang="en-US" altLang="en-US" sz="2400" b="1" dirty="0">
                <a:solidFill>
                  <a:srgbClr val="FF0000"/>
                </a:solidFill>
              </a:rPr>
              <a:t>Aggressive use of tourniquets in CUF</a:t>
            </a:r>
          </a:p>
          <a:p>
            <a:pPr lvl="1" eaLnBrk="1" hangingPunct="1">
              <a:lnSpc>
                <a:spcPct val="80000"/>
              </a:lnSpc>
              <a:buFontTx/>
              <a:buChar char="•"/>
            </a:pPr>
            <a:r>
              <a:rPr lang="en-US" altLang="en-US" sz="2400" b="1" dirty="0"/>
              <a:t>Combat Gauze as hemostatic agent</a:t>
            </a:r>
          </a:p>
          <a:p>
            <a:pPr lvl="1" eaLnBrk="1" hangingPunct="1">
              <a:lnSpc>
                <a:spcPct val="80000"/>
              </a:lnSpc>
              <a:buFontTx/>
              <a:buChar char="•"/>
            </a:pPr>
            <a:r>
              <a:rPr lang="en-US" altLang="en-US" sz="2400" b="1" dirty="0"/>
              <a:t>Aggressive needle thoracostomy</a:t>
            </a:r>
          </a:p>
          <a:p>
            <a:pPr lvl="1" eaLnBrk="1" hangingPunct="1">
              <a:lnSpc>
                <a:spcPct val="80000"/>
              </a:lnSpc>
              <a:buFontTx/>
              <a:buChar char="•"/>
            </a:pPr>
            <a:r>
              <a:rPr lang="en-US" altLang="en-US" sz="2400" b="1" dirty="0"/>
              <a:t>Sit up and lean forward airway positioning</a:t>
            </a:r>
          </a:p>
          <a:p>
            <a:pPr lvl="1" eaLnBrk="1" hangingPunct="1">
              <a:lnSpc>
                <a:spcPct val="80000"/>
              </a:lnSpc>
              <a:buFontTx/>
              <a:buChar char="•"/>
            </a:pPr>
            <a:r>
              <a:rPr lang="en-US" altLang="en-US" sz="2400" b="1" dirty="0"/>
              <a:t>Surgical airways for maxillofacial trauma</a:t>
            </a:r>
          </a:p>
          <a:p>
            <a:pPr lvl="1" eaLnBrk="1" hangingPunct="1">
              <a:lnSpc>
                <a:spcPct val="80000"/>
              </a:lnSpc>
              <a:buFontTx/>
              <a:buChar char="•"/>
            </a:pPr>
            <a:r>
              <a:rPr lang="en-US" altLang="en-US" sz="2400" b="1" dirty="0"/>
              <a:t>Hypotensive resuscitation with blood products</a:t>
            </a:r>
          </a:p>
          <a:p>
            <a:pPr lvl="1" eaLnBrk="1" hangingPunct="1">
              <a:lnSpc>
                <a:spcPct val="80000"/>
              </a:lnSpc>
              <a:buFontTx/>
              <a:buChar char="•"/>
            </a:pPr>
            <a:r>
              <a:rPr lang="en-US" altLang="en-US" sz="2400" b="1" dirty="0"/>
              <a:t>IVs only when needed/IO access if required</a:t>
            </a:r>
          </a:p>
          <a:p>
            <a:pPr lvl="1" eaLnBrk="1" hangingPunct="1">
              <a:lnSpc>
                <a:spcPct val="80000"/>
              </a:lnSpc>
              <a:buFontTx/>
              <a:buChar char="•"/>
            </a:pPr>
            <a:r>
              <a:rPr lang="en-US" altLang="en-US" sz="2400" b="1" dirty="0"/>
              <a:t>PO meds, OTFC, ketamine as “Triple Option”</a:t>
            </a:r>
          </a:p>
          <a:p>
            <a:pPr lvl="1" eaLnBrk="1" hangingPunct="1">
              <a:lnSpc>
                <a:spcPct val="80000"/>
              </a:lnSpc>
              <a:buFontTx/>
              <a:buNone/>
            </a:pPr>
            <a:r>
              <a:rPr lang="en-US" altLang="en-US" sz="2400" b="1" dirty="0"/>
              <a:t>        for battlefield analgesia</a:t>
            </a:r>
          </a:p>
          <a:p>
            <a:pPr lvl="1" eaLnBrk="1" hangingPunct="1">
              <a:lnSpc>
                <a:spcPct val="80000"/>
              </a:lnSpc>
              <a:buFontTx/>
              <a:buChar char="•"/>
            </a:pPr>
            <a:r>
              <a:rPr lang="en-US" altLang="en-US" sz="2400" b="1" dirty="0"/>
              <a:t>Hypothermia prevention; avoid NSAIDs</a:t>
            </a:r>
          </a:p>
          <a:p>
            <a:pPr lvl="1" eaLnBrk="1" hangingPunct="1">
              <a:lnSpc>
                <a:spcPct val="80000"/>
              </a:lnSpc>
              <a:buFontTx/>
              <a:buChar char="•"/>
            </a:pPr>
            <a:r>
              <a:rPr lang="en-US" altLang="en-US" sz="2400" b="1" dirty="0"/>
              <a:t>Battlefield antibiotics</a:t>
            </a:r>
          </a:p>
          <a:p>
            <a:pPr lvl="1" eaLnBrk="1" hangingPunct="1">
              <a:lnSpc>
                <a:spcPct val="80000"/>
              </a:lnSpc>
              <a:buFontTx/>
              <a:buChar char="•"/>
            </a:pPr>
            <a:r>
              <a:rPr lang="en-US" altLang="en-US" sz="2400" b="1" dirty="0"/>
              <a:t>Tranexamic acid</a:t>
            </a:r>
          </a:p>
          <a:p>
            <a:pPr lvl="1" eaLnBrk="1" hangingPunct="1">
              <a:lnSpc>
                <a:spcPct val="80000"/>
              </a:lnSpc>
              <a:buFontTx/>
              <a:buChar char="•"/>
            </a:pPr>
            <a:r>
              <a:rPr lang="en-US" altLang="en-US" sz="2400" b="1" dirty="0"/>
              <a:t>Junctional Tourniquets/XStat/Pelvic binding</a:t>
            </a:r>
          </a:p>
          <a:p>
            <a:pPr lvl="1" eaLnBrk="1" hangingPunct="1">
              <a:lnSpc>
                <a:spcPct val="80000"/>
              </a:lnSpc>
              <a:buFontTx/>
              <a:buNone/>
            </a:pPr>
            <a:endParaRPr lang="en-US" altLang="en-US" sz="2400" b="1" dirty="0"/>
          </a:p>
          <a:p>
            <a:pPr lvl="1" eaLnBrk="1" hangingPunct="1">
              <a:lnSpc>
                <a:spcPct val="80000"/>
              </a:lnSpc>
            </a:pPr>
            <a:endParaRPr lang="en-US" altLang="en-US" sz="2400" b="1" dirty="0"/>
          </a:p>
          <a:p>
            <a:pPr lvl="1" eaLnBrk="1" hangingPunct="1">
              <a:lnSpc>
                <a:spcPct val="80000"/>
              </a:lnSpc>
            </a:pPr>
            <a:endParaRPr lang="en-US" altLang="en-US" sz="1800" dirty="0"/>
          </a:p>
        </p:txBody>
      </p:sp>
      <p:pic>
        <p:nvPicPr>
          <p:cNvPr id="20485" name="Picture 4" descr="Fentanyl"/>
          <p:cNvPicPr>
            <a:picLocks noChangeAspect="1" noChangeArrowheads="1"/>
          </p:cNvPicPr>
          <p:nvPr/>
        </p:nvPicPr>
        <p:blipFill>
          <a:blip r:embed="rId3" cstate="print"/>
          <a:srcRect/>
          <a:stretch>
            <a:fillRect/>
          </a:stretch>
        </p:blipFill>
        <p:spPr bwMode="auto">
          <a:xfrm>
            <a:off x="7002964" y="5334000"/>
            <a:ext cx="2141035" cy="1524000"/>
          </a:xfrm>
          <a:prstGeom prst="rect">
            <a:avLst/>
          </a:prstGeom>
          <a:noFill/>
          <a:ln w="25400">
            <a:solidFill>
              <a:schemeClr val="tx1"/>
            </a:solidFill>
            <a:miter lim="800000"/>
            <a:headEnd/>
            <a:tailEnd/>
          </a:ln>
        </p:spPr>
      </p:pic>
      <p:pic>
        <p:nvPicPr>
          <p:cNvPr id="20486" name="Picture 6" descr="CG 11"/>
          <p:cNvPicPr>
            <a:picLocks noChangeAspect="1" noChangeArrowheads="1"/>
          </p:cNvPicPr>
          <p:nvPr/>
        </p:nvPicPr>
        <p:blipFill>
          <a:blip r:embed="rId4" cstate="print"/>
          <a:srcRect/>
          <a:stretch>
            <a:fillRect/>
          </a:stretch>
        </p:blipFill>
        <p:spPr bwMode="auto">
          <a:xfrm>
            <a:off x="7239000" y="2895600"/>
            <a:ext cx="1728788" cy="2209800"/>
          </a:xfrm>
          <a:prstGeom prst="rect">
            <a:avLst/>
          </a:prstGeom>
          <a:noFill/>
          <a:ln w="25400">
            <a:solidFill>
              <a:schemeClr val="tx1"/>
            </a:solidFill>
            <a:miter lim="800000"/>
            <a:headEnd/>
            <a:tailEnd/>
          </a:ln>
        </p:spPr>
      </p:pic>
      <p:pic>
        <p:nvPicPr>
          <p:cNvPr id="20487" name="Picture 4" descr="Photo2"/>
          <p:cNvPicPr>
            <a:picLocks noChangeAspect="1" noChangeArrowheads="1"/>
          </p:cNvPicPr>
          <p:nvPr/>
        </p:nvPicPr>
        <p:blipFill>
          <a:blip r:embed="rId5" cstate="print"/>
          <a:srcRect r="-53" b="-44"/>
          <a:stretch>
            <a:fillRect/>
          </a:stretch>
        </p:blipFill>
        <p:spPr bwMode="auto">
          <a:xfrm>
            <a:off x="6400800" y="1295400"/>
            <a:ext cx="2743200" cy="1471613"/>
          </a:xfrm>
          <a:prstGeom prst="rect">
            <a:avLst/>
          </a:prstGeom>
          <a:noFill/>
          <a:ln w="25400">
            <a:solidFill>
              <a:schemeClr val="tx1"/>
            </a:solidFill>
            <a:miter lim="800000"/>
            <a:headEnd/>
            <a:tailEnd/>
          </a:ln>
        </p:spPr>
      </p:pic>
    </p:spTree>
    <p:extLst>
      <p:ext uri="{BB962C8B-B14F-4D97-AF65-F5344CB8AC3E}">
        <p14:creationId xmlns:p14="http://schemas.microsoft.com/office/powerpoint/2010/main" val="1074430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idx="4294967295"/>
          </p:nvPr>
        </p:nvSpPr>
        <p:spPr>
          <a:xfrm>
            <a:off x="1905000" y="228600"/>
            <a:ext cx="6858000" cy="1143000"/>
          </a:xfrm>
        </p:spPr>
        <p:txBody>
          <a:bodyPr lIns="91432" tIns="45716" rIns="91432" bIns="45716"/>
          <a:lstStyle/>
          <a:p>
            <a:pPr eaLnBrk="1" hangingPunct="1"/>
            <a:r>
              <a:rPr lang="en-US" sz="4400" dirty="0"/>
              <a:t>TCCC: How Do We </a:t>
            </a:r>
            <a:br>
              <a:rPr lang="en-US" sz="4400" dirty="0"/>
            </a:br>
            <a:r>
              <a:rPr lang="en-US" sz="4400" dirty="0"/>
              <a:t>Know That It’s Working?</a:t>
            </a:r>
          </a:p>
        </p:txBody>
      </p:sp>
      <p:pic>
        <p:nvPicPr>
          <p:cNvPr id="86018" name="Picture 3" descr="DL Marine Sniper OEF"/>
          <p:cNvPicPr>
            <a:picLocks noChangeAspect="1" noChangeArrowheads="1"/>
          </p:cNvPicPr>
          <p:nvPr/>
        </p:nvPicPr>
        <p:blipFill>
          <a:blip r:embed="rId3" cstate="print"/>
          <a:srcRect/>
          <a:stretch>
            <a:fillRect/>
          </a:stretch>
        </p:blipFill>
        <p:spPr bwMode="auto">
          <a:xfrm>
            <a:off x="1219200" y="1701800"/>
            <a:ext cx="6934200" cy="46228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241461"/>
            <a:ext cx="8650514" cy="3539430"/>
          </a:xfrm>
          <a:prstGeom prst="rect">
            <a:avLst/>
          </a:prstGeom>
          <a:noFill/>
          <a:ln w="38100">
            <a:solidFill>
              <a:schemeClr val="tx1"/>
            </a:solidFill>
          </a:ln>
        </p:spPr>
        <p:txBody>
          <a:bodyPr wrap="square" rtlCol="0">
            <a:spAutoFit/>
          </a:bodyPr>
          <a:lstStyle/>
          <a:p>
            <a:pPr algn="l"/>
            <a:r>
              <a:rPr lang="en-US" sz="2800" b="1" u="sng" dirty="0">
                <a:latin typeface="Times New Roman" pitchFamily="18" charset="0"/>
                <a:cs typeface="Times New Roman" pitchFamily="18" charset="0"/>
                <a:sym typeface="Arial" charset="0"/>
              </a:rPr>
              <a:t>The Drivers:</a:t>
            </a:r>
          </a:p>
          <a:p>
            <a:pPr algn="l">
              <a:buFont typeface="Arial" pitchFamily="34" charset="0"/>
              <a:buChar char="•"/>
            </a:pPr>
            <a:r>
              <a:rPr lang="en-US" sz="2800" dirty="0">
                <a:latin typeface="Times New Roman" pitchFamily="18" charset="0"/>
                <a:cs typeface="Times New Roman" pitchFamily="18" charset="0"/>
                <a:sym typeface="Arial" charset="0"/>
              </a:rPr>
              <a:t>  </a:t>
            </a:r>
            <a:r>
              <a:rPr lang="en-US" sz="2800" b="1" dirty="0">
                <a:latin typeface="Times New Roman" pitchFamily="18" charset="0"/>
                <a:cs typeface="Times New Roman" pitchFamily="18" charset="0"/>
                <a:sym typeface="Arial" charset="0"/>
              </a:rPr>
              <a:t>Early reports of success with TCCC, especially TQs</a:t>
            </a:r>
          </a:p>
          <a:p>
            <a:pPr algn="l">
              <a:buFont typeface="Arial" pitchFamily="34" charset="0"/>
              <a:buChar char="•"/>
            </a:pPr>
            <a:r>
              <a:rPr lang="en-US" sz="2800" b="1" dirty="0">
                <a:latin typeface="Times New Roman" pitchFamily="18" charset="0"/>
                <a:cs typeface="Times New Roman" pitchFamily="18" charset="0"/>
                <a:sym typeface="Arial" charset="0"/>
              </a:rPr>
              <a:t>  Holcomb study: “Causes of SOF Deaths 2001- </a:t>
            </a:r>
          </a:p>
          <a:p>
            <a:pPr algn="l"/>
            <a:r>
              <a:rPr lang="en-US" sz="2800" b="1" dirty="0">
                <a:latin typeface="Times New Roman" pitchFamily="18" charset="0"/>
                <a:cs typeface="Times New Roman" pitchFamily="18" charset="0"/>
                <a:sym typeface="Arial" charset="0"/>
              </a:rPr>
              <a:t>    2004”</a:t>
            </a:r>
          </a:p>
          <a:p>
            <a:pPr algn="l">
              <a:buFont typeface="Arial" pitchFamily="34" charset="0"/>
              <a:buChar char="•"/>
            </a:pPr>
            <a:r>
              <a:rPr lang="en-US" sz="2800" b="1" dirty="0">
                <a:latin typeface="Times New Roman" pitchFamily="18" charset="0"/>
                <a:cs typeface="Times New Roman" pitchFamily="18" charset="0"/>
                <a:sym typeface="Arial" charset="0"/>
              </a:rPr>
              <a:t>  USAISR tourniquet study by Walters et al (2005)</a:t>
            </a:r>
          </a:p>
          <a:p>
            <a:pPr algn="l">
              <a:buFont typeface="Arial" pitchFamily="34" charset="0"/>
              <a:buChar char="•"/>
            </a:pPr>
            <a:r>
              <a:rPr lang="en-US" sz="2800" b="1" dirty="0">
                <a:latin typeface="Times New Roman" pitchFamily="18" charset="0"/>
                <a:cs typeface="Times New Roman" pitchFamily="18" charset="0"/>
                <a:sym typeface="Arial" charset="0"/>
              </a:rPr>
              <a:t>  USSOCOM TCCC message - March 2005</a:t>
            </a:r>
          </a:p>
          <a:p>
            <a:pPr algn="l">
              <a:buFont typeface="Arial" pitchFamily="34" charset="0"/>
              <a:buChar char="•"/>
            </a:pPr>
            <a:r>
              <a:rPr lang="en-US" sz="2800" b="1" dirty="0">
                <a:latin typeface="Times New Roman" pitchFamily="18" charset="0"/>
                <a:cs typeface="Times New Roman" pitchFamily="18" charset="0"/>
                <a:sym typeface="Arial" charset="0"/>
              </a:rPr>
              <a:t>  USCENTCOM tourniquet and hemostatic agents</a:t>
            </a:r>
          </a:p>
          <a:p>
            <a:pPr algn="l"/>
            <a:r>
              <a:rPr lang="en-US" sz="2800" b="1" dirty="0">
                <a:latin typeface="Times New Roman" pitchFamily="18" charset="0"/>
                <a:cs typeface="Times New Roman" pitchFamily="18" charset="0"/>
                <a:sym typeface="Arial" charset="0"/>
              </a:rPr>
              <a:t>    (HemCon) message - 2005</a:t>
            </a:r>
            <a:endParaRPr lang="en-US" sz="2800" b="1" dirty="0">
              <a:latin typeface="Times New Roman" pitchFamily="18" charset="0"/>
              <a:cs typeface="Times New Roman" pitchFamily="18" charset="0"/>
            </a:endParaRPr>
          </a:p>
        </p:txBody>
      </p:sp>
      <p:sp>
        <p:nvSpPr>
          <p:cNvPr id="4" name="TextBox 3"/>
          <p:cNvSpPr txBox="1"/>
          <p:nvPr/>
        </p:nvSpPr>
        <p:spPr>
          <a:xfrm>
            <a:off x="1850812" y="1250"/>
            <a:ext cx="6988388" cy="1323439"/>
          </a:xfrm>
          <a:prstGeom prst="rect">
            <a:avLst/>
          </a:prstGeom>
          <a:noFill/>
        </p:spPr>
        <p:txBody>
          <a:bodyPr wrap="none" rtlCol="0">
            <a:spAutoFit/>
          </a:bodyPr>
          <a:lstStyle/>
          <a:p>
            <a:pPr algn="ctr"/>
            <a:r>
              <a:rPr lang="en-US" sz="4000" b="1" dirty="0">
                <a:latin typeface="Times New Roman" pitchFamily="18" charset="0"/>
                <a:cs typeface="Times New Roman" pitchFamily="18" charset="0"/>
              </a:rPr>
              <a:t>TCCC  Early in the</a:t>
            </a:r>
          </a:p>
          <a:p>
            <a:pPr algn="ctr"/>
            <a:r>
              <a:rPr lang="en-US" sz="4000" b="1" dirty="0">
                <a:latin typeface="Times New Roman" pitchFamily="18" charset="0"/>
                <a:cs typeface="Times New Roman" pitchFamily="18" charset="0"/>
              </a:rPr>
              <a:t>Iraq and Afghanistan Conflicts</a:t>
            </a:r>
          </a:p>
        </p:txBody>
      </p:sp>
      <p:sp>
        <p:nvSpPr>
          <p:cNvPr id="5" name="TextBox 4"/>
          <p:cNvSpPr txBox="1"/>
          <p:nvPr/>
        </p:nvSpPr>
        <p:spPr>
          <a:xfrm>
            <a:off x="358539" y="1752600"/>
            <a:ext cx="7486280" cy="1815882"/>
          </a:xfrm>
          <a:prstGeom prst="rect">
            <a:avLst/>
          </a:prstGeom>
          <a:noFill/>
        </p:spPr>
        <p:txBody>
          <a:bodyPr wrap="none" rtlCol="0">
            <a:spAutoFit/>
          </a:bodyPr>
          <a:lstStyle/>
          <a:p>
            <a:pPr algn="l">
              <a:buFont typeface="Arial" pitchFamily="34" charset="0"/>
              <a:buChar char="•"/>
            </a:pPr>
            <a:r>
              <a:rPr lang="en-US" sz="2800" dirty="0">
                <a:sym typeface="Arial" charset="0"/>
              </a:rPr>
              <a:t>  </a:t>
            </a:r>
            <a:r>
              <a:rPr lang="en-US" sz="2800" b="1" dirty="0">
                <a:latin typeface="Times New Roman" pitchFamily="18" charset="0"/>
                <a:cs typeface="Times New Roman" pitchFamily="18" charset="0"/>
                <a:sym typeface="Arial" charset="0"/>
              </a:rPr>
              <a:t>NOT widely used at the start of the wars</a:t>
            </a:r>
          </a:p>
          <a:p>
            <a:pPr algn="l">
              <a:buFont typeface="Arial" pitchFamily="34" charset="0"/>
              <a:buChar char="•"/>
            </a:pPr>
            <a:r>
              <a:rPr lang="en-US" sz="2800" b="1" dirty="0">
                <a:latin typeface="Times New Roman" pitchFamily="18" charset="0"/>
                <a:cs typeface="Times New Roman" pitchFamily="18" charset="0"/>
                <a:sym typeface="Arial" charset="0"/>
              </a:rPr>
              <a:t>  Increased use by both Special Operations and</a:t>
            </a:r>
          </a:p>
          <a:p>
            <a:pPr algn="l"/>
            <a:r>
              <a:rPr lang="en-US" sz="2800" b="1" dirty="0">
                <a:latin typeface="Times New Roman" pitchFamily="18" charset="0"/>
                <a:cs typeface="Times New Roman" pitchFamily="18" charset="0"/>
                <a:sym typeface="Arial" charset="0"/>
              </a:rPr>
              <a:t>    conventional units beginning in 2005</a:t>
            </a:r>
            <a:br>
              <a:rPr lang="en-US" sz="2800" b="1" dirty="0">
                <a:latin typeface="Times New Roman" pitchFamily="18" charset="0"/>
                <a:cs typeface="Times New Roman" pitchFamily="18" charset="0"/>
                <a:sym typeface="Arial" charset="0"/>
              </a:rPr>
            </a:br>
            <a:endParaRPr lang="en-US" sz="2800" b="1" dirty="0">
              <a:latin typeface="Times New Roman" pitchFamily="18" charset="0"/>
              <a:cs typeface="Times New Roman" pitchFamily="18" charset="0"/>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A099C24B-6486-4116-BCE6-EEE9AA8A05D2}" type="slidenum">
              <a:rPr lang="en-US" altLang="en-US" sz="1400"/>
              <a:pPr algn="r"/>
              <a:t>25</a:t>
            </a:fld>
            <a:endParaRPr lang="en-US" altLang="en-US" sz="1400" dirty="0"/>
          </a:p>
        </p:txBody>
      </p:sp>
      <p:sp>
        <p:nvSpPr>
          <p:cNvPr id="18435" name="Rectangle 2050"/>
          <p:cNvSpPr>
            <a:spLocks noGrp="1" noChangeArrowheads="1"/>
          </p:cNvSpPr>
          <p:nvPr>
            <p:ph type="title" idx="4294967295"/>
          </p:nvPr>
        </p:nvSpPr>
        <p:spPr>
          <a:xfrm>
            <a:off x="1723292" y="210224"/>
            <a:ext cx="7391400" cy="1143000"/>
          </a:xfrm>
        </p:spPr>
        <p:txBody>
          <a:bodyPr/>
          <a:lstStyle/>
          <a:p>
            <a:pPr eaLnBrk="1" hangingPunct="1"/>
            <a:r>
              <a:rPr lang="en-US" altLang="en-US" sz="4000" b="1" dirty="0"/>
              <a:t> Preventable Combat Deaths from </a:t>
            </a:r>
            <a:r>
              <a:rPr lang="en-US" altLang="en-US" sz="4000" b="1" u="sng" dirty="0"/>
              <a:t>Not</a:t>
            </a:r>
            <a:r>
              <a:rPr lang="en-US" altLang="en-US" sz="4000" b="1" dirty="0"/>
              <a:t> Using Tourniquets</a:t>
            </a:r>
          </a:p>
        </p:txBody>
      </p:sp>
      <p:sp>
        <p:nvSpPr>
          <p:cNvPr id="18436" name="Rectangle 2051"/>
          <p:cNvSpPr>
            <a:spLocks noGrp="1" noChangeArrowheads="1"/>
          </p:cNvSpPr>
          <p:nvPr>
            <p:ph type="body" idx="4294967295"/>
          </p:nvPr>
        </p:nvSpPr>
        <p:spPr>
          <a:xfrm>
            <a:off x="134256" y="1774368"/>
            <a:ext cx="9067800" cy="4525963"/>
          </a:xfrm>
        </p:spPr>
        <p:txBody>
          <a:bodyPr/>
          <a:lstStyle/>
          <a:p>
            <a:pPr eaLnBrk="1" hangingPunct="1"/>
            <a:r>
              <a:rPr lang="en-US" altLang="en-US" sz="2600" b="1" dirty="0"/>
              <a:t>Maughon – </a:t>
            </a:r>
            <a:r>
              <a:rPr lang="en-US" altLang="en-US" sz="2600" b="1" i="1" dirty="0"/>
              <a:t>Mil Med 1970</a:t>
            </a:r>
            <a:r>
              <a:rPr lang="en-US" altLang="en-US" sz="2600" b="1" dirty="0"/>
              <a:t>: Vietnam</a:t>
            </a:r>
          </a:p>
          <a:p>
            <a:pPr lvl="1" eaLnBrk="1" hangingPunct="1"/>
            <a:r>
              <a:rPr lang="en-US" altLang="en-US" sz="2600" b="1" dirty="0"/>
              <a:t>193 of 2,600</a:t>
            </a:r>
          </a:p>
          <a:p>
            <a:pPr lvl="1" eaLnBrk="1" hangingPunct="1"/>
            <a:r>
              <a:rPr lang="en-US" altLang="en-US" sz="2600" b="1" dirty="0"/>
              <a:t>7.4% of total combat fatalities</a:t>
            </a:r>
          </a:p>
          <a:p>
            <a:pPr eaLnBrk="1" hangingPunct="1"/>
            <a:r>
              <a:rPr lang="en-US" altLang="en-US" sz="2600" b="1" dirty="0"/>
              <a:t>Kelly – </a:t>
            </a:r>
            <a:r>
              <a:rPr lang="en-US" altLang="en-US" sz="2600" b="1" i="1" dirty="0"/>
              <a:t>J Trauma</a:t>
            </a:r>
            <a:r>
              <a:rPr lang="en-US" altLang="en-US" sz="2600" b="1" dirty="0"/>
              <a:t> </a:t>
            </a:r>
            <a:r>
              <a:rPr lang="en-US" altLang="en-US" sz="2600" b="1" i="1" dirty="0"/>
              <a:t>2008</a:t>
            </a:r>
            <a:r>
              <a:rPr lang="en-US" altLang="en-US" sz="2600" b="1" dirty="0"/>
              <a:t>: OEF + OIF (2003/4 and 2006)</a:t>
            </a:r>
          </a:p>
          <a:p>
            <a:pPr lvl="1" eaLnBrk="1" hangingPunct="1"/>
            <a:r>
              <a:rPr lang="en-US" altLang="en-US" sz="2600" b="1" dirty="0"/>
              <a:t>77 of 982 (in both cohorts of fatalities)</a:t>
            </a:r>
          </a:p>
          <a:p>
            <a:pPr lvl="1" eaLnBrk="1" hangingPunct="1"/>
            <a:r>
              <a:rPr lang="en-US" altLang="en-US" sz="2600" b="1" dirty="0"/>
              <a:t>7.8% of total fatalities – no better then Vietnam</a:t>
            </a:r>
          </a:p>
          <a:p>
            <a:pPr eaLnBrk="1" hangingPunct="1"/>
            <a:r>
              <a:rPr lang="en-US" altLang="en-US" sz="2600" b="1" dirty="0">
                <a:solidFill>
                  <a:srgbClr val="FF0000"/>
                </a:solidFill>
              </a:rPr>
              <a:t>Tourniquets became widely used in 2005-2006</a:t>
            </a:r>
          </a:p>
          <a:p>
            <a:pPr eaLnBrk="1" hangingPunct="1"/>
            <a:r>
              <a:rPr lang="en-US" altLang="en-US" sz="2600" b="1" dirty="0"/>
              <a:t>Eastridge – </a:t>
            </a:r>
            <a:r>
              <a:rPr lang="en-US" altLang="en-US" sz="2600" b="1" i="1" dirty="0"/>
              <a:t>J Trauma</a:t>
            </a:r>
            <a:r>
              <a:rPr lang="en-US" altLang="en-US" sz="2600" b="1" dirty="0"/>
              <a:t> </a:t>
            </a:r>
            <a:r>
              <a:rPr lang="en-US" altLang="en-US" sz="2600" b="1" i="1" dirty="0"/>
              <a:t>2012</a:t>
            </a:r>
            <a:r>
              <a:rPr lang="en-US" altLang="en-US" sz="2600" b="1" dirty="0"/>
              <a:t>: OEF + OIF (to Jun 2011)</a:t>
            </a:r>
          </a:p>
          <a:p>
            <a:pPr lvl="1" eaLnBrk="1" hangingPunct="1"/>
            <a:r>
              <a:rPr lang="en-US" altLang="en-US" sz="2600" b="1" dirty="0"/>
              <a:t> 119 of 4,596</a:t>
            </a:r>
          </a:p>
          <a:p>
            <a:pPr lvl="1" eaLnBrk="1" hangingPunct="1"/>
            <a:r>
              <a:rPr lang="en-US" altLang="en-US" sz="2600" b="1" dirty="0">
                <a:solidFill>
                  <a:srgbClr val="FF0000"/>
                </a:solidFill>
              </a:rPr>
              <a:t>2.6% of total fatalities – a </a:t>
            </a:r>
            <a:r>
              <a:rPr lang="en-US" altLang="en-US" sz="2600" b="1" u="sng" dirty="0">
                <a:solidFill>
                  <a:srgbClr val="FF0000"/>
                </a:solidFill>
              </a:rPr>
              <a:t>67% decrease</a:t>
            </a:r>
          </a:p>
          <a:p>
            <a:pPr eaLnBrk="1" hangingPunct="1"/>
            <a:endParaRPr lang="en-US" altLang="en-US" b="1" dirty="0"/>
          </a:p>
          <a:p>
            <a:pPr eaLnBrk="1" hangingPunct="1"/>
            <a:endParaRPr lang="en-US" altLang="en-US" sz="1800" b="1" dirty="0">
              <a:solidFill>
                <a:srgbClr val="FF0000"/>
              </a:solidFill>
            </a:endParaRPr>
          </a:p>
          <a:p>
            <a:pPr eaLnBrk="1" hangingPunct="1"/>
            <a:endParaRPr lang="en-US" altLang="en-US" b="1" dirty="0">
              <a:solidFill>
                <a:srgbClr val="FF0000"/>
              </a:solidFill>
            </a:endParaRPr>
          </a:p>
          <a:p>
            <a:pPr eaLnBrk="1" hangingPunct="1">
              <a:buFontTx/>
              <a:buNone/>
            </a:pPr>
            <a:endParaRPr lang="en-US" altLang="en-US" b="1" dirty="0"/>
          </a:p>
        </p:txBody>
      </p:sp>
    </p:spTree>
    <p:extLst>
      <p:ext uri="{BB962C8B-B14F-4D97-AF65-F5344CB8AC3E}">
        <p14:creationId xmlns:p14="http://schemas.microsoft.com/office/powerpoint/2010/main" val="4069228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a:xfrm>
            <a:off x="1295400" y="170291"/>
            <a:ext cx="8077200" cy="1143000"/>
          </a:xfrm>
        </p:spPr>
        <p:txBody>
          <a:bodyPr/>
          <a:lstStyle/>
          <a:p>
            <a:pPr eaLnBrk="1" hangingPunct="1"/>
            <a:r>
              <a:rPr lang="en-US" b="1" dirty="0"/>
              <a:t>Tourniquet Outcomes in TCCC Transition Initiative Report</a:t>
            </a:r>
          </a:p>
        </p:txBody>
      </p:sp>
      <p:sp>
        <p:nvSpPr>
          <p:cNvPr id="37892" name="Rectangle 3"/>
          <p:cNvSpPr>
            <a:spLocks noGrp="1" noChangeArrowheads="1"/>
          </p:cNvSpPr>
          <p:nvPr>
            <p:ph type="body" idx="1"/>
          </p:nvPr>
        </p:nvSpPr>
        <p:spPr>
          <a:xfrm>
            <a:off x="533400" y="2133600"/>
            <a:ext cx="8229600" cy="4160837"/>
          </a:xfrm>
        </p:spPr>
        <p:txBody>
          <a:bodyPr/>
          <a:lstStyle/>
          <a:p>
            <a:pPr eaLnBrk="1" hangingPunct="1"/>
            <a:r>
              <a:rPr lang="en-US" b="1" dirty="0">
                <a:solidFill>
                  <a:srgbClr val="FF3300"/>
                </a:solidFill>
              </a:rPr>
              <a:t>Sixty-seven</a:t>
            </a:r>
            <a:r>
              <a:rPr lang="en-US" b="1" dirty="0"/>
              <a:t> successful tourniquet applications identified in 2005 and 2006</a:t>
            </a:r>
          </a:p>
          <a:p>
            <a:pPr eaLnBrk="1" hangingPunct="1"/>
            <a:r>
              <a:rPr lang="en-US" b="1" dirty="0"/>
              <a:t>No avoidable loss of limbs due to tourniquet use identified</a:t>
            </a:r>
          </a:p>
          <a:p>
            <a:pPr eaLnBrk="1" hangingPunct="1"/>
            <a:endParaRPr lang="en-US" b="1" dirty="0"/>
          </a:p>
          <a:p>
            <a:pPr algn="ctr" eaLnBrk="1" hangingPunct="1">
              <a:buFontTx/>
              <a:buNone/>
            </a:pPr>
            <a:r>
              <a:rPr lang="en-US" sz="2400" i="1" dirty="0"/>
              <a:t>                           </a:t>
            </a:r>
            <a:r>
              <a:rPr lang="en-US" sz="2400" b="1" i="1" dirty="0"/>
              <a:t>Butler, Greydanus, Holcomb</a:t>
            </a:r>
          </a:p>
          <a:p>
            <a:pPr algn="ctr" eaLnBrk="1" hangingPunct="1">
              <a:buFontTx/>
              <a:buNone/>
            </a:pPr>
            <a:r>
              <a:rPr lang="en-US" sz="2400" b="1" i="1" dirty="0"/>
              <a:t>                           2006 USAISR Report</a:t>
            </a:r>
          </a:p>
          <a:p>
            <a:pPr algn="ctr" eaLnBrk="1" hangingPunct="1">
              <a:buFontTx/>
              <a:buNone/>
            </a:pPr>
            <a:r>
              <a:rPr lang="en-US" sz="2400" b="1" i="1" dirty="0"/>
              <a:t>                          “TCCC: Combat Evaluation 2005”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4E4A28A3-2ABA-4667-8F20-B94FB9BA1D55}" type="slidenum">
              <a:rPr lang="en-US" altLang="en-US" sz="1400"/>
              <a:pPr algn="r"/>
              <a:t>27</a:t>
            </a:fld>
            <a:endParaRPr lang="en-US" altLang="en-US" sz="1400" dirty="0"/>
          </a:p>
        </p:txBody>
      </p:sp>
      <p:sp>
        <p:nvSpPr>
          <p:cNvPr id="14339" name="Rectangle 2"/>
          <p:cNvSpPr>
            <a:spLocks noGrp="1" noChangeArrowheads="1"/>
          </p:cNvSpPr>
          <p:nvPr>
            <p:ph type="title" idx="4294967295"/>
          </p:nvPr>
        </p:nvSpPr>
        <p:spPr>
          <a:xfrm>
            <a:off x="1524000" y="228600"/>
            <a:ext cx="7391400" cy="1143000"/>
          </a:xfrm>
        </p:spPr>
        <p:txBody>
          <a:bodyPr lIns="91440" tIns="45720" rIns="91440" bIns="45720"/>
          <a:lstStyle/>
          <a:p>
            <a:pPr eaLnBrk="1" hangingPunct="1"/>
            <a:r>
              <a:rPr lang="en-US" altLang="en-US" b="1" dirty="0"/>
              <a:t>TCCC: Success in Combat</a:t>
            </a:r>
            <a:br>
              <a:rPr lang="en-US" altLang="en-US" b="1" dirty="0"/>
            </a:br>
            <a:r>
              <a:rPr lang="en-US" altLang="en-US" b="1" dirty="0"/>
              <a:t>3rd Infantry Division</a:t>
            </a:r>
          </a:p>
        </p:txBody>
      </p:sp>
      <p:sp>
        <p:nvSpPr>
          <p:cNvPr id="14340" name="Rectangle 3"/>
          <p:cNvSpPr>
            <a:spLocks noGrp="1" noChangeArrowheads="1"/>
          </p:cNvSpPr>
          <p:nvPr>
            <p:ph type="body" idx="4294967295"/>
          </p:nvPr>
        </p:nvSpPr>
        <p:spPr>
          <a:xfrm>
            <a:off x="381000" y="1676399"/>
            <a:ext cx="8458200" cy="5045075"/>
          </a:xfrm>
        </p:spPr>
        <p:txBody>
          <a:bodyPr lIns="91440" tIns="45720" rIns="91440" bIns="45720"/>
          <a:lstStyle/>
          <a:p>
            <a:pPr eaLnBrk="1" hangingPunct="1">
              <a:buFontTx/>
              <a:buNone/>
            </a:pPr>
            <a:r>
              <a:rPr lang="en-US" altLang="en-US" sz="2800" b="1" dirty="0"/>
              <a:t>“The adoption and implementation of the principles of TCCC by the medical platoon of TF 1-15 IN in OIF 1 resulted in </a:t>
            </a:r>
            <a:r>
              <a:rPr lang="en-US" altLang="en-US" sz="2800" b="1" dirty="0">
                <a:solidFill>
                  <a:srgbClr val="FF3300"/>
                </a:solidFill>
              </a:rPr>
              <a:t>overwhelming success</a:t>
            </a:r>
            <a:r>
              <a:rPr lang="en-US" altLang="en-US" sz="2800" b="1" dirty="0"/>
              <a:t>. Over 25 days of continuous combat with 32 friendly casualties, many of them serious, we had 0 KIAs and 0 Died From Wounds, while simultaneously caring for a significant number of Iraqi civilian and military casualties.” </a:t>
            </a:r>
          </a:p>
          <a:p>
            <a:pPr eaLnBrk="1" hangingPunct="1">
              <a:buFontTx/>
              <a:buNone/>
            </a:pPr>
            <a:r>
              <a:rPr lang="en-US" altLang="en-US" sz="2800" b="1" dirty="0"/>
              <a:t>                                                    </a:t>
            </a:r>
            <a:r>
              <a:rPr lang="en-US" altLang="en-US" sz="2000" b="1" i="1" dirty="0"/>
              <a:t>CPT Michael Tarpey</a:t>
            </a:r>
          </a:p>
          <a:p>
            <a:pPr eaLnBrk="1" hangingPunct="1">
              <a:buFontTx/>
              <a:buNone/>
            </a:pPr>
            <a:r>
              <a:rPr lang="en-US" altLang="en-US" sz="2000" b="1" i="1" dirty="0"/>
              <a:t>                                                                         Battalion Surgeon 1-15 IN</a:t>
            </a:r>
          </a:p>
          <a:p>
            <a:pPr eaLnBrk="1" hangingPunct="1">
              <a:buFontTx/>
              <a:buNone/>
            </a:pPr>
            <a:r>
              <a:rPr lang="en-US" altLang="en-US" sz="2000" b="1" i="1" dirty="0"/>
              <a:t>                                                                        AMEDD Journal 2005</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idx="4294967295"/>
          </p:nvPr>
        </p:nvSpPr>
        <p:spPr>
          <a:xfrm>
            <a:off x="1447800" y="165100"/>
            <a:ext cx="7620000" cy="1143000"/>
          </a:xfrm>
        </p:spPr>
        <p:txBody>
          <a:bodyPr lIns="91432" tIns="45716" rIns="91432" bIns="45716"/>
          <a:lstStyle/>
          <a:p>
            <a:pPr eaLnBrk="1" hangingPunct="1"/>
            <a:r>
              <a:rPr lang="en-US" sz="4400" dirty="0"/>
              <a:t>Tourniquets – Kragh et al:</a:t>
            </a:r>
            <a:br>
              <a:rPr lang="en-US" sz="4400" dirty="0"/>
            </a:br>
            <a:r>
              <a:rPr lang="en-US" sz="4400" dirty="0"/>
              <a:t>Two Landmark Papers</a:t>
            </a:r>
          </a:p>
        </p:txBody>
      </p:sp>
      <p:sp>
        <p:nvSpPr>
          <p:cNvPr id="93186" name="Text Box 3"/>
          <p:cNvSpPr txBox="1">
            <a:spLocks noChangeArrowheads="1"/>
          </p:cNvSpPr>
          <p:nvPr/>
        </p:nvSpPr>
        <p:spPr bwMode="auto">
          <a:xfrm>
            <a:off x="533400" y="3932238"/>
            <a:ext cx="8382000" cy="2654300"/>
          </a:xfrm>
          <a:prstGeom prst="rect">
            <a:avLst/>
          </a:prstGeom>
          <a:noFill/>
          <a:ln w="9525">
            <a:noFill/>
            <a:miter lim="800000"/>
            <a:headEnd/>
            <a:tailEnd/>
          </a:ln>
        </p:spPr>
        <p:txBody>
          <a:bodyPr lIns="91432" tIns="45716" rIns="91432" bIns="45716">
            <a:spAutoFit/>
          </a:bodyPr>
          <a:lstStyle/>
          <a:p>
            <a:pPr>
              <a:buFontTx/>
              <a:buChar char="•"/>
            </a:pPr>
            <a:r>
              <a:rPr lang="en-US" sz="2800" dirty="0">
                <a:latin typeface="Arial" charset="0"/>
              </a:rPr>
              <a:t> </a:t>
            </a:r>
            <a:r>
              <a:rPr lang="en-US" sz="2800" b="1" dirty="0">
                <a:latin typeface="Times New Roman" pitchFamily="18" charset="0"/>
              </a:rPr>
              <a:t>Published in 2008/2009</a:t>
            </a:r>
          </a:p>
          <a:p>
            <a:pPr>
              <a:buFontTx/>
              <a:buChar char="•"/>
            </a:pPr>
            <a:r>
              <a:rPr lang="en-US" sz="2800" b="1" dirty="0">
                <a:latin typeface="Times New Roman" pitchFamily="18" charset="0"/>
              </a:rPr>
              <a:t> Tourniquets are </a:t>
            </a:r>
            <a:r>
              <a:rPr lang="en-US" sz="2800" b="1" u="sng" dirty="0">
                <a:latin typeface="Times New Roman" pitchFamily="18" charset="0"/>
              </a:rPr>
              <a:t>saving lives</a:t>
            </a:r>
            <a:r>
              <a:rPr lang="en-US" sz="2800" b="1" dirty="0">
                <a:latin typeface="Times New Roman" pitchFamily="18" charset="0"/>
              </a:rPr>
              <a:t> on the battlefield </a:t>
            </a:r>
          </a:p>
          <a:p>
            <a:pPr>
              <a:buFontTx/>
              <a:buChar char="•"/>
            </a:pPr>
            <a:r>
              <a:rPr lang="en-US" sz="2800" b="1" dirty="0">
                <a:latin typeface="Times New Roman" pitchFamily="18" charset="0"/>
              </a:rPr>
              <a:t> </a:t>
            </a:r>
            <a:r>
              <a:rPr lang="en-US" sz="2800" b="1" dirty="0">
                <a:solidFill>
                  <a:srgbClr val="FF3300"/>
                </a:solidFill>
                <a:latin typeface="Times New Roman" pitchFamily="18" charset="0"/>
              </a:rPr>
              <a:t>31 lives saved in 6 months</a:t>
            </a:r>
            <a:r>
              <a:rPr lang="en-US" sz="2800" b="1" dirty="0">
                <a:latin typeface="Times New Roman" pitchFamily="18" charset="0"/>
              </a:rPr>
              <a:t> by tourniquets</a:t>
            </a:r>
          </a:p>
          <a:p>
            <a:pPr>
              <a:buFontTx/>
              <a:buChar char="•"/>
            </a:pPr>
            <a:r>
              <a:rPr lang="en-US" sz="2800" b="1" dirty="0">
                <a:solidFill>
                  <a:srgbClr val="FF3300"/>
                </a:solidFill>
                <a:latin typeface="Times New Roman" pitchFamily="18" charset="0"/>
              </a:rPr>
              <a:t> Author estimated 2000 lives saved with tourniquets</a:t>
            </a:r>
          </a:p>
          <a:p>
            <a:r>
              <a:rPr lang="en-US" sz="2800" b="1" dirty="0">
                <a:solidFill>
                  <a:srgbClr val="FF3300"/>
                </a:solidFill>
                <a:latin typeface="Times New Roman" pitchFamily="18" charset="0"/>
              </a:rPr>
              <a:t>   in this conflict up to that date (2009)</a:t>
            </a:r>
          </a:p>
          <a:p>
            <a:pPr>
              <a:buFontTx/>
              <a:buChar char="•"/>
            </a:pPr>
            <a:r>
              <a:rPr lang="en-US" sz="2800" b="1" dirty="0">
                <a:solidFill>
                  <a:srgbClr val="FF3300"/>
                </a:solidFill>
                <a:latin typeface="Times New Roman" pitchFamily="18" charset="0"/>
              </a:rPr>
              <a:t> No arms or legs lost because of tourniquet use</a:t>
            </a:r>
          </a:p>
        </p:txBody>
      </p:sp>
      <p:pic>
        <p:nvPicPr>
          <p:cNvPr id="93187" name="Picture 4" descr="CUF Tourniquet 10"/>
          <p:cNvPicPr>
            <a:picLocks noChangeAspect="1" noChangeArrowheads="1"/>
          </p:cNvPicPr>
          <p:nvPr/>
        </p:nvPicPr>
        <p:blipFill>
          <a:blip r:embed="rId3" cstate="print"/>
          <a:srcRect/>
          <a:stretch>
            <a:fillRect/>
          </a:stretch>
        </p:blipFill>
        <p:spPr bwMode="auto">
          <a:xfrm>
            <a:off x="3189288" y="1662113"/>
            <a:ext cx="2535237" cy="227012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idx="4294967295"/>
          </p:nvPr>
        </p:nvSpPr>
        <p:spPr>
          <a:xfrm>
            <a:off x="1676400" y="152400"/>
            <a:ext cx="7391400" cy="1143000"/>
          </a:xfrm>
        </p:spPr>
        <p:txBody>
          <a:bodyPr lIns="91408" tIns="45704" rIns="91408" bIns="45704"/>
          <a:lstStyle/>
          <a:p>
            <a:pPr eaLnBrk="1" hangingPunct="1"/>
            <a:r>
              <a:rPr lang="en-US" sz="4400" dirty="0"/>
              <a:t>Eliminating Preventable </a:t>
            </a:r>
            <a:br>
              <a:rPr lang="en-US" sz="4400" dirty="0"/>
            </a:br>
            <a:r>
              <a:rPr lang="en-US" sz="4400" dirty="0"/>
              <a:t>Death on the Battlefield</a:t>
            </a:r>
          </a:p>
        </p:txBody>
      </p:sp>
      <p:sp>
        <p:nvSpPr>
          <p:cNvPr id="96258" name="Text Box 4"/>
          <p:cNvSpPr txBox="1">
            <a:spLocks noChangeArrowheads="1"/>
          </p:cNvSpPr>
          <p:nvPr/>
        </p:nvSpPr>
        <p:spPr bwMode="auto">
          <a:xfrm>
            <a:off x="533400" y="4889500"/>
            <a:ext cx="7772400" cy="1816100"/>
          </a:xfrm>
          <a:prstGeom prst="rect">
            <a:avLst/>
          </a:prstGeom>
          <a:noFill/>
          <a:ln w="9525">
            <a:noFill/>
            <a:miter lim="800000"/>
            <a:headEnd/>
            <a:tailEnd/>
          </a:ln>
        </p:spPr>
        <p:txBody>
          <a:bodyPr lIns="91416" tIns="45708" rIns="91416" bIns="45708">
            <a:spAutoFit/>
          </a:bodyPr>
          <a:lstStyle/>
          <a:p>
            <a:pPr>
              <a:buFontTx/>
              <a:buChar char="•"/>
            </a:pPr>
            <a:r>
              <a:rPr lang="en-US" sz="2800" b="1" dirty="0">
                <a:latin typeface="Arial" charset="0"/>
              </a:rPr>
              <a:t> </a:t>
            </a:r>
            <a:r>
              <a:rPr lang="en-US" sz="2800" b="1" dirty="0">
                <a:latin typeface="Times New Roman" pitchFamily="18" charset="0"/>
              </a:rPr>
              <a:t>TCCC in the 75</a:t>
            </a:r>
            <a:r>
              <a:rPr lang="en-US" sz="2800" b="1" baseline="30000" dirty="0">
                <a:latin typeface="Times New Roman" pitchFamily="18" charset="0"/>
              </a:rPr>
              <a:t>th</a:t>
            </a:r>
            <a:r>
              <a:rPr lang="en-US" sz="2800" b="1" dirty="0">
                <a:latin typeface="Times New Roman" pitchFamily="18" charset="0"/>
              </a:rPr>
              <a:t> Ranger Regiment</a:t>
            </a:r>
          </a:p>
          <a:p>
            <a:pPr>
              <a:buFontTx/>
              <a:buChar char="•"/>
            </a:pPr>
            <a:r>
              <a:rPr lang="en-US" sz="2800" b="1" dirty="0">
                <a:latin typeface="Times New Roman" pitchFamily="18" charset="0"/>
              </a:rPr>
              <a:t> </a:t>
            </a:r>
            <a:r>
              <a:rPr lang="en-US" sz="2800" b="1" u="sng" dirty="0">
                <a:latin typeface="Times New Roman" pitchFamily="18" charset="0"/>
              </a:rPr>
              <a:t>All</a:t>
            </a:r>
            <a:r>
              <a:rPr lang="en-US" sz="2800" b="1" dirty="0">
                <a:latin typeface="Times New Roman" pitchFamily="18" charset="0"/>
              </a:rPr>
              <a:t> Rangers and docs trained in TCCC</a:t>
            </a:r>
          </a:p>
          <a:p>
            <a:pPr>
              <a:buFontTx/>
              <a:buChar char="•"/>
            </a:pPr>
            <a:r>
              <a:rPr lang="en-US" sz="2800" b="1" dirty="0">
                <a:latin typeface="Times New Roman" pitchFamily="18" charset="0"/>
              </a:rPr>
              <a:t> Ranger preventable death incidence: </a:t>
            </a:r>
            <a:r>
              <a:rPr lang="en-US" sz="2800" b="1" u="sng" dirty="0">
                <a:solidFill>
                  <a:srgbClr val="FF3300"/>
                </a:solidFill>
                <a:latin typeface="Times New Roman" pitchFamily="18" charset="0"/>
              </a:rPr>
              <a:t>3%</a:t>
            </a:r>
          </a:p>
          <a:p>
            <a:pPr>
              <a:buFontTx/>
              <a:buChar char="•"/>
            </a:pPr>
            <a:r>
              <a:rPr lang="en-US" sz="2800" b="1" dirty="0">
                <a:latin typeface="Times New Roman" pitchFamily="18" charset="0"/>
              </a:rPr>
              <a:t> Overall U.S. military preventable deaths: </a:t>
            </a:r>
            <a:r>
              <a:rPr lang="en-US" sz="2800" b="1" u="sng" dirty="0">
                <a:solidFill>
                  <a:srgbClr val="FF3300"/>
                </a:solidFill>
                <a:latin typeface="Times New Roman" pitchFamily="18" charset="0"/>
              </a:rPr>
              <a:t>24%</a:t>
            </a:r>
          </a:p>
        </p:txBody>
      </p:sp>
      <p:pic>
        <p:nvPicPr>
          <p:cNvPr id="5" name="Picture 4" descr="75th Ranger Regiment.png"/>
          <p:cNvPicPr>
            <a:picLocks noChangeAspect="1"/>
          </p:cNvPicPr>
          <p:nvPr/>
        </p:nvPicPr>
        <p:blipFill>
          <a:blip r:embed="rId3" cstate="print"/>
          <a:stretch>
            <a:fillRect/>
          </a:stretch>
        </p:blipFill>
        <p:spPr>
          <a:xfrm>
            <a:off x="1905000" y="1798548"/>
            <a:ext cx="5257800" cy="269725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rrowheads="1"/>
          </p:cNvSpPr>
          <p:nvPr>
            <p:ph type="title"/>
          </p:nvPr>
        </p:nvSpPr>
        <p:spPr>
          <a:xfrm>
            <a:off x="1752600" y="152400"/>
            <a:ext cx="6781800" cy="1143000"/>
          </a:xfrm>
        </p:spPr>
        <p:txBody>
          <a:bodyPr/>
          <a:lstStyle/>
          <a:p>
            <a:pPr eaLnBrk="1" hangingPunct="1"/>
            <a:r>
              <a:rPr lang="en-US" sz="4400" dirty="0"/>
              <a:t>Learning Objectives</a:t>
            </a:r>
          </a:p>
        </p:txBody>
      </p:sp>
      <p:sp>
        <p:nvSpPr>
          <p:cNvPr id="30722" name="Rectangle 3"/>
          <p:cNvSpPr>
            <a:spLocks noGrp="1" noChangeArrowheads="1"/>
          </p:cNvSpPr>
          <p:nvPr>
            <p:ph idx="1"/>
          </p:nvPr>
        </p:nvSpPr>
        <p:spPr>
          <a:xfrm>
            <a:off x="228600" y="1981200"/>
            <a:ext cx="8229600" cy="4495800"/>
          </a:xfrm>
        </p:spPr>
        <p:txBody>
          <a:bodyPr/>
          <a:lstStyle/>
          <a:p>
            <a:pPr marL="609600" indent="-609600" eaLnBrk="1" hangingPunct="1">
              <a:lnSpc>
                <a:spcPct val="90000"/>
              </a:lnSpc>
            </a:pPr>
            <a:r>
              <a:rPr lang="en-US" sz="3000" b="1" dirty="0"/>
              <a:t>IDENTIFY the three objectives of TCCC.</a:t>
            </a:r>
          </a:p>
          <a:p>
            <a:pPr marL="609600" indent="-609600" eaLnBrk="1" hangingPunct="1">
              <a:lnSpc>
                <a:spcPct val="90000"/>
              </a:lnSpc>
            </a:pPr>
            <a:r>
              <a:rPr lang="en-US" sz="3000" b="1" dirty="0"/>
              <a:t>DESCRIBE the key factors influencing combat casualty care. </a:t>
            </a:r>
          </a:p>
          <a:p>
            <a:pPr marL="609600" indent="-609600" eaLnBrk="1" hangingPunct="1">
              <a:lnSpc>
                <a:spcPct val="90000"/>
              </a:lnSpc>
            </a:pPr>
            <a:r>
              <a:rPr lang="en-US" sz="3000" b="1" dirty="0"/>
              <a:t>IDENTIFY the evidence that documents the lifesaving impact of TCCC use.</a:t>
            </a:r>
          </a:p>
          <a:p>
            <a:pPr marL="609600" indent="-609600" eaLnBrk="1" hangingPunct="1">
              <a:lnSpc>
                <a:spcPct val="90000"/>
              </a:lnSpc>
            </a:pPr>
            <a:r>
              <a:rPr lang="en-US" sz="3000" b="1" dirty="0"/>
              <a:t>DESCRIBE the three phases of care in TCCC.</a:t>
            </a:r>
          </a:p>
          <a:p>
            <a:pPr marL="609600" lvl="0" indent="-609600" eaLnBrk="1" hangingPunct="1">
              <a:lnSpc>
                <a:spcPct val="90000"/>
              </a:lnSpc>
            </a:pPr>
            <a:r>
              <a:rPr lang="en-US" sz="3000" b="1" dirty="0"/>
              <a:t>IDENTIFY the most common causes of preventable death among combat casualties. </a:t>
            </a:r>
            <a:endParaRPr lang="en-US" sz="3000" dirty="0"/>
          </a:p>
          <a:p>
            <a:pPr marL="609600" indent="-609600" eaLnBrk="1" hangingPunct="1">
              <a:lnSpc>
                <a:spcPct val="90000"/>
              </a:lnSpc>
            </a:pPr>
            <a:endParaRPr lang="en-US"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idx="4294967295"/>
          </p:nvPr>
        </p:nvSpPr>
        <p:spPr>
          <a:xfrm>
            <a:off x="1524000" y="152400"/>
            <a:ext cx="7620000" cy="1143000"/>
          </a:xfrm>
        </p:spPr>
        <p:txBody>
          <a:bodyPr lIns="91432" tIns="45716" rIns="91432" bIns="45716"/>
          <a:lstStyle/>
          <a:p>
            <a:pPr eaLnBrk="1" hangingPunct="1"/>
            <a:r>
              <a:rPr lang="en-US" sz="4400" dirty="0"/>
              <a:t>What Do the Soldiers Say?</a:t>
            </a:r>
          </a:p>
        </p:txBody>
      </p:sp>
      <p:sp>
        <p:nvSpPr>
          <p:cNvPr id="95234" name="Rectangle 3"/>
          <p:cNvSpPr>
            <a:spLocks noGrp="1" noChangeArrowheads="1"/>
          </p:cNvSpPr>
          <p:nvPr>
            <p:ph type="body" idx="4294967295"/>
          </p:nvPr>
        </p:nvSpPr>
        <p:spPr>
          <a:xfrm>
            <a:off x="457200" y="1676400"/>
            <a:ext cx="8229600" cy="5029200"/>
          </a:xfrm>
        </p:spPr>
        <p:txBody>
          <a:bodyPr lIns="91432" tIns="45716" rIns="91432" bIns="45716"/>
          <a:lstStyle/>
          <a:p>
            <a:pPr indent="0" eaLnBrk="1" hangingPunct="1">
              <a:lnSpc>
                <a:spcPct val="90000"/>
              </a:lnSpc>
              <a:buFont typeface="Arial" charset="0"/>
              <a:buNone/>
            </a:pPr>
            <a:r>
              <a:rPr lang="en-US" b="1" dirty="0"/>
              <a:t>A recent U.S. Army Training and Doctrine Command survey of Soldiers in combat units found that </a:t>
            </a:r>
            <a:r>
              <a:rPr lang="en-US" b="1" dirty="0">
                <a:solidFill>
                  <a:srgbClr val="FF3300"/>
                </a:solidFill>
              </a:rPr>
              <a:t>TCCC is the second most valued element</a:t>
            </a:r>
            <a:r>
              <a:rPr lang="en-US" b="1" dirty="0"/>
              <a:t> of their training, exceeded only by training in the use of their individual weapons.</a:t>
            </a:r>
          </a:p>
          <a:p>
            <a:pPr indent="0" eaLnBrk="1" hangingPunct="1">
              <a:lnSpc>
                <a:spcPct val="90000"/>
              </a:lnSpc>
            </a:pPr>
            <a:endParaRPr lang="en-US" b="1" dirty="0"/>
          </a:p>
          <a:p>
            <a:pPr indent="0" eaLnBrk="1" hangingPunct="1">
              <a:lnSpc>
                <a:spcPct val="90000"/>
              </a:lnSpc>
              <a:buFont typeface="Arial" charset="0"/>
              <a:buNone/>
            </a:pPr>
            <a:r>
              <a:rPr lang="en-US" sz="2000" i="1" dirty="0"/>
              <a:t>                                                                     </a:t>
            </a:r>
            <a:r>
              <a:rPr lang="en-US" sz="2400" b="1" i="1" dirty="0"/>
              <a:t>COL Karen O’Brien</a:t>
            </a:r>
          </a:p>
          <a:p>
            <a:pPr indent="0" eaLnBrk="1" hangingPunct="1">
              <a:lnSpc>
                <a:spcPct val="90000"/>
              </a:lnSpc>
              <a:buFont typeface="Arial" charset="0"/>
              <a:buNone/>
            </a:pPr>
            <a:r>
              <a:rPr lang="en-US" sz="2400" b="1" i="1" dirty="0"/>
              <a:t>                                                           TRADOC Surgeon</a:t>
            </a:r>
          </a:p>
          <a:p>
            <a:pPr indent="0" eaLnBrk="1" hangingPunct="1">
              <a:lnSpc>
                <a:spcPct val="90000"/>
              </a:lnSpc>
              <a:buFont typeface="Arial" charset="0"/>
              <a:buNone/>
            </a:pPr>
            <a:r>
              <a:rPr lang="en-US" sz="2400" b="1" i="1" dirty="0"/>
              <a:t>                                                    CoTCCC Meeting April 2010</a:t>
            </a:r>
          </a:p>
        </p:txBody>
      </p:sp>
      <p:pic>
        <p:nvPicPr>
          <p:cNvPr id="95235" name="Picture 6" descr="DL100523 Afg Bunker Night Shot"/>
          <p:cNvPicPr>
            <a:picLocks noChangeAspect="1" noChangeArrowheads="1"/>
          </p:cNvPicPr>
          <p:nvPr/>
        </p:nvPicPr>
        <p:blipFill>
          <a:blip r:embed="rId3" cstate="print"/>
          <a:srcRect/>
          <a:stretch>
            <a:fillRect/>
          </a:stretch>
        </p:blipFill>
        <p:spPr bwMode="auto">
          <a:xfrm>
            <a:off x="0" y="4632325"/>
            <a:ext cx="3338513" cy="2225675"/>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1295400" y="76200"/>
            <a:ext cx="7848600" cy="1143000"/>
          </a:xfrm>
        </p:spPr>
        <p:txBody>
          <a:bodyPr lIns="91440" tIns="45720" rIns="91440" bIns="45720"/>
          <a:lstStyle/>
          <a:p>
            <a:r>
              <a:rPr lang="en-US" altLang="en-US" sz="4000" b="1" dirty="0"/>
              <a:t>TCCC in Canadian Forces</a:t>
            </a:r>
            <a:br>
              <a:rPr lang="en-US" altLang="en-US" sz="4000" b="1" dirty="0"/>
            </a:br>
            <a:r>
              <a:rPr lang="en-US" altLang="en-US" sz="4000" b="1" dirty="0"/>
              <a:t>Savage et al: Can J Surg 2011</a:t>
            </a:r>
          </a:p>
        </p:txBody>
      </p:sp>
      <p:sp>
        <p:nvSpPr>
          <p:cNvPr id="3" name="TextBox 2"/>
          <p:cNvSpPr txBox="1"/>
          <p:nvPr/>
        </p:nvSpPr>
        <p:spPr>
          <a:xfrm>
            <a:off x="685800" y="1905000"/>
            <a:ext cx="7543800" cy="4524315"/>
          </a:xfrm>
          <a:prstGeom prst="rect">
            <a:avLst/>
          </a:prstGeom>
          <a:noFill/>
        </p:spPr>
        <p:txBody>
          <a:bodyPr wrap="square" rtlCol="0">
            <a:spAutoFit/>
          </a:bodyPr>
          <a:lstStyle/>
          <a:p>
            <a:r>
              <a:rPr lang="en-US" sz="2400" b="1" dirty="0">
                <a:latin typeface="Times New Roman"/>
                <a:cs typeface="Times New Roman"/>
              </a:rPr>
              <a:t>Conclusion:</a:t>
            </a:r>
          </a:p>
          <a:p>
            <a:r>
              <a:rPr lang="en-US" sz="2400" b="1" dirty="0">
                <a:latin typeface="Times New Roman"/>
                <a:cs typeface="Times New Roman"/>
              </a:rPr>
              <a:t>“For the first time in decades, the CF has been involved in a war in which its members have participated in sustained combat operations and have suffered increasingly severe injuries. Despite this, </a:t>
            </a:r>
            <a:r>
              <a:rPr lang="en-US" sz="2400" b="1" dirty="0">
                <a:solidFill>
                  <a:srgbClr val="FF0000"/>
                </a:solidFill>
                <a:latin typeface="Times New Roman"/>
                <a:cs typeface="Times New Roman"/>
              </a:rPr>
              <a:t>the CF experienced the highest casualty survival rate in history</a:t>
            </a:r>
            <a:r>
              <a:rPr lang="en-US" sz="2400" b="1" dirty="0">
                <a:latin typeface="Times New Roman"/>
                <a:cs typeface="Times New Roman"/>
              </a:rPr>
              <a:t>. Though this success is multifactorial, </a:t>
            </a:r>
            <a:r>
              <a:rPr lang="en-US" sz="2400" b="1" dirty="0">
                <a:solidFill>
                  <a:srgbClr val="FF0000"/>
                </a:solidFill>
                <a:latin typeface="Times New Roman"/>
                <a:cs typeface="Times New Roman"/>
              </a:rPr>
              <a:t>the determination and resolve of CF leadership to develop and deliver comprehensive, multileveled TCCC packages to soldiers and medics is a significant reason for that</a:t>
            </a:r>
            <a:r>
              <a:rPr lang="en-US" sz="2400" b="1" dirty="0">
                <a:latin typeface="Times New Roman"/>
                <a:cs typeface="Times New Roman"/>
              </a:rPr>
              <a:t> and has unquestionably saved the lives of Canadian, Coalition and Afghan Security Forces…..”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3" name="Rectangle 2050"/>
          <p:cNvSpPr>
            <a:spLocks noGrp="1" noChangeArrowheads="1"/>
          </p:cNvSpPr>
          <p:nvPr>
            <p:ph type="title" idx="4294967295"/>
          </p:nvPr>
        </p:nvSpPr>
        <p:spPr>
          <a:xfrm>
            <a:off x="1447800" y="228600"/>
            <a:ext cx="7467600" cy="1143000"/>
          </a:xfrm>
        </p:spPr>
        <p:txBody>
          <a:bodyPr lIns="91440" tIns="45720" rIns="91440" bIns="45720">
            <a:normAutofit fontScale="90000"/>
          </a:bodyPr>
          <a:lstStyle/>
          <a:p>
            <a:pPr eaLnBrk="1" hangingPunct="1"/>
            <a:r>
              <a:rPr lang="en-US" altLang="en-US" b="1" dirty="0"/>
              <a:t> </a:t>
            </a:r>
            <a:r>
              <a:rPr lang="en-US" altLang="en-US" sz="4900" b="1" dirty="0"/>
              <a:t>Limb Tourniquets in the</a:t>
            </a:r>
            <a:br>
              <a:rPr lang="en-US" altLang="en-US" sz="4900" b="1" dirty="0"/>
            </a:br>
            <a:r>
              <a:rPr lang="en-US" altLang="en-US" sz="4900" b="1" dirty="0"/>
              <a:t>U.S. </a:t>
            </a:r>
            <a:r>
              <a:rPr lang="en-US" altLang="en-US" sz="4900" dirty="0"/>
              <a:t>Military</a:t>
            </a:r>
            <a:endParaRPr lang="en-US" altLang="en-US" sz="4900" b="1" dirty="0"/>
          </a:p>
        </p:txBody>
      </p:sp>
      <p:sp>
        <p:nvSpPr>
          <p:cNvPr id="696324" name="Rectangle 2051"/>
          <p:cNvSpPr>
            <a:spLocks noGrp="1" noChangeArrowheads="1"/>
          </p:cNvSpPr>
          <p:nvPr>
            <p:ph type="body" idx="4294967295"/>
          </p:nvPr>
        </p:nvSpPr>
        <p:spPr>
          <a:xfrm>
            <a:off x="304800" y="2408237"/>
            <a:ext cx="8915400" cy="3459163"/>
          </a:xfrm>
        </p:spPr>
        <p:txBody>
          <a:bodyPr lIns="91440" tIns="45720" rIns="91440" bIns="45720">
            <a:normAutofit/>
          </a:bodyPr>
          <a:lstStyle/>
          <a:p>
            <a:pPr eaLnBrk="1" hangingPunct="1">
              <a:buNone/>
            </a:pPr>
            <a:r>
              <a:rPr lang="en-US" altLang="en-US" b="1" dirty="0"/>
              <a:t>In 2001, almost nobody in the U.S. Military had a tourniquet.</a:t>
            </a:r>
            <a:r>
              <a:rPr lang="en-US" altLang="en-US" b="1" dirty="0">
                <a:solidFill>
                  <a:srgbClr val="FF0000"/>
                </a:solidFill>
              </a:rPr>
              <a:t> </a:t>
            </a:r>
          </a:p>
          <a:p>
            <a:pPr eaLnBrk="1" hangingPunct="1">
              <a:buNone/>
            </a:pPr>
            <a:endParaRPr lang="en-US" altLang="en-US" b="1" dirty="0">
              <a:solidFill>
                <a:srgbClr val="FF0000"/>
              </a:solidFill>
            </a:endParaRPr>
          </a:p>
          <a:p>
            <a:pPr eaLnBrk="1" hangingPunct="1">
              <a:buNone/>
            </a:pPr>
            <a:r>
              <a:rPr lang="en-US" altLang="en-US" b="1" dirty="0">
                <a:solidFill>
                  <a:srgbClr val="FF0000"/>
                </a:solidFill>
              </a:rPr>
              <a:t>In 2018, thanks to TCCC, no American Soldier, Sailor, Airman, or Marine goes onto the battlefield without a tourniquet.</a:t>
            </a:r>
          </a:p>
        </p:txBody>
      </p:sp>
    </p:spTree>
    <p:extLst>
      <p:ext uri="{BB962C8B-B14F-4D97-AF65-F5344CB8AC3E}">
        <p14:creationId xmlns:p14="http://schemas.microsoft.com/office/powerpoint/2010/main" val="3280792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idx="4294967295"/>
          </p:nvPr>
        </p:nvSpPr>
        <p:spPr>
          <a:xfrm>
            <a:off x="1524000" y="152400"/>
            <a:ext cx="6858000" cy="1143000"/>
          </a:xfrm>
        </p:spPr>
        <p:txBody>
          <a:bodyPr lIns="91432" tIns="45716" rIns="91432" bIns="45716"/>
          <a:lstStyle/>
          <a:p>
            <a:r>
              <a:rPr lang="en-US" altLang="en-US" sz="4400" dirty="0"/>
              <a:t>Hartford Consensus </a:t>
            </a:r>
            <a:br>
              <a:rPr lang="en-US" altLang="en-US" sz="4400" dirty="0"/>
            </a:br>
            <a:r>
              <a:rPr lang="en-US" altLang="en-US" sz="4400" dirty="0"/>
              <a:t>2 April 2013</a:t>
            </a:r>
          </a:p>
        </p:txBody>
      </p:sp>
      <p:sp>
        <p:nvSpPr>
          <p:cNvPr id="98306" name="Rectangle 3"/>
          <p:cNvSpPr>
            <a:spLocks noGrp="1" noChangeArrowheads="1"/>
          </p:cNvSpPr>
          <p:nvPr>
            <p:ph type="body" idx="4294967295"/>
          </p:nvPr>
        </p:nvSpPr>
        <p:spPr>
          <a:xfrm>
            <a:off x="152400" y="1874838"/>
            <a:ext cx="8991600" cy="4525962"/>
          </a:xfrm>
        </p:spPr>
        <p:txBody>
          <a:bodyPr lIns="91432" tIns="45716" rIns="91432" bIns="45716"/>
          <a:lstStyle/>
          <a:p>
            <a:r>
              <a:rPr lang="en-US" altLang="en-US" b="1" dirty="0"/>
              <a:t>Working group organized by American College of Surgeons Board of Regents and FBI</a:t>
            </a:r>
          </a:p>
          <a:p>
            <a:r>
              <a:rPr lang="en-US" altLang="en-US" b="1" dirty="0"/>
              <a:t>In response to Sandy Hook shootings</a:t>
            </a:r>
          </a:p>
          <a:p>
            <a:r>
              <a:rPr lang="en-US" altLang="en-US" b="1" dirty="0"/>
              <a:t>Excerpt from findings:</a:t>
            </a:r>
          </a:p>
        </p:txBody>
      </p:sp>
      <p:pic>
        <p:nvPicPr>
          <p:cNvPr id="98307" name="Picture 4" descr="HCS"/>
          <p:cNvPicPr>
            <a:picLocks noChangeAspect="1" noChangeArrowheads="1"/>
          </p:cNvPicPr>
          <p:nvPr/>
        </p:nvPicPr>
        <p:blipFill>
          <a:blip r:embed="rId3" cstate="print"/>
          <a:srcRect/>
          <a:stretch>
            <a:fillRect/>
          </a:stretch>
        </p:blipFill>
        <p:spPr bwMode="auto">
          <a:xfrm>
            <a:off x="304800" y="4343400"/>
            <a:ext cx="8485913" cy="2333626"/>
          </a:xfrm>
          <a:prstGeom prst="rect">
            <a:avLst/>
          </a:prstGeom>
          <a:noFill/>
          <a:ln w="25400">
            <a:solidFill>
              <a:schemeClr val="tx1"/>
            </a:solid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rrowheads="1"/>
          </p:cNvSpPr>
          <p:nvPr>
            <p:ph type="title" idx="4294967295"/>
          </p:nvPr>
        </p:nvSpPr>
        <p:spPr>
          <a:xfrm>
            <a:off x="1295400" y="304800"/>
            <a:ext cx="7315200" cy="1600200"/>
          </a:xfrm>
        </p:spPr>
        <p:txBody>
          <a:bodyPr/>
          <a:lstStyle/>
          <a:p>
            <a:pPr eaLnBrk="1" hangingPunct="1"/>
            <a:r>
              <a:rPr lang="en-US" sz="4400" dirty="0"/>
              <a:t>ASDHA TCCC Letter </a:t>
            </a:r>
            <a:br>
              <a:rPr lang="en-US" sz="4400" dirty="0"/>
            </a:br>
            <a:r>
              <a:rPr lang="en-US" sz="4400" dirty="0"/>
              <a:t> 14 February 2014</a:t>
            </a:r>
            <a:br>
              <a:rPr lang="en-US" sz="4400" dirty="0"/>
            </a:br>
            <a:endParaRPr lang="en-US" sz="4400" dirty="0"/>
          </a:p>
        </p:txBody>
      </p:sp>
      <p:pic>
        <p:nvPicPr>
          <p:cNvPr id="99330" name="Picture 3" descr="Woodson TCCC Training Memo"/>
          <p:cNvPicPr>
            <a:picLocks noChangeAspect="1" noChangeArrowheads="1"/>
          </p:cNvPicPr>
          <p:nvPr/>
        </p:nvPicPr>
        <p:blipFill>
          <a:blip r:embed="rId3" cstate="print"/>
          <a:srcRect/>
          <a:stretch>
            <a:fillRect/>
          </a:stretch>
        </p:blipFill>
        <p:spPr bwMode="auto">
          <a:xfrm>
            <a:off x="1066800" y="1676400"/>
            <a:ext cx="7162800" cy="4930454"/>
          </a:xfrm>
          <a:prstGeom prst="rect">
            <a:avLst/>
          </a:prstGeom>
          <a:noFill/>
          <a:ln w="25400">
            <a:solidFill>
              <a:schemeClr val="tx1"/>
            </a:solid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lIns="91416" tIns="45708" rIns="91416" bIns="45708"/>
          <a:lstStyle/>
          <a:p>
            <a:pPr algn="r"/>
            <a:fld id="{98A84455-57C4-42BA-861F-8898CAFD18D7}" type="slidenum">
              <a:rPr lang="en-US" altLang="en-US" sz="1400"/>
              <a:pPr algn="r"/>
              <a:t>35</a:t>
            </a:fld>
            <a:endParaRPr lang="en-US" altLang="en-US" sz="1400" dirty="0"/>
          </a:p>
        </p:txBody>
      </p:sp>
      <p:sp>
        <p:nvSpPr>
          <p:cNvPr id="24579" name="Rectangle 2"/>
          <p:cNvSpPr>
            <a:spLocks noGrp="1" noChangeArrowheads="1"/>
          </p:cNvSpPr>
          <p:nvPr>
            <p:ph type="title" idx="4294967295"/>
          </p:nvPr>
        </p:nvSpPr>
        <p:spPr>
          <a:xfrm>
            <a:off x="0" y="304800"/>
            <a:ext cx="9372600" cy="1524000"/>
          </a:xfrm>
        </p:spPr>
        <p:txBody>
          <a:bodyPr lIns="91416" tIns="45708" rIns="91416" bIns="45708"/>
          <a:lstStyle/>
          <a:p>
            <a:pPr eaLnBrk="1" hangingPunct="1">
              <a:buClr>
                <a:schemeClr val="tx1"/>
              </a:buClr>
              <a:buFont typeface="Wingdings" pitchFamily="2" charset="2"/>
              <a:buNone/>
            </a:pPr>
            <a:r>
              <a:rPr lang="en-US" altLang="en-US" b="1" dirty="0"/>
              <a:t> </a:t>
            </a:r>
            <a:r>
              <a:rPr lang="en-US" altLang="en-US" sz="4400" b="1" dirty="0"/>
              <a:t>Secretary of Defense</a:t>
            </a:r>
            <a:br>
              <a:rPr lang="en-US" altLang="en-US" sz="4400" b="1" dirty="0"/>
            </a:br>
            <a:r>
              <a:rPr lang="en-US" altLang="en-US" sz="4400" dirty="0"/>
              <a:t>James Mattis</a:t>
            </a:r>
            <a:br>
              <a:rPr lang="en-US" altLang="en-US" sz="4400" b="1" dirty="0"/>
            </a:br>
            <a:endParaRPr lang="en-US" altLang="en-US" sz="4400" b="1" u="sng" dirty="0"/>
          </a:p>
        </p:txBody>
      </p:sp>
      <p:sp>
        <p:nvSpPr>
          <p:cNvPr id="24580" name="Rectangle 3"/>
          <p:cNvSpPr>
            <a:spLocks noGrp="1" noChangeArrowheads="1"/>
          </p:cNvSpPr>
          <p:nvPr>
            <p:ph type="body" idx="4294967295"/>
          </p:nvPr>
        </p:nvSpPr>
        <p:spPr>
          <a:xfrm>
            <a:off x="152400" y="2133600"/>
            <a:ext cx="8839200" cy="5334000"/>
          </a:xfrm>
        </p:spPr>
        <p:txBody>
          <a:bodyPr lIns="91416" tIns="45708" rIns="91416" bIns="45708"/>
          <a:lstStyle/>
          <a:p>
            <a:pPr eaLnBrk="1" hangingPunct="1">
              <a:lnSpc>
                <a:spcPct val="80000"/>
              </a:lnSpc>
              <a:buFontTx/>
              <a:buNone/>
            </a:pPr>
            <a:endParaRPr lang="en-US" altLang="en-US" sz="2000" b="1" dirty="0"/>
          </a:p>
          <a:p>
            <a:pPr eaLnBrk="1" hangingPunct="1">
              <a:lnSpc>
                <a:spcPct val="80000"/>
              </a:lnSpc>
              <a:buFontTx/>
              <a:buNone/>
            </a:pPr>
            <a:endParaRPr lang="en-US" altLang="en-US" sz="2800" b="1" dirty="0"/>
          </a:p>
          <a:p>
            <a:pPr eaLnBrk="1" hangingPunct="1">
              <a:lnSpc>
                <a:spcPct val="80000"/>
              </a:lnSpc>
            </a:pPr>
            <a:endParaRPr lang="en-US" altLang="en-US" sz="2800" b="1" dirty="0"/>
          </a:p>
          <a:p>
            <a:pPr eaLnBrk="1" hangingPunct="1">
              <a:lnSpc>
                <a:spcPct val="80000"/>
              </a:lnSpc>
            </a:pPr>
            <a:endParaRPr lang="en-US" altLang="en-US" sz="2800" b="1" dirty="0"/>
          </a:p>
        </p:txBody>
      </p:sp>
      <p:pic>
        <p:nvPicPr>
          <p:cNvPr id="5" name="Picture 4" descr="Mattis Letter 1.jpg"/>
          <p:cNvPicPr>
            <a:picLocks noChangeAspect="1"/>
          </p:cNvPicPr>
          <p:nvPr/>
        </p:nvPicPr>
        <p:blipFill>
          <a:blip r:embed="rId3" cstate="print"/>
          <a:stretch>
            <a:fillRect/>
          </a:stretch>
        </p:blipFill>
        <p:spPr>
          <a:xfrm>
            <a:off x="692673" y="1838619"/>
            <a:ext cx="7689327" cy="2885781"/>
          </a:xfrm>
          <a:prstGeom prst="rect">
            <a:avLst/>
          </a:prstGeom>
          <a:ln w="25400">
            <a:solidFill>
              <a:schemeClr val="tx1"/>
            </a:solidFill>
          </a:ln>
        </p:spPr>
      </p:pic>
      <p:sp>
        <p:nvSpPr>
          <p:cNvPr id="6" name="TextBox 5"/>
          <p:cNvSpPr txBox="1"/>
          <p:nvPr/>
        </p:nvSpPr>
        <p:spPr>
          <a:xfrm>
            <a:off x="506528" y="4995935"/>
            <a:ext cx="8130944" cy="2092881"/>
          </a:xfrm>
          <a:prstGeom prst="rect">
            <a:avLst/>
          </a:prstGeom>
          <a:noFill/>
        </p:spPr>
        <p:txBody>
          <a:bodyPr wrap="none" rtlCol="0">
            <a:spAutoFit/>
          </a:bodyPr>
          <a:lstStyle/>
          <a:p>
            <a:pPr marL="176213" indent="-176213">
              <a:buFont typeface="Arial" panose="020B0604020202020204" pitchFamily="34" charset="0"/>
              <a:buChar char="•"/>
            </a:pPr>
            <a:r>
              <a:rPr lang="en-US" sz="2800" b="1" dirty="0">
                <a:latin typeface="Times New Roman" pitchFamily="18" charset="0"/>
                <a:cs typeface="Times New Roman" pitchFamily="18" charset="0"/>
              </a:rPr>
              <a:t>General Mattis letter to Service Chiefs</a:t>
            </a:r>
          </a:p>
          <a:p>
            <a:pPr marL="176213" indent="-176213">
              <a:buFont typeface="Arial" panose="020B0604020202020204" pitchFamily="34" charset="0"/>
              <a:buChar char="•"/>
            </a:pPr>
            <a:r>
              <a:rPr lang="en-US" sz="2800" b="1" dirty="0">
                <a:latin typeface="Times New Roman" pitchFamily="18" charset="0"/>
                <a:cs typeface="Times New Roman" pitchFamily="18" charset="0"/>
              </a:rPr>
              <a:t>Written during his time as CENTOM Commander</a:t>
            </a:r>
          </a:p>
          <a:p>
            <a:pPr marL="176213" indent="-176213">
              <a:buFont typeface="Arial" panose="020B0604020202020204" pitchFamily="34" charset="0"/>
              <a:buChar char="•"/>
            </a:pPr>
            <a:r>
              <a:rPr lang="en-US" sz="2800" b="1" dirty="0">
                <a:latin typeface="Times New Roman" pitchFamily="18" charset="0"/>
                <a:cs typeface="Times New Roman" pitchFamily="18" charset="0"/>
              </a:rPr>
              <a:t> Highlights Ranger success with TCCC</a:t>
            </a:r>
          </a:p>
          <a:p>
            <a:pPr marL="176213" indent="-176213">
              <a:buFont typeface="Arial" panose="020B0604020202020204" pitchFamily="34" charset="0"/>
              <a:buChar char="•"/>
            </a:pPr>
            <a:r>
              <a:rPr lang="en-US" sz="2800" b="1" dirty="0">
                <a:latin typeface="Times New Roman" pitchFamily="18" charset="0"/>
                <a:cs typeface="Times New Roman" pitchFamily="18" charset="0"/>
              </a:rPr>
              <a:t> Stresses importance of TCCC training </a:t>
            </a:r>
          </a:p>
          <a:p>
            <a:endParaRPr lang="en-US" dirty="0"/>
          </a:p>
        </p:txBody>
      </p:sp>
    </p:spTree>
    <p:extLst>
      <p:ext uri="{BB962C8B-B14F-4D97-AF65-F5344CB8AC3E}">
        <p14:creationId xmlns:p14="http://schemas.microsoft.com/office/powerpoint/2010/main" val="239382330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lIns="91416" tIns="45708" rIns="91416" bIns="45708"/>
          <a:lstStyle/>
          <a:p>
            <a:pPr algn="r"/>
            <a:fld id="{98A84455-57C4-42BA-861F-8898CAFD18D7}" type="slidenum">
              <a:rPr lang="en-US" altLang="en-US" sz="1400"/>
              <a:pPr algn="r"/>
              <a:t>36</a:t>
            </a:fld>
            <a:endParaRPr lang="en-US" altLang="en-US" sz="1400" dirty="0"/>
          </a:p>
        </p:txBody>
      </p:sp>
      <p:sp>
        <p:nvSpPr>
          <p:cNvPr id="24579" name="Rectangle 2"/>
          <p:cNvSpPr>
            <a:spLocks noGrp="1" noChangeArrowheads="1"/>
          </p:cNvSpPr>
          <p:nvPr>
            <p:ph type="title" idx="4294967295"/>
          </p:nvPr>
        </p:nvSpPr>
        <p:spPr>
          <a:xfrm>
            <a:off x="76200" y="533400"/>
            <a:ext cx="9372600" cy="1524000"/>
          </a:xfrm>
        </p:spPr>
        <p:txBody>
          <a:bodyPr lIns="91416" tIns="45708" rIns="91416" bIns="45708"/>
          <a:lstStyle/>
          <a:p>
            <a:pPr eaLnBrk="1" hangingPunct="1">
              <a:buClr>
                <a:schemeClr val="tx1"/>
              </a:buClr>
              <a:buFont typeface="Wingdings" pitchFamily="2" charset="2"/>
              <a:buNone/>
            </a:pPr>
            <a:r>
              <a:rPr lang="en-US" altLang="en-US" b="1" dirty="0"/>
              <a:t> </a:t>
            </a:r>
            <a:r>
              <a:rPr lang="en-US" altLang="en-US" dirty="0"/>
              <a:t>Secretary of Defense</a:t>
            </a:r>
            <a:br>
              <a:rPr lang="en-US" altLang="en-US" dirty="0"/>
            </a:br>
            <a:r>
              <a:rPr lang="en-US" altLang="en-US" dirty="0"/>
              <a:t>James Mattis</a:t>
            </a:r>
            <a:br>
              <a:rPr lang="en-US" altLang="en-US" dirty="0"/>
            </a:br>
            <a:br>
              <a:rPr lang="en-US" altLang="en-US" b="1" dirty="0"/>
            </a:br>
            <a:endParaRPr lang="en-US" altLang="en-US" b="1" u="sng" dirty="0"/>
          </a:p>
        </p:txBody>
      </p:sp>
      <p:sp>
        <p:nvSpPr>
          <p:cNvPr id="24580" name="Rectangle 3"/>
          <p:cNvSpPr>
            <a:spLocks noGrp="1" noChangeArrowheads="1"/>
          </p:cNvSpPr>
          <p:nvPr>
            <p:ph type="body" idx="4294967295"/>
          </p:nvPr>
        </p:nvSpPr>
        <p:spPr>
          <a:xfrm>
            <a:off x="152400" y="2133600"/>
            <a:ext cx="8839200" cy="5334000"/>
          </a:xfrm>
        </p:spPr>
        <p:txBody>
          <a:bodyPr lIns="91416" tIns="45708" rIns="91416" bIns="45708"/>
          <a:lstStyle/>
          <a:p>
            <a:pPr eaLnBrk="1" hangingPunct="1">
              <a:lnSpc>
                <a:spcPct val="80000"/>
              </a:lnSpc>
              <a:buFontTx/>
              <a:buNone/>
            </a:pPr>
            <a:endParaRPr lang="en-US" altLang="en-US" sz="2000" b="1" dirty="0"/>
          </a:p>
          <a:p>
            <a:pPr eaLnBrk="1" hangingPunct="1">
              <a:lnSpc>
                <a:spcPct val="80000"/>
              </a:lnSpc>
              <a:buFontTx/>
              <a:buNone/>
            </a:pPr>
            <a:endParaRPr lang="en-US" altLang="en-US" sz="2800" b="1" dirty="0"/>
          </a:p>
          <a:p>
            <a:pPr eaLnBrk="1" hangingPunct="1">
              <a:lnSpc>
                <a:spcPct val="80000"/>
              </a:lnSpc>
            </a:pPr>
            <a:endParaRPr lang="en-US" altLang="en-US" sz="2800" b="1" dirty="0"/>
          </a:p>
          <a:p>
            <a:pPr eaLnBrk="1" hangingPunct="1">
              <a:lnSpc>
                <a:spcPct val="80000"/>
              </a:lnSpc>
            </a:pPr>
            <a:endParaRPr lang="en-US" altLang="en-US" sz="2800" b="1" dirty="0"/>
          </a:p>
        </p:txBody>
      </p:sp>
      <p:pic>
        <p:nvPicPr>
          <p:cNvPr id="6" name="Picture 5" descr="Mattis Letter 2.jpg"/>
          <p:cNvPicPr>
            <a:picLocks noChangeAspect="1"/>
          </p:cNvPicPr>
          <p:nvPr/>
        </p:nvPicPr>
        <p:blipFill>
          <a:blip r:embed="rId3" cstate="print"/>
          <a:stretch>
            <a:fillRect/>
          </a:stretch>
        </p:blipFill>
        <p:spPr>
          <a:xfrm>
            <a:off x="457200" y="1600200"/>
            <a:ext cx="8229600" cy="5105400"/>
          </a:xfrm>
          <a:prstGeom prst="rect">
            <a:avLst/>
          </a:prstGeom>
          <a:ln w="25400">
            <a:solidFill>
              <a:schemeClr val="tx1"/>
            </a:solidFill>
          </a:ln>
        </p:spPr>
      </p:pic>
    </p:spTree>
    <p:extLst>
      <p:ext uri="{BB962C8B-B14F-4D97-AF65-F5344CB8AC3E}">
        <p14:creationId xmlns:p14="http://schemas.microsoft.com/office/powerpoint/2010/main" val="239382330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rrowheads="1"/>
          </p:cNvSpPr>
          <p:nvPr>
            <p:ph type="title" idx="4294967295"/>
          </p:nvPr>
        </p:nvSpPr>
        <p:spPr>
          <a:xfrm>
            <a:off x="1295400" y="228600"/>
            <a:ext cx="7620000" cy="1600200"/>
          </a:xfrm>
        </p:spPr>
        <p:txBody>
          <a:bodyPr/>
          <a:lstStyle/>
          <a:p>
            <a:pPr eaLnBrk="1" hangingPunct="1"/>
            <a:r>
              <a:rPr lang="en-US" sz="4400" b="1" dirty="0"/>
              <a:t>DOD Instruction on</a:t>
            </a:r>
            <a:br>
              <a:rPr lang="en-US" sz="4400" b="1" dirty="0"/>
            </a:br>
            <a:r>
              <a:rPr lang="en-US" b="1" dirty="0"/>
              <a:t>Medical Readiness Training</a:t>
            </a:r>
            <a:br>
              <a:rPr lang="en-US" sz="4400" b="1" dirty="0"/>
            </a:br>
            <a:endParaRPr lang="en-US" sz="4400" b="1" dirty="0"/>
          </a:p>
        </p:txBody>
      </p:sp>
      <p:sp>
        <p:nvSpPr>
          <p:cNvPr id="4" name="TextBox 3"/>
          <p:cNvSpPr txBox="1"/>
          <p:nvPr/>
        </p:nvSpPr>
        <p:spPr>
          <a:xfrm>
            <a:off x="3111861" y="6044625"/>
            <a:ext cx="3212739" cy="584775"/>
          </a:xfrm>
          <a:prstGeom prst="rect">
            <a:avLst/>
          </a:prstGeom>
          <a:noFill/>
        </p:spPr>
        <p:txBody>
          <a:bodyPr wrap="none" rtlCol="0">
            <a:spAutoFit/>
          </a:bodyPr>
          <a:lstStyle/>
          <a:p>
            <a:r>
              <a:rPr lang="en-US" sz="3200" b="1" dirty="0"/>
              <a:t>  16 March 2018</a:t>
            </a:r>
          </a:p>
        </p:txBody>
      </p:sp>
      <p:pic>
        <p:nvPicPr>
          <p:cNvPr id="5" name="Picture 4" descr="DODI 1322.24.jpg"/>
          <p:cNvPicPr>
            <a:picLocks noChangeAspect="1"/>
          </p:cNvPicPr>
          <p:nvPr/>
        </p:nvPicPr>
        <p:blipFill>
          <a:blip r:embed="rId3" cstate="print"/>
          <a:stretch>
            <a:fillRect/>
          </a:stretch>
        </p:blipFill>
        <p:spPr>
          <a:xfrm>
            <a:off x="1676400" y="1739461"/>
            <a:ext cx="5638800" cy="4130407"/>
          </a:xfrm>
          <a:prstGeom prst="rect">
            <a:avLst/>
          </a:prstGeom>
          <a:ln w="25400">
            <a:solidFill>
              <a:schemeClr val="tx1"/>
            </a:solid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rrowheads="1"/>
          </p:cNvSpPr>
          <p:nvPr>
            <p:ph type="title" idx="4294967295"/>
          </p:nvPr>
        </p:nvSpPr>
        <p:spPr>
          <a:xfrm>
            <a:off x="1295400" y="228600"/>
            <a:ext cx="7620000" cy="1600200"/>
          </a:xfrm>
        </p:spPr>
        <p:txBody>
          <a:bodyPr/>
          <a:lstStyle/>
          <a:p>
            <a:pPr eaLnBrk="1" hangingPunct="1"/>
            <a:r>
              <a:rPr lang="en-US" sz="4400" b="1" dirty="0"/>
              <a:t>DOD Instruction on</a:t>
            </a:r>
            <a:br>
              <a:rPr lang="en-US" sz="4400" b="1" dirty="0"/>
            </a:br>
            <a:r>
              <a:rPr lang="en-US" b="1" dirty="0"/>
              <a:t>Medical Readiness Training</a:t>
            </a:r>
            <a:br>
              <a:rPr lang="en-US" sz="4400" b="1" dirty="0"/>
            </a:br>
            <a:endParaRPr lang="en-US" sz="4400" b="1" dirty="0"/>
          </a:p>
        </p:txBody>
      </p:sp>
      <p:sp>
        <p:nvSpPr>
          <p:cNvPr id="4" name="TextBox 3"/>
          <p:cNvSpPr txBox="1"/>
          <p:nvPr/>
        </p:nvSpPr>
        <p:spPr>
          <a:xfrm>
            <a:off x="300597" y="1681639"/>
            <a:ext cx="8462403" cy="4185761"/>
          </a:xfrm>
          <a:prstGeom prst="rect">
            <a:avLst/>
          </a:prstGeom>
          <a:noFill/>
          <a:ln w="25400">
            <a:solidFill>
              <a:schemeClr val="tx1"/>
            </a:solidFill>
          </a:ln>
        </p:spPr>
        <p:txBody>
          <a:bodyPr wrap="square" rtlCol="0">
            <a:spAutoFit/>
          </a:bodyPr>
          <a:lstStyle/>
          <a:p>
            <a:pPr algn="l"/>
            <a:r>
              <a:rPr lang="en-US" sz="3200" b="1" dirty="0"/>
              <a:t>Section 2.a.b   Policy</a:t>
            </a:r>
          </a:p>
          <a:p>
            <a:pPr algn="l"/>
            <a:r>
              <a:rPr lang="en-US" sz="2600" b="1" dirty="0"/>
              <a:t>     “</a:t>
            </a:r>
            <a:r>
              <a:rPr lang="en-US" sz="2600" b="1" dirty="0">
                <a:solidFill>
                  <a:srgbClr val="FF0000"/>
                </a:solidFill>
              </a:rPr>
              <a:t>TCCC is the DoD standard of care for first</a:t>
            </a:r>
          </a:p>
          <a:p>
            <a:pPr algn="l"/>
            <a:r>
              <a:rPr lang="en-US" sz="2600" b="1" dirty="0">
                <a:solidFill>
                  <a:srgbClr val="FF0000"/>
                </a:solidFill>
              </a:rPr>
              <a:t>  responders  (medical and non-medical)</a:t>
            </a:r>
            <a:r>
              <a:rPr lang="en-US" sz="2600" b="1" dirty="0"/>
              <a:t> …..All</a:t>
            </a:r>
          </a:p>
          <a:p>
            <a:pPr algn="l"/>
            <a:r>
              <a:rPr lang="en-US" sz="2600" b="1" dirty="0"/>
              <a:t>  Service members receive role based TCCC training</a:t>
            </a:r>
          </a:p>
          <a:p>
            <a:pPr algn="l"/>
            <a:r>
              <a:rPr lang="en-US" sz="2600" b="1" dirty="0"/>
              <a:t>  and certification in accordance with the skill level</a:t>
            </a:r>
          </a:p>
          <a:p>
            <a:pPr algn="l"/>
            <a:r>
              <a:rPr lang="en-US" sz="2600" b="1" dirty="0"/>
              <a:t>  (i.e., All Service Members, Combat Lifesaver, </a:t>
            </a:r>
          </a:p>
          <a:p>
            <a:pPr algn="l"/>
            <a:r>
              <a:rPr lang="en-US" sz="2600" b="1" dirty="0"/>
              <a:t>  Combat Medic/Corpsmen, and Combat</a:t>
            </a:r>
          </a:p>
          <a:p>
            <a:pPr algn="l"/>
            <a:r>
              <a:rPr lang="en-US" sz="2600" b="1" dirty="0"/>
              <a:t>  Paramedic/Provider) outlined by the Joint Trauma</a:t>
            </a:r>
          </a:p>
          <a:p>
            <a:pPr algn="l"/>
            <a:r>
              <a:rPr lang="en-US" sz="2600" b="1" dirty="0"/>
              <a:t>  System, the DoD’s Center of Excellence for trauma</a:t>
            </a:r>
          </a:p>
          <a:p>
            <a:pPr algn="l"/>
            <a:r>
              <a:rPr lang="en-US" sz="2600" b="1" dirty="0"/>
              <a:t>  as designated in DoD Instruction (DoDI) 6040.47. </a:t>
            </a:r>
          </a:p>
        </p:txBody>
      </p:sp>
      <p:sp>
        <p:nvSpPr>
          <p:cNvPr id="5" name="TextBox 4"/>
          <p:cNvSpPr txBox="1"/>
          <p:nvPr/>
        </p:nvSpPr>
        <p:spPr>
          <a:xfrm>
            <a:off x="1259525" y="5943600"/>
            <a:ext cx="6893875" cy="830997"/>
          </a:xfrm>
          <a:prstGeom prst="rect">
            <a:avLst/>
          </a:prstGeom>
          <a:noFill/>
        </p:spPr>
        <p:txBody>
          <a:bodyPr wrap="none" rtlCol="0">
            <a:spAutoFit/>
          </a:bodyPr>
          <a:lstStyle/>
          <a:p>
            <a:r>
              <a:rPr lang="en-US" sz="2400" b="1" i="1" dirty="0"/>
              <a:t>Thanks to: Mr. Ed Whitt, Ms. Elizabeth Fudge, </a:t>
            </a:r>
          </a:p>
          <a:p>
            <a:r>
              <a:rPr lang="en-US" sz="2400" b="1" i="1" dirty="0"/>
              <a:t>Mr. Kevin Kelley, CDR Tara Cozzarelli</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rrowheads="1"/>
          </p:cNvSpPr>
          <p:nvPr>
            <p:ph type="title"/>
          </p:nvPr>
        </p:nvSpPr>
        <p:spPr>
          <a:xfrm>
            <a:off x="1676400" y="228600"/>
            <a:ext cx="7315200" cy="1143000"/>
          </a:xfrm>
        </p:spPr>
        <p:txBody>
          <a:bodyPr/>
          <a:lstStyle/>
          <a:p>
            <a:pPr marL="838200" indent="-838200" eaLnBrk="1" hangingPunct="1"/>
            <a:r>
              <a:rPr lang="en-US" sz="4800" dirty="0"/>
              <a:t>Summary of Key Points</a:t>
            </a:r>
          </a:p>
        </p:txBody>
      </p:sp>
      <p:sp>
        <p:nvSpPr>
          <p:cNvPr id="115714" name="Rectangle 3"/>
          <p:cNvSpPr>
            <a:spLocks noGrp="1" noChangeArrowheads="1"/>
          </p:cNvSpPr>
          <p:nvPr>
            <p:ph idx="1"/>
          </p:nvPr>
        </p:nvSpPr>
        <p:spPr>
          <a:xfrm>
            <a:off x="304800" y="1752600"/>
            <a:ext cx="8229600" cy="4800600"/>
          </a:xfrm>
        </p:spPr>
        <p:txBody>
          <a:bodyPr/>
          <a:lstStyle/>
          <a:p>
            <a:pPr eaLnBrk="1" hangingPunct="1"/>
            <a:r>
              <a:rPr lang="en-US" sz="2800" b="1" dirty="0"/>
              <a:t>Prehospital trauma care in tactical settings is very different from civilian settings.</a:t>
            </a:r>
          </a:p>
          <a:p>
            <a:pPr eaLnBrk="1" hangingPunct="1"/>
            <a:r>
              <a:rPr lang="en-US" sz="2800" b="1" dirty="0"/>
              <a:t>Tactical and environmental factors have a profound impact on trauma care rendered on the battlefield. </a:t>
            </a:r>
          </a:p>
          <a:p>
            <a:pPr eaLnBrk="1" hangingPunct="1"/>
            <a:r>
              <a:rPr lang="en-US" sz="2800" b="1" dirty="0"/>
              <a:t>Good medicine can be bad tactics.</a:t>
            </a:r>
          </a:p>
          <a:p>
            <a:pPr eaLnBrk="1" hangingPunct="1"/>
            <a:r>
              <a:rPr lang="en-US" sz="2800" b="1" dirty="0"/>
              <a:t>Up to 24% of combat deaths today are potentially preventable.</a:t>
            </a:r>
          </a:p>
          <a:p>
            <a:pPr eaLnBrk="1" hangingPunct="1"/>
            <a:r>
              <a:rPr lang="en-US" sz="2800" b="1" dirty="0"/>
              <a:t>Good first responder care is critical.</a:t>
            </a:r>
          </a:p>
          <a:p>
            <a:pPr eaLnBrk="1" hangingPunct="1"/>
            <a:r>
              <a:rPr lang="en-US" sz="2800" b="1" dirty="0">
                <a:solidFill>
                  <a:srgbClr val="FF0000"/>
                </a:solidFill>
              </a:rPr>
              <a:t>TCCC will give you the tools you need!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5715000" cy="1143000"/>
          </a:xfrm>
        </p:spPr>
        <p:txBody>
          <a:bodyPr/>
          <a:lstStyle/>
          <a:p>
            <a:r>
              <a:rPr lang="en-US" sz="4800" dirty="0"/>
              <a:t>TCCC</a:t>
            </a:r>
          </a:p>
        </p:txBody>
      </p:sp>
      <p:pic>
        <p:nvPicPr>
          <p:cNvPr id="5" name="1 Intro  Video 1 - Intro to TCCC">
            <a:hlinkClick r:id="" action="ppaction://media"/>
            <a:extLst>
              <a:ext uri="{FF2B5EF4-FFF2-40B4-BE49-F238E27FC236}">
                <a16:creationId xmlns:a16="http://schemas.microsoft.com/office/drawing/2014/main" id="{3AFD36A2-24D0-47D4-8841-8DAED7CF53D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84237" y="1981200"/>
            <a:ext cx="7375525" cy="4149097"/>
          </a:xfrm>
        </p:spPr>
      </p:pic>
    </p:spTree>
    <p:extLst>
      <p:ext uri="{BB962C8B-B14F-4D97-AF65-F5344CB8AC3E}">
        <p14:creationId xmlns:p14="http://schemas.microsoft.com/office/powerpoint/2010/main" val="25986871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rrowheads="1"/>
          </p:cNvSpPr>
          <p:nvPr>
            <p:ph type="title"/>
          </p:nvPr>
        </p:nvSpPr>
        <p:spPr>
          <a:xfrm>
            <a:off x="1673225" y="152400"/>
            <a:ext cx="7315200" cy="1143000"/>
          </a:xfrm>
        </p:spPr>
        <p:txBody>
          <a:bodyPr/>
          <a:lstStyle/>
          <a:p>
            <a:pPr marL="838200" indent="-838200" eaLnBrk="1" hangingPunct="1"/>
            <a:r>
              <a:rPr lang="en-US" sz="4800" dirty="0"/>
              <a:t>Summary of Key Points</a:t>
            </a:r>
          </a:p>
        </p:txBody>
      </p:sp>
      <p:sp>
        <p:nvSpPr>
          <p:cNvPr id="117762" name="Rectangle 3"/>
          <p:cNvSpPr>
            <a:spLocks noGrp="1" noChangeArrowheads="1"/>
          </p:cNvSpPr>
          <p:nvPr>
            <p:ph idx="1"/>
          </p:nvPr>
        </p:nvSpPr>
        <p:spPr>
          <a:xfrm>
            <a:off x="1111250" y="2332038"/>
            <a:ext cx="7575550" cy="2849562"/>
          </a:xfrm>
        </p:spPr>
        <p:txBody>
          <a:bodyPr/>
          <a:lstStyle/>
          <a:p>
            <a:pPr eaLnBrk="1" hangingPunct="1"/>
            <a:r>
              <a:rPr lang="en-US" sz="3600" b="1" dirty="0"/>
              <a:t>Three phases of care in TCCC</a:t>
            </a:r>
          </a:p>
          <a:p>
            <a:pPr lvl="1" eaLnBrk="1" hangingPunct="1"/>
            <a:r>
              <a:rPr lang="en-US" sz="3600" b="1" dirty="0"/>
              <a:t>Care Under Fire</a:t>
            </a:r>
          </a:p>
          <a:p>
            <a:pPr lvl="1" eaLnBrk="1" hangingPunct="1"/>
            <a:r>
              <a:rPr lang="en-US" sz="3600" b="1" dirty="0"/>
              <a:t>Tactical Field Care</a:t>
            </a:r>
          </a:p>
          <a:p>
            <a:pPr lvl="1" eaLnBrk="1" hangingPunct="1"/>
            <a:r>
              <a:rPr lang="en-US" sz="3600" b="1" dirty="0"/>
              <a:t>TACEVAC Care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Rot="1" noChangeArrowheads="1"/>
          </p:cNvSpPr>
          <p:nvPr>
            <p:ph type="title"/>
          </p:nvPr>
        </p:nvSpPr>
        <p:spPr>
          <a:xfrm>
            <a:off x="1673225" y="76200"/>
            <a:ext cx="7315200" cy="1143000"/>
          </a:xfrm>
        </p:spPr>
        <p:txBody>
          <a:bodyPr/>
          <a:lstStyle/>
          <a:p>
            <a:pPr marL="838200" indent="-838200" eaLnBrk="1" hangingPunct="1"/>
            <a:r>
              <a:rPr lang="en-US" sz="4800" dirty="0"/>
              <a:t>Summary of Key Points</a:t>
            </a:r>
          </a:p>
        </p:txBody>
      </p:sp>
      <p:sp>
        <p:nvSpPr>
          <p:cNvPr id="119810" name="Rectangle 3"/>
          <p:cNvSpPr>
            <a:spLocks noGrp="1" noChangeArrowheads="1"/>
          </p:cNvSpPr>
          <p:nvPr>
            <p:ph idx="1"/>
          </p:nvPr>
        </p:nvSpPr>
        <p:spPr>
          <a:xfrm>
            <a:off x="152400" y="1638300"/>
            <a:ext cx="8763000" cy="1790700"/>
          </a:xfrm>
        </p:spPr>
        <p:txBody>
          <a:bodyPr/>
          <a:lstStyle/>
          <a:p>
            <a:pPr eaLnBrk="1" hangingPunct="1"/>
            <a:r>
              <a:rPr lang="en-US" sz="3000" b="1" dirty="0"/>
              <a:t>TCCC was designed for combat.</a:t>
            </a:r>
          </a:p>
          <a:p>
            <a:pPr eaLnBrk="1" hangingPunct="1"/>
            <a:r>
              <a:rPr lang="en-US" sz="3000" b="1" dirty="0"/>
              <a:t>BUT many of these concepts have excellent applicability in civilian prehospital settings, too.</a:t>
            </a:r>
          </a:p>
        </p:txBody>
      </p:sp>
      <p:pic>
        <p:nvPicPr>
          <p:cNvPr id="119811" name="Picture 4" descr="Escambia County EMS Ambulance"/>
          <p:cNvPicPr>
            <a:picLocks noChangeAspect="1" noChangeArrowheads="1"/>
          </p:cNvPicPr>
          <p:nvPr/>
        </p:nvPicPr>
        <p:blipFill>
          <a:blip r:embed="rId3" cstate="print"/>
          <a:srcRect/>
          <a:stretch>
            <a:fillRect/>
          </a:stretch>
        </p:blipFill>
        <p:spPr bwMode="auto">
          <a:xfrm>
            <a:off x="457200" y="3713163"/>
            <a:ext cx="4191000" cy="2382837"/>
          </a:xfrm>
          <a:prstGeom prst="rect">
            <a:avLst/>
          </a:prstGeom>
          <a:noFill/>
          <a:ln w="25400">
            <a:solidFill>
              <a:schemeClr val="tx1"/>
            </a:solidFill>
            <a:miter lim="800000"/>
            <a:headEnd/>
            <a:tailEnd/>
          </a:ln>
        </p:spPr>
      </p:pic>
      <p:pic>
        <p:nvPicPr>
          <p:cNvPr id="6" name="Picture 5" descr="Boston Marathon Bombing.jpg"/>
          <p:cNvPicPr>
            <a:picLocks noChangeAspect="1"/>
          </p:cNvPicPr>
          <p:nvPr/>
        </p:nvPicPr>
        <p:blipFill>
          <a:blip r:embed="rId4" cstate="print"/>
          <a:stretch>
            <a:fillRect/>
          </a:stretch>
        </p:blipFill>
        <p:spPr>
          <a:xfrm>
            <a:off x="4953000" y="3716576"/>
            <a:ext cx="3581400" cy="2379423"/>
          </a:xfrm>
          <a:prstGeom prst="rect">
            <a:avLst/>
          </a:prstGeom>
          <a:ln w="25400">
            <a:solidFill>
              <a:schemeClr val="tx1"/>
            </a:solidFill>
          </a:ln>
        </p:spPr>
      </p:pic>
      <p:sp>
        <p:nvSpPr>
          <p:cNvPr id="7" name="Oval 6"/>
          <p:cNvSpPr/>
          <p:nvPr/>
        </p:nvSpPr>
        <p:spPr>
          <a:xfrm>
            <a:off x="5562600" y="5410200"/>
            <a:ext cx="457200" cy="228600"/>
          </a:xfrm>
          <a:prstGeom prst="ellipse">
            <a:avLst/>
          </a:prstGeom>
          <a:solidFill>
            <a:schemeClr val="accent6">
              <a:lumMod val="40000"/>
              <a:lumOff val="60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74D4A8B-F46D-457B-85B1-1A9C28D49277}"/>
              </a:ext>
            </a:extLst>
          </p:cNvPr>
          <p:cNvSpPr txBox="1"/>
          <p:nvPr/>
        </p:nvSpPr>
        <p:spPr>
          <a:xfrm>
            <a:off x="2438400" y="762000"/>
            <a:ext cx="5334000" cy="523220"/>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hlinkClick r:id="rId3"/>
              </a:rPr>
              <a:t>www.</a:t>
            </a:r>
            <a:r>
              <a:rPr lang="en-US" sz="2800" b="1" dirty="0">
                <a:effectLst>
                  <a:outerShdw blurRad="38100" dist="38100" dir="2700000" algn="tl">
                    <a:srgbClr val="000000">
                      <a:alpha val="43137"/>
                    </a:srgbClr>
                  </a:outerShdw>
                </a:effectLst>
                <a:hlinkClick r:id="rId3"/>
              </a:rPr>
              <a:t>deployedmedicine</a:t>
            </a:r>
            <a:r>
              <a:rPr lang="en-US" sz="2000" b="1" dirty="0">
                <a:effectLst>
                  <a:outerShdw blurRad="38100" dist="38100" dir="2700000" algn="tl">
                    <a:srgbClr val="000000">
                      <a:alpha val="43137"/>
                    </a:srgbClr>
                  </a:outerShdw>
                </a:effectLst>
                <a:hlinkClick r:id="rId3"/>
              </a:rPr>
              <a:t>.com</a:t>
            </a:r>
            <a:r>
              <a:rPr lang="en-US" sz="2000" b="1" dirty="0">
                <a:effectLst>
                  <a:outerShdw blurRad="38100" dist="38100" dir="2700000" algn="tl">
                    <a:srgbClr val="000000">
                      <a:alpha val="43137"/>
                    </a:srgbClr>
                  </a:outerShdw>
                </a:effectLst>
              </a:rPr>
              <a:t> </a:t>
            </a:r>
          </a:p>
        </p:txBody>
      </p:sp>
      <p:sp>
        <p:nvSpPr>
          <p:cNvPr id="2" name="TextBox 1">
            <a:extLst>
              <a:ext uri="{FF2B5EF4-FFF2-40B4-BE49-F238E27FC236}">
                <a16:creationId xmlns:a16="http://schemas.microsoft.com/office/drawing/2014/main" id="{63FFD689-1B69-4C46-8CA6-F56F15C8E2A6}"/>
              </a:ext>
            </a:extLst>
          </p:cNvPr>
          <p:cNvSpPr txBox="1"/>
          <p:nvPr/>
        </p:nvSpPr>
        <p:spPr>
          <a:xfrm>
            <a:off x="2057400" y="152400"/>
            <a:ext cx="731520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Official TCCC Education Website</a:t>
            </a:r>
          </a:p>
        </p:txBody>
      </p:sp>
      <p:pic>
        <p:nvPicPr>
          <p:cNvPr id="7" name="Picture 6">
            <a:extLst>
              <a:ext uri="{FF2B5EF4-FFF2-40B4-BE49-F238E27FC236}">
                <a16:creationId xmlns:a16="http://schemas.microsoft.com/office/drawing/2014/main" id="{0E810DD9-E0F8-4E70-9EF8-DD38C3F497B5}"/>
              </a:ext>
            </a:extLst>
          </p:cNvPr>
          <p:cNvPicPr>
            <a:picLocks noChangeAspect="1"/>
          </p:cNvPicPr>
          <p:nvPr/>
        </p:nvPicPr>
        <p:blipFill rotWithShape="1">
          <a:blip r:embed="rId4" cstate="print"/>
          <a:srcRect l="41667" t="31586" r="38958" b="10252"/>
          <a:stretch/>
        </p:blipFill>
        <p:spPr>
          <a:xfrm>
            <a:off x="4114801" y="1455224"/>
            <a:ext cx="2584731" cy="5354869"/>
          </a:xfrm>
          <a:prstGeom prst="rect">
            <a:avLst/>
          </a:prstGeom>
        </p:spPr>
      </p:pic>
      <p:sp>
        <p:nvSpPr>
          <p:cNvPr id="8" name="TextBox 7">
            <a:extLst>
              <a:ext uri="{FF2B5EF4-FFF2-40B4-BE49-F238E27FC236}">
                <a16:creationId xmlns:a16="http://schemas.microsoft.com/office/drawing/2014/main" id="{A95000DE-826D-4608-A10F-713B037BF45D}"/>
              </a:ext>
            </a:extLst>
          </p:cNvPr>
          <p:cNvSpPr txBox="1"/>
          <p:nvPr/>
        </p:nvSpPr>
        <p:spPr>
          <a:xfrm>
            <a:off x="6744416" y="1676400"/>
            <a:ext cx="2262158" cy="3970318"/>
          </a:xfrm>
          <a:prstGeom prst="rect">
            <a:avLst/>
          </a:prstGeom>
          <a:noFill/>
        </p:spPr>
        <p:txBody>
          <a:bodyPr wrap="none" rtlCol="0">
            <a:spAutoFit/>
          </a:bodyPr>
          <a:lstStyle/>
          <a:p>
            <a:r>
              <a:rPr lang="en-US" sz="1800" b="1" dirty="0"/>
              <a:t>Current Guidelines</a:t>
            </a:r>
          </a:p>
          <a:p>
            <a:r>
              <a:rPr lang="en-US" sz="1800" b="1" dirty="0"/>
              <a:t>Videos</a:t>
            </a:r>
          </a:p>
          <a:p>
            <a:r>
              <a:rPr lang="en-US" sz="1800" b="1" dirty="0"/>
              <a:t>Podcasts</a:t>
            </a:r>
          </a:p>
          <a:p>
            <a:r>
              <a:rPr lang="en-US" sz="1800" b="1" dirty="0"/>
              <a:t>Reference Material</a:t>
            </a:r>
          </a:p>
          <a:p>
            <a:r>
              <a:rPr lang="en-US" sz="1800" b="1" dirty="0"/>
              <a:t>Study Guides</a:t>
            </a:r>
          </a:p>
          <a:p>
            <a:r>
              <a:rPr lang="en-US" sz="1800" b="1" dirty="0"/>
              <a:t>TCCC Updates</a:t>
            </a:r>
          </a:p>
          <a:p>
            <a:endParaRPr lang="en-US" sz="1800" dirty="0"/>
          </a:p>
          <a:p>
            <a:endParaRPr lang="en-US" sz="1800" dirty="0"/>
          </a:p>
          <a:p>
            <a:r>
              <a:rPr lang="en-US" sz="1800" dirty="0"/>
              <a:t>Coming Soon:</a:t>
            </a:r>
          </a:p>
          <a:p>
            <a:r>
              <a:rPr lang="en-US" sz="1800" dirty="0"/>
              <a:t>Scenarios</a:t>
            </a:r>
          </a:p>
          <a:p>
            <a:r>
              <a:rPr lang="en-US" sz="1800" dirty="0"/>
              <a:t>Quizzing</a:t>
            </a:r>
          </a:p>
          <a:p>
            <a:r>
              <a:rPr lang="en-US" sz="1800" dirty="0"/>
              <a:t>Checklists</a:t>
            </a:r>
          </a:p>
          <a:p>
            <a:r>
              <a:rPr lang="en-US" sz="1800" dirty="0"/>
              <a:t>Instructor Materials</a:t>
            </a:r>
          </a:p>
          <a:p>
            <a:endParaRPr lang="en-US" sz="1800" dirty="0"/>
          </a:p>
        </p:txBody>
      </p:sp>
      <p:pic>
        <p:nvPicPr>
          <p:cNvPr id="3" name="Picture 2">
            <a:extLst>
              <a:ext uri="{FF2B5EF4-FFF2-40B4-BE49-F238E27FC236}">
                <a16:creationId xmlns:a16="http://schemas.microsoft.com/office/drawing/2014/main" id="{DD1AC920-19F4-44E1-A9A7-4F7951D29F6D}"/>
              </a:ext>
            </a:extLst>
          </p:cNvPr>
          <p:cNvPicPr>
            <a:picLocks noChangeAspect="1"/>
          </p:cNvPicPr>
          <p:nvPr/>
        </p:nvPicPr>
        <p:blipFill rotWithShape="1">
          <a:blip r:embed="rId5" cstate="print"/>
          <a:srcRect l="19167" t="4114" r="19167"/>
          <a:stretch/>
        </p:blipFill>
        <p:spPr>
          <a:xfrm>
            <a:off x="92542" y="1526615"/>
            <a:ext cx="4212613" cy="4520432"/>
          </a:xfrm>
          <a:prstGeom prst="rect">
            <a:avLst/>
          </a:prstGeom>
        </p:spPr>
      </p:pic>
      <p:pic>
        <p:nvPicPr>
          <p:cNvPr id="9" name="Picture 4" descr="Image result for defense health agency">
            <a:extLst>
              <a:ext uri="{FF2B5EF4-FFF2-40B4-BE49-F238E27FC236}">
                <a16:creationId xmlns:a16="http://schemas.microsoft.com/office/drawing/2014/main" id="{13281762-BEEE-4784-8FEA-27CE616DAEC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1818" b="20000"/>
          <a:stretch/>
        </p:blipFill>
        <p:spPr bwMode="auto">
          <a:xfrm>
            <a:off x="6908493" y="5990894"/>
            <a:ext cx="2235507" cy="867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2519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B6D6E-09B8-4B8A-BC1E-86498DBD2FA4}"/>
              </a:ext>
            </a:extLst>
          </p:cNvPr>
          <p:cNvSpPr>
            <a:spLocks noGrp="1"/>
          </p:cNvSpPr>
          <p:nvPr>
            <p:ph type="title"/>
          </p:nvPr>
        </p:nvSpPr>
        <p:spPr>
          <a:xfrm>
            <a:off x="1524000" y="152400"/>
            <a:ext cx="6781800" cy="1143000"/>
          </a:xfrm>
        </p:spPr>
        <p:txBody>
          <a:bodyPr/>
          <a:lstStyle/>
          <a:p>
            <a:r>
              <a:rPr lang="en-US" dirty="0"/>
              <a:t>TCCC Mobile App</a:t>
            </a:r>
            <a:br>
              <a:rPr lang="en-US" dirty="0"/>
            </a:br>
            <a:r>
              <a:rPr lang="en-US" dirty="0"/>
              <a:t>“Deployed Medicine”</a:t>
            </a:r>
          </a:p>
        </p:txBody>
      </p:sp>
      <p:pic>
        <p:nvPicPr>
          <p:cNvPr id="5" name="Picture 4">
            <a:extLst>
              <a:ext uri="{FF2B5EF4-FFF2-40B4-BE49-F238E27FC236}">
                <a16:creationId xmlns:a16="http://schemas.microsoft.com/office/drawing/2014/main" id="{B7A71321-7B07-406D-AFA3-9BEEEBF89892}"/>
              </a:ext>
            </a:extLst>
          </p:cNvPr>
          <p:cNvPicPr>
            <a:picLocks noChangeAspect="1"/>
          </p:cNvPicPr>
          <p:nvPr/>
        </p:nvPicPr>
        <p:blipFill rotWithShape="1">
          <a:blip r:embed="rId3" cstate="print"/>
          <a:srcRect l="27500" t="23592" r="28333" b="8059"/>
          <a:stretch/>
        </p:blipFill>
        <p:spPr>
          <a:xfrm>
            <a:off x="228600" y="1558924"/>
            <a:ext cx="6052163" cy="5024438"/>
          </a:xfrm>
          <a:prstGeom prst="rect">
            <a:avLst/>
          </a:prstGeom>
        </p:spPr>
      </p:pic>
      <p:pic>
        <p:nvPicPr>
          <p:cNvPr id="6" name="Picture 5">
            <a:extLst>
              <a:ext uri="{FF2B5EF4-FFF2-40B4-BE49-F238E27FC236}">
                <a16:creationId xmlns:a16="http://schemas.microsoft.com/office/drawing/2014/main" id="{CE47F852-B95F-4F3C-AC83-5CE48BDA50AB}"/>
              </a:ext>
            </a:extLst>
          </p:cNvPr>
          <p:cNvPicPr>
            <a:picLocks noChangeAspect="1"/>
          </p:cNvPicPr>
          <p:nvPr/>
        </p:nvPicPr>
        <p:blipFill rotWithShape="1">
          <a:blip r:embed="rId4" cstate="print"/>
          <a:srcRect l="38333" t="65534" r="39167" b="24757"/>
          <a:stretch/>
        </p:blipFill>
        <p:spPr>
          <a:xfrm>
            <a:off x="3920201" y="1752600"/>
            <a:ext cx="4721124" cy="1092855"/>
          </a:xfrm>
          <a:prstGeom prst="rect">
            <a:avLst/>
          </a:prstGeom>
        </p:spPr>
      </p:pic>
      <p:sp>
        <p:nvSpPr>
          <p:cNvPr id="7" name="Rectangle 6">
            <a:extLst>
              <a:ext uri="{FF2B5EF4-FFF2-40B4-BE49-F238E27FC236}">
                <a16:creationId xmlns:a16="http://schemas.microsoft.com/office/drawing/2014/main" id="{59B4C525-4ABB-48D9-BAD3-D47F2A7C23FB}"/>
              </a:ext>
            </a:extLst>
          </p:cNvPr>
          <p:cNvSpPr/>
          <p:nvPr/>
        </p:nvSpPr>
        <p:spPr>
          <a:xfrm>
            <a:off x="3276600" y="3167390"/>
            <a:ext cx="6096000" cy="261610"/>
          </a:xfrm>
          <a:prstGeom prst="rect">
            <a:avLst/>
          </a:prstGeom>
        </p:spPr>
        <p:txBody>
          <a:bodyPr wrap="square">
            <a:spAutoFit/>
          </a:bodyPr>
          <a:lstStyle/>
          <a:p>
            <a:r>
              <a:rPr lang="en-US" dirty="0"/>
              <a:t>https://play.google.com/store/apps/details?id=com.allogy.deployedmedicine</a:t>
            </a:r>
          </a:p>
        </p:txBody>
      </p:sp>
      <p:sp>
        <p:nvSpPr>
          <p:cNvPr id="8" name="Rectangle 7">
            <a:extLst>
              <a:ext uri="{FF2B5EF4-FFF2-40B4-BE49-F238E27FC236}">
                <a16:creationId xmlns:a16="http://schemas.microsoft.com/office/drawing/2014/main" id="{8167C651-744B-495E-9B2C-347087AACDD6}"/>
              </a:ext>
            </a:extLst>
          </p:cNvPr>
          <p:cNvSpPr/>
          <p:nvPr/>
        </p:nvSpPr>
        <p:spPr>
          <a:xfrm>
            <a:off x="3276600" y="2905780"/>
            <a:ext cx="5867400" cy="261610"/>
          </a:xfrm>
          <a:prstGeom prst="rect">
            <a:avLst/>
          </a:prstGeom>
        </p:spPr>
        <p:txBody>
          <a:bodyPr wrap="square">
            <a:spAutoFit/>
          </a:bodyPr>
          <a:lstStyle/>
          <a:p>
            <a:r>
              <a:rPr lang="en-US" dirty="0"/>
              <a:t>https://itunes.apple.com/us/app/deployed-medicine/id1203051672?mt=8</a:t>
            </a:r>
          </a:p>
        </p:txBody>
      </p:sp>
      <p:pic>
        <p:nvPicPr>
          <p:cNvPr id="9" name="Picture 4" descr="Image result for defense health agency">
            <a:extLst>
              <a:ext uri="{FF2B5EF4-FFF2-40B4-BE49-F238E27FC236}">
                <a16:creationId xmlns:a16="http://schemas.microsoft.com/office/drawing/2014/main" id="{A2E5F856-B6B2-4C04-A30C-D0ABA1BA3BF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818" b="20000"/>
          <a:stretch/>
        </p:blipFill>
        <p:spPr bwMode="auto">
          <a:xfrm>
            <a:off x="6394932" y="5716256"/>
            <a:ext cx="2235507" cy="86710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15830E8-CA29-4FCE-925A-F8AF5BAE138F}"/>
              </a:ext>
            </a:extLst>
          </p:cNvPr>
          <p:cNvSpPr/>
          <p:nvPr/>
        </p:nvSpPr>
        <p:spPr>
          <a:xfrm>
            <a:off x="6267859" y="3880130"/>
            <a:ext cx="2736644" cy="1384995"/>
          </a:xfrm>
          <a:prstGeom prst="rect">
            <a:avLst/>
          </a:prstGeom>
        </p:spPr>
        <p:txBody>
          <a:bodyPr wrap="square">
            <a:spAutoFit/>
          </a:bodyPr>
          <a:lstStyle/>
          <a:p>
            <a:r>
              <a:rPr lang="en-US" sz="1400" b="1" dirty="0"/>
              <a:t>Current Guidelines</a:t>
            </a:r>
          </a:p>
          <a:p>
            <a:r>
              <a:rPr lang="en-US" sz="1400" b="1" dirty="0"/>
              <a:t>Videos</a:t>
            </a:r>
          </a:p>
          <a:p>
            <a:r>
              <a:rPr lang="en-US" sz="1400" b="1" dirty="0"/>
              <a:t>Podcasts</a:t>
            </a:r>
          </a:p>
          <a:p>
            <a:r>
              <a:rPr lang="en-US" sz="1400" b="1" dirty="0"/>
              <a:t>Reference Material</a:t>
            </a:r>
          </a:p>
          <a:p>
            <a:r>
              <a:rPr lang="en-US" sz="1400" b="1" dirty="0"/>
              <a:t>Study Guides</a:t>
            </a:r>
          </a:p>
          <a:p>
            <a:r>
              <a:rPr lang="en-US" sz="1400" b="1" dirty="0"/>
              <a:t>TCCC Updates</a:t>
            </a:r>
          </a:p>
        </p:txBody>
      </p:sp>
    </p:spTree>
    <p:extLst>
      <p:ext uri="{BB962C8B-B14F-4D97-AF65-F5344CB8AC3E}">
        <p14:creationId xmlns:p14="http://schemas.microsoft.com/office/powerpoint/2010/main" val="3099650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6858000" cy="1143000"/>
          </a:xfrm>
        </p:spPr>
        <p:txBody>
          <a:bodyPr/>
          <a:lstStyle/>
          <a:p>
            <a:r>
              <a:rPr lang="en-US" b="1" dirty="0"/>
              <a:t>TCCC in Social Media</a:t>
            </a:r>
          </a:p>
        </p:txBody>
      </p:sp>
      <p:sp>
        <p:nvSpPr>
          <p:cNvPr id="4" name="Slide Number Placeholder 3"/>
          <p:cNvSpPr>
            <a:spLocks noGrp="1"/>
          </p:cNvSpPr>
          <p:nvPr>
            <p:ph type="sldNum" sz="quarter" idx="4294967295"/>
          </p:nvPr>
        </p:nvSpPr>
        <p:spPr>
          <a:xfrm>
            <a:off x="6553200" y="6245225"/>
            <a:ext cx="2133600" cy="476250"/>
          </a:xfrm>
          <a:prstGeom prst="rect">
            <a:avLst/>
          </a:prstGeom>
        </p:spPr>
        <p:txBody>
          <a:bodyPr/>
          <a:lstStyle/>
          <a:p>
            <a:pPr>
              <a:defRPr/>
            </a:pPr>
            <a:fld id="{63CA50B7-A4B9-4C51-B21F-5B553F13C45A}" type="slidenum">
              <a:rPr lang="en-US" smtClean="0"/>
              <a:pPr>
                <a:defRPr/>
              </a:pPr>
              <a:t>44</a:t>
            </a:fld>
            <a:endParaRPr lang="en-US" dirty="0"/>
          </a:p>
        </p:txBody>
      </p:sp>
      <p:pic>
        <p:nvPicPr>
          <p:cNvPr id="7" name="Picture 6" descr="Image result for facebook logo">
            <a:extLst>
              <a:ext uri="{FF2B5EF4-FFF2-40B4-BE49-F238E27FC236}">
                <a16:creationId xmlns:a16="http://schemas.microsoft.com/office/drawing/2014/main" id="{C2F865D5-DB9B-46CB-84F8-BC260D6D66B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00" t="34146" r="10000" b="34146"/>
          <a:stretch/>
        </p:blipFill>
        <p:spPr bwMode="auto">
          <a:xfrm>
            <a:off x="228599" y="1792789"/>
            <a:ext cx="2714611" cy="11028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22688B8-2200-493F-902A-6F2F25F136B6}"/>
              </a:ext>
            </a:extLst>
          </p:cNvPr>
          <p:cNvSpPr/>
          <p:nvPr/>
        </p:nvSpPr>
        <p:spPr>
          <a:xfrm>
            <a:off x="611020" y="2899727"/>
            <a:ext cx="1835759" cy="461665"/>
          </a:xfrm>
          <a:prstGeom prst="rect">
            <a:avLst/>
          </a:prstGeom>
        </p:spPr>
        <p:txBody>
          <a:bodyPr wrap="none">
            <a:spAutoFit/>
          </a:bodyPr>
          <a:lstStyle/>
          <a:p>
            <a:r>
              <a:rPr lang="en-US" sz="2400" b="1" dirty="0">
                <a:effectLst>
                  <a:outerShdw blurRad="38100" dist="38100" dir="2700000" algn="tl">
                    <a:srgbClr val="000000">
                      <a:alpha val="43137"/>
                    </a:srgbClr>
                  </a:outerShdw>
                </a:effectLst>
              </a:rPr>
              <a:t>@CoTCCC </a:t>
            </a:r>
          </a:p>
        </p:txBody>
      </p:sp>
      <p:pic>
        <p:nvPicPr>
          <p:cNvPr id="12" name="Picture 8" descr="Image result for linkedin logo">
            <a:extLst>
              <a:ext uri="{FF2B5EF4-FFF2-40B4-BE49-F238E27FC236}">
                <a16:creationId xmlns:a16="http://schemas.microsoft.com/office/drawing/2014/main" id="{BC2AF85A-F114-45D9-B273-E608CD15738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1997" t="13599" r="18287" b="14932"/>
          <a:stretch/>
        </p:blipFill>
        <p:spPr bwMode="auto">
          <a:xfrm>
            <a:off x="321691" y="3959096"/>
            <a:ext cx="2630215" cy="72644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69F08A1E-9F18-4E19-B221-116D3772A563}"/>
              </a:ext>
            </a:extLst>
          </p:cNvPr>
          <p:cNvSpPr/>
          <p:nvPr/>
        </p:nvSpPr>
        <p:spPr>
          <a:xfrm>
            <a:off x="228600" y="4670147"/>
            <a:ext cx="6324600" cy="369332"/>
          </a:xfrm>
          <a:prstGeom prst="rect">
            <a:avLst/>
          </a:prstGeom>
        </p:spPr>
        <p:txBody>
          <a:bodyPr wrap="square">
            <a:spAutoFit/>
          </a:bodyPr>
          <a:lstStyle/>
          <a:p>
            <a:r>
              <a:rPr lang="en-US" sz="1800" b="1" dirty="0">
                <a:effectLst>
                  <a:outerShdw blurRad="38100" dist="38100" dir="2700000" algn="tl">
                    <a:srgbClr val="000000">
                      <a:alpha val="43137"/>
                    </a:srgbClr>
                  </a:outerShdw>
                </a:effectLst>
                <a:hlinkClick r:id="rId5"/>
              </a:rPr>
              <a:t>https://www.linkedin.com/company/jointtraumasystem</a:t>
            </a:r>
            <a:r>
              <a:rPr lang="en-US" sz="1800" b="1" dirty="0">
                <a:effectLst>
                  <a:outerShdw blurRad="38100" dist="38100" dir="2700000" algn="tl">
                    <a:srgbClr val="000000">
                      <a:alpha val="43137"/>
                    </a:srgbClr>
                  </a:outerShdw>
                </a:effectLst>
              </a:rPr>
              <a:t> </a:t>
            </a:r>
          </a:p>
        </p:txBody>
      </p:sp>
      <p:pic>
        <p:nvPicPr>
          <p:cNvPr id="14" name="Picture 2" descr="Image result for twitter logo">
            <a:extLst>
              <a:ext uri="{FF2B5EF4-FFF2-40B4-BE49-F238E27FC236}">
                <a16:creationId xmlns:a16="http://schemas.microsoft.com/office/drawing/2014/main" id="{7A7C2C46-167A-418A-95AB-16C27D65B2C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3333" b="30303"/>
          <a:stretch/>
        </p:blipFill>
        <p:spPr bwMode="auto">
          <a:xfrm>
            <a:off x="3096190" y="2006451"/>
            <a:ext cx="3324822" cy="6791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6ED94726-8D42-4CE9-90E6-F1C5859C6F63}"/>
              </a:ext>
            </a:extLst>
          </p:cNvPr>
          <p:cNvSpPr/>
          <p:nvPr/>
        </p:nvSpPr>
        <p:spPr>
          <a:xfrm>
            <a:off x="2701466" y="2668895"/>
            <a:ext cx="3509872" cy="461665"/>
          </a:xfrm>
          <a:prstGeom prst="rect">
            <a:avLst/>
          </a:prstGeom>
        </p:spPr>
        <p:txBody>
          <a:bodyPr wrap="none">
            <a:spAutoFit/>
          </a:bodyPr>
          <a:lstStyle/>
          <a:p>
            <a:pPr marL="342900" lvl="1">
              <a:spcBef>
                <a:spcPts val="0"/>
              </a:spcBef>
              <a:spcAft>
                <a:spcPts val="600"/>
              </a:spcAft>
              <a:buClr>
                <a:srgbClr val="000066"/>
              </a:buClr>
              <a:buSzPct val="80000"/>
            </a:pPr>
            <a:r>
              <a:rPr lang="en-US" sz="2400" b="1" dirty="0">
                <a:effectLst>
                  <a:outerShdw blurRad="38100" dist="38100" dir="2700000" algn="tl">
                    <a:srgbClr val="000000">
                      <a:alpha val="43137"/>
                    </a:srgbClr>
                  </a:outerShdw>
                </a:effectLst>
              </a:rPr>
              <a:t>@CommitteeonTCCC</a:t>
            </a:r>
          </a:p>
        </p:txBody>
      </p:sp>
      <p:sp>
        <p:nvSpPr>
          <p:cNvPr id="17" name="TextBox 16">
            <a:extLst>
              <a:ext uri="{FF2B5EF4-FFF2-40B4-BE49-F238E27FC236}">
                <a16:creationId xmlns:a16="http://schemas.microsoft.com/office/drawing/2014/main" id="{D6CEE9F9-3DC2-4EF0-BC39-A0038E953175}"/>
              </a:ext>
            </a:extLst>
          </p:cNvPr>
          <p:cNvSpPr txBox="1"/>
          <p:nvPr/>
        </p:nvSpPr>
        <p:spPr>
          <a:xfrm>
            <a:off x="233265" y="5194240"/>
            <a:ext cx="3401893" cy="307777"/>
          </a:xfrm>
          <a:prstGeom prst="rect">
            <a:avLst/>
          </a:prstGeom>
          <a:noFill/>
        </p:spPr>
        <p:txBody>
          <a:bodyPr wrap="none" rtlCol="0">
            <a:spAutoFit/>
          </a:bodyPr>
          <a:lstStyle/>
          <a:p>
            <a:r>
              <a:rPr lang="en-US" sz="1400" b="1" dirty="0">
                <a:effectLst>
                  <a:outerShdw blurRad="38100" dist="38100" dir="2700000" algn="tl">
                    <a:srgbClr val="000000">
                      <a:alpha val="43137"/>
                    </a:srgbClr>
                  </a:outerShdw>
                </a:effectLst>
              </a:rPr>
              <a:t>Join the LinkedIn Discussion Groups:</a:t>
            </a:r>
          </a:p>
        </p:txBody>
      </p:sp>
      <p:sp>
        <p:nvSpPr>
          <p:cNvPr id="18" name="Rectangle 17">
            <a:extLst>
              <a:ext uri="{FF2B5EF4-FFF2-40B4-BE49-F238E27FC236}">
                <a16:creationId xmlns:a16="http://schemas.microsoft.com/office/drawing/2014/main" id="{9DA50B42-5856-4F5B-833C-CA302E8EE275}"/>
              </a:ext>
            </a:extLst>
          </p:cNvPr>
          <p:cNvSpPr/>
          <p:nvPr/>
        </p:nvSpPr>
        <p:spPr>
          <a:xfrm>
            <a:off x="-52933" y="5467806"/>
            <a:ext cx="4620727" cy="307777"/>
          </a:xfrm>
          <a:prstGeom prst="rect">
            <a:avLst/>
          </a:prstGeom>
        </p:spPr>
        <p:txBody>
          <a:bodyPr wrap="square">
            <a:spAutoFit/>
          </a:bodyPr>
          <a:lstStyle/>
          <a:p>
            <a:pPr marL="342900" lvl="1">
              <a:spcBef>
                <a:spcPts val="0"/>
              </a:spcBef>
              <a:spcAft>
                <a:spcPts val="600"/>
              </a:spcAft>
              <a:buClr>
                <a:srgbClr val="000066"/>
              </a:buClr>
              <a:buSzPct val="80000"/>
            </a:pPr>
            <a:r>
              <a:rPr lang="en-US" sz="1400" dirty="0"/>
              <a:t>TCCC (</a:t>
            </a:r>
            <a:r>
              <a:rPr lang="en-US" sz="1400" dirty="0">
                <a:hlinkClick r:id="rId7"/>
              </a:rPr>
              <a:t>https://www.linkedin.com/groups/12036508</a:t>
            </a:r>
            <a:r>
              <a:rPr lang="en-US" sz="1400" dirty="0"/>
              <a:t>)</a:t>
            </a:r>
          </a:p>
        </p:txBody>
      </p:sp>
      <p:pic>
        <p:nvPicPr>
          <p:cNvPr id="19" name="Picture 2" descr="Image result for youtube logo">
            <a:extLst>
              <a:ext uri="{FF2B5EF4-FFF2-40B4-BE49-F238E27FC236}">
                <a16:creationId xmlns:a16="http://schemas.microsoft.com/office/drawing/2014/main" id="{8BB14516-611B-4ACD-9D1C-E506E35E7EA1}"/>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49134" y="3558847"/>
            <a:ext cx="1140836" cy="64132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C81DEE98-A3EA-49DC-BC51-7CB106952FEB}"/>
              </a:ext>
            </a:extLst>
          </p:cNvPr>
          <p:cNvSpPr/>
          <p:nvPr/>
        </p:nvSpPr>
        <p:spPr>
          <a:xfrm>
            <a:off x="6654497" y="4270910"/>
            <a:ext cx="2256238" cy="1477328"/>
          </a:xfrm>
          <a:prstGeom prst="rect">
            <a:avLst/>
          </a:prstGeom>
        </p:spPr>
        <p:txBody>
          <a:bodyPr wrap="square">
            <a:spAutoFit/>
          </a:bodyPr>
          <a:lstStyle/>
          <a:p>
            <a:pPr marL="342900" lvl="1">
              <a:spcBef>
                <a:spcPts val="0"/>
              </a:spcBef>
              <a:spcAft>
                <a:spcPts val="600"/>
              </a:spcAft>
              <a:buClr>
                <a:srgbClr val="000066"/>
              </a:buClr>
              <a:buSzPct val="80000"/>
            </a:pPr>
            <a:r>
              <a:rPr lang="en-US" sz="1800" dirty="0">
                <a:effectLst>
                  <a:outerShdw blurRad="38100" dist="38100" dir="2700000" algn="tl">
                    <a:srgbClr val="000000">
                      <a:alpha val="43137"/>
                    </a:srgbClr>
                  </a:outerShdw>
                </a:effectLst>
              </a:rPr>
              <a:t>Channel Name: </a:t>
            </a:r>
            <a:r>
              <a:rPr lang="en-US" sz="2400" b="1" dirty="0">
                <a:effectLst>
                  <a:outerShdw blurRad="38100" dist="38100" dir="2700000" algn="tl">
                    <a:srgbClr val="000000">
                      <a:alpha val="43137"/>
                    </a:srgbClr>
                  </a:outerShdw>
                </a:effectLst>
              </a:rPr>
              <a:t>CoTCCC Committee-on-TCCC</a:t>
            </a:r>
          </a:p>
        </p:txBody>
      </p:sp>
      <p:pic>
        <p:nvPicPr>
          <p:cNvPr id="21" name="Picture 2" descr="Image result for instagram logo">
            <a:extLst>
              <a:ext uri="{FF2B5EF4-FFF2-40B4-BE49-F238E27FC236}">
                <a16:creationId xmlns:a16="http://schemas.microsoft.com/office/drawing/2014/main" id="{4366C5E2-5F54-4260-8643-4C34CA514186}"/>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0202" y="1425625"/>
            <a:ext cx="1864827" cy="1410374"/>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0B5969AC-D33B-4DC3-A737-0707B7B261CD}"/>
              </a:ext>
            </a:extLst>
          </p:cNvPr>
          <p:cNvSpPr/>
          <p:nvPr/>
        </p:nvSpPr>
        <p:spPr>
          <a:xfrm>
            <a:off x="6697222" y="2713476"/>
            <a:ext cx="2170786" cy="461665"/>
          </a:xfrm>
          <a:prstGeom prst="rect">
            <a:avLst/>
          </a:prstGeom>
        </p:spPr>
        <p:txBody>
          <a:bodyPr wrap="none">
            <a:spAutoFit/>
          </a:bodyPr>
          <a:lstStyle/>
          <a:p>
            <a:r>
              <a:rPr lang="en-US" sz="2400" b="1" dirty="0">
                <a:effectLst>
                  <a:outerShdw blurRad="38100" dist="38100" dir="2700000" algn="tl">
                    <a:srgbClr val="000000">
                      <a:alpha val="43137"/>
                    </a:srgbClr>
                  </a:outerShdw>
                </a:effectLst>
              </a:rPr>
              <a:t>tc3committee</a:t>
            </a:r>
          </a:p>
        </p:txBody>
      </p:sp>
    </p:spTree>
    <p:extLst>
      <p:ext uri="{BB962C8B-B14F-4D97-AF65-F5344CB8AC3E}">
        <p14:creationId xmlns:p14="http://schemas.microsoft.com/office/powerpoint/2010/main" val="235483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0E779-9244-4193-88A9-145F1B3C7F4C}"/>
              </a:ext>
            </a:extLst>
          </p:cNvPr>
          <p:cNvSpPr>
            <a:spLocks noGrp="1"/>
          </p:cNvSpPr>
          <p:nvPr>
            <p:ph type="title"/>
          </p:nvPr>
        </p:nvSpPr>
        <p:spPr>
          <a:xfrm>
            <a:off x="1905000" y="152400"/>
            <a:ext cx="6781800" cy="1143000"/>
          </a:xfrm>
        </p:spPr>
        <p:txBody>
          <a:bodyPr/>
          <a:lstStyle/>
          <a:p>
            <a:r>
              <a:rPr lang="en-US" dirty="0"/>
              <a:t>TCCC Quick Reference Guide</a:t>
            </a:r>
          </a:p>
        </p:txBody>
      </p:sp>
      <p:pic>
        <p:nvPicPr>
          <p:cNvPr id="5" name="Picture 4">
            <a:extLst>
              <a:ext uri="{FF2B5EF4-FFF2-40B4-BE49-F238E27FC236}">
                <a16:creationId xmlns:a16="http://schemas.microsoft.com/office/drawing/2014/main" id="{D4980C78-2C15-43E2-BE90-9D755E512C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50" y="1526977"/>
            <a:ext cx="3710048" cy="4800600"/>
          </a:xfrm>
          <a:prstGeom prst="rect">
            <a:avLst/>
          </a:prstGeom>
        </p:spPr>
      </p:pic>
      <p:sp>
        <p:nvSpPr>
          <p:cNvPr id="6" name="Rectangle 5">
            <a:extLst>
              <a:ext uri="{FF2B5EF4-FFF2-40B4-BE49-F238E27FC236}">
                <a16:creationId xmlns:a16="http://schemas.microsoft.com/office/drawing/2014/main" id="{78B7CF92-45C9-4CA8-B0B8-839333CC0BC4}"/>
              </a:ext>
            </a:extLst>
          </p:cNvPr>
          <p:cNvSpPr/>
          <p:nvPr/>
        </p:nvSpPr>
        <p:spPr>
          <a:xfrm>
            <a:off x="4227855" y="6019800"/>
            <a:ext cx="4867999" cy="307777"/>
          </a:xfrm>
          <a:prstGeom prst="rect">
            <a:avLst/>
          </a:prstGeom>
        </p:spPr>
        <p:txBody>
          <a:bodyPr wrap="none">
            <a:spAutoFit/>
          </a:bodyPr>
          <a:lstStyle/>
          <a:p>
            <a:r>
              <a:rPr lang="en-US" sz="1400" b="1" dirty="0">
                <a:hlinkClick r:id="rId4"/>
              </a:rPr>
              <a:t>https://www.deployedmedicine.com/market/11/content/87</a:t>
            </a:r>
            <a:r>
              <a:rPr lang="en-US" sz="1400" b="1" dirty="0"/>
              <a:t> </a:t>
            </a:r>
          </a:p>
        </p:txBody>
      </p:sp>
      <p:sp>
        <p:nvSpPr>
          <p:cNvPr id="7" name="TextBox 6">
            <a:extLst>
              <a:ext uri="{FF2B5EF4-FFF2-40B4-BE49-F238E27FC236}">
                <a16:creationId xmlns:a16="http://schemas.microsoft.com/office/drawing/2014/main" id="{9BB193B5-991C-4FEB-8A27-B0B2136CD6A3}"/>
              </a:ext>
            </a:extLst>
          </p:cNvPr>
          <p:cNvSpPr txBox="1"/>
          <p:nvPr/>
        </p:nvSpPr>
        <p:spPr>
          <a:xfrm>
            <a:off x="4204755" y="5681246"/>
            <a:ext cx="1391599" cy="338554"/>
          </a:xfrm>
          <a:prstGeom prst="rect">
            <a:avLst/>
          </a:prstGeom>
          <a:noFill/>
        </p:spPr>
        <p:txBody>
          <a:bodyPr wrap="none" rtlCol="0">
            <a:spAutoFit/>
          </a:bodyPr>
          <a:lstStyle/>
          <a:p>
            <a:r>
              <a:rPr lang="en-US" sz="1600" b="1" dirty="0"/>
              <a:t>Download At:</a:t>
            </a:r>
          </a:p>
        </p:txBody>
      </p:sp>
      <p:sp>
        <p:nvSpPr>
          <p:cNvPr id="8" name="Rectangle 7">
            <a:extLst>
              <a:ext uri="{FF2B5EF4-FFF2-40B4-BE49-F238E27FC236}">
                <a16:creationId xmlns:a16="http://schemas.microsoft.com/office/drawing/2014/main" id="{16E6AB74-76ED-4077-8A1A-865A4CC70BCE}"/>
              </a:ext>
            </a:extLst>
          </p:cNvPr>
          <p:cNvSpPr/>
          <p:nvPr/>
        </p:nvSpPr>
        <p:spPr>
          <a:xfrm>
            <a:off x="4343400" y="2322255"/>
            <a:ext cx="4616506" cy="2554545"/>
          </a:xfrm>
          <a:prstGeom prst="rect">
            <a:avLst/>
          </a:prstGeom>
        </p:spPr>
        <p:txBody>
          <a:bodyPr wrap="square">
            <a:spAutoFit/>
          </a:bodyPr>
          <a:lstStyle/>
          <a:p>
            <a:r>
              <a:rPr lang="en-US" sz="2000" b="1" dirty="0">
                <a:latin typeface="Times New Roman" panose="02020603050405020304" pitchFamily="18" charset="0"/>
                <a:cs typeface="Times New Roman" panose="02020603050405020304" pitchFamily="18" charset="0"/>
              </a:rPr>
              <a:t>Download an authorized copy of the Tactical Combat Casualty Care (TCCC) Quick Reference Guide</a:t>
            </a:r>
          </a:p>
          <a:p>
            <a:r>
              <a:rPr lang="en-US" sz="2000" dirty="0">
                <a:latin typeface="Times New Roman" panose="02020603050405020304" pitchFamily="18" charset="0"/>
                <a:cs typeface="Times New Roman" panose="02020603050405020304" pitchFamily="18" charset="0"/>
              </a:rPr>
              <a:t> </a:t>
            </a:r>
          </a:p>
          <a:p>
            <a:pPr marL="171450" indent="-171450" algn="l">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Current abbreviated guidelines</a:t>
            </a:r>
          </a:p>
          <a:p>
            <a:pPr marL="171450" indent="-171450" algn="l">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TCCC algorithms</a:t>
            </a:r>
          </a:p>
          <a:p>
            <a:pPr marL="171450" indent="-171450" algn="l">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Pharmacology references</a:t>
            </a:r>
          </a:p>
          <a:p>
            <a:pPr marL="171450" indent="-171450" algn="l">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Planning considerations.</a:t>
            </a:r>
          </a:p>
        </p:txBody>
      </p:sp>
    </p:spTree>
    <p:extLst>
      <p:ext uri="{BB962C8B-B14F-4D97-AF65-F5344CB8AC3E}">
        <p14:creationId xmlns:p14="http://schemas.microsoft.com/office/powerpoint/2010/main" val="7755258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CEE46-20CB-4037-98CD-6E36AC428973}"/>
              </a:ext>
            </a:extLst>
          </p:cNvPr>
          <p:cNvSpPr>
            <a:spLocks noGrp="1"/>
          </p:cNvSpPr>
          <p:nvPr>
            <p:ph type="title"/>
          </p:nvPr>
        </p:nvSpPr>
        <p:spPr>
          <a:xfrm>
            <a:off x="1524000" y="76200"/>
            <a:ext cx="6781800" cy="1143000"/>
          </a:xfrm>
        </p:spPr>
        <p:txBody>
          <a:bodyPr/>
          <a:lstStyle/>
          <a:p>
            <a:r>
              <a:rPr lang="en-US" sz="4400" dirty="0"/>
              <a:t>TCCC Engagement</a:t>
            </a:r>
          </a:p>
        </p:txBody>
      </p:sp>
      <p:sp>
        <p:nvSpPr>
          <p:cNvPr id="3" name="Content Placeholder 2">
            <a:extLst>
              <a:ext uri="{FF2B5EF4-FFF2-40B4-BE49-F238E27FC236}">
                <a16:creationId xmlns:a16="http://schemas.microsoft.com/office/drawing/2014/main" id="{17CF2C47-FD42-4FC1-8A51-45D4B64B71DB}"/>
              </a:ext>
            </a:extLst>
          </p:cNvPr>
          <p:cNvSpPr>
            <a:spLocks noGrp="1"/>
          </p:cNvSpPr>
          <p:nvPr>
            <p:ph idx="1"/>
          </p:nvPr>
        </p:nvSpPr>
        <p:spPr>
          <a:xfrm>
            <a:off x="457200" y="2133601"/>
            <a:ext cx="8229600" cy="2133599"/>
          </a:xfrm>
        </p:spPr>
        <p:txBody>
          <a:bodyPr/>
          <a:lstStyle/>
          <a:p>
            <a:pPr marL="0" indent="0" algn="ctr">
              <a:buNone/>
            </a:pPr>
            <a:r>
              <a:rPr lang="en-US" b="1" dirty="0"/>
              <a:t>Provide TCCC feedback</a:t>
            </a:r>
          </a:p>
          <a:p>
            <a:pPr marL="0" indent="0" algn="ctr">
              <a:buNone/>
            </a:pPr>
            <a:r>
              <a:rPr lang="en-US" b="1" dirty="0"/>
              <a:t>Ask a TCCC question</a:t>
            </a:r>
          </a:p>
          <a:p>
            <a:pPr marL="0" indent="0" algn="ctr">
              <a:buNone/>
            </a:pPr>
            <a:r>
              <a:rPr lang="en-US" b="1" dirty="0"/>
              <a:t>Get on the TCCC Distribution List</a:t>
            </a:r>
          </a:p>
        </p:txBody>
      </p:sp>
      <p:sp>
        <p:nvSpPr>
          <p:cNvPr id="4" name="Rectangle 3">
            <a:extLst>
              <a:ext uri="{FF2B5EF4-FFF2-40B4-BE49-F238E27FC236}">
                <a16:creationId xmlns:a16="http://schemas.microsoft.com/office/drawing/2014/main" id="{D1221DB1-764F-4BA6-86AE-B3BD4C996FC9}"/>
              </a:ext>
            </a:extLst>
          </p:cNvPr>
          <p:cNvSpPr/>
          <p:nvPr/>
        </p:nvSpPr>
        <p:spPr>
          <a:xfrm>
            <a:off x="624062" y="4734580"/>
            <a:ext cx="8050409" cy="523220"/>
          </a:xfrm>
          <a:prstGeom prst="rect">
            <a:avLst/>
          </a:prstGeom>
        </p:spPr>
        <p:txBody>
          <a:bodyPr wrap="none">
            <a:spAutoFit/>
          </a:bodyPr>
          <a:lstStyle/>
          <a:p>
            <a:r>
              <a:rPr lang="en-US" sz="2800" b="1" dirty="0">
                <a:effectLst>
                  <a:outerShdw blurRad="38100" dist="38100" dir="2700000" algn="tl">
                    <a:srgbClr val="000000">
                      <a:alpha val="43137"/>
                    </a:srgbClr>
                  </a:outerShdw>
                </a:effectLst>
                <a:hlinkClick r:id="rId3"/>
              </a:rPr>
              <a:t>usarmy.jbsa.medcom-aisr.mbx.jts-cotccc@mail.mil</a:t>
            </a:r>
            <a:r>
              <a:rPr lang="en-US" sz="2800" b="1"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37618853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5" descr="_DSC2336"/>
          <p:cNvPicPr>
            <a:picLocks noChangeAspect="1" noChangeArrowheads="1"/>
          </p:cNvPicPr>
          <p:nvPr/>
        </p:nvPicPr>
        <p:blipFill>
          <a:blip r:embed="rId3" cstate="print"/>
          <a:srcRect r="-8"/>
          <a:stretch>
            <a:fillRect/>
          </a:stretch>
        </p:blipFill>
        <p:spPr bwMode="auto">
          <a:xfrm>
            <a:off x="0" y="0"/>
            <a:ext cx="9144000" cy="7162800"/>
          </a:xfrm>
          <a:prstGeom prst="rect">
            <a:avLst/>
          </a:prstGeom>
          <a:noFill/>
          <a:ln w="9525">
            <a:noFill/>
            <a:miter lim="800000"/>
            <a:headEnd/>
            <a:tailEnd/>
          </a:ln>
        </p:spPr>
      </p:pic>
      <p:sp>
        <p:nvSpPr>
          <p:cNvPr id="121858" name="Rectangle 4"/>
          <p:cNvSpPr>
            <a:spLocks noGrp="1" noChangeArrowheads="1"/>
          </p:cNvSpPr>
          <p:nvPr>
            <p:ph type="title"/>
          </p:nvPr>
        </p:nvSpPr>
        <p:spPr/>
        <p:txBody>
          <a:bodyPr/>
          <a:lstStyle/>
          <a:p>
            <a:pPr eaLnBrk="1" hangingPunct="1"/>
            <a:r>
              <a:rPr lang="en-US" sz="5400" dirty="0"/>
              <a:t>           </a:t>
            </a:r>
            <a:endParaRPr lang="en-US" sz="7200" dirty="0"/>
          </a:p>
        </p:txBody>
      </p:sp>
      <p:sp>
        <p:nvSpPr>
          <p:cNvPr id="121859" name="Text Box 7"/>
          <p:cNvSpPr txBox="1">
            <a:spLocks noChangeArrowheads="1"/>
          </p:cNvSpPr>
          <p:nvPr/>
        </p:nvSpPr>
        <p:spPr bwMode="auto">
          <a:xfrm>
            <a:off x="2554288" y="304800"/>
            <a:ext cx="4151312" cy="1098550"/>
          </a:xfrm>
          <a:prstGeom prst="rect">
            <a:avLst/>
          </a:prstGeom>
          <a:noFill/>
          <a:ln w="9525">
            <a:noFill/>
            <a:miter lim="800000"/>
            <a:headEnd/>
            <a:tailEnd/>
          </a:ln>
        </p:spPr>
        <p:txBody>
          <a:bodyPr wrap="none">
            <a:spAutoFit/>
          </a:bodyPr>
          <a:lstStyle/>
          <a:p>
            <a:pPr eaLnBrk="0" hangingPunct="0"/>
            <a:r>
              <a:rPr lang="en-US" sz="6600" b="1" dirty="0">
                <a:solidFill>
                  <a:schemeClr val="bg1"/>
                </a:solidFill>
              </a:rPr>
              <a:t>Questions?</a:t>
            </a:r>
          </a:p>
        </p:txBody>
      </p:sp>
      <p:sp>
        <p:nvSpPr>
          <p:cNvPr id="5" name="Rectangle 4"/>
          <p:cNvSpPr/>
          <p:nvPr/>
        </p:nvSpPr>
        <p:spPr>
          <a:xfrm>
            <a:off x="4419600" y="6315670"/>
            <a:ext cx="3945254" cy="923330"/>
          </a:xfrm>
          <a:prstGeom prst="rect">
            <a:avLst/>
          </a:prstGeom>
        </p:spPr>
        <p:txBody>
          <a:bodyPr wrap="none">
            <a:spAutoFit/>
          </a:bodyPr>
          <a:lstStyle/>
          <a:p>
            <a:pPr algn="ctr"/>
            <a:r>
              <a:rPr lang="en-US" b="1" i="1" dirty="0">
                <a:solidFill>
                  <a:schemeClr val="bg1"/>
                </a:solidFill>
              </a:rPr>
              <a:t>Photo courtesy MSG (Ret) Harold Montgomery</a:t>
            </a:r>
          </a:p>
          <a:p>
            <a:pPr algn="ctr"/>
            <a:r>
              <a:rPr lang="en-US" b="1" i="1" dirty="0">
                <a:solidFill>
                  <a:schemeClr val="bg1"/>
                </a:solidFill>
              </a:rPr>
              <a:t>75</a:t>
            </a:r>
            <a:r>
              <a:rPr lang="en-US" b="1" i="1" baseline="30000" dirty="0">
                <a:solidFill>
                  <a:schemeClr val="bg1"/>
                </a:solidFill>
              </a:rPr>
              <a:t>th</a:t>
            </a:r>
            <a:r>
              <a:rPr lang="en-US" b="1" i="1" dirty="0">
                <a:solidFill>
                  <a:schemeClr val="bg1"/>
                </a:solidFill>
              </a:rPr>
              <a:t> Ranger Regiment</a:t>
            </a:r>
          </a:p>
          <a:p>
            <a:endParaRPr lang="en-US" b="1" i="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Rot="1" noChangeArrowheads="1"/>
          </p:cNvSpPr>
          <p:nvPr>
            <p:ph type="title"/>
          </p:nvPr>
        </p:nvSpPr>
        <p:spPr>
          <a:xfrm>
            <a:off x="1600200" y="228600"/>
            <a:ext cx="7620000" cy="1143000"/>
          </a:xfrm>
        </p:spPr>
        <p:txBody>
          <a:bodyPr>
            <a:normAutofit fontScale="90000"/>
          </a:bodyPr>
          <a:lstStyle/>
          <a:p>
            <a:pPr eaLnBrk="1" hangingPunct="1">
              <a:defRPr/>
            </a:pPr>
            <a:r>
              <a:rPr lang="en-US" sz="4400" dirty="0">
                <a:ea typeface="+mj-ea"/>
              </a:rPr>
              <a:t>What is TCCC and Why Do I Need to Learn about it??</a:t>
            </a:r>
          </a:p>
        </p:txBody>
      </p:sp>
      <p:sp>
        <p:nvSpPr>
          <p:cNvPr id="20482" name="Rectangle 4"/>
          <p:cNvSpPr>
            <a:spLocks noGrp="1" noChangeArrowheads="1"/>
          </p:cNvSpPr>
          <p:nvPr>
            <p:ph idx="1"/>
          </p:nvPr>
        </p:nvSpPr>
        <p:spPr>
          <a:xfrm>
            <a:off x="76200" y="4495800"/>
            <a:ext cx="8839200" cy="1600200"/>
          </a:xfrm>
        </p:spPr>
        <p:txBody>
          <a:bodyPr/>
          <a:lstStyle/>
          <a:p>
            <a:pPr eaLnBrk="1" hangingPunct="1">
              <a:lnSpc>
                <a:spcPct val="80000"/>
              </a:lnSpc>
              <a:buNone/>
            </a:pPr>
            <a:r>
              <a:rPr lang="en-US" sz="2400" b="1" dirty="0"/>
              <a:t>    </a:t>
            </a:r>
            <a:r>
              <a:rPr lang="en-US" sz="2400" b="1" dirty="0">
                <a:solidFill>
                  <a:srgbClr val="FF0000"/>
                </a:solidFill>
              </a:rPr>
              <a:t>Military units that have trained all of their members in TCCC have documented the lowest incidence of preventable deaths among their casualties in the history of modern warfare.  </a:t>
            </a:r>
            <a:r>
              <a:rPr lang="en-US" sz="2400" b="1" dirty="0"/>
              <a:t>TCCC is now used by all services in the U.S. Military and many allied nations as well to care for their combat wounded. TCCC-based prehospital trauma training is now becoming widespread in the US civilian sector as well.</a:t>
            </a:r>
          </a:p>
          <a:p>
            <a:pPr eaLnBrk="1" hangingPunct="1">
              <a:lnSpc>
                <a:spcPct val="80000"/>
              </a:lnSpc>
              <a:buNone/>
            </a:pPr>
            <a:r>
              <a:rPr lang="en-US" sz="2400" b="1" dirty="0"/>
              <a:t>                                                                                        </a:t>
            </a:r>
            <a:endParaRPr lang="en-US" sz="2400" dirty="0"/>
          </a:p>
          <a:p>
            <a:pPr eaLnBrk="1" hangingPunct="1">
              <a:lnSpc>
                <a:spcPct val="80000"/>
              </a:lnSpc>
            </a:pPr>
            <a:endParaRPr lang="en-US" sz="2400" b="1" dirty="0"/>
          </a:p>
        </p:txBody>
      </p:sp>
      <p:pic>
        <p:nvPicPr>
          <p:cNvPr id="20483" name="Picture 6" descr="DL 091016 Marine in Helmand 3"/>
          <p:cNvPicPr>
            <a:picLocks noChangeAspect="1" noChangeArrowheads="1"/>
          </p:cNvPicPr>
          <p:nvPr/>
        </p:nvPicPr>
        <p:blipFill>
          <a:blip r:embed="rId3" cstate="print"/>
          <a:srcRect/>
          <a:stretch>
            <a:fillRect/>
          </a:stretch>
        </p:blipFill>
        <p:spPr bwMode="auto">
          <a:xfrm>
            <a:off x="2743201" y="1479550"/>
            <a:ext cx="3810000" cy="2540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rrowheads="1"/>
          </p:cNvSpPr>
          <p:nvPr>
            <p:ph type="title"/>
          </p:nvPr>
        </p:nvSpPr>
        <p:spPr>
          <a:xfrm>
            <a:off x="1676400" y="228600"/>
            <a:ext cx="6781800" cy="1143000"/>
          </a:xfrm>
        </p:spPr>
        <p:txBody>
          <a:bodyPr/>
          <a:lstStyle/>
          <a:p>
            <a:pPr eaLnBrk="1" hangingPunct="1"/>
            <a:r>
              <a:rPr lang="en-US" sz="4400" dirty="0"/>
              <a:t>Trauma Care:</a:t>
            </a:r>
            <a:br>
              <a:rPr lang="en-US" sz="4400" dirty="0"/>
            </a:br>
            <a:r>
              <a:rPr lang="en-US" sz="4400" dirty="0"/>
              <a:t>Military vs Civilian</a:t>
            </a:r>
          </a:p>
        </p:txBody>
      </p:sp>
      <p:sp>
        <p:nvSpPr>
          <p:cNvPr id="30722" name="Rectangle 3"/>
          <p:cNvSpPr>
            <a:spLocks noGrp="1" noChangeArrowheads="1"/>
          </p:cNvSpPr>
          <p:nvPr>
            <p:ph idx="1"/>
          </p:nvPr>
        </p:nvSpPr>
        <p:spPr>
          <a:xfrm>
            <a:off x="152400" y="1981200"/>
            <a:ext cx="8686800" cy="4495800"/>
          </a:xfrm>
        </p:spPr>
        <p:txBody>
          <a:bodyPr/>
          <a:lstStyle/>
          <a:p>
            <a:pPr lvl="0"/>
            <a:r>
              <a:rPr lang="en-US" sz="3000" b="1" dirty="0"/>
              <a:t>Prehospital trauma care is very different in the military vs the civilian settings. </a:t>
            </a:r>
            <a:endParaRPr lang="en-US" sz="3000" dirty="0"/>
          </a:p>
          <a:p>
            <a:pPr lvl="0"/>
            <a:r>
              <a:rPr lang="en-US" sz="3000" b="1" dirty="0"/>
              <a:t>TCCC was developed to address these differences.</a:t>
            </a:r>
            <a:endParaRPr lang="en-US" sz="3000" dirty="0"/>
          </a:p>
          <a:p>
            <a:pPr lvl="0"/>
            <a:r>
              <a:rPr lang="en-GB" sz="3000" b="1" dirty="0"/>
              <a:t>Military units that have trained all unit members in TCCC have achieved the lowest incidence of preventable combat deaths in history.</a:t>
            </a:r>
          </a:p>
          <a:p>
            <a:pPr lvl="0"/>
            <a:r>
              <a:rPr lang="en-GB" sz="3000" b="1" dirty="0"/>
              <a:t>TCCC has now been made the standard for the US military and TCCC training is required for everyone in the Department of Defense.</a:t>
            </a:r>
            <a:endParaRPr lang="en-US" sz="3000" b="1" dirty="0"/>
          </a:p>
          <a:p>
            <a:pPr>
              <a:buNone/>
            </a:pPr>
            <a:r>
              <a:rPr lang="en-US" sz="3000" b="1" dirty="0"/>
              <a:t> </a:t>
            </a:r>
          </a:p>
          <a:p>
            <a:pPr marL="609600" indent="-609600" eaLnBrk="1" hangingPunct="1">
              <a:lnSpc>
                <a:spcPct val="90000"/>
              </a:lnSpc>
            </a:pPr>
            <a:endParaRPr lang="en-US"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4"/>
          <p:cNvSpPr>
            <a:spLocks noGrp="1" noChangeArrowheads="1"/>
          </p:cNvSpPr>
          <p:nvPr>
            <p:ph type="title"/>
          </p:nvPr>
        </p:nvSpPr>
        <p:spPr>
          <a:xfrm>
            <a:off x="1600200" y="228600"/>
            <a:ext cx="7543800" cy="1143000"/>
          </a:xfrm>
        </p:spPr>
        <p:txBody>
          <a:bodyPr lIns="91432" tIns="45716" rIns="91432" bIns="45716"/>
          <a:lstStyle/>
          <a:p>
            <a:pPr eaLnBrk="1" hangingPunct="1"/>
            <a:r>
              <a:rPr lang="en-US" sz="4800" dirty="0"/>
              <a:t>Trauma Care Setting</a:t>
            </a:r>
          </a:p>
        </p:txBody>
      </p:sp>
      <p:pic>
        <p:nvPicPr>
          <p:cNvPr id="34818" name="Picture 3" descr="DSCF0020"/>
          <p:cNvPicPr>
            <a:picLocks noChangeAspect="1" noChangeArrowheads="1"/>
          </p:cNvPicPr>
          <p:nvPr/>
        </p:nvPicPr>
        <p:blipFill>
          <a:blip r:embed="rId3" cstate="print"/>
          <a:srcRect/>
          <a:stretch>
            <a:fillRect/>
          </a:stretch>
        </p:blipFill>
        <p:spPr bwMode="auto">
          <a:xfrm>
            <a:off x="609600" y="2209800"/>
            <a:ext cx="4064000" cy="3048000"/>
          </a:xfrm>
          <a:prstGeom prst="rect">
            <a:avLst/>
          </a:prstGeom>
          <a:noFill/>
          <a:ln w="9525">
            <a:noFill/>
            <a:miter lim="800000"/>
            <a:headEnd/>
            <a:tailEnd/>
          </a:ln>
        </p:spPr>
      </p:pic>
      <p:pic>
        <p:nvPicPr>
          <p:cNvPr id="34819" name="Picture 3" descr="NIGHT MEDIC"/>
          <p:cNvPicPr>
            <a:picLocks noGrp="1" noChangeAspect="1" noChangeArrowheads="1"/>
          </p:cNvPicPr>
          <p:nvPr>
            <p:ph sz="half" idx="1"/>
          </p:nvPr>
        </p:nvPicPr>
        <p:blipFill>
          <a:blip r:embed="rId4" cstate="print"/>
          <a:srcRect/>
          <a:stretch>
            <a:fillRect/>
          </a:stretch>
        </p:blipFill>
        <p:spPr>
          <a:xfrm>
            <a:off x="4673600" y="2209800"/>
            <a:ext cx="4075113" cy="304800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p:nvPr>
        </p:nvSpPr>
        <p:spPr/>
        <p:txBody>
          <a:bodyPr/>
          <a:lstStyle/>
          <a:p>
            <a:pPr eaLnBrk="1" hangingPunct="1"/>
            <a:r>
              <a:rPr lang="en-US" dirty="0"/>
              <a:t>Berator</a:t>
            </a:r>
          </a:p>
        </p:txBody>
      </p:sp>
      <p:sp>
        <p:nvSpPr>
          <p:cNvPr id="36866" name="Rectangle 3"/>
          <p:cNvSpPr>
            <a:spLocks noGrp="1" noChangeArrowheads="1"/>
          </p:cNvSpPr>
          <p:nvPr>
            <p:ph idx="1"/>
          </p:nvPr>
        </p:nvSpPr>
        <p:spPr/>
        <p:txBody>
          <a:bodyPr/>
          <a:lstStyle/>
          <a:p>
            <a:pPr eaLnBrk="1" hangingPunct="1"/>
            <a:endParaRPr lang="en-US" dirty="0"/>
          </a:p>
        </p:txBody>
      </p:sp>
      <p:pic>
        <p:nvPicPr>
          <p:cNvPr id="36867" name="Picture 4" descr="Berator2red"/>
          <p:cNvPicPr>
            <a:picLocks noChangeAspect="1" noChangeArrowheads="1"/>
          </p:cNvPicPr>
          <p:nvPr/>
        </p:nvPicPr>
        <p:blipFill>
          <a:blip r:embed="rId3" cstate="print"/>
          <a:srcRect/>
          <a:stretch>
            <a:fillRect/>
          </a:stretch>
        </p:blipFill>
        <p:spPr bwMode="auto">
          <a:xfrm>
            <a:off x="0" y="0"/>
            <a:ext cx="9144000" cy="7086600"/>
          </a:xfrm>
          <a:prstGeom prst="rect">
            <a:avLst/>
          </a:prstGeom>
          <a:noFill/>
          <a:ln w="9525">
            <a:noFill/>
            <a:miter lim="800000"/>
            <a:headEnd/>
            <a:tailEnd/>
          </a:ln>
        </p:spPr>
      </p:pic>
      <p:sp>
        <p:nvSpPr>
          <p:cNvPr id="36868" name="Text Box 5"/>
          <p:cNvSpPr txBox="1">
            <a:spLocks noChangeArrowheads="1"/>
          </p:cNvSpPr>
          <p:nvPr/>
        </p:nvSpPr>
        <p:spPr bwMode="auto">
          <a:xfrm>
            <a:off x="520700" y="155575"/>
            <a:ext cx="8050213" cy="1311275"/>
          </a:xfrm>
          <a:prstGeom prst="rect">
            <a:avLst/>
          </a:prstGeom>
          <a:noFill/>
          <a:ln w="9525">
            <a:noFill/>
            <a:miter lim="800000"/>
            <a:headEnd/>
            <a:tailEnd/>
          </a:ln>
        </p:spPr>
        <p:txBody>
          <a:bodyPr wrap="none" lIns="91432" tIns="45716" rIns="91432" bIns="45716">
            <a:spAutoFit/>
          </a:bodyPr>
          <a:lstStyle/>
          <a:p>
            <a:pPr algn="ctr"/>
            <a:r>
              <a:rPr lang="en-US" sz="4000" b="1" dirty="0">
                <a:latin typeface="Times New Roman" pitchFamily="18" charset="0"/>
              </a:rPr>
              <a:t>Tactical Trauma Care Setting –</a:t>
            </a:r>
          </a:p>
          <a:p>
            <a:pPr algn="ctr"/>
            <a:r>
              <a:rPr lang="en-US" sz="4000" b="1" dirty="0">
                <a:latin typeface="Times New Roman" pitchFamily="18" charset="0"/>
              </a:rPr>
              <a:t>Shrapnel Wound in the Hindu Kush</a:t>
            </a:r>
          </a:p>
        </p:txBody>
      </p:sp>
      <p:pic>
        <p:nvPicPr>
          <p:cNvPr id="36869" name="Picture 6" descr="CIMG1597"/>
          <p:cNvPicPr>
            <a:picLocks noChangeAspect="1" noChangeArrowheads="1"/>
          </p:cNvPicPr>
          <p:nvPr/>
        </p:nvPicPr>
        <p:blipFill>
          <a:blip r:embed="rId4" cstate="print"/>
          <a:srcRect/>
          <a:stretch>
            <a:fillRect/>
          </a:stretch>
        </p:blipFill>
        <p:spPr bwMode="auto">
          <a:xfrm>
            <a:off x="2695575" y="3952875"/>
            <a:ext cx="3700463" cy="2881313"/>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rrowheads="1"/>
          </p:cNvSpPr>
          <p:nvPr>
            <p:ph type="title"/>
          </p:nvPr>
        </p:nvSpPr>
        <p:spPr>
          <a:xfrm>
            <a:off x="914400" y="152400"/>
            <a:ext cx="8229600" cy="1143000"/>
          </a:xfrm>
        </p:spPr>
        <p:txBody>
          <a:bodyPr/>
          <a:lstStyle/>
          <a:p>
            <a:pPr eaLnBrk="1" hangingPunct="1"/>
            <a:r>
              <a:rPr lang="en-US" dirty="0"/>
              <a:t>Battlefield Trauma Care </a:t>
            </a:r>
            <a:br>
              <a:rPr lang="en-US" dirty="0"/>
            </a:br>
            <a:r>
              <a:rPr lang="en-US" dirty="0"/>
              <a:t>Prior to 9/11</a:t>
            </a:r>
          </a:p>
        </p:txBody>
      </p:sp>
      <p:sp>
        <p:nvSpPr>
          <p:cNvPr id="40962" name="Rectangle 3"/>
          <p:cNvSpPr>
            <a:spLocks noGrp="1" noChangeArrowheads="1"/>
          </p:cNvSpPr>
          <p:nvPr>
            <p:ph idx="1"/>
          </p:nvPr>
        </p:nvSpPr>
        <p:spPr>
          <a:xfrm>
            <a:off x="381000" y="1951037"/>
            <a:ext cx="8229600" cy="4525963"/>
          </a:xfrm>
        </p:spPr>
        <p:txBody>
          <a:bodyPr/>
          <a:lstStyle/>
          <a:p>
            <a:pPr eaLnBrk="1" hangingPunct="1"/>
            <a:r>
              <a:rPr lang="en-US" b="1" dirty="0"/>
              <a:t>Combat medical training historically was modeled on civilian courses.</a:t>
            </a:r>
          </a:p>
          <a:p>
            <a:pPr lvl="1" eaLnBrk="1" hangingPunct="1"/>
            <a:r>
              <a:rPr lang="en-US" sz="3200" b="1" dirty="0"/>
              <a:t>Emergency Medical Technician</a:t>
            </a:r>
          </a:p>
          <a:p>
            <a:pPr lvl="1" eaLnBrk="1" hangingPunct="1"/>
            <a:r>
              <a:rPr lang="en-US" sz="3200" b="1" dirty="0"/>
              <a:t>Advanced Trauma Life Supp</a:t>
            </a:r>
            <a:r>
              <a:rPr lang="en-US" b="1" dirty="0"/>
              <a:t>ort</a:t>
            </a:r>
          </a:p>
          <a:p>
            <a:pPr eaLnBrk="1" hangingPunct="1"/>
            <a:r>
              <a:rPr lang="en-US" b="1" dirty="0"/>
              <a:t>The US military trained medics to the standard of care in non-tactical (civilian) settings.</a:t>
            </a:r>
          </a:p>
          <a:p>
            <a:pPr eaLnBrk="1" hangingPunct="1"/>
            <a:r>
              <a:rPr lang="en-US" b="1" dirty="0"/>
              <a:t>Tactical factors were not considered.</a:t>
            </a:r>
          </a:p>
        </p:txBody>
      </p:sp>
    </p:spTree>
  </p:cSld>
  <p:clrMapOvr>
    <a:masterClrMapping/>
  </p:clrMapOvr>
</p:sld>
</file>

<file path=ppt/theme/theme1.xml><?xml version="1.0" encoding="utf-8"?>
<a:theme xmlns:a="http://schemas.openxmlformats.org/drawingml/2006/main" name="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TCCC</Template>
  <TotalTime>0</TotalTime>
  <Words>4032</Words>
  <Application>Microsoft Office PowerPoint</Application>
  <PresentationFormat>On-screen Show (4:3)</PresentationFormat>
  <Paragraphs>428</Paragraphs>
  <Slides>47</Slides>
  <Notes>47</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ＭＳ Ｐゴシック</vt:lpstr>
      <vt:lpstr>Arial</vt:lpstr>
      <vt:lpstr>Calibri</vt:lpstr>
      <vt:lpstr>Garamond</vt:lpstr>
      <vt:lpstr>Times</vt:lpstr>
      <vt:lpstr>Times New Roman</vt:lpstr>
      <vt:lpstr>Wingdings</vt:lpstr>
      <vt:lpstr>TCCC</vt:lpstr>
      <vt:lpstr>Introduction to TCCC</vt:lpstr>
      <vt:lpstr>PowerPoint Presentation</vt:lpstr>
      <vt:lpstr>Learning Objectives</vt:lpstr>
      <vt:lpstr>TCCC</vt:lpstr>
      <vt:lpstr>What is TCCC and Why Do I Need to Learn about it??</vt:lpstr>
      <vt:lpstr>Trauma Care: Military vs Civilian</vt:lpstr>
      <vt:lpstr>Trauma Care Setting</vt:lpstr>
      <vt:lpstr>Berator</vt:lpstr>
      <vt:lpstr>Battlefield Trauma Care  Prior to 9/11</vt:lpstr>
      <vt:lpstr>  Battlefield Trauma Care: 2001</vt:lpstr>
      <vt:lpstr>    Tourniquets: The Primary Driver for TCCC</vt:lpstr>
      <vt:lpstr>Different Trauma Requires Different Care Strategies</vt:lpstr>
      <vt:lpstr>Prehospital Trauma Care:  Military vs. Civilian                </vt:lpstr>
      <vt:lpstr>PowerPoint Presentation</vt:lpstr>
      <vt:lpstr>Extremity Hemorrhage</vt:lpstr>
      <vt:lpstr>Junctional Hemorrhage</vt:lpstr>
      <vt:lpstr>Tension Pneumothorax</vt:lpstr>
      <vt:lpstr>Airway Trauma</vt:lpstr>
      <vt:lpstr>The Three Objectives of TCCC</vt:lpstr>
      <vt:lpstr>Changes in TCCC: How Are They Made?</vt:lpstr>
      <vt:lpstr>    Committee on Tactical     Combat Casualty Care</vt:lpstr>
      <vt:lpstr>  Battlefield Trauma Care Today</vt:lpstr>
      <vt:lpstr>TCCC: How Do We  Know That It’s Working?</vt:lpstr>
      <vt:lpstr>PowerPoint Presentation</vt:lpstr>
      <vt:lpstr> Preventable Combat Deaths from Not Using Tourniquets</vt:lpstr>
      <vt:lpstr>Tourniquet Outcomes in TCCC Transition Initiative Report</vt:lpstr>
      <vt:lpstr>TCCC: Success in Combat 3rd Infantry Division</vt:lpstr>
      <vt:lpstr>Tourniquets – Kragh et al: Two Landmark Papers</vt:lpstr>
      <vt:lpstr>Eliminating Preventable  Death on the Battlefield</vt:lpstr>
      <vt:lpstr>What Do the Soldiers Say?</vt:lpstr>
      <vt:lpstr>TCCC in Canadian Forces Savage et al: Can J Surg 2011</vt:lpstr>
      <vt:lpstr> Limb Tourniquets in the U.S. Military</vt:lpstr>
      <vt:lpstr>Hartford Consensus  2 April 2013</vt:lpstr>
      <vt:lpstr>ASDHA TCCC Letter   14 February 2014 </vt:lpstr>
      <vt:lpstr> Secretary of Defense James Mattis </vt:lpstr>
      <vt:lpstr> Secretary of Defense James Mattis  </vt:lpstr>
      <vt:lpstr>DOD Instruction on Medical Readiness Training </vt:lpstr>
      <vt:lpstr>DOD Instruction on Medical Readiness Training </vt:lpstr>
      <vt:lpstr>Summary of Key Points</vt:lpstr>
      <vt:lpstr>Summary of Key Points</vt:lpstr>
      <vt:lpstr>Summary of Key Points</vt:lpstr>
      <vt:lpstr>PowerPoint Presentation</vt:lpstr>
      <vt:lpstr>TCCC Mobile App “Deployed Medicine”</vt:lpstr>
      <vt:lpstr>TCCC in Social Media</vt:lpstr>
      <vt:lpstr>TCCC Quick Reference Guide</vt:lpstr>
      <vt:lpstr>TCCC Engagement</vt:lpstr>
      <vt:lpstr>           </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0203PP01 Intro to TCCC 120817</dc:title>
  <dc:subject>Introduction to the TCCC Course</dc:subject>
  <dc:creator/>
  <cp:lastModifiedBy/>
  <cp:revision>137</cp:revision>
  <dcterms:created xsi:type="dcterms:W3CDTF">2012-02-15T16:25:31Z</dcterms:created>
  <dcterms:modified xsi:type="dcterms:W3CDTF">2018-07-20T19:31:52Z</dcterms:modified>
  <cp:category>TCCC</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25835510</vt:lpwstr>
  </property>
  <property fmtid="{D5CDD505-2E9C-101B-9397-08002B2CF9AE}" pid="3" name="NXPowerLiteSettings">
    <vt:lpwstr>F7000400038000</vt:lpwstr>
  </property>
  <property fmtid="{D5CDD505-2E9C-101B-9397-08002B2CF9AE}" pid="4" name="NXPowerLiteVersion">
    <vt:lpwstr>D6.1.2</vt:lpwstr>
  </property>
  <property fmtid="{D5CDD505-2E9C-101B-9397-08002B2CF9AE}" pid="5" name="NXTAG2">
    <vt:lpwstr>00080082100000000000010243100207f6000400038000</vt:lpwstr>
  </property>
  <property fmtid="{D5CDD505-2E9C-101B-9397-08002B2CF9AE}" pid="6" name="Version">
    <vt:i4>1</vt:i4>
  </property>
</Properties>
</file>