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Lst>
  <p:notesMasterIdLst>
    <p:notesMasterId r:id="rId86"/>
  </p:notesMasterIdLst>
  <p:handoutMasterIdLst>
    <p:handoutMasterId r:id="rId87"/>
  </p:handoutMasterIdLst>
  <p:sldIdLst>
    <p:sldId id="397" r:id="rId2"/>
    <p:sldId id="514" r:id="rId3"/>
    <p:sldId id="322" r:id="rId4"/>
    <p:sldId id="323" r:id="rId5"/>
    <p:sldId id="324" r:id="rId6"/>
    <p:sldId id="325" r:id="rId7"/>
    <p:sldId id="434" r:id="rId8"/>
    <p:sldId id="394" r:id="rId9"/>
    <p:sldId id="386" r:id="rId10"/>
    <p:sldId id="387" r:id="rId11"/>
    <p:sldId id="388" r:id="rId12"/>
    <p:sldId id="389" r:id="rId13"/>
    <p:sldId id="511" r:id="rId14"/>
    <p:sldId id="391" r:id="rId15"/>
    <p:sldId id="392" r:id="rId16"/>
    <p:sldId id="393" r:id="rId17"/>
    <p:sldId id="505" r:id="rId18"/>
    <p:sldId id="513" r:id="rId19"/>
    <p:sldId id="507" r:id="rId20"/>
    <p:sldId id="508" r:id="rId21"/>
    <p:sldId id="509" r:id="rId22"/>
    <p:sldId id="510" r:id="rId23"/>
    <p:sldId id="259" r:id="rId24"/>
    <p:sldId id="260" r:id="rId25"/>
    <p:sldId id="264" r:id="rId26"/>
    <p:sldId id="399" r:id="rId27"/>
    <p:sldId id="400" r:id="rId28"/>
    <p:sldId id="401" r:id="rId29"/>
    <p:sldId id="403" r:id="rId30"/>
    <p:sldId id="404" r:id="rId31"/>
    <p:sldId id="265" r:id="rId32"/>
    <p:sldId id="499" r:id="rId33"/>
    <p:sldId id="500" r:id="rId34"/>
    <p:sldId id="406" r:id="rId35"/>
    <p:sldId id="267" r:id="rId36"/>
    <p:sldId id="423" r:id="rId37"/>
    <p:sldId id="428" r:id="rId38"/>
    <p:sldId id="427" r:id="rId39"/>
    <p:sldId id="409" r:id="rId40"/>
    <p:sldId id="328" r:id="rId41"/>
    <p:sldId id="312" r:id="rId42"/>
    <p:sldId id="436" r:id="rId43"/>
    <p:sldId id="433" r:id="rId44"/>
    <p:sldId id="437" r:id="rId45"/>
    <p:sldId id="271" r:id="rId46"/>
    <p:sldId id="498" r:id="rId47"/>
    <p:sldId id="497" r:id="rId48"/>
    <p:sldId id="496" r:id="rId49"/>
    <p:sldId id="495" r:id="rId50"/>
    <p:sldId id="494" r:id="rId51"/>
    <p:sldId id="493" r:id="rId52"/>
    <p:sldId id="272" r:id="rId53"/>
    <p:sldId id="351" r:id="rId54"/>
    <p:sldId id="382" r:id="rId55"/>
    <p:sldId id="273" r:id="rId56"/>
    <p:sldId id="275" r:id="rId57"/>
    <p:sldId id="365" r:id="rId58"/>
    <p:sldId id="475" r:id="rId59"/>
    <p:sldId id="476" r:id="rId60"/>
    <p:sldId id="574" r:id="rId61"/>
    <p:sldId id="538" r:id="rId62"/>
    <p:sldId id="534" r:id="rId63"/>
    <p:sldId id="565" r:id="rId64"/>
    <p:sldId id="566" r:id="rId65"/>
    <p:sldId id="567" r:id="rId66"/>
    <p:sldId id="570" r:id="rId67"/>
    <p:sldId id="571" r:id="rId68"/>
    <p:sldId id="572" r:id="rId69"/>
    <p:sldId id="573" r:id="rId70"/>
    <p:sldId id="568" r:id="rId71"/>
    <p:sldId id="431" r:id="rId72"/>
    <p:sldId id="417" r:id="rId73"/>
    <p:sldId id="575" r:id="rId74"/>
    <p:sldId id="543" r:id="rId75"/>
    <p:sldId id="544" r:id="rId76"/>
    <p:sldId id="545" r:id="rId77"/>
    <p:sldId id="547" r:id="rId78"/>
    <p:sldId id="548" r:id="rId79"/>
    <p:sldId id="549" r:id="rId80"/>
    <p:sldId id="550" r:id="rId81"/>
    <p:sldId id="551" r:id="rId82"/>
    <p:sldId id="552" r:id="rId83"/>
    <p:sldId id="553" r:id="rId84"/>
    <p:sldId id="540" r:id="rId8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23">
          <p15:clr>
            <a:srgbClr val="A4A3A4"/>
          </p15:clr>
        </p15:guide>
        <p15:guide id="2" orient="horz" pos="3466">
          <p15:clr>
            <a:srgbClr val="A4A3A4"/>
          </p15:clr>
        </p15:guide>
        <p15:guide id="3" pos="1162">
          <p15:clr>
            <a:srgbClr val="A4A3A4"/>
          </p15:clr>
        </p15:guide>
        <p15:guide id="4" pos="464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FFFFF"/>
    <a:srgbClr val="080808"/>
    <a:srgbClr val="111111"/>
    <a:srgbClr val="061206"/>
    <a:srgbClr val="FFFF00"/>
    <a:srgbClr val="0066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26" autoAdjust="0"/>
    <p:restoredTop sz="75235" autoAdjust="0"/>
  </p:normalViewPr>
  <p:slideViewPr>
    <p:cSldViewPr>
      <p:cViewPr varScale="1">
        <p:scale>
          <a:sx n="65" d="100"/>
          <a:sy n="65" d="100"/>
        </p:scale>
        <p:origin x="156" y="78"/>
      </p:cViewPr>
      <p:guideLst>
        <p:guide orient="horz" pos="1023"/>
        <p:guide orient="horz" pos="3466"/>
        <p:guide pos="1162"/>
        <p:guide pos="4646"/>
      </p:guideLst>
    </p:cSldViewPr>
  </p:slideViewPr>
  <p:outlineViewPr>
    <p:cViewPr>
      <p:scale>
        <a:sx n="33" d="100"/>
        <a:sy n="33" d="100"/>
      </p:scale>
      <p:origin x="0" y="-50082"/>
    </p:cViewPr>
  </p:outlineViewPr>
  <p:notesTextViewPr>
    <p:cViewPr>
      <p:scale>
        <a:sx n="100" d="100"/>
        <a:sy n="100" d="100"/>
      </p:scale>
      <p:origin x="0" y="0"/>
    </p:cViewPr>
  </p:notesTextViewPr>
  <p:sorterViewPr>
    <p:cViewPr varScale="1">
      <p:scale>
        <a:sx n="1" d="1"/>
        <a:sy n="1" d="1"/>
      </p:scale>
      <p:origin x="0" y="-14442"/>
    </p:cViewPr>
  </p:sorterViewPr>
  <p:notesViewPr>
    <p:cSldViewPr>
      <p:cViewPr varScale="1">
        <p:scale>
          <a:sx n="59" d="100"/>
          <a:sy n="59" d="100"/>
        </p:scale>
        <p:origin x="-2472" y="-78"/>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dirty="0"/>
              <a:t>Care Under fire</a:t>
            </a:r>
          </a:p>
        </p:txBody>
      </p:sp>
      <p:sp>
        <p:nvSpPr>
          <p:cNvPr id="716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a:lvl1pPr>
          </a:lstStyle>
          <a:p>
            <a:fld id="{B440D1FF-2028-4FE5-B4E8-560985FE04D1}" type="datetime1">
              <a:rPr lang="en-US" altLang="en-US"/>
              <a:pPr/>
              <a:t>7/24/2018</a:t>
            </a:fld>
            <a:endParaRPr lang="en-US" altLang="en-US" dirty="0"/>
          </a:p>
        </p:txBody>
      </p:sp>
      <p:sp>
        <p:nvSpPr>
          <p:cNvPr id="716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dirty="0"/>
              <a:t>DRAFT</a:t>
            </a:r>
          </a:p>
        </p:txBody>
      </p:sp>
      <p:sp>
        <p:nvSpPr>
          <p:cNvPr id="716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a:lvl1pPr>
          </a:lstStyle>
          <a:p>
            <a:fld id="{F09B7A13-E7A2-4775-BC3B-7B7867B68211}" type="slidenum">
              <a:rPr lang="en-US" altLang="en-US"/>
              <a:pPr/>
              <a:t>‹#›</a:t>
            </a:fld>
            <a:endParaRPr lang="en-US" altLang="en-US" dirty="0"/>
          </a:p>
        </p:txBody>
      </p:sp>
    </p:spTree>
    <p:extLst>
      <p:ext uri="{BB962C8B-B14F-4D97-AF65-F5344CB8AC3E}">
        <p14:creationId xmlns:p14="http://schemas.microsoft.com/office/powerpoint/2010/main" val="1753627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Care Under fire</a:t>
            </a:r>
          </a:p>
        </p:txBody>
      </p:sp>
      <p:sp>
        <p:nvSpPr>
          <p:cNvPr id="30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fld id="{4254F1E9-213F-4F62-87CF-01D5D5DC5016}" type="datetime1">
              <a:rPr lang="en-US" altLang="en-US"/>
              <a:pPr/>
              <a:t>7/24/2018</a:t>
            </a:fld>
            <a:endParaRPr lang="en-US" altLang="en-US" dirty="0"/>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DRAFT</a:t>
            </a:r>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9CB6F814-981C-4E7C-BCA7-C53EE885FB7B}" type="slidenum">
              <a:rPr lang="en-US" altLang="en-US"/>
              <a:pPr/>
              <a:t>‹#›</a:t>
            </a:fld>
            <a:endParaRPr lang="en-US" altLang="en-US" dirty="0"/>
          </a:p>
        </p:txBody>
      </p:sp>
    </p:spTree>
    <p:extLst>
      <p:ext uri="{BB962C8B-B14F-4D97-AF65-F5344CB8AC3E}">
        <p14:creationId xmlns:p14="http://schemas.microsoft.com/office/powerpoint/2010/main" val="205180958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first phase of TCCC is Care Under Fire.</a:t>
            </a:r>
          </a:p>
        </p:txBody>
      </p:sp>
    </p:spTree>
    <p:extLst>
      <p:ext uri="{BB962C8B-B14F-4D97-AF65-F5344CB8AC3E}">
        <p14:creationId xmlns:p14="http://schemas.microsoft.com/office/powerpoint/2010/main" val="51554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one of the most famous hostage situations in history.</a:t>
            </a:r>
          </a:p>
          <a:p>
            <a:endParaRPr lang="en-US" altLang="en-US" dirty="0">
              <a:latin typeface="Arial" panose="020B0604020202020204" pitchFamily="34" charset="0"/>
            </a:endParaRPr>
          </a:p>
          <a:p>
            <a:r>
              <a:rPr lang="en-US" altLang="en-US" dirty="0">
                <a:latin typeface="Arial" panose="020B0604020202020204" pitchFamily="34" charset="0"/>
              </a:rPr>
              <a:t>Background information for Instructors (excerpt from Wikipedia): </a:t>
            </a:r>
            <a:r>
              <a:rPr lang="en-US" altLang="en-US" b="1" dirty="0">
                <a:latin typeface="Arial" panose="020B0604020202020204" pitchFamily="34" charset="0"/>
              </a:rPr>
              <a:t>Operation Thunderbolt</a:t>
            </a:r>
            <a:r>
              <a:rPr lang="en-US" altLang="en-US" dirty="0">
                <a:latin typeface="Arial" panose="020B0604020202020204" pitchFamily="34" charset="0"/>
              </a:rPr>
              <a:t> was a counter-terrorist hostage-rescue mission carried out by the Special Forces of the Israel Defense Forces (IDF) at Entebbe Airport in Uganda on 4 July 1976. A week earlier, on 27 June, an Air France plane with 248 passengers was hijacked by Palestinian and German terrorists and flown to Entebbe, near Kampala, the capital of Uganda. Shortly after landing, all non-Israeli passengers, except one French citizen, were released.</a:t>
            </a:r>
            <a:r>
              <a:rPr lang="en-US" altLang="en-US" baseline="30000" dirty="0">
                <a:latin typeface="Arial" panose="020B0604020202020204" pitchFamily="34" charset="0"/>
              </a:rPr>
              <a:t> </a:t>
            </a:r>
            <a:r>
              <a:rPr lang="en-US" altLang="en-US" dirty="0">
                <a:latin typeface="Arial" panose="020B0604020202020204" pitchFamily="34" charset="0"/>
              </a:rPr>
              <a:t>The IDF acted on intelligence provided by the Israeli intelligence agency Mossad. In the wake of the hijacking by members of the militant organizations Revolutionary Cells and the Popular Front for the Liberation of Palestine, along with the hijackers' threats to kill the hostages if their prisoner release demands were not met, the rescue operation was planned. These plans included preparation for armed resistance from Ugandan military troops.</a:t>
            </a:r>
            <a:r>
              <a:rPr lang="en-US" altLang="en-US" baseline="30000" dirty="0">
                <a:latin typeface="Arial" panose="020B0604020202020204" pitchFamily="34" charset="0"/>
              </a:rPr>
              <a:t> </a:t>
            </a:r>
            <a:r>
              <a:rPr lang="en-US" altLang="en-US" dirty="0">
                <a:latin typeface="Arial" panose="020B0604020202020204" pitchFamily="34" charset="0"/>
              </a:rPr>
              <a:t>The operation took place at night, as Israeli transport planes carried 100 commandos over 2,500 miles (4,000 km) to Uganda for the rescue operation. The operation, which took a week of planning, lasted 90 minutes and 102 hostages were rescued. Five Israeli commandos were wounded and one, the commander, Lt. Col. Yonatan Netanyahu, was killed. All the hijackers, three hostages and 45 Ugandan soldiers were killed, and thirty Soviet-built MiG-17s and MiG-21s of Uganda's air force were destroyed. A fourth hostage was killed by Ugandan army officers at a nearby hospital.</a:t>
            </a:r>
            <a:r>
              <a:rPr lang="en-US" altLang="en-US" baseline="30000" dirty="0">
                <a:latin typeface="Arial" panose="020B0604020202020204" pitchFamily="34" charset="0"/>
              </a:rPr>
              <a:t> </a:t>
            </a:r>
            <a:r>
              <a:rPr lang="en-US" altLang="en-US" dirty="0">
                <a:latin typeface="Arial" panose="020B0604020202020204" pitchFamily="34" charset="0"/>
              </a:rPr>
              <a:t>The rescue, named </a:t>
            </a:r>
            <a:r>
              <a:rPr lang="en-US" altLang="en-US" b="1" dirty="0">
                <a:latin typeface="Arial" panose="020B0604020202020204" pitchFamily="34" charset="0"/>
              </a:rPr>
              <a:t>Operation Thunderbolt</a:t>
            </a:r>
            <a:r>
              <a:rPr lang="en-US" altLang="en-US" dirty="0">
                <a:latin typeface="Arial" panose="020B0604020202020204" pitchFamily="34" charset="0"/>
              </a:rPr>
              <a:t>, is sometimes referred to retroactively as </a:t>
            </a:r>
            <a:r>
              <a:rPr lang="en-US" altLang="en-US" b="1" dirty="0">
                <a:latin typeface="Arial" panose="020B0604020202020204" pitchFamily="34" charset="0"/>
              </a:rPr>
              <a:t>Operation Jonathan</a:t>
            </a:r>
            <a:r>
              <a:rPr lang="en-US" altLang="en-US" dirty="0">
                <a:latin typeface="Arial" panose="020B0604020202020204" pitchFamily="34" charset="0"/>
              </a:rPr>
              <a:t> in memory of the unit's leader, Yonatan Netanyahu. He was the older brother of Benjamin Netanyahu, who served as the two-time Prime Minister of Israel from 1996 to 1999 and from 2009- the present.</a:t>
            </a:r>
            <a:r>
              <a:rPr lang="en-US" altLang="en-US" baseline="30000" dirty="0">
                <a:latin typeface="Arial" panose="020B0604020202020204" pitchFamily="34" charset="0"/>
              </a:rPr>
              <a:t> </a:t>
            </a:r>
            <a:r>
              <a:rPr lang="en-US" altLang="en-US" dirty="0">
                <a:latin typeface="Arial" panose="020B0604020202020204" pitchFamily="34" charset="0"/>
              </a:rPr>
              <a:t>The operation is widely considered one of the greatest and daring special forces operations in history considering the high-risk nature of the commando raid, distance from home territory, and casualty and hostage rescue ratio.</a:t>
            </a:r>
          </a:p>
        </p:txBody>
      </p:sp>
    </p:spTree>
    <p:extLst>
      <p:ext uri="{BB962C8B-B14F-4D97-AF65-F5344CB8AC3E}">
        <p14:creationId xmlns:p14="http://schemas.microsoft.com/office/powerpoint/2010/main" val="416194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tactics used were ingenious: DECEPTION, SURPRISE, and VIOLENCE.</a:t>
            </a:r>
          </a:p>
        </p:txBody>
      </p:sp>
    </p:spTree>
    <p:extLst>
      <p:ext uri="{BB962C8B-B14F-4D97-AF65-F5344CB8AC3E}">
        <p14:creationId xmlns:p14="http://schemas.microsoft.com/office/powerpoint/2010/main" val="173218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a:t>
            </a:r>
            <a:r>
              <a:rPr lang="ja-JP" altLang="en-US">
                <a:latin typeface="Arial" panose="020B0604020202020204" pitchFamily="34" charset="0"/>
              </a:rPr>
              <a:t>’</a:t>
            </a:r>
            <a:r>
              <a:rPr lang="en-US" altLang="ja-JP" dirty="0">
                <a:latin typeface="Arial" panose="020B0604020202020204" pitchFamily="34" charset="0"/>
              </a:rPr>
              <a:t>s what the layout looked like.</a:t>
            </a:r>
          </a:p>
          <a:p>
            <a:r>
              <a:rPr lang="en-US" altLang="en-US" dirty="0">
                <a:latin typeface="Arial" panose="020B0604020202020204" pitchFamily="34" charset="0"/>
              </a:rPr>
              <a:t>Black arrows show the entry paths of the Israeli commandos.</a:t>
            </a:r>
          </a:p>
        </p:txBody>
      </p:sp>
    </p:spTree>
    <p:extLst>
      <p:ext uri="{BB962C8B-B14F-4D97-AF65-F5344CB8AC3E}">
        <p14:creationId xmlns:p14="http://schemas.microsoft.com/office/powerpoint/2010/main" val="71401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Imagine YOU are the combat medic on this operation.</a:t>
            </a:r>
          </a:p>
          <a:p>
            <a:r>
              <a:rPr lang="en-US" altLang="en-US" dirty="0">
                <a:latin typeface="Arial" panose="020B0604020202020204" pitchFamily="34" charset="0"/>
              </a:rPr>
              <a:t>What would you do now?</a:t>
            </a:r>
          </a:p>
          <a:p>
            <a:r>
              <a:rPr lang="en-US" altLang="en-US" dirty="0">
                <a:latin typeface="Arial" panose="020B0604020202020204" pitchFamily="34" charset="0"/>
              </a:rPr>
              <a:t>(Ask several people in the audience what THEY would do.)</a:t>
            </a:r>
          </a:p>
          <a:p>
            <a:r>
              <a:rPr lang="en-US" altLang="en-US" dirty="0">
                <a:latin typeface="Arial" panose="020B0604020202020204" pitchFamily="34" charset="0"/>
              </a:rPr>
              <a:t>Note that LTC Netanyahu was the brother of the future Prime Minister of Israel.</a:t>
            </a:r>
          </a:p>
        </p:txBody>
      </p:sp>
    </p:spTree>
    <p:extLst>
      <p:ext uri="{BB962C8B-B14F-4D97-AF65-F5344CB8AC3E}">
        <p14:creationId xmlns:p14="http://schemas.microsoft.com/office/powerpoint/2010/main" val="315762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 medical care was rendered at this point.</a:t>
            </a:r>
          </a:p>
          <a:p>
            <a:r>
              <a:rPr lang="en-US" altLang="en-US" dirty="0">
                <a:latin typeface="Arial" panose="020B0604020202020204" pitchFamily="34" charset="0"/>
              </a:rPr>
              <a:t>Israeli commandoes had to establish control of the tactical situation first.</a:t>
            </a:r>
          </a:p>
        </p:txBody>
      </p:sp>
    </p:spTree>
    <p:extLst>
      <p:ext uri="{BB962C8B-B14F-4D97-AF65-F5344CB8AC3E}">
        <p14:creationId xmlns:p14="http://schemas.microsoft.com/office/powerpoint/2010/main" val="165635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LTC Netanyahu died from his wounds.</a:t>
            </a:r>
          </a:p>
          <a:p>
            <a:r>
              <a:rPr lang="en-US" altLang="en-US" dirty="0">
                <a:latin typeface="Arial" panose="020B0604020202020204" pitchFamily="34" charset="0"/>
              </a:rPr>
              <a:t>The assault phase of the operation took 90 seconds.</a:t>
            </a:r>
          </a:p>
          <a:p>
            <a:r>
              <a:rPr lang="en-US" altLang="en-US" dirty="0">
                <a:latin typeface="Arial" panose="020B0604020202020204" pitchFamily="34" charset="0"/>
              </a:rPr>
              <a:t>Did the 90-second treatment delay affect his chances of survival? Probably not.</a:t>
            </a:r>
          </a:p>
          <a:p>
            <a:r>
              <a:rPr lang="en-US" altLang="en-US" dirty="0">
                <a:latin typeface="Arial" panose="020B0604020202020204" pitchFamily="34" charset="0"/>
              </a:rPr>
              <a:t>Would a 90-second delay in continuing the assault phase of the operation have made a difference? Absolutely.</a:t>
            </a:r>
          </a:p>
        </p:txBody>
      </p:sp>
    </p:spTree>
    <p:extLst>
      <p:ext uri="{BB962C8B-B14F-4D97-AF65-F5344CB8AC3E}">
        <p14:creationId xmlns:p14="http://schemas.microsoft.com/office/powerpoint/2010/main" val="55066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Look what even a momentary delay can mean to a hostage rescue operation OR OTHER TACTICAL ENGAGEMENT.</a:t>
            </a:r>
          </a:p>
          <a:p>
            <a:endParaRPr lang="en-US" altLang="en-US" dirty="0">
              <a:latin typeface="Arial" panose="020B0604020202020204" pitchFamily="34" charset="0"/>
            </a:endParaRPr>
          </a:p>
          <a:p>
            <a:r>
              <a:rPr lang="en-US" altLang="en-US" dirty="0">
                <a:latin typeface="Arial" panose="020B0604020202020204" pitchFamily="34" charset="0"/>
              </a:rPr>
              <a:t>Background information for Instructors (Excerpt from Wikipedia article </a:t>
            </a:r>
            <a:r>
              <a:rPr lang="ja-JP" altLang="en-US" dirty="0">
                <a:latin typeface="Arial" panose="020B0604020202020204" pitchFamily="34" charset="0"/>
              </a:rPr>
              <a:t>“</a:t>
            </a:r>
            <a:r>
              <a:rPr lang="en-US" altLang="ja-JP" dirty="0">
                <a:latin typeface="Arial" panose="020B0604020202020204" pitchFamily="34" charset="0"/>
              </a:rPr>
              <a:t>Ma</a:t>
            </a:r>
            <a:r>
              <a:rPr lang="ja-JP" altLang="en-US" dirty="0">
                <a:latin typeface="Arial" panose="020B0604020202020204" pitchFamily="34" charset="0"/>
              </a:rPr>
              <a:t>’</a:t>
            </a:r>
            <a:r>
              <a:rPr lang="en-US" altLang="ja-JP" dirty="0">
                <a:latin typeface="Arial" panose="020B0604020202020204" pitchFamily="34" charset="0"/>
              </a:rPr>
              <a:t>a lot Massacre</a:t>
            </a:r>
            <a:r>
              <a:rPr lang="ja-JP" altLang="en-US" dirty="0">
                <a:latin typeface="Arial" panose="020B0604020202020204" pitchFamily="34" charset="0"/>
              </a:rPr>
              <a:t>”</a:t>
            </a:r>
            <a:r>
              <a:rPr lang="en-US" altLang="ja-JP" dirty="0">
                <a:latin typeface="Arial" panose="020B0604020202020204" pitchFamily="34" charset="0"/>
              </a:rPr>
              <a:t>): The Ma'alot massacre was a terrorist attack which included a two-day hostage-taking of 115 people which ended in the deaths of over 25 hostages. It began when three armed Palestinian terrorists of the Democratic Front for the Liberation of Palestine entered Israel from Lebanon. Soon afterwards they attacked a van, killing two Israeli Arab women and entered an apartment building in the town of Ma'alot, where they killed a couple and their four-year-old son. From there, they headed for the Netiv Meir elementary school, where they took more than 115 people (including 105 children) hostage on 15 May 1974, in Ma'alot. The hostage-takers soon issued demands for the release of 23 Palestinian militants from Israeli prisons, or else they would kill the students. On the second day of the standoff, a unit of the Golani Brigade stormed the building. During the takeover, the hostage-takers killed the children with grenades and automatic weapons. Ultimately, 25 hostages, including 22 children, were killed and 68 more were injured.</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891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
        <p:nvSpPr>
          <p:cNvPr id="9625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626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20617A-75A8-4EED-BA46-ABF10952D685}" type="datetime1">
              <a:rPr lang="en-US" altLang="en-US" sz="1200"/>
              <a:pPr eaLnBrk="1" hangingPunct="1"/>
              <a:t>7/24/2018</a:t>
            </a:fld>
            <a:endParaRPr lang="en-US" altLang="en-US" sz="1200" dirty="0"/>
          </a:p>
        </p:txBody>
      </p:sp>
      <p:sp>
        <p:nvSpPr>
          <p:cNvPr id="9626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626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CD1B2A-6AE7-46DB-AE3C-6DB6C8C5A7DA}" type="slidenum">
              <a:rPr lang="en-US" altLang="en-US" sz="1200"/>
              <a:pPr eaLnBrk="1" hangingPunct="1"/>
              <a:t>17</a:t>
            </a:fld>
            <a:endParaRPr lang="en-US" altLang="en-US" sz="1200" dirty="0"/>
          </a:p>
        </p:txBody>
      </p:sp>
    </p:spTree>
    <p:extLst>
      <p:ext uri="{BB962C8B-B14F-4D97-AF65-F5344CB8AC3E}">
        <p14:creationId xmlns:p14="http://schemas.microsoft.com/office/powerpoint/2010/main" val="220479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better to be prepared ahead of time, and we do that by studying lessons we have learned in the past.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18</a:t>
            </a:fld>
            <a:endParaRPr lang="en-US" altLang="en-US" dirty="0"/>
          </a:p>
        </p:txBody>
      </p:sp>
    </p:spTree>
    <p:extLst>
      <p:ext uri="{BB962C8B-B14F-4D97-AF65-F5344CB8AC3E}">
        <p14:creationId xmlns:p14="http://schemas.microsoft.com/office/powerpoint/2010/main" val="94013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Read the text.</a:t>
            </a:r>
          </a:p>
          <a:p>
            <a:endParaRPr lang="en-US" altLang="en-US" dirty="0">
              <a:latin typeface="Arial" panose="020B0604020202020204" pitchFamily="34" charset="0"/>
            </a:endParaRPr>
          </a:p>
          <a:p>
            <a:r>
              <a:rPr lang="en-US" sz="1200" kern="1200" dirty="0">
                <a:solidFill>
                  <a:schemeClr val="tx1"/>
                </a:solidFill>
                <a:effectLst/>
                <a:latin typeface="Arial" charset="0"/>
                <a:ea typeface="MS PGothic" panose="020B0600070205080204" pitchFamily="34" charset="-128"/>
                <a:cs typeface="ＭＳ Ｐゴシック" charset="-128"/>
              </a:rPr>
              <a:t>The questions in the last two bullets here is better decided </a:t>
            </a:r>
            <a:r>
              <a:rPr lang="en-US" sz="1200" b="1" kern="1200" dirty="0">
                <a:solidFill>
                  <a:schemeClr val="tx1"/>
                </a:solidFill>
                <a:effectLst/>
                <a:latin typeface="Arial" charset="0"/>
                <a:ea typeface="MS PGothic" panose="020B0600070205080204" pitchFamily="34" charset="-128"/>
                <a:cs typeface="ＭＳ Ｐゴシック" charset="-128"/>
              </a:rPr>
              <a:t>BEFORE</a:t>
            </a:r>
            <a:r>
              <a:rPr lang="en-US" sz="1200" kern="1200" dirty="0">
                <a:solidFill>
                  <a:schemeClr val="tx1"/>
                </a:solidFill>
                <a:effectLst/>
                <a:latin typeface="Arial" charset="0"/>
                <a:ea typeface="MS PGothic" panose="020B0600070205080204" pitchFamily="34" charset="-128"/>
                <a:cs typeface="ＭＳ Ｐゴシック" charset="-128"/>
              </a:rPr>
              <a:t> the op than in the after-action analysis.</a:t>
            </a:r>
            <a:endParaRPr lang="en-US" altLang="en-US" dirty="0">
              <a:latin typeface="Arial" panose="020B0604020202020204" pitchFamily="34" charset="0"/>
            </a:endParaRPr>
          </a:p>
        </p:txBody>
      </p:sp>
    </p:spTree>
    <p:extLst>
      <p:ext uri="{BB962C8B-B14F-4D97-AF65-F5344CB8AC3E}">
        <p14:creationId xmlns:p14="http://schemas.microsoft.com/office/powerpoint/2010/main" val="380891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a:t>Care Under fire</a:t>
            </a:r>
            <a:endParaRPr lang="en-US" dirty="0"/>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a:t>DRAFT</a:t>
            </a:r>
            <a:endParaRPr lang="en-US" dirty="0"/>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2</a:t>
            </a:fld>
            <a:endParaRPr lang="en-US" altLang="en-US" dirty="0"/>
          </a:p>
        </p:txBody>
      </p:sp>
    </p:spTree>
    <p:extLst>
      <p:ext uri="{BB962C8B-B14F-4D97-AF65-F5344CB8AC3E}">
        <p14:creationId xmlns:p14="http://schemas.microsoft.com/office/powerpoint/2010/main" val="164310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Read the text.</a:t>
            </a:r>
          </a:p>
          <a:p>
            <a:endParaRPr lang="en-US" altLang="en-US" dirty="0">
              <a:latin typeface="Arial" panose="020B0604020202020204" pitchFamily="34" charset="0"/>
            </a:endParaRPr>
          </a:p>
          <a:p>
            <a:r>
              <a:rPr lang="en-US" altLang="en-US" dirty="0">
                <a:latin typeface="Arial" panose="020B0604020202020204" pitchFamily="34" charset="0"/>
              </a:rPr>
              <a:t>This is Care Under Fire. The second assaulter knew to address the tactical situation first, and then see to the casualty.</a:t>
            </a:r>
          </a:p>
        </p:txBody>
      </p:sp>
    </p:spTree>
    <p:extLst>
      <p:ext uri="{BB962C8B-B14F-4D97-AF65-F5344CB8AC3E}">
        <p14:creationId xmlns:p14="http://schemas.microsoft.com/office/powerpoint/2010/main" val="380891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The second assaulter in this real-life scenario was SCPO Ed Byers. He was awarded the Congressional Medal of Honor for his actions.</a:t>
            </a:r>
          </a:p>
        </p:txBody>
      </p:sp>
    </p:spTree>
    <p:extLst>
      <p:ext uri="{BB962C8B-B14F-4D97-AF65-F5344CB8AC3E}">
        <p14:creationId xmlns:p14="http://schemas.microsoft.com/office/powerpoint/2010/main" val="380891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22</a:t>
            </a:fld>
            <a:endParaRPr lang="en-US" altLang="en-US" dirty="0"/>
          </a:p>
        </p:txBody>
      </p:sp>
    </p:spTree>
    <p:extLst>
      <p:ext uri="{BB962C8B-B14F-4D97-AF65-F5344CB8AC3E}">
        <p14:creationId xmlns:p14="http://schemas.microsoft.com/office/powerpoint/2010/main" val="2396422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421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5F0784-EDDF-4E3F-865B-DA9738D6F418}" type="datetime1">
              <a:rPr lang="en-US" altLang="en-US" sz="1200"/>
              <a:pPr eaLnBrk="1" hangingPunct="1"/>
              <a:t>7/24/2018</a:t>
            </a:fld>
            <a:endParaRPr lang="en-US" altLang="en-US" sz="1200" dirty="0"/>
          </a:p>
        </p:txBody>
      </p:sp>
      <p:sp>
        <p:nvSpPr>
          <p:cNvPr id="9421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421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E9DA6DE-4659-4492-A0B6-3100CF18C8C5}" type="slidenum">
              <a:rPr lang="en-US" altLang="en-US" sz="1200"/>
              <a:pPr eaLnBrk="1" hangingPunct="1"/>
              <a:t>23</a:t>
            </a:fld>
            <a:endParaRPr lang="en-US" altLang="en-US" sz="1200" dirty="0"/>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 every casualty scenario is a hostage rescue, but these basic principles apply.</a:t>
            </a:r>
          </a:p>
          <a:p>
            <a:pPr eaLnBrk="1" hangingPunct="1"/>
            <a:r>
              <a:rPr lang="en-US" altLang="en-US" dirty="0">
                <a:latin typeface="Arial" panose="020B0604020202020204" pitchFamily="34" charset="0"/>
              </a:rPr>
              <a:t>It is imperative to get your casualty </a:t>
            </a:r>
            <a:r>
              <a:rPr lang="ja-JP" altLang="en-US" dirty="0">
                <a:latin typeface="Arial" panose="020B0604020202020204" pitchFamily="34" charset="0"/>
              </a:rPr>
              <a:t>“</a:t>
            </a:r>
            <a:r>
              <a:rPr lang="en-US" altLang="ja-JP" dirty="0">
                <a:latin typeface="Arial" panose="020B0604020202020204" pitchFamily="34" charset="0"/>
              </a:rPr>
              <a:t>Off the X</a:t>
            </a:r>
            <a:r>
              <a:rPr lang="ja-JP" altLang="en-US" dirty="0">
                <a:latin typeface="Arial" panose="020B0604020202020204" pitchFamily="34" charset="0"/>
              </a:rPr>
              <a:t>”</a:t>
            </a:r>
            <a:r>
              <a:rPr lang="en-US" altLang="ja-JP" dirty="0">
                <a:latin typeface="Arial" panose="020B0604020202020204" pitchFamily="34" charset="0"/>
              </a:rPr>
              <a:t> and behind cover if you can.</a:t>
            </a:r>
            <a:endParaRPr lang="en-US" altLang="en-US" dirty="0">
              <a:latin typeface="Arial" panose="020B0604020202020204" pitchFamily="34" charset="0"/>
            </a:endParaRPr>
          </a:p>
        </p:txBody>
      </p:sp>
    </p:spTree>
    <p:extLst>
      <p:ext uri="{BB962C8B-B14F-4D97-AF65-F5344CB8AC3E}">
        <p14:creationId xmlns:p14="http://schemas.microsoft.com/office/powerpoint/2010/main" val="2775740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Sustaining a minor wound in a firefight does not mean that you should disengage from the fight.</a:t>
            </a:r>
          </a:p>
        </p:txBody>
      </p:sp>
      <p:sp>
        <p:nvSpPr>
          <p:cNvPr id="9625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626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20617A-75A8-4EED-BA46-ABF10952D685}" type="datetime1">
              <a:rPr lang="en-US" altLang="en-US" sz="1200"/>
              <a:pPr eaLnBrk="1" hangingPunct="1"/>
              <a:t>7/24/2018</a:t>
            </a:fld>
            <a:endParaRPr lang="en-US" altLang="en-US" sz="1200" dirty="0"/>
          </a:p>
        </p:txBody>
      </p:sp>
      <p:sp>
        <p:nvSpPr>
          <p:cNvPr id="9626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626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CD1B2A-6AE7-46DB-AE3C-6DB6C8C5A7DA}" type="slidenum">
              <a:rPr lang="en-US" altLang="en-US" sz="1200"/>
              <a:pPr eaLnBrk="1" hangingPunct="1"/>
              <a:t>24</a:t>
            </a:fld>
            <a:endParaRPr lang="en-US" altLang="en-US" sz="1200" dirty="0"/>
          </a:p>
        </p:txBody>
      </p:sp>
    </p:spTree>
    <p:extLst>
      <p:ext uri="{BB962C8B-B14F-4D97-AF65-F5344CB8AC3E}">
        <p14:creationId xmlns:p14="http://schemas.microsoft.com/office/powerpoint/2010/main" val="2204791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D03614F-9AF9-432A-AA4C-22548A7E9F1E}" type="datetime1">
              <a:rPr lang="en-US" altLang="en-US" sz="1200"/>
              <a:pPr eaLnBrk="1" hangingPunct="1"/>
              <a:t>7/24/2018</a:t>
            </a:fld>
            <a:endParaRPr lang="en-US" altLang="en-US" sz="1200" dirty="0"/>
          </a:p>
        </p:txBody>
      </p:sp>
      <p:sp>
        <p:nvSpPr>
          <p:cNvPr id="983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83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4AF14BE-4CCB-4251-A61A-07275C6F40BA}" type="slidenum">
              <a:rPr lang="en-US" altLang="en-US" sz="1200"/>
              <a:pPr eaLnBrk="1" hangingPunct="1"/>
              <a:t>25</a:t>
            </a:fld>
            <a:endParaRPr lang="en-US" altLang="en-US" sz="1200" dirty="0"/>
          </a:p>
        </p:txBody>
      </p:sp>
      <p:sp>
        <p:nvSpPr>
          <p:cNvPr id="98309" name="Rectangle 2"/>
          <p:cNvSpPr>
            <a:spLocks noGrp="1" noRot="1" noChangeAspect="1" noChangeArrowheads="1" noTextEdit="1"/>
          </p:cNvSpPr>
          <p:nvPr>
            <p:ph type="sldImg"/>
          </p:nvPr>
        </p:nvSpPr>
        <p:spPr>
          <a:ln/>
        </p:spPr>
      </p:sp>
      <p:sp>
        <p:nvSpPr>
          <p:cNvPr id="983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Unit members should be TRAINED to move themselves to the point of first cover if able.</a:t>
            </a:r>
          </a:p>
          <a:p>
            <a:pPr eaLnBrk="1" hangingPunct="1"/>
            <a:r>
              <a:rPr lang="en-US" altLang="en-US" dirty="0">
                <a:latin typeface="Arial" panose="020B0604020202020204" pitchFamily="34" charset="0"/>
              </a:rPr>
              <a:t>Don</a:t>
            </a:r>
            <a:r>
              <a:rPr lang="ja-JP" altLang="en-US" dirty="0">
                <a:latin typeface="Arial" panose="020B0604020202020204" pitchFamily="34" charset="0"/>
              </a:rPr>
              <a:t>’</a:t>
            </a:r>
            <a:r>
              <a:rPr lang="en-US" altLang="ja-JP" dirty="0">
                <a:latin typeface="Arial" panose="020B0604020202020204" pitchFamily="34" charset="0"/>
              </a:rPr>
              <a:t>t put two people at risk if it can be avoided.</a:t>
            </a:r>
            <a:endParaRPr lang="en-US" altLang="en-US" dirty="0">
              <a:latin typeface="Arial" panose="020B0604020202020204" pitchFamily="34" charset="0"/>
            </a:endParaRPr>
          </a:p>
        </p:txBody>
      </p:sp>
    </p:spTree>
    <p:extLst>
      <p:ext uri="{BB962C8B-B14F-4D97-AF65-F5344CB8AC3E}">
        <p14:creationId xmlns:p14="http://schemas.microsoft.com/office/powerpoint/2010/main" val="3234051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 is a dramatic example of casualty movement during Care Under Fire. SGT Wells had sustained a fatal gunshot through his leg, which severed his femoral artery. From the moment he was hit, he was unable to conduct self aid and did not respond to calls from his fellow Marines.</a:t>
            </a:r>
          </a:p>
        </p:txBody>
      </p:sp>
    </p:spTree>
    <p:extLst>
      <p:ext uri="{BB962C8B-B14F-4D97-AF65-F5344CB8AC3E}">
        <p14:creationId xmlns:p14="http://schemas.microsoft.com/office/powerpoint/2010/main" val="769075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231515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third man on the left is Hospital Corpsman Joel Lambott, the platoon</a:t>
            </a:r>
            <a:r>
              <a:rPr lang="ja-JP" altLang="en-US" dirty="0">
                <a:latin typeface="Arial" panose="020B0604020202020204" pitchFamily="34" charset="0"/>
              </a:rPr>
              <a:t>’</a:t>
            </a:r>
            <a:r>
              <a:rPr lang="en-US" altLang="ja-JP" dirty="0">
                <a:latin typeface="Arial" panose="020B0604020202020204" pitchFamily="34" charset="0"/>
              </a:rPr>
              <a:t>s Corpsman. </a:t>
            </a:r>
            <a:endParaRPr lang="en-US" altLang="en-US" dirty="0">
              <a:latin typeface="Arial" panose="020B0604020202020204" pitchFamily="34" charset="0"/>
            </a:endParaRPr>
          </a:p>
        </p:txBody>
      </p:sp>
    </p:spTree>
    <p:extLst>
      <p:ext uri="{BB962C8B-B14F-4D97-AF65-F5344CB8AC3E}">
        <p14:creationId xmlns:p14="http://schemas.microsoft.com/office/powerpoint/2010/main" val="284862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ln/>
        </p:spPr>
      </p:sp>
      <p:sp>
        <p:nvSpPr>
          <p:cNvPr id="1064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12259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553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483431-9628-496F-9733-CE5AB878FC31}" type="datetime1">
              <a:rPr lang="en-US" altLang="en-US" sz="1200"/>
              <a:pPr eaLnBrk="1" hangingPunct="1"/>
              <a:t>7/24/2018</a:t>
            </a:fld>
            <a:endParaRPr lang="en-US" altLang="en-US" sz="1200" dirty="0"/>
          </a:p>
        </p:txBody>
      </p:sp>
      <p:sp>
        <p:nvSpPr>
          <p:cNvPr id="6553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554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AA203DB-9357-43C8-88B8-BEFD9B5B58F5}" type="slidenum">
              <a:rPr lang="en-US" altLang="en-US" sz="1200"/>
              <a:pPr eaLnBrk="1" hangingPunct="1"/>
              <a:t>3</a:t>
            </a:fld>
            <a:endParaRPr lang="en-US" altLang="en-US" sz="1200" dirty="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26075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HM Lambott was struck in the heel just after GySgt Shane was injured. He provided life-saving care to GySgt Shane, directed his evacuation, and dressed his own injury. He stayed with the platoon and continued his duties during the operation. In this rescue attempt, the fate of the first casualty was unchanged and two additional casualties were sustained because effective enemy fire was not suppressed.</a:t>
            </a:r>
          </a:p>
        </p:txBody>
      </p:sp>
    </p:spTree>
    <p:extLst>
      <p:ext uri="{BB962C8B-B14F-4D97-AF65-F5344CB8AC3E}">
        <p14:creationId xmlns:p14="http://schemas.microsoft.com/office/powerpoint/2010/main" val="1494137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059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C09BEEE-83ED-46CA-8486-895D33DC7CCF}" type="datetime1">
              <a:rPr lang="en-US" altLang="en-US" sz="1200"/>
              <a:pPr eaLnBrk="1" hangingPunct="1"/>
              <a:t>7/24/2018</a:t>
            </a:fld>
            <a:endParaRPr lang="en-US" altLang="en-US" sz="1200" dirty="0"/>
          </a:p>
        </p:txBody>
      </p:sp>
      <p:sp>
        <p:nvSpPr>
          <p:cNvPr id="11059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059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868B212-BFF8-418D-9623-A23729557289}" type="slidenum">
              <a:rPr lang="en-US" altLang="en-US" sz="1200"/>
              <a:pPr eaLnBrk="1" hangingPunct="1"/>
              <a:t>31</a:t>
            </a:fld>
            <a:endParaRPr lang="en-US" altLang="en-US" sz="1200" dirty="0"/>
          </a:p>
        </p:txBody>
      </p:sp>
      <p:sp>
        <p:nvSpPr>
          <p:cNvPr id="110597" name="Rectangle 2"/>
          <p:cNvSpPr>
            <a:spLocks noGrp="1" noRot="1" noChangeAspect="1" noChangeArrowheads="1" noTextEdit="1"/>
          </p:cNvSpPr>
          <p:nvPr>
            <p:ph type="sldImg"/>
          </p:nvPr>
        </p:nvSpPr>
        <p:spPr>
          <a:ln/>
        </p:spPr>
      </p:sp>
      <p:sp>
        <p:nvSpPr>
          <p:cNvPr id="110598"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DON</a:t>
            </a:r>
            <a:r>
              <a:rPr lang="ja-JP" altLang="en-US" b="1" dirty="0">
                <a:latin typeface="Arial" panose="020B0604020202020204" pitchFamily="34" charset="0"/>
              </a:rPr>
              <a:t>”</a:t>
            </a:r>
            <a:r>
              <a:rPr lang="en-US" altLang="ja-JP" b="1" dirty="0">
                <a:latin typeface="Arial" panose="020B0604020202020204" pitchFamily="34" charset="0"/>
              </a:rPr>
              <a:t>T FORGET COVERING FIRE!</a:t>
            </a:r>
          </a:p>
          <a:p>
            <a:pPr eaLnBrk="1" hangingPunct="1"/>
            <a:r>
              <a:rPr lang="en-US" altLang="en-US" dirty="0">
                <a:latin typeface="Arial" panose="020B0604020202020204" pitchFamily="34" charset="0"/>
              </a:rPr>
              <a:t>If possible, let the casualty know what you plan.</a:t>
            </a:r>
          </a:p>
          <a:p>
            <a:pPr eaLnBrk="1" hangingPunct="1"/>
            <a:r>
              <a:rPr lang="en-US" altLang="en-US" dirty="0">
                <a:latin typeface="Arial" panose="020B0604020202020204" pitchFamily="34" charset="0"/>
              </a:rPr>
              <a:t>Consider directing available vehicles to move into a position to provide cover.</a:t>
            </a:r>
          </a:p>
        </p:txBody>
      </p:sp>
    </p:spTree>
    <p:extLst>
      <p:ext uri="{BB962C8B-B14F-4D97-AF65-F5344CB8AC3E}">
        <p14:creationId xmlns:p14="http://schemas.microsoft.com/office/powerpoint/2010/main" val="2494701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1913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B2E7956-F451-4581-921F-712F8882BE1B}" type="datetime1">
              <a:rPr lang="en-US" altLang="en-US" sz="1200"/>
              <a:pPr eaLnBrk="1" hangingPunct="1"/>
              <a:t>7/24/2018</a:t>
            </a:fld>
            <a:endParaRPr lang="en-US" altLang="en-US" sz="1200" dirty="0"/>
          </a:p>
        </p:txBody>
      </p:sp>
      <p:sp>
        <p:nvSpPr>
          <p:cNvPr id="21913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1914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A8E8145-C0D1-4DD7-B22B-F115E63E6622}" type="slidenum">
              <a:rPr lang="en-US" altLang="en-US" sz="1200"/>
              <a:pPr eaLnBrk="1" hangingPunct="1"/>
              <a:t>32</a:t>
            </a:fld>
            <a:endParaRPr lang="en-US" altLang="en-US" sz="1200" dirty="0"/>
          </a:p>
        </p:txBody>
      </p:sp>
      <p:sp>
        <p:nvSpPr>
          <p:cNvPr id="219141" name="Rectangle 2"/>
          <p:cNvSpPr>
            <a:spLocks noGrp="1" noRot="1" noChangeAspect="1" noChangeArrowheads="1" noTextEdit="1"/>
          </p:cNvSpPr>
          <p:nvPr>
            <p:ph type="sldImg"/>
          </p:nvPr>
        </p:nvSpPr>
        <p:spPr>
          <a:ln/>
        </p:spPr>
      </p:sp>
      <p:sp>
        <p:nvSpPr>
          <p:cNvPr id="219142"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 studies from the Vietnam conflict, of those casualties with penetrating neck trauma, only 1.4% would have benefited from C-spine stabilization.</a:t>
            </a:r>
          </a:p>
          <a:p>
            <a:pPr eaLnBrk="1" hangingPunct="1"/>
            <a:r>
              <a:rPr lang="en-US" altLang="en-US" dirty="0">
                <a:latin typeface="Arial" panose="020B0604020202020204" pitchFamily="34" charset="0"/>
              </a:rPr>
              <a:t>C-spine stabilization takes 5-6 minutes even for experienced medical providers.</a:t>
            </a:r>
          </a:p>
          <a:p>
            <a:pPr eaLnBrk="1" hangingPunct="1"/>
            <a:r>
              <a:rPr lang="en-US" altLang="en-US" dirty="0">
                <a:latin typeface="Arial" panose="020B0604020202020204" pitchFamily="34" charset="0"/>
              </a:rPr>
              <a:t>This is too much time to spend in Care Under Fire on an intervention that is not proven to be necessary.</a:t>
            </a:r>
          </a:p>
        </p:txBody>
      </p:sp>
    </p:spTree>
    <p:extLst>
      <p:ext uri="{BB962C8B-B14F-4D97-AF65-F5344CB8AC3E}">
        <p14:creationId xmlns:p14="http://schemas.microsoft.com/office/powerpoint/2010/main" val="1733155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118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4E46BA1-54F2-4F19-B3CB-51B300584C01}" type="datetime1">
              <a:rPr lang="en-US" altLang="en-US" sz="1200"/>
              <a:pPr eaLnBrk="1" hangingPunct="1"/>
              <a:t>7/24/2018</a:t>
            </a:fld>
            <a:endParaRPr lang="en-US" altLang="en-US" sz="1200" dirty="0"/>
          </a:p>
        </p:txBody>
      </p:sp>
      <p:sp>
        <p:nvSpPr>
          <p:cNvPr id="22118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118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2F024B-7933-4597-AAEE-31CC6CB99190}" type="slidenum">
              <a:rPr lang="en-US" altLang="en-US" sz="1200"/>
              <a:pPr eaLnBrk="1" hangingPunct="1"/>
              <a:t>33</a:t>
            </a:fld>
            <a:endParaRPr lang="en-US" altLang="en-US" sz="1200" dirty="0"/>
          </a:p>
        </p:txBody>
      </p:sp>
      <p:sp>
        <p:nvSpPr>
          <p:cNvPr id="221189" name="Rectangle 2"/>
          <p:cNvSpPr>
            <a:spLocks noGrp="1" noRot="1" noChangeAspect="1" noChangeArrowheads="1" noTextEdit="1"/>
          </p:cNvSpPr>
          <p:nvPr>
            <p:ph type="sldImg"/>
          </p:nvPr>
        </p:nvSpPr>
        <p:spPr>
          <a:ln/>
        </p:spPr>
      </p:sp>
      <p:sp>
        <p:nvSpPr>
          <p:cNvPr id="2211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Do not provide C-spine stabilization if the danger of hostile fire constitutes a greater threat in the judgment of the medic.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49103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ln/>
        </p:spPr>
      </p:sp>
      <p:sp>
        <p:nvSpPr>
          <p:cNvPr id="1126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648001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Advantages: No equipment required</a:t>
            </a:r>
          </a:p>
          <a:p>
            <a:pPr eaLnBrk="1" hangingPunct="1"/>
            <a:r>
              <a:rPr lang="en-US" altLang="en-US" dirty="0">
                <a:latin typeface="Arial" panose="020B0604020202020204" pitchFamily="34" charset="0"/>
              </a:rPr>
              <a:t>                  Only one rescuer exposed to fire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Relatively slow</a:t>
            </a:r>
          </a:p>
          <a:p>
            <a:pPr eaLnBrk="1" hangingPunct="1"/>
            <a:r>
              <a:rPr lang="en-US" altLang="en-US" dirty="0">
                <a:latin typeface="Arial" panose="020B0604020202020204" pitchFamily="34" charset="0"/>
              </a:rPr>
              <a:t>                        Not optimal body position for dragging the casualty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(Have other Instructors or students demonstrate)</a:t>
            </a:r>
          </a:p>
          <a:p>
            <a:pPr eaLnBrk="1" hangingPunct="1"/>
            <a:endParaRPr lang="en-US" altLang="en-US" dirty="0">
              <a:latin typeface="Arial" panose="020B0604020202020204" pitchFamily="34" charset="0"/>
            </a:endParaRPr>
          </a:p>
        </p:txBody>
      </p:sp>
      <p:sp>
        <p:nvSpPr>
          <p:cNvPr id="11469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469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EBC23F-48BE-495A-836F-BF2255FCEABD}" type="datetime1">
              <a:rPr lang="en-US" altLang="en-US" sz="1200"/>
              <a:pPr eaLnBrk="1" hangingPunct="1"/>
              <a:t>7/24/2018</a:t>
            </a:fld>
            <a:endParaRPr lang="en-US" altLang="en-US" sz="1200" dirty="0"/>
          </a:p>
        </p:txBody>
      </p:sp>
      <p:sp>
        <p:nvSpPr>
          <p:cNvPr id="11469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469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7FAF82-0A48-41A1-8088-32613BD36EB8}" type="slidenum">
              <a:rPr lang="en-US" altLang="en-US" sz="1200"/>
              <a:pPr eaLnBrk="1" hangingPunct="1"/>
              <a:t>35</a:t>
            </a:fld>
            <a:endParaRPr lang="en-US" altLang="en-US" sz="1200" dirty="0"/>
          </a:p>
        </p:txBody>
      </p:sp>
    </p:spTree>
    <p:extLst>
      <p:ext uri="{BB962C8B-B14F-4D97-AF65-F5344CB8AC3E}">
        <p14:creationId xmlns:p14="http://schemas.microsoft.com/office/powerpoint/2010/main" val="127162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 :     Gets casualty to cover faster than with one-person drag</a:t>
            </a:r>
          </a:p>
          <a:p>
            <a:pPr eaLnBrk="1" hangingPunct="1"/>
            <a:r>
              <a:rPr lang="en-US" altLang="en-US" dirty="0">
                <a:latin typeface="Arial" panose="020B0604020202020204" pitchFamily="34" charset="0"/>
              </a:rPr>
              <a:t>Disadvantage:  Exposes two rescuers to hostile fire instead of 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(Have other Instructors or students demonstrate)</a:t>
            </a:r>
          </a:p>
          <a:p>
            <a:pPr eaLnBrk="1" hangingPunct="1"/>
            <a:endParaRPr lang="en-US" altLang="en-US" dirty="0">
              <a:latin typeface="Arial" panose="020B0604020202020204" pitchFamily="34" charset="0"/>
            </a:endParaRPr>
          </a:p>
        </p:txBody>
      </p:sp>
      <p:sp>
        <p:nvSpPr>
          <p:cNvPr id="116739"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6740"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863025-2A44-401E-B150-221238A62C19}" type="datetime1">
              <a:rPr lang="en-US" altLang="en-US" sz="1200"/>
              <a:pPr algn="r" eaLnBrk="1" hangingPunct="1"/>
              <a:t>7/24/2018</a:t>
            </a:fld>
            <a:endParaRPr lang="en-US" altLang="en-US" sz="1200" dirty="0"/>
          </a:p>
        </p:txBody>
      </p:sp>
      <p:sp>
        <p:nvSpPr>
          <p:cNvPr id="116741"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6742"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D6AD3E-D560-4CB0-B107-2C1543E7B2B2}" type="slidenum">
              <a:rPr lang="en-US" altLang="en-US" sz="1200"/>
              <a:pPr algn="r" eaLnBrk="1" hangingPunct="1"/>
              <a:t>36</a:t>
            </a:fld>
            <a:endParaRPr lang="en-US" altLang="en-US" sz="1200" dirty="0"/>
          </a:p>
        </p:txBody>
      </p:sp>
    </p:spTree>
    <p:extLst>
      <p:ext uri="{BB962C8B-B14F-4D97-AF65-F5344CB8AC3E}">
        <p14:creationId xmlns:p14="http://schemas.microsoft.com/office/powerpoint/2010/main" val="1895722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Click on the photo to play the video.</a:t>
            </a:r>
          </a:p>
        </p:txBody>
      </p:sp>
      <p:sp>
        <p:nvSpPr>
          <p:cNvPr id="118787"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8788"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4271C8B-0CB8-4A55-AB99-F968F2D7EF5C}" type="datetime1">
              <a:rPr lang="en-US" altLang="en-US" sz="1200"/>
              <a:pPr algn="r" eaLnBrk="1" hangingPunct="1"/>
              <a:t>7/24/2018</a:t>
            </a:fld>
            <a:endParaRPr lang="en-US" altLang="en-US" sz="1200" dirty="0"/>
          </a:p>
        </p:txBody>
      </p:sp>
      <p:sp>
        <p:nvSpPr>
          <p:cNvPr id="11878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879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F9ED0E9-FB0C-4A8C-BC42-F8E476B33CFE}" type="slidenum">
              <a:rPr lang="en-US" altLang="en-US" sz="1200"/>
              <a:pPr algn="r" eaLnBrk="1" hangingPunct="1"/>
              <a:t>37</a:t>
            </a:fld>
            <a:endParaRPr lang="en-US" altLang="en-US" sz="1200" dirty="0"/>
          </a:p>
        </p:txBody>
      </p:sp>
    </p:spTree>
    <p:extLst>
      <p:ext uri="{BB962C8B-B14F-4D97-AF65-F5344CB8AC3E}">
        <p14:creationId xmlns:p14="http://schemas.microsoft.com/office/powerpoint/2010/main" val="1251401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Advantages:  Can shoot while dragging</a:t>
            </a:r>
          </a:p>
          <a:p>
            <a:r>
              <a:rPr lang="en-US" altLang="en-US" dirty="0">
                <a:latin typeface="Arial" panose="020B0604020202020204" pitchFamily="34" charset="0"/>
              </a:rPr>
              <a:t>                    Faster than dragging without lines</a:t>
            </a:r>
          </a:p>
          <a:p>
            <a:r>
              <a:rPr lang="en-US" altLang="en-US" dirty="0">
                <a:latin typeface="Arial" panose="020B0604020202020204" pitchFamily="34" charset="0"/>
              </a:rPr>
              <a:t>                    Faster movement of the casualty to cover</a:t>
            </a:r>
          </a:p>
          <a:p>
            <a:endParaRPr lang="en-US" altLang="en-US" dirty="0">
              <a:latin typeface="Arial" panose="020B0604020202020204" pitchFamily="34" charset="0"/>
            </a:endParaRPr>
          </a:p>
          <a:p>
            <a:r>
              <a:rPr lang="en-US" altLang="en-US" dirty="0">
                <a:latin typeface="Arial" panose="020B0604020202020204" pitchFamily="34" charset="0"/>
              </a:rPr>
              <a:t>Disadvantage: Exposes two rescuers to hostile fire instead of one</a:t>
            </a:r>
          </a:p>
          <a:p>
            <a:pPr eaLnBrk="1" hangingPunct="1"/>
            <a:endParaRPr lang="en-US" altLang="en-US" dirty="0">
              <a:latin typeface="Arial" panose="020B0604020202020204" pitchFamily="34" charset="0"/>
            </a:endParaRPr>
          </a:p>
        </p:txBody>
      </p:sp>
      <p:sp>
        <p:nvSpPr>
          <p:cNvPr id="120835"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0836"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70BF27C-A1B8-47D2-B299-9D2CFBD5544F}" type="datetime1">
              <a:rPr lang="en-US" altLang="en-US" sz="1200"/>
              <a:pPr algn="r" eaLnBrk="1" hangingPunct="1"/>
              <a:t>7/24/2018</a:t>
            </a:fld>
            <a:endParaRPr lang="en-US" altLang="en-US" sz="1200" dirty="0"/>
          </a:p>
        </p:txBody>
      </p:sp>
      <p:sp>
        <p:nvSpPr>
          <p:cNvPr id="120837"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0838"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4333898-062D-440A-B99C-3F1A3D9CCAA8}" type="slidenum">
              <a:rPr lang="en-US" altLang="en-US" sz="1200"/>
              <a:pPr algn="r" eaLnBrk="1" hangingPunct="1"/>
              <a:t>38</a:t>
            </a:fld>
            <a:endParaRPr lang="en-US" altLang="en-US" sz="1200" dirty="0"/>
          </a:p>
        </p:txBody>
      </p:sp>
    </p:spTree>
    <p:extLst>
      <p:ext uri="{BB962C8B-B14F-4D97-AF65-F5344CB8AC3E}">
        <p14:creationId xmlns:p14="http://schemas.microsoft.com/office/powerpoint/2010/main" val="883971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Advantages:  May be useful in situations where drags do not work well</a:t>
            </a:r>
          </a:p>
          <a:p>
            <a:pPr eaLnBrk="1" hangingPunct="1"/>
            <a:r>
              <a:rPr lang="en-US" altLang="en-US" dirty="0">
                <a:latin typeface="Arial" panose="020B0604020202020204" pitchFamily="34" charset="0"/>
              </a:rPr>
              <a:t>                      Less painful for casualty than dragging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Exposes two rescuers to hostile fire</a:t>
            </a:r>
          </a:p>
          <a:p>
            <a:pPr eaLnBrk="1" hangingPunct="1"/>
            <a:r>
              <a:rPr lang="en-US" altLang="en-US" dirty="0">
                <a:latin typeface="Arial" panose="020B0604020202020204" pitchFamily="34" charset="0"/>
              </a:rPr>
              <a:t>                        May be slower than dragging </a:t>
            </a:r>
          </a:p>
          <a:p>
            <a:pPr eaLnBrk="1" hangingPunct="1"/>
            <a:r>
              <a:rPr lang="en-US" altLang="en-US" dirty="0">
                <a:latin typeface="Arial" panose="020B0604020202020204" pitchFamily="34" charset="0"/>
              </a:rPr>
              <a:t>                       </a:t>
            </a:r>
            <a:r>
              <a:rPr lang="en-US" altLang="en-US" baseline="0" dirty="0">
                <a:latin typeface="Arial" panose="020B0604020202020204" pitchFamily="34" charset="0"/>
              </a:rPr>
              <a:t> </a:t>
            </a:r>
            <a:r>
              <a:rPr lang="en-US" altLang="en-US" dirty="0">
                <a:latin typeface="Arial" panose="020B0604020202020204" pitchFamily="34" charset="0"/>
              </a:rPr>
              <a:t>May be difficult in kit and with an unconscious casualty</a:t>
            </a:r>
          </a:p>
          <a:p>
            <a:pPr eaLnBrk="1" hangingPunct="1"/>
            <a:endParaRPr lang="en-US" altLang="en-US" dirty="0">
              <a:latin typeface="Arial" panose="020B0604020202020204" pitchFamily="34" charset="0"/>
            </a:endParaRPr>
          </a:p>
        </p:txBody>
      </p:sp>
      <p:sp>
        <p:nvSpPr>
          <p:cNvPr id="122883"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2884"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A0CBC06-62B8-4FB6-9492-19A89E677ED1}" type="datetime1">
              <a:rPr lang="en-US" altLang="en-US" sz="1200"/>
              <a:pPr algn="r" eaLnBrk="1" hangingPunct="1"/>
              <a:t>7/24/2018</a:t>
            </a:fld>
            <a:endParaRPr lang="en-US" altLang="en-US" sz="1200" dirty="0"/>
          </a:p>
        </p:txBody>
      </p:sp>
      <p:sp>
        <p:nvSpPr>
          <p:cNvPr id="122885"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2886"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ACA614C-A475-4ED7-B966-0F835B536424}" type="slidenum">
              <a:rPr lang="en-US" altLang="en-US" sz="1200"/>
              <a:pPr algn="r" eaLnBrk="1" hangingPunct="1"/>
              <a:t>39</a:t>
            </a:fld>
            <a:endParaRPr lang="en-US" altLang="en-US" sz="1200" dirty="0"/>
          </a:p>
        </p:txBody>
      </p:sp>
    </p:spTree>
    <p:extLst>
      <p:ext uri="{BB962C8B-B14F-4D97-AF65-F5344CB8AC3E}">
        <p14:creationId xmlns:p14="http://schemas.microsoft.com/office/powerpoint/2010/main" val="104501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758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54CAD0-6DAF-4EFC-B95A-3B9E09505C1A}" type="datetime1">
              <a:rPr lang="en-US" altLang="en-US" sz="1200"/>
              <a:pPr eaLnBrk="1" hangingPunct="1"/>
              <a:t>7/24/2018</a:t>
            </a:fld>
            <a:endParaRPr lang="en-US" altLang="en-US" sz="1200" dirty="0"/>
          </a:p>
        </p:txBody>
      </p:sp>
      <p:sp>
        <p:nvSpPr>
          <p:cNvPr id="6758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758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E25B57-C39B-4D04-8889-09A797DFF5C8}" type="slidenum">
              <a:rPr lang="en-US" altLang="en-US" sz="1200"/>
              <a:pPr eaLnBrk="1" hangingPunct="1"/>
              <a:t>4</a:t>
            </a:fld>
            <a:endParaRPr lang="en-US" altLang="en-US" sz="1200" dirty="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3645699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The casualty</a:t>
            </a:r>
            <a:r>
              <a:rPr lang="ja-JP" altLang="en-US" dirty="0">
                <a:latin typeface="Arial" panose="020B0604020202020204" pitchFamily="34" charset="0"/>
              </a:rPr>
              <a:t>’</a:t>
            </a:r>
            <a:r>
              <a:rPr lang="en-US" altLang="ja-JP" dirty="0">
                <a:latin typeface="Arial" panose="020B0604020202020204" pitchFamily="34" charset="0"/>
              </a:rPr>
              <a:t>s arms are wrapped around the shoulders of both rescuers.</a:t>
            </a:r>
          </a:p>
          <a:p>
            <a:pPr eaLnBrk="1" hangingPunct="1"/>
            <a:r>
              <a:rPr lang="en-US" altLang="en-US" dirty="0">
                <a:latin typeface="Arial" panose="020B0604020202020204" pitchFamily="34" charset="0"/>
              </a:rPr>
              <a:t> The casualty holds onto the rescuers if he’s able to.</a:t>
            </a:r>
          </a:p>
          <a:p>
            <a:pPr eaLnBrk="1" hangingPunct="1"/>
            <a:r>
              <a:rPr lang="en-US" altLang="en-US" dirty="0">
                <a:latin typeface="Arial" panose="020B0604020202020204" pitchFamily="34" charset="0"/>
              </a:rPr>
              <a:t> The rescuers will have to hold the casualty</a:t>
            </a:r>
            <a:r>
              <a:rPr lang="ja-JP" altLang="en-US" dirty="0">
                <a:latin typeface="Arial" panose="020B0604020202020204" pitchFamily="34" charset="0"/>
              </a:rPr>
              <a:t>’</a:t>
            </a:r>
            <a:r>
              <a:rPr lang="en-US" altLang="ja-JP" dirty="0">
                <a:latin typeface="Arial" panose="020B0604020202020204" pitchFamily="34" charset="0"/>
              </a:rPr>
              <a:t>s arms around their necks if the casualty can’t.</a:t>
            </a:r>
          </a:p>
          <a:p>
            <a:pPr eaLnBrk="1" hangingPunct="1"/>
            <a:r>
              <a:rPr lang="en-US" altLang="en-US" dirty="0">
                <a:latin typeface="Arial" panose="020B0604020202020204" pitchFamily="34" charset="0"/>
              </a:rPr>
              <a:t> Both rescuers grab the casualty</a:t>
            </a:r>
            <a:r>
              <a:rPr lang="ja-JP" altLang="en-US" dirty="0">
                <a:latin typeface="Arial" panose="020B0604020202020204" pitchFamily="34" charset="0"/>
              </a:rPr>
              <a:t>’</a:t>
            </a:r>
            <a:r>
              <a:rPr lang="en-US" altLang="ja-JP" dirty="0">
                <a:latin typeface="Arial" panose="020B0604020202020204" pitchFamily="34" charset="0"/>
              </a:rPr>
              <a:t>s web belt in back.</a:t>
            </a:r>
          </a:p>
          <a:p>
            <a:pPr eaLnBrk="1" hangingPunct="1"/>
            <a:r>
              <a:rPr lang="en-US" altLang="en-US" dirty="0">
                <a:latin typeface="Arial" panose="020B0604020202020204" pitchFamily="34" charset="0"/>
              </a:rPr>
              <a:t> Lift and go.</a:t>
            </a:r>
          </a:p>
        </p:txBody>
      </p:sp>
      <p:sp>
        <p:nvSpPr>
          <p:cNvPr id="12493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493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628BB29-4E76-4C7E-85BF-DB78FFF51C90}" type="datetime1">
              <a:rPr lang="en-US" altLang="en-US" sz="1200"/>
              <a:pPr eaLnBrk="1" hangingPunct="1"/>
              <a:t>7/24/2018</a:t>
            </a:fld>
            <a:endParaRPr lang="en-US" altLang="en-US" sz="1200" dirty="0"/>
          </a:p>
        </p:txBody>
      </p:sp>
      <p:sp>
        <p:nvSpPr>
          <p:cNvPr id="12493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493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327C9EC-5BEB-43B5-8941-46511FA9B3C5}" type="slidenum">
              <a:rPr lang="en-US" altLang="en-US" sz="1200"/>
              <a:pPr eaLnBrk="1" hangingPunct="1"/>
              <a:t>40</a:t>
            </a:fld>
            <a:endParaRPr lang="en-US" altLang="en-US" sz="1200" dirty="0"/>
          </a:p>
        </p:txBody>
      </p:sp>
    </p:spTree>
    <p:extLst>
      <p:ext uri="{BB962C8B-B14F-4D97-AF65-F5344CB8AC3E}">
        <p14:creationId xmlns:p14="http://schemas.microsoft.com/office/powerpoint/2010/main" val="1729226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Technique: The rescuer squats; the casualty</a:t>
            </a:r>
            <a:r>
              <a:rPr lang="ja-JP" altLang="en-US" dirty="0">
                <a:latin typeface="Arial" panose="020B0604020202020204" pitchFamily="34" charset="0"/>
              </a:rPr>
              <a:t>’</a:t>
            </a:r>
            <a:r>
              <a:rPr lang="en-US" altLang="ja-JP" dirty="0">
                <a:latin typeface="Arial" panose="020B0604020202020204" pitchFamily="34" charset="0"/>
              </a:rPr>
              <a:t>s arms are wrapped around the rescuer</a:t>
            </a:r>
            <a:r>
              <a:rPr lang="ja-JP" altLang="en-US" dirty="0">
                <a:latin typeface="Arial" panose="020B0604020202020204" pitchFamily="34" charset="0"/>
              </a:rPr>
              <a:t>’</a:t>
            </a:r>
            <a:r>
              <a:rPr lang="en-US" altLang="ja-JP" dirty="0">
                <a:latin typeface="Arial" panose="020B0604020202020204" pitchFamily="34" charset="0"/>
              </a:rPr>
              <a:t>s neck and the rescuer holds one arm locked down under the other; the rescuer lifts with his legs.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Advantages:    Only one rescuer is exposed to hostile fire.</a:t>
            </a:r>
          </a:p>
          <a:p>
            <a:pPr eaLnBrk="1" hangingPunct="1"/>
            <a:r>
              <a:rPr lang="en-US" altLang="en-US" dirty="0">
                <a:latin typeface="Arial" panose="020B0604020202020204" pitchFamily="34" charset="0"/>
              </a:rPr>
              <a:t>                        May be useful in situations where a drag is not a good option.</a:t>
            </a:r>
          </a:p>
          <a:p>
            <a:pPr eaLnBrk="1" hangingPunct="1"/>
            <a:r>
              <a:rPr lang="en-US" altLang="en-US" dirty="0">
                <a:latin typeface="Arial" panose="020B0604020202020204" pitchFamily="34" charset="0"/>
              </a:rPr>
              <a:t>                        Works much better than the fireman</a:t>
            </a:r>
            <a:r>
              <a:rPr lang="ja-JP" altLang="en-US" dirty="0">
                <a:latin typeface="Arial" panose="020B0604020202020204" pitchFamily="34" charset="0"/>
              </a:rPr>
              <a:t>’</a:t>
            </a:r>
            <a:r>
              <a:rPr lang="en-US" altLang="ja-JP" dirty="0">
                <a:latin typeface="Arial" panose="020B0604020202020204" pitchFamily="34" charset="0"/>
              </a:rPr>
              <a:t>s carry.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Hard to accomplish with rescuer’s or casualty</a:t>
            </a:r>
            <a:r>
              <a:rPr lang="ja-JP" altLang="en-US" dirty="0">
                <a:latin typeface="Arial" panose="020B0604020202020204" pitchFamily="34" charset="0"/>
              </a:rPr>
              <a:t>’</a:t>
            </a:r>
            <a:r>
              <a:rPr lang="en-US" altLang="ja-JP" dirty="0">
                <a:latin typeface="Arial" panose="020B0604020202020204" pitchFamily="34" charset="0"/>
              </a:rPr>
              <a:t>s kit in place.</a:t>
            </a:r>
          </a:p>
          <a:p>
            <a:pPr eaLnBrk="1" hangingPunct="1"/>
            <a:r>
              <a:rPr lang="en-US" altLang="en-US" dirty="0">
                <a:latin typeface="Arial" panose="020B0604020202020204" pitchFamily="34" charset="0"/>
              </a:rPr>
              <a:t>                            Difficult when the rescuer is small and the casualty is large.</a:t>
            </a:r>
          </a:p>
          <a:p>
            <a:pPr eaLnBrk="1" hangingPunct="1"/>
            <a:r>
              <a:rPr lang="en-US" altLang="en-US" dirty="0">
                <a:latin typeface="Arial" panose="020B0604020202020204" pitchFamily="34" charset="0"/>
              </a:rPr>
              <a:t>                            Often slower than dragging.</a:t>
            </a:r>
          </a:p>
          <a:p>
            <a:pPr eaLnBrk="1" hangingPunct="1"/>
            <a:r>
              <a:rPr lang="en-US" altLang="en-US" dirty="0">
                <a:latin typeface="Arial" panose="020B0604020202020204" pitchFamily="34" charset="0"/>
              </a:rPr>
              <a:t>                            High profile for both rescuer and casualty.</a:t>
            </a:r>
          </a:p>
        </p:txBody>
      </p:sp>
      <p:sp>
        <p:nvSpPr>
          <p:cNvPr id="12697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698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E61313-56A4-4FFD-9433-5319E07C079E}" type="datetime1">
              <a:rPr lang="en-US" altLang="en-US" sz="1200"/>
              <a:pPr eaLnBrk="1" hangingPunct="1"/>
              <a:t>7/24/2018</a:t>
            </a:fld>
            <a:endParaRPr lang="en-US" altLang="en-US" sz="1200" dirty="0"/>
          </a:p>
        </p:txBody>
      </p:sp>
      <p:sp>
        <p:nvSpPr>
          <p:cNvPr id="12698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698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8622FBE-1975-4DF3-97AA-455B1C06702B}" type="slidenum">
              <a:rPr lang="en-US" altLang="en-US" sz="1200"/>
              <a:pPr eaLnBrk="1" hangingPunct="1"/>
              <a:t>41</a:t>
            </a:fld>
            <a:endParaRPr lang="en-US" altLang="en-US" sz="1200" dirty="0"/>
          </a:p>
        </p:txBody>
      </p:sp>
    </p:spTree>
    <p:extLst>
      <p:ext uri="{BB962C8B-B14F-4D97-AF65-F5344CB8AC3E}">
        <p14:creationId xmlns:p14="http://schemas.microsoft.com/office/powerpoint/2010/main" val="1884553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a good example of how NOT to carry your casualty.</a:t>
            </a:r>
          </a:p>
          <a:p>
            <a:pPr eaLnBrk="1" hangingPunct="1"/>
            <a:endParaRPr lang="en-US" altLang="en-US" dirty="0">
              <a:latin typeface="Arial" panose="020B0604020202020204" pitchFamily="34" charset="0"/>
            </a:endParaRPr>
          </a:p>
          <a:p>
            <a:r>
              <a:rPr lang="en-US" altLang="en-US" dirty="0">
                <a:latin typeface="Arial" panose="020B0604020202020204" pitchFamily="34" charset="0"/>
              </a:rPr>
              <a:t>For practical exercise:</a:t>
            </a:r>
            <a:br>
              <a:rPr lang="en-US" altLang="en-US" dirty="0">
                <a:latin typeface="Arial" panose="020B0604020202020204" pitchFamily="34" charset="0"/>
              </a:rPr>
            </a:br>
            <a:r>
              <a:rPr lang="en-US" altLang="en-US" dirty="0">
                <a:latin typeface="Arial" panose="020B0604020202020204" pitchFamily="34" charset="0"/>
              </a:rPr>
              <a:t>Break up into groups of 6 or fewer students per instructor.</a:t>
            </a:r>
          </a:p>
          <a:p>
            <a:r>
              <a:rPr lang="en-US" altLang="en-US" dirty="0">
                <a:latin typeface="Arial" panose="020B0604020202020204" pitchFamily="34" charset="0"/>
              </a:rPr>
              <a:t>Practice all the carries covered.</a:t>
            </a: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129027"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9028"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F2FB8C-E40A-4B04-9592-7FD2045B64B9}" type="datetime1">
              <a:rPr lang="en-US" altLang="en-US" sz="1200"/>
              <a:pPr algn="r" eaLnBrk="1" hangingPunct="1"/>
              <a:t>7/24/2018</a:t>
            </a:fld>
            <a:endParaRPr lang="en-US" altLang="en-US" sz="1200" dirty="0"/>
          </a:p>
        </p:txBody>
      </p:sp>
      <p:sp>
        <p:nvSpPr>
          <p:cNvPr id="12902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903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13DD135-F0D0-4D8B-87BB-397497C8E2A8}" type="slidenum">
              <a:rPr lang="en-US" altLang="en-US" sz="1200"/>
              <a:pPr algn="r" eaLnBrk="1" hangingPunct="1"/>
              <a:t>42</a:t>
            </a:fld>
            <a:endParaRPr lang="en-US" altLang="en-US" sz="1200" dirty="0"/>
          </a:p>
        </p:txBody>
      </p:sp>
    </p:spTree>
    <p:extLst>
      <p:ext uri="{BB962C8B-B14F-4D97-AF65-F5344CB8AC3E}">
        <p14:creationId xmlns:p14="http://schemas.microsoft.com/office/powerpoint/2010/main" val="1002249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1074"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24C5718-5116-4C11-BFFC-DE0FADD5DB0F}" type="datetime1">
              <a:rPr lang="en-US" altLang="en-US" sz="1200"/>
              <a:pPr algn="r" eaLnBrk="1" hangingPunct="1"/>
              <a:t>7/24/2018</a:t>
            </a:fld>
            <a:endParaRPr lang="en-US" altLang="en-US" sz="1200" dirty="0"/>
          </a:p>
        </p:txBody>
      </p:sp>
      <p:sp>
        <p:nvSpPr>
          <p:cNvPr id="131075"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107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6F7FBCB-1A77-4193-9FD5-936D61F712EF}" type="slidenum">
              <a:rPr lang="en-US" altLang="en-US" sz="1200"/>
              <a:pPr algn="r" eaLnBrk="1" hangingPunct="1"/>
              <a:t>43</a:t>
            </a:fld>
            <a:endParaRPr lang="en-US" altLang="en-US" sz="1200" dirty="0"/>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flammable liquids like petroleum products cause a fire on the casualty</a:t>
            </a:r>
            <a:r>
              <a:rPr lang="ja-JP" altLang="en-US" dirty="0">
                <a:latin typeface="Arial" panose="020B0604020202020204" pitchFamily="34" charset="0"/>
              </a:rPr>
              <a:t>’</a:t>
            </a:r>
            <a:r>
              <a:rPr lang="en-US" altLang="ja-JP" dirty="0">
                <a:latin typeface="Arial" panose="020B0604020202020204" pitchFamily="34" charset="0"/>
              </a:rPr>
              <a:t>s clothing that you can</a:t>
            </a:r>
            <a:r>
              <a:rPr lang="ja-JP" altLang="en-US" dirty="0">
                <a:latin typeface="Arial" panose="020B0604020202020204" pitchFamily="34" charset="0"/>
              </a:rPr>
              <a:t>’</a:t>
            </a:r>
            <a:r>
              <a:rPr lang="en-US" altLang="ja-JP" dirty="0">
                <a:latin typeface="Arial" panose="020B0604020202020204" pitchFamily="34" charset="0"/>
              </a:rPr>
              <a:t>t put out, then you</a:t>
            </a:r>
            <a:r>
              <a:rPr lang="ja-JP" altLang="en-US" dirty="0">
                <a:latin typeface="Arial" panose="020B0604020202020204" pitchFamily="34" charset="0"/>
              </a:rPr>
              <a:t>’</a:t>
            </a:r>
            <a:r>
              <a:rPr lang="en-US" altLang="ja-JP" dirty="0">
                <a:latin typeface="Arial" panose="020B0604020202020204" pitchFamily="34" charset="0"/>
              </a:rPr>
              <a:t>ll have to cut the burning garments off.</a:t>
            </a:r>
            <a:endParaRPr lang="en-US" altLang="en-US" dirty="0">
              <a:latin typeface="Arial" panose="020B0604020202020204" pitchFamily="34" charset="0"/>
            </a:endParaRPr>
          </a:p>
        </p:txBody>
      </p:sp>
    </p:spTree>
    <p:extLst>
      <p:ext uri="{BB962C8B-B14F-4D97-AF65-F5344CB8AC3E}">
        <p14:creationId xmlns:p14="http://schemas.microsoft.com/office/powerpoint/2010/main" val="2696606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3122"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7032C5AE-B0F4-4100-B43F-8660E185F869}" type="datetime1">
              <a:rPr lang="en-US" altLang="en-US" sz="1200"/>
              <a:pPr algn="r" eaLnBrk="1" hangingPunct="1"/>
              <a:t>7/24/2018</a:t>
            </a:fld>
            <a:endParaRPr lang="en-US" altLang="en-US" sz="1200" dirty="0"/>
          </a:p>
        </p:txBody>
      </p:sp>
      <p:sp>
        <p:nvSpPr>
          <p:cNvPr id="133123"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312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B0F5A3C-E395-4DBD-9C67-12195EC28280}" type="slidenum">
              <a:rPr lang="en-US" altLang="en-US" sz="1200"/>
              <a:pPr algn="r" eaLnBrk="1" hangingPunct="1"/>
              <a:t>44</a:t>
            </a:fld>
            <a:endParaRPr lang="en-US" altLang="en-US" sz="1200" dirty="0"/>
          </a:p>
        </p:txBody>
      </p:sp>
      <p:sp>
        <p:nvSpPr>
          <p:cNvPr id="133125" name="Rectangle 2"/>
          <p:cNvSpPr>
            <a:spLocks noGrp="1" noRot="1" noChangeAspect="1" noChangeArrowheads="1" noTextEdit="1"/>
          </p:cNvSpPr>
          <p:nvPr>
            <p:ph type="sldImg"/>
          </p:nvPr>
        </p:nvSpPr>
        <p:spPr>
          <a:ln/>
        </p:spPr>
      </p:sp>
      <p:sp>
        <p:nvSpPr>
          <p:cNvPr id="1331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Times New Roman" panose="02020603050405020304" pitchFamily="18" charset="0"/>
                <a:cs typeface="Times New Roman" panose="02020603050405020304" pitchFamily="18" charset="0"/>
              </a:rPr>
              <a:t>Flame-resistant clothing can protect you from burn injuries.</a:t>
            </a:r>
          </a:p>
          <a:p>
            <a:pPr eaLnBrk="1" hangingPunct="1"/>
            <a:r>
              <a:rPr lang="en-US" altLang="en-US" sz="1400" dirty="0">
                <a:latin typeface="Times New Roman" panose="02020603050405020304" pitchFamily="18" charset="0"/>
                <a:cs typeface="Times New Roman" panose="02020603050405020304" pitchFamily="18" charset="0"/>
              </a:rPr>
              <a:t>Your unit should acquire these clothing items if you don</a:t>
            </a:r>
            <a:r>
              <a:rPr lang="ja-JP" altLang="en-US"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t have them already.</a:t>
            </a:r>
            <a:endParaRPr lang="en-US"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412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517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0B2FE3-1A3B-49D6-9704-486BD5ACF169}" type="datetime1">
              <a:rPr lang="en-US" altLang="en-US" sz="1200"/>
              <a:pPr eaLnBrk="1" hangingPunct="1"/>
              <a:t>7/24/2018</a:t>
            </a:fld>
            <a:endParaRPr lang="en-US" altLang="en-US" sz="1200" dirty="0"/>
          </a:p>
        </p:txBody>
      </p:sp>
      <p:sp>
        <p:nvSpPr>
          <p:cNvPr id="13517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517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90F4085-A673-451F-BD0C-A212B7AC3141}" type="slidenum">
              <a:rPr lang="en-US" altLang="en-US" sz="1200"/>
              <a:pPr eaLnBrk="1" hangingPunct="1"/>
              <a:t>45</a:t>
            </a:fld>
            <a:endParaRPr lang="en-US" altLang="en-US" sz="1200" dirty="0"/>
          </a:p>
        </p:txBody>
      </p:sp>
      <p:sp>
        <p:nvSpPr>
          <p:cNvPr id="135173" name="Rectangle 2"/>
          <p:cNvSpPr>
            <a:spLocks noGrp="1" noRot="1" noChangeAspect="1" noChangeArrowheads="1" noTextEdit="1"/>
          </p:cNvSpPr>
          <p:nvPr>
            <p:ph type="sldImg"/>
          </p:nvPr>
        </p:nvSpPr>
        <p:spPr>
          <a:ln/>
        </p:spPr>
      </p:sp>
      <p:sp>
        <p:nvSpPr>
          <p:cNvPr id="135174"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If you can only do ONE thing for the casualty – stop him from bleeding to death.</a:t>
            </a:r>
          </a:p>
          <a:p>
            <a:pPr eaLnBrk="1" hangingPunct="1"/>
            <a:r>
              <a:rPr lang="en-US" altLang="en-US" sz="1400" dirty="0">
                <a:latin typeface="Arial" panose="020B0604020202020204" pitchFamily="34" charset="0"/>
              </a:rPr>
              <a:t>Do not treat </a:t>
            </a:r>
            <a:r>
              <a:rPr lang="en-US" altLang="en-US" sz="1400" b="1" i="1" dirty="0">
                <a:latin typeface="Arial" panose="020B0604020202020204" pitchFamily="34" charset="0"/>
              </a:rPr>
              <a:t>minor</a:t>
            </a:r>
            <a:r>
              <a:rPr lang="en-US" altLang="en-US" sz="1400" dirty="0">
                <a:latin typeface="Arial" panose="020B0604020202020204" pitchFamily="34" charset="0"/>
              </a:rPr>
              <a:t> bleeding during Care Under Fire.</a:t>
            </a:r>
          </a:p>
        </p:txBody>
      </p:sp>
    </p:spTree>
    <p:extLst>
      <p:ext uri="{BB962C8B-B14F-4D97-AF65-F5344CB8AC3E}">
        <p14:creationId xmlns:p14="http://schemas.microsoft.com/office/powerpoint/2010/main" val="3293430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46</a:t>
            </a:fld>
            <a:endParaRPr lang="en-US" altLang="en-US" dirty="0"/>
          </a:p>
        </p:txBody>
      </p:sp>
    </p:spTree>
    <p:extLst>
      <p:ext uri="{BB962C8B-B14F-4D97-AF65-F5344CB8AC3E}">
        <p14:creationId xmlns:p14="http://schemas.microsoft.com/office/powerpoint/2010/main" val="2640695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47</a:t>
            </a:fld>
            <a:endParaRPr lang="en-US" altLang="en-US" dirty="0"/>
          </a:p>
        </p:txBody>
      </p:sp>
    </p:spTree>
    <p:extLst>
      <p:ext uri="{BB962C8B-B14F-4D97-AF65-F5344CB8AC3E}">
        <p14:creationId xmlns:p14="http://schemas.microsoft.com/office/powerpoint/2010/main" val="3240132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48</a:t>
            </a:fld>
            <a:endParaRPr lang="en-US" altLang="en-US" dirty="0"/>
          </a:p>
        </p:txBody>
      </p:sp>
    </p:spTree>
    <p:extLst>
      <p:ext uri="{BB962C8B-B14F-4D97-AF65-F5344CB8AC3E}">
        <p14:creationId xmlns:p14="http://schemas.microsoft.com/office/powerpoint/2010/main" val="3060846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49</a:t>
            </a:fld>
            <a:endParaRPr lang="en-US" altLang="en-US" dirty="0"/>
          </a:p>
        </p:txBody>
      </p:sp>
    </p:spTree>
    <p:extLst>
      <p:ext uri="{BB962C8B-B14F-4D97-AF65-F5344CB8AC3E}">
        <p14:creationId xmlns:p14="http://schemas.microsoft.com/office/powerpoint/2010/main" val="77142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963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1B87E4-4F60-4D49-8410-F705AB8611CA}" type="datetime1">
              <a:rPr lang="en-US" altLang="en-US" sz="1200"/>
              <a:pPr eaLnBrk="1" hangingPunct="1"/>
              <a:t>7/24/2018</a:t>
            </a:fld>
            <a:endParaRPr lang="en-US" altLang="en-US" sz="1200" dirty="0"/>
          </a:p>
        </p:txBody>
      </p:sp>
      <p:sp>
        <p:nvSpPr>
          <p:cNvPr id="6963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963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87A3DFE-AFE2-4360-9E30-0574429209D7}" type="slidenum">
              <a:rPr lang="en-US" altLang="en-US" sz="1200"/>
              <a:pPr eaLnBrk="1" hangingPunct="1"/>
              <a:t>5</a:t>
            </a:fld>
            <a:endParaRPr lang="en-US" altLang="en-US" sz="1200" dirty="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guidelines.</a:t>
            </a:r>
          </a:p>
        </p:txBody>
      </p:sp>
    </p:spTree>
    <p:extLst>
      <p:ext uri="{BB962C8B-B14F-4D97-AF65-F5344CB8AC3E}">
        <p14:creationId xmlns:p14="http://schemas.microsoft.com/office/powerpoint/2010/main" val="793989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50</a:t>
            </a:fld>
            <a:endParaRPr lang="en-US" altLang="en-US" dirty="0"/>
          </a:p>
        </p:txBody>
      </p:sp>
    </p:spTree>
    <p:extLst>
      <p:ext uri="{BB962C8B-B14F-4D97-AF65-F5344CB8AC3E}">
        <p14:creationId xmlns:p14="http://schemas.microsoft.com/office/powerpoint/2010/main" val="3970553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51</a:t>
            </a:fld>
            <a:endParaRPr lang="en-US" altLang="en-US" dirty="0"/>
          </a:p>
        </p:txBody>
      </p:sp>
    </p:spTree>
    <p:extLst>
      <p:ext uri="{BB962C8B-B14F-4D97-AF65-F5344CB8AC3E}">
        <p14:creationId xmlns:p14="http://schemas.microsoft.com/office/powerpoint/2010/main" val="3372689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721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B1A3528-E7E1-4FE5-9AD9-2246B4958B70}" type="datetime1">
              <a:rPr lang="en-US" altLang="en-US" sz="1200"/>
              <a:pPr eaLnBrk="1" hangingPunct="1"/>
              <a:t>7/24/2018</a:t>
            </a:fld>
            <a:endParaRPr lang="en-US" altLang="en-US" sz="1200" dirty="0"/>
          </a:p>
        </p:txBody>
      </p:sp>
      <p:sp>
        <p:nvSpPr>
          <p:cNvPr id="13721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722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966DA9-885B-47E8-987C-45E13386DA00}" type="slidenum">
              <a:rPr lang="en-US" altLang="en-US" sz="1200"/>
              <a:pPr eaLnBrk="1" hangingPunct="1"/>
              <a:t>52</a:t>
            </a:fld>
            <a:endParaRPr lang="en-US" altLang="en-US" sz="1200" dirty="0"/>
          </a:p>
        </p:txBody>
      </p:sp>
      <p:sp>
        <p:nvSpPr>
          <p:cNvPr id="137221" name="Rectangle 2"/>
          <p:cNvSpPr>
            <a:spLocks noGrp="1" noRot="1" noChangeAspect="1" noChangeArrowheads="1" noTextEdit="1"/>
          </p:cNvSpPr>
          <p:nvPr>
            <p:ph type="sldImg"/>
          </p:nvPr>
        </p:nvSpPr>
        <p:spPr>
          <a:ln/>
        </p:spPr>
      </p:sp>
      <p:sp>
        <p:nvSpPr>
          <p:cNvPr id="1372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10% of animals in lab studies died within 3 minutes without hemorrhage control measures. </a:t>
            </a:r>
          </a:p>
        </p:txBody>
      </p:sp>
    </p:spTree>
    <p:extLst>
      <p:ext uri="{BB962C8B-B14F-4D97-AF65-F5344CB8AC3E}">
        <p14:creationId xmlns:p14="http://schemas.microsoft.com/office/powerpoint/2010/main" val="1463786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FEMORAL ARTERTY bleeding in a pig.</a:t>
            </a:r>
          </a:p>
          <a:p>
            <a:pPr eaLnBrk="1" hangingPunct="1"/>
            <a:r>
              <a:rPr lang="en-US" altLang="en-US" dirty="0">
                <a:latin typeface="Arial" panose="020B0604020202020204" pitchFamily="34" charset="0"/>
              </a:rPr>
              <a:t>It does not take long to die from this.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Click on the photo</a:t>
            </a:r>
            <a:r>
              <a:rPr lang="en-US" altLang="en-US" baseline="0" dirty="0">
                <a:latin typeface="Arial" panose="020B0604020202020204" pitchFamily="34" charset="0"/>
              </a:rPr>
              <a:t> to play the video.</a:t>
            </a:r>
            <a:endParaRPr lang="en-US" altLang="en-US" dirty="0">
              <a:latin typeface="Arial" panose="020B0604020202020204" pitchFamily="34" charset="0"/>
            </a:endParaRPr>
          </a:p>
        </p:txBody>
      </p:sp>
      <p:sp>
        <p:nvSpPr>
          <p:cNvPr id="139267"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9268"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67C768-8EF1-4548-A1FD-09CD7752BE54}" type="datetime1">
              <a:rPr lang="en-US" altLang="en-US" sz="1200"/>
              <a:pPr eaLnBrk="1" hangingPunct="1"/>
              <a:t>7/24/2018</a:t>
            </a:fld>
            <a:endParaRPr lang="en-US" altLang="en-US" sz="1200" dirty="0"/>
          </a:p>
        </p:txBody>
      </p:sp>
      <p:sp>
        <p:nvSpPr>
          <p:cNvPr id="139269"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9270"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4C3F37-78A4-46D9-B8A3-9C6CA02C96B6}" type="slidenum">
              <a:rPr lang="en-US" altLang="en-US" sz="1200"/>
              <a:pPr eaLnBrk="1" hangingPunct="1"/>
              <a:t>53</a:t>
            </a:fld>
            <a:endParaRPr lang="en-US" altLang="en-US" sz="1200" dirty="0"/>
          </a:p>
        </p:txBody>
      </p:sp>
    </p:spTree>
    <p:extLst>
      <p:ext uri="{BB962C8B-B14F-4D97-AF65-F5344CB8AC3E}">
        <p14:creationId xmlns:p14="http://schemas.microsoft.com/office/powerpoint/2010/main" val="33462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a:p>
            <a:r>
              <a:rPr lang="en-US" altLang="en-US" dirty="0">
                <a:latin typeface="Arial" panose="020B0604020202020204" pitchFamily="34" charset="0"/>
              </a:rPr>
              <a:t>DO NOT bury your tourniquet at the bottom of your pack.</a:t>
            </a:r>
          </a:p>
        </p:txBody>
      </p:sp>
      <p:sp>
        <p:nvSpPr>
          <p:cNvPr id="14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FFDD97-1C5E-4569-961F-68292D0FA211}" type="slidenum">
              <a:rPr lang="en-US" altLang="en-US" sz="1200"/>
              <a:pPr eaLnBrk="1" hangingPunct="1"/>
              <a:t>54</a:t>
            </a:fld>
            <a:endParaRPr lang="en-US" altLang="en-US" sz="1200" dirty="0"/>
          </a:p>
        </p:txBody>
      </p:sp>
    </p:spTree>
    <p:extLst>
      <p:ext uri="{BB962C8B-B14F-4D97-AF65-F5344CB8AC3E}">
        <p14:creationId xmlns:p14="http://schemas.microsoft.com/office/powerpoint/2010/main" val="1073480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If you have severe extremity bleeding in Care Under Fire, forget about direct pressure, pressure dressings, or anything else. Go directly to a tourniquet.</a:t>
            </a:r>
          </a:p>
        </p:txBody>
      </p:sp>
      <p:sp>
        <p:nvSpPr>
          <p:cNvPr id="143363"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3364"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80A1CC-EA72-4D55-9257-BAD2C623123D}" type="datetime1">
              <a:rPr lang="en-US" altLang="en-US" sz="1200"/>
              <a:pPr eaLnBrk="1" hangingPunct="1"/>
              <a:t>7/24/2018</a:t>
            </a:fld>
            <a:endParaRPr lang="en-US" altLang="en-US" sz="1200" dirty="0"/>
          </a:p>
        </p:txBody>
      </p:sp>
      <p:sp>
        <p:nvSpPr>
          <p:cNvPr id="143365"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3366"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EE4BB9E-309D-48F3-A279-D491C0CD7486}" type="slidenum">
              <a:rPr lang="en-US" altLang="en-US" sz="1200"/>
              <a:pPr eaLnBrk="1" hangingPunct="1"/>
              <a:t>55</a:t>
            </a:fld>
            <a:endParaRPr lang="en-US" altLang="en-US" sz="1200" dirty="0"/>
          </a:p>
        </p:txBody>
      </p:sp>
    </p:spTree>
    <p:extLst>
      <p:ext uri="{BB962C8B-B14F-4D97-AF65-F5344CB8AC3E}">
        <p14:creationId xmlns:p14="http://schemas.microsoft.com/office/powerpoint/2010/main" val="3500361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541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A028366-68C9-4351-8D4A-107F6F528C5C}" type="datetime1">
              <a:rPr lang="en-US" altLang="en-US" sz="1200"/>
              <a:pPr eaLnBrk="1" hangingPunct="1"/>
              <a:t>7/24/2018</a:t>
            </a:fld>
            <a:endParaRPr lang="en-US" altLang="en-US" sz="1200" dirty="0"/>
          </a:p>
        </p:txBody>
      </p:sp>
      <p:sp>
        <p:nvSpPr>
          <p:cNvPr id="14541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541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F853975-D379-4F34-8238-355E2F35DA0D}" type="slidenum">
              <a:rPr lang="en-US" altLang="en-US" sz="1200"/>
              <a:pPr eaLnBrk="1" hangingPunct="1"/>
              <a:t>56</a:t>
            </a:fld>
            <a:endParaRPr lang="en-US" altLang="en-US" sz="1200" dirty="0"/>
          </a:p>
        </p:txBody>
      </p:sp>
      <p:sp>
        <p:nvSpPr>
          <p:cNvPr id="145413" name="Rectangle 2"/>
          <p:cNvSpPr>
            <a:spLocks noGrp="1" noRot="1" noChangeAspect="1" noChangeArrowheads="1" noTextEdit="1"/>
          </p:cNvSpPr>
          <p:nvPr>
            <p:ph type="sldImg"/>
          </p:nvPr>
        </p:nvSpPr>
        <p:spPr>
          <a:ln/>
        </p:spPr>
      </p:sp>
      <p:sp>
        <p:nvSpPr>
          <p:cNvPr id="145414"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medic in this casualty’s unit was killed in the battle in which this casualty was wounded.</a:t>
            </a:r>
          </a:p>
          <a:p>
            <a:pPr eaLnBrk="1" hangingPunct="1"/>
            <a:r>
              <a:rPr lang="en-US" altLang="en-US" dirty="0">
                <a:latin typeface="Arial" panose="020B0604020202020204" pitchFamily="34" charset="0"/>
              </a:rPr>
              <a:t>Others in the unit attempted to control the bleeding from this soldier</a:t>
            </a:r>
            <a:r>
              <a:rPr lang="ja-JP" altLang="en-US" dirty="0">
                <a:latin typeface="Arial" panose="020B0604020202020204" pitchFamily="34" charset="0"/>
              </a:rPr>
              <a:t>’</a:t>
            </a:r>
            <a:r>
              <a:rPr lang="en-US" altLang="ja-JP" dirty="0">
                <a:latin typeface="Arial" panose="020B0604020202020204" pitchFamily="34" charset="0"/>
              </a:rPr>
              <a:t>s wound just below his left knee.</a:t>
            </a:r>
          </a:p>
          <a:p>
            <a:pPr eaLnBrk="1" hangingPunct="1"/>
            <a:r>
              <a:rPr lang="en-US" altLang="en-US" dirty="0">
                <a:latin typeface="Arial" panose="020B0604020202020204" pitchFamily="34" charset="0"/>
              </a:rPr>
              <a:t>These improvised tourniquets were ineffective, and the soldier bled to death.</a:t>
            </a:r>
          </a:p>
          <a:p>
            <a:pPr eaLnBrk="1" hangingPunct="1"/>
            <a:r>
              <a:rPr lang="en-US" altLang="en-US" dirty="0">
                <a:latin typeface="Arial" panose="020B0604020202020204" pitchFamily="34" charset="0"/>
              </a:rPr>
              <a:t>DON’</a:t>
            </a:r>
            <a:r>
              <a:rPr lang="en-US" altLang="ja-JP" dirty="0">
                <a:latin typeface="Arial" panose="020B0604020202020204" pitchFamily="34" charset="0"/>
              </a:rPr>
              <a:t>T LET THIS HAPPEN TO YOUR BUDDIES!</a:t>
            </a:r>
            <a:endParaRPr lang="en-US" altLang="en-US" dirty="0">
              <a:latin typeface="Arial" panose="020B0604020202020204" pitchFamily="34" charset="0"/>
            </a:endParaRPr>
          </a:p>
        </p:txBody>
      </p:sp>
    </p:spTree>
    <p:extLst>
      <p:ext uri="{BB962C8B-B14F-4D97-AF65-F5344CB8AC3E}">
        <p14:creationId xmlns:p14="http://schemas.microsoft.com/office/powerpoint/2010/main" val="2077643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745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ABC6468-EB5B-4186-AF77-F3F59C19C545}" type="datetime1">
              <a:rPr lang="en-US" altLang="en-US" sz="1200"/>
              <a:pPr eaLnBrk="1" hangingPunct="1"/>
              <a:t>7/24/2018</a:t>
            </a:fld>
            <a:endParaRPr lang="en-US" altLang="en-US" sz="1200" dirty="0"/>
          </a:p>
        </p:txBody>
      </p:sp>
      <p:sp>
        <p:nvSpPr>
          <p:cNvPr id="14745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746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7F862FB-AEE3-494C-8136-14FA6638AF56}" type="slidenum">
              <a:rPr lang="en-US" altLang="en-US" sz="1200"/>
              <a:pPr eaLnBrk="1" hangingPunct="1"/>
              <a:t>57</a:t>
            </a:fld>
            <a:endParaRPr lang="en-US" altLang="en-US" sz="1200" dirty="0"/>
          </a:p>
        </p:txBody>
      </p:sp>
      <p:sp>
        <p:nvSpPr>
          <p:cNvPr id="147461" name="Rectangle 2"/>
          <p:cNvSpPr>
            <a:spLocks noGrp="1" noRot="1" noChangeAspect="1" noChangeArrowheads="1" noTextEdit="1"/>
          </p:cNvSpPr>
          <p:nvPr>
            <p:ph type="sldImg"/>
          </p:nvPr>
        </p:nvSpPr>
        <p:spPr>
          <a:ln/>
        </p:spPr>
      </p:sp>
      <p:sp>
        <p:nvSpPr>
          <p:cNvPr id="1474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998530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95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7/24/2018</a:t>
            </a:fld>
            <a:endParaRPr lang="en-US" altLang="en-US" sz="1200" dirty="0"/>
          </a:p>
        </p:txBody>
      </p:sp>
      <p:sp>
        <p:nvSpPr>
          <p:cNvPr id="1495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95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58</a:t>
            </a:fld>
            <a:endParaRPr lang="en-US" altLang="en-US" sz="1200" dirty="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2808479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95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7/24/2018</a:t>
            </a:fld>
            <a:endParaRPr lang="en-US" altLang="en-US" sz="1200" dirty="0"/>
          </a:p>
        </p:txBody>
      </p:sp>
      <p:sp>
        <p:nvSpPr>
          <p:cNvPr id="1495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95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59</a:t>
            </a:fld>
            <a:endParaRPr lang="en-US" altLang="en-US" sz="1200" dirty="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Click on the photo to play the video.</a:t>
            </a:r>
          </a:p>
        </p:txBody>
      </p:sp>
    </p:spTree>
    <p:extLst>
      <p:ext uri="{BB962C8B-B14F-4D97-AF65-F5344CB8AC3E}">
        <p14:creationId xmlns:p14="http://schemas.microsoft.com/office/powerpoint/2010/main" val="280847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7168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1D54C2-CAAE-4616-9F4B-9F626ADD5EA6}" type="datetime1">
              <a:rPr lang="en-US" altLang="en-US" sz="1200"/>
              <a:pPr eaLnBrk="1" hangingPunct="1"/>
              <a:t>7/24/2018</a:t>
            </a:fld>
            <a:endParaRPr lang="en-US" altLang="en-US" sz="1200" dirty="0"/>
          </a:p>
        </p:txBody>
      </p:sp>
      <p:sp>
        <p:nvSpPr>
          <p:cNvPr id="7168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7168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0B979C9-2560-444A-A189-9A964D478EAE}" type="slidenum">
              <a:rPr lang="en-US" altLang="en-US" sz="1200"/>
              <a:pPr eaLnBrk="1" hangingPunct="1"/>
              <a:t>6</a:t>
            </a:fld>
            <a:endParaRPr lang="en-US" altLang="en-US" sz="1200" dirty="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guidelines.</a:t>
            </a:r>
          </a:p>
        </p:txBody>
      </p:sp>
    </p:spTree>
    <p:extLst>
      <p:ext uri="{BB962C8B-B14F-4D97-AF65-F5344CB8AC3E}">
        <p14:creationId xmlns:p14="http://schemas.microsoft.com/office/powerpoint/2010/main" val="2845426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60</a:t>
            </a:fld>
            <a:endParaRPr lang="en-US" altLang="en-US" dirty="0"/>
          </a:p>
        </p:txBody>
      </p:sp>
    </p:spTree>
    <p:extLst>
      <p:ext uri="{BB962C8B-B14F-4D97-AF65-F5344CB8AC3E}">
        <p14:creationId xmlns:p14="http://schemas.microsoft.com/office/powerpoint/2010/main" val="378640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a:ln/>
        </p:spPr>
      </p:sp>
      <p:sp>
        <p:nvSpPr>
          <p:cNvPr id="1986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EMT from Delfi was found to be as effective as the C.A.T. in testing at the ISR. It was found to be better than the C.A.T. in reports from Military Treatment Facilities in theater. The EMT is significantly more expensive.</a:t>
            </a:r>
          </a:p>
        </p:txBody>
      </p:sp>
      <p:sp>
        <p:nvSpPr>
          <p:cNvPr id="4" name="Header Placeholder 3"/>
          <p:cNvSpPr>
            <a:spLocks noGrp="1"/>
          </p:cNvSpPr>
          <p:nvPr>
            <p:ph type="hdr" sz="quarter"/>
          </p:nvPr>
        </p:nvSpPr>
        <p:spPr/>
        <p:txBody>
          <a:bodyPr/>
          <a:lstStyle/>
          <a:p>
            <a:pPr>
              <a:defRPr/>
            </a:pPr>
            <a:r>
              <a:rPr lang="en-US" dirty="0"/>
              <a:t>Care Under fire</a:t>
            </a:r>
          </a:p>
        </p:txBody>
      </p:sp>
      <p:sp>
        <p:nvSpPr>
          <p:cNvPr id="19866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2840CB-5C1E-4EA9-A996-C769376D9243}" type="datetime1">
              <a:rPr lang="en-US" altLang="en-US" sz="1200"/>
              <a:pPr eaLnBrk="1" hangingPunct="1"/>
              <a:t>7/24/2018</a:t>
            </a:fld>
            <a:endParaRPr lang="en-US" altLang="en-US" sz="1200" dirty="0"/>
          </a:p>
        </p:txBody>
      </p:sp>
      <p:sp>
        <p:nvSpPr>
          <p:cNvPr id="6" name="Footer Placeholder 5"/>
          <p:cNvSpPr>
            <a:spLocks noGrp="1"/>
          </p:cNvSpPr>
          <p:nvPr>
            <p:ph type="ftr" sz="quarter" idx="4"/>
          </p:nvPr>
        </p:nvSpPr>
        <p:spPr/>
        <p:txBody>
          <a:bodyPr/>
          <a:lstStyle/>
          <a:p>
            <a:pPr>
              <a:defRPr/>
            </a:pPr>
            <a:r>
              <a:rPr lang="en-US" dirty="0"/>
              <a:t>DRAFT</a:t>
            </a:r>
          </a:p>
        </p:txBody>
      </p:sp>
      <p:sp>
        <p:nvSpPr>
          <p:cNvPr id="19866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190BA2D-3AB4-4F63-955C-772A64DE0FCF}" type="slidenum">
              <a:rPr lang="en-US" altLang="en-US" sz="1200"/>
              <a:pPr eaLnBrk="1" hangingPunct="1"/>
              <a:t>61</a:t>
            </a:fld>
            <a:endParaRPr lang="en-US" altLang="en-US" sz="1200" dirty="0"/>
          </a:p>
        </p:txBody>
      </p:sp>
    </p:spTree>
    <p:extLst>
      <p:ext uri="{BB962C8B-B14F-4D97-AF65-F5344CB8AC3E}">
        <p14:creationId xmlns:p14="http://schemas.microsoft.com/office/powerpoint/2010/main" val="2748708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62</a:t>
            </a:fld>
            <a:endParaRPr lang="en-US" altLang="en-US" dirty="0"/>
          </a:p>
        </p:txBody>
      </p:sp>
    </p:spTree>
    <p:extLst>
      <p:ext uri="{BB962C8B-B14F-4D97-AF65-F5344CB8AC3E}">
        <p14:creationId xmlns:p14="http://schemas.microsoft.com/office/powerpoint/2010/main" val="1856081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63</a:t>
            </a:fld>
            <a:endParaRPr lang="en-US" altLang="en-US" dirty="0"/>
          </a:p>
        </p:txBody>
      </p:sp>
    </p:spTree>
    <p:extLst>
      <p:ext uri="{BB962C8B-B14F-4D97-AF65-F5344CB8AC3E}">
        <p14:creationId xmlns:p14="http://schemas.microsoft.com/office/powerpoint/2010/main" val="3449046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64</a:t>
            </a:fld>
            <a:endParaRPr lang="en-US" altLang="en-US" dirty="0"/>
          </a:p>
        </p:txBody>
      </p:sp>
    </p:spTree>
    <p:extLst>
      <p:ext uri="{BB962C8B-B14F-4D97-AF65-F5344CB8AC3E}">
        <p14:creationId xmlns:p14="http://schemas.microsoft.com/office/powerpoint/2010/main" val="35907706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65</a:t>
            </a:fld>
            <a:endParaRPr lang="en-US" altLang="en-US" dirty="0"/>
          </a:p>
        </p:txBody>
      </p:sp>
    </p:spTree>
    <p:extLst>
      <p:ext uri="{BB962C8B-B14F-4D97-AF65-F5344CB8AC3E}">
        <p14:creationId xmlns:p14="http://schemas.microsoft.com/office/powerpoint/2010/main" val="4097084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66</a:t>
            </a:fld>
            <a:endParaRPr lang="en-US" altLang="en-US" dirty="0"/>
          </a:p>
        </p:txBody>
      </p:sp>
    </p:spTree>
    <p:extLst>
      <p:ext uri="{BB962C8B-B14F-4D97-AF65-F5344CB8AC3E}">
        <p14:creationId xmlns:p14="http://schemas.microsoft.com/office/powerpoint/2010/main" val="2021457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67</a:t>
            </a:fld>
            <a:endParaRPr lang="en-US" altLang="en-US" dirty="0"/>
          </a:p>
        </p:txBody>
      </p:sp>
    </p:spTree>
    <p:extLst>
      <p:ext uri="{BB962C8B-B14F-4D97-AF65-F5344CB8AC3E}">
        <p14:creationId xmlns:p14="http://schemas.microsoft.com/office/powerpoint/2010/main" val="435808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68</a:t>
            </a:fld>
            <a:endParaRPr lang="en-US" altLang="en-US" dirty="0"/>
          </a:p>
        </p:txBody>
      </p:sp>
    </p:spTree>
    <p:extLst>
      <p:ext uri="{BB962C8B-B14F-4D97-AF65-F5344CB8AC3E}">
        <p14:creationId xmlns:p14="http://schemas.microsoft.com/office/powerpoint/2010/main" val="9969427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69</a:t>
            </a:fld>
            <a:endParaRPr lang="en-US" altLang="en-US" dirty="0"/>
          </a:p>
        </p:txBody>
      </p:sp>
    </p:spTree>
    <p:extLst>
      <p:ext uri="{BB962C8B-B14F-4D97-AF65-F5344CB8AC3E}">
        <p14:creationId xmlns:p14="http://schemas.microsoft.com/office/powerpoint/2010/main" val="122847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73730"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602E0E7-2BB0-48FE-9E9A-96460BD5E5BA}" type="datetime1">
              <a:rPr lang="en-US" altLang="en-US" sz="1200"/>
              <a:pPr algn="r" eaLnBrk="1" hangingPunct="1"/>
              <a:t>7/24/2018</a:t>
            </a:fld>
            <a:endParaRPr lang="en-US" altLang="en-US" sz="1200" dirty="0"/>
          </a:p>
        </p:txBody>
      </p:sp>
      <p:sp>
        <p:nvSpPr>
          <p:cNvPr id="73731"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7373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2F3AD57-6C4C-4C98-94DB-DFB1766E2319}" type="slidenum">
              <a:rPr lang="en-US" altLang="en-US" sz="1200"/>
              <a:pPr algn="r" eaLnBrk="1" hangingPunct="1"/>
              <a:t>7</a:t>
            </a:fld>
            <a:endParaRPr lang="en-US" altLang="en-US" sz="1200" dirty="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a:t>
            </a:r>
          </a:p>
        </p:txBody>
      </p:sp>
    </p:spTree>
    <p:extLst>
      <p:ext uri="{BB962C8B-B14F-4D97-AF65-F5344CB8AC3E}">
        <p14:creationId xmlns:p14="http://schemas.microsoft.com/office/powerpoint/2010/main" val="3212631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7/24/2018</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70</a:t>
            </a:fld>
            <a:endParaRPr lang="en-US" altLang="en-US" dirty="0"/>
          </a:p>
        </p:txBody>
      </p:sp>
    </p:spTree>
    <p:extLst>
      <p:ext uri="{BB962C8B-B14F-4D97-AF65-F5344CB8AC3E}">
        <p14:creationId xmlns:p14="http://schemas.microsoft.com/office/powerpoint/2010/main" val="4083927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Rot="1" noChangeAspect="1" noChangeArrowheads="1" noTextEdit="1"/>
          </p:cNvSpPr>
          <p:nvPr>
            <p:ph type="sldImg"/>
          </p:nvPr>
        </p:nvSpPr>
        <p:spPr>
          <a:ln/>
        </p:spPr>
      </p:sp>
      <p:sp>
        <p:nvSpPr>
          <p:cNvPr id="2007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Most importantly – apply tourniquets </a:t>
            </a:r>
            <a:r>
              <a:rPr lang="en-US" altLang="en-US" b="1" u="sng" dirty="0">
                <a:latin typeface="Arial" panose="020B0604020202020204" pitchFamily="34" charset="0"/>
              </a:rPr>
              <a:t>ASAP</a:t>
            </a:r>
            <a:r>
              <a:rPr lang="en-US" altLang="en-US" dirty="0">
                <a:latin typeface="Arial" panose="020B0604020202020204" pitchFamily="34" charset="0"/>
              </a:rPr>
              <a:t> when they are needed.</a:t>
            </a:r>
          </a:p>
          <a:p>
            <a:r>
              <a:rPr lang="en-US" altLang="en-US" dirty="0">
                <a:latin typeface="Arial" panose="020B0604020202020204" pitchFamily="34" charset="0"/>
              </a:rPr>
              <a:t>Survival is improved if shock is </a:t>
            </a:r>
            <a:r>
              <a:rPr lang="en-US" altLang="en-US" b="1" i="1" dirty="0">
                <a:latin typeface="Arial" panose="020B0604020202020204" pitchFamily="34" charset="0"/>
              </a:rPr>
              <a:t>prevented.</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46594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Rot="1" noChangeAspect="1" noChangeArrowheads="1" noTextEdit="1"/>
          </p:cNvSpPr>
          <p:nvPr>
            <p:ph type="sldImg"/>
          </p:nvPr>
        </p:nvSpPr>
        <p:spPr>
          <a:ln/>
        </p:spPr>
      </p:sp>
      <p:sp>
        <p:nvSpPr>
          <p:cNvPr id="2027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Remember at the start of the GWOT, we were still losing casualties to extremity hemorrhage.</a:t>
            </a:r>
          </a:p>
          <a:p>
            <a:r>
              <a:rPr lang="en-US" altLang="en-US" dirty="0">
                <a:latin typeface="Arial" panose="020B0604020202020204" pitchFamily="34" charset="0"/>
              </a:rPr>
              <a:t>We</a:t>
            </a:r>
            <a:r>
              <a:rPr lang="ja-JP" altLang="en-US" dirty="0">
                <a:latin typeface="Arial" panose="020B0604020202020204" pitchFamily="34" charset="0"/>
              </a:rPr>
              <a:t>’</a:t>
            </a:r>
            <a:r>
              <a:rPr lang="en-US" altLang="ja-JP" dirty="0">
                <a:latin typeface="Arial" panose="020B0604020202020204" pitchFamily="34" charset="0"/>
              </a:rPr>
              <a:t>re doing much better now.</a:t>
            </a:r>
          </a:p>
          <a:p>
            <a:r>
              <a:rPr lang="en-US" altLang="en-US" dirty="0">
                <a:latin typeface="Arial" panose="020B0604020202020204" pitchFamily="34" charset="0"/>
              </a:rPr>
              <a:t>This study documented 232 LIVES SAVED in this ONE hospital in a ONE-YEAR period.</a:t>
            </a:r>
          </a:p>
          <a:p>
            <a:r>
              <a:rPr lang="en-US" altLang="en-US" dirty="0">
                <a:latin typeface="Arial" panose="020B0604020202020204" pitchFamily="34" charset="0"/>
              </a:rPr>
              <a:t>There were MINIMAL complications from tourniquet use.</a:t>
            </a:r>
          </a:p>
        </p:txBody>
      </p:sp>
    </p:spTree>
    <p:extLst>
      <p:ext uri="{BB962C8B-B14F-4D97-AF65-F5344CB8AC3E}">
        <p14:creationId xmlns:p14="http://schemas.microsoft.com/office/powerpoint/2010/main" val="22911777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ln/>
        </p:spPr>
      </p:sp>
      <p:sp>
        <p:nvSpPr>
          <p:cNvPr id="20685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These are common mistakes made by first responders applying tourniquets.</a:t>
            </a:r>
          </a:p>
        </p:txBody>
      </p:sp>
    </p:spTree>
    <p:extLst>
      <p:ext uri="{BB962C8B-B14F-4D97-AF65-F5344CB8AC3E}">
        <p14:creationId xmlns:p14="http://schemas.microsoft.com/office/powerpoint/2010/main" val="1872443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323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0582B5-4172-4FF4-B9C6-361C5CC755AA}" type="datetime1">
              <a:rPr lang="en-US" altLang="en-US" sz="1200"/>
              <a:pPr eaLnBrk="1" hangingPunct="1"/>
              <a:t>7/24/2018</a:t>
            </a:fld>
            <a:endParaRPr lang="en-US" altLang="en-US" sz="1200" dirty="0"/>
          </a:p>
        </p:txBody>
      </p:sp>
      <p:sp>
        <p:nvSpPr>
          <p:cNvPr id="22323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323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B0D2F8-D124-4989-9041-05F7B9389BA3}" type="slidenum">
              <a:rPr lang="en-US" altLang="en-US" sz="1200"/>
              <a:pPr eaLnBrk="1" hangingPunct="1"/>
              <a:t>74</a:t>
            </a:fld>
            <a:endParaRPr lang="en-US" altLang="en-US" sz="1200" dirty="0"/>
          </a:p>
        </p:txBody>
      </p:sp>
      <p:sp>
        <p:nvSpPr>
          <p:cNvPr id="223237" name="Rectangle 2"/>
          <p:cNvSpPr>
            <a:spLocks noGrp="1" noRot="1" noChangeAspect="1" noChangeArrowheads="1" noTextEdit="1"/>
          </p:cNvSpPr>
          <p:nvPr>
            <p:ph type="sldImg"/>
          </p:nvPr>
        </p:nvSpPr>
        <p:spPr>
          <a:ln/>
        </p:spPr>
      </p:sp>
      <p:sp>
        <p:nvSpPr>
          <p:cNvPr id="2232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Ask questions to cover key points. </a:t>
            </a:r>
          </a:p>
        </p:txBody>
      </p:sp>
    </p:spTree>
    <p:extLst>
      <p:ext uri="{BB962C8B-B14F-4D97-AF65-F5344CB8AC3E}">
        <p14:creationId xmlns:p14="http://schemas.microsoft.com/office/powerpoint/2010/main" val="1841390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528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B354479-0DBD-4F09-847D-22C5FCE3A72C}" type="datetime1">
              <a:rPr lang="en-US" altLang="en-US" sz="1200"/>
              <a:pPr eaLnBrk="1" hangingPunct="1"/>
              <a:t>7/24/2018</a:t>
            </a:fld>
            <a:endParaRPr lang="en-US" altLang="en-US" sz="1200" dirty="0"/>
          </a:p>
        </p:txBody>
      </p:sp>
      <p:sp>
        <p:nvSpPr>
          <p:cNvPr id="22528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528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0C3A1B2-4501-4F83-8EA6-6DF51ED49E54}" type="slidenum">
              <a:rPr lang="en-US" altLang="en-US" sz="1200"/>
              <a:pPr eaLnBrk="1" hangingPunct="1"/>
              <a:t>75</a:t>
            </a:fld>
            <a:endParaRPr lang="en-US" altLang="en-US" sz="1200" dirty="0"/>
          </a:p>
        </p:txBody>
      </p:sp>
      <p:sp>
        <p:nvSpPr>
          <p:cNvPr id="225285" name="Rectangle 2"/>
          <p:cNvSpPr>
            <a:spLocks noGrp="1" noRot="1" noChangeAspect="1" noChangeArrowheads="1" noTextEdit="1"/>
          </p:cNvSpPr>
          <p:nvPr>
            <p:ph type="sldImg"/>
          </p:nvPr>
        </p:nvSpPr>
        <p:spPr>
          <a:ln/>
        </p:spPr>
      </p:sp>
      <p:sp>
        <p:nvSpPr>
          <p:cNvPr id="2252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Ask questions to cover key points.</a:t>
            </a:r>
          </a:p>
        </p:txBody>
      </p:sp>
    </p:spTree>
    <p:extLst>
      <p:ext uri="{BB962C8B-B14F-4D97-AF65-F5344CB8AC3E}">
        <p14:creationId xmlns:p14="http://schemas.microsoft.com/office/powerpoint/2010/main" val="3391861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a:ln/>
        </p:spPr>
      </p:sp>
      <p:sp>
        <p:nvSpPr>
          <p:cNvPr id="2273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22733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733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3C452F4-3647-4B71-B30A-F78568BA3B77}" type="datetime1">
              <a:rPr lang="en-US" altLang="en-US" sz="1200"/>
              <a:pPr eaLnBrk="1" hangingPunct="1"/>
              <a:t>7/24/2018</a:t>
            </a:fld>
            <a:endParaRPr lang="en-US" altLang="en-US" sz="1200" dirty="0"/>
          </a:p>
        </p:txBody>
      </p:sp>
      <p:sp>
        <p:nvSpPr>
          <p:cNvPr id="22733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733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C62525-1F0C-4756-8902-ADB94F3404E2}" type="slidenum">
              <a:rPr lang="en-US" altLang="en-US" sz="1200"/>
              <a:pPr eaLnBrk="1" hangingPunct="1"/>
              <a:t>76</a:t>
            </a:fld>
            <a:endParaRPr lang="en-US" altLang="en-US" sz="1200" dirty="0"/>
          </a:p>
        </p:txBody>
      </p:sp>
    </p:spTree>
    <p:extLst>
      <p:ext uri="{BB962C8B-B14F-4D97-AF65-F5344CB8AC3E}">
        <p14:creationId xmlns:p14="http://schemas.microsoft.com/office/powerpoint/2010/main" val="34248972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a:t>
            </a:r>
            <a:r>
              <a:rPr lang="ja-JP" altLang="en-US">
                <a:latin typeface="Arial" panose="020B0604020202020204" pitchFamily="34" charset="0"/>
              </a:rPr>
              <a:t>’</a:t>
            </a:r>
            <a:r>
              <a:rPr lang="en-US" altLang="ja-JP" dirty="0">
                <a:latin typeface="Arial" panose="020B0604020202020204" pitchFamily="34" charset="0"/>
              </a:rPr>
              <a:t>s consider a scenario commonly encountered in Iraq and Afghanistan.</a:t>
            </a:r>
          </a:p>
          <a:p>
            <a:r>
              <a:rPr lang="en-US" altLang="en-US" dirty="0">
                <a:latin typeface="Arial" panose="020B0604020202020204" pitchFamily="34" charset="0"/>
              </a:rPr>
              <a:t>Improvised Explosive Devices (IEDs) are a very common cause of injury in these two theaters.</a:t>
            </a:r>
          </a:p>
        </p:txBody>
      </p:sp>
      <p:sp>
        <p:nvSpPr>
          <p:cNvPr id="2314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98B3DA3-C418-424B-9D68-2DFD491B8992}" type="slidenum">
              <a:rPr lang="en-US" altLang="en-US" sz="1200"/>
              <a:pPr eaLnBrk="1" hangingPunct="1"/>
              <a:t>77</a:t>
            </a:fld>
            <a:endParaRPr lang="en-US" altLang="en-US" sz="1200" dirty="0"/>
          </a:p>
        </p:txBody>
      </p:sp>
    </p:spTree>
    <p:extLst>
      <p:ext uri="{BB962C8B-B14F-4D97-AF65-F5344CB8AC3E}">
        <p14:creationId xmlns:p14="http://schemas.microsoft.com/office/powerpoint/2010/main" val="19411857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a:ln/>
        </p:spPr>
      </p:sp>
      <p:sp>
        <p:nvSpPr>
          <p:cNvPr id="233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the action sequence.</a:t>
            </a:r>
          </a:p>
        </p:txBody>
      </p:sp>
      <p:sp>
        <p:nvSpPr>
          <p:cNvPr id="233475"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3476"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9CA56B0-4DFC-4519-AEEA-95261BA36440}" type="datetime1">
              <a:rPr lang="en-US" altLang="en-US" sz="1200"/>
              <a:pPr eaLnBrk="1" hangingPunct="1"/>
              <a:t>7/24/2018</a:t>
            </a:fld>
            <a:endParaRPr lang="en-US" altLang="en-US" sz="1200" dirty="0"/>
          </a:p>
        </p:txBody>
      </p:sp>
      <p:sp>
        <p:nvSpPr>
          <p:cNvPr id="233477"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3478"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4CEDC7-010B-46D3-8E34-4093485520EA}" type="slidenum">
              <a:rPr lang="en-US" altLang="en-US" sz="1200"/>
              <a:pPr eaLnBrk="1" hangingPunct="1"/>
              <a:t>78</a:t>
            </a:fld>
            <a:endParaRPr lang="en-US" altLang="en-US" sz="1200" dirty="0"/>
          </a:p>
        </p:txBody>
      </p:sp>
    </p:spTree>
    <p:extLst>
      <p:ext uri="{BB962C8B-B14F-4D97-AF65-F5344CB8AC3E}">
        <p14:creationId xmlns:p14="http://schemas.microsoft.com/office/powerpoint/2010/main" val="4196511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a:ln/>
        </p:spPr>
      </p:sp>
      <p:sp>
        <p:nvSpPr>
          <p:cNvPr id="235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the action sequence.</a:t>
            </a:r>
          </a:p>
        </p:txBody>
      </p:sp>
      <p:sp>
        <p:nvSpPr>
          <p:cNvPr id="235523"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5524"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F087CB-2903-4025-8DF1-16C040086CBB}" type="datetime1">
              <a:rPr lang="en-US" altLang="en-US" sz="1200"/>
              <a:pPr eaLnBrk="1" hangingPunct="1"/>
              <a:t>7/24/2018</a:t>
            </a:fld>
            <a:endParaRPr lang="en-US" altLang="en-US" sz="1200" dirty="0"/>
          </a:p>
        </p:txBody>
      </p:sp>
      <p:sp>
        <p:nvSpPr>
          <p:cNvPr id="235525"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5526"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718800-76DD-4BF7-B72E-DC0C83E44773}" type="slidenum">
              <a:rPr lang="en-US" altLang="en-US" sz="1200"/>
              <a:pPr eaLnBrk="1" hangingPunct="1"/>
              <a:t>79</a:t>
            </a:fld>
            <a:endParaRPr lang="en-US" altLang="en-US" sz="1200" dirty="0"/>
          </a:p>
        </p:txBody>
      </p:sp>
    </p:spTree>
    <p:extLst>
      <p:ext uri="{BB962C8B-B14F-4D97-AF65-F5344CB8AC3E}">
        <p14:creationId xmlns:p14="http://schemas.microsoft.com/office/powerpoint/2010/main" val="1602211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the hospital, the casualty </a:t>
            </a:r>
            <a:r>
              <a:rPr lang="en-US" altLang="en-US" b="1" dirty="0">
                <a:latin typeface="Arial" panose="020B0604020202020204" pitchFamily="34" charset="0"/>
              </a:rPr>
              <a:t>IS</a:t>
            </a:r>
            <a:r>
              <a:rPr lang="en-US" altLang="en-US" dirty="0">
                <a:latin typeface="Arial" panose="020B0604020202020204" pitchFamily="34" charset="0"/>
              </a:rPr>
              <a:t> the mission. </a:t>
            </a:r>
          </a:p>
          <a:p>
            <a:r>
              <a:rPr lang="en-US" altLang="en-US" dirty="0">
                <a:latin typeface="Arial" panose="020B0604020202020204" pitchFamily="34" charset="0"/>
              </a:rPr>
              <a:t>In TCCC, you have the casualty </a:t>
            </a:r>
            <a:r>
              <a:rPr lang="en-US" altLang="en-US" b="1" dirty="0">
                <a:latin typeface="Arial" panose="020B0604020202020204" pitchFamily="34" charset="0"/>
              </a:rPr>
              <a:t>AND</a:t>
            </a:r>
            <a:r>
              <a:rPr lang="en-US" altLang="en-US" dirty="0">
                <a:latin typeface="Arial" panose="020B0604020202020204" pitchFamily="34" charset="0"/>
              </a:rPr>
              <a:t> the mission.</a:t>
            </a:r>
          </a:p>
        </p:txBody>
      </p:sp>
    </p:spTree>
    <p:extLst>
      <p:ext uri="{BB962C8B-B14F-4D97-AF65-F5344CB8AC3E}">
        <p14:creationId xmlns:p14="http://schemas.microsoft.com/office/powerpoint/2010/main" val="12371082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noTextEdit="1"/>
          </p:cNvSpPr>
          <p:nvPr>
            <p:ph type="sldImg"/>
          </p:nvPr>
        </p:nvSpPr>
        <p:spPr>
          <a:ln/>
        </p:spPr>
      </p:sp>
      <p:sp>
        <p:nvSpPr>
          <p:cNvPr id="237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the action sequence.</a:t>
            </a:r>
          </a:p>
        </p:txBody>
      </p:sp>
      <p:sp>
        <p:nvSpPr>
          <p:cNvPr id="23757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757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39DB79C-FD13-4208-A301-D79AC5FA674B}" type="datetime1">
              <a:rPr lang="en-US" altLang="en-US" sz="1200"/>
              <a:pPr eaLnBrk="1" hangingPunct="1"/>
              <a:t>7/24/2018</a:t>
            </a:fld>
            <a:endParaRPr lang="en-US" altLang="en-US" sz="1200" dirty="0"/>
          </a:p>
        </p:txBody>
      </p:sp>
      <p:sp>
        <p:nvSpPr>
          <p:cNvPr id="23757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757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7AF2DD2-BD97-4ED8-AE1E-552B90455CF3}" type="slidenum">
              <a:rPr lang="en-US" altLang="en-US" sz="1200"/>
              <a:pPr eaLnBrk="1" hangingPunct="1"/>
              <a:t>80</a:t>
            </a:fld>
            <a:endParaRPr lang="en-US" altLang="en-US" sz="1200" dirty="0"/>
          </a:p>
        </p:txBody>
      </p:sp>
    </p:spTree>
    <p:extLst>
      <p:ext uri="{BB962C8B-B14F-4D97-AF65-F5344CB8AC3E}">
        <p14:creationId xmlns:p14="http://schemas.microsoft.com/office/powerpoint/2010/main" val="11406608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noTextEdit="1"/>
          </p:cNvSpPr>
          <p:nvPr>
            <p:ph type="sldImg"/>
          </p:nvPr>
        </p:nvSpPr>
        <p:spPr>
          <a:ln/>
        </p:spPr>
      </p:sp>
      <p:sp>
        <p:nvSpPr>
          <p:cNvPr id="239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the action sequence.</a:t>
            </a:r>
          </a:p>
          <a:p>
            <a:pPr eaLnBrk="1" hangingPunct="1"/>
            <a:r>
              <a:rPr lang="en-US" altLang="en-US" dirty="0">
                <a:latin typeface="Arial" panose="020B0604020202020204" pitchFamily="34" charset="0"/>
              </a:rPr>
              <a:t>Ask individuals in the audience to answer the questions.</a:t>
            </a:r>
          </a:p>
        </p:txBody>
      </p:sp>
      <p:sp>
        <p:nvSpPr>
          <p:cNvPr id="23961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962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F534306-624B-4215-A31B-575CC3FFFC70}" type="datetime1">
              <a:rPr lang="en-US" altLang="en-US" sz="1200"/>
              <a:pPr eaLnBrk="1" hangingPunct="1"/>
              <a:t>7/24/2018</a:t>
            </a:fld>
            <a:endParaRPr lang="en-US" altLang="en-US" sz="1200" dirty="0"/>
          </a:p>
        </p:txBody>
      </p:sp>
      <p:sp>
        <p:nvSpPr>
          <p:cNvPr id="23962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962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163F9D9-7909-46F7-ADD6-BE733FB505D3}" type="slidenum">
              <a:rPr lang="en-US" altLang="en-US" sz="1200"/>
              <a:pPr eaLnBrk="1" hangingPunct="1"/>
              <a:t>81</a:t>
            </a:fld>
            <a:endParaRPr lang="en-US" altLang="en-US" sz="1200" dirty="0"/>
          </a:p>
        </p:txBody>
      </p:sp>
    </p:spTree>
    <p:extLst>
      <p:ext uri="{BB962C8B-B14F-4D97-AF65-F5344CB8AC3E}">
        <p14:creationId xmlns:p14="http://schemas.microsoft.com/office/powerpoint/2010/main" val="9310447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p:nvPr>
        </p:nvSpPr>
        <p:spPr>
          <a:ln/>
        </p:spPr>
      </p:sp>
      <p:sp>
        <p:nvSpPr>
          <p:cNvPr id="2416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the action sequence.</a:t>
            </a:r>
          </a:p>
          <a:p>
            <a:pPr eaLnBrk="1" hangingPunct="1"/>
            <a:r>
              <a:rPr lang="en-US" altLang="en-US" dirty="0">
                <a:latin typeface="Arial" panose="020B0604020202020204" pitchFamily="34" charset="0"/>
              </a:rPr>
              <a:t>Ask individuals in the audience to answer the questions.</a:t>
            </a:r>
          </a:p>
          <a:p>
            <a:pPr eaLnBrk="1" hangingPunct="1"/>
            <a:endParaRPr lang="en-US" altLang="en-US" dirty="0">
              <a:latin typeface="Arial" panose="020B0604020202020204" pitchFamily="34" charset="0"/>
            </a:endParaRPr>
          </a:p>
        </p:txBody>
      </p:sp>
      <p:sp>
        <p:nvSpPr>
          <p:cNvPr id="241667"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41668"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D2D72DB-6C89-4A27-8093-7038B8D1003D}" type="datetime1">
              <a:rPr lang="en-US" altLang="en-US" sz="1200"/>
              <a:pPr eaLnBrk="1" hangingPunct="1"/>
              <a:t>7/24/2018</a:t>
            </a:fld>
            <a:endParaRPr lang="en-US" altLang="en-US" sz="1200" dirty="0"/>
          </a:p>
        </p:txBody>
      </p:sp>
      <p:sp>
        <p:nvSpPr>
          <p:cNvPr id="241669"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41670"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8F48E9C-A1E2-47F2-9448-DF287B02A85E}" type="slidenum">
              <a:rPr lang="en-US" altLang="en-US" sz="1200"/>
              <a:pPr eaLnBrk="1" hangingPunct="1"/>
              <a:t>82</a:t>
            </a:fld>
            <a:endParaRPr lang="en-US" altLang="en-US" sz="1200" dirty="0"/>
          </a:p>
        </p:txBody>
      </p:sp>
    </p:spTree>
    <p:extLst>
      <p:ext uri="{BB962C8B-B14F-4D97-AF65-F5344CB8AC3E}">
        <p14:creationId xmlns:p14="http://schemas.microsoft.com/office/powerpoint/2010/main" val="6472123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4371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0F7C81B-D6EC-4A39-A0CF-1FFBA2BAB15C}" type="datetime1">
              <a:rPr lang="en-US" altLang="en-US" sz="1200"/>
              <a:pPr eaLnBrk="1" hangingPunct="1"/>
              <a:t>7/24/2018</a:t>
            </a:fld>
            <a:endParaRPr lang="en-US" altLang="en-US" sz="1200" dirty="0"/>
          </a:p>
        </p:txBody>
      </p:sp>
      <p:sp>
        <p:nvSpPr>
          <p:cNvPr id="24371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4371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E8C5C4-01C7-4349-A71F-2BDD8A349BED}" type="slidenum">
              <a:rPr lang="en-US" altLang="en-US" sz="1200"/>
              <a:pPr eaLnBrk="1" hangingPunct="1"/>
              <a:t>83</a:t>
            </a:fld>
            <a:endParaRPr lang="en-US" altLang="en-US" sz="1200" dirty="0"/>
          </a:p>
        </p:txBody>
      </p:sp>
      <p:sp>
        <p:nvSpPr>
          <p:cNvPr id="243717" name="Rectangle 2"/>
          <p:cNvSpPr>
            <a:spLocks noGrp="1" noRot="1" noChangeAspect="1" noChangeArrowheads="1" noTextEdit="1"/>
          </p:cNvSpPr>
          <p:nvPr>
            <p:ph type="sldImg"/>
          </p:nvPr>
        </p:nvSpPr>
        <p:spPr>
          <a:ln/>
        </p:spPr>
      </p:sp>
      <p:sp>
        <p:nvSpPr>
          <p:cNvPr id="2437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scenario will be continued in Tactical Field Care.</a:t>
            </a:r>
          </a:p>
        </p:txBody>
      </p:sp>
    </p:spTree>
    <p:extLst>
      <p:ext uri="{BB962C8B-B14F-4D97-AF65-F5344CB8AC3E}">
        <p14:creationId xmlns:p14="http://schemas.microsoft.com/office/powerpoint/2010/main" val="231685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noTextEdit="1"/>
          </p:cNvSpPr>
          <p:nvPr>
            <p:ph type="sldImg"/>
          </p:nvPr>
        </p:nvSpPr>
        <p:spPr>
          <a:ln/>
        </p:spPr>
      </p:sp>
      <p:sp>
        <p:nvSpPr>
          <p:cNvPr id="2129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For practicals:</a:t>
            </a:r>
          </a:p>
          <a:p>
            <a:r>
              <a:rPr lang="en-US" altLang="en-US" dirty="0">
                <a:latin typeface="Arial" panose="020B0604020202020204" pitchFamily="34" charset="0"/>
              </a:rPr>
              <a:t>Break up into small groups of 6 or fewer students per instructor.</a:t>
            </a:r>
          </a:p>
          <a:p>
            <a:r>
              <a:rPr lang="en-US" altLang="en-US" dirty="0">
                <a:latin typeface="Arial" panose="020B0604020202020204" pitchFamily="34" charset="0"/>
              </a:rPr>
              <a:t>Use the skill sheet for the tourniquet you are teaching.</a:t>
            </a:r>
          </a:p>
        </p:txBody>
      </p:sp>
    </p:spTree>
    <p:extLst>
      <p:ext uri="{BB962C8B-B14F-4D97-AF65-F5344CB8AC3E}">
        <p14:creationId xmlns:p14="http://schemas.microsoft.com/office/powerpoint/2010/main" val="224272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a:t>
            </a:r>
            <a:r>
              <a:rPr lang="ja-JP" altLang="en-US">
                <a:latin typeface="Arial" panose="020B0604020202020204" pitchFamily="34" charset="0"/>
              </a:rPr>
              <a:t>’</a:t>
            </a:r>
            <a:r>
              <a:rPr lang="en-US" altLang="ja-JP" dirty="0">
                <a:latin typeface="Arial" panose="020B0604020202020204" pitchFamily="34" charset="0"/>
              </a:rPr>
              <a:t>s examine a scenario from this book by ADM McRaven. The scenarios in this book are all Special Ops, but the PRINCIPLES discussed apply to all combat units.</a:t>
            </a:r>
            <a:endParaRPr lang="en-US" altLang="en-US" dirty="0">
              <a:latin typeface="Arial" panose="020B0604020202020204" pitchFamily="34" charset="0"/>
            </a:endParaRPr>
          </a:p>
        </p:txBody>
      </p:sp>
    </p:spTree>
    <p:extLst>
      <p:ext uri="{BB962C8B-B14F-4D97-AF65-F5344CB8AC3E}">
        <p14:creationId xmlns:p14="http://schemas.microsoft.com/office/powerpoint/2010/main" val="806645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9"/>
          <p:cNvSpPr>
            <a:spLocks noGrp="1"/>
          </p:cNvSpPr>
          <p:nvPr>
            <p:ph type="sldNum" sz="quarter" idx="12"/>
          </p:nvPr>
        </p:nvSpPr>
        <p:spPr/>
        <p:txBody>
          <a:bodyPr/>
          <a:lstStyle>
            <a:lvl1pPr>
              <a:defRPr/>
            </a:lvl1pPr>
          </a:lstStyle>
          <a:p>
            <a:fld id="{8A0CCA69-6806-4672-9CE0-87896FC7FDF6}" type="slidenum">
              <a:rPr lang="en-US" altLang="en-US"/>
              <a:pPr/>
              <a:t>‹#›</a:t>
            </a:fld>
            <a:endParaRPr lang="en-US" altLang="en-US" dirty="0"/>
          </a:p>
        </p:txBody>
      </p:sp>
    </p:spTree>
    <p:extLst>
      <p:ext uri="{BB962C8B-B14F-4D97-AF65-F5344CB8AC3E}">
        <p14:creationId xmlns:p14="http://schemas.microsoft.com/office/powerpoint/2010/main" val="5149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fld id="{1CF3363B-96B5-4464-BF23-42285E2FD28E}" type="slidenum">
              <a:rPr lang="en-US" altLang="en-US"/>
              <a:pPr/>
              <a:t>‹#›</a:t>
            </a:fld>
            <a:endParaRPr lang="en-US" altLang="en-US" dirty="0"/>
          </a:p>
        </p:txBody>
      </p:sp>
    </p:spTree>
    <p:extLst>
      <p:ext uri="{BB962C8B-B14F-4D97-AF65-F5344CB8AC3E}">
        <p14:creationId xmlns:p14="http://schemas.microsoft.com/office/powerpoint/2010/main" val="9774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656DC53-0DBC-4448-9407-B10C782EF49D}" type="slidenum">
              <a:rPr lang="en-US" altLang="en-US"/>
              <a:pPr/>
              <a:t>‹#›</a:t>
            </a:fld>
            <a:endParaRPr lang="en-US" altLang="en-US" dirty="0"/>
          </a:p>
        </p:txBody>
      </p:sp>
    </p:spTree>
    <p:extLst>
      <p:ext uri="{BB962C8B-B14F-4D97-AF65-F5344CB8AC3E}">
        <p14:creationId xmlns:p14="http://schemas.microsoft.com/office/powerpoint/2010/main" val="2311346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8E5EEEB2-67D0-484F-B47B-519B44F7E911}" type="slidenum">
              <a:rPr lang="en-US" altLang="en-US"/>
              <a:pPr/>
              <a:t>‹#›</a:t>
            </a:fld>
            <a:endParaRPr lang="en-US" altLang="en-US" dirty="0"/>
          </a:p>
        </p:txBody>
      </p:sp>
    </p:spTree>
    <p:extLst>
      <p:ext uri="{BB962C8B-B14F-4D97-AF65-F5344CB8AC3E}">
        <p14:creationId xmlns:p14="http://schemas.microsoft.com/office/powerpoint/2010/main" val="429184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fld id="{4C28BF39-588F-4826-A7E8-62F14B313809}" type="slidenum">
              <a:rPr lang="en-US" altLang="en-US"/>
              <a:pPr/>
              <a:t>‹#›</a:t>
            </a:fld>
            <a:endParaRPr lang="en-US" altLang="en-US" dirty="0"/>
          </a:p>
        </p:txBody>
      </p:sp>
    </p:spTree>
    <p:extLst>
      <p:ext uri="{BB962C8B-B14F-4D97-AF65-F5344CB8AC3E}">
        <p14:creationId xmlns:p14="http://schemas.microsoft.com/office/powerpoint/2010/main" val="104157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fld id="{5B0D57D4-1277-4B79-8A3F-A0B2D31748E0}" type="slidenum">
              <a:rPr lang="en-US" altLang="en-US"/>
              <a:pPr/>
              <a:t>‹#›</a:t>
            </a:fld>
            <a:endParaRPr lang="en-US" altLang="en-US" dirty="0"/>
          </a:p>
        </p:txBody>
      </p:sp>
    </p:spTree>
    <p:extLst>
      <p:ext uri="{BB962C8B-B14F-4D97-AF65-F5344CB8AC3E}">
        <p14:creationId xmlns:p14="http://schemas.microsoft.com/office/powerpoint/2010/main" val="323243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fld id="{33F0C547-5CB5-4E80-AC6C-CE3FB832801B}" type="slidenum">
              <a:rPr lang="en-US" altLang="en-US"/>
              <a:pPr/>
              <a:t>‹#›</a:t>
            </a:fld>
            <a:endParaRPr lang="en-US" altLang="en-US" dirty="0"/>
          </a:p>
        </p:txBody>
      </p:sp>
    </p:spTree>
    <p:extLst>
      <p:ext uri="{BB962C8B-B14F-4D97-AF65-F5344CB8AC3E}">
        <p14:creationId xmlns:p14="http://schemas.microsoft.com/office/powerpoint/2010/main" val="266919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fld id="{76B587B3-7A53-4078-8E75-F0055CF09DD0}" type="slidenum">
              <a:rPr lang="en-US" altLang="en-US"/>
              <a:pPr/>
              <a:t>‹#›</a:t>
            </a:fld>
            <a:endParaRPr lang="en-US" altLang="en-US" dirty="0"/>
          </a:p>
        </p:txBody>
      </p:sp>
    </p:spTree>
    <p:extLst>
      <p:ext uri="{BB962C8B-B14F-4D97-AF65-F5344CB8AC3E}">
        <p14:creationId xmlns:p14="http://schemas.microsoft.com/office/powerpoint/2010/main" val="182622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fld id="{8CDE12C6-617E-43EC-8429-CF4B586FFAC4}" type="slidenum">
              <a:rPr lang="en-US" altLang="en-US"/>
              <a:pPr/>
              <a:t>‹#›</a:t>
            </a:fld>
            <a:endParaRPr lang="en-US" altLang="en-US" dirty="0"/>
          </a:p>
        </p:txBody>
      </p:sp>
    </p:spTree>
    <p:extLst>
      <p:ext uri="{BB962C8B-B14F-4D97-AF65-F5344CB8AC3E}">
        <p14:creationId xmlns:p14="http://schemas.microsoft.com/office/powerpoint/2010/main" val="266792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fld id="{DE01C2C8-72C6-4BD4-B88A-D7B9A51F4F03}" type="slidenum">
              <a:rPr lang="en-US" altLang="en-US"/>
              <a:pPr/>
              <a:t>‹#›</a:t>
            </a:fld>
            <a:endParaRPr lang="en-US" altLang="en-US" dirty="0"/>
          </a:p>
        </p:txBody>
      </p:sp>
    </p:spTree>
    <p:extLst>
      <p:ext uri="{BB962C8B-B14F-4D97-AF65-F5344CB8AC3E}">
        <p14:creationId xmlns:p14="http://schemas.microsoft.com/office/powerpoint/2010/main" val="357983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4E88BFEF-843F-4B22-8DB0-7D5E359A30FD}" type="slidenum">
              <a:rPr lang="en-US" altLang="en-US"/>
              <a:pPr/>
              <a:t>‹#›</a:t>
            </a:fld>
            <a:endParaRPr lang="en-US" altLang="en-US" dirty="0"/>
          </a:p>
        </p:txBody>
      </p:sp>
    </p:spTree>
    <p:extLst>
      <p:ext uri="{BB962C8B-B14F-4D97-AF65-F5344CB8AC3E}">
        <p14:creationId xmlns:p14="http://schemas.microsoft.com/office/powerpoint/2010/main" val="4562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fld id="{6ACBE4F7-4D1F-4213-9F5F-9537CC45A640}" type="slidenum">
              <a:rPr lang="en-US" altLang="en-US"/>
              <a:pPr/>
              <a:t>‹#›</a:t>
            </a:fld>
            <a:endParaRPr lang="en-US" altLang="en-US" dirty="0"/>
          </a:p>
        </p:txBody>
      </p:sp>
    </p:spTree>
    <p:extLst>
      <p:ext uri="{BB962C8B-B14F-4D97-AF65-F5344CB8AC3E}">
        <p14:creationId xmlns:p14="http://schemas.microsoft.com/office/powerpoint/2010/main" val="365361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fld id="{2C6C0A02-21A9-4D48-B184-6DB4F9F30193}" type="slidenum">
              <a:rPr lang="en-US" altLang="en-US"/>
              <a:pPr/>
              <a:t>‹#›</a:t>
            </a:fld>
            <a:endParaRPr lang="en-US" altLang="en-US" dirty="0"/>
          </a:p>
        </p:txBody>
      </p:sp>
    </p:spTree>
    <p:extLst>
      <p:ext uri="{BB962C8B-B14F-4D97-AF65-F5344CB8AC3E}">
        <p14:creationId xmlns:p14="http://schemas.microsoft.com/office/powerpoint/2010/main" val="2756449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9045" y="87764"/>
            <a:ext cx="1524000" cy="1574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latin typeface="Times New Roman" panose="02020603050405020304" pitchFamily="18" charset="0"/>
                <a:cs typeface="Times New Roman" panose="02020603050405020304" pitchFamily="18" charset="0"/>
              </a:defRPr>
            </a:lvl1pPr>
          </a:lstStyle>
          <a:p>
            <a:fld id="{4D16ADF4-3EF2-4CB7-9F6B-07A1D06A0229}"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641"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42" r:id="rId11"/>
    <p:sldLayoutId id="2147484643" r:id="rId12"/>
    <p:sldLayoutId id="2147484644" r:id="rId13"/>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7.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8.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9.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0.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p:cNvSpPr>
          <p:nvPr>
            <p:ph type="ctrTitle"/>
          </p:nvPr>
        </p:nvSpPr>
        <p:spPr>
          <a:xfrm>
            <a:off x="-9755" y="-1"/>
            <a:ext cx="9144000" cy="2622495"/>
          </a:xfrm>
        </p:spPr>
        <p:txBody>
          <a:bodyPr/>
          <a:lstStyle/>
          <a:p>
            <a:pPr eaLnBrk="1" hangingPunct="1"/>
            <a:r>
              <a:rPr lang="en-US" altLang="en-US" sz="2800" dirty="0"/>
              <a:t>Tactical Combat Casualty Care for Medical Personnel</a:t>
            </a:r>
            <a:br>
              <a:rPr lang="en-US" altLang="en-US" sz="2800" dirty="0"/>
            </a:br>
            <a:r>
              <a:rPr lang="en-US" altLang="en-US" sz="2800" dirty="0"/>
              <a:t>August 2018</a:t>
            </a:r>
            <a:br>
              <a:rPr lang="en-US" altLang="en-US" sz="2800" dirty="0"/>
            </a:br>
            <a:br>
              <a:rPr lang="en-US" altLang="en-US" sz="2800" dirty="0"/>
            </a:br>
            <a:r>
              <a:rPr lang="en-US" altLang="en-US" sz="2400" dirty="0"/>
              <a:t>(Based on TCCC-MP Guidelines </a:t>
            </a:r>
            <a:r>
              <a:rPr lang="en-US" sz="2400" dirty="0"/>
              <a:t>180801</a:t>
            </a:r>
            <a:r>
              <a:rPr lang="en-US" altLang="en-US" sz="2400" dirty="0"/>
              <a:t>)</a:t>
            </a:r>
          </a:p>
        </p:txBody>
      </p:sp>
      <p:sp>
        <p:nvSpPr>
          <p:cNvPr id="62466" name="Rectangle 3"/>
          <p:cNvSpPr>
            <a:spLocks noGrp="1"/>
          </p:cNvSpPr>
          <p:nvPr>
            <p:ph type="subTitle" idx="1"/>
          </p:nvPr>
        </p:nvSpPr>
        <p:spPr>
          <a:xfrm>
            <a:off x="1219200" y="5703888"/>
            <a:ext cx="6400800" cy="1066800"/>
          </a:xfrm>
        </p:spPr>
        <p:txBody>
          <a:bodyPr/>
          <a:lstStyle/>
          <a:p>
            <a:pPr eaLnBrk="1" hangingPunct="1"/>
            <a:r>
              <a:rPr lang="en-US" altLang="en-US" sz="5400" dirty="0"/>
              <a:t> </a:t>
            </a:r>
            <a:r>
              <a:rPr lang="en-US" altLang="en-US" sz="4800" b="1" dirty="0"/>
              <a:t>Care Under Fire</a:t>
            </a:r>
          </a:p>
        </p:txBody>
      </p:sp>
      <p:pic>
        <p:nvPicPr>
          <p:cNvPr id="62467" name="Picture 7" descr="TCCC Logo 091104 (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015" y="2622495"/>
            <a:ext cx="2842657" cy="2862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78850" name="Rectangle 3"/>
          <p:cNvSpPr>
            <a:spLocks noGrp="1"/>
          </p:cNvSpPr>
          <p:nvPr>
            <p:ph idx="1"/>
          </p:nvPr>
        </p:nvSpPr>
        <p:spPr>
          <a:xfrm>
            <a:off x="539475" y="1969610"/>
            <a:ext cx="7772400" cy="4114800"/>
          </a:xfrm>
        </p:spPr>
        <p:txBody>
          <a:bodyPr/>
          <a:lstStyle/>
          <a:p>
            <a:pPr eaLnBrk="1" hangingPunct="1"/>
            <a:r>
              <a:rPr lang="en-US" altLang="en-US" b="1" dirty="0"/>
              <a:t>27 June 1976</a:t>
            </a:r>
          </a:p>
          <a:p>
            <a:pPr eaLnBrk="1" hangingPunct="1"/>
            <a:r>
              <a:rPr lang="en-US" altLang="en-US" b="1" dirty="0"/>
              <a:t>Air France Flight 139 hijacked</a:t>
            </a:r>
          </a:p>
          <a:p>
            <a:pPr eaLnBrk="1" hangingPunct="1"/>
            <a:r>
              <a:rPr lang="en-US" altLang="en-US" b="1" dirty="0"/>
              <a:t>Flown to Entebbe (Uganda)</a:t>
            </a:r>
          </a:p>
          <a:p>
            <a:pPr eaLnBrk="1" hangingPunct="1"/>
            <a:r>
              <a:rPr lang="en-US" altLang="en-US" b="1" dirty="0"/>
              <a:t>106 hostages held in Old Terminal at airport</a:t>
            </a:r>
          </a:p>
          <a:p>
            <a:pPr eaLnBrk="1" hangingPunct="1"/>
            <a:r>
              <a:rPr lang="en-US" altLang="en-US" b="1" dirty="0"/>
              <a:t>7 terrorists guarding hostages</a:t>
            </a:r>
          </a:p>
          <a:p>
            <a:pPr eaLnBrk="1" hangingPunct="1"/>
            <a:r>
              <a:rPr lang="en-US" altLang="en-US" b="1" dirty="0"/>
              <a:t>100 Ugandan troops perimeter security</a:t>
            </a:r>
          </a:p>
          <a:p>
            <a:pPr eaLnBrk="1" hangingPunct="1"/>
            <a:r>
              <a:rPr lang="en-US" altLang="en-US" b="1" dirty="0"/>
              <a:t>Israeli commando rescue planned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80898" name="Rectangle 3"/>
          <p:cNvSpPr>
            <a:spLocks noGrp="1"/>
          </p:cNvSpPr>
          <p:nvPr>
            <p:ph idx="1"/>
          </p:nvPr>
        </p:nvSpPr>
        <p:spPr>
          <a:xfrm>
            <a:off x="577880" y="1964145"/>
            <a:ext cx="7772400" cy="4114800"/>
          </a:xfrm>
        </p:spPr>
        <p:txBody>
          <a:bodyPr/>
          <a:lstStyle/>
          <a:p>
            <a:pPr eaLnBrk="1" hangingPunct="1">
              <a:lnSpc>
                <a:spcPct val="80000"/>
              </a:lnSpc>
              <a:buFont typeface="Arial" panose="020B0604020202020204" pitchFamily="34" charset="0"/>
              <a:buNone/>
            </a:pPr>
            <a:r>
              <a:rPr lang="en-US" altLang="en-US" b="1" dirty="0"/>
              <a:t>Rescue 4 July 1976</a:t>
            </a:r>
          </a:p>
          <a:p>
            <a:pPr eaLnBrk="1" hangingPunct="1">
              <a:lnSpc>
                <a:spcPct val="80000"/>
              </a:lnSpc>
            </a:pPr>
            <a:r>
              <a:rPr lang="en-US" altLang="en-US" b="1" dirty="0"/>
              <a:t>Exit from C-130 in a Mercedes and 2 Land Rovers to mimic the mode of travel of Idi Amin – the Ugandan dictator at the time.</a:t>
            </a:r>
          </a:p>
          <a:p>
            <a:pPr eaLnBrk="1" hangingPunct="1">
              <a:lnSpc>
                <a:spcPct val="80000"/>
              </a:lnSpc>
            </a:pPr>
            <a:r>
              <a:rPr lang="en-US" altLang="en-US" b="1" dirty="0"/>
              <a:t>Israeli commandos were dressed as Ugandan soldiers.</a:t>
            </a:r>
          </a:p>
          <a:p>
            <a:pPr eaLnBrk="1" hangingPunct="1">
              <a:lnSpc>
                <a:spcPct val="80000"/>
              </a:lnSpc>
            </a:pPr>
            <a:r>
              <a:rPr lang="en-US" altLang="en-US" b="1" dirty="0"/>
              <a:t>Drove up to the terminal - shot the Ugandan sentry.</a:t>
            </a:r>
          </a:p>
          <a:p>
            <a:pPr eaLnBrk="1" hangingPunct="1">
              <a:lnSpc>
                <a:spcPct val="80000"/>
              </a:lnSpc>
            </a:pPr>
            <a:r>
              <a:rPr lang="en-US" altLang="en-US" b="1" dirty="0"/>
              <a:t>Assaulted the terminal through 3 doors.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pPr eaLnBrk="1" hangingPunct="1">
              <a:buClr>
                <a:schemeClr val="tx1"/>
              </a:buClr>
              <a:buFont typeface="Wingdings" panose="05000000000000000000" pitchFamily="2" charset="2"/>
              <a:buChar char="Ø"/>
            </a:pPr>
            <a:endParaRPr lang="en-US" altLang="en-US" dirty="0"/>
          </a:p>
        </p:txBody>
      </p:sp>
      <p:sp>
        <p:nvSpPr>
          <p:cNvPr id="82946" name="Rectangle 3"/>
          <p:cNvSpPr>
            <a:spLocks noGrp="1"/>
          </p:cNvSpPr>
          <p:nvPr>
            <p:ph idx="1"/>
          </p:nvPr>
        </p:nvSpPr>
        <p:spPr/>
        <p:txBody>
          <a:bodyPr/>
          <a:lstStyle/>
          <a:p>
            <a:pPr eaLnBrk="1" hangingPunct="1"/>
            <a:endParaRPr lang="en-US" altLang="en-US" dirty="0"/>
          </a:p>
        </p:txBody>
      </p:sp>
      <p:pic>
        <p:nvPicPr>
          <p:cNvPr id="82947" name="Picture 4" descr="Entebbe01"/>
          <p:cNvPicPr>
            <a:picLocks noChangeAspect="1" noChangeArrowheads="1"/>
          </p:cNvPicPr>
          <p:nvPr/>
        </p:nvPicPr>
        <p:blipFill>
          <a:blip r:embed="rId3" cstate="print">
            <a:lum bright="36000" contrast="1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a:xfrm>
            <a:off x="148776" y="58056"/>
            <a:ext cx="9372600" cy="1524000"/>
          </a:xfrm>
        </p:spPr>
        <p:txBody>
          <a:bodyPr/>
          <a:lstStyle/>
          <a:p>
            <a:pPr eaLnBrk="1" hangingPunct="1">
              <a:buClr>
                <a:schemeClr val="tx1"/>
              </a:buClr>
              <a:buFont typeface="Wingdings" panose="05000000000000000000" pitchFamily="2" charset="2"/>
              <a:buNone/>
            </a:pPr>
            <a:r>
              <a:rPr lang="en-US" altLang="en-US" sz="5400" b="1" dirty="0"/>
              <a:t>Raid on Entebbe</a:t>
            </a:r>
            <a:br>
              <a:rPr lang="en-US" altLang="en-US" b="1" dirty="0"/>
            </a:br>
            <a:r>
              <a:rPr lang="en-US" altLang="en-US" sz="3600" b="1" i="1" dirty="0"/>
              <a:t>ADM Bill McRaven</a:t>
            </a:r>
          </a:p>
        </p:txBody>
      </p:sp>
      <p:sp>
        <p:nvSpPr>
          <p:cNvPr id="84994" name="Rectangle 3"/>
          <p:cNvSpPr>
            <a:spLocks noGrp="1"/>
          </p:cNvSpPr>
          <p:nvPr>
            <p:ph idx="1"/>
          </p:nvPr>
        </p:nvSpPr>
        <p:spPr>
          <a:xfrm>
            <a:off x="141528" y="2057400"/>
            <a:ext cx="7772400" cy="4114800"/>
          </a:xfrm>
        </p:spPr>
        <p:txBody>
          <a:bodyPr/>
          <a:lstStyle/>
          <a:p>
            <a:pPr eaLnBrk="1" hangingPunct="1">
              <a:lnSpc>
                <a:spcPct val="90000"/>
              </a:lnSpc>
            </a:pPr>
            <a:r>
              <a:rPr lang="en-US" altLang="en-US" b="1" dirty="0"/>
              <a:t>LTC Yoni Netanyahu – the </a:t>
            </a:r>
          </a:p>
          <a:p>
            <a:pPr eaLnBrk="1" hangingPunct="1">
              <a:lnSpc>
                <a:spcPct val="90000"/>
              </a:lnSpc>
              <a:buNone/>
            </a:pPr>
            <a:r>
              <a:rPr lang="en-US" altLang="en-US" b="1" dirty="0"/>
              <a:t>    ground commander – shot </a:t>
            </a:r>
          </a:p>
          <a:p>
            <a:pPr eaLnBrk="1" hangingPunct="1">
              <a:lnSpc>
                <a:spcPct val="90000"/>
              </a:lnSpc>
              <a:buNone/>
            </a:pPr>
            <a:r>
              <a:rPr lang="en-US" altLang="en-US" b="1" dirty="0"/>
              <a:t>    in the chest at the beginning</a:t>
            </a:r>
          </a:p>
          <a:p>
            <a:pPr eaLnBrk="1" hangingPunct="1">
              <a:lnSpc>
                <a:spcPct val="90000"/>
              </a:lnSpc>
              <a:buNone/>
            </a:pPr>
            <a:r>
              <a:rPr lang="en-US" altLang="en-US" b="1" dirty="0"/>
              <a:t>    of the assault</a:t>
            </a:r>
          </a:p>
          <a:p>
            <a:pPr eaLnBrk="1" hangingPunct="1">
              <a:lnSpc>
                <a:spcPct val="90000"/>
              </a:lnSpc>
            </a:pPr>
            <a:r>
              <a:rPr lang="en-US" altLang="en-US" b="1" dirty="0"/>
              <a:t>What should the medic do?</a:t>
            </a:r>
          </a:p>
          <a:p>
            <a:pPr lvl="1" eaLnBrk="1" hangingPunct="1">
              <a:lnSpc>
                <a:spcPct val="90000"/>
              </a:lnSpc>
            </a:pPr>
            <a:r>
              <a:rPr lang="en-US" altLang="en-US" b="1" dirty="0">
                <a:ea typeface="Times New Roman" panose="02020603050405020304" pitchFamily="18" charset="0"/>
              </a:rPr>
              <a:t>Disengage from the assault?</a:t>
            </a:r>
          </a:p>
          <a:p>
            <a:pPr lvl="1" eaLnBrk="1" hangingPunct="1">
              <a:lnSpc>
                <a:spcPct val="90000"/>
              </a:lnSpc>
            </a:pPr>
            <a:r>
              <a:rPr lang="en-US" altLang="en-US" b="1" dirty="0">
                <a:ea typeface="Times New Roman" panose="02020603050405020304" pitchFamily="18" charset="0"/>
              </a:rPr>
              <a:t>Start an IV?</a:t>
            </a:r>
          </a:p>
          <a:p>
            <a:pPr lvl="1" eaLnBrk="1" hangingPunct="1">
              <a:lnSpc>
                <a:spcPct val="90000"/>
              </a:lnSpc>
            </a:pPr>
            <a:r>
              <a:rPr lang="en-US" altLang="en-US" b="1" dirty="0">
                <a:ea typeface="Times New Roman" panose="02020603050405020304" pitchFamily="18" charset="0"/>
              </a:rPr>
              <a:t>Immediate needle decompression of chest?</a:t>
            </a:r>
          </a:p>
          <a:p>
            <a:pPr lvl="1" eaLnBrk="1" hangingPunct="1">
              <a:lnSpc>
                <a:spcPct val="90000"/>
              </a:lnSpc>
            </a:pPr>
            <a:endParaRPr lang="en-US" altLang="en-US" dirty="0">
              <a:ea typeface="Times New Roman" panose="02020603050405020304" pitchFamily="18" charset="0"/>
            </a:endParaRPr>
          </a:p>
        </p:txBody>
      </p:sp>
      <p:pic>
        <p:nvPicPr>
          <p:cNvPr id="4" name="Picture 3" descr="Yoni Netanyahu.jpg"/>
          <p:cNvPicPr>
            <a:picLocks noChangeAspect="1"/>
          </p:cNvPicPr>
          <p:nvPr/>
        </p:nvPicPr>
        <p:blipFill>
          <a:blip r:embed="rId3" cstate="print"/>
          <a:stretch>
            <a:fillRect/>
          </a:stretch>
        </p:blipFill>
        <p:spPr>
          <a:xfrm>
            <a:off x="6681130" y="1813833"/>
            <a:ext cx="2209718" cy="2642054"/>
          </a:xfrm>
          <a:prstGeom prst="rect">
            <a:avLst/>
          </a:prstGeom>
          <a:ln w="25400">
            <a:solidFill>
              <a:schemeClr val="tx1"/>
            </a:solid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87042" name="Rectangle 3"/>
          <p:cNvSpPr>
            <a:spLocks noGrp="1"/>
          </p:cNvSpPr>
          <p:nvPr>
            <p:ph idx="1"/>
          </p:nvPr>
        </p:nvSpPr>
        <p:spPr>
          <a:xfrm>
            <a:off x="385855" y="2232980"/>
            <a:ext cx="8186738" cy="4114800"/>
          </a:xfrm>
        </p:spPr>
        <p:txBody>
          <a:bodyPr/>
          <a:lstStyle/>
          <a:p>
            <a:pPr eaLnBrk="1" hangingPunct="1">
              <a:spcAft>
                <a:spcPct val="20000"/>
              </a:spcAft>
              <a:buFont typeface="Arial" panose="020B0604020202020204" pitchFamily="34" charset="0"/>
              <a:buNone/>
            </a:pPr>
            <a:r>
              <a:rPr lang="en-US" altLang="en-US" sz="3600" b="1" i="1" dirty="0"/>
              <a:t>“As previously ordered, the three assault elements disregarded Netanyahu and stormed the building.</a:t>
            </a:r>
            <a:r>
              <a:rPr lang="ja-JP" altLang="en-US" sz="3600" b="1" i="1" dirty="0"/>
              <a:t>”</a:t>
            </a:r>
            <a:endParaRPr lang="en-US" altLang="ja-JP" sz="3600" b="1" i="1" dirty="0"/>
          </a:p>
          <a:p>
            <a:pPr eaLnBrk="1" hangingPunct="1">
              <a:spcAft>
                <a:spcPct val="20000"/>
              </a:spcAft>
              <a:buFont typeface="Arial" panose="020B0604020202020204" pitchFamily="34" charset="0"/>
              <a:buNone/>
            </a:pPr>
            <a:r>
              <a:rPr lang="ja-JP" altLang="en-US" sz="3600" b="1" i="1" dirty="0"/>
              <a:t>“</a:t>
            </a:r>
            <a:r>
              <a:rPr lang="en-US" altLang="ja-JP" sz="3600" b="1" i="1" u="sng" dirty="0"/>
              <a:t>At this point in the operation, there wasn’t time to attend to the wounded.</a:t>
            </a:r>
            <a:r>
              <a:rPr lang="ja-JP" altLang="en-US" sz="3600" b="1" dirty="0"/>
              <a:t>”</a:t>
            </a:r>
            <a:endParaRPr lang="en-US" altLang="ja-JP" sz="3600" b="1" dirty="0"/>
          </a:p>
          <a:p>
            <a:pPr eaLnBrk="1" hangingPunct="1"/>
            <a:endParaRPr lang="en-US" altLang="en-US" sz="3600" b="1"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idx="1"/>
          </p:nvPr>
        </p:nvSpPr>
        <p:spPr>
          <a:xfrm>
            <a:off x="0" y="2057400"/>
            <a:ext cx="9067800" cy="2438400"/>
          </a:xfrm>
        </p:spPr>
        <p:txBody>
          <a:bodyPr/>
          <a:lstStyle/>
          <a:p>
            <a:pPr eaLnBrk="1" hangingPunct="1">
              <a:lnSpc>
                <a:spcPct val="90000"/>
              </a:lnSpc>
              <a:buFont typeface="Arial" panose="020B0604020202020204" pitchFamily="34" charset="0"/>
              <a:buNone/>
            </a:pPr>
            <a:endParaRPr lang="en-US" altLang="en-US" dirty="0"/>
          </a:p>
          <a:p>
            <a:pPr algn="ctr" eaLnBrk="1" hangingPunct="1">
              <a:lnSpc>
                <a:spcPct val="90000"/>
              </a:lnSpc>
              <a:buFont typeface="Arial" panose="020B0604020202020204" pitchFamily="34" charset="0"/>
              <a:buNone/>
            </a:pPr>
            <a:r>
              <a:rPr lang="en-US" altLang="en-US" sz="5600" b="1" dirty="0"/>
              <a:t>Do seconds really matter in combat?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95400" y="0"/>
            <a:ext cx="7924800" cy="1524000"/>
          </a:xfrm>
        </p:spPr>
        <p:txBody>
          <a:bodyPr/>
          <a:lstStyle/>
          <a:p>
            <a:pPr eaLnBrk="1" hangingPunct="1">
              <a:buClr>
                <a:schemeClr val="tx1"/>
              </a:buClr>
              <a:buFont typeface="Wingdings" panose="05000000000000000000" pitchFamily="2" charset="2"/>
              <a:buNone/>
            </a:pPr>
            <a:r>
              <a:rPr lang="en-US" altLang="en-US" sz="4800" dirty="0"/>
              <a:t>Ma</a:t>
            </a:r>
            <a:r>
              <a:rPr lang="ja-JP" altLang="en-US" sz="4800" dirty="0"/>
              <a:t>’</a:t>
            </a:r>
            <a:r>
              <a:rPr lang="en-US" altLang="ja-JP" sz="4800" dirty="0"/>
              <a:t>a lot Rescue Attempt</a:t>
            </a:r>
            <a:br>
              <a:rPr lang="en-US" altLang="ja-JP" dirty="0"/>
            </a:br>
            <a:r>
              <a:rPr lang="en-US" altLang="ja-JP" sz="3200" i="1" dirty="0"/>
              <a:t>by ADM Bill McRaven</a:t>
            </a:r>
            <a:endParaRPr lang="en-US" altLang="en-US" sz="3200" i="1" dirty="0"/>
          </a:p>
        </p:txBody>
      </p:sp>
      <p:sp>
        <p:nvSpPr>
          <p:cNvPr id="91138" name="Rectangle 3"/>
          <p:cNvSpPr>
            <a:spLocks noGrp="1"/>
          </p:cNvSpPr>
          <p:nvPr>
            <p:ph idx="1"/>
          </p:nvPr>
        </p:nvSpPr>
        <p:spPr>
          <a:xfrm>
            <a:off x="462665" y="1701410"/>
            <a:ext cx="7924800" cy="4876800"/>
          </a:xfrm>
        </p:spPr>
        <p:txBody>
          <a:bodyPr/>
          <a:lstStyle/>
          <a:p>
            <a:pPr eaLnBrk="1" hangingPunct="1"/>
            <a:r>
              <a:rPr lang="en-US" altLang="en-US" b="1" dirty="0"/>
              <a:t>15 May 1974</a:t>
            </a:r>
          </a:p>
          <a:p>
            <a:pPr eaLnBrk="1" hangingPunct="1"/>
            <a:r>
              <a:rPr lang="en-US" altLang="en-US" b="1" dirty="0"/>
              <a:t>3 PLO terrorists take 105 hostages</a:t>
            </a:r>
          </a:p>
          <a:p>
            <a:pPr eaLnBrk="1" hangingPunct="1"/>
            <a:r>
              <a:rPr lang="en-US" altLang="en-US" b="1" dirty="0"/>
              <a:t>Schoolchildren and teachers</a:t>
            </a:r>
          </a:p>
          <a:p>
            <a:pPr eaLnBrk="1" hangingPunct="1"/>
            <a:r>
              <a:rPr lang="en-US" altLang="en-US" b="1" dirty="0"/>
              <a:t>When assault commenced, terrorists began killing hostages</a:t>
            </a:r>
          </a:p>
          <a:p>
            <a:pPr eaLnBrk="1" hangingPunct="1"/>
            <a:r>
              <a:rPr lang="en-US" altLang="en-US" b="1" dirty="0"/>
              <a:t>22 children killed, 56 wounded</a:t>
            </a:r>
          </a:p>
          <a:p>
            <a:pPr eaLnBrk="1" hangingPunct="1"/>
            <a:r>
              <a:rPr lang="en-US" altLang="en-US" b="1" dirty="0"/>
              <a:t>The difference between a dramatic success and a disaster may be measured in seconds.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314506" y="365750"/>
            <a:ext cx="7808912" cy="1143000"/>
          </a:xfrm>
        </p:spPr>
        <p:txBody>
          <a:bodyPr/>
          <a:lstStyle/>
          <a:p>
            <a:pPr eaLnBrk="1" hangingPunct="1"/>
            <a:r>
              <a:rPr lang="en-US" altLang="en-US" sz="4400" b="1" dirty="0"/>
              <a:t>Recent Feedback from a </a:t>
            </a:r>
            <a:br>
              <a:rPr lang="en-US" altLang="en-US" sz="4400" b="1" dirty="0"/>
            </a:br>
            <a:r>
              <a:rPr lang="en-US" altLang="en-US" sz="4400" b="1" dirty="0"/>
              <a:t>TCCC Student</a:t>
            </a:r>
          </a:p>
        </p:txBody>
      </p:sp>
      <p:sp>
        <p:nvSpPr>
          <p:cNvPr id="95234" name="Rectangle 3"/>
          <p:cNvSpPr>
            <a:spLocks noGrp="1" noChangeArrowheads="1"/>
          </p:cNvSpPr>
          <p:nvPr>
            <p:ph idx="1"/>
          </p:nvPr>
        </p:nvSpPr>
        <p:spPr>
          <a:xfrm>
            <a:off x="428172" y="2641601"/>
            <a:ext cx="8229600" cy="1524000"/>
          </a:xfrm>
          <a:ln w="25400">
            <a:solidFill>
              <a:schemeClr val="tx1"/>
            </a:solidFill>
          </a:ln>
        </p:spPr>
        <p:txBody>
          <a:bodyPr/>
          <a:lstStyle/>
          <a:p>
            <a:pPr algn="ctr" eaLnBrk="1" hangingPunct="1">
              <a:lnSpc>
                <a:spcPct val="90000"/>
              </a:lnSpc>
              <a:buNone/>
            </a:pPr>
            <a:r>
              <a:rPr lang="en-US" altLang="en-US" b="1" dirty="0"/>
              <a:t> “I have never even heard of the Raid on Entebbe. Why do we need to learn about military history?”</a:t>
            </a:r>
          </a:p>
          <a:p>
            <a:pPr algn="ctr" eaLnBrk="1" hangingPunct="1">
              <a:lnSpc>
                <a:spcPct val="90000"/>
              </a:lnSpc>
              <a:buNone/>
            </a:pPr>
            <a:endParaRPr lang="en-US" altLang="en-US"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BF46-43B8-42D2-B52C-D2C26602794D}"/>
              </a:ext>
            </a:extLst>
          </p:cNvPr>
          <p:cNvSpPr>
            <a:spLocks noGrp="1"/>
          </p:cNvSpPr>
          <p:nvPr>
            <p:ph type="title"/>
          </p:nvPr>
        </p:nvSpPr>
        <p:spPr>
          <a:xfrm>
            <a:off x="1614815" y="164575"/>
            <a:ext cx="6781800" cy="1143000"/>
          </a:xfrm>
        </p:spPr>
        <p:txBody>
          <a:bodyPr/>
          <a:lstStyle/>
          <a:p>
            <a:r>
              <a:rPr lang="en-US" sz="4400" dirty="0"/>
              <a:t>History’s Lesson</a:t>
            </a:r>
          </a:p>
        </p:txBody>
      </p:sp>
      <p:sp>
        <p:nvSpPr>
          <p:cNvPr id="3" name="Content Placeholder 2">
            <a:extLst>
              <a:ext uri="{FF2B5EF4-FFF2-40B4-BE49-F238E27FC236}">
                <a16:creationId xmlns:a16="http://schemas.microsoft.com/office/drawing/2014/main" id="{AB35913D-2C00-4E0E-89DD-91FA8BF1735F}"/>
              </a:ext>
            </a:extLst>
          </p:cNvPr>
          <p:cNvSpPr>
            <a:spLocks noGrp="1"/>
          </p:cNvSpPr>
          <p:nvPr>
            <p:ph idx="1"/>
          </p:nvPr>
        </p:nvSpPr>
        <p:spPr>
          <a:xfrm>
            <a:off x="462665" y="2200040"/>
            <a:ext cx="8229600" cy="2788925"/>
          </a:xfrm>
        </p:spPr>
        <p:txBody>
          <a:bodyPr/>
          <a:lstStyle/>
          <a:p>
            <a:r>
              <a:rPr lang="en-US" b="1" dirty="0"/>
              <a:t>There are only two times that you can plan for what to do in a tactical casualty situation</a:t>
            </a:r>
          </a:p>
          <a:p>
            <a:pPr>
              <a:buNone/>
            </a:pPr>
            <a:r>
              <a:rPr lang="en-US" b="1" dirty="0"/>
              <a:t> </a:t>
            </a:r>
            <a:endParaRPr lang="en-US" sz="1600" b="1" dirty="0"/>
          </a:p>
          <a:p>
            <a:pPr>
              <a:buNone/>
            </a:pPr>
            <a:r>
              <a:rPr lang="en-US" b="1" dirty="0"/>
              <a:t>                      Before it happens</a:t>
            </a:r>
          </a:p>
          <a:p>
            <a:pPr marL="914400" lvl="2" indent="0">
              <a:buNone/>
            </a:pPr>
            <a:r>
              <a:rPr lang="en-US" b="1" dirty="0"/>
              <a:t>                                 </a:t>
            </a:r>
            <a:r>
              <a:rPr lang="en-US" sz="3200" b="1" dirty="0"/>
              <a:t>OR…</a:t>
            </a:r>
          </a:p>
          <a:p>
            <a:pPr lvl="1">
              <a:buNone/>
            </a:pPr>
            <a:r>
              <a:rPr lang="en-US" b="1" dirty="0"/>
              <a:t>                      </a:t>
            </a:r>
            <a:r>
              <a:rPr lang="en-US" sz="3200" b="1" dirty="0"/>
              <a:t>After it happens</a:t>
            </a:r>
          </a:p>
        </p:txBody>
      </p:sp>
    </p:spTree>
    <p:extLst>
      <p:ext uri="{BB962C8B-B14F-4D97-AF65-F5344CB8AC3E}">
        <p14:creationId xmlns:p14="http://schemas.microsoft.com/office/powerpoint/2010/main" val="41898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371015" y="10955"/>
            <a:ext cx="7924800" cy="1524000"/>
          </a:xfrm>
        </p:spPr>
        <p:txBody>
          <a:bodyPr/>
          <a:lstStyle/>
          <a:p>
            <a:pPr eaLnBrk="1" hangingPunct="1">
              <a:buClr>
                <a:schemeClr val="tx1"/>
              </a:buClr>
              <a:buFont typeface="Wingdings" panose="05000000000000000000" pitchFamily="2" charset="2"/>
              <a:buNone/>
            </a:pPr>
            <a:r>
              <a:rPr lang="en-US" altLang="ja-JP" sz="4400" b="1" dirty="0"/>
              <a:t>SEAL Hostage Rescue </a:t>
            </a:r>
            <a:br>
              <a:rPr lang="en-US" altLang="ja-JP" sz="4400" b="1" dirty="0"/>
            </a:br>
            <a:r>
              <a:rPr lang="en-US" altLang="ja-JP" sz="4400" b="1" dirty="0"/>
              <a:t>Mission – Afghanistan 2012</a:t>
            </a:r>
            <a:endParaRPr lang="en-US" altLang="en-US" sz="4400" b="1" i="1" dirty="0"/>
          </a:p>
        </p:txBody>
      </p:sp>
      <p:sp>
        <p:nvSpPr>
          <p:cNvPr id="91138" name="Rectangle 3"/>
          <p:cNvSpPr>
            <a:spLocks noGrp="1"/>
          </p:cNvSpPr>
          <p:nvPr>
            <p:ph idx="1"/>
          </p:nvPr>
        </p:nvSpPr>
        <p:spPr>
          <a:xfrm>
            <a:off x="337463" y="2063043"/>
            <a:ext cx="8356593" cy="4361547"/>
          </a:xfrm>
        </p:spPr>
        <p:txBody>
          <a:bodyPr/>
          <a:lstStyle/>
          <a:p>
            <a:pPr eaLnBrk="1" hangingPunct="1"/>
            <a:r>
              <a:rPr lang="en-US" altLang="en-US" b="1" dirty="0"/>
              <a:t>Quick-reaction hostage rescue</a:t>
            </a:r>
          </a:p>
          <a:p>
            <a:pPr eaLnBrk="1" hangingPunct="1"/>
            <a:r>
              <a:rPr lang="en-US" altLang="en-US" b="1" dirty="0"/>
              <a:t>Helicopter insert</a:t>
            </a:r>
          </a:p>
          <a:p>
            <a:pPr eaLnBrk="1" hangingPunct="1"/>
            <a:r>
              <a:rPr lang="en-US" altLang="en-US" b="1" dirty="0"/>
              <a:t>4-hour patrol to target</a:t>
            </a:r>
          </a:p>
          <a:p>
            <a:pPr eaLnBrk="1" hangingPunct="1"/>
            <a:r>
              <a:rPr lang="en-US" altLang="en-US" b="1" dirty="0"/>
              <a:t>Point man shot in the head on building entry</a:t>
            </a:r>
          </a:p>
          <a:p>
            <a:pPr eaLnBrk="1" hangingPunct="1"/>
            <a:r>
              <a:rPr lang="en-US" altLang="en-US" b="1" dirty="0"/>
              <a:t>Do you stop and treat the casualty?</a:t>
            </a:r>
          </a:p>
          <a:p>
            <a:pPr eaLnBrk="1" hangingPunct="1"/>
            <a:r>
              <a:rPr lang="en-US" altLang="en-US" b="1" dirty="0"/>
              <a:t>Or do you rescue the hostage and neutralize the terrorists first?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t>                       </a:t>
            </a:r>
            <a:endParaRPr lang="en-US" sz="1200" i="1" dirty="0"/>
          </a:p>
          <a:p>
            <a:pPr marL="0" indent="0">
              <a:buNone/>
            </a:pPr>
            <a:r>
              <a:rPr lang="en-US" b="1" i="1" dirty="0"/>
              <a:t>                             </a:t>
            </a:r>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95400" y="0"/>
            <a:ext cx="7924800" cy="1524000"/>
          </a:xfrm>
        </p:spPr>
        <p:txBody>
          <a:bodyPr/>
          <a:lstStyle/>
          <a:p>
            <a:pPr eaLnBrk="1" hangingPunct="1">
              <a:buClr>
                <a:schemeClr val="tx1"/>
              </a:buClr>
              <a:buFont typeface="Wingdings" panose="05000000000000000000" pitchFamily="2" charset="2"/>
              <a:buNone/>
            </a:pPr>
            <a:r>
              <a:rPr lang="en-US" altLang="ja-JP" sz="4800" b="1" dirty="0"/>
              <a:t>SEAL Hostage Rescue –</a:t>
            </a:r>
            <a:br>
              <a:rPr lang="en-US" altLang="ja-JP" sz="4800" b="1" dirty="0"/>
            </a:br>
            <a:r>
              <a:rPr lang="en-US" altLang="ja-JP" sz="4800" b="1" dirty="0"/>
              <a:t>Afghanistan 2012</a:t>
            </a:r>
            <a:endParaRPr lang="en-US" altLang="en-US" sz="3200" b="1" i="1" dirty="0"/>
          </a:p>
        </p:txBody>
      </p:sp>
      <p:sp>
        <p:nvSpPr>
          <p:cNvPr id="91138" name="Rectangle 3"/>
          <p:cNvSpPr>
            <a:spLocks noGrp="1"/>
          </p:cNvSpPr>
          <p:nvPr>
            <p:ph idx="1"/>
          </p:nvPr>
        </p:nvSpPr>
        <p:spPr>
          <a:xfrm>
            <a:off x="501070" y="2003291"/>
            <a:ext cx="7924800" cy="4536514"/>
          </a:xfrm>
        </p:spPr>
        <p:txBody>
          <a:bodyPr/>
          <a:lstStyle/>
          <a:p>
            <a:pPr eaLnBrk="1" hangingPunct="1"/>
            <a:r>
              <a:rPr lang="en-US" altLang="en-US" sz="3000" b="1" dirty="0"/>
              <a:t>Second assaulter killed one hostile</a:t>
            </a:r>
          </a:p>
          <a:p>
            <a:pPr eaLnBrk="1" hangingPunct="1"/>
            <a:r>
              <a:rPr lang="en-US" altLang="en-US" sz="3000" b="1" dirty="0"/>
              <a:t>Secured the hostage (an American physician)</a:t>
            </a:r>
          </a:p>
          <a:p>
            <a:pPr eaLnBrk="1" hangingPunct="1"/>
            <a:r>
              <a:rPr lang="en-US" altLang="en-US" sz="3000" b="1" dirty="0"/>
              <a:t>Held a second hostile by the throat until he could be neutralized by another team member</a:t>
            </a:r>
          </a:p>
          <a:p>
            <a:pPr eaLnBrk="1" hangingPunct="1"/>
            <a:r>
              <a:rPr lang="en-US" altLang="en-US" sz="3000" b="1" dirty="0"/>
              <a:t>Room cleared - hostage passed off</a:t>
            </a:r>
          </a:p>
          <a:p>
            <a:pPr eaLnBrk="1" hangingPunct="1"/>
            <a:r>
              <a:rPr lang="en-US" altLang="en-US" sz="3000" b="1" dirty="0">
                <a:solidFill>
                  <a:srgbClr val="FF0000"/>
                </a:solidFill>
              </a:rPr>
              <a:t>THEN the second assaulter, a corpsman, began to treat the casualty</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034148" y="-29028"/>
            <a:ext cx="7924800" cy="1524000"/>
          </a:xfrm>
        </p:spPr>
        <p:txBody>
          <a:bodyPr/>
          <a:lstStyle/>
          <a:p>
            <a:pPr eaLnBrk="1" hangingPunct="1">
              <a:buClr>
                <a:schemeClr val="tx1"/>
              </a:buClr>
              <a:buFont typeface="Wingdings" panose="05000000000000000000" pitchFamily="2" charset="2"/>
              <a:buNone/>
            </a:pPr>
            <a:r>
              <a:rPr lang="en-US" altLang="ja-JP" sz="4800" b="1" dirty="0"/>
              <a:t>SCPO Ed Byers –</a:t>
            </a:r>
            <a:br>
              <a:rPr lang="en-US" altLang="ja-JP" sz="4800" b="1" dirty="0"/>
            </a:br>
            <a:r>
              <a:rPr lang="en-US" altLang="ja-JP" sz="4800" b="1" dirty="0"/>
              <a:t>The Second Assaulter</a:t>
            </a:r>
            <a:endParaRPr lang="en-US" altLang="en-US" sz="3200" b="1" i="1" dirty="0"/>
          </a:p>
        </p:txBody>
      </p:sp>
      <p:pic>
        <p:nvPicPr>
          <p:cNvPr id="4" name="Content Placeholder 3" descr="Byers CMOH.jpg"/>
          <p:cNvPicPr>
            <a:picLocks noGrp="1" noChangeAspect="1"/>
          </p:cNvPicPr>
          <p:nvPr>
            <p:ph idx="1"/>
          </p:nvPr>
        </p:nvPicPr>
        <p:blipFill>
          <a:blip r:embed="rId3" cstate="print"/>
          <a:stretch>
            <a:fillRect/>
          </a:stretch>
        </p:blipFill>
        <p:spPr>
          <a:xfrm>
            <a:off x="903981" y="1677081"/>
            <a:ext cx="7267556" cy="4851979"/>
          </a:xfr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a:defRPr/>
            </a:pPr>
            <a:fld id="{02F4457A-D1F3-4FC0-902F-967EA1EABBFE}" type="slidenum">
              <a:rPr lang="en-US" smtClean="0"/>
              <a:pPr>
                <a:defRPr/>
              </a:pPr>
              <a:t>22</a:t>
            </a:fld>
            <a:endParaRPr lang="en-US" dirty="0"/>
          </a:p>
        </p:txBody>
      </p:sp>
      <p:sp>
        <p:nvSpPr>
          <p:cNvPr id="3" name="TextBox 2"/>
          <p:cNvSpPr txBox="1"/>
          <p:nvPr/>
        </p:nvSpPr>
        <p:spPr>
          <a:xfrm>
            <a:off x="654690" y="2276850"/>
            <a:ext cx="7734810" cy="3539430"/>
          </a:xfrm>
          <a:prstGeom prst="rect">
            <a:avLst/>
          </a:prstGeom>
          <a:noFill/>
        </p:spPr>
        <p:txBody>
          <a:bodyPr wrap="none" rtlCol="0">
            <a:spAutoFit/>
          </a:bodyPr>
          <a:lstStyle/>
          <a:p>
            <a:pPr algn="l"/>
            <a:r>
              <a:rPr lang="en-US" sz="2800" b="1" dirty="0">
                <a:latin typeface="Times New Roman" panose="02020603050405020304" pitchFamily="18" charset="0"/>
                <a:cs typeface="Times New Roman" panose="02020603050405020304" pitchFamily="18" charset="0"/>
              </a:rPr>
              <a:t>“I watched with tremendous pain as the (</a:t>
            </a:r>
            <a:r>
              <a:rPr lang="en-US" sz="2800" b="1" i="1" dirty="0">
                <a:latin typeface="Times New Roman" panose="02020603050405020304" pitchFamily="18" charset="0"/>
                <a:cs typeface="Times New Roman" panose="02020603050405020304" pitchFamily="18" charset="0"/>
              </a:rPr>
              <a:t>nation </a:t>
            </a:r>
          </a:p>
          <a:p>
            <a:pPr algn="l"/>
            <a:r>
              <a:rPr lang="en-US" sz="2800" b="1" i="1" dirty="0">
                <a:latin typeface="Times New Roman" panose="02020603050405020304" pitchFamily="18" charset="0"/>
                <a:cs typeface="Times New Roman" panose="02020603050405020304" pitchFamily="18" charset="0"/>
              </a:rPr>
              <a:t>redacted</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failed in a mission because they stopped</a:t>
            </a:r>
          </a:p>
          <a:p>
            <a:pPr algn="l"/>
            <a:r>
              <a:rPr lang="en-US" sz="2800" b="1" dirty="0">
                <a:solidFill>
                  <a:srgbClr val="FF0000"/>
                </a:solidFill>
                <a:latin typeface="Times New Roman" panose="02020603050405020304" pitchFamily="18" charset="0"/>
                <a:cs typeface="Times New Roman" panose="02020603050405020304" pitchFamily="18" charset="0"/>
              </a:rPr>
              <a:t>mid-assault to care for one of their wounded.  </a:t>
            </a:r>
          </a:p>
          <a:p>
            <a:pPr algn="l"/>
            <a:r>
              <a:rPr lang="en-US" sz="2800" b="1" dirty="0">
                <a:solidFill>
                  <a:srgbClr val="FF0000"/>
                </a:solidFill>
                <a:latin typeface="Times New Roman" panose="02020603050405020304" pitchFamily="18" charset="0"/>
                <a:cs typeface="Times New Roman" panose="02020603050405020304" pitchFamily="18" charset="0"/>
              </a:rPr>
              <a:t>It ended up costing them  three more lives and</a:t>
            </a:r>
          </a:p>
          <a:p>
            <a:pPr algn="l"/>
            <a:r>
              <a:rPr lang="en-US" sz="2800" b="1" dirty="0">
                <a:solidFill>
                  <a:srgbClr val="FF0000"/>
                </a:solidFill>
                <a:latin typeface="Times New Roman" panose="02020603050405020304" pitchFamily="18" charset="0"/>
                <a:cs typeface="Times New Roman" panose="02020603050405020304" pitchFamily="18" charset="0"/>
              </a:rPr>
              <a:t>a failed rescue attempt.</a:t>
            </a:r>
            <a:r>
              <a:rPr lang="en-US" sz="2800" b="1" dirty="0">
                <a:latin typeface="Times New Roman" panose="02020603050405020304" pitchFamily="18" charset="0"/>
                <a:cs typeface="Times New Roman" panose="02020603050405020304" pitchFamily="18" charset="0"/>
              </a:rPr>
              <a:t>  We should never forget</a:t>
            </a:r>
          </a:p>
          <a:p>
            <a:pPr algn="l"/>
            <a:r>
              <a:rPr lang="en-US" sz="2800" b="1" dirty="0">
                <a:latin typeface="Times New Roman" panose="02020603050405020304" pitchFamily="18" charset="0"/>
                <a:cs typeface="Times New Roman" panose="02020603050405020304" pitchFamily="18" charset="0"/>
              </a:rPr>
              <a:t>that you have to secure the target quickly so you</a:t>
            </a:r>
          </a:p>
          <a:p>
            <a:pPr algn="l"/>
            <a:r>
              <a:rPr lang="en-US" sz="2800" b="1" dirty="0">
                <a:latin typeface="Times New Roman" panose="02020603050405020304" pitchFamily="18" charset="0"/>
                <a:cs typeface="Times New Roman" panose="02020603050405020304" pitchFamily="18" charset="0"/>
              </a:rPr>
              <a:t>don't lose more lives and you can then save the</a:t>
            </a:r>
          </a:p>
          <a:p>
            <a:pPr algn="l"/>
            <a:r>
              <a:rPr lang="en-US" sz="2800" b="1" dirty="0">
                <a:latin typeface="Times New Roman" panose="02020603050405020304" pitchFamily="18" charset="0"/>
                <a:cs typeface="Times New Roman" panose="02020603050405020304" pitchFamily="18" charset="0"/>
              </a:rPr>
              <a:t>ones that are injured.”</a:t>
            </a:r>
          </a:p>
        </p:txBody>
      </p:sp>
      <p:sp>
        <p:nvSpPr>
          <p:cNvPr id="4" name="TextBox 3"/>
          <p:cNvSpPr txBox="1"/>
          <p:nvPr/>
        </p:nvSpPr>
        <p:spPr>
          <a:xfrm>
            <a:off x="2140206" y="162160"/>
            <a:ext cx="6272294" cy="1446550"/>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The Tactical Imperative:</a:t>
            </a:r>
          </a:p>
          <a:p>
            <a:r>
              <a:rPr lang="en-US" sz="4400" b="1" i="1" dirty="0">
                <a:latin typeface="Times New Roman" panose="02020603050405020304" pitchFamily="18" charset="0"/>
                <a:cs typeface="Times New Roman" panose="02020603050405020304" pitchFamily="18" charset="0"/>
              </a:rPr>
              <a:t>Senior SOF Leader Quote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141258" y="126170"/>
            <a:ext cx="7808912" cy="1143000"/>
          </a:xfrm>
        </p:spPr>
        <p:txBody>
          <a:bodyPr/>
          <a:lstStyle/>
          <a:p>
            <a:pPr eaLnBrk="1" hangingPunct="1"/>
            <a:r>
              <a:rPr lang="en-US" altLang="en-US" sz="5400" dirty="0"/>
              <a:t>Care Under Fire</a:t>
            </a:r>
          </a:p>
        </p:txBody>
      </p:sp>
      <p:sp>
        <p:nvSpPr>
          <p:cNvPr id="93186" name="Rectangle 3"/>
          <p:cNvSpPr>
            <a:spLocks noGrp="1" noChangeArrowheads="1"/>
          </p:cNvSpPr>
          <p:nvPr>
            <p:ph idx="1"/>
          </p:nvPr>
        </p:nvSpPr>
        <p:spPr>
          <a:xfrm>
            <a:off x="528638" y="1662472"/>
            <a:ext cx="8229600" cy="2611438"/>
          </a:xfrm>
        </p:spPr>
        <p:txBody>
          <a:bodyPr/>
          <a:lstStyle/>
          <a:p>
            <a:pPr eaLnBrk="1" hangingPunct="1"/>
            <a:r>
              <a:rPr lang="en-US" altLang="en-US" b="1" dirty="0">
                <a:solidFill>
                  <a:srgbClr val="FF0000"/>
                </a:solidFill>
              </a:rPr>
              <a:t>If the firefight is ongoing - don</a:t>
            </a:r>
            <a:r>
              <a:rPr lang="ja-JP" altLang="en-US" b="1">
                <a:solidFill>
                  <a:srgbClr val="FF0000"/>
                </a:solidFill>
              </a:rPr>
              <a:t>’</a:t>
            </a:r>
            <a:r>
              <a:rPr lang="en-US" altLang="ja-JP" b="1" dirty="0">
                <a:solidFill>
                  <a:srgbClr val="FF0000"/>
                </a:solidFill>
              </a:rPr>
              <a:t>t try to treat your casualty in the Kill Zone!</a:t>
            </a:r>
          </a:p>
          <a:p>
            <a:pPr eaLnBrk="1" hangingPunct="1"/>
            <a:r>
              <a:rPr lang="en-US" altLang="en-US" b="1" dirty="0"/>
              <a:t>Suppression of enemy fire and moving casualties to cover are the major concerns.</a:t>
            </a:r>
          </a:p>
        </p:txBody>
      </p:sp>
      <p:pic>
        <p:nvPicPr>
          <p:cNvPr id="93187" name="Picture 6" descr="TFC Apac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175" y="3925130"/>
            <a:ext cx="3209925" cy="2806700"/>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038740" y="164575"/>
            <a:ext cx="7808912" cy="1143000"/>
          </a:xfrm>
        </p:spPr>
        <p:txBody>
          <a:bodyPr/>
          <a:lstStyle/>
          <a:p>
            <a:pPr eaLnBrk="1" hangingPunct="1"/>
            <a:r>
              <a:rPr lang="en-US" altLang="en-US" sz="4800" dirty="0"/>
              <a:t>Care Under Fire</a:t>
            </a:r>
          </a:p>
        </p:txBody>
      </p:sp>
      <p:sp>
        <p:nvSpPr>
          <p:cNvPr id="95234" name="Rectangle 3"/>
          <p:cNvSpPr>
            <a:spLocks noGrp="1" noChangeArrowheads="1"/>
          </p:cNvSpPr>
          <p:nvPr>
            <p:ph idx="1"/>
          </p:nvPr>
        </p:nvSpPr>
        <p:spPr>
          <a:xfrm>
            <a:off x="309045" y="2047875"/>
            <a:ext cx="8229600" cy="4338638"/>
          </a:xfrm>
        </p:spPr>
        <p:txBody>
          <a:bodyPr/>
          <a:lstStyle/>
          <a:p>
            <a:pPr eaLnBrk="1" hangingPunct="1">
              <a:lnSpc>
                <a:spcPct val="90000"/>
              </a:lnSpc>
            </a:pPr>
            <a:r>
              <a:rPr lang="en-US" altLang="en-US" b="1" dirty="0"/>
              <a:t>Suppression of hostile fire will minimize the risk of both new casualties and additional injuries to the existing casualties. </a:t>
            </a:r>
          </a:p>
          <a:p>
            <a:pPr eaLnBrk="1" hangingPunct="1">
              <a:lnSpc>
                <a:spcPct val="90000"/>
              </a:lnSpc>
            </a:pPr>
            <a:r>
              <a:rPr lang="en-US" altLang="en-US" b="1" dirty="0"/>
              <a:t>The firepower contributed by medical personnel and the casualties themselves may be essential to tactical fire superiority. </a:t>
            </a:r>
          </a:p>
          <a:p>
            <a:pPr eaLnBrk="1" hangingPunct="1">
              <a:lnSpc>
                <a:spcPct val="90000"/>
              </a:lnSpc>
            </a:pPr>
            <a:r>
              <a:rPr lang="en-US" altLang="en-US" b="1" u="sng" dirty="0">
                <a:solidFill>
                  <a:srgbClr val="FF3300"/>
                </a:solidFill>
              </a:rPr>
              <a:t>The best medicine on the battlefield is Fire Superiority.</a:t>
            </a:r>
          </a:p>
          <a:p>
            <a:pPr eaLnBrk="1" hangingPunct="1">
              <a:lnSpc>
                <a:spcPct val="90000"/>
              </a:lnSpc>
            </a:pPr>
            <a:endParaRPr lang="en-US" altLang="en-US" b="1" u="sng" dirty="0">
              <a:solidFill>
                <a:srgbClr val="FF33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460500" y="279400"/>
            <a:ext cx="7683500" cy="1143000"/>
          </a:xfrm>
        </p:spPr>
        <p:txBody>
          <a:bodyPr/>
          <a:lstStyle/>
          <a:p>
            <a:pPr eaLnBrk="1" hangingPunct="1"/>
            <a:r>
              <a:rPr lang="en-US" altLang="en-US" sz="4400" dirty="0"/>
              <a:t>Moving Casualties in CUF</a:t>
            </a:r>
          </a:p>
        </p:txBody>
      </p:sp>
      <p:sp>
        <p:nvSpPr>
          <p:cNvPr id="97282" name="Rectangle 3"/>
          <p:cNvSpPr>
            <a:spLocks noGrp="1" noChangeArrowheads="1"/>
          </p:cNvSpPr>
          <p:nvPr>
            <p:ph idx="1"/>
          </p:nvPr>
        </p:nvSpPr>
        <p:spPr>
          <a:xfrm>
            <a:off x="232235" y="2116545"/>
            <a:ext cx="8382000" cy="3962400"/>
          </a:xfrm>
        </p:spPr>
        <p:txBody>
          <a:bodyPr/>
          <a:lstStyle/>
          <a:p>
            <a:pPr eaLnBrk="1" hangingPunct="1">
              <a:lnSpc>
                <a:spcPct val="90000"/>
              </a:lnSpc>
            </a:pPr>
            <a:r>
              <a:rPr lang="en-US" altLang="en-US" sz="2800" b="1" dirty="0"/>
              <a:t>If a casualty is able to move to cover, he should do so to avoid exposing others to enemy fire.</a:t>
            </a:r>
          </a:p>
          <a:p>
            <a:pPr eaLnBrk="1" hangingPunct="1">
              <a:lnSpc>
                <a:spcPct val="90000"/>
              </a:lnSpc>
            </a:pPr>
            <a:r>
              <a:rPr lang="en-US" altLang="en-US" sz="2800" b="1" dirty="0"/>
              <a:t>If casualty is unable to move and unresponsive, the casualty is likely beyond help and moving him while under fire may not be worth the risk.</a:t>
            </a:r>
          </a:p>
          <a:p>
            <a:pPr eaLnBrk="1" hangingPunct="1">
              <a:lnSpc>
                <a:spcPct val="90000"/>
              </a:lnSpc>
            </a:pPr>
            <a:r>
              <a:rPr lang="en-US" altLang="en-US" sz="2800" b="1" dirty="0"/>
              <a:t>If a casualty is responsive but can’</a:t>
            </a:r>
            <a:r>
              <a:rPr lang="en-US" altLang="ja-JP" sz="2800" b="1" dirty="0"/>
              <a:t>t move, a rescue plan should be devised if tactically feasible.</a:t>
            </a:r>
          </a:p>
          <a:p>
            <a:pPr eaLnBrk="1" hangingPunct="1">
              <a:lnSpc>
                <a:spcPct val="90000"/>
              </a:lnSpc>
            </a:pPr>
            <a:r>
              <a:rPr lang="en-US" altLang="en-US" sz="2800" b="1" dirty="0"/>
              <a:t>The next sequence of slides shows the hazards of moving casualties before hostile fire is suppressed.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011005-mc-sha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0" name="Text Box 3"/>
          <p:cNvSpPr txBox="1">
            <a:spLocks noChangeArrowheads="1"/>
          </p:cNvSpPr>
          <p:nvPr/>
        </p:nvSpPr>
        <p:spPr bwMode="auto">
          <a:xfrm>
            <a:off x="2590800" y="4954588"/>
            <a:ext cx="6627813"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1) While under fire and without a weapon, Gunnery Sgt. Ryan P. Shane runs to Sgt. Lonnie Wells, to pull him to safety during USMC combat operations in Fallujah.</a:t>
            </a:r>
            <a:br>
              <a:rPr lang="en-US" altLang="en-US" sz="2800" dirty="0">
                <a:solidFill>
                  <a:schemeClr val="bg1"/>
                </a:solidFill>
                <a:latin typeface="Times New Roman" panose="02020603050405020304" pitchFamily="18" charset="0"/>
                <a:cs typeface="Times New Roman" panose="02020603050405020304" pitchFamily="18" charset="0"/>
              </a:rPr>
            </a:b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011005-mc-shan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Text Box 3"/>
          <p:cNvSpPr txBox="1">
            <a:spLocks noChangeArrowheads="1"/>
          </p:cNvSpPr>
          <p:nvPr/>
        </p:nvSpPr>
        <p:spPr bwMode="auto">
          <a:xfrm>
            <a:off x="2628900" y="4968875"/>
            <a:ext cx="6286500"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2) Gunnery Sgt Shane attempts to pull a fatally wounded Sgt Wells to cover. </a:t>
            </a:r>
            <a:br>
              <a:rPr lang="en-US" altLang="en-US" sz="2800" dirty="0">
                <a:solidFill>
                  <a:srgbClr val="FF0000"/>
                </a:solidFill>
                <a:latin typeface="Times New Roman" panose="02020603050405020304" pitchFamily="18" charset="0"/>
                <a:cs typeface="Times New Roman" panose="02020603050405020304" pitchFamily="18" charset="0"/>
              </a:rPr>
            </a:br>
            <a:br>
              <a:rPr lang="en-US" altLang="en-US" sz="1800" dirty="0">
                <a:solidFill>
                  <a:srgbClr val="FF0000"/>
                </a:solidFill>
                <a:latin typeface="Times New Roman" panose="02020603050405020304" pitchFamily="18" charset="0"/>
                <a:cs typeface="Times New Roman" panose="02020603050405020304" pitchFamily="18" charset="0"/>
              </a:rPr>
            </a:br>
            <a:endParaRPr lang="en-US" altLang="en-US" sz="1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011005-mc-shan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3048000" y="5619750"/>
            <a:ext cx="5826125" cy="109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3)  Another man comes to help. </a:t>
            </a:r>
          </a:p>
          <a:p>
            <a:pPr eaLnBrk="1" hangingPunct="1">
              <a:lnSpc>
                <a:spcPct val="70000"/>
              </a:lnSpc>
              <a:spcBef>
                <a:spcPct val="50000"/>
              </a:spcBef>
            </a:pPr>
            <a:r>
              <a:rPr lang="en-US" altLang="en-US" sz="2000" dirty="0">
                <a:solidFill>
                  <a:schemeClr val="bg1"/>
                </a:solidFill>
                <a:latin typeface="Times New Roman" panose="02020603050405020304" pitchFamily="18" charset="0"/>
                <a:cs typeface="Times New Roman" panose="02020603050405020304" pitchFamily="18" charset="0"/>
              </a:rPr>
              <a:t> </a:t>
            </a:r>
            <a:br>
              <a:rPr lang="en-US" altLang="en-US" sz="1800" dirty="0">
                <a:solidFill>
                  <a:schemeClr val="bg1"/>
                </a:solidFill>
                <a:latin typeface="Avalon Quest" charset="0"/>
                <a:cs typeface="Times New Roman" panose="02020603050405020304" pitchFamily="18" charset="0"/>
              </a:rPr>
            </a:br>
            <a:endParaRPr lang="en-US" altLang="en-US" sz="1800" dirty="0">
              <a:solidFill>
                <a:schemeClr val="bg1"/>
              </a:solidFill>
              <a:latin typeface="Avalon Quest" charset="0"/>
              <a:cs typeface="Times New Roman" panose="02020603050405020304" pitchFamily="18"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011005-mc-sha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1333500" y="5610225"/>
            <a:ext cx="7848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4) Gunnery Sgt. Shane (left) is hit by enemy fire.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2011700" y="203200"/>
            <a:ext cx="6400800" cy="1143000"/>
          </a:xfrm>
        </p:spPr>
        <p:txBody>
          <a:bodyPr/>
          <a:lstStyle/>
          <a:p>
            <a:pPr eaLnBrk="1" hangingPunct="1"/>
            <a:r>
              <a:rPr lang="en-US" altLang="en-US" sz="4800" dirty="0"/>
              <a:t>Learning Objectives</a:t>
            </a:r>
          </a:p>
        </p:txBody>
      </p:sp>
      <p:sp>
        <p:nvSpPr>
          <p:cNvPr id="64514" name="Rectangle 3"/>
          <p:cNvSpPr>
            <a:spLocks noGrp="1" noChangeArrowheads="1"/>
          </p:cNvSpPr>
          <p:nvPr>
            <p:ph idx="1"/>
          </p:nvPr>
        </p:nvSpPr>
        <p:spPr>
          <a:xfrm>
            <a:off x="309044" y="1854395"/>
            <a:ext cx="8641125" cy="4608600"/>
          </a:xfrm>
        </p:spPr>
        <p:txBody>
          <a:bodyPr/>
          <a:lstStyle/>
          <a:p>
            <a:pPr marL="609600" indent="-609600" eaLnBrk="1" hangingPunct="1">
              <a:lnSpc>
                <a:spcPct val="90000"/>
              </a:lnSpc>
            </a:pPr>
            <a:r>
              <a:rPr lang="en-US" altLang="en-US" sz="3000" b="1" dirty="0"/>
              <a:t>DESCRIBE the role of firepower supremacy in the prevention of combat trauma.</a:t>
            </a:r>
          </a:p>
          <a:p>
            <a:pPr marL="609600" lvl="0" indent="-609600" eaLnBrk="1" hangingPunct="1">
              <a:lnSpc>
                <a:spcPct val="90000"/>
              </a:lnSpc>
            </a:pPr>
            <a:r>
              <a:rPr lang="en-US" sz="3000" b="1" dirty="0"/>
              <a:t>IDENTIFY actions appropriate in caring for casualties in the Care Under Fire phase.</a:t>
            </a:r>
          </a:p>
          <a:p>
            <a:pPr marL="609600" indent="-609600" eaLnBrk="1" hangingPunct="1">
              <a:lnSpc>
                <a:spcPct val="90000"/>
              </a:lnSpc>
            </a:pPr>
            <a:r>
              <a:rPr lang="en-US" altLang="en-US" sz="3000" b="1" dirty="0"/>
              <a:t>DEMONSTRATE techniques that can be used to quickly move casualties to cover while the unit is engaged in a firefight.</a:t>
            </a:r>
          </a:p>
          <a:p>
            <a:pPr marL="609600" indent="-609600" eaLnBrk="1" hangingPunct="1">
              <a:lnSpc>
                <a:spcPct val="90000"/>
              </a:lnSpc>
            </a:pPr>
            <a:r>
              <a:rPr lang="en-US" altLang="en-US" sz="3000" b="1" dirty="0"/>
              <a:t>EXPLAIN the rationale for early use of a limb tourniquet to control life-threatening extremity bleeding during Care Under Fire.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011005-mc-shan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958850" y="5181600"/>
            <a:ext cx="8032750"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5) Gunnery Sgt Shane, on ground at left, was hit by insurgent sniper fire.</a:t>
            </a:r>
            <a:br>
              <a:rPr lang="en-US" altLang="en-US" sz="2800" b="1" dirty="0">
                <a:solidFill>
                  <a:schemeClr val="bg1"/>
                </a:solidFill>
                <a:latin typeface="Times New Roman" panose="02020603050405020304" pitchFamily="18" charset="0"/>
                <a:cs typeface="Times New Roman" panose="02020603050405020304" pitchFamily="18" charset="0"/>
              </a:rPr>
            </a:br>
            <a:br>
              <a:rPr lang="en-US" altLang="en-US" sz="1800" dirty="0">
                <a:solidFill>
                  <a:schemeClr val="bg1"/>
                </a:solidFill>
                <a:latin typeface="Times New Roman" panose="02020603050405020304" pitchFamily="18" charset="0"/>
                <a:cs typeface="Times New Roman" panose="02020603050405020304" pitchFamily="18" charset="0"/>
              </a:rPr>
            </a:br>
            <a:endParaRPr lang="en-US" altLang="en-US"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989405" y="241300"/>
            <a:ext cx="8229600" cy="1143000"/>
          </a:xfrm>
        </p:spPr>
        <p:txBody>
          <a:bodyPr rtlCol="0">
            <a:noAutofit/>
          </a:bodyPr>
          <a:lstStyle/>
          <a:p>
            <a:pPr eaLnBrk="1" fontAlgn="auto" hangingPunct="1">
              <a:spcAft>
                <a:spcPts val="0"/>
              </a:spcAft>
              <a:defRPr/>
            </a:pPr>
            <a:r>
              <a:rPr lang="en-US" sz="4400" dirty="0">
                <a:ea typeface="+mj-ea"/>
              </a:rPr>
              <a:t>Casualty Movement</a:t>
            </a:r>
            <a:br>
              <a:rPr lang="en-US" sz="4400" dirty="0">
                <a:ea typeface="+mj-ea"/>
              </a:rPr>
            </a:br>
            <a:r>
              <a:rPr lang="en-US" sz="4400" dirty="0">
                <a:ea typeface="+mj-ea"/>
              </a:rPr>
              <a:t>Rescue Plan</a:t>
            </a:r>
          </a:p>
        </p:txBody>
      </p:sp>
      <p:sp>
        <p:nvSpPr>
          <p:cNvPr id="109570" name="Rectangle 3"/>
          <p:cNvSpPr>
            <a:spLocks noGrp="1" noChangeArrowheads="1"/>
          </p:cNvSpPr>
          <p:nvPr>
            <p:ph idx="1"/>
          </p:nvPr>
        </p:nvSpPr>
        <p:spPr>
          <a:xfrm>
            <a:off x="424260" y="1937032"/>
            <a:ext cx="8229600" cy="4525963"/>
          </a:xfrm>
        </p:spPr>
        <p:txBody>
          <a:bodyPr/>
          <a:lstStyle/>
          <a:p>
            <a:pPr eaLnBrk="1" hangingPunct="1">
              <a:buFont typeface="Arial" panose="020B0604020202020204" pitchFamily="34" charset="0"/>
              <a:buNone/>
            </a:pPr>
            <a:r>
              <a:rPr lang="en-US" altLang="en-US" sz="3000" b="1" dirty="0"/>
              <a:t>If you must move a casualty under fire, consider the following:</a:t>
            </a:r>
          </a:p>
          <a:p>
            <a:pPr lvl="1" eaLnBrk="1" hangingPunct="1"/>
            <a:r>
              <a:rPr lang="en-US" altLang="en-US" sz="2600" b="1" dirty="0">
                <a:ea typeface="Times New Roman" panose="02020603050405020304" pitchFamily="18" charset="0"/>
              </a:rPr>
              <a:t>Location of nearest cover</a:t>
            </a:r>
          </a:p>
          <a:p>
            <a:pPr lvl="1" eaLnBrk="1" hangingPunct="1"/>
            <a:r>
              <a:rPr lang="en-US" altLang="en-US" sz="2600" b="1" dirty="0">
                <a:ea typeface="Times New Roman" panose="02020603050405020304" pitchFamily="18" charset="0"/>
              </a:rPr>
              <a:t>How best to move him to the cover</a:t>
            </a:r>
          </a:p>
          <a:p>
            <a:pPr lvl="1" eaLnBrk="1" hangingPunct="1"/>
            <a:r>
              <a:rPr lang="en-US" altLang="en-US" sz="2600" b="1" dirty="0">
                <a:ea typeface="Times New Roman" panose="02020603050405020304" pitchFamily="18" charset="0"/>
              </a:rPr>
              <a:t>The risk to the rescuers</a:t>
            </a:r>
          </a:p>
          <a:p>
            <a:pPr lvl="1" eaLnBrk="1" hangingPunct="1"/>
            <a:r>
              <a:rPr lang="en-US" altLang="en-US" sz="2600" b="1" dirty="0">
                <a:ea typeface="Times New Roman" panose="02020603050405020304" pitchFamily="18" charset="0"/>
              </a:rPr>
              <a:t>Weight of casualty and rescuer</a:t>
            </a:r>
          </a:p>
          <a:p>
            <a:pPr lvl="1" eaLnBrk="1" hangingPunct="1"/>
            <a:r>
              <a:rPr lang="en-US" altLang="en-US" sz="2600" b="1" dirty="0">
                <a:ea typeface="Times New Roman" panose="02020603050405020304" pitchFamily="18" charset="0"/>
              </a:rPr>
              <a:t>Distance to be covered</a:t>
            </a:r>
          </a:p>
          <a:p>
            <a:pPr lvl="1" eaLnBrk="1" hangingPunct="1"/>
            <a:r>
              <a:rPr lang="en-US" altLang="en-US" sz="2600" b="1" dirty="0">
                <a:solidFill>
                  <a:srgbClr val="FF0000"/>
                </a:solidFill>
                <a:ea typeface="Times New Roman" panose="02020603050405020304" pitchFamily="18" charset="0"/>
              </a:rPr>
              <a:t>Use suppression fire and smoke to best advantage!</a:t>
            </a:r>
          </a:p>
          <a:p>
            <a:pPr lvl="1" eaLnBrk="1" hangingPunct="1"/>
            <a:r>
              <a:rPr lang="en-US" altLang="en-US" sz="2600" b="1" dirty="0">
                <a:ea typeface="Times New Roman" panose="02020603050405020304" pitchFamily="18" charset="0"/>
              </a:rPr>
              <a:t>Recover casualty</a:t>
            </a:r>
            <a:r>
              <a:rPr lang="en-US" altLang="en-US" sz="2600" b="1" dirty="0">
                <a:ea typeface="MS PGothic" panose="020B0600070205080204" pitchFamily="34" charset="-128"/>
              </a:rPr>
              <a:t>’</a:t>
            </a:r>
            <a:r>
              <a:rPr lang="en-US" altLang="ja-JP" sz="2600" b="1" dirty="0">
                <a:ea typeface="MS PGothic" panose="020B0600070205080204" pitchFamily="34" charset="-128"/>
              </a:rPr>
              <a:t>s weapons if possible</a:t>
            </a:r>
            <a:endParaRPr lang="en-US" altLang="en-US" sz="2600" b="1" dirty="0">
              <a:ea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874713" y="87313"/>
            <a:ext cx="8229600" cy="1143000"/>
          </a:xfrm>
        </p:spPr>
        <p:txBody>
          <a:bodyPr/>
          <a:lstStyle/>
          <a:p>
            <a:pPr eaLnBrk="1" hangingPunct="1"/>
            <a:r>
              <a:rPr lang="en-US" altLang="en-US" sz="4400" dirty="0"/>
              <a:t>C-Spine Stabilization</a:t>
            </a:r>
          </a:p>
        </p:txBody>
      </p:sp>
      <p:sp>
        <p:nvSpPr>
          <p:cNvPr id="218114" name="Rectangle 3"/>
          <p:cNvSpPr>
            <a:spLocks noGrp="1" noChangeArrowheads="1"/>
          </p:cNvSpPr>
          <p:nvPr>
            <p:ph idx="1"/>
          </p:nvPr>
        </p:nvSpPr>
        <p:spPr>
          <a:xfrm>
            <a:off x="539475" y="2133600"/>
            <a:ext cx="7772400" cy="4114800"/>
          </a:xfrm>
        </p:spPr>
        <p:txBody>
          <a:bodyPr/>
          <a:lstStyle/>
          <a:p>
            <a:pPr marL="0" indent="0" eaLnBrk="1" hangingPunct="1">
              <a:buFont typeface="Arial" panose="020B0604020202020204" pitchFamily="34" charset="0"/>
              <a:buNone/>
            </a:pPr>
            <a:r>
              <a:rPr lang="en-US" altLang="en-US" b="1" dirty="0">
                <a:solidFill>
                  <a:srgbClr val="FF0000"/>
                </a:solidFill>
              </a:rPr>
              <a:t>Penetrating head and neck injuries do not require C-spine stabilization</a:t>
            </a:r>
          </a:p>
          <a:p>
            <a:pPr lvl="1" eaLnBrk="1" hangingPunct="1"/>
            <a:r>
              <a:rPr lang="en-US" altLang="en-US" sz="3200" b="1" dirty="0">
                <a:ea typeface="Times New Roman" panose="02020603050405020304" pitchFamily="18" charset="0"/>
              </a:rPr>
              <a:t>Gunshot wounds (GSW), shrapnel</a:t>
            </a:r>
          </a:p>
          <a:p>
            <a:pPr lvl="1" eaLnBrk="1" hangingPunct="1"/>
            <a:r>
              <a:rPr lang="en-US" altLang="en-US" sz="3200" b="1" dirty="0">
                <a:ea typeface="Times New Roman" panose="02020603050405020304" pitchFamily="18" charset="0"/>
              </a:rPr>
              <a:t>In penetrating trauma, the spinal cord is either already compromised or is in relatively less danger than would be the case with blunt trauma.</a:t>
            </a:r>
          </a:p>
        </p:txBody>
      </p:sp>
    </p:spTree>
    <p:extLst>
      <p:ext uri="{BB962C8B-B14F-4D97-AF65-F5344CB8AC3E}">
        <p14:creationId xmlns:p14="http://schemas.microsoft.com/office/powerpoint/2010/main" val="2353629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836613" y="87313"/>
            <a:ext cx="8229600" cy="1143000"/>
          </a:xfrm>
        </p:spPr>
        <p:txBody>
          <a:bodyPr/>
          <a:lstStyle/>
          <a:p>
            <a:pPr eaLnBrk="1" hangingPunct="1"/>
            <a:r>
              <a:rPr lang="en-US" altLang="en-US" dirty="0"/>
              <a:t>C-Spine Stabilization</a:t>
            </a:r>
          </a:p>
        </p:txBody>
      </p:sp>
      <p:sp>
        <p:nvSpPr>
          <p:cNvPr id="220162" name="Rectangle 3"/>
          <p:cNvSpPr>
            <a:spLocks noGrp="1" noChangeArrowheads="1"/>
          </p:cNvSpPr>
          <p:nvPr>
            <p:ph idx="1"/>
          </p:nvPr>
        </p:nvSpPr>
        <p:spPr>
          <a:xfrm>
            <a:off x="457200" y="1706602"/>
            <a:ext cx="8229600" cy="4525963"/>
          </a:xfrm>
        </p:spPr>
        <p:txBody>
          <a:bodyPr/>
          <a:lstStyle/>
          <a:p>
            <a:pPr eaLnBrk="1" hangingPunct="1">
              <a:buFont typeface="Arial" panose="020B0604020202020204" pitchFamily="34" charset="0"/>
              <a:buNone/>
            </a:pPr>
            <a:r>
              <a:rPr lang="en-US" altLang="en-US" b="1" dirty="0"/>
              <a:t>Blunt trauma is different!</a:t>
            </a:r>
          </a:p>
          <a:p>
            <a:pPr lvl="1" eaLnBrk="1" hangingPunct="1"/>
            <a:r>
              <a:rPr lang="en-US" altLang="en-US" b="1" dirty="0">
                <a:solidFill>
                  <a:srgbClr val="FF0000"/>
                </a:solidFill>
                <a:ea typeface="Times New Roman" panose="02020603050405020304" pitchFamily="18" charset="0"/>
              </a:rPr>
              <a:t>Neck or spine injuries due to falls, fast-roping injuries, or motor vehicle accidents may require C-spine stabilization.</a:t>
            </a:r>
          </a:p>
          <a:p>
            <a:pPr lvl="1" eaLnBrk="1" hangingPunct="1"/>
            <a:r>
              <a:rPr lang="en-US" altLang="en-US" b="1" dirty="0">
                <a:ea typeface="Times New Roman" panose="02020603050405020304" pitchFamily="18" charset="0"/>
              </a:rPr>
              <a:t>Apply only if the danger of hostile fire does not constitute a greater threat.</a:t>
            </a:r>
          </a:p>
          <a:p>
            <a:pPr lvl="1" eaLnBrk="1" hangingPunct="1"/>
            <a:endParaRPr lang="en-US" altLang="en-US" dirty="0">
              <a:ea typeface="Times New Roman" panose="02020603050405020304" pitchFamily="18" charset="0"/>
            </a:endParaRPr>
          </a:p>
        </p:txBody>
      </p:sp>
      <p:pic>
        <p:nvPicPr>
          <p:cNvPr id="220163" name="Picture 6" descr="DL 101031 USA Trai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395" y="4809436"/>
            <a:ext cx="2918670" cy="1960799"/>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743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796925" y="125413"/>
            <a:ext cx="8229600" cy="1143000"/>
          </a:xfrm>
        </p:spPr>
        <p:txBody>
          <a:bodyPr rtlCol="0">
            <a:noAutofit/>
          </a:bodyPr>
          <a:lstStyle/>
          <a:p>
            <a:pPr eaLnBrk="1" fontAlgn="auto" hangingPunct="1">
              <a:spcAft>
                <a:spcPts val="0"/>
              </a:spcAft>
              <a:defRPr/>
            </a:pPr>
            <a:r>
              <a:rPr lang="en-US" sz="4400" dirty="0">
                <a:ea typeface="+mj-ea"/>
              </a:rPr>
              <a:t>Types of Carries </a:t>
            </a:r>
            <a:br>
              <a:rPr lang="en-US" sz="4400" dirty="0">
                <a:ea typeface="+mj-ea"/>
              </a:rPr>
            </a:br>
            <a:r>
              <a:rPr lang="en-US" sz="4400" dirty="0">
                <a:ea typeface="+mj-ea"/>
              </a:rPr>
              <a:t>for Care Under Fire</a:t>
            </a:r>
          </a:p>
        </p:txBody>
      </p:sp>
      <p:sp>
        <p:nvSpPr>
          <p:cNvPr id="111618" name="Rectangle 3"/>
          <p:cNvSpPr>
            <a:spLocks noGrp="1"/>
          </p:cNvSpPr>
          <p:nvPr>
            <p:ph idx="1"/>
          </p:nvPr>
        </p:nvSpPr>
        <p:spPr>
          <a:xfrm>
            <a:off x="193830" y="2090652"/>
            <a:ext cx="8229600" cy="4525963"/>
          </a:xfrm>
        </p:spPr>
        <p:txBody>
          <a:bodyPr/>
          <a:lstStyle/>
          <a:p>
            <a:pPr eaLnBrk="1" hangingPunct="1"/>
            <a:r>
              <a:rPr lang="en-US" altLang="en-US" b="1" dirty="0"/>
              <a:t>One-person drag with/without a line</a:t>
            </a:r>
          </a:p>
          <a:p>
            <a:pPr eaLnBrk="1" hangingPunct="1"/>
            <a:r>
              <a:rPr lang="en-US" altLang="en-US" b="1" dirty="0"/>
              <a:t>Two-person drag with/without a line</a:t>
            </a:r>
          </a:p>
          <a:p>
            <a:pPr eaLnBrk="1" hangingPunct="1"/>
            <a:r>
              <a:rPr lang="en-US" altLang="en-US" b="1" dirty="0"/>
              <a:t>SEAL Team Three Carry</a:t>
            </a:r>
          </a:p>
          <a:p>
            <a:pPr eaLnBrk="1" hangingPunct="1"/>
            <a:r>
              <a:rPr lang="en-US" altLang="en-US" b="1" dirty="0"/>
              <a:t>Hawes Carry</a:t>
            </a:r>
          </a:p>
        </p:txBody>
      </p:sp>
      <p:pic>
        <p:nvPicPr>
          <p:cNvPr id="111619" name="Picture 4" descr="BI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50" y="3670300"/>
            <a:ext cx="3840163" cy="3214688"/>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808038" y="87313"/>
            <a:ext cx="8229600" cy="1143000"/>
          </a:xfrm>
        </p:spPr>
        <p:txBody>
          <a:bodyPr/>
          <a:lstStyle/>
          <a:p>
            <a:pPr eaLnBrk="1" hangingPunct="1"/>
            <a:r>
              <a:rPr lang="en-US" altLang="en-US" sz="4400" dirty="0"/>
              <a:t>One-Person Drag</a:t>
            </a:r>
          </a:p>
        </p:txBody>
      </p:sp>
      <p:pic>
        <p:nvPicPr>
          <p:cNvPr id="113666" name="Picture 4" descr="onepersondr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288" y="1809750"/>
            <a:ext cx="5875337" cy="4460875"/>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idx="4294967295"/>
          </p:nvPr>
        </p:nvSpPr>
        <p:spPr>
          <a:xfrm>
            <a:off x="804863" y="92075"/>
            <a:ext cx="8229600" cy="1143000"/>
          </a:xfrm>
        </p:spPr>
        <p:txBody>
          <a:bodyPr/>
          <a:lstStyle/>
          <a:p>
            <a:pPr eaLnBrk="1" hangingPunct="1"/>
            <a:r>
              <a:rPr lang="en-US" altLang="en-US" sz="4400" dirty="0"/>
              <a:t>Two-Person Drag</a:t>
            </a:r>
          </a:p>
        </p:txBody>
      </p:sp>
      <p:pic>
        <p:nvPicPr>
          <p:cNvPr id="115714" name="Picture 5" descr="CUF Two Man Drag 7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550" y="1855788"/>
            <a:ext cx="5653088" cy="4222750"/>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idx="4294967295"/>
          </p:nvPr>
        </p:nvSpPr>
        <p:spPr>
          <a:xfrm>
            <a:off x="1066215" y="125413"/>
            <a:ext cx="8229600" cy="1143000"/>
          </a:xfrm>
        </p:spPr>
        <p:txBody>
          <a:bodyPr/>
          <a:lstStyle/>
          <a:p>
            <a:pPr eaLnBrk="1" hangingPunct="1"/>
            <a:r>
              <a:rPr lang="en-US" altLang="en-US" sz="4400" dirty="0"/>
              <a:t>Video: Two-Person Drag</a:t>
            </a:r>
          </a:p>
        </p:txBody>
      </p:sp>
      <p:sp>
        <p:nvSpPr>
          <p:cNvPr id="3" name="TextBox 2"/>
          <p:cNvSpPr txBox="1"/>
          <p:nvPr/>
        </p:nvSpPr>
        <p:spPr>
          <a:xfrm>
            <a:off x="5647340" y="6386185"/>
            <a:ext cx="3302830" cy="369332"/>
          </a:xfrm>
          <a:prstGeom prst="rect">
            <a:avLst/>
          </a:prstGeom>
          <a:noFill/>
        </p:spPr>
        <p:txBody>
          <a:bodyPr wrap="square" rtlCol="0">
            <a:spAutoFit/>
          </a:bodyPr>
          <a:lstStyle/>
          <a:p>
            <a:r>
              <a:rPr lang="en-US" b="1" i="1" dirty="0">
                <a:latin typeface="Times New Roman" charset="0"/>
                <a:ea typeface="Times New Roman" charset="0"/>
                <a:cs typeface="Times New Roman" charset="0"/>
              </a:rPr>
              <a:t>Courtesy 75</a:t>
            </a:r>
            <a:r>
              <a:rPr lang="en-US" b="1" i="1" baseline="30000" dirty="0">
                <a:latin typeface="Times New Roman" charset="0"/>
                <a:ea typeface="Times New Roman" charset="0"/>
                <a:cs typeface="Times New Roman" charset="0"/>
              </a:rPr>
              <a:t>th</a:t>
            </a:r>
            <a:r>
              <a:rPr lang="en-US" b="1" i="1" dirty="0">
                <a:latin typeface="Times New Roman" charset="0"/>
                <a:ea typeface="Times New Roman" charset="0"/>
                <a:cs typeface="Times New Roman" charset="0"/>
              </a:rPr>
              <a:t> Ranger Regiment</a:t>
            </a:r>
          </a:p>
        </p:txBody>
      </p:sp>
      <p:pic>
        <p:nvPicPr>
          <p:cNvPr id="2" name="2 CUF - Video 1 - 2 Person Drag">
            <a:hlinkClick r:id="" action="ppaction://media"/>
            <a:extLst>
              <a:ext uri="{FF2B5EF4-FFF2-40B4-BE49-F238E27FC236}">
                <a16:creationId xmlns:a16="http://schemas.microsoft.com/office/drawing/2014/main" id="{9BB140DA-0D72-4988-BEDC-A429FE24C4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2396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914400" y="87313"/>
            <a:ext cx="8229600" cy="1143000"/>
          </a:xfrm>
        </p:spPr>
        <p:txBody>
          <a:bodyPr rtlCol="0">
            <a:noAutofit/>
          </a:bodyPr>
          <a:lstStyle/>
          <a:p>
            <a:pPr eaLnBrk="1" fontAlgn="auto" hangingPunct="1">
              <a:spcAft>
                <a:spcPts val="0"/>
              </a:spcAft>
              <a:defRPr/>
            </a:pPr>
            <a:r>
              <a:rPr lang="en-US" sz="4400" dirty="0">
                <a:ea typeface="+mj-ea"/>
              </a:rPr>
              <a:t>Two-Person </a:t>
            </a:r>
            <a:br>
              <a:rPr lang="en-US" sz="4400" dirty="0">
                <a:ea typeface="+mj-ea"/>
              </a:rPr>
            </a:br>
            <a:r>
              <a:rPr lang="en-US" sz="4400" dirty="0">
                <a:ea typeface="+mj-ea"/>
              </a:rPr>
              <a:t>Drag Using Lines</a:t>
            </a:r>
          </a:p>
        </p:txBody>
      </p:sp>
      <p:pic>
        <p:nvPicPr>
          <p:cNvPr id="119810" name="Picture 5" descr="CUF Two Man Drag with li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113" y="1829693"/>
            <a:ext cx="6959600" cy="4710112"/>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1652588" y="241300"/>
            <a:ext cx="7491412" cy="1143000"/>
          </a:xfrm>
        </p:spPr>
        <p:txBody>
          <a:bodyPr/>
          <a:lstStyle/>
          <a:p>
            <a:pPr eaLnBrk="1" hangingPunct="1"/>
            <a:r>
              <a:rPr lang="en-US" altLang="en-US" dirty="0"/>
              <a:t>SEAL Team Three Carry (1)</a:t>
            </a:r>
          </a:p>
        </p:txBody>
      </p:sp>
      <p:pic>
        <p:nvPicPr>
          <p:cNvPr id="121858" name="Picture 25" descr="sealteam3-1"/>
          <p:cNvPicPr>
            <a:picLocks noChangeAspect="1" noChangeArrowheads="1"/>
          </p:cNvPicPr>
          <p:nvPr/>
        </p:nvPicPr>
        <p:blipFill>
          <a:blip r:embed="rId3" cstate="print">
            <a:extLst>
              <a:ext uri="{28A0092B-C50C-407E-A947-70E740481C1C}">
                <a14:useLocalDpi xmlns:a14="http://schemas.microsoft.com/office/drawing/2010/main" val="0"/>
              </a:ext>
            </a:extLst>
          </a:blip>
          <a:srcRect b="12"/>
          <a:stretch>
            <a:fillRect/>
          </a:stretch>
        </p:blipFill>
        <p:spPr bwMode="auto">
          <a:xfrm>
            <a:off x="1384300" y="2176463"/>
            <a:ext cx="3040063" cy="30178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59" name="Picture 26" descr="sealteam3-2"/>
          <p:cNvPicPr preferRelativeResize="0">
            <a:picLocks noChangeArrowheads="1"/>
          </p:cNvPicPr>
          <p:nvPr/>
        </p:nvPicPr>
        <p:blipFill>
          <a:blip r:embed="rId4" cstate="print">
            <a:extLst>
              <a:ext uri="{28A0092B-C50C-407E-A947-70E740481C1C}">
                <a14:useLocalDpi xmlns:a14="http://schemas.microsoft.com/office/drawing/2010/main" val="0"/>
              </a:ext>
            </a:extLst>
          </a:blip>
          <a:srcRect r="21"/>
          <a:stretch>
            <a:fillRect/>
          </a:stretch>
        </p:blipFill>
        <p:spPr bwMode="auto">
          <a:xfrm>
            <a:off x="4598988" y="2176463"/>
            <a:ext cx="3044825" cy="30178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201100" y="5694895"/>
            <a:ext cx="6404895" cy="584775"/>
          </a:xfrm>
          <a:prstGeom prst="rect">
            <a:avLst/>
          </a:prstGeom>
          <a:noFill/>
        </p:spPr>
        <p:txBody>
          <a:bodyPr wrap="none" rtlCol="0">
            <a:spAutoFit/>
          </a:bodyPr>
          <a:lstStyle/>
          <a:p>
            <a:r>
              <a:rPr lang="en-US" sz="3200" b="1" dirty="0">
                <a:latin typeface="Times New Roman"/>
                <a:cs typeface="Times New Roman"/>
              </a:rPr>
              <a:t>Also called the Shoulder-Belt carry.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973295" y="201613"/>
            <a:ext cx="6400800" cy="1143000"/>
          </a:xfrm>
        </p:spPr>
        <p:txBody>
          <a:bodyPr/>
          <a:lstStyle/>
          <a:p>
            <a:pPr eaLnBrk="1" hangingPunct="1"/>
            <a:r>
              <a:rPr lang="en-US" altLang="en-US" sz="4800" dirty="0"/>
              <a:t>Learning Objectives</a:t>
            </a:r>
          </a:p>
        </p:txBody>
      </p:sp>
      <p:sp>
        <p:nvSpPr>
          <p:cNvPr id="66562" name="Rectangle 3"/>
          <p:cNvSpPr>
            <a:spLocks noGrp="1" noChangeArrowheads="1"/>
          </p:cNvSpPr>
          <p:nvPr>
            <p:ph idx="1"/>
          </p:nvPr>
        </p:nvSpPr>
        <p:spPr>
          <a:xfrm>
            <a:off x="193830" y="1777585"/>
            <a:ext cx="8756340" cy="4763587"/>
          </a:xfrm>
        </p:spPr>
        <p:txBody>
          <a:bodyPr/>
          <a:lstStyle/>
          <a:p>
            <a:pPr marL="609600" indent="-609600" eaLnBrk="1" hangingPunct="1"/>
            <a:r>
              <a:rPr lang="en-US" sz="2600" b="1" dirty="0"/>
              <a:t>RECOGNIZE life-threatening bleeding in the tactical combat setting.</a:t>
            </a:r>
          </a:p>
          <a:p>
            <a:pPr marL="609600" indent="-609600" eaLnBrk="1" hangingPunct="1"/>
            <a:r>
              <a:rPr lang="en-US" altLang="en-US" sz="2600" b="1" dirty="0"/>
              <a:t>DEMONSTRATE the appropriate application of a CoTCCC-recommended limb tourniquet to an arm and a leg.</a:t>
            </a:r>
          </a:p>
          <a:p>
            <a:pPr marL="609600" indent="-609600" eaLnBrk="1" hangingPunct="1"/>
            <a:r>
              <a:rPr lang="en-US" altLang="en-US" sz="2600" b="1" dirty="0"/>
              <a:t>EXPLAIN why immobilization of the cervical spine is not a critical need in combat casualties with penetrating trauma to the neck.</a:t>
            </a:r>
          </a:p>
          <a:p>
            <a:r>
              <a:rPr lang="en-GB" sz="2600" b="1" dirty="0"/>
              <a:t>   DESCRIBE why spinal immobilization is not a</a:t>
            </a:r>
          </a:p>
          <a:p>
            <a:pPr>
              <a:buNone/>
            </a:pPr>
            <a:r>
              <a:rPr lang="en-GB" sz="2600" b="1" dirty="0"/>
              <a:t>       critical need in combat casualties with only</a:t>
            </a:r>
          </a:p>
          <a:p>
            <a:pPr>
              <a:buNone/>
            </a:pPr>
            <a:r>
              <a:rPr lang="en-GB" sz="2600" b="1" dirty="0"/>
              <a:t>       penetrating trauma.</a:t>
            </a:r>
            <a:endParaRPr lang="en-US" sz="2600" b="1" dirty="0"/>
          </a:p>
          <a:p>
            <a:pPr>
              <a:buNone/>
            </a:pPr>
            <a:r>
              <a:rPr lang="en-US" sz="2600" b="1" dirty="0"/>
              <a:t> </a:t>
            </a:r>
          </a:p>
          <a:p>
            <a:pPr marL="609600" indent="-609600" eaLnBrk="1" hangingPunct="1"/>
            <a:endParaRPr lang="en-US" altLang="en-US"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1104900" y="125413"/>
            <a:ext cx="8229600" cy="1143000"/>
          </a:xfrm>
        </p:spPr>
        <p:txBody>
          <a:bodyPr/>
          <a:lstStyle/>
          <a:p>
            <a:pPr eaLnBrk="1" hangingPunct="1"/>
            <a:r>
              <a:rPr lang="en-US" altLang="en-US" dirty="0"/>
              <a:t>SEAL Team Three Carry (2)</a:t>
            </a:r>
          </a:p>
        </p:txBody>
      </p:sp>
      <p:pic>
        <p:nvPicPr>
          <p:cNvPr id="123906" name="Picture 28" descr="sealteam3-4"/>
          <p:cNvPicPr preferRelativeResize="0">
            <a:picLocks noChangeArrowheads="1"/>
          </p:cNvPicPr>
          <p:nvPr/>
        </p:nvPicPr>
        <p:blipFill>
          <a:blip r:embed="rId3" cstate="print">
            <a:extLst>
              <a:ext uri="{28A0092B-C50C-407E-A947-70E740481C1C}">
                <a14:useLocalDpi xmlns:a14="http://schemas.microsoft.com/office/drawing/2010/main" val="0"/>
              </a:ext>
            </a:extLst>
          </a:blip>
          <a:srcRect b="-11"/>
          <a:stretch>
            <a:fillRect/>
          </a:stretch>
        </p:blipFill>
        <p:spPr bwMode="auto">
          <a:xfrm>
            <a:off x="4598988" y="2176463"/>
            <a:ext cx="3043237" cy="30178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7" name="Picture 29" descr="sealteam3-3"/>
          <p:cNvPicPr preferRelativeResize="0">
            <a:picLocks noChangeArrowheads="1"/>
          </p:cNvPicPr>
          <p:nvPr/>
        </p:nvPicPr>
        <p:blipFill>
          <a:blip r:embed="rId4" cstate="print">
            <a:extLst>
              <a:ext uri="{28A0092B-C50C-407E-A947-70E740481C1C}">
                <a14:useLocalDpi xmlns:a14="http://schemas.microsoft.com/office/drawing/2010/main" val="0"/>
              </a:ext>
            </a:extLst>
          </a:blip>
          <a:srcRect b="107"/>
          <a:stretch>
            <a:fillRect/>
          </a:stretch>
        </p:blipFill>
        <p:spPr bwMode="auto">
          <a:xfrm>
            <a:off x="1381125" y="2176463"/>
            <a:ext cx="3044825" cy="30178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269170" y="5618085"/>
            <a:ext cx="6404895" cy="584775"/>
          </a:xfrm>
          <a:prstGeom prst="rect">
            <a:avLst/>
          </a:prstGeom>
          <a:noFill/>
        </p:spPr>
        <p:txBody>
          <a:bodyPr wrap="none" rtlCol="0">
            <a:spAutoFit/>
          </a:bodyPr>
          <a:lstStyle/>
          <a:p>
            <a:r>
              <a:rPr lang="en-US" sz="3200" b="1" dirty="0">
                <a:latin typeface="Times New Roman"/>
                <a:cs typeface="Times New Roman"/>
              </a:rPr>
              <a:t>Also called the Shoulder-Belt carry.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1806840" y="173725"/>
            <a:ext cx="5722938" cy="1143000"/>
          </a:xfrm>
        </p:spPr>
        <p:txBody>
          <a:bodyPr/>
          <a:lstStyle/>
          <a:p>
            <a:pPr eaLnBrk="1" hangingPunct="1"/>
            <a:r>
              <a:rPr lang="en-US" altLang="en-US" sz="4800" dirty="0"/>
              <a:t>Hawes Carry</a:t>
            </a:r>
          </a:p>
        </p:txBody>
      </p:sp>
      <p:sp>
        <p:nvSpPr>
          <p:cNvPr id="125954" name="Oval 5"/>
          <p:cNvSpPr>
            <a:spLocks noChangeArrowheads="1"/>
          </p:cNvSpPr>
          <p:nvPr/>
        </p:nvSpPr>
        <p:spPr bwMode="auto">
          <a:xfrm rot="-1750057">
            <a:off x="5027613" y="3352800"/>
            <a:ext cx="381000" cy="300038"/>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dirty="0"/>
          </a:p>
        </p:txBody>
      </p:sp>
      <p:sp>
        <p:nvSpPr>
          <p:cNvPr id="125955" name="Oval 6"/>
          <p:cNvSpPr>
            <a:spLocks noChangeArrowheads="1"/>
          </p:cNvSpPr>
          <p:nvPr/>
        </p:nvSpPr>
        <p:spPr bwMode="auto">
          <a:xfrm rot="-2948677">
            <a:off x="4649788" y="2935287"/>
            <a:ext cx="381000" cy="225425"/>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dirty="0"/>
          </a:p>
        </p:txBody>
      </p:sp>
      <p:pic>
        <p:nvPicPr>
          <p:cNvPr id="125956" name="Picture 7" descr="hawescarry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295" y="1739180"/>
            <a:ext cx="5030788" cy="3776663"/>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499600" y="5739318"/>
            <a:ext cx="6543202" cy="954107"/>
          </a:xfrm>
          <a:prstGeom prst="rect">
            <a:avLst/>
          </a:prstGeom>
          <a:noFill/>
        </p:spPr>
        <p:txBody>
          <a:bodyPr wrap="none" rtlCol="0">
            <a:spAutoFit/>
          </a:bodyPr>
          <a:lstStyle/>
          <a:p>
            <a:pPr algn="ctr"/>
            <a:r>
              <a:rPr lang="en-US" sz="2800" b="1" dirty="0">
                <a:latin typeface="Times New Roman"/>
                <a:cs typeface="Times New Roman"/>
              </a:rPr>
              <a:t>Also called the Modified Firemen’s carry </a:t>
            </a:r>
          </a:p>
          <a:p>
            <a:pPr algn="ctr"/>
            <a:r>
              <a:rPr lang="en-US" sz="2800" b="1" dirty="0">
                <a:latin typeface="Times New Roman"/>
                <a:cs typeface="Times New Roman"/>
              </a:rPr>
              <a:t>or Pack Strap Carry.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idx="4294967295"/>
          </p:nvPr>
        </p:nvSpPr>
        <p:spPr>
          <a:xfrm>
            <a:off x="1806840" y="135320"/>
            <a:ext cx="6384925" cy="1143000"/>
          </a:xfrm>
        </p:spPr>
        <p:txBody>
          <a:bodyPr/>
          <a:lstStyle/>
          <a:p>
            <a:pPr eaLnBrk="1" hangingPunct="1"/>
            <a:r>
              <a:rPr lang="en-US" altLang="en-US" sz="4800" dirty="0"/>
              <a:t>Carries - Practical</a:t>
            </a:r>
          </a:p>
        </p:txBody>
      </p:sp>
      <p:pic>
        <p:nvPicPr>
          <p:cNvPr id="128002" name="Picture 5" descr="KH IE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750" y="1585913"/>
            <a:ext cx="518795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TextBox 6"/>
          <p:cNvSpPr txBox="1">
            <a:spLocks noChangeArrowheads="1"/>
          </p:cNvSpPr>
          <p:nvPr/>
        </p:nvSpPr>
        <p:spPr bwMode="auto">
          <a:xfrm>
            <a:off x="2958990" y="5821645"/>
            <a:ext cx="3536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How </a:t>
            </a:r>
            <a:r>
              <a:rPr lang="en-US" altLang="en-US" sz="3600" b="1" u="sng" dirty="0">
                <a:latin typeface="Times New Roman" panose="02020603050405020304" pitchFamily="18" charset="0"/>
                <a:cs typeface="Times New Roman" panose="02020603050405020304" pitchFamily="18" charset="0"/>
              </a:rPr>
              <a:t>Not</a:t>
            </a:r>
            <a:r>
              <a:rPr lang="en-US" altLang="en-US" sz="3600" b="1" dirty="0">
                <a:latin typeface="Times New Roman" panose="02020603050405020304" pitchFamily="18" charset="0"/>
                <a:cs typeface="Times New Roman" panose="02020603050405020304" pitchFamily="18" charset="0"/>
              </a:rPr>
              <a:t> to Do 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1614815" y="135320"/>
            <a:ext cx="6858000" cy="1143000"/>
          </a:xfrm>
        </p:spPr>
        <p:txBody>
          <a:bodyPr/>
          <a:lstStyle/>
          <a:p>
            <a:pPr eaLnBrk="1" hangingPunct="1"/>
            <a:r>
              <a:rPr lang="en-US" altLang="en-US" dirty="0"/>
              <a:t>Burn Prevention in CUF</a:t>
            </a:r>
          </a:p>
        </p:txBody>
      </p:sp>
      <p:sp>
        <p:nvSpPr>
          <p:cNvPr id="130050" name="Rectangle 3"/>
          <p:cNvSpPr>
            <a:spLocks noGrp="1" noChangeArrowheads="1"/>
          </p:cNvSpPr>
          <p:nvPr>
            <p:ph sz="half" idx="2"/>
          </p:nvPr>
        </p:nvSpPr>
        <p:spPr>
          <a:xfrm>
            <a:off x="4648200" y="2011363"/>
            <a:ext cx="4038600" cy="3836987"/>
          </a:xfrm>
        </p:spPr>
        <p:txBody>
          <a:bodyPr/>
          <a:lstStyle/>
          <a:p>
            <a:pPr eaLnBrk="1" hangingPunct="1">
              <a:lnSpc>
                <a:spcPct val="90000"/>
              </a:lnSpc>
            </a:pPr>
            <a:r>
              <a:rPr lang="en-US" altLang="en-US" sz="2800" b="1" dirty="0"/>
              <a:t>Remove the casualty from burning vehicles or structures ASAP and move to cover.</a:t>
            </a:r>
          </a:p>
          <a:p>
            <a:pPr eaLnBrk="1" hangingPunct="1">
              <a:lnSpc>
                <a:spcPct val="90000"/>
              </a:lnSpc>
            </a:pPr>
            <a:r>
              <a:rPr lang="en-US" altLang="en-US" sz="2800" b="1" dirty="0"/>
              <a:t>Stop burning with any non-flammable fluids readily accessible, by smothering, or by rolling on the ground.</a:t>
            </a:r>
          </a:p>
        </p:txBody>
      </p:sp>
      <p:pic>
        <p:nvPicPr>
          <p:cNvPr id="130051" name="Picture 6" descr="JTAPIC Burning veh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025" y="2162175"/>
            <a:ext cx="4100513" cy="3275013"/>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a:xfrm>
            <a:off x="1653220" y="173725"/>
            <a:ext cx="6858000" cy="1143000"/>
          </a:xfrm>
        </p:spPr>
        <p:txBody>
          <a:bodyPr/>
          <a:lstStyle/>
          <a:p>
            <a:pPr eaLnBrk="1" hangingPunct="1"/>
            <a:r>
              <a:rPr lang="en-US" altLang="en-US" dirty="0"/>
              <a:t>Burn Prevention in CUF</a:t>
            </a:r>
          </a:p>
        </p:txBody>
      </p:sp>
      <p:sp>
        <p:nvSpPr>
          <p:cNvPr id="132098" name="Rectangle 3"/>
          <p:cNvSpPr>
            <a:spLocks noGrp="1" noChangeArrowheads="1"/>
          </p:cNvSpPr>
          <p:nvPr>
            <p:ph idx="4294967295"/>
          </p:nvPr>
        </p:nvSpPr>
        <p:spPr>
          <a:xfrm>
            <a:off x="967420" y="1565275"/>
            <a:ext cx="8229600" cy="4525963"/>
          </a:xfrm>
        </p:spPr>
        <p:txBody>
          <a:bodyPr/>
          <a:lstStyle/>
          <a:p>
            <a:pPr eaLnBrk="1" hangingPunct="1">
              <a:lnSpc>
                <a:spcPct val="90000"/>
              </a:lnSpc>
              <a:buFont typeface="Arial" panose="020B0604020202020204" pitchFamily="34" charset="0"/>
              <a:buNone/>
            </a:pPr>
            <a:r>
              <a:rPr lang="en-US" altLang="en-US" sz="2800" b="1" dirty="0"/>
              <a:t>     Wear fire-retardant Nomex gloves and uniform!</a:t>
            </a:r>
          </a:p>
        </p:txBody>
      </p:sp>
      <p:pic>
        <p:nvPicPr>
          <p:cNvPr id="132099" name="Picture 6" descr="R Hand Burn Casualty Spared by Gl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88" y="2084388"/>
            <a:ext cx="2759075" cy="3668712"/>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32346" y="5816600"/>
            <a:ext cx="41120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dirty="0">
                <a:latin typeface="Times New Roman" panose="02020603050405020304" pitchFamily="18" charset="0"/>
              </a:rPr>
              <a:t>Right hand of a burn casualty</a:t>
            </a:r>
          </a:p>
          <a:p>
            <a:pPr algn="ctr"/>
            <a:r>
              <a:rPr lang="en-US" altLang="en-US" b="1" dirty="0">
                <a:latin typeface="Times New Roman" panose="02020603050405020304" pitchFamily="18" charset="0"/>
              </a:rPr>
              <a:t>spared by fire-resistant glove</a:t>
            </a:r>
          </a:p>
        </p:txBody>
      </p:sp>
      <p:pic>
        <p:nvPicPr>
          <p:cNvPr id="132101" name="Picture 8" descr="Fire-Resistant Army Combat Shirt (FRA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438" y="2144713"/>
            <a:ext cx="5030787" cy="35893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ext Box 9"/>
          <p:cNvSpPr txBox="1">
            <a:spLocks noChangeArrowheads="1"/>
          </p:cNvSpPr>
          <p:nvPr/>
        </p:nvSpPr>
        <p:spPr bwMode="auto">
          <a:xfrm>
            <a:off x="4264025" y="5862638"/>
            <a:ext cx="4730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latin typeface="Times New Roman" panose="02020603050405020304" pitchFamily="18" charset="0"/>
              </a:rPr>
              <a:t>Fire-Resistant Army Combat Shirt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1181100" y="203200"/>
            <a:ext cx="7500938" cy="1143000"/>
          </a:xfrm>
        </p:spPr>
        <p:txBody>
          <a:bodyPr rtlCol="0">
            <a:noAutofit/>
          </a:bodyPr>
          <a:lstStyle/>
          <a:p>
            <a:pPr eaLnBrk="1" fontAlgn="auto" hangingPunct="1">
              <a:spcAft>
                <a:spcPts val="0"/>
              </a:spcAft>
              <a:defRPr/>
            </a:pPr>
            <a:r>
              <a:rPr lang="en-US" sz="4400" dirty="0">
                <a:ea typeface="+mj-ea"/>
              </a:rPr>
              <a:t>The </a:t>
            </a:r>
            <a:r>
              <a:rPr lang="en-US" sz="4400" u="sng" dirty="0">
                <a:ea typeface="+mj-ea"/>
              </a:rPr>
              <a:t>Number One</a:t>
            </a:r>
            <a:br>
              <a:rPr lang="en-US" sz="4400" dirty="0">
                <a:ea typeface="+mj-ea"/>
              </a:rPr>
            </a:br>
            <a:r>
              <a:rPr lang="en-US" sz="4400" dirty="0">
                <a:ea typeface="+mj-ea"/>
              </a:rPr>
              <a:t>Medical Priority in CUF</a:t>
            </a:r>
          </a:p>
        </p:txBody>
      </p:sp>
      <p:sp>
        <p:nvSpPr>
          <p:cNvPr id="134146" name="Rectangle 3"/>
          <p:cNvSpPr>
            <a:spLocks noGrp="1" noChangeArrowheads="1"/>
          </p:cNvSpPr>
          <p:nvPr>
            <p:ph idx="1"/>
          </p:nvPr>
        </p:nvSpPr>
        <p:spPr>
          <a:xfrm>
            <a:off x="577880" y="1893435"/>
            <a:ext cx="7772400" cy="4876800"/>
          </a:xfrm>
        </p:spPr>
        <p:txBody>
          <a:bodyPr/>
          <a:lstStyle/>
          <a:p>
            <a:pPr eaLnBrk="1" hangingPunct="1">
              <a:lnSpc>
                <a:spcPct val="90000"/>
              </a:lnSpc>
              <a:buFont typeface="Arial" panose="020B0604020202020204" pitchFamily="34" charset="0"/>
              <a:buNone/>
            </a:pPr>
            <a:r>
              <a:rPr lang="en-US" altLang="en-US" sz="2800" b="1" dirty="0"/>
              <a:t>Early control of severe hemorrhage is critical.</a:t>
            </a:r>
          </a:p>
          <a:p>
            <a:pPr lvl="1" eaLnBrk="1" hangingPunct="1">
              <a:lnSpc>
                <a:spcPct val="90000"/>
              </a:lnSpc>
            </a:pPr>
            <a:r>
              <a:rPr lang="en-US" altLang="en-US" b="1" dirty="0">
                <a:solidFill>
                  <a:srgbClr val="FF0000"/>
                </a:solidFill>
                <a:ea typeface="Times New Roman" panose="02020603050405020304" pitchFamily="18" charset="0"/>
              </a:rPr>
              <a:t>In the past, extremity hemorrhage was the most frequent cause of </a:t>
            </a:r>
            <a:r>
              <a:rPr lang="en-US" altLang="en-US" b="1" i="1" dirty="0">
                <a:solidFill>
                  <a:srgbClr val="FF0000"/>
                </a:solidFill>
                <a:ea typeface="Times New Roman" panose="02020603050405020304" pitchFamily="18" charset="0"/>
              </a:rPr>
              <a:t>preventable</a:t>
            </a:r>
            <a:r>
              <a:rPr lang="en-US" altLang="en-US" b="1" dirty="0">
                <a:solidFill>
                  <a:srgbClr val="FF0000"/>
                </a:solidFill>
                <a:ea typeface="Times New Roman" panose="02020603050405020304" pitchFamily="18" charset="0"/>
              </a:rPr>
              <a:t> battlefield deaths.</a:t>
            </a:r>
          </a:p>
          <a:p>
            <a:pPr lvl="1" eaLnBrk="1" hangingPunct="1">
              <a:lnSpc>
                <a:spcPct val="90000"/>
              </a:lnSpc>
            </a:pPr>
            <a:r>
              <a:rPr lang="en-US" altLang="en-US" b="1" dirty="0">
                <a:ea typeface="Times New Roman" panose="02020603050405020304" pitchFamily="18" charset="0"/>
              </a:rPr>
              <a:t>Over 2500 deaths occurred in Vietnam secondary to hemorrhage from extremity wounds.</a:t>
            </a:r>
          </a:p>
          <a:p>
            <a:pPr lvl="1" eaLnBrk="1" hangingPunct="1">
              <a:lnSpc>
                <a:spcPct val="90000"/>
              </a:lnSpc>
            </a:pPr>
            <a:r>
              <a:rPr lang="en-US" altLang="en-US" b="1" dirty="0">
                <a:ea typeface="Times New Roman" panose="02020603050405020304" pitchFamily="18" charset="0"/>
              </a:rPr>
              <a:t>Injury to a major vessel can quickly lead to shock and death.</a:t>
            </a:r>
          </a:p>
          <a:p>
            <a:pPr lvl="1" eaLnBrk="1" hangingPunct="1">
              <a:lnSpc>
                <a:spcPct val="90000"/>
              </a:lnSpc>
            </a:pPr>
            <a:r>
              <a:rPr lang="en-US" altLang="en-US" b="1" i="1" dirty="0">
                <a:solidFill>
                  <a:srgbClr val="FF0000"/>
                </a:solidFill>
                <a:ea typeface="Times New Roman" panose="02020603050405020304" pitchFamily="18" charset="0"/>
              </a:rPr>
              <a:t>Only </a:t>
            </a:r>
            <a:r>
              <a:rPr lang="en-US" altLang="en-US" b="1" i="1" u="sng" dirty="0">
                <a:solidFill>
                  <a:srgbClr val="FF0000"/>
                </a:solidFill>
                <a:ea typeface="Times New Roman" panose="02020603050405020304" pitchFamily="18" charset="0"/>
              </a:rPr>
              <a:t>life-threatening</a:t>
            </a:r>
            <a:r>
              <a:rPr lang="en-US" altLang="en-US" b="1" i="1" dirty="0">
                <a:solidFill>
                  <a:srgbClr val="FF0000"/>
                </a:solidFill>
                <a:ea typeface="Times New Roman" panose="02020603050405020304" pitchFamily="18" charset="0"/>
              </a:rPr>
              <a:t> bleeding warrants intervention during Care Under Fire.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410" y="250535"/>
            <a:ext cx="6781800" cy="1143000"/>
          </a:xfrm>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1015" y="2238445"/>
            <a:ext cx="2705478" cy="2743583"/>
          </a:xfrm>
          <a:ln w="25400">
            <a:solidFill>
              <a:schemeClr val="tx1"/>
            </a:solidFill>
          </a:ln>
        </p:spPr>
      </p:pic>
      <p:sp>
        <p:nvSpPr>
          <p:cNvPr id="6" name="Rectangle 5"/>
          <p:cNvSpPr/>
          <p:nvPr/>
        </p:nvSpPr>
        <p:spPr>
          <a:xfrm>
            <a:off x="2217754" y="5325781"/>
            <a:ext cx="4572000" cy="954107"/>
          </a:xfrm>
          <a:prstGeom prst="rect">
            <a:avLst/>
          </a:prstGeom>
        </p:spPr>
        <p:txBody>
          <a:bodyPr>
            <a:spAutoFit/>
          </a:bodyPr>
          <a:lstStyle/>
          <a:p>
            <a:pPr lvl="0" algn="ctr" eaLnBrk="0" hangingPunct="0">
              <a:spcBef>
                <a:spcPct val="20000"/>
              </a:spcBef>
            </a:pPr>
            <a:r>
              <a:rPr lang="en-US" sz="2800" b="1" dirty="0">
                <a:solidFill>
                  <a:prstClr val="black"/>
                </a:solidFill>
                <a:latin typeface="Times New Roman" pitchFamily="18" charset="0"/>
                <a:cs typeface="Times New Roman" pitchFamily="18" charset="0"/>
              </a:rPr>
              <a:t>1. There is pulsing or steady bleeding from the wound.</a:t>
            </a:r>
          </a:p>
        </p:txBody>
      </p:sp>
      <p:sp>
        <p:nvSpPr>
          <p:cNvPr id="3" name="TextBox 2"/>
          <p:cNvSpPr txBox="1"/>
          <p:nvPr/>
        </p:nvSpPr>
        <p:spPr>
          <a:xfrm>
            <a:off x="5992985" y="3083355"/>
            <a:ext cx="3494855"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2124826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25" y="274638"/>
            <a:ext cx="6781800" cy="1143000"/>
          </a:xfrm>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7395" y="2200040"/>
            <a:ext cx="2724530" cy="2743583"/>
          </a:xfrm>
          <a:ln w="25400">
            <a:solidFill>
              <a:schemeClr val="tx1"/>
            </a:solidFill>
          </a:ln>
        </p:spPr>
      </p:pic>
      <p:sp>
        <p:nvSpPr>
          <p:cNvPr id="6" name="Rectangle 5"/>
          <p:cNvSpPr/>
          <p:nvPr/>
        </p:nvSpPr>
        <p:spPr>
          <a:xfrm>
            <a:off x="1661257" y="5464415"/>
            <a:ext cx="5396805" cy="523220"/>
          </a:xfrm>
          <a:prstGeom prst="rect">
            <a:avLst/>
          </a:prstGeom>
        </p:spPr>
        <p:txBody>
          <a:bodyPr wrap="square">
            <a:spAutoFit/>
          </a:bodyPr>
          <a:lstStyle/>
          <a:p>
            <a:pPr lvl="0" algn="ctr" eaLnBrk="0" hangingPunct="0">
              <a:spcBef>
                <a:spcPct val="20000"/>
              </a:spcBef>
            </a:pPr>
            <a:r>
              <a:rPr lang="en-US" sz="2800" b="1" dirty="0">
                <a:solidFill>
                  <a:prstClr val="black"/>
                </a:solidFill>
                <a:latin typeface="Times New Roman" pitchFamily="18" charset="0"/>
                <a:cs typeface="Times New Roman" pitchFamily="18" charset="0"/>
              </a:rPr>
              <a:t>2. Blood is pooling on the ground.</a:t>
            </a:r>
          </a:p>
        </p:txBody>
      </p:sp>
      <p:sp>
        <p:nvSpPr>
          <p:cNvPr id="5" name="TextBox 4"/>
          <p:cNvSpPr txBox="1"/>
          <p:nvPr/>
        </p:nvSpPr>
        <p:spPr>
          <a:xfrm>
            <a:off x="5877770" y="3044950"/>
            <a:ext cx="3187615"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94063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1015" y="2046420"/>
            <a:ext cx="2705478" cy="2743583"/>
          </a:xfrm>
          <a:ln w="25400">
            <a:solidFill>
              <a:schemeClr val="tx1"/>
            </a:solidFill>
          </a:ln>
        </p:spPr>
      </p:pic>
      <p:sp>
        <p:nvSpPr>
          <p:cNvPr id="6" name="Rectangle 5"/>
          <p:cNvSpPr/>
          <p:nvPr/>
        </p:nvSpPr>
        <p:spPr>
          <a:xfrm>
            <a:off x="2217754" y="5234035"/>
            <a:ext cx="4572000" cy="954107"/>
          </a:xfrm>
          <a:prstGeom prst="rect">
            <a:avLst/>
          </a:prstGeom>
        </p:spPr>
        <p:txBody>
          <a:bodyPr>
            <a:spAutoFit/>
          </a:bodyPr>
          <a:lstStyle/>
          <a:p>
            <a:pPr lvl="0" algn="ctr" eaLnBrk="0" hangingPunct="0">
              <a:spcBef>
                <a:spcPct val="20000"/>
              </a:spcBef>
            </a:pPr>
            <a:r>
              <a:rPr lang="en-US" sz="2800" b="1" dirty="0">
                <a:solidFill>
                  <a:prstClr val="black"/>
                </a:solidFill>
                <a:latin typeface="Times New Roman" pitchFamily="18" charset="0"/>
                <a:cs typeface="Times New Roman" pitchFamily="18" charset="0"/>
              </a:rPr>
              <a:t>3. The overlying clothes are soaked with blood.</a:t>
            </a:r>
          </a:p>
        </p:txBody>
      </p:sp>
      <p:sp>
        <p:nvSpPr>
          <p:cNvPr id="5" name="TextBox 4"/>
          <p:cNvSpPr txBox="1"/>
          <p:nvPr/>
        </p:nvSpPr>
        <p:spPr>
          <a:xfrm>
            <a:off x="5954580" y="2968140"/>
            <a:ext cx="3302830"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2650168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45" y="274638"/>
            <a:ext cx="6781800" cy="1143000"/>
          </a:xfrm>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1015" y="2084825"/>
            <a:ext cx="2743583" cy="2705478"/>
          </a:xfrm>
          <a:ln w="25400">
            <a:solidFill>
              <a:schemeClr val="tx1"/>
            </a:solidFill>
          </a:ln>
        </p:spPr>
      </p:pic>
      <p:sp>
        <p:nvSpPr>
          <p:cNvPr id="6" name="Rectangle 5"/>
          <p:cNvSpPr/>
          <p:nvPr/>
        </p:nvSpPr>
        <p:spPr>
          <a:xfrm>
            <a:off x="501070" y="5069369"/>
            <a:ext cx="8295479" cy="1384995"/>
          </a:xfrm>
          <a:prstGeom prst="rect">
            <a:avLst/>
          </a:prstGeom>
        </p:spPr>
        <p:txBody>
          <a:bodyPr wrap="square">
            <a:spAutoFit/>
          </a:bodyPr>
          <a:lstStyle/>
          <a:p>
            <a:pPr lvl="0" algn="ctr" eaLnBrk="0" hangingPunct="0">
              <a:spcBef>
                <a:spcPct val="20000"/>
              </a:spcBef>
            </a:pPr>
            <a:r>
              <a:rPr lang="en-US" sz="2800" b="1" dirty="0">
                <a:solidFill>
                  <a:prstClr val="black"/>
                </a:solidFill>
                <a:latin typeface="Times New Roman" pitchFamily="18" charset="0"/>
                <a:cs typeface="Times New Roman" pitchFamily="18" charset="0"/>
              </a:rPr>
              <a:t>4. Bandages or makeshift bandages used to cover the wound are ineffective and steadily becoming soaked with blood.</a:t>
            </a:r>
          </a:p>
        </p:txBody>
      </p:sp>
      <p:sp>
        <p:nvSpPr>
          <p:cNvPr id="5" name="TextBox 4"/>
          <p:cNvSpPr txBox="1"/>
          <p:nvPr/>
        </p:nvSpPr>
        <p:spPr>
          <a:xfrm>
            <a:off x="5992985" y="3044950"/>
            <a:ext cx="3149210"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33494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00188" y="241300"/>
            <a:ext cx="7807325" cy="1143000"/>
          </a:xfrm>
        </p:spPr>
        <p:txBody>
          <a:bodyPr/>
          <a:lstStyle/>
          <a:p>
            <a:pPr eaLnBrk="1" hangingPunct="1"/>
            <a:r>
              <a:rPr lang="en-US" altLang="en-US" sz="4400" dirty="0"/>
              <a:t>Care Under Fire Guidelines</a:t>
            </a:r>
          </a:p>
        </p:txBody>
      </p:sp>
      <p:sp>
        <p:nvSpPr>
          <p:cNvPr id="68610" name="Rectangle 3"/>
          <p:cNvSpPr>
            <a:spLocks noGrp="1" noChangeArrowheads="1"/>
          </p:cNvSpPr>
          <p:nvPr>
            <p:ph idx="1"/>
          </p:nvPr>
        </p:nvSpPr>
        <p:spPr>
          <a:xfrm>
            <a:off x="347450" y="1860550"/>
            <a:ext cx="8229600" cy="4525963"/>
          </a:xfrm>
        </p:spPr>
        <p:txBody>
          <a:bodyPr/>
          <a:lstStyle/>
          <a:p>
            <a:pPr eaLnBrk="1" hangingPunct="1">
              <a:lnSpc>
                <a:spcPct val="90000"/>
              </a:lnSpc>
              <a:buFont typeface="Arial" panose="020B0604020202020204" pitchFamily="34" charset="0"/>
              <a:buNone/>
            </a:pPr>
            <a:r>
              <a:rPr lang="en-US" altLang="en-US" sz="2800" b="1" dirty="0"/>
              <a:t>1. Return fire and take cover.</a:t>
            </a:r>
          </a:p>
          <a:p>
            <a:pPr eaLnBrk="1" hangingPunct="1">
              <a:lnSpc>
                <a:spcPct val="90000"/>
              </a:lnSpc>
            </a:pPr>
            <a:endParaRPr lang="en-US" altLang="en-US" sz="2800" b="1" dirty="0"/>
          </a:p>
          <a:p>
            <a:pPr eaLnBrk="1" hangingPunct="1">
              <a:lnSpc>
                <a:spcPct val="90000"/>
              </a:lnSpc>
              <a:buFont typeface="Arial" panose="020B0604020202020204" pitchFamily="34" charset="0"/>
              <a:buNone/>
            </a:pPr>
            <a:r>
              <a:rPr lang="en-US" altLang="en-US" sz="2800" b="1" dirty="0"/>
              <a:t>2. Direct or expect casualty to remain engaged as a combatant if appropriate.</a:t>
            </a:r>
          </a:p>
          <a:p>
            <a:pPr eaLnBrk="1" hangingPunct="1">
              <a:lnSpc>
                <a:spcPct val="90000"/>
              </a:lnSpc>
            </a:pPr>
            <a:endParaRPr lang="en-US" altLang="en-US" sz="2800" b="1" dirty="0"/>
          </a:p>
          <a:p>
            <a:pPr eaLnBrk="1" hangingPunct="1">
              <a:lnSpc>
                <a:spcPct val="90000"/>
              </a:lnSpc>
              <a:buFont typeface="Arial" panose="020B0604020202020204" pitchFamily="34" charset="0"/>
              <a:buNone/>
            </a:pPr>
            <a:r>
              <a:rPr lang="en-US" altLang="en-US" sz="2800" b="1" dirty="0"/>
              <a:t>3. Direct casualty to move to cover and apply self-aid if able.</a:t>
            </a:r>
          </a:p>
          <a:p>
            <a:pPr eaLnBrk="1" hangingPunct="1">
              <a:lnSpc>
                <a:spcPct val="90000"/>
              </a:lnSpc>
            </a:pPr>
            <a:endParaRPr lang="en-US" altLang="en-US" sz="2800" b="1" dirty="0"/>
          </a:p>
          <a:p>
            <a:pPr eaLnBrk="1" hangingPunct="1">
              <a:lnSpc>
                <a:spcPct val="90000"/>
              </a:lnSpc>
              <a:buFont typeface="Arial" panose="020B0604020202020204" pitchFamily="34" charset="0"/>
              <a:buNone/>
            </a:pPr>
            <a:r>
              <a:rPr lang="en-US" altLang="en-US" sz="2800" b="1" dirty="0"/>
              <a:t>4. Try to keep the casualty from sustaining additional wounds.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435" y="274638"/>
            <a:ext cx="6781800" cy="1143000"/>
          </a:xfrm>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51015" y="2008015"/>
            <a:ext cx="2743583" cy="2743583"/>
          </a:xfrm>
          <a:ln w="25400">
            <a:solidFill>
              <a:schemeClr val="tx1"/>
            </a:solidFill>
          </a:ln>
        </p:spPr>
      </p:pic>
      <p:sp>
        <p:nvSpPr>
          <p:cNvPr id="6" name="Rectangle 5"/>
          <p:cNvSpPr/>
          <p:nvPr/>
        </p:nvSpPr>
        <p:spPr>
          <a:xfrm>
            <a:off x="1921522" y="5195630"/>
            <a:ext cx="5214667" cy="954107"/>
          </a:xfrm>
          <a:prstGeom prst="rect">
            <a:avLst/>
          </a:prstGeom>
        </p:spPr>
        <p:txBody>
          <a:bodyPr wrap="square">
            <a:spAutoFit/>
          </a:bodyPr>
          <a:lstStyle/>
          <a:p>
            <a:pPr lvl="0" algn="ctr" eaLnBrk="0" hangingPunct="0">
              <a:spcBef>
                <a:spcPct val="20000"/>
              </a:spcBef>
            </a:pPr>
            <a:r>
              <a:rPr lang="en-US" sz="2800" b="1" dirty="0">
                <a:solidFill>
                  <a:prstClr val="black"/>
                </a:solidFill>
                <a:latin typeface="Times New Roman" pitchFamily="18" charset="0"/>
                <a:cs typeface="Times New Roman" pitchFamily="18" charset="0"/>
              </a:rPr>
              <a:t>5. There is a traumatic amputation of an arm or leg.</a:t>
            </a:r>
          </a:p>
        </p:txBody>
      </p:sp>
      <p:sp>
        <p:nvSpPr>
          <p:cNvPr id="5" name="TextBox 4"/>
          <p:cNvSpPr txBox="1"/>
          <p:nvPr/>
        </p:nvSpPr>
        <p:spPr>
          <a:xfrm>
            <a:off x="5954580" y="2891330"/>
            <a:ext cx="3264425"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2956427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When is bleeding life-threatening?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66230" y="1969610"/>
            <a:ext cx="2715004" cy="2715004"/>
          </a:xfrm>
          <a:ln w="25400">
            <a:solidFill>
              <a:schemeClr val="tx1"/>
            </a:solidFill>
          </a:ln>
        </p:spPr>
      </p:pic>
      <p:sp>
        <p:nvSpPr>
          <p:cNvPr id="3" name="Rectangle 2"/>
          <p:cNvSpPr/>
          <p:nvPr/>
        </p:nvSpPr>
        <p:spPr>
          <a:xfrm>
            <a:off x="693096" y="5080415"/>
            <a:ext cx="7873024"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6. There was prior bleeding, and the patient is now in shock (unconscious, confused, pale).</a:t>
            </a:r>
          </a:p>
        </p:txBody>
      </p:sp>
      <p:sp>
        <p:nvSpPr>
          <p:cNvPr id="5" name="TextBox 4"/>
          <p:cNvSpPr txBox="1"/>
          <p:nvPr/>
        </p:nvSpPr>
        <p:spPr>
          <a:xfrm>
            <a:off x="6031390" y="2852925"/>
            <a:ext cx="3187615"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Courtesy Dr. Lenworth Jacobs, </a:t>
            </a:r>
          </a:p>
          <a:p>
            <a:r>
              <a:rPr lang="en-US" b="1" i="1" dirty="0">
                <a:latin typeface="Times New Roman" panose="02020603050405020304" pitchFamily="18" charset="0"/>
                <a:cs typeface="Times New Roman" panose="02020603050405020304" pitchFamily="18" charset="0"/>
              </a:rPr>
              <a:t>Hartford Consensus Group</a:t>
            </a:r>
          </a:p>
        </p:txBody>
      </p:sp>
    </p:spTree>
    <p:extLst>
      <p:ext uri="{BB962C8B-B14F-4D97-AF65-F5344CB8AC3E}">
        <p14:creationId xmlns:p14="http://schemas.microsoft.com/office/powerpoint/2010/main" val="939139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87313"/>
            <a:ext cx="8229600" cy="1143000"/>
          </a:xfrm>
        </p:spPr>
        <p:txBody>
          <a:bodyPr/>
          <a:lstStyle/>
          <a:p>
            <a:pPr eaLnBrk="1" hangingPunct="1"/>
            <a:r>
              <a:rPr lang="en-US" altLang="en-US" sz="5400" dirty="0"/>
              <a:t>Question</a:t>
            </a:r>
          </a:p>
        </p:txBody>
      </p:sp>
      <p:sp>
        <p:nvSpPr>
          <p:cNvPr id="136194" name="Rectangle 3"/>
          <p:cNvSpPr>
            <a:spLocks noGrp="1" noChangeArrowheads="1"/>
          </p:cNvSpPr>
          <p:nvPr>
            <p:ph idx="1"/>
          </p:nvPr>
        </p:nvSpPr>
        <p:spPr>
          <a:xfrm>
            <a:off x="457200" y="1739900"/>
            <a:ext cx="8229600" cy="4525963"/>
          </a:xfrm>
        </p:spPr>
        <p:txBody>
          <a:bodyPr/>
          <a:lstStyle/>
          <a:p>
            <a:pPr eaLnBrk="1" hangingPunct="1"/>
            <a:r>
              <a:rPr lang="en-US" altLang="en-US" sz="2800" b="1" dirty="0"/>
              <a:t>How long does it take to bleed to death from a complete femoral artery and vein disruption?</a:t>
            </a:r>
          </a:p>
          <a:p>
            <a:pPr eaLnBrk="1" hangingPunct="1"/>
            <a:r>
              <a:rPr lang="en-US" altLang="en-US" sz="2800" b="1" dirty="0"/>
              <a:t>Answer:</a:t>
            </a:r>
          </a:p>
          <a:p>
            <a:pPr lvl="1" eaLnBrk="1" hangingPunct="1"/>
            <a:r>
              <a:rPr lang="en-US" altLang="en-US" b="1" dirty="0">
                <a:ea typeface="Times New Roman" panose="02020603050405020304" pitchFamily="18" charset="0"/>
              </a:rPr>
              <a:t>Casualties with such an injury can bleed to death in</a:t>
            </a:r>
            <a:r>
              <a:rPr lang="en-US" altLang="en-US" dirty="0">
                <a:ea typeface="Times New Roman" panose="02020603050405020304" pitchFamily="18" charset="0"/>
              </a:rPr>
              <a:t> </a:t>
            </a:r>
            <a:r>
              <a:rPr lang="en-US" altLang="en-US" b="1" i="1" u="sng" dirty="0">
                <a:ea typeface="Times New Roman" panose="02020603050405020304" pitchFamily="18" charset="0"/>
              </a:rPr>
              <a:t>as little as 3 minutes</a:t>
            </a:r>
          </a:p>
          <a:p>
            <a:pPr eaLnBrk="1" hangingPunct="1"/>
            <a:endParaRPr lang="en-US" altLang="en-US" sz="2800" u="sng" dirty="0">
              <a:solidFill>
                <a:srgbClr val="FFFF00"/>
              </a:solidFill>
            </a:endParaRPr>
          </a:p>
        </p:txBody>
      </p:sp>
      <p:pic>
        <p:nvPicPr>
          <p:cNvPr id="136195" name="Picture 6" descr="DL 110508 Mari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600" y="4465638"/>
            <a:ext cx="3532188" cy="2344737"/>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1460500" y="241300"/>
            <a:ext cx="7373938" cy="1143000"/>
          </a:xfrm>
        </p:spPr>
        <p:txBody>
          <a:bodyPr/>
          <a:lstStyle/>
          <a:p>
            <a:pPr eaLnBrk="1" hangingPunct="1"/>
            <a:r>
              <a:rPr lang="en-US" altLang="en-US" sz="4400" dirty="0"/>
              <a:t>Video: </a:t>
            </a:r>
            <a:br>
              <a:rPr lang="en-US" altLang="en-US" sz="4400" dirty="0"/>
            </a:br>
            <a:r>
              <a:rPr lang="en-US" altLang="en-US" sz="4400" dirty="0"/>
              <a:t>Femoral Artery Bleeding</a:t>
            </a:r>
          </a:p>
        </p:txBody>
      </p:sp>
      <p:sp>
        <p:nvSpPr>
          <p:cNvPr id="4" name="TextBox 3"/>
          <p:cNvSpPr txBox="1"/>
          <p:nvPr/>
        </p:nvSpPr>
        <p:spPr>
          <a:xfrm>
            <a:off x="4733272" y="6232565"/>
            <a:ext cx="4524138" cy="36933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Video courtesy COL (ret) John Holcomb</a:t>
            </a:r>
          </a:p>
        </p:txBody>
      </p:sp>
      <p:pic>
        <p:nvPicPr>
          <p:cNvPr id="2" name="2 CUF - Video 2 - Femoral Bleeding">
            <a:hlinkClick r:id="" action="ppaction://media"/>
            <a:extLst>
              <a:ext uri="{FF2B5EF4-FFF2-40B4-BE49-F238E27FC236}">
                <a16:creationId xmlns:a16="http://schemas.microsoft.com/office/drawing/2014/main" id="{9FF43060-06F1-4A14-82D6-0241F93C5C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4616" y="1931205"/>
            <a:ext cx="5874768" cy="40055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720725" y="165100"/>
            <a:ext cx="8229600" cy="1143000"/>
          </a:xfrm>
        </p:spPr>
        <p:txBody>
          <a:bodyPr/>
          <a:lstStyle/>
          <a:p>
            <a:pPr eaLnBrk="1" hangingPunct="1"/>
            <a:r>
              <a:rPr lang="en-US" altLang="en-US" dirty="0"/>
              <a:t>Care Under Fire</a:t>
            </a:r>
          </a:p>
        </p:txBody>
      </p:sp>
      <p:sp>
        <p:nvSpPr>
          <p:cNvPr id="109570" name="Rectangle 3"/>
          <p:cNvSpPr>
            <a:spLocks noGrp="1" noChangeArrowheads="1"/>
          </p:cNvSpPr>
          <p:nvPr>
            <p:ph idx="1"/>
          </p:nvPr>
        </p:nvSpPr>
        <p:spPr>
          <a:xfrm>
            <a:off x="347450" y="2046420"/>
            <a:ext cx="8229600" cy="4525963"/>
          </a:xfrm>
        </p:spPr>
        <p:txBody>
          <a:bodyPr rtlCol="0">
            <a:normAutofit/>
          </a:bodyPr>
          <a:lstStyle/>
          <a:p>
            <a:pPr eaLnBrk="1" fontAlgn="auto" hangingPunct="1">
              <a:lnSpc>
                <a:spcPct val="90000"/>
              </a:lnSpc>
              <a:spcAft>
                <a:spcPts val="0"/>
              </a:spcAft>
              <a:buFont typeface="Wingdings" pitchFamily="2" charset="2"/>
              <a:buNone/>
              <a:defRPr/>
            </a:pPr>
            <a:r>
              <a:rPr lang="en-US" dirty="0">
                <a:ea typeface="+mn-ea"/>
              </a:rPr>
              <a:t>  </a:t>
            </a:r>
            <a:r>
              <a:rPr lang="en-US" b="1" dirty="0">
                <a:solidFill>
                  <a:srgbClr val="FF0000"/>
                </a:solidFill>
                <a:ea typeface="+mn-ea"/>
              </a:rPr>
              <a:t>The need for immediate access to a tourniquet in such situations makes it clear that all personnel on combat missions should have a CoTCCC-recommended limb tourniquet readily available at a standard location on their battle gear, and be trained in its use.</a:t>
            </a:r>
          </a:p>
          <a:p>
            <a:pPr indent="-1828800" eaLnBrk="1" fontAlgn="auto" hangingPunct="1">
              <a:lnSpc>
                <a:spcPct val="90000"/>
              </a:lnSpc>
              <a:spcAft>
                <a:spcPts val="0"/>
              </a:spcAft>
              <a:buFont typeface="Wingdings" pitchFamily="2" charset="2"/>
              <a:buNone/>
              <a:defRPr/>
            </a:pPr>
            <a:r>
              <a:rPr lang="en-US" b="1" dirty="0">
                <a:solidFill>
                  <a:srgbClr val="FF0000"/>
                </a:solidFill>
                <a:ea typeface="+mn-ea"/>
              </a:rPr>
              <a:t>	   - Casualties should be able to easily and 	quickly reach their </a:t>
            </a:r>
            <a:r>
              <a:rPr lang="en-US" b="1" i="1" u="sng" dirty="0">
                <a:solidFill>
                  <a:srgbClr val="FF0000"/>
                </a:solidFill>
                <a:ea typeface="+mn-ea"/>
              </a:rPr>
              <a:t>own</a:t>
            </a:r>
            <a:r>
              <a:rPr lang="en-US" b="1" dirty="0">
                <a:solidFill>
                  <a:srgbClr val="FF0000"/>
                </a:solidFill>
                <a:ea typeface="+mn-ea"/>
              </a:rPr>
              <a:t> tourniquets.</a:t>
            </a:r>
          </a:p>
          <a:p>
            <a:pPr eaLnBrk="1" fontAlgn="auto" hangingPunct="1">
              <a:lnSpc>
                <a:spcPct val="90000"/>
              </a:lnSpc>
              <a:spcAft>
                <a:spcPts val="0"/>
              </a:spcAft>
              <a:buFont typeface="Wingdings" pitchFamily="2" charset="2"/>
              <a:buNone/>
              <a:defRPr/>
            </a:pPr>
            <a:endParaRPr lang="en-US" b="1" dirty="0">
              <a:solidFill>
                <a:srgbClr val="FF0000"/>
              </a:solidFill>
              <a:ea typeface="+mn-ea"/>
            </a:endParaRPr>
          </a:p>
          <a:p>
            <a:pPr eaLnBrk="1" fontAlgn="auto" hangingPunct="1">
              <a:lnSpc>
                <a:spcPct val="90000"/>
              </a:lnSpc>
              <a:spcAft>
                <a:spcPts val="0"/>
              </a:spcAft>
              <a:defRPr/>
            </a:pPr>
            <a:endParaRPr lang="en-US" b="1" dirty="0">
              <a:solidFill>
                <a:srgbClr val="FF0000"/>
              </a:solidFill>
              <a:ea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1153955" y="126170"/>
            <a:ext cx="7808912" cy="1143000"/>
          </a:xfrm>
        </p:spPr>
        <p:txBody>
          <a:bodyPr/>
          <a:lstStyle/>
          <a:p>
            <a:pPr eaLnBrk="1" hangingPunct="1"/>
            <a:r>
              <a:rPr lang="en-US" altLang="en-US" sz="4800" dirty="0"/>
              <a:t>Care Under Fire</a:t>
            </a:r>
          </a:p>
        </p:txBody>
      </p:sp>
      <p:sp>
        <p:nvSpPr>
          <p:cNvPr id="142338" name="Rectangle 3"/>
          <p:cNvSpPr>
            <a:spLocks noGrp="1" noChangeArrowheads="1"/>
          </p:cNvSpPr>
          <p:nvPr>
            <p:ph idx="1"/>
          </p:nvPr>
        </p:nvSpPr>
        <p:spPr>
          <a:xfrm>
            <a:off x="457200" y="1752600"/>
            <a:ext cx="8229600" cy="1657350"/>
          </a:xfrm>
        </p:spPr>
        <p:txBody>
          <a:bodyPr/>
          <a:lstStyle/>
          <a:p>
            <a:pPr eaLnBrk="1" hangingPunct="1">
              <a:buFont typeface="Arial" charset="0"/>
              <a:buNone/>
              <a:defRPr/>
            </a:pPr>
            <a:r>
              <a:rPr lang="en-US" b="1" dirty="0">
                <a:ea typeface="+mn-ea"/>
              </a:rPr>
              <a:t>Where a tourniquet can be applied, it is the </a:t>
            </a:r>
            <a:r>
              <a:rPr lang="en-US" b="1" i="1" u="sng" dirty="0">
                <a:ea typeface="+mn-ea"/>
              </a:rPr>
              <a:t>first</a:t>
            </a:r>
            <a:r>
              <a:rPr lang="en-US" b="1" dirty="0">
                <a:ea typeface="+mn-ea"/>
              </a:rPr>
              <a:t> choice for control of life-threatening extremity hemorrhage in Care Under Fire.</a:t>
            </a:r>
          </a:p>
          <a:p>
            <a:pPr marL="0" indent="0" eaLnBrk="1" hangingPunct="1">
              <a:buFont typeface="Arial" charset="0"/>
              <a:buNone/>
              <a:defRPr/>
            </a:pPr>
            <a:endParaRPr lang="en-US" dirty="0">
              <a:ea typeface="+mn-ea"/>
            </a:endParaRPr>
          </a:p>
        </p:txBody>
      </p:sp>
      <p:pic>
        <p:nvPicPr>
          <p:cNvPr id="142339" name="Picture 5" descr="DL 100110g Marines Afg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88" y="3409950"/>
            <a:ext cx="5000625" cy="3333750"/>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Grp="1" noChangeArrowheads="1"/>
          </p:cNvSpPr>
          <p:nvPr>
            <p:ph type="title"/>
          </p:nvPr>
        </p:nvSpPr>
        <p:spPr>
          <a:xfrm>
            <a:off x="1384300" y="212130"/>
            <a:ext cx="7566025" cy="1143000"/>
          </a:xfrm>
        </p:spPr>
        <p:txBody>
          <a:bodyPr/>
          <a:lstStyle/>
          <a:p>
            <a:pPr eaLnBrk="1" hangingPunct="1"/>
            <a:r>
              <a:rPr lang="en-US" altLang="en-US" sz="4400" dirty="0"/>
              <a:t>A Preventable Death</a:t>
            </a:r>
            <a:br>
              <a:rPr lang="en-US" altLang="en-US" sz="4400" dirty="0"/>
            </a:br>
            <a:r>
              <a:rPr lang="en-US" altLang="en-US" sz="4400" dirty="0"/>
              <a:t>in a US Soldier</a:t>
            </a:r>
          </a:p>
        </p:txBody>
      </p:sp>
      <p:sp>
        <p:nvSpPr>
          <p:cNvPr id="144386" name="Rectangle 11"/>
          <p:cNvSpPr>
            <a:spLocks noGrp="1" noChangeArrowheads="1"/>
          </p:cNvSpPr>
          <p:nvPr>
            <p:ph idx="1"/>
          </p:nvPr>
        </p:nvSpPr>
        <p:spPr>
          <a:xfrm>
            <a:off x="666750" y="1810525"/>
            <a:ext cx="7772400" cy="4114800"/>
          </a:xfrm>
        </p:spPr>
        <p:txBody>
          <a:bodyPr/>
          <a:lstStyle/>
          <a:p>
            <a:pPr marL="0" indent="0" algn="ctr" eaLnBrk="1" hangingPunct="1">
              <a:spcBef>
                <a:spcPct val="50000"/>
              </a:spcBef>
              <a:buFontTx/>
              <a:buNone/>
            </a:pPr>
            <a:r>
              <a:rPr lang="en-US" altLang="en-US" sz="2800" b="1" dirty="0"/>
              <a:t>Did not have an effective tourniquet applied - bled to death from a leg wound</a:t>
            </a:r>
          </a:p>
          <a:p>
            <a:pPr marL="0" indent="0" eaLnBrk="1" hangingPunct="1">
              <a:spcBef>
                <a:spcPct val="50000"/>
              </a:spcBef>
              <a:buFontTx/>
              <a:buNone/>
            </a:pPr>
            <a:endParaRPr lang="en-US" altLang="en-US" dirty="0"/>
          </a:p>
          <a:p>
            <a:pPr marL="0" indent="0" eaLnBrk="1" hangingPunct="1">
              <a:buFont typeface="Wingdings" panose="05000000000000000000" pitchFamily="2" charset="2"/>
              <a:buNone/>
            </a:pPr>
            <a:r>
              <a:rPr lang="en-US" altLang="en-US" dirty="0"/>
              <a:t> </a:t>
            </a:r>
          </a:p>
        </p:txBody>
      </p:sp>
      <p:sp>
        <p:nvSpPr>
          <p:cNvPr id="144387" name="Rectangle 4"/>
          <p:cNvSpPr>
            <a:spLocks noChangeArrowheads="1"/>
          </p:cNvSpPr>
          <p:nvPr/>
        </p:nvSpPr>
        <p:spPr bwMode="auto">
          <a:xfrm>
            <a:off x="5559425" y="2627313"/>
            <a:ext cx="260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latin typeface="Times New Roman" panose="02020603050405020304" pitchFamily="18" charset="0"/>
              </a:rPr>
              <a:t> </a:t>
            </a:r>
          </a:p>
        </p:txBody>
      </p:sp>
      <p:pic>
        <p:nvPicPr>
          <p:cNvPr id="14438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715" y="2922870"/>
            <a:ext cx="7334250" cy="3540125"/>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1422790" y="279790"/>
            <a:ext cx="8066087" cy="1143000"/>
          </a:xfrm>
        </p:spPr>
        <p:txBody>
          <a:bodyPr/>
          <a:lstStyle/>
          <a:p>
            <a:pPr eaLnBrk="1" hangingPunct="1"/>
            <a:r>
              <a:rPr lang="en-US" altLang="en-US" sz="4400" dirty="0"/>
              <a:t>Limb Tourniquet Application</a:t>
            </a:r>
          </a:p>
        </p:txBody>
      </p:sp>
      <p:sp>
        <p:nvSpPr>
          <p:cNvPr id="146434" name="Rectangle 3"/>
          <p:cNvSpPr>
            <a:spLocks noGrp="1" noChangeArrowheads="1"/>
          </p:cNvSpPr>
          <p:nvPr>
            <p:ph idx="1"/>
          </p:nvPr>
        </p:nvSpPr>
        <p:spPr>
          <a:xfrm>
            <a:off x="309563" y="1854200"/>
            <a:ext cx="8605837" cy="4565650"/>
          </a:xfrm>
        </p:spPr>
        <p:txBody>
          <a:bodyPr/>
          <a:lstStyle/>
          <a:p>
            <a:pPr eaLnBrk="1" hangingPunct="1"/>
            <a:r>
              <a:rPr lang="en-US" altLang="en-US" dirty="0">
                <a:solidFill>
                  <a:srgbClr val="FF0000"/>
                </a:solidFill>
              </a:rPr>
              <a:t>Apply </a:t>
            </a:r>
            <a:r>
              <a:rPr lang="en-US" altLang="en-US" u="sng" dirty="0">
                <a:solidFill>
                  <a:srgbClr val="FF0000"/>
                </a:solidFill>
              </a:rPr>
              <a:t>without delay </a:t>
            </a:r>
            <a:r>
              <a:rPr lang="en-US" altLang="en-US" dirty="0">
                <a:solidFill>
                  <a:srgbClr val="FF0000"/>
                </a:solidFill>
              </a:rPr>
              <a:t>if indicated. </a:t>
            </a:r>
          </a:p>
          <a:p>
            <a:pPr eaLnBrk="1" hangingPunct="1"/>
            <a:r>
              <a:rPr lang="en-US" altLang="en-US" dirty="0"/>
              <a:t>Both the casualty and the medic are in grave danger while a tourniquet is being applied in this phase – </a:t>
            </a:r>
            <a:r>
              <a:rPr lang="en-US" altLang="en-US" dirty="0">
                <a:solidFill>
                  <a:srgbClr val="FF0000"/>
                </a:solidFill>
              </a:rPr>
              <a:t>don’t use tourniquets for wounds with only minor bleeding.</a:t>
            </a:r>
          </a:p>
          <a:p>
            <a:pPr eaLnBrk="1" hangingPunct="1"/>
            <a:r>
              <a:rPr lang="en-US" altLang="en-US" dirty="0"/>
              <a:t>The decision regarding the relative risk of further injury versus that of bleeding to death must be made by the person rendering care.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79500" y="202980"/>
            <a:ext cx="8064500" cy="1143000"/>
          </a:xfrm>
        </p:spPr>
        <p:txBody>
          <a:bodyPr/>
          <a:lstStyle/>
          <a:p>
            <a:pPr eaLnBrk="1" hangingPunct="1"/>
            <a:r>
              <a:rPr lang="en-US" altLang="en-US" sz="4400" dirty="0"/>
              <a:t>Tourniquet Application</a:t>
            </a:r>
          </a:p>
        </p:txBody>
      </p:sp>
      <p:sp>
        <p:nvSpPr>
          <p:cNvPr id="148482" name="Rectangle 3"/>
          <p:cNvSpPr>
            <a:spLocks noGrp="1" noChangeArrowheads="1"/>
          </p:cNvSpPr>
          <p:nvPr>
            <p:ph idx="1"/>
          </p:nvPr>
        </p:nvSpPr>
        <p:spPr>
          <a:xfrm>
            <a:off x="228600" y="1623965"/>
            <a:ext cx="8915400" cy="4031805"/>
          </a:xfrm>
        </p:spPr>
        <p:txBody>
          <a:bodyPr/>
          <a:lstStyle/>
          <a:p>
            <a:pPr eaLnBrk="1" hangingPunct="1"/>
            <a:r>
              <a:rPr lang="en-US" altLang="en-US" sz="2400" dirty="0"/>
              <a:t>Non-life-threatening bleeding should be </a:t>
            </a:r>
            <a:r>
              <a:rPr lang="en-US" altLang="en-US" sz="2400" b="1" u="sng" dirty="0"/>
              <a:t>ignored</a:t>
            </a:r>
            <a:r>
              <a:rPr lang="en-US" altLang="en-US" sz="2400" b="1" dirty="0"/>
              <a:t> </a:t>
            </a:r>
            <a:r>
              <a:rPr lang="en-US" altLang="en-US" sz="2400" dirty="0"/>
              <a:t>until the Tactical Field Care phase.</a:t>
            </a:r>
          </a:p>
          <a:p>
            <a:pPr eaLnBrk="1" hangingPunct="1"/>
            <a:r>
              <a:rPr lang="en-US" altLang="en-US" sz="2400" dirty="0"/>
              <a:t>Apply the tourniquet without removing the uniform – make sure it is clearly proximal to the bleeding site. </a:t>
            </a:r>
          </a:p>
          <a:p>
            <a:pPr eaLnBrk="1" hangingPunct="1"/>
            <a:r>
              <a:rPr lang="en-US" altLang="en-US" sz="2400" b="1" dirty="0"/>
              <a:t>If you are not sure exactly where the major bleeding site is on the extremity (night operations, multiple wounds), apply the tourniquet “high and tight” (as proximal as possible) on the arm or leg.</a:t>
            </a:r>
          </a:p>
          <a:p>
            <a:pPr lvl="1" eaLnBrk="1" hangingPunct="1"/>
            <a:endParaRPr lang="en-US" altLang="en-US" sz="2400" dirty="0">
              <a:ea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6722" y="4888390"/>
            <a:ext cx="5799155" cy="1840101"/>
          </a:xfrm>
          <a:prstGeom prst="rect">
            <a:avLst/>
          </a:prstGeom>
        </p:spPr>
      </p:pic>
    </p:spTree>
    <p:extLst>
      <p:ext uri="{BB962C8B-B14F-4D97-AF65-F5344CB8AC3E}">
        <p14:creationId xmlns:p14="http://schemas.microsoft.com/office/powerpoint/2010/main" val="1832689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79500" y="164575"/>
            <a:ext cx="8064500" cy="1143000"/>
          </a:xfrm>
        </p:spPr>
        <p:txBody>
          <a:bodyPr/>
          <a:lstStyle/>
          <a:p>
            <a:pPr eaLnBrk="1" hangingPunct="1"/>
            <a:r>
              <a:rPr lang="en-US" altLang="en-US" sz="4400" dirty="0"/>
              <a:t>Hemorrhage Control in </a:t>
            </a:r>
            <a:br>
              <a:rPr lang="en-US" altLang="en-US" sz="4400" dirty="0"/>
            </a:br>
            <a:r>
              <a:rPr lang="en-US" altLang="en-US" sz="4400" dirty="0"/>
              <a:t>Care Under Fire - Video</a:t>
            </a:r>
          </a:p>
        </p:txBody>
      </p:sp>
      <p:pic>
        <p:nvPicPr>
          <p:cNvPr id="2" name="2 CUF - Video 3 - DM - Hemorrhage Control in CUF">
            <a:hlinkClick r:id="" action="ppaction://media"/>
            <a:extLst>
              <a:ext uri="{FF2B5EF4-FFF2-40B4-BE49-F238E27FC236}">
                <a16:creationId xmlns:a16="http://schemas.microsoft.com/office/drawing/2014/main" id="{FE87B8B7-85BB-46D8-B2E9-2060DA9F61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6205" y="2200040"/>
            <a:ext cx="7007982" cy="3941990"/>
          </a:xfrm>
          <a:prstGeom prst="rect">
            <a:avLst/>
          </a:prstGeom>
        </p:spPr>
      </p:pic>
    </p:spTree>
    <p:extLst>
      <p:ext uri="{BB962C8B-B14F-4D97-AF65-F5344CB8AC3E}">
        <p14:creationId xmlns:p14="http://schemas.microsoft.com/office/powerpoint/2010/main" val="2512538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500188" y="238125"/>
            <a:ext cx="7808912" cy="1143000"/>
          </a:xfrm>
        </p:spPr>
        <p:txBody>
          <a:bodyPr/>
          <a:lstStyle/>
          <a:p>
            <a:pPr eaLnBrk="1" hangingPunct="1"/>
            <a:r>
              <a:rPr lang="en-US" altLang="en-US" sz="4400" dirty="0"/>
              <a:t>Care Under Fire Guidelines</a:t>
            </a:r>
          </a:p>
        </p:txBody>
      </p:sp>
      <p:sp>
        <p:nvSpPr>
          <p:cNvPr id="39938" name="Rectangle 3"/>
          <p:cNvSpPr>
            <a:spLocks noGrp="1" noChangeArrowheads="1"/>
          </p:cNvSpPr>
          <p:nvPr>
            <p:ph idx="1"/>
          </p:nvPr>
        </p:nvSpPr>
        <p:spPr>
          <a:xfrm>
            <a:off x="232235" y="1892800"/>
            <a:ext cx="7772400" cy="4454980"/>
          </a:xfrm>
        </p:spPr>
        <p:txBody>
          <a:bodyPr rtlCol="0">
            <a:normAutofit fontScale="25000" lnSpcReduction="20000"/>
          </a:bodyPr>
          <a:lstStyle/>
          <a:p>
            <a:pPr eaLnBrk="1" fontAlgn="auto" hangingPunct="1">
              <a:lnSpc>
                <a:spcPct val="90000"/>
              </a:lnSpc>
              <a:spcAft>
                <a:spcPts val="0"/>
              </a:spcAft>
              <a:buFont typeface="Arial" charset="0"/>
              <a:buNone/>
              <a:defRPr/>
            </a:pPr>
            <a:r>
              <a:rPr lang="en-US" sz="8800" dirty="0">
                <a:ea typeface="+mn-ea"/>
              </a:rPr>
              <a:t>5. </a:t>
            </a:r>
            <a:r>
              <a:rPr lang="en-US" sz="8800" b="1" dirty="0">
                <a:ea typeface="+mn-ea"/>
              </a:rPr>
              <a:t>Casualties should be extricated from burning vehicles or buildings and moved to relative safety. Do what is necessary to stop the burning process.</a:t>
            </a:r>
          </a:p>
          <a:p>
            <a:pPr eaLnBrk="1" fontAlgn="auto" hangingPunct="1">
              <a:lnSpc>
                <a:spcPct val="90000"/>
              </a:lnSpc>
              <a:spcAft>
                <a:spcPts val="0"/>
              </a:spcAft>
              <a:buFont typeface="Arial" charset="0"/>
              <a:buNone/>
              <a:defRPr/>
            </a:pPr>
            <a:endParaRPr lang="en-US" sz="8800" b="1" dirty="0">
              <a:ea typeface="+mn-ea"/>
            </a:endParaRPr>
          </a:p>
          <a:p>
            <a:pPr marL="0" indent="0">
              <a:spcAft>
                <a:spcPts val="1200"/>
              </a:spcAft>
              <a:buNone/>
            </a:pPr>
            <a:r>
              <a:rPr lang="en-US" sz="8800" b="1" dirty="0">
                <a:ea typeface="+mn-ea"/>
              </a:rPr>
              <a:t>6. </a:t>
            </a:r>
            <a:r>
              <a:rPr lang="en-US" sz="8800" b="1" dirty="0"/>
              <a:t>Stop life-threatening external hemorrhage if tactically </a:t>
            </a:r>
          </a:p>
          <a:p>
            <a:pPr marL="0" indent="0">
              <a:spcAft>
                <a:spcPts val="1200"/>
              </a:spcAft>
              <a:buNone/>
            </a:pPr>
            <a:r>
              <a:rPr lang="en-US" sz="8800" b="1" dirty="0"/>
              <a:t>    feasible:</a:t>
            </a:r>
          </a:p>
          <a:p>
            <a:pPr marL="630238" indent="-285750">
              <a:spcAft>
                <a:spcPts val="600"/>
              </a:spcAft>
              <a:buNone/>
            </a:pPr>
            <a:r>
              <a:rPr lang="en-US" sz="8800" b="1" dirty="0"/>
              <a:t>a. Direct casualty to control hemorrhage by self-aid if able.</a:t>
            </a:r>
          </a:p>
          <a:p>
            <a:pPr marL="630238" indent="-285750">
              <a:spcAft>
                <a:spcPts val="600"/>
              </a:spcAft>
              <a:buNone/>
            </a:pPr>
            <a:r>
              <a:rPr lang="en-US" sz="8800" b="1" dirty="0"/>
              <a:t>b. Use a CoTCCC-recommended limb tourniquet for hemorrhage that is anatomically amenable to tourniquet use.</a:t>
            </a:r>
          </a:p>
          <a:p>
            <a:pPr marL="630238" indent="-285750">
              <a:spcAft>
                <a:spcPts val="600"/>
              </a:spcAft>
              <a:buNone/>
            </a:pPr>
            <a:r>
              <a:rPr lang="en-US" sz="8800" b="1" dirty="0"/>
              <a:t>c. Apply the limb tourniquet over the uniform clearly proximal to the bleeding site(s). If the site of the life-threatening bleeding is not readily apparent, place the tourniquet “high and tight” (as proximal as possible) on the injured limb and move the casualty to cover.</a:t>
            </a:r>
          </a:p>
          <a:p>
            <a:pPr eaLnBrk="1" fontAlgn="auto" hangingPunct="1">
              <a:lnSpc>
                <a:spcPct val="90000"/>
              </a:lnSpc>
              <a:spcAft>
                <a:spcPts val="0"/>
              </a:spcAft>
              <a:buFont typeface="Arial" charset="0"/>
              <a:buNone/>
              <a:defRPr/>
            </a:pPr>
            <a:endParaRPr lang="en-US" sz="5900" dirty="0">
              <a:ea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320" y="49360"/>
            <a:ext cx="6781800" cy="1143000"/>
          </a:xfrm>
        </p:spPr>
        <p:txBody>
          <a:bodyPr/>
          <a:lstStyle/>
          <a:p>
            <a:r>
              <a:rPr lang="en-US" dirty="0"/>
              <a:t>Hemorrhage Control Notes</a:t>
            </a:r>
          </a:p>
        </p:txBody>
      </p:sp>
      <p:sp>
        <p:nvSpPr>
          <p:cNvPr id="3" name="Content Placeholder 2"/>
          <p:cNvSpPr>
            <a:spLocks noGrp="1"/>
          </p:cNvSpPr>
          <p:nvPr>
            <p:ph idx="1"/>
          </p:nvPr>
        </p:nvSpPr>
        <p:spPr>
          <a:xfrm>
            <a:off x="865917" y="5844593"/>
            <a:ext cx="7412165" cy="638245"/>
          </a:xfrm>
          <a:ln w="25400">
            <a:solidFill>
              <a:schemeClr val="tx1"/>
            </a:solidFill>
          </a:ln>
        </p:spPr>
        <p:txBody>
          <a:bodyPr/>
          <a:lstStyle/>
          <a:p>
            <a:pPr>
              <a:buNone/>
            </a:pPr>
            <a:r>
              <a:rPr lang="en-US" sz="2800" b="1" i="1" dirty="0"/>
              <a:t>Comments on the Video from the CoTCCC Staff</a:t>
            </a:r>
          </a:p>
        </p:txBody>
      </p:sp>
      <p:sp>
        <p:nvSpPr>
          <p:cNvPr id="4" name="TextBox 3"/>
          <p:cNvSpPr txBox="1"/>
          <p:nvPr/>
        </p:nvSpPr>
        <p:spPr>
          <a:xfrm>
            <a:off x="117020" y="1815990"/>
            <a:ext cx="9101915" cy="3724096"/>
          </a:xfrm>
          <a:prstGeom prst="rect">
            <a:avLst/>
          </a:prstGeom>
          <a:noFill/>
        </p:spPr>
        <p:txBody>
          <a:bodyPr wrap="none" rtlCol="0">
            <a:spAutoFit/>
          </a:bodyPr>
          <a:lstStyle/>
          <a:p>
            <a:pPr>
              <a:buFont typeface="Arial" pitchFamily="34" charset="0"/>
              <a:buChar char="•"/>
            </a:pPr>
            <a:r>
              <a:rPr lang="en-US" sz="2800" b="1" dirty="0">
                <a:latin typeface="Times New Roman" pitchFamily="18" charset="0"/>
                <a:cs typeface="Times New Roman" pitchFamily="18" charset="0"/>
              </a:rPr>
              <a:t>  The video shows bandages and pressure dressings being </a:t>
            </a:r>
          </a:p>
          <a:p>
            <a:r>
              <a:rPr lang="en-US" sz="2600" b="1" dirty="0">
                <a:latin typeface="Times New Roman" pitchFamily="18" charset="0"/>
                <a:cs typeface="Times New Roman" pitchFamily="18" charset="0"/>
              </a:rPr>
              <a:t>     applied or replaced during Care Under Fire. Tourniquets</a:t>
            </a:r>
          </a:p>
          <a:p>
            <a:r>
              <a:rPr lang="en-US" sz="2600" b="1" dirty="0">
                <a:latin typeface="Times New Roman" pitchFamily="18" charset="0"/>
                <a:cs typeface="Times New Roman" pitchFamily="18" charset="0"/>
              </a:rPr>
              <a:t>     are the only CoTCCC-recommended hemostatic </a:t>
            </a:r>
          </a:p>
          <a:p>
            <a:r>
              <a:rPr lang="en-US" sz="2600" b="1" dirty="0">
                <a:latin typeface="Times New Roman" pitchFamily="18" charset="0"/>
                <a:cs typeface="Times New Roman" pitchFamily="18" charset="0"/>
              </a:rPr>
              <a:t>     intervention in the Care Under Fire phase of care.</a:t>
            </a:r>
          </a:p>
          <a:p>
            <a:r>
              <a:rPr lang="en-US" sz="2600" b="1" dirty="0">
                <a:latin typeface="Times New Roman" pitchFamily="18" charset="0"/>
                <a:cs typeface="Times New Roman" pitchFamily="18" charset="0"/>
              </a:rPr>
              <a:t>   </a:t>
            </a:r>
            <a:endParaRPr lang="en-US" sz="2600" dirty="0"/>
          </a:p>
          <a:p>
            <a:pPr>
              <a:buFont typeface="Arial" pitchFamily="34" charset="0"/>
              <a:buChar char="•"/>
            </a:pPr>
            <a:r>
              <a:rPr lang="en-US" sz="2600" b="1" dirty="0">
                <a:latin typeface="Times New Roman" pitchFamily="18" charset="0"/>
                <a:cs typeface="Times New Roman" pitchFamily="18" charset="0"/>
              </a:rPr>
              <a:t> The video mentions the use of ketamine to control </a:t>
            </a:r>
          </a:p>
          <a:p>
            <a:r>
              <a:rPr lang="en-US" sz="2600" b="1" dirty="0">
                <a:latin typeface="Times New Roman" pitchFamily="18" charset="0"/>
                <a:cs typeface="Times New Roman" pitchFamily="18" charset="0"/>
              </a:rPr>
              <a:t>   tourniquet pain.  This is a good medication choice, </a:t>
            </a:r>
          </a:p>
          <a:p>
            <a:r>
              <a:rPr lang="en-US" sz="2600" b="1" dirty="0">
                <a:latin typeface="Times New Roman" pitchFamily="18" charset="0"/>
                <a:cs typeface="Times New Roman" pitchFamily="18" charset="0"/>
              </a:rPr>
              <a:t>   but analgesia should not be undertaken until the Tactical</a:t>
            </a:r>
          </a:p>
          <a:p>
            <a:r>
              <a:rPr lang="en-US" sz="2600" b="1" dirty="0">
                <a:latin typeface="Times New Roman" pitchFamily="18" charset="0"/>
                <a:cs typeface="Times New Roman" pitchFamily="18" charset="0"/>
              </a:rPr>
              <a:t>   Field Care phase.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3"/>
          <p:cNvSpPr>
            <a:spLocks noGrp="1"/>
          </p:cNvSpPr>
          <p:nvPr>
            <p:ph type="title"/>
          </p:nvPr>
        </p:nvSpPr>
        <p:spPr>
          <a:xfrm>
            <a:off x="1960460" y="279790"/>
            <a:ext cx="6781800" cy="1143000"/>
          </a:xfrm>
        </p:spPr>
        <p:txBody>
          <a:bodyPr/>
          <a:lstStyle/>
          <a:p>
            <a:pPr eaLnBrk="1" hangingPunct="1"/>
            <a:r>
              <a:rPr lang="en-US" altLang="en-US" sz="4400" dirty="0"/>
              <a:t>CoTCCC-Recommended  Tourniquets</a:t>
            </a:r>
          </a:p>
        </p:txBody>
      </p:sp>
      <p:sp>
        <p:nvSpPr>
          <p:cNvPr id="197636" name="TextBox 6"/>
          <p:cNvSpPr txBox="1">
            <a:spLocks noChangeArrowheads="1"/>
          </p:cNvSpPr>
          <p:nvPr/>
        </p:nvSpPr>
        <p:spPr bwMode="auto">
          <a:xfrm>
            <a:off x="309045" y="2099927"/>
            <a:ext cx="8487505" cy="4555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28600" indent="-228600" eaLnBrk="1" hangingPunct="1">
              <a:buFont typeface="Arial"/>
              <a:buChar char="•"/>
            </a:pPr>
            <a:r>
              <a:rPr lang="en-US" altLang="en-US" sz="2600" b="1" dirty="0">
                <a:latin typeface="Times New Roman" panose="02020603050405020304" pitchFamily="18" charset="0"/>
                <a:cs typeface="Times New Roman" panose="02020603050405020304" pitchFamily="18" charset="0"/>
              </a:rPr>
              <a:t>Combat Application Tourniquet</a:t>
            </a:r>
          </a:p>
          <a:p>
            <a:pPr marL="228600" indent="-228600" eaLnBrk="1" hangingPunct="1"/>
            <a:r>
              <a:rPr lang="en-US" altLang="en-US" sz="2600" b="1" dirty="0">
                <a:latin typeface="Times New Roman" panose="02020603050405020304" pitchFamily="18" charset="0"/>
                <a:cs typeface="Times New Roman" panose="02020603050405020304" pitchFamily="18" charset="0"/>
              </a:rPr>
              <a:t>                     C.A.T.</a:t>
            </a:r>
          </a:p>
          <a:p>
            <a:pPr marL="228600" indent="-228600" eaLnBrk="1" hangingPunct="1"/>
            <a:endParaRPr lang="en-US" altLang="en-US" sz="1200" b="1" dirty="0">
              <a:latin typeface="Times New Roman" panose="02020603050405020304" pitchFamily="18" charset="0"/>
              <a:cs typeface="Times New Roman" panose="02020603050405020304" pitchFamily="18" charset="0"/>
            </a:endParaRPr>
          </a:p>
          <a:p>
            <a:pPr marL="228600" indent="-228600" eaLnBrk="1" hangingPunct="1">
              <a:buFont typeface="Arial"/>
              <a:buChar char="•"/>
            </a:pPr>
            <a:r>
              <a:rPr lang="en-US" altLang="en-US" sz="2600" b="1" dirty="0">
                <a:latin typeface="Times New Roman" panose="02020603050405020304" pitchFamily="18" charset="0"/>
                <a:cs typeface="Times New Roman" panose="02020603050405020304" pitchFamily="18" charset="0"/>
              </a:rPr>
              <a:t>Special Operations Forces </a:t>
            </a:r>
          </a:p>
          <a:p>
            <a:pPr marL="228600" indent="-228600" eaLnBrk="1" hangingPunct="1"/>
            <a:r>
              <a:rPr lang="en-US" altLang="en-US" sz="2600" b="1" dirty="0">
                <a:latin typeface="Times New Roman" panose="02020603050405020304" pitchFamily="18" charset="0"/>
                <a:cs typeface="Times New Roman" panose="02020603050405020304" pitchFamily="18" charset="0"/>
              </a:rPr>
              <a:t>   Tourniquet – Tactical</a:t>
            </a:r>
          </a:p>
          <a:p>
            <a:pPr marL="228600" indent="-228600" eaLnBrk="1" hangingPunct="1"/>
            <a:r>
              <a:rPr lang="en-US" altLang="en-US" sz="2600" b="1" dirty="0">
                <a:latin typeface="Times New Roman" panose="02020603050405020304" pitchFamily="18" charset="0"/>
                <a:cs typeface="Times New Roman" panose="02020603050405020304" pitchFamily="18" charset="0"/>
              </a:rPr>
              <a:t>                SOFT-T</a:t>
            </a:r>
          </a:p>
          <a:p>
            <a:pPr marL="228600" indent="-228600" eaLnBrk="1" hangingPunct="1"/>
            <a:endParaRPr lang="en-US" altLang="en-US" sz="1200" b="1" dirty="0">
              <a:latin typeface="Times New Roman" panose="02020603050405020304" pitchFamily="18" charset="0"/>
              <a:cs typeface="Times New Roman" panose="02020603050405020304" pitchFamily="18" charset="0"/>
            </a:endParaRPr>
          </a:p>
          <a:p>
            <a:pPr marL="228600" indent="-228600" eaLnBrk="1" hangingPunct="1">
              <a:buFont typeface="Arial"/>
              <a:buChar char="•"/>
            </a:pPr>
            <a:r>
              <a:rPr lang="en-US" altLang="en-US" sz="2800" b="1" dirty="0">
                <a:latin typeface="Times New Roman" panose="02020603050405020304" pitchFamily="18" charset="0"/>
                <a:cs typeface="Times New Roman" panose="02020603050405020304" pitchFamily="18" charset="0"/>
              </a:rPr>
              <a:t>Emergency and Military </a:t>
            </a:r>
          </a:p>
          <a:p>
            <a:pPr marL="228600" indent="-228600" eaLnBrk="1" hangingPunct="1"/>
            <a:r>
              <a:rPr lang="en-US" altLang="en-US" sz="2800" b="1" dirty="0">
                <a:latin typeface="Times New Roman" panose="02020603050405020304" pitchFamily="18" charset="0"/>
                <a:cs typeface="Times New Roman" panose="02020603050405020304" pitchFamily="18" charset="0"/>
              </a:rPr>
              <a:t>       Tourniquet (EMT)</a:t>
            </a:r>
          </a:p>
          <a:p>
            <a:pPr marL="228600" indent="-228600" eaLnBrk="1" hangingPunct="1"/>
            <a:endParaRPr lang="en-US" altLang="en-US" sz="2000" b="1" dirty="0">
              <a:latin typeface="Times New Roman" panose="02020603050405020304" pitchFamily="18" charset="0"/>
              <a:cs typeface="Times New Roman" panose="02020603050405020304" pitchFamily="18" charset="0"/>
            </a:endParaRPr>
          </a:p>
          <a:p>
            <a:pPr marL="228600" indent="-228600" eaLnBrk="1" hangingPunct="1"/>
            <a:r>
              <a:rPr lang="en-US" altLang="en-US" sz="2000" b="1" dirty="0">
                <a:latin typeface="Times New Roman" panose="02020603050405020304" pitchFamily="18" charset="0"/>
                <a:cs typeface="Times New Roman" panose="02020603050405020304" pitchFamily="18" charset="0"/>
              </a:rPr>
              <a:t>* The EMT is an excellent tourniquet and is recommended  by the CoTCCC for use in evacuation platforms and medical treatment facilities, but not for carriage by medics on the battlefield at this point.</a:t>
            </a:r>
          </a:p>
        </p:txBody>
      </p:sp>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795" y="4369129"/>
            <a:ext cx="2189085" cy="1325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AT_GEN7_Product_Sample-001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9623" y="1931205"/>
            <a:ext cx="2058827" cy="998531"/>
          </a:xfrm>
          <a:prstGeom prst="rect">
            <a:avLst/>
          </a:prstGeom>
        </p:spPr>
      </p:pic>
      <p:pic>
        <p:nvPicPr>
          <p:cNvPr id="8" name="Picture 7" descr="SOFTT-W TQ.jpg"/>
          <p:cNvPicPr>
            <a:picLocks noChangeAspect="1"/>
          </p:cNvPicPr>
          <p:nvPr/>
        </p:nvPicPr>
        <p:blipFill>
          <a:blip r:embed="rId5" cstate="print"/>
          <a:stretch>
            <a:fillRect/>
          </a:stretch>
        </p:blipFill>
        <p:spPr>
          <a:xfrm>
            <a:off x="6223415" y="2891330"/>
            <a:ext cx="1991941" cy="164121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C.A.T. </a:t>
            </a:r>
            <a:br>
              <a:rPr lang="en-US" dirty="0"/>
            </a:br>
            <a:r>
              <a:rPr lang="en-US" dirty="0"/>
              <a:t>Video 1</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Buddy-Applied to Arm: Looped</a:t>
            </a:r>
          </a:p>
        </p:txBody>
      </p:sp>
      <p:pic>
        <p:nvPicPr>
          <p:cNvPr id="6" name="2 CUF - Video 4 - DM - CAT - Buddy-Applied - Arm - Looped">
            <a:hlinkClick r:id="" action="ppaction://media"/>
            <a:extLst>
              <a:ext uri="{FF2B5EF4-FFF2-40B4-BE49-F238E27FC236}">
                <a16:creationId xmlns:a16="http://schemas.microsoft.com/office/drawing/2014/main" id="{EDF151CA-2953-4069-B217-312C39CE2D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2151" y="1969610"/>
            <a:ext cx="6369102" cy="35826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C.A.T.</a:t>
            </a:r>
            <a:br>
              <a:rPr lang="en-US" dirty="0"/>
            </a:br>
            <a:r>
              <a:rPr lang="en-US" dirty="0"/>
              <a:t>Video 2</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Buddy-Applied to Leg: Routed</a:t>
            </a:r>
          </a:p>
        </p:txBody>
      </p:sp>
      <p:pic>
        <p:nvPicPr>
          <p:cNvPr id="6" name="2 CUF - Video 5 - DM - CAT - Buddy-Applied - Leg - Routed">
            <a:hlinkClick r:id="" action="ppaction://media"/>
            <a:extLst>
              <a:ext uri="{FF2B5EF4-FFF2-40B4-BE49-F238E27FC236}">
                <a16:creationId xmlns:a16="http://schemas.microsoft.com/office/drawing/2014/main" id="{8AF9B1B8-9BCD-4075-8504-F8ECEB760A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575" y="1786443"/>
            <a:ext cx="6871431" cy="38651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C.A.T.</a:t>
            </a:r>
            <a:br>
              <a:rPr lang="en-US" dirty="0"/>
            </a:br>
            <a:r>
              <a:rPr lang="en-US" dirty="0"/>
              <a:t>Video 3</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Self-Applied to Arm: Looped</a:t>
            </a:r>
          </a:p>
        </p:txBody>
      </p:sp>
      <p:pic>
        <p:nvPicPr>
          <p:cNvPr id="6" name="2 CUF - Video 6 - DM - CAT - Self-Applied - Arm - Looped">
            <a:hlinkClick r:id="" action="ppaction://media"/>
            <a:extLst>
              <a:ext uri="{FF2B5EF4-FFF2-40B4-BE49-F238E27FC236}">
                <a16:creationId xmlns:a16="http://schemas.microsoft.com/office/drawing/2014/main" id="{49824422-8DAB-4497-BACD-4FC3C4BA8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3824" y="1739180"/>
            <a:ext cx="6676352" cy="37554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C.A.T.</a:t>
            </a:r>
            <a:br>
              <a:rPr lang="en-US" dirty="0"/>
            </a:br>
            <a:r>
              <a:rPr lang="en-US" dirty="0"/>
              <a:t>Video 4</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Self-Applied to Leg: Routed</a:t>
            </a:r>
          </a:p>
        </p:txBody>
      </p:sp>
      <p:pic>
        <p:nvPicPr>
          <p:cNvPr id="6" name="2 CUF - Video 7 - DM - CAT - Self-Applied - Leg - Routed">
            <a:hlinkClick r:id="" action="ppaction://media"/>
            <a:extLst>
              <a:ext uri="{FF2B5EF4-FFF2-40B4-BE49-F238E27FC236}">
                <a16:creationId xmlns:a16="http://schemas.microsoft.com/office/drawing/2014/main" id="{359E615D-F05C-4C63-BA47-084DC0AF4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335" y="1824343"/>
            <a:ext cx="6874495" cy="386690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SOFT-T</a:t>
            </a:r>
            <a:br>
              <a:rPr lang="en-US" dirty="0"/>
            </a:br>
            <a:r>
              <a:rPr lang="en-US" dirty="0"/>
              <a:t>Video 1</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Buddy-Applied to Arm: Looped</a:t>
            </a:r>
          </a:p>
        </p:txBody>
      </p:sp>
      <p:pic>
        <p:nvPicPr>
          <p:cNvPr id="4" name="2 CUF - Video 8 - DM - SOFTTW - Buddy-Applied - Arm - Looped">
            <a:hlinkClick r:id="" action="ppaction://media"/>
            <a:extLst>
              <a:ext uri="{FF2B5EF4-FFF2-40B4-BE49-F238E27FC236}">
                <a16:creationId xmlns:a16="http://schemas.microsoft.com/office/drawing/2014/main" id="{A133F3D9-6A5C-4D89-BFD0-A93D3A677F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575" y="1854395"/>
            <a:ext cx="6528850" cy="367247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SOFT-T</a:t>
            </a:r>
            <a:br>
              <a:rPr lang="en-US" dirty="0"/>
            </a:br>
            <a:r>
              <a:rPr lang="en-US" dirty="0"/>
              <a:t>Video 2</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Buddy-Applied to Leg: Routed</a:t>
            </a:r>
          </a:p>
        </p:txBody>
      </p:sp>
      <p:pic>
        <p:nvPicPr>
          <p:cNvPr id="4" name="2 CUF - Video 9 - DM - SOFTTW - Buddy-Applied - Leg - Routed">
            <a:hlinkClick r:id="" action="ppaction://media"/>
            <a:extLst>
              <a:ext uri="{FF2B5EF4-FFF2-40B4-BE49-F238E27FC236}">
                <a16:creationId xmlns:a16="http://schemas.microsoft.com/office/drawing/2014/main" id="{8EE7FDA0-27F7-4F27-8550-E1B74069F7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5702" y="1777585"/>
            <a:ext cx="6692596" cy="37645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SOFT-T</a:t>
            </a:r>
            <a:br>
              <a:rPr lang="en-US" dirty="0"/>
            </a:br>
            <a:r>
              <a:rPr lang="en-US" dirty="0"/>
              <a:t>Video 3</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Self-Applied to Arm: Looped</a:t>
            </a:r>
          </a:p>
        </p:txBody>
      </p:sp>
      <p:pic>
        <p:nvPicPr>
          <p:cNvPr id="4" name="2 CUF - Video 10 - DM - SOFTTW - Self-Applied - Arm - Looped">
            <a:hlinkClick r:id="" action="ppaction://media"/>
            <a:extLst>
              <a:ext uri="{FF2B5EF4-FFF2-40B4-BE49-F238E27FC236}">
                <a16:creationId xmlns:a16="http://schemas.microsoft.com/office/drawing/2014/main" id="{9AD7FF76-5922-4B43-8BF2-40FA266C7D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8206" y="1815990"/>
            <a:ext cx="6627588" cy="372801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202980"/>
            <a:ext cx="6781800" cy="1143000"/>
          </a:xfrm>
        </p:spPr>
        <p:txBody>
          <a:bodyPr/>
          <a:lstStyle/>
          <a:p>
            <a:r>
              <a:rPr lang="en-US" dirty="0"/>
              <a:t>SOFT-T</a:t>
            </a:r>
            <a:br>
              <a:rPr lang="en-US" dirty="0"/>
            </a:br>
            <a:r>
              <a:rPr lang="en-US" dirty="0"/>
              <a:t>Video 4</a:t>
            </a:r>
          </a:p>
        </p:txBody>
      </p:sp>
      <p:sp>
        <p:nvSpPr>
          <p:cNvPr id="3" name="Content Placeholder 2"/>
          <p:cNvSpPr>
            <a:spLocks noGrp="1"/>
          </p:cNvSpPr>
          <p:nvPr>
            <p:ph idx="1"/>
          </p:nvPr>
        </p:nvSpPr>
        <p:spPr>
          <a:xfrm>
            <a:off x="1839780" y="5709535"/>
            <a:ext cx="5727810" cy="638245"/>
          </a:xfrm>
        </p:spPr>
        <p:txBody>
          <a:bodyPr/>
          <a:lstStyle/>
          <a:p>
            <a:pPr>
              <a:buNone/>
            </a:pPr>
            <a:r>
              <a:rPr lang="en-US" b="1" dirty="0"/>
              <a:t>Self-Applied to Leg: Routed</a:t>
            </a:r>
          </a:p>
        </p:txBody>
      </p:sp>
      <p:pic>
        <p:nvPicPr>
          <p:cNvPr id="4" name="2 CUF - Video 11 - DM - SOFTTW -  Self-Applied - Leg - Routed">
            <a:hlinkClick r:id="" action="ppaction://media"/>
            <a:extLst>
              <a:ext uri="{FF2B5EF4-FFF2-40B4-BE49-F238E27FC236}">
                <a16:creationId xmlns:a16="http://schemas.microsoft.com/office/drawing/2014/main" id="{EB297139-451E-4454-B00F-C3DBCAB073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9935" y="1777585"/>
            <a:ext cx="6764130" cy="380482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a:xfrm>
            <a:off x="1500188" y="238125"/>
            <a:ext cx="7808912" cy="1143000"/>
          </a:xfrm>
        </p:spPr>
        <p:txBody>
          <a:bodyPr/>
          <a:lstStyle/>
          <a:p>
            <a:pPr eaLnBrk="1" hangingPunct="1"/>
            <a:r>
              <a:rPr lang="en-US" altLang="en-US" sz="4400" dirty="0"/>
              <a:t>Care Under Fire Guidelines</a:t>
            </a:r>
          </a:p>
        </p:txBody>
      </p:sp>
      <p:sp>
        <p:nvSpPr>
          <p:cNvPr id="41986" name="Rectangle 3"/>
          <p:cNvSpPr>
            <a:spLocks noGrp="1" noChangeArrowheads="1"/>
          </p:cNvSpPr>
          <p:nvPr>
            <p:ph idx="4294967295"/>
          </p:nvPr>
        </p:nvSpPr>
        <p:spPr>
          <a:xfrm>
            <a:off x="654690" y="2353660"/>
            <a:ext cx="7772400" cy="1305770"/>
          </a:xfrm>
        </p:spPr>
        <p:txBody>
          <a:bodyPr rtlCol="0">
            <a:normAutofit fontScale="92500"/>
          </a:bodyPr>
          <a:lstStyle/>
          <a:p>
            <a:pPr marL="347663" indent="-347663">
              <a:spcAft>
                <a:spcPts val="1200"/>
              </a:spcAft>
              <a:buNone/>
            </a:pPr>
            <a:r>
              <a:rPr lang="en-US" b="1" dirty="0"/>
              <a:t>7. Airway management is generally best deferred until the Tactical Field Care phase.</a:t>
            </a:r>
          </a:p>
          <a:p>
            <a:pPr eaLnBrk="1" fontAlgn="auto" hangingPunct="1">
              <a:lnSpc>
                <a:spcPct val="90000"/>
              </a:lnSpc>
              <a:spcAft>
                <a:spcPts val="0"/>
              </a:spcAft>
              <a:defRPr/>
            </a:pPr>
            <a:endParaRPr lang="en-US" dirty="0">
              <a:ea typeface="+mn-ea"/>
            </a:endParaRPr>
          </a:p>
        </p:txBody>
      </p:sp>
      <p:pic>
        <p:nvPicPr>
          <p:cNvPr id="4" name="Picture 6" descr="MRAP after I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451" y="3966671"/>
            <a:ext cx="3886802" cy="2626218"/>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600" y="87765"/>
            <a:ext cx="6781800" cy="1143000"/>
          </a:xfrm>
        </p:spPr>
        <p:txBody>
          <a:bodyPr/>
          <a:lstStyle/>
          <a:p>
            <a:r>
              <a:rPr lang="en-US" dirty="0"/>
              <a:t>Tourniquet Use Notes</a:t>
            </a:r>
          </a:p>
        </p:txBody>
      </p:sp>
      <p:sp>
        <p:nvSpPr>
          <p:cNvPr id="3" name="Content Placeholder 2"/>
          <p:cNvSpPr>
            <a:spLocks noGrp="1"/>
          </p:cNvSpPr>
          <p:nvPr>
            <p:ph idx="1"/>
          </p:nvPr>
        </p:nvSpPr>
        <p:spPr>
          <a:xfrm>
            <a:off x="347450" y="5925325"/>
            <a:ext cx="8449099" cy="638245"/>
          </a:xfrm>
          <a:ln w="25400">
            <a:solidFill>
              <a:schemeClr val="tx1"/>
            </a:solidFill>
          </a:ln>
        </p:spPr>
        <p:txBody>
          <a:bodyPr/>
          <a:lstStyle/>
          <a:p>
            <a:pPr>
              <a:buNone/>
            </a:pPr>
            <a:r>
              <a:rPr lang="en-US" b="1" i="1" dirty="0"/>
              <a:t>Comments on the Videos from the CoTCCC Staff</a:t>
            </a:r>
          </a:p>
        </p:txBody>
      </p:sp>
      <p:sp>
        <p:nvSpPr>
          <p:cNvPr id="4" name="TextBox 3"/>
          <p:cNvSpPr txBox="1"/>
          <p:nvPr/>
        </p:nvSpPr>
        <p:spPr>
          <a:xfrm>
            <a:off x="117020" y="1815990"/>
            <a:ext cx="8449099" cy="3724096"/>
          </a:xfrm>
          <a:prstGeom prst="rect">
            <a:avLst/>
          </a:prstGeom>
          <a:noFill/>
        </p:spPr>
        <p:txBody>
          <a:bodyPr wrap="square" rtlCol="0">
            <a:spAutoFit/>
          </a:bodyPr>
          <a:lstStyle/>
          <a:p>
            <a:pPr marL="231775" indent="-231775">
              <a:buFont typeface="Arial" pitchFamily="34" charset="0"/>
              <a:buChar char="•"/>
            </a:pPr>
            <a:r>
              <a:rPr lang="en-US" sz="2600" b="1" dirty="0">
                <a:latin typeface="Times New Roman" pitchFamily="18" charset="0"/>
                <a:cs typeface="Times New Roman" pitchFamily="18" charset="0"/>
              </a:rPr>
              <a:t>Checking a distal pulse and marking time of application are not recommended during Care Under Fire. Simply tighten the tourniquet until the bleeding stops. Add a second tourniquet if necessary to control bleeding.</a:t>
            </a:r>
          </a:p>
          <a:p>
            <a:endParaRPr lang="en-US" sz="2600" dirty="0"/>
          </a:p>
          <a:p>
            <a:pPr>
              <a:buFont typeface="Arial" pitchFamily="34" charset="0"/>
              <a:buChar char="•"/>
            </a:pPr>
            <a:r>
              <a:rPr lang="en-US" sz="2600" b="1" dirty="0">
                <a:latin typeface="Times New Roman" pitchFamily="18" charset="0"/>
                <a:cs typeface="Times New Roman" pitchFamily="18" charset="0"/>
              </a:rPr>
              <a:t> Tourniquets should be applied at the “High-and-Tight” </a:t>
            </a:r>
          </a:p>
          <a:p>
            <a:r>
              <a:rPr lang="en-US" sz="2600" b="1" dirty="0">
                <a:latin typeface="Times New Roman" pitchFamily="18" charset="0"/>
                <a:cs typeface="Times New Roman" pitchFamily="18" charset="0"/>
              </a:rPr>
              <a:t>   location only when the bleeding site cannot be clearly</a:t>
            </a:r>
          </a:p>
          <a:p>
            <a:r>
              <a:rPr lang="en-US" sz="2600" b="1" dirty="0">
                <a:latin typeface="Times New Roman" pitchFamily="18" charset="0"/>
                <a:cs typeface="Times New Roman" pitchFamily="18" charset="0"/>
              </a:rPr>
              <a:t>   identified. Otherwise, they should be placed 2-3 </a:t>
            </a:r>
          </a:p>
          <a:p>
            <a:r>
              <a:rPr lang="en-US" sz="2600" b="1" dirty="0">
                <a:latin typeface="Times New Roman" pitchFamily="18" charset="0"/>
                <a:cs typeface="Times New Roman" pitchFamily="18" charset="0"/>
              </a:rPr>
              <a:t>   inches above the bleeding site.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p:cNvSpPr>
          <p:nvPr>
            <p:ph type="title"/>
          </p:nvPr>
        </p:nvSpPr>
        <p:spPr>
          <a:xfrm>
            <a:off x="1483790" y="165100"/>
            <a:ext cx="7620000" cy="1143000"/>
          </a:xfrm>
        </p:spPr>
        <p:txBody>
          <a:bodyPr>
            <a:noAutofit/>
          </a:bodyPr>
          <a:lstStyle/>
          <a:p>
            <a:pPr eaLnBrk="1" hangingPunct="1">
              <a:defRPr/>
            </a:pPr>
            <a:r>
              <a:rPr lang="en-US" sz="4400" dirty="0">
                <a:ea typeface="+mj-ea"/>
              </a:rPr>
              <a:t>Impact of Tourniquet Use</a:t>
            </a:r>
            <a:br>
              <a:rPr lang="en-US" sz="4400" dirty="0">
                <a:ea typeface="+mj-ea"/>
              </a:rPr>
            </a:br>
            <a:r>
              <a:rPr lang="en-US" sz="4400" dirty="0">
                <a:ea typeface="+mj-ea"/>
              </a:rPr>
              <a:t>Kragh - Ann Surg 2009</a:t>
            </a:r>
          </a:p>
        </p:txBody>
      </p:sp>
      <p:sp>
        <p:nvSpPr>
          <p:cNvPr id="199682" name="Text Box 3"/>
          <p:cNvSpPr txBox="1">
            <a:spLocks noChangeArrowheads="1"/>
          </p:cNvSpPr>
          <p:nvPr/>
        </p:nvSpPr>
        <p:spPr bwMode="auto">
          <a:xfrm>
            <a:off x="78615" y="2145967"/>
            <a:ext cx="8680450" cy="45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dirty="0">
                <a:latin typeface="Times New Roman" panose="02020603050405020304" pitchFamily="18" charset="0"/>
              </a:rPr>
              <a:t> Ibn Sina Hospital, Baghdad, 2006</a:t>
            </a:r>
            <a:r>
              <a:rPr lang="en-US" altLang="en-US" dirty="0"/>
              <a:t> </a:t>
            </a:r>
          </a:p>
          <a:p>
            <a:pPr eaLnBrk="1" hangingPunct="1">
              <a:buFontTx/>
              <a:buChar char="•"/>
            </a:pPr>
            <a:r>
              <a:rPr lang="en-US" altLang="en-US" dirty="0">
                <a:latin typeface="Times New Roman" panose="02020603050405020304" pitchFamily="18" charset="0"/>
              </a:rPr>
              <a:t> Tourniquets are </a:t>
            </a:r>
            <a:r>
              <a:rPr lang="en-US" altLang="en-US" u="sng" dirty="0">
                <a:latin typeface="Times New Roman" panose="02020603050405020304" pitchFamily="18" charset="0"/>
              </a:rPr>
              <a:t>saving lives</a:t>
            </a:r>
            <a:r>
              <a:rPr lang="en-US" altLang="en-US" dirty="0">
                <a:latin typeface="Times New Roman" panose="02020603050405020304" pitchFamily="18" charset="0"/>
              </a:rPr>
              <a:t> on the </a:t>
            </a:r>
          </a:p>
          <a:p>
            <a:pPr eaLnBrk="1" hangingPunct="1"/>
            <a:r>
              <a:rPr lang="en-US" altLang="en-US" dirty="0">
                <a:latin typeface="Times New Roman" panose="02020603050405020304" pitchFamily="18" charset="0"/>
              </a:rPr>
              <a:t>    battlefield.</a:t>
            </a:r>
          </a:p>
          <a:p>
            <a:pPr marL="236538" indent="-236538" eaLnBrk="1" hangingPunct="1">
              <a:buFontTx/>
              <a:buChar char="•"/>
            </a:pPr>
            <a:r>
              <a:rPr lang="en-US" altLang="en-US" b="1" dirty="0">
                <a:solidFill>
                  <a:srgbClr val="FF0000"/>
                </a:solidFill>
                <a:latin typeface="Times New Roman" panose="02020603050405020304" pitchFamily="18" charset="0"/>
              </a:rPr>
              <a:t>Survival was better when tourniquets</a:t>
            </a:r>
          </a:p>
          <a:p>
            <a:pPr marL="236538" indent="-236538" eaLnBrk="1" hangingPunct="1"/>
            <a:r>
              <a:rPr lang="en-US" altLang="en-US" b="1" dirty="0">
                <a:solidFill>
                  <a:srgbClr val="FF0000"/>
                </a:solidFill>
                <a:latin typeface="Times New Roman" panose="02020603050405020304" pitchFamily="18" charset="0"/>
              </a:rPr>
              <a:t>    were applied BEFORE casualties </a:t>
            </a:r>
          </a:p>
          <a:p>
            <a:pPr marL="236538" indent="-236538" eaLnBrk="1" hangingPunct="1"/>
            <a:r>
              <a:rPr lang="en-US" altLang="en-US" b="1" dirty="0">
                <a:solidFill>
                  <a:srgbClr val="FF0000"/>
                </a:solidFill>
                <a:latin typeface="Times New Roman" panose="02020603050405020304" pitchFamily="18" charset="0"/>
              </a:rPr>
              <a:t>    went into shock.</a:t>
            </a:r>
          </a:p>
          <a:p>
            <a:pPr marL="236538" indent="-236538" eaLnBrk="1" hangingPunct="1">
              <a:buFont typeface="Arial" panose="020B0604020202020204" pitchFamily="34" charset="0"/>
              <a:buChar char="•"/>
            </a:pPr>
            <a:r>
              <a:rPr lang="en-US" altLang="en-US" dirty="0">
                <a:latin typeface="Times New Roman" panose="02020603050405020304" pitchFamily="18" charset="0"/>
              </a:rPr>
              <a:t>31 lives were saved in this study by applying tourniquets in </a:t>
            </a:r>
            <a:r>
              <a:rPr lang="en-US" altLang="en-US" u="sng" dirty="0">
                <a:latin typeface="Times New Roman" panose="02020603050405020304" pitchFamily="18" charset="0"/>
              </a:rPr>
              <a:t>prehospital</a:t>
            </a:r>
            <a:r>
              <a:rPr lang="en-US" altLang="en-US" dirty="0">
                <a:latin typeface="Times New Roman" panose="02020603050405020304" pitchFamily="18" charset="0"/>
              </a:rPr>
              <a:t> settings rather than in the Emergency Department.</a:t>
            </a:r>
          </a:p>
          <a:p>
            <a:pPr marL="236538" indent="-236538" eaLnBrk="1" hangingPunct="1">
              <a:buFontTx/>
              <a:buChar char="•"/>
            </a:pPr>
            <a:r>
              <a:rPr lang="en-US" altLang="en-US" dirty="0">
                <a:solidFill>
                  <a:srgbClr val="FF0000"/>
                </a:solidFill>
                <a:latin typeface="Times New Roman" panose="02020603050405020304" pitchFamily="18" charset="0"/>
              </a:rPr>
              <a:t>An e</a:t>
            </a:r>
            <a:r>
              <a:rPr lang="en-US" altLang="en-US" b="1" dirty="0">
                <a:solidFill>
                  <a:srgbClr val="FF0000"/>
                </a:solidFill>
                <a:latin typeface="Times New Roman" panose="02020603050405020304" pitchFamily="18" charset="0"/>
              </a:rPr>
              <a:t>stimated 1000-2000 lives had been saved by tourniquets as of 2008 (data provided to Army Surgeon General via an internal communication)</a:t>
            </a:r>
          </a:p>
          <a:p>
            <a:pPr eaLnBrk="1" hangingPunct="1">
              <a:buFontTx/>
              <a:buChar char="•"/>
            </a:pPr>
            <a:endParaRPr lang="en-US" altLang="en-US" sz="2800" b="1" dirty="0">
              <a:solidFill>
                <a:srgbClr val="FF0000"/>
              </a:solidFill>
              <a:latin typeface="Times New Roman" panose="02020603050405020304" pitchFamily="18" charset="0"/>
            </a:endParaRPr>
          </a:p>
        </p:txBody>
      </p:sp>
      <p:pic>
        <p:nvPicPr>
          <p:cNvPr id="199683" name="Picture 4" descr="CUF Tourniquet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957" y="1508125"/>
            <a:ext cx="2960412" cy="2650570"/>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p:cNvSpPr>
          <p:nvPr>
            <p:ph type="title"/>
          </p:nvPr>
        </p:nvSpPr>
        <p:spPr>
          <a:xfrm>
            <a:off x="1422790" y="87765"/>
            <a:ext cx="7620000" cy="1143000"/>
          </a:xfrm>
        </p:spPr>
        <p:txBody>
          <a:bodyPr>
            <a:noAutofit/>
          </a:bodyPr>
          <a:lstStyle/>
          <a:p>
            <a:pPr eaLnBrk="1" hangingPunct="1">
              <a:defRPr/>
            </a:pPr>
            <a:r>
              <a:rPr lang="en-US" sz="4400" dirty="0">
                <a:ea typeface="+mj-ea"/>
              </a:rPr>
              <a:t>Tourniquet Safety</a:t>
            </a:r>
            <a:br>
              <a:rPr lang="en-US" sz="4400" dirty="0">
                <a:ea typeface="+mj-ea"/>
              </a:rPr>
            </a:br>
            <a:r>
              <a:rPr lang="en-US" sz="4400" dirty="0">
                <a:ea typeface="+mj-ea"/>
              </a:rPr>
              <a:t>Kragh - J Trauma 2008</a:t>
            </a:r>
          </a:p>
        </p:txBody>
      </p:sp>
      <p:pic>
        <p:nvPicPr>
          <p:cNvPr id="201730" name="Picture 3" descr="Combat Support Hosp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676400"/>
            <a:ext cx="3733800" cy="2836863"/>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923525" y="4600284"/>
            <a:ext cx="7579238" cy="2246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Combat Support Hospital in Baghdad</a:t>
            </a:r>
          </a:p>
          <a:p>
            <a:pPr eaLnBrk="1" hangingPunct="1">
              <a:buFontTx/>
              <a:buChar char="•"/>
            </a:pPr>
            <a:r>
              <a:rPr lang="en-US" altLang="en-US" sz="2800" b="1" dirty="0">
                <a:latin typeface="Times New Roman" panose="02020603050405020304" pitchFamily="18" charset="0"/>
                <a:cs typeface="Times New Roman" panose="02020603050405020304" pitchFamily="18" charset="0"/>
              </a:rPr>
              <a:t> 232 patients with tourniquets on 309 limbs</a:t>
            </a:r>
          </a:p>
          <a:p>
            <a:pPr eaLnBrk="1" hangingPunct="1">
              <a:buFontTx/>
              <a:buChar char="•"/>
            </a:pPr>
            <a:r>
              <a:rPr lang="en-US" altLang="en-US" sz="2800" b="1" dirty="0">
                <a:latin typeface="Times New Roman" panose="02020603050405020304" pitchFamily="18" charset="0"/>
                <a:cs typeface="Times New Roman" panose="02020603050405020304" pitchFamily="18" charset="0"/>
              </a:rPr>
              <a:t> CAT was the best field tourniquet</a:t>
            </a:r>
          </a:p>
          <a:p>
            <a:pPr eaLnBrk="1" hangingPunct="1">
              <a:buFontTx/>
              <a:buChar char="•"/>
            </a:pPr>
            <a:r>
              <a:rPr lang="en-US" altLang="en-US" sz="2800" b="1" dirty="0">
                <a:latin typeface="Times New Roman" panose="02020603050405020304" pitchFamily="18" charset="0"/>
                <a:cs typeface="Times New Roman" panose="02020603050405020304" pitchFamily="18" charset="0"/>
              </a:rPr>
              <a:t> </a:t>
            </a:r>
            <a:r>
              <a:rPr lang="en-US" altLang="en-US" sz="2800" b="1" u="sng" dirty="0">
                <a:solidFill>
                  <a:srgbClr val="FF0000"/>
                </a:solidFill>
                <a:latin typeface="Times New Roman" panose="02020603050405020304" pitchFamily="18" charset="0"/>
                <a:cs typeface="Times New Roman" panose="02020603050405020304" pitchFamily="18" charset="0"/>
              </a:rPr>
              <a:t>No</a:t>
            </a:r>
            <a:r>
              <a:rPr lang="en-US" altLang="en-US" sz="2800" b="1" dirty="0">
                <a:solidFill>
                  <a:srgbClr val="FF0000"/>
                </a:solidFill>
                <a:latin typeface="Times New Roman" panose="02020603050405020304" pitchFamily="18" charset="0"/>
                <a:cs typeface="Times New Roman" panose="02020603050405020304" pitchFamily="18" charset="0"/>
              </a:rPr>
              <a:t> amputations were caused by tourniquet use</a:t>
            </a:r>
            <a:endParaRPr lang="en-US" altLang="en-US" sz="2800" b="1" dirty="0">
              <a:latin typeface="Times New Roman" panose="02020603050405020304" pitchFamily="18" charset="0"/>
              <a:cs typeface="Times New Roman" panose="02020603050405020304" pitchFamily="18" charset="0"/>
            </a:endParaRPr>
          </a:p>
          <a:p>
            <a:pPr eaLnBrk="1" hangingPunct="1">
              <a:buFontTx/>
              <a:buChar char="•"/>
            </a:pPr>
            <a:r>
              <a:rPr lang="en-US" altLang="en-US" sz="2800" b="1" dirty="0">
                <a:latin typeface="Times New Roman" panose="02020603050405020304" pitchFamily="18" charset="0"/>
                <a:cs typeface="Times New Roman" panose="02020603050405020304" pitchFamily="18" charset="0"/>
              </a:rPr>
              <a:t> Approximately 3% had transient nerve palsies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p:cNvSpPr>
          <p:nvPr>
            <p:ph type="title"/>
          </p:nvPr>
        </p:nvSpPr>
        <p:spPr>
          <a:xfrm>
            <a:off x="1175940" y="173725"/>
            <a:ext cx="7543800" cy="1143000"/>
          </a:xfrm>
        </p:spPr>
        <p:txBody>
          <a:bodyPr rtlCol="0">
            <a:noAutofit/>
          </a:bodyPr>
          <a:lstStyle/>
          <a:p>
            <a:pPr eaLnBrk="1" fontAlgn="auto" hangingPunct="1">
              <a:spcAft>
                <a:spcPts val="0"/>
              </a:spcAft>
              <a:defRPr/>
            </a:pPr>
            <a:r>
              <a:rPr lang="en-US" sz="4400" dirty="0">
                <a:ea typeface="+mj-ea"/>
              </a:rPr>
              <a:t>Tourniquet Mistakes</a:t>
            </a:r>
            <a:br>
              <a:rPr lang="en-US" sz="4400" dirty="0">
                <a:ea typeface="+mj-ea"/>
              </a:rPr>
            </a:br>
            <a:r>
              <a:rPr lang="en-US" sz="4400" dirty="0">
                <a:ea typeface="+mj-ea"/>
              </a:rPr>
              <a:t>to Avoid!</a:t>
            </a:r>
          </a:p>
        </p:txBody>
      </p:sp>
      <p:sp>
        <p:nvSpPr>
          <p:cNvPr id="205826" name="Rectangle 3"/>
          <p:cNvSpPr>
            <a:spLocks noGrp="1"/>
          </p:cNvSpPr>
          <p:nvPr>
            <p:ph idx="1"/>
          </p:nvPr>
        </p:nvSpPr>
        <p:spPr>
          <a:xfrm>
            <a:off x="270640" y="1908458"/>
            <a:ext cx="8229600" cy="4554537"/>
          </a:xfrm>
        </p:spPr>
        <p:txBody>
          <a:bodyPr/>
          <a:lstStyle/>
          <a:p>
            <a:pPr eaLnBrk="1" hangingPunct="1">
              <a:lnSpc>
                <a:spcPct val="70000"/>
              </a:lnSpc>
            </a:pPr>
            <a:r>
              <a:rPr lang="en-US" altLang="en-US" sz="2400" b="1" dirty="0">
                <a:solidFill>
                  <a:srgbClr val="FF0000"/>
                </a:solidFill>
              </a:rPr>
              <a:t>Not using one when you should, or waiting too long to put it on.</a:t>
            </a:r>
          </a:p>
          <a:p>
            <a:pPr eaLnBrk="1" hangingPunct="1">
              <a:lnSpc>
                <a:spcPct val="70000"/>
              </a:lnSpc>
            </a:pPr>
            <a:r>
              <a:rPr lang="en-US" altLang="en-US" sz="2400" b="1" dirty="0">
                <a:solidFill>
                  <a:srgbClr val="FF0000"/>
                </a:solidFill>
              </a:rPr>
              <a:t>Not pulling all the slack out before tightening.</a:t>
            </a:r>
          </a:p>
          <a:p>
            <a:pPr eaLnBrk="1" hangingPunct="1">
              <a:lnSpc>
                <a:spcPct val="70000"/>
              </a:lnSpc>
            </a:pPr>
            <a:r>
              <a:rPr lang="en-US" altLang="en-US" sz="2400" b="1" dirty="0">
                <a:solidFill>
                  <a:srgbClr val="FF0000"/>
                </a:solidFill>
              </a:rPr>
              <a:t>Using a tourniquet for minimal bleeding.</a:t>
            </a:r>
          </a:p>
          <a:p>
            <a:pPr eaLnBrk="1" hangingPunct="1">
              <a:lnSpc>
                <a:spcPct val="70000"/>
              </a:lnSpc>
            </a:pPr>
            <a:r>
              <a:rPr lang="en-US" altLang="en-US" sz="2400" b="1" dirty="0">
                <a:solidFill>
                  <a:srgbClr val="FF0000"/>
                </a:solidFill>
              </a:rPr>
              <a:t>Not making it tight enough – the tourniquet should STOP the bleeding.</a:t>
            </a:r>
          </a:p>
          <a:p>
            <a:pPr eaLnBrk="1" hangingPunct="1">
              <a:lnSpc>
                <a:spcPct val="70000"/>
              </a:lnSpc>
            </a:pPr>
            <a:r>
              <a:rPr lang="en-US" altLang="en-US" sz="2400" b="1" dirty="0">
                <a:solidFill>
                  <a:srgbClr val="FF0000"/>
                </a:solidFill>
              </a:rPr>
              <a:t>Not using a second tourniquet if needed.</a:t>
            </a:r>
          </a:p>
          <a:p>
            <a:pPr eaLnBrk="1" hangingPunct="1">
              <a:lnSpc>
                <a:spcPct val="70000"/>
              </a:lnSpc>
            </a:pPr>
            <a:r>
              <a:rPr lang="en-US" altLang="en-US" sz="2400" b="1" dirty="0">
                <a:solidFill>
                  <a:srgbClr val="FF0000"/>
                </a:solidFill>
              </a:rPr>
              <a:t>Periodically loosening the tourniquet to allow blood flow to the injured extremity.</a:t>
            </a:r>
          </a:p>
          <a:p>
            <a:pPr eaLnBrk="1" hangingPunct="1">
              <a:lnSpc>
                <a:spcPct val="70000"/>
              </a:lnSpc>
            </a:pPr>
            <a:r>
              <a:rPr lang="en-US" altLang="en-US" sz="2400" b="1" dirty="0"/>
              <a:t>Putting it on too proximally if the bleeding site is clearly visible.</a:t>
            </a:r>
          </a:p>
          <a:p>
            <a:pPr eaLnBrk="1" hangingPunct="1">
              <a:lnSpc>
                <a:spcPct val="70000"/>
              </a:lnSpc>
            </a:pPr>
            <a:r>
              <a:rPr lang="en-US" altLang="en-US" sz="2400" b="1" dirty="0"/>
              <a:t>Not taking it off when indicated during TFC.</a:t>
            </a:r>
          </a:p>
          <a:p>
            <a:pPr eaLnBrk="1" hangingPunct="1">
              <a:lnSpc>
                <a:spcPct val="70000"/>
              </a:lnSpc>
            </a:pPr>
            <a:r>
              <a:rPr lang="en-US" altLang="en-US" sz="2400" b="1" dirty="0"/>
              <a:t>Taking it off when the casualty is in shock or has only a short transport time to the hospital.</a:t>
            </a:r>
          </a:p>
        </p:txBody>
      </p:sp>
      <p:sp>
        <p:nvSpPr>
          <p:cNvPr id="205827" name="Text Box 4"/>
          <p:cNvSpPr txBox="1">
            <a:spLocks noChangeArrowheads="1"/>
          </p:cNvSpPr>
          <p:nvPr/>
        </p:nvSpPr>
        <p:spPr bwMode="auto">
          <a:xfrm>
            <a:off x="693095" y="6308570"/>
            <a:ext cx="71040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solidFill>
                  <a:srgbClr val="FF0000"/>
                </a:solidFill>
                <a:latin typeface="Times New Roman" panose="02020603050405020304" pitchFamily="18" charset="0"/>
                <a:cs typeface="Times New Roman" panose="02020603050405020304" pitchFamily="18" charset="0"/>
              </a:rPr>
              <a:t>* These lessons learned have been written in blood.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38740" y="173725"/>
            <a:ext cx="8229600" cy="1143000"/>
          </a:xfrm>
        </p:spPr>
        <p:txBody>
          <a:bodyPr/>
          <a:lstStyle/>
          <a:p>
            <a:pPr eaLnBrk="1" hangingPunct="1"/>
            <a:r>
              <a:rPr lang="en-US" altLang="en-US" sz="4400" dirty="0"/>
              <a:t>Summary of Key Points</a:t>
            </a:r>
            <a:br>
              <a:rPr lang="en-US" altLang="en-US" sz="4400" dirty="0"/>
            </a:br>
            <a:r>
              <a:rPr lang="en-US" altLang="en-US" sz="4400" dirty="0"/>
              <a:t>in Care Under Fire</a:t>
            </a:r>
          </a:p>
        </p:txBody>
      </p:sp>
      <p:sp>
        <p:nvSpPr>
          <p:cNvPr id="222210" name="Rectangle 3"/>
          <p:cNvSpPr>
            <a:spLocks noGrp="1" noChangeArrowheads="1"/>
          </p:cNvSpPr>
          <p:nvPr>
            <p:ph idx="1"/>
          </p:nvPr>
        </p:nvSpPr>
        <p:spPr>
          <a:xfrm>
            <a:off x="270640" y="2359487"/>
            <a:ext cx="8229600" cy="4525963"/>
          </a:xfrm>
        </p:spPr>
        <p:txBody>
          <a:bodyPr/>
          <a:lstStyle/>
          <a:p>
            <a:pPr eaLnBrk="1" hangingPunct="1">
              <a:lnSpc>
                <a:spcPct val="90000"/>
              </a:lnSpc>
            </a:pPr>
            <a:r>
              <a:rPr lang="en-US" altLang="en-US" sz="2800" b="1" dirty="0"/>
              <a:t>Return fire and take cover!</a:t>
            </a:r>
          </a:p>
          <a:p>
            <a:pPr eaLnBrk="1" hangingPunct="1">
              <a:lnSpc>
                <a:spcPct val="90000"/>
              </a:lnSpc>
            </a:pPr>
            <a:r>
              <a:rPr lang="en-US" altLang="en-US" sz="2800" b="1" dirty="0"/>
              <a:t>Direct or expect the casualty to remain engaged as a combatant if appropriate.</a:t>
            </a:r>
          </a:p>
          <a:p>
            <a:pPr eaLnBrk="1" hangingPunct="1">
              <a:lnSpc>
                <a:spcPct val="90000"/>
              </a:lnSpc>
            </a:pPr>
            <a:r>
              <a:rPr lang="en-US" altLang="en-US" sz="2800" b="1" dirty="0"/>
              <a:t>Direct the casualty to move to cover if able.</a:t>
            </a:r>
          </a:p>
          <a:p>
            <a:pPr eaLnBrk="1" hangingPunct="1">
              <a:lnSpc>
                <a:spcPct val="90000"/>
              </a:lnSpc>
            </a:pPr>
            <a:r>
              <a:rPr lang="en-US" altLang="en-US" sz="2800" b="1" dirty="0"/>
              <a:t>Try to keep the casualty from sustaining additional wounds.</a:t>
            </a:r>
          </a:p>
          <a:p>
            <a:pPr eaLnBrk="1" hangingPunct="1">
              <a:lnSpc>
                <a:spcPct val="90000"/>
              </a:lnSpc>
            </a:pPr>
            <a:r>
              <a:rPr lang="en-US" altLang="en-US" sz="2800" b="1" dirty="0"/>
              <a:t>Get casualties out of burning vehicles or buildings.</a:t>
            </a:r>
          </a:p>
          <a:p>
            <a:pPr eaLnBrk="1" hangingPunct="1">
              <a:lnSpc>
                <a:spcPct val="90000"/>
              </a:lnSpc>
            </a:pPr>
            <a:endParaRPr lang="en-US" altLang="en-US" sz="2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xfrm>
            <a:off x="1066215" y="212130"/>
            <a:ext cx="8229600" cy="1143000"/>
          </a:xfrm>
        </p:spPr>
        <p:txBody>
          <a:bodyPr/>
          <a:lstStyle/>
          <a:p>
            <a:pPr eaLnBrk="1" hangingPunct="1"/>
            <a:r>
              <a:rPr lang="en-US" altLang="en-US" sz="4400" dirty="0"/>
              <a:t>Summary of Key Points</a:t>
            </a:r>
            <a:br>
              <a:rPr lang="en-US" altLang="en-US" sz="4400" dirty="0"/>
            </a:br>
            <a:r>
              <a:rPr lang="en-US" altLang="en-US" sz="4400" dirty="0"/>
              <a:t>in Care Under Fire</a:t>
            </a:r>
          </a:p>
        </p:txBody>
      </p:sp>
      <p:sp>
        <p:nvSpPr>
          <p:cNvPr id="224258" name="Rectangle 3"/>
          <p:cNvSpPr>
            <a:spLocks noGrp="1" noChangeArrowheads="1"/>
          </p:cNvSpPr>
          <p:nvPr>
            <p:ph idx="1"/>
          </p:nvPr>
        </p:nvSpPr>
        <p:spPr>
          <a:xfrm>
            <a:off x="270640" y="2083020"/>
            <a:ext cx="7772400" cy="4572000"/>
          </a:xfrm>
        </p:spPr>
        <p:txBody>
          <a:bodyPr/>
          <a:lstStyle/>
          <a:p>
            <a:pPr eaLnBrk="1" hangingPunct="1">
              <a:lnSpc>
                <a:spcPct val="90000"/>
              </a:lnSpc>
            </a:pPr>
            <a:r>
              <a:rPr lang="en-US" altLang="en-US" sz="2800" b="1" dirty="0"/>
              <a:t>Stop life-threatening external hemorrhage if tactically feasible.</a:t>
            </a:r>
          </a:p>
          <a:p>
            <a:pPr lvl="1" eaLnBrk="1" hangingPunct="1">
              <a:lnSpc>
                <a:spcPct val="90000"/>
              </a:lnSpc>
            </a:pPr>
            <a:r>
              <a:rPr lang="en-US" altLang="en-US" b="1" dirty="0">
                <a:ea typeface="Times New Roman" panose="02020603050405020304" pitchFamily="18" charset="0"/>
              </a:rPr>
              <a:t>Use a CoTCCC-recommended limb tourniquet for hemorrhage that is anatomically amenable to its application.</a:t>
            </a:r>
          </a:p>
          <a:p>
            <a:pPr lvl="1" eaLnBrk="1" hangingPunct="1">
              <a:lnSpc>
                <a:spcPct val="90000"/>
              </a:lnSpc>
            </a:pPr>
            <a:r>
              <a:rPr lang="en-US" altLang="en-US" b="1" dirty="0">
                <a:ea typeface="Times New Roman" panose="02020603050405020304" pitchFamily="18" charset="0"/>
              </a:rPr>
              <a:t>Direct the casualty to control hemorrhage by self-aid if able. </a:t>
            </a:r>
          </a:p>
          <a:p>
            <a:pPr eaLnBrk="1" hangingPunct="1">
              <a:lnSpc>
                <a:spcPct val="90000"/>
              </a:lnSpc>
            </a:pPr>
            <a:endParaRPr lang="en-US" altLang="en-US" sz="2800" dirty="0"/>
          </a:p>
          <a:p>
            <a:pPr eaLnBrk="1" hangingPunct="1">
              <a:lnSpc>
                <a:spcPct val="90000"/>
              </a:lnSpc>
            </a:pPr>
            <a:r>
              <a:rPr lang="en-US" altLang="en-US" sz="2800" b="1" dirty="0"/>
              <a:t>Airway management is generally best deferred until the Tactical Field Care phase.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44675" y="1624013"/>
            <a:ext cx="405765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6000" dirty="0">
                <a:solidFill>
                  <a:schemeClr val="bg1"/>
                </a:solidFill>
                <a:latin typeface="Times New Roman" panose="02020603050405020304" pitchFamily="18" charset="0"/>
              </a:rPr>
              <a:t>Questions?</a:t>
            </a:r>
            <a:endParaRPr lang="en-US" altLang="en-US" sz="2800" dirty="0">
              <a:solidFill>
                <a:schemeClr val="bg1"/>
              </a:solidFill>
            </a:endParaRPr>
          </a:p>
        </p:txBody>
      </p:sp>
      <p:pic>
        <p:nvPicPr>
          <p:cNvPr id="226306" name="Picture 4" descr="040421-N-0000R-003"/>
          <p:cNvPicPr>
            <a:picLocks noChangeAspect="1" noChangeArrowheads="1"/>
          </p:cNvPicPr>
          <p:nvPr/>
        </p:nvPicPr>
        <p:blipFill>
          <a:blip r:embed="rId3" cstate="print">
            <a:extLst>
              <a:ext uri="{28A0092B-C50C-407E-A947-70E740481C1C}">
                <a14:useLocalDpi xmlns:a14="http://schemas.microsoft.com/office/drawing/2010/main" val="0"/>
              </a:ext>
            </a:extLst>
          </a:blip>
          <a:srcRect r="-5"/>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7"/>
          <p:cNvSpPr txBox="1">
            <a:spLocks noChangeArrowheads="1"/>
          </p:cNvSpPr>
          <p:nvPr/>
        </p:nvSpPr>
        <p:spPr bwMode="auto">
          <a:xfrm>
            <a:off x="2316163" y="-50800"/>
            <a:ext cx="3906837"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dirty="0">
                <a:solidFill>
                  <a:schemeClr val="bg1"/>
                </a:solidFill>
                <a:latin typeface="Times New Roman" panose="02020603050405020304" pitchFamily="18" charset="0"/>
              </a:rPr>
              <a:t>Questions?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apduran2x_040715F01_0M33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25" y="1724025"/>
            <a:ext cx="7086600" cy="4546600"/>
          </a:xfrm>
          <a:prstGeom prst="rect">
            <a:avLst/>
          </a:prstGeom>
          <a:noFill/>
          <a:ln>
            <a:noFill/>
          </a:ln>
          <a:effectLst>
            <a:outerShdw blurRad="63500" dist="38099"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Text Box 6"/>
          <p:cNvSpPr txBox="1">
            <a:spLocks noChangeArrowheads="1"/>
          </p:cNvSpPr>
          <p:nvPr/>
        </p:nvSpPr>
        <p:spPr bwMode="auto">
          <a:xfrm>
            <a:off x="1844675" y="241300"/>
            <a:ext cx="6121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4400" b="1" dirty="0">
                <a:latin typeface="Times New Roman" panose="02020603050405020304" pitchFamily="18" charset="0"/>
              </a:rPr>
              <a:t>Convoy IED Scenario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4"/>
          <p:cNvSpPr>
            <a:spLocks noGrp="1" noChangeArrowheads="1"/>
          </p:cNvSpPr>
          <p:nvPr>
            <p:ph type="title"/>
          </p:nvPr>
        </p:nvSpPr>
        <p:spPr>
          <a:xfrm>
            <a:off x="989013" y="49213"/>
            <a:ext cx="8229600" cy="1143000"/>
          </a:xfrm>
        </p:spPr>
        <p:txBody>
          <a:bodyPr/>
          <a:lstStyle/>
          <a:p>
            <a:pPr eaLnBrk="1" hangingPunct="1"/>
            <a:r>
              <a:rPr lang="en-US" altLang="en-US" sz="4400" dirty="0"/>
              <a:t>Convoy IED Scenario</a:t>
            </a:r>
          </a:p>
        </p:txBody>
      </p:sp>
      <p:sp>
        <p:nvSpPr>
          <p:cNvPr id="77829" name="Rectangle 5"/>
          <p:cNvSpPr>
            <a:spLocks noGrp="1" noChangeArrowheads="1"/>
          </p:cNvSpPr>
          <p:nvPr>
            <p:ph idx="1"/>
          </p:nvPr>
        </p:nvSpPr>
        <p:spPr>
          <a:xfrm>
            <a:off x="461963" y="2091450"/>
            <a:ext cx="8229600" cy="4025900"/>
          </a:xfrm>
        </p:spPr>
        <p:txBody>
          <a:bodyPr/>
          <a:lstStyle/>
          <a:p>
            <a:pPr eaLnBrk="1" hangingPunct="1"/>
            <a:r>
              <a:rPr lang="en-US" altLang="en-US" b="1" dirty="0"/>
              <a:t>Your element is in a five-vehicle convoy moving through a small Iraqi village.</a:t>
            </a:r>
          </a:p>
          <a:p>
            <a:pPr eaLnBrk="1" hangingPunct="1"/>
            <a:r>
              <a:rPr lang="en-US" altLang="en-US" b="1" dirty="0"/>
              <a:t>A command-detonated IED explodes under the second vehicle.</a:t>
            </a:r>
          </a:p>
          <a:p>
            <a:pPr eaLnBrk="1" hangingPunct="1"/>
            <a:r>
              <a:rPr lang="en-US" altLang="en-US" b="1" dirty="0"/>
              <a:t>There is incoming sniper fire.</a:t>
            </a:r>
          </a:p>
          <a:p>
            <a:pPr eaLnBrk="1" hangingPunct="1"/>
            <a:r>
              <a:rPr lang="en-US" altLang="en-US" b="1" dirty="0"/>
              <a:t>The rest of the convoy is suppressing the sniper fire.</a:t>
            </a:r>
          </a:p>
          <a:p>
            <a:pPr eaLnBrk="1" hangingPunct="1"/>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0" end="0"/>
                                            </p:txEl>
                                          </p:spTgt>
                                        </p:tgtEl>
                                        <p:attrNameLst>
                                          <p:attrName>ppt_c</p:attrName>
                                        </p:attrNameLst>
                                      </p:cBhvr>
                                      <p:to>
                                        <a:srgbClr val="8080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1" end="1"/>
                                            </p:txEl>
                                          </p:spTgt>
                                        </p:tgtEl>
                                        <p:attrNameLst>
                                          <p:attrName>ppt_c</p:attrName>
                                        </p:attrNameLst>
                                      </p:cBhvr>
                                      <p:to>
                                        <a:srgbClr val="8080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2" end="2"/>
                                            </p:txEl>
                                          </p:spTgt>
                                        </p:tgtEl>
                                        <p:attrNameLst>
                                          <p:attrName>ppt_c</p:attrName>
                                        </p:attrNameLst>
                                      </p:cBhvr>
                                      <p:to>
                                        <a:srgbClr val="8080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78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5"/>
          <p:cNvSpPr>
            <a:spLocks noGrp="1" noChangeArrowheads="1"/>
          </p:cNvSpPr>
          <p:nvPr>
            <p:ph type="title"/>
          </p:nvPr>
        </p:nvSpPr>
        <p:spPr>
          <a:xfrm>
            <a:off x="912595" y="49213"/>
            <a:ext cx="8229600" cy="1143000"/>
          </a:xfrm>
        </p:spPr>
        <p:txBody>
          <a:bodyPr/>
          <a:lstStyle/>
          <a:p>
            <a:pPr eaLnBrk="1" hangingPunct="1"/>
            <a:r>
              <a:rPr lang="en-US" altLang="en-US" sz="4400" dirty="0"/>
              <a:t>Convoy IED Scenario</a:t>
            </a:r>
          </a:p>
        </p:txBody>
      </p:sp>
      <p:sp>
        <p:nvSpPr>
          <p:cNvPr id="78854" name="Rectangle 6"/>
          <p:cNvSpPr>
            <a:spLocks noGrp="1" noChangeArrowheads="1"/>
          </p:cNvSpPr>
          <p:nvPr>
            <p:ph idx="1"/>
          </p:nvPr>
        </p:nvSpPr>
        <p:spPr>
          <a:xfrm>
            <a:off x="347450" y="2205868"/>
            <a:ext cx="8229600" cy="4525962"/>
          </a:xfrm>
        </p:spPr>
        <p:txBody>
          <a:bodyPr/>
          <a:lstStyle/>
          <a:p>
            <a:pPr eaLnBrk="1" hangingPunct="1"/>
            <a:r>
              <a:rPr lang="en-US" altLang="en-US" b="1" dirty="0"/>
              <a:t>You are a medic in the disabled vehicle.</a:t>
            </a:r>
          </a:p>
          <a:p>
            <a:pPr eaLnBrk="1" hangingPunct="1"/>
            <a:r>
              <a:rPr lang="en-US" altLang="en-US" b="1" dirty="0"/>
              <a:t>The person next to you has sustained bilateral mid-thigh amputations.</a:t>
            </a:r>
          </a:p>
          <a:p>
            <a:pPr eaLnBrk="1" hangingPunct="1"/>
            <a:r>
              <a:rPr lang="en-US" altLang="en-US" b="1" dirty="0"/>
              <a:t>There is heavy arterial bleeding from the left stump.</a:t>
            </a:r>
          </a:p>
          <a:p>
            <a:pPr eaLnBrk="1" hangingPunct="1"/>
            <a:r>
              <a:rPr lang="en-US" altLang="en-US" b="1" dirty="0"/>
              <a:t>The right stump exhibits only mild oozing of blood.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885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0" end="0"/>
                                            </p:txEl>
                                          </p:spTgt>
                                        </p:tgtEl>
                                        <p:attrNameLst>
                                          <p:attrName>ppt_c</p:attrName>
                                        </p:attrNameLst>
                                      </p:cBhvr>
                                      <p:to>
                                        <a:srgbClr val="8181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1" end="1"/>
                                            </p:txEl>
                                          </p:spTgt>
                                        </p:tgtEl>
                                        <p:attrNameLst>
                                          <p:attrName>ppt_c</p:attrName>
                                        </p:attrNameLst>
                                      </p:cBhvr>
                                      <p:to>
                                        <a:srgbClr val="8181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2" end="2"/>
                                            </p:txEl>
                                          </p:spTgt>
                                        </p:tgtEl>
                                        <p:attrNameLst>
                                          <p:attrName>ppt_c</p:attrName>
                                        </p:attrNameLst>
                                      </p:cBhvr>
                                      <p:to>
                                        <a:srgbClr val="8181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885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3" end="3"/>
                                            </p:txEl>
                                          </p:spTgt>
                                        </p:tgtEl>
                                        <p:attrNameLst>
                                          <p:attrName>ppt_c</p:attrName>
                                        </p:attrNameLst>
                                      </p:cBhvr>
                                      <p:to>
                                        <a:srgbClr val="8181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1077145" y="87765"/>
            <a:ext cx="7808912" cy="1143000"/>
          </a:xfrm>
        </p:spPr>
        <p:txBody>
          <a:bodyPr/>
          <a:lstStyle/>
          <a:p>
            <a:pPr eaLnBrk="1" hangingPunct="1"/>
            <a:r>
              <a:rPr lang="en-US" altLang="en-US" sz="5400" dirty="0"/>
              <a:t>Care Under Fire</a:t>
            </a:r>
          </a:p>
        </p:txBody>
      </p:sp>
      <p:sp>
        <p:nvSpPr>
          <p:cNvPr id="74754" name="Rectangle 3"/>
          <p:cNvSpPr>
            <a:spLocks noGrp="1"/>
          </p:cNvSpPr>
          <p:nvPr>
            <p:ph idx="1"/>
          </p:nvPr>
        </p:nvSpPr>
        <p:spPr>
          <a:xfrm>
            <a:off x="347663" y="1860550"/>
            <a:ext cx="8453437" cy="4387850"/>
          </a:xfrm>
        </p:spPr>
        <p:txBody>
          <a:bodyPr/>
          <a:lstStyle/>
          <a:p>
            <a:pPr eaLnBrk="1" hangingPunct="1"/>
            <a:r>
              <a:rPr lang="en-US" altLang="en-US" b="1" dirty="0"/>
              <a:t>Prosecuting the mission and caring for the casualties may be in direct conflict.</a:t>
            </a:r>
          </a:p>
          <a:p>
            <a:pPr eaLnBrk="1" hangingPunct="1"/>
            <a:r>
              <a:rPr lang="en-US" altLang="en-US" b="1" dirty="0"/>
              <a:t>What’s best for the casualty may NOT be what’s best for the mission.</a:t>
            </a:r>
          </a:p>
          <a:p>
            <a:pPr eaLnBrk="1" hangingPunct="1"/>
            <a:r>
              <a:rPr lang="en-US" altLang="en-US" b="1" dirty="0"/>
              <a:t>When there is conflict, which takes precedence?</a:t>
            </a:r>
          </a:p>
          <a:p>
            <a:pPr eaLnBrk="1" hangingPunct="1"/>
            <a:r>
              <a:rPr lang="en-US" altLang="en-US" b="1" dirty="0"/>
              <a:t>Scenario dependent</a:t>
            </a:r>
          </a:p>
          <a:p>
            <a:pPr eaLnBrk="1" hangingPunct="1"/>
            <a:r>
              <a:rPr lang="en-US" altLang="en-US" b="1" dirty="0"/>
              <a:t>Consider the following example: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989013" y="87313"/>
            <a:ext cx="8229600" cy="1143000"/>
          </a:xfrm>
        </p:spPr>
        <p:txBody>
          <a:bodyPr/>
          <a:lstStyle/>
          <a:p>
            <a:pPr eaLnBrk="1" hangingPunct="1"/>
            <a:r>
              <a:rPr lang="en-US" altLang="en-US" sz="4400" dirty="0"/>
              <a:t>Convoy IED Scenario</a:t>
            </a:r>
          </a:p>
        </p:txBody>
      </p:sp>
      <p:sp>
        <p:nvSpPr>
          <p:cNvPr id="139267" name="Rectangle 3"/>
          <p:cNvSpPr>
            <a:spLocks noGrp="1" noChangeArrowheads="1"/>
          </p:cNvSpPr>
          <p:nvPr>
            <p:ph idx="1"/>
          </p:nvPr>
        </p:nvSpPr>
        <p:spPr>
          <a:xfrm>
            <a:off x="347450" y="2359315"/>
            <a:ext cx="8229600" cy="3105150"/>
          </a:xfrm>
        </p:spPr>
        <p:txBody>
          <a:bodyPr/>
          <a:lstStyle/>
          <a:p>
            <a:pPr eaLnBrk="1" hangingPunct="1"/>
            <a:r>
              <a:rPr lang="en-US" altLang="en-US" b="1" dirty="0"/>
              <a:t>The casualty is conscious and in moderate pain.</a:t>
            </a:r>
          </a:p>
          <a:p>
            <a:pPr eaLnBrk="1" hangingPunct="1"/>
            <a:r>
              <a:rPr lang="en-US" altLang="en-US" b="1" dirty="0"/>
              <a:t>Your vehicle is not on fire, and is right side up.</a:t>
            </a:r>
          </a:p>
          <a:p>
            <a:pPr eaLnBrk="1" hangingPunct="1"/>
            <a:r>
              <a:rPr lang="en-US" altLang="en-US" b="1" dirty="0"/>
              <a:t>You are uninjured and able to assist.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0" end="0"/>
                                            </p:txEl>
                                          </p:spTgt>
                                        </p:tgtEl>
                                        <p:attrNameLst>
                                          <p:attrName>ppt_c</p:attrName>
                                        </p:attrNameLst>
                                      </p:cBhvr>
                                      <p:to>
                                        <a:srgbClr val="8181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1" end="1"/>
                                            </p:txEl>
                                          </p:spTgt>
                                        </p:tgtEl>
                                        <p:attrNameLst>
                                          <p:attrName>ppt_c</p:attrName>
                                        </p:attrNameLst>
                                      </p:cBhvr>
                                      <p:to>
                                        <a:srgbClr val="8181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2" end="2"/>
                                            </p:txEl>
                                          </p:spTgt>
                                        </p:tgtEl>
                                        <p:attrNameLst>
                                          <p:attrName>ppt_c</p:attrName>
                                        </p:attrNameLst>
                                      </p:cBhvr>
                                      <p:to>
                                        <a:srgbClr val="8181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title"/>
          </p:nvPr>
        </p:nvSpPr>
        <p:spPr>
          <a:xfrm>
            <a:off x="1066215" y="87313"/>
            <a:ext cx="8229600" cy="1143000"/>
          </a:xfrm>
        </p:spPr>
        <p:txBody>
          <a:bodyPr/>
          <a:lstStyle/>
          <a:p>
            <a:pPr eaLnBrk="1" hangingPunct="1"/>
            <a:r>
              <a:rPr lang="en-US" altLang="en-US" sz="4400" dirty="0"/>
              <a:t>Convoy IED Scenario</a:t>
            </a:r>
          </a:p>
        </p:txBody>
      </p:sp>
      <p:sp>
        <p:nvSpPr>
          <p:cNvPr id="79880" name="Rectangle 8"/>
          <p:cNvSpPr>
            <a:spLocks noGrp="1" noChangeArrowheads="1"/>
          </p:cNvSpPr>
          <p:nvPr>
            <p:ph idx="1"/>
          </p:nvPr>
        </p:nvSpPr>
        <p:spPr>
          <a:xfrm>
            <a:off x="898244" y="1662370"/>
            <a:ext cx="7772400" cy="4114800"/>
          </a:xfrm>
        </p:spPr>
        <p:txBody>
          <a:bodyPr/>
          <a:lstStyle/>
          <a:p>
            <a:pPr eaLnBrk="1" hangingPunct="1">
              <a:buFont typeface="Wingdings" panose="05000000000000000000" pitchFamily="2" charset="2"/>
              <a:buNone/>
            </a:pPr>
            <a:r>
              <a:rPr lang="en-US" altLang="en-US" b="1" dirty="0"/>
              <a:t>First decision</a:t>
            </a:r>
            <a:r>
              <a:rPr lang="en-US" altLang="en-US" sz="2800" dirty="0"/>
              <a:t>:</a:t>
            </a:r>
          </a:p>
          <a:p>
            <a:pPr eaLnBrk="1" hangingPunct="1"/>
            <a:r>
              <a:rPr lang="en-US" altLang="en-US" sz="2800" b="1" dirty="0"/>
              <a:t>Return fire or treat the casualty?</a:t>
            </a:r>
          </a:p>
          <a:p>
            <a:pPr lvl="1" eaLnBrk="1" hangingPunct="1"/>
            <a:r>
              <a:rPr lang="en-US" altLang="en-US" b="1" dirty="0">
                <a:ea typeface="Times New Roman" panose="02020603050405020304" pitchFamily="18" charset="0"/>
              </a:rPr>
              <a:t>Treat the immediate threat to life. </a:t>
            </a:r>
          </a:p>
          <a:p>
            <a:pPr lvl="1" eaLnBrk="1" hangingPunct="1"/>
            <a:r>
              <a:rPr lang="en-US" altLang="en-US" b="1" dirty="0">
                <a:ea typeface="Times New Roman" panose="02020603050405020304" pitchFamily="18" charset="0"/>
              </a:rPr>
              <a:t>Why? </a:t>
            </a:r>
          </a:p>
          <a:p>
            <a:pPr lvl="2" eaLnBrk="1" hangingPunct="1"/>
            <a:r>
              <a:rPr lang="en-US" altLang="en-US" sz="2800" b="1" dirty="0">
                <a:ea typeface="Times New Roman" panose="02020603050405020304" pitchFamily="18" charset="0"/>
              </a:rPr>
              <a:t>The rest of convoy is providing suppressive fire.</a:t>
            </a:r>
          </a:p>
          <a:p>
            <a:pPr lvl="2" eaLnBrk="1" hangingPunct="1"/>
            <a:r>
              <a:rPr lang="en-US" altLang="en-US" sz="2800" b="1" dirty="0">
                <a:ea typeface="Times New Roman" panose="02020603050405020304" pitchFamily="18" charset="0"/>
              </a:rPr>
              <a:t>The treatment is effective and QUICK.</a:t>
            </a:r>
          </a:p>
          <a:p>
            <a:pPr eaLnBrk="1" hangingPunct="1"/>
            <a:r>
              <a:rPr lang="en-US" altLang="en-US" sz="2800" b="1" dirty="0"/>
              <a:t>First action?</a:t>
            </a:r>
          </a:p>
          <a:p>
            <a:pPr lvl="1" eaLnBrk="1" hangingPunct="1"/>
            <a:r>
              <a:rPr lang="en-US" altLang="en-US" b="1" dirty="0">
                <a:ea typeface="Times New Roman" panose="02020603050405020304" pitchFamily="18" charset="0"/>
              </a:rPr>
              <a:t>You put a tourniquet on the stump with arterial bleeding.</a:t>
            </a:r>
          </a:p>
          <a:p>
            <a:pPr lvl="1" eaLnBrk="1" hangingPunct="1">
              <a:buFont typeface="Arial" panose="020B0604020202020204" pitchFamily="34" charset="0"/>
              <a:buNone/>
            </a:pPr>
            <a:endParaRPr lang="en-US" altLang="en-US" dirty="0">
              <a:ea typeface="Times New Roman" panose="02020603050405020304" pitchFamily="18" charset="0"/>
            </a:endParaRPr>
          </a:p>
        </p:txBody>
      </p:sp>
      <p:sp>
        <p:nvSpPr>
          <p:cNvPr id="238595" name="Rectangle 4"/>
          <p:cNvSpPr>
            <a:spLocks noChangeArrowheads="1"/>
          </p:cNvSpPr>
          <p:nvPr/>
        </p:nvSpPr>
        <p:spPr bwMode="auto">
          <a:xfrm>
            <a:off x="228600" y="-815975"/>
            <a:ext cx="8686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8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0" end="0"/>
                                            </p:txEl>
                                          </p:spTgt>
                                        </p:tgtEl>
                                        <p:attrNameLst>
                                          <p:attrName>ppt_c</p:attrName>
                                        </p:attrNameLst>
                                      </p:cBhvr>
                                      <p:to>
                                        <a:srgbClr val="8080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1" end="1"/>
                                            </p:txEl>
                                          </p:spTgt>
                                        </p:tgtEl>
                                        <p:attrNameLst>
                                          <p:attrName>ppt_c</p:attrName>
                                        </p:attrNameLst>
                                      </p:cBhvr>
                                      <p:to>
                                        <a:srgbClr val="8080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8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2" end="2"/>
                                            </p:txEl>
                                          </p:spTgt>
                                        </p:tgtEl>
                                        <p:attrNameLst>
                                          <p:attrName>ppt_c</p:attrName>
                                        </p:attrNameLst>
                                      </p:cBhvr>
                                      <p:to>
                                        <a:srgbClr val="8080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988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3" end="3"/>
                                            </p:txEl>
                                          </p:spTgt>
                                        </p:tgtEl>
                                        <p:attrNameLst>
                                          <p:attrName>ppt_c</p:attrName>
                                        </p:attrNameLst>
                                      </p:cBhvr>
                                      <p:to>
                                        <a:srgbClr val="8080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988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4" end="4"/>
                                            </p:txEl>
                                          </p:spTgt>
                                        </p:tgtEl>
                                        <p:attrNameLst>
                                          <p:attrName>ppt_c</p:attrName>
                                        </p:attrNameLst>
                                      </p:cBhvr>
                                      <p:to>
                                        <a:srgbClr val="8080FF"/>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988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5" end="5"/>
                                            </p:txEl>
                                          </p:spTgt>
                                        </p:tgtEl>
                                        <p:attrNameLst>
                                          <p:attrName>ppt_c</p:attrName>
                                        </p:attrNameLst>
                                      </p:cBhvr>
                                      <p:to>
                                        <a:srgbClr val="8080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988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6" end="6"/>
                                            </p:txEl>
                                          </p:spTgt>
                                        </p:tgtEl>
                                        <p:attrNameLst>
                                          <p:attrName>ppt_c</p:attrName>
                                        </p:attrNameLst>
                                      </p:cBhvr>
                                      <p:to>
                                        <a:srgbClr val="8080FF"/>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988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7" end="7"/>
                                            </p:txEl>
                                          </p:spTgt>
                                        </p:tgtEl>
                                        <p:attrNameLst>
                                          <p:attrName>ppt_c</p:attrName>
                                        </p:attrNameLst>
                                      </p:cBhvr>
                                      <p:to>
                                        <a:srgbClr val="808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4"/>
          <p:cNvSpPr>
            <a:spLocks noGrp="1" noChangeArrowheads="1"/>
          </p:cNvSpPr>
          <p:nvPr>
            <p:ph type="title"/>
          </p:nvPr>
        </p:nvSpPr>
        <p:spPr>
          <a:xfrm>
            <a:off x="1066215" y="125413"/>
            <a:ext cx="8229600" cy="1143000"/>
          </a:xfrm>
        </p:spPr>
        <p:txBody>
          <a:bodyPr/>
          <a:lstStyle/>
          <a:p>
            <a:pPr eaLnBrk="1" hangingPunct="1"/>
            <a:r>
              <a:rPr lang="en-US" altLang="en-US" sz="4400" dirty="0"/>
              <a:t>Convoy IED Scenario</a:t>
            </a:r>
          </a:p>
        </p:txBody>
      </p:sp>
      <p:sp>
        <p:nvSpPr>
          <p:cNvPr id="80901" name="Rectangle 5"/>
          <p:cNvSpPr>
            <a:spLocks noGrp="1" noChangeArrowheads="1"/>
          </p:cNvSpPr>
          <p:nvPr>
            <p:ph idx="1"/>
          </p:nvPr>
        </p:nvSpPr>
        <p:spPr>
          <a:xfrm>
            <a:off x="539475" y="1740425"/>
            <a:ext cx="7772400" cy="4953000"/>
          </a:xfrm>
        </p:spPr>
        <p:txBody>
          <a:bodyPr/>
          <a:lstStyle/>
          <a:p>
            <a:pPr marL="609600" indent="-609600" eaLnBrk="1" hangingPunct="1">
              <a:buFont typeface="Wingdings" panose="05000000000000000000" pitchFamily="2" charset="2"/>
              <a:buNone/>
            </a:pPr>
            <a:r>
              <a:rPr lang="en-US" altLang="en-US" b="1" dirty="0"/>
              <a:t>Next action?</a:t>
            </a:r>
          </a:p>
          <a:p>
            <a:pPr marL="346075" indent="-346075" eaLnBrk="1" hangingPunct="1"/>
            <a:r>
              <a:rPr lang="en-US" altLang="en-US" sz="2600" b="1" dirty="0"/>
              <a:t>Should you put a tourniquet on the other stump?</a:t>
            </a:r>
          </a:p>
          <a:p>
            <a:pPr marL="803275" lvl="1" indent="-346075" eaLnBrk="1" hangingPunct="1"/>
            <a:r>
              <a:rPr lang="en-US" altLang="en-US" sz="2600" b="1" dirty="0">
                <a:ea typeface="Times New Roman" panose="02020603050405020304" pitchFamily="18" charset="0"/>
              </a:rPr>
              <a:t>Not until Tactical Field Care.</a:t>
            </a:r>
          </a:p>
          <a:p>
            <a:pPr marL="803275" lvl="1" indent="-346075" eaLnBrk="1" hangingPunct="1"/>
            <a:r>
              <a:rPr lang="en-US" altLang="en-US" sz="2600" b="1" dirty="0">
                <a:ea typeface="Times New Roman" panose="02020603050405020304" pitchFamily="18" charset="0"/>
              </a:rPr>
              <a:t>It is not bleeding right now.</a:t>
            </a:r>
          </a:p>
          <a:p>
            <a:pPr marL="609600" indent="-609600" eaLnBrk="1" hangingPunct="1">
              <a:buFont typeface="Wingdings" panose="05000000000000000000" pitchFamily="2" charset="2"/>
              <a:buNone/>
            </a:pPr>
            <a:r>
              <a:rPr lang="en-US" altLang="en-US" b="1" dirty="0"/>
              <a:t>Next actions?</a:t>
            </a:r>
          </a:p>
          <a:p>
            <a:pPr marL="346075" indent="-346075" eaLnBrk="1" hangingPunct="1"/>
            <a:r>
              <a:rPr lang="en-US" altLang="en-US" sz="2600" b="1" dirty="0"/>
              <a:t>Drag the casualty out of the vehicle and move to your best cover.</a:t>
            </a:r>
          </a:p>
          <a:p>
            <a:pPr marL="346075" indent="-346075" eaLnBrk="1" hangingPunct="1"/>
            <a:r>
              <a:rPr lang="en-US" altLang="en-US" sz="2600" b="1" dirty="0"/>
              <a:t>Return fire if needed.</a:t>
            </a:r>
          </a:p>
          <a:p>
            <a:pPr marL="346075" indent="-346075" eaLnBrk="1" hangingPunct="1"/>
            <a:r>
              <a:rPr lang="en-US" altLang="en-US" sz="2600" b="1" dirty="0"/>
              <a:t>Communicate info on the casualty to the team leader.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0" end="0"/>
                                            </p:txEl>
                                          </p:spTgt>
                                        </p:tgtEl>
                                        <p:attrNameLst>
                                          <p:attrName>ppt_c</p:attrName>
                                        </p:attrNameLst>
                                      </p:cBhvr>
                                      <p:to>
                                        <a:srgbClr val="8080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1" end="1"/>
                                            </p:txEl>
                                          </p:spTgt>
                                        </p:tgtEl>
                                        <p:attrNameLst>
                                          <p:attrName>ppt_c</p:attrName>
                                        </p:attrNameLst>
                                      </p:cBhvr>
                                      <p:to>
                                        <a:srgbClr val="8080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90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2" end="2"/>
                                            </p:txEl>
                                          </p:spTgt>
                                        </p:tgtEl>
                                        <p:attrNameLst>
                                          <p:attrName>ppt_c</p:attrName>
                                        </p:attrNameLst>
                                      </p:cBhvr>
                                      <p:to>
                                        <a:srgbClr val="8080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090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3" end="3"/>
                                            </p:txEl>
                                          </p:spTgt>
                                        </p:tgtEl>
                                        <p:attrNameLst>
                                          <p:attrName>ppt_c</p:attrName>
                                        </p:attrNameLst>
                                      </p:cBhvr>
                                      <p:to>
                                        <a:srgbClr val="8080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090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4" end="4"/>
                                            </p:txEl>
                                          </p:spTgt>
                                        </p:tgtEl>
                                        <p:attrNameLst>
                                          <p:attrName>ppt_c</p:attrName>
                                        </p:attrNameLst>
                                      </p:cBhvr>
                                      <p:to>
                                        <a:srgbClr val="8080FF"/>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090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5" end="5"/>
                                            </p:txEl>
                                          </p:spTgt>
                                        </p:tgtEl>
                                        <p:attrNameLst>
                                          <p:attrName>ppt_c</p:attrName>
                                        </p:attrNameLst>
                                      </p:cBhvr>
                                      <p:to>
                                        <a:srgbClr val="8080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090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6" end="6"/>
                                            </p:txEl>
                                          </p:spTgt>
                                        </p:tgtEl>
                                        <p:attrNameLst>
                                          <p:attrName>ppt_c</p:attrName>
                                        </p:attrNameLst>
                                      </p:cBhvr>
                                      <p:to>
                                        <a:srgbClr val="8080FF"/>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090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7" end="7"/>
                                            </p:txEl>
                                          </p:spTgt>
                                        </p:tgtEl>
                                        <p:attrNameLst>
                                          <p:attrName>ppt_c</p:attrName>
                                        </p:attrNameLst>
                                      </p:cBhvr>
                                      <p:to>
                                        <a:srgbClr val="808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idx="1"/>
          </p:nvPr>
        </p:nvSpPr>
        <p:spPr>
          <a:xfrm>
            <a:off x="5070475" y="0"/>
            <a:ext cx="4648200" cy="3581400"/>
          </a:xfrm>
        </p:spPr>
        <p:txBody>
          <a:bodyPr/>
          <a:lstStyle/>
          <a:p>
            <a:pPr marL="609600" indent="-609600" eaLnBrk="1" hangingPunct="1">
              <a:buFont typeface="Wingdings" panose="05000000000000000000" pitchFamily="2" charset="2"/>
              <a:buNone/>
            </a:pPr>
            <a:r>
              <a:rPr lang="en-US" altLang="en-US" sz="3600" b="1" dirty="0"/>
              <a:t>    </a:t>
            </a:r>
          </a:p>
          <a:p>
            <a:pPr marL="890588" lvl="1" indent="-433388" eaLnBrk="1" hangingPunct="1">
              <a:buFontTx/>
              <a:buNone/>
            </a:pPr>
            <a:r>
              <a:rPr lang="en-US" altLang="en-US" b="1" dirty="0">
                <a:ea typeface="Times New Roman" panose="02020603050405020304" pitchFamily="18" charset="0"/>
              </a:rPr>
              <a:t>			</a:t>
            </a:r>
          </a:p>
          <a:p>
            <a:pPr marL="890588" lvl="1" indent="-433388" eaLnBrk="1" hangingPunct="1"/>
            <a:endParaRPr lang="en-US" altLang="en-US" sz="3200" b="1" dirty="0">
              <a:ea typeface="Times New Roman" panose="02020603050405020304" pitchFamily="18" charset="0"/>
            </a:endParaRPr>
          </a:p>
          <a:p>
            <a:pPr marL="609600" indent="-609600" eaLnBrk="1" hangingPunct="1"/>
            <a:endParaRPr lang="en-US" altLang="en-US" sz="3600" b="1" dirty="0"/>
          </a:p>
          <a:p>
            <a:pPr marL="890588" lvl="1" indent="-433388" eaLnBrk="1" hangingPunct="1"/>
            <a:endParaRPr lang="en-US" altLang="en-US" sz="3200" b="1" dirty="0">
              <a:ea typeface="Times New Roman" panose="02020603050405020304" pitchFamily="18" charset="0"/>
            </a:endParaRPr>
          </a:p>
        </p:txBody>
      </p:sp>
      <p:pic>
        <p:nvPicPr>
          <p:cNvPr id="5" name="Picture 4" descr="DoD 140504 Fast Rope Trng.jpg"/>
          <p:cNvPicPr>
            <a:picLocks noChangeAspect="1"/>
          </p:cNvPicPr>
          <p:nvPr/>
        </p:nvPicPr>
        <p:blipFill>
          <a:blip r:embed="rId3" cstate="print"/>
          <a:srcRect r="4967"/>
          <a:stretch>
            <a:fillRect/>
          </a:stretch>
        </p:blipFill>
        <p:spPr>
          <a:xfrm>
            <a:off x="-20153" y="0"/>
            <a:ext cx="9418908" cy="7040907"/>
          </a:xfrm>
          <a:prstGeom prst="rect">
            <a:avLst/>
          </a:prstGeom>
        </p:spPr>
      </p:pic>
      <p:sp>
        <p:nvSpPr>
          <p:cNvPr id="242691" name="Text Box 8"/>
          <p:cNvSpPr txBox="1">
            <a:spLocks noChangeArrowheads="1"/>
          </p:cNvSpPr>
          <p:nvPr/>
        </p:nvSpPr>
        <p:spPr bwMode="auto">
          <a:xfrm>
            <a:off x="2613345" y="5556470"/>
            <a:ext cx="41433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b="1" dirty="0">
                <a:solidFill>
                  <a:schemeClr val="bg1"/>
                </a:solidFill>
                <a:latin typeface="Times New Roman" panose="02020603050405020304" pitchFamily="18" charset="0"/>
              </a:rPr>
              <a:t>Questions?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p:cNvSpPr>
          <p:nvPr>
            <p:ph type="title"/>
          </p:nvPr>
        </p:nvSpPr>
        <p:spPr>
          <a:xfrm>
            <a:off x="874713" y="87313"/>
            <a:ext cx="8229600" cy="1143000"/>
          </a:xfrm>
        </p:spPr>
        <p:txBody>
          <a:bodyPr/>
          <a:lstStyle/>
          <a:p>
            <a:pPr eaLnBrk="1" hangingPunct="1"/>
            <a:r>
              <a:rPr lang="en-US" altLang="en-US" dirty="0"/>
              <a:t>Limb Tourniquet Practical</a:t>
            </a:r>
          </a:p>
        </p:txBody>
      </p:sp>
      <p:pic>
        <p:nvPicPr>
          <p:cNvPr id="211970" name="Picture 4" descr="NSWC seal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413" y="1755775"/>
            <a:ext cx="6375400" cy="424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McR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0" y="228600"/>
            <a:ext cx="44402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5464</Words>
  <Application>Microsoft Office PowerPoint</Application>
  <PresentationFormat>On-screen Show (4:3)</PresentationFormat>
  <Paragraphs>753</Paragraphs>
  <Slides>84</Slides>
  <Notes>84</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ＭＳ Ｐゴシック</vt:lpstr>
      <vt:lpstr>ＭＳ Ｐゴシック</vt:lpstr>
      <vt:lpstr>Arial</vt:lpstr>
      <vt:lpstr>Avalon Quest</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Care Under Fire Guidelines</vt:lpstr>
      <vt:lpstr>Care Under Fire Guidelines</vt:lpstr>
      <vt:lpstr>Care Under Fire Guidelines</vt:lpstr>
      <vt:lpstr>Care Under Fire</vt:lpstr>
      <vt:lpstr>PowerPoint Presentation</vt:lpstr>
      <vt:lpstr>Raid on Entebbe by ADM Bill McRaven</vt:lpstr>
      <vt:lpstr>Raid on Entebbe by ADM Bill McRaven</vt:lpstr>
      <vt:lpstr>PowerPoint Presentation</vt:lpstr>
      <vt:lpstr>Raid on Entebbe ADM Bill McRaven</vt:lpstr>
      <vt:lpstr>Raid on Entebbe by ADM Bill McRaven</vt:lpstr>
      <vt:lpstr>PowerPoint Presentation</vt:lpstr>
      <vt:lpstr>Ma’a lot Rescue Attempt by ADM Bill McRaven</vt:lpstr>
      <vt:lpstr>Recent Feedback from a  TCCC Student</vt:lpstr>
      <vt:lpstr>History’s Lesson</vt:lpstr>
      <vt:lpstr>SEAL Hostage Rescue  Mission – Afghanistan 2012</vt:lpstr>
      <vt:lpstr>SEAL Hostage Rescue – Afghanistan 2012</vt:lpstr>
      <vt:lpstr>SCPO Ed Byers – The Second Assaulter</vt:lpstr>
      <vt:lpstr>PowerPoint Presentation</vt:lpstr>
      <vt:lpstr>Care Under Fire</vt:lpstr>
      <vt:lpstr>Care Under Fire</vt:lpstr>
      <vt:lpstr>Moving Casualties in CUF</vt:lpstr>
      <vt:lpstr>PowerPoint Presentation</vt:lpstr>
      <vt:lpstr>PowerPoint Presentation</vt:lpstr>
      <vt:lpstr>PowerPoint Presentation</vt:lpstr>
      <vt:lpstr>PowerPoint Presentation</vt:lpstr>
      <vt:lpstr>PowerPoint Presentation</vt:lpstr>
      <vt:lpstr>Casualty Movement Rescue Plan</vt:lpstr>
      <vt:lpstr>C-Spine Stabilization</vt:lpstr>
      <vt:lpstr>C-Spine Stabilization</vt:lpstr>
      <vt:lpstr>Types of Carries  for Care Under Fire</vt:lpstr>
      <vt:lpstr>One-Person Drag</vt:lpstr>
      <vt:lpstr>Two-Person Drag</vt:lpstr>
      <vt:lpstr>Video: Two-Person Drag</vt:lpstr>
      <vt:lpstr>Two-Person  Drag Using Lines</vt:lpstr>
      <vt:lpstr>SEAL Team Three Carry (1)</vt:lpstr>
      <vt:lpstr>SEAL Team Three Carry (2)</vt:lpstr>
      <vt:lpstr>Hawes Carry</vt:lpstr>
      <vt:lpstr>Carries - Practical</vt:lpstr>
      <vt:lpstr>Burn Prevention in CUF</vt:lpstr>
      <vt:lpstr>Burn Prevention in CUF</vt:lpstr>
      <vt:lpstr>The Number One Medical Priority in CUF</vt:lpstr>
      <vt:lpstr>When is bleeding life-threatening?</vt:lpstr>
      <vt:lpstr>When is bleeding life-threatening?</vt:lpstr>
      <vt:lpstr>When is bleeding life-threatening?</vt:lpstr>
      <vt:lpstr>When is bleeding life-threatening?</vt:lpstr>
      <vt:lpstr>When is bleeding life-threatening?</vt:lpstr>
      <vt:lpstr>When is bleeding life-threatening?</vt:lpstr>
      <vt:lpstr>Question</vt:lpstr>
      <vt:lpstr>Video:  Femoral Artery Bleeding</vt:lpstr>
      <vt:lpstr>Care Under Fire</vt:lpstr>
      <vt:lpstr>Care Under Fire</vt:lpstr>
      <vt:lpstr>A Preventable Death in a US Soldier</vt:lpstr>
      <vt:lpstr>Limb Tourniquet Application</vt:lpstr>
      <vt:lpstr>Tourniquet Application</vt:lpstr>
      <vt:lpstr>Hemorrhage Control in  Care Under Fire - Video</vt:lpstr>
      <vt:lpstr>Hemorrhage Control Notes</vt:lpstr>
      <vt:lpstr>CoTCCC-Recommended  Tourniquets</vt:lpstr>
      <vt:lpstr>C.A.T.  Video 1</vt:lpstr>
      <vt:lpstr>C.A.T. Video 2</vt:lpstr>
      <vt:lpstr>C.A.T. Video 3</vt:lpstr>
      <vt:lpstr>C.A.T. Video 4</vt:lpstr>
      <vt:lpstr>SOFT-T Video 1</vt:lpstr>
      <vt:lpstr>SOFT-T Video 2</vt:lpstr>
      <vt:lpstr>SOFT-T Video 3</vt:lpstr>
      <vt:lpstr>SOFT-T Video 4</vt:lpstr>
      <vt:lpstr>Tourniquet Use Notes</vt:lpstr>
      <vt:lpstr>Impact of Tourniquet Use Kragh - Ann Surg 2009</vt:lpstr>
      <vt:lpstr>Tourniquet Safety Kragh - J Trauma 2008</vt:lpstr>
      <vt:lpstr>Tourniquet Mistakes to Avoid!</vt:lpstr>
      <vt:lpstr>Summary of Key Points in Care Under Fire</vt:lpstr>
      <vt:lpstr>Summary of Key Points in Care Under Fire</vt:lpstr>
      <vt:lpstr>PowerPoint Presentation</vt:lpstr>
      <vt:lpstr>PowerPoint Presentation</vt:lpstr>
      <vt:lpstr>Convoy IED Scenario</vt:lpstr>
      <vt:lpstr>Convoy IED Scenario</vt:lpstr>
      <vt:lpstr>Convoy IED Scenario</vt:lpstr>
      <vt:lpstr>Convoy IED Scenario</vt:lpstr>
      <vt:lpstr>Convoy IED Scenario</vt:lpstr>
      <vt:lpstr>PowerPoint Presentation</vt:lpstr>
      <vt:lpstr>Limb Tourniquet Practical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Under Fire</dc:title>
  <dc:subject>Care Under Fire</dc:subject>
  <dc:creator/>
  <cp:keywords>Care Under Fire</cp:keywords>
  <cp:lastModifiedBy/>
  <cp:revision>246</cp:revision>
  <dcterms:created xsi:type="dcterms:W3CDTF">2010-03-18T18:29:32Z</dcterms:created>
  <dcterms:modified xsi:type="dcterms:W3CDTF">2018-07-24T15:32:16Z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2020241</vt:lpwstr>
  </property>
  <property fmtid="{D5CDD505-2E9C-101B-9397-08002B2CF9AE}" pid="3" name="NXPowerLiteSettings">
    <vt:lpwstr>F6000400038000</vt:lpwstr>
  </property>
  <property fmtid="{D5CDD505-2E9C-101B-9397-08002B2CF9AE}" pid="4" name="NXPowerLiteVersion">
    <vt:lpwstr>D4.3.1</vt:lpwstr>
  </property>
  <property fmtid="{D5CDD505-2E9C-101B-9397-08002B2CF9AE}" pid="5" name="NXTAG2">
    <vt:lpwstr>0008000a1f000000000001023720</vt:lpwstr>
  </property>
  <property fmtid="{D5CDD505-2E9C-101B-9397-08002B2CF9AE}" pid="6" name="Version">
    <vt:i4>1</vt:i4>
  </property>
</Properties>
</file>