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3" r:id="rId1"/>
  </p:sldMasterIdLst>
  <p:notesMasterIdLst>
    <p:notesMasterId r:id="rId36"/>
  </p:notesMasterIdLst>
  <p:handoutMasterIdLst>
    <p:handoutMasterId r:id="rId37"/>
  </p:handoutMasterIdLst>
  <p:sldIdLst>
    <p:sldId id="660" r:id="rId2"/>
    <p:sldId id="1378" r:id="rId3"/>
    <p:sldId id="1347" r:id="rId4"/>
    <p:sldId id="1348" r:id="rId5"/>
    <p:sldId id="1349" r:id="rId6"/>
    <p:sldId id="1351" r:id="rId7"/>
    <p:sldId id="1261" r:id="rId8"/>
    <p:sldId id="1350" r:id="rId9"/>
    <p:sldId id="1342" r:id="rId10"/>
    <p:sldId id="1343" r:id="rId11"/>
    <p:sldId id="1344" r:id="rId12"/>
    <p:sldId id="1345" r:id="rId13"/>
    <p:sldId id="1346" r:id="rId14"/>
    <p:sldId id="1262" r:id="rId15"/>
    <p:sldId id="1357" r:id="rId16"/>
    <p:sldId id="1354" r:id="rId17"/>
    <p:sldId id="1355" r:id="rId18"/>
    <p:sldId id="1356" r:id="rId19"/>
    <p:sldId id="1263" r:id="rId20"/>
    <p:sldId id="1358" r:id="rId21"/>
    <p:sldId id="1269" r:id="rId22"/>
    <p:sldId id="1270" r:id="rId23"/>
    <p:sldId id="1271" r:id="rId24"/>
    <p:sldId id="1272" r:id="rId25"/>
    <p:sldId id="1273" r:id="rId26"/>
    <p:sldId id="1274" r:id="rId27"/>
    <p:sldId id="1275" r:id="rId28"/>
    <p:sldId id="1276" r:id="rId29"/>
    <p:sldId id="1277" r:id="rId30"/>
    <p:sldId id="1359" r:id="rId31"/>
    <p:sldId id="1377" r:id="rId32"/>
    <p:sldId id="1374" r:id="rId33"/>
    <p:sldId id="1375" r:id="rId34"/>
    <p:sldId id="1290" r:id="rId35"/>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8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8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8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800" kern="1200">
        <a:solidFill>
          <a:schemeClr val="tx1"/>
        </a:solidFill>
        <a:latin typeface="Times New Roman" pitchFamily="18" charset="0"/>
        <a:ea typeface="ＭＳ Ｐゴシック"/>
        <a:cs typeface="ＭＳ Ｐゴシック"/>
      </a:defRPr>
    </a:lvl9pPr>
  </p:defaultTextStyle>
  <p:extLst>
    <p:ext uri="{EFAFB233-063F-42B5-8137-9DF3F51BA10A}">
      <p15:sldGuideLst xmlns:p15="http://schemas.microsoft.com/office/powerpoint/2012/main">
        <p15:guide id="1" orient="horz" pos="2160">
          <p15:clr>
            <a:srgbClr val="A4A3A4"/>
          </p15:clr>
        </p15:guide>
        <p15:guide id="2" orient="horz" pos="288">
          <p15:clr>
            <a:srgbClr val="A4A3A4"/>
          </p15:clr>
        </p15:guide>
        <p15:guide id="3" orient="horz" pos="4128">
          <p15:clr>
            <a:srgbClr val="A4A3A4"/>
          </p15:clr>
        </p15:guide>
        <p15:guide id="4" pos="5424">
          <p15:clr>
            <a:srgbClr val="A4A3A4"/>
          </p15:clr>
        </p15:guide>
        <p15:guide id="5" pos="288">
          <p15:clr>
            <a:srgbClr val="A4A3A4"/>
          </p15:clr>
        </p15:guide>
        <p15:guide id="6"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69696"/>
    <a:srgbClr val="339966"/>
    <a:srgbClr val="141400"/>
    <a:srgbClr val="333399"/>
    <a:srgbClr val="FF3300"/>
    <a:srgbClr val="99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78" autoAdjust="0"/>
    <p:restoredTop sz="69131" autoAdjust="0"/>
  </p:normalViewPr>
  <p:slideViewPr>
    <p:cSldViewPr>
      <p:cViewPr varScale="1">
        <p:scale>
          <a:sx n="60" d="100"/>
          <a:sy n="60" d="100"/>
        </p:scale>
        <p:origin x="408" y="66"/>
      </p:cViewPr>
      <p:guideLst>
        <p:guide orient="horz" pos="2160"/>
        <p:guide orient="horz" pos="288"/>
        <p:guide orient="horz" pos="4128"/>
        <p:guide pos="5424"/>
        <p:guide pos="288"/>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0"/>
    </p:cViewPr>
  </p:sorterViewPr>
  <p:notesViewPr>
    <p:cSldViewPr>
      <p:cViewPr varScale="1">
        <p:scale>
          <a:sx n="52" d="100"/>
          <a:sy n="52" d="100"/>
        </p:scale>
        <p:origin x="-92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pitchFamily="18" charset="0"/>
                <a:ea typeface="ＭＳ Ｐゴシック"/>
                <a:cs typeface="ＭＳ Ｐゴシック"/>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Times New Roman" pitchFamily="18" charset="0"/>
                <a:ea typeface="ＭＳ Ｐゴシック"/>
                <a:cs typeface="ＭＳ Ｐゴシック"/>
              </a:defRPr>
            </a:lvl1pPr>
          </a:lstStyle>
          <a:p>
            <a:pPr>
              <a:defRPr/>
            </a:pPr>
            <a:fld id="{27F54BF6-82D7-4F75-B57D-85D73D994FDF}" type="datetimeFigureOut">
              <a:rPr lang="en-US"/>
              <a:pPr>
                <a:defRPr/>
              </a:pPr>
              <a:t>7/24/2018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Times New Roman" pitchFamily="18" charset="0"/>
                <a:ea typeface="ＭＳ Ｐゴシック"/>
                <a:cs typeface="ＭＳ Ｐゴシック"/>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Times New Roman" pitchFamily="18" charset="0"/>
                <a:ea typeface="ＭＳ Ｐゴシック"/>
                <a:cs typeface="ＭＳ Ｐゴシック"/>
              </a:defRPr>
            </a:lvl1pPr>
          </a:lstStyle>
          <a:p>
            <a:pPr>
              <a:defRPr/>
            </a:pPr>
            <a:fld id="{346928C8-B6B4-41A7-8152-FA673DE9CFAD}" type="slidenum">
              <a:rPr lang="en-US"/>
              <a:pPr>
                <a:defRPr/>
              </a:pPr>
              <a:t>‹#›</a:t>
            </a:fld>
            <a:endParaRPr lang="en-US" dirty="0"/>
          </a:p>
        </p:txBody>
      </p:sp>
    </p:spTree>
    <p:extLst>
      <p:ext uri="{BB962C8B-B14F-4D97-AF65-F5344CB8AC3E}">
        <p14:creationId xmlns:p14="http://schemas.microsoft.com/office/powerpoint/2010/main" val="25003619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SzTx/>
              <a:buFontTx/>
              <a:buNone/>
              <a:defRPr sz="1200">
                <a:latin typeface="Arial" charset="0"/>
                <a:ea typeface="+mn-ea"/>
                <a:cs typeface="+mn-cs"/>
              </a:defRPr>
            </a:lvl1pPr>
          </a:lstStyle>
          <a:p>
            <a:pPr>
              <a:defRPr/>
            </a:pPr>
            <a:endParaRPr lang="en-US" dirty="0"/>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SzTx/>
              <a:buFontTx/>
              <a:buNone/>
              <a:defRPr sz="1200">
                <a:latin typeface="Arial" charset="0"/>
                <a:ea typeface="+mn-ea"/>
                <a:cs typeface="+mn-cs"/>
              </a:defRPr>
            </a:lvl1pPr>
          </a:lstStyle>
          <a:p>
            <a:pPr>
              <a:defRPr/>
            </a:pPr>
            <a:endParaRPr lang="en-US" dirty="0"/>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buSzTx/>
              <a:buFontTx/>
              <a:buNone/>
              <a:defRPr sz="1200">
                <a:latin typeface="Arial" charset="0"/>
                <a:ea typeface="+mn-ea"/>
                <a:cs typeface="+mn-cs"/>
              </a:defRPr>
            </a:lvl1pPr>
          </a:lstStyle>
          <a:p>
            <a:pPr>
              <a:defRPr/>
            </a:pPr>
            <a:endParaRPr lang="en-US" dirty="0"/>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SzTx/>
              <a:buFontTx/>
              <a:buNone/>
              <a:defRPr sz="1200">
                <a:latin typeface="Arial" charset="0"/>
                <a:ea typeface="ＭＳ Ｐゴシック" charset="-128"/>
                <a:cs typeface="+mn-cs"/>
              </a:defRPr>
            </a:lvl1pPr>
          </a:lstStyle>
          <a:p>
            <a:pPr>
              <a:defRPr/>
            </a:pPr>
            <a:fld id="{9BE15AB0-0931-4C77-9141-FAC3118161B0}" type="slidenum">
              <a:rPr lang="en-US"/>
              <a:pPr>
                <a:defRPr/>
              </a:pPr>
              <a:t>‹#›</a:t>
            </a:fld>
            <a:endParaRPr lang="en-US" dirty="0"/>
          </a:p>
        </p:txBody>
      </p:sp>
    </p:spTree>
    <p:extLst>
      <p:ext uri="{BB962C8B-B14F-4D97-AF65-F5344CB8AC3E}">
        <p14:creationId xmlns:p14="http://schemas.microsoft.com/office/powerpoint/2010/main" val="19762120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302568FA-3277-4AE8-A302-6769DE8AA9DE}" type="slidenum">
              <a:rPr lang="en-US" smtClean="0">
                <a:ea typeface="ＭＳ Ｐゴシック"/>
                <a:cs typeface="ＭＳ Ｐゴシック"/>
              </a:rPr>
              <a:pPr/>
              <a:t>1</a:t>
            </a:fld>
            <a:endParaRPr lang="en-US" dirty="0">
              <a:ea typeface="ＭＳ Ｐゴシック"/>
              <a:cs typeface="ＭＳ Ｐゴシック"/>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Now let’s discuss management of the airway.</a:t>
            </a:r>
          </a:p>
        </p:txBody>
      </p:sp>
    </p:spTree>
    <p:extLst>
      <p:ext uri="{BB962C8B-B14F-4D97-AF65-F5344CB8AC3E}">
        <p14:creationId xmlns:p14="http://schemas.microsoft.com/office/powerpoint/2010/main" val="647708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p>
            <a:fld id="{B1F72370-9B0F-49B7-8694-AB5ADBCF7033}" type="slidenum">
              <a:rPr lang="en-US" smtClean="0">
                <a:ea typeface="ＭＳ Ｐゴシック"/>
                <a:cs typeface="ＭＳ Ｐゴシック"/>
              </a:rPr>
              <a:pPr/>
              <a:t>10</a:t>
            </a:fld>
            <a:endParaRPr lang="en-US" dirty="0">
              <a:ea typeface="ＭＳ Ｐゴシック"/>
              <a:cs typeface="ＭＳ Ｐゴシック"/>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Lubricate!</a:t>
            </a:r>
          </a:p>
          <a:p>
            <a:pPr eaLnBrk="1" hangingPunct="1"/>
            <a:r>
              <a:rPr lang="en-US" dirty="0">
                <a:ea typeface="ＭＳ Ｐゴシック"/>
                <a:cs typeface="ＭＳ Ｐゴシック"/>
              </a:rPr>
              <a:t>Insert gently with a rotary or back and forth motion.</a:t>
            </a:r>
          </a:p>
          <a:p>
            <a:pPr eaLnBrk="1" hangingPunct="1"/>
            <a:r>
              <a:rPr lang="en-US" dirty="0">
                <a:ea typeface="ＭＳ Ｐゴシック"/>
                <a:cs typeface="ＭＳ Ｐゴシック"/>
              </a:rPr>
              <a:t>Don’t start a big nosebleed.</a:t>
            </a:r>
          </a:p>
          <a:p>
            <a:pPr eaLnBrk="1" hangingPunct="1"/>
            <a:r>
              <a:rPr lang="en-US" dirty="0">
                <a:ea typeface="ＭＳ Ｐゴシック"/>
                <a:cs typeface="ＭＳ Ｐゴシック"/>
              </a:rPr>
              <a:t>Some people have a deviated nasal septum – try the other nostril if the NPA doesn’t go in the first side you try.</a:t>
            </a:r>
          </a:p>
        </p:txBody>
      </p:sp>
    </p:spTree>
    <p:extLst>
      <p:ext uri="{BB962C8B-B14F-4D97-AF65-F5344CB8AC3E}">
        <p14:creationId xmlns:p14="http://schemas.microsoft.com/office/powerpoint/2010/main" val="3458032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p:spPr>
        <p:txBody>
          <a:bodyPr/>
          <a:lstStyle/>
          <a:p>
            <a:fld id="{A8A6C036-9199-47D4-BB6B-D420EEE88AE7}" type="slidenum">
              <a:rPr lang="en-US" smtClean="0">
                <a:ea typeface="ＭＳ Ｐゴシック"/>
                <a:cs typeface="ＭＳ Ｐゴシック"/>
              </a:rPr>
              <a:pPr/>
              <a:t>11</a:t>
            </a:fld>
            <a:endParaRPr lang="en-US" dirty="0">
              <a:ea typeface="ＭＳ Ｐゴシック"/>
              <a:cs typeface="ＭＳ Ｐゴシック"/>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This nasopharyngeal airway is being inserted towards the brain and may end up there if there are craniofacial or basilar skull fractures!</a:t>
            </a:r>
          </a:p>
          <a:p>
            <a:pPr eaLnBrk="1" hangingPunct="1"/>
            <a:r>
              <a:rPr lang="en-US" dirty="0">
                <a:ea typeface="ＭＳ Ｐゴシック"/>
                <a:cs typeface="ＭＳ Ｐゴシック"/>
              </a:rPr>
              <a:t>The correct angle for insertion is 90 degrees to the frontal plane of the face - NOT along the long axis of the nose.</a:t>
            </a:r>
          </a:p>
        </p:txBody>
      </p:sp>
    </p:spTree>
    <p:extLst>
      <p:ext uri="{BB962C8B-B14F-4D97-AF65-F5344CB8AC3E}">
        <p14:creationId xmlns:p14="http://schemas.microsoft.com/office/powerpoint/2010/main" val="48728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correct insertion angle for the NPA will cause it to track along the base of the nasal cavity and will not upward toward the brain.</a:t>
            </a:r>
          </a:p>
          <a:p>
            <a:endParaRPr lang="en-US" dirty="0"/>
          </a:p>
          <a:p>
            <a:r>
              <a:rPr lang="en-US" dirty="0"/>
              <a:t>Click on the photo to play the video.</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12</a:t>
            </a:fld>
            <a:endParaRPr lang="en-US" dirty="0"/>
          </a:p>
        </p:txBody>
      </p:sp>
    </p:spTree>
    <p:extLst>
      <p:ext uri="{BB962C8B-B14F-4D97-AF65-F5344CB8AC3E}">
        <p14:creationId xmlns:p14="http://schemas.microsoft.com/office/powerpoint/2010/main" val="3447031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p>
            <a:fld id="{853DC591-99FF-4A7D-B627-C1A7025B2A6D}" type="slidenum">
              <a:rPr lang="en-US" smtClean="0">
                <a:ea typeface="ＭＳ Ｐゴシック"/>
                <a:cs typeface="ＭＳ Ｐゴシック"/>
              </a:rPr>
              <a:pPr/>
              <a:t>13</a:t>
            </a:fld>
            <a:endParaRPr lang="en-US" dirty="0">
              <a:ea typeface="ＭＳ Ｐゴシック"/>
              <a:cs typeface="ＭＳ Ｐゴシック"/>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The recovery position helps to protect against vomiting and aspiration.</a:t>
            </a:r>
          </a:p>
          <a:p>
            <a:pPr eaLnBrk="1" hangingPunct="1"/>
            <a:r>
              <a:rPr lang="en-US" dirty="0">
                <a:ea typeface="ＭＳ Ｐゴシック"/>
                <a:cs typeface="ＭＳ Ｐゴシック"/>
              </a:rPr>
              <a:t>Note that C-spine stabilization is not required with penetrating head and neck trauma.</a:t>
            </a:r>
          </a:p>
        </p:txBody>
      </p:sp>
    </p:spTree>
    <p:extLst>
      <p:ext uri="{BB962C8B-B14F-4D97-AF65-F5344CB8AC3E}">
        <p14:creationId xmlns:p14="http://schemas.microsoft.com/office/powerpoint/2010/main" val="3382892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p>
            <a:fld id="{07C69302-9C7C-4E80-9946-8F645EEF7DA2}" type="slidenum">
              <a:rPr lang="en-US" smtClean="0">
                <a:ea typeface="ＭＳ Ｐゴシック"/>
                <a:cs typeface="ＭＳ Ｐゴシック"/>
              </a:rPr>
              <a:pPr/>
              <a:t>14</a:t>
            </a:fld>
            <a:endParaRPr lang="en-US" dirty="0">
              <a:ea typeface="ＭＳ Ｐゴシック"/>
              <a:cs typeface="ＭＳ Ｐゴシック"/>
            </a:endParaRPr>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guideline.</a:t>
            </a:r>
          </a:p>
        </p:txBody>
      </p:sp>
    </p:spTree>
    <p:extLst>
      <p:ext uri="{BB962C8B-B14F-4D97-AF65-F5344CB8AC3E}">
        <p14:creationId xmlns:p14="http://schemas.microsoft.com/office/powerpoint/2010/main" val="2037483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p>
            <a:fld id="{F5DF5048-FDD6-4049-8618-9DE7EE40AC6E}" type="slidenum">
              <a:rPr lang="en-US" smtClean="0">
                <a:ea typeface="ＭＳ Ｐゴシック"/>
                <a:cs typeface="ＭＳ Ｐゴシック"/>
              </a:rPr>
              <a:pPr/>
              <a:t>15</a:t>
            </a:fld>
            <a:endParaRPr lang="en-US" dirty="0">
              <a:ea typeface="ＭＳ Ｐゴシック"/>
              <a:cs typeface="ＭＳ Ｐゴシック"/>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It would be almost impossible to intubate a casualty with this kind of injury, especially on the battlefield at night. </a:t>
            </a:r>
          </a:p>
          <a:p>
            <a:pPr eaLnBrk="1" hangingPunct="1"/>
            <a:r>
              <a:rPr lang="en-US" dirty="0">
                <a:ea typeface="ＭＳ Ｐゴシック"/>
                <a:cs typeface="ＭＳ Ｐゴシック"/>
              </a:rPr>
              <a:t>If his larynx and trachea are intact, he may do well.</a:t>
            </a:r>
          </a:p>
          <a:p>
            <a:pPr eaLnBrk="1" hangingPunct="1"/>
            <a:r>
              <a:rPr lang="en-US" dirty="0">
                <a:ea typeface="ＭＳ Ｐゴシック"/>
                <a:cs typeface="ＭＳ Ｐゴシック"/>
              </a:rPr>
              <a:t>This casualty was treated with an emergency surgical airway.</a:t>
            </a:r>
          </a:p>
          <a:p>
            <a:pPr eaLnBrk="1" hangingPunct="1"/>
            <a:r>
              <a:rPr lang="en-US" dirty="0">
                <a:ea typeface="ＭＳ Ｐゴシック"/>
                <a:cs typeface="ＭＳ Ｐゴシック"/>
              </a:rPr>
              <a:t>The only way they got this casualty to the ER alive was to let him sit up and lean forward.</a:t>
            </a:r>
          </a:p>
          <a:p>
            <a:pPr eaLnBrk="1" hangingPunct="1"/>
            <a:r>
              <a:rPr lang="en-US" dirty="0">
                <a:ea typeface="ＭＳ Ｐゴシック"/>
                <a:cs typeface="ＭＳ Ｐゴシック"/>
              </a:rPr>
              <a:t>With an injury like this, you may have to do a surgical airway with casualty in the sitting position.</a:t>
            </a:r>
          </a:p>
          <a:p>
            <a:pPr eaLnBrk="1" hangingPunct="1"/>
            <a:endParaRPr lang="en-US" dirty="0">
              <a:ea typeface="ＭＳ Ｐゴシック"/>
              <a:cs typeface="ＭＳ Ｐゴシック"/>
            </a:endParaRPr>
          </a:p>
        </p:txBody>
      </p:sp>
    </p:spTree>
    <p:extLst>
      <p:ext uri="{BB962C8B-B14F-4D97-AF65-F5344CB8AC3E}">
        <p14:creationId xmlns:p14="http://schemas.microsoft.com/office/powerpoint/2010/main" val="4275722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p>
            <a:fld id="{07C69302-9C7C-4E80-9946-8F645EEF7DA2}" type="slidenum">
              <a:rPr lang="en-US" smtClean="0">
                <a:ea typeface="ＭＳ Ｐゴシック"/>
                <a:cs typeface="ＭＳ Ｐゴシック"/>
              </a:rPr>
              <a:pPr/>
              <a:t>16</a:t>
            </a:fld>
            <a:endParaRPr lang="en-US" dirty="0">
              <a:ea typeface="ＭＳ Ｐゴシック"/>
              <a:cs typeface="ＭＳ Ｐゴシック"/>
            </a:endParaRPr>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guidelines.</a:t>
            </a:r>
          </a:p>
        </p:txBody>
      </p:sp>
    </p:spTree>
    <p:extLst>
      <p:ext uri="{BB962C8B-B14F-4D97-AF65-F5344CB8AC3E}">
        <p14:creationId xmlns:p14="http://schemas.microsoft.com/office/powerpoint/2010/main" val="2037483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photo to play the video.</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17</a:t>
            </a:fld>
            <a:endParaRPr lang="en-US" dirty="0"/>
          </a:p>
        </p:txBody>
      </p:sp>
    </p:spTree>
    <p:extLst>
      <p:ext uri="{BB962C8B-B14F-4D97-AF65-F5344CB8AC3E}">
        <p14:creationId xmlns:p14="http://schemas.microsoft.com/office/powerpoint/2010/main" val="3077534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p>
            <a:fld id="{07C69302-9C7C-4E80-9946-8F645EEF7DA2}" type="slidenum">
              <a:rPr lang="en-US" smtClean="0">
                <a:ea typeface="ＭＳ Ｐゴシック"/>
                <a:cs typeface="ＭＳ Ｐゴシック"/>
              </a:rPr>
              <a:pPr/>
              <a:t>18</a:t>
            </a:fld>
            <a:endParaRPr lang="en-US" dirty="0">
              <a:ea typeface="ＭＳ Ｐゴシック"/>
              <a:cs typeface="ＭＳ Ｐゴシック"/>
            </a:endParaRPr>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guidelines.</a:t>
            </a:r>
          </a:p>
        </p:txBody>
      </p:sp>
    </p:spTree>
    <p:extLst>
      <p:ext uri="{BB962C8B-B14F-4D97-AF65-F5344CB8AC3E}">
        <p14:creationId xmlns:p14="http://schemas.microsoft.com/office/powerpoint/2010/main" val="2037483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guideline.</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19</a:t>
            </a:fld>
            <a:endParaRPr lang="en-US" dirty="0"/>
          </a:p>
        </p:txBody>
      </p:sp>
    </p:spTree>
    <p:extLst>
      <p:ext uri="{BB962C8B-B14F-4D97-AF65-F5344CB8AC3E}">
        <p14:creationId xmlns:p14="http://schemas.microsoft.com/office/powerpoint/2010/main" val="3371814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disclaimer.</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2</a:t>
            </a:fld>
            <a:endParaRPr lang="en-US" dirty="0"/>
          </a:p>
        </p:txBody>
      </p:sp>
    </p:spTree>
    <p:extLst>
      <p:ext uri="{BB962C8B-B14F-4D97-AF65-F5344CB8AC3E}">
        <p14:creationId xmlns:p14="http://schemas.microsoft.com/office/powerpoint/2010/main" val="1419574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guidelines.</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20</a:t>
            </a:fld>
            <a:endParaRPr lang="en-US" dirty="0"/>
          </a:p>
        </p:txBody>
      </p:sp>
    </p:spTree>
    <p:extLst>
      <p:ext uri="{BB962C8B-B14F-4D97-AF65-F5344CB8AC3E}">
        <p14:creationId xmlns:p14="http://schemas.microsoft.com/office/powerpoint/2010/main" val="3371814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a:lstStyle/>
          <a:p>
            <a:fld id="{622268B2-D48E-4D9B-A490-780587558198}" type="slidenum">
              <a:rPr lang="en-US" smtClean="0">
                <a:ea typeface="ＭＳ Ｐゴシック"/>
                <a:cs typeface="ＭＳ Ｐゴシック"/>
              </a:rPr>
              <a:pPr/>
              <a:t>21</a:t>
            </a:fld>
            <a:endParaRPr lang="en-US" dirty="0">
              <a:ea typeface="ＭＳ Ｐゴシック"/>
              <a:cs typeface="ＭＳ Ｐゴシック"/>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Why should medics be able to do a surgical airway on the battlefield? </a:t>
            </a:r>
          </a:p>
          <a:p>
            <a:pPr eaLnBrk="1" hangingPunct="1"/>
            <a:endParaRPr lang="en-US" dirty="0">
              <a:ea typeface="ＭＳ Ｐゴシック"/>
              <a:cs typeface="ＭＳ Ｐゴシック"/>
            </a:endParaRPr>
          </a:p>
          <a:p>
            <a:pPr eaLnBrk="1" hangingPunct="1"/>
            <a:r>
              <a:rPr lang="en-US" sz="1200" dirty="0"/>
              <a:t>Because</a:t>
            </a:r>
            <a:r>
              <a:rPr lang="en-US" sz="1200" baseline="0" dirty="0"/>
              <a:t> u</a:t>
            </a:r>
            <a:r>
              <a:rPr lang="en-US" sz="1200" dirty="0"/>
              <a:t>pper</a:t>
            </a:r>
            <a:r>
              <a:rPr lang="en-US" sz="1200" baseline="0" dirty="0"/>
              <a:t> </a:t>
            </a:r>
            <a:r>
              <a:rPr lang="en-US" sz="1200" dirty="0"/>
              <a:t>airway obstruction is the second most common cause of potentially preventable deaths on the battlefield.</a:t>
            </a:r>
            <a:endParaRPr lang="en-US" dirty="0">
              <a:ea typeface="ＭＳ Ｐゴシック"/>
              <a:cs typeface="ＭＳ Ｐゴシック"/>
            </a:endParaRPr>
          </a:p>
        </p:txBody>
      </p:sp>
    </p:spTree>
    <p:extLst>
      <p:ext uri="{BB962C8B-B14F-4D97-AF65-F5344CB8AC3E}">
        <p14:creationId xmlns:p14="http://schemas.microsoft.com/office/powerpoint/2010/main" val="2552188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The problem with cricothyroidotomy is that it is hard to do. Historically, combat medics have often failed to get it right on the battlefield.</a:t>
            </a:r>
            <a:r>
              <a:rPr lang="en-US" dirty="0">
                <a:effectLst/>
              </a:rPr>
              <a:t> </a:t>
            </a:r>
            <a:endParaRPr lang="en-US" dirty="0"/>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22</a:t>
            </a:fld>
            <a:endParaRPr lang="en-US" dirty="0"/>
          </a:p>
        </p:txBody>
      </p:sp>
    </p:spTree>
    <p:extLst>
      <p:ext uri="{BB962C8B-B14F-4D97-AF65-F5344CB8AC3E}">
        <p14:creationId xmlns:p14="http://schemas.microsoft.com/office/powerpoint/2010/main" val="1995960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a:ln/>
        </p:spPr>
      </p:sp>
      <p:sp>
        <p:nvSpPr>
          <p:cNvPr id="108546" name="Notes Placeholder 2"/>
          <p:cNvSpPr>
            <a:spLocks noGrp="1"/>
          </p:cNvSpPr>
          <p:nvPr>
            <p:ph type="body" idx="1"/>
          </p:nvPr>
        </p:nvSpPr>
        <p:spPr>
          <a:noFill/>
          <a:ln/>
        </p:spPr>
        <p:txBody>
          <a:bodyPr/>
          <a:lstStyle/>
          <a:p>
            <a:r>
              <a:rPr lang="en-US" dirty="0">
                <a:ea typeface="ＭＳ Ｐゴシック"/>
                <a:cs typeface="ＭＳ Ｐゴシック"/>
              </a:rPr>
              <a:t>This is video of a cricothyroidotomy performed in an actual emergency situation after an attempt to intubate failed. Even in the Emergency Department cricothyroidotomy is</a:t>
            </a:r>
            <a:r>
              <a:rPr lang="en-US" baseline="0" dirty="0">
                <a:ea typeface="ＭＳ Ｐゴシック"/>
                <a:cs typeface="ＭＳ Ｐゴシック"/>
              </a:rPr>
              <a:t> a very difficult, time-consuming procedure.</a:t>
            </a:r>
          </a:p>
          <a:p>
            <a:endParaRPr lang="en-US" baseline="0" dirty="0">
              <a:ea typeface="ＭＳ Ｐゴシック"/>
              <a:cs typeface="ＭＳ Ｐゴシック"/>
            </a:endParaRPr>
          </a:p>
          <a:p>
            <a:r>
              <a:rPr lang="en-US" baseline="0" dirty="0">
                <a:ea typeface="ＭＳ Ｐゴシック"/>
                <a:cs typeface="ＭＳ Ｐゴシック"/>
              </a:rPr>
              <a:t>Click on the photo to play the video.</a:t>
            </a:r>
            <a:endParaRPr lang="en-US" dirty="0">
              <a:ea typeface="ＭＳ Ｐゴシック"/>
              <a:cs typeface="ＭＳ Ｐゴシック"/>
            </a:endParaRPr>
          </a:p>
        </p:txBody>
      </p:sp>
      <p:sp>
        <p:nvSpPr>
          <p:cNvPr id="108547" name="Slide Number Placeholder 3"/>
          <p:cNvSpPr>
            <a:spLocks noGrp="1"/>
          </p:cNvSpPr>
          <p:nvPr>
            <p:ph type="sldNum" sz="quarter" idx="5"/>
          </p:nvPr>
        </p:nvSpPr>
        <p:spPr>
          <a:noFill/>
        </p:spPr>
        <p:txBody>
          <a:bodyPr/>
          <a:lstStyle/>
          <a:p>
            <a:fld id="{36ADA3DB-A8C5-467A-A21D-737A5E129840}" type="slidenum">
              <a:rPr lang="en-US" smtClean="0">
                <a:ea typeface="ＭＳ Ｐゴシック"/>
                <a:cs typeface="ＭＳ Ｐゴシック"/>
              </a:rPr>
              <a:pPr/>
              <a:t>23</a:t>
            </a:fld>
            <a:endParaRPr lang="en-US" dirty="0">
              <a:ea typeface="ＭＳ Ｐゴシック"/>
              <a:cs typeface="ＭＳ Ｐゴシック"/>
            </a:endParaRPr>
          </a:p>
        </p:txBody>
      </p:sp>
    </p:spTree>
    <p:extLst>
      <p:ext uri="{BB962C8B-B14F-4D97-AF65-F5344CB8AC3E}">
        <p14:creationId xmlns:p14="http://schemas.microsoft.com/office/powerpoint/2010/main" val="3439002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a:t>
            </a:r>
            <a:r>
              <a:rPr lang="en-US" baseline="0" dirty="0"/>
              <a:t> test conditions, medics were faster and more successful using the Cric-Key technique compared to the open surgical technique.</a:t>
            </a:r>
            <a:endParaRPr lang="en-US" dirty="0"/>
          </a:p>
        </p:txBody>
      </p:sp>
      <p:sp>
        <p:nvSpPr>
          <p:cNvPr id="4" name="Slide Number Placeholder 3"/>
          <p:cNvSpPr>
            <a:spLocks noGrp="1"/>
          </p:cNvSpPr>
          <p:nvPr>
            <p:ph type="sldNum" sz="quarter" idx="10"/>
          </p:nvPr>
        </p:nvSpPr>
        <p:spPr/>
        <p:txBody>
          <a:bodyPr/>
          <a:lstStyle/>
          <a:p>
            <a:fld id="{20B68623-AC8E-DD46-B8CA-1CF28041C0DB}" type="slidenum">
              <a:rPr lang="en-US" smtClean="0"/>
              <a:pPr/>
              <a:t>24</a:t>
            </a:fld>
            <a:endParaRPr lang="en-US" dirty="0"/>
          </a:p>
        </p:txBody>
      </p:sp>
    </p:spTree>
    <p:extLst>
      <p:ext uri="{BB962C8B-B14F-4D97-AF65-F5344CB8AC3E}">
        <p14:creationId xmlns:p14="http://schemas.microsoft.com/office/powerpoint/2010/main" val="2526783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tested, the Cric-Key</a:t>
            </a:r>
            <a:r>
              <a:rPr lang="en-US" baseline="0" dirty="0"/>
              <a:t> technique requires a scalpel, a Cric-Key introducer, a Melker airway, and a 10-cc syringe.</a:t>
            </a:r>
            <a:endParaRPr lang="en-US" dirty="0"/>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25</a:t>
            </a:fld>
            <a:endParaRPr lang="en-US" dirty="0"/>
          </a:p>
        </p:txBody>
      </p:sp>
    </p:spTree>
    <p:extLst>
      <p:ext uri="{BB962C8B-B14F-4D97-AF65-F5344CB8AC3E}">
        <p14:creationId xmlns:p14="http://schemas.microsoft.com/office/powerpoint/2010/main" val="10816372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p>
            <a:fld id="{C9BFE40E-4BB7-4B82-B39A-94241664F858}" type="slidenum">
              <a:rPr lang="en-US" smtClean="0">
                <a:ea typeface="ＭＳ Ｐゴシック"/>
                <a:cs typeface="ＭＳ Ｐゴシック"/>
              </a:rPr>
              <a:pPr/>
              <a:t>26</a:t>
            </a:fld>
            <a:endParaRPr lang="en-US" dirty="0">
              <a:ea typeface="ＭＳ Ｐゴシック"/>
              <a:cs typeface="ＭＳ Ｐゴシック"/>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Through the cricothyroid membrane is the correct path for a cricothyroidotomy. You want to make the skin incision right over this membrane. The most anterior prominence of the thyroid cartilage is the “Adam’s Apple” in men.</a:t>
            </a:r>
          </a:p>
        </p:txBody>
      </p:sp>
    </p:spTree>
    <p:extLst>
      <p:ext uri="{BB962C8B-B14F-4D97-AF65-F5344CB8AC3E}">
        <p14:creationId xmlns:p14="http://schemas.microsoft.com/office/powerpoint/2010/main" val="3600056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a:ln/>
        </p:spPr>
      </p:sp>
      <p:sp>
        <p:nvSpPr>
          <p:cNvPr id="71682" name="Notes Placeholder 2"/>
          <p:cNvSpPr>
            <a:spLocks noGrp="1"/>
          </p:cNvSpPr>
          <p:nvPr>
            <p:ph type="body" idx="1"/>
          </p:nvPr>
        </p:nvSpPr>
        <p:spPr>
          <a:noFill/>
          <a:ln/>
        </p:spPr>
        <p:txBody>
          <a:bodyPr/>
          <a:lstStyle/>
          <a:p>
            <a:r>
              <a:rPr lang="en-US" dirty="0">
                <a:ea typeface="ＭＳ Ｐゴシック"/>
                <a:cs typeface="ＭＳ Ｐゴシック"/>
              </a:rPr>
              <a:t>Combat medic students should be able to demonstrate to an instructor the surface landmarks used to locate the cricothyroid membrane. These landmarks should be identified on a buddy.</a:t>
            </a:r>
          </a:p>
        </p:txBody>
      </p:sp>
    </p:spTree>
    <p:extLst>
      <p:ext uri="{BB962C8B-B14F-4D97-AF65-F5344CB8AC3E}">
        <p14:creationId xmlns:p14="http://schemas.microsoft.com/office/powerpoint/2010/main" val="456716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a:ln/>
        </p:spPr>
      </p:sp>
      <p:sp>
        <p:nvSpPr>
          <p:cNvPr id="73730" name="Notes Placeholder 2"/>
          <p:cNvSpPr>
            <a:spLocks noGrp="1"/>
          </p:cNvSpPr>
          <p:nvPr>
            <p:ph type="body" idx="1"/>
          </p:nvPr>
        </p:nvSpPr>
        <p:spPr>
          <a:noFill/>
          <a:ln/>
        </p:spPr>
        <p:txBody>
          <a:bodyPr/>
          <a:lstStyle/>
          <a:p>
            <a:r>
              <a:rPr lang="en-US" dirty="0">
                <a:ea typeface="ＭＳ Ｐゴシック"/>
                <a:cs typeface="ＭＳ Ｐゴシック"/>
              </a:rPr>
              <a:t>Here are the critical structures underlying the key surface landmarks.</a:t>
            </a:r>
          </a:p>
        </p:txBody>
      </p:sp>
    </p:spTree>
    <p:extLst>
      <p:ext uri="{BB962C8B-B14F-4D97-AF65-F5344CB8AC3E}">
        <p14:creationId xmlns:p14="http://schemas.microsoft.com/office/powerpoint/2010/main" val="32839790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Text Box 1"/>
          <p:cNvSpPr txBox="1">
            <a:spLocks noChangeArrowheads="1"/>
          </p:cNvSpPr>
          <p:nvPr/>
        </p:nvSpPr>
        <p:spPr bwMode="auto">
          <a:xfrm>
            <a:off x="1400175" y="914401"/>
            <a:ext cx="4056063" cy="3135313"/>
          </a:xfrm>
          <a:prstGeom prst="rect">
            <a:avLst/>
          </a:prstGeom>
          <a:solidFill>
            <a:srgbClr val="FFFFFF"/>
          </a:solidFill>
          <a:ln w="9525">
            <a:solidFill>
              <a:srgbClr val="000000"/>
            </a:solidFill>
            <a:miter lim="800000"/>
            <a:headEnd/>
            <a:tailEnd/>
          </a:ln>
        </p:spPr>
        <p:txBody>
          <a:bodyPr wrap="none" lIns="82053" tIns="41027" rIns="82053" bIns="41027" anchor="ctr"/>
          <a:lstStyle/>
          <a:p>
            <a:endParaRPr lang="en-US" sz="2400" dirty="0"/>
          </a:p>
        </p:txBody>
      </p:sp>
      <p:sp>
        <p:nvSpPr>
          <p:cNvPr id="75779" name="Text Box 2"/>
          <p:cNvSpPr>
            <a:spLocks noGrp="1" noChangeArrowheads="1"/>
          </p:cNvSpPr>
          <p:nvPr>
            <p:ph type="body"/>
          </p:nvPr>
        </p:nvSpPr>
        <p:spPr>
          <a:xfrm>
            <a:off x="1046164" y="4352926"/>
            <a:ext cx="4770437" cy="3478213"/>
          </a:xfrm>
          <a:noFill/>
          <a:ln/>
        </p:spPr>
        <p:txBody>
          <a:bodyPr/>
          <a:lstStyle/>
          <a:p>
            <a:pPr marL="76196">
              <a:lnSpc>
                <a:spcPct val="93000"/>
              </a:lnSpc>
              <a:spcBef>
                <a:spcPct val="0"/>
              </a:spcBef>
              <a:buSzPct val="45000"/>
              <a:tabLst>
                <a:tab pos="649252" algn="l"/>
                <a:tab pos="1298503" algn="l"/>
                <a:tab pos="1947755" algn="l"/>
                <a:tab pos="2597007" algn="l"/>
                <a:tab pos="3247845" algn="l"/>
                <a:tab pos="3897098" algn="l"/>
                <a:tab pos="4546348" algn="l"/>
              </a:tabLst>
            </a:pPr>
            <a:r>
              <a:rPr lang="en-GB" dirty="0">
                <a:ea typeface="msgothic"/>
                <a:cs typeface="Times New Roman" pitchFamily="18" charset="0"/>
              </a:rPr>
              <a:t>In the practical,</a:t>
            </a:r>
            <a:r>
              <a:rPr lang="en-GB" baseline="0" dirty="0">
                <a:ea typeface="msgothic"/>
                <a:cs typeface="Times New Roman" pitchFamily="18" charset="0"/>
              </a:rPr>
              <a:t> o</a:t>
            </a:r>
            <a:r>
              <a:rPr lang="en-GB" dirty="0">
                <a:ea typeface="msgothic"/>
                <a:cs typeface="Times New Roman" pitchFamily="18" charset="0"/>
              </a:rPr>
              <a:t>nce the combat medic student has identified the pertinent landmarks, s/he should be required to draw a dashed vertical (mid-sagittal) line on his/her buddy's neck over the cricothyroid membrane where the incision should be made.</a:t>
            </a:r>
          </a:p>
        </p:txBody>
      </p:sp>
    </p:spTree>
    <p:extLst>
      <p:ext uri="{BB962C8B-B14F-4D97-AF65-F5344CB8AC3E}">
        <p14:creationId xmlns:p14="http://schemas.microsoft.com/office/powerpoint/2010/main" val="2475833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p:txBody>
      </p:sp>
    </p:spTree>
    <p:extLst>
      <p:ext uri="{BB962C8B-B14F-4D97-AF65-F5344CB8AC3E}">
        <p14:creationId xmlns:p14="http://schemas.microsoft.com/office/powerpoint/2010/main" val="1581765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photo to play the video.</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30</a:t>
            </a:fld>
            <a:endParaRPr lang="en-US" dirty="0"/>
          </a:p>
        </p:txBody>
      </p:sp>
    </p:spTree>
    <p:extLst>
      <p:ext uri="{BB962C8B-B14F-4D97-AF65-F5344CB8AC3E}">
        <p14:creationId xmlns:p14="http://schemas.microsoft.com/office/powerpoint/2010/main" val="20721528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photo to play the video.</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31</a:t>
            </a:fld>
            <a:endParaRPr lang="en-US" dirty="0"/>
          </a:p>
        </p:txBody>
      </p:sp>
    </p:spTree>
    <p:extLst>
      <p:ext uri="{BB962C8B-B14F-4D97-AF65-F5344CB8AC3E}">
        <p14:creationId xmlns:p14="http://schemas.microsoft.com/office/powerpoint/2010/main" val="20721528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a:ln/>
        </p:spPr>
      </p:sp>
      <p:sp>
        <p:nvSpPr>
          <p:cNvPr id="104450" name="Notes Placeholder 2"/>
          <p:cNvSpPr>
            <a:spLocks noGrp="1"/>
          </p:cNvSpPr>
          <p:nvPr>
            <p:ph type="body" idx="1"/>
          </p:nvPr>
        </p:nvSpPr>
        <p:spPr>
          <a:noFill/>
          <a:ln/>
        </p:spPr>
        <p:txBody>
          <a:bodyPr/>
          <a:lstStyle/>
          <a:p>
            <a:r>
              <a:rPr lang="en-US" dirty="0">
                <a:ea typeface="ＭＳ Ｐゴシック"/>
                <a:cs typeface="ＭＳ Ｐゴシック"/>
              </a:rPr>
              <a:t>Cricothyrotomy is a difficult procedure even under the best of circumstances. Under stress, the combat medic will fall back on his training. Repetition and realism (both clinical and tactical) during training enhances skill development and knowledge retention in combat trauma care. Cricothyrotomy is a critical skill that should be practiced repeatedly on a realistic model.</a:t>
            </a:r>
          </a:p>
          <a:p>
            <a:endParaRPr lang="en-US" dirty="0">
              <a:ea typeface="ＭＳ Ｐゴシック"/>
              <a:cs typeface="ＭＳ Ｐゴシック"/>
            </a:endParaRPr>
          </a:p>
          <a:p>
            <a:endParaRPr lang="en-US" dirty="0">
              <a:ea typeface="ＭＳ Ｐゴシック"/>
              <a:cs typeface="ＭＳ Ｐゴシック"/>
            </a:endParaRPr>
          </a:p>
        </p:txBody>
      </p:sp>
    </p:spTree>
    <p:extLst>
      <p:ext uri="{BB962C8B-B14F-4D97-AF65-F5344CB8AC3E}">
        <p14:creationId xmlns:p14="http://schemas.microsoft.com/office/powerpoint/2010/main" val="10879827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p:spPr>
        <p:txBody>
          <a:bodyPr/>
          <a:lstStyle/>
          <a:p>
            <a:fld id="{9CFC8681-4F90-4DA7-94E4-8B40E3267E81}" type="slidenum">
              <a:rPr lang="en-US" smtClean="0">
                <a:ea typeface="ＭＳ Ｐゴシック"/>
                <a:cs typeface="ＭＳ Ｐゴシック"/>
              </a:rPr>
              <a:pPr/>
              <a:t>33</a:t>
            </a:fld>
            <a:endParaRPr lang="en-US" dirty="0">
              <a:ea typeface="ＭＳ Ｐゴシック"/>
              <a:cs typeface="ＭＳ Ｐゴシック"/>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p:spPr>
        <p:txBody>
          <a:bodyPr/>
          <a:lstStyle/>
          <a:p>
            <a:pPr eaLnBrk="1" hangingPunct="1"/>
            <a:endParaRPr lang="en-US" dirty="0">
              <a:ea typeface="ＭＳ Ｐゴシック"/>
              <a:cs typeface="ＭＳ Ｐゴシック"/>
            </a:endParaRPr>
          </a:p>
        </p:txBody>
      </p:sp>
    </p:spTree>
    <p:extLst>
      <p:ext uri="{BB962C8B-B14F-4D97-AF65-F5344CB8AC3E}">
        <p14:creationId xmlns:p14="http://schemas.microsoft.com/office/powerpoint/2010/main" val="8182567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p:spPr>
        <p:txBody>
          <a:bodyPr/>
          <a:lstStyle/>
          <a:p>
            <a:fld id="{9216EE90-FA1F-4D86-B506-967280010C7C}" type="slidenum">
              <a:rPr lang="en-US" smtClean="0">
                <a:ea typeface="ＭＳ Ｐゴシック"/>
                <a:cs typeface="ＭＳ Ｐゴシック"/>
              </a:rPr>
              <a:pPr/>
              <a:t>34</a:t>
            </a:fld>
            <a:endParaRPr lang="en-US" dirty="0">
              <a:ea typeface="ＭＳ Ｐゴシック"/>
              <a:cs typeface="ＭＳ Ｐゴシック"/>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Nasopharyngeal airway skill sheet</a:t>
            </a:r>
          </a:p>
          <a:p>
            <a:pPr eaLnBrk="1" hangingPunct="1"/>
            <a:r>
              <a:rPr lang="en-US" dirty="0">
                <a:ea typeface="ＭＳ Ｐゴシック"/>
                <a:cs typeface="ＭＳ Ｐゴシック"/>
              </a:rPr>
              <a:t>i-gel skill sheet</a:t>
            </a:r>
          </a:p>
          <a:p>
            <a:pPr eaLnBrk="1" hangingPunct="1"/>
            <a:r>
              <a:rPr lang="en-US" dirty="0">
                <a:ea typeface="ＭＳ Ｐゴシック"/>
                <a:cs typeface="ＭＳ Ｐゴシック"/>
              </a:rPr>
              <a:t>Cric-Key sheet</a:t>
            </a:r>
          </a:p>
        </p:txBody>
      </p:sp>
    </p:spTree>
    <p:extLst>
      <p:ext uri="{BB962C8B-B14F-4D97-AF65-F5344CB8AC3E}">
        <p14:creationId xmlns:p14="http://schemas.microsoft.com/office/powerpoint/2010/main" val="356695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p:txBody>
      </p:sp>
    </p:spTree>
    <p:extLst>
      <p:ext uri="{BB962C8B-B14F-4D97-AF65-F5344CB8AC3E}">
        <p14:creationId xmlns:p14="http://schemas.microsoft.com/office/powerpoint/2010/main" val="3822444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p:txBody>
      </p:sp>
    </p:spTree>
    <p:extLst>
      <p:ext uri="{BB962C8B-B14F-4D97-AF65-F5344CB8AC3E}">
        <p14:creationId xmlns:p14="http://schemas.microsoft.com/office/powerpoint/2010/main" val="3098074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fld id="{E9B1A1C2-702B-4F0D-93DE-8309C9823D88}" type="slidenum">
              <a:rPr lang="en-US" smtClean="0">
                <a:ea typeface="ＭＳ Ｐゴシック"/>
                <a:cs typeface="ＭＳ Ｐゴシック"/>
              </a:rPr>
              <a:pPr/>
              <a:t>6</a:t>
            </a:fld>
            <a:endParaRPr lang="en-US" dirty="0">
              <a:ea typeface="ＭＳ Ｐゴシック"/>
              <a:cs typeface="ＭＳ Ｐゴシック"/>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guideline.</a:t>
            </a:r>
          </a:p>
        </p:txBody>
      </p:sp>
    </p:spTree>
    <p:extLst>
      <p:ext uri="{BB962C8B-B14F-4D97-AF65-F5344CB8AC3E}">
        <p14:creationId xmlns:p14="http://schemas.microsoft.com/office/powerpoint/2010/main" val="2758059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fld id="{E9B1A1C2-702B-4F0D-93DE-8309C9823D88}" type="slidenum">
              <a:rPr lang="en-US" smtClean="0">
                <a:ea typeface="ＭＳ Ｐゴシック"/>
                <a:cs typeface="ＭＳ Ｐゴシック"/>
              </a:rPr>
              <a:pPr/>
              <a:t>7</a:t>
            </a:fld>
            <a:endParaRPr lang="en-US" dirty="0">
              <a:ea typeface="ＭＳ Ｐゴシック"/>
              <a:cs typeface="ＭＳ Ｐゴシック"/>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guideline.</a:t>
            </a:r>
          </a:p>
        </p:txBody>
      </p:sp>
    </p:spTree>
    <p:extLst>
      <p:ext uri="{BB962C8B-B14F-4D97-AF65-F5344CB8AC3E}">
        <p14:creationId xmlns:p14="http://schemas.microsoft.com/office/powerpoint/2010/main" val="2758059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photo to play the video.</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8</a:t>
            </a:fld>
            <a:endParaRPr lang="en-US" dirty="0"/>
          </a:p>
        </p:txBody>
      </p:sp>
    </p:spTree>
    <p:extLst>
      <p:ext uri="{BB962C8B-B14F-4D97-AF65-F5344CB8AC3E}">
        <p14:creationId xmlns:p14="http://schemas.microsoft.com/office/powerpoint/2010/main" val="3437080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fld id="{2A84F642-366B-40A4-8447-B5763DD8FD54}" type="slidenum">
              <a:rPr lang="en-US" smtClean="0">
                <a:ea typeface="ＭＳ Ｐゴシック"/>
                <a:cs typeface="ＭＳ Ｐゴシック"/>
              </a:rPr>
              <a:pPr/>
              <a:t>9</a:t>
            </a:fld>
            <a:endParaRPr lang="en-US" dirty="0">
              <a:ea typeface="ＭＳ Ｐゴシック"/>
              <a:cs typeface="ＭＳ Ｐゴシック"/>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The oropharyngeal airway is more easily dislodged and more likely to cause gagging in a conscious casualty.</a:t>
            </a:r>
          </a:p>
          <a:p>
            <a:pPr eaLnBrk="1" hangingPunct="1"/>
            <a:r>
              <a:rPr lang="en-US" dirty="0">
                <a:ea typeface="ＭＳ Ｐゴシック"/>
                <a:cs typeface="ＭＳ Ｐゴシック"/>
              </a:rPr>
              <a:t>The NPA is better tolerated by a conscious patient</a:t>
            </a:r>
          </a:p>
          <a:p>
            <a:pPr eaLnBrk="1" hangingPunct="1"/>
            <a:endParaRPr lang="en-US" dirty="0">
              <a:ea typeface="ＭＳ Ｐゴシック"/>
              <a:cs typeface="ＭＳ Ｐゴシック"/>
            </a:endParaRPr>
          </a:p>
        </p:txBody>
      </p:sp>
    </p:spTree>
    <p:extLst>
      <p:ext uri="{BB962C8B-B14F-4D97-AF65-F5344CB8AC3E}">
        <p14:creationId xmlns:p14="http://schemas.microsoft.com/office/powerpoint/2010/main" val="3358663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82296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274638"/>
            <a:ext cx="6781800" cy="1143000"/>
          </a:xfr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DBC2A6FF-0F61-4395-A0AB-480E82AF178B}"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0"/>
            <a:ext cx="75438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981200"/>
            <a:ext cx="3810000" cy="4114800"/>
          </a:xfrm>
        </p:spPr>
        <p:txBody>
          <a:bodyPr rtlCol="0">
            <a:normAutofit/>
          </a:bodyPr>
          <a:lstStyle/>
          <a:p>
            <a:pPr lvl="0"/>
            <a:endParaRPr lang="en-US" noProof="0" dirty="0"/>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altLang="en-US" dirty="0"/>
          </a:p>
        </p:txBody>
      </p:sp>
    </p:spTree>
    <p:extLst>
      <p:ext uri="{BB962C8B-B14F-4D97-AF65-F5344CB8AC3E}">
        <p14:creationId xmlns:p14="http://schemas.microsoft.com/office/powerpoint/2010/main" val="2753369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0942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7"/>
          <p:cNvSpPr>
            <a:spLocks noGrp="1"/>
          </p:cNvSpPr>
          <p:nvPr>
            <p:ph type="sldNum" sz="quarter" idx="10"/>
          </p:nvPr>
        </p:nvSpPr>
        <p:spPr/>
        <p:txBody>
          <a:bodyPr/>
          <a:lstStyle>
            <a:lvl1pPr>
              <a:defRPr/>
            </a:lvl1pPr>
          </a:lstStyle>
          <a:p>
            <a:pPr>
              <a:defRPr/>
            </a:pPr>
            <a:fld id="{2D400693-B0F1-468D-88CC-F7F168064AA8}"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p:txBody>
          <a:bodyPr/>
          <a:lstStyle>
            <a:lvl1pPr>
              <a:defRPr/>
            </a:lvl1pPr>
          </a:lstStyle>
          <a:p>
            <a:pPr>
              <a:defRPr/>
            </a:pPr>
            <a:fld id="{EA4B52FF-D870-497D-BC64-992EC617156E}"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676400" y="20918"/>
            <a:ext cx="6781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800" b="1">
                <a:solidFill>
                  <a:schemeClr val="tx1"/>
                </a:solidFill>
                <a:latin typeface="Times New Roman" pitchFamily="18" charset="0"/>
                <a:ea typeface="ＭＳ Ｐゴシック"/>
                <a:cs typeface="Times New Roman" pitchFamily="18" charset="0"/>
              </a:defRPr>
            </a:lvl1pPr>
          </a:lstStyle>
          <a:p>
            <a:pPr>
              <a:defRPr/>
            </a:pPr>
            <a:fld id="{DF2F04DA-3F44-4B94-9B01-47DE5FDBC22D}" type="slidenum">
              <a:rPr lang="en-US"/>
              <a:pPr>
                <a:defRPr/>
              </a:pPr>
              <a:t>‹#›</a:t>
            </a:fld>
            <a:endParaRPr lang="en-US" dirty="0"/>
          </a:p>
        </p:txBody>
      </p:sp>
      <p:pic>
        <p:nvPicPr>
          <p:cNvPr id="1029" name="Picture 11" descr="TCCC Logo 091104 (C)"/>
          <p:cNvPicPr>
            <a:picLocks noChangeAspect="1" noChangeArrowheads="1"/>
          </p:cNvPicPr>
          <p:nvPr userDrawn="1"/>
        </p:nvPicPr>
        <p:blipFill>
          <a:blip r:embed="rId17" cstate="print"/>
          <a:srcRect/>
          <a:stretch>
            <a:fillRect/>
          </a:stretch>
        </p:blipFill>
        <p:spPr bwMode="auto">
          <a:xfrm>
            <a:off x="76200" y="52388"/>
            <a:ext cx="1295400" cy="12430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78" r:id="rId6"/>
    <p:sldLayoutId id="2147483677" r:id="rId7"/>
    <p:sldLayoutId id="2147483684" r:id="rId8"/>
    <p:sldLayoutId id="2147483685" r:id="rId9"/>
    <p:sldLayoutId id="2147483686" r:id="rId10"/>
    <p:sldLayoutId id="2147483687" r:id="rId11"/>
    <p:sldLayoutId id="2147483689" r:id="rId12"/>
    <p:sldLayoutId id="2147483676" r:id="rId13"/>
    <p:sldLayoutId id="2147483690" r:id="rId14"/>
    <p:sldLayoutId id="2147483691" r:id="rId15"/>
  </p:sldLayoutIdLst>
  <p:hf sldNum="0"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1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7.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3"/>
          <p:cNvSpPr>
            <a:spLocks noGrp="1" noChangeArrowheads="1"/>
          </p:cNvSpPr>
          <p:nvPr>
            <p:ph type="subTitle" idx="1"/>
          </p:nvPr>
        </p:nvSpPr>
        <p:spPr>
          <a:xfrm>
            <a:off x="1524000" y="5334000"/>
            <a:ext cx="6400800" cy="1323975"/>
          </a:xfrm>
        </p:spPr>
        <p:txBody>
          <a:bodyPr rtlCol="0">
            <a:normAutofit fontScale="92500" lnSpcReduction="20000"/>
          </a:bodyPr>
          <a:lstStyle/>
          <a:p>
            <a:pPr eaLnBrk="1" fontAlgn="auto" hangingPunct="1">
              <a:spcAft>
                <a:spcPts val="0"/>
              </a:spcAft>
              <a:buFont typeface="Arial" pitchFamily="34" charset="0"/>
              <a:buNone/>
              <a:defRPr/>
            </a:pPr>
            <a:r>
              <a:rPr lang="en-US" sz="4800" b="1" dirty="0">
                <a:ea typeface="ＭＳ Ｐゴシック"/>
                <a:cs typeface="ＭＳ Ｐゴシック"/>
              </a:rPr>
              <a:t> </a:t>
            </a:r>
            <a:r>
              <a:rPr lang="en-US" sz="4800" b="1" dirty="0">
                <a:solidFill>
                  <a:schemeClr val="tx1"/>
                </a:solidFill>
                <a:ea typeface="ＭＳ Ｐゴシック"/>
                <a:cs typeface="ＭＳ Ｐゴシック"/>
              </a:rPr>
              <a:t>Tactical Field Care 1c</a:t>
            </a:r>
          </a:p>
          <a:p>
            <a:pPr eaLnBrk="1" fontAlgn="auto" hangingPunct="1">
              <a:spcAft>
                <a:spcPts val="0"/>
              </a:spcAft>
              <a:buFont typeface="Arial" pitchFamily="34" charset="0"/>
              <a:buNone/>
              <a:defRPr/>
            </a:pPr>
            <a:r>
              <a:rPr lang="en-US" sz="4800" b="1" dirty="0">
                <a:solidFill>
                  <a:schemeClr val="tx1"/>
                </a:solidFill>
                <a:ea typeface="ＭＳ Ｐゴシック"/>
                <a:cs typeface="ＭＳ Ｐゴシック"/>
              </a:rPr>
              <a:t>Airway</a:t>
            </a:r>
          </a:p>
          <a:p>
            <a:pPr eaLnBrk="1" fontAlgn="auto" hangingPunct="1">
              <a:spcAft>
                <a:spcPts val="0"/>
              </a:spcAft>
              <a:buFont typeface="Arial" pitchFamily="34" charset="0"/>
              <a:buNone/>
              <a:defRPr/>
            </a:pPr>
            <a:endParaRPr lang="en-US" sz="4800" b="1" dirty="0">
              <a:solidFill>
                <a:schemeClr val="tx1"/>
              </a:solidFill>
              <a:ea typeface="ＭＳ Ｐゴシック"/>
              <a:cs typeface="ＭＳ Ｐゴシック"/>
            </a:endParaRPr>
          </a:p>
          <a:p>
            <a:pPr eaLnBrk="1" fontAlgn="auto" hangingPunct="1">
              <a:spcAft>
                <a:spcPts val="0"/>
              </a:spcAft>
              <a:buFont typeface="Arial" pitchFamily="34" charset="0"/>
              <a:buNone/>
              <a:defRPr/>
            </a:pPr>
            <a:endParaRPr lang="en-US" sz="4800" b="1" dirty="0">
              <a:solidFill>
                <a:schemeClr val="tx1"/>
              </a:solidFill>
              <a:ea typeface="ＭＳ Ｐゴシック"/>
              <a:cs typeface="ＭＳ Ｐゴシック"/>
            </a:endParaRPr>
          </a:p>
        </p:txBody>
      </p:sp>
      <p:sp>
        <p:nvSpPr>
          <p:cNvPr id="19458" name="Rectangle 2"/>
          <p:cNvSpPr>
            <a:spLocks noGrp="1" noChangeArrowheads="1"/>
          </p:cNvSpPr>
          <p:nvPr>
            <p:ph type="title"/>
          </p:nvPr>
        </p:nvSpPr>
        <p:spPr>
          <a:xfrm>
            <a:off x="-1" y="228600"/>
            <a:ext cx="9144000" cy="1904999"/>
          </a:xfrm>
        </p:spPr>
        <p:txBody>
          <a:bodyPr/>
          <a:lstStyle/>
          <a:p>
            <a:pPr eaLnBrk="1" hangingPunct="1"/>
            <a:r>
              <a:rPr lang="en-US" sz="3200" dirty="0">
                <a:ea typeface="ＭＳ Ｐゴシック"/>
                <a:cs typeface="ＭＳ Ｐゴシック"/>
              </a:rPr>
              <a:t>Tactical Combat Casualty Care for Medical Personnel</a:t>
            </a:r>
            <a:br>
              <a:rPr lang="en-US" sz="3200" dirty="0">
                <a:ea typeface="ＭＳ Ｐゴシック"/>
                <a:cs typeface="ＭＳ Ｐゴシック"/>
              </a:rPr>
            </a:br>
            <a:r>
              <a:rPr lang="en-US" sz="3200" dirty="0">
                <a:ea typeface="ＭＳ Ｐゴシック"/>
                <a:cs typeface="ＭＳ Ｐゴシック"/>
              </a:rPr>
              <a:t>August 2018</a:t>
            </a:r>
            <a:br>
              <a:rPr lang="en-US" sz="3200" dirty="0">
                <a:ea typeface="ＭＳ Ｐゴシック"/>
                <a:cs typeface="ＭＳ Ｐゴシック"/>
              </a:rPr>
            </a:br>
            <a:br>
              <a:rPr lang="en-US" sz="2400" dirty="0">
                <a:ea typeface="ＭＳ Ｐゴシック"/>
                <a:cs typeface="ＭＳ Ｐゴシック"/>
              </a:rPr>
            </a:br>
            <a:r>
              <a:rPr lang="en-US" sz="2400" dirty="0">
                <a:ea typeface="ＭＳ Ｐゴシック"/>
                <a:cs typeface="ＭＳ Ｐゴシック"/>
              </a:rPr>
              <a:t>(Based on TCCC-MP Guidelines 180801)</a:t>
            </a:r>
            <a:endParaRPr lang="en-US" dirty="0">
              <a:ea typeface="ＭＳ Ｐゴシック"/>
              <a:cs typeface="ＭＳ Ｐゴシック"/>
            </a:endParaRPr>
          </a:p>
        </p:txBody>
      </p:sp>
      <p:pic>
        <p:nvPicPr>
          <p:cNvPr id="19459" name="Picture 7" descr="TCCC Logo 091104 (C)"/>
          <p:cNvPicPr>
            <a:picLocks noChangeAspect="1" noChangeArrowheads="1"/>
          </p:cNvPicPr>
          <p:nvPr/>
        </p:nvPicPr>
        <p:blipFill>
          <a:blip r:embed="rId3" cstate="print"/>
          <a:srcRect/>
          <a:stretch>
            <a:fillRect/>
          </a:stretch>
        </p:blipFill>
        <p:spPr bwMode="auto">
          <a:xfrm>
            <a:off x="3276600" y="2514600"/>
            <a:ext cx="2627085" cy="256599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NPA1"/>
          <p:cNvPicPr>
            <a:picLocks noChangeAspect="1" noChangeArrowheads="1"/>
          </p:cNvPicPr>
          <p:nvPr/>
        </p:nvPicPr>
        <p:blipFill>
          <a:blip r:embed="rId3" cstate="print"/>
          <a:srcRect/>
          <a:stretch>
            <a:fillRect/>
          </a:stretch>
        </p:blipFill>
        <p:spPr bwMode="auto">
          <a:xfrm>
            <a:off x="28575" y="1724025"/>
            <a:ext cx="9144000" cy="5110163"/>
          </a:xfrm>
          <a:prstGeom prst="rect">
            <a:avLst/>
          </a:prstGeom>
          <a:noFill/>
          <a:ln w="9525">
            <a:noFill/>
            <a:miter lim="800000"/>
            <a:headEnd/>
            <a:tailEnd/>
          </a:ln>
        </p:spPr>
      </p:pic>
      <p:sp>
        <p:nvSpPr>
          <p:cNvPr id="58370" name="Rectangle 4"/>
          <p:cNvSpPr>
            <a:spLocks noGrp="1" noChangeArrowheads="1"/>
          </p:cNvSpPr>
          <p:nvPr>
            <p:ph type="title"/>
          </p:nvPr>
        </p:nvSpPr>
        <p:spPr>
          <a:xfrm>
            <a:off x="1600200" y="228600"/>
            <a:ext cx="7162800" cy="1143000"/>
          </a:xfrm>
        </p:spPr>
        <p:txBody>
          <a:bodyPr/>
          <a:lstStyle/>
          <a:p>
            <a:pPr eaLnBrk="1" hangingPunct="1"/>
            <a:r>
              <a:rPr lang="en-US" sz="3600" dirty="0">
                <a:ea typeface="ＭＳ Ｐゴシック"/>
                <a:cs typeface="ＭＳ Ｐゴシック"/>
              </a:rPr>
              <a:t>Nasopharyngeal Airway:</a:t>
            </a:r>
            <a:br>
              <a:rPr lang="en-US" sz="3600" dirty="0">
                <a:ea typeface="ＭＳ Ｐゴシック"/>
                <a:cs typeface="ＭＳ Ｐゴシック"/>
              </a:rPr>
            </a:br>
            <a:r>
              <a:rPr lang="en-US" sz="2400" dirty="0">
                <a:ea typeface="ＭＳ Ｐゴシック"/>
                <a:cs typeface="ＭＳ Ｐゴシック"/>
              </a:rPr>
              <a:t>(Note that the NPA is positioned at a 90º angle to the front plane of the face.)</a:t>
            </a:r>
          </a:p>
        </p:txBody>
      </p:sp>
    </p:spTree>
    <p:extLst>
      <p:ext uri="{BB962C8B-B14F-4D97-AF65-F5344CB8AC3E}">
        <p14:creationId xmlns:p14="http://schemas.microsoft.com/office/powerpoint/2010/main" val="249617609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Line 3"/>
          <p:cNvSpPr>
            <a:spLocks noChangeShapeType="1"/>
          </p:cNvSpPr>
          <p:nvPr/>
        </p:nvSpPr>
        <p:spPr bwMode="auto">
          <a:xfrm>
            <a:off x="5805488" y="3309938"/>
            <a:ext cx="76200" cy="0"/>
          </a:xfrm>
          <a:prstGeom prst="line">
            <a:avLst/>
          </a:prstGeom>
          <a:noFill/>
          <a:ln w="41275">
            <a:solidFill>
              <a:srgbClr val="333333"/>
            </a:solidFill>
            <a:round/>
            <a:headEnd/>
            <a:tailEnd/>
          </a:ln>
        </p:spPr>
        <p:txBody>
          <a:bodyPr/>
          <a:lstStyle/>
          <a:p>
            <a:endParaRPr lang="en-US" dirty="0"/>
          </a:p>
        </p:txBody>
      </p:sp>
      <p:pic>
        <p:nvPicPr>
          <p:cNvPr id="60418" name="Picture 11" descr="nasopharyngeal-Airway-inser"/>
          <p:cNvPicPr>
            <a:picLocks noChangeAspect="1" noChangeArrowheads="1"/>
          </p:cNvPicPr>
          <p:nvPr/>
        </p:nvPicPr>
        <p:blipFill>
          <a:blip r:embed="rId3" cstate="print"/>
          <a:srcRect/>
          <a:stretch>
            <a:fillRect/>
          </a:stretch>
        </p:blipFill>
        <p:spPr bwMode="auto">
          <a:xfrm>
            <a:off x="1528763" y="1524000"/>
            <a:ext cx="6086475" cy="4600575"/>
          </a:xfrm>
          <a:prstGeom prst="rect">
            <a:avLst/>
          </a:prstGeom>
          <a:noFill/>
          <a:ln w="25400">
            <a:solidFill>
              <a:schemeClr val="tx1"/>
            </a:solidFill>
            <a:miter lim="800000"/>
            <a:headEnd/>
            <a:tailEnd/>
          </a:ln>
        </p:spPr>
      </p:pic>
      <p:sp>
        <p:nvSpPr>
          <p:cNvPr id="60419" name="Text Box 12"/>
          <p:cNvSpPr txBox="1">
            <a:spLocks noChangeArrowheads="1"/>
          </p:cNvSpPr>
          <p:nvPr/>
        </p:nvSpPr>
        <p:spPr bwMode="auto">
          <a:xfrm>
            <a:off x="1066800" y="6172200"/>
            <a:ext cx="7034213" cy="1066800"/>
          </a:xfrm>
          <a:prstGeom prst="rect">
            <a:avLst/>
          </a:prstGeom>
          <a:noFill/>
          <a:ln w="9525">
            <a:noFill/>
            <a:miter lim="800000"/>
            <a:headEnd/>
            <a:tailEnd/>
          </a:ln>
        </p:spPr>
        <p:txBody>
          <a:bodyPr wrap="none">
            <a:spAutoFit/>
          </a:bodyPr>
          <a:lstStyle/>
          <a:p>
            <a:r>
              <a:rPr lang="en-US" sz="3200" b="1" dirty="0"/>
              <a:t>What’s wrong with this NPA insertion?</a:t>
            </a:r>
            <a:br>
              <a:rPr lang="en-US" sz="3200" dirty="0"/>
            </a:br>
            <a:endParaRPr lang="en-US" sz="3200" dirty="0"/>
          </a:p>
        </p:txBody>
      </p:sp>
      <p:sp>
        <p:nvSpPr>
          <p:cNvPr id="60420" name="Rectangle 4"/>
          <p:cNvSpPr>
            <a:spLocks noGrp="1" noChangeArrowheads="1"/>
          </p:cNvSpPr>
          <p:nvPr>
            <p:ph type="title"/>
          </p:nvPr>
        </p:nvSpPr>
        <p:spPr>
          <a:xfrm>
            <a:off x="1524000" y="0"/>
            <a:ext cx="7162800" cy="1143000"/>
          </a:xfrm>
        </p:spPr>
        <p:txBody>
          <a:bodyPr/>
          <a:lstStyle/>
          <a:p>
            <a:pPr eaLnBrk="1" hangingPunct="1"/>
            <a:r>
              <a:rPr lang="en-US" sz="4400" dirty="0">
                <a:ea typeface="ＭＳ Ｐゴシック"/>
                <a:cs typeface="ＭＳ Ｐゴシック"/>
              </a:rPr>
              <a:t>Nasopharyngeal Airway</a:t>
            </a:r>
          </a:p>
        </p:txBody>
      </p:sp>
    </p:spTree>
    <p:extLst>
      <p:ext uri="{BB962C8B-B14F-4D97-AF65-F5344CB8AC3E}">
        <p14:creationId xmlns:p14="http://schemas.microsoft.com/office/powerpoint/2010/main" val="151235810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noChangeArrowheads="1"/>
          </p:cNvSpPr>
          <p:nvPr>
            <p:ph type="title"/>
          </p:nvPr>
        </p:nvSpPr>
        <p:spPr>
          <a:xfrm>
            <a:off x="1524000" y="228600"/>
            <a:ext cx="7162800" cy="1143000"/>
          </a:xfrm>
        </p:spPr>
        <p:txBody>
          <a:bodyPr/>
          <a:lstStyle/>
          <a:p>
            <a:pPr eaLnBrk="1" hangingPunct="1"/>
            <a:r>
              <a:rPr lang="en-US" sz="4400" dirty="0">
                <a:ea typeface="ＭＳ Ｐゴシック"/>
                <a:cs typeface="ＭＳ Ｐゴシック"/>
              </a:rPr>
              <a:t>Nasopharyngeal Airway</a:t>
            </a:r>
            <a:br>
              <a:rPr lang="en-US" sz="4400" dirty="0">
                <a:ea typeface="ＭＳ Ｐゴシック"/>
                <a:cs typeface="ＭＳ Ｐゴシック"/>
              </a:rPr>
            </a:br>
            <a:r>
              <a:rPr lang="en-US" sz="4400" dirty="0">
                <a:ea typeface="ＭＳ Ｐゴシック"/>
                <a:cs typeface="ＭＳ Ｐゴシック"/>
              </a:rPr>
              <a:t>Insertion</a:t>
            </a:r>
          </a:p>
        </p:txBody>
      </p:sp>
      <p:pic>
        <p:nvPicPr>
          <p:cNvPr id="4" name="3 TFC 1c  Video 2 - DM - Nasopharyngeal Airway Insertion">
            <a:hlinkClick r:id="" action="ppaction://media"/>
            <a:extLst>
              <a:ext uri="{FF2B5EF4-FFF2-40B4-BE49-F238E27FC236}">
                <a16:creationId xmlns:a16="http://schemas.microsoft.com/office/drawing/2014/main" id="{2DFD51AE-75A3-45CD-AF3A-2E177FF142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0100" y="1905000"/>
            <a:ext cx="7543800" cy="4243388"/>
          </a:xfrm>
          <a:prstGeom prst="rect">
            <a:avLst/>
          </a:prstGeom>
        </p:spPr>
      </p:pic>
    </p:spTree>
    <p:extLst>
      <p:ext uri="{BB962C8B-B14F-4D97-AF65-F5344CB8AC3E}">
        <p14:creationId xmlns:p14="http://schemas.microsoft.com/office/powerpoint/2010/main" val="3096978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a:xfrm>
            <a:off x="2057400" y="76200"/>
            <a:ext cx="5943600" cy="1143000"/>
          </a:xfrm>
        </p:spPr>
        <p:txBody>
          <a:bodyPr/>
          <a:lstStyle/>
          <a:p>
            <a:pPr eaLnBrk="1" hangingPunct="1"/>
            <a:r>
              <a:rPr lang="en-US" sz="4800" dirty="0">
                <a:ea typeface="ＭＳ Ｐゴシック"/>
                <a:cs typeface="ＭＳ Ｐゴシック"/>
              </a:rPr>
              <a:t>Recovery Position</a:t>
            </a:r>
          </a:p>
        </p:txBody>
      </p:sp>
      <p:sp>
        <p:nvSpPr>
          <p:cNvPr id="64514" name="Rectangle 3"/>
          <p:cNvSpPr>
            <a:spLocks noGrp="1" noChangeArrowheads="1"/>
          </p:cNvSpPr>
          <p:nvPr>
            <p:ph idx="1"/>
          </p:nvPr>
        </p:nvSpPr>
        <p:spPr>
          <a:xfrm>
            <a:off x="609600" y="2286000"/>
            <a:ext cx="8305800" cy="1752600"/>
          </a:xfrm>
        </p:spPr>
        <p:txBody>
          <a:bodyPr/>
          <a:lstStyle/>
          <a:p>
            <a:pPr eaLnBrk="1" hangingPunct="1">
              <a:buFont typeface="Wingdings" pitchFamily="2" charset="2"/>
              <a:buNone/>
            </a:pPr>
            <a:r>
              <a:rPr lang="en-US" b="1" dirty="0">
                <a:ea typeface="ＭＳ Ｐゴシック"/>
                <a:cs typeface="ＭＳ Ｐゴシック"/>
              </a:rPr>
              <a:t>Place unconscious casualties in the recovery position after the airway has been opened. </a:t>
            </a:r>
          </a:p>
          <a:p>
            <a:pPr eaLnBrk="1" hangingPunct="1">
              <a:buFont typeface="Wingdings" pitchFamily="2" charset="2"/>
              <a:buNone/>
            </a:pPr>
            <a:endParaRPr lang="en-US" dirty="0">
              <a:ea typeface="ＭＳ Ｐゴシック"/>
              <a:cs typeface="ＭＳ Ｐゴシック"/>
            </a:endParaRPr>
          </a:p>
        </p:txBody>
      </p:sp>
      <p:pic>
        <p:nvPicPr>
          <p:cNvPr id="64515" name="Picture 4" descr="recovery position"/>
          <p:cNvPicPr>
            <a:picLocks noChangeAspect="1" noChangeArrowheads="1"/>
          </p:cNvPicPr>
          <p:nvPr/>
        </p:nvPicPr>
        <p:blipFill>
          <a:blip r:embed="rId3" cstate="print">
            <a:lum bright="18000" contrast="42000"/>
          </a:blip>
          <a:srcRect/>
          <a:stretch>
            <a:fillRect/>
          </a:stretch>
        </p:blipFill>
        <p:spPr bwMode="auto">
          <a:xfrm>
            <a:off x="0" y="4564063"/>
            <a:ext cx="9144000" cy="2293937"/>
          </a:xfrm>
          <a:prstGeom prst="rect">
            <a:avLst/>
          </a:prstGeom>
          <a:noFill/>
          <a:ln w="25400">
            <a:solidFill>
              <a:schemeClr val="tx1"/>
            </a:solidFill>
            <a:miter lim="800000"/>
            <a:headEnd/>
            <a:tailEnd/>
          </a:ln>
        </p:spPr>
      </p:pic>
    </p:spTree>
    <p:extLst>
      <p:ext uri="{BB962C8B-B14F-4D97-AF65-F5344CB8AC3E}">
        <p14:creationId xmlns:p14="http://schemas.microsoft.com/office/powerpoint/2010/main" val="432969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a:xfrm>
            <a:off x="1219200" y="152400"/>
            <a:ext cx="7620000" cy="1143000"/>
          </a:xfrm>
        </p:spPr>
        <p:txBody>
          <a:bodyPr/>
          <a:lstStyle/>
          <a:p>
            <a:pPr eaLnBrk="1" hangingPunct="1"/>
            <a:r>
              <a:rPr lang="en-US" sz="4400" dirty="0">
                <a:ea typeface="ＭＳ Ｐゴシック"/>
                <a:cs typeface="ＭＳ Ｐゴシック"/>
              </a:rPr>
              <a:t>Tactical Field Care </a:t>
            </a:r>
            <a:br>
              <a:rPr lang="en-US" sz="4400" dirty="0">
                <a:ea typeface="ＭＳ Ｐゴシック"/>
                <a:cs typeface="ＭＳ Ｐゴシック"/>
              </a:rPr>
            </a:br>
            <a:r>
              <a:rPr lang="en-US" sz="4400" dirty="0">
                <a:ea typeface="ＭＳ Ｐゴシック"/>
                <a:cs typeface="ＭＳ Ｐゴシック"/>
              </a:rPr>
              <a:t>Guidelines</a:t>
            </a:r>
          </a:p>
        </p:txBody>
      </p:sp>
      <p:sp>
        <p:nvSpPr>
          <p:cNvPr id="25603" name="Rectangle 3"/>
          <p:cNvSpPr>
            <a:spLocks noGrp="1" noChangeArrowheads="1"/>
          </p:cNvSpPr>
          <p:nvPr>
            <p:ph idx="1"/>
          </p:nvPr>
        </p:nvSpPr>
        <p:spPr>
          <a:xfrm>
            <a:off x="304800" y="1524000"/>
            <a:ext cx="8534400" cy="4648200"/>
          </a:xfrm>
        </p:spPr>
        <p:txBody>
          <a:bodyPr/>
          <a:lstStyle/>
          <a:p>
            <a:pPr>
              <a:buNone/>
            </a:pPr>
            <a:r>
              <a:rPr lang="en-US" sz="2600" b="1" dirty="0"/>
              <a:t>4. Airway Management (continued)</a:t>
            </a:r>
          </a:p>
          <a:p>
            <a:pPr marL="574675" indent="-280988">
              <a:buNone/>
            </a:pPr>
            <a:r>
              <a:rPr lang="en-US" sz="2600" b="1" dirty="0"/>
              <a:t>c. Casualty with airway obstruction or impending airway obstruction:</a:t>
            </a:r>
          </a:p>
          <a:p>
            <a:pPr marL="855663" indent="-228600">
              <a:buNone/>
            </a:pPr>
            <a:r>
              <a:rPr lang="en-US" sz="2600" b="1" dirty="0"/>
              <a:t>- </a:t>
            </a:r>
            <a:r>
              <a:rPr lang="en-US" sz="2400" b="1" dirty="0"/>
              <a:t>Allow a conscious casualty to assume any position that best protects the airway, to include sitting up</a:t>
            </a:r>
          </a:p>
          <a:p>
            <a:pPr marL="855663" indent="-228600">
              <a:buNone/>
            </a:pPr>
            <a:r>
              <a:rPr lang="en-US" sz="2400" b="1" dirty="0"/>
              <a:t>- Use a chin lift or jaw thrust maneuver</a:t>
            </a:r>
          </a:p>
          <a:p>
            <a:pPr marL="855663" indent="-228600">
              <a:buNone/>
            </a:pPr>
            <a:r>
              <a:rPr lang="en-US" sz="2400" b="1" dirty="0"/>
              <a:t>- </a:t>
            </a:r>
            <a:r>
              <a:rPr lang="en-US" sz="2400" b="1" dirty="0">
                <a:solidFill>
                  <a:srgbClr val="FF0000"/>
                </a:solidFill>
              </a:rPr>
              <a:t>Use suction if available and appropriate</a:t>
            </a:r>
          </a:p>
          <a:p>
            <a:pPr marL="855663" indent="-228600">
              <a:buNone/>
            </a:pPr>
            <a:r>
              <a:rPr lang="en-US" sz="2400" b="1" dirty="0"/>
              <a:t>- Nasopharyngeal airway </a:t>
            </a:r>
            <a:r>
              <a:rPr lang="en-US" sz="2400" b="1" dirty="0">
                <a:solidFill>
                  <a:srgbClr val="FF0000"/>
                </a:solidFill>
              </a:rPr>
              <a:t>or</a:t>
            </a:r>
          </a:p>
          <a:p>
            <a:pPr marL="855663" indent="-228600">
              <a:buNone/>
            </a:pPr>
            <a:r>
              <a:rPr lang="en-US" sz="2400" b="1" dirty="0"/>
              <a:t>- </a:t>
            </a:r>
            <a:r>
              <a:rPr lang="en-US" sz="2400" b="1" dirty="0">
                <a:solidFill>
                  <a:srgbClr val="FF0000"/>
                </a:solidFill>
              </a:rPr>
              <a:t>Extraglottic airway (if the casualty is unconscious)</a:t>
            </a:r>
          </a:p>
          <a:p>
            <a:pPr marL="855663" indent="-228600">
              <a:buNone/>
            </a:pPr>
            <a:r>
              <a:rPr lang="en-US" sz="2400" b="1" dirty="0"/>
              <a:t>- Place an unconscious casualty in the recovery position</a:t>
            </a:r>
          </a:p>
        </p:txBody>
      </p:sp>
      <p:sp>
        <p:nvSpPr>
          <p:cNvPr id="4" name="TextBox 3"/>
          <p:cNvSpPr txBox="1"/>
          <p:nvPr/>
        </p:nvSpPr>
        <p:spPr>
          <a:xfrm>
            <a:off x="304800" y="6172200"/>
            <a:ext cx="4108817" cy="523220"/>
          </a:xfrm>
          <a:prstGeom prst="rect">
            <a:avLst/>
          </a:prstGeom>
          <a:noFill/>
        </p:spPr>
        <p:txBody>
          <a:bodyPr wrap="none" rtlCol="0">
            <a:spAutoFit/>
          </a:bodyPr>
          <a:lstStyle/>
          <a:p>
            <a:r>
              <a:rPr lang="en-US" b="1" i="1" dirty="0"/>
              <a:t> * New material in </a:t>
            </a:r>
            <a:r>
              <a:rPr lang="en-US" b="1" i="1" dirty="0">
                <a:solidFill>
                  <a:srgbClr val="FF0000"/>
                </a:solidFill>
              </a:rPr>
              <a:t>red text</a:t>
            </a:r>
          </a:p>
        </p:txBody>
      </p:sp>
    </p:spTree>
    <p:extLst>
      <p:ext uri="{BB962C8B-B14F-4D97-AF65-F5344CB8AC3E}">
        <p14:creationId xmlns:p14="http://schemas.microsoft.com/office/powerpoint/2010/main" val="60323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rhee face"/>
          <p:cNvPicPr>
            <a:picLocks noChangeAspect="1" noChangeArrowheads="1"/>
          </p:cNvPicPr>
          <p:nvPr/>
        </p:nvPicPr>
        <p:blipFill>
          <a:blip r:embed="rId3" cstate="print"/>
          <a:srcRect/>
          <a:stretch>
            <a:fillRect/>
          </a:stretch>
        </p:blipFill>
        <p:spPr bwMode="auto">
          <a:xfrm>
            <a:off x="3332956" y="1518096"/>
            <a:ext cx="2554287" cy="3503612"/>
          </a:xfrm>
          <a:prstGeom prst="rect">
            <a:avLst/>
          </a:prstGeom>
          <a:noFill/>
          <a:ln w="25400">
            <a:solidFill>
              <a:schemeClr val="tx1"/>
            </a:solidFill>
            <a:miter lim="800000"/>
            <a:headEnd/>
            <a:tailEnd/>
          </a:ln>
        </p:spPr>
      </p:pic>
      <p:sp>
        <p:nvSpPr>
          <p:cNvPr id="62466" name="Rectangle 3"/>
          <p:cNvSpPr>
            <a:spLocks noGrp="1" noChangeArrowheads="1"/>
          </p:cNvSpPr>
          <p:nvPr>
            <p:ph type="title"/>
          </p:nvPr>
        </p:nvSpPr>
        <p:spPr>
          <a:xfrm>
            <a:off x="1600200" y="76200"/>
            <a:ext cx="7010400" cy="1143000"/>
          </a:xfrm>
        </p:spPr>
        <p:txBody>
          <a:bodyPr/>
          <a:lstStyle/>
          <a:p>
            <a:pPr eaLnBrk="1" hangingPunct="1"/>
            <a:r>
              <a:rPr lang="en-US" sz="4800" dirty="0">
                <a:ea typeface="ＭＳ Ｐゴシック"/>
                <a:cs typeface="ＭＳ Ｐゴシック"/>
              </a:rPr>
              <a:t>Maxillofacial Trauma</a:t>
            </a:r>
          </a:p>
        </p:txBody>
      </p:sp>
      <p:sp>
        <p:nvSpPr>
          <p:cNvPr id="62467" name="Text Box 4"/>
          <p:cNvSpPr txBox="1">
            <a:spLocks noChangeArrowheads="1"/>
          </p:cNvSpPr>
          <p:nvPr/>
        </p:nvSpPr>
        <p:spPr bwMode="auto">
          <a:xfrm>
            <a:off x="152400" y="5320605"/>
            <a:ext cx="8915400" cy="1384995"/>
          </a:xfrm>
          <a:prstGeom prst="rect">
            <a:avLst/>
          </a:prstGeom>
          <a:noFill/>
          <a:ln w="9525">
            <a:noFill/>
            <a:miter lim="800000"/>
            <a:headEnd/>
            <a:tailEnd/>
          </a:ln>
        </p:spPr>
        <p:txBody>
          <a:bodyPr>
            <a:spAutoFit/>
          </a:bodyPr>
          <a:lstStyle/>
          <a:p>
            <a:pPr marL="174625" indent="-174625">
              <a:buFontTx/>
              <a:buChar char="•"/>
            </a:pPr>
            <a:r>
              <a:rPr lang="en-US" sz="2800" b="1" dirty="0"/>
              <a:t>Casualties with severe facial injuries can often protect their own airway by sitting up and leaning forward.</a:t>
            </a:r>
          </a:p>
          <a:p>
            <a:pPr>
              <a:buFontTx/>
              <a:buChar char="•"/>
            </a:pPr>
            <a:r>
              <a:rPr lang="en-US" sz="2800" b="1" dirty="0"/>
              <a:t> Let them do it if they can!</a:t>
            </a:r>
          </a:p>
        </p:txBody>
      </p:sp>
    </p:spTree>
    <p:extLst>
      <p:ext uri="{BB962C8B-B14F-4D97-AF65-F5344CB8AC3E}">
        <p14:creationId xmlns:p14="http://schemas.microsoft.com/office/powerpoint/2010/main" val="1908097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a:xfrm>
            <a:off x="1066800" y="152400"/>
            <a:ext cx="7620000" cy="1143000"/>
          </a:xfrm>
        </p:spPr>
        <p:txBody>
          <a:bodyPr/>
          <a:lstStyle/>
          <a:p>
            <a:pPr eaLnBrk="1" hangingPunct="1"/>
            <a:r>
              <a:rPr lang="en-US" sz="4400" dirty="0">
                <a:ea typeface="ＭＳ Ｐゴシック"/>
                <a:cs typeface="ＭＳ Ｐゴシック"/>
              </a:rPr>
              <a:t>Tactical Field Care </a:t>
            </a:r>
            <a:br>
              <a:rPr lang="en-US" sz="4400" dirty="0">
                <a:ea typeface="ＭＳ Ｐゴシック"/>
                <a:cs typeface="ＭＳ Ｐゴシック"/>
              </a:rPr>
            </a:br>
            <a:r>
              <a:rPr lang="en-US" sz="4400" dirty="0">
                <a:ea typeface="ＭＳ Ｐゴシック"/>
                <a:cs typeface="ＭＳ Ｐゴシック"/>
              </a:rPr>
              <a:t>Guidelines</a:t>
            </a:r>
          </a:p>
        </p:txBody>
      </p:sp>
      <p:sp>
        <p:nvSpPr>
          <p:cNvPr id="25603" name="Rectangle 3"/>
          <p:cNvSpPr>
            <a:spLocks noGrp="1" noChangeArrowheads="1"/>
          </p:cNvSpPr>
          <p:nvPr>
            <p:ph idx="1"/>
          </p:nvPr>
        </p:nvSpPr>
        <p:spPr>
          <a:xfrm>
            <a:off x="304800" y="1676400"/>
            <a:ext cx="8534400" cy="4800600"/>
          </a:xfrm>
        </p:spPr>
        <p:txBody>
          <a:bodyPr/>
          <a:lstStyle/>
          <a:p>
            <a:pPr>
              <a:buNone/>
            </a:pPr>
            <a:r>
              <a:rPr lang="en-US" sz="2000" b="1" dirty="0"/>
              <a:t>Notes:</a:t>
            </a:r>
          </a:p>
          <a:p>
            <a:pPr>
              <a:buNone/>
            </a:pPr>
            <a:r>
              <a:rPr lang="en-US" sz="2000" b="1" dirty="0">
                <a:solidFill>
                  <a:srgbClr val="FF0000"/>
                </a:solidFill>
              </a:rPr>
              <a:t>* The </a:t>
            </a:r>
            <a:r>
              <a:rPr lang="en-US" sz="2000" b="1" u="sng" dirty="0">
                <a:solidFill>
                  <a:srgbClr val="FF0000"/>
                </a:solidFill>
              </a:rPr>
              <a:t>i-gel</a:t>
            </a:r>
            <a:r>
              <a:rPr lang="en-US" sz="2000" b="1" dirty="0">
                <a:solidFill>
                  <a:srgbClr val="FF0000"/>
                </a:solidFill>
              </a:rPr>
              <a:t> is the preferred extraglottic airway because its gel-filled cuff makes it simpler to use and avoids the need for cuff inflation and monitoring. If an extraglottic airway with an air-filled cuff is used, the cuff pressure must be monitored to avoid overpressurization, especially during TACEVAC on an aircraft with the accompanying pressure changes.</a:t>
            </a:r>
          </a:p>
          <a:p>
            <a:pPr>
              <a:buNone/>
            </a:pPr>
            <a:endParaRPr lang="en-US" sz="2000" b="1" dirty="0">
              <a:solidFill>
                <a:srgbClr val="FF0000"/>
              </a:solidFill>
            </a:endParaRPr>
          </a:p>
          <a:p>
            <a:pPr>
              <a:buNone/>
            </a:pPr>
            <a:r>
              <a:rPr lang="en-US" sz="2000" b="1" dirty="0">
                <a:solidFill>
                  <a:srgbClr val="FF0000"/>
                </a:solidFill>
              </a:rPr>
              <a:t>*Extraglottic airways will not be tolerated by a casualty who is not deeply unconscious. If an unconscious casualty without direct airway trauma needs an airway intervention, but does not tolerate an extraglottic airway, consider the use of a nasopharyngeal airway.</a:t>
            </a:r>
          </a:p>
        </p:txBody>
      </p:sp>
      <p:sp>
        <p:nvSpPr>
          <p:cNvPr id="4" name="TextBox 3"/>
          <p:cNvSpPr txBox="1"/>
          <p:nvPr/>
        </p:nvSpPr>
        <p:spPr>
          <a:xfrm>
            <a:off x="304800" y="6284893"/>
            <a:ext cx="4108817" cy="954107"/>
          </a:xfrm>
          <a:prstGeom prst="rect">
            <a:avLst/>
          </a:prstGeom>
          <a:noFill/>
        </p:spPr>
        <p:txBody>
          <a:bodyPr wrap="none" rtlCol="0">
            <a:spAutoFit/>
          </a:bodyPr>
          <a:lstStyle/>
          <a:p>
            <a:r>
              <a:rPr lang="en-US" b="1" i="1" dirty="0"/>
              <a:t> * New material in </a:t>
            </a:r>
            <a:r>
              <a:rPr lang="en-US" b="1" i="1" dirty="0">
                <a:solidFill>
                  <a:srgbClr val="FF0000"/>
                </a:solidFill>
              </a:rPr>
              <a:t>red text</a:t>
            </a:r>
          </a:p>
          <a:p>
            <a:endParaRPr lang="en-US" dirty="0"/>
          </a:p>
        </p:txBody>
      </p:sp>
    </p:spTree>
    <p:extLst>
      <p:ext uri="{BB962C8B-B14F-4D97-AF65-F5344CB8AC3E}">
        <p14:creationId xmlns:p14="http://schemas.microsoft.com/office/powerpoint/2010/main" val="60323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6781800" cy="1143000"/>
          </a:xfrm>
        </p:spPr>
        <p:txBody>
          <a:bodyPr/>
          <a:lstStyle/>
          <a:p>
            <a:r>
              <a:rPr lang="en-US" sz="4400" dirty="0"/>
              <a:t>The i-gel</a:t>
            </a:r>
            <a:r>
              <a:rPr lang="en-US" sz="4400" baseline="30000" dirty="0"/>
              <a:t>®</a:t>
            </a:r>
            <a:r>
              <a:rPr lang="en-US" sz="4400" dirty="0"/>
              <a:t> Extraglottic Airway</a:t>
            </a:r>
          </a:p>
        </p:txBody>
      </p:sp>
      <p:pic>
        <p:nvPicPr>
          <p:cNvPr id="7" name="3 TFC 1c  Video 3 - DM - i-gel Extraglottic Airway">
            <a:hlinkClick r:id="" action="ppaction://media"/>
            <a:extLst>
              <a:ext uri="{FF2B5EF4-FFF2-40B4-BE49-F238E27FC236}">
                <a16:creationId xmlns:a16="http://schemas.microsoft.com/office/drawing/2014/main" id="{77560C1F-3DD6-45D5-841B-9437B7FBD20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1200" y="1905000"/>
            <a:ext cx="7721600" cy="4343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a:xfrm>
            <a:off x="1066800" y="152400"/>
            <a:ext cx="7620000" cy="1143000"/>
          </a:xfrm>
        </p:spPr>
        <p:txBody>
          <a:bodyPr/>
          <a:lstStyle/>
          <a:p>
            <a:pPr eaLnBrk="1" hangingPunct="1"/>
            <a:r>
              <a:rPr lang="en-US" sz="4400" dirty="0">
                <a:ea typeface="ＭＳ Ｐゴシック"/>
                <a:cs typeface="ＭＳ Ｐゴシック"/>
              </a:rPr>
              <a:t>Tactical Field Care </a:t>
            </a:r>
            <a:br>
              <a:rPr lang="en-US" sz="4400" dirty="0">
                <a:ea typeface="ＭＳ Ｐゴシック"/>
                <a:cs typeface="ＭＳ Ｐゴシック"/>
              </a:rPr>
            </a:br>
            <a:r>
              <a:rPr lang="en-US" sz="4400" dirty="0">
                <a:ea typeface="ＭＳ Ｐゴシック"/>
                <a:cs typeface="ＭＳ Ｐゴシック"/>
              </a:rPr>
              <a:t>Guidelines</a:t>
            </a:r>
          </a:p>
        </p:txBody>
      </p:sp>
      <p:sp>
        <p:nvSpPr>
          <p:cNvPr id="25603" name="Rectangle 3"/>
          <p:cNvSpPr>
            <a:spLocks noGrp="1" noChangeArrowheads="1"/>
          </p:cNvSpPr>
          <p:nvPr>
            <p:ph idx="1"/>
          </p:nvPr>
        </p:nvSpPr>
        <p:spPr>
          <a:xfrm>
            <a:off x="152400" y="1828800"/>
            <a:ext cx="8534400" cy="4191000"/>
          </a:xfrm>
        </p:spPr>
        <p:txBody>
          <a:bodyPr/>
          <a:lstStyle/>
          <a:p>
            <a:pPr>
              <a:buNone/>
            </a:pPr>
            <a:r>
              <a:rPr lang="en-US" sz="2400" b="1" dirty="0"/>
              <a:t>Notes:</a:t>
            </a:r>
          </a:p>
          <a:p>
            <a:pPr>
              <a:buNone/>
            </a:pPr>
            <a:r>
              <a:rPr lang="en-US" sz="2400" b="1" dirty="0">
                <a:solidFill>
                  <a:srgbClr val="FF0000"/>
                </a:solidFill>
              </a:rPr>
              <a:t>* For casualties with trauma to the face and mouth, or facial burns with suspected inhalation injury, nasopharyngeal airways and extraglottic airways may not suffice and a surgical cricothyroidotomy may be required.</a:t>
            </a:r>
          </a:p>
          <a:p>
            <a:endParaRPr lang="en-US" sz="2400" b="1" dirty="0">
              <a:solidFill>
                <a:srgbClr val="FF0000"/>
              </a:solidFill>
            </a:endParaRPr>
          </a:p>
          <a:p>
            <a:pPr>
              <a:buNone/>
            </a:pPr>
            <a:r>
              <a:rPr lang="en-US" sz="2400" b="1" dirty="0">
                <a:solidFill>
                  <a:srgbClr val="FF0000"/>
                </a:solidFill>
              </a:rPr>
              <a:t>* Surgical cricothyroidotomies should not be performed on unconscious casualties who have no direct airway trauma unless use of a nasopharyngeal airway and/or an extraglottic airway have been unsuccessful in opening the airway.</a:t>
            </a:r>
          </a:p>
        </p:txBody>
      </p:sp>
      <p:sp>
        <p:nvSpPr>
          <p:cNvPr id="4" name="TextBox 3"/>
          <p:cNvSpPr txBox="1"/>
          <p:nvPr/>
        </p:nvSpPr>
        <p:spPr>
          <a:xfrm>
            <a:off x="304800" y="6284893"/>
            <a:ext cx="4108817" cy="523220"/>
          </a:xfrm>
          <a:prstGeom prst="rect">
            <a:avLst/>
          </a:prstGeom>
          <a:noFill/>
        </p:spPr>
        <p:txBody>
          <a:bodyPr wrap="none" rtlCol="0">
            <a:spAutoFit/>
          </a:bodyPr>
          <a:lstStyle/>
          <a:p>
            <a:r>
              <a:rPr lang="en-US" b="1" i="1" dirty="0"/>
              <a:t> * New material in </a:t>
            </a:r>
            <a:r>
              <a:rPr lang="en-US" b="1" i="1" dirty="0">
                <a:solidFill>
                  <a:srgbClr val="FF0000"/>
                </a:solidFill>
              </a:rPr>
              <a:t>red text</a:t>
            </a:r>
          </a:p>
        </p:txBody>
      </p:sp>
    </p:spTree>
    <p:extLst>
      <p:ext uri="{BB962C8B-B14F-4D97-AF65-F5344CB8AC3E}">
        <p14:creationId xmlns:p14="http://schemas.microsoft.com/office/powerpoint/2010/main" val="60323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00200"/>
            <a:ext cx="8229600" cy="5562600"/>
          </a:xfrm>
        </p:spPr>
        <p:txBody>
          <a:bodyPr/>
          <a:lstStyle/>
          <a:p>
            <a:pPr marL="0" indent="0">
              <a:buNone/>
            </a:pPr>
            <a:r>
              <a:rPr lang="en-US" sz="2800" b="1" dirty="0"/>
              <a:t>4. Airway Management (continued</a:t>
            </a:r>
          </a:p>
          <a:p>
            <a:pPr marL="565150" indent="-225425">
              <a:buNone/>
            </a:pPr>
            <a:r>
              <a:rPr lang="en-US" sz="2400" b="1" dirty="0"/>
              <a:t>c. If the previous measures are unsuccessful, perform a surgical cricothyroidotomy using one of the following:</a:t>
            </a:r>
          </a:p>
          <a:p>
            <a:pPr marL="565150" indent="-225425">
              <a:buNone/>
            </a:pPr>
            <a:r>
              <a:rPr lang="en-US" sz="2400" b="1" dirty="0"/>
              <a:t>    - Cric-Key technique (preferred option)</a:t>
            </a:r>
          </a:p>
          <a:p>
            <a:pPr marL="798513" indent="-233363">
              <a:buNone/>
            </a:pPr>
            <a:r>
              <a:rPr lang="en-US" sz="2400" b="1" dirty="0">
                <a:solidFill>
                  <a:srgbClr val="000000"/>
                </a:solidFill>
              </a:rPr>
              <a:t> - </a:t>
            </a:r>
            <a:r>
              <a:rPr lang="en-US" sz="2400" b="1" dirty="0"/>
              <a:t>Bougie-aided open surgical technique using a flanged and cuffed airway cannula of less than 10 mm outer diameter, 6-7 mm internal diameter, and 5-8 cm of intratracheal length </a:t>
            </a:r>
          </a:p>
          <a:p>
            <a:pPr marL="798513" indent="-233363">
              <a:buNone/>
            </a:pPr>
            <a:r>
              <a:rPr lang="en-US" sz="2400" b="1" dirty="0">
                <a:solidFill>
                  <a:srgbClr val="000000"/>
                </a:solidFill>
              </a:rPr>
              <a:t> - </a:t>
            </a:r>
            <a:r>
              <a:rPr lang="en-US" sz="2400" b="1" dirty="0"/>
              <a:t>Standard open surgical technique using a flanged and cuffed airway cannula of less than 10mm outer diameter, 6-7 mm internal diameter, and 5-8 cm of intratracheal length (least desirable option)     </a:t>
            </a:r>
          </a:p>
          <a:p>
            <a:pPr marL="623888" indent="-101600">
              <a:buNone/>
            </a:pPr>
            <a:r>
              <a:rPr lang="en-US" sz="2400" b="1" dirty="0">
                <a:solidFill>
                  <a:srgbClr val="000000"/>
                </a:solidFill>
              </a:rPr>
              <a:t>  - </a:t>
            </a:r>
            <a:r>
              <a:rPr lang="en-US" sz="2400" b="1" dirty="0"/>
              <a:t>Use lidocaine if the casualty is conscious.</a:t>
            </a:r>
          </a:p>
          <a:p>
            <a:pPr marL="623888" indent="-276225">
              <a:buNone/>
            </a:pPr>
            <a:endParaRPr lang="en-US" sz="2400" b="1" dirty="0"/>
          </a:p>
        </p:txBody>
      </p:sp>
      <p:sp>
        <p:nvSpPr>
          <p:cNvPr id="4" name="Rectangle 2"/>
          <p:cNvSpPr>
            <a:spLocks noGrp="1" noChangeArrowheads="1"/>
          </p:cNvSpPr>
          <p:nvPr>
            <p:ph type="title"/>
          </p:nvPr>
        </p:nvSpPr>
        <p:spPr>
          <a:xfrm>
            <a:off x="1295400" y="152400"/>
            <a:ext cx="7620000" cy="1143000"/>
          </a:xfrm>
        </p:spPr>
        <p:txBody>
          <a:bodyPr/>
          <a:lstStyle/>
          <a:p>
            <a:pPr eaLnBrk="1" hangingPunct="1"/>
            <a:r>
              <a:rPr lang="en-US" sz="4400" dirty="0">
                <a:ea typeface="ＭＳ Ｐゴシック"/>
                <a:cs typeface="ＭＳ Ｐゴシック"/>
              </a:rPr>
              <a:t>Tactical Field Care </a:t>
            </a:r>
            <a:br>
              <a:rPr lang="en-US" sz="4400" dirty="0">
                <a:ea typeface="ＭＳ Ｐゴシック"/>
                <a:cs typeface="ＭＳ Ｐゴシック"/>
              </a:rPr>
            </a:br>
            <a:r>
              <a:rPr lang="en-US" sz="4400" dirty="0">
                <a:ea typeface="ＭＳ Ｐゴシック"/>
                <a:cs typeface="ＭＳ Ｐゴシック"/>
              </a:rPr>
              <a:t>Guidelines</a:t>
            </a:r>
          </a:p>
        </p:txBody>
      </p:sp>
    </p:spTree>
    <p:extLst>
      <p:ext uri="{BB962C8B-B14F-4D97-AF65-F5344CB8AC3E}">
        <p14:creationId xmlns:p14="http://schemas.microsoft.com/office/powerpoint/2010/main" val="3932556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50317 MR JB2 DUSTOFF UH 60 and C130.JPG"/>
          <p:cNvPicPr>
            <a:picLocks noChangeAspect="1"/>
          </p:cNvPicPr>
          <p:nvPr/>
        </p:nvPicPr>
        <p:blipFill>
          <a:blip r:embed="rId3" cstate="print"/>
          <a:srcRect r="9813"/>
          <a:stretch>
            <a:fillRect/>
          </a:stretch>
        </p:blipFill>
        <p:spPr>
          <a:xfrm>
            <a:off x="-1" y="-113270"/>
            <a:ext cx="9144001" cy="6971270"/>
          </a:xfrm>
          <a:prstGeom prst="rect">
            <a:avLst/>
          </a:prstGeom>
        </p:spPr>
      </p:pic>
      <p:sp>
        <p:nvSpPr>
          <p:cNvPr id="5" name="Content Placeholder 2"/>
          <p:cNvSpPr>
            <a:spLocks noGrp="1"/>
          </p:cNvSpPr>
          <p:nvPr>
            <p:ph idx="1"/>
          </p:nvPr>
        </p:nvSpPr>
        <p:spPr>
          <a:xfrm>
            <a:off x="457200" y="2286000"/>
            <a:ext cx="8229600" cy="3306763"/>
          </a:xfrm>
        </p:spPr>
        <p:txBody>
          <a:bodyPr/>
          <a:lstStyle/>
          <a:p>
            <a:pPr marL="0" indent="0">
              <a:buNone/>
            </a:pPr>
            <a:r>
              <a:rPr lang="en-US" sz="2600" b="1" i="1" dirty="0">
                <a:solidFill>
                  <a:schemeClr val="bg1"/>
                </a:solidFill>
              </a:rPr>
              <a:t>“The opinions or assertions contained herein are the private views of the authors and are not to be construed as official or as reflecting the views of the Departments of the Army, Air Force, Navy or the Department of Defense.”</a:t>
            </a:r>
          </a:p>
          <a:p>
            <a:pPr marL="0" indent="0">
              <a:buNone/>
            </a:pPr>
            <a:endParaRPr lang="en-US" sz="2600" b="1" i="1" dirty="0">
              <a:solidFill>
                <a:schemeClr val="bg1"/>
              </a:solidFill>
            </a:endParaRPr>
          </a:p>
          <a:p>
            <a:pPr marL="0" indent="0">
              <a:buFontTx/>
              <a:buChar char="-"/>
            </a:pPr>
            <a:r>
              <a:rPr lang="en-US" sz="2600" i="1" dirty="0">
                <a:solidFill>
                  <a:schemeClr val="bg1"/>
                </a:solidFill>
              </a:rPr>
              <a:t>  There are no conflict of interest disclosures</a:t>
            </a:r>
            <a:r>
              <a:rPr lang="en-US" sz="1000" i="1" dirty="0"/>
              <a:t>                       </a:t>
            </a:r>
            <a:endParaRPr lang="en-US" sz="1200" i="1" dirty="0"/>
          </a:p>
          <a:p>
            <a:pPr marL="0" indent="0">
              <a:buNone/>
            </a:pPr>
            <a:r>
              <a:rPr lang="en-US" b="1" i="1" dirty="0"/>
              <a:t>                             </a:t>
            </a:r>
          </a:p>
        </p:txBody>
      </p:sp>
      <p:sp>
        <p:nvSpPr>
          <p:cNvPr id="4" name="TextBox 3"/>
          <p:cNvSpPr txBox="1"/>
          <p:nvPr/>
        </p:nvSpPr>
        <p:spPr>
          <a:xfrm>
            <a:off x="2883375" y="-76200"/>
            <a:ext cx="3020379" cy="830997"/>
          </a:xfrm>
          <a:prstGeom prst="rect">
            <a:avLst/>
          </a:prstGeom>
          <a:noFill/>
        </p:spPr>
        <p:txBody>
          <a:bodyPr wrap="none" rtlCol="0">
            <a:spAutoFit/>
          </a:bodyPr>
          <a:lstStyle/>
          <a:p>
            <a:r>
              <a:rPr lang="en-US" sz="4800" b="1" dirty="0">
                <a:solidFill>
                  <a:schemeClr val="bg1"/>
                </a:solidFill>
                <a:latin typeface="Times New Roman" pitchFamily="18" charset="0"/>
                <a:cs typeface="Times New Roman" pitchFamily="18" charset="0"/>
              </a:rPr>
              <a:t>Disclaimer</a:t>
            </a:r>
          </a:p>
        </p:txBody>
      </p:sp>
    </p:spTree>
    <p:extLst>
      <p:ext uri="{BB962C8B-B14F-4D97-AF65-F5344CB8AC3E}">
        <p14:creationId xmlns:p14="http://schemas.microsoft.com/office/powerpoint/2010/main" val="3722755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905000"/>
            <a:ext cx="8229600" cy="3657600"/>
          </a:xfrm>
        </p:spPr>
        <p:txBody>
          <a:bodyPr/>
          <a:lstStyle/>
          <a:p>
            <a:pPr marL="0" indent="0">
              <a:buNone/>
            </a:pPr>
            <a:r>
              <a:rPr lang="en-US" sz="2800" b="1" dirty="0"/>
              <a:t>4. Airway Management (continued</a:t>
            </a:r>
          </a:p>
          <a:p>
            <a:pPr marL="0" indent="0">
              <a:buNone/>
            </a:pPr>
            <a:endParaRPr lang="en-US" sz="1200" b="1" dirty="0"/>
          </a:p>
          <a:p>
            <a:pPr marL="693738" indent="-295275">
              <a:buNone/>
            </a:pPr>
            <a:r>
              <a:rPr lang="en-US" sz="2400" b="1" dirty="0">
                <a:solidFill>
                  <a:srgbClr val="FF0000"/>
                </a:solidFill>
              </a:rPr>
              <a:t>e. Cervical spine </a:t>
            </a:r>
            <a:r>
              <a:rPr lang="en-US" sz="2400" b="1" dirty="0"/>
              <a:t>stabilization is not necessary</a:t>
            </a:r>
            <a:r>
              <a:rPr lang="en-US" sz="2400" b="1" dirty="0">
                <a:solidFill>
                  <a:srgbClr val="FF0000"/>
                </a:solidFill>
              </a:rPr>
              <a:t> for casualties who have sustained only penetrating trauma.</a:t>
            </a:r>
          </a:p>
          <a:p>
            <a:pPr marL="693738" indent="-295275">
              <a:buNone/>
            </a:pPr>
            <a:endParaRPr lang="en-US" sz="1200" b="1" dirty="0">
              <a:solidFill>
                <a:srgbClr val="FF0000"/>
              </a:solidFill>
            </a:endParaRPr>
          </a:p>
          <a:p>
            <a:pPr marL="693738" indent="-295275">
              <a:buNone/>
            </a:pPr>
            <a:r>
              <a:rPr lang="en-US" sz="2400" b="1" dirty="0">
                <a:solidFill>
                  <a:srgbClr val="FF0000"/>
                </a:solidFill>
              </a:rPr>
              <a:t>f. Monitor the hemoglobin oxygen saturation in casualties to help assess airway patency. </a:t>
            </a:r>
          </a:p>
          <a:p>
            <a:pPr marL="693738" indent="-295275">
              <a:buNone/>
            </a:pPr>
            <a:endParaRPr lang="en-US" sz="1200" b="1" dirty="0">
              <a:solidFill>
                <a:srgbClr val="FF0000"/>
              </a:solidFill>
            </a:endParaRPr>
          </a:p>
          <a:p>
            <a:pPr marL="693738" indent="-295275">
              <a:buNone/>
            </a:pPr>
            <a:r>
              <a:rPr lang="en-US" sz="2400" b="1" dirty="0">
                <a:solidFill>
                  <a:srgbClr val="FF0000"/>
                </a:solidFill>
              </a:rPr>
              <a:t>g. Always remember that the casualty’s airway status may change over time and requires frequent reassessment.</a:t>
            </a:r>
          </a:p>
          <a:p>
            <a:pPr marL="623888" indent="-276225">
              <a:buNone/>
            </a:pPr>
            <a:endParaRPr lang="en-US" sz="2400" b="1" dirty="0"/>
          </a:p>
        </p:txBody>
      </p:sp>
      <p:sp>
        <p:nvSpPr>
          <p:cNvPr id="4" name="Rectangle 2"/>
          <p:cNvSpPr>
            <a:spLocks noGrp="1" noChangeArrowheads="1"/>
          </p:cNvSpPr>
          <p:nvPr>
            <p:ph type="title"/>
          </p:nvPr>
        </p:nvSpPr>
        <p:spPr>
          <a:xfrm>
            <a:off x="1295400" y="152400"/>
            <a:ext cx="7620000" cy="1143000"/>
          </a:xfrm>
        </p:spPr>
        <p:txBody>
          <a:bodyPr/>
          <a:lstStyle/>
          <a:p>
            <a:pPr eaLnBrk="1" hangingPunct="1"/>
            <a:r>
              <a:rPr lang="en-US" sz="4400" dirty="0">
                <a:ea typeface="ＭＳ Ｐゴシック"/>
                <a:cs typeface="ＭＳ Ｐゴシック"/>
              </a:rPr>
              <a:t>Tactical Field Care </a:t>
            </a:r>
            <a:br>
              <a:rPr lang="en-US" sz="4400" dirty="0">
                <a:ea typeface="ＭＳ Ｐゴシック"/>
                <a:cs typeface="ＭＳ Ｐゴシック"/>
              </a:rPr>
            </a:br>
            <a:r>
              <a:rPr lang="en-US" sz="4400" dirty="0">
                <a:ea typeface="ＭＳ Ｐゴシック"/>
                <a:cs typeface="ＭＳ Ｐゴシック"/>
              </a:rPr>
              <a:t>Guidelines</a:t>
            </a:r>
          </a:p>
        </p:txBody>
      </p:sp>
      <p:sp>
        <p:nvSpPr>
          <p:cNvPr id="5" name="TextBox 4"/>
          <p:cNvSpPr txBox="1"/>
          <p:nvPr/>
        </p:nvSpPr>
        <p:spPr>
          <a:xfrm>
            <a:off x="152400" y="6132493"/>
            <a:ext cx="4019049" cy="523220"/>
          </a:xfrm>
          <a:prstGeom prst="rect">
            <a:avLst/>
          </a:prstGeom>
          <a:noFill/>
        </p:spPr>
        <p:txBody>
          <a:bodyPr wrap="none" rtlCol="0">
            <a:spAutoFit/>
          </a:bodyPr>
          <a:lstStyle/>
          <a:p>
            <a:r>
              <a:rPr lang="en-US" b="1" i="1" dirty="0"/>
              <a:t>* New material in </a:t>
            </a:r>
            <a:r>
              <a:rPr lang="en-US" b="1" i="1" dirty="0">
                <a:solidFill>
                  <a:srgbClr val="FF0000"/>
                </a:solidFill>
              </a:rPr>
              <a:t>red text</a:t>
            </a:r>
          </a:p>
        </p:txBody>
      </p:sp>
    </p:spTree>
    <p:extLst>
      <p:ext uri="{BB962C8B-B14F-4D97-AF65-F5344CB8AC3E}">
        <p14:creationId xmlns:p14="http://schemas.microsoft.com/office/powerpoint/2010/main" val="3932556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title"/>
          </p:nvPr>
        </p:nvSpPr>
        <p:spPr>
          <a:xfrm>
            <a:off x="914400" y="152400"/>
            <a:ext cx="7543800" cy="1143000"/>
          </a:xfrm>
        </p:spPr>
        <p:txBody>
          <a:bodyPr rtlCol="0">
            <a:noAutofit/>
          </a:bodyPr>
          <a:lstStyle/>
          <a:p>
            <a:pPr eaLnBrk="1" fontAlgn="auto" hangingPunct="1">
              <a:spcAft>
                <a:spcPts val="0"/>
              </a:spcAft>
              <a:defRPr/>
            </a:pPr>
            <a:r>
              <a:rPr lang="en-US" sz="4400" dirty="0">
                <a:ea typeface="ＭＳ Ｐゴシック"/>
                <a:cs typeface="ＭＳ Ｐゴシック"/>
              </a:rPr>
              <a:t>The Need for Cricothyroidotomy</a:t>
            </a:r>
          </a:p>
        </p:txBody>
      </p:sp>
      <p:sp>
        <p:nvSpPr>
          <p:cNvPr id="59394" name="Rectangle 9"/>
          <p:cNvSpPr>
            <a:spLocks noGrp="1" noChangeArrowheads="1"/>
          </p:cNvSpPr>
          <p:nvPr>
            <p:ph idx="1"/>
          </p:nvPr>
        </p:nvSpPr>
        <p:spPr>
          <a:xfrm>
            <a:off x="228600" y="1555935"/>
            <a:ext cx="7772400" cy="3701865"/>
          </a:xfrm>
        </p:spPr>
        <p:txBody>
          <a:bodyPr rtlCol="0">
            <a:noAutofit/>
          </a:bodyPr>
          <a:lstStyle/>
          <a:p>
            <a:r>
              <a:rPr lang="en-US" sz="2400" b="1" dirty="0"/>
              <a:t>4,596 battlefield fatalities in Operation Iraqi Freedom and Operation Enduring Freedom combat casualties from October 2001 to June 2011</a:t>
            </a:r>
          </a:p>
          <a:p>
            <a:pPr lvl="1"/>
            <a:r>
              <a:rPr lang="en-US" sz="2400" b="1" dirty="0"/>
              <a:t>87.3% of all injury mortality occurred in the prehospital environment (n = 4013)</a:t>
            </a:r>
          </a:p>
          <a:p>
            <a:pPr lvl="1"/>
            <a:r>
              <a:rPr lang="en-US" sz="2400" b="1" dirty="0"/>
              <a:t>Of the prehospital deaths, 24.3% were deemed potentially survivable. (n = 976) </a:t>
            </a:r>
          </a:p>
          <a:p>
            <a:pPr lvl="1"/>
            <a:r>
              <a:rPr lang="en-US" sz="2400" b="1" dirty="0"/>
              <a:t>The second most common cause (8%) of potentially preventable deaths was upper airway obstruction due mostly to direct injury to the airway structures of the face and neck. (n = 78)</a:t>
            </a:r>
            <a:endParaRPr lang="en-US" sz="2400" b="1" dirty="0">
              <a:ea typeface="ＭＳ Ｐゴシック"/>
              <a:cs typeface="ＭＳ Ｐゴシック"/>
            </a:endParaRPr>
          </a:p>
        </p:txBody>
      </p:sp>
      <p:sp>
        <p:nvSpPr>
          <p:cNvPr id="2" name="TextBox 1"/>
          <p:cNvSpPr txBox="1"/>
          <p:nvPr/>
        </p:nvSpPr>
        <p:spPr>
          <a:xfrm>
            <a:off x="4991401" y="5715000"/>
            <a:ext cx="4304999" cy="1077218"/>
          </a:xfrm>
          <a:prstGeom prst="rect">
            <a:avLst/>
          </a:prstGeom>
          <a:noFill/>
        </p:spPr>
        <p:txBody>
          <a:bodyPr wrap="square" rtlCol="0">
            <a:spAutoFit/>
          </a:bodyPr>
          <a:lstStyle/>
          <a:p>
            <a:r>
              <a:rPr lang="en-US" sz="1600" i="1" dirty="0"/>
              <a:t>Eastridge, et al. Death on the battlefield (2001Y2011): Implications for the future of combat casualty care. J Trauma Acute Care Surg. 73; 6: Supplement 5</a:t>
            </a:r>
          </a:p>
        </p:txBody>
      </p:sp>
    </p:spTree>
    <p:extLst>
      <p:ext uri="{BB962C8B-B14F-4D97-AF65-F5344CB8AC3E}">
        <p14:creationId xmlns:p14="http://schemas.microsoft.com/office/powerpoint/2010/main" val="44629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6781800" cy="1143000"/>
          </a:xfrm>
        </p:spPr>
        <p:txBody>
          <a:bodyPr/>
          <a:lstStyle/>
          <a:p>
            <a:r>
              <a:rPr lang="en-US" sz="4400" dirty="0"/>
              <a:t>Battlefield Cricothyroidotomy</a:t>
            </a:r>
          </a:p>
        </p:txBody>
      </p:sp>
      <p:sp>
        <p:nvSpPr>
          <p:cNvPr id="3" name="Content Placeholder 2"/>
          <p:cNvSpPr>
            <a:spLocks noGrp="1"/>
          </p:cNvSpPr>
          <p:nvPr>
            <p:ph idx="1"/>
          </p:nvPr>
        </p:nvSpPr>
        <p:spPr>
          <a:xfrm>
            <a:off x="457200" y="1848387"/>
            <a:ext cx="8229600" cy="2925569"/>
          </a:xfrm>
        </p:spPr>
        <p:txBody>
          <a:bodyPr/>
          <a:lstStyle/>
          <a:p>
            <a:r>
              <a:rPr lang="en-US" b="1" dirty="0"/>
              <a:t>“Military medics have a 33% failure rate when performing this procedure.”*</a:t>
            </a:r>
          </a:p>
          <a:p>
            <a:endParaRPr lang="en-US" b="1" dirty="0"/>
          </a:p>
          <a:p>
            <a:r>
              <a:rPr lang="en-US" b="1" dirty="0"/>
              <a:t>This is the most technically difficult procedure we ask medics, Corpsmen, and PJs to do.</a:t>
            </a:r>
          </a:p>
        </p:txBody>
      </p:sp>
      <p:sp>
        <p:nvSpPr>
          <p:cNvPr id="4" name="TextBox 3"/>
          <p:cNvSpPr txBox="1"/>
          <p:nvPr/>
        </p:nvSpPr>
        <p:spPr>
          <a:xfrm>
            <a:off x="3916158" y="5722203"/>
            <a:ext cx="4770644" cy="830997"/>
          </a:xfrm>
          <a:prstGeom prst="rect">
            <a:avLst/>
          </a:prstGeom>
          <a:noFill/>
        </p:spPr>
        <p:txBody>
          <a:bodyPr wrap="square" rtlCol="0">
            <a:spAutoFit/>
          </a:bodyPr>
          <a:lstStyle/>
          <a:p>
            <a:r>
              <a:rPr lang="en-US" sz="1600" i="1" dirty="0">
                <a:latin typeface="Times New Roman"/>
                <a:cs typeface="Times New Roman"/>
              </a:rPr>
              <a:t>* Mabry RL, Frankfurt A. An Analysis of Battlefield Cricothyrotomy in Iraq and Afghanistan</a:t>
            </a:r>
          </a:p>
          <a:p>
            <a:r>
              <a:rPr lang="en-US" sz="1600" i="1" dirty="0">
                <a:latin typeface="Times New Roman"/>
                <a:cs typeface="Times New Roman"/>
              </a:rPr>
              <a:t>J Spec Oper Med. 2012 Spring;12(1):17-23.</a:t>
            </a:r>
          </a:p>
        </p:txBody>
      </p:sp>
    </p:spTree>
    <p:extLst>
      <p:ext uri="{BB962C8B-B14F-4D97-AF65-F5344CB8AC3E}">
        <p14:creationId xmlns:p14="http://schemas.microsoft.com/office/powerpoint/2010/main" val="2011703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a:xfrm>
            <a:off x="1676400" y="76200"/>
            <a:ext cx="7086600" cy="1143000"/>
          </a:xfrm>
        </p:spPr>
        <p:txBody>
          <a:bodyPr>
            <a:noAutofit/>
          </a:bodyPr>
          <a:lstStyle/>
          <a:p>
            <a:pPr eaLnBrk="1" hangingPunct="1"/>
            <a:r>
              <a:rPr lang="en-US" sz="2800" dirty="0">
                <a:ea typeface="ＭＳ Ｐゴシック"/>
                <a:cs typeface="ＭＳ Ｐゴシック"/>
              </a:rPr>
              <a:t>Video:  An Actual Cricothyroidotomy Using Standard Open Surgical Technique</a:t>
            </a:r>
          </a:p>
        </p:txBody>
      </p:sp>
      <p:sp>
        <p:nvSpPr>
          <p:cNvPr id="107522" name="Text Placeholder 5"/>
          <p:cNvSpPr>
            <a:spLocks noGrp="1"/>
          </p:cNvSpPr>
          <p:nvPr>
            <p:ph type="body" sz="half" idx="1"/>
          </p:nvPr>
        </p:nvSpPr>
        <p:spPr>
          <a:xfrm>
            <a:off x="6629400" y="6248400"/>
            <a:ext cx="2819400" cy="685800"/>
          </a:xfrm>
        </p:spPr>
        <p:txBody>
          <a:bodyPr/>
          <a:lstStyle/>
          <a:p>
            <a:pPr eaLnBrk="1" hangingPunct="1">
              <a:buFont typeface="Wingdings" pitchFamily="2" charset="2"/>
              <a:buNone/>
            </a:pPr>
            <a:r>
              <a:rPr lang="en-US" sz="1600" i="1" dirty="0">
                <a:ea typeface="ＭＳ Ｐゴシック"/>
                <a:cs typeface="ＭＳ Ｐゴシック"/>
              </a:rPr>
              <a:t>Courtesy Dr. Peter Rhee </a:t>
            </a:r>
          </a:p>
          <a:p>
            <a:pPr eaLnBrk="1" hangingPunct="1">
              <a:buFont typeface="Wingdings" pitchFamily="2" charset="2"/>
              <a:buNone/>
            </a:pPr>
            <a:r>
              <a:rPr lang="en-US" sz="1600" i="1" dirty="0">
                <a:ea typeface="ＭＳ Ｐゴシック"/>
                <a:cs typeface="ＭＳ Ｐゴシック"/>
              </a:rPr>
              <a:t>       Univ. of Arizona</a:t>
            </a:r>
          </a:p>
        </p:txBody>
      </p:sp>
      <p:pic>
        <p:nvPicPr>
          <p:cNvPr id="4" name="3 TFC 1c  Video 4 - DM - Actual Cric on a Trauma Patient - Dr Peter Rhee">
            <a:hlinkClick r:id="" action="ppaction://media"/>
            <a:extLst>
              <a:ext uri="{FF2B5EF4-FFF2-40B4-BE49-F238E27FC236}">
                <a16:creationId xmlns:a16="http://schemas.microsoft.com/office/drawing/2014/main" id="{B79076D5-5EF7-4B29-8B75-4702B0B9E33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64758" y="1676400"/>
            <a:ext cx="5814484" cy="4360863"/>
          </a:xfrm>
          <a:prstGeom prst="rect">
            <a:avLst/>
          </a:prstGeom>
        </p:spPr>
      </p:pic>
    </p:spTree>
    <p:extLst>
      <p:ext uri="{BB962C8B-B14F-4D97-AF65-F5344CB8AC3E}">
        <p14:creationId xmlns:p14="http://schemas.microsoft.com/office/powerpoint/2010/main" val="12877592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9170"/>
            <a:ext cx="6781800" cy="1143000"/>
          </a:xfrm>
        </p:spPr>
        <p:txBody>
          <a:bodyPr/>
          <a:lstStyle/>
          <a:p>
            <a:r>
              <a:rPr lang="en-US" sz="4400" dirty="0"/>
              <a:t>Preferred Surgical Airway Technique – The CricKey</a:t>
            </a:r>
          </a:p>
        </p:txBody>
      </p:sp>
      <p:sp>
        <p:nvSpPr>
          <p:cNvPr id="3" name="Content Placeholder 2"/>
          <p:cNvSpPr>
            <a:spLocks noGrp="1"/>
          </p:cNvSpPr>
          <p:nvPr>
            <p:ph idx="1"/>
          </p:nvPr>
        </p:nvSpPr>
        <p:spPr>
          <a:xfrm>
            <a:off x="152400" y="1828800"/>
            <a:ext cx="8229600" cy="3958780"/>
          </a:xfrm>
        </p:spPr>
        <p:txBody>
          <a:bodyPr/>
          <a:lstStyle/>
          <a:p>
            <a:r>
              <a:rPr lang="en-US" b="1" dirty="0"/>
              <a:t>Cric-Key evaluation</a:t>
            </a:r>
          </a:p>
          <a:p>
            <a:pPr lvl="1"/>
            <a:r>
              <a:rPr lang="en-US" sz="2600" b="1" dirty="0"/>
              <a:t>Fifteen military medics with minimal training performed one Cric-Key technique and one open surgical technique on cadavers.</a:t>
            </a:r>
          </a:p>
          <a:p>
            <a:pPr lvl="2"/>
            <a:r>
              <a:rPr lang="en-US" sz="2600" b="1" dirty="0"/>
              <a:t>Medics were able to insert the Cric-Key in significantly less time (34 sec vs 65 sec.)</a:t>
            </a:r>
          </a:p>
          <a:p>
            <a:pPr lvl="2"/>
            <a:r>
              <a:rPr lang="en-US" sz="2600" b="1" dirty="0"/>
              <a:t>Though not statistically significant, there were three failures with the open surgical technique, and none with the Cric-Key.</a:t>
            </a:r>
          </a:p>
        </p:txBody>
      </p:sp>
      <p:sp>
        <p:nvSpPr>
          <p:cNvPr id="4" name="TextBox 3"/>
          <p:cNvSpPr txBox="1"/>
          <p:nvPr/>
        </p:nvSpPr>
        <p:spPr>
          <a:xfrm>
            <a:off x="4138799" y="6027003"/>
            <a:ext cx="5157601" cy="830997"/>
          </a:xfrm>
          <a:prstGeom prst="rect">
            <a:avLst/>
          </a:prstGeom>
          <a:noFill/>
        </p:spPr>
        <p:txBody>
          <a:bodyPr wrap="square" rtlCol="0">
            <a:spAutoFit/>
          </a:bodyPr>
          <a:lstStyle/>
          <a:p>
            <a:r>
              <a:rPr lang="en-US" sz="1600" i="1" dirty="0">
                <a:latin typeface="Times New Roman"/>
                <a:cs typeface="Times New Roman"/>
              </a:rPr>
              <a:t>Mabry, et al. A Comparison of Two Open Surgical Cricothyroidotomy Techniques by Military Medics Using a Cadaver Model. Ann Emerg Med. 2014 Jan;63(1):1-5.</a:t>
            </a:r>
          </a:p>
        </p:txBody>
      </p:sp>
    </p:spTree>
    <p:extLst>
      <p:ext uri="{BB962C8B-B14F-4D97-AF65-F5344CB8AC3E}">
        <p14:creationId xmlns:p14="http://schemas.microsoft.com/office/powerpoint/2010/main" val="2271592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6404164" cy="1143000"/>
          </a:xfrm>
        </p:spPr>
        <p:txBody>
          <a:bodyPr/>
          <a:lstStyle/>
          <a:p>
            <a:r>
              <a:rPr lang="en-US" sz="4800" dirty="0"/>
              <a:t>Cric-Key</a:t>
            </a:r>
          </a:p>
        </p:txBody>
      </p:sp>
      <p:sp>
        <p:nvSpPr>
          <p:cNvPr id="4" name="Content Placeholder 3"/>
          <p:cNvSpPr>
            <a:spLocks noGrp="1"/>
          </p:cNvSpPr>
          <p:nvPr>
            <p:ph sz="half" idx="2"/>
          </p:nvPr>
        </p:nvSpPr>
        <p:spPr>
          <a:xfrm>
            <a:off x="4648200" y="1646237"/>
            <a:ext cx="4267200" cy="4525963"/>
          </a:xfrm>
        </p:spPr>
        <p:txBody>
          <a:bodyPr/>
          <a:lstStyle/>
          <a:p>
            <a:r>
              <a:rPr lang="en-US" sz="2400" b="1" dirty="0"/>
              <a:t>The Cric-Key introducer is curvilinear, with an overall length of 19 cm, and an anteriorly directed distal tip.</a:t>
            </a:r>
          </a:p>
          <a:p>
            <a:r>
              <a:rPr lang="en-US" sz="2400" b="1" dirty="0"/>
              <a:t>Designed to guide insertion of a 5.0 cuffed Melker cricothyroidotomy airway cannula.</a:t>
            </a:r>
          </a:p>
          <a:p>
            <a:r>
              <a:rPr lang="en-US" sz="2400" b="1" dirty="0"/>
              <a:t>Combines the functions of a tracheal hook, stylet, dilator, and bougie when incorporated with the Melker airway.</a:t>
            </a:r>
          </a:p>
        </p:txBody>
      </p:sp>
      <p:pic>
        <p:nvPicPr>
          <p:cNvPr id="5" name="Picture 4">
            <a:extLst>
              <a:ext uri="{FF2B5EF4-FFF2-40B4-BE49-F238E27FC236}">
                <a16:creationId xmlns:a16="http://schemas.microsoft.com/office/drawing/2014/main" id="{34D989BD-9B78-4923-A054-8F5C704368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2515194"/>
            <a:ext cx="3961608" cy="2971206"/>
          </a:xfrm>
          <a:prstGeom prst="rect">
            <a:avLst/>
          </a:prstGeom>
          <a:ln w="25400">
            <a:solidFill>
              <a:schemeClr val="tx1"/>
            </a:solidFill>
          </a:ln>
        </p:spPr>
      </p:pic>
    </p:spTree>
    <p:extLst>
      <p:ext uri="{BB962C8B-B14F-4D97-AF65-F5344CB8AC3E}">
        <p14:creationId xmlns:p14="http://schemas.microsoft.com/office/powerpoint/2010/main" val="2636524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a:xfrm>
            <a:off x="1295400" y="152400"/>
            <a:ext cx="7543800" cy="1143000"/>
          </a:xfrm>
        </p:spPr>
        <p:txBody>
          <a:bodyPr rtlCol="0">
            <a:normAutofit/>
          </a:bodyPr>
          <a:lstStyle/>
          <a:p>
            <a:pPr eaLnBrk="1" fontAlgn="auto" hangingPunct="1">
              <a:spcAft>
                <a:spcPts val="0"/>
              </a:spcAft>
              <a:defRPr/>
            </a:pPr>
            <a:r>
              <a:rPr lang="en-US" sz="4800" dirty="0">
                <a:ea typeface="ＭＳ Ｐゴシック"/>
                <a:cs typeface="ＭＳ Ｐゴシック"/>
              </a:rPr>
              <a:t>Cricothyroid Membrane</a:t>
            </a:r>
          </a:p>
        </p:txBody>
      </p:sp>
      <p:pic>
        <p:nvPicPr>
          <p:cNvPr id="68610" name="Picture 6" descr="TFC CT membrane 3"/>
          <p:cNvPicPr>
            <a:picLocks noChangeAspect="1" noChangeArrowheads="1"/>
          </p:cNvPicPr>
          <p:nvPr/>
        </p:nvPicPr>
        <p:blipFill>
          <a:blip r:embed="rId3" cstate="print"/>
          <a:srcRect b="137"/>
          <a:stretch>
            <a:fillRect/>
          </a:stretch>
        </p:blipFill>
        <p:spPr bwMode="auto">
          <a:xfrm>
            <a:off x="990600" y="1808163"/>
            <a:ext cx="7239000" cy="4770437"/>
          </a:xfrm>
          <a:prstGeom prst="rect">
            <a:avLst/>
          </a:prstGeom>
          <a:noFill/>
          <a:ln w="9525">
            <a:noFill/>
            <a:miter lim="800000"/>
            <a:headEnd/>
            <a:tailEnd/>
          </a:ln>
        </p:spPr>
      </p:pic>
    </p:spTree>
    <p:extLst>
      <p:ext uri="{BB962C8B-B14F-4D97-AF65-F5344CB8AC3E}">
        <p14:creationId xmlns:p14="http://schemas.microsoft.com/office/powerpoint/2010/main" val="951453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1600200" y="152400"/>
            <a:ext cx="6781800" cy="1143000"/>
          </a:xfrm>
        </p:spPr>
        <p:txBody>
          <a:bodyPr/>
          <a:lstStyle/>
          <a:p>
            <a:pPr eaLnBrk="1" hangingPunct="1"/>
            <a:r>
              <a:rPr lang="en-US" sz="4400" dirty="0"/>
              <a:t>Surface Landmarks for Cricothyrotomy</a:t>
            </a:r>
          </a:p>
        </p:txBody>
      </p:sp>
      <p:grpSp>
        <p:nvGrpSpPr>
          <p:cNvPr id="70658" name="Group 1"/>
          <p:cNvGrpSpPr>
            <a:grpSpLocks/>
          </p:cNvGrpSpPr>
          <p:nvPr/>
        </p:nvGrpSpPr>
        <p:grpSpPr bwMode="auto">
          <a:xfrm>
            <a:off x="84138" y="1811338"/>
            <a:ext cx="8896350" cy="4494212"/>
            <a:chOff x="84138" y="1811338"/>
            <a:chExt cx="8896350" cy="4494212"/>
          </a:xfrm>
        </p:grpSpPr>
        <p:pic>
          <p:nvPicPr>
            <p:cNvPr id="70659" name="Picture 2"/>
            <p:cNvPicPr>
              <a:picLocks noChangeAspect="1" noChangeArrowheads="1"/>
            </p:cNvPicPr>
            <p:nvPr/>
          </p:nvPicPr>
          <p:blipFill>
            <a:blip r:embed="rId3" cstate="print"/>
            <a:srcRect/>
            <a:stretch>
              <a:fillRect/>
            </a:stretch>
          </p:blipFill>
          <p:spPr bwMode="auto">
            <a:xfrm>
              <a:off x="2006600" y="1811338"/>
              <a:ext cx="5051425" cy="4494212"/>
            </a:xfrm>
            <a:prstGeom prst="rect">
              <a:avLst/>
            </a:prstGeom>
            <a:noFill/>
            <a:ln w="9525">
              <a:noFill/>
              <a:miter lim="800000"/>
              <a:headEnd/>
              <a:tailEnd/>
            </a:ln>
          </p:spPr>
        </p:pic>
        <p:sp>
          <p:nvSpPr>
            <p:cNvPr id="70660" name="TextBox 3"/>
            <p:cNvSpPr txBox="1">
              <a:spLocks noChangeArrowheads="1"/>
            </p:cNvSpPr>
            <p:nvPr/>
          </p:nvSpPr>
          <p:spPr bwMode="auto">
            <a:xfrm>
              <a:off x="84138" y="3090863"/>
              <a:ext cx="1797050" cy="638175"/>
            </a:xfrm>
            <a:prstGeom prst="rect">
              <a:avLst/>
            </a:prstGeom>
            <a:noFill/>
            <a:ln w="6350">
              <a:solidFill>
                <a:schemeClr val="tx1"/>
              </a:solidFill>
              <a:miter lim="800000"/>
              <a:headEnd/>
              <a:tailEnd/>
            </a:ln>
          </p:spPr>
          <p:txBody>
            <a:bodyPr lIns="82945" tIns="41473" rIns="82945" bIns="41473">
              <a:spAutoFit/>
            </a:bodyPr>
            <a:lstStyle/>
            <a:p>
              <a:r>
                <a:rPr lang="en-US" sz="1800" b="1" dirty="0"/>
                <a:t>Top of thyroid cartilage</a:t>
              </a:r>
            </a:p>
          </p:txBody>
        </p:sp>
        <p:sp>
          <p:nvSpPr>
            <p:cNvPr id="70661" name="TextBox 5"/>
            <p:cNvSpPr txBox="1">
              <a:spLocks noChangeArrowheads="1"/>
            </p:cNvSpPr>
            <p:nvPr/>
          </p:nvSpPr>
          <p:spPr bwMode="auto">
            <a:xfrm>
              <a:off x="84138" y="3919538"/>
              <a:ext cx="1797050" cy="638175"/>
            </a:xfrm>
            <a:prstGeom prst="rect">
              <a:avLst/>
            </a:prstGeom>
            <a:noFill/>
            <a:ln w="6350">
              <a:solidFill>
                <a:schemeClr val="tx1"/>
              </a:solidFill>
              <a:miter lim="800000"/>
              <a:headEnd/>
              <a:tailEnd/>
            </a:ln>
          </p:spPr>
          <p:txBody>
            <a:bodyPr lIns="82945" tIns="41473" rIns="82945" bIns="41473">
              <a:spAutoFit/>
            </a:bodyPr>
            <a:lstStyle/>
            <a:p>
              <a:r>
                <a:rPr lang="en-US" sz="1800" b="1" dirty="0"/>
                <a:t>Bottom of thyroid cartilage</a:t>
              </a:r>
            </a:p>
          </p:txBody>
        </p:sp>
        <p:sp>
          <p:nvSpPr>
            <p:cNvPr id="70662" name="TextBox 6"/>
            <p:cNvSpPr txBox="1">
              <a:spLocks noChangeArrowheads="1"/>
            </p:cNvSpPr>
            <p:nvPr/>
          </p:nvSpPr>
          <p:spPr bwMode="auto">
            <a:xfrm>
              <a:off x="7183438" y="3989388"/>
              <a:ext cx="1797050" cy="638175"/>
            </a:xfrm>
            <a:prstGeom prst="rect">
              <a:avLst/>
            </a:prstGeom>
            <a:noFill/>
            <a:ln w="6350">
              <a:solidFill>
                <a:schemeClr val="tx1"/>
              </a:solidFill>
              <a:miter lim="800000"/>
              <a:headEnd/>
              <a:tailEnd/>
            </a:ln>
          </p:spPr>
          <p:txBody>
            <a:bodyPr lIns="82945" tIns="41473" rIns="82945" bIns="41473">
              <a:spAutoFit/>
            </a:bodyPr>
            <a:lstStyle/>
            <a:p>
              <a:r>
                <a:rPr lang="en-US" sz="1800" b="1" dirty="0"/>
                <a:t>Cricothyroid membrane</a:t>
              </a:r>
            </a:p>
          </p:txBody>
        </p:sp>
        <p:sp>
          <p:nvSpPr>
            <p:cNvPr id="70663" name="TextBox 7"/>
            <p:cNvSpPr txBox="1">
              <a:spLocks noChangeArrowheads="1"/>
            </p:cNvSpPr>
            <p:nvPr/>
          </p:nvSpPr>
          <p:spPr bwMode="auto">
            <a:xfrm>
              <a:off x="7183438" y="4932363"/>
              <a:ext cx="1797050" cy="638175"/>
            </a:xfrm>
            <a:prstGeom prst="rect">
              <a:avLst/>
            </a:prstGeom>
            <a:noFill/>
            <a:ln w="6350">
              <a:solidFill>
                <a:schemeClr val="tx1"/>
              </a:solidFill>
              <a:miter lim="800000"/>
              <a:headEnd/>
              <a:tailEnd/>
            </a:ln>
          </p:spPr>
          <p:txBody>
            <a:bodyPr lIns="82945" tIns="41473" rIns="82945" bIns="41473">
              <a:spAutoFit/>
            </a:bodyPr>
            <a:lstStyle/>
            <a:p>
              <a:r>
                <a:rPr lang="en-US" sz="1800" b="1" dirty="0"/>
                <a:t>Cricoid cartilage</a:t>
              </a:r>
            </a:p>
          </p:txBody>
        </p:sp>
        <p:sp>
          <p:nvSpPr>
            <p:cNvPr id="5" name="Left Arrow 4"/>
            <p:cNvSpPr/>
            <p:nvPr/>
          </p:nvSpPr>
          <p:spPr>
            <a:xfrm rot="868483">
              <a:off x="4649788" y="4846638"/>
              <a:ext cx="2487612" cy="20637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a:defRPr/>
              </a:pPr>
              <a:endParaRPr lang="en-US" dirty="0">
                <a:solidFill>
                  <a:srgbClr val="FF0000"/>
                </a:solidFill>
              </a:endParaRPr>
            </a:p>
          </p:txBody>
        </p:sp>
        <p:sp>
          <p:nvSpPr>
            <p:cNvPr id="10" name="Left Arrow 9"/>
            <p:cNvSpPr/>
            <p:nvPr/>
          </p:nvSpPr>
          <p:spPr>
            <a:xfrm>
              <a:off x="4649788" y="4254500"/>
              <a:ext cx="2487612" cy="20796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a:defRPr/>
              </a:pPr>
              <a:endParaRPr lang="en-US" dirty="0">
                <a:solidFill>
                  <a:srgbClr val="FF0000"/>
                </a:solidFill>
              </a:endParaRPr>
            </a:p>
          </p:txBody>
        </p:sp>
        <p:sp>
          <p:nvSpPr>
            <p:cNvPr id="11" name="Left Arrow 10"/>
            <p:cNvSpPr/>
            <p:nvPr/>
          </p:nvSpPr>
          <p:spPr>
            <a:xfrm rot="11605372">
              <a:off x="1958975" y="3584575"/>
              <a:ext cx="2487613" cy="20796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a:defRPr/>
              </a:pPr>
              <a:endParaRPr lang="en-US" dirty="0">
                <a:solidFill>
                  <a:srgbClr val="FF0000"/>
                </a:solidFill>
              </a:endParaRPr>
            </a:p>
          </p:txBody>
        </p:sp>
        <p:sp>
          <p:nvSpPr>
            <p:cNvPr id="12" name="Left Arrow 11"/>
            <p:cNvSpPr/>
            <p:nvPr/>
          </p:nvSpPr>
          <p:spPr>
            <a:xfrm rot="10306372">
              <a:off x="1865313" y="4325938"/>
              <a:ext cx="2570162" cy="20796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a:defRPr/>
              </a:pPr>
              <a:endParaRPr lang="en-US" dirty="0">
                <a:solidFill>
                  <a:srgbClr val="FF0000"/>
                </a:solidFill>
              </a:endParaRPr>
            </a:p>
          </p:txBody>
        </p:sp>
        <p:sp>
          <p:nvSpPr>
            <p:cNvPr id="70668" name="TextBox 5"/>
            <p:cNvSpPr txBox="1">
              <a:spLocks noChangeArrowheads="1"/>
            </p:cNvSpPr>
            <p:nvPr/>
          </p:nvSpPr>
          <p:spPr bwMode="auto">
            <a:xfrm>
              <a:off x="7137400" y="2305050"/>
              <a:ext cx="1797050" cy="1470025"/>
            </a:xfrm>
            <a:prstGeom prst="rect">
              <a:avLst/>
            </a:prstGeom>
            <a:noFill/>
            <a:ln w="6350">
              <a:solidFill>
                <a:schemeClr val="tx1"/>
              </a:solidFill>
              <a:miter lim="800000"/>
              <a:headEnd/>
              <a:tailEnd/>
            </a:ln>
          </p:spPr>
          <p:txBody>
            <a:bodyPr lIns="82945" tIns="41473" rIns="82945" bIns="41473">
              <a:spAutoFit/>
            </a:bodyPr>
            <a:lstStyle/>
            <a:p>
              <a:r>
                <a:rPr lang="en-US" sz="1800" b="1" dirty="0"/>
                <a:t>Thyroid prominence – Adam’s apple usually visible only in males </a:t>
              </a:r>
            </a:p>
          </p:txBody>
        </p:sp>
        <p:sp>
          <p:nvSpPr>
            <p:cNvPr id="14" name="Left Arrow 13"/>
            <p:cNvSpPr/>
            <p:nvPr/>
          </p:nvSpPr>
          <p:spPr>
            <a:xfrm rot="20199383">
              <a:off x="4476750" y="3454400"/>
              <a:ext cx="2727325" cy="20796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a:defRPr/>
              </a:pPr>
              <a:endParaRPr lang="en-US" dirty="0">
                <a:solidFill>
                  <a:srgbClr val="FF0000"/>
                </a:solidFill>
              </a:endParaRPr>
            </a:p>
          </p:txBody>
        </p:sp>
      </p:grpSp>
    </p:spTree>
    <p:extLst>
      <p:ext uri="{BB962C8B-B14F-4D97-AF65-F5344CB8AC3E}">
        <p14:creationId xmlns:p14="http://schemas.microsoft.com/office/powerpoint/2010/main" val="3685824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a:xfrm>
            <a:off x="1447800" y="152400"/>
            <a:ext cx="6781800" cy="1143000"/>
          </a:xfrm>
        </p:spPr>
        <p:txBody>
          <a:bodyPr/>
          <a:lstStyle/>
          <a:p>
            <a:pPr eaLnBrk="1" hangingPunct="1"/>
            <a:r>
              <a:rPr lang="en-US" sz="4400" dirty="0"/>
              <a:t>Beneath the Surface Landmarks</a:t>
            </a:r>
          </a:p>
        </p:txBody>
      </p:sp>
      <p:pic>
        <p:nvPicPr>
          <p:cNvPr id="72706" name="Picture 13" descr="C:\Users\Stephen Giebner\Desktop\Pieces for 120817\Neck with interior structures.JPG"/>
          <p:cNvPicPr>
            <a:picLocks noChangeAspect="1" noChangeArrowheads="1"/>
          </p:cNvPicPr>
          <p:nvPr/>
        </p:nvPicPr>
        <p:blipFill>
          <a:blip r:embed="rId3" cstate="print"/>
          <a:srcRect/>
          <a:stretch>
            <a:fillRect/>
          </a:stretch>
        </p:blipFill>
        <p:spPr bwMode="auto">
          <a:xfrm>
            <a:off x="687388" y="1633538"/>
            <a:ext cx="3884612" cy="4897437"/>
          </a:xfrm>
          <a:prstGeom prst="rect">
            <a:avLst/>
          </a:prstGeom>
          <a:noFill/>
          <a:ln w="9525">
            <a:noFill/>
            <a:miter lim="800000"/>
            <a:headEnd/>
            <a:tailEnd/>
          </a:ln>
        </p:spPr>
      </p:pic>
      <p:sp>
        <p:nvSpPr>
          <p:cNvPr id="72707" name="TextBox 1"/>
          <p:cNvSpPr txBox="1">
            <a:spLocks noChangeArrowheads="1"/>
          </p:cNvSpPr>
          <p:nvPr/>
        </p:nvSpPr>
        <p:spPr bwMode="auto">
          <a:xfrm>
            <a:off x="4833938" y="2279650"/>
            <a:ext cx="1450975" cy="360363"/>
          </a:xfrm>
          <a:prstGeom prst="rect">
            <a:avLst/>
          </a:prstGeom>
          <a:noFill/>
          <a:ln w="6350">
            <a:solidFill>
              <a:schemeClr val="tx1"/>
            </a:solidFill>
            <a:miter lim="800000"/>
            <a:headEnd/>
            <a:tailEnd/>
          </a:ln>
        </p:spPr>
        <p:txBody>
          <a:bodyPr lIns="82945" tIns="41473" rIns="82945" bIns="41473">
            <a:spAutoFit/>
          </a:bodyPr>
          <a:lstStyle/>
          <a:p>
            <a:r>
              <a:rPr lang="en-US" sz="1800" b="1" dirty="0"/>
              <a:t>Hyoid Bone</a:t>
            </a:r>
          </a:p>
        </p:txBody>
      </p:sp>
      <p:sp>
        <p:nvSpPr>
          <p:cNvPr id="72708" name="TextBox 12"/>
          <p:cNvSpPr txBox="1">
            <a:spLocks noChangeArrowheads="1"/>
          </p:cNvSpPr>
          <p:nvPr/>
        </p:nvSpPr>
        <p:spPr bwMode="auto">
          <a:xfrm>
            <a:off x="4848225" y="3132138"/>
            <a:ext cx="4148138" cy="638175"/>
          </a:xfrm>
          <a:prstGeom prst="rect">
            <a:avLst/>
          </a:prstGeom>
          <a:noFill/>
          <a:ln w="6350">
            <a:solidFill>
              <a:schemeClr val="tx1"/>
            </a:solidFill>
            <a:miter lim="800000"/>
            <a:headEnd/>
            <a:tailEnd/>
          </a:ln>
        </p:spPr>
        <p:txBody>
          <a:bodyPr lIns="82945" tIns="41473" rIns="82945" bIns="41473">
            <a:spAutoFit/>
          </a:bodyPr>
          <a:lstStyle/>
          <a:p>
            <a:r>
              <a:rPr lang="en-US" sz="1800" b="1" dirty="0"/>
              <a:t>Thyroid prominence  (Adam’s apple ) - usually visible only in males</a:t>
            </a:r>
          </a:p>
        </p:txBody>
      </p:sp>
      <p:sp>
        <p:nvSpPr>
          <p:cNvPr id="72709" name="TextBox 13"/>
          <p:cNvSpPr txBox="1">
            <a:spLocks noChangeArrowheads="1"/>
          </p:cNvSpPr>
          <p:nvPr/>
        </p:nvSpPr>
        <p:spPr bwMode="auto">
          <a:xfrm>
            <a:off x="4833938" y="4135438"/>
            <a:ext cx="2073275" cy="361950"/>
          </a:xfrm>
          <a:prstGeom prst="rect">
            <a:avLst/>
          </a:prstGeom>
          <a:noFill/>
          <a:ln w="6350">
            <a:solidFill>
              <a:schemeClr val="tx1"/>
            </a:solidFill>
            <a:miter lim="800000"/>
            <a:headEnd/>
            <a:tailEnd/>
          </a:ln>
        </p:spPr>
        <p:txBody>
          <a:bodyPr lIns="82945" tIns="41473" rIns="82945" bIns="41473">
            <a:spAutoFit/>
          </a:bodyPr>
          <a:lstStyle/>
          <a:p>
            <a:r>
              <a:rPr lang="en-US" sz="1800" b="1" dirty="0"/>
              <a:t>Thyroid cartilage</a:t>
            </a:r>
          </a:p>
        </p:txBody>
      </p:sp>
      <p:sp>
        <p:nvSpPr>
          <p:cNvPr id="72710" name="TextBox 14"/>
          <p:cNvSpPr txBox="1">
            <a:spLocks noChangeArrowheads="1"/>
          </p:cNvSpPr>
          <p:nvPr/>
        </p:nvSpPr>
        <p:spPr bwMode="auto">
          <a:xfrm>
            <a:off x="4786313" y="4852988"/>
            <a:ext cx="2619375" cy="360362"/>
          </a:xfrm>
          <a:prstGeom prst="rect">
            <a:avLst/>
          </a:prstGeom>
          <a:noFill/>
          <a:ln w="6350">
            <a:solidFill>
              <a:schemeClr val="tx1"/>
            </a:solidFill>
            <a:miter lim="800000"/>
            <a:headEnd/>
            <a:tailEnd/>
          </a:ln>
        </p:spPr>
        <p:txBody>
          <a:bodyPr lIns="82945" tIns="41473" rIns="82945" bIns="41473">
            <a:spAutoFit/>
          </a:bodyPr>
          <a:lstStyle/>
          <a:p>
            <a:r>
              <a:rPr lang="en-US" sz="1800" b="1" dirty="0"/>
              <a:t>Cricothyroid membrane</a:t>
            </a:r>
          </a:p>
        </p:txBody>
      </p:sp>
      <p:sp>
        <p:nvSpPr>
          <p:cNvPr id="72711" name="TextBox 15"/>
          <p:cNvSpPr txBox="1">
            <a:spLocks noChangeArrowheads="1"/>
          </p:cNvSpPr>
          <p:nvPr/>
        </p:nvSpPr>
        <p:spPr bwMode="auto">
          <a:xfrm>
            <a:off x="4786313" y="5441950"/>
            <a:ext cx="1928812" cy="360363"/>
          </a:xfrm>
          <a:prstGeom prst="rect">
            <a:avLst/>
          </a:prstGeom>
          <a:noFill/>
          <a:ln w="6350">
            <a:solidFill>
              <a:schemeClr val="tx1"/>
            </a:solidFill>
            <a:miter lim="800000"/>
            <a:headEnd/>
            <a:tailEnd/>
          </a:ln>
        </p:spPr>
        <p:txBody>
          <a:bodyPr lIns="82945" tIns="41473" rIns="82945" bIns="41473">
            <a:spAutoFit/>
          </a:bodyPr>
          <a:lstStyle/>
          <a:p>
            <a:r>
              <a:rPr lang="en-US" sz="1800" b="1" dirty="0"/>
              <a:t>Cricoid  cartilage </a:t>
            </a:r>
          </a:p>
        </p:txBody>
      </p:sp>
      <p:cxnSp>
        <p:nvCxnSpPr>
          <p:cNvPr id="4" name="Straight Arrow Connector 3"/>
          <p:cNvCxnSpPr>
            <a:stCxn id="72707" idx="1"/>
          </p:cNvCxnSpPr>
          <p:nvPr/>
        </p:nvCxnSpPr>
        <p:spPr>
          <a:xfrm flipH="1">
            <a:off x="2760663" y="2460625"/>
            <a:ext cx="2073275" cy="974725"/>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72708" idx="1"/>
          </p:cNvCxnSpPr>
          <p:nvPr/>
        </p:nvCxnSpPr>
        <p:spPr>
          <a:xfrm flipH="1">
            <a:off x="2628900" y="3451225"/>
            <a:ext cx="2219325" cy="784225"/>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2709" idx="1"/>
          </p:cNvCxnSpPr>
          <p:nvPr/>
        </p:nvCxnSpPr>
        <p:spPr>
          <a:xfrm flipH="1">
            <a:off x="2968625" y="4316413"/>
            <a:ext cx="1865313" cy="161925"/>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2710" idx="1"/>
          </p:cNvCxnSpPr>
          <p:nvPr/>
        </p:nvCxnSpPr>
        <p:spPr>
          <a:xfrm flipH="1" flipV="1">
            <a:off x="2582863" y="4852988"/>
            <a:ext cx="2203450" cy="180975"/>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72711" idx="1"/>
          </p:cNvCxnSpPr>
          <p:nvPr/>
        </p:nvCxnSpPr>
        <p:spPr>
          <a:xfrm flipH="1" flipV="1">
            <a:off x="2582863" y="5087938"/>
            <a:ext cx="2203450" cy="534987"/>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2717" name="TextBox 41"/>
          <p:cNvSpPr txBox="1">
            <a:spLocks noChangeArrowheads="1"/>
          </p:cNvSpPr>
          <p:nvPr/>
        </p:nvSpPr>
        <p:spPr bwMode="auto">
          <a:xfrm>
            <a:off x="4786313" y="6015038"/>
            <a:ext cx="1790700" cy="361950"/>
          </a:xfrm>
          <a:prstGeom prst="rect">
            <a:avLst/>
          </a:prstGeom>
          <a:noFill/>
          <a:ln w="6350">
            <a:solidFill>
              <a:schemeClr val="tx1"/>
            </a:solidFill>
            <a:miter lim="800000"/>
            <a:headEnd/>
            <a:tailEnd/>
          </a:ln>
        </p:spPr>
        <p:txBody>
          <a:bodyPr lIns="82945" tIns="41473" rIns="82945" bIns="41473">
            <a:spAutoFit/>
          </a:bodyPr>
          <a:lstStyle/>
          <a:p>
            <a:r>
              <a:rPr lang="en-US" sz="1800" b="1" dirty="0"/>
              <a:t>Thyroid gland</a:t>
            </a:r>
          </a:p>
        </p:txBody>
      </p:sp>
      <p:cxnSp>
        <p:nvCxnSpPr>
          <p:cNvPr id="7185" name="Straight Arrow Connector 7184"/>
          <p:cNvCxnSpPr>
            <a:stCxn id="72717" idx="1"/>
          </p:cNvCxnSpPr>
          <p:nvPr/>
        </p:nvCxnSpPr>
        <p:spPr>
          <a:xfrm flipH="1" flipV="1">
            <a:off x="2582863" y="5784850"/>
            <a:ext cx="2203450" cy="411163"/>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74945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 Box 4"/>
          <p:cNvSpPr txBox="1">
            <a:spLocks noChangeArrowheads="1"/>
          </p:cNvSpPr>
          <p:nvPr/>
        </p:nvSpPr>
        <p:spPr bwMode="auto">
          <a:xfrm>
            <a:off x="4997828" y="6062047"/>
            <a:ext cx="3917950" cy="644826"/>
          </a:xfrm>
          <a:prstGeom prst="rect">
            <a:avLst/>
          </a:prstGeom>
          <a:noFill/>
          <a:ln w="9525">
            <a:noFill/>
            <a:miter lim="800000"/>
            <a:headEnd/>
            <a:tailEnd/>
          </a:ln>
        </p:spPr>
        <p:txBody>
          <a:bodyPr lIns="0" tIns="0" rIns="0" bIns="0"/>
          <a:lstStyle/>
          <a:p>
            <a:pPr>
              <a:tabLst>
                <a:tab pos="723900" algn="l"/>
                <a:tab pos="1447800" algn="l"/>
                <a:tab pos="2171700" algn="l"/>
                <a:tab pos="2895600" algn="l"/>
                <a:tab pos="3619500" algn="l"/>
              </a:tabLst>
            </a:pPr>
            <a:r>
              <a:rPr lang="en-GB" sz="1200" b="1" dirty="0">
                <a:solidFill>
                  <a:srgbClr val="000000"/>
                </a:solidFill>
                <a:latin typeface="Times New Roman"/>
                <a:ea typeface="msgothic"/>
                <a:cs typeface="Times New Roman"/>
              </a:rPr>
              <a:t>Bennett BL, Cailteux-Zevallos B, Kotora J. </a:t>
            </a:r>
            <a:r>
              <a:rPr lang="en-GB" sz="1200" b="1" i="1" dirty="0">
                <a:solidFill>
                  <a:srgbClr val="000000"/>
                </a:solidFill>
                <a:latin typeface="Times New Roman"/>
                <a:ea typeface="msgothic"/>
                <a:cs typeface="Times New Roman"/>
              </a:rPr>
              <a:t>Cricothyroidotomy bottom-up training review: battlefield lessons learned. </a:t>
            </a:r>
            <a:r>
              <a:rPr lang="en-GB" sz="1200" b="1" dirty="0">
                <a:solidFill>
                  <a:srgbClr val="000000"/>
                </a:solidFill>
                <a:latin typeface="Times New Roman"/>
                <a:ea typeface="msgothic"/>
                <a:cs typeface="Times New Roman"/>
              </a:rPr>
              <a:t>Mil Med. 2011 Nov;176(11):1311-9.</a:t>
            </a:r>
          </a:p>
        </p:txBody>
      </p:sp>
      <p:sp>
        <p:nvSpPr>
          <p:cNvPr id="74754" name="TextBox 1"/>
          <p:cNvSpPr txBox="1">
            <a:spLocks noChangeArrowheads="1"/>
          </p:cNvSpPr>
          <p:nvPr/>
        </p:nvSpPr>
        <p:spPr bwMode="auto">
          <a:xfrm>
            <a:off x="1890713" y="76200"/>
            <a:ext cx="6262687" cy="1314862"/>
          </a:xfrm>
          <a:prstGeom prst="rect">
            <a:avLst/>
          </a:prstGeom>
          <a:noFill/>
          <a:ln w="9525">
            <a:noFill/>
            <a:miter lim="800000"/>
            <a:headEnd/>
            <a:tailEnd/>
          </a:ln>
        </p:spPr>
        <p:txBody>
          <a:bodyPr lIns="82945" tIns="41473" rIns="82945" bIns="41473">
            <a:spAutoFit/>
          </a:bodyPr>
          <a:lstStyle/>
          <a:p>
            <a:pPr algn="ctr"/>
            <a:r>
              <a:rPr lang="en-US" sz="4000" b="1" dirty="0"/>
              <a:t>Locating the Cric Skin Incision with a Dotted Line</a:t>
            </a:r>
          </a:p>
        </p:txBody>
      </p:sp>
      <p:pic>
        <p:nvPicPr>
          <p:cNvPr id="74755" name="Picture 6" descr="C:\Users\Stephen Giebner\Desktop\Pieces for 120817\Cric incision line.jpg"/>
          <p:cNvPicPr>
            <a:picLocks noChangeAspect="1" noChangeArrowheads="1"/>
          </p:cNvPicPr>
          <p:nvPr/>
        </p:nvPicPr>
        <p:blipFill>
          <a:blip r:embed="rId3" cstate="print"/>
          <a:srcRect/>
          <a:stretch>
            <a:fillRect/>
          </a:stretch>
        </p:blipFill>
        <p:spPr bwMode="auto">
          <a:xfrm>
            <a:off x="1276350" y="1838325"/>
            <a:ext cx="6956425" cy="4065588"/>
          </a:xfrm>
          <a:prstGeom prst="rect">
            <a:avLst/>
          </a:prstGeom>
          <a:noFill/>
          <a:ln w="9525">
            <a:noFill/>
            <a:miter lim="800000"/>
            <a:headEnd/>
            <a:tailEnd/>
          </a:ln>
        </p:spPr>
      </p:pic>
      <p:sp>
        <p:nvSpPr>
          <p:cNvPr id="5" name="Text Box 4"/>
          <p:cNvSpPr txBox="1">
            <a:spLocks noChangeArrowheads="1"/>
          </p:cNvSpPr>
          <p:nvPr/>
        </p:nvSpPr>
        <p:spPr bwMode="auto">
          <a:xfrm>
            <a:off x="545352" y="6155969"/>
            <a:ext cx="3917950" cy="231775"/>
          </a:xfrm>
          <a:prstGeom prst="rect">
            <a:avLst/>
          </a:prstGeom>
          <a:noFill/>
          <a:ln w="9525">
            <a:noFill/>
            <a:miter lim="800000"/>
            <a:headEnd/>
            <a:tailEnd/>
          </a:ln>
        </p:spPr>
        <p:txBody>
          <a:bodyPr lIns="0" tIns="0" rIns="0" bIns="0"/>
          <a:lstStyle/>
          <a:p>
            <a:pPr>
              <a:tabLst>
                <a:tab pos="723900" algn="l"/>
                <a:tab pos="1447800" algn="l"/>
                <a:tab pos="2171700" algn="l"/>
                <a:tab pos="2895600" algn="l"/>
                <a:tab pos="3619500" algn="l"/>
              </a:tabLst>
            </a:pPr>
            <a:r>
              <a:rPr lang="en-GB" sz="1200" b="1" dirty="0">
                <a:solidFill>
                  <a:srgbClr val="000000"/>
                </a:solidFill>
                <a:latin typeface="Times New Roman"/>
                <a:ea typeface="msgothic"/>
                <a:cs typeface="Times New Roman"/>
              </a:rPr>
              <a:t>Macdonald JC , Tien HC. </a:t>
            </a:r>
            <a:r>
              <a:rPr lang="en-GB" sz="1200" b="1" i="1" dirty="0">
                <a:solidFill>
                  <a:srgbClr val="000000"/>
                </a:solidFill>
                <a:latin typeface="Times New Roman"/>
                <a:ea typeface="msgothic"/>
                <a:cs typeface="Times New Roman"/>
              </a:rPr>
              <a:t>Emergency Battlefield Cricothyrotomy. </a:t>
            </a:r>
            <a:r>
              <a:rPr lang="en-GB" sz="1200" b="1" dirty="0">
                <a:solidFill>
                  <a:srgbClr val="000000"/>
                </a:solidFill>
                <a:latin typeface="Times New Roman"/>
                <a:ea typeface="msgothic"/>
                <a:cs typeface="Times New Roman"/>
              </a:rPr>
              <a:t>CMAJ 2008;178:1133-1135</a:t>
            </a:r>
          </a:p>
        </p:txBody>
      </p:sp>
    </p:spTree>
    <p:extLst>
      <p:ext uri="{BB962C8B-B14F-4D97-AF65-F5344CB8AC3E}">
        <p14:creationId xmlns:p14="http://schemas.microsoft.com/office/powerpoint/2010/main" val="38505448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rrowheads="1"/>
          </p:cNvSpPr>
          <p:nvPr>
            <p:ph type="title"/>
          </p:nvPr>
        </p:nvSpPr>
        <p:spPr>
          <a:xfrm>
            <a:off x="1524000" y="152400"/>
            <a:ext cx="7239000" cy="1143000"/>
          </a:xfrm>
        </p:spPr>
        <p:txBody>
          <a:bodyPr/>
          <a:lstStyle/>
          <a:p>
            <a:pPr eaLnBrk="1" hangingPunct="1"/>
            <a:r>
              <a:rPr lang="en-US" sz="4400" dirty="0"/>
              <a:t>LEARNING OBJECTIVES</a:t>
            </a:r>
          </a:p>
        </p:txBody>
      </p:sp>
      <p:sp>
        <p:nvSpPr>
          <p:cNvPr id="30722" name="Rectangle 3"/>
          <p:cNvSpPr>
            <a:spLocks noGrp="1" noChangeArrowheads="1"/>
          </p:cNvSpPr>
          <p:nvPr>
            <p:ph idx="1"/>
          </p:nvPr>
        </p:nvSpPr>
        <p:spPr>
          <a:xfrm>
            <a:off x="152400" y="1600200"/>
            <a:ext cx="8229600" cy="4495800"/>
          </a:xfrm>
        </p:spPr>
        <p:txBody>
          <a:bodyPr/>
          <a:lstStyle/>
          <a:p>
            <a:pPr marL="0" indent="0" algn="ctr" eaLnBrk="1" hangingPunct="1">
              <a:lnSpc>
                <a:spcPct val="90000"/>
              </a:lnSpc>
              <a:buNone/>
            </a:pPr>
            <a:r>
              <a:rPr lang="en-US" sz="3000" b="1" u="sng" dirty="0"/>
              <a:t>Terminal Learning Objective</a:t>
            </a:r>
          </a:p>
          <a:p>
            <a:pPr marL="609600" indent="-609600" eaLnBrk="1" hangingPunct="1">
              <a:lnSpc>
                <a:spcPct val="90000"/>
              </a:lnSpc>
            </a:pPr>
            <a:r>
              <a:rPr lang="en-US" sz="3000" b="1" dirty="0"/>
              <a:t>Perform Airway Management in Tactical Field Care.</a:t>
            </a:r>
          </a:p>
          <a:p>
            <a:pPr marL="609600" indent="-609600" eaLnBrk="1" hangingPunct="1">
              <a:lnSpc>
                <a:spcPct val="90000"/>
              </a:lnSpc>
            </a:pPr>
            <a:endParaRPr lang="en-US" sz="3000" b="1" dirty="0"/>
          </a:p>
          <a:p>
            <a:pPr marL="0" indent="0" algn="ctr" eaLnBrk="1" hangingPunct="1">
              <a:lnSpc>
                <a:spcPct val="90000"/>
              </a:lnSpc>
              <a:buNone/>
            </a:pPr>
            <a:r>
              <a:rPr lang="en-US" sz="3000" b="1" u="sng" dirty="0"/>
              <a:t>Enabling Learning Objectives</a:t>
            </a:r>
          </a:p>
          <a:p>
            <a:pPr marL="609600" indent="-609600" eaLnBrk="1" hangingPunct="1">
              <a:lnSpc>
                <a:spcPct val="90000"/>
              </a:lnSpc>
            </a:pPr>
            <a:r>
              <a:rPr lang="en-US" sz="3000" b="1" dirty="0"/>
              <a:t>Describe the progressive strategies, indications, and limitations of airway management techniques in tactical field care.</a:t>
            </a:r>
          </a:p>
          <a:p>
            <a:pPr marL="609600" indent="-609600" eaLnBrk="1" hangingPunct="1">
              <a:lnSpc>
                <a:spcPct val="90000"/>
              </a:lnSpc>
            </a:pPr>
            <a:r>
              <a:rPr lang="en-US" sz="3000" b="1" dirty="0"/>
              <a:t>Describe the spinal precaution considerations for penetrating vs blunt trauma.</a:t>
            </a:r>
          </a:p>
        </p:txBody>
      </p:sp>
    </p:spTree>
    <p:extLst>
      <p:ext uri="{BB962C8B-B14F-4D97-AF65-F5344CB8AC3E}">
        <p14:creationId xmlns:p14="http://schemas.microsoft.com/office/powerpoint/2010/main" val="1788006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201"/>
            <a:ext cx="6781800" cy="1292199"/>
          </a:xfrm>
        </p:spPr>
        <p:txBody>
          <a:bodyPr/>
          <a:lstStyle/>
          <a:p>
            <a:r>
              <a:rPr lang="en-US" dirty="0"/>
              <a:t>Cricothyroidotomy Technique: CricKey</a:t>
            </a:r>
          </a:p>
        </p:txBody>
      </p:sp>
      <p:pic>
        <p:nvPicPr>
          <p:cNvPr id="7" name="3 TFC 1c  Video 5 - DM - Emergency Cric Using the CricKey">
            <a:hlinkClick r:id="" action="ppaction://media"/>
            <a:extLst>
              <a:ext uri="{FF2B5EF4-FFF2-40B4-BE49-F238E27FC236}">
                <a16:creationId xmlns:a16="http://schemas.microsoft.com/office/drawing/2014/main" id="{E34AABB4-A7C4-4D44-B2FD-64DC9E31A0E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6666" y="2057400"/>
            <a:ext cx="7450667" cy="4191000"/>
          </a:xfrm>
          <a:prstGeom prst="rect">
            <a:avLst/>
          </a:prstGeom>
        </p:spPr>
      </p:pic>
    </p:spTree>
    <p:extLst>
      <p:ext uri="{BB962C8B-B14F-4D97-AF65-F5344CB8AC3E}">
        <p14:creationId xmlns:p14="http://schemas.microsoft.com/office/powerpoint/2010/main" val="539708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201"/>
            <a:ext cx="6781800" cy="1292199"/>
          </a:xfrm>
        </p:spPr>
        <p:txBody>
          <a:bodyPr/>
          <a:lstStyle/>
          <a:p>
            <a:r>
              <a:rPr lang="en-US" dirty="0"/>
              <a:t>Cricothyroidotomy Technique: Bougie</a:t>
            </a:r>
          </a:p>
        </p:txBody>
      </p:sp>
      <p:pic>
        <p:nvPicPr>
          <p:cNvPr id="6" name="3 TFC 1c  Video 6 - DM - Emergency Cric Using a Bougie">
            <a:hlinkClick r:id="" action="ppaction://media"/>
            <a:extLst>
              <a:ext uri="{FF2B5EF4-FFF2-40B4-BE49-F238E27FC236}">
                <a16:creationId xmlns:a16="http://schemas.microsoft.com/office/drawing/2014/main" id="{C16CBD47-3217-48E3-A4F5-F5D8536389A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2057400"/>
            <a:ext cx="7315200" cy="4114800"/>
          </a:xfrm>
          <a:prstGeom prst="rect">
            <a:avLst/>
          </a:prstGeom>
        </p:spPr>
      </p:pic>
    </p:spTree>
    <p:extLst>
      <p:ext uri="{BB962C8B-B14F-4D97-AF65-F5344CB8AC3E}">
        <p14:creationId xmlns:p14="http://schemas.microsoft.com/office/powerpoint/2010/main" val="539708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6781800" cy="1143000"/>
          </a:xfrm>
        </p:spPr>
        <p:txBody>
          <a:bodyPr rtlCol="0">
            <a:noAutofit/>
          </a:bodyPr>
          <a:lstStyle/>
          <a:p>
            <a:pPr defTabSz="914305" eaLnBrk="1" fontAlgn="auto" hangingPunct="1">
              <a:spcAft>
                <a:spcPts val="0"/>
              </a:spcAft>
              <a:defRPr/>
            </a:pPr>
            <a:r>
              <a:rPr lang="en-US" sz="4400" dirty="0"/>
              <a:t>Repetition and Realism</a:t>
            </a:r>
            <a:br>
              <a:rPr lang="en-US" sz="4400" dirty="0"/>
            </a:br>
            <a:r>
              <a:rPr lang="en-US" sz="4400" dirty="0"/>
              <a:t>in Cric Training</a:t>
            </a:r>
          </a:p>
        </p:txBody>
      </p:sp>
      <p:sp>
        <p:nvSpPr>
          <p:cNvPr id="103426" name="TextBox 4"/>
          <p:cNvSpPr txBox="1">
            <a:spLocks noChangeArrowheads="1"/>
          </p:cNvSpPr>
          <p:nvPr/>
        </p:nvSpPr>
        <p:spPr bwMode="auto">
          <a:xfrm>
            <a:off x="425450" y="5513387"/>
            <a:ext cx="8501063" cy="1192213"/>
          </a:xfrm>
          <a:prstGeom prst="rect">
            <a:avLst/>
          </a:prstGeom>
          <a:noFill/>
          <a:ln w="9525">
            <a:noFill/>
            <a:miter lim="800000"/>
            <a:headEnd/>
            <a:tailEnd/>
          </a:ln>
        </p:spPr>
        <p:txBody>
          <a:bodyPr lIns="82945" tIns="41473" rIns="82945" bIns="41473">
            <a:spAutoFit/>
          </a:bodyPr>
          <a:lstStyle/>
          <a:p>
            <a:r>
              <a:rPr lang="en-US" sz="2400" b="1" i="1" dirty="0"/>
              <a:t>To prepare for scenarios like this one, combat medics should perform cricothyrotomy at least five times during training on an anatomically realistic model.</a:t>
            </a:r>
          </a:p>
        </p:txBody>
      </p:sp>
      <p:pic>
        <p:nvPicPr>
          <p:cNvPr id="103427" name="Picture 5"/>
          <p:cNvPicPr>
            <a:picLocks noChangeAspect="1" noChangeArrowheads="1"/>
          </p:cNvPicPr>
          <p:nvPr/>
        </p:nvPicPr>
        <p:blipFill>
          <a:blip r:embed="rId3" cstate="print"/>
          <a:srcRect/>
          <a:stretch>
            <a:fillRect/>
          </a:stretch>
        </p:blipFill>
        <p:spPr bwMode="auto">
          <a:xfrm>
            <a:off x="2084388" y="1631950"/>
            <a:ext cx="4816475" cy="3611563"/>
          </a:xfrm>
          <a:prstGeom prst="rect">
            <a:avLst/>
          </a:prstGeom>
          <a:noFill/>
          <a:ln w="25400">
            <a:solidFill>
              <a:schemeClr val="tx1"/>
            </a:solidFill>
            <a:miter lim="800000"/>
            <a:headEnd/>
            <a:tailEnd/>
          </a:ln>
        </p:spPr>
      </p:pic>
    </p:spTree>
    <p:extLst>
      <p:ext uri="{BB962C8B-B14F-4D97-AF65-F5344CB8AC3E}">
        <p14:creationId xmlns:p14="http://schemas.microsoft.com/office/powerpoint/2010/main" val="1666077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L 101010 USA Khost.jpg"/>
          <p:cNvPicPr>
            <a:picLocks noChangeAspect="1"/>
          </p:cNvPicPr>
          <p:nvPr/>
        </p:nvPicPr>
        <p:blipFill>
          <a:blip r:embed="rId3" cstate="print"/>
          <a:srcRect l="10548"/>
          <a:stretch>
            <a:fillRect/>
          </a:stretch>
        </p:blipFill>
        <p:spPr>
          <a:xfrm>
            <a:off x="-53530" y="0"/>
            <a:ext cx="9193162" cy="6858000"/>
          </a:xfrm>
          <a:prstGeom prst="rect">
            <a:avLst/>
          </a:prstGeom>
        </p:spPr>
      </p:pic>
      <p:sp>
        <p:nvSpPr>
          <p:cNvPr id="131074" name="Rectangle 2"/>
          <p:cNvSpPr>
            <a:spLocks noGrp="1" noChangeArrowheads="1"/>
          </p:cNvSpPr>
          <p:nvPr>
            <p:ph type="title"/>
          </p:nvPr>
        </p:nvSpPr>
        <p:spPr>
          <a:xfrm>
            <a:off x="4648200" y="5715000"/>
            <a:ext cx="4419600" cy="1143000"/>
          </a:xfrm>
        </p:spPr>
        <p:txBody>
          <a:bodyPr rtlCol="0">
            <a:noAutofit/>
          </a:bodyPr>
          <a:lstStyle/>
          <a:p>
            <a:pPr eaLnBrk="1" fontAlgn="auto" hangingPunct="1">
              <a:spcAft>
                <a:spcPts val="0"/>
              </a:spcAft>
              <a:defRPr/>
            </a:pPr>
            <a:r>
              <a:rPr lang="en-US" sz="6000" dirty="0">
                <a:solidFill>
                  <a:schemeClr val="bg1"/>
                </a:solidFill>
                <a:ea typeface="ＭＳ Ｐゴシック"/>
                <a:cs typeface="ＭＳ Ｐゴシック"/>
              </a:rPr>
              <a:t>Questions?</a:t>
            </a:r>
          </a:p>
        </p:txBody>
      </p:sp>
    </p:spTree>
    <p:extLst>
      <p:ext uri="{BB962C8B-B14F-4D97-AF65-F5344CB8AC3E}">
        <p14:creationId xmlns:p14="http://schemas.microsoft.com/office/powerpoint/2010/main" val="1328475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371600" y="457200"/>
            <a:ext cx="6781800" cy="1143000"/>
          </a:xfrm>
        </p:spPr>
        <p:txBody>
          <a:bodyPr/>
          <a:lstStyle/>
          <a:p>
            <a:pPr eaLnBrk="1" hangingPunct="1"/>
            <a:r>
              <a:rPr lang="en-US" sz="4800" dirty="0"/>
              <a:t>Airway Practical</a:t>
            </a:r>
            <a:br>
              <a:rPr lang="en-US" sz="4800" dirty="0"/>
            </a:br>
            <a:endParaRPr lang="en-US" sz="4800" dirty="0">
              <a:ea typeface="ＭＳ Ｐゴシック"/>
              <a:cs typeface="ＭＳ Ｐゴシック"/>
            </a:endParaRPr>
          </a:p>
        </p:txBody>
      </p:sp>
      <p:sp>
        <p:nvSpPr>
          <p:cNvPr id="109571" name="Text Box 7"/>
          <p:cNvSpPr txBox="1">
            <a:spLocks noChangeArrowheads="1"/>
          </p:cNvSpPr>
          <p:nvPr/>
        </p:nvSpPr>
        <p:spPr bwMode="auto">
          <a:xfrm>
            <a:off x="228600" y="1676400"/>
            <a:ext cx="7729680" cy="4708981"/>
          </a:xfrm>
          <a:prstGeom prst="rect">
            <a:avLst/>
          </a:prstGeom>
          <a:noFill/>
          <a:ln w="9525">
            <a:noFill/>
            <a:miter lim="800000"/>
            <a:headEnd/>
            <a:tailEnd/>
          </a:ln>
        </p:spPr>
        <p:txBody>
          <a:bodyPr wrap="none">
            <a:spAutoFit/>
          </a:bodyPr>
          <a:lstStyle/>
          <a:p>
            <a:r>
              <a:rPr lang="en-US" sz="3600" b="1" dirty="0"/>
              <a:t>1. Identify the cricothyroid membrane</a:t>
            </a:r>
          </a:p>
          <a:p>
            <a:pPr marL="1027113"/>
            <a:r>
              <a:rPr lang="en-US" sz="2400" b="1" i="1" dirty="0"/>
              <a:t>-Use a skin marker to mark site</a:t>
            </a:r>
          </a:p>
          <a:p>
            <a:endParaRPr lang="en-US" sz="3600" b="1" dirty="0"/>
          </a:p>
          <a:p>
            <a:r>
              <a:rPr lang="en-US" sz="3600" b="1" dirty="0"/>
              <a:t>2. Nasopharyngeal Airway</a:t>
            </a:r>
          </a:p>
          <a:p>
            <a:endParaRPr lang="en-US" sz="3600" b="1" dirty="0"/>
          </a:p>
          <a:p>
            <a:r>
              <a:rPr lang="en-US" sz="3600" b="1" dirty="0"/>
              <a:t>3. i-gel</a:t>
            </a:r>
          </a:p>
          <a:p>
            <a:endParaRPr lang="en-US" sz="3600" b="1" dirty="0"/>
          </a:p>
          <a:p>
            <a:r>
              <a:rPr lang="en-US" sz="3600" b="1" dirty="0"/>
              <a:t>4. Surgical Airway</a:t>
            </a:r>
          </a:p>
          <a:p>
            <a:pPr marL="977900"/>
            <a:r>
              <a:rPr lang="en-US" sz="2400" b="1" i="1" dirty="0"/>
              <a:t> - 5 reps per student</a:t>
            </a:r>
          </a:p>
        </p:txBody>
      </p:sp>
      <p:pic>
        <p:nvPicPr>
          <p:cNvPr id="5" name="Content Placeholder 6" descr="i-gel 8704030 i-gel O2 size 4 187.jpg"/>
          <p:cNvPicPr>
            <a:picLocks noGrp="1" noChangeAspect="1"/>
          </p:cNvPicPr>
          <p:nvPr>
            <p:ph idx="1"/>
          </p:nvPr>
        </p:nvPicPr>
        <p:blipFill>
          <a:blip r:embed="rId3" cstate="print"/>
          <a:stretch>
            <a:fillRect/>
          </a:stretch>
        </p:blipFill>
        <p:spPr>
          <a:xfrm>
            <a:off x="6858000" y="4038600"/>
            <a:ext cx="2209800" cy="1271138"/>
          </a:xfrm>
          <a:ln w="25400">
            <a:solidFill>
              <a:schemeClr val="tx1"/>
            </a:solidFill>
          </a:ln>
        </p:spPr>
      </p:pic>
      <p:pic>
        <p:nvPicPr>
          <p:cNvPr id="6" name="Picture 5" descr="NPA.jpg"/>
          <p:cNvPicPr>
            <a:picLocks noChangeAspect="1"/>
          </p:cNvPicPr>
          <p:nvPr/>
        </p:nvPicPr>
        <p:blipFill>
          <a:blip r:embed="rId4" cstate="print"/>
          <a:stretch>
            <a:fillRect/>
          </a:stretch>
        </p:blipFill>
        <p:spPr>
          <a:xfrm>
            <a:off x="7696200" y="2619376"/>
            <a:ext cx="1338262" cy="1343024"/>
          </a:xfrm>
          <a:prstGeom prst="rect">
            <a:avLst/>
          </a:prstGeom>
          <a:ln w="25400">
            <a:solidFill>
              <a:schemeClr val="tx1"/>
            </a:solidFill>
          </a:ln>
        </p:spPr>
      </p:pic>
      <p:pic>
        <p:nvPicPr>
          <p:cNvPr id="7" name="Picture 6">
            <a:extLst>
              <a:ext uri="{FF2B5EF4-FFF2-40B4-BE49-F238E27FC236}">
                <a16:creationId xmlns:a16="http://schemas.microsoft.com/office/drawing/2014/main" id="{34D989BD-9B78-4923-A054-8F5C704368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7400" y="5410200"/>
            <a:ext cx="1930400" cy="1447800"/>
          </a:xfrm>
          <a:prstGeom prst="rect">
            <a:avLst/>
          </a:prstGeom>
          <a:ln w="25400">
            <a:solidFill>
              <a:schemeClr val="tx1"/>
            </a:solidFill>
          </a:ln>
        </p:spPr>
      </p:pic>
    </p:spTree>
    <p:extLst>
      <p:ext uri="{BB962C8B-B14F-4D97-AF65-F5344CB8AC3E}">
        <p14:creationId xmlns:p14="http://schemas.microsoft.com/office/powerpoint/2010/main" val="397166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idx="1"/>
          </p:nvPr>
        </p:nvSpPr>
        <p:spPr>
          <a:xfrm>
            <a:off x="152400" y="1905000"/>
            <a:ext cx="8610600" cy="4495800"/>
          </a:xfrm>
        </p:spPr>
        <p:txBody>
          <a:bodyPr/>
          <a:lstStyle/>
          <a:p>
            <a:pPr marL="0" indent="0" algn="ctr" eaLnBrk="1" hangingPunct="1">
              <a:lnSpc>
                <a:spcPct val="90000"/>
              </a:lnSpc>
              <a:buNone/>
            </a:pPr>
            <a:r>
              <a:rPr lang="en-US" sz="3000" b="1" u="sng" dirty="0"/>
              <a:t>Enabling Learning Objectives</a:t>
            </a:r>
          </a:p>
          <a:p>
            <a:pPr marL="609600" indent="-609600" eaLnBrk="1" hangingPunct="1">
              <a:lnSpc>
                <a:spcPct val="90000"/>
              </a:lnSpc>
            </a:pPr>
            <a:r>
              <a:rPr lang="en-US" sz="3000" b="1" dirty="0"/>
              <a:t>Describe the importance of the sit-up and lean-forward maneuver to manage airway trauma in conscious casualties</a:t>
            </a:r>
          </a:p>
          <a:p>
            <a:pPr marL="609600" indent="-609600" eaLnBrk="1" hangingPunct="1">
              <a:lnSpc>
                <a:spcPct val="90000"/>
              </a:lnSpc>
            </a:pPr>
            <a:r>
              <a:rPr lang="en-US" sz="3000" b="1" dirty="0"/>
              <a:t>Demonstrate opening the airway with the chin-lift/jaw-thrust maneuver.</a:t>
            </a:r>
          </a:p>
          <a:p>
            <a:pPr marL="609600" indent="-609600" eaLnBrk="1" hangingPunct="1">
              <a:lnSpc>
                <a:spcPct val="90000"/>
              </a:lnSpc>
            </a:pPr>
            <a:r>
              <a:rPr lang="en-US" sz="3000" b="1" dirty="0"/>
              <a:t>Demonstrate the insertion of a nasopharyngeal airway.</a:t>
            </a:r>
          </a:p>
          <a:p>
            <a:pPr marL="609600" indent="-609600" eaLnBrk="1" hangingPunct="1">
              <a:lnSpc>
                <a:spcPct val="90000"/>
              </a:lnSpc>
            </a:pPr>
            <a:r>
              <a:rPr lang="en-US" sz="3000" b="1" dirty="0"/>
              <a:t>Demonstrate the insertion of an extraglottic airway.</a:t>
            </a:r>
          </a:p>
        </p:txBody>
      </p:sp>
      <p:sp>
        <p:nvSpPr>
          <p:cNvPr id="6" name="Rectangle 2">
            <a:extLst>
              <a:ext uri="{FF2B5EF4-FFF2-40B4-BE49-F238E27FC236}">
                <a16:creationId xmlns:a16="http://schemas.microsoft.com/office/drawing/2014/main" id="{7E687397-CB6C-4BA2-9742-AFFE89B2B087}"/>
              </a:ext>
            </a:extLst>
          </p:cNvPr>
          <p:cNvSpPr>
            <a:spLocks noGrp="1" noRot="1" noChangeArrowheads="1"/>
          </p:cNvSpPr>
          <p:nvPr>
            <p:ph type="title"/>
          </p:nvPr>
        </p:nvSpPr>
        <p:spPr>
          <a:xfrm>
            <a:off x="1600200" y="76200"/>
            <a:ext cx="7239000" cy="1143000"/>
          </a:xfrm>
        </p:spPr>
        <p:txBody>
          <a:bodyPr/>
          <a:lstStyle/>
          <a:p>
            <a:pPr eaLnBrk="1" hangingPunct="1"/>
            <a:r>
              <a:rPr lang="en-US" sz="4400" dirty="0"/>
              <a:t>LEARNING OBJECTIVES</a:t>
            </a:r>
          </a:p>
        </p:txBody>
      </p:sp>
    </p:spTree>
    <p:extLst>
      <p:ext uri="{BB962C8B-B14F-4D97-AF65-F5344CB8AC3E}">
        <p14:creationId xmlns:p14="http://schemas.microsoft.com/office/powerpoint/2010/main" val="1762444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idx="1"/>
          </p:nvPr>
        </p:nvSpPr>
        <p:spPr>
          <a:xfrm>
            <a:off x="152400" y="1981200"/>
            <a:ext cx="8229600" cy="4495800"/>
          </a:xfrm>
        </p:spPr>
        <p:txBody>
          <a:bodyPr/>
          <a:lstStyle/>
          <a:p>
            <a:pPr marL="0" indent="0" algn="ctr" eaLnBrk="1" hangingPunct="1">
              <a:lnSpc>
                <a:spcPct val="90000"/>
              </a:lnSpc>
              <a:buNone/>
            </a:pPr>
            <a:r>
              <a:rPr lang="en-US" sz="3000" b="1" u="sng" dirty="0"/>
              <a:t>Enabling Learning Objectives</a:t>
            </a:r>
          </a:p>
          <a:p>
            <a:pPr marL="609600" indent="-609600" eaLnBrk="1" hangingPunct="1">
              <a:lnSpc>
                <a:spcPct val="90000"/>
              </a:lnSpc>
            </a:pPr>
            <a:r>
              <a:rPr lang="en-US" sz="2800" b="1" dirty="0"/>
              <a:t>Identify the indications for cricothyroidotomy and the preferred methods.</a:t>
            </a:r>
          </a:p>
          <a:p>
            <a:pPr marL="609600" indent="-609600" eaLnBrk="1" hangingPunct="1">
              <a:lnSpc>
                <a:spcPct val="90000"/>
              </a:lnSpc>
            </a:pPr>
            <a:r>
              <a:rPr lang="en-US" sz="2800" b="1" dirty="0"/>
              <a:t>Identify the correct site for cricothyroidotomy.</a:t>
            </a:r>
          </a:p>
          <a:p>
            <a:pPr marL="609600" indent="-609600" eaLnBrk="1" hangingPunct="1">
              <a:lnSpc>
                <a:spcPct val="90000"/>
              </a:lnSpc>
            </a:pPr>
            <a:r>
              <a:rPr lang="en-US" sz="2800" b="1" dirty="0"/>
              <a:t>Demonstrate the recommended procedure for a surgical crycothyroidotomy.</a:t>
            </a:r>
          </a:p>
          <a:p>
            <a:pPr marL="609600" indent="-609600" eaLnBrk="1" hangingPunct="1">
              <a:lnSpc>
                <a:spcPct val="90000"/>
              </a:lnSpc>
            </a:pPr>
            <a:r>
              <a:rPr lang="en-US" sz="2800" b="1" dirty="0"/>
              <a:t>Identify the importance and application of pulse oximetry monitoring in TFC airway management.</a:t>
            </a:r>
          </a:p>
        </p:txBody>
      </p:sp>
      <p:sp>
        <p:nvSpPr>
          <p:cNvPr id="6" name="Rectangle 2">
            <a:extLst>
              <a:ext uri="{FF2B5EF4-FFF2-40B4-BE49-F238E27FC236}">
                <a16:creationId xmlns:a16="http://schemas.microsoft.com/office/drawing/2014/main" id="{D1658524-EC6F-43F3-93CE-9C6F7C6EF774}"/>
              </a:ext>
            </a:extLst>
          </p:cNvPr>
          <p:cNvSpPr>
            <a:spLocks noGrp="1" noRot="1" noChangeArrowheads="1"/>
          </p:cNvSpPr>
          <p:nvPr>
            <p:ph type="title"/>
          </p:nvPr>
        </p:nvSpPr>
        <p:spPr>
          <a:xfrm>
            <a:off x="1600200" y="76200"/>
            <a:ext cx="7162800" cy="1143000"/>
          </a:xfrm>
        </p:spPr>
        <p:txBody>
          <a:bodyPr/>
          <a:lstStyle/>
          <a:p>
            <a:pPr eaLnBrk="1" hangingPunct="1"/>
            <a:r>
              <a:rPr lang="en-US" sz="4400" dirty="0"/>
              <a:t>LEARNING OBJECTIVES</a:t>
            </a:r>
          </a:p>
        </p:txBody>
      </p:sp>
    </p:spTree>
    <p:extLst>
      <p:ext uri="{BB962C8B-B14F-4D97-AF65-F5344CB8AC3E}">
        <p14:creationId xmlns:p14="http://schemas.microsoft.com/office/powerpoint/2010/main" val="2857191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1298575" y="152400"/>
            <a:ext cx="7616825" cy="1143000"/>
          </a:xfrm>
        </p:spPr>
        <p:txBody>
          <a:bodyPr/>
          <a:lstStyle/>
          <a:p>
            <a:pPr eaLnBrk="1" hangingPunct="1"/>
            <a:r>
              <a:rPr lang="en-US" sz="4400" dirty="0">
                <a:ea typeface="ＭＳ Ｐゴシック"/>
                <a:cs typeface="ＭＳ Ｐゴシック"/>
              </a:rPr>
              <a:t>Tactical Field Care </a:t>
            </a:r>
            <a:br>
              <a:rPr lang="en-US" sz="4400" dirty="0">
                <a:ea typeface="ＭＳ Ｐゴシック"/>
                <a:cs typeface="ＭＳ Ｐゴシック"/>
              </a:rPr>
            </a:br>
            <a:r>
              <a:rPr lang="en-US" sz="4400" dirty="0">
                <a:ea typeface="ＭＳ Ｐゴシック"/>
                <a:cs typeface="ＭＳ Ｐゴシック"/>
              </a:rPr>
              <a:t>Guidelines</a:t>
            </a:r>
          </a:p>
        </p:txBody>
      </p:sp>
      <p:sp>
        <p:nvSpPr>
          <p:cNvPr id="52226" name="Rectangle 3"/>
          <p:cNvSpPr>
            <a:spLocks noGrp="1" noChangeArrowheads="1"/>
          </p:cNvSpPr>
          <p:nvPr>
            <p:ph idx="1"/>
          </p:nvPr>
        </p:nvSpPr>
        <p:spPr>
          <a:xfrm>
            <a:off x="228600" y="2667000"/>
            <a:ext cx="8839200" cy="2895600"/>
          </a:xfrm>
        </p:spPr>
        <p:txBody>
          <a:bodyPr/>
          <a:lstStyle/>
          <a:p>
            <a:pPr eaLnBrk="1" hangingPunct="1">
              <a:buFont typeface="Wingdings" pitchFamily="2" charset="2"/>
              <a:buNone/>
            </a:pPr>
            <a:r>
              <a:rPr lang="en-US" b="1" dirty="0">
                <a:ea typeface="ＭＳ Ｐゴシック"/>
                <a:cs typeface="ＭＳ Ｐゴシック"/>
              </a:rPr>
              <a:t>4. Airway Management</a:t>
            </a:r>
          </a:p>
          <a:p>
            <a:pPr marL="738188">
              <a:buNone/>
            </a:pPr>
            <a:r>
              <a:rPr lang="en-US" sz="2800" b="1" dirty="0">
                <a:solidFill>
                  <a:srgbClr val="FF0000"/>
                </a:solidFill>
                <a:ea typeface="ＭＳ Ｐゴシック"/>
                <a:cs typeface="ＭＳ Ｐゴシック"/>
              </a:rPr>
              <a:t>a. </a:t>
            </a:r>
            <a:r>
              <a:rPr lang="en-US" sz="2800" b="1" dirty="0">
                <a:solidFill>
                  <a:srgbClr val="FF0000"/>
                </a:solidFill>
              </a:rPr>
              <a:t>Conscious casualty with no airway problem identified</a:t>
            </a:r>
          </a:p>
          <a:p>
            <a:pPr marL="914400">
              <a:buNone/>
            </a:pPr>
            <a:r>
              <a:rPr lang="en-US" sz="2800" b="1" dirty="0">
                <a:solidFill>
                  <a:srgbClr val="FF0000"/>
                </a:solidFill>
              </a:rPr>
              <a:t>   - No airway intervention required</a:t>
            </a:r>
            <a:endParaRPr lang="en-US" sz="2800" b="1" dirty="0">
              <a:solidFill>
                <a:srgbClr val="FF0000"/>
              </a:solidFill>
              <a:ea typeface="ＭＳ Ｐゴシック"/>
              <a:cs typeface="ＭＳ Ｐゴシック"/>
            </a:endParaRPr>
          </a:p>
        </p:txBody>
      </p:sp>
      <p:sp>
        <p:nvSpPr>
          <p:cNvPr id="4" name="TextBox 3"/>
          <p:cNvSpPr txBox="1"/>
          <p:nvPr/>
        </p:nvSpPr>
        <p:spPr>
          <a:xfrm>
            <a:off x="609600" y="6019800"/>
            <a:ext cx="4176080" cy="523220"/>
          </a:xfrm>
          <a:prstGeom prst="rect">
            <a:avLst/>
          </a:prstGeom>
          <a:noFill/>
        </p:spPr>
        <p:txBody>
          <a:bodyPr wrap="none" rtlCol="0">
            <a:spAutoFit/>
          </a:bodyPr>
          <a:lstStyle/>
          <a:p>
            <a:r>
              <a:rPr lang="en-US" b="1" i="1" dirty="0"/>
              <a:t>* New material in </a:t>
            </a:r>
            <a:r>
              <a:rPr lang="en-US" b="1" i="1" dirty="0">
                <a:solidFill>
                  <a:srgbClr val="FF0000"/>
                </a:solidFill>
              </a:rPr>
              <a:t>red text</a:t>
            </a:r>
          </a:p>
        </p:txBody>
      </p:sp>
    </p:spTree>
    <p:extLst>
      <p:ext uri="{BB962C8B-B14F-4D97-AF65-F5344CB8AC3E}">
        <p14:creationId xmlns:p14="http://schemas.microsoft.com/office/powerpoint/2010/main" val="898956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1298575" y="152400"/>
            <a:ext cx="7616825" cy="1143000"/>
          </a:xfrm>
        </p:spPr>
        <p:txBody>
          <a:bodyPr/>
          <a:lstStyle/>
          <a:p>
            <a:pPr eaLnBrk="1" hangingPunct="1"/>
            <a:r>
              <a:rPr lang="en-US" sz="4400" dirty="0">
                <a:ea typeface="ＭＳ Ｐゴシック"/>
                <a:cs typeface="ＭＳ Ｐゴシック"/>
              </a:rPr>
              <a:t>Tactical Field Care </a:t>
            </a:r>
            <a:br>
              <a:rPr lang="en-US" sz="4400" dirty="0">
                <a:ea typeface="ＭＳ Ｐゴシック"/>
                <a:cs typeface="ＭＳ Ｐゴシック"/>
              </a:rPr>
            </a:br>
            <a:r>
              <a:rPr lang="en-US" sz="4400" dirty="0">
                <a:ea typeface="ＭＳ Ｐゴシック"/>
                <a:cs typeface="ＭＳ Ｐゴシック"/>
              </a:rPr>
              <a:t>Guidelines</a:t>
            </a:r>
          </a:p>
        </p:txBody>
      </p:sp>
      <p:sp>
        <p:nvSpPr>
          <p:cNvPr id="52226" name="Rectangle 3"/>
          <p:cNvSpPr>
            <a:spLocks noGrp="1" noChangeArrowheads="1"/>
          </p:cNvSpPr>
          <p:nvPr>
            <p:ph idx="1"/>
          </p:nvPr>
        </p:nvSpPr>
        <p:spPr>
          <a:xfrm>
            <a:off x="228600" y="2209800"/>
            <a:ext cx="8839200" cy="3429000"/>
          </a:xfrm>
        </p:spPr>
        <p:txBody>
          <a:bodyPr/>
          <a:lstStyle/>
          <a:p>
            <a:pPr eaLnBrk="1" hangingPunct="1">
              <a:buFont typeface="Wingdings" pitchFamily="2" charset="2"/>
              <a:buNone/>
            </a:pPr>
            <a:r>
              <a:rPr lang="en-US" b="1" dirty="0">
                <a:ea typeface="ＭＳ Ｐゴシック"/>
                <a:cs typeface="ＭＳ Ｐゴシック"/>
              </a:rPr>
              <a:t>4. Airway Management</a:t>
            </a:r>
          </a:p>
          <a:p>
            <a:pPr marL="574675" indent="-176213">
              <a:buNone/>
            </a:pPr>
            <a:r>
              <a:rPr lang="en-US" sz="2800" b="1" dirty="0"/>
              <a:t>b. Unconscious casualty without airway obstruction: </a:t>
            </a:r>
          </a:p>
          <a:p>
            <a:pPr marL="1031875" indent="-234950">
              <a:buNone/>
            </a:pPr>
            <a:r>
              <a:rPr lang="en-US" sz="2800" b="1" dirty="0"/>
              <a:t>- Place casualty in the recovery position </a:t>
            </a:r>
          </a:p>
          <a:p>
            <a:pPr marL="1031875" indent="-234950">
              <a:buNone/>
            </a:pPr>
            <a:r>
              <a:rPr lang="en-US" sz="2800" b="1" dirty="0"/>
              <a:t>- Chin lift or jaw thrust maneuver </a:t>
            </a:r>
            <a:r>
              <a:rPr lang="en-US" sz="2800" b="1" dirty="0">
                <a:solidFill>
                  <a:srgbClr val="FF0000"/>
                </a:solidFill>
              </a:rPr>
              <a:t>or</a:t>
            </a:r>
          </a:p>
          <a:p>
            <a:pPr marL="1031875" indent="-234950">
              <a:buNone/>
            </a:pPr>
            <a:r>
              <a:rPr lang="en-US" sz="2800" b="1" dirty="0"/>
              <a:t>- Nasopharyngeal airway </a:t>
            </a:r>
            <a:r>
              <a:rPr lang="en-US" sz="2800" b="1" dirty="0">
                <a:solidFill>
                  <a:srgbClr val="FF0000"/>
                </a:solidFill>
              </a:rPr>
              <a:t>or</a:t>
            </a:r>
          </a:p>
          <a:p>
            <a:pPr marL="1031875" indent="-234950">
              <a:buNone/>
            </a:pPr>
            <a:r>
              <a:rPr lang="en-US" sz="2800" b="1" dirty="0"/>
              <a:t>- </a:t>
            </a:r>
            <a:r>
              <a:rPr lang="en-US" sz="2800" b="1" dirty="0">
                <a:solidFill>
                  <a:srgbClr val="FF0000"/>
                </a:solidFill>
              </a:rPr>
              <a:t>Extraglottic airway</a:t>
            </a:r>
          </a:p>
        </p:txBody>
      </p:sp>
      <p:sp>
        <p:nvSpPr>
          <p:cNvPr id="4" name="TextBox 3"/>
          <p:cNvSpPr txBox="1"/>
          <p:nvPr/>
        </p:nvSpPr>
        <p:spPr>
          <a:xfrm>
            <a:off x="762000" y="6096000"/>
            <a:ext cx="4019049" cy="954107"/>
          </a:xfrm>
          <a:prstGeom prst="rect">
            <a:avLst/>
          </a:prstGeom>
          <a:noFill/>
        </p:spPr>
        <p:txBody>
          <a:bodyPr wrap="none" rtlCol="0">
            <a:spAutoFit/>
          </a:bodyPr>
          <a:lstStyle/>
          <a:p>
            <a:r>
              <a:rPr lang="en-US" b="1" i="1" dirty="0"/>
              <a:t>* New material in </a:t>
            </a:r>
            <a:r>
              <a:rPr lang="en-US" b="1" i="1" dirty="0">
                <a:solidFill>
                  <a:srgbClr val="FF0000"/>
                </a:solidFill>
              </a:rPr>
              <a:t>red text</a:t>
            </a:r>
          </a:p>
          <a:p>
            <a:endParaRPr lang="en-US" dirty="0"/>
          </a:p>
        </p:txBody>
      </p:sp>
    </p:spTree>
    <p:extLst>
      <p:ext uri="{BB962C8B-B14F-4D97-AF65-F5344CB8AC3E}">
        <p14:creationId xmlns:p14="http://schemas.microsoft.com/office/powerpoint/2010/main" val="898956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3 TFC 1c  Video 1 - DM - Chin Lift Jaw Thrust">
            <a:hlinkClick r:id="" action="ppaction://media"/>
            <a:extLst>
              <a:ext uri="{FF2B5EF4-FFF2-40B4-BE49-F238E27FC236}">
                <a16:creationId xmlns:a16="http://schemas.microsoft.com/office/drawing/2014/main" id="{6B256D5D-C529-4F85-9824-CA3E5981B6B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1866" y="1752600"/>
            <a:ext cx="8060267" cy="4533900"/>
          </a:xfrm>
          <a:prstGeom prst="rect">
            <a:avLst/>
          </a:prstGeom>
        </p:spPr>
      </p:pic>
      <p:sp>
        <p:nvSpPr>
          <p:cNvPr id="9" name="Title 8">
            <a:extLst>
              <a:ext uri="{FF2B5EF4-FFF2-40B4-BE49-F238E27FC236}">
                <a16:creationId xmlns:a16="http://schemas.microsoft.com/office/drawing/2014/main" id="{2F42BB25-8D96-40C5-B9A5-3AE3DAAED3D3}"/>
              </a:ext>
            </a:extLst>
          </p:cNvPr>
          <p:cNvSpPr>
            <a:spLocks noGrp="1"/>
          </p:cNvSpPr>
          <p:nvPr>
            <p:ph type="title"/>
          </p:nvPr>
        </p:nvSpPr>
        <p:spPr>
          <a:xfrm>
            <a:off x="1676400" y="152400"/>
            <a:ext cx="6781800" cy="1143000"/>
          </a:xfrm>
        </p:spPr>
        <p:txBody>
          <a:bodyPr/>
          <a:lstStyle/>
          <a:p>
            <a:r>
              <a:rPr lang="en-US" dirty="0"/>
              <a:t>Chin Lift and Jaw Thrust Maneuvers</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4"/>
          <p:cNvSpPr>
            <a:spLocks noGrp="1" noChangeArrowheads="1"/>
          </p:cNvSpPr>
          <p:nvPr>
            <p:ph type="title"/>
          </p:nvPr>
        </p:nvSpPr>
        <p:spPr>
          <a:xfrm>
            <a:off x="1524000" y="0"/>
            <a:ext cx="7162800" cy="1143000"/>
          </a:xfrm>
        </p:spPr>
        <p:txBody>
          <a:bodyPr/>
          <a:lstStyle/>
          <a:p>
            <a:pPr eaLnBrk="1" hangingPunct="1"/>
            <a:r>
              <a:rPr lang="en-US" sz="4400" dirty="0">
                <a:ea typeface="ＭＳ Ｐゴシック"/>
                <a:cs typeface="ＭＳ Ｐゴシック"/>
              </a:rPr>
              <a:t>Nasopharyngeal Airway</a:t>
            </a:r>
          </a:p>
        </p:txBody>
      </p:sp>
      <p:sp>
        <p:nvSpPr>
          <p:cNvPr id="56322" name="Rectangle 5"/>
          <p:cNvSpPr>
            <a:spLocks noGrp="1" noChangeArrowheads="1"/>
          </p:cNvSpPr>
          <p:nvPr>
            <p:ph idx="1"/>
          </p:nvPr>
        </p:nvSpPr>
        <p:spPr>
          <a:xfrm>
            <a:off x="381000" y="1600200"/>
            <a:ext cx="7772400" cy="4724400"/>
          </a:xfrm>
        </p:spPr>
        <p:txBody>
          <a:bodyPr/>
          <a:lstStyle/>
          <a:p>
            <a:pPr eaLnBrk="1" hangingPunct="1">
              <a:lnSpc>
                <a:spcPct val="90000"/>
              </a:lnSpc>
            </a:pPr>
            <a:r>
              <a:rPr lang="en-US" sz="2800" b="1" dirty="0">
                <a:ea typeface="ＭＳ Ｐゴシック"/>
                <a:cs typeface="ＭＳ Ｐゴシック"/>
              </a:rPr>
              <a:t>The “Nose Hose,” “Nasal Trumpet,” “NPA”</a:t>
            </a:r>
          </a:p>
          <a:p>
            <a:pPr eaLnBrk="1" hangingPunct="1">
              <a:lnSpc>
                <a:spcPct val="90000"/>
              </a:lnSpc>
            </a:pPr>
            <a:r>
              <a:rPr lang="en-US" sz="2800" b="1" dirty="0">
                <a:ea typeface="ＭＳ Ｐゴシック"/>
                <a:cs typeface="ＭＳ Ｐゴシック"/>
              </a:rPr>
              <a:t>Excellent success in Afghanistan and Iraq</a:t>
            </a:r>
          </a:p>
          <a:p>
            <a:pPr eaLnBrk="1" hangingPunct="1">
              <a:lnSpc>
                <a:spcPct val="90000"/>
              </a:lnSpc>
            </a:pPr>
            <a:r>
              <a:rPr lang="en-US" sz="2800" b="1" dirty="0">
                <a:ea typeface="ＭＳ Ｐゴシック"/>
                <a:cs typeface="ＭＳ Ｐゴシック"/>
              </a:rPr>
              <a:t>Well tolerated by the conscious patient</a:t>
            </a:r>
          </a:p>
          <a:p>
            <a:pPr eaLnBrk="1" hangingPunct="1">
              <a:lnSpc>
                <a:spcPct val="90000"/>
              </a:lnSpc>
            </a:pPr>
            <a:r>
              <a:rPr lang="en-US" sz="2800" b="1" dirty="0">
                <a:ea typeface="ＭＳ Ｐゴシック"/>
                <a:cs typeface="ＭＳ Ｐゴシック"/>
              </a:rPr>
              <a:t>Lube before inserting</a:t>
            </a:r>
          </a:p>
          <a:p>
            <a:pPr eaLnBrk="1" hangingPunct="1">
              <a:lnSpc>
                <a:spcPct val="90000"/>
              </a:lnSpc>
            </a:pPr>
            <a:r>
              <a:rPr lang="en-US" sz="2800" b="1" dirty="0">
                <a:ea typeface="ＭＳ Ｐゴシック"/>
                <a:cs typeface="ＭＳ Ｐゴシック"/>
              </a:rPr>
              <a:t>Insert at 90-degree angle to the face, NOT along the axis of the external nose</a:t>
            </a:r>
          </a:p>
          <a:p>
            <a:pPr eaLnBrk="1" hangingPunct="1">
              <a:lnSpc>
                <a:spcPct val="90000"/>
              </a:lnSpc>
            </a:pPr>
            <a:r>
              <a:rPr lang="en-US" sz="2800" b="1" dirty="0">
                <a:ea typeface="ＭＳ Ｐゴシック"/>
                <a:cs typeface="ＭＳ Ｐゴシック"/>
              </a:rPr>
              <a:t>Tape it in</a:t>
            </a:r>
          </a:p>
          <a:p>
            <a:pPr eaLnBrk="1" hangingPunct="1">
              <a:lnSpc>
                <a:spcPct val="90000"/>
              </a:lnSpc>
            </a:pPr>
            <a:r>
              <a:rPr lang="en-US" sz="2800" b="1" dirty="0">
                <a:ea typeface="ＭＳ Ｐゴシック"/>
                <a:cs typeface="ＭＳ Ｐゴシック"/>
              </a:rPr>
              <a:t>Don’t use an oropharyngeal airway (‘J’ Tube)</a:t>
            </a:r>
          </a:p>
          <a:p>
            <a:pPr lvl="1" eaLnBrk="1" hangingPunct="1">
              <a:lnSpc>
                <a:spcPct val="90000"/>
              </a:lnSpc>
            </a:pPr>
            <a:r>
              <a:rPr lang="en-US" b="1" dirty="0">
                <a:ea typeface="ＭＳ Ｐゴシック"/>
                <a:cs typeface="ＭＳ Ｐゴシック"/>
              </a:rPr>
              <a:t>Will cause conscious casualties to gag</a:t>
            </a:r>
          </a:p>
          <a:p>
            <a:pPr lvl="1" eaLnBrk="1" hangingPunct="1">
              <a:lnSpc>
                <a:spcPct val="90000"/>
              </a:lnSpc>
            </a:pPr>
            <a:r>
              <a:rPr lang="en-US" b="1" dirty="0">
                <a:ea typeface="ＭＳ Ｐゴシック"/>
                <a:cs typeface="ＭＳ Ｐゴシック"/>
              </a:rPr>
              <a:t>Easily dislodged</a:t>
            </a:r>
          </a:p>
        </p:txBody>
      </p:sp>
    </p:spTree>
    <p:extLst>
      <p:ext uri="{BB962C8B-B14F-4D97-AF65-F5344CB8AC3E}">
        <p14:creationId xmlns:p14="http://schemas.microsoft.com/office/powerpoint/2010/main" val="1773855893"/>
      </p:ext>
    </p:extLst>
  </p:cSld>
  <p:clrMapOvr>
    <a:masterClrMapping/>
  </p:clrMapOvr>
  <p:transition/>
</p:sld>
</file>

<file path=ppt/theme/theme1.xml><?xml version="1.0" encoding="utf-8"?>
<a:theme xmlns:a="http://schemas.openxmlformats.org/drawingml/2006/main" name="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TCCC</Template>
  <TotalTime>0</TotalTime>
  <Words>2088</Words>
  <Application>Microsoft Office PowerPoint</Application>
  <PresentationFormat>On-screen Show (4:3)</PresentationFormat>
  <Paragraphs>237</Paragraphs>
  <Slides>34</Slides>
  <Notes>34</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ＭＳ Ｐゴシック</vt:lpstr>
      <vt:lpstr>Arial</vt:lpstr>
      <vt:lpstr>Calibri</vt:lpstr>
      <vt:lpstr>msgothic</vt:lpstr>
      <vt:lpstr>Times New Roman</vt:lpstr>
      <vt:lpstr>Wingdings</vt:lpstr>
      <vt:lpstr>TCCC</vt:lpstr>
      <vt:lpstr>Tactical Combat Casualty Care for Medical Personnel August 2018  (Based on TCCC-MP Guidelines 180801)</vt:lpstr>
      <vt:lpstr>PowerPoint Presentation</vt:lpstr>
      <vt:lpstr>LEARNING OBJECTIVES</vt:lpstr>
      <vt:lpstr>LEARNING OBJECTIVES</vt:lpstr>
      <vt:lpstr>LEARNING OBJECTIVES</vt:lpstr>
      <vt:lpstr>Tactical Field Care  Guidelines</vt:lpstr>
      <vt:lpstr>Tactical Field Care  Guidelines</vt:lpstr>
      <vt:lpstr>Chin Lift and Jaw Thrust Maneuvers</vt:lpstr>
      <vt:lpstr>Nasopharyngeal Airway</vt:lpstr>
      <vt:lpstr>Nasopharyngeal Airway: (Note that the NPA is positioned at a 90º angle to the front plane of the face.)</vt:lpstr>
      <vt:lpstr>Nasopharyngeal Airway</vt:lpstr>
      <vt:lpstr>Nasopharyngeal Airway Insertion</vt:lpstr>
      <vt:lpstr>Recovery Position</vt:lpstr>
      <vt:lpstr>Tactical Field Care  Guidelines</vt:lpstr>
      <vt:lpstr>Maxillofacial Trauma</vt:lpstr>
      <vt:lpstr>Tactical Field Care  Guidelines</vt:lpstr>
      <vt:lpstr>The i-gel® Extraglottic Airway</vt:lpstr>
      <vt:lpstr>Tactical Field Care  Guidelines</vt:lpstr>
      <vt:lpstr>Tactical Field Care  Guidelines</vt:lpstr>
      <vt:lpstr>Tactical Field Care  Guidelines</vt:lpstr>
      <vt:lpstr>The Need for Cricothyroidotomy</vt:lpstr>
      <vt:lpstr>Battlefield Cricothyroidotomy</vt:lpstr>
      <vt:lpstr>Video:  An Actual Cricothyroidotomy Using Standard Open Surgical Technique</vt:lpstr>
      <vt:lpstr>Preferred Surgical Airway Technique – The CricKey</vt:lpstr>
      <vt:lpstr>Cric-Key</vt:lpstr>
      <vt:lpstr>Cricothyroid Membrane</vt:lpstr>
      <vt:lpstr>Surface Landmarks for Cricothyrotomy</vt:lpstr>
      <vt:lpstr>Beneath the Surface Landmarks</vt:lpstr>
      <vt:lpstr>PowerPoint Presentation</vt:lpstr>
      <vt:lpstr>Cricothyroidotomy Technique: CricKey</vt:lpstr>
      <vt:lpstr>Cricothyroidotomy Technique: Bougie</vt:lpstr>
      <vt:lpstr>Repetition and Realism in Cric Training</vt:lpstr>
      <vt:lpstr>Questions?</vt:lpstr>
      <vt:lpstr>Airway Practical </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Tactical Field Care</dc:title>
  <dc:subject>Tactical Field Care</dc:subject>
  <dc:creator/>
  <cp:lastModifiedBy/>
  <cp:revision>418</cp:revision>
  <dcterms:created xsi:type="dcterms:W3CDTF">2010-03-28T18:26:33Z</dcterms:created>
  <dcterms:modified xsi:type="dcterms:W3CDTF">2018-07-24T17:23:49Z</dcterms:modified>
  <cp:category>TCCC</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5939812</vt:lpwstr>
  </property>
  <property fmtid="{D5CDD505-2E9C-101B-9397-08002B2CF9AE}" pid="3" name="NXPowerLiteSettings">
    <vt:lpwstr>F7000400038000</vt:lpwstr>
  </property>
  <property fmtid="{D5CDD505-2E9C-101B-9397-08002B2CF9AE}" pid="4" name="NXPowerLiteVersion">
    <vt:lpwstr>D5.0.8</vt:lpwstr>
  </property>
  <property fmtid="{D5CDD505-2E9C-101B-9397-08002B2CF9AE}" pid="5" name="NXTAG2">
    <vt:lpwstr>00080014600000000000010242200207f6000400038000</vt:lpwstr>
  </property>
</Properties>
</file>