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3" r:id="rId1"/>
  </p:sldMasterIdLst>
  <p:notesMasterIdLst>
    <p:notesMasterId r:id="rId55"/>
  </p:notesMasterIdLst>
  <p:handoutMasterIdLst>
    <p:handoutMasterId r:id="rId56"/>
  </p:handoutMasterIdLst>
  <p:sldIdLst>
    <p:sldId id="660" r:id="rId2"/>
    <p:sldId id="1408" r:id="rId3"/>
    <p:sldId id="1342" r:id="rId4"/>
    <p:sldId id="1343" r:id="rId5"/>
    <p:sldId id="1344" r:id="rId6"/>
    <p:sldId id="1351" r:id="rId7"/>
    <p:sldId id="1352" r:id="rId8"/>
    <p:sldId id="1409" r:id="rId9"/>
    <p:sldId id="1353" r:id="rId10"/>
    <p:sldId id="1354" r:id="rId11"/>
    <p:sldId id="1355" r:id="rId12"/>
    <p:sldId id="1356" r:id="rId13"/>
    <p:sldId id="1359" r:id="rId14"/>
    <p:sldId id="1360" r:id="rId15"/>
    <p:sldId id="1361" r:id="rId16"/>
    <p:sldId id="1362" r:id="rId17"/>
    <p:sldId id="1363" r:id="rId18"/>
    <p:sldId id="1364" r:id="rId19"/>
    <p:sldId id="1365" r:id="rId20"/>
    <p:sldId id="1366" r:id="rId21"/>
    <p:sldId id="1367" r:id="rId22"/>
    <p:sldId id="1368" r:id="rId23"/>
    <p:sldId id="1369" r:id="rId24"/>
    <p:sldId id="1370" r:id="rId25"/>
    <p:sldId id="1381" r:id="rId26"/>
    <p:sldId id="1377" r:id="rId27"/>
    <p:sldId id="1378" r:id="rId28"/>
    <p:sldId id="1379" r:id="rId29"/>
    <p:sldId id="1380" r:id="rId30"/>
    <p:sldId id="1371" r:id="rId31"/>
    <p:sldId id="1372" r:id="rId32"/>
    <p:sldId id="1373" r:id="rId33"/>
    <p:sldId id="1374" r:id="rId34"/>
    <p:sldId id="1375" r:id="rId35"/>
    <p:sldId id="1376" r:id="rId36"/>
    <p:sldId id="1383" r:id="rId37"/>
    <p:sldId id="1382" r:id="rId38"/>
    <p:sldId id="1384" r:id="rId39"/>
    <p:sldId id="1385" r:id="rId40"/>
    <p:sldId id="1386" r:id="rId41"/>
    <p:sldId id="1387" r:id="rId42"/>
    <p:sldId id="1390" r:id="rId43"/>
    <p:sldId id="1391" r:id="rId44"/>
    <p:sldId id="1405" r:id="rId45"/>
    <p:sldId id="1398" r:id="rId46"/>
    <p:sldId id="1399" r:id="rId47"/>
    <p:sldId id="1400" r:id="rId48"/>
    <p:sldId id="1401" r:id="rId49"/>
    <p:sldId id="1402" r:id="rId50"/>
    <p:sldId id="1403" r:id="rId51"/>
    <p:sldId id="1404" r:id="rId52"/>
    <p:sldId id="1407" r:id="rId53"/>
    <p:sldId id="1406" r:id="rId54"/>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8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8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8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8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orient="horz" pos="288">
          <p15:clr>
            <a:srgbClr val="A4A3A4"/>
          </p15:clr>
        </p15:guide>
        <p15:guide id="3" orient="horz" pos="4128">
          <p15:clr>
            <a:srgbClr val="A4A3A4"/>
          </p15:clr>
        </p15:guide>
        <p15:guide id="4" pos="5424">
          <p15:clr>
            <a:srgbClr val="A4A3A4"/>
          </p15:clr>
        </p15:guide>
        <p15:guide id="5" pos="2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69696"/>
    <a:srgbClr val="339966"/>
    <a:srgbClr val="141400"/>
    <a:srgbClr val="333399"/>
    <a:srgbClr val="FF3300"/>
    <a:srgbClr val="99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96" autoAdjust="0"/>
    <p:restoredTop sz="69168" autoAdjust="0"/>
  </p:normalViewPr>
  <p:slideViewPr>
    <p:cSldViewPr>
      <p:cViewPr varScale="1">
        <p:scale>
          <a:sx n="58" d="100"/>
          <a:sy n="58" d="100"/>
        </p:scale>
        <p:origin x="84" y="450"/>
      </p:cViewPr>
      <p:guideLst>
        <p:guide orient="horz" pos="2160"/>
        <p:guide orient="horz" pos="288"/>
        <p:guide orient="horz" pos="4128"/>
        <p:guide pos="5424"/>
        <p:guide pos="288"/>
        <p:guide pos="2880"/>
      </p:guideLst>
    </p:cSldViewPr>
  </p:slideViewPr>
  <p:outlineViewPr>
    <p:cViewPr>
      <p:scale>
        <a:sx n="33" d="100"/>
        <a:sy n="33" d="100"/>
      </p:scale>
      <p:origin x="0" y="-41520"/>
    </p:cViewPr>
  </p:outlineViewPr>
  <p:notesTextViewPr>
    <p:cViewPr>
      <p:scale>
        <a:sx n="125" d="100"/>
        <a:sy n="125" d="100"/>
      </p:scale>
      <p:origin x="0" y="0"/>
    </p:cViewPr>
  </p:notesTextViewPr>
  <p:sorterViewPr>
    <p:cViewPr varScale="1">
      <p:scale>
        <a:sx n="1" d="1"/>
        <a:sy n="1" d="1"/>
      </p:scale>
      <p:origin x="0" y="-4758"/>
    </p:cViewPr>
  </p:sorterViewPr>
  <p:notesViewPr>
    <p:cSldViewPr>
      <p:cViewPr varScale="1">
        <p:scale>
          <a:sx n="52" d="100"/>
          <a:sy n="52" d="100"/>
        </p:scale>
        <p:origin x="-9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ea typeface="ＭＳ Ｐゴシック"/>
                <a:cs typeface="ＭＳ Ｐゴシック"/>
              </a:defRPr>
            </a:lvl1pPr>
          </a:lstStyle>
          <a:p>
            <a:pPr>
              <a:defRPr/>
            </a:pPr>
            <a:fld id="{27F54BF6-82D7-4F75-B57D-85D73D994FDF}" type="datetimeFigureOut">
              <a:rPr lang="en-US"/>
              <a:pPr>
                <a:defRPr/>
              </a:pPr>
              <a:t>7/30/2018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ea typeface="ＭＳ Ｐゴシック"/>
                <a:cs typeface="ＭＳ Ｐゴシック"/>
              </a:defRPr>
            </a:lvl1pPr>
          </a:lstStyle>
          <a:p>
            <a:pPr>
              <a:defRPr/>
            </a:pPr>
            <a:fld id="{346928C8-B6B4-41A7-8152-FA673DE9CFAD}" type="slidenum">
              <a:rPr lang="en-US"/>
              <a:pPr>
                <a:defRPr/>
              </a:pPr>
              <a:t>‹#›</a:t>
            </a:fld>
            <a:endParaRPr lang="en-US" dirty="0"/>
          </a:p>
        </p:txBody>
      </p:sp>
    </p:spTree>
    <p:extLst>
      <p:ext uri="{BB962C8B-B14F-4D97-AF65-F5344CB8AC3E}">
        <p14:creationId xmlns:p14="http://schemas.microsoft.com/office/powerpoint/2010/main" val="2500361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SzTx/>
              <a:buFontTx/>
              <a:buNone/>
              <a:defRPr sz="1200">
                <a:latin typeface="Arial" charset="0"/>
                <a:ea typeface="ＭＳ Ｐゴシック" charset="-128"/>
                <a:cs typeface="+mn-cs"/>
              </a:defRPr>
            </a:lvl1pPr>
          </a:lstStyle>
          <a:p>
            <a:pPr>
              <a:defRPr/>
            </a:pPr>
            <a:fld id="{9BE15AB0-0931-4C77-9141-FAC3118161B0}" type="slidenum">
              <a:rPr lang="en-US"/>
              <a:pPr>
                <a:defRPr/>
              </a:pPr>
              <a:t>‹#›</a:t>
            </a:fld>
            <a:endParaRPr lang="en-US" dirty="0"/>
          </a:p>
        </p:txBody>
      </p:sp>
    </p:spTree>
    <p:extLst>
      <p:ext uri="{BB962C8B-B14F-4D97-AF65-F5344CB8AC3E}">
        <p14:creationId xmlns:p14="http://schemas.microsoft.com/office/powerpoint/2010/main" val="19762120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Our topic here is Respiration and Breathing – specifically </a:t>
            </a:r>
            <a:r>
              <a:rPr lang="en-US" baseline="0" dirty="0">
                <a:ea typeface="ＭＳ Ｐゴシック"/>
                <a:cs typeface="ＭＳ Ｐゴシック"/>
              </a:rPr>
              <a:t>Tension Pneumothorax and Open Pneumothorax.</a:t>
            </a:r>
            <a:endParaRPr lang="en-US" dirty="0">
              <a:ea typeface="ＭＳ Ｐゴシック"/>
              <a:cs typeface="ＭＳ Ｐゴシック"/>
            </a:endParaRPr>
          </a:p>
        </p:txBody>
      </p:sp>
    </p:spTree>
    <p:extLst>
      <p:ext uri="{BB962C8B-B14F-4D97-AF65-F5344CB8AC3E}">
        <p14:creationId xmlns:p14="http://schemas.microsoft.com/office/powerpoint/2010/main" val="647708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10</a:t>
            </a:fld>
            <a:endParaRPr lang="en-US" dirty="0"/>
          </a:p>
        </p:txBody>
      </p:sp>
    </p:spTree>
    <p:extLst>
      <p:ext uri="{BB962C8B-B14F-4D97-AF65-F5344CB8AC3E}">
        <p14:creationId xmlns:p14="http://schemas.microsoft.com/office/powerpoint/2010/main" val="1925735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11</a:t>
            </a:fld>
            <a:endParaRPr lang="en-US" dirty="0"/>
          </a:p>
        </p:txBody>
      </p:sp>
    </p:spTree>
    <p:extLst>
      <p:ext uri="{BB962C8B-B14F-4D97-AF65-F5344CB8AC3E}">
        <p14:creationId xmlns:p14="http://schemas.microsoft.com/office/powerpoint/2010/main" val="302874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12</a:t>
            </a:fld>
            <a:endParaRPr lang="en-US" dirty="0"/>
          </a:p>
        </p:txBody>
      </p:sp>
    </p:spTree>
    <p:extLst>
      <p:ext uri="{BB962C8B-B14F-4D97-AF65-F5344CB8AC3E}">
        <p14:creationId xmlns:p14="http://schemas.microsoft.com/office/powerpoint/2010/main" val="2043441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fld id="{4348C890-056D-4391-9001-B8895476A0E6}" type="slidenum">
              <a:rPr lang="en-US" smtClean="0">
                <a:ea typeface="ＭＳ Ｐゴシック"/>
                <a:cs typeface="ＭＳ Ｐゴシック"/>
              </a:rPr>
              <a:pPr/>
              <a:t>13</a:t>
            </a:fld>
            <a:endParaRPr lang="en-US" dirty="0">
              <a:ea typeface="ＭＳ Ｐゴシック"/>
              <a:cs typeface="ＭＳ Ｐゴシック"/>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Two things about a tension pneumothorax:</a:t>
            </a:r>
          </a:p>
          <a:p>
            <a:pPr eaLnBrk="1" hangingPunct="1"/>
            <a:r>
              <a:rPr lang="en-US" dirty="0">
                <a:ea typeface="ＭＳ Ｐゴシック"/>
                <a:cs typeface="ＭＳ Ｐゴシック"/>
              </a:rPr>
              <a:t>     - It is a very common cause of preventable death on the battlefield.</a:t>
            </a:r>
          </a:p>
          <a:p>
            <a:pPr eaLnBrk="1" hangingPunct="1"/>
            <a:r>
              <a:rPr lang="en-US" dirty="0">
                <a:ea typeface="ＭＳ Ｐゴシック"/>
                <a:cs typeface="ＭＳ Ｐゴシック"/>
              </a:rPr>
              <a:t>     - It can be effectively treated by combat medics, corpsmen, and PJs.</a:t>
            </a:r>
          </a:p>
        </p:txBody>
      </p:sp>
    </p:spTree>
    <p:extLst>
      <p:ext uri="{BB962C8B-B14F-4D97-AF65-F5344CB8AC3E}">
        <p14:creationId xmlns:p14="http://schemas.microsoft.com/office/powerpoint/2010/main" val="337589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A1127EBD-F08C-4492-9232-480480F2E813}" type="slidenum">
              <a:rPr lang="en-US" smtClean="0">
                <a:ea typeface="ＭＳ Ｐゴシック"/>
                <a:cs typeface="ＭＳ Ｐゴシック"/>
              </a:rPr>
              <a:pPr/>
              <a:t>14</a:t>
            </a:fld>
            <a:endParaRPr lang="en-US" dirty="0">
              <a:ea typeface="ＭＳ Ｐゴシック"/>
              <a:cs typeface="ＭＳ Ｐゴシック"/>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Normally the lung fills up the entire chest cavity.</a:t>
            </a:r>
          </a:p>
          <a:p>
            <a:pPr eaLnBrk="1" hangingPunct="1"/>
            <a:r>
              <a:rPr lang="en-US" dirty="0">
                <a:ea typeface="ＭＳ Ｐゴシック"/>
                <a:cs typeface="ＭＳ Ｐゴシック"/>
              </a:rPr>
              <a:t>With injury, air may get between the chest wall and the lung and cause the lung to collapse.</a:t>
            </a:r>
          </a:p>
          <a:p>
            <a:pPr eaLnBrk="1" hangingPunct="1"/>
            <a:r>
              <a:rPr lang="en-US" dirty="0">
                <a:ea typeface="ＭＳ Ｐゴシック"/>
                <a:cs typeface="ＭＳ Ｐゴシック"/>
              </a:rPr>
              <a:t>Air is supposed to be INSIDE the lung.</a:t>
            </a:r>
          </a:p>
          <a:p>
            <a:pPr eaLnBrk="1" hangingPunct="1"/>
            <a:r>
              <a:rPr lang="en-US" dirty="0">
                <a:ea typeface="ＭＳ Ｐゴシック"/>
                <a:cs typeface="ＭＳ Ｐゴシック"/>
              </a:rPr>
              <a:t>Here the air is inside the chest but OUTSIDE the lung – this does not help get oxygen to the body</a:t>
            </a:r>
            <a:r>
              <a:rPr lang="en-US" baseline="0" dirty="0">
                <a:ea typeface="ＭＳ Ｐゴシック"/>
                <a:cs typeface="ＭＳ Ｐゴシック"/>
              </a:rPr>
              <a:t> and may compress the heart and other lung.</a:t>
            </a:r>
            <a:endParaRPr lang="en-US" dirty="0">
              <a:ea typeface="ＭＳ Ｐゴシック"/>
              <a:cs typeface="ＭＳ Ｐゴシック"/>
            </a:endParaRPr>
          </a:p>
        </p:txBody>
      </p:sp>
    </p:spTree>
    <p:extLst>
      <p:ext uri="{BB962C8B-B14F-4D97-AF65-F5344CB8AC3E}">
        <p14:creationId xmlns:p14="http://schemas.microsoft.com/office/powerpoint/2010/main" val="106083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91FEE2F3-5300-41D1-8E15-B69CD64458E3}" type="slidenum">
              <a:rPr lang="en-US" smtClean="0">
                <a:ea typeface="ＭＳ Ｐゴシック"/>
                <a:cs typeface="ＭＳ Ｐゴシック"/>
              </a:rPr>
              <a:pPr/>
              <a:t>15</a:t>
            </a:fld>
            <a:endParaRPr lang="en-US" dirty="0">
              <a:ea typeface="ＭＳ Ｐゴシック"/>
              <a:cs typeface="ＭＳ Ｐゴシック"/>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r>
              <a:rPr lang="en-US" u="sng" dirty="0">
                <a:ea typeface="ＭＳ Ｐゴシック"/>
                <a:cs typeface="ＭＳ Ｐゴシック"/>
              </a:rPr>
              <a:t>Every breath adds more air</a:t>
            </a:r>
            <a:r>
              <a:rPr lang="en-US" dirty="0">
                <a:ea typeface="ＭＳ Ｐゴシック"/>
                <a:cs typeface="ＭＳ Ｐゴシック"/>
              </a:rPr>
              <a:t> to the air space outside the lung.</a:t>
            </a:r>
          </a:p>
          <a:p>
            <a:pPr eaLnBrk="1" hangingPunct="1"/>
            <a:r>
              <a:rPr lang="en-US" dirty="0">
                <a:ea typeface="ＭＳ Ｐゴシック"/>
                <a:cs typeface="ＭＳ Ｐゴシック"/>
              </a:rPr>
              <a:t>The air can’t be exhaled because it’s outside the lung – there’s no way for it to escape, so pressure builds up.</a:t>
            </a:r>
          </a:p>
        </p:txBody>
      </p:sp>
    </p:spTree>
    <p:extLst>
      <p:ext uri="{BB962C8B-B14F-4D97-AF65-F5344CB8AC3E}">
        <p14:creationId xmlns:p14="http://schemas.microsoft.com/office/powerpoint/2010/main" val="1503161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p:spPr>
        <p:txBody>
          <a:bodyPr/>
          <a:lstStyle/>
          <a:p>
            <a:fld id="{54A4168A-4A17-4F37-A594-E7BE68EB1BFB}" type="slidenum">
              <a:rPr lang="en-US" smtClean="0">
                <a:ea typeface="ＭＳ Ｐゴシック"/>
                <a:cs typeface="ＭＳ Ｐゴシック"/>
              </a:rPr>
              <a:pPr/>
              <a:t>17</a:t>
            </a:fld>
            <a:endParaRPr lang="en-US" dirty="0">
              <a:ea typeface="ＭＳ Ｐゴシック"/>
              <a:cs typeface="ＭＳ Ｐゴシック"/>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xfrm>
            <a:off x="914400" y="4343400"/>
            <a:ext cx="5029200" cy="4114800"/>
          </a:xfrm>
          <a:noFill/>
          <a:ln/>
        </p:spPr>
        <p:txBody>
          <a:bodyPr/>
          <a:lstStyle/>
          <a:p>
            <a:pPr eaLnBrk="1" hangingPunct="1"/>
            <a:r>
              <a:rPr lang="en-US" dirty="0">
                <a:ea typeface="ＭＳ Ｐゴシック"/>
                <a:cs typeface="ＭＳ Ｐゴシック"/>
              </a:rPr>
              <a:t>This is what a pulse oximeter looks like.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What it tells you is actually the percentage of the </a:t>
            </a:r>
            <a:r>
              <a:rPr lang="en-US" u="sng" dirty="0">
                <a:ea typeface="ＭＳ Ｐゴシック"/>
                <a:cs typeface="ＭＳ Ｐゴシック"/>
              </a:rPr>
              <a:t>hemoglobin</a:t>
            </a:r>
            <a:r>
              <a:rPr lang="en-US" dirty="0">
                <a:ea typeface="ＭＳ Ｐゴシック"/>
                <a:cs typeface="ＭＳ Ｐゴシック"/>
              </a:rPr>
              <a:t> in the blood that is oxygenated.</a:t>
            </a:r>
          </a:p>
        </p:txBody>
      </p:sp>
    </p:spTree>
    <p:extLst>
      <p:ext uri="{BB962C8B-B14F-4D97-AF65-F5344CB8AC3E}">
        <p14:creationId xmlns:p14="http://schemas.microsoft.com/office/powerpoint/2010/main" val="3171517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p:spPr>
        <p:txBody>
          <a:bodyPr/>
          <a:lstStyle/>
          <a:p>
            <a:fld id="{139BD8FF-162B-4FF1-A7D7-1779A0762E53}" type="slidenum">
              <a:rPr lang="en-US" smtClean="0">
                <a:ea typeface="ＭＳ Ｐゴシック"/>
                <a:cs typeface="ＭＳ Ｐゴシック"/>
              </a:rPr>
              <a:pPr/>
              <a:t>18</a:t>
            </a:fld>
            <a:endParaRPr lang="en-US" dirty="0">
              <a:ea typeface="ＭＳ Ｐゴシック"/>
              <a:cs typeface="ＭＳ Ｐゴシック"/>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xfrm>
            <a:off x="914400" y="4343400"/>
            <a:ext cx="5029200" cy="4114800"/>
          </a:xfrm>
          <a:noFill/>
          <a:ln/>
        </p:spPr>
        <p:txBody>
          <a:bodyPr/>
          <a:lstStyle/>
          <a:p>
            <a:pPr eaLnBrk="1" hangingPunct="1"/>
            <a:r>
              <a:rPr lang="en-US" dirty="0">
                <a:ea typeface="ＭＳ Ｐゴシック"/>
                <a:cs typeface="ＭＳ Ｐゴシック"/>
              </a:rPr>
              <a:t>Hypoxia is associated with worse clinical outcomes in casualties with moderate/severe TBI. Monitoring the O2 saturation in these casualties with a pulse oximeter will help identify hypoxia so that it can be prevented or treated.</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Unconscious casualties may experience an airway obstruction.</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Chest trauma and blast trauma casualties may not exchange oxygen well in their lungs.</a:t>
            </a:r>
          </a:p>
        </p:txBody>
      </p:sp>
    </p:spTree>
    <p:extLst>
      <p:ext uri="{BB962C8B-B14F-4D97-AF65-F5344CB8AC3E}">
        <p14:creationId xmlns:p14="http://schemas.microsoft.com/office/powerpoint/2010/main" val="102473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p:spPr>
        <p:txBody>
          <a:bodyPr/>
          <a:lstStyle/>
          <a:p>
            <a:fld id="{5AD22C87-1E75-4C5B-BC92-7AA3066ED950}" type="slidenum">
              <a:rPr lang="en-US" smtClean="0">
                <a:ea typeface="ＭＳ Ｐゴシック"/>
                <a:cs typeface="ＭＳ Ｐゴシック"/>
              </a:rPr>
              <a:pPr/>
              <a:t>19</a:t>
            </a:fld>
            <a:endParaRPr lang="en-US" dirty="0">
              <a:ea typeface="ＭＳ Ｐゴシック"/>
              <a:cs typeface="ＭＳ Ｐゴシック"/>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14400" y="4343400"/>
            <a:ext cx="5029200" cy="4114800"/>
          </a:xfrm>
          <a:noFill/>
          <a:ln/>
        </p:spPr>
        <p:txBody>
          <a:bodyPr/>
          <a:lstStyle/>
          <a:p>
            <a:pPr eaLnBrk="1" hangingPunct="1"/>
            <a:r>
              <a:rPr lang="en-US" dirty="0">
                <a:ea typeface="ＭＳ Ｐゴシック"/>
                <a:cs typeface="ＭＳ Ｐゴシック"/>
              </a:rPr>
              <a:t>A normal reading on a pulse oximeter is NOT a good indicator for the </a:t>
            </a:r>
            <a:r>
              <a:rPr lang="en-US" b="1" dirty="0">
                <a:ea typeface="ＭＳ Ｐゴシック"/>
                <a:cs typeface="ＭＳ Ｐゴシック"/>
              </a:rPr>
              <a:t>absence</a:t>
            </a:r>
            <a:r>
              <a:rPr lang="en-US" dirty="0">
                <a:ea typeface="ＭＳ Ｐゴシック"/>
                <a:cs typeface="ＭＳ Ｐゴシック"/>
              </a:rPr>
              <a:t> of shock.</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Even after significant blood loss, the blood remaining in the intravascular compartment may be normally oxygenated.</a:t>
            </a:r>
          </a:p>
          <a:p>
            <a:pPr eaLnBrk="1" hangingPunct="1"/>
            <a:r>
              <a:rPr lang="en-US" dirty="0">
                <a:ea typeface="ＭＳ Ｐゴシック"/>
                <a:cs typeface="ＭＳ Ｐゴシック"/>
              </a:rPr>
              <a:t>  </a:t>
            </a:r>
          </a:p>
          <a:p>
            <a:pPr eaLnBrk="1" hangingPunct="1"/>
            <a:r>
              <a:rPr lang="en-US" dirty="0">
                <a:ea typeface="ＭＳ Ｐゴシック"/>
                <a:cs typeface="ＭＳ Ｐゴシック"/>
              </a:rPr>
              <a:t>Readings on a cold limb may be artificially low.</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The pulse ox can mistake carbon monoxide for oxygen in burn patients and give a falsely high reading.</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To repeat – a decrease in O2 sat is normal at altitude. This drop in O2 sat is REAL.</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323870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a:t>
            </a:fld>
            <a:endParaRPr lang="en-US" dirty="0"/>
          </a:p>
        </p:txBody>
      </p:sp>
    </p:spTree>
    <p:extLst>
      <p:ext uri="{BB962C8B-B14F-4D97-AF65-F5344CB8AC3E}">
        <p14:creationId xmlns:p14="http://schemas.microsoft.com/office/powerpoint/2010/main" val="297795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6D1D9E8D-9D8A-4B76-B82A-60F44E672893}" type="slidenum">
              <a:rPr lang="en-US" smtClean="0">
                <a:ea typeface="ＭＳ Ｐゴシック"/>
                <a:cs typeface="ＭＳ Ｐゴシック"/>
              </a:rPr>
              <a:pPr/>
              <a:t>20</a:t>
            </a:fld>
            <a:endParaRPr lang="en-US" dirty="0">
              <a:ea typeface="ＭＳ Ｐゴシック"/>
              <a:cs typeface="ＭＳ Ｐゴシック"/>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One collapsed lung should not kill you, but the elevated air pressure OUTSIDE the collapsed lung in a tension pneumothorax can impair the function of the good lung and the heart by preventing them from functioning normally.</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This CAN kill you.</a:t>
            </a:r>
          </a:p>
        </p:txBody>
      </p:sp>
    </p:spTree>
    <p:extLst>
      <p:ext uri="{BB962C8B-B14F-4D97-AF65-F5344CB8AC3E}">
        <p14:creationId xmlns:p14="http://schemas.microsoft.com/office/powerpoint/2010/main" val="167909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21</a:t>
            </a:fld>
            <a:endParaRPr lang="en-US" dirty="0"/>
          </a:p>
        </p:txBody>
      </p:sp>
    </p:spTree>
    <p:extLst>
      <p:ext uri="{BB962C8B-B14F-4D97-AF65-F5344CB8AC3E}">
        <p14:creationId xmlns:p14="http://schemas.microsoft.com/office/powerpoint/2010/main" val="1236806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6D1D9E8D-9D8A-4B76-B82A-60F44E672893}" type="slidenum">
              <a:rPr lang="en-US" smtClean="0">
                <a:ea typeface="ＭＳ Ｐゴシック"/>
                <a:cs typeface="ＭＳ Ｐゴシック"/>
              </a:rPr>
              <a:pPr/>
              <a:t>22</a:t>
            </a:fld>
            <a:endParaRPr lang="en-US" dirty="0">
              <a:ea typeface="ＭＳ Ｐゴシック"/>
              <a:cs typeface="ＭＳ Ｐゴシック"/>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defTabSz="914350" eaLnBrk="1" hangingPunct="1">
              <a:defRPr/>
            </a:pPr>
            <a:r>
              <a:rPr lang="en-US" dirty="0">
                <a:ea typeface="ＭＳ Ｐゴシック"/>
                <a:cs typeface="ＭＳ Ｐゴシック"/>
              </a:rPr>
              <a:t>In a study by Dr. Harcke published in Military Medicine in 2008, several casualties died from needles being too short to get through the chest wall.</a:t>
            </a:r>
          </a:p>
          <a:p>
            <a:pPr defTabSz="914350" eaLnBrk="1" hangingPunct="1">
              <a:defRPr/>
            </a:pPr>
            <a:endParaRPr lang="en-US" dirty="0">
              <a:ea typeface="ＭＳ Ｐゴシック"/>
              <a:cs typeface="ＭＳ Ｐゴシック"/>
            </a:endParaRPr>
          </a:p>
          <a:p>
            <a:pPr eaLnBrk="1" hangingPunct="1"/>
            <a:r>
              <a:rPr lang="en-US" dirty="0">
                <a:ea typeface="ＭＳ Ｐゴシック"/>
                <a:cs typeface="ＭＳ Ｐゴシック"/>
              </a:rPr>
              <a:t>The old 2-inch needles were </a:t>
            </a:r>
            <a:r>
              <a:rPr lang="en-US" u="sng" dirty="0">
                <a:ea typeface="ＭＳ Ｐゴシック"/>
                <a:cs typeface="ＭＳ Ｐゴシック"/>
              </a:rPr>
              <a:t>too short</a:t>
            </a:r>
            <a:r>
              <a:rPr lang="en-US" dirty="0">
                <a:ea typeface="ＭＳ Ｐゴシック"/>
                <a:cs typeface="ＭＳ Ｐゴシック"/>
              </a:rPr>
              <a:t>. 3.25-inch needles will get through the chest wall in 99% of individuals.</a:t>
            </a:r>
          </a:p>
        </p:txBody>
      </p:sp>
    </p:spTree>
    <p:extLst>
      <p:ext uri="{BB962C8B-B14F-4D97-AF65-F5344CB8AC3E}">
        <p14:creationId xmlns:p14="http://schemas.microsoft.com/office/powerpoint/2010/main" val="167909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presents a pleuroscopic (inside the chest) view of a needle decompression performed</a:t>
            </a:r>
            <a:r>
              <a:rPr lang="en-US" baseline="0" dirty="0"/>
              <a:t> on a trauma victim with tension pneumothorax and a collapsed lung. The re-expansion of the collapsed lung is dramatic. The catheter may inflict minor trauma on the lung, but this is acceptable given the benefit accrued from the removal of air from the pleural space and the returned function of the re-inflated lung and the decompressed heart.</a:t>
            </a:r>
          </a:p>
          <a:p>
            <a:endParaRPr lang="en-US" baseline="0" dirty="0"/>
          </a:p>
          <a:p>
            <a:r>
              <a:rPr lang="en-US" baseline="0" dirty="0"/>
              <a:t>Click on the photo to play the video.</a:t>
            </a:r>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23</a:t>
            </a:fld>
            <a:endParaRPr lang="en-US" dirty="0"/>
          </a:p>
        </p:txBody>
      </p:sp>
    </p:spTree>
    <p:extLst>
      <p:ext uri="{BB962C8B-B14F-4D97-AF65-F5344CB8AC3E}">
        <p14:creationId xmlns:p14="http://schemas.microsoft.com/office/powerpoint/2010/main" val="1980456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2B1DA806-3DA6-485F-B383-26407AA2191D}" type="slidenum">
              <a:rPr lang="en-US" smtClean="0">
                <a:ea typeface="ＭＳ Ｐゴシック"/>
                <a:cs typeface="ＭＳ Ｐゴシック"/>
              </a:rPr>
              <a:pPr/>
              <a:t>24</a:t>
            </a:fld>
            <a:endParaRPr lang="en-US" dirty="0">
              <a:ea typeface="ＭＳ Ｐゴシック"/>
              <a:cs typeface="ＭＳ Ｐゴシック"/>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endParaRPr lang="en-US" dirty="0">
              <a:ea typeface="ＭＳ Ｐゴシック"/>
              <a:cs typeface="ＭＳ Ｐゴシック"/>
            </a:endParaRPr>
          </a:p>
          <a:p>
            <a:pPr eaLnBrk="1" hangingPunct="1"/>
            <a:r>
              <a:rPr lang="en-US" dirty="0">
                <a:ea typeface="ＭＳ Ｐゴシック"/>
                <a:cs typeface="ＭＳ Ｐゴシック"/>
              </a:rPr>
              <a:t>Note: If the trauma is BLUNT</a:t>
            </a:r>
            <a:r>
              <a:rPr lang="en-US" baseline="0" dirty="0">
                <a:ea typeface="ＭＳ Ｐゴシック"/>
                <a:cs typeface="ＭＳ Ｐゴシック"/>
              </a:rPr>
              <a:t> and there is no pre-existing pneumothorax when NDC is performed, a simple pneumothorax may be created by the procedure, but this not life-threatening.</a:t>
            </a:r>
          </a:p>
          <a:p>
            <a:pPr eaLnBrk="1" hangingPunct="1"/>
            <a:endParaRPr lang="en-US" baseline="0" dirty="0">
              <a:ea typeface="ＭＳ Ｐゴシック"/>
              <a:cs typeface="ＭＳ Ｐゴシック"/>
            </a:endParaRPr>
          </a:p>
          <a:p>
            <a:pPr eaLnBrk="1" hangingPunct="1"/>
            <a:r>
              <a:rPr lang="en-US" baseline="0" dirty="0">
                <a:ea typeface="ＭＳ Ｐゴシック"/>
                <a:cs typeface="ＭＳ Ｐゴシック"/>
              </a:rPr>
              <a:t>***There have been NO reported life-threatening complications caused by NDC in Iraq or Afghanistan.***</a:t>
            </a:r>
            <a:endParaRPr lang="en-US" dirty="0">
              <a:ea typeface="ＭＳ Ｐゴシック"/>
              <a:cs typeface="ＭＳ Ｐゴシック"/>
            </a:endParaRPr>
          </a:p>
        </p:txBody>
      </p:sp>
    </p:spTree>
    <p:extLst>
      <p:ext uri="{BB962C8B-B14F-4D97-AF65-F5344CB8AC3E}">
        <p14:creationId xmlns:p14="http://schemas.microsoft.com/office/powerpoint/2010/main" val="4243719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2B1DA806-3DA6-485F-B383-26407AA2191D}" type="slidenum">
              <a:rPr lang="en-US" smtClean="0">
                <a:ea typeface="ＭＳ Ｐゴシック"/>
                <a:cs typeface="ＭＳ Ｐゴシック"/>
              </a:rPr>
              <a:pPr/>
              <a:t>25</a:t>
            </a:fld>
            <a:endParaRPr lang="en-US" dirty="0">
              <a:ea typeface="ＭＳ Ｐゴシック"/>
              <a:cs typeface="ＭＳ Ｐゴシック"/>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These are the two recommended sites for NDC.</a:t>
            </a:r>
          </a:p>
        </p:txBody>
      </p:sp>
    </p:spTree>
    <p:extLst>
      <p:ext uri="{BB962C8B-B14F-4D97-AF65-F5344CB8AC3E}">
        <p14:creationId xmlns:p14="http://schemas.microsoft.com/office/powerpoint/2010/main" val="4243719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pPr eaLnBrk="1" hangingPunct="1">
              <a:spcBef>
                <a:spcPct val="0"/>
              </a:spcBef>
            </a:pPr>
            <a:r>
              <a:rPr lang="en-US" sz="1100" dirty="0">
                <a:latin typeface="Times New Roman" pitchFamily="18" charset="0"/>
                <a:ea typeface="ＭＳ Ｐゴシック"/>
                <a:cs typeface="Times New Roman" pitchFamily="18" charset="0"/>
              </a:rPr>
              <a:t>The 5</a:t>
            </a:r>
            <a:r>
              <a:rPr lang="en-US" sz="1100" baseline="29000" dirty="0">
                <a:latin typeface="Times New Roman" pitchFamily="18" charset="0"/>
                <a:ea typeface="ＭＳ Ｐゴシック"/>
                <a:cs typeface="Times New Roman" pitchFamily="18" charset="0"/>
              </a:rPr>
              <a:t>th</a:t>
            </a:r>
            <a:r>
              <a:rPr lang="en-US" sz="1100" dirty="0">
                <a:latin typeface="Times New Roman" pitchFamily="18" charset="0"/>
                <a:ea typeface="ＭＳ Ｐゴシック"/>
                <a:cs typeface="Times New Roman" pitchFamily="18" charset="0"/>
              </a:rPr>
              <a:t> intercostal space at the anterior axillary line is more remote from the heart and great vessels and using this site may reduce the risk of complications from needle decompression. In a tactical situation, the lateral approach may be faster and safer given body armor configuration and ability to reassess.</a:t>
            </a: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26</a:t>
            </a:fld>
            <a:endParaRPr lang="en-US" dirty="0">
              <a:ea typeface="ＭＳ Ｐゴシック"/>
              <a:cs typeface="ＭＳ Ｐゴシック"/>
            </a:endParaRPr>
          </a:p>
        </p:txBody>
      </p:sp>
    </p:spTree>
    <p:extLst>
      <p:ext uri="{BB962C8B-B14F-4D97-AF65-F5344CB8AC3E}">
        <p14:creationId xmlns:p14="http://schemas.microsoft.com/office/powerpoint/2010/main" val="4140237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r>
              <a:rPr lang="en-US" dirty="0">
                <a:ea typeface="ＭＳ Ｐゴシック"/>
                <a:cs typeface="ＭＳ Ｐゴシック"/>
              </a:rPr>
              <a:t>Here are 3 options for locating the 5</a:t>
            </a:r>
            <a:r>
              <a:rPr lang="en-US" baseline="30000" dirty="0">
                <a:ea typeface="ＭＳ Ｐゴシック"/>
                <a:cs typeface="ＭＳ Ｐゴシック"/>
              </a:rPr>
              <a:t>th</a:t>
            </a:r>
            <a:r>
              <a:rPr lang="en-US" dirty="0">
                <a:ea typeface="ＭＳ Ｐゴシック"/>
                <a:cs typeface="ＭＳ Ｐゴシック"/>
              </a:rPr>
              <a:t> ICS on a woman.</a:t>
            </a: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27</a:t>
            </a:fld>
            <a:endParaRPr lang="en-US" dirty="0">
              <a:ea typeface="ＭＳ Ｐゴシック"/>
              <a:cs typeface="ＭＳ Ｐゴシック"/>
            </a:endParaRPr>
          </a:p>
        </p:txBody>
      </p:sp>
    </p:spTree>
    <p:extLst>
      <p:ext uri="{BB962C8B-B14F-4D97-AF65-F5344CB8AC3E}">
        <p14:creationId xmlns:p14="http://schemas.microsoft.com/office/powerpoint/2010/main" val="4140237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r>
              <a:rPr lang="en-US" dirty="0">
                <a:ea typeface="ＭＳ Ｐゴシック"/>
                <a:cs typeface="ＭＳ Ｐゴシック"/>
              </a:rPr>
              <a:t>Read the text.</a:t>
            </a: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28</a:t>
            </a:fld>
            <a:endParaRPr lang="en-US" dirty="0">
              <a:ea typeface="ＭＳ Ｐゴシック"/>
              <a:cs typeface="ＭＳ Ｐゴシック"/>
            </a:endParaRPr>
          </a:p>
        </p:txBody>
      </p:sp>
    </p:spTree>
    <p:extLst>
      <p:ext uri="{BB962C8B-B14F-4D97-AF65-F5344CB8AC3E}">
        <p14:creationId xmlns:p14="http://schemas.microsoft.com/office/powerpoint/2010/main" val="4140237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r>
              <a:rPr lang="en-US" dirty="0">
                <a:ea typeface="ＭＳ Ｐゴシック"/>
                <a:cs typeface="ＭＳ Ｐゴシック"/>
              </a:rPr>
              <a:t>Read the text.</a:t>
            </a: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29</a:t>
            </a:fld>
            <a:endParaRPr lang="en-US" dirty="0">
              <a:ea typeface="ＭＳ Ｐゴシック"/>
              <a:cs typeface="ＭＳ Ｐゴシック"/>
            </a:endParaRPr>
          </a:p>
        </p:txBody>
      </p:sp>
    </p:spTree>
    <p:extLst>
      <p:ext uri="{BB962C8B-B14F-4D97-AF65-F5344CB8AC3E}">
        <p14:creationId xmlns:p14="http://schemas.microsoft.com/office/powerpoint/2010/main" val="4140237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269062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fld id="{81A2B1C4-BA5A-46BD-8662-0C8E273F06B3}" type="slidenum">
              <a:rPr lang="en-US" smtClean="0">
                <a:ea typeface="ＭＳ Ｐゴシック"/>
                <a:cs typeface="ＭＳ Ｐゴシック"/>
              </a:rPr>
              <a:pPr/>
              <a:t>30</a:t>
            </a:fld>
            <a:endParaRPr lang="en-US" dirty="0">
              <a:ea typeface="ＭＳ Ｐゴシック"/>
              <a:cs typeface="ＭＳ Ｐゴシック"/>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anterior site is equally acceptable for NDC.</a:t>
            </a:r>
          </a:p>
        </p:txBody>
      </p:sp>
    </p:spTree>
    <p:extLst>
      <p:ext uri="{BB962C8B-B14F-4D97-AF65-F5344CB8AC3E}">
        <p14:creationId xmlns:p14="http://schemas.microsoft.com/office/powerpoint/2010/main" val="2986206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r>
              <a:rPr lang="en-US" dirty="0">
                <a:ea typeface="ＭＳ Ｐゴシック"/>
                <a:cs typeface="ＭＳ Ｐゴシック"/>
              </a:rPr>
              <a:t>Read the text.</a:t>
            </a: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31</a:t>
            </a:fld>
            <a:endParaRPr lang="en-US" dirty="0">
              <a:ea typeface="ＭＳ Ｐゴシック"/>
              <a:cs typeface="ＭＳ Ｐゴシック"/>
            </a:endParaRPr>
          </a:p>
        </p:txBody>
      </p:sp>
    </p:spTree>
    <p:extLst>
      <p:ext uri="{BB962C8B-B14F-4D97-AF65-F5344CB8AC3E}">
        <p14:creationId xmlns:p14="http://schemas.microsoft.com/office/powerpoint/2010/main" val="4140237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r>
              <a:rPr lang="en-US" dirty="0">
                <a:ea typeface="ＭＳ Ｐゴシック"/>
                <a:cs typeface="ＭＳ Ｐゴシック"/>
              </a:rPr>
              <a:t>Read the text.</a:t>
            </a:r>
          </a:p>
        </p:txBody>
      </p:sp>
      <p:sp>
        <p:nvSpPr>
          <p:cNvPr id="134147" name="Slide Number Placeholder 3"/>
          <p:cNvSpPr>
            <a:spLocks noGrp="1"/>
          </p:cNvSpPr>
          <p:nvPr>
            <p:ph type="sldNum" sz="quarter" idx="5"/>
          </p:nvPr>
        </p:nvSpPr>
        <p:spPr>
          <a:noFill/>
        </p:spPr>
        <p:txBody>
          <a:bodyPr/>
          <a:lstStyle/>
          <a:p>
            <a:fld id="{8BA37E6A-7A73-4050-BFA2-D8CE738AF847}" type="slidenum">
              <a:rPr lang="en-US" smtClean="0">
                <a:ea typeface="ＭＳ Ｐゴシック"/>
                <a:cs typeface="ＭＳ Ｐゴシック"/>
              </a:rPr>
              <a:pPr/>
              <a:t>32</a:t>
            </a:fld>
            <a:endParaRPr lang="en-US" dirty="0">
              <a:ea typeface="ＭＳ Ｐゴシック"/>
              <a:cs typeface="ＭＳ Ｐゴシック"/>
            </a:endParaRPr>
          </a:p>
        </p:txBody>
      </p:sp>
    </p:spTree>
    <p:extLst>
      <p:ext uri="{BB962C8B-B14F-4D97-AF65-F5344CB8AC3E}">
        <p14:creationId xmlns:p14="http://schemas.microsoft.com/office/powerpoint/2010/main" val="4140237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3457B7EE-4708-4911-9E8D-28AD2001085F}" type="slidenum">
              <a:rPr lang="en-US" smtClean="0">
                <a:ea typeface="ＭＳ Ｐゴシック"/>
                <a:cs typeface="ＭＳ Ｐゴシック"/>
              </a:rPr>
              <a:pPr/>
              <a:t>33</a:t>
            </a:fld>
            <a:endParaRPr lang="en-US" dirty="0">
              <a:ea typeface="ＭＳ Ｐゴシック"/>
              <a:cs typeface="ＭＳ Ｐゴシック"/>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This is an outline of the location of the heart drawn on the surface of the chest.</a:t>
            </a:r>
          </a:p>
        </p:txBody>
      </p:sp>
    </p:spTree>
    <p:extLst>
      <p:ext uri="{BB962C8B-B14F-4D97-AF65-F5344CB8AC3E}">
        <p14:creationId xmlns:p14="http://schemas.microsoft.com/office/powerpoint/2010/main" val="3485242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3457B7EE-4708-4911-9E8D-28AD2001085F}" type="slidenum">
              <a:rPr lang="en-US" smtClean="0">
                <a:ea typeface="ＭＳ Ｐゴシック"/>
                <a:cs typeface="ＭＳ Ｐゴシック"/>
              </a:rPr>
              <a:pPr/>
              <a:t>34</a:t>
            </a:fld>
            <a:endParaRPr lang="en-US" dirty="0">
              <a:ea typeface="ＭＳ Ｐゴシック"/>
              <a:cs typeface="ＭＳ Ｐゴシック"/>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r>
              <a:rPr lang="en-US" b="0" dirty="0">
                <a:ea typeface="+mn-ea"/>
                <a:cs typeface="+mn-cs"/>
              </a:rPr>
              <a:t>This clinical photo from a civilian trauma center shows multiple needle decompressions in both the anterior and the lateral locations. </a:t>
            </a:r>
          </a:p>
          <a:p>
            <a:endParaRPr lang="en-US" b="0" dirty="0">
              <a:ea typeface="+mn-ea"/>
              <a:cs typeface="+mn-cs"/>
            </a:endParaRPr>
          </a:p>
          <a:p>
            <a:r>
              <a:rPr lang="en-US" b="0" dirty="0">
                <a:ea typeface="+mn-ea"/>
                <a:cs typeface="+mn-cs"/>
              </a:rPr>
              <a:t>Note that two of the needles in the anterior site have been inserted at locations medial to the nipple line. </a:t>
            </a:r>
          </a:p>
          <a:p>
            <a:r>
              <a:rPr lang="en-US" b="1" dirty="0">
                <a:ea typeface="+mn-ea"/>
                <a:cs typeface="+mn-cs"/>
              </a:rPr>
              <a:t> </a:t>
            </a:r>
            <a:endParaRPr lang="en-US" dirty="0">
              <a:ea typeface="+mn-ea"/>
              <a:cs typeface="+mn-cs"/>
            </a:endParaRPr>
          </a:p>
          <a:p>
            <a:r>
              <a:rPr lang="en-US" b="1" dirty="0">
                <a:ea typeface="+mn-ea"/>
                <a:cs typeface="+mn-cs"/>
              </a:rPr>
              <a:t> </a:t>
            </a:r>
            <a:endParaRPr lang="en-US" dirty="0">
              <a:ea typeface="+mn-ea"/>
              <a:cs typeface="+mn-cs"/>
            </a:endParaRPr>
          </a:p>
          <a:p>
            <a:r>
              <a:rPr lang="en-US" b="1" dirty="0">
                <a:ea typeface="+mn-ea"/>
                <a:cs typeface="+mn-cs"/>
              </a:rPr>
              <a:t> </a:t>
            </a:r>
            <a:endParaRPr lang="en-US" dirty="0">
              <a:ea typeface="+mn-ea"/>
              <a:cs typeface="+mn-cs"/>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3485242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3457B7EE-4708-4911-9E8D-28AD2001085F}" type="slidenum">
              <a:rPr lang="en-US" smtClean="0">
                <a:ea typeface="ＭＳ Ｐゴシック"/>
                <a:cs typeface="ＭＳ Ｐゴシック"/>
              </a:rPr>
              <a:pPr/>
              <a:t>35</a:t>
            </a:fld>
            <a:endParaRPr lang="en-US" dirty="0">
              <a:ea typeface="ＭＳ Ｐゴシック"/>
              <a:cs typeface="ＭＳ Ｐゴシック"/>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defTabSz="897301" eaLnBrk="1" hangingPunct="1">
              <a:defRPr/>
            </a:pPr>
            <a:r>
              <a:rPr lang="en-US" b="0" dirty="0">
                <a:ea typeface="+mn-ea"/>
                <a:cs typeface="+mn-cs"/>
              </a:rPr>
              <a:t>This CT image from a civilian trauma center shows a catheter that was used to perform needle decompression located in the myocardium. </a:t>
            </a:r>
            <a:endParaRPr lang="en-US" dirty="0">
              <a:ea typeface="ＭＳ Ｐゴシック"/>
              <a:cs typeface="ＭＳ Ｐゴシック"/>
            </a:endParaRPr>
          </a:p>
        </p:txBody>
      </p:sp>
    </p:spTree>
    <p:extLst>
      <p:ext uri="{BB962C8B-B14F-4D97-AF65-F5344CB8AC3E}">
        <p14:creationId xmlns:p14="http://schemas.microsoft.com/office/powerpoint/2010/main" val="3485242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2B1DA806-3DA6-485F-B383-26407AA2191D}" type="slidenum">
              <a:rPr lang="en-US" smtClean="0">
                <a:ea typeface="ＭＳ Ｐゴシック"/>
                <a:cs typeface="ＭＳ Ｐゴシック"/>
              </a:rPr>
              <a:pPr/>
              <a:t>36</a:t>
            </a:fld>
            <a:endParaRPr lang="en-US" dirty="0">
              <a:ea typeface="ＭＳ Ｐゴシック"/>
              <a:cs typeface="ＭＳ Ｐゴシック"/>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If you use a 14- or 10-gauge needle/catheter unit intended for IVs, you will have to</a:t>
            </a:r>
            <a:r>
              <a:rPr lang="en-US" baseline="0" dirty="0">
                <a:ea typeface="ＭＳ Ｐゴシック"/>
                <a:cs typeface="ＭＳ Ｐゴシック"/>
              </a:rPr>
              <a:t> remove the plug from the needle flash chamber before inserting the needle/catheter into the chest.</a:t>
            </a:r>
            <a:endParaRPr lang="en-US" dirty="0">
              <a:ea typeface="ＭＳ Ｐゴシック"/>
              <a:cs typeface="ＭＳ Ｐゴシック"/>
            </a:endParaRPr>
          </a:p>
        </p:txBody>
      </p:sp>
    </p:spTree>
    <p:extLst>
      <p:ext uri="{BB962C8B-B14F-4D97-AF65-F5344CB8AC3E}">
        <p14:creationId xmlns:p14="http://schemas.microsoft.com/office/powerpoint/2010/main" val="4243719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p>
            <a:fld id="{4BDF616A-FCCF-4E12-AA17-AEA95E63D4A2}" type="slidenum">
              <a:rPr lang="en-US" smtClean="0">
                <a:ea typeface="ＭＳ Ｐゴシック"/>
                <a:cs typeface="ＭＳ Ｐゴシック"/>
              </a:rPr>
              <a:pPr/>
              <a:t>37</a:t>
            </a:fld>
            <a:endParaRPr lang="en-US" dirty="0">
              <a:ea typeface="ＭＳ Ｐゴシック"/>
              <a:cs typeface="ＭＳ Ｐゴシック"/>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needle should make a 90-degree angle to the chest wall,</a:t>
            </a:r>
            <a:r>
              <a:rPr lang="en-US" baseline="0" dirty="0">
                <a:ea typeface="ＭＳ Ｐゴシック"/>
                <a:cs typeface="ＭＳ Ｐゴシック"/>
              </a:rPr>
              <a:t> and it should slide in just over the top of </a:t>
            </a:r>
            <a:r>
              <a:rPr lang="en-US" dirty="0">
                <a:ea typeface="ＭＳ Ｐゴシック"/>
                <a:cs typeface="ＭＳ Ｐゴシック"/>
              </a:rPr>
              <a:t>the rib. An intercostal artery and vein run along the bottom edge of each rib.</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Note that the catheter is not inserted all the way to the hub in the lower needle/catheter</a:t>
            </a:r>
            <a:r>
              <a:rPr lang="en-US" baseline="0" dirty="0">
                <a:ea typeface="ＭＳ Ｐゴシック"/>
                <a:cs typeface="ＭＳ Ｐゴシック"/>
              </a:rPr>
              <a:t> unit. It should have been.</a:t>
            </a:r>
            <a:endParaRPr lang="en-US" dirty="0">
              <a:ea typeface="ＭＳ Ｐゴシック"/>
              <a:cs typeface="ＭＳ Ｐゴシック"/>
            </a:endParaRPr>
          </a:p>
        </p:txBody>
      </p:sp>
    </p:spTree>
    <p:extLst>
      <p:ext uri="{BB962C8B-B14F-4D97-AF65-F5344CB8AC3E}">
        <p14:creationId xmlns:p14="http://schemas.microsoft.com/office/powerpoint/2010/main" val="3828217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38</a:t>
            </a:fld>
            <a:endParaRPr lang="en-US" dirty="0"/>
          </a:p>
        </p:txBody>
      </p:sp>
    </p:spTree>
    <p:extLst>
      <p:ext uri="{BB962C8B-B14F-4D97-AF65-F5344CB8AC3E}">
        <p14:creationId xmlns:p14="http://schemas.microsoft.com/office/powerpoint/2010/main" val="1401325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39</a:t>
            </a:fld>
            <a:endParaRPr lang="en-US" dirty="0"/>
          </a:p>
        </p:txBody>
      </p:sp>
    </p:spTree>
    <p:extLst>
      <p:ext uri="{BB962C8B-B14F-4D97-AF65-F5344CB8AC3E}">
        <p14:creationId xmlns:p14="http://schemas.microsoft.com/office/powerpoint/2010/main" val="2165374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3995980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 if the catheter is still in place, it may have become plugged. You MUST use a new needle/catheter unit.</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two needle decompressions, do not continue to persevere with NDC</a:t>
            </a:r>
            <a:r>
              <a:rPr lang="en-US" baseline="0" dirty="0"/>
              <a:t> – move on to evaluating and treating for shock.</a:t>
            </a:r>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fld id="{13FE0F6D-9BAF-4CC6-A967-D00138B43E28}" type="slidenum">
              <a:rPr lang="en-US" smtClean="0">
                <a:ea typeface="ＭＳ Ｐゴシック"/>
                <a:cs typeface="ＭＳ Ｐゴシック"/>
              </a:rPr>
              <a:pPr/>
              <a:t>42</a:t>
            </a:fld>
            <a:endParaRPr lang="en-US" dirty="0">
              <a:ea typeface="ＭＳ Ｐゴシック"/>
              <a:cs typeface="ＭＳ Ｐゴシック"/>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DO NOT MISS THIS INJURY!</a:t>
            </a:r>
          </a:p>
        </p:txBody>
      </p:sp>
    </p:spTree>
    <p:extLst>
      <p:ext uri="{BB962C8B-B14F-4D97-AF65-F5344CB8AC3E}">
        <p14:creationId xmlns:p14="http://schemas.microsoft.com/office/powerpoint/2010/main" val="552020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50E0636B-9DE8-457E-B294-784B7FAB2B33}" type="slidenum">
              <a:rPr lang="en-US" smtClean="0">
                <a:ea typeface="ＭＳ Ｐゴシック"/>
                <a:cs typeface="ＭＳ Ｐゴシック"/>
              </a:rPr>
              <a:pPr/>
              <a:t>43</a:t>
            </a:fld>
            <a:endParaRPr lang="en-US" dirty="0">
              <a:ea typeface="ＭＳ Ｐゴシック"/>
              <a:cs typeface="ＭＳ Ｐゴシック"/>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Needle Decompression Skill Sheet</a:t>
            </a:r>
          </a:p>
        </p:txBody>
      </p:sp>
    </p:spTree>
    <p:extLst>
      <p:ext uri="{BB962C8B-B14F-4D97-AF65-F5344CB8AC3E}">
        <p14:creationId xmlns:p14="http://schemas.microsoft.com/office/powerpoint/2010/main" val="2603109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44</a:t>
            </a:fld>
            <a:endParaRPr lang="en-US" dirty="0"/>
          </a:p>
        </p:txBody>
      </p:sp>
    </p:spTree>
    <p:extLst>
      <p:ext uri="{BB962C8B-B14F-4D97-AF65-F5344CB8AC3E}">
        <p14:creationId xmlns:p14="http://schemas.microsoft.com/office/powerpoint/2010/main" val="823736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1378B77E-E978-4B17-B2E6-36E7E5A02C10}" type="slidenum">
              <a:rPr lang="en-US" smtClean="0">
                <a:ea typeface="ＭＳ Ｐゴシック"/>
                <a:cs typeface="ＭＳ Ｐゴシック"/>
              </a:rPr>
              <a:pPr/>
              <a:t>45</a:t>
            </a:fld>
            <a:endParaRPr lang="en-US" dirty="0">
              <a:ea typeface="ＭＳ Ｐゴシック"/>
              <a:cs typeface="ＭＳ Ｐゴシック"/>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914400" y="4343400"/>
            <a:ext cx="5029200" cy="4114800"/>
          </a:xfrm>
          <a:noFill/>
          <a:ln/>
        </p:spPr>
        <p:txBody>
          <a:bodyPr/>
          <a:lstStyle/>
          <a:p>
            <a:pPr eaLnBrk="1" hangingPunct="1"/>
            <a:r>
              <a:rPr lang="en-US" dirty="0">
                <a:ea typeface="ＭＳ Ｐゴシック"/>
                <a:cs typeface="ＭＳ Ｐゴシック"/>
              </a:rPr>
              <a:t>In a sucking chest wound, air enters the pleural space through a wound in the chest wall.</a:t>
            </a:r>
          </a:p>
          <a:p>
            <a:pPr eaLnBrk="1" hangingPunct="1"/>
            <a:r>
              <a:rPr lang="en-US" dirty="0">
                <a:ea typeface="ＭＳ Ｐゴシック"/>
                <a:cs typeface="ＭＳ Ｐゴシック"/>
              </a:rPr>
              <a:t>The elastic lung deflates and pulls away from the chest wall.  </a:t>
            </a:r>
          </a:p>
          <a:p>
            <a:pPr eaLnBrk="1" hangingPunct="1"/>
            <a:r>
              <a:rPr lang="en-US" dirty="0">
                <a:ea typeface="ＭＳ Ｐゴシック"/>
                <a:cs typeface="ＭＳ Ｐゴシック"/>
              </a:rPr>
              <a:t>On inspiration, the air now enters the chest THROUGH THE HOLE instead of INTO THE LUNGS via the mouth and airways.</a:t>
            </a:r>
          </a:p>
          <a:p>
            <a:pPr eaLnBrk="1" hangingPunct="1"/>
            <a:r>
              <a:rPr lang="en-US" dirty="0">
                <a:ea typeface="ＭＳ Ｐゴシック"/>
                <a:cs typeface="ＭＳ Ｐゴシック"/>
              </a:rPr>
              <a:t>The affected lung cannot be fully re-inflated by inhalation.</a:t>
            </a:r>
          </a:p>
        </p:txBody>
      </p:sp>
    </p:spTree>
    <p:extLst>
      <p:ext uri="{BB962C8B-B14F-4D97-AF65-F5344CB8AC3E}">
        <p14:creationId xmlns:p14="http://schemas.microsoft.com/office/powerpoint/2010/main" val="1118438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ＭＳ Ｐゴシック" charset="-128"/>
                <a:cs typeface="ＭＳ Ｐゴシック" charset="-128"/>
              </a:rPr>
              <a:t>In this wound you can see into the chest cavity.</a:t>
            </a:r>
            <a:r>
              <a:rPr lang="en-US" dirty="0">
                <a:effectLst/>
              </a:rPr>
              <a:t> </a:t>
            </a:r>
            <a:endParaRPr lang="en-US" dirty="0">
              <a:ea typeface="ＭＳ Ｐゴシック"/>
              <a:cs typeface="ＭＳ Ｐゴシック"/>
            </a:endParaRPr>
          </a:p>
        </p:txBody>
      </p:sp>
    </p:spTree>
    <p:extLst>
      <p:ext uri="{BB962C8B-B14F-4D97-AF65-F5344CB8AC3E}">
        <p14:creationId xmlns:p14="http://schemas.microsoft.com/office/powerpoint/2010/main" val="1673206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47</a:t>
            </a:fld>
            <a:endParaRPr lang="en-US" dirty="0"/>
          </a:p>
        </p:txBody>
      </p:sp>
    </p:spTree>
    <p:extLst>
      <p:ext uri="{BB962C8B-B14F-4D97-AF65-F5344CB8AC3E}">
        <p14:creationId xmlns:p14="http://schemas.microsoft.com/office/powerpoint/2010/main" val="1236806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p>
            <a:fld id="{6B8FBEEE-0069-4A6E-9DED-39780C56A5A5}" type="slidenum">
              <a:rPr lang="en-US" smtClean="0">
                <a:ea typeface="ＭＳ Ｐゴシック"/>
                <a:cs typeface="ＭＳ Ｐゴシック"/>
              </a:rPr>
              <a:pPr/>
              <a:t>48</a:t>
            </a:fld>
            <a:endParaRPr lang="en-US" dirty="0">
              <a:ea typeface="ＭＳ Ｐゴシック"/>
              <a:cs typeface="ＭＳ Ｐゴシック"/>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Apply a vented chest seal at the end of an exhalation.</a:t>
            </a:r>
          </a:p>
          <a:p>
            <a:pPr eaLnBrk="1" hangingPunct="1"/>
            <a:r>
              <a:rPr lang="en-US" dirty="0">
                <a:ea typeface="ＭＳ Ｐゴシック"/>
                <a:cs typeface="ＭＳ Ｐゴシック"/>
              </a:rPr>
              <a:t>At this point in the breathing cycle, there is relatively less air in the pleural space.</a:t>
            </a:r>
          </a:p>
        </p:txBody>
      </p:sp>
    </p:spTree>
    <p:extLst>
      <p:ext uri="{BB962C8B-B14F-4D97-AF65-F5344CB8AC3E}">
        <p14:creationId xmlns:p14="http://schemas.microsoft.com/office/powerpoint/2010/main" val="2761978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2D5473EF-EDD1-4153-9208-1DCC22D83862}" type="slidenum">
              <a:rPr lang="en-US" smtClean="0">
                <a:ea typeface="ＭＳ Ｐゴシック"/>
                <a:cs typeface="ＭＳ Ｐゴシック"/>
              </a:rPr>
              <a:pPr/>
              <a:t>49</a:t>
            </a:fld>
            <a:endParaRPr lang="en-US" dirty="0">
              <a:ea typeface="ＭＳ Ｐゴシック"/>
              <a:cs typeface="ＭＳ Ｐゴシック"/>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14400" y="4343400"/>
            <a:ext cx="5029200" cy="4114800"/>
          </a:xfrm>
          <a:noFill/>
          <a:ln/>
        </p:spPr>
        <p:txBody>
          <a:bodyPr/>
          <a:lstStyle/>
          <a:p>
            <a:pPr eaLnBrk="1" hangingPunct="1"/>
            <a:r>
              <a:rPr lang="en-US" sz="3200" dirty="0">
                <a:ea typeface="ＭＳ Ｐゴシック"/>
                <a:cs typeface="ＭＳ Ｐゴシック"/>
              </a:rPr>
              <a:t>Once the wound has been occluded with a dressing, air can no longer enter (or exit) the pleural space through the wound in the chest wall.</a:t>
            </a:r>
          </a:p>
          <a:p>
            <a:pPr eaLnBrk="1" hangingPunct="1"/>
            <a:r>
              <a:rPr lang="en-US" sz="3200" dirty="0">
                <a:ea typeface="ＭＳ Ｐゴシック"/>
                <a:cs typeface="ＭＳ Ｐゴシック"/>
              </a:rPr>
              <a:t>The injured lung will remain partially collapsed, but the mechanics of respiration will be better.</a:t>
            </a:r>
          </a:p>
          <a:p>
            <a:pPr eaLnBrk="1" hangingPunct="1"/>
            <a:r>
              <a:rPr lang="en-US" sz="3200" dirty="0">
                <a:ea typeface="ＭＳ Ｐゴシック"/>
                <a:cs typeface="ＭＳ Ｐゴシック"/>
              </a:rPr>
              <a:t>You have to be alert for the possible development of tension pneumothorax because air can still leak into the pleural space from the injured lung.</a:t>
            </a:r>
          </a:p>
          <a:p>
            <a:pPr eaLnBrk="1" hangingPunct="1"/>
            <a:r>
              <a:rPr lang="en-US" sz="3200" dirty="0">
                <a:ea typeface="ＭＳ Ｐゴシック"/>
                <a:cs typeface="ＭＳ Ｐゴシック"/>
              </a:rPr>
              <a:t>Monitor these patients with observation and a pulse oximeter.</a:t>
            </a:r>
          </a:p>
        </p:txBody>
      </p:sp>
    </p:spTree>
    <p:extLst>
      <p:ext uri="{BB962C8B-B14F-4D97-AF65-F5344CB8AC3E}">
        <p14:creationId xmlns:p14="http://schemas.microsoft.com/office/powerpoint/2010/main" val="123030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82637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C182ED71-C02E-460C-947A-6C8E9B4EE013}" type="slidenum">
              <a:rPr lang="en-US" smtClean="0">
                <a:ea typeface="ＭＳ Ｐゴシック"/>
                <a:cs typeface="ＭＳ Ｐゴシック"/>
              </a:rPr>
              <a:pPr/>
              <a:t>50</a:t>
            </a:fld>
            <a:endParaRPr lang="en-US" dirty="0">
              <a:ea typeface="ＭＳ Ｐゴシック"/>
              <a:cs typeface="ＭＳ Ｐゴシック"/>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914400" y="4343400"/>
            <a:ext cx="5029200" cy="4114800"/>
          </a:xfrm>
          <a:noFill/>
          <a:ln/>
        </p:spPr>
        <p:txBody>
          <a:bodyPr/>
          <a:lstStyle/>
          <a:p>
            <a:pPr eaLnBrk="1" hangingPunct="1"/>
            <a:r>
              <a:rPr lang="en-US" dirty="0">
                <a:ea typeface="ＭＳ Ｐゴシック"/>
                <a:cs typeface="ＭＳ Ｐゴシック"/>
              </a:rPr>
              <a:t>This is a video of a sucking chest wound.</a:t>
            </a:r>
          </a:p>
          <a:p>
            <a:pPr eaLnBrk="1" hangingPunct="1"/>
            <a:r>
              <a:rPr lang="en-US" dirty="0">
                <a:ea typeface="ＭＳ Ｐゴシック"/>
                <a:cs typeface="ＭＳ Ｐゴシック"/>
              </a:rPr>
              <a:t>Note the large open hole in the chest wall.</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Click on the photo to play the video.</a:t>
            </a:r>
          </a:p>
        </p:txBody>
      </p:sp>
    </p:spTree>
    <p:extLst>
      <p:ext uri="{BB962C8B-B14F-4D97-AF65-F5344CB8AC3E}">
        <p14:creationId xmlns:p14="http://schemas.microsoft.com/office/powerpoint/2010/main" val="2106365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4496FC06-A5DC-493B-A67E-01271E494DA4}" type="slidenum">
              <a:rPr lang="en-US" smtClean="0">
                <a:ea typeface="ＭＳ Ｐゴシック"/>
                <a:cs typeface="ＭＳ Ｐゴシック"/>
              </a:rPr>
              <a:pPr/>
              <a:t>51</a:t>
            </a:fld>
            <a:endParaRPr lang="en-US" dirty="0">
              <a:ea typeface="ＭＳ Ｐゴシック"/>
              <a:cs typeface="ＭＳ Ｐゴシック"/>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4114800"/>
          </a:xfrm>
          <a:noFill/>
          <a:ln/>
        </p:spPr>
        <p:txBody>
          <a:bodyPr/>
          <a:lstStyle/>
          <a:p>
            <a:pPr eaLnBrk="1" hangingPunct="1"/>
            <a:r>
              <a:rPr lang="en-US" dirty="0">
                <a:ea typeface="ＭＳ Ｐゴシック"/>
                <a:cs typeface="ＭＳ Ｐゴシック"/>
              </a:rPr>
              <a:t>This video shows a sucking chest wound</a:t>
            </a:r>
            <a:r>
              <a:rPr lang="en-US" baseline="0" dirty="0">
                <a:ea typeface="ＭＳ Ｐゴシック"/>
                <a:cs typeface="ＭＳ Ｐゴシック"/>
              </a:rPr>
              <a:t> after the defect in the chest wall has been sealed. </a:t>
            </a:r>
            <a:r>
              <a:rPr lang="en-US" dirty="0">
                <a:ea typeface="ＭＳ Ｐゴシック"/>
                <a:cs typeface="ＭＳ Ｐゴシック"/>
              </a:rPr>
              <a:t>Negative pressure during inhalation retracts the dressing over the wound.</a:t>
            </a:r>
          </a:p>
          <a:p>
            <a:pPr eaLnBrk="1" hangingPunct="1"/>
            <a:r>
              <a:rPr lang="en-US" dirty="0">
                <a:ea typeface="ＭＳ Ｐゴシック"/>
                <a:cs typeface="ＭＳ Ｐゴシック"/>
              </a:rPr>
              <a:t>The lung now has a better chance of re-inflating.</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Click on the photo</a:t>
            </a:r>
            <a:r>
              <a:rPr lang="en-US" baseline="0" dirty="0">
                <a:ea typeface="ＭＳ Ｐゴシック"/>
                <a:cs typeface="ＭＳ Ｐゴシック"/>
              </a:rPr>
              <a:t> to play the video.</a:t>
            </a:r>
            <a:endParaRPr lang="en-US" dirty="0">
              <a:ea typeface="ＭＳ Ｐゴシック"/>
              <a:cs typeface="ＭＳ Ｐゴシック"/>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2726353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4496FC06-A5DC-493B-A67E-01271E494DA4}" type="slidenum">
              <a:rPr lang="en-US" smtClean="0">
                <a:ea typeface="ＭＳ Ｐゴシック"/>
                <a:cs typeface="ＭＳ Ｐゴシック"/>
              </a:rPr>
              <a:pPr/>
              <a:t>52</a:t>
            </a:fld>
            <a:endParaRPr lang="en-US" dirty="0">
              <a:ea typeface="ＭＳ Ｐゴシック"/>
              <a:cs typeface="ＭＳ Ｐゴシック"/>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4114800"/>
          </a:xfrm>
          <a:noFill/>
          <a:ln/>
        </p:spPr>
        <p:txBody>
          <a:bodyPr/>
          <a:lstStyle/>
          <a:p>
            <a:pPr eaLnBrk="1" hangingPunct="1"/>
            <a:r>
              <a:rPr lang="en-US" dirty="0">
                <a:ea typeface="ＭＳ Ｐゴシック"/>
                <a:cs typeface="ＭＳ Ｐゴシック"/>
              </a:rPr>
              <a:t>Click on the photo to play the video.</a:t>
            </a:r>
          </a:p>
        </p:txBody>
      </p:sp>
    </p:spTree>
    <p:extLst>
      <p:ext uri="{BB962C8B-B14F-4D97-AF65-F5344CB8AC3E}">
        <p14:creationId xmlns:p14="http://schemas.microsoft.com/office/powerpoint/2010/main" val="27263536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p>
            <a:fld id="{9CFC8681-4F90-4DA7-94E4-8B40E3267E81}" type="slidenum">
              <a:rPr lang="en-US" smtClean="0">
                <a:ea typeface="ＭＳ Ｐゴシック"/>
                <a:cs typeface="ＭＳ Ｐゴシック"/>
              </a:rPr>
              <a:pPr/>
              <a:t>53</a:t>
            </a:fld>
            <a:endParaRPr lang="en-US" dirty="0">
              <a:ea typeface="ＭＳ Ｐゴシック"/>
              <a:cs typeface="ＭＳ Ｐゴシック"/>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81825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6</a:t>
            </a:fld>
            <a:endParaRPr lang="en-US" dirty="0"/>
          </a:p>
        </p:txBody>
      </p:sp>
    </p:spTree>
    <p:extLst>
      <p:ext uri="{BB962C8B-B14F-4D97-AF65-F5344CB8AC3E}">
        <p14:creationId xmlns:p14="http://schemas.microsoft.com/office/powerpoint/2010/main" val="2952982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7</a:t>
            </a:fld>
            <a:endParaRPr lang="en-US" dirty="0"/>
          </a:p>
        </p:txBody>
      </p:sp>
    </p:spTree>
    <p:extLst>
      <p:ext uri="{BB962C8B-B14F-4D97-AF65-F5344CB8AC3E}">
        <p14:creationId xmlns:p14="http://schemas.microsoft.com/office/powerpoint/2010/main" val="199013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8</a:t>
            </a:fld>
            <a:endParaRPr lang="en-US" dirty="0"/>
          </a:p>
        </p:txBody>
      </p:sp>
    </p:spTree>
    <p:extLst>
      <p:ext uri="{BB962C8B-B14F-4D97-AF65-F5344CB8AC3E}">
        <p14:creationId xmlns:p14="http://schemas.microsoft.com/office/powerpoint/2010/main" val="91036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9</a:t>
            </a:fld>
            <a:endParaRPr lang="en-US" dirty="0"/>
          </a:p>
        </p:txBody>
      </p:sp>
    </p:spTree>
    <p:extLst>
      <p:ext uri="{BB962C8B-B14F-4D97-AF65-F5344CB8AC3E}">
        <p14:creationId xmlns:p14="http://schemas.microsoft.com/office/powerpoint/2010/main" val="2515977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DBC2A6FF-0F61-4395-A0AB-480E82AF178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2D400693-B0F1-468D-88CC-F7F168064AA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EA4B52FF-D870-497D-BC64-992EC61715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76400" y="20918"/>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b="1">
                <a:solidFill>
                  <a:schemeClr val="tx1"/>
                </a:solidFill>
                <a:latin typeface="Times New Roman" pitchFamily="18" charset="0"/>
                <a:ea typeface="ＭＳ Ｐゴシック"/>
                <a:cs typeface="Times New Roman" pitchFamily="18" charset="0"/>
              </a:defRPr>
            </a:lvl1pPr>
          </a:lstStyle>
          <a:p>
            <a:pPr>
              <a:defRPr/>
            </a:pPr>
            <a:fld id="{DF2F04DA-3F44-4B94-9B01-47DE5FDBC22D}" type="slidenum">
              <a:rPr lang="en-US"/>
              <a:pPr>
                <a:defRPr/>
              </a:pPr>
              <a:t>‹#›</a:t>
            </a:fld>
            <a:endParaRPr lang="en-US" dirty="0"/>
          </a:p>
        </p:txBody>
      </p:sp>
      <p:pic>
        <p:nvPicPr>
          <p:cNvPr id="1029" name="Picture 11" descr="TCCC Logo 091104 (C)"/>
          <p:cNvPicPr>
            <a:picLocks noChangeAspect="1" noChangeArrowheads="1"/>
          </p:cNvPicPr>
          <p:nvPr userDrawn="1"/>
        </p:nvPicPr>
        <p:blipFill>
          <a:blip r:embed="rId15" cstate="print"/>
          <a:srcRect/>
          <a:stretch>
            <a:fillRect/>
          </a:stretch>
        </p:blipFill>
        <p:spPr bwMode="auto">
          <a:xfrm>
            <a:off x="76200" y="52388"/>
            <a:ext cx="1295400" cy="1243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8" r:id="rId6"/>
    <p:sldLayoutId id="2147483677" r:id="rId7"/>
    <p:sldLayoutId id="2147483684" r:id="rId8"/>
    <p:sldLayoutId id="2147483685" r:id="rId9"/>
    <p:sldLayoutId id="2147483686" r:id="rId10"/>
    <p:sldLayoutId id="2147483687" r:id="rId11"/>
    <p:sldLayoutId id="2147483689" r:id="rId12"/>
    <p:sldLayoutId id="2147483676" r:id="rId13"/>
  </p:sldLayoutIdLst>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Stephen\Desktop\3%20TFC%201d%20Respiration%20-%20working%20folder\3%20TFC%201d%20%20Video%202%20-%20Sucking%20Chest%20Wound.mpg" TargetMode="External"/><Relationship Id="rId1" Type="http://schemas.microsoft.com/office/2007/relationships/media" Target="file:///C:\Users\Stephen\Desktop\3%20TFC%201d%20Respiration%20-%20working%20folder\3%20TFC%201d%20%20Video%202%20-%20Sucking%20Chest%20Wound.mpg" TargetMode="External"/><Relationship Id="rId5" Type="http://schemas.openxmlformats.org/officeDocument/2006/relationships/image" Target="../media/image2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Stephen\Desktop\3%20TFC%201d%20Respiration%20-%20working%20folder\3%20TFC%201d%20%20Video%203%20-%20Sucking%20Chest%20Wound%20-%20Treated.mpg" TargetMode="External"/><Relationship Id="rId1" Type="http://schemas.microsoft.com/office/2007/relationships/media" Target="file:///C:\Users\Stephen\Desktop\3%20TFC%201d%20Respiration%20-%20working%20folder\3%20TFC%201d%20%20Video%203%20-%20Sucking%20Chest%20Wound%20-%20Treated.mpg" TargetMode="External"/><Relationship Id="rId5" Type="http://schemas.openxmlformats.org/officeDocument/2006/relationships/image" Target="../media/image2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subTitle" idx="1"/>
          </p:nvPr>
        </p:nvSpPr>
        <p:spPr>
          <a:xfrm>
            <a:off x="381000" y="5686425"/>
            <a:ext cx="8458199" cy="1171575"/>
          </a:xfrm>
        </p:spPr>
        <p:txBody>
          <a:bodyPr rtlCol="0">
            <a:normAutofit fontScale="70000" lnSpcReduction="20000"/>
          </a:bodyPr>
          <a:lstStyle/>
          <a:p>
            <a:pPr eaLnBrk="1" fontAlgn="auto" hangingPunct="1">
              <a:spcAft>
                <a:spcPts val="0"/>
              </a:spcAft>
              <a:buFont typeface="Arial" pitchFamily="34" charset="0"/>
              <a:buNone/>
              <a:defRPr/>
            </a:pPr>
            <a:r>
              <a:rPr lang="en-US" sz="4800" b="1" dirty="0">
                <a:ea typeface="ＭＳ Ｐゴシック"/>
                <a:cs typeface="ＭＳ Ｐゴシック"/>
              </a:rPr>
              <a:t> </a:t>
            </a:r>
            <a:r>
              <a:rPr lang="en-US" sz="5800" b="1" dirty="0">
                <a:solidFill>
                  <a:schemeClr val="tx1"/>
                </a:solidFill>
                <a:ea typeface="ＭＳ Ｐゴシック"/>
                <a:cs typeface="ＭＳ Ｐゴシック"/>
              </a:rPr>
              <a:t>Tactical Field Care 1d</a:t>
            </a:r>
          </a:p>
          <a:p>
            <a:pPr eaLnBrk="1" fontAlgn="auto" hangingPunct="1">
              <a:spcAft>
                <a:spcPts val="0"/>
              </a:spcAft>
              <a:buFont typeface="Arial" pitchFamily="34" charset="0"/>
              <a:buNone/>
              <a:defRPr/>
            </a:pPr>
            <a:r>
              <a:rPr lang="en-US" sz="4800" b="1" dirty="0">
                <a:solidFill>
                  <a:schemeClr val="tx1"/>
                </a:solidFill>
                <a:ea typeface="ＭＳ Ｐゴシック"/>
                <a:cs typeface="ＭＳ Ｐゴシック"/>
              </a:rPr>
              <a:t>Respiration/Breathing</a:t>
            </a:r>
          </a:p>
        </p:txBody>
      </p:sp>
      <p:sp>
        <p:nvSpPr>
          <p:cNvPr id="19458" name="Rectangle 2"/>
          <p:cNvSpPr>
            <a:spLocks noGrp="1" noChangeArrowheads="1"/>
          </p:cNvSpPr>
          <p:nvPr>
            <p:ph type="title"/>
          </p:nvPr>
        </p:nvSpPr>
        <p:spPr>
          <a:xfrm>
            <a:off x="-1" y="228600"/>
            <a:ext cx="9144000" cy="1904999"/>
          </a:xfrm>
        </p:spPr>
        <p:txBody>
          <a:bodyPr/>
          <a:lstStyle/>
          <a:p>
            <a:pPr eaLnBrk="1" hangingPunct="1"/>
            <a:r>
              <a:rPr lang="en-US" sz="3200" dirty="0">
                <a:ea typeface="ＭＳ Ｐゴシック"/>
                <a:cs typeface="ＭＳ Ｐゴシック"/>
              </a:rPr>
              <a:t>Tactical Combat Casualty Care for Medical Personnel</a:t>
            </a:r>
            <a:br>
              <a:rPr lang="en-US" sz="3200" dirty="0">
                <a:ea typeface="ＭＳ Ｐゴシック"/>
                <a:cs typeface="ＭＳ Ｐゴシック"/>
              </a:rPr>
            </a:br>
            <a:br>
              <a:rPr lang="en-US" sz="1200" dirty="0">
                <a:ea typeface="ＭＳ Ｐゴシック"/>
                <a:cs typeface="ＭＳ Ｐゴシック"/>
              </a:rPr>
            </a:br>
            <a:r>
              <a:rPr lang="en-US" sz="2800" dirty="0">
                <a:ea typeface="ＭＳ Ｐゴシック"/>
                <a:cs typeface="ＭＳ Ｐゴシック"/>
              </a:rPr>
              <a:t>August 2018</a:t>
            </a:r>
            <a:br>
              <a:rPr lang="en-US" sz="2400" dirty="0">
                <a:ea typeface="ＭＳ Ｐゴシック"/>
                <a:cs typeface="ＭＳ Ｐゴシック"/>
              </a:rPr>
            </a:br>
            <a:br>
              <a:rPr lang="en-US" sz="1200" dirty="0">
                <a:ea typeface="ＭＳ Ｐゴシック"/>
                <a:cs typeface="ＭＳ Ｐゴシック"/>
              </a:rPr>
            </a:br>
            <a:r>
              <a:rPr lang="en-US" sz="2400" dirty="0">
                <a:ea typeface="ＭＳ Ｐゴシック"/>
                <a:cs typeface="ＭＳ Ｐゴシック"/>
              </a:rPr>
              <a:t>(Based on TCCC-MP Guidelines 180801)</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2971800" y="2362200"/>
            <a:ext cx="3120571" cy="304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3" name="Rectangle 3"/>
          <p:cNvSpPr>
            <a:spLocks noGrp="1" noChangeArrowheads="1"/>
          </p:cNvSpPr>
          <p:nvPr>
            <p:ph type="body" idx="4294967295"/>
          </p:nvPr>
        </p:nvSpPr>
        <p:spPr>
          <a:xfrm>
            <a:off x="304800" y="1752600"/>
            <a:ext cx="8534400" cy="4572000"/>
          </a:xfrm>
        </p:spPr>
        <p:txBody>
          <a:bodyPr/>
          <a:lstStyle/>
          <a:p>
            <a:pPr marL="0" lvl="0" indent="0">
              <a:spcBef>
                <a:spcPts val="0"/>
              </a:spcBef>
              <a:spcAft>
                <a:spcPts val="600"/>
              </a:spcAft>
              <a:buNone/>
            </a:pPr>
            <a:r>
              <a:rPr lang="en-US" sz="2800" b="1" dirty="0"/>
              <a:t>5. Respiration/Breathing</a:t>
            </a:r>
            <a:endParaRPr lang="en-US" sz="2800" dirty="0"/>
          </a:p>
          <a:p>
            <a:pPr marL="633413" lvl="0" indent="-293688">
              <a:spcBef>
                <a:spcPts val="0"/>
              </a:spcBef>
              <a:spcAft>
                <a:spcPts val="600"/>
              </a:spcAft>
              <a:buNone/>
            </a:pPr>
            <a:r>
              <a:rPr lang="en-US" sz="2400" b="1" dirty="0">
                <a:solidFill>
                  <a:srgbClr val="FF0000"/>
                </a:solidFill>
              </a:rPr>
              <a:t>a. Assess for tension pneumothorax and treat as necessary</a:t>
            </a:r>
            <a:endParaRPr lang="en-US" sz="2400" dirty="0">
              <a:solidFill>
                <a:srgbClr val="FF0000"/>
              </a:solidFill>
            </a:endParaRPr>
          </a:p>
          <a:p>
            <a:pPr marL="633413" lvl="0" indent="0">
              <a:spcBef>
                <a:spcPts val="0"/>
              </a:spcBef>
              <a:spcAft>
                <a:spcPts val="600"/>
              </a:spcAft>
              <a:buNone/>
            </a:pPr>
            <a:r>
              <a:rPr lang="en-US" sz="2200" b="1" dirty="0">
                <a:solidFill>
                  <a:srgbClr val="FF0000"/>
                </a:solidFill>
              </a:rPr>
              <a:t>3. The NDC should be considered successful if:</a:t>
            </a:r>
            <a:endParaRPr lang="en-US" sz="2200" dirty="0">
              <a:solidFill>
                <a:srgbClr val="FF0000"/>
              </a:solidFill>
            </a:endParaRPr>
          </a:p>
          <a:p>
            <a:pPr marL="1038225" indent="-176213">
              <a:buNone/>
            </a:pPr>
            <a:r>
              <a:rPr lang="en-US" sz="2000" b="1" dirty="0">
                <a:solidFill>
                  <a:srgbClr val="FF0000"/>
                </a:solidFill>
              </a:rPr>
              <a:t>- Respiratory distress improves, or </a:t>
            </a:r>
            <a:endParaRPr lang="en-US" sz="2000" dirty="0">
              <a:solidFill>
                <a:srgbClr val="FF0000"/>
              </a:solidFill>
            </a:endParaRPr>
          </a:p>
          <a:p>
            <a:pPr marL="1038225" indent="-176213">
              <a:buNone/>
            </a:pPr>
            <a:r>
              <a:rPr lang="en-US" sz="2000" b="1" dirty="0">
                <a:solidFill>
                  <a:srgbClr val="FF0000"/>
                </a:solidFill>
              </a:rPr>
              <a:t>- There is an obvious hissing sound as air escapes from the chest when NDC is performed (this may be difficult to appreciate in high-noise environments), or</a:t>
            </a:r>
            <a:endParaRPr lang="en-US" sz="2000" dirty="0">
              <a:solidFill>
                <a:srgbClr val="FF0000"/>
              </a:solidFill>
            </a:endParaRPr>
          </a:p>
          <a:p>
            <a:pPr marL="1038225" indent="-176213">
              <a:buNone/>
            </a:pPr>
            <a:r>
              <a:rPr lang="en-US" sz="2000" b="1" dirty="0">
                <a:solidFill>
                  <a:srgbClr val="FF0000"/>
                </a:solidFill>
              </a:rPr>
              <a:t>- Hemoglobin oxygen saturation increases to 90% or greater (note that this may take several minutes and may not happen at altitude), or</a:t>
            </a:r>
          </a:p>
          <a:p>
            <a:pPr marL="1038225" indent="-176213">
              <a:buNone/>
            </a:pPr>
            <a:r>
              <a:rPr lang="en-US" sz="2000" b="1" dirty="0">
                <a:solidFill>
                  <a:srgbClr val="FF0000"/>
                </a:solidFill>
              </a:rPr>
              <a:t>- A casualty with no vital signs has return of consciousness and/or radial pulse.</a:t>
            </a:r>
            <a:endParaRPr lang="en-US" sz="2000" dirty="0">
              <a:solidFill>
                <a:srgbClr val="FF0000"/>
              </a:solidFill>
            </a:endParaRPr>
          </a:p>
        </p:txBody>
      </p:sp>
      <p:sp>
        <p:nvSpPr>
          <p:cNvPr id="4" name="Rectangle 2">
            <a:extLst>
              <a:ext uri="{FF2B5EF4-FFF2-40B4-BE49-F238E27FC236}">
                <a16:creationId xmlns:a16="http://schemas.microsoft.com/office/drawing/2014/main" id="{2E14AD4E-A5DD-4507-AD79-8DF636C679D6}"/>
              </a:ext>
            </a:extLst>
          </p:cNvPr>
          <p:cNvSpPr txBox="1">
            <a:spLocks noChangeArrowheads="1"/>
          </p:cNvSpPr>
          <p:nvPr/>
        </p:nvSpPr>
        <p:spPr bwMode="auto">
          <a:xfrm>
            <a:off x="1219200" y="0"/>
            <a:ext cx="7848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r>
              <a:rPr lang="en-US" dirty="0"/>
              <a:t>Tactical Field Care Guidelines</a:t>
            </a:r>
          </a:p>
        </p:txBody>
      </p:sp>
    </p:spTree>
    <p:extLst>
      <p:ext uri="{BB962C8B-B14F-4D97-AF65-F5344CB8AC3E}">
        <p14:creationId xmlns:p14="http://schemas.microsoft.com/office/powerpoint/2010/main" val="1231686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3" name="Rectangle 3"/>
          <p:cNvSpPr>
            <a:spLocks noGrp="1" noChangeArrowheads="1"/>
          </p:cNvSpPr>
          <p:nvPr>
            <p:ph type="body" idx="4294967295"/>
          </p:nvPr>
        </p:nvSpPr>
        <p:spPr>
          <a:xfrm>
            <a:off x="304800" y="1828800"/>
            <a:ext cx="8191500" cy="4038600"/>
          </a:xfrm>
        </p:spPr>
        <p:txBody>
          <a:bodyPr/>
          <a:lstStyle/>
          <a:p>
            <a:pPr marL="0" lvl="0" indent="0">
              <a:spcBef>
                <a:spcPts val="0"/>
              </a:spcBef>
              <a:spcAft>
                <a:spcPts val="600"/>
              </a:spcAft>
              <a:buNone/>
            </a:pPr>
            <a:r>
              <a:rPr lang="en-US" sz="2800" b="1" dirty="0"/>
              <a:t>5. Respiration/Breathing</a:t>
            </a:r>
            <a:endParaRPr lang="en-US" sz="2800" dirty="0"/>
          </a:p>
          <a:p>
            <a:pPr marL="633413" lvl="0" indent="-293688">
              <a:spcBef>
                <a:spcPts val="0"/>
              </a:spcBef>
              <a:spcAft>
                <a:spcPts val="1200"/>
              </a:spcAft>
              <a:buNone/>
            </a:pPr>
            <a:r>
              <a:rPr lang="en-US" sz="2400" b="1" dirty="0">
                <a:solidFill>
                  <a:srgbClr val="FF0000"/>
                </a:solidFill>
              </a:rPr>
              <a:t>a. Assess for tension pneumothorax and treat as necessary</a:t>
            </a:r>
            <a:endParaRPr lang="en-US" sz="2400" dirty="0">
              <a:solidFill>
                <a:srgbClr val="FF0000"/>
              </a:solidFill>
            </a:endParaRPr>
          </a:p>
          <a:p>
            <a:pPr marL="914400" lvl="0" indent="-280988">
              <a:spcBef>
                <a:spcPts val="0"/>
              </a:spcBef>
              <a:spcAft>
                <a:spcPts val="1200"/>
              </a:spcAft>
              <a:buNone/>
            </a:pPr>
            <a:r>
              <a:rPr lang="en-US" sz="2200" b="1" dirty="0">
                <a:solidFill>
                  <a:srgbClr val="FF0000"/>
                </a:solidFill>
              </a:rPr>
              <a:t>4. If the initial NDC fails to improve the casualty’s signs/symptoms from the suspected tension pneumothorax: </a:t>
            </a:r>
            <a:endParaRPr lang="en-US" sz="2200" dirty="0">
              <a:solidFill>
                <a:srgbClr val="FF0000"/>
              </a:solidFill>
            </a:endParaRPr>
          </a:p>
          <a:p>
            <a:pPr marL="1143000" indent="-176213">
              <a:spcBef>
                <a:spcPts val="0"/>
              </a:spcBef>
              <a:spcAft>
                <a:spcPts val="1200"/>
              </a:spcAft>
              <a:buNone/>
            </a:pPr>
            <a:r>
              <a:rPr lang="en-US" sz="2000" b="1" dirty="0">
                <a:solidFill>
                  <a:srgbClr val="FF0000"/>
                </a:solidFill>
              </a:rPr>
              <a:t>- Perform a second NDC on the same side of the chest at whichever of the two recommended sites was not previously used. Use a new needle/catheter unit for the second attempt.</a:t>
            </a:r>
            <a:endParaRPr lang="en-US" sz="2000" dirty="0">
              <a:solidFill>
                <a:srgbClr val="FF0000"/>
              </a:solidFill>
            </a:endParaRPr>
          </a:p>
          <a:p>
            <a:pPr marL="1143000" indent="-176213">
              <a:buNone/>
            </a:pPr>
            <a:r>
              <a:rPr lang="en-US" sz="2000" b="1" dirty="0">
                <a:solidFill>
                  <a:srgbClr val="FF0000"/>
                </a:solidFill>
              </a:rPr>
              <a:t>- Consider, based on the mechanism of injury and physical findings, whether decompression of the opposite side of the chest may be needed.</a:t>
            </a:r>
            <a:endParaRPr lang="en-US" sz="2000" dirty="0">
              <a:solidFill>
                <a:srgbClr val="FF0000"/>
              </a:solidFill>
            </a:endParaRPr>
          </a:p>
        </p:txBody>
      </p:sp>
      <p:sp>
        <p:nvSpPr>
          <p:cNvPr id="4" name="Rectangle 2">
            <a:extLst>
              <a:ext uri="{FF2B5EF4-FFF2-40B4-BE49-F238E27FC236}">
                <a16:creationId xmlns:a16="http://schemas.microsoft.com/office/drawing/2014/main" id="{BFCCA577-CE70-4009-96CF-FC2ED409AED5}"/>
              </a:ext>
            </a:extLst>
          </p:cNvPr>
          <p:cNvSpPr txBox="1">
            <a:spLocks noChangeArrowheads="1"/>
          </p:cNvSpPr>
          <p:nvPr/>
        </p:nvSpPr>
        <p:spPr bwMode="auto">
          <a:xfrm>
            <a:off x="1219200" y="0"/>
            <a:ext cx="7848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r>
              <a:rPr lang="en-US" dirty="0"/>
              <a:t>Tactical Field Care Guidelines</a:t>
            </a:r>
          </a:p>
        </p:txBody>
      </p:sp>
    </p:spTree>
    <p:extLst>
      <p:ext uri="{BB962C8B-B14F-4D97-AF65-F5344CB8AC3E}">
        <p14:creationId xmlns:p14="http://schemas.microsoft.com/office/powerpoint/2010/main" val="1231686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3" name="Rectangle 3"/>
          <p:cNvSpPr>
            <a:spLocks noGrp="1" noChangeArrowheads="1"/>
          </p:cNvSpPr>
          <p:nvPr>
            <p:ph type="body" idx="4294967295"/>
          </p:nvPr>
        </p:nvSpPr>
        <p:spPr>
          <a:xfrm>
            <a:off x="228600" y="2179638"/>
            <a:ext cx="8305800" cy="3916362"/>
          </a:xfrm>
        </p:spPr>
        <p:txBody>
          <a:bodyPr/>
          <a:lstStyle/>
          <a:p>
            <a:pPr marL="0" lvl="0" indent="0">
              <a:spcBef>
                <a:spcPts val="0"/>
              </a:spcBef>
              <a:spcAft>
                <a:spcPts val="600"/>
              </a:spcAft>
              <a:buNone/>
            </a:pPr>
            <a:r>
              <a:rPr lang="en-US" sz="2800" b="1" dirty="0"/>
              <a:t>5. Respiration/Breathing</a:t>
            </a:r>
            <a:endParaRPr lang="en-US" sz="2800" dirty="0"/>
          </a:p>
          <a:p>
            <a:pPr marL="633413" lvl="0" indent="-293688">
              <a:spcBef>
                <a:spcPts val="0"/>
              </a:spcBef>
              <a:spcAft>
                <a:spcPts val="1200"/>
              </a:spcAft>
              <a:buNone/>
            </a:pPr>
            <a:r>
              <a:rPr lang="en-US" sz="2400" b="1" dirty="0">
                <a:solidFill>
                  <a:srgbClr val="FF0000"/>
                </a:solidFill>
              </a:rPr>
              <a:t>a. Assess for tension pneumothorax and treat as necessary</a:t>
            </a:r>
            <a:endParaRPr lang="en-US" sz="2400" dirty="0">
              <a:solidFill>
                <a:srgbClr val="FF0000"/>
              </a:solidFill>
            </a:endParaRPr>
          </a:p>
          <a:p>
            <a:pPr marL="914400" lvl="0" indent="-280988">
              <a:spcBef>
                <a:spcPts val="0"/>
              </a:spcBef>
              <a:spcAft>
                <a:spcPts val="1200"/>
              </a:spcAft>
              <a:buNone/>
            </a:pPr>
            <a:r>
              <a:rPr lang="en-US" sz="2200" b="1" dirty="0">
                <a:solidFill>
                  <a:srgbClr val="FF0000"/>
                </a:solidFill>
              </a:rPr>
              <a:t>5. If the initial NDC was successful, but symptoms later recur:</a:t>
            </a:r>
            <a:endParaRPr lang="en-US" sz="2200" dirty="0">
              <a:solidFill>
                <a:srgbClr val="FF0000"/>
              </a:solidFill>
            </a:endParaRPr>
          </a:p>
          <a:p>
            <a:pPr marL="1090613" indent="-176213">
              <a:spcBef>
                <a:spcPts val="0"/>
              </a:spcBef>
              <a:spcAft>
                <a:spcPts val="1200"/>
              </a:spcAft>
              <a:buNone/>
            </a:pPr>
            <a:r>
              <a:rPr lang="en-US" sz="2000" b="1" dirty="0">
                <a:solidFill>
                  <a:srgbClr val="FF0000"/>
                </a:solidFill>
              </a:rPr>
              <a:t>- Perform another NDC at the same site that was used previously. Use a new needle/catheter unit for the repeat NDC.</a:t>
            </a:r>
          </a:p>
          <a:p>
            <a:pPr marL="1090613" indent="-176213">
              <a:spcBef>
                <a:spcPts val="0"/>
              </a:spcBef>
              <a:spcAft>
                <a:spcPts val="1200"/>
              </a:spcAft>
              <a:buFontTx/>
              <a:buChar char="-"/>
            </a:pPr>
            <a:r>
              <a:rPr lang="en-US" sz="2000" b="1" dirty="0">
                <a:solidFill>
                  <a:srgbClr val="FF0000"/>
                </a:solidFill>
              </a:rPr>
              <a:t>Continue to re-assess!</a:t>
            </a:r>
          </a:p>
          <a:p>
            <a:pPr marL="914400" indent="-280988">
              <a:spcBef>
                <a:spcPts val="0"/>
              </a:spcBef>
              <a:spcAft>
                <a:spcPts val="1200"/>
              </a:spcAft>
              <a:buNone/>
            </a:pPr>
            <a:r>
              <a:rPr lang="en-US" sz="2200" b="1" dirty="0">
                <a:solidFill>
                  <a:srgbClr val="FF0000"/>
                </a:solidFill>
              </a:rPr>
              <a:t>6. If the second NDC is also not successful:</a:t>
            </a:r>
            <a:endParaRPr lang="en-US" sz="2200" dirty="0">
              <a:solidFill>
                <a:srgbClr val="FF0000"/>
              </a:solidFill>
            </a:endParaRPr>
          </a:p>
          <a:p>
            <a:pPr marL="0" indent="0">
              <a:buNone/>
            </a:pPr>
            <a:r>
              <a:rPr lang="en-US" sz="2000" b="1" dirty="0">
                <a:solidFill>
                  <a:srgbClr val="FF0000"/>
                </a:solidFill>
              </a:rPr>
              <a:t>	- Continue on to the Circulation section of the TCCC Guidelines.</a:t>
            </a:r>
            <a:endParaRPr lang="en-US" sz="2000" dirty="0">
              <a:solidFill>
                <a:srgbClr val="FF0000"/>
              </a:solidFill>
            </a:endParaRPr>
          </a:p>
        </p:txBody>
      </p:sp>
      <p:sp>
        <p:nvSpPr>
          <p:cNvPr id="4" name="Rectangle 2">
            <a:extLst>
              <a:ext uri="{FF2B5EF4-FFF2-40B4-BE49-F238E27FC236}">
                <a16:creationId xmlns:a16="http://schemas.microsoft.com/office/drawing/2014/main" id="{2069D3B4-37E2-4DE5-B8C7-F7B973FA235B}"/>
              </a:ext>
            </a:extLst>
          </p:cNvPr>
          <p:cNvSpPr txBox="1">
            <a:spLocks noChangeArrowheads="1"/>
          </p:cNvSpPr>
          <p:nvPr/>
        </p:nvSpPr>
        <p:spPr bwMode="auto">
          <a:xfrm>
            <a:off x="1219200" y="0"/>
            <a:ext cx="7848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r>
              <a:rPr lang="en-US" dirty="0"/>
              <a:t>Tactical Field Care Guidelines</a:t>
            </a:r>
          </a:p>
        </p:txBody>
      </p:sp>
    </p:spTree>
    <p:extLst>
      <p:ext uri="{BB962C8B-B14F-4D97-AF65-F5344CB8AC3E}">
        <p14:creationId xmlns:p14="http://schemas.microsoft.com/office/powerpoint/2010/main" val="123168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1295400" y="76200"/>
            <a:ext cx="7543800" cy="1143000"/>
          </a:xfrm>
        </p:spPr>
        <p:txBody>
          <a:bodyPr/>
          <a:lstStyle/>
          <a:p>
            <a:pPr eaLnBrk="1" hangingPunct="1"/>
            <a:r>
              <a:rPr lang="en-US" b="1" dirty="0">
                <a:ea typeface="ＭＳ Ｐゴシック"/>
                <a:cs typeface="ＭＳ Ｐゴシック"/>
              </a:rPr>
              <a:t>Tension Pneumothorax</a:t>
            </a:r>
          </a:p>
        </p:txBody>
      </p:sp>
      <p:sp>
        <p:nvSpPr>
          <p:cNvPr id="116738" name="Rectangle 3"/>
          <p:cNvSpPr>
            <a:spLocks noGrp="1" noChangeArrowheads="1"/>
          </p:cNvSpPr>
          <p:nvPr>
            <p:ph idx="1"/>
          </p:nvPr>
        </p:nvSpPr>
        <p:spPr>
          <a:xfrm>
            <a:off x="685800" y="1371600"/>
            <a:ext cx="8153400" cy="5257800"/>
          </a:xfrm>
        </p:spPr>
        <p:txBody>
          <a:bodyPr/>
          <a:lstStyle/>
          <a:p>
            <a:pPr eaLnBrk="1" hangingPunct="1"/>
            <a:r>
              <a:rPr lang="en-US" b="1" dirty="0">
                <a:solidFill>
                  <a:srgbClr val="FF0000"/>
                </a:solidFill>
                <a:ea typeface="ＭＳ Ｐゴシック"/>
                <a:cs typeface="ＭＳ Ｐゴシック"/>
              </a:rPr>
              <a:t>Tension pneumothorax is another common cause of preventable death encountered on the battlefield.</a:t>
            </a:r>
          </a:p>
          <a:p>
            <a:pPr eaLnBrk="1" hangingPunct="1"/>
            <a:r>
              <a:rPr lang="en-US" b="1" dirty="0">
                <a:solidFill>
                  <a:srgbClr val="FF0000"/>
                </a:solidFill>
                <a:ea typeface="ＭＳ Ｐゴシック"/>
                <a:cs typeface="ＭＳ Ｐゴシック"/>
              </a:rPr>
              <a:t>It’s easy to treat.</a:t>
            </a:r>
          </a:p>
          <a:p>
            <a:pPr eaLnBrk="1" hangingPunct="1"/>
            <a:r>
              <a:rPr lang="en-US" b="1" dirty="0">
                <a:solidFill>
                  <a:srgbClr val="FF0000"/>
                </a:solidFill>
                <a:ea typeface="ＭＳ Ｐゴシック"/>
                <a:cs typeface="ＭＳ Ｐゴシック"/>
              </a:rPr>
              <a:t>Tension pneumothorax may occur with entry wounds in the chest, abdomen, back, shoulder, or neck.</a:t>
            </a:r>
          </a:p>
          <a:p>
            <a:pPr eaLnBrk="1" hangingPunct="1"/>
            <a:r>
              <a:rPr lang="en-US" dirty="0">
                <a:ea typeface="ＭＳ Ｐゴシック"/>
                <a:cs typeface="ＭＳ Ｐゴシック"/>
              </a:rPr>
              <a:t>Blunt (motor vehicle crash) or penetrating trauma (GSW) or primary blast injury may cause tension pneumothorax.</a:t>
            </a:r>
          </a:p>
        </p:txBody>
      </p:sp>
    </p:spTree>
    <p:extLst>
      <p:ext uri="{BB962C8B-B14F-4D97-AF65-F5344CB8AC3E}">
        <p14:creationId xmlns:p14="http://schemas.microsoft.com/office/powerpoint/2010/main" val="3327961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9"/>
          <p:cNvSpPr>
            <a:spLocks noGrp="1" noChangeArrowheads="1"/>
          </p:cNvSpPr>
          <p:nvPr>
            <p:ph type="title"/>
          </p:nvPr>
        </p:nvSpPr>
        <p:spPr>
          <a:xfrm>
            <a:off x="2057400" y="76200"/>
            <a:ext cx="5334000" cy="1143000"/>
          </a:xfrm>
        </p:spPr>
        <p:txBody>
          <a:bodyPr/>
          <a:lstStyle/>
          <a:p>
            <a:pPr eaLnBrk="1" hangingPunct="1"/>
            <a:r>
              <a:rPr lang="en-US" sz="5400" dirty="0">
                <a:ea typeface="ＭＳ Ｐゴシック"/>
                <a:cs typeface="ＭＳ Ｐゴシック"/>
              </a:rPr>
              <a:t>Pneumothorax</a:t>
            </a:r>
          </a:p>
        </p:txBody>
      </p:sp>
      <p:sp>
        <p:nvSpPr>
          <p:cNvPr id="102402" name="Rectangle 10"/>
          <p:cNvSpPr>
            <a:spLocks noGrp="1" noChangeArrowheads="1"/>
          </p:cNvSpPr>
          <p:nvPr>
            <p:ph idx="1"/>
          </p:nvPr>
        </p:nvSpPr>
        <p:spPr>
          <a:xfrm>
            <a:off x="76200" y="5105400"/>
            <a:ext cx="8610600" cy="1676400"/>
          </a:xfrm>
        </p:spPr>
        <p:txBody>
          <a:bodyPr rtlCol="0">
            <a:normAutofit fontScale="92500" lnSpcReduction="20000"/>
          </a:bodyPr>
          <a:lstStyle/>
          <a:p>
            <a:pPr indent="0" eaLnBrk="1" fontAlgn="auto" hangingPunct="1">
              <a:spcAft>
                <a:spcPts val="0"/>
              </a:spcAft>
              <a:buFont typeface="Wingdings" pitchFamily="2" charset="2"/>
              <a:buNone/>
              <a:defRPr/>
            </a:pPr>
            <a:r>
              <a:rPr lang="en-US" dirty="0">
                <a:ea typeface="ＭＳ Ｐゴシック"/>
                <a:cs typeface="ＭＳ Ｐゴシック"/>
              </a:rPr>
              <a:t>A pneumothorax is a collection of air between the lung and chest wall due to an injury to the chest wall and/or lung. The lung then collapses as shown above.</a:t>
            </a:r>
          </a:p>
        </p:txBody>
      </p:sp>
      <p:pic>
        <p:nvPicPr>
          <p:cNvPr id="118787" name="Picture 11" descr="TFC Pneumothorax"/>
          <p:cNvPicPr>
            <a:picLocks noChangeAspect="1" noChangeArrowheads="1"/>
          </p:cNvPicPr>
          <p:nvPr/>
        </p:nvPicPr>
        <p:blipFill>
          <a:blip r:embed="rId3" cstate="print"/>
          <a:srcRect/>
          <a:stretch>
            <a:fillRect/>
          </a:stretch>
        </p:blipFill>
        <p:spPr bwMode="auto">
          <a:xfrm>
            <a:off x="2819400" y="1676400"/>
            <a:ext cx="3810000" cy="2895600"/>
          </a:xfrm>
          <a:prstGeom prst="rect">
            <a:avLst/>
          </a:prstGeom>
          <a:noFill/>
          <a:ln w="25400">
            <a:solidFill>
              <a:schemeClr val="tx1"/>
            </a:solidFill>
            <a:miter lim="800000"/>
            <a:headEnd/>
            <a:tailEnd/>
          </a:ln>
        </p:spPr>
      </p:pic>
      <p:sp>
        <p:nvSpPr>
          <p:cNvPr id="5" name="TextBox 4"/>
          <p:cNvSpPr txBox="1"/>
          <p:nvPr/>
        </p:nvSpPr>
        <p:spPr>
          <a:xfrm>
            <a:off x="6934200" y="2743200"/>
            <a:ext cx="1981633" cy="400110"/>
          </a:xfrm>
          <a:prstGeom prst="rect">
            <a:avLst/>
          </a:prstGeom>
          <a:noFill/>
        </p:spPr>
        <p:txBody>
          <a:bodyPr wrap="none" rtlCol="0">
            <a:spAutoFit/>
          </a:bodyPr>
          <a:lstStyle/>
          <a:p>
            <a:r>
              <a:rPr lang="en-US" sz="2000" b="1" i="1" dirty="0"/>
              <a:t>Pneumothorax</a:t>
            </a:r>
          </a:p>
        </p:txBody>
      </p:sp>
      <p:cxnSp>
        <p:nvCxnSpPr>
          <p:cNvPr id="7" name="Straight Arrow Connector 6"/>
          <p:cNvCxnSpPr/>
          <p:nvPr/>
        </p:nvCxnSpPr>
        <p:spPr bwMode="auto">
          <a:xfrm flipH="1">
            <a:off x="5486400" y="2971800"/>
            <a:ext cx="1295400" cy="76200"/>
          </a:xfrm>
          <a:prstGeom prst="straightConnector1">
            <a:avLst/>
          </a:prstGeom>
          <a:solidFill>
            <a:srgbClr val="FF3300">
              <a:alpha val="50000"/>
            </a:srgbClr>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2213635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Martin BF Tension Ptx 1.JPG"/>
          <p:cNvPicPr>
            <a:picLocks noChangeAspect="1"/>
          </p:cNvPicPr>
          <p:nvPr/>
        </p:nvPicPr>
        <p:blipFill>
          <a:blip r:embed="rId3" cstate="print"/>
          <a:stretch>
            <a:fillRect/>
          </a:stretch>
        </p:blipFill>
        <p:spPr>
          <a:xfrm>
            <a:off x="2362200" y="1524000"/>
            <a:ext cx="4495800" cy="3371850"/>
          </a:xfrm>
          <a:prstGeom prst="rect">
            <a:avLst/>
          </a:prstGeom>
          <a:ln w="25400">
            <a:solidFill>
              <a:schemeClr val="tx1"/>
            </a:solidFill>
          </a:ln>
        </p:spPr>
      </p:pic>
      <p:sp>
        <p:nvSpPr>
          <p:cNvPr id="814085" name="Text Box 5"/>
          <p:cNvSpPr txBox="1">
            <a:spLocks noChangeArrowheads="1"/>
          </p:cNvSpPr>
          <p:nvPr/>
        </p:nvSpPr>
        <p:spPr bwMode="auto">
          <a:xfrm>
            <a:off x="118031" y="2133600"/>
            <a:ext cx="1822935" cy="2246769"/>
          </a:xfrm>
          <a:prstGeom prst="rect">
            <a:avLst/>
          </a:prstGeom>
          <a:noFill/>
          <a:ln w="25400">
            <a:solidFill>
              <a:schemeClr val="tx1"/>
            </a:solidFill>
            <a:miter lim="800000"/>
            <a:headEnd/>
            <a:tailEnd/>
          </a:ln>
          <a:effectLst/>
        </p:spPr>
        <p:txBody>
          <a:bodyPr wrap="none">
            <a:spAutoFit/>
          </a:bodyPr>
          <a:lstStyle/>
          <a:p>
            <a:pPr eaLnBrk="0" hangingPunct="0">
              <a:defRPr/>
            </a:pPr>
            <a:r>
              <a:rPr lang="en-US" sz="2000" b="1" dirty="0">
                <a:solidFill>
                  <a:srgbClr val="FF0000"/>
                </a:solidFill>
                <a:latin typeface="Arial" charset="0"/>
                <a:ea typeface="+mn-ea"/>
                <a:cs typeface="+mn-cs"/>
              </a:rPr>
              <a:t>Side with</a:t>
            </a:r>
          </a:p>
          <a:p>
            <a:pPr eaLnBrk="0" hangingPunct="0">
              <a:defRPr/>
            </a:pPr>
            <a:r>
              <a:rPr lang="en-US" sz="2000" b="1" dirty="0">
                <a:solidFill>
                  <a:srgbClr val="FF0000"/>
                </a:solidFill>
                <a:latin typeface="Arial" charset="0"/>
                <a:ea typeface="+mn-ea"/>
                <a:cs typeface="+mn-cs"/>
              </a:rPr>
              <a:t> gunshot</a:t>
            </a:r>
          </a:p>
          <a:p>
            <a:pPr eaLnBrk="0" hangingPunct="0">
              <a:defRPr/>
            </a:pPr>
            <a:r>
              <a:rPr lang="en-US" sz="2000" b="1" dirty="0">
                <a:solidFill>
                  <a:srgbClr val="FF0000"/>
                </a:solidFill>
                <a:latin typeface="Arial" charset="0"/>
                <a:ea typeface="+mn-ea"/>
                <a:cs typeface="+mn-cs"/>
              </a:rPr>
              <a:t> wound and  </a:t>
            </a:r>
          </a:p>
          <a:p>
            <a:pPr eaLnBrk="0" hangingPunct="0">
              <a:defRPr/>
            </a:pPr>
            <a:r>
              <a:rPr lang="en-US" sz="2000" b="1" dirty="0">
                <a:solidFill>
                  <a:srgbClr val="FF0000"/>
                </a:solidFill>
                <a:latin typeface="Arial" charset="0"/>
                <a:ea typeface="+mn-ea"/>
                <a:cs typeface="+mn-cs"/>
              </a:rPr>
              <a:t>air under </a:t>
            </a:r>
          </a:p>
          <a:p>
            <a:pPr eaLnBrk="0" hangingPunct="0">
              <a:defRPr/>
            </a:pPr>
            <a:r>
              <a:rPr lang="en-US" sz="2000" b="1" dirty="0">
                <a:solidFill>
                  <a:srgbClr val="FF0000"/>
                </a:solidFill>
                <a:latin typeface="Arial" charset="0"/>
              </a:rPr>
              <a:t>increased </a:t>
            </a:r>
          </a:p>
          <a:p>
            <a:pPr eaLnBrk="0" hangingPunct="0">
              <a:defRPr/>
            </a:pPr>
            <a:r>
              <a:rPr lang="en-US" sz="2000" b="1" dirty="0">
                <a:solidFill>
                  <a:srgbClr val="FF0000"/>
                </a:solidFill>
                <a:latin typeface="Arial" charset="0"/>
              </a:rPr>
              <a:t>p</a:t>
            </a:r>
            <a:r>
              <a:rPr lang="en-US" sz="2000" b="1" dirty="0">
                <a:solidFill>
                  <a:srgbClr val="FF0000"/>
                </a:solidFill>
                <a:latin typeface="Arial" charset="0"/>
                <a:ea typeface="+mn-ea"/>
                <a:cs typeface="+mn-cs"/>
              </a:rPr>
              <a:t>ressure in </a:t>
            </a:r>
          </a:p>
          <a:p>
            <a:pPr eaLnBrk="0" hangingPunct="0">
              <a:defRPr/>
            </a:pPr>
            <a:r>
              <a:rPr lang="en-US" sz="2000" b="1" dirty="0">
                <a:solidFill>
                  <a:srgbClr val="FF0000"/>
                </a:solidFill>
                <a:latin typeface="Arial" charset="0"/>
                <a:ea typeface="+mn-ea"/>
                <a:cs typeface="+mn-cs"/>
              </a:rPr>
              <a:t>pleural space</a:t>
            </a:r>
          </a:p>
        </p:txBody>
      </p:sp>
      <p:sp>
        <p:nvSpPr>
          <p:cNvPr id="120835" name="Line 6"/>
          <p:cNvSpPr>
            <a:spLocks noChangeShapeType="1"/>
          </p:cNvSpPr>
          <p:nvPr/>
        </p:nvSpPr>
        <p:spPr bwMode="auto">
          <a:xfrm flipV="1">
            <a:off x="1828800" y="3048000"/>
            <a:ext cx="1676400" cy="0"/>
          </a:xfrm>
          <a:prstGeom prst="line">
            <a:avLst/>
          </a:prstGeom>
          <a:noFill/>
          <a:ln w="28575">
            <a:solidFill>
              <a:srgbClr val="FF3300"/>
            </a:solidFill>
            <a:round/>
            <a:headEnd/>
            <a:tailEnd type="triangle" w="med" len="med"/>
          </a:ln>
        </p:spPr>
        <p:txBody>
          <a:bodyPr/>
          <a:lstStyle/>
          <a:p>
            <a:endParaRPr lang="en-US" dirty="0"/>
          </a:p>
        </p:txBody>
      </p:sp>
      <p:sp>
        <p:nvSpPr>
          <p:cNvPr id="120836" name="Text Box 7"/>
          <p:cNvSpPr txBox="1">
            <a:spLocks noChangeArrowheads="1"/>
          </p:cNvSpPr>
          <p:nvPr/>
        </p:nvSpPr>
        <p:spPr bwMode="auto">
          <a:xfrm>
            <a:off x="271462" y="5388417"/>
            <a:ext cx="8601075" cy="1089529"/>
          </a:xfrm>
          <a:prstGeom prst="rect">
            <a:avLst/>
          </a:prstGeom>
          <a:noFill/>
          <a:ln w="9525">
            <a:noFill/>
            <a:miter lim="800000"/>
            <a:headEnd/>
            <a:tailEnd/>
          </a:ln>
        </p:spPr>
        <p:txBody>
          <a:bodyPr>
            <a:spAutoFit/>
          </a:bodyPr>
          <a:lstStyle/>
          <a:p>
            <a:pPr>
              <a:lnSpc>
                <a:spcPct val="90000"/>
              </a:lnSpc>
              <a:spcBef>
                <a:spcPct val="20000"/>
              </a:spcBef>
              <a:buSzPct val="50000"/>
              <a:buFont typeface="Wingdings" pitchFamily="2" charset="2"/>
              <a:buNone/>
            </a:pPr>
            <a:r>
              <a:rPr lang="en-US" sz="2400" b="1" dirty="0"/>
              <a:t>Injured lung tissue acts as a one-way valve, trapping more and more air between the lung and the chest wall. Pressure builds up and compresses both lungs and the heart.</a:t>
            </a:r>
          </a:p>
        </p:txBody>
      </p:sp>
      <p:sp>
        <p:nvSpPr>
          <p:cNvPr id="120837" name="Rectangle 2"/>
          <p:cNvSpPr>
            <a:spLocks noGrp="1" noChangeArrowheads="1"/>
          </p:cNvSpPr>
          <p:nvPr>
            <p:ph type="title"/>
          </p:nvPr>
        </p:nvSpPr>
        <p:spPr>
          <a:xfrm>
            <a:off x="1295400" y="76200"/>
            <a:ext cx="7543800" cy="1143000"/>
          </a:xfrm>
        </p:spPr>
        <p:txBody>
          <a:bodyPr/>
          <a:lstStyle/>
          <a:p>
            <a:pPr eaLnBrk="1" hangingPunct="1"/>
            <a:r>
              <a:rPr lang="en-US" b="1" dirty="0">
                <a:ea typeface="ＭＳ Ｐゴシック"/>
                <a:cs typeface="ＭＳ Ｐゴシック"/>
              </a:rPr>
              <a:t>Tension Pneumothorax</a:t>
            </a:r>
          </a:p>
        </p:txBody>
      </p:sp>
      <p:sp>
        <p:nvSpPr>
          <p:cNvPr id="9" name="Rectangle 8"/>
          <p:cNvSpPr/>
          <p:nvPr/>
        </p:nvSpPr>
        <p:spPr>
          <a:xfrm>
            <a:off x="6934200" y="2286000"/>
            <a:ext cx="2057400" cy="646331"/>
          </a:xfrm>
          <a:prstGeom prst="rect">
            <a:avLst/>
          </a:prstGeom>
        </p:spPr>
        <p:txBody>
          <a:bodyPr wrap="square">
            <a:spAutoFit/>
          </a:bodyPr>
          <a:lstStyle/>
          <a:p>
            <a:r>
              <a:rPr lang="en-US" sz="1800" b="1" i="1" dirty="0"/>
              <a:t>Photo:</a:t>
            </a:r>
          </a:p>
          <a:p>
            <a:r>
              <a:rPr lang="en-US" sz="1800" b="1" i="1" dirty="0"/>
              <a:t>COL Matt Martin</a:t>
            </a:r>
          </a:p>
        </p:txBody>
      </p:sp>
      <p:sp>
        <p:nvSpPr>
          <p:cNvPr id="10" name="TextBox 9"/>
          <p:cNvSpPr txBox="1"/>
          <p:nvPr/>
        </p:nvSpPr>
        <p:spPr>
          <a:xfrm>
            <a:off x="6969835" y="3581400"/>
            <a:ext cx="2064989" cy="1077218"/>
          </a:xfrm>
          <a:prstGeom prst="rect">
            <a:avLst/>
          </a:prstGeom>
          <a:noFill/>
        </p:spPr>
        <p:txBody>
          <a:bodyPr wrap="none" rtlCol="0">
            <a:spAutoFit/>
          </a:bodyPr>
          <a:lstStyle/>
          <a:p>
            <a:r>
              <a:rPr lang="en-US" sz="1600" b="1" dirty="0"/>
              <a:t>Heart and lung</a:t>
            </a:r>
          </a:p>
          <a:p>
            <a:r>
              <a:rPr lang="en-US" sz="1600" b="1" dirty="0"/>
              <a:t>shifted from</a:t>
            </a:r>
          </a:p>
          <a:p>
            <a:r>
              <a:rPr lang="en-US" sz="1600" b="1" dirty="0"/>
              <a:t>increased pressure</a:t>
            </a:r>
          </a:p>
          <a:p>
            <a:r>
              <a:rPr lang="en-US" sz="1600" b="1" dirty="0"/>
              <a:t>on right side</a:t>
            </a:r>
          </a:p>
        </p:txBody>
      </p:sp>
      <p:cxnSp>
        <p:nvCxnSpPr>
          <p:cNvPr id="12" name="Straight Arrow Connector 11"/>
          <p:cNvCxnSpPr/>
          <p:nvPr/>
        </p:nvCxnSpPr>
        <p:spPr bwMode="auto">
          <a:xfrm>
            <a:off x="7467600" y="4953000"/>
            <a:ext cx="914400" cy="914400"/>
          </a:xfrm>
          <a:prstGeom prst="straightConnector1">
            <a:avLst/>
          </a:prstGeom>
          <a:solidFill>
            <a:srgbClr val="FF3300">
              <a:alpha val="50000"/>
            </a:srgbClr>
          </a:solidFill>
          <a:ln w="9525" cap="flat" cmpd="sng" algn="ctr">
            <a:noFill/>
            <a:prstDash val="solid"/>
            <a:round/>
            <a:headEnd type="none" w="med" len="med"/>
            <a:tailEnd type="arrow"/>
          </a:ln>
          <a:effectLst/>
        </p:spPr>
      </p:cxnSp>
      <p:cxnSp>
        <p:nvCxnSpPr>
          <p:cNvPr id="14" name="Straight Arrow Connector 13"/>
          <p:cNvCxnSpPr/>
          <p:nvPr/>
        </p:nvCxnSpPr>
        <p:spPr bwMode="auto">
          <a:xfrm>
            <a:off x="6096000" y="3429000"/>
            <a:ext cx="2057400" cy="762000"/>
          </a:xfrm>
          <a:prstGeom prst="straightConnector1">
            <a:avLst/>
          </a:prstGeom>
          <a:solidFill>
            <a:srgbClr val="FF3300">
              <a:alpha val="50000"/>
            </a:srgbClr>
          </a:solidFill>
          <a:ln w="9525" cap="flat" cmpd="sng" algn="ctr">
            <a:noFill/>
            <a:prstDash val="solid"/>
            <a:round/>
            <a:headEnd type="none" w="med" len="med"/>
            <a:tailEnd type="arrow"/>
          </a:ln>
          <a:effectLst/>
        </p:spPr>
      </p:cxnSp>
      <p:cxnSp>
        <p:nvCxnSpPr>
          <p:cNvPr id="17" name="Straight Arrow Connector 16"/>
          <p:cNvCxnSpPr/>
          <p:nvPr/>
        </p:nvCxnSpPr>
        <p:spPr bwMode="auto">
          <a:xfrm>
            <a:off x="7467600" y="4572000"/>
            <a:ext cx="838200" cy="1066800"/>
          </a:xfrm>
          <a:prstGeom prst="straightConnector1">
            <a:avLst/>
          </a:prstGeom>
          <a:solidFill>
            <a:srgbClr val="FF3300">
              <a:alpha val="50000"/>
            </a:srgbClr>
          </a:solidFill>
          <a:ln w="9525" cap="flat" cmpd="sng" algn="ctr">
            <a:noFill/>
            <a:prstDash val="solid"/>
            <a:round/>
            <a:headEnd type="none" w="med" len="med"/>
            <a:tailEnd type="arrow"/>
          </a:ln>
          <a:effectLst/>
        </p:spPr>
      </p:cxnSp>
      <p:cxnSp>
        <p:nvCxnSpPr>
          <p:cNvPr id="15" name="Straight Arrow Connector 14"/>
          <p:cNvCxnSpPr/>
          <p:nvPr/>
        </p:nvCxnSpPr>
        <p:spPr bwMode="auto">
          <a:xfrm flipH="1" flipV="1">
            <a:off x="6019800" y="3657600"/>
            <a:ext cx="990600" cy="304800"/>
          </a:xfrm>
          <a:prstGeom prst="straightConnector1">
            <a:avLst/>
          </a:prstGeom>
          <a:solidFill>
            <a:srgbClr val="FF3300">
              <a:alpha val="50000"/>
            </a:srgbClr>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1018398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152400"/>
            <a:ext cx="7848600" cy="1143000"/>
          </a:xfrm>
        </p:spPr>
        <p:txBody>
          <a:bodyPr/>
          <a:lstStyle/>
          <a:p>
            <a:r>
              <a:rPr lang="en-US" sz="4000" b="1" dirty="0"/>
              <a:t>When Should You Suspect a Tension Pneumothorax?</a:t>
            </a:r>
          </a:p>
        </p:txBody>
      </p:sp>
      <p:sp>
        <p:nvSpPr>
          <p:cNvPr id="1751043" name="Rectangle 3"/>
          <p:cNvSpPr>
            <a:spLocks noGrp="1" noChangeArrowheads="1"/>
          </p:cNvSpPr>
          <p:nvPr>
            <p:ph type="body" idx="4294967295"/>
          </p:nvPr>
        </p:nvSpPr>
        <p:spPr>
          <a:xfrm>
            <a:off x="228600" y="1676400"/>
            <a:ext cx="8686800" cy="4754562"/>
          </a:xfrm>
        </p:spPr>
        <p:txBody>
          <a:bodyPr/>
          <a:lstStyle/>
          <a:p>
            <a:endParaRPr lang="en-US" sz="1400" dirty="0"/>
          </a:p>
          <a:p>
            <a:pPr marL="0" indent="0">
              <a:buNone/>
            </a:pPr>
            <a:r>
              <a:rPr lang="en-US" sz="2400" b="1" dirty="0"/>
              <a:t>Suspect a tension pneumothorax and treat when a casualty has significant torso trauma or primary blast injury and one or more of the following: </a:t>
            </a:r>
            <a:endParaRPr lang="en-US" sz="2400" dirty="0"/>
          </a:p>
          <a:p>
            <a:pPr marL="573088" indent="-169863">
              <a:buFont typeface="Times New Roman" panose="02020603050405020304" pitchFamily="18" charset="0"/>
              <a:buChar char="̶"/>
            </a:pPr>
            <a:r>
              <a:rPr lang="en-US" sz="2400" b="1" dirty="0"/>
              <a:t>Severe or progressive respiratory distress</a:t>
            </a:r>
            <a:endParaRPr lang="en-US" sz="2400" dirty="0"/>
          </a:p>
          <a:p>
            <a:pPr marL="573088" indent="-169863">
              <a:buFont typeface="Times New Roman" panose="02020603050405020304" pitchFamily="18" charset="0"/>
              <a:buChar char="̶"/>
            </a:pPr>
            <a:r>
              <a:rPr lang="en-US" sz="2400" b="1" dirty="0"/>
              <a:t>Severe or progressive tachypnea</a:t>
            </a:r>
            <a:endParaRPr lang="en-US" sz="2400" dirty="0"/>
          </a:p>
          <a:p>
            <a:pPr marL="573088" indent="-169863">
              <a:buFont typeface="Times New Roman" panose="02020603050405020304" pitchFamily="18" charset="0"/>
              <a:buChar char="̶"/>
            </a:pPr>
            <a:r>
              <a:rPr lang="en-US" sz="2400" b="1" dirty="0"/>
              <a:t>Absent or markedly decreased breath sounds on one side of the chest</a:t>
            </a:r>
            <a:endParaRPr lang="en-US" sz="2400" dirty="0"/>
          </a:p>
          <a:p>
            <a:pPr marL="573088" indent="-169863">
              <a:buFont typeface="Times New Roman" panose="02020603050405020304" pitchFamily="18" charset="0"/>
              <a:buChar char="̶"/>
            </a:pPr>
            <a:r>
              <a:rPr lang="en-US" sz="2400" b="1" dirty="0"/>
              <a:t>Hemoglobin oxygen saturation &lt; 90% on pulse oximetry</a:t>
            </a:r>
            <a:endParaRPr lang="en-US" sz="2400" dirty="0"/>
          </a:p>
          <a:p>
            <a:pPr marL="573088" indent="-169863">
              <a:buFont typeface="Times New Roman" panose="02020603050405020304" pitchFamily="18" charset="0"/>
              <a:buChar char="̶"/>
            </a:pPr>
            <a:r>
              <a:rPr lang="en-US" sz="2400" b="1" dirty="0"/>
              <a:t>Shock</a:t>
            </a:r>
            <a:endParaRPr lang="en-US" sz="2400" dirty="0"/>
          </a:p>
          <a:p>
            <a:pPr marL="573088" indent="-169863">
              <a:buFont typeface="Times New Roman" panose="02020603050405020304" pitchFamily="18" charset="0"/>
              <a:buChar char="̶"/>
            </a:pPr>
            <a:r>
              <a:rPr lang="en-US" sz="2400" b="1" dirty="0"/>
              <a:t>Traumatic cardiac arrest without obviously fatal wounds</a:t>
            </a:r>
            <a:endParaRPr lang="en-US" sz="2400" dirty="0"/>
          </a:p>
          <a:p>
            <a:pPr marL="0" indent="0">
              <a:buNone/>
            </a:pPr>
            <a:endParaRPr lang="en-US" sz="2400" dirty="0"/>
          </a:p>
          <a:p>
            <a:pPr>
              <a:lnSpc>
                <a:spcPct val="90000"/>
              </a:lnSpc>
            </a:pPr>
            <a:endParaRPr lang="en-US" sz="2800" b="1" dirty="0">
              <a:solidFill>
                <a:srgbClr val="FF0000"/>
              </a:solidFill>
            </a:endParaRPr>
          </a:p>
        </p:txBody>
      </p:sp>
    </p:spTree>
    <p:extLst>
      <p:ext uri="{BB962C8B-B14F-4D97-AF65-F5344CB8AC3E}">
        <p14:creationId xmlns:p14="http://schemas.microsoft.com/office/powerpoint/2010/main" val="1016951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3" name="Rectangle 2"/>
          <p:cNvSpPr>
            <a:spLocks noGrp="1" noChangeArrowheads="1"/>
          </p:cNvSpPr>
          <p:nvPr>
            <p:ph type="title"/>
          </p:nvPr>
        </p:nvSpPr>
        <p:spPr>
          <a:xfrm>
            <a:off x="1447800" y="0"/>
            <a:ext cx="7467600" cy="1143000"/>
          </a:xfrm>
        </p:spPr>
        <p:txBody>
          <a:bodyPr/>
          <a:lstStyle/>
          <a:p>
            <a:pPr eaLnBrk="1" hangingPunct="1"/>
            <a:r>
              <a:rPr lang="en-US" sz="4400" b="1" dirty="0">
                <a:ea typeface="ＭＳ Ｐゴシック"/>
                <a:cs typeface="ＭＳ Ｐゴシック"/>
              </a:rPr>
              <a:t>Pulse Oximetry Monitoring</a:t>
            </a:r>
          </a:p>
        </p:txBody>
      </p:sp>
      <p:sp>
        <p:nvSpPr>
          <p:cNvPr id="404481" name="Rectangle 3"/>
          <p:cNvSpPr>
            <a:spLocks noGrp="1" noChangeArrowheads="1"/>
          </p:cNvSpPr>
          <p:nvPr>
            <p:ph idx="1"/>
          </p:nvPr>
        </p:nvSpPr>
        <p:spPr>
          <a:xfrm>
            <a:off x="228600" y="1676400"/>
            <a:ext cx="8153400" cy="4953000"/>
          </a:xfrm>
        </p:spPr>
        <p:txBody>
          <a:bodyPr/>
          <a:lstStyle/>
          <a:p>
            <a:pPr eaLnBrk="1" hangingPunct="1">
              <a:lnSpc>
                <a:spcPct val="80000"/>
              </a:lnSpc>
            </a:pPr>
            <a:r>
              <a:rPr lang="en-US" sz="2600" b="1" dirty="0">
                <a:ea typeface="ＭＳ Ｐゴシック"/>
                <a:cs typeface="ＭＳ Ｐゴシック"/>
              </a:rPr>
              <a:t>Pulse oximetry tells you how much oxygen is present in the blood.</a:t>
            </a:r>
          </a:p>
          <a:p>
            <a:pPr eaLnBrk="1" hangingPunct="1">
              <a:lnSpc>
                <a:spcPct val="80000"/>
              </a:lnSpc>
            </a:pPr>
            <a:r>
              <a:rPr lang="en-US" sz="2600" b="1" dirty="0">
                <a:ea typeface="ＭＳ Ｐゴシック"/>
                <a:cs typeface="ＭＳ Ｐゴシック"/>
              </a:rPr>
              <a:t>It shows the heart rate and the percent of oxygenated blood (“O2 sat”) in the numbers displayed.</a:t>
            </a:r>
          </a:p>
          <a:p>
            <a:pPr eaLnBrk="1" hangingPunct="1">
              <a:lnSpc>
                <a:spcPct val="80000"/>
              </a:lnSpc>
            </a:pPr>
            <a:r>
              <a:rPr lang="en-US" sz="2600" b="1" dirty="0">
                <a:ea typeface="ＭＳ Ｐゴシック"/>
                <a:cs typeface="ＭＳ Ｐゴシック"/>
              </a:rPr>
              <a:t>98% or higher is </a:t>
            </a:r>
            <a:br>
              <a:rPr lang="en-US" sz="2600" b="1" dirty="0">
                <a:ea typeface="ＭＳ Ｐゴシック"/>
                <a:cs typeface="ＭＳ Ｐゴシック"/>
              </a:rPr>
            </a:br>
            <a:r>
              <a:rPr lang="en-US" sz="2600" b="1" dirty="0">
                <a:ea typeface="ＭＳ Ｐゴシック"/>
                <a:cs typeface="ＭＳ Ｐゴシック"/>
              </a:rPr>
              <a:t>normal O2 sat</a:t>
            </a:r>
          </a:p>
          <a:p>
            <a:pPr eaLnBrk="1" hangingPunct="1">
              <a:lnSpc>
                <a:spcPct val="80000"/>
              </a:lnSpc>
              <a:buFont typeface="Wingdings" pitchFamily="2" charset="2"/>
              <a:buNone/>
            </a:pPr>
            <a:r>
              <a:rPr lang="en-US" sz="2600" b="1" dirty="0">
                <a:ea typeface="ＭＳ Ｐゴシック"/>
                <a:cs typeface="ＭＳ Ｐゴシック"/>
              </a:rPr>
              <a:t>    at sea level.</a:t>
            </a:r>
          </a:p>
          <a:p>
            <a:pPr eaLnBrk="1" hangingPunct="1">
              <a:lnSpc>
                <a:spcPct val="80000"/>
              </a:lnSpc>
            </a:pPr>
            <a:r>
              <a:rPr lang="en-US" sz="2600" b="1" dirty="0">
                <a:ea typeface="ＭＳ Ｐゴシック"/>
                <a:cs typeface="ＭＳ Ｐゴシック"/>
              </a:rPr>
              <a:t>86% O2 sat is </a:t>
            </a:r>
          </a:p>
          <a:p>
            <a:pPr eaLnBrk="1" hangingPunct="1">
              <a:lnSpc>
                <a:spcPct val="80000"/>
              </a:lnSpc>
              <a:buNone/>
            </a:pPr>
            <a:r>
              <a:rPr lang="en-US" sz="2600" b="1" dirty="0">
                <a:ea typeface="ＭＳ Ｐゴシック"/>
                <a:cs typeface="ＭＳ Ｐゴシック"/>
              </a:rPr>
              <a:t>    normal at 12,000</a:t>
            </a:r>
          </a:p>
          <a:p>
            <a:pPr eaLnBrk="1" hangingPunct="1">
              <a:lnSpc>
                <a:spcPct val="80000"/>
              </a:lnSpc>
              <a:buNone/>
            </a:pPr>
            <a:r>
              <a:rPr lang="en-US" sz="2600" b="1" dirty="0">
                <a:ea typeface="ＭＳ Ｐゴシック"/>
                <a:cs typeface="ＭＳ Ｐゴシック"/>
              </a:rPr>
              <a:t>    feet due to the                                                 lower lower atmospheric                                                    pressure at that </a:t>
            </a:r>
          </a:p>
          <a:p>
            <a:pPr eaLnBrk="1" hangingPunct="1">
              <a:lnSpc>
                <a:spcPct val="80000"/>
              </a:lnSpc>
              <a:buNone/>
            </a:pPr>
            <a:r>
              <a:rPr lang="en-US" sz="2600" b="1" dirty="0">
                <a:ea typeface="ＭＳ Ｐゴシック"/>
                <a:cs typeface="ＭＳ Ｐゴシック"/>
              </a:rPr>
              <a:t>    altitude.</a:t>
            </a:r>
          </a:p>
        </p:txBody>
      </p:sp>
      <p:pic>
        <p:nvPicPr>
          <p:cNvPr id="404482" name="Picture 4" descr="pulse ox"/>
          <p:cNvPicPr>
            <a:picLocks noChangeAspect="1" noChangeArrowheads="1"/>
          </p:cNvPicPr>
          <p:nvPr/>
        </p:nvPicPr>
        <p:blipFill>
          <a:blip r:embed="rId3" cstate="print"/>
          <a:srcRect/>
          <a:stretch>
            <a:fillRect/>
          </a:stretch>
        </p:blipFill>
        <p:spPr bwMode="auto">
          <a:xfrm>
            <a:off x="3810000" y="3352800"/>
            <a:ext cx="5029200" cy="2770188"/>
          </a:xfrm>
          <a:prstGeom prst="rect">
            <a:avLst/>
          </a:prstGeom>
          <a:noFill/>
          <a:ln w="38100">
            <a:solidFill>
              <a:srgbClr val="3366FF"/>
            </a:solidFill>
            <a:miter lim="800000"/>
            <a:headEnd/>
            <a:tailEnd/>
          </a:ln>
        </p:spPr>
      </p:pic>
    </p:spTree>
    <p:extLst>
      <p:ext uri="{BB962C8B-B14F-4D97-AF65-F5344CB8AC3E}">
        <p14:creationId xmlns:p14="http://schemas.microsoft.com/office/powerpoint/2010/main" val="775189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1" name="Rectangle 2"/>
          <p:cNvSpPr>
            <a:spLocks noGrp="1" noChangeArrowheads="1"/>
          </p:cNvSpPr>
          <p:nvPr>
            <p:ph type="title"/>
          </p:nvPr>
        </p:nvSpPr>
        <p:spPr>
          <a:xfrm>
            <a:off x="1447800" y="0"/>
            <a:ext cx="7467600" cy="1143000"/>
          </a:xfrm>
        </p:spPr>
        <p:txBody>
          <a:bodyPr/>
          <a:lstStyle/>
          <a:p>
            <a:pPr eaLnBrk="1" hangingPunct="1"/>
            <a:r>
              <a:rPr lang="en-US" sz="4400" b="1" dirty="0">
                <a:ea typeface="ＭＳ Ｐゴシック"/>
              </a:rPr>
              <a:t>Pulse Oximetry Monitoring</a:t>
            </a:r>
          </a:p>
        </p:txBody>
      </p:sp>
      <p:sp>
        <p:nvSpPr>
          <p:cNvPr id="406529" name="Rectangle 3"/>
          <p:cNvSpPr>
            <a:spLocks noGrp="1" noChangeArrowheads="1"/>
          </p:cNvSpPr>
          <p:nvPr>
            <p:ph idx="1"/>
          </p:nvPr>
        </p:nvSpPr>
        <p:spPr>
          <a:xfrm>
            <a:off x="228600" y="1676400"/>
            <a:ext cx="8763000" cy="4419600"/>
          </a:xfrm>
        </p:spPr>
        <p:txBody>
          <a:bodyPr/>
          <a:lstStyle/>
          <a:p>
            <a:pPr marL="0" indent="0" eaLnBrk="1" hangingPunct="1">
              <a:spcBef>
                <a:spcPts val="0"/>
              </a:spcBef>
              <a:spcAft>
                <a:spcPts val="600"/>
              </a:spcAft>
              <a:buFont typeface="Wingdings" pitchFamily="2" charset="2"/>
              <a:buNone/>
            </a:pPr>
            <a:r>
              <a:rPr lang="en-US" sz="2400" b="1" dirty="0">
                <a:ea typeface="ＭＳ Ｐゴシック"/>
                <a:cs typeface="ＭＳ Ｐゴシック"/>
              </a:rPr>
              <a:t>Consider using a pulse ox for these types of casualties:</a:t>
            </a:r>
          </a:p>
          <a:p>
            <a:pPr marL="573088" indent="0" eaLnBrk="1" hangingPunct="1">
              <a:spcBef>
                <a:spcPts val="0"/>
              </a:spcBef>
            </a:pPr>
            <a:r>
              <a:rPr lang="en-US" sz="2400" b="1" dirty="0">
                <a:ea typeface="ＭＳ Ｐゴシック"/>
                <a:cs typeface="ＭＳ Ｐゴシック"/>
              </a:rPr>
              <a:t> A casualty with severe penetrating, blunt , or blast </a:t>
            </a:r>
          </a:p>
          <a:p>
            <a:pPr marL="573088" indent="0" eaLnBrk="1" hangingPunct="1">
              <a:spcBef>
                <a:spcPts val="0"/>
              </a:spcBef>
              <a:buNone/>
            </a:pPr>
            <a:r>
              <a:rPr lang="en-US" sz="2400" b="1" dirty="0">
                <a:ea typeface="ＭＳ Ｐゴシック"/>
                <a:cs typeface="ＭＳ Ｐゴシック"/>
              </a:rPr>
              <a:t>   chest trauma at risk for developing a tension  </a:t>
            </a:r>
          </a:p>
          <a:p>
            <a:pPr marL="573088" indent="0" eaLnBrk="1" hangingPunct="1">
              <a:spcBef>
                <a:spcPts val="0"/>
              </a:spcBef>
              <a:buNone/>
            </a:pPr>
            <a:r>
              <a:rPr lang="en-US" sz="2400" b="1" dirty="0">
                <a:ea typeface="ＭＳ Ｐゴシック"/>
                <a:cs typeface="ＭＳ Ｐゴシック"/>
              </a:rPr>
              <a:t>   pneumothorax.</a:t>
            </a:r>
          </a:p>
          <a:p>
            <a:pPr marL="573088" indent="0" eaLnBrk="1" hangingPunct="1">
              <a:spcBef>
                <a:spcPts val="0"/>
              </a:spcBef>
            </a:pPr>
            <a:r>
              <a:rPr lang="en-US" sz="2400" b="1" dirty="0">
                <a:ea typeface="ＭＳ Ｐゴシック"/>
                <a:cs typeface="ＭＳ Ｐゴシック"/>
              </a:rPr>
              <a:t> TBI – good O2 sat is </a:t>
            </a:r>
          </a:p>
          <a:p>
            <a:pPr marL="573088" indent="0" eaLnBrk="1" hangingPunct="1">
              <a:spcBef>
                <a:spcPts val="0"/>
              </a:spcBef>
              <a:buNone/>
            </a:pPr>
            <a:r>
              <a:rPr lang="en-US" sz="2400" b="1" dirty="0">
                <a:ea typeface="ＭＳ Ｐゴシック"/>
                <a:cs typeface="ＭＳ Ｐゴシック"/>
              </a:rPr>
              <a:t>   very important for a </a:t>
            </a:r>
          </a:p>
          <a:p>
            <a:pPr marL="573088" indent="0" eaLnBrk="1" hangingPunct="1">
              <a:spcBef>
                <a:spcPts val="0"/>
              </a:spcBef>
              <a:buNone/>
            </a:pPr>
            <a:r>
              <a:rPr lang="en-US" sz="2400" b="1" dirty="0">
                <a:ea typeface="ＭＳ Ｐゴシック"/>
                <a:cs typeface="ＭＳ Ｐゴシック"/>
              </a:rPr>
              <a:t>   good outcome</a:t>
            </a:r>
          </a:p>
          <a:p>
            <a:pPr marL="573088" indent="0" eaLnBrk="1" hangingPunct="1">
              <a:spcBef>
                <a:spcPts val="0"/>
              </a:spcBef>
            </a:pPr>
            <a:r>
              <a:rPr lang="en-US" sz="2400" b="1" dirty="0">
                <a:ea typeface="ＭＳ Ｐゴシック"/>
                <a:cs typeface="ＭＳ Ｐゴシック"/>
              </a:rPr>
              <a:t> Unconscious</a:t>
            </a:r>
          </a:p>
          <a:p>
            <a:pPr marL="573088" indent="0" eaLnBrk="1" hangingPunct="1">
              <a:spcBef>
                <a:spcPts val="0"/>
              </a:spcBef>
              <a:buNone/>
            </a:pPr>
            <a:r>
              <a:rPr lang="en-US" sz="2400" b="1" dirty="0">
                <a:ea typeface="ＭＳ Ｐゴシック"/>
                <a:cs typeface="ＭＳ Ｐゴシック"/>
              </a:rPr>
              <a:t>   casualty</a:t>
            </a:r>
          </a:p>
          <a:p>
            <a:pPr marL="0" indent="0" eaLnBrk="1" hangingPunct="1">
              <a:buNone/>
            </a:pPr>
            <a:endParaRPr lang="en-US" sz="2400" b="1" dirty="0">
              <a:ea typeface="ＭＳ Ｐゴシック"/>
              <a:cs typeface="ＭＳ Ｐゴシック"/>
            </a:endParaRPr>
          </a:p>
          <a:p>
            <a:pPr marL="0" indent="0" eaLnBrk="1" hangingPunct="1">
              <a:buNone/>
            </a:pPr>
            <a:r>
              <a:rPr lang="en-US" sz="2400" b="1" dirty="0">
                <a:ea typeface="ＭＳ Ｐゴシック"/>
                <a:cs typeface="ＭＳ Ｐゴシック"/>
              </a:rPr>
              <a:t>Reassess often!</a:t>
            </a:r>
          </a:p>
        </p:txBody>
      </p:sp>
      <p:pic>
        <p:nvPicPr>
          <p:cNvPr id="406530" name="Picture 4" descr="pulse ox"/>
          <p:cNvPicPr>
            <a:picLocks noChangeAspect="1" noChangeArrowheads="1"/>
          </p:cNvPicPr>
          <p:nvPr/>
        </p:nvPicPr>
        <p:blipFill>
          <a:blip r:embed="rId3" cstate="print"/>
          <a:srcRect/>
          <a:stretch>
            <a:fillRect/>
          </a:stretch>
        </p:blipFill>
        <p:spPr bwMode="auto">
          <a:xfrm>
            <a:off x="4114800" y="4130675"/>
            <a:ext cx="4953000" cy="2727325"/>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3909177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9" name="Rectangle 2"/>
          <p:cNvSpPr>
            <a:spLocks noGrp="1" noChangeArrowheads="1"/>
          </p:cNvSpPr>
          <p:nvPr>
            <p:ph type="title"/>
          </p:nvPr>
        </p:nvSpPr>
        <p:spPr>
          <a:xfrm>
            <a:off x="1524000" y="152400"/>
            <a:ext cx="7315200" cy="1143000"/>
          </a:xfrm>
        </p:spPr>
        <p:txBody>
          <a:bodyPr/>
          <a:lstStyle/>
          <a:p>
            <a:pPr eaLnBrk="1" hangingPunct="1"/>
            <a:r>
              <a:rPr lang="en-US" sz="4400" b="1" dirty="0">
                <a:ea typeface="ＭＳ Ｐゴシック"/>
                <a:cs typeface="ＭＳ Ｐゴシック"/>
              </a:rPr>
              <a:t>Pulse Oximetry Monitoring</a:t>
            </a:r>
          </a:p>
        </p:txBody>
      </p:sp>
      <p:pic>
        <p:nvPicPr>
          <p:cNvPr id="408578" name="Picture 4" descr="pulse ox"/>
          <p:cNvPicPr>
            <a:picLocks noChangeAspect="1" noChangeArrowheads="1"/>
          </p:cNvPicPr>
          <p:nvPr/>
        </p:nvPicPr>
        <p:blipFill>
          <a:blip r:embed="rId3" cstate="print"/>
          <a:srcRect/>
          <a:stretch>
            <a:fillRect/>
          </a:stretch>
        </p:blipFill>
        <p:spPr bwMode="auto">
          <a:xfrm>
            <a:off x="4953000" y="3352800"/>
            <a:ext cx="3886200" cy="2139950"/>
          </a:xfrm>
          <a:prstGeom prst="rect">
            <a:avLst/>
          </a:prstGeom>
          <a:noFill/>
          <a:ln w="38100">
            <a:solidFill>
              <a:srgbClr val="3366FF"/>
            </a:solidFill>
            <a:miter lim="800000"/>
            <a:headEnd/>
            <a:tailEnd/>
          </a:ln>
        </p:spPr>
      </p:pic>
      <p:sp>
        <p:nvSpPr>
          <p:cNvPr id="408577" name="Rectangle 3"/>
          <p:cNvSpPr>
            <a:spLocks noGrp="1" noChangeArrowheads="1"/>
          </p:cNvSpPr>
          <p:nvPr>
            <p:ph idx="1"/>
          </p:nvPr>
        </p:nvSpPr>
        <p:spPr>
          <a:xfrm>
            <a:off x="457200" y="1828800"/>
            <a:ext cx="7543800" cy="990600"/>
          </a:xfrm>
        </p:spPr>
        <p:txBody>
          <a:bodyPr/>
          <a:lstStyle/>
          <a:p>
            <a:pPr marL="0" indent="0" eaLnBrk="1" hangingPunct="1">
              <a:buNone/>
            </a:pPr>
            <a:r>
              <a:rPr lang="en-US" sz="2800" b="1" dirty="0">
                <a:ea typeface="ＭＳ Ｐゴシック"/>
              </a:rPr>
              <a:t>Oxygen saturation values as shown on pulse ox may be inaccurate in the presence of:</a:t>
            </a:r>
          </a:p>
        </p:txBody>
      </p:sp>
      <p:sp>
        <p:nvSpPr>
          <p:cNvPr id="2" name="TextBox 1">
            <a:extLst>
              <a:ext uri="{FF2B5EF4-FFF2-40B4-BE49-F238E27FC236}">
                <a16:creationId xmlns:a16="http://schemas.microsoft.com/office/drawing/2014/main" id="{F8A90F7F-8948-47C9-B170-733D07B6A40F}"/>
              </a:ext>
            </a:extLst>
          </p:cNvPr>
          <p:cNvSpPr txBox="1"/>
          <p:nvPr/>
        </p:nvSpPr>
        <p:spPr>
          <a:xfrm>
            <a:off x="1031929" y="3048000"/>
            <a:ext cx="3886200" cy="2246769"/>
          </a:xfrm>
          <a:prstGeom prst="rect">
            <a:avLst/>
          </a:prstGeom>
          <a:noFill/>
        </p:spPr>
        <p:txBody>
          <a:bodyPr wrap="square" rtlCol="0">
            <a:spAutoFit/>
          </a:bodyPr>
          <a:lstStyle/>
          <a:p>
            <a:pPr marL="279400" indent="-279400" eaLnBrk="1" hangingPunct="1">
              <a:buFont typeface="Arial" panose="020B0604020202020204" pitchFamily="34" charset="0"/>
              <a:buChar char="•"/>
            </a:pPr>
            <a:r>
              <a:rPr lang="en-US" b="1" dirty="0"/>
              <a:t>Hypothermia</a:t>
            </a:r>
          </a:p>
          <a:p>
            <a:pPr marL="279400" indent="-279400" eaLnBrk="1" hangingPunct="1">
              <a:buFont typeface="Arial" panose="020B0604020202020204" pitchFamily="34" charset="0"/>
              <a:buChar char="•"/>
            </a:pPr>
            <a:r>
              <a:rPr lang="en-US" b="1" dirty="0"/>
              <a:t>Carbon monoxide poisoning</a:t>
            </a:r>
          </a:p>
          <a:p>
            <a:pPr marL="279400" indent="-279400" eaLnBrk="1" hangingPunct="1">
              <a:buFont typeface="Arial" panose="020B0604020202020204" pitchFamily="34" charset="0"/>
              <a:buChar char="•"/>
            </a:pPr>
            <a:r>
              <a:rPr lang="en-US" b="1" dirty="0"/>
              <a:t>Very high ambient light levels</a:t>
            </a:r>
          </a:p>
        </p:txBody>
      </p:sp>
    </p:spTree>
    <p:extLst>
      <p:ext uri="{BB962C8B-B14F-4D97-AF65-F5344CB8AC3E}">
        <p14:creationId xmlns:p14="http://schemas.microsoft.com/office/powerpoint/2010/main" val="66430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199" y="2514600"/>
            <a:ext cx="8229600" cy="2819400"/>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endParaRPr lang="en-US" sz="1200" i="1" dirty="0"/>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3"/>
          <p:cNvSpPr>
            <a:spLocks noGrp="1" noChangeArrowheads="1"/>
          </p:cNvSpPr>
          <p:nvPr>
            <p:ph idx="1"/>
          </p:nvPr>
        </p:nvSpPr>
        <p:spPr>
          <a:xfrm>
            <a:off x="381000" y="2286000"/>
            <a:ext cx="8534400" cy="3200400"/>
          </a:xfrm>
        </p:spPr>
        <p:txBody>
          <a:bodyPr/>
          <a:lstStyle/>
          <a:p>
            <a:pPr marL="231775" indent="-215900" eaLnBrk="1" hangingPunct="1">
              <a:spcBef>
                <a:spcPts val="0"/>
              </a:spcBef>
              <a:spcAft>
                <a:spcPts val="600"/>
              </a:spcAft>
            </a:pPr>
            <a:r>
              <a:rPr lang="en-US" sz="2600" b="1" dirty="0">
                <a:solidFill>
                  <a:srgbClr val="FF0000"/>
                </a:solidFill>
                <a:ea typeface="ＭＳ Ｐゴシック"/>
                <a:cs typeface="ＭＳ Ｐゴシック"/>
              </a:rPr>
              <a:t>Both lung function and heart function may be impaired with a tension pneumothorax, causing respiratory distress and possible shock.</a:t>
            </a:r>
          </a:p>
          <a:p>
            <a:pPr marL="231775" indent="-215900" eaLnBrk="1" hangingPunct="1">
              <a:spcBef>
                <a:spcPts val="0"/>
              </a:spcBef>
              <a:spcAft>
                <a:spcPts val="600"/>
              </a:spcAft>
            </a:pPr>
            <a:r>
              <a:rPr lang="en-US" sz="2600" b="1" dirty="0">
                <a:solidFill>
                  <a:srgbClr val="FF0000"/>
                </a:solidFill>
                <a:ea typeface="ＭＳ Ｐゴシック"/>
                <a:cs typeface="ＭＳ Ｐゴシック"/>
              </a:rPr>
              <a:t>Traumatic cardiac arrest may ensue if the tension pneumothorax is not treated promptly.</a:t>
            </a:r>
          </a:p>
          <a:p>
            <a:pPr marL="231775" indent="-215900" eaLnBrk="1" hangingPunct="1">
              <a:spcBef>
                <a:spcPts val="0"/>
              </a:spcBef>
              <a:spcAft>
                <a:spcPts val="600"/>
              </a:spcAft>
            </a:pPr>
            <a:r>
              <a:rPr lang="en-US" sz="2600" b="1" dirty="0">
                <a:ea typeface="ＭＳ Ｐゴシック"/>
                <a:cs typeface="ＭＳ Ｐゴシック"/>
              </a:rPr>
              <a:t>The treatment is to let the trapped air under pressure in the pleural space escape.</a:t>
            </a:r>
          </a:p>
          <a:p>
            <a:pPr marL="0" indent="15875" eaLnBrk="1" hangingPunct="1"/>
            <a:endParaRPr lang="en-US" sz="2600" dirty="0">
              <a:ea typeface="ＭＳ Ｐゴシック"/>
              <a:cs typeface="ＭＳ Ｐゴシック"/>
            </a:endParaRPr>
          </a:p>
        </p:txBody>
      </p:sp>
      <p:sp>
        <p:nvSpPr>
          <p:cNvPr id="122882" name="Rectangle 2"/>
          <p:cNvSpPr>
            <a:spLocks noGrp="1" noChangeArrowheads="1"/>
          </p:cNvSpPr>
          <p:nvPr>
            <p:ph type="title"/>
          </p:nvPr>
        </p:nvSpPr>
        <p:spPr>
          <a:xfrm>
            <a:off x="1295400" y="76200"/>
            <a:ext cx="7543800" cy="1143000"/>
          </a:xfrm>
        </p:spPr>
        <p:txBody>
          <a:bodyPr/>
          <a:lstStyle/>
          <a:p>
            <a:pPr eaLnBrk="1" hangingPunct="1"/>
            <a:r>
              <a:rPr lang="en-US" b="1" dirty="0">
                <a:ea typeface="ＭＳ Ｐゴシック"/>
                <a:cs typeface="ＭＳ Ｐゴシック"/>
              </a:rPr>
              <a:t>Tension Pneumothorax</a:t>
            </a:r>
          </a:p>
        </p:txBody>
      </p:sp>
    </p:spTree>
    <p:extLst>
      <p:ext uri="{BB962C8B-B14F-4D97-AF65-F5344CB8AC3E}">
        <p14:creationId xmlns:p14="http://schemas.microsoft.com/office/powerpoint/2010/main" val="9632238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idx="4294967295"/>
          </p:nvPr>
        </p:nvSpPr>
        <p:spPr>
          <a:xfrm>
            <a:off x="1447800" y="152400"/>
            <a:ext cx="6858000" cy="1143000"/>
          </a:xfrm>
        </p:spPr>
        <p:txBody>
          <a:bodyPr/>
          <a:lstStyle/>
          <a:p>
            <a:r>
              <a:rPr lang="en-US" altLang="en-US" sz="4000" b="1" dirty="0"/>
              <a:t>Management of Suspected Tension Pneumothorax </a:t>
            </a:r>
          </a:p>
        </p:txBody>
      </p:sp>
      <p:sp>
        <p:nvSpPr>
          <p:cNvPr id="142338" name="Rectangle 3"/>
          <p:cNvSpPr>
            <a:spLocks noGrp="1" noChangeArrowheads="1"/>
          </p:cNvSpPr>
          <p:nvPr>
            <p:ph type="body" idx="4294967295"/>
          </p:nvPr>
        </p:nvSpPr>
        <p:spPr>
          <a:xfrm>
            <a:off x="457200" y="5257800"/>
            <a:ext cx="8229600" cy="1447800"/>
          </a:xfrm>
        </p:spPr>
        <p:txBody>
          <a:bodyPr/>
          <a:lstStyle/>
          <a:p>
            <a:r>
              <a:rPr lang="en-US" altLang="en-US" sz="2800" b="1" dirty="0"/>
              <a:t>If a chest seal has previously been applied to the casualty – </a:t>
            </a:r>
            <a:r>
              <a:rPr lang="en-US" altLang="en-US" sz="2800" b="1" i="1" u="sng" dirty="0"/>
              <a:t>burp or remove the chest seal.</a:t>
            </a:r>
          </a:p>
          <a:p>
            <a:r>
              <a:rPr lang="en-US" altLang="en-US" sz="2800" b="1" dirty="0"/>
              <a:t>This allows air to escape from the chest.</a:t>
            </a:r>
            <a:endParaRPr lang="en-US" altLang="en-US" sz="2800" b="1" i="1" u="sng" dirty="0"/>
          </a:p>
        </p:txBody>
      </p:sp>
      <p:pic>
        <p:nvPicPr>
          <p:cNvPr id="4" name="Content Placeholder 3" descr="Photo Hyfin Vented Chest Seal NAR.jpg"/>
          <p:cNvPicPr>
            <a:picLocks noGrp="1" noChangeAspect="1"/>
          </p:cNvPicPr>
          <p:nvPr>
            <p:ph idx="1"/>
          </p:nvPr>
        </p:nvPicPr>
        <p:blipFill>
          <a:blip r:embed="rId3" cstate="print"/>
          <a:srcRect b="70"/>
          <a:stretch>
            <a:fillRect/>
          </a:stretch>
        </p:blipFill>
        <p:spPr>
          <a:xfrm>
            <a:off x="2330736" y="1600200"/>
            <a:ext cx="4482528" cy="3429000"/>
          </a:xfrm>
          <a:ln w="25400">
            <a:solidFill>
              <a:schemeClr val="tx1"/>
            </a:solidFill>
          </a:ln>
        </p:spPr>
      </p:pic>
    </p:spTree>
    <p:extLst>
      <p:ext uri="{BB962C8B-B14F-4D97-AF65-F5344CB8AC3E}">
        <p14:creationId xmlns:p14="http://schemas.microsoft.com/office/powerpoint/2010/main" val="2263272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3"/>
          <p:cNvSpPr>
            <a:spLocks noGrp="1" noChangeArrowheads="1"/>
          </p:cNvSpPr>
          <p:nvPr>
            <p:ph idx="1"/>
          </p:nvPr>
        </p:nvSpPr>
        <p:spPr>
          <a:xfrm>
            <a:off x="457200" y="2209800"/>
            <a:ext cx="8229600" cy="3124200"/>
          </a:xfrm>
        </p:spPr>
        <p:txBody>
          <a:bodyPr/>
          <a:lstStyle/>
          <a:p>
            <a:pPr marL="169863" indent="-169863" eaLnBrk="1" hangingPunct="1">
              <a:spcBef>
                <a:spcPts val="0"/>
              </a:spcBef>
              <a:spcAft>
                <a:spcPts val="600"/>
              </a:spcAft>
            </a:pPr>
            <a:r>
              <a:rPr lang="en-US" sz="2600" b="1" dirty="0">
                <a:ea typeface="ＭＳ Ｐゴシック"/>
                <a:cs typeface="ＭＳ Ｐゴシック"/>
              </a:rPr>
              <a:t>If a tension pneumothorax is suspected and a chest seal is </a:t>
            </a:r>
            <a:r>
              <a:rPr lang="en-US" sz="2600" b="1" u="sng" dirty="0">
                <a:ea typeface="ＭＳ Ｐゴシック"/>
                <a:cs typeface="ＭＳ Ｐゴシック"/>
              </a:rPr>
              <a:t>not</a:t>
            </a:r>
            <a:r>
              <a:rPr lang="en-US" sz="2600" b="1" dirty="0">
                <a:ea typeface="ＭＳ Ｐゴシック"/>
                <a:cs typeface="ＭＳ Ｐゴシック"/>
              </a:rPr>
              <a:t> present, the treatment is to let the trapped air under pressure escape by performing needle decompression or “NDC.”</a:t>
            </a:r>
          </a:p>
          <a:p>
            <a:pPr marL="169863" indent="-169863" eaLnBrk="1" hangingPunct="1">
              <a:spcBef>
                <a:spcPts val="0"/>
              </a:spcBef>
              <a:spcAft>
                <a:spcPts val="600"/>
              </a:spcAft>
            </a:pPr>
            <a:r>
              <a:rPr lang="en-US" sz="2600" b="1" dirty="0">
                <a:ea typeface="ＭＳ Ｐゴシック"/>
                <a:cs typeface="ＭＳ Ｐゴシック"/>
              </a:rPr>
              <a:t>This is done by inserting a needle into the chest. </a:t>
            </a:r>
          </a:p>
          <a:p>
            <a:pPr marL="169863" indent="-169863" eaLnBrk="1" hangingPunct="1">
              <a:spcBef>
                <a:spcPts val="0"/>
              </a:spcBef>
              <a:spcAft>
                <a:spcPts val="600"/>
              </a:spcAft>
            </a:pPr>
            <a:r>
              <a:rPr lang="en-US" sz="2600" b="1" dirty="0">
                <a:ea typeface="ＭＳ Ｐゴシック"/>
                <a:cs typeface="ＭＳ Ｐゴシック"/>
              </a:rPr>
              <a:t>The recommended needle size is either a 14- or a 10 -gauge, 3.25-inch needle/catheter unit.</a:t>
            </a:r>
          </a:p>
        </p:txBody>
      </p:sp>
      <p:sp>
        <p:nvSpPr>
          <p:cNvPr id="122882" name="Rectangle 2"/>
          <p:cNvSpPr>
            <a:spLocks noGrp="1" noChangeArrowheads="1"/>
          </p:cNvSpPr>
          <p:nvPr>
            <p:ph type="title"/>
          </p:nvPr>
        </p:nvSpPr>
        <p:spPr>
          <a:xfrm>
            <a:off x="1143000" y="76200"/>
            <a:ext cx="7543800" cy="1143000"/>
          </a:xfrm>
        </p:spPr>
        <p:txBody>
          <a:bodyPr/>
          <a:lstStyle/>
          <a:p>
            <a:pPr eaLnBrk="1" hangingPunct="1"/>
            <a:r>
              <a:rPr lang="en-US" sz="4400" b="1" dirty="0">
                <a:ea typeface="ＭＳ Ｐゴシック"/>
                <a:cs typeface="ＭＳ Ｐゴシック"/>
              </a:rPr>
              <a:t>Tension Pneumothorax</a:t>
            </a:r>
          </a:p>
        </p:txBody>
      </p:sp>
    </p:spTree>
    <p:extLst>
      <p:ext uri="{BB962C8B-B14F-4D97-AF65-F5344CB8AC3E}">
        <p14:creationId xmlns:p14="http://schemas.microsoft.com/office/powerpoint/2010/main" val="9632238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81800" cy="1143000"/>
          </a:xfrm>
        </p:spPr>
        <p:txBody>
          <a:bodyPr/>
          <a:lstStyle/>
          <a:p>
            <a:r>
              <a:rPr lang="en-US" dirty="0"/>
              <a:t>Needle Decompression Works</a:t>
            </a:r>
          </a:p>
        </p:txBody>
      </p:sp>
      <p:sp>
        <p:nvSpPr>
          <p:cNvPr id="5" name="TextBox 4"/>
          <p:cNvSpPr txBox="1"/>
          <p:nvPr/>
        </p:nvSpPr>
        <p:spPr>
          <a:xfrm>
            <a:off x="4789934" y="5943600"/>
            <a:ext cx="3996350" cy="830997"/>
          </a:xfrm>
          <a:prstGeom prst="rect">
            <a:avLst/>
          </a:prstGeom>
          <a:noFill/>
        </p:spPr>
        <p:txBody>
          <a:bodyPr wrap="none" rtlCol="0">
            <a:spAutoFit/>
          </a:bodyPr>
          <a:lstStyle/>
          <a:p>
            <a:r>
              <a:rPr lang="en-US" sz="1600" b="1" i="1" dirty="0"/>
              <a:t>Video courtesy of Dr. Oleksandr Linchevskyy</a:t>
            </a:r>
          </a:p>
          <a:p>
            <a:r>
              <a:rPr lang="en-US" sz="1600" b="1" i="1" dirty="0"/>
              <a:t>Medical Director,  Patriot Defence</a:t>
            </a:r>
          </a:p>
          <a:p>
            <a:r>
              <a:rPr lang="en-US" sz="1600" b="1" i="1" dirty="0"/>
              <a:t>Ukraine </a:t>
            </a:r>
          </a:p>
        </p:txBody>
      </p:sp>
      <p:pic>
        <p:nvPicPr>
          <p:cNvPr id="6" name="3 TFC 1d  Video 1 - Needle Decompression Works">
            <a:hlinkClick r:id="" action="ppaction://media"/>
            <a:extLst>
              <a:ext uri="{FF2B5EF4-FFF2-40B4-BE49-F238E27FC236}">
                <a16:creationId xmlns:a16="http://schemas.microsoft.com/office/drawing/2014/main" id="{5BD08753-FD4F-4543-8265-F6A8254146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8700" y="1828800"/>
            <a:ext cx="7086600" cy="3937000"/>
          </a:xfrm>
          <a:prstGeom prst="rect">
            <a:avLst/>
          </a:prstGeom>
        </p:spPr>
      </p:pic>
    </p:spTree>
    <p:extLst>
      <p:ext uri="{BB962C8B-B14F-4D97-AF65-F5344CB8AC3E}">
        <p14:creationId xmlns:p14="http://schemas.microsoft.com/office/powerpoint/2010/main" val="128711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9"/>
          <p:cNvSpPr>
            <a:spLocks noGrp="1" noChangeArrowheads="1"/>
          </p:cNvSpPr>
          <p:nvPr>
            <p:ph idx="1"/>
          </p:nvPr>
        </p:nvSpPr>
        <p:spPr>
          <a:xfrm>
            <a:off x="533400" y="1828800"/>
            <a:ext cx="7772400" cy="4495800"/>
          </a:xfrm>
        </p:spPr>
        <p:txBody>
          <a:bodyPr rtlCol="0">
            <a:normAutofit fontScale="92500" lnSpcReduction="10000"/>
          </a:bodyPr>
          <a:lstStyle/>
          <a:p>
            <a:pPr eaLnBrk="1" fontAlgn="auto" hangingPunct="1">
              <a:lnSpc>
                <a:spcPct val="90000"/>
              </a:lnSpc>
              <a:spcAft>
                <a:spcPts val="0"/>
              </a:spcAft>
              <a:buFont typeface="Arial" pitchFamily="34" charset="0"/>
              <a:buChar char="•"/>
              <a:defRPr/>
            </a:pPr>
            <a:r>
              <a:rPr lang="en-US" sz="2800" b="1" dirty="0">
                <a:ea typeface="ＭＳ Ｐゴシック"/>
                <a:cs typeface="ＭＳ Ｐゴシック"/>
              </a:rPr>
              <a:t>Question: “What if the casualty does not have a tension pneumothorax when you do your needle decompression?”</a:t>
            </a:r>
          </a:p>
          <a:p>
            <a:pPr eaLnBrk="1" fontAlgn="auto" hangingPunct="1">
              <a:lnSpc>
                <a:spcPct val="90000"/>
              </a:lnSpc>
              <a:spcAft>
                <a:spcPts val="0"/>
              </a:spcAft>
              <a:buFont typeface="Arial" pitchFamily="34" charset="0"/>
              <a:buChar char="•"/>
              <a:defRPr/>
            </a:pPr>
            <a:endParaRPr lang="en-US" sz="2800" b="1" dirty="0">
              <a:ea typeface="ＭＳ Ｐゴシック"/>
              <a:cs typeface="ＭＳ Ｐゴシック"/>
            </a:endParaRPr>
          </a:p>
          <a:p>
            <a:pPr eaLnBrk="1" fontAlgn="auto" hangingPunct="1">
              <a:lnSpc>
                <a:spcPct val="90000"/>
              </a:lnSpc>
              <a:spcAft>
                <a:spcPts val="0"/>
              </a:spcAft>
              <a:buFont typeface="Arial" pitchFamily="34" charset="0"/>
              <a:buChar char="•"/>
              <a:defRPr/>
            </a:pPr>
            <a:r>
              <a:rPr lang="en-US" sz="2800" b="1" dirty="0">
                <a:ea typeface="ＭＳ Ｐゴシック"/>
                <a:cs typeface="ＭＳ Ｐゴシック"/>
              </a:rPr>
              <a:t>Answer:</a:t>
            </a:r>
          </a:p>
          <a:p>
            <a:pPr lvl="1" eaLnBrk="1" fontAlgn="auto" hangingPunct="1">
              <a:lnSpc>
                <a:spcPct val="90000"/>
              </a:lnSpc>
              <a:spcAft>
                <a:spcPts val="0"/>
              </a:spcAft>
              <a:buFont typeface="Arial" pitchFamily="34" charset="0"/>
              <a:buChar char="–"/>
              <a:defRPr/>
            </a:pPr>
            <a:r>
              <a:rPr lang="en-US" b="1" dirty="0">
                <a:ea typeface="ＭＳ Ｐゴシック"/>
              </a:rPr>
              <a:t>If he or she has penetrating trauma to that side of the chest, there is already a collapsed lung and blood in the chest cavity. </a:t>
            </a:r>
          </a:p>
          <a:p>
            <a:pPr lvl="1" eaLnBrk="1" fontAlgn="auto" hangingPunct="1">
              <a:lnSpc>
                <a:spcPct val="90000"/>
              </a:lnSpc>
              <a:spcAft>
                <a:spcPts val="0"/>
              </a:spcAft>
              <a:buFont typeface="Arial" pitchFamily="34" charset="0"/>
              <a:buChar char="–"/>
              <a:defRPr/>
            </a:pPr>
            <a:r>
              <a:rPr lang="en-US" b="1" dirty="0">
                <a:ea typeface="ＭＳ Ｐゴシック"/>
              </a:rPr>
              <a:t>The needle won’t make it worse if there is no tension pneumothorax. </a:t>
            </a:r>
          </a:p>
          <a:p>
            <a:pPr lvl="1" eaLnBrk="1" fontAlgn="auto" hangingPunct="1">
              <a:lnSpc>
                <a:spcPct val="90000"/>
              </a:lnSpc>
              <a:spcAft>
                <a:spcPts val="0"/>
              </a:spcAft>
              <a:buFont typeface="Arial" pitchFamily="34" charset="0"/>
              <a:buChar char="–"/>
              <a:defRPr/>
            </a:pPr>
            <a:r>
              <a:rPr lang="en-US" b="1" dirty="0">
                <a:ea typeface="ＭＳ Ｐゴシック"/>
              </a:rPr>
              <a:t>If he DOES have a tension pneumothorax, you will save his life.</a:t>
            </a:r>
          </a:p>
        </p:txBody>
      </p:sp>
      <p:sp>
        <p:nvSpPr>
          <p:cNvPr id="124930" name="Rectangle 2"/>
          <p:cNvSpPr>
            <a:spLocks noGrp="1" noChangeArrowheads="1"/>
          </p:cNvSpPr>
          <p:nvPr>
            <p:ph type="title"/>
          </p:nvPr>
        </p:nvSpPr>
        <p:spPr>
          <a:xfrm>
            <a:off x="1295400" y="76200"/>
            <a:ext cx="7543800" cy="1143000"/>
          </a:xfrm>
        </p:spPr>
        <p:txBody>
          <a:bodyPr/>
          <a:lstStyle/>
          <a:p>
            <a:pPr eaLnBrk="1" hangingPunct="1"/>
            <a:r>
              <a:rPr lang="en-US" sz="5400" dirty="0">
                <a:ea typeface="ＭＳ Ｐゴシック"/>
                <a:cs typeface="ＭＳ Ｐゴシック"/>
              </a:rPr>
              <a:t>Tension Pneumothorax</a:t>
            </a:r>
          </a:p>
        </p:txBody>
      </p:sp>
    </p:spTree>
    <p:extLst>
      <p:ext uri="{BB962C8B-B14F-4D97-AF65-F5344CB8AC3E}">
        <p14:creationId xmlns:p14="http://schemas.microsoft.com/office/powerpoint/2010/main" val="13167653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9"/>
          <p:cNvSpPr>
            <a:spLocks noGrp="1" noChangeArrowheads="1"/>
          </p:cNvSpPr>
          <p:nvPr>
            <p:ph idx="1"/>
          </p:nvPr>
        </p:nvSpPr>
        <p:spPr>
          <a:xfrm>
            <a:off x="800100" y="1676400"/>
            <a:ext cx="7543800" cy="4639733"/>
          </a:xfrm>
        </p:spPr>
        <p:txBody>
          <a:bodyPr rtlCol="0">
            <a:normAutofit/>
          </a:bodyPr>
          <a:lstStyle/>
          <a:p>
            <a:pPr marL="0" indent="0">
              <a:buNone/>
            </a:pPr>
            <a:r>
              <a:rPr lang="en-US" b="1" dirty="0">
                <a:solidFill>
                  <a:srgbClr val="FF0000"/>
                </a:solidFill>
              </a:rPr>
              <a:t> </a:t>
            </a:r>
            <a:r>
              <a:rPr lang="en-US" sz="4000" b="1" dirty="0"/>
              <a:t>Two acceptable sites:</a:t>
            </a:r>
          </a:p>
          <a:p>
            <a:pPr marL="508000" indent="-157163"/>
            <a:r>
              <a:rPr lang="en-US" sz="3400" b="1" dirty="0"/>
              <a:t>Lateral site</a:t>
            </a:r>
          </a:p>
          <a:p>
            <a:pPr marL="908050" lvl="1" indent="-157163"/>
            <a:r>
              <a:rPr lang="en-US" sz="3000" b="1" dirty="0"/>
              <a:t>The 5</a:t>
            </a:r>
            <a:r>
              <a:rPr lang="en-US" sz="3000" b="1" baseline="30000" dirty="0"/>
              <a:t>th</a:t>
            </a:r>
            <a:r>
              <a:rPr lang="en-US" sz="3000" b="1" dirty="0"/>
              <a:t> intercostal space (ICS) in the anterior axillary line (AAL)</a:t>
            </a:r>
          </a:p>
          <a:p>
            <a:pPr marL="1084263" indent="0">
              <a:buNone/>
            </a:pPr>
            <a:r>
              <a:rPr lang="en-US" sz="3400" b="1" dirty="0"/>
              <a:t>or </a:t>
            </a:r>
          </a:p>
          <a:p>
            <a:pPr marL="508000" indent="-157163"/>
            <a:r>
              <a:rPr lang="en-US" sz="3400" b="1" dirty="0"/>
              <a:t>Anterior site</a:t>
            </a:r>
          </a:p>
          <a:p>
            <a:pPr marL="908050" lvl="1" indent="-157163"/>
            <a:r>
              <a:rPr lang="en-US" sz="3000" b="1" dirty="0"/>
              <a:t>The 2</a:t>
            </a:r>
            <a:r>
              <a:rPr lang="en-US" sz="3000" b="1" baseline="30000" dirty="0"/>
              <a:t>nd</a:t>
            </a:r>
            <a:r>
              <a:rPr lang="en-US" sz="3000" b="1" dirty="0"/>
              <a:t> ICS in the mid-clavicular line (MCL)</a:t>
            </a:r>
          </a:p>
        </p:txBody>
      </p:sp>
      <p:sp>
        <p:nvSpPr>
          <p:cNvPr id="124930" name="Rectangle 2"/>
          <p:cNvSpPr>
            <a:spLocks noGrp="1" noChangeArrowheads="1"/>
          </p:cNvSpPr>
          <p:nvPr>
            <p:ph type="title"/>
          </p:nvPr>
        </p:nvSpPr>
        <p:spPr>
          <a:xfrm>
            <a:off x="1371600" y="67733"/>
            <a:ext cx="7543800" cy="1143000"/>
          </a:xfrm>
        </p:spPr>
        <p:txBody>
          <a:bodyPr/>
          <a:lstStyle/>
          <a:p>
            <a:pPr eaLnBrk="1" hangingPunct="1"/>
            <a:r>
              <a:rPr lang="en-US" sz="4400" b="1" dirty="0">
                <a:ea typeface="ＭＳ Ｐゴシック"/>
                <a:cs typeface="ＭＳ Ｐゴシック"/>
              </a:rPr>
              <a:t>Needle Decompression</a:t>
            </a:r>
          </a:p>
        </p:txBody>
      </p:sp>
    </p:spTree>
    <p:extLst>
      <p:ext uri="{BB962C8B-B14F-4D97-AF65-F5344CB8AC3E}">
        <p14:creationId xmlns:p14="http://schemas.microsoft.com/office/powerpoint/2010/main" val="13167653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781800" cy="1143000"/>
          </a:xfrm>
        </p:spPr>
        <p:txBody>
          <a:bodyPr>
            <a:noAutofit/>
          </a:bodyPr>
          <a:lstStyle/>
          <a:p>
            <a:pPr>
              <a:defRPr/>
            </a:pPr>
            <a:r>
              <a:rPr lang="en-US" sz="4400" b="1" dirty="0"/>
              <a:t>Lateral Site for Needle Decompression - Males</a:t>
            </a:r>
          </a:p>
        </p:txBody>
      </p:sp>
      <p:sp>
        <p:nvSpPr>
          <p:cNvPr id="4" name="Content Placeholder 3"/>
          <p:cNvSpPr>
            <a:spLocks noGrp="1"/>
          </p:cNvSpPr>
          <p:nvPr>
            <p:ph sz="half" idx="2"/>
          </p:nvPr>
        </p:nvSpPr>
        <p:spPr>
          <a:xfrm>
            <a:off x="76200" y="1981200"/>
            <a:ext cx="4040188" cy="4800600"/>
          </a:xfrm>
        </p:spPr>
        <p:txBody>
          <a:bodyPr>
            <a:normAutofit fontScale="92500"/>
          </a:bodyPr>
          <a:lstStyle/>
          <a:p>
            <a:pPr>
              <a:defRPr/>
            </a:pPr>
            <a:r>
              <a:rPr lang="en-US" sz="2600" b="1" dirty="0"/>
              <a:t>The first site that can be used for NDC is the 5</a:t>
            </a:r>
            <a:r>
              <a:rPr lang="en-US" sz="2600" b="1" baseline="30000" dirty="0"/>
              <a:t>th</a:t>
            </a:r>
            <a:r>
              <a:rPr lang="en-US" sz="2600" b="1" dirty="0"/>
              <a:t> intercostal space at the anterior axillary line.</a:t>
            </a:r>
          </a:p>
          <a:p>
            <a:pPr>
              <a:defRPr/>
            </a:pPr>
            <a:r>
              <a:rPr lang="en-US" sz="2600" b="1" dirty="0"/>
              <a:t>The 5</a:t>
            </a:r>
            <a:r>
              <a:rPr lang="en-US" sz="2600" b="1" baseline="30000" dirty="0"/>
              <a:t>th</a:t>
            </a:r>
            <a:r>
              <a:rPr lang="en-US" sz="2600" b="1" dirty="0"/>
              <a:t> intercostal space is located at the level of the nipple in young, fit males. </a:t>
            </a:r>
          </a:p>
          <a:p>
            <a:pPr>
              <a:defRPr/>
            </a:pPr>
            <a:r>
              <a:rPr lang="en-US" sz="2600" b="1" dirty="0"/>
              <a:t>The AAL is located at approximately the lateral aspect of the pectoralis major muscle.</a:t>
            </a:r>
          </a:p>
          <a:p>
            <a:pPr>
              <a:defRPr/>
            </a:pPr>
            <a:r>
              <a:rPr lang="en-US" sz="2600" b="1" dirty="0"/>
              <a:t>Easily located in males.</a:t>
            </a:r>
          </a:p>
          <a:p>
            <a:pPr>
              <a:defRPr/>
            </a:pPr>
            <a:endParaRPr lang="en-US" dirty="0"/>
          </a:p>
        </p:txBody>
      </p:sp>
      <p:pic>
        <p:nvPicPr>
          <p:cNvPr id="133123" name="Picture 3" descr="C:\Users\Stephen Giebner\Desktop\Anterior axillary line.jpg"/>
          <p:cNvPicPr>
            <a:picLocks noChangeAspect="1" noChangeArrowheads="1"/>
          </p:cNvPicPr>
          <p:nvPr/>
        </p:nvPicPr>
        <p:blipFill>
          <a:blip r:embed="rId3" cstate="print"/>
          <a:srcRect/>
          <a:stretch>
            <a:fillRect/>
          </a:stretch>
        </p:blipFill>
        <p:spPr bwMode="auto">
          <a:xfrm>
            <a:off x="4572000" y="1828800"/>
            <a:ext cx="4037542" cy="4267200"/>
          </a:xfrm>
          <a:prstGeom prst="rect">
            <a:avLst/>
          </a:prstGeom>
          <a:noFill/>
          <a:ln w="25400">
            <a:solidFill>
              <a:schemeClr val="tx1"/>
            </a:solidFill>
            <a:miter lim="800000"/>
            <a:headEnd/>
            <a:tailEnd/>
          </a:ln>
        </p:spPr>
      </p:pic>
      <p:sp>
        <p:nvSpPr>
          <p:cNvPr id="5" name="Rectangle 4"/>
          <p:cNvSpPr/>
          <p:nvPr/>
        </p:nvSpPr>
        <p:spPr>
          <a:xfrm>
            <a:off x="7162800" y="3333690"/>
            <a:ext cx="325730"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ＭＳ Ｐゴシック" pitchFamily="34" charset="-128"/>
                <a:cs typeface="+mn-cs"/>
              </a:rPr>
              <a:t>X</a:t>
            </a:r>
          </a:p>
        </p:txBody>
      </p:sp>
    </p:spTree>
    <p:extLst>
      <p:ext uri="{BB962C8B-B14F-4D97-AF65-F5344CB8AC3E}">
        <p14:creationId xmlns:p14="http://schemas.microsoft.com/office/powerpoint/2010/main" val="2464892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391400" cy="1143000"/>
          </a:xfrm>
        </p:spPr>
        <p:txBody>
          <a:bodyPr>
            <a:noAutofit/>
          </a:bodyPr>
          <a:lstStyle/>
          <a:p>
            <a:pPr>
              <a:defRPr/>
            </a:pPr>
            <a:r>
              <a:rPr lang="en-US" sz="4400" b="1" dirty="0"/>
              <a:t>Lateral Site for Needle Decompression - Females</a:t>
            </a:r>
          </a:p>
        </p:txBody>
      </p:sp>
      <p:sp>
        <p:nvSpPr>
          <p:cNvPr id="4" name="Content Placeholder 3"/>
          <p:cNvSpPr>
            <a:spLocks noGrp="1"/>
          </p:cNvSpPr>
          <p:nvPr>
            <p:ph sz="half" idx="2"/>
          </p:nvPr>
        </p:nvSpPr>
        <p:spPr>
          <a:xfrm>
            <a:off x="76200" y="1905000"/>
            <a:ext cx="4267200" cy="4343400"/>
          </a:xfrm>
        </p:spPr>
        <p:txBody>
          <a:bodyPr>
            <a:normAutofit fontScale="92500" lnSpcReduction="20000"/>
          </a:bodyPr>
          <a:lstStyle/>
          <a:p>
            <a:pPr>
              <a:defRPr/>
            </a:pPr>
            <a:r>
              <a:rPr lang="en-US" b="1" dirty="0"/>
              <a:t>Nipple level is variable in females – but you can lift the breast and use the level of the </a:t>
            </a:r>
            <a:r>
              <a:rPr lang="en-US" b="1" u="sng" dirty="0"/>
              <a:t>infra-mammary fold.</a:t>
            </a:r>
          </a:p>
          <a:p>
            <a:pPr>
              <a:defRPr/>
            </a:pPr>
            <a:r>
              <a:rPr lang="en-US" b="1" dirty="0"/>
              <a:t>Measure </a:t>
            </a:r>
            <a:r>
              <a:rPr lang="en-US" b="1" u="sng" dirty="0"/>
              <a:t>four fingers down from the axilla</a:t>
            </a:r>
            <a:r>
              <a:rPr lang="en-US" b="1" dirty="0"/>
              <a:t> (measure the width of your hand placed under the patient's axilla with their arm down) at the lateral aspect of the breast/pectoral muscle.</a:t>
            </a:r>
          </a:p>
          <a:p>
            <a:pPr>
              <a:defRPr/>
            </a:pPr>
            <a:r>
              <a:rPr lang="en-US" b="1" dirty="0"/>
              <a:t>Another option - two finger breadths below the bottom of the axillary hairline. Can see even if just shaved. </a:t>
            </a:r>
          </a:p>
        </p:txBody>
      </p:sp>
      <p:pic>
        <p:nvPicPr>
          <p:cNvPr id="6" name="Picture 5" descr="Inframammary fold.jpg"/>
          <p:cNvPicPr>
            <a:picLocks noChangeAspect="1"/>
          </p:cNvPicPr>
          <p:nvPr/>
        </p:nvPicPr>
        <p:blipFill>
          <a:blip r:embed="rId3" cstate="print"/>
          <a:stretch>
            <a:fillRect/>
          </a:stretch>
        </p:blipFill>
        <p:spPr>
          <a:xfrm>
            <a:off x="4876800" y="1676400"/>
            <a:ext cx="3669783" cy="4855405"/>
          </a:xfrm>
          <a:prstGeom prst="rect">
            <a:avLst/>
          </a:prstGeom>
          <a:ln w="25400">
            <a:solidFill>
              <a:schemeClr val="tx1"/>
            </a:solidFill>
          </a:ln>
        </p:spPr>
      </p:pic>
      <p:sp>
        <p:nvSpPr>
          <p:cNvPr id="7" name="Oval 6"/>
          <p:cNvSpPr/>
          <p:nvPr/>
        </p:nvSpPr>
        <p:spPr bwMode="auto">
          <a:xfrm>
            <a:off x="7239000" y="5181600"/>
            <a:ext cx="914400" cy="914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464892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781800" cy="1143000"/>
          </a:xfrm>
        </p:spPr>
        <p:txBody>
          <a:bodyPr>
            <a:noAutofit/>
          </a:bodyPr>
          <a:lstStyle/>
          <a:p>
            <a:pPr>
              <a:defRPr/>
            </a:pPr>
            <a:r>
              <a:rPr lang="en-US" b="1" dirty="0"/>
              <a:t>Lateral Site for Needle Decompression</a:t>
            </a:r>
          </a:p>
        </p:txBody>
      </p:sp>
      <p:sp>
        <p:nvSpPr>
          <p:cNvPr id="4" name="Content Placeholder 3"/>
          <p:cNvSpPr>
            <a:spLocks noGrp="1"/>
          </p:cNvSpPr>
          <p:nvPr>
            <p:ph sz="half" idx="2"/>
          </p:nvPr>
        </p:nvSpPr>
        <p:spPr>
          <a:xfrm>
            <a:off x="304800" y="5791200"/>
            <a:ext cx="8382000" cy="914400"/>
          </a:xfrm>
        </p:spPr>
        <p:txBody>
          <a:bodyPr>
            <a:noAutofit/>
          </a:bodyPr>
          <a:lstStyle/>
          <a:p>
            <a:pPr marL="0" indent="0" algn="ctr">
              <a:buNone/>
              <a:defRPr/>
            </a:pPr>
            <a:r>
              <a:rPr lang="en-US" sz="2800" b="1" dirty="0"/>
              <a:t>This photo shows NDC being performed at the lateral site in a cadaver model.</a:t>
            </a:r>
          </a:p>
        </p:txBody>
      </p:sp>
      <p:sp>
        <p:nvSpPr>
          <p:cNvPr id="5" name="Rectangle 4"/>
          <p:cNvSpPr/>
          <p:nvPr/>
        </p:nvSpPr>
        <p:spPr>
          <a:xfrm>
            <a:off x="6858000" y="2819400"/>
            <a:ext cx="1613070"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i="1" dirty="0">
                <a:ln w="11430"/>
                <a:ea typeface="ＭＳ Ｐゴシック" pitchFamily="34" charset="-128"/>
                <a:cs typeface="+mn-cs"/>
              </a:rPr>
              <a:t>Photo</a:t>
            </a:r>
          </a:p>
          <a:p>
            <a:pPr algn="ctr">
              <a:defRPr/>
            </a:pPr>
            <a:r>
              <a:rPr lang="en-US" sz="2000" b="1" i="1" dirty="0">
                <a:ln w="11430"/>
                <a:ea typeface="ＭＳ Ｐゴシック" pitchFamily="34" charset="-128"/>
              </a:rPr>
              <a:t>Courtesy</a:t>
            </a:r>
          </a:p>
          <a:p>
            <a:pPr algn="ctr">
              <a:defRPr/>
            </a:pPr>
            <a:r>
              <a:rPr lang="en-US" sz="2000" b="1" i="1" dirty="0">
                <a:ln w="11430"/>
                <a:ea typeface="ＭＳ Ｐゴシック" pitchFamily="34" charset="-128"/>
                <a:cs typeface="+mn-cs"/>
              </a:rPr>
              <a:t>Maj Andrew</a:t>
            </a:r>
          </a:p>
          <a:p>
            <a:pPr algn="ctr">
              <a:defRPr/>
            </a:pPr>
            <a:r>
              <a:rPr lang="en-US" sz="2000" b="1" i="1" dirty="0">
                <a:ln w="11430"/>
                <a:ea typeface="ＭＳ Ｐゴシック" pitchFamily="34" charset="-128"/>
              </a:rPr>
              <a:t>Hall</a:t>
            </a:r>
            <a:endParaRPr lang="en-US" sz="2000" b="1" i="1" dirty="0">
              <a:ln w="11430"/>
              <a:ea typeface="ＭＳ Ｐゴシック" pitchFamily="34" charset="-128"/>
              <a:cs typeface="+mn-cs"/>
            </a:endParaRPr>
          </a:p>
        </p:txBody>
      </p:sp>
      <p:pic>
        <p:nvPicPr>
          <p:cNvPr id="6" name="Picture 5" descr="TCCC Prop Change 1702 Fig 5 NDC at Lateral Site (Cadaver Model).jpg"/>
          <p:cNvPicPr>
            <a:picLocks noChangeAspect="1"/>
          </p:cNvPicPr>
          <p:nvPr/>
        </p:nvPicPr>
        <p:blipFill>
          <a:blip r:embed="rId3" cstate="print"/>
          <a:stretch>
            <a:fillRect/>
          </a:stretch>
        </p:blipFill>
        <p:spPr>
          <a:xfrm>
            <a:off x="3086100" y="1600200"/>
            <a:ext cx="2857500" cy="3810000"/>
          </a:xfrm>
          <a:prstGeom prst="rect">
            <a:avLst/>
          </a:prstGeom>
          <a:ln w="25400">
            <a:solidFill>
              <a:schemeClr val="tx1"/>
            </a:solidFill>
          </a:ln>
        </p:spPr>
      </p:pic>
    </p:spTree>
    <p:extLst>
      <p:ext uri="{BB962C8B-B14F-4D97-AF65-F5344CB8AC3E}">
        <p14:creationId xmlns:p14="http://schemas.microsoft.com/office/powerpoint/2010/main" val="2464892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781800" cy="1143000"/>
          </a:xfrm>
        </p:spPr>
        <p:txBody>
          <a:bodyPr>
            <a:noAutofit/>
          </a:bodyPr>
          <a:lstStyle/>
          <a:p>
            <a:pPr>
              <a:defRPr/>
            </a:pPr>
            <a:r>
              <a:rPr lang="en-US" b="1" dirty="0"/>
              <a:t>Lateral Site for Needle Decompression</a:t>
            </a:r>
          </a:p>
        </p:txBody>
      </p:sp>
      <p:sp>
        <p:nvSpPr>
          <p:cNvPr id="4" name="Content Placeholder 3"/>
          <p:cNvSpPr>
            <a:spLocks noGrp="1"/>
          </p:cNvSpPr>
          <p:nvPr>
            <p:ph sz="half" idx="2"/>
          </p:nvPr>
        </p:nvSpPr>
        <p:spPr>
          <a:xfrm>
            <a:off x="304800" y="5943600"/>
            <a:ext cx="8382000" cy="914400"/>
          </a:xfrm>
        </p:spPr>
        <p:txBody>
          <a:bodyPr>
            <a:noAutofit/>
          </a:bodyPr>
          <a:lstStyle/>
          <a:p>
            <a:pPr marL="50800" indent="-50800" algn="ctr">
              <a:buNone/>
              <a:defRPr/>
            </a:pPr>
            <a:r>
              <a:rPr lang="en-US" sz="2600" b="1" dirty="0"/>
              <a:t>This photo shows the catheter left in place at the lateral site after the needle was removed.</a:t>
            </a:r>
          </a:p>
        </p:txBody>
      </p:sp>
      <p:sp>
        <p:nvSpPr>
          <p:cNvPr id="5" name="Rectangle 4"/>
          <p:cNvSpPr/>
          <p:nvPr/>
        </p:nvSpPr>
        <p:spPr>
          <a:xfrm>
            <a:off x="7251971" y="2819400"/>
            <a:ext cx="1613070"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i="1" dirty="0">
                <a:ln w="11430"/>
                <a:ea typeface="ＭＳ Ｐゴシック" pitchFamily="34" charset="-128"/>
                <a:cs typeface="+mn-cs"/>
              </a:rPr>
              <a:t>Photo</a:t>
            </a:r>
          </a:p>
          <a:p>
            <a:pPr algn="ctr">
              <a:defRPr/>
            </a:pPr>
            <a:r>
              <a:rPr lang="en-US" sz="2000" b="1" i="1" dirty="0">
                <a:ln w="11430"/>
                <a:ea typeface="ＭＳ Ｐゴシック" pitchFamily="34" charset="-128"/>
              </a:rPr>
              <a:t>Courtesy</a:t>
            </a:r>
          </a:p>
          <a:p>
            <a:pPr algn="ctr">
              <a:defRPr/>
            </a:pPr>
            <a:r>
              <a:rPr lang="en-US" sz="2000" b="1" i="1" dirty="0">
                <a:ln w="11430"/>
                <a:ea typeface="ＭＳ Ｐゴシック" pitchFamily="34" charset="-128"/>
                <a:cs typeface="+mn-cs"/>
              </a:rPr>
              <a:t>Maj Andrew</a:t>
            </a:r>
          </a:p>
          <a:p>
            <a:pPr algn="ctr">
              <a:defRPr/>
            </a:pPr>
            <a:r>
              <a:rPr lang="en-US" sz="2000" b="1" i="1" dirty="0">
                <a:ln w="11430"/>
                <a:ea typeface="ＭＳ Ｐゴシック" pitchFamily="34" charset="-128"/>
              </a:rPr>
              <a:t>Hall</a:t>
            </a:r>
            <a:endParaRPr lang="en-US" sz="2000" b="1" i="1" dirty="0">
              <a:ln w="11430"/>
              <a:ea typeface="ＭＳ Ｐゴシック" pitchFamily="34" charset="-128"/>
              <a:cs typeface="+mn-cs"/>
            </a:endParaRPr>
          </a:p>
        </p:txBody>
      </p:sp>
      <p:pic>
        <p:nvPicPr>
          <p:cNvPr id="6" name="Picture 5" descr="TCCC Prop Change 1702 Fig 6 NDC at Lateral Site (Cadaver Model) Catheter Left in Place.jpg"/>
          <p:cNvPicPr>
            <a:picLocks noChangeAspect="1"/>
          </p:cNvPicPr>
          <p:nvPr/>
        </p:nvPicPr>
        <p:blipFill>
          <a:blip r:embed="rId3" cstate="print"/>
          <a:stretch>
            <a:fillRect/>
          </a:stretch>
        </p:blipFill>
        <p:spPr>
          <a:xfrm>
            <a:off x="3200400" y="1447800"/>
            <a:ext cx="3276600" cy="4368800"/>
          </a:xfrm>
          <a:prstGeom prst="rect">
            <a:avLst/>
          </a:prstGeom>
          <a:ln w="25400">
            <a:solidFill>
              <a:schemeClr val="tx1"/>
            </a:solidFill>
          </a:ln>
        </p:spPr>
      </p:pic>
    </p:spTree>
    <p:extLst>
      <p:ext uri="{BB962C8B-B14F-4D97-AF65-F5344CB8AC3E}">
        <p14:creationId xmlns:p14="http://schemas.microsoft.com/office/powerpoint/2010/main" val="246489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524000" y="76200"/>
            <a:ext cx="7239000" cy="1143000"/>
          </a:xfrm>
        </p:spPr>
        <p:txBody>
          <a:bodyPr/>
          <a:lstStyle/>
          <a:p>
            <a:pPr eaLnBrk="1" hangingPunct="1"/>
            <a:r>
              <a:rPr lang="en-US" sz="4400" dirty="0"/>
              <a:t>LEARNING OBJECTIVES</a:t>
            </a:r>
          </a:p>
        </p:txBody>
      </p:sp>
      <p:sp>
        <p:nvSpPr>
          <p:cNvPr id="30722" name="Rectangle 3"/>
          <p:cNvSpPr>
            <a:spLocks noGrp="1" noChangeArrowheads="1"/>
          </p:cNvSpPr>
          <p:nvPr>
            <p:ph idx="1"/>
          </p:nvPr>
        </p:nvSpPr>
        <p:spPr>
          <a:xfrm>
            <a:off x="190500" y="1752600"/>
            <a:ext cx="8763000" cy="4648200"/>
          </a:xfrm>
        </p:spPr>
        <p:txBody>
          <a:bodyPr/>
          <a:lstStyle/>
          <a:p>
            <a:pPr marL="0" indent="0" algn="ctr" eaLnBrk="1" hangingPunct="1">
              <a:lnSpc>
                <a:spcPct val="90000"/>
              </a:lnSpc>
              <a:buNone/>
            </a:pPr>
            <a:r>
              <a:rPr lang="en-US" sz="3000" b="1" u="sng" dirty="0"/>
              <a:t>Terminal Learning Objective</a:t>
            </a:r>
          </a:p>
          <a:p>
            <a:pPr marL="609600" indent="-609600" eaLnBrk="1" hangingPunct="1">
              <a:lnSpc>
                <a:spcPct val="90000"/>
              </a:lnSpc>
            </a:pPr>
            <a:r>
              <a:rPr lang="en-US" sz="3000" b="1" dirty="0"/>
              <a:t>Perform management of respiration and chest trauma in Tactical Field Care.</a:t>
            </a:r>
          </a:p>
          <a:p>
            <a:pPr marL="609600" indent="-609600" eaLnBrk="1" hangingPunct="1">
              <a:lnSpc>
                <a:spcPct val="90000"/>
              </a:lnSpc>
            </a:pPr>
            <a:endParaRPr lang="en-US" sz="3000" b="1" dirty="0"/>
          </a:p>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3000" b="1" dirty="0"/>
              <a:t>Describe the progressive strategies, indications, and limitations of chest trauma treatment techniques in tactical field care.</a:t>
            </a:r>
          </a:p>
          <a:p>
            <a:pPr marL="609600" indent="-609600" eaLnBrk="1" hangingPunct="1">
              <a:lnSpc>
                <a:spcPct val="90000"/>
              </a:lnSpc>
            </a:pPr>
            <a:r>
              <a:rPr lang="en-US" sz="3000" b="1" dirty="0"/>
              <a:t>Identify the signs, symptoms and initial treatment of tension pneumothorax in TCCC.</a:t>
            </a:r>
          </a:p>
        </p:txBody>
      </p:sp>
    </p:spTree>
    <p:extLst>
      <p:ext uri="{BB962C8B-B14F-4D97-AF65-F5344CB8AC3E}">
        <p14:creationId xmlns:p14="http://schemas.microsoft.com/office/powerpoint/2010/main" val="1157071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5"/>
          <p:cNvSpPr>
            <a:spLocks noGrp="1" noChangeArrowheads="1"/>
          </p:cNvSpPr>
          <p:nvPr>
            <p:ph type="title"/>
          </p:nvPr>
        </p:nvSpPr>
        <p:spPr/>
        <p:txBody>
          <a:bodyPr rtlCol="0">
            <a:normAutofit fontScale="90000"/>
          </a:bodyPr>
          <a:lstStyle/>
          <a:p>
            <a:pPr eaLnBrk="1" fontAlgn="auto" hangingPunct="1">
              <a:spcAft>
                <a:spcPts val="0"/>
              </a:spcAft>
              <a:defRPr/>
            </a:pPr>
            <a:r>
              <a:rPr lang="en-US" dirty="0">
                <a:ea typeface="ＭＳ Ｐゴシック"/>
                <a:cs typeface="ＭＳ Ｐゴシック"/>
              </a:rPr>
              <a:t>Picture of general location for needle insertion</a:t>
            </a:r>
          </a:p>
        </p:txBody>
      </p:sp>
      <p:pic>
        <p:nvPicPr>
          <p:cNvPr id="126978" name="Picture 2" descr="CCCTPEUMRX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6980" name="Text Box 4"/>
          <p:cNvSpPr txBox="1">
            <a:spLocks noChangeArrowheads="1"/>
          </p:cNvSpPr>
          <p:nvPr/>
        </p:nvSpPr>
        <p:spPr bwMode="auto">
          <a:xfrm>
            <a:off x="234950" y="152400"/>
            <a:ext cx="5175250" cy="4524315"/>
          </a:xfrm>
          <a:prstGeom prst="rect">
            <a:avLst/>
          </a:prstGeom>
          <a:noFill/>
          <a:ln w="25400">
            <a:solidFill>
              <a:schemeClr val="bg1"/>
            </a:solidFill>
            <a:miter lim="800000"/>
            <a:headEnd/>
            <a:tailEnd/>
          </a:ln>
        </p:spPr>
        <p:txBody>
          <a:bodyPr wrap="square">
            <a:spAutoFit/>
          </a:bodyPr>
          <a:lstStyle/>
          <a:p>
            <a:r>
              <a:rPr lang="en-US" sz="3200" b="1" u="sng" dirty="0">
                <a:solidFill>
                  <a:schemeClr val="bg1"/>
                </a:solidFill>
                <a:latin typeface="Arial" charset="0"/>
                <a:cs typeface="Arial" charset="0"/>
              </a:rPr>
              <a:t>Anterior Site for Needle Decompression</a:t>
            </a:r>
          </a:p>
          <a:p>
            <a:pPr algn="l">
              <a:buFontTx/>
              <a:buChar char="•"/>
            </a:pPr>
            <a:r>
              <a:rPr lang="en-US" sz="2800" dirty="0">
                <a:solidFill>
                  <a:schemeClr val="bg1"/>
                </a:solidFill>
                <a:latin typeface="Arial" charset="0"/>
                <a:cs typeface="Arial" charset="0"/>
              </a:rPr>
              <a:t> </a:t>
            </a:r>
            <a:r>
              <a:rPr lang="en-US" sz="2800" b="1" dirty="0">
                <a:solidFill>
                  <a:schemeClr val="bg1"/>
                </a:solidFill>
                <a:latin typeface="Arial" charset="0"/>
                <a:cs typeface="Arial" charset="0"/>
              </a:rPr>
              <a:t>2nd intercostal space in the</a:t>
            </a:r>
          </a:p>
          <a:p>
            <a:pPr algn="l"/>
            <a:r>
              <a:rPr lang="en-US" sz="2800" b="1" dirty="0">
                <a:solidFill>
                  <a:schemeClr val="bg1"/>
                </a:solidFill>
                <a:latin typeface="Arial" charset="0"/>
                <a:cs typeface="Arial" charset="0"/>
              </a:rPr>
              <a:t>   mid-clavicular line</a:t>
            </a:r>
          </a:p>
          <a:p>
            <a:pPr algn="l">
              <a:buFont typeface="Arial" pitchFamily="34" charset="0"/>
              <a:buChar char="•"/>
            </a:pPr>
            <a:r>
              <a:rPr lang="en-US" sz="2800" b="1" dirty="0">
                <a:solidFill>
                  <a:schemeClr val="bg1"/>
                </a:solidFill>
                <a:latin typeface="Arial" charset="0"/>
                <a:cs typeface="Arial" charset="0"/>
              </a:rPr>
              <a:t> Start at the middle of the </a:t>
            </a:r>
          </a:p>
          <a:p>
            <a:pPr algn="l"/>
            <a:r>
              <a:rPr lang="en-US" sz="2800" b="1" dirty="0">
                <a:solidFill>
                  <a:schemeClr val="bg1"/>
                </a:solidFill>
                <a:latin typeface="Arial" charset="0"/>
                <a:cs typeface="Arial" charset="0"/>
              </a:rPr>
              <a:t>   clavicle</a:t>
            </a:r>
          </a:p>
          <a:p>
            <a:pPr algn="l">
              <a:buFontTx/>
              <a:buChar char="•"/>
            </a:pPr>
            <a:r>
              <a:rPr lang="en-US" sz="2800" b="1" dirty="0">
                <a:solidFill>
                  <a:schemeClr val="bg1"/>
                </a:solidFill>
                <a:latin typeface="Arial" charset="0"/>
                <a:cs typeface="Arial" charset="0"/>
              </a:rPr>
              <a:t> Go 2-3 finger widths below</a:t>
            </a:r>
          </a:p>
          <a:p>
            <a:pPr algn="l"/>
            <a:r>
              <a:rPr lang="en-US" sz="2800" b="1" dirty="0">
                <a:solidFill>
                  <a:schemeClr val="bg1"/>
                </a:solidFill>
                <a:latin typeface="Arial" charset="0"/>
                <a:cs typeface="Arial" charset="0"/>
              </a:rPr>
              <a:t>   this point</a:t>
            </a:r>
          </a:p>
          <a:p>
            <a:pPr algn="l">
              <a:buFont typeface="Arial" pitchFamily="34" charset="0"/>
              <a:buChar char="•"/>
            </a:pPr>
            <a:r>
              <a:rPr lang="en-US" sz="2800" b="1" dirty="0">
                <a:solidFill>
                  <a:schemeClr val="bg1"/>
                </a:solidFill>
                <a:latin typeface="Arial" charset="0"/>
                <a:cs typeface="Arial" charset="0"/>
              </a:rPr>
              <a:t> Do NOT insert the needle</a:t>
            </a:r>
          </a:p>
          <a:p>
            <a:pPr algn="l"/>
            <a:r>
              <a:rPr lang="en-US" sz="2800" b="1" dirty="0">
                <a:solidFill>
                  <a:schemeClr val="bg1"/>
                </a:solidFill>
                <a:latin typeface="Arial" charset="0"/>
                <a:cs typeface="Arial" charset="0"/>
              </a:rPr>
              <a:t>   medial to the nipple line! </a:t>
            </a:r>
          </a:p>
        </p:txBody>
      </p:sp>
    </p:spTree>
    <p:extLst>
      <p:ext uri="{BB962C8B-B14F-4D97-AF65-F5344CB8AC3E}">
        <p14:creationId xmlns:p14="http://schemas.microsoft.com/office/powerpoint/2010/main" val="38625200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781800" cy="1143000"/>
          </a:xfrm>
        </p:spPr>
        <p:txBody>
          <a:bodyPr>
            <a:noAutofit/>
          </a:bodyPr>
          <a:lstStyle/>
          <a:p>
            <a:pPr>
              <a:defRPr/>
            </a:pPr>
            <a:r>
              <a:rPr lang="en-US" b="1" dirty="0"/>
              <a:t>Anterior Site for Needle Decompression</a:t>
            </a:r>
          </a:p>
        </p:txBody>
      </p:sp>
      <p:sp>
        <p:nvSpPr>
          <p:cNvPr id="4" name="Content Placeholder 3"/>
          <p:cNvSpPr>
            <a:spLocks noGrp="1"/>
          </p:cNvSpPr>
          <p:nvPr>
            <p:ph sz="half" idx="2"/>
          </p:nvPr>
        </p:nvSpPr>
        <p:spPr>
          <a:xfrm>
            <a:off x="152400" y="6324600"/>
            <a:ext cx="9067800" cy="533400"/>
          </a:xfrm>
        </p:spPr>
        <p:txBody>
          <a:bodyPr>
            <a:normAutofit/>
          </a:bodyPr>
          <a:lstStyle/>
          <a:p>
            <a:pPr algn="ctr">
              <a:buNone/>
              <a:defRPr/>
            </a:pPr>
            <a:r>
              <a:rPr lang="en-US" b="1" dirty="0"/>
              <a:t>This photo shows NDC being performed at the anterior site.</a:t>
            </a:r>
          </a:p>
        </p:txBody>
      </p:sp>
      <p:sp>
        <p:nvSpPr>
          <p:cNvPr id="5" name="Rectangle 4"/>
          <p:cNvSpPr/>
          <p:nvPr/>
        </p:nvSpPr>
        <p:spPr>
          <a:xfrm>
            <a:off x="7391400" y="2819400"/>
            <a:ext cx="1334211"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i="1" dirty="0">
                <a:ln w="11430"/>
                <a:ea typeface="ＭＳ Ｐゴシック" pitchFamily="34" charset="-128"/>
                <a:cs typeface="+mn-cs"/>
              </a:rPr>
              <a:t>Photo</a:t>
            </a:r>
          </a:p>
          <a:p>
            <a:pPr algn="ctr">
              <a:defRPr/>
            </a:pPr>
            <a:r>
              <a:rPr lang="en-US" sz="2000" b="1" i="1" dirty="0">
                <a:ln w="11430"/>
                <a:ea typeface="ＭＳ Ｐゴシック" pitchFamily="34" charset="-128"/>
              </a:rPr>
              <a:t>Courtesy</a:t>
            </a:r>
          </a:p>
          <a:p>
            <a:pPr algn="ctr">
              <a:defRPr/>
            </a:pPr>
            <a:r>
              <a:rPr lang="en-US" sz="2000" b="1" i="1" dirty="0">
                <a:ln w="11430"/>
                <a:ea typeface="ＭＳ Ｐゴシック" pitchFamily="34" charset="-128"/>
                <a:cs typeface="+mn-cs"/>
              </a:rPr>
              <a:t>LTC Mark</a:t>
            </a:r>
          </a:p>
          <a:p>
            <a:pPr algn="ctr">
              <a:defRPr/>
            </a:pPr>
            <a:r>
              <a:rPr lang="en-US" sz="2000" b="1" i="1" dirty="0">
                <a:ln w="11430"/>
                <a:ea typeface="ＭＳ Ｐゴシック" pitchFamily="34" charset="-128"/>
              </a:rPr>
              <a:t>Buzzelli</a:t>
            </a:r>
            <a:endParaRPr lang="en-US" sz="2000" b="1" i="1" dirty="0">
              <a:ln w="11430"/>
              <a:ea typeface="ＭＳ Ｐゴシック" pitchFamily="34" charset="-128"/>
              <a:cs typeface="+mn-cs"/>
            </a:endParaRPr>
          </a:p>
        </p:txBody>
      </p:sp>
      <p:pic>
        <p:nvPicPr>
          <p:cNvPr id="6" name="Picture 5" descr="Fig 1.jpg"/>
          <p:cNvPicPr>
            <a:picLocks noChangeAspect="1"/>
          </p:cNvPicPr>
          <p:nvPr/>
        </p:nvPicPr>
        <p:blipFill>
          <a:blip r:embed="rId3" cstate="print"/>
          <a:stretch>
            <a:fillRect/>
          </a:stretch>
        </p:blipFill>
        <p:spPr>
          <a:xfrm>
            <a:off x="1116085" y="1680328"/>
            <a:ext cx="5894315" cy="4415672"/>
          </a:xfrm>
          <a:prstGeom prst="rect">
            <a:avLst/>
          </a:prstGeom>
          <a:ln w="25400">
            <a:solidFill>
              <a:schemeClr val="tx1"/>
            </a:solidFill>
          </a:ln>
        </p:spPr>
      </p:pic>
    </p:spTree>
    <p:extLst>
      <p:ext uri="{BB962C8B-B14F-4D97-AF65-F5344CB8AC3E}">
        <p14:creationId xmlns:p14="http://schemas.microsoft.com/office/powerpoint/2010/main" val="2464892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781800" cy="1143000"/>
          </a:xfrm>
        </p:spPr>
        <p:txBody>
          <a:bodyPr>
            <a:noAutofit/>
          </a:bodyPr>
          <a:lstStyle/>
          <a:p>
            <a:pPr>
              <a:defRPr/>
            </a:pPr>
            <a:r>
              <a:rPr lang="en-US" b="1" dirty="0"/>
              <a:t>Anterior Site for Needle Decompression</a:t>
            </a:r>
          </a:p>
        </p:txBody>
      </p:sp>
      <p:sp>
        <p:nvSpPr>
          <p:cNvPr id="4" name="Content Placeholder 3"/>
          <p:cNvSpPr>
            <a:spLocks noGrp="1"/>
          </p:cNvSpPr>
          <p:nvPr>
            <p:ph sz="half" idx="2"/>
          </p:nvPr>
        </p:nvSpPr>
        <p:spPr>
          <a:xfrm>
            <a:off x="457200" y="6019800"/>
            <a:ext cx="8382000" cy="762000"/>
          </a:xfrm>
        </p:spPr>
        <p:txBody>
          <a:bodyPr>
            <a:noAutofit/>
          </a:bodyPr>
          <a:lstStyle/>
          <a:p>
            <a:pPr marL="0" indent="0" algn="ctr">
              <a:buNone/>
              <a:defRPr/>
            </a:pPr>
            <a:r>
              <a:rPr lang="en-US" b="1" dirty="0"/>
              <a:t>This photo shows the catheter left in place at the anterior site after the needle was removed.</a:t>
            </a:r>
          </a:p>
        </p:txBody>
      </p:sp>
      <p:sp>
        <p:nvSpPr>
          <p:cNvPr id="5" name="Rectangle 4"/>
          <p:cNvSpPr/>
          <p:nvPr/>
        </p:nvSpPr>
        <p:spPr>
          <a:xfrm>
            <a:off x="7391400" y="2819400"/>
            <a:ext cx="1334211"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i="1" dirty="0">
                <a:ln w="11430"/>
                <a:ea typeface="ＭＳ Ｐゴシック" pitchFamily="34" charset="-128"/>
                <a:cs typeface="+mn-cs"/>
              </a:rPr>
              <a:t>Photo</a:t>
            </a:r>
          </a:p>
          <a:p>
            <a:pPr algn="ctr">
              <a:defRPr/>
            </a:pPr>
            <a:r>
              <a:rPr lang="en-US" sz="2000" b="1" i="1" dirty="0">
                <a:ln w="11430"/>
                <a:ea typeface="ＭＳ Ｐゴシック" pitchFamily="34" charset="-128"/>
              </a:rPr>
              <a:t>Courtesy</a:t>
            </a:r>
          </a:p>
          <a:p>
            <a:pPr algn="ctr">
              <a:defRPr/>
            </a:pPr>
            <a:r>
              <a:rPr lang="en-US" sz="2000" b="1" i="1" dirty="0">
                <a:ln w="11430"/>
                <a:ea typeface="ＭＳ Ｐゴシック" pitchFamily="34" charset="-128"/>
                <a:cs typeface="+mn-cs"/>
              </a:rPr>
              <a:t>LTC Mark</a:t>
            </a:r>
          </a:p>
          <a:p>
            <a:pPr algn="ctr">
              <a:defRPr/>
            </a:pPr>
            <a:r>
              <a:rPr lang="en-US" sz="2000" b="1" i="1" dirty="0">
                <a:ln w="11430"/>
                <a:ea typeface="ＭＳ Ｐゴシック" pitchFamily="34" charset="-128"/>
              </a:rPr>
              <a:t>Buzzelli</a:t>
            </a:r>
            <a:endParaRPr lang="en-US" sz="2000" b="1" i="1" dirty="0">
              <a:ln w="11430"/>
              <a:ea typeface="ＭＳ Ｐゴシック" pitchFamily="34" charset="-128"/>
              <a:cs typeface="+mn-cs"/>
            </a:endParaRPr>
          </a:p>
        </p:txBody>
      </p:sp>
      <p:pic>
        <p:nvPicPr>
          <p:cNvPr id="7" name="Picture 6" descr="Fig 2.jpg"/>
          <p:cNvPicPr>
            <a:picLocks noChangeAspect="1"/>
          </p:cNvPicPr>
          <p:nvPr/>
        </p:nvPicPr>
        <p:blipFill>
          <a:blip r:embed="rId3" cstate="print"/>
          <a:stretch>
            <a:fillRect/>
          </a:stretch>
        </p:blipFill>
        <p:spPr>
          <a:xfrm>
            <a:off x="1447800" y="1524000"/>
            <a:ext cx="5774634" cy="4343400"/>
          </a:xfrm>
          <a:prstGeom prst="rect">
            <a:avLst/>
          </a:prstGeom>
          <a:ln w="25400">
            <a:solidFill>
              <a:schemeClr val="tx1"/>
            </a:solidFill>
          </a:ln>
        </p:spPr>
      </p:pic>
    </p:spTree>
    <p:extLst>
      <p:ext uri="{BB962C8B-B14F-4D97-AF65-F5344CB8AC3E}">
        <p14:creationId xmlns:p14="http://schemas.microsoft.com/office/powerpoint/2010/main" val="2464892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5"/>
          <p:cNvSpPr txBox="1">
            <a:spLocks noChangeArrowheads="1"/>
          </p:cNvSpPr>
          <p:nvPr/>
        </p:nvSpPr>
        <p:spPr bwMode="auto">
          <a:xfrm>
            <a:off x="2783722" y="152400"/>
            <a:ext cx="3570208" cy="923330"/>
          </a:xfrm>
          <a:prstGeom prst="rect">
            <a:avLst/>
          </a:prstGeom>
          <a:noFill/>
          <a:ln w="9525">
            <a:noFill/>
            <a:miter lim="800000"/>
            <a:headEnd/>
            <a:tailEnd/>
          </a:ln>
        </p:spPr>
        <p:txBody>
          <a:bodyPr wrap="none">
            <a:spAutoFit/>
          </a:bodyPr>
          <a:lstStyle/>
          <a:p>
            <a:r>
              <a:rPr lang="en-US" sz="5400" b="1" dirty="0"/>
              <a:t>CAUTION!</a:t>
            </a:r>
          </a:p>
        </p:txBody>
      </p:sp>
      <p:sp>
        <p:nvSpPr>
          <p:cNvPr id="415750" name="Text Box 6"/>
          <p:cNvSpPr txBox="1">
            <a:spLocks noChangeArrowheads="1"/>
          </p:cNvSpPr>
          <p:nvPr/>
        </p:nvSpPr>
        <p:spPr bwMode="auto">
          <a:xfrm>
            <a:off x="444081" y="5293916"/>
            <a:ext cx="8103437" cy="1261884"/>
          </a:xfrm>
          <a:prstGeom prst="rect">
            <a:avLst/>
          </a:prstGeom>
          <a:noFill/>
          <a:ln w="9525">
            <a:noFill/>
            <a:miter lim="800000"/>
            <a:headEnd/>
            <a:tailEnd/>
          </a:ln>
          <a:effectLst/>
        </p:spPr>
        <p:txBody>
          <a:bodyPr wrap="none">
            <a:spAutoFit/>
          </a:bodyPr>
          <a:lstStyle/>
          <a:p>
            <a:pPr>
              <a:buFontTx/>
              <a:buChar char="•"/>
              <a:defRPr/>
            </a:pPr>
            <a:r>
              <a:rPr lang="en-US" sz="2800" b="1" dirty="0">
                <a:ea typeface="+mn-ea"/>
                <a:cs typeface="Times New Roman" pitchFamily="18" charset="0"/>
              </a:rPr>
              <a:t>  </a:t>
            </a:r>
            <a:r>
              <a:rPr lang="en-US" sz="2400" b="1" dirty="0">
                <a:ea typeface="+mn-ea"/>
                <a:cs typeface="Times New Roman" pitchFamily="18" charset="0"/>
              </a:rPr>
              <a:t>At the anterior site, the heart and great vessels are nearby.</a:t>
            </a:r>
          </a:p>
          <a:p>
            <a:pPr algn="l">
              <a:buFontTx/>
              <a:buChar char="•"/>
              <a:defRPr/>
            </a:pPr>
            <a:r>
              <a:rPr lang="en-US" sz="2400" b="1" dirty="0">
                <a:ea typeface="+mn-ea"/>
                <a:cs typeface="Times New Roman" pitchFamily="18" charset="0"/>
              </a:rPr>
              <a:t>  </a:t>
            </a:r>
            <a:r>
              <a:rPr lang="en-US" sz="2400" b="1" u="sng" dirty="0">
                <a:ea typeface="+mn-ea"/>
                <a:cs typeface="Times New Roman" pitchFamily="18" charset="0"/>
              </a:rPr>
              <a:t>Never</a:t>
            </a:r>
            <a:r>
              <a:rPr lang="en-US" sz="2400" b="1" dirty="0">
                <a:ea typeface="+mn-ea"/>
                <a:cs typeface="Times New Roman" pitchFamily="18" charset="0"/>
              </a:rPr>
              <a:t> insert the needle medial to the nipple line.</a:t>
            </a:r>
          </a:p>
          <a:p>
            <a:pPr algn="l">
              <a:buFont typeface="Arial" pitchFamily="34" charset="0"/>
              <a:buChar char="•"/>
              <a:defRPr/>
            </a:pPr>
            <a:r>
              <a:rPr lang="en-US" sz="2400" b="1" dirty="0">
                <a:ea typeface="+mn-ea"/>
                <a:cs typeface="Times New Roman" pitchFamily="18" charset="0"/>
              </a:rPr>
              <a:t>  </a:t>
            </a:r>
            <a:r>
              <a:rPr lang="en-US" sz="2400" b="1" u="sng" dirty="0">
                <a:ea typeface="+mn-ea"/>
                <a:cs typeface="Times New Roman" pitchFamily="18" charset="0"/>
              </a:rPr>
              <a:t>Do not</a:t>
            </a:r>
            <a:r>
              <a:rPr lang="en-US" sz="2400" b="1" dirty="0">
                <a:ea typeface="+mn-ea"/>
                <a:cs typeface="Times New Roman" pitchFamily="18" charset="0"/>
              </a:rPr>
              <a:t> point the needle towards the heart.</a:t>
            </a:r>
          </a:p>
        </p:txBody>
      </p:sp>
      <p:pic>
        <p:nvPicPr>
          <p:cNvPr id="2" name="Picture 1" descr="Cardiac Silhouette.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219200"/>
            <a:ext cx="4419600" cy="3931246"/>
          </a:xfrm>
          <a:prstGeom prst="rect">
            <a:avLst/>
          </a:prstGeom>
          <a:ln w="25400">
            <a:solidFill>
              <a:schemeClr val="tx1"/>
            </a:solidFill>
          </a:ln>
        </p:spPr>
      </p:pic>
    </p:spTree>
    <p:extLst>
      <p:ext uri="{BB962C8B-B14F-4D97-AF65-F5344CB8AC3E}">
        <p14:creationId xmlns:p14="http://schemas.microsoft.com/office/powerpoint/2010/main" val="1646638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5"/>
          <p:cNvSpPr txBox="1">
            <a:spLocks noChangeArrowheads="1"/>
          </p:cNvSpPr>
          <p:nvPr/>
        </p:nvSpPr>
        <p:spPr bwMode="auto">
          <a:xfrm>
            <a:off x="2783722" y="152400"/>
            <a:ext cx="3570208" cy="923330"/>
          </a:xfrm>
          <a:prstGeom prst="rect">
            <a:avLst/>
          </a:prstGeom>
          <a:noFill/>
          <a:ln w="9525">
            <a:noFill/>
            <a:miter lim="800000"/>
            <a:headEnd/>
            <a:tailEnd/>
          </a:ln>
        </p:spPr>
        <p:txBody>
          <a:bodyPr wrap="none">
            <a:spAutoFit/>
          </a:bodyPr>
          <a:lstStyle/>
          <a:p>
            <a:r>
              <a:rPr lang="en-US" sz="5400" b="1" dirty="0"/>
              <a:t>CAUTION!</a:t>
            </a:r>
          </a:p>
        </p:txBody>
      </p:sp>
      <p:sp>
        <p:nvSpPr>
          <p:cNvPr id="415750" name="Text Box 6"/>
          <p:cNvSpPr txBox="1">
            <a:spLocks noChangeArrowheads="1"/>
          </p:cNvSpPr>
          <p:nvPr/>
        </p:nvSpPr>
        <p:spPr bwMode="auto">
          <a:xfrm>
            <a:off x="762000" y="6106180"/>
            <a:ext cx="7066037" cy="523220"/>
          </a:xfrm>
          <a:prstGeom prst="rect">
            <a:avLst/>
          </a:prstGeom>
          <a:noFill/>
          <a:ln w="9525">
            <a:noFill/>
            <a:miter lim="800000"/>
            <a:headEnd/>
            <a:tailEnd/>
          </a:ln>
          <a:effectLst/>
        </p:spPr>
        <p:txBody>
          <a:bodyPr wrap="none">
            <a:spAutoFit/>
          </a:bodyPr>
          <a:lstStyle/>
          <a:p>
            <a:pPr algn="l">
              <a:defRPr/>
            </a:pPr>
            <a:r>
              <a:rPr lang="en-US" sz="2800" b="1" dirty="0">
                <a:ea typeface="+mn-ea"/>
                <a:cs typeface="Times New Roman" pitchFamily="18" charset="0"/>
              </a:rPr>
              <a:t>  The two needles circled are TOO MEDIAL!</a:t>
            </a:r>
          </a:p>
        </p:txBody>
      </p:sp>
      <p:pic>
        <p:nvPicPr>
          <p:cNvPr id="5" name="Picture 4" descr="Photo - Dorlac - 6 NDCS.JPG"/>
          <p:cNvPicPr>
            <a:picLocks noChangeAspect="1"/>
          </p:cNvPicPr>
          <p:nvPr/>
        </p:nvPicPr>
        <p:blipFill>
          <a:blip r:embed="rId3" cstate="print"/>
          <a:stretch>
            <a:fillRect/>
          </a:stretch>
        </p:blipFill>
        <p:spPr>
          <a:xfrm>
            <a:off x="1981200" y="1371600"/>
            <a:ext cx="5143500" cy="4419600"/>
          </a:xfrm>
          <a:prstGeom prst="rect">
            <a:avLst/>
          </a:prstGeom>
        </p:spPr>
      </p:pic>
      <p:sp>
        <p:nvSpPr>
          <p:cNvPr id="6" name="Oval 5"/>
          <p:cNvSpPr/>
          <p:nvPr/>
        </p:nvSpPr>
        <p:spPr bwMode="auto">
          <a:xfrm>
            <a:off x="4800600" y="1752600"/>
            <a:ext cx="1371600" cy="1219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charset="0"/>
            </a:endParaRPr>
          </a:p>
        </p:txBody>
      </p:sp>
      <p:sp>
        <p:nvSpPr>
          <p:cNvPr id="7" name="TextBox 6"/>
          <p:cNvSpPr txBox="1"/>
          <p:nvPr/>
        </p:nvSpPr>
        <p:spPr>
          <a:xfrm>
            <a:off x="7094810" y="3239869"/>
            <a:ext cx="2125390" cy="646331"/>
          </a:xfrm>
          <a:prstGeom prst="rect">
            <a:avLst/>
          </a:prstGeom>
          <a:noFill/>
        </p:spPr>
        <p:txBody>
          <a:bodyPr wrap="none" rtlCol="0">
            <a:spAutoFit/>
          </a:bodyPr>
          <a:lstStyle/>
          <a:p>
            <a:r>
              <a:rPr lang="en-US" sz="1800" b="1" i="1" dirty="0"/>
              <a:t>Photo:</a:t>
            </a:r>
          </a:p>
          <a:p>
            <a:r>
              <a:rPr lang="en-US" sz="1800" b="1" i="1" dirty="0"/>
              <a:t>Dr. Warren Dorlac</a:t>
            </a:r>
          </a:p>
        </p:txBody>
      </p:sp>
    </p:spTree>
    <p:extLst>
      <p:ext uri="{BB962C8B-B14F-4D97-AF65-F5344CB8AC3E}">
        <p14:creationId xmlns:p14="http://schemas.microsoft.com/office/powerpoint/2010/main" val="1646638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5"/>
          <p:cNvSpPr txBox="1">
            <a:spLocks noChangeArrowheads="1"/>
          </p:cNvSpPr>
          <p:nvPr/>
        </p:nvSpPr>
        <p:spPr bwMode="auto">
          <a:xfrm>
            <a:off x="2783722" y="152400"/>
            <a:ext cx="3570208" cy="923330"/>
          </a:xfrm>
          <a:prstGeom prst="rect">
            <a:avLst/>
          </a:prstGeom>
          <a:noFill/>
          <a:ln w="9525">
            <a:noFill/>
            <a:miter lim="800000"/>
            <a:headEnd/>
            <a:tailEnd/>
          </a:ln>
        </p:spPr>
        <p:txBody>
          <a:bodyPr wrap="none">
            <a:spAutoFit/>
          </a:bodyPr>
          <a:lstStyle/>
          <a:p>
            <a:r>
              <a:rPr lang="en-US" sz="5400" b="1" dirty="0"/>
              <a:t>CAUTION!</a:t>
            </a:r>
          </a:p>
        </p:txBody>
      </p:sp>
      <p:sp>
        <p:nvSpPr>
          <p:cNvPr id="415750" name="Text Box 6"/>
          <p:cNvSpPr txBox="1">
            <a:spLocks noChangeArrowheads="1"/>
          </p:cNvSpPr>
          <p:nvPr/>
        </p:nvSpPr>
        <p:spPr bwMode="auto">
          <a:xfrm>
            <a:off x="475269" y="5791200"/>
            <a:ext cx="7638438" cy="954107"/>
          </a:xfrm>
          <a:prstGeom prst="rect">
            <a:avLst/>
          </a:prstGeom>
          <a:noFill/>
          <a:ln w="9525">
            <a:noFill/>
            <a:miter lim="800000"/>
            <a:headEnd/>
            <a:tailEnd/>
          </a:ln>
          <a:effectLst/>
        </p:spPr>
        <p:txBody>
          <a:bodyPr wrap="none">
            <a:spAutoFit/>
          </a:bodyPr>
          <a:lstStyle/>
          <a:p>
            <a:pPr algn="l">
              <a:defRPr/>
            </a:pPr>
            <a:r>
              <a:rPr lang="en-US" sz="2800" b="1" dirty="0">
                <a:ea typeface="+mn-ea"/>
                <a:cs typeface="Times New Roman" pitchFamily="18" charset="0"/>
              </a:rPr>
              <a:t>  The circle shows an NDC catheter in the heart.</a:t>
            </a:r>
          </a:p>
          <a:p>
            <a:pPr algn="l">
              <a:defRPr/>
            </a:pPr>
            <a:r>
              <a:rPr lang="en-US" sz="2800" b="1" dirty="0">
                <a:cs typeface="Times New Roman" pitchFamily="18" charset="0"/>
              </a:rPr>
              <a:t>  Again – the NDC was performed too medially.</a:t>
            </a:r>
            <a:endParaRPr lang="en-US" sz="2800" b="1" dirty="0">
              <a:ea typeface="+mn-ea"/>
              <a:cs typeface="Times New Roman" pitchFamily="18" charset="0"/>
            </a:endParaRPr>
          </a:p>
        </p:txBody>
      </p:sp>
      <p:sp>
        <p:nvSpPr>
          <p:cNvPr id="6" name="Oval 5"/>
          <p:cNvSpPr/>
          <p:nvPr/>
        </p:nvSpPr>
        <p:spPr bwMode="auto">
          <a:xfrm>
            <a:off x="4800600" y="1752600"/>
            <a:ext cx="1371600" cy="1219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charset="0"/>
            </a:endParaRPr>
          </a:p>
        </p:txBody>
      </p:sp>
      <p:pic>
        <p:nvPicPr>
          <p:cNvPr id="7" name="Picture 6" descr="Photo - Jay - Needle in Heart 2.jpg"/>
          <p:cNvPicPr>
            <a:picLocks noChangeAspect="1"/>
          </p:cNvPicPr>
          <p:nvPr/>
        </p:nvPicPr>
        <p:blipFill>
          <a:blip r:embed="rId3" cstate="print"/>
          <a:stretch>
            <a:fillRect/>
          </a:stretch>
        </p:blipFill>
        <p:spPr>
          <a:xfrm>
            <a:off x="1905000" y="1188386"/>
            <a:ext cx="6019800" cy="4450414"/>
          </a:xfrm>
          <a:prstGeom prst="rect">
            <a:avLst/>
          </a:prstGeom>
        </p:spPr>
      </p:pic>
      <p:sp>
        <p:nvSpPr>
          <p:cNvPr id="9" name="TextBox 8"/>
          <p:cNvSpPr txBox="1"/>
          <p:nvPr/>
        </p:nvSpPr>
        <p:spPr>
          <a:xfrm>
            <a:off x="0" y="2895600"/>
            <a:ext cx="1518364" cy="923330"/>
          </a:xfrm>
          <a:prstGeom prst="rect">
            <a:avLst/>
          </a:prstGeom>
          <a:noFill/>
        </p:spPr>
        <p:txBody>
          <a:bodyPr wrap="none" rtlCol="0">
            <a:spAutoFit/>
          </a:bodyPr>
          <a:lstStyle/>
          <a:p>
            <a:r>
              <a:rPr lang="en-US" sz="1800" b="1" i="1" dirty="0"/>
              <a:t>Photo:</a:t>
            </a:r>
          </a:p>
          <a:p>
            <a:r>
              <a:rPr lang="en-US" sz="1800" b="1" i="1" dirty="0"/>
              <a:t>Dr. Jay</a:t>
            </a:r>
          </a:p>
          <a:p>
            <a:r>
              <a:rPr lang="en-US" sz="1800" b="1" i="1" dirty="0"/>
              <a:t>Johannigman</a:t>
            </a:r>
          </a:p>
        </p:txBody>
      </p:sp>
    </p:spTree>
    <p:extLst>
      <p:ext uri="{BB962C8B-B14F-4D97-AF65-F5344CB8AC3E}">
        <p14:creationId xmlns:p14="http://schemas.microsoft.com/office/powerpoint/2010/main" val="1646638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9"/>
          <p:cNvSpPr>
            <a:spLocks noGrp="1" noChangeArrowheads="1"/>
          </p:cNvSpPr>
          <p:nvPr>
            <p:ph idx="1"/>
          </p:nvPr>
        </p:nvSpPr>
        <p:spPr>
          <a:xfrm>
            <a:off x="228600" y="1676400"/>
            <a:ext cx="8458200" cy="4572000"/>
          </a:xfrm>
        </p:spPr>
        <p:txBody>
          <a:bodyPr rtlCol="0">
            <a:normAutofit fontScale="92500" lnSpcReduction="20000"/>
          </a:bodyPr>
          <a:lstStyle/>
          <a:p>
            <a:pPr marL="236538" indent="-236538"/>
            <a:r>
              <a:rPr lang="en-US" sz="3300" b="1" dirty="0"/>
              <a:t>Insert the needle/catheter unit perpendicular (90-degree angle) to the chest wall and insert it just over the top of the lower rib at the insertion site.</a:t>
            </a:r>
          </a:p>
          <a:p>
            <a:pPr marL="236538" indent="-236538">
              <a:spcBef>
                <a:spcPts val="0"/>
              </a:spcBef>
              <a:spcAft>
                <a:spcPts val="600"/>
              </a:spcAft>
            </a:pPr>
            <a:r>
              <a:rPr lang="en-US" sz="3300" b="1" dirty="0"/>
              <a:t>Insert the needle/catheter unit </a:t>
            </a:r>
            <a:r>
              <a:rPr lang="en-US" sz="3300" b="1" u="sng" dirty="0"/>
              <a:t>all the way to the hub.</a:t>
            </a:r>
          </a:p>
          <a:p>
            <a:pPr marL="236538" indent="-236538">
              <a:spcBef>
                <a:spcPts val="0"/>
              </a:spcBef>
              <a:spcAft>
                <a:spcPts val="600"/>
              </a:spcAft>
              <a:buFont typeface="Arial" charset="0"/>
              <a:buChar char="•"/>
            </a:pPr>
            <a:r>
              <a:rPr lang="en-US" sz="3300" b="1" dirty="0"/>
              <a:t>Hold both the needle and the catheter in place for 5-10 seconds to allow full decompression to occur.</a:t>
            </a:r>
          </a:p>
          <a:p>
            <a:pPr marL="236538" indent="-236538">
              <a:spcBef>
                <a:spcPts val="0"/>
              </a:spcBef>
              <a:spcAft>
                <a:spcPts val="600"/>
              </a:spcAft>
              <a:buFont typeface="Arial" charset="0"/>
              <a:buChar char="•"/>
            </a:pPr>
            <a:r>
              <a:rPr lang="en-US" sz="3300" b="1" dirty="0"/>
              <a:t>After the NDC has been performed, remove the needle and leave the catheter in place.</a:t>
            </a:r>
            <a:endParaRPr lang="en-US" sz="3300" dirty="0"/>
          </a:p>
          <a:p>
            <a:pPr eaLnBrk="1" fontAlgn="auto" hangingPunct="1">
              <a:lnSpc>
                <a:spcPct val="90000"/>
              </a:lnSpc>
              <a:spcAft>
                <a:spcPts val="0"/>
              </a:spcAft>
              <a:buFont typeface="Arial" pitchFamily="34" charset="0"/>
              <a:buChar char="•"/>
              <a:defRPr/>
            </a:pPr>
            <a:endParaRPr lang="en-US" b="1" dirty="0">
              <a:ea typeface="ＭＳ Ｐゴシック"/>
            </a:endParaRPr>
          </a:p>
        </p:txBody>
      </p:sp>
      <p:sp>
        <p:nvSpPr>
          <p:cNvPr id="124930" name="Rectangle 2"/>
          <p:cNvSpPr>
            <a:spLocks noGrp="1" noChangeArrowheads="1"/>
          </p:cNvSpPr>
          <p:nvPr>
            <p:ph type="title"/>
          </p:nvPr>
        </p:nvSpPr>
        <p:spPr>
          <a:xfrm>
            <a:off x="990600" y="0"/>
            <a:ext cx="7543800" cy="1143000"/>
          </a:xfrm>
        </p:spPr>
        <p:txBody>
          <a:bodyPr/>
          <a:lstStyle/>
          <a:p>
            <a:pPr eaLnBrk="1" hangingPunct="1"/>
            <a:r>
              <a:rPr lang="en-US" sz="4400" b="1" dirty="0">
                <a:ea typeface="ＭＳ Ｐゴシック"/>
                <a:cs typeface="ＭＳ Ｐゴシック"/>
              </a:rPr>
              <a:t>NDC Technique</a:t>
            </a:r>
          </a:p>
        </p:txBody>
      </p:sp>
    </p:spTree>
    <p:extLst>
      <p:ext uri="{BB962C8B-B14F-4D97-AF65-F5344CB8AC3E}">
        <p14:creationId xmlns:p14="http://schemas.microsoft.com/office/powerpoint/2010/main" val="131676531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1676400" y="127760"/>
            <a:ext cx="7010400" cy="1143000"/>
          </a:xfrm>
        </p:spPr>
        <p:txBody>
          <a:bodyPr rtlCol="0">
            <a:normAutofit fontScale="90000"/>
          </a:bodyPr>
          <a:lstStyle/>
          <a:p>
            <a:pPr eaLnBrk="1" fontAlgn="auto" hangingPunct="1">
              <a:spcAft>
                <a:spcPts val="0"/>
              </a:spcAft>
              <a:defRPr/>
            </a:pPr>
            <a:r>
              <a:rPr lang="en-US" b="1" dirty="0">
                <a:ea typeface="ＭＳ Ｐゴシック"/>
                <a:cs typeface="ＭＳ Ｐゴシック"/>
              </a:rPr>
              <a:t>Enter Just Over the Top of the Rib Below</a:t>
            </a:r>
          </a:p>
        </p:txBody>
      </p:sp>
      <p:pic>
        <p:nvPicPr>
          <p:cNvPr id="131074" name="Picture 3" descr="Tension Pnuemo1"/>
          <p:cNvPicPr>
            <a:picLocks noChangeAspect="1" noChangeArrowheads="1"/>
          </p:cNvPicPr>
          <p:nvPr/>
        </p:nvPicPr>
        <p:blipFill>
          <a:blip r:embed="rId3" cstate="print"/>
          <a:srcRect/>
          <a:stretch>
            <a:fillRect/>
          </a:stretch>
        </p:blipFill>
        <p:spPr bwMode="auto">
          <a:xfrm>
            <a:off x="381000" y="1905000"/>
            <a:ext cx="8077200" cy="4308475"/>
          </a:xfrm>
          <a:prstGeom prst="rect">
            <a:avLst/>
          </a:prstGeom>
          <a:noFill/>
          <a:ln w="9525">
            <a:solidFill>
              <a:srgbClr val="FF3300"/>
            </a:solidFill>
            <a:miter lim="800000"/>
            <a:headEnd/>
            <a:tailEnd/>
          </a:ln>
        </p:spPr>
      </p:pic>
      <p:sp>
        <p:nvSpPr>
          <p:cNvPr id="131075" name="Text Box 4"/>
          <p:cNvSpPr txBox="1">
            <a:spLocks noChangeArrowheads="1"/>
          </p:cNvSpPr>
          <p:nvPr/>
        </p:nvSpPr>
        <p:spPr bwMode="auto">
          <a:xfrm>
            <a:off x="5029200" y="1371600"/>
            <a:ext cx="14478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Chest wall</a:t>
            </a:r>
          </a:p>
        </p:txBody>
      </p:sp>
      <p:sp>
        <p:nvSpPr>
          <p:cNvPr id="131076" name="Text Box 5"/>
          <p:cNvSpPr txBox="1">
            <a:spLocks noChangeArrowheads="1"/>
          </p:cNvSpPr>
          <p:nvPr/>
        </p:nvSpPr>
        <p:spPr bwMode="auto">
          <a:xfrm>
            <a:off x="3505200" y="1385887"/>
            <a:ext cx="14478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Rib</a:t>
            </a:r>
          </a:p>
        </p:txBody>
      </p:sp>
      <p:sp>
        <p:nvSpPr>
          <p:cNvPr id="131078" name="Text Box 7"/>
          <p:cNvSpPr txBox="1">
            <a:spLocks noChangeArrowheads="1"/>
          </p:cNvSpPr>
          <p:nvPr/>
        </p:nvSpPr>
        <p:spPr bwMode="auto">
          <a:xfrm>
            <a:off x="1676400" y="1447800"/>
            <a:ext cx="17526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Air collection</a:t>
            </a:r>
          </a:p>
        </p:txBody>
      </p:sp>
      <p:sp>
        <p:nvSpPr>
          <p:cNvPr id="131079" name="Text Box 8"/>
          <p:cNvSpPr txBox="1">
            <a:spLocks noChangeArrowheads="1"/>
          </p:cNvSpPr>
          <p:nvPr/>
        </p:nvSpPr>
        <p:spPr bwMode="auto">
          <a:xfrm>
            <a:off x="152400" y="1385888"/>
            <a:ext cx="1447800" cy="366712"/>
          </a:xfrm>
          <a:prstGeom prst="rect">
            <a:avLst/>
          </a:prstGeom>
          <a:noFill/>
          <a:ln w="9525">
            <a:noFill/>
            <a:miter lim="800000"/>
            <a:headEnd/>
            <a:tailEnd/>
          </a:ln>
        </p:spPr>
        <p:txBody>
          <a:bodyPr>
            <a:spAutoFit/>
          </a:bodyPr>
          <a:lstStyle/>
          <a:p>
            <a:pPr>
              <a:spcBef>
                <a:spcPct val="50000"/>
              </a:spcBef>
            </a:pPr>
            <a:r>
              <a:rPr lang="en-US" sz="1800" b="1" dirty="0">
                <a:latin typeface="Arial" charset="0"/>
              </a:rPr>
              <a:t>Lung</a:t>
            </a:r>
          </a:p>
        </p:txBody>
      </p:sp>
      <p:sp>
        <p:nvSpPr>
          <p:cNvPr id="131080" name="Text Box 9"/>
          <p:cNvSpPr txBox="1">
            <a:spLocks noChangeArrowheads="1"/>
          </p:cNvSpPr>
          <p:nvPr/>
        </p:nvSpPr>
        <p:spPr bwMode="auto">
          <a:xfrm>
            <a:off x="4953000" y="4343400"/>
            <a:ext cx="14478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Catheter</a:t>
            </a:r>
          </a:p>
        </p:txBody>
      </p:sp>
      <p:sp>
        <p:nvSpPr>
          <p:cNvPr id="131081" name="Text Box 10"/>
          <p:cNvSpPr txBox="1">
            <a:spLocks noChangeArrowheads="1"/>
          </p:cNvSpPr>
          <p:nvPr/>
        </p:nvSpPr>
        <p:spPr bwMode="auto">
          <a:xfrm>
            <a:off x="7696200" y="3962400"/>
            <a:ext cx="1447800" cy="366713"/>
          </a:xfrm>
          <a:prstGeom prst="rect">
            <a:avLst/>
          </a:prstGeom>
          <a:noFill/>
          <a:ln w="9525">
            <a:noFill/>
            <a:miter lim="800000"/>
            <a:headEnd/>
            <a:tailEnd/>
          </a:ln>
        </p:spPr>
        <p:txBody>
          <a:bodyPr>
            <a:spAutoFit/>
          </a:bodyPr>
          <a:lstStyle/>
          <a:p>
            <a:pPr>
              <a:spcBef>
                <a:spcPct val="50000"/>
              </a:spcBef>
            </a:pPr>
            <a:r>
              <a:rPr lang="en-US" sz="1800" b="1" dirty="0">
                <a:latin typeface="Arial" charset="0"/>
              </a:rPr>
              <a:t>Needle</a:t>
            </a:r>
          </a:p>
        </p:txBody>
      </p:sp>
      <p:sp>
        <p:nvSpPr>
          <p:cNvPr id="131082" name="Line 11"/>
          <p:cNvSpPr>
            <a:spLocks noChangeShapeType="1"/>
          </p:cNvSpPr>
          <p:nvPr/>
        </p:nvSpPr>
        <p:spPr bwMode="auto">
          <a:xfrm>
            <a:off x="914400" y="1676400"/>
            <a:ext cx="304800" cy="838200"/>
          </a:xfrm>
          <a:prstGeom prst="line">
            <a:avLst/>
          </a:prstGeom>
          <a:noFill/>
          <a:ln w="9525">
            <a:solidFill>
              <a:schemeClr val="tx1"/>
            </a:solidFill>
            <a:round/>
            <a:headEnd/>
            <a:tailEnd type="triangle" w="med" len="med"/>
          </a:ln>
        </p:spPr>
        <p:txBody>
          <a:bodyPr/>
          <a:lstStyle/>
          <a:p>
            <a:endParaRPr lang="en-US" dirty="0"/>
          </a:p>
        </p:txBody>
      </p:sp>
      <p:sp>
        <p:nvSpPr>
          <p:cNvPr id="131083" name="Line 14"/>
          <p:cNvSpPr>
            <a:spLocks noChangeShapeType="1"/>
          </p:cNvSpPr>
          <p:nvPr/>
        </p:nvSpPr>
        <p:spPr bwMode="auto">
          <a:xfrm flipH="1">
            <a:off x="2209800" y="1828800"/>
            <a:ext cx="76200" cy="1295400"/>
          </a:xfrm>
          <a:prstGeom prst="line">
            <a:avLst/>
          </a:prstGeom>
          <a:noFill/>
          <a:ln w="9525">
            <a:solidFill>
              <a:schemeClr val="tx1"/>
            </a:solidFill>
            <a:round/>
            <a:headEnd/>
            <a:tailEnd type="triangle" w="med" len="med"/>
          </a:ln>
        </p:spPr>
        <p:txBody>
          <a:bodyPr/>
          <a:lstStyle/>
          <a:p>
            <a:endParaRPr lang="en-US" dirty="0"/>
          </a:p>
        </p:txBody>
      </p:sp>
      <p:sp>
        <p:nvSpPr>
          <p:cNvPr id="131084" name="Line 15"/>
          <p:cNvSpPr>
            <a:spLocks noChangeShapeType="1"/>
          </p:cNvSpPr>
          <p:nvPr/>
        </p:nvSpPr>
        <p:spPr bwMode="auto">
          <a:xfrm flipH="1">
            <a:off x="2971800" y="1600200"/>
            <a:ext cx="990600" cy="990600"/>
          </a:xfrm>
          <a:prstGeom prst="line">
            <a:avLst/>
          </a:prstGeom>
          <a:noFill/>
          <a:ln w="9525">
            <a:solidFill>
              <a:schemeClr val="tx1"/>
            </a:solidFill>
            <a:round/>
            <a:headEnd/>
            <a:tailEnd type="triangle" w="med" len="med"/>
          </a:ln>
        </p:spPr>
        <p:txBody>
          <a:bodyPr/>
          <a:lstStyle/>
          <a:p>
            <a:endParaRPr lang="en-US" dirty="0"/>
          </a:p>
        </p:txBody>
      </p:sp>
      <p:sp>
        <p:nvSpPr>
          <p:cNvPr id="131085" name="Line 16"/>
          <p:cNvSpPr>
            <a:spLocks noChangeShapeType="1"/>
          </p:cNvSpPr>
          <p:nvPr/>
        </p:nvSpPr>
        <p:spPr bwMode="auto">
          <a:xfrm flipH="1">
            <a:off x="3733800" y="1676400"/>
            <a:ext cx="1295400" cy="762000"/>
          </a:xfrm>
          <a:prstGeom prst="line">
            <a:avLst/>
          </a:prstGeom>
          <a:noFill/>
          <a:ln w="9525">
            <a:solidFill>
              <a:schemeClr val="tx1"/>
            </a:solidFill>
            <a:round/>
            <a:headEnd/>
            <a:tailEnd type="triangle" w="med" len="med"/>
          </a:ln>
        </p:spPr>
        <p:txBody>
          <a:bodyPr/>
          <a:lstStyle/>
          <a:p>
            <a:endParaRPr lang="en-US" dirty="0"/>
          </a:p>
        </p:txBody>
      </p:sp>
      <p:sp>
        <p:nvSpPr>
          <p:cNvPr id="131087" name="Text Box 18"/>
          <p:cNvSpPr txBox="1">
            <a:spLocks noChangeArrowheads="1"/>
          </p:cNvSpPr>
          <p:nvPr/>
        </p:nvSpPr>
        <p:spPr bwMode="auto">
          <a:xfrm>
            <a:off x="378918" y="6320135"/>
            <a:ext cx="8307882" cy="461665"/>
          </a:xfrm>
          <a:prstGeom prst="rect">
            <a:avLst/>
          </a:prstGeom>
          <a:noFill/>
          <a:ln w="9525">
            <a:noFill/>
            <a:miter lim="800000"/>
            <a:headEnd/>
            <a:tailEnd/>
          </a:ln>
        </p:spPr>
        <p:txBody>
          <a:bodyPr wrap="square">
            <a:spAutoFit/>
          </a:bodyPr>
          <a:lstStyle/>
          <a:p>
            <a:r>
              <a:rPr lang="en-US" sz="2400" dirty="0">
                <a:cs typeface="Times New Roman" pitchFamily="18" charset="0"/>
              </a:rPr>
              <a:t> </a:t>
            </a:r>
            <a:r>
              <a:rPr lang="en-US" sz="2400" b="1" i="1" dirty="0">
                <a:cs typeface="Times New Roman" pitchFamily="18" charset="0"/>
              </a:rPr>
              <a:t>This avoids the artery and vein at the bottom of the rib above.</a:t>
            </a:r>
          </a:p>
        </p:txBody>
      </p:sp>
    </p:spTree>
    <p:extLst>
      <p:ext uri="{BB962C8B-B14F-4D97-AF65-F5344CB8AC3E}">
        <p14:creationId xmlns:p14="http://schemas.microsoft.com/office/powerpoint/2010/main" val="286694551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028700" y="0"/>
            <a:ext cx="7848600" cy="1447800"/>
          </a:xfrm>
        </p:spPr>
        <p:txBody>
          <a:bodyPr/>
          <a:lstStyle/>
          <a:p>
            <a:r>
              <a:rPr lang="en-US" sz="4400" b="1" dirty="0"/>
              <a:t>Successful Needle </a:t>
            </a:r>
            <a:br>
              <a:rPr lang="en-US" sz="4400" b="1" dirty="0"/>
            </a:br>
            <a:r>
              <a:rPr lang="en-US" sz="4400" b="1" dirty="0"/>
              <a:t>Decompression</a:t>
            </a:r>
          </a:p>
        </p:txBody>
      </p:sp>
      <p:sp>
        <p:nvSpPr>
          <p:cNvPr id="1751043" name="Rectangle 3"/>
          <p:cNvSpPr>
            <a:spLocks noGrp="1" noChangeArrowheads="1"/>
          </p:cNvSpPr>
          <p:nvPr>
            <p:ph type="body" idx="4294967295"/>
          </p:nvPr>
        </p:nvSpPr>
        <p:spPr>
          <a:xfrm>
            <a:off x="266700" y="1828800"/>
            <a:ext cx="8610600" cy="4525962"/>
          </a:xfrm>
        </p:spPr>
        <p:txBody>
          <a:bodyPr/>
          <a:lstStyle/>
          <a:p>
            <a:pPr marL="0" indent="0">
              <a:buNone/>
            </a:pPr>
            <a:r>
              <a:rPr lang="en-US" sz="2600" b="1" dirty="0"/>
              <a:t>The NDC should be considered successful if:</a:t>
            </a:r>
            <a:endParaRPr lang="en-US" sz="2600" dirty="0"/>
          </a:p>
          <a:p>
            <a:pPr marL="693738" indent="-241300">
              <a:buFont typeface="Times New Roman" panose="02020603050405020304" pitchFamily="18" charset="0"/>
              <a:buChar char="̶"/>
            </a:pPr>
            <a:r>
              <a:rPr lang="en-US" sz="2600" b="1" dirty="0"/>
              <a:t>Respiratory distress improves, or </a:t>
            </a:r>
            <a:endParaRPr lang="en-US" sz="2600" dirty="0"/>
          </a:p>
          <a:p>
            <a:pPr marL="693738" indent="-241300">
              <a:buFont typeface="Times New Roman" panose="02020603050405020304" pitchFamily="18" charset="0"/>
              <a:buChar char="̶"/>
            </a:pPr>
            <a:r>
              <a:rPr lang="en-US" sz="2600" b="1" dirty="0"/>
              <a:t>There is an obvious hissing sound as air escapes from the chest when NDC is performed (this may be difficult to appreciate in high-noise environments), or</a:t>
            </a:r>
            <a:endParaRPr lang="en-US" sz="2600" dirty="0"/>
          </a:p>
          <a:p>
            <a:pPr marL="693738" indent="-241300">
              <a:buFont typeface="Times New Roman" panose="02020603050405020304" pitchFamily="18" charset="0"/>
              <a:buChar char="̶"/>
            </a:pPr>
            <a:r>
              <a:rPr lang="en-US" sz="2600" b="1" dirty="0"/>
              <a:t>Hemoglobin oxygen saturation increases to 90% or greater (note that this may take several minutes and may not happen at altitude), or</a:t>
            </a:r>
          </a:p>
          <a:p>
            <a:pPr marL="693738" indent="-241300">
              <a:buFont typeface="Times New Roman" panose="02020603050405020304" pitchFamily="18" charset="0"/>
              <a:buChar char="̶"/>
            </a:pPr>
            <a:r>
              <a:rPr lang="en-US" sz="2600" b="1" dirty="0"/>
              <a:t>A casualty with no vital signs has return of consciousness and/or radial pulse.</a:t>
            </a:r>
            <a:endParaRPr lang="en-US" sz="2600" dirty="0"/>
          </a:p>
          <a:p>
            <a:pPr>
              <a:lnSpc>
                <a:spcPct val="90000"/>
              </a:lnSpc>
            </a:pPr>
            <a:endParaRPr lang="en-US" sz="2800" b="1" dirty="0">
              <a:solidFill>
                <a:srgbClr val="FF0000"/>
              </a:solidFill>
            </a:endParaRPr>
          </a:p>
        </p:txBody>
      </p:sp>
    </p:spTree>
    <p:extLst>
      <p:ext uri="{BB962C8B-B14F-4D97-AF65-F5344CB8AC3E}">
        <p14:creationId xmlns:p14="http://schemas.microsoft.com/office/powerpoint/2010/main" val="1231686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066800" y="152400"/>
            <a:ext cx="7848600" cy="1143000"/>
          </a:xfrm>
        </p:spPr>
        <p:txBody>
          <a:bodyPr/>
          <a:lstStyle/>
          <a:p>
            <a:r>
              <a:rPr lang="en-US" sz="4400" b="1" dirty="0"/>
              <a:t>Unsuccessful Needle </a:t>
            </a:r>
            <a:br>
              <a:rPr lang="en-US" sz="4400" b="1" dirty="0"/>
            </a:br>
            <a:r>
              <a:rPr lang="en-US" sz="4400" b="1" dirty="0"/>
              <a:t>Decompression – Next Step</a:t>
            </a:r>
          </a:p>
        </p:txBody>
      </p:sp>
      <p:sp>
        <p:nvSpPr>
          <p:cNvPr id="1751043" name="Rectangle 3"/>
          <p:cNvSpPr>
            <a:spLocks noGrp="1" noChangeArrowheads="1"/>
          </p:cNvSpPr>
          <p:nvPr>
            <p:ph type="body" idx="4294967295"/>
          </p:nvPr>
        </p:nvSpPr>
        <p:spPr>
          <a:xfrm>
            <a:off x="228600" y="1828800"/>
            <a:ext cx="8610600" cy="4525962"/>
          </a:xfrm>
        </p:spPr>
        <p:txBody>
          <a:bodyPr/>
          <a:lstStyle/>
          <a:p>
            <a:pPr marL="0" indent="0">
              <a:buNone/>
            </a:pPr>
            <a:r>
              <a:rPr lang="en-US" sz="2800" b="1" dirty="0"/>
              <a:t>If the initial NDC fails to improve the casualty’s signs/symptoms from the suspected tension pneumothorax: </a:t>
            </a:r>
            <a:endParaRPr lang="en-US" sz="2800" dirty="0"/>
          </a:p>
          <a:p>
            <a:pPr marL="576263" indent="-225425">
              <a:buFont typeface="Times New Roman" panose="02020603050405020304" pitchFamily="18" charset="0"/>
              <a:buChar char="̶"/>
            </a:pPr>
            <a:r>
              <a:rPr lang="en-US" sz="2600" b="1" u="sng" dirty="0"/>
              <a:t>Perform a second NDC - on the same side of the chest - at whichever of the two recommended sites was </a:t>
            </a:r>
            <a:r>
              <a:rPr lang="en-US" sz="2600" b="1" u="sng" dirty="0">
                <a:solidFill>
                  <a:srgbClr val="FF0000"/>
                </a:solidFill>
              </a:rPr>
              <a:t>not</a:t>
            </a:r>
            <a:r>
              <a:rPr lang="en-US" sz="2600" b="1" u="sng" dirty="0"/>
              <a:t> previously used.</a:t>
            </a:r>
            <a:r>
              <a:rPr lang="en-US" sz="2600" b="1" dirty="0"/>
              <a:t> Use a new needle/catheter unit for the second attempt.</a:t>
            </a:r>
            <a:endParaRPr lang="en-US" sz="2600" dirty="0"/>
          </a:p>
          <a:p>
            <a:pPr marL="576263" indent="-225425">
              <a:buFont typeface="Times New Roman" panose="02020603050405020304" pitchFamily="18" charset="0"/>
              <a:buChar char="̶"/>
            </a:pPr>
            <a:r>
              <a:rPr lang="en-US" sz="2600" b="1" dirty="0"/>
              <a:t>Consider, based on the mechanism of injury and physical findings, whether decompression of the opposite side of the chest may be needed.</a:t>
            </a:r>
            <a:endParaRPr lang="en-US" sz="2600" dirty="0"/>
          </a:p>
        </p:txBody>
      </p:sp>
    </p:spTree>
    <p:extLst>
      <p:ext uri="{BB962C8B-B14F-4D97-AF65-F5344CB8AC3E}">
        <p14:creationId xmlns:p14="http://schemas.microsoft.com/office/powerpoint/2010/main" val="1231686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457200" y="1524000"/>
            <a:ext cx="8229600" cy="5105400"/>
          </a:xfrm>
        </p:spPr>
        <p:txBody>
          <a:bodyPr/>
          <a:lstStyle/>
          <a:p>
            <a:pPr marL="0" indent="0" algn="ctr" eaLnBrk="1" hangingPunct="1">
              <a:lnSpc>
                <a:spcPct val="90000"/>
              </a:lnSpc>
              <a:buNone/>
            </a:pPr>
            <a:r>
              <a:rPr lang="en-US" sz="3000" b="1" u="sng" dirty="0"/>
              <a:t>Enabling Learning Objectives</a:t>
            </a:r>
          </a:p>
          <a:p>
            <a:pPr marL="0" indent="0" algn="ctr" eaLnBrk="1" hangingPunct="1">
              <a:lnSpc>
                <a:spcPct val="90000"/>
              </a:lnSpc>
              <a:buNone/>
            </a:pPr>
            <a:endParaRPr lang="en-US" sz="1200" b="1" u="sng" dirty="0"/>
          </a:p>
          <a:p>
            <a:pPr marL="609600" indent="-609600" eaLnBrk="1" hangingPunct="1">
              <a:lnSpc>
                <a:spcPct val="90000"/>
              </a:lnSpc>
            </a:pPr>
            <a:r>
              <a:rPr lang="en-US" sz="2800" b="1" dirty="0"/>
              <a:t>Describe the strategy for treating tension pneumothorax when initial needle decompression (NDC) is unsuccessful.</a:t>
            </a:r>
          </a:p>
          <a:p>
            <a:pPr marL="609600" indent="-609600" eaLnBrk="1" hangingPunct="1">
              <a:lnSpc>
                <a:spcPct val="90000"/>
              </a:lnSpc>
            </a:pPr>
            <a:r>
              <a:rPr lang="en-US" sz="2800" b="1" dirty="0"/>
              <a:t>Describe the strategy for treating recurring tension pneumothorax after successful initial NDC.</a:t>
            </a:r>
          </a:p>
          <a:p>
            <a:pPr marL="609600" indent="-609600" eaLnBrk="1" hangingPunct="1">
              <a:lnSpc>
                <a:spcPct val="90000"/>
              </a:lnSpc>
            </a:pPr>
            <a:r>
              <a:rPr lang="en-US" sz="2800" b="1" dirty="0"/>
              <a:t>Demonstrate a needle chest decompression at the 5th intercostal space in the anterior axillary line.</a:t>
            </a:r>
          </a:p>
          <a:p>
            <a:pPr marL="609600" indent="-609600" eaLnBrk="1" hangingPunct="1">
              <a:lnSpc>
                <a:spcPct val="90000"/>
              </a:lnSpc>
            </a:pPr>
            <a:r>
              <a:rPr lang="en-US" sz="2800" b="1" dirty="0"/>
              <a:t>Demonstrate a needle chest decompression at the 2nd intercostal space in mid-clavicular line.</a:t>
            </a:r>
          </a:p>
        </p:txBody>
      </p:sp>
      <p:sp>
        <p:nvSpPr>
          <p:cNvPr id="6" name="Rectangle 2">
            <a:extLst>
              <a:ext uri="{FF2B5EF4-FFF2-40B4-BE49-F238E27FC236}">
                <a16:creationId xmlns:a16="http://schemas.microsoft.com/office/drawing/2014/main" id="{23A7A0DF-53CB-4064-816A-149CCED2DC11}"/>
              </a:ext>
            </a:extLst>
          </p:cNvPr>
          <p:cNvSpPr>
            <a:spLocks noGrp="1" noRot="1" noChangeArrowheads="1"/>
          </p:cNvSpPr>
          <p:nvPr>
            <p:ph type="title"/>
          </p:nvPr>
        </p:nvSpPr>
        <p:spPr>
          <a:xfrm>
            <a:off x="1524000" y="0"/>
            <a:ext cx="7391400" cy="1143000"/>
          </a:xfrm>
        </p:spPr>
        <p:txBody>
          <a:bodyPr/>
          <a:lstStyle/>
          <a:p>
            <a:pPr eaLnBrk="1" hangingPunct="1"/>
            <a:r>
              <a:rPr lang="en-US" sz="4400" dirty="0"/>
              <a:t>LEARNING OBJECTIVES</a:t>
            </a:r>
          </a:p>
        </p:txBody>
      </p:sp>
    </p:spTree>
    <p:extLst>
      <p:ext uri="{BB962C8B-B14F-4D97-AF65-F5344CB8AC3E}">
        <p14:creationId xmlns:p14="http://schemas.microsoft.com/office/powerpoint/2010/main" val="1172024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143000" y="76200"/>
            <a:ext cx="7848600" cy="1143000"/>
          </a:xfrm>
        </p:spPr>
        <p:txBody>
          <a:bodyPr/>
          <a:lstStyle/>
          <a:p>
            <a:r>
              <a:rPr lang="en-US" sz="4400" b="1" dirty="0"/>
              <a:t>Recurrent</a:t>
            </a:r>
            <a:br>
              <a:rPr lang="en-US" sz="4400" b="1" dirty="0"/>
            </a:br>
            <a:r>
              <a:rPr lang="en-US" sz="4400" b="1" dirty="0"/>
              <a:t>Tension Pneumothorax</a:t>
            </a:r>
          </a:p>
        </p:txBody>
      </p:sp>
      <p:sp>
        <p:nvSpPr>
          <p:cNvPr id="1751043" name="Rectangle 3"/>
          <p:cNvSpPr>
            <a:spLocks noGrp="1" noChangeArrowheads="1"/>
          </p:cNvSpPr>
          <p:nvPr>
            <p:ph type="body" idx="4294967295"/>
          </p:nvPr>
        </p:nvSpPr>
        <p:spPr>
          <a:xfrm>
            <a:off x="457200" y="2286000"/>
            <a:ext cx="8229600" cy="2959629"/>
          </a:xfrm>
        </p:spPr>
        <p:txBody>
          <a:bodyPr/>
          <a:lstStyle/>
          <a:p>
            <a:pPr marL="0" indent="0">
              <a:spcBef>
                <a:spcPts val="0"/>
              </a:spcBef>
              <a:spcAft>
                <a:spcPts val="600"/>
              </a:spcAft>
              <a:buNone/>
            </a:pPr>
            <a:r>
              <a:rPr lang="en-US" sz="2800" b="1" dirty="0"/>
              <a:t>If the initial NDC was successful, but symptoms later recur:</a:t>
            </a:r>
            <a:endParaRPr lang="en-US" sz="2800" dirty="0"/>
          </a:p>
          <a:p>
            <a:pPr marL="795338" indent="-173038">
              <a:spcBef>
                <a:spcPts val="0"/>
              </a:spcBef>
              <a:spcAft>
                <a:spcPts val="600"/>
              </a:spcAft>
              <a:buFont typeface="Times New Roman" panose="02020603050405020304" pitchFamily="18" charset="0"/>
              <a:buChar char="̶"/>
            </a:pPr>
            <a:r>
              <a:rPr lang="en-US" sz="2800" b="1" u="sng" dirty="0"/>
              <a:t>Perform another NDC at the same site that was used previously.</a:t>
            </a:r>
            <a:r>
              <a:rPr lang="en-US" sz="2800" b="1" dirty="0"/>
              <a:t>  Use a new needle/catheter unit for the repeat NDC.</a:t>
            </a:r>
          </a:p>
          <a:p>
            <a:pPr marL="795338" indent="-173038">
              <a:buFont typeface="Times New Roman" panose="02020603050405020304" pitchFamily="18" charset="0"/>
              <a:buChar char="̶"/>
            </a:pPr>
            <a:r>
              <a:rPr lang="en-US" sz="2800" b="1" dirty="0"/>
              <a:t>Continue to re-assess!</a:t>
            </a:r>
            <a:endParaRPr lang="en-US" sz="2800" dirty="0"/>
          </a:p>
        </p:txBody>
      </p:sp>
    </p:spTree>
    <p:extLst>
      <p:ext uri="{BB962C8B-B14F-4D97-AF65-F5344CB8AC3E}">
        <p14:creationId xmlns:p14="http://schemas.microsoft.com/office/powerpoint/2010/main" val="1231686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990600" y="228600"/>
            <a:ext cx="7848600" cy="1143000"/>
          </a:xfrm>
        </p:spPr>
        <p:txBody>
          <a:bodyPr/>
          <a:lstStyle/>
          <a:p>
            <a:r>
              <a:rPr lang="en-US" sz="4400" b="1" dirty="0"/>
              <a:t>If Two NDCs Fail to </a:t>
            </a:r>
            <a:br>
              <a:rPr lang="en-US" sz="4400" b="1" dirty="0"/>
            </a:br>
            <a:r>
              <a:rPr lang="en-US" sz="4400" b="1" dirty="0"/>
              <a:t>Produce Improvement</a:t>
            </a:r>
          </a:p>
        </p:txBody>
      </p:sp>
      <p:sp>
        <p:nvSpPr>
          <p:cNvPr id="1751043" name="Rectangle 3"/>
          <p:cNvSpPr>
            <a:spLocks noGrp="1" noChangeArrowheads="1"/>
          </p:cNvSpPr>
          <p:nvPr>
            <p:ph type="body" idx="4294967295"/>
          </p:nvPr>
        </p:nvSpPr>
        <p:spPr>
          <a:xfrm>
            <a:off x="647700" y="2971800"/>
            <a:ext cx="7848600" cy="1828800"/>
          </a:xfrm>
        </p:spPr>
        <p:txBody>
          <a:bodyPr/>
          <a:lstStyle/>
          <a:p>
            <a:pPr marL="0" indent="0">
              <a:buNone/>
            </a:pPr>
            <a:r>
              <a:rPr lang="en-US" b="1" dirty="0"/>
              <a:t>If the second NDC is also not successful:</a:t>
            </a:r>
            <a:endParaRPr lang="en-US" dirty="0"/>
          </a:p>
          <a:p>
            <a:pPr marL="863600" indent="-236538">
              <a:buFont typeface="Times New Roman" panose="02020603050405020304" pitchFamily="18" charset="0"/>
              <a:buChar char="̶"/>
            </a:pPr>
            <a:r>
              <a:rPr lang="en-US" b="1" dirty="0"/>
              <a:t>Continue to the Circulation section of the TCCC Guidelines.</a:t>
            </a:r>
            <a:endParaRPr lang="en-US" dirty="0"/>
          </a:p>
          <a:p>
            <a:pPr>
              <a:lnSpc>
                <a:spcPct val="90000"/>
              </a:lnSpc>
            </a:pPr>
            <a:endParaRPr lang="en-US" sz="2800" b="1" dirty="0">
              <a:solidFill>
                <a:srgbClr val="FF0000"/>
              </a:solidFill>
            </a:endParaRPr>
          </a:p>
        </p:txBody>
      </p:sp>
    </p:spTree>
    <p:extLst>
      <p:ext uri="{BB962C8B-B14F-4D97-AF65-F5344CB8AC3E}">
        <p14:creationId xmlns:p14="http://schemas.microsoft.com/office/powerpoint/2010/main" val="2411873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title"/>
          </p:nvPr>
        </p:nvSpPr>
        <p:spPr>
          <a:xfrm>
            <a:off x="2057400" y="76200"/>
            <a:ext cx="5029200" cy="1143000"/>
          </a:xfrm>
        </p:spPr>
        <p:txBody>
          <a:bodyPr/>
          <a:lstStyle/>
          <a:p>
            <a:pPr eaLnBrk="1" hangingPunct="1"/>
            <a:r>
              <a:rPr lang="en-US" sz="5400" b="1" dirty="0">
                <a:ea typeface="ＭＳ Ｐゴシック"/>
                <a:cs typeface="ＭＳ Ｐゴシック"/>
              </a:rPr>
              <a:t>Remember!!!</a:t>
            </a:r>
          </a:p>
        </p:txBody>
      </p:sp>
      <p:sp>
        <p:nvSpPr>
          <p:cNvPr id="66563" name="Rectangle 5"/>
          <p:cNvSpPr>
            <a:spLocks noGrp="1" noChangeArrowheads="1"/>
          </p:cNvSpPr>
          <p:nvPr>
            <p:ph idx="1"/>
          </p:nvPr>
        </p:nvSpPr>
        <p:spPr>
          <a:xfrm>
            <a:off x="228600" y="1447800"/>
            <a:ext cx="8839200" cy="4114800"/>
          </a:xfrm>
        </p:spPr>
        <p:txBody>
          <a:bodyPr/>
          <a:lstStyle/>
          <a:p>
            <a:pPr marL="166688" indent="-166688" eaLnBrk="1" hangingPunct="1">
              <a:buFont typeface="Arial" pitchFamily="34" charset="0"/>
              <a:buChar char="•"/>
              <a:defRPr/>
            </a:pPr>
            <a:r>
              <a:rPr lang="en-US" sz="4000" dirty="0">
                <a:ea typeface="ＭＳ Ｐゴシック" pitchFamily="34" charset="-128"/>
              </a:rPr>
              <a:t> </a:t>
            </a:r>
            <a:r>
              <a:rPr lang="en-US" sz="3000" b="1" dirty="0">
                <a:ea typeface="ＭＳ Ｐゴシック" pitchFamily="34" charset="-128"/>
              </a:rPr>
              <a:t>Tension pneumothorax is a common but</a:t>
            </a:r>
          </a:p>
          <a:p>
            <a:pPr marL="166688" indent="-166688" eaLnBrk="1" hangingPunct="1">
              <a:buNone/>
              <a:defRPr/>
            </a:pPr>
            <a:r>
              <a:rPr lang="en-US" sz="3000" b="1" dirty="0">
                <a:ea typeface="ＭＳ Ｐゴシック" pitchFamily="34" charset="-128"/>
              </a:rPr>
              <a:t>   easily treatable cause of preventable death </a:t>
            </a:r>
          </a:p>
          <a:p>
            <a:pPr marL="166688" indent="-166688" eaLnBrk="1" hangingPunct="1">
              <a:buNone/>
              <a:defRPr/>
            </a:pPr>
            <a:r>
              <a:rPr lang="en-US" sz="3000" b="1" dirty="0">
                <a:ea typeface="ＭＳ Ｐゴシック" pitchFamily="34" charset="-128"/>
              </a:rPr>
              <a:t>    on the battlefield.</a:t>
            </a:r>
          </a:p>
          <a:p>
            <a:pPr marL="0" indent="0" eaLnBrk="1" hangingPunct="1">
              <a:buFont typeface="Arial" pitchFamily="34" charset="0"/>
              <a:buChar char="•"/>
              <a:defRPr/>
            </a:pPr>
            <a:r>
              <a:rPr lang="en-US" sz="3000" b="1" dirty="0">
                <a:ea typeface="ＭＳ Ｐゴシック" pitchFamily="34" charset="-128"/>
              </a:rPr>
              <a:t> Diagnose and treat aggressively!</a:t>
            </a:r>
          </a:p>
        </p:txBody>
      </p:sp>
      <p:pic>
        <p:nvPicPr>
          <p:cNvPr id="135171" name="Picture 7" descr="TFC Title"/>
          <p:cNvPicPr>
            <a:picLocks noChangeAspect="1" noChangeArrowheads="1"/>
          </p:cNvPicPr>
          <p:nvPr/>
        </p:nvPicPr>
        <p:blipFill>
          <a:blip r:embed="rId3" cstate="print"/>
          <a:srcRect/>
          <a:stretch>
            <a:fillRect/>
          </a:stretch>
        </p:blipFill>
        <p:spPr bwMode="auto">
          <a:xfrm>
            <a:off x="2286000" y="4111625"/>
            <a:ext cx="4038600" cy="2670175"/>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13980352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9" name="Text Box 6"/>
          <p:cNvSpPr txBox="1">
            <a:spLocks noChangeArrowheads="1"/>
          </p:cNvSpPr>
          <p:nvPr/>
        </p:nvSpPr>
        <p:spPr bwMode="auto">
          <a:xfrm>
            <a:off x="912192" y="5921514"/>
            <a:ext cx="7317408" cy="707886"/>
          </a:xfrm>
          <a:prstGeom prst="rect">
            <a:avLst/>
          </a:prstGeom>
          <a:noFill/>
          <a:ln w="9525">
            <a:noFill/>
            <a:miter lim="800000"/>
            <a:headEnd/>
            <a:tailEnd/>
          </a:ln>
        </p:spPr>
        <p:txBody>
          <a:bodyPr wrap="square">
            <a:spAutoFit/>
          </a:bodyPr>
          <a:lstStyle/>
          <a:p>
            <a:r>
              <a:rPr lang="en-US" sz="4000" b="1" dirty="0"/>
              <a:t>Needle Decompression Practical</a:t>
            </a:r>
          </a:p>
        </p:txBody>
      </p:sp>
      <p:pic>
        <p:nvPicPr>
          <p:cNvPr id="5" name="Picture 4" descr="Tension Pneumothorax.jpg"/>
          <p:cNvPicPr>
            <a:picLocks noChangeAspect="1"/>
          </p:cNvPicPr>
          <p:nvPr/>
        </p:nvPicPr>
        <p:blipFill>
          <a:blip r:embed="rId3" cstate="print"/>
          <a:stretch>
            <a:fillRect/>
          </a:stretch>
        </p:blipFill>
        <p:spPr>
          <a:xfrm>
            <a:off x="990600" y="325156"/>
            <a:ext cx="7010400" cy="5389844"/>
          </a:xfrm>
          <a:prstGeom prst="rect">
            <a:avLst/>
          </a:prstGeom>
          <a:ln w="25400">
            <a:solidFill>
              <a:schemeClr val="tx1"/>
            </a:solidFill>
          </a:ln>
        </p:spPr>
      </p:pic>
    </p:spTree>
    <p:extLst>
      <p:ext uri="{BB962C8B-B14F-4D97-AF65-F5344CB8AC3E}">
        <p14:creationId xmlns:p14="http://schemas.microsoft.com/office/powerpoint/2010/main" val="1986796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4294967295"/>
          </p:nvPr>
        </p:nvSpPr>
        <p:spPr>
          <a:xfrm>
            <a:off x="152400" y="1752600"/>
            <a:ext cx="8686800" cy="5257800"/>
          </a:xfrm>
        </p:spPr>
        <p:txBody>
          <a:bodyPr/>
          <a:lstStyle/>
          <a:p>
            <a:pPr>
              <a:lnSpc>
                <a:spcPct val="90000"/>
              </a:lnSpc>
              <a:buFont typeface="Arial" charset="0"/>
              <a:buNone/>
            </a:pPr>
            <a:r>
              <a:rPr lang="en-US" altLang="en-US" sz="3600" b="1" dirty="0"/>
              <a:t>5. Respiration/Breathing</a:t>
            </a:r>
          </a:p>
          <a:p>
            <a:pPr marL="855663">
              <a:lnSpc>
                <a:spcPct val="90000"/>
              </a:lnSpc>
              <a:buFont typeface="Arial" charset="0"/>
              <a:buNone/>
            </a:pPr>
            <a:r>
              <a:rPr lang="en-US" altLang="en-US" sz="2800" b="1" dirty="0"/>
              <a:t>b. All open and/or sucking chest wounds should be treated by immediately applying a vented chest seal to cover the defect. If a vented chest seal is not available, use a non-vented chest seal. Monitor the casualty for the potential development of a subsequent tension pneumothorax. If the casualty develops increasing hypoxia, respiratory distress, or hypotension and a tension pneumothorax is suspected, treat by burping or removing the dressing or by needle decompression.</a:t>
            </a:r>
          </a:p>
        </p:txBody>
      </p:sp>
      <p:sp>
        <p:nvSpPr>
          <p:cNvPr id="5" name="Rectangle 2">
            <a:extLst>
              <a:ext uri="{FF2B5EF4-FFF2-40B4-BE49-F238E27FC236}">
                <a16:creationId xmlns:a16="http://schemas.microsoft.com/office/drawing/2014/main" id="{33211303-3A04-4BC8-B908-47BAD86F4362}"/>
              </a:ext>
            </a:extLst>
          </p:cNvPr>
          <p:cNvSpPr txBox="1">
            <a:spLocks noChangeArrowheads="1"/>
          </p:cNvSpPr>
          <p:nvPr/>
        </p:nvSpPr>
        <p:spPr bwMode="auto">
          <a:xfrm>
            <a:off x="1219200" y="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r>
              <a:rPr lang="en-US" sz="3600" dirty="0"/>
              <a:t>Tactical Field Care Guidelines</a:t>
            </a:r>
          </a:p>
        </p:txBody>
      </p:sp>
    </p:spTree>
    <p:extLst>
      <p:ext uri="{BB962C8B-B14F-4D97-AF65-F5344CB8AC3E}">
        <p14:creationId xmlns:p14="http://schemas.microsoft.com/office/powerpoint/2010/main" val="1436582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1295400" y="152400"/>
            <a:ext cx="7543800" cy="1143000"/>
          </a:xfrm>
        </p:spPr>
        <p:txBody>
          <a:bodyPr rtlCol="0">
            <a:noAutofit/>
          </a:bodyPr>
          <a:lstStyle/>
          <a:p>
            <a:pPr eaLnBrk="1" fontAlgn="auto" hangingPunct="1">
              <a:spcAft>
                <a:spcPts val="0"/>
              </a:spcAft>
              <a:defRPr/>
            </a:pPr>
            <a:r>
              <a:rPr lang="en-US" sz="4400" dirty="0">
                <a:ea typeface="ＭＳ Ｐゴシック"/>
                <a:cs typeface="ＭＳ Ｐゴシック"/>
              </a:rPr>
              <a:t>Sucking Chest Wound</a:t>
            </a:r>
            <a:br>
              <a:rPr lang="en-US" sz="4400" dirty="0">
                <a:ea typeface="ＭＳ Ｐゴシック"/>
                <a:cs typeface="ＭＳ Ｐゴシック"/>
              </a:rPr>
            </a:br>
            <a:r>
              <a:rPr lang="en-US" sz="4400" dirty="0">
                <a:ea typeface="ＭＳ Ｐゴシック"/>
                <a:cs typeface="ＭＳ Ｐゴシック"/>
              </a:rPr>
              <a:t>(Open Pneumothorax)</a:t>
            </a:r>
          </a:p>
        </p:txBody>
      </p:sp>
      <p:pic>
        <p:nvPicPr>
          <p:cNvPr id="139266" name="Picture 3"/>
          <p:cNvPicPr>
            <a:picLocks noChangeAspect="1" noChangeArrowheads="1"/>
          </p:cNvPicPr>
          <p:nvPr/>
        </p:nvPicPr>
        <p:blipFill>
          <a:blip r:embed="rId3" cstate="print"/>
          <a:srcRect/>
          <a:stretch>
            <a:fillRect/>
          </a:stretch>
        </p:blipFill>
        <p:spPr bwMode="auto">
          <a:xfrm>
            <a:off x="2286000" y="1752600"/>
            <a:ext cx="4343400" cy="3257550"/>
          </a:xfrm>
          <a:prstGeom prst="rect">
            <a:avLst/>
          </a:prstGeom>
          <a:noFill/>
          <a:ln w="25400">
            <a:solidFill>
              <a:schemeClr val="tx1"/>
            </a:solidFill>
            <a:miter lim="800000"/>
            <a:headEnd/>
            <a:tailEnd/>
          </a:ln>
        </p:spPr>
      </p:pic>
      <p:sp>
        <p:nvSpPr>
          <p:cNvPr id="139267" name="Text Box 4"/>
          <p:cNvSpPr txBox="1">
            <a:spLocks noChangeArrowheads="1"/>
          </p:cNvSpPr>
          <p:nvPr/>
        </p:nvSpPr>
        <p:spPr bwMode="auto">
          <a:xfrm>
            <a:off x="500833" y="5530850"/>
            <a:ext cx="8015336" cy="1077218"/>
          </a:xfrm>
          <a:prstGeom prst="rect">
            <a:avLst/>
          </a:prstGeom>
          <a:noFill/>
          <a:ln w="9525">
            <a:noFill/>
            <a:miter lim="800000"/>
            <a:headEnd/>
            <a:tailEnd/>
          </a:ln>
        </p:spPr>
        <p:txBody>
          <a:bodyPr wrap="none">
            <a:spAutoFit/>
          </a:bodyPr>
          <a:lstStyle/>
          <a:p>
            <a:pPr algn="ctr"/>
            <a:r>
              <a:rPr lang="en-US" sz="3200" b="1" dirty="0">
                <a:cs typeface="Times New Roman" pitchFamily="18" charset="0"/>
              </a:rPr>
              <a:t>It takes a hole in the chest the size of a nickel</a:t>
            </a:r>
          </a:p>
          <a:p>
            <a:pPr algn="ctr"/>
            <a:r>
              <a:rPr lang="en-US" sz="3200" b="1" dirty="0">
                <a:cs typeface="Times New Roman" pitchFamily="18" charset="0"/>
              </a:rPr>
              <a:t> or bigger for this to occur.</a:t>
            </a:r>
          </a:p>
        </p:txBody>
      </p:sp>
    </p:spTree>
    <p:extLst>
      <p:ext uri="{BB962C8B-B14F-4D97-AF65-F5344CB8AC3E}">
        <p14:creationId xmlns:p14="http://schemas.microsoft.com/office/powerpoint/2010/main" val="407420538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idx="4294967295"/>
          </p:nvPr>
        </p:nvSpPr>
        <p:spPr>
          <a:xfrm>
            <a:off x="1524000" y="0"/>
            <a:ext cx="6858000" cy="1143000"/>
          </a:xfrm>
        </p:spPr>
        <p:txBody>
          <a:bodyPr lIns="91432" tIns="45716" rIns="91432" bIns="45716"/>
          <a:lstStyle/>
          <a:p>
            <a:r>
              <a:rPr lang="en-US" altLang="en-US" sz="4400" dirty="0"/>
              <a:t>Open Pneumothorax</a:t>
            </a:r>
          </a:p>
        </p:txBody>
      </p:sp>
      <p:pic>
        <p:nvPicPr>
          <p:cNvPr id="141314" name="Picture 4" descr="Open Pneumothorax"/>
          <p:cNvPicPr>
            <a:picLocks noChangeAspect="1" noChangeArrowheads="1"/>
          </p:cNvPicPr>
          <p:nvPr/>
        </p:nvPicPr>
        <p:blipFill>
          <a:blip r:embed="rId3" cstate="print"/>
          <a:srcRect/>
          <a:stretch>
            <a:fillRect/>
          </a:stretch>
        </p:blipFill>
        <p:spPr bwMode="auto">
          <a:xfrm>
            <a:off x="1447800" y="1468438"/>
            <a:ext cx="6705600" cy="5084762"/>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4025293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idx="4294967295"/>
          </p:nvPr>
        </p:nvSpPr>
        <p:spPr>
          <a:xfrm>
            <a:off x="1295400" y="228600"/>
            <a:ext cx="6858000" cy="1143000"/>
          </a:xfrm>
        </p:spPr>
        <p:txBody>
          <a:bodyPr/>
          <a:lstStyle/>
          <a:p>
            <a:r>
              <a:rPr lang="en-US" altLang="en-US" sz="4400" dirty="0"/>
              <a:t>Management of Open Pneumothorax </a:t>
            </a:r>
          </a:p>
        </p:txBody>
      </p:sp>
      <p:sp>
        <p:nvSpPr>
          <p:cNvPr id="142338" name="Rectangle 3"/>
          <p:cNvSpPr>
            <a:spLocks noGrp="1" noChangeArrowheads="1"/>
          </p:cNvSpPr>
          <p:nvPr>
            <p:ph type="body" idx="4294967295"/>
          </p:nvPr>
        </p:nvSpPr>
        <p:spPr>
          <a:xfrm>
            <a:off x="304800" y="1828800"/>
            <a:ext cx="8229600" cy="5257800"/>
          </a:xfrm>
        </p:spPr>
        <p:txBody>
          <a:bodyPr/>
          <a:lstStyle/>
          <a:p>
            <a:r>
              <a:rPr lang="en-US" altLang="en-US" sz="2800" b="1" dirty="0"/>
              <a:t>Input from the USCENTCOM/JTS assessment of prehospital trauma care in Afghanistan questioned the use of unvented chest seals in the treatment of open pneumothorax.</a:t>
            </a:r>
          </a:p>
          <a:p>
            <a:r>
              <a:rPr lang="en-US" altLang="en-US" sz="2800" b="1" dirty="0"/>
              <a:t>New animal research from both USAISR and Naval Medical Center Portsmouth has shown that vented chest seals work reliably to prevent a tension pneumothorax in the presence of an open pneumothorax and an ongoing air leak from the lung, but non-vented chest seals do not.</a:t>
            </a:r>
          </a:p>
        </p:txBody>
      </p:sp>
    </p:spTree>
    <p:extLst>
      <p:ext uri="{BB962C8B-B14F-4D97-AF65-F5344CB8AC3E}">
        <p14:creationId xmlns:p14="http://schemas.microsoft.com/office/powerpoint/2010/main" val="2263272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1752600" y="0"/>
            <a:ext cx="6477000" cy="1143000"/>
          </a:xfrm>
        </p:spPr>
        <p:txBody>
          <a:bodyPr/>
          <a:lstStyle/>
          <a:p>
            <a:pPr eaLnBrk="1" hangingPunct="1"/>
            <a:r>
              <a:rPr lang="en-US" sz="4400" dirty="0">
                <a:ea typeface="ＭＳ Ｐゴシック"/>
                <a:cs typeface="ＭＳ Ｐゴシック"/>
              </a:rPr>
              <a:t>Sucking Chest Wound</a:t>
            </a:r>
          </a:p>
        </p:txBody>
      </p:sp>
      <p:sp>
        <p:nvSpPr>
          <p:cNvPr id="143362" name="Rectangle 3"/>
          <p:cNvSpPr>
            <a:spLocks noGrp="1" noChangeArrowheads="1"/>
          </p:cNvSpPr>
          <p:nvPr>
            <p:ph idx="1"/>
          </p:nvPr>
        </p:nvSpPr>
        <p:spPr>
          <a:xfrm>
            <a:off x="381000" y="1905000"/>
            <a:ext cx="7772400" cy="4114800"/>
          </a:xfrm>
        </p:spPr>
        <p:txBody>
          <a:bodyPr/>
          <a:lstStyle/>
          <a:p>
            <a:pPr eaLnBrk="1" hangingPunct="1">
              <a:lnSpc>
                <a:spcPct val="90000"/>
              </a:lnSpc>
            </a:pPr>
            <a:r>
              <a:rPr lang="en-US" sz="3000" b="1" dirty="0">
                <a:ea typeface="ＭＳ Ｐゴシック"/>
                <a:cs typeface="ＭＳ Ｐゴシック"/>
              </a:rPr>
              <a:t>May result from large defects in the chest wall and may interfere with ventilation</a:t>
            </a:r>
          </a:p>
          <a:p>
            <a:pPr eaLnBrk="1" hangingPunct="1">
              <a:lnSpc>
                <a:spcPct val="90000"/>
              </a:lnSpc>
            </a:pPr>
            <a:r>
              <a:rPr lang="en-US" sz="3000" b="1" dirty="0">
                <a:solidFill>
                  <a:srgbClr val="FF0000"/>
                </a:solidFill>
                <a:ea typeface="ＭＳ Ｐゴシック"/>
                <a:cs typeface="ＭＳ Ｐゴシック"/>
              </a:rPr>
              <a:t>Treat it by applying a vented occlusive dressing completely over the defect at the end of one of the casualty’s exhalations.</a:t>
            </a:r>
          </a:p>
          <a:p>
            <a:pPr eaLnBrk="1" hangingPunct="1">
              <a:lnSpc>
                <a:spcPct val="90000"/>
              </a:lnSpc>
            </a:pPr>
            <a:r>
              <a:rPr lang="en-US" sz="3000" b="1" dirty="0">
                <a:ea typeface="ＭＳ Ｐゴシック"/>
                <a:cs typeface="ＭＳ Ｐゴシック"/>
              </a:rPr>
              <a:t>Monitor for possible development of subsequent tension pneumothorax.</a:t>
            </a:r>
          </a:p>
          <a:p>
            <a:pPr eaLnBrk="1" hangingPunct="1">
              <a:lnSpc>
                <a:spcPct val="90000"/>
              </a:lnSpc>
            </a:pPr>
            <a:r>
              <a:rPr lang="en-US" sz="3000" b="1" dirty="0">
                <a:ea typeface="ＭＳ Ｐゴシック"/>
                <a:cs typeface="ＭＳ Ｐゴシック"/>
              </a:rPr>
              <a:t>Allow the casualty to adopt the sitting position if breathing is more comfortable.</a:t>
            </a:r>
          </a:p>
          <a:p>
            <a:pPr lvl="1" eaLnBrk="1" hangingPunct="1">
              <a:lnSpc>
                <a:spcPct val="90000"/>
              </a:lnSpc>
            </a:pPr>
            <a:endParaRPr lang="en-US" sz="2600" dirty="0">
              <a:ea typeface="ＭＳ Ｐゴシック"/>
              <a:cs typeface="ＭＳ Ｐゴシック"/>
            </a:endParaRPr>
          </a:p>
        </p:txBody>
      </p:sp>
    </p:spTree>
    <p:extLst>
      <p:ext uri="{BB962C8B-B14F-4D97-AF65-F5344CB8AC3E}">
        <p14:creationId xmlns:p14="http://schemas.microsoft.com/office/powerpoint/2010/main" val="259019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1219200" y="76200"/>
            <a:ext cx="7543800" cy="1143000"/>
          </a:xfrm>
        </p:spPr>
        <p:txBody>
          <a:bodyPr/>
          <a:lstStyle/>
          <a:p>
            <a:pPr eaLnBrk="1" hangingPunct="1"/>
            <a:r>
              <a:rPr lang="en-US" sz="4400" dirty="0">
                <a:ea typeface="ＭＳ Ｐゴシック"/>
                <a:cs typeface="ＭＳ Ｐゴシック"/>
              </a:rPr>
              <a:t>Sucking Chest Wound</a:t>
            </a:r>
            <a:br>
              <a:rPr lang="en-US" sz="4400" dirty="0">
                <a:ea typeface="ＭＳ Ｐゴシック"/>
                <a:cs typeface="ＭＳ Ｐゴシック"/>
              </a:rPr>
            </a:br>
            <a:r>
              <a:rPr lang="en-US" sz="4400" dirty="0">
                <a:ea typeface="ＭＳ Ｐゴシック"/>
                <a:cs typeface="ＭＳ Ｐゴシック"/>
              </a:rPr>
              <a:t>(Treated)</a:t>
            </a:r>
          </a:p>
        </p:txBody>
      </p:sp>
      <p:pic>
        <p:nvPicPr>
          <p:cNvPr id="145410" name="Picture 3"/>
          <p:cNvPicPr>
            <a:picLocks noChangeAspect="1" noChangeArrowheads="1"/>
          </p:cNvPicPr>
          <p:nvPr/>
        </p:nvPicPr>
        <p:blipFill>
          <a:blip r:embed="rId3" cstate="print"/>
          <a:srcRect/>
          <a:stretch>
            <a:fillRect/>
          </a:stretch>
        </p:blipFill>
        <p:spPr bwMode="auto">
          <a:xfrm>
            <a:off x="2743200" y="1524000"/>
            <a:ext cx="3886200" cy="2914650"/>
          </a:xfrm>
          <a:prstGeom prst="rect">
            <a:avLst/>
          </a:prstGeom>
          <a:noFill/>
          <a:ln w="9525">
            <a:noFill/>
            <a:miter lim="800000"/>
            <a:headEnd/>
            <a:tailEnd/>
          </a:ln>
        </p:spPr>
      </p:pic>
      <p:sp>
        <p:nvSpPr>
          <p:cNvPr id="145411" name="Text Box 4"/>
          <p:cNvSpPr txBox="1">
            <a:spLocks noChangeArrowheads="1"/>
          </p:cNvSpPr>
          <p:nvPr/>
        </p:nvSpPr>
        <p:spPr bwMode="auto">
          <a:xfrm>
            <a:off x="381000" y="4606925"/>
            <a:ext cx="8610600" cy="2098675"/>
          </a:xfrm>
          <a:prstGeom prst="rect">
            <a:avLst/>
          </a:prstGeom>
          <a:noFill/>
          <a:ln w="9525">
            <a:noFill/>
            <a:miter lim="800000"/>
            <a:headEnd/>
            <a:tailEnd/>
          </a:ln>
        </p:spPr>
        <p:txBody>
          <a:bodyPr>
            <a:spAutoFit/>
          </a:bodyPr>
          <a:lstStyle/>
          <a:p>
            <a:pPr marL="342900" indent="-342900">
              <a:lnSpc>
                <a:spcPct val="90000"/>
              </a:lnSpc>
              <a:buSzPct val="50000"/>
              <a:buFont typeface="Wingdings" pitchFamily="2" charset="2"/>
              <a:buNone/>
            </a:pPr>
            <a:r>
              <a:rPr lang="en-US" b="1" dirty="0">
                <a:solidFill>
                  <a:srgbClr val="FF0000"/>
                </a:solidFill>
              </a:rPr>
              <a:t>Key Point: If signs of a tension pneumothorax develop</a:t>
            </a:r>
          </a:p>
          <a:p>
            <a:pPr marL="342900" indent="-342900">
              <a:lnSpc>
                <a:spcPct val="90000"/>
              </a:lnSpc>
              <a:buSzPct val="50000"/>
              <a:buFont typeface="Wingdings" pitchFamily="2" charset="2"/>
              <a:buNone/>
            </a:pPr>
            <a:r>
              <a:rPr lang="en-US" b="1" dirty="0">
                <a:solidFill>
                  <a:srgbClr val="FF0000"/>
                </a:solidFill>
              </a:rPr>
              <a:t>– lift one edge of the seal and allow the tension</a:t>
            </a:r>
          </a:p>
          <a:p>
            <a:pPr marL="342900" indent="-342900">
              <a:lnSpc>
                <a:spcPct val="90000"/>
              </a:lnSpc>
              <a:buSzPct val="50000"/>
              <a:buFont typeface="Wingdings" pitchFamily="2" charset="2"/>
              <a:buNone/>
            </a:pPr>
            <a:r>
              <a:rPr lang="en-US" b="1" dirty="0">
                <a:solidFill>
                  <a:srgbClr val="FF0000"/>
                </a:solidFill>
              </a:rPr>
              <a:t>pneumothorax to decompress (“burping” the seal).</a:t>
            </a:r>
          </a:p>
          <a:p>
            <a:pPr marL="342900" indent="-342900"/>
            <a:r>
              <a:rPr lang="en-US" b="1" dirty="0">
                <a:solidFill>
                  <a:srgbClr val="FF0000"/>
                </a:solidFill>
              </a:rPr>
              <a:t>Alternatively, remove the seal for a few seconds to </a:t>
            </a:r>
          </a:p>
          <a:p>
            <a:pPr marL="342900" indent="-342900"/>
            <a:r>
              <a:rPr lang="en-US" b="1" dirty="0">
                <a:solidFill>
                  <a:srgbClr val="FF0000"/>
                </a:solidFill>
              </a:rPr>
              <a:t>accomplish the decompression, then re-apply.</a:t>
            </a:r>
          </a:p>
        </p:txBody>
      </p:sp>
    </p:spTree>
    <p:extLst>
      <p:ext uri="{BB962C8B-B14F-4D97-AF65-F5344CB8AC3E}">
        <p14:creationId xmlns:p14="http://schemas.microsoft.com/office/powerpoint/2010/main" val="35786747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304800" y="1828800"/>
            <a:ext cx="8229600" cy="4495800"/>
          </a:xfrm>
        </p:spPr>
        <p:txBody>
          <a:bodyPr/>
          <a:lstStyle/>
          <a:p>
            <a:pPr marL="0" indent="0" algn="ctr" eaLnBrk="1" hangingPunct="1">
              <a:lnSpc>
                <a:spcPct val="90000"/>
              </a:lnSpc>
              <a:buNone/>
            </a:pPr>
            <a:r>
              <a:rPr lang="en-US" sz="3000" b="1" u="sng" dirty="0"/>
              <a:t>Enabling Learning Objectives</a:t>
            </a:r>
          </a:p>
          <a:p>
            <a:pPr marL="0" indent="0" algn="ctr" eaLnBrk="1" hangingPunct="1">
              <a:lnSpc>
                <a:spcPct val="90000"/>
              </a:lnSpc>
              <a:buNone/>
            </a:pPr>
            <a:endParaRPr lang="en-US" sz="1200" b="1" u="sng" dirty="0"/>
          </a:p>
          <a:p>
            <a:pPr marL="609600" indent="-609600" eaLnBrk="1" hangingPunct="1">
              <a:lnSpc>
                <a:spcPct val="90000"/>
              </a:lnSpc>
            </a:pPr>
            <a:r>
              <a:rPr lang="en-US" sz="2800" b="1" dirty="0"/>
              <a:t>Identify the signs, symptoms and initial treatment of open pneumothorax (sucking chest wound) in TCCC.</a:t>
            </a:r>
          </a:p>
          <a:p>
            <a:pPr marL="609600" indent="-609600" eaLnBrk="1" hangingPunct="1">
              <a:lnSpc>
                <a:spcPct val="90000"/>
              </a:lnSpc>
            </a:pPr>
            <a:r>
              <a:rPr lang="en-US" sz="2800" b="1" dirty="0"/>
              <a:t>Identify the importance and implications of vented and non-vented chest seals.</a:t>
            </a:r>
          </a:p>
          <a:p>
            <a:pPr marL="609600" indent="-609600" eaLnBrk="1" hangingPunct="1">
              <a:lnSpc>
                <a:spcPct val="90000"/>
              </a:lnSpc>
            </a:pPr>
            <a:r>
              <a:rPr lang="en-US" sz="2800" b="1" dirty="0"/>
              <a:t>Identify the importance of pulse oximetry monitoring in chest trauma management in tactical field care and important aspects of interpreting pulse oximetry readings.</a:t>
            </a:r>
          </a:p>
        </p:txBody>
      </p:sp>
      <p:sp>
        <p:nvSpPr>
          <p:cNvPr id="6" name="Rectangle 2">
            <a:extLst>
              <a:ext uri="{FF2B5EF4-FFF2-40B4-BE49-F238E27FC236}">
                <a16:creationId xmlns:a16="http://schemas.microsoft.com/office/drawing/2014/main" id="{9DFFCC8B-CBC3-4F2E-A0C8-B2BD83B4968E}"/>
              </a:ext>
            </a:extLst>
          </p:cNvPr>
          <p:cNvSpPr>
            <a:spLocks noGrp="1" noRot="1" noChangeArrowheads="1"/>
          </p:cNvSpPr>
          <p:nvPr>
            <p:ph type="title"/>
          </p:nvPr>
        </p:nvSpPr>
        <p:spPr>
          <a:xfrm>
            <a:off x="1600200" y="76200"/>
            <a:ext cx="7086600" cy="1143000"/>
          </a:xfrm>
        </p:spPr>
        <p:txBody>
          <a:bodyPr/>
          <a:lstStyle/>
          <a:p>
            <a:pPr eaLnBrk="1" hangingPunct="1"/>
            <a:r>
              <a:rPr lang="en-US" sz="4400" dirty="0"/>
              <a:t>LEARNING OBJECTIVES</a:t>
            </a:r>
          </a:p>
        </p:txBody>
      </p:sp>
    </p:spTree>
    <p:extLst>
      <p:ext uri="{BB962C8B-B14F-4D97-AF65-F5344CB8AC3E}">
        <p14:creationId xmlns:p14="http://schemas.microsoft.com/office/powerpoint/2010/main" val="1803455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Grp="1" noChangeArrowheads="1"/>
          </p:cNvSpPr>
          <p:nvPr>
            <p:ph type="title"/>
          </p:nvPr>
        </p:nvSpPr>
        <p:spPr>
          <a:xfrm>
            <a:off x="1295400" y="304800"/>
            <a:ext cx="7543800" cy="1143000"/>
          </a:xfrm>
        </p:spPr>
        <p:txBody>
          <a:bodyPr/>
          <a:lstStyle/>
          <a:p>
            <a:pPr eaLnBrk="1" hangingPunct="1"/>
            <a:r>
              <a:rPr lang="en-US" dirty="0">
                <a:ea typeface="ＭＳ Ｐゴシック"/>
                <a:cs typeface="ＭＳ Ｐゴシック"/>
              </a:rPr>
              <a:t>Video: Sucking Chest Wound</a:t>
            </a:r>
            <a:br>
              <a:rPr lang="en-US" dirty="0">
                <a:ea typeface="ＭＳ Ｐゴシック"/>
                <a:cs typeface="ＭＳ Ｐゴシック"/>
              </a:rPr>
            </a:br>
            <a:endParaRPr lang="en-US" dirty="0">
              <a:ea typeface="ＭＳ Ｐゴシック"/>
              <a:cs typeface="ＭＳ Ｐゴシック"/>
            </a:endParaRPr>
          </a:p>
        </p:txBody>
      </p:sp>
      <p:pic>
        <p:nvPicPr>
          <p:cNvPr id="6" name="3 TFC 1d  Video 2 - Sucking Chest Wound.mpg">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1524000" y="1576388"/>
            <a:ext cx="6096000" cy="4572000"/>
          </a:xfrm>
          <a:prstGeom prst="rect">
            <a:avLst/>
          </a:prstGeom>
          <a:ln w="25400">
            <a:solidFill>
              <a:schemeClr val="tx1"/>
            </a:solidFill>
          </a:ln>
        </p:spPr>
      </p:pic>
    </p:spTree>
    <p:extLst>
      <p:ext uri="{BB962C8B-B14F-4D97-AF65-F5344CB8AC3E}">
        <p14:creationId xmlns:p14="http://schemas.microsoft.com/office/powerpoint/2010/main" val="2982900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Grp="1" noChangeArrowheads="1"/>
          </p:cNvSpPr>
          <p:nvPr>
            <p:ph type="title"/>
          </p:nvPr>
        </p:nvSpPr>
        <p:spPr>
          <a:xfrm>
            <a:off x="1143000" y="228600"/>
            <a:ext cx="7772400" cy="1143000"/>
          </a:xfrm>
        </p:spPr>
        <p:txBody>
          <a:bodyPr rtlCol="0">
            <a:normAutofit fontScale="90000"/>
          </a:bodyPr>
          <a:lstStyle/>
          <a:p>
            <a:pPr eaLnBrk="1" fontAlgn="auto" hangingPunct="1">
              <a:spcAft>
                <a:spcPts val="0"/>
              </a:spcAft>
              <a:defRPr/>
            </a:pPr>
            <a:r>
              <a:rPr lang="en-US" sz="4800" dirty="0">
                <a:ea typeface="ＭＳ Ｐゴシック"/>
                <a:cs typeface="ＭＳ Ｐゴシック"/>
              </a:rPr>
              <a:t>Video: Sucking Chest Wound</a:t>
            </a:r>
            <a:br>
              <a:rPr lang="en-US" sz="4800" dirty="0">
                <a:ea typeface="ＭＳ Ｐゴシック"/>
                <a:cs typeface="ＭＳ Ｐゴシック"/>
              </a:rPr>
            </a:br>
            <a:r>
              <a:rPr lang="en-US" sz="4800" dirty="0">
                <a:ea typeface="ＭＳ Ｐゴシック"/>
                <a:cs typeface="ＭＳ Ｐゴシック"/>
              </a:rPr>
              <a:t>(Treated)</a:t>
            </a:r>
          </a:p>
        </p:txBody>
      </p:sp>
      <p:pic>
        <p:nvPicPr>
          <p:cNvPr id="6" name="3 TFC 1d  Video 3 - Sucking Chest Wound - Treated.mpg">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1390651" y="1576388"/>
            <a:ext cx="6229349" cy="4672012"/>
          </a:xfrm>
          <a:prstGeom prst="rect">
            <a:avLst/>
          </a:prstGeom>
          <a:ln w="25400">
            <a:solidFill>
              <a:schemeClr val="tx1"/>
            </a:solidFill>
          </a:ln>
        </p:spPr>
      </p:pic>
    </p:spTree>
    <p:extLst>
      <p:ext uri="{BB962C8B-B14F-4D97-AF65-F5344CB8AC3E}">
        <p14:creationId xmlns:p14="http://schemas.microsoft.com/office/powerpoint/2010/main" val="2188054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Grp="1" noChangeArrowheads="1"/>
          </p:cNvSpPr>
          <p:nvPr>
            <p:ph type="title"/>
          </p:nvPr>
        </p:nvSpPr>
        <p:spPr>
          <a:xfrm>
            <a:off x="1524000" y="0"/>
            <a:ext cx="6934200" cy="1323320"/>
          </a:xfrm>
        </p:spPr>
        <p:txBody>
          <a:bodyPr rtlCol="0">
            <a:noAutofit/>
          </a:bodyPr>
          <a:lstStyle/>
          <a:p>
            <a:pPr eaLnBrk="1" fontAlgn="auto" hangingPunct="1">
              <a:spcAft>
                <a:spcPts val="0"/>
              </a:spcAft>
              <a:defRPr/>
            </a:pPr>
            <a:r>
              <a:rPr lang="en-US" dirty="0">
                <a:ea typeface="ＭＳ Ｐゴシック"/>
                <a:cs typeface="ＭＳ Ｐゴシック"/>
              </a:rPr>
              <a:t>Sucking Chest Wound</a:t>
            </a:r>
            <a:br>
              <a:rPr lang="en-US" dirty="0">
                <a:ea typeface="ＭＳ Ｐゴシック"/>
                <a:cs typeface="ＭＳ Ｐゴシック"/>
              </a:rPr>
            </a:br>
            <a:r>
              <a:rPr lang="en-US" dirty="0">
                <a:ea typeface="ＭＳ Ｐゴシック"/>
                <a:cs typeface="ＭＳ Ｐゴシック"/>
              </a:rPr>
              <a:t>Treatment Video</a:t>
            </a:r>
          </a:p>
        </p:txBody>
      </p:sp>
      <p:sp>
        <p:nvSpPr>
          <p:cNvPr id="8" name="TextBox 7"/>
          <p:cNvSpPr txBox="1"/>
          <p:nvPr/>
        </p:nvSpPr>
        <p:spPr>
          <a:xfrm>
            <a:off x="388835" y="6106180"/>
            <a:ext cx="8526565" cy="523220"/>
          </a:xfrm>
          <a:prstGeom prst="rect">
            <a:avLst/>
          </a:prstGeom>
          <a:noFill/>
        </p:spPr>
        <p:txBody>
          <a:bodyPr wrap="none" rtlCol="0">
            <a:spAutoFit/>
          </a:bodyPr>
          <a:lstStyle/>
          <a:p>
            <a:r>
              <a:rPr lang="en-US" b="1" i="1" dirty="0"/>
              <a:t>* Note: The vented chest seal IS the occlusive dressing.</a:t>
            </a:r>
          </a:p>
        </p:txBody>
      </p:sp>
      <p:pic>
        <p:nvPicPr>
          <p:cNvPr id="4" name="3 TFC 1d  Video 4 - DM - Vented Chest Seal">
            <a:hlinkClick r:id="" action="ppaction://media"/>
            <a:extLst>
              <a:ext uri="{FF2B5EF4-FFF2-40B4-BE49-F238E27FC236}">
                <a16:creationId xmlns:a16="http://schemas.microsoft.com/office/drawing/2014/main" id="{56E15161-DAC7-4A66-B410-98F1EDAC45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0717" y="1828800"/>
            <a:ext cx="7162800" cy="4029075"/>
          </a:xfrm>
          <a:prstGeom prst="rect">
            <a:avLst/>
          </a:prstGeom>
        </p:spPr>
      </p:pic>
    </p:spTree>
    <p:extLst>
      <p:ext uri="{BB962C8B-B14F-4D97-AF65-F5344CB8AC3E}">
        <p14:creationId xmlns:p14="http://schemas.microsoft.com/office/powerpoint/2010/main" val="2188054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L 141114 10 SFG Trng.jpg"/>
          <p:cNvPicPr>
            <a:picLocks noChangeAspect="1"/>
          </p:cNvPicPr>
          <p:nvPr/>
        </p:nvPicPr>
        <p:blipFill>
          <a:blip r:embed="rId3" cstate="print"/>
          <a:srcRect l="5841" r="6550"/>
          <a:stretch>
            <a:fillRect/>
          </a:stretch>
        </p:blipFill>
        <p:spPr>
          <a:xfrm>
            <a:off x="1" y="1"/>
            <a:ext cx="9144000" cy="6858000"/>
          </a:xfrm>
          <a:prstGeom prst="rect">
            <a:avLst/>
          </a:prstGeom>
        </p:spPr>
      </p:pic>
      <p:sp>
        <p:nvSpPr>
          <p:cNvPr id="131074" name="Rectangle 2"/>
          <p:cNvSpPr>
            <a:spLocks noGrp="1" noChangeArrowheads="1"/>
          </p:cNvSpPr>
          <p:nvPr>
            <p:ph type="title"/>
          </p:nvPr>
        </p:nvSpPr>
        <p:spPr>
          <a:xfrm>
            <a:off x="2438400" y="5334000"/>
            <a:ext cx="4191000" cy="1143000"/>
          </a:xfrm>
        </p:spPr>
        <p:txBody>
          <a:bodyPr rtlCol="0">
            <a:noAutofit/>
          </a:bodyPr>
          <a:lstStyle/>
          <a:p>
            <a:pPr eaLnBrk="1" fontAlgn="auto" hangingPunct="1">
              <a:spcAft>
                <a:spcPts val="0"/>
              </a:spcAft>
              <a:defRPr/>
            </a:pPr>
            <a:r>
              <a:rPr lang="en-US" sz="6000" dirty="0">
                <a:solidFill>
                  <a:schemeClr val="bg1"/>
                </a:solidFill>
                <a:ea typeface="ＭＳ Ｐゴシック"/>
                <a:cs typeface="ＭＳ Ｐゴシック"/>
              </a:rPr>
              <a:t>Questions?</a:t>
            </a:r>
          </a:p>
        </p:txBody>
      </p:sp>
    </p:spTree>
    <p:extLst>
      <p:ext uri="{BB962C8B-B14F-4D97-AF65-F5344CB8AC3E}">
        <p14:creationId xmlns:p14="http://schemas.microsoft.com/office/powerpoint/2010/main" val="132847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95400" y="0"/>
            <a:ext cx="7848600" cy="1143000"/>
          </a:xfrm>
        </p:spPr>
        <p:txBody>
          <a:bodyPr/>
          <a:lstStyle/>
          <a:p>
            <a:r>
              <a:rPr lang="en-US" sz="3600" b="1" dirty="0"/>
              <a:t>Tactical Field Care Guidelines</a:t>
            </a:r>
          </a:p>
        </p:txBody>
      </p:sp>
      <p:sp>
        <p:nvSpPr>
          <p:cNvPr id="1751043" name="Rectangle 3"/>
          <p:cNvSpPr>
            <a:spLocks noGrp="1" noChangeArrowheads="1"/>
          </p:cNvSpPr>
          <p:nvPr>
            <p:ph type="body" idx="4294967295"/>
          </p:nvPr>
        </p:nvSpPr>
        <p:spPr>
          <a:xfrm>
            <a:off x="228600" y="1447800"/>
            <a:ext cx="8686800" cy="5111262"/>
          </a:xfrm>
        </p:spPr>
        <p:txBody>
          <a:bodyPr/>
          <a:lstStyle/>
          <a:p>
            <a:pPr marL="0" indent="0">
              <a:buNone/>
            </a:pPr>
            <a:r>
              <a:rPr lang="en-US" sz="2800" b="1" dirty="0"/>
              <a:t>5. Respiration/Breathing</a:t>
            </a:r>
            <a:endParaRPr lang="en-US" sz="2800" dirty="0"/>
          </a:p>
          <a:p>
            <a:pPr marL="228600" indent="0">
              <a:buNone/>
            </a:pPr>
            <a:r>
              <a:rPr lang="en-US" sz="2400" b="1" dirty="0">
                <a:solidFill>
                  <a:srgbClr val="FF0000"/>
                </a:solidFill>
              </a:rPr>
              <a:t> a. Assess for tension pneumothorax and treat as necessary</a:t>
            </a:r>
            <a:endParaRPr lang="en-US" sz="2400" dirty="0">
              <a:solidFill>
                <a:srgbClr val="FF0000"/>
              </a:solidFill>
            </a:endParaRPr>
          </a:p>
          <a:p>
            <a:pPr marL="973138" indent="-398463">
              <a:buNone/>
            </a:pPr>
            <a:r>
              <a:rPr lang="en-US" sz="2400" b="1" dirty="0">
                <a:solidFill>
                  <a:srgbClr val="FF0000"/>
                </a:solidFill>
              </a:rPr>
              <a:t> </a:t>
            </a:r>
            <a:r>
              <a:rPr lang="en-US" sz="2200" b="1" dirty="0">
                <a:solidFill>
                  <a:srgbClr val="FF0000"/>
                </a:solidFill>
              </a:rPr>
              <a:t>1. Suspect a tension pneumothorax and treat when a casualty has significant torso trauma or primary blast injury and one or more of the following: </a:t>
            </a:r>
            <a:endParaRPr lang="en-US" sz="2200" dirty="0">
              <a:solidFill>
                <a:srgbClr val="FF0000"/>
              </a:solidFill>
            </a:endParaRPr>
          </a:p>
          <a:p>
            <a:pPr marL="1312863" indent="-176213">
              <a:buNone/>
            </a:pPr>
            <a:r>
              <a:rPr lang="en-US" sz="1800" b="1" dirty="0">
                <a:solidFill>
                  <a:srgbClr val="FF0000"/>
                </a:solidFill>
              </a:rPr>
              <a:t>- Severe or progressive respiratory distress</a:t>
            </a:r>
            <a:endParaRPr lang="en-US" sz="1800" dirty="0">
              <a:solidFill>
                <a:srgbClr val="FF0000"/>
              </a:solidFill>
            </a:endParaRPr>
          </a:p>
          <a:p>
            <a:pPr marL="1312863" indent="-176213">
              <a:buNone/>
            </a:pPr>
            <a:r>
              <a:rPr lang="en-US" sz="1800" b="1" dirty="0">
                <a:solidFill>
                  <a:srgbClr val="FF0000"/>
                </a:solidFill>
              </a:rPr>
              <a:t>- Severe or progressive tachypnea</a:t>
            </a:r>
            <a:endParaRPr lang="en-US" sz="1800" dirty="0">
              <a:solidFill>
                <a:srgbClr val="FF0000"/>
              </a:solidFill>
            </a:endParaRPr>
          </a:p>
          <a:p>
            <a:pPr marL="1312863" indent="-176213">
              <a:buNone/>
            </a:pPr>
            <a:r>
              <a:rPr lang="en-US" sz="1800" b="1" dirty="0">
                <a:solidFill>
                  <a:srgbClr val="FF0000"/>
                </a:solidFill>
              </a:rPr>
              <a:t>- Absent or markedly decreased breath sounds on one side of the chest</a:t>
            </a:r>
            <a:endParaRPr lang="en-US" sz="1800" dirty="0">
              <a:solidFill>
                <a:srgbClr val="FF0000"/>
              </a:solidFill>
            </a:endParaRPr>
          </a:p>
          <a:p>
            <a:pPr marL="1312863" indent="-176213">
              <a:buNone/>
            </a:pPr>
            <a:r>
              <a:rPr lang="en-US" sz="1800" b="1" dirty="0">
                <a:solidFill>
                  <a:srgbClr val="FF0000"/>
                </a:solidFill>
              </a:rPr>
              <a:t>- Hemoglobin oxygen saturation &lt; 90% on pulse oximetry</a:t>
            </a:r>
            <a:endParaRPr lang="en-US" sz="1800" dirty="0">
              <a:solidFill>
                <a:srgbClr val="FF0000"/>
              </a:solidFill>
            </a:endParaRPr>
          </a:p>
          <a:p>
            <a:pPr marL="1312863" indent="-176213">
              <a:buFontTx/>
              <a:buChar char="-"/>
            </a:pPr>
            <a:r>
              <a:rPr lang="en-US" sz="1800" b="1" dirty="0">
                <a:solidFill>
                  <a:srgbClr val="FF0000"/>
                </a:solidFill>
              </a:rPr>
              <a:t>Shock</a:t>
            </a:r>
            <a:endParaRPr lang="en-US" sz="1800" dirty="0">
              <a:solidFill>
                <a:srgbClr val="FF0000"/>
              </a:solidFill>
            </a:endParaRPr>
          </a:p>
          <a:p>
            <a:pPr marL="1312863" indent="-176213">
              <a:buFontTx/>
              <a:buChar char="-"/>
            </a:pPr>
            <a:r>
              <a:rPr lang="en-US" sz="1800" b="1" dirty="0">
                <a:solidFill>
                  <a:srgbClr val="FF0000"/>
                </a:solidFill>
              </a:rPr>
              <a:t>Traumatic cardiac arrest without obviously fatal wounds</a:t>
            </a:r>
            <a:endParaRPr lang="en-US" sz="1800" dirty="0">
              <a:solidFill>
                <a:srgbClr val="FF0000"/>
              </a:solidFill>
            </a:endParaRPr>
          </a:p>
          <a:p>
            <a:pPr marL="176213" indent="-176213">
              <a:buNone/>
            </a:pPr>
            <a:r>
              <a:rPr lang="en-US" sz="1800" b="1" dirty="0">
                <a:solidFill>
                  <a:srgbClr val="FF0000"/>
                </a:solidFill>
              </a:rPr>
              <a:t>* Note: If not treated promptly, tension pneumothorax may progress from respiratory distress to shock and traumatic cardiac arrest. </a:t>
            </a:r>
            <a:endParaRPr lang="en-US" sz="1800" dirty="0">
              <a:solidFill>
                <a:srgbClr val="FF0000"/>
              </a:solidFill>
            </a:endParaRPr>
          </a:p>
          <a:p>
            <a:pPr marL="0" indent="0">
              <a:lnSpc>
                <a:spcPct val="90000"/>
              </a:lnSpc>
              <a:buNone/>
            </a:pPr>
            <a:endParaRPr lang="en-US" sz="1000" dirty="0"/>
          </a:p>
          <a:p>
            <a:pPr marL="0" indent="0">
              <a:lnSpc>
                <a:spcPct val="90000"/>
              </a:lnSpc>
              <a:buNone/>
            </a:pPr>
            <a:r>
              <a:rPr lang="en-US" sz="2000" b="1" dirty="0"/>
              <a:t>* New Text in </a:t>
            </a:r>
            <a:r>
              <a:rPr lang="en-US" sz="2000" b="1" dirty="0">
                <a:solidFill>
                  <a:srgbClr val="FF0000"/>
                </a:solidFill>
              </a:rPr>
              <a:t>red</a:t>
            </a:r>
            <a:endParaRPr lang="en-US" sz="2000" dirty="0">
              <a:solidFill>
                <a:srgbClr val="FF0000"/>
              </a:solidFill>
            </a:endParaRPr>
          </a:p>
          <a:p>
            <a:pPr>
              <a:lnSpc>
                <a:spcPct val="90000"/>
              </a:lnSpc>
            </a:pPr>
            <a:endParaRPr lang="en-US" sz="2800" b="1" dirty="0">
              <a:solidFill>
                <a:srgbClr val="FF0000"/>
              </a:solidFill>
            </a:endParaRPr>
          </a:p>
        </p:txBody>
      </p:sp>
    </p:spTree>
    <p:extLst>
      <p:ext uri="{BB962C8B-B14F-4D97-AF65-F5344CB8AC3E}">
        <p14:creationId xmlns:p14="http://schemas.microsoft.com/office/powerpoint/2010/main" val="1016951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0"/>
            <a:ext cx="7924800" cy="1143000"/>
          </a:xfrm>
        </p:spPr>
        <p:txBody>
          <a:bodyPr/>
          <a:lstStyle/>
          <a:p>
            <a:r>
              <a:rPr lang="en-US" sz="3600" b="1" dirty="0"/>
              <a:t>Tactical Field Care Guidelines</a:t>
            </a:r>
          </a:p>
        </p:txBody>
      </p:sp>
      <p:sp>
        <p:nvSpPr>
          <p:cNvPr id="1751043" name="Rectangle 3"/>
          <p:cNvSpPr>
            <a:spLocks noGrp="1" noChangeArrowheads="1"/>
          </p:cNvSpPr>
          <p:nvPr>
            <p:ph type="body" idx="4294967295"/>
          </p:nvPr>
        </p:nvSpPr>
        <p:spPr>
          <a:xfrm>
            <a:off x="361950" y="2286000"/>
            <a:ext cx="8420100" cy="3886200"/>
          </a:xfrm>
        </p:spPr>
        <p:txBody>
          <a:bodyPr/>
          <a:lstStyle/>
          <a:p>
            <a:pPr marL="0" indent="0">
              <a:spcBef>
                <a:spcPts val="0"/>
              </a:spcBef>
              <a:spcAft>
                <a:spcPts val="600"/>
              </a:spcAft>
              <a:buNone/>
            </a:pPr>
            <a:r>
              <a:rPr lang="en-US" sz="2800" b="1" dirty="0"/>
              <a:t>5. Respiration/Breathing </a:t>
            </a:r>
            <a:endParaRPr lang="en-US" sz="2800" dirty="0"/>
          </a:p>
          <a:p>
            <a:pPr marL="633413" indent="-404813">
              <a:spcBef>
                <a:spcPts val="0"/>
              </a:spcBef>
              <a:spcAft>
                <a:spcPts val="600"/>
              </a:spcAft>
              <a:buNone/>
            </a:pPr>
            <a:r>
              <a:rPr lang="en-US" sz="2400" b="1" dirty="0">
                <a:solidFill>
                  <a:srgbClr val="FF0000"/>
                </a:solidFill>
              </a:rPr>
              <a:t> a. Assess for tension pneumothorax and treat as necessary</a:t>
            </a:r>
            <a:endParaRPr lang="en-US" sz="2400" dirty="0">
              <a:solidFill>
                <a:srgbClr val="FF0000"/>
              </a:solidFill>
            </a:endParaRPr>
          </a:p>
          <a:p>
            <a:pPr marL="633413" indent="0">
              <a:spcBef>
                <a:spcPts val="0"/>
              </a:spcBef>
              <a:spcAft>
                <a:spcPts val="600"/>
              </a:spcAft>
              <a:buNone/>
            </a:pPr>
            <a:r>
              <a:rPr lang="en-US" sz="2200" b="1" dirty="0">
                <a:solidFill>
                  <a:srgbClr val="FF0000"/>
                </a:solidFill>
              </a:rPr>
              <a:t>2. Initial treatment of suspected tension pneumothorax:</a:t>
            </a:r>
            <a:endParaRPr lang="en-US" sz="2200" dirty="0">
              <a:solidFill>
                <a:srgbClr val="FF0000"/>
              </a:solidFill>
            </a:endParaRPr>
          </a:p>
          <a:p>
            <a:pPr marL="1090613" indent="-176213">
              <a:buNone/>
            </a:pPr>
            <a:r>
              <a:rPr lang="en-US" sz="2000" b="1" dirty="0">
                <a:solidFill>
                  <a:srgbClr val="FF0000"/>
                </a:solidFill>
              </a:rPr>
              <a:t>- If the casualty has a chest seal in place, burp or remove the chest seal.</a:t>
            </a:r>
            <a:endParaRPr lang="en-US" sz="2000" dirty="0">
              <a:solidFill>
                <a:srgbClr val="FF0000"/>
              </a:solidFill>
            </a:endParaRPr>
          </a:p>
          <a:p>
            <a:pPr marL="1090613" indent="-176213">
              <a:buNone/>
            </a:pPr>
            <a:r>
              <a:rPr lang="en-US" sz="2000" b="1" dirty="0">
                <a:solidFill>
                  <a:srgbClr val="FF0000"/>
                </a:solidFill>
              </a:rPr>
              <a:t>- Establish pulse oximetry monitoring.</a:t>
            </a:r>
            <a:endParaRPr lang="en-US" sz="2000" dirty="0">
              <a:solidFill>
                <a:srgbClr val="FF0000"/>
              </a:solidFill>
            </a:endParaRPr>
          </a:p>
          <a:p>
            <a:pPr marL="1090613" indent="-176213">
              <a:buNone/>
            </a:pPr>
            <a:r>
              <a:rPr lang="en-US" sz="2000" b="1" dirty="0">
                <a:solidFill>
                  <a:srgbClr val="FF0000"/>
                </a:solidFill>
              </a:rPr>
              <a:t>- Place the casualty in the supine or recovery position unless he or she is conscious and needs to sit up to help keep the airway clear as a result of maxillofacial trauma.</a:t>
            </a:r>
            <a:endParaRPr lang="en-US" sz="2000" dirty="0">
              <a:solidFill>
                <a:srgbClr val="FF0000"/>
              </a:solidFill>
            </a:endParaRPr>
          </a:p>
        </p:txBody>
      </p:sp>
    </p:spTree>
    <p:extLst>
      <p:ext uri="{BB962C8B-B14F-4D97-AF65-F5344CB8AC3E}">
        <p14:creationId xmlns:p14="http://schemas.microsoft.com/office/powerpoint/2010/main" val="123168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A72D-D5E9-45B5-8E28-18D5EB3B896F}"/>
              </a:ext>
            </a:extLst>
          </p:cNvPr>
          <p:cNvSpPr>
            <a:spLocks noGrp="1"/>
          </p:cNvSpPr>
          <p:nvPr>
            <p:ph type="title"/>
          </p:nvPr>
        </p:nvSpPr>
        <p:spPr/>
        <p:txBody>
          <a:bodyPr/>
          <a:lstStyle/>
          <a:p>
            <a:r>
              <a:rPr lang="en-US" dirty="0"/>
              <a:t>Tactical Field Care Guidelines</a:t>
            </a:r>
          </a:p>
        </p:txBody>
      </p:sp>
      <p:sp>
        <p:nvSpPr>
          <p:cNvPr id="3" name="Content Placeholder 2">
            <a:extLst>
              <a:ext uri="{FF2B5EF4-FFF2-40B4-BE49-F238E27FC236}">
                <a16:creationId xmlns:a16="http://schemas.microsoft.com/office/drawing/2014/main" id="{AEE27143-868B-446D-80AB-36E3D2322559}"/>
              </a:ext>
            </a:extLst>
          </p:cNvPr>
          <p:cNvSpPr>
            <a:spLocks noGrp="1"/>
          </p:cNvSpPr>
          <p:nvPr>
            <p:ph idx="1"/>
          </p:nvPr>
        </p:nvSpPr>
        <p:spPr>
          <a:xfrm>
            <a:off x="457200" y="1981200"/>
            <a:ext cx="8229600" cy="4038600"/>
          </a:xfrm>
        </p:spPr>
        <p:txBody>
          <a:bodyPr/>
          <a:lstStyle/>
          <a:p>
            <a:pPr marL="0" indent="0">
              <a:spcBef>
                <a:spcPts val="0"/>
              </a:spcBef>
              <a:spcAft>
                <a:spcPts val="600"/>
              </a:spcAft>
              <a:buNone/>
            </a:pPr>
            <a:r>
              <a:rPr lang="en-US" sz="2800" b="1" dirty="0"/>
              <a:t>5. Respiration/Breathing</a:t>
            </a:r>
            <a:endParaRPr lang="en-US" sz="2800" dirty="0"/>
          </a:p>
          <a:p>
            <a:pPr marL="633413" indent="-404813">
              <a:spcBef>
                <a:spcPts val="0"/>
              </a:spcBef>
              <a:spcAft>
                <a:spcPts val="600"/>
              </a:spcAft>
              <a:buNone/>
            </a:pPr>
            <a:r>
              <a:rPr lang="en-US" sz="2400" b="1" dirty="0">
                <a:solidFill>
                  <a:srgbClr val="FF0000"/>
                </a:solidFill>
              </a:rPr>
              <a:t> a. Assess for tension pneumothorax and treat as necessary </a:t>
            </a:r>
            <a:endParaRPr lang="en-US" sz="2400" dirty="0">
              <a:solidFill>
                <a:srgbClr val="FF0000"/>
              </a:solidFill>
            </a:endParaRPr>
          </a:p>
          <a:p>
            <a:pPr marL="633413" indent="0">
              <a:spcBef>
                <a:spcPts val="0"/>
              </a:spcBef>
              <a:spcAft>
                <a:spcPts val="600"/>
              </a:spcAft>
              <a:buNone/>
            </a:pPr>
            <a:r>
              <a:rPr lang="en-US" sz="2200" b="1" dirty="0">
                <a:solidFill>
                  <a:srgbClr val="FF0000"/>
                </a:solidFill>
              </a:rPr>
              <a:t>2. Initial treatment of suspected tension pneumothorax: (cont)</a:t>
            </a:r>
            <a:endParaRPr lang="en-US" sz="2200" dirty="0">
              <a:solidFill>
                <a:srgbClr val="FF0000"/>
              </a:solidFill>
            </a:endParaRPr>
          </a:p>
          <a:p>
            <a:pPr marL="1038225" indent="-176213">
              <a:buNone/>
            </a:pPr>
            <a:r>
              <a:rPr lang="en-US" sz="2000" b="1" dirty="0">
                <a:solidFill>
                  <a:srgbClr val="FF0000"/>
                </a:solidFill>
              </a:rPr>
              <a:t>- </a:t>
            </a:r>
            <a:r>
              <a:rPr lang="en-US" sz="2000" b="1" dirty="0"/>
              <a:t>Decompress the chest on the side of the injury with a 14-gauge</a:t>
            </a:r>
            <a:r>
              <a:rPr lang="en-US" sz="2000" b="1" dirty="0">
                <a:solidFill>
                  <a:srgbClr val="FF0000"/>
                </a:solidFill>
              </a:rPr>
              <a:t> or a 10-gauge, </a:t>
            </a:r>
            <a:r>
              <a:rPr lang="en-US" sz="2000" b="1" dirty="0"/>
              <a:t>3.25-inch needle/catheter unit</a:t>
            </a:r>
            <a:r>
              <a:rPr lang="en-US" sz="2000" b="1" dirty="0">
                <a:solidFill>
                  <a:srgbClr val="FF0000"/>
                </a:solidFill>
              </a:rPr>
              <a:t>.</a:t>
            </a:r>
          </a:p>
          <a:p>
            <a:pPr marL="1031875" indent="-171450">
              <a:buFontTx/>
              <a:buChar char="-"/>
            </a:pPr>
            <a:r>
              <a:rPr lang="en-US" sz="2000" b="1" dirty="0">
                <a:solidFill>
                  <a:srgbClr val="FF0000"/>
                </a:solidFill>
              </a:rPr>
              <a:t>If a casualty has significant torso trauma or primary blast injury and is in traumatic cardiac arrest (no pulse, no respirations, no response to painful stimuli, no other signs of life), decompress both sides of the chest before discontinuing treatment.</a:t>
            </a:r>
            <a:endParaRPr lang="en-US" sz="1800" dirty="0">
              <a:solidFill>
                <a:srgbClr val="FF0000"/>
              </a:solidFill>
            </a:endParaRPr>
          </a:p>
          <a:p>
            <a:pPr marL="0" indent="0">
              <a:buNone/>
            </a:pPr>
            <a:endParaRPr lang="en-US" sz="2200" dirty="0"/>
          </a:p>
        </p:txBody>
      </p:sp>
    </p:spTree>
    <p:extLst>
      <p:ext uri="{BB962C8B-B14F-4D97-AF65-F5344CB8AC3E}">
        <p14:creationId xmlns:p14="http://schemas.microsoft.com/office/powerpoint/2010/main" val="2502909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idx="4294967295"/>
          </p:nvPr>
        </p:nvSpPr>
        <p:spPr>
          <a:xfrm>
            <a:off x="1219200" y="0"/>
            <a:ext cx="7848600" cy="1143000"/>
          </a:xfrm>
        </p:spPr>
        <p:txBody>
          <a:bodyPr/>
          <a:lstStyle/>
          <a:p>
            <a:r>
              <a:rPr lang="en-US" b="1" dirty="0"/>
              <a:t>Tactical Field Care Guidelines</a:t>
            </a:r>
          </a:p>
        </p:txBody>
      </p:sp>
      <p:sp>
        <p:nvSpPr>
          <p:cNvPr id="1751043" name="Rectangle 3"/>
          <p:cNvSpPr>
            <a:spLocks noGrp="1" noChangeArrowheads="1"/>
          </p:cNvSpPr>
          <p:nvPr>
            <p:ph type="body" idx="4294967295"/>
          </p:nvPr>
        </p:nvSpPr>
        <p:spPr>
          <a:xfrm>
            <a:off x="419100" y="1524000"/>
            <a:ext cx="8305800" cy="5105400"/>
          </a:xfrm>
        </p:spPr>
        <p:txBody>
          <a:bodyPr/>
          <a:lstStyle/>
          <a:p>
            <a:pPr marL="0" indent="0">
              <a:spcBef>
                <a:spcPts val="0"/>
              </a:spcBef>
              <a:spcAft>
                <a:spcPts val="600"/>
              </a:spcAft>
              <a:buNone/>
            </a:pPr>
            <a:r>
              <a:rPr lang="en-US" sz="2800" b="1" dirty="0"/>
              <a:t>5. Respiration/Breathing</a:t>
            </a:r>
            <a:endParaRPr lang="en-US" sz="2800" dirty="0"/>
          </a:p>
          <a:p>
            <a:pPr marL="633413" indent="-293688">
              <a:spcBef>
                <a:spcPts val="0"/>
              </a:spcBef>
              <a:spcAft>
                <a:spcPts val="600"/>
              </a:spcAft>
              <a:buNone/>
            </a:pPr>
            <a:r>
              <a:rPr lang="en-US" sz="2400" b="1" dirty="0">
                <a:solidFill>
                  <a:srgbClr val="FF0000"/>
                </a:solidFill>
              </a:rPr>
              <a:t>a. Assess for tension pneumothorax and treat as necessary</a:t>
            </a:r>
            <a:endParaRPr lang="en-US" sz="2400" dirty="0">
              <a:solidFill>
                <a:srgbClr val="FF0000"/>
              </a:solidFill>
            </a:endParaRPr>
          </a:p>
          <a:p>
            <a:pPr marL="633413" indent="0">
              <a:spcBef>
                <a:spcPts val="0"/>
              </a:spcBef>
              <a:spcAft>
                <a:spcPts val="600"/>
              </a:spcAft>
              <a:buNone/>
            </a:pPr>
            <a:r>
              <a:rPr lang="en-US" sz="2200" b="1" dirty="0">
                <a:solidFill>
                  <a:srgbClr val="FF0000"/>
                </a:solidFill>
              </a:rPr>
              <a:t>2. Initial treatment of suspected tension pneumothorax: (cont)</a:t>
            </a:r>
            <a:endParaRPr lang="en-US" sz="2200" dirty="0">
              <a:solidFill>
                <a:srgbClr val="FF0000"/>
              </a:solidFill>
            </a:endParaRPr>
          </a:p>
          <a:p>
            <a:pPr marL="0" indent="0">
              <a:buNone/>
            </a:pPr>
            <a:r>
              <a:rPr lang="en-US" sz="2000" b="1" dirty="0">
                <a:solidFill>
                  <a:srgbClr val="FF0000"/>
                </a:solidFill>
              </a:rPr>
              <a:t>Notes:</a:t>
            </a:r>
          </a:p>
          <a:p>
            <a:pPr marL="0" indent="339725">
              <a:buNone/>
            </a:pPr>
            <a:r>
              <a:rPr lang="en-US" sz="2000" b="1" dirty="0">
                <a:solidFill>
                  <a:srgbClr val="FF0000"/>
                </a:solidFill>
              </a:rPr>
              <a:t>* Either the 5</a:t>
            </a:r>
            <a:r>
              <a:rPr lang="en-US" sz="2000" b="1" baseline="30000" dirty="0">
                <a:solidFill>
                  <a:srgbClr val="FF0000"/>
                </a:solidFill>
              </a:rPr>
              <a:t>th</a:t>
            </a:r>
            <a:r>
              <a:rPr lang="en-US" sz="2000" b="1" dirty="0">
                <a:solidFill>
                  <a:srgbClr val="FF0000"/>
                </a:solidFill>
              </a:rPr>
              <a:t> intercostal space (ICS) in the anterior axillary line (AAL) or the 2</a:t>
            </a:r>
            <a:r>
              <a:rPr lang="en-US" sz="2000" b="1" baseline="30000" dirty="0">
                <a:solidFill>
                  <a:srgbClr val="FF0000"/>
                </a:solidFill>
              </a:rPr>
              <a:t>nd</a:t>
            </a:r>
            <a:r>
              <a:rPr lang="en-US" sz="2000" b="1" dirty="0">
                <a:solidFill>
                  <a:srgbClr val="FF0000"/>
                </a:solidFill>
              </a:rPr>
              <a:t> ICS in the mid-clavicular line (MCL) may be used for needle decompression (NDC.) </a:t>
            </a:r>
            <a:r>
              <a:rPr lang="en-US" sz="2000" b="1" dirty="0"/>
              <a:t> If the anterior (MCL) site is used,</a:t>
            </a:r>
            <a:r>
              <a:rPr lang="en-US" sz="2000" b="1" dirty="0">
                <a:solidFill>
                  <a:srgbClr val="FF0000"/>
                </a:solidFill>
              </a:rPr>
              <a:t> </a:t>
            </a:r>
            <a:r>
              <a:rPr lang="en-US" sz="2000" b="1" dirty="0"/>
              <a:t>do not insert the needle medial to the nipple line.</a:t>
            </a:r>
            <a:endParaRPr lang="en-US" sz="2000" dirty="0"/>
          </a:p>
          <a:p>
            <a:pPr marL="0" indent="339725">
              <a:buNone/>
            </a:pPr>
            <a:r>
              <a:rPr lang="en-US" sz="2000" b="1" dirty="0">
                <a:solidFill>
                  <a:srgbClr val="FF0000"/>
                </a:solidFill>
              </a:rPr>
              <a:t>* The needle/catheter unit should be inserted at an angle perpendicular to the chest wall and just over the top of the lower rib at the insertion site. Insert the needle/catheter unit all the way to the hub and hold it in place for 5-10 seconds to allow decompression to occur.</a:t>
            </a:r>
            <a:endParaRPr lang="en-US" sz="2000" dirty="0">
              <a:solidFill>
                <a:srgbClr val="FF0000"/>
              </a:solidFill>
            </a:endParaRPr>
          </a:p>
          <a:p>
            <a:pPr marL="0" indent="339725">
              <a:buNone/>
            </a:pPr>
            <a:r>
              <a:rPr lang="en-US" sz="2000" b="1" dirty="0">
                <a:solidFill>
                  <a:srgbClr val="FF0000"/>
                </a:solidFill>
              </a:rPr>
              <a:t>* After the NDC has been performed, remove the needle and leave the catheter in place.</a:t>
            </a:r>
            <a:endParaRPr lang="en-US" sz="2000" dirty="0">
              <a:solidFill>
                <a:srgbClr val="FF0000"/>
              </a:solidFill>
            </a:endParaRPr>
          </a:p>
        </p:txBody>
      </p:sp>
    </p:spTree>
    <p:extLst>
      <p:ext uri="{BB962C8B-B14F-4D97-AF65-F5344CB8AC3E}">
        <p14:creationId xmlns:p14="http://schemas.microsoft.com/office/powerpoint/2010/main" val="1231686833"/>
      </p:ext>
    </p:extLst>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3782</Words>
  <Application>Microsoft Office PowerPoint</Application>
  <PresentationFormat>On-screen Show (4:3)</PresentationFormat>
  <Paragraphs>443</Paragraphs>
  <Slides>53</Slides>
  <Notes>53</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ＭＳ Ｐゴシック</vt:lpstr>
      <vt:lpstr>Arial</vt:lpstr>
      <vt:lpstr>Times New Roman</vt:lpstr>
      <vt:lpstr>Wingdings</vt:lpstr>
      <vt:lpstr>TCCC</vt:lpstr>
      <vt:lpstr>Tactical Combat Casualty Care for Medical Personnel  August 2018  (Based on TCCC-MP Guidelines 180801)</vt:lpstr>
      <vt:lpstr>PowerPoint Presentation</vt:lpstr>
      <vt:lpstr>LEARNING OBJECTIVES</vt:lpstr>
      <vt:lpstr>LEARNING OBJECTIVES</vt:lpstr>
      <vt:lpstr>LEARNING OBJECTIVES</vt:lpstr>
      <vt:lpstr>Tactical Field Care Guidelines</vt:lpstr>
      <vt:lpstr>Tactical Field Care Guidelines</vt:lpstr>
      <vt:lpstr>Tactical Field Care Guidelines</vt:lpstr>
      <vt:lpstr>Tactical Field Care Guidelines</vt:lpstr>
      <vt:lpstr>PowerPoint Presentation</vt:lpstr>
      <vt:lpstr>PowerPoint Presentation</vt:lpstr>
      <vt:lpstr>PowerPoint Presentation</vt:lpstr>
      <vt:lpstr>Tension Pneumothorax</vt:lpstr>
      <vt:lpstr>Pneumothorax</vt:lpstr>
      <vt:lpstr>Tension Pneumothorax</vt:lpstr>
      <vt:lpstr>When Should You Suspect a Tension Pneumothorax?</vt:lpstr>
      <vt:lpstr>Pulse Oximetry Monitoring</vt:lpstr>
      <vt:lpstr>Pulse Oximetry Monitoring</vt:lpstr>
      <vt:lpstr>Pulse Oximetry Monitoring</vt:lpstr>
      <vt:lpstr>Tension Pneumothorax</vt:lpstr>
      <vt:lpstr>Management of Suspected Tension Pneumothorax </vt:lpstr>
      <vt:lpstr>Tension Pneumothorax</vt:lpstr>
      <vt:lpstr>Needle Decompression Works</vt:lpstr>
      <vt:lpstr>Tension Pneumothorax</vt:lpstr>
      <vt:lpstr>Needle Decompression</vt:lpstr>
      <vt:lpstr>Lateral Site for Needle Decompression - Males</vt:lpstr>
      <vt:lpstr>Lateral Site for Needle Decompression - Females</vt:lpstr>
      <vt:lpstr>Lateral Site for Needle Decompression</vt:lpstr>
      <vt:lpstr>Lateral Site for Needle Decompression</vt:lpstr>
      <vt:lpstr>Picture of general location for needle insertion</vt:lpstr>
      <vt:lpstr>Anterior Site for Needle Decompression</vt:lpstr>
      <vt:lpstr>Anterior Site for Needle Decompression</vt:lpstr>
      <vt:lpstr>PowerPoint Presentation</vt:lpstr>
      <vt:lpstr>PowerPoint Presentation</vt:lpstr>
      <vt:lpstr>PowerPoint Presentation</vt:lpstr>
      <vt:lpstr>NDC Technique</vt:lpstr>
      <vt:lpstr>Enter Just Over the Top of the Rib Below</vt:lpstr>
      <vt:lpstr>Successful Needle  Decompression</vt:lpstr>
      <vt:lpstr>Unsuccessful Needle  Decompression – Next Step</vt:lpstr>
      <vt:lpstr>Recurrent Tension Pneumothorax</vt:lpstr>
      <vt:lpstr>If Two NDCs Fail to  Produce Improvement</vt:lpstr>
      <vt:lpstr>Remember!!!</vt:lpstr>
      <vt:lpstr>PowerPoint Presentation</vt:lpstr>
      <vt:lpstr>PowerPoint Presentation</vt:lpstr>
      <vt:lpstr>Sucking Chest Wound (Open Pneumothorax)</vt:lpstr>
      <vt:lpstr>Open Pneumothorax</vt:lpstr>
      <vt:lpstr>Management of Open Pneumothorax </vt:lpstr>
      <vt:lpstr>Sucking Chest Wound</vt:lpstr>
      <vt:lpstr>Sucking Chest Wound (Treated)</vt:lpstr>
      <vt:lpstr>Video: Sucking Chest Wound </vt:lpstr>
      <vt:lpstr>Video: Sucking Chest Wound (Treated)</vt:lpstr>
      <vt:lpstr>Sucking Chest Wound Treatment Video</vt:lpstr>
      <vt:lpstr>Questions?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Tactical Field Care</dc:title>
  <dc:subject>Tactical Field Care</dc:subject>
  <dc:creator/>
  <cp:lastModifiedBy/>
  <cp:revision>418</cp:revision>
  <dcterms:created xsi:type="dcterms:W3CDTF">2010-03-28T18:26:33Z</dcterms:created>
  <dcterms:modified xsi:type="dcterms:W3CDTF">2018-07-30T21:22:59Z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5939812</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NXTAG2">
    <vt:lpwstr>00080014600000000000010242200207f6000400038000</vt:lpwstr>
  </property>
</Properties>
</file>