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3" r:id="rId1"/>
  </p:sldMasterIdLst>
  <p:notesMasterIdLst>
    <p:notesMasterId r:id="rId37"/>
  </p:notesMasterIdLst>
  <p:handoutMasterIdLst>
    <p:handoutMasterId r:id="rId38"/>
  </p:handoutMasterIdLst>
  <p:sldIdLst>
    <p:sldId id="1245" r:id="rId2"/>
    <p:sldId id="1260" r:id="rId3"/>
    <p:sldId id="1258" r:id="rId4"/>
    <p:sldId id="1259" r:id="rId5"/>
    <p:sldId id="1204" r:id="rId6"/>
    <p:sldId id="1244" r:id="rId7"/>
    <p:sldId id="1205" r:id="rId8"/>
    <p:sldId id="1206" r:id="rId9"/>
    <p:sldId id="1208" r:id="rId10"/>
    <p:sldId id="1209" r:id="rId11"/>
    <p:sldId id="1210" r:id="rId12"/>
    <p:sldId id="1211" r:id="rId13"/>
    <p:sldId id="1246" r:id="rId14"/>
    <p:sldId id="1247" r:id="rId15"/>
    <p:sldId id="1212" r:id="rId16"/>
    <p:sldId id="1221" r:id="rId17"/>
    <p:sldId id="1222" r:id="rId18"/>
    <p:sldId id="1223" r:id="rId19"/>
    <p:sldId id="1252" r:id="rId20"/>
    <p:sldId id="1227" r:id="rId21"/>
    <p:sldId id="1224" r:id="rId22"/>
    <p:sldId id="1228" r:id="rId23"/>
    <p:sldId id="1253" r:id="rId24"/>
    <p:sldId id="1261" r:id="rId25"/>
    <p:sldId id="1231" r:id="rId26"/>
    <p:sldId id="1225" r:id="rId27"/>
    <p:sldId id="1232" r:id="rId28"/>
    <p:sldId id="1233" r:id="rId29"/>
    <p:sldId id="1234" r:id="rId30"/>
    <p:sldId id="1235" r:id="rId31"/>
    <p:sldId id="1236" r:id="rId32"/>
    <p:sldId id="1237" r:id="rId33"/>
    <p:sldId id="1238" r:id="rId34"/>
    <p:sldId id="1250" r:id="rId35"/>
    <p:sldId id="1251" r:id="rId36"/>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8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8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8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800" kern="1200">
        <a:solidFill>
          <a:schemeClr val="tx1"/>
        </a:solidFill>
        <a:latin typeface="Times New Roman" pitchFamily="18" charset="0"/>
        <a:ea typeface="ＭＳ Ｐゴシック"/>
        <a:cs typeface="ＭＳ Ｐゴシック"/>
      </a:defRPr>
    </a:lvl9pPr>
  </p:defaultTextStyle>
  <p:extLst>
    <p:ext uri="{EFAFB233-063F-42B5-8137-9DF3F51BA10A}">
      <p15:sldGuideLst xmlns:p15="http://schemas.microsoft.com/office/powerpoint/2012/main">
        <p15:guide id="1" orient="horz" pos="2160">
          <p15:clr>
            <a:srgbClr val="A4A3A4"/>
          </p15:clr>
        </p15:guide>
        <p15:guide id="2" orient="horz" pos="288">
          <p15:clr>
            <a:srgbClr val="A4A3A4"/>
          </p15:clr>
        </p15:guide>
        <p15:guide id="3" orient="horz" pos="4128">
          <p15:clr>
            <a:srgbClr val="A4A3A4"/>
          </p15:clr>
        </p15:guide>
        <p15:guide id="4" pos="5424">
          <p15:clr>
            <a:srgbClr val="A4A3A4"/>
          </p15:clr>
        </p15:guide>
        <p15:guide id="5" pos="288">
          <p15:clr>
            <a:srgbClr val="A4A3A4"/>
          </p15:clr>
        </p15:guide>
        <p15:guide id="6"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69696"/>
    <a:srgbClr val="339966"/>
    <a:srgbClr val="141400"/>
    <a:srgbClr val="333399"/>
    <a:srgbClr val="FF3300"/>
    <a:srgbClr val="99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294" autoAdjust="0"/>
    <p:restoredTop sz="64594" autoAdjust="0"/>
  </p:normalViewPr>
  <p:slideViewPr>
    <p:cSldViewPr>
      <p:cViewPr varScale="1">
        <p:scale>
          <a:sx n="56" d="100"/>
          <a:sy n="56" d="100"/>
        </p:scale>
        <p:origin x="294" y="60"/>
      </p:cViewPr>
      <p:guideLst>
        <p:guide orient="horz" pos="2160"/>
        <p:guide orient="horz" pos="288"/>
        <p:guide orient="horz" pos="4128"/>
        <p:guide pos="5424"/>
        <p:guide pos="288"/>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0"/>
    </p:cViewPr>
  </p:sorterViewPr>
  <p:notesViewPr>
    <p:cSldViewPr>
      <p:cViewPr varScale="1">
        <p:scale>
          <a:sx n="52" d="100"/>
          <a:sy n="52" d="100"/>
        </p:scale>
        <p:origin x="-92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pitchFamily="18" charset="0"/>
                <a:ea typeface="ＭＳ Ｐゴシック"/>
                <a:cs typeface="ＭＳ Ｐゴシック"/>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Times New Roman" pitchFamily="18" charset="0"/>
                <a:ea typeface="ＭＳ Ｐゴシック"/>
                <a:cs typeface="ＭＳ Ｐゴシック"/>
              </a:defRPr>
            </a:lvl1pPr>
          </a:lstStyle>
          <a:p>
            <a:pPr>
              <a:defRPr/>
            </a:pPr>
            <a:fld id="{27F54BF6-82D7-4F75-B57D-85D73D994FDF}" type="datetimeFigureOut">
              <a:rPr lang="en-US"/>
              <a:pPr>
                <a:defRPr/>
              </a:pPr>
              <a:t>7/24/2018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Times New Roman" pitchFamily="18" charset="0"/>
                <a:ea typeface="ＭＳ Ｐゴシック"/>
                <a:cs typeface="ＭＳ Ｐゴシック"/>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Times New Roman" pitchFamily="18" charset="0"/>
                <a:ea typeface="ＭＳ Ｐゴシック"/>
                <a:cs typeface="ＭＳ Ｐゴシック"/>
              </a:defRPr>
            </a:lvl1pPr>
          </a:lstStyle>
          <a:p>
            <a:pPr>
              <a:defRPr/>
            </a:pPr>
            <a:fld id="{346928C8-B6B4-41A7-8152-FA673DE9CFAD}" type="slidenum">
              <a:rPr lang="en-US"/>
              <a:pPr>
                <a:defRPr/>
              </a:pPr>
              <a:t>‹#›</a:t>
            </a:fld>
            <a:endParaRPr lang="en-US" dirty="0"/>
          </a:p>
        </p:txBody>
      </p:sp>
    </p:spTree>
    <p:extLst>
      <p:ext uri="{BB962C8B-B14F-4D97-AF65-F5344CB8AC3E}">
        <p14:creationId xmlns:p14="http://schemas.microsoft.com/office/powerpoint/2010/main" val="25003619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SzTx/>
              <a:buFontTx/>
              <a:buNone/>
              <a:defRPr sz="1200">
                <a:latin typeface="Arial" charset="0"/>
                <a:ea typeface="+mn-ea"/>
                <a:cs typeface="+mn-cs"/>
              </a:defRPr>
            </a:lvl1pPr>
          </a:lstStyle>
          <a:p>
            <a:pPr>
              <a:defRPr/>
            </a:pPr>
            <a:endParaRPr lang="en-US" dirty="0"/>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SzTx/>
              <a:buFontTx/>
              <a:buNone/>
              <a:defRPr sz="1200">
                <a:latin typeface="Arial" charset="0"/>
                <a:ea typeface="+mn-ea"/>
                <a:cs typeface="+mn-cs"/>
              </a:defRPr>
            </a:lvl1pPr>
          </a:lstStyle>
          <a:p>
            <a:pPr>
              <a:defRPr/>
            </a:pPr>
            <a:endParaRPr lang="en-US" dirty="0"/>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buSzTx/>
              <a:buFontTx/>
              <a:buNone/>
              <a:defRPr sz="1200">
                <a:latin typeface="Arial" charset="0"/>
                <a:ea typeface="+mn-ea"/>
                <a:cs typeface="+mn-cs"/>
              </a:defRPr>
            </a:lvl1pPr>
          </a:lstStyle>
          <a:p>
            <a:pPr>
              <a:defRPr/>
            </a:pPr>
            <a:endParaRPr lang="en-US" dirty="0"/>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SzTx/>
              <a:buFontTx/>
              <a:buNone/>
              <a:defRPr sz="1200">
                <a:latin typeface="Arial" charset="0"/>
                <a:ea typeface="ＭＳ Ｐゴシック" charset="-128"/>
                <a:cs typeface="+mn-cs"/>
              </a:defRPr>
            </a:lvl1pPr>
          </a:lstStyle>
          <a:p>
            <a:pPr>
              <a:defRPr/>
            </a:pPr>
            <a:fld id="{9BE15AB0-0931-4C77-9141-FAC3118161B0}" type="slidenum">
              <a:rPr lang="en-US"/>
              <a:pPr>
                <a:defRPr/>
              </a:pPr>
              <a:t>‹#›</a:t>
            </a:fld>
            <a:endParaRPr lang="en-US" dirty="0"/>
          </a:p>
        </p:txBody>
      </p:sp>
    </p:spTree>
    <p:extLst>
      <p:ext uri="{BB962C8B-B14F-4D97-AF65-F5344CB8AC3E}">
        <p14:creationId xmlns:p14="http://schemas.microsoft.com/office/powerpoint/2010/main" val="197621202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302568FA-3277-4AE8-A302-6769DE8AA9DE}" type="slidenum">
              <a:rPr lang="en-US" smtClean="0">
                <a:ea typeface="ＭＳ Ｐゴシック"/>
                <a:cs typeface="ＭＳ Ｐゴシック"/>
              </a:rPr>
              <a:pPr/>
              <a:t>1</a:t>
            </a:fld>
            <a:endParaRPr lang="en-US" dirty="0">
              <a:ea typeface="ＭＳ Ｐゴシック"/>
              <a:cs typeface="ＭＳ Ｐゴシック"/>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Now we’ll discuss the management</a:t>
            </a:r>
            <a:r>
              <a:rPr lang="en-US" baseline="0" dirty="0">
                <a:ea typeface="ＭＳ Ｐゴシック"/>
                <a:cs typeface="ＭＳ Ｐゴシック"/>
              </a:rPr>
              <a:t> of bleeding in TFC.</a:t>
            </a:r>
            <a:endParaRPr lang="en-US" dirty="0">
              <a:ea typeface="ＭＳ Ｐゴシック"/>
              <a:cs typeface="ＭＳ Ｐゴシック"/>
            </a:endParaRPr>
          </a:p>
        </p:txBody>
      </p:sp>
    </p:spTree>
    <p:extLst>
      <p:ext uri="{BB962C8B-B14F-4D97-AF65-F5344CB8AC3E}">
        <p14:creationId xmlns:p14="http://schemas.microsoft.com/office/powerpoint/2010/main" val="659470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by Cross in 2014 is based upon data from the United Kingdom’s Joint Theater Trauma Registry</a:t>
            </a:r>
            <a:r>
              <a:rPr lang="en-US" baseline="0" dirty="0"/>
              <a:t>. </a:t>
            </a:r>
            <a:endParaRPr lang="en-US" dirty="0"/>
          </a:p>
        </p:txBody>
      </p:sp>
      <p:sp>
        <p:nvSpPr>
          <p:cNvPr id="4" name="Slide Number Placeholder 3"/>
          <p:cNvSpPr>
            <a:spLocks noGrp="1"/>
          </p:cNvSpPr>
          <p:nvPr>
            <p:ph type="sldNum" sz="quarter" idx="10"/>
          </p:nvPr>
        </p:nvSpPr>
        <p:spPr/>
        <p:txBody>
          <a:bodyPr/>
          <a:lstStyle/>
          <a:p>
            <a:fld id="{19D43D5F-D4F9-3943-BCBA-DDF7DB8C3A2F}" type="slidenum">
              <a:rPr lang="en-US" smtClean="0"/>
              <a:pPr/>
              <a:t>10</a:t>
            </a:fld>
            <a:endParaRPr lang="en-US" dirty="0"/>
          </a:p>
        </p:txBody>
      </p:sp>
    </p:spTree>
    <p:extLst>
      <p:ext uri="{BB962C8B-B14F-4D97-AF65-F5344CB8AC3E}">
        <p14:creationId xmlns:p14="http://schemas.microsoft.com/office/powerpoint/2010/main" val="2435514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Durkin A, Sagi HC, Durham R, et al. Contemporary</a:t>
            </a:r>
          </a:p>
          <a:p>
            <a:r>
              <a:rPr lang="en-US" dirty="0"/>
              <a:t>management of pelvic fractures. Am J Surg. 2006;192:222.</a:t>
            </a:r>
          </a:p>
          <a:p>
            <a:endParaRPr lang="en-US" dirty="0"/>
          </a:p>
        </p:txBody>
      </p:sp>
      <p:sp>
        <p:nvSpPr>
          <p:cNvPr id="4" name="Slide Number Placeholder 3"/>
          <p:cNvSpPr>
            <a:spLocks noGrp="1"/>
          </p:cNvSpPr>
          <p:nvPr>
            <p:ph type="sldNum" sz="quarter" idx="10"/>
          </p:nvPr>
        </p:nvSpPr>
        <p:spPr/>
        <p:txBody>
          <a:bodyPr/>
          <a:lstStyle/>
          <a:p>
            <a:fld id="{19D43D5F-D4F9-3943-BCBA-DDF7DB8C3A2F}" type="slidenum">
              <a:rPr lang="en-US" smtClean="0"/>
              <a:pPr/>
              <a:t>11</a:t>
            </a:fld>
            <a:endParaRPr lang="en-US" dirty="0"/>
          </a:p>
        </p:txBody>
      </p:sp>
    </p:spTree>
    <p:extLst>
      <p:ext uri="{BB962C8B-B14F-4D97-AF65-F5344CB8AC3E}">
        <p14:creationId xmlns:p14="http://schemas.microsoft.com/office/powerpoint/2010/main" val="2546052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12</a:t>
            </a:fld>
            <a:endParaRPr lang="en-US" dirty="0"/>
          </a:p>
        </p:txBody>
      </p:sp>
    </p:spTree>
    <p:extLst>
      <p:ext uri="{BB962C8B-B14F-4D97-AF65-F5344CB8AC3E}">
        <p14:creationId xmlns:p14="http://schemas.microsoft.com/office/powerpoint/2010/main" val="169214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13</a:t>
            </a:fld>
            <a:endParaRPr lang="en-US" dirty="0"/>
          </a:p>
        </p:txBody>
      </p:sp>
    </p:spTree>
    <p:extLst>
      <p:ext uri="{BB962C8B-B14F-4D97-AF65-F5344CB8AC3E}">
        <p14:creationId xmlns:p14="http://schemas.microsoft.com/office/powerpoint/2010/main" val="2633395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14</a:t>
            </a:fld>
            <a:endParaRPr lang="en-US" dirty="0"/>
          </a:p>
        </p:txBody>
      </p:sp>
    </p:spTree>
    <p:extLst>
      <p:ext uri="{BB962C8B-B14F-4D97-AF65-F5344CB8AC3E}">
        <p14:creationId xmlns:p14="http://schemas.microsoft.com/office/powerpoint/2010/main" val="53216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note on placement: pelvic binders should be placed at the level of the greater trochanters of the femurs, and not up around the iliac wings.</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15</a:t>
            </a:fld>
            <a:endParaRPr lang="en-US" dirty="0"/>
          </a:p>
        </p:txBody>
      </p:sp>
    </p:spTree>
    <p:extLst>
      <p:ext uri="{BB962C8B-B14F-4D97-AF65-F5344CB8AC3E}">
        <p14:creationId xmlns:p14="http://schemas.microsoft.com/office/powerpoint/2010/main" val="167585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16</a:t>
            </a:fld>
            <a:endParaRPr lang="en-US" dirty="0"/>
          </a:p>
        </p:txBody>
      </p:sp>
    </p:spTree>
    <p:extLst>
      <p:ext uri="{BB962C8B-B14F-4D97-AF65-F5344CB8AC3E}">
        <p14:creationId xmlns:p14="http://schemas.microsoft.com/office/powerpoint/2010/main" val="2606109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for physicians and anyone providing prolonged care in the field.</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17</a:t>
            </a:fld>
            <a:endParaRPr lang="en-US" dirty="0"/>
          </a:p>
        </p:txBody>
      </p:sp>
    </p:spTree>
    <p:extLst>
      <p:ext uri="{BB962C8B-B14F-4D97-AF65-F5344CB8AC3E}">
        <p14:creationId xmlns:p14="http://schemas.microsoft.com/office/powerpoint/2010/main" val="3844505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reminder for physicians receiving casualties.</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18</a:t>
            </a:fld>
            <a:endParaRPr lang="en-US" dirty="0"/>
          </a:p>
        </p:txBody>
      </p:sp>
    </p:spTree>
    <p:extLst>
      <p:ext uri="{BB962C8B-B14F-4D97-AF65-F5344CB8AC3E}">
        <p14:creationId xmlns:p14="http://schemas.microsoft.com/office/powerpoint/2010/main" val="2844869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Separate into small groups of up to six students per instructor.</a:t>
            </a:r>
          </a:p>
          <a:p>
            <a:r>
              <a:rPr lang="en-US" dirty="0"/>
              <a:t>Practice with the device that your unit will be using.</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19</a:t>
            </a:fld>
            <a:endParaRPr lang="en-US" dirty="0"/>
          </a:p>
        </p:txBody>
      </p:sp>
    </p:spTree>
    <p:extLst>
      <p:ext uri="{BB962C8B-B14F-4D97-AF65-F5344CB8AC3E}">
        <p14:creationId xmlns:p14="http://schemas.microsoft.com/office/powerpoint/2010/main" val="3256613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disclaimer.</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2</a:t>
            </a:fld>
            <a:endParaRPr lang="en-US" dirty="0"/>
          </a:p>
        </p:txBody>
      </p:sp>
    </p:spTree>
    <p:extLst>
      <p:ext uri="{BB962C8B-B14F-4D97-AF65-F5344CB8AC3E}">
        <p14:creationId xmlns:p14="http://schemas.microsoft.com/office/powerpoint/2010/main" val="1610873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a:fld id="{3864B48F-62FA-4C74-91AA-1B8F7A89D24F}" type="slidenum">
              <a:rPr lang="en-US" sz="1200">
                <a:latin typeface="Arial" charset="0"/>
              </a:rPr>
              <a:pPr algn="r"/>
              <a:t>21</a:t>
            </a:fld>
            <a:endParaRPr lang="en-US" sz="1200" dirty="0">
              <a:latin typeface="Arial"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guideline.</a:t>
            </a:r>
          </a:p>
          <a:p>
            <a:pPr eaLnBrk="1" hangingPunct="1"/>
            <a:endParaRPr lang="en-US" dirty="0">
              <a:ea typeface="ＭＳ Ｐゴシック"/>
              <a:cs typeface="ＭＳ Ｐゴシック"/>
            </a:endParaRPr>
          </a:p>
          <a:p>
            <a:pPr eaLnBrk="1" hangingPunct="1"/>
            <a:endParaRPr lang="en-US" dirty="0">
              <a:ea typeface="ＭＳ Ｐゴシック"/>
              <a:cs typeface="ＭＳ Ｐゴシック"/>
            </a:endParaRPr>
          </a:p>
        </p:txBody>
      </p:sp>
    </p:spTree>
    <p:extLst>
      <p:ext uri="{BB962C8B-B14F-4D97-AF65-F5344CB8AC3E}">
        <p14:creationId xmlns:p14="http://schemas.microsoft.com/office/powerpoint/2010/main" val="3659345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0B1A8AC-5FA1-4A8D-9851-05F0C81F9400}" type="slidenum">
              <a:rPr lang="en-US" sz="1200">
                <a:latin typeface="Arial" charset="0"/>
              </a:rPr>
              <a:pPr algn="r"/>
              <a:t>22</a:t>
            </a:fld>
            <a:endParaRPr lang="en-US" sz="1200" dirty="0">
              <a:latin typeface="Arial" charset="0"/>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a:cs typeface="ＭＳ Ｐゴシック"/>
              </a:rPr>
              <a:t>Although a tourniquet may stop the active bleeding, it also prevents venous blood from returning to the heart. If arterial blood continues to flow past the tourniquet, pressure can build up distally in the limb and create a compartment syndrome. This is why the tourniquet should be tightened until there is no longer a distal pulse even if bleeding is controlled – to minimize the chance of harm from a developing compartment syndrome. </a:t>
            </a:r>
          </a:p>
          <a:p>
            <a:pPr eaLnBrk="1" hangingPunct="1"/>
            <a:r>
              <a:rPr lang="en-US" dirty="0">
                <a:ea typeface="ＭＳ Ｐゴシック"/>
                <a:cs typeface="ＭＳ Ｐゴシック"/>
              </a:rPr>
              <a:t>Compartment Syndrome can cause unnecessary loss of the extremity.</a:t>
            </a:r>
          </a:p>
        </p:txBody>
      </p:sp>
    </p:spTree>
    <p:extLst>
      <p:ext uri="{BB962C8B-B14F-4D97-AF65-F5344CB8AC3E}">
        <p14:creationId xmlns:p14="http://schemas.microsoft.com/office/powerpoint/2010/main" val="2465318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ea typeface="ＭＳ Ｐゴシック"/>
                <a:cs typeface="ＭＳ Ｐゴシック"/>
              </a:rPr>
              <a:t>Click on the photo to play the video.</a:t>
            </a:r>
            <a:endParaRPr lang="en-US" dirty="0">
              <a:ea typeface="ＭＳ Ｐゴシック"/>
              <a:cs typeface="ＭＳ Ｐゴシック"/>
            </a:endParaRPr>
          </a:p>
          <a:p>
            <a:endParaRPr lang="en-US" dirty="0"/>
          </a:p>
          <a:p>
            <a:r>
              <a:rPr lang="en-US" dirty="0"/>
              <a:t>The video is entitled </a:t>
            </a:r>
            <a:r>
              <a:rPr lang="en-US" b="1" dirty="0"/>
              <a:t>Tourniquet Replacement</a:t>
            </a:r>
            <a:r>
              <a:rPr lang="en-US" dirty="0"/>
              <a:t>, but the slide is entitled </a:t>
            </a:r>
            <a:r>
              <a:rPr lang="en-US" b="1" dirty="0"/>
              <a:t>Tourniquet Repositioning</a:t>
            </a:r>
            <a:r>
              <a:rPr lang="en-US" dirty="0"/>
              <a:t>. You are technically replacing the high-and-tight tourniquet with a second closer to the bleeding site, but the clinical significance lies in repositioning the point of blood flow occlusion so that the limb above the second tourniquet has its circulation restored.</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23</a:t>
            </a:fld>
            <a:endParaRPr lang="en-US" dirty="0"/>
          </a:p>
        </p:txBody>
      </p:sp>
    </p:spTree>
    <p:extLst>
      <p:ext uri="{BB962C8B-B14F-4D97-AF65-F5344CB8AC3E}">
        <p14:creationId xmlns:p14="http://schemas.microsoft.com/office/powerpoint/2010/main" val="2359928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lock down the rod of the second tourniquet until you loosen the first tourniquet and see that the second is tight enough to control the bleeding.</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24</a:t>
            </a:fld>
            <a:endParaRPr lang="en-US" dirty="0"/>
          </a:p>
        </p:txBody>
      </p:sp>
    </p:spTree>
    <p:extLst>
      <p:ext uri="{BB962C8B-B14F-4D97-AF65-F5344CB8AC3E}">
        <p14:creationId xmlns:p14="http://schemas.microsoft.com/office/powerpoint/2010/main" val="26601493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7FAD1D1-623F-493C-A92E-EB7B7422C07E}" type="slidenum">
              <a:rPr lang="en-US" sz="1200">
                <a:latin typeface="Arial" charset="0"/>
              </a:rPr>
              <a:pPr algn="r"/>
              <a:t>25</a:t>
            </a:fld>
            <a:endParaRPr lang="en-US" sz="1200" dirty="0">
              <a:latin typeface="Arial"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Tourniquets have historically been frowned upon in civilian trauma settings.</a:t>
            </a:r>
          </a:p>
          <a:p>
            <a:pPr eaLnBrk="1" hangingPunct="1"/>
            <a:r>
              <a:rPr lang="en-US" b="1" dirty="0">
                <a:ea typeface="ＭＳ Ｐゴシック"/>
                <a:cs typeface="ＭＳ Ｐゴシック"/>
              </a:rPr>
              <a:t>In combat settings, they are the biggest lifesaver on the battlefield!</a:t>
            </a:r>
          </a:p>
          <a:p>
            <a:pPr eaLnBrk="1" hangingPunct="1"/>
            <a:r>
              <a:rPr lang="en-US" dirty="0">
                <a:ea typeface="ＭＳ Ｐゴシック"/>
                <a:cs typeface="ＭＳ Ｐゴシック"/>
              </a:rPr>
              <a:t>They are NOT A PROBLEM if not left in place for too long.</a:t>
            </a:r>
          </a:p>
        </p:txBody>
      </p:sp>
    </p:spTree>
    <p:extLst>
      <p:ext uri="{BB962C8B-B14F-4D97-AF65-F5344CB8AC3E}">
        <p14:creationId xmlns:p14="http://schemas.microsoft.com/office/powerpoint/2010/main" val="31977807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a:fld id="{4696419C-33F4-4136-81D0-3EBBD6A2498C}" type="slidenum">
              <a:rPr lang="en-US" sz="1200">
                <a:latin typeface="Arial" charset="0"/>
              </a:rPr>
              <a:pPr algn="r"/>
              <a:t>26</a:t>
            </a:fld>
            <a:endParaRPr lang="en-US" sz="1200" dirty="0">
              <a:latin typeface="Arial"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guideline.</a:t>
            </a:r>
          </a:p>
          <a:p>
            <a:pPr eaLnBrk="1" hangingPunct="1"/>
            <a:endParaRPr lang="en-US" dirty="0">
              <a:ea typeface="ＭＳ Ｐゴシック"/>
              <a:cs typeface="ＭＳ Ｐゴシック"/>
            </a:endParaRPr>
          </a:p>
        </p:txBody>
      </p:sp>
    </p:spTree>
    <p:extLst>
      <p:ext uri="{BB962C8B-B14F-4D97-AF65-F5344CB8AC3E}">
        <p14:creationId xmlns:p14="http://schemas.microsoft.com/office/powerpoint/2010/main" val="2053141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a:fld id="{E7FAD1D1-623F-493C-A92E-EB7B7422C07E}" type="slidenum">
              <a:rPr lang="en-US" sz="1200">
                <a:latin typeface="Arial" charset="0"/>
              </a:rPr>
              <a:pPr algn="r"/>
              <a:t>27</a:t>
            </a:fld>
            <a:endParaRPr lang="en-US" sz="1200" dirty="0">
              <a:latin typeface="Arial"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p:txBody>
      </p:sp>
    </p:spTree>
    <p:extLst>
      <p:ext uri="{BB962C8B-B14F-4D97-AF65-F5344CB8AC3E}">
        <p14:creationId xmlns:p14="http://schemas.microsoft.com/office/powerpoint/2010/main" val="16550206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Converting a tourniquet to a hemostatic dressing is a simple stepwise procedure. The first step is to expose the wound</a:t>
            </a:r>
            <a:r>
              <a:rPr lang="en-US" baseline="0" dirty="0"/>
              <a:t> by cutting away the overlying uniform. The following sequence of slides shows the conversion of a tourniquet placed “high-and-tight” during Care Under Fire, but the procedure is the same for conversion of a tourniquet placed anywhere.</a:t>
            </a:r>
            <a:endParaRPr lang="en-US" dirty="0"/>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28</a:t>
            </a:fld>
            <a:endParaRPr lang="en-US" dirty="0"/>
          </a:p>
        </p:txBody>
      </p:sp>
    </p:spTree>
    <p:extLst>
      <p:ext uri="{BB962C8B-B14F-4D97-AF65-F5344CB8AC3E}">
        <p14:creationId xmlns:p14="http://schemas.microsoft.com/office/powerpoint/2010/main" val="178982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29</a:t>
            </a:fld>
            <a:endParaRPr lang="en-US" dirty="0"/>
          </a:p>
        </p:txBody>
      </p:sp>
    </p:spTree>
    <p:extLst>
      <p:ext uri="{BB962C8B-B14F-4D97-AF65-F5344CB8AC3E}">
        <p14:creationId xmlns:p14="http://schemas.microsoft.com/office/powerpoint/2010/main" val="31969174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30</a:t>
            </a:fld>
            <a:endParaRPr lang="en-US" dirty="0"/>
          </a:p>
        </p:txBody>
      </p:sp>
    </p:spTree>
    <p:extLst>
      <p:ext uri="{BB962C8B-B14F-4D97-AF65-F5344CB8AC3E}">
        <p14:creationId xmlns:p14="http://schemas.microsoft.com/office/powerpoint/2010/main" val="3942946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p:txBody>
      </p:sp>
    </p:spTree>
    <p:extLst>
      <p:ext uri="{BB962C8B-B14F-4D97-AF65-F5344CB8AC3E}">
        <p14:creationId xmlns:p14="http://schemas.microsoft.com/office/powerpoint/2010/main" val="492961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a:fld id="{E7FAD1D1-623F-493C-A92E-EB7B7422C07E}" type="slidenum">
              <a:rPr lang="en-US" sz="1200">
                <a:latin typeface="Arial" charset="0"/>
              </a:rPr>
              <a:pPr algn="r"/>
              <a:t>31</a:t>
            </a:fld>
            <a:endParaRPr lang="en-US" sz="1200" dirty="0">
              <a:latin typeface="Arial"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Release of a tourniquet that has been in place for some time typically results in acidosis, hyperkalemia, and rhabdomyolysis. These conditions will require monitoring and treatment in a medical treatment facility.</a:t>
            </a:r>
          </a:p>
        </p:txBody>
      </p:sp>
    </p:spTree>
    <p:extLst>
      <p:ext uri="{BB962C8B-B14F-4D97-AF65-F5344CB8AC3E}">
        <p14:creationId xmlns:p14="http://schemas.microsoft.com/office/powerpoint/2010/main" val="39843266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a:fld id="{35BD1458-2FDC-4A62-861E-7B66C0153F22}" type="slidenum">
              <a:rPr lang="en-US" sz="1200">
                <a:latin typeface="Arial" charset="0"/>
              </a:rPr>
              <a:pPr algn="r"/>
              <a:t>32</a:t>
            </a:fld>
            <a:endParaRPr lang="en-US" sz="1200" dirty="0">
              <a:latin typeface="Arial" charset="0"/>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Pay very close attention to these rules about tourniquet removal.</a:t>
            </a:r>
          </a:p>
        </p:txBody>
      </p:sp>
    </p:spTree>
    <p:extLst>
      <p:ext uri="{BB962C8B-B14F-4D97-AF65-F5344CB8AC3E}">
        <p14:creationId xmlns:p14="http://schemas.microsoft.com/office/powerpoint/2010/main" val="27271784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a:fld id="{E210156E-2669-421D-A100-554246B9F46A}" type="slidenum">
              <a:rPr lang="en-US" sz="1200">
                <a:latin typeface="Arial" charset="0"/>
              </a:rPr>
              <a:pPr algn="r"/>
              <a:t>33</a:t>
            </a:fld>
            <a:endParaRPr lang="en-US" sz="1200" dirty="0">
              <a:latin typeface="Arial"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p:txBody>
      </p:sp>
    </p:spTree>
    <p:extLst>
      <p:ext uri="{BB962C8B-B14F-4D97-AF65-F5344CB8AC3E}">
        <p14:creationId xmlns:p14="http://schemas.microsoft.com/office/powerpoint/2010/main" val="3587478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6F4682E-BE1E-4FEB-BD6F-6280DFBF5F49}" type="slidenum">
              <a:rPr lang="en-US" sz="1200">
                <a:latin typeface="Arial" charset="0"/>
              </a:rPr>
              <a:pPr algn="r"/>
              <a:t>34</a:t>
            </a:fld>
            <a:endParaRPr lang="en-US" sz="1200" dirty="0">
              <a:latin typeface="Arial"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guideline.</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Documentation of all actions taken with regard to tourniquets is important.</a:t>
            </a:r>
          </a:p>
        </p:txBody>
      </p:sp>
    </p:spTree>
    <p:extLst>
      <p:ext uri="{BB962C8B-B14F-4D97-AF65-F5344CB8AC3E}">
        <p14:creationId xmlns:p14="http://schemas.microsoft.com/office/powerpoint/2010/main" val="2105412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p:txBody>
      </p:sp>
    </p:spTree>
    <p:extLst>
      <p:ext uri="{BB962C8B-B14F-4D97-AF65-F5344CB8AC3E}">
        <p14:creationId xmlns:p14="http://schemas.microsoft.com/office/powerpoint/2010/main" val="2324186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guideline.</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5</a:t>
            </a:fld>
            <a:endParaRPr lang="en-US" dirty="0"/>
          </a:p>
        </p:txBody>
      </p:sp>
    </p:spTree>
    <p:extLst>
      <p:ext uri="{BB962C8B-B14F-4D97-AF65-F5344CB8AC3E}">
        <p14:creationId xmlns:p14="http://schemas.microsoft.com/office/powerpoint/2010/main" val="4277603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pelvis is a butterfly-shaped group of bones at the base of the spine. The pelvis consists of the pubis, ilium and ischium bones and the sacrum held together by tough ligaments to form one major ring and two smaller rings of bone that support and protect the bladder, intestines and rectum.</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6</a:t>
            </a:fld>
            <a:endParaRPr lang="en-US" dirty="0"/>
          </a:p>
        </p:txBody>
      </p:sp>
    </p:spTree>
    <p:extLst>
      <p:ext uri="{BB962C8B-B14F-4D97-AF65-F5344CB8AC3E}">
        <p14:creationId xmlns:p14="http://schemas.microsoft.com/office/powerpoint/2010/main" val="29593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Fractures of the pelvis are uncommon and range widely from mild (if the minor ring is broken) to severe (if the major ring is broken). Pelvic rings often break in more than one place.</a:t>
            </a:r>
          </a:p>
          <a:p>
            <a:r>
              <a:rPr lang="en-US" dirty="0"/>
              <a:t>When you suspect the casualty may have a pelvic fracture, you should apply a pelvic binder. The binder is the field treatment.</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7</a:t>
            </a:fld>
            <a:endParaRPr lang="en-US" dirty="0"/>
          </a:p>
        </p:txBody>
      </p:sp>
    </p:spTree>
    <p:extLst>
      <p:ext uri="{BB962C8B-B14F-4D97-AF65-F5344CB8AC3E}">
        <p14:creationId xmlns:p14="http://schemas.microsoft.com/office/powerpoint/2010/main" val="4668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open book pelvis injury, the front of the pelvis opens like a book. This injury results in tears of the strong pelvic ligaments that hold the pelvis bones together at the symphysis pubis and the sacroiliac joints.   </a:t>
            </a:r>
            <a:endParaRPr lang="en-US" i="1" dirty="0"/>
          </a:p>
          <a:p>
            <a:endParaRPr lang="en-US" i="1" dirty="0"/>
          </a:p>
          <a:p>
            <a:r>
              <a:rPr lang="en-US" i="0" dirty="0"/>
              <a:t>In a vertical shear pelvis injury, one half of the pelvis is forcefully shifted </a:t>
            </a:r>
            <a:r>
              <a:rPr lang="en-US" dirty="0"/>
              <a:t>upward. </a:t>
            </a:r>
          </a:p>
          <a:p>
            <a:endParaRPr lang="en-US" i="1" dirty="0"/>
          </a:p>
          <a:p>
            <a:r>
              <a:rPr lang="en-US" i="0" dirty="0"/>
              <a:t>In a lateral crush injury</a:t>
            </a:r>
            <a:r>
              <a:rPr lang="en-US" dirty="0"/>
              <a:t>, half of the pelvis is crushed either inward or outward. </a:t>
            </a:r>
          </a:p>
          <a:p>
            <a:endParaRPr lang="en-US" dirty="0"/>
          </a:p>
          <a:p>
            <a:r>
              <a:rPr lang="en-US" dirty="0"/>
              <a:t>In each of these types of injury, large arteries and veins can get torn resulting in massive blood loss that can threaten the casualty’s life.</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8</a:t>
            </a:fld>
            <a:endParaRPr lang="en-US" dirty="0"/>
          </a:p>
        </p:txBody>
      </p:sp>
    </p:spTree>
    <p:extLst>
      <p:ext uri="{BB962C8B-B14F-4D97-AF65-F5344CB8AC3E}">
        <p14:creationId xmlns:p14="http://schemas.microsoft.com/office/powerpoint/2010/main" val="1862825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9</a:t>
            </a:fld>
            <a:endParaRPr lang="en-US" dirty="0"/>
          </a:p>
        </p:txBody>
      </p:sp>
    </p:spTree>
    <p:extLst>
      <p:ext uri="{BB962C8B-B14F-4D97-AF65-F5344CB8AC3E}">
        <p14:creationId xmlns:p14="http://schemas.microsoft.com/office/powerpoint/2010/main" val="993527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82296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274638"/>
            <a:ext cx="6781800" cy="1143000"/>
          </a:xfr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DBC2A6FF-0F61-4395-A0AB-480E82AF178B}"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7656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7"/>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2D400693-B0F1-468D-88CC-F7F168064AA8}"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EA4B52FF-D870-497D-BC64-992EC617156E}"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752600" y="0"/>
            <a:ext cx="6781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29" name="Picture 11" descr="TCCC Logo 091104 (C)"/>
          <p:cNvPicPr>
            <a:picLocks noChangeAspect="1" noChangeArrowheads="1"/>
          </p:cNvPicPr>
          <p:nvPr userDrawn="1"/>
        </p:nvPicPr>
        <p:blipFill>
          <a:blip r:embed="rId16" cstate="print"/>
          <a:srcRect/>
          <a:stretch>
            <a:fillRect/>
          </a:stretch>
        </p:blipFill>
        <p:spPr bwMode="auto">
          <a:xfrm>
            <a:off x="76200" y="52388"/>
            <a:ext cx="1295400" cy="12430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78" r:id="rId6"/>
    <p:sldLayoutId id="2147483677" r:id="rId7"/>
    <p:sldLayoutId id="2147483684" r:id="rId8"/>
    <p:sldLayoutId id="2147483685" r:id="rId9"/>
    <p:sldLayoutId id="2147483686" r:id="rId10"/>
    <p:sldLayoutId id="2147483687" r:id="rId11"/>
    <p:sldLayoutId id="2147483689" r:id="rId12"/>
    <p:sldLayoutId id="2147483676" r:id="rId13"/>
    <p:sldLayoutId id="2147483690" r:id="rId14"/>
  </p:sldLayoutIdLst>
  <p:hf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p:nvPr>
        </p:nvSpPr>
        <p:spPr>
          <a:xfrm>
            <a:off x="457198" y="5715000"/>
            <a:ext cx="8229600" cy="990600"/>
          </a:xfrm>
        </p:spPr>
        <p:txBody>
          <a:bodyPr rtlCol="0">
            <a:normAutofit fontScale="62500" lnSpcReduction="20000"/>
          </a:bodyPr>
          <a:lstStyle/>
          <a:p>
            <a:pPr algn="ctr" eaLnBrk="1" fontAlgn="auto" hangingPunct="1">
              <a:spcAft>
                <a:spcPts val="0"/>
              </a:spcAft>
              <a:buFont typeface="Arial" pitchFamily="34" charset="0"/>
              <a:buNone/>
              <a:defRPr/>
            </a:pPr>
            <a:r>
              <a:rPr lang="en-US" sz="4800" b="1" dirty="0">
                <a:ea typeface="ＭＳ Ｐゴシック"/>
                <a:cs typeface="ＭＳ Ｐゴシック"/>
              </a:rPr>
              <a:t> </a:t>
            </a:r>
            <a:r>
              <a:rPr lang="en-US" sz="5800" b="1" dirty="0">
                <a:solidFill>
                  <a:schemeClr val="tx1"/>
                </a:solidFill>
                <a:ea typeface="ＭＳ Ｐゴシック"/>
                <a:cs typeface="ＭＳ Ｐゴシック"/>
              </a:rPr>
              <a:t>Tactical Field Care 2a</a:t>
            </a:r>
          </a:p>
          <a:p>
            <a:pPr algn="ctr" eaLnBrk="1" fontAlgn="auto" hangingPunct="1">
              <a:spcAft>
                <a:spcPts val="0"/>
              </a:spcAft>
              <a:buFont typeface="Arial" pitchFamily="34" charset="0"/>
              <a:buNone/>
              <a:defRPr/>
            </a:pPr>
            <a:r>
              <a:rPr lang="en-US" sz="4800" b="1" dirty="0">
                <a:ea typeface="ＭＳ Ｐゴシック"/>
                <a:cs typeface="ＭＳ Ｐゴシック"/>
              </a:rPr>
              <a:t>Circulation - Bleeding</a:t>
            </a:r>
            <a:endParaRPr lang="en-US" sz="4800" b="1" dirty="0">
              <a:solidFill>
                <a:schemeClr val="tx1"/>
              </a:solidFill>
              <a:ea typeface="ＭＳ Ｐゴシック"/>
              <a:cs typeface="ＭＳ Ｐゴシック"/>
            </a:endParaRPr>
          </a:p>
        </p:txBody>
      </p:sp>
      <p:sp>
        <p:nvSpPr>
          <p:cNvPr id="19458" name="Rectangle 2"/>
          <p:cNvSpPr>
            <a:spLocks noGrp="1" noChangeArrowheads="1"/>
          </p:cNvSpPr>
          <p:nvPr>
            <p:ph type="title" idx="4294967295"/>
          </p:nvPr>
        </p:nvSpPr>
        <p:spPr>
          <a:xfrm>
            <a:off x="-1" y="304800"/>
            <a:ext cx="9144000" cy="1905000"/>
          </a:xfrm>
        </p:spPr>
        <p:txBody>
          <a:bodyPr/>
          <a:lstStyle/>
          <a:p>
            <a:pPr eaLnBrk="1" hangingPunct="1"/>
            <a:r>
              <a:rPr lang="en-US" sz="3200" dirty="0">
                <a:ea typeface="ＭＳ Ｐゴシック"/>
                <a:cs typeface="ＭＳ Ｐゴシック"/>
              </a:rPr>
              <a:t>Tactical Combat Casualty Care for Medical Personnel</a:t>
            </a:r>
            <a:br>
              <a:rPr lang="en-US" sz="3200" dirty="0">
                <a:ea typeface="ＭＳ Ｐゴシック"/>
                <a:cs typeface="ＭＳ Ｐゴシック"/>
              </a:rPr>
            </a:br>
            <a:br>
              <a:rPr lang="en-US" sz="1200" dirty="0">
                <a:ea typeface="ＭＳ Ｐゴシック"/>
                <a:cs typeface="ＭＳ Ｐゴシック"/>
              </a:rPr>
            </a:br>
            <a:r>
              <a:rPr lang="en-US" sz="3200" dirty="0">
                <a:ea typeface="ＭＳ Ｐゴシック"/>
                <a:cs typeface="ＭＳ Ｐゴシック"/>
              </a:rPr>
              <a:t>August 2018</a:t>
            </a:r>
            <a:br>
              <a:rPr lang="en-US" sz="3200" dirty="0">
                <a:ea typeface="ＭＳ Ｐゴシック"/>
                <a:cs typeface="ＭＳ Ｐゴシック"/>
              </a:rPr>
            </a:br>
            <a:br>
              <a:rPr lang="en-US" sz="1200" dirty="0">
                <a:ea typeface="ＭＳ Ｐゴシック"/>
                <a:cs typeface="ＭＳ Ｐゴシック"/>
              </a:rPr>
            </a:br>
            <a:r>
              <a:rPr lang="en-US" sz="2400" dirty="0">
                <a:ea typeface="ＭＳ Ｐゴシック"/>
                <a:cs typeface="ＭＳ Ｐゴシック"/>
              </a:rPr>
              <a:t>(Based on TCCC-MP Guidelines </a:t>
            </a:r>
            <a:r>
              <a:rPr lang="en-US" sz="2400" dirty="0"/>
              <a:t>180801</a:t>
            </a:r>
            <a:r>
              <a:rPr lang="en-US" sz="2400" dirty="0">
                <a:ea typeface="ＭＳ Ｐゴシック"/>
                <a:cs typeface="ＭＳ Ｐゴシック"/>
              </a:rPr>
              <a:t>)</a:t>
            </a:r>
            <a:endParaRPr lang="en-US" dirty="0">
              <a:ea typeface="ＭＳ Ｐゴシック"/>
              <a:cs typeface="ＭＳ Ｐゴシック"/>
            </a:endParaRPr>
          </a:p>
        </p:txBody>
      </p:sp>
      <p:pic>
        <p:nvPicPr>
          <p:cNvPr id="19459" name="Picture 7" descr="TCCC Logo 091104 (C)"/>
          <p:cNvPicPr>
            <a:picLocks noChangeAspect="1" noChangeArrowheads="1"/>
          </p:cNvPicPr>
          <p:nvPr/>
        </p:nvPicPr>
        <p:blipFill>
          <a:blip r:embed="rId3" cstate="print"/>
          <a:srcRect/>
          <a:stretch>
            <a:fillRect/>
          </a:stretch>
        </p:blipFill>
        <p:spPr bwMode="auto">
          <a:xfrm>
            <a:off x="3011713" y="2362200"/>
            <a:ext cx="3120571" cy="3048000"/>
          </a:xfrm>
          <a:prstGeom prst="rect">
            <a:avLst/>
          </a:prstGeom>
          <a:noFill/>
          <a:ln w="9525">
            <a:noFill/>
            <a:miter lim="800000"/>
            <a:headEnd/>
            <a:tailEnd/>
          </a:ln>
        </p:spPr>
      </p:pic>
    </p:spTree>
    <p:extLst>
      <p:ext uri="{BB962C8B-B14F-4D97-AF65-F5344CB8AC3E}">
        <p14:creationId xmlns:p14="http://schemas.microsoft.com/office/powerpoint/2010/main" val="3976309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71611" y="80776"/>
            <a:ext cx="7747686" cy="1715029"/>
          </a:xfrm>
          <a:noFill/>
        </p:spPr>
        <p:txBody>
          <a:bodyPr>
            <a:normAutofit fontScale="90000"/>
          </a:bodyPr>
          <a:lstStyle/>
          <a:p>
            <a:r>
              <a:rPr lang="en-US" b="1" dirty="0"/>
              <a:t>Pelvic Fractures and Lower </a:t>
            </a:r>
            <a:br>
              <a:rPr lang="en-US" b="1" dirty="0"/>
            </a:br>
            <a:r>
              <a:rPr lang="en-US" dirty="0"/>
              <a:t>L</a:t>
            </a:r>
            <a:r>
              <a:rPr lang="en-US" b="1" dirty="0"/>
              <a:t>imb </a:t>
            </a:r>
            <a:r>
              <a:rPr lang="en-US" dirty="0"/>
              <a:t>A</a:t>
            </a:r>
            <a:r>
              <a:rPr lang="en-US" b="1" dirty="0"/>
              <a:t>mputations due to </a:t>
            </a:r>
            <a:br>
              <a:rPr lang="en-US" b="1" dirty="0"/>
            </a:br>
            <a:r>
              <a:rPr lang="en-US" b="1" dirty="0"/>
              <a:t>       Dismounted IEDs</a:t>
            </a:r>
            <a:r>
              <a:rPr lang="en-US" dirty="0"/>
              <a:t>		</a:t>
            </a:r>
            <a:endParaRPr lang="en-US" sz="2700" dirty="0"/>
          </a:p>
        </p:txBody>
      </p:sp>
      <p:sp>
        <p:nvSpPr>
          <p:cNvPr id="6" name="Content Placeholder 5"/>
          <p:cNvSpPr>
            <a:spLocks noGrp="1"/>
          </p:cNvSpPr>
          <p:nvPr>
            <p:ph idx="1"/>
          </p:nvPr>
        </p:nvSpPr>
        <p:spPr>
          <a:xfrm>
            <a:off x="138153" y="1943100"/>
            <a:ext cx="8781144" cy="4381500"/>
          </a:xfrm>
        </p:spPr>
        <p:txBody>
          <a:bodyPr>
            <a:noAutofit/>
          </a:bodyPr>
          <a:lstStyle/>
          <a:p>
            <a:r>
              <a:rPr lang="en-US" sz="2400" b="1" dirty="0">
                <a:solidFill>
                  <a:srgbClr val="FF0000"/>
                </a:solidFill>
              </a:rPr>
              <a:t>77 consecutive patients with traumatic lower limb amputation after stepping on an IED</a:t>
            </a:r>
          </a:p>
          <a:p>
            <a:r>
              <a:rPr lang="en-US" sz="2400" b="1" dirty="0">
                <a:solidFill>
                  <a:srgbClr val="FF0000"/>
                </a:solidFill>
              </a:rPr>
              <a:t>Associated pelvic fracture:</a:t>
            </a:r>
          </a:p>
          <a:p>
            <a:pPr lvl="2"/>
            <a:r>
              <a:rPr lang="en-US" b="1" dirty="0">
                <a:solidFill>
                  <a:srgbClr val="FF0000"/>
                </a:solidFill>
              </a:rPr>
              <a:t>Unilateral amputation: 10% </a:t>
            </a:r>
          </a:p>
          <a:p>
            <a:pPr lvl="2"/>
            <a:r>
              <a:rPr lang="en-US" b="1" dirty="0">
                <a:solidFill>
                  <a:srgbClr val="FF0000"/>
                </a:solidFill>
              </a:rPr>
              <a:t>Bilateral amputation: 30%</a:t>
            </a:r>
          </a:p>
          <a:p>
            <a:pPr lvl="2"/>
            <a:r>
              <a:rPr lang="en-US" b="1" dirty="0">
                <a:solidFill>
                  <a:srgbClr val="FF0000"/>
                </a:solidFill>
              </a:rPr>
              <a:t>Bilateral above-knee amputation: 39% </a:t>
            </a:r>
          </a:p>
          <a:p>
            <a:pPr lvl="1"/>
            <a:r>
              <a:rPr lang="en-US" sz="2400" b="1" dirty="0">
                <a:solidFill>
                  <a:srgbClr val="FF0000"/>
                </a:solidFill>
              </a:rPr>
              <a:t>Overall, 22% had associated pelvic fractures</a:t>
            </a:r>
          </a:p>
          <a:p>
            <a:pPr marL="333375" lvl="2"/>
            <a:r>
              <a:rPr lang="en-US" b="1" i="1" dirty="0"/>
              <a:t>“This study demonstrates a high incidence of pelvic fractures in patients with traumatic lower limb amputations, supporting routine pre-hospital application of pelvic binders in this patient group”</a:t>
            </a:r>
          </a:p>
        </p:txBody>
      </p:sp>
      <p:sp>
        <p:nvSpPr>
          <p:cNvPr id="7" name="TextBox 6"/>
          <p:cNvSpPr txBox="1"/>
          <p:nvPr/>
        </p:nvSpPr>
        <p:spPr>
          <a:xfrm>
            <a:off x="5410200" y="6457890"/>
            <a:ext cx="3422091" cy="400110"/>
          </a:xfrm>
          <a:prstGeom prst="rect">
            <a:avLst/>
          </a:prstGeom>
          <a:noFill/>
        </p:spPr>
        <p:txBody>
          <a:bodyPr wrap="none" rtlCol="0">
            <a:spAutoFit/>
          </a:bodyPr>
          <a:lstStyle/>
          <a:p>
            <a:r>
              <a:rPr lang="en-US" sz="2000" i="1" dirty="0"/>
              <a:t>Cross: J R Nav Med Serv, 2014</a:t>
            </a:r>
          </a:p>
        </p:txBody>
      </p:sp>
    </p:spTree>
    <p:extLst>
      <p:ext uri="{BB962C8B-B14F-4D97-AF65-F5344CB8AC3E}">
        <p14:creationId xmlns:p14="http://schemas.microsoft.com/office/powerpoint/2010/main" val="3798368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24998"/>
            <a:ext cx="8229600" cy="590550"/>
          </a:xfrm>
        </p:spPr>
        <p:txBody>
          <a:bodyPr>
            <a:noAutofit/>
          </a:bodyPr>
          <a:lstStyle/>
          <a:p>
            <a:r>
              <a:rPr lang="en-US" sz="4400" dirty="0"/>
              <a:t>What Exam Findings Are </a:t>
            </a:r>
            <a:br>
              <a:rPr lang="en-US" sz="4400" dirty="0"/>
            </a:br>
            <a:r>
              <a:rPr lang="en-US" sz="4400" dirty="0"/>
              <a:t>Suggestive of a Pelvic Fracture?</a:t>
            </a:r>
          </a:p>
        </p:txBody>
      </p:sp>
      <p:sp>
        <p:nvSpPr>
          <p:cNvPr id="3" name="Content Placeholder 2"/>
          <p:cNvSpPr>
            <a:spLocks noGrp="1"/>
          </p:cNvSpPr>
          <p:nvPr>
            <p:ph idx="1"/>
          </p:nvPr>
        </p:nvSpPr>
        <p:spPr>
          <a:xfrm>
            <a:off x="89350" y="2057400"/>
            <a:ext cx="8229600" cy="4525963"/>
          </a:xfrm>
        </p:spPr>
        <p:txBody>
          <a:bodyPr>
            <a:normAutofit fontScale="85000" lnSpcReduction="20000"/>
          </a:bodyPr>
          <a:lstStyle/>
          <a:p>
            <a:pPr marL="0" indent="0">
              <a:buNone/>
            </a:pPr>
            <a:r>
              <a:rPr lang="en-US" b="1" u="sng" dirty="0"/>
              <a:t>Exam Findings:</a:t>
            </a:r>
          </a:p>
          <a:p>
            <a:pPr lvl="1"/>
            <a:r>
              <a:rPr lang="en-US" sz="3000" b="1" dirty="0"/>
              <a:t>Pelvic pain </a:t>
            </a:r>
          </a:p>
          <a:p>
            <a:pPr lvl="1"/>
            <a:r>
              <a:rPr lang="en-US" sz="3000" b="1" dirty="0"/>
              <a:t>Laceration or bruising at bony </a:t>
            </a:r>
          </a:p>
          <a:p>
            <a:pPr lvl="1">
              <a:buNone/>
            </a:pPr>
            <a:r>
              <a:rPr lang="en-US" sz="3000" b="1" dirty="0"/>
              <a:t>    prominences of the pelvic ring</a:t>
            </a:r>
          </a:p>
          <a:p>
            <a:pPr lvl="1"/>
            <a:r>
              <a:rPr lang="en-US" sz="3000" b="1" dirty="0"/>
              <a:t>Deformed or unstable pelvis</a:t>
            </a:r>
          </a:p>
          <a:p>
            <a:pPr lvl="1"/>
            <a:r>
              <a:rPr lang="en-US" sz="3000" b="1" dirty="0"/>
              <a:t>Unequal leg length</a:t>
            </a:r>
          </a:p>
          <a:p>
            <a:pPr lvl="1"/>
            <a:r>
              <a:rPr lang="en-US" sz="3000" b="1" dirty="0"/>
              <a:t>Scrotal, perineal, or perianal bruising </a:t>
            </a:r>
          </a:p>
          <a:p>
            <a:pPr lvl="1"/>
            <a:r>
              <a:rPr lang="en-US" sz="3000" b="1" dirty="0"/>
              <a:t>Blood at the urethral meatus</a:t>
            </a:r>
          </a:p>
          <a:p>
            <a:pPr lvl="1"/>
            <a:r>
              <a:rPr lang="en-US" sz="3000" b="1" dirty="0"/>
              <a:t>Massive hematuria</a:t>
            </a:r>
          </a:p>
          <a:p>
            <a:pPr lvl="1"/>
            <a:r>
              <a:rPr lang="en-US" sz="3000" b="1" dirty="0"/>
              <a:t>Blood in the rectum or vagina</a:t>
            </a:r>
          </a:p>
          <a:p>
            <a:pPr lvl="1"/>
            <a:r>
              <a:rPr lang="en-US" sz="3000" b="1" dirty="0"/>
              <a:t>Neurologic deficits in lower extremities</a:t>
            </a:r>
          </a:p>
          <a:p>
            <a:pPr lvl="1"/>
            <a:endParaRPr lang="en-US" sz="3000" b="1" dirty="0"/>
          </a:p>
        </p:txBody>
      </p:sp>
      <p:pic>
        <p:nvPicPr>
          <p:cNvPr id="5" name="Picture 4" descr="Pelvic bruising.jpg"/>
          <p:cNvPicPr>
            <a:picLocks noChangeAspect="1"/>
          </p:cNvPicPr>
          <p:nvPr/>
        </p:nvPicPr>
        <p:blipFill>
          <a:blip r:embed="rId3" cstate="print"/>
          <a:stretch>
            <a:fillRect/>
          </a:stretch>
        </p:blipFill>
        <p:spPr>
          <a:xfrm>
            <a:off x="5883851" y="1702703"/>
            <a:ext cx="3143464" cy="2459394"/>
          </a:xfrm>
          <a:prstGeom prst="rect">
            <a:avLst/>
          </a:prstGeom>
        </p:spPr>
      </p:pic>
    </p:spTree>
    <p:extLst>
      <p:ext uri="{BB962C8B-B14F-4D97-AF65-F5344CB8AC3E}">
        <p14:creationId xmlns:p14="http://schemas.microsoft.com/office/powerpoint/2010/main" val="54177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63795"/>
            <a:ext cx="7772703" cy="1361777"/>
          </a:xfrm>
        </p:spPr>
        <p:txBody>
          <a:bodyPr/>
          <a:lstStyle/>
          <a:p>
            <a:pPr algn="ctr"/>
            <a:r>
              <a:rPr lang="en-US" sz="4400" dirty="0"/>
              <a:t>W</a:t>
            </a:r>
            <a:r>
              <a:rPr lang="en-US" sz="4400" cap="none" dirty="0"/>
              <a:t>hat Type of Pelvic Binding Device Should Be Used?</a:t>
            </a:r>
          </a:p>
        </p:txBody>
      </p:sp>
      <p:sp>
        <p:nvSpPr>
          <p:cNvPr id="4" name="TextBox 3"/>
          <p:cNvSpPr txBox="1"/>
          <p:nvPr/>
        </p:nvSpPr>
        <p:spPr>
          <a:xfrm>
            <a:off x="126303" y="1752600"/>
            <a:ext cx="9014861" cy="5693866"/>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There are 3 commercially available pelvic binders:</a:t>
            </a:r>
          </a:p>
          <a:p>
            <a:endParaRPr lang="en-US" b="1" dirty="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The Pelvic Binder</a:t>
            </a:r>
          </a:p>
          <a:p>
            <a:pPr marL="457200"/>
            <a:endParaRPr lang="en-US" sz="2800" b="1" dirty="0">
              <a:latin typeface="Times New Roman" panose="02020603050405020304" pitchFamily="18" charset="0"/>
              <a:cs typeface="Times New Roman" panose="02020603050405020304" pitchFamily="18" charset="0"/>
            </a:endParaRPr>
          </a:p>
          <a:p>
            <a:pPr marL="457200"/>
            <a:r>
              <a:rPr lang="en-US" b="1" dirty="0">
                <a:cs typeface="Times New Roman" panose="02020603050405020304" pitchFamily="18" charset="0"/>
              </a:rPr>
              <a:t>               </a:t>
            </a:r>
          </a:p>
          <a:p>
            <a:pPr marL="457200"/>
            <a:r>
              <a:rPr lang="en-US" sz="2800" b="1" dirty="0">
                <a:latin typeface="Times New Roman" panose="02020603050405020304" pitchFamily="18" charset="0"/>
                <a:cs typeface="Times New Roman" panose="02020603050405020304" pitchFamily="18" charset="0"/>
              </a:rPr>
              <a:t>                       </a:t>
            </a:r>
            <a:r>
              <a:rPr lang="en-US" b="1" dirty="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 The T-POD</a:t>
            </a:r>
          </a:p>
          <a:p>
            <a:pPr marL="914400" indent="-457200">
              <a:buFontTx/>
              <a:buChar char="-"/>
            </a:pPr>
            <a:endParaRPr lang="en-US" b="1" dirty="0">
              <a:cs typeface="Times New Roman" panose="02020603050405020304" pitchFamily="18" charset="0"/>
            </a:endParaRPr>
          </a:p>
          <a:p>
            <a:pPr marL="914400" indent="-457200">
              <a:buFontTx/>
              <a:buChar char="-"/>
            </a:pPr>
            <a:endParaRPr lang="en-US" sz="2800" b="1" dirty="0">
              <a:latin typeface="Times New Roman" panose="02020603050405020304" pitchFamily="18" charset="0"/>
              <a:cs typeface="Times New Roman" panose="02020603050405020304" pitchFamily="18" charset="0"/>
            </a:endParaRPr>
          </a:p>
          <a:p>
            <a:pPr marL="457200"/>
            <a:endParaRPr lang="en-US" sz="2800" b="1" dirty="0">
              <a:latin typeface="Times New Roman" panose="02020603050405020304" pitchFamily="18" charset="0"/>
              <a:cs typeface="Times New Roman" panose="02020603050405020304" pitchFamily="18" charset="0"/>
            </a:endParaRPr>
          </a:p>
          <a:p>
            <a:pPr marL="457200"/>
            <a:r>
              <a:rPr lang="en-US" b="1" dirty="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The SAM Pelvic Sling II</a:t>
            </a:r>
          </a:p>
          <a:p>
            <a:endParaRPr lang="en-US" sz="2800" b="1"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p:txBody>
      </p:sp>
      <p:pic>
        <p:nvPicPr>
          <p:cNvPr id="5" name="Content Placeholder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6974087" y="5334000"/>
            <a:ext cx="1746488" cy="1368863"/>
          </a:xfrm>
          <a:prstGeom prst="rect">
            <a:avLst/>
          </a:prstGeom>
          <a:noFill/>
          <a:ln w="9525">
            <a:noFill/>
            <a:miter lim="800000"/>
            <a:headEnd/>
            <a:tailEnd/>
          </a:ln>
        </p:spPr>
      </p:pic>
      <p:pic>
        <p:nvPicPr>
          <p:cNvPr id="6" name="Content Placeholder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5102344" y="3771900"/>
            <a:ext cx="1746488" cy="1368863"/>
          </a:xfrm>
          <a:prstGeom prst="rect">
            <a:avLst/>
          </a:prstGeom>
          <a:noFill/>
          <a:ln w="9525">
            <a:noFill/>
            <a:miter lim="800000"/>
            <a:headEnd/>
            <a:tailEnd/>
          </a:ln>
        </p:spPr>
      </p:pic>
      <p:pic>
        <p:nvPicPr>
          <p:cNvPr id="7" name="Content Placeholder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369657" y="2294797"/>
            <a:ext cx="1186316" cy="1767890"/>
          </a:xfrm>
          <a:prstGeom prst="rect">
            <a:avLst/>
          </a:prstGeom>
        </p:spPr>
      </p:pic>
    </p:spTree>
    <p:extLst>
      <p:ext uri="{BB962C8B-B14F-4D97-AF65-F5344CB8AC3E}">
        <p14:creationId xmlns:p14="http://schemas.microsoft.com/office/powerpoint/2010/main" val="3078966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752600"/>
            <a:ext cx="8229600" cy="5257800"/>
          </a:xfrm>
        </p:spPr>
        <p:txBody>
          <a:bodyPr/>
          <a:lstStyle/>
          <a:p>
            <a:pPr marL="0" indent="0">
              <a:buNone/>
            </a:pPr>
            <a:r>
              <a:rPr lang="en-US" b="1" dirty="0"/>
              <a:t>Two types of junctional tourniquets may also serve as pelvic binders:</a:t>
            </a:r>
          </a:p>
          <a:p>
            <a:pPr marL="800100"/>
            <a:r>
              <a:rPr lang="en-US" b="1" dirty="0"/>
              <a:t>The SAM Junctional Tourniquet</a:t>
            </a:r>
          </a:p>
          <a:p>
            <a:pPr marL="457200"/>
            <a:endParaRPr lang="en-US" b="1" dirty="0"/>
          </a:p>
          <a:p>
            <a:pPr marL="457200"/>
            <a:endParaRPr lang="en-US" b="1" dirty="0"/>
          </a:p>
          <a:p>
            <a:pPr marL="914400"/>
            <a:endParaRPr lang="en-US" b="1" dirty="0"/>
          </a:p>
          <a:p>
            <a:pPr marL="914400"/>
            <a:r>
              <a:rPr lang="en-US" b="1" dirty="0"/>
              <a:t>The Junctional Emergency Treatment Tool</a:t>
            </a:r>
          </a:p>
          <a:p>
            <a:endParaRPr lang="en-US" dirty="0"/>
          </a:p>
        </p:txBody>
      </p:sp>
      <p:sp>
        <p:nvSpPr>
          <p:cNvPr id="6" name="Title 1"/>
          <p:cNvSpPr>
            <a:spLocks noGrp="1"/>
          </p:cNvSpPr>
          <p:nvPr>
            <p:ph type="title"/>
          </p:nvPr>
        </p:nvSpPr>
        <p:spPr>
          <a:xfrm>
            <a:off x="1295400" y="63795"/>
            <a:ext cx="7772703" cy="1361777"/>
          </a:xfrm>
        </p:spPr>
        <p:txBody>
          <a:bodyPr/>
          <a:lstStyle/>
          <a:p>
            <a:r>
              <a:rPr lang="en-US" sz="4400" dirty="0"/>
              <a:t>What Type of Pelvic Binding Device Should Be Used?</a:t>
            </a:r>
            <a:endParaRPr lang="en-US" sz="4400" cap="none"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3777488"/>
            <a:ext cx="1981200" cy="117551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5638800"/>
            <a:ext cx="1213104" cy="1213104"/>
          </a:xfrm>
          <a:prstGeom prst="rect">
            <a:avLst/>
          </a:prstGeom>
        </p:spPr>
      </p:pic>
    </p:spTree>
    <p:extLst>
      <p:ext uri="{BB962C8B-B14F-4D97-AF65-F5344CB8AC3E}">
        <p14:creationId xmlns:p14="http://schemas.microsoft.com/office/powerpoint/2010/main" val="3292189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981200"/>
            <a:ext cx="8229600" cy="4525963"/>
          </a:xfrm>
        </p:spPr>
        <p:txBody>
          <a:bodyPr/>
          <a:lstStyle/>
          <a:p>
            <a:r>
              <a:rPr lang="en-US" sz="2800" b="1" dirty="0">
                <a:solidFill>
                  <a:srgbClr val="FF0000"/>
                </a:solidFill>
              </a:rPr>
              <a:t>Any of these five devices may be used as a pelvic binder:</a:t>
            </a:r>
          </a:p>
          <a:p>
            <a:pPr marL="1093788" lvl="1"/>
            <a:r>
              <a:rPr lang="en-US" b="1" dirty="0"/>
              <a:t>Pelvic Binder</a:t>
            </a:r>
          </a:p>
          <a:p>
            <a:pPr marL="1093788" lvl="1"/>
            <a:r>
              <a:rPr lang="en-US" b="1" dirty="0"/>
              <a:t>T-Pod</a:t>
            </a:r>
          </a:p>
          <a:p>
            <a:pPr marL="1093788" lvl="1"/>
            <a:r>
              <a:rPr lang="en-US" b="1" dirty="0"/>
              <a:t>SAM Pelvic Sling II</a:t>
            </a:r>
          </a:p>
          <a:p>
            <a:pPr marL="1093788" lvl="1"/>
            <a:endParaRPr lang="en-US" b="1" dirty="0"/>
          </a:p>
          <a:p>
            <a:pPr marL="1093788" lvl="1"/>
            <a:r>
              <a:rPr lang="en-US" b="1" dirty="0"/>
              <a:t>SAM Junctional Tourniquet</a:t>
            </a:r>
          </a:p>
          <a:p>
            <a:pPr marL="1093788" lvl="1"/>
            <a:r>
              <a:rPr lang="en-US" b="1" dirty="0"/>
              <a:t>Junctional Emergency Treatment Tool</a:t>
            </a:r>
          </a:p>
        </p:txBody>
      </p:sp>
      <p:sp>
        <p:nvSpPr>
          <p:cNvPr id="4" name="Title 1"/>
          <p:cNvSpPr>
            <a:spLocks noGrp="1"/>
          </p:cNvSpPr>
          <p:nvPr>
            <p:ph type="title"/>
          </p:nvPr>
        </p:nvSpPr>
        <p:spPr>
          <a:xfrm>
            <a:off x="1143000" y="63795"/>
            <a:ext cx="7772703" cy="1361777"/>
          </a:xfrm>
        </p:spPr>
        <p:txBody>
          <a:bodyPr/>
          <a:lstStyle/>
          <a:p>
            <a:r>
              <a:rPr lang="en-US" sz="4400" dirty="0"/>
              <a:t>What Type of Pelvic Binding Device Should Be Used?</a:t>
            </a:r>
            <a:endParaRPr lang="en-US" sz="4400" cap="none" dirty="0"/>
          </a:p>
        </p:txBody>
      </p:sp>
    </p:spTree>
    <p:extLst>
      <p:ext uri="{BB962C8B-B14F-4D97-AF65-F5344CB8AC3E}">
        <p14:creationId xmlns:p14="http://schemas.microsoft.com/office/powerpoint/2010/main" val="4027596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781800" cy="1143000"/>
          </a:xfrm>
        </p:spPr>
        <p:txBody>
          <a:bodyPr/>
          <a:lstStyle/>
          <a:p>
            <a:r>
              <a:rPr lang="en-US" sz="4400" dirty="0"/>
              <a:t>Placement of a Pelvic Binding Device</a:t>
            </a:r>
          </a:p>
        </p:txBody>
      </p:sp>
      <p:sp>
        <p:nvSpPr>
          <p:cNvPr id="3" name="Content Placeholder 2"/>
          <p:cNvSpPr>
            <a:spLocks noGrp="1"/>
          </p:cNvSpPr>
          <p:nvPr>
            <p:ph idx="1"/>
          </p:nvPr>
        </p:nvSpPr>
        <p:spPr>
          <a:xfrm>
            <a:off x="251719" y="1533426"/>
            <a:ext cx="8358027" cy="4651620"/>
          </a:xfrm>
        </p:spPr>
        <p:txBody>
          <a:bodyPr/>
          <a:lstStyle/>
          <a:p>
            <a:r>
              <a:rPr lang="en-US" sz="2800" b="1" dirty="0"/>
              <a:t>At the level of greater trochanters, NOT the iliac wings (top of the hip bone.)</a:t>
            </a:r>
          </a:p>
          <a:p>
            <a:pPr>
              <a:buNone/>
            </a:pPr>
            <a:endParaRPr lang="en-US" dirty="0"/>
          </a:p>
          <a:p>
            <a:endParaRPr lang="en-US" dirty="0"/>
          </a:p>
          <a:p>
            <a:endParaRPr lang="en-US" dirty="0"/>
          </a:p>
          <a:p>
            <a:endParaRPr lang="en-US" dirty="0"/>
          </a:p>
          <a:p>
            <a:pPr>
              <a:buNone/>
            </a:pPr>
            <a:endParaRPr lang="en-US" dirty="0">
              <a:solidFill>
                <a:schemeClr val="accent1"/>
              </a:solidFill>
            </a:endParaRPr>
          </a:p>
          <a:p>
            <a:r>
              <a:rPr lang="en-US" sz="2800" b="1" i="1" dirty="0">
                <a:solidFill>
                  <a:srgbClr val="FF0000"/>
                </a:solidFill>
              </a:rPr>
              <a:t>In one study 40% of the pelvic binders were placed too high, resulting in inadequate reduction of the pelvic fracture and possibly increased bleeding.</a:t>
            </a:r>
          </a:p>
          <a:p>
            <a:endParaRPr lang="en-US" dirty="0"/>
          </a:p>
          <a:p>
            <a:pPr>
              <a:buNone/>
            </a:pPr>
            <a:endParaRPr lang="en-US" dirty="0"/>
          </a:p>
        </p:txBody>
      </p:sp>
      <p:pic>
        <p:nvPicPr>
          <p:cNvPr id="4" name="Picture 3" descr="Greater Trochanter Anatomy 9a.jpg"/>
          <p:cNvPicPr>
            <a:picLocks noChangeAspect="1"/>
          </p:cNvPicPr>
          <p:nvPr/>
        </p:nvPicPr>
        <p:blipFill>
          <a:blip r:embed="rId3" cstate="print"/>
          <a:stretch>
            <a:fillRect/>
          </a:stretch>
        </p:blipFill>
        <p:spPr>
          <a:xfrm>
            <a:off x="3113162" y="2659509"/>
            <a:ext cx="2640366" cy="2384847"/>
          </a:xfrm>
          <a:prstGeom prst="rect">
            <a:avLst/>
          </a:prstGeom>
        </p:spPr>
      </p:pic>
      <p:cxnSp>
        <p:nvCxnSpPr>
          <p:cNvPr id="6" name="Straight Connector 5"/>
          <p:cNvCxnSpPr>
            <a:cxnSpLocks/>
            <a:stCxn id="15" idx="3"/>
          </p:cNvCxnSpPr>
          <p:nvPr/>
        </p:nvCxnSpPr>
        <p:spPr>
          <a:xfrm>
            <a:off x="2331435" y="4228786"/>
            <a:ext cx="3916222"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88590" y="3751732"/>
            <a:ext cx="2042845" cy="954107"/>
          </a:xfrm>
          <a:prstGeom prst="rect">
            <a:avLst/>
          </a:prstGeom>
          <a:noFill/>
          <a:ln w="25400">
            <a:solidFill>
              <a:schemeClr val="tx1"/>
            </a:solidFill>
          </a:ln>
        </p:spPr>
        <p:txBody>
          <a:bodyPr wrap="square" rtlCol="0">
            <a:spAutoFit/>
          </a:bodyPr>
          <a:lstStyle/>
          <a:p>
            <a:pPr algn="ctr"/>
            <a:r>
              <a:rPr lang="en-US" b="1" dirty="0">
                <a:latin typeface="Times New Roman" pitchFamily="18" charset="0"/>
                <a:cs typeface="Times New Roman" pitchFamily="18" charset="0"/>
              </a:rPr>
              <a:t>Greater</a:t>
            </a:r>
          </a:p>
          <a:p>
            <a:pPr algn="ctr"/>
            <a:r>
              <a:rPr lang="en-US" b="1" dirty="0">
                <a:latin typeface="Times New Roman" pitchFamily="18" charset="0"/>
                <a:cs typeface="Times New Roman" pitchFamily="18" charset="0"/>
              </a:rPr>
              <a:t>Trochanters</a:t>
            </a:r>
          </a:p>
        </p:txBody>
      </p:sp>
      <p:sp>
        <p:nvSpPr>
          <p:cNvPr id="16" name="TextBox 15"/>
          <p:cNvSpPr txBox="1"/>
          <p:nvPr/>
        </p:nvSpPr>
        <p:spPr>
          <a:xfrm>
            <a:off x="5946595" y="3628620"/>
            <a:ext cx="3162505" cy="1200329"/>
          </a:xfrm>
          <a:prstGeom prst="rect">
            <a:avLst/>
          </a:prstGeom>
          <a:noFill/>
          <a:ln w="25400">
            <a:solidFill>
              <a:schemeClr val="tx1"/>
            </a:solidFill>
          </a:ln>
        </p:spPr>
        <p:txBody>
          <a:bodyPr wrap="square" rtlCol="0">
            <a:spAutoFit/>
          </a:bodyPr>
          <a:lstStyle/>
          <a:p>
            <a:pPr algn="ctr"/>
            <a:r>
              <a:rPr lang="en-US" sz="2400" b="1" dirty="0">
                <a:solidFill>
                  <a:srgbClr val="FF0000"/>
                </a:solidFill>
              </a:rPr>
              <a:t>* Note that this</a:t>
            </a:r>
          </a:p>
          <a:p>
            <a:pPr algn="ctr"/>
            <a:r>
              <a:rPr lang="en-US" sz="2400" b="1" dirty="0">
                <a:solidFill>
                  <a:srgbClr val="FF0000"/>
                </a:solidFill>
              </a:rPr>
              <a:t>is also the level of </a:t>
            </a:r>
          </a:p>
          <a:p>
            <a:pPr algn="ctr"/>
            <a:r>
              <a:rPr lang="en-US" sz="2400" b="1" dirty="0">
                <a:solidFill>
                  <a:srgbClr val="FF0000"/>
                </a:solidFill>
              </a:rPr>
              <a:t>the pubic symphysis.</a:t>
            </a:r>
          </a:p>
        </p:txBody>
      </p:sp>
      <p:sp>
        <p:nvSpPr>
          <p:cNvPr id="8" name="TextBox 7"/>
          <p:cNvSpPr txBox="1"/>
          <p:nvPr/>
        </p:nvSpPr>
        <p:spPr>
          <a:xfrm>
            <a:off x="5800225" y="2554409"/>
            <a:ext cx="3083473" cy="461665"/>
          </a:xfrm>
          <a:prstGeom prst="rect">
            <a:avLst/>
          </a:prstGeom>
          <a:noFill/>
          <a:ln w="25400">
            <a:solidFill>
              <a:schemeClr val="tx1"/>
            </a:solidFill>
          </a:ln>
        </p:spPr>
        <p:txBody>
          <a:bodyPr wrap="none" rtlCol="0">
            <a:spAutoFit/>
          </a:bodyPr>
          <a:lstStyle/>
          <a:p>
            <a:r>
              <a:rPr lang="en-US" sz="2400" b="1" dirty="0"/>
              <a:t>Iliac wing – WRONG!</a:t>
            </a:r>
          </a:p>
        </p:txBody>
      </p:sp>
      <p:cxnSp>
        <p:nvCxnSpPr>
          <p:cNvPr id="10" name="Straight Arrow Connector 9"/>
          <p:cNvCxnSpPr/>
          <p:nvPr/>
        </p:nvCxnSpPr>
        <p:spPr>
          <a:xfrm flipH="1">
            <a:off x="5454869" y="3016074"/>
            <a:ext cx="345356" cy="23162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6292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122" y="76200"/>
            <a:ext cx="6781800" cy="1143000"/>
          </a:xfrm>
        </p:spPr>
        <p:txBody>
          <a:bodyPr/>
          <a:lstStyle/>
          <a:p>
            <a:r>
              <a:rPr lang="en-US" sz="4800" dirty="0"/>
              <a:t>Don’t Forget!</a:t>
            </a:r>
          </a:p>
        </p:txBody>
      </p:sp>
      <p:sp>
        <p:nvSpPr>
          <p:cNvPr id="3" name="Content Placeholder 2"/>
          <p:cNvSpPr>
            <a:spLocks noGrp="1"/>
          </p:cNvSpPr>
          <p:nvPr>
            <p:ph idx="1"/>
          </p:nvPr>
        </p:nvSpPr>
        <p:spPr>
          <a:xfrm>
            <a:off x="152400" y="1798637"/>
            <a:ext cx="8229600" cy="4525963"/>
          </a:xfrm>
        </p:spPr>
        <p:txBody>
          <a:bodyPr>
            <a:normAutofit/>
          </a:bodyPr>
          <a:lstStyle/>
          <a:p>
            <a:pPr marL="228600" indent="-228600">
              <a:spcBef>
                <a:spcPts val="0"/>
              </a:spcBef>
              <a:spcAft>
                <a:spcPts val="600"/>
              </a:spcAft>
            </a:pPr>
            <a:r>
              <a:rPr lang="en-US" sz="2400" b="1" dirty="0"/>
              <a:t>External rotation of the lower extremities is commonly seen in persons with displaced pelvic fractures.</a:t>
            </a:r>
          </a:p>
          <a:p>
            <a:pPr marL="628650" lvl="1" indent="-228600">
              <a:spcBef>
                <a:spcPts val="0"/>
              </a:spcBef>
              <a:spcAft>
                <a:spcPts val="600"/>
              </a:spcAft>
            </a:pPr>
            <a:r>
              <a:rPr lang="en-US" sz="2400" b="1" dirty="0"/>
              <a:t>This may increase the dislocation of pelvic fragments. </a:t>
            </a:r>
          </a:p>
          <a:p>
            <a:pPr marL="628650" lvl="1" indent="-228600">
              <a:spcBef>
                <a:spcPts val="0"/>
              </a:spcBef>
              <a:spcAft>
                <a:spcPts val="600"/>
              </a:spcAft>
            </a:pPr>
            <a:r>
              <a:rPr lang="en-US" sz="2400" b="1" dirty="0">
                <a:solidFill>
                  <a:srgbClr val="FF0000"/>
                </a:solidFill>
              </a:rPr>
              <a:t>External rotation can be prevented or reduced by securing the knees or feet together, improving the effect achieved by the pelvic binder.</a:t>
            </a:r>
          </a:p>
          <a:p>
            <a:pPr marL="293688" indent="-293688"/>
            <a:r>
              <a:rPr lang="en-US" sz="2400" b="1" u="sng" dirty="0">
                <a:solidFill>
                  <a:srgbClr val="FF0000"/>
                </a:solidFill>
              </a:rPr>
              <a:t>Don’t logroll</a:t>
            </a:r>
            <a:r>
              <a:rPr lang="en-US" sz="2400" b="1" dirty="0">
                <a:solidFill>
                  <a:srgbClr val="FF0000"/>
                </a:solidFill>
              </a:rPr>
              <a:t> casualties with </a:t>
            </a:r>
          </a:p>
          <a:p>
            <a:pPr marL="179388" indent="-179388">
              <a:buNone/>
            </a:pPr>
            <a:r>
              <a:rPr lang="en-US" sz="2400" b="1" dirty="0">
                <a:solidFill>
                  <a:srgbClr val="FF0000"/>
                </a:solidFill>
              </a:rPr>
              <a:t>     suspected pelvic fractures –</a:t>
            </a:r>
          </a:p>
          <a:p>
            <a:pPr marL="293688" indent="-293688">
              <a:buNone/>
            </a:pPr>
            <a:r>
              <a:rPr lang="en-US" sz="2400" b="1" dirty="0">
                <a:solidFill>
                  <a:srgbClr val="FF0000"/>
                </a:solidFill>
              </a:rPr>
              <a:t>     this may increase internal bleeding.</a:t>
            </a:r>
          </a:p>
        </p:txBody>
      </p:sp>
      <p:pic>
        <p:nvPicPr>
          <p:cNvPr id="5" name="Picture 4">
            <a:extLst>
              <a:ext uri="{FF2B5EF4-FFF2-40B4-BE49-F238E27FC236}">
                <a16:creationId xmlns:a16="http://schemas.microsoft.com/office/drawing/2014/main" id="{4557626F-03DE-4D5C-9E82-27CC26468E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7640" b="20000"/>
          <a:stretch/>
        </p:blipFill>
        <p:spPr>
          <a:xfrm>
            <a:off x="5562600" y="4248419"/>
            <a:ext cx="3296683" cy="2401630"/>
          </a:xfrm>
          <a:prstGeom prst="rect">
            <a:avLst/>
          </a:prstGeom>
        </p:spPr>
      </p:pic>
    </p:spTree>
    <p:extLst>
      <p:ext uri="{BB962C8B-B14F-4D97-AF65-F5344CB8AC3E}">
        <p14:creationId xmlns:p14="http://schemas.microsoft.com/office/powerpoint/2010/main" val="1375557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6781800" cy="1143000"/>
          </a:xfrm>
        </p:spPr>
        <p:txBody>
          <a:bodyPr/>
          <a:lstStyle/>
          <a:p>
            <a:r>
              <a:rPr lang="en-US" sz="4800" dirty="0"/>
              <a:t>Don’t Forget!</a:t>
            </a:r>
          </a:p>
        </p:txBody>
      </p:sp>
      <p:sp>
        <p:nvSpPr>
          <p:cNvPr id="3" name="Content Placeholder 2"/>
          <p:cNvSpPr>
            <a:spLocks noGrp="1"/>
          </p:cNvSpPr>
          <p:nvPr>
            <p:ph idx="1"/>
          </p:nvPr>
        </p:nvSpPr>
        <p:spPr>
          <a:xfrm>
            <a:off x="76200" y="1951037"/>
            <a:ext cx="8892278" cy="4525963"/>
          </a:xfrm>
        </p:spPr>
        <p:txBody>
          <a:bodyPr/>
          <a:lstStyle/>
          <a:p>
            <a:r>
              <a:rPr lang="en-US" sz="2600" b="1" dirty="0"/>
              <a:t>Once a binder is on, if additional procedures at the Role II require access to the abdomen or groin (i.e., REBOA), the binder may be moved down to the upper thigh. This will limit external rotation and minimize the reopening of the pelvis. </a:t>
            </a:r>
          </a:p>
          <a:p>
            <a:endParaRPr lang="en-US" sz="2600" b="1" dirty="0"/>
          </a:p>
          <a:p>
            <a:r>
              <a:rPr lang="en-US" sz="2600" b="1" dirty="0"/>
              <a:t>If definitive care is delayed beyond approximately 8-12 hours, the need for a binder should be reassessed and the binder loosened if the patient remains hemodynamically stable. </a:t>
            </a:r>
          </a:p>
          <a:p>
            <a:endParaRPr lang="en-US" sz="2600" b="1" dirty="0"/>
          </a:p>
        </p:txBody>
      </p:sp>
    </p:spTree>
    <p:extLst>
      <p:ext uri="{BB962C8B-B14F-4D97-AF65-F5344CB8AC3E}">
        <p14:creationId xmlns:p14="http://schemas.microsoft.com/office/powerpoint/2010/main" val="2935403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122" y="0"/>
            <a:ext cx="6781800" cy="1143000"/>
          </a:xfrm>
        </p:spPr>
        <p:txBody>
          <a:bodyPr/>
          <a:lstStyle/>
          <a:p>
            <a:r>
              <a:rPr lang="en-US" sz="4800" dirty="0"/>
              <a:t>Don’t Forget!</a:t>
            </a:r>
          </a:p>
        </p:txBody>
      </p:sp>
      <p:sp>
        <p:nvSpPr>
          <p:cNvPr id="3" name="Content Placeholder 2"/>
          <p:cNvSpPr>
            <a:spLocks noGrp="1"/>
          </p:cNvSpPr>
          <p:nvPr>
            <p:ph idx="1"/>
          </p:nvPr>
        </p:nvSpPr>
        <p:spPr>
          <a:xfrm>
            <a:off x="228600" y="1981200"/>
            <a:ext cx="8229600" cy="1633594"/>
          </a:xfrm>
        </p:spPr>
        <p:txBody>
          <a:bodyPr>
            <a:normAutofit/>
          </a:bodyPr>
          <a:lstStyle/>
          <a:p>
            <a:r>
              <a:rPr lang="en-US" b="1" dirty="0"/>
              <a:t>Pelvic binders may mask the presence of a pelvic fracture on CT scanning.</a:t>
            </a:r>
          </a:p>
        </p:txBody>
      </p:sp>
      <p:grpSp>
        <p:nvGrpSpPr>
          <p:cNvPr id="4" name="Group 3">
            <a:extLst>
              <a:ext uri="{FF2B5EF4-FFF2-40B4-BE49-F238E27FC236}">
                <a16:creationId xmlns:a16="http://schemas.microsoft.com/office/drawing/2014/main" id="{438048EF-7529-4654-BC09-510EBD224499}"/>
              </a:ext>
            </a:extLst>
          </p:cNvPr>
          <p:cNvGrpSpPr/>
          <p:nvPr/>
        </p:nvGrpSpPr>
        <p:grpSpPr>
          <a:xfrm>
            <a:off x="1600200" y="3767194"/>
            <a:ext cx="5899926" cy="2465387"/>
            <a:chOff x="1422122" y="4037954"/>
            <a:chExt cx="5899926" cy="2465387"/>
          </a:xfrm>
        </p:grpSpPr>
        <p:pic>
          <p:nvPicPr>
            <p:cNvPr id="5" name="Picture 4" descr="Pelvic CT with Binder.jpg"/>
            <p:cNvPicPr>
              <a:picLocks noChangeAspect="1"/>
            </p:cNvPicPr>
            <p:nvPr/>
          </p:nvPicPr>
          <p:blipFill>
            <a:blip r:embed="rId3" cstate="print"/>
            <a:stretch>
              <a:fillRect/>
            </a:stretch>
          </p:blipFill>
          <p:spPr>
            <a:xfrm>
              <a:off x="1422122" y="4037954"/>
              <a:ext cx="5899926" cy="2465387"/>
            </a:xfrm>
            <a:prstGeom prst="rect">
              <a:avLst/>
            </a:prstGeom>
          </p:spPr>
        </p:pic>
        <p:sp>
          <p:nvSpPr>
            <p:cNvPr id="6" name="Oval 5"/>
            <p:cNvSpPr/>
            <p:nvPr/>
          </p:nvSpPr>
          <p:spPr>
            <a:xfrm>
              <a:off x="2465805" y="5342564"/>
              <a:ext cx="914400" cy="7089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5486407" y="5270648"/>
              <a:ext cx="914400" cy="7294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77570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6781800" cy="1143000"/>
          </a:xfrm>
        </p:spPr>
        <p:txBody>
          <a:bodyPr/>
          <a:lstStyle/>
          <a:p>
            <a:r>
              <a:rPr lang="en-US" sz="4400" dirty="0"/>
              <a:t>Pelvic Binding Device</a:t>
            </a:r>
            <a:br>
              <a:rPr lang="en-US" sz="4400" dirty="0"/>
            </a:br>
            <a:r>
              <a:rPr lang="en-US" sz="4400" dirty="0"/>
              <a:t> Practical</a:t>
            </a:r>
          </a:p>
        </p:txBody>
      </p:sp>
      <p:pic>
        <p:nvPicPr>
          <p:cNvPr id="4" name="Content Placeholder 3"/>
          <p:cNvPicPr>
            <a:picLocks noGrp="1" noChangeAspect="1"/>
          </p:cNvPicPr>
          <p:nvPr>
            <p:ph idx="1"/>
          </p:nvPr>
        </p:nvPicPr>
        <p:blipFill>
          <a:blip r:embed="rId3" cstate="print"/>
          <a:stretch>
            <a:fillRect/>
          </a:stretch>
        </p:blipFill>
        <p:spPr>
          <a:xfrm>
            <a:off x="1901402" y="1704975"/>
            <a:ext cx="5337598" cy="4314825"/>
          </a:xfrm>
          <a:prstGeom prst="rect">
            <a:avLst/>
          </a:prstGeom>
          <a:ln w="25400">
            <a:solidFill>
              <a:schemeClr val="tx1"/>
            </a:solidFill>
          </a:ln>
        </p:spPr>
      </p:pic>
      <p:sp>
        <p:nvSpPr>
          <p:cNvPr id="5" name="TextBox 4"/>
          <p:cNvSpPr txBox="1"/>
          <p:nvPr/>
        </p:nvSpPr>
        <p:spPr>
          <a:xfrm>
            <a:off x="6477000" y="6400026"/>
            <a:ext cx="2667000" cy="276999"/>
          </a:xfrm>
          <a:prstGeom prst="rect">
            <a:avLst/>
          </a:prstGeom>
          <a:noFill/>
        </p:spPr>
        <p:txBody>
          <a:bodyPr wrap="square" rtlCol="0">
            <a:spAutoFit/>
          </a:bodyPr>
          <a:lstStyle/>
          <a:p>
            <a:r>
              <a:rPr lang="en-US" sz="1200" dirty="0"/>
              <a:t>DoD Photo by SSgt Ryan Crane, USA</a:t>
            </a:r>
          </a:p>
        </p:txBody>
      </p:sp>
    </p:spTree>
    <p:extLst>
      <p:ext uri="{BB962C8B-B14F-4D97-AF65-F5344CB8AC3E}">
        <p14:creationId xmlns:p14="http://schemas.microsoft.com/office/powerpoint/2010/main" val="1330092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50317 MR JB2 DUSTOFF UH 60 and C130.JPG"/>
          <p:cNvPicPr>
            <a:picLocks noChangeAspect="1"/>
          </p:cNvPicPr>
          <p:nvPr/>
        </p:nvPicPr>
        <p:blipFill>
          <a:blip r:embed="rId3" cstate="print"/>
          <a:srcRect r="9813"/>
          <a:stretch>
            <a:fillRect/>
          </a:stretch>
        </p:blipFill>
        <p:spPr>
          <a:xfrm>
            <a:off x="-1" y="-113270"/>
            <a:ext cx="9144001" cy="6971270"/>
          </a:xfrm>
          <a:prstGeom prst="rect">
            <a:avLst/>
          </a:prstGeom>
        </p:spPr>
      </p:pic>
      <p:sp>
        <p:nvSpPr>
          <p:cNvPr id="5" name="Content Placeholder 2"/>
          <p:cNvSpPr>
            <a:spLocks noGrp="1"/>
          </p:cNvSpPr>
          <p:nvPr>
            <p:ph idx="1"/>
          </p:nvPr>
        </p:nvSpPr>
        <p:spPr>
          <a:xfrm>
            <a:off x="457200" y="2286000"/>
            <a:ext cx="8229600" cy="3306763"/>
          </a:xfrm>
        </p:spPr>
        <p:txBody>
          <a:bodyPr/>
          <a:lstStyle/>
          <a:p>
            <a:pPr marL="0" indent="0">
              <a:buNone/>
            </a:pPr>
            <a:r>
              <a:rPr lang="en-US" sz="2600" b="1" i="1" dirty="0">
                <a:solidFill>
                  <a:schemeClr val="bg1"/>
                </a:solidFill>
              </a:rPr>
              <a:t>“The opinions or assertions contained herein are the private views of the authors and are not to be construed as official or as reflecting the views of the Departments of the Army, Air Force, Navy or the Department of Defense.”</a:t>
            </a:r>
          </a:p>
          <a:p>
            <a:pPr marL="0" indent="0">
              <a:buNone/>
            </a:pPr>
            <a:endParaRPr lang="en-US" sz="2600" b="1" i="1" dirty="0">
              <a:solidFill>
                <a:schemeClr val="bg1"/>
              </a:solidFill>
            </a:endParaRPr>
          </a:p>
          <a:p>
            <a:pPr marL="0" indent="0">
              <a:buFontTx/>
              <a:buChar char="-"/>
            </a:pPr>
            <a:r>
              <a:rPr lang="en-US" sz="2600" i="1" dirty="0">
                <a:solidFill>
                  <a:schemeClr val="bg1"/>
                </a:solidFill>
              </a:rPr>
              <a:t>  There are no conflict of interest disclosures</a:t>
            </a:r>
            <a:r>
              <a:rPr lang="en-US" sz="1000" i="1" dirty="0"/>
              <a:t>                       </a:t>
            </a:r>
            <a:endParaRPr lang="en-US" sz="1200" i="1" dirty="0"/>
          </a:p>
          <a:p>
            <a:pPr marL="0" indent="0">
              <a:buNone/>
            </a:pPr>
            <a:r>
              <a:rPr lang="en-US" b="1" i="1" dirty="0"/>
              <a:t>                             </a:t>
            </a:r>
          </a:p>
        </p:txBody>
      </p:sp>
      <p:sp>
        <p:nvSpPr>
          <p:cNvPr id="4" name="TextBox 3"/>
          <p:cNvSpPr txBox="1"/>
          <p:nvPr/>
        </p:nvSpPr>
        <p:spPr>
          <a:xfrm>
            <a:off x="2883375" y="-76200"/>
            <a:ext cx="3020379" cy="830997"/>
          </a:xfrm>
          <a:prstGeom prst="rect">
            <a:avLst/>
          </a:prstGeom>
          <a:noFill/>
        </p:spPr>
        <p:txBody>
          <a:bodyPr wrap="none" rtlCol="0">
            <a:spAutoFit/>
          </a:bodyPr>
          <a:lstStyle/>
          <a:p>
            <a:r>
              <a:rPr lang="en-US" sz="4800" b="1" dirty="0">
                <a:solidFill>
                  <a:schemeClr val="bg1"/>
                </a:solidFill>
                <a:latin typeface="Times New Roman" pitchFamily="18" charset="0"/>
                <a:cs typeface="Times New Roman" pitchFamily="18" charset="0"/>
              </a:rPr>
              <a:t>Disclaimer</a:t>
            </a:r>
          </a:p>
        </p:txBody>
      </p:sp>
    </p:spTree>
    <p:extLst>
      <p:ext uri="{BB962C8B-B14F-4D97-AF65-F5344CB8AC3E}">
        <p14:creationId xmlns:p14="http://schemas.microsoft.com/office/powerpoint/2010/main" val="3722755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itle 1"/>
          <p:cNvSpPr>
            <a:spLocks noGrp="1"/>
          </p:cNvSpPr>
          <p:nvPr>
            <p:ph type="title" idx="4294967295"/>
          </p:nvPr>
        </p:nvSpPr>
        <p:spPr>
          <a:xfrm>
            <a:off x="1371600" y="152400"/>
            <a:ext cx="6858000" cy="1143000"/>
          </a:xfrm>
        </p:spPr>
        <p:txBody>
          <a:bodyPr lIns="91416" tIns="45708" rIns="91416" bIns="45708"/>
          <a:lstStyle/>
          <a:p>
            <a:r>
              <a:rPr lang="en-US" sz="5400" b="0" dirty="0"/>
              <a:t>Thank You!</a:t>
            </a:r>
          </a:p>
        </p:txBody>
      </p:sp>
      <p:sp>
        <p:nvSpPr>
          <p:cNvPr id="232450"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lIns="91416" tIns="45708" rIns="91416" bIns="45708"/>
          <a:lstStyle/>
          <a:p>
            <a:pPr algn="r"/>
            <a:fld id="{373EAD3B-0CB2-4512-827D-246B64EB00A4}" type="slidenum">
              <a:rPr lang="en-US" sz="1400">
                <a:latin typeface="Arial" charset="0"/>
              </a:rPr>
              <a:pPr algn="r"/>
              <a:t>20</a:t>
            </a:fld>
            <a:endParaRPr lang="en-US" sz="1400" dirty="0">
              <a:latin typeface="Arial" charset="0"/>
            </a:endParaRPr>
          </a:p>
        </p:txBody>
      </p:sp>
      <p:sp>
        <p:nvSpPr>
          <p:cNvPr id="232451" name="Text Box 4"/>
          <p:cNvSpPr txBox="1">
            <a:spLocks noChangeArrowheads="1"/>
          </p:cNvSpPr>
          <p:nvPr/>
        </p:nvSpPr>
        <p:spPr bwMode="auto">
          <a:xfrm>
            <a:off x="4157663" y="5608638"/>
            <a:ext cx="184150" cy="1066800"/>
          </a:xfrm>
          <a:prstGeom prst="rect">
            <a:avLst/>
          </a:prstGeom>
          <a:noFill/>
          <a:ln w="9525" algn="ctr">
            <a:noFill/>
            <a:miter lim="800000"/>
            <a:headEnd/>
            <a:tailEnd/>
          </a:ln>
        </p:spPr>
        <p:txBody>
          <a:bodyPr wrap="none" lIns="91416" tIns="45708" rIns="91416" bIns="45708">
            <a:spAutoFit/>
          </a:bodyPr>
          <a:lstStyle/>
          <a:p>
            <a:pPr algn="ctr"/>
            <a:endParaRPr lang="en-US" sz="3200" b="1" dirty="0">
              <a:latin typeface="Arial" charset="0"/>
            </a:endParaRPr>
          </a:p>
          <a:p>
            <a:pPr algn="ctr"/>
            <a:endParaRPr lang="en-US" sz="3200" b="1" dirty="0">
              <a:latin typeface="Arial" charset="0"/>
            </a:endParaRPr>
          </a:p>
        </p:txBody>
      </p:sp>
      <p:pic>
        <p:nvPicPr>
          <p:cNvPr id="232452" name="Picture 5" descr="AKO 130909 Wardak Province.jpg"/>
          <p:cNvPicPr>
            <a:picLocks noChangeAspect="1"/>
          </p:cNvPicPr>
          <p:nvPr/>
        </p:nvPicPr>
        <p:blipFill>
          <a:blip r:embed="rId2" cstate="print"/>
          <a:srcRect r="102"/>
          <a:stretch>
            <a:fillRect/>
          </a:stretch>
        </p:blipFill>
        <p:spPr bwMode="auto">
          <a:xfrm>
            <a:off x="0" y="-9525"/>
            <a:ext cx="9144000" cy="6962775"/>
          </a:xfrm>
          <a:prstGeom prst="rect">
            <a:avLst/>
          </a:prstGeom>
          <a:noFill/>
          <a:ln w="9525">
            <a:noFill/>
            <a:miter lim="800000"/>
            <a:headEnd/>
            <a:tailEnd/>
          </a:ln>
        </p:spPr>
      </p:pic>
      <p:sp>
        <p:nvSpPr>
          <p:cNvPr id="232453" name="TextBox 6"/>
          <p:cNvSpPr txBox="1">
            <a:spLocks noChangeArrowheads="1"/>
          </p:cNvSpPr>
          <p:nvPr/>
        </p:nvSpPr>
        <p:spPr bwMode="auto">
          <a:xfrm>
            <a:off x="4068763" y="5486400"/>
            <a:ext cx="4846637" cy="1108075"/>
          </a:xfrm>
          <a:prstGeom prst="rect">
            <a:avLst/>
          </a:prstGeom>
          <a:noFill/>
          <a:ln w="9525">
            <a:noFill/>
            <a:miter lim="800000"/>
            <a:headEnd/>
            <a:tailEnd/>
          </a:ln>
        </p:spPr>
        <p:txBody>
          <a:bodyPr wrap="none">
            <a:spAutoFit/>
          </a:bodyPr>
          <a:lstStyle/>
          <a:p>
            <a:pPr algn="ctr"/>
            <a:r>
              <a:rPr lang="en-US" sz="6600" b="1" dirty="0">
                <a:solidFill>
                  <a:schemeClr val="bg1"/>
                </a:solidFill>
                <a:latin typeface="Arial" charset="0"/>
              </a:rPr>
              <a:t>Questions?</a:t>
            </a:r>
          </a:p>
        </p:txBody>
      </p:sp>
    </p:spTree>
    <p:extLst>
      <p:ext uri="{BB962C8B-B14F-4D97-AF65-F5344CB8AC3E}">
        <p14:creationId xmlns:p14="http://schemas.microsoft.com/office/powerpoint/2010/main" val="1873270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idx="4294967295"/>
          </p:nvPr>
        </p:nvSpPr>
        <p:spPr>
          <a:xfrm>
            <a:off x="1143000" y="152400"/>
            <a:ext cx="7616825" cy="1143000"/>
          </a:xfrm>
        </p:spPr>
        <p:txBody>
          <a:bodyPr/>
          <a:lstStyle/>
          <a:p>
            <a:pPr eaLnBrk="1" hangingPunct="1"/>
            <a:r>
              <a:rPr lang="en-US" sz="4400" dirty="0">
                <a:ea typeface="ＭＳ Ｐゴシック"/>
                <a:cs typeface="ＭＳ Ｐゴシック"/>
              </a:rPr>
              <a:t>Tactical Field Care </a:t>
            </a:r>
            <a:br>
              <a:rPr lang="en-US" sz="4400" dirty="0">
                <a:ea typeface="ＭＳ Ｐゴシック"/>
                <a:cs typeface="ＭＳ Ｐゴシック"/>
              </a:rPr>
            </a:br>
            <a:r>
              <a:rPr lang="en-US" sz="4400" dirty="0">
                <a:ea typeface="ＭＳ Ｐゴシック"/>
                <a:cs typeface="ＭＳ Ｐゴシック"/>
              </a:rPr>
              <a:t>Guidelines</a:t>
            </a:r>
          </a:p>
        </p:txBody>
      </p:sp>
      <p:sp>
        <p:nvSpPr>
          <p:cNvPr id="156674" name="Rectangle 3"/>
          <p:cNvSpPr>
            <a:spLocks noGrp="1" noChangeArrowheads="1"/>
          </p:cNvSpPr>
          <p:nvPr>
            <p:ph idx="4294967295"/>
          </p:nvPr>
        </p:nvSpPr>
        <p:spPr>
          <a:xfrm>
            <a:off x="152400" y="1524000"/>
            <a:ext cx="8372290" cy="4114800"/>
          </a:xfrm>
        </p:spPr>
        <p:txBody>
          <a:bodyPr/>
          <a:lstStyle/>
          <a:p>
            <a:pPr marL="0" indent="0">
              <a:buNone/>
            </a:pPr>
            <a:r>
              <a:rPr lang="en-US" b="1" dirty="0"/>
              <a:t>6. Circulation</a:t>
            </a:r>
          </a:p>
          <a:p>
            <a:pPr marL="398463" indent="0">
              <a:buNone/>
            </a:pPr>
            <a:r>
              <a:rPr lang="en-US" sz="2800" b="1" dirty="0"/>
              <a:t>a. Bleeding (continued)</a:t>
            </a:r>
          </a:p>
          <a:p>
            <a:pPr marL="979488" indent="-228600" eaLnBrk="1" hangingPunct="1">
              <a:lnSpc>
                <a:spcPct val="90000"/>
              </a:lnSpc>
              <a:buNone/>
            </a:pPr>
            <a:r>
              <a:rPr lang="en-US" sz="2000" b="1" dirty="0"/>
              <a:t>● </a:t>
            </a:r>
            <a:r>
              <a:rPr lang="en-US" sz="2200" b="1" dirty="0"/>
              <a:t>Reassess prior tourniquet application. Expose the wound and determine if a tourniquet is needed. If it is needed, replace any limb tourniquet placed over the uniform with one applied directly to the skin 2-3 inches above the bleeding site. Ensure that bleeding is stopped. If there is no traumatic amputation, a distal pulse should be checked. If bleeding persists or a distal pulse is still present, consider additional tightening of the tourniquet or the use of a second tourniquet side-by-side with the first to eliminate both bleeding and the distal pulse. If the reassessment determines that the prior tourniquet was not needed, then remove the tourniquet and note time of removal on the TCCC Casualty Card.</a:t>
            </a:r>
          </a:p>
        </p:txBody>
      </p:sp>
    </p:spTree>
    <p:extLst>
      <p:ext uri="{BB962C8B-B14F-4D97-AF65-F5344CB8AC3E}">
        <p14:creationId xmlns:p14="http://schemas.microsoft.com/office/powerpoint/2010/main" val="1415058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3"/>
          <p:cNvSpPr>
            <a:spLocks noGrp="1" noChangeArrowheads="1"/>
          </p:cNvSpPr>
          <p:nvPr>
            <p:ph idx="4294967295"/>
          </p:nvPr>
        </p:nvSpPr>
        <p:spPr>
          <a:xfrm>
            <a:off x="457200" y="1600200"/>
            <a:ext cx="8229600" cy="4114800"/>
          </a:xfrm>
        </p:spPr>
        <p:txBody>
          <a:bodyPr/>
          <a:lstStyle/>
          <a:p>
            <a:pPr marL="0" indent="0" eaLnBrk="1" hangingPunct="1">
              <a:spcBef>
                <a:spcPct val="0"/>
              </a:spcBef>
              <a:buFont typeface="Wingdings" pitchFamily="2" charset="2"/>
              <a:buNone/>
            </a:pPr>
            <a:r>
              <a:rPr lang="en-US" b="1" dirty="0">
                <a:ea typeface="ＭＳ Ｐゴシック"/>
                <a:cs typeface="ＭＳ Ｐゴシック"/>
              </a:rPr>
              <a:t>Tightening the tourniquet enough to eliminate the distal pulse will help to ensure that all bleeding is stopped, and that there will be no damage to the extremity from blood entering the extremity</a:t>
            </a:r>
          </a:p>
          <a:p>
            <a:pPr marL="0" indent="0" eaLnBrk="1" hangingPunct="1">
              <a:spcBef>
                <a:spcPct val="0"/>
              </a:spcBef>
              <a:buFont typeface="Wingdings" pitchFamily="2" charset="2"/>
              <a:buNone/>
            </a:pPr>
            <a:r>
              <a:rPr lang="en-US" b="1" dirty="0">
                <a:ea typeface="ＭＳ Ｐゴシック"/>
                <a:cs typeface="ＭＳ Ｐゴシック"/>
              </a:rPr>
              <a:t>but not being </a:t>
            </a:r>
          </a:p>
          <a:p>
            <a:pPr marL="0" indent="0" eaLnBrk="1" hangingPunct="1">
              <a:spcBef>
                <a:spcPct val="0"/>
              </a:spcBef>
              <a:buFont typeface="Wingdings" pitchFamily="2" charset="2"/>
              <a:buNone/>
            </a:pPr>
            <a:r>
              <a:rPr lang="en-US" b="1" dirty="0">
                <a:ea typeface="ＭＳ Ｐゴシック"/>
                <a:cs typeface="ＭＳ Ｐゴシック"/>
              </a:rPr>
              <a:t>able to get out. </a:t>
            </a:r>
          </a:p>
        </p:txBody>
      </p:sp>
      <p:sp>
        <p:nvSpPr>
          <p:cNvPr id="7" name="Rectangle 2"/>
          <p:cNvSpPr>
            <a:spLocks noGrp="1" noChangeArrowheads="1"/>
          </p:cNvSpPr>
          <p:nvPr>
            <p:ph type="title" idx="4294967295"/>
          </p:nvPr>
        </p:nvSpPr>
        <p:spPr>
          <a:xfrm>
            <a:off x="1600200" y="111125"/>
            <a:ext cx="6477000" cy="1143000"/>
          </a:xfrm>
        </p:spPr>
        <p:txBody>
          <a:bodyPr rtlCol="0">
            <a:noAutofit/>
          </a:bodyPr>
          <a:lstStyle/>
          <a:p>
            <a:pPr eaLnBrk="1" fontAlgn="auto" hangingPunct="1">
              <a:spcAft>
                <a:spcPts val="0"/>
              </a:spcAft>
              <a:defRPr/>
            </a:pPr>
            <a:r>
              <a:rPr lang="en-US" sz="4400" dirty="0">
                <a:ea typeface="ＭＳ Ｐゴシック"/>
                <a:cs typeface="ＭＳ Ｐゴシック"/>
              </a:rPr>
              <a:t>Tourniquets:</a:t>
            </a:r>
            <a:br>
              <a:rPr lang="en-US" sz="4400" dirty="0">
                <a:ea typeface="ＭＳ Ｐゴシック"/>
                <a:cs typeface="ＭＳ Ｐゴシック"/>
              </a:rPr>
            </a:br>
            <a:r>
              <a:rPr lang="en-US" sz="4400" dirty="0">
                <a:ea typeface="ＭＳ Ｐゴシック"/>
                <a:cs typeface="ＭＳ Ｐゴシック"/>
              </a:rPr>
              <a:t>Points to Remember</a:t>
            </a:r>
          </a:p>
        </p:txBody>
      </p:sp>
      <p:pic>
        <p:nvPicPr>
          <p:cNvPr id="3" name="Picture 2">
            <a:extLst>
              <a:ext uri="{FF2B5EF4-FFF2-40B4-BE49-F238E27FC236}">
                <a16:creationId xmlns:a16="http://schemas.microsoft.com/office/drawing/2014/main" id="{D0E79BC1-0917-4797-95B2-6F8A041B4E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3831566"/>
            <a:ext cx="3962400" cy="2819400"/>
          </a:xfrm>
          <a:prstGeom prst="rect">
            <a:avLst/>
          </a:prstGeom>
        </p:spPr>
      </p:pic>
      <p:sp>
        <p:nvSpPr>
          <p:cNvPr id="4" name="TextBox 3">
            <a:extLst>
              <a:ext uri="{FF2B5EF4-FFF2-40B4-BE49-F238E27FC236}">
                <a16:creationId xmlns:a16="http://schemas.microsoft.com/office/drawing/2014/main" id="{E5400C95-8B3A-4C23-939E-CB2776EE7EFD}"/>
              </a:ext>
            </a:extLst>
          </p:cNvPr>
          <p:cNvSpPr txBox="1"/>
          <p:nvPr/>
        </p:nvSpPr>
        <p:spPr>
          <a:xfrm>
            <a:off x="685800" y="6312412"/>
            <a:ext cx="3048000" cy="338554"/>
          </a:xfrm>
          <a:prstGeom prst="rect">
            <a:avLst/>
          </a:prstGeom>
          <a:noFill/>
        </p:spPr>
        <p:txBody>
          <a:bodyPr wrap="square" rtlCol="0">
            <a:spAutoFit/>
          </a:bodyPr>
          <a:lstStyle/>
          <a:p>
            <a:r>
              <a:rPr lang="en-US" sz="1600" dirty="0"/>
              <a:t>Photo courtesy Dr. Warren Dorlac</a:t>
            </a:r>
          </a:p>
        </p:txBody>
      </p:sp>
    </p:spTree>
    <p:extLst>
      <p:ext uri="{BB962C8B-B14F-4D97-AF65-F5344CB8AC3E}">
        <p14:creationId xmlns:p14="http://schemas.microsoft.com/office/powerpoint/2010/main" val="1541230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0"/>
            <a:ext cx="6781800" cy="1143000"/>
          </a:xfrm>
        </p:spPr>
        <p:txBody>
          <a:bodyPr/>
          <a:lstStyle/>
          <a:p>
            <a:r>
              <a:rPr lang="en-US" sz="4400" dirty="0"/>
              <a:t>Tourniquet Repositioning</a:t>
            </a:r>
          </a:p>
        </p:txBody>
      </p:sp>
      <p:pic>
        <p:nvPicPr>
          <p:cNvPr id="7" name="4 TFC 2a - Video 1 - DM - Tourniquet Repostioning">
            <a:hlinkClick r:id="" action="ppaction://media"/>
            <a:extLst>
              <a:ext uri="{FF2B5EF4-FFF2-40B4-BE49-F238E27FC236}">
                <a16:creationId xmlns:a16="http://schemas.microsoft.com/office/drawing/2014/main" id="{6E234A62-29FF-49C1-BDB0-A71F1CC4229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2800" y="1828800"/>
            <a:ext cx="7518400" cy="4229100"/>
          </a:xfrm>
          <a:prstGeom prst="rect">
            <a:avLst/>
          </a:prstGeom>
        </p:spPr>
      </p:pic>
    </p:spTree>
    <p:extLst>
      <p:ext uri="{BB962C8B-B14F-4D97-AF65-F5344CB8AC3E}">
        <p14:creationId xmlns:p14="http://schemas.microsoft.com/office/powerpoint/2010/main" val="25660172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E832AF-D2E9-440F-967B-4BD99AA862FB}"/>
              </a:ext>
            </a:extLst>
          </p:cNvPr>
          <p:cNvSpPr>
            <a:spLocks noGrp="1"/>
          </p:cNvSpPr>
          <p:nvPr>
            <p:ph idx="1"/>
          </p:nvPr>
        </p:nvSpPr>
        <p:spPr>
          <a:xfrm>
            <a:off x="457200" y="1600201"/>
            <a:ext cx="8229600" cy="4038600"/>
          </a:xfrm>
        </p:spPr>
        <p:txBody>
          <a:bodyPr/>
          <a:lstStyle/>
          <a:p>
            <a:r>
              <a:rPr lang="en-US" dirty="0"/>
              <a:t>It is better to wait to route the self-adhering strap of the second tourniquet through its securing clips and securing it with the safety strap until you have loosened the first tourniquet and assured the bleeding is controlled by the second tourniquet.</a:t>
            </a:r>
          </a:p>
          <a:p>
            <a:pPr lvl="1"/>
            <a:r>
              <a:rPr lang="en-US" dirty="0"/>
              <a:t>You may have to further tighten the second tourniquet.</a:t>
            </a:r>
          </a:p>
        </p:txBody>
      </p:sp>
      <p:sp>
        <p:nvSpPr>
          <p:cNvPr id="4" name="Title 1">
            <a:extLst>
              <a:ext uri="{FF2B5EF4-FFF2-40B4-BE49-F238E27FC236}">
                <a16:creationId xmlns:a16="http://schemas.microsoft.com/office/drawing/2014/main" id="{10A91E24-CD2A-48FA-8A72-E19FA3BA8E07}"/>
              </a:ext>
            </a:extLst>
          </p:cNvPr>
          <p:cNvSpPr>
            <a:spLocks noGrp="1"/>
          </p:cNvSpPr>
          <p:nvPr>
            <p:ph type="title"/>
          </p:nvPr>
        </p:nvSpPr>
        <p:spPr>
          <a:xfrm>
            <a:off x="1600200" y="0"/>
            <a:ext cx="6781800" cy="1143000"/>
          </a:xfrm>
        </p:spPr>
        <p:txBody>
          <a:bodyPr/>
          <a:lstStyle/>
          <a:p>
            <a:r>
              <a:rPr lang="en-US" sz="4400" dirty="0"/>
              <a:t>Tourniquet Repositioning</a:t>
            </a:r>
          </a:p>
        </p:txBody>
      </p:sp>
      <p:sp>
        <p:nvSpPr>
          <p:cNvPr id="5" name="Content Placeholder 2">
            <a:extLst>
              <a:ext uri="{FF2B5EF4-FFF2-40B4-BE49-F238E27FC236}">
                <a16:creationId xmlns:a16="http://schemas.microsoft.com/office/drawing/2014/main" id="{EC57CE8F-D922-4C5C-B142-E6210FFD5F1E}"/>
              </a:ext>
            </a:extLst>
          </p:cNvPr>
          <p:cNvSpPr txBox="1">
            <a:spLocks/>
          </p:cNvSpPr>
          <p:nvPr/>
        </p:nvSpPr>
        <p:spPr bwMode="auto">
          <a:xfrm>
            <a:off x="865917" y="5844593"/>
            <a:ext cx="7412165" cy="638245"/>
          </a:xfrm>
          <a:prstGeom prst="rect">
            <a:avLst/>
          </a:prstGeom>
          <a:noFill/>
          <a:ln w="25400">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r>
              <a:rPr lang="en-US" sz="2800" b="1" i="1" dirty="0"/>
              <a:t>Comments on the Video from the CoTCCC Staff</a:t>
            </a:r>
          </a:p>
        </p:txBody>
      </p:sp>
    </p:spTree>
    <p:extLst>
      <p:ext uri="{BB962C8B-B14F-4D97-AF65-F5344CB8AC3E}">
        <p14:creationId xmlns:p14="http://schemas.microsoft.com/office/powerpoint/2010/main" val="3714888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title" idx="4294967295"/>
          </p:nvPr>
        </p:nvSpPr>
        <p:spPr>
          <a:xfrm>
            <a:off x="1600200" y="152400"/>
            <a:ext cx="6477000" cy="1143000"/>
          </a:xfrm>
        </p:spPr>
        <p:txBody>
          <a:bodyPr rtlCol="0">
            <a:noAutofit/>
          </a:bodyPr>
          <a:lstStyle/>
          <a:p>
            <a:pPr eaLnBrk="1" fontAlgn="auto" hangingPunct="1">
              <a:spcAft>
                <a:spcPts val="0"/>
              </a:spcAft>
              <a:defRPr/>
            </a:pPr>
            <a:r>
              <a:rPr lang="en-US" sz="4400" dirty="0">
                <a:ea typeface="ＭＳ Ｐゴシック"/>
                <a:cs typeface="ＭＳ Ｐゴシック"/>
              </a:rPr>
              <a:t>Tourniquets:</a:t>
            </a:r>
            <a:br>
              <a:rPr lang="en-US" sz="4400" dirty="0">
                <a:ea typeface="ＭＳ Ｐゴシック"/>
                <a:cs typeface="ＭＳ Ｐゴシック"/>
              </a:rPr>
            </a:br>
            <a:r>
              <a:rPr lang="en-US" sz="4400" dirty="0">
                <a:ea typeface="ＭＳ Ｐゴシック"/>
                <a:cs typeface="ＭＳ Ｐゴシック"/>
              </a:rPr>
              <a:t>Points to Remember</a:t>
            </a:r>
          </a:p>
        </p:txBody>
      </p:sp>
      <p:sp>
        <p:nvSpPr>
          <p:cNvPr id="162818" name="Rectangle 3"/>
          <p:cNvSpPr>
            <a:spLocks noGrp="1" noChangeArrowheads="1"/>
          </p:cNvSpPr>
          <p:nvPr>
            <p:ph idx="4294967295"/>
          </p:nvPr>
        </p:nvSpPr>
        <p:spPr>
          <a:xfrm>
            <a:off x="457200" y="2057400"/>
            <a:ext cx="8229600" cy="4114800"/>
          </a:xfrm>
        </p:spPr>
        <p:txBody>
          <a:bodyPr/>
          <a:lstStyle/>
          <a:p>
            <a:pPr eaLnBrk="1" hangingPunct="1"/>
            <a:r>
              <a:rPr lang="en-US" b="1" dirty="0">
                <a:solidFill>
                  <a:srgbClr val="FF0000"/>
                </a:solidFill>
                <a:ea typeface="ＭＳ Ｐゴシック"/>
                <a:cs typeface="ＭＳ Ｐゴシック"/>
              </a:rPr>
              <a:t>Damage to the arm or leg is rare if the tourniquet is left on for less than two hours.</a:t>
            </a:r>
          </a:p>
          <a:p>
            <a:pPr eaLnBrk="1" hangingPunct="1"/>
            <a:r>
              <a:rPr lang="en-US" b="1" dirty="0">
                <a:ea typeface="ＭＳ Ｐゴシック"/>
                <a:cs typeface="ＭＳ Ｐゴシック"/>
              </a:rPr>
              <a:t>Tourniquets are often left in place for several hours during surgical procedures.</a:t>
            </a:r>
          </a:p>
          <a:p>
            <a:pPr eaLnBrk="1" hangingPunct="1"/>
            <a:r>
              <a:rPr lang="en-US" b="1" dirty="0">
                <a:ea typeface="ＭＳ Ｐゴシック"/>
                <a:cs typeface="ＭＳ Ｐゴシック"/>
              </a:rPr>
              <a:t>In the face of massive extremity hemorrhage, it is better to accept the small risk of damage to the limb than to have a casualty bleed to death.</a:t>
            </a:r>
          </a:p>
        </p:txBody>
      </p:sp>
    </p:spTree>
    <p:extLst>
      <p:ext uri="{BB962C8B-B14F-4D97-AF65-F5344CB8AC3E}">
        <p14:creationId xmlns:p14="http://schemas.microsoft.com/office/powerpoint/2010/main" val="473870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ChangeArrowheads="1"/>
          </p:cNvSpPr>
          <p:nvPr>
            <p:ph type="title" idx="4294967295"/>
          </p:nvPr>
        </p:nvSpPr>
        <p:spPr>
          <a:xfrm>
            <a:off x="1219200" y="152400"/>
            <a:ext cx="7616825" cy="1143000"/>
          </a:xfrm>
        </p:spPr>
        <p:txBody>
          <a:bodyPr/>
          <a:lstStyle/>
          <a:p>
            <a:pPr eaLnBrk="1" hangingPunct="1"/>
            <a:r>
              <a:rPr lang="en-US" sz="4400" dirty="0">
                <a:ea typeface="ＭＳ Ｐゴシック"/>
                <a:cs typeface="ＭＳ Ｐゴシック"/>
              </a:rPr>
              <a:t>Tactical Field Care </a:t>
            </a:r>
            <a:br>
              <a:rPr lang="en-US" sz="4400" dirty="0">
                <a:ea typeface="ＭＳ Ｐゴシック"/>
                <a:cs typeface="ＭＳ Ｐゴシック"/>
              </a:rPr>
            </a:br>
            <a:r>
              <a:rPr lang="en-US" sz="4400" dirty="0">
                <a:ea typeface="ＭＳ Ｐゴシック"/>
                <a:cs typeface="ＭＳ Ｐゴシック"/>
              </a:rPr>
              <a:t>Guidelines</a:t>
            </a:r>
          </a:p>
        </p:txBody>
      </p:sp>
      <p:sp>
        <p:nvSpPr>
          <p:cNvPr id="158722" name="Rectangle 3"/>
          <p:cNvSpPr>
            <a:spLocks noGrp="1" noChangeArrowheads="1"/>
          </p:cNvSpPr>
          <p:nvPr>
            <p:ph idx="4294967295"/>
          </p:nvPr>
        </p:nvSpPr>
        <p:spPr>
          <a:xfrm>
            <a:off x="199295" y="1544740"/>
            <a:ext cx="8487505" cy="4703660"/>
          </a:xfrm>
        </p:spPr>
        <p:txBody>
          <a:bodyPr/>
          <a:lstStyle/>
          <a:p>
            <a:pPr marL="0" indent="0">
              <a:buNone/>
            </a:pPr>
            <a:r>
              <a:rPr lang="en-US" b="1" dirty="0"/>
              <a:t>6. Circulation</a:t>
            </a:r>
          </a:p>
          <a:p>
            <a:pPr marL="750888" indent="-352425">
              <a:buAutoNum type="alphaLcPeriod"/>
            </a:pPr>
            <a:r>
              <a:rPr lang="en-US" sz="2800" b="1" dirty="0"/>
              <a:t>Bleeding (continued)</a:t>
            </a:r>
          </a:p>
          <a:p>
            <a:pPr marL="1028700" indent="-228600">
              <a:buNone/>
            </a:pPr>
            <a:r>
              <a:rPr lang="en-US" sz="2400" b="1" dirty="0"/>
              <a:t>● Limb tourniquets and junctional tourniquets should be converted to hemostatic or pressure dressings as soon as possible if three criteria are met:  the casualty is not in shock; it is possible to monitor the wound closely for bleeding; and the tourniquet is not being used to control bleeding from an amputated extremity. Every effort should be made to convert tourniquets in less than 2 hours if bleeding can be controlled with other means. Do not remove a tourniquet that has been in place more than 6 hours unless close monitoring and lab capability are available.</a:t>
            </a:r>
          </a:p>
        </p:txBody>
      </p:sp>
    </p:spTree>
    <p:extLst>
      <p:ext uri="{BB962C8B-B14F-4D97-AF65-F5344CB8AC3E}">
        <p14:creationId xmlns:p14="http://schemas.microsoft.com/office/powerpoint/2010/main" val="3916755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title" idx="4294967295"/>
          </p:nvPr>
        </p:nvSpPr>
        <p:spPr>
          <a:xfrm>
            <a:off x="1752600" y="76200"/>
            <a:ext cx="6477000" cy="1143000"/>
          </a:xfrm>
        </p:spPr>
        <p:txBody>
          <a:bodyPr rtlCol="0">
            <a:noAutofit/>
          </a:bodyPr>
          <a:lstStyle/>
          <a:p>
            <a:pPr eaLnBrk="1" fontAlgn="auto" hangingPunct="1">
              <a:spcAft>
                <a:spcPts val="0"/>
              </a:spcAft>
              <a:defRPr/>
            </a:pPr>
            <a:r>
              <a:rPr lang="en-US" sz="4400" dirty="0">
                <a:ea typeface="ＭＳ Ｐゴシック"/>
                <a:cs typeface="ＭＳ Ｐゴシック"/>
              </a:rPr>
              <a:t>Tourniquets:</a:t>
            </a:r>
            <a:br>
              <a:rPr lang="en-US" sz="4400" dirty="0">
                <a:ea typeface="ＭＳ Ｐゴシック"/>
                <a:cs typeface="ＭＳ Ｐゴシック"/>
              </a:rPr>
            </a:br>
            <a:r>
              <a:rPr lang="en-US" sz="4400" dirty="0">
                <a:ea typeface="ＭＳ Ｐゴシック"/>
                <a:cs typeface="ＭＳ Ｐゴシック"/>
              </a:rPr>
              <a:t>Points to Remember</a:t>
            </a:r>
          </a:p>
        </p:txBody>
      </p:sp>
      <p:sp>
        <p:nvSpPr>
          <p:cNvPr id="162818" name="Rectangle 3"/>
          <p:cNvSpPr>
            <a:spLocks noGrp="1" noChangeArrowheads="1"/>
          </p:cNvSpPr>
          <p:nvPr>
            <p:ph idx="4294967295"/>
          </p:nvPr>
        </p:nvSpPr>
        <p:spPr>
          <a:xfrm>
            <a:off x="152400" y="1905000"/>
            <a:ext cx="8686800" cy="4114800"/>
          </a:xfrm>
        </p:spPr>
        <p:txBody>
          <a:bodyPr/>
          <a:lstStyle/>
          <a:p>
            <a:r>
              <a:rPr lang="en-US" sz="2800" b="1" dirty="0"/>
              <a:t>Every effort should be made to convert tourniquets in less than 2 hours if bleeding can be controlled by other means. If bleeding remains controlled with Combat Gauze, leave the loosened tourniquet in place. If the bleeding is not controlled with Combat Gauze, re-tighten the tourniquet until bleeding stops.</a:t>
            </a:r>
          </a:p>
          <a:p>
            <a:r>
              <a:rPr lang="en-US" sz="2800" b="1" dirty="0"/>
              <a:t>Restoring blood flow to the limb by transitioning to Combat Gauze at the 2-hour mark will minimize the chance of ischemic damage due to the tourniquet.</a:t>
            </a:r>
          </a:p>
          <a:p>
            <a:pPr eaLnBrk="1" hangingPunct="1"/>
            <a:endParaRPr lang="en-US" sz="2800" dirty="0">
              <a:ea typeface="ＭＳ Ｐゴシック"/>
              <a:cs typeface="ＭＳ Ｐゴシック"/>
            </a:endParaRPr>
          </a:p>
        </p:txBody>
      </p:sp>
    </p:spTree>
    <p:extLst>
      <p:ext uri="{BB962C8B-B14F-4D97-AF65-F5344CB8AC3E}">
        <p14:creationId xmlns:p14="http://schemas.microsoft.com/office/powerpoint/2010/main" val="1403464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5859"/>
            <a:ext cx="6781800" cy="1143000"/>
          </a:xfrm>
        </p:spPr>
        <p:txBody>
          <a:bodyPr/>
          <a:lstStyle/>
          <a:p>
            <a:r>
              <a:rPr lang="en-US" sz="4400" dirty="0"/>
              <a:t>Tourniquet Conversion</a:t>
            </a:r>
          </a:p>
        </p:txBody>
      </p:sp>
      <p:sp>
        <p:nvSpPr>
          <p:cNvPr id="3" name="Content Placeholder 2"/>
          <p:cNvSpPr>
            <a:spLocks noGrp="1"/>
          </p:cNvSpPr>
          <p:nvPr>
            <p:ph idx="1"/>
          </p:nvPr>
        </p:nvSpPr>
        <p:spPr>
          <a:xfrm>
            <a:off x="457200" y="1828800"/>
            <a:ext cx="8229600" cy="4525963"/>
          </a:xfrm>
        </p:spPr>
        <p:txBody>
          <a:bodyPr/>
          <a:lstStyle/>
          <a:p>
            <a:pPr marL="514350" indent="-514350">
              <a:buFont typeface="+mj-lt"/>
              <a:buAutoNum type="arabicPeriod"/>
            </a:pPr>
            <a:r>
              <a:rPr lang="en-US" b="1" dirty="0"/>
              <a:t>Expose the wound(s).</a:t>
            </a:r>
          </a:p>
          <a:p>
            <a:pPr marL="0" indent="0">
              <a:buNone/>
            </a:pPr>
            <a:endParaRPr lang="en-US" dirty="0"/>
          </a:p>
        </p:txBody>
      </p:sp>
      <p:pic>
        <p:nvPicPr>
          <p:cNvPr id="4" name="Picture 3"/>
          <p:cNvPicPr>
            <a:picLocks noChangeAspect="1"/>
          </p:cNvPicPr>
          <p:nvPr/>
        </p:nvPicPr>
        <p:blipFill>
          <a:blip r:embed="rId3" cstate="print"/>
          <a:stretch>
            <a:fillRect/>
          </a:stretch>
        </p:blipFill>
        <p:spPr>
          <a:xfrm>
            <a:off x="609600" y="3048000"/>
            <a:ext cx="7857596" cy="2362200"/>
          </a:xfrm>
          <a:prstGeom prst="rect">
            <a:avLst/>
          </a:prstGeom>
        </p:spPr>
      </p:pic>
    </p:spTree>
    <p:extLst>
      <p:ext uri="{BB962C8B-B14F-4D97-AF65-F5344CB8AC3E}">
        <p14:creationId xmlns:p14="http://schemas.microsoft.com/office/powerpoint/2010/main" val="3012049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27237"/>
            <a:ext cx="8229600" cy="4525963"/>
          </a:xfrm>
        </p:spPr>
        <p:txBody>
          <a:bodyPr/>
          <a:lstStyle/>
          <a:p>
            <a:pPr marL="514350" indent="-514350">
              <a:buFont typeface="+mj-lt"/>
              <a:buAutoNum type="arabicPeriod" startAt="2"/>
            </a:pPr>
            <a:r>
              <a:rPr lang="en-US" b="1" dirty="0"/>
              <a:t>Apply Combat Gauze and a pressure dressing.</a:t>
            </a:r>
          </a:p>
        </p:txBody>
      </p:sp>
      <p:sp>
        <p:nvSpPr>
          <p:cNvPr id="4" name="Title 1"/>
          <p:cNvSpPr>
            <a:spLocks noGrp="1"/>
          </p:cNvSpPr>
          <p:nvPr>
            <p:ph type="title"/>
          </p:nvPr>
        </p:nvSpPr>
        <p:spPr>
          <a:xfrm>
            <a:off x="1524000" y="76200"/>
            <a:ext cx="6781800" cy="1143000"/>
          </a:xfrm>
        </p:spPr>
        <p:txBody>
          <a:bodyPr/>
          <a:lstStyle/>
          <a:p>
            <a:r>
              <a:rPr lang="en-US" sz="4400" dirty="0"/>
              <a:t>Tourniquet Conversion</a:t>
            </a:r>
          </a:p>
        </p:txBody>
      </p:sp>
      <p:pic>
        <p:nvPicPr>
          <p:cNvPr id="5" name="Picture 4"/>
          <p:cNvPicPr>
            <a:picLocks noChangeAspect="1"/>
          </p:cNvPicPr>
          <p:nvPr/>
        </p:nvPicPr>
        <p:blipFill>
          <a:blip r:embed="rId3" cstate="print"/>
          <a:stretch>
            <a:fillRect/>
          </a:stretch>
        </p:blipFill>
        <p:spPr>
          <a:xfrm>
            <a:off x="533400" y="3721100"/>
            <a:ext cx="7994366" cy="2222500"/>
          </a:xfrm>
          <a:prstGeom prst="rect">
            <a:avLst/>
          </a:prstGeom>
        </p:spPr>
      </p:pic>
    </p:spTree>
    <p:extLst>
      <p:ext uri="{BB962C8B-B14F-4D97-AF65-F5344CB8AC3E}">
        <p14:creationId xmlns:p14="http://schemas.microsoft.com/office/powerpoint/2010/main" val="1119515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rrowheads="1"/>
          </p:cNvSpPr>
          <p:nvPr>
            <p:ph type="title"/>
          </p:nvPr>
        </p:nvSpPr>
        <p:spPr>
          <a:xfrm>
            <a:off x="1600200" y="457200"/>
            <a:ext cx="7162800" cy="1143000"/>
          </a:xfrm>
        </p:spPr>
        <p:txBody>
          <a:bodyPr/>
          <a:lstStyle/>
          <a:p>
            <a:pPr eaLnBrk="1" hangingPunct="1"/>
            <a:r>
              <a:rPr lang="en-US" sz="4400" dirty="0"/>
              <a:t>LEARNING OBJECTIVES </a:t>
            </a:r>
            <a:br>
              <a:rPr lang="en-US" sz="4400" dirty="0"/>
            </a:br>
            <a:endParaRPr lang="en-US" sz="4400" dirty="0"/>
          </a:p>
        </p:txBody>
      </p:sp>
      <p:sp>
        <p:nvSpPr>
          <p:cNvPr id="30722" name="Rectangle 3"/>
          <p:cNvSpPr>
            <a:spLocks noGrp="1" noChangeArrowheads="1"/>
          </p:cNvSpPr>
          <p:nvPr>
            <p:ph idx="1"/>
          </p:nvPr>
        </p:nvSpPr>
        <p:spPr>
          <a:xfrm>
            <a:off x="152400" y="1524000"/>
            <a:ext cx="8229600" cy="4495800"/>
          </a:xfrm>
        </p:spPr>
        <p:txBody>
          <a:bodyPr/>
          <a:lstStyle/>
          <a:p>
            <a:pPr marL="0" indent="0" algn="ctr" eaLnBrk="1" hangingPunct="1">
              <a:lnSpc>
                <a:spcPct val="90000"/>
              </a:lnSpc>
              <a:buNone/>
            </a:pPr>
            <a:r>
              <a:rPr lang="en-US" sz="3000" b="1" u="sng" dirty="0"/>
              <a:t>Terminal Learning Objective</a:t>
            </a:r>
          </a:p>
          <a:p>
            <a:pPr eaLnBrk="1" hangingPunct="1">
              <a:lnSpc>
                <a:spcPct val="90000"/>
              </a:lnSpc>
            </a:pPr>
            <a:r>
              <a:rPr lang="en-US" sz="3000" b="1" dirty="0"/>
              <a:t>Perform Hemorrhage Control in Tactical Field Care.</a:t>
            </a:r>
          </a:p>
          <a:p>
            <a:pPr marL="609600" indent="-609600" eaLnBrk="1" hangingPunct="1">
              <a:lnSpc>
                <a:spcPct val="90000"/>
              </a:lnSpc>
            </a:pPr>
            <a:endParaRPr lang="en-US" sz="3000" b="1" dirty="0"/>
          </a:p>
          <a:p>
            <a:pPr marL="0" indent="0" algn="ctr" eaLnBrk="1" hangingPunct="1">
              <a:lnSpc>
                <a:spcPct val="90000"/>
              </a:lnSpc>
              <a:buNone/>
            </a:pPr>
            <a:r>
              <a:rPr lang="en-US" sz="3000" b="1" u="sng" dirty="0"/>
              <a:t>Enabling Learning Objectives</a:t>
            </a:r>
          </a:p>
          <a:p>
            <a:pPr eaLnBrk="1" hangingPunct="1">
              <a:lnSpc>
                <a:spcPct val="90000"/>
              </a:lnSpc>
            </a:pPr>
            <a:r>
              <a:rPr lang="en-US" sz="3000" b="1" dirty="0"/>
              <a:t>Describe the progressive strategies, indications, and limitations of controlling external hemorrhage in tactical field care.</a:t>
            </a:r>
          </a:p>
          <a:p>
            <a:pPr eaLnBrk="1" hangingPunct="1">
              <a:lnSpc>
                <a:spcPct val="90000"/>
              </a:lnSpc>
            </a:pPr>
            <a:r>
              <a:rPr lang="en-US" sz="3000" b="1" dirty="0"/>
              <a:t>Identify the indications for and application methods of pelvic binding devices in Tactical Field Care.</a:t>
            </a:r>
          </a:p>
        </p:txBody>
      </p:sp>
    </p:spTree>
    <p:extLst>
      <p:ext uri="{BB962C8B-B14F-4D97-AF65-F5344CB8AC3E}">
        <p14:creationId xmlns:p14="http://schemas.microsoft.com/office/powerpoint/2010/main" val="2091414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93837"/>
            <a:ext cx="8229600" cy="4525963"/>
          </a:xfrm>
        </p:spPr>
        <p:txBody>
          <a:bodyPr/>
          <a:lstStyle/>
          <a:p>
            <a:pPr marL="514350" indent="-514350">
              <a:buFont typeface="+mj-lt"/>
              <a:buAutoNum type="arabicPeriod" startAt="3"/>
            </a:pPr>
            <a:r>
              <a:rPr lang="en-US" b="1" dirty="0"/>
              <a:t>Loosen “high-and-tight” tourniquet and move it down to just above the pressure dressing. (Leave it loose here just in case it’s needed later.)</a:t>
            </a:r>
          </a:p>
          <a:p>
            <a:pPr marL="514350" indent="-514350">
              <a:buFont typeface="+mj-lt"/>
              <a:buAutoNum type="arabicPeriod" startAt="3"/>
            </a:pPr>
            <a:r>
              <a:rPr lang="en-US" b="1" dirty="0"/>
              <a:t>Monitor for re-bleeding.</a:t>
            </a:r>
          </a:p>
        </p:txBody>
      </p:sp>
      <p:sp>
        <p:nvSpPr>
          <p:cNvPr id="4" name="Title 1"/>
          <p:cNvSpPr>
            <a:spLocks noGrp="1"/>
          </p:cNvSpPr>
          <p:nvPr>
            <p:ph type="title"/>
          </p:nvPr>
        </p:nvSpPr>
        <p:spPr>
          <a:xfrm>
            <a:off x="1600200" y="-76200"/>
            <a:ext cx="6781800" cy="1143000"/>
          </a:xfrm>
        </p:spPr>
        <p:txBody>
          <a:bodyPr/>
          <a:lstStyle/>
          <a:p>
            <a:r>
              <a:rPr lang="en-US" sz="4400" dirty="0"/>
              <a:t>Tourniquet Conversion</a:t>
            </a:r>
          </a:p>
        </p:txBody>
      </p:sp>
      <p:pic>
        <p:nvPicPr>
          <p:cNvPr id="5" name="Picture 4"/>
          <p:cNvPicPr>
            <a:picLocks noChangeAspect="1"/>
          </p:cNvPicPr>
          <p:nvPr/>
        </p:nvPicPr>
        <p:blipFill>
          <a:blip r:embed="rId3" cstate="print"/>
          <a:stretch>
            <a:fillRect/>
          </a:stretch>
        </p:blipFill>
        <p:spPr>
          <a:xfrm>
            <a:off x="685800" y="4267200"/>
            <a:ext cx="7767354" cy="2438400"/>
          </a:xfrm>
          <a:prstGeom prst="rect">
            <a:avLst/>
          </a:prstGeom>
        </p:spPr>
      </p:pic>
    </p:spTree>
    <p:extLst>
      <p:ext uri="{BB962C8B-B14F-4D97-AF65-F5344CB8AC3E}">
        <p14:creationId xmlns:p14="http://schemas.microsoft.com/office/powerpoint/2010/main" val="1361424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title" idx="4294967295"/>
          </p:nvPr>
        </p:nvSpPr>
        <p:spPr>
          <a:xfrm>
            <a:off x="1600200" y="152400"/>
            <a:ext cx="6477000" cy="1143000"/>
          </a:xfrm>
        </p:spPr>
        <p:txBody>
          <a:bodyPr rtlCol="0">
            <a:noAutofit/>
          </a:bodyPr>
          <a:lstStyle/>
          <a:p>
            <a:pPr eaLnBrk="1" fontAlgn="auto" hangingPunct="1">
              <a:spcAft>
                <a:spcPts val="0"/>
              </a:spcAft>
              <a:defRPr/>
            </a:pPr>
            <a:r>
              <a:rPr lang="en-US" sz="4400" dirty="0">
                <a:ea typeface="ＭＳ Ｐゴシック"/>
                <a:cs typeface="ＭＳ Ｐゴシック"/>
              </a:rPr>
              <a:t>Tourniquets:</a:t>
            </a:r>
            <a:br>
              <a:rPr lang="en-US" sz="4400" dirty="0">
                <a:ea typeface="ＭＳ Ｐゴシック"/>
                <a:cs typeface="ＭＳ Ｐゴシック"/>
              </a:rPr>
            </a:br>
            <a:r>
              <a:rPr lang="en-US" sz="4400" dirty="0">
                <a:ea typeface="ＭＳ Ｐゴシック"/>
                <a:cs typeface="ＭＳ Ｐゴシック"/>
              </a:rPr>
              <a:t>Points to Remember</a:t>
            </a:r>
          </a:p>
        </p:txBody>
      </p:sp>
      <p:sp>
        <p:nvSpPr>
          <p:cNvPr id="162818" name="Rectangle 3"/>
          <p:cNvSpPr>
            <a:spLocks noGrp="1" noChangeArrowheads="1"/>
          </p:cNvSpPr>
          <p:nvPr>
            <p:ph idx="4294967295"/>
          </p:nvPr>
        </p:nvSpPr>
        <p:spPr>
          <a:xfrm>
            <a:off x="309045" y="2209800"/>
            <a:ext cx="8377755" cy="4114800"/>
          </a:xfrm>
        </p:spPr>
        <p:txBody>
          <a:bodyPr/>
          <a:lstStyle/>
          <a:p>
            <a:pPr eaLnBrk="1" hangingPunct="1"/>
            <a:r>
              <a:rPr lang="en-US" sz="2800" b="1" dirty="0">
                <a:solidFill>
                  <a:srgbClr val="000000"/>
                </a:solidFill>
              </a:rPr>
              <a:t>If the transition to Combat Gauze at 2 hours failed, try again at 6 hours using the steps outlined in the previous slides.</a:t>
            </a:r>
          </a:p>
          <a:p>
            <a:pPr eaLnBrk="1" hangingPunct="1"/>
            <a:endParaRPr lang="en-US" sz="2800" b="1" dirty="0">
              <a:solidFill>
                <a:srgbClr val="000000"/>
              </a:solidFill>
            </a:endParaRPr>
          </a:p>
          <a:p>
            <a:pPr eaLnBrk="1" hangingPunct="1"/>
            <a:r>
              <a:rPr lang="en-US" sz="2800" b="1" dirty="0">
                <a:solidFill>
                  <a:srgbClr val="000000"/>
                </a:solidFill>
                <a:ea typeface="ＭＳ Ｐゴシック"/>
                <a:cs typeface="ＭＳ Ｐゴシック"/>
              </a:rPr>
              <a:t>Do not release the tourniquet after 6 hours of application unless close monitoring and lab support are available to evaluate for metabolic complications of prolonged tourniquet use.</a:t>
            </a:r>
          </a:p>
        </p:txBody>
      </p:sp>
    </p:spTree>
    <p:extLst>
      <p:ext uri="{BB962C8B-B14F-4D97-AF65-F5344CB8AC3E}">
        <p14:creationId xmlns:p14="http://schemas.microsoft.com/office/powerpoint/2010/main" val="2218832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ChangeArrowheads="1"/>
          </p:cNvSpPr>
          <p:nvPr>
            <p:ph type="title" idx="4294967295"/>
          </p:nvPr>
        </p:nvSpPr>
        <p:spPr>
          <a:xfrm>
            <a:off x="1676400" y="173725"/>
            <a:ext cx="6781800" cy="1143000"/>
          </a:xfrm>
        </p:spPr>
        <p:txBody>
          <a:bodyPr/>
          <a:lstStyle/>
          <a:p>
            <a:pPr eaLnBrk="1" hangingPunct="1"/>
            <a:r>
              <a:rPr lang="en-US" sz="4400" dirty="0">
                <a:ea typeface="ＭＳ Ｐゴシック"/>
                <a:cs typeface="ＭＳ Ｐゴシック"/>
              </a:rPr>
              <a:t>Tourniquets:</a:t>
            </a:r>
            <a:br>
              <a:rPr lang="en-US" sz="4400" dirty="0">
                <a:ea typeface="ＭＳ Ｐゴシック"/>
                <a:cs typeface="ＭＳ Ｐゴシック"/>
              </a:rPr>
            </a:br>
            <a:r>
              <a:rPr lang="en-US" sz="4400" dirty="0">
                <a:ea typeface="ＭＳ Ｐゴシック"/>
                <a:cs typeface="ＭＳ Ｐゴシック"/>
              </a:rPr>
              <a:t>Points to Remember</a:t>
            </a:r>
          </a:p>
        </p:txBody>
      </p:sp>
      <p:sp>
        <p:nvSpPr>
          <p:cNvPr id="173058" name="Rectangle 3"/>
          <p:cNvSpPr>
            <a:spLocks noGrp="1" noChangeArrowheads="1"/>
          </p:cNvSpPr>
          <p:nvPr>
            <p:ph idx="4294967295"/>
          </p:nvPr>
        </p:nvSpPr>
        <p:spPr>
          <a:xfrm>
            <a:off x="228600" y="1752600"/>
            <a:ext cx="8641125" cy="4114800"/>
          </a:xfrm>
        </p:spPr>
        <p:txBody>
          <a:bodyPr/>
          <a:lstStyle/>
          <a:p>
            <a:pPr eaLnBrk="1" hangingPunct="1">
              <a:buFont typeface="Wingdings" pitchFamily="2" charset="2"/>
              <a:buNone/>
            </a:pPr>
            <a:r>
              <a:rPr lang="en-US" b="1" i="1" u="sng" dirty="0">
                <a:solidFill>
                  <a:srgbClr val="FF0000"/>
                </a:solidFill>
                <a:ea typeface="ＭＳ Ｐゴシック"/>
                <a:cs typeface="ＭＳ Ｐゴシック"/>
              </a:rPr>
              <a:t>Do not convert the tourniquet if:</a:t>
            </a:r>
          </a:p>
          <a:p>
            <a:pPr lvl="1" eaLnBrk="1" hangingPunct="1"/>
            <a:r>
              <a:rPr lang="en-US" sz="2400" b="1" dirty="0">
                <a:ea typeface="ＭＳ Ｐゴシック"/>
                <a:cs typeface="ＭＳ Ｐゴシック"/>
              </a:rPr>
              <a:t>The casualty is in shock.</a:t>
            </a:r>
          </a:p>
          <a:p>
            <a:pPr lvl="1" eaLnBrk="1" hangingPunct="1"/>
            <a:r>
              <a:rPr lang="en-US" sz="2400" b="1" dirty="0">
                <a:ea typeface="ＭＳ Ｐゴシック"/>
                <a:cs typeface="ＭＳ Ｐゴシック"/>
              </a:rPr>
              <a:t>You cannot closely monitor the wound for re-bleeding.</a:t>
            </a:r>
          </a:p>
          <a:p>
            <a:pPr lvl="1" eaLnBrk="1" hangingPunct="1"/>
            <a:r>
              <a:rPr lang="en-US" sz="2400" b="1" dirty="0">
                <a:ea typeface="ＭＳ Ｐゴシック"/>
                <a:cs typeface="ＭＳ Ｐゴシック"/>
              </a:rPr>
              <a:t>The extremity distal to the tourniquet has been traumatically amputated.</a:t>
            </a:r>
          </a:p>
          <a:p>
            <a:pPr lvl="1" eaLnBrk="1" hangingPunct="1"/>
            <a:r>
              <a:rPr lang="en-US" sz="2400" b="1" dirty="0">
                <a:ea typeface="ＭＳ Ｐゴシック"/>
                <a:cs typeface="ＭＳ Ｐゴシック"/>
              </a:rPr>
              <a:t>The tourniquet has been on for more than 6 hours.</a:t>
            </a:r>
          </a:p>
          <a:p>
            <a:pPr lvl="1" eaLnBrk="1" hangingPunct="1"/>
            <a:r>
              <a:rPr lang="en-US" sz="2400" b="1" dirty="0">
                <a:ea typeface="ＭＳ Ｐゴシック"/>
                <a:cs typeface="ＭＳ Ｐゴシック"/>
              </a:rPr>
              <a:t>The casualty will arrive at a medical treatment facility within 2 hours after time of application.</a:t>
            </a:r>
          </a:p>
          <a:p>
            <a:pPr lvl="1" eaLnBrk="1" hangingPunct="1"/>
            <a:r>
              <a:rPr lang="en-US" sz="2400" b="1" dirty="0">
                <a:ea typeface="ＭＳ Ｐゴシック"/>
                <a:cs typeface="ＭＳ Ｐゴシック"/>
              </a:rPr>
              <a:t>Tactical or medical considerations make transition to other hemorrhage control methods inadvisable.</a:t>
            </a:r>
          </a:p>
        </p:txBody>
      </p:sp>
    </p:spTree>
    <p:extLst>
      <p:ext uri="{BB962C8B-B14F-4D97-AF65-F5344CB8AC3E}">
        <p14:creationId xmlns:p14="http://schemas.microsoft.com/office/powerpoint/2010/main" val="568020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3"/>
          <p:cNvSpPr>
            <a:spLocks noGrp="1" noChangeArrowheads="1"/>
          </p:cNvSpPr>
          <p:nvPr>
            <p:ph idx="4294967295"/>
          </p:nvPr>
        </p:nvSpPr>
        <p:spPr>
          <a:xfrm>
            <a:off x="685800" y="1905000"/>
            <a:ext cx="7772400" cy="1710535"/>
          </a:xfrm>
        </p:spPr>
        <p:txBody>
          <a:bodyPr rtlCol="0">
            <a:normAutofit/>
          </a:bodyPr>
          <a:lstStyle/>
          <a:p>
            <a:pPr eaLnBrk="1" fontAlgn="auto" hangingPunct="1">
              <a:spcAft>
                <a:spcPts val="0"/>
              </a:spcAft>
              <a:buFont typeface="Arial" pitchFamily="34" charset="0"/>
              <a:buChar char="•"/>
              <a:defRPr/>
            </a:pPr>
            <a:r>
              <a:rPr lang="en-US" b="1" dirty="0">
                <a:ea typeface="ＭＳ Ｐゴシック"/>
                <a:cs typeface="ＭＳ Ｐゴシック"/>
              </a:rPr>
              <a:t>Only medics, physician assistants, or physicians should re-position or convert tourniquets. </a:t>
            </a:r>
          </a:p>
        </p:txBody>
      </p:sp>
      <p:pic>
        <p:nvPicPr>
          <p:cNvPr id="175106" name="Picture 4" descr="CUF Tourniquet Location"/>
          <p:cNvPicPr>
            <a:picLocks noChangeAspect="1" noChangeArrowheads="1"/>
          </p:cNvPicPr>
          <p:nvPr/>
        </p:nvPicPr>
        <p:blipFill>
          <a:blip r:embed="rId3" cstate="print"/>
          <a:srcRect/>
          <a:stretch>
            <a:fillRect/>
          </a:stretch>
        </p:blipFill>
        <p:spPr bwMode="auto">
          <a:xfrm>
            <a:off x="2517775" y="3733800"/>
            <a:ext cx="4191000" cy="2786063"/>
          </a:xfrm>
          <a:prstGeom prst="rect">
            <a:avLst/>
          </a:prstGeom>
          <a:noFill/>
          <a:ln w="25400">
            <a:solidFill>
              <a:schemeClr val="tx1"/>
            </a:solidFill>
            <a:miter lim="800000"/>
            <a:headEnd/>
            <a:tailEnd/>
          </a:ln>
        </p:spPr>
      </p:pic>
      <p:sp>
        <p:nvSpPr>
          <p:cNvPr id="175107" name="Rectangle 2"/>
          <p:cNvSpPr>
            <a:spLocks noGrp="1" noChangeArrowheads="1"/>
          </p:cNvSpPr>
          <p:nvPr>
            <p:ph type="title" idx="4294967295"/>
          </p:nvPr>
        </p:nvSpPr>
        <p:spPr>
          <a:xfrm>
            <a:off x="1614815" y="76200"/>
            <a:ext cx="6781800" cy="1143000"/>
          </a:xfrm>
        </p:spPr>
        <p:txBody>
          <a:bodyPr/>
          <a:lstStyle/>
          <a:p>
            <a:pPr eaLnBrk="1" hangingPunct="1"/>
            <a:r>
              <a:rPr lang="en-US" sz="4400" dirty="0">
                <a:ea typeface="ＭＳ Ｐゴシック"/>
                <a:cs typeface="ＭＳ Ｐゴシック"/>
              </a:rPr>
              <a:t>Tourniquets:</a:t>
            </a:r>
            <a:br>
              <a:rPr lang="en-US" sz="4400" dirty="0">
                <a:ea typeface="ＭＳ Ｐゴシック"/>
                <a:cs typeface="ＭＳ Ｐゴシック"/>
              </a:rPr>
            </a:br>
            <a:r>
              <a:rPr lang="en-US" sz="4400" dirty="0">
                <a:ea typeface="ＭＳ Ｐゴシック"/>
                <a:cs typeface="ＭＳ Ｐゴシック"/>
              </a:rPr>
              <a:t>Points to Remember</a:t>
            </a:r>
          </a:p>
        </p:txBody>
      </p:sp>
    </p:spTree>
    <p:extLst>
      <p:ext uri="{BB962C8B-B14F-4D97-AF65-F5344CB8AC3E}">
        <p14:creationId xmlns:p14="http://schemas.microsoft.com/office/powerpoint/2010/main" val="26157196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p:cNvSpPr>
            <a:spLocks noGrp="1" noChangeArrowheads="1"/>
          </p:cNvSpPr>
          <p:nvPr>
            <p:ph type="title" idx="4294967295"/>
          </p:nvPr>
        </p:nvSpPr>
        <p:spPr>
          <a:xfrm>
            <a:off x="1517650" y="0"/>
            <a:ext cx="7620000" cy="1143000"/>
          </a:xfrm>
        </p:spPr>
        <p:txBody>
          <a:bodyPr/>
          <a:lstStyle/>
          <a:p>
            <a:pPr eaLnBrk="1" hangingPunct="1"/>
            <a:r>
              <a:rPr lang="en-US" dirty="0">
                <a:ea typeface="ＭＳ Ｐゴシック"/>
                <a:cs typeface="ＭＳ Ｐゴシック"/>
              </a:rPr>
              <a:t>Tactical Field Care Guidelines</a:t>
            </a:r>
          </a:p>
        </p:txBody>
      </p:sp>
      <p:sp>
        <p:nvSpPr>
          <p:cNvPr id="160770" name="Rectangle 3"/>
          <p:cNvSpPr>
            <a:spLocks noGrp="1" noChangeArrowheads="1"/>
          </p:cNvSpPr>
          <p:nvPr>
            <p:ph idx="4294967295"/>
          </p:nvPr>
        </p:nvSpPr>
        <p:spPr>
          <a:xfrm>
            <a:off x="304800" y="1981200"/>
            <a:ext cx="8382000" cy="4038600"/>
          </a:xfrm>
        </p:spPr>
        <p:txBody>
          <a:bodyPr/>
          <a:lstStyle/>
          <a:p>
            <a:pPr marL="0" indent="0">
              <a:buNone/>
            </a:pPr>
            <a:r>
              <a:rPr lang="en-US" b="1" dirty="0"/>
              <a:t>6. Circulation</a:t>
            </a:r>
          </a:p>
          <a:p>
            <a:pPr marL="750888" indent="-352425">
              <a:buAutoNum type="alphaLcPeriod"/>
            </a:pPr>
            <a:r>
              <a:rPr lang="en-US" sz="2800" b="1" dirty="0"/>
              <a:t>Bleeding (continued)</a:t>
            </a:r>
          </a:p>
          <a:p>
            <a:pPr marL="1028700" indent="-277813">
              <a:buNone/>
            </a:pPr>
            <a:r>
              <a:rPr lang="en-US" sz="2400" b="1" dirty="0"/>
              <a:t> </a:t>
            </a:r>
            <a:r>
              <a:rPr lang="en-US" sz="2400" dirty="0"/>
              <a:t>- </a:t>
            </a:r>
            <a:r>
              <a:rPr lang="en-US" sz="2400" b="1" dirty="0"/>
              <a:t>Expose and clearly mark all tourniquets with the time of tourniquet application. Note tourniquets applied and time of application; time of re-application; time of conversion; and time of removal on the TCCC Casualty Card. Use a permanent marker to mark on the tourniquet and the casualty card. </a:t>
            </a:r>
            <a:endParaRPr lang="en-US" sz="2400" b="1" dirty="0">
              <a:ea typeface="ＭＳ Ｐゴシック"/>
              <a:cs typeface="ＭＳ Ｐゴシック"/>
            </a:endParaRPr>
          </a:p>
        </p:txBody>
      </p:sp>
    </p:spTree>
    <p:extLst>
      <p:ext uri="{BB962C8B-B14F-4D97-AF65-F5344CB8AC3E}">
        <p14:creationId xmlns:p14="http://schemas.microsoft.com/office/powerpoint/2010/main" val="973731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0277554" cy="6858000"/>
          </a:xfrm>
        </p:spPr>
      </p:pic>
      <p:sp>
        <p:nvSpPr>
          <p:cNvPr id="2" name="Title 1"/>
          <p:cNvSpPr>
            <a:spLocks noGrp="1"/>
          </p:cNvSpPr>
          <p:nvPr>
            <p:ph type="title"/>
          </p:nvPr>
        </p:nvSpPr>
        <p:spPr>
          <a:xfrm>
            <a:off x="1295400" y="0"/>
            <a:ext cx="6781800" cy="1143000"/>
          </a:xfrm>
        </p:spPr>
        <p:txBody>
          <a:bodyPr/>
          <a:lstStyle/>
          <a:p>
            <a:r>
              <a:rPr lang="en-US" dirty="0"/>
              <a:t>Questions?</a:t>
            </a:r>
          </a:p>
        </p:txBody>
      </p:sp>
    </p:spTree>
    <p:extLst>
      <p:ext uri="{BB962C8B-B14F-4D97-AF65-F5344CB8AC3E}">
        <p14:creationId xmlns:p14="http://schemas.microsoft.com/office/powerpoint/2010/main" val="3776900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idx="1"/>
          </p:nvPr>
        </p:nvSpPr>
        <p:spPr>
          <a:xfrm>
            <a:off x="381000" y="2057400"/>
            <a:ext cx="8229600" cy="4495800"/>
          </a:xfrm>
        </p:spPr>
        <p:txBody>
          <a:bodyPr/>
          <a:lstStyle/>
          <a:p>
            <a:pPr marL="0" indent="0" algn="ctr" eaLnBrk="1" hangingPunct="1">
              <a:lnSpc>
                <a:spcPct val="90000"/>
              </a:lnSpc>
              <a:buNone/>
            </a:pPr>
            <a:r>
              <a:rPr lang="en-US" sz="3000" b="1" u="sng" dirty="0"/>
              <a:t>Enabling Learning Objectives</a:t>
            </a:r>
            <a:endParaRPr lang="en-US" sz="1200" b="1" u="sng" dirty="0"/>
          </a:p>
          <a:p>
            <a:pPr eaLnBrk="1" hangingPunct="1">
              <a:lnSpc>
                <a:spcPct val="90000"/>
              </a:lnSpc>
            </a:pPr>
            <a:r>
              <a:rPr lang="en-US" sz="3000" b="1" dirty="0"/>
              <a:t>Demonstrate the application of a CoTCCC-recommended pelvic compression device in Tactical Field Care.</a:t>
            </a:r>
          </a:p>
          <a:p>
            <a:pPr eaLnBrk="1" hangingPunct="1">
              <a:lnSpc>
                <a:spcPct val="90000"/>
              </a:lnSpc>
            </a:pPr>
            <a:r>
              <a:rPr lang="en-US" sz="3000" b="1" dirty="0"/>
              <a:t>Describe the technique for tourniquet repositioning in Tactical Field Care.</a:t>
            </a:r>
          </a:p>
          <a:p>
            <a:pPr eaLnBrk="1" hangingPunct="1">
              <a:lnSpc>
                <a:spcPct val="90000"/>
              </a:lnSpc>
            </a:pPr>
            <a:r>
              <a:rPr lang="en-US" sz="3000" b="1" dirty="0"/>
              <a:t>Identify the indications and methods of tourniquet conversion in Tactical Field Care.</a:t>
            </a:r>
          </a:p>
        </p:txBody>
      </p:sp>
      <p:sp>
        <p:nvSpPr>
          <p:cNvPr id="6" name="Rectangle 2">
            <a:extLst>
              <a:ext uri="{FF2B5EF4-FFF2-40B4-BE49-F238E27FC236}">
                <a16:creationId xmlns:a16="http://schemas.microsoft.com/office/drawing/2014/main" id="{BC3C7A04-EEFA-4A6C-8813-8DD14C21A2F2}"/>
              </a:ext>
            </a:extLst>
          </p:cNvPr>
          <p:cNvSpPr>
            <a:spLocks noGrp="1" noRot="1" noChangeArrowheads="1"/>
          </p:cNvSpPr>
          <p:nvPr>
            <p:ph type="title"/>
          </p:nvPr>
        </p:nvSpPr>
        <p:spPr>
          <a:xfrm>
            <a:off x="1600200" y="76200"/>
            <a:ext cx="7162800" cy="1143000"/>
          </a:xfrm>
        </p:spPr>
        <p:txBody>
          <a:bodyPr/>
          <a:lstStyle/>
          <a:p>
            <a:pPr eaLnBrk="1" hangingPunct="1"/>
            <a:r>
              <a:rPr lang="en-US" sz="4400" dirty="0"/>
              <a:t>LEARNING OBJECTIVES</a:t>
            </a:r>
          </a:p>
        </p:txBody>
      </p:sp>
    </p:spTree>
    <p:extLst>
      <p:ext uri="{BB962C8B-B14F-4D97-AF65-F5344CB8AC3E}">
        <p14:creationId xmlns:p14="http://schemas.microsoft.com/office/powerpoint/2010/main" val="3119733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5257800"/>
          </a:xfrm>
        </p:spPr>
        <p:txBody>
          <a:bodyPr/>
          <a:lstStyle/>
          <a:p>
            <a:pPr marL="0" indent="0">
              <a:buNone/>
            </a:pPr>
            <a:r>
              <a:rPr lang="en-US" b="1" dirty="0"/>
              <a:t>6. Circulation</a:t>
            </a:r>
          </a:p>
          <a:p>
            <a:pPr marL="398463" indent="0">
              <a:buNone/>
            </a:pPr>
            <a:r>
              <a:rPr lang="en-US" sz="2800" b="1" dirty="0"/>
              <a:t>a. Bleeding</a:t>
            </a:r>
          </a:p>
          <a:p>
            <a:pPr marL="973138" indent="-234950">
              <a:buNone/>
              <a:tabLst>
                <a:tab pos="633413" algn="l"/>
              </a:tabLst>
            </a:pPr>
            <a:r>
              <a:rPr lang="en-US" sz="2000" b="1" dirty="0"/>
              <a:t>●</a:t>
            </a:r>
            <a:r>
              <a:rPr lang="en-US" sz="2400" b="1" dirty="0"/>
              <a:t> A pelvic binder should be applied for cases of suspected pelvic fracture:</a:t>
            </a:r>
          </a:p>
          <a:p>
            <a:pPr marL="1150938" indent="-176213">
              <a:buNone/>
            </a:pPr>
            <a:r>
              <a:rPr lang="en-US" sz="2400" b="1" dirty="0"/>
              <a:t>⁃ Severe blunt force or blast injury with one or more of the following indications:</a:t>
            </a:r>
          </a:p>
          <a:p>
            <a:pPr marL="1312863" indent="0">
              <a:spcBef>
                <a:spcPts val="0"/>
              </a:spcBef>
              <a:buNone/>
            </a:pPr>
            <a:r>
              <a:rPr lang="en-US" sz="2400" b="1" dirty="0"/>
              <a:t>◦ Pelvic pain</a:t>
            </a:r>
          </a:p>
          <a:p>
            <a:pPr marL="1312863" indent="0">
              <a:spcBef>
                <a:spcPts val="0"/>
              </a:spcBef>
              <a:buNone/>
            </a:pPr>
            <a:r>
              <a:rPr lang="en-US" sz="2400" b="1" dirty="0"/>
              <a:t>◦ Any major lower limb amputation or near </a:t>
            </a:r>
          </a:p>
          <a:p>
            <a:pPr marL="1312863" indent="0">
              <a:spcBef>
                <a:spcPts val="0"/>
              </a:spcBef>
              <a:buNone/>
            </a:pPr>
            <a:r>
              <a:rPr lang="en-US" sz="2400" b="1" dirty="0"/>
              <a:t>    amputation</a:t>
            </a:r>
          </a:p>
          <a:p>
            <a:pPr marL="1489075" indent="-176213">
              <a:spcBef>
                <a:spcPts val="0"/>
              </a:spcBef>
              <a:buNone/>
            </a:pPr>
            <a:r>
              <a:rPr lang="en-US" sz="2400" b="1" dirty="0"/>
              <a:t>◦ Physical exam findings suggestive of a pelvic</a:t>
            </a:r>
          </a:p>
          <a:p>
            <a:pPr marL="1489075" indent="-176213">
              <a:spcBef>
                <a:spcPts val="0"/>
              </a:spcBef>
              <a:buNone/>
            </a:pPr>
            <a:r>
              <a:rPr lang="en-US" sz="2400" b="1" dirty="0"/>
              <a:t>    fracture</a:t>
            </a:r>
          </a:p>
          <a:p>
            <a:pPr marL="1312863" indent="0">
              <a:spcBef>
                <a:spcPts val="0"/>
              </a:spcBef>
              <a:buNone/>
            </a:pPr>
            <a:r>
              <a:rPr lang="en-US" sz="2400" b="1" dirty="0"/>
              <a:t>◦ Unconsciousness</a:t>
            </a:r>
          </a:p>
          <a:p>
            <a:pPr marL="1312863" indent="0">
              <a:spcBef>
                <a:spcPts val="0"/>
              </a:spcBef>
              <a:buNone/>
            </a:pPr>
            <a:r>
              <a:rPr lang="en-US" sz="2400" b="1" dirty="0"/>
              <a:t>◦ Shock</a:t>
            </a:r>
          </a:p>
        </p:txBody>
      </p:sp>
      <p:sp>
        <p:nvSpPr>
          <p:cNvPr id="4" name="Rectangle 2"/>
          <p:cNvSpPr>
            <a:spLocks noGrp="1" noChangeArrowheads="1"/>
          </p:cNvSpPr>
          <p:nvPr>
            <p:ph type="title"/>
          </p:nvPr>
        </p:nvSpPr>
        <p:spPr>
          <a:xfrm>
            <a:off x="1676400" y="152400"/>
            <a:ext cx="6781800" cy="1143000"/>
          </a:xfrm>
        </p:spPr>
        <p:txBody>
          <a:bodyPr/>
          <a:lstStyle/>
          <a:p>
            <a:pPr eaLnBrk="1" hangingPunct="1"/>
            <a:r>
              <a:rPr lang="en-US" sz="4400" dirty="0">
                <a:ea typeface="ＭＳ Ｐゴシック"/>
                <a:cs typeface="ＭＳ Ｐゴシック"/>
              </a:rPr>
              <a:t>Tactical Field Care </a:t>
            </a:r>
            <a:br>
              <a:rPr lang="en-US" sz="4400" dirty="0">
                <a:ea typeface="ＭＳ Ｐゴシック"/>
                <a:cs typeface="ＭＳ Ｐゴシック"/>
              </a:rPr>
            </a:br>
            <a:r>
              <a:rPr lang="en-US" sz="4400" dirty="0">
                <a:ea typeface="ＭＳ Ｐゴシック"/>
                <a:cs typeface="ＭＳ Ｐゴシック"/>
              </a:rPr>
              <a:t>Guidelines</a:t>
            </a:r>
          </a:p>
        </p:txBody>
      </p:sp>
    </p:spTree>
    <p:extLst>
      <p:ext uri="{BB962C8B-B14F-4D97-AF65-F5344CB8AC3E}">
        <p14:creationId xmlns:p14="http://schemas.microsoft.com/office/powerpoint/2010/main" val="3177674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6781800" cy="1143000"/>
          </a:xfrm>
        </p:spPr>
        <p:txBody>
          <a:bodyPr/>
          <a:lstStyle/>
          <a:p>
            <a:r>
              <a:rPr lang="en-US" sz="4400" dirty="0"/>
              <a:t>The Bones of the Pelvis</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8337" y="1710231"/>
            <a:ext cx="6087325" cy="4305901"/>
          </a:xfrm>
        </p:spPr>
      </p:pic>
      <p:sp>
        <p:nvSpPr>
          <p:cNvPr id="6" name="TextBox 5"/>
          <p:cNvSpPr txBox="1"/>
          <p:nvPr/>
        </p:nvSpPr>
        <p:spPr>
          <a:xfrm>
            <a:off x="3434542" y="6429474"/>
            <a:ext cx="5715000" cy="307777"/>
          </a:xfrm>
          <a:prstGeom prst="rect">
            <a:avLst/>
          </a:prstGeom>
          <a:noFill/>
        </p:spPr>
        <p:txBody>
          <a:bodyPr wrap="square" rtlCol="0">
            <a:spAutoFit/>
          </a:bodyPr>
          <a:lstStyle/>
          <a:p>
            <a:r>
              <a:rPr lang="en-US" sz="1400" dirty="0"/>
              <a:t>http://www.celebritydiagnosis.com/wp-content/uploads/2015/03/Pelvis.png</a:t>
            </a:r>
          </a:p>
        </p:txBody>
      </p:sp>
    </p:spTree>
    <p:extLst>
      <p:ext uri="{BB962C8B-B14F-4D97-AF65-F5344CB8AC3E}">
        <p14:creationId xmlns:p14="http://schemas.microsoft.com/office/powerpoint/2010/main" val="75698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855" y="152400"/>
            <a:ext cx="7990145" cy="1143000"/>
          </a:xfrm>
        </p:spPr>
        <p:txBody>
          <a:bodyPr/>
          <a:lstStyle/>
          <a:p>
            <a:pPr>
              <a:defRPr/>
            </a:pPr>
            <a:r>
              <a:rPr lang="en-US" sz="4400" dirty="0"/>
              <a:t>Treatment of Suspected Pelvic Fractures in TCCC</a:t>
            </a:r>
          </a:p>
        </p:txBody>
      </p:sp>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50926"/>
          <a:stretch/>
        </p:blipFill>
        <p:spPr bwMode="auto">
          <a:xfrm>
            <a:off x="1723086" y="1970925"/>
            <a:ext cx="5439714" cy="43925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8610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1574" y="152400"/>
            <a:ext cx="6781800" cy="1143000"/>
          </a:xfrm>
        </p:spPr>
        <p:txBody>
          <a:bodyPr/>
          <a:lstStyle/>
          <a:p>
            <a:r>
              <a:rPr lang="en-US" sz="4400" dirty="0"/>
              <a:t>Life-Threatening Pelvic Fractures</a:t>
            </a:r>
          </a:p>
        </p:txBody>
      </p:sp>
      <p:pic>
        <p:nvPicPr>
          <p:cNvPr id="6" name="Picture 5" descr="Pelvic Fracture 3.jpg"/>
          <p:cNvPicPr>
            <a:picLocks noChangeAspect="1"/>
          </p:cNvPicPr>
          <p:nvPr/>
        </p:nvPicPr>
        <p:blipFill>
          <a:blip r:embed="rId3" cstate="print"/>
          <a:stretch>
            <a:fillRect/>
          </a:stretch>
        </p:blipFill>
        <p:spPr>
          <a:xfrm>
            <a:off x="3048000" y="1676400"/>
            <a:ext cx="2861641" cy="2194302"/>
          </a:xfrm>
          <a:prstGeom prst="rect">
            <a:avLst/>
          </a:prstGeom>
          <a:ln w="25400">
            <a:solidFill>
              <a:schemeClr val="tx1"/>
            </a:solidFill>
          </a:ln>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4033784"/>
            <a:ext cx="2810267" cy="2324424"/>
          </a:xfrm>
          <a:prstGeom prst="rect">
            <a:avLst/>
          </a:prstGeom>
          <a:ln w="38100">
            <a:solidFill>
              <a:schemeClr val="tx1"/>
            </a:solidFill>
          </a:ln>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400" y="4033784"/>
            <a:ext cx="2743200" cy="2347087"/>
          </a:xfrm>
          <a:prstGeom prst="rect">
            <a:avLst/>
          </a:prstGeom>
          <a:ln w="28575">
            <a:solidFill>
              <a:schemeClr val="tx1"/>
            </a:solidFill>
          </a:ln>
        </p:spPr>
      </p:pic>
      <p:sp>
        <p:nvSpPr>
          <p:cNvPr id="14" name="TextBox 13"/>
          <p:cNvSpPr txBox="1"/>
          <p:nvPr/>
        </p:nvSpPr>
        <p:spPr>
          <a:xfrm>
            <a:off x="5774220" y="6488668"/>
            <a:ext cx="3369780" cy="369332"/>
          </a:xfrm>
          <a:prstGeom prst="rect">
            <a:avLst/>
          </a:prstGeom>
          <a:noFill/>
        </p:spPr>
        <p:txBody>
          <a:bodyPr wrap="square" rtlCol="0">
            <a:spAutoFit/>
          </a:bodyPr>
          <a:lstStyle/>
          <a:p>
            <a:r>
              <a:rPr lang="en-US" sz="1800" dirty="0"/>
              <a:t>http://www.aast.org/pelvis-injuries</a:t>
            </a:r>
          </a:p>
        </p:txBody>
      </p:sp>
    </p:spTree>
    <p:extLst>
      <p:ext uri="{BB962C8B-B14F-4D97-AF65-F5344CB8AC3E}">
        <p14:creationId xmlns:p14="http://schemas.microsoft.com/office/powerpoint/2010/main" val="305402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83032" y="2150131"/>
            <a:ext cx="8229600" cy="3412469"/>
          </a:xfrm>
        </p:spPr>
        <p:txBody>
          <a:bodyPr/>
          <a:lstStyle/>
          <a:p>
            <a:r>
              <a:rPr lang="en-US" sz="2800" b="1" dirty="0">
                <a:solidFill>
                  <a:srgbClr val="FF0000"/>
                </a:solidFill>
              </a:rPr>
              <a:t>Most commonly associated with dismounted IED attacks accompanied by amputations</a:t>
            </a:r>
          </a:p>
          <a:p>
            <a:r>
              <a:rPr lang="en-US" sz="2800" b="1" dirty="0"/>
              <a:t>May also occur in severe blunt trauma (such as</a:t>
            </a:r>
          </a:p>
          <a:p>
            <a:pPr>
              <a:buNone/>
            </a:pPr>
            <a:r>
              <a:rPr lang="en-US" sz="2800" b="1" dirty="0"/>
              <a:t>    motor vehicle crashes, aircraft mishaps, hard parachute landings, and falls from a height)</a:t>
            </a:r>
          </a:p>
          <a:p>
            <a:r>
              <a:rPr lang="en-US" sz="2800" b="1" dirty="0"/>
              <a:t>26% of service members who died in OEF/OIF had a pelvic fracture.</a:t>
            </a:r>
          </a:p>
          <a:p>
            <a:r>
              <a:rPr lang="en-US" sz="2800" b="1" dirty="0"/>
              <a:t>Bleeding pelvic fractures with hemodynamic instability have up to 40% mortality.</a:t>
            </a:r>
          </a:p>
          <a:p>
            <a:endParaRPr lang="en-US" dirty="0"/>
          </a:p>
          <a:p>
            <a:pPr>
              <a:buNone/>
            </a:pPr>
            <a:endParaRPr lang="en-US" dirty="0"/>
          </a:p>
        </p:txBody>
      </p:sp>
      <p:sp>
        <p:nvSpPr>
          <p:cNvPr id="4" name="Title 3"/>
          <p:cNvSpPr>
            <a:spLocks noGrp="1"/>
          </p:cNvSpPr>
          <p:nvPr>
            <p:ph type="title"/>
          </p:nvPr>
        </p:nvSpPr>
        <p:spPr>
          <a:xfrm>
            <a:off x="1856013" y="274638"/>
            <a:ext cx="6781800" cy="1143000"/>
          </a:xfrm>
        </p:spPr>
        <p:txBody>
          <a:bodyPr/>
          <a:lstStyle/>
          <a:p>
            <a:r>
              <a:rPr lang="en-US" sz="4400" dirty="0"/>
              <a:t>Pelvic Fractures in Combat Casualties</a:t>
            </a:r>
          </a:p>
        </p:txBody>
      </p:sp>
    </p:spTree>
    <p:extLst>
      <p:ext uri="{BB962C8B-B14F-4D97-AF65-F5344CB8AC3E}">
        <p14:creationId xmlns:p14="http://schemas.microsoft.com/office/powerpoint/2010/main" val="2709730682"/>
      </p:ext>
    </p:extLst>
  </p:cSld>
  <p:clrMapOvr>
    <a:masterClrMapping/>
  </p:clrMapOvr>
</p:sld>
</file>

<file path=ppt/theme/theme1.xml><?xml version="1.0" encoding="utf-8"?>
<a:theme xmlns:a="http://schemas.openxmlformats.org/drawingml/2006/main" name="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2278</Words>
  <Application>Microsoft Office PowerPoint</Application>
  <PresentationFormat>On-screen Show (4:3)</PresentationFormat>
  <Paragraphs>256</Paragraphs>
  <Slides>35</Slides>
  <Notes>33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ＭＳ Ｐゴシック</vt:lpstr>
      <vt:lpstr>Arial</vt:lpstr>
      <vt:lpstr>Calibri</vt:lpstr>
      <vt:lpstr>Times New Roman</vt:lpstr>
      <vt:lpstr>Wingdings</vt:lpstr>
      <vt:lpstr>TCCC</vt:lpstr>
      <vt:lpstr>Tactical Combat Casualty Care for Medical Personnel  August 2018  (Based on TCCC-MP Guidelines 180801)</vt:lpstr>
      <vt:lpstr>PowerPoint Presentation</vt:lpstr>
      <vt:lpstr>LEARNING OBJECTIVES  </vt:lpstr>
      <vt:lpstr>LEARNING OBJECTIVES</vt:lpstr>
      <vt:lpstr>Tactical Field Care  Guidelines</vt:lpstr>
      <vt:lpstr>The Bones of the Pelvis</vt:lpstr>
      <vt:lpstr>Treatment of Suspected Pelvic Fractures in TCCC</vt:lpstr>
      <vt:lpstr>Life-Threatening Pelvic Fractures</vt:lpstr>
      <vt:lpstr>Pelvic Fractures in Combat Casualties</vt:lpstr>
      <vt:lpstr>Pelvic Fractures and Lower  Limb Amputations due to         Dismounted IEDs  </vt:lpstr>
      <vt:lpstr>What Exam Findings Are  Suggestive of a Pelvic Fracture?</vt:lpstr>
      <vt:lpstr>What Type of Pelvic Binding Device Should Be Used?</vt:lpstr>
      <vt:lpstr>What Type of Pelvic Binding Device Should Be Used?</vt:lpstr>
      <vt:lpstr>What Type of Pelvic Binding Device Should Be Used?</vt:lpstr>
      <vt:lpstr>Placement of a Pelvic Binding Device</vt:lpstr>
      <vt:lpstr>Don’t Forget!</vt:lpstr>
      <vt:lpstr>Don’t Forget!</vt:lpstr>
      <vt:lpstr>Don’t Forget!</vt:lpstr>
      <vt:lpstr>Pelvic Binding Device  Practical</vt:lpstr>
      <vt:lpstr>Thank You!</vt:lpstr>
      <vt:lpstr>Tactical Field Care  Guidelines</vt:lpstr>
      <vt:lpstr>Tourniquets: Points to Remember</vt:lpstr>
      <vt:lpstr>Tourniquet Repositioning</vt:lpstr>
      <vt:lpstr>Tourniquet Repositioning</vt:lpstr>
      <vt:lpstr>Tourniquets: Points to Remember</vt:lpstr>
      <vt:lpstr>Tactical Field Care  Guidelines</vt:lpstr>
      <vt:lpstr>Tourniquets: Points to Remember</vt:lpstr>
      <vt:lpstr>Tourniquet Conversion</vt:lpstr>
      <vt:lpstr>Tourniquet Conversion</vt:lpstr>
      <vt:lpstr>Tourniquet Conversion</vt:lpstr>
      <vt:lpstr>Tourniquets: Points to Remember</vt:lpstr>
      <vt:lpstr>Tourniquets: Points to Remember</vt:lpstr>
      <vt:lpstr>Tourniquets: Points to Remember</vt:lpstr>
      <vt:lpstr>Tactical Field Care Guidelines</vt:lpstr>
      <vt:lpstr>Questions?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Tactical Field Care</dc:title>
  <dc:subject>Tactical Field Care</dc:subject>
  <dc:creator/>
  <cp:lastModifiedBy/>
  <cp:revision>418</cp:revision>
  <dcterms:created xsi:type="dcterms:W3CDTF">2010-03-28T18:26:33Z</dcterms:created>
  <dcterms:modified xsi:type="dcterms:W3CDTF">2018-07-24T17:55:56Z</dcterms:modified>
  <cp:category>TCCC</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5939812</vt:lpwstr>
  </property>
  <property fmtid="{D5CDD505-2E9C-101B-9397-08002B2CF9AE}" pid="3" name="NXPowerLiteSettings">
    <vt:lpwstr>F7000400038000</vt:lpwstr>
  </property>
  <property fmtid="{D5CDD505-2E9C-101B-9397-08002B2CF9AE}" pid="4" name="NXPowerLiteVersion">
    <vt:lpwstr>D5.0.8</vt:lpwstr>
  </property>
  <property fmtid="{D5CDD505-2E9C-101B-9397-08002B2CF9AE}" pid="5" name="NXTAG2">
    <vt:lpwstr>00080014600000000000010242200207f6000400038000</vt:lpwstr>
  </property>
</Properties>
</file>