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3" r:id="rId1"/>
  </p:sldMasterIdLst>
  <p:notesMasterIdLst>
    <p:notesMasterId r:id="rId27"/>
  </p:notesMasterIdLst>
  <p:handoutMasterIdLst>
    <p:handoutMasterId r:id="rId28"/>
  </p:handoutMasterIdLst>
  <p:sldIdLst>
    <p:sldId id="1198" r:id="rId2"/>
    <p:sldId id="1210" r:id="rId3"/>
    <p:sldId id="1200" r:id="rId4"/>
    <p:sldId id="1202" r:id="rId5"/>
    <p:sldId id="643" r:id="rId6"/>
    <p:sldId id="1020" r:id="rId7"/>
    <p:sldId id="1021" r:id="rId8"/>
    <p:sldId id="1022" r:id="rId9"/>
    <p:sldId id="1023" r:id="rId10"/>
    <p:sldId id="1024" r:id="rId11"/>
    <p:sldId id="1025" r:id="rId12"/>
    <p:sldId id="1026" r:id="rId13"/>
    <p:sldId id="1027" r:id="rId14"/>
    <p:sldId id="1028" r:id="rId15"/>
    <p:sldId id="1029" r:id="rId16"/>
    <p:sldId id="1030" r:id="rId17"/>
    <p:sldId id="1209" r:id="rId18"/>
    <p:sldId id="1193" r:id="rId19"/>
    <p:sldId id="1034" r:id="rId20"/>
    <p:sldId id="1036" r:id="rId21"/>
    <p:sldId id="1037" r:id="rId22"/>
    <p:sldId id="1039" r:id="rId23"/>
    <p:sldId id="1040" r:id="rId24"/>
    <p:sldId id="1122" r:id="rId25"/>
    <p:sldId id="1206" r:id="rId26"/>
  </p:sldIdLst>
  <p:sldSz cx="9144000" cy="6858000" type="screen4x3"/>
  <p:notesSz cx="6858000" cy="9144000"/>
  <p:defaultTextStyle>
    <a:defPPr>
      <a:defRPr lang="en-US"/>
    </a:defPPr>
    <a:lvl1pPr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8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8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8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8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8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orient="horz" pos="288">
          <p15:clr>
            <a:srgbClr val="A4A3A4"/>
          </p15:clr>
        </p15:guide>
        <p15:guide id="3" orient="horz" pos="4128">
          <p15:clr>
            <a:srgbClr val="A4A3A4"/>
          </p15:clr>
        </p15:guide>
        <p15:guide id="4" pos="5424">
          <p15:clr>
            <a:srgbClr val="A4A3A4"/>
          </p15:clr>
        </p15:guide>
        <p15:guide id="5" pos="288">
          <p15:clr>
            <a:srgbClr val="A4A3A4"/>
          </p15:clr>
        </p15:guide>
        <p15:guide id="6"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9696"/>
    <a:srgbClr val="339966"/>
    <a:srgbClr val="141400"/>
    <a:srgbClr val="333399"/>
    <a:srgbClr val="FF3300"/>
    <a:srgbClr val="99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294" autoAdjust="0"/>
    <p:restoredTop sz="64594" autoAdjust="0"/>
  </p:normalViewPr>
  <p:slideViewPr>
    <p:cSldViewPr>
      <p:cViewPr varScale="1">
        <p:scale>
          <a:sx n="56" d="100"/>
          <a:sy n="56" d="100"/>
        </p:scale>
        <p:origin x="294" y="42"/>
      </p:cViewPr>
      <p:guideLst>
        <p:guide orient="horz" pos="2160"/>
        <p:guide orient="horz" pos="288"/>
        <p:guide orient="horz" pos="4128"/>
        <p:guide pos="5424"/>
        <p:guide pos="288"/>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52" d="100"/>
          <a:sy n="52" d="100"/>
        </p:scale>
        <p:origin x="-9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ＭＳ Ｐゴシック"/>
                <a:cs typeface="ＭＳ Ｐゴシック"/>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ea typeface="ＭＳ Ｐゴシック"/>
                <a:cs typeface="ＭＳ Ｐゴシック"/>
              </a:defRPr>
            </a:lvl1pPr>
          </a:lstStyle>
          <a:p>
            <a:pPr>
              <a:defRPr/>
            </a:pPr>
            <a:fld id="{27F54BF6-82D7-4F75-B57D-85D73D994FDF}" type="datetimeFigureOut">
              <a:rPr lang="en-US"/>
              <a:pPr>
                <a:defRPr/>
              </a:pPr>
              <a:t>7/24/2018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ＭＳ Ｐゴシック"/>
                <a:cs typeface="ＭＳ Ｐゴシック"/>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ea typeface="ＭＳ Ｐゴシック"/>
                <a:cs typeface="ＭＳ Ｐゴシック"/>
              </a:defRPr>
            </a:lvl1pPr>
          </a:lstStyle>
          <a:p>
            <a:pPr>
              <a:defRPr/>
            </a:pPr>
            <a:fld id="{346928C8-B6B4-41A7-8152-FA673DE9CFAD}" type="slidenum">
              <a:rPr lang="en-US"/>
              <a:pPr>
                <a:defRPr/>
              </a:pPr>
              <a:t>‹#›</a:t>
            </a:fld>
            <a:endParaRPr lang="en-US" dirty="0"/>
          </a:p>
        </p:txBody>
      </p:sp>
    </p:spTree>
    <p:extLst>
      <p:ext uri="{BB962C8B-B14F-4D97-AF65-F5344CB8AC3E}">
        <p14:creationId xmlns:p14="http://schemas.microsoft.com/office/powerpoint/2010/main" val="25003619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SzTx/>
              <a:buFontTx/>
              <a:buNone/>
              <a:defRPr sz="1200">
                <a:latin typeface="Arial" charset="0"/>
                <a:ea typeface="+mn-ea"/>
                <a:cs typeface="+mn-cs"/>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SzTx/>
              <a:buFontTx/>
              <a:buNone/>
              <a:defRPr sz="1200">
                <a:latin typeface="Arial" charset="0"/>
                <a:ea typeface="ＭＳ Ｐゴシック" charset="-128"/>
                <a:cs typeface="+mn-cs"/>
              </a:defRPr>
            </a:lvl1pPr>
          </a:lstStyle>
          <a:p>
            <a:pPr>
              <a:defRPr/>
            </a:pPr>
            <a:fld id="{9BE15AB0-0931-4C77-9141-FAC3118161B0}" type="slidenum">
              <a:rPr lang="en-US"/>
              <a:pPr>
                <a:defRPr/>
              </a:pPr>
              <a:t>‹#›</a:t>
            </a:fld>
            <a:endParaRPr lang="en-US" dirty="0"/>
          </a:p>
        </p:txBody>
      </p:sp>
    </p:spTree>
    <p:extLst>
      <p:ext uri="{BB962C8B-B14F-4D97-AF65-F5344CB8AC3E}">
        <p14:creationId xmlns:p14="http://schemas.microsoft.com/office/powerpoint/2010/main" val="197621202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302568FA-3277-4AE8-A302-6769DE8AA9DE}" type="slidenum">
              <a:rPr lang="en-US" smtClean="0">
                <a:ea typeface="ＭＳ Ｐゴシック"/>
                <a:cs typeface="ＭＳ Ｐゴシック"/>
              </a:rPr>
              <a:pPr/>
              <a:t>1</a:t>
            </a:fld>
            <a:endParaRPr lang="en-US" dirty="0">
              <a:ea typeface="ＭＳ Ｐゴシック"/>
              <a:cs typeface="ＭＳ Ｐゴシック"/>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In this presentation we will discuss electronic</a:t>
            </a:r>
            <a:r>
              <a:rPr lang="en-US" baseline="0" dirty="0">
                <a:ea typeface="ＭＳ Ｐゴシック"/>
                <a:cs typeface="ＭＳ Ｐゴシック"/>
              </a:rPr>
              <a:t> monitoring </a:t>
            </a:r>
            <a:r>
              <a:rPr lang="en-US" dirty="0">
                <a:ea typeface="ＭＳ Ｐゴシック"/>
                <a:cs typeface="ＭＳ Ｐゴシック"/>
              </a:rPr>
              <a:t>and TCCC Triple-Option Analgesia </a:t>
            </a:r>
            <a:r>
              <a:rPr lang="en-US" baseline="0" dirty="0">
                <a:ea typeface="ＭＳ Ｐゴシック"/>
                <a:cs typeface="ＭＳ Ｐゴシック"/>
              </a:rPr>
              <a:t>in TFC.</a:t>
            </a:r>
            <a:endParaRPr lang="en-US" dirty="0">
              <a:ea typeface="ＭＳ Ｐゴシック"/>
              <a:cs typeface="ＭＳ Ｐゴシック"/>
            </a:endParaRPr>
          </a:p>
        </p:txBody>
      </p:sp>
    </p:spTree>
    <p:extLst>
      <p:ext uri="{BB962C8B-B14F-4D97-AF65-F5344CB8AC3E}">
        <p14:creationId xmlns:p14="http://schemas.microsoft.com/office/powerpoint/2010/main" val="659470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10</a:t>
            </a:fld>
            <a:endParaRPr lang="en-US" dirty="0"/>
          </a:p>
        </p:txBody>
      </p:sp>
    </p:spTree>
    <p:extLst>
      <p:ext uri="{BB962C8B-B14F-4D97-AF65-F5344CB8AC3E}">
        <p14:creationId xmlns:p14="http://schemas.microsoft.com/office/powerpoint/2010/main" val="44154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guidelines.</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11</a:t>
            </a:fld>
            <a:endParaRPr lang="en-US" dirty="0"/>
          </a:p>
        </p:txBody>
      </p:sp>
    </p:spTree>
    <p:extLst>
      <p:ext uri="{BB962C8B-B14F-4D97-AF65-F5344CB8AC3E}">
        <p14:creationId xmlns:p14="http://schemas.microsoft.com/office/powerpoint/2010/main" val="4121364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12</a:t>
            </a:fld>
            <a:endParaRPr lang="en-US" dirty="0"/>
          </a:p>
        </p:txBody>
      </p:sp>
    </p:spTree>
    <p:extLst>
      <p:ext uri="{BB962C8B-B14F-4D97-AF65-F5344CB8AC3E}">
        <p14:creationId xmlns:p14="http://schemas.microsoft.com/office/powerpoint/2010/main" val="1030423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13</a:t>
            </a:fld>
            <a:endParaRPr lang="en-US" dirty="0"/>
          </a:p>
        </p:txBody>
      </p:sp>
    </p:spTree>
    <p:extLst>
      <p:ext uri="{BB962C8B-B14F-4D97-AF65-F5344CB8AC3E}">
        <p14:creationId xmlns:p14="http://schemas.microsoft.com/office/powerpoint/2010/main" val="2908331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14</a:t>
            </a:fld>
            <a:endParaRPr lang="en-US" dirty="0"/>
          </a:p>
        </p:txBody>
      </p:sp>
    </p:spTree>
    <p:extLst>
      <p:ext uri="{BB962C8B-B14F-4D97-AF65-F5344CB8AC3E}">
        <p14:creationId xmlns:p14="http://schemas.microsoft.com/office/powerpoint/2010/main" val="427492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 .</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15</a:t>
            </a:fld>
            <a:endParaRPr lang="en-US" dirty="0"/>
          </a:p>
        </p:txBody>
      </p:sp>
    </p:spTree>
    <p:extLst>
      <p:ext uri="{BB962C8B-B14F-4D97-AF65-F5344CB8AC3E}">
        <p14:creationId xmlns:p14="http://schemas.microsoft.com/office/powerpoint/2010/main" val="943390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a:p>
            <a:endParaRPr lang="en-US" dirty="0"/>
          </a:p>
          <a:p>
            <a:r>
              <a:rPr lang="en-US" dirty="0"/>
              <a:t>Ondansetron is now the drug of choice for treating nausea and vomiting, replacing promethazine.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16</a:t>
            </a:fld>
            <a:endParaRPr lang="en-US" dirty="0"/>
          </a:p>
        </p:txBody>
      </p:sp>
    </p:spTree>
    <p:extLst>
      <p:ext uri="{BB962C8B-B14F-4D97-AF65-F5344CB8AC3E}">
        <p14:creationId xmlns:p14="http://schemas.microsoft.com/office/powerpoint/2010/main" val="501869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photo to play the video.</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17</a:t>
            </a:fld>
            <a:endParaRPr lang="en-US" dirty="0"/>
          </a:p>
        </p:txBody>
      </p:sp>
    </p:spTree>
    <p:extLst>
      <p:ext uri="{BB962C8B-B14F-4D97-AF65-F5344CB8AC3E}">
        <p14:creationId xmlns:p14="http://schemas.microsoft.com/office/powerpoint/2010/main" val="591010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1B77A28D-CBE2-4C1F-85D0-433F08D51545}" type="slidenum">
              <a:rPr lang="en-US" sz="1200">
                <a:latin typeface="Arial" charset="0"/>
              </a:rPr>
              <a:pPr algn="r"/>
              <a:t>18</a:t>
            </a:fld>
            <a:endParaRPr lang="en-US" sz="1200" dirty="0">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p:spPr>
        <p:txBody>
          <a:bodyPr/>
          <a:lstStyle/>
          <a:p>
            <a:pPr>
              <a:spcBef>
                <a:spcPct val="0"/>
              </a:spcBef>
            </a:pPr>
            <a:r>
              <a:rPr lang="en-US" dirty="0">
                <a:ea typeface="ＭＳ Ｐゴシック"/>
                <a:cs typeface="ＭＳ Ｐゴシック"/>
              </a:rPr>
              <a:t>Here is an important note regarding fentanyl use:</a:t>
            </a:r>
          </a:p>
          <a:p>
            <a:pPr>
              <a:spcBef>
                <a:spcPct val="0"/>
              </a:spcBef>
            </a:pPr>
            <a:endParaRPr lang="en-US" dirty="0">
              <a:ea typeface="ＭＳ Ｐゴシック"/>
              <a:cs typeface="ＭＳ Ｐゴシック"/>
            </a:endParaRPr>
          </a:p>
          <a:p>
            <a:pPr>
              <a:spcBef>
                <a:spcPct val="0"/>
              </a:spcBef>
            </a:pPr>
            <a:r>
              <a:rPr lang="en-US" dirty="0">
                <a:ea typeface="ＭＳ Ｐゴシック"/>
                <a:cs typeface="ＭＳ Ｐゴシック"/>
              </a:rPr>
              <a:t>Respiratory depression at the 800-microgram dose level has not been noted in 14 years of combat experience. If it does occur, start an IV and give Narcan. Assist respiration as necessary.</a:t>
            </a:r>
          </a:p>
          <a:p>
            <a:pPr>
              <a:spcBef>
                <a:spcPct val="0"/>
              </a:spcBef>
            </a:pPr>
            <a:endParaRPr lang="en-US" dirty="0">
              <a:ea typeface="ＭＳ Ｐゴシック"/>
              <a:cs typeface="ＭＳ Ｐゴシック"/>
            </a:endParaRPr>
          </a:p>
        </p:txBody>
      </p:sp>
    </p:spTree>
    <p:extLst>
      <p:ext uri="{BB962C8B-B14F-4D97-AF65-F5344CB8AC3E}">
        <p14:creationId xmlns:p14="http://schemas.microsoft.com/office/powerpoint/2010/main" val="1470532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a:ln/>
        </p:spPr>
      </p:sp>
      <p:sp>
        <p:nvSpPr>
          <p:cNvPr id="431106" name="Notes Placeholder 2"/>
          <p:cNvSpPr>
            <a:spLocks noGrp="1"/>
          </p:cNvSpPr>
          <p:nvPr>
            <p:ph type="body" idx="1"/>
          </p:nvPr>
        </p:nvSpPr>
        <p:spPr>
          <a:noFill/>
          <a:ln/>
        </p:spPr>
        <p:txBody>
          <a:bodyPr/>
          <a:lstStyle/>
          <a:p>
            <a:pPr>
              <a:spcBef>
                <a:spcPct val="0"/>
              </a:spcBef>
            </a:pPr>
            <a:r>
              <a:rPr lang="en-US" dirty="0">
                <a:ea typeface="ＭＳ Ｐゴシック"/>
                <a:cs typeface="ＭＳ Ｐゴシック"/>
              </a:rPr>
              <a:t>“Dissociative” anesthetics  distort perceptions of sight and sound and produce feelings of detachment – or dissociation – from environment and self.</a:t>
            </a:r>
          </a:p>
        </p:txBody>
      </p:sp>
      <p:sp>
        <p:nvSpPr>
          <p:cNvPr id="43110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7B49638-9174-4181-BE16-0E60E0121576}" type="slidenum">
              <a:rPr lang="en-US" sz="1200">
                <a:latin typeface="Arial" charset="0"/>
              </a:rPr>
              <a:pPr algn="r"/>
              <a:t>19</a:t>
            </a:fld>
            <a:endParaRPr lang="en-US" sz="1200" dirty="0">
              <a:latin typeface="Arial" charset="0"/>
            </a:endParaRPr>
          </a:p>
        </p:txBody>
      </p:sp>
    </p:spTree>
    <p:extLst>
      <p:ext uri="{BB962C8B-B14F-4D97-AF65-F5344CB8AC3E}">
        <p14:creationId xmlns:p14="http://schemas.microsoft.com/office/powerpoint/2010/main" val="200371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disclaimer.</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a:t>
            </a:fld>
            <a:endParaRPr lang="en-US" dirty="0"/>
          </a:p>
        </p:txBody>
      </p:sp>
    </p:spTree>
    <p:extLst>
      <p:ext uri="{BB962C8B-B14F-4D97-AF65-F5344CB8AC3E}">
        <p14:creationId xmlns:p14="http://schemas.microsoft.com/office/powerpoint/2010/main" val="131114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noTextEdit="1"/>
          </p:cNvSpPr>
          <p:nvPr>
            <p:ph type="sldImg"/>
          </p:nvPr>
        </p:nvSpPr>
        <p:spPr>
          <a:ln/>
        </p:spPr>
      </p:sp>
      <p:sp>
        <p:nvSpPr>
          <p:cNvPr id="435202" name="Notes Placeholder 2"/>
          <p:cNvSpPr>
            <a:spLocks noGrp="1"/>
          </p:cNvSpPr>
          <p:nvPr>
            <p:ph type="body" idx="1"/>
          </p:nvPr>
        </p:nvSpPr>
        <p:spPr>
          <a:noFill/>
          <a:ln/>
        </p:spPr>
        <p:txBody>
          <a:bodyPr/>
          <a:lstStyle/>
          <a:p>
            <a:r>
              <a:rPr lang="en-US" dirty="0">
                <a:ea typeface="ＭＳ Ｐゴシック"/>
                <a:cs typeface="ＭＳ Ｐゴシック"/>
              </a:rPr>
              <a:t>Read the text.</a:t>
            </a:r>
          </a:p>
        </p:txBody>
      </p:sp>
      <p:sp>
        <p:nvSpPr>
          <p:cNvPr id="43520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B4111DD-9A9F-43A7-BB0B-D5B13B2A3F40}" type="slidenum">
              <a:rPr lang="en-US" sz="1200">
                <a:latin typeface="Arial" charset="0"/>
              </a:rPr>
              <a:pPr algn="r"/>
              <a:t>20</a:t>
            </a:fld>
            <a:endParaRPr lang="en-US" sz="1200" dirty="0">
              <a:latin typeface="Arial" charset="0"/>
            </a:endParaRPr>
          </a:p>
        </p:txBody>
      </p:sp>
    </p:spTree>
    <p:extLst>
      <p:ext uri="{BB962C8B-B14F-4D97-AF65-F5344CB8AC3E}">
        <p14:creationId xmlns:p14="http://schemas.microsoft.com/office/powerpoint/2010/main" val="310534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Slide Image Placeholder 1"/>
          <p:cNvSpPr>
            <a:spLocks noGrp="1" noRot="1" noChangeAspect="1" noTextEdit="1"/>
          </p:cNvSpPr>
          <p:nvPr>
            <p:ph type="sldImg"/>
          </p:nvPr>
        </p:nvSpPr>
        <p:spPr>
          <a:ln/>
        </p:spPr>
      </p:sp>
      <p:sp>
        <p:nvSpPr>
          <p:cNvPr id="437250" name="Notes Placeholder 2"/>
          <p:cNvSpPr>
            <a:spLocks noGrp="1"/>
          </p:cNvSpPr>
          <p:nvPr>
            <p:ph type="body" idx="1"/>
          </p:nvPr>
        </p:nvSpPr>
        <p:spPr>
          <a:noFill/>
          <a:ln/>
        </p:spPr>
        <p:txBody>
          <a:bodyPr/>
          <a:lstStyle/>
          <a:p>
            <a:pPr>
              <a:spcBef>
                <a:spcPct val="0"/>
              </a:spcBef>
            </a:pPr>
            <a:r>
              <a:rPr lang="en-US" dirty="0">
                <a:ea typeface="ＭＳ Ｐゴシック"/>
                <a:cs typeface="ＭＳ Ｐゴシック"/>
              </a:rPr>
              <a:t>Naloxone does not reverse the effects of ketamine. Mechanical ventilatory assistance may be required in rare instances if apnea occurs.</a:t>
            </a:r>
          </a:p>
        </p:txBody>
      </p:sp>
      <p:sp>
        <p:nvSpPr>
          <p:cNvPr id="4372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B554B29-EF57-42B2-A09F-1A45983F03B4}" type="slidenum">
              <a:rPr lang="en-US" sz="1200">
                <a:latin typeface="Arial" charset="0"/>
              </a:rPr>
              <a:pPr algn="r"/>
              <a:t>21</a:t>
            </a:fld>
            <a:endParaRPr lang="en-US" sz="1200" dirty="0">
              <a:latin typeface="Arial" charset="0"/>
            </a:endParaRPr>
          </a:p>
        </p:txBody>
      </p:sp>
    </p:spTree>
    <p:extLst>
      <p:ext uri="{BB962C8B-B14F-4D97-AF65-F5344CB8AC3E}">
        <p14:creationId xmlns:p14="http://schemas.microsoft.com/office/powerpoint/2010/main" val="7666843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6A3AD9-EC4D-4D0B-B063-799CAC350FF7}" type="slidenum">
              <a:rPr lang="en-US" sz="1200">
                <a:latin typeface="Arial" charset="0"/>
              </a:rPr>
              <a:pPr algn="r"/>
              <a:t>22</a:t>
            </a:fld>
            <a:endParaRPr lang="en-US" sz="1200" dirty="0">
              <a:latin typeface="Arial"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p:spPr>
        <p:txBody>
          <a:bodyPr/>
          <a:lstStyle/>
          <a:p>
            <a:pPr>
              <a:spcBef>
                <a:spcPct val="0"/>
              </a:spcBef>
            </a:pPr>
            <a:r>
              <a:rPr lang="en-US" dirty="0">
                <a:ea typeface="ＭＳ Ｐゴシック"/>
                <a:cs typeface="ＭＳ Ｐゴシック"/>
              </a:rPr>
              <a:t>As stated in the video, giving morphine or fentanyl to casualties with these conditions can be fatal.</a:t>
            </a:r>
          </a:p>
        </p:txBody>
      </p:sp>
    </p:spTree>
    <p:extLst>
      <p:ext uri="{BB962C8B-B14F-4D97-AF65-F5344CB8AC3E}">
        <p14:creationId xmlns:p14="http://schemas.microsoft.com/office/powerpoint/2010/main" val="401804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A32EDF9-EC12-40B6-A0E3-FE856A0BB2F9}" type="slidenum">
              <a:rPr lang="en-US" sz="1200">
                <a:latin typeface="Arial" charset="0"/>
              </a:rPr>
              <a:pPr algn="r"/>
              <a:t>23</a:t>
            </a:fld>
            <a:endParaRPr lang="en-US" sz="1200" dirty="0">
              <a:latin typeface="Arial"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p:spPr>
        <p:txBody>
          <a:bodyPr/>
          <a:lstStyle/>
          <a:p>
            <a:pPr>
              <a:spcBef>
                <a:spcPct val="0"/>
              </a:spcBef>
            </a:pPr>
            <a:r>
              <a:rPr lang="en-US" dirty="0">
                <a:ea typeface="ＭＳ Ｐゴシック"/>
                <a:cs typeface="ＭＳ Ｐゴシック"/>
              </a:rPr>
              <a:t>In the doses recommended, you can safely give a casualty ketamine after he has received fentanyl. Midazolam, however, should never be given to a casualty who has fentanyl or morphine in his system.</a:t>
            </a:r>
          </a:p>
        </p:txBody>
      </p:sp>
    </p:spTree>
    <p:extLst>
      <p:ext uri="{BB962C8B-B14F-4D97-AF65-F5344CB8AC3E}">
        <p14:creationId xmlns:p14="http://schemas.microsoft.com/office/powerpoint/2010/main" val="14397125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4B6C5DFC-F10E-493F-9E27-B524E7F720F5}" type="slidenum">
              <a:rPr lang="en-US" sz="1200">
                <a:latin typeface="Arial" charset="0"/>
              </a:rPr>
              <a:pPr algn="r"/>
              <a:t>24</a:t>
            </a:fld>
            <a:endParaRPr lang="en-US" sz="1200" dirty="0">
              <a:latin typeface="Arial"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pPr eaLnBrk="1" hangingPunct="1"/>
            <a:endParaRPr lang="en-US" dirty="0">
              <a:ea typeface="ＭＳ Ｐゴシック"/>
              <a:cs typeface="ＭＳ Ｐゴシック"/>
            </a:endParaRPr>
          </a:p>
        </p:txBody>
      </p:sp>
    </p:spTree>
    <p:extLst>
      <p:ext uri="{BB962C8B-B14F-4D97-AF65-F5344CB8AC3E}">
        <p14:creationId xmlns:p14="http://schemas.microsoft.com/office/powerpoint/2010/main" val="12366217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 into small groups for the practical.</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25</a:t>
            </a:fld>
            <a:endParaRPr lang="en-US" dirty="0"/>
          </a:p>
        </p:txBody>
      </p:sp>
    </p:spTree>
    <p:extLst>
      <p:ext uri="{BB962C8B-B14F-4D97-AF65-F5344CB8AC3E}">
        <p14:creationId xmlns:p14="http://schemas.microsoft.com/office/powerpoint/2010/main" val="288228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1172903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hdr" sz="quarter"/>
          </p:nvPr>
        </p:nvSpPr>
        <p:spPr>
          <a:noFill/>
        </p:spPr>
        <p:txBody>
          <a:bodyPr/>
          <a:lstStyle/>
          <a:p>
            <a:r>
              <a:rPr lang="en-US" dirty="0">
                <a:ea typeface="ＭＳ Ｐゴシック"/>
                <a:cs typeface="ＭＳ Ｐゴシック"/>
              </a:rPr>
              <a:t>Tactical Combat Casualty Care (TCCC)</a:t>
            </a: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text.</a:t>
            </a:r>
          </a:p>
        </p:txBody>
      </p:sp>
    </p:spTree>
    <p:extLst>
      <p:ext uri="{BB962C8B-B14F-4D97-AF65-F5344CB8AC3E}">
        <p14:creationId xmlns:p14="http://schemas.microsoft.com/office/powerpoint/2010/main" val="229276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p:spPr>
        <p:txBody>
          <a:bodyPr/>
          <a:lstStyle/>
          <a:p>
            <a:fld id="{DF88F7F3-38C3-4355-8D35-66D3A5DFC004}" type="slidenum">
              <a:rPr lang="en-US" smtClean="0">
                <a:ea typeface="ＭＳ Ｐゴシック"/>
                <a:cs typeface="ＭＳ Ｐゴシック"/>
              </a:rPr>
              <a:pPr/>
              <a:t>5</a:t>
            </a:fld>
            <a:endParaRPr lang="en-US" dirty="0">
              <a:ea typeface="ＭＳ Ｐゴシック"/>
              <a:cs typeface="ＭＳ Ｐゴシック"/>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p:spPr>
        <p:txBody>
          <a:bodyPr/>
          <a:lstStyle/>
          <a:p>
            <a:pPr eaLnBrk="1" hangingPunct="1"/>
            <a:r>
              <a:rPr lang="en-US" dirty="0">
                <a:ea typeface="ＭＳ Ｐゴシック"/>
                <a:cs typeface="ＭＳ Ｐゴシック"/>
              </a:rPr>
              <a:t>Read the guideline.</a:t>
            </a:r>
          </a:p>
          <a:p>
            <a:pPr eaLnBrk="1" hangingPunct="1"/>
            <a:endParaRPr lang="en-US" dirty="0">
              <a:ea typeface="ＭＳ Ｐゴシック"/>
              <a:cs typeface="ＭＳ Ｐゴシック"/>
            </a:endParaRPr>
          </a:p>
          <a:p>
            <a:pPr eaLnBrk="1" hangingPunct="1"/>
            <a:r>
              <a:rPr lang="en-US" dirty="0">
                <a:ea typeface="ＭＳ Ｐゴシック"/>
                <a:cs typeface="ＭＳ Ｐゴシック"/>
              </a:rPr>
              <a:t>Advanced monitoring units are available and sometimes carried forward by mounted units into Tactical Field Care scenarios. Propaq LT, Tempus Pro, and LifePak are examples.</a:t>
            </a:r>
          </a:p>
        </p:txBody>
      </p:sp>
    </p:spTree>
    <p:extLst>
      <p:ext uri="{BB962C8B-B14F-4D97-AF65-F5344CB8AC3E}">
        <p14:creationId xmlns:p14="http://schemas.microsoft.com/office/powerpoint/2010/main" val="817382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guideline.</a:t>
            </a:r>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6</a:t>
            </a:fld>
            <a:endParaRPr lang="en-US" dirty="0"/>
          </a:p>
        </p:txBody>
      </p:sp>
    </p:spTree>
    <p:extLst>
      <p:ext uri="{BB962C8B-B14F-4D97-AF65-F5344CB8AC3E}">
        <p14:creationId xmlns:p14="http://schemas.microsoft.com/office/powerpoint/2010/main" val="2955409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guideline.</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7</a:t>
            </a:fld>
            <a:endParaRPr lang="en-US" dirty="0"/>
          </a:p>
        </p:txBody>
      </p:sp>
    </p:spTree>
    <p:extLst>
      <p:ext uri="{BB962C8B-B14F-4D97-AF65-F5344CB8AC3E}">
        <p14:creationId xmlns:p14="http://schemas.microsoft.com/office/powerpoint/2010/main" val="957584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guideline.</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8</a:t>
            </a:fld>
            <a:endParaRPr lang="en-US" dirty="0"/>
          </a:p>
        </p:txBody>
      </p:sp>
    </p:spTree>
    <p:extLst>
      <p:ext uri="{BB962C8B-B14F-4D97-AF65-F5344CB8AC3E}">
        <p14:creationId xmlns:p14="http://schemas.microsoft.com/office/powerpoint/2010/main" val="3541450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a:t>
            </a:r>
            <a:r>
              <a:rPr lang="en-US" baseline="0" dirty="0"/>
              <a:t> the guideline.</a:t>
            </a:r>
            <a:endParaRPr lang="en-US" dirty="0"/>
          </a:p>
        </p:txBody>
      </p:sp>
      <p:sp>
        <p:nvSpPr>
          <p:cNvPr id="4" name="Slide Number Placeholder 3"/>
          <p:cNvSpPr>
            <a:spLocks noGrp="1"/>
          </p:cNvSpPr>
          <p:nvPr>
            <p:ph type="sldNum" sz="quarter" idx="10"/>
          </p:nvPr>
        </p:nvSpPr>
        <p:spPr/>
        <p:txBody>
          <a:bodyPr/>
          <a:lstStyle/>
          <a:p>
            <a:pPr>
              <a:defRPr/>
            </a:pPr>
            <a:fld id="{9BE15AB0-0931-4C77-9141-FAC3118161B0}" type="slidenum">
              <a:rPr lang="en-US" smtClean="0"/>
              <a:pPr>
                <a:defRPr/>
              </a:pPr>
              <a:t>9</a:t>
            </a:fld>
            <a:endParaRPr lang="en-US" dirty="0"/>
          </a:p>
        </p:txBody>
      </p:sp>
    </p:spTree>
    <p:extLst>
      <p:ext uri="{BB962C8B-B14F-4D97-AF65-F5344CB8AC3E}">
        <p14:creationId xmlns:p14="http://schemas.microsoft.com/office/powerpoint/2010/main" val="203367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274638"/>
            <a:ext cx="6781800" cy="1143000"/>
          </a:xfr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DBC2A6FF-0F61-4395-A0AB-480E82AF178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7656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8229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Times New Roman" pitchFamily="18" charset="0"/>
                <a:ea typeface="ＭＳ Ｐゴシック"/>
                <a:cs typeface="ＭＳ Ｐゴシック"/>
              </a:defRPr>
            </a:lvl1pPr>
          </a:lstStyle>
          <a:p>
            <a:pPr>
              <a:defRPr/>
            </a:pPr>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2D400693-B0F1-468D-88CC-F7F168064AA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10"/>
          </p:nvPr>
        </p:nvSpPr>
        <p:spPr>
          <a:xfrm>
            <a:off x="6553200" y="6356350"/>
            <a:ext cx="2133600" cy="365125"/>
          </a:xfrm>
          <a:prstGeom prst="rect">
            <a:avLst/>
          </a:prstGeom>
        </p:spPr>
        <p:txBody>
          <a:bodyPr/>
          <a:lstStyle>
            <a:lvl1pPr>
              <a:defRPr/>
            </a:lvl1pPr>
          </a:lstStyle>
          <a:p>
            <a:pPr>
              <a:defRPr/>
            </a:pPr>
            <a:fld id="{EA4B52FF-D870-497D-BC64-992EC617156E}"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752600" y="0"/>
            <a:ext cx="6781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9" name="Picture 11" descr="TCCC Logo 091104 (C)"/>
          <p:cNvPicPr>
            <a:picLocks noChangeAspect="1" noChangeArrowheads="1"/>
          </p:cNvPicPr>
          <p:nvPr userDrawn="1"/>
        </p:nvPicPr>
        <p:blipFill>
          <a:blip r:embed="rId16" cstate="print"/>
          <a:srcRect/>
          <a:stretch>
            <a:fillRect/>
          </a:stretch>
        </p:blipFill>
        <p:spPr bwMode="auto">
          <a:xfrm>
            <a:off x="76200" y="52388"/>
            <a:ext cx="1295400" cy="12430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78" r:id="rId6"/>
    <p:sldLayoutId id="2147483677" r:id="rId7"/>
    <p:sldLayoutId id="2147483684" r:id="rId8"/>
    <p:sldLayoutId id="2147483685" r:id="rId9"/>
    <p:sldLayoutId id="2147483686" r:id="rId10"/>
    <p:sldLayoutId id="2147483687" r:id="rId11"/>
    <p:sldLayoutId id="2147483676" r:id="rId12"/>
    <p:sldLayoutId id="2147483690" r:id="rId13"/>
    <p:sldLayoutId id="2147483691" r:id="rId14"/>
  </p:sldLayoutIdLst>
  <p:hf hdr="0" ftr="0" dt="0"/>
  <p:txStyles>
    <p:titleStyle>
      <a:lvl1pPr algn="ctr" rtl="0" eaLnBrk="0" fontAlgn="base" hangingPunct="0">
        <a:spcBef>
          <a:spcPct val="0"/>
        </a:spcBef>
        <a:spcAft>
          <a:spcPct val="0"/>
        </a:spcAft>
        <a:defRPr sz="4000" b="1"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000" b="1">
          <a:solidFill>
            <a:schemeClr val="tx1"/>
          </a:solidFill>
          <a:latin typeface="Times New Roman" pitchFamily="18" charset="0"/>
          <a:cs typeface="Times New Roman" pitchFamily="18" charset="0"/>
        </a:defRPr>
      </a:lvl5pPr>
      <a:lvl6pPr marL="457200" algn="ctr" rtl="0" fontAlgn="base">
        <a:spcBef>
          <a:spcPct val="0"/>
        </a:spcBef>
        <a:spcAft>
          <a:spcPct val="0"/>
        </a:spcAft>
        <a:defRPr sz="4000" b="1">
          <a:solidFill>
            <a:schemeClr val="tx1"/>
          </a:solidFill>
          <a:latin typeface="Times New Roman" pitchFamily="18" charset="0"/>
          <a:cs typeface="Times New Roman" pitchFamily="18" charset="0"/>
        </a:defRPr>
      </a:lvl6pPr>
      <a:lvl7pPr marL="914400" algn="ctr" rtl="0" fontAlgn="base">
        <a:spcBef>
          <a:spcPct val="0"/>
        </a:spcBef>
        <a:spcAft>
          <a:spcPct val="0"/>
        </a:spcAft>
        <a:defRPr sz="4000" b="1">
          <a:solidFill>
            <a:schemeClr val="tx1"/>
          </a:solidFill>
          <a:latin typeface="Times New Roman" pitchFamily="18" charset="0"/>
          <a:cs typeface="Times New Roman" pitchFamily="18" charset="0"/>
        </a:defRPr>
      </a:lvl7pPr>
      <a:lvl8pPr marL="1371600" algn="ctr" rtl="0" fontAlgn="base">
        <a:spcBef>
          <a:spcPct val="0"/>
        </a:spcBef>
        <a:spcAft>
          <a:spcPct val="0"/>
        </a:spcAft>
        <a:defRPr sz="4000" b="1">
          <a:solidFill>
            <a:schemeClr val="tx1"/>
          </a:solidFill>
          <a:latin typeface="Times New Roman" pitchFamily="18" charset="0"/>
          <a:cs typeface="Times New Roman" pitchFamily="18" charset="0"/>
        </a:defRPr>
      </a:lvl8pPr>
      <a:lvl9pPr marL="1828800" algn="ctr" rtl="0" fontAlgn="base">
        <a:spcBef>
          <a:spcPct val="0"/>
        </a:spcBef>
        <a:spcAft>
          <a:spcPct val="0"/>
        </a:spcAft>
        <a:defRPr sz="4000" b="1">
          <a:solidFill>
            <a:schemeClr val="tx1"/>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p:nvPr>
        </p:nvSpPr>
        <p:spPr>
          <a:xfrm>
            <a:off x="457200" y="5715000"/>
            <a:ext cx="8229600" cy="1143000"/>
          </a:xfrm>
        </p:spPr>
        <p:txBody>
          <a:bodyPr rtlCol="0">
            <a:normAutofit fontScale="47500" lnSpcReduction="20000"/>
          </a:bodyPr>
          <a:lstStyle/>
          <a:p>
            <a:pPr algn="ctr" eaLnBrk="1" fontAlgn="auto" hangingPunct="1">
              <a:spcAft>
                <a:spcPts val="0"/>
              </a:spcAft>
              <a:buFont typeface="Arial" pitchFamily="34" charset="0"/>
              <a:buNone/>
              <a:defRPr/>
            </a:pPr>
            <a:r>
              <a:rPr lang="en-US" sz="4800" b="1" dirty="0">
                <a:ea typeface="ＭＳ Ｐゴシック"/>
                <a:cs typeface="ＭＳ Ｐゴシック"/>
              </a:rPr>
              <a:t> </a:t>
            </a:r>
            <a:r>
              <a:rPr lang="en-US" sz="7600" b="1" dirty="0">
                <a:solidFill>
                  <a:schemeClr val="tx1"/>
                </a:solidFill>
                <a:ea typeface="ＭＳ Ｐゴシック"/>
                <a:cs typeface="ＭＳ Ｐゴシック"/>
              </a:rPr>
              <a:t>Tactical Field Care 2e</a:t>
            </a:r>
          </a:p>
          <a:p>
            <a:pPr algn="ctr" eaLnBrk="1" fontAlgn="auto" hangingPunct="1">
              <a:spcAft>
                <a:spcPts val="0"/>
              </a:spcAft>
              <a:buFont typeface="Arial" pitchFamily="34" charset="0"/>
              <a:buNone/>
              <a:defRPr/>
            </a:pPr>
            <a:r>
              <a:rPr lang="en-US" sz="6700" b="1" dirty="0">
                <a:ea typeface="ＭＳ Ｐゴシック"/>
                <a:cs typeface="ＭＳ Ｐゴシック"/>
              </a:rPr>
              <a:t>Triple-Option Analgesia and Monitoring</a:t>
            </a:r>
            <a:endParaRPr lang="en-US" sz="67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a:p>
            <a:pPr algn="ctr" eaLnBrk="1" fontAlgn="auto" hangingPunct="1">
              <a:spcAft>
                <a:spcPts val="0"/>
              </a:spcAft>
              <a:buFont typeface="Arial" pitchFamily="34" charset="0"/>
              <a:buNone/>
              <a:defRPr/>
            </a:pPr>
            <a:endParaRPr lang="en-US" sz="4800" b="1" dirty="0">
              <a:solidFill>
                <a:schemeClr val="tx1"/>
              </a:solidFill>
              <a:ea typeface="ＭＳ Ｐゴシック"/>
              <a:cs typeface="ＭＳ Ｐゴシック"/>
            </a:endParaRPr>
          </a:p>
        </p:txBody>
      </p:sp>
      <p:sp>
        <p:nvSpPr>
          <p:cNvPr id="19458" name="Rectangle 2"/>
          <p:cNvSpPr>
            <a:spLocks noGrp="1" noChangeArrowheads="1"/>
          </p:cNvSpPr>
          <p:nvPr>
            <p:ph type="title" idx="4294967295"/>
          </p:nvPr>
        </p:nvSpPr>
        <p:spPr>
          <a:xfrm>
            <a:off x="-1" y="304800"/>
            <a:ext cx="9144000" cy="1905000"/>
          </a:xfrm>
        </p:spPr>
        <p:txBody>
          <a:bodyPr/>
          <a:lstStyle/>
          <a:p>
            <a:pPr eaLnBrk="1" hangingPunct="1"/>
            <a:r>
              <a:rPr lang="en-US" sz="3200" dirty="0">
                <a:ea typeface="ＭＳ Ｐゴシック"/>
                <a:cs typeface="ＭＳ Ｐゴシック"/>
              </a:rPr>
              <a:t>Tactical Combat Casualty Care for Medical Personnel</a:t>
            </a:r>
            <a:br>
              <a:rPr lang="en-US" sz="3200" dirty="0">
                <a:ea typeface="ＭＳ Ｐゴシック"/>
                <a:cs typeface="ＭＳ Ｐゴシック"/>
              </a:rPr>
            </a:br>
            <a:br>
              <a:rPr lang="en-US" sz="1200" dirty="0">
                <a:ea typeface="ＭＳ Ｐゴシック"/>
                <a:cs typeface="ＭＳ Ｐゴシック"/>
              </a:rPr>
            </a:br>
            <a:r>
              <a:rPr lang="en-US" sz="3200" dirty="0">
                <a:ea typeface="ＭＳ Ｐゴシック"/>
                <a:cs typeface="ＭＳ Ｐゴシック"/>
              </a:rPr>
              <a:t>August 2018</a:t>
            </a:r>
            <a:br>
              <a:rPr lang="en-US" sz="3200" dirty="0">
                <a:ea typeface="ＭＳ Ｐゴシック"/>
                <a:cs typeface="ＭＳ Ｐゴシック"/>
              </a:rPr>
            </a:br>
            <a:br>
              <a:rPr lang="en-US" sz="1200" dirty="0">
                <a:ea typeface="ＭＳ Ｐゴシック"/>
                <a:cs typeface="ＭＳ Ｐゴシック"/>
              </a:rPr>
            </a:br>
            <a:r>
              <a:rPr lang="en-US" sz="2400" dirty="0">
                <a:ea typeface="ＭＳ Ｐゴシック"/>
                <a:cs typeface="ＭＳ Ｐゴシック"/>
              </a:rPr>
              <a:t>(Based on TCCC-MP Guidelines </a:t>
            </a:r>
            <a:r>
              <a:rPr lang="en-US" sz="2400" dirty="0"/>
              <a:t>180801</a:t>
            </a:r>
            <a:r>
              <a:rPr lang="en-US" sz="2400" dirty="0">
                <a:ea typeface="ＭＳ Ｐゴシック"/>
                <a:cs typeface="ＭＳ Ｐゴシック"/>
              </a:rPr>
              <a:t>)</a:t>
            </a:r>
            <a:endParaRPr lang="en-US" dirty="0">
              <a:ea typeface="ＭＳ Ｐゴシック"/>
              <a:cs typeface="ＭＳ Ｐゴシック"/>
            </a:endParaRPr>
          </a:p>
        </p:txBody>
      </p:sp>
      <p:pic>
        <p:nvPicPr>
          <p:cNvPr id="19459" name="Picture 7" descr="TCCC Logo 091104 (C)"/>
          <p:cNvPicPr>
            <a:picLocks noChangeAspect="1" noChangeArrowheads="1"/>
          </p:cNvPicPr>
          <p:nvPr/>
        </p:nvPicPr>
        <p:blipFill>
          <a:blip r:embed="rId3" cstate="print"/>
          <a:srcRect/>
          <a:stretch>
            <a:fillRect/>
          </a:stretch>
        </p:blipFill>
        <p:spPr bwMode="auto">
          <a:xfrm>
            <a:off x="3011713" y="2514600"/>
            <a:ext cx="3120571" cy="3048000"/>
          </a:xfrm>
          <a:prstGeom prst="rect">
            <a:avLst/>
          </a:prstGeom>
          <a:noFill/>
          <a:ln w="9525">
            <a:noFill/>
            <a:miter lim="800000"/>
            <a:headEnd/>
            <a:tailEnd/>
          </a:ln>
        </p:spPr>
      </p:pic>
    </p:spTree>
    <p:extLst>
      <p:ext uri="{BB962C8B-B14F-4D97-AF65-F5344CB8AC3E}">
        <p14:creationId xmlns:p14="http://schemas.microsoft.com/office/powerpoint/2010/main" val="397630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3"/>
          <p:cNvSpPr>
            <a:spLocks noGrp="1"/>
          </p:cNvSpPr>
          <p:nvPr>
            <p:ph idx="1"/>
          </p:nvPr>
        </p:nvSpPr>
        <p:spPr>
          <a:xfrm>
            <a:off x="381000" y="1722438"/>
            <a:ext cx="8229600" cy="4525962"/>
          </a:xfrm>
        </p:spPr>
        <p:txBody>
          <a:bodyPr/>
          <a:lstStyle/>
          <a:p>
            <a:pPr marL="523875" indent="0">
              <a:buNone/>
            </a:pPr>
            <a:r>
              <a:rPr lang="en-US" b="1" dirty="0"/>
              <a:t>Analgesia Notes</a:t>
            </a:r>
          </a:p>
          <a:p>
            <a:pPr marL="911225" indent="-387350">
              <a:buFont typeface="+mj-lt"/>
              <a:buAutoNum type="alphaLcPeriod"/>
            </a:pPr>
            <a:r>
              <a:rPr lang="en-US" b="1" dirty="0"/>
              <a:t>Casualties may need to be disarmed after being given OTFC or ketamine.</a:t>
            </a:r>
          </a:p>
          <a:p>
            <a:pPr marL="911225" indent="-387350">
              <a:buFont typeface="+mj-lt"/>
              <a:buAutoNum type="alphaLcPeriod"/>
            </a:pPr>
            <a:r>
              <a:rPr lang="en-US" b="1" dirty="0"/>
              <a:t>Document a mental status exam using the AVPU method prior to administering opioids or ketamine.</a:t>
            </a:r>
          </a:p>
          <a:p>
            <a:pPr marL="911225" indent="-387350">
              <a:buFont typeface="+mj-lt"/>
              <a:buAutoNum type="alphaLcPeriod"/>
            </a:pPr>
            <a:r>
              <a:rPr lang="en-US" b="1" dirty="0"/>
              <a:t>For all casualties given opioids or ketamine – monitor airway, breathing, and circulation closely.</a:t>
            </a:r>
          </a:p>
        </p:txBody>
      </p:sp>
      <p:sp>
        <p:nvSpPr>
          <p:cNvPr id="6" name="Rectangle 2">
            <a:extLst>
              <a:ext uri="{FF2B5EF4-FFF2-40B4-BE49-F238E27FC236}">
                <a16:creationId xmlns:a16="http://schemas.microsoft.com/office/drawing/2014/main" id="{7A056C8A-2C98-4B14-8E66-B7A4724F3A37}"/>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3"/>
          <p:cNvSpPr>
            <a:spLocks noGrp="1"/>
          </p:cNvSpPr>
          <p:nvPr>
            <p:ph idx="1"/>
          </p:nvPr>
        </p:nvSpPr>
        <p:spPr>
          <a:xfrm>
            <a:off x="685800" y="1524000"/>
            <a:ext cx="8229600" cy="5029200"/>
          </a:xfrm>
        </p:spPr>
        <p:txBody>
          <a:bodyPr/>
          <a:lstStyle/>
          <a:p>
            <a:pPr marL="609600" indent="-609600">
              <a:lnSpc>
                <a:spcPct val="90000"/>
              </a:lnSpc>
              <a:buNone/>
            </a:pPr>
            <a:r>
              <a:rPr lang="en-US" sz="2800" b="1" dirty="0"/>
              <a:t>Analgesia Notes</a:t>
            </a:r>
            <a:r>
              <a:rPr lang="en-US" sz="2800" dirty="0"/>
              <a:t> </a:t>
            </a:r>
            <a:r>
              <a:rPr lang="en-US" sz="2800" b="1" dirty="0"/>
              <a:t>(cont)</a:t>
            </a:r>
          </a:p>
          <a:p>
            <a:pPr marL="609600" indent="-609600">
              <a:lnSpc>
                <a:spcPct val="90000"/>
              </a:lnSpc>
              <a:buNone/>
            </a:pPr>
            <a:r>
              <a:rPr lang="en-US" sz="2800" b="1" dirty="0"/>
              <a:t>d. Directions for administering OTFC:</a:t>
            </a:r>
          </a:p>
          <a:p>
            <a:pPr marL="609600" indent="-609600">
              <a:lnSpc>
                <a:spcPct val="90000"/>
              </a:lnSpc>
              <a:buFont typeface="Arial" charset="0"/>
              <a:buNone/>
            </a:pPr>
            <a:r>
              <a:rPr lang="en-US" sz="2800" b="1" dirty="0"/>
              <a:t>        - Recommend taping lozenge-on-a-stick to</a:t>
            </a:r>
          </a:p>
          <a:p>
            <a:pPr marL="609600" indent="-609600">
              <a:lnSpc>
                <a:spcPct val="90000"/>
              </a:lnSpc>
              <a:buFont typeface="Arial" charset="0"/>
              <a:buNone/>
            </a:pPr>
            <a:r>
              <a:rPr lang="en-US" sz="2800" b="1" dirty="0"/>
              <a:t>           casualty’s finger as an added safety measure</a:t>
            </a:r>
          </a:p>
          <a:p>
            <a:pPr marL="609600" indent="-609600">
              <a:lnSpc>
                <a:spcPct val="90000"/>
              </a:lnSpc>
              <a:buFont typeface="Arial" charset="0"/>
              <a:buNone/>
            </a:pPr>
            <a:r>
              <a:rPr lang="en-US" sz="2800" b="1" dirty="0"/>
              <a:t>           OR utilizing a safety pin and rubber band to</a:t>
            </a:r>
          </a:p>
          <a:p>
            <a:pPr marL="609600" indent="-609600">
              <a:lnSpc>
                <a:spcPct val="90000"/>
              </a:lnSpc>
              <a:buFont typeface="Arial" charset="0"/>
              <a:buNone/>
            </a:pPr>
            <a:r>
              <a:rPr lang="en-US" sz="2800" b="1" dirty="0"/>
              <a:t>           attach the lozenge (under tension) to the</a:t>
            </a:r>
          </a:p>
          <a:p>
            <a:pPr marL="609600" indent="-609600">
              <a:lnSpc>
                <a:spcPct val="90000"/>
              </a:lnSpc>
              <a:buFont typeface="Arial" charset="0"/>
              <a:buNone/>
            </a:pPr>
            <a:r>
              <a:rPr lang="en-US" sz="2800" b="1" dirty="0"/>
              <a:t>           casualty’s uniform or plate carrier.</a:t>
            </a:r>
          </a:p>
          <a:p>
            <a:pPr marL="609600" indent="-609600">
              <a:lnSpc>
                <a:spcPct val="90000"/>
              </a:lnSpc>
              <a:buFont typeface="Arial" charset="0"/>
              <a:buNone/>
            </a:pPr>
            <a:r>
              <a:rPr lang="en-US" sz="2800" b="1" dirty="0"/>
              <a:t>       - Reassess in 15 minutes</a:t>
            </a:r>
          </a:p>
          <a:p>
            <a:pPr marL="609600" indent="-609600">
              <a:lnSpc>
                <a:spcPct val="90000"/>
              </a:lnSpc>
              <a:buFont typeface="Arial" charset="0"/>
              <a:buNone/>
            </a:pPr>
            <a:r>
              <a:rPr lang="en-US" sz="2800" b="1" dirty="0"/>
              <a:t>       - Add second lozenge, in other cheek, as </a:t>
            </a:r>
          </a:p>
          <a:p>
            <a:pPr marL="398463" indent="-398463">
              <a:lnSpc>
                <a:spcPct val="90000"/>
              </a:lnSpc>
              <a:buFont typeface="Arial" charset="0"/>
              <a:buNone/>
            </a:pPr>
            <a:r>
              <a:rPr lang="en-US" sz="2800" b="1" dirty="0"/>
              <a:t>           necessary to control severe pain</a:t>
            </a:r>
          </a:p>
          <a:p>
            <a:pPr marL="609600" indent="-609600">
              <a:lnSpc>
                <a:spcPct val="90000"/>
              </a:lnSpc>
              <a:buFont typeface="Arial" charset="0"/>
              <a:buNone/>
            </a:pPr>
            <a:r>
              <a:rPr lang="en-US" sz="2800" b="1" dirty="0"/>
              <a:t>       - Monitor for respiratory depression</a:t>
            </a:r>
          </a:p>
        </p:txBody>
      </p:sp>
      <p:sp>
        <p:nvSpPr>
          <p:cNvPr id="6" name="Rectangle 2">
            <a:extLst>
              <a:ext uri="{FF2B5EF4-FFF2-40B4-BE49-F238E27FC236}">
                <a16:creationId xmlns:a16="http://schemas.microsoft.com/office/drawing/2014/main" id="{BE6C9ED6-A2C2-4BB9-9CF0-7AB9B364C6CD}"/>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3"/>
          <p:cNvSpPr>
            <a:spLocks noGrp="1"/>
          </p:cNvSpPr>
          <p:nvPr>
            <p:ph idx="1"/>
          </p:nvPr>
        </p:nvSpPr>
        <p:spPr>
          <a:xfrm>
            <a:off x="457200" y="1798638"/>
            <a:ext cx="8229600" cy="4525962"/>
          </a:xfrm>
        </p:spPr>
        <p:txBody>
          <a:bodyPr/>
          <a:lstStyle/>
          <a:p>
            <a:pPr marL="609600" indent="-609600">
              <a:buNone/>
            </a:pPr>
            <a:r>
              <a:rPr lang="en-US" b="1" dirty="0"/>
              <a:t>Analgesia Notes (cont)</a:t>
            </a:r>
          </a:p>
          <a:p>
            <a:pPr marL="609600" indent="-385763">
              <a:buNone/>
            </a:pPr>
            <a:r>
              <a:rPr lang="en-US" b="1" dirty="0"/>
              <a:t>e. IV Morphine is an alternative to OTFC if IV access has been obtained</a:t>
            </a:r>
          </a:p>
          <a:p>
            <a:pPr marL="609600" indent="-609600">
              <a:buFont typeface="Arial" charset="0"/>
              <a:buNone/>
            </a:pPr>
            <a:r>
              <a:rPr lang="en-US" b="1" dirty="0"/>
              <a:t>        - 5 mg IV/IO</a:t>
            </a:r>
          </a:p>
          <a:p>
            <a:pPr marL="609600" indent="-609600">
              <a:buFont typeface="Arial" charset="0"/>
              <a:buNone/>
            </a:pPr>
            <a:r>
              <a:rPr lang="en-US" b="1" dirty="0"/>
              <a:t>        - Reassess in 10 minutes.</a:t>
            </a:r>
          </a:p>
          <a:p>
            <a:pPr marL="609600" indent="-609600">
              <a:buFont typeface="Arial" charset="0"/>
              <a:buNone/>
            </a:pPr>
            <a:r>
              <a:rPr lang="en-US" b="1" dirty="0"/>
              <a:t>        - Repeat dose every 10 minutes as</a:t>
            </a:r>
          </a:p>
          <a:p>
            <a:pPr marL="609600" indent="-609600">
              <a:buFont typeface="Arial" charset="0"/>
              <a:buNone/>
            </a:pPr>
            <a:r>
              <a:rPr lang="en-US" b="1" dirty="0"/>
              <a:t>           necessary to control severe pain</a:t>
            </a:r>
          </a:p>
          <a:p>
            <a:pPr marL="609600" indent="-609600">
              <a:buFont typeface="Arial" charset="0"/>
              <a:buNone/>
            </a:pPr>
            <a:r>
              <a:rPr lang="en-US" b="1" dirty="0"/>
              <a:t>        - Monitor for respiratory depression</a:t>
            </a:r>
          </a:p>
        </p:txBody>
      </p:sp>
      <p:sp>
        <p:nvSpPr>
          <p:cNvPr id="6" name="Rectangle 2">
            <a:extLst>
              <a:ext uri="{FF2B5EF4-FFF2-40B4-BE49-F238E27FC236}">
                <a16:creationId xmlns:a16="http://schemas.microsoft.com/office/drawing/2014/main" id="{2F4F5A4E-C9AB-4090-B1A6-822081DABC33}"/>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3"/>
          <p:cNvSpPr>
            <a:spLocks noGrp="1"/>
          </p:cNvSpPr>
          <p:nvPr>
            <p:ph idx="1"/>
          </p:nvPr>
        </p:nvSpPr>
        <p:spPr>
          <a:xfrm>
            <a:off x="304800" y="1874838"/>
            <a:ext cx="8534400" cy="4525962"/>
          </a:xfrm>
        </p:spPr>
        <p:txBody>
          <a:bodyPr/>
          <a:lstStyle/>
          <a:p>
            <a:pPr marL="609600" indent="-609600">
              <a:spcAft>
                <a:spcPts val="600"/>
              </a:spcAft>
              <a:buNone/>
            </a:pPr>
            <a:r>
              <a:rPr lang="en-US" sz="2800" b="1" dirty="0"/>
              <a:t>Analgesia Notes</a:t>
            </a:r>
            <a:r>
              <a:rPr lang="en-US" sz="2800" dirty="0"/>
              <a:t> </a:t>
            </a:r>
            <a:r>
              <a:rPr lang="en-US" sz="2800" b="1" dirty="0"/>
              <a:t>(cont)</a:t>
            </a:r>
          </a:p>
          <a:p>
            <a:pPr marL="847725" indent="-609600">
              <a:buNone/>
            </a:pPr>
            <a:r>
              <a:rPr lang="en-US" sz="2800" b="1" dirty="0"/>
              <a:t>f. Naloxone (0.4 mg IV or IM) should be available</a:t>
            </a:r>
          </a:p>
          <a:p>
            <a:pPr marL="847725" indent="-609600">
              <a:buFont typeface="Arial" charset="0"/>
              <a:buNone/>
            </a:pPr>
            <a:r>
              <a:rPr lang="en-US" sz="2800" b="1" dirty="0"/>
              <a:t>     when using opioid analgesics.</a:t>
            </a:r>
          </a:p>
          <a:p>
            <a:pPr marL="847725" indent="-609600">
              <a:buFont typeface="Arial" charset="0"/>
              <a:buNone/>
            </a:pPr>
            <a:r>
              <a:rPr lang="en-US" sz="2800" b="1" dirty="0"/>
              <a:t>g. Both ketamine and OTFC have the potential to</a:t>
            </a:r>
          </a:p>
          <a:p>
            <a:pPr marL="847725" indent="-609600">
              <a:buFont typeface="Arial" charset="0"/>
              <a:buNone/>
            </a:pPr>
            <a:r>
              <a:rPr lang="en-US" sz="2800" b="1" dirty="0"/>
              <a:t>     worsen severe TBI. The combat medic, corpsman,</a:t>
            </a:r>
          </a:p>
          <a:p>
            <a:pPr marL="847725" indent="-609600">
              <a:buFont typeface="Arial" charset="0"/>
              <a:buNone/>
            </a:pPr>
            <a:r>
              <a:rPr lang="en-US" sz="2800" b="1" dirty="0"/>
              <a:t>     or PJ must consider this fact in his or her</a:t>
            </a:r>
          </a:p>
          <a:p>
            <a:pPr marL="847725" indent="-609600">
              <a:buFont typeface="Arial" charset="0"/>
              <a:buNone/>
            </a:pPr>
            <a:r>
              <a:rPr lang="en-US" sz="2800" b="1" dirty="0"/>
              <a:t>     analgesic decision, but if the casualty is able to</a:t>
            </a:r>
          </a:p>
          <a:p>
            <a:pPr marL="847725" indent="-609600">
              <a:buFont typeface="Arial" charset="0"/>
              <a:buNone/>
            </a:pPr>
            <a:r>
              <a:rPr lang="en-US" sz="2800" b="1" dirty="0"/>
              <a:t>     complain of pain, then the TBI is likely not severe</a:t>
            </a:r>
          </a:p>
          <a:p>
            <a:pPr marL="847725" indent="-609600">
              <a:buFont typeface="Arial" charset="0"/>
              <a:buNone/>
            </a:pPr>
            <a:r>
              <a:rPr lang="en-US" sz="2800" b="1" dirty="0"/>
              <a:t>     enough to preclude the use of ketamine or OTFC. </a:t>
            </a:r>
          </a:p>
        </p:txBody>
      </p:sp>
      <p:sp>
        <p:nvSpPr>
          <p:cNvPr id="6" name="Rectangle 2">
            <a:extLst>
              <a:ext uri="{FF2B5EF4-FFF2-40B4-BE49-F238E27FC236}">
                <a16:creationId xmlns:a16="http://schemas.microsoft.com/office/drawing/2014/main" id="{86E87EBC-C9B7-4136-A728-5CCEF83CE8A8}"/>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3"/>
          <p:cNvSpPr>
            <a:spLocks noGrp="1"/>
          </p:cNvSpPr>
          <p:nvPr>
            <p:ph idx="1"/>
          </p:nvPr>
        </p:nvSpPr>
        <p:spPr>
          <a:xfrm>
            <a:off x="228600" y="2027238"/>
            <a:ext cx="8534400" cy="4525962"/>
          </a:xfrm>
        </p:spPr>
        <p:txBody>
          <a:bodyPr/>
          <a:lstStyle/>
          <a:p>
            <a:pPr marL="609600" indent="-609600">
              <a:spcAft>
                <a:spcPts val="600"/>
              </a:spcAft>
              <a:buNone/>
            </a:pPr>
            <a:r>
              <a:rPr lang="en-US" b="1" dirty="0"/>
              <a:t>Analgesia Notes</a:t>
            </a:r>
            <a:r>
              <a:rPr lang="en-US" dirty="0"/>
              <a:t> </a:t>
            </a:r>
            <a:r>
              <a:rPr lang="en-US" b="1" dirty="0"/>
              <a:t>(cont)</a:t>
            </a:r>
          </a:p>
          <a:p>
            <a:pPr marL="908050" indent="-609600" defTabSz="1090613">
              <a:spcBef>
                <a:spcPts val="0"/>
              </a:spcBef>
              <a:buFont typeface="Arial" charset="0"/>
              <a:buNone/>
            </a:pPr>
            <a:r>
              <a:rPr lang="en-US" b="1" dirty="0"/>
              <a:t>h. Eye injury does not preclude the use of</a:t>
            </a:r>
          </a:p>
          <a:p>
            <a:pPr marL="908050" indent="-609600">
              <a:spcBef>
                <a:spcPts val="0"/>
              </a:spcBef>
              <a:buFont typeface="Arial" charset="0"/>
              <a:buNone/>
            </a:pPr>
            <a:r>
              <a:rPr lang="en-US" b="1" dirty="0"/>
              <a:t>     ketamine. The risk of additional damage to</a:t>
            </a:r>
          </a:p>
          <a:p>
            <a:pPr marL="908050" indent="-609600">
              <a:spcBef>
                <a:spcPts val="0"/>
              </a:spcBef>
              <a:buFont typeface="Arial" charset="0"/>
              <a:buNone/>
            </a:pPr>
            <a:r>
              <a:rPr lang="en-US" b="1" dirty="0"/>
              <a:t>     the eye from using ketamine is low and </a:t>
            </a:r>
          </a:p>
          <a:p>
            <a:pPr marL="908050" indent="-609600">
              <a:spcBef>
                <a:spcPts val="0"/>
              </a:spcBef>
              <a:buFont typeface="Arial" charset="0"/>
              <a:buNone/>
            </a:pPr>
            <a:r>
              <a:rPr lang="en-US" b="1" dirty="0"/>
              <a:t>     maximizing the casualty’s chance for</a:t>
            </a:r>
          </a:p>
          <a:p>
            <a:pPr marL="908050" indent="-609600">
              <a:spcBef>
                <a:spcPts val="0"/>
              </a:spcBef>
              <a:buFont typeface="Arial" charset="0"/>
              <a:buNone/>
            </a:pPr>
            <a:r>
              <a:rPr lang="en-US" b="1" dirty="0"/>
              <a:t>     survival takes precedence if the casualty is</a:t>
            </a:r>
          </a:p>
          <a:p>
            <a:pPr marL="908050" indent="-609600">
              <a:spcBef>
                <a:spcPts val="0"/>
              </a:spcBef>
              <a:buFont typeface="Arial" charset="0"/>
              <a:buNone/>
            </a:pPr>
            <a:r>
              <a:rPr lang="en-US" b="1" dirty="0"/>
              <a:t>     in shock or respiratory distress or at</a:t>
            </a:r>
          </a:p>
          <a:p>
            <a:pPr marL="908050" indent="-609600">
              <a:spcBef>
                <a:spcPts val="0"/>
              </a:spcBef>
              <a:buFont typeface="Arial" charset="0"/>
              <a:buNone/>
            </a:pPr>
            <a:r>
              <a:rPr lang="en-US" b="1" dirty="0"/>
              <a:t>     significant risk for either.</a:t>
            </a:r>
          </a:p>
        </p:txBody>
      </p:sp>
      <p:sp>
        <p:nvSpPr>
          <p:cNvPr id="6" name="Rectangle 2">
            <a:extLst>
              <a:ext uri="{FF2B5EF4-FFF2-40B4-BE49-F238E27FC236}">
                <a16:creationId xmlns:a16="http://schemas.microsoft.com/office/drawing/2014/main" id="{E8689C12-5FBB-49AC-A8D6-B6864A94DD46}"/>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p:cNvSpPr>
          <p:nvPr>
            <p:ph idx="1"/>
          </p:nvPr>
        </p:nvSpPr>
        <p:spPr>
          <a:xfrm>
            <a:off x="228600" y="1600200"/>
            <a:ext cx="8458200" cy="5257800"/>
          </a:xfrm>
        </p:spPr>
        <p:txBody>
          <a:bodyPr/>
          <a:lstStyle/>
          <a:p>
            <a:pPr marL="609600" indent="-609600">
              <a:lnSpc>
                <a:spcPct val="90000"/>
              </a:lnSpc>
              <a:spcAft>
                <a:spcPts val="600"/>
              </a:spcAft>
              <a:buNone/>
            </a:pPr>
            <a:r>
              <a:rPr lang="en-US" sz="2800" b="1" dirty="0"/>
              <a:t>Analgesia Notes</a:t>
            </a:r>
            <a:r>
              <a:rPr lang="en-US" sz="2800" dirty="0"/>
              <a:t> </a:t>
            </a:r>
            <a:r>
              <a:rPr lang="en-US" sz="2800" b="1" dirty="0"/>
              <a:t>(cont)</a:t>
            </a:r>
          </a:p>
          <a:p>
            <a:pPr marL="847725" indent="-609600">
              <a:lnSpc>
                <a:spcPct val="90000"/>
              </a:lnSpc>
              <a:buFont typeface="Arial" charset="0"/>
              <a:buNone/>
            </a:pPr>
            <a:r>
              <a:rPr lang="en-US" sz="2800" b="1" dirty="0"/>
              <a:t>i. Ketamine may be a useful adjunct to reduce the</a:t>
            </a:r>
          </a:p>
          <a:p>
            <a:pPr marL="847725" indent="-609600">
              <a:lnSpc>
                <a:spcPct val="90000"/>
              </a:lnSpc>
              <a:buFont typeface="Arial" charset="0"/>
              <a:buNone/>
            </a:pPr>
            <a:r>
              <a:rPr lang="en-US" sz="2800" b="1" dirty="0"/>
              <a:t>     amount of opioids required to provide effective</a:t>
            </a:r>
          </a:p>
          <a:p>
            <a:pPr marL="847725" indent="-609600">
              <a:lnSpc>
                <a:spcPct val="90000"/>
              </a:lnSpc>
              <a:buFont typeface="Arial" charset="0"/>
              <a:buNone/>
            </a:pPr>
            <a:r>
              <a:rPr lang="en-US" sz="2800" b="1" dirty="0"/>
              <a:t>     pain relief. It is safe to give ketamine to a</a:t>
            </a:r>
          </a:p>
          <a:p>
            <a:pPr marL="847725" indent="-609600">
              <a:lnSpc>
                <a:spcPct val="90000"/>
              </a:lnSpc>
              <a:buFont typeface="Arial" charset="0"/>
              <a:buNone/>
            </a:pPr>
            <a:r>
              <a:rPr lang="en-US" sz="2800" b="1" dirty="0"/>
              <a:t>     casualty who has previously received morphine</a:t>
            </a:r>
          </a:p>
          <a:p>
            <a:pPr marL="847725" indent="-609600">
              <a:lnSpc>
                <a:spcPct val="90000"/>
              </a:lnSpc>
              <a:buFont typeface="Arial" charset="0"/>
              <a:buNone/>
            </a:pPr>
            <a:r>
              <a:rPr lang="en-US" sz="2800" b="1" dirty="0"/>
              <a:t>     or OTFC. IV Ketamine should be given over 1</a:t>
            </a:r>
          </a:p>
          <a:p>
            <a:pPr marL="847725" indent="-609600">
              <a:lnSpc>
                <a:spcPct val="90000"/>
              </a:lnSpc>
              <a:buFont typeface="Arial" charset="0"/>
              <a:buNone/>
            </a:pPr>
            <a:r>
              <a:rPr lang="en-US" sz="2800" b="1" dirty="0"/>
              <a:t>     minute.</a:t>
            </a:r>
          </a:p>
          <a:p>
            <a:pPr marL="847725" indent="-609600">
              <a:lnSpc>
                <a:spcPct val="90000"/>
              </a:lnSpc>
              <a:buFont typeface="Arial" charset="0"/>
              <a:buNone/>
            </a:pPr>
            <a:r>
              <a:rPr lang="en-US" sz="2800" b="1" dirty="0"/>
              <a:t>j. If respirations are noted to be reduced after using</a:t>
            </a:r>
          </a:p>
          <a:p>
            <a:pPr marL="847725" indent="-609600">
              <a:lnSpc>
                <a:spcPct val="90000"/>
              </a:lnSpc>
              <a:buFont typeface="Arial" charset="0"/>
              <a:buNone/>
            </a:pPr>
            <a:r>
              <a:rPr lang="en-US" sz="2800" b="1" dirty="0"/>
              <a:t>    opioids or ketamine, provide ventilatory support</a:t>
            </a:r>
          </a:p>
          <a:p>
            <a:pPr marL="847725" indent="-609600">
              <a:lnSpc>
                <a:spcPct val="90000"/>
              </a:lnSpc>
              <a:buFont typeface="Arial" charset="0"/>
              <a:buNone/>
            </a:pPr>
            <a:r>
              <a:rPr lang="en-US" sz="2800" b="1" dirty="0"/>
              <a:t>    with a bag-valve-mask or mouth-to-mask</a:t>
            </a:r>
          </a:p>
          <a:p>
            <a:pPr marL="847725" indent="-609600">
              <a:lnSpc>
                <a:spcPct val="90000"/>
              </a:lnSpc>
              <a:buFont typeface="Arial" charset="0"/>
              <a:buNone/>
            </a:pPr>
            <a:r>
              <a:rPr lang="en-US" sz="2800" b="1" dirty="0"/>
              <a:t>    ventilations.</a:t>
            </a:r>
          </a:p>
        </p:txBody>
      </p:sp>
      <p:sp>
        <p:nvSpPr>
          <p:cNvPr id="6" name="Rectangle 2">
            <a:extLst>
              <a:ext uri="{FF2B5EF4-FFF2-40B4-BE49-F238E27FC236}">
                <a16:creationId xmlns:a16="http://schemas.microsoft.com/office/drawing/2014/main" id="{A2D8CA1F-167D-46A4-9D39-D520BD5FC44F}"/>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3"/>
          <p:cNvSpPr>
            <a:spLocks noGrp="1"/>
          </p:cNvSpPr>
          <p:nvPr>
            <p:ph idx="1"/>
          </p:nvPr>
        </p:nvSpPr>
        <p:spPr>
          <a:xfrm>
            <a:off x="304800" y="1905000"/>
            <a:ext cx="8229600" cy="4724400"/>
          </a:xfrm>
        </p:spPr>
        <p:txBody>
          <a:bodyPr/>
          <a:lstStyle/>
          <a:p>
            <a:pPr marL="609600" indent="-609600">
              <a:spcBef>
                <a:spcPts val="0"/>
              </a:spcBef>
              <a:spcAft>
                <a:spcPts val="1200"/>
              </a:spcAft>
              <a:buNone/>
            </a:pPr>
            <a:r>
              <a:rPr lang="en-US" b="1" dirty="0"/>
              <a:t>Analgesia Notes</a:t>
            </a:r>
            <a:r>
              <a:rPr lang="en-US" dirty="0"/>
              <a:t> </a:t>
            </a:r>
            <a:r>
              <a:rPr lang="en-US" b="1" dirty="0"/>
              <a:t>(cont)</a:t>
            </a:r>
          </a:p>
          <a:p>
            <a:pPr marL="747713" indent="-463550">
              <a:spcBef>
                <a:spcPts val="0"/>
              </a:spcBef>
              <a:spcAft>
                <a:spcPts val="1200"/>
              </a:spcAft>
              <a:buNone/>
            </a:pPr>
            <a:r>
              <a:rPr lang="en-US" b="1" dirty="0"/>
              <a:t>k. </a:t>
            </a:r>
            <a:r>
              <a:rPr lang="en-US" sz="2800" b="1" dirty="0"/>
              <a:t>Ondansetron, 4 mg ODT/IV/IO/IM, every 8 hours as needed for nausea or vomiting. Each 8­hour dose can be repeated once at 15 minutes if nausea and vomiting are not improved. Do not give more than 8 mg in any 8­hour interval. Oral ondansetron is NOT an acceptable alternative to the ODT formulation.</a:t>
            </a:r>
          </a:p>
          <a:p>
            <a:pPr marL="747713" indent="-463550">
              <a:spcBef>
                <a:spcPts val="0"/>
              </a:spcBef>
              <a:buNone/>
            </a:pPr>
            <a:r>
              <a:rPr lang="en-US" sz="2800" b="1" dirty="0"/>
              <a:t>l. Reassess – reassess – reassess!</a:t>
            </a:r>
          </a:p>
        </p:txBody>
      </p:sp>
      <p:sp>
        <p:nvSpPr>
          <p:cNvPr id="6" name="Rectangle 2">
            <a:extLst>
              <a:ext uri="{FF2B5EF4-FFF2-40B4-BE49-F238E27FC236}">
                <a16:creationId xmlns:a16="http://schemas.microsoft.com/office/drawing/2014/main" id="{240A250A-8496-4D34-99A4-77F7F776D35D}"/>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Grp="1" noChangeArrowheads="1"/>
          </p:cNvSpPr>
          <p:nvPr>
            <p:ph type="title"/>
          </p:nvPr>
        </p:nvSpPr>
        <p:spPr>
          <a:xfrm>
            <a:off x="1524000" y="533400"/>
            <a:ext cx="6858000" cy="1143000"/>
          </a:xfrm>
        </p:spPr>
        <p:txBody>
          <a:bodyPr/>
          <a:lstStyle/>
          <a:p>
            <a:r>
              <a:rPr lang="en-US" altLang="en-US" sz="4400" dirty="0"/>
              <a:t>Triple-Option Analgesia</a:t>
            </a:r>
            <a:br>
              <a:rPr lang="en-US" altLang="en-US" sz="4400" dirty="0"/>
            </a:br>
            <a:r>
              <a:rPr lang="en-US" altLang="en-US" sz="4400" dirty="0"/>
              <a:t>Video</a:t>
            </a:r>
            <a:br>
              <a:rPr lang="en-US" altLang="en-US" sz="4400" dirty="0"/>
            </a:br>
            <a:endParaRPr lang="en-US" altLang="en-US" sz="4400" dirty="0"/>
          </a:p>
        </p:txBody>
      </p:sp>
      <p:pic>
        <p:nvPicPr>
          <p:cNvPr id="6" name="4 TFC 2e - Video 1 - DM - Triple Option Analgesia">
            <a:hlinkClick r:id="" action="ppaction://media"/>
            <a:extLst>
              <a:ext uri="{FF2B5EF4-FFF2-40B4-BE49-F238E27FC236}">
                <a16:creationId xmlns:a16="http://schemas.microsoft.com/office/drawing/2014/main" id="{AD9ED04E-E000-40B5-B342-640919783C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2133" y="1981200"/>
            <a:ext cx="7179733" cy="4038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8"/>
          <p:cNvSpPr>
            <a:spLocks noGrp="1" noChangeArrowheads="1"/>
          </p:cNvSpPr>
          <p:nvPr>
            <p:ph type="title"/>
          </p:nvPr>
        </p:nvSpPr>
        <p:spPr>
          <a:xfrm>
            <a:off x="1295400" y="0"/>
            <a:ext cx="7772400" cy="1143000"/>
          </a:xfrm>
        </p:spPr>
        <p:txBody>
          <a:bodyPr/>
          <a:lstStyle/>
          <a:p>
            <a:r>
              <a:rPr lang="en-US" dirty="0"/>
              <a:t>Pain Control – Fentanyl Lozenges</a:t>
            </a:r>
          </a:p>
        </p:txBody>
      </p:sp>
      <p:sp>
        <p:nvSpPr>
          <p:cNvPr id="428034" name="Rectangle 3"/>
          <p:cNvSpPr>
            <a:spLocks noGrp="1" noChangeArrowheads="1"/>
          </p:cNvSpPr>
          <p:nvPr>
            <p:ph idx="1"/>
          </p:nvPr>
        </p:nvSpPr>
        <p:spPr>
          <a:xfrm>
            <a:off x="-228600" y="1676400"/>
            <a:ext cx="8077200" cy="5181600"/>
          </a:xfrm>
        </p:spPr>
        <p:txBody>
          <a:bodyPr/>
          <a:lstStyle/>
          <a:p>
            <a:pPr>
              <a:lnSpc>
                <a:spcPct val="90000"/>
              </a:lnSpc>
              <a:buFont typeface="Wingdings" pitchFamily="2" charset="2"/>
              <a:buNone/>
            </a:pPr>
            <a:r>
              <a:rPr lang="en-US" sz="2400" b="1" dirty="0"/>
              <a:t>      </a:t>
            </a:r>
            <a:r>
              <a:rPr lang="en-US" sz="2700" b="1" dirty="0"/>
              <a:t>Safety Note:</a:t>
            </a:r>
          </a:p>
          <a:p>
            <a:pPr lvl="2">
              <a:lnSpc>
                <a:spcPct val="90000"/>
              </a:lnSpc>
            </a:pPr>
            <a:r>
              <a:rPr lang="en-US" sz="2700" b="1" dirty="0"/>
              <a:t>There is an </a:t>
            </a:r>
            <a:r>
              <a:rPr lang="en-US" sz="2700" b="1"/>
              <a:t>FDA Safety </a:t>
            </a:r>
            <a:endParaRPr lang="en-US" sz="2700" b="1" dirty="0"/>
          </a:p>
          <a:p>
            <a:pPr lvl="2">
              <a:lnSpc>
                <a:spcPct val="90000"/>
              </a:lnSpc>
              <a:buFont typeface="Wingdings" pitchFamily="2" charset="2"/>
              <a:buNone/>
            </a:pPr>
            <a:r>
              <a:rPr lang="en-US" sz="2700" b="1" dirty="0"/>
              <a:t>   Warning regarding the use</a:t>
            </a:r>
          </a:p>
          <a:p>
            <a:pPr lvl="2">
              <a:lnSpc>
                <a:spcPct val="90000"/>
              </a:lnSpc>
              <a:buFont typeface="Wingdings" pitchFamily="2" charset="2"/>
              <a:buNone/>
            </a:pPr>
            <a:r>
              <a:rPr lang="en-US" sz="2700" b="1" dirty="0"/>
              <a:t>   of fentanyl lozenges in</a:t>
            </a:r>
          </a:p>
          <a:p>
            <a:pPr lvl="2">
              <a:lnSpc>
                <a:spcPct val="90000"/>
              </a:lnSpc>
              <a:buFont typeface="Wingdings" pitchFamily="2" charset="2"/>
              <a:buNone/>
            </a:pPr>
            <a:r>
              <a:rPr lang="en-US" sz="2700" b="1" dirty="0"/>
              <a:t>   individuals who are not narcotic tolerant.</a:t>
            </a:r>
          </a:p>
          <a:p>
            <a:pPr lvl="2">
              <a:lnSpc>
                <a:spcPct val="90000"/>
              </a:lnSpc>
            </a:pPr>
            <a:r>
              <a:rPr lang="en-US" sz="2700" b="1" dirty="0"/>
              <a:t>Multiple studies have demonstrated safety when used at the TCCC-recommended dosing levels.</a:t>
            </a:r>
          </a:p>
          <a:p>
            <a:pPr lvl="2">
              <a:lnSpc>
                <a:spcPct val="90000"/>
              </a:lnSpc>
            </a:pPr>
            <a:r>
              <a:rPr lang="en-US" sz="2700" b="1" dirty="0"/>
              <a:t>Fentanyl lozenges have a well-documented safety record in Afghanistan and Iraq - </a:t>
            </a:r>
            <a:r>
              <a:rPr lang="en-US" b="1" dirty="0"/>
              <a:t>BUT NOTE:</a:t>
            </a:r>
          </a:p>
          <a:p>
            <a:pPr lvl="2">
              <a:lnSpc>
                <a:spcPct val="90000"/>
              </a:lnSpc>
            </a:pPr>
            <a:r>
              <a:rPr lang="en-US" b="1" u="sng" dirty="0">
                <a:solidFill>
                  <a:srgbClr val="FF0000"/>
                </a:solidFill>
              </a:rPr>
              <a:t>DON’T USE TWO WHEN ONE WILL DO!</a:t>
            </a:r>
          </a:p>
        </p:txBody>
      </p:sp>
      <p:pic>
        <p:nvPicPr>
          <p:cNvPr id="3" name="Picture 2">
            <a:extLst>
              <a:ext uri="{FF2B5EF4-FFF2-40B4-BE49-F238E27FC236}">
                <a16:creationId xmlns:a16="http://schemas.microsoft.com/office/drawing/2014/main" id="{306AC9BC-A498-4E3D-8FE5-76E45B395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371600"/>
            <a:ext cx="2973544" cy="1996053"/>
          </a:xfrm>
          <a:prstGeom prst="rect">
            <a:avLst/>
          </a:prstGeom>
          <a:ln w="25400">
            <a:solidFill>
              <a:schemeClr val="tx1"/>
            </a:solidFill>
          </a:ln>
        </p:spPr>
      </p:pic>
    </p:spTree>
    <p:extLst>
      <p:ext uri="{BB962C8B-B14F-4D97-AF65-F5344CB8AC3E}">
        <p14:creationId xmlns:p14="http://schemas.microsoft.com/office/powerpoint/2010/main" val="2259540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1371600" y="0"/>
            <a:ext cx="6248400" cy="1143000"/>
          </a:xfrm>
        </p:spPr>
        <p:txBody>
          <a:bodyPr/>
          <a:lstStyle/>
          <a:p>
            <a:r>
              <a:rPr lang="en-US" sz="4400" dirty="0"/>
              <a:t>Ketamine</a:t>
            </a:r>
          </a:p>
        </p:txBody>
      </p:sp>
      <p:sp>
        <p:nvSpPr>
          <p:cNvPr id="430082" name="Content Placeholder 2"/>
          <p:cNvSpPr>
            <a:spLocks noGrp="1"/>
          </p:cNvSpPr>
          <p:nvPr>
            <p:ph idx="1"/>
          </p:nvPr>
        </p:nvSpPr>
        <p:spPr>
          <a:xfrm>
            <a:off x="304800" y="1371600"/>
            <a:ext cx="8229600" cy="5334000"/>
          </a:xfrm>
        </p:spPr>
        <p:txBody>
          <a:bodyPr/>
          <a:lstStyle/>
          <a:p>
            <a:r>
              <a:rPr lang="en-US" sz="2800" b="1" dirty="0"/>
              <a:t>At lower doses, potent analgesia and mild sedation</a:t>
            </a:r>
          </a:p>
          <a:p>
            <a:r>
              <a:rPr lang="en-US" sz="2800" b="1" dirty="0"/>
              <a:t>At higher doses, dissociative anesthesia and moderate to deep sedation</a:t>
            </a:r>
          </a:p>
          <a:p>
            <a:r>
              <a:rPr lang="en-US" sz="2800" b="1" dirty="0"/>
              <a:t>Unique among anesthetics because pharyngeal-laryngeal reflexes are maintained</a:t>
            </a:r>
          </a:p>
          <a:p>
            <a:r>
              <a:rPr lang="en-US" sz="2800" b="1" dirty="0"/>
              <a:t>Cardiac function is stimulated rather than depressed</a:t>
            </a:r>
          </a:p>
          <a:p>
            <a:r>
              <a:rPr lang="en-US" sz="2800" b="1" dirty="0"/>
              <a:t>Less risk of respiratory depression than morphine and fentanyl</a:t>
            </a:r>
          </a:p>
          <a:p>
            <a:r>
              <a:rPr lang="en-US" sz="2800" b="1" dirty="0"/>
              <a:t>Works reliably by multiple routes</a:t>
            </a:r>
          </a:p>
          <a:p>
            <a:pPr lvl="1"/>
            <a:r>
              <a:rPr lang="en-US" b="1" dirty="0"/>
              <a:t>IM, intranasal, IV, IO</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50317 MR JB2 DUSTOFF UH 60 and C130.JPG"/>
          <p:cNvPicPr>
            <a:picLocks noChangeAspect="1"/>
          </p:cNvPicPr>
          <p:nvPr/>
        </p:nvPicPr>
        <p:blipFill>
          <a:blip r:embed="rId3" cstate="print"/>
          <a:srcRect r="9813"/>
          <a:stretch>
            <a:fillRect/>
          </a:stretch>
        </p:blipFill>
        <p:spPr>
          <a:xfrm>
            <a:off x="-1" y="-113270"/>
            <a:ext cx="9144001" cy="6971270"/>
          </a:xfrm>
          <a:prstGeom prst="rect">
            <a:avLst/>
          </a:prstGeom>
        </p:spPr>
      </p:pic>
      <p:sp>
        <p:nvSpPr>
          <p:cNvPr id="5" name="Content Placeholder 2"/>
          <p:cNvSpPr>
            <a:spLocks noGrp="1"/>
          </p:cNvSpPr>
          <p:nvPr>
            <p:ph idx="1"/>
          </p:nvPr>
        </p:nvSpPr>
        <p:spPr>
          <a:xfrm>
            <a:off x="457200" y="2286000"/>
            <a:ext cx="8229600" cy="3306763"/>
          </a:xfrm>
        </p:spPr>
        <p:txBody>
          <a:bodyPr/>
          <a:lstStyle/>
          <a:p>
            <a:pPr marL="0" indent="0">
              <a:buNone/>
            </a:pPr>
            <a:r>
              <a:rPr lang="en-US" sz="2600" b="1" i="1" dirty="0">
                <a:solidFill>
                  <a:schemeClr val="bg1"/>
                </a:solidFill>
              </a:rPr>
              <a:t>“The opinions or assertions contained herein are the private views of the authors and are not to be construed as official or as reflecting the views of the Departments of the Army, Air Force, Navy or the Department of Defense.”</a:t>
            </a:r>
          </a:p>
          <a:p>
            <a:pPr marL="0" indent="0">
              <a:buNone/>
            </a:pPr>
            <a:endParaRPr lang="en-US" sz="2600" b="1" i="1" dirty="0">
              <a:solidFill>
                <a:schemeClr val="bg1"/>
              </a:solidFill>
            </a:endParaRPr>
          </a:p>
          <a:p>
            <a:pPr marL="0" indent="0">
              <a:buFontTx/>
              <a:buChar char="-"/>
            </a:pPr>
            <a:r>
              <a:rPr lang="en-US" sz="2600" i="1" dirty="0">
                <a:solidFill>
                  <a:schemeClr val="bg1"/>
                </a:solidFill>
              </a:rPr>
              <a:t>  There are no conflict of interest disclosures</a:t>
            </a:r>
            <a:r>
              <a:rPr lang="en-US" sz="1000" i="1" dirty="0"/>
              <a:t> </a:t>
            </a:r>
            <a:endParaRPr lang="en-US" sz="1200" i="1" dirty="0"/>
          </a:p>
        </p:txBody>
      </p:sp>
      <p:sp>
        <p:nvSpPr>
          <p:cNvPr id="4" name="TextBox 3"/>
          <p:cNvSpPr txBox="1"/>
          <p:nvPr/>
        </p:nvSpPr>
        <p:spPr>
          <a:xfrm>
            <a:off x="2883375" y="-76200"/>
            <a:ext cx="3020379" cy="830997"/>
          </a:xfrm>
          <a:prstGeom prst="rect">
            <a:avLst/>
          </a:prstGeom>
          <a:noFill/>
        </p:spPr>
        <p:txBody>
          <a:bodyPr wrap="none" rtlCol="0">
            <a:spAutoFit/>
          </a:bodyPr>
          <a:lstStyle/>
          <a:p>
            <a:r>
              <a:rPr lang="en-US" sz="4800" b="1" dirty="0">
                <a:solidFill>
                  <a:schemeClr val="bg1"/>
                </a:solidFill>
                <a:latin typeface="Times New Roman" pitchFamily="18" charset="0"/>
                <a:cs typeface="Times New Roman" pitchFamily="18" charset="0"/>
              </a:rPr>
              <a:t>Disclaimer</a:t>
            </a:r>
          </a:p>
        </p:txBody>
      </p:sp>
    </p:spTree>
    <p:extLst>
      <p:ext uri="{BB962C8B-B14F-4D97-AF65-F5344CB8AC3E}">
        <p14:creationId xmlns:p14="http://schemas.microsoft.com/office/powerpoint/2010/main" val="3722755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Title 1"/>
          <p:cNvSpPr>
            <a:spLocks noGrp="1"/>
          </p:cNvSpPr>
          <p:nvPr>
            <p:ph type="title"/>
          </p:nvPr>
        </p:nvSpPr>
        <p:spPr>
          <a:xfrm>
            <a:off x="1371600" y="0"/>
            <a:ext cx="6858000" cy="1143000"/>
          </a:xfrm>
        </p:spPr>
        <p:txBody>
          <a:bodyPr/>
          <a:lstStyle/>
          <a:p>
            <a:r>
              <a:rPr lang="en-US" sz="4800" dirty="0"/>
              <a:t>Ketamine - Safety</a:t>
            </a:r>
          </a:p>
        </p:txBody>
      </p:sp>
      <p:sp>
        <p:nvSpPr>
          <p:cNvPr id="434178" name="Content Placeholder 2"/>
          <p:cNvSpPr>
            <a:spLocks noGrp="1"/>
          </p:cNvSpPr>
          <p:nvPr>
            <p:ph idx="1"/>
          </p:nvPr>
        </p:nvSpPr>
        <p:spPr>
          <a:xfrm>
            <a:off x="304800" y="1798637"/>
            <a:ext cx="8382000" cy="4525963"/>
          </a:xfrm>
        </p:spPr>
        <p:txBody>
          <a:bodyPr/>
          <a:lstStyle/>
          <a:p>
            <a:r>
              <a:rPr lang="en-US" b="1" dirty="0"/>
              <a:t>Ketamine has a very favorable safety profile.</a:t>
            </a:r>
          </a:p>
          <a:p>
            <a:r>
              <a:rPr lang="en-US" b="1" dirty="0"/>
              <a:t>Few, if any, deaths have been attributed to ketamine as a single agent.</a:t>
            </a:r>
          </a:p>
          <a:p>
            <a:r>
              <a:rPr lang="en-US" b="1" dirty="0"/>
              <a:t>FDA Insert:</a:t>
            </a:r>
          </a:p>
          <a:p>
            <a:pPr lvl="1"/>
            <a:r>
              <a:rPr lang="en-US" b="1" i="1" dirty="0"/>
              <a:t>"Ketamine has a wide margin of safety; several instances of unintentional administration of overdoses of ketamine (up to ten times that usually required) have been followed by prolonged but complete recovery.” </a:t>
            </a:r>
            <a:endParaRPr lang="en-US"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a:xfrm>
            <a:off x="1447800" y="0"/>
            <a:ext cx="6858000" cy="1143000"/>
          </a:xfrm>
        </p:spPr>
        <p:txBody>
          <a:bodyPr/>
          <a:lstStyle/>
          <a:p>
            <a:r>
              <a:rPr lang="en-US" sz="4400" dirty="0"/>
              <a:t>Ketamine - Side Effects</a:t>
            </a:r>
          </a:p>
        </p:txBody>
      </p:sp>
      <p:sp>
        <p:nvSpPr>
          <p:cNvPr id="436226" name="Content Placeholder 2"/>
          <p:cNvSpPr>
            <a:spLocks noGrp="1"/>
          </p:cNvSpPr>
          <p:nvPr>
            <p:ph idx="1"/>
          </p:nvPr>
        </p:nvSpPr>
        <p:spPr>
          <a:xfrm>
            <a:off x="381000" y="2514600"/>
            <a:ext cx="8229600" cy="2667000"/>
          </a:xfrm>
        </p:spPr>
        <p:txBody>
          <a:bodyPr/>
          <a:lstStyle/>
          <a:p>
            <a:r>
              <a:rPr lang="en-US" b="1" dirty="0"/>
              <a:t>Respiratory depression and apnea can occur if IV ketamine is administered too rapidly. </a:t>
            </a:r>
          </a:p>
          <a:p>
            <a:r>
              <a:rPr lang="en-US" b="1" dirty="0"/>
              <a:t>Providing several breaths via bag-valve-mask ventilation is typically successful in restoring normal breathing.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6"/>
          <p:cNvSpPr>
            <a:spLocks noGrp="1" noChangeArrowheads="1"/>
          </p:cNvSpPr>
          <p:nvPr>
            <p:ph type="title"/>
          </p:nvPr>
        </p:nvSpPr>
        <p:spPr>
          <a:xfrm>
            <a:off x="1295400" y="152400"/>
            <a:ext cx="7543800" cy="1143000"/>
          </a:xfrm>
        </p:spPr>
        <p:txBody>
          <a:bodyPr/>
          <a:lstStyle/>
          <a:p>
            <a:r>
              <a:rPr lang="en-US" dirty="0">
                <a:ea typeface="ＭＳ Ｐゴシック"/>
                <a:cs typeface="ＭＳ Ｐゴシック"/>
              </a:rPr>
              <a:t>Warning: Morphine and Fentanyl </a:t>
            </a:r>
            <a:r>
              <a:rPr lang="en-US" dirty="0">
                <a:solidFill>
                  <a:srgbClr val="FF0000"/>
                </a:solidFill>
                <a:ea typeface="ＭＳ Ｐゴシック"/>
                <a:cs typeface="ＭＳ Ｐゴシック"/>
              </a:rPr>
              <a:t>Contraindications</a:t>
            </a:r>
          </a:p>
        </p:txBody>
      </p:sp>
      <p:sp>
        <p:nvSpPr>
          <p:cNvPr id="440322" name="Rectangle 7"/>
          <p:cNvSpPr>
            <a:spLocks noGrp="1" noChangeArrowheads="1"/>
          </p:cNvSpPr>
          <p:nvPr>
            <p:ph idx="1"/>
          </p:nvPr>
        </p:nvSpPr>
        <p:spPr>
          <a:xfrm>
            <a:off x="381000" y="2057400"/>
            <a:ext cx="8382000" cy="4800600"/>
          </a:xfrm>
        </p:spPr>
        <p:txBody>
          <a:bodyPr/>
          <a:lstStyle/>
          <a:p>
            <a:pPr>
              <a:lnSpc>
                <a:spcPct val="90000"/>
              </a:lnSpc>
              <a:spcBef>
                <a:spcPct val="40000"/>
              </a:spcBef>
            </a:pPr>
            <a:r>
              <a:rPr lang="en-US" sz="3600" b="1" dirty="0"/>
              <a:t>Hypovolemic shock</a:t>
            </a:r>
          </a:p>
          <a:p>
            <a:pPr>
              <a:lnSpc>
                <a:spcPct val="90000"/>
              </a:lnSpc>
              <a:spcBef>
                <a:spcPct val="40000"/>
              </a:spcBef>
            </a:pPr>
            <a:r>
              <a:rPr lang="en-US" sz="3600" b="1" dirty="0"/>
              <a:t>Respiratory distress</a:t>
            </a:r>
          </a:p>
          <a:p>
            <a:pPr>
              <a:lnSpc>
                <a:spcPct val="90000"/>
              </a:lnSpc>
            </a:pPr>
            <a:r>
              <a:rPr lang="en-US" sz="3600" b="1" dirty="0"/>
              <a:t>Unconsciousness</a:t>
            </a:r>
          </a:p>
          <a:p>
            <a:pPr>
              <a:lnSpc>
                <a:spcPct val="90000"/>
              </a:lnSpc>
              <a:spcBef>
                <a:spcPct val="40000"/>
              </a:spcBef>
            </a:pPr>
            <a:r>
              <a:rPr lang="en-US" sz="3600" b="1" dirty="0"/>
              <a:t>Severe head injury</a:t>
            </a:r>
          </a:p>
          <a:p>
            <a:pPr>
              <a:lnSpc>
                <a:spcPct val="90000"/>
              </a:lnSpc>
              <a:spcBef>
                <a:spcPct val="40000"/>
              </a:spcBef>
            </a:pPr>
            <a:r>
              <a:rPr lang="en-US" sz="3600" b="1" u="sng" dirty="0">
                <a:solidFill>
                  <a:srgbClr val="FF0000"/>
                </a:solidFill>
              </a:rPr>
              <a:t>DO NOT give morphine or fentanyl to casualties with these contraindications. </a:t>
            </a:r>
          </a:p>
        </p:txBody>
      </p:sp>
      <p:pic>
        <p:nvPicPr>
          <p:cNvPr id="440323" name="Picture 8" descr="TFC Warning"/>
          <p:cNvPicPr>
            <a:picLocks noChangeAspect="1" noChangeArrowheads="1"/>
          </p:cNvPicPr>
          <p:nvPr/>
        </p:nvPicPr>
        <p:blipFill>
          <a:blip r:embed="rId3" cstate="print"/>
          <a:srcRect/>
          <a:stretch>
            <a:fillRect/>
          </a:stretch>
        </p:blipFill>
        <p:spPr bwMode="auto">
          <a:xfrm>
            <a:off x="5410200" y="1558925"/>
            <a:ext cx="3276600" cy="2860675"/>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6"/>
          <p:cNvSpPr>
            <a:spLocks noGrp="1" noChangeArrowheads="1"/>
          </p:cNvSpPr>
          <p:nvPr>
            <p:ph type="title"/>
          </p:nvPr>
        </p:nvSpPr>
        <p:spPr>
          <a:xfrm>
            <a:off x="1295400" y="31750"/>
            <a:ext cx="7543800" cy="1143000"/>
          </a:xfrm>
        </p:spPr>
        <p:txBody>
          <a:bodyPr/>
          <a:lstStyle/>
          <a:p>
            <a:r>
              <a:rPr lang="en-US" sz="3600" dirty="0">
                <a:ea typeface="ＭＳ Ｐゴシック"/>
                <a:cs typeface="ＭＳ Ｐゴシック"/>
              </a:rPr>
              <a:t>Warning: Opioids and Benzos</a:t>
            </a:r>
            <a:endParaRPr lang="en-US" sz="3600" dirty="0">
              <a:solidFill>
                <a:srgbClr val="FF3300"/>
              </a:solidFill>
              <a:ea typeface="ＭＳ Ｐゴシック"/>
              <a:cs typeface="ＭＳ Ｐゴシック"/>
            </a:endParaRPr>
          </a:p>
        </p:txBody>
      </p:sp>
      <p:sp>
        <p:nvSpPr>
          <p:cNvPr id="442370" name="Rectangle 7"/>
          <p:cNvSpPr>
            <a:spLocks noGrp="1" noChangeArrowheads="1"/>
          </p:cNvSpPr>
          <p:nvPr>
            <p:ph idx="1"/>
          </p:nvPr>
        </p:nvSpPr>
        <p:spPr>
          <a:xfrm>
            <a:off x="152400" y="1524000"/>
            <a:ext cx="8382000" cy="5334000"/>
          </a:xfrm>
        </p:spPr>
        <p:txBody>
          <a:bodyPr/>
          <a:lstStyle/>
          <a:p>
            <a:pPr>
              <a:lnSpc>
                <a:spcPct val="90000"/>
              </a:lnSpc>
              <a:spcBef>
                <a:spcPct val="40000"/>
              </a:spcBef>
            </a:pPr>
            <a:r>
              <a:rPr lang="en-US" sz="2800" b="1" dirty="0"/>
              <a:t>Ketamine can safely be given </a:t>
            </a:r>
          </a:p>
          <a:p>
            <a:pPr>
              <a:lnSpc>
                <a:spcPct val="90000"/>
              </a:lnSpc>
              <a:spcBef>
                <a:spcPct val="40000"/>
              </a:spcBef>
              <a:buFont typeface="Arial" charset="0"/>
              <a:buNone/>
            </a:pPr>
            <a:r>
              <a:rPr lang="en-US" sz="2800" b="1" dirty="0"/>
              <a:t>     after a fentanyl lozenge.</a:t>
            </a:r>
          </a:p>
          <a:p>
            <a:pPr>
              <a:lnSpc>
                <a:spcPct val="90000"/>
              </a:lnSpc>
              <a:spcBef>
                <a:spcPct val="40000"/>
              </a:spcBef>
            </a:pPr>
            <a:r>
              <a:rPr lang="en-US" sz="2800" b="1" dirty="0"/>
              <a:t>Some practitioners use </a:t>
            </a:r>
          </a:p>
          <a:p>
            <a:pPr>
              <a:lnSpc>
                <a:spcPct val="90000"/>
              </a:lnSpc>
              <a:spcBef>
                <a:spcPct val="40000"/>
              </a:spcBef>
              <a:buFont typeface="Arial" charset="0"/>
              <a:buNone/>
            </a:pPr>
            <a:r>
              <a:rPr lang="en-US" sz="2800" b="1" dirty="0"/>
              <a:t>    benzodiazepine medications</a:t>
            </a:r>
          </a:p>
          <a:p>
            <a:pPr>
              <a:lnSpc>
                <a:spcPct val="90000"/>
              </a:lnSpc>
              <a:spcBef>
                <a:spcPct val="40000"/>
              </a:spcBef>
              <a:buFont typeface="Arial" charset="0"/>
              <a:buNone/>
            </a:pPr>
            <a:r>
              <a:rPr lang="en-US" sz="2800" b="1" dirty="0"/>
              <a:t>    such as midazolam to avoid</a:t>
            </a:r>
          </a:p>
          <a:p>
            <a:pPr>
              <a:lnSpc>
                <a:spcPct val="90000"/>
              </a:lnSpc>
              <a:spcBef>
                <a:spcPct val="40000"/>
              </a:spcBef>
              <a:buFont typeface="Arial" charset="0"/>
              <a:buNone/>
            </a:pPr>
            <a:r>
              <a:rPr lang="en-US" sz="2800" b="1" dirty="0"/>
              <a:t>    ketamine side effects </a:t>
            </a:r>
            <a:r>
              <a:rPr lang="en-US" sz="2800" b="1" u="sng" dirty="0">
                <a:solidFill>
                  <a:srgbClr val="FF0000"/>
                </a:solidFill>
              </a:rPr>
              <a:t>BUT:</a:t>
            </a:r>
          </a:p>
          <a:p>
            <a:pPr>
              <a:lnSpc>
                <a:spcPct val="90000"/>
              </a:lnSpc>
              <a:spcBef>
                <a:spcPct val="40000"/>
              </a:spcBef>
            </a:pPr>
            <a:r>
              <a:rPr lang="en-US" sz="2800" b="1" dirty="0">
                <a:solidFill>
                  <a:srgbClr val="FF0000"/>
                </a:solidFill>
              </a:rPr>
              <a:t>Midazolam may cause respiratory depression, especially when used with opioids.</a:t>
            </a:r>
          </a:p>
          <a:p>
            <a:pPr>
              <a:lnSpc>
                <a:spcPct val="90000"/>
              </a:lnSpc>
              <a:spcBef>
                <a:spcPct val="40000"/>
              </a:spcBef>
            </a:pPr>
            <a:r>
              <a:rPr lang="en-US" sz="2800" b="1" u="sng" dirty="0">
                <a:solidFill>
                  <a:srgbClr val="FF0000"/>
                </a:solidFill>
              </a:rPr>
              <a:t>Avoid</a:t>
            </a:r>
            <a:r>
              <a:rPr lang="en-US" sz="2800" b="1" dirty="0">
                <a:solidFill>
                  <a:srgbClr val="FF0000"/>
                </a:solidFill>
              </a:rPr>
              <a:t> giving midazolam to casualties who have previously gotten fentanyl lozenges or morphine.  </a:t>
            </a:r>
            <a:r>
              <a:rPr lang="en-US" sz="3600" u="sng" dirty="0">
                <a:solidFill>
                  <a:srgbClr val="FF0000"/>
                </a:solidFill>
              </a:rPr>
              <a:t> </a:t>
            </a:r>
          </a:p>
        </p:txBody>
      </p:sp>
      <p:pic>
        <p:nvPicPr>
          <p:cNvPr id="442371" name="Picture 8" descr="TFC Warning"/>
          <p:cNvPicPr>
            <a:picLocks noChangeAspect="1" noChangeArrowheads="1"/>
          </p:cNvPicPr>
          <p:nvPr/>
        </p:nvPicPr>
        <p:blipFill>
          <a:blip r:embed="rId3" cstate="print"/>
          <a:srcRect/>
          <a:stretch>
            <a:fillRect/>
          </a:stretch>
        </p:blipFill>
        <p:spPr bwMode="auto">
          <a:xfrm>
            <a:off x="5410200" y="1143000"/>
            <a:ext cx="3276600" cy="2860675"/>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5" descr="CV-22 AFRICOM"/>
          <p:cNvPicPr>
            <a:picLocks noChangeAspect="1" noChangeArrowheads="1"/>
          </p:cNvPicPr>
          <p:nvPr/>
        </p:nvPicPr>
        <p:blipFill>
          <a:blip r:embed="rId3" cstate="print"/>
          <a:stretch>
            <a:fillRect/>
          </a:stretch>
        </p:blipFill>
        <p:spPr bwMode="auto">
          <a:xfrm>
            <a:off x="0" y="0"/>
            <a:ext cx="9144000" cy="6889750"/>
          </a:xfrm>
          <a:prstGeom prst="rect">
            <a:avLst/>
          </a:prstGeom>
          <a:noFill/>
          <a:ln w="9525">
            <a:noFill/>
            <a:miter lim="800000"/>
            <a:headEnd/>
            <a:tailEnd/>
          </a:ln>
        </p:spPr>
      </p:pic>
      <p:sp>
        <p:nvSpPr>
          <p:cNvPr id="444418" name="Rectangle 2"/>
          <p:cNvSpPr>
            <a:spLocks noGrp="1" noChangeArrowheads="1"/>
          </p:cNvSpPr>
          <p:nvPr>
            <p:ph type="title"/>
          </p:nvPr>
        </p:nvSpPr>
        <p:spPr>
          <a:xfrm>
            <a:off x="1609725" y="0"/>
            <a:ext cx="6315075" cy="1143000"/>
          </a:xfrm>
        </p:spPr>
        <p:txBody>
          <a:bodyPr/>
          <a:lstStyle/>
          <a:p>
            <a:pPr eaLnBrk="1" hangingPunct="1"/>
            <a:r>
              <a:rPr lang="en-US" sz="6000" dirty="0">
                <a:solidFill>
                  <a:schemeClr val="bg1"/>
                </a:solidFill>
                <a:ea typeface="ＭＳ Ｐゴシック"/>
                <a:cs typeface="ＭＳ Ｐゴシック"/>
              </a:rPr>
              <a:t>Questions?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0"/>
            <a:ext cx="6781800" cy="1143000"/>
          </a:xfrm>
        </p:spPr>
        <p:txBody>
          <a:bodyPr/>
          <a:lstStyle/>
          <a:p>
            <a:r>
              <a:rPr lang="en-US" sz="4400" dirty="0"/>
              <a:t>IV Ketamine Practical</a:t>
            </a:r>
          </a:p>
        </p:txBody>
      </p:sp>
      <p:pic>
        <p:nvPicPr>
          <p:cNvPr id="4" name="Content Placeholder 3" descr="Ketamine Vial.jpg"/>
          <p:cNvPicPr>
            <a:picLocks noGrp="1" noChangeAspect="1"/>
          </p:cNvPicPr>
          <p:nvPr>
            <p:ph idx="1"/>
          </p:nvPr>
        </p:nvPicPr>
        <p:blipFill>
          <a:blip r:embed="rId3" cstate="print"/>
          <a:stretch>
            <a:fillRect/>
          </a:stretch>
        </p:blipFill>
        <p:spPr>
          <a:xfrm>
            <a:off x="1981200" y="1447800"/>
            <a:ext cx="4849629" cy="485854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a:xfrm>
            <a:off x="1600200" y="152400"/>
            <a:ext cx="7086600" cy="1143000"/>
          </a:xfrm>
        </p:spPr>
        <p:txBody>
          <a:bodyPr/>
          <a:lstStyle/>
          <a:p>
            <a:pPr eaLnBrk="1" hangingPunct="1"/>
            <a:r>
              <a:rPr lang="en-US" sz="4400" cap="all" dirty="0">
                <a:ea typeface="ＭＳ Ｐゴシック"/>
                <a:cs typeface="ＭＳ Ｐゴシック"/>
              </a:rPr>
              <a:t>LEARNING Objectives</a:t>
            </a:r>
            <a:endParaRPr lang="en-US" sz="4400" dirty="0"/>
          </a:p>
        </p:txBody>
      </p:sp>
      <p:sp>
        <p:nvSpPr>
          <p:cNvPr id="30722" name="Rectangle 3"/>
          <p:cNvSpPr>
            <a:spLocks noGrp="1" noChangeArrowheads="1"/>
          </p:cNvSpPr>
          <p:nvPr>
            <p:ph idx="1"/>
          </p:nvPr>
        </p:nvSpPr>
        <p:spPr>
          <a:xfrm>
            <a:off x="152400" y="1676400"/>
            <a:ext cx="8686800" cy="5029200"/>
          </a:xfrm>
        </p:spPr>
        <p:txBody>
          <a:bodyPr/>
          <a:lstStyle/>
          <a:p>
            <a:pPr marL="0" indent="0" algn="ctr" eaLnBrk="1" hangingPunct="1">
              <a:lnSpc>
                <a:spcPct val="90000"/>
              </a:lnSpc>
              <a:buNone/>
            </a:pPr>
            <a:r>
              <a:rPr lang="en-US" sz="3000" b="1" u="sng" dirty="0"/>
              <a:t>Terminal Learning Objective</a:t>
            </a:r>
          </a:p>
          <a:p>
            <a:pPr marL="609600" indent="-609600" eaLnBrk="1" hangingPunct="1">
              <a:lnSpc>
                <a:spcPct val="90000"/>
              </a:lnSpc>
            </a:pPr>
            <a:r>
              <a:rPr lang="en-US" sz="3000" b="1" dirty="0"/>
              <a:t>Perform Analgesia Administration in Tactical Field Care.</a:t>
            </a:r>
          </a:p>
          <a:p>
            <a:pPr marL="609600" indent="-609600" eaLnBrk="1" hangingPunct="1">
              <a:lnSpc>
                <a:spcPct val="90000"/>
              </a:lnSpc>
            </a:pPr>
            <a:endParaRPr lang="en-US" sz="3000" b="1" dirty="0"/>
          </a:p>
          <a:p>
            <a:pPr marL="0" indent="0" algn="ctr" eaLnBrk="1" hangingPunct="1">
              <a:lnSpc>
                <a:spcPct val="90000"/>
              </a:lnSpc>
              <a:buNone/>
            </a:pPr>
            <a:r>
              <a:rPr lang="en-US" sz="3000" b="1" u="sng" dirty="0"/>
              <a:t>Enabling Learning Objectives</a:t>
            </a:r>
          </a:p>
          <a:p>
            <a:pPr marL="609600" indent="-609600" eaLnBrk="1" hangingPunct="1">
              <a:lnSpc>
                <a:spcPct val="90000"/>
              </a:lnSpc>
            </a:pPr>
            <a:r>
              <a:rPr lang="en-US" sz="3000" b="1" dirty="0"/>
              <a:t>Describe the indications and considerations of the "Triple Option Analgesia" approach in Tactical Field Care.</a:t>
            </a:r>
          </a:p>
          <a:p>
            <a:pPr marL="609600" indent="-609600" eaLnBrk="1" hangingPunct="1">
              <a:lnSpc>
                <a:spcPct val="90000"/>
              </a:lnSpc>
            </a:pPr>
            <a:r>
              <a:rPr lang="en-US" sz="3000" b="1" dirty="0"/>
              <a:t>Identify the TCCC indications, contraindications, and administration methods of all TCCC-recommended analgesics.</a:t>
            </a:r>
          </a:p>
        </p:txBody>
      </p:sp>
    </p:spTree>
    <p:extLst>
      <p:ext uri="{BB962C8B-B14F-4D97-AF65-F5344CB8AC3E}">
        <p14:creationId xmlns:p14="http://schemas.microsoft.com/office/powerpoint/2010/main" val="3276981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228600" y="1752600"/>
            <a:ext cx="8382000" cy="4724400"/>
          </a:xfrm>
        </p:spPr>
        <p:txBody>
          <a:bodyPr/>
          <a:lstStyle/>
          <a:p>
            <a:pPr marL="0" indent="0" algn="ctr" eaLnBrk="1" hangingPunct="1">
              <a:lnSpc>
                <a:spcPct val="90000"/>
              </a:lnSpc>
              <a:spcBef>
                <a:spcPts val="0"/>
              </a:spcBef>
              <a:spcAft>
                <a:spcPts val="600"/>
              </a:spcAft>
              <a:buNone/>
            </a:pPr>
            <a:r>
              <a:rPr lang="en-US" sz="3000" b="1" u="sng" dirty="0"/>
              <a:t>Enabling Learning Objectives</a:t>
            </a:r>
          </a:p>
          <a:p>
            <a:pPr marL="609600" indent="-609600" eaLnBrk="1" hangingPunct="1">
              <a:lnSpc>
                <a:spcPct val="90000"/>
              </a:lnSpc>
            </a:pPr>
            <a:r>
              <a:rPr lang="en-US" sz="3000" b="1" dirty="0"/>
              <a:t>Identify the TCCC indications and administration methods of nalaxone in Tactical Field Care.</a:t>
            </a:r>
          </a:p>
          <a:p>
            <a:pPr marL="609600" indent="-609600" eaLnBrk="1" hangingPunct="1">
              <a:lnSpc>
                <a:spcPct val="90000"/>
              </a:lnSpc>
            </a:pPr>
            <a:r>
              <a:rPr lang="en-US" sz="3000" b="1" dirty="0"/>
              <a:t>Identify the TCCC indications and administration methods of ondansetron in Tactical Field Care.</a:t>
            </a:r>
          </a:p>
          <a:p>
            <a:pPr marL="609600" indent="-609600" eaLnBrk="1" hangingPunct="1">
              <a:lnSpc>
                <a:spcPct val="90000"/>
              </a:lnSpc>
            </a:pPr>
            <a:r>
              <a:rPr lang="en-US" sz="3000" b="1" dirty="0"/>
              <a:t>Demonstrate the preparation and administration of intravenous ketamine. </a:t>
            </a:r>
          </a:p>
        </p:txBody>
      </p:sp>
      <p:sp>
        <p:nvSpPr>
          <p:cNvPr id="6" name="Rectangle 2">
            <a:extLst>
              <a:ext uri="{FF2B5EF4-FFF2-40B4-BE49-F238E27FC236}">
                <a16:creationId xmlns:a16="http://schemas.microsoft.com/office/drawing/2014/main" id="{405784E5-F1E9-4AB6-A9F4-1845F6D7D602}"/>
              </a:ext>
            </a:extLst>
          </p:cNvPr>
          <p:cNvSpPr>
            <a:spLocks noGrp="1" noRot="1" noChangeArrowheads="1"/>
          </p:cNvSpPr>
          <p:nvPr>
            <p:ph type="title"/>
          </p:nvPr>
        </p:nvSpPr>
        <p:spPr>
          <a:xfrm>
            <a:off x="1524000" y="76200"/>
            <a:ext cx="7162800" cy="1143000"/>
          </a:xfrm>
        </p:spPr>
        <p:txBody>
          <a:bodyPr/>
          <a:lstStyle/>
          <a:p>
            <a:pPr eaLnBrk="1" hangingPunct="1"/>
            <a:r>
              <a:rPr lang="en-US" sz="4400" cap="all" dirty="0">
                <a:ea typeface="ＭＳ Ｐゴシック"/>
                <a:cs typeface="ＭＳ Ｐゴシック"/>
              </a:rPr>
              <a:t>LEARNING Objectives</a:t>
            </a:r>
            <a:endParaRPr lang="en-US" sz="4400" dirty="0"/>
          </a:p>
        </p:txBody>
      </p:sp>
    </p:spTree>
    <p:extLst>
      <p:ext uri="{BB962C8B-B14F-4D97-AF65-F5344CB8AC3E}">
        <p14:creationId xmlns:p14="http://schemas.microsoft.com/office/powerpoint/2010/main" val="417287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
        <p:nvSpPr>
          <p:cNvPr id="402434" name="Rectangle 3"/>
          <p:cNvSpPr>
            <a:spLocks noGrp="1" noChangeArrowheads="1"/>
          </p:cNvSpPr>
          <p:nvPr>
            <p:ph idx="1"/>
          </p:nvPr>
        </p:nvSpPr>
        <p:spPr>
          <a:xfrm>
            <a:off x="533400" y="2438400"/>
            <a:ext cx="7924800" cy="2133600"/>
          </a:xfrm>
        </p:spPr>
        <p:txBody>
          <a:bodyPr/>
          <a:lstStyle/>
          <a:p>
            <a:pPr eaLnBrk="1" hangingPunct="1">
              <a:buFont typeface="Wingdings" pitchFamily="2" charset="2"/>
              <a:buNone/>
            </a:pPr>
            <a:r>
              <a:rPr lang="en-US" sz="3600" b="1" dirty="0">
                <a:ea typeface="ＭＳ Ｐゴシック"/>
                <a:cs typeface="ＭＳ Ｐゴシック"/>
              </a:rPr>
              <a:t>9. Monitoring</a:t>
            </a:r>
          </a:p>
          <a:p>
            <a:pPr marL="795338" eaLnBrk="1" hangingPunct="1">
              <a:buFont typeface="Wingdings" pitchFamily="2" charset="2"/>
              <a:buNone/>
            </a:pPr>
            <a:r>
              <a:rPr lang="en-US" sz="3600" b="1" dirty="0">
                <a:ea typeface="ＭＳ Ｐゴシック"/>
                <a:cs typeface="ＭＳ Ｐゴシック"/>
              </a:rPr>
              <a:t>a. Initiate advanced electronic monitoring if indicated and if monitoring equipment is available.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3"/>
          <p:cNvSpPr>
            <a:spLocks noGrp="1" noChangeArrowheads="1"/>
          </p:cNvSpPr>
          <p:nvPr>
            <p:ph idx="1"/>
          </p:nvPr>
        </p:nvSpPr>
        <p:spPr>
          <a:xfrm>
            <a:off x="457200" y="2743200"/>
            <a:ext cx="8229600" cy="2133600"/>
          </a:xfrm>
        </p:spPr>
        <p:txBody>
          <a:bodyPr/>
          <a:lstStyle/>
          <a:p>
            <a:pPr marL="508000" indent="-508000">
              <a:buFont typeface="Arial" charset="0"/>
              <a:buNone/>
            </a:pPr>
            <a:r>
              <a:rPr lang="en-US" altLang="en-US" sz="3600" b="1" dirty="0"/>
              <a:t>10. Analgesia </a:t>
            </a:r>
          </a:p>
          <a:p>
            <a:pPr marL="914400" indent="-292100">
              <a:buFont typeface="Arial" charset="0"/>
              <a:buNone/>
            </a:pPr>
            <a:r>
              <a:rPr lang="en-US" altLang="en-US" sz="3600" b="1" dirty="0"/>
              <a:t>a. Analgesia on the battlefield should generally be achieved using one of three options:</a:t>
            </a:r>
          </a:p>
        </p:txBody>
      </p:sp>
      <p:sp>
        <p:nvSpPr>
          <p:cNvPr id="6" name="Rectangle 2">
            <a:extLst>
              <a:ext uri="{FF2B5EF4-FFF2-40B4-BE49-F238E27FC236}">
                <a16:creationId xmlns:a16="http://schemas.microsoft.com/office/drawing/2014/main" id="{AD584142-611A-4C70-9885-B7628A545392}"/>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3"/>
          <p:cNvSpPr>
            <a:spLocks noGrp="1" noChangeArrowheads="1"/>
          </p:cNvSpPr>
          <p:nvPr>
            <p:ph idx="1"/>
          </p:nvPr>
        </p:nvSpPr>
        <p:spPr>
          <a:xfrm>
            <a:off x="228600" y="1828800"/>
            <a:ext cx="8229600" cy="3929529"/>
          </a:xfrm>
        </p:spPr>
        <p:txBody>
          <a:bodyPr/>
          <a:lstStyle/>
          <a:p>
            <a:pPr>
              <a:spcBef>
                <a:spcPts val="0"/>
              </a:spcBef>
              <a:spcAft>
                <a:spcPts val="600"/>
              </a:spcAft>
              <a:buFont typeface="Arial" charset="0"/>
              <a:buNone/>
            </a:pPr>
            <a:r>
              <a:rPr lang="en-US" altLang="en-US" b="1" dirty="0"/>
              <a:t>10. Analgesia (continued)</a:t>
            </a:r>
          </a:p>
          <a:p>
            <a:pPr marL="1087438" indent="-398463">
              <a:spcBef>
                <a:spcPts val="0"/>
              </a:spcBef>
              <a:spcAft>
                <a:spcPts val="600"/>
              </a:spcAft>
              <a:buNone/>
            </a:pPr>
            <a:r>
              <a:rPr lang="en-US" b="1" dirty="0"/>
              <a:t>● </a:t>
            </a:r>
            <a:r>
              <a:rPr lang="en-US" altLang="en-US" b="1" dirty="0"/>
              <a:t>Option 1</a:t>
            </a:r>
          </a:p>
          <a:p>
            <a:pPr marL="1377950" defTabSz="1139825">
              <a:spcBef>
                <a:spcPts val="0"/>
              </a:spcBef>
              <a:buNone/>
            </a:pPr>
            <a:r>
              <a:rPr lang="en-US" b="1" dirty="0"/>
              <a:t>⁃ </a:t>
            </a:r>
            <a:r>
              <a:rPr lang="en-US" altLang="en-US" b="1" dirty="0"/>
              <a:t>Mild to Moderate Pain</a:t>
            </a:r>
          </a:p>
          <a:p>
            <a:pPr marL="1603375" defTabSz="1311275">
              <a:spcBef>
                <a:spcPts val="0"/>
              </a:spcBef>
              <a:spcAft>
                <a:spcPts val="600"/>
              </a:spcAft>
              <a:buFont typeface="Arial" charset="0"/>
              <a:buNone/>
            </a:pPr>
            <a:r>
              <a:rPr lang="en-US" altLang="en-US" b="1" dirty="0"/>
              <a:t> Casualty is still able to fight</a:t>
            </a:r>
          </a:p>
          <a:p>
            <a:pPr marL="1655763" defTabSz="1030288">
              <a:spcBef>
                <a:spcPts val="0"/>
              </a:spcBef>
              <a:spcAft>
                <a:spcPts val="600"/>
              </a:spcAft>
              <a:buNone/>
              <a:tabLst>
                <a:tab pos="1655763" algn="l"/>
              </a:tabLst>
            </a:pPr>
            <a:r>
              <a:rPr lang="en-US" b="1" dirty="0"/>
              <a:t>◦ </a:t>
            </a:r>
            <a:r>
              <a:rPr lang="en-US" altLang="en-US" b="1" dirty="0"/>
              <a:t>TCCC Combat Wound Medication Pack (CWMP):</a:t>
            </a:r>
          </a:p>
          <a:p>
            <a:pPr marL="1828800" indent="-220663">
              <a:spcBef>
                <a:spcPts val="0"/>
              </a:spcBef>
              <a:buNone/>
            </a:pPr>
            <a:r>
              <a:rPr lang="en-US" b="1" cap="small" baseline="-10000" dirty="0"/>
              <a:t>   *</a:t>
            </a:r>
            <a:r>
              <a:rPr lang="en-US" b="1" dirty="0"/>
              <a:t> </a:t>
            </a:r>
            <a:r>
              <a:rPr lang="en-US" altLang="en-US" b="1" dirty="0"/>
              <a:t>Tylenol – 650 mg bilayer caplet, 2 </a:t>
            </a:r>
          </a:p>
          <a:p>
            <a:pPr marL="1828800" indent="-220663">
              <a:spcBef>
                <a:spcPts val="0"/>
              </a:spcBef>
              <a:buNone/>
            </a:pPr>
            <a:r>
              <a:rPr lang="en-US" altLang="en-US" b="1" dirty="0"/>
              <a:t>      PO every 8 hours</a:t>
            </a:r>
          </a:p>
          <a:p>
            <a:pPr marL="1828800" indent="-220663">
              <a:spcBef>
                <a:spcPts val="0"/>
              </a:spcBef>
              <a:buNone/>
            </a:pPr>
            <a:r>
              <a:rPr lang="en-US" b="1" cap="small" baseline="-10000" dirty="0"/>
              <a:t>   *</a:t>
            </a:r>
            <a:r>
              <a:rPr lang="en-US" b="1" dirty="0"/>
              <a:t> </a:t>
            </a:r>
            <a:r>
              <a:rPr lang="en-US" altLang="en-US" b="1" dirty="0"/>
              <a:t>Meloxicam - 15 mg PO once a day</a:t>
            </a:r>
          </a:p>
        </p:txBody>
      </p:sp>
      <p:sp>
        <p:nvSpPr>
          <p:cNvPr id="6" name="Rectangle 2">
            <a:extLst>
              <a:ext uri="{FF2B5EF4-FFF2-40B4-BE49-F238E27FC236}">
                <a16:creationId xmlns:a16="http://schemas.microsoft.com/office/drawing/2014/main" id="{599A59E0-4CF7-43C1-A165-F7E8DAF49FEB}"/>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3"/>
          <p:cNvSpPr>
            <a:spLocks noGrp="1" noChangeArrowheads="1"/>
          </p:cNvSpPr>
          <p:nvPr>
            <p:ph idx="1"/>
          </p:nvPr>
        </p:nvSpPr>
        <p:spPr>
          <a:xfrm>
            <a:off x="228600" y="1676400"/>
            <a:ext cx="8915400" cy="5257800"/>
          </a:xfrm>
        </p:spPr>
        <p:txBody>
          <a:bodyPr/>
          <a:lstStyle/>
          <a:p>
            <a:pPr>
              <a:spcBef>
                <a:spcPts val="0"/>
              </a:spcBef>
              <a:spcAft>
                <a:spcPts val="600"/>
              </a:spcAft>
              <a:buNone/>
            </a:pPr>
            <a:r>
              <a:rPr lang="en-US" altLang="en-US" sz="2800" b="1" dirty="0"/>
              <a:t>10. Analgesia (continued)</a:t>
            </a:r>
          </a:p>
          <a:p>
            <a:pPr marL="1087438" indent="-398463">
              <a:spcBef>
                <a:spcPts val="0"/>
              </a:spcBef>
              <a:spcAft>
                <a:spcPts val="600"/>
              </a:spcAft>
              <a:buNone/>
            </a:pPr>
            <a:r>
              <a:rPr lang="en-US" sz="2800" b="1" dirty="0"/>
              <a:t>● </a:t>
            </a:r>
            <a:r>
              <a:rPr lang="en-US" altLang="en-US" sz="2800" b="1" dirty="0"/>
              <a:t>Option 2</a:t>
            </a:r>
          </a:p>
          <a:p>
            <a:pPr marL="1377950" defTabSz="1139825">
              <a:spcBef>
                <a:spcPts val="0"/>
              </a:spcBef>
              <a:buNone/>
            </a:pPr>
            <a:r>
              <a:rPr lang="en-US" sz="2800" b="1" dirty="0"/>
              <a:t>⁃ </a:t>
            </a:r>
            <a:r>
              <a:rPr lang="en-US" altLang="en-US" sz="2800" b="1" dirty="0"/>
              <a:t>Moderate to Severe Pain</a:t>
            </a:r>
          </a:p>
          <a:p>
            <a:pPr marL="1536700">
              <a:lnSpc>
                <a:spcPct val="90000"/>
              </a:lnSpc>
              <a:buFont typeface="Arial" charset="0"/>
              <a:buNone/>
            </a:pPr>
            <a:r>
              <a:rPr lang="en-US" altLang="en-US" sz="2800" b="1" dirty="0"/>
              <a:t> Casualty IS NOT in shock or respiratory distress</a:t>
            </a:r>
          </a:p>
          <a:p>
            <a:pPr marL="1536700">
              <a:lnSpc>
                <a:spcPct val="90000"/>
              </a:lnSpc>
              <a:buFont typeface="Arial" charset="0"/>
              <a:buNone/>
            </a:pPr>
            <a:r>
              <a:rPr lang="en-US" altLang="en-US" sz="2800" b="1" dirty="0"/>
              <a:t>         AND</a:t>
            </a:r>
          </a:p>
          <a:p>
            <a:pPr marL="1206500" indent="-12700">
              <a:lnSpc>
                <a:spcPct val="90000"/>
              </a:lnSpc>
              <a:buFont typeface="Arial" charset="0"/>
              <a:buNone/>
            </a:pPr>
            <a:r>
              <a:rPr lang="en-US" altLang="en-US" sz="2800" b="1" dirty="0"/>
              <a:t> Casualty IS NOT at significant risk of </a:t>
            </a:r>
          </a:p>
          <a:p>
            <a:pPr marL="1206500" indent="-12700">
              <a:lnSpc>
                <a:spcPct val="90000"/>
              </a:lnSpc>
              <a:buFont typeface="Arial" charset="0"/>
              <a:buNone/>
            </a:pPr>
            <a:r>
              <a:rPr lang="en-US" altLang="en-US" sz="2800" b="1" dirty="0"/>
              <a:t>     developing either condition</a:t>
            </a:r>
          </a:p>
          <a:p>
            <a:pPr marL="1603375" indent="-292100">
              <a:lnSpc>
                <a:spcPct val="90000"/>
              </a:lnSpc>
              <a:buFontTx/>
              <a:buChar char="-"/>
              <a:tabLst>
                <a:tab pos="1311275" algn="l"/>
              </a:tabLst>
            </a:pPr>
            <a:r>
              <a:rPr lang="en-US" altLang="en-US" sz="2400" b="1" dirty="0"/>
              <a:t>Oral transmucosal fentanyl citrate (OTFC) 800 ug</a:t>
            </a:r>
          </a:p>
          <a:p>
            <a:pPr marL="1603375" indent="-292100">
              <a:lnSpc>
                <a:spcPct val="90000"/>
              </a:lnSpc>
              <a:buFontTx/>
              <a:buChar char="-"/>
              <a:tabLst>
                <a:tab pos="1311275" algn="l"/>
              </a:tabLst>
            </a:pPr>
            <a:endParaRPr lang="en-US" sz="2400" b="1" cap="small" baseline="-10000" dirty="0"/>
          </a:p>
          <a:p>
            <a:pPr marL="1603375" indent="-292100">
              <a:lnSpc>
                <a:spcPct val="90000"/>
              </a:lnSpc>
              <a:buNone/>
              <a:tabLst>
                <a:tab pos="1311275" algn="l"/>
              </a:tabLst>
            </a:pPr>
            <a:r>
              <a:rPr lang="en-US" altLang="en-US" sz="2400" b="1" dirty="0"/>
              <a:t>* Place lozenge between the cheek and the gum</a:t>
            </a:r>
          </a:p>
          <a:p>
            <a:pPr marL="1603375" indent="-292100">
              <a:lnSpc>
                <a:spcPct val="90000"/>
              </a:lnSpc>
              <a:buNone/>
              <a:tabLst>
                <a:tab pos="1311275" algn="l"/>
              </a:tabLst>
            </a:pPr>
            <a:r>
              <a:rPr lang="en-US" sz="2400" b="1" cap="small" baseline="-10000" dirty="0"/>
              <a:t>*</a:t>
            </a:r>
            <a:r>
              <a:rPr lang="en-US" altLang="en-US" sz="2400" b="1" dirty="0"/>
              <a:t>  Do not chew the lozenge</a:t>
            </a:r>
          </a:p>
        </p:txBody>
      </p:sp>
      <p:sp>
        <p:nvSpPr>
          <p:cNvPr id="6" name="Rectangle 2">
            <a:extLst>
              <a:ext uri="{FF2B5EF4-FFF2-40B4-BE49-F238E27FC236}">
                <a16:creationId xmlns:a16="http://schemas.microsoft.com/office/drawing/2014/main" id="{BFF0B4AA-FB4E-4F73-AC60-3A627737FB7B}"/>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3"/>
          <p:cNvSpPr>
            <a:spLocks noGrp="1" noChangeArrowheads="1"/>
          </p:cNvSpPr>
          <p:nvPr>
            <p:ph idx="1"/>
          </p:nvPr>
        </p:nvSpPr>
        <p:spPr>
          <a:xfrm>
            <a:off x="76200" y="1295400"/>
            <a:ext cx="8991600" cy="5257800"/>
          </a:xfrm>
        </p:spPr>
        <p:txBody>
          <a:bodyPr/>
          <a:lstStyle/>
          <a:p>
            <a:pPr marL="0">
              <a:spcBef>
                <a:spcPts val="0"/>
              </a:spcBef>
              <a:spcAft>
                <a:spcPts val="0"/>
              </a:spcAft>
              <a:buNone/>
            </a:pPr>
            <a:r>
              <a:rPr lang="en-US" altLang="en-US" sz="3000" b="1" dirty="0"/>
              <a:t>10. Analgesia (continued)</a:t>
            </a:r>
          </a:p>
          <a:p>
            <a:pPr marL="1087438" indent="-398463">
              <a:spcBef>
                <a:spcPts val="0"/>
              </a:spcBef>
              <a:spcAft>
                <a:spcPts val="0"/>
              </a:spcAft>
              <a:buNone/>
            </a:pPr>
            <a:r>
              <a:rPr lang="en-US" sz="2800" b="1" dirty="0"/>
              <a:t>● </a:t>
            </a:r>
            <a:r>
              <a:rPr lang="en-US" altLang="en-US" sz="2600" b="1" dirty="0"/>
              <a:t>Option 3</a:t>
            </a:r>
          </a:p>
          <a:p>
            <a:pPr marL="1377950" defTabSz="1139825">
              <a:spcBef>
                <a:spcPts val="0"/>
              </a:spcBef>
              <a:buNone/>
            </a:pPr>
            <a:r>
              <a:rPr lang="en-US" sz="2600" b="1" dirty="0"/>
              <a:t>⁃ </a:t>
            </a:r>
            <a:r>
              <a:rPr lang="en-US" altLang="en-US" sz="2600" b="1" dirty="0"/>
              <a:t>Moderate to Severe Pain</a:t>
            </a:r>
          </a:p>
          <a:p>
            <a:pPr marL="1263650" indent="0">
              <a:lnSpc>
                <a:spcPct val="90000"/>
              </a:lnSpc>
              <a:buNone/>
            </a:pPr>
            <a:r>
              <a:rPr lang="en-US" altLang="en-US" sz="2400" b="1" dirty="0"/>
              <a:t>Casualty IS in shock or respiratory distress OR</a:t>
            </a:r>
          </a:p>
          <a:p>
            <a:pPr marL="1263650" indent="0">
              <a:lnSpc>
                <a:spcPct val="90000"/>
              </a:lnSpc>
              <a:spcBef>
                <a:spcPts val="0"/>
              </a:spcBef>
              <a:buNone/>
            </a:pPr>
            <a:r>
              <a:rPr lang="en-US" altLang="en-US" sz="2400" b="1" dirty="0"/>
              <a:t>Casualty IS at significant risk of developing either</a:t>
            </a:r>
          </a:p>
          <a:p>
            <a:pPr marL="1263650" indent="0">
              <a:lnSpc>
                <a:spcPct val="90000"/>
              </a:lnSpc>
              <a:spcBef>
                <a:spcPts val="0"/>
              </a:spcBef>
              <a:buNone/>
            </a:pPr>
            <a:r>
              <a:rPr lang="en-US" altLang="en-US" sz="2400" b="1" dirty="0"/>
              <a:t>        condition</a:t>
            </a:r>
          </a:p>
          <a:p>
            <a:pPr marL="1379538" indent="-12700">
              <a:lnSpc>
                <a:spcPct val="90000"/>
              </a:lnSpc>
              <a:buNone/>
            </a:pPr>
            <a:r>
              <a:rPr lang="en-US" sz="2400" b="1" dirty="0"/>
              <a:t>  ◦</a:t>
            </a:r>
            <a:r>
              <a:rPr lang="en-US" altLang="en-US" sz="2400" b="1" dirty="0"/>
              <a:t> Ketamine 50 mg IM or IN</a:t>
            </a:r>
          </a:p>
          <a:p>
            <a:pPr>
              <a:lnSpc>
                <a:spcPct val="90000"/>
              </a:lnSpc>
              <a:buFont typeface="Arial" charset="0"/>
              <a:buNone/>
            </a:pPr>
            <a:r>
              <a:rPr lang="en-US" altLang="en-US" sz="2400" b="1" dirty="0"/>
              <a:t>		                    Or</a:t>
            </a:r>
          </a:p>
          <a:p>
            <a:pPr marL="1379538" indent="-12700">
              <a:lnSpc>
                <a:spcPct val="90000"/>
              </a:lnSpc>
              <a:buFont typeface="Arial" charset="0"/>
              <a:buNone/>
            </a:pPr>
            <a:r>
              <a:rPr lang="en-US" sz="2400" b="1" dirty="0"/>
              <a:t>  ◦</a:t>
            </a:r>
            <a:r>
              <a:rPr lang="en-US" altLang="en-US" sz="2400" b="1" dirty="0"/>
              <a:t> Ketamine 20 mg slow IV or IO</a:t>
            </a:r>
          </a:p>
          <a:p>
            <a:pPr marL="1379538" indent="-12700">
              <a:lnSpc>
                <a:spcPct val="90000"/>
              </a:lnSpc>
              <a:buFont typeface="Arial" charset="0"/>
              <a:buNone/>
            </a:pPr>
            <a:endParaRPr lang="en-US" altLang="en-US" sz="1800" b="1" dirty="0"/>
          </a:p>
          <a:p>
            <a:pPr marL="1779588" indent="-165100">
              <a:lnSpc>
                <a:spcPct val="90000"/>
              </a:lnSpc>
              <a:buFont typeface="Arial" charset="0"/>
              <a:buNone/>
            </a:pPr>
            <a:r>
              <a:rPr lang="en-US" altLang="en-US" sz="2600" b="1" baseline="10000" dirty="0"/>
              <a:t>*</a:t>
            </a:r>
            <a:r>
              <a:rPr lang="en-US" altLang="en-US" sz="2400" b="1" dirty="0"/>
              <a:t> </a:t>
            </a:r>
            <a:r>
              <a:rPr lang="en-US" altLang="en-US" sz="2200" b="1" dirty="0"/>
              <a:t>Repeat doses q30min prn for IM or IN</a:t>
            </a:r>
          </a:p>
          <a:p>
            <a:pPr marL="1779588" indent="-165100">
              <a:lnSpc>
                <a:spcPct val="90000"/>
              </a:lnSpc>
              <a:buFont typeface="Arial" charset="0"/>
              <a:buNone/>
            </a:pPr>
            <a:r>
              <a:rPr lang="en-US" altLang="en-US" sz="2600" b="1" baseline="10000" dirty="0"/>
              <a:t>*</a:t>
            </a:r>
            <a:r>
              <a:rPr lang="en-US" altLang="en-US" sz="2400" b="1" dirty="0"/>
              <a:t> </a:t>
            </a:r>
            <a:r>
              <a:rPr lang="en-US" altLang="en-US" sz="2200" b="1" dirty="0"/>
              <a:t>Repeat doses q20min prn for IV or IO</a:t>
            </a:r>
          </a:p>
          <a:p>
            <a:pPr marL="1779588" indent="-165100">
              <a:lnSpc>
                <a:spcPct val="90000"/>
              </a:lnSpc>
              <a:buFont typeface="Arial" charset="0"/>
              <a:buNone/>
            </a:pPr>
            <a:r>
              <a:rPr lang="en-US" altLang="en-US" sz="2600" b="1" baseline="10000" dirty="0"/>
              <a:t>*</a:t>
            </a:r>
            <a:r>
              <a:rPr lang="en-US" altLang="en-US" sz="2400" b="1" dirty="0"/>
              <a:t> </a:t>
            </a:r>
            <a:r>
              <a:rPr lang="en-US" altLang="en-US" sz="2200" b="1" dirty="0"/>
              <a:t>End points: Control of pain or development of nystagmus (rhythmic back-and-forth movement of the eyes)</a:t>
            </a:r>
          </a:p>
        </p:txBody>
      </p:sp>
      <p:sp>
        <p:nvSpPr>
          <p:cNvPr id="6" name="Rectangle 2">
            <a:extLst>
              <a:ext uri="{FF2B5EF4-FFF2-40B4-BE49-F238E27FC236}">
                <a16:creationId xmlns:a16="http://schemas.microsoft.com/office/drawing/2014/main" id="{675A2983-78C2-4E90-99A9-DBFCFB38A8EC}"/>
              </a:ext>
            </a:extLst>
          </p:cNvPr>
          <p:cNvSpPr>
            <a:spLocks noGrp="1" noChangeArrowheads="1"/>
          </p:cNvSpPr>
          <p:nvPr>
            <p:ph type="title"/>
          </p:nvPr>
        </p:nvSpPr>
        <p:spPr>
          <a:xfrm>
            <a:off x="1295400" y="21566"/>
            <a:ext cx="7620000" cy="1143000"/>
          </a:xfrm>
        </p:spPr>
        <p:txBody>
          <a:bodyPr/>
          <a:lstStyle/>
          <a:p>
            <a:pPr eaLnBrk="1" hangingPunct="1"/>
            <a:r>
              <a:rPr lang="en-US" sz="4400" dirty="0">
                <a:ea typeface="ＭＳ Ｐゴシック"/>
                <a:cs typeface="ＭＳ Ｐゴシック"/>
              </a:rPr>
              <a:t>Tactical Field Care Guidelines</a:t>
            </a:r>
          </a:p>
        </p:txBody>
      </p:sp>
    </p:spTree>
  </p:cSld>
  <p:clrMapOvr>
    <a:masterClrMapping/>
  </p:clrMapOvr>
</p:sld>
</file>

<file path=ppt/theme/theme1.xml><?xml version="1.0" encoding="utf-8"?>
<a:theme xmlns:a="http://schemas.openxmlformats.org/drawingml/2006/main" name="TCC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1545</Words>
  <Application>Microsoft Office PowerPoint</Application>
  <PresentationFormat>On-screen Show (4:3)</PresentationFormat>
  <Paragraphs>218</Paragraphs>
  <Slides>25</Slides>
  <Notes>25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ＭＳ Ｐゴシック</vt:lpstr>
      <vt:lpstr>Arial</vt:lpstr>
      <vt:lpstr>Times New Roman</vt:lpstr>
      <vt:lpstr>Wingdings</vt:lpstr>
      <vt:lpstr>TCCC</vt:lpstr>
      <vt:lpstr>Tactical Combat Casualty Care for Medical Personnel  August 2018  (Based on TCCC-MP Guidelines 180801)</vt:lpstr>
      <vt:lpstr>PowerPoint Presentation</vt:lpstr>
      <vt:lpstr>LEARNING Objectives</vt:lpstr>
      <vt:lpstr>LEARNING Objectives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Tactical Field Care Guidelines</vt:lpstr>
      <vt:lpstr>Triple-Option Analgesia Video </vt:lpstr>
      <vt:lpstr>Pain Control – Fentanyl Lozenges</vt:lpstr>
      <vt:lpstr>Ketamine</vt:lpstr>
      <vt:lpstr>Ketamine - Safety</vt:lpstr>
      <vt:lpstr>Ketamine - Side Effects</vt:lpstr>
      <vt:lpstr>Warning: Morphine and Fentanyl Contraindications</vt:lpstr>
      <vt:lpstr>Warning: Opioids and Benzos</vt:lpstr>
      <vt:lpstr>Questions?</vt:lpstr>
      <vt:lpstr>IV Ketamine Practical</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Tactical Field Care</dc:title>
  <dc:subject>Tactical Field Care</dc:subject>
  <dc:creator/>
  <cp:lastModifiedBy/>
  <cp:revision>418</cp:revision>
  <dcterms:created xsi:type="dcterms:W3CDTF">2010-03-28T18:26:33Z</dcterms:created>
  <dcterms:modified xsi:type="dcterms:W3CDTF">2018-07-24T13:25:51Z</dcterms:modified>
  <cp:category>TCCC</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5939812</vt:lpwstr>
  </property>
  <property fmtid="{D5CDD505-2E9C-101B-9397-08002B2CF9AE}" pid="3" name="NXPowerLiteSettings">
    <vt:lpwstr>F7000400038000</vt:lpwstr>
  </property>
  <property fmtid="{D5CDD505-2E9C-101B-9397-08002B2CF9AE}" pid="4" name="NXPowerLiteVersion">
    <vt:lpwstr>D5.0.8</vt:lpwstr>
  </property>
  <property fmtid="{D5CDD505-2E9C-101B-9397-08002B2CF9AE}" pid="5" name="NXTAG2">
    <vt:lpwstr>00080014600000000000010242200207f6000400038000</vt:lpwstr>
  </property>
</Properties>
</file>