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3" r:id="rId1"/>
  </p:sldMasterIdLst>
  <p:notesMasterIdLst>
    <p:notesMasterId r:id="rId13"/>
  </p:notesMasterIdLst>
  <p:handoutMasterIdLst>
    <p:handoutMasterId r:id="rId14"/>
  </p:handoutMasterIdLst>
  <p:sldIdLst>
    <p:sldId id="1269" r:id="rId2"/>
    <p:sldId id="1273" r:id="rId3"/>
    <p:sldId id="1270" r:id="rId4"/>
    <p:sldId id="1238" r:id="rId5"/>
    <p:sldId id="1239" r:id="rId6"/>
    <p:sldId id="1240" r:id="rId7"/>
    <p:sldId id="1241" r:id="rId8"/>
    <p:sldId id="1242" r:id="rId9"/>
    <p:sldId id="1271" r:id="rId10"/>
    <p:sldId id="1248" r:id="rId11"/>
    <p:sldId id="1272" r:id="rId12"/>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8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8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8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800" kern="1200">
        <a:solidFill>
          <a:schemeClr val="tx1"/>
        </a:solidFill>
        <a:latin typeface="Times New Roman" pitchFamily="18" charset="0"/>
        <a:ea typeface="ＭＳ Ｐゴシック"/>
        <a:cs typeface="ＭＳ Ｐゴシック"/>
      </a:defRPr>
    </a:lvl9pPr>
  </p:defaultTextStyle>
  <p:extLst>
    <p:ext uri="{EFAFB233-063F-42B5-8137-9DF3F51BA10A}">
      <p15:sldGuideLst xmlns:p15="http://schemas.microsoft.com/office/powerpoint/2012/main">
        <p15:guide id="1" orient="horz" pos="2160">
          <p15:clr>
            <a:srgbClr val="A4A3A4"/>
          </p15:clr>
        </p15:guide>
        <p15:guide id="2" orient="horz" pos="288">
          <p15:clr>
            <a:srgbClr val="A4A3A4"/>
          </p15:clr>
        </p15:guide>
        <p15:guide id="3" orient="horz" pos="4128">
          <p15:clr>
            <a:srgbClr val="A4A3A4"/>
          </p15:clr>
        </p15:guide>
        <p15:guide id="4" pos="5424">
          <p15:clr>
            <a:srgbClr val="A4A3A4"/>
          </p15:clr>
        </p15:guide>
        <p15:guide id="5" pos="288">
          <p15:clr>
            <a:srgbClr val="A4A3A4"/>
          </p15:clr>
        </p15:guide>
        <p15:guide id="6"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FF"/>
    <a:srgbClr val="969696"/>
    <a:srgbClr val="339966"/>
    <a:srgbClr val="141400"/>
    <a:srgbClr val="333399"/>
    <a:srgbClr val="FF3300"/>
    <a:srgbClr val="99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730" autoAdjust="0"/>
    <p:restoredTop sz="72318" autoAdjust="0"/>
  </p:normalViewPr>
  <p:slideViewPr>
    <p:cSldViewPr>
      <p:cViewPr varScale="1">
        <p:scale>
          <a:sx n="59" d="100"/>
          <a:sy n="59" d="100"/>
        </p:scale>
        <p:origin x="84" y="462"/>
      </p:cViewPr>
      <p:guideLst>
        <p:guide orient="horz" pos="2160"/>
        <p:guide orient="horz" pos="288"/>
        <p:guide orient="horz" pos="4128"/>
        <p:guide pos="5424"/>
        <p:guide pos="288"/>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0"/>
    </p:cViewPr>
  </p:sorterViewPr>
  <p:notesViewPr>
    <p:cSldViewPr>
      <p:cViewPr varScale="1">
        <p:scale>
          <a:sx n="52" d="100"/>
          <a:sy n="52" d="100"/>
        </p:scale>
        <p:origin x="-92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New Roman" pitchFamily="18" charset="0"/>
                <a:ea typeface="ＭＳ Ｐゴシック"/>
                <a:cs typeface="ＭＳ Ｐゴシック"/>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Times New Roman" pitchFamily="18" charset="0"/>
                <a:ea typeface="ＭＳ Ｐゴシック"/>
                <a:cs typeface="ＭＳ Ｐゴシック"/>
              </a:defRPr>
            </a:lvl1pPr>
          </a:lstStyle>
          <a:p>
            <a:pPr>
              <a:defRPr/>
            </a:pPr>
            <a:fld id="{27F54BF6-82D7-4F75-B57D-85D73D994FDF}" type="datetimeFigureOut">
              <a:rPr lang="en-US"/>
              <a:pPr>
                <a:defRPr/>
              </a:pPr>
              <a:t>7/26/2018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Times New Roman" pitchFamily="18" charset="0"/>
                <a:ea typeface="ＭＳ Ｐゴシック"/>
                <a:cs typeface="ＭＳ Ｐゴシック"/>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Times New Roman" pitchFamily="18" charset="0"/>
                <a:ea typeface="ＭＳ Ｐゴシック"/>
                <a:cs typeface="ＭＳ Ｐゴシック"/>
              </a:defRPr>
            </a:lvl1pPr>
          </a:lstStyle>
          <a:p>
            <a:pPr>
              <a:defRPr/>
            </a:pPr>
            <a:fld id="{346928C8-B6B4-41A7-8152-FA673DE9CFAD}" type="slidenum">
              <a:rPr lang="en-US"/>
              <a:pPr>
                <a:defRPr/>
              </a:pPr>
              <a:t>‹#›</a:t>
            </a:fld>
            <a:endParaRPr lang="en-US" dirty="0"/>
          </a:p>
        </p:txBody>
      </p:sp>
    </p:spTree>
    <p:extLst>
      <p:ext uri="{BB962C8B-B14F-4D97-AF65-F5344CB8AC3E}">
        <p14:creationId xmlns:p14="http://schemas.microsoft.com/office/powerpoint/2010/main" val="25003619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SzTx/>
              <a:buFontTx/>
              <a:buNone/>
              <a:defRPr sz="1200">
                <a:latin typeface="Arial" charset="0"/>
                <a:ea typeface="+mn-ea"/>
                <a:cs typeface="+mn-cs"/>
              </a:defRPr>
            </a:lvl1pPr>
          </a:lstStyle>
          <a:p>
            <a:pPr>
              <a:defRPr/>
            </a:pPr>
            <a:endParaRPr lang="en-US" dirty="0"/>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SzTx/>
              <a:buFontTx/>
              <a:buNone/>
              <a:defRPr sz="1200">
                <a:latin typeface="Arial" charset="0"/>
                <a:ea typeface="+mn-ea"/>
                <a:cs typeface="+mn-cs"/>
              </a:defRPr>
            </a:lvl1pPr>
          </a:lstStyle>
          <a:p>
            <a:pPr>
              <a:defRPr/>
            </a:pPr>
            <a:endParaRPr lang="en-US" dirty="0"/>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spcBef>
                <a:spcPct val="0"/>
              </a:spcBef>
              <a:buSzTx/>
              <a:buFontTx/>
              <a:buNone/>
              <a:defRPr sz="1200">
                <a:latin typeface="Arial" charset="0"/>
                <a:ea typeface="+mn-ea"/>
                <a:cs typeface="+mn-cs"/>
              </a:defRPr>
            </a:lvl1pPr>
          </a:lstStyle>
          <a:p>
            <a:pPr>
              <a:defRPr/>
            </a:pPr>
            <a:endParaRPr lang="en-US" dirty="0"/>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SzTx/>
              <a:buFontTx/>
              <a:buNone/>
              <a:defRPr sz="1200">
                <a:latin typeface="Arial" charset="0"/>
                <a:ea typeface="ＭＳ Ｐゴシック" charset="-128"/>
                <a:cs typeface="+mn-cs"/>
              </a:defRPr>
            </a:lvl1pPr>
          </a:lstStyle>
          <a:p>
            <a:pPr>
              <a:defRPr/>
            </a:pPr>
            <a:fld id="{9BE15AB0-0931-4C77-9141-FAC3118161B0}" type="slidenum">
              <a:rPr lang="en-US"/>
              <a:pPr>
                <a:defRPr/>
              </a:pPr>
              <a:t>‹#›</a:t>
            </a:fld>
            <a:endParaRPr lang="en-US" dirty="0"/>
          </a:p>
        </p:txBody>
      </p:sp>
    </p:spTree>
    <p:extLst>
      <p:ext uri="{BB962C8B-B14F-4D97-AF65-F5344CB8AC3E}">
        <p14:creationId xmlns:p14="http://schemas.microsoft.com/office/powerpoint/2010/main" val="197621202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302568FA-3277-4AE8-A302-6769DE8AA9DE}" type="slidenum">
              <a:rPr lang="en-US" smtClean="0">
                <a:ea typeface="ＭＳ Ｐゴシック"/>
                <a:cs typeface="ＭＳ Ｐゴシック"/>
              </a:rPr>
              <a:pPr/>
              <a:t>1</a:t>
            </a:fld>
            <a:endParaRPr lang="en-US" dirty="0">
              <a:ea typeface="ＭＳ Ｐゴシック"/>
              <a:cs typeface="ＭＳ Ｐゴシック"/>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Next, we will discuss antibiotics and wound care in TCCC</a:t>
            </a:r>
          </a:p>
        </p:txBody>
      </p:sp>
    </p:spTree>
    <p:extLst>
      <p:ext uri="{BB962C8B-B14F-4D97-AF65-F5344CB8AC3E}">
        <p14:creationId xmlns:p14="http://schemas.microsoft.com/office/powerpoint/2010/main" val="659470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p:spPr>
        <p:txBody>
          <a:bodyPr/>
          <a:lstStyle/>
          <a:p>
            <a:fld id="{201E358F-4125-41D2-929C-8C528230C26B}" type="slidenum">
              <a:rPr lang="en-US" smtClean="0">
                <a:ea typeface="ＭＳ Ｐゴシック"/>
                <a:cs typeface="ＭＳ Ｐゴシック"/>
              </a:rPr>
              <a:pPr/>
              <a:t>10</a:t>
            </a:fld>
            <a:endParaRPr lang="en-US" dirty="0">
              <a:ea typeface="ＭＳ Ｐゴシック"/>
              <a:cs typeface="ＭＳ Ｐゴシック"/>
            </a:endParaRPr>
          </a:p>
        </p:txBody>
      </p:sp>
      <p:sp>
        <p:nvSpPr>
          <p:cNvPr id="411650" name="Rectangle 2"/>
          <p:cNvSpPr>
            <a:spLocks noGrp="1" noRot="1" noChangeAspect="1" noChangeArrowheads="1" noTextEdit="1"/>
          </p:cNvSpPr>
          <p:nvPr>
            <p:ph type="sldImg"/>
          </p:nvPr>
        </p:nvSpPr>
        <p:spPr>
          <a:ln/>
        </p:spPr>
      </p:sp>
      <p:sp>
        <p:nvSpPr>
          <p:cNvPr id="411651"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guidelines.</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Expose wounded areas by using trauma shears to cut away the casualty’s clothing. It’s too easy to cut the casualty if you use a knife for this.</a:t>
            </a:r>
          </a:p>
        </p:txBody>
      </p:sp>
    </p:spTree>
    <p:extLst>
      <p:ext uri="{BB962C8B-B14F-4D97-AF65-F5344CB8AC3E}">
        <p14:creationId xmlns:p14="http://schemas.microsoft.com/office/powerpoint/2010/main" val="1642173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disclaimer.</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2</a:t>
            </a:fld>
            <a:endParaRPr lang="en-US" dirty="0"/>
          </a:p>
        </p:txBody>
      </p:sp>
    </p:spTree>
    <p:extLst>
      <p:ext uri="{BB962C8B-B14F-4D97-AF65-F5344CB8AC3E}">
        <p14:creationId xmlns:p14="http://schemas.microsoft.com/office/powerpoint/2010/main" val="3376447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hdr" sz="quarter"/>
          </p:nvPr>
        </p:nvSpPr>
        <p:spPr>
          <a:noFill/>
        </p:spPr>
        <p:txBody>
          <a:bodyPr/>
          <a:lstStyle/>
          <a:p>
            <a:r>
              <a:rPr lang="en-US" dirty="0">
                <a:ea typeface="ＭＳ Ｐゴシック"/>
                <a:cs typeface="ＭＳ Ｐゴシック"/>
              </a:rPr>
              <a:t>Tactical Combat Casualty Care (TCCC)</a:t>
            </a: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p:txBody>
      </p:sp>
    </p:spTree>
    <p:extLst>
      <p:ext uri="{BB962C8B-B14F-4D97-AF65-F5344CB8AC3E}">
        <p14:creationId xmlns:p14="http://schemas.microsoft.com/office/powerpoint/2010/main" val="232624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7"/>
          <p:cNvSpPr>
            <a:spLocks noGrp="1" noChangeArrowheads="1"/>
          </p:cNvSpPr>
          <p:nvPr>
            <p:ph type="sldNum" sz="quarter" idx="5"/>
          </p:nvPr>
        </p:nvSpPr>
        <p:spPr>
          <a:noFill/>
        </p:spPr>
        <p:txBody>
          <a:bodyPr/>
          <a:lstStyle/>
          <a:p>
            <a:fld id="{E2ABBF73-1E42-4248-99D8-8E4789555861}" type="slidenum">
              <a:rPr lang="en-US" smtClean="0">
                <a:ea typeface="ＭＳ Ｐゴシック"/>
                <a:cs typeface="ＭＳ Ｐゴシック"/>
              </a:rPr>
              <a:pPr/>
              <a:t>4</a:t>
            </a:fld>
            <a:endParaRPr lang="en-US" dirty="0">
              <a:ea typeface="ＭＳ Ｐゴシック"/>
              <a:cs typeface="ＭＳ Ｐゴシック"/>
            </a:endParaRPr>
          </a:p>
        </p:txBody>
      </p:sp>
      <p:sp>
        <p:nvSpPr>
          <p:cNvPr id="468994" name="Rectangle 2"/>
          <p:cNvSpPr>
            <a:spLocks noGrp="1" noRot="1" noChangeAspect="1" noChangeArrowheads="1" noTextEdit="1"/>
          </p:cNvSpPr>
          <p:nvPr>
            <p:ph type="sldImg"/>
          </p:nvPr>
        </p:nvSpPr>
        <p:spPr>
          <a:ln/>
        </p:spPr>
      </p:sp>
      <p:sp>
        <p:nvSpPr>
          <p:cNvPr id="468995"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guideline.</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You should irrigate wounds with clean water, if possible, since this also reduces the chance of infection.</a:t>
            </a:r>
          </a:p>
        </p:txBody>
      </p:sp>
    </p:spTree>
    <p:extLst>
      <p:ext uri="{BB962C8B-B14F-4D97-AF65-F5344CB8AC3E}">
        <p14:creationId xmlns:p14="http://schemas.microsoft.com/office/powerpoint/2010/main" val="2911343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a:noFill/>
        </p:spPr>
        <p:txBody>
          <a:bodyPr/>
          <a:lstStyle/>
          <a:p>
            <a:fld id="{B3900EC5-9A8D-4CB1-94E0-3B737879B570}" type="slidenum">
              <a:rPr lang="en-US" smtClean="0">
                <a:ea typeface="ＭＳ Ｐゴシック"/>
                <a:cs typeface="ＭＳ Ｐゴシック"/>
              </a:rPr>
              <a:pPr/>
              <a:t>5</a:t>
            </a:fld>
            <a:endParaRPr lang="en-US" dirty="0">
              <a:ea typeface="ＭＳ Ｐゴシック"/>
              <a:cs typeface="ＭＳ Ｐゴシック"/>
            </a:endParaRPr>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Why bother giving antibiotics in the field?</a:t>
            </a:r>
          </a:p>
          <a:p>
            <a:pPr eaLnBrk="1" hangingPunct="1"/>
            <a:r>
              <a:rPr lang="en-US" dirty="0">
                <a:ea typeface="ＭＳ Ｐゴシック"/>
                <a:cs typeface="ＭＳ Ｐゴシック"/>
              </a:rPr>
              <a:t>Why not just wait until they get to the hospital?</a:t>
            </a:r>
          </a:p>
          <a:p>
            <a:pPr eaLnBrk="1" hangingPunct="1"/>
            <a:r>
              <a:rPr lang="en-US" dirty="0">
                <a:ea typeface="ＭＳ Ｐゴシック"/>
                <a:cs typeface="ＭＳ Ｐゴシック"/>
              </a:rPr>
              <a:t>ANTIBIOTICS MUST BE GIVEN EARLY TO PREVENT WOUND INFECTIONS.</a:t>
            </a:r>
          </a:p>
          <a:p>
            <a:pPr eaLnBrk="1" hangingPunct="1"/>
            <a:r>
              <a:rPr lang="en-US" dirty="0">
                <a:ea typeface="ＭＳ Ｐゴシック"/>
                <a:cs typeface="ＭＳ Ｐゴシック"/>
              </a:rPr>
              <a:t>WOUND INFECTIONS CAN KILL THE CASUALTY OR DELAY HIS RECOVERY.</a:t>
            </a:r>
          </a:p>
          <a:p>
            <a:pPr eaLnBrk="1" hangingPunct="1"/>
            <a:r>
              <a:rPr lang="en-US" dirty="0">
                <a:ea typeface="ＭＳ Ｐゴシック"/>
                <a:cs typeface="ＭＳ Ｐゴシック"/>
              </a:rPr>
              <a:t>Let’s look at three examples. This is the first.</a:t>
            </a:r>
          </a:p>
        </p:txBody>
      </p:sp>
    </p:spTree>
    <p:extLst>
      <p:ext uri="{BB962C8B-B14F-4D97-AF65-F5344CB8AC3E}">
        <p14:creationId xmlns:p14="http://schemas.microsoft.com/office/powerpoint/2010/main" val="1591871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7"/>
          <p:cNvSpPr>
            <a:spLocks noGrp="1" noChangeArrowheads="1"/>
          </p:cNvSpPr>
          <p:nvPr>
            <p:ph type="sldNum" sz="quarter" idx="5"/>
          </p:nvPr>
        </p:nvSpPr>
        <p:spPr>
          <a:noFill/>
        </p:spPr>
        <p:txBody>
          <a:bodyPr/>
          <a:lstStyle/>
          <a:p>
            <a:fld id="{844F1FB4-179D-4789-BB8D-1F515BAA99E2}" type="slidenum">
              <a:rPr lang="en-US" smtClean="0">
                <a:ea typeface="ＭＳ Ｐゴシック"/>
                <a:cs typeface="ＭＳ Ｐゴシック"/>
              </a:rPr>
              <a:pPr/>
              <a:t>6</a:t>
            </a:fld>
            <a:endParaRPr lang="en-US" dirty="0">
              <a:ea typeface="ＭＳ Ｐゴシック"/>
              <a:cs typeface="ＭＳ Ｐゴシック"/>
            </a:endParaRPr>
          </a:p>
        </p:txBody>
      </p:sp>
      <p:sp>
        <p:nvSpPr>
          <p:cNvPr id="473090" name="Rectangle 2"/>
          <p:cNvSpPr>
            <a:spLocks noGrp="1" noRot="1" noChangeAspect="1" noChangeArrowheads="1" noTextEdit="1"/>
          </p:cNvSpPr>
          <p:nvPr>
            <p:ph type="sldImg"/>
          </p:nvPr>
        </p:nvSpPr>
        <p:spPr>
          <a:ln/>
        </p:spPr>
      </p:sp>
      <p:sp>
        <p:nvSpPr>
          <p:cNvPr id="473091"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This is a huge improvement over the wound infection rate seen in Mogadishu.</a:t>
            </a:r>
          </a:p>
        </p:txBody>
      </p:sp>
    </p:spTree>
    <p:extLst>
      <p:ext uri="{BB962C8B-B14F-4D97-AF65-F5344CB8AC3E}">
        <p14:creationId xmlns:p14="http://schemas.microsoft.com/office/powerpoint/2010/main" val="3670037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7"/>
          <p:cNvSpPr>
            <a:spLocks noGrp="1" noChangeArrowheads="1"/>
          </p:cNvSpPr>
          <p:nvPr>
            <p:ph type="sldNum" sz="quarter" idx="5"/>
          </p:nvPr>
        </p:nvSpPr>
        <p:spPr>
          <a:noFill/>
        </p:spPr>
        <p:txBody>
          <a:bodyPr/>
          <a:lstStyle/>
          <a:p>
            <a:fld id="{FF55E617-80C7-4E47-BD00-6EBD829CE90A}" type="slidenum">
              <a:rPr lang="en-US" smtClean="0">
                <a:ea typeface="ＭＳ Ｐゴシック"/>
                <a:cs typeface="ＭＳ Ｐゴシック"/>
              </a:rPr>
              <a:pPr/>
              <a:t>7</a:t>
            </a:fld>
            <a:endParaRPr lang="en-US" dirty="0">
              <a:ea typeface="ＭＳ Ｐゴシック"/>
              <a:cs typeface="ＭＳ Ｐゴシック"/>
            </a:endParaRPr>
          </a:p>
        </p:txBody>
      </p:sp>
      <p:sp>
        <p:nvSpPr>
          <p:cNvPr id="475138" name="Rectangle 2"/>
          <p:cNvSpPr>
            <a:spLocks noGrp="1" noRot="1" noChangeAspect="1" noChangeArrowheads="1" noTextEdit="1"/>
          </p:cNvSpPr>
          <p:nvPr>
            <p:ph type="sldImg"/>
          </p:nvPr>
        </p:nvSpPr>
        <p:spPr>
          <a:ln/>
        </p:spPr>
      </p:sp>
      <p:sp>
        <p:nvSpPr>
          <p:cNvPr id="475139" name="Rectangle 3"/>
          <p:cNvSpPr>
            <a:spLocks noGrp="1" noChangeArrowheads="1"/>
          </p:cNvSpPr>
          <p:nvPr>
            <p:ph type="body" idx="1"/>
          </p:nvPr>
        </p:nvSpPr>
        <p:spPr>
          <a:noFill/>
          <a:ln/>
        </p:spPr>
        <p:txBody>
          <a:bodyPr/>
          <a:lstStyle/>
          <a:p>
            <a:pPr eaLnBrk="1" hangingPunct="1"/>
            <a:r>
              <a:rPr lang="en-US" u="sng" dirty="0">
                <a:ea typeface="ＭＳ Ｐゴシック"/>
                <a:cs typeface="ＭＳ Ｐゴシック"/>
              </a:rPr>
              <a:t>USE battlefield antibiotics</a:t>
            </a:r>
            <a:r>
              <a:rPr lang="en-US" dirty="0">
                <a:ea typeface="ＭＳ Ｐゴシック"/>
                <a:cs typeface="ＭＳ Ｐゴシック"/>
              </a:rPr>
              <a:t>!</a:t>
            </a:r>
          </a:p>
        </p:txBody>
      </p:sp>
    </p:spTree>
    <p:extLst>
      <p:ext uri="{BB962C8B-B14F-4D97-AF65-F5344CB8AC3E}">
        <p14:creationId xmlns:p14="http://schemas.microsoft.com/office/powerpoint/2010/main" val="740733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7"/>
          <p:cNvSpPr>
            <a:spLocks noGrp="1" noChangeArrowheads="1"/>
          </p:cNvSpPr>
          <p:nvPr>
            <p:ph type="sldNum" sz="quarter" idx="5"/>
          </p:nvPr>
        </p:nvSpPr>
        <p:spPr>
          <a:noFill/>
        </p:spPr>
        <p:txBody>
          <a:bodyPr/>
          <a:lstStyle/>
          <a:p>
            <a:fld id="{06453024-A1BC-408A-86FA-08142E5E9BD6}" type="slidenum">
              <a:rPr lang="en-US" smtClean="0">
                <a:ea typeface="ＭＳ Ｐゴシック"/>
                <a:cs typeface="ＭＳ Ｐゴシック"/>
              </a:rPr>
              <a:pPr/>
              <a:t>8</a:t>
            </a:fld>
            <a:endParaRPr lang="en-US" dirty="0">
              <a:ea typeface="ＭＳ Ｐゴシック"/>
              <a:cs typeface="ＭＳ Ｐゴシック"/>
            </a:endParaRPr>
          </a:p>
        </p:txBody>
      </p:sp>
      <p:sp>
        <p:nvSpPr>
          <p:cNvPr id="477186" name="Rectangle 2"/>
          <p:cNvSpPr>
            <a:spLocks noGrp="1" noRot="1" noChangeAspect="1" noChangeArrowheads="1" noTextEdit="1"/>
          </p:cNvSpPr>
          <p:nvPr>
            <p:ph type="sldImg"/>
          </p:nvPr>
        </p:nvSpPr>
        <p:spPr>
          <a:ln/>
        </p:spPr>
      </p:sp>
      <p:sp>
        <p:nvSpPr>
          <p:cNvPr id="477187" name="Rectangle 3"/>
          <p:cNvSpPr>
            <a:spLocks noGrp="1" noChangeArrowheads="1"/>
          </p:cNvSpPr>
          <p:nvPr>
            <p:ph type="body" idx="1"/>
          </p:nvPr>
        </p:nvSpPr>
        <p:spPr>
          <a:xfrm>
            <a:off x="914400" y="4343400"/>
            <a:ext cx="5029200" cy="4114800"/>
          </a:xfrm>
          <a:noFill/>
          <a:ln/>
        </p:spPr>
        <p:txBody>
          <a:bodyPr/>
          <a:lstStyle/>
          <a:p>
            <a:pPr eaLnBrk="1" hangingPunct="1"/>
            <a:r>
              <a:rPr lang="en-US" dirty="0">
                <a:ea typeface="ＭＳ Ｐゴシック"/>
                <a:cs typeface="ＭＳ Ｐゴシック"/>
              </a:rPr>
              <a:t>Even wounds much less severe than this warrant antibiotic coverage.</a:t>
            </a:r>
          </a:p>
        </p:txBody>
      </p:sp>
    </p:spTree>
    <p:extLst>
      <p:ext uri="{BB962C8B-B14F-4D97-AF65-F5344CB8AC3E}">
        <p14:creationId xmlns:p14="http://schemas.microsoft.com/office/powerpoint/2010/main" val="4098792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Rectangle 7"/>
          <p:cNvSpPr>
            <a:spLocks noGrp="1" noChangeArrowheads="1"/>
          </p:cNvSpPr>
          <p:nvPr>
            <p:ph type="sldNum" sz="quarter" idx="5"/>
          </p:nvPr>
        </p:nvSpPr>
        <p:spPr>
          <a:noFill/>
        </p:spPr>
        <p:txBody>
          <a:bodyPr/>
          <a:lstStyle/>
          <a:p>
            <a:fld id="{219AA500-86AC-4905-89ED-AE5C6D375237}" type="slidenum">
              <a:rPr lang="en-US" smtClean="0">
                <a:ea typeface="ＭＳ Ｐゴシック"/>
                <a:cs typeface="ＭＳ Ｐゴシック"/>
              </a:rPr>
              <a:pPr/>
              <a:t>9</a:t>
            </a:fld>
            <a:endParaRPr lang="en-US" dirty="0">
              <a:ea typeface="ＭＳ Ｐゴシック"/>
              <a:cs typeface="ＭＳ Ｐゴシック"/>
            </a:endParaRPr>
          </a:p>
        </p:txBody>
      </p:sp>
      <p:sp>
        <p:nvSpPr>
          <p:cNvPr id="483330" name="Rectangle 2"/>
          <p:cNvSpPr>
            <a:spLocks noGrp="1" noRot="1" noChangeAspect="1" noChangeArrowheads="1" noTextEdit="1"/>
          </p:cNvSpPr>
          <p:nvPr>
            <p:ph type="sldImg"/>
          </p:nvPr>
        </p:nvSpPr>
        <p:spPr>
          <a:ln/>
        </p:spPr>
      </p:sp>
      <p:sp>
        <p:nvSpPr>
          <p:cNvPr id="483331" name="Rectangle 3"/>
          <p:cNvSpPr>
            <a:spLocks noGrp="1" noChangeArrowheads="1"/>
          </p:cNvSpPr>
          <p:nvPr>
            <p:ph type="body" idx="1"/>
          </p:nvPr>
        </p:nvSpPr>
        <p:spPr>
          <a:noFill/>
          <a:ln/>
        </p:spPr>
        <p:txBody>
          <a:bodyPr/>
          <a:lstStyle/>
          <a:p>
            <a:pPr eaLnBrk="1" hangingPunct="1"/>
            <a:r>
              <a:rPr lang="en-US" dirty="0">
                <a:latin typeface="Times New Roman" panose="02020603050405020304" pitchFamily="18" charset="0"/>
                <a:ea typeface="ＭＳ Ｐゴシック"/>
                <a:cs typeface="Times New Roman" panose="02020603050405020304" pitchFamily="18" charset="0"/>
              </a:rPr>
              <a:t>Click on the photo to play the video.</a:t>
            </a:r>
          </a:p>
        </p:txBody>
      </p:sp>
    </p:spTree>
    <p:extLst>
      <p:ext uri="{BB962C8B-B14F-4D97-AF65-F5344CB8AC3E}">
        <p14:creationId xmlns:p14="http://schemas.microsoft.com/office/powerpoint/2010/main" val="362711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Title 6"/>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274638"/>
            <a:ext cx="6781800" cy="1143000"/>
          </a:xfr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a:xfrm>
            <a:off x="6553200" y="6356350"/>
            <a:ext cx="2133600" cy="365125"/>
          </a:xfrm>
          <a:prstGeom prst="rect">
            <a:avLst/>
          </a:prstGeom>
        </p:spPr>
        <p:txBody>
          <a:bodyPr/>
          <a:lstStyle>
            <a:lvl1pPr>
              <a:defRPr/>
            </a:lvl1pPr>
          </a:lstStyle>
          <a:p>
            <a:pPr>
              <a:defRPr/>
            </a:pPr>
            <a:fld id="{DBC2A6FF-0F61-4395-A0AB-480E82AF178B}"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82296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altLang="en-US" dirty="0"/>
          </a:p>
        </p:txBody>
      </p:sp>
    </p:spTree>
    <p:extLst>
      <p:ext uri="{BB962C8B-B14F-4D97-AF65-F5344CB8AC3E}">
        <p14:creationId xmlns:p14="http://schemas.microsoft.com/office/powerpoint/2010/main" val="1373573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7"/>
          <p:cNvSpPr>
            <a:spLocks noGrp="1"/>
          </p:cNvSpPr>
          <p:nvPr>
            <p:ph type="sldNum" sz="quarter" idx="10"/>
          </p:nvPr>
        </p:nvSpPr>
        <p:spPr>
          <a:xfrm>
            <a:off x="6553200" y="6356350"/>
            <a:ext cx="2133600" cy="365125"/>
          </a:xfrm>
          <a:prstGeom prst="rect">
            <a:avLst/>
          </a:prstGeom>
        </p:spPr>
        <p:txBody>
          <a:bodyPr/>
          <a:lstStyle>
            <a:lvl1pPr>
              <a:defRPr/>
            </a:lvl1pPr>
          </a:lstStyle>
          <a:p>
            <a:pPr>
              <a:defRPr/>
            </a:pPr>
            <a:fld id="{2D400693-B0F1-468D-88CC-F7F168064AA8}"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a:xfrm>
            <a:off x="6553200" y="6356350"/>
            <a:ext cx="2133600" cy="365125"/>
          </a:xfrm>
          <a:prstGeom prst="rect">
            <a:avLst/>
          </a:prstGeom>
        </p:spPr>
        <p:txBody>
          <a:bodyPr/>
          <a:lstStyle>
            <a:lvl1pPr>
              <a:defRPr/>
            </a:lvl1pPr>
          </a:lstStyle>
          <a:p>
            <a:pPr>
              <a:defRPr/>
            </a:pPr>
            <a:fld id="{EA4B52FF-D870-497D-BC64-992EC617156E}"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905000" y="274638"/>
            <a:ext cx="6781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9" name="Picture 11" descr="TCCC Logo 091104 (C)"/>
          <p:cNvPicPr>
            <a:picLocks noChangeAspect="1" noChangeArrowheads="1"/>
          </p:cNvPicPr>
          <p:nvPr userDrawn="1"/>
        </p:nvPicPr>
        <p:blipFill>
          <a:blip r:embed="rId15" cstate="print"/>
          <a:srcRect/>
          <a:stretch>
            <a:fillRect/>
          </a:stretch>
        </p:blipFill>
        <p:spPr bwMode="auto">
          <a:xfrm>
            <a:off x="76200" y="52388"/>
            <a:ext cx="1295400" cy="1319212"/>
          </a:xfrm>
          <a:prstGeom prst="rect">
            <a:avLst/>
          </a:prstGeom>
          <a:noFill/>
          <a:ln w="9525">
            <a:noFill/>
            <a:miter lim="800000"/>
            <a:headEnd/>
            <a:tailEnd/>
          </a:ln>
        </p:spPr>
      </p:pic>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78" r:id="rId6"/>
    <p:sldLayoutId id="2147483677" r:id="rId7"/>
    <p:sldLayoutId id="2147483684" r:id="rId8"/>
    <p:sldLayoutId id="2147483685" r:id="rId9"/>
    <p:sldLayoutId id="2147483686" r:id="rId10"/>
    <p:sldLayoutId id="2147483687" r:id="rId11"/>
    <p:sldLayoutId id="2147483676" r:id="rId12"/>
    <p:sldLayoutId id="2147483691" r:id="rId13"/>
  </p:sldLayoutIdLst>
  <p:hf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Times New Roman" pitchFamily="18" charset="0"/>
          <a:ea typeface="+mn-ea"/>
          <a:cs typeface="Times New Roman" pitchFamily="18"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p:nvPr>
        </p:nvSpPr>
        <p:spPr>
          <a:xfrm>
            <a:off x="457200" y="5715000"/>
            <a:ext cx="8229600" cy="1143000"/>
          </a:xfrm>
        </p:spPr>
        <p:txBody>
          <a:bodyPr rtlCol="0">
            <a:normAutofit fontScale="47500" lnSpcReduction="20000"/>
          </a:bodyPr>
          <a:lstStyle/>
          <a:p>
            <a:pPr algn="ctr" eaLnBrk="1" fontAlgn="auto" hangingPunct="1">
              <a:spcAft>
                <a:spcPts val="0"/>
              </a:spcAft>
              <a:buFont typeface="Arial" pitchFamily="34" charset="0"/>
              <a:buNone/>
              <a:defRPr/>
            </a:pPr>
            <a:r>
              <a:rPr lang="en-US" sz="4800" b="1" dirty="0">
                <a:ea typeface="ＭＳ Ｐゴシック"/>
                <a:cs typeface="ＭＳ Ｐゴシック"/>
              </a:rPr>
              <a:t> </a:t>
            </a:r>
            <a:r>
              <a:rPr lang="en-US" sz="7600" b="1" dirty="0">
                <a:solidFill>
                  <a:schemeClr val="tx1"/>
                </a:solidFill>
                <a:ea typeface="ＭＳ Ｐゴシック"/>
                <a:cs typeface="ＭＳ Ｐゴシック"/>
              </a:rPr>
              <a:t>Tactical Field Care </a:t>
            </a:r>
            <a:r>
              <a:rPr lang="en-US" sz="7600" b="1" dirty="0">
                <a:ea typeface="ＭＳ Ｐゴシック"/>
                <a:cs typeface="ＭＳ Ｐゴシック"/>
              </a:rPr>
              <a:t>3a</a:t>
            </a:r>
            <a:endParaRPr lang="en-US" sz="7600" b="1" dirty="0">
              <a:solidFill>
                <a:schemeClr val="tx1"/>
              </a:solidFill>
              <a:ea typeface="ＭＳ Ｐゴシック"/>
              <a:cs typeface="ＭＳ Ｐゴシック"/>
            </a:endParaRPr>
          </a:p>
          <a:p>
            <a:pPr algn="ctr" eaLnBrk="1" fontAlgn="auto" hangingPunct="1">
              <a:spcAft>
                <a:spcPts val="0"/>
              </a:spcAft>
              <a:buFont typeface="Arial" pitchFamily="34" charset="0"/>
              <a:buNone/>
              <a:defRPr/>
            </a:pPr>
            <a:r>
              <a:rPr lang="en-US" sz="6700" b="1" dirty="0">
                <a:ea typeface="ＭＳ Ｐゴシック"/>
                <a:cs typeface="ＭＳ Ｐゴシック"/>
              </a:rPr>
              <a:t>Antibiotics and Wound Care</a:t>
            </a:r>
            <a:endParaRPr lang="en-US" sz="6700" b="1" dirty="0">
              <a:solidFill>
                <a:schemeClr val="tx1"/>
              </a:solidFill>
              <a:ea typeface="ＭＳ Ｐゴシック"/>
              <a:cs typeface="ＭＳ Ｐゴシック"/>
            </a:endParaRPr>
          </a:p>
          <a:p>
            <a:pPr algn="ctr" eaLnBrk="1" fontAlgn="auto" hangingPunct="1">
              <a:spcAft>
                <a:spcPts val="0"/>
              </a:spcAft>
              <a:buFont typeface="Arial" pitchFamily="34" charset="0"/>
              <a:buNone/>
              <a:defRPr/>
            </a:pPr>
            <a:endParaRPr lang="en-US" sz="4800" b="1" dirty="0">
              <a:solidFill>
                <a:schemeClr val="tx1"/>
              </a:solidFill>
              <a:ea typeface="ＭＳ Ｐゴシック"/>
              <a:cs typeface="ＭＳ Ｐゴシック"/>
            </a:endParaRPr>
          </a:p>
          <a:p>
            <a:pPr algn="ctr" eaLnBrk="1" fontAlgn="auto" hangingPunct="1">
              <a:spcAft>
                <a:spcPts val="0"/>
              </a:spcAft>
              <a:buFont typeface="Arial" pitchFamily="34" charset="0"/>
              <a:buNone/>
              <a:defRPr/>
            </a:pPr>
            <a:endParaRPr lang="en-US" sz="4800" b="1" dirty="0">
              <a:solidFill>
                <a:schemeClr val="tx1"/>
              </a:solidFill>
              <a:ea typeface="ＭＳ Ｐゴシック"/>
              <a:cs typeface="ＭＳ Ｐゴシック"/>
            </a:endParaRPr>
          </a:p>
        </p:txBody>
      </p:sp>
      <p:sp>
        <p:nvSpPr>
          <p:cNvPr id="19458" name="Rectangle 2"/>
          <p:cNvSpPr>
            <a:spLocks noGrp="1" noChangeArrowheads="1"/>
          </p:cNvSpPr>
          <p:nvPr>
            <p:ph type="title" idx="4294967295"/>
          </p:nvPr>
        </p:nvSpPr>
        <p:spPr>
          <a:xfrm>
            <a:off x="-1" y="304800"/>
            <a:ext cx="9144000" cy="1905000"/>
          </a:xfrm>
        </p:spPr>
        <p:txBody>
          <a:bodyPr/>
          <a:lstStyle/>
          <a:p>
            <a:pPr eaLnBrk="1" hangingPunct="1"/>
            <a:r>
              <a:rPr lang="en-US" sz="3200" dirty="0">
                <a:ea typeface="ＭＳ Ｐゴシック"/>
                <a:cs typeface="ＭＳ Ｐゴシック"/>
              </a:rPr>
              <a:t>Tactical Combat Casualty Care for Medical Personnel</a:t>
            </a:r>
            <a:br>
              <a:rPr lang="en-US" sz="3200" dirty="0">
                <a:ea typeface="ＭＳ Ｐゴシック"/>
                <a:cs typeface="ＭＳ Ｐゴシック"/>
              </a:rPr>
            </a:br>
            <a:br>
              <a:rPr lang="en-US" sz="1200" dirty="0">
                <a:ea typeface="ＭＳ Ｐゴシック"/>
                <a:cs typeface="ＭＳ Ｐゴシック"/>
              </a:rPr>
            </a:br>
            <a:r>
              <a:rPr lang="en-US" sz="3200" dirty="0">
                <a:ea typeface="ＭＳ Ｐゴシック"/>
                <a:cs typeface="ＭＳ Ｐゴシック"/>
              </a:rPr>
              <a:t>August 2018</a:t>
            </a:r>
            <a:br>
              <a:rPr lang="en-US" sz="3200" dirty="0">
                <a:ea typeface="ＭＳ Ｐゴシック"/>
                <a:cs typeface="ＭＳ Ｐゴシック"/>
              </a:rPr>
            </a:br>
            <a:br>
              <a:rPr lang="en-US" sz="1200" dirty="0">
                <a:ea typeface="ＭＳ Ｐゴシック"/>
                <a:cs typeface="ＭＳ Ｐゴシック"/>
              </a:rPr>
            </a:br>
            <a:r>
              <a:rPr lang="en-US" sz="2400" dirty="0">
                <a:ea typeface="ＭＳ Ｐゴシック"/>
                <a:cs typeface="ＭＳ Ｐゴシック"/>
              </a:rPr>
              <a:t>(Based on TCCC-MP Guidelines </a:t>
            </a:r>
            <a:r>
              <a:rPr lang="en-US" sz="2400" dirty="0"/>
              <a:t>180801</a:t>
            </a:r>
            <a:r>
              <a:rPr lang="en-US" sz="2400" dirty="0">
                <a:ea typeface="ＭＳ Ｐゴシック"/>
                <a:cs typeface="ＭＳ Ｐゴシック"/>
              </a:rPr>
              <a:t>)</a:t>
            </a:r>
            <a:endParaRPr lang="en-US" dirty="0">
              <a:ea typeface="ＭＳ Ｐゴシック"/>
              <a:cs typeface="ＭＳ Ｐゴシック"/>
            </a:endParaRPr>
          </a:p>
        </p:txBody>
      </p:sp>
      <p:pic>
        <p:nvPicPr>
          <p:cNvPr id="19459" name="Picture 7" descr="TCCC Logo 091104 (C)"/>
          <p:cNvPicPr>
            <a:picLocks noChangeAspect="1" noChangeArrowheads="1"/>
          </p:cNvPicPr>
          <p:nvPr/>
        </p:nvPicPr>
        <p:blipFill>
          <a:blip r:embed="rId3" cstate="print"/>
          <a:srcRect/>
          <a:stretch>
            <a:fillRect/>
          </a:stretch>
        </p:blipFill>
        <p:spPr bwMode="auto">
          <a:xfrm>
            <a:off x="3011713" y="2514600"/>
            <a:ext cx="3120571" cy="3048000"/>
          </a:xfrm>
          <a:prstGeom prst="rect">
            <a:avLst/>
          </a:prstGeom>
          <a:noFill/>
          <a:ln w="9525">
            <a:noFill/>
            <a:miter lim="800000"/>
            <a:headEnd/>
            <a:tailEnd/>
          </a:ln>
        </p:spPr>
      </p:pic>
    </p:spTree>
    <p:extLst>
      <p:ext uri="{BB962C8B-B14F-4D97-AF65-F5344CB8AC3E}">
        <p14:creationId xmlns:p14="http://schemas.microsoft.com/office/powerpoint/2010/main" val="3976309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7" name="Rectangle 2"/>
          <p:cNvSpPr>
            <a:spLocks noGrp="1" noChangeArrowheads="1"/>
          </p:cNvSpPr>
          <p:nvPr>
            <p:ph type="title"/>
          </p:nvPr>
        </p:nvSpPr>
        <p:spPr>
          <a:xfrm>
            <a:off x="1219200" y="152400"/>
            <a:ext cx="7616825" cy="1066800"/>
          </a:xfrm>
        </p:spPr>
        <p:txBody>
          <a:bodyPr/>
          <a:lstStyle/>
          <a:p>
            <a:pPr eaLnBrk="1" hangingPunct="1"/>
            <a:r>
              <a:rPr lang="en-US" dirty="0">
                <a:ea typeface="ＭＳ Ｐゴシック"/>
                <a:cs typeface="ＭＳ Ｐゴシック"/>
              </a:rPr>
              <a:t>Tactical Field Care Guidelines</a:t>
            </a:r>
          </a:p>
        </p:txBody>
      </p:sp>
      <p:sp>
        <p:nvSpPr>
          <p:cNvPr id="410625" name="Rectangle 3"/>
          <p:cNvSpPr>
            <a:spLocks noGrp="1" noChangeArrowheads="1"/>
          </p:cNvSpPr>
          <p:nvPr>
            <p:ph idx="1"/>
          </p:nvPr>
        </p:nvSpPr>
        <p:spPr>
          <a:xfrm>
            <a:off x="838200" y="1741487"/>
            <a:ext cx="6629400" cy="1535113"/>
          </a:xfrm>
        </p:spPr>
        <p:txBody>
          <a:bodyPr/>
          <a:lstStyle/>
          <a:p>
            <a:pPr eaLnBrk="1" hangingPunct="1">
              <a:buFont typeface="Wingdings" pitchFamily="2" charset="2"/>
              <a:buNone/>
            </a:pPr>
            <a:r>
              <a:rPr lang="en-US" b="1" dirty="0">
                <a:ea typeface="ＭＳ Ｐゴシック"/>
                <a:cs typeface="ＭＳ Ｐゴシック"/>
              </a:rPr>
              <a:t>12. Inspect and dress known wounds.</a:t>
            </a:r>
          </a:p>
          <a:p>
            <a:pPr eaLnBrk="1" hangingPunct="1">
              <a:buFont typeface="Wingdings" pitchFamily="2" charset="2"/>
              <a:buNone/>
            </a:pPr>
            <a:r>
              <a:rPr lang="en-US" b="1" dirty="0">
                <a:ea typeface="ＭＳ Ｐゴシック"/>
                <a:cs typeface="ＭＳ Ｐゴシック"/>
              </a:rPr>
              <a:t>13. Check for additional wounds.</a:t>
            </a:r>
            <a:endParaRPr lang="en-US" sz="3600" b="1" dirty="0">
              <a:ea typeface="ＭＳ Ｐゴシック"/>
              <a:cs typeface="ＭＳ Ｐゴシック"/>
            </a:endParaRPr>
          </a:p>
        </p:txBody>
      </p:sp>
      <p:pic>
        <p:nvPicPr>
          <p:cNvPr id="410626" name="Picture 4" descr="100-0008_IMG"/>
          <p:cNvPicPr>
            <a:picLocks noChangeAspect="1" noChangeArrowheads="1"/>
          </p:cNvPicPr>
          <p:nvPr/>
        </p:nvPicPr>
        <p:blipFill>
          <a:blip r:embed="rId3" cstate="print"/>
          <a:srcRect/>
          <a:stretch>
            <a:fillRect/>
          </a:stretch>
        </p:blipFill>
        <p:spPr bwMode="auto">
          <a:xfrm>
            <a:off x="2124075" y="3135313"/>
            <a:ext cx="4657725" cy="3494087"/>
          </a:xfrm>
          <a:prstGeom prst="rect">
            <a:avLst/>
          </a:prstGeom>
          <a:noFill/>
          <a:ln w="25400">
            <a:solidFill>
              <a:schemeClr val="tx1"/>
            </a:solidFill>
            <a:miter lim="800000"/>
            <a:headEnd/>
            <a:tailEnd/>
          </a:ln>
        </p:spPr>
      </p:pic>
    </p:spTree>
    <p:extLst>
      <p:ext uri="{BB962C8B-B14F-4D97-AF65-F5344CB8AC3E}">
        <p14:creationId xmlns:p14="http://schemas.microsoft.com/office/powerpoint/2010/main" val="3195873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descr="DoD  Tank.jpg"/>
          <p:cNvPicPr>
            <a:picLocks noGrp="1" noChangeAspect="1"/>
          </p:cNvPicPr>
          <p:nvPr>
            <p:ph idx="1"/>
          </p:nvPr>
        </p:nvPicPr>
        <p:blipFill>
          <a:blip r:embed="rId2" cstate="print"/>
          <a:srcRect r="9390"/>
          <a:stretch>
            <a:fillRect/>
          </a:stretch>
        </p:blipFill>
        <p:spPr>
          <a:xfrm>
            <a:off x="-75547" y="0"/>
            <a:ext cx="9312608" cy="6858000"/>
          </a:xfrm>
        </p:spPr>
      </p:pic>
      <p:sp>
        <p:nvSpPr>
          <p:cNvPr id="6" name="TextBox 5"/>
          <p:cNvSpPr txBox="1"/>
          <p:nvPr/>
        </p:nvSpPr>
        <p:spPr>
          <a:xfrm>
            <a:off x="2590800" y="76200"/>
            <a:ext cx="3818674" cy="1015663"/>
          </a:xfrm>
          <a:prstGeom prst="rect">
            <a:avLst/>
          </a:prstGeom>
          <a:noFill/>
        </p:spPr>
        <p:txBody>
          <a:bodyPr wrap="none" rtlCol="0">
            <a:spAutoFit/>
          </a:bodyPr>
          <a:lstStyle/>
          <a:p>
            <a:r>
              <a:rPr lang="en-US" sz="6000" b="1" dirty="0"/>
              <a:t>Questions?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50317 MR JB2 DUSTOFF UH 60 and C130.JPG"/>
          <p:cNvPicPr>
            <a:picLocks noChangeAspect="1"/>
          </p:cNvPicPr>
          <p:nvPr/>
        </p:nvPicPr>
        <p:blipFill>
          <a:blip r:embed="rId3" cstate="print"/>
          <a:srcRect r="9813"/>
          <a:stretch>
            <a:fillRect/>
          </a:stretch>
        </p:blipFill>
        <p:spPr>
          <a:xfrm>
            <a:off x="-1" y="-113270"/>
            <a:ext cx="9144001" cy="6971270"/>
          </a:xfrm>
          <a:prstGeom prst="rect">
            <a:avLst/>
          </a:prstGeom>
        </p:spPr>
      </p:pic>
      <p:sp>
        <p:nvSpPr>
          <p:cNvPr id="5" name="Content Placeholder 2"/>
          <p:cNvSpPr>
            <a:spLocks noGrp="1"/>
          </p:cNvSpPr>
          <p:nvPr>
            <p:ph idx="1"/>
          </p:nvPr>
        </p:nvSpPr>
        <p:spPr>
          <a:xfrm>
            <a:off x="457199" y="2438400"/>
            <a:ext cx="8229600" cy="3306763"/>
          </a:xfrm>
        </p:spPr>
        <p:txBody>
          <a:bodyPr/>
          <a:lstStyle/>
          <a:p>
            <a:pPr marL="0" indent="0">
              <a:buNone/>
            </a:pPr>
            <a:r>
              <a:rPr lang="en-US" sz="2600" b="1" i="1" dirty="0">
                <a:solidFill>
                  <a:schemeClr val="bg1"/>
                </a:solidFill>
              </a:rPr>
              <a:t>“The opinions or assertions contained herein are the private views of the authors and are not to be construed as official or as reflecting the views of the Departments of the Army, Air Force, Navy or the Department of Defense.”</a:t>
            </a:r>
          </a:p>
          <a:p>
            <a:pPr marL="0" indent="0">
              <a:buNone/>
            </a:pPr>
            <a:endParaRPr lang="en-US" sz="2600" b="1" i="1" dirty="0">
              <a:solidFill>
                <a:schemeClr val="bg1"/>
              </a:solidFill>
            </a:endParaRPr>
          </a:p>
          <a:p>
            <a:pPr marL="0" indent="0">
              <a:buFontTx/>
              <a:buChar char="-"/>
            </a:pPr>
            <a:r>
              <a:rPr lang="en-US" sz="2600" i="1" dirty="0">
                <a:solidFill>
                  <a:schemeClr val="bg1"/>
                </a:solidFill>
              </a:rPr>
              <a:t>  There are no conflict of interest disclosures</a:t>
            </a:r>
            <a:r>
              <a:rPr lang="en-US" sz="1000" i="1" dirty="0">
                <a:solidFill>
                  <a:schemeClr val="bg1"/>
                </a:solidFill>
              </a:rPr>
              <a:t>.</a:t>
            </a:r>
            <a:endParaRPr lang="en-US" b="1" i="1" dirty="0"/>
          </a:p>
        </p:txBody>
      </p:sp>
      <p:sp>
        <p:nvSpPr>
          <p:cNvPr id="4" name="TextBox 3"/>
          <p:cNvSpPr txBox="1"/>
          <p:nvPr/>
        </p:nvSpPr>
        <p:spPr>
          <a:xfrm>
            <a:off x="2883375" y="-76200"/>
            <a:ext cx="3020379" cy="830997"/>
          </a:xfrm>
          <a:prstGeom prst="rect">
            <a:avLst/>
          </a:prstGeom>
          <a:noFill/>
        </p:spPr>
        <p:txBody>
          <a:bodyPr wrap="none" rtlCol="0">
            <a:spAutoFit/>
          </a:bodyPr>
          <a:lstStyle/>
          <a:p>
            <a:r>
              <a:rPr lang="en-US" sz="4800" b="1" dirty="0">
                <a:solidFill>
                  <a:schemeClr val="bg1"/>
                </a:solidFill>
                <a:latin typeface="Times New Roman" pitchFamily="18" charset="0"/>
                <a:cs typeface="Times New Roman" pitchFamily="18" charset="0"/>
              </a:rPr>
              <a:t>Disclaimer</a:t>
            </a:r>
          </a:p>
        </p:txBody>
      </p:sp>
    </p:spTree>
    <p:extLst>
      <p:ext uri="{BB962C8B-B14F-4D97-AF65-F5344CB8AC3E}">
        <p14:creationId xmlns:p14="http://schemas.microsoft.com/office/powerpoint/2010/main" val="3722755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idx="1"/>
          </p:nvPr>
        </p:nvSpPr>
        <p:spPr>
          <a:xfrm>
            <a:off x="152400" y="1752600"/>
            <a:ext cx="8534400" cy="4800600"/>
          </a:xfrm>
        </p:spPr>
        <p:txBody>
          <a:bodyPr/>
          <a:lstStyle/>
          <a:p>
            <a:pPr marL="0" indent="0" algn="ctr" eaLnBrk="1" hangingPunct="1">
              <a:lnSpc>
                <a:spcPct val="90000"/>
              </a:lnSpc>
              <a:buNone/>
            </a:pPr>
            <a:r>
              <a:rPr lang="en-US" sz="3000" b="1" u="sng" dirty="0"/>
              <a:t>Terminal Learning Objective</a:t>
            </a:r>
          </a:p>
          <a:p>
            <a:pPr marL="0" indent="0" eaLnBrk="1" hangingPunct="1">
              <a:lnSpc>
                <a:spcPct val="90000"/>
              </a:lnSpc>
            </a:pPr>
            <a:r>
              <a:rPr lang="en-US" sz="3000" b="1" dirty="0"/>
              <a:t>     Perform antibiotic administration in TFC</a:t>
            </a:r>
          </a:p>
          <a:p>
            <a:pPr marL="0" indent="0" eaLnBrk="1" hangingPunct="1">
              <a:lnSpc>
                <a:spcPct val="90000"/>
              </a:lnSpc>
            </a:pPr>
            <a:endParaRPr lang="en-US" sz="3000" b="1" dirty="0"/>
          </a:p>
          <a:p>
            <a:pPr marL="0" indent="0" algn="ctr" eaLnBrk="1" hangingPunct="1">
              <a:lnSpc>
                <a:spcPct val="90000"/>
              </a:lnSpc>
              <a:buNone/>
            </a:pPr>
            <a:r>
              <a:rPr lang="en-US" sz="3000" b="1" u="sng" dirty="0"/>
              <a:t>Enabling Learning Objectives</a:t>
            </a:r>
          </a:p>
          <a:p>
            <a:pPr marL="609600" indent="-609600" eaLnBrk="1" hangingPunct="1">
              <a:lnSpc>
                <a:spcPct val="90000"/>
              </a:lnSpc>
            </a:pPr>
            <a:r>
              <a:rPr lang="en-US" sz="2400" b="1" dirty="0"/>
              <a:t>Identify the evidence and considerations for early antibiotic administration in Tactical Field Care.</a:t>
            </a:r>
          </a:p>
          <a:p>
            <a:pPr marL="609600" indent="-609600" eaLnBrk="1" hangingPunct="1">
              <a:lnSpc>
                <a:spcPct val="90000"/>
              </a:lnSpc>
            </a:pPr>
            <a:r>
              <a:rPr lang="en-US" sz="2400" b="1" dirty="0"/>
              <a:t>Identify the TCCC indications, contraindications, and administration methods of moxifloxacin in Tactical Field Care.</a:t>
            </a:r>
          </a:p>
          <a:p>
            <a:pPr marL="609600" indent="-609600" eaLnBrk="1" hangingPunct="1">
              <a:lnSpc>
                <a:spcPct val="90000"/>
              </a:lnSpc>
            </a:pPr>
            <a:r>
              <a:rPr lang="en-US" sz="2400" b="1" dirty="0"/>
              <a:t>Identify the TCCC indications, contraindications, and administration methods of ertapenem in Tactical Field Care.</a:t>
            </a:r>
          </a:p>
        </p:txBody>
      </p:sp>
      <p:sp>
        <p:nvSpPr>
          <p:cNvPr id="6" name="Rectangle 2">
            <a:extLst>
              <a:ext uri="{FF2B5EF4-FFF2-40B4-BE49-F238E27FC236}">
                <a16:creationId xmlns:a16="http://schemas.microsoft.com/office/drawing/2014/main" id="{636A52E8-A995-49E1-8831-98DA89286194}"/>
              </a:ext>
            </a:extLst>
          </p:cNvPr>
          <p:cNvSpPr>
            <a:spLocks noGrp="1" noRot="1" noChangeArrowheads="1"/>
          </p:cNvSpPr>
          <p:nvPr>
            <p:ph type="title"/>
          </p:nvPr>
        </p:nvSpPr>
        <p:spPr>
          <a:xfrm>
            <a:off x="1524000" y="152400"/>
            <a:ext cx="7162800" cy="1143000"/>
          </a:xfrm>
        </p:spPr>
        <p:txBody>
          <a:bodyPr/>
          <a:lstStyle/>
          <a:p>
            <a:pPr eaLnBrk="1" hangingPunct="1"/>
            <a:r>
              <a:rPr lang="en-US" sz="4400" dirty="0"/>
              <a:t>LEARNING OBJECTIVES</a:t>
            </a:r>
          </a:p>
        </p:txBody>
      </p:sp>
    </p:spTree>
    <p:extLst>
      <p:ext uri="{BB962C8B-B14F-4D97-AF65-F5344CB8AC3E}">
        <p14:creationId xmlns:p14="http://schemas.microsoft.com/office/powerpoint/2010/main" val="1583379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2"/>
          <p:cNvSpPr>
            <a:spLocks noGrp="1" noChangeArrowheads="1"/>
          </p:cNvSpPr>
          <p:nvPr>
            <p:ph type="title"/>
          </p:nvPr>
        </p:nvSpPr>
        <p:spPr>
          <a:xfrm>
            <a:off x="1143000" y="152400"/>
            <a:ext cx="7848600" cy="990600"/>
          </a:xfrm>
        </p:spPr>
        <p:txBody>
          <a:bodyPr/>
          <a:lstStyle/>
          <a:p>
            <a:pPr eaLnBrk="1" hangingPunct="1"/>
            <a:r>
              <a:rPr lang="en-US" dirty="0">
                <a:ea typeface="ＭＳ Ｐゴシック"/>
                <a:cs typeface="ＭＳ Ｐゴシック"/>
              </a:rPr>
              <a:t>Tactical Field Care Guidelines</a:t>
            </a:r>
          </a:p>
        </p:txBody>
      </p:sp>
      <p:sp>
        <p:nvSpPr>
          <p:cNvPr id="467970" name="Rectangle 3"/>
          <p:cNvSpPr>
            <a:spLocks noGrp="1" noChangeArrowheads="1"/>
          </p:cNvSpPr>
          <p:nvPr>
            <p:ph idx="1"/>
          </p:nvPr>
        </p:nvSpPr>
        <p:spPr>
          <a:xfrm>
            <a:off x="152400" y="2057400"/>
            <a:ext cx="8839200" cy="4724400"/>
          </a:xfrm>
        </p:spPr>
        <p:txBody>
          <a:bodyPr/>
          <a:lstStyle/>
          <a:p>
            <a:pPr eaLnBrk="1" hangingPunct="1">
              <a:buFont typeface="Wingdings" pitchFamily="2" charset="2"/>
              <a:buNone/>
            </a:pPr>
            <a:r>
              <a:rPr lang="en-US" b="1" dirty="0">
                <a:ea typeface="ＭＳ Ｐゴシック"/>
                <a:cs typeface="ＭＳ Ｐゴシック"/>
              </a:rPr>
              <a:t>11. Antibiotics: recommended for all open combat</a:t>
            </a:r>
          </a:p>
          <a:p>
            <a:pPr eaLnBrk="1" hangingPunct="1">
              <a:buFont typeface="Wingdings" pitchFamily="2" charset="2"/>
              <a:buNone/>
            </a:pPr>
            <a:r>
              <a:rPr lang="en-US" b="1" dirty="0">
                <a:ea typeface="ＭＳ Ｐゴシック"/>
                <a:cs typeface="ＭＳ Ｐゴシック"/>
              </a:rPr>
              <a:t>      wounds:</a:t>
            </a:r>
          </a:p>
          <a:p>
            <a:pPr marL="741363" eaLnBrk="1" hangingPunct="1">
              <a:buFont typeface="Wingdings" pitchFamily="2" charset="2"/>
              <a:buNone/>
            </a:pPr>
            <a:r>
              <a:rPr lang="en-US" sz="2800" b="1" dirty="0">
                <a:ea typeface="ＭＳ Ｐゴシック"/>
                <a:cs typeface="ＭＳ Ｐゴシック"/>
              </a:rPr>
              <a:t>	a. If able to take PO meds:</a:t>
            </a:r>
          </a:p>
          <a:p>
            <a:pPr marL="1435100" eaLnBrk="1" hangingPunct="1">
              <a:buFont typeface="Wingdings" pitchFamily="2" charset="2"/>
              <a:buNone/>
            </a:pPr>
            <a:r>
              <a:rPr lang="en-US" sz="2800" b="1" dirty="0">
                <a:ea typeface="ＭＳ Ｐゴシック"/>
                <a:cs typeface="ＭＳ Ｐゴシック"/>
              </a:rPr>
              <a:t>- Moxifloxacin (from the CWMP), 400 mg PO once a day</a:t>
            </a:r>
          </a:p>
          <a:p>
            <a:pPr marL="741363" eaLnBrk="1" hangingPunct="1">
              <a:buFont typeface="Wingdings" pitchFamily="2" charset="2"/>
              <a:buNone/>
            </a:pPr>
            <a:r>
              <a:rPr lang="en-US" sz="2800" b="1" dirty="0">
                <a:ea typeface="ＭＳ Ｐゴシック"/>
                <a:cs typeface="ＭＳ Ｐゴシック"/>
              </a:rPr>
              <a:t>	b. If unable to take PO (shock, unconsciousness):</a:t>
            </a:r>
          </a:p>
          <a:p>
            <a:pPr marL="1435100" eaLnBrk="1" hangingPunct="1">
              <a:buFont typeface="Wingdings" pitchFamily="2" charset="2"/>
              <a:buNone/>
            </a:pPr>
            <a:r>
              <a:rPr lang="en-US" sz="2800" b="1" dirty="0">
                <a:ea typeface="ＭＳ Ｐゴシック"/>
                <a:cs typeface="ＭＳ Ｐゴシック"/>
              </a:rPr>
              <a:t>- Ertapenem, 1 g IV/IM once a day</a:t>
            </a:r>
          </a:p>
        </p:txBody>
      </p:sp>
    </p:spTree>
    <p:extLst>
      <p:ext uri="{BB962C8B-B14F-4D97-AF65-F5344CB8AC3E}">
        <p14:creationId xmlns:p14="http://schemas.microsoft.com/office/powerpoint/2010/main" val="2870787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2"/>
          <p:cNvSpPr>
            <a:spLocks noGrp="1" noChangeArrowheads="1"/>
          </p:cNvSpPr>
          <p:nvPr>
            <p:ph type="title"/>
          </p:nvPr>
        </p:nvSpPr>
        <p:spPr>
          <a:xfrm>
            <a:off x="914400" y="152400"/>
            <a:ext cx="7620000" cy="1143000"/>
          </a:xfrm>
        </p:spPr>
        <p:txBody>
          <a:bodyPr/>
          <a:lstStyle/>
          <a:p>
            <a:pPr eaLnBrk="1" hangingPunct="1"/>
            <a:r>
              <a:rPr lang="en-US" sz="4400" dirty="0">
                <a:ea typeface="ＭＳ Ｐゴシック"/>
                <a:cs typeface="ＭＳ Ｐゴシック"/>
              </a:rPr>
              <a:t>Outcomes: </a:t>
            </a:r>
            <a:r>
              <a:rPr lang="en-US" sz="4400" u="sng" dirty="0">
                <a:ea typeface="ＭＳ Ｐゴシック"/>
                <a:cs typeface="ＭＳ Ｐゴシック"/>
              </a:rPr>
              <a:t>Without</a:t>
            </a:r>
            <a:r>
              <a:rPr lang="en-US" sz="4400" dirty="0">
                <a:ea typeface="ＭＳ Ｐゴシック"/>
                <a:cs typeface="ＭＳ Ｐゴシック"/>
              </a:rPr>
              <a:t> </a:t>
            </a:r>
            <a:br>
              <a:rPr lang="en-US" sz="4400" dirty="0">
                <a:ea typeface="ＭＳ Ｐゴシック"/>
                <a:cs typeface="ＭＳ Ｐゴシック"/>
              </a:rPr>
            </a:br>
            <a:r>
              <a:rPr lang="en-US" sz="4400" dirty="0">
                <a:ea typeface="ＭＳ Ｐゴシック"/>
                <a:cs typeface="ＭＳ Ｐゴシック"/>
              </a:rPr>
              <a:t>Battlefield Antibiotics</a:t>
            </a:r>
          </a:p>
        </p:txBody>
      </p:sp>
      <p:sp>
        <p:nvSpPr>
          <p:cNvPr id="470018" name="Rectangle 3"/>
          <p:cNvSpPr>
            <a:spLocks noGrp="1" noChangeArrowheads="1"/>
          </p:cNvSpPr>
          <p:nvPr>
            <p:ph idx="1"/>
          </p:nvPr>
        </p:nvSpPr>
        <p:spPr>
          <a:xfrm>
            <a:off x="228600" y="1981200"/>
            <a:ext cx="8915400" cy="4525963"/>
          </a:xfrm>
        </p:spPr>
        <p:txBody>
          <a:bodyPr/>
          <a:lstStyle/>
          <a:p>
            <a:pPr eaLnBrk="1" hangingPunct="1">
              <a:lnSpc>
                <a:spcPct val="90000"/>
              </a:lnSpc>
            </a:pPr>
            <a:r>
              <a:rPr lang="en-US" sz="3600" b="1" dirty="0">
                <a:ea typeface="ＭＳ Ｐゴシック"/>
                <a:cs typeface="ＭＳ Ｐゴシック"/>
              </a:rPr>
              <a:t>Mogadishu 1993</a:t>
            </a:r>
          </a:p>
          <a:p>
            <a:pPr eaLnBrk="1" hangingPunct="1">
              <a:lnSpc>
                <a:spcPct val="90000"/>
              </a:lnSpc>
            </a:pPr>
            <a:r>
              <a:rPr lang="en-US" sz="3600" b="1" dirty="0">
                <a:ea typeface="ＭＳ Ｐゴシック"/>
                <a:cs typeface="ＭＳ Ｐゴシック"/>
              </a:rPr>
              <a:t>Casualties: 58</a:t>
            </a:r>
          </a:p>
          <a:p>
            <a:pPr eaLnBrk="1" hangingPunct="1">
              <a:lnSpc>
                <a:spcPct val="90000"/>
              </a:lnSpc>
            </a:pPr>
            <a:r>
              <a:rPr lang="en-US" sz="3600" b="1" dirty="0">
                <a:ea typeface="ＭＳ Ｐゴシック"/>
                <a:cs typeface="ＭＳ Ｐゴシック"/>
              </a:rPr>
              <a:t>Wound Infections: 16</a:t>
            </a:r>
          </a:p>
          <a:p>
            <a:pPr eaLnBrk="1" hangingPunct="1">
              <a:lnSpc>
                <a:spcPct val="90000"/>
              </a:lnSpc>
            </a:pPr>
            <a:r>
              <a:rPr lang="en-US" sz="3600" b="1" dirty="0">
                <a:ea typeface="ＭＳ Ｐゴシック"/>
                <a:cs typeface="ＭＳ Ｐゴシック"/>
              </a:rPr>
              <a:t>Infection rate: 28%</a:t>
            </a:r>
          </a:p>
          <a:p>
            <a:pPr eaLnBrk="1" hangingPunct="1">
              <a:lnSpc>
                <a:spcPct val="90000"/>
              </a:lnSpc>
            </a:pPr>
            <a:r>
              <a:rPr lang="en-US" sz="3600" b="1" dirty="0">
                <a:ea typeface="ＭＳ Ｐゴシック"/>
                <a:cs typeface="ＭＳ Ｐゴシック"/>
              </a:rPr>
              <a:t>Time from wounding</a:t>
            </a:r>
          </a:p>
          <a:p>
            <a:pPr eaLnBrk="1" hangingPunct="1">
              <a:lnSpc>
                <a:spcPct val="90000"/>
              </a:lnSpc>
              <a:buFont typeface="Wingdings" pitchFamily="2" charset="2"/>
              <a:buNone/>
            </a:pPr>
            <a:r>
              <a:rPr lang="en-US" sz="3600" b="1" dirty="0">
                <a:ea typeface="ＭＳ Ｐゴシック"/>
                <a:cs typeface="ＭＳ Ｐゴシック"/>
              </a:rPr>
              <a:t>   to Level II care – 15 hrs.</a:t>
            </a:r>
          </a:p>
        </p:txBody>
      </p:sp>
      <p:pic>
        <p:nvPicPr>
          <p:cNvPr id="470019" name="Picture 4" descr="Blackhawk down"/>
          <p:cNvPicPr>
            <a:picLocks noChangeAspect="1" noChangeArrowheads="1"/>
          </p:cNvPicPr>
          <p:nvPr/>
        </p:nvPicPr>
        <p:blipFill>
          <a:blip r:embed="rId3" cstate="print"/>
          <a:srcRect/>
          <a:stretch>
            <a:fillRect/>
          </a:stretch>
        </p:blipFill>
        <p:spPr bwMode="auto">
          <a:xfrm>
            <a:off x="5800725" y="1905000"/>
            <a:ext cx="3343275" cy="5029200"/>
          </a:xfrm>
          <a:prstGeom prst="rect">
            <a:avLst/>
          </a:prstGeom>
          <a:noFill/>
          <a:ln w="9525">
            <a:noFill/>
            <a:miter lim="800000"/>
            <a:headEnd/>
            <a:tailEnd/>
          </a:ln>
        </p:spPr>
      </p:pic>
      <p:sp>
        <p:nvSpPr>
          <p:cNvPr id="470020" name="Text Box 5"/>
          <p:cNvSpPr txBox="1">
            <a:spLocks noChangeArrowheads="1"/>
          </p:cNvSpPr>
          <p:nvPr/>
        </p:nvSpPr>
        <p:spPr bwMode="auto">
          <a:xfrm>
            <a:off x="2906712" y="5867400"/>
            <a:ext cx="2122488" cy="830989"/>
          </a:xfrm>
          <a:prstGeom prst="rect">
            <a:avLst/>
          </a:prstGeom>
          <a:noFill/>
          <a:ln w="9525">
            <a:noFill/>
            <a:miter lim="800000"/>
            <a:headEnd/>
            <a:tailEnd/>
          </a:ln>
        </p:spPr>
        <p:txBody>
          <a:bodyPr wrap="none" lIns="91432" tIns="45716" rIns="91432" bIns="45716">
            <a:spAutoFit/>
          </a:bodyPr>
          <a:lstStyle/>
          <a:p>
            <a:pPr algn="ctr"/>
            <a:r>
              <a:rPr lang="en-US" sz="2400" b="1" i="1" dirty="0">
                <a:cs typeface="Times New Roman" pitchFamily="18" charset="0"/>
              </a:rPr>
              <a:t>Mabry et al</a:t>
            </a:r>
          </a:p>
          <a:p>
            <a:pPr algn="ctr"/>
            <a:r>
              <a:rPr lang="en-US" sz="2400" b="1" i="1" dirty="0">
                <a:cs typeface="Times New Roman" pitchFamily="18" charset="0"/>
              </a:rPr>
              <a:t>J Trauma 2000</a:t>
            </a:r>
          </a:p>
        </p:txBody>
      </p:sp>
    </p:spTree>
    <p:extLst>
      <p:ext uri="{BB962C8B-B14F-4D97-AF65-F5344CB8AC3E}">
        <p14:creationId xmlns:p14="http://schemas.microsoft.com/office/powerpoint/2010/main" val="1446900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3"/>
          <p:cNvSpPr>
            <a:spLocks noGrp="1" noChangeArrowheads="1"/>
          </p:cNvSpPr>
          <p:nvPr>
            <p:ph idx="1"/>
          </p:nvPr>
        </p:nvSpPr>
        <p:spPr>
          <a:xfrm>
            <a:off x="228600" y="1874837"/>
            <a:ext cx="8915400" cy="4525963"/>
          </a:xfrm>
        </p:spPr>
        <p:txBody>
          <a:bodyPr rtlCol="0">
            <a:normAutofit lnSpcReduction="10000"/>
          </a:bodyPr>
          <a:lstStyle/>
          <a:p>
            <a:pPr eaLnBrk="1" fontAlgn="auto" hangingPunct="1">
              <a:lnSpc>
                <a:spcPct val="90000"/>
              </a:lnSpc>
              <a:spcAft>
                <a:spcPts val="0"/>
              </a:spcAft>
              <a:buFont typeface="Wingdings" pitchFamily="2" charset="2"/>
              <a:buNone/>
              <a:defRPr/>
            </a:pPr>
            <a:r>
              <a:rPr lang="en-US" sz="3600" b="1" dirty="0">
                <a:ea typeface="ＭＳ Ｐゴシック"/>
                <a:cs typeface="ＭＳ Ｐゴシック"/>
              </a:rPr>
              <a:t>Tarpey – AMEDD J 2005: </a:t>
            </a:r>
          </a:p>
          <a:p>
            <a:pPr lvl="1" eaLnBrk="1" fontAlgn="auto" hangingPunct="1">
              <a:lnSpc>
                <a:spcPct val="90000"/>
              </a:lnSpc>
              <a:spcAft>
                <a:spcPts val="0"/>
              </a:spcAft>
              <a:buFont typeface="Arial" pitchFamily="34" charset="0"/>
              <a:buChar char="–"/>
              <a:defRPr/>
            </a:pPr>
            <a:r>
              <a:rPr lang="en-US" sz="3200" b="1" dirty="0">
                <a:ea typeface="ＭＳ Ｐゴシック"/>
              </a:rPr>
              <a:t>32 casualties with open wounds</a:t>
            </a:r>
          </a:p>
          <a:p>
            <a:pPr lvl="1" eaLnBrk="1" fontAlgn="auto" hangingPunct="1">
              <a:lnSpc>
                <a:spcPct val="90000"/>
              </a:lnSpc>
              <a:spcAft>
                <a:spcPts val="0"/>
              </a:spcAft>
              <a:buFont typeface="Arial" pitchFamily="34" charset="0"/>
              <a:buChar char="–"/>
              <a:defRPr/>
            </a:pPr>
            <a:r>
              <a:rPr lang="en-US" sz="3200" b="1" dirty="0">
                <a:ea typeface="ＭＳ Ｐゴシック"/>
              </a:rPr>
              <a:t>All received battlefield antibiotics</a:t>
            </a:r>
          </a:p>
          <a:p>
            <a:pPr lvl="1" eaLnBrk="1" fontAlgn="auto" hangingPunct="1">
              <a:lnSpc>
                <a:spcPct val="90000"/>
              </a:lnSpc>
              <a:spcAft>
                <a:spcPts val="0"/>
              </a:spcAft>
              <a:buFont typeface="Arial" pitchFamily="34" charset="0"/>
              <a:buChar char="–"/>
              <a:defRPr/>
            </a:pPr>
            <a:r>
              <a:rPr lang="en-US" sz="3200" b="1" u="sng" dirty="0">
                <a:ea typeface="ＭＳ Ｐゴシック"/>
              </a:rPr>
              <a:t>None</a:t>
            </a:r>
            <a:r>
              <a:rPr lang="en-US" sz="3200" b="1" dirty="0">
                <a:ea typeface="ＭＳ Ｐゴシック"/>
              </a:rPr>
              <a:t> developed wound infections</a:t>
            </a:r>
          </a:p>
          <a:p>
            <a:pPr lvl="1" eaLnBrk="1" fontAlgn="auto" hangingPunct="1">
              <a:lnSpc>
                <a:spcPct val="90000"/>
              </a:lnSpc>
              <a:spcAft>
                <a:spcPts val="0"/>
              </a:spcAft>
              <a:buFont typeface="Arial" pitchFamily="34" charset="0"/>
              <a:buChar char="–"/>
              <a:defRPr/>
            </a:pPr>
            <a:r>
              <a:rPr lang="en-US" sz="3200" b="1" dirty="0">
                <a:ea typeface="ＭＳ Ｐゴシック"/>
              </a:rPr>
              <a:t>Used TCCC recommendations modified by availability:</a:t>
            </a:r>
          </a:p>
          <a:p>
            <a:pPr lvl="2" eaLnBrk="1" fontAlgn="auto" hangingPunct="1">
              <a:lnSpc>
                <a:spcPct val="90000"/>
              </a:lnSpc>
              <a:spcAft>
                <a:spcPts val="0"/>
              </a:spcAft>
              <a:buFont typeface="Arial" pitchFamily="34" charset="0"/>
              <a:buChar char="•"/>
              <a:defRPr/>
            </a:pPr>
            <a:r>
              <a:rPr lang="en-US" sz="3200" b="1" dirty="0">
                <a:ea typeface="ＭＳ Ｐゴシック"/>
              </a:rPr>
              <a:t>Levofloxacin for an oral antibiotic</a:t>
            </a:r>
          </a:p>
          <a:p>
            <a:pPr lvl="2" eaLnBrk="1" fontAlgn="auto" hangingPunct="1">
              <a:lnSpc>
                <a:spcPct val="90000"/>
              </a:lnSpc>
              <a:spcAft>
                <a:spcPts val="0"/>
              </a:spcAft>
              <a:buFont typeface="Arial" pitchFamily="34" charset="0"/>
              <a:buChar char="•"/>
              <a:defRPr/>
            </a:pPr>
            <a:r>
              <a:rPr lang="en-US" sz="3200" b="1" dirty="0">
                <a:ea typeface="ＭＳ Ｐゴシック"/>
              </a:rPr>
              <a:t>IV cefazolin for extremity injuries</a:t>
            </a:r>
          </a:p>
          <a:p>
            <a:pPr lvl="2" eaLnBrk="1" fontAlgn="auto" hangingPunct="1">
              <a:lnSpc>
                <a:spcPct val="90000"/>
              </a:lnSpc>
              <a:spcAft>
                <a:spcPts val="0"/>
              </a:spcAft>
              <a:buFont typeface="Arial" pitchFamily="34" charset="0"/>
              <a:buChar char="•"/>
              <a:defRPr/>
            </a:pPr>
            <a:r>
              <a:rPr lang="en-US" sz="3200" b="1" dirty="0">
                <a:ea typeface="ＭＳ Ｐゴシック"/>
              </a:rPr>
              <a:t>IV ceftriaxone for abdominal injuries. </a:t>
            </a:r>
          </a:p>
        </p:txBody>
      </p:sp>
      <p:sp>
        <p:nvSpPr>
          <p:cNvPr id="472066" name="Rectangle 2"/>
          <p:cNvSpPr>
            <a:spLocks noGrp="1" noChangeArrowheads="1"/>
          </p:cNvSpPr>
          <p:nvPr>
            <p:ph type="title"/>
          </p:nvPr>
        </p:nvSpPr>
        <p:spPr>
          <a:xfrm>
            <a:off x="1143000" y="152400"/>
            <a:ext cx="7620000" cy="1143000"/>
          </a:xfrm>
        </p:spPr>
        <p:txBody>
          <a:bodyPr/>
          <a:lstStyle/>
          <a:p>
            <a:pPr eaLnBrk="1" hangingPunct="1"/>
            <a:r>
              <a:rPr lang="en-US" sz="4400" dirty="0">
                <a:ea typeface="ＭＳ Ｐゴシック"/>
                <a:cs typeface="ＭＳ Ｐゴシック"/>
              </a:rPr>
              <a:t>Outcomes: </a:t>
            </a:r>
            <a:r>
              <a:rPr lang="en-US" sz="4400" u="sng" dirty="0">
                <a:ea typeface="ＭＳ Ｐゴシック"/>
                <a:cs typeface="ＭＳ Ｐゴシック"/>
              </a:rPr>
              <a:t>With</a:t>
            </a:r>
            <a:br>
              <a:rPr lang="en-US" sz="4400" u="sng" dirty="0">
                <a:ea typeface="ＭＳ Ｐゴシック"/>
                <a:cs typeface="ＭＳ Ｐゴシック"/>
              </a:rPr>
            </a:br>
            <a:r>
              <a:rPr lang="en-US" sz="4400" dirty="0">
                <a:ea typeface="ＭＳ Ｐゴシック"/>
                <a:cs typeface="ＭＳ Ｐゴシック"/>
              </a:rPr>
              <a:t> Battlefield Antibiotics</a:t>
            </a:r>
          </a:p>
        </p:txBody>
      </p:sp>
    </p:spTree>
    <p:extLst>
      <p:ext uri="{BB962C8B-B14F-4D97-AF65-F5344CB8AC3E}">
        <p14:creationId xmlns:p14="http://schemas.microsoft.com/office/powerpoint/2010/main" val="3412596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3"/>
          <p:cNvSpPr>
            <a:spLocks noGrp="1" noChangeArrowheads="1"/>
          </p:cNvSpPr>
          <p:nvPr>
            <p:ph idx="1"/>
          </p:nvPr>
        </p:nvSpPr>
        <p:spPr>
          <a:xfrm>
            <a:off x="76200" y="1828800"/>
            <a:ext cx="8915400" cy="4525963"/>
          </a:xfrm>
        </p:spPr>
        <p:txBody>
          <a:bodyPr/>
          <a:lstStyle/>
          <a:p>
            <a:pPr eaLnBrk="1" hangingPunct="1">
              <a:lnSpc>
                <a:spcPct val="90000"/>
              </a:lnSpc>
            </a:pPr>
            <a:r>
              <a:rPr lang="en-US" b="1" dirty="0">
                <a:ea typeface="ＭＳ Ｐゴシック"/>
                <a:cs typeface="ＭＳ Ｐゴシック"/>
              </a:rPr>
              <a:t>MSG Ted Westmoreland</a:t>
            </a:r>
          </a:p>
          <a:p>
            <a:pPr eaLnBrk="1" hangingPunct="1">
              <a:lnSpc>
                <a:spcPct val="90000"/>
              </a:lnSpc>
            </a:pPr>
            <a:r>
              <a:rPr lang="en-US" b="1" dirty="0">
                <a:ea typeface="ＭＳ Ｐゴシック"/>
                <a:cs typeface="ＭＳ Ｐゴシック"/>
              </a:rPr>
              <a:t>Special Operations Medical Association presentation 2004</a:t>
            </a:r>
          </a:p>
          <a:p>
            <a:pPr eaLnBrk="1" hangingPunct="1">
              <a:lnSpc>
                <a:spcPct val="90000"/>
              </a:lnSpc>
            </a:pPr>
            <a:r>
              <a:rPr lang="en-US" b="1" dirty="0">
                <a:ea typeface="ＭＳ Ｐゴシック"/>
                <a:cs typeface="ＭＳ Ｐゴシック"/>
              </a:rPr>
              <a:t>Multiple casualty scenario involving 19 Ranger and Special Forces WIA as well as 30 Iraqi WIA</a:t>
            </a:r>
          </a:p>
          <a:p>
            <a:pPr eaLnBrk="1" hangingPunct="1">
              <a:lnSpc>
                <a:spcPct val="90000"/>
              </a:lnSpc>
            </a:pPr>
            <a:r>
              <a:rPr lang="en-US" b="1" dirty="0">
                <a:ea typeface="ＭＳ Ｐゴシック"/>
                <a:cs typeface="ＭＳ Ｐゴシック"/>
              </a:rPr>
              <a:t>11-hour delay to hospital care</a:t>
            </a:r>
          </a:p>
          <a:p>
            <a:pPr eaLnBrk="1" hangingPunct="1">
              <a:lnSpc>
                <a:spcPct val="90000"/>
              </a:lnSpc>
            </a:pPr>
            <a:r>
              <a:rPr lang="en-US" b="1" dirty="0">
                <a:ea typeface="ＭＳ Ｐゴシック"/>
                <a:cs typeface="ＭＳ Ｐゴシック"/>
              </a:rPr>
              <a:t>Battlefield antibiotics given</a:t>
            </a:r>
          </a:p>
          <a:p>
            <a:pPr eaLnBrk="1" hangingPunct="1">
              <a:lnSpc>
                <a:spcPct val="90000"/>
              </a:lnSpc>
            </a:pPr>
            <a:r>
              <a:rPr lang="en-US" b="1" dirty="0">
                <a:ea typeface="ＭＳ Ｐゴシック"/>
                <a:cs typeface="ＭＳ Ｐゴシック"/>
              </a:rPr>
              <a:t>No wound infections developed in this group. </a:t>
            </a:r>
            <a:endParaRPr lang="en-US" sz="3600" b="1" dirty="0">
              <a:ea typeface="ＭＳ Ｐゴシック"/>
              <a:cs typeface="ＭＳ Ｐゴシック"/>
            </a:endParaRPr>
          </a:p>
        </p:txBody>
      </p:sp>
      <p:sp>
        <p:nvSpPr>
          <p:cNvPr id="474114" name="Rectangle 2"/>
          <p:cNvSpPr>
            <a:spLocks noGrp="1" noChangeArrowheads="1"/>
          </p:cNvSpPr>
          <p:nvPr>
            <p:ph type="title"/>
          </p:nvPr>
        </p:nvSpPr>
        <p:spPr>
          <a:xfrm>
            <a:off x="1066800" y="152400"/>
            <a:ext cx="7620000" cy="1143000"/>
          </a:xfrm>
        </p:spPr>
        <p:txBody>
          <a:bodyPr/>
          <a:lstStyle/>
          <a:p>
            <a:pPr eaLnBrk="1" hangingPunct="1"/>
            <a:r>
              <a:rPr lang="en-US" sz="4400" dirty="0">
                <a:ea typeface="ＭＳ Ｐゴシック"/>
                <a:cs typeface="ＭＳ Ｐゴシック"/>
              </a:rPr>
              <a:t>Outcomes: </a:t>
            </a:r>
            <a:r>
              <a:rPr lang="en-US" sz="4400" u="sng" dirty="0">
                <a:ea typeface="ＭＳ Ｐゴシック"/>
                <a:cs typeface="ＭＳ Ｐゴシック"/>
              </a:rPr>
              <a:t>With</a:t>
            </a:r>
            <a:br>
              <a:rPr lang="en-US" sz="4400" u="sng" dirty="0">
                <a:ea typeface="ＭＳ Ｐゴシック"/>
                <a:cs typeface="ＭＳ Ｐゴシック"/>
              </a:rPr>
            </a:br>
            <a:r>
              <a:rPr lang="en-US" sz="4400" dirty="0">
                <a:ea typeface="ＭＳ Ｐゴシック"/>
                <a:cs typeface="ＭＳ Ｐゴシック"/>
              </a:rPr>
              <a:t> Battlefield Antibiotics</a:t>
            </a:r>
          </a:p>
        </p:txBody>
      </p:sp>
    </p:spTree>
    <p:extLst>
      <p:ext uri="{BB962C8B-B14F-4D97-AF65-F5344CB8AC3E}">
        <p14:creationId xmlns:p14="http://schemas.microsoft.com/office/powerpoint/2010/main" val="3988000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Rectangle 3"/>
          <p:cNvSpPr>
            <a:spLocks noGrp="1" noChangeArrowheads="1"/>
          </p:cNvSpPr>
          <p:nvPr>
            <p:ph idx="1"/>
          </p:nvPr>
        </p:nvSpPr>
        <p:spPr>
          <a:xfrm>
            <a:off x="685800" y="5410200"/>
            <a:ext cx="7772400" cy="2286000"/>
          </a:xfrm>
        </p:spPr>
        <p:txBody>
          <a:bodyPr/>
          <a:lstStyle/>
          <a:p>
            <a:pPr algn="ctr" eaLnBrk="1" hangingPunct="1">
              <a:buFont typeface="Wingdings" pitchFamily="2" charset="2"/>
              <a:buNone/>
            </a:pPr>
            <a:r>
              <a:rPr lang="en-US" sz="3600" b="1" dirty="0">
                <a:solidFill>
                  <a:srgbClr val="FF3300"/>
                </a:solidFill>
                <a:ea typeface="ＭＳ Ｐゴシック"/>
                <a:cs typeface="ＭＳ Ｐゴシック"/>
              </a:rPr>
              <a:t>Recommended for all open wounds on the battlefield! </a:t>
            </a:r>
          </a:p>
        </p:txBody>
      </p:sp>
      <p:pic>
        <p:nvPicPr>
          <p:cNvPr id="476162" name="Picture 5" descr="footblastwoundsm"/>
          <p:cNvPicPr>
            <a:picLocks noChangeAspect="1" noChangeArrowheads="1"/>
          </p:cNvPicPr>
          <p:nvPr/>
        </p:nvPicPr>
        <p:blipFill>
          <a:blip r:embed="rId3" cstate="print"/>
          <a:srcRect/>
          <a:stretch>
            <a:fillRect/>
          </a:stretch>
        </p:blipFill>
        <p:spPr bwMode="auto">
          <a:xfrm>
            <a:off x="2057400" y="1600200"/>
            <a:ext cx="4948238" cy="3733800"/>
          </a:xfrm>
          <a:prstGeom prst="rect">
            <a:avLst/>
          </a:prstGeom>
          <a:noFill/>
          <a:ln w="9525">
            <a:noFill/>
            <a:miter lim="800000"/>
            <a:headEnd/>
            <a:tailEnd/>
          </a:ln>
        </p:spPr>
      </p:pic>
      <p:sp>
        <p:nvSpPr>
          <p:cNvPr id="476163" name="Rectangle 2"/>
          <p:cNvSpPr>
            <a:spLocks noGrp="1" noChangeArrowheads="1"/>
          </p:cNvSpPr>
          <p:nvPr>
            <p:ph type="title"/>
          </p:nvPr>
        </p:nvSpPr>
        <p:spPr>
          <a:xfrm>
            <a:off x="1752600" y="76200"/>
            <a:ext cx="6934200" cy="1143000"/>
          </a:xfrm>
        </p:spPr>
        <p:txBody>
          <a:bodyPr/>
          <a:lstStyle/>
          <a:p>
            <a:pPr eaLnBrk="1" hangingPunct="1"/>
            <a:r>
              <a:rPr lang="en-US" sz="5400" dirty="0">
                <a:ea typeface="ＭＳ Ｐゴシック"/>
                <a:cs typeface="ＭＳ Ｐゴシック"/>
              </a:rPr>
              <a:t>Battlefield Antibiotics</a:t>
            </a:r>
          </a:p>
        </p:txBody>
      </p:sp>
    </p:spTree>
    <p:extLst>
      <p:ext uri="{BB962C8B-B14F-4D97-AF65-F5344CB8AC3E}">
        <p14:creationId xmlns:p14="http://schemas.microsoft.com/office/powerpoint/2010/main" val="2855138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7" name="Rectangle 2"/>
          <p:cNvSpPr>
            <a:spLocks noGrp="1" noChangeArrowheads="1"/>
          </p:cNvSpPr>
          <p:nvPr>
            <p:ph type="title"/>
          </p:nvPr>
        </p:nvSpPr>
        <p:spPr>
          <a:xfrm>
            <a:off x="1676400" y="228600"/>
            <a:ext cx="6934200" cy="1143000"/>
          </a:xfrm>
        </p:spPr>
        <p:txBody>
          <a:bodyPr/>
          <a:lstStyle/>
          <a:p>
            <a:pPr eaLnBrk="1" hangingPunct="1"/>
            <a:r>
              <a:rPr lang="en-US" sz="5400" dirty="0">
                <a:ea typeface="ＭＳ Ｐゴシック"/>
                <a:cs typeface="ＭＳ Ｐゴシック"/>
              </a:rPr>
              <a:t>Battlefield Antibiotics</a:t>
            </a:r>
            <a:br>
              <a:rPr lang="en-US" sz="5400" dirty="0">
                <a:ea typeface="ＭＳ Ｐゴシック"/>
                <a:cs typeface="ＭＳ Ｐゴシック"/>
              </a:rPr>
            </a:br>
            <a:r>
              <a:rPr lang="en-US" sz="5400" dirty="0">
                <a:ea typeface="ＭＳ Ｐゴシック"/>
                <a:cs typeface="ＭＳ Ｐゴシック"/>
              </a:rPr>
              <a:t>Video</a:t>
            </a:r>
          </a:p>
        </p:txBody>
      </p:sp>
      <p:pic>
        <p:nvPicPr>
          <p:cNvPr id="4" name="5 TFC 3a - Video 1 - DM - Antibiotics">
            <a:hlinkClick r:id="" action="ppaction://media"/>
            <a:extLst>
              <a:ext uri="{FF2B5EF4-FFF2-40B4-BE49-F238E27FC236}">
                <a16:creationId xmlns:a16="http://schemas.microsoft.com/office/drawing/2014/main" id="{2A3D2475-BC30-4CB1-8941-CE659242F36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0" y="1981200"/>
            <a:ext cx="7315200" cy="4114800"/>
          </a:xfrm>
          <a:prstGeom prst="rect">
            <a:avLst/>
          </a:prstGeom>
        </p:spPr>
      </p:pic>
    </p:spTree>
    <p:extLst>
      <p:ext uri="{BB962C8B-B14F-4D97-AF65-F5344CB8AC3E}">
        <p14:creationId xmlns:p14="http://schemas.microsoft.com/office/powerpoint/2010/main" val="42402172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TCCC</Template>
  <TotalTime>0</TotalTime>
  <Words>487</Words>
  <Application>Microsoft Office PowerPoint</Application>
  <PresentationFormat>On-screen Show (4:3)</PresentationFormat>
  <Paragraphs>82</Paragraphs>
  <Slides>11</Slides>
  <Notes>10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ＭＳ Ｐゴシック</vt:lpstr>
      <vt:lpstr>Arial</vt:lpstr>
      <vt:lpstr>Times New Roman</vt:lpstr>
      <vt:lpstr>Wingdings</vt:lpstr>
      <vt:lpstr>TCCC</vt:lpstr>
      <vt:lpstr>Tactical Combat Casualty Care for Medical Personnel  August 2018  (Based on TCCC-MP Guidelines 180801)</vt:lpstr>
      <vt:lpstr>PowerPoint Presentation</vt:lpstr>
      <vt:lpstr>LEARNING OBJECTIVES</vt:lpstr>
      <vt:lpstr>Tactical Field Care Guidelines</vt:lpstr>
      <vt:lpstr>Outcomes: Without  Battlefield Antibiotics</vt:lpstr>
      <vt:lpstr>Outcomes: With  Battlefield Antibiotics</vt:lpstr>
      <vt:lpstr>Outcomes: With  Battlefield Antibiotics</vt:lpstr>
      <vt:lpstr>Battlefield Antibiotics</vt:lpstr>
      <vt:lpstr>Battlefield Antibiotics Video</vt:lpstr>
      <vt:lpstr>Tactical Field Care Guidelines</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Tactical Field Care</dc:title>
  <dc:subject>Tactical Field Care</dc:subject>
  <dc:creator/>
  <cp:lastModifiedBy/>
  <cp:revision>418</cp:revision>
  <dcterms:created xsi:type="dcterms:W3CDTF">2010-03-28T18:26:33Z</dcterms:created>
  <dcterms:modified xsi:type="dcterms:W3CDTF">2018-07-26T12:40:55Z</dcterms:modified>
  <cp:category>TCCC</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5939812</vt:lpwstr>
  </property>
  <property fmtid="{D5CDD505-2E9C-101B-9397-08002B2CF9AE}" pid="3" name="NXPowerLiteSettings">
    <vt:lpwstr>F7000400038000</vt:lpwstr>
  </property>
  <property fmtid="{D5CDD505-2E9C-101B-9397-08002B2CF9AE}" pid="4" name="NXPowerLiteVersion">
    <vt:lpwstr>D5.0.8</vt:lpwstr>
  </property>
  <property fmtid="{D5CDD505-2E9C-101B-9397-08002B2CF9AE}" pid="5" name="NXTAG2">
    <vt:lpwstr>00080014600000000000010242200207f6000400038000</vt:lpwstr>
  </property>
</Properties>
</file>