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3" r:id="rId1"/>
  </p:sldMasterIdLst>
  <p:notesMasterIdLst>
    <p:notesMasterId r:id="rId25"/>
  </p:notesMasterIdLst>
  <p:handoutMasterIdLst>
    <p:handoutMasterId r:id="rId26"/>
  </p:handoutMasterIdLst>
  <p:sldIdLst>
    <p:sldId id="1269" r:id="rId2"/>
    <p:sldId id="1286" r:id="rId3"/>
    <p:sldId id="1284" r:id="rId4"/>
    <p:sldId id="1285" r:id="rId5"/>
    <p:sldId id="1283" r:id="rId6"/>
    <p:sldId id="1249" r:id="rId7"/>
    <p:sldId id="1253" r:id="rId8"/>
    <p:sldId id="1254" r:id="rId9"/>
    <p:sldId id="1255" r:id="rId10"/>
    <p:sldId id="1256" r:id="rId11"/>
    <p:sldId id="1257" r:id="rId12"/>
    <p:sldId id="1270" r:id="rId13"/>
    <p:sldId id="1259" r:id="rId14"/>
    <p:sldId id="1260" r:id="rId15"/>
    <p:sldId id="1261" r:id="rId16"/>
    <p:sldId id="1262" r:id="rId17"/>
    <p:sldId id="1263" r:id="rId18"/>
    <p:sldId id="1264" r:id="rId19"/>
    <p:sldId id="1265" r:id="rId20"/>
    <p:sldId id="1266" r:id="rId21"/>
    <p:sldId id="1267" r:id="rId22"/>
    <p:sldId id="1268" r:id="rId23"/>
    <p:sldId id="1278" r:id="rId24"/>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8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8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8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800" kern="1200">
        <a:solidFill>
          <a:schemeClr val="tx1"/>
        </a:solidFill>
        <a:latin typeface="Times New Roman" pitchFamily="18" charset="0"/>
        <a:ea typeface="ＭＳ Ｐゴシック"/>
        <a:cs typeface="ＭＳ Ｐゴシック"/>
      </a:defRPr>
    </a:lvl9pPr>
  </p:defaultTextStyle>
  <p:extLst>
    <p:ext uri="{EFAFB233-063F-42B5-8137-9DF3F51BA10A}">
      <p15:sldGuideLst xmlns:p15="http://schemas.microsoft.com/office/powerpoint/2012/main">
        <p15:guide id="1" orient="horz" pos="2160">
          <p15:clr>
            <a:srgbClr val="A4A3A4"/>
          </p15:clr>
        </p15:guide>
        <p15:guide id="2" orient="horz" pos="288">
          <p15:clr>
            <a:srgbClr val="A4A3A4"/>
          </p15:clr>
        </p15:guide>
        <p15:guide id="3" orient="horz" pos="4128">
          <p15:clr>
            <a:srgbClr val="A4A3A4"/>
          </p15:clr>
        </p15:guide>
        <p15:guide id="4" pos="5424">
          <p15:clr>
            <a:srgbClr val="A4A3A4"/>
          </p15:clr>
        </p15:guide>
        <p15:guide id="5" pos="288">
          <p15:clr>
            <a:srgbClr val="A4A3A4"/>
          </p15:clr>
        </p15:guide>
        <p15:guide id="6"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FF"/>
    <a:srgbClr val="969696"/>
    <a:srgbClr val="339966"/>
    <a:srgbClr val="141400"/>
    <a:srgbClr val="333399"/>
    <a:srgbClr val="FF3300"/>
    <a:srgbClr val="99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730" autoAdjust="0"/>
    <p:restoredTop sz="72318" autoAdjust="0"/>
  </p:normalViewPr>
  <p:slideViewPr>
    <p:cSldViewPr>
      <p:cViewPr varScale="1">
        <p:scale>
          <a:sx n="56" d="100"/>
          <a:sy n="56" d="100"/>
        </p:scale>
        <p:origin x="60" y="576"/>
      </p:cViewPr>
      <p:guideLst>
        <p:guide orient="horz" pos="2160"/>
        <p:guide orient="horz" pos="288"/>
        <p:guide orient="horz" pos="4128"/>
        <p:guide pos="5424"/>
        <p:guide pos="288"/>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0"/>
    </p:cViewPr>
  </p:sorterViewPr>
  <p:notesViewPr>
    <p:cSldViewPr>
      <p:cViewPr varScale="1">
        <p:scale>
          <a:sx n="52" d="100"/>
          <a:sy n="52" d="100"/>
        </p:scale>
        <p:origin x="-92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pitchFamily="18" charset="0"/>
                <a:ea typeface="ＭＳ Ｐゴシック"/>
                <a:cs typeface="ＭＳ Ｐゴシック"/>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Times New Roman" pitchFamily="18" charset="0"/>
                <a:ea typeface="ＭＳ Ｐゴシック"/>
                <a:cs typeface="ＭＳ Ｐゴシック"/>
              </a:defRPr>
            </a:lvl1pPr>
          </a:lstStyle>
          <a:p>
            <a:pPr>
              <a:defRPr/>
            </a:pPr>
            <a:fld id="{27F54BF6-82D7-4F75-B57D-85D73D994FDF}" type="datetimeFigureOut">
              <a:rPr lang="en-US"/>
              <a:pPr>
                <a:defRPr/>
              </a:pPr>
              <a:t>7/26/2018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Times New Roman" pitchFamily="18" charset="0"/>
                <a:ea typeface="ＭＳ Ｐゴシック"/>
                <a:cs typeface="ＭＳ Ｐゴシック"/>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Times New Roman" pitchFamily="18" charset="0"/>
                <a:ea typeface="ＭＳ Ｐゴシック"/>
                <a:cs typeface="ＭＳ Ｐゴシック"/>
              </a:defRPr>
            </a:lvl1pPr>
          </a:lstStyle>
          <a:p>
            <a:pPr>
              <a:defRPr/>
            </a:pPr>
            <a:fld id="{346928C8-B6B4-41A7-8152-FA673DE9CFAD}" type="slidenum">
              <a:rPr lang="en-US"/>
              <a:pPr>
                <a:defRPr/>
              </a:pPr>
              <a:t>‹#›</a:t>
            </a:fld>
            <a:endParaRPr lang="en-US" dirty="0"/>
          </a:p>
        </p:txBody>
      </p:sp>
    </p:spTree>
    <p:extLst>
      <p:ext uri="{BB962C8B-B14F-4D97-AF65-F5344CB8AC3E}">
        <p14:creationId xmlns:p14="http://schemas.microsoft.com/office/powerpoint/2010/main" val="25003619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SzTx/>
              <a:buFontTx/>
              <a:buNone/>
              <a:defRPr sz="1200">
                <a:latin typeface="Arial" charset="0"/>
                <a:ea typeface="+mn-ea"/>
                <a:cs typeface="+mn-cs"/>
              </a:defRPr>
            </a:lvl1pPr>
          </a:lstStyle>
          <a:p>
            <a:pPr>
              <a:defRPr/>
            </a:pPr>
            <a:endParaRPr lang="en-US" dirty="0"/>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SzTx/>
              <a:buFontTx/>
              <a:buNone/>
              <a:defRPr sz="1200">
                <a:latin typeface="Arial" charset="0"/>
                <a:ea typeface="+mn-ea"/>
                <a:cs typeface="+mn-cs"/>
              </a:defRPr>
            </a:lvl1pPr>
          </a:lstStyle>
          <a:p>
            <a:pPr>
              <a:defRPr/>
            </a:pPr>
            <a:endParaRPr lang="en-US" dirty="0"/>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buSzTx/>
              <a:buFontTx/>
              <a:buNone/>
              <a:defRPr sz="1200">
                <a:latin typeface="Arial" charset="0"/>
                <a:ea typeface="+mn-ea"/>
                <a:cs typeface="+mn-cs"/>
              </a:defRPr>
            </a:lvl1pPr>
          </a:lstStyle>
          <a:p>
            <a:pPr>
              <a:defRPr/>
            </a:pPr>
            <a:endParaRPr lang="en-US" dirty="0"/>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SzTx/>
              <a:buFontTx/>
              <a:buNone/>
              <a:defRPr sz="1200">
                <a:latin typeface="Arial" charset="0"/>
                <a:ea typeface="ＭＳ Ｐゴシック" charset="-128"/>
                <a:cs typeface="+mn-cs"/>
              </a:defRPr>
            </a:lvl1pPr>
          </a:lstStyle>
          <a:p>
            <a:pPr>
              <a:defRPr/>
            </a:pPr>
            <a:fld id="{9BE15AB0-0931-4C77-9141-FAC3118161B0}" type="slidenum">
              <a:rPr lang="en-US"/>
              <a:pPr>
                <a:defRPr/>
              </a:pPr>
              <a:t>‹#›</a:t>
            </a:fld>
            <a:endParaRPr lang="en-US" dirty="0"/>
          </a:p>
        </p:txBody>
      </p:sp>
    </p:spTree>
    <p:extLst>
      <p:ext uri="{BB962C8B-B14F-4D97-AF65-F5344CB8AC3E}">
        <p14:creationId xmlns:p14="http://schemas.microsoft.com/office/powerpoint/2010/main" val="197621202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302568FA-3277-4AE8-A302-6769DE8AA9DE}" type="slidenum">
              <a:rPr lang="en-US" smtClean="0">
                <a:ea typeface="ＭＳ Ｐゴシック"/>
                <a:cs typeface="ＭＳ Ｐゴシック"/>
              </a:rPr>
              <a:pPr/>
              <a:t>1</a:t>
            </a:fld>
            <a:endParaRPr lang="en-US" dirty="0">
              <a:ea typeface="ＭＳ Ｐゴシック"/>
              <a:cs typeface="ＭＳ Ｐゴシック"/>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In this presentation, we will discuss the management of burns and fractures in TFC</a:t>
            </a:r>
          </a:p>
        </p:txBody>
      </p:sp>
    </p:spTree>
    <p:extLst>
      <p:ext uri="{BB962C8B-B14F-4D97-AF65-F5344CB8AC3E}">
        <p14:creationId xmlns:p14="http://schemas.microsoft.com/office/powerpoint/2010/main" val="659470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Slide Image Placeholder 1"/>
          <p:cNvSpPr>
            <a:spLocks noGrp="1" noRot="1" noChangeAspect="1" noTextEdit="1"/>
          </p:cNvSpPr>
          <p:nvPr>
            <p:ph type="sldImg"/>
          </p:nvPr>
        </p:nvSpPr>
        <p:spPr>
          <a:ln/>
        </p:spPr>
      </p:sp>
      <p:sp>
        <p:nvSpPr>
          <p:cNvPr id="501762" name="Notes Placeholder 2"/>
          <p:cNvSpPr>
            <a:spLocks noGrp="1"/>
          </p:cNvSpPr>
          <p:nvPr>
            <p:ph type="body" idx="1"/>
          </p:nvPr>
        </p:nvSpPr>
        <p:spPr>
          <a:noFill/>
          <a:ln/>
        </p:spPr>
        <p:txBody>
          <a:bodyPr/>
          <a:lstStyle/>
          <a:p>
            <a:r>
              <a:rPr lang="en-US" dirty="0">
                <a:ea typeface="ＭＳ Ｐゴシック"/>
                <a:cs typeface="ＭＳ Ｐゴシック"/>
              </a:rPr>
              <a:t>Read the guidelines.</a:t>
            </a:r>
          </a:p>
        </p:txBody>
      </p:sp>
      <p:sp>
        <p:nvSpPr>
          <p:cNvPr id="501763" name="Slide Number Placeholder 3"/>
          <p:cNvSpPr>
            <a:spLocks noGrp="1"/>
          </p:cNvSpPr>
          <p:nvPr>
            <p:ph type="sldNum" sz="quarter" idx="5"/>
          </p:nvPr>
        </p:nvSpPr>
        <p:spPr>
          <a:noFill/>
        </p:spPr>
        <p:txBody>
          <a:bodyPr/>
          <a:lstStyle/>
          <a:p>
            <a:fld id="{1002A7D5-65C3-4771-B199-54742F3BFF26}" type="slidenum">
              <a:rPr lang="en-US" smtClean="0">
                <a:ea typeface="ＭＳ Ｐゴシック"/>
                <a:cs typeface="ＭＳ Ｐゴシック"/>
              </a:rPr>
              <a:pPr/>
              <a:t>10</a:t>
            </a:fld>
            <a:endParaRPr lang="en-US" dirty="0">
              <a:ea typeface="ＭＳ Ｐゴシック"/>
              <a:cs typeface="ＭＳ Ｐゴシック"/>
            </a:endParaRPr>
          </a:p>
        </p:txBody>
      </p:sp>
    </p:spTree>
    <p:extLst>
      <p:ext uri="{BB962C8B-B14F-4D97-AF65-F5344CB8AC3E}">
        <p14:creationId xmlns:p14="http://schemas.microsoft.com/office/powerpoint/2010/main" val="2043269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guidelines.</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11</a:t>
            </a:fld>
            <a:endParaRPr lang="en-US" dirty="0"/>
          </a:p>
        </p:txBody>
      </p:sp>
    </p:spTree>
    <p:extLst>
      <p:ext uri="{BB962C8B-B14F-4D97-AF65-F5344CB8AC3E}">
        <p14:creationId xmlns:p14="http://schemas.microsoft.com/office/powerpoint/2010/main" val="3690794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09" name="Slide Image Placeholder 1"/>
          <p:cNvSpPr>
            <a:spLocks noGrp="1" noRot="1" noChangeAspect="1" noTextEdit="1"/>
          </p:cNvSpPr>
          <p:nvPr>
            <p:ph type="sldImg"/>
          </p:nvPr>
        </p:nvSpPr>
        <p:spPr>
          <a:ln/>
        </p:spPr>
      </p:sp>
      <p:sp>
        <p:nvSpPr>
          <p:cNvPr id="503810" name="Notes Placeholder 2"/>
          <p:cNvSpPr>
            <a:spLocks noGrp="1"/>
          </p:cNvSpPr>
          <p:nvPr>
            <p:ph type="body" idx="1"/>
          </p:nvPr>
        </p:nvSpPr>
        <p:spPr>
          <a:noFill/>
          <a:ln/>
        </p:spPr>
        <p:txBody>
          <a:bodyPr/>
          <a:lstStyle/>
          <a:p>
            <a:r>
              <a:rPr lang="en-US" dirty="0">
                <a:ea typeface="ＭＳ Ｐゴシック"/>
                <a:cs typeface="ＭＳ Ｐゴシック"/>
              </a:rPr>
              <a:t>Click on the photo to play the video.</a:t>
            </a:r>
          </a:p>
        </p:txBody>
      </p:sp>
      <p:sp>
        <p:nvSpPr>
          <p:cNvPr id="503811" name="Slide Number Placeholder 3"/>
          <p:cNvSpPr>
            <a:spLocks noGrp="1"/>
          </p:cNvSpPr>
          <p:nvPr>
            <p:ph type="sldNum" sz="quarter" idx="5"/>
          </p:nvPr>
        </p:nvSpPr>
        <p:spPr>
          <a:noFill/>
        </p:spPr>
        <p:txBody>
          <a:bodyPr/>
          <a:lstStyle/>
          <a:p>
            <a:fld id="{E8D77F56-AFC5-4168-A050-1448CB9F1CAE}" type="slidenum">
              <a:rPr lang="en-US" smtClean="0">
                <a:ea typeface="ＭＳ Ｐゴシック"/>
                <a:cs typeface="ＭＳ Ｐゴシック"/>
              </a:rPr>
              <a:pPr/>
              <a:t>12</a:t>
            </a:fld>
            <a:endParaRPr lang="en-US" dirty="0">
              <a:ea typeface="ＭＳ Ｐゴシック"/>
              <a:cs typeface="ＭＳ Ｐゴシック"/>
            </a:endParaRPr>
          </a:p>
        </p:txBody>
      </p:sp>
    </p:spTree>
    <p:extLst>
      <p:ext uri="{BB962C8B-B14F-4D97-AF65-F5344CB8AC3E}">
        <p14:creationId xmlns:p14="http://schemas.microsoft.com/office/powerpoint/2010/main" val="644877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7"/>
          <p:cNvSpPr>
            <a:spLocks noGrp="1" noChangeArrowheads="1"/>
          </p:cNvSpPr>
          <p:nvPr>
            <p:ph type="sldNum" sz="quarter" idx="5"/>
          </p:nvPr>
        </p:nvSpPr>
        <p:spPr>
          <a:noFill/>
        </p:spPr>
        <p:txBody>
          <a:bodyPr/>
          <a:lstStyle/>
          <a:p>
            <a:fld id="{A442C310-76CD-47D8-B4B2-9DE59E335AD5}" type="slidenum">
              <a:rPr lang="en-US" smtClean="0">
                <a:ea typeface="ＭＳ Ｐゴシック"/>
                <a:cs typeface="ＭＳ Ｐゴシック"/>
              </a:rPr>
              <a:pPr/>
              <a:t>13</a:t>
            </a:fld>
            <a:endParaRPr lang="en-US" dirty="0">
              <a:ea typeface="ＭＳ Ｐゴシック"/>
              <a:cs typeface="ＭＳ Ｐゴシック"/>
            </a:endParaRPr>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guideline.</a:t>
            </a:r>
          </a:p>
        </p:txBody>
      </p:sp>
    </p:spTree>
    <p:extLst>
      <p:ext uri="{BB962C8B-B14F-4D97-AF65-F5344CB8AC3E}">
        <p14:creationId xmlns:p14="http://schemas.microsoft.com/office/powerpoint/2010/main" val="1165803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p:spPr>
        <p:txBody>
          <a:bodyPr/>
          <a:lstStyle/>
          <a:p>
            <a:fld id="{4F9A165D-123F-438C-B449-7E1DB8E8C9B4}" type="slidenum">
              <a:rPr lang="en-US" smtClean="0">
                <a:ea typeface="ＭＳ Ｐゴシック"/>
                <a:cs typeface="ＭＳ Ｐゴシック"/>
              </a:rPr>
              <a:pPr/>
              <a:t>14</a:t>
            </a:fld>
            <a:endParaRPr lang="en-US" dirty="0">
              <a:ea typeface="ＭＳ Ｐゴシック"/>
              <a:cs typeface="ＭＳ Ｐゴシック"/>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Open fractures present a major threat of serious infection.</a:t>
            </a:r>
          </a:p>
        </p:txBody>
      </p:sp>
    </p:spTree>
    <p:extLst>
      <p:ext uri="{BB962C8B-B14F-4D97-AF65-F5344CB8AC3E}">
        <p14:creationId xmlns:p14="http://schemas.microsoft.com/office/powerpoint/2010/main" val="3075779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p:cNvSpPr>
            <a:spLocks noGrp="1" noChangeArrowheads="1"/>
          </p:cNvSpPr>
          <p:nvPr>
            <p:ph type="sldNum" sz="quarter" idx="5"/>
          </p:nvPr>
        </p:nvSpPr>
        <p:spPr>
          <a:noFill/>
        </p:spPr>
        <p:txBody>
          <a:bodyPr/>
          <a:lstStyle/>
          <a:p>
            <a:fld id="{68DB0035-6D62-4E48-9477-BDEA8A60EDA2}" type="slidenum">
              <a:rPr lang="en-US" smtClean="0">
                <a:ea typeface="ＭＳ Ｐゴシック"/>
                <a:cs typeface="ＭＳ Ｐゴシック"/>
              </a:rPr>
              <a:pPr/>
              <a:t>15</a:t>
            </a:fld>
            <a:endParaRPr lang="en-US" dirty="0">
              <a:ea typeface="ＭＳ Ｐゴシック"/>
              <a:cs typeface="ＭＳ Ｐゴシック"/>
            </a:endParaRPr>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What are the warning signs that an arm or leg might be fractured?</a:t>
            </a:r>
          </a:p>
        </p:txBody>
      </p:sp>
    </p:spTree>
    <p:extLst>
      <p:ext uri="{BB962C8B-B14F-4D97-AF65-F5344CB8AC3E}">
        <p14:creationId xmlns:p14="http://schemas.microsoft.com/office/powerpoint/2010/main" val="58020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noFill/>
        </p:spPr>
        <p:txBody>
          <a:bodyPr/>
          <a:lstStyle/>
          <a:p>
            <a:fld id="{89D69D1F-5DFD-42BE-9E39-87B4B15C1BF4}" type="slidenum">
              <a:rPr lang="en-US" smtClean="0">
                <a:ea typeface="ＭＳ Ｐゴシック"/>
                <a:cs typeface="ＭＳ Ｐゴシック"/>
              </a:rPr>
              <a:pPr/>
              <a:t>16</a:t>
            </a:fld>
            <a:endParaRPr lang="en-US" dirty="0">
              <a:ea typeface="ＭＳ Ｐゴシック"/>
              <a:cs typeface="ＭＳ Ｐゴシック"/>
            </a:endParaRPr>
          </a:p>
        </p:txBody>
      </p:sp>
      <p:sp>
        <p:nvSpPr>
          <p:cNvPr id="453634" name="Rectangle 2"/>
          <p:cNvSpPr>
            <a:spLocks noGrp="1" noRot="1" noChangeAspect="1" noChangeArrowheads="1" noTextEdit="1"/>
          </p:cNvSpPr>
          <p:nvPr>
            <p:ph type="sldImg"/>
          </p:nvPr>
        </p:nvSpPr>
        <p:spPr>
          <a:ln/>
        </p:spPr>
      </p:sp>
      <p:sp>
        <p:nvSpPr>
          <p:cNvPr id="453635"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Why do we take the time to splint fractures?</a:t>
            </a:r>
          </a:p>
        </p:txBody>
      </p:sp>
    </p:spTree>
    <p:extLst>
      <p:ext uri="{BB962C8B-B14F-4D97-AF65-F5344CB8AC3E}">
        <p14:creationId xmlns:p14="http://schemas.microsoft.com/office/powerpoint/2010/main" val="3815593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7"/>
          <p:cNvSpPr>
            <a:spLocks noGrp="1" noChangeArrowheads="1"/>
          </p:cNvSpPr>
          <p:nvPr>
            <p:ph type="sldNum" sz="quarter" idx="5"/>
          </p:nvPr>
        </p:nvSpPr>
        <p:spPr>
          <a:noFill/>
        </p:spPr>
        <p:txBody>
          <a:bodyPr/>
          <a:lstStyle/>
          <a:p>
            <a:fld id="{534D2A6A-8678-479B-B57C-F62D5800C621}" type="slidenum">
              <a:rPr lang="en-US" smtClean="0">
                <a:ea typeface="ＭＳ Ｐゴシック"/>
                <a:cs typeface="ＭＳ Ｐゴシック"/>
              </a:rPr>
              <a:pPr/>
              <a:t>17</a:t>
            </a:fld>
            <a:endParaRPr lang="en-US" dirty="0">
              <a:ea typeface="ＭＳ Ｐゴシック"/>
              <a:cs typeface="ＭＳ Ｐゴシック"/>
            </a:endParaRPr>
          </a:p>
        </p:txBody>
      </p:sp>
      <p:sp>
        <p:nvSpPr>
          <p:cNvPr id="455682" name="Rectangle 2"/>
          <p:cNvSpPr>
            <a:spLocks noGrp="1" noRot="1" noChangeAspect="1" noChangeArrowheads="1" noTextEdit="1"/>
          </p:cNvSpPr>
          <p:nvPr>
            <p:ph type="sldImg"/>
          </p:nvPr>
        </p:nvSpPr>
        <p:spPr>
          <a:ln/>
        </p:spPr>
      </p:sp>
      <p:sp>
        <p:nvSpPr>
          <p:cNvPr id="45568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Here are some of the things that you want to do when splinting a fracture.</a:t>
            </a:r>
          </a:p>
        </p:txBody>
      </p:sp>
    </p:spTree>
    <p:extLst>
      <p:ext uri="{BB962C8B-B14F-4D97-AF65-F5344CB8AC3E}">
        <p14:creationId xmlns:p14="http://schemas.microsoft.com/office/powerpoint/2010/main" val="127362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7"/>
          <p:cNvSpPr>
            <a:spLocks noGrp="1" noChangeArrowheads="1"/>
          </p:cNvSpPr>
          <p:nvPr>
            <p:ph type="sldNum" sz="quarter" idx="5"/>
          </p:nvPr>
        </p:nvSpPr>
        <p:spPr>
          <a:noFill/>
        </p:spPr>
        <p:txBody>
          <a:bodyPr/>
          <a:lstStyle/>
          <a:p>
            <a:fld id="{AF741AF1-7021-4D8D-9E8B-CF951A36F58D}" type="slidenum">
              <a:rPr lang="en-US" smtClean="0">
                <a:ea typeface="ＭＳ Ｐゴシック"/>
                <a:cs typeface="ＭＳ Ｐゴシック"/>
              </a:rPr>
              <a:pPr/>
              <a:t>18</a:t>
            </a:fld>
            <a:endParaRPr lang="en-US" dirty="0">
              <a:ea typeface="ＭＳ Ｐゴシック"/>
              <a:cs typeface="ＭＳ Ｐゴシック"/>
            </a:endParaRPr>
          </a:p>
        </p:txBody>
      </p:sp>
      <p:sp>
        <p:nvSpPr>
          <p:cNvPr id="457730" name="Rectangle 2"/>
          <p:cNvSpPr>
            <a:spLocks noGrp="1" noRot="1" noChangeAspect="1" noChangeArrowheads="1" noTextEdit="1"/>
          </p:cNvSpPr>
          <p:nvPr>
            <p:ph type="sldImg"/>
          </p:nvPr>
        </p:nvSpPr>
        <p:spPr>
          <a:ln/>
        </p:spPr>
      </p:sp>
      <p:sp>
        <p:nvSpPr>
          <p:cNvPr id="457731"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a:cs typeface="ＭＳ Ｐゴシック"/>
              </a:rPr>
              <a:t>And here are a few more of the things that you want to do when splinting a fracture.</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The splint shown here is a traction splint.</a:t>
            </a:r>
          </a:p>
        </p:txBody>
      </p:sp>
    </p:spTree>
    <p:extLst>
      <p:ext uri="{BB962C8B-B14F-4D97-AF65-F5344CB8AC3E}">
        <p14:creationId xmlns:p14="http://schemas.microsoft.com/office/powerpoint/2010/main" val="1660114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7"/>
          <p:cNvSpPr>
            <a:spLocks noGrp="1" noChangeArrowheads="1"/>
          </p:cNvSpPr>
          <p:nvPr>
            <p:ph type="sldNum" sz="quarter" idx="5"/>
          </p:nvPr>
        </p:nvSpPr>
        <p:spPr>
          <a:noFill/>
        </p:spPr>
        <p:txBody>
          <a:bodyPr/>
          <a:lstStyle/>
          <a:p>
            <a:fld id="{D6DC28C8-BD2A-413D-832B-0BB876323FF8}" type="slidenum">
              <a:rPr lang="en-US" smtClean="0">
                <a:ea typeface="ＭＳ Ｐゴシック"/>
                <a:cs typeface="ＭＳ Ｐゴシック"/>
              </a:rPr>
              <a:pPr/>
              <a:t>19</a:t>
            </a:fld>
            <a:endParaRPr lang="en-US" dirty="0">
              <a:ea typeface="ＭＳ Ｐゴシック"/>
              <a:cs typeface="ＭＳ Ｐゴシック"/>
            </a:endParaRPr>
          </a:p>
        </p:txBody>
      </p:sp>
      <p:sp>
        <p:nvSpPr>
          <p:cNvPr id="459778" name="Rectangle 2"/>
          <p:cNvSpPr>
            <a:spLocks noGrp="1" noRot="1" noChangeAspect="1" noChangeArrowheads="1" noTextEdit="1"/>
          </p:cNvSpPr>
          <p:nvPr>
            <p:ph type="sldImg"/>
          </p:nvPr>
        </p:nvSpPr>
        <p:spPr>
          <a:ln/>
        </p:spPr>
      </p:sp>
      <p:sp>
        <p:nvSpPr>
          <p:cNvPr id="459779"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You can do harm with splinting as well.</a:t>
            </a:r>
          </a:p>
        </p:txBody>
      </p:sp>
    </p:spTree>
    <p:extLst>
      <p:ext uri="{BB962C8B-B14F-4D97-AF65-F5344CB8AC3E}">
        <p14:creationId xmlns:p14="http://schemas.microsoft.com/office/powerpoint/2010/main" val="2058238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disclaimer.</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2</a:t>
            </a:fld>
            <a:endParaRPr lang="en-US" dirty="0"/>
          </a:p>
        </p:txBody>
      </p:sp>
    </p:spTree>
    <p:extLst>
      <p:ext uri="{BB962C8B-B14F-4D97-AF65-F5344CB8AC3E}">
        <p14:creationId xmlns:p14="http://schemas.microsoft.com/office/powerpoint/2010/main" val="2200827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noChangeArrowheads="1"/>
          </p:cNvSpPr>
          <p:nvPr>
            <p:ph type="sldNum" sz="quarter" idx="5"/>
          </p:nvPr>
        </p:nvSpPr>
        <p:spPr>
          <a:noFill/>
        </p:spPr>
        <p:txBody>
          <a:bodyPr/>
          <a:lstStyle/>
          <a:p>
            <a:fld id="{5DE69CBE-982C-4874-A56C-DB9B9CC81F2F}" type="slidenum">
              <a:rPr lang="en-US" smtClean="0">
                <a:ea typeface="ＭＳ Ｐゴシック"/>
                <a:cs typeface="ＭＳ Ｐゴシック"/>
              </a:rPr>
              <a:pPr/>
              <a:t>20</a:t>
            </a:fld>
            <a:endParaRPr lang="en-US" dirty="0">
              <a:ea typeface="ＭＳ Ｐゴシック"/>
              <a:cs typeface="ＭＳ Ｐゴシック"/>
            </a:endParaRPr>
          </a:p>
        </p:txBody>
      </p:sp>
      <p:sp>
        <p:nvSpPr>
          <p:cNvPr id="461826" name="Rectangle 2"/>
          <p:cNvSpPr>
            <a:spLocks noGrp="1" noRot="1" noChangeAspect="1" noChangeArrowheads="1" noTextEdit="1"/>
          </p:cNvSpPr>
          <p:nvPr>
            <p:ph type="sldImg"/>
          </p:nvPr>
        </p:nvSpPr>
        <p:spPr>
          <a:ln/>
        </p:spPr>
      </p:sp>
      <p:sp>
        <p:nvSpPr>
          <p:cNvPr id="46182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A pneumatic splint and a flexible type splint are shown here.</a:t>
            </a:r>
          </a:p>
        </p:txBody>
      </p:sp>
    </p:spTree>
    <p:extLst>
      <p:ext uri="{BB962C8B-B14F-4D97-AF65-F5344CB8AC3E}">
        <p14:creationId xmlns:p14="http://schemas.microsoft.com/office/powerpoint/2010/main" val="2495962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a:spLocks noGrp="1" noChangeArrowheads="1"/>
          </p:cNvSpPr>
          <p:nvPr>
            <p:ph type="sldNum" sz="quarter" idx="5"/>
          </p:nvPr>
        </p:nvSpPr>
        <p:spPr>
          <a:noFill/>
        </p:spPr>
        <p:txBody>
          <a:bodyPr/>
          <a:lstStyle/>
          <a:p>
            <a:fld id="{2CBAC1EB-2C10-459F-AA28-9A6F842F9890}" type="slidenum">
              <a:rPr lang="en-US" smtClean="0">
                <a:ea typeface="ＭＳ Ｐゴシック"/>
                <a:cs typeface="ＭＳ Ｐゴシック"/>
              </a:rPr>
              <a:pPr/>
              <a:t>21</a:t>
            </a:fld>
            <a:endParaRPr lang="en-US" dirty="0">
              <a:ea typeface="ＭＳ Ｐゴシック"/>
              <a:cs typeface="ＭＳ Ｐゴシック"/>
            </a:endParaRPr>
          </a:p>
        </p:txBody>
      </p:sp>
      <p:sp>
        <p:nvSpPr>
          <p:cNvPr id="463874" name="Rectangle 2"/>
          <p:cNvSpPr>
            <a:spLocks noGrp="1" noRot="1" noChangeAspect="1" noChangeArrowheads="1" noTextEdit="1"/>
          </p:cNvSpPr>
          <p:nvPr>
            <p:ph type="sldImg"/>
          </p:nvPr>
        </p:nvSpPr>
        <p:spPr>
          <a:ln/>
        </p:spPr>
      </p:sp>
      <p:sp>
        <p:nvSpPr>
          <p:cNvPr id="463875"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Remember to pad rigid splints.</a:t>
            </a:r>
          </a:p>
          <a:p>
            <a:pPr eaLnBrk="1" hangingPunct="1"/>
            <a:r>
              <a:rPr lang="en-US" b="1" dirty="0">
                <a:ea typeface="ＭＳ Ｐゴシック"/>
                <a:cs typeface="ＭＳ Ｐゴシック"/>
              </a:rPr>
              <a:t>If you use a weapon as a splint – don’t forget to unload and safe it first!</a:t>
            </a:r>
          </a:p>
        </p:txBody>
      </p:sp>
    </p:spTree>
    <p:extLst>
      <p:ext uri="{BB962C8B-B14F-4D97-AF65-F5344CB8AC3E}">
        <p14:creationId xmlns:p14="http://schemas.microsoft.com/office/powerpoint/2010/main" val="3528282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p:spPr>
        <p:txBody>
          <a:bodyPr/>
          <a:lstStyle/>
          <a:p>
            <a:fld id="{7DC98A93-0D4F-4195-A0F4-77A76B7EB5AC}" type="slidenum">
              <a:rPr lang="en-US" smtClean="0">
                <a:ea typeface="ＭＳ Ｐゴシック"/>
                <a:cs typeface="ＭＳ Ｐゴシック"/>
              </a:rPr>
              <a:pPr/>
              <a:t>22</a:t>
            </a:fld>
            <a:endParaRPr lang="en-US" dirty="0">
              <a:ea typeface="ＭＳ Ｐゴシック"/>
              <a:cs typeface="ＭＳ Ｐゴシック"/>
            </a:endParaRPr>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The most important aspect of splinting is to splint in a way that does not harm the nerves or blood vessels to the extremity. Check for this by assessing circulation and motor and sensory status before and after splinting.</a:t>
            </a:r>
          </a:p>
        </p:txBody>
      </p:sp>
    </p:spTree>
    <p:extLst>
      <p:ext uri="{BB962C8B-B14F-4D97-AF65-F5344CB8AC3E}">
        <p14:creationId xmlns:p14="http://schemas.microsoft.com/office/powerpoint/2010/main" val="2740581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p:txBody>
      </p:sp>
    </p:spTree>
    <p:extLst>
      <p:ext uri="{BB962C8B-B14F-4D97-AF65-F5344CB8AC3E}">
        <p14:creationId xmlns:p14="http://schemas.microsoft.com/office/powerpoint/2010/main" val="2891109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p:txBody>
      </p:sp>
    </p:spTree>
    <p:extLst>
      <p:ext uri="{BB962C8B-B14F-4D97-AF65-F5344CB8AC3E}">
        <p14:creationId xmlns:p14="http://schemas.microsoft.com/office/powerpoint/2010/main" val="2891109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p:txBody>
      </p:sp>
    </p:spTree>
    <p:extLst>
      <p:ext uri="{BB962C8B-B14F-4D97-AF65-F5344CB8AC3E}">
        <p14:creationId xmlns:p14="http://schemas.microsoft.com/office/powerpoint/2010/main" val="2891109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Slide Image Placeholder 1"/>
          <p:cNvSpPr>
            <a:spLocks noGrp="1" noRot="1" noChangeAspect="1" noTextEdit="1"/>
          </p:cNvSpPr>
          <p:nvPr>
            <p:ph type="sldImg"/>
          </p:nvPr>
        </p:nvSpPr>
        <p:spPr>
          <a:ln/>
        </p:spPr>
      </p:sp>
      <p:sp>
        <p:nvSpPr>
          <p:cNvPr id="487426" name="Notes Placeholder 2"/>
          <p:cNvSpPr>
            <a:spLocks noGrp="1"/>
          </p:cNvSpPr>
          <p:nvPr>
            <p:ph type="body" idx="1"/>
          </p:nvPr>
        </p:nvSpPr>
        <p:spPr>
          <a:noFill/>
          <a:ln/>
        </p:spPr>
        <p:txBody>
          <a:bodyPr/>
          <a:lstStyle/>
          <a:p>
            <a:r>
              <a:rPr lang="en-US" dirty="0">
                <a:ea typeface="ＭＳ Ｐゴシック"/>
                <a:cs typeface="ＭＳ Ｐゴシック"/>
              </a:rPr>
              <a:t>Read the guidelines.</a:t>
            </a:r>
          </a:p>
        </p:txBody>
      </p:sp>
      <p:sp>
        <p:nvSpPr>
          <p:cNvPr id="487427" name="Slide Number Placeholder 3"/>
          <p:cNvSpPr>
            <a:spLocks noGrp="1"/>
          </p:cNvSpPr>
          <p:nvPr>
            <p:ph type="sldNum" sz="quarter" idx="5"/>
          </p:nvPr>
        </p:nvSpPr>
        <p:spPr>
          <a:noFill/>
        </p:spPr>
        <p:txBody>
          <a:bodyPr/>
          <a:lstStyle/>
          <a:p>
            <a:fld id="{74FC8AAF-FAE4-4EFB-A362-16FE78F5819F}" type="slidenum">
              <a:rPr lang="en-US" smtClean="0">
                <a:ea typeface="ＭＳ Ｐゴシック"/>
                <a:cs typeface="ＭＳ Ｐゴシック"/>
              </a:rPr>
              <a:pPr/>
              <a:t>6</a:t>
            </a:fld>
            <a:endParaRPr lang="en-US" dirty="0">
              <a:ea typeface="ＭＳ Ｐゴシック"/>
              <a:cs typeface="ＭＳ Ｐゴシック"/>
            </a:endParaRPr>
          </a:p>
        </p:txBody>
      </p:sp>
    </p:spTree>
    <p:extLst>
      <p:ext uri="{BB962C8B-B14F-4D97-AF65-F5344CB8AC3E}">
        <p14:creationId xmlns:p14="http://schemas.microsoft.com/office/powerpoint/2010/main" val="3363157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Slide Image Placeholder 1"/>
          <p:cNvSpPr>
            <a:spLocks noGrp="1" noRot="1" noChangeAspect="1" noTextEdit="1"/>
          </p:cNvSpPr>
          <p:nvPr>
            <p:ph type="sldImg"/>
          </p:nvPr>
        </p:nvSpPr>
        <p:spPr>
          <a:ln/>
        </p:spPr>
      </p:sp>
      <p:sp>
        <p:nvSpPr>
          <p:cNvPr id="495618" name="Notes Placeholder 2"/>
          <p:cNvSpPr>
            <a:spLocks noGrp="1"/>
          </p:cNvSpPr>
          <p:nvPr>
            <p:ph type="body" idx="1"/>
          </p:nvPr>
        </p:nvSpPr>
        <p:spPr>
          <a:noFill/>
          <a:ln/>
        </p:spPr>
        <p:txBody>
          <a:bodyPr/>
          <a:lstStyle/>
          <a:p>
            <a:r>
              <a:rPr lang="en-US" dirty="0">
                <a:ea typeface="ＭＳ Ｐゴシック"/>
                <a:cs typeface="ＭＳ Ｐゴシック"/>
              </a:rPr>
              <a:t>Read the guideline.</a:t>
            </a:r>
          </a:p>
        </p:txBody>
      </p:sp>
      <p:sp>
        <p:nvSpPr>
          <p:cNvPr id="495619" name="Slide Number Placeholder 3"/>
          <p:cNvSpPr>
            <a:spLocks noGrp="1"/>
          </p:cNvSpPr>
          <p:nvPr>
            <p:ph type="sldNum" sz="quarter" idx="5"/>
          </p:nvPr>
        </p:nvSpPr>
        <p:spPr>
          <a:noFill/>
        </p:spPr>
        <p:txBody>
          <a:bodyPr/>
          <a:lstStyle/>
          <a:p>
            <a:fld id="{755A8E2F-D721-48BE-8135-33B545DF7BD3}" type="slidenum">
              <a:rPr lang="en-US" smtClean="0">
                <a:ea typeface="ＭＳ Ｐゴシック"/>
                <a:cs typeface="ＭＳ Ｐゴシック"/>
              </a:rPr>
              <a:pPr/>
              <a:t>7</a:t>
            </a:fld>
            <a:endParaRPr lang="en-US" dirty="0">
              <a:ea typeface="ＭＳ Ｐゴシック"/>
              <a:cs typeface="ＭＳ Ｐゴシック"/>
            </a:endParaRPr>
          </a:p>
        </p:txBody>
      </p:sp>
    </p:spTree>
    <p:extLst>
      <p:ext uri="{BB962C8B-B14F-4D97-AF65-F5344CB8AC3E}">
        <p14:creationId xmlns:p14="http://schemas.microsoft.com/office/powerpoint/2010/main" val="2846043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Slide Image Placeholder 1"/>
          <p:cNvSpPr>
            <a:spLocks noGrp="1" noRot="1" noChangeAspect="1" noTextEdit="1"/>
          </p:cNvSpPr>
          <p:nvPr>
            <p:ph type="sldImg"/>
          </p:nvPr>
        </p:nvSpPr>
        <p:spPr>
          <a:ln/>
        </p:spPr>
      </p:sp>
      <p:sp>
        <p:nvSpPr>
          <p:cNvPr id="497666" name="Notes Placeholder 2"/>
          <p:cNvSpPr>
            <a:spLocks noGrp="1"/>
          </p:cNvSpPr>
          <p:nvPr>
            <p:ph type="body" idx="1"/>
          </p:nvPr>
        </p:nvSpPr>
        <p:spPr>
          <a:noFill/>
          <a:ln/>
        </p:spPr>
        <p:txBody>
          <a:bodyPr/>
          <a:lstStyle/>
          <a:p>
            <a:r>
              <a:rPr lang="en-US" dirty="0">
                <a:ea typeface="ＭＳ Ｐゴシック"/>
                <a:cs typeface="ＭＳ Ｐゴシック"/>
              </a:rPr>
              <a:t>Read the guideline.</a:t>
            </a:r>
          </a:p>
        </p:txBody>
      </p:sp>
      <p:sp>
        <p:nvSpPr>
          <p:cNvPr id="497667" name="Slide Number Placeholder 3"/>
          <p:cNvSpPr>
            <a:spLocks noGrp="1"/>
          </p:cNvSpPr>
          <p:nvPr>
            <p:ph type="sldNum" sz="quarter" idx="5"/>
          </p:nvPr>
        </p:nvSpPr>
        <p:spPr>
          <a:noFill/>
        </p:spPr>
        <p:txBody>
          <a:bodyPr/>
          <a:lstStyle/>
          <a:p>
            <a:fld id="{2FA7C7E7-EBA7-49B8-AEFA-250850571E80}" type="slidenum">
              <a:rPr lang="en-US" smtClean="0">
                <a:ea typeface="ＭＳ Ｐゴシック"/>
                <a:cs typeface="ＭＳ Ｐゴシック"/>
              </a:rPr>
              <a:pPr/>
              <a:t>8</a:t>
            </a:fld>
            <a:endParaRPr lang="en-US" dirty="0">
              <a:ea typeface="ＭＳ Ｐゴシック"/>
              <a:cs typeface="ＭＳ Ｐゴシック"/>
            </a:endParaRPr>
          </a:p>
        </p:txBody>
      </p:sp>
    </p:spTree>
    <p:extLst>
      <p:ext uri="{BB962C8B-B14F-4D97-AF65-F5344CB8AC3E}">
        <p14:creationId xmlns:p14="http://schemas.microsoft.com/office/powerpoint/2010/main" val="3684663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Slide Image Placeholder 1"/>
          <p:cNvSpPr>
            <a:spLocks noGrp="1" noRot="1" noChangeAspect="1"/>
          </p:cNvSpPr>
          <p:nvPr>
            <p:ph type="sldImg"/>
          </p:nvPr>
        </p:nvSpPr>
        <p:spPr>
          <a:ln/>
        </p:spPr>
      </p:sp>
      <p:sp>
        <p:nvSpPr>
          <p:cNvPr id="499714" name="Notes Placeholder 2"/>
          <p:cNvSpPr>
            <a:spLocks noGrp="1"/>
          </p:cNvSpPr>
          <p:nvPr>
            <p:ph type="body" idx="1"/>
          </p:nvPr>
        </p:nvSpPr>
        <p:spPr>
          <a:noFill/>
          <a:ln/>
        </p:spPr>
        <p:txBody>
          <a:bodyPr/>
          <a:lstStyle/>
          <a:p>
            <a:r>
              <a:rPr lang="en-US" dirty="0">
                <a:ea typeface="ＭＳ Ｐゴシック"/>
                <a:cs typeface="ＭＳ Ｐゴシック"/>
              </a:rPr>
              <a:t>Read the guideline.</a:t>
            </a:r>
          </a:p>
        </p:txBody>
      </p:sp>
      <p:sp>
        <p:nvSpPr>
          <p:cNvPr id="499715" name="Slide Number Placeholder 3"/>
          <p:cNvSpPr>
            <a:spLocks noGrp="1"/>
          </p:cNvSpPr>
          <p:nvPr>
            <p:ph type="sldNum" sz="quarter" idx="5"/>
          </p:nvPr>
        </p:nvSpPr>
        <p:spPr>
          <a:noFill/>
        </p:spPr>
        <p:txBody>
          <a:bodyPr/>
          <a:lstStyle/>
          <a:p>
            <a:fld id="{8C75288B-62BB-499F-B0C1-68103C31453F}" type="slidenum">
              <a:rPr lang="en-US" smtClean="0">
                <a:ea typeface="ＭＳ Ｐゴシック"/>
                <a:cs typeface="ＭＳ Ｐゴシック"/>
              </a:rPr>
              <a:pPr/>
              <a:t>9</a:t>
            </a:fld>
            <a:endParaRPr lang="en-US" dirty="0">
              <a:ea typeface="ＭＳ Ｐゴシック"/>
              <a:cs typeface="ＭＳ Ｐゴシック"/>
            </a:endParaRPr>
          </a:p>
        </p:txBody>
      </p:sp>
    </p:spTree>
    <p:extLst>
      <p:ext uri="{BB962C8B-B14F-4D97-AF65-F5344CB8AC3E}">
        <p14:creationId xmlns:p14="http://schemas.microsoft.com/office/powerpoint/2010/main" val="2422353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274638"/>
            <a:ext cx="6781800" cy="1143000"/>
          </a:xfr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DBC2A6FF-0F61-4395-A0AB-480E82AF178B}"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82296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altLang="en-US" dirty="0"/>
          </a:p>
        </p:txBody>
      </p:sp>
    </p:spTree>
    <p:extLst>
      <p:ext uri="{BB962C8B-B14F-4D97-AF65-F5344CB8AC3E}">
        <p14:creationId xmlns:p14="http://schemas.microsoft.com/office/powerpoint/2010/main" val="1373573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7"/>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2D400693-B0F1-468D-88CC-F7F168064AA8}"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EA4B52FF-D870-497D-BC64-992EC617156E}"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905000" y="274638"/>
            <a:ext cx="6781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9" name="Picture 11" descr="TCCC Logo 091104 (C)"/>
          <p:cNvPicPr>
            <a:picLocks noChangeAspect="1" noChangeArrowheads="1"/>
          </p:cNvPicPr>
          <p:nvPr userDrawn="1"/>
        </p:nvPicPr>
        <p:blipFill>
          <a:blip r:embed="rId15" cstate="print"/>
          <a:srcRect/>
          <a:stretch>
            <a:fillRect/>
          </a:stretch>
        </p:blipFill>
        <p:spPr bwMode="auto">
          <a:xfrm>
            <a:off x="76200" y="52388"/>
            <a:ext cx="1295400" cy="1319212"/>
          </a:xfrm>
          <a:prstGeom prst="rect">
            <a:avLst/>
          </a:prstGeom>
          <a:noFill/>
          <a:ln w="9525">
            <a:noFill/>
            <a:miter lim="800000"/>
            <a:headEnd/>
            <a:tailEnd/>
          </a:ln>
        </p:spPr>
      </p:pic>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78" r:id="rId6"/>
    <p:sldLayoutId id="2147483677" r:id="rId7"/>
    <p:sldLayoutId id="2147483684" r:id="rId8"/>
    <p:sldLayoutId id="2147483685" r:id="rId9"/>
    <p:sldLayoutId id="2147483686" r:id="rId10"/>
    <p:sldLayoutId id="2147483687" r:id="rId11"/>
    <p:sldLayoutId id="2147483676" r:id="rId12"/>
    <p:sldLayoutId id="2147483691" r:id="rId13"/>
  </p:sldLayoutIdLst>
  <p:hf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p:nvPr>
        </p:nvSpPr>
        <p:spPr>
          <a:xfrm>
            <a:off x="457200" y="5715000"/>
            <a:ext cx="8229600" cy="1143000"/>
          </a:xfrm>
        </p:spPr>
        <p:txBody>
          <a:bodyPr rtlCol="0">
            <a:normAutofit fontScale="47500" lnSpcReduction="20000"/>
          </a:bodyPr>
          <a:lstStyle/>
          <a:p>
            <a:pPr algn="ctr" eaLnBrk="1" fontAlgn="auto" hangingPunct="1">
              <a:spcAft>
                <a:spcPts val="0"/>
              </a:spcAft>
              <a:buFont typeface="Arial" pitchFamily="34" charset="0"/>
              <a:buNone/>
              <a:defRPr/>
            </a:pPr>
            <a:r>
              <a:rPr lang="en-US" sz="4800" b="1" dirty="0">
                <a:ea typeface="ＭＳ Ｐゴシック"/>
                <a:cs typeface="ＭＳ Ｐゴシック"/>
              </a:rPr>
              <a:t> </a:t>
            </a:r>
            <a:r>
              <a:rPr lang="en-US" sz="7600" b="1" dirty="0">
                <a:solidFill>
                  <a:schemeClr val="tx1"/>
                </a:solidFill>
                <a:ea typeface="ＭＳ Ｐゴシック"/>
                <a:cs typeface="ＭＳ Ｐゴシック"/>
              </a:rPr>
              <a:t>Tactical Field Care </a:t>
            </a:r>
            <a:r>
              <a:rPr lang="en-US" sz="7600" b="1" dirty="0">
                <a:ea typeface="ＭＳ Ｐゴシック"/>
                <a:cs typeface="ＭＳ Ｐゴシック"/>
              </a:rPr>
              <a:t>3b</a:t>
            </a:r>
            <a:endParaRPr lang="en-US" sz="7600" b="1" dirty="0">
              <a:solidFill>
                <a:schemeClr val="tx1"/>
              </a:solidFill>
              <a:ea typeface="ＭＳ Ｐゴシック"/>
              <a:cs typeface="ＭＳ Ｐゴシック"/>
            </a:endParaRPr>
          </a:p>
          <a:p>
            <a:pPr algn="ctr" eaLnBrk="1" fontAlgn="auto" hangingPunct="1">
              <a:spcAft>
                <a:spcPts val="0"/>
              </a:spcAft>
              <a:buFont typeface="Arial" pitchFamily="34" charset="0"/>
              <a:buNone/>
              <a:defRPr/>
            </a:pPr>
            <a:r>
              <a:rPr lang="en-US" sz="6700" b="1" dirty="0">
                <a:solidFill>
                  <a:schemeClr val="tx1"/>
                </a:solidFill>
                <a:ea typeface="ＭＳ Ｐゴシック"/>
                <a:cs typeface="ＭＳ Ｐゴシック"/>
              </a:rPr>
              <a:t>Burns and Fractures</a:t>
            </a:r>
          </a:p>
          <a:p>
            <a:pPr algn="ctr" eaLnBrk="1" fontAlgn="auto" hangingPunct="1">
              <a:spcAft>
                <a:spcPts val="0"/>
              </a:spcAft>
              <a:buFont typeface="Arial" pitchFamily="34" charset="0"/>
              <a:buNone/>
              <a:defRPr/>
            </a:pPr>
            <a:endParaRPr lang="en-US" sz="4800" b="1" dirty="0">
              <a:solidFill>
                <a:schemeClr val="tx1"/>
              </a:solidFill>
              <a:ea typeface="ＭＳ Ｐゴシック"/>
              <a:cs typeface="ＭＳ Ｐゴシック"/>
            </a:endParaRPr>
          </a:p>
          <a:p>
            <a:pPr algn="ctr" eaLnBrk="1" fontAlgn="auto" hangingPunct="1">
              <a:spcAft>
                <a:spcPts val="0"/>
              </a:spcAft>
              <a:buFont typeface="Arial" pitchFamily="34" charset="0"/>
              <a:buNone/>
              <a:defRPr/>
            </a:pPr>
            <a:endParaRPr lang="en-US" sz="4800" b="1" dirty="0">
              <a:solidFill>
                <a:schemeClr val="tx1"/>
              </a:solidFill>
              <a:ea typeface="ＭＳ Ｐゴシック"/>
              <a:cs typeface="ＭＳ Ｐゴシック"/>
            </a:endParaRPr>
          </a:p>
        </p:txBody>
      </p:sp>
      <p:sp>
        <p:nvSpPr>
          <p:cNvPr id="19458" name="Rectangle 2"/>
          <p:cNvSpPr>
            <a:spLocks noGrp="1" noChangeArrowheads="1"/>
          </p:cNvSpPr>
          <p:nvPr>
            <p:ph type="title" idx="4294967295"/>
          </p:nvPr>
        </p:nvSpPr>
        <p:spPr>
          <a:xfrm>
            <a:off x="-1" y="304800"/>
            <a:ext cx="9144000" cy="1905000"/>
          </a:xfrm>
        </p:spPr>
        <p:txBody>
          <a:bodyPr/>
          <a:lstStyle/>
          <a:p>
            <a:pPr eaLnBrk="1" hangingPunct="1"/>
            <a:r>
              <a:rPr lang="en-US" sz="3200" dirty="0">
                <a:ea typeface="ＭＳ Ｐゴシック"/>
                <a:cs typeface="ＭＳ Ｐゴシック"/>
              </a:rPr>
              <a:t>Tactical Combat Casualty Care for Medical Personnel</a:t>
            </a:r>
            <a:br>
              <a:rPr lang="en-US" sz="3200" dirty="0">
                <a:ea typeface="ＭＳ Ｐゴシック"/>
                <a:cs typeface="ＭＳ Ｐゴシック"/>
              </a:rPr>
            </a:br>
            <a:br>
              <a:rPr lang="en-US" sz="1200" dirty="0">
                <a:ea typeface="ＭＳ Ｐゴシック"/>
                <a:cs typeface="ＭＳ Ｐゴシック"/>
              </a:rPr>
            </a:br>
            <a:r>
              <a:rPr lang="en-US" sz="3200" dirty="0">
                <a:ea typeface="ＭＳ Ｐゴシック"/>
                <a:cs typeface="ＭＳ Ｐゴシック"/>
              </a:rPr>
              <a:t>August 2018</a:t>
            </a:r>
            <a:br>
              <a:rPr lang="en-US" sz="3200" dirty="0">
                <a:ea typeface="ＭＳ Ｐゴシック"/>
                <a:cs typeface="ＭＳ Ｐゴシック"/>
              </a:rPr>
            </a:br>
            <a:br>
              <a:rPr lang="en-US" sz="1200" dirty="0">
                <a:ea typeface="ＭＳ Ｐゴシック"/>
                <a:cs typeface="ＭＳ Ｐゴシック"/>
              </a:rPr>
            </a:br>
            <a:r>
              <a:rPr lang="en-US" sz="2400" dirty="0">
                <a:ea typeface="ＭＳ Ｐゴシック"/>
                <a:cs typeface="ＭＳ Ｐゴシック"/>
              </a:rPr>
              <a:t>(Based on TCCC-MP Guidelines </a:t>
            </a:r>
            <a:r>
              <a:rPr lang="en-US" sz="2400" dirty="0"/>
              <a:t>180801</a:t>
            </a:r>
            <a:r>
              <a:rPr lang="en-US" sz="2400" dirty="0">
                <a:ea typeface="ＭＳ Ｐゴシック"/>
                <a:cs typeface="ＭＳ Ｐゴシック"/>
              </a:rPr>
              <a:t>)</a:t>
            </a:r>
            <a:endParaRPr lang="en-US" dirty="0">
              <a:ea typeface="ＭＳ Ｐゴシック"/>
              <a:cs typeface="ＭＳ Ｐゴシック"/>
            </a:endParaRPr>
          </a:p>
        </p:txBody>
      </p:sp>
      <p:pic>
        <p:nvPicPr>
          <p:cNvPr id="19459" name="Picture 7" descr="TCCC Logo 091104 (C)"/>
          <p:cNvPicPr>
            <a:picLocks noChangeAspect="1" noChangeArrowheads="1"/>
          </p:cNvPicPr>
          <p:nvPr/>
        </p:nvPicPr>
        <p:blipFill>
          <a:blip r:embed="rId3" cstate="print"/>
          <a:srcRect/>
          <a:stretch>
            <a:fillRect/>
          </a:stretch>
        </p:blipFill>
        <p:spPr bwMode="auto">
          <a:xfrm>
            <a:off x="3011713" y="2514600"/>
            <a:ext cx="3120571" cy="3048000"/>
          </a:xfrm>
          <a:prstGeom prst="rect">
            <a:avLst/>
          </a:prstGeom>
          <a:noFill/>
          <a:ln w="9525">
            <a:noFill/>
            <a:miter lim="800000"/>
            <a:headEnd/>
            <a:tailEnd/>
          </a:ln>
        </p:spPr>
      </p:pic>
    </p:spTree>
    <p:extLst>
      <p:ext uri="{BB962C8B-B14F-4D97-AF65-F5344CB8AC3E}">
        <p14:creationId xmlns:p14="http://schemas.microsoft.com/office/powerpoint/2010/main" val="3976309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Content Placeholder 2"/>
          <p:cNvSpPr>
            <a:spLocks noGrp="1"/>
          </p:cNvSpPr>
          <p:nvPr>
            <p:ph idx="4294967295"/>
          </p:nvPr>
        </p:nvSpPr>
        <p:spPr>
          <a:xfrm>
            <a:off x="457200" y="2057400"/>
            <a:ext cx="8382000" cy="3810000"/>
          </a:xfrm>
        </p:spPr>
        <p:txBody>
          <a:bodyPr/>
          <a:lstStyle/>
          <a:p>
            <a:pPr eaLnBrk="1" hangingPunct="1">
              <a:buFont typeface="Wingdings" pitchFamily="2" charset="2"/>
              <a:buNone/>
            </a:pPr>
            <a:r>
              <a:rPr lang="en-US" b="1" dirty="0">
                <a:ea typeface="ＭＳ Ｐゴシック"/>
                <a:cs typeface="ＭＳ Ｐゴシック"/>
              </a:rPr>
              <a:t>14. Burns (cont)</a:t>
            </a:r>
          </a:p>
          <a:p>
            <a:pPr lvl="1" eaLnBrk="1" hangingPunct="1">
              <a:buFontTx/>
              <a:buNone/>
            </a:pPr>
            <a:r>
              <a:rPr lang="en-US" b="1" dirty="0">
                <a:ea typeface="ＭＳ Ｐゴシック"/>
                <a:cs typeface="ＭＳ Ｐゴシック"/>
              </a:rPr>
              <a:t>e. Analgesia in accordance with TCCC Guidelines in Section (10) may be administered to treat burn pain. </a:t>
            </a:r>
          </a:p>
          <a:p>
            <a:pPr lvl="1" eaLnBrk="1" hangingPunct="1">
              <a:buFontTx/>
              <a:buNone/>
            </a:pPr>
            <a:r>
              <a:rPr lang="en-US" b="1" dirty="0">
                <a:ea typeface="ＭＳ Ｐゴシック"/>
                <a:cs typeface="ＭＳ Ｐゴシック"/>
              </a:rPr>
              <a:t>f. Prehospital antibiotic therapy is not indicated solely for burns, but antibiotics should be given per TCCC guidelines in Section (11) if indicated to prevent infection in penetrating wounds. </a:t>
            </a:r>
          </a:p>
        </p:txBody>
      </p:sp>
      <p:sp>
        <p:nvSpPr>
          <p:cNvPr id="4" name="Title 1">
            <a:extLst>
              <a:ext uri="{FF2B5EF4-FFF2-40B4-BE49-F238E27FC236}">
                <a16:creationId xmlns:a16="http://schemas.microsoft.com/office/drawing/2014/main" id="{6DAD19E5-8515-4BAD-9FF8-915E802361C6}"/>
              </a:ext>
            </a:extLst>
          </p:cNvPr>
          <p:cNvSpPr txBox="1">
            <a:spLocks/>
          </p:cNvSpPr>
          <p:nvPr/>
        </p:nvSpPr>
        <p:spPr bwMode="auto">
          <a:xfrm>
            <a:off x="1524000" y="44450"/>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a:lstStyle>
          <a:p>
            <a:pPr eaLnBrk="1" hangingPunct="1"/>
            <a:r>
              <a:rPr lang="en-US" dirty="0">
                <a:ea typeface="ＭＳ Ｐゴシック"/>
                <a:cs typeface="ＭＳ Ｐゴシック"/>
              </a:rPr>
              <a:t>Tactical Field Care Guidelines</a:t>
            </a:r>
          </a:p>
        </p:txBody>
      </p:sp>
    </p:spTree>
    <p:extLst>
      <p:ext uri="{BB962C8B-B14F-4D97-AF65-F5344CB8AC3E}">
        <p14:creationId xmlns:p14="http://schemas.microsoft.com/office/powerpoint/2010/main" val="1691025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057400"/>
            <a:ext cx="8229600" cy="3429000"/>
          </a:xfrm>
        </p:spPr>
        <p:txBody>
          <a:bodyPr/>
          <a:lstStyle/>
          <a:p>
            <a:pPr marL="0" indent="0">
              <a:buNone/>
            </a:pPr>
            <a:r>
              <a:rPr lang="en-US" b="1" dirty="0">
                <a:ea typeface="ＭＳ Ｐゴシック"/>
                <a:cs typeface="ＭＳ Ｐゴシック"/>
              </a:rPr>
              <a:t>14. Burns (cont)</a:t>
            </a:r>
          </a:p>
          <a:p>
            <a:pPr marL="1025525" indent="-395288">
              <a:buNone/>
            </a:pPr>
            <a:r>
              <a:rPr lang="en-US" sz="2800" b="1" dirty="0"/>
              <a:t>g. All TCCC interventions can be performed on or through burned skin in a burn casualty.</a:t>
            </a:r>
          </a:p>
          <a:p>
            <a:pPr marL="1025525" indent="-395288">
              <a:buNone/>
            </a:pPr>
            <a:r>
              <a:rPr lang="en-US" sz="2800" b="1" dirty="0"/>
              <a:t>h. Burn patients are particularly susceptible to hypothermia. Extra emphasis should be placed on barrier heat loss prevention methods.</a:t>
            </a:r>
          </a:p>
        </p:txBody>
      </p:sp>
      <p:sp>
        <p:nvSpPr>
          <p:cNvPr id="5" name="Title 1">
            <a:extLst>
              <a:ext uri="{FF2B5EF4-FFF2-40B4-BE49-F238E27FC236}">
                <a16:creationId xmlns:a16="http://schemas.microsoft.com/office/drawing/2014/main" id="{AEA66B6A-50BC-4AA7-A9FD-6215820C92EB}"/>
              </a:ext>
            </a:extLst>
          </p:cNvPr>
          <p:cNvSpPr txBox="1">
            <a:spLocks/>
          </p:cNvSpPr>
          <p:nvPr/>
        </p:nvSpPr>
        <p:spPr bwMode="auto">
          <a:xfrm>
            <a:off x="1524000" y="44450"/>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a:lstStyle>
          <a:p>
            <a:pPr eaLnBrk="1" hangingPunct="1"/>
            <a:r>
              <a:rPr lang="en-US" dirty="0">
                <a:ea typeface="ＭＳ Ｐゴシック"/>
                <a:cs typeface="ＭＳ Ｐゴシック"/>
              </a:rPr>
              <a:t>Tactical Field Care Guidelines</a:t>
            </a:r>
          </a:p>
        </p:txBody>
      </p:sp>
    </p:spTree>
    <p:extLst>
      <p:ext uri="{BB962C8B-B14F-4D97-AF65-F5344CB8AC3E}">
        <p14:creationId xmlns:p14="http://schemas.microsoft.com/office/powerpoint/2010/main" val="399150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8" name="Title 1"/>
          <p:cNvSpPr txBox="1">
            <a:spLocks/>
          </p:cNvSpPr>
          <p:nvPr/>
        </p:nvSpPr>
        <p:spPr bwMode="auto">
          <a:xfrm>
            <a:off x="1517651" y="228600"/>
            <a:ext cx="6864350" cy="1143000"/>
          </a:xfrm>
          <a:prstGeom prst="rect">
            <a:avLst/>
          </a:prstGeom>
          <a:noFill/>
          <a:ln w="9525">
            <a:noFill/>
            <a:miter lim="800000"/>
            <a:headEnd/>
            <a:tailEnd/>
          </a:ln>
        </p:spPr>
        <p:txBody>
          <a:bodyPr anchor="ctr"/>
          <a:lstStyle/>
          <a:p>
            <a:pPr algn="ctr"/>
            <a:r>
              <a:rPr lang="en-US" sz="4400" b="1" dirty="0"/>
              <a:t>Burns in Tactical Field Care Video</a:t>
            </a:r>
          </a:p>
        </p:txBody>
      </p:sp>
      <p:pic>
        <p:nvPicPr>
          <p:cNvPr id="2" name="5 TFC 3b - Video 1 - DM - Burns">
            <a:hlinkClick r:id="" action="ppaction://media"/>
            <a:extLst>
              <a:ext uri="{FF2B5EF4-FFF2-40B4-BE49-F238E27FC236}">
                <a16:creationId xmlns:a16="http://schemas.microsoft.com/office/drawing/2014/main" id="{AB2208E4-F4F2-46B3-96C2-F81F0F81B70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63083" y="2057400"/>
            <a:ext cx="7217833" cy="4191000"/>
          </a:xfrm>
          <a:prstGeom prst="rect">
            <a:avLst/>
          </a:prstGeom>
        </p:spPr>
      </p:pic>
    </p:spTree>
    <p:extLst>
      <p:ext uri="{BB962C8B-B14F-4D97-AF65-F5344CB8AC3E}">
        <p14:creationId xmlns:p14="http://schemas.microsoft.com/office/powerpoint/2010/main" val="7220935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3"/>
          <p:cNvSpPr>
            <a:spLocks noGrp="1" noChangeArrowheads="1"/>
          </p:cNvSpPr>
          <p:nvPr>
            <p:ph idx="1"/>
          </p:nvPr>
        </p:nvSpPr>
        <p:spPr>
          <a:xfrm>
            <a:off x="838200" y="1828800"/>
            <a:ext cx="8153400" cy="1066800"/>
          </a:xfrm>
        </p:spPr>
        <p:txBody>
          <a:bodyPr/>
          <a:lstStyle/>
          <a:p>
            <a:pPr eaLnBrk="1" hangingPunct="1">
              <a:buFont typeface="Wingdings" pitchFamily="2" charset="2"/>
              <a:buNone/>
            </a:pPr>
            <a:r>
              <a:rPr lang="en-US" b="1" dirty="0">
                <a:ea typeface="ＭＳ Ｐゴシック"/>
                <a:cs typeface="ＭＳ Ｐゴシック"/>
              </a:rPr>
              <a:t>15. Splint fractures and recheck pulses.</a:t>
            </a:r>
          </a:p>
        </p:txBody>
      </p:sp>
      <p:pic>
        <p:nvPicPr>
          <p:cNvPr id="446467" name="Picture 4" descr="GOMEZ1"/>
          <p:cNvPicPr>
            <a:picLocks noChangeAspect="1" noChangeArrowheads="1"/>
          </p:cNvPicPr>
          <p:nvPr/>
        </p:nvPicPr>
        <p:blipFill>
          <a:blip r:embed="rId3" cstate="print"/>
          <a:srcRect/>
          <a:stretch>
            <a:fillRect/>
          </a:stretch>
        </p:blipFill>
        <p:spPr bwMode="auto">
          <a:xfrm>
            <a:off x="1905000" y="2822441"/>
            <a:ext cx="5181600" cy="3883159"/>
          </a:xfrm>
          <a:prstGeom prst="rect">
            <a:avLst/>
          </a:prstGeom>
          <a:noFill/>
          <a:ln w="25400">
            <a:solidFill>
              <a:schemeClr val="tx1"/>
            </a:solidFill>
            <a:miter lim="800000"/>
            <a:headEnd/>
            <a:tailEnd/>
          </a:ln>
        </p:spPr>
      </p:pic>
      <p:sp>
        <p:nvSpPr>
          <p:cNvPr id="7" name="Title 1">
            <a:extLst>
              <a:ext uri="{FF2B5EF4-FFF2-40B4-BE49-F238E27FC236}">
                <a16:creationId xmlns:a16="http://schemas.microsoft.com/office/drawing/2014/main" id="{8C21B33E-9613-43EF-8DB4-63290E965981}"/>
              </a:ext>
            </a:extLst>
          </p:cNvPr>
          <p:cNvSpPr txBox="1">
            <a:spLocks/>
          </p:cNvSpPr>
          <p:nvPr/>
        </p:nvSpPr>
        <p:spPr bwMode="auto">
          <a:xfrm>
            <a:off x="1524000" y="44450"/>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a:lstStyle>
          <a:p>
            <a:pPr eaLnBrk="1" hangingPunct="1"/>
            <a:r>
              <a:rPr lang="en-US" dirty="0">
                <a:ea typeface="ＭＳ Ｐゴシック"/>
                <a:cs typeface="ＭＳ Ｐゴシック"/>
              </a:rPr>
              <a:t>Tactical Field Care Guidelines</a:t>
            </a:r>
          </a:p>
        </p:txBody>
      </p:sp>
    </p:spTree>
    <p:extLst>
      <p:ext uri="{BB962C8B-B14F-4D97-AF65-F5344CB8AC3E}">
        <p14:creationId xmlns:p14="http://schemas.microsoft.com/office/powerpoint/2010/main" val="1632830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2"/>
          <p:cNvSpPr>
            <a:spLocks noGrp="1" noChangeArrowheads="1"/>
          </p:cNvSpPr>
          <p:nvPr>
            <p:ph type="title"/>
          </p:nvPr>
        </p:nvSpPr>
        <p:spPr>
          <a:xfrm>
            <a:off x="2209800" y="0"/>
            <a:ext cx="4953000" cy="1295400"/>
          </a:xfrm>
        </p:spPr>
        <p:txBody>
          <a:bodyPr/>
          <a:lstStyle/>
          <a:p>
            <a:pPr eaLnBrk="1" hangingPunct="1"/>
            <a:r>
              <a:rPr lang="en-US" sz="4400" dirty="0">
                <a:ea typeface="ＭＳ Ｐゴシック"/>
                <a:cs typeface="ＭＳ Ｐゴシック"/>
              </a:rPr>
              <a:t>Fractures:</a:t>
            </a:r>
            <a:br>
              <a:rPr lang="en-US" sz="4400" dirty="0">
                <a:ea typeface="ＭＳ Ｐゴシック"/>
                <a:cs typeface="ＭＳ Ｐゴシック"/>
              </a:rPr>
            </a:br>
            <a:r>
              <a:rPr lang="en-US" sz="4400" dirty="0">
                <a:ea typeface="ＭＳ Ｐゴシック"/>
                <a:cs typeface="ＭＳ Ｐゴシック"/>
              </a:rPr>
              <a:t>Open or Closed</a:t>
            </a:r>
          </a:p>
        </p:txBody>
      </p:sp>
      <p:sp>
        <p:nvSpPr>
          <p:cNvPr id="448514" name="Rectangle 3"/>
          <p:cNvSpPr>
            <a:spLocks noGrp="1" noChangeArrowheads="1"/>
          </p:cNvSpPr>
          <p:nvPr>
            <p:ph idx="1"/>
          </p:nvPr>
        </p:nvSpPr>
        <p:spPr>
          <a:xfrm>
            <a:off x="457200" y="1752600"/>
            <a:ext cx="8458200" cy="4114800"/>
          </a:xfrm>
        </p:spPr>
        <p:txBody>
          <a:bodyPr/>
          <a:lstStyle/>
          <a:p>
            <a:pPr eaLnBrk="1" hangingPunct="1">
              <a:spcAft>
                <a:spcPts val="600"/>
              </a:spcAft>
            </a:pPr>
            <a:r>
              <a:rPr lang="en-US" b="1" u="sng" dirty="0">
                <a:ea typeface="ＭＳ Ｐゴシック"/>
                <a:cs typeface="ＭＳ Ｐゴシック"/>
              </a:rPr>
              <a:t>Open Fracture</a:t>
            </a:r>
            <a:r>
              <a:rPr lang="en-US" b="1" dirty="0">
                <a:ea typeface="ＭＳ Ｐゴシック"/>
                <a:cs typeface="ＭＳ Ｐゴシック"/>
              </a:rPr>
              <a:t> – associated with an overlying skin wound</a:t>
            </a:r>
          </a:p>
          <a:p>
            <a:pPr eaLnBrk="1" hangingPunct="1"/>
            <a:r>
              <a:rPr lang="en-US" b="1" u="sng" dirty="0">
                <a:ea typeface="ＭＳ Ｐゴシック"/>
                <a:cs typeface="ＭＳ Ｐゴシック"/>
              </a:rPr>
              <a:t>Closed Fracture</a:t>
            </a:r>
            <a:r>
              <a:rPr lang="en-US" b="1" dirty="0">
                <a:ea typeface="ＭＳ Ｐゴシック"/>
                <a:cs typeface="ＭＳ Ｐゴシック"/>
              </a:rPr>
              <a:t> – no overlying skin wound</a:t>
            </a:r>
          </a:p>
        </p:txBody>
      </p:sp>
      <p:sp>
        <p:nvSpPr>
          <p:cNvPr id="448515" name="Text Box 5"/>
          <p:cNvSpPr txBox="1">
            <a:spLocks noChangeArrowheads="1"/>
          </p:cNvSpPr>
          <p:nvPr/>
        </p:nvSpPr>
        <p:spPr bwMode="auto">
          <a:xfrm>
            <a:off x="1082675" y="3976688"/>
            <a:ext cx="2361480" cy="523220"/>
          </a:xfrm>
          <a:prstGeom prst="rect">
            <a:avLst/>
          </a:prstGeom>
          <a:noFill/>
          <a:ln w="9525">
            <a:noFill/>
            <a:miter lim="800000"/>
            <a:headEnd/>
            <a:tailEnd/>
          </a:ln>
        </p:spPr>
        <p:txBody>
          <a:bodyPr wrap="none">
            <a:spAutoFit/>
          </a:bodyPr>
          <a:lstStyle/>
          <a:p>
            <a:pPr eaLnBrk="0" hangingPunct="0"/>
            <a:r>
              <a:rPr lang="en-US" b="1" dirty="0"/>
              <a:t>Open fracture</a:t>
            </a:r>
          </a:p>
        </p:txBody>
      </p:sp>
      <p:pic>
        <p:nvPicPr>
          <p:cNvPr id="448516" name="Picture 6" descr="fx"/>
          <p:cNvPicPr>
            <a:picLocks noChangeAspect="1" noChangeArrowheads="1"/>
          </p:cNvPicPr>
          <p:nvPr/>
        </p:nvPicPr>
        <p:blipFill>
          <a:blip r:embed="rId3" cstate="print"/>
          <a:srcRect/>
          <a:stretch>
            <a:fillRect/>
          </a:stretch>
        </p:blipFill>
        <p:spPr bwMode="auto">
          <a:xfrm>
            <a:off x="5029200" y="4545013"/>
            <a:ext cx="3048000" cy="2246312"/>
          </a:xfrm>
          <a:prstGeom prst="rect">
            <a:avLst/>
          </a:prstGeom>
          <a:noFill/>
          <a:ln w="9525">
            <a:noFill/>
            <a:miter lim="800000"/>
            <a:headEnd/>
            <a:tailEnd/>
          </a:ln>
        </p:spPr>
      </p:pic>
      <p:sp>
        <p:nvSpPr>
          <p:cNvPr id="448517" name="Text Box 7"/>
          <p:cNvSpPr txBox="1">
            <a:spLocks noChangeArrowheads="1"/>
          </p:cNvSpPr>
          <p:nvPr/>
        </p:nvSpPr>
        <p:spPr bwMode="auto">
          <a:xfrm>
            <a:off x="5305425" y="3962400"/>
            <a:ext cx="2560253" cy="523220"/>
          </a:xfrm>
          <a:prstGeom prst="rect">
            <a:avLst/>
          </a:prstGeom>
          <a:noFill/>
          <a:ln w="9525">
            <a:noFill/>
            <a:miter lim="800000"/>
            <a:headEnd/>
            <a:tailEnd/>
          </a:ln>
        </p:spPr>
        <p:txBody>
          <a:bodyPr wrap="none">
            <a:spAutoFit/>
          </a:bodyPr>
          <a:lstStyle/>
          <a:p>
            <a:pPr eaLnBrk="0" hangingPunct="0"/>
            <a:r>
              <a:rPr lang="en-US" b="1" dirty="0"/>
              <a:t>Closed fracture</a:t>
            </a:r>
          </a:p>
        </p:txBody>
      </p:sp>
      <p:pic>
        <p:nvPicPr>
          <p:cNvPr id="448518" name="Picture 8" descr="Bad TQ"/>
          <p:cNvPicPr>
            <a:picLocks noChangeAspect="1" noChangeArrowheads="1"/>
          </p:cNvPicPr>
          <p:nvPr/>
        </p:nvPicPr>
        <p:blipFill>
          <a:blip r:embed="rId4" cstate="print"/>
          <a:srcRect/>
          <a:stretch>
            <a:fillRect/>
          </a:stretch>
        </p:blipFill>
        <p:spPr bwMode="auto">
          <a:xfrm>
            <a:off x="381000" y="4552950"/>
            <a:ext cx="3962400" cy="2228850"/>
          </a:xfrm>
          <a:prstGeom prst="rect">
            <a:avLst/>
          </a:prstGeom>
          <a:noFill/>
          <a:ln w="25400">
            <a:solidFill>
              <a:schemeClr val="tx1"/>
            </a:solidFill>
            <a:miter lim="800000"/>
            <a:headEnd/>
            <a:tailEnd/>
          </a:ln>
        </p:spPr>
      </p:pic>
    </p:spTree>
    <p:extLst>
      <p:ext uri="{BB962C8B-B14F-4D97-AF65-F5344CB8AC3E}">
        <p14:creationId xmlns:p14="http://schemas.microsoft.com/office/powerpoint/2010/main" val="189391978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2"/>
          <p:cNvSpPr>
            <a:spLocks noGrp="1" noChangeArrowheads="1"/>
          </p:cNvSpPr>
          <p:nvPr>
            <p:ph type="title"/>
          </p:nvPr>
        </p:nvSpPr>
        <p:spPr>
          <a:xfrm>
            <a:off x="838200" y="76200"/>
            <a:ext cx="7543800" cy="1371600"/>
          </a:xfrm>
        </p:spPr>
        <p:txBody>
          <a:bodyPr/>
          <a:lstStyle/>
          <a:p>
            <a:pPr eaLnBrk="1" hangingPunct="1"/>
            <a:r>
              <a:rPr lang="en-US" sz="4400" u="sng" dirty="0">
                <a:ea typeface="ＭＳ Ｐゴシック"/>
                <a:cs typeface="ＭＳ Ｐゴシック"/>
              </a:rPr>
              <a:t>Clues</a:t>
            </a:r>
            <a:r>
              <a:rPr lang="en-US" sz="4400" dirty="0">
                <a:ea typeface="ＭＳ Ｐゴシック"/>
                <a:cs typeface="ＭＳ Ｐゴシック"/>
              </a:rPr>
              <a:t> to a</a:t>
            </a:r>
            <a:br>
              <a:rPr lang="en-US" sz="4400" dirty="0">
                <a:ea typeface="ＭＳ Ｐゴシック"/>
                <a:cs typeface="ＭＳ Ｐゴシック"/>
              </a:rPr>
            </a:br>
            <a:r>
              <a:rPr lang="en-US" sz="4400" dirty="0">
                <a:ea typeface="ＭＳ Ｐゴシック"/>
                <a:cs typeface="ＭＳ Ｐゴシック"/>
              </a:rPr>
              <a:t>Closed Fracture</a:t>
            </a:r>
          </a:p>
        </p:txBody>
      </p:sp>
      <p:sp>
        <p:nvSpPr>
          <p:cNvPr id="378882" name="Rectangle 3"/>
          <p:cNvSpPr>
            <a:spLocks noGrp="1" noChangeArrowheads="1"/>
          </p:cNvSpPr>
          <p:nvPr>
            <p:ph idx="1"/>
          </p:nvPr>
        </p:nvSpPr>
        <p:spPr>
          <a:xfrm>
            <a:off x="533400" y="1905000"/>
            <a:ext cx="7772400" cy="4114800"/>
          </a:xfrm>
        </p:spPr>
        <p:txBody>
          <a:bodyPr rtlCol="0">
            <a:normAutofit lnSpcReduction="10000"/>
          </a:bodyPr>
          <a:lstStyle/>
          <a:p>
            <a:pPr eaLnBrk="1" fontAlgn="auto" hangingPunct="1">
              <a:lnSpc>
                <a:spcPct val="130000"/>
              </a:lnSpc>
              <a:spcAft>
                <a:spcPts val="0"/>
              </a:spcAft>
              <a:buFont typeface="Arial" pitchFamily="34" charset="0"/>
              <a:buChar char="•"/>
              <a:defRPr/>
            </a:pPr>
            <a:r>
              <a:rPr lang="en-US" b="1" dirty="0">
                <a:ea typeface="ＭＳ Ｐゴシック"/>
                <a:cs typeface="ＭＳ Ｐゴシック"/>
              </a:rPr>
              <a:t>Trauma with significant pain AND</a:t>
            </a:r>
          </a:p>
          <a:p>
            <a:pPr eaLnBrk="1" fontAlgn="auto" hangingPunct="1">
              <a:lnSpc>
                <a:spcPct val="130000"/>
              </a:lnSpc>
              <a:spcAft>
                <a:spcPts val="0"/>
              </a:spcAft>
              <a:buFont typeface="Arial" pitchFamily="34" charset="0"/>
              <a:buChar char="•"/>
              <a:defRPr/>
            </a:pPr>
            <a:r>
              <a:rPr lang="en-US" b="1" dirty="0">
                <a:ea typeface="ＭＳ Ｐゴシック"/>
                <a:cs typeface="ＭＳ Ｐゴシック"/>
              </a:rPr>
              <a:t>Marked swelling</a:t>
            </a:r>
          </a:p>
          <a:p>
            <a:pPr eaLnBrk="1" fontAlgn="auto" hangingPunct="1">
              <a:lnSpc>
                <a:spcPct val="130000"/>
              </a:lnSpc>
              <a:spcAft>
                <a:spcPts val="0"/>
              </a:spcAft>
              <a:buFont typeface="Arial" pitchFamily="34" charset="0"/>
              <a:buChar char="•"/>
              <a:defRPr/>
            </a:pPr>
            <a:r>
              <a:rPr lang="en-US" b="1" dirty="0">
                <a:ea typeface="ＭＳ Ｐゴシック"/>
                <a:cs typeface="ＭＳ Ｐゴシック"/>
              </a:rPr>
              <a:t>Audible or perceived “snap”</a:t>
            </a:r>
          </a:p>
          <a:p>
            <a:pPr eaLnBrk="1" fontAlgn="auto" hangingPunct="1">
              <a:lnSpc>
                <a:spcPct val="130000"/>
              </a:lnSpc>
              <a:spcAft>
                <a:spcPts val="0"/>
              </a:spcAft>
              <a:buFont typeface="Arial" pitchFamily="34" charset="0"/>
              <a:buChar char="•"/>
              <a:defRPr/>
            </a:pPr>
            <a:r>
              <a:rPr lang="en-US" b="1" dirty="0">
                <a:ea typeface="ＭＳ Ｐゴシック"/>
                <a:cs typeface="ＭＳ Ｐゴシック"/>
              </a:rPr>
              <a:t>Different length or shape of limb</a:t>
            </a:r>
          </a:p>
          <a:p>
            <a:pPr eaLnBrk="1" fontAlgn="auto" hangingPunct="1">
              <a:lnSpc>
                <a:spcPct val="130000"/>
              </a:lnSpc>
              <a:spcAft>
                <a:spcPts val="0"/>
              </a:spcAft>
              <a:buFont typeface="Arial" pitchFamily="34" charset="0"/>
              <a:buChar char="•"/>
              <a:defRPr/>
            </a:pPr>
            <a:r>
              <a:rPr lang="en-US" b="1" dirty="0">
                <a:ea typeface="ＭＳ Ｐゴシック"/>
                <a:cs typeface="ＭＳ Ｐゴシック"/>
              </a:rPr>
              <a:t>Loss of pulse or sensation distally</a:t>
            </a:r>
          </a:p>
          <a:p>
            <a:pPr eaLnBrk="1" fontAlgn="auto" hangingPunct="1">
              <a:lnSpc>
                <a:spcPct val="130000"/>
              </a:lnSpc>
              <a:spcAft>
                <a:spcPts val="0"/>
              </a:spcAft>
              <a:buFont typeface="Arial" pitchFamily="34" charset="0"/>
              <a:buChar char="•"/>
              <a:defRPr/>
            </a:pPr>
            <a:r>
              <a:rPr lang="en-US" b="1" dirty="0">
                <a:ea typeface="ＭＳ Ｐゴシック"/>
                <a:cs typeface="ＭＳ Ｐゴシック"/>
              </a:rPr>
              <a:t>Crepitus (“crunchy” sound)</a:t>
            </a:r>
          </a:p>
        </p:txBody>
      </p:sp>
    </p:spTree>
    <p:extLst>
      <p:ext uri="{BB962C8B-B14F-4D97-AF65-F5344CB8AC3E}">
        <p14:creationId xmlns:p14="http://schemas.microsoft.com/office/powerpoint/2010/main" val="181649698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2"/>
          <p:cNvSpPr>
            <a:spLocks noGrp="1" noChangeArrowheads="1"/>
          </p:cNvSpPr>
          <p:nvPr>
            <p:ph type="title"/>
          </p:nvPr>
        </p:nvSpPr>
        <p:spPr>
          <a:xfrm>
            <a:off x="1981200" y="0"/>
            <a:ext cx="6172200" cy="1143000"/>
          </a:xfrm>
        </p:spPr>
        <p:txBody>
          <a:bodyPr/>
          <a:lstStyle/>
          <a:p>
            <a:pPr eaLnBrk="1" hangingPunct="1"/>
            <a:r>
              <a:rPr lang="en-US" sz="4400" dirty="0">
                <a:ea typeface="ＭＳ Ｐゴシック"/>
                <a:cs typeface="ＭＳ Ｐゴシック"/>
              </a:rPr>
              <a:t>Splinting Objectives</a:t>
            </a:r>
          </a:p>
        </p:txBody>
      </p:sp>
      <p:sp>
        <p:nvSpPr>
          <p:cNvPr id="452610" name="Rectangle 3"/>
          <p:cNvSpPr>
            <a:spLocks noGrp="1" noChangeArrowheads="1"/>
          </p:cNvSpPr>
          <p:nvPr>
            <p:ph idx="1"/>
          </p:nvPr>
        </p:nvSpPr>
        <p:spPr>
          <a:xfrm>
            <a:off x="228600" y="2247900"/>
            <a:ext cx="6019800" cy="3276600"/>
          </a:xfrm>
        </p:spPr>
        <p:txBody>
          <a:bodyPr/>
          <a:lstStyle/>
          <a:p>
            <a:pPr eaLnBrk="1" hangingPunct="1"/>
            <a:r>
              <a:rPr lang="en-US" b="1" dirty="0">
                <a:ea typeface="ＭＳ Ｐゴシック"/>
                <a:cs typeface="ＭＳ Ｐゴシック"/>
              </a:rPr>
              <a:t>Prevent further injury</a:t>
            </a:r>
          </a:p>
          <a:p>
            <a:pPr eaLnBrk="1" hangingPunct="1"/>
            <a:r>
              <a:rPr lang="en-US" b="1" dirty="0">
                <a:ea typeface="ＭＳ Ｐゴシック"/>
                <a:cs typeface="ＭＳ Ｐゴシック"/>
              </a:rPr>
              <a:t>Protect blood vessels and nerves</a:t>
            </a:r>
          </a:p>
          <a:p>
            <a:pPr lvl="1" eaLnBrk="1" hangingPunct="1">
              <a:buFontTx/>
              <a:buNone/>
            </a:pPr>
            <a:r>
              <a:rPr lang="en-US" sz="3200" b="1" dirty="0">
                <a:ea typeface="ＭＳ Ｐゴシック"/>
                <a:cs typeface="ＭＳ Ｐゴシック"/>
              </a:rPr>
              <a:t>- Check pulse before and                     after splinting</a:t>
            </a:r>
          </a:p>
          <a:p>
            <a:pPr eaLnBrk="1" hangingPunct="1"/>
            <a:r>
              <a:rPr lang="en-US" b="1" dirty="0">
                <a:ea typeface="ＭＳ Ｐゴシック"/>
                <a:cs typeface="ＭＳ Ｐゴシック"/>
              </a:rPr>
              <a:t>Make casualty more                             comfortable</a:t>
            </a:r>
          </a:p>
        </p:txBody>
      </p:sp>
      <p:pic>
        <p:nvPicPr>
          <p:cNvPr id="3" name="Picture 2">
            <a:extLst>
              <a:ext uri="{FF2B5EF4-FFF2-40B4-BE49-F238E27FC236}">
                <a16:creationId xmlns:a16="http://schemas.microsoft.com/office/drawing/2014/main" id="{7D7DC7AD-B464-4875-9232-C13EF7B91B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1828800"/>
            <a:ext cx="2743200" cy="4114800"/>
          </a:xfrm>
          <a:prstGeom prst="rect">
            <a:avLst/>
          </a:prstGeom>
          <a:ln w="25400">
            <a:solidFill>
              <a:schemeClr val="tx1"/>
            </a:solidFill>
          </a:ln>
        </p:spPr>
      </p:pic>
    </p:spTree>
    <p:extLst>
      <p:ext uri="{BB962C8B-B14F-4D97-AF65-F5344CB8AC3E}">
        <p14:creationId xmlns:p14="http://schemas.microsoft.com/office/powerpoint/2010/main" val="252186400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3"/>
          <p:cNvSpPr>
            <a:spLocks noGrp="1" noChangeArrowheads="1"/>
          </p:cNvSpPr>
          <p:nvPr>
            <p:ph idx="1"/>
          </p:nvPr>
        </p:nvSpPr>
        <p:spPr>
          <a:xfrm>
            <a:off x="533400" y="1905000"/>
            <a:ext cx="7772400" cy="4114800"/>
          </a:xfrm>
        </p:spPr>
        <p:txBody>
          <a:bodyPr/>
          <a:lstStyle/>
          <a:p>
            <a:pPr eaLnBrk="1" hangingPunct="1">
              <a:lnSpc>
                <a:spcPct val="130000"/>
              </a:lnSpc>
            </a:pPr>
            <a:r>
              <a:rPr lang="en-US" b="1" u="sng" dirty="0">
                <a:ea typeface="ＭＳ Ｐゴシック"/>
                <a:cs typeface="ＭＳ Ｐゴシック"/>
              </a:rPr>
              <a:t>Check for other injuries</a:t>
            </a:r>
            <a:endParaRPr lang="en-US" b="1" dirty="0">
              <a:ea typeface="ＭＳ Ｐゴシック"/>
              <a:cs typeface="ＭＳ Ｐゴシック"/>
            </a:endParaRPr>
          </a:p>
          <a:p>
            <a:pPr eaLnBrk="1" hangingPunct="1">
              <a:lnSpc>
                <a:spcPct val="130000"/>
              </a:lnSpc>
            </a:pPr>
            <a:r>
              <a:rPr lang="en-US" b="1" dirty="0">
                <a:ea typeface="ＭＳ Ｐゴシック"/>
                <a:cs typeface="ＭＳ Ｐゴシック"/>
              </a:rPr>
              <a:t>Use rigid or bulky materials</a:t>
            </a:r>
          </a:p>
          <a:p>
            <a:pPr eaLnBrk="1" hangingPunct="1"/>
            <a:r>
              <a:rPr lang="en-US" b="1" dirty="0">
                <a:ea typeface="ＭＳ Ｐゴシック"/>
                <a:cs typeface="ＭＳ Ｐゴシック"/>
              </a:rPr>
              <a:t>Try to pad or wrap if using a rigid splint</a:t>
            </a:r>
          </a:p>
          <a:p>
            <a:pPr eaLnBrk="1" hangingPunct="1"/>
            <a:r>
              <a:rPr lang="en-US" b="1" dirty="0">
                <a:ea typeface="ＭＳ Ｐゴシック"/>
                <a:cs typeface="ＭＳ Ｐゴシック"/>
              </a:rPr>
              <a:t>Secure splint with ace wrap, cravats, belts, duct tape</a:t>
            </a:r>
          </a:p>
          <a:p>
            <a:pPr eaLnBrk="1" hangingPunct="1">
              <a:lnSpc>
                <a:spcPct val="130000"/>
              </a:lnSpc>
            </a:pPr>
            <a:r>
              <a:rPr lang="en-US" b="1" dirty="0">
                <a:ea typeface="ＭＳ Ｐゴシック"/>
                <a:cs typeface="ＭＳ Ｐゴシック"/>
              </a:rPr>
              <a:t>Try to splint before moving the casualty</a:t>
            </a:r>
          </a:p>
        </p:txBody>
      </p:sp>
      <p:sp>
        <p:nvSpPr>
          <p:cNvPr id="454658" name="Rectangle 2"/>
          <p:cNvSpPr>
            <a:spLocks noGrp="1" noChangeArrowheads="1"/>
          </p:cNvSpPr>
          <p:nvPr>
            <p:ph type="title"/>
          </p:nvPr>
        </p:nvSpPr>
        <p:spPr>
          <a:xfrm>
            <a:off x="1752600" y="0"/>
            <a:ext cx="6477000" cy="1219200"/>
          </a:xfrm>
        </p:spPr>
        <p:txBody>
          <a:bodyPr/>
          <a:lstStyle/>
          <a:p>
            <a:pPr eaLnBrk="1" hangingPunct="1"/>
            <a:r>
              <a:rPr lang="en-US" sz="4800" dirty="0">
                <a:ea typeface="ＭＳ Ｐゴシック"/>
                <a:cs typeface="ＭＳ Ｐゴシック"/>
              </a:rPr>
              <a:t>Principles of Splinting</a:t>
            </a:r>
          </a:p>
        </p:txBody>
      </p:sp>
    </p:spTree>
    <p:extLst>
      <p:ext uri="{BB962C8B-B14F-4D97-AF65-F5344CB8AC3E}">
        <p14:creationId xmlns:p14="http://schemas.microsoft.com/office/powerpoint/2010/main" val="274240389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ChangeArrowheads="1"/>
          </p:cNvSpPr>
          <p:nvPr>
            <p:ph idx="1"/>
          </p:nvPr>
        </p:nvSpPr>
        <p:spPr>
          <a:xfrm>
            <a:off x="185738" y="1676400"/>
            <a:ext cx="7772400" cy="4724400"/>
          </a:xfrm>
        </p:spPr>
        <p:txBody>
          <a:bodyPr rtlCol="0">
            <a:normAutofit fontScale="92500" lnSpcReduction="10000"/>
          </a:bodyPr>
          <a:lstStyle/>
          <a:p>
            <a:pPr eaLnBrk="1" fontAlgn="auto" hangingPunct="1">
              <a:spcAft>
                <a:spcPts val="0"/>
              </a:spcAft>
              <a:buFont typeface="Arial" pitchFamily="34" charset="0"/>
              <a:buChar char="•"/>
              <a:defRPr/>
            </a:pPr>
            <a:r>
              <a:rPr lang="en-US" b="1" dirty="0">
                <a:ea typeface="ＭＳ Ｐゴシック"/>
                <a:cs typeface="ＭＳ Ｐゴシック"/>
              </a:rPr>
              <a:t>Minimize manipulation of the extremity before splinting.</a:t>
            </a:r>
          </a:p>
          <a:p>
            <a:pPr eaLnBrk="1" fontAlgn="auto" hangingPunct="1">
              <a:lnSpc>
                <a:spcPct val="3000"/>
              </a:lnSpc>
              <a:spcAft>
                <a:spcPts val="0"/>
              </a:spcAft>
              <a:buFont typeface="Wingdings" pitchFamily="2" charset="2"/>
              <a:buNone/>
              <a:defRPr/>
            </a:pPr>
            <a:endParaRPr lang="en-US" b="1" dirty="0">
              <a:ea typeface="ＭＳ Ｐゴシック"/>
              <a:cs typeface="ＭＳ Ｐゴシック"/>
            </a:endParaRPr>
          </a:p>
          <a:p>
            <a:pPr eaLnBrk="1" fontAlgn="auto" hangingPunct="1">
              <a:spcAft>
                <a:spcPts val="0"/>
              </a:spcAft>
              <a:buFont typeface="Arial" pitchFamily="34" charset="0"/>
              <a:buChar char="•"/>
              <a:defRPr/>
            </a:pPr>
            <a:r>
              <a:rPr lang="en-US" b="1" dirty="0">
                <a:ea typeface="ＭＳ Ｐゴシック"/>
                <a:cs typeface="ＭＳ Ｐゴシック"/>
              </a:rPr>
              <a:t>Incorporate the joint above and below.</a:t>
            </a:r>
          </a:p>
          <a:p>
            <a:pPr eaLnBrk="1" fontAlgn="auto" hangingPunct="1">
              <a:lnSpc>
                <a:spcPct val="3000"/>
              </a:lnSpc>
              <a:spcAft>
                <a:spcPts val="0"/>
              </a:spcAft>
              <a:buFont typeface="Wingdings" pitchFamily="2" charset="2"/>
              <a:buNone/>
              <a:defRPr/>
            </a:pPr>
            <a:endParaRPr lang="en-US" b="1" dirty="0">
              <a:ea typeface="ＭＳ Ｐゴシック"/>
              <a:cs typeface="ＭＳ Ｐゴシック"/>
            </a:endParaRPr>
          </a:p>
          <a:p>
            <a:pPr eaLnBrk="1" fontAlgn="auto" hangingPunct="1">
              <a:spcAft>
                <a:spcPts val="0"/>
              </a:spcAft>
              <a:buFont typeface="Arial" pitchFamily="34" charset="0"/>
              <a:buChar char="•"/>
              <a:defRPr/>
            </a:pPr>
            <a:r>
              <a:rPr lang="en-US" b="1" dirty="0">
                <a:ea typeface="ＭＳ Ｐゴシック"/>
                <a:cs typeface="ＭＳ Ｐゴシック"/>
              </a:rPr>
              <a:t>Arm fractures can be splinted to the shirt using a sleeve.</a:t>
            </a:r>
          </a:p>
          <a:p>
            <a:pPr eaLnBrk="1" fontAlgn="auto" hangingPunct="1">
              <a:spcAft>
                <a:spcPts val="0"/>
              </a:spcAft>
              <a:buFont typeface="Arial" pitchFamily="34" charset="0"/>
              <a:buChar char="•"/>
              <a:defRPr/>
            </a:pPr>
            <a:r>
              <a:rPr lang="en-US" b="1" dirty="0">
                <a:ea typeface="ＭＳ Ｐゴシック"/>
                <a:cs typeface="ＭＳ Ｐゴシック"/>
              </a:rPr>
              <a:t>Consider traction splinting</a:t>
            </a:r>
          </a:p>
          <a:p>
            <a:pPr eaLnBrk="1" fontAlgn="auto" hangingPunct="1">
              <a:spcAft>
                <a:spcPts val="0"/>
              </a:spcAft>
              <a:buFont typeface="Wingdings" pitchFamily="2" charset="2"/>
              <a:buNone/>
              <a:defRPr/>
            </a:pPr>
            <a:r>
              <a:rPr lang="en-US" b="1" dirty="0">
                <a:ea typeface="ＭＳ Ｐゴシック"/>
                <a:cs typeface="ＭＳ Ｐゴシック"/>
              </a:rPr>
              <a:t>   for mid-shaft femur fractures.</a:t>
            </a:r>
          </a:p>
          <a:p>
            <a:pPr eaLnBrk="1" fontAlgn="auto" hangingPunct="1">
              <a:lnSpc>
                <a:spcPct val="3000"/>
              </a:lnSpc>
              <a:spcAft>
                <a:spcPts val="0"/>
              </a:spcAft>
              <a:buFont typeface="Wingdings" pitchFamily="2" charset="2"/>
              <a:buNone/>
              <a:defRPr/>
            </a:pPr>
            <a:endParaRPr lang="en-US" b="1" dirty="0">
              <a:ea typeface="ＭＳ Ｐゴシック"/>
              <a:cs typeface="ＭＳ Ｐゴシック"/>
            </a:endParaRPr>
          </a:p>
          <a:p>
            <a:pPr eaLnBrk="1" fontAlgn="auto" hangingPunct="1">
              <a:spcAft>
                <a:spcPts val="0"/>
              </a:spcAft>
              <a:buFont typeface="Arial" pitchFamily="34" charset="0"/>
              <a:buChar char="•"/>
              <a:defRPr/>
            </a:pPr>
            <a:r>
              <a:rPr lang="en-US" b="1" dirty="0">
                <a:ea typeface="ＭＳ Ｐゴシック"/>
                <a:cs typeface="ＭＳ Ｐゴシック"/>
              </a:rPr>
              <a:t>Check a distal pulse and skin</a:t>
            </a:r>
          </a:p>
          <a:p>
            <a:pPr eaLnBrk="1" fontAlgn="auto" hangingPunct="1">
              <a:spcAft>
                <a:spcPts val="0"/>
              </a:spcAft>
              <a:buFont typeface="Wingdings" pitchFamily="2" charset="2"/>
              <a:buNone/>
              <a:defRPr/>
            </a:pPr>
            <a:r>
              <a:rPr lang="en-US" b="1" dirty="0">
                <a:ea typeface="ＭＳ Ｐゴシック"/>
                <a:cs typeface="ＭＳ Ｐゴシック"/>
              </a:rPr>
              <a:t>   color before and after splinting.</a:t>
            </a:r>
          </a:p>
        </p:txBody>
      </p:sp>
      <p:sp>
        <p:nvSpPr>
          <p:cNvPr id="456706" name="Text Box 3"/>
          <p:cNvSpPr txBox="1">
            <a:spLocks noChangeArrowheads="1"/>
          </p:cNvSpPr>
          <p:nvPr/>
        </p:nvSpPr>
        <p:spPr bwMode="auto">
          <a:xfrm>
            <a:off x="1736725" y="406400"/>
            <a:ext cx="527050" cy="476250"/>
          </a:xfrm>
          <a:prstGeom prst="rect">
            <a:avLst/>
          </a:prstGeom>
          <a:noFill/>
          <a:ln w="9525">
            <a:noFill/>
            <a:miter lim="800000"/>
            <a:headEnd/>
            <a:tailEnd/>
          </a:ln>
        </p:spPr>
        <p:txBody>
          <a:bodyPr wrap="none">
            <a:spAutoFit/>
          </a:bodyPr>
          <a:lstStyle/>
          <a:p>
            <a:pPr marL="342900" indent="-342900">
              <a:lnSpc>
                <a:spcPct val="90000"/>
              </a:lnSpc>
              <a:spcBef>
                <a:spcPct val="20000"/>
              </a:spcBef>
              <a:buSzPct val="50000"/>
              <a:buFont typeface="Wingdings" pitchFamily="2" charset="2"/>
              <a:buChar char="l"/>
            </a:pPr>
            <a:endParaRPr lang="en-US" dirty="0"/>
          </a:p>
        </p:txBody>
      </p:sp>
      <p:pic>
        <p:nvPicPr>
          <p:cNvPr id="456707" name="Picture 5" descr="TFC Splint 3"/>
          <p:cNvPicPr>
            <a:picLocks noChangeAspect="1" noChangeArrowheads="1"/>
          </p:cNvPicPr>
          <p:nvPr/>
        </p:nvPicPr>
        <p:blipFill>
          <a:blip r:embed="rId3" cstate="print"/>
          <a:srcRect/>
          <a:stretch>
            <a:fillRect/>
          </a:stretch>
        </p:blipFill>
        <p:spPr bwMode="auto">
          <a:xfrm>
            <a:off x="6557962" y="4483100"/>
            <a:ext cx="2433638" cy="2222500"/>
          </a:xfrm>
          <a:prstGeom prst="rect">
            <a:avLst/>
          </a:prstGeom>
          <a:noFill/>
          <a:ln w="25400">
            <a:solidFill>
              <a:schemeClr val="tx1"/>
            </a:solidFill>
            <a:miter lim="800000"/>
            <a:headEnd/>
            <a:tailEnd/>
          </a:ln>
        </p:spPr>
      </p:pic>
      <p:sp>
        <p:nvSpPr>
          <p:cNvPr id="456708" name="Rectangle 2"/>
          <p:cNvSpPr>
            <a:spLocks noGrp="1" noChangeArrowheads="1"/>
          </p:cNvSpPr>
          <p:nvPr>
            <p:ph type="title"/>
          </p:nvPr>
        </p:nvSpPr>
        <p:spPr>
          <a:xfrm>
            <a:off x="1905000" y="0"/>
            <a:ext cx="6477000" cy="1219200"/>
          </a:xfrm>
        </p:spPr>
        <p:txBody>
          <a:bodyPr/>
          <a:lstStyle/>
          <a:p>
            <a:pPr eaLnBrk="1" hangingPunct="1"/>
            <a:r>
              <a:rPr lang="en-US" sz="4800" dirty="0">
                <a:ea typeface="ＭＳ Ｐゴシック"/>
                <a:cs typeface="ＭＳ Ｐゴシック"/>
              </a:rPr>
              <a:t>Principles of Splinting</a:t>
            </a:r>
          </a:p>
        </p:txBody>
      </p:sp>
    </p:spTree>
    <p:extLst>
      <p:ext uri="{BB962C8B-B14F-4D97-AF65-F5344CB8AC3E}">
        <p14:creationId xmlns:p14="http://schemas.microsoft.com/office/powerpoint/2010/main" val="423420725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2"/>
          <p:cNvSpPr>
            <a:spLocks noGrp="1" noChangeArrowheads="1"/>
          </p:cNvSpPr>
          <p:nvPr>
            <p:ph type="title"/>
          </p:nvPr>
        </p:nvSpPr>
        <p:spPr>
          <a:xfrm>
            <a:off x="1600200" y="76200"/>
            <a:ext cx="6172200" cy="1371600"/>
          </a:xfrm>
        </p:spPr>
        <p:txBody>
          <a:bodyPr/>
          <a:lstStyle/>
          <a:p>
            <a:pPr eaLnBrk="1" hangingPunct="1"/>
            <a:r>
              <a:rPr lang="en-US" sz="4400" dirty="0">
                <a:ea typeface="ＭＳ Ｐゴシック"/>
                <a:cs typeface="ＭＳ Ｐゴシック"/>
              </a:rPr>
              <a:t>Things to Avoid </a:t>
            </a:r>
            <a:br>
              <a:rPr lang="en-US" sz="4400" dirty="0">
                <a:ea typeface="ＭＳ Ｐゴシック"/>
                <a:cs typeface="ＭＳ Ｐゴシック"/>
              </a:rPr>
            </a:br>
            <a:r>
              <a:rPr lang="en-US" sz="4400" dirty="0">
                <a:ea typeface="ＭＳ Ｐゴシック"/>
                <a:cs typeface="ＭＳ Ｐゴシック"/>
              </a:rPr>
              <a:t>in Splinting</a:t>
            </a:r>
          </a:p>
        </p:txBody>
      </p:sp>
      <p:sp>
        <p:nvSpPr>
          <p:cNvPr id="458754" name="Rectangle 3"/>
          <p:cNvSpPr>
            <a:spLocks noGrp="1" noChangeArrowheads="1"/>
          </p:cNvSpPr>
          <p:nvPr>
            <p:ph idx="1"/>
          </p:nvPr>
        </p:nvSpPr>
        <p:spPr>
          <a:xfrm>
            <a:off x="685800" y="990600"/>
            <a:ext cx="7772400" cy="4114800"/>
          </a:xfrm>
        </p:spPr>
        <p:txBody>
          <a:bodyPr/>
          <a:lstStyle/>
          <a:p>
            <a:pPr eaLnBrk="1" hangingPunct="1"/>
            <a:endParaRPr lang="en-US" dirty="0">
              <a:solidFill>
                <a:srgbClr val="FFFF00"/>
              </a:solidFill>
              <a:ea typeface="ＭＳ Ｐゴシック"/>
              <a:cs typeface="ＭＳ Ｐゴシック"/>
            </a:endParaRPr>
          </a:p>
          <a:p>
            <a:pPr eaLnBrk="1" hangingPunct="1"/>
            <a:r>
              <a:rPr lang="en-US" b="1" dirty="0">
                <a:ea typeface="ＭＳ Ｐゴシック"/>
                <a:cs typeface="ＭＳ Ｐゴシック"/>
              </a:rPr>
              <a:t>Manipulating the fracture too much and damaging blood vessels or nerves</a:t>
            </a:r>
          </a:p>
          <a:p>
            <a:pPr eaLnBrk="1" hangingPunct="1"/>
            <a:r>
              <a:rPr lang="en-US" b="1" dirty="0">
                <a:ea typeface="ＭＳ Ｐゴシック"/>
                <a:cs typeface="ＭＳ Ｐゴシック"/>
              </a:rPr>
              <a:t>Wrapping the splint too tight and cutting off circulation below the splint</a:t>
            </a:r>
          </a:p>
        </p:txBody>
      </p:sp>
      <p:pic>
        <p:nvPicPr>
          <p:cNvPr id="458755" name="Picture 6" descr="DL 091001 Blackhawk in Iraq"/>
          <p:cNvPicPr>
            <a:picLocks noChangeAspect="1" noChangeArrowheads="1"/>
          </p:cNvPicPr>
          <p:nvPr/>
        </p:nvPicPr>
        <p:blipFill>
          <a:blip r:embed="rId3" cstate="print"/>
          <a:srcRect/>
          <a:stretch>
            <a:fillRect/>
          </a:stretch>
        </p:blipFill>
        <p:spPr bwMode="auto">
          <a:xfrm>
            <a:off x="2438400" y="3819525"/>
            <a:ext cx="4329113" cy="2886075"/>
          </a:xfrm>
          <a:prstGeom prst="rect">
            <a:avLst/>
          </a:prstGeom>
          <a:noFill/>
          <a:ln w="25400">
            <a:solidFill>
              <a:schemeClr val="tx1"/>
            </a:solidFill>
            <a:miter lim="800000"/>
            <a:headEnd/>
            <a:tailEnd/>
          </a:ln>
        </p:spPr>
      </p:pic>
    </p:spTree>
    <p:extLst>
      <p:ext uri="{BB962C8B-B14F-4D97-AF65-F5344CB8AC3E}">
        <p14:creationId xmlns:p14="http://schemas.microsoft.com/office/powerpoint/2010/main" val="15019606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50317 MR JB2 DUSTOFF UH 60 and C130.JPG"/>
          <p:cNvPicPr>
            <a:picLocks noChangeAspect="1"/>
          </p:cNvPicPr>
          <p:nvPr/>
        </p:nvPicPr>
        <p:blipFill>
          <a:blip r:embed="rId3" cstate="print"/>
          <a:srcRect r="9813"/>
          <a:stretch>
            <a:fillRect/>
          </a:stretch>
        </p:blipFill>
        <p:spPr>
          <a:xfrm>
            <a:off x="-1" y="-113270"/>
            <a:ext cx="9144001" cy="6971270"/>
          </a:xfrm>
          <a:prstGeom prst="rect">
            <a:avLst/>
          </a:prstGeom>
        </p:spPr>
      </p:pic>
      <p:sp>
        <p:nvSpPr>
          <p:cNvPr id="5" name="Content Placeholder 2"/>
          <p:cNvSpPr>
            <a:spLocks noGrp="1"/>
          </p:cNvSpPr>
          <p:nvPr>
            <p:ph idx="1"/>
          </p:nvPr>
        </p:nvSpPr>
        <p:spPr>
          <a:xfrm>
            <a:off x="457199" y="2667000"/>
            <a:ext cx="8229600" cy="2667000"/>
          </a:xfrm>
        </p:spPr>
        <p:txBody>
          <a:bodyPr/>
          <a:lstStyle/>
          <a:p>
            <a:pPr marL="0" indent="0">
              <a:buNone/>
            </a:pPr>
            <a:r>
              <a:rPr lang="en-US" sz="2600" b="1" i="1" dirty="0">
                <a:solidFill>
                  <a:schemeClr val="bg1"/>
                </a:solidFill>
              </a:rPr>
              <a:t>“The opinions or assertions contained herein are the private views of the authors and are not to be construed as official or as reflecting the views of the Departments of the Army, Air Force, Navy or the Department of Defense.”</a:t>
            </a:r>
          </a:p>
          <a:p>
            <a:pPr marL="0" indent="0">
              <a:buNone/>
            </a:pPr>
            <a:endParaRPr lang="en-US" sz="2600" b="1" i="1" dirty="0">
              <a:solidFill>
                <a:schemeClr val="bg1"/>
              </a:solidFill>
            </a:endParaRPr>
          </a:p>
          <a:p>
            <a:pPr marL="0" indent="0">
              <a:buFontTx/>
              <a:buChar char="-"/>
            </a:pPr>
            <a:r>
              <a:rPr lang="en-US" sz="2600" i="1" dirty="0">
                <a:solidFill>
                  <a:schemeClr val="bg1"/>
                </a:solidFill>
              </a:rPr>
              <a:t>  There are no conflict of interest disclosures.</a:t>
            </a:r>
            <a:endParaRPr lang="en-US" sz="1200" i="1" dirty="0"/>
          </a:p>
        </p:txBody>
      </p:sp>
      <p:sp>
        <p:nvSpPr>
          <p:cNvPr id="4" name="TextBox 3"/>
          <p:cNvSpPr txBox="1"/>
          <p:nvPr/>
        </p:nvSpPr>
        <p:spPr>
          <a:xfrm>
            <a:off x="2883375" y="-76200"/>
            <a:ext cx="3020379" cy="830997"/>
          </a:xfrm>
          <a:prstGeom prst="rect">
            <a:avLst/>
          </a:prstGeom>
          <a:noFill/>
        </p:spPr>
        <p:txBody>
          <a:bodyPr wrap="none" rtlCol="0">
            <a:spAutoFit/>
          </a:bodyPr>
          <a:lstStyle/>
          <a:p>
            <a:r>
              <a:rPr lang="en-US" sz="4800" b="1" dirty="0">
                <a:solidFill>
                  <a:schemeClr val="bg1"/>
                </a:solidFill>
                <a:latin typeface="Times New Roman" pitchFamily="18" charset="0"/>
                <a:cs typeface="Times New Roman" pitchFamily="18" charset="0"/>
              </a:rPr>
              <a:t>Disclaimer</a:t>
            </a:r>
          </a:p>
        </p:txBody>
      </p:sp>
    </p:spTree>
    <p:extLst>
      <p:ext uri="{BB962C8B-B14F-4D97-AF65-F5344CB8AC3E}">
        <p14:creationId xmlns:p14="http://schemas.microsoft.com/office/powerpoint/2010/main" val="3722755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2"/>
          <p:cNvSpPr>
            <a:spLocks noGrp="1" noChangeArrowheads="1"/>
          </p:cNvSpPr>
          <p:nvPr>
            <p:ph type="title"/>
          </p:nvPr>
        </p:nvSpPr>
        <p:spPr>
          <a:xfrm>
            <a:off x="2057400" y="76200"/>
            <a:ext cx="4800600" cy="1371600"/>
          </a:xfrm>
        </p:spPr>
        <p:txBody>
          <a:bodyPr/>
          <a:lstStyle/>
          <a:p>
            <a:pPr eaLnBrk="1" hangingPunct="1"/>
            <a:r>
              <a:rPr lang="en-US" sz="4400" dirty="0">
                <a:ea typeface="ＭＳ Ｐゴシック"/>
                <a:cs typeface="ＭＳ Ｐゴシック"/>
              </a:rPr>
              <a:t>Commercial </a:t>
            </a:r>
            <a:br>
              <a:rPr lang="en-US" sz="4400" dirty="0">
                <a:ea typeface="ＭＳ Ｐゴシック"/>
                <a:cs typeface="ＭＳ Ｐゴシック"/>
              </a:rPr>
            </a:br>
            <a:r>
              <a:rPr lang="en-US" sz="4400" dirty="0">
                <a:ea typeface="ＭＳ Ｐゴシック"/>
                <a:cs typeface="ＭＳ Ｐゴシック"/>
              </a:rPr>
              <a:t>Splints</a:t>
            </a:r>
          </a:p>
        </p:txBody>
      </p:sp>
      <p:sp>
        <p:nvSpPr>
          <p:cNvPr id="460802" name="Rectangle 3"/>
          <p:cNvSpPr>
            <a:spLocks noGrp="1" noChangeArrowheads="1"/>
          </p:cNvSpPr>
          <p:nvPr>
            <p:ph idx="1"/>
          </p:nvPr>
        </p:nvSpPr>
        <p:spPr>
          <a:xfrm>
            <a:off x="685800" y="1981200"/>
            <a:ext cx="2897188" cy="4114800"/>
          </a:xfrm>
        </p:spPr>
        <p:txBody>
          <a:bodyPr/>
          <a:lstStyle/>
          <a:p>
            <a:pPr eaLnBrk="1" hangingPunct="1"/>
            <a:endParaRPr lang="en-US" b="1" dirty="0">
              <a:solidFill>
                <a:srgbClr val="FFFF00"/>
              </a:solidFill>
              <a:ea typeface="ＭＳ Ｐゴシック"/>
              <a:cs typeface="ＭＳ Ｐゴシック"/>
            </a:endParaRPr>
          </a:p>
          <a:p>
            <a:pPr eaLnBrk="1" hangingPunct="1"/>
            <a:endParaRPr lang="en-US" b="1" dirty="0">
              <a:latin typeface="Arial" charset="0"/>
              <a:ea typeface="ＭＳ Ｐゴシック"/>
              <a:cs typeface="ＭＳ Ｐゴシック"/>
            </a:endParaRPr>
          </a:p>
        </p:txBody>
      </p:sp>
      <p:pic>
        <p:nvPicPr>
          <p:cNvPr id="460803" name="Picture 4" descr="splinting04"/>
          <p:cNvPicPr>
            <a:picLocks noChangeAspect="1" noChangeArrowheads="1"/>
          </p:cNvPicPr>
          <p:nvPr/>
        </p:nvPicPr>
        <p:blipFill>
          <a:blip r:embed="rId3" cstate="print"/>
          <a:srcRect/>
          <a:stretch>
            <a:fillRect/>
          </a:stretch>
        </p:blipFill>
        <p:spPr bwMode="auto">
          <a:xfrm>
            <a:off x="4419600" y="2286000"/>
            <a:ext cx="4419600" cy="3314700"/>
          </a:xfrm>
          <a:prstGeom prst="rect">
            <a:avLst/>
          </a:prstGeom>
          <a:noFill/>
          <a:ln w="25400">
            <a:solidFill>
              <a:schemeClr val="tx1"/>
            </a:solidFill>
            <a:miter lim="800000"/>
            <a:headEnd/>
            <a:tailEnd/>
          </a:ln>
        </p:spPr>
      </p:pic>
      <p:pic>
        <p:nvPicPr>
          <p:cNvPr id="460804" name="Picture 5" descr="TFC Splint 2"/>
          <p:cNvPicPr>
            <a:picLocks noChangeAspect="1" noChangeArrowheads="1"/>
          </p:cNvPicPr>
          <p:nvPr/>
        </p:nvPicPr>
        <p:blipFill>
          <a:blip r:embed="rId4" cstate="print"/>
          <a:srcRect/>
          <a:stretch>
            <a:fillRect/>
          </a:stretch>
        </p:blipFill>
        <p:spPr bwMode="auto">
          <a:xfrm>
            <a:off x="266700" y="2343150"/>
            <a:ext cx="3619500" cy="3098800"/>
          </a:xfrm>
          <a:prstGeom prst="rect">
            <a:avLst/>
          </a:prstGeom>
          <a:noFill/>
          <a:ln w="25400">
            <a:solidFill>
              <a:schemeClr val="tx1"/>
            </a:solidFill>
            <a:miter lim="800000"/>
            <a:headEnd/>
            <a:tailEnd/>
          </a:ln>
        </p:spPr>
      </p:pic>
    </p:spTree>
    <p:extLst>
      <p:ext uri="{BB962C8B-B14F-4D97-AF65-F5344CB8AC3E}">
        <p14:creationId xmlns:p14="http://schemas.microsoft.com/office/powerpoint/2010/main" val="45957280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2"/>
          <p:cNvSpPr>
            <a:spLocks noGrp="1" noChangeArrowheads="1"/>
          </p:cNvSpPr>
          <p:nvPr>
            <p:ph type="title"/>
          </p:nvPr>
        </p:nvSpPr>
        <p:spPr>
          <a:xfrm>
            <a:off x="2286000" y="0"/>
            <a:ext cx="5638800" cy="1371600"/>
          </a:xfrm>
        </p:spPr>
        <p:txBody>
          <a:bodyPr/>
          <a:lstStyle/>
          <a:p>
            <a:pPr eaLnBrk="1" hangingPunct="1"/>
            <a:r>
              <a:rPr lang="en-US" sz="4400" dirty="0">
                <a:ea typeface="ＭＳ Ｐゴシック"/>
                <a:cs typeface="ＭＳ Ｐゴシック"/>
              </a:rPr>
              <a:t>Field-Expedient </a:t>
            </a:r>
            <a:br>
              <a:rPr lang="en-US" sz="4400" dirty="0">
                <a:ea typeface="ＭＳ Ｐゴシック"/>
                <a:cs typeface="ＭＳ Ｐゴシック"/>
              </a:rPr>
            </a:br>
            <a:r>
              <a:rPr lang="en-US" sz="4400" dirty="0">
                <a:ea typeface="ＭＳ Ｐゴシック"/>
                <a:cs typeface="ＭＳ Ｐゴシック"/>
              </a:rPr>
              <a:t>Splint Materials</a:t>
            </a:r>
          </a:p>
        </p:txBody>
      </p:sp>
      <p:sp>
        <p:nvSpPr>
          <p:cNvPr id="462850" name="Rectangle 3"/>
          <p:cNvSpPr>
            <a:spLocks noGrp="1" noChangeArrowheads="1"/>
          </p:cNvSpPr>
          <p:nvPr>
            <p:ph idx="1"/>
          </p:nvPr>
        </p:nvSpPr>
        <p:spPr>
          <a:xfrm>
            <a:off x="457200" y="1828800"/>
            <a:ext cx="7772400" cy="4114800"/>
          </a:xfrm>
        </p:spPr>
        <p:txBody>
          <a:bodyPr/>
          <a:lstStyle/>
          <a:p>
            <a:pPr eaLnBrk="1" hangingPunct="1">
              <a:lnSpc>
                <a:spcPct val="130000"/>
              </a:lnSpc>
            </a:pPr>
            <a:r>
              <a:rPr lang="en-US" sz="3000" b="1" dirty="0">
                <a:ea typeface="ＭＳ Ｐゴシック"/>
                <a:cs typeface="ＭＳ Ｐゴシック"/>
              </a:rPr>
              <a:t>Shirt sleeves/safety pins</a:t>
            </a:r>
          </a:p>
          <a:p>
            <a:pPr eaLnBrk="1" hangingPunct="1">
              <a:lnSpc>
                <a:spcPct val="130000"/>
              </a:lnSpc>
            </a:pPr>
            <a:r>
              <a:rPr lang="en-US" sz="3000" b="1" dirty="0">
                <a:ea typeface="ＭＳ Ｐゴシック"/>
                <a:cs typeface="ＭＳ Ｐゴシック"/>
              </a:rPr>
              <a:t>Weapons</a:t>
            </a:r>
          </a:p>
          <a:p>
            <a:pPr eaLnBrk="1" hangingPunct="1">
              <a:lnSpc>
                <a:spcPct val="130000"/>
              </a:lnSpc>
            </a:pPr>
            <a:r>
              <a:rPr lang="en-US" sz="3000" b="1" dirty="0">
                <a:ea typeface="ＭＳ Ｐゴシック"/>
                <a:cs typeface="ＭＳ Ｐゴシック"/>
              </a:rPr>
              <a:t>Boards</a:t>
            </a:r>
          </a:p>
          <a:p>
            <a:pPr eaLnBrk="1" hangingPunct="1">
              <a:lnSpc>
                <a:spcPct val="130000"/>
              </a:lnSpc>
            </a:pPr>
            <a:r>
              <a:rPr lang="en-US" sz="3000" b="1" dirty="0">
                <a:ea typeface="ＭＳ Ｐゴシック"/>
                <a:cs typeface="ＭＳ Ｐゴシック"/>
              </a:rPr>
              <a:t>Boxes</a:t>
            </a:r>
          </a:p>
          <a:p>
            <a:pPr eaLnBrk="1" hangingPunct="1">
              <a:lnSpc>
                <a:spcPct val="130000"/>
              </a:lnSpc>
            </a:pPr>
            <a:r>
              <a:rPr lang="en-US" sz="3000" b="1" dirty="0">
                <a:ea typeface="ＭＳ Ｐゴシック"/>
                <a:cs typeface="ＭＳ Ｐゴシック"/>
              </a:rPr>
              <a:t>Tree limbs</a:t>
            </a:r>
          </a:p>
          <a:p>
            <a:pPr eaLnBrk="1" hangingPunct="1">
              <a:lnSpc>
                <a:spcPct val="130000"/>
              </a:lnSpc>
            </a:pPr>
            <a:r>
              <a:rPr lang="en-US" sz="3000" b="1" dirty="0">
                <a:ea typeface="ＭＳ Ｐゴシック"/>
                <a:cs typeface="ＭＳ Ｐゴシック"/>
              </a:rPr>
              <a:t>ThermaRest pad</a:t>
            </a:r>
          </a:p>
          <a:p>
            <a:pPr eaLnBrk="1" hangingPunct="1">
              <a:lnSpc>
                <a:spcPct val="130000"/>
              </a:lnSpc>
            </a:pPr>
            <a:endParaRPr lang="en-US" sz="3000" b="1" dirty="0">
              <a:ea typeface="ＭＳ Ｐゴシック"/>
              <a:cs typeface="ＭＳ Ｐゴシック"/>
            </a:endParaRPr>
          </a:p>
        </p:txBody>
      </p:sp>
      <p:pic>
        <p:nvPicPr>
          <p:cNvPr id="462851" name="Picture 4" descr="Slide4"/>
          <p:cNvPicPr>
            <a:picLocks noChangeAspect="1" noChangeArrowheads="1"/>
          </p:cNvPicPr>
          <p:nvPr/>
        </p:nvPicPr>
        <p:blipFill>
          <a:blip r:embed="rId3" cstate="print"/>
          <a:srcRect/>
          <a:stretch>
            <a:fillRect/>
          </a:stretch>
        </p:blipFill>
        <p:spPr bwMode="auto">
          <a:xfrm>
            <a:off x="4876800" y="2667000"/>
            <a:ext cx="4038600" cy="3581400"/>
          </a:xfrm>
          <a:prstGeom prst="rect">
            <a:avLst/>
          </a:prstGeom>
          <a:noFill/>
          <a:ln w="9525">
            <a:noFill/>
            <a:miter lim="800000"/>
            <a:headEnd/>
            <a:tailEnd/>
          </a:ln>
        </p:spPr>
      </p:pic>
    </p:spTree>
    <p:extLst>
      <p:ext uri="{BB962C8B-B14F-4D97-AF65-F5344CB8AC3E}">
        <p14:creationId xmlns:p14="http://schemas.microsoft.com/office/powerpoint/2010/main" val="336024381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5"/>
          <p:cNvSpPr>
            <a:spLocks noGrp="1" noChangeArrowheads="1"/>
          </p:cNvSpPr>
          <p:nvPr>
            <p:ph type="title"/>
          </p:nvPr>
        </p:nvSpPr>
        <p:spPr>
          <a:xfrm>
            <a:off x="2667000" y="76200"/>
            <a:ext cx="4267200" cy="1143000"/>
          </a:xfrm>
        </p:spPr>
        <p:txBody>
          <a:bodyPr/>
          <a:lstStyle/>
          <a:p>
            <a:pPr eaLnBrk="1" hangingPunct="1"/>
            <a:r>
              <a:rPr lang="en-US" sz="4800" dirty="0">
                <a:ea typeface="ＭＳ Ｐゴシック"/>
                <a:cs typeface="ＭＳ Ｐゴシック"/>
              </a:rPr>
              <a:t>Don’t Forget!</a:t>
            </a:r>
          </a:p>
        </p:txBody>
      </p:sp>
      <p:sp>
        <p:nvSpPr>
          <p:cNvPr id="464898" name="Rectangle 6"/>
          <p:cNvSpPr>
            <a:spLocks noGrp="1" noChangeArrowheads="1"/>
          </p:cNvSpPr>
          <p:nvPr>
            <p:ph idx="1"/>
          </p:nvPr>
        </p:nvSpPr>
        <p:spPr>
          <a:xfrm>
            <a:off x="685800" y="5334000"/>
            <a:ext cx="7772400" cy="1066800"/>
          </a:xfrm>
        </p:spPr>
        <p:txBody>
          <a:bodyPr/>
          <a:lstStyle/>
          <a:p>
            <a:pPr algn="ctr" eaLnBrk="1" hangingPunct="1">
              <a:buFont typeface="Wingdings" pitchFamily="2" charset="2"/>
              <a:buNone/>
            </a:pPr>
            <a:r>
              <a:rPr lang="en-US" b="1" dirty="0">
                <a:ea typeface="ＭＳ Ｐゴシック"/>
                <a:cs typeface="ＭＳ Ｐゴシック"/>
              </a:rPr>
              <a:t>Pulse, motor and sensory checks before and after splinting!</a:t>
            </a:r>
          </a:p>
        </p:txBody>
      </p:sp>
      <p:pic>
        <p:nvPicPr>
          <p:cNvPr id="464899" name="Picture 19" descr="Slide3"/>
          <p:cNvPicPr>
            <a:picLocks noChangeAspect="1" noChangeArrowheads="1"/>
          </p:cNvPicPr>
          <p:nvPr/>
        </p:nvPicPr>
        <p:blipFill>
          <a:blip r:embed="rId3" cstate="print"/>
          <a:srcRect/>
          <a:stretch>
            <a:fillRect/>
          </a:stretch>
        </p:blipFill>
        <p:spPr bwMode="auto">
          <a:xfrm>
            <a:off x="2438400" y="1752600"/>
            <a:ext cx="4267200" cy="3200400"/>
          </a:xfrm>
          <a:prstGeom prst="rect">
            <a:avLst/>
          </a:prstGeom>
          <a:noFill/>
          <a:ln w="25400">
            <a:solidFill>
              <a:schemeClr val="tx1"/>
            </a:solidFill>
            <a:miter lim="800000"/>
            <a:headEnd/>
            <a:tailEnd/>
          </a:ln>
        </p:spPr>
      </p:pic>
    </p:spTree>
    <p:extLst>
      <p:ext uri="{BB962C8B-B14F-4D97-AF65-F5344CB8AC3E}">
        <p14:creationId xmlns:p14="http://schemas.microsoft.com/office/powerpoint/2010/main" val="3943238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DoD Tail Ramp.jpg"/>
          <p:cNvPicPr>
            <a:picLocks noGrp="1" noChangeAspect="1"/>
          </p:cNvPicPr>
          <p:nvPr>
            <p:ph idx="1"/>
          </p:nvPr>
        </p:nvPicPr>
        <p:blipFill>
          <a:blip r:embed="rId2" cstate="print"/>
          <a:srcRect r="8491"/>
          <a:stretch>
            <a:fillRect/>
          </a:stretch>
        </p:blipFill>
        <p:spPr>
          <a:xfrm>
            <a:off x="-67099" y="0"/>
            <a:ext cx="9387887" cy="6858000"/>
          </a:xfrm>
        </p:spPr>
      </p:pic>
      <p:sp>
        <p:nvSpPr>
          <p:cNvPr id="5" name="TextBox 4"/>
          <p:cNvSpPr txBox="1"/>
          <p:nvPr/>
        </p:nvSpPr>
        <p:spPr>
          <a:xfrm>
            <a:off x="5463928" y="5562600"/>
            <a:ext cx="3603872" cy="1015663"/>
          </a:xfrm>
          <a:prstGeom prst="rect">
            <a:avLst/>
          </a:prstGeom>
          <a:noFill/>
        </p:spPr>
        <p:txBody>
          <a:bodyPr wrap="none" rtlCol="0">
            <a:spAutoFit/>
          </a:bodyPr>
          <a:lstStyle/>
          <a:p>
            <a:r>
              <a:rPr lang="en-US" sz="6000" dirty="0">
                <a:solidFill>
                  <a:schemeClr val="bg1"/>
                </a:solidFill>
              </a:rPr>
              <a:t>Questions?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rrowheads="1"/>
          </p:cNvSpPr>
          <p:nvPr>
            <p:ph type="title"/>
          </p:nvPr>
        </p:nvSpPr>
        <p:spPr>
          <a:xfrm>
            <a:off x="1752600" y="152400"/>
            <a:ext cx="6781800" cy="1143000"/>
          </a:xfrm>
        </p:spPr>
        <p:txBody>
          <a:bodyPr/>
          <a:lstStyle/>
          <a:p>
            <a:pPr eaLnBrk="1" hangingPunct="1"/>
            <a:r>
              <a:rPr lang="en-US" sz="4400" dirty="0"/>
              <a:t>LEARNING OBJECTIVES</a:t>
            </a:r>
          </a:p>
        </p:txBody>
      </p:sp>
      <p:sp>
        <p:nvSpPr>
          <p:cNvPr id="30722" name="Rectangle 3"/>
          <p:cNvSpPr>
            <a:spLocks noGrp="1" noChangeArrowheads="1"/>
          </p:cNvSpPr>
          <p:nvPr>
            <p:ph idx="1"/>
          </p:nvPr>
        </p:nvSpPr>
        <p:spPr>
          <a:xfrm>
            <a:off x="152400" y="1905000"/>
            <a:ext cx="8229600" cy="4800600"/>
          </a:xfrm>
        </p:spPr>
        <p:txBody>
          <a:bodyPr/>
          <a:lstStyle/>
          <a:p>
            <a:pPr marL="0" indent="0" algn="ctr" eaLnBrk="1" hangingPunct="1">
              <a:lnSpc>
                <a:spcPct val="90000"/>
              </a:lnSpc>
              <a:buNone/>
            </a:pPr>
            <a:r>
              <a:rPr lang="en-US" sz="3000" b="1" u="sng" dirty="0"/>
              <a:t>Terminal Learning Objective</a:t>
            </a:r>
          </a:p>
          <a:p>
            <a:pPr marL="609600" indent="-609600" eaLnBrk="1" hangingPunct="1">
              <a:lnSpc>
                <a:spcPct val="90000"/>
              </a:lnSpc>
            </a:pPr>
            <a:r>
              <a:rPr lang="en-US" sz="3000" b="1" dirty="0"/>
              <a:t>Perform assessment and initial treatment of burns in Tactical Field Care.</a:t>
            </a:r>
          </a:p>
          <a:p>
            <a:pPr marL="609600" indent="-609600" eaLnBrk="1" hangingPunct="1">
              <a:lnSpc>
                <a:spcPct val="90000"/>
              </a:lnSpc>
            </a:pPr>
            <a:endParaRPr lang="en-US" sz="3000" b="1" dirty="0"/>
          </a:p>
          <a:p>
            <a:pPr marL="0" indent="0" algn="ctr" eaLnBrk="1" hangingPunct="1">
              <a:lnSpc>
                <a:spcPct val="90000"/>
              </a:lnSpc>
              <a:buNone/>
            </a:pPr>
            <a:r>
              <a:rPr lang="en-US" sz="3000" b="1" u="sng" dirty="0"/>
              <a:t>Enabling Learning Objectives</a:t>
            </a:r>
          </a:p>
          <a:p>
            <a:pPr marL="609600" indent="-609600" eaLnBrk="1" hangingPunct="1">
              <a:lnSpc>
                <a:spcPct val="90000"/>
              </a:lnSpc>
            </a:pPr>
            <a:r>
              <a:rPr lang="en-US" sz="3000" b="1" dirty="0"/>
              <a:t>Identify the different types of burns based on depths.</a:t>
            </a:r>
          </a:p>
          <a:p>
            <a:pPr marL="609600" indent="-609600" eaLnBrk="1" hangingPunct="1">
              <a:lnSpc>
                <a:spcPct val="90000"/>
              </a:lnSpc>
            </a:pPr>
            <a:r>
              <a:rPr lang="en-US" sz="3000" b="1" dirty="0"/>
              <a:t>Describe how to use the Rule of Nines to calculates the total body surface area that has been burned.</a:t>
            </a:r>
          </a:p>
        </p:txBody>
      </p:sp>
    </p:spTree>
    <p:extLst>
      <p:ext uri="{BB962C8B-B14F-4D97-AF65-F5344CB8AC3E}">
        <p14:creationId xmlns:p14="http://schemas.microsoft.com/office/powerpoint/2010/main" val="1470094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rrowheads="1"/>
          </p:cNvSpPr>
          <p:nvPr>
            <p:ph type="title"/>
          </p:nvPr>
        </p:nvSpPr>
        <p:spPr>
          <a:xfrm>
            <a:off x="1524000" y="76200"/>
            <a:ext cx="7239000" cy="1143000"/>
          </a:xfrm>
        </p:spPr>
        <p:txBody>
          <a:bodyPr/>
          <a:lstStyle/>
          <a:p>
            <a:pPr eaLnBrk="1" hangingPunct="1"/>
            <a:r>
              <a:rPr lang="en-US" sz="4400" dirty="0"/>
              <a:t>LEARNING OBJECTIVES</a:t>
            </a:r>
          </a:p>
        </p:txBody>
      </p:sp>
      <p:sp>
        <p:nvSpPr>
          <p:cNvPr id="30722" name="Rectangle 3"/>
          <p:cNvSpPr>
            <a:spLocks noGrp="1" noChangeArrowheads="1"/>
          </p:cNvSpPr>
          <p:nvPr>
            <p:ph idx="1"/>
          </p:nvPr>
        </p:nvSpPr>
        <p:spPr>
          <a:xfrm>
            <a:off x="457200" y="1447800"/>
            <a:ext cx="8229600" cy="4876800"/>
          </a:xfrm>
        </p:spPr>
        <p:txBody>
          <a:bodyPr/>
          <a:lstStyle/>
          <a:p>
            <a:pPr marL="609600" indent="-609600" eaLnBrk="1" hangingPunct="1">
              <a:lnSpc>
                <a:spcPct val="90000"/>
              </a:lnSpc>
            </a:pPr>
            <a:endParaRPr lang="en-US" sz="3000" b="1" dirty="0"/>
          </a:p>
          <a:p>
            <a:pPr marL="0" indent="0" algn="ctr" eaLnBrk="1" hangingPunct="1">
              <a:lnSpc>
                <a:spcPct val="90000"/>
              </a:lnSpc>
              <a:spcBef>
                <a:spcPts val="0"/>
              </a:spcBef>
              <a:spcAft>
                <a:spcPts val="600"/>
              </a:spcAft>
              <a:buNone/>
            </a:pPr>
            <a:r>
              <a:rPr lang="en-US" sz="3000" b="1" u="sng" dirty="0"/>
              <a:t>Enabling Learning Objectives</a:t>
            </a:r>
          </a:p>
          <a:p>
            <a:pPr marL="609600" indent="-609600" eaLnBrk="1" hangingPunct="1">
              <a:lnSpc>
                <a:spcPct val="90000"/>
              </a:lnSpc>
            </a:pPr>
            <a:r>
              <a:rPr lang="en-US" sz="3000" b="1" dirty="0"/>
              <a:t>Describe the fluid resuscitation strategy for burned casualties using the USAISR Rule of Tens.</a:t>
            </a:r>
          </a:p>
          <a:p>
            <a:pPr marL="609600" indent="-609600" eaLnBrk="1" hangingPunct="1">
              <a:lnSpc>
                <a:spcPct val="90000"/>
              </a:lnSpc>
            </a:pPr>
            <a:r>
              <a:rPr lang="en-US" sz="3000" b="1" dirty="0"/>
              <a:t>Describe the techniques used to cover burn areas and to protect the casualty from hypothermia.</a:t>
            </a:r>
          </a:p>
          <a:p>
            <a:pPr marL="609600" indent="-609600" eaLnBrk="1" hangingPunct="1">
              <a:lnSpc>
                <a:spcPct val="90000"/>
              </a:lnSpc>
            </a:pPr>
            <a:r>
              <a:rPr lang="en-US" sz="3000" b="1" dirty="0"/>
              <a:t>Identify the airways and pulmonary complications that can ensue from burns and the associated smoke inhalation.</a:t>
            </a:r>
          </a:p>
        </p:txBody>
      </p:sp>
    </p:spTree>
    <p:extLst>
      <p:ext uri="{BB962C8B-B14F-4D97-AF65-F5344CB8AC3E}">
        <p14:creationId xmlns:p14="http://schemas.microsoft.com/office/powerpoint/2010/main" val="1470094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rrowheads="1"/>
          </p:cNvSpPr>
          <p:nvPr>
            <p:ph type="title"/>
          </p:nvPr>
        </p:nvSpPr>
        <p:spPr>
          <a:xfrm>
            <a:off x="1447800" y="152400"/>
            <a:ext cx="7391400" cy="1143000"/>
          </a:xfrm>
        </p:spPr>
        <p:txBody>
          <a:bodyPr/>
          <a:lstStyle/>
          <a:p>
            <a:pPr eaLnBrk="1" hangingPunct="1"/>
            <a:r>
              <a:rPr lang="en-US" sz="4400" dirty="0"/>
              <a:t>LEARNING OBJECTIVES</a:t>
            </a:r>
          </a:p>
        </p:txBody>
      </p:sp>
      <p:sp>
        <p:nvSpPr>
          <p:cNvPr id="30722" name="Rectangle 3"/>
          <p:cNvSpPr>
            <a:spLocks noGrp="1" noChangeArrowheads="1"/>
          </p:cNvSpPr>
          <p:nvPr>
            <p:ph idx="1"/>
          </p:nvPr>
        </p:nvSpPr>
        <p:spPr>
          <a:xfrm>
            <a:off x="152400" y="1828800"/>
            <a:ext cx="8229600" cy="4648200"/>
          </a:xfrm>
        </p:spPr>
        <p:txBody>
          <a:bodyPr/>
          <a:lstStyle/>
          <a:p>
            <a:pPr marL="0" indent="0" algn="ctr" eaLnBrk="1" hangingPunct="1">
              <a:lnSpc>
                <a:spcPct val="90000"/>
              </a:lnSpc>
              <a:buNone/>
            </a:pPr>
            <a:r>
              <a:rPr lang="en-US" sz="3000" b="1" u="sng" dirty="0"/>
              <a:t>Terminal Learning Objective</a:t>
            </a:r>
          </a:p>
          <a:p>
            <a:pPr marL="609600" indent="-609600" eaLnBrk="1" hangingPunct="1">
              <a:lnSpc>
                <a:spcPct val="90000"/>
              </a:lnSpc>
            </a:pPr>
            <a:r>
              <a:rPr lang="en-US" sz="3000" b="1" dirty="0"/>
              <a:t>Perform assessment and initial treatment of fractures in Tactical Field Care.</a:t>
            </a:r>
          </a:p>
          <a:p>
            <a:pPr marL="609600" indent="-609600" eaLnBrk="1" hangingPunct="1">
              <a:lnSpc>
                <a:spcPct val="90000"/>
              </a:lnSpc>
            </a:pPr>
            <a:endParaRPr lang="en-US" sz="3000" b="1" dirty="0"/>
          </a:p>
          <a:p>
            <a:pPr marL="0" indent="0" algn="ctr" eaLnBrk="1" hangingPunct="1">
              <a:lnSpc>
                <a:spcPct val="90000"/>
              </a:lnSpc>
              <a:buNone/>
            </a:pPr>
            <a:r>
              <a:rPr lang="en-US" sz="3000" b="1" u="sng" dirty="0"/>
              <a:t>Enabling Learning Objectives</a:t>
            </a:r>
          </a:p>
          <a:p>
            <a:pPr marL="609600" indent="-609600" eaLnBrk="1" hangingPunct="1">
              <a:lnSpc>
                <a:spcPct val="90000"/>
              </a:lnSpc>
            </a:pPr>
            <a:r>
              <a:rPr lang="en-US" sz="3000" b="1" dirty="0"/>
              <a:t>Identify the signs, symptoms, and considerations of a fractured extremity in tactical field care.</a:t>
            </a:r>
          </a:p>
          <a:p>
            <a:pPr marL="609600" indent="-609600" eaLnBrk="1" hangingPunct="1">
              <a:lnSpc>
                <a:spcPct val="90000"/>
              </a:lnSpc>
            </a:pPr>
            <a:r>
              <a:rPr lang="en-US" sz="3000" b="1" dirty="0"/>
              <a:t>Describe the application of a splint to a suspected fracture in Tactical Field Care.</a:t>
            </a:r>
          </a:p>
        </p:txBody>
      </p:sp>
    </p:spTree>
    <p:extLst>
      <p:ext uri="{BB962C8B-B14F-4D97-AF65-F5344CB8AC3E}">
        <p14:creationId xmlns:p14="http://schemas.microsoft.com/office/powerpoint/2010/main" val="1470094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Title 1"/>
          <p:cNvSpPr>
            <a:spLocks noGrp="1"/>
          </p:cNvSpPr>
          <p:nvPr>
            <p:ph type="title" idx="4294967295"/>
          </p:nvPr>
        </p:nvSpPr>
        <p:spPr>
          <a:xfrm>
            <a:off x="1524000" y="44450"/>
            <a:ext cx="7620000" cy="1143000"/>
          </a:xfrm>
        </p:spPr>
        <p:txBody>
          <a:bodyPr/>
          <a:lstStyle/>
          <a:p>
            <a:pPr eaLnBrk="1" hangingPunct="1"/>
            <a:r>
              <a:rPr lang="en-US" dirty="0">
                <a:ea typeface="ＭＳ Ｐゴシック"/>
                <a:cs typeface="ＭＳ Ｐゴシック"/>
              </a:rPr>
              <a:t>Tactical Field Care Guidelines</a:t>
            </a:r>
          </a:p>
        </p:txBody>
      </p:sp>
      <p:sp>
        <p:nvSpPr>
          <p:cNvPr id="414722" name="Content Placeholder 2"/>
          <p:cNvSpPr>
            <a:spLocks noGrp="1"/>
          </p:cNvSpPr>
          <p:nvPr>
            <p:ph idx="4294967295"/>
          </p:nvPr>
        </p:nvSpPr>
        <p:spPr>
          <a:xfrm>
            <a:off x="533400" y="1752600"/>
            <a:ext cx="8229600" cy="3048000"/>
          </a:xfrm>
        </p:spPr>
        <p:txBody>
          <a:bodyPr rtlCol="0">
            <a:normAutofit fontScale="92500" lnSpcReduction="10000"/>
          </a:bodyPr>
          <a:lstStyle/>
          <a:p>
            <a:pPr eaLnBrk="1" fontAlgn="auto" hangingPunct="1">
              <a:spcBef>
                <a:spcPts val="600"/>
              </a:spcBef>
              <a:spcAft>
                <a:spcPts val="600"/>
              </a:spcAft>
              <a:buFont typeface="Wingdings" pitchFamily="2" charset="2"/>
              <a:buNone/>
              <a:defRPr/>
            </a:pPr>
            <a:r>
              <a:rPr lang="en-US" sz="2800" b="1" dirty="0">
                <a:ea typeface="ＭＳ Ｐゴシック"/>
                <a:cs typeface="ＭＳ Ｐゴシック"/>
              </a:rPr>
              <a:t>14. Burns</a:t>
            </a:r>
          </a:p>
          <a:p>
            <a:pPr lvl="1" eaLnBrk="1" fontAlgn="auto" hangingPunct="1">
              <a:spcBef>
                <a:spcPts val="600"/>
              </a:spcBef>
              <a:spcAft>
                <a:spcPts val="600"/>
              </a:spcAft>
              <a:buFontTx/>
              <a:buNone/>
              <a:defRPr/>
            </a:pPr>
            <a:r>
              <a:rPr lang="en-US" sz="2400" b="1" dirty="0">
                <a:ea typeface="ＭＳ Ｐゴシック"/>
              </a:rPr>
              <a:t>a. Facial burns, especially those that occur in closed spaces, may be associated with inhalation injury. Aggressively monitor airway status and oxygen saturation in such patients and consider early surgical airway for respiratory distress or oxygen desaturation. </a:t>
            </a:r>
          </a:p>
          <a:p>
            <a:pPr lvl="1" eaLnBrk="1" fontAlgn="auto" hangingPunct="1">
              <a:spcBef>
                <a:spcPts val="600"/>
              </a:spcBef>
              <a:spcAft>
                <a:spcPts val="600"/>
              </a:spcAft>
              <a:buFontTx/>
              <a:buNone/>
              <a:defRPr/>
            </a:pPr>
            <a:r>
              <a:rPr lang="en-US" sz="2400" b="1" dirty="0">
                <a:ea typeface="ＭＳ Ｐゴシック"/>
              </a:rPr>
              <a:t>b. Estimate total body surface area (TBSA) burned to the nearest 10% using the Rule of Nines. </a:t>
            </a:r>
          </a:p>
        </p:txBody>
      </p:sp>
      <p:pic>
        <p:nvPicPr>
          <p:cNvPr id="486403" name="Picture 6" descr="Burning vehicle 01"/>
          <p:cNvPicPr>
            <a:picLocks noChangeAspect="1" noChangeArrowheads="1"/>
          </p:cNvPicPr>
          <p:nvPr/>
        </p:nvPicPr>
        <p:blipFill>
          <a:blip r:embed="rId3" cstate="print"/>
          <a:srcRect/>
          <a:stretch>
            <a:fillRect/>
          </a:stretch>
        </p:blipFill>
        <p:spPr bwMode="auto">
          <a:xfrm>
            <a:off x="3124200" y="4937125"/>
            <a:ext cx="2667000" cy="1774825"/>
          </a:xfrm>
          <a:prstGeom prst="rect">
            <a:avLst/>
          </a:prstGeom>
          <a:noFill/>
          <a:ln w="25400">
            <a:solidFill>
              <a:schemeClr val="tx1"/>
            </a:solidFill>
            <a:miter lim="800000"/>
            <a:headEnd/>
            <a:tailEnd/>
          </a:ln>
        </p:spPr>
      </p:pic>
    </p:spTree>
    <p:extLst>
      <p:ext uri="{BB962C8B-B14F-4D97-AF65-F5344CB8AC3E}">
        <p14:creationId xmlns:p14="http://schemas.microsoft.com/office/powerpoint/2010/main" val="3240619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Content Placeholder 2"/>
          <p:cNvSpPr>
            <a:spLocks noGrp="1"/>
          </p:cNvSpPr>
          <p:nvPr>
            <p:ph idx="4294967295"/>
          </p:nvPr>
        </p:nvSpPr>
        <p:spPr>
          <a:xfrm>
            <a:off x="152400" y="1425575"/>
            <a:ext cx="8229600" cy="4137025"/>
          </a:xfrm>
        </p:spPr>
        <p:txBody>
          <a:bodyPr/>
          <a:lstStyle/>
          <a:p>
            <a:pPr eaLnBrk="1" hangingPunct="1">
              <a:buFont typeface="Wingdings" pitchFamily="2" charset="2"/>
              <a:buNone/>
            </a:pPr>
            <a:r>
              <a:rPr lang="en-US" b="1" dirty="0">
                <a:ea typeface="ＭＳ Ｐゴシック"/>
                <a:cs typeface="ＭＳ Ｐゴシック"/>
              </a:rPr>
              <a:t>14. Burns (cont)</a:t>
            </a:r>
          </a:p>
          <a:p>
            <a:pPr marL="966788" lvl="1" eaLnBrk="1" hangingPunct="1">
              <a:buFontTx/>
              <a:buNone/>
            </a:pPr>
            <a:r>
              <a:rPr lang="en-US" sz="2600" b="1" dirty="0">
                <a:ea typeface="ＭＳ Ｐゴシック"/>
                <a:cs typeface="ＭＳ Ｐゴシック"/>
              </a:rPr>
              <a:t>c. Cover the burn area with dry, sterile dressings. For extensive burns (&gt;20%), consider placing the casualty in the Heat Reflective Shell or Blizzard Survival Blanket from the Hypothermia Prevention Kit in order to both cover the burned areas and prevent hypothermia.</a:t>
            </a:r>
          </a:p>
          <a:p>
            <a:pPr eaLnBrk="1" hangingPunct="1">
              <a:buFont typeface="Wingdings" pitchFamily="2" charset="2"/>
              <a:buNone/>
            </a:pPr>
            <a:endParaRPr lang="en-US" sz="2800" b="1" dirty="0">
              <a:ea typeface="ＭＳ Ｐゴシック"/>
              <a:cs typeface="ＭＳ Ｐゴシック"/>
            </a:endParaRPr>
          </a:p>
        </p:txBody>
      </p:sp>
      <p:pic>
        <p:nvPicPr>
          <p:cNvPr id="494594" name="Picture 6" descr="Blizzard Survival Blanket"/>
          <p:cNvPicPr>
            <a:picLocks noChangeAspect="1" noChangeArrowheads="1"/>
          </p:cNvPicPr>
          <p:nvPr/>
        </p:nvPicPr>
        <p:blipFill>
          <a:blip r:embed="rId3" cstate="print"/>
          <a:srcRect/>
          <a:stretch>
            <a:fillRect/>
          </a:stretch>
        </p:blipFill>
        <p:spPr bwMode="auto">
          <a:xfrm>
            <a:off x="5791200" y="4450850"/>
            <a:ext cx="3352800" cy="2363898"/>
          </a:xfrm>
          <a:prstGeom prst="rect">
            <a:avLst/>
          </a:prstGeom>
          <a:noFill/>
          <a:ln w="25400">
            <a:solidFill>
              <a:schemeClr val="tx1"/>
            </a:solidFill>
            <a:miter lim="800000"/>
            <a:headEnd/>
            <a:tailEnd/>
          </a:ln>
        </p:spPr>
      </p:pic>
      <p:sp>
        <p:nvSpPr>
          <p:cNvPr id="5" name="Title 1">
            <a:extLst>
              <a:ext uri="{FF2B5EF4-FFF2-40B4-BE49-F238E27FC236}">
                <a16:creationId xmlns:a16="http://schemas.microsoft.com/office/drawing/2014/main" id="{884D97F2-3DF4-4033-A607-4FDDF0C6B0F6}"/>
              </a:ext>
            </a:extLst>
          </p:cNvPr>
          <p:cNvSpPr txBox="1">
            <a:spLocks/>
          </p:cNvSpPr>
          <p:nvPr/>
        </p:nvSpPr>
        <p:spPr bwMode="auto">
          <a:xfrm>
            <a:off x="1524000" y="44450"/>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a:lstStyle>
          <a:p>
            <a:pPr eaLnBrk="1" hangingPunct="1"/>
            <a:r>
              <a:rPr lang="en-US" dirty="0">
                <a:ea typeface="ＭＳ Ｐゴシック"/>
                <a:cs typeface="ＭＳ Ｐゴシック"/>
              </a:rPr>
              <a:t>Tactical Field Care Guidelines</a:t>
            </a:r>
          </a:p>
        </p:txBody>
      </p:sp>
    </p:spTree>
    <p:extLst>
      <p:ext uri="{BB962C8B-B14F-4D97-AF65-F5344CB8AC3E}">
        <p14:creationId xmlns:p14="http://schemas.microsoft.com/office/powerpoint/2010/main" val="3435905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Content Placeholder 2"/>
          <p:cNvSpPr>
            <a:spLocks noGrp="1"/>
          </p:cNvSpPr>
          <p:nvPr>
            <p:ph idx="4294967295"/>
          </p:nvPr>
        </p:nvSpPr>
        <p:spPr>
          <a:xfrm>
            <a:off x="228600" y="1752600"/>
            <a:ext cx="8610600" cy="4648200"/>
          </a:xfrm>
        </p:spPr>
        <p:txBody>
          <a:bodyPr/>
          <a:lstStyle/>
          <a:p>
            <a:pPr eaLnBrk="1" hangingPunct="1">
              <a:buFont typeface="Wingdings" pitchFamily="2" charset="2"/>
              <a:buNone/>
            </a:pPr>
            <a:r>
              <a:rPr lang="en-US" b="1" dirty="0">
                <a:ea typeface="ＭＳ Ｐゴシック"/>
                <a:cs typeface="ＭＳ Ｐゴシック"/>
              </a:rPr>
              <a:t>14. Burns (cont) </a:t>
            </a:r>
          </a:p>
          <a:p>
            <a:pPr marL="914400" lvl="1" eaLnBrk="1" hangingPunct="1">
              <a:buFontTx/>
              <a:buNone/>
            </a:pPr>
            <a:r>
              <a:rPr lang="en-US" b="1" dirty="0">
                <a:ea typeface="ＭＳ Ｐゴシック"/>
                <a:cs typeface="ＭＳ Ｐゴシック"/>
              </a:rPr>
              <a:t>d. Fluid resuscitation (USAISR Rule of Ten)</a:t>
            </a:r>
            <a:endParaRPr lang="en-US" sz="2400" b="1" dirty="0">
              <a:ea typeface="ＭＳ Ｐゴシック"/>
              <a:cs typeface="ＭＳ Ｐゴシック"/>
            </a:endParaRPr>
          </a:p>
          <a:p>
            <a:pPr marL="1371600" lvl="1" indent="-347663" eaLnBrk="1" hangingPunct="1">
              <a:buNone/>
            </a:pPr>
            <a:r>
              <a:rPr lang="en-US" sz="2000" b="1" dirty="0"/>
              <a:t>●</a:t>
            </a:r>
            <a:r>
              <a:rPr lang="en-US" b="1" dirty="0"/>
              <a:t> </a:t>
            </a:r>
            <a:r>
              <a:rPr lang="en-US" b="1" dirty="0">
                <a:ea typeface="ＭＳ Ｐゴシック"/>
                <a:cs typeface="ＭＳ Ｐゴシック"/>
              </a:rPr>
              <a:t>If burns are greater than 20% of TBSA, fluid resuscitation should be initiated as soon as IV/IO access is established. Resuscitation should be initiated with Lactated Ringer’s, normal saline, or Hextend. If Hextend is used, no more than 1000 ml should be given, followed by Lactated Ringer’s or normal saline as needed.</a:t>
            </a:r>
          </a:p>
        </p:txBody>
      </p:sp>
      <p:sp>
        <p:nvSpPr>
          <p:cNvPr id="4" name="Title 1">
            <a:extLst>
              <a:ext uri="{FF2B5EF4-FFF2-40B4-BE49-F238E27FC236}">
                <a16:creationId xmlns:a16="http://schemas.microsoft.com/office/drawing/2014/main" id="{84706DBD-FA23-4036-9781-5662029C1BBA}"/>
              </a:ext>
            </a:extLst>
          </p:cNvPr>
          <p:cNvSpPr txBox="1">
            <a:spLocks/>
          </p:cNvSpPr>
          <p:nvPr/>
        </p:nvSpPr>
        <p:spPr bwMode="auto">
          <a:xfrm>
            <a:off x="1524000" y="44450"/>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a:lstStyle>
          <a:p>
            <a:pPr eaLnBrk="1" hangingPunct="1"/>
            <a:r>
              <a:rPr lang="en-US" dirty="0">
                <a:ea typeface="ＭＳ Ｐゴシック"/>
                <a:cs typeface="ＭＳ Ｐゴシック"/>
              </a:rPr>
              <a:t>Tactical Field Care Guidelines</a:t>
            </a:r>
          </a:p>
        </p:txBody>
      </p:sp>
    </p:spTree>
    <p:extLst>
      <p:ext uri="{BB962C8B-B14F-4D97-AF65-F5344CB8AC3E}">
        <p14:creationId xmlns:p14="http://schemas.microsoft.com/office/powerpoint/2010/main" val="3620323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Content Placeholder 2"/>
          <p:cNvSpPr>
            <a:spLocks noGrp="1"/>
          </p:cNvSpPr>
          <p:nvPr>
            <p:ph idx="4294967295"/>
          </p:nvPr>
        </p:nvSpPr>
        <p:spPr>
          <a:xfrm>
            <a:off x="228600" y="1828800"/>
            <a:ext cx="8610600" cy="4267200"/>
          </a:xfrm>
        </p:spPr>
        <p:txBody>
          <a:bodyPr/>
          <a:lstStyle/>
          <a:p>
            <a:pPr eaLnBrk="1" hangingPunct="1">
              <a:buFont typeface="Wingdings" pitchFamily="2" charset="2"/>
              <a:buNone/>
            </a:pPr>
            <a:r>
              <a:rPr lang="en-US" b="1" dirty="0">
                <a:ea typeface="ＭＳ Ｐゴシック"/>
                <a:cs typeface="ＭＳ Ｐゴシック"/>
              </a:rPr>
              <a:t>14. Burns</a:t>
            </a:r>
          </a:p>
          <a:p>
            <a:pPr marL="914400" lvl="1" eaLnBrk="1" hangingPunct="1">
              <a:buFontTx/>
              <a:buNone/>
            </a:pPr>
            <a:r>
              <a:rPr lang="en-US" b="1" dirty="0">
                <a:ea typeface="ＭＳ Ｐゴシック"/>
                <a:cs typeface="ＭＳ Ｐゴシック"/>
              </a:rPr>
              <a:t>d. Fluid resuscitation (USAISR Rule of Ten) (cont) </a:t>
            </a:r>
            <a:endParaRPr lang="en-US" sz="2400" b="1" dirty="0">
              <a:ea typeface="ＭＳ Ｐゴシック"/>
              <a:cs typeface="ＭＳ Ｐゴシック"/>
            </a:endParaRPr>
          </a:p>
          <a:p>
            <a:pPr marL="1308100" lvl="1" eaLnBrk="1" hangingPunct="1">
              <a:lnSpc>
                <a:spcPct val="90000"/>
              </a:lnSpc>
              <a:buFont typeface="Arial" panose="020B0604020202020204" pitchFamily="34" charset="0"/>
              <a:buChar char="•"/>
            </a:pPr>
            <a:r>
              <a:rPr lang="en-US" sz="2600" b="1" dirty="0">
                <a:ea typeface="ＭＳ Ｐゴシック"/>
                <a:cs typeface="ＭＳ Ｐゴシック"/>
              </a:rPr>
              <a:t>Initial IV/IO fluid rate is calculated as %TBSA x 10ml/hr for adults weighing 40-80 kg.		</a:t>
            </a:r>
          </a:p>
          <a:p>
            <a:pPr marL="1308100" lvl="1" eaLnBrk="1" hangingPunct="1">
              <a:lnSpc>
                <a:spcPct val="90000"/>
              </a:lnSpc>
              <a:buFont typeface="Arial" panose="020B0604020202020204" pitchFamily="34" charset="0"/>
              <a:buChar char="•"/>
            </a:pPr>
            <a:r>
              <a:rPr lang="en-US" sz="2600" b="1" dirty="0">
                <a:ea typeface="ＭＳ Ｐゴシック"/>
                <a:cs typeface="ＭＳ Ｐゴシック"/>
              </a:rPr>
              <a:t>For every 10 kg ABOVE 80 kg, increase initial rate by 100 ml/hr.</a:t>
            </a:r>
          </a:p>
          <a:p>
            <a:pPr marL="1308100" lvl="1" eaLnBrk="1" hangingPunct="1">
              <a:lnSpc>
                <a:spcPct val="90000"/>
              </a:lnSpc>
              <a:buFont typeface="Arial" panose="020B0604020202020204" pitchFamily="34" charset="0"/>
              <a:buChar char="•"/>
            </a:pPr>
            <a:r>
              <a:rPr lang="en-US" sz="2600" b="1" dirty="0">
                <a:ea typeface="ＭＳ Ｐゴシック"/>
                <a:cs typeface="ＭＳ Ｐゴシック"/>
              </a:rPr>
              <a:t>If hemorrhagic shock is also present, resuscitation for hemorrhagic shock takes precedence over resuscitation for burn shock. Administer IV/IO fluids per the TCCC Guidelines in Section (6). </a:t>
            </a:r>
          </a:p>
        </p:txBody>
      </p:sp>
      <p:sp>
        <p:nvSpPr>
          <p:cNvPr id="4" name="Title 1">
            <a:extLst>
              <a:ext uri="{FF2B5EF4-FFF2-40B4-BE49-F238E27FC236}">
                <a16:creationId xmlns:a16="http://schemas.microsoft.com/office/drawing/2014/main" id="{9CDAC5C6-6905-4896-A8A6-F20733D72C8D}"/>
              </a:ext>
            </a:extLst>
          </p:cNvPr>
          <p:cNvSpPr txBox="1">
            <a:spLocks/>
          </p:cNvSpPr>
          <p:nvPr/>
        </p:nvSpPr>
        <p:spPr bwMode="auto">
          <a:xfrm>
            <a:off x="1524000" y="44450"/>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a:lstStyle>
          <a:p>
            <a:pPr eaLnBrk="1" hangingPunct="1"/>
            <a:r>
              <a:rPr lang="en-US" dirty="0">
                <a:ea typeface="ＭＳ Ｐゴシック"/>
                <a:cs typeface="ＭＳ Ｐゴシック"/>
              </a:rPr>
              <a:t>Tactical Field Care Guidelines</a:t>
            </a:r>
          </a:p>
        </p:txBody>
      </p:sp>
    </p:spTree>
    <p:extLst>
      <p:ext uri="{BB962C8B-B14F-4D97-AF65-F5344CB8AC3E}">
        <p14:creationId xmlns:p14="http://schemas.microsoft.com/office/powerpoint/2010/main" val="2440209860"/>
      </p:ext>
    </p:extLst>
  </p:cSld>
  <p:clrMapOvr>
    <a:masterClrMapping/>
  </p:clrMapOvr>
</p:sld>
</file>

<file path=ppt/theme/theme1.xml><?xml version="1.0" encoding="utf-8"?>
<a:theme xmlns:a="http://schemas.openxmlformats.org/drawingml/2006/main" name="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TCCC</Template>
  <TotalTime>0</TotalTime>
  <Words>1109</Words>
  <Application>Microsoft Office PowerPoint</Application>
  <PresentationFormat>On-screen Show (4:3)</PresentationFormat>
  <Paragraphs>151</Paragraphs>
  <Slides>23</Slides>
  <Notes>22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ＭＳ Ｐゴシック</vt:lpstr>
      <vt:lpstr>Arial</vt:lpstr>
      <vt:lpstr>Times New Roman</vt:lpstr>
      <vt:lpstr>Wingdings</vt:lpstr>
      <vt:lpstr>TCCC</vt:lpstr>
      <vt:lpstr>Tactical Combat Casualty Care for Medical Personnel  August 2018  (Based on TCCC-MP Guidelines 180801)</vt:lpstr>
      <vt:lpstr>PowerPoint Presentation</vt:lpstr>
      <vt:lpstr>LEARNING OBJECTIVES</vt:lpstr>
      <vt:lpstr>LEARNING OBJECTIVES</vt:lpstr>
      <vt:lpstr>LEARNING OBJECTIVES</vt:lpstr>
      <vt:lpstr>Tactical Field Care Guidelines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Fractures: Open or Closed</vt:lpstr>
      <vt:lpstr>Clues to a Closed Fracture</vt:lpstr>
      <vt:lpstr>Splinting Objectives</vt:lpstr>
      <vt:lpstr>Principles of Splinting</vt:lpstr>
      <vt:lpstr>Principles of Splinting</vt:lpstr>
      <vt:lpstr>Things to Avoid  in Splinting</vt:lpstr>
      <vt:lpstr>Commercial  Splints</vt:lpstr>
      <vt:lpstr>Field-Expedient  Splint Materials</vt:lpstr>
      <vt:lpstr>Don’t Forget!</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Tactical Field Care</dc:title>
  <dc:subject>Tactical Field Care</dc:subject>
  <dc:creator/>
  <cp:lastModifiedBy/>
  <cp:revision>418</cp:revision>
  <dcterms:created xsi:type="dcterms:W3CDTF">2010-03-28T18:26:33Z</dcterms:created>
  <dcterms:modified xsi:type="dcterms:W3CDTF">2018-07-26T14:01:09Z</dcterms:modified>
  <cp:category>TCCC</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5939812</vt:lpwstr>
  </property>
  <property fmtid="{D5CDD505-2E9C-101B-9397-08002B2CF9AE}" pid="3" name="NXPowerLiteSettings">
    <vt:lpwstr>F7000400038000</vt:lpwstr>
  </property>
  <property fmtid="{D5CDD505-2E9C-101B-9397-08002B2CF9AE}" pid="4" name="NXPowerLiteVersion">
    <vt:lpwstr>D5.0.8</vt:lpwstr>
  </property>
  <property fmtid="{D5CDD505-2E9C-101B-9397-08002B2CF9AE}" pid="5" name="NXTAG2">
    <vt:lpwstr>00080014600000000000010242200207f6000400038000</vt:lpwstr>
  </property>
</Properties>
</file>