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3" r:id="rId1"/>
  </p:sldMasterIdLst>
  <p:notesMasterIdLst>
    <p:notesMasterId r:id="rId48"/>
  </p:notesMasterIdLst>
  <p:handoutMasterIdLst>
    <p:handoutMasterId r:id="rId49"/>
  </p:handoutMasterIdLst>
  <p:sldIdLst>
    <p:sldId id="1269" r:id="rId2"/>
    <p:sldId id="1293" r:id="rId3"/>
    <p:sldId id="1271" r:id="rId4"/>
    <p:sldId id="1272" r:id="rId5"/>
    <p:sldId id="1275" r:id="rId6"/>
    <p:sldId id="495" r:id="rId7"/>
    <p:sldId id="1183" r:id="rId8"/>
    <p:sldId id="1184" r:id="rId9"/>
    <p:sldId id="1198" r:id="rId10"/>
    <p:sldId id="1199" r:id="rId11"/>
    <p:sldId id="1214" r:id="rId12"/>
    <p:sldId id="1200" r:id="rId13"/>
    <p:sldId id="1201" r:id="rId14"/>
    <p:sldId id="1202" r:id="rId15"/>
    <p:sldId id="1203" r:id="rId16"/>
    <p:sldId id="1206" r:id="rId17"/>
    <p:sldId id="1204" r:id="rId18"/>
    <p:sldId id="1205" r:id="rId19"/>
    <p:sldId id="1211" r:id="rId20"/>
    <p:sldId id="1209" r:id="rId21"/>
    <p:sldId id="1210" r:id="rId22"/>
    <p:sldId id="1276" r:id="rId23"/>
    <p:sldId id="1277" r:id="rId24"/>
    <p:sldId id="1278" r:id="rId25"/>
    <p:sldId id="1279" r:id="rId26"/>
    <p:sldId id="1280" r:id="rId27"/>
    <p:sldId id="1281" r:id="rId28"/>
    <p:sldId id="1282" r:id="rId29"/>
    <p:sldId id="1283" r:id="rId30"/>
    <p:sldId id="1284" r:id="rId31"/>
    <p:sldId id="1285" r:id="rId32"/>
    <p:sldId id="1286" r:id="rId33"/>
    <p:sldId id="1288" r:id="rId34"/>
    <p:sldId id="1289" r:id="rId35"/>
    <p:sldId id="1290" r:id="rId36"/>
    <p:sldId id="1291" r:id="rId37"/>
    <p:sldId id="1292" r:id="rId38"/>
    <p:sldId id="1287" r:id="rId39"/>
    <p:sldId id="774" r:id="rId40"/>
    <p:sldId id="654" r:id="rId41"/>
    <p:sldId id="655" r:id="rId42"/>
    <p:sldId id="656" r:id="rId43"/>
    <p:sldId id="657" r:id="rId44"/>
    <p:sldId id="658" r:id="rId45"/>
    <p:sldId id="775" r:id="rId46"/>
    <p:sldId id="776" r:id="rId47"/>
  </p:sldIdLst>
  <p:sldSz cx="9144000" cy="6858000" type="screen4x3"/>
  <p:notesSz cx="6858000" cy="9144000"/>
  <p:defaultTextStyle>
    <a:defPPr>
      <a:defRPr lang="en-US"/>
    </a:defPPr>
    <a:lvl1pPr algn="l" rtl="0" fontAlgn="base">
      <a:spcBef>
        <a:spcPct val="0"/>
      </a:spcBef>
      <a:spcAft>
        <a:spcPct val="0"/>
      </a:spcAft>
      <a:defRPr sz="2800" kern="1200">
        <a:solidFill>
          <a:schemeClr val="tx1"/>
        </a:solidFill>
        <a:latin typeface="Times New Roman" pitchFamily="18" charset="0"/>
        <a:ea typeface="ＭＳ Ｐゴシック"/>
        <a:cs typeface="ＭＳ Ｐゴシック"/>
      </a:defRPr>
    </a:lvl1pPr>
    <a:lvl2pPr marL="457200" algn="l" rtl="0" fontAlgn="base">
      <a:spcBef>
        <a:spcPct val="0"/>
      </a:spcBef>
      <a:spcAft>
        <a:spcPct val="0"/>
      </a:spcAft>
      <a:defRPr sz="2800" kern="1200">
        <a:solidFill>
          <a:schemeClr val="tx1"/>
        </a:solidFill>
        <a:latin typeface="Times New Roman" pitchFamily="18" charset="0"/>
        <a:ea typeface="ＭＳ Ｐゴシック"/>
        <a:cs typeface="ＭＳ Ｐゴシック"/>
      </a:defRPr>
    </a:lvl2pPr>
    <a:lvl3pPr marL="914400" algn="l" rtl="0" fontAlgn="base">
      <a:spcBef>
        <a:spcPct val="0"/>
      </a:spcBef>
      <a:spcAft>
        <a:spcPct val="0"/>
      </a:spcAft>
      <a:defRPr sz="2800" kern="1200">
        <a:solidFill>
          <a:schemeClr val="tx1"/>
        </a:solidFill>
        <a:latin typeface="Times New Roman" pitchFamily="18" charset="0"/>
        <a:ea typeface="ＭＳ Ｐゴシック"/>
        <a:cs typeface="ＭＳ Ｐゴシック"/>
      </a:defRPr>
    </a:lvl3pPr>
    <a:lvl4pPr marL="1371600" algn="l" rtl="0" fontAlgn="base">
      <a:spcBef>
        <a:spcPct val="0"/>
      </a:spcBef>
      <a:spcAft>
        <a:spcPct val="0"/>
      </a:spcAft>
      <a:defRPr sz="2800" kern="1200">
        <a:solidFill>
          <a:schemeClr val="tx1"/>
        </a:solidFill>
        <a:latin typeface="Times New Roman" pitchFamily="18" charset="0"/>
        <a:ea typeface="ＭＳ Ｐゴシック"/>
        <a:cs typeface="ＭＳ Ｐゴシック"/>
      </a:defRPr>
    </a:lvl4pPr>
    <a:lvl5pPr marL="1828800" algn="l" rtl="0" fontAlgn="base">
      <a:spcBef>
        <a:spcPct val="0"/>
      </a:spcBef>
      <a:spcAft>
        <a:spcPct val="0"/>
      </a:spcAft>
      <a:defRPr sz="2800" kern="1200">
        <a:solidFill>
          <a:schemeClr val="tx1"/>
        </a:solidFill>
        <a:latin typeface="Times New Roman" pitchFamily="18" charset="0"/>
        <a:ea typeface="ＭＳ Ｐゴシック"/>
        <a:cs typeface="ＭＳ Ｐゴシック"/>
      </a:defRPr>
    </a:lvl5pPr>
    <a:lvl6pPr marL="2286000" algn="l" defTabSz="914400" rtl="0" eaLnBrk="1" latinLnBrk="0" hangingPunct="1">
      <a:defRPr sz="2800" kern="1200">
        <a:solidFill>
          <a:schemeClr val="tx1"/>
        </a:solidFill>
        <a:latin typeface="Times New Roman" pitchFamily="18" charset="0"/>
        <a:ea typeface="ＭＳ Ｐゴシック"/>
        <a:cs typeface="ＭＳ Ｐゴシック"/>
      </a:defRPr>
    </a:lvl6pPr>
    <a:lvl7pPr marL="2743200" algn="l" defTabSz="914400" rtl="0" eaLnBrk="1" latinLnBrk="0" hangingPunct="1">
      <a:defRPr sz="2800" kern="1200">
        <a:solidFill>
          <a:schemeClr val="tx1"/>
        </a:solidFill>
        <a:latin typeface="Times New Roman" pitchFamily="18" charset="0"/>
        <a:ea typeface="ＭＳ Ｐゴシック"/>
        <a:cs typeface="ＭＳ Ｐゴシック"/>
      </a:defRPr>
    </a:lvl7pPr>
    <a:lvl8pPr marL="3200400" algn="l" defTabSz="914400" rtl="0" eaLnBrk="1" latinLnBrk="0" hangingPunct="1">
      <a:defRPr sz="2800" kern="1200">
        <a:solidFill>
          <a:schemeClr val="tx1"/>
        </a:solidFill>
        <a:latin typeface="Times New Roman" pitchFamily="18" charset="0"/>
        <a:ea typeface="ＭＳ Ｐゴシック"/>
        <a:cs typeface="ＭＳ Ｐゴシック"/>
      </a:defRPr>
    </a:lvl8pPr>
    <a:lvl9pPr marL="3657600" algn="l" defTabSz="914400" rtl="0" eaLnBrk="1" latinLnBrk="0" hangingPunct="1">
      <a:defRPr sz="2800" kern="1200">
        <a:solidFill>
          <a:schemeClr val="tx1"/>
        </a:solidFill>
        <a:latin typeface="Times New Roman" pitchFamily="18" charset="0"/>
        <a:ea typeface="ＭＳ Ｐゴシック"/>
        <a:cs typeface="ＭＳ Ｐゴシック"/>
      </a:defRPr>
    </a:lvl9pPr>
  </p:defaultTextStyle>
  <p:extLst>
    <p:ext uri="{EFAFB233-063F-42B5-8137-9DF3F51BA10A}">
      <p15:sldGuideLst xmlns:p15="http://schemas.microsoft.com/office/powerpoint/2012/main">
        <p15:guide id="1" orient="horz" pos="2160">
          <p15:clr>
            <a:srgbClr val="A4A3A4"/>
          </p15:clr>
        </p15:guide>
        <p15:guide id="2" orient="horz" pos="288">
          <p15:clr>
            <a:srgbClr val="A4A3A4"/>
          </p15:clr>
        </p15:guide>
        <p15:guide id="3" orient="horz" pos="4128">
          <p15:clr>
            <a:srgbClr val="A4A3A4"/>
          </p15:clr>
        </p15:guide>
        <p15:guide id="4" pos="5424">
          <p15:clr>
            <a:srgbClr val="A4A3A4"/>
          </p15:clr>
        </p15:guide>
        <p15:guide id="5" pos="288">
          <p15:clr>
            <a:srgbClr val="A4A3A4"/>
          </p15:clr>
        </p15:guide>
        <p15:guide id="6"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FFFF"/>
    <a:srgbClr val="969696"/>
    <a:srgbClr val="339966"/>
    <a:srgbClr val="141400"/>
    <a:srgbClr val="333399"/>
    <a:srgbClr val="FF3300"/>
    <a:srgbClr val="9999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730" autoAdjust="0"/>
    <p:restoredTop sz="72318" autoAdjust="0"/>
  </p:normalViewPr>
  <p:slideViewPr>
    <p:cSldViewPr>
      <p:cViewPr varScale="1">
        <p:scale>
          <a:sx n="57" d="100"/>
          <a:sy n="57" d="100"/>
        </p:scale>
        <p:origin x="66" y="558"/>
      </p:cViewPr>
      <p:guideLst>
        <p:guide orient="horz" pos="2160"/>
        <p:guide orient="horz" pos="288"/>
        <p:guide orient="horz" pos="4128"/>
        <p:guide pos="5424"/>
        <p:guide pos="288"/>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varScale="1">
      <p:scale>
        <a:sx n="1" d="1"/>
        <a:sy n="1" d="1"/>
      </p:scale>
      <p:origin x="0" y="0"/>
    </p:cViewPr>
  </p:sorterViewPr>
  <p:notesViewPr>
    <p:cSldViewPr>
      <p:cViewPr varScale="1">
        <p:scale>
          <a:sx n="52" d="100"/>
          <a:sy n="52" d="100"/>
        </p:scale>
        <p:origin x="-92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imes New Roman" pitchFamily="18" charset="0"/>
                <a:ea typeface="ＭＳ Ｐゴシック"/>
                <a:cs typeface="ＭＳ Ｐゴシック"/>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Times New Roman" pitchFamily="18" charset="0"/>
                <a:ea typeface="ＭＳ Ｐゴシック"/>
                <a:cs typeface="ＭＳ Ｐゴシック"/>
              </a:defRPr>
            </a:lvl1pPr>
          </a:lstStyle>
          <a:p>
            <a:pPr>
              <a:defRPr/>
            </a:pPr>
            <a:fld id="{27F54BF6-82D7-4F75-B57D-85D73D994FDF}" type="datetimeFigureOut">
              <a:rPr lang="en-US"/>
              <a:pPr>
                <a:defRPr/>
              </a:pPr>
              <a:t>7/26/2018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Times New Roman" pitchFamily="18" charset="0"/>
                <a:ea typeface="ＭＳ Ｐゴシック"/>
                <a:cs typeface="ＭＳ Ｐゴシック"/>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Times New Roman" pitchFamily="18" charset="0"/>
                <a:ea typeface="ＭＳ Ｐゴシック"/>
                <a:cs typeface="ＭＳ Ｐゴシック"/>
              </a:defRPr>
            </a:lvl1pPr>
          </a:lstStyle>
          <a:p>
            <a:pPr>
              <a:defRPr/>
            </a:pPr>
            <a:fld id="{346928C8-B6B4-41A7-8152-FA673DE9CFAD}" type="slidenum">
              <a:rPr lang="en-US"/>
              <a:pPr>
                <a:defRPr/>
              </a:pPr>
              <a:t>‹#›</a:t>
            </a:fld>
            <a:endParaRPr lang="en-US" dirty="0"/>
          </a:p>
        </p:txBody>
      </p:sp>
    </p:spTree>
    <p:extLst>
      <p:ext uri="{BB962C8B-B14F-4D97-AF65-F5344CB8AC3E}">
        <p14:creationId xmlns:p14="http://schemas.microsoft.com/office/powerpoint/2010/main" val="25003619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SzTx/>
              <a:buFontTx/>
              <a:buNone/>
              <a:defRPr sz="1200">
                <a:latin typeface="Arial" charset="0"/>
                <a:ea typeface="+mn-ea"/>
                <a:cs typeface="+mn-cs"/>
              </a:defRPr>
            </a:lvl1pPr>
          </a:lstStyle>
          <a:p>
            <a:pPr>
              <a:defRPr/>
            </a:pPr>
            <a:endParaRPr lang="en-US" dirty="0"/>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SzTx/>
              <a:buFontTx/>
              <a:buNone/>
              <a:defRPr sz="1200">
                <a:latin typeface="Arial" charset="0"/>
                <a:ea typeface="+mn-ea"/>
                <a:cs typeface="+mn-cs"/>
              </a:defRPr>
            </a:lvl1pPr>
          </a:lstStyle>
          <a:p>
            <a:pPr>
              <a:defRPr/>
            </a:pPr>
            <a:endParaRPr lang="en-US" dirty="0"/>
          </a:p>
        </p:txBody>
      </p:sp>
      <p:sp>
        <p:nvSpPr>
          <p:cNvPr id="174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SzTx/>
              <a:buFontTx/>
              <a:buNone/>
              <a:defRPr sz="1200">
                <a:latin typeface="Arial" charset="0"/>
                <a:ea typeface="+mn-ea"/>
                <a:cs typeface="+mn-cs"/>
              </a:defRPr>
            </a:lvl1pPr>
          </a:lstStyle>
          <a:p>
            <a:pPr>
              <a:defRPr/>
            </a:pPr>
            <a:endParaRPr lang="en-US" dirty="0"/>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SzTx/>
              <a:buFontTx/>
              <a:buNone/>
              <a:defRPr sz="1200">
                <a:latin typeface="Arial" charset="0"/>
                <a:ea typeface="ＭＳ Ｐゴシック" charset="-128"/>
                <a:cs typeface="+mn-cs"/>
              </a:defRPr>
            </a:lvl1pPr>
          </a:lstStyle>
          <a:p>
            <a:pPr>
              <a:defRPr/>
            </a:pPr>
            <a:fld id="{9BE15AB0-0931-4C77-9141-FAC3118161B0}" type="slidenum">
              <a:rPr lang="en-US"/>
              <a:pPr>
                <a:defRPr/>
              </a:pPr>
              <a:t>‹#›</a:t>
            </a:fld>
            <a:endParaRPr lang="en-US" dirty="0"/>
          </a:p>
        </p:txBody>
      </p:sp>
    </p:spTree>
    <p:extLst>
      <p:ext uri="{BB962C8B-B14F-4D97-AF65-F5344CB8AC3E}">
        <p14:creationId xmlns:p14="http://schemas.microsoft.com/office/powerpoint/2010/main" val="197621202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302568FA-3277-4AE8-A302-6769DE8AA9DE}" type="slidenum">
              <a:rPr lang="en-US" smtClean="0">
                <a:ea typeface="ＭＳ Ｐゴシック"/>
                <a:cs typeface="ＭＳ Ｐゴシック"/>
              </a:rPr>
              <a:pPr/>
              <a:t>1</a:t>
            </a:fld>
            <a:endParaRPr lang="en-US" dirty="0">
              <a:ea typeface="ＭＳ Ｐゴシック"/>
              <a:cs typeface="ＭＳ Ｐゴシック"/>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r>
              <a:rPr lang="en-US" dirty="0">
                <a:ea typeface="ＭＳ Ｐゴシック"/>
                <a:cs typeface="ＭＳ Ｐゴシック"/>
              </a:rPr>
              <a:t>Next, we will discuss communication, evacuation priorities, and CPR in TFC</a:t>
            </a:r>
          </a:p>
        </p:txBody>
      </p:sp>
    </p:spTree>
    <p:extLst>
      <p:ext uri="{BB962C8B-B14F-4D97-AF65-F5344CB8AC3E}">
        <p14:creationId xmlns:p14="http://schemas.microsoft.com/office/powerpoint/2010/main" val="6594704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tactical perspective, leaders need to know how casualties were inflicted, who is down as a casualty, and whether the casualties can still fight.  Has the enemy threat been eliminated? Are weapons systems down or fields of fire not covered because the unit has taken casualties?  Is it necessary to have others fill in the casualties’ fighting positions or to move the casualties?</a:t>
            </a:r>
          </a:p>
          <a:p>
            <a:endParaRPr lang="en-US" dirty="0"/>
          </a:p>
          <a:p>
            <a:r>
              <a:rPr lang="en-US" dirty="0"/>
              <a:t>From a medical perspective, medics need to know the injuries sustained; the mental and physical status of each casualty, treatments rendered, and treatments needed. Does the medic need to triage multiple casualties? Should the medic move to a casualty or should the casualty be moved to the medic? Are there enough Class VIII medical supplies? Does the unit need to break out litters or extraction equipment?   </a:t>
            </a:r>
          </a:p>
        </p:txBody>
      </p:sp>
      <p:sp>
        <p:nvSpPr>
          <p:cNvPr id="4" name="Slide Number Placeholder 3"/>
          <p:cNvSpPr>
            <a:spLocks noGrp="1"/>
          </p:cNvSpPr>
          <p:nvPr>
            <p:ph type="sldNum" sz="quarter" idx="10"/>
          </p:nvPr>
        </p:nvSpPr>
        <p:spPr/>
        <p:txBody>
          <a:bodyPr/>
          <a:lstStyle/>
          <a:p>
            <a:pPr>
              <a:defRPr/>
            </a:pPr>
            <a:fld id="{9BE15AB0-0931-4C77-9141-FAC3118161B0}" type="slidenum">
              <a:rPr lang="en-US" smtClean="0"/>
              <a:pPr>
                <a:defRPr/>
              </a:pPr>
              <a:t>11</a:t>
            </a:fld>
            <a:endParaRPr lang="en-US" dirty="0"/>
          </a:p>
        </p:txBody>
      </p:sp>
    </p:spTree>
    <p:extLst>
      <p:ext uri="{BB962C8B-B14F-4D97-AF65-F5344CB8AC3E}">
        <p14:creationId xmlns:p14="http://schemas.microsoft.com/office/powerpoint/2010/main" val="3607770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Communicate your evacuation request through your theater’s established communications systems. Here are two examples in wide use.</a:t>
            </a:r>
          </a:p>
        </p:txBody>
      </p:sp>
      <p:sp>
        <p:nvSpPr>
          <p:cNvPr id="4" name="Slide Number Placeholder 3"/>
          <p:cNvSpPr>
            <a:spLocks noGrp="1"/>
          </p:cNvSpPr>
          <p:nvPr>
            <p:ph type="sldNum" sz="quarter" idx="10"/>
          </p:nvPr>
        </p:nvSpPr>
        <p:spPr/>
        <p:txBody>
          <a:bodyPr/>
          <a:lstStyle/>
          <a:p>
            <a:pPr>
              <a:defRPr/>
            </a:pPr>
            <a:fld id="{9BE15AB0-0931-4C77-9141-FAC3118161B0}" type="slidenum">
              <a:rPr lang="en-US" smtClean="0"/>
              <a:pPr>
                <a:defRPr/>
              </a:pPr>
              <a:t>12</a:t>
            </a:fld>
            <a:endParaRPr lang="en-US" dirty="0"/>
          </a:p>
        </p:txBody>
      </p:sp>
    </p:spTree>
    <p:extLst>
      <p:ext uri="{BB962C8B-B14F-4D97-AF65-F5344CB8AC3E}">
        <p14:creationId xmlns:p14="http://schemas.microsoft.com/office/powerpoint/2010/main" val="26213661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41" name="Rectangle 7"/>
          <p:cNvSpPr>
            <a:spLocks noGrp="1" noChangeArrowheads="1"/>
          </p:cNvSpPr>
          <p:nvPr>
            <p:ph type="sldNum" sz="quarter" idx="5"/>
          </p:nvPr>
        </p:nvSpPr>
        <p:spPr>
          <a:noFill/>
        </p:spPr>
        <p:txBody>
          <a:bodyPr/>
          <a:lstStyle/>
          <a:p>
            <a:fld id="{3CABB900-BBC1-4E90-9258-290F52D41157}" type="slidenum">
              <a:rPr lang="en-US" smtClean="0">
                <a:ea typeface="ＭＳ Ｐゴシック"/>
                <a:cs typeface="ＭＳ Ｐゴシック"/>
              </a:rPr>
              <a:pPr/>
              <a:t>13</a:t>
            </a:fld>
            <a:endParaRPr lang="en-US" dirty="0">
              <a:ea typeface="ＭＳ Ｐゴシック"/>
              <a:cs typeface="ＭＳ Ｐゴシック"/>
            </a:endParaRPr>
          </a:p>
        </p:txBody>
      </p:sp>
      <p:sp>
        <p:nvSpPr>
          <p:cNvPr id="624642" name="Rectangle 2"/>
          <p:cNvSpPr>
            <a:spLocks noGrp="1" noRot="1" noChangeAspect="1" noChangeArrowheads="1" noTextEdit="1"/>
          </p:cNvSpPr>
          <p:nvPr>
            <p:ph type="sldImg"/>
          </p:nvPr>
        </p:nvSpPr>
        <p:spPr>
          <a:ln/>
        </p:spPr>
      </p:sp>
      <p:sp>
        <p:nvSpPr>
          <p:cNvPr id="624643" name="Rectangle 3"/>
          <p:cNvSpPr>
            <a:spLocks noGrp="1" noChangeArrowheads="1"/>
          </p:cNvSpPr>
          <p:nvPr>
            <p:ph type="body" idx="1"/>
          </p:nvPr>
        </p:nvSpPr>
        <p:spPr>
          <a:noFill/>
          <a:ln/>
        </p:spPr>
        <p:txBody>
          <a:bodyPr/>
          <a:lstStyle/>
          <a:p>
            <a:pPr eaLnBrk="1" hangingPunct="1"/>
            <a:r>
              <a:rPr lang="en-US" dirty="0">
                <a:ea typeface="ＭＳ Ｐゴシック"/>
                <a:cs typeface="ＭＳ Ｐゴシック"/>
              </a:rPr>
              <a:t>Read the text.</a:t>
            </a:r>
          </a:p>
        </p:txBody>
      </p:sp>
    </p:spTree>
    <p:extLst>
      <p:ext uri="{BB962C8B-B14F-4D97-AF65-F5344CB8AC3E}">
        <p14:creationId xmlns:p14="http://schemas.microsoft.com/office/powerpoint/2010/main" val="428745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689" name="Rectangle 7"/>
          <p:cNvSpPr>
            <a:spLocks noGrp="1" noChangeArrowheads="1"/>
          </p:cNvSpPr>
          <p:nvPr>
            <p:ph type="sldNum" sz="quarter" idx="5"/>
          </p:nvPr>
        </p:nvSpPr>
        <p:spPr>
          <a:noFill/>
        </p:spPr>
        <p:txBody>
          <a:bodyPr/>
          <a:lstStyle/>
          <a:p>
            <a:fld id="{F124E335-15B2-4285-BB07-EB2DDF565A0B}" type="slidenum">
              <a:rPr lang="en-US" smtClean="0">
                <a:ea typeface="ＭＳ Ｐゴシック"/>
                <a:cs typeface="ＭＳ Ｐゴシック"/>
              </a:rPr>
              <a:pPr/>
              <a:t>14</a:t>
            </a:fld>
            <a:endParaRPr lang="en-US" dirty="0">
              <a:ea typeface="ＭＳ Ｐゴシック"/>
              <a:cs typeface="ＭＳ Ｐゴシック"/>
            </a:endParaRPr>
          </a:p>
        </p:txBody>
      </p:sp>
      <p:sp>
        <p:nvSpPr>
          <p:cNvPr id="626690" name="Rectangle 2"/>
          <p:cNvSpPr>
            <a:spLocks noGrp="1" noRot="1" noChangeAspect="1" noChangeArrowheads="1" noTextEdit="1"/>
          </p:cNvSpPr>
          <p:nvPr>
            <p:ph type="sldImg"/>
          </p:nvPr>
        </p:nvSpPr>
        <p:spPr>
          <a:ln/>
        </p:spPr>
      </p:sp>
      <p:sp>
        <p:nvSpPr>
          <p:cNvPr id="626691" name="Rectangle 3"/>
          <p:cNvSpPr>
            <a:spLocks noGrp="1" noChangeArrowheads="1"/>
          </p:cNvSpPr>
          <p:nvPr>
            <p:ph type="body" idx="1"/>
          </p:nvPr>
        </p:nvSpPr>
        <p:spPr>
          <a:noFill/>
          <a:ln/>
        </p:spPr>
        <p:txBody>
          <a:bodyPr/>
          <a:lstStyle/>
          <a:p>
            <a:pPr eaLnBrk="1" hangingPunct="1"/>
            <a:r>
              <a:rPr lang="en-US" dirty="0">
                <a:ea typeface="ＭＳ Ｐゴシック"/>
                <a:cs typeface="ＭＳ Ｐゴシック"/>
              </a:rPr>
              <a:t>Read the text.</a:t>
            </a:r>
          </a:p>
          <a:p>
            <a:pPr eaLnBrk="1" hangingPunct="1"/>
            <a:endParaRPr lang="en-US" dirty="0">
              <a:ea typeface="ＭＳ Ｐゴシック"/>
              <a:cs typeface="ＭＳ Ｐゴシック"/>
            </a:endParaRPr>
          </a:p>
          <a:p>
            <a:pPr eaLnBrk="1" hangingPunct="1"/>
            <a:r>
              <a:rPr lang="en-US" dirty="0">
                <a:ea typeface="ＭＳ Ｐゴシック"/>
                <a:cs typeface="ＭＳ Ｐゴシック"/>
              </a:rPr>
              <a:t>This helps explain why you are sending what you send in the 9-line request.</a:t>
            </a:r>
          </a:p>
        </p:txBody>
      </p:sp>
    </p:spTree>
    <p:extLst>
      <p:ext uri="{BB962C8B-B14F-4D97-AF65-F5344CB8AC3E}">
        <p14:creationId xmlns:p14="http://schemas.microsoft.com/office/powerpoint/2010/main" val="29492794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737" name="Rectangle 7"/>
          <p:cNvSpPr>
            <a:spLocks noGrp="1" noChangeArrowheads="1"/>
          </p:cNvSpPr>
          <p:nvPr>
            <p:ph type="sldNum" sz="quarter" idx="5"/>
          </p:nvPr>
        </p:nvSpPr>
        <p:spPr>
          <a:noFill/>
        </p:spPr>
        <p:txBody>
          <a:bodyPr/>
          <a:lstStyle/>
          <a:p>
            <a:fld id="{419C3007-B548-4F7F-9170-9162A25DA1D7}" type="slidenum">
              <a:rPr lang="en-US" smtClean="0">
                <a:ea typeface="ＭＳ Ｐゴシック"/>
                <a:cs typeface="ＭＳ Ｐゴシック"/>
              </a:rPr>
              <a:pPr/>
              <a:t>15</a:t>
            </a:fld>
            <a:endParaRPr lang="en-US" dirty="0">
              <a:ea typeface="ＭＳ Ｐゴシック"/>
              <a:cs typeface="ＭＳ Ｐゴシック"/>
            </a:endParaRPr>
          </a:p>
        </p:txBody>
      </p:sp>
      <p:sp>
        <p:nvSpPr>
          <p:cNvPr id="628738" name="Rectangle 2"/>
          <p:cNvSpPr>
            <a:spLocks noGrp="1" noRot="1" noChangeAspect="1" noChangeArrowheads="1" noTextEdit="1"/>
          </p:cNvSpPr>
          <p:nvPr>
            <p:ph type="sldImg"/>
          </p:nvPr>
        </p:nvSpPr>
        <p:spPr>
          <a:ln/>
        </p:spPr>
      </p:sp>
      <p:sp>
        <p:nvSpPr>
          <p:cNvPr id="628739" name="Rectangle 3"/>
          <p:cNvSpPr>
            <a:spLocks noGrp="1" noChangeArrowheads="1"/>
          </p:cNvSpPr>
          <p:nvPr>
            <p:ph type="body" idx="1"/>
          </p:nvPr>
        </p:nvSpPr>
        <p:spPr>
          <a:noFill/>
          <a:ln/>
        </p:spPr>
        <p:txBody>
          <a:bodyPr/>
          <a:lstStyle/>
          <a:p>
            <a:pPr eaLnBrk="1" hangingPunct="1"/>
            <a:r>
              <a:rPr lang="en-US" dirty="0">
                <a:ea typeface="ＭＳ Ｐゴシック"/>
                <a:cs typeface="ＭＳ Ｐゴシック"/>
              </a:rPr>
              <a:t>Line 1: The location of the pick-up site or HLZ. Use 8 or 10-digit military grid reference system or pre-coordinated HLZ names.</a:t>
            </a:r>
          </a:p>
          <a:p>
            <a:pPr eaLnBrk="1" hangingPunct="1"/>
            <a:r>
              <a:rPr lang="en-US" dirty="0">
                <a:ea typeface="ＭＳ Ｐゴシック"/>
                <a:cs typeface="ＭＳ Ｐゴシック"/>
              </a:rPr>
              <a:t>Line 2: YOUR operating frequency and callsign. This is the frequency the evacuation vehicle will use to talk to your unit when inbound.</a:t>
            </a:r>
          </a:p>
          <a:p>
            <a:pPr eaLnBrk="1" hangingPunct="1"/>
            <a:r>
              <a:rPr lang="en-US" dirty="0">
                <a:ea typeface="ＭＳ Ｐゴシック"/>
                <a:cs typeface="ＭＳ Ｐゴシック"/>
              </a:rPr>
              <a:t>Line 3: this is the number of patients in categories of urgency. Each casualty’s evacuation category is determined by the medic or senior person present based on injuries and medical status.</a:t>
            </a:r>
          </a:p>
          <a:p>
            <a:pPr eaLnBrk="1" hangingPunct="1"/>
            <a:endParaRPr lang="en-US" dirty="0">
              <a:ea typeface="ＭＳ Ｐゴシック"/>
              <a:cs typeface="ＭＳ Ｐゴシック"/>
            </a:endParaRPr>
          </a:p>
          <a:p>
            <a:pPr eaLnBrk="1" hangingPunct="1"/>
            <a:r>
              <a:rPr lang="en-US" dirty="0">
                <a:ea typeface="ＭＳ Ｐゴシック"/>
                <a:cs typeface="ＭＳ Ｐゴシック"/>
              </a:rPr>
              <a:t>We’ll discuss placing casualties in evacuation categories in a few moments.</a:t>
            </a:r>
          </a:p>
          <a:p>
            <a:pPr eaLnBrk="1" hangingPunct="1"/>
            <a:endParaRPr lang="en-US" dirty="0">
              <a:ea typeface="ＭＳ Ｐゴシック"/>
              <a:cs typeface="ＭＳ Ｐゴシック"/>
            </a:endParaRPr>
          </a:p>
        </p:txBody>
      </p:sp>
    </p:spTree>
    <p:extLst>
      <p:ext uri="{BB962C8B-B14F-4D97-AF65-F5344CB8AC3E}">
        <p14:creationId xmlns:p14="http://schemas.microsoft.com/office/powerpoint/2010/main" val="4132803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Line 4, you provide any special equipment needed and any extraction requirements. This includes hoist or specialized extraction equipment as well as things like ventilators.</a:t>
            </a:r>
          </a:p>
          <a:p>
            <a:endParaRPr lang="en-US" dirty="0"/>
          </a:p>
          <a:p>
            <a:r>
              <a:rPr lang="en-US" dirty="0"/>
              <a:t>Though not part of the formal MEDEVAC request, it has become common practice to request blood if needed.</a:t>
            </a:r>
          </a:p>
        </p:txBody>
      </p:sp>
      <p:sp>
        <p:nvSpPr>
          <p:cNvPr id="4" name="Slide Number Placeholder 3"/>
          <p:cNvSpPr>
            <a:spLocks noGrp="1"/>
          </p:cNvSpPr>
          <p:nvPr>
            <p:ph type="sldNum" sz="quarter" idx="10"/>
          </p:nvPr>
        </p:nvSpPr>
        <p:spPr/>
        <p:txBody>
          <a:bodyPr/>
          <a:lstStyle/>
          <a:p>
            <a:pPr>
              <a:defRPr/>
            </a:pPr>
            <a:fld id="{9BE15AB0-0931-4C77-9141-FAC3118161B0}" type="slidenum">
              <a:rPr lang="en-US" smtClean="0"/>
              <a:pPr>
                <a:defRPr/>
              </a:pPr>
              <a:t>16</a:t>
            </a:fld>
            <a:endParaRPr lang="en-US" dirty="0"/>
          </a:p>
        </p:txBody>
      </p:sp>
    </p:spTree>
    <p:extLst>
      <p:ext uri="{BB962C8B-B14F-4D97-AF65-F5344CB8AC3E}">
        <p14:creationId xmlns:p14="http://schemas.microsoft.com/office/powerpoint/2010/main" val="1400574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785" name="Rectangle 7"/>
          <p:cNvSpPr>
            <a:spLocks noGrp="1" noChangeArrowheads="1"/>
          </p:cNvSpPr>
          <p:nvPr>
            <p:ph type="sldNum" sz="quarter" idx="5"/>
          </p:nvPr>
        </p:nvSpPr>
        <p:spPr>
          <a:noFill/>
        </p:spPr>
        <p:txBody>
          <a:bodyPr/>
          <a:lstStyle/>
          <a:p>
            <a:fld id="{C516F59D-0EEF-4BB6-A113-25C071480330}" type="slidenum">
              <a:rPr lang="en-US" smtClean="0">
                <a:ea typeface="ＭＳ Ｐゴシック"/>
                <a:cs typeface="ＭＳ Ｐゴシック"/>
              </a:rPr>
              <a:pPr/>
              <a:t>17</a:t>
            </a:fld>
            <a:endParaRPr lang="en-US" dirty="0">
              <a:ea typeface="ＭＳ Ｐゴシック"/>
              <a:cs typeface="ＭＳ Ｐゴシック"/>
            </a:endParaRPr>
          </a:p>
        </p:txBody>
      </p:sp>
      <p:sp>
        <p:nvSpPr>
          <p:cNvPr id="630786" name="Rectangle 2"/>
          <p:cNvSpPr>
            <a:spLocks noGrp="1" noRot="1" noChangeAspect="1" noChangeArrowheads="1" noTextEdit="1"/>
          </p:cNvSpPr>
          <p:nvPr>
            <p:ph type="sldImg"/>
          </p:nvPr>
        </p:nvSpPr>
        <p:spPr>
          <a:ln/>
        </p:spPr>
      </p:sp>
      <p:sp>
        <p:nvSpPr>
          <p:cNvPr id="630787" name="Rectangle 3"/>
          <p:cNvSpPr>
            <a:spLocks noGrp="1" noChangeArrowheads="1"/>
          </p:cNvSpPr>
          <p:nvPr>
            <p:ph type="body" idx="1"/>
          </p:nvPr>
        </p:nvSpPr>
        <p:spPr>
          <a:noFill/>
          <a:ln/>
        </p:spPr>
        <p:txBody>
          <a:bodyPr/>
          <a:lstStyle/>
          <a:p>
            <a:pPr eaLnBrk="1" hangingPunct="1"/>
            <a:r>
              <a:rPr lang="en-US" dirty="0">
                <a:ea typeface="ＭＳ Ｐゴシック"/>
                <a:cs typeface="ＭＳ Ｐゴシック"/>
              </a:rPr>
              <a:t>Line 5: Number of litter or ambulatory.  Said as L-#, A-#.</a:t>
            </a:r>
          </a:p>
          <a:p>
            <a:pPr eaLnBrk="1" hangingPunct="1"/>
            <a:endParaRPr lang="en-US" dirty="0">
              <a:ea typeface="ＭＳ Ｐゴシック"/>
              <a:cs typeface="ＭＳ Ｐゴシック"/>
            </a:endParaRPr>
          </a:p>
          <a:p>
            <a:pPr eaLnBrk="1" hangingPunct="1"/>
            <a:r>
              <a:rPr lang="en-US" dirty="0">
                <a:ea typeface="ＭＳ Ｐゴシック"/>
                <a:cs typeface="ＭＳ Ｐゴシック"/>
              </a:rPr>
              <a:t>Line 6 tells evacuation control about the enemy situation near the evacuation point, and whether escort is needed.</a:t>
            </a:r>
          </a:p>
          <a:p>
            <a:pPr eaLnBrk="1" hangingPunct="1"/>
            <a:endParaRPr lang="en-US" dirty="0">
              <a:ea typeface="ＭＳ Ｐゴシック"/>
              <a:cs typeface="ＭＳ Ｐゴシック"/>
            </a:endParaRPr>
          </a:p>
          <a:p>
            <a:pPr eaLnBrk="1" hangingPunct="1"/>
            <a:r>
              <a:rPr lang="en-US" dirty="0">
                <a:ea typeface="ＭＳ Ｐゴシック"/>
                <a:cs typeface="ＭＳ Ｐゴシック"/>
              </a:rPr>
              <a:t>Often, lines 1-5 and/or 6 are enough information to initiate a MEDEVAC depending upon pre-planning and coordination between tactical and evacuation units.</a:t>
            </a:r>
          </a:p>
        </p:txBody>
      </p:sp>
    </p:spTree>
    <p:extLst>
      <p:ext uri="{BB962C8B-B14F-4D97-AF65-F5344CB8AC3E}">
        <p14:creationId xmlns:p14="http://schemas.microsoft.com/office/powerpoint/2010/main" val="5910935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833" name="Rectangle 7"/>
          <p:cNvSpPr>
            <a:spLocks noGrp="1" noChangeArrowheads="1"/>
          </p:cNvSpPr>
          <p:nvPr>
            <p:ph type="sldNum" sz="quarter" idx="5"/>
          </p:nvPr>
        </p:nvSpPr>
        <p:spPr>
          <a:noFill/>
        </p:spPr>
        <p:txBody>
          <a:bodyPr/>
          <a:lstStyle/>
          <a:p>
            <a:fld id="{B4A7D1D6-72FA-4E5C-A6B5-5F7D21E423C7}" type="slidenum">
              <a:rPr lang="en-US" smtClean="0">
                <a:ea typeface="ＭＳ Ｐゴシック"/>
                <a:cs typeface="ＭＳ Ｐゴシック"/>
              </a:rPr>
              <a:pPr/>
              <a:t>18</a:t>
            </a:fld>
            <a:endParaRPr lang="en-US" dirty="0">
              <a:ea typeface="ＭＳ Ｐゴシック"/>
              <a:cs typeface="ＭＳ Ｐゴシック"/>
            </a:endParaRPr>
          </a:p>
        </p:txBody>
      </p:sp>
      <p:sp>
        <p:nvSpPr>
          <p:cNvPr id="632834" name="Rectangle 2"/>
          <p:cNvSpPr>
            <a:spLocks noGrp="1" noRot="1" noChangeAspect="1" noChangeArrowheads="1" noTextEdit="1"/>
          </p:cNvSpPr>
          <p:nvPr>
            <p:ph type="sldImg"/>
          </p:nvPr>
        </p:nvSpPr>
        <p:spPr>
          <a:ln/>
        </p:spPr>
      </p:sp>
      <p:sp>
        <p:nvSpPr>
          <p:cNvPr id="632835" name="Rectangle 3"/>
          <p:cNvSpPr>
            <a:spLocks noGrp="1" noChangeArrowheads="1"/>
          </p:cNvSpPr>
          <p:nvPr>
            <p:ph type="body" idx="1"/>
          </p:nvPr>
        </p:nvSpPr>
        <p:spPr>
          <a:noFill/>
          <a:ln/>
        </p:spPr>
        <p:txBody>
          <a:bodyPr/>
          <a:lstStyle/>
          <a:p>
            <a:pPr eaLnBrk="1" hangingPunct="1"/>
            <a:r>
              <a:rPr lang="en-US" dirty="0">
                <a:ea typeface="ＭＳ Ｐゴシック"/>
                <a:cs typeface="ＭＳ Ｐゴシック"/>
              </a:rPr>
              <a:t>Line 7 tells the evacuation asset how you will mark the pick-up site; whether VS-17 panels, pyro, or smoke.  In recent years, night vision has allowed better night evacuations.  For these, IR lighting has been commonly used.  </a:t>
            </a:r>
          </a:p>
          <a:p>
            <a:pPr eaLnBrk="1" hangingPunct="1"/>
            <a:endParaRPr lang="en-US" dirty="0">
              <a:ea typeface="ＭＳ Ｐゴシック"/>
              <a:cs typeface="ＭＳ Ｐゴシック"/>
            </a:endParaRPr>
          </a:p>
          <a:p>
            <a:pPr eaLnBrk="1" hangingPunct="1"/>
            <a:r>
              <a:rPr lang="en-US" dirty="0">
                <a:ea typeface="ＭＳ Ｐゴシック"/>
                <a:cs typeface="ＭＳ Ｐゴシック"/>
              </a:rPr>
              <a:t>Line 8 indicates the nationality of patients.  If mixed, each brevity letter is followed by the appropriate number of casualties in that category.</a:t>
            </a:r>
          </a:p>
          <a:p>
            <a:pPr eaLnBrk="1" hangingPunct="1"/>
            <a:endParaRPr lang="en-US" dirty="0">
              <a:ea typeface="ＭＳ Ｐゴシック"/>
              <a:cs typeface="ＭＳ Ｐゴシック"/>
            </a:endParaRPr>
          </a:p>
          <a:p>
            <a:pPr eaLnBrk="1" hangingPunct="1"/>
            <a:r>
              <a:rPr lang="en-US" dirty="0">
                <a:ea typeface="ＭＳ Ｐゴシック"/>
                <a:cs typeface="ＭＳ Ｐゴシック"/>
              </a:rPr>
              <a:t>For Line 8, theater commanders can re-designate the brevity codes.  For instance, in Afghanistan, the brevity A was for all ISAF/coalition forces and not just US military.</a:t>
            </a:r>
          </a:p>
        </p:txBody>
      </p:sp>
    </p:spTree>
    <p:extLst>
      <p:ext uri="{BB962C8B-B14F-4D97-AF65-F5344CB8AC3E}">
        <p14:creationId xmlns:p14="http://schemas.microsoft.com/office/powerpoint/2010/main" val="22206228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833" name="Rectangle 7"/>
          <p:cNvSpPr>
            <a:spLocks noGrp="1" noChangeArrowheads="1"/>
          </p:cNvSpPr>
          <p:nvPr>
            <p:ph type="sldNum" sz="quarter" idx="5"/>
          </p:nvPr>
        </p:nvSpPr>
        <p:spPr>
          <a:noFill/>
        </p:spPr>
        <p:txBody>
          <a:bodyPr/>
          <a:lstStyle/>
          <a:p>
            <a:fld id="{B4A7D1D6-72FA-4E5C-A6B5-5F7D21E423C7}" type="slidenum">
              <a:rPr lang="en-US" smtClean="0">
                <a:ea typeface="ＭＳ Ｐゴシック"/>
                <a:cs typeface="ＭＳ Ｐゴシック"/>
              </a:rPr>
              <a:pPr/>
              <a:t>19</a:t>
            </a:fld>
            <a:endParaRPr lang="en-US" dirty="0">
              <a:ea typeface="ＭＳ Ｐゴシック"/>
              <a:cs typeface="ＭＳ Ｐゴシック"/>
            </a:endParaRPr>
          </a:p>
        </p:txBody>
      </p:sp>
      <p:sp>
        <p:nvSpPr>
          <p:cNvPr id="632834" name="Rectangle 2"/>
          <p:cNvSpPr>
            <a:spLocks noGrp="1" noRot="1" noChangeAspect="1" noChangeArrowheads="1" noTextEdit="1"/>
          </p:cNvSpPr>
          <p:nvPr>
            <p:ph type="sldImg"/>
          </p:nvPr>
        </p:nvSpPr>
        <p:spPr>
          <a:ln/>
        </p:spPr>
      </p:sp>
      <p:sp>
        <p:nvSpPr>
          <p:cNvPr id="632835" name="Rectangle 3"/>
          <p:cNvSpPr>
            <a:spLocks noGrp="1" noChangeArrowheads="1"/>
          </p:cNvSpPr>
          <p:nvPr>
            <p:ph type="body" idx="1"/>
          </p:nvPr>
        </p:nvSpPr>
        <p:spPr>
          <a:noFill/>
          <a:ln/>
        </p:spPr>
        <p:txBody>
          <a:bodyPr/>
          <a:lstStyle/>
          <a:p>
            <a:pPr eaLnBrk="1" hangingPunct="1"/>
            <a:r>
              <a:rPr lang="en-US" dirty="0">
                <a:ea typeface="ＭＳ Ｐゴシック"/>
                <a:cs typeface="ＭＳ Ｐゴシック"/>
              </a:rPr>
              <a:t>Line 9 gives different information depending on whether the evacuation is during wartime or peace.  However, this has become dependent on the overall combat situation.  In a deployed setting in which CBRN is not considered a high threat AND when evacuations frequently occur in rugged terrain, the terrain description has been used more often. The terrain description should include details of terrain features in and around the proposed pick-up site.  </a:t>
            </a:r>
          </a:p>
        </p:txBody>
      </p:sp>
    </p:spTree>
    <p:extLst>
      <p:ext uri="{BB962C8B-B14F-4D97-AF65-F5344CB8AC3E}">
        <p14:creationId xmlns:p14="http://schemas.microsoft.com/office/powerpoint/2010/main" val="41190417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MIST reporting was instituted as a standard part of the MEDEVAC request during Operation Enduring Freedom in Afghanistan. Though not a formal part of the NATO and US standard MEDEVAC request, MIST reporting has become a norm in combat theaters. The MIST transmits medical information to the receiving treatment facility and to the evacuation platform.</a:t>
            </a:r>
          </a:p>
        </p:txBody>
      </p:sp>
      <p:sp>
        <p:nvSpPr>
          <p:cNvPr id="4" name="Slide Number Placeholder 3"/>
          <p:cNvSpPr>
            <a:spLocks noGrp="1"/>
          </p:cNvSpPr>
          <p:nvPr>
            <p:ph type="sldNum" sz="quarter" idx="10"/>
          </p:nvPr>
        </p:nvSpPr>
        <p:spPr/>
        <p:txBody>
          <a:bodyPr/>
          <a:lstStyle/>
          <a:p>
            <a:pPr>
              <a:defRPr/>
            </a:pPr>
            <a:fld id="{9BE15AB0-0931-4C77-9141-FAC3118161B0}" type="slidenum">
              <a:rPr lang="en-US" smtClean="0"/>
              <a:pPr>
                <a:defRPr/>
              </a:pPr>
              <a:t>20</a:t>
            </a:fld>
            <a:endParaRPr lang="en-US" dirty="0"/>
          </a:p>
        </p:txBody>
      </p:sp>
    </p:spTree>
    <p:extLst>
      <p:ext uri="{BB962C8B-B14F-4D97-AF65-F5344CB8AC3E}">
        <p14:creationId xmlns:p14="http://schemas.microsoft.com/office/powerpoint/2010/main" val="3217182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hdr" sz="quarter"/>
          </p:nvPr>
        </p:nvSpPr>
        <p:spPr>
          <a:noFill/>
        </p:spPr>
        <p:txBody>
          <a:bodyPr/>
          <a:lstStyle/>
          <a:p>
            <a:r>
              <a:rPr lang="en-US" dirty="0">
                <a:ea typeface="ＭＳ Ｐゴシック"/>
                <a:cs typeface="ＭＳ Ｐゴシック"/>
              </a:rPr>
              <a:t>Tactical Combat Casualty Care (TCCC)</a:t>
            </a: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pPr eaLnBrk="1" hangingPunct="1"/>
            <a:r>
              <a:rPr lang="en-US" dirty="0">
                <a:ea typeface="ＭＳ Ｐゴシック"/>
                <a:cs typeface="ＭＳ Ｐゴシック"/>
              </a:rPr>
              <a:t>Read the text.</a:t>
            </a:r>
          </a:p>
        </p:txBody>
      </p:sp>
    </p:spTree>
    <p:extLst>
      <p:ext uri="{BB962C8B-B14F-4D97-AF65-F5344CB8AC3E}">
        <p14:creationId xmlns:p14="http://schemas.microsoft.com/office/powerpoint/2010/main" val="33188351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 A brief description of the mechanism of injury.  For example: IED, GSW, Blast, Rollover, Fall</a:t>
            </a:r>
          </a:p>
          <a:p>
            <a:r>
              <a:rPr lang="en-US" dirty="0"/>
              <a:t>I: A brief description of the injuries sustained starting with the most serious first.  Highlight life-threatening injuries. Example: bilateral lower extremity amputations.</a:t>
            </a:r>
          </a:p>
          <a:p>
            <a:r>
              <a:rPr lang="en-US" dirty="0"/>
              <a:t>S: Vital signs or significant symptoms.  For instance, BP 90/Palp and difficulty breathing.</a:t>
            </a:r>
          </a:p>
          <a:p>
            <a:r>
              <a:rPr lang="en-US" dirty="0"/>
              <a:t>T: Treatments rendered.  For example, tourniquets applied with bleeding controlled; ketamine 50mg IM.</a:t>
            </a:r>
          </a:p>
        </p:txBody>
      </p:sp>
      <p:sp>
        <p:nvSpPr>
          <p:cNvPr id="4" name="Slide Number Placeholder 3"/>
          <p:cNvSpPr>
            <a:spLocks noGrp="1"/>
          </p:cNvSpPr>
          <p:nvPr>
            <p:ph type="sldNum" sz="quarter" idx="10"/>
          </p:nvPr>
        </p:nvSpPr>
        <p:spPr/>
        <p:txBody>
          <a:bodyPr/>
          <a:lstStyle/>
          <a:p>
            <a:pPr>
              <a:defRPr/>
            </a:pPr>
            <a:fld id="{9BE15AB0-0931-4C77-9141-FAC3118161B0}" type="slidenum">
              <a:rPr lang="en-US" smtClean="0"/>
              <a:pPr>
                <a:defRPr/>
              </a:pPr>
              <a:t>21</a:t>
            </a:fld>
            <a:endParaRPr lang="en-US" dirty="0"/>
          </a:p>
        </p:txBody>
      </p:sp>
    </p:spTree>
    <p:extLst>
      <p:ext uri="{BB962C8B-B14F-4D97-AF65-F5344CB8AC3E}">
        <p14:creationId xmlns:p14="http://schemas.microsoft.com/office/powerpoint/2010/main" val="25731822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137" name="Rectangle 7"/>
          <p:cNvSpPr>
            <a:spLocks noGrp="1" noChangeArrowheads="1"/>
          </p:cNvSpPr>
          <p:nvPr>
            <p:ph type="sldNum" sz="quarter" idx="5"/>
          </p:nvPr>
        </p:nvSpPr>
        <p:spPr>
          <a:noFill/>
        </p:spPr>
        <p:txBody>
          <a:bodyPr/>
          <a:lstStyle/>
          <a:p>
            <a:fld id="{41478085-EEF3-4668-B57A-964E581F6C79}" type="slidenum">
              <a:rPr lang="en-US" smtClean="0">
                <a:ea typeface="ＭＳ Ｐゴシック"/>
                <a:cs typeface="ＭＳ Ｐゴシック"/>
              </a:rPr>
              <a:pPr/>
              <a:t>22</a:t>
            </a:fld>
            <a:endParaRPr lang="en-US" dirty="0">
              <a:ea typeface="ＭＳ Ｐゴシック"/>
              <a:cs typeface="ＭＳ Ｐゴシック"/>
            </a:endParaRPr>
          </a:p>
        </p:txBody>
      </p:sp>
      <p:sp>
        <p:nvSpPr>
          <p:cNvPr id="603138" name="Rectangle 2"/>
          <p:cNvSpPr>
            <a:spLocks noGrp="1" noRot="1" noChangeAspect="1" noChangeArrowheads="1" noTextEdit="1"/>
          </p:cNvSpPr>
          <p:nvPr>
            <p:ph type="sldImg"/>
          </p:nvPr>
        </p:nvSpPr>
        <p:spPr>
          <a:ln/>
        </p:spPr>
      </p:sp>
      <p:sp>
        <p:nvSpPr>
          <p:cNvPr id="603139" name="Rectangle 3"/>
          <p:cNvSpPr>
            <a:spLocks noGrp="1" noChangeArrowheads="1"/>
          </p:cNvSpPr>
          <p:nvPr>
            <p:ph type="body" idx="1"/>
          </p:nvPr>
        </p:nvSpPr>
        <p:spPr>
          <a:noFill/>
          <a:ln/>
        </p:spPr>
        <p:txBody>
          <a:bodyPr/>
          <a:lstStyle/>
          <a:p>
            <a:pPr eaLnBrk="1" hangingPunct="1"/>
            <a:r>
              <a:rPr lang="en-US" dirty="0">
                <a:ea typeface="ＭＳ Ｐゴシック"/>
                <a:cs typeface="ＭＳ Ｐゴシック"/>
              </a:rPr>
              <a:t>Here’s something that is particular to TCCC.</a:t>
            </a:r>
          </a:p>
          <a:p>
            <a:pPr eaLnBrk="1" hangingPunct="1"/>
            <a:r>
              <a:rPr lang="en-US" dirty="0">
                <a:ea typeface="ＭＳ Ｐゴシック"/>
                <a:cs typeface="ＭＳ Ｐゴシック"/>
              </a:rPr>
              <a:t>If you have a casualty – how do you know how evacuation delays will impact him or her?</a:t>
            </a:r>
          </a:p>
          <a:p>
            <a:pPr eaLnBrk="1" hangingPunct="1"/>
            <a:r>
              <a:rPr lang="en-US" b="0" dirty="0">
                <a:ea typeface="ＭＳ Ｐゴシック"/>
                <a:cs typeface="ＭＳ Ｐゴシック"/>
              </a:rPr>
              <a:t>These slides will help in that respect.</a:t>
            </a:r>
          </a:p>
        </p:txBody>
      </p:sp>
    </p:spTree>
    <p:extLst>
      <p:ext uri="{BB962C8B-B14F-4D97-AF65-F5344CB8AC3E}">
        <p14:creationId xmlns:p14="http://schemas.microsoft.com/office/powerpoint/2010/main" val="42916605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185" name="Rectangle 7"/>
          <p:cNvSpPr>
            <a:spLocks noGrp="1" noChangeArrowheads="1"/>
          </p:cNvSpPr>
          <p:nvPr>
            <p:ph type="sldNum" sz="quarter" idx="5"/>
          </p:nvPr>
        </p:nvSpPr>
        <p:spPr>
          <a:noFill/>
        </p:spPr>
        <p:txBody>
          <a:bodyPr/>
          <a:lstStyle/>
          <a:p>
            <a:fld id="{BDCA993A-E144-4BE9-96BF-669128B42AC8}" type="slidenum">
              <a:rPr lang="en-US" smtClean="0">
                <a:ea typeface="ＭＳ Ｐゴシック"/>
                <a:cs typeface="ＭＳ Ｐゴシック"/>
              </a:rPr>
              <a:pPr/>
              <a:t>23</a:t>
            </a:fld>
            <a:endParaRPr lang="en-US" dirty="0">
              <a:ea typeface="ＭＳ Ｐゴシック"/>
              <a:cs typeface="ＭＳ Ｐゴシック"/>
            </a:endParaRPr>
          </a:p>
        </p:txBody>
      </p:sp>
      <p:sp>
        <p:nvSpPr>
          <p:cNvPr id="605186" name="Rectangle 2"/>
          <p:cNvSpPr>
            <a:spLocks noGrp="1" noRot="1" noChangeAspect="1" noChangeArrowheads="1" noTextEdit="1"/>
          </p:cNvSpPr>
          <p:nvPr>
            <p:ph type="sldImg"/>
          </p:nvPr>
        </p:nvSpPr>
        <p:spPr>
          <a:ln/>
        </p:spPr>
      </p:sp>
      <p:sp>
        <p:nvSpPr>
          <p:cNvPr id="605187" name="Rectangle 3"/>
          <p:cNvSpPr>
            <a:spLocks noGrp="1" noChangeArrowheads="1"/>
          </p:cNvSpPr>
          <p:nvPr>
            <p:ph type="body" idx="1"/>
          </p:nvPr>
        </p:nvSpPr>
        <p:spPr>
          <a:noFill/>
          <a:ln/>
        </p:spPr>
        <p:txBody>
          <a:bodyPr/>
          <a:lstStyle/>
          <a:p>
            <a:pPr eaLnBrk="1" hangingPunct="1"/>
            <a:r>
              <a:rPr lang="en-US" dirty="0">
                <a:ea typeface="ＭＳ Ｐゴシック"/>
                <a:cs typeface="ＭＳ Ｐゴシック"/>
              </a:rPr>
              <a:t>Why not just evacuate all casualties immediately?</a:t>
            </a:r>
          </a:p>
          <a:p>
            <a:pPr eaLnBrk="1" hangingPunct="1"/>
            <a:r>
              <a:rPr lang="en-US" dirty="0">
                <a:ea typeface="ＭＳ Ｐゴシック"/>
                <a:cs typeface="ＭＳ Ｐゴシック"/>
              </a:rPr>
              <a:t>That may be OK for some situations, but other scenarios may have tactical constraints that must be factored in. In such a situation, these Rules of Thumb can help you decide when to evacuate.</a:t>
            </a:r>
          </a:p>
        </p:txBody>
      </p:sp>
    </p:spTree>
    <p:extLst>
      <p:ext uri="{BB962C8B-B14F-4D97-AF65-F5344CB8AC3E}">
        <p14:creationId xmlns:p14="http://schemas.microsoft.com/office/powerpoint/2010/main" val="23466665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233" name="Rectangle 7"/>
          <p:cNvSpPr>
            <a:spLocks noGrp="1" noChangeArrowheads="1"/>
          </p:cNvSpPr>
          <p:nvPr>
            <p:ph type="sldNum" sz="quarter" idx="5"/>
          </p:nvPr>
        </p:nvSpPr>
        <p:spPr>
          <a:noFill/>
        </p:spPr>
        <p:txBody>
          <a:bodyPr/>
          <a:lstStyle/>
          <a:p>
            <a:fld id="{D2BD3F9B-FC40-47B8-9A50-CFD62311EB50}" type="slidenum">
              <a:rPr lang="en-US" smtClean="0">
                <a:ea typeface="ＭＳ Ｐゴシック"/>
                <a:cs typeface="ＭＳ Ｐゴシック"/>
              </a:rPr>
              <a:pPr/>
              <a:t>24</a:t>
            </a:fld>
            <a:endParaRPr lang="en-US" dirty="0">
              <a:ea typeface="ＭＳ Ｐゴシック"/>
              <a:cs typeface="ＭＳ Ｐゴシック"/>
            </a:endParaRPr>
          </a:p>
        </p:txBody>
      </p:sp>
      <p:sp>
        <p:nvSpPr>
          <p:cNvPr id="607234" name="Rectangle 2"/>
          <p:cNvSpPr>
            <a:spLocks noGrp="1" noRot="1" noChangeAspect="1" noChangeArrowheads="1" noTextEdit="1"/>
          </p:cNvSpPr>
          <p:nvPr>
            <p:ph type="sldImg"/>
          </p:nvPr>
        </p:nvSpPr>
        <p:spPr>
          <a:ln/>
        </p:spPr>
      </p:sp>
      <p:sp>
        <p:nvSpPr>
          <p:cNvPr id="607235" name="Rectangle 3"/>
          <p:cNvSpPr>
            <a:spLocks noGrp="1" noChangeArrowheads="1"/>
          </p:cNvSpPr>
          <p:nvPr>
            <p:ph type="body" idx="1"/>
          </p:nvPr>
        </p:nvSpPr>
        <p:spPr>
          <a:noFill/>
          <a:ln/>
        </p:spPr>
        <p:txBody>
          <a:bodyPr/>
          <a:lstStyle/>
          <a:p>
            <a:pPr eaLnBrk="1" hangingPunct="1"/>
            <a:r>
              <a:rPr lang="en-US" dirty="0">
                <a:ea typeface="ＭＳ Ｐゴシック"/>
                <a:cs typeface="ＭＳ Ｐゴシック"/>
              </a:rPr>
              <a:t>Casualties do not die acutely from soft tissue wounds alone unless these wounds are associated with severe bleeding or airway problems.</a:t>
            </a:r>
          </a:p>
        </p:txBody>
      </p:sp>
    </p:spTree>
    <p:extLst>
      <p:ext uri="{BB962C8B-B14F-4D97-AF65-F5344CB8AC3E}">
        <p14:creationId xmlns:p14="http://schemas.microsoft.com/office/powerpoint/2010/main" val="19831138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281" name="Rectangle 7"/>
          <p:cNvSpPr>
            <a:spLocks noGrp="1" noChangeArrowheads="1"/>
          </p:cNvSpPr>
          <p:nvPr>
            <p:ph type="sldNum" sz="quarter" idx="5"/>
          </p:nvPr>
        </p:nvSpPr>
        <p:spPr>
          <a:noFill/>
        </p:spPr>
        <p:txBody>
          <a:bodyPr/>
          <a:lstStyle/>
          <a:p>
            <a:fld id="{ED05D2CB-13B8-4A97-808F-F4D526D7FAB1}" type="slidenum">
              <a:rPr lang="en-US" smtClean="0">
                <a:ea typeface="ＭＳ Ｐゴシック"/>
                <a:cs typeface="ＭＳ Ｐゴシック"/>
              </a:rPr>
              <a:pPr/>
              <a:t>25</a:t>
            </a:fld>
            <a:endParaRPr lang="en-US" dirty="0">
              <a:ea typeface="ＭＳ Ｐゴシック"/>
              <a:cs typeface="ＭＳ Ｐゴシック"/>
            </a:endParaRPr>
          </a:p>
        </p:txBody>
      </p:sp>
      <p:sp>
        <p:nvSpPr>
          <p:cNvPr id="609282" name="Rectangle 2"/>
          <p:cNvSpPr>
            <a:spLocks noGrp="1" noRot="1" noChangeAspect="1" noChangeArrowheads="1" noTextEdit="1"/>
          </p:cNvSpPr>
          <p:nvPr>
            <p:ph type="sldImg"/>
          </p:nvPr>
        </p:nvSpPr>
        <p:spPr>
          <a:ln/>
        </p:spPr>
      </p:sp>
      <p:sp>
        <p:nvSpPr>
          <p:cNvPr id="609283" name="Rectangle 3"/>
          <p:cNvSpPr>
            <a:spLocks noGrp="1" noChangeArrowheads="1"/>
          </p:cNvSpPr>
          <p:nvPr>
            <p:ph type="body" idx="1"/>
          </p:nvPr>
        </p:nvSpPr>
        <p:spPr>
          <a:noFill/>
          <a:ln/>
        </p:spPr>
        <p:txBody>
          <a:bodyPr/>
          <a:lstStyle/>
          <a:p>
            <a:pPr eaLnBrk="1" hangingPunct="1"/>
            <a:r>
              <a:rPr lang="en-US" dirty="0">
                <a:ea typeface="ＭＳ Ｐゴシック"/>
                <a:cs typeface="ＭＳ Ｐゴシック"/>
              </a:rPr>
              <a:t>BUT – long delays to evacuation may cause a limb to be lost if a tourniquet is in place. </a:t>
            </a:r>
          </a:p>
          <a:p>
            <a:pPr eaLnBrk="1" hangingPunct="1"/>
            <a:endParaRPr lang="en-US" dirty="0">
              <a:ea typeface="ＭＳ Ｐゴシック"/>
              <a:cs typeface="ＭＳ Ｐゴシック"/>
            </a:endParaRPr>
          </a:p>
          <a:p>
            <a:pPr eaLnBrk="1" hangingPunct="1"/>
            <a:r>
              <a:rPr lang="en-US" dirty="0">
                <a:ea typeface="ＭＳ Ｐゴシック"/>
                <a:cs typeface="ＭＳ Ｐゴシック"/>
              </a:rPr>
              <a:t>Two hours does not seem to be a problem for limbs with tourniquets. As you move past four to six hours, the risk to limb survival increases.</a:t>
            </a:r>
          </a:p>
        </p:txBody>
      </p:sp>
    </p:spTree>
    <p:extLst>
      <p:ext uri="{BB962C8B-B14F-4D97-AF65-F5344CB8AC3E}">
        <p14:creationId xmlns:p14="http://schemas.microsoft.com/office/powerpoint/2010/main" val="17585797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329" name="Rectangle 7"/>
          <p:cNvSpPr>
            <a:spLocks noGrp="1" noChangeArrowheads="1"/>
          </p:cNvSpPr>
          <p:nvPr>
            <p:ph type="sldNum" sz="quarter" idx="5"/>
          </p:nvPr>
        </p:nvSpPr>
        <p:spPr>
          <a:noFill/>
        </p:spPr>
        <p:txBody>
          <a:bodyPr/>
          <a:lstStyle/>
          <a:p>
            <a:fld id="{BAD2E585-DDAA-4D74-AD6F-BDBE20D7855E}" type="slidenum">
              <a:rPr lang="en-US" smtClean="0">
                <a:ea typeface="ＭＳ Ｐゴシック"/>
                <a:cs typeface="ＭＳ Ｐゴシック"/>
              </a:rPr>
              <a:pPr/>
              <a:t>26</a:t>
            </a:fld>
            <a:endParaRPr lang="en-US" dirty="0">
              <a:ea typeface="ＭＳ Ｐゴシック"/>
              <a:cs typeface="ＭＳ Ｐゴシック"/>
            </a:endParaRPr>
          </a:p>
        </p:txBody>
      </p:sp>
      <p:sp>
        <p:nvSpPr>
          <p:cNvPr id="611330" name="Rectangle 2"/>
          <p:cNvSpPr>
            <a:spLocks noGrp="1" noRot="1" noChangeAspect="1" noChangeArrowheads="1" noTextEdit="1"/>
          </p:cNvSpPr>
          <p:nvPr>
            <p:ph type="sldImg"/>
          </p:nvPr>
        </p:nvSpPr>
        <p:spPr>
          <a:ln/>
        </p:spPr>
      </p:sp>
      <p:sp>
        <p:nvSpPr>
          <p:cNvPr id="611331" name="Rectangle 3"/>
          <p:cNvSpPr>
            <a:spLocks noGrp="1" noChangeArrowheads="1"/>
          </p:cNvSpPr>
          <p:nvPr>
            <p:ph type="body" idx="1"/>
          </p:nvPr>
        </p:nvSpPr>
        <p:spPr>
          <a:noFill/>
          <a:ln/>
        </p:spPr>
        <p:txBody>
          <a:bodyPr/>
          <a:lstStyle/>
          <a:p>
            <a:pPr eaLnBrk="1" hangingPunct="1"/>
            <a:r>
              <a:rPr lang="en-US" dirty="0">
                <a:ea typeface="ＭＳ Ｐゴシック"/>
                <a:cs typeface="ＭＳ Ｐゴシック"/>
              </a:rPr>
              <a:t>This GSW to the torso is an example of a wound that causes internal, non-compressible bleeding.</a:t>
            </a:r>
          </a:p>
          <a:p>
            <a:pPr eaLnBrk="1" hangingPunct="1"/>
            <a:endParaRPr lang="en-US" dirty="0">
              <a:ea typeface="ＭＳ Ｐゴシック"/>
              <a:cs typeface="ＭＳ Ｐゴシック"/>
            </a:endParaRPr>
          </a:p>
          <a:p>
            <a:pPr eaLnBrk="1" hangingPunct="1"/>
            <a:r>
              <a:rPr lang="en-US" dirty="0">
                <a:ea typeface="ＭＳ Ｐゴシック"/>
                <a:cs typeface="ＭＳ Ｐゴシック"/>
              </a:rPr>
              <a:t>There is nothing that the combat medic/corpsman/PJ can do to stop internal bleeding. TXA may help, but even so, shock is nothing to sit on in the field.</a:t>
            </a:r>
          </a:p>
        </p:txBody>
      </p:sp>
    </p:spTree>
    <p:extLst>
      <p:ext uri="{BB962C8B-B14F-4D97-AF65-F5344CB8AC3E}">
        <p14:creationId xmlns:p14="http://schemas.microsoft.com/office/powerpoint/2010/main" val="36191688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7" name="Rectangle 7"/>
          <p:cNvSpPr>
            <a:spLocks noGrp="1" noChangeArrowheads="1"/>
          </p:cNvSpPr>
          <p:nvPr>
            <p:ph type="sldNum" sz="quarter" idx="5"/>
          </p:nvPr>
        </p:nvSpPr>
        <p:spPr>
          <a:noFill/>
        </p:spPr>
        <p:txBody>
          <a:bodyPr/>
          <a:lstStyle/>
          <a:p>
            <a:fld id="{94AF624B-C0F4-417C-BD5C-44BE8D8DEAA1}" type="slidenum">
              <a:rPr lang="en-US" smtClean="0">
                <a:ea typeface="ＭＳ Ｐゴシック"/>
                <a:cs typeface="ＭＳ Ｐゴシック"/>
              </a:rPr>
              <a:pPr/>
              <a:t>27</a:t>
            </a:fld>
            <a:endParaRPr lang="en-US" dirty="0">
              <a:ea typeface="ＭＳ Ｐゴシック"/>
              <a:cs typeface="ＭＳ Ｐゴシック"/>
            </a:endParaRPr>
          </a:p>
        </p:txBody>
      </p:sp>
      <p:sp>
        <p:nvSpPr>
          <p:cNvPr id="613378" name="Rectangle 2"/>
          <p:cNvSpPr>
            <a:spLocks noGrp="1" noRot="1" noChangeAspect="1" noChangeArrowheads="1" noTextEdit="1"/>
          </p:cNvSpPr>
          <p:nvPr>
            <p:ph type="sldImg"/>
          </p:nvPr>
        </p:nvSpPr>
        <p:spPr>
          <a:ln/>
        </p:spPr>
      </p:sp>
      <p:sp>
        <p:nvSpPr>
          <p:cNvPr id="613379" name="Rectangle 3"/>
          <p:cNvSpPr>
            <a:spLocks noGrp="1" noChangeArrowheads="1"/>
          </p:cNvSpPr>
          <p:nvPr>
            <p:ph type="body" idx="1"/>
          </p:nvPr>
        </p:nvSpPr>
        <p:spPr>
          <a:noFill/>
          <a:ln/>
        </p:spPr>
        <p:txBody>
          <a:bodyPr/>
          <a:lstStyle/>
          <a:p>
            <a:pPr eaLnBrk="1" hangingPunct="1"/>
            <a:r>
              <a:rPr lang="en-US" dirty="0">
                <a:ea typeface="ＭＳ Ｐゴシック"/>
                <a:cs typeface="ＭＳ Ｐゴシック"/>
              </a:rPr>
              <a:t>Usually when you do needle decompression, casualties with a tension pneumo WILL get better.</a:t>
            </a:r>
          </a:p>
          <a:p>
            <a:pPr eaLnBrk="1" hangingPunct="1"/>
            <a:endParaRPr lang="en-US" dirty="0">
              <a:ea typeface="ＭＳ Ｐゴシック"/>
              <a:cs typeface="ＭＳ Ｐゴシック"/>
            </a:endParaRPr>
          </a:p>
          <a:p>
            <a:pPr eaLnBrk="1" hangingPunct="1"/>
            <a:r>
              <a:rPr lang="en-US" dirty="0">
                <a:ea typeface="ＭＳ Ｐゴシック"/>
                <a:cs typeface="ＭＳ Ｐゴシック"/>
              </a:rPr>
              <a:t>If they don’t, their main problem may be a large HEMOthorax (blood in the chest). </a:t>
            </a:r>
          </a:p>
          <a:p>
            <a:pPr eaLnBrk="1" hangingPunct="1"/>
            <a:endParaRPr lang="en-US" dirty="0">
              <a:ea typeface="ＭＳ Ｐゴシック"/>
              <a:cs typeface="ＭＳ Ｐゴシック"/>
            </a:endParaRPr>
          </a:p>
          <a:p>
            <a:pPr eaLnBrk="1" hangingPunct="1"/>
            <a:r>
              <a:rPr lang="en-US" dirty="0">
                <a:ea typeface="ＭＳ Ｐゴシック"/>
                <a:cs typeface="ＭＳ Ｐゴシック"/>
              </a:rPr>
              <a:t>Needle decompression will not help that. Chest tubes may not, either.</a:t>
            </a:r>
          </a:p>
          <a:p>
            <a:pPr eaLnBrk="1" hangingPunct="1"/>
            <a:endParaRPr lang="en-US" dirty="0">
              <a:ea typeface="ＭＳ Ｐゴシック"/>
              <a:cs typeface="ＭＳ Ｐゴシック"/>
            </a:endParaRPr>
          </a:p>
        </p:txBody>
      </p:sp>
    </p:spTree>
    <p:extLst>
      <p:ext uri="{BB962C8B-B14F-4D97-AF65-F5344CB8AC3E}">
        <p14:creationId xmlns:p14="http://schemas.microsoft.com/office/powerpoint/2010/main" val="35126983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25" name="Rectangle 7"/>
          <p:cNvSpPr>
            <a:spLocks noGrp="1" noChangeArrowheads="1"/>
          </p:cNvSpPr>
          <p:nvPr>
            <p:ph type="sldNum" sz="quarter" idx="5"/>
          </p:nvPr>
        </p:nvSpPr>
        <p:spPr>
          <a:noFill/>
        </p:spPr>
        <p:txBody>
          <a:bodyPr/>
          <a:lstStyle/>
          <a:p>
            <a:fld id="{95DC7B7F-AE9D-43E4-9BAB-D6D1ADAC23A0}" type="slidenum">
              <a:rPr lang="en-US" smtClean="0">
                <a:ea typeface="ＭＳ Ｐゴシック"/>
                <a:cs typeface="ＭＳ Ｐゴシック"/>
              </a:rPr>
              <a:pPr/>
              <a:t>28</a:t>
            </a:fld>
            <a:endParaRPr lang="en-US" dirty="0">
              <a:ea typeface="ＭＳ Ｐゴシック"/>
              <a:cs typeface="ＭＳ Ｐゴシック"/>
            </a:endParaRPr>
          </a:p>
        </p:txBody>
      </p:sp>
      <p:sp>
        <p:nvSpPr>
          <p:cNvPr id="615426" name="Rectangle 2"/>
          <p:cNvSpPr>
            <a:spLocks noGrp="1" noRot="1" noChangeAspect="1" noChangeArrowheads="1" noTextEdit="1"/>
          </p:cNvSpPr>
          <p:nvPr>
            <p:ph type="sldImg"/>
          </p:nvPr>
        </p:nvSpPr>
        <p:spPr>
          <a:ln/>
        </p:spPr>
      </p:sp>
      <p:sp>
        <p:nvSpPr>
          <p:cNvPr id="615427" name="Rectangle 3"/>
          <p:cNvSpPr>
            <a:spLocks noGrp="1" noChangeArrowheads="1"/>
          </p:cNvSpPr>
          <p:nvPr>
            <p:ph type="body" idx="1"/>
          </p:nvPr>
        </p:nvSpPr>
        <p:spPr>
          <a:noFill/>
          <a:ln/>
        </p:spPr>
        <p:txBody>
          <a:bodyPr/>
          <a:lstStyle/>
          <a:p>
            <a:pPr eaLnBrk="1" hangingPunct="1"/>
            <a:r>
              <a:rPr lang="en-US" dirty="0">
                <a:ea typeface="ＭＳ Ｐゴシック"/>
                <a:cs typeface="ＭＳ Ｐゴシック"/>
              </a:rPr>
              <a:t>You can make these casualties much worse if you force them to lie on their backs!</a:t>
            </a:r>
          </a:p>
        </p:txBody>
      </p:sp>
    </p:spTree>
    <p:extLst>
      <p:ext uri="{BB962C8B-B14F-4D97-AF65-F5344CB8AC3E}">
        <p14:creationId xmlns:p14="http://schemas.microsoft.com/office/powerpoint/2010/main" val="8163194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473" name="Rectangle 7"/>
          <p:cNvSpPr>
            <a:spLocks noGrp="1" noChangeArrowheads="1"/>
          </p:cNvSpPr>
          <p:nvPr>
            <p:ph type="sldNum" sz="quarter" idx="5"/>
          </p:nvPr>
        </p:nvSpPr>
        <p:spPr>
          <a:noFill/>
        </p:spPr>
        <p:txBody>
          <a:bodyPr/>
          <a:lstStyle/>
          <a:p>
            <a:fld id="{C8701FA3-4B91-4EDF-9E12-5910B34FF289}" type="slidenum">
              <a:rPr lang="en-US" smtClean="0">
                <a:ea typeface="ＭＳ Ｐゴシック"/>
                <a:cs typeface="ＭＳ Ｐゴシック"/>
              </a:rPr>
              <a:pPr/>
              <a:t>29</a:t>
            </a:fld>
            <a:endParaRPr lang="en-US" dirty="0">
              <a:ea typeface="ＭＳ Ｐゴシック"/>
              <a:cs typeface="ＭＳ Ｐゴシック"/>
            </a:endParaRPr>
          </a:p>
        </p:txBody>
      </p:sp>
      <p:sp>
        <p:nvSpPr>
          <p:cNvPr id="617474" name="Rectangle 2"/>
          <p:cNvSpPr>
            <a:spLocks noGrp="1" noRot="1" noChangeAspect="1" noChangeArrowheads="1" noTextEdit="1"/>
          </p:cNvSpPr>
          <p:nvPr>
            <p:ph type="sldImg"/>
          </p:nvPr>
        </p:nvSpPr>
        <p:spPr>
          <a:ln/>
        </p:spPr>
      </p:sp>
      <p:sp>
        <p:nvSpPr>
          <p:cNvPr id="617475" name="Rectangle 3"/>
          <p:cNvSpPr>
            <a:spLocks noGrp="1" noChangeArrowheads="1"/>
          </p:cNvSpPr>
          <p:nvPr>
            <p:ph type="body" idx="1"/>
          </p:nvPr>
        </p:nvSpPr>
        <p:spPr>
          <a:noFill/>
          <a:ln/>
        </p:spPr>
        <p:txBody>
          <a:bodyPr/>
          <a:lstStyle/>
          <a:p>
            <a:pPr eaLnBrk="1" hangingPunct="1"/>
            <a:r>
              <a:rPr lang="en-US" dirty="0">
                <a:ea typeface="ＭＳ Ｐゴシック"/>
                <a:cs typeface="ＭＳ Ｐゴシック"/>
              </a:rPr>
              <a:t>There are some casualties you can’t help.</a:t>
            </a:r>
          </a:p>
        </p:txBody>
      </p:sp>
    </p:spTree>
    <p:extLst>
      <p:ext uri="{BB962C8B-B14F-4D97-AF65-F5344CB8AC3E}">
        <p14:creationId xmlns:p14="http://schemas.microsoft.com/office/powerpoint/2010/main" val="22450087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21" name="Rectangle 7"/>
          <p:cNvSpPr>
            <a:spLocks noGrp="1" noChangeArrowheads="1"/>
          </p:cNvSpPr>
          <p:nvPr>
            <p:ph type="sldNum" sz="quarter" idx="5"/>
          </p:nvPr>
        </p:nvSpPr>
        <p:spPr>
          <a:noFill/>
        </p:spPr>
        <p:txBody>
          <a:bodyPr/>
          <a:lstStyle/>
          <a:p>
            <a:fld id="{DA3B8B1F-F652-4D19-864E-E2B37924D764}" type="slidenum">
              <a:rPr lang="en-US" smtClean="0">
                <a:ea typeface="ＭＳ Ｐゴシック"/>
                <a:cs typeface="ＭＳ Ｐゴシック"/>
              </a:rPr>
              <a:pPr/>
              <a:t>30</a:t>
            </a:fld>
            <a:endParaRPr lang="en-US" dirty="0">
              <a:ea typeface="ＭＳ Ｐゴシック"/>
              <a:cs typeface="ＭＳ Ｐゴシック"/>
            </a:endParaRPr>
          </a:p>
        </p:txBody>
      </p:sp>
      <p:sp>
        <p:nvSpPr>
          <p:cNvPr id="619522" name="Rectangle 2"/>
          <p:cNvSpPr>
            <a:spLocks noGrp="1" noRot="1" noChangeAspect="1" noChangeArrowheads="1" noTextEdit="1"/>
          </p:cNvSpPr>
          <p:nvPr>
            <p:ph type="sldImg"/>
          </p:nvPr>
        </p:nvSpPr>
        <p:spPr>
          <a:ln/>
        </p:spPr>
      </p:sp>
      <p:sp>
        <p:nvSpPr>
          <p:cNvPr id="619523" name="Rectangle 3"/>
          <p:cNvSpPr>
            <a:spLocks noGrp="1" noChangeArrowheads="1"/>
          </p:cNvSpPr>
          <p:nvPr>
            <p:ph type="body" idx="1"/>
          </p:nvPr>
        </p:nvSpPr>
        <p:spPr>
          <a:noFill/>
          <a:ln/>
        </p:spPr>
        <p:txBody>
          <a:bodyPr/>
          <a:lstStyle/>
          <a:p>
            <a:pPr eaLnBrk="1" hangingPunct="1"/>
            <a:r>
              <a:rPr lang="en-US" dirty="0">
                <a:ea typeface="ＭＳ Ｐゴシック"/>
                <a:cs typeface="ＭＳ Ｐゴシック"/>
              </a:rPr>
              <a:t>Some trauma to the head IS survivable, especially shrapnel injuries.</a:t>
            </a:r>
          </a:p>
        </p:txBody>
      </p:sp>
    </p:spTree>
    <p:extLst>
      <p:ext uri="{BB962C8B-B14F-4D97-AF65-F5344CB8AC3E}">
        <p14:creationId xmlns:p14="http://schemas.microsoft.com/office/powerpoint/2010/main" val="1322469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hdr" sz="quarter"/>
          </p:nvPr>
        </p:nvSpPr>
        <p:spPr>
          <a:noFill/>
        </p:spPr>
        <p:txBody>
          <a:bodyPr/>
          <a:lstStyle/>
          <a:p>
            <a:r>
              <a:rPr lang="en-US" dirty="0">
                <a:ea typeface="ＭＳ Ｐゴシック"/>
                <a:cs typeface="ＭＳ Ｐゴシック"/>
              </a:rPr>
              <a:t>Tactical Combat Casualty Care (TCCC)</a:t>
            </a: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pPr eaLnBrk="1" hangingPunct="1"/>
            <a:r>
              <a:rPr lang="en-US" dirty="0">
                <a:ea typeface="ＭＳ Ｐゴシック"/>
                <a:cs typeface="ＭＳ Ｐゴシック"/>
              </a:rPr>
              <a:t>Read the text.</a:t>
            </a:r>
          </a:p>
        </p:txBody>
      </p:sp>
    </p:spTree>
    <p:extLst>
      <p:ext uri="{BB962C8B-B14F-4D97-AF65-F5344CB8AC3E}">
        <p14:creationId xmlns:p14="http://schemas.microsoft.com/office/powerpoint/2010/main" val="26531250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569" name="Rectangle 7"/>
          <p:cNvSpPr>
            <a:spLocks noGrp="1" noChangeArrowheads="1"/>
          </p:cNvSpPr>
          <p:nvPr>
            <p:ph type="sldNum" sz="quarter" idx="5"/>
          </p:nvPr>
        </p:nvSpPr>
        <p:spPr>
          <a:noFill/>
        </p:spPr>
        <p:txBody>
          <a:bodyPr/>
          <a:lstStyle/>
          <a:p>
            <a:fld id="{8AD4FE7A-E2B4-4CC1-AC7E-D01EF13B97B0}" type="slidenum">
              <a:rPr lang="en-US" smtClean="0">
                <a:ea typeface="ＭＳ Ｐゴシック"/>
                <a:cs typeface="ＭＳ Ｐゴシック"/>
              </a:rPr>
              <a:pPr/>
              <a:t>31</a:t>
            </a:fld>
            <a:endParaRPr lang="en-US" dirty="0">
              <a:ea typeface="ＭＳ Ｐゴシック"/>
              <a:cs typeface="ＭＳ Ｐゴシック"/>
            </a:endParaRPr>
          </a:p>
        </p:txBody>
      </p:sp>
      <p:sp>
        <p:nvSpPr>
          <p:cNvPr id="621570" name="Rectangle 2"/>
          <p:cNvSpPr>
            <a:spLocks noGrp="1" noRot="1" noChangeAspect="1" noChangeArrowheads="1" noTextEdit="1"/>
          </p:cNvSpPr>
          <p:nvPr>
            <p:ph type="sldImg"/>
          </p:nvPr>
        </p:nvSpPr>
        <p:spPr>
          <a:ln/>
        </p:spPr>
      </p:sp>
      <p:sp>
        <p:nvSpPr>
          <p:cNvPr id="621571" name="Rectangle 3"/>
          <p:cNvSpPr>
            <a:spLocks noGrp="1" noChangeArrowheads="1"/>
          </p:cNvSpPr>
          <p:nvPr>
            <p:ph type="body" idx="1"/>
          </p:nvPr>
        </p:nvSpPr>
        <p:spPr>
          <a:noFill/>
          <a:ln/>
        </p:spPr>
        <p:txBody>
          <a:bodyPr/>
          <a:lstStyle/>
          <a:p>
            <a:pPr eaLnBrk="1" hangingPunct="1"/>
            <a:r>
              <a:rPr lang="en-US" dirty="0">
                <a:ea typeface="ＭＳ Ｐゴシック"/>
                <a:cs typeface="ＭＳ Ｐゴシック"/>
              </a:rPr>
              <a:t>This photo shows a 7.62mm entrance wound. This single GSW to the torso proved fatal. </a:t>
            </a:r>
          </a:p>
          <a:p>
            <a:pPr eaLnBrk="1" hangingPunct="1"/>
            <a:r>
              <a:rPr lang="en-US" dirty="0">
                <a:ea typeface="ＭＳ Ｐゴシック"/>
                <a:cs typeface="ＭＳ Ｐゴシック"/>
              </a:rPr>
              <a:t>The casualties who will die from internal bleeding do not always succumb in the first 15-30 minutes.</a:t>
            </a:r>
          </a:p>
        </p:txBody>
      </p:sp>
    </p:spTree>
    <p:extLst>
      <p:ext uri="{BB962C8B-B14F-4D97-AF65-F5344CB8AC3E}">
        <p14:creationId xmlns:p14="http://schemas.microsoft.com/office/powerpoint/2010/main" val="21995028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text.</a:t>
            </a:r>
          </a:p>
        </p:txBody>
      </p:sp>
      <p:sp>
        <p:nvSpPr>
          <p:cNvPr id="4" name="Slide Number Placeholder 3"/>
          <p:cNvSpPr>
            <a:spLocks noGrp="1"/>
          </p:cNvSpPr>
          <p:nvPr>
            <p:ph type="sldNum" sz="quarter" idx="10"/>
          </p:nvPr>
        </p:nvSpPr>
        <p:spPr/>
        <p:txBody>
          <a:bodyPr/>
          <a:lstStyle/>
          <a:p>
            <a:pPr>
              <a:defRPr/>
            </a:pPr>
            <a:fld id="{9BE15AB0-0931-4C77-9141-FAC3118161B0}" type="slidenum">
              <a:rPr lang="en-US" smtClean="0"/>
              <a:pPr>
                <a:defRPr/>
              </a:pPr>
              <a:t>32</a:t>
            </a:fld>
            <a:endParaRPr lang="en-US" dirty="0"/>
          </a:p>
        </p:txBody>
      </p:sp>
    </p:spTree>
    <p:extLst>
      <p:ext uri="{BB962C8B-B14F-4D97-AF65-F5344CB8AC3E}">
        <p14:creationId xmlns:p14="http://schemas.microsoft.com/office/powerpoint/2010/main" val="29476292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897" name="Rectangle 7"/>
          <p:cNvSpPr>
            <a:spLocks noGrp="1" noChangeArrowheads="1"/>
          </p:cNvSpPr>
          <p:nvPr>
            <p:ph type="sldNum" sz="quarter" idx="5"/>
          </p:nvPr>
        </p:nvSpPr>
        <p:spPr>
          <a:noFill/>
        </p:spPr>
        <p:txBody>
          <a:bodyPr/>
          <a:lstStyle/>
          <a:p>
            <a:fld id="{8F498B65-BE1C-4504-A130-CEAABAF0D2CE}" type="slidenum">
              <a:rPr lang="en-US" smtClean="0">
                <a:ea typeface="ＭＳ Ｐゴシック"/>
                <a:cs typeface="ＭＳ Ｐゴシック"/>
              </a:rPr>
              <a:pPr/>
              <a:t>33</a:t>
            </a:fld>
            <a:endParaRPr lang="en-US" dirty="0">
              <a:ea typeface="ＭＳ Ｐゴシック"/>
              <a:cs typeface="ＭＳ Ｐゴシック"/>
            </a:endParaRPr>
          </a:p>
        </p:txBody>
      </p:sp>
      <p:sp>
        <p:nvSpPr>
          <p:cNvPr id="592898" name="Rectangle 2"/>
          <p:cNvSpPr>
            <a:spLocks noGrp="1" noRot="1" noChangeAspect="1" noChangeArrowheads="1" noTextEdit="1"/>
          </p:cNvSpPr>
          <p:nvPr>
            <p:ph type="sldImg"/>
          </p:nvPr>
        </p:nvSpPr>
        <p:spPr>
          <a:ln/>
        </p:spPr>
      </p:sp>
      <p:sp>
        <p:nvSpPr>
          <p:cNvPr id="592899" name="Rectangle 3"/>
          <p:cNvSpPr>
            <a:spLocks noGrp="1" noChangeArrowheads="1"/>
          </p:cNvSpPr>
          <p:nvPr>
            <p:ph type="body" idx="1"/>
          </p:nvPr>
        </p:nvSpPr>
        <p:spPr>
          <a:noFill/>
          <a:ln/>
        </p:spPr>
        <p:txBody>
          <a:bodyPr/>
          <a:lstStyle/>
          <a:p>
            <a:r>
              <a:rPr lang="en-US" sz="1200" kern="1200" dirty="0">
                <a:solidFill>
                  <a:schemeClr val="tx1"/>
                </a:solidFill>
                <a:effectLst/>
                <a:latin typeface="Arial" charset="0"/>
                <a:ea typeface="ＭＳ Ｐゴシック" charset="-128"/>
                <a:cs typeface="ＭＳ Ｐゴシック" charset="-128"/>
              </a:rPr>
              <a:t>You need to know the category for each casualty when calling on the radio for MEDEVAC/CASEVAC.</a:t>
            </a:r>
          </a:p>
        </p:txBody>
      </p:sp>
    </p:spTree>
    <p:extLst>
      <p:ext uri="{BB962C8B-B14F-4D97-AF65-F5344CB8AC3E}">
        <p14:creationId xmlns:p14="http://schemas.microsoft.com/office/powerpoint/2010/main" val="32178030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945" name="Slide Image Placeholder 1"/>
          <p:cNvSpPr>
            <a:spLocks noGrp="1" noRot="1" noChangeAspect="1"/>
          </p:cNvSpPr>
          <p:nvPr>
            <p:ph type="sldImg"/>
          </p:nvPr>
        </p:nvSpPr>
        <p:spPr>
          <a:ln/>
        </p:spPr>
      </p:sp>
      <p:sp>
        <p:nvSpPr>
          <p:cNvPr id="594946" name="Notes Placeholder 2"/>
          <p:cNvSpPr>
            <a:spLocks noGrp="1"/>
          </p:cNvSpPr>
          <p:nvPr>
            <p:ph type="body" idx="1"/>
          </p:nvPr>
        </p:nvSpPr>
        <p:spPr>
          <a:noFill/>
          <a:ln/>
        </p:spPr>
        <p:txBody>
          <a:bodyPr/>
          <a:lstStyle/>
          <a:p>
            <a:r>
              <a:rPr lang="en-US" dirty="0">
                <a:ea typeface="ＭＳ Ｐゴシック"/>
                <a:cs typeface="ＭＳ Ｐゴシック"/>
              </a:rPr>
              <a:t>Casualties with these injuries would be considered Urgent.</a:t>
            </a:r>
          </a:p>
        </p:txBody>
      </p:sp>
      <p:sp>
        <p:nvSpPr>
          <p:cNvPr id="594947" name="Slide Number Placeholder 3"/>
          <p:cNvSpPr>
            <a:spLocks noGrp="1"/>
          </p:cNvSpPr>
          <p:nvPr>
            <p:ph type="sldNum" sz="quarter" idx="5"/>
          </p:nvPr>
        </p:nvSpPr>
        <p:spPr>
          <a:noFill/>
        </p:spPr>
        <p:txBody>
          <a:bodyPr/>
          <a:lstStyle/>
          <a:p>
            <a:fld id="{0899A3CC-9D05-47BC-879C-23634CC5802D}" type="slidenum">
              <a:rPr lang="en-US" smtClean="0">
                <a:ea typeface="ＭＳ Ｐゴシック"/>
                <a:cs typeface="ＭＳ Ｐゴシック"/>
              </a:rPr>
              <a:pPr/>
              <a:t>34</a:t>
            </a:fld>
            <a:endParaRPr lang="en-US" dirty="0">
              <a:ea typeface="ＭＳ Ｐゴシック"/>
              <a:cs typeface="ＭＳ Ｐゴシック"/>
            </a:endParaRPr>
          </a:p>
        </p:txBody>
      </p:sp>
    </p:spTree>
    <p:extLst>
      <p:ext uri="{BB962C8B-B14F-4D97-AF65-F5344CB8AC3E}">
        <p14:creationId xmlns:p14="http://schemas.microsoft.com/office/powerpoint/2010/main" val="20155998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3" name="Slide Image Placeholder 1"/>
          <p:cNvSpPr>
            <a:spLocks noGrp="1" noRot="1" noChangeAspect="1"/>
          </p:cNvSpPr>
          <p:nvPr>
            <p:ph type="sldImg"/>
          </p:nvPr>
        </p:nvSpPr>
        <p:spPr>
          <a:ln/>
        </p:spPr>
      </p:sp>
      <p:sp>
        <p:nvSpPr>
          <p:cNvPr id="596994" name="Notes Placeholder 2"/>
          <p:cNvSpPr>
            <a:spLocks noGrp="1"/>
          </p:cNvSpPr>
          <p:nvPr>
            <p:ph type="body" idx="1"/>
          </p:nvPr>
        </p:nvSpPr>
        <p:spPr>
          <a:noFill/>
          <a:ln/>
        </p:spPr>
        <p:txBody>
          <a:bodyPr/>
          <a:lstStyle/>
          <a:p>
            <a:r>
              <a:rPr lang="en-US" dirty="0">
                <a:ea typeface="ＭＳ Ｐゴシック"/>
                <a:cs typeface="ＭＳ Ｐゴシック"/>
              </a:rPr>
              <a:t>More examples of injuries in the Urgent category.</a:t>
            </a:r>
          </a:p>
        </p:txBody>
      </p:sp>
      <p:sp>
        <p:nvSpPr>
          <p:cNvPr id="596995" name="Slide Number Placeholder 3"/>
          <p:cNvSpPr>
            <a:spLocks noGrp="1"/>
          </p:cNvSpPr>
          <p:nvPr>
            <p:ph type="sldNum" sz="quarter" idx="5"/>
          </p:nvPr>
        </p:nvSpPr>
        <p:spPr>
          <a:noFill/>
        </p:spPr>
        <p:txBody>
          <a:bodyPr/>
          <a:lstStyle/>
          <a:p>
            <a:fld id="{C6D49B56-AB26-4B27-B78D-7C82FB9722B5}" type="slidenum">
              <a:rPr lang="en-US" smtClean="0">
                <a:ea typeface="ＭＳ Ｐゴシック"/>
                <a:cs typeface="ＭＳ Ｐゴシック"/>
              </a:rPr>
              <a:pPr/>
              <a:t>35</a:t>
            </a:fld>
            <a:endParaRPr lang="en-US" dirty="0">
              <a:ea typeface="ＭＳ Ｐゴシック"/>
              <a:cs typeface="ＭＳ Ｐゴシック"/>
            </a:endParaRPr>
          </a:p>
        </p:txBody>
      </p:sp>
    </p:spTree>
    <p:extLst>
      <p:ext uri="{BB962C8B-B14F-4D97-AF65-F5344CB8AC3E}">
        <p14:creationId xmlns:p14="http://schemas.microsoft.com/office/powerpoint/2010/main" val="16611037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041" name="Slide Image Placeholder 1"/>
          <p:cNvSpPr>
            <a:spLocks noGrp="1" noRot="1" noChangeAspect="1"/>
          </p:cNvSpPr>
          <p:nvPr>
            <p:ph type="sldImg"/>
          </p:nvPr>
        </p:nvSpPr>
        <p:spPr>
          <a:ln/>
        </p:spPr>
      </p:sp>
      <p:sp>
        <p:nvSpPr>
          <p:cNvPr id="599042" name="Notes Placeholder 2"/>
          <p:cNvSpPr>
            <a:spLocks noGrp="1"/>
          </p:cNvSpPr>
          <p:nvPr>
            <p:ph type="body" idx="1"/>
          </p:nvPr>
        </p:nvSpPr>
        <p:spPr>
          <a:noFill/>
          <a:ln/>
        </p:spPr>
        <p:txBody>
          <a:bodyPr/>
          <a:lstStyle/>
          <a:p>
            <a:r>
              <a:rPr lang="en-US" dirty="0">
                <a:ea typeface="ＭＳ Ｐゴシック"/>
                <a:cs typeface="ＭＳ Ｐゴシック"/>
              </a:rPr>
              <a:t>Casualties with these injuries would be categorized Priority.</a:t>
            </a:r>
          </a:p>
        </p:txBody>
      </p:sp>
      <p:sp>
        <p:nvSpPr>
          <p:cNvPr id="599043" name="Slide Number Placeholder 3"/>
          <p:cNvSpPr>
            <a:spLocks noGrp="1"/>
          </p:cNvSpPr>
          <p:nvPr>
            <p:ph type="sldNum" sz="quarter" idx="5"/>
          </p:nvPr>
        </p:nvSpPr>
        <p:spPr>
          <a:noFill/>
        </p:spPr>
        <p:txBody>
          <a:bodyPr/>
          <a:lstStyle/>
          <a:p>
            <a:fld id="{9A642F41-1539-4065-879C-36498D6B0D85}" type="slidenum">
              <a:rPr lang="en-US" smtClean="0">
                <a:ea typeface="ＭＳ Ｐゴシック"/>
                <a:cs typeface="ＭＳ Ｐゴシック"/>
              </a:rPr>
              <a:pPr/>
              <a:t>36</a:t>
            </a:fld>
            <a:endParaRPr lang="en-US" dirty="0">
              <a:ea typeface="ＭＳ Ｐゴシック"/>
              <a:cs typeface="ＭＳ Ｐゴシック"/>
            </a:endParaRPr>
          </a:p>
        </p:txBody>
      </p:sp>
    </p:spTree>
    <p:extLst>
      <p:ext uri="{BB962C8B-B14F-4D97-AF65-F5344CB8AC3E}">
        <p14:creationId xmlns:p14="http://schemas.microsoft.com/office/powerpoint/2010/main" val="9623852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89" name="Slide Image Placeholder 1"/>
          <p:cNvSpPr>
            <a:spLocks noGrp="1" noRot="1" noChangeAspect="1"/>
          </p:cNvSpPr>
          <p:nvPr>
            <p:ph type="sldImg"/>
          </p:nvPr>
        </p:nvSpPr>
        <p:spPr>
          <a:ln/>
        </p:spPr>
      </p:sp>
      <p:sp>
        <p:nvSpPr>
          <p:cNvPr id="601090" name="Notes Placeholder 2"/>
          <p:cNvSpPr>
            <a:spLocks noGrp="1"/>
          </p:cNvSpPr>
          <p:nvPr>
            <p:ph type="body" idx="1"/>
          </p:nvPr>
        </p:nvSpPr>
        <p:spPr>
          <a:noFill/>
          <a:ln/>
        </p:spPr>
        <p:txBody>
          <a:bodyPr/>
          <a:lstStyle/>
          <a:p>
            <a:r>
              <a:rPr lang="en-US" dirty="0">
                <a:ea typeface="ＭＳ Ｐゴシック"/>
                <a:cs typeface="ＭＳ Ｐゴシック"/>
              </a:rPr>
              <a:t>These injuries would be assigned an evacuation category of Routine.</a:t>
            </a:r>
          </a:p>
        </p:txBody>
      </p:sp>
      <p:sp>
        <p:nvSpPr>
          <p:cNvPr id="601091" name="Slide Number Placeholder 3"/>
          <p:cNvSpPr>
            <a:spLocks noGrp="1"/>
          </p:cNvSpPr>
          <p:nvPr>
            <p:ph type="sldNum" sz="quarter" idx="5"/>
          </p:nvPr>
        </p:nvSpPr>
        <p:spPr>
          <a:noFill/>
        </p:spPr>
        <p:txBody>
          <a:bodyPr/>
          <a:lstStyle/>
          <a:p>
            <a:fld id="{87DA7B05-08E9-487A-AAE6-9BD2FD4781FC}" type="slidenum">
              <a:rPr lang="en-US" smtClean="0">
                <a:ea typeface="ＭＳ Ｐゴシック"/>
                <a:cs typeface="ＭＳ Ｐゴシック"/>
              </a:rPr>
              <a:pPr/>
              <a:t>37</a:t>
            </a:fld>
            <a:endParaRPr lang="en-US" dirty="0">
              <a:ea typeface="ＭＳ Ｐゴシック"/>
              <a:cs typeface="ＭＳ Ｐゴシック"/>
            </a:endParaRPr>
          </a:p>
        </p:txBody>
      </p:sp>
    </p:spTree>
    <p:extLst>
      <p:ext uri="{BB962C8B-B14F-4D97-AF65-F5344CB8AC3E}">
        <p14:creationId xmlns:p14="http://schemas.microsoft.com/office/powerpoint/2010/main" val="23534364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929" name="Rectangle 7"/>
          <p:cNvSpPr>
            <a:spLocks noGrp="1" noChangeArrowheads="1"/>
          </p:cNvSpPr>
          <p:nvPr>
            <p:ph type="sldNum" sz="quarter" idx="5"/>
          </p:nvPr>
        </p:nvSpPr>
        <p:spPr>
          <a:noFill/>
        </p:spPr>
        <p:txBody>
          <a:bodyPr/>
          <a:lstStyle/>
          <a:p>
            <a:fld id="{422DDE32-93E6-420B-A22B-6550F9C12117}" type="slidenum">
              <a:rPr lang="en-US" smtClean="0">
                <a:ea typeface="ＭＳ Ｐゴシック"/>
                <a:cs typeface="ＭＳ Ｐゴシック"/>
              </a:rPr>
              <a:pPr/>
              <a:t>38</a:t>
            </a:fld>
            <a:endParaRPr lang="en-US" dirty="0">
              <a:ea typeface="ＭＳ Ｐゴシック"/>
              <a:cs typeface="ＭＳ Ｐゴシック"/>
            </a:endParaRPr>
          </a:p>
        </p:txBody>
      </p:sp>
      <p:sp>
        <p:nvSpPr>
          <p:cNvPr id="636930" name="Rectangle 2"/>
          <p:cNvSpPr>
            <a:spLocks noGrp="1" noRot="1" noChangeAspect="1" noChangeArrowheads="1" noTextEdit="1"/>
          </p:cNvSpPr>
          <p:nvPr>
            <p:ph type="sldImg"/>
          </p:nvPr>
        </p:nvSpPr>
        <p:spPr>
          <a:ln/>
        </p:spPr>
      </p:sp>
      <p:sp>
        <p:nvSpPr>
          <p:cNvPr id="636931" name="Rectangle 3"/>
          <p:cNvSpPr>
            <a:spLocks noGrp="1" noChangeArrowheads="1"/>
          </p:cNvSpPr>
          <p:nvPr>
            <p:ph type="body" idx="1"/>
          </p:nvPr>
        </p:nvSpPr>
        <p:spPr>
          <a:noFill/>
          <a:ln/>
        </p:spPr>
        <p:txBody>
          <a:bodyPr/>
          <a:lstStyle/>
          <a:p>
            <a:pPr eaLnBrk="1" hangingPunct="1"/>
            <a:endParaRPr lang="en-US" dirty="0">
              <a:ea typeface="ＭＳ Ｐゴシック"/>
              <a:cs typeface="ＭＳ Ｐゴシック"/>
            </a:endParaRPr>
          </a:p>
        </p:txBody>
      </p:sp>
    </p:spTree>
    <p:extLst>
      <p:ext uri="{BB962C8B-B14F-4D97-AF65-F5344CB8AC3E}">
        <p14:creationId xmlns:p14="http://schemas.microsoft.com/office/powerpoint/2010/main" val="17160777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5" name="Slide Image Placeholder 1"/>
          <p:cNvSpPr>
            <a:spLocks noGrp="1" noRot="1" noChangeAspect="1" noTextEdit="1"/>
          </p:cNvSpPr>
          <p:nvPr>
            <p:ph type="sldImg"/>
          </p:nvPr>
        </p:nvSpPr>
        <p:spPr>
          <a:ln/>
        </p:spPr>
      </p:sp>
      <p:sp>
        <p:nvSpPr>
          <p:cNvPr id="507906" name="Notes Placeholder 2"/>
          <p:cNvSpPr>
            <a:spLocks noGrp="1"/>
          </p:cNvSpPr>
          <p:nvPr>
            <p:ph type="body" idx="1"/>
          </p:nvPr>
        </p:nvSpPr>
        <p:spPr>
          <a:noFill/>
          <a:ln/>
        </p:spPr>
        <p:txBody>
          <a:bodyPr/>
          <a:lstStyle/>
          <a:p>
            <a:r>
              <a:rPr lang="en-US" dirty="0">
                <a:ea typeface="ＭＳ Ｐゴシック"/>
                <a:cs typeface="ＭＳ Ｐゴシック"/>
              </a:rPr>
              <a:t>Read the guideline.</a:t>
            </a:r>
          </a:p>
        </p:txBody>
      </p:sp>
      <p:sp>
        <p:nvSpPr>
          <p:cNvPr id="507907" name="Slide Number Placeholder 3"/>
          <p:cNvSpPr>
            <a:spLocks noGrp="1"/>
          </p:cNvSpPr>
          <p:nvPr>
            <p:ph type="sldNum" sz="quarter" idx="5"/>
          </p:nvPr>
        </p:nvSpPr>
        <p:spPr>
          <a:noFill/>
        </p:spPr>
        <p:txBody>
          <a:bodyPr/>
          <a:lstStyle/>
          <a:p>
            <a:fld id="{115C3476-46CE-43B3-B83A-6F2AFFA76891}" type="slidenum">
              <a:rPr lang="en-US" smtClean="0">
                <a:ea typeface="ＭＳ Ｐゴシック"/>
                <a:cs typeface="ＭＳ Ｐゴシック"/>
              </a:rPr>
              <a:pPr/>
              <a:t>39</a:t>
            </a:fld>
            <a:endParaRPr lang="en-US" dirty="0">
              <a:ea typeface="ＭＳ Ｐゴシック"/>
              <a:cs typeface="ＭＳ Ｐゴシック"/>
            </a:endParaRPr>
          </a:p>
        </p:txBody>
      </p:sp>
    </p:spTree>
    <p:extLst>
      <p:ext uri="{BB962C8B-B14F-4D97-AF65-F5344CB8AC3E}">
        <p14:creationId xmlns:p14="http://schemas.microsoft.com/office/powerpoint/2010/main" val="11817983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3" name="Rectangle 7"/>
          <p:cNvSpPr>
            <a:spLocks noGrp="1" noChangeArrowheads="1"/>
          </p:cNvSpPr>
          <p:nvPr>
            <p:ph type="sldNum" sz="quarter" idx="5"/>
          </p:nvPr>
        </p:nvSpPr>
        <p:spPr>
          <a:noFill/>
        </p:spPr>
        <p:txBody>
          <a:bodyPr/>
          <a:lstStyle/>
          <a:p>
            <a:fld id="{79FB9355-BFAB-4297-8F0E-C07CCC3DFD3D}" type="slidenum">
              <a:rPr lang="en-US" smtClean="0">
                <a:ea typeface="ＭＳ Ｐゴシック"/>
                <a:cs typeface="ＭＳ Ｐゴシック"/>
              </a:rPr>
              <a:pPr/>
              <a:t>40</a:t>
            </a:fld>
            <a:endParaRPr lang="en-US" dirty="0">
              <a:ea typeface="ＭＳ Ｐゴシック"/>
              <a:cs typeface="ＭＳ Ｐゴシック"/>
            </a:endParaRPr>
          </a:p>
        </p:txBody>
      </p:sp>
      <p:sp>
        <p:nvSpPr>
          <p:cNvPr id="509954" name="Rectangle 2"/>
          <p:cNvSpPr>
            <a:spLocks noGrp="1" noRot="1" noChangeAspect="1" noChangeArrowheads="1" noTextEdit="1"/>
          </p:cNvSpPr>
          <p:nvPr>
            <p:ph type="sldImg"/>
          </p:nvPr>
        </p:nvSpPr>
        <p:spPr>
          <a:ln/>
        </p:spPr>
      </p:sp>
      <p:sp>
        <p:nvSpPr>
          <p:cNvPr id="509955" name="Rectangle 3"/>
          <p:cNvSpPr>
            <a:spLocks noGrp="1" noChangeArrowheads="1"/>
          </p:cNvSpPr>
          <p:nvPr>
            <p:ph type="body" idx="1"/>
          </p:nvPr>
        </p:nvSpPr>
        <p:spPr>
          <a:noFill/>
          <a:ln/>
        </p:spPr>
        <p:txBody>
          <a:bodyPr/>
          <a:lstStyle/>
          <a:p>
            <a:pPr eaLnBrk="1" hangingPunct="1"/>
            <a:r>
              <a:rPr lang="en-US" dirty="0">
                <a:ea typeface="ＭＳ Ｐゴシック"/>
                <a:cs typeface="ＭＳ Ｐゴシック"/>
              </a:rPr>
              <a:t>Why not???</a:t>
            </a:r>
          </a:p>
        </p:txBody>
      </p:sp>
    </p:spTree>
    <p:extLst>
      <p:ext uri="{BB962C8B-B14F-4D97-AF65-F5344CB8AC3E}">
        <p14:creationId xmlns:p14="http://schemas.microsoft.com/office/powerpoint/2010/main" val="2470443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hdr" sz="quarter"/>
          </p:nvPr>
        </p:nvSpPr>
        <p:spPr>
          <a:noFill/>
        </p:spPr>
        <p:txBody>
          <a:bodyPr/>
          <a:lstStyle/>
          <a:p>
            <a:r>
              <a:rPr lang="en-US" dirty="0">
                <a:ea typeface="ＭＳ Ｐゴシック"/>
                <a:cs typeface="ＭＳ Ｐゴシック"/>
              </a:rPr>
              <a:t>Tactical Combat Casualty Care (TCCC)</a:t>
            </a: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pPr eaLnBrk="1" hangingPunct="1"/>
            <a:r>
              <a:rPr lang="en-US" dirty="0">
                <a:ea typeface="ＭＳ Ｐゴシック"/>
                <a:cs typeface="ＭＳ Ｐゴシック"/>
              </a:rPr>
              <a:t>Read the text.</a:t>
            </a:r>
          </a:p>
        </p:txBody>
      </p:sp>
    </p:spTree>
    <p:extLst>
      <p:ext uri="{BB962C8B-B14F-4D97-AF65-F5344CB8AC3E}">
        <p14:creationId xmlns:p14="http://schemas.microsoft.com/office/powerpoint/2010/main" val="7261073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1" name="Rectangle 7"/>
          <p:cNvSpPr>
            <a:spLocks noGrp="1" noChangeArrowheads="1"/>
          </p:cNvSpPr>
          <p:nvPr>
            <p:ph type="sldNum" sz="quarter" idx="5"/>
          </p:nvPr>
        </p:nvSpPr>
        <p:spPr>
          <a:noFill/>
        </p:spPr>
        <p:txBody>
          <a:bodyPr/>
          <a:lstStyle/>
          <a:p>
            <a:fld id="{BD576865-B8CB-4515-80A8-240D0C0034B1}" type="slidenum">
              <a:rPr lang="en-US" smtClean="0">
                <a:ea typeface="ＭＳ Ｐゴシック"/>
                <a:cs typeface="ＭＳ Ｐゴシック"/>
              </a:rPr>
              <a:pPr/>
              <a:t>41</a:t>
            </a:fld>
            <a:endParaRPr lang="en-US" dirty="0">
              <a:ea typeface="ＭＳ Ｐゴシック"/>
              <a:cs typeface="ＭＳ Ｐゴシック"/>
            </a:endParaRPr>
          </a:p>
        </p:txBody>
      </p:sp>
      <p:sp>
        <p:nvSpPr>
          <p:cNvPr id="512002" name="Rectangle 2"/>
          <p:cNvSpPr>
            <a:spLocks noGrp="1" noRot="1" noChangeAspect="1" noChangeArrowheads="1" noTextEdit="1"/>
          </p:cNvSpPr>
          <p:nvPr>
            <p:ph type="sldImg"/>
          </p:nvPr>
        </p:nvSpPr>
        <p:spPr>
          <a:ln/>
        </p:spPr>
      </p:sp>
      <p:sp>
        <p:nvSpPr>
          <p:cNvPr id="512003" name="Rectangle 3"/>
          <p:cNvSpPr>
            <a:spLocks noGrp="1" noChangeArrowheads="1"/>
          </p:cNvSpPr>
          <p:nvPr>
            <p:ph type="body" idx="1"/>
          </p:nvPr>
        </p:nvSpPr>
        <p:spPr>
          <a:noFill/>
          <a:ln/>
        </p:spPr>
        <p:txBody>
          <a:bodyPr/>
          <a:lstStyle/>
          <a:p>
            <a:pPr eaLnBrk="1" hangingPunct="1"/>
            <a:r>
              <a:rPr lang="en-US" b="1" dirty="0">
                <a:ea typeface="ＭＳ Ｐゴシック"/>
                <a:cs typeface="ＭＳ Ｐゴシック"/>
              </a:rPr>
              <a:t>CPR for trauma patients in cardiac arrest DOES NOT WORK!</a:t>
            </a:r>
          </a:p>
          <a:p>
            <a:pPr eaLnBrk="1" hangingPunct="1"/>
            <a:r>
              <a:rPr lang="en-US" dirty="0">
                <a:ea typeface="ＭＳ Ｐゴシック"/>
                <a:cs typeface="ＭＳ Ｐゴシック"/>
              </a:rPr>
              <a:t>CPR may work SOMETIMES for cardiac patients without trauma – but not for trauma patients.</a:t>
            </a:r>
          </a:p>
        </p:txBody>
      </p:sp>
    </p:spTree>
    <p:extLst>
      <p:ext uri="{BB962C8B-B14F-4D97-AF65-F5344CB8AC3E}">
        <p14:creationId xmlns:p14="http://schemas.microsoft.com/office/powerpoint/2010/main" val="31808189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49" name="Rectangle 7"/>
          <p:cNvSpPr>
            <a:spLocks noGrp="1" noChangeArrowheads="1"/>
          </p:cNvSpPr>
          <p:nvPr>
            <p:ph type="sldNum" sz="quarter" idx="5"/>
          </p:nvPr>
        </p:nvSpPr>
        <p:spPr>
          <a:noFill/>
        </p:spPr>
        <p:txBody>
          <a:bodyPr/>
          <a:lstStyle/>
          <a:p>
            <a:fld id="{2E418F41-9A3C-4DB6-95DC-1D2A7D21BF9A}" type="slidenum">
              <a:rPr lang="en-US" smtClean="0">
                <a:ea typeface="ＭＳ Ｐゴシック"/>
                <a:cs typeface="ＭＳ Ｐゴシック"/>
              </a:rPr>
              <a:pPr/>
              <a:t>42</a:t>
            </a:fld>
            <a:endParaRPr lang="en-US" dirty="0">
              <a:ea typeface="ＭＳ Ｐゴシック"/>
              <a:cs typeface="ＭＳ Ｐゴシック"/>
            </a:endParaRPr>
          </a:p>
        </p:txBody>
      </p:sp>
      <p:sp>
        <p:nvSpPr>
          <p:cNvPr id="514050" name="Rectangle 2"/>
          <p:cNvSpPr>
            <a:spLocks noGrp="1" noRot="1" noChangeAspect="1" noChangeArrowheads="1" noTextEdit="1"/>
          </p:cNvSpPr>
          <p:nvPr>
            <p:ph type="sldImg"/>
          </p:nvPr>
        </p:nvSpPr>
        <p:spPr>
          <a:ln/>
        </p:spPr>
      </p:sp>
      <p:sp>
        <p:nvSpPr>
          <p:cNvPr id="514051" name="Rectangle 3"/>
          <p:cNvSpPr>
            <a:spLocks noGrp="1" noChangeArrowheads="1"/>
          </p:cNvSpPr>
          <p:nvPr>
            <p:ph type="body" idx="1"/>
          </p:nvPr>
        </p:nvSpPr>
        <p:spPr>
          <a:noFill/>
          <a:ln/>
        </p:spPr>
        <p:txBody>
          <a:bodyPr/>
          <a:lstStyle/>
          <a:p>
            <a:pPr eaLnBrk="1" hangingPunct="1"/>
            <a:r>
              <a:rPr lang="en-US" dirty="0">
                <a:ea typeface="ＭＳ Ｐゴシック"/>
                <a:cs typeface="ＭＳ Ｐゴシック"/>
              </a:rPr>
              <a:t>In combat, futile attempts at CPR may interfere with caring for casualties who have a chance to survive and may interfere with the unit’s ongoing mission.</a:t>
            </a:r>
          </a:p>
        </p:txBody>
      </p:sp>
    </p:spTree>
    <p:extLst>
      <p:ext uri="{BB962C8B-B14F-4D97-AF65-F5344CB8AC3E}">
        <p14:creationId xmlns:p14="http://schemas.microsoft.com/office/powerpoint/2010/main" val="7530019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7" name="Rectangle 7"/>
          <p:cNvSpPr>
            <a:spLocks noGrp="1" noChangeArrowheads="1"/>
          </p:cNvSpPr>
          <p:nvPr>
            <p:ph type="sldNum" sz="quarter" idx="5"/>
          </p:nvPr>
        </p:nvSpPr>
        <p:spPr>
          <a:noFill/>
        </p:spPr>
        <p:txBody>
          <a:bodyPr/>
          <a:lstStyle/>
          <a:p>
            <a:fld id="{419FB297-0331-49DE-8940-E56262952EB5}" type="slidenum">
              <a:rPr lang="en-US" smtClean="0">
                <a:ea typeface="ＭＳ Ｐゴシック"/>
                <a:cs typeface="ＭＳ Ｐゴシック"/>
              </a:rPr>
              <a:pPr/>
              <a:t>43</a:t>
            </a:fld>
            <a:endParaRPr lang="en-US" dirty="0">
              <a:ea typeface="ＭＳ Ｐゴシック"/>
              <a:cs typeface="ＭＳ Ｐゴシック"/>
            </a:endParaRPr>
          </a:p>
        </p:txBody>
      </p:sp>
      <p:sp>
        <p:nvSpPr>
          <p:cNvPr id="516098" name="Rectangle 2"/>
          <p:cNvSpPr>
            <a:spLocks noGrp="1" noRot="1" noChangeAspect="1" noChangeArrowheads="1" noTextEdit="1"/>
          </p:cNvSpPr>
          <p:nvPr>
            <p:ph type="sldImg"/>
          </p:nvPr>
        </p:nvSpPr>
        <p:spPr>
          <a:ln/>
        </p:spPr>
      </p:sp>
      <p:sp>
        <p:nvSpPr>
          <p:cNvPr id="516099" name="Rectangle 3"/>
          <p:cNvSpPr>
            <a:spLocks noGrp="1" noChangeArrowheads="1"/>
          </p:cNvSpPr>
          <p:nvPr>
            <p:ph type="body" idx="1"/>
          </p:nvPr>
        </p:nvSpPr>
        <p:spPr>
          <a:noFill/>
          <a:ln/>
        </p:spPr>
        <p:txBody>
          <a:bodyPr/>
          <a:lstStyle/>
          <a:p>
            <a:pPr eaLnBrk="1" hangingPunct="1">
              <a:spcBef>
                <a:spcPct val="0"/>
              </a:spcBef>
              <a:spcAft>
                <a:spcPts val="600"/>
              </a:spcAft>
            </a:pPr>
            <a:r>
              <a:rPr lang="en-US" dirty="0">
                <a:ea typeface="ＭＳ Ｐゴシック"/>
                <a:cs typeface="ＭＳ Ｐゴシック"/>
              </a:rPr>
              <a:t>Here is a real-world example.</a:t>
            </a:r>
          </a:p>
          <a:p>
            <a:pPr eaLnBrk="1" hangingPunct="1">
              <a:spcBef>
                <a:spcPct val="0"/>
              </a:spcBef>
              <a:spcAft>
                <a:spcPts val="600"/>
              </a:spcAft>
            </a:pPr>
            <a:r>
              <a:rPr lang="en-US" dirty="0">
                <a:ea typeface="ＭＳ Ｐゴシック"/>
                <a:cs typeface="ＭＳ Ｐゴシック"/>
              </a:rPr>
              <a:t>A very large-scale operation could have been compromised by a tactical medicine mistake.</a:t>
            </a:r>
          </a:p>
        </p:txBody>
      </p:sp>
    </p:spTree>
    <p:extLst>
      <p:ext uri="{BB962C8B-B14F-4D97-AF65-F5344CB8AC3E}">
        <p14:creationId xmlns:p14="http://schemas.microsoft.com/office/powerpoint/2010/main" val="21934197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5" name="Rectangle 7"/>
          <p:cNvSpPr>
            <a:spLocks noGrp="1" noChangeArrowheads="1"/>
          </p:cNvSpPr>
          <p:nvPr>
            <p:ph type="sldNum" sz="quarter" idx="5"/>
          </p:nvPr>
        </p:nvSpPr>
        <p:spPr>
          <a:noFill/>
        </p:spPr>
        <p:txBody>
          <a:bodyPr/>
          <a:lstStyle/>
          <a:p>
            <a:fld id="{F0C5D161-FE83-4356-8C75-F7ED02F0ED51}" type="slidenum">
              <a:rPr lang="en-US" smtClean="0">
                <a:ea typeface="ＭＳ Ｐゴシック"/>
                <a:cs typeface="ＭＳ Ｐゴシック"/>
              </a:rPr>
              <a:pPr/>
              <a:t>44</a:t>
            </a:fld>
            <a:endParaRPr lang="en-US" dirty="0">
              <a:ea typeface="ＭＳ Ｐゴシック"/>
              <a:cs typeface="ＭＳ Ｐゴシック"/>
            </a:endParaRPr>
          </a:p>
        </p:txBody>
      </p:sp>
      <p:sp>
        <p:nvSpPr>
          <p:cNvPr id="518146" name="Rectangle 2"/>
          <p:cNvSpPr>
            <a:spLocks noGrp="1" noRot="1" noChangeAspect="1" noChangeArrowheads="1" noTextEdit="1"/>
          </p:cNvSpPr>
          <p:nvPr>
            <p:ph type="sldImg"/>
          </p:nvPr>
        </p:nvSpPr>
        <p:spPr>
          <a:ln/>
        </p:spPr>
      </p:sp>
      <p:sp>
        <p:nvSpPr>
          <p:cNvPr id="518147" name="Rectangle 3"/>
          <p:cNvSpPr>
            <a:spLocks noGrp="1" noChangeArrowheads="1"/>
          </p:cNvSpPr>
          <p:nvPr>
            <p:ph type="body" idx="1"/>
          </p:nvPr>
        </p:nvSpPr>
        <p:spPr>
          <a:noFill/>
          <a:ln/>
        </p:spPr>
        <p:txBody>
          <a:bodyPr/>
          <a:lstStyle/>
          <a:p>
            <a:pPr eaLnBrk="1" hangingPunct="1"/>
            <a:r>
              <a:rPr lang="en-US" dirty="0">
                <a:ea typeface="ＭＳ Ｐゴシック"/>
                <a:cs typeface="ＭＳ Ｐゴシック"/>
              </a:rPr>
              <a:t>There are some notable exceptions to the</a:t>
            </a:r>
            <a:r>
              <a:rPr lang="en-US" baseline="0" dirty="0">
                <a:ea typeface="ＭＳ Ｐゴシック"/>
                <a:cs typeface="ＭＳ Ｐゴシック"/>
              </a:rPr>
              <a:t> rule about CPR on the battlefield.</a:t>
            </a:r>
            <a:endParaRPr lang="en-US" dirty="0">
              <a:ea typeface="ＭＳ Ｐゴシック"/>
              <a:cs typeface="ＭＳ Ｐゴシック"/>
            </a:endParaRPr>
          </a:p>
          <a:p>
            <a:pPr eaLnBrk="1" hangingPunct="1"/>
            <a:r>
              <a:rPr lang="en-US" dirty="0">
                <a:ea typeface="ＭＳ Ｐゴシック"/>
                <a:cs typeface="ＭＳ Ｐゴシック"/>
              </a:rPr>
              <a:t>Individuals with these disorders have a better chance of survival than those with cardiac arrest due to trauma.</a:t>
            </a:r>
          </a:p>
          <a:p>
            <a:pPr eaLnBrk="1" hangingPunct="1"/>
            <a:r>
              <a:rPr lang="en-US" dirty="0">
                <a:ea typeface="ＭＳ Ｐゴシック"/>
                <a:cs typeface="ＭＳ Ｐゴシック"/>
              </a:rPr>
              <a:t>Myocardial infarction is not on this list because</a:t>
            </a:r>
            <a:r>
              <a:rPr lang="en-US" baseline="0" dirty="0">
                <a:ea typeface="ＭＳ Ｐゴシック"/>
                <a:cs typeface="ＭＳ Ｐゴシック"/>
              </a:rPr>
              <a:t> i</a:t>
            </a:r>
            <a:r>
              <a:rPr lang="en-US" dirty="0">
                <a:ea typeface="ＭＳ Ｐゴシック"/>
                <a:cs typeface="ＭＳ Ｐゴシック"/>
              </a:rPr>
              <a:t>t is pretty rare for combat troops to have heart attacks in the middle of an op.</a:t>
            </a:r>
          </a:p>
        </p:txBody>
      </p:sp>
    </p:spTree>
    <p:extLst>
      <p:ext uri="{BB962C8B-B14F-4D97-AF65-F5344CB8AC3E}">
        <p14:creationId xmlns:p14="http://schemas.microsoft.com/office/powerpoint/2010/main" val="1421714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3" name="Slide Image Placeholder 1"/>
          <p:cNvSpPr>
            <a:spLocks noGrp="1" noRot="1" noChangeAspect="1" noTextEdit="1"/>
          </p:cNvSpPr>
          <p:nvPr>
            <p:ph type="sldImg"/>
          </p:nvPr>
        </p:nvSpPr>
        <p:spPr>
          <a:ln/>
        </p:spPr>
      </p:sp>
      <p:sp>
        <p:nvSpPr>
          <p:cNvPr id="520194" name="Notes Placeholder 2"/>
          <p:cNvSpPr>
            <a:spLocks noGrp="1"/>
          </p:cNvSpPr>
          <p:nvPr>
            <p:ph type="body" idx="1"/>
          </p:nvPr>
        </p:nvSpPr>
        <p:spPr>
          <a:noFill/>
          <a:ln/>
        </p:spPr>
        <p:txBody>
          <a:bodyPr/>
          <a:lstStyle/>
          <a:p>
            <a:r>
              <a:rPr lang="en-US" dirty="0">
                <a:ea typeface="ＭＳ Ｐゴシック"/>
                <a:cs typeface="ＭＳ Ｐゴシック"/>
              </a:rPr>
              <a:t>Though CPR for a combat casualty on the battlefield is contraindicated, bilateral needle decompression is not. This should be done before attempts at resuscitation are discontinued in any casualty who suffered polytrauma or torso trauma and lost vital signs. It is done to rule out tension pneumothorax . It could save a life if tension pneumothorax is present, and no harm will be done if it is not.</a:t>
            </a:r>
          </a:p>
        </p:txBody>
      </p:sp>
      <p:sp>
        <p:nvSpPr>
          <p:cNvPr id="520195" name="Slide Number Placeholder 3"/>
          <p:cNvSpPr>
            <a:spLocks noGrp="1"/>
          </p:cNvSpPr>
          <p:nvPr>
            <p:ph type="sldNum" sz="quarter" idx="5"/>
          </p:nvPr>
        </p:nvSpPr>
        <p:spPr>
          <a:noFill/>
        </p:spPr>
        <p:txBody>
          <a:bodyPr/>
          <a:lstStyle/>
          <a:p>
            <a:fld id="{DD427887-0AD4-4D22-A3E8-2B4F14350EEB}" type="slidenum">
              <a:rPr lang="en-US" smtClean="0">
                <a:ea typeface="ＭＳ Ｐゴシック"/>
                <a:cs typeface="ＭＳ Ｐゴシック"/>
              </a:rPr>
              <a:pPr/>
              <a:t>45</a:t>
            </a:fld>
            <a:endParaRPr lang="en-US" dirty="0">
              <a:ea typeface="ＭＳ Ｐゴシック"/>
              <a:cs typeface="ＭＳ Ｐゴシック"/>
            </a:endParaRPr>
          </a:p>
        </p:txBody>
      </p:sp>
    </p:spTree>
    <p:extLst>
      <p:ext uri="{BB962C8B-B14F-4D97-AF65-F5344CB8AC3E}">
        <p14:creationId xmlns:p14="http://schemas.microsoft.com/office/powerpoint/2010/main" val="995962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7" name="Rectangle 7"/>
          <p:cNvSpPr>
            <a:spLocks noGrp="1" noChangeArrowheads="1"/>
          </p:cNvSpPr>
          <p:nvPr>
            <p:ph type="sldNum" sz="quarter" idx="5"/>
          </p:nvPr>
        </p:nvSpPr>
        <p:spPr>
          <a:noFill/>
        </p:spPr>
        <p:txBody>
          <a:bodyPr/>
          <a:lstStyle/>
          <a:p>
            <a:fld id="{0F8160A4-904E-4AE9-816C-CB00A5A59DC0}" type="slidenum">
              <a:rPr lang="en-US" smtClean="0">
                <a:ea typeface="ＭＳ Ｐゴシック"/>
                <a:cs typeface="ＭＳ Ｐゴシック"/>
              </a:rPr>
              <a:pPr/>
              <a:t>6</a:t>
            </a:fld>
            <a:endParaRPr lang="en-US" dirty="0">
              <a:ea typeface="ＭＳ Ｐゴシック"/>
              <a:cs typeface="ＭＳ Ｐゴシック"/>
            </a:endParaRPr>
          </a:p>
        </p:txBody>
      </p:sp>
      <p:sp>
        <p:nvSpPr>
          <p:cNvPr id="505858" name="Rectangle 2"/>
          <p:cNvSpPr>
            <a:spLocks noGrp="1" noRot="1" noChangeAspect="1" noChangeArrowheads="1" noTextEdit="1"/>
          </p:cNvSpPr>
          <p:nvPr>
            <p:ph type="sldImg"/>
          </p:nvPr>
        </p:nvSpPr>
        <p:spPr>
          <a:ln/>
        </p:spPr>
      </p:sp>
      <p:sp>
        <p:nvSpPr>
          <p:cNvPr id="505859" name="Rectangle 3"/>
          <p:cNvSpPr>
            <a:spLocks noGrp="1" noChangeArrowheads="1"/>
          </p:cNvSpPr>
          <p:nvPr>
            <p:ph type="body" idx="1"/>
          </p:nvPr>
        </p:nvSpPr>
        <p:spPr>
          <a:noFill/>
          <a:ln/>
        </p:spPr>
        <p:txBody>
          <a:bodyPr/>
          <a:lstStyle/>
          <a:p>
            <a:pPr eaLnBrk="1" hangingPunct="1"/>
            <a:r>
              <a:rPr lang="en-US" dirty="0">
                <a:ea typeface="ＭＳ Ｐゴシック"/>
                <a:cs typeface="ＭＳ Ｐゴシック"/>
              </a:rPr>
              <a:t>Read the guideline.</a:t>
            </a:r>
          </a:p>
        </p:txBody>
      </p:sp>
    </p:spTree>
    <p:extLst>
      <p:ext uri="{BB962C8B-B14F-4D97-AF65-F5344CB8AC3E}">
        <p14:creationId xmlns:p14="http://schemas.microsoft.com/office/powerpoint/2010/main" val="3543874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guideline.</a:t>
            </a:r>
          </a:p>
        </p:txBody>
      </p:sp>
      <p:sp>
        <p:nvSpPr>
          <p:cNvPr id="4" name="Slide Number Placeholder 3"/>
          <p:cNvSpPr>
            <a:spLocks noGrp="1"/>
          </p:cNvSpPr>
          <p:nvPr>
            <p:ph type="sldNum" sz="quarter" idx="10"/>
          </p:nvPr>
        </p:nvSpPr>
        <p:spPr/>
        <p:txBody>
          <a:bodyPr/>
          <a:lstStyle/>
          <a:p>
            <a:pPr>
              <a:defRPr/>
            </a:pPr>
            <a:fld id="{9BE15AB0-0931-4C77-9141-FAC3118161B0}" type="slidenum">
              <a:rPr lang="en-US" smtClean="0"/>
              <a:pPr>
                <a:defRPr/>
              </a:pPr>
              <a:t>7</a:t>
            </a:fld>
            <a:endParaRPr lang="en-US" dirty="0"/>
          </a:p>
        </p:txBody>
      </p:sp>
    </p:spTree>
    <p:extLst>
      <p:ext uri="{BB962C8B-B14F-4D97-AF65-F5344CB8AC3E}">
        <p14:creationId xmlns:p14="http://schemas.microsoft.com/office/powerpoint/2010/main" val="673538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guideline.</a:t>
            </a:r>
          </a:p>
          <a:p>
            <a:endParaRPr lang="en-US" dirty="0"/>
          </a:p>
          <a:p>
            <a:r>
              <a:rPr lang="en-US" dirty="0"/>
              <a:t>Don’t wait until the end of TFC to begin communicating.  </a:t>
            </a:r>
          </a:p>
          <a:p>
            <a:r>
              <a:rPr lang="en-US" dirty="0"/>
              <a:t>Talk to your patient throughout treatment.</a:t>
            </a:r>
          </a:p>
          <a:p>
            <a:r>
              <a:rPr lang="en-US" dirty="0"/>
              <a:t>Talk to leadership throughout the TFC process.</a:t>
            </a:r>
          </a:p>
        </p:txBody>
      </p:sp>
      <p:sp>
        <p:nvSpPr>
          <p:cNvPr id="4" name="Slide Number Placeholder 3"/>
          <p:cNvSpPr>
            <a:spLocks noGrp="1"/>
          </p:cNvSpPr>
          <p:nvPr>
            <p:ph type="sldNum" sz="quarter" idx="10"/>
          </p:nvPr>
        </p:nvSpPr>
        <p:spPr/>
        <p:txBody>
          <a:bodyPr/>
          <a:lstStyle/>
          <a:p>
            <a:pPr>
              <a:defRPr/>
            </a:pPr>
            <a:fld id="{9BE15AB0-0931-4C77-9141-FAC3118161B0}" type="slidenum">
              <a:rPr lang="en-US" smtClean="0"/>
              <a:pPr>
                <a:defRPr/>
              </a:pPr>
              <a:t>8</a:t>
            </a:fld>
            <a:endParaRPr lang="en-US" dirty="0"/>
          </a:p>
        </p:txBody>
      </p:sp>
    </p:spTree>
    <p:extLst>
      <p:ext uri="{BB962C8B-B14F-4D97-AF65-F5344CB8AC3E}">
        <p14:creationId xmlns:p14="http://schemas.microsoft.com/office/powerpoint/2010/main" val="5947983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text.</a:t>
            </a:r>
          </a:p>
        </p:txBody>
      </p:sp>
      <p:sp>
        <p:nvSpPr>
          <p:cNvPr id="4" name="Slide Number Placeholder 3"/>
          <p:cNvSpPr>
            <a:spLocks noGrp="1"/>
          </p:cNvSpPr>
          <p:nvPr>
            <p:ph type="sldNum" sz="quarter" idx="10"/>
          </p:nvPr>
        </p:nvSpPr>
        <p:spPr/>
        <p:txBody>
          <a:bodyPr/>
          <a:lstStyle/>
          <a:p>
            <a:pPr>
              <a:defRPr/>
            </a:pPr>
            <a:fld id="{9BE15AB0-0931-4C77-9141-FAC3118161B0}" type="slidenum">
              <a:rPr lang="en-US" smtClean="0"/>
              <a:pPr>
                <a:defRPr/>
              </a:pPr>
              <a:t>9</a:t>
            </a:fld>
            <a:endParaRPr lang="en-US" dirty="0"/>
          </a:p>
        </p:txBody>
      </p:sp>
    </p:spTree>
    <p:extLst>
      <p:ext uri="{BB962C8B-B14F-4D97-AF65-F5344CB8AC3E}">
        <p14:creationId xmlns:p14="http://schemas.microsoft.com/office/powerpoint/2010/main" val="3325455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delay in communicating casualty status to leadership. </a:t>
            </a:r>
          </a:p>
          <a:p>
            <a:r>
              <a:rPr lang="en-US" dirty="0"/>
              <a:t>Tactical leadership needs facts and requirements to better coordinate evacuation.</a:t>
            </a:r>
          </a:p>
        </p:txBody>
      </p:sp>
      <p:sp>
        <p:nvSpPr>
          <p:cNvPr id="4" name="Slide Number Placeholder 3"/>
          <p:cNvSpPr>
            <a:spLocks noGrp="1"/>
          </p:cNvSpPr>
          <p:nvPr>
            <p:ph type="sldNum" sz="quarter" idx="10"/>
          </p:nvPr>
        </p:nvSpPr>
        <p:spPr/>
        <p:txBody>
          <a:bodyPr/>
          <a:lstStyle/>
          <a:p>
            <a:pPr>
              <a:defRPr/>
            </a:pPr>
            <a:fld id="{9BE15AB0-0931-4C77-9141-FAC3118161B0}" type="slidenum">
              <a:rPr lang="en-US" smtClean="0"/>
              <a:pPr>
                <a:defRPr/>
              </a:pPr>
              <a:t>10</a:t>
            </a:fld>
            <a:endParaRPr lang="en-US" dirty="0"/>
          </a:p>
        </p:txBody>
      </p:sp>
    </p:spTree>
    <p:extLst>
      <p:ext uri="{BB962C8B-B14F-4D97-AF65-F5344CB8AC3E}">
        <p14:creationId xmlns:p14="http://schemas.microsoft.com/office/powerpoint/2010/main" val="3139273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Title 6"/>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Times New Roman" pitchFamily="18" charset="0"/>
                <a:ea typeface="ＭＳ Ｐゴシック"/>
                <a:cs typeface="ＭＳ Ｐゴシック"/>
              </a:defRPr>
            </a:lvl1pPr>
          </a:lstStyle>
          <a:p>
            <a:pPr>
              <a:defRPr/>
            </a:pPr>
            <a:endParaRPr lang="en-US" alt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Times New Roman" pitchFamily="18" charset="0"/>
                <a:ea typeface="ＭＳ Ｐゴシック"/>
                <a:cs typeface="ＭＳ Ｐゴシック"/>
              </a:defRPr>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Times New Roman" pitchFamily="18" charset="0"/>
                <a:ea typeface="ＭＳ Ｐゴシック"/>
                <a:cs typeface="ＭＳ Ｐゴシック"/>
              </a:defRPr>
            </a:lvl1pPr>
          </a:lstStyle>
          <a:p>
            <a:pPr>
              <a:defRPr/>
            </a:pPr>
            <a:endParaRPr lang="en-US" alt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Times New Roman" pitchFamily="18" charset="0"/>
                <a:ea typeface="ＭＳ Ｐゴシック"/>
                <a:cs typeface="ＭＳ Ｐゴシック"/>
              </a:defRPr>
            </a:lvl1pPr>
          </a:lstStyle>
          <a:p>
            <a:pPr>
              <a:defRPr/>
            </a:pP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05000" y="274638"/>
            <a:ext cx="6781800" cy="1143000"/>
          </a:xfr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7"/>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DBC2A6FF-0F61-4395-A0AB-480E82AF178B}"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82296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85800" y="6248400"/>
            <a:ext cx="1905000" cy="457200"/>
          </a:xfrm>
          <a:prstGeom prst="rect">
            <a:avLst/>
          </a:prstGeom>
        </p:spPr>
        <p:txBody>
          <a:bodyPr/>
          <a:lstStyle>
            <a:lvl1pPr>
              <a:defRPr>
                <a:latin typeface="Times New Roman" pitchFamily="18" charset="0"/>
                <a:ea typeface="ＭＳ Ｐゴシック"/>
                <a:cs typeface="ＭＳ Ｐゴシック"/>
              </a:defRPr>
            </a:lvl1pPr>
          </a:lstStyle>
          <a:p>
            <a:pPr>
              <a:defRPr/>
            </a:pPr>
            <a:endParaRPr lang="en-US" altLang="en-US" dirty="0"/>
          </a:p>
        </p:txBody>
      </p:sp>
    </p:spTree>
    <p:extLst>
      <p:ext uri="{BB962C8B-B14F-4D97-AF65-F5344CB8AC3E}">
        <p14:creationId xmlns:p14="http://schemas.microsoft.com/office/powerpoint/2010/main" val="1373573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7"/>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2D400693-B0F1-468D-88CC-F7F168064AA8}"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7"/>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EA4B52FF-D870-497D-BC64-992EC617156E}"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905000" y="274638"/>
            <a:ext cx="6781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29" name="Picture 11" descr="TCCC Logo 091104 (C)"/>
          <p:cNvPicPr>
            <a:picLocks noChangeAspect="1" noChangeArrowheads="1"/>
          </p:cNvPicPr>
          <p:nvPr userDrawn="1"/>
        </p:nvPicPr>
        <p:blipFill>
          <a:blip r:embed="rId15" cstate="print"/>
          <a:srcRect/>
          <a:stretch>
            <a:fillRect/>
          </a:stretch>
        </p:blipFill>
        <p:spPr bwMode="auto">
          <a:xfrm>
            <a:off x="76200" y="52388"/>
            <a:ext cx="1295400" cy="1319212"/>
          </a:xfrm>
          <a:prstGeom prst="rect">
            <a:avLst/>
          </a:prstGeom>
          <a:noFill/>
          <a:ln w="9525">
            <a:noFill/>
            <a:miter lim="800000"/>
            <a:headEnd/>
            <a:tailEnd/>
          </a:ln>
        </p:spPr>
      </p:pic>
      <p:sp>
        <p:nvSpPr>
          <p:cNvPr id="2" name="Footer Placeholder 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78" r:id="rId6"/>
    <p:sldLayoutId id="2147483677" r:id="rId7"/>
    <p:sldLayoutId id="2147483684" r:id="rId8"/>
    <p:sldLayoutId id="2147483685" r:id="rId9"/>
    <p:sldLayoutId id="2147483686" r:id="rId10"/>
    <p:sldLayoutId id="2147483687" r:id="rId11"/>
    <p:sldLayoutId id="2147483676" r:id="rId12"/>
    <p:sldLayoutId id="2147483691" r:id="rId13"/>
  </p:sldLayoutIdLst>
  <p:hf hdr="0" ftr="0" dt="0"/>
  <p:txStyles>
    <p:titleStyle>
      <a:lvl1pPr algn="ctr" rtl="0" eaLnBrk="0" fontAlgn="base" hangingPunct="0">
        <a:spcBef>
          <a:spcPct val="0"/>
        </a:spcBef>
        <a:spcAft>
          <a:spcPct val="0"/>
        </a:spcAft>
        <a:defRPr sz="4000" b="1" kern="1200">
          <a:solidFill>
            <a:schemeClr val="tx1"/>
          </a:solidFill>
          <a:latin typeface="Times New Roman" pitchFamily="18" charset="0"/>
          <a:ea typeface="+mj-ea"/>
          <a:cs typeface="Times New Roman" pitchFamily="18" charset="0"/>
        </a:defRPr>
      </a:lvl1pPr>
      <a:lvl2pPr algn="ctr" rtl="0" eaLnBrk="0" fontAlgn="base" hangingPunct="0">
        <a:spcBef>
          <a:spcPct val="0"/>
        </a:spcBef>
        <a:spcAft>
          <a:spcPct val="0"/>
        </a:spcAft>
        <a:defRPr sz="4000" b="1">
          <a:solidFill>
            <a:schemeClr val="tx1"/>
          </a:solidFill>
          <a:latin typeface="Times New Roman" pitchFamily="18" charset="0"/>
          <a:cs typeface="Times New Roman" pitchFamily="18" charset="0"/>
        </a:defRPr>
      </a:lvl2pPr>
      <a:lvl3pPr algn="ctr" rtl="0" eaLnBrk="0" fontAlgn="base" hangingPunct="0">
        <a:spcBef>
          <a:spcPct val="0"/>
        </a:spcBef>
        <a:spcAft>
          <a:spcPct val="0"/>
        </a:spcAft>
        <a:defRPr sz="4000" b="1">
          <a:solidFill>
            <a:schemeClr val="tx1"/>
          </a:solidFill>
          <a:latin typeface="Times New Roman" pitchFamily="18" charset="0"/>
          <a:cs typeface="Times New Roman" pitchFamily="18" charset="0"/>
        </a:defRPr>
      </a:lvl3pPr>
      <a:lvl4pPr algn="ctr" rtl="0" eaLnBrk="0" fontAlgn="base" hangingPunct="0">
        <a:spcBef>
          <a:spcPct val="0"/>
        </a:spcBef>
        <a:spcAft>
          <a:spcPct val="0"/>
        </a:spcAft>
        <a:defRPr sz="4000" b="1">
          <a:solidFill>
            <a:schemeClr val="tx1"/>
          </a:solidFill>
          <a:latin typeface="Times New Roman" pitchFamily="18" charset="0"/>
          <a:cs typeface="Times New Roman" pitchFamily="18" charset="0"/>
        </a:defRPr>
      </a:lvl4pPr>
      <a:lvl5pPr algn="ctr" rtl="0" eaLnBrk="0" fontAlgn="base" hangingPunct="0">
        <a:spcBef>
          <a:spcPct val="0"/>
        </a:spcBef>
        <a:spcAft>
          <a:spcPct val="0"/>
        </a:spcAft>
        <a:defRPr sz="4000" b="1">
          <a:solidFill>
            <a:schemeClr val="tx1"/>
          </a:solidFill>
          <a:latin typeface="Times New Roman" pitchFamily="18" charset="0"/>
          <a:cs typeface="Times New Roman" pitchFamily="18" charset="0"/>
        </a:defRPr>
      </a:lvl5pPr>
      <a:lvl6pPr marL="457200" algn="ctr" rtl="0" fontAlgn="base">
        <a:spcBef>
          <a:spcPct val="0"/>
        </a:spcBef>
        <a:spcAft>
          <a:spcPct val="0"/>
        </a:spcAft>
        <a:defRPr sz="4000" b="1">
          <a:solidFill>
            <a:schemeClr val="tx1"/>
          </a:solidFill>
          <a:latin typeface="Times New Roman" pitchFamily="18" charset="0"/>
          <a:cs typeface="Times New Roman" pitchFamily="18" charset="0"/>
        </a:defRPr>
      </a:lvl6pPr>
      <a:lvl7pPr marL="914400" algn="ctr" rtl="0" fontAlgn="base">
        <a:spcBef>
          <a:spcPct val="0"/>
        </a:spcBef>
        <a:spcAft>
          <a:spcPct val="0"/>
        </a:spcAft>
        <a:defRPr sz="4000" b="1">
          <a:solidFill>
            <a:schemeClr val="tx1"/>
          </a:solidFill>
          <a:latin typeface="Times New Roman" pitchFamily="18" charset="0"/>
          <a:cs typeface="Times New Roman" pitchFamily="18" charset="0"/>
        </a:defRPr>
      </a:lvl7pPr>
      <a:lvl8pPr marL="1371600" algn="ctr" rtl="0" fontAlgn="base">
        <a:spcBef>
          <a:spcPct val="0"/>
        </a:spcBef>
        <a:spcAft>
          <a:spcPct val="0"/>
        </a:spcAft>
        <a:defRPr sz="4000" b="1">
          <a:solidFill>
            <a:schemeClr val="tx1"/>
          </a:solidFill>
          <a:latin typeface="Times New Roman" pitchFamily="18" charset="0"/>
          <a:cs typeface="Times New Roman" pitchFamily="18" charset="0"/>
        </a:defRPr>
      </a:lvl8pPr>
      <a:lvl9pPr marL="1828800" algn="ctr" rtl="0" fontAlgn="base">
        <a:spcBef>
          <a:spcPct val="0"/>
        </a:spcBef>
        <a:spcAft>
          <a:spcPct val="0"/>
        </a:spcAft>
        <a:defRPr sz="4000" b="1">
          <a:solidFill>
            <a:schemeClr val="tx1"/>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Times New Roman" pitchFamily="18" charset="0"/>
          <a:ea typeface="+mn-ea"/>
          <a:cs typeface="Times New Roman" pitchFamily="18"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Times New Roman" pitchFamily="18" charset="0"/>
          <a:ea typeface="+mn-ea"/>
          <a:cs typeface="Times New Roman" pitchFamily="18"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Times New Roman" pitchFamily="18" charset="0"/>
          <a:ea typeface="+mn-ea"/>
          <a:cs typeface="Times New Roman" pitchFamily="18"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p:nvPr>
        </p:nvSpPr>
        <p:spPr>
          <a:xfrm>
            <a:off x="381000" y="5638800"/>
            <a:ext cx="8229600" cy="1295400"/>
          </a:xfrm>
        </p:spPr>
        <p:txBody>
          <a:bodyPr rtlCol="0">
            <a:normAutofit fontScale="32500" lnSpcReduction="20000"/>
          </a:bodyPr>
          <a:lstStyle/>
          <a:p>
            <a:pPr algn="ctr" eaLnBrk="1" fontAlgn="auto" hangingPunct="1">
              <a:spcAft>
                <a:spcPts val="0"/>
              </a:spcAft>
              <a:buFont typeface="Arial" pitchFamily="34" charset="0"/>
              <a:buNone/>
              <a:defRPr/>
            </a:pPr>
            <a:r>
              <a:rPr lang="en-US" sz="4800" b="1" dirty="0">
                <a:ea typeface="ＭＳ Ｐゴシック"/>
                <a:cs typeface="ＭＳ Ｐゴシック"/>
              </a:rPr>
              <a:t> </a:t>
            </a:r>
            <a:r>
              <a:rPr lang="en-US" sz="8600" b="1" dirty="0">
                <a:solidFill>
                  <a:schemeClr val="tx1"/>
                </a:solidFill>
                <a:ea typeface="ＭＳ Ｐゴシック"/>
                <a:cs typeface="ＭＳ Ｐゴシック"/>
              </a:rPr>
              <a:t>Tactical Field Care </a:t>
            </a:r>
            <a:r>
              <a:rPr lang="en-US" sz="8600" b="1" dirty="0">
                <a:ea typeface="ＭＳ Ｐゴシック"/>
                <a:cs typeface="ＭＳ Ｐゴシック"/>
              </a:rPr>
              <a:t>3c</a:t>
            </a:r>
            <a:endParaRPr lang="en-US" sz="8600" b="1" dirty="0">
              <a:solidFill>
                <a:schemeClr val="tx1"/>
              </a:solidFill>
              <a:ea typeface="ＭＳ Ｐゴシック"/>
              <a:cs typeface="ＭＳ Ｐゴシック"/>
            </a:endParaRPr>
          </a:p>
          <a:p>
            <a:pPr algn="ctr" eaLnBrk="1" fontAlgn="auto" hangingPunct="1">
              <a:spcAft>
                <a:spcPts val="0"/>
              </a:spcAft>
              <a:buFont typeface="Arial" pitchFamily="34" charset="0"/>
              <a:buNone/>
              <a:defRPr/>
            </a:pPr>
            <a:r>
              <a:rPr lang="en-US" sz="8600" b="1" dirty="0">
                <a:ea typeface="ＭＳ Ｐゴシック"/>
                <a:cs typeface="ＭＳ Ｐゴシック"/>
              </a:rPr>
              <a:t>Communication, Evacuation Priorities and CPR in Tactical Field Care</a:t>
            </a:r>
            <a:endParaRPr lang="en-US" sz="8600" b="1" dirty="0">
              <a:solidFill>
                <a:schemeClr val="tx1"/>
              </a:solidFill>
              <a:ea typeface="ＭＳ Ｐゴシック"/>
              <a:cs typeface="ＭＳ Ｐゴシック"/>
            </a:endParaRPr>
          </a:p>
          <a:p>
            <a:pPr algn="ctr" eaLnBrk="1" fontAlgn="auto" hangingPunct="1">
              <a:spcAft>
                <a:spcPts val="0"/>
              </a:spcAft>
              <a:buFont typeface="Arial" pitchFamily="34" charset="0"/>
              <a:buNone/>
              <a:defRPr/>
            </a:pPr>
            <a:endParaRPr lang="en-US" sz="4800" b="1" dirty="0">
              <a:solidFill>
                <a:schemeClr val="tx1"/>
              </a:solidFill>
              <a:ea typeface="ＭＳ Ｐゴシック"/>
              <a:cs typeface="ＭＳ Ｐゴシック"/>
            </a:endParaRPr>
          </a:p>
          <a:p>
            <a:pPr algn="ctr" eaLnBrk="1" fontAlgn="auto" hangingPunct="1">
              <a:spcAft>
                <a:spcPts val="0"/>
              </a:spcAft>
              <a:buFont typeface="Arial" pitchFamily="34" charset="0"/>
              <a:buNone/>
              <a:defRPr/>
            </a:pPr>
            <a:endParaRPr lang="en-US" sz="4800" b="1" dirty="0">
              <a:solidFill>
                <a:schemeClr val="tx1"/>
              </a:solidFill>
              <a:ea typeface="ＭＳ Ｐゴシック"/>
              <a:cs typeface="ＭＳ Ｐゴシック"/>
            </a:endParaRPr>
          </a:p>
        </p:txBody>
      </p:sp>
      <p:sp>
        <p:nvSpPr>
          <p:cNvPr id="19458" name="Rectangle 2"/>
          <p:cNvSpPr>
            <a:spLocks noGrp="1" noChangeArrowheads="1"/>
          </p:cNvSpPr>
          <p:nvPr>
            <p:ph type="title" idx="4294967295"/>
          </p:nvPr>
        </p:nvSpPr>
        <p:spPr>
          <a:xfrm>
            <a:off x="-1" y="304800"/>
            <a:ext cx="9144000" cy="1905000"/>
          </a:xfrm>
        </p:spPr>
        <p:txBody>
          <a:bodyPr/>
          <a:lstStyle/>
          <a:p>
            <a:pPr eaLnBrk="1" hangingPunct="1"/>
            <a:r>
              <a:rPr lang="en-US" sz="3200" dirty="0">
                <a:ea typeface="ＭＳ Ｐゴシック"/>
                <a:cs typeface="ＭＳ Ｐゴシック"/>
              </a:rPr>
              <a:t>Tactical Combat Casualty Care for Medical Personnel</a:t>
            </a:r>
            <a:br>
              <a:rPr lang="en-US" sz="3200" dirty="0">
                <a:ea typeface="ＭＳ Ｐゴシック"/>
                <a:cs typeface="ＭＳ Ｐゴシック"/>
              </a:rPr>
            </a:br>
            <a:br>
              <a:rPr lang="en-US" sz="1200" dirty="0">
                <a:ea typeface="ＭＳ Ｐゴシック"/>
                <a:cs typeface="ＭＳ Ｐゴシック"/>
              </a:rPr>
            </a:br>
            <a:r>
              <a:rPr lang="en-US" sz="3200" dirty="0">
                <a:ea typeface="ＭＳ Ｐゴシック"/>
                <a:cs typeface="ＭＳ Ｐゴシック"/>
              </a:rPr>
              <a:t>August 2018</a:t>
            </a:r>
            <a:br>
              <a:rPr lang="en-US" sz="3200" dirty="0">
                <a:ea typeface="ＭＳ Ｐゴシック"/>
                <a:cs typeface="ＭＳ Ｐゴシック"/>
              </a:rPr>
            </a:br>
            <a:br>
              <a:rPr lang="en-US" sz="1200" dirty="0">
                <a:ea typeface="ＭＳ Ｐゴシック"/>
                <a:cs typeface="ＭＳ Ｐゴシック"/>
              </a:rPr>
            </a:br>
            <a:r>
              <a:rPr lang="en-US" sz="2400" dirty="0">
                <a:ea typeface="ＭＳ Ｐゴシック"/>
                <a:cs typeface="ＭＳ Ｐゴシック"/>
              </a:rPr>
              <a:t>(Based on TCCC-MP Guidelines </a:t>
            </a:r>
            <a:r>
              <a:rPr lang="en-US" sz="2400" dirty="0"/>
              <a:t>180801</a:t>
            </a:r>
            <a:r>
              <a:rPr lang="en-US" sz="2400" dirty="0">
                <a:ea typeface="ＭＳ Ｐゴシック"/>
                <a:cs typeface="ＭＳ Ｐゴシック"/>
              </a:rPr>
              <a:t>)</a:t>
            </a:r>
            <a:endParaRPr lang="en-US" dirty="0">
              <a:ea typeface="ＭＳ Ｐゴシック"/>
              <a:cs typeface="ＭＳ Ｐゴシック"/>
            </a:endParaRPr>
          </a:p>
        </p:txBody>
      </p:sp>
      <p:pic>
        <p:nvPicPr>
          <p:cNvPr id="19459" name="Picture 7" descr="TCCC Logo 091104 (C)"/>
          <p:cNvPicPr>
            <a:picLocks noChangeAspect="1" noChangeArrowheads="1"/>
          </p:cNvPicPr>
          <p:nvPr/>
        </p:nvPicPr>
        <p:blipFill>
          <a:blip r:embed="rId3" cstate="print"/>
          <a:srcRect/>
          <a:stretch>
            <a:fillRect/>
          </a:stretch>
        </p:blipFill>
        <p:spPr bwMode="auto">
          <a:xfrm>
            <a:off x="3011713" y="2514600"/>
            <a:ext cx="3120571" cy="3048000"/>
          </a:xfrm>
          <a:prstGeom prst="rect">
            <a:avLst/>
          </a:prstGeom>
          <a:noFill/>
          <a:ln w="9525">
            <a:noFill/>
            <a:miter lim="800000"/>
            <a:headEnd/>
            <a:tailEnd/>
          </a:ln>
        </p:spPr>
      </p:pic>
    </p:spTree>
    <p:extLst>
      <p:ext uri="{BB962C8B-B14F-4D97-AF65-F5344CB8AC3E}">
        <p14:creationId xmlns:p14="http://schemas.microsoft.com/office/powerpoint/2010/main" val="3976309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1C600-0A6C-4B6C-BDCC-653CF5F642D3}"/>
              </a:ext>
            </a:extLst>
          </p:cNvPr>
          <p:cNvSpPr>
            <a:spLocks noGrp="1"/>
          </p:cNvSpPr>
          <p:nvPr>
            <p:ph type="title"/>
          </p:nvPr>
        </p:nvSpPr>
        <p:spPr>
          <a:xfrm>
            <a:off x="1524000" y="0"/>
            <a:ext cx="6781800" cy="1143000"/>
          </a:xfrm>
        </p:spPr>
        <p:txBody>
          <a:bodyPr/>
          <a:lstStyle/>
          <a:p>
            <a:r>
              <a:rPr lang="en-US" sz="4400" dirty="0"/>
              <a:t>Talk to Leadership</a:t>
            </a:r>
          </a:p>
        </p:txBody>
      </p:sp>
      <p:sp>
        <p:nvSpPr>
          <p:cNvPr id="7" name="Content Placeholder 6">
            <a:extLst>
              <a:ext uri="{FF2B5EF4-FFF2-40B4-BE49-F238E27FC236}">
                <a16:creationId xmlns:a16="http://schemas.microsoft.com/office/drawing/2014/main" id="{1550BD88-37D8-4861-9492-4384D6BF3990}"/>
              </a:ext>
            </a:extLst>
          </p:cNvPr>
          <p:cNvSpPr>
            <a:spLocks noGrp="1"/>
          </p:cNvSpPr>
          <p:nvPr>
            <p:ph idx="1"/>
          </p:nvPr>
        </p:nvSpPr>
        <p:spPr>
          <a:xfrm>
            <a:off x="152400" y="1798637"/>
            <a:ext cx="5562600" cy="4525963"/>
          </a:xfrm>
        </p:spPr>
        <p:txBody>
          <a:bodyPr/>
          <a:lstStyle/>
          <a:p>
            <a:r>
              <a:rPr lang="en-US" sz="2800" b="1" dirty="0"/>
              <a:t>Communicate with tactical leadership ASAP and throughout the treatment process.</a:t>
            </a:r>
          </a:p>
          <a:p>
            <a:r>
              <a:rPr lang="en-US" sz="2800" b="1" dirty="0"/>
              <a:t>Provide the casualty’s status and evacuation requirements.</a:t>
            </a:r>
          </a:p>
          <a:p>
            <a:r>
              <a:rPr lang="en-US" sz="2800" b="1" dirty="0"/>
              <a:t>Develop unit-level casualty reports and rehearse them frequently.</a:t>
            </a:r>
          </a:p>
          <a:p>
            <a:r>
              <a:rPr lang="en-US" sz="2800" b="1" dirty="0"/>
              <a:t>Initiate the MEDEVAC request.</a:t>
            </a:r>
          </a:p>
        </p:txBody>
      </p:sp>
      <p:pic>
        <p:nvPicPr>
          <p:cNvPr id="9" name="Picture 8">
            <a:extLst>
              <a:ext uri="{FF2B5EF4-FFF2-40B4-BE49-F238E27FC236}">
                <a16:creationId xmlns:a16="http://schemas.microsoft.com/office/drawing/2014/main" id="{C44FC79F-D9D9-44F3-8326-2E5DF862216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889"/>
          <a:stretch/>
        </p:blipFill>
        <p:spPr>
          <a:xfrm>
            <a:off x="5890771" y="1573306"/>
            <a:ext cx="3253229" cy="4446494"/>
          </a:xfrm>
          <a:prstGeom prst="rect">
            <a:avLst/>
          </a:prstGeom>
          <a:ln w="25400">
            <a:solidFill>
              <a:schemeClr val="tx1"/>
            </a:solidFill>
          </a:ln>
        </p:spPr>
      </p:pic>
    </p:spTree>
    <p:extLst>
      <p:ext uri="{BB962C8B-B14F-4D97-AF65-F5344CB8AC3E}">
        <p14:creationId xmlns:p14="http://schemas.microsoft.com/office/powerpoint/2010/main" val="3450312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F74DC-8D64-4BA1-AFE4-FF0BB695E2DE}"/>
              </a:ext>
            </a:extLst>
          </p:cNvPr>
          <p:cNvSpPr>
            <a:spLocks noGrp="1"/>
          </p:cNvSpPr>
          <p:nvPr>
            <p:ph type="title"/>
          </p:nvPr>
        </p:nvSpPr>
        <p:spPr>
          <a:xfrm>
            <a:off x="1295400" y="0"/>
            <a:ext cx="7620000" cy="1143000"/>
          </a:xfrm>
        </p:spPr>
        <p:txBody>
          <a:bodyPr/>
          <a:lstStyle/>
          <a:p>
            <a:r>
              <a:rPr lang="en-US" sz="4400" dirty="0"/>
              <a:t>Tactical Casualty Information</a:t>
            </a:r>
          </a:p>
        </p:txBody>
      </p:sp>
      <p:sp>
        <p:nvSpPr>
          <p:cNvPr id="4" name="Text Placeholder 3">
            <a:extLst>
              <a:ext uri="{FF2B5EF4-FFF2-40B4-BE49-F238E27FC236}">
                <a16:creationId xmlns:a16="http://schemas.microsoft.com/office/drawing/2014/main" id="{7298EC3B-674C-48C0-90D9-9F253E83EBA1}"/>
              </a:ext>
            </a:extLst>
          </p:cNvPr>
          <p:cNvSpPr>
            <a:spLocks noGrp="1"/>
          </p:cNvSpPr>
          <p:nvPr>
            <p:ph type="body" idx="1"/>
          </p:nvPr>
        </p:nvSpPr>
        <p:spPr/>
        <p:txBody>
          <a:bodyPr/>
          <a:lstStyle/>
          <a:p>
            <a:r>
              <a:rPr lang="en-US" dirty="0"/>
              <a:t>Tactical Data</a:t>
            </a:r>
          </a:p>
        </p:txBody>
      </p:sp>
      <p:sp>
        <p:nvSpPr>
          <p:cNvPr id="5" name="Content Placeholder 4">
            <a:extLst>
              <a:ext uri="{FF2B5EF4-FFF2-40B4-BE49-F238E27FC236}">
                <a16:creationId xmlns:a16="http://schemas.microsoft.com/office/drawing/2014/main" id="{87608E1C-2DC2-4B88-9661-93DAB0B36937}"/>
              </a:ext>
            </a:extLst>
          </p:cNvPr>
          <p:cNvSpPr>
            <a:spLocks noGrp="1"/>
          </p:cNvSpPr>
          <p:nvPr>
            <p:ph sz="half" idx="2"/>
          </p:nvPr>
        </p:nvSpPr>
        <p:spPr/>
        <p:txBody>
          <a:bodyPr/>
          <a:lstStyle/>
          <a:p>
            <a:r>
              <a:rPr lang="en-US" b="1" dirty="0"/>
              <a:t>Threat Identification</a:t>
            </a:r>
          </a:p>
          <a:p>
            <a:r>
              <a:rPr lang="en-US" b="1" dirty="0"/>
              <a:t>Casualty Identification</a:t>
            </a:r>
          </a:p>
          <a:p>
            <a:r>
              <a:rPr lang="en-US" b="1" dirty="0"/>
              <a:t>Casualty Location</a:t>
            </a:r>
          </a:p>
          <a:p>
            <a:r>
              <a:rPr lang="en-US" b="1" dirty="0"/>
              <a:t>Casualty Weapon Systems</a:t>
            </a:r>
          </a:p>
          <a:p>
            <a:r>
              <a:rPr lang="en-US" b="1" dirty="0"/>
              <a:t>Can casualty shoot, move, communicate?</a:t>
            </a:r>
          </a:p>
          <a:p>
            <a:r>
              <a:rPr lang="en-US" b="1" dirty="0"/>
              <a:t>Does casualty need assistance?</a:t>
            </a:r>
          </a:p>
          <a:p>
            <a:r>
              <a:rPr lang="en-US" b="1" dirty="0"/>
              <a:t>C2 notification</a:t>
            </a:r>
          </a:p>
          <a:p>
            <a:endParaRPr lang="en-US" dirty="0"/>
          </a:p>
        </p:txBody>
      </p:sp>
      <p:sp>
        <p:nvSpPr>
          <p:cNvPr id="6" name="Text Placeholder 5">
            <a:extLst>
              <a:ext uri="{FF2B5EF4-FFF2-40B4-BE49-F238E27FC236}">
                <a16:creationId xmlns:a16="http://schemas.microsoft.com/office/drawing/2014/main" id="{713AC4CD-EC3D-4A6C-BDAB-DB2C612A1ACE}"/>
              </a:ext>
            </a:extLst>
          </p:cNvPr>
          <p:cNvSpPr>
            <a:spLocks noGrp="1"/>
          </p:cNvSpPr>
          <p:nvPr>
            <p:ph type="body" sz="quarter" idx="3"/>
          </p:nvPr>
        </p:nvSpPr>
        <p:spPr/>
        <p:txBody>
          <a:bodyPr/>
          <a:lstStyle/>
          <a:p>
            <a:r>
              <a:rPr lang="en-US" dirty="0"/>
              <a:t>Medical Data</a:t>
            </a:r>
          </a:p>
        </p:txBody>
      </p:sp>
      <p:sp>
        <p:nvSpPr>
          <p:cNvPr id="7" name="Content Placeholder 6">
            <a:extLst>
              <a:ext uri="{FF2B5EF4-FFF2-40B4-BE49-F238E27FC236}">
                <a16:creationId xmlns:a16="http://schemas.microsoft.com/office/drawing/2014/main" id="{C32942C8-FBCD-4AA3-B99B-F9C655605C86}"/>
              </a:ext>
            </a:extLst>
          </p:cNvPr>
          <p:cNvSpPr>
            <a:spLocks noGrp="1"/>
          </p:cNvSpPr>
          <p:nvPr>
            <p:ph sz="quarter" idx="4"/>
          </p:nvPr>
        </p:nvSpPr>
        <p:spPr/>
        <p:txBody>
          <a:bodyPr/>
          <a:lstStyle/>
          <a:p>
            <a:r>
              <a:rPr lang="en-US" b="1" dirty="0"/>
              <a:t>Injuries?</a:t>
            </a:r>
          </a:p>
          <a:p>
            <a:r>
              <a:rPr lang="en-US" b="1" dirty="0"/>
              <a:t>Conscious/Unconscious?</a:t>
            </a:r>
          </a:p>
          <a:p>
            <a:r>
              <a:rPr lang="en-US" b="1" dirty="0"/>
              <a:t>Treatment rendered / required?</a:t>
            </a:r>
          </a:p>
          <a:p>
            <a:r>
              <a:rPr lang="en-US" b="1" dirty="0"/>
              <a:t>Get Medic to Casualty OR Casualty to Medic?</a:t>
            </a:r>
          </a:p>
          <a:p>
            <a:r>
              <a:rPr lang="en-US" b="1" dirty="0"/>
              <a:t>Evacuation requirements?</a:t>
            </a:r>
          </a:p>
          <a:p>
            <a:r>
              <a:rPr lang="en-US" b="1" dirty="0"/>
              <a:t>Triage for multiple casualties?</a:t>
            </a:r>
          </a:p>
          <a:p>
            <a:r>
              <a:rPr lang="en-US" b="1" dirty="0"/>
              <a:t>Casualty evac category?</a:t>
            </a:r>
          </a:p>
          <a:p>
            <a:r>
              <a:rPr lang="en-US" b="1" dirty="0"/>
              <a:t>Need more Class VIII?</a:t>
            </a:r>
          </a:p>
          <a:p>
            <a:endParaRPr lang="en-US" dirty="0"/>
          </a:p>
        </p:txBody>
      </p:sp>
    </p:spTree>
    <p:extLst>
      <p:ext uri="{BB962C8B-B14F-4D97-AF65-F5344CB8AC3E}">
        <p14:creationId xmlns:p14="http://schemas.microsoft.com/office/powerpoint/2010/main" val="7569691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A1A8F-D95E-4099-9FBC-248DDBF3AE81}"/>
              </a:ext>
            </a:extLst>
          </p:cNvPr>
          <p:cNvSpPr>
            <a:spLocks noGrp="1"/>
          </p:cNvSpPr>
          <p:nvPr>
            <p:ph type="title"/>
          </p:nvPr>
        </p:nvSpPr>
        <p:spPr>
          <a:xfrm>
            <a:off x="1447800" y="0"/>
            <a:ext cx="7239000" cy="1143000"/>
          </a:xfrm>
        </p:spPr>
        <p:txBody>
          <a:bodyPr/>
          <a:lstStyle/>
          <a:p>
            <a:r>
              <a:rPr lang="en-US" dirty="0"/>
              <a:t>Communicate with Evac System</a:t>
            </a:r>
          </a:p>
        </p:txBody>
      </p:sp>
      <p:sp>
        <p:nvSpPr>
          <p:cNvPr id="3" name="Content Placeholder 2">
            <a:extLst>
              <a:ext uri="{FF2B5EF4-FFF2-40B4-BE49-F238E27FC236}">
                <a16:creationId xmlns:a16="http://schemas.microsoft.com/office/drawing/2014/main" id="{A638A762-E0E2-474A-8C33-BDEA991B80C2}"/>
              </a:ext>
            </a:extLst>
          </p:cNvPr>
          <p:cNvSpPr>
            <a:spLocks noGrp="1"/>
          </p:cNvSpPr>
          <p:nvPr>
            <p:ph idx="1"/>
          </p:nvPr>
        </p:nvSpPr>
        <p:spPr>
          <a:xfrm>
            <a:off x="457200" y="1524000"/>
            <a:ext cx="8229600" cy="4525963"/>
          </a:xfrm>
        </p:spPr>
        <p:txBody>
          <a:bodyPr/>
          <a:lstStyle/>
          <a:p>
            <a:r>
              <a:rPr lang="en-US" b="1" dirty="0"/>
              <a:t>Evacuation Request (9-Line MEDEVAC)</a:t>
            </a:r>
          </a:p>
          <a:p>
            <a:r>
              <a:rPr lang="en-US" b="1" dirty="0"/>
              <a:t>MIST Report</a:t>
            </a:r>
          </a:p>
          <a:p>
            <a:endParaRPr lang="en-US" dirty="0"/>
          </a:p>
        </p:txBody>
      </p:sp>
      <p:pic>
        <p:nvPicPr>
          <p:cNvPr id="5" name="Picture 2">
            <a:extLst>
              <a:ext uri="{FF2B5EF4-FFF2-40B4-BE49-F238E27FC236}">
                <a16:creationId xmlns:a16="http://schemas.microsoft.com/office/drawing/2014/main" id="{12EEAA84-0737-46E0-ABDF-FC43AB07A268}"/>
              </a:ext>
            </a:extLst>
          </p:cNvPr>
          <p:cNvPicPr>
            <a:picLocks noChangeAspect="1" noChangeArrowheads="1"/>
          </p:cNvPicPr>
          <p:nvPr/>
        </p:nvPicPr>
        <p:blipFill>
          <a:blip r:embed="rId3" cstate="print"/>
          <a:srcRect/>
          <a:stretch>
            <a:fillRect/>
          </a:stretch>
        </p:blipFill>
        <p:spPr bwMode="auto">
          <a:xfrm>
            <a:off x="2200572" y="3246437"/>
            <a:ext cx="4742856" cy="3154363"/>
          </a:xfrm>
          <a:prstGeom prst="rect">
            <a:avLst/>
          </a:prstGeom>
          <a:noFill/>
          <a:ln w="25400">
            <a:solidFill>
              <a:schemeClr val="tx1"/>
            </a:solidFill>
            <a:miter lim="800000"/>
            <a:headEnd/>
            <a:tailEnd/>
          </a:ln>
        </p:spPr>
      </p:pic>
    </p:spTree>
    <p:extLst>
      <p:ext uri="{BB962C8B-B14F-4D97-AF65-F5344CB8AC3E}">
        <p14:creationId xmlns:p14="http://schemas.microsoft.com/office/powerpoint/2010/main" val="908906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618" name="Text Box 5"/>
          <p:cNvSpPr txBox="1">
            <a:spLocks noChangeArrowheads="1"/>
          </p:cNvSpPr>
          <p:nvPr/>
        </p:nvSpPr>
        <p:spPr bwMode="auto">
          <a:xfrm>
            <a:off x="304800" y="5638800"/>
            <a:ext cx="8534400" cy="954107"/>
          </a:xfrm>
          <a:prstGeom prst="rect">
            <a:avLst/>
          </a:prstGeom>
          <a:noFill/>
          <a:ln w="9525">
            <a:noFill/>
            <a:miter lim="800000"/>
            <a:headEnd/>
            <a:tailEnd/>
          </a:ln>
        </p:spPr>
        <p:txBody>
          <a:bodyPr wrap="square">
            <a:spAutoFit/>
          </a:bodyPr>
          <a:lstStyle/>
          <a:p>
            <a:pPr algn="ctr"/>
            <a:r>
              <a:rPr lang="en-US" b="1" dirty="0"/>
              <a:t>Required if you need to have a casualty evacuated by another unit.</a:t>
            </a:r>
          </a:p>
        </p:txBody>
      </p:sp>
      <p:sp>
        <p:nvSpPr>
          <p:cNvPr id="623619" name="Rectangle 2"/>
          <p:cNvSpPr>
            <a:spLocks noGrp="1" noChangeArrowheads="1"/>
          </p:cNvSpPr>
          <p:nvPr>
            <p:ph type="title"/>
          </p:nvPr>
        </p:nvSpPr>
        <p:spPr>
          <a:xfrm>
            <a:off x="914400" y="0"/>
            <a:ext cx="8229600" cy="1143000"/>
          </a:xfrm>
        </p:spPr>
        <p:txBody>
          <a:bodyPr/>
          <a:lstStyle/>
          <a:p>
            <a:pPr eaLnBrk="1" hangingPunct="1"/>
            <a:r>
              <a:rPr lang="en-US" sz="4400" dirty="0"/>
              <a:t>9-Line Evacuation Request</a:t>
            </a:r>
          </a:p>
        </p:txBody>
      </p:sp>
      <p:pic>
        <p:nvPicPr>
          <p:cNvPr id="5" name="Content Placeholder 4">
            <a:extLst>
              <a:ext uri="{FF2B5EF4-FFF2-40B4-BE49-F238E27FC236}">
                <a16:creationId xmlns:a16="http://schemas.microsoft.com/office/drawing/2014/main" id="{0FD8A013-4101-4BD1-8579-540FF6F81182}"/>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461294" y="1295400"/>
            <a:ext cx="6096000" cy="4048125"/>
          </a:xfrm>
          <a:ln w="25400">
            <a:solidFill>
              <a:schemeClr val="tx1"/>
            </a:solidFill>
          </a:ln>
        </p:spPr>
      </p:pic>
    </p:spTree>
    <p:extLst>
      <p:ext uri="{BB962C8B-B14F-4D97-AF65-F5344CB8AC3E}">
        <p14:creationId xmlns:p14="http://schemas.microsoft.com/office/powerpoint/2010/main" val="24394274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5" name="Rectangle 3"/>
          <p:cNvSpPr>
            <a:spLocks noGrp="1" noChangeArrowheads="1"/>
          </p:cNvSpPr>
          <p:nvPr>
            <p:ph idx="1"/>
          </p:nvPr>
        </p:nvSpPr>
        <p:spPr>
          <a:xfrm>
            <a:off x="304800" y="1798637"/>
            <a:ext cx="8534400" cy="4525963"/>
          </a:xfrm>
        </p:spPr>
        <p:txBody>
          <a:bodyPr/>
          <a:lstStyle/>
          <a:p>
            <a:pPr eaLnBrk="1" hangingPunct="1"/>
            <a:r>
              <a:rPr lang="en-US" b="1" dirty="0"/>
              <a:t>Request for resources through tactical aircraft channels.</a:t>
            </a:r>
          </a:p>
          <a:p>
            <a:pPr eaLnBrk="1" hangingPunct="1"/>
            <a:r>
              <a:rPr lang="en-US" b="1" u="sng" dirty="0"/>
              <a:t>NOT</a:t>
            </a:r>
            <a:r>
              <a:rPr lang="en-US" b="1" dirty="0"/>
              <a:t> a direct medical communication with medical providers</a:t>
            </a:r>
          </a:p>
          <a:p>
            <a:pPr eaLnBrk="1" hangingPunct="1"/>
            <a:r>
              <a:rPr lang="en-US" b="1" dirty="0"/>
              <a:t>Significance</a:t>
            </a:r>
          </a:p>
          <a:p>
            <a:pPr lvl="1" eaLnBrk="1" hangingPunct="1"/>
            <a:r>
              <a:rPr lang="en-US" b="1" dirty="0"/>
              <a:t>Determines tactical resource allocation</a:t>
            </a:r>
          </a:p>
          <a:p>
            <a:pPr lvl="1" eaLnBrk="1" hangingPunct="1"/>
            <a:r>
              <a:rPr lang="en-US" b="1" dirty="0"/>
              <a:t>DOES NOT convey much useful medical information</a:t>
            </a:r>
          </a:p>
          <a:p>
            <a:pPr eaLnBrk="1" hangingPunct="1"/>
            <a:endParaRPr lang="en-US" dirty="0"/>
          </a:p>
        </p:txBody>
      </p:sp>
      <p:sp>
        <p:nvSpPr>
          <p:cNvPr id="625666" name="Rectangle 2"/>
          <p:cNvSpPr>
            <a:spLocks noGrp="1" noChangeArrowheads="1"/>
          </p:cNvSpPr>
          <p:nvPr>
            <p:ph type="title"/>
          </p:nvPr>
        </p:nvSpPr>
        <p:spPr>
          <a:xfrm>
            <a:off x="914400" y="0"/>
            <a:ext cx="8229600" cy="1143000"/>
          </a:xfrm>
        </p:spPr>
        <p:txBody>
          <a:bodyPr/>
          <a:lstStyle/>
          <a:p>
            <a:pPr eaLnBrk="1" hangingPunct="1"/>
            <a:r>
              <a:rPr lang="en-US" sz="4400" dirty="0"/>
              <a:t>9-Line Evacuation Request</a:t>
            </a:r>
          </a:p>
        </p:txBody>
      </p:sp>
    </p:spTree>
    <p:extLst>
      <p:ext uri="{BB962C8B-B14F-4D97-AF65-F5344CB8AC3E}">
        <p14:creationId xmlns:p14="http://schemas.microsoft.com/office/powerpoint/2010/main" val="3958313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13" name="Rectangle 3"/>
          <p:cNvSpPr>
            <a:spLocks noGrp="1" noChangeArrowheads="1"/>
          </p:cNvSpPr>
          <p:nvPr>
            <p:ph idx="1"/>
          </p:nvPr>
        </p:nvSpPr>
        <p:spPr>
          <a:xfrm>
            <a:off x="609600" y="1676400"/>
            <a:ext cx="8229600" cy="5181600"/>
          </a:xfrm>
        </p:spPr>
        <p:txBody>
          <a:bodyPr/>
          <a:lstStyle/>
          <a:p>
            <a:pPr defTabSz="509588" eaLnBrk="1" hangingPunct="1">
              <a:lnSpc>
                <a:spcPct val="90000"/>
              </a:lnSpc>
              <a:buFontTx/>
              <a:buNone/>
              <a:tabLst>
                <a:tab pos="1423988" algn="l"/>
              </a:tabLst>
            </a:pPr>
            <a:r>
              <a:rPr lang="en-US" sz="2800" b="1" dirty="0"/>
              <a:t>Line 1:  Pickup location</a:t>
            </a:r>
          </a:p>
          <a:p>
            <a:pPr defTabSz="509588" eaLnBrk="1" hangingPunct="1">
              <a:lnSpc>
                <a:spcPct val="90000"/>
              </a:lnSpc>
              <a:buFontTx/>
              <a:buNone/>
              <a:tabLst>
                <a:tab pos="1423988" algn="l"/>
              </a:tabLst>
            </a:pPr>
            <a:endParaRPr lang="en-US" sz="2800" b="1" dirty="0"/>
          </a:p>
          <a:p>
            <a:pPr defTabSz="509588" eaLnBrk="1" hangingPunct="1">
              <a:lnSpc>
                <a:spcPct val="90000"/>
              </a:lnSpc>
              <a:buFontTx/>
              <a:buNone/>
              <a:tabLst>
                <a:tab pos="1423988" algn="l"/>
              </a:tabLst>
            </a:pPr>
            <a:r>
              <a:rPr lang="en-US" sz="2800" b="1" dirty="0"/>
              <a:t>Line 2:  Radio frequency, call sign and suffix</a:t>
            </a:r>
          </a:p>
          <a:p>
            <a:pPr defTabSz="509588" eaLnBrk="1" hangingPunct="1">
              <a:lnSpc>
                <a:spcPct val="90000"/>
              </a:lnSpc>
              <a:buFontTx/>
              <a:buNone/>
              <a:tabLst>
                <a:tab pos="1423988" algn="l"/>
              </a:tabLst>
            </a:pPr>
            <a:r>
              <a:rPr lang="en-US" sz="2800" b="1" dirty="0"/>
              <a:t> </a:t>
            </a:r>
          </a:p>
          <a:p>
            <a:pPr defTabSz="509588" eaLnBrk="1" hangingPunct="1">
              <a:lnSpc>
                <a:spcPct val="90000"/>
              </a:lnSpc>
              <a:buFontTx/>
              <a:buNone/>
              <a:tabLst>
                <a:tab pos="1423988" algn="l"/>
              </a:tabLst>
            </a:pPr>
            <a:r>
              <a:rPr lang="en-US" sz="2800" b="1" dirty="0"/>
              <a:t>Line 3:  Number of patients by precedence 		(evacuation category):</a:t>
            </a:r>
          </a:p>
          <a:p>
            <a:pPr defTabSz="509588" eaLnBrk="1" hangingPunct="1">
              <a:lnSpc>
                <a:spcPct val="90000"/>
              </a:lnSpc>
              <a:buFontTx/>
              <a:buNone/>
              <a:tabLst>
                <a:tab pos="1423988" algn="l"/>
              </a:tabLst>
            </a:pPr>
            <a:endParaRPr lang="en-US" sz="1200" b="1" dirty="0"/>
          </a:p>
          <a:p>
            <a:pPr defTabSz="509588" eaLnBrk="1" hangingPunct="1">
              <a:lnSpc>
                <a:spcPct val="90000"/>
              </a:lnSpc>
              <a:buFontTx/>
              <a:buNone/>
              <a:tabLst>
                <a:tab pos="1423988" algn="l"/>
              </a:tabLst>
            </a:pPr>
            <a:r>
              <a:rPr lang="en-US" sz="2000" b="1" dirty="0"/>
              <a:t>		</a:t>
            </a:r>
            <a:r>
              <a:rPr lang="en-US" sz="2400" b="1" dirty="0"/>
              <a:t>A – Urgent</a:t>
            </a:r>
          </a:p>
          <a:p>
            <a:pPr defTabSz="509588" eaLnBrk="1" hangingPunct="1">
              <a:lnSpc>
                <a:spcPct val="90000"/>
              </a:lnSpc>
              <a:buFontTx/>
              <a:buNone/>
              <a:tabLst>
                <a:tab pos="1423988" algn="l"/>
              </a:tabLst>
            </a:pPr>
            <a:r>
              <a:rPr lang="en-US" sz="2400" b="1" dirty="0"/>
              <a:t>		B – Urgent-Surgical</a:t>
            </a:r>
          </a:p>
          <a:p>
            <a:pPr defTabSz="509588" eaLnBrk="1" hangingPunct="1">
              <a:lnSpc>
                <a:spcPct val="90000"/>
              </a:lnSpc>
              <a:buFontTx/>
              <a:buNone/>
              <a:tabLst>
                <a:tab pos="1423988" algn="l"/>
              </a:tabLst>
            </a:pPr>
            <a:r>
              <a:rPr lang="en-US" sz="2400" b="1" dirty="0"/>
              <a:t>		C – Priority</a:t>
            </a:r>
          </a:p>
          <a:p>
            <a:pPr defTabSz="509588" eaLnBrk="1" hangingPunct="1">
              <a:lnSpc>
                <a:spcPct val="90000"/>
              </a:lnSpc>
              <a:buFontTx/>
              <a:buNone/>
              <a:tabLst>
                <a:tab pos="1423988" algn="l"/>
              </a:tabLst>
            </a:pPr>
            <a:r>
              <a:rPr lang="en-US" sz="2400" b="1" dirty="0"/>
              <a:t>		D – Routine</a:t>
            </a:r>
          </a:p>
          <a:p>
            <a:pPr defTabSz="509588" eaLnBrk="1" hangingPunct="1">
              <a:lnSpc>
                <a:spcPct val="90000"/>
              </a:lnSpc>
              <a:buFontTx/>
              <a:buNone/>
              <a:tabLst>
                <a:tab pos="1423988" algn="l"/>
              </a:tabLst>
            </a:pPr>
            <a:r>
              <a:rPr lang="en-US" sz="2400" b="1" dirty="0"/>
              <a:t>		E – Convenience </a:t>
            </a:r>
          </a:p>
          <a:p>
            <a:pPr defTabSz="509588" eaLnBrk="1" hangingPunct="1">
              <a:lnSpc>
                <a:spcPct val="90000"/>
              </a:lnSpc>
              <a:buFontTx/>
              <a:buNone/>
              <a:tabLst>
                <a:tab pos="1423988" algn="l"/>
              </a:tabLst>
            </a:pPr>
            <a:endParaRPr lang="en-US" dirty="0"/>
          </a:p>
          <a:p>
            <a:pPr defTabSz="509588" eaLnBrk="1" hangingPunct="1">
              <a:lnSpc>
                <a:spcPct val="90000"/>
              </a:lnSpc>
              <a:buFontTx/>
              <a:buNone/>
              <a:tabLst>
                <a:tab pos="1423988" algn="l"/>
              </a:tabLst>
            </a:pPr>
            <a:endParaRPr lang="en-US" dirty="0"/>
          </a:p>
        </p:txBody>
      </p:sp>
      <p:sp>
        <p:nvSpPr>
          <p:cNvPr id="627714" name="Rectangle 2"/>
          <p:cNvSpPr>
            <a:spLocks noGrp="1" noChangeArrowheads="1"/>
          </p:cNvSpPr>
          <p:nvPr>
            <p:ph type="title"/>
          </p:nvPr>
        </p:nvSpPr>
        <p:spPr>
          <a:xfrm>
            <a:off x="914400" y="0"/>
            <a:ext cx="8229600" cy="1143000"/>
          </a:xfrm>
        </p:spPr>
        <p:txBody>
          <a:bodyPr/>
          <a:lstStyle/>
          <a:p>
            <a:pPr eaLnBrk="1" hangingPunct="1"/>
            <a:r>
              <a:rPr lang="en-US" sz="4400" dirty="0"/>
              <a:t>9-Line Evacuation Request</a:t>
            </a:r>
          </a:p>
        </p:txBody>
      </p:sp>
    </p:spTree>
    <p:extLst>
      <p:ext uri="{BB962C8B-B14F-4D97-AF65-F5344CB8AC3E}">
        <p14:creationId xmlns:p14="http://schemas.microsoft.com/office/powerpoint/2010/main" val="860521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44720-DF2D-40FC-AD76-876FB497B930}"/>
              </a:ext>
            </a:extLst>
          </p:cNvPr>
          <p:cNvSpPr>
            <a:spLocks noGrp="1"/>
          </p:cNvSpPr>
          <p:nvPr>
            <p:ph type="title"/>
          </p:nvPr>
        </p:nvSpPr>
        <p:spPr>
          <a:xfrm>
            <a:off x="1600200" y="0"/>
            <a:ext cx="6781800" cy="1143000"/>
          </a:xfrm>
        </p:spPr>
        <p:txBody>
          <a:bodyPr/>
          <a:lstStyle/>
          <a:p>
            <a:r>
              <a:rPr lang="en-US" dirty="0"/>
              <a:t>9-Line Evacuation Request</a:t>
            </a:r>
          </a:p>
        </p:txBody>
      </p:sp>
      <p:sp>
        <p:nvSpPr>
          <p:cNvPr id="3" name="Content Placeholder 2">
            <a:extLst>
              <a:ext uri="{FF2B5EF4-FFF2-40B4-BE49-F238E27FC236}">
                <a16:creationId xmlns:a16="http://schemas.microsoft.com/office/drawing/2014/main" id="{DA11216F-E20A-47F2-927D-E869D71771E5}"/>
              </a:ext>
            </a:extLst>
          </p:cNvPr>
          <p:cNvSpPr>
            <a:spLocks noGrp="1"/>
          </p:cNvSpPr>
          <p:nvPr>
            <p:ph idx="1"/>
          </p:nvPr>
        </p:nvSpPr>
        <p:spPr>
          <a:xfrm>
            <a:off x="228600" y="1371600"/>
            <a:ext cx="8229600" cy="4525963"/>
          </a:xfrm>
        </p:spPr>
        <p:txBody>
          <a:bodyPr/>
          <a:lstStyle/>
          <a:p>
            <a:pPr marL="0" indent="0">
              <a:buNone/>
            </a:pPr>
            <a:r>
              <a:rPr lang="en-US" b="1" dirty="0"/>
              <a:t>Line 4:  Special equipment required</a:t>
            </a:r>
          </a:p>
          <a:p>
            <a:pPr marL="0" indent="0">
              <a:buNone/>
            </a:pPr>
            <a:r>
              <a:rPr lang="en-US" sz="2000" b="1" dirty="0"/>
              <a:t>	</a:t>
            </a:r>
            <a:r>
              <a:rPr lang="en-US" sz="2400" b="1" dirty="0"/>
              <a:t>A – None</a:t>
            </a:r>
          </a:p>
          <a:p>
            <a:pPr marL="0" indent="0">
              <a:buNone/>
            </a:pPr>
            <a:r>
              <a:rPr lang="en-US" sz="2400" b="1" dirty="0"/>
              <a:t>	B – Hoist</a:t>
            </a:r>
          </a:p>
          <a:p>
            <a:pPr marL="0" indent="0">
              <a:buNone/>
            </a:pPr>
            <a:r>
              <a:rPr lang="en-US" sz="2400" b="1" dirty="0"/>
              <a:t>	C – Extraction equipment</a:t>
            </a:r>
          </a:p>
          <a:p>
            <a:pPr marL="0" indent="0">
              <a:buNone/>
            </a:pPr>
            <a:r>
              <a:rPr lang="en-US" sz="2400" b="1" dirty="0"/>
              <a:t>	D – Ventilator</a:t>
            </a:r>
          </a:p>
          <a:p>
            <a:pPr marL="0" indent="0">
              <a:buNone/>
            </a:pPr>
            <a:endParaRPr lang="en-US" sz="2400" b="1" dirty="0"/>
          </a:p>
          <a:p>
            <a:pPr marL="0" indent="0">
              <a:buNone/>
            </a:pPr>
            <a:r>
              <a:rPr lang="en-US" sz="2400" b="1" dirty="0"/>
              <a:t>	* Blood</a:t>
            </a:r>
          </a:p>
          <a:p>
            <a:pPr marL="0" indent="0">
              <a:buNone/>
            </a:pPr>
            <a:endParaRPr lang="en-US" sz="2000" dirty="0"/>
          </a:p>
          <a:p>
            <a:endParaRPr lang="en-US" dirty="0"/>
          </a:p>
          <a:p>
            <a:endParaRPr lang="en-US" dirty="0"/>
          </a:p>
          <a:p>
            <a:endParaRPr lang="en-US" dirty="0"/>
          </a:p>
        </p:txBody>
      </p:sp>
      <p:pic>
        <p:nvPicPr>
          <p:cNvPr id="5" name="Picture 4">
            <a:extLst>
              <a:ext uri="{FF2B5EF4-FFF2-40B4-BE49-F238E27FC236}">
                <a16:creationId xmlns:a16="http://schemas.microsoft.com/office/drawing/2014/main" id="{27AF624F-7A2C-4FDA-8449-E435DD8EA8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0799" y="3657600"/>
            <a:ext cx="4473202" cy="3200400"/>
          </a:xfrm>
          <a:prstGeom prst="rect">
            <a:avLst/>
          </a:prstGeom>
          <a:ln w="25400">
            <a:solidFill>
              <a:schemeClr val="tx1"/>
            </a:solidFill>
          </a:ln>
        </p:spPr>
      </p:pic>
    </p:spTree>
    <p:extLst>
      <p:ext uri="{BB962C8B-B14F-4D97-AF65-F5344CB8AC3E}">
        <p14:creationId xmlns:p14="http://schemas.microsoft.com/office/powerpoint/2010/main" val="845841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1" name="Rectangle 3"/>
          <p:cNvSpPr>
            <a:spLocks noGrp="1" noChangeArrowheads="1"/>
          </p:cNvSpPr>
          <p:nvPr>
            <p:ph idx="1"/>
          </p:nvPr>
        </p:nvSpPr>
        <p:spPr>
          <a:xfrm>
            <a:off x="533400" y="1493837"/>
            <a:ext cx="7772400" cy="4525963"/>
          </a:xfrm>
        </p:spPr>
        <p:txBody>
          <a:bodyPr/>
          <a:lstStyle/>
          <a:p>
            <a:pPr eaLnBrk="1" hangingPunct="1">
              <a:buFontTx/>
              <a:buNone/>
              <a:tabLst>
                <a:tab pos="1319213" algn="l"/>
              </a:tabLst>
            </a:pPr>
            <a:r>
              <a:rPr lang="en-US" b="1" dirty="0"/>
              <a:t>Line 5:  Number of casualties by type </a:t>
            </a:r>
          </a:p>
          <a:p>
            <a:pPr eaLnBrk="1" hangingPunct="1">
              <a:buFontTx/>
              <a:buNone/>
              <a:tabLst>
                <a:tab pos="1319213" algn="l"/>
              </a:tabLst>
            </a:pPr>
            <a:r>
              <a:rPr lang="en-US" sz="2000" b="1" dirty="0"/>
              <a:t>		L – Number of litter patients</a:t>
            </a:r>
          </a:p>
          <a:p>
            <a:pPr eaLnBrk="1" hangingPunct="1">
              <a:buFontTx/>
              <a:buNone/>
              <a:tabLst>
                <a:tab pos="1319213" algn="l"/>
              </a:tabLst>
            </a:pPr>
            <a:r>
              <a:rPr lang="en-US" sz="2000" b="1" dirty="0"/>
              <a:t>		A – Number of ambulatory patients</a:t>
            </a:r>
          </a:p>
          <a:p>
            <a:pPr eaLnBrk="1" hangingPunct="1">
              <a:buFontTx/>
              <a:buNone/>
              <a:tabLst>
                <a:tab pos="1319213" algn="l"/>
              </a:tabLst>
            </a:pPr>
            <a:r>
              <a:rPr lang="en-US" b="1" dirty="0"/>
              <a:t>Line 6: Security at pickup site</a:t>
            </a:r>
          </a:p>
          <a:p>
            <a:pPr eaLnBrk="1" hangingPunct="1">
              <a:buFontTx/>
              <a:buNone/>
              <a:tabLst>
                <a:tab pos="1319213" algn="l"/>
              </a:tabLst>
            </a:pPr>
            <a:r>
              <a:rPr lang="en-US" sz="2000" b="1" dirty="0"/>
              <a:t>		N – No enemy troops in area</a:t>
            </a:r>
          </a:p>
          <a:p>
            <a:pPr eaLnBrk="1" hangingPunct="1">
              <a:buFontTx/>
              <a:buNone/>
              <a:tabLst>
                <a:tab pos="1319213" algn="l"/>
              </a:tabLst>
            </a:pPr>
            <a:r>
              <a:rPr lang="en-US" sz="2000" b="1" dirty="0"/>
              <a:t>		P – Possible enemy troops in area (approach with caution)</a:t>
            </a:r>
          </a:p>
          <a:p>
            <a:pPr eaLnBrk="1" hangingPunct="1">
              <a:buFontTx/>
              <a:buNone/>
              <a:tabLst>
                <a:tab pos="1319213" algn="l"/>
              </a:tabLst>
            </a:pPr>
            <a:r>
              <a:rPr lang="en-US" sz="2000" b="1" dirty="0"/>
              <a:t>		E – Enemy troops in area (approach with caution)</a:t>
            </a:r>
          </a:p>
          <a:p>
            <a:pPr eaLnBrk="1" hangingPunct="1">
              <a:buFontTx/>
              <a:buNone/>
              <a:tabLst>
                <a:tab pos="1319213" algn="l"/>
              </a:tabLst>
            </a:pPr>
            <a:r>
              <a:rPr lang="en-US" sz="2000" b="1" dirty="0"/>
              <a:t>		X – Enemy troops in area (armed escort required)</a:t>
            </a:r>
          </a:p>
          <a:p>
            <a:pPr eaLnBrk="1" hangingPunct="1">
              <a:buFontTx/>
              <a:buNone/>
              <a:tabLst>
                <a:tab pos="1319213" algn="l"/>
              </a:tabLst>
            </a:pPr>
            <a:endParaRPr lang="en-US" dirty="0"/>
          </a:p>
        </p:txBody>
      </p:sp>
      <p:sp>
        <p:nvSpPr>
          <p:cNvPr id="629762" name="Rectangle 2"/>
          <p:cNvSpPr>
            <a:spLocks noGrp="1" noChangeArrowheads="1"/>
          </p:cNvSpPr>
          <p:nvPr>
            <p:ph type="title"/>
          </p:nvPr>
        </p:nvSpPr>
        <p:spPr>
          <a:xfrm>
            <a:off x="914400" y="0"/>
            <a:ext cx="8229600" cy="1143000"/>
          </a:xfrm>
        </p:spPr>
        <p:txBody>
          <a:bodyPr/>
          <a:lstStyle/>
          <a:p>
            <a:pPr eaLnBrk="1" hangingPunct="1"/>
            <a:r>
              <a:rPr lang="en-US" sz="4400" dirty="0"/>
              <a:t>9-Line Evacuation Request</a:t>
            </a:r>
          </a:p>
        </p:txBody>
      </p:sp>
      <p:pic>
        <p:nvPicPr>
          <p:cNvPr id="6" name="Picture 5">
            <a:extLst>
              <a:ext uri="{FF2B5EF4-FFF2-40B4-BE49-F238E27FC236}">
                <a16:creationId xmlns:a16="http://schemas.microsoft.com/office/drawing/2014/main" id="{2B1C4D67-2B51-47F1-BAAA-B853247C0FC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9166" r="20000" b="41095"/>
          <a:stretch/>
        </p:blipFill>
        <p:spPr>
          <a:xfrm>
            <a:off x="3200400" y="5051184"/>
            <a:ext cx="2776817" cy="1806816"/>
          </a:xfrm>
          <a:prstGeom prst="rect">
            <a:avLst/>
          </a:prstGeom>
          <a:ln w="25400">
            <a:solidFill>
              <a:schemeClr val="tx1"/>
            </a:solidFill>
          </a:ln>
        </p:spPr>
      </p:pic>
    </p:spTree>
    <p:extLst>
      <p:ext uri="{BB962C8B-B14F-4D97-AF65-F5344CB8AC3E}">
        <p14:creationId xmlns:p14="http://schemas.microsoft.com/office/powerpoint/2010/main" val="38174793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09" name="Rectangle 3"/>
          <p:cNvSpPr>
            <a:spLocks noGrp="1" noChangeArrowheads="1"/>
          </p:cNvSpPr>
          <p:nvPr>
            <p:ph idx="1"/>
          </p:nvPr>
        </p:nvSpPr>
        <p:spPr>
          <a:xfrm>
            <a:off x="492125" y="914400"/>
            <a:ext cx="8686800" cy="5943600"/>
          </a:xfrm>
        </p:spPr>
        <p:txBody>
          <a:bodyPr/>
          <a:lstStyle/>
          <a:p>
            <a:pPr eaLnBrk="1" hangingPunct="1">
              <a:buFontTx/>
              <a:buNone/>
              <a:tabLst>
                <a:tab pos="1319213" algn="l"/>
              </a:tabLst>
            </a:pPr>
            <a:endParaRPr lang="en-US" dirty="0"/>
          </a:p>
          <a:p>
            <a:pPr eaLnBrk="1" hangingPunct="1">
              <a:buNone/>
              <a:tabLst>
                <a:tab pos="1319213" algn="l"/>
              </a:tabLst>
            </a:pPr>
            <a:r>
              <a:rPr lang="en-US" b="1" dirty="0"/>
              <a:t>Line 7: Method of marking pickup site</a:t>
            </a:r>
          </a:p>
          <a:p>
            <a:pPr eaLnBrk="1" hangingPunct="1">
              <a:buNone/>
              <a:tabLst>
                <a:tab pos="1319213" algn="l"/>
              </a:tabLst>
            </a:pPr>
            <a:r>
              <a:rPr lang="en-US" sz="2000" b="1" dirty="0"/>
              <a:t>		A – Panels</a:t>
            </a:r>
          </a:p>
          <a:p>
            <a:pPr eaLnBrk="1" hangingPunct="1">
              <a:buNone/>
              <a:tabLst>
                <a:tab pos="1319213" algn="l"/>
              </a:tabLst>
            </a:pPr>
            <a:r>
              <a:rPr lang="en-US" sz="2000" b="1" dirty="0"/>
              <a:t>		B – Pyrotechnic signal</a:t>
            </a:r>
          </a:p>
          <a:p>
            <a:pPr eaLnBrk="1" hangingPunct="1">
              <a:buNone/>
              <a:tabLst>
                <a:tab pos="1319213" algn="l"/>
              </a:tabLst>
            </a:pPr>
            <a:r>
              <a:rPr lang="en-US" sz="2000" b="1" dirty="0"/>
              <a:t>		C – Smoke signal</a:t>
            </a:r>
          </a:p>
          <a:p>
            <a:pPr eaLnBrk="1" hangingPunct="1">
              <a:buNone/>
              <a:tabLst>
                <a:tab pos="1319213" algn="l"/>
              </a:tabLst>
            </a:pPr>
            <a:r>
              <a:rPr lang="en-US" sz="2000" b="1" dirty="0"/>
              <a:t>		D – None</a:t>
            </a:r>
          </a:p>
          <a:p>
            <a:pPr eaLnBrk="1" hangingPunct="1">
              <a:buNone/>
              <a:tabLst>
                <a:tab pos="1319213" algn="l"/>
              </a:tabLst>
            </a:pPr>
            <a:r>
              <a:rPr lang="en-US" sz="2000" b="1" dirty="0"/>
              <a:t>		E – Other - specify</a:t>
            </a:r>
          </a:p>
          <a:p>
            <a:pPr eaLnBrk="1" hangingPunct="1">
              <a:buFontTx/>
              <a:buNone/>
              <a:tabLst>
                <a:tab pos="1319213" algn="l"/>
              </a:tabLst>
            </a:pPr>
            <a:r>
              <a:rPr lang="en-US" b="1" dirty="0"/>
              <a:t>Line 8: Casualty’s nationality and status</a:t>
            </a:r>
          </a:p>
          <a:p>
            <a:pPr eaLnBrk="1" hangingPunct="1">
              <a:buFontTx/>
              <a:buNone/>
              <a:tabLst>
                <a:tab pos="1319213" algn="l"/>
              </a:tabLst>
            </a:pPr>
            <a:r>
              <a:rPr lang="en-US" sz="2000" b="1" dirty="0"/>
              <a:t>		A – US military</a:t>
            </a:r>
          </a:p>
          <a:p>
            <a:pPr eaLnBrk="1" hangingPunct="1">
              <a:buFontTx/>
              <a:buNone/>
              <a:tabLst>
                <a:tab pos="1319213" algn="l"/>
              </a:tabLst>
            </a:pPr>
            <a:r>
              <a:rPr lang="en-US" sz="2000" b="1" dirty="0"/>
              <a:t>		B – US civilian</a:t>
            </a:r>
          </a:p>
          <a:p>
            <a:pPr eaLnBrk="1" hangingPunct="1">
              <a:buFontTx/>
              <a:buNone/>
              <a:tabLst>
                <a:tab pos="1319213" algn="l"/>
              </a:tabLst>
            </a:pPr>
            <a:r>
              <a:rPr lang="en-US" sz="2000" b="1" dirty="0"/>
              <a:t>		C – Non-US Military</a:t>
            </a:r>
          </a:p>
          <a:p>
            <a:pPr eaLnBrk="1" hangingPunct="1">
              <a:buFontTx/>
              <a:buNone/>
              <a:tabLst>
                <a:tab pos="1319213" algn="l"/>
              </a:tabLst>
            </a:pPr>
            <a:r>
              <a:rPr lang="en-US" sz="2000" b="1" dirty="0"/>
              <a:t>		D – Non-US civilian</a:t>
            </a:r>
          </a:p>
          <a:p>
            <a:pPr eaLnBrk="1" hangingPunct="1">
              <a:buFontTx/>
              <a:buNone/>
              <a:tabLst>
                <a:tab pos="1319213" algn="l"/>
              </a:tabLst>
            </a:pPr>
            <a:r>
              <a:rPr lang="en-US" sz="2000" b="1" dirty="0"/>
              <a:t>		E – Enemy prisoner of war</a:t>
            </a:r>
          </a:p>
          <a:p>
            <a:pPr eaLnBrk="1" hangingPunct="1">
              <a:buFontTx/>
              <a:buNone/>
              <a:tabLst>
                <a:tab pos="1319213" algn="l"/>
              </a:tabLst>
            </a:pPr>
            <a:r>
              <a:rPr lang="en-US" dirty="0"/>
              <a:t>		</a:t>
            </a:r>
          </a:p>
        </p:txBody>
      </p:sp>
      <p:sp>
        <p:nvSpPr>
          <p:cNvPr id="631811" name="Rectangle 2"/>
          <p:cNvSpPr>
            <a:spLocks noGrp="1" noChangeArrowheads="1"/>
          </p:cNvSpPr>
          <p:nvPr>
            <p:ph type="title"/>
          </p:nvPr>
        </p:nvSpPr>
        <p:spPr>
          <a:xfrm>
            <a:off x="914400" y="0"/>
            <a:ext cx="8229600" cy="1143000"/>
          </a:xfrm>
        </p:spPr>
        <p:txBody>
          <a:bodyPr/>
          <a:lstStyle/>
          <a:p>
            <a:pPr eaLnBrk="1" hangingPunct="1"/>
            <a:r>
              <a:rPr lang="en-US" sz="4400" dirty="0"/>
              <a:t>9-Line Evacuation Request</a:t>
            </a:r>
          </a:p>
        </p:txBody>
      </p:sp>
      <p:pic>
        <p:nvPicPr>
          <p:cNvPr id="10" name="Picture 9">
            <a:extLst>
              <a:ext uri="{FF2B5EF4-FFF2-40B4-BE49-F238E27FC236}">
                <a16:creationId xmlns:a16="http://schemas.microsoft.com/office/drawing/2014/main" id="{EB86CE22-3138-4676-939C-4DD865C079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2461" y="4495240"/>
            <a:ext cx="3571539" cy="2371725"/>
          </a:xfrm>
          <a:prstGeom prst="rect">
            <a:avLst/>
          </a:prstGeom>
          <a:ln w="25400">
            <a:solidFill>
              <a:schemeClr val="tx1"/>
            </a:solidFill>
          </a:ln>
        </p:spPr>
      </p:pic>
    </p:spTree>
    <p:extLst>
      <p:ext uri="{BB962C8B-B14F-4D97-AF65-F5344CB8AC3E}">
        <p14:creationId xmlns:p14="http://schemas.microsoft.com/office/powerpoint/2010/main" val="34404961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09" name="Rectangle 3"/>
          <p:cNvSpPr>
            <a:spLocks noGrp="1" noChangeArrowheads="1"/>
          </p:cNvSpPr>
          <p:nvPr>
            <p:ph idx="1"/>
          </p:nvPr>
        </p:nvSpPr>
        <p:spPr>
          <a:xfrm>
            <a:off x="492125" y="350837"/>
            <a:ext cx="8686800" cy="4525963"/>
          </a:xfrm>
        </p:spPr>
        <p:txBody>
          <a:bodyPr/>
          <a:lstStyle/>
          <a:p>
            <a:pPr eaLnBrk="1" hangingPunct="1">
              <a:buFontTx/>
              <a:buNone/>
              <a:tabLst>
                <a:tab pos="1319213" algn="l"/>
              </a:tabLst>
            </a:pPr>
            <a:endParaRPr lang="en-US" dirty="0"/>
          </a:p>
          <a:p>
            <a:pPr eaLnBrk="1" hangingPunct="1">
              <a:buFontTx/>
              <a:buNone/>
              <a:tabLst>
                <a:tab pos="1319213" algn="l"/>
              </a:tabLst>
            </a:pPr>
            <a:endParaRPr lang="en-US" dirty="0"/>
          </a:p>
          <a:p>
            <a:pPr eaLnBrk="1" hangingPunct="1">
              <a:buFontTx/>
              <a:buNone/>
              <a:tabLst>
                <a:tab pos="1319213" algn="l"/>
              </a:tabLst>
            </a:pPr>
            <a:r>
              <a:rPr lang="en-US" b="1" dirty="0"/>
              <a:t>Line 9 (Wartime): CBRN Contamination</a:t>
            </a:r>
          </a:p>
          <a:p>
            <a:pPr eaLnBrk="1" hangingPunct="1">
              <a:buFontTx/>
              <a:buNone/>
              <a:tabLst>
                <a:tab pos="1319213" algn="l"/>
              </a:tabLst>
            </a:pPr>
            <a:r>
              <a:rPr lang="en-US" sz="2000" b="1" dirty="0"/>
              <a:t>		C – Chemical</a:t>
            </a:r>
          </a:p>
          <a:p>
            <a:pPr eaLnBrk="1" hangingPunct="1">
              <a:buFontTx/>
              <a:buNone/>
              <a:tabLst>
                <a:tab pos="1319213" algn="l"/>
              </a:tabLst>
            </a:pPr>
            <a:r>
              <a:rPr lang="en-US" sz="2000" b="1" dirty="0"/>
              <a:t>		B – Biological</a:t>
            </a:r>
          </a:p>
          <a:p>
            <a:pPr eaLnBrk="1" hangingPunct="1">
              <a:buFontTx/>
              <a:buNone/>
              <a:tabLst>
                <a:tab pos="1319213" algn="l"/>
              </a:tabLst>
            </a:pPr>
            <a:r>
              <a:rPr lang="en-US" sz="2000" b="1" dirty="0"/>
              <a:t>		R – Radiological</a:t>
            </a:r>
          </a:p>
          <a:p>
            <a:pPr eaLnBrk="1" hangingPunct="1">
              <a:buFontTx/>
              <a:buNone/>
              <a:tabLst>
                <a:tab pos="1319213" algn="l"/>
              </a:tabLst>
            </a:pPr>
            <a:r>
              <a:rPr lang="en-US" sz="2000" b="1" dirty="0"/>
              <a:t>		N - Nuclear</a:t>
            </a:r>
          </a:p>
          <a:p>
            <a:pPr eaLnBrk="1" hangingPunct="1">
              <a:buFontTx/>
              <a:buNone/>
              <a:tabLst>
                <a:tab pos="1319213" algn="l"/>
              </a:tabLst>
            </a:pPr>
            <a:r>
              <a:rPr lang="en-US" b="1" dirty="0"/>
              <a:t>Line 9 (Peacetime): Terrain Description		</a:t>
            </a:r>
          </a:p>
        </p:txBody>
      </p:sp>
      <p:sp>
        <p:nvSpPr>
          <p:cNvPr id="631811" name="Rectangle 2"/>
          <p:cNvSpPr>
            <a:spLocks noGrp="1" noChangeArrowheads="1"/>
          </p:cNvSpPr>
          <p:nvPr>
            <p:ph type="title"/>
          </p:nvPr>
        </p:nvSpPr>
        <p:spPr>
          <a:xfrm>
            <a:off x="914400" y="0"/>
            <a:ext cx="8229600" cy="1143000"/>
          </a:xfrm>
        </p:spPr>
        <p:txBody>
          <a:bodyPr/>
          <a:lstStyle/>
          <a:p>
            <a:pPr eaLnBrk="1" hangingPunct="1"/>
            <a:r>
              <a:rPr lang="en-US" sz="4400" dirty="0"/>
              <a:t>9-Line Evacuation Request</a:t>
            </a:r>
          </a:p>
        </p:txBody>
      </p:sp>
      <p:pic>
        <p:nvPicPr>
          <p:cNvPr id="10" name="Picture 9">
            <a:extLst>
              <a:ext uri="{FF2B5EF4-FFF2-40B4-BE49-F238E27FC236}">
                <a16:creationId xmlns:a16="http://schemas.microsoft.com/office/drawing/2014/main" id="{EB86CE22-3138-4676-939C-4DD865C079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03706" y="4534520"/>
            <a:ext cx="3039894" cy="2018680"/>
          </a:xfrm>
          <a:prstGeom prst="rect">
            <a:avLst/>
          </a:prstGeom>
          <a:ln w="25400">
            <a:solidFill>
              <a:schemeClr val="tx1"/>
            </a:solidFill>
          </a:ln>
        </p:spPr>
      </p:pic>
    </p:spTree>
    <p:extLst>
      <p:ext uri="{BB962C8B-B14F-4D97-AF65-F5344CB8AC3E}">
        <p14:creationId xmlns:p14="http://schemas.microsoft.com/office/powerpoint/2010/main" val="3696787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50317 MR JB2 DUSTOFF UH 60 and C130.JPG"/>
          <p:cNvPicPr>
            <a:picLocks noChangeAspect="1"/>
          </p:cNvPicPr>
          <p:nvPr/>
        </p:nvPicPr>
        <p:blipFill>
          <a:blip r:embed="rId2" cstate="print"/>
          <a:srcRect r="9813"/>
          <a:stretch>
            <a:fillRect/>
          </a:stretch>
        </p:blipFill>
        <p:spPr>
          <a:xfrm>
            <a:off x="-1" y="-113270"/>
            <a:ext cx="9144001" cy="6971270"/>
          </a:xfrm>
          <a:prstGeom prst="rect">
            <a:avLst/>
          </a:prstGeom>
        </p:spPr>
      </p:pic>
      <p:sp>
        <p:nvSpPr>
          <p:cNvPr id="5" name="Content Placeholder 2"/>
          <p:cNvSpPr>
            <a:spLocks noGrp="1"/>
          </p:cNvSpPr>
          <p:nvPr>
            <p:ph idx="1"/>
          </p:nvPr>
        </p:nvSpPr>
        <p:spPr>
          <a:xfrm>
            <a:off x="457199" y="2590800"/>
            <a:ext cx="8229600" cy="2743200"/>
          </a:xfrm>
        </p:spPr>
        <p:txBody>
          <a:bodyPr/>
          <a:lstStyle/>
          <a:p>
            <a:pPr marL="0" indent="0">
              <a:buNone/>
            </a:pPr>
            <a:r>
              <a:rPr lang="en-US" sz="2600" b="1" i="1" dirty="0">
                <a:solidFill>
                  <a:schemeClr val="bg1"/>
                </a:solidFill>
              </a:rPr>
              <a:t>“The opinions or assertions contained herein are the private views of the authors and are not to be construed as official or as reflecting the views of the Departments of the Army, Air Force, Navy or the Department of Defense.”</a:t>
            </a:r>
          </a:p>
          <a:p>
            <a:pPr marL="0" indent="0">
              <a:buNone/>
            </a:pPr>
            <a:endParaRPr lang="en-US" sz="2600" b="1" i="1" dirty="0">
              <a:solidFill>
                <a:schemeClr val="bg1"/>
              </a:solidFill>
            </a:endParaRPr>
          </a:p>
          <a:p>
            <a:pPr marL="623888" indent="0">
              <a:buFontTx/>
              <a:buChar char="-"/>
              <a:tabLst>
                <a:tab pos="623888" algn="l"/>
              </a:tabLst>
            </a:pPr>
            <a:r>
              <a:rPr lang="en-US" sz="2600" i="1" dirty="0">
                <a:solidFill>
                  <a:schemeClr val="bg1"/>
                </a:solidFill>
              </a:rPr>
              <a:t>  There are no conflict of interest disclosures</a:t>
            </a:r>
            <a:r>
              <a:rPr lang="en-US" sz="1000" i="1" dirty="0">
                <a:solidFill>
                  <a:schemeClr val="bg1"/>
                </a:solidFill>
              </a:rPr>
              <a:t>.</a:t>
            </a:r>
            <a:endParaRPr lang="en-US" sz="1200" i="1" dirty="0"/>
          </a:p>
        </p:txBody>
      </p:sp>
      <p:sp>
        <p:nvSpPr>
          <p:cNvPr id="4" name="TextBox 3"/>
          <p:cNvSpPr txBox="1"/>
          <p:nvPr/>
        </p:nvSpPr>
        <p:spPr>
          <a:xfrm>
            <a:off x="2883375" y="-76200"/>
            <a:ext cx="3020379" cy="830997"/>
          </a:xfrm>
          <a:prstGeom prst="rect">
            <a:avLst/>
          </a:prstGeom>
          <a:noFill/>
        </p:spPr>
        <p:txBody>
          <a:bodyPr wrap="none" rtlCol="0">
            <a:spAutoFit/>
          </a:bodyPr>
          <a:lstStyle/>
          <a:p>
            <a:r>
              <a:rPr lang="en-US" sz="4800" b="1" dirty="0">
                <a:solidFill>
                  <a:schemeClr val="bg1"/>
                </a:solidFill>
                <a:latin typeface="Times New Roman" pitchFamily="18" charset="0"/>
                <a:cs typeface="Times New Roman" pitchFamily="18" charset="0"/>
              </a:rPr>
              <a:t>Disclaimer</a:t>
            </a:r>
          </a:p>
        </p:txBody>
      </p:sp>
    </p:spTree>
    <p:extLst>
      <p:ext uri="{BB962C8B-B14F-4D97-AF65-F5344CB8AC3E}">
        <p14:creationId xmlns:p14="http://schemas.microsoft.com/office/powerpoint/2010/main" val="37227555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785F2-1825-4661-9D45-C4DC8804C788}"/>
              </a:ext>
            </a:extLst>
          </p:cNvPr>
          <p:cNvSpPr>
            <a:spLocks noGrp="1"/>
          </p:cNvSpPr>
          <p:nvPr>
            <p:ph type="title"/>
          </p:nvPr>
        </p:nvSpPr>
        <p:spPr>
          <a:xfrm>
            <a:off x="1371600" y="0"/>
            <a:ext cx="6781800" cy="1143000"/>
          </a:xfrm>
        </p:spPr>
        <p:txBody>
          <a:bodyPr/>
          <a:lstStyle/>
          <a:p>
            <a:r>
              <a:rPr lang="en-US" sz="4800" dirty="0"/>
              <a:t>MIST Report</a:t>
            </a:r>
          </a:p>
        </p:txBody>
      </p:sp>
      <p:sp>
        <p:nvSpPr>
          <p:cNvPr id="3" name="Content Placeholder 2">
            <a:extLst>
              <a:ext uri="{FF2B5EF4-FFF2-40B4-BE49-F238E27FC236}">
                <a16:creationId xmlns:a16="http://schemas.microsoft.com/office/drawing/2014/main" id="{42E0F4AC-1BE6-403C-B8AA-E9E14482FD70}"/>
              </a:ext>
            </a:extLst>
          </p:cNvPr>
          <p:cNvSpPr>
            <a:spLocks noGrp="1"/>
          </p:cNvSpPr>
          <p:nvPr>
            <p:ph idx="1"/>
          </p:nvPr>
        </p:nvSpPr>
        <p:spPr>
          <a:xfrm>
            <a:off x="152400" y="1981200"/>
            <a:ext cx="8610600" cy="4267200"/>
          </a:xfrm>
        </p:spPr>
        <p:txBody>
          <a:bodyPr/>
          <a:lstStyle/>
          <a:p>
            <a:r>
              <a:rPr lang="en-US" sz="3000" b="1" dirty="0"/>
              <a:t>Conveys additional evacuation information that may be required by theater commanders.</a:t>
            </a:r>
          </a:p>
          <a:p>
            <a:r>
              <a:rPr lang="en-US" sz="3000" b="1" dirty="0"/>
              <a:t>A MIST report is supplemental to a MEDEVAC request, and should be sent as soon as possible.</a:t>
            </a:r>
          </a:p>
          <a:p>
            <a:r>
              <a:rPr lang="en-US" sz="3000" b="1" dirty="0"/>
              <a:t>MEDEVAC missions should not be delayed while waiting for MIST information.</a:t>
            </a:r>
          </a:p>
          <a:p>
            <a:r>
              <a:rPr lang="en-US" sz="3000" b="1" dirty="0"/>
              <a:t>MIST information helps the receiving MTF better prepare for the specific casualties inbound.</a:t>
            </a:r>
          </a:p>
        </p:txBody>
      </p:sp>
    </p:spTree>
    <p:extLst>
      <p:ext uri="{BB962C8B-B14F-4D97-AF65-F5344CB8AC3E}">
        <p14:creationId xmlns:p14="http://schemas.microsoft.com/office/powerpoint/2010/main" val="3365168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3C143-7BB6-41DA-B6E1-F1E8198DE46A}"/>
              </a:ext>
            </a:extLst>
          </p:cNvPr>
          <p:cNvSpPr>
            <a:spLocks noGrp="1"/>
          </p:cNvSpPr>
          <p:nvPr>
            <p:ph type="title"/>
          </p:nvPr>
        </p:nvSpPr>
        <p:spPr>
          <a:xfrm>
            <a:off x="1371600" y="0"/>
            <a:ext cx="6781800" cy="1143000"/>
          </a:xfrm>
        </p:spPr>
        <p:txBody>
          <a:bodyPr/>
          <a:lstStyle/>
          <a:p>
            <a:r>
              <a:rPr lang="en-US" sz="4800" dirty="0"/>
              <a:t>MIST Report</a:t>
            </a:r>
          </a:p>
        </p:txBody>
      </p:sp>
      <p:sp>
        <p:nvSpPr>
          <p:cNvPr id="3" name="Content Placeholder 2">
            <a:extLst>
              <a:ext uri="{FF2B5EF4-FFF2-40B4-BE49-F238E27FC236}">
                <a16:creationId xmlns:a16="http://schemas.microsoft.com/office/drawing/2014/main" id="{570EDD43-C42C-46B1-953F-6C6D0887D33A}"/>
              </a:ext>
            </a:extLst>
          </p:cNvPr>
          <p:cNvSpPr>
            <a:spLocks noGrp="1"/>
          </p:cNvSpPr>
          <p:nvPr>
            <p:ph idx="1"/>
          </p:nvPr>
        </p:nvSpPr>
        <p:spPr>
          <a:xfrm>
            <a:off x="1828800" y="2301875"/>
            <a:ext cx="5715000" cy="2803525"/>
          </a:xfrm>
        </p:spPr>
        <p:txBody>
          <a:bodyPr/>
          <a:lstStyle/>
          <a:p>
            <a:r>
              <a:rPr lang="en-US" sz="3600" b="1" dirty="0"/>
              <a:t>M: Mechanism of injury</a:t>
            </a:r>
          </a:p>
          <a:p>
            <a:r>
              <a:rPr lang="en-US" sz="3600" b="1" dirty="0"/>
              <a:t> I:  Injury type(s)</a:t>
            </a:r>
          </a:p>
          <a:p>
            <a:r>
              <a:rPr lang="en-US" sz="3600" b="1" dirty="0"/>
              <a:t> S: Signs &amp; Symptoms</a:t>
            </a:r>
          </a:p>
          <a:p>
            <a:r>
              <a:rPr lang="en-US" sz="3600" b="1" dirty="0"/>
              <a:t> T: Treatment</a:t>
            </a:r>
          </a:p>
        </p:txBody>
      </p:sp>
    </p:spTree>
    <p:extLst>
      <p:ext uri="{BB962C8B-B14F-4D97-AF65-F5344CB8AC3E}">
        <p14:creationId xmlns:p14="http://schemas.microsoft.com/office/powerpoint/2010/main" val="5942250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113" name="Rectangle 2"/>
          <p:cNvSpPr>
            <a:spLocks noGrp="1" noChangeArrowheads="1"/>
          </p:cNvSpPr>
          <p:nvPr>
            <p:ph type="title"/>
          </p:nvPr>
        </p:nvSpPr>
        <p:spPr/>
        <p:txBody>
          <a:bodyPr/>
          <a:lstStyle/>
          <a:p>
            <a:pPr eaLnBrk="1" hangingPunct="1"/>
            <a:r>
              <a:rPr lang="en-US" dirty="0"/>
              <a:t> </a:t>
            </a:r>
          </a:p>
        </p:txBody>
      </p:sp>
      <p:pic>
        <p:nvPicPr>
          <p:cNvPr id="3" name="Content Placeholder 2">
            <a:extLst>
              <a:ext uri="{FF2B5EF4-FFF2-40B4-BE49-F238E27FC236}">
                <a16:creationId xmlns:a16="http://schemas.microsoft.com/office/drawing/2014/main" id="{F61B1180-F72F-4EF4-BD9A-20E776DA67E0}"/>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04800" y="1560712"/>
            <a:ext cx="8512603" cy="5059362"/>
          </a:xfrm>
        </p:spPr>
      </p:pic>
      <p:sp>
        <p:nvSpPr>
          <p:cNvPr id="602116" name="Text Box 5"/>
          <p:cNvSpPr txBox="1">
            <a:spLocks noChangeArrowheads="1"/>
          </p:cNvSpPr>
          <p:nvPr/>
        </p:nvSpPr>
        <p:spPr bwMode="auto">
          <a:xfrm>
            <a:off x="1970684" y="-15875"/>
            <a:ext cx="5801716" cy="1569660"/>
          </a:xfrm>
          <a:prstGeom prst="rect">
            <a:avLst/>
          </a:prstGeom>
          <a:noFill/>
          <a:ln w="9525">
            <a:noFill/>
            <a:miter lim="800000"/>
            <a:headEnd/>
            <a:tailEnd/>
          </a:ln>
        </p:spPr>
        <p:txBody>
          <a:bodyPr wrap="none">
            <a:spAutoFit/>
          </a:bodyPr>
          <a:lstStyle/>
          <a:p>
            <a:pPr algn="ctr"/>
            <a:r>
              <a:rPr lang="en-US" sz="4800" b="1" dirty="0"/>
              <a:t>Tactical Evacuation:</a:t>
            </a:r>
          </a:p>
          <a:p>
            <a:pPr algn="ctr"/>
            <a:r>
              <a:rPr lang="en-US" sz="4800" b="1" dirty="0"/>
              <a:t>Nine Rules of Thumb</a:t>
            </a:r>
          </a:p>
        </p:txBody>
      </p:sp>
    </p:spTree>
    <p:extLst>
      <p:ext uri="{BB962C8B-B14F-4D97-AF65-F5344CB8AC3E}">
        <p14:creationId xmlns:p14="http://schemas.microsoft.com/office/powerpoint/2010/main" val="28982752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5800" y="152400"/>
            <a:ext cx="8229600" cy="1143000"/>
          </a:xfrm>
        </p:spPr>
        <p:txBody>
          <a:bodyPr>
            <a:normAutofit fontScale="90000"/>
          </a:bodyPr>
          <a:lstStyle/>
          <a:p>
            <a:pPr eaLnBrk="1" hangingPunct="1">
              <a:defRPr/>
            </a:pPr>
            <a:r>
              <a:rPr lang="en-US" sz="3600" dirty="0"/>
              <a:t>     </a:t>
            </a:r>
            <a:r>
              <a:rPr lang="en-US" sz="4400" dirty="0"/>
              <a:t>TACEVAC  9 Rules of Thumb: Assumptions</a:t>
            </a:r>
          </a:p>
        </p:txBody>
      </p:sp>
      <p:sp>
        <p:nvSpPr>
          <p:cNvPr id="604162" name="Rectangle 3"/>
          <p:cNvSpPr>
            <a:spLocks noGrp="1" noChangeArrowheads="1"/>
          </p:cNvSpPr>
          <p:nvPr>
            <p:ph idx="1"/>
          </p:nvPr>
        </p:nvSpPr>
        <p:spPr>
          <a:xfrm>
            <a:off x="304800" y="1752600"/>
            <a:ext cx="8229600" cy="4983163"/>
          </a:xfrm>
        </p:spPr>
        <p:txBody>
          <a:bodyPr/>
          <a:lstStyle/>
          <a:p>
            <a:pPr eaLnBrk="1" hangingPunct="1">
              <a:lnSpc>
                <a:spcPct val="80000"/>
              </a:lnSpc>
            </a:pPr>
            <a:r>
              <a:rPr lang="en-US" sz="2800" b="1" dirty="0"/>
              <a:t>These Rules of Thumb are designed to help the corpsman or medic determine the true urgency for evacuation.</a:t>
            </a:r>
          </a:p>
          <a:p>
            <a:pPr eaLnBrk="1" hangingPunct="1">
              <a:lnSpc>
                <a:spcPct val="80000"/>
              </a:lnSpc>
            </a:pPr>
            <a:r>
              <a:rPr lang="en-US" sz="2800" b="1" dirty="0"/>
              <a:t>They assume that the decision is being made at 15-30 minutes after wounding.</a:t>
            </a:r>
          </a:p>
          <a:p>
            <a:pPr eaLnBrk="1" hangingPunct="1">
              <a:lnSpc>
                <a:spcPct val="80000"/>
              </a:lnSpc>
            </a:pPr>
            <a:r>
              <a:rPr lang="en-US" sz="2800" b="1" dirty="0"/>
              <a:t>They also assume that care is being rendered per the TCCC guidelines.</a:t>
            </a:r>
          </a:p>
          <a:p>
            <a:pPr eaLnBrk="1" hangingPunct="1">
              <a:lnSpc>
                <a:spcPct val="80000"/>
              </a:lnSpc>
            </a:pPr>
            <a:r>
              <a:rPr lang="en-US" sz="2800" b="1" dirty="0"/>
              <a:t>These considerations are most important when there are tactical constraints on evacuation:</a:t>
            </a:r>
          </a:p>
          <a:p>
            <a:pPr lvl="1" eaLnBrk="1" hangingPunct="1">
              <a:lnSpc>
                <a:spcPct val="80000"/>
              </a:lnSpc>
            </a:pPr>
            <a:r>
              <a:rPr lang="en-US" b="1" dirty="0"/>
              <a:t>Interferes with mission</a:t>
            </a:r>
          </a:p>
          <a:p>
            <a:pPr lvl="1" eaLnBrk="1" hangingPunct="1">
              <a:lnSpc>
                <a:spcPct val="80000"/>
              </a:lnSpc>
            </a:pPr>
            <a:r>
              <a:rPr lang="en-US" b="1" dirty="0"/>
              <a:t>High risk for team</a:t>
            </a:r>
          </a:p>
          <a:p>
            <a:pPr lvl="1" eaLnBrk="1" hangingPunct="1">
              <a:lnSpc>
                <a:spcPct val="80000"/>
              </a:lnSpc>
            </a:pPr>
            <a:r>
              <a:rPr lang="en-US" b="1" dirty="0"/>
              <a:t>High risk for TACEVAC platform</a:t>
            </a:r>
          </a:p>
        </p:txBody>
      </p:sp>
    </p:spTree>
    <p:extLst>
      <p:ext uri="{BB962C8B-B14F-4D97-AF65-F5344CB8AC3E}">
        <p14:creationId xmlns:p14="http://schemas.microsoft.com/office/powerpoint/2010/main" val="32307564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6209" name="Rectangle 3"/>
          <p:cNvSpPr>
            <a:spLocks noGrp="1" noChangeArrowheads="1"/>
          </p:cNvSpPr>
          <p:nvPr>
            <p:ph idx="1"/>
          </p:nvPr>
        </p:nvSpPr>
        <p:spPr>
          <a:xfrm>
            <a:off x="457200" y="1524000"/>
            <a:ext cx="8229600" cy="4525963"/>
          </a:xfrm>
        </p:spPr>
        <p:txBody>
          <a:bodyPr/>
          <a:lstStyle/>
          <a:p>
            <a:pPr indent="0" eaLnBrk="1" hangingPunct="1">
              <a:buFontTx/>
              <a:buNone/>
            </a:pPr>
            <a:r>
              <a:rPr lang="en-US" sz="3600" b="1" dirty="0"/>
              <a:t>Soft tissue injuries are common and may look bad, but usually don’t kill unless associated with shock.</a:t>
            </a:r>
            <a:endParaRPr lang="en-US" b="1" dirty="0"/>
          </a:p>
        </p:txBody>
      </p:sp>
      <p:pic>
        <p:nvPicPr>
          <p:cNvPr id="606210" name="Picture 6" descr="TEC Soft Tissue Injury"/>
          <p:cNvPicPr>
            <a:picLocks noChangeAspect="1" noChangeArrowheads="1"/>
          </p:cNvPicPr>
          <p:nvPr/>
        </p:nvPicPr>
        <p:blipFill>
          <a:blip r:embed="rId3" cstate="print"/>
          <a:srcRect/>
          <a:stretch>
            <a:fillRect/>
          </a:stretch>
        </p:blipFill>
        <p:spPr bwMode="auto">
          <a:xfrm>
            <a:off x="2038350" y="3509963"/>
            <a:ext cx="4819650" cy="3271837"/>
          </a:xfrm>
          <a:prstGeom prst="rect">
            <a:avLst/>
          </a:prstGeom>
          <a:noFill/>
          <a:ln w="9525">
            <a:noFill/>
            <a:miter lim="800000"/>
            <a:headEnd/>
            <a:tailEnd/>
          </a:ln>
        </p:spPr>
      </p:pic>
      <p:sp>
        <p:nvSpPr>
          <p:cNvPr id="606211" name="Rectangle 2"/>
          <p:cNvSpPr>
            <a:spLocks noGrp="1" noChangeArrowheads="1"/>
          </p:cNvSpPr>
          <p:nvPr>
            <p:ph type="title"/>
          </p:nvPr>
        </p:nvSpPr>
        <p:spPr>
          <a:xfrm>
            <a:off x="914400" y="-76200"/>
            <a:ext cx="8229600" cy="1447800"/>
          </a:xfrm>
        </p:spPr>
        <p:txBody>
          <a:bodyPr/>
          <a:lstStyle/>
          <a:p>
            <a:pPr eaLnBrk="1" hangingPunct="1"/>
            <a:r>
              <a:rPr lang="en-US" dirty="0"/>
              <a:t> TACEVAC Rule of Thumb #1</a:t>
            </a:r>
          </a:p>
        </p:txBody>
      </p:sp>
    </p:spTree>
    <p:extLst>
      <p:ext uri="{BB962C8B-B14F-4D97-AF65-F5344CB8AC3E}">
        <p14:creationId xmlns:p14="http://schemas.microsoft.com/office/powerpoint/2010/main" val="23117953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57" name="Rectangle 3"/>
          <p:cNvSpPr>
            <a:spLocks noGrp="1" noChangeArrowheads="1"/>
          </p:cNvSpPr>
          <p:nvPr>
            <p:ph idx="1"/>
          </p:nvPr>
        </p:nvSpPr>
        <p:spPr>
          <a:xfrm>
            <a:off x="457200" y="1417637"/>
            <a:ext cx="8229600" cy="4525963"/>
          </a:xfrm>
        </p:spPr>
        <p:txBody>
          <a:bodyPr/>
          <a:lstStyle/>
          <a:p>
            <a:pPr indent="0" eaLnBrk="1" hangingPunct="1">
              <a:buFontTx/>
              <a:buNone/>
            </a:pPr>
            <a:r>
              <a:rPr lang="en-US" b="1" dirty="0"/>
              <a:t>Bleeding from most extremity wounds should be controllable with a tourniquet or hemostatic dressing. Evacuation delays should not increase mortality if bleeding is fully controlled.</a:t>
            </a:r>
          </a:p>
        </p:txBody>
      </p:sp>
      <p:pic>
        <p:nvPicPr>
          <p:cNvPr id="608258" name="Picture 4" descr="Ratchet Tourniquet 2"/>
          <p:cNvPicPr>
            <a:picLocks noChangeAspect="1" noChangeArrowheads="1"/>
          </p:cNvPicPr>
          <p:nvPr/>
        </p:nvPicPr>
        <p:blipFill>
          <a:blip r:embed="rId3" cstate="print"/>
          <a:srcRect/>
          <a:stretch>
            <a:fillRect/>
          </a:stretch>
        </p:blipFill>
        <p:spPr bwMode="auto">
          <a:xfrm>
            <a:off x="2667000" y="4095750"/>
            <a:ext cx="3581400" cy="2686050"/>
          </a:xfrm>
          <a:prstGeom prst="rect">
            <a:avLst/>
          </a:prstGeom>
          <a:noFill/>
          <a:ln w="25400">
            <a:solidFill>
              <a:schemeClr val="tx1"/>
            </a:solidFill>
            <a:miter lim="800000"/>
            <a:headEnd/>
            <a:tailEnd/>
          </a:ln>
        </p:spPr>
      </p:pic>
      <p:sp>
        <p:nvSpPr>
          <p:cNvPr id="608259" name="Rectangle 2"/>
          <p:cNvSpPr>
            <a:spLocks noGrp="1" noChangeArrowheads="1"/>
          </p:cNvSpPr>
          <p:nvPr>
            <p:ph type="title"/>
          </p:nvPr>
        </p:nvSpPr>
        <p:spPr>
          <a:xfrm>
            <a:off x="914400" y="-76200"/>
            <a:ext cx="8229600" cy="1447800"/>
          </a:xfrm>
        </p:spPr>
        <p:txBody>
          <a:bodyPr/>
          <a:lstStyle/>
          <a:p>
            <a:pPr eaLnBrk="1" hangingPunct="1"/>
            <a:r>
              <a:rPr lang="en-US" dirty="0"/>
              <a:t> TACEVAC Rule of Thumb #2</a:t>
            </a:r>
          </a:p>
        </p:txBody>
      </p:sp>
    </p:spTree>
    <p:extLst>
      <p:ext uri="{BB962C8B-B14F-4D97-AF65-F5344CB8AC3E}">
        <p14:creationId xmlns:p14="http://schemas.microsoft.com/office/powerpoint/2010/main" val="3711913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0305" name="Rectangle 3"/>
          <p:cNvSpPr>
            <a:spLocks noGrp="1" noChangeArrowheads="1"/>
          </p:cNvSpPr>
          <p:nvPr>
            <p:ph idx="1"/>
          </p:nvPr>
        </p:nvSpPr>
        <p:spPr>
          <a:xfrm>
            <a:off x="217488" y="1646237"/>
            <a:ext cx="8229600" cy="4525963"/>
          </a:xfrm>
        </p:spPr>
        <p:txBody>
          <a:bodyPr/>
          <a:lstStyle/>
          <a:p>
            <a:pPr indent="0" algn="ctr" eaLnBrk="1" hangingPunct="1">
              <a:buFontTx/>
              <a:buNone/>
            </a:pPr>
            <a:r>
              <a:rPr lang="en-US" sz="3600" b="1" dirty="0"/>
              <a:t>Casualties who are in shock should be evacuated as soon as possible.</a:t>
            </a:r>
            <a:endParaRPr lang="en-US" b="1" dirty="0"/>
          </a:p>
        </p:txBody>
      </p:sp>
      <p:pic>
        <p:nvPicPr>
          <p:cNvPr id="610306" name="Picture 4" descr="TEC GSW chest"/>
          <p:cNvPicPr>
            <a:picLocks noChangeAspect="1" noChangeArrowheads="1"/>
          </p:cNvPicPr>
          <p:nvPr/>
        </p:nvPicPr>
        <p:blipFill>
          <a:blip r:embed="rId3" cstate="print"/>
          <a:srcRect/>
          <a:stretch>
            <a:fillRect/>
          </a:stretch>
        </p:blipFill>
        <p:spPr bwMode="auto">
          <a:xfrm>
            <a:off x="2463800" y="2971800"/>
            <a:ext cx="3632200" cy="2724150"/>
          </a:xfrm>
          <a:prstGeom prst="rect">
            <a:avLst/>
          </a:prstGeom>
          <a:noFill/>
          <a:ln w="25400">
            <a:solidFill>
              <a:schemeClr val="tx1"/>
            </a:solidFill>
            <a:miter lim="800000"/>
            <a:headEnd/>
            <a:tailEnd/>
          </a:ln>
        </p:spPr>
      </p:pic>
      <p:sp>
        <p:nvSpPr>
          <p:cNvPr id="610307" name="Text Box 5"/>
          <p:cNvSpPr txBox="1">
            <a:spLocks noChangeArrowheads="1"/>
          </p:cNvSpPr>
          <p:nvPr/>
        </p:nvSpPr>
        <p:spPr bwMode="auto">
          <a:xfrm>
            <a:off x="762000" y="5867400"/>
            <a:ext cx="7047122" cy="954107"/>
          </a:xfrm>
          <a:prstGeom prst="rect">
            <a:avLst/>
          </a:prstGeom>
          <a:noFill/>
          <a:ln w="9525">
            <a:noFill/>
            <a:miter lim="800000"/>
            <a:headEnd/>
            <a:tailEnd/>
          </a:ln>
        </p:spPr>
        <p:txBody>
          <a:bodyPr wrap="none">
            <a:spAutoFit/>
          </a:bodyPr>
          <a:lstStyle/>
          <a:p>
            <a:pPr algn="ctr"/>
            <a:r>
              <a:rPr lang="en-US" b="1" dirty="0"/>
              <a:t>Gunshot wound to the abdomen – a common</a:t>
            </a:r>
          </a:p>
          <a:p>
            <a:pPr algn="ctr"/>
            <a:r>
              <a:rPr lang="en-US" b="1" dirty="0"/>
              <a:t>cause of shock in combat casualties.</a:t>
            </a:r>
          </a:p>
        </p:txBody>
      </p:sp>
      <p:sp>
        <p:nvSpPr>
          <p:cNvPr id="610308" name="Rectangle 2"/>
          <p:cNvSpPr>
            <a:spLocks noGrp="1" noChangeArrowheads="1"/>
          </p:cNvSpPr>
          <p:nvPr>
            <p:ph type="title"/>
          </p:nvPr>
        </p:nvSpPr>
        <p:spPr>
          <a:xfrm>
            <a:off x="914400" y="-76200"/>
            <a:ext cx="8229600" cy="1447800"/>
          </a:xfrm>
        </p:spPr>
        <p:txBody>
          <a:bodyPr/>
          <a:lstStyle/>
          <a:p>
            <a:pPr eaLnBrk="1" hangingPunct="1"/>
            <a:r>
              <a:rPr lang="en-US" dirty="0"/>
              <a:t> TACEVAC Rule of Thumb #3</a:t>
            </a:r>
          </a:p>
        </p:txBody>
      </p:sp>
    </p:spTree>
    <p:extLst>
      <p:ext uri="{BB962C8B-B14F-4D97-AF65-F5344CB8AC3E}">
        <p14:creationId xmlns:p14="http://schemas.microsoft.com/office/powerpoint/2010/main" val="40675727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353" name="Rectangle 3"/>
          <p:cNvSpPr>
            <a:spLocks noGrp="1" noChangeArrowheads="1"/>
          </p:cNvSpPr>
          <p:nvPr>
            <p:ph idx="1"/>
          </p:nvPr>
        </p:nvSpPr>
        <p:spPr>
          <a:xfrm>
            <a:off x="457200" y="1493837"/>
            <a:ext cx="8229600" cy="4525963"/>
          </a:xfrm>
        </p:spPr>
        <p:txBody>
          <a:bodyPr/>
          <a:lstStyle/>
          <a:p>
            <a:pPr indent="0" eaLnBrk="1" hangingPunct="1">
              <a:buFontTx/>
              <a:buNone/>
            </a:pPr>
            <a:r>
              <a:rPr lang="en-US" b="1" dirty="0"/>
              <a:t>Casualties with penetrating wounds of the chest who have respiratory distress unrelieved by needle decompression of the chest should be evacuated as soon as possible.</a:t>
            </a:r>
          </a:p>
        </p:txBody>
      </p:sp>
      <p:pic>
        <p:nvPicPr>
          <p:cNvPr id="612354" name="Picture 4" descr="TEC Needle DC"/>
          <p:cNvPicPr>
            <a:picLocks noChangeAspect="1" noChangeArrowheads="1"/>
          </p:cNvPicPr>
          <p:nvPr/>
        </p:nvPicPr>
        <p:blipFill>
          <a:blip r:embed="rId3" cstate="print"/>
          <a:srcRect/>
          <a:stretch>
            <a:fillRect/>
          </a:stretch>
        </p:blipFill>
        <p:spPr bwMode="auto">
          <a:xfrm>
            <a:off x="4403725" y="3705225"/>
            <a:ext cx="4740275" cy="3152775"/>
          </a:xfrm>
          <a:prstGeom prst="rect">
            <a:avLst/>
          </a:prstGeom>
          <a:noFill/>
          <a:ln w="25400">
            <a:solidFill>
              <a:schemeClr val="tx1"/>
            </a:solidFill>
            <a:miter lim="800000"/>
            <a:headEnd/>
            <a:tailEnd/>
          </a:ln>
        </p:spPr>
      </p:pic>
      <p:sp>
        <p:nvSpPr>
          <p:cNvPr id="612355" name="Rectangle 2"/>
          <p:cNvSpPr>
            <a:spLocks noGrp="1" noChangeArrowheads="1"/>
          </p:cNvSpPr>
          <p:nvPr>
            <p:ph type="title"/>
          </p:nvPr>
        </p:nvSpPr>
        <p:spPr>
          <a:xfrm>
            <a:off x="838200" y="-152400"/>
            <a:ext cx="8229600" cy="1447800"/>
          </a:xfrm>
        </p:spPr>
        <p:txBody>
          <a:bodyPr/>
          <a:lstStyle/>
          <a:p>
            <a:pPr eaLnBrk="1" hangingPunct="1"/>
            <a:r>
              <a:rPr lang="en-US" dirty="0"/>
              <a:t> TACEVAC Rule of Thumb #4</a:t>
            </a:r>
          </a:p>
        </p:txBody>
      </p:sp>
    </p:spTree>
    <p:extLst>
      <p:ext uri="{BB962C8B-B14F-4D97-AF65-F5344CB8AC3E}">
        <p14:creationId xmlns:p14="http://schemas.microsoft.com/office/powerpoint/2010/main" val="42329174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01" name="Rectangle 3"/>
          <p:cNvSpPr>
            <a:spLocks noGrp="1" noChangeArrowheads="1"/>
          </p:cNvSpPr>
          <p:nvPr>
            <p:ph idx="1"/>
          </p:nvPr>
        </p:nvSpPr>
        <p:spPr>
          <a:xfrm>
            <a:off x="0" y="1676400"/>
            <a:ext cx="8229600" cy="4525963"/>
          </a:xfrm>
        </p:spPr>
        <p:txBody>
          <a:bodyPr/>
          <a:lstStyle/>
          <a:p>
            <a:pPr indent="0" eaLnBrk="1" hangingPunct="1">
              <a:lnSpc>
                <a:spcPct val="90000"/>
              </a:lnSpc>
              <a:buFontTx/>
              <a:buNone/>
            </a:pPr>
            <a:r>
              <a:rPr lang="en-US" b="1" dirty="0"/>
              <a:t>Casualties with blunt or penetrating trauma of the face associated with airway difficulty should have an immediate airway established, and should be evacuated as soon as possible.</a:t>
            </a:r>
          </a:p>
          <a:p>
            <a:pPr indent="0" eaLnBrk="1" hangingPunct="1">
              <a:lnSpc>
                <a:spcPct val="90000"/>
              </a:lnSpc>
              <a:buFontTx/>
              <a:buNone/>
            </a:pPr>
            <a:endParaRPr lang="en-US" sz="2800" dirty="0"/>
          </a:p>
          <a:p>
            <a:pPr indent="0" eaLnBrk="1" hangingPunct="1">
              <a:lnSpc>
                <a:spcPct val="90000"/>
              </a:lnSpc>
              <a:buFontTx/>
              <a:buNone/>
            </a:pPr>
            <a:r>
              <a:rPr lang="en-US" b="1" dirty="0"/>
              <a:t>REMEMBER to let the casualty sit</a:t>
            </a:r>
          </a:p>
          <a:p>
            <a:pPr indent="0" eaLnBrk="1" hangingPunct="1">
              <a:lnSpc>
                <a:spcPct val="90000"/>
              </a:lnSpc>
              <a:buFontTx/>
              <a:buNone/>
            </a:pPr>
            <a:r>
              <a:rPr lang="en-US" b="1" dirty="0"/>
              <a:t>up and lean forward if that helps him</a:t>
            </a:r>
          </a:p>
          <a:p>
            <a:pPr indent="0" eaLnBrk="1" hangingPunct="1">
              <a:lnSpc>
                <a:spcPct val="90000"/>
              </a:lnSpc>
              <a:buFontTx/>
              <a:buNone/>
            </a:pPr>
            <a:r>
              <a:rPr lang="en-US" b="1" dirty="0"/>
              <a:t>or her to breathe better!</a:t>
            </a:r>
          </a:p>
        </p:txBody>
      </p:sp>
      <p:pic>
        <p:nvPicPr>
          <p:cNvPr id="614402" name="Picture 4" descr="rhee face"/>
          <p:cNvPicPr>
            <a:picLocks noChangeAspect="1" noChangeArrowheads="1"/>
          </p:cNvPicPr>
          <p:nvPr/>
        </p:nvPicPr>
        <p:blipFill>
          <a:blip r:embed="rId3" cstate="print"/>
          <a:srcRect/>
          <a:stretch>
            <a:fillRect/>
          </a:stretch>
        </p:blipFill>
        <p:spPr bwMode="auto">
          <a:xfrm>
            <a:off x="7013575" y="3733800"/>
            <a:ext cx="2105025" cy="3019425"/>
          </a:xfrm>
          <a:prstGeom prst="rect">
            <a:avLst/>
          </a:prstGeom>
          <a:noFill/>
          <a:ln w="25400">
            <a:solidFill>
              <a:schemeClr val="tx1"/>
            </a:solidFill>
            <a:miter lim="800000"/>
            <a:headEnd/>
            <a:tailEnd/>
          </a:ln>
        </p:spPr>
      </p:pic>
      <p:sp>
        <p:nvSpPr>
          <p:cNvPr id="614403" name="Rectangle 2"/>
          <p:cNvSpPr>
            <a:spLocks noGrp="1" noChangeArrowheads="1"/>
          </p:cNvSpPr>
          <p:nvPr>
            <p:ph type="title"/>
          </p:nvPr>
        </p:nvSpPr>
        <p:spPr>
          <a:xfrm>
            <a:off x="914400" y="-76200"/>
            <a:ext cx="8229600" cy="1447800"/>
          </a:xfrm>
        </p:spPr>
        <p:txBody>
          <a:bodyPr/>
          <a:lstStyle/>
          <a:p>
            <a:pPr eaLnBrk="1" hangingPunct="1"/>
            <a:r>
              <a:rPr lang="en-US" dirty="0"/>
              <a:t> TACEVAC Rule of Thumb #5</a:t>
            </a:r>
          </a:p>
        </p:txBody>
      </p:sp>
    </p:spTree>
    <p:extLst>
      <p:ext uri="{BB962C8B-B14F-4D97-AF65-F5344CB8AC3E}">
        <p14:creationId xmlns:p14="http://schemas.microsoft.com/office/powerpoint/2010/main" val="4961261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49" name="Rectangle 3"/>
          <p:cNvSpPr>
            <a:spLocks noGrp="1" noChangeArrowheads="1"/>
          </p:cNvSpPr>
          <p:nvPr>
            <p:ph idx="1"/>
          </p:nvPr>
        </p:nvSpPr>
        <p:spPr>
          <a:xfrm>
            <a:off x="533400" y="2103438"/>
            <a:ext cx="8229600" cy="4525962"/>
          </a:xfrm>
        </p:spPr>
        <p:txBody>
          <a:bodyPr/>
          <a:lstStyle/>
          <a:p>
            <a:pPr indent="0" eaLnBrk="1" hangingPunct="1">
              <a:buFontTx/>
              <a:buNone/>
            </a:pPr>
            <a:r>
              <a:rPr lang="en-US" sz="3600" b="1" dirty="0"/>
              <a:t>Casualties with blunt or penetrating wounds of the head where there is obvious massive brain damage and unconsciousness are unlikely to survive with or without emergent evacuation. </a:t>
            </a:r>
          </a:p>
        </p:txBody>
      </p:sp>
      <p:sp>
        <p:nvSpPr>
          <p:cNvPr id="616450" name="Rectangle 2"/>
          <p:cNvSpPr>
            <a:spLocks noGrp="1" noChangeArrowheads="1"/>
          </p:cNvSpPr>
          <p:nvPr>
            <p:ph type="title"/>
          </p:nvPr>
        </p:nvSpPr>
        <p:spPr>
          <a:xfrm>
            <a:off x="838200" y="-152400"/>
            <a:ext cx="8229600" cy="1447800"/>
          </a:xfrm>
        </p:spPr>
        <p:txBody>
          <a:bodyPr/>
          <a:lstStyle/>
          <a:p>
            <a:pPr eaLnBrk="1" hangingPunct="1"/>
            <a:r>
              <a:rPr lang="en-US" dirty="0"/>
              <a:t> TACEVAC Rule of Thumb #6</a:t>
            </a:r>
          </a:p>
        </p:txBody>
      </p:sp>
    </p:spTree>
    <p:extLst>
      <p:ext uri="{BB962C8B-B14F-4D97-AF65-F5344CB8AC3E}">
        <p14:creationId xmlns:p14="http://schemas.microsoft.com/office/powerpoint/2010/main" val="1089607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rrowheads="1"/>
          </p:cNvSpPr>
          <p:nvPr>
            <p:ph type="title"/>
          </p:nvPr>
        </p:nvSpPr>
        <p:spPr>
          <a:xfrm>
            <a:off x="1524000" y="76200"/>
            <a:ext cx="7239000" cy="1143000"/>
          </a:xfrm>
        </p:spPr>
        <p:txBody>
          <a:bodyPr/>
          <a:lstStyle/>
          <a:p>
            <a:pPr eaLnBrk="1" hangingPunct="1"/>
            <a:r>
              <a:rPr lang="en-US" sz="4400" cap="all" dirty="0">
                <a:ea typeface="ＭＳ Ｐゴシック"/>
                <a:cs typeface="ＭＳ Ｐゴシック"/>
              </a:rPr>
              <a:t>LEARNING Objectives</a:t>
            </a:r>
            <a:endParaRPr lang="en-US" sz="4400" dirty="0"/>
          </a:p>
        </p:txBody>
      </p:sp>
      <p:sp>
        <p:nvSpPr>
          <p:cNvPr id="30722" name="Rectangle 3"/>
          <p:cNvSpPr>
            <a:spLocks noGrp="1" noChangeArrowheads="1"/>
          </p:cNvSpPr>
          <p:nvPr>
            <p:ph idx="1"/>
          </p:nvPr>
        </p:nvSpPr>
        <p:spPr>
          <a:xfrm>
            <a:off x="457200" y="1371600"/>
            <a:ext cx="8229600" cy="5181600"/>
          </a:xfrm>
        </p:spPr>
        <p:txBody>
          <a:bodyPr/>
          <a:lstStyle/>
          <a:p>
            <a:pPr marL="0" indent="0" algn="ctr" eaLnBrk="1" hangingPunct="1">
              <a:lnSpc>
                <a:spcPct val="90000"/>
              </a:lnSpc>
              <a:buNone/>
            </a:pPr>
            <a:r>
              <a:rPr lang="en-US" sz="3000" b="1" u="sng" dirty="0"/>
              <a:t>Terminal Learning Objective</a:t>
            </a:r>
          </a:p>
          <a:p>
            <a:pPr marL="609600" indent="-609600" eaLnBrk="1" hangingPunct="1">
              <a:lnSpc>
                <a:spcPct val="90000"/>
              </a:lnSpc>
            </a:pPr>
            <a:r>
              <a:rPr lang="en-US" sz="3000" b="1" dirty="0"/>
              <a:t>Communicate combat casualty care items effectively in Tactical Field Care.</a:t>
            </a:r>
          </a:p>
          <a:p>
            <a:pPr marL="609600" indent="-609600" eaLnBrk="1" hangingPunct="1">
              <a:lnSpc>
                <a:spcPct val="90000"/>
              </a:lnSpc>
            </a:pPr>
            <a:endParaRPr lang="en-US" sz="3000" b="1" dirty="0"/>
          </a:p>
          <a:p>
            <a:pPr marL="0" indent="0" algn="ctr" eaLnBrk="1" hangingPunct="1">
              <a:lnSpc>
                <a:spcPct val="90000"/>
              </a:lnSpc>
              <a:buNone/>
            </a:pPr>
            <a:r>
              <a:rPr lang="en-US" sz="3000" b="1" u="sng" dirty="0"/>
              <a:t>Enabling Learning Objectives</a:t>
            </a:r>
          </a:p>
          <a:p>
            <a:pPr marL="609600" indent="-609600" eaLnBrk="1" hangingPunct="1">
              <a:lnSpc>
                <a:spcPct val="90000"/>
              </a:lnSpc>
            </a:pPr>
            <a:r>
              <a:rPr lang="en-US" sz="3000" b="1" dirty="0"/>
              <a:t>Identify the importance and techniques of communication with a casualty in Tactical Field Care.</a:t>
            </a:r>
          </a:p>
          <a:p>
            <a:pPr marL="609600" indent="-609600" eaLnBrk="1" hangingPunct="1">
              <a:lnSpc>
                <a:spcPct val="90000"/>
              </a:lnSpc>
            </a:pPr>
            <a:r>
              <a:rPr lang="en-US" sz="3000" b="1" dirty="0"/>
              <a:t>Identify the importance and techniques of communicating casualty information with unit tactical leadership.</a:t>
            </a:r>
          </a:p>
        </p:txBody>
      </p:sp>
    </p:spTree>
    <p:extLst>
      <p:ext uri="{BB962C8B-B14F-4D97-AF65-F5344CB8AC3E}">
        <p14:creationId xmlns:p14="http://schemas.microsoft.com/office/powerpoint/2010/main" val="4826210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7" name="Rectangle 3"/>
          <p:cNvSpPr>
            <a:spLocks noGrp="1" noChangeArrowheads="1"/>
          </p:cNvSpPr>
          <p:nvPr>
            <p:ph idx="1"/>
          </p:nvPr>
        </p:nvSpPr>
        <p:spPr>
          <a:xfrm>
            <a:off x="228600" y="1447800"/>
            <a:ext cx="8915400" cy="4525963"/>
          </a:xfrm>
        </p:spPr>
        <p:txBody>
          <a:bodyPr/>
          <a:lstStyle/>
          <a:p>
            <a:pPr indent="0" eaLnBrk="1" hangingPunct="1">
              <a:buFontTx/>
              <a:buNone/>
            </a:pPr>
            <a:r>
              <a:rPr lang="en-US" sz="3600" b="1" dirty="0"/>
              <a:t>Casualties with blunt or penetrating wounds to the head - where the skull has been penetrated but the casualty is conscious - should be evacuated emergently</a:t>
            </a:r>
            <a:r>
              <a:rPr lang="en-US" sz="3600" dirty="0"/>
              <a:t>.</a:t>
            </a:r>
          </a:p>
        </p:txBody>
      </p:sp>
      <p:pic>
        <p:nvPicPr>
          <p:cNvPr id="618498" name="Picture 4" descr="CASEVAC 2"/>
          <p:cNvPicPr>
            <a:picLocks noChangeAspect="1" noChangeArrowheads="1"/>
          </p:cNvPicPr>
          <p:nvPr/>
        </p:nvPicPr>
        <p:blipFill>
          <a:blip r:embed="rId3" cstate="print"/>
          <a:srcRect r="2"/>
          <a:stretch>
            <a:fillRect/>
          </a:stretch>
        </p:blipFill>
        <p:spPr bwMode="auto">
          <a:xfrm>
            <a:off x="5105400" y="3853070"/>
            <a:ext cx="3962400" cy="2928730"/>
          </a:xfrm>
          <a:prstGeom prst="rect">
            <a:avLst/>
          </a:prstGeom>
          <a:noFill/>
          <a:ln w="25400">
            <a:solidFill>
              <a:schemeClr val="tx1"/>
            </a:solidFill>
            <a:miter lim="800000"/>
            <a:headEnd/>
            <a:tailEnd/>
          </a:ln>
        </p:spPr>
      </p:pic>
      <p:sp>
        <p:nvSpPr>
          <p:cNvPr id="618499" name="Rectangle 2"/>
          <p:cNvSpPr>
            <a:spLocks noGrp="1" noChangeArrowheads="1"/>
          </p:cNvSpPr>
          <p:nvPr>
            <p:ph type="title"/>
          </p:nvPr>
        </p:nvSpPr>
        <p:spPr>
          <a:xfrm>
            <a:off x="914400" y="-76200"/>
            <a:ext cx="8229600" cy="1447800"/>
          </a:xfrm>
        </p:spPr>
        <p:txBody>
          <a:bodyPr/>
          <a:lstStyle/>
          <a:p>
            <a:pPr eaLnBrk="1" hangingPunct="1"/>
            <a:r>
              <a:rPr lang="en-US" dirty="0"/>
              <a:t> TACEVAC Rule of Thumb #7</a:t>
            </a:r>
          </a:p>
        </p:txBody>
      </p:sp>
    </p:spTree>
    <p:extLst>
      <p:ext uri="{BB962C8B-B14F-4D97-AF65-F5344CB8AC3E}">
        <p14:creationId xmlns:p14="http://schemas.microsoft.com/office/powerpoint/2010/main" val="21232110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5" name="Rectangle 3"/>
          <p:cNvSpPr>
            <a:spLocks noGrp="1" noChangeArrowheads="1"/>
          </p:cNvSpPr>
          <p:nvPr>
            <p:ph idx="1"/>
          </p:nvPr>
        </p:nvSpPr>
        <p:spPr>
          <a:xfrm>
            <a:off x="0" y="1676400"/>
            <a:ext cx="8229600" cy="4525963"/>
          </a:xfrm>
        </p:spPr>
        <p:txBody>
          <a:bodyPr/>
          <a:lstStyle/>
          <a:p>
            <a:pPr indent="0" eaLnBrk="1" hangingPunct="1">
              <a:lnSpc>
                <a:spcPct val="90000"/>
              </a:lnSpc>
              <a:buFontTx/>
              <a:buNone/>
            </a:pPr>
            <a:r>
              <a:rPr lang="en-US" b="1" dirty="0"/>
              <a:t>Casualties with penetrating wounds of the chest or abdomen who are not in shock at their 15-minute evaluation have a moderate risk of developing late shock from slowly bleeding internal injuries. They should be carefully monitored and evacuated as </a:t>
            </a:r>
          </a:p>
          <a:p>
            <a:pPr indent="0" eaLnBrk="1" hangingPunct="1">
              <a:lnSpc>
                <a:spcPct val="90000"/>
              </a:lnSpc>
              <a:buFontTx/>
              <a:buNone/>
            </a:pPr>
            <a:r>
              <a:rPr lang="en-US" b="1" dirty="0"/>
              <a:t>soon as feasible.</a:t>
            </a:r>
            <a:endParaRPr lang="en-US" dirty="0"/>
          </a:p>
        </p:txBody>
      </p:sp>
      <p:sp>
        <p:nvSpPr>
          <p:cNvPr id="620546" name="Rectangle 2"/>
          <p:cNvSpPr>
            <a:spLocks noGrp="1" noChangeArrowheads="1"/>
          </p:cNvSpPr>
          <p:nvPr>
            <p:ph type="title"/>
          </p:nvPr>
        </p:nvSpPr>
        <p:spPr>
          <a:xfrm>
            <a:off x="838200" y="-152400"/>
            <a:ext cx="8229600" cy="1447800"/>
          </a:xfrm>
        </p:spPr>
        <p:txBody>
          <a:bodyPr/>
          <a:lstStyle/>
          <a:p>
            <a:pPr eaLnBrk="1" hangingPunct="1"/>
            <a:r>
              <a:rPr lang="en-US" dirty="0"/>
              <a:t> TACEVAC Rule of Thumb #8</a:t>
            </a:r>
          </a:p>
        </p:txBody>
      </p:sp>
      <p:pic>
        <p:nvPicPr>
          <p:cNvPr id="620547" name="Picture 4" descr="CCCBUL03"/>
          <p:cNvPicPr>
            <a:picLocks noChangeAspect="1" noChangeArrowheads="1"/>
          </p:cNvPicPr>
          <p:nvPr/>
        </p:nvPicPr>
        <p:blipFill>
          <a:blip r:embed="rId3" cstate="print"/>
          <a:srcRect/>
          <a:stretch>
            <a:fillRect/>
          </a:stretch>
        </p:blipFill>
        <p:spPr bwMode="auto">
          <a:xfrm>
            <a:off x="6096000" y="4572000"/>
            <a:ext cx="3028950" cy="2271713"/>
          </a:xfrm>
          <a:prstGeom prst="rect">
            <a:avLst/>
          </a:prstGeom>
          <a:noFill/>
          <a:ln w="25400">
            <a:solidFill>
              <a:schemeClr val="tx1"/>
            </a:solidFill>
            <a:miter lim="800000"/>
            <a:headEnd/>
            <a:tailEnd/>
          </a:ln>
        </p:spPr>
      </p:pic>
    </p:spTree>
    <p:extLst>
      <p:ext uri="{BB962C8B-B14F-4D97-AF65-F5344CB8AC3E}">
        <p14:creationId xmlns:p14="http://schemas.microsoft.com/office/powerpoint/2010/main" val="10653691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3" name="Rectangle 2"/>
          <p:cNvSpPr>
            <a:spLocks noGrp="1"/>
          </p:cNvSpPr>
          <p:nvPr>
            <p:ph type="title"/>
          </p:nvPr>
        </p:nvSpPr>
        <p:spPr>
          <a:xfrm>
            <a:off x="1447800" y="0"/>
            <a:ext cx="7239000" cy="1143000"/>
          </a:xfrm>
        </p:spPr>
        <p:txBody>
          <a:bodyPr/>
          <a:lstStyle/>
          <a:p>
            <a:pPr eaLnBrk="1" hangingPunct="1"/>
            <a:r>
              <a:rPr lang="en-US" dirty="0"/>
              <a:t>TACEVAC Rule of Thumb #9</a:t>
            </a:r>
          </a:p>
        </p:txBody>
      </p:sp>
      <p:sp>
        <p:nvSpPr>
          <p:cNvPr id="622594" name="Rectangle 3"/>
          <p:cNvSpPr>
            <a:spLocks noGrp="1"/>
          </p:cNvSpPr>
          <p:nvPr>
            <p:ph type="body" idx="1"/>
          </p:nvPr>
        </p:nvSpPr>
        <p:spPr>
          <a:xfrm>
            <a:off x="381000" y="1722437"/>
            <a:ext cx="8229600" cy="4525963"/>
          </a:xfrm>
        </p:spPr>
        <p:txBody>
          <a:bodyPr/>
          <a:lstStyle/>
          <a:p>
            <a:pPr indent="0" eaLnBrk="1" hangingPunct="1">
              <a:lnSpc>
                <a:spcPct val="90000"/>
              </a:lnSpc>
              <a:buFontTx/>
              <a:buNone/>
            </a:pPr>
            <a:r>
              <a:rPr lang="en-US" b="1" dirty="0"/>
              <a:t>Casualties with TBI who display “red flag” signs - witnessed loss of consciousness, altered mental status, unequal pupils, seizures, repeated vomiting, visual disturbance, worsening headache, unilateral weakness, disorientation, or abnormal speech – require urgent </a:t>
            </a:r>
          </a:p>
          <a:p>
            <a:pPr indent="0" eaLnBrk="1" hangingPunct="1">
              <a:lnSpc>
                <a:spcPct val="90000"/>
              </a:lnSpc>
              <a:buFontTx/>
              <a:buNone/>
            </a:pPr>
            <a:r>
              <a:rPr lang="en-US" b="1" dirty="0"/>
              <a:t>evacuation to a medical </a:t>
            </a:r>
          </a:p>
          <a:p>
            <a:pPr indent="0" eaLnBrk="1" hangingPunct="1">
              <a:lnSpc>
                <a:spcPct val="90000"/>
              </a:lnSpc>
              <a:buFontTx/>
              <a:buNone/>
            </a:pPr>
            <a:r>
              <a:rPr lang="en-US" b="1" dirty="0"/>
              <a:t>treatment facility.</a:t>
            </a:r>
            <a:br>
              <a:rPr lang="en-US" b="1" dirty="0"/>
            </a:br>
            <a:br>
              <a:rPr lang="en-US" b="1" dirty="0"/>
            </a:br>
            <a:endParaRPr lang="en-US" b="1" dirty="0"/>
          </a:p>
        </p:txBody>
      </p:sp>
      <p:pic>
        <p:nvPicPr>
          <p:cNvPr id="622595" name="Picture 4" descr="TBI 1"/>
          <p:cNvPicPr>
            <a:picLocks noChangeAspect="1" noChangeArrowheads="1"/>
          </p:cNvPicPr>
          <p:nvPr/>
        </p:nvPicPr>
        <p:blipFill>
          <a:blip r:embed="rId3" cstate="print"/>
          <a:srcRect/>
          <a:stretch>
            <a:fillRect/>
          </a:stretch>
        </p:blipFill>
        <p:spPr bwMode="auto">
          <a:xfrm>
            <a:off x="6781800" y="4556125"/>
            <a:ext cx="2362200" cy="2301875"/>
          </a:xfrm>
          <a:prstGeom prst="rect">
            <a:avLst/>
          </a:prstGeom>
          <a:noFill/>
          <a:ln w="9525">
            <a:noFill/>
            <a:miter lim="800000"/>
            <a:headEnd/>
            <a:tailEnd/>
          </a:ln>
        </p:spPr>
      </p:pic>
    </p:spTree>
    <p:extLst>
      <p:ext uri="{BB962C8B-B14F-4D97-AF65-F5344CB8AC3E}">
        <p14:creationId xmlns:p14="http://schemas.microsoft.com/office/powerpoint/2010/main" val="25270127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873" name="Rectangle 2"/>
          <p:cNvSpPr>
            <a:spLocks noGrp="1" noChangeArrowheads="1"/>
          </p:cNvSpPr>
          <p:nvPr>
            <p:ph type="title"/>
          </p:nvPr>
        </p:nvSpPr>
        <p:spPr>
          <a:xfrm>
            <a:off x="1524000" y="76200"/>
            <a:ext cx="7391400" cy="1371600"/>
          </a:xfrm>
        </p:spPr>
        <p:txBody>
          <a:bodyPr/>
          <a:lstStyle/>
          <a:p>
            <a:pPr eaLnBrk="1" hangingPunct="1"/>
            <a:r>
              <a:rPr lang="en-US" sz="4400" dirty="0"/>
              <a:t>JTS-Recommended Standard Evacuation Categories</a:t>
            </a:r>
          </a:p>
        </p:txBody>
      </p:sp>
      <p:sp>
        <p:nvSpPr>
          <p:cNvPr id="321539" name="Rectangle 3"/>
          <p:cNvSpPr>
            <a:spLocks noGrp="1" noChangeArrowheads="1"/>
          </p:cNvSpPr>
          <p:nvPr>
            <p:ph idx="1"/>
          </p:nvPr>
        </p:nvSpPr>
        <p:spPr>
          <a:xfrm>
            <a:off x="381000" y="2286000"/>
            <a:ext cx="8382000" cy="3657600"/>
          </a:xfrm>
        </p:spPr>
        <p:txBody>
          <a:bodyPr/>
          <a:lstStyle/>
          <a:p>
            <a:pPr marL="565150" indent="0" eaLnBrk="1" hangingPunct="1">
              <a:buNone/>
              <a:defRPr/>
            </a:pPr>
            <a:r>
              <a:rPr lang="en-US" b="1" dirty="0"/>
              <a:t>Specifies three categories for casualty evacuation:</a:t>
            </a:r>
          </a:p>
          <a:p>
            <a:pPr marL="1317625" indent="0" eaLnBrk="1" hangingPunct="1">
              <a:buNone/>
              <a:defRPr/>
            </a:pPr>
            <a:r>
              <a:rPr lang="en-US" b="1" dirty="0"/>
              <a:t>A - Urgent</a:t>
            </a:r>
            <a:endParaRPr lang="en-US" sz="2400" dirty="0"/>
          </a:p>
          <a:p>
            <a:pPr marL="1317625" indent="0" eaLnBrk="1" hangingPunct="1">
              <a:buNone/>
              <a:defRPr/>
            </a:pPr>
            <a:r>
              <a:rPr lang="en-US" b="1" dirty="0"/>
              <a:t>B - Priority</a:t>
            </a:r>
            <a:endParaRPr lang="en-US" sz="2400" dirty="0"/>
          </a:p>
          <a:p>
            <a:pPr marL="1317625" indent="0" eaLnBrk="1" hangingPunct="1">
              <a:buNone/>
              <a:defRPr/>
            </a:pPr>
            <a:r>
              <a:rPr lang="en-US" b="1" dirty="0"/>
              <a:t>C – Routine</a:t>
            </a:r>
          </a:p>
          <a:p>
            <a:pPr marL="1717675" lvl="1" indent="0" eaLnBrk="1" hangingPunct="1">
              <a:buNone/>
              <a:defRPr/>
            </a:pPr>
            <a:endParaRPr lang="en-US" sz="2000" b="1" dirty="0"/>
          </a:p>
        </p:txBody>
      </p:sp>
      <p:sp>
        <p:nvSpPr>
          <p:cNvPr id="4" name="Rectangle 3">
            <a:extLst>
              <a:ext uri="{FF2B5EF4-FFF2-40B4-BE49-F238E27FC236}">
                <a16:creationId xmlns:a16="http://schemas.microsoft.com/office/drawing/2014/main" id="{6A09EEB8-EC0E-4A0E-8F8A-8457B066FBDC}"/>
              </a:ext>
            </a:extLst>
          </p:cNvPr>
          <p:cNvSpPr txBox="1">
            <a:spLocks noChangeArrowheads="1"/>
          </p:cNvSpPr>
          <p:nvPr/>
        </p:nvSpPr>
        <p:spPr bwMode="auto">
          <a:xfrm>
            <a:off x="533400" y="4953000"/>
            <a:ext cx="8382000" cy="1257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Times New Roman" pitchFamily="18" charset="0"/>
                <a:ea typeface="+mn-ea"/>
                <a:cs typeface="Times New Roman" pitchFamily="18"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Times New Roman" pitchFamily="18" charset="0"/>
                <a:ea typeface="+mn-ea"/>
                <a:cs typeface="Times New Roman" pitchFamily="18"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Times New Roman" pitchFamily="18" charset="0"/>
                <a:ea typeface="+mn-ea"/>
                <a:cs typeface="Times New Roman" pitchFamily="18"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65150" indent="0" eaLnBrk="1" hangingPunct="1">
              <a:buNone/>
              <a:defRPr/>
            </a:pPr>
            <a:endParaRPr lang="en-US" sz="2400" b="1" dirty="0"/>
          </a:p>
        </p:txBody>
      </p:sp>
    </p:spTree>
    <p:extLst>
      <p:ext uri="{BB962C8B-B14F-4D97-AF65-F5344CB8AC3E}">
        <p14:creationId xmlns:p14="http://schemas.microsoft.com/office/powerpoint/2010/main" val="6624862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1" name="Content Placeholder 2"/>
          <p:cNvSpPr>
            <a:spLocks noGrp="1"/>
          </p:cNvSpPr>
          <p:nvPr>
            <p:ph idx="1"/>
          </p:nvPr>
        </p:nvSpPr>
        <p:spPr>
          <a:xfrm>
            <a:off x="304800" y="1951037"/>
            <a:ext cx="8534400" cy="4525963"/>
          </a:xfrm>
        </p:spPr>
        <p:txBody>
          <a:bodyPr/>
          <a:lstStyle/>
          <a:p>
            <a:pPr>
              <a:spcAft>
                <a:spcPts val="600"/>
              </a:spcAft>
            </a:pPr>
            <a:r>
              <a:rPr lang="en-US" b="1" dirty="0"/>
              <a:t>CAT A – Urgent (denotes a critical, life-threatening injury)</a:t>
            </a:r>
          </a:p>
          <a:p>
            <a:pPr lvl="1"/>
            <a:r>
              <a:rPr lang="en-US" b="1" dirty="0"/>
              <a:t>Significant injuries from a dismounted IED attack</a:t>
            </a:r>
          </a:p>
          <a:p>
            <a:pPr lvl="1"/>
            <a:r>
              <a:rPr lang="en-US" b="1" dirty="0"/>
              <a:t>Gunshot wound or penetrating shrapnel to chest, abdomen or pelvis</a:t>
            </a:r>
          </a:p>
          <a:p>
            <a:pPr lvl="1"/>
            <a:r>
              <a:rPr lang="en-US" b="1" dirty="0"/>
              <a:t>Any casualty with ongoing airway difficulty</a:t>
            </a:r>
          </a:p>
          <a:p>
            <a:pPr lvl="1"/>
            <a:r>
              <a:rPr lang="en-US" b="1" dirty="0"/>
              <a:t>Any casualty with ongoing respiratory difficulty</a:t>
            </a:r>
          </a:p>
          <a:p>
            <a:pPr lvl="1"/>
            <a:r>
              <a:rPr lang="en-US" b="1" dirty="0"/>
              <a:t>Unconscious casualty</a:t>
            </a:r>
          </a:p>
          <a:p>
            <a:pPr lvl="1"/>
            <a:endParaRPr lang="en-US" dirty="0"/>
          </a:p>
        </p:txBody>
      </p:sp>
      <p:sp>
        <p:nvSpPr>
          <p:cNvPr id="6" name="Rectangle 2">
            <a:extLst>
              <a:ext uri="{FF2B5EF4-FFF2-40B4-BE49-F238E27FC236}">
                <a16:creationId xmlns:a16="http://schemas.microsoft.com/office/drawing/2014/main" id="{6202A102-EED7-4449-8BB7-F320568CFC8B}"/>
              </a:ext>
            </a:extLst>
          </p:cNvPr>
          <p:cNvSpPr>
            <a:spLocks noGrp="1" noChangeArrowheads="1"/>
          </p:cNvSpPr>
          <p:nvPr>
            <p:ph type="title"/>
          </p:nvPr>
        </p:nvSpPr>
        <p:spPr>
          <a:xfrm>
            <a:off x="1447800" y="152400"/>
            <a:ext cx="7391400" cy="1371600"/>
          </a:xfrm>
        </p:spPr>
        <p:txBody>
          <a:bodyPr/>
          <a:lstStyle/>
          <a:p>
            <a:pPr eaLnBrk="1" hangingPunct="1"/>
            <a:r>
              <a:rPr lang="en-US" sz="4400" dirty="0"/>
              <a:t>JTS-Recommended Standard Evacuation Categories</a:t>
            </a:r>
          </a:p>
        </p:txBody>
      </p:sp>
    </p:spTree>
    <p:extLst>
      <p:ext uri="{BB962C8B-B14F-4D97-AF65-F5344CB8AC3E}">
        <p14:creationId xmlns:p14="http://schemas.microsoft.com/office/powerpoint/2010/main" val="6685364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69" name="Content Placeholder 2"/>
          <p:cNvSpPr>
            <a:spLocks noGrp="1"/>
          </p:cNvSpPr>
          <p:nvPr>
            <p:ph idx="1"/>
          </p:nvPr>
        </p:nvSpPr>
        <p:spPr>
          <a:xfrm>
            <a:off x="304800" y="2027237"/>
            <a:ext cx="8229600" cy="4525963"/>
          </a:xfrm>
        </p:spPr>
        <p:txBody>
          <a:bodyPr/>
          <a:lstStyle/>
          <a:p>
            <a:pPr>
              <a:spcAft>
                <a:spcPts val="600"/>
              </a:spcAft>
            </a:pPr>
            <a:r>
              <a:rPr lang="en-US" b="1" dirty="0"/>
              <a:t>CAT A – Urgent </a:t>
            </a:r>
            <a:r>
              <a:rPr lang="en-US" dirty="0"/>
              <a:t>(continued)</a:t>
            </a:r>
          </a:p>
          <a:p>
            <a:pPr lvl="1"/>
            <a:r>
              <a:rPr lang="en-US" b="1" dirty="0"/>
              <a:t>Casualty with known or suspected spinal injury</a:t>
            </a:r>
          </a:p>
          <a:p>
            <a:pPr lvl="1"/>
            <a:r>
              <a:rPr lang="en-US" b="1" dirty="0"/>
              <a:t>Casualty in shock </a:t>
            </a:r>
          </a:p>
          <a:p>
            <a:pPr lvl="1"/>
            <a:r>
              <a:rPr lang="en-US" b="1" dirty="0"/>
              <a:t>Casualty with bleeding that is difficult to control</a:t>
            </a:r>
          </a:p>
          <a:p>
            <a:pPr lvl="1"/>
            <a:r>
              <a:rPr lang="en-US" b="1" dirty="0"/>
              <a:t>Moderate/Severe TBI</a:t>
            </a:r>
          </a:p>
          <a:p>
            <a:pPr lvl="1"/>
            <a:r>
              <a:rPr lang="en-US" b="1" dirty="0"/>
              <a:t>Burns greater than 20% Total Body Surface Area</a:t>
            </a:r>
          </a:p>
        </p:txBody>
      </p:sp>
      <p:sp>
        <p:nvSpPr>
          <p:cNvPr id="6" name="Rectangle 2">
            <a:extLst>
              <a:ext uri="{FF2B5EF4-FFF2-40B4-BE49-F238E27FC236}">
                <a16:creationId xmlns:a16="http://schemas.microsoft.com/office/drawing/2014/main" id="{5D85B798-02DA-4FD8-96E2-8C97A5A274BA}"/>
              </a:ext>
            </a:extLst>
          </p:cNvPr>
          <p:cNvSpPr>
            <a:spLocks noGrp="1" noChangeArrowheads="1"/>
          </p:cNvSpPr>
          <p:nvPr>
            <p:ph type="title"/>
          </p:nvPr>
        </p:nvSpPr>
        <p:spPr>
          <a:xfrm>
            <a:off x="1447800" y="76200"/>
            <a:ext cx="7391400" cy="1371600"/>
          </a:xfrm>
        </p:spPr>
        <p:txBody>
          <a:bodyPr/>
          <a:lstStyle/>
          <a:p>
            <a:pPr eaLnBrk="1" hangingPunct="1"/>
            <a:r>
              <a:rPr lang="en-US" sz="4400" dirty="0"/>
              <a:t>JTS-Recommended Standard Evacuation Categories</a:t>
            </a:r>
          </a:p>
        </p:txBody>
      </p:sp>
    </p:spTree>
    <p:extLst>
      <p:ext uri="{BB962C8B-B14F-4D97-AF65-F5344CB8AC3E}">
        <p14:creationId xmlns:p14="http://schemas.microsoft.com/office/powerpoint/2010/main" val="16934244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17" name="Content Placeholder 2"/>
          <p:cNvSpPr>
            <a:spLocks noGrp="1"/>
          </p:cNvSpPr>
          <p:nvPr>
            <p:ph idx="1"/>
          </p:nvPr>
        </p:nvSpPr>
        <p:spPr>
          <a:xfrm>
            <a:off x="381000" y="1981200"/>
            <a:ext cx="8229600" cy="4495800"/>
          </a:xfrm>
        </p:spPr>
        <p:txBody>
          <a:bodyPr/>
          <a:lstStyle/>
          <a:p>
            <a:pPr>
              <a:spcAft>
                <a:spcPts val="600"/>
              </a:spcAft>
            </a:pPr>
            <a:r>
              <a:rPr lang="en-US" b="1" dirty="0"/>
              <a:t>CAT B – Priority (serious injury)</a:t>
            </a:r>
          </a:p>
          <a:p>
            <a:pPr lvl="1">
              <a:spcBef>
                <a:spcPct val="0"/>
              </a:spcBef>
            </a:pPr>
            <a:r>
              <a:rPr lang="en-US" b="1" dirty="0"/>
              <a:t>Isolated, open extremity fracture with bleeding controlled</a:t>
            </a:r>
          </a:p>
          <a:p>
            <a:pPr lvl="1">
              <a:spcBef>
                <a:spcPct val="0"/>
              </a:spcBef>
            </a:pPr>
            <a:r>
              <a:rPr lang="en-US" b="1" dirty="0"/>
              <a:t>Any casualty with a tourniquet in place</a:t>
            </a:r>
          </a:p>
          <a:p>
            <a:pPr lvl="1">
              <a:spcBef>
                <a:spcPct val="0"/>
              </a:spcBef>
            </a:pPr>
            <a:r>
              <a:rPr lang="en-US" b="1" dirty="0"/>
              <a:t>Penetrating or other serious eye injury</a:t>
            </a:r>
          </a:p>
          <a:p>
            <a:pPr lvl="1">
              <a:spcBef>
                <a:spcPct val="0"/>
              </a:spcBef>
            </a:pPr>
            <a:r>
              <a:rPr lang="en-US" b="1" dirty="0"/>
              <a:t>Significant soft tissue injury without major bleeding</a:t>
            </a:r>
          </a:p>
          <a:p>
            <a:pPr lvl="1">
              <a:spcBef>
                <a:spcPct val="0"/>
              </a:spcBef>
            </a:pPr>
            <a:r>
              <a:rPr lang="en-US" b="1" dirty="0"/>
              <a:t>Extremity injury with absent distal pulses </a:t>
            </a:r>
          </a:p>
          <a:p>
            <a:pPr lvl="1">
              <a:spcBef>
                <a:spcPct val="0"/>
              </a:spcBef>
            </a:pPr>
            <a:r>
              <a:rPr lang="en-US" b="1" dirty="0"/>
              <a:t>Burns 10-20% Total Body Surface Area</a:t>
            </a:r>
          </a:p>
        </p:txBody>
      </p:sp>
      <p:sp>
        <p:nvSpPr>
          <p:cNvPr id="6" name="Rectangle 2">
            <a:extLst>
              <a:ext uri="{FF2B5EF4-FFF2-40B4-BE49-F238E27FC236}">
                <a16:creationId xmlns:a16="http://schemas.microsoft.com/office/drawing/2014/main" id="{355F9BC9-6BCF-42E4-A88A-7E88CF3CFE6D}"/>
              </a:ext>
            </a:extLst>
          </p:cNvPr>
          <p:cNvSpPr>
            <a:spLocks noGrp="1" noChangeArrowheads="1"/>
          </p:cNvSpPr>
          <p:nvPr>
            <p:ph type="title"/>
          </p:nvPr>
        </p:nvSpPr>
        <p:spPr>
          <a:xfrm>
            <a:off x="1447800" y="76200"/>
            <a:ext cx="7391400" cy="1371600"/>
          </a:xfrm>
        </p:spPr>
        <p:txBody>
          <a:bodyPr/>
          <a:lstStyle/>
          <a:p>
            <a:pPr eaLnBrk="1" hangingPunct="1"/>
            <a:r>
              <a:rPr lang="en-US" sz="4400" dirty="0"/>
              <a:t>JTS-Recommended Standard Evacuation Categories</a:t>
            </a:r>
          </a:p>
        </p:txBody>
      </p:sp>
    </p:spTree>
    <p:extLst>
      <p:ext uri="{BB962C8B-B14F-4D97-AF65-F5344CB8AC3E}">
        <p14:creationId xmlns:p14="http://schemas.microsoft.com/office/powerpoint/2010/main" val="12246319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0065" name="Content Placeholder 2"/>
          <p:cNvSpPr>
            <a:spLocks noGrp="1"/>
          </p:cNvSpPr>
          <p:nvPr>
            <p:ph idx="1"/>
          </p:nvPr>
        </p:nvSpPr>
        <p:spPr>
          <a:xfrm>
            <a:off x="304800" y="2209800"/>
            <a:ext cx="8229600" cy="3886200"/>
          </a:xfrm>
        </p:spPr>
        <p:txBody>
          <a:bodyPr/>
          <a:lstStyle/>
          <a:p>
            <a:pPr>
              <a:spcAft>
                <a:spcPts val="600"/>
              </a:spcAft>
            </a:pPr>
            <a:r>
              <a:rPr lang="en-US" b="1" dirty="0"/>
              <a:t>CAT C – Routine (mild to moderate injury)</a:t>
            </a:r>
          </a:p>
          <a:p>
            <a:pPr lvl="1">
              <a:spcAft>
                <a:spcPts val="600"/>
              </a:spcAft>
            </a:pPr>
            <a:r>
              <a:rPr lang="en-US" b="1" dirty="0"/>
              <a:t>Concussion (mild TBI)</a:t>
            </a:r>
          </a:p>
          <a:p>
            <a:pPr lvl="1">
              <a:spcAft>
                <a:spcPts val="600"/>
              </a:spcAft>
            </a:pPr>
            <a:r>
              <a:rPr lang="en-US" b="1" dirty="0"/>
              <a:t>Gunshot wound to extremity - bleeding controlled without tourniquet</a:t>
            </a:r>
          </a:p>
          <a:p>
            <a:pPr lvl="1">
              <a:spcAft>
                <a:spcPts val="600"/>
              </a:spcAft>
            </a:pPr>
            <a:r>
              <a:rPr lang="en-US" b="1" dirty="0"/>
              <a:t>Minor soft tissue shrapnel injury</a:t>
            </a:r>
          </a:p>
          <a:p>
            <a:pPr lvl="1">
              <a:spcAft>
                <a:spcPts val="600"/>
              </a:spcAft>
            </a:pPr>
            <a:r>
              <a:rPr lang="en-US" b="1" dirty="0"/>
              <a:t>Closed fracture with intact distal pulses</a:t>
            </a:r>
          </a:p>
          <a:p>
            <a:pPr lvl="1">
              <a:spcAft>
                <a:spcPts val="600"/>
              </a:spcAft>
            </a:pPr>
            <a:r>
              <a:rPr lang="en-US" b="1" dirty="0"/>
              <a:t>Burns &lt; 10% Total Body Surface Area</a:t>
            </a:r>
          </a:p>
        </p:txBody>
      </p:sp>
      <p:sp>
        <p:nvSpPr>
          <p:cNvPr id="6" name="Rectangle 2">
            <a:extLst>
              <a:ext uri="{FF2B5EF4-FFF2-40B4-BE49-F238E27FC236}">
                <a16:creationId xmlns:a16="http://schemas.microsoft.com/office/drawing/2014/main" id="{92435CAC-0F7D-4B8D-B325-332D251B4CA6}"/>
              </a:ext>
            </a:extLst>
          </p:cNvPr>
          <p:cNvSpPr>
            <a:spLocks noGrp="1" noChangeArrowheads="1"/>
          </p:cNvSpPr>
          <p:nvPr>
            <p:ph type="title"/>
          </p:nvPr>
        </p:nvSpPr>
        <p:spPr>
          <a:xfrm>
            <a:off x="1447800" y="76200"/>
            <a:ext cx="7391400" cy="1371600"/>
          </a:xfrm>
        </p:spPr>
        <p:txBody>
          <a:bodyPr/>
          <a:lstStyle/>
          <a:p>
            <a:pPr eaLnBrk="1" hangingPunct="1"/>
            <a:r>
              <a:rPr lang="en-US" sz="4400" dirty="0"/>
              <a:t>JTS-Recommended Standard Evacuation Categories</a:t>
            </a:r>
          </a:p>
        </p:txBody>
      </p:sp>
    </p:spTree>
    <p:extLst>
      <p:ext uri="{BB962C8B-B14F-4D97-AF65-F5344CB8AC3E}">
        <p14:creationId xmlns:p14="http://schemas.microsoft.com/office/powerpoint/2010/main" val="2031515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05" name="Rectangle 2"/>
          <p:cNvSpPr>
            <a:spLocks noGrp="1" noChangeArrowheads="1"/>
          </p:cNvSpPr>
          <p:nvPr>
            <p:ph type="title"/>
          </p:nvPr>
        </p:nvSpPr>
        <p:spPr/>
        <p:txBody>
          <a:bodyPr/>
          <a:lstStyle/>
          <a:p>
            <a:pPr eaLnBrk="1" hangingPunct="1"/>
            <a:endParaRPr lang="en-US" dirty="0"/>
          </a:p>
        </p:txBody>
      </p:sp>
      <p:pic>
        <p:nvPicPr>
          <p:cNvPr id="635906" name="Picture 4" descr="MH-47"/>
          <p:cNvPicPr>
            <a:picLocks noGrp="1" noChangeAspect="1" noChangeArrowheads="1"/>
          </p:cNvPicPr>
          <p:nvPr>
            <p:ph idx="1"/>
          </p:nvPr>
        </p:nvPicPr>
        <p:blipFill>
          <a:blip r:embed="rId3" cstate="print"/>
          <a:srcRect/>
          <a:stretch>
            <a:fillRect/>
          </a:stretch>
        </p:blipFill>
        <p:spPr>
          <a:xfrm>
            <a:off x="0" y="0"/>
            <a:ext cx="9144000" cy="6858000"/>
          </a:xfrm>
        </p:spPr>
      </p:pic>
      <p:sp>
        <p:nvSpPr>
          <p:cNvPr id="635907" name="Text Box 5"/>
          <p:cNvSpPr txBox="1">
            <a:spLocks noChangeArrowheads="1"/>
          </p:cNvSpPr>
          <p:nvPr/>
        </p:nvSpPr>
        <p:spPr bwMode="auto">
          <a:xfrm>
            <a:off x="2341563" y="-152400"/>
            <a:ext cx="3906837" cy="1098550"/>
          </a:xfrm>
          <a:prstGeom prst="rect">
            <a:avLst/>
          </a:prstGeom>
          <a:noFill/>
          <a:ln w="9525">
            <a:noFill/>
            <a:miter lim="800000"/>
            <a:headEnd/>
            <a:tailEnd/>
          </a:ln>
        </p:spPr>
        <p:txBody>
          <a:bodyPr wrap="none">
            <a:spAutoFit/>
          </a:bodyPr>
          <a:lstStyle/>
          <a:p>
            <a:r>
              <a:rPr lang="en-US" sz="6600" dirty="0">
                <a:solidFill>
                  <a:schemeClr val="bg1"/>
                </a:solidFill>
              </a:rPr>
              <a:t>Questions?</a:t>
            </a:r>
          </a:p>
        </p:txBody>
      </p:sp>
    </p:spTree>
    <p:extLst>
      <p:ext uri="{BB962C8B-B14F-4D97-AF65-F5344CB8AC3E}">
        <p14:creationId xmlns:p14="http://schemas.microsoft.com/office/powerpoint/2010/main" val="31474576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1" name="Rectangle 3"/>
          <p:cNvSpPr>
            <a:spLocks noGrp="1" noChangeArrowheads="1"/>
          </p:cNvSpPr>
          <p:nvPr>
            <p:ph idx="1"/>
          </p:nvPr>
        </p:nvSpPr>
        <p:spPr>
          <a:xfrm>
            <a:off x="304800" y="1676400"/>
            <a:ext cx="8382000" cy="5181600"/>
          </a:xfrm>
        </p:spPr>
        <p:txBody>
          <a:bodyPr/>
          <a:lstStyle/>
          <a:p>
            <a:pPr marL="0" indent="0" eaLnBrk="1" hangingPunct="1">
              <a:lnSpc>
                <a:spcPct val="90000"/>
              </a:lnSpc>
              <a:spcAft>
                <a:spcPts val="1200"/>
              </a:spcAft>
              <a:buFontTx/>
              <a:buNone/>
            </a:pPr>
            <a:r>
              <a:rPr lang="en-US" b="1" dirty="0"/>
              <a:t>17. Cardiopulmonary resuscitation (CPR)</a:t>
            </a:r>
          </a:p>
          <a:p>
            <a:pPr marL="914400" indent="-284163" eaLnBrk="1" hangingPunct="1">
              <a:lnSpc>
                <a:spcPct val="90000"/>
              </a:lnSpc>
              <a:spcAft>
                <a:spcPts val="1200"/>
              </a:spcAft>
              <a:buFontTx/>
              <a:buNone/>
            </a:pPr>
            <a:r>
              <a:rPr lang="en-US" sz="2800" b="1" dirty="0"/>
              <a:t>a. Resuscitation on the battlefield for victims of blast or penetrating trauma who have no pulse, no ventilations, and no other signs of life will not be successful and should not be attempted. However, casualties with torso trauma or polytrauma who have no pulse or respirations during TFC should have bilateral needle decompression performed to ensure they do not have a tension pneumothorax prior to discontinuation of care. The procedure is the same as described in section 5.a. above. </a:t>
            </a:r>
          </a:p>
        </p:txBody>
      </p:sp>
      <p:sp>
        <p:nvSpPr>
          <p:cNvPr id="506882" name="Title 1"/>
          <p:cNvSpPr>
            <a:spLocks noGrp="1"/>
          </p:cNvSpPr>
          <p:nvPr>
            <p:ph type="title" idx="4294967295"/>
          </p:nvPr>
        </p:nvSpPr>
        <p:spPr>
          <a:xfrm>
            <a:off x="1295400" y="152400"/>
            <a:ext cx="7616825" cy="1143000"/>
          </a:xfrm>
        </p:spPr>
        <p:txBody>
          <a:bodyPr/>
          <a:lstStyle/>
          <a:p>
            <a:pPr eaLnBrk="1" hangingPunct="1"/>
            <a:r>
              <a:rPr lang="en-US" sz="4400" dirty="0">
                <a:ea typeface="ＭＳ Ｐゴシック"/>
                <a:cs typeface="ＭＳ Ｐゴシック"/>
              </a:rPr>
              <a:t>Tactical Field Care </a:t>
            </a:r>
            <a:br>
              <a:rPr lang="en-US" sz="4400" dirty="0">
                <a:ea typeface="ＭＳ Ｐゴシック"/>
                <a:cs typeface="ＭＳ Ｐゴシック"/>
              </a:rPr>
            </a:br>
            <a:r>
              <a:rPr lang="en-US" sz="4400" dirty="0">
                <a:ea typeface="ＭＳ Ｐゴシック"/>
                <a:cs typeface="ＭＳ Ｐゴシック"/>
              </a:rPr>
              <a:t>Guidelines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228600" y="1447800"/>
            <a:ext cx="8229600" cy="5334000"/>
          </a:xfrm>
        </p:spPr>
        <p:txBody>
          <a:bodyPr/>
          <a:lstStyle/>
          <a:p>
            <a:pPr marL="0" indent="0" algn="ctr" eaLnBrk="1" hangingPunct="1">
              <a:lnSpc>
                <a:spcPct val="90000"/>
              </a:lnSpc>
              <a:buNone/>
            </a:pPr>
            <a:r>
              <a:rPr lang="en-US" sz="3000" b="1" u="sng" dirty="0"/>
              <a:t>Enabling Learning Objectives</a:t>
            </a:r>
          </a:p>
          <a:p>
            <a:pPr marL="0" indent="0" algn="ctr" eaLnBrk="1" hangingPunct="1">
              <a:lnSpc>
                <a:spcPct val="90000"/>
              </a:lnSpc>
              <a:buNone/>
            </a:pPr>
            <a:endParaRPr lang="en-US" sz="1200" b="1" u="sng" dirty="0"/>
          </a:p>
          <a:p>
            <a:pPr marL="609600" indent="-609600" eaLnBrk="1" hangingPunct="1">
              <a:lnSpc>
                <a:spcPct val="90000"/>
              </a:lnSpc>
            </a:pPr>
            <a:r>
              <a:rPr lang="en-US" sz="2800" b="1" dirty="0"/>
              <a:t>Identify the importance and techniques of communicating casualty information with evacuation assets or receiving facilities.</a:t>
            </a:r>
          </a:p>
          <a:p>
            <a:pPr marL="609600" indent="-609600" eaLnBrk="1" hangingPunct="1">
              <a:lnSpc>
                <a:spcPct val="90000"/>
              </a:lnSpc>
            </a:pPr>
            <a:r>
              <a:rPr lang="en-US" sz="2800" b="1" dirty="0"/>
              <a:t>Identify the relevant tactical and casualty data involved in communicating casualty information. </a:t>
            </a:r>
          </a:p>
          <a:p>
            <a:pPr marL="609600" indent="-609600" eaLnBrk="1" hangingPunct="1">
              <a:lnSpc>
                <a:spcPct val="90000"/>
              </a:lnSpc>
            </a:pPr>
            <a:r>
              <a:rPr lang="en-US" sz="2800" b="1" dirty="0"/>
              <a:t>Identify the evacuation urgencies recommended in the TCCC TACEVAC “Nine  Rules of Thumb” and the JTS evacuation guidelines</a:t>
            </a:r>
          </a:p>
          <a:p>
            <a:pPr marL="609600" indent="-609600" eaLnBrk="1" hangingPunct="1">
              <a:lnSpc>
                <a:spcPct val="90000"/>
              </a:lnSpc>
            </a:pPr>
            <a:r>
              <a:rPr lang="en-US" sz="2800" b="1" dirty="0"/>
              <a:t>Identify the information requirements and format of the 9-Line MEDEVAC Request. </a:t>
            </a:r>
          </a:p>
        </p:txBody>
      </p:sp>
      <p:sp>
        <p:nvSpPr>
          <p:cNvPr id="7" name="Rectangle 2">
            <a:extLst>
              <a:ext uri="{FF2B5EF4-FFF2-40B4-BE49-F238E27FC236}">
                <a16:creationId xmlns:a16="http://schemas.microsoft.com/office/drawing/2014/main" id="{653A0AC7-2B10-45B3-A2A6-D43CA65C364C}"/>
              </a:ext>
            </a:extLst>
          </p:cNvPr>
          <p:cNvSpPr>
            <a:spLocks noGrp="1" noRot="1" noChangeArrowheads="1"/>
          </p:cNvSpPr>
          <p:nvPr>
            <p:ph type="title"/>
          </p:nvPr>
        </p:nvSpPr>
        <p:spPr>
          <a:xfrm>
            <a:off x="1524000" y="76200"/>
            <a:ext cx="7162800" cy="1143000"/>
          </a:xfrm>
        </p:spPr>
        <p:txBody>
          <a:bodyPr/>
          <a:lstStyle/>
          <a:p>
            <a:pPr eaLnBrk="1" hangingPunct="1"/>
            <a:r>
              <a:rPr lang="en-US" sz="4400" cap="all" dirty="0">
                <a:ea typeface="ＭＳ Ｐゴシック"/>
                <a:cs typeface="ＭＳ Ｐゴシック"/>
              </a:rPr>
              <a:t>LEARNING Objectives</a:t>
            </a:r>
            <a:endParaRPr lang="en-US" sz="4400" dirty="0"/>
          </a:p>
        </p:txBody>
      </p:sp>
    </p:spTree>
    <p:extLst>
      <p:ext uri="{BB962C8B-B14F-4D97-AF65-F5344CB8AC3E}">
        <p14:creationId xmlns:p14="http://schemas.microsoft.com/office/powerpoint/2010/main" val="14389278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29" name="Rectangle 3"/>
          <p:cNvSpPr>
            <a:spLocks noGrp="1" noChangeArrowheads="1"/>
          </p:cNvSpPr>
          <p:nvPr>
            <p:ph idx="1"/>
          </p:nvPr>
        </p:nvSpPr>
        <p:spPr>
          <a:xfrm>
            <a:off x="0" y="5638800"/>
            <a:ext cx="9144000" cy="914400"/>
          </a:xfrm>
        </p:spPr>
        <p:txBody>
          <a:bodyPr lIns="90488" tIns="44450" rIns="90488" bIns="44450"/>
          <a:lstStyle/>
          <a:p>
            <a:pPr algn="ctr" eaLnBrk="1" hangingPunct="1">
              <a:buFont typeface="Wingdings" pitchFamily="2" charset="2"/>
              <a:buNone/>
            </a:pPr>
            <a:r>
              <a:rPr lang="en-US" sz="4800" b="1" u="sng" dirty="0">
                <a:ea typeface="ＭＳ Ｐゴシック"/>
                <a:cs typeface="ＭＳ Ｐゴシック"/>
              </a:rPr>
              <a:t>NO</a:t>
            </a:r>
            <a:r>
              <a:rPr lang="en-US" sz="4800" b="1" dirty="0">
                <a:ea typeface="ＭＳ Ｐゴシック"/>
                <a:cs typeface="ＭＳ Ｐゴシック"/>
              </a:rPr>
              <a:t> battlefield CPR</a:t>
            </a:r>
            <a:endParaRPr lang="en-US" b="1" dirty="0">
              <a:ea typeface="ＭＳ Ｐゴシック"/>
              <a:cs typeface="ＭＳ Ｐゴシック"/>
            </a:endParaRPr>
          </a:p>
        </p:txBody>
      </p:sp>
      <p:pic>
        <p:nvPicPr>
          <p:cNvPr id="508930" name="Picture 4" descr="cpr"/>
          <p:cNvPicPr>
            <a:picLocks noChangeAspect="1" noChangeArrowheads="1"/>
          </p:cNvPicPr>
          <p:nvPr/>
        </p:nvPicPr>
        <p:blipFill>
          <a:blip r:embed="rId3" cstate="print"/>
          <a:srcRect/>
          <a:stretch>
            <a:fillRect/>
          </a:stretch>
        </p:blipFill>
        <p:spPr bwMode="auto">
          <a:xfrm>
            <a:off x="2743200" y="1676400"/>
            <a:ext cx="3733800" cy="3629025"/>
          </a:xfrm>
          <a:prstGeom prst="rect">
            <a:avLst/>
          </a:prstGeom>
          <a:noFill/>
          <a:ln w="25400">
            <a:solidFill>
              <a:schemeClr val="tx1"/>
            </a:solidFill>
            <a:miter lim="800000"/>
            <a:headEnd/>
            <a:tailEnd/>
          </a:ln>
        </p:spPr>
      </p:pic>
      <p:sp>
        <p:nvSpPr>
          <p:cNvPr id="508931" name="Text Box 6"/>
          <p:cNvSpPr txBox="1">
            <a:spLocks noChangeArrowheads="1"/>
          </p:cNvSpPr>
          <p:nvPr/>
        </p:nvSpPr>
        <p:spPr bwMode="auto">
          <a:xfrm>
            <a:off x="3581400" y="152400"/>
            <a:ext cx="1593850" cy="914400"/>
          </a:xfrm>
          <a:prstGeom prst="rect">
            <a:avLst/>
          </a:prstGeom>
          <a:noFill/>
          <a:ln w="9525">
            <a:noFill/>
            <a:miter lim="800000"/>
            <a:headEnd/>
            <a:tailEnd/>
          </a:ln>
        </p:spPr>
        <p:txBody>
          <a:bodyPr wrap="none">
            <a:spAutoFit/>
          </a:bodyPr>
          <a:lstStyle/>
          <a:p>
            <a:r>
              <a:rPr lang="en-US" sz="5400" b="1" dirty="0"/>
              <a:t>CPR</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3" name="Rectangle 2"/>
          <p:cNvSpPr>
            <a:spLocks noGrp="1" noChangeArrowheads="1"/>
          </p:cNvSpPr>
          <p:nvPr>
            <p:ph idx="1"/>
          </p:nvPr>
        </p:nvSpPr>
        <p:spPr>
          <a:xfrm>
            <a:off x="542925" y="1752600"/>
            <a:ext cx="8201025" cy="4953000"/>
          </a:xfrm>
        </p:spPr>
        <p:txBody>
          <a:bodyPr lIns="90488" tIns="44450" rIns="90488" bIns="44450" rtlCol="0">
            <a:normAutofit fontScale="92500" lnSpcReduction="10000"/>
          </a:bodyPr>
          <a:lstStyle/>
          <a:p>
            <a:pPr eaLnBrk="1" fontAlgn="auto" hangingPunct="1">
              <a:spcAft>
                <a:spcPts val="0"/>
              </a:spcAft>
              <a:buFont typeface="Arial" pitchFamily="34" charset="0"/>
              <a:buChar char="•"/>
              <a:defRPr/>
            </a:pPr>
            <a:r>
              <a:rPr lang="en-US" sz="2800" b="1" dirty="0">
                <a:ea typeface="ＭＳ Ｐゴシック"/>
                <a:cs typeface="ＭＳ Ｐゴシック"/>
              </a:rPr>
              <a:t>This is a series of 138 trauma patients with prehospital cardiac arrest and in whom resuscitation was attempted. </a:t>
            </a:r>
          </a:p>
          <a:p>
            <a:pPr eaLnBrk="1" fontAlgn="auto" hangingPunct="1">
              <a:spcAft>
                <a:spcPts val="0"/>
              </a:spcAft>
              <a:buFont typeface="Arial" pitchFamily="34" charset="0"/>
              <a:buChar char="•"/>
              <a:defRPr/>
            </a:pPr>
            <a:r>
              <a:rPr lang="en-US" sz="2800" b="1" dirty="0">
                <a:ea typeface="ＭＳ Ｐゴシック"/>
                <a:cs typeface="ＭＳ Ｐゴシック"/>
              </a:rPr>
              <a:t>There were </a:t>
            </a:r>
            <a:r>
              <a:rPr lang="en-US" sz="2800" b="1" u="sng" dirty="0">
                <a:ea typeface="ＭＳ Ｐゴシック"/>
                <a:cs typeface="ＭＳ Ｐゴシック"/>
              </a:rPr>
              <a:t>no</a:t>
            </a:r>
            <a:r>
              <a:rPr lang="en-US" sz="2800" b="1" dirty="0">
                <a:ea typeface="ＭＳ Ｐゴシック"/>
                <a:cs typeface="ＭＳ Ｐゴシック"/>
              </a:rPr>
              <a:t> survivors.</a:t>
            </a:r>
          </a:p>
          <a:p>
            <a:pPr eaLnBrk="1" fontAlgn="auto" hangingPunct="1">
              <a:spcAft>
                <a:spcPts val="0"/>
              </a:spcAft>
              <a:buFont typeface="Arial" pitchFamily="34" charset="0"/>
              <a:buChar char="•"/>
              <a:defRPr/>
            </a:pPr>
            <a:r>
              <a:rPr lang="en-US" sz="2800" b="1" dirty="0">
                <a:ea typeface="ＭＳ Ｐゴシック"/>
                <a:cs typeface="ＭＳ Ｐゴシック"/>
              </a:rPr>
              <a:t>The authors recommended that trauma patients in cardiopulmonary arrest not be transported emergently to a trauma center even in a civilian setting due to large economic cost of treatment without a significant chance for survival.</a:t>
            </a:r>
          </a:p>
          <a:p>
            <a:pPr eaLnBrk="1" fontAlgn="auto" hangingPunct="1">
              <a:spcAft>
                <a:spcPts val="0"/>
              </a:spcAft>
              <a:buFont typeface="Arial" pitchFamily="34" charset="0"/>
              <a:buChar char="•"/>
              <a:defRPr/>
            </a:pPr>
            <a:endParaRPr lang="en-US" sz="2800" b="1" dirty="0">
              <a:ea typeface="ＭＳ Ｐゴシック"/>
              <a:cs typeface="ＭＳ Ｐゴシック"/>
            </a:endParaRPr>
          </a:p>
          <a:p>
            <a:pPr eaLnBrk="1" fontAlgn="auto" hangingPunct="1">
              <a:spcAft>
                <a:spcPts val="0"/>
              </a:spcAft>
              <a:buFont typeface="Arial" pitchFamily="34" charset="0"/>
              <a:buChar char="•"/>
              <a:defRPr/>
            </a:pPr>
            <a:endParaRPr lang="en-US" sz="2800" b="1" dirty="0">
              <a:ea typeface="ＭＳ Ｐゴシック"/>
              <a:cs typeface="ＭＳ Ｐゴシック"/>
            </a:endParaRPr>
          </a:p>
          <a:p>
            <a:pPr eaLnBrk="1" fontAlgn="auto" hangingPunct="1">
              <a:spcAft>
                <a:spcPts val="0"/>
              </a:spcAft>
              <a:buFont typeface="Wingdings" pitchFamily="2" charset="2"/>
              <a:buNone/>
              <a:defRPr/>
            </a:pPr>
            <a:r>
              <a:rPr lang="en-US" sz="2800" b="1" dirty="0">
                <a:ea typeface="ＭＳ Ｐゴシック"/>
                <a:cs typeface="ＭＳ Ｐゴシック"/>
              </a:rPr>
              <a:t>    </a:t>
            </a:r>
            <a:r>
              <a:rPr lang="en-US" sz="2800" dirty="0">
                <a:ea typeface="ＭＳ Ｐゴシック"/>
                <a:cs typeface="ＭＳ Ｐゴシック"/>
              </a:rPr>
              <a:t>          		    </a:t>
            </a:r>
            <a:r>
              <a:rPr lang="en-US" sz="2500" b="1" i="1" dirty="0">
                <a:ea typeface="ＭＳ Ｐゴシック"/>
                <a:cs typeface="ＭＳ Ｐゴシック"/>
              </a:rPr>
              <a:t>Rosemurgy et al.  J Trauma  1993</a:t>
            </a:r>
          </a:p>
        </p:txBody>
      </p:sp>
      <p:sp>
        <p:nvSpPr>
          <p:cNvPr id="510978" name="Text Box 5"/>
          <p:cNvSpPr txBox="1">
            <a:spLocks noChangeArrowheads="1"/>
          </p:cNvSpPr>
          <p:nvPr/>
        </p:nvSpPr>
        <p:spPr bwMode="auto">
          <a:xfrm>
            <a:off x="1752600" y="304800"/>
            <a:ext cx="6605588" cy="823913"/>
          </a:xfrm>
          <a:prstGeom prst="rect">
            <a:avLst/>
          </a:prstGeom>
          <a:noFill/>
          <a:ln w="9525">
            <a:noFill/>
            <a:miter lim="800000"/>
            <a:headEnd/>
            <a:tailEnd/>
          </a:ln>
        </p:spPr>
        <p:txBody>
          <a:bodyPr wrap="none">
            <a:spAutoFit/>
          </a:bodyPr>
          <a:lstStyle/>
          <a:p>
            <a:r>
              <a:rPr lang="en-US" sz="4800" b="1" dirty="0"/>
              <a:t>CPR in Civilian Trauma</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5" name="Rectangle 3"/>
          <p:cNvSpPr>
            <a:spLocks noGrp="1" noChangeArrowheads="1"/>
          </p:cNvSpPr>
          <p:nvPr>
            <p:ph idx="1"/>
          </p:nvPr>
        </p:nvSpPr>
        <p:spPr>
          <a:xfrm>
            <a:off x="1066800" y="2438400"/>
            <a:ext cx="7239000" cy="2209800"/>
          </a:xfrm>
        </p:spPr>
        <p:txBody>
          <a:bodyPr lIns="90488" tIns="44450" rIns="90488" bIns="44450"/>
          <a:lstStyle/>
          <a:p>
            <a:pPr eaLnBrk="1" hangingPunct="1"/>
            <a:r>
              <a:rPr lang="en-US" sz="3600" b="1" dirty="0">
                <a:ea typeface="ＭＳ Ｐゴシック"/>
                <a:cs typeface="ＭＳ Ｐゴシック"/>
              </a:rPr>
              <a:t>CPR performers may get killed</a:t>
            </a:r>
          </a:p>
          <a:p>
            <a:pPr eaLnBrk="1" hangingPunct="1"/>
            <a:r>
              <a:rPr lang="en-US" sz="3600" b="1" dirty="0">
                <a:ea typeface="ＭＳ Ｐゴシック"/>
                <a:cs typeface="ＭＳ Ｐゴシック"/>
              </a:rPr>
              <a:t>Mission gets delayed</a:t>
            </a:r>
          </a:p>
          <a:p>
            <a:pPr eaLnBrk="1" hangingPunct="1"/>
            <a:r>
              <a:rPr lang="en-US" sz="3600" b="1" dirty="0">
                <a:ea typeface="ＭＳ Ｐゴシック"/>
                <a:cs typeface="ＭＳ Ｐゴシック"/>
              </a:rPr>
              <a:t>Casualty stays dead</a:t>
            </a:r>
          </a:p>
        </p:txBody>
      </p:sp>
      <p:sp>
        <p:nvSpPr>
          <p:cNvPr id="513026" name="Text Box 5"/>
          <p:cNvSpPr txBox="1">
            <a:spLocks noChangeArrowheads="1"/>
          </p:cNvSpPr>
          <p:nvPr/>
        </p:nvSpPr>
        <p:spPr bwMode="auto">
          <a:xfrm>
            <a:off x="2057400" y="0"/>
            <a:ext cx="5816600" cy="1431925"/>
          </a:xfrm>
          <a:prstGeom prst="rect">
            <a:avLst/>
          </a:prstGeom>
          <a:noFill/>
          <a:ln w="9525">
            <a:noFill/>
            <a:miter lim="800000"/>
            <a:headEnd/>
            <a:tailEnd/>
          </a:ln>
        </p:spPr>
        <p:txBody>
          <a:bodyPr wrap="none">
            <a:spAutoFit/>
          </a:bodyPr>
          <a:lstStyle/>
          <a:p>
            <a:r>
              <a:rPr lang="en-US" sz="4400" b="1" dirty="0"/>
              <a:t>The Cost of Attempting</a:t>
            </a:r>
          </a:p>
          <a:p>
            <a:r>
              <a:rPr lang="en-US" sz="4400" b="1" dirty="0"/>
              <a:t>CPR on the Battlefield</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3" name="Rectangle 2"/>
          <p:cNvSpPr>
            <a:spLocks noGrp="1" noChangeArrowheads="1"/>
          </p:cNvSpPr>
          <p:nvPr>
            <p:ph type="title"/>
          </p:nvPr>
        </p:nvSpPr>
        <p:spPr>
          <a:xfrm>
            <a:off x="1219200" y="0"/>
            <a:ext cx="7543800" cy="2057400"/>
          </a:xfrm>
        </p:spPr>
        <p:txBody>
          <a:bodyPr/>
          <a:lstStyle/>
          <a:p>
            <a:pPr eaLnBrk="1" hangingPunct="1"/>
            <a:r>
              <a:rPr lang="en-US" dirty="0">
                <a:ea typeface="ＭＳ Ｐゴシック"/>
                <a:cs typeface="ＭＳ Ｐゴシック"/>
              </a:rPr>
              <a:t>CPR on the Battlefield</a:t>
            </a:r>
            <a:br>
              <a:rPr lang="en-US" dirty="0">
                <a:ea typeface="ＭＳ Ｐゴシック"/>
                <a:cs typeface="ＭＳ Ｐゴシック"/>
              </a:rPr>
            </a:br>
            <a:r>
              <a:rPr lang="en-US" sz="3600" dirty="0">
                <a:ea typeface="ＭＳ Ｐゴシック"/>
                <a:cs typeface="ＭＳ Ｐゴシック"/>
              </a:rPr>
              <a:t>(Ranger Airfield Operation </a:t>
            </a:r>
            <a:br>
              <a:rPr lang="en-US" sz="3600" dirty="0">
                <a:ea typeface="ＭＳ Ｐゴシック"/>
                <a:cs typeface="ＭＳ Ｐゴシック"/>
              </a:rPr>
            </a:br>
            <a:r>
              <a:rPr lang="en-US" sz="3600" dirty="0">
                <a:ea typeface="ＭＳ Ｐゴシック"/>
                <a:cs typeface="ＭＳ Ｐゴシック"/>
              </a:rPr>
              <a:t>in Grenada)</a:t>
            </a:r>
          </a:p>
        </p:txBody>
      </p:sp>
      <p:sp>
        <p:nvSpPr>
          <p:cNvPr id="515074" name="Rectangle 3"/>
          <p:cNvSpPr>
            <a:spLocks noGrp="1" noChangeArrowheads="1"/>
          </p:cNvSpPr>
          <p:nvPr>
            <p:ph idx="1"/>
          </p:nvPr>
        </p:nvSpPr>
        <p:spPr>
          <a:xfrm>
            <a:off x="381000" y="2209800"/>
            <a:ext cx="8305800" cy="4114800"/>
          </a:xfrm>
        </p:spPr>
        <p:txBody>
          <a:bodyPr/>
          <a:lstStyle/>
          <a:p>
            <a:pPr eaLnBrk="1" hangingPunct="1"/>
            <a:r>
              <a:rPr lang="en-US" b="1" dirty="0">
                <a:ea typeface="ＭＳ Ｐゴシック"/>
                <a:cs typeface="ＭＳ Ｐゴシック"/>
              </a:rPr>
              <a:t>Airfield seizure operation.</a:t>
            </a:r>
          </a:p>
          <a:p>
            <a:pPr eaLnBrk="1" hangingPunct="1"/>
            <a:r>
              <a:rPr lang="en-US" b="1" dirty="0">
                <a:ea typeface="ＭＳ Ｐゴシック"/>
                <a:cs typeface="ＭＳ Ｐゴシック"/>
              </a:rPr>
              <a:t>A Ranger was shot in the head by a sniper.</a:t>
            </a:r>
          </a:p>
          <a:p>
            <a:pPr eaLnBrk="1" hangingPunct="1"/>
            <a:r>
              <a:rPr lang="en-US" b="1" dirty="0">
                <a:ea typeface="ＭＳ Ｐゴシック"/>
                <a:cs typeface="ＭＳ Ｐゴシック"/>
              </a:rPr>
              <a:t>Casualty had no pulse or respirations.</a:t>
            </a:r>
          </a:p>
          <a:p>
            <a:pPr eaLnBrk="1" hangingPunct="1"/>
            <a:r>
              <a:rPr lang="en-US" b="1" dirty="0">
                <a:ea typeface="ＭＳ Ｐゴシック"/>
                <a:cs typeface="ＭＳ Ｐゴシック"/>
              </a:rPr>
              <a:t>CPR attempts were unsuccessful.</a:t>
            </a:r>
          </a:p>
          <a:p>
            <a:pPr eaLnBrk="1" hangingPunct="1"/>
            <a:r>
              <a:rPr lang="en-US" b="1" dirty="0">
                <a:ea typeface="ＭＳ Ｐゴシック"/>
                <a:cs typeface="ＭＳ Ｐゴシック"/>
              </a:rPr>
              <a:t>The operation was delayed while CPR was performed.</a:t>
            </a:r>
          </a:p>
          <a:p>
            <a:pPr eaLnBrk="1" hangingPunct="1"/>
            <a:r>
              <a:rPr lang="en-US" b="1" dirty="0">
                <a:ea typeface="ＭＳ Ｐゴシック"/>
                <a:cs typeface="ＭＳ Ｐゴシック"/>
              </a:rPr>
              <a:t>Ranger PA finally intervened: “Stop CPR and move out!”</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1" name="Rectangle 2"/>
          <p:cNvSpPr>
            <a:spLocks noGrp="1" noChangeArrowheads="1"/>
          </p:cNvSpPr>
          <p:nvPr>
            <p:ph idx="1"/>
          </p:nvPr>
        </p:nvSpPr>
        <p:spPr>
          <a:xfrm>
            <a:off x="304800" y="1981200"/>
            <a:ext cx="8305800" cy="4114800"/>
          </a:xfrm>
        </p:spPr>
        <p:txBody>
          <a:bodyPr lIns="90488" tIns="44450" rIns="90488" bIns="44450"/>
          <a:lstStyle/>
          <a:p>
            <a:pPr marL="1036638" indent="-571500" eaLnBrk="1" hangingPunct="1">
              <a:buFont typeface="Wingdings" pitchFamily="2" charset="2"/>
              <a:buNone/>
            </a:pPr>
            <a:r>
              <a:rPr lang="en-US" b="1" dirty="0">
                <a:ea typeface="ＭＳ Ｐゴシック"/>
                <a:cs typeface="ＭＳ Ｐゴシック"/>
              </a:rPr>
              <a:t>Only in the case of cardiac arrest due to: </a:t>
            </a:r>
          </a:p>
          <a:p>
            <a:pPr marL="1582738" lvl="1" indent="-495300" eaLnBrk="1" hangingPunct="1"/>
            <a:r>
              <a:rPr lang="en-US" b="1" dirty="0">
                <a:ea typeface="ＭＳ Ｐゴシック"/>
                <a:cs typeface="ＭＳ Ｐゴシック"/>
              </a:rPr>
              <a:t>Hypothermia</a:t>
            </a:r>
          </a:p>
          <a:p>
            <a:pPr marL="1582738" lvl="1" indent="-495300" eaLnBrk="1" hangingPunct="1"/>
            <a:r>
              <a:rPr lang="en-US" b="1" dirty="0">
                <a:ea typeface="ＭＳ Ｐゴシック"/>
                <a:cs typeface="ＭＳ Ｐゴシック"/>
              </a:rPr>
              <a:t>Near drowning</a:t>
            </a:r>
          </a:p>
          <a:p>
            <a:pPr marL="1582738" lvl="1" indent="-495300" eaLnBrk="1" hangingPunct="1"/>
            <a:r>
              <a:rPr lang="en-US" b="1" dirty="0">
                <a:ea typeface="ＭＳ Ｐゴシック"/>
                <a:cs typeface="ＭＳ Ｐゴシック"/>
              </a:rPr>
              <a:t>Electrocution </a:t>
            </a:r>
          </a:p>
          <a:p>
            <a:pPr marL="1582738" lvl="1" indent="-495300" eaLnBrk="1" hangingPunct="1"/>
            <a:r>
              <a:rPr lang="en-US" b="1" dirty="0">
                <a:ea typeface="ＭＳ Ｐゴシック"/>
                <a:cs typeface="ＭＳ Ｐゴシック"/>
              </a:rPr>
              <a:t>Other non-traumatic causes</a:t>
            </a:r>
          </a:p>
          <a:p>
            <a:pPr marL="1036638" indent="-571500" eaLnBrk="1" hangingPunct="1">
              <a:buFont typeface="Wingdings" pitchFamily="2" charset="2"/>
              <a:buNone/>
            </a:pPr>
            <a:r>
              <a:rPr lang="en-US" b="1" dirty="0">
                <a:ea typeface="ＭＳ Ｐゴシック"/>
                <a:cs typeface="ＭＳ Ｐゴシック"/>
              </a:rPr>
              <a:t>should CPR be considered prior to the</a:t>
            </a:r>
          </a:p>
          <a:p>
            <a:pPr marL="1036638" indent="-571500" eaLnBrk="1" hangingPunct="1">
              <a:buFont typeface="Wingdings" pitchFamily="2" charset="2"/>
              <a:buNone/>
            </a:pPr>
            <a:r>
              <a:rPr lang="en-US" b="1" dirty="0">
                <a:ea typeface="ＭＳ Ｐゴシック"/>
                <a:cs typeface="ＭＳ Ｐゴシック"/>
              </a:rPr>
              <a:t>Tactical Evacuation Care phase.</a:t>
            </a:r>
          </a:p>
          <a:p>
            <a:pPr marL="1036638" indent="-571500" eaLnBrk="1" hangingPunct="1">
              <a:buFont typeface="Wingdings" pitchFamily="2" charset="2"/>
              <a:buNone/>
            </a:pPr>
            <a:endParaRPr lang="en-US" dirty="0">
              <a:ea typeface="ＭＳ Ｐゴシック"/>
              <a:cs typeface="ＭＳ Ｐゴシック"/>
            </a:endParaRPr>
          </a:p>
          <a:p>
            <a:pPr marL="1582738" lvl="1" indent="-495300" eaLnBrk="1" hangingPunct="1"/>
            <a:endParaRPr lang="en-US" dirty="0">
              <a:ea typeface="ＭＳ Ｐゴシック"/>
              <a:cs typeface="ＭＳ Ｐゴシック"/>
            </a:endParaRPr>
          </a:p>
        </p:txBody>
      </p:sp>
      <p:sp>
        <p:nvSpPr>
          <p:cNvPr id="517122" name="Text Box 5"/>
          <p:cNvSpPr txBox="1">
            <a:spLocks noChangeArrowheads="1"/>
          </p:cNvSpPr>
          <p:nvPr/>
        </p:nvSpPr>
        <p:spPr bwMode="auto">
          <a:xfrm>
            <a:off x="1981200" y="228600"/>
            <a:ext cx="6035675" cy="762000"/>
          </a:xfrm>
          <a:prstGeom prst="rect">
            <a:avLst/>
          </a:prstGeom>
          <a:noFill/>
          <a:ln w="9525">
            <a:noFill/>
            <a:miter lim="800000"/>
            <a:headEnd/>
            <a:tailEnd/>
          </a:ln>
        </p:spPr>
        <p:txBody>
          <a:bodyPr wrap="none">
            <a:spAutoFit/>
          </a:bodyPr>
          <a:lstStyle/>
          <a:p>
            <a:r>
              <a:rPr lang="en-US" sz="4400" b="1" dirty="0"/>
              <a:t>CPR in Tactical Settings</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1524000" y="152400"/>
            <a:ext cx="7467600" cy="1143000"/>
          </a:xfrm>
        </p:spPr>
        <p:txBody>
          <a:bodyPr rtlCol="0">
            <a:noAutofit/>
          </a:bodyPr>
          <a:lstStyle/>
          <a:p>
            <a:pPr eaLnBrk="1" fontAlgn="auto" hangingPunct="1">
              <a:spcAft>
                <a:spcPts val="0"/>
              </a:spcAft>
              <a:defRPr/>
            </a:pPr>
            <a:r>
              <a:rPr lang="en-US" sz="4400" dirty="0"/>
              <a:t>Traumatic Cardiac Arrest </a:t>
            </a:r>
            <a:br>
              <a:rPr lang="en-US" sz="4400" dirty="0"/>
            </a:br>
            <a:r>
              <a:rPr lang="en-US" sz="4400" dirty="0"/>
              <a:t>in TCCC</a:t>
            </a:r>
          </a:p>
        </p:txBody>
      </p:sp>
      <p:sp>
        <p:nvSpPr>
          <p:cNvPr id="4099" name="Rectangle 3"/>
          <p:cNvSpPr>
            <a:spLocks noGrp="1" noChangeArrowheads="1"/>
          </p:cNvSpPr>
          <p:nvPr>
            <p:ph type="body" idx="4294967295"/>
          </p:nvPr>
        </p:nvSpPr>
        <p:spPr>
          <a:xfrm>
            <a:off x="228600" y="1874837"/>
            <a:ext cx="8686800" cy="4525963"/>
          </a:xfrm>
        </p:spPr>
        <p:txBody>
          <a:bodyPr rtlCol="0">
            <a:normAutofit lnSpcReduction="10000"/>
          </a:bodyPr>
          <a:lstStyle/>
          <a:p>
            <a:pPr eaLnBrk="1" fontAlgn="auto" hangingPunct="1">
              <a:lnSpc>
                <a:spcPct val="90000"/>
              </a:lnSpc>
              <a:spcAft>
                <a:spcPts val="0"/>
              </a:spcAft>
              <a:buFont typeface="Arial" pitchFamily="34" charset="0"/>
              <a:buChar char="•"/>
              <a:defRPr/>
            </a:pPr>
            <a:r>
              <a:rPr lang="en-US" sz="2800" b="1" dirty="0"/>
              <a:t>Mounted IED attack in March 2011</a:t>
            </a:r>
          </a:p>
          <a:p>
            <a:pPr eaLnBrk="1" fontAlgn="auto" hangingPunct="1">
              <a:lnSpc>
                <a:spcPct val="90000"/>
              </a:lnSpc>
              <a:spcAft>
                <a:spcPts val="0"/>
              </a:spcAft>
              <a:buFont typeface="Arial" pitchFamily="34" charset="0"/>
              <a:buChar char="•"/>
              <a:defRPr/>
            </a:pPr>
            <a:r>
              <a:rPr lang="en-US" sz="2800" b="1" dirty="0"/>
              <a:t>Casualty unconscious from closed head trauma</a:t>
            </a:r>
          </a:p>
          <a:p>
            <a:pPr eaLnBrk="1" fontAlgn="auto" hangingPunct="1">
              <a:lnSpc>
                <a:spcPct val="90000"/>
              </a:lnSpc>
              <a:spcAft>
                <a:spcPts val="0"/>
              </a:spcAft>
              <a:buFont typeface="Arial" pitchFamily="34" charset="0"/>
              <a:buChar char="•"/>
              <a:defRPr/>
            </a:pPr>
            <a:r>
              <a:rPr lang="en-US" sz="2800" b="1" dirty="0"/>
              <a:t>Lost vital signs prehospital</a:t>
            </a:r>
          </a:p>
          <a:p>
            <a:pPr eaLnBrk="1" fontAlgn="auto" hangingPunct="1">
              <a:lnSpc>
                <a:spcPct val="90000"/>
              </a:lnSpc>
              <a:spcAft>
                <a:spcPts val="0"/>
              </a:spcAft>
              <a:buFont typeface="Arial" pitchFamily="34" charset="0"/>
              <a:buChar char="•"/>
              <a:defRPr/>
            </a:pPr>
            <a:r>
              <a:rPr lang="en-US" sz="2800" b="1" dirty="0"/>
              <a:t>CPR on arrival at hospital</a:t>
            </a:r>
          </a:p>
          <a:p>
            <a:pPr eaLnBrk="1" fontAlgn="auto" hangingPunct="1">
              <a:lnSpc>
                <a:spcPct val="90000"/>
              </a:lnSpc>
              <a:spcAft>
                <a:spcPts val="0"/>
              </a:spcAft>
              <a:buFont typeface="Arial" pitchFamily="34" charset="0"/>
              <a:buChar char="•"/>
              <a:defRPr/>
            </a:pPr>
            <a:r>
              <a:rPr lang="en-US" sz="2800" b="1" dirty="0">
                <a:solidFill>
                  <a:srgbClr val="FF0000"/>
                </a:solidFill>
              </a:rPr>
              <a:t>Bilateral needle decompression </a:t>
            </a:r>
            <a:r>
              <a:rPr lang="en-US" sz="2800" b="1" dirty="0"/>
              <a:t>done in ER</a:t>
            </a:r>
          </a:p>
          <a:p>
            <a:pPr eaLnBrk="1" fontAlgn="auto" hangingPunct="1">
              <a:lnSpc>
                <a:spcPct val="90000"/>
              </a:lnSpc>
              <a:spcAft>
                <a:spcPts val="0"/>
              </a:spcAft>
              <a:buFont typeface="Arial" pitchFamily="34" charset="0"/>
              <a:buChar char="•"/>
              <a:defRPr/>
            </a:pPr>
            <a:r>
              <a:rPr lang="en-US" sz="2800" b="1" dirty="0"/>
              <a:t>Rush of air from left-sided tension pneumothorax</a:t>
            </a:r>
          </a:p>
          <a:p>
            <a:pPr eaLnBrk="1" fontAlgn="auto" hangingPunct="1">
              <a:lnSpc>
                <a:spcPct val="90000"/>
              </a:lnSpc>
              <a:spcAft>
                <a:spcPts val="0"/>
              </a:spcAft>
              <a:buFont typeface="Arial" pitchFamily="34" charset="0"/>
              <a:buChar char="•"/>
              <a:defRPr/>
            </a:pPr>
            <a:r>
              <a:rPr lang="en-US" sz="2800" b="1" dirty="0"/>
              <a:t>Return of vital signs – life saved</a:t>
            </a:r>
          </a:p>
          <a:p>
            <a:pPr eaLnBrk="1" fontAlgn="auto" hangingPunct="1">
              <a:lnSpc>
                <a:spcPct val="90000"/>
              </a:lnSpc>
              <a:spcAft>
                <a:spcPts val="0"/>
              </a:spcAft>
              <a:buFont typeface="Arial" pitchFamily="34" charset="0"/>
              <a:buChar char="•"/>
              <a:defRPr/>
            </a:pPr>
            <a:r>
              <a:rPr lang="en-US" sz="2800" b="1" dirty="0"/>
              <a:t>This procedure is routinely performed by Emergency Medicine physicians and Trauma Surgeons for trauma victims who lose their pulse and heart rate in the hospital Emergency Department.</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7" name="Rectangle 2"/>
          <p:cNvSpPr>
            <a:spLocks noGrp="1" noChangeArrowheads="1"/>
          </p:cNvSpPr>
          <p:nvPr>
            <p:ph type="title"/>
          </p:nvPr>
        </p:nvSpPr>
        <p:spPr>
          <a:xfrm>
            <a:off x="1295400" y="0"/>
            <a:ext cx="6858000" cy="1143000"/>
          </a:xfrm>
        </p:spPr>
        <p:txBody>
          <a:bodyPr/>
          <a:lstStyle/>
          <a:p>
            <a:pPr eaLnBrk="1" hangingPunct="1"/>
            <a:r>
              <a:rPr lang="en-US" sz="6000" dirty="0"/>
              <a:t>Questions?</a:t>
            </a:r>
          </a:p>
        </p:txBody>
      </p:sp>
      <p:pic>
        <p:nvPicPr>
          <p:cNvPr id="521218" name="Picture 4" descr="GI Marines-in-Afghanistan"/>
          <p:cNvPicPr>
            <a:picLocks noChangeAspect="1" noChangeArrowheads="1"/>
          </p:cNvPicPr>
          <p:nvPr/>
        </p:nvPicPr>
        <p:blipFill>
          <a:blip r:embed="rId2" cstate="print"/>
          <a:srcRect/>
          <a:stretch>
            <a:fillRect/>
          </a:stretch>
        </p:blipFill>
        <p:spPr bwMode="auto">
          <a:xfrm>
            <a:off x="1295400" y="1524000"/>
            <a:ext cx="6400800" cy="48006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rrowheads="1"/>
          </p:cNvSpPr>
          <p:nvPr>
            <p:ph type="title"/>
          </p:nvPr>
        </p:nvSpPr>
        <p:spPr>
          <a:xfrm>
            <a:off x="1447800" y="76200"/>
            <a:ext cx="7391400" cy="1143000"/>
          </a:xfrm>
        </p:spPr>
        <p:txBody>
          <a:bodyPr/>
          <a:lstStyle/>
          <a:p>
            <a:pPr eaLnBrk="1" hangingPunct="1"/>
            <a:r>
              <a:rPr lang="en-US" sz="4400" cap="all" dirty="0">
                <a:ea typeface="ＭＳ Ｐゴシック"/>
                <a:cs typeface="ＭＳ Ｐゴシック"/>
              </a:rPr>
              <a:t>LEARNING Objectives</a:t>
            </a:r>
            <a:endParaRPr lang="en-US" sz="4400" dirty="0"/>
          </a:p>
        </p:txBody>
      </p:sp>
      <p:sp>
        <p:nvSpPr>
          <p:cNvPr id="30722" name="Rectangle 3"/>
          <p:cNvSpPr>
            <a:spLocks noGrp="1" noChangeArrowheads="1"/>
          </p:cNvSpPr>
          <p:nvPr>
            <p:ph idx="1"/>
          </p:nvPr>
        </p:nvSpPr>
        <p:spPr>
          <a:xfrm>
            <a:off x="152400" y="1447800"/>
            <a:ext cx="8229600" cy="5334000"/>
          </a:xfrm>
        </p:spPr>
        <p:txBody>
          <a:bodyPr/>
          <a:lstStyle/>
          <a:p>
            <a:pPr marL="0" indent="0" algn="ctr" eaLnBrk="1" hangingPunct="1">
              <a:lnSpc>
                <a:spcPct val="90000"/>
              </a:lnSpc>
              <a:buNone/>
            </a:pPr>
            <a:r>
              <a:rPr lang="en-US" sz="3000" b="1" u="sng" dirty="0"/>
              <a:t>Terminal Learning Objective</a:t>
            </a:r>
          </a:p>
          <a:p>
            <a:pPr marL="609600" indent="-609600" eaLnBrk="1" hangingPunct="1">
              <a:lnSpc>
                <a:spcPct val="90000"/>
              </a:lnSpc>
            </a:pPr>
            <a:r>
              <a:rPr lang="en-US" sz="2800" b="1" dirty="0"/>
              <a:t>Describe cardiopulmonary resuscitation (CPR) considerations in Tactical Field Care.</a:t>
            </a:r>
          </a:p>
          <a:p>
            <a:pPr marL="609600" indent="-609600" eaLnBrk="1" hangingPunct="1">
              <a:lnSpc>
                <a:spcPct val="90000"/>
              </a:lnSpc>
            </a:pPr>
            <a:endParaRPr lang="en-US" sz="3000" b="1" dirty="0"/>
          </a:p>
          <a:p>
            <a:pPr marL="0" indent="0" algn="ctr" eaLnBrk="1" hangingPunct="1">
              <a:lnSpc>
                <a:spcPct val="90000"/>
              </a:lnSpc>
              <a:buNone/>
            </a:pPr>
            <a:r>
              <a:rPr lang="en-US" sz="3000" b="1" u="sng" dirty="0"/>
              <a:t>Enabling Learning Objectives</a:t>
            </a:r>
          </a:p>
          <a:p>
            <a:pPr marL="609600" indent="-609600" eaLnBrk="1" hangingPunct="1">
              <a:lnSpc>
                <a:spcPct val="90000"/>
              </a:lnSpc>
            </a:pPr>
            <a:r>
              <a:rPr lang="en-US" sz="2800" b="1" dirty="0"/>
              <a:t>Identify considerations for cardiopulmonary resuscitation in tactical field care.</a:t>
            </a:r>
          </a:p>
          <a:p>
            <a:pPr marL="609600" indent="-609600" eaLnBrk="1" hangingPunct="1">
              <a:lnSpc>
                <a:spcPct val="90000"/>
              </a:lnSpc>
            </a:pPr>
            <a:r>
              <a:rPr lang="en-US" sz="2800" b="1" dirty="0">
                <a:ea typeface="ＭＳ Ｐゴシック"/>
                <a:cs typeface="ＭＳ Ｐゴシック"/>
              </a:rPr>
              <a:t>Describe why cardiopulmonary resuscitation is not generally used for traumatic cardiac arrest in battlefield trauma care. </a:t>
            </a:r>
          </a:p>
          <a:p>
            <a:pPr marL="609600" indent="-609600" eaLnBrk="1" hangingPunct="1">
              <a:lnSpc>
                <a:spcPct val="90000"/>
              </a:lnSpc>
            </a:pPr>
            <a:r>
              <a:rPr lang="en-US" sz="2800" b="1" dirty="0"/>
              <a:t>Identify the conditions in which CPR should be considered in tactical field care.</a:t>
            </a:r>
          </a:p>
        </p:txBody>
      </p:sp>
    </p:spTree>
    <p:extLst>
      <p:ext uri="{BB962C8B-B14F-4D97-AF65-F5344CB8AC3E}">
        <p14:creationId xmlns:p14="http://schemas.microsoft.com/office/powerpoint/2010/main" val="203761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3"/>
          <p:cNvSpPr>
            <a:spLocks noGrp="1" noChangeArrowheads="1"/>
          </p:cNvSpPr>
          <p:nvPr>
            <p:ph idx="1"/>
          </p:nvPr>
        </p:nvSpPr>
        <p:spPr>
          <a:xfrm>
            <a:off x="304800" y="1676400"/>
            <a:ext cx="7772400" cy="2819400"/>
          </a:xfrm>
        </p:spPr>
        <p:txBody>
          <a:bodyPr/>
          <a:lstStyle/>
          <a:p>
            <a:pPr marL="639763" indent="-639763" eaLnBrk="1" hangingPunct="1">
              <a:buFont typeface="Wingdings" pitchFamily="2" charset="2"/>
              <a:buNone/>
              <a:defRPr/>
            </a:pPr>
            <a:r>
              <a:rPr lang="en-US" b="1" dirty="0">
                <a:ea typeface="ＭＳ Ｐゴシック" pitchFamily="34" charset="-128"/>
              </a:rPr>
              <a:t>16. Communication</a:t>
            </a:r>
          </a:p>
          <a:p>
            <a:pPr marL="1025525" indent="-395288" eaLnBrk="1" hangingPunct="1">
              <a:buFont typeface="Wingdings" pitchFamily="2" charset="2"/>
              <a:buNone/>
              <a:defRPr/>
            </a:pPr>
            <a:r>
              <a:rPr lang="en-US" sz="2800" b="1" dirty="0">
                <a:ea typeface="ＭＳ Ｐゴシック" pitchFamily="34" charset="-128"/>
              </a:rPr>
              <a:t>a. Communicate with the casualty if possible. Encourage, reassure and explain care</a:t>
            </a:r>
          </a:p>
        </p:txBody>
      </p:sp>
      <p:sp>
        <p:nvSpPr>
          <p:cNvPr id="504835" name="Title 1"/>
          <p:cNvSpPr>
            <a:spLocks noGrp="1"/>
          </p:cNvSpPr>
          <p:nvPr>
            <p:ph type="title" idx="4294967295"/>
          </p:nvPr>
        </p:nvSpPr>
        <p:spPr>
          <a:xfrm>
            <a:off x="1143000" y="152400"/>
            <a:ext cx="7616825" cy="1143000"/>
          </a:xfrm>
        </p:spPr>
        <p:txBody>
          <a:bodyPr/>
          <a:lstStyle/>
          <a:p>
            <a:pPr eaLnBrk="1" hangingPunct="1"/>
            <a:r>
              <a:rPr lang="en-US" sz="4400" dirty="0">
                <a:ea typeface="ＭＳ Ｐゴシック"/>
                <a:cs typeface="ＭＳ Ｐゴシック"/>
              </a:rPr>
              <a:t>Tactical Field Care </a:t>
            </a:r>
            <a:br>
              <a:rPr lang="en-US" sz="4400" dirty="0">
                <a:ea typeface="ＭＳ Ｐゴシック"/>
                <a:cs typeface="ＭＳ Ｐゴシック"/>
              </a:rPr>
            </a:br>
            <a:r>
              <a:rPr lang="en-US" sz="4400" dirty="0">
                <a:ea typeface="ＭＳ Ｐゴシック"/>
                <a:cs typeface="ＭＳ Ｐゴシック"/>
              </a:rPr>
              <a:t>Guidelines</a:t>
            </a:r>
          </a:p>
        </p:txBody>
      </p:sp>
      <p:pic>
        <p:nvPicPr>
          <p:cNvPr id="5" name="Picture 4">
            <a:extLst>
              <a:ext uri="{FF2B5EF4-FFF2-40B4-BE49-F238E27FC236}">
                <a16:creationId xmlns:a16="http://schemas.microsoft.com/office/drawing/2014/main" id="{E40EA3DD-7775-4362-A6B5-E351BF71C7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73" y="3772557"/>
            <a:ext cx="4648200" cy="3085443"/>
          </a:xfrm>
          <a:prstGeom prst="rect">
            <a:avLst/>
          </a:prstGeom>
          <a:ln w="25400">
            <a:solidFill>
              <a:schemeClr val="tx1"/>
            </a:solidFill>
          </a:ln>
        </p:spPr>
      </p:pic>
      <p:pic>
        <p:nvPicPr>
          <p:cNvPr id="3" name="Picture 2">
            <a:extLst>
              <a:ext uri="{FF2B5EF4-FFF2-40B4-BE49-F238E27FC236}">
                <a16:creationId xmlns:a16="http://schemas.microsoft.com/office/drawing/2014/main" id="{C4319172-6DCC-4B66-A22A-85A2017470F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5555" b="4444"/>
          <a:stretch/>
        </p:blipFill>
        <p:spPr>
          <a:xfrm>
            <a:off x="5380745" y="3429000"/>
            <a:ext cx="3265714" cy="3429000"/>
          </a:xfrm>
          <a:prstGeom prst="rect">
            <a:avLst/>
          </a:prstGeom>
          <a:ln w="25400">
            <a:solidFill>
              <a:schemeClr val="tx1"/>
            </a:solid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00200"/>
            <a:ext cx="8686800" cy="3429000"/>
          </a:xfrm>
        </p:spPr>
        <p:txBody>
          <a:bodyPr/>
          <a:lstStyle/>
          <a:p>
            <a:pPr marL="0" indent="0">
              <a:spcAft>
                <a:spcPts val="1200"/>
              </a:spcAft>
              <a:buNone/>
            </a:pPr>
            <a:r>
              <a:rPr lang="en-US" b="1" dirty="0">
                <a:ea typeface="ＭＳ Ｐゴシック" pitchFamily="34" charset="-128"/>
              </a:rPr>
              <a:t>16. Communication (cont)</a:t>
            </a:r>
          </a:p>
          <a:p>
            <a:pPr marL="1087438" indent="-393700">
              <a:buNone/>
            </a:pPr>
            <a:r>
              <a:rPr lang="en-US" sz="2800" b="1" dirty="0"/>
              <a:t>b. Communicate with tactical leadership as soon as possible and throughout casualty treatment as needed.  Provide leadership with casualty status and evacuation requirements to assist with coordination of evacuation assets.</a:t>
            </a:r>
            <a:endParaRPr lang="en-US" sz="2800" b="1" dirty="0">
              <a:ea typeface="ＭＳ Ｐゴシック" pitchFamily="34" charset="-128"/>
            </a:endParaRPr>
          </a:p>
          <a:p>
            <a:pPr marL="0" indent="0">
              <a:buNone/>
            </a:pPr>
            <a:endParaRPr lang="en-US" dirty="0"/>
          </a:p>
        </p:txBody>
      </p:sp>
      <p:sp>
        <p:nvSpPr>
          <p:cNvPr id="4" name="Title 1"/>
          <p:cNvSpPr>
            <a:spLocks noGrp="1"/>
          </p:cNvSpPr>
          <p:nvPr>
            <p:ph type="title" idx="4294967295"/>
          </p:nvPr>
        </p:nvSpPr>
        <p:spPr>
          <a:xfrm>
            <a:off x="1447800" y="152400"/>
            <a:ext cx="7616825" cy="1143000"/>
          </a:xfrm>
        </p:spPr>
        <p:txBody>
          <a:bodyPr/>
          <a:lstStyle/>
          <a:p>
            <a:pPr eaLnBrk="1" hangingPunct="1"/>
            <a:r>
              <a:rPr lang="en-US" sz="4400" dirty="0">
                <a:ea typeface="ＭＳ Ｐゴシック"/>
                <a:cs typeface="ＭＳ Ｐゴシック"/>
              </a:rPr>
              <a:t>Tactical Field Care </a:t>
            </a:r>
            <a:br>
              <a:rPr lang="en-US" sz="4400" dirty="0">
                <a:ea typeface="ＭＳ Ｐゴシック"/>
                <a:cs typeface="ＭＳ Ｐゴシック"/>
              </a:rPr>
            </a:br>
            <a:r>
              <a:rPr lang="en-US" sz="4400" dirty="0">
                <a:ea typeface="ＭＳ Ｐゴシック"/>
                <a:cs typeface="ＭＳ Ｐゴシック"/>
              </a:rPr>
              <a:t>Guidelines</a:t>
            </a:r>
          </a:p>
        </p:txBody>
      </p:sp>
      <p:pic>
        <p:nvPicPr>
          <p:cNvPr id="5" name="Picture 4">
            <a:extLst>
              <a:ext uri="{FF2B5EF4-FFF2-40B4-BE49-F238E27FC236}">
                <a16:creationId xmlns:a16="http://schemas.microsoft.com/office/drawing/2014/main" id="{92B32DA8-6B5C-4055-BAF6-D17E626836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1800" y="4702601"/>
            <a:ext cx="3048000" cy="1926799"/>
          </a:xfrm>
          <a:prstGeom prst="rect">
            <a:avLst/>
          </a:prstGeom>
          <a:ln w="25400">
            <a:solidFill>
              <a:schemeClr val="tx1"/>
            </a:solidFill>
          </a:ln>
        </p:spPr>
      </p:pic>
    </p:spTree>
    <p:extLst>
      <p:ext uri="{BB962C8B-B14F-4D97-AF65-F5344CB8AC3E}">
        <p14:creationId xmlns:p14="http://schemas.microsoft.com/office/powerpoint/2010/main" val="286044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981200"/>
            <a:ext cx="8229600" cy="3429000"/>
          </a:xfrm>
        </p:spPr>
        <p:txBody>
          <a:bodyPr/>
          <a:lstStyle/>
          <a:p>
            <a:pPr marL="0" indent="0">
              <a:spcAft>
                <a:spcPts val="1200"/>
              </a:spcAft>
              <a:buNone/>
            </a:pPr>
            <a:r>
              <a:rPr lang="en-US" b="1" dirty="0">
                <a:ea typeface="ＭＳ Ｐゴシック" pitchFamily="34" charset="-128"/>
              </a:rPr>
              <a:t>16. Communication (cont)</a:t>
            </a:r>
          </a:p>
          <a:p>
            <a:pPr marL="1087438" indent="-393700">
              <a:buNone/>
            </a:pPr>
            <a:r>
              <a:rPr lang="en-US" sz="2800" b="1" dirty="0"/>
              <a:t>c. Communicate with the evacuation system (the Patient Evacuation Coordination Cell) to arrange for TACEVAC. Communicate with medical providers on the evacuation asset if possible and  relay mechanism of injury, injuries sustained, signs/symptoms, and treatments rendered.  Provide additional information as appropriate. </a:t>
            </a:r>
            <a:endParaRPr lang="en-US" b="1" dirty="0"/>
          </a:p>
        </p:txBody>
      </p:sp>
      <p:sp>
        <p:nvSpPr>
          <p:cNvPr id="4" name="Title 1"/>
          <p:cNvSpPr>
            <a:spLocks noGrp="1"/>
          </p:cNvSpPr>
          <p:nvPr>
            <p:ph type="title" idx="4294967295"/>
          </p:nvPr>
        </p:nvSpPr>
        <p:spPr>
          <a:xfrm>
            <a:off x="1295400" y="152400"/>
            <a:ext cx="7616825" cy="1143000"/>
          </a:xfrm>
        </p:spPr>
        <p:txBody>
          <a:bodyPr/>
          <a:lstStyle/>
          <a:p>
            <a:pPr eaLnBrk="1" hangingPunct="1"/>
            <a:r>
              <a:rPr lang="en-US" sz="4400" dirty="0">
                <a:ea typeface="ＭＳ Ｐゴシック"/>
                <a:cs typeface="ＭＳ Ｐゴシック"/>
              </a:rPr>
              <a:t>Tactical Field Care </a:t>
            </a:r>
            <a:br>
              <a:rPr lang="en-US" sz="4400" dirty="0">
                <a:ea typeface="ＭＳ Ｐゴシック"/>
                <a:cs typeface="ＭＳ Ｐゴシック"/>
              </a:rPr>
            </a:br>
            <a:r>
              <a:rPr lang="en-US" sz="4400" dirty="0">
                <a:ea typeface="ＭＳ Ｐゴシック"/>
                <a:cs typeface="ＭＳ Ｐゴシック"/>
              </a:rPr>
              <a:t>Guidelines</a:t>
            </a:r>
          </a:p>
        </p:txBody>
      </p:sp>
    </p:spTree>
    <p:extLst>
      <p:ext uri="{BB962C8B-B14F-4D97-AF65-F5344CB8AC3E}">
        <p14:creationId xmlns:p14="http://schemas.microsoft.com/office/powerpoint/2010/main" val="3915629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275F2-36A9-469A-9AE3-10FDA4DA6181}"/>
              </a:ext>
            </a:extLst>
          </p:cNvPr>
          <p:cNvSpPr>
            <a:spLocks noGrp="1"/>
          </p:cNvSpPr>
          <p:nvPr>
            <p:ph type="title"/>
          </p:nvPr>
        </p:nvSpPr>
        <p:spPr>
          <a:xfrm>
            <a:off x="1676400" y="0"/>
            <a:ext cx="6781800" cy="1143000"/>
          </a:xfrm>
        </p:spPr>
        <p:txBody>
          <a:bodyPr/>
          <a:lstStyle/>
          <a:p>
            <a:r>
              <a:rPr lang="en-US" sz="4400" dirty="0"/>
              <a:t>Talk to the Casualty</a:t>
            </a:r>
          </a:p>
        </p:txBody>
      </p:sp>
      <p:sp>
        <p:nvSpPr>
          <p:cNvPr id="3" name="Content Placeholder 2">
            <a:extLst>
              <a:ext uri="{FF2B5EF4-FFF2-40B4-BE49-F238E27FC236}">
                <a16:creationId xmlns:a16="http://schemas.microsoft.com/office/drawing/2014/main" id="{BE80DA4F-91DF-4D77-AB17-717BA6BF4B50}"/>
              </a:ext>
            </a:extLst>
          </p:cNvPr>
          <p:cNvSpPr>
            <a:spLocks noGrp="1"/>
          </p:cNvSpPr>
          <p:nvPr>
            <p:ph idx="1"/>
          </p:nvPr>
        </p:nvSpPr>
        <p:spPr>
          <a:xfrm>
            <a:off x="76200" y="1752600"/>
            <a:ext cx="8001000" cy="4525963"/>
          </a:xfrm>
        </p:spPr>
        <p:txBody>
          <a:bodyPr/>
          <a:lstStyle/>
          <a:p>
            <a:r>
              <a:rPr lang="en-US" b="1" dirty="0"/>
              <a:t>Encourage, reassure and explain care.</a:t>
            </a:r>
          </a:p>
          <a:p>
            <a:r>
              <a:rPr lang="en-US" b="1" dirty="0"/>
              <a:t>Talking with the casualty helps assess his mental status.</a:t>
            </a:r>
          </a:p>
          <a:p>
            <a:r>
              <a:rPr lang="en-US" b="1" dirty="0"/>
              <a:t>Talking through procedures helps      maintain your own confidence                                   and the casualty’s confidence                        in you.</a:t>
            </a:r>
          </a:p>
        </p:txBody>
      </p:sp>
      <p:pic>
        <p:nvPicPr>
          <p:cNvPr id="6" name="Picture 5">
            <a:extLst>
              <a:ext uri="{FF2B5EF4-FFF2-40B4-BE49-F238E27FC236}">
                <a16:creationId xmlns:a16="http://schemas.microsoft.com/office/drawing/2014/main" id="{EBE33F26-0A84-41A7-8F46-8D226D8216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3200" y="3048000"/>
            <a:ext cx="2438400" cy="3657600"/>
          </a:xfrm>
          <a:prstGeom prst="rect">
            <a:avLst/>
          </a:prstGeom>
          <a:ln w="25400">
            <a:solidFill>
              <a:schemeClr val="tx1"/>
            </a:solidFill>
          </a:ln>
        </p:spPr>
      </p:pic>
    </p:spTree>
    <p:extLst>
      <p:ext uri="{BB962C8B-B14F-4D97-AF65-F5344CB8AC3E}">
        <p14:creationId xmlns:p14="http://schemas.microsoft.com/office/powerpoint/2010/main" val="1039454644"/>
      </p:ext>
    </p:extLst>
  </p:cSld>
  <p:clrMapOvr>
    <a:masterClrMapping/>
  </p:clrMapOvr>
</p:sld>
</file>

<file path=ppt/theme/theme1.xml><?xml version="1.0" encoding="utf-8"?>
<a:theme xmlns:a="http://schemas.openxmlformats.org/drawingml/2006/main" name="TCC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TCCC</Template>
  <TotalTime>0</TotalTime>
  <Words>3208</Words>
  <Application>Microsoft Office PowerPoint</Application>
  <PresentationFormat>On-screen Show (4:3)</PresentationFormat>
  <Paragraphs>385</Paragraphs>
  <Slides>46</Slides>
  <Notes>44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ＭＳ Ｐゴシック</vt:lpstr>
      <vt:lpstr>Arial</vt:lpstr>
      <vt:lpstr>Times New Roman</vt:lpstr>
      <vt:lpstr>Wingdings</vt:lpstr>
      <vt:lpstr>TCCC</vt:lpstr>
      <vt:lpstr>Tactical Combat Casualty Care for Medical Personnel  August 2018  (Based on TCCC-MP Guidelines 180801)</vt:lpstr>
      <vt:lpstr>PowerPoint Presentation</vt:lpstr>
      <vt:lpstr>LEARNING Objectives</vt:lpstr>
      <vt:lpstr>LEARNING Objectives</vt:lpstr>
      <vt:lpstr>LEARNING Objectives</vt:lpstr>
      <vt:lpstr>Tactical Field Care  Guidelines</vt:lpstr>
      <vt:lpstr>Tactical Field Care  Guidelines</vt:lpstr>
      <vt:lpstr>Tactical Field Care  Guidelines</vt:lpstr>
      <vt:lpstr>Talk to the Casualty</vt:lpstr>
      <vt:lpstr>Talk to Leadership</vt:lpstr>
      <vt:lpstr>Tactical Casualty Information</vt:lpstr>
      <vt:lpstr>Communicate with Evac System</vt:lpstr>
      <vt:lpstr>9-Line Evacuation Request</vt:lpstr>
      <vt:lpstr>9-Line Evacuation Request</vt:lpstr>
      <vt:lpstr>9-Line Evacuation Request</vt:lpstr>
      <vt:lpstr>9-Line Evacuation Request</vt:lpstr>
      <vt:lpstr>9-Line Evacuation Request</vt:lpstr>
      <vt:lpstr>9-Line Evacuation Request</vt:lpstr>
      <vt:lpstr>9-Line Evacuation Request</vt:lpstr>
      <vt:lpstr>MIST Report</vt:lpstr>
      <vt:lpstr>MIST Report</vt:lpstr>
      <vt:lpstr> </vt:lpstr>
      <vt:lpstr>     TACEVAC  9 Rules of Thumb: Assumptions</vt:lpstr>
      <vt:lpstr> TACEVAC Rule of Thumb #1</vt:lpstr>
      <vt:lpstr> TACEVAC Rule of Thumb #2</vt:lpstr>
      <vt:lpstr> TACEVAC Rule of Thumb #3</vt:lpstr>
      <vt:lpstr> TACEVAC Rule of Thumb #4</vt:lpstr>
      <vt:lpstr> TACEVAC Rule of Thumb #5</vt:lpstr>
      <vt:lpstr> TACEVAC Rule of Thumb #6</vt:lpstr>
      <vt:lpstr> TACEVAC Rule of Thumb #7</vt:lpstr>
      <vt:lpstr> TACEVAC Rule of Thumb #8</vt:lpstr>
      <vt:lpstr>TACEVAC Rule of Thumb #9</vt:lpstr>
      <vt:lpstr>JTS-Recommended Standard Evacuation Categories</vt:lpstr>
      <vt:lpstr>JTS-Recommended Standard Evacuation Categories</vt:lpstr>
      <vt:lpstr>JTS-Recommended Standard Evacuation Categories</vt:lpstr>
      <vt:lpstr>JTS-Recommended Standard Evacuation Categories</vt:lpstr>
      <vt:lpstr>JTS-Recommended Standard Evacuation Categories</vt:lpstr>
      <vt:lpstr>PowerPoint Presentation</vt:lpstr>
      <vt:lpstr>Tactical Field Care  Guidelines</vt:lpstr>
      <vt:lpstr>PowerPoint Presentation</vt:lpstr>
      <vt:lpstr>PowerPoint Presentation</vt:lpstr>
      <vt:lpstr>PowerPoint Presentation</vt:lpstr>
      <vt:lpstr>CPR on the Battlefield (Ranger Airfield Operation  in Grenada)</vt:lpstr>
      <vt:lpstr>PowerPoint Presentation</vt:lpstr>
      <vt:lpstr>Traumatic Cardiac Arrest  in TCCC</vt:lpstr>
      <vt:lpstr>Questions?</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Tactical Field Care</dc:title>
  <dc:subject>Tactical Field Care</dc:subject>
  <dc:creator/>
  <cp:lastModifiedBy/>
  <cp:revision>418</cp:revision>
  <dcterms:created xsi:type="dcterms:W3CDTF">2010-03-28T18:26:33Z</dcterms:created>
  <dcterms:modified xsi:type="dcterms:W3CDTF">2018-07-26T16:38:45Z</dcterms:modified>
  <cp:category>TCCC</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5939812</vt:lpwstr>
  </property>
  <property fmtid="{D5CDD505-2E9C-101B-9397-08002B2CF9AE}" pid="3" name="NXPowerLiteSettings">
    <vt:lpwstr>F7000400038000</vt:lpwstr>
  </property>
  <property fmtid="{D5CDD505-2E9C-101B-9397-08002B2CF9AE}" pid="4" name="NXPowerLiteVersion">
    <vt:lpwstr>D5.0.8</vt:lpwstr>
  </property>
  <property fmtid="{D5CDD505-2E9C-101B-9397-08002B2CF9AE}" pid="5" name="NXTAG2">
    <vt:lpwstr>00080014600000000000010242200207f6000400038000</vt:lpwstr>
  </property>
</Properties>
</file>