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1"/>
  </p:sldMasterIdLst>
  <p:notesMasterIdLst>
    <p:notesMasterId r:id="rId19"/>
  </p:notesMasterIdLst>
  <p:handoutMasterIdLst>
    <p:handoutMasterId r:id="rId20"/>
  </p:handoutMasterIdLst>
  <p:sldIdLst>
    <p:sldId id="1269" r:id="rId2"/>
    <p:sldId id="1272" r:id="rId3"/>
    <p:sldId id="1270" r:id="rId4"/>
    <p:sldId id="1271" r:id="rId5"/>
    <p:sldId id="1144" r:id="rId6"/>
    <p:sldId id="1145" r:id="rId7"/>
    <p:sldId id="1146" r:id="rId8"/>
    <p:sldId id="1147" r:id="rId9"/>
    <p:sldId id="1148" r:id="rId10"/>
    <p:sldId id="1149" r:id="rId11"/>
    <p:sldId id="1151" r:id="rId12"/>
    <p:sldId id="1152" r:id="rId13"/>
    <p:sldId id="1153" r:id="rId14"/>
    <p:sldId id="1154" r:id="rId15"/>
    <p:sldId id="1155" r:id="rId16"/>
    <p:sldId id="1156" r:id="rId17"/>
    <p:sldId id="737" r:id="rId1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8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8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8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800"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4128">
          <p15:clr>
            <a:srgbClr val="A4A3A4"/>
          </p15:clr>
        </p15:guide>
        <p15:guide id="4" pos="5424">
          <p15:clr>
            <a:srgbClr val="A4A3A4"/>
          </p15:clr>
        </p15:guide>
        <p15:guide id="5" pos="2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969696"/>
    <a:srgbClr val="339966"/>
    <a:srgbClr val="141400"/>
    <a:srgbClr val="333399"/>
    <a:srgbClr val="FF3300"/>
    <a:srgbClr val="99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30" autoAdjust="0"/>
    <p:restoredTop sz="72318" autoAdjust="0"/>
  </p:normalViewPr>
  <p:slideViewPr>
    <p:cSldViewPr>
      <p:cViewPr varScale="1">
        <p:scale>
          <a:sx n="53" d="100"/>
          <a:sy n="53" d="100"/>
        </p:scale>
        <p:origin x="78" y="648"/>
      </p:cViewPr>
      <p:guideLst>
        <p:guide orient="horz" pos="2160"/>
        <p:guide orient="horz" pos="288"/>
        <p:guide orient="horz" pos="4128"/>
        <p:guide pos="5424"/>
        <p:guide pos="28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2" d="100"/>
          <a:sy n="52" d="100"/>
        </p:scale>
        <p:origin x="-9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ea typeface="ＭＳ Ｐゴシック"/>
                <a:cs typeface="ＭＳ Ｐゴシック"/>
              </a:defRPr>
            </a:lvl1pPr>
          </a:lstStyle>
          <a:p>
            <a:pPr>
              <a:defRPr/>
            </a:pPr>
            <a:fld id="{27F54BF6-82D7-4F75-B57D-85D73D994FDF}" type="datetimeFigureOut">
              <a:rPr lang="en-US"/>
              <a:pPr>
                <a:defRPr/>
              </a:pPr>
              <a:t>7/26/2018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ea typeface="ＭＳ Ｐゴシック"/>
                <a:cs typeface="ＭＳ Ｐゴシック"/>
              </a:defRPr>
            </a:lvl1pPr>
          </a:lstStyle>
          <a:p>
            <a:pPr>
              <a:defRPr/>
            </a:pPr>
            <a:fld id="{346928C8-B6B4-41A7-8152-FA673DE9CFAD}" type="slidenum">
              <a:rPr lang="en-US"/>
              <a:pPr>
                <a:defRPr/>
              </a:pPr>
              <a:t>‹#›</a:t>
            </a:fld>
            <a:endParaRPr lang="en-US" dirty="0"/>
          </a:p>
        </p:txBody>
      </p:sp>
    </p:spTree>
    <p:extLst>
      <p:ext uri="{BB962C8B-B14F-4D97-AF65-F5344CB8AC3E}">
        <p14:creationId xmlns:p14="http://schemas.microsoft.com/office/powerpoint/2010/main" val="2500361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buFontTx/>
              <a:buNone/>
              <a:defRPr sz="1200">
                <a:latin typeface="Arial" charset="0"/>
                <a:ea typeface="ＭＳ Ｐゴシック" charset="-128"/>
                <a:cs typeface="+mn-cs"/>
              </a:defRPr>
            </a:lvl1pPr>
          </a:lstStyle>
          <a:p>
            <a:pPr>
              <a:defRPr/>
            </a:pPr>
            <a:fld id="{9BE15AB0-0931-4C77-9141-FAC3118161B0}" type="slidenum">
              <a:rPr lang="en-US"/>
              <a:pPr>
                <a:defRPr/>
              </a:pPr>
              <a:t>‹#›</a:t>
            </a:fld>
            <a:endParaRPr lang="en-US" dirty="0"/>
          </a:p>
        </p:txBody>
      </p:sp>
    </p:spTree>
    <p:extLst>
      <p:ext uri="{BB962C8B-B14F-4D97-AF65-F5344CB8AC3E}">
        <p14:creationId xmlns:p14="http://schemas.microsoft.com/office/powerpoint/2010/main" val="19762120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02568FA-3277-4AE8-A302-6769DE8AA9DE}" type="slidenum">
              <a:rPr lang="en-US" smtClean="0">
                <a:ea typeface="ＭＳ Ｐゴシック"/>
                <a:cs typeface="ＭＳ Ｐゴシック"/>
              </a:rPr>
              <a:pPr/>
              <a:t>1</a:t>
            </a:fld>
            <a:endParaRPr lang="en-US" dirty="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200" b="0" kern="1200" dirty="0">
                <a:solidFill>
                  <a:schemeClr val="tx1"/>
                </a:solidFill>
                <a:latin typeface="Arial" charset="0"/>
                <a:ea typeface="ＭＳ Ｐゴシック" charset="-128"/>
                <a:cs typeface="ＭＳ Ｐゴシック" charset="-128"/>
              </a:rPr>
              <a:t>Let’s talk about documentation of care in TCCC.</a:t>
            </a:r>
          </a:p>
          <a:p>
            <a:r>
              <a:rPr lang="en-US" sz="1200" b="1" kern="1200" dirty="0">
                <a:solidFill>
                  <a:schemeClr val="tx1"/>
                </a:solidFill>
                <a:latin typeface="Arial" charset="0"/>
                <a:ea typeface="ＭＳ Ｐゴシック" charset="-128"/>
                <a:cs typeface="ＭＳ Ｐゴシック" charset="-128"/>
              </a:rPr>
              <a:t> </a:t>
            </a:r>
            <a:endParaRPr lang="en-US" sz="1200" kern="1200" dirty="0">
              <a:solidFill>
                <a:schemeClr val="tx1"/>
              </a:solidFill>
              <a:latin typeface="Arial" charset="0"/>
              <a:ea typeface="ＭＳ Ｐゴシック" charset="-128"/>
              <a:cs typeface="ＭＳ Ｐゴシック" charset="-128"/>
            </a:endParaRPr>
          </a:p>
          <a:p>
            <a:r>
              <a:rPr lang="en-US" sz="1200" b="1" kern="1200" dirty="0">
                <a:solidFill>
                  <a:schemeClr val="tx1"/>
                </a:solidFill>
                <a:latin typeface="Arial" charset="0"/>
                <a:ea typeface="ＭＳ Ｐゴシック" charset="-128"/>
                <a:cs typeface="ＭＳ Ｐゴシック" charset="-128"/>
              </a:rPr>
              <a:t> </a:t>
            </a:r>
            <a:endParaRPr lang="en-US" sz="1200" kern="1200" dirty="0">
              <a:solidFill>
                <a:schemeClr val="tx1"/>
              </a:solidFill>
              <a:latin typeface="Arial" charset="0"/>
              <a:ea typeface="ＭＳ Ｐゴシック" charset="-128"/>
              <a:cs typeface="ＭＳ Ｐゴシック" charset="-128"/>
            </a:endParaRPr>
          </a:p>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65947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the back of the TCCC Card.</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10</a:t>
            </a:fld>
            <a:endParaRPr lang="en-US" dirty="0"/>
          </a:p>
        </p:txBody>
      </p:sp>
    </p:spTree>
    <p:extLst>
      <p:ext uri="{BB962C8B-B14F-4D97-AF65-F5344CB8AC3E}">
        <p14:creationId xmlns:p14="http://schemas.microsoft.com/office/powerpoint/2010/main" val="395415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Slide Image Placeholder 1"/>
          <p:cNvSpPr>
            <a:spLocks noGrp="1" noRot="1" noChangeAspect="1" noTextEdit="1"/>
          </p:cNvSpPr>
          <p:nvPr>
            <p:ph type="sldImg"/>
          </p:nvPr>
        </p:nvSpPr>
        <p:spPr>
          <a:ln/>
        </p:spPr>
      </p:sp>
      <p:sp>
        <p:nvSpPr>
          <p:cNvPr id="534530"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34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2925B77-D2DA-42F4-A773-821C28E756CB}" type="slidenum">
              <a:rPr lang="en-US" sz="1200">
                <a:latin typeface="Arial" charset="0"/>
              </a:rPr>
              <a:pPr algn="r"/>
              <a:t>11</a:t>
            </a:fld>
            <a:endParaRPr lang="en-US" sz="1200" dirty="0">
              <a:latin typeface="Arial" charset="0"/>
            </a:endParaRPr>
          </a:p>
        </p:txBody>
      </p:sp>
    </p:spTree>
    <p:extLst>
      <p:ext uri="{BB962C8B-B14F-4D97-AF65-F5344CB8AC3E}">
        <p14:creationId xmlns:p14="http://schemas.microsoft.com/office/powerpoint/2010/main" val="194190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noTextEdit="1"/>
          </p:cNvSpPr>
          <p:nvPr>
            <p:ph type="sldImg"/>
          </p:nvPr>
        </p:nvSpPr>
        <p:spPr>
          <a:ln/>
        </p:spPr>
      </p:sp>
      <p:sp>
        <p:nvSpPr>
          <p:cNvPr id="536578"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36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B47A6E-5670-4428-824E-A0A2D72B3A64}" type="slidenum">
              <a:rPr lang="en-US" sz="1200">
                <a:latin typeface="Arial" charset="0"/>
              </a:rPr>
              <a:pPr algn="r"/>
              <a:t>12</a:t>
            </a:fld>
            <a:endParaRPr lang="en-US" sz="1200" dirty="0">
              <a:latin typeface="Arial" charset="0"/>
            </a:endParaRPr>
          </a:p>
        </p:txBody>
      </p:sp>
    </p:spTree>
    <p:extLst>
      <p:ext uri="{BB962C8B-B14F-4D97-AF65-F5344CB8AC3E}">
        <p14:creationId xmlns:p14="http://schemas.microsoft.com/office/powerpoint/2010/main" val="15320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noTextEdit="1"/>
          </p:cNvSpPr>
          <p:nvPr>
            <p:ph type="sldImg"/>
          </p:nvPr>
        </p:nvSpPr>
        <p:spPr>
          <a:ln/>
        </p:spPr>
      </p:sp>
      <p:sp>
        <p:nvSpPr>
          <p:cNvPr id="538626"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38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499A4A-5437-4D49-B442-AC47F1283C6E}" type="slidenum">
              <a:rPr lang="en-US" sz="1200">
                <a:latin typeface="Arial" charset="0"/>
              </a:rPr>
              <a:pPr algn="r"/>
              <a:t>13</a:t>
            </a:fld>
            <a:endParaRPr lang="en-US" sz="1200" dirty="0">
              <a:latin typeface="Arial" charset="0"/>
            </a:endParaRPr>
          </a:p>
        </p:txBody>
      </p:sp>
    </p:spTree>
    <p:extLst>
      <p:ext uri="{BB962C8B-B14F-4D97-AF65-F5344CB8AC3E}">
        <p14:creationId xmlns:p14="http://schemas.microsoft.com/office/powerpoint/2010/main" val="166022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noTextEdit="1"/>
          </p:cNvSpPr>
          <p:nvPr>
            <p:ph type="sldImg"/>
          </p:nvPr>
        </p:nvSpPr>
        <p:spPr>
          <a:ln/>
        </p:spPr>
      </p:sp>
      <p:sp>
        <p:nvSpPr>
          <p:cNvPr id="540674" name="Notes Placeholder 2"/>
          <p:cNvSpPr>
            <a:spLocks noGrp="1"/>
          </p:cNvSpPr>
          <p:nvPr>
            <p:ph type="body" idx="1"/>
          </p:nvPr>
        </p:nvSpPr>
        <p:spPr>
          <a:noFill/>
          <a:ln/>
        </p:spPr>
        <p:txBody>
          <a:bodyPr/>
          <a:lstStyle/>
          <a:p>
            <a:r>
              <a:rPr lang="en-US" dirty="0">
                <a:ea typeface="ＭＳ Ｐゴシック"/>
                <a:cs typeface="ＭＳ Ｐゴシック"/>
              </a:rPr>
              <a:t>Review the abbreviations.</a:t>
            </a:r>
          </a:p>
        </p:txBody>
      </p:sp>
      <p:sp>
        <p:nvSpPr>
          <p:cNvPr id="540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6E74B37-5A3B-4AC0-8145-354019CC539E}" type="slidenum">
              <a:rPr lang="en-US" sz="1200">
                <a:latin typeface="Arial" charset="0"/>
              </a:rPr>
              <a:pPr algn="r"/>
              <a:t>14</a:t>
            </a:fld>
            <a:endParaRPr lang="en-US" sz="1200" dirty="0">
              <a:latin typeface="Arial" charset="0"/>
            </a:endParaRPr>
          </a:p>
        </p:txBody>
      </p:sp>
    </p:spTree>
    <p:extLst>
      <p:ext uri="{BB962C8B-B14F-4D97-AF65-F5344CB8AC3E}">
        <p14:creationId xmlns:p14="http://schemas.microsoft.com/office/powerpoint/2010/main" val="370876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noTextEdit="1"/>
          </p:cNvSpPr>
          <p:nvPr>
            <p:ph type="sldImg"/>
          </p:nvPr>
        </p:nvSpPr>
        <p:spPr>
          <a:ln/>
        </p:spPr>
      </p:sp>
      <p:sp>
        <p:nvSpPr>
          <p:cNvPr id="542722"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427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FAF06C-C123-42D5-8C03-FBC37520BB72}" type="slidenum">
              <a:rPr lang="en-US" sz="1200">
                <a:latin typeface="Arial" charset="0"/>
              </a:rPr>
              <a:pPr algn="r"/>
              <a:t>15</a:t>
            </a:fld>
            <a:endParaRPr lang="en-US" sz="1200" dirty="0">
              <a:latin typeface="Arial" charset="0"/>
            </a:endParaRPr>
          </a:p>
        </p:txBody>
      </p:sp>
    </p:spTree>
    <p:extLst>
      <p:ext uri="{BB962C8B-B14F-4D97-AF65-F5344CB8AC3E}">
        <p14:creationId xmlns:p14="http://schemas.microsoft.com/office/powerpoint/2010/main" val="3134004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format of the TCCC AAR.</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16</a:t>
            </a:fld>
            <a:endParaRPr lang="en-US" dirty="0"/>
          </a:p>
        </p:txBody>
      </p:sp>
    </p:spTree>
    <p:extLst>
      <p:ext uri="{BB962C8B-B14F-4D97-AF65-F5344CB8AC3E}">
        <p14:creationId xmlns:p14="http://schemas.microsoft.com/office/powerpoint/2010/main" val="235652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3" name="Slide Image Placeholder 1"/>
          <p:cNvSpPr>
            <a:spLocks noGrp="1" noRot="1" noChangeAspect="1" noTextEdit="1"/>
          </p:cNvSpPr>
          <p:nvPr>
            <p:ph type="sldImg"/>
          </p:nvPr>
        </p:nvSpPr>
        <p:spPr>
          <a:ln/>
        </p:spPr>
      </p:sp>
      <p:sp>
        <p:nvSpPr>
          <p:cNvPr id="545794"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545795" name="Slide Number Placeholder 3"/>
          <p:cNvSpPr>
            <a:spLocks noGrp="1"/>
          </p:cNvSpPr>
          <p:nvPr>
            <p:ph type="sldNum" sz="quarter" idx="5"/>
          </p:nvPr>
        </p:nvSpPr>
        <p:spPr>
          <a:noFill/>
        </p:spPr>
        <p:txBody>
          <a:bodyPr/>
          <a:lstStyle/>
          <a:p>
            <a:fld id="{31235B3B-75B9-4C09-A5A6-9CCE3C7989E1}" type="slidenum">
              <a:rPr lang="en-US" smtClean="0">
                <a:ea typeface="ＭＳ Ｐゴシック"/>
                <a:cs typeface="ＭＳ Ｐゴシック"/>
              </a:rPr>
              <a:pPr/>
              <a:t>17</a:t>
            </a:fld>
            <a:endParaRPr lang="en-US" dirty="0">
              <a:ea typeface="ＭＳ Ｐゴシック"/>
              <a:cs typeface="ＭＳ Ｐゴシック"/>
            </a:endParaRPr>
          </a:p>
        </p:txBody>
      </p:sp>
    </p:spTree>
    <p:extLst>
      <p:ext uri="{BB962C8B-B14F-4D97-AF65-F5344CB8AC3E}">
        <p14:creationId xmlns:p14="http://schemas.microsoft.com/office/powerpoint/2010/main" val="375320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2</a:t>
            </a:fld>
            <a:endParaRPr lang="en-US" dirty="0"/>
          </a:p>
        </p:txBody>
      </p:sp>
    </p:spTree>
    <p:extLst>
      <p:ext uri="{BB962C8B-B14F-4D97-AF65-F5344CB8AC3E}">
        <p14:creationId xmlns:p14="http://schemas.microsoft.com/office/powerpoint/2010/main" val="245589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38869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69138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9B620C-298F-4045-8A97-78026B10FD02}" type="slidenum">
              <a:rPr lang="en-US" sz="1200">
                <a:latin typeface="Arial" charset="0"/>
              </a:rPr>
              <a:pPr algn="r"/>
              <a:t>5</a:t>
            </a:fld>
            <a:endParaRPr lang="en-US" sz="1200" dirty="0">
              <a:latin typeface="Arial" charset="0"/>
            </a:endParaRPr>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guideline.</a:t>
            </a:r>
          </a:p>
        </p:txBody>
      </p:sp>
    </p:spTree>
    <p:extLst>
      <p:ext uri="{BB962C8B-B14F-4D97-AF65-F5344CB8AC3E}">
        <p14:creationId xmlns:p14="http://schemas.microsoft.com/office/powerpoint/2010/main" val="303604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59529C-627A-42D8-961C-022B40FD804D}" type="slidenum">
              <a:rPr lang="en-US" sz="1200">
                <a:latin typeface="Arial" charset="0"/>
              </a:rPr>
              <a:pPr algn="r"/>
              <a:t>6</a:t>
            </a:fld>
            <a:endParaRPr lang="en-US" sz="1200" dirty="0">
              <a:latin typeface="Arial" charset="0"/>
            </a:endParaRPr>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a:xfrm>
            <a:off x="914400" y="4343400"/>
            <a:ext cx="5029200" cy="4114800"/>
          </a:xfrm>
          <a:noFill/>
          <a:ln/>
        </p:spPr>
        <p:txBody>
          <a:bodyPr/>
          <a:lstStyle/>
          <a:p>
            <a:pPr eaLnBrk="1" hangingPunct="1"/>
            <a:r>
              <a:rPr lang="en-US" dirty="0">
                <a:ea typeface="ＭＳ Ｐゴシック"/>
                <a:cs typeface="ＭＳ Ｐゴシック"/>
              </a:rPr>
              <a:t>Medical documentation may be difficult to accomplish in tactical settings.</a:t>
            </a:r>
          </a:p>
          <a:p>
            <a:pPr eaLnBrk="1" hangingPunct="1"/>
            <a:r>
              <a:rPr lang="en-US" dirty="0">
                <a:ea typeface="ＭＳ Ｐゴシック"/>
                <a:cs typeface="ＭＳ Ｐゴシック"/>
              </a:rPr>
              <a:t>It is so important to the casualty’s subsequent care that every effort should be made.</a:t>
            </a:r>
          </a:p>
        </p:txBody>
      </p:sp>
    </p:spTree>
    <p:extLst>
      <p:ext uri="{BB962C8B-B14F-4D97-AF65-F5344CB8AC3E}">
        <p14:creationId xmlns:p14="http://schemas.microsoft.com/office/powerpoint/2010/main" val="664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appeared in the Archives of Surgery in December,</a:t>
            </a:r>
            <a:r>
              <a:rPr lang="en-US" baseline="0" dirty="0"/>
              <a:t> 2011. It documents prehospital battlefield trauma care and examines outcomes. It could not have been written without data from TCCC Cards.</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7</a:t>
            </a:fld>
            <a:endParaRPr lang="en-US" dirty="0"/>
          </a:p>
        </p:txBody>
      </p:sp>
    </p:spTree>
    <p:extLst>
      <p:ext uri="{BB962C8B-B14F-4D97-AF65-F5344CB8AC3E}">
        <p14:creationId xmlns:p14="http://schemas.microsoft.com/office/powerpoint/2010/main" val="327755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Slide Image Placeholder 1"/>
          <p:cNvSpPr>
            <a:spLocks noGrp="1" noRot="1" noChangeAspect="1" noTextEdit="1"/>
          </p:cNvSpPr>
          <p:nvPr>
            <p:ph type="sldImg"/>
          </p:nvPr>
        </p:nvSpPr>
        <p:spPr>
          <a:ln/>
        </p:spPr>
      </p:sp>
      <p:sp>
        <p:nvSpPr>
          <p:cNvPr id="528386"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283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34642D-7420-454E-8EB3-C4301A785126}" type="slidenum">
              <a:rPr lang="en-US" sz="1200">
                <a:latin typeface="Arial" charset="0"/>
              </a:rPr>
              <a:pPr algn="r"/>
              <a:t>8</a:t>
            </a:fld>
            <a:endParaRPr lang="en-US" sz="1200" dirty="0">
              <a:latin typeface="Arial" charset="0"/>
            </a:endParaRPr>
          </a:p>
        </p:txBody>
      </p:sp>
    </p:spTree>
    <p:extLst>
      <p:ext uri="{BB962C8B-B14F-4D97-AF65-F5344CB8AC3E}">
        <p14:creationId xmlns:p14="http://schemas.microsoft.com/office/powerpoint/2010/main" val="371095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This is the front of the TCCC Card.</a:t>
            </a:r>
            <a:r>
              <a:rPr lang="en-US" dirty="0">
                <a:effectLst/>
              </a:rPr>
              <a:t> </a:t>
            </a:r>
          </a:p>
          <a:p>
            <a:endParaRPr lang="en-US" dirty="0">
              <a:effectLst/>
            </a:endParaRPr>
          </a:p>
          <a:p>
            <a:r>
              <a:rPr lang="en-US" sz="1200" kern="1200" dirty="0">
                <a:solidFill>
                  <a:schemeClr val="tx1"/>
                </a:solidFill>
                <a:effectLst/>
                <a:latin typeface="Arial" charset="0"/>
                <a:ea typeface="ＭＳ Ｐゴシック" charset="-128"/>
                <a:cs typeface="ＭＳ Ｐゴシック" charset="-128"/>
              </a:rPr>
              <a:t>The individual’s name and allergies should already be filled in. </a:t>
            </a:r>
          </a:p>
          <a:p>
            <a:r>
              <a:rPr lang="en-US" sz="1200" kern="1200" dirty="0">
                <a:solidFill>
                  <a:schemeClr val="tx1"/>
                </a:solidFill>
                <a:effectLst/>
                <a:latin typeface="Arial" charset="0"/>
                <a:ea typeface="ＭＳ Ｐゴシック" charset="-128"/>
                <a:cs typeface="ＭＳ Ｐゴシック" charset="-128"/>
              </a:rPr>
              <a:t>This should be done when the card is placed in the individual’s IFAK.</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9</a:t>
            </a:fld>
            <a:endParaRPr lang="en-US" dirty="0"/>
          </a:p>
        </p:txBody>
      </p:sp>
    </p:spTree>
    <p:extLst>
      <p:ext uri="{BB962C8B-B14F-4D97-AF65-F5344CB8AC3E}">
        <p14:creationId xmlns:p14="http://schemas.microsoft.com/office/powerpoint/2010/main" val="4224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DBC2A6FF-0F61-4395-A0AB-480E82AF178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Tree>
    <p:extLst>
      <p:ext uri="{BB962C8B-B14F-4D97-AF65-F5344CB8AC3E}">
        <p14:creationId xmlns:p14="http://schemas.microsoft.com/office/powerpoint/2010/main" val="137357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2D400693-B0F1-468D-88CC-F7F168064AA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EA4B52FF-D870-497D-BC64-992EC617156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1" descr="TCCC Logo 091104 (C)"/>
          <p:cNvPicPr>
            <a:picLocks noChangeAspect="1" noChangeArrowheads="1"/>
          </p:cNvPicPr>
          <p:nvPr userDrawn="1"/>
        </p:nvPicPr>
        <p:blipFill>
          <a:blip r:embed="rId15" cstate="print"/>
          <a:srcRect/>
          <a:stretch>
            <a:fillRect/>
          </a:stretch>
        </p:blipFill>
        <p:spPr bwMode="auto">
          <a:xfrm>
            <a:off x="76200" y="52388"/>
            <a:ext cx="1295400" cy="1319212"/>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78" r:id="rId6"/>
    <p:sldLayoutId id="2147483677" r:id="rId7"/>
    <p:sldLayoutId id="2147483684" r:id="rId8"/>
    <p:sldLayoutId id="2147483685" r:id="rId9"/>
    <p:sldLayoutId id="2147483686" r:id="rId10"/>
    <p:sldLayoutId id="2147483687" r:id="rId11"/>
    <p:sldLayoutId id="2147483676" r:id="rId12"/>
    <p:sldLayoutId id="2147483691" r:id="rId13"/>
  </p:sldLayoutIdLst>
  <p:hf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457200" y="5715000"/>
            <a:ext cx="8229600" cy="1143000"/>
          </a:xfrm>
        </p:spPr>
        <p:txBody>
          <a:bodyPr rtlCol="0">
            <a:normAutofit fontScale="47500" lnSpcReduction="20000"/>
          </a:bodyPr>
          <a:lstStyle/>
          <a:p>
            <a:pPr algn="ctr" eaLnBrk="1" fontAlgn="auto" hangingPunct="1">
              <a:spcAft>
                <a:spcPts val="0"/>
              </a:spcAft>
              <a:buFont typeface="Arial" pitchFamily="34" charset="0"/>
              <a:buNone/>
              <a:defRPr/>
            </a:pPr>
            <a:r>
              <a:rPr lang="en-US" sz="4800" b="1" dirty="0">
                <a:ea typeface="ＭＳ Ｐゴシック"/>
                <a:cs typeface="ＭＳ Ｐゴシック"/>
              </a:rPr>
              <a:t> </a:t>
            </a:r>
            <a:r>
              <a:rPr lang="en-US" sz="7600" b="1" dirty="0">
                <a:solidFill>
                  <a:schemeClr val="tx1"/>
                </a:solidFill>
                <a:ea typeface="ＭＳ Ｐゴシック"/>
                <a:cs typeface="ＭＳ Ｐゴシック"/>
              </a:rPr>
              <a:t>Tactical Field Care </a:t>
            </a:r>
            <a:r>
              <a:rPr lang="en-US" sz="7600" b="1" dirty="0">
                <a:ea typeface="ＭＳ Ｐゴシック"/>
                <a:cs typeface="ＭＳ Ｐゴシック"/>
              </a:rPr>
              <a:t>3d</a:t>
            </a:r>
            <a:endParaRPr lang="en-US" sz="76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r>
              <a:rPr lang="en-US" sz="6700" b="1" dirty="0">
                <a:ea typeface="ＭＳ Ｐゴシック"/>
                <a:cs typeface="ＭＳ Ｐゴシック"/>
              </a:rPr>
              <a:t>Documentation of Care in TFC</a:t>
            </a:r>
            <a:endParaRPr lang="en-US" sz="67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p:txBody>
      </p:sp>
      <p:sp>
        <p:nvSpPr>
          <p:cNvPr id="19458" name="Rectangle 2"/>
          <p:cNvSpPr>
            <a:spLocks noGrp="1" noChangeArrowheads="1"/>
          </p:cNvSpPr>
          <p:nvPr>
            <p:ph type="title" idx="4294967295"/>
          </p:nvPr>
        </p:nvSpPr>
        <p:spPr>
          <a:xfrm>
            <a:off x="-1" y="304800"/>
            <a:ext cx="9144000" cy="1905000"/>
          </a:xfrm>
        </p:spPr>
        <p:txBody>
          <a:bodyPr/>
          <a:lstStyle/>
          <a:p>
            <a:pPr eaLnBrk="1" hangingPunct="1"/>
            <a:r>
              <a:rPr lang="en-US" sz="3200" dirty="0">
                <a:ea typeface="ＭＳ Ｐゴシック"/>
                <a:cs typeface="ＭＳ Ｐゴシック"/>
              </a:rPr>
              <a:t>Tactical Combat Casualty Care for Medical Personnel</a:t>
            </a:r>
            <a:br>
              <a:rPr lang="en-US" sz="3200" dirty="0">
                <a:ea typeface="ＭＳ Ｐゴシック"/>
                <a:cs typeface="ＭＳ Ｐゴシック"/>
              </a:rPr>
            </a:br>
            <a:br>
              <a:rPr lang="en-US" sz="1200" dirty="0">
                <a:ea typeface="ＭＳ Ｐゴシック"/>
                <a:cs typeface="ＭＳ Ｐゴシック"/>
              </a:rPr>
            </a:br>
            <a:r>
              <a:rPr lang="en-US" sz="3200" dirty="0">
                <a:ea typeface="ＭＳ Ｐゴシック"/>
                <a:cs typeface="ＭＳ Ｐゴシック"/>
              </a:rPr>
              <a:t>August 2018</a:t>
            </a:r>
            <a:br>
              <a:rPr lang="en-US" sz="3200" dirty="0">
                <a:ea typeface="ＭＳ Ｐゴシック"/>
                <a:cs typeface="ＭＳ Ｐゴシック"/>
              </a:rPr>
            </a:br>
            <a:br>
              <a:rPr lang="en-US" sz="1200" dirty="0">
                <a:ea typeface="ＭＳ Ｐゴシック"/>
                <a:cs typeface="ＭＳ Ｐゴシック"/>
              </a:rPr>
            </a:br>
            <a:r>
              <a:rPr lang="en-US" sz="2400" dirty="0">
                <a:ea typeface="ＭＳ Ｐゴシック"/>
                <a:cs typeface="ＭＳ Ｐゴシック"/>
              </a:rPr>
              <a:t>(Based on TCCC-MP Guidelines </a:t>
            </a:r>
            <a:r>
              <a:rPr lang="en-US" sz="2400" dirty="0"/>
              <a:t>180801</a:t>
            </a:r>
            <a:r>
              <a:rPr lang="en-US" sz="2400" dirty="0">
                <a:ea typeface="ＭＳ Ｐゴシック"/>
                <a:cs typeface="ＭＳ Ｐゴシック"/>
              </a:rPr>
              <a:t>)</a:t>
            </a:r>
            <a:endParaRPr lang="en-US" dirty="0">
              <a:ea typeface="ＭＳ Ｐゴシック"/>
              <a:cs typeface="ＭＳ Ｐゴシック"/>
            </a:endParaRPr>
          </a:p>
        </p:txBody>
      </p:sp>
      <p:pic>
        <p:nvPicPr>
          <p:cNvPr id="19459" name="Picture 7" descr="TCCC Logo 091104 (C)"/>
          <p:cNvPicPr>
            <a:picLocks noChangeAspect="1" noChangeArrowheads="1"/>
          </p:cNvPicPr>
          <p:nvPr/>
        </p:nvPicPr>
        <p:blipFill>
          <a:blip r:embed="rId3" cstate="print"/>
          <a:srcRect/>
          <a:stretch>
            <a:fillRect/>
          </a:stretch>
        </p:blipFill>
        <p:spPr bwMode="auto">
          <a:xfrm>
            <a:off x="3011713" y="2514600"/>
            <a:ext cx="3120571" cy="3048000"/>
          </a:xfrm>
          <a:prstGeom prst="rect">
            <a:avLst/>
          </a:prstGeom>
          <a:noFill/>
          <a:ln w="9525">
            <a:noFill/>
            <a:miter lim="800000"/>
            <a:headEnd/>
            <a:tailEnd/>
          </a:ln>
        </p:spPr>
      </p:pic>
    </p:spTree>
    <p:extLst>
      <p:ext uri="{BB962C8B-B14F-4D97-AF65-F5344CB8AC3E}">
        <p14:creationId xmlns:p14="http://schemas.microsoft.com/office/powerpoint/2010/main" val="397630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2"/>
          <p:cNvSpPr>
            <a:spLocks noGrp="1"/>
          </p:cNvSpPr>
          <p:nvPr>
            <p:ph type="body" idx="4294967295"/>
          </p:nvPr>
        </p:nvSpPr>
        <p:spPr>
          <a:xfrm>
            <a:off x="152400" y="2514600"/>
            <a:ext cx="4267200" cy="1828800"/>
          </a:xfrm>
        </p:spPr>
        <p:txBody>
          <a:bodyPr/>
          <a:lstStyle/>
          <a:p>
            <a:pPr algn="ctr">
              <a:buNone/>
            </a:pPr>
            <a:r>
              <a:rPr lang="en-US" b="1" dirty="0"/>
              <a:t>TCCC Casualty Card</a:t>
            </a:r>
          </a:p>
          <a:p>
            <a:pPr algn="ctr">
              <a:buNone/>
            </a:pPr>
            <a:r>
              <a:rPr lang="en-US" b="1" dirty="0"/>
              <a:t>(DD 1380)</a:t>
            </a:r>
          </a:p>
          <a:p>
            <a:pPr algn="ctr">
              <a:buNone/>
            </a:pPr>
            <a:r>
              <a:rPr lang="en-US" b="1" dirty="0"/>
              <a:t>Back</a:t>
            </a:r>
          </a:p>
        </p:txBody>
      </p:sp>
      <p:pic>
        <p:nvPicPr>
          <p:cNvPr id="530434" name="Picture 4" descr="TCCC Card DD Form 1380 Back (Reduced)"/>
          <p:cNvPicPr>
            <a:picLocks noChangeAspect="1" noChangeArrowheads="1"/>
          </p:cNvPicPr>
          <p:nvPr/>
        </p:nvPicPr>
        <p:blipFill>
          <a:blip r:embed="rId3" cstate="print"/>
          <a:srcRect b="35"/>
          <a:stretch>
            <a:fillRect/>
          </a:stretch>
        </p:blipFill>
        <p:spPr bwMode="auto">
          <a:xfrm>
            <a:off x="4745182" y="76200"/>
            <a:ext cx="4132016" cy="6705600"/>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2"/>
          <p:cNvSpPr>
            <a:spLocks noGrp="1" noChangeArrowheads="1"/>
          </p:cNvSpPr>
          <p:nvPr>
            <p:ph type="title" idx="4294967295"/>
          </p:nvPr>
        </p:nvSpPr>
        <p:spPr>
          <a:xfrm>
            <a:off x="1828800" y="0"/>
            <a:ext cx="5943600" cy="1143000"/>
          </a:xfrm>
        </p:spPr>
        <p:txBody>
          <a:bodyPr/>
          <a:lstStyle/>
          <a:p>
            <a:pPr eaLnBrk="1" hangingPunct="1"/>
            <a:r>
              <a:rPr lang="en-US" sz="5400" dirty="0">
                <a:ea typeface="ＭＳ Ｐゴシック"/>
                <a:cs typeface="ＭＳ Ｐゴシック"/>
              </a:rPr>
              <a:t>Instructions</a:t>
            </a:r>
          </a:p>
        </p:txBody>
      </p:sp>
      <p:sp>
        <p:nvSpPr>
          <p:cNvPr id="454658" name="Rectangle 3"/>
          <p:cNvSpPr>
            <a:spLocks noGrp="1" noChangeArrowheads="1"/>
          </p:cNvSpPr>
          <p:nvPr>
            <p:ph type="body" idx="4294967295"/>
          </p:nvPr>
        </p:nvSpPr>
        <p:spPr>
          <a:xfrm>
            <a:off x="533400" y="1905000"/>
            <a:ext cx="7772400" cy="4114800"/>
          </a:xfrm>
        </p:spPr>
        <p:txBody>
          <a:bodyPr rtlCol="0">
            <a:normAutofit/>
          </a:bodyPr>
          <a:lstStyle/>
          <a:p>
            <a:pPr eaLnBrk="1" fontAlgn="auto" hangingPunct="1">
              <a:lnSpc>
                <a:spcPct val="90000"/>
              </a:lnSpc>
              <a:spcAft>
                <a:spcPts val="0"/>
              </a:spcAft>
              <a:buFont typeface="Arial" pitchFamily="34" charset="0"/>
              <a:buChar char="•"/>
              <a:defRPr/>
            </a:pPr>
            <a:r>
              <a:rPr lang="en-US" b="1" dirty="0">
                <a:latin typeface="Times New Roman"/>
                <a:ea typeface="ＭＳ Ｐゴシック"/>
                <a:cs typeface="Times New Roman"/>
              </a:rPr>
              <a:t>A TCCC Casualty Card should be kept in each Individual First Aid Kit.</a:t>
            </a:r>
          </a:p>
          <a:p>
            <a:pPr eaLnBrk="1" fontAlgn="auto" hangingPunct="1">
              <a:lnSpc>
                <a:spcPct val="90000"/>
              </a:lnSpc>
              <a:spcAft>
                <a:spcPts val="0"/>
              </a:spcAft>
              <a:buFont typeface="Arial" pitchFamily="34" charset="0"/>
              <a:buChar char="•"/>
              <a:defRPr/>
            </a:pPr>
            <a:r>
              <a:rPr lang="en-US" b="1" dirty="0">
                <a:latin typeface="Times New Roman"/>
                <a:ea typeface="ＭＳ Ｐゴシック"/>
                <a:cs typeface="Times New Roman"/>
              </a:rPr>
              <a:t>Use an indelible marker to fill it out.</a:t>
            </a:r>
          </a:p>
          <a:p>
            <a:pPr eaLnBrk="1" fontAlgn="auto" hangingPunct="1">
              <a:lnSpc>
                <a:spcPct val="90000"/>
              </a:lnSpc>
              <a:spcAft>
                <a:spcPts val="0"/>
              </a:spcAft>
              <a:buFont typeface="Arial" pitchFamily="34" charset="0"/>
              <a:buChar char="•"/>
              <a:defRPr/>
            </a:pPr>
            <a:r>
              <a:rPr lang="en-US" b="1" dirty="0">
                <a:latin typeface="Times New Roman"/>
                <a:ea typeface="ＭＳ Ｐゴシック"/>
                <a:cs typeface="Times New Roman"/>
              </a:rPr>
              <a:t>When used, attach it to the casualty’s belt loop, or place it in their upper left sleeve, or the left trouser cargo pocket.</a:t>
            </a:r>
          </a:p>
          <a:p>
            <a:pPr eaLnBrk="1" fontAlgn="auto" hangingPunct="1">
              <a:lnSpc>
                <a:spcPct val="90000"/>
              </a:lnSpc>
              <a:spcAft>
                <a:spcPts val="0"/>
              </a:spcAft>
              <a:buFont typeface="Arial" pitchFamily="34" charset="0"/>
              <a:buChar char="•"/>
              <a:defRPr/>
            </a:pPr>
            <a:r>
              <a:rPr lang="en-US" b="1" dirty="0">
                <a:latin typeface="Times New Roman"/>
                <a:ea typeface="ＭＳ Ｐゴシック"/>
                <a:cs typeface="Times New Roman"/>
              </a:rPr>
              <a:t>Include as much information as you can.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3"/>
          <p:cNvSpPr>
            <a:spLocks noGrp="1" noChangeArrowheads="1"/>
          </p:cNvSpPr>
          <p:nvPr>
            <p:ph type="body" idx="4294967295"/>
          </p:nvPr>
        </p:nvSpPr>
        <p:spPr>
          <a:xfrm>
            <a:off x="533400" y="1828800"/>
            <a:ext cx="7772400" cy="4419600"/>
          </a:xfrm>
        </p:spPr>
        <p:txBody>
          <a:bodyPr rtlCol="0">
            <a:normAutofit/>
          </a:bodyPr>
          <a:lstStyle/>
          <a:p>
            <a:pPr eaLnBrk="1" fontAlgn="auto" hangingPunct="1">
              <a:spcAft>
                <a:spcPts val="0"/>
              </a:spcAft>
              <a:buFont typeface="Arial" pitchFamily="34" charset="0"/>
              <a:buChar char="•"/>
              <a:defRPr/>
            </a:pPr>
            <a:r>
              <a:rPr lang="en-US" b="1" dirty="0">
                <a:latin typeface="Times New Roman"/>
                <a:ea typeface="ＭＳ Ｐゴシック"/>
                <a:cs typeface="Times New Roman"/>
              </a:rPr>
              <a:t>Record each intervention in each category.</a:t>
            </a:r>
          </a:p>
          <a:p>
            <a:pPr eaLnBrk="1" fontAlgn="auto" hangingPunct="1">
              <a:spcAft>
                <a:spcPts val="0"/>
              </a:spcAft>
              <a:buFont typeface="Arial" pitchFamily="34" charset="0"/>
              <a:buChar char="•"/>
              <a:defRPr/>
            </a:pPr>
            <a:r>
              <a:rPr lang="en-US" b="1" dirty="0">
                <a:latin typeface="Times New Roman"/>
                <a:ea typeface="ＭＳ Ｐゴシック"/>
                <a:cs typeface="Times New Roman"/>
              </a:rPr>
              <a:t>If you are not sure what to do, the card will prompt you where to go next.</a:t>
            </a:r>
          </a:p>
          <a:p>
            <a:pPr eaLnBrk="1" fontAlgn="auto" hangingPunct="1">
              <a:spcAft>
                <a:spcPts val="0"/>
              </a:spcAft>
              <a:buFont typeface="Arial" pitchFamily="34" charset="0"/>
              <a:buChar char="•"/>
              <a:defRPr/>
            </a:pPr>
            <a:r>
              <a:rPr lang="en-US" b="1" dirty="0">
                <a:latin typeface="Times New Roman"/>
                <a:ea typeface="ＭＳ Ｐゴシック"/>
                <a:cs typeface="Times New Roman"/>
              </a:rPr>
              <a:t>Simply circle the intervention you performed.</a:t>
            </a:r>
          </a:p>
          <a:p>
            <a:pPr eaLnBrk="1" fontAlgn="auto" hangingPunct="1">
              <a:spcAft>
                <a:spcPts val="0"/>
              </a:spcAft>
              <a:buFont typeface="Arial" pitchFamily="34" charset="0"/>
              <a:buChar char="•"/>
              <a:defRPr/>
            </a:pPr>
            <a:r>
              <a:rPr lang="en-US" b="1" dirty="0">
                <a:latin typeface="Times New Roman"/>
                <a:ea typeface="ＭＳ Ｐゴシック"/>
                <a:cs typeface="Times New Roman"/>
              </a:rPr>
              <a:t>Explain any action you want clarified in the remarks area. </a:t>
            </a:r>
          </a:p>
        </p:txBody>
      </p:sp>
      <p:sp>
        <p:nvSpPr>
          <p:cNvPr id="535554" name="Rectangle 2"/>
          <p:cNvSpPr txBox="1">
            <a:spLocks noChangeArrowheads="1"/>
          </p:cNvSpPr>
          <p:nvPr/>
        </p:nvSpPr>
        <p:spPr bwMode="auto">
          <a:xfrm>
            <a:off x="1371600" y="-76200"/>
            <a:ext cx="7086600" cy="1143000"/>
          </a:xfrm>
          <a:prstGeom prst="rect">
            <a:avLst/>
          </a:prstGeom>
          <a:noFill/>
          <a:ln w="9525">
            <a:noFill/>
            <a:miter lim="800000"/>
            <a:headEnd/>
            <a:tailEnd/>
          </a:ln>
        </p:spPr>
        <p:txBody>
          <a:bodyPr anchor="ctr"/>
          <a:lstStyle/>
          <a:p>
            <a:pPr algn="ctr"/>
            <a:r>
              <a:rPr lang="en-US" sz="5400" b="1" dirty="0"/>
              <a:t>Documentation </a:t>
            </a:r>
            <a:endParaRPr lang="en-US" sz="6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2"/>
          <p:cNvSpPr>
            <a:spLocks noGrp="1"/>
          </p:cNvSpPr>
          <p:nvPr>
            <p:ph idx="4294967295"/>
          </p:nvPr>
        </p:nvSpPr>
        <p:spPr>
          <a:xfrm>
            <a:off x="228600" y="1752600"/>
            <a:ext cx="8686800" cy="4953000"/>
          </a:xfrm>
        </p:spPr>
        <p:txBody>
          <a:bodyPr/>
          <a:lstStyle/>
          <a:p>
            <a:pPr eaLnBrk="1" hangingPunct="1">
              <a:spcBef>
                <a:spcPct val="0"/>
              </a:spcBef>
            </a:pPr>
            <a:r>
              <a:rPr lang="en-US" sz="2800" b="1" dirty="0">
                <a:solidFill>
                  <a:srgbClr val="FF0000"/>
                </a:solidFill>
                <a:ea typeface="ＭＳ Ｐゴシック"/>
                <a:cs typeface="ＭＳ Ｐゴシック"/>
              </a:rPr>
              <a:t>The card does not imply that every casualty needs all the interventions listed.</a:t>
            </a:r>
          </a:p>
          <a:p>
            <a:pPr eaLnBrk="1" hangingPunct="1">
              <a:spcBef>
                <a:spcPct val="0"/>
              </a:spcBef>
            </a:pPr>
            <a:r>
              <a:rPr lang="en-US" sz="2800" b="1" dirty="0">
                <a:ea typeface="ＭＳ Ｐゴシック"/>
                <a:cs typeface="ＭＳ Ｐゴシック"/>
              </a:rPr>
              <a:t>You may not be able to perform all the interventions that the casualty needs. </a:t>
            </a:r>
          </a:p>
          <a:p>
            <a:pPr eaLnBrk="1" hangingPunct="1">
              <a:spcBef>
                <a:spcPct val="0"/>
              </a:spcBef>
            </a:pPr>
            <a:r>
              <a:rPr lang="en-US" sz="2800" b="1" dirty="0">
                <a:ea typeface="ＭＳ Ｐゴシック"/>
                <a:cs typeface="ＭＳ Ｐゴシック"/>
              </a:rPr>
              <a:t>The next person caring for the casualty can add to the interventions performed. </a:t>
            </a:r>
          </a:p>
          <a:p>
            <a:pPr eaLnBrk="1" hangingPunct="1">
              <a:spcBef>
                <a:spcPct val="0"/>
              </a:spcBef>
            </a:pPr>
            <a:r>
              <a:rPr lang="en-US" sz="2800" b="1" dirty="0">
                <a:ea typeface="ＭＳ Ｐゴシック"/>
                <a:cs typeface="ＭＳ Ｐゴシック"/>
              </a:rPr>
              <a:t>This card can be filled out in less than two minutes.</a:t>
            </a:r>
          </a:p>
          <a:p>
            <a:pPr eaLnBrk="1" hangingPunct="1">
              <a:spcBef>
                <a:spcPct val="0"/>
              </a:spcBef>
            </a:pPr>
            <a:r>
              <a:rPr lang="en-US" sz="2800" b="1" dirty="0">
                <a:ea typeface="ＭＳ Ｐゴシック"/>
                <a:cs typeface="ＭＳ Ｐゴシック"/>
              </a:rPr>
              <a:t>It is important that we document the care given to the casualty.</a:t>
            </a:r>
          </a:p>
          <a:p>
            <a:pPr eaLnBrk="1" hangingPunct="1">
              <a:spcBef>
                <a:spcPct val="0"/>
              </a:spcBef>
            </a:pPr>
            <a:r>
              <a:rPr lang="en-US" sz="2800" b="1" dirty="0">
                <a:solidFill>
                  <a:srgbClr val="FF0000"/>
                </a:solidFill>
                <a:ea typeface="ＭＳ Ｐゴシック"/>
                <a:cs typeface="ＭＳ Ｐゴシック"/>
              </a:rPr>
              <a:t>You haven’t finished caring for your casualty until you have documented his or her care!</a:t>
            </a:r>
          </a:p>
        </p:txBody>
      </p:sp>
      <p:sp>
        <p:nvSpPr>
          <p:cNvPr id="537602" name="Rectangle 2"/>
          <p:cNvSpPr txBox="1">
            <a:spLocks noChangeArrowheads="1"/>
          </p:cNvSpPr>
          <p:nvPr/>
        </p:nvSpPr>
        <p:spPr bwMode="auto">
          <a:xfrm>
            <a:off x="1447800" y="-76200"/>
            <a:ext cx="7086600" cy="1143000"/>
          </a:xfrm>
          <a:prstGeom prst="rect">
            <a:avLst/>
          </a:prstGeom>
          <a:noFill/>
          <a:ln w="9525">
            <a:noFill/>
            <a:miter lim="800000"/>
            <a:headEnd/>
            <a:tailEnd/>
          </a:ln>
        </p:spPr>
        <p:txBody>
          <a:bodyPr anchor="ctr"/>
          <a:lstStyle/>
          <a:p>
            <a:pPr algn="ctr"/>
            <a:r>
              <a:rPr lang="en-US" sz="5400" b="1" dirty="0"/>
              <a:t>Documentation </a:t>
            </a:r>
            <a:endParaRPr lang="en-US" sz="6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Title 1"/>
          <p:cNvSpPr>
            <a:spLocks noGrp="1"/>
          </p:cNvSpPr>
          <p:nvPr>
            <p:ph type="title" idx="4294967295"/>
          </p:nvPr>
        </p:nvSpPr>
        <p:spPr>
          <a:xfrm>
            <a:off x="1600200" y="0"/>
            <a:ext cx="7162800" cy="1143000"/>
          </a:xfrm>
        </p:spPr>
        <p:txBody>
          <a:bodyPr/>
          <a:lstStyle/>
          <a:p>
            <a:pPr eaLnBrk="1" hangingPunct="1"/>
            <a:r>
              <a:rPr lang="en-US" sz="4400" dirty="0">
                <a:ea typeface="ＭＳ Ｐゴシック"/>
                <a:cs typeface="ＭＳ Ｐゴシック"/>
              </a:rPr>
              <a:t>TCCC Card Abbreviations</a:t>
            </a:r>
          </a:p>
        </p:txBody>
      </p:sp>
      <p:sp>
        <p:nvSpPr>
          <p:cNvPr id="539650" name="Content Placeholder 2"/>
          <p:cNvSpPr>
            <a:spLocks noGrp="1"/>
          </p:cNvSpPr>
          <p:nvPr>
            <p:ph idx="4294967295"/>
          </p:nvPr>
        </p:nvSpPr>
        <p:spPr>
          <a:xfrm>
            <a:off x="381000" y="1600200"/>
            <a:ext cx="7620000" cy="5105400"/>
          </a:xfrm>
        </p:spPr>
        <p:txBody>
          <a:bodyPr/>
          <a:lstStyle/>
          <a:p>
            <a:pPr eaLnBrk="1" hangingPunct="1"/>
            <a:r>
              <a:rPr lang="en-US" sz="2000" b="1" dirty="0">
                <a:ea typeface="ＭＳ Ｐゴシック"/>
                <a:cs typeface="ＭＳ Ｐゴシック"/>
              </a:rPr>
              <a:t>DTG = Date-Time Group (e.g. – 160010Oct2009) </a:t>
            </a:r>
          </a:p>
          <a:p>
            <a:pPr eaLnBrk="1" hangingPunct="1"/>
            <a:r>
              <a:rPr lang="en-US" sz="2000" b="1" dirty="0">
                <a:ea typeface="ＭＳ Ｐゴシック"/>
                <a:cs typeface="ＭＳ Ｐゴシック"/>
              </a:rPr>
              <a:t>NBC = Nuclear, Biological, Chemical</a:t>
            </a:r>
          </a:p>
          <a:p>
            <a:pPr eaLnBrk="1" hangingPunct="1"/>
            <a:r>
              <a:rPr lang="en-US" sz="2000" b="1" dirty="0">
                <a:ea typeface="ＭＳ Ｐゴシック"/>
                <a:cs typeface="ＭＳ Ｐゴシック"/>
              </a:rPr>
              <a:t>TQ = Tourniquet</a:t>
            </a:r>
          </a:p>
          <a:p>
            <a:pPr eaLnBrk="1" hangingPunct="1"/>
            <a:r>
              <a:rPr lang="en-US" sz="2000" b="1" dirty="0">
                <a:ea typeface="ＭＳ Ｐゴシック"/>
                <a:cs typeface="ＭＳ Ｐゴシック"/>
              </a:rPr>
              <a:t>GSW = Gunshot Wound</a:t>
            </a:r>
          </a:p>
          <a:p>
            <a:pPr eaLnBrk="1" hangingPunct="1"/>
            <a:r>
              <a:rPr lang="en-US" sz="2000" b="1" dirty="0">
                <a:ea typeface="ＭＳ Ｐゴシック"/>
                <a:cs typeface="ＭＳ Ｐゴシック"/>
              </a:rPr>
              <a:t>MVA = Motor Vehicle Accident</a:t>
            </a:r>
          </a:p>
          <a:p>
            <a:pPr eaLnBrk="1" hangingPunct="1"/>
            <a:r>
              <a:rPr lang="en-US" sz="2000" b="1" dirty="0">
                <a:ea typeface="ＭＳ Ｐゴシック"/>
                <a:cs typeface="ＭＳ Ｐゴシック"/>
              </a:rPr>
              <a:t>AVPU = Alert, Verbal stimulus, Painful stimulus, Unresponsive</a:t>
            </a:r>
          </a:p>
          <a:p>
            <a:pPr eaLnBrk="1" hangingPunct="1"/>
            <a:r>
              <a:rPr lang="en-US" sz="2000" b="1" dirty="0">
                <a:ea typeface="ＭＳ Ｐゴシック"/>
                <a:cs typeface="ＭＳ Ｐゴシック"/>
              </a:rPr>
              <a:t>Cric = Cricothyroidotomy </a:t>
            </a:r>
          </a:p>
          <a:p>
            <a:pPr eaLnBrk="1" hangingPunct="1"/>
            <a:r>
              <a:rPr lang="en-US" sz="2000" b="1" dirty="0">
                <a:ea typeface="ＭＳ Ｐゴシック"/>
                <a:cs typeface="ＭＳ Ｐゴシック"/>
              </a:rPr>
              <a:t>NeedleD = Needle decompression</a:t>
            </a:r>
          </a:p>
          <a:p>
            <a:pPr eaLnBrk="1" hangingPunct="1"/>
            <a:r>
              <a:rPr lang="en-US" sz="2000" b="1" dirty="0">
                <a:ea typeface="ＭＳ Ｐゴシック"/>
                <a:cs typeface="ＭＳ Ｐゴシック"/>
              </a:rPr>
              <a:t>IV = Intravenous</a:t>
            </a:r>
          </a:p>
          <a:p>
            <a:pPr eaLnBrk="1" hangingPunct="1"/>
            <a:r>
              <a:rPr lang="en-US" sz="2000" b="1" dirty="0">
                <a:ea typeface="ＭＳ Ｐゴシック"/>
                <a:cs typeface="ＭＳ Ｐゴシック"/>
              </a:rPr>
              <a:t>IO = Intraosseous</a:t>
            </a:r>
          </a:p>
          <a:p>
            <a:pPr eaLnBrk="1" hangingPunct="1"/>
            <a:r>
              <a:rPr lang="en-US" sz="2000" b="1" dirty="0">
                <a:ea typeface="ＭＳ Ｐゴシック"/>
                <a:cs typeface="ＭＳ Ｐゴシック"/>
              </a:rPr>
              <a:t>NS = Normal Saline</a:t>
            </a:r>
          </a:p>
          <a:p>
            <a:pPr eaLnBrk="1" hangingPunct="1"/>
            <a:r>
              <a:rPr lang="en-US" sz="2000" b="1" dirty="0">
                <a:ea typeface="ＭＳ Ｐゴシック"/>
                <a:cs typeface="ＭＳ Ｐゴシック"/>
              </a:rPr>
              <a:t>LR = Lactated Ringers</a:t>
            </a:r>
          </a:p>
          <a:p>
            <a:pPr eaLnBrk="1" hangingPunct="1"/>
            <a:r>
              <a:rPr lang="en-US" sz="2000" b="1" dirty="0">
                <a:ea typeface="ＭＳ Ｐゴシック"/>
                <a:cs typeface="ＭＳ Ｐゴシック"/>
              </a:rPr>
              <a:t>ABX = Antibiotics</a:t>
            </a:r>
          </a:p>
        </p:txBody>
      </p:sp>
      <p:pic>
        <p:nvPicPr>
          <p:cNvPr id="4" name="Picture 3">
            <a:extLst>
              <a:ext uri="{FF2B5EF4-FFF2-40B4-BE49-F238E27FC236}">
                <a16:creationId xmlns:a16="http://schemas.microsoft.com/office/drawing/2014/main" id="{0904B221-B702-4DEA-9EB2-E83C2ED47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64000"/>
            <a:ext cx="4191000" cy="2794000"/>
          </a:xfrm>
          <a:prstGeom prst="rect">
            <a:avLst/>
          </a:prstGeom>
          <a:ln w="2540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3"/>
          <p:cNvSpPr>
            <a:spLocks noGrp="1" noChangeArrowheads="1"/>
          </p:cNvSpPr>
          <p:nvPr>
            <p:ph type="body" idx="4294967295"/>
          </p:nvPr>
        </p:nvSpPr>
        <p:spPr>
          <a:xfrm>
            <a:off x="304800" y="2057400"/>
            <a:ext cx="8610600" cy="4800600"/>
          </a:xfrm>
        </p:spPr>
        <p:txBody>
          <a:bodyPr/>
          <a:lstStyle/>
          <a:p>
            <a:pPr eaLnBrk="1" hangingPunct="1"/>
            <a:r>
              <a:rPr lang="en-US" sz="2800" b="1" dirty="0">
                <a:ea typeface="ＭＳ Ｐゴシック"/>
                <a:cs typeface="ＭＳ Ｐゴシック"/>
              </a:rPr>
              <a:t>This electronic AAR is intended to be completed when the first responder returns to base.</a:t>
            </a:r>
          </a:p>
          <a:p>
            <a:pPr eaLnBrk="1" hangingPunct="1"/>
            <a:r>
              <a:rPr lang="en-US" sz="2800" b="1" dirty="0">
                <a:ea typeface="ＭＳ Ｐゴシック"/>
                <a:cs typeface="ＭＳ Ｐゴシック"/>
              </a:rPr>
              <a:t>It is more complete than the TCCC Card.</a:t>
            </a:r>
          </a:p>
          <a:p>
            <a:pPr eaLnBrk="1" hangingPunct="1"/>
            <a:r>
              <a:rPr lang="en-US" sz="2800" b="1" dirty="0">
                <a:ea typeface="ＭＳ Ｐゴシック"/>
                <a:cs typeface="ＭＳ Ｐゴシック"/>
              </a:rPr>
              <a:t>It should be submitted to the Joint Theater Trauma System Director within 72 hours of casualty evacuation.</a:t>
            </a:r>
          </a:p>
          <a:p>
            <a:pPr eaLnBrk="1" hangingPunct="1"/>
            <a:r>
              <a:rPr lang="en-US" sz="2800" b="1" dirty="0">
                <a:solidFill>
                  <a:srgbClr val="FF0000"/>
                </a:solidFill>
                <a:ea typeface="ＭＳ Ｐゴシック"/>
                <a:cs typeface="ＭＳ Ｐゴシック"/>
              </a:rPr>
              <a:t>Both the TCCC Card and the TCCC AAR are required for optimal patient care documentation.</a:t>
            </a:r>
          </a:p>
        </p:txBody>
      </p:sp>
      <p:sp>
        <p:nvSpPr>
          <p:cNvPr id="541698" name="Rectangle 2"/>
          <p:cNvSpPr txBox="1">
            <a:spLocks noChangeArrowheads="1"/>
          </p:cNvSpPr>
          <p:nvPr/>
        </p:nvSpPr>
        <p:spPr bwMode="auto">
          <a:xfrm>
            <a:off x="1676400" y="228600"/>
            <a:ext cx="6934200" cy="1143000"/>
          </a:xfrm>
          <a:prstGeom prst="rect">
            <a:avLst/>
          </a:prstGeom>
          <a:noFill/>
          <a:ln w="9525">
            <a:noFill/>
            <a:miter lim="800000"/>
            <a:headEnd/>
            <a:tailEnd/>
          </a:ln>
        </p:spPr>
        <p:txBody>
          <a:bodyPr/>
          <a:lstStyle/>
          <a:p>
            <a:pPr algn="ctr"/>
            <a:r>
              <a:rPr lang="en-US" sz="4400" b="1" dirty="0"/>
              <a:t>TCCC After Action Report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2"/>
          <p:cNvSpPr>
            <a:spLocks noGrp="1"/>
          </p:cNvSpPr>
          <p:nvPr>
            <p:ph type="body" idx="4294967295"/>
          </p:nvPr>
        </p:nvSpPr>
        <p:spPr>
          <a:xfrm>
            <a:off x="228600" y="2552700"/>
            <a:ext cx="3352800" cy="1752600"/>
          </a:xfrm>
        </p:spPr>
        <p:txBody>
          <a:bodyPr/>
          <a:lstStyle/>
          <a:p>
            <a:pPr>
              <a:buFont typeface="Arial" charset="0"/>
              <a:buNone/>
            </a:pPr>
            <a:r>
              <a:rPr lang="en-US" sz="4000" b="1" dirty="0"/>
              <a:t>TCCC After-</a:t>
            </a:r>
          </a:p>
          <a:p>
            <a:pPr>
              <a:buFont typeface="Arial" charset="0"/>
              <a:buNone/>
            </a:pPr>
            <a:r>
              <a:rPr lang="en-US" sz="4000" b="1" dirty="0"/>
              <a:t>Action Report</a:t>
            </a:r>
          </a:p>
        </p:txBody>
      </p:sp>
      <p:pic>
        <p:nvPicPr>
          <p:cNvPr id="543746" name="Picture 4" descr="TCCC AAR 1403"/>
          <p:cNvPicPr>
            <a:picLocks noChangeAspect="1" noChangeArrowheads="1"/>
          </p:cNvPicPr>
          <p:nvPr/>
        </p:nvPicPr>
        <p:blipFill>
          <a:blip r:embed="rId3" cstate="print"/>
          <a:srcRect/>
          <a:stretch>
            <a:fillRect/>
          </a:stretch>
        </p:blipFill>
        <p:spPr bwMode="auto">
          <a:xfrm>
            <a:off x="3863975" y="0"/>
            <a:ext cx="5318125"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A4B52FF-D870-497D-BC64-992EC617156E}" type="slidenum">
              <a:rPr lang="en-US" smtClean="0"/>
              <a:pPr>
                <a:defRPr/>
              </a:pPr>
              <a:t>17</a:t>
            </a:fld>
            <a:endParaRPr lang="en-US" dirty="0"/>
          </a:p>
        </p:txBody>
      </p:sp>
      <p:pic>
        <p:nvPicPr>
          <p:cNvPr id="4" name="Picture 3">
            <a:extLst>
              <a:ext uri="{FF2B5EF4-FFF2-40B4-BE49-F238E27FC236}">
                <a16:creationId xmlns:a16="http://schemas.microsoft.com/office/drawing/2014/main" id="{77FF491E-9CDE-4DBC-9605-531435A3F2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8" r="2991"/>
          <a:stretch/>
        </p:blipFill>
        <p:spPr>
          <a:xfrm>
            <a:off x="0" y="0"/>
            <a:ext cx="9144000" cy="6940735"/>
          </a:xfrm>
          <a:prstGeom prst="rect">
            <a:avLst/>
          </a:prstGeom>
        </p:spPr>
      </p:pic>
      <p:sp>
        <p:nvSpPr>
          <p:cNvPr id="544770" name="Rectangle 4"/>
          <p:cNvSpPr>
            <a:spLocks noGrp="1" noChangeArrowheads="1"/>
          </p:cNvSpPr>
          <p:nvPr>
            <p:ph type="ctrTitle" idx="4294967295"/>
          </p:nvPr>
        </p:nvSpPr>
        <p:spPr>
          <a:xfrm>
            <a:off x="3505200" y="0"/>
            <a:ext cx="4572000" cy="1470025"/>
          </a:xfrm>
        </p:spPr>
        <p:txBody>
          <a:bodyPr/>
          <a:lstStyle/>
          <a:p>
            <a:pPr eaLnBrk="1" hangingPunct="1"/>
            <a:r>
              <a:rPr lang="en-US" sz="6000" dirty="0">
                <a:ea typeface="ＭＳ Ｐゴシック"/>
                <a:cs typeface="ＭＳ Ｐゴシック"/>
              </a:rPr>
              <a:t>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3"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199" y="2590800"/>
            <a:ext cx="8229600" cy="2819400"/>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174625" indent="0">
              <a:buFontTx/>
              <a:buChar char="-"/>
            </a:pPr>
            <a:r>
              <a:rPr lang="en-US" sz="2600" i="1" dirty="0">
                <a:solidFill>
                  <a:schemeClr val="bg1"/>
                </a:solidFill>
              </a:rPr>
              <a:t>  There are no conflict of interest disclosures</a:t>
            </a:r>
            <a:r>
              <a:rPr lang="en-US" sz="1000" i="1" dirty="0">
                <a:solidFill>
                  <a:schemeClr val="bg1"/>
                </a:solidFill>
              </a:rPr>
              <a:t>.</a:t>
            </a:r>
            <a:endParaRPr lang="en-US" b="1" i="1" dirty="0"/>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600200" y="76200"/>
            <a:ext cx="7162800" cy="1143000"/>
          </a:xfrm>
        </p:spPr>
        <p:txBody>
          <a:bodyPr/>
          <a:lstStyle/>
          <a:p>
            <a:pPr eaLnBrk="1" hangingPunct="1"/>
            <a:r>
              <a:rPr lang="en-US" sz="4400" dirty="0"/>
              <a:t>LEARNING OBJECTIVES</a:t>
            </a:r>
          </a:p>
        </p:txBody>
      </p:sp>
      <p:sp>
        <p:nvSpPr>
          <p:cNvPr id="30722" name="Rectangle 3"/>
          <p:cNvSpPr>
            <a:spLocks noGrp="1" noChangeArrowheads="1"/>
          </p:cNvSpPr>
          <p:nvPr>
            <p:ph idx="1"/>
          </p:nvPr>
        </p:nvSpPr>
        <p:spPr>
          <a:xfrm>
            <a:off x="990600" y="1524000"/>
            <a:ext cx="7391400" cy="4800600"/>
          </a:xfrm>
        </p:spPr>
        <p:txBody>
          <a:bodyPr/>
          <a:lstStyle/>
          <a:p>
            <a:pPr marL="0" indent="0" algn="ctr" eaLnBrk="1" hangingPunct="1">
              <a:lnSpc>
                <a:spcPct val="90000"/>
              </a:lnSpc>
              <a:spcBef>
                <a:spcPts val="0"/>
              </a:spcBef>
              <a:spcAft>
                <a:spcPts val="600"/>
              </a:spcAft>
              <a:buNone/>
            </a:pPr>
            <a:r>
              <a:rPr lang="en-US" sz="3000" b="1" u="sng" dirty="0"/>
              <a:t>Terminal Learning Objective</a:t>
            </a:r>
          </a:p>
          <a:p>
            <a:pPr marL="290513" indent="-290513" eaLnBrk="1" hangingPunct="1">
              <a:lnSpc>
                <a:spcPct val="90000"/>
              </a:lnSpc>
            </a:pPr>
            <a:r>
              <a:rPr lang="en-US" sz="3000" b="1" dirty="0"/>
              <a:t>Perform documentation of care in Tactical Field Care.</a:t>
            </a:r>
          </a:p>
          <a:p>
            <a:pPr marL="290513" indent="-290513" eaLnBrk="1" hangingPunct="1">
              <a:lnSpc>
                <a:spcPct val="90000"/>
              </a:lnSpc>
            </a:pPr>
            <a:endParaRPr lang="en-US" sz="3000" b="1" dirty="0"/>
          </a:p>
          <a:p>
            <a:pPr marL="290513" indent="-290513" algn="ctr" eaLnBrk="1" hangingPunct="1">
              <a:lnSpc>
                <a:spcPct val="90000"/>
              </a:lnSpc>
              <a:spcBef>
                <a:spcPts val="0"/>
              </a:spcBef>
              <a:spcAft>
                <a:spcPts val="600"/>
              </a:spcAft>
              <a:buNone/>
            </a:pPr>
            <a:r>
              <a:rPr lang="en-US" sz="3000" b="1" u="sng" dirty="0"/>
              <a:t>Enabling Learning Objectives</a:t>
            </a:r>
          </a:p>
          <a:p>
            <a:pPr marL="290513" indent="-290513" eaLnBrk="1" hangingPunct="1">
              <a:lnSpc>
                <a:spcPct val="90000"/>
              </a:lnSpc>
            </a:pPr>
            <a:r>
              <a:rPr lang="en-US" sz="3000" b="1" dirty="0"/>
              <a:t>Identify the importance and methods of documenting casualty care in TCCC.</a:t>
            </a:r>
          </a:p>
          <a:p>
            <a:pPr marL="290513" indent="-290513" eaLnBrk="1" hangingPunct="1">
              <a:lnSpc>
                <a:spcPct val="90000"/>
              </a:lnSpc>
            </a:pPr>
            <a:r>
              <a:rPr lang="en-US" sz="3000" b="1" dirty="0"/>
              <a:t>Identify the critical information, relevant abbreviations, and reporting criteria on the TCCC Casualty Care (DD1380.)</a:t>
            </a:r>
          </a:p>
        </p:txBody>
      </p:sp>
    </p:spTree>
    <p:extLst>
      <p:ext uri="{BB962C8B-B14F-4D97-AF65-F5344CB8AC3E}">
        <p14:creationId xmlns:p14="http://schemas.microsoft.com/office/powerpoint/2010/main" val="422679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14400" y="2812143"/>
            <a:ext cx="7315200" cy="1981200"/>
          </a:xfrm>
        </p:spPr>
        <p:txBody>
          <a:bodyPr/>
          <a:lstStyle/>
          <a:p>
            <a:pPr marL="0" indent="0" algn="ctr" eaLnBrk="1" hangingPunct="1">
              <a:lnSpc>
                <a:spcPct val="90000"/>
              </a:lnSpc>
              <a:spcBef>
                <a:spcPts val="0"/>
              </a:spcBef>
              <a:spcAft>
                <a:spcPts val="1200"/>
              </a:spcAft>
              <a:buNone/>
            </a:pPr>
            <a:r>
              <a:rPr lang="en-US" sz="3000" b="1" u="sng" dirty="0"/>
              <a:t>Enabling Learning Objectives</a:t>
            </a:r>
          </a:p>
          <a:p>
            <a:pPr marL="290513" indent="-290513" eaLnBrk="1" hangingPunct="1">
              <a:lnSpc>
                <a:spcPct val="90000"/>
              </a:lnSpc>
            </a:pPr>
            <a:r>
              <a:rPr lang="en-US" sz="3000" b="1" dirty="0"/>
              <a:t>Identify the importance and information considerations of a TCCC casualty After Action Review submission.</a:t>
            </a:r>
          </a:p>
        </p:txBody>
      </p:sp>
      <p:sp>
        <p:nvSpPr>
          <p:cNvPr id="6" name="Rectangle 2">
            <a:extLst>
              <a:ext uri="{FF2B5EF4-FFF2-40B4-BE49-F238E27FC236}">
                <a16:creationId xmlns:a16="http://schemas.microsoft.com/office/drawing/2014/main" id="{8B907DCD-8FF0-4C37-999D-7480E73C4D54}"/>
              </a:ext>
            </a:extLst>
          </p:cNvPr>
          <p:cNvSpPr>
            <a:spLocks noGrp="1" noRot="1" noChangeArrowheads="1"/>
          </p:cNvSpPr>
          <p:nvPr>
            <p:ph type="title"/>
          </p:nvPr>
        </p:nvSpPr>
        <p:spPr>
          <a:xfrm>
            <a:off x="1600200" y="76200"/>
            <a:ext cx="7086600" cy="1143000"/>
          </a:xfrm>
        </p:spPr>
        <p:txBody>
          <a:bodyPr/>
          <a:lstStyle/>
          <a:p>
            <a:pPr eaLnBrk="1" hangingPunct="1"/>
            <a:r>
              <a:rPr lang="en-US" sz="4400" dirty="0"/>
              <a:t>LEARNING OBJECTIVES</a:t>
            </a:r>
          </a:p>
        </p:txBody>
      </p:sp>
    </p:spTree>
    <p:extLst>
      <p:ext uri="{BB962C8B-B14F-4D97-AF65-F5344CB8AC3E}">
        <p14:creationId xmlns:p14="http://schemas.microsoft.com/office/powerpoint/2010/main" val="29881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title" idx="4294967295"/>
          </p:nvPr>
        </p:nvSpPr>
        <p:spPr>
          <a:xfrm>
            <a:off x="1517650" y="0"/>
            <a:ext cx="7397750" cy="1143000"/>
          </a:xfrm>
        </p:spPr>
        <p:txBody>
          <a:bodyPr/>
          <a:lstStyle/>
          <a:p>
            <a:pPr eaLnBrk="1" hangingPunct="1"/>
            <a:r>
              <a:rPr lang="en-US" dirty="0">
                <a:ea typeface="ＭＳ Ｐゴシック"/>
                <a:cs typeface="ＭＳ Ｐゴシック"/>
              </a:rPr>
              <a:t>Tactical Field Care Guidelines</a:t>
            </a:r>
          </a:p>
        </p:txBody>
      </p:sp>
      <p:sp>
        <p:nvSpPr>
          <p:cNvPr id="522242" name="Rectangle 3"/>
          <p:cNvSpPr>
            <a:spLocks noGrp="1" noChangeArrowheads="1"/>
          </p:cNvSpPr>
          <p:nvPr>
            <p:ph idx="4294967295"/>
          </p:nvPr>
        </p:nvSpPr>
        <p:spPr>
          <a:xfrm>
            <a:off x="228600" y="1524000"/>
            <a:ext cx="8534400" cy="2971800"/>
          </a:xfrm>
        </p:spPr>
        <p:txBody>
          <a:bodyPr/>
          <a:lstStyle/>
          <a:p>
            <a:pPr eaLnBrk="1" hangingPunct="1">
              <a:buFont typeface="Wingdings" pitchFamily="2" charset="2"/>
              <a:buNone/>
            </a:pPr>
            <a:r>
              <a:rPr lang="en-US" b="1" dirty="0">
                <a:ea typeface="ＭＳ Ｐゴシック"/>
                <a:cs typeface="ＭＳ Ｐゴシック"/>
              </a:rPr>
              <a:t>18. Documentation of Care</a:t>
            </a:r>
          </a:p>
          <a:p>
            <a:pPr marL="1087438" indent="-457200">
              <a:buFont typeface="Arial" charset="0"/>
              <a:buNone/>
              <a:tabLst>
                <a:tab pos="457200" algn="l"/>
              </a:tabLst>
            </a:pPr>
            <a:r>
              <a:rPr lang="en-US" b="1" dirty="0">
                <a:ea typeface="ＭＳ Ｐゴシック"/>
                <a:cs typeface="ＭＳ Ｐゴシック"/>
              </a:rPr>
              <a:t> </a:t>
            </a:r>
            <a:r>
              <a:rPr lang="en-US" sz="2800" b="1" dirty="0">
                <a:ea typeface="ＭＳ Ｐゴシック"/>
                <a:cs typeface="ＭＳ Ｐゴシック"/>
              </a:rPr>
              <a:t>a. </a:t>
            </a:r>
            <a:r>
              <a:rPr lang="en-US" sz="2800" b="1" dirty="0"/>
              <a:t>Document clinical assessments, treatments rendered, and changes in the casualty’s status on a TCCC Casualty Card (DD Form 1380). Forward this information with the casualty to the next level of care.</a:t>
            </a:r>
            <a:endParaRPr lang="en-US" sz="2800" b="1" dirty="0">
              <a:ea typeface="ＭＳ Ｐゴシック"/>
              <a:cs typeface="ＭＳ Ｐゴシック"/>
            </a:endParaRPr>
          </a:p>
        </p:txBody>
      </p:sp>
      <p:pic>
        <p:nvPicPr>
          <p:cNvPr id="4" name="Picture 3">
            <a:extLst>
              <a:ext uri="{FF2B5EF4-FFF2-40B4-BE49-F238E27FC236}">
                <a16:creationId xmlns:a16="http://schemas.microsoft.com/office/drawing/2014/main" id="{0D5FC478-5959-4D6F-A857-86F14F909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770" y="4572000"/>
            <a:ext cx="2896030" cy="1927058"/>
          </a:xfrm>
          <a:prstGeom prst="rect">
            <a:avLst/>
          </a:prstGeom>
          <a:ln w="254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3"/>
          <p:cNvSpPr>
            <a:spLocks noGrp="1" noChangeArrowheads="1"/>
          </p:cNvSpPr>
          <p:nvPr>
            <p:ph idx="4294967295"/>
          </p:nvPr>
        </p:nvSpPr>
        <p:spPr>
          <a:xfrm>
            <a:off x="304800" y="1828800"/>
            <a:ext cx="7772400" cy="4648200"/>
          </a:xfrm>
        </p:spPr>
        <p:txBody>
          <a:bodyPr/>
          <a:lstStyle/>
          <a:p>
            <a:pPr eaLnBrk="1" hangingPunct="1">
              <a:lnSpc>
                <a:spcPct val="90000"/>
              </a:lnSpc>
            </a:pPr>
            <a:r>
              <a:rPr lang="en-US" b="1" dirty="0">
                <a:ea typeface="ＭＳ Ｐゴシック"/>
                <a:cs typeface="ＭＳ Ｐゴシック"/>
              </a:rPr>
              <a:t>Designed by combat medics</a:t>
            </a:r>
          </a:p>
          <a:p>
            <a:pPr eaLnBrk="1" hangingPunct="1">
              <a:lnSpc>
                <a:spcPct val="90000"/>
              </a:lnSpc>
            </a:pPr>
            <a:r>
              <a:rPr lang="en-US" b="1" dirty="0">
                <a:ea typeface="ＭＳ Ｐゴシック"/>
                <a:cs typeface="ＭＳ Ｐゴシック"/>
              </a:rPr>
              <a:t>Used in combat since 2002</a:t>
            </a:r>
          </a:p>
          <a:p>
            <a:pPr eaLnBrk="1" hangingPunct="1">
              <a:lnSpc>
                <a:spcPct val="90000"/>
              </a:lnSpc>
            </a:pPr>
            <a:r>
              <a:rPr lang="en-US" b="1" dirty="0">
                <a:ea typeface="ＭＳ Ｐゴシック"/>
                <a:cs typeface="ＭＳ Ｐゴシック"/>
              </a:rPr>
              <a:t>Replaced old DD Form 1380</a:t>
            </a:r>
          </a:p>
          <a:p>
            <a:pPr eaLnBrk="1" hangingPunct="1">
              <a:lnSpc>
                <a:spcPct val="90000"/>
              </a:lnSpc>
            </a:pPr>
            <a:r>
              <a:rPr lang="en-US" b="1" dirty="0">
                <a:ea typeface="ＭＳ Ｐゴシック"/>
                <a:cs typeface="ＭＳ Ｐゴシック"/>
              </a:rPr>
              <a:t>Only essential information</a:t>
            </a:r>
          </a:p>
          <a:p>
            <a:pPr eaLnBrk="1" hangingPunct="1">
              <a:lnSpc>
                <a:spcPct val="90000"/>
              </a:lnSpc>
            </a:pPr>
            <a:r>
              <a:rPr lang="en-US" b="1" dirty="0">
                <a:ea typeface="ＭＳ Ｐゴシック"/>
                <a:cs typeface="ＭＳ Ｐゴシック"/>
              </a:rPr>
              <a:t>Can be used by the receiving </a:t>
            </a:r>
          </a:p>
          <a:p>
            <a:pPr eaLnBrk="1" hangingPunct="1">
              <a:lnSpc>
                <a:spcPct val="90000"/>
              </a:lnSpc>
              <a:buNone/>
            </a:pPr>
            <a:r>
              <a:rPr lang="en-US" b="1" dirty="0">
                <a:ea typeface="ＭＳ Ｐゴシック"/>
                <a:cs typeface="ＭＳ Ｐゴシック"/>
              </a:rPr>
              <a:t>    hospital to document injuries sustained and field treatments rendered</a:t>
            </a:r>
          </a:p>
          <a:p>
            <a:pPr eaLnBrk="1" hangingPunct="1">
              <a:lnSpc>
                <a:spcPct val="90000"/>
              </a:lnSpc>
            </a:pPr>
            <a:r>
              <a:rPr lang="en-US" b="1" dirty="0">
                <a:ea typeface="ＭＳ Ｐゴシック"/>
                <a:cs typeface="ＭＳ Ｐゴシック"/>
              </a:rPr>
              <a:t>Heavy-duty waterproof or laminated paper</a:t>
            </a:r>
          </a:p>
        </p:txBody>
      </p:sp>
      <p:sp>
        <p:nvSpPr>
          <p:cNvPr id="524290" name="Rectangle 2"/>
          <p:cNvSpPr>
            <a:spLocks noGrp="1" noChangeArrowheads="1"/>
          </p:cNvSpPr>
          <p:nvPr>
            <p:ph type="title" idx="4294967295"/>
          </p:nvPr>
        </p:nvSpPr>
        <p:spPr>
          <a:xfrm>
            <a:off x="1676400" y="76200"/>
            <a:ext cx="6629400" cy="1143000"/>
          </a:xfrm>
        </p:spPr>
        <p:txBody>
          <a:bodyPr/>
          <a:lstStyle/>
          <a:p>
            <a:pPr eaLnBrk="1" hangingPunct="1"/>
            <a:r>
              <a:rPr lang="en-US" sz="5400" dirty="0">
                <a:ea typeface="ＭＳ Ｐゴシック"/>
                <a:cs typeface="ＭＳ Ｐゴシック"/>
              </a:rPr>
              <a:t>TCCC Casualty Card</a:t>
            </a:r>
          </a:p>
        </p:txBody>
      </p:sp>
      <p:pic>
        <p:nvPicPr>
          <p:cNvPr id="4" name="Picture 3">
            <a:extLst>
              <a:ext uri="{FF2B5EF4-FFF2-40B4-BE49-F238E27FC236}">
                <a16:creationId xmlns:a16="http://schemas.microsoft.com/office/drawing/2014/main" id="{157E11C2-AC4F-43F9-81F5-076E20F81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92" r="5989"/>
          <a:stretch/>
        </p:blipFill>
        <p:spPr>
          <a:xfrm>
            <a:off x="6119355" y="1447800"/>
            <a:ext cx="2673729" cy="2895600"/>
          </a:xfrm>
          <a:prstGeom prst="rect">
            <a:avLst/>
          </a:prstGeom>
          <a:ln w="254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Rectangle 2"/>
          <p:cNvSpPr>
            <a:spLocks noGrp="1"/>
          </p:cNvSpPr>
          <p:nvPr>
            <p:ph type="title" idx="4294967295"/>
          </p:nvPr>
        </p:nvSpPr>
        <p:spPr>
          <a:xfrm>
            <a:off x="1295400" y="381000"/>
            <a:ext cx="6858000" cy="1143000"/>
          </a:xfrm>
        </p:spPr>
        <p:txBody>
          <a:bodyPr/>
          <a:lstStyle/>
          <a:p>
            <a:r>
              <a:rPr lang="en-US" sz="4400" dirty="0"/>
              <a:t>Kotwal et al - 2011</a:t>
            </a:r>
            <a:br>
              <a:rPr lang="en-US" sz="4400" dirty="0"/>
            </a:br>
            <a:endParaRPr lang="en-US" sz="4400" dirty="0"/>
          </a:p>
        </p:txBody>
      </p:sp>
      <p:sp>
        <p:nvSpPr>
          <p:cNvPr id="526338" name="Rectangle 3"/>
          <p:cNvSpPr>
            <a:spLocks noGrp="1"/>
          </p:cNvSpPr>
          <p:nvPr>
            <p:ph type="body" idx="4294967295"/>
          </p:nvPr>
        </p:nvSpPr>
        <p:spPr>
          <a:xfrm>
            <a:off x="152400" y="4343400"/>
            <a:ext cx="8686800" cy="2209800"/>
          </a:xfrm>
        </p:spPr>
        <p:txBody>
          <a:bodyPr/>
          <a:lstStyle/>
          <a:p>
            <a:r>
              <a:rPr lang="en-US" sz="2600" b="1" dirty="0"/>
              <a:t>Landmark paper from the wars in Afghanistan and Iraq</a:t>
            </a:r>
          </a:p>
          <a:p>
            <a:r>
              <a:rPr lang="en-US" sz="2600" b="1" dirty="0"/>
              <a:t>In order to know if we are doing the right thing, we must first know what we did.</a:t>
            </a:r>
          </a:p>
          <a:p>
            <a:r>
              <a:rPr lang="en-US" sz="2600" b="1" dirty="0"/>
              <a:t>This paper was made possible by the Ranger TCCC Card.</a:t>
            </a:r>
          </a:p>
        </p:txBody>
      </p:sp>
      <p:pic>
        <p:nvPicPr>
          <p:cNvPr id="526339" name="Picture 4" descr="Kotwal Paper 2011"/>
          <p:cNvPicPr>
            <a:picLocks noChangeAspect="1" noChangeArrowheads="1"/>
          </p:cNvPicPr>
          <p:nvPr/>
        </p:nvPicPr>
        <p:blipFill>
          <a:blip r:embed="rId3" cstate="print"/>
          <a:srcRect/>
          <a:stretch>
            <a:fillRect/>
          </a:stretch>
        </p:blipFill>
        <p:spPr bwMode="auto">
          <a:xfrm>
            <a:off x="228600" y="1499234"/>
            <a:ext cx="8686800" cy="2425065"/>
          </a:xfrm>
          <a:prstGeom prst="rect">
            <a:avLst/>
          </a:prstGeom>
          <a:noFill/>
          <a:ln w="25400">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3"/>
          <p:cNvSpPr>
            <a:spLocks noGrp="1" noChangeArrowheads="1"/>
          </p:cNvSpPr>
          <p:nvPr>
            <p:ph type="body" idx="4294967295"/>
          </p:nvPr>
        </p:nvSpPr>
        <p:spPr>
          <a:xfrm>
            <a:off x="223127" y="1988457"/>
            <a:ext cx="6456218" cy="3688977"/>
          </a:xfrm>
        </p:spPr>
        <p:txBody>
          <a:bodyPr/>
          <a:lstStyle/>
          <a:p>
            <a:pPr marL="228600" indent="-228600" eaLnBrk="1" hangingPunct="1">
              <a:lnSpc>
                <a:spcPct val="90000"/>
              </a:lnSpc>
            </a:pPr>
            <a:r>
              <a:rPr lang="en-US" sz="2800" b="1" dirty="0">
                <a:ea typeface="ＭＳ Ｐゴシック"/>
                <a:cs typeface="ＭＳ Ｐゴシック"/>
              </a:rPr>
              <a:t>This card is based on the principles of TCCC.</a:t>
            </a:r>
          </a:p>
          <a:p>
            <a:pPr marL="228600" indent="-228600" eaLnBrk="1" hangingPunct="1">
              <a:lnSpc>
                <a:spcPct val="90000"/>
              </a:lnSpc>
            </a:pPr>
            <a:r>
              <a:rPr lang="en-US" sz="2800" b="1" dirty="0">
                <a:ea typeface="ＭＳ Ｐゴシック"/>
                <a:cs typeface="ＭＳ Ｐゴシック"/>
              </a:rPr>
              <a:t>It addresses the initial lifesaving care provided at the point of wounding. </a:t>
            </a:r>
          </a:p>
          <a:p>
            <a:pPr marL="228600" indent="-228600" eaLnBrk="1" hangingPunct="1">
              <a:lnSpc>
                <a:spcPct val="90000"/>
              </a:lnSpc>
            </a:pPr>
            <a:r>
              <a:rPr lang="en-US" sz="2800" b="1" dirty="0">
                <a:ea typeface="ＭＳ Ｐゴシック"/>
                <a:cs typeface="ＭＳ Ｐゴシック"/>
              </a:rPr>
              <a:t>It should be filled out by </a:t>
            </a:r>
            <a:r>
              <a:rPr lang="en-US" sz="2800" b="1" i="1" dirty="0">
                <a:ea typeface="ＭＳ Ｐゴシック"/>
                <a:cs typeface="ＭＳ Ｐゴシック"/>
              </a:rPr>
              <a:t>whoever</a:t>
            </a:r>
            <a:r>
              <a:rPr lang="en-US" sz="2800" b="1" dirty="0">
                <a:ea typeface="ＭＳ Ｐゴシック"/>
                <a:cs typeface="ＭＳ Ｐゴシック"/>
              </a:rPr>
              <a:t> is caring for the casualty.</a:t>
            </a:r>
          </a:p>
          <a:p>
            <a:pPr marL="228600" indent="-228600" eaLnBrk="1" hangingPunct="1">
              <a:lnSpc>
                <a:spcPct val="90000"/>
              </a:lnSpc>
            </a:pPr>
            <a:r>
              <a:rPr lang="en-US" sz="2800" b="1" dirty="0">
                <a:ea typeface="ＭＳ Ｐゴシック"/>
                <a:cs typeface="ＭＳ Ｐゴシック"/>
              </a:rPr>
              <a:t>Its format is simple with a circle or “X” in the appropriate block.</a:t>
            </a:r>
          </a:p>
        </p:txBody>
      </p:sp>
      <p:sp>
        <p:nvSpPr>
          <p:cNvPr id="527362" name="Rectangle 2"/>
          <p:cNvSpPr txBox="1">
            <a:spLocks noChangeArrowheads="1"/>
          </p:cNvSpPr>
          <p:nvPr/>
        </p:nvSpPr>
        <p:spPr bwMode="auto">
          <a:xfrm>
            <a:off x="1600200" y="152400"/>
            <a:ext cx="7086600" cy="1143000"/>
          </a:xfrm>
          <a:prstGeom prst="rect">
            <a:avLst/>
          </a:prstGeom>
          <a:noFill/>
          <a:ln w="9525">
            <a:noFill/>
            <a:miter lim="800000"/>
            <a:headEnd/>
            <a:tailEnd/>
          </a:ln>
        </p:spPr>
        <p:txBody>
          <a:bodyPr/>
          <a:lstStyle/>
          <a:p>
            <a:pPr algn="ctr"/>
            <a:r>
              <a:rPr lang="en-US" sz="5400" b="1" dirty="0"/>
              <a:t>TCCC Casualty Card</a:t>
            </a:r>
          </a:p>
        </p:txBody>
      </p:sp>
      <p:pic>
        <p:nvPicPr>
          <p:cNvPr id="3" name="Picture 2">
            <a:extLst>
              <a:ext uri="{FF2B5EF4-FFF2-40B4-BE49-F238E27FC236}">
                <a16:creationId xmlns:a16="http://schemas.microsoft.com/office/drawing/2014/main" id="{46DD7F87-9F67-4B37-ADDA-ED349F9A7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859" y="1828800"/>
            <a:ext cx="2450141" cy="3688977"/>
          </a:xfrm>
          <a:prstGeom prst="rect">
            <a:avLst/>
          </a:prstGeom>
          <a:ln w="2540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2"/>
          <p:cNvSpPr>
            <a:spLocks noGrp="1"/>
          </p:cNvSpPr>
          <p:nvPr>
            <p:ph type="body" idx="4294967295"/>
          </p:nvPr>
        </p:nvSpPr>
        <p:spPr>
          <a:xfrm>
            <a:off x="381000" y="2286000"/>
            <a:ext cx="4114800" cy="1905000"/>
          </a:xfrm>
        </p:spPr>
        <p:txBody>
          <a:bodyPr/>
          <a:lstStyle/>
          <a:p>
            <a:pPr algn="ctr">
              <a:buFont typeface="Arial" charset="0"/>
              <a:buNone/>
            </a:pPr>
            <a:r>
              <a:rPr lang="en-US" b="1" dirty="0"/>
              <a:t>TCCC Casualty Card</a:t>
            </a:r>
          </a:p>
          <a:p>
            <a:pPr algn="ctr">
              <a:buFont typeface="Arial" charset="0"/>
              <a:buNone/>
            </a:pPr>
            <a:r>
              <a:rPr lang="en-US" b="1" dirty="0"/>
              <a:t>(DD 1380)</a:t>
            </a:r>
          </a:p>
          <a:p>
            <a:pPr algn="ctr">
              <a:buFont typeface="Arial" charset="0"/>
              <a:buNone/>
            </a:pPr>
            <a:r>
              <a:rPr lang="en-US" b="1" dirty="0"/>
              <a:t>Front</a:t>
            </a:r>
          </a:p>
        </p:txBody>
      </p:sp>
      <p:pic>
        <p:nvPicPr>
          <p:cNvPr id="529410" name="Picture 4" descr="TCCC Card DD Form 1380 Front (Reduced)"/>
          <p:cNvPicPr>
            <a:picLocks noChangeAspect="1" noChangeArrowheads="1"/>
          </p:cNvPicPr>
          <p:nvPr/>
        </p:nvPicPr>
        <p:blipFill>
          <a:blip r:embed="rId3" cstate="print"/>
          <a:srcRect r="146"/>
          <a:stretch>
            <a:fillRect/>
          </a:stretch>
        </p:blipFill>
        <p:spPr bwMode="auto">
          <a:xfrm>
            <a:off x="4887913" y="27709"/>
            <a:ext cx="4256087"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0</TotalTime>
  <Words>859</Words>
  <Application>Microsoft Office PowerPoint</Application>
  <PresentationFormat>On-screen Show (4:3)</PresentationFormat>
  <Paragraphs>122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Times New Roman</vt:lpstr>
      <vt:lpstr>Wingdings</vt:lpstr>
      <vt:lpstr>TCCC</vt:lpstr>
      <vt:lpstr>Tactical Combat Casualty Care for Medical Personnel  August 2018  (Based on TCCC-MP Guidelines 180801)</vt:lpstr>
      <vt:lpstr>PowerPoint Presentation</vt:lpstr>
      <vt:lpstr>LEARNING OBJECTIVES</vt:lpstr>
      <vt:lpstr>LEARNING OBJECTIVES</vt:lpstr>
      <vt:lpstr>Tactical Field Care Guidelines</vt:lpstr>
      <vt:lpstr>TCCC Casualty Card</vt:lpstr>
      <vt:lpstr>Kotwal et al - 2011 </vt:lpstr>
      <vt:lpstr>PowerPoint Presentation</vt:lpstr>
      <vt:lpstr>PowerPoint Presentation</vt:lpstr>
      <vt:lpstr>PowerPoint Presentation</vt:lpstr>
      <vt:lpstr>Instructions</vt:lpstr>
      <vt:lpstr>PowerPoint Presentation</vt:lpstr>
      <vt:lpstr>PowerPoint Presentation</vt:lpstr>
      <vt:lpstr>TCCC Card Abbreviations</vt:lpstr>
      <vt:lpstr>PowerPoint Presentation</vt:lpstr>
      <vt:lpstr>PowerPoint Presentation</vt:lpstr>
      <vt:lpstr>Questions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Field Care</dc:title>
  <dc:subject>Tactical Field Care</dc:subject>
  <dc:creator/>
  <cp:lastModifiedBy/>
  <cp:revision>418</cp:revision>
  <dcterms:created xsi:type="dcterms:W3CDTF">2010-03-28T18:26:33Z</dcterms:created>
  <dcterms:modified xsi:type="dcterms:W3CDTF">2018-07-26T17:35:15Z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5939812</vt:lpwstr>
  </property>
  <property fmtid="{D5CDD505-2E9C-101B-9397-08002B2CF9AE}" pid="3" name="NXPowerLiteSettings">
    <vt:lpwstr>F7000400038000</vt:lpwstr>
  </property>
  <property fmtid="{D5CDD505-2E9C-101B-9397-08002B2CF9AE}" pid="4" name="NXPowerLiteVersion">
    <vt:lpwstr>D5.0.8</vt:lpwstr>
  </property>
  <property fmtid="{D5CDD505-2E9C-101B-9397-08002B2CF9AE}" pid="5" name="NXTAG2">
    <vt:lpwstr>00080014600000000000010242200207f6000400038000</vt:lpwstr>
  </property>
</Properties>
</file>