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3" r:id="rId1"/>
  </p:sldMasterIdLst>
  <p:notesMasterIdLst>
    <p:notesMasterId r:id="rId28"/>
  </p:notesMasterIdLst>
  <p:handoutMasterIdLst>
    <p:handoutMasterId r:id="rId29"/>
  </p:handoutMasterIdLst>
  <p:sldIdLst>
    <p:sldId id="1269" r:id="rId2"/>
    <p:sldId id="1273" r:id="rId3"/>
    <p:sldId id="1270" r:id="rId4"/>
    <p:sldId id="1271" r:id="rId5"/>
    <p:sldId id="1272" r:id="rId6"/>
    <p:sldId id="1185" r:id="rId7"/>
    <p:sldId id="1186" r:id="rId8"/>
    <p:sldId id="1197" r:id="rId9"/>
    <p:sldId id="1208" r:id="rId10"/>
    <p:sldId id="1191" r:id="rId11"/>
    <p:sldId id="667" r:id="rId12"/>
    <p:sldId id="1188" r:id="rId13"/>
    <p:sldId id="1215" r:id="rId14"/>
    <p:sldId id="1187" r:id="rId15"/>
    <p:sldId id="1189" r:id="rId16"/>
    <p:sldId id="1207" r:id="rId17"/>
    <p:sldId id="1192" r:id="rId18"/>
    <p:sldId id="1195" r:id="rId19"/>
    <p:sldId id="1196" r:id="rId20"/>
    <p:sldId id="1194" r:id="rId21"/>
    <p:sldId id="684" r:id="rId22"/>
    <p:sldId id="1234" r:id="rId23"/>
    <p:sldId id="408" r:id="rId24"/>
    <p:sldId id="1274" r:id="rId25"/>
    <p:sldId id="345" r:id="rId26"/>
    <p:sldId id="664" r:id="rId27"/>
  </p:sldIdLst>
  <p:sldSz cx="9144000" cy="6858000" type="screen4x3"/>
  <p:notesSz cx="6858000" cy="9144000"/>
  <p:defaultTextStyle>
    <a:defPPr>
      <a:defRPr lang="en-US"/>
    </a:defPPr>
    <a:lvl1pPr algn="l" rtl="0" fontAlgn="base">
      <a:spcBef>
        <a:spcPct val="0"/>
      </a:spcBef>
      <a:spcAft>
        <a:spcPct val="0"/>
      </a:spcAft>
      <a:defRPr sz="28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8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8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8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8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8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8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8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800" kern="1200">
        <a:solidFill>
          <a:schemeClr val="tx1"/>
        </a:solidFill>
        <a:latin typeface="Times New Roman" pitchFamily="18" charset="0"/>
        <a:ea typeface="ＭＳ Ｐゴシック"/>
        <a:cs typeface="ＭＳ Ｐゴシック"/>
      </a:defRPr>
    </a:lvl9pPr>
  </p:defaultTextStyle>
  <p:extLst>
    <p:ext uri="{EFAFB233-063F-42B5-8137-9DF3F51BA10A}">
      <p15:sldGuideLst xmlns:p15="http://schemas.microsoft.com/office/powerpoint/2012/main">
        <p15:guide id="1" orient="horz" pos="2160">
          <p15:clr>
            <a:srgbClr val="A4A3A4"/>
          </p15:clr>
        </p15:guide>
        <p15:guide id="2" orient="horz" pos="288">
          <p15:clr>
            <a:srgbClr val="A4A3A4"/>
          </p15:clr>
        </p15:guide>
        <p15:guide id="3" orient="horz" pos="4128">
          <p15:clr>
            <a:srgbClr val="A4A3A4"/>
          </p15:clr>
        </p15:guide>
        <p15:guide id="4" pos="5424">
          <p15:clr>
            <a:srgbClr val="A4A3A4"/>
          </p15:clr>
        </p15:guide>
        <p15:guide id="5" pos="288">
          <p15:clr>
            <a:srgbClr val="A4A3A4"/>
          </p15:clr>
        </p15:guide>
        <p15:guide id="6"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FF"/>
    <a:srgbClr val="969696"/>
    <a:srgbClr val="339966"/>
    <a:srgbClr val="141400"/>
    <a:srgbClr val="333399"/>
    <a:srgbClr val="FF3300"/>
    <a:srgbClr val="99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730" autoAdjust="0"/>
    <p:restoredTop sz="72318" autoAdjust="0"/>
  </p:normalViewPr>
  <p:slideViewPr>
    <p:cSldViewPr>
      <p:cViewPr varScale="1">
        <p:scale>
          <a:sx n="59" d="100"/>
          <a:sy n="59" d="100"/>
        </p:scale>
        <p:origin x="84" y="510"/>
      </p:cViewPr>
      <p:guideLst>
        <p:guide orient="horz" pos="2160"/>
        <p:guide orient="horz" pos="288"/>
        <p:guide orient="horz" pos="4128"/>
        <p:guide pos="5424"/>
        <p:guide pos="288"/>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00" d="100"/>
        <a:sy n="100" d="100"/>
      </p:scale>
      <p:origin x="0" y="0"/>
    </p:cViewPr>
  </p:sorterViewPr>
  <p:notesViewPr>
    <p:cSldViewPr>
      <p:cViewPr varScale="1">
        <p:scale>
          <a:sx n="52" d="100"/>
          <a:sy n="52" d="100"/>
        </p:scale>
        <p:origin x="-92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New Roman" pitchFamily="18" charset="0"/>
                <a:ea typeface="ＭＳ Ｐゴシック"/>
                <a:cs typeface="ＭＳ Ｐゴシック"/>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Times New Roman" pitchFamily="18" charset="0"/>
                <a:ea typeface="ＭＳ Ｐゴシック"/>
                <a:cs typeface="ＭＳ Ｐゴシック"/>
              </a:defRPr>
            </a:lvl1pPr>
          </a:lstStyle>
          <a:p>
            <a:pPr>
              <a:defRPr/>
            </a:pPr>
            <a:fld id="{27F54BF6-82D7-4F75-B57D-85D73D994FDF}" type="datetimeFigureOut">
              <a:rPr lang="en-US"/>
              <a:pPr>
                <a:defRPr/>
              </a:pPr>
              <a:t>7/26/2018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Times New Roman" pitchFamily="18" charset="0"/>
                <a:ea typeface="ＭＳ Ｐゴシック"/>
                <a:cs typeface="ＭＳ Ｐゴシック"/>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Times New Roman" pitchFamily="18" charset="0"/>
                <a:ea typeface="ＭＳ Ｐゴシック"/>
                <a:cs typeface="ＭＳ Ｐゴシック"/>
              </a:defRPr>
            </a:lvl1pPr>
          </a:lstStyle>
          <a:p>
            <a:pPr>
              <a:defRPr/>
            </a:pPr>
            <a:fld id="{346928C8-B6B4-41A7-8152-FA673DE9CFAD}" type="slidenum">
              <a:rPr lang="en-US"/>
              <a:pPr>
                <a:defRPr/>
              </a:pPr>
              <a:t>‹#›</a:t>
            </a:fld>
            <a:endParaRPr lang="en-US" dirty="0"/>
          </a:p>
        </p:txBody>
      </p:sp>
    </p:spTree>
    <p:extLst>
      <p:ext uri="{BB962C8B-B14F-4D97-AF65-F5344CB8AC3E}">
        <p14:creationId xmlns:p14="http://schemas.microsoft.com/office/powerpoint/2010/main" val="25003619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SzTx/>
              <a:buFontTx/>
              <a:buNone/>
              <a:defRPr sz="1200">
                <a:latin typeface="Arial" charset="0"/>
                <a:ea typeface="+mn-ea"/>
                <a:cs typeface="+mn-cs"/>
              </a:defRPr>
            </a:lvl1pPr>
          </a:lstStyle>
          <a:p>
            <a:pPr>
              <a:defRPr/>
            </a:pPr>
            <a:endParaRPr lang="en-US" dirty="0"/>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SzTx/>
              <a:buFontTx/>
              <a:buNone/>
              <a:defRPr sz="1200">
                <a:latin typeface="Arial" charset="0"/>
                <a:ea typeface="+mn-ea"/>
                <a:cs typeface="+mn-cs"/>
              </a:defRPr>
            </a:lvl1pPr>
          </a:lstStyle>
          <a:p>
            <a:pPr>
              <a:defRPr/>
            </a:pPr>
            <a:endParaRPr lang="en-US" dirty="0"/>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spcBef>
                <a:spcPct val="0"/>
              </a:spcBef>
              <a:buSzTx/>
              <a:buFontTx/>
              <a:buNone/>
              <a:defRPr sz="1200">
                <a:latin typeface="Arial" charset="0"/>
                <a:ea typeface="+mn-ea"/>
                <a:cs typeface="+mn-cs"/>
              </a:defRPr>
            </a:lvl1pPr>
          </a:lstStyle>
          <a:p>
            <a:pPr>
              <a:defRPr/>
            </a:pPr>
            <a:endParaRPr lang="en-US" dirty="0"/>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spcBef>
                <a:spcPct val="0"/>
              </a:spcBef>
              <a:buSzTx/>
              <a:buFontTx/>
              <a:buNone/>
              <a:defRPr sz="1200">
                <a:latin typeface="Arial" charset="0"/>
                <a:ea typeface="ＭＳ Ｐゴシック" charset="-128"/>
                <a:cs typeface="+mn-cs"/>
              </a:defRPr>
            </a:lvl1pPr>
          </a:lstStyle>
          <a:p>
            <a:pPr>
              <a:defRPr/>
            </a:pPr>
            <a:fld id="{9BE15AB0-0931-4C77-9141-FAC3118161B0}" type="slidenum">
              <a:rPr lang="en-US"/>
              <a:pPr>
                <a:defRPr/>
              </a:pPr>
              <a:t>‹#›</a:t>
            </a:fld>
            <a:endParaRPr lang="en-US" dirty="0"/>
          </a:p>
        </p:txBody>
      </p:sp>
    </p:spTree>
    <p:extLst>
      <p:ext uri="{BB962C8B-B14F-4D97-AF65-F5344CB8AC3E}">
        <p14:creationId xmlns:p14="http://schemas.microsoft.com/office/powerpoint/2010/main" val="197621202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302568FA-3277-4AE8-A302-6769DE8AA9DE}" type="slidenum">
              <a:rPr lang="en-US" smtClean="0">
                <a:ea typeface="ＭＳ Ｐゴシック"/>
                <a:cs typeface="ＭＳ Ｐゴシック"/>
              </a:rPr>
              <a:pPr/>
              <a:t>1</a:t>
            </a:fld>
            <a:endParaRPr lang="en-US" dirty="0">
              <a:ea typeface="ＭＳ Ｐゴシック"/>
              <a:cs typeface="ＭＳ Ｐゴシック"/>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r>
              <a:rPr lang="en-US" sz="1200" b="0" kern="1200" dirty="0">
                <a:solidFill>
                  <a:schemeClr val="tx1"/>
                </a:solidFill>
                <a:latin typeface="Arial" charset="0"/>
                <a:ea typeface="ＭＳ Ｐゴシック" charset="-128"/>
                <a:cs typeface="ＭＳ Ｐゴシック" charset="-128"/>
              </a:rPr>
              <a:t>In this presentation we will discuss preparation for CASEVAC and review some of the key points in TFC.</a:t>
            </a:r>
          </a:p>
        </p:txBody>
      </p:sp>
    </p:spTree>
    <p:extLst>
      <p:ext uri="{BB962C8B-B14F-4D97-AF65-F5344CB8AC3E}">
        <p14:creationId xmlns:p14="http://schemas.microsoft.com/office/powerpoint/2010/main" val="659470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Coordinate activities to save time.</a:t>
            </a:r>
          </a:p>
          <a:p>
            <a:r>
              <a:rPr lang="en-US" dirty="0"/>
              <a:t>Other unit members can prepare litters and evacuation equipment while you provide treatment.</a:t>
            </a:r>
          </a:p>
          <a:p>
            <a:r>
              <a:rPr lang="en-US" dirty="0"/>
              <a:t>Do not delay getting casualties onto litters.  </a:t>
            </a:r>
          </a:p>
          <a:p>
            <a:r>
              <a:rPr lang="en-US" dirty="0"/>
              <a:t>You can better prevent hypothermia by getting casualties off of the ground.  </a:t>
            </a:r>
          </a:p>
          <a:p>
            <a:r>
              <a:rPr lang="en-US" dirty="0"/>
              <a:t>If tactical situation developments demand a rapid movement of casualties, it is easier to move them if they’re already on litters. </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10</a:t>
            </a:fld>
            <a:endParaRPr lang="en-US" dirty="0"/>
          </a:p>
        </p:txBody>
      </p:sp>
    </p:spTree>
    <p:extLst>
      <p:ext uri="{BB962C8B-B14F-4D97-AF65-F5344CB8AC3E}">
        <p14:creationId xmlns:p14="http://schemas.microsoft.com/office/powerpoint/2010/main" val="2581990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5"/>
          </p:nvPr>
        </p:nvSpPr>
        <p:spPr>
          <a:noFill/>
        </p:spPr>
        <p:txBody>
          <a:bodyPr/>
          <a:lstStyle/>
          <a:p>
            <a:fld id="{CE342D23-D083-452E-8249-0C7B5CFF1889}" type="slidenum">
              <a:rPr lang="en-US" smtClean="0">
                <a:ea typeface="ＭＳ Ｐゴシック"/>
                <a:cs typeface="ＭＳ Ｐゴシック"/>
              </a:rPr>
              <a:pPr/>
              <a:t>11</a:t>
            </a:fld>
            <a:endParaRPr lang="en-US" dirty="0">
              <a:ea typeface="ＭＳ Ｐゴシック"/>
              <a:cs typeface="ＭＳ Ｐゴシック"/>
            </a:endParaRPr>
          </a:p>
        </p:txBody>
      </p:sp>
      <p:sp>
        <p:nvSpPr>
          <p:cNvPr id="549890" name="Rectangle 2"/>
          <p:cNvSpPr>
            <a:spLocks noGrp="1" noRot="1" noChangeAspect="1" noChangeArrowheads="1" noTextEdit="1"/>
          </p:cNvSpPr>
          <p:nvPr>
            <p:ph type="sldImg"/>
          </p:nvPr>
        </p:nvSpPr>
        <p:spPr>
          <a:ln/>
        </p:spPr>
      </p:sp>
      <p:sp>
        <p:nvSpPr>
          <p:cNvPr id="549891"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Remember that we used carries and drags in Care Under Fire.</a:t>
            </a:r>
          </a:p>
          <a:p>
            <a:pPr eaLnBrk="1" hangingPunct="1"/>
            <a:r>
              <a:rPr lang="en-US" dirty="0">
                <a:ea typeface="ＭＳ Ｐゴシック"/>
                <a:cs typeface="ＭＳ Ｐゴシック"/>
              </a:rPr>
              <a:t>We did it that way to get the casualty to cover as quickly as possible.</a:t>
            </a:r>
          </a:p>
          <a:p>
            <a:pPr eaLnBrk="1" hangingPunct="1"/>
            <a:r>
              <a:rPr lang="en-US" dirty="0">
                <a:ea typeface="ＭＳ Ｐゴシック"/>
                <a:cs typeface="ＭＳ Ｐゴシック"/>
              </a:rPr>
              <a:t>Now we have time to use litters.</a:t>
            </a:r>
          </a:p>
          <a:p>
            <a:pPr eaLnBrk="1" hangingPunct="1"/>
            <a:r>
              <a:rPr lang="en-US" dirty="0">
                <a:ea typeface="ＭＳ Ｐゴシック"/>
                <a:cs typeface="ＭＳ Ｐゴシック"/>
              </a:rPr>
              <a:t>Litters are usually better for moving a casualty a long distance.</a:t>
            </a:r>
          </a:p>
          <a:p>
            <a:pPr eaLnBrk="1" hangingPunct="1"/>
            <a:r>
              <a:rPr lang="en-US" dirty="0">
                <a:ea typeface="ＭＳ Ｐゴシック"/>
                <a:cs typeface="ＭＳ Ｐゴシック"/>
              </a:rPr>
              <a:t>Casualties do NOT have to be placed supine on a litter. The litter exists only to facilitate casualty movement. The casualty can be placed in the best position that facilitates their care and comfort. The casualty must, however, be secured to litter prior to movement.</a:t>
            </a:r>
          </a:p>
        </p:txBody>
      </p:sp>
    </p:spTree>
    <p:extLst>
      <p:ext uri="{BB962C8B-B14F-4D97-AF65-F5344CB8AC3E}">
        <p14:creationId xmlns:p14="http://schemas.microsoft.com/office/powerpoint/2010/main" val="641455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unit should plan for ahead of time for how it will move casualties in the operating environment.  Unit members should be trained on the chosen equipment. </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12</a:t>
            </a:fld>
            <a:endParaRPr lang="en-US" dirty="0"/>
          </a:p>
        </p:txBody>
      </p:sp>
    </p:spTree>
    <p:extLst>
      <p:ext uri="{BB962C8B-B14F-4D97-AF65-F5344CB8AC3E}">
        <p14:creationId xmlns:p14="http://schemas.microsoft.com/office/powerpoint/2010/main" val="1781514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pole-less litter is great as a contingency item in a rucksack, but will not be as efficient as a poled litter in carrying a casualty.</a:t>
            </a:r>
          </a:p>
          <a:p>
            <a:endParaRPr lang="en-US" dirty="0"/>
          </a:p>
          <a:p>
            <a:r>
              <a:rPr lang="en-US" dirty="0"/>
              <a:t>A Skedco is a great tool for moving over land on snow, but can literally become a runaway sled if control is lost.</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13</a:t>
            </a:fld>
            <a:endParaRPr lang="en-US" dirty="0"/>
          </a:p>
        </p:txBody>
      </p:sp>
    </p:spTree>
    <p:extLst>
      <p:ext uri="{BB962C8B-B14F-4D97-AF65-F5344CB8AC3E}">
        <p14:creationId xmlns:p14="http://schemas.microsoft.com/office/powerpoint/2010/main" val="2175526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text.</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14</a:t>
            </a:fld>
            <a:endParaRPr lang="en-US" dirty="0"/>
          </a:p>
        </p:txBody>
      </p:sp>
    </p:spTree>
    <p:extLst>
      <p:ext uri="{BB962C8B-B14F-4D97-AF65-F5344CB8AC3E}">
        <p14:creationId xmlns:p14="http://schemas.microsoft.com/office/powerpoint/2010/main" val="141833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text.</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15</a:t>
            </a:fld>
            <a:endParaRPr lang="en-US" dirty="0"/>
          </a:p>
        </p:txBody>
      </p:sp>
    </p:spTree>
    <p:extLst>
      <p:ext uri="{BB962C8B-B14F-4D97-AF65-F5344CB8AC3E}">
        <p14:creationId xmlns:p14="http://schemas.microsoft.com/office/powerpoint/2010/main" val="3013219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Hypothermia prevention equipment should be tucked and secured beneath the casualty and litter straps. Loose edges can be caught up in wind or rotor wash or snagged on objects in the helicopter as the casualty is loaded aboard.</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16</a:t>
            </a:fld>
            <a:endParaRPr lang="en-US" dirty="0"/>
          </a:p>
        </p:txBody>
      </p:sp>
    </p:spTree>
    <p:extLst>
      <p:ext uri="{BB962C8B-B14F-4D97-AF65-F5344CB8AC3E}">
        <p14:creationId xmlns:p14="http://schemas.microsoft.com/office/powerpoint/2010/main" val="117236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text.</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17</a:t>
            </a:fld>
            <a:endParaRPr lang="en-US" dirty="0"/>
          </a:p>
        </p:txBody>
      </p:sp>
    </p:spTree>
    <p:extLst>
      <p:ext uri="{BB962C8B-B14F-4D97-AF65-F5344CB8AC3E}">
        <p14:creationId xmlns:p14="http://schemas.microsoft.com/office/powerpoint/2010/main" val="2928459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units use tagging or color-coded chemlights to identify casualty evacuation categories.</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18</a:t>
            </a:fld>
            <a:endParaRPr lang="en-US" dirty="0"/>
          </a:p>
        </p:txBody>
      </p:sp>
    </p:spTree>
    <p:extLst>
      <p:ext uri="{BB962C8B-B14F-4D97-AF65-F5344CB8AC3E}">
        <p14:creationId xmlns:p14="http://schemas.microsoft.com/office/powerpoint/2010/main" val="2781755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text.</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19</a:t>
            </a:fld>
            <a:endParaRPr lang="en-US" dirty="0"/>
          </a:p>
        </p:txBody>
      </p:sp>
    </p:spTree>
    <p:extLst>
      <p:ext uri="{BB962C8B-B14F-4D97-AF65-F5344CB8AC3E}">
        <p14:creationId xmlns:p14="http://schemas.microsoft.com/office/powerpoint/2010/main" val="2287472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disclaimer.</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2</a:t>
            </a:fld>
            <a:endParaRPr lang="en-US" dirty="0"/>
          </a:p>
        </p:txBody>
      </p:sp>
    </p:spTree>
    <p:extLst>
      <p:ext uri="{BB962C8B-B14F-4D97-AF65-F5344CB8AC3E}">
        <p14:creationId xmlns:p14="http://schemas.microsoft.com/office/powerpoint/2010/main" val="4174963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text.</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20</a:t>
            </a:fld>
            <a:endParaRPr lang="en-US" dirty="0"/>
          </a:p>
        </p:txBody>
      </p:sp>
    </p:spTree>
    <p:extLst>
      <p:ext uri="{BB962C8B-B14F-4D97-AF65-F5344CB8AC3E}">
        <p14:creationId xmlns:p14="http://schemas.microsoft.com/office/powerpoint/2010/main" val="1366552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Rectangle 7"/>
          <p:cNvSpPr>
            <a:spLocks noGrp="1" noChangeArrowheads="1"/>
          </p:cNvSpPr>
          <p:nvPr>
            <p:ph type="sldNum" sz="quarter" idx="5"/>
          </p:nvPr>
        </p:nvSpPr>
        <p:spPr>
          <a:noFill/>
        </p:spPr>
        <p:txBody>
          <a:bodyPr/>
          <a:lstStyle/>
          <a:p>
            <a:fld id="{1848DB00-7D03-457D-B095-9B24409EBA8C}" type="slidenum">
              <a:rPr lang="en-US" smtClean="0">
                <a:ea typeface="ＭＳ Ｐゴシック"/>
                <a:cs typeface="ＭＳ Ｐゴシック"/>
              </a:rPr>
              <a:pPr/>
              <a:t>21</a:t>
            </a:fld>
            <a:endParaRPr lang="en-US" dirty="0">
              <a:ea typeface="ＭＳ Ｐゴシック"/>
              <a:cs typeface="ＭＳ Ｐゴシック"/>
            </a:endParaRPr>
          </a:p>
        </p:txBody>
      </p:sp>
      <p:sp>
        <p:nvSpPr>
          <p:cNvPr id="551938" name="Rectangle 2"/>
          <p:cNvSpPr>
            <a:spLocks noGrp="1" noRot="1" noChangeAspect="1" noChangeArrowheads="1" noTextEdit="1"/>
          </p:cNvSpPr>
          <p:nvPr>
            <p:ph type="sldImg"/>
          </p:nvPr>
        </p:nvSpPr>
        <p:spPr>
          <a:ln/>
        </p:spPr>
      </p:sp>
      <p:sp>
        <p:nvSpPr>
          <p:cNvPr id="551939"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Click on the photo to play the video.</a:t>
            </a:r>
          </a:p>
          <a:p>
            <a:pPr eaLnBrk="1" hangingPunct="1"/>
            <a:endParaRPr lang="en-US" dirty="0">
              <a:ea typeface="ＭＳ Ｐゴシック"/>
              <a:cs typeface="ＭＳ Ｐゴシック"/>
            </a:endParaRPr>
          </a:p>
          <a:p>
            <a:pPr eaLnBrk="1" hangingPunct="1"/>
            <a:r>
              <a:rPr lang="en-US" dirty="0">
                <a:ea typeface="ＭＳ Ｐゴシック"/>
                <a:cs typeface="ＭＳ Ｐゴシック"/>
              </a:rPr>
              <a:t>Remember - Don’t let the casualty fall off the litter!</a:t>
            </a:r>
          </a:p>
        </p:txBody>
      </p:sp>
    </p:spTree>
    <p:extLst>
      <p:ext uri="{BB962C8B-B14F-4D97-AF65-F5344CB8AC3E}">
        <p14:creationId xmlns:p14="http://schemas.microsoft.com/office/powerpoint/2010/main" val="31669199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7" name="Slide Image Placeholder 1"/>
          <p:cNvSpPr>
            <a:spLocks noGrp="1" noRot="1" noChangeAspect="1" noTextEdit="1"/>
          </p:cNvSpPr>
          <p:nvPr>
            <p:ph type="sldImg"/>
          </p:nvPr>
        </p:nvSpPr>
        <p:spPr>
          <a:ln/>
        </p:spPr>
      </p:sp>
      <p:sp>
        <p:nvSpPr>
          <p:cNvPr id="577538" name="Notes Placeholder 2"/>
          <p:cNvSpPr>
            <a:spLocks noGrp="1"/>
          </p:cNvSpPr>
          <p:nvPr>
            <p:ph type="body" idx="1"/>
          </p:nvPr>
        </p:nvSpPr>
        <p:spPr>
          <a:noFill/>
          <a:ln/>
        </p:spPr>
        <p:txBody>
          <a:bodyPr/>
          <a:lstStyle/>
          <a:p>
            <a:endParaRPr lang="en-US" dirty="0">
              <a:ea typeface="ＭＳ Ｐゴシック"/>
              <a:cs typeface="ＭＳ Ｐゴシック"/>
            </a:endParaRPr>
          </a:p>
        </p:txBody>
      </p:sp>
      <p:sp>
        <p:nvSpPr>
          <p:cNvPr id="577539" name="Header Placeholder 3"/>
          <p:cNvSpPr>
            <a:spLocks noGrp="1"/>
          </p:cNvSpPr>
          <p:nvPr>
            <p:ph type="hdr" sz="quarter"/>
          </p:nvPr>
        </p:nvSpPr>
        <p:spPr>
          <a:noFill/>
        </p:spPr>
        <p:txBody>
          <a:bodyPr/>
          <a:lstStyle/>
          <a:p>
            <a:r>
              <a:rPr lang="en-US" dirty="0">
                <a:ea typeface="ＭＳ Ｐゴシック"/>
                <a:cs typeface="ＭＳ Ｐゴシック"/>
              </a:rPr>
              <a:t>Tactical Combat Casualty Care (TCCC)</a:t>
            </a:r>
          </a:p>
        </p:txBody>
      </p:sp>
    </p:spTree>
    <p:extLst>
      <p:ext uri="{BB962C8B-B14F-4D97-AF65-F5344CB8AC3E}">
        <p14:creationId xmlns:p14="http://schemas.microsoft.com/office/powerpoint/2010/main" val="643981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1" name="Rectangle 7"/>
          <p:cNvSpPr>
            <a:spLocks noGrp="1" noChangeArrowheads="1"/>
          </p:cNvSpPr>
          <p:nvPr>
            <p:ph type="sldNum" sz="quarter" idx="5"/>
          </p:nvPr>
        </p:nvSpPr>
        <p:spPr>
          <a:noFill/>
        </p:spPr>
        <p:txBody>
          <a:bodyPr/>
          <a:lstStyle/>
          <a:p>
            <a:fld id="{4DEBE41E-0255-41E0-A5C2-85BD618CE1E5}" type="slidenum">
              <a:rPr lang="en-US" smtClean="0">
                <a:ea typeface="ＭＳ Ｐゴシック"/>
                <a:cs typeface="ＭＳ Ｐゴシック"/>
              </a:rPr>
              <a:pPr/>
              <a:t>23</a:t>
            </a:fld>
            <a:endParaRPr lang="en-US" dirty="0">
              <a:ea typeface="ＭＳ Ｐゴシック"/>
              <a:cs typeface="ＭＳ Ｐゴシック"/>
            </a:endParaRPr>
          </a:p>
        </p:txBody>
      </p:sp>
      <p:sp>
        <p:nvSpPr>
          <p:cNvPr id="547842" name="Rectangle 2"/>
          <p:cNvSpPr>
            <a:spLocks noGrp="1" noRot="1" noChangeAspect="1" noChangeArrowheads="1" noTextEdit="1"/>
          </p:cNvSpPr>
          <p:nvPr>
            <p:ph type="sldImg"/>
          </p:nvPr>
        </p:nvSpPr>
        <p:spPr>
          <a:ln/>
        </p:spPr>
      </p:sp>
      <p:sp>
        <p:nvSpPr>
          <p:cNvPr id="547843"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A few final points…</a:t>
            </a:r>
          </a:p>
        </p:txBody>
      </p:sp>
    </p:spTree>
    <p:extLst>
      <p:ext uri="{BB962C8B-B14F-4D97-AF65-F5344CB8AC3E}">
        <p14:creationId xmlns:p14="http://schemas.microsoft.com/office/powerpoint/2010/main" val="8844382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TFC takes place in a hazardous environment.</a:t>
            </a:r>
          </a:p>
          <a:p>
            <a:r>
              <a:rPr lang="en-US" dirty="0"/>
              <a:t>The enemy may be close, and medical care may be far away. </a:t>
            </a:r>
          </a:p>
          <a:p>
            <a:r>
              <a:rPr lang="en-US" dirty="0"/>
              <a:t>There is more time here than in Care Under Fire, but still, you should do only those aspects of care that are really important.</a:t>
            </a:r>
          </a:p>
          <a:p>
            <a:r>
              <a:rPr lang="en-US" dirty="0"/>
              <a:t>Remember that your unit may have to move quickly at short notice.</a:t>
            </a:r>
          </a:p>
          <a:p>
            <a:endParaRPr lang="en-US" dirty="0"/>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24</a:t>
            </a:fld>
            <a:endParaRPr lang="en-US" dirty="0"/>
          </a:p>
        </p:txBody>
      </p:sp>
    </p:spTree>
    <p:extLst>
      <p:ext uri="{BB962C8B-B14F-4D97-AF65-F5344CB8AC3E}">
        <p14:creationId xmlns:p14="http://schemas.microsoft.com/office/powerpoint/2010/main" val="37992411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7"/>
          <p:cNvSpPr>
            <a:spLocks noGrp="1" noChangeArrowheads="1"/>
          </p:cNvSpPr>
          <p:nvPr>
            <p:ph type="sldNum" sz="quarter" idx="5"/>
          </p:nvPr>
        </p:nvSpPr>
        <p:spPr>
          <a:noFill/>
        </p:spPr>
        <p:txBody>
          <a:bodyPr/>
          <a:lstStyle/>
          <a:p>
            <a:fld id="{85725B1E-BFB4-4D78-A3CF-7E3C61A2D4A2}" type="slidenum">
              <a:rPr lang="en-US" smtClean="0">
                <a:ea typeface="ＭＳ Ｐゴシック"/>
                <a:cs typeface="ＭＳ Ｐゴシック"/>
              </a:rPr>
              <a:pPr/>
              <a:t>25</a:t>
            </a:fld>
            <a:endParaRPr lang="en-US" dirty="0">
              <a:ea typeface="ＭＳ Ｐゴシック"/>
              <a:cs typeface="ＭＳ Ｐゴシック"/>
            </a:endParaRPr>
          </a:p>
        </p:txBody>
      </p:sp>
      <p:sp>
        <p:nvSpPr>
          <p:cNvPr id="556034" name="Rectangle 2"/>
          <p:cNvSpPr>
            <a:spLocks noGrp="1" noRot="1" noChangeAspect="1" noChangeArrowheads="1" noTextEdit="1"/>
          </p:cNvSpPr>
          <p:nvPr>
            <p:ph type="sldImg"/>
          </p:nvPr>
        </p:nvSpPr>
        <p:spPr>
          <a:ln/>
        </p:spPr>
      </p:sp>
      <p:sp>
        <p:nvSpPr>
          <p:cNvPr id="556035"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Review these elements of TFC.</a:t>
            </a:r>
          </a:p>
        </p:txBody>
      </p:sp>
    </p:spTree>
    <p:extLst>
      <p:ext uri="{BB962C8B-B14F-4D97-AF65-F5344CB8AC3E}">
        <p14:creationId xmlns:p14="http://schemas.microsoft.com/office/powerpoint/2010/main" val="3158561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hdr" sz="quarter"/>
          </p:nvPr>
        </p:nvSpPr>
        <p:spPr>
          <a:noFill/>
        </p:spPr>
        <p:txBody>
          <a:bodyPr/>
          <a:lstStyle/>
          <a:p>
            <a:r>
              <a:rPr lang="en-US" dirty="0">
                <a:ea typeface="ＭＳ Ｐゴシック"/>
                <a:cs typeface="ＭＳ Ｐゴシック"/>
              </a:rPr>
              <a:t>Tactical Combat Casualty Care (TCCC)</a:t>
            </a: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text.</a:t>
            </a:r>
          </a:p>
        </p:txBody>
      </p:sp>
    </p:spTree>
    <p:extLst>
      <p:ext uri="{BB962C8B-B14F-4D97-AF65-F5344CB8AC3E}">
        <p14:creationId xmlns:p14="http://schemas.microsoft.com/office/powerpoint/2010/main" val="1932549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hdr" sz="quarter"/>
          </p:nvPr>
        </p:nvSpPr>
        <p:spPr>
          <a:noFill/>
        </p:spPr>
        <p:txBody>
          <a:bodyPr/>
          <a:lstStyle/>
          <a:p>
            <a:r>
              <a:rPr lang="en-US" dirty="0">
                <a:ea typeface="ＭＳ Ｐゴシック"/>
                <a:cs typeface="ＭＳ Ｐゴシック"/>
              </a:rPr>
              <a:t>Tactical Combat Casualty Care (TCCC)</a:t>
            </a: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text.</a:t>
            </a:r>
          </a:p>
        </p:txBody>
      </p:sp>
    </p:spTree>
    <p:extLst>
      <p:ext uri="{BB962C8B-B14F-4D97-AF65-F5344CB8AC3E}">
        <p14:creationId xmlns:p14="http://schemas.microsoft.com/office/powerpoint/2010/main" val="3299991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hdr" sz="quarter"/>
          </p:nvPr>
        </p:nvSpPr>
        <p:spPr>
          <a:noFill/>
        </p:spPr>
        <p:txBody>
          <a:bodyPr/>
          <a:lstStyle/>
          <a:p>
            <a:r>
              <a:rPr lang="en-US" dirty="0">
                <a:ea typeface="ＭＳ Ｐゴシック"/>
                <a:cs typeface="ＭＳ Ｐゴシック"/>
              </a:rPr>
              <a:t>Tactical Combat Casualty Care (TCCC)</a:t>
            </a: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text.</a:t>
            </a:r>
          </a:p>
        </p:txBody>
      </p:sp>
    </p:spTree>
    <p:extLst>
      <p:ext uri="{BB962C8B-B14F-4D97-AF65-F5344CB8AC3E}">
        <p14:creationId xmlns:p14="http://schemas.microsoft.com/office/powerpoint/2010/main" val="4291939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things you should do to get the casualty ready to board the evacuation platform.</a:t>
            </a:r>
          </a:p>
          <a:p>
            <a:endParaRPr lang="en-US" dirty="0"/>
          </a:p>
          <a:p>
            <a:r>
              <a:rPr lang="en-US" dirty="0"/>
              <a:t>Read the guidelines.</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6</a:t>
            </a:fld>
            <a:endParaRPr lang="en-US" dirty="0"/>
          </a:p>
        </p:txBody>
      </p:sp>
    </p:spTree>
    <p:extLst>
      <p:ext uri="{BB962C8B-B14F-4D97-AF65-F5344CB8AC3E}">
        <p14:creationId xmlns:p14="http://schemas.microsoft.com/office/powerpoint/2010/main" val="2417025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guidelines.</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7</a:t>
            </a:fld>
            <a:endParaRPr lang="en-US" dirty="0"/>
          </a:p>
        </p:txBody>
      </p:sp>
    </p:spTree>
    <p:extLst>
      <p:ext uri="{BB962C8B-B14F-4D97-AF65-F5344CB8AC3E}">
        <p14:creationId xmlns:p14="http://schemas.microsoft.com/office/powerpoint/2010/main" val="547187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Secure all loose ends of bandages, medical equipment and hypothermia prevention materials. You need to prevent dressings and other medical items from being blown around by rotor wash or becoming entangled with other equipment.  Loose materials can catch on everything from tree limbs to body armor of litter bearers to parts of aircraft or vehicles.  Any snag like this can cause delays in evacuation or even further injury to patients or providers.</a:t>
            </a:r>
          </a:p>
          <a:p>
            <a:r>
              <a:rPr lang="en-US" dirty="0"/>
              <a:t>Blankets and foil-based hypothermia materials are especially susceptible to being caught in the wind.</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8</a:t>
            </a:fld>
            <a:endParaRPr lang="en-US" dirty="0"/>
          </a:p>
        </p:txBody>
      </p:sp>
    </p:spTree>
    <p:extLst>
      <p:ext uri="{BB962C8B-B14F-4D97-AF65-F5344CB8AC3E}">
        <p14:creationId xmlns:p14="http://schemas.microsoft.com/office/powerpoint/2010/main" val="2888657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Secure the casualty’s weapon and equipment in accordance with unit SOP or mission requirements.</a:t>
            </a:r>
          </a:p>
          <a:p>
            <a:r>
              <a:rPr lang="en-US" dirty="0"/>
              <a:t>Clear and render safe any weapons evacuated with the casualty.</a:t>
            </a:r>
          </a:p>
          <a:p>
            <a:r>
              <a:rPr lang="en-US" dirty="0"/>
              <a:t>Do not evacuate explosives with the casualty if possible.  </a:t>
            </a:r>
          </a:p>
          <a:p>
            <a:r>
              <a:rPr lang="en-US" dirty="0"/>
              <a:t>Keep in mind that receiving medical personnel may not be familiar with the equipment or have a way to secure it.</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9</a:t>
            </a:fld>
            <a:endParaRPr lang="en-US" dirty="0"/>
          </a:p>
        </p:txBody>
      </p:sp>
    </p:spTree>
    <p:extLst>
      <p:ext uri="{BB962C8B-B14F-4D97-AF65-F5344CB8AC3E}">
        <p14:creationId xmlns:p14="http://schemas.microsoft.com/office/powerpoint/2010/main" val="4062907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Title 6"/>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Times New Roman" pitchFamily="18" charset="0"/>
                <a:ea typeface="ＭＳ Ｐゴシック"/>
                <a:cs typeface="ＭＳ Ｐゴシック"/>
              </a:defRPr>
            </a:lvl1pPr>
          </a:lstStyle>
          <a:p>
            <a:pPr>
              <a:defRPr/>
            </a:pPr>
            <a:endParaRPr lang="en-US" alt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Times New Roman" pitchFamily="18" charset="0"/>
                <a:ea typeface="ＭＳ Ｐゴシック"/>
                <a:cs typeface="ＭＳ Ｐゴシック"/>
              </a:defRPr>
            </a:lvl1p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Times New Roman" pitchFamily="18" charset="0"/>
                <a:ea typeface="ＭＳ Ｐゴシック"/>
                <a:cs typeface="ＭＳ Ｐゴシック"/>
              </a:defRPr>
            </a:lvl1pPr>
          </a:lstStyle>
          <a:p>
            <a:pPr>
              <a:defRPr/>
            </a:pPr>
            <a:endParaRPr lang="en-US" alt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Times New Roman" pitchFamily="18" charset="0"/>
                <a:ea typeface="ＭＳ Ｐゴシック"/>
                <a:cs typeface="ＭＳ Ｐゴシック"/>
              </a:defRPr>
            </a:lvl1pPr>
          </a:lstStyle>
          <a:p>
            <a:pPr>
              <a:defRPr/>
            </a:pP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0"/>
            <a:ext cx="75438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981200"/>
            <a:ext cx="3810000" cy="4114800"/>
          </a:xfrm>
        </p:spPr>
        <p:txBody>
          <a:bodyPr rtlCol="0">
            <a:normAutofit/>
          </a:bodyPr>
          <a:lstStyle/>
          <a:p>
            <a:pPr lvl="0"/>
            <a:endParaRPr lang="en-US" noProof="0" dirty="0"/>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atin typeface="Times New Roman" pitchFamily="18" charset="0"/>
                <a:ea typeface="ＭＳ Ｐゴシック"/>
                <a:cs typeface="ＭＳ Ｐゴシック"/>
              </a:defRPr>
            </a:lvl1pPr>
          </a:lstStyle>
          <a:p>
            <a:pPr>
              <a:defRPr/>
            </a:pPr>
            <a:endParaRPr lang="en-US"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0" y="274638"/>
            <a:ext cx="6781800" cy="1143000"/>
          </a:xfr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a:xfrm>
            <a:off x="6553200" y="6356350"/>
            <a:ext cx="2133600" cy="365125"/>
          </a:xfrm>
          <a:prstGeom prst="rect">
            <a:avLst/>
          </a:prstGeom>
        </p:spPr>
        <p:txBody>
          <a:bodyPr/>
          <a:lstStyle>
            <a:lvl1pPr>
              <a:defRPr/>
            </a:lvl1pPr>
          </a:lstStyle>
          <a:p>
            <a:pPr>
              <a:defRPr/>
            </a:pPr>
            <a:fld id="{DBC2A6FF-0F61-4395-A0AB-480E82AF178B}"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82296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atin typeface="Times New Roman" pitchFamily="18" charset="0"/>
                <a:ea typeface="ＭＳ Ｐゴシック"/>
                <a:cs typeface="ＭＳ Ｐゴシック"/>
              </a:defRPr>
            </a:lvl1pPr>
          </a:lstStyle>
          <a:p>
            <a:pPr>
              <a:defRPr/>
            </a:pPr>
            <a:endParaRPr lang="en-US" altLang="en-US" dirty="0"/>
          </a:p>
        </p:txBody>
      </p:sp>
    </p:spTree>
    <p:extLst>
      <p:ext uri="{BB962C8B-B14F-4D97-AF65-F5344CB8AC3E}">
        <p14:creationId xmlns:p14="http://schemas.microsoft.com/office/powerpoint/2010/main" val="1373573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7"/>
          <p:cNvSpPr>
            <a:spLocks noGrp="1"/>
          </p:cNvSpPr>
          <p:nvPr>
            <p:ph type="sldNum" sz="quarter" idx="10"/>
          </p:nvPr>
        </p:nvSpPr>
        <p:spPr>
          <a:xfrm>
            <a:off x="6553200" y="6356350"/>
            <a:ext cx="2133600" cy="365125"/>
          </a:xfrm>
          <a:prstGeom prst="rect">
            <a:avLst/>
          </a:prstGeom>
        </p:spPr>
        <p:txBody>
          <a:bodyPr/>
          <a:lstStyle>
            <a:lvl1pPr>
              <a:defRPr/>
            </a:lvl1pPr>
          </a:lstStyle>
          <a:p>
            <a:pPr>
              <a:defRPr/>
            </a:pPr>
            <a:fld id="{2D400693-B0F1-468D-88CC-F7F168064AA8}"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10"/>
          </p:nvPr>
        </p:nvSpPr>
        <p:spPr>
          <a:xfrm>
            <a:off x="6553200" y="6356350"/>
            <a:ext cx="2133600" cy="365125"/>
          </a:xfrm>
          <a:prstGeom prst="rect">
            <a:avLst/>
          </a:prstGeom>
        </p:spPr>
        <p:txBody>
          <a:bodyPr/>
          <a:lstStyle>
            <a:lvl1pPr>
              <a:defRPr/>
            </a:lvl1pPr>
          </a:lstStyle>
          <a:p>
            <a:pPr>
              <a:defRPr/>
            </a:pPr>
            <a:fld id="{EA4B52FF-D870-497D-BC64-992EC617156E}"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905000" y="274638"/>
            <a:ext cx="6781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9" name="Picture 11" descr="TCCC Logo 091104 (C)"/>
          <p:cNvPicPr>
            <a:picLocks noChangeAspect="1" noChangeArrowheads="1"/>
          </p:cNvPicPr>
          <p:nvPr userDrawn="1"/>
        </p:nvPicPr>
        <p:blipFill>
          <a:blip r:embed="rId16" cstate="print"/>
          <a:srcRect/>
          <a:stretch>
            <a:fillRect/>
          </a:stretch>
        </p:blipFill>
        <p:spPr bwMode="auto">
          <a:xfrm>
            <a:off x="76200" y="52388"/>
            <a:ext cx="1295400" cy="1319212"/>
          </a:xfrm>
          <a:prstGeom prst="rect">
            <a:avLst/>
          </a:prstGeom>
          <a:noFill/>
          <a:ln w="9525">
            <a:noFill/>
            <a:miter lim="800000"/>
            <a:headEnd/>
            <a:tailEnd/>
          </a:ln>
        </p:spPr>
      </p:pic>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78" r:id="rId6"/>
    <p:sldLayoutId id="2147483677" r:id="rId7"/>
    <p:sldLayoutId id="2147483684" r:id="rId8"/>
    <p:sldLayoutId id="2147483685" r:id="rId9"/>
    <p:sldLayoutId id="2147483686" r:id="rId10"/>
    <p:sldLayoutId id="2147483687" r:id="rId11"/>
    <p:sldLayoutId id="2147483690" r:id="rId12"/>
    <p:sldLayoutId id="2147483676" r:id="rId13"/>
    <p:sldLayoutId id="2147483691" r:id="rId14"/>
  </p:sldLayoutIdLst>
  <p:hf hdr="0" ftr="0" dt="0"/>
  <p:txStyles>
    <p:titleStyle>
      <a:lvl1pPr algn="ctr" rtl="0" eaLnBrk="0" fontAlgn="base" hangingPunct="0">
        <a:spcBef>
          <a:spcPct val="0"/>
        </a:spcBef>
        <a:spcAft>
          <a:spcPct val="0"/>
        </a:spcAft>
        <a:defRPr sz="4000" b="1"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Times New Roman" pitchFamily="18" charset="0"/>
          <a:ea typeface="+mn-ea"/>
          <a:cs typeface="Times New Roman" pitchFamily="18"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Times New Roman" pitchFamily="18" charset="0"/>
          <a:ea typeface="+mn-ea"/>
          <a:cs typeface="Times New Roman" pitchFamily="18"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p:nvPr>
        </p:nvSpPr>
        <p:spPr>
          <a:xfrm>
            <a:off x="76200" y="5867400"/>
            <a:ext cx="8686800" cy="1143000"/>
          </a:xfrm>
        </p:spPr>
        <p:txBody>
          <a:bodyPr rtlCol="0">
            <a:normAutofit fontScale="32500" lnSpcReduction="20000"/>
          </a:bodyPr>
          <a:lstStyle/>
          <a:p>
            <a:pPr algn="ctr" eaLnBrk="1" fontAlgn="auto" hangingPunct="1">
              <a:spcAft>
                <a:spcPts val="0"/>
              </a:spcAft>
              <a:buFont typeface="Arial" pitchFamily="34" charset="0"/>
              <a:buNone/>
              <a:defRPr/>
            </a:pPr>
            <a:r>
              <a:rPr lang="en-US" sz="9800" b="1" dirty="0">
                <a:ea typeface="ＭＳ Ｐゴシック"/>
                <a:cs typeface="ＭＳ Ｐゴシック"/>
              </a:rPr>
              <a:t> </a:t>
            </a:r>
            <a:r>
              <a:rPr lang="en-US" sz="9800" b="1" dirty="0">
                <a:solidFill>
                  <a:schemeClr val="tx1"/>
                </a:solidFill>
                <a:ea typeface="ＭＳ Ｐゴシック"/>
                <a:cs typeface="ＭＳ Ｐゴシック"/>
              </a:rPr>
              <a:t>Tactical Field Care </a:t>
            </a:r>
            <a:r>
              <a:rPr lang="en-US" sz="9800" b="1" dirty="0">
                <a:ea typeface="ＭＳ Ｐゴシック"/>
                <a:cs typeface="ＭＳ Ｐゴシック"/>
              </a:rPr>
              <a:t>3e</a:t>
            </a:r>
            <a:endParaRPr lang="en-US" sz="9800" b="1" dirty="0">
              <a:solidFill>
                <a:schemeClr val="tx1"/>
              </a:solidFill>
              <a:ea typeface="ＭＳ Ｐゴシック"/>
              <a:cs typeface="ＭＳ Ｐゴシック"/>
            </a:endParaRPr>
          </a:p>
          <a:p>
            <a:pPr algn="ctr" eaLnBrk="1" fontAlgn="auto" hangingPunct="1">
              <a:spcAft>
                <a:spcPts val="0"/>
              </a:spcAft>
              <a:buFont typeface="Arial" pitchFamily="34" charset="0"/>
              <a:buNone/>
              <a:defRPr/>
            </a:pPr>
            <a:r>
              <a:rPr lang="en-US" sz="7400" b="1" dirty="0">
                <a:ea typeface="ＭＳ Ｐゴシック"/>
                <a:cs typeface="ＭＳ Ｐゴシック"/>
              </a:rPr>
              <a:t>Preparing for Casualty Evacuation and Key Points in TFC</a:t>
            </a:r>
            <a:endParaRPr lang="en-US" sz="7400" b="1" dirty="0">
              <a:solidFill>
                <a:schemeClr val="tx1"/>
              </a:solidFill>
              <a:ea typeface="ＭＳ Ｐゴシック"/>
              <a:cs typeface="ＭＳ Ｐゴシック"/>
            </a:endParaRPr>
          </a:p>
          <a:p>
            <a:pPr algn="ctr" eaLnBrk="1" fontAlgn="auto" hangingPunct="1">
              <a:spcAft>
                <a:spcPts val="0"/>
              </a:spcAft>
              <a:buFont typeface="Arial" pitchFamily="34" charset="0"/>
              <a:buNone/>
              <a:defRPr/>
            </a:pPr>
            <a:endParaRPr lang="en-US" sz="4800" b="1" dirty="0">
              <a:solidFill>
                <a:schemeClr val="tx1"/>
              </a:solidFill>
              <a:ea typeface="ＭＳ Ｐゴシック"/>
              <a:cs typeface="ＭＳ Ｐゴシック"/>
            </a:endParaRPr>
          </a:p>
          <a:p>
            <a:pPr algn="ctr" eaLnBrk="1" fontAlgn="auto" hangingPunct="1">
              <a:spcAft>
                <a:spcPts val="0"/>
              </a:spcAft>
              <a:buFont typeface="Arial" pitchFamily="34" charset="0"/>
              <a:buNone/>
              <a:defRPr/>
            </a:pPr>
            <a:endParaRPr lang="en-US" sz="4800" b="1" dirty="0">
              <a:solidFill>
                <a:schemeClr val="tx1"/>
              </a:solidFill>
              <a:ea typeface="ＭＳ Ｐゴシック"/>
              <a:cs typeface="ＭＳ Ｐゴシック"/>
            </a:endParaRPr>
          </a:p>
        </p:txBody>
      </p:sp>
      <p:sp>
        <p:nvSpPr>
          <p:cNvPr id="19458" name="Rectangle 2"/>
          <p:cNvSpPr>
            <a:spLocks noGrp="1" noChangeArrowheads="1"/>
          </p:cNvSpPr>
          <p:nvPr>
            <p:ph type="title" idx="4294967295"/>
          </p:nvPr>
        </p:nvSpPr>
        <p:spPr>
          <a:xfrm>
            <a:off x="-1" y="304800"/>
            <a:ext cx="9144000" cy="1905000"/>
          </a:xfrm>
        </p:spPr>
        <p:txBody>
          <a:bodyPr/>
          <a:lstStyle/>
          <a:p>
            <a:pPr eaLnBrk="1" hangingPunct="1"/>
            <a:r>
              <a:rPr lang="en-US" sz="3200" dirty="0">
                <a:ea typeface="ＭＳ Ｐゴシック"/>
                <a:cs typeface="ＭＳ Ｐゴシック"/>
              </a:rPr>
              <a:t>Tactical Combat Casualty Care for Medical Personnel</a:t>
            </a:r>
            <a:br>
              <a:rPr lang="en-US" sz="3200" dirty="0">
                <a:ea typeface="ＭＳ Ｐゴシック"/>
                <a:cs typeface="ＭＳ Ｐゴシック"/>
              </a:rPr>
            </a:br>
            <a:br>
              <a:rPr lang="en-US" sz="1200" dirty="0">
                <a:ea typeface="ＭＳ Ｐゴシック"/>
                <a:cs typeface="ＭＳ Ｐゴシック"/>
              </a:rPr>
            </a:br>
            <a:r>
              <a:rPr lang="en-US" sz="3200" dirty="0">
                <a:ea typeface="ＭＳ Ｐゴシック"/>
                <a:cs typeface="ＭＳ Ｐゴシック"/>
              </a:rPr>
              <a:t>August 2018</a:t>
            </a:r>
            <a:br>
              <a:rPr lang="en-US" sz="3200" dirty="0">
                <a:ea typeface="ＭＳ Ｐゴシック"/>
                <a:cs typeface="ＭＳ Ｐゴシック"/>
              </a:rPr>
            </a:br>
            <a:br>
              <a:rPr lang="en-US" sz="1200" dirty="0">
                <a:ea typeface="ＭＳ Ｐゴシック"/>
                <a:cs typeface="ＭＳ Ｐゴシック"/>
              </a:rPr>
            </a:br>
            <a:r>
              <a:rPr lang="en-US" sz="2400" dirty="0">
                <a:ea typeface="ＭＳ Ｐゴシック"/>
                <a:cs typeface="ＭＳ Ｐゴシック"/>
              </a:rPr>
              <a:t>(Based on TCCC-MP Guidelines </a:t>
            </a:r>
            <a:r>
              <a:rPr lang="en-US" sz="2400" dirty="0"/>
              <a:t>180801</a:t>
            </a:r>
            <a:r>
              <a:rPr lang="en-US" sz="2400" dirty="0">
                <a:ea typeface="ＭＳ Ｐゴシック"/>
                <a:cs typeface="ＭＳ Ｐゴシック"/>
              </a:rPr>
              <a:t>)</a:t>
            </a:r>
            <a:endParaRPr lang="en-US" dirty="0">
              <a:ea typeface="ＭＳ Ｐゴシック"/>
              <a:cs typeface="ＭＳ Ｐゴシック"/>
            </a:endParaRPr>
          </a:p>
        </p:txBody>
      </p:sp>
      <p:pic>
        <p:nvPicPr>
          <p:cNvPr id="19459" name="Picture 7" descr="TCCC Logo 091104 (C)"/>
          <p:cNvPicPr>
            <a:picLocks noChangeAspect="1" noChangeArrowheads="1"/>
          </p:cNvPicPr>
          <p:nvPr/>
        </p:nvPicPr>
        <p:blipFill>
          <a:blip r:embed="rId3" cstate="print"/>
          <a:srcRect/>
          <a:stretch>
            <a:fillRect/>
          </a:stretch>
        </p:blipFill>
        <p:spPr bwMode="auto">
          <a:xfrm>
            <a:off x="3011713" y="2514600"/>
            <a:ext cx="3120571" cy="3048000"/>
          </a:xfrm>
          <a:prstGeom prst="rect">
            <a:avLst/>
          </a:prstGeom>
          <a:noFill/>
          <a:ln w="9525">
            <a:noFill/>
            <a:miter lim="800000"/>
            <a:headEnd/>
            <a:tailEnd/>
          </a:ln>
        </p:spPr>
      </p:pic>
    </p:spTree>
    <p:extLst>
      <p:ext uri="{BB962C8B-B14F-4D97-AF65-F5344CB8AC3E}">
        <p14:creationId xmlns:p14="http://schemas.microsoft.com/office/powerpoint/2010/main" val="3976309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C08FB-520F-467E-BAC6-6C17D5FA310B}"/>
              </a:ext>
            </a:extLst>
          </p:cNvPr>
          <p:cNvSpPr>
            <a:spLocks noGrp="1"/>
          </p:cNvSpPr>
          <p:nvPr>
            <p:ph type="title"/>
          </p:nvPr>
        </p:nvSpPr>
        <p:spPr>
          <a:xfrm>
            <a:off x="1600200" y="0"/>
            <a:ext cx="6781800" cy="1143000"/>
          </a:xfrm>
        </p:spPr>
        <p:txBody>
          <a:bodyPr/>
          <a:lstStyle/>
          <a:p>
            <a:r>
              <a:rPr lang="en-US" sz="4400" dirty="0"/>
              <a:t>Prep for Evacuation</a:t>
            </a:r>
          </a:p>
        </p:txBody>
      </p:sp>
      <p:sp>
        <p:nvSpPr>
          <p:cNvPr id="7" name="Content Placeholder 6">
            <a:extLst>
              <a:ext uri="{FF2B5EF4-FFF2-40B4-BE49-F238E27FC236}">
                <a16:creationId xmlns:a16="http://schemas.microsoft.com/office/drawing/2014/main" id="{43AEF917-B341-4A61-848E-1B82C6B6A70B}"/>
              </a:ext>
            </a:extLst>
          </p:cNvPr>
          <p:cNvSpPr>
            <a:spLocks noGrp="1"/>
          </p:cNvSpPr>
          <p:nvPr>
            <p:ph idx="1"/>
          </p:nvPr>
        </p:nvSpPr>
        <p:spPr>
          <a:xfrm>
            <a:off x="457200" y="1600200"/>
            <a:ext cx="8458200" cy="4525963"/>
          </a:xfrm>
        </p:spPr>
        <p:txBody>
          <a:bodyPr/>
          <a:lstStyle/>
          <a:p>
            <a:r>
              <a:rPr lang="en-US" b="1" dirty="0"/>
              <a:t>Evacuation equipment should be prepped by unit personnel while treatment continues.</a:t>
            </a:r>
          </a:p>
        </p:txBody>
      </p:sp>
      <p:pic>
        <p:nvPicPr>
          <p:cNvPr id="9" name="Picture 8">
            <a:extLst>
              <a:ext uri="{FF2B5EF4-FFF2-40B4-BE49-F238E27FC236}">
                <a16:creationId xmlns:a16="http://schemas.microsoft.com/office/drawing/2014/main" id="{E9F1D134-FC96-4C20-BFD8-3A019D9ED5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440" t="2830" r="27981"/>
          <a:stretch/>
        </p:blipFill>
        <p:spPr>
          <a:xfrm>
            <a:off x="443753" y="2895600"/>
            <a:ext cx="2531304" cy="3602736"/>
          </a:xfrm>
          <a:prstGeom prst="rect">
            <a:avLst/>
          </a:prstGeom>
          <a:ln w="25400">
            <a:solidFill>
              <a:schemeClr val="tx1"/>
            </a:solidFill>
          </a:ln>
        </p:spPr>
      </p:pic>
      <p:pic>
        <p:nvPicPr>
          <p:cNvPr id="11" name="Picture 10">
            <a:extLst>
              <a:ext uri="{FF2B5EF4-FFF2-40B4-BE49-F238E27FC236}">
                <a16:creationId xmlns:a16="http://schemas.microsoft.com/office/drawing/2014/main" id="{8232F5A0-BF86-45A0-AC21-3151129188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2400" y="3124200"/>
            <a:ext cx="4038600" cy="2602369"/>
          </a:xfrm>
          <a:prstGeom prst="rect">
            <a:avLst/>
          </a:prstGeom>
          <a:ln w="25400">
            <a:solidFill>
              <a:schemeClr val="tx1"/>
            </a:solidFill>
          </a:ln>
        </p:spPr>
      </p:pic>
    </p:spTree>
    <p:extLst>
      <p:ext uri="{BB962C8B-B14F-4D97-AF65-F5344CB8AC3E}">
        <p14:creationId xmlns:p14="http://schemas.microsoft.com/office/powerpoint/2010/main" val="1685152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3"/>
          <p:cNvSpPr>
            <a:spLocks noGrp="1" noChangeArrowheads="1"/>
          </p:cNvSpPr>
          <p:nvPr>
            <p:ph idx="1"/>
          </p:nvPr>
        </p:nvSpPr>
        <p:spPr>
          <a:xfrm>
            <a:off x="533400" y="1676400"/>
            <a:ext cx="7772400" cy="1981200"/>
          </a:xfrm>
        </p:spPr>
        <p:txBody>
          <a:bodyPr rtlCol="0">
            <a:normAutofit/>
          </a:bodyPr>
          <a:lstStyle/>
          <a:p>
            <a:pPr marL="0" indent="0" eaLnBrk="1" fontAlgn="auto" hangingPunct="1">
              <a:spcAft>
                <a:spcPts val="0"/>
              </a:spcAft>
              <a:buFont typeface="Wingdings" pitchFamily="2" charset="2"/>
              <a:buNone/>
              <a:defRPr/>
            </a:pPr>
            <a:r>
              <a:rPr lang="en-US" b="1" dirty="0">
                <a:ea typeface="ＭＳ Ｐゴシック"/>
                <a:cs typeface="ＭＳ Ｐゴシック"/>
              </a:rPr>
              <a:t>Casualty movement in TFC may be better accomplished using litters. </a:t>
            </a:r>
          </a:p>
          <a:p>
            <a:pPr eaLnBrk="1" fontAlgn="auto" hangingPunct="1">
              <a:spcAft>
                <a:spcPts val="0"/>
              </a:spcAft>
              <a:buFont typeface="Arial" pitchFamily="34" charset="0"/>
              <a:buChar char="•"/>
              <a:defRPr/>
            </a:pPr>
            <a:endParaRPr lang="en-US" dirty="0">
              <a:ea typeface="ＭＳ Ｐゴシック"/>
              <a:cs typeface="ＭＳ Ｐゴシック"/>
            </a:endParaRPr>
          </a:p>
          <a:p>
            <a:pPr eaLnBrk="1" fontAlgn="auto" hangingPunct="1">
              <a:spcAft>
                <a:spcPts val="0"/>
              </a:spcAft>
              <a:buFont typeface="Arial" pitchFamily="34" charset="0"/>
              <a:buChar char="•"/>
              <a:defRPr/>
            </a:pPr>
            <a:endParaRPr lang="en-US" dirty="0">
              <a:ea typeface="ＭＳ Ｐゴシック"/>
              <a:cs typeface="ＭＳ Ｐゴシック"/>
            </a:endParaRPr>
          </a:p>
        </p:txBody>
      </p:sp>
      <p:pic>
        <p:nvPicPr>
          <p:cNvPr id="548866" name="Picture 4" descr="TFC litter"/>
          <p:cNvPicPr>
            <a:picLocks noChangeAspect="1" noChangeArrowheads="1"/>
          </p:cNvPicPr>
          <p:nvPr/>
        </p:nvPicPr>
        <p:blipFill>
          <a:blip r:embed="rId3" cstate="print"/>
          <a:srcRect/>
          <a:stretch>
            <a:fillRect/>
          </a:stretch>
        </p:blipFill>
        <p:spPr bwMode="auto">
          <a:xfrm>
            <a:off x="838200" y="3124200"/>
            <a:ext cx="4432300" cy="2933700"/>
          </a:xfrm>
          <a:prstGeom prst="rect">
            <a:avLst/>
          </a:prstGeom>
          <a:noFill/>
          <a:ln w="25400">
            <a:solidFill>
              <a:schemeClr val="tx1"/>
            </a:solidFill>
            <a:miter lim="800000"/>
            <a:headEnd/>
            <a:tailEnd/>
          </a:ln>
        </p:spPr>
      </p:pic>
      <p:pic>
        <p:nvPicPr>
          <p:cNvPr id="548867" name="Picture 2"/>
          <p:cNvPicPr>
            <a:picLocks noChangeAspect="1" noChangeArrowheads="1"/>
          </p:cNvPicPr>
          <p:nvPr/>
        </p:nvPicPr>
        <p:blipFill>
          <a:blip r:embed="rId4" cstate="print"/>
          <a:srcRect/>
          <a:stretch>
            <a:fillRect/>
          </a:stretch>
        </p:blipFill>
        <p:spPr bwMode="auto">
          <a:xfrm>
            <a:off x="5867400" y="2438400"/>
            <a:ext cx="2314575" cy="3741738"/>
          </a:xfrm>
          <a:prstGeom prst="rect">
            <a:avLst/>
          </a:prstGeom>
          <a:noFill/>
          <a:ln w="25400">
            <a:solidFill>
              <a:schemeClr val="tx1"/>
            </a:solidFill>
            <a:miter lim="800000"/>
            <a:headEnd/>
            <a:tailEnd/>
          </a:ln>
        </p:spPr>
      </p:pic>
      <p:sp>
        <p:nvSpPr>
          <p:cNvPr id="8" name="Rectangle 4"/>
          <p:cNvSpPr>
            <a:spLocks noGrp="1" noChangeArrowheads="1"/>
          </p:cNvSpPr>
          <p:nvPr>
            <p:ph type="title"/>
          </p:nvPr>
        </p:nvSpPr>
        <p:spPr>
          <a:xfrm>
            <a:off x="1219200" y="0"/>
            <a:ext cx="7543800" cy="1143000"/>
          </a:xfrm>
        </p:spPr>
        <p:txBody>
          <a:bodyPr rtlCol="0">
            <a:normAutofit/>
          </a:bodyPr>
          <a:lstStyle/>
          <a:p>
            <a:pPr eaLnBrk="1" fontAlgn="auto" hangingPunct="1">
              <a:spcAft>
                <a:spcPts val="0"/>
              </a:spcAft>
              <a:defRPr/>
            </a:pPr>
            <a:r>
              <a:rPr lang="en-US" sz="4400" dirty="0">
                <a:ea typeface="ＭＳ Ｐゴシック"/>
                <a:cs typeface="ＭＳ Ｐゴシック"/>
              </a:rPr>
              <a:t>Prep for Evacuation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795C49-091C-45A5-8E7D-7FC17C1A828B}"/>
              </a:ext>
            </a:extLst>
          </p:cNvPr>
          <p:cNvSpPr>
            <a:spLocks noGrp="1"/>
          </p:cNvSpPr>
          <p:nvPr>
            <p:ph type="title"/>
          </p:nvPr>
        </p:nvSpPr>
        <p:spPr>
          <a:xfrm>
            <a:off x="1447800" y="0"/>
            <a:ext cx="6781800" cy="1143000"/>
          </a:xfrm>
        </p:spPr>
        <p:txBody>
          <a:bodyPr/>
          <a:lstStyle/>
          <a:p>
            <a:r>
              <a:rPr lang="en-US" sz="4800" dirty="0"/>
              <a:t>Litter Selection</a:t>
            </a:r>
          </a:p>
        </p:txBody>
      </p:sp>
      <p:sp>
        <p:nvSpPr>
          <p:cNvPr id="4" name="Content Placeholder 3">
            <a:extLst>
              <a:ext uri="{FF2B5EF4-FFF2-40B4-BE49-F238E27FC236}">
                <a16:creationId xmlns:a16="http://schemas.microsoft.com/office/drawing/2014/main" id="{6F837B9F-1294-4D28-A9C5-D84B01A858CC}"/>
              </a:ext>
            </a:extLst>
          </p:cNvPr>
          <p:cNvSpPr>
            <a:spLocks noGrp="1"/>
          </p:cNvSpPr>
          <p:nvPr>
            <p:ph idx="1"/>
          </p:nvPr>
        </p:nvSpPr>
        <p:spPr>
          <a:xfrm>
            <a:off x="152400" y="1417639"/>
            <a:ext cx="8686800" cy="1538334"/>
          </a:xfrm>
        </p:spPr>
        <p:txBody>
          <a:bodyPr/>
          <a:lstStyle/>
          <a:p>
            <a:r>
              <a:rPr lang="en-US" sz="2800" b="1" dirty="0"/>
              <a:t>Selection is based on the mission and the unit type.</a:t>
            </a:r>
          </a:p>
          <a:p>
            <a:r>
              <a:rPr lang="en-US" sz="2800" b="1" dirty="0"/>
              <a:t>Rigid litters work better than pole-less or improvised.</a:t>
            </a:r>
          </a:p>
          <a:p>
            <a:r>
              <a:rPr lang="en-US" sz="2800" b="1" dirty="0"/>
              <a:t>Consider terrain and obstacles in the operating area.</a:t>
            </a:r>
          </a:p>
          <a:p>
            <a:endParaRPr lang="en-US" sz="2800" dirty="0"/>
          </a:p>
          <a:p>
            <a:endParaRPr lang="en-US" sz="2800" dirty="0"/>
          </a:p>
        </p:txBody>
      </p:sp>
      <p:sp>
        <p:nvSpPr>
          <p:cNvPr id="2" name="Slide Number Placeholder 1">
            <a:extLst>
              <a:ext uri="{FF2B5EF4-FFF2-40B4-BE49-F238E27FC236}">
                <a16:creationId xmlns:a16="http://schemas.microsoft.com/office/drawing/2014/main" id="{02C72F09-92C8-439C-B135-65BDF8A3CB44}"/>
              </a:ext>
            </a:extLst>
          </p:cNvPr>
          <p:cNvSpPr>
            <a:spLocks noGrp="1"/>
          </p:cNvSpPr>
          <p:nvPr>
            <p:ph type="sldNum" sz="quarter" idx="4294967295"/>
          </p:nvPr>
        </p:nvSpPr>
        <p:spPr>
          <a:xfrm>
            <a:off x="7010400" y="6356350"/>
            <a:ext cx="2133600" cy="365125"/>
          </a:xfrm>
          <a:prstGeom prst="rect">
            <a:avLst/>
          </a:prstGeom>
        </p:spPr>
        <p:txBody>
          <a:bodyPr/>
          <a:lstStyle/>
          <a:p>
            <a:pPr>
              <a:defRPr/>
            </a:pPr>
            <a:fld id="{EA4B52FF-D870-497D-BC64-992EC617156E}" type="slidenum">
              <a:rPr lang="en-US" smtClean="0"/>
              <a:pPr>
                <a:defRPr/>
              </a:pPr>
              <a:t>12</a:t>
            </a:fld>
            <a:endParaRPr lang="en-US" dirty="0"/>
          </a:p>
        </p:txBody>
      </p:sp>
      <p:pic>
        <p:nvPicPr>
          <p:cNvPr id="5" name="Picture 2" descr="Sharpening the spear">
            <a:extLst>
              <a:ext uri="{FF2B5EF4-FFF2-40B4-BE49-F238E27FC236}">
                <a16:creationId xmlns:a16="http://schemas.microsoft.com/office/drawing/2014/main" id="{602709C2-3DDE-442A-BB75-C804FA1D0DB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841" t="27567" r="32092"/>
          <a:stretch/>
        </p:blipFill>
        <p:spPr bwMode="auto">
          <a:xfrm>
            <a:off x="473066" y="3122266"/>
            <a:ext cx="4251334" cy="3735734"/>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95472D4-E024-42A4-ABB1-573A0D3BDC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5585"/>
          <a:stretch/>
        </p:blipFill>
        <p:spPr>
          <a:xfrm>
            <a:off x="5029200" y="3101531"/>
            <a:ext cx="3352800" cy="3756469"/>
          </a:xfrm>
          <a:prstGeom prst="rect">
            <a:avLst/>
          </a:prstGeom>
          <a:ln w="25400">
            <a:solidFill>
              <a:schemeClr val="tx1"/>
            </a:solidFill>
          </a:ln>
        </p:spPr>
      </p:pic>
    </p:spTree>
    <p:extLst>
      <p:ext uri="{BB962C8B-B14F-4D97-AF65-F5344CB8AC3E}">
        <p14:creationId xmlns:p14="http://schemas.microsoft.com/office/powerpoint/2010/main" val="2419651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CB9C0-3DB7-4473-8AFD-18F0908CD9E3}"/>
              </a:ext>
            </a:extLst>
          </p:cNvPr>
          <p:cNvSpPr>
            <a:spLocks noGrp="1"/>
          </p:cNvSpPr>
          <p:nvPr>
            <p:ph type="title"/>
          </p:nvPr>
        </p:nvSpPr>
        <p:spPr>
          <a:xfrm>
            <a:off x="1600200" y="152400"/>
            <a:ext cx="6781800" cy="1143000"/>
          </a:xfrm>
        </p:spPr>
        <p:txBody>
          <a:bodyPr/>
          <a:lstStyle/>
          <a:p>
            <a:r>
              <a:rPr lang="en-US" sz="4400" dirty="0"/>
              <a:t>Be Prepared for the Operating Environment</a:t>
            </a:r>
          </a:p>
        </p:txBody>
      </p:sp>
      <p:pic>
        <p:nvPicPr>
          <p:cNvPr id="5" name="Picture 4">
            <a:extLst>
              <a:ext uri="{FF2B5EF4-FFF2-40B4-BE49-F238E27FC236}">
                <a16:creationId xmlns:a16="http://schemas.microsoft.com/office/drawing/2014/main" id="{99F0BA00-44DB-44A7-B114-BFAEE7F15F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600" y="1676400"/>
            <a:ext cx="3098800" cy="4648200"/>
          </a:xfrm>
          <a:prstGeom prst="rect">
            <a:avLst/>
          </a:prstGeom>
          <a:ln w="25400">
            <a:solidFill>
              <a:schemeClr val="tx1"/>
            </a:solidFill>
          </a:ln>
        </p:spPr>
      </p:pic>
      <p:pic>
        <p:nvPicPr>
          <p:cNvPr id="9" name="Picture 8">
            <a:extLst>
              <a:ext uri="{FF2B5EF4-FFF2-40B4-BE49-F238E27FC236}">
                <a16:creationId xmlns:a16="http://schemas.microsoft.com/office/drawing/2014/main" id="{63486165-01AF-4AD1-AE51-DC583D41E8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600" y="1676400"/>
            <a:ext cx="5410200" cy="3498071"/>
          </a:xfrm>
          <a:prstGeom prst="rect">
            <a:avLst/>
          </a:prstGeom>
          <a:ln w="25400">
            <a:solidFill>
              <a:schemeClr val="tx1"/>
            </a:solidFill>
          </a:ln>
        </p:spPr>
      </p:pic>
    </p:spTree>
    <p:extLst>
      <p:ext uri="{BB962C8B-B14F-4D97-AF65-F5344CB8AC3E}">
        <p14:creationId xmlns:p14="http://schemas.microsoft.com/office/powerpoint/2010/main" val="3028277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795C49-091C-45A5-8E7D-7FC17C1A828B}"/>
              </a:ext>
            </a:extLst>
          </p:cNvPr>
          <p:cNvSpPr>
            <a:spLocks noGrp="1"/>
          </p:cNvSpPr>
          <p:nvPr>
            <p:ph type="title"/>
          </p:nvPr>
        </p:nvSpPr>
        <p:spPr>
          <a:xfrm>
            <a:off x="1676400" y="0"/>
            <a:ext cx="6781800" cy="1143000"/>
          </a:xfrm>
        </p:spPr>
        <p:txBody>
          <a:bodyPr/>
          <a:lstStyle/>
          <a:p>
            <a:r>
              <a:rPr lang="en-US" sz="4400" dirty="0"/>
              <a:t>Evacuation Equipment</a:t>
            </a:r>
          </a:p>
        </p:txBody>
      </p:sp>
      <p:sp>
        <p:nvSpPr>
          <p:cNvPr id="4" name="Content Placeholder 3">
            <a:extLst>
              <a:ext uri="{FF2B5EF4-FFF2-40B4-BE49-F238E27FC236}">
                <a16:creationId xmlns:a16="http://schemas.microsoft.com/office/drawing/2014/main" id="{6F837B9F-1294-4D28-A9C5-D84B01A858CC}"/>
              </a:ext>
            </a:extLst>
          </p:cNvPr>
          <p:cNvSpPr>
            <a:spLocks noGrp="1"/>
          </p:cNvSpPr>
          <p:nvPr>
            <p:ph idx="1"/>
          </p:nvPr>
        </p:nvSpPr>
        <p:spPr>
          <a:xfrm>
            <a:off x="434788" y="1447799"/>
            <a:ext cx="8229600" cy="2438401"/>
          </a:xfrm>
        </p:spPr>
        <p:txBody>
          <a:bodyPr/>
          <a:lstStyle/>
          <a:p>
            <a:r>
              <a:rPr lang="en-US" sz="2800" b="1" dirty="0"/>
              <a:t>All unit members should know how to open and set up litters and rehearse their use during pre-mission training.</a:t>
            </a:r>
          </a:p>
          <a:p>
            <a:r>
              <a:rPr lang="en-US" sz="2800" b="1" dirty="0"/>
              <a:t>All unit members should know who will carry litters and/or where litters are located on vehicles.</a:t>
            </a:r>
          </a:p>
        </p:txBody>
      </p:sp>
      <p:pic>
        <p:nvPicPr>
          <p:cNvPr id="7" name="Picture 6">
            <a:extLst>
              <a:ext uri="{FF2B5EF4-FFF2-40B4-BE49-F238E27FC236}">
                <a16:creationId xmlns:a16="http://schemas.microsoft.com/office/drawing/2014/main" id="{CB5790E1-62A1-4B8B-A918-69E179D0B1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3886200"/>
            <a:ext cx="4271590" cy="2847320"/>
          </a:xfrm>
          <a:prstGeom prst="rect">
            <a:avLst/>
          </a:prstGeom>
          <a:ln w="25400">
            <a:solidFill>
              <a:schemeClr val="tx1"/>
            </a:solidFill>
          </a:ln>
        </p:spPr>
      </p:pic>
    </p:spTree>
    <p:extLst>
      <p:ext uri="{BB962C8B-B14F-4D97-AF65-F5344CB8AC3E}">
        <p14:creationId xmlns:p14="http://schemas.microsoft.com/office/powerpoint/2010/main" val="1049406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795C49-091C-45A5-8E7D-7FC17C1A828B}"/>
              </a:ext>
            </a:extLst>
          </p:cNvPr>
          <p:cNvSpPr>
            <a:spLocks noGrp="1"/>
          </p:cNvSpPr>
          <p:nvPr>
            <p:ph type="title"/>
          </p:nvPr>
        </p:nvSpPr>
        <p:spPr>
          <a:xfrm>
            <a:off x="1697164" y="89460"/>
            <a:ext cx="6781800" cy="1143000"/>
          </a:xfrm>
        </p:spPr>
        <p:txBody>
          <a:bodyPr/>
          <a:lstStyle/>
          <a:p>
            <a:r>
              <a:rPr lang="en-US" dirty="0"/>
              <a:t>Package the Casualty</a:t>
            </a:r>
          </a:p>
        </p:txBody>
      </p:sp>
      <p:sp>
        <p:nvSpPr>
          <p:cNvPr id="4" name="Content Placeholder 3">
            <a:extLst>
              <a:ext uri="{FF2B5EF4-FFF2-40B4-BE49-F238E27FC236}">
                <a16:creationId xmlns:a16="http://schemas.microsoft.com/office/drawing/2014/main" id="{6F837B9F-1294-4D28-A9C5-D84B01A858CC}"/>
              </a:ext>
            </a:extLst>
          </p:cNvPr>
          <p:cNvSpPr>
            <a:spLocks noGrp="1"/>
          </p:cNvSpPr>
          <p:nvPr>
            <p:ph idx="1"/>
          </p:nvPr>
        </p:nvSpPr>
        <p:spPr>
          <a:xfrm>
            <a:off x="0" y="1371600"/>
            <a:ext cx="8229600" cy="4525963"/>
          </a:xfrm>
        </p:spPr>
        <p:txBody>
          <a:bodyPr/>
          <a:lstStyle/>
          <a:p>
            <a:r>
              <a:rPr lang="en-US" sz="2800" b="1" dirty="0"/>
              <a:t>Secure litter straps.  </a:t>
            </a:r>
          </a:p>
          <a:p>
            <a:pPr lvl="1"/>
            <a:r>
              <a:rPr lang="en-US" b="1" dirty="0"/>
              <a:t>Know your litter!  Does it have attached straps or does it need supplementary strapping?</a:t>
            </a:r>
          </a:p>
        </p:txBody>
      </p:sp>
      <p:pic>
        <p:nvPicPr>
          <p:cNvPr id="5" name="Picture 2" descr="Lifeliner Soldiers train on MEDEVAC operations">
            <a:extLst>
              <a:ext uri="{FF2B5EF4-FFF2-40B4-BE49-F238E27FC236}">
                <a16:creationId xmlns:a16="http://schemas.microsoft.com/office/drawing/2014/main" id="{3AF9A2CE-5A10-4B53-9519-D9AA146B6A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3352800"/>
            <a:ext cx="3493779" cy="2330399"/>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6" name="Picture 2" descr="SPMAGTF-CR-CC Marines conduct life-saving sustainment training">
            <a:extLst>
              <a:ext uri="{FF2B5EF4-FFF2-40B4-BE49-F238E27FC236}">
                <a16:creationId xmlns:a16="http://schemas.microsoft.com/office/drawing/2014/main" id="{312D9677-935A-4A90-99F5-18B104D80B2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37" t="26262" r="20487"/>
          <a:stretch/>
        </p:blipFill>
        <p:spPr bwMode="auto">
          <a:xfrm>
            <a:off x="0" y="3352800"/>
            <a:ext cx="3394329" cy="2325944"/>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2A3D108-25A9-4AA3-AB3C-BD03DDDB2F4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594" t="7778" r="6585"/>
          <a:stretch/>
        </p:blipFill>
        <p:spPr>
          <a:xfrm>
            <a:off x="6846579" y="2966450"/>
            <a:ext cx="2297421" cy="3891550"/>
          </a:xfrm>
          <a:prstGeom prst="rect">
            <a:avLst/>
          </a:prstGeom>
          <a:ln w="25400">
            <a:solidFill>
              <a:schemeClr val="tx1"/>
            </a:solidFill>
          </a:ln>
        </p:spPr>
      </p:pic>
      <p:sp>
        <p:nvSpPr>
          <p:cNvPr id="9" name="TextBox 8">
            <a:extLst>
              <a:ext uri="{FF2B5EF4-FFF2-40B4-BE49-F238E27FC236}">
                <a16:creationId xmlns:a16="http://schemas.microsoft.com/office/drawing/2014/main" id="{E662DF1A-D627-47E6-9721-C29F8C3C13C3}"/>
              </a:ext>
            </a:extLst>
          </p:cNvPr>
          <p:cNvSpPr txBox="1"/>
          <p:nvPr/>
        </p:nvSpPr>
        <p:spPr>
          <a:xfrm>
            <a:off x="4175626" y="5943600"/>
            <a:ext cx="2512227" cy="646331"/>
          </a:xfrm>
          <a:prstGeom prst="rect">
            <a:avLst/>
          </a:prstGeom>
          <a:noFill/>
        </p:spPr>
        <p:txBody>
          <a:bodyPr wrap="none" rtlCol="0">
            <a:spAutoFit/>
          </a:bodyPr>
          <a:lstStyle/>
          <a:p>
            <a:pPr algn="ctr"/>
            <a:r>
              <a:rPr lang="en-US" sz="1800" b="1" dirty="0"/>
              <a:t>Patient Securing Strap</a:t>
            </a:r>
          </a:p>
          <a:p>
            <a:pPr algn="ctr"/>
            <a:r>
              <a:rPr lang="en-US" sz="1800" b="1" dirty="0"/>
              <a:t>NSN: 6530-00-784-4205</a:t>
            </a:r>
          </a:p>
        </p:txBody>
      </p:sp>
    </p:spTree>
    <p:extLst>
      <p:ext uri="{BB962C8B-B14F-4D97-AF65-F5344CB8AC3E}">
        <p14:creationId xmlns:p14="http://schemas.microsoft.com/office/powerpoint/2010/main" val="5210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F0455-D2BB-4BF9-92D4-8D01D9AD04FB}"/>
              </a:ext>
            </a:extLst>
          </p:cNvPr>
          <p:cNvSpPr>
            <a:spLocks noGrp="1"/>
          </p:cNvSpPr>
          <p:nvPr>
            <p:ph type="title"/>
          </p:nvPr>
        </p:nvSpPr>
        <p:spPr>
          <a:xfrm>
            <a:off x="1524000" y="20782"/>
            <a:ext cx="6781800" cy="1143000"/>
          </a:xfrm>
        </p:spPr>
        <p:txBody>
          <a:bodyPr/>
          <a:lstStyle/>
          <a:p>
            <a:r>
              <a:rPr lang="en-US" sz="4400" dirty="0"/>
              <a:t>Package the Casualty</a:t>
            </a:r>
          </a:p>
        </p:txBody>
      </p:sp>
      <p:pic>
        <p:nvPicPr>
          <p:cNvPr id="5" name="Content Placeholder 4">
            <a:extLst>
              <a:ext uri="{FF2B5EF4-FFF2-40B4-BE49-F238E27FC236}">
                <a16:creationId xmlns:a16="http://schemas.microsoft.com/office/drawing/2014/main" id="{1FB558EF-B5F1-4744-9D7B-E60F9B5A7B1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06219" y="1828800"/>
            <a:ext cx="6742381" cy="4525963"/>
          </a:xfrm>
          <a:ln w="25400">
            <a:solidFill>
              <a:schemeClr val="tx1"/>
            </a:solidFill>
          </a:ln>
        </p:spPr>
      </p:pic>
    </p:spTree>
    <p:extLst>
      <p:ext uri="{BB962C8B-B14F-4D97-AF65-F5344CB8AC3E}">
        <p14:creationId xmlns:p14="http://schemas.microsoft.com/office/powerpoint/2010/main" val="966160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29486-4037-4617-83A7-AE1231B5B3EB}"/>
              </a:ext>
            </a:extLst>
          </p:cNvPr>
          <p:cNvSpPr>
            <a:spLocks noGrp="1"/>
          </p:cNvSpPr>
          <p:nvPr>
            <p:ph type="title"/>
          </p:nvPr>
        </p:nvSpPr>
        <p:spPr>
          <a:xfrm>
            <a:off x="1524000" y="0"/>
            <a:ext cx="6781800" cy="1143000"/>
          </a:xfrm>
        </p:spPr>
        <p:txBody>
          <a:bodyPr/>
          <a:lstStyle/>
          <a:p>
            <a:r>
              <a:rPr lang="en-US" sz="4800" dirty="0"/>
              <a:t>Walking Wounded</a:t>
            </a:r>
          </a:p>
        </p:txBody>
      </p:sp>
      <p:sp>
        <p:nvSpPr>
          <p:cNvPr id="3" name="Content Placeholder 2">
            <a:extLst>
              <a:ext uri="{FF2B5EF4-FFF2-40B4-BE49-F238E27FC236}">
                <a16:creationId xmlns:a16="http://schemas.microsoft.com/office/drawing/2014/main" id="{A945B4C1-16B7-4297-B519-CF52CD1179F6}"/>
              </a:ext>
            </a:extLst>
          </p:cNvPr>
          <p:cNvSpPr>
            <a:spLocks noGrp="1"/>
          </p:cNvSpPr>
          <p:nvPr>
            <p:ph idx="1"/>
          </p:nvPr>
        </p:nvSpPr>
        <p:spPr>
          <a:xfrm>
            <a:off x="228600" y="1676400"/>
            <a:ext cx="8229600" cy="5105400"/>
          </a:xfrm>
        </p:spPr>
        <p:txBody>
          <a:bodyPr/>
          <a:lstStyle/>
          <a:p>
            <a:pPr marL="166688" indent="-166688"/>
            <a:r>
              <a:rPr lang="en-US" sz="2600" b="1" dirty="0"/>
              <a:t>Provide instructions or assistance to ambulatory patients as needed.</a:t>
            </a:r>
          </a:p>
          <a:p>
            <a:pPr marL="166688" indent="-166688"/>
            <a:r>
              <a:rPr lang="en-US" sz="2600" b="1" dirty="0"/>
              <a:t>Depending on the nature of their injuries, they may be able to assist with carrying litters or providing security.</a:t>
            </a:r>
          </a:p>
          <a:p>
            <a:pPr marL="166688" indent="-166688"/>
            <a:r>
              <a:rPr lang="en-US" sz="2600" b="1" dirty="0"/>
              <a:t>Best to guide disoriented or visually impaired casualties hand-to-shoulder to the evacuation </a:t>
            </a:r>
          </a:p>
          <a:p>
            <a:pPr marL="166688" indent="-166688">
              <a:buNone/>
            </a:pPr>
            <a:r>
              <a:rPr lang="en-US" sz="2600" b="1" dirty="0"/>
              <a:t>  platform.</a:t>
            </a:r>
          </a:p>
          <a:p>
            <a:pPr marL="166688" indent="-166688"/>
            <a:r>
              <a:rPr lang="en-US" sz="2600" b="1" dirty="0"/>
              <a:t>Instruct them on repeatedly </a:t>
            </a:r>
          </a:p>
          <a:p>
            <a:pPr marL="166688" indent="-166688">
              <a:buNone/>
            </a:pPr>
            <a:r>
              <a:rPr lang="en-US" sz="2600" b="1" dirty="0"/>
              <a:t>   checking their own wounds and</a:t>
            </a:r>
          </a:p>
          <a:p>
            <a:pPr marL="166688" indent="-166688">
              <a:buNone/>
            </a:pPr>
            <a:r>
              <a:rPr lang="en-US" sz="2600" b="1" dirty="0"/>
              <a:t>   dressings to ensure that bleeding </a:t>
            </a:r>
          </a:p>
          <a:p>
            <a:pPr marL="166688" indent="-166688">
              <a:buNone/>
            </a:pPr>
            <a:r>
              <a:rPr lang="en-US" sz="2600" b="1" dirty="0"/>
              <a:t>   remains controlled.</a:t>
            </a:r>
          </a:p>
        </p:txBody>
      </p:sp>
      <p:pic>
        <p:nvPicPr>
          <p:cNvPr id="11" name="Picture 10">
            <a:extLst>
              <a:ext uri="{FF2B5EF4-FFF2-40B4-BE49-F238E27FC236}">
                <a16:creationId xmlns:a16="http://schemas.microsoft.com/office/drawing/2014/main" id="{74523CC4-3862-414F-969D-71C5117C5F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0721" y="4419600"/>
            <a:ext cx="3307079" cy="2362200"/>
          </a:xfrm>
          <a:prstGeom prst="rect">
            <a:avLst/>
          </a:prstGeom>
          <a:ln w="25400">
            <a:solidFill>
              <a:schemeClr val="tx1"/>
            </a:solidFill>
          </a:ln>
        </p:spPr>
      </p:pic>
    </p:spTree>
    <p:extLst>
      <p:ext uri="{BB962C8B-B14F-4D97-AF65-F5344CB8AC3E}">
        <p14:creationId xmlns:p14="http://schemas.microsoft.com/office/powerpoint/2010/main" val="2301809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B1910-2421-4016-BE22-07615D61A904}"/>
              </a:ext>
            </a:extLst>
          </p:cNvPr>
          <p:cNvSpPr>
            <a:spLocks noGrp="1"/>
          </p:cNvSpPr>
          <p:nvPr>
            <p:ph type="title"/>
          </p:nvPr>
        </p:nvSpPr>
        <p:spPr>
          <a:xfrm>
            <a:off x="1524000" y="0"/>
            <a:ext cx="6781800" cy="1143000"/>
          </a:xfrm>
        </p:spPr>
        <p:txBody>
          <a:bodyPr/>
          <a:lstStyle/>
          <a:p>
            <a:r>
              <a:rPr lang="en-US" sz="4400" dirty="0"/>
              <a:t>Stage Casualties for Evac</a:t>
            </a:r>
          </a:p>
        </p:txBody>
      </p:sp>
      <p:pic>
        <p:nvPicPr>
          <p:cNvPr id="5" name="Content Placeholder 4">
            <a:extLst>
              <a:ext uri="{FF2B5EF4-FFF2-40B4-BE49-F238E27FC236}">
                <a16:creationId xmlns:a16="http://schemas.microsoft.com/office/drawing/2014/main" id="{8E2BD43E-C14B-462A-A86A-3E97168F78AF}"/>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9720" t="14145"/>
          <a:stretch/>
        </p:blipFill>
        <p:spPr>
          <a:xfrm>
            <a:off x="4570329" y="3962400"/>
            <a:ext cx="4473743" cy="2836652"/>
          </a:xfrm>
          <a:ln w="25400">
            <a:solidFill>
              <a:schemeClr val="tx1"/>
            </a:solidFill>
          </a:ln>
        </p:spPr>
      </p:pic>
      <p:sp>
        <p:nvSpPr>
          <p:cNvPr id="8" name="Content Placeholder 2">
            <a:extLst>
              <a:ext uri="{FF2B5EF4-FFF2-40B4-BE49-F238E27FC236}">
                <a16:creationId xmlns:a16="http://schemas.microsoft.com/office/drawing/2014/main" id="{3479EDED-97FA-4234-9363-77F735E8D239}"/>
              </a:ext>
            </a:extLst>
          </p:cNvPr>
          <p:cNvSpPr txBox="1">
            <a:spLocks/>
          </p:cNvSpPr>
          <p:nvPr/>
        </p:nvSpPr>
        <p:spPr bwMode="auto">
          <a:xfrm>
            <a:off x="152400" y="1600200"/>
            <a:ext cx="8610600" cy="2286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Times New Roman" pitchFamily="18" charset="0"/>
                <a:ea typeface="+mn-ea"/>
                <a:cs typeface="Times New Roman" pitchFamily="18"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Times New Roman" pitchFamily="18" charset="0"/>
                <a:ea typeface="+mn-ea"/>
                <a:cs typeface="Times New Roman" pitchFamily="18"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t>Be prepared for the arrival of the evacuation platform.</a:t>
            </a:r>
          </a:p>
          <a:p>
            <a:r>
              <a:rPr lang="en-US" b="1" dirty="0"/>
              <a:t>Stage the casualties in the loading sequence of the evacuation platform.</a:t>
            </a:r>
          </a:p>
        </p:txBody>
      </p:sp>
      <p:pic>
        <p:nvPicPr>
          <p:cNvPr id="328" name="Picture 327">
            <a:extLst>
              <a:ext uri="{FF2B5EF4-FFF2-40B4-BE49-F238E27FC236}">
                <a16:creationId xmlns:a16="http://schemas.microsoft.com/office/drawing/2014/main" id="{A83CEC1B-FEF3-41A1-8D0C-1B9C1326A9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3962400"/>
            <a:ext cx="4267200" cy="2834185"/>
          </a:xfrm>
          <a:prstGeom prst="rect">
            <a:avLst/>
          </a:prstGeom>
          <a:ln w="25400">
            <a:solidFill>
              <a:schemeClr val="tx1"/>
            </a:solidFill>
          </a:ln>
        </p:spPr>
      </p:pic>
    </p:spTree>
    <p:extLst>
      <p:ext uri="{BB962C8B-B14F-4D97-AF65-F5344CB8AC3E}">
        <p14:creationId xmlns:p14="http://schemas.microsoft.com/office/powerpoint/2010/main" val="449719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2384B-441B-4680-975E-50B397130F80}"/>
              </a:ext>
            </a:extLst>
          </p:cNvPr>
          <p:cNvSpPr>
            <a:spLocks noGrp="1"/>
          </p:cNvSpPr>
          <p:nvPr>
            <p:ph type="title"/>
          </p:nvPr>
        </p:nvSpPr>
        <p:spPr>
          <a:xfrm>
            <a:off x="1828800" y="76200"/>
            <a:ext cx="5943600" cy="1143000"/>
          </a:xfrm>
        </p:spPr>
        <p:txBody>
          <a:bodyPr/>
          <a:lstStyle/>
          <a:p>
            <a:r>
              <a:rPr lang="en-US" sz="4400" dirty="0"/>
              <a:t>Instructions from Platform Crew</a:t>
            </a:r>
          </a:p>
        </p:txBody>
      </p:sp>
      <p:pic>
        <p:nvPicPr>
          <p:cNvPr id="5" name="Content Placeholder 4">
            <a:extLst>
              <a:ext uri="{FF2B5EF4-FFF2-40B4-BE49-F238E27FC236}">
                <a16:creationId xmlns:a16="http://schemas.microsoft.com/office/drawing/2014/main" id="{E9506D58-37DE-4992-BBC2-CE6E32E7676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41045" y="3398837"/>
            <a:ext cx="4388644" cy="2925763"/>
          </a:xfrm>
          <a:ln w="25400">
            <a:solidFill>
              <a:schemeClr val="tx1"/>
            </a:solidFill>
          </a:ln>
        </p:spPr>
      </p:pic>
      <p:pic>
        <p:nvPicPr>
          <p:cNvPr id="7" name="Picture 6">
            <a:extLst>
              <a:ext uri="{FF2B5EF4-FFF2-40B4-BE49-F238E27FC236}">
                <a16:creationId xmlns:a16="http://schemas.microsoft.com/office/drawing/2014/main" id="{07E989FA-0521-42F1-A786-87F36F1425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3398837"/>
            <a:ext cx="4388645" cy="2925763"/>
          </a:xfrm>
          <a:prstGeom prst="rect">
            <a:avLst/>
          </a:prstGeom>
          <a:ln w="25400">
            <a:solidFill>
              <a:schemeClr val="tx1"/>
            </a:solidFill>
          </a:ln>
        </p:spPr>
      </p:pic>
      <p:sp>
        <p:nvSpPr>
          <p:cNvPr id="10" name="Content Placeholder 2">
            <a:extLst>
              <a:ext uri="{FF2B5EF4-FFF2-40B4-BE49-F238E27FC236}">
                <a16:creationId xmlns:a16="http://schemas.microsoft.com/office/drawing/2014/main" id="{C7542594-AEAB-4F7D-B02B-7DF73A862578}"/>
              </a:ext>
            </a:extLst>
          </p:cNvPr>
          <p:cNvSpPr txBox="1">
            <a:spLocks/>
          </p:cNvSpPr>
          <p:nvPr/>
        </p:nvSpPr>
        <p:spPr bwMode="auto">
          <a:xfrm>
            <a:off x="152400" y="1536627"/>
            <a:ext cx="8763000" cy="167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Times New Roman" pitchFamily="18" charset="0"/>
                <a:ea typeface="+mn-ea"/>
                <a:cs typeface="Times New Roman" pitchFamily="18"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Times New Roman" pitchFamily="18" charset="0"/>
                <a:ea typeface="+mn-ea"/>
                <a:cs typeface="Times New Roman" pitchFamily="18"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a:t>Take direction from the crew of the evacuation platform on approaching the platform, loading casualties, and turnover with receiving medics.</a:t>
            </a:r>
          </a:p>
        </p:txBody>
      </p:sp>
    </p:spTree>
    <p:extLst>
      <p:ext uri="{BB962C8B-B14F-4D97-AF65-F5344CB8AC3E}">
        <p14:creationId xmlns:p14="http://schemas.microsoft.com/office/powerpoint/2010/main" val="237037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50317 MR JB2 DUSTOFF UH 60 and C130.JPG"/>
          <p:cNvPicPr>
            <a:picLocks noChangeAspect="1"/>
          </p:cNvPicPr>
          <p:nvPr/>
        </p:nvPicPr>
        <p:blipFill>
          <a:blip r:embed="rId3" cstate="print"/>
          <a:srcRect r="9813"/>
          <a:stretch>
            <a:fillRect/>
          </a:stretch>
        </p:blipFill>
        <p:spPr>
          <a:xfrm>
            <a:off x="-1" y="-113270"/>
            <a:ext cx="9144001" cy="6971270"/>
          </a:xfrm>
          <a:prstGeom prst="rect">
            <a:avLst/>
          </a:prstGeom>
        </p:spPr>
      </p:pic>
      <p:sp>
        <p:nvSpPr>
          <p:cNvPr id="5" name="Content Placeholder 2"/>
          <p:cNvSpPr>
            <a:spLocks noGrp="1"/>
          </p:cNvSpPr>
          <p:nvPr>
            <p:ph idx="1"/>
          </p:nvPr>
        </p:nvSpPr>
        <p:spPr>
          <a:xfrm>
            <a:off x="457199" y="2590800"/>
            <a:ext cx="8229600" cy="2819400"/>
          </a:xfrm>
        </p:spPr>
        <p:txBody>
          <a:bodyPr/>
          <a:lstStyle/>
          <a:p>
            <a:pPr marL="0" indent="0">
              <a:buNone/>
            </a:pPr>
            <a:r>
              <a:rPr lang="en-US" sz="2600" b="1" i="1" dirty="0">
                <a:solidFill>
                  <a:schemeClr val="bg1"/>
                </a:solidFill>
              </a:rPr>
              <a:t>“The opinions or assertions contained herein are the private views of the authors and are not to be construed as official or as reflecting the views of the Departments of the Army, Air Force, Navy or the Department of Defense.”</a:t>
            </a:r>
          </a:p>
          <a:p>
            <a:pPr marL="0" indent="0">
              <a:buNone/>
            </a:pPr>
            <a:endParaRPr lang="en-US" sz="2600" b="1" i="1" dirty="0">
              <a:solidFill>
                <a:schemeClr val="bg1"/>
              </a:solidFill>
            </a:endParaRPr>
          </a:p>
          <a:p>
            <a:pPr marL="0" indent="0">
              <a:buFontTx/>
              <a:buChar char="-"/>
            </a:pPr>
            <a:r>
              <a:rPr lang="en-US" sz="2600" i="1" dirty="0">
                <a:solidFill>
                  <a:schemeClr val="bg1"/>
                </a:solidFill>
              </a:rPr>
              <a:t>  There are no conflict of interest disclosures.</a:t>
            </a:r>
            <a:endParaRPr lang="en-US" sz="1200" i="1" dirty="0"/>
          </a:p>
        </p:txBody>
      </p:sp>
      <p:sp>
        <p:nvSpPr>
          <p:cNvPr id="4" name="TextBox 3"/>
          <p:cNvSpPr txBox="1"/>
          <p:nvPr/>
        </p:nvSpPr>
        <p:spPr>
          <a:xfrm>
            <a:off x="2883375" y="-76200"/>
            <a:ext cx="3020379" cy="830997"/>
          </a:xfrm>
          <a:prstGeom prst="rect">
            <a:avLst/>
          </a:prstGeom>
          <a:noFill/>
        </p:spPr>
        <p:txBody>
          <a:bodyPr wrap="none" rtlCol="0">
            <a:spAutoFit/>
          </a:bodyPr>
          <a:lstStyle/>
          <a:p>
            <a:r>
              <a:rPr lang="en-US" sz="4800" b="1" dirty="0">
                <a:solidFill>
                  <a:schemeClr val="bg1"/>
                </a:solidFill>
                <a:latin typeface="Times New Roman" pitchFamily="18" charset="0"/>
                <a:cs typeface="Times New Roman" pitchFamily="18" charset="0"/>
              </a:rPr>
              <a:t>Disclaimer</a:t>
            </a:r>
          </a:p>
        </p:txBody>
      </p:sp>
    </p:spTree>
    <p:extLst>
      <p:ext uri="{BB962C8B-B14F-4D97-AF65-F5344CB8AC3E}">
        <p14:creationId xmlns:p14="http://schemas.microsoft.com/office/powerpoint/2010/main" val="3722755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A55AD-8A19-46FB-A828-5DDEA99B100B}"/>
              </a:ext>
            </a:extLst>
          </p:cNvPr>
          <p:cNvSpPr>
            <a:spLocks noGrp="1"/>
          </p:cNvSpPr>
          <p:nvPr>
            <p:ph type="title"/>
          </p:nvPr>
        </p:nvSpPr>
        <p:spPr>
          <a:xfrm>
            <a:off x="1371600" y="0"/>
            <a:ext cx="6781800" cy="1143000"/>
          </a:xfrm>
        </p:spPr>
        <p:txBody>
          <a:bodyPr/>
          <a:lstStyle/>
          <a:p>
            <a:r>
              <a:rPr lang="en-US" sz="4800" dirty="0"/>
              <a:t>SECURITY</a:t>
            </a:r>
          </a:p>
        </p:txBody>
      </p:sp>
      <p:sp>
        <p:nvSpPr>
          <p:cNvPr id="3" name="Content Placeholder 2">
            <a:extLst>
              <a:ext uri="{FF2B5EF4-FFF2-40B4-BE49-F238E27FC236}">
                <a16:creationId xmlns:a16="http://schemas.microsoft.com/office/drawing/2014/main" id="{0BE3B50A-FB18-4AF9-8733-C75E800D37CB}"/>
              </a:ext>
            </a:extLst>
          </p:cNvPr>
          <p:cNvSpPr>
            <a:spLocks noGrp="1"/>
          </p:cNvSpPr>
          <p:nvPr>
            <p:ph idx="1"/>
          </p:nvPr>
        </p:nvSpPr>
        <p:spPr/>
        <p:txBody>
          <a:bodyPr/>
          <a:lstStyle/>
          <a:p>
            <a:pPr marL="0" indent="0" algn="ctr">
              <a:buNone/>
            </a:pPr>
            <a:r>
              <a:rPr lang="en-US" b="1" dirty="0"/>
              <a:t>Maintain security at the evacuation point in accordance with unit SOP.</a:t>
            </a:r>
          </a:p>
        </p:txBody>
      </p:sp>
      <p:pic>
        <p:nvPicPr>
          <p:cNvPr id="5" name="Picture 4">
            <a:extLst>
              <a:ext uri="{FF2B5EF4-FFF2-40B4-BE49-F238E27FC236}">
                <a16:creationId xmlns:a16="http://schemas.microsoft.com/office/drawing/2014/main" id="{F0C1E712-D650-472E-91DC-D5E6A5D240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9612" y="3276600"/>
            <a:ext cx="4319588" cy="2879725"/>
          </a:xfrm>
          <a:prstGeom prst="rect">
            <a:avLst/>
          </a:prstGeom>
          <a:ln w="25400">
            <a:solidFill>
              <a:schemeClr val="tx1"/>
            </a:solidFill>
          </a:ln>
        </p:spPr>
      </p:pic>
      <p:pic>
        <p:nvPicPr>
          <p:cNvPr id="7" name="Picture 6">
            <a:extLst>
              <a:ext uri="{FF2B5EF4-FFF2-40B4-BE49-F238E27FC236}">
                <a16:creationId xmlns:a16="http://schemas.microsoft.com/office/drawing/2014/main" id="{B29A11E5-3327-485F-92C5-192D9DF982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167" r="1389"/>
          <a:stretch/>
        </p:blipFill>
        <p:spPr>
          <a:xfrm>
            <a:off x="457200" y="2895600"/>
            <a:ext cx="3810000" cy="3657600"/>
          </a:xfrm>
          <a:prstGeom prst="rect">
            <a:avLst/>
          </a:prstGeom>
          <a:ln w="25400">
            <a:solidFill>
              <a:schemeClr val="tx1"/>
            </a:solidFill>
          </a:ln>
        </p:spPr>
      </p:pic>
    </p:spTree>
    <p:extLst>
      <p:ext uri="{BB962C8B-B14F-4D97-AF65-F5344CB8AC3E}">
        <p14:creationId xmlns:p14="http://schemas.microsoft.com/office/powerpoint/2010/main" val="2964520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Rectangle 2"/>
          <p:cNvSpPr>
            <a:spLocks noGrp="1" noChangeArrowheads="1"/>
          </p:cNvSpPr>
          <p:nvPr>
            <p:ph type="title"/>
          </p:nvPr>
        </p:nvSpPr>
        <p:spPr>
          <a:xfrm>
            <a:off x="1219200" y="0"/>
            <a:ext cx="7543800" cy="1143000"/>
          </a:xfrm>
        </p:spPr>
        <p:txBody>
          <a:bodyPr/>
          <a:lstStyle/>
          <a:p>
            <a:pPr eaLnBrk="1" hangingPunct="1"/>
            <a:r>
              <a:rPr lang="en-US" sz="5400" dirty="0">
                <a:ea typeface="ＭＳ Ｐゴシック"/>
                <a:cs typeface="ＭＳ Ｐゴシック"/>
              </a:rPr>
              <a:t>Litter Carry Video</a:t>
            </a:r>
          </a:p>
        </p:txBody>
      </p:sp>
      <p:sp>
        <p:nvSpPr>
          <p:cNvPr id="550914" name="Rectangle 3"/>
          <p:cNvSpPr>
            <a:spLocks noGrp="1" noChangeArrowheads="1"/>
          </p:cNvSpPr>
          <p:nvPr>
            <p:ph type="body" sz="half" idx="1"/>
          </p:nvPr>
        </p:nvSpPr>
        <p:spPr>
          <a:xfrm>
            <a:off x="76200" y="2859140"/>
            <a:ext cx="3733800" cy="2209800"/>
          </a:xfrm>
        </p:spPr>
        <p:txBody>
          <a:bodyPr/>
          <a:lstStyle/>
          <a:p>
            <a:pPr eaLnBrk="1" hangingPunct="1"/>
            <a:r>
              <a:rPr lang="en-US" sz="2800" b="1" dirty="0">
                <a:ea typeface="ＭＳ Ｐゴシック"/>
                <a:cs typeface="ＭＳ Ｐゴシック"/>
              </a:rPr>
              <a:t>Secure the casualty on the litter.</a:t>
            </a:r>
          </a:p>
          <a:p>
            <a:pPr eaLnBrk="1" hangingPunct="1"/>
            <a:r>
              <a:rPr lang="en-US" sz="2800" b="1" dirty="0">
                <a:ea typeface="ＭＳ Ｐゴシック"/>
                <a:cs typeface="ＭＳ Ｐゴシック"/>
              </a:rPr>
              <a:t>Bring his weapons.</a:t>
            </a:r>
          </a:p>
          <a:p>
            <a:pPr eaLnBrk="1" hangingPunct="1"/>
            <a:r>
              <a:rPr lang="en-US" sz="2800" b="1" dirty="0">
                <a:ea typeface="ＭＳ Ｐゴシック"/>
                <a:cs typeface="ＭＳ Ｐゴシック"/>
              </a:rPr>
              <a:t>Maintain security.</a:t>
            </a:r>
          </a:p>
          <a:p>
            <a:pPr eaLnBrk="1" hangingPunct="1"/>
            <a:endParaRPr lang="en-US" sz="2800" dirty="0">
              <a:ea typeface="ＭＳ Ｐゴシック"/>
              <a:cs typeface="ＭＳ Ｐゴシック"/>
            </a:endParaRPr>
          </a:p>
        </p:txBody>
      </p:sp>
      <p:sp>
        <p:nvSpPr>
          <p:cNvPr id="5" name="TextBox 4"/>
          <p:cNvSpPr txBox="1"/>
          <p:nvPr/>
        </p:nvSpPr>
        <p:spPr>
          <a:xfrm>
            <a:off x="4876800" y="5943600"/>
            <a:ext cx="3429000" cy="646331"/>
          </a:xfrm>
          <a:prstGeom prst="rect">
            <a:avLst/>
          </a:prstGeom>
          <a:noFill/>
        </p:spPr>
        <p:txBody>
          <a:bodyPr wrap="square" rtlCol="0">
            <a:spAutoFit/>
          </a:bodyPr>
          <a:lstStyle/>
          <a:p>
            <a:r>
              <a:rPr lang="en-US" sz="1800" b="1" i="1" dirty="0"/>
              <a:t>Courtesy 75</a:t>
            </a:r>
            <a:r>
              <a:rPr lang="en-US" sz="1800" b="1" i="1" baseline="30000" dirty="0"/>
              <a:t>th</a:t>
            </a:r>
            <a:r>
              <a:rPr lang="en-US" sz="1800" b="1" i="1" dirty="0"/>
              <a:t> Ranger Regiment</a:t>
            </a:r>
          </a:p>
          <a:p>
            <a:r>
              <a:rPr lang="en-US" sz="1800" b="1" i="1" dirty="0"/>
              <a:t>       </a:t>
            </a:r>
            <a:r>
              <a:rPr lang="en-US" sz="1800" b="1" i="1" u="sng" dirty="0"/>
              <a:t>No audio on this video</a:t>
            </a:r>
          </a:p>
        </p:txBody>
      </p:sp>
      <p:pic>
        <p:nvPicPr>
          <p:cNvPr id="4" name="5 TFC 3e  - Video 1 - Litter Carry - 75th RR - No Audio">
            <a:hlinkClick r:id="" action="ppaction://media"/>
            <a:extLst>
              <a:ext uri="{FF2B5EF4-FFF2-40B4-BE49-F238E27FC236}">
                <a16:creationId xmlns:a16="http://schemas.microsoft.com/office/drawing/2014/main" id="{7449166B-15CB-442E-A40C-F86D7508C2F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62400" y="2291212"/>
            <a:ext cx="4460875" cy="334565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oalition hoist training">
            <a:extLst>
              <a:ext uri="{FF2B5EF4-FFF2-40B4-BE49-F238E27FC236}">
                <a16:creationId xmlns:a16="http://schemas.microsoft.com/office/drawing/2014/main" id="{549999DD-D50E-47AC-A395-689724E833D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765"/>
          <a:stretch/>
        </p:blipFill>
        <p:spPr bwMode="auto">
          <a:xfrm>
            <a:off x="0" y="-15670"/>
            <a:ext cx="9144000" cy="6860223"/>
          </a:xfrm>
          <a:prstGeom prst="rect">
            <a:avLst/>
          </a:prstGeom>
          <a:noFill/>
          <a:extLst>
            <a:ext uri="{909E8E84-426E-40DD-AFC4-6F175D3DCCD1}">
              <a14:hiddenFill xmlns:a14="http://schemas.microsoft.com/office/drawing/2010/main">
                <a:solidFill>
                  <a:srgbClr val="FFFFFF"/>
                </a:solidFill>
              </a14:hiddenFill>
            </a:ext>
          </a:extLst>
        </p:spPr>
      </p:pic>
      <p:sp>
        <p:nvSpPr>
          <p:cNvPr id="576514" name="Rectangle 4"/>
          <p:cNvSpPr>
            <a:spLocks noGrp="1" noChangeArrowheads="1"/>
          </p:cNvSpPr>
          <p:nvPr>
            <p:ph type="title"/>
          </p:nvPr>
        </p:nvSpPr>
        <p:spPr/>
        <p:txBody>
          <a:bodyPr/>
          <a:lstStyle/>
          <a:p>
            <a:pPr eaLnBrk="1" hangingPunct="1"/>
            <a:r>
              <a:rPr lang="en-US" sz="5400" dirty="0"/>
              <a:t>           </a:t>
            </a:r>
            <a:endParaRPr lang="en-US" sz="7200" dirty="0"/>
          </a:p>
        </p:txBody>
      </p:sp>
      <p:sp>
        <p:nvSpPr>
          <p:cNvPr id="576515" name="Text Box 7"/>
          <p:cNvSpPr txBox="1">
            <a:spLocks noChangeArrowheads="1"/>
          </p:cNvSpPr>
          <p:nvPr/>
        </p:nvSpPr>
        <p:spPr bwMode="auto">
          <a:xfrm>
            <a:off x="2554288" y="5697"/>
            <a:ext cx="3823483" cy="1015663"/>
          </a:xfrm>
          <a:prstGeom prst="rect">
            <a:avLst/>
          </a:prstGeom>
          <a:noFill/>
          <a:ln w="9525">
            <a:noFill/>
            <a:miter lim="800000"/>
            <a:headEnd/>
            <a:tailEnd/>
          </a:ln>
        </p:spPr>
        <p:txBody>
          <a:bodyPr wrap="none">
            <a:spAutoFit/>
          </a:bodyPr>
          <a:lstStyle/>
          <a:p>
            <a:pPr eaLnBrk="0" hangingPunct="0"/>
            <a:r>
              <a:rPr lang="en-US" sz="6000" b="1" dirty="0">
                <a:latin typeface="Garamond" pitchFamily="18" charset="0"/>
              </a:rPr>
              <a:t>Questions?</a:t>
            </a:r>
          </a:p>
        </p:txBody>
      </p:sp>
    </p:spTree>
    <p:extLst>
      <p:ext uri="{BB962C8B-B14F-4D97-AF65-F5344CB8AC3E}">
        <p14:creationId xmlns:p14="http://schemas.microsoft.com/office/powerpoint/2010/main" val="1468399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Rectangle 5"/>
          <p:cNvSpPr>
            <a:spLocks noGrp="1" noChangeArrowheads="1"/>
          </p:cNvSpPr>
          <p:nvPr>
            <p:ph idx="1"/>
          </p:nvPr>
        </p:nvSpPr>
        <p:spPr>
          <a:xfrm>
            <a:off x="304800" y="2209800"/>
            <a:ext cx="8610600" cy="3276600"/>
          </a:xfrm>
        </p:spPr>
        <p:txBody>
          <a:bodyPr/>
          <a:lstStyle/>
          <a:p>
            <a:pPr eaLnBrk="1" hangingPunct="1"/>
            <a:r>
              <a:rPr lang="en-US" b="1" dirty="0">
                <a:ea typeface="ＭＳ Ｐゴシック"/>
                <a:cs typeface="ＭＳ Ｐゴシック"/>
              </a:rPr>
              <a:t>Reassess regularly.</a:t>
            </a:r>
          </a:p>
          <a:p>
            <a:pPr eaLnBrk="1" hangingPunct="1"/>
            <a:r>
              <a:rPr lang="en-US" b="1" dirty="0">
                <a:ea typeface="ＭＳ Ｐゴシック"/>
                <a:cs typeface="ＭＳ Ｐゴシック"/>
              </a:rPr>
              <a:t>Minimize removal of uniform and protective gear, but get the job done.</a:t>
            </a:r>
          </a:p>
          <a:p>
            <a:pPr eaLnBrk="1" hangingPunct="1"/>
            <a:r>
              <a:rPr lang="en-US" b="1" dirty="0">
                <a:ea typeface="ＭＳ Ｐゴシック"/>
                <a:cs typeface="ＭＳ Ｐゴシック"/>
              </a:rPr>
              <a:t>Replace body armor after care, or at least keep it with the casualty.  He or she may need it again if there is additional contact.</a:t>
            </a:r>
          </a:p>
          <a:p>
            <a:pPr eaLnBrk="1" hangingPunct="1"/>
            <a:endParaRPr lang="en-US" dirty="0">
              <a:ea typeface="ＭＳ Ｐゴシック"/>
              <a:cs typeface="ＭＳ Ｐゴシック"/>
            </a:endParaRPr>
          </a:p>
          <a:p>
            <a:pPr eaLnBrk="1" hangingPunct="1"/>
            <a:endParaRPr lang="en-US" dirty="0">
              <a:ea typeface="ＭＳ Ｐゴシック"/>
              <a:cs typeface="ＭＳ Ｐゴシック"/>
            </a:endParaRPr>
          </a:p>
        </p:txBody>
      </p:sp>
      <p:sp>
        <p:nvSpPr>
          <p:cNvPr id="6" name="Rectangle 4"/>
          <p:cNvSpPr>
            <a:spLocks noGrp="1" noChangeArrowheads="1"/>
          </p:cNvSpPr>
          <p:nvPr>
            <p:ph type="title"/>
          </p:nvPr>
        </p:nvSpPr>
        <p:spPr>
          <a:xfrm>
            <a:off x="1295400" y="152400"/>
            <a:ext cx="7543800" cy="1143000"/>
          </a:xfrm>
        </p:spPr>
        <p:txBody>
          <a:bodyPr rtlCol="0">
            <a:noAutofit/>
          </a:bodyPr>
          <a:lstStyle/>
          <a:p>
            <a:pPr eaLnBrk="1" fontAlgn="auto" hangingPunct="1">
              <a:spcAft>
                <a:spcPts val="0"/>
              </a:spcAft>
              <a:defRPr/>
            </a:pPr>
            <a:r>
              <a:rPr lang="en-US" sz="4400" dirty="0">
                <a:ea typeface="ＭＳ Ｐゴシック"/>
                <a:cs typeface="ＭＳ Ｐゴシック"/>
              </a:rPr>
              <a:t>Further Elements </a:t>
            </a:r>
            <a:br>
              <a:rPr lang="en-US" sz="4400" dirty="0">
                <a:ea typeface="ＭＳ Ｐゴシック"/>
                <a:cs typeface="ＭＳ Ｐゴシック"/>
              </a:rPr>
            </a:br>
            <a:r>
              <a:rPr lang="en-US" sz="4400" dirty="0">
                <a:ea typeface="ＭＳ Ｐゴシック"/>
                <a:cs typeface="ＭＳ Ｐゴシック"/>
              </a:rPr>
              <a:t>of Tactical Field Care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35A1BA4-5105-496F-A8AD-7CDF48B1CF6A}"/>
              </a:ext>
            </a:extLst>
          </p:cNvPr>
          <p:cNvSpPr>
            <a:spLocks noGrp="1" noChangeArrowheads="1"/>
          </p:cNvSpPr>
          <p:nvPr>
            <p:ph type="title"/>
          </p:nvPr>
        </p:nvSpPr>
        <p:spPr>
          <a:xfrm>
            <a:off x="2057400" y="152400"/>
            <a:ext cx="6172200" cy="1143000"/>
          </a:xfrm>
        </p:spPr>
        <p:txBody>
          <a:bodyPr/>
          <a:lstStyle/>
          <a:p>
            <a:pPr eaLnBrk="1" hangingPunct="1"/>
            <a:r>
              <a:rPr lang="en-US" sz="4400" dirty="0">
                <a:ea typeface="ＭＳ Ｐゴシック"/>
                <a:cs typeface="ＭＳ Ｐゴシック"/>
              </a:rPr>
              <a:t>Summary of Key Points</a:t>
            </a:r>
            <a:br>
              <a:rPr lang="en-US" sz="4400" dirty="0">
                <a:ea typeface="ＭＳ Ｐゴシック"/>
                <a:cs typeface="ＭＳ Ｐゴシック"/>
              </a:rPr>
            </a:br>
            <a:r>
              <a:rPr lang="en-US" sz="4400" dirty="0">
                <a:ea typeface="ＭＳ Ｐゴシック"/>
                <a:cs typeface="ＭＳ Ｐゴシック"/>
              </a:rPr>
              <a:t>in Tactical Field Care</a:t>
            </a:r>
          </a:p>
        </p:txBody>
      </p:sp>
      <p:sp>
        <p:nvSpPr>
          <p:cNvPr id="5" name="Rectangle 3">
            <a:extLst>
              <a:ext uri="{FF2B5EF4-FFF2-40B4-BE49-F238E27FC236}">
                <a16:creationId xmlns:a16="http://schemas.microsoft.com/office/drawing/2014/main" id="{257B260F-0467-42F7-806F-EBEAB241913B}"/>
              </a:ext>
            </a:extLst>
          </p:cNvPr>
          <p:cNvSpPr>
            <a:spLocks noGrp="1" noChangeArrowheads="1"/>
          </p:cNvSpPr>
          <p:nvPr>
            <p:ph idx="1"/>
          </p:nvPr>
        </p:nvSpPr>
        <p:spPr>
          <a:xfrm>
            <a:off x="76200" y="1828800"/>
            <a:ext cx="8915400" cy="4876800"/>
          </a:xfrm>
        </p:spPr>
        <p:txBody>
          <a:bodyPr/>
          <a:lstStyle/>
          <a:p>
            <a:pPr eaLnBrk="1" hangingPunct="1">
              <a:spcBef>
                <a:spcPct val="0"/>
              </a:spcBef>
            </a:pPr>
            <a:r>
              <a:rPr lang="en-US" sz="2600" b="1" dirty="0">
                <a:ea typeface="ＭＳ Ｐゴシック"/>
                <a:cs typeface="ＭＳ Ｐゴシック"/>
              </a:rPr>
              <a:t>Still in a hazardous environment</a:t>
            </a:r>
          </a:p>
          <a:p>
            <a:pPr eaLnBrk="1" hangingPunct="1">
              <a:spcBef>
                <a:spcPct val="0"/>
              </a:spcBef>
            </a:pPr>
            <a:r>
              <a:rPr lang="en-US" sz="2600" b="1" dirty="0">
                <a:ea typeface="ＭＳ Ｐゴシック"/>
                <a:cs typeface="ＭＳ Ｐゴシック"/>
              </a:rPr>
              <a:t>Limited medical resources</a:t>
            </a:r>
          </a:p>
          <a:p>
            <a:pPr eaLnBrk="1" hangingPunct="1">
              <a:spcBef>
                <a:spcPct val="0"/>
              </a:spcBef>
            </a:pPr>
            <a:r>
              <a:rPr lang="en-US" sz="2600" b="1" dirty="0">
                <a:ea typeface="ＭＳ Ｐゴシック"/>
                <a:cs typeface="ＭＳ Ｐゴシック"/>
              </a:rPr>
              <a:t>Hemorrhage control</a:t>
            </a:r>
          </a:p>
          <a:p>
            <a:pPr eaLnBrk="1" hangingPunct="1">
              <a:spcBef>
                <a:spcPct val="0"/>
              </a:spcBef>
            </a:pPr>
            <a:r>
              <a:rPr lang="en-US" sz="2600" b="1" dirty="0">
                <a:ea typeface="ＭＳ Ｐゴシック"/>
                <a:cs typeface="ＭＳ Ｐゴシック"/>
              </a:rPr>
              <a:t>Airway management</a:t>
            </a:r>
          </a:p>
          <a:p>
            <a:pPr eaLnBrk="1" hangingPunct="1">
              <a:spcBef>
                <a:spcPct val="0"/>
              </a:spcBef>
            </a:pPr>
            <a:r>
              <a:rPr lang="en-US" sz="2600" b="1" dirty="0">
                <a:ea typeface="ＭＳ Ｐゴシック"/>
                <a:cs typeface="ＭＳ Ｐゴシック"/>
              </a:rPr>
              <a:t>Breathing – treat suspected tension pneumothorax</a:t>
            </a:r>
          </a:p>
          <a:p>
            <a:pPr eaLnBrk="1" hangingPunct="1">
              <a:spcBef>
                <a:spcPct val="0"/>
              </a:spcBef>
            </a:pPr>
            <a:r>
              <a:rPr lang="en-US" sz="2600" b="1" dirty="0">
                <a:ea typeface="ＭＳ Ｐゴシック"/>
                <a:cs typeface="ＭＳ Ｐゴシック"/>
              </a:rPr>
              <a:t>Transition from tourniquet to another form of hemorrhage control when appropriate</a:t>
            </a:r>
          </a:p>
          <a:p>
            <a:pPr eaLnBrk="1" hangingPunct="1">
              <a:spcBef>
                <a:spcPct val="0"/>
              </a:spcBef>
            </a:pPr>
            <a:r>
              <a:rPr lang="en-US" sz="2600" b="1" dirty="0">
                <a:ea typeface="ＭＳ Ｐゴシック"/>
                <a:cs typeface="ＭＳ Ｐゴシック"/>
              </a:rPr>
              <a:t>Use TXA for casualties in or at risk of shock</a:t>
            </a:r>
          </a:p>
          <a:p>
            <a:pPr eaLnBrk="1" hangingPunct="1">
              <a:spcBef>
                <a:spcPct val="0"/>
              </a:spcBef>
            </a:pPr>
            <a:r>
              <a:rPr lang="en-US" sz="2600" b="1" dirty="0">
                <a:ea typeface="ＭＳ Ｐゴシック"/>
                <a:cs typeface="ＭＳ Ｐゴシック"/>
              </a:rPr>
              <a:t>For hemorrhagic shock, resuscitate with blood products per the TCCC Guidelines when they are available</a:t>
            </a:r>
          </a:p>
          <a:p>
            <a:pPr eaLnBrk="1" hangingPunct="1">
              <a:spcBef>
                <a:spcPct val="0"/>
              </a:spcBef>
            </a:pPr>
            <a:r>
              <a:rPr lang="en-US" sz="2600" b="1" dirty="0">
                <a:ea typeface="ＭＳ Ｐゴシック"/>
                <a:cs typeface="ＭＳ Ｐゴシック"/>
              </a:rPr>
              <a:t>Hypotensive resuscitation with Hextend for hemorrhagic shock when blood products are not available</a:t>
            </a:r>
          </a:p>
          <a:p>
            <a:pPr eaLnBrk="1" hangingPunct="1">
              <a:spcBef>
                <a:spcPct val="0"/>
              </a:spcBef>
            </a:pPr>
            <a:endParaRPr lang="en-US" sz="2800" b="1" dirty="0">
              <a:ea typeface="ＭＳ Ｐゴシック"/>
              <a:cs typeface="ＭＳ Ｐゴシック"/>
            </a:endParaRPr>
          </a:p>
          <a:p>
            <a:pPr eaLnBrk="1" hangingPunct="1">
              <a:spcBef>
                <a:spcPct val="0"/>
              </a:spcBef>
              <a:buNone/>
            </a:pPr>
            <a:endParaRPr lang="en-US" dirty="0">
              <a:ea typeface="ＭＳ Ｐゴシック"/>
              <a:cs typeface="ＭＳ Ｐゴシック"/>
            </a:endParaRPr>
          </a:p>
          <a:p>
            <a:pPr lvl="1" eaLnBrk="1" hangingPunct="1">
              <a:spcBef>
                <a:spcPct val="0"/>
              </a:spcBef>
            </a:pPr>
            <a:endParaRPr lang="en-US" dirty="0">
              <a:ea typeface="ＭＳ Ｐゴシック"/>
              <a:cs typeface="ＭＳ Ｐゴシック"/>
            </a:endParaRPr>
          </a:p>
          <a:p>
            <a:pPr eaLnBrk="1" hangingPunct="1">
              <a:spcBef>
                <a:spcPct val="0"/>
              </a:spcBef>
            </a:pPr>
            <a:endParaRPr lang="en-US" dirty="0">
              <a:ea typeface="ＭＳ Ｐゴシック"/>
              <a:cs typeface="ＭＳ Ｐゴシック"/>
            </a:endParaRPr>
          </a:p>
        </p:txBody>
      </p:sp>
    </p:spTree>
    <p:extLst>
      <p:ext uri="{BB962C8B-B14F-4D97-AF65-F5344CB8AC3E}">
        <p14:creationId xmlns:p14="http://schemas.microsoft.com/office/powerpoint/2010/main" val="4048963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09" name="Rectangle 3"/>
          <p:cNvSpPr>
            <a:spLocks noGrp="1" noChangeArrowheads="1"/>
          </p:cNvSpPr>
          <p:nvPr>
            <p:ph idx="1"/>
          </p:nvPr>
        </p:nvSpPr>
        <p:spPr>
          <a:xfrm>
            <a:off x="304800" y="1981200"/>
            <a:ext cx="8229600" cy="4495800"/>
          </a:xfrm>
        </p:spPr>
        <p:txBody>
          <a:bodyPr/>
          <a:lstStyle/>
          <a:p>
            <a:pPr eaLnBrk="1" hangingPunct="1">
              <a:spcBef>
                <a:spcPct val="0"/>
              </a:spcBef>
            </a:pPr>
            <a:r>
              <a:rPr lang="en-US" sz="2600" b="1" dirty="0">
                <a:ea typeface="ＭＳ Ｐゴシック"/>
                <a:cs typeface="ＭＳ Ｐゴシック"/>
              </a:rPr>
              <a:t>Hypothermia prevention</a:t>
            </a:r>
          </a:p>
          <a:p>
            <a:pPr eaLnBrk="1" hangingPunct="1">
              <a:spcBef>
                <a:spcPct val="0"/>
              </a:spcBef>
            </a:pPr>
            <a:r>
              <a:rPr lang="en-US" sz="2600" b="1" dirty="0">
                <a:ea typeface="ＭＳ Ｐゴシック"/>
                <a:cs typeface="ＭＳ Ｐゴシック"/>
              </a:rPr>
              <a:t>Shield and antibiotics for penetrating eye injuries</a:t>
            </a:r>
          </a:p>
          <a:p>
            <a:pPr eaLnBrk="1" hangingPunct="1">
              <a:spcBef>
                <a:spcPct val="0"/>
              </a:spcBef>
            </a:pPr>
            <a:r>
              <a:rPr lang="en-US" sz="2600" b="1" dirty="0">
                <a:ea typeface="ＭＳ Ｐゴシック"/>
                <a:cs typeface="ＭＳ Ｐゴシック"/>
              </a:rPr>
              <a:t>Pain control using the TCCC Triple-Option Analgesia strategy</a:t>
            </a:r>
          </a:p>
          <a:p>
            <a:pPr eaLnBrk="1" hangingPunct="1">
              <a:spcBef>
                <a:spcPct val="0"/>
              </a:spcBef>
            </a:pPr>
            <a:r>
              <a:rPr lang="en-US" sz="2600" b="1" dirty="0">
                <a:ea typeface="ＭＳ Ｐゴシック"/>
                <a:cs typeface="ＭＳ Ｐゴシック"/>
              </a:rPr>
              <a:t>Antibiotics for all open wounds</a:t>
            </a:r>
          </a:p>
          <a:p>
            <a:pPr eaLnBrk="1" hangingPunct="1">
              <a:spcBef>
                <a:spcPct val="0"/>
              </a:spcBef>
            </a:pPr>
            <a:r>
              <a:rPr lang="en-US" sz="2600" b="1" dirty="0">
                <a:ea typeface="ＭＳ Ｐゴシック"/>
                <a:cs typeface="ＭＳ Ｐゴシック"/>
              </a:rPr>
              <a:t>Treat burns</a:t>
            </a:r>
          </a:p>
          <a:p>
            <a:pPr eaLnBrk="1" hangingPunct="1">
              <a:spcBef>
                <a:spcPct val="0"/>
              </a:spcBef>
            </a:pPr>
            <a:r>
              <a:rPr lang="en-US" sz="2600" b="1" dirty="0">
                <a:ea typeface="ＭＳ Ｐゴシック"/>
                <a:cs typeface="ＭＳ Ｐゴシック"/>
              </a:rPr>
              <a:t>Reassure casualties</a:t>
            </a:r>
          </a:p>
          <a:p>
            <a:pPr eaLnBrk="1" hangingPunct="1">
              <a:spcBef>
                <a:spcPct val="0"/>
              </a:spcBef>
            </a:pPr>
            <a:r>
              <a:rPr lang="en-US" sz="2600" b="1" dirty="0">
                <a:ea typeface="ＭＳ Ｐゴシック"/>
                <a:cs typeface="ＭＳ Ｐゴシック"/>
              </a:rPr>
              <a:t>No CPR in this phase of care</a:t>
            </a:r>
          </a:p>
          <a:p>
            <a:pPr eaLnBrk="1" hangingPunct="1">
              <a:spcBef>
                <a:spcPct val="0"/>
              </a:spcBef>
            </a:pPr>
            <a:r>
              <a:rPr lang="en-US" sz="2600" b="1" dirty="0">
                <a:ea typeface="ＭＳ Ｐゴシック"/>
                <a:cs typeface="ＭＳ Ｐゴシック"/>
              </a:rPr>
              <a:t>Bilateral NDC for casualties with torso trauma who lose vital signs</a:t>
            </a:r>
          </a:p>
          <a:p>
            <a:pPr eaLnBrk="1" hangingPunct="1">
              <a:spcBef>
                <a:spcPct val="0"/>
              </a:spcBef>
            </a:pPr>
            <a:r>
              <a:rPr lang="en-US" sz="2600" b="1" dirty="0">
                <a:ea typeface="ＭＳ Ｐゴシック"/>
                <a:cs typeface="ＭＳ Ｐゴシック"/>
              </a:rPr>
              <a:t>Documentation of care on the TCCC Casualty Card</a:t>
            </a:r>
          </a:p>
        </p:txBody>
      </p:sp>
      <p:sp>
        <p:nvSpPr>
          <p:cNvPr id="555010" name="Rectangle 2"/>
          <p:cNvSpPr>
            <a:spLocks noGrp="1" noChangeArrowheads="1"/>
          </p:cNvSpPr>
          <p:nvPr>
            <p:ph type="title"/>
          </p:nvPr>
        </p:nvSpPr>
        <p:spPr>
          <a:xfrm>
            <a:off x="1752600" y="152400"/>
            <a:ext cx="6172200" cy="1143000"/>
          </a:xfrm>
        </p:spPr>
        <p:txBody>
          <a:bodyPr/>
          <a:lstStyle/>
          <a:p>
            <a:pPr eaLnBrk="1" hangingPunct="1"/>
            <a:r>
              <a:rPr lang="en-US" sz="4400" dirty="0">
                <a:ea typeface="ＭＳ Ｐゴシック"/>
                <a:cs typeface="ＭＳ Ｐゴシック"/>
              </a:rPr>
              <a:t>Summary of Key Points</a:t>
            </a:r>
            <a:br>
              <a:rPr lang="en-US" sz="4400" dirty="0">
                <a:ea typeface="ＭＳ Ｐゴシック"/>
                <a:cs typeface="ＭＳ Ｐゴシック"/>
              </a:rPr>
            </a:br>
            <a:r>
              <a:rPr lang="en-US" sz="4400" dirty="0">
                <a:ea typeface="ＭＳ Ｐゴシック"/>
                <a:cs typeface="ＭＳ Ｐゴシック"/>
              </a:rPr>
              <a:t>in Tactical Field Care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7" name="Rectangle 2"/>
          <p:cNvSpPr>
            <a:spLocks noGrp="1" noChangeArrowheads="1"/>
          </p:cNvSpPr>
          <p:nvPr>
            <p:ph type="title"/>
          </p:nvPr>
        </p:nvSpPr>
        <p:spPr>
          <a:xfrm>
            <a:off x="2590800" y="0"/>
            <a:ext cx="4648200" cy="1143000"/>
          </a:xfrm>
        </p:spPr>
        <p:txBody>
          <a:bodyPr/>
          <a:lstStyle/>
          <a:p>
            <a:pPr eaLnBrk="1" hangingPunct="1"/>
            <a:r>
              <a:rPr lang="en-US" sz="6600" dirty="0">
                <a:ea typeface="ＭＳ Ｐゴシック"/>
                <a:cs typeface="ＭＳ Ｐゴシック"/>
              </a:rPr>
              <a:t>Questions?</a:t>
            </a:r>
          </a:p>
        </p:txBody>
      </p:sp>
      <p:pic>
        <p:nvPicPr>
          <p:cNvPr id="557058" name="Picture 4" descr="holcomb bodyarm"/>
          <p:cNvPicPr>
            <a:picLocks noChangeAspect="1" noChangeArrowheads="1"/>
          </p:cNvPicPr>
          <p:nvPr/>
        </p:nvPicPr>
        <p:blipFill>
          <a:blip r:embed="rId2" cstate="print"/>
          <a:srcRect/>
          <a:stretch>
            <a:fillRect/>
          </a:stretch>
        </p:blipFill>
        <p:spPr bwMode="auto">
          <a:xfrm>
            <a:off x="1771650" y="1516063"/>
            <a:ext cx="5791200" cy="4340225"/>
          </a:xfrm>
          <a:prstGeom prst="rect">
            <a:avLst/>
          </a:prstGeom>
          <a:noFill/>
          <a:ln w="9525">
            <a:noFill/>
            <a:miter lim="800000"/>
            <a:headEnd/>
            <a:tailEnd/>
          </a:ln>
        </p:spPr>
      </p:pic>
      <p:sp>
        <p:nvSpPr>
          <p:cNvPr id="795653" name="Text Box 5"/>
          <p:cNvSpPr txBox="1">
            <a:spLocks noChangeArrowheads="1"/>
          </p:cNvSpPr>
          <p:nvPr/>
        </p:nvSpPr>
        <p:spPr bwMode="auto">
          <a:xfrm>
            <a:off x="1957388" y="6030913"/>
            <a:ext cx="5419725" cy="701675"/>
          </a:xfrm>
          <a:prstGeom prst="rect">
            <a:avLst/>
          </a:prstGeom>
          <a:noFill/>
          <a:ln w="12700">
            <a:noFill/>
            <a:miter lim="800000"/>
            <a:headEnd/>
            <a:tailEnd/>
          </a:ln>
          <a:effectLst/>
        </p:spPr>
        <p:txBody>
          <a:bodyPr wrap="none">
            <a:spAutoFit/>
          </a:bodyPr>
          <a:lstStyle/>
          <a:p>
            <a:pPr eaLnBrk="0" hangingPunct="0">
              <a:defRPr/>
            </a:pPr>
            <a:r>
              <a:rPr lang="en-US" sz="4000" b="1" dirty="0">
                <a:latin typeface="Times New Roman" charset="0"/>
                <a:ea typeface="ＭＳ Ｐゴシック" charset="-128"/>
                <a:cs typeface="+mn-cs"/>
              </a:rPr>
              <a:t>Wear your body armor!</a:t>
            </a:r>
            <a:endParaRPr lang="en-US" sz="2400" dirty="0">
              <a:effectLst>
                <a:outerShdw blurRad="38100" dist="38100" dir="2700000" algn="tl">
                  <a:srgbClr val="C0C0C0"/>
                </a:outerShdw>
              </a:effectLst>
              <a:latin typeface="Arial" charset="0"/>
              <a:ea typeface="ＭＳ Ｐゴシック" charset="-128"/>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rrowheads="1"/>
          </p:cNvSpPr>
          <p:nvPr>
            <p:ph type="title"/>
          </p:nvPr>
        </p:nvSpPr>
        <p:spPr>
          <a:xfrm>
            <a:off x="1447800" y="0"/>
            <a:ext cx="7239000" cy="1143000"/>
          </a:xfrm>
        </p:spPr>
        <p:txBody>
          <a:bodyPr/>
          <a:lstStyle/>
          <a:p>
            <a:pPr eaLnBrk="1" hangingPunct="1"/>
            <a:r>
              <a:rPr lang="en-US" sz="4400" dirty="0"/>
              <a:t>LEARNING OBJECTIVES</a:t>
            </a:r>
          </a:p>
        </p:txBody>
      </p:sp>
      <p:sp>
        <p:nvSpPr>
          <p:cNvPr id="30722" name="Rectangle 3"/>
          <p:cNvSpPr>
            <a:spLocks noGrp="1" noChangeArrowheads="1"/>
          </p:cNvSpPr>
          <p:nvPr>
            <p:ph idx="1"/>
          </p:nvPr>
        </p:nvSpPr>
        <p:spPr>
          <a:xfrm>
            <a:off x="228600" y="1676400"/>
            <a:ext cx="8610600" cy="4800600"/>
          </a:xfrm>
        </p:spPr>
        <p:txBody>
          <a:bodyPr/>
          <a:lstStyle/>
          <a:p>
            <a:pPr marL="0" indent="0" algn="ctr" eaLnBrk="1" hangingPunct="1">
              <a:lnSpc>
                <a:spcPct val="90000"/>
              </a:lnSpc>
              <a:spcBef>
                <a:spcPts val="0"/>
              </a:spcBef>
              <a:spcAft>
                <a:spcPts val="600"/>
              </a:spcAft>
              <a:buNone/>
            </a:pPr>
            <a:r>
              <a:rPr lang="en-US" sz="3000" b="1" u="sng" dirty="0"/>
              <a:t>Terminal Learning Objective</a:t>
            </a:r>
          </a:p>
          <a:p>
            <a:pPr marL="574675" indent="-176213" eaLnBrk="1" hangingPunct="1">
              <a:lnSpc>
                <a:spcPct val="90000"/>
              </a:lnSpc>
            </a:pPr>
            <a:r>
              <a:rPr lang="en-US" sz="3000" b="1" dirty="0"/>
              <a:t>Perform preparation of casualties for evacuation in Tactical Field Care.</a:t>
            </a:r>
          </a:p>
          <a:p>
            <a:pPr marL="609600" indent="-609600" eaLnBrk="1" hangingPunct="1">
              <a:lnSpc>
                <a:spcPct val="90000"/>
              </a:lnSpc>
            </a:pPr>
            <a:endParaRPr lang="en-US" sz="3000" b="1" dirty="0"/>
          </a:p>
          <a:p>
            <a:pPr marL="0" indent="0" algn="ctr" eaLnBrk="1" hangingPunct="1">
              <a:lnSpc>
                <a:spcPct val="90000"/>
              </a:lnSpc>
              <a:spcBef>
                <a:spcPts val="0"/>
              </a:spcBef>
              <a:spcAft>
                <a:spcPts val="600"/>
              </a:spcAft>
              <a:buNone/>
            </a:pPr>
            <a:r>
              <a:rPr lang="en-US" sz="3000" b="1" u="sng" dirty="0"/>
              <a:t>Enabling Learning Objectives</a:t>
            </a:r>
          </a:p>
          <a:p>
            <a:pPr marL="574675" indent="-176213" eaLnBrk="1" hangingPunct="1">
              <a:lnSpc>
                <a:spcPct val="90000"/>
              </a:lnSpc>
            </a:pPr>
            <a:r>
              <a:rPr lang="en-US" sz="3000" b="1" dirty="0"/>
              <a:t>Identify the importance and considerations of preparing casualties for evacuation in tactical field care.</a:t>
            </a:r>
          </a:p>
          <a:p>
            <a:pPr marL="574675" indent="-176213" eaLnBrk="1" hangingPunct="1">
              <a:lnSpc>
                <a:spcPct val="90000"/>
              </a:lnSpc>
            </a:pPr>
            <a:r>
              <a:rPr lang="en-US" sz="3000" b="1" dirty="0"/>
              <a:t>Identify critical actions and checks to prepare casualties for evacuation.</a:t>
            </a:r>
          </a:p>
          <a:p>
            <a:pPr marL="609600" indent="-609600" eaLnBrk="1" hangingPunct="1">
              <a:lnSpc>
                <a:spcPct val="90000"/>
              </a:lnSpc>
            </a:pPr>
            <a:endParaRPr lang="en-US" sz="3000" b="1" dirty="0"/>
          </a:p>
        </p:txBody>
      </p:sp>
    </p:spTree>
    <p:extLst>
      <p:ext uri="{BB962C8B-B14F-4D97-AF65-F5344CB8AC3E}">
        <p14:creationId xmlns:p14="http://schemas.microsoft.com/office/powerpoint/2010/main" val="1170230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idx="1"/>
          </p:nvPr>
        </p:nvSpPr>
        <p:spPr>
          <a:xfrm>
            <a:off x="381000" y="1828800"/>
            <a:ext cx="8153400" cy="4495800"/>
          </a:xfrm>
        </p:spPr>
        <p:txBody>
          <a:bodyPr/>
          <a:lstStyle/>
          <a:p>
            <a:pPr marL="0" indent="0" algn="ctr" eaLnBrk="1" hangingPunct="1">
              <a:lnSpc>
                <a:spcPct val="90000"/>
              </a:lnSpc>
              <a:buNone/>
            </a:pPr>
            <a:r>
              <a:rPr lang="en-US" sz="3000" b="1" u="sng" dirty="0"/>
              <a:t>Enabling Learning Objectives</a:t>
            </a:r>
          </a:p>
          <a:p>
            <a:pPr marL="0" indent="0" algn="ctr" eaLnBrk="1" hangingPunct="1">
              <a:lnSpc>
                <a:spcPct val="90000"/>
              </a:lnSpc>
              <a:buNone/>
            </a:pPr>
            <a:endParaRPr lang="en-US" sz="2000" b="1" u="sng" dirty="0"/>
          </a:p>
          <a:p>
            <a:pPr marL="515938" indent="-176213" eaLnBrk="1" hangingPunct="1">
              <a:lnSpc>
                <a:spcPct val="90000"/>
              </a:lnSpc>
            </a:pPr>
            <a:r>
              <a:rPr lang="en-US" sz="3000" b="1" dirty="0"/>
              <a:t>Identify factors in litter selection and evacuation equipment in Tactical Field Care.</a:t>
            </a:r>
          </a:p>
          <a:p>
            <a:pPr marL="515938" indent="-176213" eaLnBrk="1" hangingPunct="1">
              <a:lnSpc>
                <a:spcPct val="90000"/>
              </a:lnSpc>
            </a:pPr>
            <a:r>
              <a:rPr lang="en-US" sz="3000" b="1" dirty="0"/>
              <a:t>Identify considerations for the evacuation of ambulatory/walking wounded casualties in Tactical Field Care.</a:t>
            </a:r>
          </a:p>
          <a:p>
            <a:pPr marL="515938" indent="-176213" eaLnBrk="1" hangingPunct="1">
              <a:lnSpc>
                <a:spcPct val="90000"/>
              </a:lnSpc>
            </a:pPr>
            <a:r>
              <a:rPr lang="en-US" sz="3000" b="1" dirty="0"/>
              <a:t>Identify considerations and fundamental procedures for staging casualties for evacuation at any location or platform.</a:t>
            </a:r>
          </a:p>
        </p:txBody>
      </p:sp>
      <p:sp>
        <p:nvSpPr>
          <p:cNvPr id="6" name="Rectangle 2">
            <a:extLst>
              <a:ext uri="{FF2B5EF4-FFF2-40B4-BE49-F238E27FC236}">
                <a16:creationId xmlns:a16="http://schemas.microsoft.com/office/drawing/2014/main" id="{8A50D46F-2F7B-40FC-A5E8-B086B2FE88B6}"/>
              </a:ext>
            </a:extLst>
          </p:cNvPr>
          <p:cNvSpPr>
            <a:spLocks noGrp="1" noRot="1" noChangeArrowheads="1"/>
          </p:cNvSpPr>
          <p:nvPr>
            <p:ph type="title"/>
          </p:nvPr>
        </p:nvSpPr>
        <p:spPr>
          <a:xfrm>
            <a:off x="1524000" y="76200"/>
            <a:ext cx="7239000" cy="1143000"/>
          </a:xfrm>
        </p:spPr>
        <p:txBody>
          <a:bodyPr/>
          <a:lstStyle/>
          <a:p>
            <a:pPr eaLnBrk="1" hangingPunct="1"/>
            <a:r>
              <a:rPr lang="en-US" sz="4400" dirty="0"/>
              <a:t>LEARNING OBJECTIVES</a:t>
            </a:r>
          </a:p>
        </p:txBody>
      </p:sp>
    </p:spTree>
    <p:extLst>
      <p:ext uri="{BB962C8B-B14F-4D97-AF65-F5344CB8AC3E}">
        <p14:creationId xmlns:p14="http://schemas.microsoft.com/office/powerpoint/2010/main" val="3107787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idx="1"/>
          </p:nvPr>
        </p:nvSpPr>
        <p:spPr>
          <a:xfrm>
            <a:off x="457200" y="2209800"/>
            <a:ext cx="8229600" cy="3429000"/>
          </a:xfrm>
        </p:spPr>
        <p:txBody>
          <a:bodyPr/>
          <a:lstStyle/>
          <a:p>
            <a:pPr marL="0" indent="0" algn="ctr" eaLnBrk="1" hangingPunct="1">
              <a:lnSpc>
                <a:spcPct val="90000"/>
              </a:lnSpc>
              <a:buNone/>
            </a:pPr>
            <a:r>
              <a:rPr lang="en-US" sz="3000" b="1" u="sng" dirty="0"/>
              <a:t>Enabling Learning Objectives</a:t>
            </a:r>
          </a:p>
          <a:p>
            <a:pPr marL="0" indent="0" algn="ctr" eaLnBrk="1" hangingPunct="1">
              <a:lnSpc>
                <a:spcPct val="90000"/>
              </a:lnSpc>
              <a:buNone/>
            </a:pPr>
            <a:endParaRPr lang="en-US" sz="3000" b="1" u="sng" dirty="0"/>
          </a:p>
          <a:p>
            <a:pPr marL="574675" indent="-236538" eaLnBrk="1" hangingPunct="1">
              <a:lnSpc>
                <a:spcPct val="90000"/>
              </a:lnSpc>
            </a:pPr>
            <a:r>
              <a:rPr lang="en-US" sz="3000" b="1" dirty="0"/>
              <a:t>Identify the importance of pre-mission evacuation equipment preparation and rehearsals.</a:t>
            </a:r>
          </a:p>
          <a:p>
            <a:pPr marL="574675" indent="-236538" eaLnBrk="1" hangingPunct="1">
              <a:lnSpc>
                <a:spcPct val="90000"/>
              </a:lnSpc>
            </a:pPr>
            <a:r>
              <a:rPr lang="en-US" sz="3000" b="1" dirty="0"/>
              <a:t>Describe the preparation of a casualty for evacuation in Tactical Field Care.</a:t>
            </a:r>
          </a:p>
        </p:txBody>
      </p:sp>
      <p:sp>
        <p:nvSpPr>
          <p:cNvPr id="6" name="Rectangle 2">
            <a:extLst>
              <a:ext uri="{FF2B5EF4-FFF2-40B4-BE49-F238E27FC236}">
                <a16:creationId xmlns:a16="http://schemas.microsoft.com/office/drawing/2014/main" id="{07BB49DB-84E8-478B-B48B-E55A869A9F39}"/>
              </a:ext>
            </a:extLst>
          </p:cNvPr>
          <p:cNvSpPr>
            <a:spLocks noGrp="1" noRot="1" noChangeArrowheads="1"/>
          </p:cNvSpPr>
          <p:nvPr>
            <p:ph type="title"/>
          </p:nvPr>
        </p:nvSpPr>
        <p:spPr>
          <a:xfrm>
            <a:off x="1371600" y="76200"/>
            <a:ext cx="7391400" cy="1143000"/>
          </a:xfrm>
        </p:spPr>
        <p:txBody>
          <a:bodyPr/>
          <a:lstStyle/>
          <a:p>
            <a:pPr eaLnBrk="1" hangingPunct="1"/>
            <a:r>
              <a:rPr lang="en-US" sz="4400" dirty="0"/>
              <a:t>LEARNING OBJECTIVES</a:t>
            </a:r>
          </a:p>
        </p:txBody>
      </p:sp>
    </p:spTree>
    <p:extLst>
      <p:ext uri="{BB962C8B-B14F-4D97-AF65-F5344CB8AC3E}">
        <p14:creationId xmlns:p14="http://schemas.microsoft.com/office/powerpoint/2010/main" val="2585212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289050" y="114300"/>
            <a:ext cx="73977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a:lstStyle>
          <a:p>
            <a:pPr eaLnBrk="1" hangingPunct="1"/>
            <a:r>
              <a:rPr lang="en-US" dirty="0">
                <a:ea typeface="ＭＳ Ｐゴシック"/>
                <a:cs typeface="ＭＳ Ｐゴシック"/>
              </a:rPr>
              <a:t>Tactical Field Care Guidelines</a:t>
            </a:r>
          </a:p>
        </p:txBody>
      </p:sp>
      <p:sp>
        <p:nvSpPr>
          <p:cNvPr id="5" name="TextBox 4"/>
          <p:cNvSpPr txBox="1"/>
          <p:nvPr/>
        </p:nvSpPr>
        <p:spPr>
          <a:xfrm>
            <a:off x="228600" y="1955661"/>
            <a:ext cx="8458200" cy="4216539"/>
          </a:xfrm>
          <a:prstGeom prst="rect">
            <a:avLst/>
          </a:prstGeom>
          <a:noFill/>
        </p:spPr>
        <p:txBody>
          <a:bodyPr wrap="square" rtlCol="0">
            <a:spAutoFit/>
          </a:bodyPr>
          <a:lstStyle/>
          <a:p>
            <a:pPr>
              <a:spcAft>
                <a:spcPts val="1200"/>
              </a:spcAft>
            </a:pPr>
            <a:r>
              <a:rPr lang="en-US" sz="3200" b="1" dirty="0"/>
              <a:t>19. Prepare for Evacuation</a:t>
            </a:r>
          </a:p>
          <a:p>
            <a:pPr marL="914400" indent="-346075">
              <a:spcAft>
                <a:spcPts val="1200"/>
              </a:spcAft>
            </a:pPr>
            <a:r>
              <a:rPr lang="en-US" b="1" dirty="0"/>
              <a:t>a. Complete and secure the TCCC Card (DD 1380) to the casualty.</a:t>
            </a:r>
          </a:p>
          <a:p>
            <a:pPr marL="914400" indent="-346075">
              <a:spcAft>
                <a:spcPts val="1200"/>
              </a:spcAft>
            </a:pPr>
            <a:r>
              <a:rPr lang="en-US" b="1" dirty="0"/>
              <a:t>b. Secure all loose ends of bandages and wraps.</a:t>
            </a:r>
          </a:p>
          <a:p>
            <a:pPr marL="914400" indent="-346075">
              <a:spcAft>
                <a:spcPts val="1200"/>
              </a:spcAft>
            </a:pPr>
            <a:r>
              <a:rPr lang="en-US" b="1" dirty="0"/>
              <a:t>c. Secure hypothermia prevention wraps/blankets/straps.</a:t>
            </a:r>
          </a:p>
          <a:p>
            <a:pPr marL="914400" indent="-346075">
              <a:spcAft>
                <a:spcPts val="1200"/>
              </a:spcAft>
            </a:pPr>
            <a:r>
              <a:rPr lang="en-US" b="1" dirty="0"/>
              <a:t>d. Secure litter straps as required. Consider additional padding for long evacuations.</a:t>
            </a:r>
          </a:p>
        </p:txBody>
      </p:sp>
    </p:spTree>
    <p:extLst>
      <p:ext uri="{BB962C8B-B14F-4D97-AF65-F5344CB8AC3E}">
        <p14:creationId xmlns:p14="http://schemas.microsoft.com/office/powerpoint/2010/main" val="2981206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880949"/>
            <a:ext cx="8305800" cy="4062651"/>
          </a:xfrm>
          <a:prstGeom prst="rect">
            <a:avLst/>
          </a:prstGeom>
          <a:noFill/>
        </p:spPr>
        <p:txBody>
          <a:bodyPr wrap="square" rtlCol="0">
            <a:spAutoFit/>
          </a:bodyPr>
          <a:lstStyle/>
          <a:p>
            <a:pPr>
              <a:spcAft>
                <a:spcPts val="1200"/>
              </a:spcAft>
            </a:pPr>
            <a:r>
              <a:rPr lang="en-US" sz="3200" b="1" dirty="0"/>
              <a:t>19. Prepare for Evacuation (cont)</a:t>
            </a:r>
          </a:p>
          <a:p>
            <a:pPr marL="977900" indent="-347663">
              <a:spcAft>
                <a:spcPts val="1200"/>
              </a:spcAft>
            </a:pPr>
            <a:r>
              <a:rPr lang="en-US" b="1" dirty="0"/>
              <a:t>e. Provide instructions to ambulatory patients as needed.</a:t>
            </a:r>
          </a:p>
          <a:p>
            <a:pPr marL="977900" indent="-347663">
              <a:spcAft>
                <a:spcPts val="1200"/>
              </a:spcAft>
            </a:pPr>
            <a:r>
              <a:rPr lang="en-US" b="1" dirty="0"/>
              <a:t>f. Stage casualties for evacuation in accordance with unit standard operating procedures.</a:t>
            </a:r>
          </a:p>
          <a:p>
            <a:pPr marL="977900" indent="-347663">
              <a:spcAft>
                <a:spcPts val="1200"/>
              </a:spcAft>
            </a:pPr>
            <a:r>
              <a:rPr lang="en-US" b="1" dirty="0"/>
              <a:t>g. Maintain security at the evacuation point in accordance with unit standard operating procedures.</a:t>
            </a:r>
          </a:p>
        </p:txBody>
      </p:sp>
      <p:sp>
        <p:nvSpPr>
          <p:cNvPr id="5" name="Rectangle 2">
            <a:extLst>
              <a:ext uri="{FF2B5EF4-FFF2-40B4-BE49-F238E27FC236}">
                <a16:creationId xmlns:a16="http://schemas.microsoft.com/office/drawing/2014/main" id="{F6E2533A-5BD9-4918-8B57-ED4744F232AB}"/>
              </a:ext>
            </a:extLst>
          </p:cNvPr>
          <p:cNvSpPr txBox="1">
            <a:spLocks noChangeArrowheads="1"/>
          </p:cNvSpPr>
          <p:nvPr/>
        </p:nvSpPr>
        <p:spPr bwMode="auto">
          <a:xfrm>
            <a:off x="1289050" y="114300"/>
            <a:ext cx="73977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a:lstStyle>
          <a:p>
            <a:pPr eaLnBrk="1" hangingPunct="1"/>
            <a:r>
              <a:rPr lang="en-US" dirty="0">
                <a:ea typeface="ＭＳ Ｐゴシック"/>
                <a:cs typeface="ＭＳ Ｐゴシック"/>
              </a:rPr>
              <a:t>Tactical Field Care Guidelines</a:t>
            </a:r>
          </a:p>
        </p:txBody>
      </p:sp>
    </p:spTree>
    <p:extLst>
      <p:ext uri="{BB962C8B-B14F-4D97-AF65-F5344CB8AC3E}">
        <p14:creationId xmlns:p14="http://schemas.microsoft.com/office/powerpoint/2010/main" val="1411301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F00C1C-EE5E-4A15-8BEC-9E7A38217B87}"/>
              </a:ext>
            </a:extLst>
          </p:cNvPr>
          <p:cNvSpPr>
            <a:spLocks noGrp="1"/>
          </p:cNvSpPr>
          <p:nvPr>
            <p:ph type="title"/>
          </p:nvPr>
        </p:nvSpPr>
        <p:spPr>
          <a:xfrm>
            <a:off x="1524000" y="76200"/>
            <a:ext cx="6781800" cy="1143000"/>
          </a:xfrm>
        </p:spPr>
        <p:txBody>
          <a:bodyPr/>
          <a:lstStyle/>
          <a:p>
            <a:r>
              <a:rPr lang="en-US" sz="4400" dirty="0"/>
              <a:t>Secure Loose Ends</a:t>
            </a:r>
          </a:p>
        </p:txBody>
      </p:sp>
      <p:sp>
        <p:nvSpPr>
          <p:cNvPr id="12" name="Content Placeholder 11">
            <a:extLst>
              <a:ext uri="{FF2B5EF4-FFF2-40B4-BE49-F238E27FC236}">
                <a16:creationId xmlns:a16="http://schemas.microsoft.com/office/drawing/2014/main" id="{BA9DA3A3-659C-4EE5-B168-0BD23DC69569}"/>
              </a:ext>
            </a:extLst>
          </p:cNvPr>
          <p:cNvSpPr>
            <a:spLocks noGrp="1"/>
          </p:cNvSpPr>
          <p:nvPr>
            <p:ph idx="1"/>
          </p:nvPr>
        </p:nvSpPr>
        <p:spPr>
          <a:xfrm>
            <a:off x="457200" y="1524000"/>
            <a:ext cx="8229600" cy="1635685"/>
          </a:xfrm>
        </p:spPr>
        <p:txBody>
          <a:bodyPr/>
          <a:lstStyle/>
          <a:p>
            <a:r>
              <a:rPr lang="en-US" b="1" dirty="0"/>
              <a:t>Secure all loose ends of bandages, wraps and hypothermia prevention materials.</a:t>
            </a:r>
          </a:p>
          <a:p>
            <a:r>
              <a:rPr lang="en-US" b="1" dirty="0"/>
              <a:t>Consider padding for long evacuations.</a:t>
            </a:r>
          </a:p>
        </p:txBody>
      </p:sp>
      <p:pic>
        <p:nvPicPr>
          <p:cNvPr id="14" name="Picture 13">
            <a:extLst>
              <a:ext uri="{FF2B5EF4-FFF2-40B4-BE49-F238E27FC236}">
                <a16:creationId xmlns:a16="http://schemas.microsoft.com/office/drawing/2014/main" id="{E87C9D9F-664C-4FD8-A2EE-1A42245220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443"/>
          <a:stretch/>
        </p:blipFill>
        <p:spPr>
          <a:xfrm>
            <a:off x="3188962" y="3235885"/>
            <a:ext cx="2766076" cy="3613150"/>
          </a:xfrm>
          <a:prstGeom prst="rect">
            <a:avLst/>
          </a:prstGeom>
          <a:ln w="25400">
            <a:solidFill>
              <a:schemeClr val="tx1"/>
            </a:solidFill>
          </a:ln>
        </p:spPr>
      </p:pic>
    </p:spTree>
    <p:extLst>
      <p:ext uri="{BB962C8B-B14F-4D97-AF65-F5344CB8AC3E}">
        <p14:creationId xmlns:p14="http://schemas.microsoft.com/office/powerpoint/2010/main" val="790912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11921-5259-438E-8EA5-53F7E09BEFD3}"/>
              </a:ext>
            </a:extLst>
          </p:cNvPr>
          <p:cNvSpPr>
            <a:spLocks noGrp="1"/>
          </p:cNvSpPr>
          <p:nvPr>
            <p:ph type="title"/>
          </p:nvPr>
        </p:nvSpPr>
        <p:spPr>
          <a:xfrm>
            <a:off x="1524000" y="0"/>
            <a:ext cx="6781800" cy="1143000"/>
          </a:xfrm>
        </p:spPr>
        <p:txBody>
          <a:bodyPr/>
          <a:lstStyle/>
          <a:p>
            <a:r>
              <a:rPr lang="en-US" sz="4400" dirty="0"/>
              <a:t>Package the Casualty</a:t>
            </a:r>
          </a:p>
        </p:txBody>
      </p:sp>
      <p:sp>
        <p:nvSpPr>
          <p:cNvPr id="3" name="Content Placeholder 2">
            <a:extLst>
              <a:ext uri="{FF2B5EF4-FFF2-40B4-BE49-F238E27FC236}">
                <a16:creationId xmlns:a16="http://schemas.microsoft.com/office/drawing/2014/main" id="{843B2B03-B7F7-4FF0-9996-20DE443E594A}"/>
              </a:ext>
            </a:extLst>
          </p:cNvPr>
          <p:cNvSpPr>
            <a:spLocks noGrp="1"/>
          </p:cNvSpPr>
          <p:nvPr>
            <p:ph idx="1"/>
          </p:nvPr>
        </p:nvSpPr>
        <p:spPr>
          <a:xfrm>
            <a:off x="457200" y="1600201"/>
            <a:ext cx="8229600" cy="1219200"/>
          </a:xfrm>
        </p:spPr>
        <p:txBody>
          <a:bodyPr/>
          <a:lstStyle/>
          <a:p>
            <a:r>
              <a:rPr lang="en-US" b="1" dirty="0"/>
              <a:t>Secure the casualty’s weapons/equipment as required.</a:t>
            </a:r>
          </a:p>
        </p:txBody>
      </p:sp>
      <p:pic>
        <p:nvPicPr>
          <p:cNvPr id="5" name="Picture 4">
            <a:extLst>
              <a:ext uri="{FF2B5EF4-FFF2-40B4-BE49-F238E27FC236}">
                <a16:creationId xmlns:a16="http://schemas.microsoft.com/office/drawing/2014/main" id="{CBE2CBE4-3DBE-4F2E-8925-4E246C2B99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04" r="25829"/>
          <a:stretch/>
        </p:blipFill>
        <p:spPr>
          <a:xfrm>
            <a:off x="0" y="3048000"/>
            <a:ext cx="3880104" cy="3381543"/>
          </a:xfrm>
          <a:prstGeom prst="rect">
            <a:avLst/>
          </a:prstGeom>
          <a:ln w="25400">
            <a:solidFill>
              <a:schemeClr val="tx1"/>
            </a:solidFill>
          </a:ln>
        </p:spPr>
      </p:pic>
      <p:pic>
        <p:nvPicPr>
          <p:cNvPr id="7" name="Picture 6">
            <a:extLst>
              <a:ext uri="{FF2B5EF4-FFF2-40B4-BE49-F238E27FC236}">
                <a16:creationId xmlns:a16="http://schemas.microsoft.com/office/drawing/2014/main" id="{A59C8F0E-10C7-43A0-95B9-7ACB966A90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9892" b="11868"/>
          <a:stretch/>
        </p:blipFill>
        <p:spPr>
          <a:xfrm>
            <a:off x="3993537" y="3048000"/>
            <a:ext cx="5150464" cy="3381543"/>
          </a:xfrm>
          <a:prstGeom prst="rect">
            <a:avLst/>
          </a:prstGeom>
          <a:ln w="25400">
            <a:solidFill>
              <a:schemeClr val="tx1"/>
            </a:solidFill>
          </a:ln>
        </p:spPr>
      </p:pic>
    </p:spTree>
    <p:extLst>
      <p:ext uri="{BB962C8B-B14F-4D97-AF65-F5344CB8AC3E}">
        <p14:creationId xmlns:p14="http://schemas.microsoft.com/office/powerpoint/2010/main" val="1967343811"/>
      </p:ext>
    </p:extLst>
  </p:cSld>
  <p:clrMapOvr>
    <a:masterClrMapping/>
  </p:clrMapOvr>
</p:sld>
</file>

<file path=ppt/theme/theme1.xml><?xml version="1.0" encoding="utf-8"?>
<a:theme xmlns:a="http://schemas.openxmlformats.org/drawingml/2006/main" name="TCC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TCCC</Template>
  <TotalTime>0</TotalTime>
  <Words>1503</Words>
  <Application>Microsoft Office PowerPoint</Application>
  <PresentationFormat>On-screen Show (4:3)</PresentationFormat>
  <Paragraphs>182</Paragraphs>
  <Slides>26</Slides>
  <Notes>25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ＭＳ Ｐゴシック</vt:lpstr>
      <vt:lpstr>Arial</vt:lpstr>
      <vt:lpstr>Garamond</vt:lpstr>
      <vt:lpstr>Times New Roman</vt:lpstr>
      <vt:lpstr>Wingdings</vt:lpstr>
      <vt:lpstr>TCCC</vt:lpstr>
      <vt:lpstr>Tactical Combat Casualty Care for Medical Personnel  August 2018  (Based on TCCC-MP Guidelines 180801)</vt:lpstr>
      <vt:lpstr>PowerPoint Presentation</vt:lpstr>
      <vt:lpstr>LEARNING OBJECTIVES</vt:lpstr>
      <vt:lpstr>LEARNING OBJECTIVES</vt:lpstr>
      <vt:lpstr>LEARNING OBJECTIVES</vt:lpstr>
      <vt:lpstr>PowerPoint Presentation</vt:lpstr>
      <vt:lpstr>PowerPoint Presentation</vt:lpstr>
      <vt:lpstr>Secure Loose Ends</vt:lpstr>
      <vt:lpstr>Package the Casualty</vt:lpstr>
      <vt:lpstr>Prep for Evacuation</vt:lpstr>
      <vt:lpstr>Prep for Evacuation</vt:lpstr>
      <vt:lpstr>Litter Selection</vt:lpstr>
      <vt:lpstr>Be Prepared for the Operating Environment</vt:lpstr>
      <vt:lpstr>Evacuation Equipment</vt:lpstr>
      <vt:lpstr>Package the Casualty</vt:lpstr>
      <vt:lpstr>Package the Casualty</vt:lpstr>
      <vt:lpstr>Walking Wounded</vt:lpstr>
      <vt:lpstr>Stage Casualties for Evac</vt:lpstr>
      <vt:lpstr>Instructions from Platform Crew</vt:lpstr>
      <vt:lpstr>SECURITY</vt:lpstr>
      <vt:lpstr>Litter Carry Video</vt:lpstr>
      <vt:lpstr>           </vt:lpstr>
      <vt:lpstr>Further Elements  of Tactical Field Care</vt:lpstr>
      <vt:lpstr>Summary of Key Points in Tactical Field Care</vt:lpstr>
      <vt:lpstr>Summary of Key Points in Tactical Field Care</vt:lpstr>
      <vt:lpstr>Questions?</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Tactical Field Care</dc:title>
  <dc:subject>Tactical Field Care</dc:subject>
  <dc:creator/>
  <cp:lastModifiedBy/>
  <cp:revision>418</cp:revision>
  <dcterms:created xsi:type="dcterms:W3CDTF">2010-03-28T18:26:33Z</dcterms:created>
  <dcterms:modified xsi:type="dcterms:W3CDTF">2018-07-26T19:28:15Z</dcterms:modified>
  <cp:category>TCCC</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5939812</vt:lpwstr>
  </property>
  <property fmtid="{D5CDD505-2E9C-101B-9397-08002B2CF9AE}" pid="3" name="NXPowerLiteSettings">
    <vt:lpwstr>F7000400038000</vt:lpwstr>
  </property>
  <property fmtid="{D5CDD505-2E9C-101B-9397-08002B2CF9AE}" pid="4" name="NXPowerLiteVersion">
    <vt:lpwstr>D5.0.8</vt:lpwstr>
  </property>
  <property fmtid="{D5CDD505-2E9C-101B-9397-08002B2CF9AE}" pid="5" name="NXTAG2">
    <vt:lpwstr>00080014600000000000010242200207f6000400038000</vt:lpwstr>
  </property>
</Properties>
</file>