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3" r:id="rId1"/>
  </p:sldMasterIdLst>
  <p:notesMasterIdLst>
    <p:notesMasterId r:id="rId21"/>
  </p:notesMasterIdLst>
  <p:handoutMasterIdLst>
    <p:handoutMasterId r:id="rId22"/>
  </p:handoutMasterIdLst>
  <p:sldIdLst>
    <p:sldId id="1269" r:id="rId2"/>
    <p:sldId id="1272" r:id="rId3"/>
    <p:sldId id="1270" r:id="rId4"/>
    <p:sldId id="1271" r:id="rId5"/>
    <p:sldId id="996" r:id="rId6"/>
    <p:sldId id="997" r:id="rId7"/>
    <p:sldId id="998" r:id="rId8"/>
    <p:sldId id="999" r:id="rId9"/>
    <p:sldId id="1000" r:id="rId10"/>
    <p:sldId id="1001" r:id="rId11"/>
    <p:sldId id="1002" r:id="rId12"/>
    <p:sldId id="1003" r:id="rId13"/>
    <p:sldId id="1004" r:id="rId14"/>
    <p:sldId id="1005" r:id="rId15"/>
    <p:sldId id="662" r:id="rId16"/>
    <p:sldId id="472" r:id="rId17"/>
    <p:sldId id="473" r:id="rId18"/>
    <p:sldId id="474" r:id="rId19"/>
    <p:sldId id="475" r:id="rId20"/>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Times New Roman" pitchFamily="18" charset="0"/>
        <a:ea typeface="ＭＳ Ｐゴシック"/>
        <a:cs typeface="ＭＳ Ｐゴシック"/>
      </a:defRPr>
    </a:lvl1pPr>
    <a:lvl2pPr marL="457200" algn="l" rtl="0" fontAlgn="base">
      <a:spcBef>
        <a:spcPct val="0"/>
      </a:spcBef>
      <a:spcAft>
        <a:spcPct val="0"/>
      </a:spcAft>
      <a:defRPr sz="2800" kern="1200">
        <a:solidFill>
          <a:schemeClr val="tx1"/>
        </a:solidFill>
        <a:latin typeface="Times New Roman" pitchFamily="18" charset="0"/>
        <a:ea typeface="ＭＳ Ｐゴシック"/>
        <a:cs typeface="ＭＳ Ｐゴシック"/>
      </a:defRPr>
    </a:lvl2pPr>
    <a:lvl3pPr marL="914400" algn="l" rtl="0" fontAlgn="base">
      <a:spcBef>
        <a:spcPct val="0"/>
      </a:spcBef>
      <a:spcAft>
        <a:spcPct val="0"/>
      </a:spcAft>
      <a:defRPr sz="2800" kern="1200">
        <a:solidFill>
          <a:schemeClr val="tx1"/>
        </a:solidFill>
        <a:latin typeface="Times New Roman" pitchFamily="18" charset="0"/>
        <a:ea typeface="ＭＳ Ｐゴシック"/>
        <a:cs typeface="ＭＳ Ｐゴシック"/>
      </a:defRPr>
    </a:lvl3pPr>
    <a:lvl4pPr marL="1371600" algn="l" rtl="0" fontAlgn="base">
      <a:spcBef>
        <a:spcPct val="0"/>
      </a:spcBef>
      <a:spcAft>
        <a:spcPct val="0"/>
      </a:spcAft>
      <a:defRPr sz="2800" kern="1200">
        <a:solidFill>
          <a:schemeClr val="tx1"/>
        </a:solidFill>
        <a:latin typeface="Times New Roman" pitchFamily="18" charset="0"/>
        <a:ea typeface="ＭＳ Ｐゴシック"/>
        <a:cs typeface="ＭＳ Ｐゴシック"/>
      </a:defRPr>
    </a:lvl4pPr>
    <a:lvl5pPr marL="1828800" algn="l" rtl="0" fontAlgn="base">
      <a:spcBef>
        <a:spcPct val="0"/>
      </a:spcBef>
      <a:spcAft>
        <a:spcPct val="0"/>
      </a:spcAft>
      <a:defRPr sz="2800" kern="1200">
        <a:solidFill>
          <a:schemeClr val="tx1"/>
        </a:solidFill>
        <a:latin typeface="Times New Roman" pitchFamily="18" charset="0"/>
        <a:ea typeface="ＭＳ Ｐゴシック"/>
        <a:cs typeface="ＭＳ Ｐゴシック"/>
      </a:defRPr>
    </a:lvl5pPr>
    <a:lvl6pPr marL="2286000" algn="l" defTabSz="914400" rtl="0" eaLnBrk="1" latinLnBrk="0" hangingPunct="1">
      <a:defRPr sz="2800" kern="1200">
        <a:solidFill>
          <a:schemeClr val="tx1"/>
        </a:solidFill>
        <a:latin typeface="Times New Roman" pitchFamily="18" charset="0"/>
        <a:ea typeface="ＭＳ Ｐゴシック"/>
        <a:cs typeface="ＭＳ Ｐゴシック"/>
      </a:defRPr>
    </a:lvl6pPr>
    <a:lvl7pPr marL="2743200" algn="l" defTabSz="914400" rtl="0" eaLnBrk="1" latinLnBrk="0" hangingPunct="1">
      <a:defRPr sz="2800" kern="1200">
        <a:solidFill>
          <a:schemeClr val="tx1"/>
        </a:solidFill>
        <a:latin typeface="Times New Roman" pitchFamily="18" charset="0"/>
        <a:ea typeface="ＭＳ Ｐゴシック"/>
        <a:cs typeface="ＭＳ Ｐゴシック"/>
      </a:defRPr>
    </a:lvl7pPr>
    <a:lvl8pPr marL="3200400" algn="l" defTabSz="914400" rtl="0" eaLnBrk="1" latinLnBrk="0" hangingPunct="1">
      <a:defRPr sz="2800" kern="1200">
        <a:solidFill>
          <a:schemeClr val="tx1"/>
        </a:solidFill>
        <a:latin typeface="Times New Roman" pitchFamily="18" charset="0"/>
        <a:ea typeface="ＭＳ Ｐゴシック"/>
        <a:cs typeface="ＭＳ Ｐゴシック"/>
      </a:defRPr>
    </a:lvl8pPr>
    <a:lvl9pPr marL="3657600" algn="l" defTabSz="914400" rtl="0" eaLnBrk="1" latinLnBrk="0" hangingPunct="1">
      <a:defRPr sz="2800" kern="1200">
        <a:solidFill>
          <a:schemeClr val="tx1"/>
        </a:solidFill>
        <a:latin typeface="Times New Roman" pitchFamily="18"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orient="horz" pos="288">
          <p15:clr>
            <a:srgbClr val="A4A3A4"/>
          </p15:clr>
        </p15:guide>
        <p15:guide id="3" orient="horz" pos="4128">
          <p15:clr>
            <a:srgbClr val="A4A3A4"/>
          </p15:clr>
        </p15:guide>
        <p15:guide id="4" pos="5424">
          <p15:clr>
            <a:srgbClr val="A4A3A4"/>
          </p15:clr>
        </p15:guide>
        <p15:guide id="5" pos="288">
          <p15:clr>
            <a:srgbClr val="A4A3A4"/>
          </p15:clr>
        </p15:guide>
        <p15:guide id="6"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FF"/>
    <a:srgbClr val="969696"/>
    <a:srgbClr val="339966"/>
    <a:srgbClr val="141400"/>
    <a:srgbClr val="333399"/>
    <a:srgbClr val="FF3300"/>
    <a:srgbClr val="999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730" autoAdjust="0"/>
    <p:restoredTop sz="72318" autoAdjust="0"/>
  </p:normalViewPr>
  <p:slideViewPr>
    <p:cSldViewPr>
      <p:cViewPr varScale="1">
        <p:scale>
          <a:sx n="57" d="100"/>
          <a:sy n="57" d="100"/>
        </p:scale>
        <p:origin x="78" y="558"/>
      </p:cViewPr>
      <p:guideLst>
        <p:guide orient="horz" pos="2160"/>
        <p:guide orient="horz" pos="288"/>
        <p:guide orient="horz" pos="4128"/>
        <p:guide pos="5424"/>
        <p:guide pos="288"/>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p:cViewPr varScale="1">
        <p:scale>
          <a:sx n="52" d="100"/>
          <a:sy n="52" d="100"/>
        </p:scale>
        <p:origin x="-92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pitchFamily="18" charset="0"/>
                <a:ea typeface="ＭＳ Ｐゴシック"/>
                <a:cs typeface="ＭＳ Ｐゴシック"/>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Times New Roman" pitchFamily="18" charset="0"/>
                <a:ea typeface="ＭＳ Ｐゴシック"/>
                <a:cs typeface="ＭＳ Ｐゴシック"/>
              </a:defRPr>
            </a:lvl1pPr>
          </a:lstStyle>
          <a:p>
            <a:pPr>
              <a:defRPr/>
            </a:pPr>
            <a:fld id="{27F54BF6-82D7-4F75-B57D-85D73D994FDF}" type="datetimeFigureOut">
              <a:rPr lang="en-US"/>
              <a:pPr>
                <a:defRPr/>
              </a:pPr>
              <a:t>7/26/2018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imes New Roman" pitchFamily="18" charset="0"/>
                <a:ea typeface="ＭＳ Ｐゴシック"/>
                <a:cs typeface="ＭＳ Ｐゴシック"/>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Times New Roman" pitchFamily="18" charset="0"/>
                <a:ea typeface="ＭＳ Ｐゴシック"/>
                <a:cs typeface="ＭＳ Ｐゴシック"/>
              </a:defRPr>
            </a:lvl1pPr>
          </a:lstStyle>
          <a:p>
            <a:pPr>
              <a:defRPr/>
            </a:pPr>
            <a:fld id="{346928C8-B6B4-41A7-8152-FA673DE9CFAD}" type="slidenum">
              <a:rPr lang="en-US"/>
              <a:pPr>
                <a:defRPr/>
              </a:pPr>
              <a:t>‹#›</a:t>
            </a:fld>
            <a:endParaRPr lang="en-US" dirty="0"/>
          </a:p>
        </p:txBody>
      </p:sp>
    </p:spTree>
    <p:extLst>
      <p:ext uri="{BB962C8B-B14F-4D97-AF65-F5344CB8AC3E}">
        <p14:creationId xmlns:p14="http://schemas.microsoft.com/office/powerpoint/2010/main" val="25003619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SzTx/>
              <a:buFontTx/>
              <a:buNone/>
              <a:defRPr sz="1200">
                <a:latin typeface="Arial" charset="0"/>
                <a:ea typeface="+mn-ea"/>
                <a:cs typeface="+mn-cs"/>
              </a:defRPr>
            </a:lvl1pPr>
          </a:lstStyle>
          <a:p>
            <a:pPr>
              <a:defRPr/>
            </a:pPr>
            <a:endParaRPr lang="en-US" dirty="0"/>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SzTx/>
              <a:buFontTx/>
              <a:buNone/>
              <a:defRPr sz="1200">
                <a:latin typeface="Arial" charset="0"/>
                <a:ea typeface="+mn-ea"/>
                <a:cs typeface="+mn-cs"/>
              </a:defRPr>
            </a:lvl1pPr>
          </a:lstStyle>
          <a:p>
            <a:pPr>
              <a:defRPr/>
            </a:pPr>
            <a:endParaRPr lang="en-US" dirty="0"/>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SzTx/>
              <a:buFontTx/>
              <a:buNone/>
              <a:defRPr sz="1200">
                <a:latin typeface="Arial" charset="0"/>
                <a:ea typeface="+mn-ea"/>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SzTx/>
              <a:buFontTx/>
              <a:buNone/>
              <a:defRPr sz="1200">
                <a:latin typeface="Arial" charset="0"/>
                <a:ea typeface="ＭＳ Ｐゴシック" charset="-128"/>
                <a:cs typeface="+mn-cs"/>
              </a:defRPr>
            </a:lvl1pPr>
          </a:lstStyle>
          <a:p>
            <a:pPr>
              <a:defRPr/>
            </a:pPr>
            <a:fld id="{9BE15AB0-0931-4C77-9141-FAC3118161B0}" type="slidenum">
              <a:rPr lang="en-US"/>
              <a:pPr>
                <a:defRPr/>
              </a:pPr>
              <a:t>‹#›</a:t>
            </a:fld>
            <a:endParaRPr lang="en-US" dirty="0"/>
          </a:p>
        </p:txBody>
      </p:sp>
    </p:spTree>
    <p:extLst>
      <p:ext uri="{BB962C8B-B14F-4D97-AF65-F5344CB8AC3E}">
        <p14:creationId xmlns:p14="http://schemas.microsoft.com/office/powerpoint/2010/main" val="197621202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302568FA-3277-4AE8-A302-6769DE8AA9DE}" type="slidenum">
              <a:rPr lang="en-US" smtClean="0">
                <a:ea typeface="ＭＳ Ｐゴシック"/>
                <a:cs typeface="ＭＳ Ｐゴシック"/>
              </a:rPr>
              <a:pPr/>
              <a:t>1</a:t>
            </a:fld>
            <a:endParaRPr lang="en-US" dirty="0">
              <a:ea typeface="ＭＳ Ｐゴシック"/>
              <a:cs typeface="ＭＳ Ｐゴシック"/>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a:ea typeface="ＭＳ Ｐゴシック"/>
                <a:cs typeface="ＭＳ Ｐゴシック"/>
              </a:rPr>
              <a:t>Next</a:t>
            </a:r>
            <a:r>
              <a:rPr lang="en-US" b="0" baseline="0" dirty="0">
                <a:ea typeface="ＭＳ Ｐゴシック"/>
                <a:cs typeface="ＭＳ Ｐゴシック"/>
              </a:rPr>
              <a:t> we will discuss </a:t>
            </a:r>
            <a:r>
              <a:rPr lang="en-US" sz="1200" b="0" dirty="0">
                <a:ea typeface="ＭＳ Ｐゴシック"/>
                <a:cs typeface="ＭＳ Ｐゴシック"/>
              </a:rPr>
              <a:t>Casualty Collection Point Operations and </a:t>
            </a:r>
            <a:r>
              <a:rPr lang="en-US" sz="1200" b="0" dirty="0">
                <a:solidFill>
                  <a:schemeClr val="tx1"/>
                </a:solidFill>
                <a:ea typeface="ＭＳ Ｐゴシック"/>
                <a:cs typeface="ＭＳ Ｐゴシック"/>
              </a:rPr>
              <a:t>Caring for Wounded Hostile Combatants.</a:t>
            </a:r>
          </a:p>
        </p:txBody>
      </p:sp>
    </p:spTree>
    <p:extLst>
      <p:ext uri="{BB962C8B-B14F-4D97-AF65-F5344CB8AC3E}">
        <p14:creationId xmlns:p14="http://schemas.microsoft.com/office/powerpoint/2010/main" val="659470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5" name="Slide Image Placeholder 1"/>
          <p:cNvSpPr>
            <a:spLocks noGrp="1" noRot="1" noChangeAspect="1"/>
          </p:cNvSpPr>
          <p:nvPr>
            <p:ph type="sldImg"/>
          </p:nvPr>
        </p:nvSpPr>
        <p:spPr>
          <a:ln/>
        </p:spPr>
      </p:sp>
      <p:sp>
        <p:nvSpPr>
          <p:cNvPr id="569346" name="Notes Placeholder 2"/>
          <p:cNvSpPr>
            <a:spLocks noGrp="1"/>
          </p:cNvSpPr>
          <p:nvPr>
            <p:ph type="body" idx="1"/>
          </p:nvPr>
        </p:nvSpPr>
        <p:spPr>
          <a:noFill/>
          <a:ln/>
        </p:spPr>
        <p:txBody>
          <a:bodyPr/>
          <a:lstStyle/>
          <a:p>
            <a:r>
              <a:rPr lang="en-US" dirty="0">
                <a:ea typeface="ＭＳ Ｐゴシック"/>
                <a:cs typeface="ＭＳ Ｐゴシック"/>
              </a:rPr>
              <a:t>Read the text.</a:t>
            </a:r>
          </a:p>
        </p:txBody>
      </p:sp>
      <p:sp>
        <p:nvSpPr>
          <p:cNvPr id="569347" name="Slide Number Placeholder 3"/>
          <p:cNvSpPr>
            <a:spLocks noGrp="1"/>
          </p:cNvSpPr>
          <p:nvPr>
            <p:ph type="sldNum" sz="quarter" idx="5"/>
          </p:nvPr>
        </p:nvSpPr>
        <p:spPr>
          <a:noFill/>
        </p:spPr>
        <p:txBody>
          <a:bodyPr/>
          <a:lstStyle/>
          <a:p>
            <a:fld id="{0D5D1226-477F-429D-9FD1-8BC454A27DAE}" type="slidenum">
              <a:rPr lang="en-US" smtClean="0">
                <a:ea typeface="ＭＳ Ｐゴシック"/>
                <a:cs typeface="ＭＳ Ｐゴシック"/>
              </a:rPr>
              <a:pPr/>
              <a:t>10</a:t>
            </a:fld>
            <a:endParaRPr lang="en-US" dirty="0">
              <a:ea typeface="ＭＳ Ｐゴシック"/>
              <a:cs typeface="ＭＳ Ｐゴシック"/>
            </a:endParaRPr>
          </a:p>
        </p:txBody>
      </p:sp>
    </p:spTree>
    <p:extLst>
      <p:ext uri="{BB962C8B-B14F-4D97-AF65-F5344CB8AC3E}">
        <p14:creationId xmlns:p14="http://schemas.microsoft.com/office/powerpoint/2010/main" val="1507632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3" name="Slide Image Placeholder 1"/>
          <p:cNvSpPr>
            <a:spLocks noGrp="1" noRot="1" noChangeAspect="1"/>
          </p:cNvSpPr>
          <p:nvPr>
            <p:ph type="sldImg"/>
          </p:nvPr>
        </p:nvSpPr>
        <p:spPr>
          <a:ln/>
        </p:spPr>
      </p:sp>
      <p:sp>
        <p:nvSpPr>
          <p:cNvPr id="571394" name="Notes Placeholder 2"/>
          <p:cNvSpPr>
            <a:spLocks noGrp="1"/>
          </p:cNvSpPr>
          <p:nvPr>
            <p:ph type="body" idx="1"/>
          </p:nvPr>
        </p:nvSpPr>
        <p:spPr>
          <a:noFill/>
          <a:ln/>
        </p:spPr>
        <p:txBody>
          <a:bodyPr/>
          <a:lstStyle/>
          <a:p>
            <a:r>
              <a:rPr lang="en-US" dirty="0">
                <a:ea typeface="ＭＳ Ｐゴシック"/>
                <a:cs typeface="ＭＳ Ｐゴシック"/>
              </a:rPr>
              <a:t>Read the text.</a:t>
            </a:r>
          </a:p>
        </p:txBody>
      </p:sp>
      <p:sp>
        <p:nvSpPr>
          <p:cNvPr id="571395" name="Slide Number Placeholder 3"/>
          <p:cNvSpPr>
            <a:spLocks noGrp="1"/>
          </p:cNvSpPr>
          <p:nvPr>
            <p:ph type="sldNum" sz="quarter" idx="5"/>
          </p:nvPr>
        </p:nvSpPr>
        <p:spPr>
          <a:noFill/>
        </p:spPr>
        <p:txBody>
          <a:bodyPr/>
          <a:lstStyle/>
          <a:p>
            <a:fld id="{A1099140-2DD2-409E-8447-AB2C5D8E2BEF}" type="slidenum">
              <a:rPr lang="en-US" smtClean="0">
                <a:ea typeface="ＭＳ Ｐゴシック"/>
                <a:cs typeface="ＭＳ Ｐゴシック"/>
              </a:rPr>
              <a:pPr/>
              <a:t>11</a:t>
            </a:fld>
            <a:endParaRPr lang="en-US" dirty="0">
              <a:ea typeface="ＭＳ Ｐゴシック"/>
              <a:cs typeface="ＭＳ Ｐゴシック"/>
            </a:endParaRPr>
          </a:p>
        </p:txBody>
      </p:sp>
    </p:spTree>
    <p:extLst>
      <p:ext uri="{BB962C8B-B14F-4D97-AF65-F5344CB8AC3E}">
        <p14:creationId xmlns:p14="http://schemas.microsoft.com/office/powerpoint/2010/main" val="2255912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1" name="Slide Image Placeholder 1"/>
          <p:cNvSpPr>
            <a:spLocks noGrp="1" noRot="1" noChangeAspect="1"/>
          </p:cNvSpPr>
          <p:nvPr>
            <p:ph type="sldImg"/>
          </p:nvPr>
        </p:nvSpPr>
        <p:spPr>
          <a:ln/>
        </p:spPr>
      </p:sp>
      <p:sp>
        <p:nvSpPr>
          <p:cNvPr id="573442" name="Notes Placeholder 2"/>
          <p:cNvSpPr>
            <a:spLocks noGrp="1"/>
          </p:cNvSpPr>
          <p:nvPr>
            <p:ph type="body" idx="1"/>
          </p:nvPr>
        </p:nvSpPr>
        <p:spPr>
          <a:noFill/>
          <a:ln/>
        </p:spPr>
        <p:txBody>
          <a:bodyPr/>
          <a:lstStyle/>
          <a:p>
            <a:r>
              <a:rPr lang="en-US" dirty="0">
                <a:ea typeface="ＭＳ Ｐゴシック"/>
                <a:cs typeface="ＭＳ Ｐゴシック"/>
              </a:rPr>
              <a:t>Read the text.</a:t>
            </a:r>
          </a:p>
        </p:txBody>
      </p:sp>
      <p:sp>
        <p:nvSpPr>
          <p:cNvPr id="573443" name="Slide Number Placeholder 3"/>
          <p:cNvSpPr>
            <a:spLocks noGrp="1"/>
          </p:cNvSpPr>
          <p:nvPr>
            <p:ph type="sldNum" sz="quarter" idx="5"/>
          </p:nvPr>
        </p:nvSpPr>
        <p:spPr>
          <a:noFill/>
        </p:spPr>
        <p:txBody>
          <a:bodyPr/>
          <a:lstStyle/>
          <a:p>
            <a:fld id="{5C76343C-FAD4-4F4E-982D-4745202A78BB}" type="slidenum">
              <a:rPr lang="en-US" smtClean="0">
                <a:ea typeface="ＭＳ Ｐゴシック"/>
                <a:cs typeface="ＭＳ Ｐゴシック"/>
              </a:rPr>
              <a:pPr/>
              <a:t>12</a:t>
            </a:fld>
            <a:endParaRPr lang="en-US" dirty="0">
              <a:ea typeface="ＭＳ Ｐゴシック"/>
              <a:cs typeface="ＭＳ Ｐゴシック"/>
            </a:endParaRPr>
          </a:p>
        </p:txBody>
      </p:sp>
    </p:spTree>
    <p:extLst>
      <p:ext uri="{BB962C8B-B14F-4D97-AF65-F5344CB8AC3E}">
        <p14:creationId xmlns:p14="http://schemas.microsoft.com/office/powerpoint/2010/main" val="1651994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89" name="Slide Image Placeholder 1"/>
          <p:cNvSpPr>
            <a:spLocks noGrp="1" noRot="1" noChangeAspect="1"/>
          </p:cNvSpPr>
          <p:nvPr>
            <p:ph type="sldImg"/>
          </p:nvPr>
        </p:nvSpPr>
        <p:spPr>
          <a:ln/>
        </p:spPr>
      </p:sp>
      <p:sp>
        <p:nvSpPr>
          <p:cNvPr id="575490" name="Notes Placeholder 2"/>
          <p:cNvSpPr>
            <a:spLocks noGrp="1"/>
          </p:cNvSpPr>
          <p:nvPr>
            <p:ph type="body" idx="1"/>
          </p:nvPr>
        </p:nvSpPr>
        <p:spPr>
          <a:noFill/>
          <a:ln/>
        </p:spPr>
        <p:txBody>
          <a:bodyPr/>
          <a:lstStyle/>
          <a:p>
            <a:r>
              <a:rPr lang="en-US" dirty="0">
                <a:ea typeface="ＭＳ Ｐゴシック"/>
                <a:cs typeface="ＭＳ Ｐゴシック"/>
              </a:rPr>
              <a:t>Read the text.</a:t>
            </a:r>
          </a:p>
        </p:txBody>
      </p:sp>
      <p:sp>
        <p:nvSpPr>
          <p:cNvPr id="575491" name="Slide Number Placeholder 3"/>
          <p:cNvSpPr>
            <a:spLocks noGrp="1"/>
          </p:cNvSpPr>
          <p:nvPr>
            <p:ph type="sldNum" sz="quarter" idx="5"/>
          </p:nvPr>
        </p:nvSpPr>
        <p:spPr>
          <a:noFill/>
        </p:spPr>
        <p:txBody>
          <a:bodyPr/>
          <a:lstStyle/>
          <a:p>
            <a:fld id="{319DD3B3-7045-4C2D-BD7C-67393109A1FF}" type="slidenum">
              <a:rPr lang="en-US" smtClean="0">
                <a:ea typeface="ＭＳ Ｐゴシック"/>
                <a:cs typeface="ＭＳ Ｐゴシック"/>
              </a:rPr>
              <a:pPr/>
              <a:t>13</a:t>
            </a:fld>
            <a:endParaRPr lang="en-US" dirty="0">
              <a:ea typeface="ＭＳ Ｐゴシック"/>
              <a:cs typeface="ＭＳ Ｐゴシック"/>
            </a:endParaRPr>
          </a:p>
        </p:txBody>
      </p:sp>
    </p:spTree>
    <p:extLst>
      <p:ext uri="{BB962C8B-B14F-4D97-AF65-F5344CB8AC3E}">
        <p14:creationId xmlns:p14="http://schemas.microsoft.com/office/powerpoint/2010/main" val="1862731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7" name="Slide Image Placeholder 1"/>
          <p:cNvSpPr>
            <a:spLocks noGrp="1" noRot="1" noChangeAspect="1" noTextEdit="1"/>
          </p:cNvSpPr>
          <p:nvPr>
            <p:ph type="sldImg"/>
          </p:nvPr>
        </p:nvSpPr>
        <p:spPr>
          <a:ln/>
        </p:spPr>
      </p:sp>
      <p:sp>
        <p:nvSpPr>
          <p:cNvPr id="577538" name="Notes Placeholder 2"/>
          <p:cNvSpPr>
            <a:spLocks noGrp="1"/>
          </p:cNvSpPr>
          <p:nvPr>
            <p:ph type="body" idx="1"/>
          </p:nvPr>
        </p:nvSpPr>
        <p:spPr>
          <a:noFill/>
          <a:ln/>
        </p:spPr>
        <p:txBody>
          <a:bodyPr/>
          <a:lstStyle/>
          <a:p>
            <a:endParaRPr lang="en-US" dirty="0">
              <a:ea typeface="ＭＳ Ｐゴシック"/>
              <a:cs typeface="ＭＳ Ｐゴシック"/>
            </a:endParaRPr>
          </a:p>
        </p:txBody>
      </p:sp>
      <p:sp>
        <p:nvSpPr>
          <p:cNvPr id="577539" name="Header Placeholder 3"/>
          <p:cNvSpPr>
            <a:spLocks noGrp="1"/>
          </p:cNvSpPr>
          <p:nvPr>
            <p:ph type="hdr" sz="quarter"/>
          </p:nvPr>
        </p:nvSpPr>
        <p:spPr>
          <a:noFill/>
        </p:spPr>
        <p:txBody>
          <a:bodyPr/>
          <a:lstStyle/>
          <a:p>
            <a:r>
              <a:rPr lang="en-US" dirty="0">
                <a:ea typeface="ＭＳ Ｐゴシック"/>
                <a:cs typeface="ＭＳ Ｐゴシック"/>
              </a:rPr>
              <a:t>Tactical Combat Casualty Care (TCCC)</a:t>
            </a:r>
          </a:p>
        </p:txBody>
      </p:sp>
    </p:spTree>
    <p:extLst>
      <p:ext uri="{BB962C8B-B14F-4D97-AF65-F5344CB8AC3E}">
        <p14:creationId xmlns:p14="http://schemas.microsoft.com/office/powerpoint/2010/main" val="3485866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5" name="Rectangle 7"/>
          <p:cNvSpPr>
            <a:spLocks noGrp="1" noChangeArrowheads="1"/>
          </p:cNvSpPr>
          <p:nvPr>
            <p:ph type="sldNum" sz="quarter" idx="5"/>
          </p:nvPr>
        </p:nvSpPr>
        <p:spPr>
          <a:noFill/>
        </p:spPr>
        <p:txBody>
          <a:bodyPr/>
          <a:lstStyle/>
          <a:p>
            <a:fld id="{CBA84CC3-197A-44E5-A1BA-750DC66DF43E}" type="slidenum">
              <a:rPr lang="en-US" smtClean="0">
                <a:ea typeface="ＭＳ Ｐゴシック"/>
                <a:cs typeface="ＭＳ Ｐゴシック"/>
              </a:rPr>
              <a:pPr/>
              <a:t>15</a:t>
            </a:fld>
            <a:endParaRPr lang="en-US" dirty="0">
              <a:ea typeface="ＭＳ Ｐゴシック"/>
              <a:cs typeface="ＭＳ Ｐゴシック"/>
            </a:endParaRPr>
          </a:p>
        </p:txBody>
      </p:sp>
      <p:sp>
        <p:nvSpPr>
          <p:cNvPr id="579586" name="Rectangle 2"/>
          <p:cNvSpPr>
            <a:spLocks noGrp="1" noRot="1" noChangeAspect="1" noChangeArrowheads="1" noTextEdit="1"/>
          </p:cNvSpPr>
          <p:nvPr>
            <p:ph type="sldImg"/>
          </p:nvPr>
        </p:nvSpPr>
        <p:spPr>
          <a:ln/>
        </p:spPr>
      </p:sp>
      <p:sp>
        <p:nvSpPr>
          <p:cNvPr id="579587" name="Rectangle 3"/>
          <p:cNvSpPr>
            <a:spLocks noGrp="1" noChangeArrowheads="1"/>
          </p:cNvSpPr>
          <p:nvPr>
            <p:ph type="body" idx="1"/>
          </p:nvPr>
        </p:nvSpPr>
        <p:spPr>
          <a:noFill/>
          <a:ln/>
        </p:spPr>
        <p:txBody>
          <a:bodyPr/>
          <a:lstStyle/>
          <a:p>
            <a:pPr eaLnBrk="1" hangingPunct="1"/>
            <a:r>
              <a:rPr lang="en-US" dirty="0">
                <a:ea typeface="ＭＳ Ｐゴシック"/>
                <a:cs typeface="ＭＳ Ｐゴシック"/>
              </a:rPr>
              <a:t>When you are taking care of casualties who were recently fighting for the other side, there are a few additional things to remember.</a:t>
            </a:r>
          </a:p>
        </p:txBody>
      </p:sp>
    </p:spTree>
    <p:extLst>
      <p:ext uri="{BB962C8B-B14F-4D97-AF65-F5344CB8AC3E}">
        <p14:creationId xmlns:p14="http://schemas.microsoft.com/office/powerpoint/2010/main" val="3694841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1" name="Rectangle 7"/>
          <p:cNvSpPr>
            <a:spLocks noGrp="1" noChangeArrowheads="1"/>
          </p:cNvSpPr>
          <p:nvPr>
            <p:ph type="sldNum" sz="quarter" idx="5"/>
          </p:nvPr>
        </p:nvSpPr>
        <p:spPr>
          <a:noFill/>
        </p:spPr>
        <p:txBody>
          <a:bodyPr/>
          <a:lstStyle/>
          <a:p>
            <a:fld id="{A2EAC5C3-B8EB-4FB5-A6B1-74777DF61E05}" type="slidenum">
              <a:rPr lang="en-US" smtClean="0">
                <a:ea typeface="ＭＳ Ｐゴシック"/>
                <a:cs typeface="ＭＳ Ｐゴシック"/>
              </a:rPr>
              <a:pPr/>
              <a:t>16</a:t>
            </a:fld>
            <a:endParaRPr lang="en-US" dirty="0">
              <a:ea typeface="ＭＳ Ｐゴシック"/>
              <a:cs typeface="ＭＳ Ｐゴシック"/>
            </a:endParaRPr>
          </a:p>
        </p:txBody>
      </p:sp>
      <p:sp>
        <p:nvSpPr>
          <p:cNvPr id="583682" name="Rectangle 2"/>
          <p:cNvSpPr>
            <a:spLocks noGrp="1" noRot="1" noChangeAspect="1" noChangeArrowheads="1" noTextEdit="1"/>
          </p:cNvSpPr>
          <p:nvPr>
            <p:ph type="sldImg"/>
          </p:nvPr>
        </p:nvSpPr>
        <p:spPr>
          <a:ln/>
        </p:spPr>
      </p:sp>
      <p:sp>
        <p:nvSpPr>
          <p:cNvPr id="583683" name="Rectangle 3"/>
          <p:cNvSpPr>
            <a:spLocks noGrp="1" noChangeArrowheads="1"/>
          </p:cNvSpPr>
          <p:nvPr>
            <p:ph type="body" idx="1"/>
          </p:nvPr>
        </p:nvSpPr>
        <p:spPr>
          <a:noFill/>
          <a:ln/>
        </p:spPr>
        <p:txBody>
          <a:bodyPr/>
          <a:lstStyle/>
          <a:p>
            <a:pPr eaLnBrk="1" hangingPunct="1"/>
            <a:r>
              <a:rPr lang="en-US" b="0" dirty="0">
                <a:ea typeface="ＭＳ Ｐゴシック"/>
                <a:cs typeface="ＭＳ Ｐゴシック"/>
              </a:rPr>
              <a:t>Remember that wounded hostile combatants still represent a lethal threat.</a:t>
            </a:r>
          </a:p>
        </p:txBody>
      </p:sp>
    </p:spTree>
    <p:extLst>
      <p:ext uri="{BB962C8B-B14F-4D97-AF65-F5344CB8AC3E}">
        <p14:creationId xmlns:p14="http://schemas.microsoft.com/office/powerpoint/2010/main" val="3292203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29" name="Rectangle 7"/>
          <p:cNvSpPr>
            <a:spLocks noGrp="1" noChangeArrowheads="1"/>
          </p:cNvSpPr>
          <p:nvPr>
            <p:ph type="sldNum" sz="quarter" idx="5"/>
          </p:nvPr>
        </p:nvSpPr>
        <p:spPr>
          <a:noFill/>
        </p:spPr>
        <p:txBody>
          <a:bodyPr/>
          <a:lstStyle/>
          <a:p>
            <a:fld id="{FAEB59E8-3BE1-4E73-9DE4-7C96204EE50E}" type="slidenum">
              <a:rPr lang="en-US" smtClean="0">
                <a:ea typeface="ＭＳ Ｐゴシック"/>
                <a:cs typeface="ＭＳ Ｐゴシック"/>
              </a:rPr>
              <a:pPr/>
              <a:t>17</a:t>
            </a:fld>
            <a:endParaRPr lang="en-US" dirty="0">
              <a:ea typeface="ＭＳ Ｐゴシック"/>
              <a:cs typeface="ＭＳ Ｐゴシック"/>
            </a:endParaRPr>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a:noFill/>
          <a:ln/>
        </p:spPr>
        <p:txBody>
          <a:bodyPr/>
          <a:lstStyle/>
          <a:p>
            <a:pPr eaLnBrk="1" hangingPunct="1"/>
            <a:r>
              <a:rPr lang="en-US" dirty="0">
                <a:ea typeface="ＭＳ Ｐゴシック"/>
                <a:cs typeface="ＭＳ Ｐゴシック"/>
              </a:rPr>
              <a:t>These are just VERY BASIC prisoner handling guidelines.</a:t>
            </a:r>
          </a:p>
        </p:txBody>
      </p:sp>
    </p:spTree>
    <p:extLst>
      <p:ext uri="{BB962C8B-B14F-4D97-AF65-F5344CB8AC3E}">
        <p14:creationId xmlns:p14="http://schemas.microsoft.com/office/powerpoint/2010/main" val="1393290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7" name="Rectangle 7"/>
          <p:cNvSpPr>
            <a:spLocks noGrp="1" noChangeArrowheads="1"/>
          </p:cNvSpPr>
          <p:nvPr>
            <p:ph type="sldNum" sz="quarter" idx="5"/>
          </p:nvPr>
        </p:nvSpPr>
        <p:spPr>
          <a:noFill/>
        </p:spPr>
        <p:txBody>
          <a:bodyPr/>
          <a:lstStyle/>
          <a:p>
            <a:fld id="{5920C325-6F59-4A4D-A14A-389217087FA2}" type="slidenum">
              <a:rPr lang="en-US" smtClean="0">
                <a:ea typeface="ＭＳ Ｐゴシック"/>
                <a:cs typeface="ＭＳ Ｐゴシック"/>
              </a:rPr>
              <a:pPr/>
              <a:t>18</a:t>
            </a:fld>
            <a:endParaRPr lang="en-US" dirty="0">
              <a:ea typeface="ＭＳ Ｐゴシック"/>
              <a:cs typeface="ＭＳ Ｐゴシック"/>
            </a:endParaRPr>
          </a:p>
        </p:txBody>
      </p:sp>
      <p:sp>
        <p:nvSpPr>
          <p:cNvPr id="587778" name="Rectangle 2"/>
          <p:cNvSpPr>
            <a:spLocks noGrp="1" noRot="1" noChangeAspect="1" noChangeArrowheads="1" noTextEdit="1"/>
          </p:cNvSpPr>
          <p:nvPr>
            <p:ph type="sldImg"/>
          </p:nvPr>
        </p:nvSpPr>
        <p:spPr>
          <a:ln/>
        </p:spPr>
      </p:sp>
      <p:sp>
        <p:nvSpPr>
          <p:cNvPr id="587779" name="Rectangle 3"/>
          <p:cNvSpPr>
            <a:spLocks noGrp="1" noChangeArrowheads="1"/>
          </p:cNvSpPr>
          <p:nvPr>
            <p:ph type="body" idx="1"/>
          </p:nvPr>
        </p:nvSpPr>
        <p:spPr>
          <a:noFill/>
          <a:ln/>
        </p:spPr>
        <p:txBody>
          <a:bodyPr/>
          <a:lstStyle/>
          <a:p>
            <a:pPr eaLnBrk="1" hangingPunct="1"/>
            <a:r>
              <a:rPr lang="en-US" dirty="0">
                <a:ea typeface="ＭＳ Ｐゴシック"/>
                <a:cs typeface="ＭＳ Ｐゴシック"/>
              </a:rPr>
              <a:t>Once the hostile combatants have been searched and secured, the care provided should be the same as for U.S. and coalition forces in accordance with the Geneva Convention.</a:t>
            </a:r>
          </a:p>
        </p:txBody>
      </p:sp>
    </p:spTree>
    <p:extLst>
      <p:ext uri="{BB962C8B-B14F-4D97-AF65-F5344CB8AC3E}">
        <p14:creationId xmlns:p14="http://schemas.microsoft.com/office/powerpoint/2010/main" val="851219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5" name="Slide Image Placeholder 1"/>
          <p:cNvSpPr>
            <a:spLocks noGrp="1" noRot="1" noChangeAspect="1" noTextEdit="1"/>
          </p:cNvSpPr>
          <p:nvPr>
            <p:ph type="sldImg"/>
          </p:nvPr>
        </p:nvSpPr>
        <p:spPr>
          <a:ln/>
        </p:spPr>
      </p:sp>
      <p:sp>
        <p:nvSpPr>
          <p:cNvPr id="589826" name="Notes Placeholder 2"/>
          <p:cNvSpPr>
            <a:spLocks noGrp="1"/>
          </p:cNvSpPr>
          <p:nvPr>
            <p:ph type="body" idx="1"/>
          </p:nvPr>
        </p:nvSpPr>
        <p:spPr>
          <a:noFill/>
          <a:ln/>
        </p:spPr>
        <p:txBody>
          <a:bodyPr/>
          <a:lstStyle/>
          <a:p>
            <a:endParaRPr lang="en-US" dirty="0">
              <a:ea typeface="ＭＳ Ｐゴシック"/>
              <a:cs typeface="ＭＳ Ｐゴシック"/>
            </a:endParaRPr>
          </a:p>
        </p:txBody>
      </p:sp>
      <p:sp>
        <p:nvSpPr>
          <p:cNvPr id="589827" name="Slide Number Placeholder 3"/>
          <p:cNvSpPr>
            <a:spLocks noGrp="1"/>
          </p:cNvSpPr>
          <p:nvPr>
            <p:ph type="sldNum" sz="quarter" idx="5"/>
          </p:nvPr>
        </p:nvSpPr>
        <p:spPr>
          <a:noFill/>
        </p:spPr>
        <p:txBody>
          <a:bodyPr/>
          <a:lstStyle/>
          <a:p>
            <a:fld id="{73BEFC1D-8393-4829-9F7D-E932027CF8A3}" type="slidenum">
              <a:rPr lang="en-US" smtClean="0">
                <a:ea typeface="ＭＳ Ｐゴシック"/>
                <a:cs typeface="ＭＳ Ｐゴシック"/>
              </a:rPr>
              <a:pPr/>
              <a:t>19</a:t>
            </a:fld>
            <a:endParaRPr lang="en-US" dirty="0">
              <a:ea typeface="ＭＳ Ｐゴシック"/>
              <a:cs typeface="ＭＳ Ｐゴシック"/>
            </a:endParaRPr>
          </a:p>
        </p:txBody>
      </p:sp>
    </p:spTree>
    <p:extLst>
      <p:ext uri="{BB962C8B-B14F-4D97-AF65-F5344CB8AC3E}">
        <p14:creationId xmlns:p14="http://schemas.microsoft.com/office/powerpoint/2010/main" val="345180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disclaimer.</a:t>
            </a:r>
          </a:p>
        </p:txBody>
      </p:sp>
      <p:sp>
        <p:nvSpPr>
          <p:cNvPr id="4" name="Slide Number Placeholder 3"/>
          <p:cNvSpPr>
            <a:spLocks noGrp="1"/>
          </p:cNvSpPr>
          <p:nvPr>
            <p:ph type="sldNum" sz="quarter" idx="10"/>
          </p:nvPr>
        </p:nvSpPr>
        <p:spPr/>
        <p:txBody>
          <a:bodyPr/>
          <a:lstStyle/>
          <a:p>
            <a:pPr>
              <a:defRPr/>
            </a:pPr>
            <a:fld id="{9BE15AB0-0931-4C77-9141-FAC3118161B0}" type="slidenum">
              <a:rPr lang="en-US" smtClean="0"/>
              <a:pPr>
                <a:defRPr/>
              </a:pPr>
              <a:t>2</a:t>
            </a:fld>
            <a:endParaRPr lang="en-US" dirty="0"/>
          </a:p>
        </p:txBody>
      </p:sp>
    </p:spTree>
    <p:extLst>
      <p:ext uri="{BB962C8B-B14F-4D97-AF65-F5344CB8AC3E}">
        <p14:creationId xmlns:p14="http://schemas.microsoft.com/office/powerpoint/2010/main" val="3859028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hdr" sz="quarter"/>
          </p:nvPr>
        </p:nvSpPr>
        <p:spPr>
          <a:noFill/>
        </p:spPr>
        <p:txBody>
          <a:bodyPr/>
          <a:lstStyle/>
          <a:p>
            <a:r>
              <a:rPr lang="en-US" dirty="0">
                <a:ea typeface="ＭＳ Ｐゴシック"/>
                <a:cs typeface="ＭＳ Ｐゴシック"/>
              </a:rPr>
              <a:t>Tactical Combat Casualty Care (TCCC)</a:t>
            </a: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r>
              <a:rPr lang="en-US" dirty="0">
                <a:ea typeface="ＭＳ Ｐゴシック"/>
                <a:cs typeface="ＭＳ Ｐゴシック"/>
              </a:rPr>
              <a:t>Read the text.</a:t>
            </a:r>
          </a:p>
        </p:txBody>
      </p:sp>
    </p:spTree>
    <p:extLst>
      <p:ext uri="{BB962C8B-B14F-4D97-AF65-F5344CB8AC3E}">
        <p14:creationId xmlns:p14="http://schemas.microsoft.com/office/powerpoint/2010/main" val="3886927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hdr" sz="quarter"/>
          </p:nvPr>
        </p:nvSpPr>
        <p:spPr>
          <a:noFill/>
        </p:spPr>
        <p:txBody>
          <a:bodyPr/>
          <a:lstStyle/>
          <a:p>
            <a:r>
              <a:rPr lang="en-US" dirty="0">
                <a:ea typeface="ＭＳ Ｐゴシック"/>
                <a:cs typeface="ＭＳ Ｐゴシック"/>
              </a:rPr>
              <a:t>Tactical Combat Casualty Care (TCCC)</a:t>
            </a: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r>
              <a:rPr lang="en-US" dirty="0">
                <a:ea typeface="ＭＳ Ｐゴシック"/>
                <a:cs typeface="ＭＳ Ｐゴシック"/>
              </a:rPr>
              <a:t>Read the text.</a:t>
            </a:r>
          </a:p>
        </p:txBody>
      </p:sp>
    </p:spTree>
    <p:extLst>
      <p:ext uri="{BB962C8B-B14F-4D97-AF65-F5344CB8AC3E}">
        <p14:creationId xmlns:p14="http://schemas.microsoft.com/office/powerpoint/2010/main" val="3886927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5" name="Slide Image Placeholder 1"/>
          <p:cNvSpPr>
            <a:spLocks noGrp="1" noRot="1" noChangeAspect="1"/>
          </p:cNvSpPr>
          <p:nvPr>
            <p:ph type="sldImg"/>
          </p:nvPr>
        </p:nvSpPr>
        <p:spPr>
          <a:ln/>
        </p:spPr>
      </p:sp>
      <p:sp>
        <p:nvSpPr>
          <p:cNvPr id="559106" name="Notes Placeholder 2"/>
          <p:cNvSpPr>
            <a:spLocks noGrp="1"/>
          </p:cNvSpPr>
          <p:nvPr>
            <p:ph type="body" idx="1"/>
          </p:nvPr>
        </p:nvSpPr>
        <p:spPr>
          <a:noFill/>
          <a:ln/>
        </p:spPr>
        <p:txBody>
          <a:bodyPr/>
          <a:lstStyle/>
          <a:p>
            <a:r>
              <a:rPr lang="en-US" dirty="0">
                <a:ea typeface="ＭＳ Ｐゴシック"/>
                <a:cs typeface="ＭＳ Ｐゴシック"/>
              </a:rPr>
              <a:t>This information on CCP operations was extracted from the chapter on TCCC Casualty Response Planning by Kotwal and Montgomery in the military version of the Prehospital Life Support Manual.</a:t>
            </a:r>
          </a:p>
        </p:txBody>
      </p:sp>
      <p:sp>
        <p:nvSpPr>
          <p:cNvPr id="559107" name="Slide Number Placeholder 3"/>
          <p:cNvSpPr>
            <a:spLocks noGrp="1"/>
          </p:cNvSpPr>
          <p:nvPr>
            <p:ph type="sldNum" sz="quarter" idx="5"/>
          </p:nvPr>
        </p:nvSpPr>
        <p:spPr>
          <a:noFill/>
        </p:spPr>
        <p:txBody>
          <a:bodyPr/>
          <a:lstStyle/>
          <a:p>
            <a:fld id="{D26C15AC-3904-41AD-9F64-0C5A0CD5E412}" type="slidenum">
              <a:rPr lang="en-US" smtClean="0">
                <a:ea typeface="ＭＳ Ｐゴシック"/>
                <a:cs typeface="ＭＳ Ｐゴシック"/>
              </a:rPr>
              <a:pPr/>
              <a:t>5</a:t>
            </a:fld>
            <a:endParaRPr lang="en-US" dirty="0">
              <a:ea typeface="ＭＳ Ｐゴシック"/>
              <a:cs typeface="ＭＳ Ｐゴシック"/>
            </a:endParaRPr>
          </a:p>
        </p:txBody>
      </p:sp>
    </p:spTree>
    <p:extLst>
      <p:ext uri="{BB962C8B-B14F-4D97-AF65-F5344CB8AC3E}">
        <p14:creationId xmlns:p14="http://schemas.microsoft.com/office/powerpoint/2010/main" val="212809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If possible, casualty flow should be planned from the point of injury all the way back to a fixed medical facility in CONUS.</a:t>
            </a:r>
            <a:r>
              <a:rPr lang="en-US" dirty="0">
                <a:latin typeface="+mn-lt"/>
                <a:ea typeface="+mn-ea"/>
                <a:cs typeface="+mn-cs"/>
              </a:rPr>
              <a:t>  Tactical medics should understand the casualty flow up two levels above themselves at a minimum, including patient regulating, casualty accountability, and hospitalization requirements.  For example, a platoon medic should have a good understanding of where a casualty goes after leaving the tactical CCP or battalion aid station. </a:t>
            </a:r>
          </a:p>
          <a:p>
            <a:pPr eaLnBrk="1" fontAlgn="auto" hangingPunct="1">
              <a:spcBef>
                <a:spcPts val="0"/>
              </a:spcBef>
              <a:spcAft>
                <a:spcPts val="0"/>
              </a:spcAft>
              <a:defRPr/>
            </a:pPr>
            <a:endParaRPr lang="en-US" dirty="0">
              <a:latin typeface="+mn-lt"/>
              <a:ea typeface="+mn-ea"/>
              <a:cs typeface="+mn-cs"/>
            </a:endParaRPr>
          </a:p>
          <a:p>
            <a:pPr eaLnBrk="1" fontAlgn="auto" hangingPunct="1">
              <a:spcBef>
                <a:spcPts val="0"/>
              </a:spcBef>
              <a:spcAft>
                <a:spcPts val="0"/>
              </a:spcAft>
              <a:defRPr/>
            </a:pPr>
            <a:r>
              <a:rPr lang="en-US" dirty="0">
                <a:latin typeface="+mn-lt"/>
                <a:ea typeface="+mn-ea"/>
                <a:cs typeface="+mn-cs"/>
              </a:rPr>
              <a:t>There are several questions that need to be answered in order to establish the tactical casualty flow:</a:t>
            </a:r>
          </a:p>
          <a:p>
            <a:pPr eaLnBrk="1" fontAlgn="auto" hangingPunct="1">
              <a:spcBef>
                <a:spcPts val="0"/>
              </a:spcBef>
              <a:spcAft>
                <a:spcPts val="0"/>
              </a:spcAft>
              <a:defRPr/>
            </a:pPr>
            <a:r>
              <a:rPr lang="en-US" dirty="0">
                <a:latin typeface="+mn-lt"/>
                <a:ea typeface="+mn-ea"/>
                <a:cs typeface="+mn-cs"/>
              </a:rPr>
              <a:t>To where will the unit’s casualties be evacuated?  </a:t>
            </a:r>
          </a:p>
          <a:p>
            <a:pPr eaLnBrk="1" fontAlgn="auto" hangingPunct="1">
              <a:spcBef>
                <a:spcPts val="0"/>
              </a:spcBef>
              <a:spcAft>
                <a:spcPts val="0"/>
              </a:spcAft>
              <a:defRPr/>
            </a:pPr>
            <a:r>
              <a:rPr lang="en-US" dirty="0">
                <a:latin typeface="+mn-lt"/>
                <a:ea typeface="+mn-ea"/>
                <a:cs typeface="+mn-cs"/>
              </a:rPr>
              <a:t>Will evacuation be conducted by ground or air (or water) assets to a casualty collection point?  </a:t>
            </a:r>
          </a:p>
          <a:p>
            <a:pPr eaLnBrk="1" fontAlgn="auto" hangingPunct="1">
              <a:spcBef>
                <a:spcPts val="0"/>
              </a:spcBef>
              <a:spcAft>
                <a:spcPts val="0"/>
              </a:spcAft>
              <a:defRPr/>
            </a:pPr>
            <a:r>
              <a:rPr lang="en-US" dirty="0">
                <a:latin typeface="+mn-lt"/>
                <a:ea typeface="+mn-ea"/>
                <a:cs typeface="+mn-cs"/>
              </a:rPr>
              <a:t>How will evacuation be conducted to casualty transload points?  </a:t>
            </a:r>
          </a:p>
          <a:p>
            <a:pPr eaLnBrk="1" fontAlgn="auto" hangingPunct="1">
              <a:spcBef>
                <a:spcPts val="0"/>
              </a:spcBef>
              <a:spcAft>
                <a:spcPts val="0"/>
              </a:spcAft>
              <a:defRPr/>
            </a:pPr>
            <a:r>
              <a:rPr lang="en-US" dirty="0">
                <a:latin typeface="+mn-lt"/>
                <a:ea typeface="+mn-ea"/>
                <a:cs typeface="+mn-cs"/>
              </a:rPr>
              <a:t>What are the distances and times of travel?  </a:t>
            </a:r>
          </a:p>
          <a:p>
            <a:pPr eaLnBrk="1" fontAlgn="auto" hangingPunct="1">
              <a:spcBef>
                <a:spcPts val="0"/>
              </a:spcBef>
              <a:spcAft>
                <a:spcPts val="0"/>
              </a:spcAft>
              <a:defRPr/>
            </a:pPr>
            <a:r>
              <a:rPr lang="en-US" dirty="0">
                <a:latin typeface="+mn-lt"/>
                <a:ea typeface="+mn-ea"/>
                <a:cs typeface="+mn-cs"/>
              </a:rPr>
              <a:t>Will expected casualties be able to make it that far?  If not, what parts of the plan need to be corrected?  </a:t>
            </a:r>
          </a:p>
          <a:p>
            <a:pPr eaLnBrk="1" fontAlgn="auto" hangingPunct="1">
              <a:spcBef>
                <a:spcPts val="0"/>
              </a:spcBef>
              <a:spcAft>
                <a:spcPts val="0"/>
              </a:spcAft>
              <a:defRPr/>
            </a:pPr>
            <a:r>
              <a:rPr lang="en-US" dirty="0">
                <a:latin typeface="+mn-lt"/>
                <a:ea typeface="+mn-ea"/>
                <a:cs typeface="+mn-cs"/>
              </a:rPr>
              <a:t>Who will evacuate the casualties?  </a:t>
            </a:r>
          </a:p>
          <a:p>
            <a:pPr eaLnBrk="1" fontAlgn="auto" hangingPunct="1">
              <a:spcBef>
                <a:spcPts val="0"/>
              </a:spcBef>
              <a:spcAft>
                <a:spcPts val="0"/>
              </a:spcAft>
              <a:defRPr/>
            </a:pPr>
            <a:r>
              <a:rPr lang="en-US" dirty="0">
                <a:latin typeface="+mn-lt"/>
                <a:ea typeface="+mn-ea"/>
                <a:cs typeface="+mn-cs"/>
              </a:rPr>
              <a:t>Will medical assets be properly positioned to ensure continuity of care?</a:t>
            </a:r>
          </a:p>
          <a:p>
            <a:pPr>
              <a:defRPr/>
            </a:pPr>
            <a:endParaRPr lang="en-US" dirty="0"/>
          </a:p>
        </p:txBody>
      </p:sp>
      <p:sp>
        <p:nvSpPr>
          <p:cNvPr id="561155" name="Slide Number Placeholder 3"/>
          <p:cNvSpPr>
            <a:spLocks noGrp="1"/>
          </p:cNvSpPr>
          <p:nvPr>
            <p:ph type="sldNum" sz="quarter" idx="5"/>
          </p:nvPr>
        </p:nvSpPr>
        <p:spPr>
          <a:noFill/>
        </p:spPr>
        <p:txBody>
          <a:bodyPr/>
          <a:lstStyle/>
          <a:p>
            <a:fld id="{BB2F5953-FC1C-4D01-A29D-E1A11F2AEDF7}" type="slidenum">
              <a:rPr lang="en-US" smtClean="0">
                <a:ea typeface="ＭＳ Ｐゴシック"/>
                <a:cs typeface="ＭＳ Ｐゴシック"/>
              </a:rPr>
              <a:pPr/>
              <a:t>6</a:t>
            </a:fld>
            <a:endParaRPr lang="en-US" dirty="0">
              <a:ea typeface="ＭＳ Ｐゴシック"/>
              <a:cs typeface="ＭＳ Ｐゴシック"/>
            </a:endParaRPr>
          </a:p>
        </p:txBody>
      </p:sp>
    </p:spTree>
    <p:extLst>
      <p:ext uri="{BB962C8B-B14F-4D97-AF65-F5344CB8AC3E}">
        <p14:creationId xmlns:p14="http://schemas.microsoft.com/office/powerpoint/2010/main" val="237042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latin typeface="Arial"/>
                <a:ea typeface="Calibri"/>
                <a:cs typeface="Times New Roman"/>
              </a:rPr>
              <a:t>This is a checklist for selecting a good location for a tactical CCP. </a:t>
            </a:r>
          </a:p>
          <a:p>
            <a:pPr eaLnBrk="1" fontAlgn="auto" hangingPunct="1">
              <a:spcBef>
                <a:spcPts val="0"/>
              </a:spcBef>
              <a:spcAft>
                <a:spcPts val="0"/>
              </a:spcAft>
              <a:defRPr/>
            </a:pPr>
            <a:endParaRPr lang="en-US" dirty="0">
              <a:latin typeface="Arial"/>
              <a:ea typeface="Calibri"/>
              <a:cs typeface="Times New Roman"/>
            </a:endParaRPr>
          </a:p>
          <a:p>
            <a:pPr eaLnBrk="1" fontAlgn="auto" hangingPunct="1">
              <a:spcBef>
                <a:spcPts val="0"/>
              </a:spcBef>
              <a:spcAft>
                <a:spcPts val="0"/>
              </a:spcAft>
              <a:defRPr/>
            </a:pPr>
            <a:r>
              <a:rPr lang="en-US" dirty="0">
                <a:latin typeface="Arial"/>
                <a:ea typeface="Calibri"/>
                <a:cs typeface="Times New Roman"/>
              </a:rPr>
              <a:t>“Lines of Drift” are </a:t>
            </a:r>
            <a:r>
              <a:rPr lang="en-US" dirty="0">
                <a:solidFill>
                  <a:srgbClr val="0000FF"/>
                </a:solidFill>
                <a:latin typeface="Arial"/>
                <a:ea typeface="Calibri"/>
                <a:cs typeface="Times New Roman"/>
              </a:rPr>
              <a:t>paths of least resistance </a:t>
            </a:r>
            <a:r>
              <a:rPr lang="en-US" dirty="0">
                <a:latin typeface="Arial"/>
                <a:ea typeface="Calibri"/>
                <a:cs typeface="Times New Roman"/>
              </a:rPr>
              <a:t>that offer the greatest ease while taking into account obstacles and modes of transit to the objective. </a:t>
            </a:r>
            <a:endParaRPr lang="en-US" dirty="0">
              <a:latin typeface="+mn-lt"/>
              <a:ea typeface="Calibri"/>
              <a:cs typeface="Times New Roman"/>
            </a:endParaRPr>
          </a:p>
          <a:p>
            <a:pPr eaLnBrk="1" fontAlgn="auto" hangingPunct="1">
              <a:spcBef>
                <a:spcPts val="0"/>
              </a:spcBef>
              <a:spcAft>
                <a:spcPts val="0"/>
              </a:spcAft>
              <a:defRPr/>
            </a:pPr>
            <a:endParaRPr lang="en-US" dirty="0">
              <a:latin typeface="+mn-lt"/>
              <a:ea typeface="Calibri"/>
              <a:cs typeface="Times New Roman"/>
            </a:endParaRPr>
          </a:p>
          <a:p>
            <a:pPr>
              <a:defRPr/>
            </a:pPr>
            <a:endParaRPr lang="en-US" dirty="0"/>
          </a:p>
        </p:txBody>
      </p:sp>
      <p:sp>
        <p:nvSpPr>
          <p:cNvPr id="563203" name="Slide Number Placeholder 3"/>
          <p:cNvSpPr>
            <a:spLocks noGrp="1"/>
          </p:cNvSpPr>
          <p:nvPr>
            <p:ph type="sldNum" sz="quarter" idx="5"/>
          </p:nvPr>
        </p:nvSpPr>
        <p:spPr>
          <a:noFill/>
        </p:spPr>
        <p:txBody>
          <a:bodyPr/>
          <a:lstStyle/>
          <a:p>
            <a:fld id="{C47A3B02-19BD-497B-ACC8-82B0695225E7}" type="slidenum">
              <a:rPr lang="en-US" smtClean="0">
                <a:ea typeface="ＭＳ Ｐゴシック"/>
                <a:cs typeface="ＭＳ Ｐゴシック"/>
              </a:rPr>
              <a:pPr/>
              <a:t>7</a:t>
            </a:fld>
            <a:endParaRPr lang="en-US" dirty="0">
              <a:ea typeface="ＭＳ Ｐゴシック"/>
              <a:cs typeface="ＭＳ Ｐゴシック"/>
            </a:endParaRPr>
          </a:p>
        </p:txBody>
      </p:sp>
    </p:spTree>
    <p:extLst>
      <p:ext uri="{BB962C8B-B14F-4D97-AF65-F5344CB8AC3E}">
        <p14:creationId xmlns:p14="http://schemas.microsoft.com/office/powerpoint/2010/main" val="3325193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49" name="Slide Image Placeholder 1"/>
          <p:cNvSpPr>
            <a:spLocks noGrp="1" noRot="1" noChangeAspect="1"/>
          </p:cNvSpPr>
          <p:nvPr>
            <p:ph type="sldImg"/>
          </p:nvPr>
        </p:nvSpPr>
        <p:spPr>
          <a:ln/>
        </p:spPr>
      </p:sp>
      <p:sp>
        <p:nvSpPr>
          <p:cNvPr id="565250" name="Notes Placeholder 2"/>
          <p:cNvSpPr>
            <a:spLocks noGrp="1"/>
          </p:cNvSpPr>
          <p:nvPr>
            <p:ph type="body" idx="1"/>
          </p:nvPr>
        </p:nvSpPr>
        <p:spPr>
          <a:noFill/>
          <a:ln/>
        </p:spPr>
        <p:txBody>
          <a:bodyPr/>
          <a:lstStyle/>
          <a:p>
            <a:r>
              <a:rPr lang="en-US" dirty="0">
                <a:ea typeface="ＭＳ Ｐゴシック"/>
                <a:cs typeface="ＭＳ Ｐゴシック"/>
              </a:rPr>
              <a:t>Read the text.</a:t>
            </a:r>
          </a:p>
        </p:txBody>
      </p:sp>
      <p:sp>
        <p:nvSpPr>
          <p:cNvPr id="565251" name="Slide Number Placeholder 3"/>
          <p:cNvSpPr>
            <a:spLocks noGrp="1"/>
          </p:cNvSpPr>
          <p:nvPr>
            <p:ph type="sldNum" sz="quarter" idx="5"/>
          </p:nvPr>
        </p:nvSpPr>
        <p:spPr>
          <a:noFill/>
        </p:spPr>
        <p:txBody>
          <a:bodyPr/>
          <a:lstStyle/>
          <a:p>
            <a:fld id="{77450DB8-08C3-427F-8B7E-4C64A6858377}" type="slidenum">
              <a:rPr lang="en-US" smtClean="0">
                <a:ea typeface="ＭＳ Ｐゴシック"/>
                <a:cs typeface="ＭＳ Ｐゴシック"/>
              </a:rPr>
              <a:pPr/>
              <a:t>8</a:t>
            </a:fld>
            <a:endParaRPr lang="en-US" dirty="0">
              <a:ea typeface="ＭＳ Ｐゴシック"/>
              <a:cs typeface="ＭＳ Ｐゴシック"/>
            </a:endParaRPr>
          </a:p>
        </p:txBody>
      </p:sp>
    </p:spTree>
    <p:extLst>
      <p:ext uri="{BB962C8B-B14F-4D97-AF65-F5344CB8AC3E}">
        <p14:creationId xmlns:p14="http://schemas.microsoft.com/office/powerpoint/2010/main" val="1641781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7" name="Slide Image Placeholder 1"/>
          <p:cNvSpPr>
            <a:spLocks noGrp="1" noRot="1" noChangeAspect="1"/>
          </p:cNvSpPr>
          <p:nvPr>
            <p:ph type="sldImg"/>
          </p:nvPr>
        </p:nvSpPr>
        <p:spPr>
          <a:ln/>
        </p:spPr>
      </p:sp>
      <p:sp>
        <p:nvSpPr>
          <p:cNvPr id="567298" name="Notes Placeholder 2"/>
          <p:cNvSpPr>
            <a:spLocks noGrp="1"/>
          </p:cNvSpPr>
          <p:nvPr>
            <p:ph type="body" idx="1"/>
          </p:nvPr>
        </p:nvSpPr>
        <p:spPr>
          <a:noFill/>
          <a:ln/>
        </p:spPr>
        <p:txBody>
          <a:bodyPr/>
          <a:lstStyle/>
          <a:p>
            <a:r>
              <a:rPr lang="en-US" dirty="0">
                <a:ea typeface="ＭＳ Ｐゴシック"/>
                <a:cs typeface="ＭＳ Ｐゴシック"/>
              </a:rPr>
              <a:t>Read the text.</a:t>
            </a:r>
          </a:p>
        </p:txBody>
      </p:sp>
      <p:sp>
        <p:nvSpPr>
          <p:cNvPr id="567299" name="Slide Number Placeholder 3"/>
          <p:cNvSpPr>
            <a:spLocks noGrp="1"/>
          </p:cNvSpPr>
          <p:nvPr>
            <p:ph type="sldNum" sz="quarter" idx="5"/>
          </p:nvPr>
        </p:nvSpPr>
        <p:spPr>
          <a:noFill/>
        </p:spPr>
        <p:txBody>
          <a:bodyPr/>
          <a:lstStyle/>
          <a:p>
            <a:fld id="{63504C5E-41C5-4DFD-810E-45B4E642E76F}" type="slidenum">
              <a:rPr lang="en-US" smtClean="0">
                <a:ea typeface="ＭＳ Ｐゴシック"/>
                <a:cs typeface="ＭＳ Ｐゴシック"/>
              </a:rPr>
              <a:pPr/>
              <a:t>9</a:t>
            </a:fld>
            <a:endParaRPr lang="en-US" dirty="0">
              <a:ea typeface="ＭＳ Ｐゴシック"/>
              <a:cs typeface="ＭＳ Ｐゴシック"/>
            </a:endParaRPr>
          </a:p>
        </p:txBody>
      </p:sp>
    </p:spTree>
    <p:extLst>
      <p:ext uri="{BB962C8B-B14F-4D97-AF65-F5344CB8AC3E}">
        <p14:creationId xmlns:p14="http://schemas.microsoft.com/office/powerpoint/2010/main" val="3965054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itle 6"/>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Times New Roman" pitchFamily="18" charset="0"/>
                <a:ea typeface="ＭＳ Ｐゴシック"/>
                <a:cs typeface="ＭＳ Ｐゴシック"/>
              </a:defRPr>
            </a:lvl1pPr>
          </a:lstStyle>
          <a:p>
            <a:pPr>
              <a:defRPr/>
            </a:pPr>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Times New Roman" pitchFamily="18" charset="0"/>
                <a:ea typeface="ＭＳ Ｐゴシック"/>
                <a:cs typeface="ＭＳ Ｐゴシック"/>
              </a:defRPr>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Times New Roman" pitchFamily="18" charset="0"/>
                <a:ea typeface="ＭＳ Ｐゴシック"/>
                <a:cs typeface="ＭＳ Ｐゴシック"/>
              </a:defRPr>
            </a:lvl1pPr>
          </a:lstStyle>
          <a:p>
            <a:pPr>
              <a:defRPr/>
            </a:pPr>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Times New Roman" pitchFamily="18" charset="0"/>
                <a:ea typeface="ＭＳ Ｐゴシック"/>
                <a:cs typeface="ＭＳ Ｐゴシック"/>
              </a:defRPr>
            </a:lvl1pPr>
          </a:lstStyle>
          <a:p>
            <a:pPr>
              <a:defRPr/>
            </a:pP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67818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7"/>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DBC2A6FF-0F61-4395-A0AB-480E82AF178B}"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82296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85800" y="6248400"/>
            <a:ext cx="1905000" cy="457200"/>
          </a:xfrm>
          <a:prstGeom prst="rect">
            <a:avLst/>
          </a:prstGeom>
        </p:spPr>
        <p:txBody>
          <a:bodyPr/>
          <a:lstStyle>
            <a:lvl1pPr>
              <a:defRPr>
                <a:latin typeface="Times New Roman" pitchFamily="18" charset="0"/>
                <a:ea typeface="ＭＳ Ｐゴシック"/>
                <a:cs typeface="ＭＳ Ｐゴシック"/>
              </a:defRPr>
            </a:lvl1pPr>
          </a:lstStyle>
          <a:p>
            <a:pPr>
              <a:defRPr/>
            </a:pPr>
            <a:endParaRPr lang="en-US" altLang="en-US" dirty="0"/>
          </a:p>
        </p:txBody>
      </p:sp>
    </p:spTree>
    <p:extLst>
      <p:ext uri="{BB962C8B-B14F-4D97-AF65-F5344CB8AC3E}">
        <p14:creationId xmlns:p14="http://schemas.microsoft.com/office/powerpoint/2010/main" val="1373573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7"/>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2D400693-B0F1-468D-88CC-F7F168064AA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7"/>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EA4B52FF-D870-497D-BC64-992EC617156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905000" y="274638"/>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9" name="Picture 11" descr="TCCC Logo 091104 (C)"/>
          <p:cNvPicPr>
            <a:picLocks noChangeAspect="1" noChangeArrowheads="1"/>
          </p:cNvPicPr>
          <p:nvPr userDrawn="1"/>
        </p:nvPicPr>
        <p:blipFill>
          <a:blip r:embed="rId15" cstate="print"/>
          <a:srcRect/>
          <a:stretch>
            <a:fillRect/>
          </a:stretch>
        </p:blipFill>
        <p:spPr bwMode="auto">
          <a:xfrm>
            <a:off x="76200" y="52388"/>
            <a:ext cx="1295400" cy="1319212"/>
          </a:xfrm>
          <a:prstGeom prst="rect">
            <a:avLst/>
          </a:prstGeom>
          <a:noFill/>
          <a:ln w="9525">
            <a:noFill/>
            <a:miter lim="800000"/>
            <a:headEnd/>
            <a:tailEnd/>
          </a:ln>
        </p:spPr>
      </p:pic>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78" r:id="rId6"/>
    <p:sldLayoutId id="2147483677" r:id="rId7"/>
    <p:sldLayoutId id="2147483684" r:id="rId8"/>
    <p:sldLayoutId id="2147483685" r:id="rId9"/>
    <p:sldLayoutId id="2147483686" r:id="rId10"/>
    <p:sldLayoutId id="2147483687" r:id="rId11"/>
    <p:sldLayoutId id="2147483676" r:id="rId12"/>
    <p:sldLayoutId id="2147483691" r:id="rId13"/>
  </p:sldLayoutIdLst>
  <p:hf hdr="0" ftr="0" dt="0"/>
  <p:txStyles>
    <p:titleStyle>
      <a:lvl1pPr algn="ctr" rtl="0" eaLnBrk="0" fontAlgn="base" hangingPunct="0">
        <a:spcBef>
          <a:spcPct val="0"/>
        </a:spcBef>
        <a:spcAft>
          <a:spcPct val="0"/>
        </a:spcAft>
        <a:defRPr sz="4000" b="1"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p:nvPr>
        </p:nvSpPr>
        <p:spPr>
          <a:xfrm>
            <a:off x="457200" y="5410200"/>
            <a:ext cx="8229600" cy="1143000"/>
          </a:xfrm>
        </p:spPr>
        <p:txBody>
          <a:bodyPr rtlCol="0">
            <a:normAutofit fontScale="25000" lnSpcReduction="20000"/>
          </a:bodyPr>
          <a:lstStyle/>
          <a:p>
            <a:pPr algn="ctr" eaLnBrk="1" fontAlgn="auto" hangingPunct="1">
              <a:spcAft>
                <a:spcPts val="0"/>
              </a:spcAft>
              <a:buFont typeface="Arial" pitchFamily="34" charset="0"/>
              <a:buNone/>
              <a:defRPr/>
            </a:pPr>
            <a:r>
              <a:rPr lang="en-US" sz="4800" b="1" dirty="0">
                <a:ea typeface="ＭＳ Ｐゴシック"/>
                <a:cs typeface="ＭＳ Ｐゴシック"/>
              </a:rPr>
              <a:t> </a:t>
            </a:r>
            <a:r>
              <a:rPr lang="en-US" sz="12800" b="1" dirty="0">
                <a:solidFill>
                  <a:schemeClr val="tx1"/>
                </a:solidFill>
                <a:ea typeface="ＭＳ Ｐゴシック"/>
                <a:cs typeface="ＭＳ Ｐゴシック"/>
              </a:rPr>
              <a:t>Tactical Field Care </a:t>
            </a:r>
            <a:r>
              <a:rPr lang="en-US" sz="12800" b="1" dirty="0">
                <a:ea typeface="ＭＳ Ｐゴシック"/>
                <a:cs typeface="ＭＳ Ｐゴシック"/>
              </a:rPr>
              <a:t>3f</a:t>
            </a:r>
          </a:p>
          <a:p>
            <a:pPr algn="ctr" eaLnBrk="1" fontAlgn="auto" hangingPunct="1">
              <a:spcAft>
                <a:spcPts val="0"/>
              </a:spcAft>
              <a:buFont typeface="Arial" pitchFamily="34" charset="0"/>
              <a:buNone/>
              <a:defRPr/>
            </a:pPr>
            <a:r>
              <a:rPr lang="en-US" sz="9600" b="1" dirty="0">
                <a:ea typeface="ＭＳ Ｐゴシック"/>
                <a:cs typeface="ＭＳ Ｐゴシック"/>
              </a:rPr>
              <a:t>Casualty Collection Point Operations</a:t>
            </a:r>
          </a:p>
          <a:p>
            <a:pPr algn="ctr" eaLnBrk="1" fontAlgn="auto" hangingPunct="1">
              <a:spcAft>
                <a:spcPts val="0"/>
              </a:spcAft>
              <a:buFont typeface="Arial" pitchFamily="34" charset="0"/>
              <a:buNone/>
              <a:defRPr/>
            </a:pPr>
            <a:r>
              <a:rPr lang="en-US" sz="9600" b="1" dirty="0">
                <a:solidFill>
                  <a:schemeClr val="tx1"/>
                </a:solidFill>
                <a:ea typeface="ＭＳ Ｐゴシック"/>
                <a:cs typeface="ＭＳ Ｐゴシック"/>
              </a:rPr>
              <a:t>Caring for Wounded Hostile Combatants</a:t>
            </a:r>
          </a:p>
          <a:p>
            <a:pPr algn="ctr" eaLnBrk="1" fontAlgn="auto" hangingPunct="1">
              <a:spcAft>
                <a:spcPts val="0"/>
              </a:spcAft>
              <a:buFont typeface="Arial" pitchFamily="34" charset="0"/>
              <a:buNone/>
              <a:defRPr/>
            </a:pPr>
            <a:endParaRPr lang="en-US" sz="4800" b="1" dirty="0">
              <a:solidFill>
                <a:schemeClr val="tx1"/>
              </a:solidFill>
              <a:ea typeface="ＭＳ Ｐゴシック"/>
              <a:cs typeface="ＭＳ Ｐゴシック"/>
            </a:endParaRPr>
          </a:p>
          <a:p>
            <a:pPr algn="ctr" eaLnBrk="1" fontAlgn="auto" hangingPunct="1">
              <a:spcAft>
                <a:spcPts val="0"/>
              </a:spcAft>
              <a:buFont typeface="Arial" pitchFamily="34" charset="0"/>
              <a:buNone/>
              <a:defRPr/>
            </a:pPr>
            <a:endParaRPr lang="en-US" sz="4800" b="1" dirty="0">
              <a:solidFill>
                <a:schemeClr val="tx1"/>
              </a:solidFill>
              <a:ea typeface="ＭＳ Ｐゴシック"/>
              <a:cs typeface="ＭＳ Ｐゴシック"/>
            </a:endParaRPr>
          </a:p>
        </p:txBody>
      </p:sp>
      <p:sp>
        <p:nvSpPr>
          <p:cNvPr id="19458" name="Rectangle 2"/>
          <p:cNvSpPr>
            <a:spLocks noGrp="1" noChangeArrowheads="1"/>
          </p:cNvSpPr>
          <p:nvPr>
            <p:ph type="title" idx="4294967295"/>
          </p:nvPr>
        </p:nvSpPr>
        <p:spPr>
          <a:xfrm>
            <a:off x="-1" y="304800"/>
            <a:ext cx="9144000" cy="1905000"/>
          </a:xfrm>
        </p:spPr>
        <p:txBody>
          <a:bodyPr/>
          <a:lstStyle/>
          <a:p>
            <a:pPr eaLnBrk="1" hangingPunct="1"/>
            <a:r>
              <a:rPr lang="en-US" sz="3200" dirty="0">
                <a:ea typeface="ＭＳ Ｐゴシック"/>
                <a:cs typeface="ＭＳ Ｐゴシック"/>
              </a:rPr>
              <a:t>Tactical Combat Casualty Care for Medical Personnel</a:t>
            </a:r>
            <a:br>
              <a:rPr lang="en-US" sz="3200" dirty="0">
                <a:ea typeface="ＭＳ Ｐゴシック"/>
                <a:cs typeface="ＭＳ Ｐゴシック"/>
              </a:rPr>
            </a:br>
            <a:br>
              <a:rPr lang="en-US" sz="1200" dirty="0">
                <a:ea typeface="ＭＳ Ｐゴシック"/>
                <a:cs typeface="ＭＳ Ｐゴシック"/>
              </a:rPr>
            </a:br>
            <a:r>
              <a:rPr lang="en-US" sz="3200" dirty="0">
                <a:ea typeface="ＭＳ Ｐゴシック"/>
                <a:cs typeface="ＭＳ Ｐゴシック"/>
              </a:rPr>
              <a:t>August 2018</a:t>
            </a:r>
            <a:br>
              <a:rPr lang="en-US" sz="3200" dirty="0">
                <a:ea typeface="ＭＳ Ｐゴシック"/>
                <a:cs typeface="ＭＳ Ｐゴシック"/>
              </a:rPr>
            </a:br>
            <a:br>
              <a:rPr lang="en-US" sz="1200" dirty="0">
                <a:ea typeface="ＭＳ Ｐゴシック"/>
                <a:cs typeface="ＭＳ Ｐゴシック"/>
              </a:rPr>
            </a:br>
            <a:r>
              <a:rPr lang="en-US" sz="2400" dirty="0">
                <a:ea typeface="ＭＳ Ｐゴシック"/>
                <a:cs typeface="ＭＳ Ｐゴシック"/>
              </a:rPr>
              <a:t>(Based on TCCC-MP Guidelines </a:t>
            </a:r>
            <a:r>
              <a:rPr lang="en-US" sz="2400" dirty="0"/>
              <a:t>180801</a:t>
            </a:r>
            <a:r>
              <a:rPr lang="en-US" sz="2400" dirty="0">
                <a:ea typeface="ＭＳ Ｐゴシック"/>
                <a:cs typeface="ＭＳ Ｐゴシック"/>
              </a:rPr>
              <a:t>)</a:t>
            </a:r>
            <a:endParaRPr lang="en-US" dirty="0">
              <a:ea typeface="ＭＳ Ｐゴシック"/>
              <a:cs typeface="ＭＳ Ｐゴシック"/>
            </a:endParaRPr>
          </a:p>
        </p:txBody>
      </p:sp>
      <p:pic>
        <p:nvPicPr>
          <p:cNvPr id="19459" name="Picture 7" descr="TCCC Logo 091104 (C)"/>
          <p:cNvPicPr>
            <a:picLocks noChangeAspect="1" noChangeArrowheads="1"/>
          </p:cNvPicPr>
          <p:nvPr/>
        </p:nvPicPr>
        <p:blipFill>
          <a:blip r:embed="rId3" cstate="print"/>
          <a:srcRect/>
          <a:stretch>
            <a:fillRect/>
          </a:stretch>
        </p:blipFill>
        <p:spPr bwMode="auto">
          <a:xfrm>
            <a:off x="3200400" y="2514600"/>
            <a:ext cx="2703284" cy="2640417"/>
          </a:xfrm>
          <a:prstGeom prst="rect">
            <a:avLst/>
          </a:prstGeom>
          <a:noFill/>
          <a:ln w="9525">
            <a:noFill/>
            <a:miter lim="800000"/>
            <a:headEnd/>
            <a:tailEnd/>
          </a:ln>
        </p:spPr>
      </p:pic>
    </p:spTree>
    <p:extLst>
      <p:ext uri="{BB962C8B-B14F-4D97-AF65-F5344CB8AC3E}">
        <p14:creationId xmlns:p14="http://schemas.microsoft.com/office/powerpoint/2010/main" val="3976309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p:spPr>
        <p:txBody>
          <a:bodyPr>
            <a:normAutofit fontScale="92500"/>
          </a:bodyPr>
          <a:lstStyle/>
          <a:p>
            <a:pPr>
              <a:buFont typeface="Arial" pitchFamily="34" charset="0"/>
              <a:buChar char="•"/>
              <a:defRPr/>
            </a:pPr>
            <a:r>
              <a:rPr lang="en-US" b="1" dirty="0"/>
              <a:t>First Sergeant (1SG), Platoon Sergeant (PSG) or equivalent:</a:t>
            </a:r>
          </a:p>
          <a:p>
            <a:pPr lvl="1">
              <a:buFont typeface="Arial" pitchFamily="34" charset="0"/>
              <a:buChar char="–"/>
              <a:defRPr/>
            </a:pPr>
            <a:r>
              <a:rPr lang="en-US" b="1" dirty="0"/>
              <a:t>Strips, bags, tags, organizes, and maintains casualties’ tactical gear outside of treatment area. </a:t>
            </a:r>
          </a:p>
          <a:p>
            <a:pPr lvl="1">
              <a:buFont typeface="Arial" pitchFamily="34" charset="0"/>
              <a:buChar char="–"/>
              <a:defRPr/>
            </a:pPr>
            <a:r>
              <a:rPr lang="en-US" b="1" dirty="0"/>
              <a:t>Accountable for tracking casualties and equipment into and out of CCP and reports to higher command.</a:t>
            </a:r>
          </a:p>
          <a:p>
            <a:pPr lvl="1">
              <a:buFont typeface="Arial" pitchFamily="34" charset="0"/>
              <a:buChar char="–"/>
              <a:defRPr/>
            </a:pPr>
            <a:r>
              <a:rPr lang="en-US" b="1" dirty="0"/>
              <a:t>Moves casualties through CCP entrance/exit choke point which should be marked with an IR chemlight.</a:t>
            </a:r>
          </a:p>
          <a:p>
            <a:pPr marL="0" indent="0">
              <a:buFont typeface="Arial" pitchFamily="34" charset="0"/>
              <a:buNone/>
              <a:defRPr/>
            </a:pPr>
            <a:endParaRPr lang="en-US" dirty="0"/>
          </a:p>
        </p:txBody>
      </p:sp>
      <p:sp>
        <p:nvSpPr>
          <p:cNvPr id="568322" name="Title 1"/>
          <p:cNvSpPr>
            <a:spLocks noGrp="1"/>
          </p:cNvSpPr>
          <p:nvPr>
            <p:ph type="title"/>
          </p:nvPr>
        </p:nvSpPr>
        <p:spPr>
          <a:xfrm>
            <a:off x="1600200" y="-76200"/>
            <a:ext cx="7162800" cy="1417638"/>
          </a:xfrm>
        </p:spPr>
        <p:txBody>
          <a:bodyPr/>
          <a:lstStyle/>
          <a:p>
            <a:r>
              <a:rPr lang="en-US" sz="4400" dirty="0"/>
              <a:t>CCP Operational Guidelines</a:t>
            </a:r>
          </a:p>
        </p:txBody>
      </p:sp>
      <p:sp>
        <p:nvSpPr>
          <p:cNvPr id="4" name="TextBox 3"/>
          <p:cNvSpPr txBox="1"/>
          <p:nvPr/>
        </p:nvSpPr>
        <p:spPr>
          <a:xfrm>
            <a:off x="76200" y="6410980"/>
            <a:ext cx="2037737" cy="523220"/>
          </a:xfrm>
          <a:prstGeom prst="rect">
            <a:avLst/>
          </a:prstGeom>
          <a:noFill/>
        </p:spPr>
        <p:txBody>
          <a:bodyPr wrap="none" rtlCol="0">
            <a:spAutoFit/>
          </a:bodyPr>
          <a:lstStyle/>
          <a:p>
            <a:r>
              <a:rPr lang="en-US" dirty="0"/>
              <a:t>Continued…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69" name="Content Placeholder 2"/>
          <p:cNvSpPr>
            <a:spLocks noGrp="1"/>
          </p:cNvSpPr>
          <p:nvPr>
            <p:ph idx="1"/>
          </p:nvPr>
        </p:nvSpPr>
        <p:spPr>
          <a:xfrm>
            <a:off x="228600" y="1905000"/>
            <a:ext cx="8610600" cy="4525963"/>
          </a:xfrm>
        </p:spPr>
        <p:txBody>
          <a:bodyPr/>
          <a:lstStyle/>
          <a:p>
            <a:r>
              <a:rPr lang="en-US" b="1" dirty="0"/>
              <a:t>Medical personnel are responsible for everything </a:t>
            </a:r>
            <a:r>
              <a:rPr lang="en-US" b="1" u="sng" dirty="0"/>
              <a:t>inside</a:t>
            </a:r>
            <a:r>
              <a:rPr lang="en-US" b="1" dirty="0"/>
              <a:t> the CCP:</a:t>
            </a:r>
          </a:p>
          <a:p>
            <a:pPr lvl="1"/>
            <a:r>
              <a:rPr lang="en-US" b="1" dirty="0"/>
              <a:t>Triage officer sorts and organizes casualties at choke point into appropriate treatment categories.</a:t>
            </a:r>
          </a:p>
          <a:p>
            <a:pPr lvl="1"/>
            <a:r>
              <a:rPr lang="en-US" b="1" dirty="0"/>
              <a:t>Medical officers and medics organize medical equipment and supplies and treat casualties.</a:t>
            </a:r>
          </a:p>
          <a:p>
            <a:pPr lvl="1"/>
            <a:r>
              <a:rPr lang="en-US" b="1" dirty="0"/>
              <a:t>EMTs, First Responders, and Aid &amp;Litter Teams assist with treatment and packaging of casualties.</a:t>
            </a:r>
          </a:p>
        </p:txBody>
      </p:sp>
      <p:sp>
        <p:nvSpPr>
          <p:cNvPr id="570370" name="Title 1"/>
          <p:cNvSpPr>
            <a:spLocks noGrp="1"/>
          </p:cNvSpPr>
          <p:nvPr>
            <p:ph type="title"/>
          </p:nvPr>
        </p:nvSpPr>
        <p:spPr>
          <a:xfrm>
            <a:off x="1524000" y="-76200"/>
            <a:ext cx="7162800" cy="1417638"/>
          </a:xfrm>
        </p:spPr>
        <p:txBody>
          <a:bodyPr/>
          <a:lstStyle/>
          <a:p>
            <a:r>
              <a:rPr lang="en-US" sz="4400" dirty="0"/>
              <a:t>CCP Operational Guidelines</a:t>
            </a:r>
          </a:p>
        </p:txBody>
      </p:sp>
      <p:sp>
        <p:nvSpPr>
          <p:cNvPr id="4" name="TextBox 3"/>
          <p:cNvSpPr txBox="1"/>
          <p:nvPr/>
        </p:nvSpPr>
        <p:spPr>
          <a:xfrm>
            <a:off x="228600" y="6324600"/>
            <a:ext cx="2037737" cy="954107"/>
          </a:xfrm>
          <a:prstGeom prst="rect">
            <a:avLst/>
          </a:prstGeom>
          <a:noFill/>
        </p:spPr>
        <p:txBody>
          <a:bodyPr wrap="none" rtlCol="0">
            <a:spAutoFit/>
          </a:bodyPr>
          <a:lstStyle/>
          <a:p>
            <a:r>
              <a:rPr lang="en-US" dirty="0"/>
              <a:t>Continued…</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7" name="Content Placeholder 2"/>
          <p:cNvSpPr>
            <a:spLocks noGrp="1"/>
          </p:cNvSpPr>
          <p:nvPr>
            <p:ph idx="1"/>
          </p:nvPr>
        </p:nvSpPr>
        <p:spPr>
          <a:xfrm>
            <a:off x="228600" y="2209800"/>
            <a:ext cx="8229600" cy="3124200"/>
          </a:xfrm>
        </p:spPr>
        <p:txBody>
          <a:bodyPr/>
          <a:lstStyle/>
          <a:p>
            <a:r>
              <a:rPr lang="en-US" b="1" dirty="0"/>
              <a:t>Casualties with minor injuries should remain with their original elements or assist with CCP security if possible.</a:t>
            </a:r>
          </a:p>
          <a:p>
            <a:r>
              <a:rPr lang="en-US" b="1" dirty="0"/>
              <a:t>Those killed in action should remain with their original elements.</a:t>
            </a:r>
          </a:p>
        </p:txBody>
      </p:sp>
      <p:sp>
        <p:nvSpPr>
          <p:cNvPr id="572418" name="Title 1"/>
          <p:cNvSpPr>
            <a:spLocks noGrp="1"/>
          </p:cNvSpPr>
          <p:nvPr>
            <p:ph type="title"/>
          </p:nvPr>
        </p:nvSpPr>
        <p:spPr>
          <a:xfrm>
            <a:off x="1524000" y="-76200"/>
            <a:ext cx="7239000" cy="1417638"/>
          </a:xfrm>
        </p:spPr>
        <p:txBody>
          <a:bodyPr/>
          <a:lstStyle/>
          <a:p>
            <a:r>
              <a:rPr lang="en-US" sz="4400" dirty="0"/>
              <a:t>CCP Operational Guidelines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5" name="Title 1"/>
          <p:cNvSpPr>
            <a:spLocks noGrp="1"/>
          </p:cNvSpPr>
          <p:nvPr>
            <p:ph type="title"/>
          </p:nvPr>
        </p:nvSpPr>
        <p:spPr>
          <a:xfrm>
            <a:off x="1524000" y="-76200"/>
            <a:ext cx="7162800" cy="1417638"/>
          </a:xfrm>
        </p:spPr>
        <p:txBody>
          <a:bodyPr/>
          <a:lstStyle/>
          <a:p>
            <a:r>
              <a:rPr lang="en-US" sz="4400" dirty="0"/>
              <a:t>CCP Operational Guidelines</a:t>
            </a:r>
          </a:p>
        </p:txBody>
      </p:sp>
      <p:pic>
        <p:nvPicPr>
          <p:cNvPr id="574466" name="Picture 2"/>
          <p:cNvPicPr>
            <a:picLocks noChangeAspect="1" noChangeArrowheads="1"/>
          </p:cNvPicPr>
          <p:nvPr/>
        </p:nvPicPr>
        <p:blipFill>
          <a:blip r:embed="rId3" cstate="print"/>
          <a:srcRect/>
          <a:stretch>
            <a:fillRect/>
          </a:stretch>
        </p:blipFill>
        <p:spPr bwMode="auto">
          <a:xfrm>
            <a:off x="1828800" y="1371600"/>
            <a:ext cx="5715000" cy="4289119"/>
          </a:xfrm>
          <a:prstGeom prst="rect">
            <a:avLst/>
          </a:prstGeom>
          <a:noFill/>
          <a:ln w="25400">
            <a:solidFill>
              <a:schemeClr val="tx1"/>
            </a:solidFill>
            <a:miter lim="800000"/>
            <a:headEnd/>
            <a:tailEnd/>
          </a:ln>
        </p:spPr>
      </p:pic>
      <p:sp>
        <p:nvSpPr>
          <p:cNvPr id="4" name="TextBox 3"/>
          <p:cNvSpPr txBox="1"/>
          <p:nvPr/>
        </p:nvSpPr>
        <p:spPr>
          <a:xfrm>
            <a:off x="338347" y="5854005"/>
            <a:ext cx="8500853" cy="1384995"/>
          </a:xfrm>
          <a:prstGeom prst="rect">
            <a:avLst/>
          </a:prstGeom>
          <a:noFill/>
        </p:spPr>
        <p:txBody>
          <a:bodyPr wrap="none" rtlCol="0">
            <a:spAutoFit/>
          </a:bodyPr>
          <a:lstStyle/>
          <a:p>
            <a:pPr algn="ctr"/>
            <a:r>
              <a:rPr lang="en-US" b="1" dirty="0"/>
              <a:t>This is a typical configuration of a CCP receiving </a:t>
            </a:r>
          </a:p>
          <a:p>
            <a:pPr algn="ctr"/>
            <a:r>
              <a:rPr lang="en-US" b="1" dirty="0"/>
              <a:t>casualties from a nearby encounter with hostile forces.</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oalition hoist training">
            <a:extLst>
              <a:ext uri="{FF2B5EF4-FFF2-40B4-BE49-F238E27FC236}">
                <a16:creationId xmlns:a16="http://schemas.microsoft.com/office/drawing/2014/main" id="{549999DD-D50E-47AC-A395-689724E833D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1765"/>
          <a:stretch/>
        </p:blipFill>
        <p:spPr bwMode="auto">
          <a:xfrm>
            <a:off x="0" y="-15670"/>
            <a:ext cx="9144000" cy="6860223"/>
          </a:xfrm>
          <a:prstGeom prst="rect">
            <a:avLst/>
          </a:prstGeom>
          <a:noFill/>
          <a:extLst>
            <a:ext uri="{909E8E84-426E-40DD-AFC4-6F175D3DCCD1}">
              <a14:hiddenFill xmlns:a14="http://schemas.microsoft.com/office/drawing/2010/main">
                <a:solidFill>
                  <a:srgbClr val="FFFFFF"/>
                </a:solidFill>
              </a14:hiddenFill>
            </a:ext>
          </a:extLst>
        </p:spPr>
      </p:pic>
      <p:sp>
        <p:nvSpPr>
          <p:cNvPr id="576514" name="Rectangle 4"/>
          <p:cNvSpPr>
            <a:spLocks noGrp="1" noChangeArrowheads="1"/>
          </p:cNvSpPr>
          <p:nvPr>
            <p:ph type="title"/>
          </p:nvPr>
        </p:nvSpPr>
        <p:spPr/>
        <p:txBody>
          <a:bodyPr/>
          <a:lstStyle/>
          <a:p>
            <a:pPr eaLnBrk="1" hangingPunct="1"/>
            <a:r>
              <a:rPr lang="en-US" sz="5400" dirty="0"/>
              <a:t>           </a:t>
            </a:r>
            <a:endParaRPr lang="en-US" sz="7200" dirty="0"/>
          </a:p>
        </p:txBody>
      </p:sp>
      <p:sp>
        <p:nvSpPr>
          <p:cNvPr id="576515" name="Text Box 7"/>
          <p:cNvSpPr txBox="1">
            <a:spLocks noChangeArrowheads="1"/>
          </p:cNvSpPr>
          <p:nvPr/>
        </p:nvSpPr>
        <p:spPr bwMode="auto">
          <a:xfrm>
            <a:off x="2501117" y="5697"/>
            <a:ext cx="3823483" cy="1015663"/>
          </a:xfrm>
          <a:prstGeom prst="rect">
            <a:avLst/>
          </a:prstGeom>
          <a:noFill/>
          <a:ln w="9525">
            <a:noFill/>
            <a:miter lim="800000"/>
            <a:headEnd/>
            <a:tailEnd/>
          </a:ln>
        </p:spPr>
        <p:txBody>
          <a:bodyPr wrap="none">
            <a:spAutoFit/>
          </a:bodyPr>
          <a:lstStyle/>
          <a:p>
            <a:pPr eaLnBrk="0" hangingPunct="0"/>
            <a:r>
              <a:rPr lang="en-US" sz="6000" b="1" dirty="0">
                <a:latin typeface="Garamond" pitchFamily="18" charset="0"/>
              </a:rPr>
              <a:t>Questions?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8561" name="Picture 2" descr="kid with m16"/>
          <p:cNvPicPr>
            <a:picLocks noChangeAspect="1" noChangeArrowheads="1"/>
          </p:cNvPicPr>
          <p:nvPr/>
        </p:nvPicPr>
        <p:blipFill>
          <a:blip r:embed="rId3" cstate="print"/>
          <a:srcRect/>
          <a:stretch>
            <a:fillRect/>
          </a:stretch>
        </p:blipFill>
        <p:spPr bwMode="auto">
          <a:xfrm>
            <a:off x="-14288" y="-28575"/>
            <a:ext cx="5229226" cy="3919538"/>
          </a:xfrm>
          <a:prstGeom prst="rect">
            <a:avLst/>
          </a:prstGeom>
          <a:noFill/>
          <a:ln w="9525">
            <a:noFill/>
            <a:miter lim="800000"/>
            <a:headEnd/>
            <a:tailEnd/>
          </a:ln>
        </p:spPr>
      </p:pic>
      <p:pic>
        <p:nvPicPr>
          <p:cNvPr id="578562" name="Picture 3" descr="Enemy"/>
          <p:cNvPicPr>
            <a:picLocks noChangeAspect="1" noChangeArrowheads="1"/>
          </p:cNvPicPr>
          <p:nvPr/>
        </p:nvPicPr>
        <p:blipFill>
          <a:blip r:embed="rId4" cstate="print"/>
          <a:srcRect/>
          <a:stretch>
            <a:fillRect/>
          </a:stretch>
        </p:blipFill>
        <p:spPr bwMode="auto">
          <a:xfrm>
            <a:off x="0" y="3897313"/>
            <a:ext cx="4953000" cy="2960687"/>
          </a:xfrm>
          <a:prstGeom prst="rect">
            <a:avLst/>
          </a:prstGeom>
          <a:noFill/>
          <a:ln w="9525">
            <a:noFill/>
            <a:miter lim="800000"/>
            <a:headEnd/>
            <a:tailEnd/>
          </a:ln>
        </p:spPr>
      </p:pic>
      <p:pic>
        <p:nvPicPr>
          <p:cNvPr id="578563" name="Picture 4" descr="Enemy1"/>
          <p:cNvPicPr>
            <a:picLocks noChangeAspect="1" noChangeArrowheads="1"/>
          </p:cNvPicPr>
          <p:nvPr/>
        </p:nvPicPr>
        <p:blipFill>
          <a:blip r:embed="rId5" cstate="print"/>
          <a:srcRect/>
          <a:stretch>
            <a:fillRect/>
          </a:stretch>
        </p:blipFill>
        <p:spPr bwMode="auto">
          <a:xfrm>
            <a:off x="4865688" y="2895600"/>
            <a:ext cx="4278312" cy="3962400"/>
          </a:xfrm>
          <a:prstGeom prst="rect">
            <a:avLst/>
          </a:prstGeom>
          <a:noFill/>
          <a:ln w="9525">
            <a:noFill/>
            <a:miter lim="800000"/>
            <a:headEnd/>
            <a:tailEnd/>
          </a:ln>
        </p:spPr>
      </p:pic>
      <p:pic>
        <p:nvPicPr>
          <p:cNvPr id="578564" name="Picture 5" descr="Enemy2"/>
          <p:cNvPicPr>
            <a:picLocks noChangeAspect="1" noChangeArrowheads="1"/>
          </p:cNvPicPr>
          <p:nvPr/>
        </p:nvPicPr>
        <p:blipFill>
          <a:blip r:embed="rId6" cstate="print"/>
          <a:srcRect/>
          <a:stretch>
            <a:fillRect/>
          </a:stretch>
        </p:blipFill>
        <p:spPr bwMode="auto">
          <a:xfrm>
            <a:off x="5162550" y="0"/>
            <a:ext cx="4038600" cy="2873375"/>
          </a:xfrm>
          <a:prstGeom prst="rect">
            <a:avLst/>
          </a:prstGeom>
          <a:noFill/>
          <a:ln w="9525">
            <a:noFill/>
            <a:miter lim="800000"/>
            <a:headEnd/>
            <a:tailEnd/>
          </a:ln>
        </p:spPr>
      </p:pic>
      <p:sp>
        <p:nvSpPr>
          <p:cNvPr id="578565" name="Text Box 6"/>
          <p:cNvSpPr txBox="1">
            <a:spLocks noChangeArrowheads="1"/>
          </p:cNvSpPr>
          <p:nvPr/>
        </p:nvSpPr>
        <p:spPr bwMode="auto">
          <a:xfrm>
            <a:off x="1236663" y="2974975"/>
            <a:ext cx="6392862" cy="1431925"/>
          </a:xfrm>
          <a:prstGeom prst="rect">
            <a:avLst/>
          </a:prstGeom>
          <a:solidFill>
            <a:schemeClr val="tx2">
              <a:alpha val="50195"/>
            </a:schemeClr>
          </a:solidFill>
          <a:ln w="9525">
            <a:noFill/>
            <a:miter lim="800000"/>
            <a:headEnd/>
            <a:tailEnd/>
          </a:ln>
        </p:spPr>
        <p:txBody>
          <a:bodyPr wrap="none">
            <a:spAutoFit/>
          </a:bodyPr>
          <a:lstStyle/>
          <a:p>
            <a:pPr algn="ctr"/>
            <a:r>
              <a:rPr lang="en-US" sz="4400" b="1" dirty="0">
                <a:solidFill>
                  <a:schemeClr val="bg1"/>
                </a:solidFill>
              </a:rPr>
              <a:t>Management of Wounded</a:t>
            </a:r>
          </a:p>
          <a:p>
            <a:pPr algn="ctr"/>
            <a:r>
              <a:rPr lang="en-US" sz="4400" b="1" dirty="0">
                <a:solidFill>
                  <a:schemeClr val="bg1"/>
                </a:solidFill>
              </a:rPr>
              <a:t> Hostile Combatants</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3"/>
          <p:cNvSpPr>
            <a:spLocks noGrp="1" noChangeArrowheads="1"/>
          </p:cNvSpPr>
          <p:nvPr>
            <p:ph idx="1"/>
          </p:nvPr>
        </p:nvSpPr>
        <p:spPr>
          <a:xfrm>
            <a:off x="457200" y="1905000"/>
            <a:ext cx="7772400" cy="4724400"/>
          </a:xfrm>
        </p:spPr>
        <p:txBody>
          <a:bodyPr rtlCol="0">
            <a:normAutofit lnSpcReduction="10000"/>
          </a:bodyPr>
          <a:lstStyle/>
          <a:p>
            <a:pPr eaLnBrk="1" fontAlgn="auto" hangingPunct="1">
              <a:lnSpc>
                <a:spcPct val="90000"/>
              </a:lnSpc>
              <a:spcAft>
                <a:spcPts val="0"/>
              </a:spcAft>
              <a:buFont typeface="Arial" pitchFamily="34" charset="0"/>
              <a:buChar char="•"/>
              <a:defRPr/>
            </a:pPr>
            <a:r>
              <a:rPr lang="en-US" altLang="ja-JP" b="1" dirty="0">
                <a:cs typeface="ＭＳ Ｐゴシック"/>
              </a:rPr>
              <a:t>No medical care during Care Under Fire</a:t>
            </a:r>
          </a:p>
          <a:p>
            <a:pPr eaLnBrk="1" fontAlgn="auto" hangingPunct="1">
              <a:lnSpc>
                <a:spcPct val="90000"/>
              </a:lnSpc>
              <a:spcAft>
                <a:spcPts val="0"/>
              </a:spcAft>
              <a:buFont typeface="Arial" pitchFamily="34" charset="0"/>
              <a:buChar char="•"/>
              <a:defRPr/>
            </a:pPr>
            <a:r>
              <a:rPr lang="en-US" altLang="ja-JP" b="1" dirty="0">
                <a:cs typeface="ＭＳ Ｐゴシック"/>
              </a:rPr>
              <a:t>Though wounded, enemy personnel may still act as hostile combatants.</a:t>
            </a:r>
          </a:p>
          <a:p>
            <a:pPr lvl="1" eaLnBrk="1" fontAlgn="auto" hangingPunct="1">
              <a:lnSpc>
                <a:spcPct val="90000"/>
              </a:lnSpc>
              <a:spcAft>
                <a:spcPts val="0"/>
              </a:spcAft>
              <a:buFont typeface="Arial" pitchFamily="34" charset="0"/>
              <a:buChar char="–"/>
              <a:defRPr/>
            </a:pPr>
            <a:r>
              <a:rPr lang="en-US" altLang="ja-JP" sz="3200" b="1" dirty="0"/>
              <a:t>May employ any weapons or detonate any ordnance they are carrying</a:t>
            </a:r>
          </a:p>
          <a:p>
            <a:pPr eaLnBrk="1" fontAlgn="auto" hangingPunct="1">
              <a:lnSpc>
                <a:spcPct val="90000"/>
              </a:lnSpc>
              <a:spcAft>
                <a:spcPts val="0"/>
              </a:spcAft>
              <a:buFont typeface="Arial" pitchFamily="34" charset="0"/>
              <a:buChar char="•"/>
              <a:defRPr/>
            </a:pPr>
            <a:r>
              <a:rPr lang="en-US" altLang="ja-JP" b="1" dirty="0">
                <a:solidFill>
                  <a:srgbClr val="FF0000"/>
                </a:solidFill>
                <a:cs typeface="ＭＳ Ｐゴシック"/>
              </a:rPr>
              <a:t>Enemy casualties are </a:t>
            </a:r>
            <a:r>
              <a:rPr lang="en-US" altLang="ja-JP" b="1" i="1" u="sng" dirty="0">
                <a:solidFill>
                  <a:srgbClr val="FF0000"/>
                </a:solidFill>
                <a:cs typeface="ＭＳ Ｐゴシック"/>
              </a:rPr>
              <a:t>hostile combatants</a:t>
            </a:r>
            <a:r>
              <a:rPr lang="en-US" altLang="ja-JP" b="1" dirty="0">
                <a:solidFill>
                  <a:srgbClr val="FF0000"/>
                </a:solidFill>
                <a:cs typeface="ＭＳ Ｐゴシック"/>
              </a:rPr>
              <a:t> until they:</a:t>
            </a:r>
          </a:p>
          <a:p>
            <a:pPr lvl="1" eaLnBrk="1" fontAlgn="auto" hangingPunct="1">
              <a:lnSpc>
                <a:spcPct val="90000"/>
              </a:lnSpc>
              <a:spcAft>
                <a:spcPts val="0"/>
              </a:spcAft>
              <a:buFont typeface="Arial" pitchFamily="34" charset="0"/>
              <a:buChar char="–"/>
              <a:defRPr/>
            </a:pPr>
            <a:r>
              <a:rPr lang="en-US" altLang="ja-JP" sz="3200" b="1" dirty="0">
                <a:solidFill>
                  <a:srgbClr val="FF0000"/>
                </a:solidFill>
              </a:rPr>
              <a:t>Indicate surrender</a:t>
            </a:r>
          </a:p>
          <a:p>
            <a:pPr lvl="1" eaLnBrk="1" fontAlgn="auto" hangingPunct="1">
              <a:lnSpc>
                <a:spcPct val="90000"/>
              </a:lnSpc>
              <a:spcAft>
                <a:spcPts val="0"/>
              </a:spcAft>
              <a:buFont typeface="Arial" pitchFamily="34" charset="0"/>
              <a:buChar char="–"/>
              <a:defRPr/>
            </a:pPr>
            <a:r>
              <a:rPr lang="en-US" altLang="ja-JP" sz="3200" b="1" dirty="0">
                <a:solidFill>
                  <a:srgbClr val="FF0000"/>
                </a:solidFill>
              </a:rPr>
              <a:t>Drop all weapons</a:t>
            </a:r>
          </a:p>
          <a:p>
            <a:pPr lvl="1" eaLnBrk="1" fontAlgn="auto" hangingPunct="1">
              <a:lnSpc>
                <a:spcPct val="90000"/>
              </a:lnSpc>
              <a:spcAft>
                <a:spcPts val="0"/>
              </a:spcAft>
              <a:buFont typeface="Arial" pitchFamily="34" charset="0"/>
              <a:buChar char="–"/>
              <a:defRPr/>
            </a:pPr>
            <a:r>
              <a:rPr lang="en-US" altLang="ja-JP" sz="3200" b="1" dirty="0">
                <a:solidFill>
                  <a:srgbClr val="FF0000"/>
                </a:solidFill>
              </a:rPr>
              <a:t>Are proven to no longer pose a threat</a:t>
            </a:r>
          </a:p>
          <a:p>
            <a:pPr eaLnBrk="1" fontAlgn="auto" hangingPunct="1">
              <a:lnSpc>
                <a:spcPct val="90000"/>
              </a:lnSpc>
              <a:spcAft>
                <a:spcPts val="0"/>
              </a:spcAft>
              <a:buFont typeface="Arial" pitchFamily="34" charset="0"/>
              <a:buChar char="•"/>
              <a:defRPr/>
            </a:pPr>
            <a:endParaRPr lang="en-US" altLang="ja-JP" sz="2800" b="1" dirty="0">
              <a:solidFill>
                <a:srgbClr val="FF3300"/>
              </a:solidFill>
              <a:cs typeface="ＭＳ Ｐゴシック"/>
            </a:endParaRPr>
          </a:p>
        </p:txBody>
      </p:sp>
      <p:sp>
        <p:nvSpPr>
          <p:cNvPr id="582658" name="Rectangle 2"/>
          <p:cNvSpPr>
            <a:spLocks noGrp="1" noChangeArrowheads="1"/>
          </p:cNvSpPr>
          <p:nvPr>
            <p:ph type="title"/>
          </p:nvPr>
        </p:nvSpPr>
        <p:spPr>
          <a:xfrm>
            <a:off x="1676400" y="152400"/>
            <a:ext cx="6858000" cy="1143000"/>
          </a:xfrm>
        </p:spPr>
        <p:txBody>
          <a:bodyPr/>
          <a:lstStyle/>
          <a:p>
            <a:pPr eaLnBrk="1" hangingPunct="1"/>
            <a:r>
              <a:rPr lang="en-US" sz="4400" dirty="0">
                <a:ea typeface="ＭＳ Ｐゴシック"/>
                <a:cs typeface="ＭＳ Ｐゴシック"/>
              </a:rPr>
              <a:t>Care for Wounded Hostile Combatants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5" name="Rectangle 3"/>
          <p:cNvSpPr>
            <a:spLocks noGrp="1" noChangeArrowheads="1"/>
          </p:cNvSpPr>
          <p:nvPr>
            <p:ph idx="1"/>
          </p:nvPr>
        </p:nvSpPr>
        <p:spPr>
          <a:xfrm>
            <a:off x="457200" y="1828800"/>
            <a:ext cx="7772400" cy="4724400"/>
          </a:xfrm>
        </p:spPr>
        <p:txBody>
          <a:bodyPr/>
          <a:lstStyle/>
          <a:p>
            <a:pPr eaLnBrk="1" hangingPunct="1">
              <a:lnSpc>
                <a:spcPct val="90000"/>
              </a:lnSpc>
            </a:pPr>
            <a:r>
              <a:rPr lang="en-US" altLang="ja-JP" b="1" dirty="0">
                <a:solidFill>
                  <a:srgbClr val="FF0000"/>
                </a:solidFill>
                <a:cs typeface="ＭＳ Ｐゴシック"/>
              </a:rPr>
              <a:t>Combat medical personnel should not attempt to provide medical care until sure that the wounded hostile combatant has been rendered safe by other members of the unit.</a:t>
            </a:r>
          </a:p>
          <a:p>
            <a:pPr eaLnBrk="1" hangingPunct="1">
              <a:lnSpc>
                <a:spcPct val="90000"/>
              </a:lnSpc>
            </a:pPr>
            <a:r>
              <a:rPr lang="en-US" altLang="ja-JP" b="1" dirty="0">
                <a:cs typeface="ＭＳ Ｐゴシック"/>
              </a:rPr>
              <a:t>Restrain with flex cuffs or other devices if not already done.</a:t>
            </a:r>
          </a:p>
          <a:p>
            <a:pPr eaLnBrk="1" hangingPunct="1">
              <a:lnSpc>
                <a:spcPct val="90000"/>
              </a:lnSpc>
            </a:pPr>
            <a:r>
              <a:rPr lang="en-US" altLang="ja-JP" b="1" dirty="0">
                <a:cs typeface="ＭＳ Ｐゴシック"/>
              </a:rPr>
              <a:t>Search for weapons and/or ordnance. </a:t>
            </a:r>
          </a:p>
          <a:p>
            <a:pPr eaLnBrk="1" hangingPunct="1">
              <a:lnSpc>
                <a:spcPct val="90000"/>
              </a:lnSpc>
            </a:pPr>
            <a:r>
              <a:rPr lang="en-US" altLang="ja-JP" b="1" dirty="0">
                <a:cs typeface="ＭＳ Ｐゴシック"/>
              </a:rPr>
              <a:t>Silence to prevent communication with other hostile combatants.</a:t>
            </a:r>
          </a:p>
        </p:txBody>
      </p:sp>
      <p:sp>
        <p:nvSpPr>
          <p:cNvPr id="584706" name="Rectangle 2"/>
          <p:cNvSpPr>
            <a:spLocks noGrp="1" noChangeArrowheads="1"/>
          </p:cNvSpPr>
          <p:nvPr>
            <p:ph type="title"/>
          </p:nvPr>
        </p:nvSpPr>
        <p:spPr>
          <a:xfrm>
            <a:off x="1524000" y="152400"/>
            <a:ext cx="6858000" cy="1143000"/>
          </a:xfrm>
        </p:spPr>
        <p:txBody>
          <a:bodyPr/>
          <a:lstStyle/>
          <a:p>
            <a:pPr eaLnBrk="1" hangingPunct="1"/>
            <a:r>
              <a:rPr lang="en-US" sz="4400" dirty="0">
                <a:ea typeface="ＭＳ Ｐゴシック"/>
                <a:cs typeface="ＭＳ Ｐゴシック"/>
              </a:rPr>
              <a:t>Care for Wounded Hostile Combatants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3" name="Rectangle 3"/>
          <p:cNvSpPr>
            <a:spLocks noGrp="1" noChangeArrowheads="1"/>
          </p:cNvSpPr>
          <p:nvPr>
            <p:ph idx="1"/>
          </p:nvPr>
        </p:nvSpPr>
        <p:spPr>
          <a:xfrm>
            <a:off x="304800" y="1752600"/>
            <a:ext cx="7772400" cy="4114800"/>
          </a:xfrm>
        </p:spPr>
        <p:txBody>
          <a:bodyPr/>
          <a:lstStyle/>
          <a:p>
            <a:pPr eaLnBrk="1" hangingPunct="1">
              <a:spcBef>
                <a:spcPct val="0"/>
              </a:spcBef>
            </a:pPr>
            <a:r>
              <a:rPr lang="en-US" altLang="ja-JP" b="1" dirty="0">
                <a:cs typeface="ＭＳ Ｐゴシック"/>
              </a:rPr>
              <a:t>Segregate from other captured hostile combatants. </a:t>
            </a:r>
          </a:p>
          <a:p>
            <a:pPr eaLnBrk="1" hangingPunct="1">
              <a:spcBef>
                <a:spcPct val="0"/>
              </a:spcBef>
            </a:pPr>
            <a:r>
              <a:rPr lang="en-US" altLang="ja-JP" b="1" dirty="0">
                <a:cs typeface="ＭＳ Ｐゴシック"/>
              </a:rPr>
              <a:t>Safeguard from further injury.</a:t>
            </a:r>
          </a:p>
          <a:p>
            <a:pPr eaLnBrk="1" hangingPunct="1">
              <a:spcBef>
                <a:spcPct val="0"/>
              </a:spcBef>
            </a:pPr>
            <a:r>
              <a:rPr lang="en-US" altLang="ja-JP" b="1" dirty="0">
                <a:solidFill>
                  <a:srgbClr val="FF0000"/>
                </a:solidFill>
                <a:cs typeface="ＭＳ Ｐゴシック"/>
              </a:rPr>
              <a:t>Care as per TFC guidelines for U.S. forces after the steps above are accomplished.</a:t>
            </a:r>
          </a:p>
          <a:p>
            <a:pPr eaLnBrk="1" hangingPunct="1">
              <a:spcBef>
                <a:spcPct val="0"/>
              </a:spcBef>
            </a:pPr>
            <a:r>
              <a:rPr lang="en-US" altLang="ja-JP" b="1" dirty="0">
                <a:cs typeface="ＭＳ Ｐゴシック"/>
              </a:rPr>
              <a:t>Speed to the rear as medically</a:t>
            </a:r>
          </a:p>
          <a:p>
            <a:pPr eaLnBrk="1" hangingPunct="1">
              <a:spcBef>
                <a:spcPct val="0"/>
              </a:spcBef>
              <a:buFont typeface="Wingdings" pitchFamily="2" charset="2"/>
              <a:buNone/>
            </a:pPr>
            <a:r>
              <a:rPr lang="en-US" altLang="ja-JP" b="1" dirty="0">
                <a:cs typeface="ＭＳ Ｐゴシック"/>
              </a:rPr>
              <a:t>   and tactically feasible </a:t>
            </a:r>
            <a:endParaRPr lang="en-US" b="1" dirty="0">
              <a:ea typeface="ＭＳ Ｐゴシック"/>
              <a:cs typeface="ＭＳ Ｐゴシック"/>
            </a:endParaRPr>
          </a:p>
          <a:p>
            <a:pPr eaLnBrk="1" hangingPunct="1"/>
            <a:endParaRPr lang="en-US" dirty="0">
              <a:ea typeface="ＭＳ Ｐゴシック"/>
              <a:cs typeface="ＭＳ Ｐゴシック"/>
            </a:endParaRPr>
          </a:p>
        </p:txBody>
      </p:sp>
      <p:pic>
        <p:nvPicPr>
          <p:cNvPr id="586754" name="Picture 4" descr="Afghanistan_Taliban_8"/>
          <p:cNvPicPr>
            <a:picLocks noChangeAspect="1" noChangeArrowheads="1"/>
          </p:cNvPicPr>
          <p:nvPr/>
        </p:nvPicPr>
        <p:blipFill>
          <a:blip r:embed="rId3" cstate="print"/>
          <a:srcRect/>
          <a:stretch>
            <a:fillRect/>
          </a:stretch>
        </p:blipFill>
        <p:spPr bwMode="auto">
          <a:xfrm>
            <a:off x="6477000" y="4975225"/>
            <a:ext cx="2667000" cy="1882775"/>
          </a:xfrm>
          <a:prstGeom prst="rect">
            <a:avLst/>
          </a:prstGeom>
          <a:noFill/>
          <a:ln w="25400">
            <a:solidFill>
              <a:schemeClr val="tx1"/>
            </a:solidFill>
            <a:miter lim="800000"/>
            <a:headEnd/>
            <a:tailEnd/>
          </a:ln>
        </p:spPr>
      </p:pic>
      <p:sp>
        <p:nvSpPr>
          <p:cNvPr id="586755" name="Rectangle 2"/>
          <p:cNvSpPr>
            <a:spLocks noGrp="1" noChangeArrowheads="1"/>
          </p:cNvSpPr>
          <p:nvPr>
            <p:ph type="title"/>
          </p:nvPr>
        </p:nvSpPr>
        <p:spPr>
          <a:xfrm>
            <a:off x="1676400" y="152400"/>
            <a:ext cx="6858000" cy="1143000"/>
          </a:xfrm>
        </p:spPr>
        <p:txBody>
          <a:bodyPr/>
          <a:lstStyle/>
          <a:p>
            <a:pPr eaLnBrk="1" hangingPunct="1"/>
            <a:r>
              <a:rPr lang="en-US" sz="4400" dirty="0">
                <a:ea typeface="ＭＳ Ｐゴシック"/>
                <a:cs typeface="ＭＳ Ｐゴシック"/>
              </a:rPr>
              <a:t>Care for Wounded Hostile Combatants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29" name="Rectangle 2"/>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ea typeface="ＭＳ Ｐゴシック"/>
              <a:cs typeface="ＭＳ Ｐゴシック"/>
            </a:endParaRPr>
          </a:p>
          <a:p>
            <a:pPr eaLnBrk="1" fontAlgn="auto" hangingPunct="1">
              <a:spcAft>
                <a:spcPts val="0"/>
              </a:spcAft>
              <a:buFont typeface="Arial" pitchFamily="34" charset="0"/>
              <a:buNone/>
              <a:defRPr/>
            </a:pPr>
            <a:endParaRPr lang="en-US" dirty="0">
              <a:ea typeface="ＭＳ Ｐゴシック"/>
              <a:cs typeface="ＭＳ Ｐゴシック"/>
            </a:endParaRPr>
          </a:p>
        </p:txBody>
      </p:sp>
      <p:pic>
        <p:nvPicPr>
          <p:cNvPr id="588802" name="Picture 3" descr="031023-N-3953L-130"/>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88803" name="Text Box 4"/>
          <p:cNvSpPr txBox="1">
            <a:spLocks noChangeArrowheads="1"/>
          </p:cNvSpPr>
          <p:nvPr/>
        </p:nvSpPr>
        <p:spPr bwMode="auto">
          <a:xfrm>
            <a:off x="1676400" y="228600"/>
            <a:ext cx="6051550" cy="1189038"/>
          </a:xfrm>
          <a:prstGeom prst="rect">
            <a:avLst/>
          </a:prstGeom>
          <a:solidFill>
            <a:srgbClr val="808000"/>
          </a:solidFill>
          <a:ln w="9525">
            <a:noFill/>
            <a:miter lim="800000"/>
            <a:headEnd/>
            <a:tailEnd/>
          </a:ln>
        </p:spPr>
        <p:txBody>
          <a:bodyPr wrap="none">
            <a:spAutoFit/>
          </a:bodyPr>
          <a:lstStyle/>
          <a:p>
            <a:pPr algn="ctr" eaLnBrk="0" hangingPunct="0"/>
            <a:r>
              <a:rPr lang="en-US" sz="7200" b="1" i="1" dirty="0">
                <a:solidFill>
                  <a:schemeClr val="bg1"/>
                </a:solidFill>
              </a:rPr>
              <a:t>QUESTIONS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50317 MR JB2 DUSTOFF UH 60 and C130.JPG"/>
          <p:cNvPicPr>
            <a:picLocks noChangeAspect="1"/>
          </p:cNvPicPr>
          <p:nvPr/>
        </p:nvPicPr>
        <p:blipFill>
          <a:blip r:embed="rId3" cstate="print"/>
          <a:srcRect r="9813"/>
          <a:stretch>
            <a:fillRect/>
          </a:stretch>
        </p:blipFill>
        <p:spPr>
          <a:xfrm>
            <a:off x="-1" y="-113270"/>
            <a:ext cx="9144001" cy="6971270"/>
          </a:xfrm>
          <a:prstGeom prst="rect">
            <a:avLst/>
          </a:prstGeom>
        </p:spPr>
      </p:pic>
      <p:sp>
        <p:nvSpPr>
          <p:cNvPr id="5" name="Content Placeholder 2"/>
          <p:cNvSpPr>
            <a:spLocks noGrp="1"/>
          </p:cNvSpPr>
          <p:nvPr>
            <p:ph idx="1"/>
          </p:nvPr>
        </p:nvSpPr>
        <p:spPr>
          <a:xfrm>
            <a:off x="457199" y="2590800"/>
            <a:ext cx="8229600" cy="2819400"/>
          </a:xfrm>
        </p:spPr>
        <p:txBody>
          <a:bodyPr/>
          <a:lstStyle/>
          <a:p>
            <a:pPr marL="0" indent="0">
              <a:buNone/>
            </a:pPr>
            <a:r>
              <a:rPr lang="en-US" sz="2600" b="1" i="1" dirty="0">
                <a:solidFill>
                  <a:schemeClr val="bg1"/>
                </a:solidFill>
              </a:rPr>
              <a:t>“The opinions or assertions contained herein are the private views of the authors and are not to be construed as official or as reflecting the views of the Departments of the Army, Air Force, Navy or the Department of Defense.”</a:t>
            </a:r>
          </a:p>
          <a:p>
            <a:pPr marL="0" indent="0">
              <a:buNone/>
            </a:pPr>
            <a:endParaRPr lang="en-US" sz="2600" b="1" i="1" dirty="0">
              <a:solidFill>
                <a:schemeClr val="bg1"/>
              </a:solidFill>
            </a:endParaRPr>
          </a:p>
          <a:p>
            <a:pPr marL="0" indent="0">
              <a:buFontTx/>
              <a:buChar char="-"/>
            </a:pPr>
            <a:r>
              <a:rPr lang="en-US" sz="2600" i="1" dirty="0">
                <a:solidFill>
                  <a:schemeClr val="bg1"/>
                </a:solidFill>
              </a:rPr>
              <a:t>  There are no conflict of interest disclosures</a:t>
            </a:r>
            <a:r>
              <a:rPr lang="en-US" sz="1000" i="1" dirty="0">
                <a:solidFill>
                  <a:schemeClr val="bg1"/>
                </a:solidFill>
              </a:rPr>
              <a:t>.</a:t>
            </a:r>
            <a:endParaRPr lang="en-US" sz="1200" i="1" dirty="0"/>
          </a:p>
        </p:txBody>
      </p:sp>
      <p:sp>
        <p:nvSpPr>
          <p:cNvPr id="4" name="TextBox 3"/>
          <p:cNvSpPr txBox="1"/>
          <p:nvPr/>
        </p:nvSpPr>
        <p:spPr>
          <a:xfrm>
            <a:off x="2883375" y="-76200"/>
            <a:ext cx="3020379" cy="830997"/>
          </a:xfrm>
          <a:prstGeom prst="rect">
            <a:avLst/>
          </a:prstGeom>
          <a:noFill/>
        </p:spPr>
        <p:txBody>
          <a:bodyPr wrap="none" rtlCol="0">
            <a:spAutoFit/>
          </a:bodyPr>
          <a:lstStyle/>
          <a:p>
            <a:r>
              <a:rPr lang="en-US" sz="4800" b="1" dirty="0">
                <a:solidFill>
                  <a:schemeClr val="bg1"/>
                </a:solidFill>
                <a:latin typeface="Times New Roman" pitchFamily="18" charset="0"/>
                <a:cs typeface="Times New Roman" pitchFamily="18" charset="0"/>
              </a:rPr>
              <a:t>Disclaimer</a:t>
            </a:r>
          </a:p>
        </p:txBody>
      </p:sp>
    </p:spTree>
    <p:extLst>
      <p:ext uri="{BB962C8B-B14F-4D97-AF65-F5344CB8AC3E}">
        <p14:creationId xmlns:p14="http://schemas.microsoft.com/office/powerpoint/2010/main" val="3722755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rrowheads="1"/>
          </p:cNvSpPr>
          <p:nvPr>
            <p:ph type="title"/>
          </p:nvPr>
        </p:nvSpPr>
        <p:spPr>
          <a:xfrm>
            <a:off x="1524000" y="457200"/>
            <a:ext cx="7239000" cy="1143000"/>
          </a:xfrm>
        </p:spPr>
        <p:txBody>
          <a:bodyPr/>
          <a:lstStyle/>
          <a:p>
            <a:pPr eaLnBrk="1" hangingPunct="1"/>
            <a:r>
              <a:rPr lang="en-US" sz="4400" dirty="0"/>
              <a:t>LEARNING OBJECTIVES </a:t>
            </a:r>
            <a:br>
              <a:rPr lang="en-US" sz="4400" dirty="0"/>
            </a:br>
            <a:endParaRPr lang="en-US" sz="4400" dirty="0"/>
          </a:p>
        </p:txBody>
      </p:sp>
      <p:sp>
        <p:nvSpPr>
          <p:cNvPr id="30722" name="Rectangle 3"/>
          <p:cNvSpPr>
            <a:spLocks noGrp="1" noChangeArrowheads="1"/>
          </p:cNvSpPr>
          <p:nvPr>
            <p:ph idx="1"/>
          </p:nvPr>
        </p:nvSpPr>
        <p:spPr>
          <a:xfrm>
            <a:off x="152400" y="1600200"/>
            <a:ext cx="8229600" cy="4343400"/>
          </a:xfrm>
        </p:spPr>
        <p:txBody>
          <a:bodyPr/>
          <a:lstStyle/>
          <a:p>
            <a:pPr marL="0" indent="0" algn="ctr" eaLnBrk="1" hangingPunct="1">
              <a:lnSpc>
                <a:spcPct val="90000"/>
              </a:lnSpc>
              <a:buNone/>
            </a:pPr>
            <a:r>
              <a:rPr lang="en-US" sz="3000" b="1" u="sng" dirty="0"/>
              <a:t>Terminal Learning Objective</a:t>
            </a:r>
          </a:p>
          <a:p>
            <a:pPr marL="609600" indent="-609600" eaLnBrk="1" hangingPunct="1">
              <a:lnSpc>
                <a:spcPct val="90000"/>
              </a:lnSpc>
            </a:pPr>
            <a:r>
              <a:rPr lang="en-US" sz="3000" b="1" dirty="0"/>
              <a:t>Identify the procedures for setting up and running casualty collection points (CCPs).</a:t>
            </a:r>
          </a:p>
          <a:p>
            <a:pPr marL="609600" indent="-609600" eaLnBrk="1" hangingPunct="1">
              <a:lnSpc>
                <a:spcPct val="90000"/>
              </a:lnSpc>
            </a:pPr>
            <a:endParaRPr lang="en-US" sz="3000" b="1" dirty="0"/>
          </a:p>
          <a:p>
            <a:pPr marL="0" indent="0" algn="ctr" eaLnBrk="1" hangingPunct="1">
              <a:lnSpc>
                <a:spcPct val="90000"/>
              </a:lnSpc>
              <a:buNone/>
            </a:pPr>
            <a:r>
              <a:rPr lang="en-US" sz="3000" b="1" u="sng" dirty="0"/>
              <a:t>Enabling Learning Objectives</a:t>
            </a:r>
          </a:p>
          <a:p>
            <a:pPr marL="609600" indent="-609600" eaLnBrk="1" hangingPunct="1">
              <a:lnSpc>
                <a:spcPct val="90000"/>
              </a:lnSpc>
            </a:pPr>
            <a:r>
              <a:rPr lang="en-US" sz="3000" b="1" dirty="0"/>
              <a:t>Identify the key factors in selecting locations for casualty collection points.</a:t>
            </a:r>
          </a:p>
          <a:p>
            <a:pPr marL="609600" indent="-609600" eaLnBrk="1" hangingPunct="1">
              <a:lnSpc>
                <a:spcPct val="90000"/>
              </a:lnSpc>
            </a:pPr>
            <a:r>
              <a:rPr lang="en-US" sz="3000" b="1" dirty="0"/>
              <a:t>Describe the responsibilities and procedures for operating CCPs.</a:t>
            </a:r>
          </a:p>
        </p:txBody>
      </p:sp>
    </p:spTree>
    <p:extLst>
      <p:ext uri="{BB962C8B-B14F-4D97-AF65-F5344CB8AC3E}">
        <p14:creationId xmlns:p14="http://schemas.microsoft.com/office/powerpoint/2010/main" val="4226796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rrowheads="1"/>
          </p:cNvSpPr>
          <p:nvPr>
            <p:ph type="title"/>
          </p:nvPr>
        </p:nvSpPr>
        <p:spPr>
          <a:xfrm>
            <a:off x="1524000" y="457200"/>
            <a:ext cx="7239000" cy="1143000"/>
          </a:xfrm>
        </p:spPr>
        <p:txBody>
          <a:bodyPr/>
          <a:lstStyle/>
          <a:p>
            <a:pPr eaLnBrk="1" hangingPunct="1"/>
            <a:r>
              <a:rPr lang="en-US" sz="4400" dirty="0"/>
              <a:t>LEARNING OBJECTIVES </a:t>
            </a:r>
            <a:br>
              <a:rPr lang="en-US" sz="4400" dirty="0"/>
            </a:br>
            <a:endParaRPr lang="en-US" sz="4400" dirty="0"/>
          </a:p>
        </p:txBody>
      </p:sp>
      <p:sp>
        <p:nvSpPr>
          <p:cNvPr id="30722" name="Rectangle 3"/>
          <p:cNvSpPr>
            <a:spLocks noGrp="1" noChangeArrowheads="1"/>
          </p:cNvSpPr>
          <p:nvPr>
            <p:ph idx="1"/>
          </p:nvPr>
        </p:nvSpPr>
        <p:spPr>
          <a:xfrm>
            <a:off x="152400" y="1600200"/>
            <a:ext cx="8839200" cy="4953000"/>
          </a:xfrm>
        </p:spPr>
        <p:txBody>
          <a:bodyPr/>
          <a:lstStyle/>
          <a:p>
            <a:pPr marL="0" indent="0" algn="ctr" eaLnBrk="1" hangingPunct="1">
              <a:lnSpc>
                <a:spcPct val="90000"/>
              </a:lnSpc>
              <a:spcBef>
                <a:spcPts val="0"/>
              </a:spcBef>
              <a:spcAft>
                <a:spcPts val="600"/>
              </a:spcAft>
              <a:buNone/>
            </a:pPr>
            <a:r>
              <a:rPr lang="en-US" sz="3000" b="1" u="sng" dirty="0"/>
              <a:t>Terminal Learning Objective</a:t>
            </a:r>
          </a:p>
          <a:p>
            <a:pPr marL="609600" indent="-609600" eaLnBrk="1" hangingPunct="1">
              <a:lnSpc>
                <a:spcPct val="90000"/>
              </a:lnSpc>
            </a:pPr>
            <a:r>
              <a:rPr lang="en-US" sz="2800" b="1" dirty="0"/>
              <a:t>Identify the correct procedures managing wounded hostile combatants in Tactical Field Care.</a:t>
            </a:r>
          </a:p>
          <a:p>
            <a:pPr marL="609600" indent="-609600" eaLnBrk="1" hangingPunct="1">
              <a:lnSpc>
                <a:spcPct val="90000"/>
              </a:lnSpc>
            </a:pPr>
            <a:endParaRPr lang="en-US" sz="3000" b="1" dirty="0"/>
          </a:p>
          <a:p>
            <a:pPr marL="0" indent="0" algn="ctr" eaLnBrk="1" hangingPunct="1">
              <a:lnSpc>
                <a:spcPct val="90000"/>
              </a:lnSpc>
              <a:spcBef>
                <a:spcPts val="0"/>
              </a:spcBef>
              <a:spcAft>
                <a:spcPts val="600"/>
              </a:spcAft>
              <a:buNone/>
            </a:pPr>
            <a:r>
              <a:rPr lang="en-US" sz="3000" b="1" u="sng" dirty="0"/>
              <a:t>Enabling Learning Objectives</a:t>
            </a:r>
          </a:p>
          <a:p>
            <a:pPr marL="609600" indent="-609600" eaLnBrk="1" hangingPunct="1">
              <a:lnSpc>
                <a:spcPct val="90000"/>
              </a:lnSpc>
            </a:pPr>
            <a:r>
              <a:rPr lang="en-US" sz="2800" b="1" dirty="0"/>
              <a:t>Describe the need for proper prisoner handling and security procedures for wounded hostile combatants in TFC. </a:t>
            </a:r>
          </a:p>
          <a:p>
            <a:pPr marL="609600" indent="-609600" eaLnBrk="1" hangingPunct="1">
              <a:lnSpc>
                <a:spcPct val="90000"/>
              </a:lnSpc>
            </a:pPr>
            <a:r>
              <a:rPr lang="en-US" sz="2800" b="1" dirty="0"/>
              <a:t>Describe the ongoing threat from hostile intent.</a:t>
            </a:r>
          </a:p>
          <a:p>
            <a:pPr marL="609600" indent="-609600" eaLnBrk="1" hangingPunct="1">
              <a:lnSpc>
                <a:spcPct val="90000"/>
              </a:lnSpc>
            </a:pPr>
            <a:r>
              <a:rPr lang="en-US" sz="2800" b="1" dirty="0"/>
              <a:t>Identify the need to provide care as to friendly forces once the prisoner is secure.</a:t>
            </a:r>
          </a:p>
        </p:txBody>
      </p:sp>
    </p:spTree>
    <p:extLst>
      <p:ext uri="{BB962C8B-B14F-4D97-AF65-F5344CB8AC3E}">
        <p14:creationId xmlns:p14="http://schemas.microsoft.com/office/powerpoint/2010/main" val="4226796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1" name="Subtitle 1"/>
          <p:cNvSpPr>
            <a:spLocks noGrp="1"/>
          </p:cNvSpPr>
          <p:nvPr>
            <p:ph type="subTitle" idx="1"/>
          </p:nvPr>
        </p:nvSpPr>
        <p:spPr>
          <a:xfrm>
            <a:off x="381000" y="5334000"/>
            <a:ext cx="8229600" cy="1371600"/>
          </a:xfrm>
        </p:spPr>
        <p:txBody>
          <a:bodyPr/>
          <a:lstStyle/>
          <a:p>
            <a:pPr algn="l">
              <a:lnSpc>
                <a:spcPct val="80000"/>
              </a:lnSpc>
            </a:pPr>
            <a:r>
              <a:rPr lang="en-US" sz="2000" b="1" dirty="0">
                <a:solidFill>
                  <a:schemeClr val="tx1"/>
                </a:solidFill>
              </a:rPr>
              <a:t>This section is adapted from:</a:t>
            </a:r>
          </a:p>
          <a:p>
            <a:pPr algn="l">
              <a:lnSpc>
                <a:spcPct val="80000"/>
              </a:lnSpc>
            </a:pPr>
            <a:r>
              <a:rPr lang="en-US" sz="2000" b="1" dirty="0">
                <a:solidFill>
                  <a:schemeClr val="tx1"/>
                </a:solidFill>
              </a:rPr>
              <a:t>Kotwal, R., Montgomery, H. (2011). TCCC Casualty Response Planning. In N. McSwain, J. Salamone, P. Pons,  B. Butler &amp; S. Giebner (Eds.), PHTLS Prehospital Trauma Life Support: Military Version,  Eighth Edition (pp. 719-735). St. Louis: Elsevier.</a:t>
            </a:r>
          </a:p>
        </p:txBody>
      </p:sp>
      <p:sp>
        <p:nvSpPr>
          <p:cNvPr id="3" name="Title 2"/>
          <p:cNvSpPr>
            <a:spLocks noGrp="1"/>
          </p:cNvSpPr>
          <p:nvPr>
            <p:ph type="title"/>
          </p:nvPr>
        </p:nvSpPr>
        <p:spPr>
          <a:xfrm>
            <a:off x="1524000" y="152400"/>
            <a:ext cx="6781800" cy="1143000"/>
          </a:xfrm>
        </p:spPr>
        <p:txBody>
          <a:bodyPr>
            <a:noAutofit/>
          </a:bodyPr>
          <a:lstStyle/>
          <a:p>
            <a:pPr>
              <a:defRPr/>
            </a:pPr>
            <a:r>
              <a:rPr lang="en-US" sz="4400" dirty="0"/>
              <a:t>Casualty Collection Point</a:t>
            </a:r>
            <a:br>
              <a:rPr lang="en-US" sz="4400" dirty="0"/>
            </a:br>
            <a:r>
              <a:rPr lang="en-US" sz="4400" dirty="0"/>
              <a:t>Operations</a:t>
            </a:r>
          </a:p>
        </p:txBody>
      </p:sp>
      <p:pic>
        <p:nvPicPr>
          <p:cNvPr id="558083" name="Picture 2" descr="C:\Users\Stephen Giebner\Desktop\030214-A-JD910-171.jpeg"/>
          <p:cNvPicPr>
            <a:picLocks noChangeAspect="1" noChangeArrowheads="1"/>
          </p:cNvPicPr>
          <p:nvPr/>
        </p:nvPicPr>
        <p:blipFill>
          <a:blip r:embed="rId3" cstate="print"/>
          <a:srcRect/>
          <a:stretch>
            <a:fillRect/>
          </a:stretch>
        </p:blipFill>
        <p:spPr bwMode="auto">
          <a:xfrm>
            <a:off x="1981200" y="1752600"/>
            <a:ext cx="4948238" cy="3244850"/>
          </a:xfrm>
          <a:prstGeom prst="rect">
            <a:avLst/>
          </a:prstGeom>
          <a:noFill/>
          <a:ln w="25400">
            <a:solidFill>
              <a:schemeClr val="tx1"/>
            </a:solid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6781800" cy="1143000"/>
          </a:xfrm>
        </p:spPr>
        <p:txBody>
          <a:bodyPr>
            <a:noAutofit/>
          </a:bodyPr>
          <a:lstStyle/>
          <a:p>
            <a:pPr>
              <a:defRPr/>
            </a:pPr>
            <a:r>
              <a:rPr lang="en-US" dirty="0"/>
              <a:t>Casualty Collection Points in </a:t>
            </a:r>
            <a:br>
              <a:rPr lang="en-US" dirty="0"/>
            </a:br>
            <a:r>
              <a:rPr lang="en-US" dirty="0"/>
              <a:t>the Evacuation Chain</a:t>
            </a:r>
          </a:p>
        </p:txBody>
      </p:sp>
      <p:pic>
        <p:nvPicPr>
          <p:cNvPr id="560130" name="Content Placeholder 3"/>
          <p:cNvPicPr>
            <a:picLocks noGrp="1" noChangeAspect="1"/>
          </p:cNvPicPr>
          <p:nvPr>
            <p:ph idx="1"/>
          </p:nvPr>
        </p:nvPicPr>
        <p:blipFill>
          <a:blip r:embed="rId3" cstate="print"/>
          <a:srcRect/>
          <a:stretch>
            <a:fillRect/>
          </a:stretch>
        </p:blipFill>
        <p:spPr>
          <a:xfrm>
            <a:off x="457200" y="2606675"/>
            <a:ext cx="8229600" cy="251301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7" name="Title 1"/>
          <p:cNvSpPr>
            <a:spLocks noGrp="1"/>
          </p:cNvSpPr>
          <p:nvPr>
            <p:ph type="title"/>
          </p:nvPr>
        </p:nvSpPr>
        <p:spPr>
          <a:xfrm>
            <a:off x="1371600" y="-76200"/>
            <a:ext cx="6781800" cy="1295400"/>
          </a:xfrm>
        </p:spPr>
        <p:txBody>
          <a:bodyPr/>
          <a:lstStyle/>
          <a:p>
            <a:r>
              <a:rPr lang="en-US" sz="4400" dirty="0"/>
              <a:t>CCP Site Selection</a:t>
            </a:r>
          </a:p>
        </p:txBody>
      </p:sp>
      <p:sp>
        <p:nvSpPr>
          <p:cNvPr id="3" name="Content Placeholder 2"/>
          <p:cNvSpPr>
            <a:spLocks noGrp="1"/>
          </p:cNvSpPr>
          <p:nvPr>
            <p:ph idx="1"/>
          </p:nvPr>
        </p:nvSpPr>
        <p:spPr>
          <a:xfrm>
            <a:off x="457200" y="1752600"/>
            <a:ext cx="8229600" cy="4800600"/>
          </a:xfrm>
        </p:spPr>
        <p:txBody>
          <a:bodyPr>
            <a:normAutofit fontScale="85000" lnSpcReduction="20000"/>
          </a:bodyPr>
          <a:lstStyle/>
          <a:p>
            <a:pPr>
              <a:buFont typeface="Arial" pitchFamily="34" charset="0"/>
              <a:buChar char="•"/>
              <a:defRPr/>
            </a:pPr>
            <a:r>
              <a:rPr lang="en-US" b="1" dirty="0"/>
              <a:t>Should be reasonably close to the fight.</a:t>
            </a:r>
          </a:p>
          <a:p>
            <a:pPr>
              <a:buFont typeface="Arial" pitchFamily="34" charset="0"/>
              <a:buChar char="•"/>
              <a:defRPr/>
            </a:pPr>
            <a:r>
              <a:rPr lang="en-US" b="1" dirty="0"/>
              <a:t>Located near areas where casualties are likely to occur.</a:t>
            </a:r>
          </a:p>
          <a:p>
            <a:pPr>
              <a:buFont typeface="Arial" pitchFamily="34" charset="0"/>
              <a:buChar char="•"/>
              <a:defRPr/>
            </a:pPr>
            <a:r>
              <a:rPr lang="en-US" b="1" dirty="0"/>
              <a:t>Must provide cover and concealment from the enemy. </a:t>
            </a:r>
          </a:p>
          <a:p>
            <a:pPr>
              <a:buFont typeface="Arial" pitchFamily="34" charset="0"/>
              <a:buChar char="•"/>
              <a:defRPr/>
            </a:pPr>
            <a:r>
              <a:rPr lang="en-US" b="1" dirty="0"/>
              <a:t>Inside a building or on hardstand (an exclusive CCP building limits confusion).</a:t>
            </a:r>
          </a:p>
          <a:p>
            <a:pPr>
              <a:buFont typeface="Arial" pitchFamily="34" charset="0"/>
              <a:buChar char="•"/>
              <a:defRPr/>
            </a:pPr>
            <a:r>
              <a:rPr lang="en-US" b="1" dirty="0"/>
              <a:t>Should have access to evacuation routes (foot, vehicle, aircraft).</a:t>
            </a:r>
          </a:p>
          <a:p>
            <a:pPr>
              <a:buFont typeface="Arial" pitchFamily="34" charset="0"/>
              <a:buChar char="•"/>
              <a:defRPr/>
            </a:pPr>
            <a:r>
              <a:rPr lang="en-US" b="1" dirty="0"/>
              <a:t>Proximal to “Lines of Drift” or paths across terrain that are the most likely to be used when going from one place to another.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98637"/>
            <a:ext cx="8229600" cy="4525963"/>
          </a:xfrm>
        </p:spPr>
        <p:txBody>
          <a:bodyPr/>
          <a:lstStyle/>
          <a:p>
            <a:pPr>
              <a:buFont typeface="Arial" pitchFamily="34" charset="0"/>
              <a:buChar char="•"/>
              <a:defRPr/>
            </a:pPr>
            <a:r>
              <a:rPr lang="en-US" sz="3000" b="1" dirty="0"/>
              <a:t>Adjacent to Tactical Choke Points (breeches, HLZ’s, etc.)</a:t>
            </a:r>
          </a:p>
          <a:p>
            <a:pPr>
              <a:buFont typeface="Arial" pitchFamily="34" charset="0"/>
              <a:buChar char="•"/>
              <a:defRPr/>
            </a:pPr>
            <a:r>
              <a:rPr lang="en-US" sz="3000" b="1" dirty="0"/>
              <a:t>Avoid natural or enemy choke points.</a:t>
            </a:r>
          </a:p>
          <a:p>
            <a:pPr>
              <a:buFont typeface="Arial" pitchFamily="34" charset="0"/>
              <a:buChar char="•"/>
              <a:defRPr/>
            </a:pPr>
            <a:r>
              <a:rPr lang="en-US" sz="3000" b="1" dirty="0"/>
              <a:t>Choose an area providing passive security (inside the perimeter).</a:t>
            </a:r>
          </a:p>
          <a:p>
            <a:pPr>
              <a:buFont typeface="Arial" pitchFamily="34" charset="0"/>
              <a:buChar char="•"/>
              <a:defRPr/>
            </a:pPr>
            <a:r>
              <a:rPr lang="en-US" sz="3000" b="1" dirty="0"/>
              <a:t>Good drainage</a:t>
            </a:r>
          </a:p>
          <a:p>
            <a:pPr>
              <a:buFont typeface="Arial" pitchFamily="34" charset="0"/>
              <a:buChar char="•"/>
              <a:defRPr/>
            </a:pPr>
            <a:r>
              <a:rPr lang="en-US" sz="3000" b="1" dirty="0"/>
              <a:t>Accessible to evacuation assets</a:t>
            </a:r>
          </a:p>
          <a:p>
            <a:pPr>
              <a:buFont typeface="Arial" pitchFamily="34" charset="0"/>
              <a:buChar char="•"/>
              <a:defRPr/>
            </a:pPr>
            <a:r>
              <a:rPr lang="en-US" sz="3000" b="1" dirty="0"/>
              <a:t>Expandable if casualty load increases</a:t>
            </a:r>
          </a:p>
          <a:p>
            <a:pPr marL="0" indent="0">
              <a:buFont typeface="Arial" pitchFamily="34" charset="0"/>
              <a:buNone/>
              <a:defRPr/>
            </a:pPr>
            <a:endParaRPr lang="en-US" dirty="0"/>
          </a:p>
        </p:txBody>
      </p:sp>
      <p:sp>
        <p:nvSpPr>
          <p:cNvPr id="564226" name="Title 1"/>
          <p:cNvSpPr>
            <a:spLocks noGrp="1"/>
          </p:cNvSpPr>
          <p:nvPr>
            <p:ph type="title"/>
          </p:nvPr>
        </p:nvSpPr>
        <p:spPr>
          <a:xfrm>
            <a:off x="1447800" y="0"/>
            <a:ext cx="6781800" cy="1295400"/>
          </a:xfrm>
        </p:spPr>
        <p:txBody>
          <a:bodyPr/>
          <a:lstStyle/>
          <a:p>
            <a:r>
              <a:rPr lang="en-US" sz="4400" dirty="0"/>
              <a:t>CCP Site Selection</a:t>
            </a:r>
          </a:p>
        </p:txBody>
      </p:sp>
      <p:sp>
        <p:nvSpPr>
          <p:cNvPr id="4" name="TextBox 3">
            <a:extLst>
              <a:ext uri="{FF2B5EF4-FFF2-40B4-BE49-F238E27FC236}">
                <a16:creationId xmlns:a16="http://schemas.microsoft.com/office/drawing/2014/main" id="{E54AE406-6653-471D-8D54-BA56FF6F02E3}"/>
              </a:ext>
            </a:extLst>
          </p:cNvPr>
          <p:cNvSpPr txBox="1">
            <a:spLocks noChangeArrowheads="1"/>
          </p:cNvSpPr>
          <p:nvPr/>
        </p:nvSpPr>
        <p:spPr bwMode="auto">
          <a:xfrm>
            <a:off x="228600" y="6291263"/>
            <a:ext cx="2362200" cy="369887"/>
          </a:xfrm>
          <a:prstGeom prst="rect">
            <a:avLst/>
          </a:prstGeom>
          <a:noFill/>
          <a:ln w="9525">
            <a:noFill/>
            <a:miter lim="800000"/>
            <a:headEnd/>
            <a:tailEnd/>
          </a:ln>
        </p:spPr>
        <p:txBody>
          <a:bodyPr>
            <a:spAutoFit/>
          </a:bodyPr>
          <a:lstStyle/>
          <a:p>
            <a:r>
              <a:rPr lang="en-US" dirty="0">
                <a:cs typeface="Times New Roman" pitchFamily="18" charset="0"/>
              </a:rPr>
              <a:t>(continued)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3" name="Title 1"/>
          <p:cNvSpPr>
            <a:spLocks noGrp="1"/>
          </p:cNvSpPr>
          <p:nvPr>
            <p:ph type="title"/>
          </p:nvPr>
        </p:nvSpPr>
        <p:spPr>
          <a:xfrm>
            <a:off x="1600200" y="-76200"/>
            <a:ext cx="7239000" cy="1417638"/>
          </a:xfrm>
        </p:spPr>
        <p:txBody>
          <a:bodyPr/>
          <a:lstStyle/>
          <a:p>
            <a:r>
              <a:rPr lang="en-US" sz="4400" dirty="0"/>
              <a:t>CCP Operational Guidelines</a:t>
            </a:r>
          </a:p>
        </p:txBody>
      </p:sp>
      <p:sp>
        <p:nvSpPr>
          <p:cNvPr id="3" name="Content Placeholder 2"/>
          <p:cNvSpPr>
            <a:spLocks noGrp="1"/>
          </p:cNvSpPr>
          <p:nvPr>
            <p:ph idx="1"/>
          </p:nvPr>
        </p:nvSpPr>
        <p:spPr>
          <a:xfrm>
            <a:off x="457200" y="1927225"/>
            <a:ext cx="8229600" cy="4343400"/>
          </a:xfrm>
        </p:spPr>
        <p:txBody>
          <a:bodyPr>
            <a:normAutofit fontScale="92500"/>
          </a:bodyPr>
          <a:lstStyle/>
          <a:p>
            <a:pPr>
              <a:buFont typeface="Arial" pitchFamily="34" charset="0"/>
              <a:buChar char="•"/>
              <a:defRPr/>
            </a:pPr>
            <a:r>
              <a:rPr lang="en-US" b="1" dirty="0"/>
              <a:t>Typically, a First Sergeant (1SG) or Platoon Sergeant (PSG), or equivalent, is given responsibility for casualty flow and everything </a:t>
            </a:r>
            <a:r>
              <a:rPr lang="en-US" b="1" u="sng" dirty="0"/>
              <a:t>outside</a:t>
            </a:r>
            <a:r>
              <a:rPr lang="en-US" b="1" dirty="0"/>
              <a:t> the CCP:</a:t>
            </a:r>
          </a:p>
          <a:p>
            <a:pPr lvl="1">
              <a:buFont typeface="Arial" pitchFamily="34" charset="0"/>
              <a:buChar char="–"/>
              <a:defRPr/>
            </a:pPr>
            <a:r>
              <a:rPr lang="en-US" b="1" dirty="0"/>
              <a:t>Provides for CCP structure and organization (color coded with chemlights).</a:t>
            </a:r>
          </a:p>
          <a:p>
            <a:pPr lvl="1">
              <a:buFont typeface="Arial" pitchFamily="34" charset="0"/>
              <a:buChar char="–"/>
              <a:defRPr/>
            </a:pPr>
            <a:r>
              <a:rPr lang="en-US" b="1" dirty="0"/>
              <a:t>Maintains command &amp; control and battlefield situational awareness.</a:t>
            </a:r>
          </a:p>
          <a:p>
            <a:pPr lvl="1">
              <a:buFont typeface="Arial" pitchFamily="34" charset="0"/>
              <a:buChar char="–"/>
              <a:defRPr/>
            </a:pPr>
            <a:r>
              <a:rPr lang="en-US" b="1" dirty="0"/>
              <a:t>Controls aid &amp; litter teams, and provides security.</a:t>
            </a:r>
          </a:p>
          <a:p>
            <a:pPr>
              <a:buFont typeface="Arial" pitchFamily="34" charset="0"/>
              <a:buChar char="•"/>
              <a:defRPr/>
            </a:pPr>
            <a:endParaRPr lang="en-US" dirty="0"/>
          </a:p>
        </p:txBody>
      </p:sp>
      <p:sp>
        <p:nvSpPr>
          <p:cNvPr id="4" name="TextBox 3"/>
          <p:cNvSpPr txBox="1"/>
          <p:nvPr/>
        </p:nvSpPr>
        <p:spPr>
          <a:xfrm>
            <a:off x="152400" y="6284893"/>
            <a:ext cx="2037737" cy="954107"/>
          </a:xfrm>
          <a:prstGeom prst="rect">
            <a:avLst/>
          </a:prstGeom>
          <a:noFill/>
        </p:spPr>
        <p:txBody>
          <a:bodyPr wrap="none" rtlCol="0">
            <a:spAutoFit/>
          </a:bodyPr>
          <a:lstStyle/>
          <a:p>
            <a:r>
              <a:rPr lang="en-US" dirty="0"/>
              <a:t>Continued…</a:t>
            </a:r>
          </a:p>
          <a:p>
            <a:endParaRPr lang="en-US" dirty="0"/>
          </a:p>
        </p:txBody>
      </p:sp>
    </p:spTree>
  </p:cSld>
  <p:clrMapOvr>
    <a:masterClrMapping/>
  </p:clrMapOvr>
</p:sld>
</file>

<file path=ppt/theme/theme1.xml><?xml version="1.0" encoding="utf-8"?>
<a:theme xmlns:a="http://schemas.openxmlformats.org/drawingml/2006/main" name="TCC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TCCC</Template>
  <TotalTime>0</TotalTime>
  <Words>1232</Words>
  <Application>Microsoft Office PowerPoint</Application>
  <PresentationFormat>On-screen Show (4:3)</PresentationFormat>
  <Paragraphs>137</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ＭＳ Ｐゴシック</vt:lpstr>
      <vt:lpstr>Arial</vt:lpstr>
      <vt:lpstr>Calibri</vt:lpstr>
      <vt:lpstr>Garamond</vt:lpstr>
      <vt:lpstr>Times New Roman</vt:lpstr>
      <vt:lpstr>Wingdings</vt:lpstr>
      <vt:lpstr>TCCC</vt:lpstr>
      <vt:lpstr>Tactical Combat Casualty Care for Medical Personnel  August 2018  (Based on TCCC-MP Guidelines 180801)</vt:lpstr>
      <vt:lpstr>PowerPoint Presentation</vt:lpstr>
      <vt:lpstr>LEARNING OBJECTIVES  </vt:lpstr>
      <vt:lpstr>LEARNING OBJECTIVES  </vt:lpstr>
      <vt:lpstr>Casualty Collection Point Operations</vt:lpstr>
      <vt:lpstr>Casualty Collection Points in  the Evacuation Chain</vt:lpstr>
      <vt:lpstr>CCP Site Selection</vt:lpstr>
      <vt:lpstr>CCP Site Selection</vt:lpstr>
      <vt:lpstr>CCP Operational Guidelines</vt:lpstr>
      <vt:lpstr>CCP Operational Guidelines</vt:lpstr>
      <vt:lpstr>CCP Operational Guidelines</vt:lpstr>
      <vt:lpstr>CCP Operational Guidelines</vt:lpstr>
      <vt:lpstr>CCP Operational Guidelines</vt:lpstr>
      <vt:lpstr>           </vt:lpstr>
      <vt:lpstr>PowerPoint Presentation</vt:lpstr>
      <vt:lpstr>Care for Wounded Hostile Combatants</vt:lpstr>
      <vt:lpstr>Care for Wounded Hostile Combatants</vt:lpstr>
      <vt:lpstr>Care for Wounded Hostile Combatants</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Tactical Field Care</dc:title>
  <dc:subject>Tactical Field Care</dc:subject>
  <dc:creator/>
  <cp:lastModifiedBy/>
  <cp:revision>418</cp:revision>
  <dcterms:created xsi:type="dcterms:W3CDTF">2010-03-28T18:26:33Z</dcterms:created>
  <dcterms:modified xsi:type="dcterms:W3CDTF">2018-07-26T20:35:52Z</dcterms:modified>
  <cp:category>TCCC</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5939812</vt:lpwstr>
  </property>
  <property fmtid="{D5CDD505-2E9C-101B-9397-08002B2CF9AE}" pid="3" name="NXPowerLiteSettings">
    <vt:lpwstr>F7000400038000</vt:lpwstr>
  </property>
  <property fmtid="{D5CDD505-2E9C-101B-9397-08002B2CF9AE}" pid="4" name="NXPowerLiteVersion">
    <vt:lpwstr>D5.0.8</vt:lpwstr>
  </property>
  <property fmtid="{D5CDD505-2E9C-101B-9397-08002B2CF9AE}" pid="5" name="NXTAG2">
    <vt:lpwstr>00080014600000000000010242200207f6000400038000</vt:lpwstr>
  </property>
</Properties>
</file>