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3" r:id="rId1"/>
  </p:sldMasterIdLst>
  <p:notesMasterIdLst>
    <p:notesMasterId r:id="rId18"/>
  </p:notesMasterIdLst>
  <p:handoutMasterIdLst>
    <p:handoutMasterId r:id="rId19"/>
  </p:handoutMasterIdLst>
  <p:sldIdLst>
    <p:sldId id="1269" r:id="rId2"/>
    <p:sldId id="1270" r:id="rId3"/>
    <p:sldId id="1236" r:id="rId4"/>
    <p:sldId id="364" r:id="rId5"/>
    <p:sldId id="356" r:id="rId6"/>
    <p:sldId id="362" r:id="rId7"/>
    <p:sldId id="357" r:id="rId8"/>
    <p:sldId id="360" r:id="rId9"/>
    <p:sldId id="358" r:id="rId10"/>
    <p:sldId id="361" r:id="rId11"/>
    <p:sldId id="359" r:id="rId12"/>
    <p:sldId id="900" r:id="rId13"/>
    <p:sldId id="987" r:id="rId14"/>
    <p:sldId id="988" r:id="rId15"/>
    <p:sldId id="416" r:id="rId16"/>
    <p:sldId id="571" r:id="rId17"/>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Times New Roman" pitchFamily="18" charset="0"/>
        <a:ea typeface="ＭＳ Ｐゴシック"/>
        <a:cs typeface="ＭＳ Ｐゴシック"/>
      </a:defRPr>
    </a:lvl1pPr>
    <a:lvl2pPr marL="457200" algn="l" rtl="0" fontAlgn="base">
      <a:spcBef>
        <a:spcPct val="0"/>
      </a:spcBef>
      <a:spcAft>
        <a:spcPct val="0"/>
      </a:spcAft>
      <a:defRPr sz="2800" kern="1200">
        <a:solidFill>
          <a:schemeClr val="tx1"/>
        </a:solidFill>
        <a:latin typeface="Times New Roman" pitchFamily="18" charset="0"/>
        <a:ea typeface="ＭＳ Ｐゴシック"/>
        <a:cs typeface="ＭＳ Ｐゴシック"/>
      </a:defRPr>
    </a:lvl2pPr>
    <a:lvl3pPr marL="914400" algn="l" rtl="0" fontAlgn="base">
      <a:spcBef>
        <a:spcPct val="0"/>
      </a:spcBef>
      <a:spcAft>
        <a:spcPct val="0"/>
      </a:spcAft>
      <a:defRPr sz="2800" kern="1200">
        <a:solidFill>
          <a:schemeClr val="tx1"/>
        </a:solidFill>
        <a:latin typeface="Times New Roman" pitchFamily="18" charset="0"/>
        <a:ea typeface="ＭＳ Ｐゴシック"/>
        <a:cs typeface="ＭＳ Ｐゴシック"/>
      </a:defRPr>
    </a:lvl3pPr>
    <a:lvl4pPr marL="1371600" algn="l" rtl="0" fontAlgn="base">
      <a:spcBef>
        <a:spcPct val="0"/>
      </a:spcBef>
      <a:spcAft>
        <a:spcPct val="0"/>
      </a:spcAft>
      <a:defRPr sz="2800" kern="1200">
        <a:solidFill>
          <a:schemeClr val="tx1"/>
        </a:solidFill>
        <a:latin typeface="Times New Roman" pitchFamily="18" charset="0"/>
        <a:ea typeface="ＭＳ Ｐゴシック"/>
        <a:cs typeface="ＭＳ Ｐゴシック"/>
      </a:defRPr>
    </a:lvl4pPr>
    <a:lvl5pPr marL="1828800" algn="l" rtl="0" fontAlgn="base">
      <a:spcBef>
        <a:spcPct val="0"/>
      </a:spcBef>
      <a:spcAft>
        <a:spcPct val="0"/>
      </a:spcAft>
      <a:defRPr sz="2800" kern="1200">
        <a:solidFill>
          <a:schemeClr val="tx1"/>
        </a:solidFill>
        <a:latin typeface="Times New Roman" pitchFamily="18" charset="0"/>
        <a:ea typeface="ＭＳ Ｐゴシック"/>
        <a:cs typeface="ＭＳ Ｐゴシック"/>
      </a:defRPr>
    </a:lvl5pPr>
    <a:lvl6pPr marL="2286000" algn="l" defTabSz="914400" rtl="0" eaLnBrk="1" latinLnBrk="0" hangingPunct="1">
      <a:defRPr sz="2800" kern="1200">
        <a:solidFill>
          <a:schemeClr val="tx1"/>
        </a:solidFill>
        <a:latin typeface="Times New Roman" pitchFamily="18" charset="0"/>
        <a:ea typeface="ＭＳ Ｐゴシック"/>
        <a:cs typeface="ＭＳ Ｐゴシック"/>
      </a:defRPr>
    </a:lvl6pPr>
    <a:lvl7pPr marL="2743200" algn="l" defTabSz="914400" rtl="0" eaLnBrk="1" latinLnBrk="0" hangingPunct="1">
      <a:defRPr sz="2800" kern="1200">
        <a:solidFill>
          <a:schemeClr val="tx1"/>
        </a:solidFill>
        <a:latin typeface="Times New Roman" pitchFamily="18" charset="0"/>
        <a:ea typeface="ＭＳ Ｐゴシック"/>
        <a:cs typeface="ＭＳ Ｐゴシック"/>
      </a:defRPr>
    </a:lvl7pPr>
    <a:lvl8pPr marL="3200400" algn="l" defTabSz="914400" rtl="0" eaLnBrk="1" latinLnBrk="0" hangingPunct="1">
      <a:defRPr sz="2800" kern="1200">
        <a:solidFill>
          <a:schemeClr val="tx1"/>
        </a:solidFill>
        <a:latin typeface="Times New Roman" pitchFamily="18" charset="0"/>
        <a:ea typeface="ＭＳ Ｐゴシック"/>
        <a:cs typeface="ＭＳ Ｐゴシック"/>
      </a:defRPr>
    </a:lvl8pPr>
    <a:lvl9pPr marL="3657600" algn="l" defTabSz="914400" rtl="0" eaLnBrk="1" latinLnBrk="0" hangingPunct="1">
      <a:defRPr sz="2800" kern="1200">
        <a:solidFill>
          <a:schemeClr val="tx1"/>
        </a:solidFill>
        <a:latin typeface="Times New Roman" pitchFamily="18"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orient="horz" pos="288">
          <p15:clr>
            <a:srgbClr val="A4A3A4"/>
          </p15:clr>
        </p15:guide>
        <p15:guide id="3" orient="horz" pos="4128">
          <p15:clr>
            <a:srgbClr val="A4A3A4"/>
          </p15:clr>
        </p15:guide>
        <p15:guide id="4" pos="5424">
          <p15:clr>
            <a:srgbClr val="A4A3A4"/>
          </p15:clr>
        </p15:guide>
        <p15:guide id="5" pos="288">
          <p15:clr>
            <a:srgbClr val="A4A3A4"/>
          </p15:clr>
        </p15:guide>
        <p15:guide id="6"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969696"/>
    <a:srgbClr val="339966"/>
    <a:srgbClr val="141400"/>
    <a:srgbClr val="333399"/>
    <a:srgbClr val="FF3300"/>
    <a:srgbClr val="99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730" autoAdjust="0"/>
    <p:restoredTop sz="72318" autoAdjust="0"/>
  </p:normalViewPr>
  <p:slideViewPr>
    <p:cSldViewPr>
      <p:cViewPr varScale="1">
        <p:scale>
          <a:sx n="56" d="100"/>
          <a:sy n="56" d="100"/>
        </p:scale>
        <p:origin x="90" y="576"/>
      </p:cViewPr>
      <p:guideLst>
        <p:guide orient="horz" pos="2160"/>
        <p:guide orient="horz" pos="288"/>
        <p:guide orient="horz" pos="4128"/>
        <p:guide pos="5424"/>
        <p:guide pos="288"/>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52" d="100"/>
          <a:sy n="52" d="100"/>
        </p:scale>
        <p:origin x="-9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pitchFamily="18" charset="0"/>
                <a:ea typeface="ＭＳ Ｐゴシック"/>
                <a:cs typeface="ＭＳ Ｐゴシック"/>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Times New Roman" pitchFamily="18" charset="0"/>
                <a:ea typeface="ＭＳ Ｐゴシック"/>
                <a:cs typeface="ＭＳ Ｐゴシック"/>
              </a:defRPr>
            </a:lvl1pPr>
          </a:lstStyle>
          <a:p>
            <a:pPr>
              <a:defRPr/>
            </a:pPr>
            <a:fld id="{27F54BF6-82D7-4F75-B57D-85D73D994FDF}" type="datetimeFigureOut">
              <a:rPr lang="en-US"/>
              <a:pPr>
                <a:defRPr/>
              </a:pPr>
              <a:t>7/26/2018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pitchFamily="18" charset="0"/>
                <a:ea typeface="ＭＳ Ｐゴシック"/>
                <a:cs typeface="ＭＳ Ｐゴシック"/>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Times New Roman" pitchFamily="18" charset="0"/>
                <a:ea typeface="ＭＳ Ｐゴシック"/>
                <a:cs typeface="ＭＳ Ｐゴシック"/>
              </a:defRPr>
            </a:lvl1pPr>
          </a:lstStyle>
          <a:p>
            <a:pPr>
              <a:defRPr/>
            </a:pPr>
            <a:fld id="{346928C8-B6B4-41A7-8152-FA673DE9CFAD}" type="slidenum">
              <a:rPr lang="en-US"/>
              <a:pPr>
                <a:defRPr/>
              </a:pPr>
              <a:t>‹#›</a:t>
            </a:fld>
            <a:endParaRPr lang="en-US" dirty="0"/>
          </a:p>
        </p:txBody>
      </p:sp>
    </p:spTree>
    <p:extLst>
      <p:ext uri="{BB962C8B-B14F-4D97-AF65-F5344CB8AC3E}">
        <p14:creationId xmlns:p14="http://schemas.microsoft.com/office/powerpoint/2010/main" val="25003619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latin typeface="Arial" charset="0"/>
                <a:ea typeface="+mn-ea"/>
                <a:cs typeface="+mn-cs"/>
              </a:defRPr>
            </a:lvl1pPr>
          </a:lstStyle>
          <a:p>
            <a:pPr>
              <a:defRPr/>
            </a:pPr>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SzTx/>
              <a:buFontTx/>
              <a:buNone/>
              <a:defRPr sz="1200">
                <a:latin typeface="Arial" charset="0"/>
                <a:ea typeface="+mn-ea"/>
                <a:cs typeface="+mn-cs"/>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SzTx/>
              <a:buFontTx/>
              <a:buNone/>
              <a:defRPr sz="1200">
                <a:latin typeface="Arial" charset="0"/>
                <a:ea typeface="+mn-ea"/>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SzTx/>
              <a:buFontTx/>
              <a:buNone/>
              <a:defRPr sz="1200">
                <a:latin typeface="Arial" charset="0"/>
                <a:ea typeface="ＭＳ Ｐゴシック" charset="-128"/>
                <a:cs typeface="+mn-cs"/>
              </a:defRPr>
            </a:lvl1pPr>
          </a:lstStyle>
          <a:p>
            <a:pPr>
              <a:defRPr/>
            </a:pPr>
            <a:fld id="{9BE15AB0-0931-4C77-9141-FAC3118161B0}" type="slidenum">
              <a:rPr lang="en-US"/>
              <a:pPr>
                <a:defRPr/>
              </a:pPr>
              <a:t>‹#›</a:t>
            </a:fld>
            <a:endParaRPr lang="en-US" dirty="0"/>
          </a:p>
        </p:txBody>
      </p:sp>
    </p:spTree>
    <p:extLst>
      <p:ext uri="{BB962C8B-B14F-4D97-AF65-F5344CB8AC3E}">
        <p14:creationId xmlns:p14="http://schemas.microsoft.com/office/powerpoint/2010/main" val="197621202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302568FA-3277-4AE8-A302-6769DE8AA9DE}" type="slidenum">
              <a:rPr lang="en-US" smtClean="0">
                <a:ea typeface="ＭＳ Ｐゴシック"/>
                <a:cs typeface="ＭＳ Ｐゴシック"/>
              </a:rPr>
              <a:pPr/>
              <a:t>1</a:t>
            </a:fld>
            <a:endParaRPr lang="en-US" dirty="0">
              <a:ea typeface="ＭＳ Ｐゴシック"/>
              <a:cs typeface="ＭＳ Ｐゴシック"/>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r>
              <a:rPr lang="en-US" b="0" baseline="0" dirty="0">
                <a:ea typeface="ＭＳ Ｐゴシック"/>
                <a:cs typeface="ＭＳ Ｐゴシック"/>
              </a:rPr>
              <a:t>We will now continue the scenario that we began in Care Under Fire.</a:t>
            </a:r>
            <a:endParaRPr lang="en-US" dirty="0">
              <a:ea typeface="ＭＳ Ｐゴシック"/>
              <a:cs typeface="ＭＳ Ｐゴシック"/>
            </a:endParaRPr>
          </a:p>
        </p:txBody>
      </p:sp>
    </p:spTree>
    <p:extLst>
      <p:ext uri="{BB962C8B-B14F-4D97-AF65-F5344CB8AC3E}">
        <p14:creationId xmlns:p14="http://schemas.microsoft.com/office/powerpoint/2010/main" val="659470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5" name="Rectangle 7"/>
          <p:cNvSpPr>
            <a:spLocks noGrp="1" noChangeArrowheads="1"/>
          </p:cNvSpPr>
          <p:nvPr>
            <p:ph type="sldNum" sz="quarter" idx="5"/>
          </p:nvPr>
        </p:nvSpPr>
        <p:spPr>
          <a:noFill/>
        </p:spPr>
        <p:txBody>
          <a:bodyPr/>
          <a:lstStyle/>
          <a:p>
            <a:fld id="{EB3E023F-5DD0-43E3-9192-489712D9D631}" type="slidenum">
              <a:rPr lang="en-US" smtClean="0">
                <a:ea typeface="ＭＳ Ｐゴシック"/>
                <a:cs typeface="ＭＳ Ｐゴシック"/>
              </a:rPr>
              <a:pPr/>
              <a:t>10</a:t>
            </a:fld>
            <a:endParaRPr lang="en-US" dirty="0">
              <a:ea typeface="ＭＳ Ｐゴシック"/>
              <a:cs typeface="ＭＳ Ｐゴシック"/>
            </a:endParaRPr>
          </a:p>
        </p:txBody>
      </p:sp>
      <p:sp>
        <p:nvSpPr>
          <p:cNvPr id="651266" name="Rectangle 2"/>
          <p:cNvSpPr>
            <a:spLocks noGrp="1" noRot="1" noChangeAspect="1" noChangeArrowheads="1" noTextEdit="1"/>
          </p:cNvSpPr>
          <p:nvPr>
            <p:ph type="sldImg"/>
          </p:nvPr>
        </p:nvSpPr>
        <p:spPr>
          <a:ln/>
        </p:spPr>
      </p:sp>
      <p:sp>
        <p:nvSpPr>
          <p:cNvPr id="651267"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p:txBody>
      </p:sp>
    </p:spTree>
    <p:extLst>
      <p:ext uri="{BB962C8B-B14F-4D97-AF65-F5344CB8AC3E}">
        <p14:creationId xmlns:p14="http://schemas.microsoft.com/office/powerpoint/2010/main" val="672609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3" name="Rectangle 7"/>
          <p:cNvSpPr>
            <a:spLocks noGrp="1" noChangeArrowheads="1"/>
          </p:cNvSpPr>
          <p:nvPr>
            <p:ph type="sldNum" sz="quarter" idx="5"/>
          </p:nvPr>
        </p:nvSpPr>
        <p:spPr>
          <a:noFill/>
        </p:spPr>
        <p:txBody>
          <a:bodyPr/>
          <a:lstStyle/>
          <a:p>
            <a:fld id="{36720000-BDF9-4053-8F62-5E33F821D0FD}" type="slidenum">
              <a:rPr lang="en-US" smtClean="0">
                <a:ea typeface="ＭＳ Ｐゴシック"/>
                <a:cs typeface="ＭＳ Ｐゴシック"/>
              </a:rPr>
              <a:pPr/>
              <a:t>11</a:t>
            </a:fld>
            <a:endParaRPr lang="en-US" dirty="0">
              <a:ea typeface="ＭＳ Ｐゴシック"/>
              <a:cs typeface="ＭＳ Ｐゴシック"/>
            </a:endParaRPr>
          </a:p>
        </p:txBody>
      </p:sp>
      <p:sp>
        <p:nvSpPr>
          <p:cNvPr id="653314" name="Rectangle 2"/>
          <p:cNvSpPr>
            <a:spLocks noGrp="1" noRot="1" noChangeAspect="1" noChangeArrowheads="1" noTextEdit="1"/>
          </p:cNvSpPr>
          <p:nvPr>
            <p:ph type="sldImg"/>
          </p:nvPr>
        </p:nvSpPr>
        <p:spPr>
          <a:ln/>
        </p:spPr>
      </p:sp>
      <p:sp>
        <p:nvSpPr>
          <p:cNvPr id="653315"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p:txBody>
      </p:sp>
    </p:spTree>
    <p:extLst>
      <p:ext uri="{BB962C8B-B14F-4D97-AF65-F5344CB8AC3E}">
        <p14:creationId xmlns:p14="http://schemas.microsoft.com/office/powerpoint/2010/main" val="3028546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1" name="Slide Image Placeholder 1"/>
          <p:cNvSpPr>
            <a:spLocks noGrp="1" noRot="1" noChangeAspect="1"/>
          </p:cNvSpPr>
          <p:nvPr>
            <p:ph type="sldImg"/>
          </p:nvPr>
        </p:nvSpPr>
        <p:spPr>
          <a:ln/>
        </p:spPr>
      </p:sp>
      <p:sp>
        <p:nvSpPr>
          <p:cNvPr id="655362" name="Notes Placeholder 2"/>
          <p:cNvSpPr>
            <a:spLocks noGrp="1"/>
          </p:cNvSpPr>
          <p:nvPr>
            <p:ph type="body" idx="1"/>
          </p:nvPr>
        </p:nvSpPr>
        <p:spPr>
          <a:noFill/>
          <a:ln/>
        </p:spPr>
        <p:txBody>
          <a:bodyPr/>
          <a:lstStyle/>
          <a:p>
            <a:r>
              <a:rPr lang="en-US" dirty="0">
                <a:ea typeface="ＭＳ Ｐゴシック"/>
                <a:cs typeface="ＭＳ Ｐゴシック"/>
              </a:rPr>
              <a:t>Read the text.</a:t>
            </a:r>
          </a:p>
        </p:txBody>
      </p:sp>
      <p:sp>
        <p:nvSpPr>
          <p:cNvPr id="655363" name="Slide Number Placeholder 3"/>
          <p:cNvSpPr>
            <a:spLocks noGrp="1"/>
          </p:cNvSpPr>
          <p:nvPr>
            <p:ph type="sldNum" sz="quarter" idx="5"/>
          </p:nvPr>
        </p:nvSpPr>
        <p:spPr>
          <a:noFill/>
        </p:spPr>
        <p:txBody>
          <a:bodyPr/>
          <a:lstStyle/>
          <a:p>
            <a:fld id="{DED492D0-6910-491D-AC27-1D6FC95B7264}" type="slidenum">
              <a:rPr lang="en-US" smtClean="0">
                <a:ea typeface="ＭＳ Ｐゴシック"/>
                <a:cs typeface="ＭＳ Ｐゴシック"/>
              </a:rPr>
              <a:pPr/>
              <a:t>12</a:t>
            </a:fld>
            <a:endParaRPr lang="en-US" dirty="0">
              <a:ea typeface="ＭＳ Ｐゴシック"/>
              <a:cs typeface="ＭＳ Ｐゴシック"/>
            </a:endParaRPr>
          </a:p>
        </p:txBody>
      </p:sp>
    </p:spTree>
    <p:extLst>
      <p:ext uri="{BB962C8B-B14F-4D97-AF65-F5344CB8AC3E}">
        <p14:creationId xmlns:p14="http://schemas.microsoft.com/office/powerpoint/2010/main" val="3209614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09" name="Rectangle 7"/>
          <p:cNvSpPr>
            <a:spLocks noGrp="1" noChangeArrowheads="1"/>
          </p:cNvSpPr>
          <p:nvPr>
            <p:ph type="sldNum" sz="quarter" idx="5"/>
          </p:nvPr>
        </p:nvSpPr>
        <p:spPr>
          <a:noFill/>
        </p:spPr>
        <p:txBody>
          <a:bodyPr/>
          <a:lstStyle/>
          <a:p>
            <a:fld id="{D595DCC5-3504-4527-BBAF-72852C6682B6}" type="slidenum">
              <a:rPr lang="en-US" smtClean="0">
                <a:ea typeface="ＭＳ Ｐゴシック"/>
                <a:cs typeface="ＭＳ Ｐゴシック"/>
              </a:rPr>
              <a:pPr/>
              <a:t>13</a:t>
            </a:fld>
            <a:endParaRPr lang="en-US" dirty="0">
              <a:ea typeface="ＭＳ Ｐゴシック"/>
              <a:cs typeface="ＭＳ Ｐゴシック"/>
            </a:endParaRPr>
          </a:p>
        </p:txBody>
      </p:sp>
      <p:sp>
        <p:nvSpPr>
          <p:cNvPr id="657410" name="Rectangle 2"/>
          <p:cNvSpPr>
            <a:spLocks noGrp="1" noRot="1" noChangeAspect="1" noChangeArrowheads="1" noTextEdit="1"/>
          </p:cNvSpPr>
          <p:nvPr>
            <p:ph type="sldImg"/>
          </p:nvPr>
        </p:nvSpPr>
        <p:spPr>
          <a:ln/>
        </p:spPr>
      </p:sp>
      <p:sp>
        <p:nvSpPr>
          <p:cNvPr id="657411"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Line 1:  Pickup location</a:t>
            </a:r>
          </a:p>
          <a:p>
            <a:pPr eaLnBrk="1" hangingPunct="1"/>
            <a:r>
              <a:rPr lang="en-US" dirty="0">
                <a:ea typeface="ＭＳ Ｐゴシック"/>
                <a:cs typeface="ＭＳ Ｐゴシック"/>
              </a:rPr>
              <a:t>Line 2:  Radio frequency, call sign and suffix </a:t>
            </a:r>
          </a:p>
          <a:p>
            <a:pPr eaLnBrk="1" hangingPunct="1"/>
            <a:r>
              <a:rPr lang="en-US" dirty="0">
                <a:ea typeface="ＭＳ Ｐゴシック"/>
                <a:cs typeface="ＭＳ Ｐゴシック"/>
              </a:rPr>
              <a:t>Line 3:  Number of casualties by precedence (evacuation) category </a:t>
            </a:r>
          </a:p>
          <a:p>
            <a:pPr eaLnBrk="1" hangingPunct="1"/>
            <a:r>
              <a:rPr lang="en-US" dirty="0">
                <a:ea typeface="ＭＳ Ｐゴシック"/>
                <a:cs typeface="ＭＳ Ｐゴシック"/>
              </a:rPr>
              <a:t>Line 4:  Special equipment required</a:t>
            </a:r>
          </a:p>
          <a:p>
            <a:pPr eaLnBrk="1" hangingPunct="1"/>
            <a:r>
              <a:rPr lang="en-US" dirty="0">
                <a:ea typeface="ＭＳ Ｐゴシック"/>
                <a:cs typeface="ＭＳ Ｐゴシック"/>
              </a:rPr>
              <a:t>Line 5:  Number of casualties by type (ambulatory vs. litter)</a:t>
            </a:r>
          </a:p>
          <a:p>
            <a:pPr eaLnBrk="1" hangingPunct="1"/>
            <a:r>
              <a:rPr lang="en-US" dirty="0">
                <a:ea typeface="ＭＳ Ｐゴシック"/>
                <a:cs typeface="ＭＳ Ｐゴシック"/>
              </a:rPr>
              <a:t>Line 6:  Security of pickup site (wartime) or number/type</a:t>
            </a:r>
          </a:p>
          <a:p>
            <a:pPr eaLnBrk="1" hangingPunct="1"/>
            <a:r>
              <a:rPr lang="en-US" dirty="0">
                <a:ea typeface="ＭＳ Ｐゴシック"/>
                <a:cs typeface="ＭＳ Ｐゴシック"/>
              </a:rPr>
              <a:t>Line 7:  Method of marking pickup site</a:t>
            </a:r>
          </a:p>
          <a:p>
            <a:pPr eaLnBrk="1" hangingPunct="1"/>
            <a:r>
              <a:rPr lang="en-US" dirty="0">
                <a:ea typeface="ＭＳ Ｐゴシック"/>
                <a:cs typeface="ＭＳ Ｐゴシック"/>
              </a:rPr>
              <a:t>Line 8:  Casualty’s nationality and status</a:t>
            </a:r>
          </a:p>
          <a:p>
            <a:pPr eaLnBrk="1" hangingPunct="1"/>
            <a:r>
              <a:rPr lang="en-US" dirty="0">
                <a:ea typeface="ＭＳ Ｐゴシック"/>
                <a:cs typeface="ＭＳ Ｐゴシック"/>
              </a:rPr>
              <a:t>Line 9:  Terrain description at Landing Site; NBC contamination if applicable</a:t>
            </a:r>
          </a:p>
        </p:txBody>
      </p:sp>
    </p:spTree>
    <p:extLst>
      <p:ext uri="{BB962C8B-B14F-4D97-AF65-F5344CB8AC3E}">
        <p14:creationId xmlns:p14="http://schemas.microsoft.com/office/powerpoint/2010/main" val="1313949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7" name="Rectangle 7"/>
          <p:cNvSpPr>
            <a:spLocks noGrp="1" noChangeArrowheads="1"/>
          </p:cNvSpPr>
          <p:nvPr>
            <p:ph type="sldNum" sz="quarter" idx="5"/>
          </p:nvPr>
        </p:nvSpPr>
        <p:spPr>
          <a:noFill/>
        </p:spPr>
        <p:txBody>
          <a:bodyPr/>
          <a:lstStyle/>
          <a:p>
            <a:fld id="{9DF1DC74-39DF-4A88-9390-E9EDAC1607BD}" type="slidenum">
              <a:rPr lang="en-US" smtClean="0">
                <a:ea typeface="ＭＳ Ｐゴシック"/>
                <a:cs typeface="ＭＳ Ｐゴシック"/>
              </a:rPr>
              <a:pPr/>
              <a:t>14</a:t>
            </a:fld>
            <a:endParaRPr lang="en-US" dirty="0">
              <a:ea typeface="ＭＳ Ｐゴシック"/>
              <a:cs typeface="ＭＳ Ｐゴシック"/>
            </a:endParaRPr>
          </a:p>
        </p:txBody>
      </p:sp>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At this point, the Flight Medic assumes care of the casualty. The Convoy IED Scenario will continue in TACEVAC.</a:t>
            </a:r>
          </a:p>
        </p:txBody>
      </p:sp>
    </p:spTree>
    <p:extLst>
      <p:ext uri="{BB962C8B-B14F-4D97-AF65-F5344CB8AC3E}">
        <p14:creationId xmlns:p14="http://schemas.microsoft.com/office/powerpoint/2010/main" val="1052111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5" name="Rectangle 7"/>
          <p:cNvSpPr>
            <a:spLocks noGrp="1" noChangeArrowheads="1"/>
          </p:cNvSpPr>
          <p:nvPr>
            <p:ph type="sldNum" sz="quarter" idx="5"/>
          </p:nvPr>
        </p:nvSpPr>
        <p:spPr>
          <a:noFill/>
        </p:spPr>
        <p:txBody>
          <a:bodyPr/>
          <a:lstStyle/>
          <a:p>
            <a:fld id="{2C504BC2-6EBB-45FE-9358-8D597E6A88F1}" type="slidenum">
              <a:rPr lang="en-US" smtClean="0">
                <a:ea typeface="ＭＳ Ｐゴシック"/>
                <a:cs typeface="ＭＳ Ｐゴシック"/>
              </a:rPr>
              <a:pPr/>
              <a:t>15</a:t>
            </a:fld>
            <a:endParaRPr lang="en-US" dirty="0">
              <a:ea typeface="ＭＳ Ｐゴシック"/>
              <a:cs typeface="ＭＳ Ｐゴシック"/>
            </a:endParaRPr>
          </a:p>
        </p:txBody>
      </p:sp>
      <p:sp>
        <p:nvSpPr>
          <p:cNvPr id="661506" name="Rectangle 2"/>
          <p:cNvSpPr>
            <a:spLocks noGrp="1" noRot="1" noChangeAspect="1" noChangeArrowheads="1" noTextEdit="1"/>
          </p:cNvSpPr>
          <p:nvPr>
            <p:ph type="sldImg"/>
          </p:nvPr>
        </p:nvSpPr>
        <p:spPr>
          <a:ln/>
        </p:spPr>
      </p:sp>
      <p:sp>
        <p:nvSpPr>
          <p:cNvPr id="661507"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Every tactical scenario will have some features that are unique and may require some change to your plan.</a:t>
            </a:r>
          </a:p>
        </p:txBody>
      </p:sp>
    </p:spTree>
    <p:extLst>
      <p:ext uri="{BB962C8B-B14F-4D97-AF65-F5344CB8AC3E}">
        <p14:creationId xmlns:p14="http://schemas.microsoft.com/office/powerpoint/2010/main" val="2085824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3" name="Rectangle 7"/>
          <p:cNvSpPr>
            <a:spLocks noGrp="1" noChangeArrowheads="1"/>
          </p:cNvSpPr>
          <p:nvPr>
            <p:ph type="sldNum" sz="quarter" idx="5"/>
          </p:nvPr>
        </p:nvSpPr>
        <p:spPr>
          <a:noFill/>
        </p:spPr>
        <p:txBody>
          <a:bodyPr/>
          <a:lstStyle/>
          <a:p>
            <a:fld id="{FC3FA4E7-A111-457D-9D86-AF8232F9CB67}" type="slidenum">
              <a:rPr lang="en-US" smtClean="0">
                <a:ea typeface="ＭＳ Ｐゴシック"/>
                <a:cs typeface="ＭＳ Ｐゴシック"/>
              </a:rPr>
              <a:pPr/>
              <a:t>16</a:t>
            </a:fld>
            <a:endParaRPr lang="en-US" dirty="0">
              <a:ea typeface="ＭＳ Ｐゴシック"/>
              <a:cs typeface="ＭＳ Ｐゴシック"/>
            </a:endParaRPr>
          </a:p>
        </p:txBody>
      </p:sp>
      <p:sp>
        <p:nvSpPr>
          <p:cNvPr id="663554" name="Rectangle 2"/>
          <p:cNvSpPr>
            <a:spLocks noGrp="1" noRot="1" noChangeAspect="1" noChangeArrowheads="1" noTextEdit="1"/>
          </p:cNvSpPr>
          <p:nvPr>
            <p:ph type="sldImg"/>
          </p:nvPr>
        </p:nvSpPr>
        <p:spPr>
          <a:ln/>
        </p:spPr>
      </p:sp>
      <p:sp>
        <p:nvSpPr>
          <p:cNvPr id="663555" name="Rectangle 3"/>
          <p:cNvSpPr>
            <a:spLocks noGrp="1" noChangeArrowheads="1"/>
          </p:cNvSpPr>
          <p:nvPr>
            <p:ph type="body" idx="1"/>
          </p:nvPr>
        </p:nvSpPr>
        <p:spPr>
          <a:noFill/>
          <a:ln/>
        </p:spPr>
        <p:txBody>
          <a:bodyPr/>
          <a:lstStyle/>
          <a:p>
            <a:pPr eaLnBrk="1" hangingPunct="1"/>
            <a:endParaRPr lang="en-US" dirty="0">
              <a:ea typeface="ＭＳ Ｐゴシック"/>
              <a:cs typeface="ＭＳ Ｐゴシック"/>
            </a:endParaRPr>
          </a:p>
        </p:txBody>
      </p:sp>
    </p:spTree>
    <p:extLst>
      <p:ext uri="{BB962C8B-B14F-4D97-AF65-F5344CB8AC3E}">
        <p14:creationId xmlns:p14="http://schemas.microsoft.com/office/powerpoint/2010/main" val="445242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disclaimer.</a:t>
            </a:r>
          </a:p>
        </p:txBody>
      </p:sp>
      <p:sp>
        <p:nvSpPr>
          <p:cNvPr id="4" name="Slide Number Placeholder 3"/>
          <p:cNvSpPr>
            <a:spLocks noGrp="1"/>
          </p:cNvSpPr>
          <p:nvPr>
            <p:ph type="sldNum" sz="quarter" idx="10"/>
          </p:nvPr>
        </p:nvSpPr>
        <p:spPr/>
        <p:txBody>
          <a:bodyPr/>
          <a:lstStyle/>
          <a:p>
            <a:pPr>
              <a:defRPr/>
            </a:pPr>
            <a:fld id="{9BE15AB0-0931-4C77-9141-FAC3118161B0}" type="slidenum">
              <a:rPr lang="en-US" smtClean="0"/>
              <a:pPr>
                <a:defRPr/>
              </a:pPr>
              <a:t>2</a:t>
            </a:fld>
            <a:endParaRPr lang="en-US" dirty="0"/>
          </a:p>
        </p:txBody>
      </p:sp>
    </p:spTree>
    <p:extLst>
      <p:ext uri="{BB962C8B-B14F-4D97-AF65-F5344CB8AC3E}">
        <p14:creationId xmlns:p14="http://schemas.microsoft.com/office/powerpoint/2010/main" val="243619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27B0DA59-6D2A-4C8F-A4EF-4F8BBA480F1A}" type="slidenum">
              <a:rPr lang="en-US" smtClean="0">
                <a:ea typeface="ＭＳ Ｐゴシック"/>
                <a:cs typeface="ＭＳ Ｐゴシック"/>
              </a:rPr>
              <a:pPr/>
              <a:t>3</a:t>
            </a:fld>
            <a:endParaRPr lang="en-US" dirty="0">
              <a:ea typeface="ＭＳ Ｐゴシック"/>
              <a:cs typeface="ＭＳ Ｐゴシック"/>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p:txBody>
      </p:sp>
    </p:spTree>
    <p:extLst>
      <p:ext uri="{BB962C8B-B14F-4D97-AF65-F5344CB8AC3E}">
        <p14:creationId xmlns:p14="http://schemas.microsoft.com/office/powerpoint/2010/main" val="1444275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7" name="Rectangle 7"/>
          <p:cNvSpPr>
            <a:spLocks noGrp="1" noChangeArrowheads="1"/>
          </p:cNvSpPr>
          <p:nvPr>
            <p:ph type="sldNum" sz="quarter" idx="5"/>
          </p:nvPr>
        </p:nvSpPr>
        <p:spPr>
          <a:noFill/>
        </p:spPr>
        <p:txBody>
          <a:bodyPr/>
          <a:lstStyle/>
          <a:p>
            <a:fld id="{D92EC5E6-AD0F-44C2-AD4B-FD13E04307DA}" type="slidenum">
              <a:rPr lang="en-US" smtClean="0">
                <a:ea typeface="ＭＳ Ｐゴシック"/>
                <a:cs typeface="ＭＳ Ｐゴシック"/>
              </a:rPr>
              <a:pPr/>
              <a:t>4</a:t>
            </a:fld>
            <a:endParaRPr lang="en-US" dirty="0">
              <a:ea typeface="ＭＳ Ｐゴシック"/>
              <a:cs typeface="ＭＳ Ｐゴシック"/>
            </a:endParaRPr>
          </a:p>
        </p:txBody>
      </p:sp>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OK – let’s go back to our scenario that we started in Care Under Fire.</a:t>
            </a:r>
          </a:p>
          <a:p>
            <a:r>
              <a:rPr lang="en-US" dirty="0">
                <a:ea typeface="ＭＳ Ｐゴシック"/>
                <a:cs typeface="ＭＳ Ｐゴシック"/>
              </a:rPr>
              <a:t>Your element was in a five-vehicle convoy moving through a small Iraqi village when a command-detonated IED exploded under the second vehicle. The person next to you sustained bilateral mid-thigh amputations.</a:t>
            </a:r>
          </a:p>
          <a:p>
            <a:r>
              <a:rPr lang="en-US" dirty="0">
                <a:ea typeface="ＭＳ Ｐゴシック"/>
                <a:cs typeface="ＭＳ Ｐゴシック"/>
              </a:rPr>
              <a:t>He had heavy arterial bleeding from the left stump, and the right stump was only mildly oozing blood.</a:t>
            </a:r>
          </a:p>
          <a:p>
            <a:pPr eaLnBrk="1" hangingPunct="1"/>
            <a:endParaRPr lang="en-US" dirty="0">
              <a:ea typeface="ＭＳ Ｐゴシック"/>
              <a:cs typeface="ＭＳ Ｐゴシック"/>
            </a:endParaRPr>
          </a:p>
          <a:p>
            <a:pPr eaLnBrk="1" hangingPunct="1"/>
            <a:r>
              <a:rPr lang="en-US" dirty="0">
                <a:ea typeface="ＭＳ Ｐゴシック"/>
                <a:cs typeface="ＭＳ Ｐゴシック"/>
              </a:rPr>
              <a:t>Read the text in the slide.</a:t>
            </a:r>
          </a:p>
        </p:txBody>
      </p:sp>
    </p:spTree>
    <p:extLst>
      <p:ext uri="{BB962C8B-B14F-4D97-AF65-F5344CB8AC3E}">
        <p14:creationId xmlns:p14="http://schemas.microsoft.com/office/powerpoint/2010/main" val="1828389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5" name="Rectangle 7"/>
          <p:cNvSpPr>
            <a:spLocks noGrp="1" noChangeArrowheads="1"/>
          </p:cNvSpPr>
          <p:nvPr>
            <p:ph type="sldNum" sz="quarter" idx="5"/>
          </p:nvPr>
        </p:nvSpPr>
        <p:spPr>
          <a:noFill/>
        </p:spPr>
        <p:txBody>
          <a:bodyPr/>
          <a:lstStyle/>
          <a:p>
            <a:fld id="{E944A166-7AF1-4E6D-83C8-B93E27D995C8}" type="slidenum">
              <a:rPr lang="en-US" smtClean="0">
                <a:ea typeface="ＭＳ Ｐゴシック"/>
                <a:cs typeface="ＭＳ Ｐゴシック"/>
              </a:rPr>
              <a:pPr/>
              <a:t>5</a:t>
            </a:fld>
            <a:endParaRPr lang="en-US" dirty="0">
              <a:ea typeface="ＭＳ Ｐゴシック"/>
              <a:cs typeface="ＭＳ Ｐゴシック"/>
            </a:endParaRPr>
          </a:p>
        </p:txBody>
      </p:sp>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a:p>
            <a:pPr eaLnBrk="1" hangingPunct="1"/>
            <a:r>
              <a:rPr lang="en-US" dirty="0">
                <a:ea typeface="ＭＳ Ｐゴシック"/>
                <a:cs typeface="ＭＳ Ｐゴシック"/>
              </a:rPr>
              <a:t>HLZ = helicopter landing zone</a:t>
            </a:r>
          </a:p>
        </p:txBody>
      </p:sp>
    </p:spTree>
    <p:extLst>
      <p:ext uri="{BB962C8B-B14F-4D97-AF65-F5344CB8AC3E}">
        <p14:creationId xmlns:p14="http://schemas.microsoft.com/office/powerpoint/2010/main" val="1101620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3" name="Rectangle 7"/>
          <p:cNvSpPr>
            <a:spLocks noGrp="1" noChangeArrowheads="1"/>
          </p:cNvSpPr>
          <p:nvPr>
            <p:ph type="sldNum" sz="quarter" idx="5"/>
          </p:nvPr>
        </p:nvSpPr>
        <p:spPr>
          <a:noFill/>
        </p:spPr>
        <p:txBody>
          <a:bodyPr/>
          <a:lstStyle/>
          <a:p>
            <a:fld id="{C7C63C1F-678A-46FE-8C52-2A39BC52C773}" type="slidenum">
              <a:rPr lang="en-US" smtClean="0">
                <a:ea typeface="ＭＳ Ｐゴシック"/>
                <a:cs typeface="ＭＳ Ｐゴシック"/>
              </a:rPr>
              <a:pPr/>
              <a:t>6</a:t>
            </a:fld>
            <a:endParaRPr lang="en-US" dirty="0">
              <a:ea typeface="ＭＳ Ｐゴシック"/>
              <a:cs typeface="ＭＳ Ｐゴシック"/>
            </a:endParaRPr>
          </a:p>
        </p:txBody>
      </p:sp>
      <p:sp>
        <p:nvSpPr>
          <p:cNvPr id="643074" name="Rectangle 2"/>
          <p:cNvSpPr>
            <a:spLocks noGrp="1" noRot="1" noChangeAspect="1" noChangeArrowheads="1" noTextEdit="1"/>
          </p:cNvSpPr>
          <p:nvPr>
            <p:ph type="sldImg"/>
          </p:nvPr>
        </p:nvSpPr>
        <p:spPr>
          <a:ln/>
        </p:spPr>
      </p:sp>
      <p:sp>
        <p:nvSpPr>
          <p:cNvPr id="643075"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Next decision?</a:t>
            </a:r>
          </a:p>
          <a:p>
            <a:pPr eaLnBrk="1" hangingPunct="1"/>
            <a:r>
              <a:rPr lang="en-US" dirty="0">
                <a:ea typeface="ＭＳ Ｐゴシック"/>
                <a:cs typeface="ＭＳ Ｐゴシック"/>
              </a:rPr>
              <a:t>CASEVAC by air is chosen because it is significantly faster than ground CASEVAC in this scenario.</a:t>
            </a:r>
          </a:p>
          <a:p>
            <a:pPr eaLnBrk="1" hangingPunct="1"/>
            <a:endParaRPr lang="en-US" dirty="0">
              <a:ea typeface="ＭＳ Ｐゴシック"/>
              <a:cs typeface="ＭＳ Ｐゴシック"/>
            </a:endParaRPr>
          </a:p>
        </p:txBody>
      </p:sp>
    </p:spTree>
    <p:extLst>
      <p:ext uri="{BB962C8B-B14F-4D97-AF65-F5344CB8AC3E}">
        <p14:creationId xmlns:p14="http://schemas.microsoft.com/office/powerpoint/2010/main" val="3132819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1" name="Rectangle 7"/>
          <p:cNvSpPr>
            <a:spLocks noGrp="1" noChangeArrowheads="1"/>
          </p:cNvSpPr>
          <p:nvPr>
            <p:ph type="sldNum" sz="quarter" idx="5"/>
          </p:nvPr>
        </p:nvSpPr>
        <p:spPr>
          <a:noFill/>
        </p:spPr>
        <p:txBody>
          <a:bodyPr/>
          <a:lstStyle/>
          <a:p>
            <a:fld id="{FEFA7EC3-D4FF-4B5B-A664-924F02413FE8}" type="slidenum">
              <a:rPr lang="en-US" smtClean="0">
                <a:ea typeface="ＭＳ Ｐゴシック"/>
                <a:cs typeface="ＭＳ Ｐゴシック"/>
              </a:rPr>
              <a:pPr/>
              <a:t>7</a:t>
            </a:fld>
            <a:endParaRPr lang="en-US" dirty="0">
              <a:ea typeface="ＭＳ Ｐゴシック"/>
              <a:cs typeface="ＭＳ Ｐゴシック"/>
            </a:endParaRPr>
          </a:p>
        </p:txBody>
      </p:sp>
      <p:sp>
        <p:nvSpPr>
          <p:cNvPr id="645122" name="Rectangle 2"/>
          <p:cNvSpPr>
            <a:spLocks noGrp="1" noRot="1" noChangeAspect="1" noChangeArrowheads="1" noTextEdit="1"/>
          </p:cNvSpPr>
          <p:nvPr>
            <p:ph type="sldImg"/>
          </p:nvPr>
        </p:nvSpPr>
        <p:spPr>
          <a:ln/>
        </p:spPr>
      </p:sp>
      <p:sp>
        <p:nvSpPr>
          <p:cNvPr id="645123"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a:p>
            <a:pPr eaLnBrk="1" hangingPunct="1"/>
            <a:endParaRPr lang="en-US" dirty="0">
              <a:ea typeface="ＭＳ Ｐゴシック"/>
              <a:cs typeface="ＭＳ Ｐゴシック"/>
            </a:endParaRPr>
          </a:p>
          <a:p>
            <a:pPr eaLnBrk="1" hangingPunct="1"/>
            <a:r>
              <a:rPr lang="en-US" dirty="0">
                <a:ea typeface="ＭＳ Ｐゴシック"/>
                <a:cs typeface="ＭＳ Ｐゴシック"/>
              </a:rPr>
              <a:t>Get the unit off the X – the enemy now knows where you are.</a:t>
            </a:r>
          </a:p>
        </p:txBody>
      </p:sp>
    </p:spTree>
    <p:extLst>
      <p:ext uri="{BB962C8B-B14F-4D97-AF65-F5344CB8AC3E}">
        <p14:creationId xmlns:p14="http://schemas.microsoft.com/office/powerpoint/2010/main" val="4067452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69" name="Rectangle 7"/>
          <p:cNvSpPr>
            <a:spLocks noGrp="1" noChangeArrowheads="1"/>
          </p:cNvSpPr>
          <p:nvPr>
            <p:ph type="sldNum" sz="quarter" idx="5"/>
          </p:nvPr>
        </p:nvSpPr>
        <p:spPr>
          <a:noFill/>
        </p:spPr>
        <p:txBody>
          <a:bodyPr/>
          <a:lstStyle/>
          <a:p>
            <a:fld id="{D196E315-9C3E-40B9-9F44-C3073A062EBF}" type="slidenum">
              <a:rPr lang="en-US" smtClean="0">
                <a:ea typeface="ＭＳ Ｐゴシック"/>
                <a:cs typeface="ＭＳ Ｐゴシック"/>
              </a:rPr>
              <a:pPr/>
              <a:t>8</a:t>
            </a:fld>
            <a:endParaRPr lang="en-US" dirty="0">
              <a:ea typeface="ＭＳ Ｐゴシック"/>
              <a:cs typeface="ＭＳ Ｐゴシック"/>
            </a:endParaRPr>
          </a:p>
        </p:txBody>
      </p:sp>
      <p:sp>
        <p:nvSpPr>
          <p:cNvPr id="647170" name="Rectangle 2"/>
          <p:cNvSpPr>
            <a:spLocks noGrp="1" noRot="1" noChangeAspect="1" noChangeArrowheads="1" noTextEdit="1"/>
          </p:cNvSpPr>
          <p:nvPr>
            <p:ph type="sldImg"/>
          </p:nvPr>
        </p:nvSpPr>
        <p:spPr>
          <a:ln/>
        </p:spPr>
      </p:sp>
      <p:sp>
        <p:nvSpPr>
          <p:cNvPr id="647171"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p:txBody>
      </p:sp>
    </p:spTree>
    <p:extLst>
      <p:ext uri="{BB962C8B-B14F-4D97-AF65-F5344CB8AC3E}">
        <p14:creationId xmlns:p14="http://schemas.microsoft.com/office/powerpoint/2010/main" val="1161193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7" name="Rectangle 7"/>
          <p:cNvSpPr>
            <a:spLocks noGrp="1" noChangeArrowheads="1"/>
          </p:cNvSpPr>
          <p:nvPr>
            <p:ph type="sldNum" sz="quarter" idx="5"/>
          </p:nvPr>
        </p:nvSpPr>
        <p:spPr>
          <a:noFill/>
        </p:spPr>
        <p:txBody>
          <a:bodyPr/>
          <a:lstStyle/>
          <a:p>
            <a:fld id="{A7FE590B-9193-4A7D-AB03-25152BA774D4}" type="slidenum">
              <a:rPr lang="en-US" smtClean="0">
                <a:ea typeface="ＭＳ Ｐゴシック"/>
                <a:cs typeface="ＭＳ Ｐゴシック"/>
              </a:rPr>
              <a:pPr/>
              <a:t>9</a:t>
            </a:fld>
            <a:endParaRPr lang="en-US" dirty="0">
              <a:ea typeface="ＭＳ Ｐゴシック"/>
              <a:cs typeface="ＭＳ Ｐゴシック"/>
            </a:endParaRPr>
          </a:p>
        </p:txBody>
      </p:sp>
      <p:sp>
        <p:nvSpPr>
          <p:cNvPr id="649218" name="Rectangle 2"/>
          <p:cNvSpPr>
            <a:spLocks noGrp="1" noRot="1" noChangeAspect="1" noChangeArrowheads="1" noTextEdit="1"/>
          </p:cNvSpPr>
          <p:nvPr>
            <p:ph type="sldImg"/>
          </p:nvPr>
        </p:nvSpPr>
        <p:spPr>
          <a:ln/>
        </p:spPr>
      </p:sp>
      <p:sp>
        <p:nvSpPr>
          <p:cNvPr id="649219"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the text.</a:t>
            </a:r>
          </a:p>
        </p:txBody>
      </p:sp>
    </p:spTree>
    <p:extLst>
      <p:ext uri="{BB962C8B-B14F-4D97-AF65-F5344CB8AC3E}">
        <p14:creationId xmlns:p14="http://schemas.microsoft.com/office/powerpoint/2010/main" val="1130096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Times New Roman" pitchFamily="18" charset="0"/>
                <a:ea typeface="ＭＳ Ｐゴシック"/>
                <a:cs typeface="ＭＳ Ｐゴシック"/>
              </a:defRPr>
            </a:lvl1pPr>
          </a:lstStyle>
          <a:p>
            <a:pPr>
              <a:defRPr/>
            </a:pPr>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ea typeface="ＭＳ Ｐゴシック"/>
                <a:cs typeface="ＭＳ Ｐゴシック"/>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Times New Roman" pitchFamily="18" charset="0"/>
                <a:ea typeface="ＭＳ Ｐゴシック"/>
                <a:cs typeface="ＭＳ Ｐゴシック"/>
              </a:defRPr>
            </a:lvl1pPr>
          </a:lstStyle>
          <a:p>
            <a:pPr>
              <a:defRPr/>
            </a:pPr>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ea typeface="ＭＳ Ｐゴシック"/>
                <a:cs typeface="ＭＳ Ｐゴシック"/>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6781800" cy="1143000"/>
          </a:xfr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7"/>
          <p:cNvSpPr>
            <a:spLocks noGrp="1"/>
          </p:cNvSpPr>
          <p:nvPr>
            <p:ph type="sldNum" sz="quarter" idx="10"/>
          </p:nvPr>
        </p:nvSpPr>
        <p:spPr>
          <a:xfrm>
            <a:off x="6553200" y="6356350"/>
            <a:ext cx="2133600" cy="365125"/>
          </a:xfrm>
          <a:prstGeom prst="rect">
            <a:avLst/>
          </a:prstGeom>
        </p:spPr>
        <p:txBody>
          <a:bodyPr/>
          <a:lstStyle>
            <a:lvl1pPr>
              <a:defRPr/>
            </a:lvl1pPr>
          </a:lstStyle>
          <a:p>
            <a:pPr>
              <a:defRPr/>
            </a:pPr>
            <a:fld id="{DBC2A6FF-0F61-4395-A0AB-480E82AF178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82296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atin typeface="Times New Roman" pitchFamily="18" charset="0"/>
                <a:ea typeface="ＭＳ Ｐゴシック"/>
                <a:cs typeface="ＭＳ Ｐゴシック"/>
              </a:defRPr>
            </a:lvl1pPr>
          </a:lstStyle>
          <a:p>
            <a:pPr>
              <a:defRPr/>
            </a:pPr>
            <a:endParaRPr lang="en-US" altLang="en-US" dirty="0"/>
          </a:p>
        </p:txBody>
      </p:sp>
    </p:spTree>
    <p:extLst>
      <p:ext uri="{BB962C8B-B14F-4D97-AF65-F5344CB8AC3E}">
        <p14:creationId xmlns:p14="http://schemas.microsoft.com/office/powerpoint/2010/main" val="137357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a:xfrm>
            <a:off x="6553200" y="6356350"/>
            <a:ext cx="2133600" cy="365125"/>
          </a:xfrm>
          <a:prstGeom prst="rect">
            <a:avLst/>
          </a:prstGeom>
        </p:spPr>
        <p:txBody>
          <a:bodyPr/>
          <a:lstStyle>
            <a:lvl1pPr>
              <a:defRPr/>
            </a:lvl1pPr>
          </a:lstStyle>
          <a:p>
            <a:pPr>
              <a:defRPr/>
            </a:pPr>
            <a:fld id="{2D400693-B0F1-468D-88CC-F7F168064AA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7"/>
          <p:cNvSpPr>
            <a:spLocks noGrp="1"/>
          </p:cNvSpPr>
          <p:nvPr>
            <p:ph type="sldNum" sz="quarter" idx="10"/>
          </p:nvPr>
        </p:nvSpPr>
        <p:spPr>
          <a:xfrm>
            <a:off x="6553200" y="6356350"/>
            <a:ext cx="2133600" cy="365125"/>
          </a:xfrm>
          <a:prstGeom prst="rect">
            <a:avLst/>
          </a:prstGeom>
        </p:spPr>
        <p:txBody>
          <a:bodyPr/>
          <a:lstStyle>
            <a:lvl1pPr>
              <a:defRPr/>
            </a:lvl1pPr>
          </a:lstStyle>
          <a:p>
            <a:pPr>
              <a:defRPr/>
            </a:pPr>
            <a:fld id="{EA4B52FF-D870-497D-BC64-992EC617156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1" descr="TCCC Logo 091104 (C)"/>
          <p:cNvPicPr>
            <a:picLocks noChangeAspect="1" noChangeArrowheads="1"/>
          </p:cNvPicPr>
          <p:nvPr userDrawn="1"/>
        </p:nvPicPr>
        <p:blipFill>
          <a:blip r:embed="rId15" cstate="print"/>
          <a:srcRect/>
          <a:stretch>
            <a:fillRect/>
          </a:stretch>
        </p:blipFill>
        <p:spPr bwMode="auto">
          <a:xfrm>
            <a:off x="76200" y="52388"/>
            <a:ext cx="1295400" cy="1319212"/>
          </a:xfrm>
          <a:prstGeom prst="rect">
            <a:avLst/>
          </a:prstGeom>
          <a:noFill/>
          <a:ln w="9525">
            <a:noFill/>
            <a:miter lim="800000"/>
            <a:headEnd/>
            <a:tailEnd/>
          </a:ln>
        </p:spPr>
      </p:pic>
      <p:sp>
        <p:nvSpPr>
          <p:cNvPr id="2" name="Footer Placeholder 1"/>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78" r:id="rId6"/>
    <p:sldLayoutId id="2147483677" r:id="rId7"/>
    <p:sldLayoutId id="2147483684" r:id="rId8"/>
    <p:sldLayoutId id="2147483685" r:id="rId9"/>
    <p:sldLayoutId id="2147483686" r:id="rId10"/>
    <p:sldLayoutId id="2147483687" r:id="rId11"/>
    <p:sldLayoutId id="2147483676" r:id="rId12"/>
    <p:sldLayoutId id="2147483691" r:id="rId13"/>
  </p:sldLayoutIdLst>
  <p:hf hdr="0" ftr="0" dt="0"/>
  <p:txStyles>
    <p:titleStyle>
      <a:lvl1pPr algn="ctr" rtl="0" eaLnBrk="0" fontAlgn="base" hangingPunct="0">
        <a:spcBef>
          <a:spcPct val="0"/>
        </a:spcBef>
        <a:spcAft>
          <a:spcPct val="0"/>
        </a:spcAft>
        <a:defRPr sz="4000" b="1" kern="1200">
          <a:solidFill>
            <a:schemeClr val="tx1"/>
          </a:solidFill>
          <a:latin typeface="Times New Roman" pitchFamily="18" charset="0"/>
          <a:ea typeface="+mj-ea"/>
          <a:cs typeface="Times New Roman" pitchFamily="18" charset="0"/>
        </a:defRPr>
      </a:lvl1pPr>
      <a:lvl2pPr algn="ctr" rtl="0" eaLnBrk="0" fontAlgn="base" hangingPunct="0">
        <a:spcBef>
          <a:spcPct val="0"/>
        </a:spcBef>
        <a:spcAft>
          <a:spcPct val="0"/>
        </a:spcAft>
        <a:defRPr sz="40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40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40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40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40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40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40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4000" b="1">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p:nvPr>
        </p:nvSpPr>
        <p:spPr>
          <a:xfrm>
            <a:off x="457200" y="5715000"/>
            <a:ext cx="8229600" cy="1143000"/>
          </a:xfrm>
        </p:spPr>
        <p:txBody>
          <a:bodyPr rtlCol="0">
            <a:normAutofit fontScale="47500" lnSpcReduction="20000"/>
          </a:bodyPr>
          <a:lstStyle/>
          <a:p>
            <a:pPr algn="ctr" eaLnBrk="1" fontAlgn="auto" hangingPunct="1">
              <a:spcAft>
                <a:spcPts val="0"/>
              </a:spcAft>
              <a:buFont typeface="Arial" pitchFamily="34" charset="0"/>
              <a:buNone/>
              <a:defRPr/>
            </a:pPr>
            <a:r>
              <a:rPr lang="en-US" sz="4800" b="1" dirty="0">
                <a:ea typeface="ＭＳ Ｐゴシック"/>
                <a:cs typeface="ＭＳ Ｐゴシック"/>
              </a:rPr>
              <a:t> </a:t>
            </a:r>
            <a:r>
              <a:rPr lang="en-US" sz="7600" b="1" dirty="0">
                <a:solidFill>
                  <a:schemeClr val="tx1"/>
                </a:solidFill>
                <a:ea typeface="ＭＳ Ｐゴシック"/>
                <a:cs typeface="ＭＳ Ｐゴシック"/>
              </a:rPr>
              <a:t>Tactical Field Care </a:t>
            </a:r>
            <a:r>
              <a:rPr lang="en-US" sz="7600" b="1" dirty="0">
                <a:ea typeface="ＭＳ Ｐゴシック"/>
                <a:cs typeface="ＭＳ Ｐゴシック"/>
              </a:rPr>
              <a:t>3g</a:t>
            </a:r>
            <a:endParaRPr lang="en-US" sz="7600" b="1" dirty="0">
              <a:solidFill>
                <a:schemeClr val="tx1"/>
              </a:solidFill>
              <a:ea typeface="ＭＳ Ｐゴシック"/>
              <a:cs typeface="ＭＳ Ｐゴシック"/>
            </a:endParaRPr>
          </a:p>
          <a:p>
            <a:pPr algn="ctr" eaLnBrk="1" fontAlgn="auto" hangingPunct="1">
              <a:spcAft>
                <a:spcPts val="0"/>
              </a:spcAft>
              <a:buFont typeface="Arial" pitchFamily="34" charset="0"/>
              <a:buNone/>
              <a:defRPr/>
            </a:pPr>
            <a:r>
              <a:rPr lang="en-US" sz="7600" b="1" dirty="0">
                <a:ea typeface="ＭＳ Ｐゴシック"/>
                <a:cs typeface="ＭＳ Ｐゴシック"/>
              </a:rPr>
              <a:t>Convoy IED Scenario</a:t>
            </a:r>
            <a:endParaRPr lang="en-US" sz="7600" b="1" dirty="0">
              <a:solidFill>
                <a:schemeClr val="tx1"/>
              </a:solidFill>
              <a:ea typeface="ＭＳ Ｐゴシック"/>
              <a:cs typeface="ＭＳ Ｐゴシック"/>
            </a:endParaRPr>
          </a:p>
          <a:p>
            <a:pPr algn="ctr" eaLnBrk="1" fontAlgn="auto" hangingPunct="1">
              <a:spcAft>
                <a:spcPts val="0"/>
              </a:spcAft>
              <a:buFont typeface="Arial" pitchFamily="34" charset="0"/>
              <a:buNone/>
              <a:defRPr/>
            </a:pPr>
            <a:endParaRPr lang="en-US" sz="4800" b="1" dirty="0">
              <a:solidFill>
                <a:schemeClr val="tx1"/>
              </a:solidFill>
              <a:ea typeface="ＭＳ Ｐゴシック"/>
              <a:cs typeface="ＭＳ Ｐゴシック"/>
            </a:endParaRPr>
          </a:p>
          <a:p>
            <a:pPr algn="ctr" eaLnBrk="1" fontAlgn="auto" hangingPunct="1">
              <a:spcAft>
                <a:spcPts val="0"/>
              </a:spcAft>
              <a:buFont typeface="Arial" pitchFamily="34" charset="0"/>
              <a:buNone/>
              <a:defRPr/>
            </a:pPr>
            <a:endParaRPr lang="en-US" sz="4800" b="1" dirty="0">
              <a:solidFill>
                <a:schemeClr val="tx1"/>
              </a:solidFill>
              <a:ea typeface="ＭＳ Ｐゴシック"/>
              <a:cs typeface="ＭＳ Ｐゴシック"/>
            </a:endParaRPr>
          </a:p>
        </p:txBody>
      </p:sp>
      <p:sp>
        <p:nvSpPr>
          <p:cNvPr id="19458" name="Rectangle 2"/>
          <p:cNvSpPr>
            <a:spLocks noGrp="1" noChangeArrowheads="1"/>
          </p:cNvSpPr>
          <p:nvPr>
            <p:ph type="title" idx="4294967295"/>
          </p:nvPr>
        </p:nvSpPr>
        <p:spPr>
          <a:xfrm>
            <a:off x="-1" y="304800"/>
            <a:ext cx="9144000" cy="1905000"/>
          </a:xfrm>
        </p:spPr>
        <p:txBody>
          <a:bodyPr/>
          <a:lstStyle/>
          <a:p>
            <a:pPr eaLnBrk="1" hangingPunct="1"/>
            <a:r>
              <a:rPr lang="en-US" sz="3200" dirty="0">
                <a:ea typeface="ＭＳ Ｐゴシック"/>
                <a:cs typeface="ＭＳ Ｐゴシック"/>
              </a:rPr>
              <a:t>Tactical Combat Casualty Care for Medical Personnel</a:t>
            </a:r>
            <a:br>
              <a:rPr lang="en-US" sz="3200" dirty="0">
                <a:ea typeface="ＭＳ Ｐゴシック"/>
                <a:cs typeface="ＭＳ Ｐゴシック"/>
              </a:rPr>
            </a:br>
            <a:br>
              <a:rPr lang="en-US" sz="1200" dirty="0">
                <a:ea typeface="ＭＳ Ｐゴシック"/>
                <a:cs typeface="ＭＳ Ｐゴシック"/>
              </a:rPr>
            </a:br>
            <a:r>
              <a:rPr lang="en-US" sz="3200" dirty="0">
                <a:ea typeface="ＭＳ Ｐゴシック"/>
                <a:cs typeface="ＭＳ Ｐゴシック"/>
              </a:rPr>
              <a:t>August 2018</a:t>
            </a:r>
            <a:br>
              <a:rPr lang="en-US" sz="3200" dirty="0">
                <a:ea typeface="ＭＳ Ｐゴシック"/>
                <a:cs typeface="ＭＳ Ｐゴシック"/>
              </a:rPr>
            </a:br>
            <a:br>
              <a:rPr lang="en-US" sz="1200" dirty="0">
                <a:ea typeface="ＭＳ Ｐゴシック"/>
                <a:cs typeface="ＭＳ Ｐゴシック"/>
              </a:rPr>
            </a:br>
            <a:r>
              <a:rPr lang="en-US" sz="2400" dirty="0">
                <a:ea typeface="ＭＳ Ｐゴシック"/>
                <a:cs typeface="ＭＳ Ｐゴシック"/>
              </a:rPr>
              <a:t>(Based on TCCC-MP Guidelines </a:t>
            </a:r>
            <a:r>
              <a:rPr lang="en-US" sz="2400" dirty="0"/>
              <a:t>180801</a:t>
            </a:r>
            <a:r>
              <a:rPr lang="en-US" sz="2400" dirty="0">
                <a:ea typeface="ＭＳ Ｐゴシック"/>
                <a:cs typeface="ＭＳ Ｐゴシック"/>
              </a:rPr>
              <a:t>)</a:t>
            </a:r>
            <a:endParaRPr lang="en-US" dirty="0">
              <a:ea typeface="ＭＳ Ｐゴシック"/>
              <a:cs typeface="ＭＳ Ｐゴシック"/>
            </a:endParaRPr>
          </a:p>
        </p:txBody>
      </p:sp>
      <p:pic>
        <p:nvPicPr>
          <p:cNvPr id="19459" name="Picture 7" descr="TCCC Logo 091104 (C)"/>
          <p:cNvPicPr>
            <a:picLocks noChangeAspect="1" noChangeArrowheads="1"/>
          </p:cNvPicPr>
          <p:nvPr/>
        </p:nvPicPr>
        <p:blipFill>
          <a:blip r:embed="rId3" cstate="print"/>
          <a:srcRect/>
          <a:stretch>
            <a:fillRect/>
          </a:stretch>
        </p:blipFill>
        <p:spPr bwMode="auto">
          <a:xfrm>
            <a:off x="3011713" y="2514600"/>
            <a:ext cx="3120571" cy="3048000"/>
          </a:xfrm>
          <a:prstGeom prst="rect">
            <a:avLst/>
          </a:prstGeom>
          <a:noFill/>
          <a:ln w="9525">
            <a:noFill/>
            <a:miter lim="800000"/>
            <a:headEnd/>
            <a:tailEnd/>
          </a:ln>
        </p:spPr>
      </p:pic>
    </p:spTree>
    <p:extLst>
      <p:ext uri="{BB962C8B-B14F-4D97-AF65-F5344CB8AC3E}">
        <p14:creationId xmlns:p14="http://schemas.microsoft.com/office/powerpoint/2010/main" val="3976309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457200" y="1676400"/>
            <a:ext cx="7772400" cy="5334000"/>
          </a:xfrm>
        </p:spPr>
        <p:txBody>
          <a:bodyPr/>
          <a:lstStyle/>
          <a:p>
            <a:pPr eaLnBrk="1" hangingPunct="1">
              <a:spcBef>
                <a:spcPct val="0"/>
              </a:spcBef>
            </a:pPr>
            <a:r>
              <a:rPr lang="en-US" sz="2800" b="1" dirty="0">
                <a:ea typeface="ＭＳ Ｐゴシック"/>
                <a:cs typeface="ＭＳ Ｐゴシック"/>
              </a:rPr>
              <a:t>Next action?</a:t>
            </a:r>
          </a:p>
          <a:p>
            <a:pPr lvl="1" eaLnBrk="1" hangingPunct="1">
              <a:spcBef>
                <a:spcPct val="0"/>
              </a:spcBef>
            </a:pPr>
            <a:r>
              <a:rPr lang="en-US" b="1" dirty="0">
                <a:ea typeface="ＭＳ Ｐゴシック"/>
                <a:cs typeface="ＭＳ Ｐゴシック"/>
              </a:rPr>
              <a:t>Place a tourniquet on the 2</a:t>
            </a:r>
            <a:r>
              <a:rPr lang="en-US" b="1" baseline="30000" dirty="0">
                <a:ea typeface="ＭＳ Ｐゴシック"/>
                <a:cs typeface="ＭＳ Ｐゴシック"/>
              </a:rPr>
              <a:t>nd</a:t>
            </a:r>
            <a:r>
              <a:rPr lang="en-US" b="1" dirty="0">
                <a:ea typeface="ＭＳ Ｐゴシック"/>
                <a:cs typeface="ＭＳ Ｐゴシック"/>
              </a:rPr>
              <a:t> stump.</a:t>
            </a:r>
          </a:p>
          <a:p>
            <a:pPr eaLnBrk="1" hangingPunct="1">
              <a:spcBef>
                <a:spcPct val="0"/>
              </a:spcBef>
            </a:pPr>
            <a:r>
              <a:rPr lang="en-US" sz="2800" b="1" dirty="0">
                <a:ea typeface="ＭＳ Ｐゴシック"/>
                <a:cs typeface="ＭＳ Ｐゴシック"/>
              </a:rPr>
              <a:t>Next action? </a:t>
            </a:r>
          </a:p>
          <a:p>
            <a:pPr lvl="1" eaLnBrk="1" hangingPunct="1">
              <a:spcBef>
                <a:spcPct val="0"/>
              </a:spcBef>
            </a:pPr>
            <a:r>
              <a:rPr lang="en-US" b="1" dirty="0">
                <a:ea typeface="ＭＳ Ｐゴシック"/>
                <a:cs typeface="ＭＳ Ｐゴシック"/>
              </a:rPr>
              <a:t>Remove any weapons or ordnance that the casualty may be carrying.</a:t>
            </a:r>
          </a:p>
          <a:p>
            <a:pPr eaLnBrk="1" hangingPunct="1">
              <a:spcBef>
                <a:spcPct val="0"/>
              </a:spcBef>
            </a:pPr>
            <a:r>
              <a:rPr lang="en-US" sz="2800" b="1" dirty="0">
                <a:ea typeface="ＭＳ Ｐゴシック"/>
                <a:cs typeface="ＭＳ Ｐゴシック"/>
              </a:rPr>
              <a:t>Next action?</a:t>
            </a:r>
          </a:p>
          <a:p>
            <a:pPr lvl="1" eaLnBrk="1" hangingPunct="1">
              <a:spcBef>
                <a:spcPct val="0"/>
              </a:spcBef>
            </a:pPr>
            <a:r>
              <a:rPr lang="en-US" b="1" dirty="0">
                <a:ea typeface="ＭＳ Ｐゴシック"/>
                <a:cs typeface="ＭＳ Ｐゴシック"/>
              </a:rPr>
              <a:t>Place a nasopharyngeal airway.</a:t>
            </a:r>
          </a:p>
          <a:p>
            <a:pPr eaLnBrk="1" hangingPunct="1">
              <a:spcBef>
                <a:spcPct val="0"/>
              </a:spcBef>
            </a:pPr>
            <a:r>
              <a:rPr lang="en-US" sz="2800" b="1" dirty="0">
                <a:ea typeface="ＭＳ Ｐゴシック"/>
                <a:cs typeface="ＭＳ Ｐゴシック"/>
              </a:rPr>
              <a:t>Next action?</a:t>
            </a:r>
          </a:p>
          <a:p>
            <a:pPr lvl="1" eaLnBrk="1" hangingPunct="1">
              <a:spcBef>
                <a:spcPct val="0"/>
              </a:spcBef>
            </a:pPr>
            <a:r>
              <a:rPr lang="en-US" b="1" dirty="0">
                <a:ea typeface="ＭＳ Ｐゴシック"/>
                <a:cs typeface="ＭＳ Ｐゴシック"/>
              </a:rPr>
              <a:t>Make sure he’s not bleeding heavily elsewhere. </a:t>
            </a:r>
          </a:p>
          <a:p>
            <a:pPr lvl="1" eaLnBrk="1" hangingPunct="1">
              <a:spcBef>
                <a:spcPct val="0"/>
              </a:spcBef>
            </a:pPr>
            <a:r>
              <a:rPr lang="en-US" b="1" dirty="0">
                <a:ea typeface="ＭＳ Ｐゴシック"/>
                <a:cs typeface="ＭＳ Ｐゴシック"/>
              </a:rPr>
              <a:t>Check for other trauma.</a:t>
            </a:r>
          </a:p>
        </p:txBody>
      </p:sp>
      <p:sp>
        <p:nvSpPr>
          <p:cNvPr id="650242"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withEffect">
                                  <p:stCondLst>
                                    <p:cond delay="0"/>
                                  </p:stCondLst>
                                  <p:childTnLst>
                                    <p:animClr clrSpc="rgb" dir="cw">
                                      <p:cBhvr override="childStyle">
                                        <p:cTn id="6" dur="2000" fill="hold"/>
                                        <p:tgtEl>
                                          <p:spTgt spid="124931">
                                            <p:txEl>
                                              <p:pRg st="0" end="0"/>
                                            </p:txEl>
                                          </p:spTgt>
                                        </p:tgtEl>
                                        <p:attrNameLst>
                                          <p:attrName>style.color</p:attrName>
                                        </p:attrNameLst>
                                      </p:cBhvr>
                                      <p:to>
                                        <a:srgbClr val="9999FF"/>
                                      </p:to>
                                    </p:animClr>
                                  </p:childTnLst>
                                  <p:subTnLst>
                                    <p:animClr clrSpc="rgb" dir="cw">
                                      <p:cBhvr override="childStyle">
                                        <p:cTn dur="1" fill="hold" display="0" masterRel="nextClick" afterEffect="1"/>
                                        <p:tgtEl>
                                          <p:spTgt spid="124931">
                                            <p:txEl>
                                              <p:pRg st="0" end="0"/>
                                            </p:txEl>
                                          </p:spTgt>
                                        </p:tgtEl>
                                        <p:attrNameLst>
                                          <p:attrName>ppt_c</p:attrName>
                                        </p:attrNameLst>
                                      </p:cBhvr>
                                      <p:to>
                                        <a:srgbClr val="6666FF"/>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493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1" end="1"/>
                                            </p:txEl>
                                          </p:spTgt>
                                        </p:tgtEl>
                                        <p:attrNameLst>
                                          <p:attrName>ppt_c</p:attrName>
                                        </p:attrNameLst>
                                      </p:cBhvr>
                                      <p:to>
                                        <a:srgbClr val="6666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493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2" end="2"/>
                                            </p:txEl>
                                          </p:spTgt>
                                        </p:tgtEl>
                                        <p:attrNameLst>
                                          <p:attrName>ppt_c</p:attrName>
                                        </p:attrNameLst>
                                      </p:cBhvr>
                                      <p:to>
                                        <a:srgbClr val="6666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493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3" end="3"/>
                                            </p:txEl>
                                          </p:spTgt>
                                        </p:tgtEl>
                                        <p:attrNameLst>
                                          <p:attrName>ppt_c</p:attrName>
                                        </p:attrNameLst>
                                      </p:cBhvr>
                                      <p:to>
                                        <a:srgbClr val="6666FF"/>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493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4" end="4"/>
                                            </p:txEl>
                                          </p:spTgt>
                                        </p:tgtEl>
                                        <p:attrNameLst>
                                          <p:attrName>ppt_c</p:attrName>
                                        </p:attrNameLst>
                                      </p:cBhvr>
                                      <p:to>
                                        <a:srgbClr val="6666FF"/>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4931">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5" end="5"/>
                                            </p:txEl>
                                          </p:spTgt>
                                        </p:tgtEl>
                                        <p:attrNameLst>
                                          <p:attrName>ppt_c</p:attrName>
                                        </p:attrNameLst>
                                      </p:cBhvr>
                                      <p:to>
                                        <a:srgbClr val="6666FF"/>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24931">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6" end="6"/>
                                            </p:txEl>
                                          </p:spTgt>
                                        </p:tgtEl>
                                        <p:attrNameLst>
                                          <p:attrName>ppt_c</p:attrName>
                                        </p:attrNameLst>
                                      </p:cBhvr>
                                      <p:to>
                                        <a:srgbClr val="6666FF"/>
                                      </p:to>
                                    </p:animClr>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24931">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7" end="7"/>
                                            </p:txEl>
                                          </p:spTgt>
                                        </p:tgtEl>
                                        <p:attrNameLst>
                                          <p:attrName>ppt_c</p:attrName>
                                        </p:attrNameLst>
                                      </p:cBhvr>
                                      <p:to>
                                        <a:srgbClr val="6666FF"/>
                                      </p:to>
                                    </p:animClr>
                                  </p:sub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24931">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24931">
                                            <p:txEl>
                                              <p:pRg st="8" end="8"/>
                                            </p:txEl>
                                          </p:spTgt>
                                        </p:tgtEl>
                                        <p:attrNameLst>
                                          <p:attrName>ppt_c</p:attrName>
                                        </p:attrNameLst>
                                      </p:cBhvr>
                                      <p:to>
                                        <a:srgbClr val="6666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89" name="Rectangle 5"/>
          <p:cNvSpPr>
            <a:spLocks noGrp="1" noChangeArrowheads="1"/>
          </p:cNvSpPr>
          <p:nvPr>
            <p:ph idx="1"/>
          </p:nvPr>
        </p:nvSpPr>
        <p:spPr>
          <a:xfrm>
            <a:off x="457200" y="1905000"/>
            <a:ext cx="7162800" cy="4343400"/>
          </a:xfrm>
        </p:spPr>
        <p:txBody>
          <a:bodyPr/>
          <a:lstStyle/>
          <a:p>
            <a:pPr eaLnBrk="1" hangingPunct="1">
              <a:spcBef>
                <a:spcPct val="0"/>
              </a:spcBef>
            </a:pPr>
            <a:r>
              <a:rPr lang="en-US" b="1" dirty="0">
                <a:ea typeface="ＭＳ Ｐゴシック"/>
                <a:cs typeface="ＭＳ Ｐゴシック"/>
              </a:rPr>
              <a:t>Next actions?</a:t>
            </a:r>
          </a:p>
          <a:p>
            <a:pPr lvl="1" eaLnBrk="1" hangingPunct="1">
              <a:spcBef>
                <a:spcPct val="0"/>
              </a:spcBef>
            </a:pPr>
            <a:r>
              <a:rPr lang="en-US" sz="3200" b="1" dirty="0">
                <a:ea typeface="ＭＳ Ｐゴシック"/>
                <a:cs typeface="ＭＳ Ｐゴシック"/>
              </a:rPr>
              <a:t>Pelvic binding device</a:t>
            </a:r>
            <a:r>
              <a:rPr lang="en-US" b="1" dirty="0">
                <a:ea typeface="ＭＳ Ｐゴシック"/>
                <a:cs typeface="ＭＳ Ｐゴシック"/>
              </a:rPr>
              <a:t>	</a:t>
            </a:r>
          </a:p>
          <a:p>
            <a:pPr lvl="1" eaLnBrk="1" hangingPunct="1">
              <a:spcBef>
                <a:spcPct val="0"/>
              </a:spcBef>
            </a:pPr>
            <a:r>
              <a:rPr lang="en-US" sz="3200" b="1" dirty="0">
                <a:ea typeface="ＭＳ Ｐゴシック"/>
                <a:cs typeface="ＭＳ Ｐゴシック"/>
              </a:rPr>
              <a:t>Establish IV access - need to give TXA and then resuscitate for shock</a:t>
            </a:r>
          </a:p>
          <a:p>
            <a:pPr eaLnBrk="1" hangingPunct="1">
              <a:spcBef>
                <a:spcPct val="0"/>
              </a:spcBef>
            </a:pPr>
            <a:r>
              <a:rPr lang="en-US" b="1" dirty="0">
                <a:ea typeface="ＭＳ Ｐゴシック"/>
                <a:cs typeface="ＭＳ Ｐゴシック"/>
              </a:rPr>
              <a:t>Next action?</a:t>
            </a:r>
          </a:p>
          <a:p>
            <a:pPr lvl="1" eaLnBrk="1" hangingPunct="1">
              <a:spcBef>
                <a:spcPct val="0"/>
              </a:spcBef>
            </a:pPr>
            <a:r>
              <a:rPr lang="en-US" sz="3200" b="1" dirty="0">
                <a:ea typeface="ＭＳ Ｐゴシック"/>
                <a:cs typeface="ＭＳ Ｐゴシック"/>
              </a:rPr>
              <a:t>Administer 1 gram of tranexamic acid (TXA) in 100 cc NS or LR</a:t>
            </a:r>
          </a:p>
          <a:p>
            <a:pPr lvl="1" eaLnBrk="1" hangingPunct="1">
              <a:spcBef>
                <a:spcPct val="0"/>
              </a:spcBef>
            </a:pPr>
            <a:r>
              <a:rPr lang="en-US" sz="3200" b="1" dirty="0">
                <a:ea typeface="ＭＳ Ｐゴシック"/>
                <a:cs typeface="ＭＳ Ｐゴシック"/>
              </a:rPr>
              <a:t>Infuse slowly over 10 minutes </a:t>
            </a:r>
          </a:p>
        </p:txBody>
      </p:sp>
      <p:sp>
        <p:nvSpPr>
          <p:cNvPr id="652290"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228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228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228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228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22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7" name="Content Placeholder 2"/>
          <p:cNvSpPr>
            <a:spLocks noGrp="1"/>
          </p:cNvSpPr>
          <p:nvPr>
            <p:ph idx="1"/>
          </p:nvPr>
        </p:nvSpPr>
        <p:spPr>
          <a:xfrm>
            <a:off x="533400" y="1676400"/>
            <a:ext cx="7696200" cy="4724400"/>
          </a:xfrm>
        </p:spPr>
        <p:txBody>
          <a:bodyPr/>
          <a:lstStyle/>
          <a:p>
            <a:pPr eaLnBrk="1" hangingPunct="1">
              <a:spcBef>
                <a:spcPct val="0"/>
              </a:spcBef>
            </a:pPr>
            <a:r>
              <a:rPr lang="en-US" b="1" dirty="0">
                <a:ea typeface="ＭＳ Ｐゴシック"/>
                <a:cs typeface="ＭＳ Ｐゴシック"/>
              </a:rPr>
              <a:t>Next action?</a:t>
            </a:r>
          </a:p>
          <a:p>
            <a:pPr lvl="1" eaLnBrk="1" hangingPunct="1">
              <a:spcBef>
                <a:spcPct val="0"/>
              </a:spcBef>
            </a:pPr>
            <a:r>
              <a:rPr lang="en-US" sz="3200" b="1" dirty="0">
                <a:ea typeface="ＭＳ Ｐゴシック"/>
                <a:cs typeface="ＭＳ Ｐゴシック"/>
              </a:rPr>
              <a:t>Begin fluid resuscitation – your convoy carries cold-stored, type O, low-titer whole blood. </a:t>
            </a:r>
          </a:p>
          <a:p>
            <a:pPr eaLnBrk="1" hangingPunct="1">
              <a:spcBef>
                <a:spcPct val="0"/>
              </a:spcBef>
            </a:pPr>
            <a:r>
              <a:rPr lang="en-US" b="1" dirty="0">
                <a:ea typeface="ＭＳ Ｐゴシック"/>
                <a:cs typeface="ＭＳ Ｐゴシック"/>
              </a:rPr>
              <a:t>Next actions?</a:t>
            </a:r>
          </a:p>
          <a:p>
            <a:pPr lvl="1" eaLnBrk="1" hangingPunct="1">
              <a:spcBef>
                <a:spcPct val="0"/>
              </a:spcBef>
            </a:pPr>
            <a:r>
              <a:rPr lang="en-US" sz="3200" b="1" dirty="0">
                <a:ea typeface="ＭＳ Ｐゴシック"/>
                <a:cs typeface="ＭＳ Ｐゴシック"/>
              </a:rPr>
              <a:t>Hypothermia prevention</a:t>
            </a:r>
          </a:p>
          <a:p>
            <a:pPr lvl="1" eaLnBrk="1" hangingPunct="1">
              <a:spcBef>
                <a:spcPct val="0"/>
              </a:spcBef>
            </a:pPr>
            <a:r>
              <a:rPr lang="en-US" sz="3200" b="1" dirty="0">
                <a:ea typeface="ＭＳ Ｐゴシック"/>
                <a:cs typeface="ＭＳ Ｐゴシック"/>
              </a:rPr>
              <a:t>IV antibiotics</a:t>
            </a:r>
          </a:p>
          <a:p>
            <a:pPr lvl="1" eaLnBrk="1" hangingPunct="1">
              <a:spcBef>
                <a:spcPct val="0"/>
              </a:spcBef>
            </a:pPr>
            <a:r>
              <a:rPr lang="en-US" sz="3200" b="1" dirty="0">
                <a:ea typeface="ＭＳ Ｐゴシック"/>
                <a:cs typeface="ＭＳ Ｐゴシック"/>
              </a:rPr>
              <a:t>Pulse ox monitoring</a:t>
            </a:r>
          </a:p>
          <a:p>
            <a:pPr lvl="1" eaLnBrk="1" hangingPunct="1">
              <a:spcBef>
                <a:spcPct val="0"/>
              </a:spcBef>
            </a:pPr>
            <a:r>
              <a:rPr lang="en-US" sz="3200" b="1" dirty="0">
                <a:ea typeface="ＭＳ Ｐゴシック"/>
                <a:cs typeface="ＭＳ Ｐゴシック"/>
              </a:rPr>
              <a:t>Continue to reassess the casualty.</a:t>
            </a:r>
          </a:p>
          <a:p>
            <a:pPr eaLnBrk="1" hangingPunct="1"/>
            <a:endParaRPr lang="en-US" dirty="0"/>
          </a:p>
        </p:txBody>
      </p:sp>
      <p:sp>
        <p:nvSpPr>
          <p:cNvPr id="654338"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433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433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433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433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433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543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p:cNvSpPr>
            <a:spLocks noGrp="1" noChangeArrowheads="1"/>
          </p:cNvSpPr>
          <p:nvPr>
            <p:ph idx="1"/>
          </p:nvPr>
        </p:nvSpPr>
        <p:spPr>
          <a:xfrm>
            <a:off x="1504335" y="1161743"/>
            <a:ext cx="7391400" cy="5029200"/>
          </a:xfrm>
        </p:spPr>
        <p:txBody>
          <a:bodyPr/>
          <a:lstStyle/>
          <a:p>
            <a:pPr eaLnBrk="1" hangingPunct="1">
              <a:lnSpc>
                <a:spcPct val="90000"/>
              </a:lnSpc>
              <a:buFontTx/>
              <a:buNone/>
            </a:pPr>
            <a:r>
              <a:rPr lang="en-US" sz="3600" b="1" u="sng" dirty="0"/>
              <a:t>What is your 9-line?</a:t>
            </a:r>
          </a:p>
          <a:p>
            <a:pPr eaLnBrk="1" hangingPunct="1">
              <a:lnSpc>
                <a:spcPct val="90000"/>
              </a:lnSpc>
              <a:buFontTx/>
              <a:buNone/>
            </a:pPr>
            <a:r>
              <a:rPr lang="en-US" sz="2800" b="1" dirty="0"/>
              <a:t>Line 1:  Grid NS 12345678</a:t>
            </a:r>
          </a:p>
          <a:p>
            <a:pPr eaLnBrk="1" hangingPunct="1">
              <a:lnSpc>
                <a:spcPct val="90000"/>
              </a:lnSpc>
              <a:buFontTx/>
              <a:buNone/>
            </a:pPr>
            <a:r>
              <a:rPr lang="en-US" sz="2800" b="1" dirty="0"/>
              <a:t>Line 2:  38.90, Convoy 6</a:t>
            </a:r>
          </a:p>
          <a:p>
            <a:pPr eaLnBrk="1" hangingPunct="1">
              <a:lnSpc>
                <a:spcPct val="90000"/>
              </a:lnSpc>
              <a:buFontTx/>
              <a:buNone/>
            </a:pPr>
            <a:r>
              <a:rPr lang="en-US" sz="2800" b="1" dirty="0"/>
              <a:t>Line 3:  1 Urgent</a:t>
            </a:r>
          </a:p>
          <a:p>
            <a:pPr eaLnBrk="1" hangingPunct="1">
              <a:lnSpc>
                <a:spcPct val="90000"/>
              </a:lnSpc>
              <a:buFontTx/>
              <a:buNone/>
            </a:pPr>
            <a:r>
              <a:rPr lang="en-US" sz="2800" b="1" dirty="0"/>
              <a:t>Line 4:  Whole blood, oxygen, advanced airway</a:t>
            </a:r>
          </a:p>
          <a:p>
            <a:pPr eaLnBrk="1" hangingPunct="1">
              <a:lnSpc>
                <a:spcPct val="90000"/>
              </a:lnSpc>
              <a:buFontTx/>
              <a:buNone/>
            </a:pPr>
            <a:r>
              <a:rPr lang="en-US" sz="2800" b="1" dirty="0"/>
              <a:t>Line 5:  1 litter</a:t>
            </a:r>
          </a:p>
          <a:p>
            <a:pPr eaLnBrk="1" hangingPunct="1">
              <a:lnSpc>
                <a:spcPct val="90000"/>
              </a:lnSpc>
              <a:buFontTx/>
              <a:buNone/>
            </a:pPr>
            <a:r>
              <a:rPr lang="en-US" sz="2800" b="1" dirty="0"/>
              <a:t>Line 6:  Secure</a:t>
            </a:r>
          </a:p>
          <a:p>
            <a:pPr eaLnBrk="1" hangingPunct="1">
              <a:lnSpc>
                <a:spcPct val="90000"/>
              </a:lnSpc>
              <a:buFontTx/>
              <a:buNone/>
            </a:pPr>
            <a:r>
              <a:rPr lang="en-US" sz="2800" b="1" dirty="0"/>
              <a:t>Line 7:  VS-17 (Orange Panel)</a:t>
            </a:r>
          </a:p>
          <a:p>
            <a:pPr eaLnBrk="1" hangingPunct="1">
              <a:lnSpc>
                <a:spcPct val="90000"/>
              </a:lnSpc>
              <a:buFontTx/>
              <a:buNone/>
            </a:pPr>
            <a:r>
              <a:rPr lang="en-US" sz="2800" b="1" dirty="0"/>
              <a:t>Line 8:  U.S. Military</a:t>
            </a:r>
          </a:p>
          <a:p>
            <a:pPr eaLnBrk="1" hangingPunct="1">
              <a:lnSpc>
                <a:spcPct val="90000"/>
              </a:lnSpc>
              <a:buFontTx/>
              <a:buNone/>
            </a:pPr>
            <a:r>
              <a:rPr lang="en-US" sz="2800" b="1" dirty="0"/>
              <a:t>Line 9:  Flat field</a:t>
            </a:r>
          </a:p>
          <a:p>
            <a:pPr eaLnBrk="1" hangingPunct="1">
              <a:lnSpc>
                <a:spcPct val="90000"/>
              </a:lnSpc>
              <a:buFontTx/>
              <a:buNone/>
            </a:pPr>
            <a:endParaRPr lang="en-US" sz="2800" dirty="0"/>
          </a:p>
          <a:p>
            <a:pPr eaLnBrk="1" hangingPunct="1">
              <a:lnSpc>
                <a:spcPct val="90000"/>
              </a:lnSpc>
              <a:buFontTx/>
              <a:buNone/>
            </a:pPr>
            <a:endParaRPr lang="en-US" dirty="0"/>
          </a:p>
          <a:p>
            <a:pPr eaLnBrk="1" hangingPunct="1">
              <a:lnSpc>
                <a:spcPct val="90000"/>
              </a:lnSpc>
              <a:buFontTx/>
              <a:buNone/>
            </a:pPr>
            <a:endParaRPr lang="en-US" dirty="0"/>
          </a:p>
          <a:p>
            <a:pPr lvl="2" eaLnBrk="1" hangingPunct="1">
              <a:lnSpc>
                <a:spcPct val="90000"/>
              </a:lnSpc>
            </a:pPr>
            <a:endParaRPr lang="en-US" dirty="0"/>
          </a:p>
          <a:p>
            <a:pPr lvl="2" eaLnBrk="1" hangingPunct="1">
              <a:lnSpc>
                <a:spcPct val="90000"/>
              </a:lnSpc>
            </a:pPr>
            <a:endParaRPr lang="en-US" dirty="0"/>
          </a:p>
          <a:p>
            <a:pPr lvl="2" eaLnBrk="1" hangingPunct="1">
              <a:lnSpc>
                <a:spcPct val="90000"/>
              </a:lnSpc>
            </a:pPr>
            <a:endParaRPr lang="en-US" dirty="0"/>
          </a:p>
        </p:txBody>
      </p:sp>
      <p:sp>
        <p:nvSpPr>
          <p:cNvPr id="656386" name="Text Box 4"/>
          <p:cNvSpPr txBox="1">
            <a:spLocks noChangeArrowheads="1"/>
          </p:cNvSpPr>
          <p:nvPr/>
        </p:nvSpPr>
        <p:spPr bwMode="auto">
          <a:xfrm>
            <a:off x="1752600" y="6124575"/>
            <a:ext cx="5459413" cy="1114425"/>
          </a:xfrm>
          <a:prstGeom prst="rect">
            <a:avLst/>
          </a:prstGeom>
          <a:noFill/>
          <a:ln w="9525">
            <a:noFill/>
            <a:miter lim="800000"/>
            <a:headEnd/>
            <a:tailEnd/>
          </a:ln>
        </p:spPr>
        <p:txBody>
          <a:bodyPr wrap="none">
            <a:spAutoFit/>
          </a:bodyPr>
          <a:lstStyle/>
          <a:p>
            <a:pPr>
              <a:lnSpc>
                <a:spcPct val="80000"/>
              </a:lnSpc>
              <a:spcBef>
                <a:spcPct val="20000"/>
              </a:spcBef>
            </a:pPr>
            <a:r>
              <a:rPr lang="en-US" sz="2400" b="1" dirty="0"/>
              <a:t>* Some individuals recommend adding a</a:t>
            </a:r>
          </a:p>
          <a:p>
            <a:pPr>
              <a:lnSpc>
                <a:spcPct val="80000"/>
              </a:lnSpc>
              <a:spcBef>
                <a:spcPct val="20000"/>
              </a:spcBef>
            </a:pPr>
            <a:r>
              <a:rPr lang="en-US" sz="2400" b="1" dirty="0"/>
              <a:t>      tenth line: the casualty’s vital signs</a:t>
            </a:r>
          </a:p>
          <a:p>
            <a:endParaRPr lang="en-US" sz="2400" b="1" dirty="0"/>
          </a:p>
        </p:txBody>
      </p:sp>
      <p:sp>
        <p:nvSpPr>
          <p:cNvPr id="656387" name="Rectangle 2"/>
          <p:cNvSpPr>
            <a:spLocks noGrp="1" noChangeArrowheads="1"/>
          </p:cNvSpPr>
          <p:nvPr>
            <p:ph type="title"/>
          </p:nvPr>
        </p:nvSpPr>
        <p:spPr>
          <a:xfrm>
            <a:off x="685800" y="0"/>
            <a:ext cx="8229600" cy="1143000"/>
          </a:xfrm>
        </p:spPr>
        <p:txBody>
          <a:bodyPr/>
          <a:lstStyle/>
          <a:p>
            <a:pPr eaLnBrk="1" hangingPunct="1"/>
            <a:r>
              <a:rPr lang="en-US" sz="4800" dirty="0"/>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0" end="0"/>
                                            </p:txEl>
                                          </p:spTgt>
                                        </p:tgtEl>
                                        <p:attrNameLst>
                                          <p:attrName>ppt_c</p:attrName>
                                        </p:attrNameLst>
                                      </p:cBhvr>
                                      <p:to>
                                        <a:srgbClr val="9999FF"/>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673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1" end="1"/>
                                            </p:txEl>
                                          </p:spTgt>
                                        </p:tgtEl>
                                        <p:attrNameLst>
                                          <p:attrName>ppt_c</p:attrName>
                                        </p:attrNameLst>
                                      </p:cBhvr>
                                      <p:to>
                                        <a:srgbClr val="9999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673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2" end="2"/>
                                            </p:txEl>
                                          </p:spTgt>
                                        </p:tgtEl>
                                        <p:attrNameLst>
                                          <p:attrName>ppt_c</p:attrName>
                                        </p:attrNameLst>
                                      </p:cBhvr>
                                      <p:to>
                                        <a:srgbClr val="9999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673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3" end="3"/>
                                            </p:txEl>
                                          </p:spTgt>
                                        </p:tgtEl>
                                        <p:attrNameLst>
                                          <p:attrName>ppt_c</p:attrName>
                                        </p:attrNameLst>
                                      </p:cBhvr>
                                      <p:to>
                                        <a:srgbClr val="9999FF"/>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6739">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4" end="4"/>
                                            </p:txEl>
                                          </p:spTgt>
                                        </p:tgtEl>
                                        <p:attrNameLst>
                                          <p:attrName>ppt_c</p:attrName>
                                        </p:attrNameLst>
                                      </p:cBhvr>
                                      <p:to>
                                        <a:srgbClr val="9999FF"/>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6739">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5" end="5"/>
                                            </p:txEl>
                                          </p:spTgt>
                                        </p:tgtEl>
                                        <p:attrNameLst>
                                          <p:attrName>ppt_c</p:attrName>
                                        </p:attrNameLst>
                                      </p:cBhvr>
                                      <p:to>
                                        <a:srgbClr val="9999FF"/>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6739">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6" end="6"/>
                                            </p:txEl>
                                          </p:spTgt>
                                        </p:tgtEl>
                                        <p:attrNameLst>
                                          <p:attrName>ppt_c</p:attrName>
                                        </p:attrNameLst>
                                      </p:cBhvr>
                                      <p:to>
                                        <a:srgbClr val="9999FF"/>
                                      </p:to>
                                    </p:animClr>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6739">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7" end="7"/>
                                            </p:txEl>
                                          </p:spTgt>
                                        </p:tgtEl>
                                        <p:attrNameLst>
                                          <p:attrName>ppt_c</p:attrName>
                                        </p:attrNameLst>
                                      </p:cBhvr>
                                      <p:to>
                                        <a:srgbClr val="9999FF"/>
                                      </p:to>
                                    </p:animClr>
                                  </p:sub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6739">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8" end="8"/>
                                            </p:txEl>
                                          </p:spTgt>
                                        </p:tgtEl>
                                        <p:attrNameLst>
                                          <p:attrName>ppt_c</p:attrName>
                                        </p:attrNameLst>
                                      </p:cBhvr>
                                      <p:to>
                                        <a:srgbClr val="9999FF"/>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6739">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116739">
                                            <p:txEl>
                                              <p:pRg st="9" end="9"/>
                                            </p:txEl>
                                          </p:spTgt>
                                        </p:tgtEl>
                                        <p:attrNameLst>
                                          <p:attrName>ppt_c</p:attrName>
                                        </p:attrNameLst>
                                      </p:cBhvr>
                                      <p:to>
                                        <a:srgbClr val="9999FF"/>
                                      </p:to>
                                    </p:animClr>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56386">
                                            <p:txEl>
                                              <p:pRg st="0" end="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5638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a:xfrm>
            <a:off x="304800" y="2133600"/>
            <a:ext cx="8229600" cy="3962400"/>
          </a:xfrm>
        </p:spPr>
        <p:txBody>
          <a:bodyPr/>
          <a:lstStyle/>
          <a:p>
            <a:pPr eaLnBrk="1" hangingPunct="1">
              <a:lnSpc>
                <a:spcPct val="80000"/>
              </a:lnSpc>
              <a:spcBef>
                <a:spcPts val="0"/>
              </a:spcBef>
              <a:spcAft>
                <a:spcPts val="1200"/>
              </a:spcAft>
              <a:buFontTx/>
              <a:buNone/>
            </a:pPr>
            <a:r>
              <a:rPr lang="en-US" b="1" dirty="0"/>
              <a:t>Your convoy has now arrived at the HLZ.</a:t>
            </a:r>
          </a:p>
          <a:p>
            <a:pPr eaLnBrk="1" hangingPunct="1">
              <a:lnSpc>
                <a:spcPct val="80000"/>
              </a:lnSpc>
              <a:spcBef>
                <a:spcPts val="0"/>
              </a:spcBef>
              <a:spcAft>
                <a:spcPts val="1200"/>
              </a:spcAft>
              <a:buFontTx/>
              <a:buNone/>
            </a:pPr>
            <a:r>
              <a:rPr lang="en-US" b="1" dirty="0"/>
              <a:t>Next steps?</a:t>
            </a:r>
          </a:p>
          <a:p>
            <a:pPr eaLnBrk="1" hangingPunct="1">
              <a:lnSpc>
                <a:spcPct val="80000"/>
              </a:lnSpc>
            </a:pPr>
            <a:r>
              <a:rPr lang="en-US" sz="2800" b="1" dirty="0"/>
              <a:t>Continue to reassess the casualty and prepare for helo transfer.</a:t>
            </a:r>
          </a:p>
          <a:p>
            <a:pPr lvl="1" eaLnBrk="1" hangingPunct="1">
              <a:lnSpc>
                <a:spcPct val="80000"/>
              </a:lnSpc>
            </a:pPr>
            <a:r>
              <a:rPr lang="en-US" b="1" dirty="0"/>
              <a:t>Ensure the casualty has no remaining weapons or comms gear before loading him on the helo.</a:t>
            </a:r>
          </a:p>
          <a:p>
            <a:pPr lvl="1" eaLnBrk="1" hangingPunct="1">
              <a:lnSpc>
                <a:spcPct val="80000"/>
              </a:lnSpc>
            </a:pPr>
            <a:r>
              <a:rPr lang="en-US" b="1" dirty="0"/>
              <a:t>Secure the casualty’s personal effects per unit SOP.</a:t>
            </a:r>
          </a:p>
          <a:p>
            <a:pPr lvl="1" eaLnBrk="1" hangingPunct="1">
              <a:lnSpc>
                <a:spcPct val="80000"/>
              </a:lnSpc>
            </a:pPr>
            <a:r>
              <a:rPr lang="en-US" b="1" dirty="0"/>
              <a:t>Document casualty status and treatment.</a:t>
            </a:r>
          </a:p>
        </p:txBody>
      </p:sp>
      <p:sp>
        <p:nvSpPr>
          <p:cNvPr id="658434" name="Rectangle 2"/>
          <p:cNvSpPr>
            <a:spLocks noGrp="1" noChangeArrowheads="1"/>
          </p:cNvSpPr>
          <p:nvPr>
            <p:ph type="title"/>
          </p:nvPr>
        </p:nvSpPr>
        <p:spPr>
          <a:xfrm>
            <a:off x="685800" y="0"/>
            <a:ext cx="8229600" cy="1143000"/>
          </a:xfrm>
        </p:spPr>
        <p:txBody>
          <a:bodyPr/>
          <a:lstStyle/>
          <a:p>
            <a:pPr eaLnBrk="1" hangingPunct="1"/>
            <a:r>
              <a:rPr lang="en-US" sz="4800" dirty="0"/>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8787">
                                            <p:txEl>
                                              <p:pRg st="1" end="1"/>
                                            </p:txEl>
                                          </p:spTgt>
                                        </p:tgtEl>
                                        <p:attrNameLst>
                                          <p:attrName>ppt_c</p:attrName>
                                        </p:attrNameLst>
                                      </p:cBhvr>
                                      <p:to>
                                        <a:schemeClr val="hlink"/>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8787">
                                            <p:txEl>
                                              <p:pRg st="2" end="2"/>
                                            </p:txEl>
                                          </p:spTgt>
                                        </p:tgtEl>
                                        <p:attrNameLst>
                                          <p:attrName>ppt_c</p:attrName>
                                        </p:attrNameLst>
                                      </p:cBhvr>
                                      <p:to>
                                        <a:schemeClr val="hlink"/>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8787">
                                            <p:txEl>
                                              <p:pRg st="3" end="3"/>
                                            </p:txEl>
                                          </p:spTgt>
                                        </p:tgtEl>
                                        <p:attrNameLst>
                                          <p:attrName>ppt_c</p:attrName>
                                        </p:attrNameLst>
                                      </p:cBhvr>
                                      <p:to>
                                        <a:schemeClr va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78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18787">
                                            <p:txEl>
                                              <p:pRg st="4" end="4"/>
                                            </p:txEl>
                                          </p:spTgt>
                                        </p:tgtEl>
                                        <p:attrNameLst>
                                          <p:attrName>ppt_c</p:attrName>
                                        </p:attrNameLst>
                                      </p:cBhvr>
                                      <p:to>
                                        <a:schemeClr val="hlink"/>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78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18787">
                                            <p:txEl>
                                              <p:pRg st="5" end="5"/>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0481" name="Picture 6" descr="060811-combat4"/>
          <p:cNvPicPr>
            <a:picLocks noChangeAspect="1" noChangeArrowheads="1"/>
          </p:cNvPicPr>
          <p:nvPr/>
        </p:nvPicPr>
        <p:blipFill>
          <a:blip r:embed="rId3" cstate="print"/>
          <a:srcRect r="58"/>
          <a:stretch>
            <a:fillRect/>
          </a:stretch>
        </p:blipFill>
        <p:spPr bwMode="auto">
          <a:xfrm>
            <a:off x="6172200" y="4603750"/>
            <a:ext cx="2971800" cy="2254250"/>
          </a:xfrm>
          <a:prstGeom prst="rect">
            <a:avLst/>
          </a:prstGeom>
          <a:noFill/>
          <a:ln w="25400">
            <a:solidFill>
              <a:schemeClr val="tx1"/>
            </a:solidFill>
            <a:miter lim="800000"/>
            <a:headEnd/>
            <a:tailEnd/>
          </a:ln>
        </p:spPr>
      </p:pic>
      <p:sp>
        <p:nvSpPr>
          <p:cNvPr id="233474" name="Rectangle 2"/>
          <p:cNvSpPr>
            <a:spLocks noGrp="1" noChangeArrowheads="1"/>
          </p:cNvSpPr>
          <p:nvPr>
            <p:ph type="title"/>
          </p:nvPr>
        </p:nvSpPr>
        <p:spPr>
          <a:xfrm>
            <a:off x="1905000" y="152400"/>
            <a:ext cx="5410200" cy="838200"/>
          </a:xfrm>
        </p:spPr>
        <p:txBody>
          <a:bodyPr rtlCol="0">
            <a:normAutofit fontScale="90000"/>
          </a:bodyPr>
          <a:lstStyle/>
          <a:p>
            <a:pPr eaLnBrk="1" fontAlgn="auto" hangingPunct="1">
              <a:spcAft>
                <a:spcPts val="0"/>
              </a:spcAft>
              <a:defRPr/>
            </a:pPr>
            <a:r>
              <a:rPr lang="en-US" sz="6000" dirty="0">
                <a:ea typeface="ＭＳ Ｐゴシック"/>
                <a:cs typeface="ＭＳ Ｐゴシック"/>
              </a:rPr>
              <a:t>Remember!</a:t>
            </a:r>
          </a:p>
        </p:txBody>
      </p:sp>
      <p:sp>
        <p:nvSpPr>
          <p:cNvPr id="660483" name="Rectangle 3"/>
          <p:cNvSpPr>
            <a:spLocks noGrp="1" noChangeArrowheads="1"/>
          </p:cNvSpPr>
          <p:nvPr>
            <p:ph idx="1"/>
          </p:nvPr>
        </p:nvSpPr>
        <p:spPr>
          <a:xfrm>
            <a:off x="228600" y="1752600"/>
            <a:ext cx="8686800" cy="4114800"/>
          </a:xfrm>
        </p:spPr>
        <p:txBody>
          <a:bodyPr/>
          <a:lstStyle/>
          <a:p>
            <a:pPr marL="0" indent="0" eaLnBrk="1" hangingPunct="1"/>
            <a:r>
              <a:rPr lang="en-US" sz="3600" b="1" dirty="0">
                <a:ea typeface="ＭＳ Ｐゴシック"/>
                <a:cs typeface="ＭＳ Ｐゴシック"/>
              </a:rPr>
              <a:t> The TCCC guidelines are </a:t>
            </a:r>
            <a:r>
              <a:rPr lang="en-US" sz="3600" b="1" u="sng" dirty="0">
                <a:ea typeface="ＭＳ Ｐゴシック"/>
                <a:cs typeface="ＭＳ Ｐゴシック"/>
              </a:rPr>
              <a:t>not</a:t>
            </a:r>
            <a:r>
              <a:rPr lang="en-US" sz="3600" b="1" dirty="0">
                <a:ea typeface="ＭＳ Ｐゴシック"/>
                <a:cs typeface="ＭＳ Ｐゴシック"/>
              </a:rPr>
              <a:t> a rigid</a:t>
            </a:r>
          </a:p>
          <a:p>
            <a:pPr marL="0" indent="0" eaLnBrk="1" hangingPunct="1">
              <a:buFont typeface="Wingdings" pitchFamily="2" charset="2"/>
              <a:buNone/>
            </a:pPr>
            <a:r>
              <a:rPr lang="en-US" sz="3600" b="1" dirty="0">
                <a:ea typeface="ＭＳ Ｐゴシック"/>
                <a:cs typeface="ＭＳ Ｐゴシック"/>
              </a:rPr>
              <a:t>   protocol.</a:t>
            </a:r>
          </a:p>
          <a:p>
            <a:pPr marL="0" indent="0" eaLnBrk="1" hangingPunct="1"/>
            <a:r>
              <a:rPr lang="en-US" sz="3600" b="1" dirty="0">
                <a:ea typeface="ＭＳ Ｐゴシック"/>
                <a:cs typeface="ＭＳ Ｐゴシック"/>
              </a:rPr>
              <a:t> The tactical environment may require</a:t>
            </a:r>
          </a:p>
          <a:p>
            <a:pPr marL="0" indent="0" eaLnBrk="1" hangingPunct="1">
              <a:buFont typeface="Wingdings" pitchFamily="2" charset="2"/>
              <a:buNone/>
            </a:pPr>
            <a:r>
              <a:rPr lang="en-US" sz="3600" b="1" dirty="0">
                <a:ea typeface="ＭＳ Ｐゴシック"/>
                <a:cs typeface="ＭＳ Ｐゴシック"/>
              </a:rPr>
              <a:t>   some modifications to the guidelines.</a:t>
            </a:r>
          </a:p>
          <a:p>
            <a:pPr marL="0" indent="0" eaLnBrk="1" hangingPunct="1"/>
            <a:r>
              <a:rPr lang="en-US" sz="3600" b="1" dirty="0">
                <a:ea typeface="ＭＳ Ｐゴシック"/>
                <a:cs typeface="ＭＳ Ｐゴシック"/>
              </a:rPr>
              <a:t> Think on your feet! </a:t>
            </a:r>
          </a:p>
          <a:p>
            <a:pPr marL="0" indent="0" eaLnBrk="1" hangingPunct="1">
              <a:buFont typeface="Wingdings" pitchFamily="2" charset="2"/>
              <a:buNone/>
            </a:pPr>
            <a:endParaRPr lang="en-US" sz="3600" b="1" dirty="0">
              <a:ea typeface="ＭＳ Ｐゴシック"/>
              <a:cs typeface="ＭＳ Ｐゴシック"/>
            </a:endParaRPr>
          </a:p>
          <a:p>
            <a:pPr marL="114300" lvl="1" indent="0" eaLnBrk="1" hangingPunct="1">
              <a:buFontTx/>
              <a:buNone/>
            </a:pPr>
            <a:endParaRPr lang="en-US" sz="3600" b="1" dirty="0">
              <a:ea typeface="ＭＳ Ｐゴシック"/>
              <a:cs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grpId="0" nodeType="withEffect">
                                  <p:stCondLst>
                                    <p:cond delay="0"/>
                                  </p:stCondLst>
                                  <p:iterate type="lt">
                                    <p:tmPct val="0"/>
                                  </p:iterate>
                                  <p:childTnLst>
                                    <p:animClr clrSpc="rgb" dir="cw">
                                      <p:cBhvr override="childStyle">
                                        <p:cTn id="6" dur="2000" fill="hold"/>
                                        <p:tgtEl>
                                          <p:spTgt spid="233474"/>
                                        </p:tgtEl>
                                        <p:attrNameLst>
                                          <p:attrName>style.color</p:attrName>
                                        </p:attrNameLst>
                                      </p:cBhvr>
                                      <p:to>
                                        <a:srgbClr val="3366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62529" name="Picture 3" descr="inmud"/>
          <p:cNvPicPr>
            <a:picLocks noChangeArrowheads="1"/>
          </p:cNvPicPr>
          <p:nvPr/>
        </p:nvPicPr>
        <p:blipFill>
          <a:blip r:embed="rId3" cstate="print"/>
          <a:srcRect/>
          <a:stretch>
            <a:fillRect/>
          </a:stretch>
        </p:blipFill>
        <p:spPr bwMode="auto">
          <a:xfrm>
            <a:off x="2224088" y="1752600"/>
            <a:ext cx="4633912" cy="4495800"/>
          </a:xfrm>
          <a:prstGeom prst="rect">
            <a:avLst/>
          </a:prstGeom>
          <a:noFill/>
          <a:ln w="9525">
            <a:solidFill>
              <a:schemeClr val="tx2"/>
            </a:solidFill>
            <a:miter lim="800000"/>
            <a:headEnd/>
            <a:tailEnd/>
          </a:ln>
        </p:spPr>
      </p:pic>
      <p:sp>
        <p:nvSpPr>
          <p:cNvPr id="662530" name="Text Box 4"/>
          <p:cNvSpPr txBox="1">
            <a:spLocks noChangeArrowheads="1"/>
          </p:cNvSpPr>
          <p:nvPr/>
        </p:nvSpPr>
        <p:spPr bwMode="auto">
          <a:xfrm>
            <a:off x="2409825" y="196850"/>
            <a:ext cx="4143375" cy="1098550"/>
          </a:xfrm>
          <a:prstGeom prst="rect">
            <a:avLst/>
          </a:prstGeom>
          <a:noFill/>
          <a:ln w="9525">
            <a:noFill/>
            <a:miter lim="800000"/>
            <a:headEnd/>
            <a:tailEnd/>
          </a:ln>
        </p:spPr>
        <p:txBody>
          <a:bodyPr wrap="none" lIns="91432" tIns="45716" rIns="91432" bIns="45716">
            <a:spAutoFit/>
          </a:bodyPr>
          <a:lstStyle/>
          <a:p>
            <a:r>
              <a:rPr lang="en-US" sz="6600" b="1" dirty="0"/>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50317 MR JB2 DUSTOFF UH 60 and C130.JPG"/>
          <p:cNvPicPr>
            <a:picLocks noChangeAspect="1"/>
          </p:cNvPicPr>
          <p:nvPr/>
        </p:nvPicPr>
        <p:blipFill>
          <a:blip r:embed="rId3" cstate="print"/>
          <a:srcRect r="9813"/>
          <a:stretch>
            <a:fillRect/>
          </a:stretch>
        </p:blipFill>
        <p:spPr>
          <a:xfrm>
            <a:off x="-1" y="-113270"/>
            <a:ext cx="9144001" cy="6971270"/>
          </a:xfrm>
          <a:prstGeom prst="rect">
            <a:avLst/>
          </a:prstGeom>
        </p:spPr>
      </p:pic>
      <p:sp>
        <p:nvSpPr>
          <p:cNvPr id="5" name="Content Placeholder 2"/>
          <p:cNvSpPr>
            <a:spLocks noGrp="1"/>
          </p:cNvSpPr>
          <p:nvPr>
            <p:ph idx="1"/>
          </p:nvPr>
        </p:nvSpPr>
        <p:spPr>
          <a:xfrm>
            <a:off x="457199" y="2667000"/>
            <a:ext cx="8229600" cy="2743200"/>
          </a:xfrm>
        </p:spPr>
        <p:txBody>
          <a:bodyPr/>
          <a:lstStyle/>
          <a:p>
            <a:pPr marL="0" indent="0">
              <a:buNone/>
            </a:pPr>
            <a:r>
              <a:rPr lang="en-US" sz="2600" b="1" i="1" dirty="0">
                <a:solidFill>
                  <a:schemeClr val="bg1"/>
                </a:solidFill>
              </a:rPr>
              <a:t>“The opinions or assertions contained herein are the private views of the authors and are not to be construed as official or as reflecting the views of the Departments of the Army, Air Force, Navy or the Department of Defense.”</a:t>
            </a:r>
          </a:p>
          <a:p>
            <a:pPr marL="0" indent="0">
              <a:buNone/>
            </a:pPr>
            <a:endParaRPr lang="en-US" sz="2600" b="1" i="1" dirty="0">
              <a:solidFill>
                <a:schemeClr val="bg1"/>
              </a:solidFill>
            </a:endParaRPr>
          </a:p>
          <a:p>
            <a:pPr marL="280988" indent="0">
              <a:buFontTx/>
              <a:buChar char="-"/>
            </a:pPr>
            <a:r>
              <a:rPr lang="en-US" sz="2600" i="1" dirty="0">
                <a:solidFill>
                  <a:schemeClr val="bg1"/>
                </a:solidFill>
              </a:rPr>
              <a:t>  There are no conflict of interest disclosures.</a:t>
            </a:r>
            <a:endParaRPr lang="en-US" b="1" i="1" dirty="0"/>
          </a:p>
        </p:txBody>
      </p:sp>
      <p:sp>
        <p:nvSpPr>
          <p:cNvPr id="4" name="TextBox 3"/>
          <p:cNvSpPr txBox="1"/>
          <p:nvPr/>
        </p:nvSpPr>
        <p:spPr>
          <a:xfrm>
            <a:off x="2883375" y="-76200"/>
            <a:ext cx="3020379" cy="830997"/>
          </a:xfrm>
          <a:prstGeom prst="rect">
            <a:avLst/>
          </a:prstGeom>
          <a:noFill/>
        </p:spPr>
        <p:txBody>
          <a:bodyPr wrap="none" rtlCol="0">
            <a:spAutoFit/>
          </a:bodyPr>
          <a:lstStyle/>
          <a:p>
            <a:r>
              <a:rPr lang="en-US" sz="4800" b="1" dirty="0">
                <a:solidFill>
                  <a:schemeClr val="bg1"/>
                </a:solidFill>
                <a:latin typeface="Times New Roman" pitchFamily="18" charset="0"/>
                <a:cs typeface="Times New Roman" pitchFamily="18" charset="0"/>
              </a:rPr>
              <a:t>Disclaimer</a:t>
            </a:r>
          </a:p>
        </p:txBody>
      </p:sp>
    </p:spTree>
    <p:extLst>
      <p:ext uri="{BB962C8B-B14F-4D97-AF65-F5344CB8AC3E}">
        <p14:creationId xmlns:p14="http://schemas.microsoft.com/office/powerpoint/2010/main" val="3722755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533400" y="1371600"/>
            <a:ext cx="8229600" cy="5105400"/>
          </a:xfrm>
        </p:spPr>
        <p:txBody>
          <a:bodyPr/>
          <a:lstStyle/>
          <a:p>
            <a:pPr marL="0" indent="0" algn="ctr" eaLnBrk="1" hangingPunct="1">
              <a:lnSpc>
                <a:spcPct val="90000"/>
              </a:lnSpc>
              <a:spcBef>
                <a:spcPts val="0"/>
              </a:spcBef>
              <a:spcAft>
                <a:spcPts val="600"/>
              </a:spcAft>
              <a:buNone/>
            </a:pPr>
            <a:r>
              <a:rPr lang="en-US" b="1" u="sng" dirty="0"/>
              <a:t>Terminal Learning Objective</a:t>
            </a:r>
          </a:p>
          <a:p>
            <a:pPr marL="457200" indent="-236538" eaLnBrk="1" hangingPunct="1">
              <a:lnSpc>
                <a:spcPct val="90000"/>
              </a:lnSpc>
            </a:pPr>
            <a:r>
              <a:rPr lang="en-US" b="1" dirty="0"/>
              <a:t>Describe the application of Tactical Field Care principles to a specific casualty scenario. </a:t>
            </a:r>
          </a:p>
          <a:p>
            <a:pPr marL="0" indent="0" eaLnBrk="1" hangingPunct="1">
              <a:lnSpc>
                <a:spcPct val="90000"/>
              </a:lnSpc>
              <a:buNone/>
            </a:pPr>
            <a:endParaRPr lang="en-US" b="1" dirty="0"/>
          </a:p>
          <a:p>
            <a:pPr marL="0" indent="0" algn="ctr" eaLnBrk="1" hangingPunct="1">
              <a:lnSpc>
                <a:spcPct val="90000"/>
              </a:lnSpc>
              <a:spcBef>
                <a:spcPts val="600"/>
              </a:spcBef>
              <a:spcAft>
                <a:spcPts val="600"/>
              </a:spcAft>
              <a:buNone/>
            </a:pPr>
            <a:r>
              <a:rPr lang="en-US" b="1" u="sng" dirty="0"/>
              <a:t>Enabling Learning Objectives</a:t>
            </a:r>
          </a:p>
          <a:p>
            <a:pPr marL="457200" indent="-236538" eaLnBrk="1" hangingPunct="1">
              <a:lnSpc>
                <a:spcPct val="90000"/>
              </a:lnSpc>
            </a:pPr>
            <a:r>
              <a:rPr lang="en-US" b="1" dirty="0"/>
              <a:t>Identify the urgency for treatment of various injuries.</a:t>
            </a:r>
          </a:p>
          <a:p>
            <a:pPr marL="457200" indent="-236538" eaLnBrk="1" hangingPunct="1">
              <a:lnSpc>
                <a:spcPct val="90000"/>
              </a:lnSpc>
            </a:pPr>
            <a:r>
              <a:rPr lang="en-US" b="1" dirty="0"/>
              <a:t>Describe the correct treatment for the injuries presented in the scenario.</a:t>
            </a:r>
          </a:p>
          <a:p>
            <a:pPr eaLnBrk="1" hangingPunct="1">
              <a:lnSpc>
                <a:spcPct val="90000"/>
              </a:lnSpc>
            </a:pPr>
            <a:endParaRPr lang="en-US" dirty="0">
              <a:ea typeface="ＭＳ Ｐゴシック"/>
              <a:cs typeface="ＭＳ Ｐゴシック"/>
            </a:endParaRPr>
          </a:p>
          <a:p>
            <a:pPr eaLnBrk="1" hangingPunct="1">
              <a:lnSpc>
                <a:spcPct val="90000"/>
              </a:lnSpc>
              <a:buFont typeface="Wingdings" pitchFamily="2" charset="2"/>
              <a:buNone/>
            </a:pPr>
            <a:endParaRPr lang="en-US" dirty="0">
              <a:ea typeface="ＭＳ Ｐゴシック"/>
              <a:cs typeface="ＭＳ Ｐゴシック"/>
            </a:endParaRPr>
          </a:p>
        </p:txBody>
      </p:sp>
      <p:sp>
        <p:nvSpPr>
          <p:cNvPr id="6" name="Rectangle 2"/>
          <p:cNvSpPr>
            <a:spLocks noGrp="1" noChangeArrowheads="1"/>
          </p:cNvSpPr>
          <p:nvPr>
            <p:ph type="title"/>
          </p:nvPr>
        </p:nvSpPr>
        <p:spPr>
          <a:xfrm>
            <a:off x="1524000" y="76200"/>
            <a:ext cx="7239000" cy="1143000"/>
          </a:xfrm>
        </p:spPr>
        <p:txBody>
          <a:bodyPr rtlCol="0">
            <a:normAutofit/>
          </a:bodyPr>
          <a:lstStyle/>
          <a:p>
            <a:pPr eaLnBrk="1" fontAlgn="auto" hangingPunct="1">
              <a:spcAft>
                <a:spcPts val="0"/>
              </a:spcAft>
              <a:defRPr/>
            </a:pPr>
            <a:r>
              <a:rPr lang="en-US" sz="4400" cap="all" dirty="0">
                <a:ea typeface="ＭＳ Ｐゴシック"/>
                <a:cs typeface="ＭＳ Ｐゴシック"/>
              </a:rPr>
              <a:t>LEARNING Objectives</a:t>
            </a:r>
          </a:p>
        </p:txBody>
      </p:sp>
    </p:spTree>
    <p:extLst>
      <p:ext uri="{BB962C8B-B14F-4D97-AF65-F5344CB8AC3E}">
        <p14:creationId xmlns:p14="http://schemas.microsoft.com/office/powerpoint/2010/main" val="162526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idx="1"/>
          </p:nvPr>
        </p:nvSpPr>
        <p:spPr>
          <a:xfrm>
            <a:off x="457200" y="1752600"/>
            <a:ext cx="7772400" cy="4419600"/>
          </a:xfrm>
        </p:spPr>
        <p:txBody>
          <a:bodyPr/>
          <a:lstStyle/>
          <a:p>
            <a:pPr marL="0" indent="0" eaLnBrk="1" hangingPunct="1">
              <a:spcBef>
                <a:spcPts val="600"/>
              </a:spcBef>
              <a:buNone/>
            </a:pPr>
            <a:r>
              <a:rPr lang="en-US" b="1" dirty="0">
                <a:ea typeface="ＭＳ Ｐゴシック"/>
                <a:cs typeface="ＭＳ Ｐゴシック"/>
              </a:rPr>
              <a:t>Recap from Care Under Fire:</a:t>
            </a:r>
          </a:p>
          <a:p>
            <a:pPr marL="515938" indent="-236538" eaLnBrk="1" hangingPunct="1">
              <a:spcBef>
                <a:spcPts val="600"/>
              </a:spcBef>
            </a:pPr>
            <a:r>
              <a:rPr lang="en-US" b="1" dirty="0">
                <a:ea typeface="ＭＳ Ｐゴシック"/>
                <a:cs typeface="ＭＳ Ｐゴシック"/>
              </a:rPr>
              <a:t>Your last medical decision during Care Under Fire:</a:t>
            </a:r>
          </a:p>
          <a:p>
            <a:pPr marL="973138" lvl="1" eaLnBrk="1" hangingPunct="1">
              <a:spcBef>
                <a:spcPts val="600"/>
              </a:spcBef>
            </a:pPr>
            <a:r>
              <a:rPr lang="en-US" sz="3200" b="1" dirty="0">
                <a:ea typeface="ＭＳ Ｐゴシック"/>
                <a:cs typeface="ＭＳ Ｐゴシック"/>
              </a:rPr>
              <a:t>Placed tourniquet on left stump</a:t>
            </a:r>
          </a:p>
          <a:p>
            <a:pPr marL="515938" indent="-236538" eaLnBrk="1" hangingPunct="1">
              <a:spcBef>
                <a:spcPts val="600"/>
              </a:spcBef>
            </a:pPr>
            <a:r>
              <a:rPr lang="en-US" b="1" dirty="0">
                <a:ea typeface="ＭＳ Ｐゴシック"/>
                <a:cs typeface="ＭＳ Ｐゴシック"/>
              </a:rPr>
              <a:t>You moved the casualty behind cover and returned fire.</a:t>
            </a:r>
          </a:p>
          <a:p>
            <a:pPr marL="515938" indent="-236538" eaLnBrk="1" hangingPunct="1">
              <a:spcBef>
                <a:spcPts val="600"/>
              </a:spcBef>
            </a:pPr>
            <a:r>
              <a:rPr lang="en-US" b="1" dirty="0">
                <a:ea typeface="ＭＳ Ｐゴシック"/>
                <a:cs typeface="ＭＳ Ｐゴシック"/>
              </a:rPr>
              <a:t>You provided an update to your mission commander.</a:t>
            </a:r>
          </a:p>
        </p:txBody>
      </p:sp>
      <p:sp>
        <p:nvSpPr>
          <p:cNvPr id="637954"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withEffect">
                                  <p:stCondLst>
                                    <p:cond delay="0"/>
                                  </p:stCondLst>
                                  <p:childTnLst>
                                    <p:animClr clrSpc="rgb" dir="cw">
                                      <p:cBhvr override="childStyle">
                                        <p:cTn id="6" dur="2000" fill="hold"/>
                                        <p:tgtEl>
                                          <p:spTgt spid="128003">
                                            <p:txEl>
                                              <p:pRg st="0" end="0"/>
                                            </p:txEl>
                                          </p:spTgt>
                                        </p:tgtEl>
                                        <p:attrNameLst>
                                          <p:attrName>style.color</p:attrName>
                                        </p:attrNameLst>
                                      </p:cBhvr>
                                      <p:to>
                                        <a:srgbClr val="9999FF"/>
                                      </p:to>
                                    </p:animClr>
                                  </p:childTnLst>
                                  <p:subTnLst>
                                    <p:animClr clrSpc="rgb" dir="cw">
                                      <p:cBhvr override="childStyle">
                                        <p:cTn dur="1" fill="hold" display="0" masterRel="nextClick" afterEffect="1"/>
                                        <p:tgtEl>
                                          <p:spTgt spid="128003">
                                            <p:txEl>
                                              <p:pRg st="0" end="0"/>
                                            </p:txEl>
                                          </p:spTgt>
                                        </p:tgtEl>
                                        <p:attrNameLst>
                                          <p:attrName>ppt_c</p:attrName>
                                        </p:attrNameLst>
                                      </p:cBhvr>
                                      <p:to>
                                        <a:srgbClr val="9999FF"/>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800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8003">
                                            <p:txEl>
                                              <p:pRg st="1" end="1"/>
                                            </p:txEl>
                                          </p:spTgt>
                                        </p:tgtEl>
                                        <p:attrNameLst>
                                          <p:attrName>ppt_c</p:attrName>
                                        </p:attrNameLst>
                                      </p:cBhvr>
                                      <p:to>
                                        <a:srgbClr val="9999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800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8003">
                                            <p:txEl>
                                              <p:pRg st="2" end="2"/>
                                            </p:txEl>
                                          </p:spTgt>
                                        </p:tgtEl>
                                        <p:attrNameLst>
                                          <p:attrName>ppt_c</p:attrName>
                                        </p:attrNameLst>
                                      </p:cBhvr>
                                      <p:to>
                                        <a:srgbClr val="9999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800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8003">
                                            <p:txEl>
                                              <p:pRg st="3" end="3"/>
                                            </p:txEl>
                                          </p:spTgt>
                                        </p:tgtEl>
                                        <p:attrNameLst>
                                          <p:attrName>ppt_c</p:attrName>
                                        </p:attrNameLst>
                                      </p:cBhvr>
                                      <p:to>
                                        <a:srgbClr val="9999FF"/>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800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8003">
                                            <p:txEl>
                                              <p:pRg st="4" end="4"/>
                                            </p:txEl>
                                          </p:spTgt>
                                        </p:tgtEl>
                                        <p:attrNameLst>
                                          <p:attrName>ppt_c</p:attrName>
                                        </p:attrNameLst>
                                      </p:cBhvr>
                                      <p:to>
                                        <a:srgbClr val="9999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7"/>
          <p:cNvSpPr>
            <a:spLocks noGrp="1" noChangeArrowheads="1"/>
          </p:cNvSpPr>
          <p:nvPr>
            <p:ph idx="1"/>
          </p:nvPr>
        </p:nvSpPr>
        <p:spPr>
          <a:xfrm>
            <a:off x="457200" y="1676400"/>
            <a:ext cx="7772400" cy="4876800"/>
          </a:xfrm>
        </p:spPr>
        <p:txBody>
          <a:bodyPr rtlCol="0">
            <a:noAutofit/>
          </a:bodyPr>
          <a:lstStyle/>
          <a:p>
            <a:pPr marL="0" indent="0" eaLnBrk="1" fontAlgn="auto" hangingPunct="1">
              <a:lnSpc>
                <a:spcPct val="90000"/>
              </a:lnSpc>
              <a:spcBef>
                <a:spcPts val="0"/>
              </a:spcBef>
              <a:spcAft>
                <a:spcPts val="0"/>
              </a:spcAft>
              <a:buFont typeface="Wingdings" pitchFamily="2" charset="2"/>
              <a:buNone/>
              <a:defRPr/>
            </a:pPr>
            <a:r>
              <a:rPr lang="en-US" b="1" dirty="0">
                <a:ea typeface="ＭＳ Ｐゴシック"/>
                <a:cs typeface="ＭＳ Ｐゴシック"/>
              </a:rPr>
              <a:t>Assumptions in discussing TFC in this scenario:</a:t>
            </a:r>
          </a:p>
          <a:p>
            <a:pPr marL="457200" indent="-457200" eaLnBrk="1" fontAlgn="auto" hangingPunct="1">
              <a:lnSpc>
                <a:spcPct val="90000"/>
              </a:lnSpc>
              <a:spcBef>
                <a:spcPts val="600"/>
              </a:spcBef>
              <a:spcAft>
                <a:spcPts val="0"/>
              </a:spcAft>
              <a:buFont typeface="Arial" pitchFamily="34" charset="0"/>
              <a:buChar char="•"/>
              <a:defRPr/>
            </a:pPr>
            <a:r>
              <a:rPr lang="en-US" sz="2800" b="1" dirty="0">
                <a:ea typeface="ＭＳ Ｐゴシック"/>
                <a:cs typeface="ＭＳ Ｐゴシック"/>
              </a:rPr>
              <a:t>Effective hostile fire has been suppressed.</a:t>
            </a:r>
          </a:p>
          <a:p>
            <a:pPr marL="457200" indent="-457200" eaLnBrk="1" fontAlgn="auto" hangingPunct="1">
              <a:lnSpc>
                <a:spcPct val="90000"/>
              </a:lnSpc>
              <a:spcBef>
                <a:spcPts val="600"/>
              </a:spcBef>
              <a:spcAft>
                <a:spcPts val="0"/>
              </a:spcAft>
              <a:buFont typeface="Arial" pitchFamily="34" charset="0"/>
              <a:buChar char="•"/>
              <a:defRPr/>
            </a:pPr>
            <a:r>
              <a:rPr lang="en-US" sz="2800" b="1" dirty="0">
                <a:ea typeface="ＭＳ Ｐゴシック"/>
                <a:cs typeface="ＭＳ Ｐゴシック"/>
              </a:rPr>
              <a:t>Team Leader has established a security perimeter.</a:t>
            </a:r>
          </a:p>
          <a:p>
            <a:pPr marL="457200" indent="-457200" eaLnBrk="1" fontAlgn="auto" hangingPunct="1">
              <a:lnSpc>
                <a:spcPct val="90000"/>
              </a:lnSpc>
              <a:spcBef>
                <a:spcPts val="600"/>
              </a:spcBef>
              <a:spcAft>
                <a:spcPts val="0"/>
              </a:spcAft>
              <a:buFont typeface="Arial" pitchFamily="34" charset="0"/>
              <a:buChar char="•"/>
              <a:defRPr/>
            </a:pPr>
            <a:r>
              <a:rPr lang="en-US" sz="2800" b="1" dirty="0">
                <a:ea typeface="ＭＳ Ｐゴシック"/>
                <a:cs typeface="ＭＳ Ｐゴシック"/>
              </a:rPr>
              <a:t>Pre-designated HLZ for helicopter evacuation is 15 minutes away.</a:t>
            </a:r>
          </a:p>
          <a:p>
            <a:pPr marL="457200" indent="-457200" eaLnBrk="1" fontAlgn="auto" hangingPunct="1">
              <a:lnSpc>
                <a:spcPct val="90000"/>
              </a:lnSpc>
              <a:spcBef>
                <a:spcPts val="600"/>
              </a:spcBef>
              <a:spcAft>
                <a:spcPts val="0"/>
              </a:spcAft>
              <a:buFont typeface="Arial" pitchFamily="34" charset="0"/>
              <a:buChar char="•"/>
              <a:defRPr/>
            </a:pPr>
            <a:r>
              <a:rPr lang="en-US" sz="2800" b="1" dirty="0">
                <a:ea typeface="ＭＳ Ｐゴシック"/>
                <a:cs typeface="ＭＳ Ｐゴシック"/>
              </a:rPr>
              <a:t>Flying time to the hospital is 30 minutes.</a:t>
            </a:r>
          </a:p>
          <a:p>
            <a:pPr marL="457200" indent="-457200" eaLnBrk="1" fontAlgn="auto" hangingPunct="1">
              <a:lnSpc>
                <a:spcPct val="90000"/>
              </a:lnSpc>
              <a:spcBef>
                <a:spcPts val="600"/>
              </a:spcBef>
              <a:spcAft>
                <a:spcPts val="0"/>
              </a:spcAft>
              <a:buFont typeface="Arial" pitchFamily="34" charset="0"/>
              <a:buChar char="•"/>
              <a:defRPr/>
            </a:pPr>
            <a:r>
              <a:rPr lang="en-US" sz="2800" b="1" dirty="0">
                <a:ea typeface="ＭＳ Ｐゴシック"/>
                <a:cs typeface="ＭＳ Ｐゴシック"/>
              </a:rPr>
              <a:t>Ground evacuation time is 3 hours.</a:t>
            </a:r>
          </a:p>
          <a:p>
            <a:pPr marL="457200" indent="-457200" eaLnBrk="1" fontAlgn="auto" hangingPunct="1">
              <a:lnSpc>
                <a:spcPct val="90000"/>
              </a:lnSpc>
              <a:spcBef>
                <a:spcPts val="600"/>
              </a:spcBef>
              <a:spcAft>
                <a:spcPts val="0"/>
              </a:spcAft>
              <a:buFont typeface="Arial" pitchFamily="34" charset="0"/>
              <a:buChar char="•"/>
              <a:defRPr/>
            </a:pPr>
            <a:r>
              <a:rPr lang="en-US" sz="2800" b="1" dirty="0">
                <a:ea typeface="ＭＳ Ｐゴシック"/>
                <a:cs typeface="ＭＳ Ｐゴシック"/>
              </a:rPr>
              <a:t>Enemy threat to helicopter at HLZ estimated to be minimal.</a:t>
            </a:r>
          </a:p>
        </p:txBody>
      </p:sp>
      <p:sp>
        <p:nvSpPr>
          <p:cNvPr id="640002"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302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2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302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302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302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302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idx="1"/>
          </p:nvPr>
        </p:nvSpPr>
        <p:spPr>
          <a:xfrm>
            <a:off x="457200" y="2057400"/>
            <a:ext cx="8229600" cy="3581400"/>
          </a:xfrm>
        </p:spPr>
        <p:txBody>
          <a:bodyPr/>
          <a:lstStyle/>
          <a:p>
            <a:pPr eaLnBrk="1" hangingPunct="1">
              <a:buFont typeface="Wingdings" pitchFamily="2" charset="2"/>
              <a:buNone/>
            </a:pPr>
            <a:r>
              <a:rPr lang="en-US" b="1" dirty="0">
                <a:ea typeface="ＭＳ Ｐゴシック"/>
                <a:cs typeface="ＭＳ Ｐゴシック"/>
              </a:rPr>
              <a:t>Next decision (Command Element)?</a:t>
            </a:r>
          </a:p>
          <a:p>
            <a:pPr eaLnBrk="1" hangingPunct="1"/>
            <a:r>
              <a:rPr lang="en-US" b="1" dirty="0">
                <a:ea typeface="ＭＳ Ｐゴシック"/>
                <a:cs typeface="ＭＳ Ｐゴシック"/>
              </a:rPr>
              <a:t>How to evacuate the casualty? </a:t>
            </a:r>
          </a:p>
          <a:p>
            <a:pPr lvl="1" eaLnBrk="1" hangingPunct="1"/>
            <a:r>
              <a:rPr lang="en-US" sz="3200" b="1" dirty="0">
                <a:ea typeface="ＭＳ Ｐゴシック"/>
                <a:cs typeface="ＭＳ Ｐゴシック"/>
              </a:rPr>
              <a:t>Helicopter</a:t>
            </a:r>
          </a:p>
          <a:p>
            <a:pPr lvl="2" eaLnBrk="1" hangingPunct="1"/>
            <a:r>
              <a:rPr lang="en-US" sz="3200" b="1" dirty="0">
                <a:ea typeface="ＭＳ Ｐゴシック"/>
                <a:cs typeface="ＭＳ Ｐゴシック"/>
              </a:rPr>
              <a:t>Longer time delay for ground evacuation.</a:t>
            </a:r>
          </a:p>
          <a:p>
            <a:pPr lvl="2" eaLnBrk="1" hangingPunct="1"/>
            <a:r>
              <a:rPr lang="en-US" sz="3200" b="1" dirty="0">
                <a:ea typeface="ＭＳ Ｐゴシック"/>
                <a:cs typeface="ＭＳ Ｐゴシック"/>
              </a:rPr>
              <a:t>Enemy threat at the HLZ is acceptable.</a:t>
            </a:r>
          </a:p>
        </p:txBody>
      </p:sp>
      <p:sp>
        <p:nvSpPr>
          <p:cNvPr id="642050"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595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5955">
                                            <p:txEl>
                                              <p:pRg st="1" end="1"/>
                                            </p:txEl>
                                          </p:spTgt>
                                        </p:tgtEl>
                                        <p:attrNameLst>
                                          <p:attrName>ppt_c</p:attrName>
                                        </p:attrNameLst>
                                      </p:cBhvr>
                                      <p:to>
                                        <a:srgbClr val="9999FF"/>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595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5955">
                                            <p:txEl>
                                              <p:pRg st="2" end="2"/>
                                            </p:txEl>
                                          </p:spTgt>
                                        </p:tgtEl>
                                        <p:attrNameLst>
                                          <p:attrName>ppt_c</p:attrName>
                                        </p:attrNameLst>
                                      </p:cBhvr>
                                      <p:to>
                                        <a:srgbClr val="9999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595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5955">
                                            <p:txEl>
                                              <p:pRg st="3" end="3"/>
                                            </p:txEl>
                                          </p:spTgt>
                                        </p:tgtEl>
                                        <p:attrNameLst>
                                          <p:attrName>ppt_c</p:attrName>
                                        </p:attrNameLst>
                                      </p:cBhvr>
                                      <p:to>
                                        <a:srgbClr val="9999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595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5955">
                                            <p:txEl>
                                              <p:pRg st="4" end="4"/>
                                            </p:txEl>
                                          </p:spTgt>
                                        </p:tgtEl>
                                        <p:attrNameLst>
                                          <p:attrName>ppt_c</p:attrName>
                                        </p:attrNameLst>
                                      </p:cBhvr>
                                      <p:to>
                                        <a:srgbClr val="9999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7" name="Rectangle 5"/>
          <p:cNvSpPr>
            <a:spLocks noGrp="1" noChangeArrowheads="1"/>
          </p:cNvSpPr>
          <p:nvPr>
            <p:ph idx="1"/>
          </p:nvPr>
        </p:nvSpPr>
        <p:spPr>
          <a:xfrm>
            <a:off x="304800" y="1874837"/>
            <a:ext cx="8229600" cy="4525963"/>
          </a:xfrm>
        </p:spPr>
        <p:txBody>
          <a:bodyPr/>
          <a:lstStyle/>
          <a:p>
            <a:pPr eaLnBrk="1" hangingPunct="1">
              <a:buFont typeface="Wingdings" pitchFamily="2" charset="2"/>
              <a:buNone/>
            </a:pPr>
            <a:r>
              <a:rPr lang="en-US" b="1" dirty="0">
                <a:ea typeface="ＭＳ Ｐゴシック"/>
                <a:cs typeface="ＭＳ Ｐゴシック"/>
              </a:rPr>
              <a:t>Next decision (Command Element)?</a:t>
            </a:r>
          </a:p>
          <a:p>
            <a:pPr eaLnBrk="1" hangingPunct="1"/>
            <a:r>
              <a:rPr lang="en-US" b="1" dirty="0">
                <a:ea typeface="ＭＳ Ｐゴシック"/>
                <a:cs typeface="ＭＳ Ｐゴシック"/>
              </a:rPr>
              <a:t>Load first and treat enroute to the HLZ or treat first and load after?   </a:t>
            </a:r>
          </a:p>
          <a:p>
            <a:pPr lvl="1" eaLnBrk="1" hangingPunct="1"/>
            <a:r>
              <a:rPr lang="en-US" sz="3200" b="1" dirty="0">
                <a:ea typeface="ＭＳ Ｐゴシック"/>
                <a:cs typeface="ＭＳ Ｐゴシック"/>
              </a:rPr>
              <a:t>Load and Go </a:t>
            </a:r>
          </a:p>
          <a:p>
            <a:pPr lvl="1" eaLnBrk="1" hangingPunct="1"/>
            <a:r>
              <a:rPr lang="en-US" sz="3200" b="1" dirty="0">
                <a:ea typeface="ＭＳ Ｐゴシック"/>
                <a:cs typeface="ＭＳ Ｐゴシック"/>
              </a:rPr>
              <a:t>Why? </a:t>
            </a:r>
          </a:p>
          <a:p>
            <a:pPr lvl="2" eaLnBrk="1" hangingPunct="1"/>
            <a:r>
              <a:rPr lang="en-US" sz="3200" b="1" dirty="0">
                <a:ea typeface="ＭＳ Ｐゴシック"/>
                <a:cs typeface="ＭＳ Ｐゴシック"/>
              </a:rPr>
              <a:t>You can continue treatment enroute.</a:t>
            </a:r>
          </a:p>
          <a:p>
            <a:pPr lvl="2" eaLnBrk="1" hangingPunct="1"/>
            <a:r>
              <a:rPr lang="en-US" sz="3200" b="1" dirty="0">
                <a:ea typeface="ＭＳ Ｐゴシック"/>
                <a:cs typeface="ＭＳ Ｐゴシック"/>
              </a:rPr>
              <a:t>Avoids potential second attack at the ambush site.</a:t>
            </a:r>
          </a:p>
          <a:p>
            <a:pPr lvl="2" eaLnBrk="1" hangingPunct="1">
              <a:buFont typeface="Wingdings" pitchFamily="2" charset="2"/>
              <a:buNone/>
            </a:pPr>
            <a:endParaRPr lang="en-US" sz="3200" dirty="0">
              <a:ea typeface="ＭＳ Ｐゴシック"/>
              <a:cs typeface="ＭＳ Ｐゴシック"/>
            </a:endParaRPr>
          </a:p>
        </p:txBody>
      </p:sp>
      <p:sp>
        <p:nvSpPr>
          <p:cNvPr id="644098"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12083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0837">
                                            <p:txEl>
                                              <p:pRg st="0" end="0"/>
                                            </p:txEl>
                                          </p:spTgt>
                                        </p:tgtEl>
                                        <p:attrNameLst>
                                          <p:attrName>ppt_c</p:attrName>
                                        </p:attrNameLst>
                                      </p:cBhvr>
                                      <p:to>
                                        <a:srgbClr val="8080FF"/>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083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0837">
                                            <p:txEl>
                                              <p:pRg st="1" end="1"/>
                                            </p:txEl>
                                          </p:spTgt>
                                        </p:tgtEl>
                                        <p:attrNameLst>
                                          <p:attrName>ppt_c</p:attrName>
                                        </p:attrNameLst>
                                      </p:cBhvr>
                                      <p:to>
                                        <a:srgbClr val="8080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083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0837">
                                            <p:txEl>
                                              <p:pRg st="2" end="2"/>
                                            </p:txEl>
                                          </p:spTgt>
                                        </p:tgtEl>
                                        <p:attrNameLst>
                                          <p:attrName>ppt_c</p:attrName>
                                        </p:attrNameLst>
                                      </p:cBhvr>
                                      <p:to>
                                        <a:srgbClr val="8080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083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0837">
                                            <p:txEl>
                                              <p:pRg st="3" end="3"/>
                                            </p:txEl>
                                          </p:spTgt>
                                        </p:tgtEl>
                                        <p:attrNameLst>
                                          <p:attrName>ppt_c</p:attrName>
                                        </p:attrNameLst>
                                      </p:cBhvr>
                                      <p:to>
                                        <a:srgbClr val="8080FF"/>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083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0837">
                                            <p:txEl>
                                              <p:pRg st="4" end="4"/>
                                            </p:txEl>
                                          </p:spTgt>
                                        </p:tgtEl>
                                        <p:attrNameLst>
                                          <p:attrName>ppt_c</p:attrName>
                                        </p:attrNameLst>
                                      </p:cBhvr>
                                      <p:to>
                                        <a:srgbClr val="8080FF"/>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083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20837">
                                            <p:txEl>
                                              <p:pRg st="5" end="5"/>
                                            </p:txEl>
                                          </p:spTgt>
                                        </p:tgtEl>
                                        <p:attrNameLst>
                                          <p:attrName>ppt_c</p:attrName>
                                        </p:attrNameLst>
                                      </p:cBhvr>
                                      <p:to>
                                        <a:srgbClr val="8080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idx="1"/>
          </p:nvPr>
        </p:nvSpPr>
        <p:spPr>
          <a:xfrm>
            <a:off x="304800" y="1752600"/>
            <a:ext cx="7772400" cy="4953000"/>
          </a:xfrm>
        </p:spPr>
        <p:txBody>
          <a:bodyPr rtlCol="0">
            <a:normAutofit fontScale="77500" lnSpcReduction="20000"/>
          </a:bodyPr>
          <a:lstStyle/>
          <a:p>
            <a:pPr marL="0" indent="0" eaLnBrk="1" fontAlgn="auto" hangingPunct="1">
              <a:spcAft>
                <a:spcPts val="0"/>
              </a:spcAft>
              <a:buFont typeface="Wingdings" pitchFamily="2" charset="2"/>
              <a:buNone/>
              <a:defRPr/>
            </a:pPr>
            <a:r>
              <a:rPr lang="en-US" b="1" dirty="0">
                <a:ea typeface="ＭＳ Ｐゴシック"/>
                <a:cs typeface="ＭＳ Ｐゴシック"/>
              </a:rPr>
              <a:t>Casualty is still conscious and has no neck or back pain.</a:t>
            </a:r>
          </a:p>
          <a:p>
            <a:pPr eaLnBrk="1" fontAlgn="auto" hangingPunct="1">
              <a:spcAft>
                <a:spcPts val="0"/>
              </a:spcAft>
              <a:buFont typeface="Wingdings" pitchFamily="2" charset="2"/>
              <a:buNone/>
              <a:defRPr/>
            </a:pPr>
            <a:endParaRPr lang="en-US" b="1" dirty="0">
              <a:ea typeface="ＭＳ Ｐゴシック"/>
              <a:cs typeface="ＭＳ Ｐゴシック"/>
            </a:endParaRPr>
          </a:p>
          <a:p>
            <a:pPr eaLnBrk="1" fontAlgn="auto" hangingPunct="1">
              <a:spcAft>
                <a:spcPts val="0"/>
              </a:spcAft>
              <a:buFont typeface="Wingdings" pitchFamily="2" charset="2"/>
              <a:buNone/>
              <a:defRPr/>
            </a:pPr>
            <a:r>
              <a:rPr lang="en-US" b="1" dirty="0">
                <a:ea typeface="ＭＳ Ｐゴシック"/>
                <a:cs typeface="ＭＳ Ｐゴシック"/>
              </a:rPr>
              <a:t>Next decision?</a:t>
            </a:r>
          </a:p>
          <a:p>
            <a:pPr lvl="1" eaLnBrk="1" fontAlgn="auto" hangingPunct="1">
              <a:spcAft>
                <a:spcPts val="0"/>
              </a:spcAft>
              <a:buFont typeface="Arial" pitchFamily="34" charset="0"/>
              <a:buChar char="–"/>
              <a:defRPr/>
            </a:pPr>
            <a:r>
              <a:rPr lang="en-US" sz="3200" b="1" dirty="0">
                <a:ea typeface="ＭＳ Ｐゴシック"/>
              </a:rPr>
              <a:t>Do you need spinal immobilization?</a:t>
            </a:r>
          </a:p>
          <a:p>
            <a:pPr lvl="1" eaLnBrk="1" fontAlgn="auto" hangingPunct="1">
              <a:spcAft>
                <a:spcPts val="0"/>
              </a:spcAft>
              <a:buFont typeface="Arial" pitchFamily="34" charset="0"/>
              <a:buChar char="–"/>
              <a:defRPr/>
            </a:pPr>
            <a:r>
              <a:rPr lang="en-US" sz="3200" b="1" dirty="0">
                <a:ea typeface="ＭＳ Ｐゴシック"/>
              </a:rPr>
              <a:t>No </a:t>
            </a:r>
          </a:p>
          <a:p>
            <a:pPr lvl="2" eaLnBrk="1" fontAlgn="auto" hangingPunct="1">
              <a:spcAft>
                <a:spcPts val="0"/>
              </a:spcAft>
              <a:buFont typeface="Arial" pitchFamily="34" charset="0"/>
              <a:buChar char="•"/>
              <a:defRPr/>
            </a:pPr>
            <a:r>
              <a:rPr lang="en-US" sz="2800" b="1" dirty="0">
                <a:ea typeface="ＭＳ Ｐゴシック"/>
              </a:rPr>
              <a:t>Not needed unless casualty has neck or back pain</a:t>
            </a:r>
          </a:p>
          <a:p>
            <a:pPr lvl="3" eaLnBrk="1" fontAlgn="auto" hangingPunct="1">
              <a:spcAft>
                <a:spcPts val="0"/>
              </a:spcAft>
              <a:buFont typeface="Arial" pitchFamily="34" charset="0"/>
              <a:buChar char="–"/>
              <a:defRPr/>
            </a:pPr>
            <a:r>
              <a:rPr lang="en-US" sz="2800" b="1" dirty="0">
                <a:ea typeface="ＭＳ Ｐゴシック"/>
              </a:rPr>
              <a:t>Why?</a:t>
            </a:r>
          </a:p>
          <a:p>
            <a:pPr lvl="3" eaLnBrk="1" fontAlgn="auto" hangingPunct="1">
              <a:spcAft>
                <a:spcPts val="0"/>
              </a:spcAft>
              <a:buFont typeface="Arial" pitchFamily="34" charset="0"/>
              <a:buChar char="–"/>
              <a:defRPr/>
            </a:pPr>
            <a:r>
              <a:rPr lang="en-US" sz="2800" b="1" dirty="0">
                <a:ea typeface="ＭＳ Ｐゴシック"/>
              </a:rPr>
              <a:t>There is little expectation of a spinal fracture in the absence of neck or back pain in a conscious casualty.</a:t>
            </a:r>
          </a:p>
          <a:p>
            <a:pPr lvl="3" eaLnBrk="1" fontAlgn="auto" hangingPunct="1">
              <a:spcAft>
                <a:spcPts val="0"/>
              </a:spcAft>
              <a:buFont typeface="Arial" pitchFamily="34" charset="0"/>
              <a:buChar char="–"/>
              <a:defRPr/>
            </a:pPr>
            <a:r>
              <a:rPr lang="en-US" sz="2800" b="1" dirty="0">
                <a:ea typeface="ＭＳ Ｐゴシック"/>
              </a:rPr>
              <a:t>Speed is critical.</a:t>
            </a:r>
          </a:p>
          <a:p>
            <a:pPr lvl="3" eaLnBrk="1" fontAlgn="auto" hangingPunct="1">
              <a:spcAft>
                <a:spcPts val="0"/>
              </a:spcAft>
              <a:buFont typeface="Arial" pitchFamily="34" charset="0"/>
              <a:buChar char="–"/>
              <a:defRPr/>
            </a:pPr>
            <a:r>
              <a:rPr lang="en-US" sz="2800" b="1" dirty="0">
                <a:ea typeface="ＭＳ Ｐゴシック"/>
              </a:rPr>
              <a:t>NOTE: Casualties who are unconscious from blast trauma should have spinal immobilization if feasible.</a:t>
            </a:r>
          </a:p>
        </p:txBody>
      </p:sp>
      <p:sp>
        <p:nvSpPr>
          <p:cNvPr id="646146"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withEffect">
                                  <p:stCondLst>
                                    <p:cond delay="0"/>
                                  </p:stCondLst>
                                  <p:childTnLst>
                                    <p:animClr clrSpc="rgb" dir="cw">
                                      <p:cBhvr override="childStyle">
                                        <p:cTn id="6" dur="2000" fill="hold"/>
                                        <p:tgtEl>
                                          <p:spTgt spid="123907">
                                            <p:txEl>
                                              <p:pRg st="2" end="2"/>
                                            </p:txEl>
                                          </p:spTgt>
                                        </p:tgtEl>
                                        <p:attrNameLst>
                                          <p:attrName>style.color</p:attrName>
                                        </p:attrNameLst>
                                      </p:cBhvr>
                                      <p:to>
                                        <a:srgbClr val="9999FF"/>
                                      </p:to>
                                    </p:animClr>
                                  </p:childTnLst>
                                </p:cTn>
                              </p:par>
                              <p:par>
                                <p:cTn id="7" presetID="3" presetClass="emph" presetSubtype="2" fill="hold" nodeType="withEffect">
                                  <p:stCondLst>
                                    <p:cond delay="0"/>
                                  </p:stCondLst>
                                  <p:childTnLst>
                                    <p:animClr clrSpc="rgb" dir="cw">
                                      <p:cBhvr override="childStyle">
                                        <p:cTn id="8" dur="2000" fill="hold"/>
                                        <p:tgtEl>
                                          <p:spTgt spid="123907">
                                            <p:txEl>
                                              <p:pRg st="0" end="0"/>
                                            </p:txEl>
                                          </p:spTgt>
                                        </p:tgtEl>
                                        <p:attrNameLst>
                                          <p:attrName>style.color</p:attrName>
                                        </p:attrNameLst>
                                      </p:cBhvr>
                                      <p:to>
                                        <a:srgbClr val="9999FF"/>
                                      </p:to>
                                    </p:animClr>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390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3" end="3"/>
                                            </p:txEl>
                                          </p:spTgt>
                                        </p:tgtEl>
                                        <p:attrNameLst>
                                          <p:attrName>ppt_c</p:attrName>
                                        </p:attrNameLst>
                                      </p:cBhvr>
                                      <p:to>
                                        <a:srgbClr val="9999FF"/>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390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4" end="4"/>
                                            </p:txEl>
                                          </p:spTgt>
                                        </p:tgtEl>
                                        <p:attrNameLst>
                                          <p:attrName>ppt_c</p:attrName>
                                        </p:attrNameLst>
                                      </p:cBhvr>
                                      <p:to>
                                        <a:srgbClr val="9999FF"/>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390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5" end="5"/>
                                            </p:txEl>
                                          </p:spTgt>
                                        </p:tgtEl>
                                        <p:attrNameLst>
                                          <p:attrName>ppt_c</p:attrName>
                                        </p:attrNameLst>
                                      </p:cBhvr>
                                      <p:to>
                                        <a:srgbClr val="9999FF"/>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3907">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6" end="6"/>
                                            </p:txEl>
                                          </p:spTgt>
                                        </p:tgtEl>
                                        <p:attrNameLst>
                                          <p:attrName>ppt_c</p:attrName>
                                        </p:attrNameLst>
                                      </p:cBhvr>
                                      <p:to>
                                        <a:srgbClr val="9999FF"/>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23907">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7" end="7"/>
                                            </p:txEl>
                                          </p:spTgt>
                                        </p:tgtEl>
                                        <p:attrNameLst>
                                          <p:attrName>ppt_c</p:attrName>
                                        </p:attrNameLst>
                                      </p:cBhvr>
                                      <p:to>
                                        <a:srgbClr val="9999FF"/>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23907">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8" end="8"/>
                                            </p:txEl>
                                          </p:spTgt>
                                        </p:tgtEl>
                                        <p:attrNameLst>
                                          <p:attrName>ppt_c</p:attrName>
                                        </p:attrNameLst>
                                      </p:cBhvr>
                                      <p:to>
                                        <a:srgbClr val="9999FF"/>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23907">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123907">
                                            <p:txEl>
                                              <p:pRg st="9" end="9"/>
                                            </p:txEl>
                                          </p:spTgt>
                                        </p:tgtEl>
                                        <p:attrNameLst>
                                          <p:attrName>ppt_c</p:attrName>
                                        </p:attrNameLst>
                                      </p:cBhvr>
                                      <p:to>
                                        <a:srgbClr val="9999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1" name="Rectangle 5"/>
          <p:cNvSpPr>
            <a:spLocks noGrp="1" noChangeArrowheads="1"/>
          </p:cNvSpPr>
          <p:nvPr>
            <p:ph idx="1"/>
          </p:nvPr>
        </p:nvSpPr>
        <p:spPr>
          <a:xfrm>
            <a:off x="457200" y="1981200"/>
            <a:ext cx="8229600" cy="4267200"/>
          </a:xfrm>
        </p:spPr>
        <p:txBody>
          <a:bodyPr rtlCol="0">
            <a:normAutofit/>
          </a:bodyPr>
          <a:lstStyle/>
          <a:p>
            <a:pPr marL="0" indent="0" eaLnBrk="1" fontAlgn="auto" hangingPunct="1">
              <a:lnSpc>
                <a:spcPct val="90000"/>
              </a:lnSpc>
              <a:spcAft>
                <a:spcPts val="0"/>
              </a:spcAft>
              <a:buFont typeface="Wingdings" pitchFamily="2" charset="2"/>
              <a:buNone/>
              <a:defRPr/>
            </a:pPr>
            <a:r>
              <a:rPr lang="en-US" b="1" dirty="0">
                <a:ea typeface="ＭＳ Ｐゴシック"/>
                <a:cs typeface="ＭＳ Ｐゴシック"/>
              </a:rPr>
              <a:t>Ten minutes later, you and the casualty are in a vehicle enroute to HLZ.</a:t>
            </a:r>
          </a:p>
          <a:p>
            <a:pPr eaLnBrk="1" fontAlgn="auto" hangingPunct="1">
              <a:lnSpc>
                <a:spcPct val="90000"/>
              </a:lnSpc>
              <a:spcAft>
                <a:spcPts val="0"/>
              </a:spcAft>
              <a:buFont typeface="Wingdings" pitchFamily="2" charset="2"/>
              <a:buNone/>
              <a:defRPr/>
            </a:pPr>
            <a:r>
              <a:rPr lang="en-US" b="1" dirty="0">
                <a:ea typeface="ＭＳ Ｐゴシック"/>
                <a:cs typeface="ＭＳ Ｐゴシック"/>
              </a:rPr>
              <a:t>Next action?</a:t>
            </a:r>
          </a:p>
          <a:p>
            <a:pPr eaLnBrk="1" fontAlgn="auto" hangingPunct="1">
              <a:lnSpc>
                <a:spcPct val="90000"/>
              </a:lnSpc>
              <a:spcAft>
                <a:spcPts val="0"/>
              </a:spcAft>
              <a:buFont typeface="Arial" pitchFamily="34" charset="0"/>
              <a:buChar char="•"/>
              <a:defRPr/>
            </a:pPr>
            <a:r>
              <a:rPr lang="en-US" b="1" dirty="0">
                <a:ea typeface="ＭＳ Ｐゴシック"/>
                <a:cs typeface="ＭＳ Ｐゴシック"/>
              </a:rPr>
              <a:t>Reassess the casualty.</a:t>
            </a:r>
          </a:p>
          <a:p>
            <a:pPr lvl="1" eaLnBrk="1" fontAlgn="auto" hangingPunct="1">
              <a:lnSpc>
                <a:spcPct val="90000"/>
              </a:lnSpc>
              <a:spcAft>
                <a:spcPts val="0"/>
              </a:spcAft>
              <a:buFont typeface="Arial" pitchFamily="34" charset="0"/>
              <a:buChar char="–"/>
              <a:defRPr/>
            </a:pPr>
            <a:r>
              <a:rPr lang="en-US" sz="3200" b="1" dirty="0">
                <a:ea typeface="ＭＳ Ｐゴシック"/>
              </a:rPr>
              <a:t>Casualty is now unconscious.</a:t>
            </a:r>
          </a:p>
          <a:p>
            <a:pPr lvl="1" eaLnBrk="1" fontAlgn="auto" hangingPunct="1">
              <a:lnSpc>
                <a:spcPct val="90000"/>
              </a:lnSpc>
              <a:spcAft>
                <a:spcPts val="0"/>
              </a:spcAft>
              <a:buFont typeface="Arial" pitchFamily="34" charset="0"/>
              <a:buChar char="–"/>
              <a:defRPr/>
            </a:pPr>
            <a:r>
              <a:rPr lang="en-US" sz="3200" b="1" dirty="0">
                <a:ea typeface="ＭＳ Ｐゴシック"/>
              </a:rPr>
              <a:t>No bleeding from first tourniquet site.</a:t>
            </a:r>
          </a:p>
          <a:p>
            <a:pPr lvl="1" eaLnBrk="1" fontAlgn="auto" hangingPunct="1">
              <a:lnSpc>
                <a:spcPct val="90000"/>
              </a:lnSpc>
              <a:spcAft>
                <a:spcPts val="0"/>
              </a:spcAft>
              <a:buFont typeface="Arial" pitchFamily="34" charset="0"/>
              <a:buChar char="–"/>
              <a:defRPr/>
            </a:pPr>
            <a:r>
              <a:rPr lang="en-US" sz="3200" b="1" dirty="0">
                <a:ea typeface="ＭＳ Ｐゴシック"/>
              </a:rPr>
              <a:t>The other stump is bleeding severely.</a:t>
            </a:r>
          </a:p>
        </p:txBody>
      </p:sp>
      <p:sp>
        <p:nvSpPr>
          <p:cNvPr id="648194" name="Rectangle 2"/>
          <p:cNvSpPr>
            <a:spLocks noGrp="1" noChangeArrowheads="1"/>
          </p:cNvSpPr>
          <p:nvPr>
            <p:ph type="title"/>
          </p:nvPr>
        </p:nvSpPr>
        <p:spPr>
          <a:xfrm>
            <a:off x="1828800" y="0"/>
            <a:ext cx="6781800" cy="1143000"/>
          </a:xfrm>
        </p:spPr>
        <p:txBody>
          <a:bodyPr/>
          <a:lstStyle/>
          <a:p>
            <a:pPr eaLnBrk="1" hangingPunct="1"/>
            <a:r>
              <a:rPr lang="en-US" sz="5400" dirty="0">
                <a:ea typeface="ＭＳ Ｐゴシック"/>
                <a:cs typeface="ＭＳ Ｐゴシック"/>
              </a:rPr>
              <a:t>Convoy IED Scenario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withEffect">
                                  <p:stCondLst>
                                    <p:cond delay="0"/>
                                  </p:stCondLst>
                                  <p:childTnLst>
                                    <p:animClr clrSpc="rgb" dir="cw">
                                      <p:cBhvr override="childStyle">
                                        <p:cTn id="6" dur="2000" fill="hold"/>
                                        <p:tgtEl>
                                          <p:spTgt spid="121861">
                                            <p:txEl>
                                              <p:pRg st="1" end="1"/>
                                            </p:txEl>
                                          </p:spTgt>
                                        </p:tgtEl>
                                        <p:attrNameLst>
                                          <p:attrName>style.color</p:attrName>
                                        </p:attrNameLst>
                                      </p:cBhvr>
                                      <p:to>
                                        <a:srgbClr val="9999FF"/>
                                      </p:to>
                                    </p:animClr>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186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1861">
                                            <p:txEl>
                                              <p:pRg st="2" end="2"/>
                                            </p:txEl>
                                          </p:spTgt>
                                        </p:tgtEl>
                                        <p:attrNameLst>
                                          <p:attrName>ppt_c</p:attrName>
                                        </p:attrNameLst>
                                      </p:cBhvr>
                                      <p:to>
                                        <a:srgbClr val="8080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186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1861">
                                            <p:txEl>
                                              <p:pRg st="3" end="3"/>
                                            </p:txEl>
                                          </p:spTgt>
                                        </p:tgtEl>
                                        <p:attrNameLst>
                                          <p:attrName>ppt_c</p:attrName>
                                        </p:attrNameLst>
                                      </p:cBhvr>
                                      <p:to>
                                        <a:srgbClr val="8080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186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1861">
                                            <p:txEl>
                                              <p:pRg st="4" end="4"/>
                                            </p:txEl>
                                          </p:spTgt>
                                        </p:tgtEl>
                                        <p:attrNameLst>
                                          <p:attrName>ppt_c</p:attrName>
                                        </p:attrNameLst>
                                      </p:cBhvr>
                                      <p:to>
                                        <a:srgbClr val="8080FF"/>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1861">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21861">
                                            <p:txEl>
                                              <p:pRg st="5" end="5"/>
                                            </p:txEl>
                                          </p:spTgt>
                                        </p:tgtEl>
                                        <p:attrNameLst>
                                          <p:attrName>ppt_c</p:attrName>
                                        </p:attrNameLst>
                                      </p:cBhvr>
                                      <p:to>
                                        <a:srgbClr val="8080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CC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TCCC</Template>
  <TotalTime>0</TotalTime>
  <Words>998</Words>
  <Application>Microsoft Office PowerPoint</Application>
  <PresentationFormat>On-screen Show (4:3)</PresentationFormat>
  <Paragraphs>162</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Arial</vt:lpstr>
      <vt:lpstr>Times New Roman</vt:lpstr>
      <vt:lpstr>Wingdings</vt:lpstr>
      <vt:lpstr>TCCC</vt:lpstr>
      <vt:lpstr>Tactical Combat Casualty Care for Medical Personnel  August 2018  (Based on TCCC-MP Guidelines 180801)</vt:lpstr>
      <vt:lpstr>PowerPoint Presentation</vt:lpstr>
      <vt:lpstr>LEARNING Objectives</vt:lpstr>
      <vt:lpstr>Convoy IED Scenario</vt:lpstr>
      <vt:lpstr>Convoy IED Scenario</vt:lpstr>
      <vt:lpstr>Convoy IED Scenario</vt:lpstr>
      <vt:lpstr>Convoy IED Scenario</vt:lpstr>
      <vt:lpstr>Convoy IED Scenario</vt:lpstr>
      <vt:lpstr>Convoy IED Scenario</vt:lpstr>
      <vt:lpstr>Convoy IED Scenario</vt:lpstr>
      <vt:lpstr>Convoy IED Scenario</vt:lpstr>
      <vt:lpstr>Convoy IED Scenario</vt:lpstr>
      <vt:lpstr>Convoy IED Scenario</vt:lpstr>
      <vt:lpstr>Convoy IED Scenario</vt:lpstr>
      <vt:lpstr>Remember!</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Tactical Field Care</dc:title>
  <dc:subject>Tactical Field Care</dc:subject>
  <dc:creator/>
  <cp:lastModifiedBy/>
  <cp:revision>418</cp:revision>
  <dcterms:created xsi:type="dcterms:W3CDTF">2010-03-28T18:26:33Z</dcterms:created>
  <dcterms:modified xsi:type="dcterms:W3CDTF">2018-07-26T21:42:20Z</dcterms:modified>
  <cp:category>TCCC</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5939812</vt:lpwstr>
  </property>
  <property fmtid="{D5CDD505-2E9C-101B-9397-08002B2CF9AE}" pid="3" name="NXPowerLiteSettings">
    <vt:lpwstr>F7000400038000</vt:lpwstr>
  </property>
  <property fmtid="{D5CDD505-2E9C-101B-9397-08002B2CF9AE}" pid="4" name="NXPowerLiteVersion">
    <vt:lpwstr>D5.0.8</vt:lpwstr>
  </property>
  <property fmtid="{D5CDD505-2E9C-101B-9397-08002B2CF9AE}" pid="5" name="NXTAG2">
    <vt:lpwstr>00080014600000000000010242200207f6000400038000</vt:lpwstr>
  </property>
</Properties>
</file>