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7" r:id="rId1"/>
  </p:sldMasterIdLst>
  <p:notesMasterIdLst>
    <p:notesMasterId r:id="rId50"/>
  </p:notesMasterIdLst>
  <p:sldIdLst>
    <p:sldId id="354" r:id="rId2"/>
    <p:sldId id="368" r:id="rId3"/>
    <p:sldId id="330" r:id="rId4"/>
    <p:sldId id="257" r:id="rId5"/>
    <p:sldId id="260" r:id="rId6"/>
    <p:sldId id="261" r:id="rId7"/>
    <p:sldId id="292" r:id="rId8"/>
    <p:sldId id="293" r:id="rId9"/>
    <p:sldId id="296" r:id="rId10"/>
    <p:sldId id="297" r:id="rId11"/>
    <p:sldId id="262" r:id="rId12"/>
    <p:sldId id="355" r:id="rId13"/>
    <p:sldId id="356" r:id="rId14"/>
    <p:sldId id="358" r:id="rId15"/>
    <p:sldId id="359" r:id="rId16"/>
    <p:sldId id="360" r:id="rId17"/>
    <p:sldId id="361" r:id="rId18"/>
    <p:sldId id="362" r:id="rId19"/>
    <p:sldId id="363" r:id="rId20"/>
    <p:sldId id="263" r:id="rId21"/>
    <p:sldId id="364" r:id="rId22"/>
    <p:sldId id="365" r:id="rId23"/>
    <p:sldId id="366" r:id="rId24"/>
    <p:sldId id="299" r:id="rId25"/>
    <p:sldId id="300" r:id="rId26"/>
    <p:sldId id="344" r:id="rId27"/>
    <p:sldId id="343" r:id="rId28"/>
    <p:sldId id="367" r:id="rId29"/>
    <p:sldId id="349" r:id="rId30"/>
    <p:sldId id="350" r:id="rId31"/>
    <p:sldId id="351" r:id="rId32"/>
    <p:sldId id="352" r:id="rId33"/>
    <p:sldId id="353" r:id="rId34"/>
    <p:sldId id="327" r:id="rId35"/>
    <p:sldId id="328" r:id="rId36"/>
    <p:sldId id="302" r:id="rId37"/>
    <p:sldId id="357" r:id="rId38"/>
    <p:sldId id="347" r:id="rId39"/>
    <p:sldId id="348" r:id="rId40"/>
    <p:sldId id="326" r:id="rId41"/>
    <p:sldId id="304" r:id="rId42"/>
    <p:sldId id="276" r:id="rId43"/>
    <p:sldId id="278" r:id="rId44"/>
    <p:sldId id="320" r:id="rId45"/>
    <p:sldId id="323" r:id="rId46"/>
    <p:sldId id="324" r:id="rId47"/>
    <p:sldId id="325" r:id="rId48"/>
    <p:sldId id="287"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050" autoAdjust="0"/>
    <p:restoredTop sz="58734" autoAdjust="0"/>
  </p:normalViewPr>
  <p:slideViewPr>
    <p:cSldViewPr>
      <p:cViewPr varScale="1">
        <p:scale>
          <a:sx n="56" d="100"/>
          <a:sy n="56" d="100"/>
        </p:scale>
        <p:origin x="78" y="228"/>
      </p:cViewPr>
      <p:guideLst>
        <p:guide orient="horz" pos="2160"/>
        <p:guide pos="2880"/>
      </p:guideLst>
    </p:cSldViewPr>
  </p:slideViewPr>
  <p:notesTextViewPr>
    <p:cViewPr>
      <p:scale>
        <a:sx n="140" d="100"/>
        <a:sy n="140" d="100"/>
      </p:scale>
      <p:origin x="0" y="0"/>
    </p:cViewPr>
  </p:notesTextViewPr>
  <p:sorterViewPr>
    <p:cViewPr>
      <p:scale>
        <a:sx n="124" d="100"/>
        <a:sy n="124" d="100"/>
      </p:scale>
      <p:origin x="0" y="-281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84" charset="-128"/>
                <a:cs typeface="+mn-cs"/>
              </a:defRPr>
            </a:lvl1pPr>
          </a:lstStyle>
          <a:p>
            <a:pPr>
              <a:defRPr/>
            </a:pPr>
            <a:fld id="{2C3FC20C-F398-4A6A-B064-E3E106ECD09A}" type="slidenum">
              <a:rPr lang="en-US"/>
              <a:pPr>
                <a:defRPr/>
              </a:pPr>
              <a:t>‹#›</a:t>
            </a:fld>
            <a:endParaRPr lang="en-US" dirty="0"/>
          </a:p>
        </p:txBody>
      </p:sp>
    </p:spTree>
    <p:extLst>
      <p:ext uri="{BB962C8B-B14F-4D97-AF65-F5344CB8AC3E}">
        <p14:creationId xmlns:p14="http://schemas.microsoft.com/office/powerpoint/2010/main" val="1691704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Tactical Evacuation Care is provided while casualties are moved from the hostile and austere tactical environment in which they were injured to a more secure location capable of providing advanced medical care.</a:t>
            </a:r>
          </a:p>
          <a:p>
            <a:pPr eaLnBrk="1" hangingPunct="1"/>
            <a:r>
              <a:rPr lang="en-US" dirty="0">
                <a:ea typeface="ＭＳ Ｐゴシック"/>
                <a:cs typeface="ＭＳ Ｐゴシック"/>
              </a:rPr>
              <a:t>The term “Tactical Evacuation” includes both CASEVAC and MEDEVAC as we will discuss. </a:t>
            </a:r>
          </a:p>
          <a:p>
            <a:pPr eaLnBrk="1" hangingPunct="1"/>
            <a:r>
              <a:rPr lang="en-US" dirty="0">
                <a:ea typeface="ＭＳ Ｐゴシック"/>
                <a:cs typeface="ＭＳ Ｐゴシック"/>
              </a:rPr>
              <a:t>This phase may represent the first opportunity to bring in additional medical personnel and equipment.</a:t>
            </a:r>
          </a:p>
        </p:txBody>
      </p:sp>
    </p:spTree>
    <p:extLst>
      <p:ext uri="{BB962C8B-B14F-4D97-AF65-F5344CB8AC3E}">
        <p14:creationId xmlns:p14="http://schemas.microsoft.com/office/powerpoint/2010/main" val="45827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5D228DE3-C293-4601-B716-9514D1DC3CD8}" type="slidenum">
              <a:rPr lang="en-US" smtClean="0">
                <a:ea typeface="ＭＳ Ｐゴシック"/>
                <a:cs typeface="ＭＳ Ｐゴシック"/>
              </a:rPr>
              <a:pPr/>
              <a:t>10</a:t>
            </a:fld>
            <a:endParaRPr lang="en-US" dirty="0">
              <a:ea typeface="ＭＳ Ｐゴシック"/>
              <a:cs typeface="ＭＳ Ｐゴシック"/>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Ground evac typically took too long in Afghanistan.</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Also, military vehicles are not designed for comfort. There is usually significant noise and vibration in cargo areas, and overland movement generally provides for an extremely rough ride, which may be hard on the casualty.</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03966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C1B85C68-D4AB-46AE-A932-B4E0B1F10592}" type="slidenum">
              <a:rPr lang="en-US" smtClean="0">
                <a:ea typeface="ＭＳ Ｐゴシック"/>
                <a:cs typeface="ＭＳ Ｐゴシック"/>
              </a:rPr>
              <a:pPr/>
              <a:t>11</a:t>
            </a:fld>
            <a:endParaRPr lang="en-US" dirty="0">
              <a:ea typeface="ＭＳ Ｐゴシック"/>
              <a:cs typeface="ＭＳ Ｐゴシック"/>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Tactical Evacuation phase may present the first opportunity within the tactical operation to bring additional medical equipment and personnel to bear. </a:t>
            </a:r>
          </a:p>
          <a:p>
            <a:pPr eaLnBrk="1" hangingPunct="1"/>
            <a:r>
              <a:rPr lang="en-US" dirty="0">
                <a:ea typeface="ＭＳ Ｐゴシック"/>
                <a:cs typeface="ＭＳ Ｐゴシック"/>
              </a:rPr>
              <a:t> </a:t>
            </a:r>
          </a:p>
          <a:p>
            <a:pPr eaLnBrk="1" hangingPunct="1"/>
            <a:r>
              <a:rPr lang="en-US" dirty="0">
                <a:ea typeface="ＭＳ Ｐゴシック"/>
                <a:cs typeface="ＭＳ Ｐゴシック"/>
              </a:rPr>
              <a:t>Additional medical personnel should arrive with the evacuation asset. This is important because:</a:t>
            </a:r>
          </a:p>
          <a:p>
            <a:pPr lvl="2" eaLnBrk="1" hangingPunct="1"/>
            <a:r>
              <a:rPr lang="en-US" dirty="0">
                <a:ea typeface="ＭＳ Ｐゴシック"/>
              </a:rPr>
              <a:t>-The unit’s medic or corpsman may be among its casualties</a:t>
            </a:r>
          </a:p>
          <a:p>
            <a:pPr lvl="2" eaLnBrk="1" hangingPunct="1"/>
            <a:r>
              <a:rPr lang="en-US" dirty="0">
                <a:ea typeface="ＭＳ Ｐゴシック"/>
              </a:rPr>
              <a:t>-The unit’s medic or corpsman may be dehydrated, hypothermic, or otherwise debilitated</a:t>
            </a:r>
          </a:p>
          <a:p>
            <a:pPr lvl="2" eaLnBrk="1" hangingPunct="1"/>
            <a:r>
              <a:rPr lang="en-US" dirty="0">
                <a:ea typeface="ＭＳ Ｐゴシック"/>
              </a:rPr>
              <a:t>-The unit’s medic or corpsman may need to continue on the unit’s mission and not get on the evacuation</a:t>
            </a:r>
            <a:r>
              <a:rPr lang="en-US" baseline="0" dirty="0">
                <a:ea typeface="ＭＳ Ｐゴシック"/>
              </a:rPr>
              <a:t> </a:t>
            </a:r>
            <a:r>
              <a:rPr lang="en-US" dirty="0">
                <a:ea typeface="ＭＳ Ｐゴシック"/>
              </a:rPr>
              <a:t>platform</a:t>
            </a:r>
          </a:p>
          <a:p>
            <a:pPr lvl="2" eaLnBrk="1" hangingPunct="1"/>
            <a:r>
              <a:rPr lang="en-US" dirty="0">
                <a:ea typeface="ＭＳ Ｐゴシック"/>
              </a:rPr>
              <a:t>-There may not have been a medic or corpsman at the casualty scene</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66040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12</a:t>
            </a:fld>
            <a:endParaRPr lang="en-US" dirty="0"/>
          </a:p>
        </p:txBody>
      </p:sp>
    </p:spTree>
    <p:extLst>
      <p:ext uri="{BB962C8B-B14F-4D97-AF65-F5344CB8AC3E}">
        <p14:creationId xmlns:p14="http://schemas.microsoft.com/office/powerpoint/2010/main" val="3445381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13</a:t>
            </a:fld>
            <a:endParaRPr lang="en-US" dirty="0"/>
          </a:p>
        </p:txBody>
      </p:sp>
    </p:spTree>
    <p:extLst>
      <p:ext uri="{BB962C8B-B14F-4D97-AF65-F5344CB8AC3E}">
        <p14:creationId xmlns:p14="http://schemas.microsoft.com/office/powerpoint/2010/main" val="3878566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Read the text.</a:t>
            </a:r>
          </a:p>
          <a:p>
            <a:endParaRPr lang="en-US" sz="1200" dirty="0"/>
          </a:p>
          <a:p>
            <a:r>
              <a:rPr lang="en-US" sz="1200" dirty="0"/>
              <a:t>Hazards at the site of transfer may include spinning rotor blades, brownout dust, or small boats bobbing on waves.</a:t>
            </a:r>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14</a:t>
            </a:fld>
            <a:endParaRPr lang="en-US" dirty="0"/>
          </a:p>
        </p:txBody>
      </p:sp>
    </p:spTree>
    <p:extLst>
      <p:ext uri="{BB962C8B-B14F-4D97-AF65-F5344CB8AC3E}">
        <p14:creationId xmlns:p14="http://schemas.microsoft.com/office/powerpoint/2010/main" val="406032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The tactical force must ensure that the evacuation site (helicopter landing zone or ambulance exchange point) is appropriately selected, cleared, and secured prior to the arrival of evacuation platforms.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The tactical force then moves casualties to the evacuation site and stages them for loading.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Staging must be carried out according to the evacuation platform (helicopter, fixed-wing aircraft, ground vehicle or boat) to be employed.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It is imperative for tactical force leaders to account for both casualties and tactical personnel moving casualties onto evacuation platforms to ensure 100% personnel accountability during the transition phase.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15</a:t>
            </a:fld>
            <a:endParaRPr lang="en-US" dirty="0"/>
          </a:p>
        </p:txBody>
      </p:sp>
    </p:spTree>
    <p:extLst>
      <p:ext uri="{BB962C8B-B14F-4D97-AF65-F5344CB8AC3E}">
        <p14:creationId xmlns:p14="http://schemas.microsoft.com/office/powerpoint/2010/main" val="401713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Tactical force personnel, medical or non-medical, should communicate casualty information and status to TACEVAC personnel if possible.  Identify the receiving provider and identify yourself as the relinquishing provider if possible.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The minimum information communicated should include whether the casualties are stable or unstable, injuries identified, and treatments rendered.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All information should be documented on every casualty’s DD 1380 (TCCC Card). Make sure the card is visible.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Reinforcement by physically pointing to injuries and interventions can be critical to relaying information to the next care giver. Use exaggerated motions by pointing to each injury while confirming acknowledgement from the receiving provider.</a:t>
            </a:r>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16</a:t>
            </a:fld>
            <a:endParaRPr lang="en-US" dirty="0"/>
          </a:p>
        </p:txBody>
      </p:sp>
    </p:spTree>
    <p:extLst>
      <p:ext uri="{BB962C8B-B14F-4D97-AF65-F5344CB8AC3E}">
        <p14:creationId xmlns:p14="http://schemas.microsoft.com/office/powerpoint/2010/main" val="4114636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As TACEVAC personnel receive casualties onto their platform, they should triage them and ensure appropriate placement for best access during enroute care. </a:t>
            </a:r>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17</a:t>
            </a:fld>
            <a:endParaRPr lang="en-US" dirty="0"/>
          </a:p>
        </p:txBody>
      </p:sp>
    </p:spTree>
    <p:extLst>
      <p:ext uri="{BB962C8B-B14F-4D97-AF65-F5344CB8AC3E}">
        <p14:creationId xmlns:p14="http://schemas.microsoft.com/office/powerpoint/2010/main" val="246877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Casualties must be secured in accordance with platform configurations, unit policies, and safety requirements. </a:t>
            </a:r>
          </a:p>
          <a:p>
            <a:endParaRPr lang="en-US"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TACEVAC personnel are the experts on their specific evacuation platform.</a:t>
            </a:r>
          </a:p>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18</a:t>
            </a:fld>
            <a:endParaRPr lang="en-US" dirty="0"/>
          </a:p>
        </p:txBody>
      </p:sp>
    </p:spTree>
    <p:extLst>
      <p:ext uri="{BB962C8B-B14F-4D97-AF65-F5344CB8AC3E}">
        <p14:creationId xmlns:p14="http://schemas.microsoft.com/office/powerpoint/2010/main" val="56694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TACEVAC personnel should re-assess all previous interventions and treatments.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19</a:t>
            </a:fld>
            <a:endParaRPr lang="en-US" dirty="0"/>
          </a:p>
        </p:txBody>
      </p:sp>
    </p:spTree>
    <p:extLst>
      <p:ext uri="{BB962C8B-B14F-4D97-AF65-F5344CB8AC3E}">
        <p14:creationId xmlns:p14="http://schemas.microsoft.com/office/powerpoint/2010/main" val="281455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2</a:t>
            </a:fld>
            <a:endParaRPr lang="en-US" dirty="0"/>
          </a:p>
        </p:txBody>
      </p:sp>
    </p:spTree>
    <p:extLst>
      <p:ext uri="{BB962C8B-B14F-4D97-AF65-F5344CB8AC3E}">
        <p14:creationId xmlns:p14="http://schemas.microsoft.com/office/powerpoint/2010/main" val="3258900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D02BE356-5E09-4C5E-9853-A12CE798385C}" type="slidenum">
              <a:rPr lang="en-US" smtClean="0">
                <a:ea typeface="ＭＳ Ｐゴシック"/>
                <a:cs typeface="ＭＳ Ｐゴシック"/>
              </a:rPr>
              <a:pPr/>
              <a:t>20</a:t>
            </a:fld>
            <a:endParaRPr lang="en-US" dirty="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lvl="1" eaLnBrk="1" hangingPunct="1"/>
            <a:r>
              <a:rPr lang="en-US" sz="1000" dirty="0">
                <a:ea typeface="ＭＳ Ｐゴシック"/>
              </a:rPr>
              <a:t>The Nasopharyngeal Airway was described in the Tactical Field Care section. Once a casualty has been secured aboard an evacuation platform, a wider variety of more definitive airway adjuncts and personnel trained to use them may be available, although the NPA should suffice for most patients. </a:t>
            </a:r>
          </a:p>
          <a:p>
            <a:pPr marL="0" lvl="1" eaLnBrk="1" hangingPunct="1"/>
            <a:endParaRPr lang="en-US" sz="1000" dirty="0">
              <a:ea typeface="ＭＳ Ｐゴシック"/>
            </a:endParaRPr>
          </a:p>
        </p:txBody>
      </p:sp>
    </p:spTree>
    <p:extLst>
      <p:ext uri="{BB962C8B-B14F-4D97-AF65-F5344CB8AC3E}">
        <p14:creationId xmlns:p14="http://schemas.microsoft.com/office/powerpoint/2010/main" val="352029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D02BE356-5E09-4C5E-9853-A12CE798385C}" type="slidenum">
              <a:rPr lang="en-US" smtClean="0">
                <a:ea typeface="ＭＳ Ｐゴシック"/>
                <a:cs typeface="ＭＳ Ｐゴシック"/>
              </a:rPr>
              <a:pPr/>
              <a:t>21</a:t>
            </a:fld>
            <a:endParaRPr lang="en-US" dirty="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lvl="1" eaLnBrk="1" hangingPunct="1"/>
            <a:r>
              <a:rPr lang="en-US" sz="1000" dirty="0">
                <a:ea typeface="ＭＳ Ｐゴシック"/>
              </a:rPr>
              <a:t>A number of extraglottic airways can be used in the Tactical Evacuation Care setting. They are easier and faster to insert than an ET tube, are less likely to harm the casualty if not correctly placed, and require less training and experience to use successfully. </a:t>
            </a:r>
          </a:p>
          <a:p>
            <a:pPr marL="0" lvl="1" eaLnBrk="1" hangingPunct="1"/>
            <a:endParaRPr lang="en-US" sz="1000" dirty="0">
              <a:ea typeface="ＭＳ Ｐゴシック"/>
            </a:endParaRPr>
          </a:p>
          <a:p>
            <a:pPr marL="0" lvl="1" eaLnBrk="1" hangingPunct="1">
              <a:spcBef>
                <a:spcPts val="0"/>
              </a:spcBef>
              <a:spcAft>
                <a:spcPts val="600"/>
              </a:spcAft>
            </a:pPr>
            <a:r>
              <a:rPr lang="en-US" sz="1000" dirty="0">
                <a:ea typeface="ＭＳ Ｐゴシック"/>
              </a:rPr>
              <a:t>The i-gel® is the preferred extraglottic airway in TCCC because of its simplicity of use:</a:t>
            </a:r>
          </a:p>
          <a:p>
            <a:pPr marL="0" lvl="1" eaLnBrk="1" hangingPunct="1">
              <a:spcBef>
                <a:spcPts val="0"/>
              </a:spcBef>
              <a:spcAft>
                <a:spcPts val="600"/>
              </a:spcAft>
            </a:pPr>
            <a:endParaRPr lang="en-US" sz="1000" dirty="0">
              <a:ea typeface="ＭＳ Ｐゴシック"/>
            </a:endParaRPr>
          </a:p>
          <a:p>
            <a:pPr marL="0" lvl="1" eaLnBrk="1" hangingPunct="1"/>
            <a:r>
              <a:rPr lang="en-US" sz="1000" baseline="0" dirty="0">
                <a:ea typeface="ＭＳ Ｐゴシック"/>
              </a:rPr>
              <a:t>     There is no need to fill the cuff with air, as with most  </a:t>
            </a:r>
          </a:p>
          <a:p>
            <a:pPr marL="0" lvl="1" eaLnBrk="1" hangingPunct="1"/>
            <a:r>
              <a:rPr lang="en-US" sz="1000" baseline="0" dirty="0">
                <a:ea typeface="ＭＳ Ｐゴシック"/>
              </a:rPr>
              <a:t>     extraglottic airways.</a:t>
            </a:r>
          </a:p>
          <a:p>
            <a:pPr marL="0" lvl="1" eaLnBrk="1" hangingPunct="1"/>
            <a:endParaRPr lang="en-US" sz="1000" baseline="0" dirty="0">
              <a:ea typeface="ＭＳ Ｐゴシック"/>
            </a:endParaRPr>
          </a:p>
          <a:p>
            <a:pPr marL="0" lvl="1" eaLnBrk="1" hangingPunct="1"/>
            <a:r>
              <a:rPr lang="en-US" sz="1000" baseline="0" dirty="0">
                <a:ea typeface="ＭＳ Ｐゴシック"/>
              </a:rPr>
              <a:t>     There is also no need to monitor cuff pressure with the    </a:t>
            </a:r>
          </a:p>
          <a:p>
            <a:pPr marL="0" lvl="1" eaLnBrk="1" hangingPunct="1"/>
            <a:r>
              <a:rPr lang="en-US" sz="1000" baseline="0" dirty="0">
                <a:ea typeface="ＭＳ Ｐゴシック"/>
              </a:rPr>
              <a:t>     i-gel</a:t>
            </a:r>
            <a:r>
              <a:rPr lang="en-US" sz="1000" dirty="0">
                <a:ea typeface="ＭＳ Ｐゴシック"/>
              </a:rPr>
              <a:t>®</a:t>
            </a:r>
            <a:r>
              <a:rPr lang="en-US" sz="1000" baseline="0" dirty="0">
                <a:ea typeface="ＭＳ Ｐゴシック"/>
              </a:rPr>
              <a:t>, as there is with other extraglottic airways.</a:t>
            </a:r>
            <a:endParaRPr lang="en-US" sz="1000" dirty="0">
              <a:ea typeface="ＭＳ Ｐゴシック"/>
            </a:endParaRPr>
          </a:p>
          <a:p>
            <a:pPr marL="0" lvl="1" eaLnBrk="1" hangingPunct="1"/>
            <a:endParaRPr lang="en-US" sz="1000" dirty="0">
              <a:ea typeface="ＭＳ Ｐゴシック"/>
            </a:endParaRPr>
          </a:p>
        </p:txBody>
      </p:sp>
    </p:spTree>
    <p:extLst>
      <p:ext uri="{BB962C8B-B14F-4D97-AF65-F5344CB8AC3E}">
        <p14:creationId xmlns:p14="http://schemas.microsoft.com/office/powerpoint/2010/main" val="352029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D02BE356-5E09-4C5E-9853-A12CE798385C}" type="slidenum">
              <a:rPr lang="en-US" smtClean="0">
                <a:ea typeface="ＭＳ Ｐゴシック"/>
                <a:cs typeface="ＭＳ Ｐゴシック"/>
              </a:rPr>
              <a:pPr/>
              <a:t>22</a:t>
            </a:fld>
            <a:endParaRPr lang="en-US" dirty="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lvl="1" eaLnBrk="1" hangingPunct="1"/>
            <a:r>
              <a:rPr lang="en-US" sz="1000" dirty="0">
                <a:ea typeface="ＭＳ Ｐゴシック"/>
              </a:rPr>
              <a:t>Read the text.</a:t>
            </a:r>
          </a:p>
        </p:txBody>
      </p:sp>
    </p:spTree>
    <p:extLst>
      <p:ext uri="{BB962C8B-B14F-4D97-AF65-F5344CB8AC3E}">
        <p14:creationId xmlns:p14="http://schemas.microsoft.com/office/powerpoint/2010/main" val="352029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D02BE356-5E09-4C5E-9853-A12CE798385C}" type="slidenum">
              <a:rPr lang="en-US" smtClean="0">
                <a:ea typeface="ＭＳ Ｐゴシック"/>
                <a:cs typeface="ＭＳ Ｐゴシック"/>
              </a:rPr>
              <a:pPr/>
              <a:t>23</a:t>
            </a:fld>
            <a:endParaRPr lang="en-US" dirty="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lvl="1" eaLnBrk="1" hangingPunct="1"/>
            <a:r>
              <a:rPr lang="en-US" sz="1000" b="0" dirty="0">
                <a:ea typeface="ＭＳ Ｐゴシック"/>
              </a:rPr>
              <a:t>Do not attempt endotracheal intubation unless you have been trained on this procedure and are proficient in its use</a:t>
            </a:r>
            <a:r>
              <a:rPr lang="en-US" sz="1000" b="1" dirty="0">
                <a:ea typeface="ＭＳ Ｐゴシック"/>
              </a:rPr>
              <a:t>.</a:t>
            </a:r>
          </a:p>
        </p:txBody>
      </p:sp>
    </p:spTree>
    <p:extLst>
      <p:ext uri="{BB962C8B-B14F-4D97-AF65-F5344CB8AC3E}">
        <p14:creationId xmlns:p14="http://schemas.microsoft.com/office/powerpoint/2010/main" val="3520297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A882CFFA-72A2-4C74-8374-9B782649134C}" type="slidenum">
              <a:rPr lang="en-US" smtClean="0">
                <a:ea typeface="ＭＳ Ｐゴシック"/>
                <a:cs typeface="ＭＳ Ｐゴシック"/>
              </a:rPr>
              <a:pPr/>
              <a:t>24</a:t>
            </a:fld>
            <a:endParaRPr lang="en-US" dirty="0">
              <a:ea typeface="ＭＳ Ｐゴシック"/>
              <a:cs typeface="ＭＳ Ｐゴシック"/>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marL="0" lvl="1" eaLnBrk="1" hangingPunct="1"/>
            <a:r>
              <a:rPr lang="en-US" sz="1000" dirty="0">
                <a:ea typeface="ＭＳ Ｐゴシック"/>
              </a:rPr>
              <a:t>Consider tension pneumothorax in casualties with penetrating chest injuries and progressive respiratory distress. Decompress using</a:t>
            </a:r>
            <a:r>
              <a:rPr lang="en-US" sz="1000" baseline="0" dirty="0">
                <a:ea typeface="ＭＳ Ｐゴシック"/>
              </a:rPr>
              <a:t> a 14- or a 10-gauge, 3.25-inch needle.</a:t>
            </a:r>
            <a:endParaRPr lang="en-US" sz="1000" dirty="0">
              <a:ea typeface="ＭＳ Ｐゴシック"/>
            </a:endParaRPr>
          </a:p>
          <a:p>
            <a:pPr marL="0" lvl="1" eaLnBrk="1" hangingPunct="1"/>
            <a:endParaRPr lang="en-US" sz="1000" dirty="0">
              <a:ea typeface="ＭＳ Ｐゴシック"/>
            </a:endParaRPr>
          </a:p>
          <a:p>
            <a:pPr marL="0" lvl="1" eaLnBrk="1" hangingPunct="1"/>
            <a:r>
              <a:rPr lang="en-US" sz="1000" dirty="0">
                <a:ea typeface="ＭＳ Ｐゴシック"/>
              </a:rPr>
              <a:t>The photo in this slide shows a very large tension pneumothorax on the right shifting the heart to the left and compressing the left lung.</a:t>
            </a:r>
          </a:p>
          <a:p>
            <a:pPr marL="0" lvl="1" eaLnBrk="1" hangingPunct="1"/>
            <a:endParaRPr lang="en-US" sz="1000" dirty="0">
              <a:ea typeface="ＭＳ Ｐゴシック"/>
            </a:endParaRPr>
          </a:p>
        </p:txBody>
      </p:sp>
    </p:spTree>
    <p:extLst>
      <p:ext uri="{BB962C8B-B14F-4D97-AF65-F5344CB8AC3E}">
        <p14:creationId xmlns:p14="http://schemas.microsoft.com/office/powerpoint/2010/main" val="2946683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4ED9B064-EA4F-47B9-AACE-400F7E017F43}" type="slidenum">
              <a:rPr lang="en-US" smtClean="0">
                <a:ea typeface="ＭＳ Ｐゴシック"/>
                <a:cs typeface="ＭＳ Ｐゴシック"/>
              </a:rPr>
              <a:pPr/>
              <a:t>25</a:t>
            </a:fld>
            <a:endParaRPr lang="en-US" dirty="0">
              <a:ea typeface="ＭＳ Ｐゴシック"/>
              <a:cs typeface="ＭＳ Ｐゴシック"/>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0" lvl="1" eaLnBrk="1" hangingPunct="1"/>
            <a:r>
              <a:rPr lang="en-US" dirty="0">
                <a:ea typeface="ＭＳ Ｐゴシック"/>
              </a:rPr>
              <a:t>Oxygen should be pre-positioned on evacuation assets. </a:t>
            </a:r>
          </a:p>
          <a:p>
            <a:pPr marL="0" lvl="1" eaLnBrk="1" hangingPunct="1"/>
            <a:endParaRPr lang="en-US" dirty="0">
              <a:ea typeface="ＭＳ Ｐゴシック"/>
            </a:endParaRPr>
          </a:p>
          <a:p>
            <a:pPr marL="0" lvl="1" eaLnBrk="1" hangingPunct="1"/>
            <a:r>
              <a:rPr lang="en-US" dirty="0">
                <a:ea typeface="ＭＳ Ｐゴシック"/>
              </a:rPr>
              <a:t>Oxygen generators or concentrators are preferred over compressed gas cylinders because of the reduced explosive hazard.</a:t>
            </a:r>
          </a:p>
          <a:p>
            <a:pPr marL="0" lvl="1" eaLnBrk="1" hangingPunct="1"/>
            <a:endParaRPr lang="en-US" dirty="0">
              <a:ea typeface="ＭＳ Ｐゴシック"/>
            </a:endParaRPr>
          </a:p>
        </p:txBody>
      </p:sp>
    </p:spTree>
    <p:extLst>
      <p:ext uri="{BB962C8B-B14F-4D97-AF65-F5344CB8AC3E}">
        <p14:creationId xmlns:p14="http://schemas.microsoft.com/office/powerpoint/2010/main" val="2914503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r>
              <a:rPr lang="en-US" dirty="0">
                <a:ea typeface="ＭＳ Ｐゴシック"/>
                <a:cs typeface="ＭＳ Ｐゴシック"/>
              </a:rPr>
              <a:t>Read the guideline.</a:t>
            </a:r>
          </a:p>
          <a:p>
            <a:endParaRPr lang="en-US" dirty="0">
              <a:ea typeface="ＭＳ Ｐゴシック"/>
              <a:cs typeface="ＭＳ Ｐゴシック"/>
            </a:endParaRPr>
          </a:p>
          <a:p>
            <a:r>
              <a:rPr lang="en-US" dirty="0">
                <a:ea typeface="ＭＳ Ｐゴシック"/>
                <a:cs typeface="ＭＳ Ｐゴシック"/>
              </a:rPr>
              <a:t>If the casualty meets the criteria for treatment with TXA, and it has not already been given, then give the first dose in Tactical Evacuation Care. Note, though, that </a:t>
            </a:r>
            <a:r>
              <a:rPr lang="en-US" b="1" dirty="0">
                <a:ea typeface="ＭＳ Ｐゴシック"/>
                <a:cs typeface="ＭＳ Ｐゴシック"/>
              </a:rPr>
              <a:t>TXA should not be initiated if more than three hours have passed </a:t>
            </a:r>
            <a:r>
              <a:rPr lang="en-US" dirty="0">
                <a:ea typeface="ＭＳ Ｐゴシック"/>
                <a:cs typeface="ＭＳ Ｐゴシック"/>
              </a:rPr>
              <a:t>since the casualty was injured.</a:t>
            </a:r>
          </a:p>
        </p:txBody>
      </p:sp>
      <p:sp>
        <p:nvSpPr>
          <p:cNvPr id="44035" name="Slide Number Placeholder 3"/>
          <p:cNvSpPr>
            <a:spLocks noGrp="1"/>
          </p:cNvSpPr>
          <p:nvPr>
            <p:ph type="sldNum" sz="quarter" idx="5"/>
          </p:nvPr>
        </p:nvSpPr>
        <p:spPr>
          <a:noFill/>
        </p:spPr>
        <p:txBody>
          <a:bodyPr/>
          <a:lstStyle/>
          <a:p>
            <a:fld id="{FABA6997-5762-4AE0-8F94-87EA3962E263}" type="slidenum">
              <a:rPr lang="en-US" smtClean="0">
                <a:ea typeface="ＭＳ Ｐゴシック"/>
                <a:cs typeface="ＭＳ Ｐゴシック"/>
              </a:rPr>
              <a:pPr/>
              <a:t>26</a:t>
            </a:fld>
            <a:endParaRPr lang="en-US" dirty="0">
              <a:ea typeface="ＭＳ Ｐゴシック"/>
              <a:cs typeface="ＭＳ Ｐゴシック"/>
            </a:endParaRPr>
          </a:p>
        </p:txBody>
      </p:sp>
    </p:spTree>
    <p:extLst>
      <p:ext uri="{BB962C8B-B14F-4D97-AF65-F5344CB8AC3E}">
        <p14:creationId xmlns:p14="http://schemas.microsoft.com/office/powerpoint/2010/main" val="1301768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p:spPr>
        <p:txBody>
          <a:bodyPr/>
          <a:lstStyle/>
          <a:p>
            <a:pPr eaLnBrk="1" hangingPunct="1"/>
            <a:r>
              <a:rPr lang="en-US" b="0" dirty="0">
                <a:latin typeface="Times New Roman" panose="02020603050405020304" pitchFamily="18" charset="0"/>
                <a:ea typeface="ＭＳ Ｐゴシック"/>
                <a:cs typeface="Times New Roman" panose="02020603050405020304" pitchFamily="18" charset="0"/>
              </a:rPr>
              <a:t>TXA should not be given together with Hextend is accordance with manufacturer’s instructions to mix it with normal saline or Ringer’s Lactate.</a:t>
            </a:r>
          </a:p>
          <a:p>
            <a:pPr eaLnBrk="1" hangingPunct="1"/>
            <a:r>
              <a:rPr lang="en-US" b="0" dirty="0">
                <a:latin typeface="Times New Roman" panose="02020603050405020304" pitchFamily="18" charset="0"/>
                <a:ea typeface="ＭＳ Ｐゴシック"/>
                <a:cs typeface="Times New Roman" panose="02020603050405020304" pitchFamily="18" charset="0"/>
              </a:rPr>
              <a:t>Remember that rapid IV push of TXA may cause hypotension.</a:t>
            </a:r>
          </a:p>
          <a:p>
            <a:pPr eaLnBrk="1" hangingPunct="1"/>
            <a:r>
              <a:rPr lang="en-US" b="0" dirty="0">
                <a:latin typeface="Times New Roman" panose="02020603050405020304" pitchFamily="18" charset="0"/>
                <a:ea typeface="ＭＳ Ｐゴシック"/>
                <a:cs typeface="Times New Roman" panose="02020603050405020304" pitchFamily="18" charset="0"/>
              </a:rPr>
              <a:t>If there is a new-onset drop in BP during the infusion – SLOW DOWN the TXA infusion.</a:t>
            </a:r>
          </a:p>
          <a:p>
            <a:endParaRPr lang="en-US" dirty="0">
              <a:ea typeface="ＭＳ Ｐゴシック"/>
              <a:cs typeface="ＭＳ Ｐゴシック"/>
            </a:endParaRPr>
          </a:p>
        </p:txBody>
      </p:sp>
      <p:sp>
        <p:nvSpPr>
          <p:cNvPr id="46083" name="Slide Number Placeholder 3"/>
          <p:cNvSpPr>
            <a:spLocks noGrp="1"/>
          </p:cNvSpPr>
          <p:nvPr>
            <p:ph type="sldNum" sz="quarter" idx="5"/>
          </p:nvPr>
        </p:nvSpPr>
        <p:spPr>
          <a:noFill/>
        </p:spPr>
        <p:txBody>
          <a:bodyPr/>
          <a:lstStyle/>
          <a:p>
            <a:fld id="{E81A8CD4-9AB4-4A99-B8FC-45AC2E46F5C6}" type="slidenum">
              <a:rPr lang="en-US" smtClean="0">
                <a:ea typeface="ＭＳ Ｐゴシック"/>
                <a:cs typeface="ＭＳ Ｐゴシック"/>
              </a:rPr>
              <a:pPr/>
              <a:t>27</a:t>
            </a:fld>
            <a:endParaRPr lang="en-US" dirty="0">
              <a:ea typeface="ＭＳ Ｐゴシック"/>
              <a:cs typeface="ＭＳ Ｐゴシック"/>
            </a:endParaRPr>
          </a:p>
        </p:txBody>
      </p:sp>
    </p:spTree>
    <p:extLst>
      <p:ext uri="{BB962C8B-B14F-4D97-AF65-F5344CB8AC3E}">
        <p14:creationId xmlns:p14="http://schemas.microsoft.com/office/powerpoint/2010/main" val="2722642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A882CFFA-72A2-4C74-8374-9B782649134C}" type="slidenum">
              <a:rPr lang="en-US" smtClean="0">
                <a:ea typeface="ＭＳ Ｐゴシック"/>
                <a:cs typeface="ＭＳ Ｐゴシック"/>
              </a:rPr>
              <a:pPr/>
              <a:t>28</a:t>
            </a:fld>
            <a:endParaRPr lang="en-US" dirty="0">
              <a:ea typeface="ＭＳ Ｐゴシック"/>
              <a:cs typeface="ＭＳ Ｐゴシック"/>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marL="0" lvl="1" eaLnBrk="1" hangingPunct="1"/>
            <a:r>
              <a:rPr lang="en-US" sz="1000" dirty="0">
                <a:ea typeface="ＭＳ Ｐゴシック"/>
              </a:rPr>
              <a:t>Consider tension pneumothorax as a possible cause of shock that is not responding to fluid resuscitation. </a:t>
            </a:r>
          </a:p>
          <a:p>
            <a:pPr marL="0" lvl="1" eaLnBrk="1" hangingPunct="1"/>
            <a:endParaRPr lang="en-US" sz="1000" dirty="0">
              <a:ea typeface="ＭＳ Ｐゴシック"/>
            </a:endParaRPr>
          </a:p>
          <a:p>
            <a:pPr marL="0" lvl="1" eaLnBrk="1" hangingPunct="1"/>
            <a:r>
              <a:rPr lang="en-US" sz="1000" dirty="0">
                <a:ea typeface="ＭＳ Ｐゴシック"/>
              </a:rPr>
              <a:t>Chest tubes or simple thoracostomy should be performed only by providers who are trained and skilled at the procedure</a:t>
            </a:r>
            <a:r>
              <a:rPr lang="en-US" sz="1000" baseline="0" dirty="0">
                <a:ea typeface="ＭＳ Ｐゴシック"/>
              </a:rPr>
              <a:t> and authorized by the command to perform them.</a:t>
            </a:r>
            <a:endParaRPr lang="en-US" sz="1000" dirty="0">
              <a:ea typeface="ＭＳ Ｐゴシック"/>
            </a:endParaRPr>
          </a:p>
        </p:txBody>
      </p:sp>
    </p:spTree>
    <p:extLst>
      <p:ext uri="{BB962C8B-B14F-4D97-AF65-F5344CB8AC3E}">
        <p14:creationId xmlns:p14="http://schemas.microsoft.com/office/powerpoint/2010/main" val="2946683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Unilateral pupillary dilatation accompanied by a decrease in the level of consciousness may indicate that intracranial pressure is rising and that cerebral herniation is imminent. Casualties with moderate/severe TBI should be watched closely for these signs. </a:t>
            </a:r>
          </a:p>
          <a:p>
            <a:endParaRPr lang="en-US" dirty="0">
              <a:ea typeface="ＭＳ Ｐゴシック"/>
              <a:cs typeface="ＭＳ Ｐゴシック"/>
            </a:endParaRPr>
          </a:p>
          <a:p>
            <a:r>
              <a:rPr lang="en-US" dirty="0">
                <a:ea typeface="ＭＳ Ｐゴシック"/>
                <a:cs typeface="ＭＳ Ｐゴシック"/>
              </a:rPr>
              <a:t>Hypotension and hypoxemia may worsen outcomes for casualties with moderate/severe TBI. These conditions should be watched for and prevented or corrected as quickly as possible.</a:t>
            </a:r>
          </a:p>
        </p:txBody>
      </p:sp>
      <p:sp>
        <p:nvSpPr>
          <p:cNvPr id="48131" name="Slide Number Placeholder 3"/>
          <p:cNvSpPr>
            <a:spLocks noGrp="1"/>
          </p:cNvSpPr>
          <p:nvPr>
            <p:ph type="sldNum" sz="quarter" idx="5"/>
          </p:nvPr>
        </p:nvSpPr>
        <p:spPr>
          <a:noFill/>
        </p:spPr>
        <p:txBody>
          <a:bodyPr/>
          <a:lstStyle/>
          <a:p>
            <a:fld id="{2F6EBA09-A7E1-474E-A6D5-6A98684FF12D}" type="slidenum">
              <a:rPr lang="en-US" smtClean="0">
                <a:ea typeface="ＭＳ Ｐゴシック"/>
                <a:cs typeface="ＭＳ Ｐゴシック"/>
              </a:rPr>
              <a:pPr/>
              <a:t>29</a:t>
            </a:fld>
            <a:endParaRPr lang="en-US" dirty="0">
              <a:ea typeface="ＭＳ Ｐゴシック"/>
              <a:cs typeface="ＭＳ Ｐゴシック"/>
            </a:endParaRPr>
          </a:p>
        </p:txBody>
      </p:sp>
    </p:spTree>
    <p:extLst>
      <p:ext uri="{BB962C8B-B14F-4D97-AF65-F5344CB8AC3E}">
        <p14:creationId xmlns:p14="http://schemas.microsoft.com/office/powerpoint/2010/main" val="3442096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B300A033-19FF-4687-A1BD-526ABEE502C8}" type="slidenum">
              <a:rPr lang="en-US" smtClean="0">
                <a:ea typeface="ＭＳ Ｐゴシック"/>
                <a:cs typeface="ＭＳ Ｐゴシック"/>
              </a:rPr>
              <a:pPr/>
              <a:t>3</a:t>
            </a:fld>
            <a:endParaRPr lang="en-US" dirty="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650516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Hypothermia may result in coagulation defects that may be associated with increased mortality in trauma victims with moderate to severe brain injury. It, too, should be prevented or corrected as quickly as possible in these patients.</a:t>
            </a:r>
          </a:p>
          <a:p>
            <a:endParaRPr lang="en-US" dirty="0">
              <a:ea typeface="ＭＳ Ｐゴシック"/>
              <a:cs typeface="ＭＳ Ｐゴシック"/>
            </a:endParaRPr>
          </a:p>
          <a:p>
            <a:r>
              <a:rPr lang="en-US" dirty="0">
                <a:ea typeface="ＭＳ Ｐゴシック"/>
                <a:cs typeface="ＭＳ Ｐゴシック"/>
              </a:rPr>
              <a:t>Hypercapnia (elevated level of CO2 in the blood) contributes to an increase in cerebral blood flow which in turn contributes to elevation of the intracranial pressure (ICP). Elevated ICP must be avoided as this may lead to cerebral herniation. It is important, then, to keep CO2 from rising in casualties with injured brains. On the other hand, hypocapnia leads to cerebral vasoconstriction and decreased cerebral blood flow, which can also be bad for the casualty in that it reduces the amount of oxygen supplied to the brain. It is important, then, to maintain normal CO2 levels in casualties with injured brains (unless signs of cerebral herniation appear – more on that just ahead). Capnography should be used to monitor the casualty’s end-tidal CO2 to make sure that respiration remains adequate to keep the blood level of CO2 in the normal range.</a:t>
            </a:r>
          </a:p>
          <a:p>
            <a:endParaRPr lang="en-US" dirty="0">
              <a:ea typeface="ＭＳ Ｐゴシック"/>
              <a:cs typeface="ＭＳ Ｐゴシック"/>
            </a:endParaRPr>
          </a:p>
          <a:p>
            <a:r>
              <a:rPr lang="en-US" dirty="0">
                <a:ea typeface="ＭＳ Ｐゴシック"/>
                <a:cs typeface="ＭＳ Ｐゴシック"/>
              </a:rPr>
              <a:t>With respect to wound infection, a penetrating injury to the brain is the same as a penetrating injury to any other tissue. Early administration of an antibiotic may help prevent infection. </a:t>
            </a:r>
          </a:p>
          <a:p>
            <a:endParaRPr lang="en-US" dirty="0">
              <a:ea typeface="ＭＳ Ｐゴシック"/>
              <a:cs typeface="ＭＳ Ｐゴシック"/>
            </a:endParaRPr>
          </a:p>
          <a:p>
            <a:r>
              <a:rPr lang="en-US" dirty="0">
                <a:ea typeface="ＭＳ Ｐゴシック"/>
                <a:cs typeface="ＭＳ Ｐゴシック"/>
              </a:rPr>
              <a:t>If an injury to the head is severe enough to cause brain injury, then there was enough energy involved to cause injury to the cervical spine as well. Therefore, in cases of moderate/severe TBI, cervical spine fracture should be presumed, and appropriate precautions taken, until the spine is cleared for injury. </a:t>
            </a:r>
          </a:p>
        </p:txBody>
      </p:sp>
      <p:sp>
        <p:nvSpPr>
          <p:cNvPr id="50179" name="Slide Number Placeholder 3"/>
          <p:cNvSpPr>
            <a:spLocks noGrp="1"/>
          </p:cNvSpPr>
          <p:nvPr>
            <p:ph type="sldNum" sz="quarter" idx="5"/>
          </p:nvPr>
        </p:nvSpPr>
        <p:spPr>
          <a:noFill/>
        </p:spPr>
        <p:txBody>
          <a:bodyPr/>
          <a:lstStyle/>
          <a:p>
            <a:fld id="{7C4EFB23-4179-4BBE-8027-D6861B0EE226}" type="slidenum">
              <a:rPr lang="en-US" smtClean="0">
                <a:ea typeface="ＭＳ Ｐゴシック"/>
                <a:cs typeface="ＭＳ Ｐゴシック"/>
              </a:rPr>
              <a:pPr/>
              <a:t>30</a:t>
            </a:fld>
            <a:endParaRPr lang="en-US" dirty="0">
              <a:ea typeface="ＭＳ Ｐゴシック"/>
              <a:cs typeface="ＭＳ Ｐゴシック"/>
            </a:endParaRPr>
          </a:p>
        </p:txBody>
      </p:sp>
    </p:spTree>
    <p:extLst>
      <p:ext uri="{BB962C8B-B14F-4D97-AF65-F5344CB8AC3E}">
        <p14:creationId xmlns:p14="http://schemas.microsoft.com/office/powerpoint/2010/main" val="1567672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Rising ICP may lead to cerebral herniation. When signs of herniation are present in a brain-injured casualty, rapid reduction of ICP is needed.</a:t>
            </a:r>
          </a:p>
          <a:p>
            <a:endParaRPr lang="en-US" dirty="0">
              <a:ea typeface="ＭＳ Ｐゴシック"/>
              <a:cs typeface="ＭＳ Ｐゴシック"/>
            </a:endParaRPr>
          </a:p>
          <a:p>
            <a:r>
              <a:rPr lang="en-US" dirty="0">
                <a:ea typeface="ＭＳ Ｐゴシック"/>
                <a:cs typeface="ＭＳ Ｐゴシック"/>
              </a:rPr>
              <a:t>Hypertonic saline may help decrease ICP and improve cerebral perfusion pressure and brain tissue oxygen levels. </a:t>
            </a:r>
          </a:p>
          <a:p>
            <a:endParaRPr lang="en-US" dirty="0">
              <a:ea typeface="ＭＳ Ｐゴシック"/>
              <a:cs typeface="ＭＳ Ｐゴシック"/>
            </a:endParaRPr>
          </a:p>
          <a:p>
            <a:r>
              <a:rPr lang="en-US" dirty="0">
                <a:ea typeface="ＭＳ Ｐゴシック"/>
                <a:cs typeface="ＭＳ Ｐゴシック"/>
              </a:rPr>
              <a:t>Elevation of the casualty’s head may help reduce ICP.</a:t>
            </a:r>
          </a:p>
        </p:txBody>
      </p:sp>
      <p:sp>
        <p:nvSpPr>
          <p:cNvPr id="52227" name="Slide Number Placeholder 3"/>
          <p:cNvSpPr>
            <a:spLocks noGrp="1"/>
          </p:cNvSpPr>
          <p:nvPr>
            <p:ph type="sldNum" sz="quarter" idx="5"/>
          </p:nvPr>
        </p:nvSpPr>
        <p:spPr>
          <a:noFill/>
        </p:spPr>
        <p:txBody>
          <a:bodyPr/>
          <a:lstStyle/>
          <a:p>
            <a:fld id="{1CDFF5AF-7BB9-443C-A069-48F3D34087EB}" type="slidenum">
              <a:rPr lang="en-US" smtClean="0">
                <a:ea typeface="ＭＳ Ｐゴシック"/>
                <a:cs typeface="ＭＳ Ｐゴシック"/>
              </a:rPr>
              <a:pPr/>
              <a:t>31</a:t>
            </a:fld>
            <a:endParaRPr lang="en-US" dirty="0">
              <a:ea typeface="ＭＳ Ｐゴシック"/>
              <a:cs typeface="ＭＳ Ｐゴシック"/>
            </a:endParaRPr>
          </a:p>
        </p:txBody>
      </p:sp>
    </p:spTree>
    <p:extLst>
      <p:ext uri="{BB962C8B-B14F-4D97-AF65-F5344CB8AC3E}">
        <p14:creationId xmlns:p14="http://schemas.microsoft.com/office/powerpoint/2010/main" val="2221799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Hyperventilation leads to reduced levels of CO2 in the blood that, in turn, can contribute to cerebral vasoconstriction and lowered ICP. Therefore, hyperventilation can be used as a temporary measure to lower ICP in brain-injured casualties exhibiting signs of cerebral herniation. If capnography is available, it should be used to monitor end-tidal CO2 levels. The target range for CO2 is slightly lower than normal as shown on slide #19 above.</a:t>
            </a:r>
          </a:p>
          <a:p>
            <a:endParaRPr lang="en-US" dirty="0">
              <a:ea typeface="ＭＳ Ｐゴシック"/>
              <a:cs typeface="ＭＳ Ｐゴシック"/>
            </a:endParaRPr>
          </a:p>
          <a:p>
            <a:r>
              <a:rPr lang="en-US" dirty="0">
                <a:ea typeface="ＭＳ Ｐゴシック"/>
                <a:cs typeface="ＭＳ Ｐゴシック"/>
              </a:rPr>
              <a:t>Hyperoxia also contributes to cerebral vasoconstriction that</a:t>
            </a:r>
            <a:r>
              <a:rPr lang="en-US" baseline="0" dirty="0">
                <a:ea typeface="ＭＳ Ｐゴシック"/>
                <a:cs typeface="ＭＳ Ｐゴシック"/>
              </a:rPr>
              <a:t> </a:t>
            </a:r>
            <a:r>
              <a:rPr lang="en-US" dirty="0">
                <a:ea typeface="ＭＳ Ｐゴシック"/>
                <a:cs typeface="ＭＳ Ｐゴシック"/>
              </a:rPr>
              <a:t>will reduce cerebral blood flow which may help reduce elevated ICP. However, because of the increased amount of oxygen carried by the blood when hyperoxic, it will improve cerebral tissue oxygenation even while reducing cerebral blood flow. If oxygen is available, the highest concentration that can be delivered should be delivered.</a:t>
            </a:r>
          </a:p>
        </p:txBody>
      </p:sp>
      <p:sp>
        <p:nvSpPr>
          <p:cNvPr id="54275" name="Slide Number Placeholder 3"/>
          <p:cNvSpPr>
            <a:spLocks noGrp="1"/>
          </p:cNvSpPr>
          <p:nvPr>
            <p:ph type="sldNum" sz="quarter" idx="5"/>
          </p:nvPr>
        </p:nvSpPr>
        <p:spPr>
          <a:noFill/>
        </p:spPr>
        <p:txBody>
          <a:bodyPr/>
          <a:lstStyle/>
          <a:p>
            <a:fld id="{386711A8-73D6-4B87-ACB3-3438B3474EF1}" type="slidenum">
              <a:rPr lang="en-US" smtClean="0">
                <a:ea typeface="ＭＳ Ｐゴシック"/>
                <a:cs typeface="ＭＳ Ｐゴシック"/>
              </a:rPr>
              <a:pPr/>
              <a:t>32</a:t>
            </a:fld>
            <a:endParaRPr lang="en-US" dirty="0">
              <a:ea typeface="ＭＳ Ｐゴシック"/>
              <a:cs typeface="ＭＳ Ｐゴシック"/>
            </a:endParaRPr>
          </a:p>
        </p:txBody>
      </p:sp>
    </p:spTree>
    <p:extLst>
      <p:ext uri="{BB962C8B-B14F-4D97-AF65-F5344CB8AC3E}">
        <p14:creationId xmlns:p14="http://schemas.microsoft.com/office/powerpoint/2010/main" val="2528514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The hypocarbia and cerebral vasoconstriction that result from hyperventilation may be harmful to a brain-injured casualty who is </a:t>
            </a:r>
            <a:r>
              <a:rPr lang="en-US" b="1" dirty="0">
                <a:ea typeface="ＭＳ Ｐゴシック"/>
                <a:cs typeface="ＭＳ Ｐゴシック"/>
              </a:rPr>
              <a:t>not</a:t>
            </a:r>
            <a:r>
              <a:rPr lang="en-US" dirty="0">
                <a:ea typeface="ＭＳ Ｐゴシック"/>
                <a:cs typeface="ＭＳ Ｐゴシック"/>
              </a:rPr>
              <a:t> herniating. These casualties need to maintain their cerebral perfusion. Accordingly, hyperventilation should </a:t>
            </a:r>
            <a:r>
              <a:rPr lang="en-US" b="1" dirty="0">
                <a:ea typeface="ＭＳ Ｐゴシック"/>
                <a:cs typeface="ＭＳ Ｐゴシック"/>
              </a:rPr>
              <a:t>only</a:t>
            </a:r>
            <a:r>
              <a:rPr lang="en-US" dirty="0">
                <a:ea typeface="ＭＳ Ｐゴシック"/>
                <a:cs typeface="ＭＳ Ｐゴシック"/>
              </a:rPr>
              <a:t> be used in casualties who display signs of cerebral herniation, and who need emergency reduction in ICP.</a:t>
            </a:r>
          </a:p>
        </p:txBody>
      </p:sp>
      <p:sp>
        <p:nvSpPr>
          <p:cNvPr id="56323" name="Slide Number Placeholder 3"/>
          <p:cNvSpPr>
            <a:spLocks noGrp="1"/>
          </p:cNvSpPr>
          <p:nvPr>
            <p:ph type="sldNum" sz="quarter" idx="5"/>
          </p:nvPr>
        </p:nvSpPr>
        <p:spPr>
          <a:noFill/>
        </p:spPr>
        <p:txBody>
          <a:bodyPr/>
          <a:lstStyle/>
          <a:p>
            <a:fld id="{2EF4B133-8879-4F28-B960-919D7869B8DB}" type="slidenum">
              <a:rPr lang="en-US" smtClean="0">
                <a:ea typeface="ＭＳ Ｐゴシック"/>
                <a:cs typeface="ＭＳ Ｐゴシック"/>
              </a:rPr>
              <a:pPr/>
              <a:t>33</a:t>
            </a:fld>
            <a:endParaRPr lang="en-US" dirty="0">
              <a:ea typeface="ＭＳ Ｐゴシック"/>
              <a:cs typeface="ＭＳ Ｐゴシック"/>
            </a:endParaRPr>
          </a:p>
        </p:txBody>
      </p:sp>
    </p:spTree>
    <p:extLst>
      <p:ext uri="{BB962C8B-B14F-4D97-AF65-F5344CB8AC3E}">
        <p14:creationId xmlns:p14="http://schemas.microsoft.com/office/powerpoint/2010/main" val="3760261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a:ea typeface="ＭＳ Ｐゴシック"/>
                <a:cs typeface="ＭＳ Ｐゴシック"/>
              </a:rPr>
              <a:t>Read the text.</a:t>
            </a:r>
          </a:p>
        </p:txBody>
      </p:sp>
    </p:spTree>
    <p:extLst>
      <p:ext uri="{BB962C8B-B14F-4D97-AF65-F5344CB8AC3E}">
        <p14:creationId xmlns:p14="http://schemas.microsoft.com/office/powerpoint/2010/main" val="383124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p:spPr>
        <p:txBody>
          <a:bodyPr/>
          <a:lstStyle/>
          <a:p>
            <a:r>
              <a:rPr lang="en-US" dirty="0">
                <a:ea typeface="ＭＳ Ｐゴシック"/>
                <a:cs typeface="ＭＳ Ｐゴシック"/>
              </a:rPr>
              <a:t>Read the text.</a:t>
            </a:r>
          </a:p>
        </p:txBody>
      </p:sp>
    </p:spTree>
    <p:extLst>
      <p:ext uri="{BB962C8B-B14F-4D97-AF65-F5344CB8AC3E}">
        <p14:creationId xmlns:p14="http://schemas.microsoft.com/office/powerpoint/2010/main" val="85158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A638A474-1C0C-42AA-B9E3-8A7996F9419A}" type="slidenum">
              <a:rPr lang="en-US" smtClean="0">
                <a:ea typeface="ＭＳ Ｐゴシック"/>
                <a:cs typeface="ＭＳ Ｐゴシック"/>
              </a:rPr>
              <a:pPr/>
              <a:t>36</a:t>
            </a:fld>
            <a:endParaRPr lang="en-US" dirty="0">
              <a:ea typeface="ＭＳ Ｐゴシック"/>
              <a:cs typeface="ＭＳ Ｐゴシック"/>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Imagine how cold these casualties are. It is </a:t>
            </a:r>
            <a:r>
              <a:rPr lang="en-US" u="sng" dirty="0">
                <a:ea typeface="ＭＳ Ｐゴシック"/>
                <a:cs typeface="ＭＳ Ｐゴシック"/>
              </a:rPr>
              <a:t>always</a:t>
            </a:r>
            <a:r>
              <a:rPr lang="en-US" dirty="0">
                <a:ea typeface="ＭＳ Ｐゴシック"/>
                <a:cs typeface="ＭＳ Ｐゴシック"/>
              </a:rPr>
              <a:t> cold at altitude in helos, but much worse during winter.</a:t>
            </a:r>
          </a:p>
          <a:p>
            <a:pPr eaLnBrk="1" hangingPunct="1"/>
            <a:endParaRPr lang="en-US" dirty="0">
              <a:ea typeface="ＭＳ Ｐゴシック"/>
              <a:cs typeface="ＭＳ Ｐゴシック"/>
            </a:endParaRPr>
          </a:p>
          <a:p>
            <a:pPr eaLnBrk="1" hangingPunct="1"/>
            <a:r>
              <a:rPr lang="en-US" b="1" dirty="0">
                <a:ea typeface="ＭＳ Ｐゴシック"/>
                <a:cs typeface="ＭＳ Ｐゴシック"/>
              </a:rPr>
              <a:t>Medics and corpsmen riding in helicopters in winter should bring chemical hand warmers to maintain manual dexterity!</a:t>
            </a:r>
          </a:p>
        </p:txBody>
      </p:sp>
    </p:spTree>
    <p:extLst>
      <p:ext uri="{BB962C8B-B14F-4D97-AF65-F5344CB8AC3E}">
        <p14:creationId xmlns:p14="http://schemas.microsoft.com/office/powerpoint/2010/main" val="1714704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the guideline.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Hypothermia prevention is especially important for Burn Casualties in TACEVAC. </a:t>
            </a:r>
          </a:p>
          <a:p>
            <a:endParaRPr lang="en-US" dirty="0"/>
          </a:p>
          <a:p>
            <a:r>
              <a:rPr lang="en-US" dirty="0"/>
              <a:t>The Ready Heat Blanket can be placed over burned skin if care is taken to place a barrier between the blanket and the burn.</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37</a:t>
            </a:fld>
            <a:endParaRPr lang="en-US" dirty="0"/>
          </a:p>
        </p:txBody>
      </p:sp>
    </p:spTree>
    <p:extLst>
      <p:ext uri="{BB962C8B-B14F-4D97-AF65-F5344CB8AC3E}">
        <p14:creationId xmlns:p14="http://schemas.microsoft.com/office/powerpoint/2010/main" val="2793497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p:spPr>
        <p:txBody>
          <a:bodyPr/>
          <a:lstStyle/>
          <a:p>
            <a:r>
              <a:rPr lang="en-US" dirty="0">
                <a:ea typeface="ＭＳ Ｐゴシック"/>
                <a:cs typeface="ＭＳ Ｐゴシック"/>
              </a:rPr>
              <a:t>As in Tactical Field Care, when a polytrauma or torso trauma victim loses signs of life during resuscitation, bilateral needle decompression of the chest should be performed, if feasible, to rule out tension pneumothorax.</a:t>
            </a:r>
          </a:p>
        </p:txBody>
      </p:sp>
      <p:sp>
        <p:nvSpPr>
          <p:cNvPr id="89091" name="Slide Number Placeholder 3"/>
          <p:cNvSpPr>
            <a:spLocks noGrp="1"/>
          </p:cNvSpPr>
          <p:nvPr>
            <p:ph type="sldNum" sz="quarter" idx="5"/>
          </p:nvPr>
        </p:nvSpPr>
        <p:spPr>
          <a:noFill/>
        </p:spPr>
        <p:txBody>
          <a:bodyPr/>
          <a:lstStyle/>
          <a:p>
            <a:fld id="{B49D0047-39CF-449D-BC24-ADA21508D219}" type="slidenum">
              <a:rPr lang="en-US" smtClean="0">
                <a:ea typeface="ＭＳ Ｐゴシック"/>
                <a:cs typeface="ＭＳ Ｐゴシック"/>
              </a:rPr>
              <a:pPr/>
              <a:t>38</a:t>
            </a:fld>
            <a:endParaRPr lang="en-US" dirty="0">
              <a:ea typeface="ＭＳ Ｐゴシック"/>
              <a:cs typeface="ＭＳ Ｐゴシック"/>
            </a:endParaRPr>
          </a:p>
        </p:txBody>
      </p:sp>
    </p:spTree>
    <p:extLst>
      <p:ext uri="{BB962C8B-B14F-4D97-AF65-F5344CB8AC3E}">
        <p14:creationId xmlns:p14="http://schemas.microsoft.com/office/powerpoint/2010/main" val="1159435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p:spPr>
        <p:txBody>
          <a:bodyPr/>
          <a:lstStyle/>
          <a:p>
            <a:r>
              <a:rPr lang="en-US" dirty="0">
                <a:ea typeface="ＭＳ Ｐゴシック"/>
                <a:cs typeface="ＭＳ Ｐゴシック"/>
              </a:rPr>
              <a:t>Read the guideline.</a:t>
            </a:r>
          </a:p>
          <a:p>
            <a:endParaRPr lang="en-US" dirty="0">
              <a:ea typeface="ＭＳ Ｐゴシック"/>
              <a:cs typeface="ＭＳ Ｐゴシック"/>
            </a:endParaRPr>
          </a:p>
          <a:p>
            <a:r>
              <a:rPr lang="en-US" dirty="0">
                <a:ea typeface="ＭＳ Ｐゴシック"/>
                <a:cs typeface="ＭＳ Ｐゴシック"/>
              </a:rPr>
              <a:t>CPR may be considered during TACEVAC if it is tactically and practically feasible, and surgical care is not far away. </a:t>
            </a:r>
          </a:p>
        </p:txBody>
      </p:sp>
      <p:sp>
        <p:nvSpPr>
          <p:cNvPr id="91139" name="Slide Number Placeholder 3"/>
          <p:cNvSpPr>
            <a:spLocks noGrp="1"/>
          </p:cNvSpPr>
          <p:nvPr>
            <p:ph type="sldNum" sz="quarter" idx="5"/>
          </p:nvPr>
        </p:nvSpPr>
        <p:spPr>
          <a:noFill/>
        </p:spPr>
        <p:txBody>
          <a:bodyPr/>
          <a:lstStyle/>
          <a:p>
            <a:fld id="{302D58F8-F3E7-4FE5-8252-99ECFE053BC1}" type="slidenum">
              <a:rPr lang="en-US" smtClean="0">
                <a:ea typeface="ＭＳ Ｐゴシック"/>
                <a:cs typeface="ＭＳ Ｐゴシック"/>
              </a:rPr>
              <a:pPr/>
              <a:t>39</a:t>
            </a:fld>
            <a:endParaRPr lang="en-US" dirty="0">
              <a:ea typeface="ＭＳ Ｐゴシック"/>
              <a:cs typeface="ＭＳ Ｐゴシック"/>
            </a:endParaRPr>
          </a:p>
        </p:txBody>
      </p:sp>
    </p:spTree>
    <p:extLst>
      <p:ext uri="{BB962C8B-B14F-4D97-AF65-F5344CB8AC3E}">
        <p14:creationId xmlns:p14="http://schemas.microsoft.com/office/powerpoint/2010/main" val="87392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4D9D572A-F337-4225-9AC9-1BCD7E83C6E6}" type="slidenum">
              <a:rPr lang="en-US" smtClean="0">
                <a:ea typeface="ＭＳ Ｐゴシック"/>
                <a:cs typeface="ＭＳ Ｐゴシック"/>
              </a:rPr>
              <a:pPr/>
              <a:t>4</a:t>
            </a:fld>
            <a:endParaRPr lang="en-US" dirty="0">
              <a:ea typeface="ＭＳ Ｐゴシック"/>
              <a:cs typeface="ＭＳ Ｐゴシック"/>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a:p>
            <a:pPr eaLnBrk="1" hangingPunct="1"/>
            <a:endParaRPr lang="en-US" dirty="0">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429992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6A43C2A4-EF73-4017-B9B4-6D07E67F8EA4}" type="slidenum">
              <a:rPr lang="en-US" smtClean="0">
                <a:ea typeface="ＭＳ Ｐゴシック"/>
                <a:cs typeface="ＭＳ Ｐゴシック"/>
              </a:rPr>
              <a:pPr/>
              <a:t>40</a:t>
            </a:fld>
            <a:endParaRPr lang="en-US" dirty="0">
              <a:ea typeface="ＭＳ Ｐゴシック"/>
              <a:cs typeface="ＭＳ Ｐゴシック"/>
            </a:endParaRPr>
          </a:p>
        </p:txBody>
      </p:sp>
      <p:sp>
        <p:nvSpPr>
          <p:cNvPr id="93186" name="Rectangle 7"/>
          <p:cNvSpPr txBox="1">
            <a:spLocks noGrp="1" noChangeArrowheads="1"/>
          </p:cNvSpPr>
          <p:nvPr/>
        </p:nvSpPr>
        <p:spPr bwMode="auto">
          <a:xfrm>
            <a:off x="3876675" y="8694738"/>
            <a:ext cx="2981325" cy="449262"/>
          </a:xfrm>
          <a:prstGeom prst="rect">
            <a:avLst/>
          </a:prstGeom>
          <a:noFill/>
          <a:ln w="9525">
            <a:noFill/>
            <a:miter lim="800000"/>
            <a:headEnd/>
            <a:tailEnd/>
          </a:ln>
        </p:spPr>
        <p:txBody>
          <a:bodyPr lIns="89730" tIns="44865" rIns="89730" bIns="44865" anchor="b"/>
          <a:lstStyle/>
          <a:p>
            <a:pPr algn="r" defTabSz="896938"/>
            <a:fld id="{A86F05CF-3FA8-4253-856A-C0E54A6BDD0D}" type="slidenum">
              <a:rPr lang="en-US" sz="1200"/>
              <a:pPr algn="r" defTabSz="896938"/>
              <a:t>40</a:t>
            </a:fld>
            <a:endParaRPr lang="en-US" sz="1200" dirty="0"/>
          </a:p>
        </p:txBody>
      </p:sp>
      <p:sp>
        <p:nvSpPr>
          <p:cNvPr id="93187" name="Rectangle 2"/>
          <p:cNvSpPr>
            <a:spLocks noGrp="1" noRot="1" noChangeAspect="1" noChangeArrowheads="1" noTextEdit="1"/>
          </p:cNvSpPr>
          <p:nvPr>
            <p:ph type="sldImg"/>
          </p:nvPr>
        </p:nvSpPr>
        <p:spPr>
          <a:xfrm>
            <a:off x="1130300" y="674688"/>
            <a:ext cx="4597400" cy="3448050"/>
          </a:xfrm>
          <a:ln/>
        </p:spPr>
      </p:sp>
      <p:sp>
        <p:nvSpPr>
          <p:cNvPr id="93188" name="Rectangle 3"/>
          <p:cNvSpPr>
            <a:spLocks noGrp="1" noChangeArrowheads="1"/>
          </p:cNvSpPr>
          <p:nvPr>
            <p:ph type="body" idx="1"/>
          </p:nvPr>
        </p:nvSpPr>
        <p:spPr>
          <a:xfrm>
            <a:off x="893763" y="4346575"/>
            <a:ext cx="5070475" cy="4122738"/>
          </a:xfrm>
          <a:noFill/>
          <a:ln/>
        </p:spPr>
        <p:txBody>
          <a:bodyPr lIns="89730" tIns="44865" rIns="89730" bIns="44865"/>
          <a:lstStyle/>
          <a:p>
            <a:pPr eaLnBrk="1" hangingPunct="1"/>
            <a:r>
              <a:rPr lang="en-US" dirty="0">
                <a:ea typeface="ＭＳ Ｐゴシック"/>
                <a:cs typeface="ＭＳ Ｐゴシック"/>
              </a:rPr>
              <a:t>Stokes or basket-type litters should be used for hoisting casualties into helos.</a:t>
            </a:r>
          </a:p>
          <a:p>
            <a:pPr eaLnBrk="1" hangingPunct="1"/>
            <a:endParaRPr lang="en-US" dirty="0">
              <a:ea typeface="ＭＳ Ｐゴシック"/>
              <a:cs typeface="ＭＳ Ｐゴシック"/>
            </a:endParaRPr>
          </a:p>
          <a:p>
            <a:pPr eaLnBrk="1" hangingPunct="1"/>
            <a:r>
              <a:rPr lang="en-US" b="1" dirty="0">
                <a:ea typeface="ＭＳ Ｐゴシック"/>
                <a:cs typeface="ＭＳ Ｐゴシック"/>
              </a:rPr>
              <a:t>Secure the casualty – check and double-check the rigging.</a:t>
            </a:r>
          </a:p>
          <a:p>
            <a:pPr eaLnBrk="1" hangingPunct="1"/>
            <a:endParaRPr lang="en-US" b="1" dirty="0">
              <a:ea typeface="ＭＳ Ｐゴシック"/>
              <a:cs typeface="ＭＳ Ｐゴシック"/>
            </a:endParaRPr>
          </a:p>
        </p:txBody>
      </p:sp>
    </p:spTree>
    <p:extLst>
      <p:ext uri="{BB962C8B-B14F-4D97-AF65-F5344CB8AC3E}">
        <p14:creationId xmlns:p14="http://schemas.microsoft.com/office/powerpoint/2010/main" val="3500493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95235" name="Slide Number Placeholder 3"/>
          <p:cNvSpPr>
            <a:spLocks noGrp="1"/>
          </p:cNvSpPr>
          <p:nvPr>
            <p:ph type="sldNum" sz="quarter" idx="5"/>
          </p:nvPr>
        </p:nvSpPr>
        <p:spPr>
          <a:noFill/>
        </p:spPr>
        <p:txBody>
          <a:bodyPr/>
          <a:lstStyle/>
          <a:p>
            <a:fld id="{B3104BC3-93FB-48CA-919F-79D9AA2F2524}" type="slidenum">
              <a:rPr lang="en-US" smtClean="0">
                <a:ea typeface="ＭＳ Ｐゴシック"/>
                <a:cs typeface="ＭＳ Ｐゴシック"/>
              </a:rPr>
              <a:pPr/>
              <a:t>41</a:t>
            </a:fld>
            <a:endParaRPr lang="en-US" dirty="0">
              <a:ea typeface="ＭＳ Ｐゴシック"/>
              <a:cs typeface="ＭＳ Ｐゴシック"/>
            </a:endParaRPr>
          </a:p>
        </p:txBody>
      </p:sp>
    </p:spTree>
    <p:extLst>
      <p:ext uri="{BB962C8B-B14F-4D97-AF65-F5344CB8AC3E}">
        <p14:creationId xmlns:p14="http://schemas.microsoft.com/office/powerpoint/2010/main" val="1718057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FA360425-A23D-4CC1-AF30-29B214E18773}" type="slidenum">
              <a:rPr lang="en-US" smtClean="0">
                <a:ea typeface="ＭＳ Ｐゴシック"/>
                <a:cs typeface="ＭＳ Ｐゴシック"/>
              </a:rPr>
              <a:pPr/>
              <a:t>42</a:t>
            </a:fld>
            <a:endParaRPr lang="en-US" dirty="0">
              <a:ea typeface="ＭＳ Ｐゴシック"/>
              <a:cs typeface="ＭＳ Ｐゴシック"/>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We</a:t>
            </a:r>
            <a:r>
              <a:rPr lang="en-US" baseline="0" dirty="0">
                <a:ea typeface="ＭＳ Ｐゴシック"/>
                <a:cs typeface="ＭＳ Ｐゴシック"/>
              </a:rPr>
              <a:t> t</a:t>
            </a:r>
            <a:r>
              <a:rPr lang="en-US" dirty="0">
                <a:ea typeface="ＭＳ Ｐゴシック"/>
                <a:cs typeface="ＭＳ Ｐゴシック"/>
              </a:rPr>
              <a:t>alked about this in TFC.</a:t>
            </a:r>
          </a:p>
          <a:p>
            <a:pPr eaLnBrk="1" hangingPunct="1"/>
            <a:r>
              <a:rPr lang="en-US" b="1" dirty="0">
                <a:ea typeface="ＭＳ Ｐゴシック"/>
                <a:cs typeface="ＭＳ Ｐゴシック"/>
              </a:rPr>
              <a:t>Maintain proper prisoner handling procedures.</a:t>
            </a:r>
          </a:p>
        </p:txBody>
      </p:sp>
    </p:spTree>
    <p:extLst>
      <p:ext uri="{BB962C8B-B14F-4D97-AF65-F5344CB8AC3E}">
        <p14:creationId xmlns:p14="http://schemas.microsoft.com/office/powerpoint/2010/main" val="3908352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F1FC45C5-EF8A-4AD1-8017-6E5C2DDEACBC}" type="slidenum">
              <a:rPr lang="en-US" smtClean="0">
                <a:ea typeface="ＭＳ Ｐゴシック"/>
                <a:cs typeface="ＭＳ Ｐゴシック"/>
              </a:rPr>
              <a:pPr/>
              <a:t>43</a:t>
            </a:fld>
            <a:endParaRPr lang="en-US" dirty="0">
              <a:ea typeface="ＭＳ Ｐゴシック"/>
              <a:cs typeface="ＭＳ Ｐゴシック"/>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39959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A902631F-84F4-43C0-BF69-EAC509856862}" type="slidenum">
              <a:rPr lang="en-US" smtClean="0">
                <a:ea typeface="ＭＳ Ｐゴシック"/>
                <a:cs typeface="ＭＳ Ｐゴシック"/>
              </a:rPr>
              <a:pPr/>
              <a:t>44</a:t>
            </a:fld>
            <a:endParaRPr lang="en-US" dirty="0">
              <a:ea typeface="ＭＳ Ｐゴシック"/>
              <a:cs typeface="ＭＳ Ｐゴシック"/>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a:p>
            <a:pPr eaLnBrk="1" hangingPunct="1"/>
            <a:r>
              <a:rPr lang="en-US" dirty="0">
                <a:ea typeface="ＭＳ Ｐゴシック"/>
                <a:cs typeface="ＭＳ Ｐゴシック"/>
              </a:rPr>
              <a:t>OK – let’s go back to our scenario that we started in Care Under Fire.</a:t>
            </a:r>
          </a:p>
          <a:p>
            <a:r>
              <a:rPr lang="en-US" dirty="0">
                <a:ea typeface="ＭＳ Ｐゴシック"/>
                <a:cs typeface="ＭＳ Ｐゴシック"/>
              </a:rPr>
              <a:t>Your element was in a five-vehicle convoy moving through a small Iraqi village when a command-detonated IED exploded under the second vehicle. The person next to you sustained bilateral mid-thigh amputations. He had heavy arterial bleeding from the left stump, and the right stump was only mildly oozing blood. The care you rendered during Tactical Field Care is shown here. The time in flight to the hospital will be 30 minutes.</a:t>
            </a:r>
          </a:p>
        </p:txBody>
      </p:sp>
    </p:spTree>
    <p:extLst>
      <p:ext uri="{BB962C8B-B14F-4D97-AF65-F5344CB8AC3E}">
        <p14:creationId xmlns:p14="http://schemas.microsoft.com/office/powerpoint/2010/main" val="2434393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16E67050-8EDE-403C-BA66-1D35E4421997}" type="slidenum">
              <a:rPr lang="en-US" smtClean="0">
                <a:ea typeface="ＭＳ Ｐゴシック"/>
                <a:cs typeface="ＭＳ Ｐゴシック"/>
              </a:rPr>
              <a:pPr/>
              <a:t>45</a:t>
            </a:fld>
            <a:endParaRPr lang="en-US" dirty="0">
              <a:ea typeface="ＭＳ Ｐゴシック"/>
              <a:cs typeface="ＭＳ Ｐゴシック"/>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50889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310D2237-BFD0-4332-B242-1E765C73B114}" type="slidenum">
              <a:rPr lang="en-US" smtClean="0">
                <a:ea typeface="ＭＳ Ｐゴシック"/>
                <a:cs typeface="ＭＳ Ｐゴシック"/>
              </a:rPr>
              <a:pPr/>
              <a:t>46</a:t>
            </a:fld>
            <a:endParaRPr lang="en-US" dirty="0">
              <a:ea typeface="ＭＳ Ｐゴシック"/>
              <a:cs typeface="ＭＳ Ｐゴシック"/>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090761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170CBD21-AC45-41D8-AD9B-91ED8BFF049D}" type="slidenum">
              <a:rPr lang="en-US" smtClean="0">
                <a:ea typeface="ＭＳ Ｐゴシック"/>
                <a:cs typeface="ＭＳ Ｐゴシック"/>
              </a:rPr>
              <a:pPr/>
              <a:t>47</a:t>
            </a:fld>
            <a:endParaRPr lang="en-US" dirty="0">
              <a:ea typeface="ＭＳ Ｐゴシック"/>
              <a:cs typeface="ＭＳ Ｐゴシック"/>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4009504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09571" name="Slide Number Placeholder 3"/>
          <p:cNvSpPr>
            <a:spLocks noGrp="1"/>
          </p:cNvSpPr>
          <p:nvPr>
            <p:ph type="sldNum" sz="quarter" idx="5"/>
          </p:nvPr>
        </p:nvSpPr>
        <p:spPr>
          <a:noFill/>
        </p:spPr>
        <p:txBody>
          <a:bodyPr/>
          <a:lstStyle/>
          <a:p>
            <a:fld id="{4BEB091C-730B-427F-AA61-3CCD3A297A56}" type="slidenum">
              <a:rPr lang="en-US" smtClean="0">
                <a:ea typeface="ＭＳ Ｐゴシック"/>
                <a:cs typeface="ＭＳ Ｐゴシック"/>
              </a:rPr>
              <a:pPr/>
              <a:t>48</a:t>
            </a:fld>
            <a:endParaRPr lang="en-US" dirty="0">
              <a:ea typeface="ＭＳ Ｐゴシック"/>
              <a:cs typeface="ＭＳ Ｐゴシック"/>
            </a:endParaRPr>
          </a:p>
        </p:txBody>
      </p:sp>
    </p:spTree>
    <p:extLst>
      <p:ext uri="{BB962C8B-B14F-4D97-AF65-F5344CB8AC3E}">
        <p14:creationId xmlns:p14="http://schemas.microsoft.com/office/powerpoint/2010/main" val="367529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F31BB771-F8E6-43DD-B3AA-75785C110812}" type="slidenum">
              <a:rPr lang="en-US" smtClean="0">
                <a:ea typeface="ＭＳ Ｐゴシック"/>
                <a:cs typeface="ＭＳ Ｐゴシック"/>
              </a:rPr>
              <a:pPr/>
              <a:t>5</a:t>
            </a:fld>
            <a:endParaRPr lang="en-US" dirty="0">
              <a:ea typeface="ＭＳ Ｐゴシック"/>
              <a:cs typeface="ＭＳ Ｐゴシック"/>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sz="1400" dirty="0">
                <a:ea typeface="ＭＳ Ｐゴシック"/>
                <a:cs typeface="ＭＳ Ｐゴシック"/>
              </a:rPr>
              <a:t>Casualty movement/evacuation may occur as a separate moving portion of the operation while the main assault force continues tactical operations or the casualties may be evacuated along with the main assault force as it exfiltrates from the main objective. </a:t>
            </a:r>
          </a:p>
          <a:p>
            <a:pPr eaLnBrk="1" hangingPunct="1"/>
            <a:endParaRPr lang="en-US" sz="1400" dirty="0">
              <a:ea typeface="ＭＳ Ｐゴシック"/>
              <a:cs typeface="ＭＳ Ｐゴシック"/>
            </a:endParaRPr>
          </a:p>
          <a:p>
            <a:pPr eaLnBrk="1" hangingPunct="1"/>
            <a:r>
              <a:rPr lang="en-US" sz="1400" dirty="0">
                <a:ea typeface="ＭＳ Ｐゴシック"/>
                <a:cs typeface="ＭＳ Ｐゴシック"/>
              </a:rPr>
              <a:t>Pre-mission planning should identify medical facilities and capabilities within the area of operations. Transport times to these facilities by various types of vehicles should also be identified. </a:t>
            </a:r>
          </a:p>
          <a:p>
            <a:pPr eaLnBrk="1" hangingPunct="1"/>
            <a:endParaRPr lang="en-US" sz="1400" dirty="0">
              <a:ea typeface="ＭＳ Ｐゴシック"/>
              <a:cs typeface="ＭＳ Ｐゴシック"/>
            </a:endParaRPr>
          </a:p>
          <a:p>
            <a:pPr eaLnBrk="1" hangingPunct="1"/>
            <a:r>
              <a:rPr lang="en-US" sz="1400" dirty="0">
                <a:ea typeface="ＭＳ Ｐゴシック"/>
                <a:cs typeface="ＭＳ Ｐゴシック"/>
              </a:rPr>
              <a:t>Planning for loading casualties onto mission vehicle assets is important. A single litter patient may occupy space within a tactical vehicle normally occupied by 4 uninjured combatants. Take this into account during planning.</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98786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C41AE78A-D355-4998-B2FB-D65FDEFD0BDD}" type="slidenum">
              <a:rPr lang="en-US" smtClean="0">
                <a:ea typeface="ＭＳ Ｐゴシック"/>
                <a:cs typeface="ＭＳ Ｐゴシック"/>
              </a:rPr>
              <a:pPr/>
              <a:t>6</a:t>
            </a:fld>
            <a:endParaRPr lang="en-US" dirty="0">
              <a:ea typeface="ＭＳ Ｐゴシック"/>
              <a:cs typeface="ＭＳ Ｐゴシック"/>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Any platform can be used to evacuate casualties. You must understand the capabilities and limitations of any vehicle you opt to utilize.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MEDEVAC vehicles and aircraft are specifically configured for casualty care and designated with a Red Cross. These assets are generally minimally armed. They will often NOT evacuate casualties where there is a high threat of hostile fire.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CASEVAC assets are combatant platforms – good firepower, good armor, no Red Cross, designed to go into the fight. You will need CASEVAC assets if you have to evacuate casualties from a tactical situation where the threat level is high.</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409819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3B56B82E-3AF4-4FD2-972A-41481AC1FE8B}" type="slidenum">
              <a:rPr lang="en-US" smtClean="0">
                <a:ea typeface="ＭＳ Ｐゴシック"/>
                <a:cs typeface="ＭＳ Ｐゴシック"/>
              </a:rPr>
              <a:pPr/>
              <a:t>7</a:t>
            </a:fld>
            <a:endParaRPr lang="en-US" dirty="0">
              <a:ea typeface="ＭＳ Ｐゴシック"/>
              <a:cs typeface="ＭＳ Ｐゴシック"/>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In tactical situations where the threat of hostile fire is high, plan to use a CASEVAC asset. </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However, in general, if the tactical situation will allow for a MEDEVAC asset to be used, it’s best to use that asset and save the CASEVAC assets for other contingencies that may arise later.</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If you use a tactical CASEVAC asset, you may have to make plans to augment its medical capabilities. Plan to have extra medical personnel and equipment on the CASEVAC platform.</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73549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6730881-9B1B-4368-9611-0CD00FC93CD9}" type="slidenum">
              <a:rPr lang="en-US" smtClean="0">
                <a:ea typeface="ＭＳ Ｐゴシック"/>
                <a:cs typeface="ＭＳ Ｐゴシック"/>
              </a:rPr>
              <a:pPr/>
              <a:t>8</a:t>
            </a:fld>
            <a:endParaRPr lang="en-US" dirty="0">
              <a:ea typeface="ＭＳ Ｐゴシック"/>
              <a:cs typeface="ＭＳ Ｐゴシック"/>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Always have a backup plan. Or two.</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KNOW the flying rules for all your potential evacuation aircraft.</a:t>
            </a:r>
          </a:p>
        </p:txBody>
      </p:sp>
    </p:spTree>
    <p:extLst>
      <p:ext uri="{BB962C8B-B14F-4D97-AF65-F5344CB8AC3E}">
        <p14:creationId xmlns:p14="http://schemas.microsoft.com/office/powerpoint/2010/main" val="58113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C05B784F-0D74-447B-9BCA-DDC36A4D232A}" type="slidenum">
              <a:rPr lang="en-US" smtClean="0">
                <a:ea typeface="ＭＳ Ｐゴシック"/>
                <a:cs typeface="ＭＳ Ｐゴシック"/>
              </a:rPr>
              <a:pPr/>
              <a:t>9</a:t>
            </a:fld>
            <a:endParaRPr lang="en-US" dirty="0">
              <a:ea typeface="ＭＳ Ｐゴシック"/>
              <a:cs typeface="ＭＳ Ｐゴシック"/>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Here’s an example of how preventable deaths can occur from evacuation delays if you don’t understand the difference between a CASEVAC and a MEDEVAC.</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Soldiers died because of this planning error.</a:t>
            </a:r>
          </a:p>
        </p:txBody>
      </p:sp>
    </p:spTree>
    <p:extLst>
      <p:ext uri="{BB962C8B-B14F-4D97-AF65-F5344CB8AC3E}">
        <p14:creationId xmlns:p14="http://schemas.microsoft.com/office/powerpoint/2010/main" val="338504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9"/>
          <p:cNvSpPr>
            <a:spLocks noGrp="1"/>
          </p:cNvSpPr>
          <p:nvPr>
            <p:ph type="sldNum" sz="quarter" idx="12"/>
          </p:nvPr>
        </p:nvSpPr>
        <p:spPr/>
        <p:txBody>
          <a:bodyPr/>
          <a:lstStyle>
            <a:lvl1pPr>
              <a:defRPr/>
            </a:lvl1pPr>
          </a:lstStyle>
          <a:p>
            <a:pPr>
              <a:defRPr/>
            </a:pPr>
            <a:fld id="{76044E28-0496-4EC3-9C8E-A86D85379CF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212EF8D-FE72-43F8-B348-7F89D412A68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7EC1649-E4C9-4A00-A60B-9380E208613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pPr>
              <a:defRPr/>
            </a:pPr>
            <a:fld id="{2D3BDBFB-8373-4318-895D-66DEB953D27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3A1228F-D465-4B0A-AA47-0B815811BB7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112882D1-2212-48DD-B12F-CC9D79C2453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E3473590-DD70-4561-9183-93E6CA93761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8"/>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B340BF8-895B-4A7A-BD10-2182BF4DC77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2400" b="1">
                <a:latin typeface="Times New Roman" pitchFamily="-84" charset="0"/>
                <a:ea typeface="ＭＳ Ｐゴシック" pitchFamily="-84" charset="-128"/>
                <a:cs typeface="Times New Roman" pitchFamily="-84" charset="0"/>
              </a:defRPr>
            </a:lvl1pPr>
          </a:lstStyle>
          <a:p>
            <a:pPr>
              <a:defRPr/>
            </a:pPr>
            <a:fld id="{F8F0A7BC-050E-4713-966C-C9799FCB7211}" type="slidenum">
              <a:rPr lang="en-US"/>
              <a:pPr>
                <a:defRPr/>
              </a:pPr>
              <a:t>‹#›</a:t>
            </a:fld>
            <a:endParaRPr lang="en-US" dirty="0"/>
          </a:p>
        </p:txBody>
      </p:sp>
      <p:pic>
        <p:nvPicPr>
          <p:cNvPr id="1029" name="Picture 10" descr="TCCC Logo 091104 (C)"/>
          <p:cNvPicPr>
            <a:picLocks noChangeAspect="1" noChangeArrowheads="1"/>
          </p:cNvPicPr>
          <p:nvPr userDrawn="1"/>
        </p:nvPicPr>
        <p:blipFill>
          <a:blip r:embed="rId15"/>
          <a:srcRect/>
          <a:stretch>
            <a:fillRect/>
          </a:stretch>
        </p:blipFill>
        <p:spPr bwMode="auto">
          <a:xfrm>
            <a:off x="61913" y="52388"/>
            <a:ext cx="1233487"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1" r:id="rId1"/>
    <p:sldLayoutId id="2147483690" r:id="rId2"/>
    <p:sldLayoutId id="2147483689" r:id="rId3"/>
    <p:sldLayoutId id="2147483688" r:id="rId4"/>
    <p:sldLayoutId id="2147483692" r:id="rId5"/>
    <p:sldLayoutId id="2147483693" r:id="rId6"/>
    <p:sldLayoutId id="2147483694" r:id="rId7"/>
    <p:sldLayoutId id="2147483695" r:id="rId8"/>
    <p:sldLayoutId id="2147483687" r:id="rId9"/>
    <p:sldLayoutId id="2147483696" r:id="rId10"/>
    <p:sldLayoutId id="2147483697" r:id="rId11"/>
    <p:sldLayoutId id="2147483698" r:id="rId12"/>
    <p:sldLayoutId id="2147483699" r:id="rId13"/>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Times New Roman" pitchFamily="-84" charset="0"/>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Times New Roman" pitchFamily="-84" charset="0"/>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Times New Roman" pitchFamily="-84" charset="0"/>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Times New Roman" pitchFamily="-84" charset="0"/>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198" y="5470071"/>
            <a:ext cx="8229600" cy="990600"/>
          </a:xfrm>
        </p:spPr>
        <p:txBody>
          <a:bodyPr rtlCol="0">
            <a:normAutofit/>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4800" b="1" dirty="0">
                <a:solidFill>
                  <a:schemeClr val="tx1"/>
                </a:solidFill>
                <a:ea typeface="ＭＳ Ｐゴシック"/>
                <a:cs typeface="ＭＳ Ｐゴシック"/>
              </a:rPr>
              <a:t>Tactical Evacuation Care</a:t>
            </a: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2800" dirty="0">
                <a:ea typeface="ＭＳ Ｐゴシック"/>
                <a:cs typeface="ＭＳ Ｐゴシック"/>
              </a:rPr>
              <a:t>Tactical Combat Casualty Care for Medical Personnel</a:t>
            </a:r>
            <a:br>
              <a:rPr lang="en-US" sz="2800" dirty="0">
                <a:ea typeface="ＭＳ Ｐゴシック"/>
                <a:cs typeface="ＭＳ Ｐゴシック"/>
              </a:rPr>
            </a:br>
            <a:r>
              <a:rPr lang="en-US" sz="2800" dirty="0">
                <a:ea typeface="ＭＳ Ｐゴシック"/>
                <a:cs typeface="ＭＳ Ｐゴシック"/>
              </a:rPr>
              <a:t>August 2018</a:t>
            </a:r>
            <a:br>
              <a:rPr lang="en-US" sz="2400" dirty="0">
                <a:ea typeface="ＭＳ Ｐゴシック"/>
                <a:cs typeface="ＭＳ Ｐゴシック"/>
              </a:rPr>
            </a:br>
            <a:br>
              <a:rPr lang="en-US" sz="24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318657"/>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14400" y="0"/>
            <a:ext cx="8229600" cy="1143000"/>
          </a:xfrm>
        </p:spPr>
        <p:txBody>
          <a:bodyPr/>
          <a:lstStyle/>
          <a:p>
            <a:pPr eaLnBrk="1" hangingPunct="1"/>
            <a:r>
              <a:rPr lang="en-US" sz="4400" dirty="0"/>
              <a:t>Ground Vehicle Evacuation</a:t>
            </a:r>
          </a:p>
        </p:txBody>
      </p:sp>
      <p:sp>
        <p:nvSpPr>
          <p:cNvPr id="32770" name="Rectangle 3"/>
          <p:cNvSpPr>
            <a:spLocks noGrp="1" noChangeArrowheads="1"/>
          </p:cNvSpPr>
          <p:nvPr>
            <p:ph idx="1"/>
          </p:nvPr>
        </p:nvSpPr>
        <p:spPr>
          <a:xfrm>
            <a:off x="228600" y="1371600"/>
            <a:ext cx="8458200" cy="5105400"/>
          </a:xfrm>
        </p:spPr>
        <p:txBody>
          <a:bodyPr/>
          <a:lstStyle/>
          <a:p>
            <a:pPr eaLnBrk="1" hangingPunct="1"/>
            <a:r>
              <a:rPr lang="en-US" sz="2800" b="1" dirty="0"/>
              <a:t>More prevalent in urban-centric operations in close proximity to a medical facility.</a:t>
            </a:r>
          </a:p>
          <a:p>
            <a:pPr eaLnBrk="1" hangingPunct="1"/>
            <a:r>
              <a:rPr lang="en-US" sz="2800" b="1" dirty="0"/>
              <a:t>Vehicles may be organic to the unit or designated MEDEVAC assets.</a:t>
            </a:r>
          </a:p>
        </p:txBody>
      </p:sp>
      <p:pic>
        <p:nvPicPr>
          <p:cNvPr id="3" name="Picture 2">
            <a:extLst>
              <a:ext uri="{FF2B5EF4-FFF2-40B4-BE49-F238E27FC236}">
                <a16:creationId xmlns:a16="http://schemas.microsoft.com/office/drawing/2014/main" id="{698F4C74-D89E-4E84-92CF-86967E108C35}"/>
              </a:ext>
            </a:extLst>
          </p:cNvPr>
          <p:cNvPicPr>
            <a:picLocks noChangeAspect="1"/>
          </p:cNvPicPr>
          <p:nvPr/>
        </p:nvPicPr>
        <p:blipFill>
          <a:blip r:embed="rId3"/>
          <a:stretch>
            <a:fillRect/>
          </a:stretch>
        </p:blipFill>
        <p:spPr>
          <a:xfrm>
            <a:off x="-6531" y="3581400"/>
            <a:ext cx="4924370" cy="3276600"/>
          </a:xfrm>
          <a:prstGeom prst="rect">
            <a:avLst/>
          </a:prstGeom>
          <a:ln w="25400">
            <a:solidFill>
              <a:schemeClr val="tx1"/>
            </a:solidFill>
          </a:ln>
        </p:spPr>
      </p:pic>
      <p:pic>
        <p:nvPicPr>
          <p:cNvPr id="5" name="Picture 4">
            <a:extLst>
              <a:ext uri="{FF2B5EF4-FFF2-40B4-BE49-F238E27FC236}">
                <a16:creationId xmlns:a16="http://schemas.microsoft.com/office/drawing/2014/main" id="{E4F70420-5D47-4DDD-BCE6-76A720322CB8}"/>
              </a:ext>
            </a:extLst>
          </p:cNvPr>
          <p:cNvPicPr>
            <a:picLocks noChangeAspect="1"/>
          </p:cNvPicPr>
          <p:nvPr/>
        </p:nvPicPr>
        <p:blipFill>
          <a:blip r:embed="rId4"/>
          <a:stretch>
            <a:fillRect/>
          </a:stretch>
        </p:blipFill>
        <p:spPr>
          <a:xfrm>
            <a:off x="5584134" y="2895600"/>
            <a:ext cx="2631743" cy="3962400"/>
          </a:xfrm>
          <a:prstGeom prst="rect">
            <a:avLst/>
          </a:prstGeom>
          <a:ln w="25400">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1219200" y="0"/>
            <a:ext cx="7772400" cy="1143000"/>
          </a:xfrm>
        </p:spPr>
        <p:txBody>
          <a:bodyPr/>
          <a:lstStyle/>
          <a:p>
            <a:pPr eaLnBrk="1" hangingPunct="1"/>
            <a:r>
              <a:rPr lang="en-US" sz="4800" dirty="0"/>
              <a:t>Tactical Evacuation Care</a:t>
            </a:r>
          </a:p>
        </p:txBody>
      </p:sp>
      <p:sp>
        <p:nvSpPr>
          <p:cNvPr id="34818" name="Rectangle 3"/>
          <p:cNvSpPr>
            <a:spLocks noGrp="1" noChangeArrowheads="1"/>
          </p:cNvSpPr>
          <p:nvPr>
            <p:ph idx="1"/>
          </p:nvPr>
        </p:nvSpPr>
        <p:spPr>
          <a:xfrm>
            <a:off x="228600" y="1676400"/>
            <a:ext cx="8229600" cy="2971800"/>
          </a:xfrm>
        </p:spPr>
        <p:txBody>
          <a:bodyPr/>
          <a:lstStyle/>
          <a:p>
            <a:pPr eaLnBrk="1" hangingPunct="1"/>
            <a:r>
              <a:rPr lang="en-US" sz="2800" b="1" dirty="0"/>
              <a:t>TCCC guidelines for care are largely the same in TACEVAC as they are in Tactical Field Care.</a:t>
            </a:r>
          </a:p>
          <a:p>
            <a:pPr eaLnBrk="1" hangingPunct="1"/>
            <a:r>
              <a:rPr lang="en-US" sz="2800" b="1" dirty="0"/>
              <a:t>There are some changes that reflect the additional medical equipment and personnel that may be present in the TEC setting.</a:t>
            </a:r>
          </a:p>
          <a:p>
            <a:pPr eaLnBrk="1" hangingPunct="1"/>
            <a:r>
              <a:rPr lang="en-US" sz="2800" b="1" dirty="0"/>
              <a:t>This section will focus on those differences.</a:t>
            </a:r>
          </a:p>
        </p:txBody>
      </p:sp>
      <p:pic>
        <p:nvPicPr>
          <p:cNvPr id="34819" name="Picture 4" descr="TEC helo in desert"/>
          <p:cNvPicPr>
            <a:picLocks noChangeAspect="1" noChangeArrowheads="1"/>
          </p:cNvPicPr>
          <p:nvPr/>
        </p:nvPicPr>
        <p:blipFill>
          <a:blip r:embed="rId3"/>
          <a:srcRect/>
          <a:stretch>
            <a:fillRect/>
          </a:stretch>
        </p:blipFill>
        <p:spPr bwMode="auto">
          <a:xfrm>
            <a:off x="2819400" y="4648200"/>
            <a:ext cx="3124200" cy="2082800"/>
          </a:xfrm>
          <a:prstGeom prst="rect">
            <a:avLst/>
          </a:prstGeom>
          <a:noFill/>
          <a:ln w="25400">
            <a:solidFill>
              <a:schemeClr val="tx1"/>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229600" cy="4525963"/>
          </a:xfrm>
        </p:spPr>
        <p:txBody>
          <a:bodyPr/>
          <a:lstStyle/>
          <a:p>
            <a:pPr marL="0" indent="0">
              <a:buNone/>
            </a:pPr>
            <a:r>
              <a:rPr lang="en-US" b="1" dirty="0"/>
              <a:t>1. Transition of Care</a:t>
            </a:r>
          </a:p>
          <a:p>
            <a:pPr marL="742950">
              <a:buNone/>
            </a:pPr>
            <a:r>
              <a:rPr lang="en-US" sz="2800" b="1" dirty="0"/>
              <a:t>a. Tactical force personnel should establish evacuation point security and stage casualties for evacuation. </a:t>
            </a:r>
          </a:p>
          <a:p>
            <a:pPr marL="742950">
              <a:buNone/>
            </a:pPr>
            <a:r>
              <a:rPr lang="en-US" sz="2800" b="1" dirty="0"/>
              <a:t>b. Tactical force personnel or the medic should communicate patient information and status to TACEVAC personnel as clearly as possible. The minimum information communicated should include stable or unstable, injuries identified, and treatments rendered.</a:t>
            </a:r>
          </a:p>
        </p:txBody>
      </p:sp>
      <p:sp>
        <p:nvSpPr>
          <p:cNvPr id="4" name="Rectangle 2"/>
          <p:cNvSpPr>
            <a:spLocks noGrp="1" noChangeArrowheads="1"/>
          </p:cNvSpPr>
          <p:nvPr>
            <p:ph type="title"/>
          </p:nvPr>
        </p:nvSpPr>
        <p:spPr>
          <a:xfrm>
            <a:off x="1295400" y="14288"/>
            <a:ext cx="7620000" cy="1143000"/>
          </a:xfrm>
        </p:spPr>
        <p:txBody>
          <a:bodyPr/>
          <a:lstStyle/>
          <a:p>
            <a:pPr eaLnBrk="1" hangingPunct="1"/>
            <a:r>
              <a:rPr lang="en-US" sz="3600" dirty="0">
                <a:ea typeface="ＭＳ Ｐゴシック"/>
                <a:cs typeface="ＭＳ Ｐゴシック"/>
              </a:rPr>
              <a:t>Tactical Evacuation Care Guidelines</a:t>
            </a:r>
          </a:p>
        </p:txBody>
      </p:sp>
    </p:spTree>
    <p:extLst>
      <p:ext uri="{BB962C8B-B14F-4D97-AF65-F5344CB8AC3E}">
        <p14:creationId xmlns:p14="http://schemas.microsoft.com/office/powerpoint/2010/main" val="412951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4525963"/>
          </a:xfrm>
        </p:spPr>
        <p:txBody>
          <a:bodyPr/>
          <a:lstStyle/>
          <a:p>
            <a:pPr marL="0" indent="0">
              <a:buNone/>
            </a:pPr>
            <a:r>
              <a:rPr lang="en-US" b="1" dirty="0"/>
              <a:t>1. Transition of Care (cont)</a:t>
            </a:r>
          </a:p>
          <a:p>
            <a:pPr marL="742950">
              <a:buNone/>
            </a:pPr>
            <a:r>
              <a:rPr lang="en-US" sz="2800" b="1" dirty="0"/>
              <a:t>c. TACEVAC personnel should stage casualties on evacuation platforms as required.</a:t>
            </a:r>
          </a:p>
          <a:p>
            <a:pPr marL="742950">
              <a:buNone/>
            </a:pPr>
            <a:r>
              <a:rPr lang="en-US" sz="2800" b="1" dirty="0"/>
              <a:t>d. Secure casualties in the evacuation platform in accordance with unit policies, platform configurations and safety requirements.</a:t>
            </a:r>
          </a:p>
          <a:p>
            <a:pPr marL="742950">
              <a:buNone/>
            </a:pPr>
            <a:r>
              <a:rPr lang="en-US" sz="2800" b="1" dirty="0"/>
              <a:t>e. TACEVAC medical personnel should re-assess casualties and re-evaluate all injuries and previous interventions.</a:t>
            </a:r>
          </a:p>
        </p:txBody>
      </p:sp>
      <p:sp>
        <p:nvSpPr>
          <p:cNvPr id="4" name="Rectangle 2"/>
          <p:cNvSpPr>
            <a:spLocks noGrp="1" noChangeArrowheads="1"/>
          </p:cNvSpPr>
          <p:nvPr>
            <p:ph type="title"/>
          </p:nvPr>
        </p:nvSpPr>
        <p:spPr>
          <a:xfrm>
            <a:off x="1295400" y="14288"/>
            <a:ext cx="7620000" cy="1143000"/>
          </a:xfrm>
        </p:spPr>
        <p:txBody>
          <a:bodyPr/>
          <a:lstStyle/>
          <a:p>
            <a:pPr eaLnBrk="1" hangingPunct="1"/>
            <a:r>
              <a:rPr lang="en-US" sz="3600" dirty="0">
                <a:ea typeface="ＭＳ Ｐゴシック"/>
                <a:cs typeface="ＭＳ Ｐゴシック"/>
              </a:rPr>
              <a:t>Tactical Evacuation Care Guidelines</a:t>
            </a:r>
          </a:p>
        </p:txBody>
      </p:sp>
    </p:spTree>
    <p:extLst>
      <p:ext uri="{BB962C8B-B14F-4D97-AF65-F5344CB8AC3E}">
        <p14:creationId xmlns:p14="http://schemas.microsoft.com/office/powerpoint/2010/main" val="294224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D85B-3ED3-4DEA-94D2-0300F7931A1B}"/>
              </a:ext>
            </a:extLst>
          </p:cNvPr>
          <p:cNvSpPr>
            <a:spLocks noGrp="1"/>
          </p:cNvSpPr>
          <p:nvPr>
            <p:ph type="title"/>
          </p:nvPr>
        </p:nvSpPr>
        <p:spPr>
          <a:xfrm>
            <a:off x="1295400" y="0"/>
            <a:ext cx="6781800" cy="1143000"/>
          </a:xfrm>
        </p:spPr>
        <p:txBody>
          <a:bodyPr/>
          <a:lstStyle/>
          <a:p>
            <a:r>
              <a:rPr lang="en-US" sz="4400" dirty="0"/>
              <a:t>Transition of Care</a:t>
            </a:r>
          </a:p>
        </p:txBody>
      </p:sp>
      <p:sp>
        <p:nvSpPr>
          <p:cNvPr id="3" name="Content Placeholder 2">
            <a:extLst>
              <a:ext uri="{FF2B5EF4-FFF2-40B4-BE49-F238E27FC236}">
                <a16:creationId xmlns:a16="http://schemas.microsoft.com/office/drawing/2014/main" id="{205EC80D-0E45-4683-9666-E0F6B7D51898}"/>
              </a:ext>
            </a:extLst>
          </p:cNvPr>
          <p:cNvSpPr>
            <a:spLocks noGrp="1"/>
          </p:cNvSpPr>
          <p:nvPr>
            <p:ph idx="1"/>
          </p:nvPr>
        </p:nvSpPr>
        <p:spPr>
          <a:xfrm>
            <a:off x="228600" y="1341437"/>
            <a:ext cx="8382000" cy="4525963"/>
          </a:xfrm>
        </p:spPr>
        <p:txBody>
          <a:bodyPr/>
          <a:lstStyle/>
          <a:p>
            <a:r>
              <a:rPr lang="en-US" sz="2400" b="1" dirty="0"/>
              <a:t>Involves both the tactical force and the evacuation platform personnel.</a:t>
            </a:r>
          </a:p>
          <a:p>
            <a:r>
              <a:rPr lang="en-US" sz="2400" b="1" dirty="0"/>
              <a:t>Loud environment - making communication difficult.</a:t>
            </a:r>
          </a:p>
          <a:p>
            <a:r>
              <a:rPr lang="en-US" sz="2400" b="1" dirty="0"/>
              <a:t>Hazardous environment and safety concerns.</a:t>
            </a:r>
          </a:p>
          <a:p>
            <a:r>
              <a:rPr lang="en-US" sz="2400" b="1" dirty="0"/>
              <a:t>Preplanned procedures, rehearsals and effective communication can reduce the chaos and risks.</a:t>
            </a:r>
          </a:p>
        </p:txBody>
      </p:sp>
      <p:pic>
        <p:nvPicPr>
          <p:cNvPr id="4" name="Picture 3">
            <a:extLst>
              <a:ext uri="{FF2B5EF4-FFF2-40B4-BE49-F238E27FC236}">
                <a16:creationId xmlns:a16="http://schemas.microsoft.com/office/drawing/2014/main" id="{209D4FBE-5DC3-41E5-A31E-2C667A04A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936951"/>
            <a:ext cx="4382619" cy="2921049"/>
          </a:xfrm>
          <a:prstGeom prst="rect">
            <a:avLst/>
          </a:prstGeom>
          <a:ln w="25400">
            <a:solidFill>
              <a:schemeClr val="tx1"/>
            </a:solidFill>
          </a:ln>
        </p:spPr>
      </p:pic>
    </p:spTree>
    <p:extLst>
      <p:ext uri="{BB962C8B-B14F-4D97-AF65-F5344CB8AC3E}">
        <p14:creationId xmlns:p14="http://schemas.microsoft.com/office/powerpoint/2010/main" val="3826940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6B76-2425-417E-B043-4A9224448D92}"/>
              </a:ext>
            </a:extLst>
          </p:cNvPr>
          <p:cNvSpPr>
            <a:spLocks noGrp="1"/>
          </p:cNvSpPr>
          <p:nvPr>
            <p:ph type="title"/>
          </p:nvPr>
        </p:nvSpPr>
        <p:spPr>
          <a:xfrm>
            <a:off x="1600200" y="6626"/>
            <a:ext cx="6781800" cy="1143000"/>
          </a:xfrm>
        </p:spPr>
        <p:txBody>
          <a:bodyPr/>
          <a:lstStyle/>
          <a:p>
            <a:r>
              <a:rPr lang="en-US" dirty="0"/>
              <a:t>Tactical Force Responsibilities</a:t>
            </a:r>
          </a:p>
        </p:txBody>
      </p:sp>
      <p:sp>
        <p:nvSpPr>
          <p:cNvPr id="3" name="Content Placeholder 2">
            <a:extLst>
              <a:ext uri="{FF2B5EF4-FFF2-40B4-BE49-F238E27FC236}">
                <a16:creationId xmlns:a16="http://schemas.microsoft.com/office/drawing/2014/main" id="{2AC28AA3-7904-45C9-A7FE-9D760F544679}"/>
              </a:ext>
            </a:extLst>
          </p:cNvPr>
          <p:cNvSpPr>
            <a:spLocks noGrp="1"/>
          </p:cNvSpPr>
          <p:nvPr>
            <p:ph idx="1"/>
          </p:nvPr>
        </p:nvSpPr>
        <p:spPr>
          <a:xfrm>
            <a:off x="76200" y="1371600"/>
            <a:ext cx="8915400" cy="4525963"/>
          </a:xfrm>
        </p:spPr>
        <p:txBody>
          <a:bodyPr/>
          <a:lstStyle/>
          <a:p>
            <a:r>
              <a:rPr lang="en-US" sz="2800" b="1" dirty="0"/>
              <a:t>Ensure appropriate selection, clearing, and securing of evacuation site.</a:t>
            </a:r>
          </a:p>
          <a:p>
            <a:r>
              <a:rPr lang="en-US" sz="2800" b="1" dirty="0"/>
              <a:t>Move casualties to site and stage for loading.</a:t>
            </a:r>
          </a:p>
          <a:p>
            <a:r>
              <a:rPr lang="en-US" sz="2800" b="1" dirty="0"/>
              <a:t>Stage according to specifics of the evacuation platform.</a:t>
            </a:r>
          </a:p>
          <a:p>
            <a:r>
              <a:rPr lang="en-US" sz="2800" b="1" dirty="0"/>
              <a:t>Maintain accountability of personnel.</a:t>
            </a:r>
          </a:p>
        </p:txBody>
      </p:sp>
      <p:pic>
        <p:nvPicPr>
          <p:cNvPr id="4" name="Content Placeholder 4">
            <a:extLst>
              <a:ext uri="{FF2B5EF4-FFF2-40B4-BE49-F238E27FC236}">
                <a16:creationId xmlns:a16="http://schemas.microsoft.com/office/drawing/2014/main" id="{9DD6F8F8-7754-4762-B4EC-64B8E4595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62200" y="4064000"/>
            <a:ext cx="4191001" cy="2794000"/>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495128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DF51-0203-47E4-867D-3E7F8E6AADA7}"/>
              </a:ext>
            </a:extLst>
          </p:cNvPr>
          <p:cNvSpPr>
            <a:spLocks noGrp="1"/>
          </p:cNvSpPr>
          <p:nvPr>
            <p:ph type="title"/>
          </p:nvPr>
        </p:nvSpPr>
        <p:spPr>
          <a:xfrm>
            <a:off x="1600200" y="64604"/>
            <a:ext cx="6781800" cy="1143000"/>
          </a:xfrm>
        </p:spPr>
        <p:txBody>
          <a:bodyPr/>
          <a:lstStyle/>
          <a:p>
            <a:r>
              <a:rPr lang="en-US" dirty="0"/>
              <a:t>Tactical Force Responsibilities</a:t>
            </a:r>
          </a:p>
        </p:txBody>
      </p:sp>
      <p:sp>
        <p:nvSpPr>
          <p:cNvPr id="3" name="Content Placeholder 2">
            <a:extLst>
              <a:ext uri="{FF2B5EF4-FFF2-40B4-BE49-F238E27FC236}">
                <a16:creationId xmlns:a16="http://schemas.microsoft.com/office/drawing/2014/main" id="{E652C57A-FE3A-43E7-9CBD-34772728BEA3}"/>
              </a:ext>
            </a:extLst>
          </p:cNvPr>
          <p:cNvSpPr>
            <a:spLocks noGrp="1"/>
          </p:cNvSpPr>
          <p:nvPr>
            <p:ph idx="1"/>
          </p:nvPr>
        </p:nvSpPr>
        <p:spPr>
          <a:xfrm>
            <a:off x="228600" y="1524000"/>
            <a:ext cx="8458200" cy="4525963"/>
          </a:xfrm>
        </p:spPr>
        <p:txBody>
          <a:bodyPr/>
          <a:lstStyle/>
          <a:p>
            <a:r>
              <a:rPr lang="en-US" b="1" dirty="0"/>
              <a:t>Communicate casualty information to TACEVAC personnel.</a:t>
            </a:r>
          </a:p>
        </p:txBody>
      </p:sp>
      <p:pic>
        <p:nvPicPr>
          <p:cNvPr id="6" name="Picture 5">
            <a:extLst>
              <a:ext uri="{FF2B5EF4-FFF2-40B4-BE49-F238E27FC236}">
                <a16:creationId xmlns:a16="http://schemas.microsoft.com/office/drawing/2014/main" id="{154C52B7-C075-491C-B181-52247049F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46" y="3657600"/>
            <a:ext cx="4579154" cy="3048000"/>
          </a:xfrm>
          <a:prstGeom prst="rect">
            <a:avLst/>
          </a:prstGeom>
          <a:ln w="25400">
            <a:solidFill>
              <a:schemeClr val="tx1"/>
            </a:solidFill>
          </a:ln>
        </p:spPr>
      </p:pic>
      <p:sp>
        <p:nvSpPr>
          <p:cNvPr id="7" name="TextBox 6">
            <a:extLst>
              <a:ext uri="{FF2B5EF4-FFF2-40B4-BE49-F238E27FC236}">
                <a16:creationId xmlns:a16="http://schemas.microsoft.com/office/drawing/2014/main" id="{48672417-68EB-4E18-B526-D20371B9F183}"/>
              </a:ext>
            </a:extLst>
          </p:cNvPr>
          <p:cNvSpPr txBox="1"/>
          <p:nvPr/>
        </p:nvSpPr>
        <p:spPr>
          <a:xfrm>
            <a:off x="5295900" y="2590800"/>
            <a:ext cx="3457806" cy="1569660"/>
          </a:xfrm>
          <a:prstGeom prst="rect">
            <a:avLst/>
          </a:prstGeom>
          <a:noFill/>
        </p:spPr>
        <p:txBody>
          <a:bodyPr wrap="none" rtlCol="0">
            <a:spAutoFit/>
          </a:bodyPr>
          <a:lstStyle/>
          <a:p>
            <a:r>
              <a:rPr lang="en-US" sz="2400" b="1" u="sng" dirty="0"/>
              <a:t>“SIT” Casualty Report</a:t>
            </a:r>
          </a:p>
          <a:p>
            <a:pPr marL="285750" indent="-285750">
              <a:buFontTx/>
              <a:buChar char="-"/>
            </a:pPr>
            <a:r>
              <a:rPr lang="en-US" sz="2400" dirty="0"/>
              <a:t>Stable or Unstable</a:t>
            </a:r>
          </a:p>
          <a:p>
            <a:pPr marL="285750" indent="-285750">
              <a:buFontTx/>
              <a:buChar char="-"/>
            </a:pPr>
            <a:r>
              <a:rPr lang="en-US" sz="2400" dirty="0"/>
              <a:t>Identify Injuries</a:t>
            </a:r>
          </a:p>
          <a:p>
            <a:pPr marL="285750" indent="-285750">
              <a:buFontTx/>
              <a:buChar char="-"/>
            </a:pPr>
            <a:r>
              <a:rPr lang="en-US" sz="2400" dirty="0"/>
              <a:t>Treatments Rendered</a:t>
            </a:r>
          </a:p>
        </p:txBody>
      </p:sp>
      <p:pic>
        <p:nvPicPr>
          <p:cNvPr id="10" name="Picture 9">
            <a:extLst>
              <a:ext uri="{FF2B5EF4-FFF2-40B4-BE49-F238E27FC236}">
                <a16:creationId xmlns:a16="http://schemas.microsoft.com/office/drawing/2014/main" id="{ABAA140A-9724-468E-98BE-095BA61D0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260237"/>
            <a:ext cx="3581400" cy="2397466"/>
          </a:xfrm>
          <a:prstGeom prst="rect">
            <a:avLst/>
          </a:prstGeom>
          <a:ln w="25400">
            <a:solidFill>
              <a:schemeClr val="tx1"/>
            </a:solidFill>
          </a:ln>
        </p:spPr>
      </p:pic>
    </p:spTree>
    <p:extLst>
      <p:ext uri="{BB962C8B-B14F-4D97-AF65-F5344CB8AC3E}">
        <p14:creationId xmlns:p14="http://schemas.microsoft.com/office/powerpoint/2010/main" val="255853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2085-D717-4A32-95F6-D35195A29235}"/>
              </a:ext>
            </a:extLst>
          </p:cNvPr>
          <p:cNvSpPr>
            <a:spLocks noGrp="1"/>
          </p:cNvSpPr>
          <p:nvPr>
            <p:ph type="title"/>
          </p:nvPr>
        </p:nvSpPr>
        <p:spPr>
          <a:xfrm>
            <a:off x="1524000" y="76200"/>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20222B3C-3EC0-480D-983B-B97F3058FFC8}"/>
              </a:ext>
            </a:extLst>
          </p:cNvPr>
          <p:cNvSpPr>
            <a:spLocks noGrp="1"/>
          </p:cNvSpPr>
          <p:nvPr>
            <p:ph idx="1"/>
          </p:nvPr>
        </p:nvSpPr>
        <p:spPr/>
        <p:txBody>
          <a:bodyPr/>
          <a:lstStyle/>
          <a:p>
            <a:r>
              <a:rPr lang="en-US" b="1" dirty="0"/>
              <a:t>Triage and ensure appropriate placement during loading.</a:t>
            </a:r>
          </a:p>
        </p:txBody>
      </p:sp>
      <p:pic>
        <p:nvPicPr>
          <p:cNvPr id="8" name="Picture 7">
            <a:extLst>
              <a:ext uri="{FF2B5EF4-FFF2-40B4-BE49-F238E27FC236}">
                <a16:creationId xmlns:a16="http://schemas.microsoft.com/office/drawing/2014/main" id="{5475E71C-5631-4CF1-BB87-ABCC4B107E3C}"/>
              </a:ext>
            </a:extLst>
          </p:cNvPr>
          <p:cNvPicPr>
            <a:picLocks noChangeAspect="1"/>
          </p:cNvPicPr>
          <p:nvPr/>
        </p:nvPicPr>
        <p:blipFill>
          <a:blip r:embed="rId3"/>
          <a:stretch>
            <a:fillRect/>
          </a:stretch>
        </p:blipFill>
        <p:spPr>
          <a:xfrm>
            <a:off x="4894674" y="3195729"/>
            <a:ext cx="4173126" cy="2793580"/>
          </a:xfrm>
          <a:prstGeom prst="rect">
            <a:avLst/>
          </a:prstGeom>
          <a:ln w="25400">
            <a:solidFill>
              <a:schemeClr val="tx1"/>
            </a:solidFill>
          </a:ln>
        </p:spPr>
      </p:pic>
      <p:pic>
        <p:nvPicPr>
          <p:cNvPr id="12" name="Picture 11">
            <a:extLst>
              <a:ext uri="{FF2B5EF4-FFF2-40B4-BE49-F238E27FC236}">
                <a16:creationId xmlns:a16="http://schemas.microsoft.com/office/drawing/2014/main" id="{E5AA5B7A-110E-4564-A268-6E7ACD24AAED}"/>
              </a:ext>
            </a:extLst>
          </p:cNvPr>
          <p:cNvPicPr>
            <a:picLocks noChangeAspect="1"/>
          </p:cNvPicPr>
          <p:nvPr/>
        </p:nvPicPr>
        <p:blipFill>
          <a:blip r:embed="rId4"/>
          <a:stretch>
            <a:fillRect/>
          </a:stretch>
        </p:blipFill>
        <p:spPr>
          <a:xfrm>
            <a:off x="76200" y="3195729"/>
            <a:ext cx="4691146" cy="2793580"/>
          </a:xfrm>
          <a:prstGeom prst="rect">
            <a:avLst/>
          </a:prstGeom>
          <a:ln w="25400">
            <a:solidFill>
              <a:schemeClr val="tx1"/>
            </a:solidFill>
          </a:ln>
        </p:spPr>
      </p:pic>
    </p:spTree>
    <p:extLst>
      <p:ext uri="{BB962C8B-B14F-4D97-AF65-F5344CB8AC3E}">
        <p14:creationId xmlns:p14="http://schemas.microsoft.com/office/powerpoint/2010/main" val="172049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8C7A-DB86-4F12-B57B-9FA04F657150}"/>
              </a:ext>
            </a:extLst>
          </p:cNvPr>
          <p:cNvSpPr>
            <a:spLocks noGrp="1"/>
          </p:cNvSpPr>
          <p:nvPr>
            <p:ph type="title"/>
          </p:nvPr>
        </p:nvSpPr>
        <p:spPr>
          <a:xfrm>
            <a:off x="1600200" y="43288"/>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3BC7CAF6-5AE9-4C28-AE68-9103437798EA}"/>
              </a:ext>
            </a:extLst>
          </p:cNvPr>
          <p:cNvSpPr>
            <a:spLocks noGrp="1"/>
          </p:cNvSpPr>
          <p:nvPr>
            <p:ph idx="1"/>
          </p:nvPr>
        </p:nvSpPr>
        <p:spPr/>
        <p:txBody>
          <a:bodyPr/>
          <a:lstStyle/>
          <a:p>
            <a:r>
              <a:rPr lang="en-US" b="1" dirty="0"/>
              <a:t>Secure IAW platform-specific required configurations, policies and safety.</a:t>
            </a:r>
          </a:p>
          <a:p>
            <a:r>
              <a:rPr lang="en-US" b="1" dirty="0"/>
              <a:t>Check and double-check.</a:t>
            </a:r>
          </a:p>
        </p:txBody>
      </p:sp>
      <p:pic>
        <p:nvPicPr>
          <p:cNvPr id="4" name="Picture 3">
            <a:extLst>
              <a:ext uri="{FF2B5EF4-FFF2-40B4-BE49-F238E27FC236}">
                <a16:creationId xmlns:a16="http://schemas.microsoft.com/office/drawing/2014/main" id="{3F8F7B07-4798-468D-96B7-D3A2DE708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1716"/>
            <a:ext cx="4413926" cy="3457575"/>
          </a:xfrm>
          <a:prstGeom prst="rect">
            <a:avLst/>
          </a:prstGeom>
          <a:ln w="25400">
            <a:solidFill>
              <a:schemeClr val="tx1"/>
            </a:solidFill>
          </a:ln>
        </p:spPr>
      </p:pic>
      <p:pic>
        <p:nvPicPr>
          <p:cNvPr id="6" name="Picture 5">
            <a:extLst>
              <a:ext uri="{FF2B5EF4-FFF2-40B4-BE49-F238E27FC236}">
                <a16:creationId xmlns:a16="http://schemas.microsoft.com/office/drawing/2014/main" id="{1091E6FA-CB40-49D1-A698-0A988B9595A1}"/>
              </a:ext>
            </a:extLst>
          </p:cNvPr>
          <p:cNvPicPr>
            <a:picLocks noChangeAspect="1"/>
          </p:cNvPicPr>
          <p:nvPr/>
        </p:nvPicPr>
        <p:blipFill>
          <a:blip r:embed="rId4"/>
          <a:stretch>
            <a:fillRect/>
          </a:stretch>
        </p:blipFill>
        <p:spPr>
          <a:xfrm>
            <a:off x="4495800" y="3584277"/>
            <a:ext cx="4628162" cy="3072452"/>
          </a:xfrm>
          <a:prstGeom prst="rect">
            <a:avLst/>
          </a:prstGeom>
          <a:ln w="25400">
            <a:solidFill>
              <a:schemeClr val="tx1"/>
            </a:solidFill>
          </a:ln>
        </p:spPr>
      </p:pic>
    </p:spTree>
    <p:extLst>
      <p:ext uri="{BB962C8B-B14F-4D97-AF65-F5344CB8AC3E}">
        <p14:creationId xmlns:p14="http://schemas.microsoft.com/office/powerpoint/2010/main" val="1137598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11E1-BE14-4538-8EFE-9D425175660C}"/>
              </a:ext>
            </a:extLst>
          </p:cNvPr>
          <p:cNvSpPr>
            <a:spLocks noGrp="1"/>
          </p:cNvSpPr>
          <p:nvPr>
            <p:ph type="title"/>
          </p:nvPr>
        </p:nvSpPr>
        <p:spPr>
          <a:xfrm>
            <a:off x="1600200" y="64604"/>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1243427A-F5E8-4067-9F71-B0EB19156D6B}"/>
              </a:ext>
            </a:extLst>
          </p:cNvPr>
          <p:cNvSpPr>
            <a:spLocks noGrp="1"/>
          </p:cNvSpPr>
          <p:nvPr>
            <p:ph idx="1"/>
          </p:nvPr>
        </p:nvSpPr>
        <p:spPr>
          <a:xfrm>
            <a:off x="304800" y="1600200"/>
            <a:ext cx="8229600" cy="4525963"/>
          </a:xfrm>
        </p:spPr>
        <p:txBody>
          <a:bodyPr/>
          <a:lstStyle/>
          <a:p>
            <a:r>
              <a:rPr lang="en-US" b="1" dirty="0"/>
              <a:t>Re-assess ALL previous interventions and treatments.</a:t>
            </a:r>
          </a:p>
          <a:p>
            <a:pPr lvl="1"/>
            <a:r>
              <a:rPr lang="en-US" sz="3200" b="1" dirty="0"/>
              <a:t>Assess all interventions for effectiveness.</a:t>
            </a:r>
          </a:p>
        </p:txBody>
      </p:sp>
      <p:pic>
        <p:nvPicPr>
          <p:cNvPr id="5" name="Picture 4">
            <a:extLst>
              <a:ext uri="{FF2B5EF4-FFF2-40B4-BE49-F238E27FC236}">
                <a16:creationId xmlns:a16="http://schemas.microsoft.com/office/drawing/2014/main" id="{54A8E267-1AF4-4D43-8B83-268C86ED75A2}"/>
              </a:ext>
            </a:extLst>
          </p:cNvPr>
          <p:cNvPicPr>
            <a:picLocks noChangeAspect="1"/>
          </p:cNvPicPr>
          <p:nvPr/>
        </p:nvPicPr>
        <p:blipFill>
          <a:blip r:embed="rId3"/>
          <a:stretch>
            <a:fillRect/>
          </a:stretch>
        </p:blipFill>
        <p:spPr>
          <a:xfrm>
            <a:off x="2209800" y="3581400"/>
            <a:ext cx="4572000" cy="3042271"/>
          </a:xfrm>
          <a:prstGeom prst="rect">
            <a:avLst/>
          </a:prstGeom>
          <a:ln w="25400">
            <a:solidFill>
              <a:schemeClr val="tx1"/>
            </a:solidFill>
          </a:ln>
        </p:spPr>
      </p:pic>
    </p:spTree>
    <p:extLst>
      <p:ext uri="{BB962C8B-B14F-4D97-AF65-F5344CB8AC3E}">
        <p14:creationId xmlns:p14="http://schemas.microsoft.com/office/powerpoint/2010/main" val="71267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199" y="2497703"/>
            <a:ext cx="8229600" cy="2640394"/>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396875" indent="0">
              <a:buFontTx/>
              <a:buChar char="-"/>
            </a:pPr>
            <a:r>
              <a:rPr lang="en-US" sz="2600" i="1" dirty="0">
                <a:solidFill>
                  <a:schemeClr val="bg1"/>
                </a:solidFill>
              </a:rPr>
              <a:t>  There are no conflict of interest disclosures</a:t>
            </a:r>
            <a:r>
              <a:rPr lang="en-US" sz="1000" i="1" dirty="0">
                <a:solidFill>
                  <a:schemeClr val="bg1"/>
                </a:solidFill>
              </a:rPr>
              <a:t>.</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62000" y="0"/>
            <a:ext cx="8229600" cy="1143000"/>
          </a:xfrm>
        </p:spPr>
        <p:txBody>
          <a:bodyPr/>
          <a:lstStyle/>
          <a:p>
            <a:pPr eaLnBrk="1" hangingPunct="1"/>
            <a:r>
              <a:rPr lang="en-US" sz="4400" dirty="0"/>
              <a:t>Airway in TACEVAC</a:t>
            </a:r>
          </a:p>
        </p:txBody>
      </p:sp>
      <p:sp>
        <p:nvSpPr>
          <p:cNvPr id="36866" name="Rectangle 3"/>
          <p:cNvSpPr>
            <a:spLocks noGrp="1" noChangeArrowheads="1"/>
          </p:cNvSpPr>
          <p:nvPr>
            <p:ph idx="1"/>
          </p:nvPr>
        </p:nvSpPr>
        <p:spPr>
          <a:xfrm>
            <a:off x="152400" y="1798638"/>
            <a:ext cx="8229600" cy="4525962"/>
          </a:xfrm>
        </p:spPr>
        <p:txBody>
          <a:bodyPr/>
          <a:lstStyle/>
          <a:p>
            <a:pPr eaLnBrk="1" hangingPunct="1">
              <a:lnSpc>
                <a:spcPct val="80000"/>
              </a:lnSpc>
            </a:pPr>
            <a:r>
              <a:rPr lang="en-US" b="1" dirty="0"/>
              <a:t>If the casualty is conscious with no airway difficulty, no intervention is required.</a:t>
            </a:r>
          </a:p>
          <a:p>
            <a:pPr eaLnBrk="1" hangingPunct="1">
              <a:lnSpc>
                <a:spcPct val="80000"/>
              </a:lnSpc>
            </a:pPr>
            <a:r>
              <a:rPr lang="en-US" b="1" dirty="0"/>
              <a:t>Allow conscious casualties to assume any positions that best protects the airway, including sitting up and leaning forward.</a:t>
            </a:r>
          </a:p>
          <a:p>
            <a:pPr eaLnBrk="1" hangingPunct="1">
              <a:lnSpc>
                <a:spcPct val="80000"/>
              </a:lnSpc>
            </a:pPr>
            <a:r>
              <a:rPr lang="en-US" b="1" dirty="0"/>
              <a:t>An extraglottic airway </a:t>
            </a:r>
          </a:p>
          <a:p>
            <a:pPr eaLnBrk="1" hangingPunct="1">
              <a:lnSpc>
                <a:spcPct val="80000"/>
              </a:lnSpc>
              <a:buNone/>
            </a:pPr>
            <a:r>
              <a:rPr lang="en-US" b="1" dirty="0"/>
              <a:t>    may be a good choice </a:t>
            </a:r>
          </a:p>
          <a:p>
            <a:pPr eaLnBrk="1" hangingPunct="1">
              <a:lnSpc>
                <a:spcPct val="80000"/>
              </a:lnSpc>
              <a:buNone/>
            </a:pPr>
            <a:r>
              <a:rPr lang="en-US" b="1" dirty="0"/>
              <a:t>    for an unconscious </a:t>
            </a:r>
          </a:p>
          <a:p>
            <a:pPr eaLnBrk="1" hangingPunct="1">
              <a:lnSpc>
                <a:spcPct val="80000"/>
              </a:lnSpc>
              <a:buNone/>
            </a:pPr>
            <a:r>
              <a:rPr lang="en-US" b="1" dirty="0"/>
              <a:t>    casualty during </a:t>
            </a:r>
          </a:p>
          <a:p>
            <a:pPr eaLnBrk="1" hangingPunct="1">
              <a:lnSpc>
                <a:spcPct val="80000"/>
              </a:lnSpc>
              <a:buNone/>
            </a:pPr>
            <a:r>
              <a:rPr lang="en-US" b="1" dirty="0"/>
              <a:t>    TACEVAC. </a:t>
            </a:r>
          </a:p>
        </p:txBody>
      </p:sp>
      <p:pic>
        <p:nvPicPr>
          <p:cNvPr id="5" name="Picture 4" descr="DL 131111 60s over Afg Reduced.jpg"/>
          <p:cNvPicPr>
            <a:picLocks noChangeAspect="1"/>
          </p:cNvPicPr>
          <p:nvPr/>
        </p:nvPicPr>
        <p:blipFill>
          <a:blip r:embed="rId3" cstate="print"/>
          <a:srcRect l="9495" t="12868" b="5185"/>
          <a:stretch>
            <a:fillRect/>
          </a:stretch>
        </p:blipFill>
        <p:spPr>
          <a:xfrm>
            <a:off x="4618182" y="4191000"/>
            <a:ext cx="4525817" cy="2667000"/>
          </a:xfrm>
          <a:prstGeom prst="rect">
            <a:avLst/>
          </a:prstGeom>
          <a:ln w="25400">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62000" y="0"/>
            <a:ext cx="8229600" cy="1143000"/>
          </a:xfrm>
        </p:spPr>
        <p:txBody>
          <a:bodyPr/>
          <a:lstStyle/>
          <a:p>
            <a:pPr eaLnBrk="1" hangingPunct="1"/>
            <a:r>
              <a:rPr lang="en-US" sz="4800" dirty="0"/>
              <a:t>Airway in TACEVAC</a:t>
            </a:r>
          </a:p>
        </p:txBody>
      </p:sp>
      <p:sp>
        <p:nvSpPr>
          <p:cNvPr id="36866" name="Rectangle 3"/>
          <p:cNvSpPr>
            <a:spLocks noGrp="1" noChangeArrowheads="1"/>
          </p:cNvSpPr>
          <p:nvPr>
            <p:ph idx="1"/>
          </p:nvPr>
        </p:nvSpPr>
        <p:spPr>
          <a:xfrm>
            <a:off x="76200" y="1676400"/>
            <a:ext cx="8229600" cy="4876800"/>
          </a:xfrm>
        </p:spPr>
        <p:txBody>
          <a:bodyPr/>
          <a:lstStyle/>
          <a:p>
            <a:pPr eaLnBrk="1" hangingPunct="1">
              <a:lnSpc>
                <a:spcPct val="80000"/>
              </a:lnSpc>
            </a:pPr>
            <a:r>
              <a:rPr lang="en-US" sz="2800" b="1" dirty="0"/>
              <a:t>The </a:t>
            </a:r>
            <a:r>
              <a:rPr lang="en-US" sz="2800" b="1" dirty="0">
                <a:solidFill>
                  <a:srgbClr val="FF0000"/>
                </a:solidFill>
              </a:rPr>
              <a:t>i-gel</a:t>
            </a:r>
            <a:r>
              <a:rPr lang="en-US" sz="2800" b="1" dirty="0"/>
              <a:t>® is the preferred extraglottic airway in TCCC</a:t>
            </a:r>
          </a:p>
          <a:p>
            <a:pPr eaLnBrk="1" hangingPunct="1">
              <a:lnSpc>
                <a:spcPct val="80000"/>
              </a:lnSpc>
            </a:pPr>
            <a:r>
              <a:rPr lang="en-US" sz="2800" b="1" dirty="0"/>
              <a:t>The gel-filled cuff eliminates the need to inflate it with air</a:t>
            </a:r>
          </a:p>
          <a:p>
            <a:pPr eaLnBrk="1" hangingPunct="1">
              <a:lnSpc>
                <a:spcPct val="80000"/>
              </a:lnSpc>
            </a:pPr>
            <a:r>
              <a:rPr lang="en-US" sz="2800" b="1" dirty="0"/>
              <a:t>It also eliminates the need to monitor airway cuff pressure, which will increase at altitude.</a:t>
            </a:r>
          </a:p>
          <a:p>
            <a:pPr eaLnBrk="1" hangingPunct="1">
              <a:lnSpc>
                <a:spcPct val="80000"/>
              </a:lnSpc>
            </a:pPr>
            <a:r>
              <a:rPr lang="en-US" sz="2800" b="1" dirty="0"/>
              <a:t>Increased cuff pressure</a:t>
            </a:r>
          </a:p>
          <a:p>
            <a:pPr eaLnBrk="1" hangingPunct="1">
              <a:lnSpc>
                <a:spcPct val="80000"/>
              </a:lnSpc>
              <a:buNone/>
            </a:pPr>
            <a:r>
              <a:rPr lang="en-US" sz="2800" b="1" dirty="0"/>
              <a:t>     with air-filled cuffs </a:t>
            </a:r>
          </a:p>
          <a:p>
            <a:pPr eaLnBrk="1" hangingPunct="1">
              <a:lnSpc>
                <a:spcPct val="80000"/>
              </a:lnSpc>
              <a:buNone/>
            </a:pPr>
            <a:r>
              <a:rPr lang="en-US" sz="2800" b="1" dirty="0"/>
              <a:t>     can cause palsies of</a:t>
            </a:r>
          </a:p>
          <a:p>
            <a:pPr eaLnBrk="1" hangingPunct="1">
              <a:lnSpc>
                <a:spcPct val="80000"/>
              </a:lnSpc>
              <a:buFontTx/>
              <a:buNone/>
            </a:pPr>
            <a:r>
              <a:rPr lang="en-US" sz="2800" b="1" dirty="0"/>
              <a:t>     nerves that pass </a:t>
            </a:r>
          </a:p>
          <a:p>
            <a:pPr eaLnBrk="1" hangingPunct="1">
              <a:lnSpc>
                <a:spcPct val="80000"/>
              </a:lnSpc>
              <a:buFontTx/>
              <a:buNone/>
            </a:pPr>
            <a:r>
              <a:rPr lang="en-US" sz="2800" b="1" dirty="0"/>
              <a:t>     through the </a:t>
            </a:r>
          </a:p>
          <a:p>
            <a:pPr eaLnBrk="1" hangingPunct="1">
              <a:lnSpc>
                <a:spcPct val="80000"/>
              </a:lnSpc>
              <a:buFontTx/>
              <a:buNone/>
            </a:pPr>
            <a:r>
              <a:rPr lang="en-US" sz="2800" b="1" dirty="0"/>
              <a:t>     oropharynx.</a:t>
            </a:r>
          </a:p>
        </p:txBody>
      </p:sp>
      <p:pic>
        <p:nvPicPr>
          <p:cNvPr id="5" name="Picture 4" descr="TCCC Change Prop 1701 EGAs i--gel 320 B.jpg"/>
          <p:cNvPicPr>
            <a:picLocks noChangeAspect="1"/>
          </p:cNvPicPr>
          <p:nvPr/>
        </p:nvPicPr>
        <p:blipFill>
          <a:blip r:embed="rId3"/>
          <a:stretch>
            <a:fillRect/>
          </a:stretch>
        </p:blipFill>
        <p:spPr>
          <a:xfrm>
            <a:off x="4191000" y="4102894"/>
            <a:ext cx="4953000" cy="2755106"/>
          </a:xfrm>
          <a:prstGeom prst="rect">
            <a:avLst/>
          </a:prstGeom>
          <a:ln w="25400">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62000" y="0"/>
            <a:ext cx="8229600" cy="1143000"/>
          </a:xfrm>
        </p:spPr>
        <p:txBody>
          <a:bodyPr/>
          <a:lstStyle/>
          <a:p>
            <a:pPr eaLnBrk="1" hangingPunct="1"/>
            <a:r>
              <a:rPr lang="en-US" sz="4800" dirty="0"/>
              <a:t>Airway in TACEVAC</a:t>
            </a:r>
          </a:p>
        </p:txBody>
      </p:sp>
      <p:sp>
        <p:nvSpPr>
          <p:cNvPr id="36866" name="Rectangle 3"/>
          <p:cNvSpPr>
            <a:spLocks noGrp="1" noChangeArrowheads="1"/>
          </p:cNvSpPr>
          <p:nvPr>
            <p:ph idx="1"/>
          </p:nvPr>
        </p:nvSpPr>
        <p:spPr>
          <a:xfrm>
            <a:off x="304800" y="1676400"/>
            <a:ext cx="8229600" cy="4724400"/>
          </a:xfrm>
        </p:spPr>
        <p:txBody>
          <a:bodyPr/>
          <a:lstStyle/>
          <a:p>
            <a:pPr eaLnBrk="1" hangingPunct="1">
              <a:lnSpc>
                <a:spcPct val="80000"/>
              </a:lnSpc>
            </a:pPr>
            <a:r>
              <a:rPr lang="en-US" sz="2800" b="1" dirty="0"/>
              <a:t>If an extraglottic airway with an air-filled cuff is used, cuff pressure must be monitored.</a:t>
            </a:r>
          </a:p>
          <a:p>
            <a:pPr eaLnBrk="1" hangingPunct="1">
              <a:lnSpc>
                <a:spcPct val="80000"/>
              </a:lnSpc>
            </a:pPr>
            <a:r>
              <a:rPr lang="en-US" sz="2800" b="1" dirty="0"/>
              <a:t>Extraglottic airways will not be tolerated unless the casualty is deeply unconscious. </a:t>
            </a:r>
          </a:p>
          <a:p>
            <a:r>
              <a:rPr lang="en-US" sz="2800" b="1" dirty="0"/>
              <a:t>Monitor the hemoglobin oxygen saturation in casualties to help assess airway patency. </a:t>
            </a:r>
          </a:p>
          <a:p>
            <a:r>
              <a:rPr lang="en-US" sz="2800" b="1" dirty="0"/>
              <a:t>Use capnography monitoring in this phase of care if available. </a:t>
            </a:r>
          </a:p>
          <a:p>
            <a:r>
              <a:rPr lang="en-US" sz="2800" b="1" dirty="0"/>
              <a:t>Always remember that the casualty’s airway status may change over time and requires frequent reassessment.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62000" y="0"/>
            <a:ext cx="8229600" cy="1143000"/>
          </a:xfrm>
        </p:spPr>
        <p:txBody>
          <a:bodyPr/>
          <a:lstStyle/>
          <a:p>
            <a:pPr eaLnBrk="1" hangingPunct="1"/>
            <a:r>
              <a:rPr lang="en-US" sz="4400" dirty="0"/>
              <a:t>Airway in TACEVAC</a:t>
            </a:r>
          </a:p>
        </p:txBody>
      </p:sp>
      <p:sp>
        <p:nvSpPr>
          <p:cNvPr id="36866" name="Rectangle 3"/>
          <p:cNvSpPr>
            <a:spLocks noGrp="1" noChangeArrowheads="1"/>
          </p:cNvSpPr>
          <p:nvPr>
            <p:ph idx="1"/>
          </p:nvPr>
        </p:nvSpPr>
        <p:spPr>
          <a:xfrm>
            <a:off x="76200" y="1493838"/>
            <a:ext cx="8763000" cy="5364162"/>
          </a:xfrm>
        </p:spPr>
        <p:txBody>
          <a:bodyPr/>
          <a:lstStyle/>
          <a:p>
            <a:pPr eaLnBrk="1" hangingPunct="1">
              <a:lnSpc>
                <a:spcPct val="80000"/>
              </a:lnSpc>
            </a:pPr>
            <a:r>
              <a:rPr lang="en-US" sz="3000" b="1" dirty="0"/>
              <a:t>Endotracheal intubation is an advanced skill and  is not taught in the basic TCCC course, but may be useful in this phase of care.</a:t>
            </a:r>
          </a:p>
          <a:p>
            <a:pPr eaLnBrk="1" hangingPunct="1">
              <a:lnSpc>
                <a:spcPct val="80000"/>
              </a:lnSpc>
            </a:pPr>
            <a:r>
              <a:rPr lang="en-US" sz="3000" b="1" dirty="0"/>
              <a:t>For casualties with trauma to the face and mouth, or facial burns with suspected inhalation injury, nasopharyngeal airways and extraglottic airways may not suffice and a surgical cricothyroidotomy may be required. </a:t>
            </a:r>
          </a:p>
          <a:p>
            <a:pPr eaLnBrk="1" hangingPunct="1">
              <a:lnSpc>
                <a:spcPct val="80000"/>
              </a:lnSpc>
            </a:pPr>
            <a:r>
              <a:rPr lang="en-US" sz="3000" b="1" dirty="0"/>
              <a:t>Surgical cricothyroidotomies should </a:t>
            </a:r>
            <a:r>
              <a:rPr lang="en-US" sz="3000" b="1" u="sng" dirty="0"/>
              <a:t>not</a:t>
            </a:r>
            <a:r>
              <a:rPr lang="en-US" sz="3000" b="1" dirty="0"/>
              <a:t> be performed on unconscious casualties who have no direct airway trauma unless use of a nasopharyngeal airway and/or an extraglottic airway have been unsuccessful in opening the airway.</a:t>
            </a:r>
            <a:r>
              <a:rPr lang="en-US" sz="2800" b="1" dirty="0"/>
              <a:t> </a:t>
            </a:r>
            <a:endParaRPr lang="en-US" sz="30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838200" y="228600"/>
            <a:ext cx="8229600" cy="1143000"/>
          </a:xfrm>
        </p:spPr>
        <p:txBody>
          <a:bodyPr/>
          <a:lstStyle/>
          <a:p>
            <a:pPr eaLnBrk="1" hangingPunct="1"/>
            <a:r>
              <a:rPr lang="en-US" sz="4400" dirty="0"/>
              <a:t>Respiration/Breathing in TACEVAC</a:t>
            </a:r>
          </a:p>
        </p:txBody>
      </p:sp>
      <p:sp>
        <p:nvSpPr>
          <p:cNvPr id="38914" name="Rectangle 3"/>
          <p:cNvSpPr>
            <a:spLocks noGrp="1" noChangeArrowheads="1"/>
          </p:cNvSpPr>
          <p:nvPr>
            <p:ph idx="1"/>
          </p:nvPr>
        </p:nvSpPr>
        <p:spPr>
          <a:xfrm>
            <a:off x="76200" y="1828800"/>
            <a:ext cx="8839200" cy="4525962"/>
          </a:xfrm>
        </p:spPr>
        <p:txBody>
          <a:bodyPr/>
          <a:lstStyle/>
          <a:p>
            <a:pPr eaLnBrk="1" hangingPunct="1">
              <a:lnSpc>
                <a:spcPct val="90000"/>
              </a:lnSpc>
            </a:pPr>
            <a:r>
              <a:rPr lang="en-US" b="1" dirty="0"/>
              <a:t>Watch for tension pneumothorax as casualties with chest wounds ascend into the lower pressure at altitude.</a:t>
            </a:r>
          </a:p>
          <a:p>
            <a:pPr eaLnBrk="1" hangingPunct="1">
              <a:lnSpc>
                <a:spcPct val="90000"/>
              </a:lnSpc>
            </a:pPr>
            <a:r>
              <a:rPr lang="en-US" b="1" dirty="0"/>
              <a:t>Pulse ox readings will become lower as casualty ascends unless supplemental oxygen is added.</a:t>
            </a:r>
          </a:p>
          <a:p>
            <a:pPr eaLnBrk="1" hangingPunct="1">
              <a:lnSpc>
                <a:spcPct val="90000"/>
              </a:lnSpc>
            </a:pPr>
            <a:endParaRPr lang="en-US" dirty="0"/>
          </a:p>
        </p:txBody>
      </p:sp>
      <p:pic>
        <p:nvPicPr>
          <p:cNvPr id="4" name="Picture 3" descr="Photo Martin BF Tension Ptx 1.JPG"/>
          <p:cNvPicPr>
            <a:picLocks noChangeAspect="1"/>
          </p:cNvPicPr>
          <p:nvPr/>
        </p:nvPicPr>
        <p:blipFill>
          <a:blip r:embed="rId3"/>
          <a:stretch>
            <a:fillRect/>
          </a:stretch>
        </p:blipFill>
        <p:spPr>
          <a:xfrm>
            <a:off x="2717800" y="4267200"/>
            <a:ext cx="3149600" cy="2362200"/>
          </a:xfrm>
          <a:prstGeom prst="rect">
            <a:avLst/>
          </a:prstGeom>
        </p:spPr>
      </p:pic>
      <p:sp>
        <p:nvSpPr>
          <p:cNvPr id="5" name="TextBox 4"/>
          <p:cNvSpPr txBox="1"/>
          <p:nvPr/>
        </p:nvSpPr>
        <p:spPr>
          <a:xfrm>
            <a:off x="6477000" y="4916269"/>
            <a:ext cx="1963038" cy="646331"/>
          </a:xfrm>
          <a:prstGeom prst="rect">
            <a:avLst/>
          </a:prstGeom>
          <a:noFill/>
        </p:spPr>
        <p:txBody>
          <a:bodyPr wrap="none" rtlCol="0">
            <a:spAutoFit/>
          </a:bodyPr>
          <a:lstStyle/>
          <a:p>
            <a:r>
              <a:rPr lang="en-US" b="1" i="1" dirty="0"/>
              <a:t>Photo courtesy</a:t>
            </a:r>
          </a:p>
          <a:p>
            <a:r>
              <a:rPr lang="en-US" b="1" i="1" dirty="0"/>
              <a:t>COL Matt Martin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76200"/>
            <a:ext cx="8229600" cy="1143000"/>
          </a:xfrm>
        </p:spPr>
        <p:txBody>
          <a:bodyPr rtlCol="0">
            <a:normAutofit fontScale="90000"/>
          </a:bodyPr>
          <a:lstStyle/>
          <a:p>
            <a:pPr eaLnBrk="1" fontAlgn="auto" hangingPunct="1">
              <a:spcAft>
                <a:spcPts val="0"/>
              </a:spcAft>
              <a:defRPr/>
            </a:pPr>
            <a:r>
              <a:rPr lang="en-US" dirty="0">
                <a:ea typeface="+mj-ea"/>
              </a:rPr>
              <a:t>Supplemental Oxygen in </a:t>
            </a:r>
            <a:br>
              <a:rPr lang="en-US" dirty="0">
                <a:ea typeface="+mj-ea"/>
              </a:rPr>
            </a:br>
            <a:r>
              <a:rPr lang="en-US" dirty="0">
                <a:ea typeface="+mj-ea"/>
              </a:rPr>
              <a:t>Tactical Evacuation Care</a:t>
            </a:r>
          </a:p>
        </p:txBody>
      </p:sp>
      <p:sp>
        <p:nvSpPr>
          <p:cNvPr id="40962" name="Rectangle 3"/>
          <p:cNvSpPr>
            <a:spLocks noGrp="1" noChangeArrowheads="1"/>
          </p:cNvSpPr>
          <p:nvPr>
            <p:ph idx="1"/>
          </p:nvPr>
        </p:nvSpPr>
        <p:spPr>
          <a:xfrm>
            <a:off x="304800" y="1600200"/>
            <a:ext cx="8229600" cy="5257800"/>
          </a:xfrm>
        </p:spPr>
        <p:txBody>
          <a:bodyPr/>
          <a:lstStyle/>
          <a:p>
            <a:pPr marL="0" indent="0" eaLnBrk="1" hangingPunct="1">
              <a:spcBef>
                <a:spcPts val="400"/>
              </a:spcBef>
              <a:buFontTx/>
              <a:buNone/>
            </a:pPr>
            <a:r>
              <a:rPr lang="en-US" sz="3000" b="1" dirty="0"/>
              <a:t>Most casualties do not need supplemental oxygen, but have oxygen available and use it for:</a:t>
            </a:r>
          </a:p>
          <a:p>
            <a:pPr lvl="1" eaLnBrk="1" hangingPunct="1">
              <a:spcBef>
                <a:spcPts val="400"/>
              </a:spcBef>
            </a:pPr>
            <a:r>
              <a:rPr lang="en-US" sz="3000" b="1" dirty="0"/>
              <a:t>Casualties in shock</a:t>
            </a:r>
          </a:p>
          <a:p>
            <a:pPr lvl="1" eaLnBrk="1" hangingPunct="1">
              <a:spcBef>
                <a:spcPts val="400"/>
              </a:spcBef>
            </a:pPr>
            <a:r>
              <a:rPr lang="en-US" sz="3000" b="1" dirty="0"/>
              <a:t>Low oxygen sat on pulse ox</a:t>
            </a:r>
          </a:p>
          <a:p>
            <a:pPr lvl="1" eaLnBrk="1" hangingPunct="1">
              <a:spcBef>
                <a:spcPts val="400"/>
              </a:spcBef>
            </a:pPr>
            <a:r>
              <a:rPr lang="en-US" sz="3000" b="1" dirty="0"/>
              <a:t>Unconscious casualties</a:t>
            </a:r>
          </a:p>
          <a:p>
            <a:pPr lvl="1" eaLnBrk="1" hangingPunct="1">
              <a:spcBef>
                <a:spcPts val="400"/>
              </a:spcBef>
            </a:pPr>
            <a:r>
              <a:rPr lang="en-US" sz="3000" b="1" dirty="0"/>
              <a:t>Casualties with TBI</a:t>
            </a:r>
          </a:p>
          <a:p>
            <a:pPr lvl="1" eaLnBrk="1" hangingPunct="1">
              <a:spcBef>
                <a:spcPts val="400"/>
              </a:spcBef>
              <a:buFontTx/>
              <a:buNone/>
            </a:pPr>
            <a:r>
              <a:rPr lang="en-US" sz="3000" b="1" dirty="0"/>
              <a:t>    (maintain oxygen saturation</a:t>
            </a:r>
          </a:p>
          <a:p>
            <a:pPr lvl="1" eaLnBrk="1" hangingPunct="1">
              <a:spcBef>
                <a:spcPts val="400"/>
              </a:spcBef>
              <a:buFontTx/>
              <a:buNone/>
            </a:pPr>
            <a:r>
              <a:rPr lang="en-US" sz="3000" b="1" dirty="0"/>
              <a:t>    &gt; 90%)</a:t>
            </a:r>
          </a:p>
          <a:p>
            <a:pPr lvl="1" eaLnBrk="1" hangingPunct="1">
              <a:spcBef>
                <a:spcPts val="400"/>
              </a:spcBef>
            </a:pPr>
            <a:r>
              <a:rPr lang="en-US" sz="3000" b="1" dirty="0"/>
              <a:t>Chest wound casualties</a:t>
            </a:r>
          </a:p>
          <a:p>
            <a:pPr marL="0" indent="0" eaLnBrk="1" hangingPunct="1"/>
            <a:endParaRPr lang="en-US" dirty="0"/>
          </a:p>
        </p:txBody>
      </p:sp>
      <p:pic>
        <p:nvPicPr>
          <p:cNvPr id="40963" name="Picture 5" descr="TEC Reservoir Mask"/>
          <p:cNvPicPr>
            <a:picLocks noChangeAspect="1" noChangeArrowheads="1"/>
          </p:cNvPicPr>
          <p:nvPr/>
        </p:nvPicPr>
        <p:blipFill>
          <a:blip r:embed="rId3"/>
          <a:srcRect r="-206"/>
          <a:stretch>
            <a:fillRect/>
          </a:stretch>
        </p:blipFill>
        <p:spPr bwMode="auto">
          <a:xfrm>
            <a:off x="6494463" y="2743200"/>
            <a:ext cx="2649537" cy="4114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
        <p:nvSpPr>
          <p:cNvPr id="43010" name="Rectangle 3"/>
          <p:cNvSpPr>
            <a:spLocks noGrp="1" noChangeArrowheads="1"/>
          </p:cNvSpPr>
          <p:nvPr>
            <p:ph idx="1"/>
          </p:nvPr>
        </p:nvSpPr>
        <p:spPr>
          <a:xfrm>
            <a:off x="76200" y="1447800"/>
            <a:ext cx="8763000" cy="5257800"/>
          </a:xfrm>
        </p:spPr>
        <p:txBody>
          <a:bodyPr/>
          <a:lstStyle/>
          <a:p>
            <a:pPr eaLnBrk="1" hangingPunct="1">
              <a:lnSpc>
                <a:spcPct val="70000"/>
              </a:lnSpc>
              <a:spcAft>
                <a:spcPts val="1200"/>
              </a:spcAft>
              <a:buFontTx/>
              <a:buNone/>
            </a:pPr>
            <a:r>
              <a:rPr lang="en-US" dirty="0"/>
              <a:t>5. </a:t>
            </a:r>
            <a:r>
              <a:rPr lang="en-US" b="1" dirty="0"/>
              <a:t>Circulation</a:t>
            </a:r>
          </a:p>
          <a:p>
            <a:pPr marL="808038" eaLnBrk="1" hangingPunct="1">
              <a:lnSpc>
                <a:spcPct val="70000"/>
              </a:lnSpc>
              <a:spcAft>
                <a:spcPts val="1200"/>
              </a:spcAft>
              <a:buFontTx/>
              <a:buNone/>
            </a:pPr>
            <a:r>
              <a:rPr lang="en-US" b="1" dirty="0"/>
              <a:t>c. Tranexamic Acid (TXA)</a:t>
            </a:r>
            <a:endParaRPr lang="en-US" sz="2200" b="1" dirty="0"/>
          </a:p>
          <a:p>
            <a:pPr marL="1143000" indent="-288925" eaLnBrk="1" hangingPunct="1">
              <a:lnSpc>
                <a:spcPct val="70000"/>
              </a:lnSpc>
              <a:spcBef>
                <a:spcPct val="0"/>
              </a:spcBef>
              <a:spcAft>
                <a:spcPts val="1200"/>
              </a:spcAft>
              <a:buFontTx/>
              <a:buNone/>
            </a:pPr>
            <a:r>
              <a:rPr lang="en-US" sz="2400" b="1" dirty="0"/>
              <a:t>●</a:t>
            </a:r>
            <a:r>
              <a:rPr lang="en-US" b="1" dirty="0"/>
              <a:t> </a:t>
            </a:r>
            <a:r>
              <a:rPr lang="en-US" sz="2800" b="1" dirty="0"/>
              <a:t>If a casualty is anticipated to need significant blood transfusion (for example: presents with hemorrhagic shock, one or more major amputations, penetrating torso trauma, or evidence of severe bleeding): </a:t>
            </a:r>
          </a:p>
          <a:p>
            <a:pPr marL="1493838" lvl="1" eaLnBrk="1" hangingPunct="1">
              <a:lnSpc>
                <a:spcPct val="70000"/>
              </a:lnSpc>
              <a:spcAft>
                <a:spcPts val="1200"/>
              </a:spcAft>
            </a:pPr>
            <a:r>
              <a:rPr lang="en-US" b="1" dirty="0"/>
              <a:t>Administer 1 gram of tranexamic acid in 100 ml Normal Saline or Lactated Ringer’s as soon as possible but NOT later than 3 hours after injury. When given, TXA should be administered over 10 minutes by IV infusion.</a:t>
            </a:r>
          </a:p>
          <a:p>
            <a:pPr marL="1493838" lvl="1" eaLnBrk="1" hangingPunct="1">
              <a:lnSpc>
                <a:spcPct val="70000"/>
              </a:lnSpc>
              <a:spcAft>
                <a:spcPts val="1200"/>
              </a:spcAft>
            </a:pPr>
            <a:r>
              <a:rPr lang="en-US" b="1" dirty="0"/>
              <a:t>Begin second infusion of 1 gm TXA after initial fluid resuscitation has been completed.</a:t>
            </a:r>
          </a:p>
          <a:p>
            <a:pPr lvl="1" eaLnBrk="1" hangingPunct="1">
              <a:lnSpc>
                <a:spcPct val="70000"/>
              </a:lnSpc>
              <a:buFont typeface="Arial" charset="0"/>
              <a:buNone/>
            </a:pPr>
            <a:endParaRPr lang="en-US" dirty="0">
              <a:solidFill>
                <a:srgbClr val="007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noChangeArrowheads="1"/>
          </p:cNvSpPr>
          <p:nvPr>
            <p:ph idx="1"/>
          </p:nvPr>
        </p:nvSpPr>
        <p:spPr>
          <a:xfrm>
            <a:off x="228600" y="1905000"/>
            <a:ext cx="8229600" cy="5257800"/>
          </a:xfrm>
        </p:spPr>
        <p:txBody>
          <a:bodyPr/>
          <a:lstStyle/>
          <a:p>
            <a:pPr eaLnBrk="1" hangingPunct="1"/>
            <a:r>
              <a:rPr lang="en-US" sz="2600" b="1" dirty="0"/>
              <a:t>Typically given after the casualty arrives at a Role II/Role III medical facility.</a:t>
            </a:r>
          </a:p>
          <a:p>
            <a:pPr eaLnBrk="1" hangingPunct="1"/>
            <a:r>
              <a:rPr lang="en-US" sz="2600" b="1" dirty="0"/>
              <a:t>May be given in Tactical Evacuation Care if the first dose was given earlier, and fluid resuscitation has been completed before arrival at the medical facility.</a:t>
            </a:r>
          </a:p>
          <a:p>
            <a:pPr lvl="1" eaLnBrk="1" hangingPunct="1"/>
            <a:r>
              <a:rPr lang="en-US" sz="2600" b="1" dirty="0"/>
              <a:t>TXA should NOT be given with Hextend or through an IV line with Hextend in it.</a:t>
            </a:r>
          </a:p>
          <a:p>
            <a:pPr lvl="1" eaLnBrk="1" hangingPunct="1"/>
            <a:r>
              <a:rPr lang="en-US" sz="2600" b="1" dirty="0"/>
              <a:t>Inject 1 gram of TXA into a 100-cc bag of </a:t>
            </a:r>
            <a:r>
              <a:rPr lang="en-US" sz="2400" b="1" dirty="0"/>
              <a:t>Normal Saline or Lactated Ringer’s</a:t>
            </a:r>
            <a:r>
              <a:rPr lang="en-US" sz="2600" b="1" dirty="0"/>
              <a:t>.</a:t>
            </a:r>
          </a:p>
          <a:p>
            <a:pPr lvl="1" eaLnBrk="1" hangingPunct="1"/>
            <a:r>
              <a:rPr lang="en-US" sz="2600" b="1" dirty="0"/>
              <a:t>Infuse  slowly over 10 minutes.</a:t>
            </a:r>
          </a:p>
          <a:p>
            <a:pPr lvl="1" eaLnBrk="1" hangingPunct="1"/>
            <a:endParaRPr lang="en-US" b="1" dirty="0"/>
          </a:p>
        </p:txBody>
      </p:sp>
      <p:sp>
        <p:nvSpPr>
          <p:cNvPr id="45058" name="Rectangle 2"/>
          <p:cNvSpPr>
            <a:spLocks noGrp="1" noChangeArrowheads="1"/>
          </p:cNvSpPr>
          <p:nvPr>
            <p:ph type="title"/>
          </p:nvPr>
        </p:nvSpPr>
        <p:spPr>
          <a:xfrm>
            <a:off x="1295400" y="152400"/>
            <a:ext cx="7086600" cy="1143000"/>
          </a:xfrm>
        </p:spPr>
        <p:txBody>
          <a:bodyPr/>
          <a:lstStyle/>
          <a:p>
            <a:pPr eaLnBrk="1" hangingPunct="1"/>
            <a:r>
              <a:rPr lang="en-US" sz="4400" dirty="0"/>
              <a:t>TXA  Administration:</a:t>
            </a:r>
            <a:br>
              <a:rPr lang="en-US" sz="4400" dirty="0"/>
            </a:br>
            <a:r>
              <a:rPr lang="en-US" sz="4400" dirty="0"/>
              <a:t>2nd Dose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609600" y="152400"/>
            <a:ext cx="8229600" cy="1143000"/>
          </a:xfrm>
        </p:spPr>
        <p:txBody>
          <a:bodyPr/>
          <a:lstStyle/>
          <a:p>
            <a:pPr eaLnBrk="1" hangingPunct="1"/>
            <a:r>
              <a:rPr lang="en-US" sz="4400" dirty="0"/>
              <a:t>Refractory Shock in </a:t>
            </a:r>
            <a:br>
              <a:rPr lang="en-US" sz="4400" dirty="0"/>
            </a:br>
            <a:r>
              <a:rPr lang="en-US" sz="4400" dirty="0"/>
              <a:t>TACEVAC</a:t>
            </a:r>
          </a:p>
        </p:txBody>
      </p:sp>
      <p:sp>
        <p:nvSpPr>
          <p:cNvPr id="38914" name="Rectangle 3"/>
          <p:cNvSpPr>
            <a:spLocks noGrp="1" noChangeArrowheads="1"/>
          </p:cNvSpPr>
          <p:nvPr>
            <p:ph idx="1"/>
          </p:nvPr>
        </p:nvSpPr>
        <p:spPr>
          <a:xfrm>
            <a:off x="76200" y="1570038"/>
            <a:ext cx="8763000" cy="5287962"/>
          </a:xfrm>
        </p:spPr>
        <p:txBody>
          <a:bodyPr/>
          <a:lstStyle/>
          <a:p>
            <a:pPr eaLnBrk="1" hangingPunct="1">
              <a:lnSpc>
                <a:spcPct val="90000"/>
              </a:lnSpc>
            </a:pPr>
            <a:r>
              <a:rPr lang="en-US" sz="2400" b="1" dirty="0"/>
              <a:t>If a casualty in shock is not responding to fluid resuscitation, consider untreated tension pneumothorax as a possible cause of refractory shock. </a:t>
            </a:r>
          </a:p>
          <a:p>
            <a:pPr eaLnBrk="1" hangingPunct="1">
              <a:lnSpc>
                <a:spcPct val="90000"/>
              </a:lnSpc>
            </a:pPr>
            <a:r>
              <a:rPr lang="en-US" sz="2400" b="1" dirty="0"/>
              <a:t>Thoracic trauma, persistent respiratory distress, absent breath sounds, and hemoglobin oxygen saturation &lt; 90% support this diagnosis. </a:t>
            </a:r>
          </a:p>
          <a:p>
            <a:pPr eaLnBrk="1" hangingPunct="1">
              <a:lnSpc>
                <a:spcPct val="90000"/>
              </a:lnSpc>
            </a:pPr>
            <a:r>
              <a:rPr lang="en-US" sz="2400" b="1" dirty="0"/>
              <a:t>Treat as indicated with repeated NDC or finger thoracostomy/chest tube insertion at the fifth ICS in the AAL, according to the skills, experience, and authorizations of the treating medical provider. Note that if finger thoracostomy is used, it may not remain patent and finger decompression through the incision may have to be repeated. </a:t>
            </a:r>
          </a:p>
          <a:p>
            <a:pPr eaLnBrk="1" hangingPunct="1">
              <a:lnSpc>
                <a:spcPct val="90000"/>
              </a:lnSpc>
            </a:pPr>
            <a:r>
              <a:rPr lang="en-US" sz="2400" b="1" dirty="0"/>
              <a:t>Consider decompressing the opposite side of the chest if indicated based on the mechanism of injury and physical findings. </a:t>
            </a:r>
            <a:endParaRPr 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a:xfrm>
            <a:off x="228600" y="1600200"/>
            <a:ext cx="8229600" cy="4525963"/>
          </a:xfrm>
        </p:spPr>
        <p:txBody>
          <a:bodyPr/>
          <a:lstStyle/>
          <a:p>
            <a:pPr marL="0" indent="0">
              <a:buFont typeface="Arial" charset="0"/>
              <a:buNone/>
            </a:pPr>
            <a:r>
              <a:rPr lang="en-US" b="1" dirty="0"/>
              <a:t>6.  Traumatic Brain Injury</a:t>
            </a:r>
          </a:p>
          <a:p>
            <a:pPr marL="0" indent="0">
              <a:buFont typeface="Arial" charset="0"/>
              <a:buNone/>
            </a:pPr>
            <a:endParaRPr lang="en-US" sz="1200" b="1" dirty="0"/>
          </a:p>
          <a:p>
            <a:pPr marL="911225">
              <a:buFont typeface="Arial" charset="0"/>
              <a:buAutoNum type="alphaLcPeriod"/>
            </a:pPr>
            <a:r>
              <a:rPr lang="en-US" sz="2800" b="1" dirty="0"/>
              <a:t>Casualties with moderate/severe TBI should be monitored for:</a:t>
            </a:r>
          </a:p>
          <a:p>
            <a:pPr marL="0" indent="0">
              <a:buFont typeface="Arial" charset="0"/>
              <a:buNone/>
            </a:pPr>
            <a:endParaRPr lang="en-US" sz="1200" b="1" dirty="0"/>
          </a:p>
          <a:p>
            <a:pPr marL="1255713">
              <a:buFont typeface="+mj-lt"/>
              <a:buAutoNum type="arabicPeriod"/>
              <a:tabLst>
                <a:tab pos="1314450" algn="l"/>
              </a:tabLst>
            </a:pPr>
            <a:r>
              <a:rPr lang="en-US" sz="2800" b="1" dirty="0"/>
              <a:t>Decreases in level of consciousness</a:t>
            </a:r>
          </a:p>
          <a:p>
            <a:pPr marL="1255713">
              <a:buFont typeface="+mj-lt"/>
              <a:buAutoNum type="arabicPeriod"/>
              <a:tabLst>
                <a:tab pos="1314450" algn="l"/>
              </a:tabLst>
            </a:pPr>
            <a:r>
              <a:rPr lang="en-US" sz="2800" b="1" dirty="0"/>
              <a:t>Pupillary dilation</a:t>
            </a:r>
          </a:p>
          <a:p>
            <a:pPr marL="1255713">
              <a:buFont typeface="+mj-lt"/>
              <a:buAutoNum type="arabicPeriod"/>
              <a:tabLst>
                <a:tab pos="1314450" algn="l"/>
              </a:tabLst>
            </a:pPr>
            <a:r>
              <a:rPr lang="en-US" sz="2800" b="1" dirty="0"/>
              <a:t>SBP should be  &gt;90 mmHg</a:t>
            </a:r>
          </a:p>
          <a:p>
            <a:pPr marL="1255713">
              <a:buFont typeface="+mj-lt"/>
              <a:buAutoNum type="arabicPeriod"/>
              <a:tabLst>
                <a:tab pos="1314450" algn="l"/>
              </a:tabLst>
            </a:pPr>
            <a:r>
              <a:rPr lang="en-US" sz="2800" b="1" dirty="0"/>
              <a:t>O2 sat &gt; 90</a:t>
            </a:r>
          </a:p>
          <a:p>
            <a:pPr marL="0" indent="0">
              <a:buFont typeface="Arial" charset="0"/>
              <a:buNone/>
            </a:pPr>
            <a:endParaRPr lang="en-US" sz="2800" b="1" dirty="0"/>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228600" y="1600200"/>
            <a:ext cx="8229600" cy="4419600"/>
          </a:xfrm>
        </p:spPr>
        <p:txBody>
          <a:bodyPr/>
          <a:lstStyle/>
          <a:p>
            <a:pPr eaLnBrk="1" hangingPunct="1">
              <a:spcBef>
                <a:spcPts val="0"/>
              </a:spcBef>
              <a:spcAft>
                <a:spcPts val="1200"/>
              </a:spcAft>
              <a:defRPr/>
            </a:pPr>
            <a:r>
              <a:rPr lang="en-US" sz="2800" b="1" dirty="0">
                <a:latin typeface="Times New Roman" pitchFamily="-84" charset="0"/>
                <a:cs typeface="Times New Roman" pitchFamily="-84" charset="0"/>
              </a:rPr>
              <a:t>DESCRIBE the differences between MEDEVAC and CASEVAC</a:t>
            </a:r>
          </a:p>
          <a:p>
            <a:pPr eaLnBrk="1" hangingPunct="1">
              <a:spcBef>
                <a:spcPts val="0"/>
              </a:spcBef>
              <a:spcAft>
                <a:spcPts val="1200"/>
              </a:spcAft>
              <a:defRPr/>
            </a:pPr>
            <a:r>
              <a:rPr lang="en-US" sz="2800" b="1" dirty="0">
                <a:latin typeface="Times New Roman" pitchFamily="-84" charset="0"/>
                <a:cs typeface="Times New Roman" pitchFamily="-84" charset="0"/>
              </a:rPr>
              <a:t>DESCRIBE the differences between Tactical Field Care and Tactical Evacuation Care</a:t>
            </a:r>
          </a:p>
          <a:p>
            <a:pPr eaLnBrk="1" hangingPunct="1">
              <a:spcBef>
                <a:spcPts val="0"/>
              </a:spcBef>
              <a:spcAft>
                <a:spcPts val="1200"/>
              </a:spcAft>
              <a:defRPr/>
            </a:pPr>
            <a:r>
              <a:rPr lang="en-US" sz="2800" b="1" dirty="0">
                <a:latin typeface="Times New Roman" pitchFamily="-84" charset="0"/>
                <a:cs typeface="Times New Roman" pitchFamily="-84" charset="0"/>
              </a:rPr>
              <a:t>DESCRIBE the additional assets that may be available for airway management and electronic monitoring</a:t>
            </a:r>
          </a:p>
          <a:p>
            <a:pPr lvl="0" eaLnBrk="1" hangingPunct="1">
              <a:spcBef>
                <a:spcPts val="0"/>
              </a:spcBef>
              <a:spcAft>
                <a:spcPts val="1200"/>
              </a:spcAft>
              <a:defRPr/>
            </a:pPr>
            <a:r>
              <a:rPr lang="en-US" sz="2800" b="1" dirty="0"/>
              <a:t>KNOW which casualties are most likely to benefit from supplemental oxygen.</a:t>
            </a:r>
            <a:endParaRPr lang="en-US" sz="2800" dirty="0"/>
          </a:p>
        </p:txBody>
      </p:sp>
      <p:sp>
        <p:nvSpPr>
          <p:cNvPr id="18434" name="Rectangle 4"/>
          <p:cNvSpPr>
            <a:spLocks noGrp="1" noChangeArrowheads="1"/>
          </p:cNvSpPr>
          <p:nvPr>
            <p:ph type="title"/>
          </p:nvPr>
        </p:nvSpPr>
        <p:spPr>
          <a:xfrm>
            <a:off x="685800" y="76200"/>
            <a:ext cx="8229600" cy="1143000"/>
          </a:xfrm>
        </p:spPr>
        <p:txBody>
          <a:bodyPr/>
          <a:lstStyle/>
          <a:p>
            <a:pPr eaLnBrk="1" hangingPunct="1"/>
            <a:r>
              <a:rPr lang="en-US" sz="4800" dirty="0"/>
              <a:t>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a:xfrm>
            <a:off x="228600" y="1493838"/>
            <a:ext cx="8229600" cy="4525962"/>
          </a:xfrm>
        </p:spPr>
        <p:txBody>
          <a:bodyPr/>
          <a:lstStyle/>
          <a:p>
            <a:pPr marL="0" indent="0">
              <a:spcBef>
                <a:spcPts val="0"/>
              </a:spcBef>
              <a:spcAft>
                <a:spcPts val="1800"/>
              </a:spcAft>
              <a:buNone/>
            </a:pPr>
            <a:r>
              <a:rPr lang="en-US" b="1" dirty="0"/>
              <a:t>6. Traumatic Brain Injury</a:t>
            </a:r>
          </a:p>
          <a:p>
            <a:pPr marL="911225" indent="-346075">
              <a:spcBef>
                <a:spcPts val="0"/>
              </a:spcBef>
              <a:spcAft>
                <a:spcPts val="600"/>
              </a:spcAft>
              <a:buNone/>
            </a:pPr>
            <a:r>
              <a:rPr lang="en-US" sz="2800" b="1" dirty="0"/>
              <a:t>a. Casualties with moderate/severe TBI should be monitored for:</a:t>
            </a:r>
          </a:p>
          <a:p>
            <a:pPr marL="1255713">
              <a:buFont typeface="+mj-lt"/>
              <a:buAutoNum type="arabicPeriod" startAt="5"/>
            </a:pPr>
            <a:r>
              <a:rPr lang="en-US" sz="2800" b="1" dirty="0"/>
              <a:t>Hypothermia</a:t>
            </a:r>
          </a:p>
          <a:p>
            <a:pPr marL="1255713">
              <a:buFont typeface="+mj-lt"/>
              <a:buAutoNum type="arabicPeriod" startAt="5"/>
            </a:pPr>
            <a:r>
              <a:rPr lang="en-US" sz="2800" b="1" dirty="0"/>
              <a:t>End-tidal CO2 (If capnography is available, maintain between 35-40 mmHg)</a:t>
            </a:r>
          </a:p>
          <a:p>
            <a:pPr marL="1255713">
              <a:buFont typeface="+mj-lt"/>
              <a:buAutoNum type="arabicPeriod" startAt="5"/>
            </a:pPr>
            <a:r>
              <a:rPr lang="en-US" sz="2800" b="1" dirty="0"/>
              <a:t>Penetrating head trauma (if present, administer antibiotics)</a:t>
            </a:r>
          </a:p>
          <a:p>
            <a:pPr marL="1255713">
              <a:buFont typeface="+mj-lt"/>
              <a:buAutoNum type="arabicPeriod" startAt="5"/>
            </a:pPr>
            <a:r>
              <a:rPr lang="en-US" sz="2800" b="1" dirty="0"/>
              <a:t>Assume a spinal (neck) injury until cleared</a:t>
            </a:r>
          </a:p>
          <a:p>
            <a:pPr marL="609600" indent="-609600">
              <a:buFont typeface="Arial" charset="0"/>
              <a:buNone/>
            </a:pPr>
            <a:endParaRPr lang="en-US" sz="2800" dirty="0"/>
          </a:p>
        </p:txBody>
      </p:sp>
      <p:sp>
        <p:nvSpPr>
          <p:cNvPr id="49155" name="Rectangle 1"/>
          <p:cNvSpPr>
            <a:spLocks noChangeArrowheads="1"/>
          </p:cNvSpPr>
          <p:nvPr/>
        </p:nvSpPr>
        <p:spPr bwMode="auto">
          <a:xfrm>
            <a:off x="457200" y="6488113"/>
            <a:ext cx="1802096" cy="461665"/>
          </a:xfrm>
          <a:prstGeom prst="rect">
            <a:avLst/>
          </a:prstGeom>
          <a:noFill/>
          <a:ln w="9525">
            <a:noFill/>
            <a:miter lim="800000"/>
            <a:headEnd/>
            <a:tailEnd/>
          </a:ln>
        </p:spPr>
        <p:txBody>
          <a:bodyPr wrap="none">
            <a:spAutoFit/>
          </a:bodyPr>
          <a:lstStyle/>
          <a:p>
            <a:pPr>
              <a:buFont typeface="Arial" charset="0"/>
              <a:buNone/>
            </a:pPr>
            <a:r>
              <a:rPr lang="en-US" sz="2400" b="1" dirty="0">
                <a:latin typeface="Times New Roman" pitchFamily="18" charset="0"/>
                <a:cs typeface="Times New Roman" pitchFamily="18" charset="0"/>
              </a:rPr>
              <a:t>Continued</a:t>
            </a:r>
            <a:r>
              <a:rPr lang="en-US" b="1"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ontent Placeholder 2"/>
          <p:cNvSpPr>
            <a:spLocks noGrp="1"/>
          </p:cNvSpPr>
          <p:nvPr>
            <p:ph idx="1"/>
          </p:nvPr>
        </p:nvSpPr>
        <p:spPr>
          <a:xfrm>
            <a:off x="152400" y="1600200"/>
            <a:ext cx="8229600" cy="4525963"/>
          </a:xfrm>
        </p:spPr>
        <p:txBody>
          <a:bodyPr/>
          <a:lstStyle/>
          <a:p>
            <a:pPr marL="0" indent="0">
              <a:spcBef>
                <a:spcPts val="0"/>
              </a:spcBef>
              <a:spcAft>
                <a:spcPts val="1200"/>
              </a:spcAft>
              <a:buNone/>
            </a:pPr>
            <a:r>
              <a:rPr lang="en-US" b="1" dirty="0"/>
              <a:t>6.</a:t>
            </a:r>
            <a:r>
              <a:rPr lang="en-US" dirty="0"/>
              <a:t> </a:t>
            </a:r>
            <a:r>
              <a:rPr lang="en-US" b="1" dirty="0"/>
              <a:t>Traumatic Brain Injury</a:t>
            </a:r>
          </a:p>
          <a:p>
            <a:pPr marL="806450" indent="-403225">
              <a:spcBef>
                <a:spcPts val="0"/>
              </a:spcBef>
              <a:spcAft>
                <a:spcPts val="1200"/>
              </a:spcAft>
              <a:buNone/>
            </a:pPr>
            <a:r>
              <a:rPr lang="en-US" sz="2800" b="1" dirty="0"/>
              <a:t>b. Unilateral pupillary dilation accompanied by a decreased level of  consciousness may signify impending cerebral herniation; if these signs occur, take the following actions to decrease intracranial pressure:</a:t>
            </a:r>
          </a:p>
          <a:p>
            <a:pPr marL="1195388" indent="-284163">
              <a:buFont typeface="+mj-lt"/>
              <a:buAutoNum type="arabicPeriod"/>
            </a:pPr>
            <a:r>
              <a:rPr lang="en-US" sz="2400" b="1" dirty="0"/>
              <a:t>Administer 250cc of 3% or 5% hypertonic saline bolus.</a:t>
            </a:r>
          </a:p>
          <a:p>
            <a:pPr marL="1195388" indent="-284163">
              <a:buFont typeface="+mj-lt"/>
              <a:buAutoNum type="arabicPeriod"/>
            </a:pPr>
            <a:r>
              <a:rPr lang="en-US" sz="2400" b="1" dirty="0"/>
              <a:t>Elevate the casualty’s head 30 degrees.</a:t>
            </a:r>
          </a:p>
          <a:p>
            <a:pPr marL="514350" indent="-514350">
              <a:buFont typeface="Arial" charset="0"/>
              <a:buNone/>
            </a:pPr>
            <a:endParaRPr lang="en-US" sz="2800" dirty="0"/>
          </a:p>
        </p:txBody>
      </p:sp>
      <p:sp>
        <p:nvSpPr>
          <p:cNvPr id="51203" name="Rectangle 4"/>
          <p:cNvSpPr>
            <a:spLocks noChangeArrowheads="1"/>
          </p:cNvSpPr>
          <p:nvPr/>
        </p:nvSpPr>
        <p:spPr bwMode="auto">
          <a:xfrm>
            <a:off x="457200" y="6488113"/>
            <a:ext cx="1802096" cy="461665"/>
          </a:xfrm>
          <a:prstGeom prst="rect">
            <a:avLst/>
          </a:prstGeom>
          <a:noFill/>
          <a:ln w="9525">
            <a:noFill/>
            <a:miter lim="800000"/>
            <a:headEnd/>
            <a:tailEnd/>
          </a:ln>
        </p:spPr>
        <p:txBody>
          <a:bodyPr wrap="none">
            <a:spAutoFit/>
          </a:bodyPr>
          <a:lstStyle/>
          <a:p>
            <a:pPr>
              <a:buFont typeface="Arial" charset="0"/>
              <a:buNone/>
            </a:pPr>
            <a:r>
              <a:rPr lang="en-US" sz="2400" b="1" dirty="0">
                <a:latin typeface="Times New Roman" pitchFamily="18" charset="0"/>
                <a:cs typeface="Times New Roman" pitchFamily="18" charset="0"/>
              </a:rPr>
              <a:t>Continued</a:t>
            </a:r>
            <a:r>
              <a:rPr lang="en-US" b="1"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2"/>
          <p:cNvSpPr>
            <a:spLocks noGrp="1"/>
          </p:cNvSpPr>
          <p:nvPr>
            <p:ph idx="1"/>
          </p:nvPr>
        </p:nvSpPr>
        <p:spPr>
          <a:xfrm>
            <a:off x="152400" y="1752600"/>
            <a:ext cx="8229600" cy="4114800"/>
          </a:xfrm>
        </p:spPr>
        <p:txBody>
          <a:bodyPr/>
          <a:lstStyle/>
          <a:p>
            <a:pPr marL="0" indent="0">
              <a:spcBef>
                <a:spcPts val="0"/>
              </a:spcBef>
              <a:spcAft>
                <a:spcPts val="1200"/>
              </a:spcAft>
              <a:buFont typeface="Arial" charset="0"/>
              <a:buNone/>
            </a:pPr>
            <a:r>
              <a:rPr lang="en-US" b="1" dirty="0"/>
              <a:t>6.</a:t>
            </a:r>
            <a:r>
              <a:rPr lang="en-US" dirty="0"/>
              <a:t> </a:t>
            </a:r>
            <a:r>
              <a:rPr lang="en-US" b="1" dirty="0"/>
              <a:t>Traumatic Brain Injury</a:t>
            </a:r>
            <a:endParaRPr lang="en-US" sz="1200" b="1" dirty="0"/>
          </a:p>
          <a:p>
            <a:pPr marL="463550" indent="0">
              <a:spcBef>
                <a:spcPts val="0"/>
              </a:spcBef>
              <a:spcAft>
                <a:spcPts val="1200"/>
              </a:spcAft>
              <a:buFont typeface="Arial" charset="0"/>
              <a:buNone/>
            </a:pPr>
            <a:r>
              <a:rPr lang="en-US" sz="2800" b="1" dirty="0"/>
              <a:t>b. (Continued)</a:t>
            </a:r>
          </a:p>
          <a:p>
            <a:pPr marL="806450" indent="0">
              <a:spcBef>
                <a:spcPts val="0"/>
              </a:spcBef>
              <a:spcAft>
                <a:spcPts val="1200"/>
              </a:spcAft>
              <a:buFont typeface="Arial" charset="0"/>
              <a:buNone/>
            </a:pPr>
            <a:r>
              <a:rPr lang="en-US" sz="2400" b="1" dirty="0"/>
              <a:t>3) Hyperventilate the casualty</a:t>
            </a:r>
          </a:p>
          <a:p>
            <a:pPr marL="1538288" indent="-284163">
              <a:buFont typeface="+mj-lt"/>
              <a:buAutoNum type="alphaLcPeriod"/>
            </a:pPr>
            <a:r>
              <a:rPr lang="en-US" sz="2400" b="1" dirty="0"/>
              <a:t>Respiratory rate 20</a:t>
            </a:r>
          </a:p>
          <a:p>
            <a:pPr marL="1538288" indent="-284163">
              <a:buFont typeface="+mj-lt"/>
              <a:buAutoNum type="alphaLcPeriod"/>
            </a:pPr>
            <a:r>
              <a:rPr lang="en-US" sz="2400" b="1" dirty="0"/>
              <a:t>Capnography should be used to maintain the end-tidal CO2 between 30-35 mmHg</a:t>
            </a:r>
          </a:p>
          <a:p>
            <a:pPr marL="1538288" indent="-284163">
              <a:buFont typeface="+mj-lt"/>
              <a:buAutoNum type="alphaLcPeriod"/>
            </a:pPr>
            <a:r>
              <a:rPr lang="en-US" sz="2400" b="1" dirty="0"/>
              <a:t>The highest concentration of oxygen (FIO2) possible should be used for hyperventilation</a:t>
            </a:r>
          </a:p>
          <a:p>
            <a:pPr marL="0" indent="0">
              <a:buFont typeface="Arial" charset="0"/>
              <a:buNone/>
            </a:pPr>
            <a:endParaRPr lang="en-US" sz="2800" b="1" dirty="0"/>
          </a:p>
        </p:txBody>
      </p:sp>
      <p:sp>
        <p:nvSpPr>
          <p:cNvPr id="53251" name="Rectangle 3"/>
          <p:cNvSpPr>
            <a:spLocks noChangeArrowheads="1"/>
          </p:cNvSpPr>
          <p:nvPr/>
        </p:nvSpPr>
        <p:spPr bwMode="auto">
          <a:xfrm>
            <a:off x="457200" y="6488113"/>
            <a:ext cx="1802096" cy="461665"/>
          </a:xfrm>
          <a:prstGeom prst="rect">
            <a:avLst/>
          </a:prstGeom>
          <a:noFill/>
          <a:ln w="9525">
            <a:noFill/>
            <a:miter lim="800000"/>
            <a:headEnd/>
            <a:tailEnd/>
          </a:ln>
        </p:spPr>
        <p:txBody>
          <a:bodyPr wrap="none">
            <a:spAutoFit/>
          </a:bodyPr>
          <a:lstStyle/>
          <a:p>
            <a:pPr>
              <a:buFont typeface="Arial" charset="0"/>
              <a:buNone/>
            </a:pPr>
            <a:r>
              <a:rPr lang="en-US" sz="2400" b="1" dirty="0">
                <a:latin typeface="Times New Roman" pitchFamily="18" charset="0"/>
                <a:cs typeface="Times New Roman" pitchFamily="18" charset="0"/>
              </a:rPr>
              <a:t>Continued</a:t>
            </a:r>
            <a:r>
              <a:rPr lang="en-US" b="1"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2"/>
          <p:cNvSpPr>
            <a:spLocks noGrp="1"/>
          </p:cNvSpPr>
          <p:nvPr>
            <p:ph idx="1"/>
          </p:nvPr>
        </p:nvSpPr>
        <p:spPr>
          <a:xfrm>
            <a:off x="533400" y="1600200"/>
            <a:ext cx="7696200" cy="4525963"/>
          </a:xfrm>
        </p:spPr>
        <p:txBody>
          <a:bodyPr/>
          <a:lstStyle/>
          <a:p>
            <a:pPr marL="0" indent="0">
              <a:spcBef>
                <a:spcPts val="0"/>
              </a:spcBef>
              <a:spcAft>
                <a:spcPts val="1200"/>
              </a:spcAft>
              <a:buFont typeface="Arial" charset="0"/>
              <a:buNone/>
            </a:pPr>
            <a:r>
              <a:rPr lang="en-US" b="1" dirty="0"/>
              <a:t>6. Traumatic Brain Injury</a:t>
            </a:r>
            <a:endParaRPr lang="en-US" sz="2800" b="1" dirty="0"/>
          </a:p>
          <a:p>
            <a:pPr marL="0" indent="0">
              <a:buFont typeface="Arial" charset="0"/>
              <a:buNone/>
            </a:pPr>
            <a:endParaRPr lang="en-US" sz="2800" b="1" dirty="0"/>
          </a:p>
          <a:p>
            <a:pPr marL="0" indent="0">
              <a:buFont typeface="Arial" charset="0"/>
              <a:buNone/>
            </a:pPr>
            <a:r>
              <a:rPr lang="en-US" sz="2800" b="1" dirty="0"/>
              <a:t>Notes:</a:t>
            </a:r>
          </a:p>
          <a:p>
            <a:pPr marL="0" indent="0">
              <a:buFontTx/>
              <a:buChar char="-"/>
            </a:pPr>
            <a:r>
              <a:rPr lang="en-US" sz="2800" b="1" dirty="0"/>
              <a:t> Do not hyperventilate unless signs of impending</a:t>
            </a:r>
          </a:p>
          <a:p>
            <a:pPr marL="0" indent="0">
              <a:buFontTx/>
              <a:buNone/>
            </a:pPr>
            <a:r>
              <a:rPr lang="en-US" sz="2800" b="1" dirty="0"/>
              <a:t>   herniation are present.</a:t>
            </a:r>
          </a:p>
          <a:p>
            <a:pPr marL="0" indent="0">
              <a:buFontTx/>
              <a:buChar char="-"/>
            </a:pPr>
            <a:r>
              <a:rPr lang="en-US" sz="2800" b="1" dirty="0"/>
              <a:t> Casualties may be hyperventilated with oxygen</a:t>
            </a:r>
          </a:p>
          <a:p>
            <a:pPr marL="0" indent="0">
              <a:buFontTx/>
              <a:buNone/>
            </a:pPr>
            <a:r>
              <a:rPr lang="en-US" sz="2800" b="1" dirty="0"/>
              <a:t>   using the bag-valve-mask technique.</a:t>
            </a:r>
          </a:p>
          <a:p>
            <a:pPr marL="0" indent="0">
              <a:buFont typeface="Arial" charset="0"/>
              <a:buNone/>
            </a:pPr>
            <a:endParaRPr lang="en-US" sz="2800" b="1" dirty="0"/>
          </a:p>
          <a:p>
            <a:pPr marL="0" indent="0">
              <a:buFont typeface="Arial" charset="0"/>
              <a:buNone/>
            </a:pPr>
            <a:endParaRPr lang="en-US" sz="2800"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Content Placeholder 2"/>
          <p:cNvSpPr>
            <a:spLocks noGrp="1"/>
          </p:cNvSpPr>
          <p:nvPr>
            <p:ph idx="4294967295"/>
          </p:nvPr>
        </p:nvSpPr>
        <p:spPr>
          <a:xfrm>
            <a:off x="457200" y="1752600"/>
            <a:ext cx="8229600" cy="4525963"/>
          </a:xfrm>
        </p:spPr>
        <p:txBody>
          <a:bodyPr/>
          <a:lstStyle/>
          <a:p>
            <a:pPr marL="0" indent="0" eaLnBrk="1" hangingPunct="1">
              <a:spcBef>
                <a:spcPts val="0"/>
              </a:spcBef>
              <a:spcAft>
                <a:spcPts val="600"/>
              </a:spcAft>
              <a:buFontTx/>
              <a:buNone/>
            </a:pPr>
            <a:r>
              <a:rPr lang="en-US" sz="2400" b="1" dirty="0"/>
              <a:t>Remember to keep the casualty on an insulated surface or get him/her on one as soon as possible.</a:t>
            </a:r>
          </a:p>
          <a:p>
            <a:pPr marL="0" indent="0" eaLnBrk="1" hangingPunct="1">
              <a:buFontTx/>
              <a:buNone/>
            </a:pPr>
            <a:r>
              <a:rPr lang="en-US" sz="2400" b="1" dirty="0"/>
              <a:t>Apply the Ready-Heat Blanket from the Hypothermia Prevention and Management Kit (HPMK), to the casualty’s torso (</a:t>
            </a:r>
            <a:r>
              <a:rPr lang="en-US" sz="2400" b="1" u="sng" dirty="0"/>
              <a:t>not directly on the skin</a:t>
            </a:r>
            <a:r>
              <a:rPr lang="en-US" sz="2400" b="1" dirty="0"/>
              <a:t>) and cover the casualty with the Heat-Reflective Shell (HRS). </a:t>
            </a:r>
          </a:p>
        </p:txBody>
      </p:sp>
      <p:sp>
        <p:nvSpPr>
          <p:cNvPr id="6" name="Title 1"/>
          <p:cNvSpPr txBox="1">
            <a:spLocks/>
          </p:cNvSpPr>
          <p:nvPr/>
        </p:nvSpPr>
        <p:spPr>
          <a:xfrm>
            <a:off x="1371600" y="152400"/>
            <a:ext cx="7239000" cy="1143000"/>
          </a:xfrm>
          <a:prstGeom prst="rect">
            <a:avLst/>
          </a:prstGeom>
        </p:spPr>
        <p:txBody>
          <a:bodyPr anchor="ctr">
            <a:noAutofit/>
          </a:bodyPr>
          <a:lstStyle>
            <a:lvl1pPr algn="ctr" defTabSz="914400" rtl="0" eaLnBrk="1" latinLnBrk="0" hangingPunct="1">
              <a:spcBef>
                <a:spcPct val="0"/>
              </a:spcBef>
              <a:buNone/>
              <a:defRPr sz="4000" b="1" kern="1200">
                <a:solidFill>
                  <a:schemeClr val="tx1"/>
                </a:solidFill>
                <a:latin typeface="Times New Roman" pitchFamily="18" charset="0"/>
                <a:ea typeface="+mj-ea"/>
                <a:cs typeface="Times New Roman" pitchFamily="18" charset="0"/>
              </a:defRPr>
            </a:lvl1pPr>
          </a:lstStyle>
          <a:p>
            <a:pPr>
              <a:defRPr/>
            </a:pPr>
            <a:r>
              <a:rPr lang="en-US" sz="4400" dirty="0"/>
              <a:t>Hypothermia Prevention </a:t>
            </a:r>
            <a:br>
              <a:rPr lang="en-US" sz="4400" dirty="0"/>
            </a:br>
            <a:r>
              <a:rPr lang="en-US" sz="4400" dirty="0"/>
              <a:t>in TACEVAC</a:t>
            </a:r>
          </a:p>
        </p:txBody>
      </p:sp>
      <p:pic>
        <p:nvPicPr>
          <p:cNvPr id="2" name="Picture 1">
            <a:extLst>
              <a:ext uri="{FF2B5EF4-FFF2-40B4-BE49-F238E27FC236}">
                <a16:creationId xmlns:a16="http://schemas.microsoft.com/office/drawing/2014/main" id="{41C8AFEB-FC0B-49D5-876E-C5656265D4FE}"/>
              </a:ext>
            </a:extLst>
          </p:cNvPr>
          <p:cNvPicPr>
            <a:picLocks noChangeAspect="1"/>
          </p:cNvPicPr>
          <p:nvPr/>
        </p:nvPicPr>
        <p:blipFill>
          <a:blip r:embed="rId3"/>
          <a:stretch>
            <a:fillRect/>
          </a:stretch>
        </p:blipFill>
        <p:spPr>
          <a:xfrm>
            <a:off x="2438400" y="4191000"/>
            <a:ext cx="3662363" cy="267562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2"/>
          <p:cNvSpPr>
            <a:spLocks noGrp="1"/>
          </p:cNvSpPr>
          <p:nvPr>
            <p:ph idx="4294967295"/>
          </p:nvPr>
        </p:nvSpPr>
        <p:spPr>
          <a:xfrm>
            <a:off x="152400" y="4953000"/>
            <a:ext cx="8777377" cy="914400"/>
          </a:xfrm>
        </p:spPr>
        <p:txBody>
          <a:bodyPr/>
          <a:lstStyle/>
          <a:p>
            <a:pPr marL="0" indent="0" algn="ctr" eaLnBrk="1" hangingPunct="1">
              <a:buFontTx/>
              <a:buNone/>
            </a:pPr>
            <a:r>
              <a:rPr lang="en-US" sz="2800" b="1" dirty="0"/>
              <a:t>Use a portable fluid warmer capable of warming all IV fluids including blood products.</a:t>
            </a:r>
          </a:p>
        </p:txBody>
      </p:sp>
      <p:sp>
        <p:nvSpPr>
          <p:cNvPr id="6" name="Title 1"/>
          <p:cNvSpPr txBox="1">
            <a:spLocks/>
          </p:cNvSpPr>
          <p:nvPr/>
        </p:nvSpPr>
        <p:spPr>
          <a:xfrm>
            <a:off x="1295400" y="152400"/>
            <a:ext cx="7696200" cy="1143000"/>
          </a:xfrm>
          <a:prstGeom prst="rect">
            <a:avLst/>
          </a:prstGeom>
        </p:spPr>
        <p:txBody>
          <a:bodyPr anchor="ctr">
            <a:noAutofit/>
          </a:bodyPr>
          <a:lstStyle>
            <a:lvl1pPr algn="ctr" defTabSz="914400" rtl="0" eaLnBrk="1" latinLnBrk="0" hangingPunct="1">
              <a:spcBef>
                <a:spcPct val="0"/>
              </a:spcBef>
              <a:buNone/>
              <a:defRPr sz="4000" b="1" kern="1200">
                <a:solidFill>
                  <a:schemeClr val="tx1"/>
                </a:solidFill>
                <a:latin typeface="Times New Roman" pitchFamily="18" charset="0"/>
                <a:ea typeface="+mj-ea"/>
                <a:cs typeface="Times New Roman" pitchFamily="18" charset="0"/>
              </a:defRPr>
            </a:lvl1pPr>
          </a:lstStyle>
          <a:p>
            <a:pPr>
              <a:defRPr/>
            </a:pPr>
            <a:r>
              <a:rPr lang="en-US" sz="4400" dirty="0"/>
              <a:t>Hypothermia Prevention </a:t>
            </a:r>
            <a:br>
              <a:rPr lang="en-US" sz="4400" dirty="0"/>
            </a:br>
            <a:r>
              <a:rPr lang="en-US" sz="4400" dirty="0"/>
              <a:t>in TACEVAC</a:t>
            </a:r>
          </a:p>
        </p:txBody>
      </p:sp>
      <p:pic>
        <p:nvPicPr>
          <p:cNvPr id="2" name="Picture 1">
            <a:extLst>
              <a:ext uri="{FF2B5EF4-FFF2-40B4-BE49-F238E27FC236}">
                <a16:creationId xmlns:a16="http://schemas.microsoft.com/office/drawing/2014/main" id="{5E672E43-5B4C-4B7B-9307-25944087A5A4}"/>
              </a:ext>
            </a:extLst>
          </p:cNvPr>
          <p:cNvPicPr>
            <a:picLocks noChangeAspect="1"/>
          </p:cNvPicPr>
          <p:nvPr/>
        </p:nvPicPr>
        <p:blipFill>
          <a:blip r:embed="rId3"/>
          <a:stretch>
            <a:fillRect/>
          </a:stretch>
        </p:blipFill>
        <p:spPr>
          <a:xfrm>
            <a:off x="371206" y="1981200"/>
            <a:ext cx="2143393" cy="1488623"/>
          </a:xfrm>
          <a:prstGeom prst="rect">
            <a:avLst/>
          </a:prstGeom>
          <a:ln w="25400">
            <a:solidFill>
              <a:schemeClr val="tx1"/>
            </a:solidFill>
          </a:ln>
        </p:spPr>
      </p:pic>
      <p:sp>
        <p:nvSpPr>
          <p:cNvPr id="3" name="TextBox 2">
            <a:extLst>
              <a:ext uri="{FF2B5EF4-FFF2-40B4-BE49-F238E27FC236}">
                <a16:creationId xmlns:a16="http://schemas.microsoft.com/office/drawing/2014/main" id="{22BA989F-BFBB-4DA1-924C-329922D214A1}"/>
              </a:ext>
            </a:extLst>
          </p:cNvPr>
          <p:cNvSpPr txBox="1"/>
          <p:nvPr/>
        </p:nvSpPr>
        <p:spPr>
          <a:xfrm>
            <a:off x="819148" y="3469243"/>
            <a:ext cx="1257301"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enFlow ™</a:t>
            </a:r>
          </a:p>
        </p:txBody>
      </p:sp>
      <p:pic>
        <p:nvPicPr>
          <p:cNvPr id="4" name="Picture 3">
            <a:extLst>
              <a:ext uri="{FF2B5EF4-FFF2-40B4-BE49-F238E27FC236}">
                <a16:creationId xmlns:a16="http://schemas.microsoft.com/office/drawing/2014/main" id="{9046576B-180E-4ACE-A872-AD9F27A16017}"/>
              </a:ext>
            </a:extLst>
          </p:cNvPr>
          <p:cNvPicPr>
            <a:picLocks noChangeAspect="1"/>
          </p:cNvPicPr>
          <p:nvPr/>
        </p:nvPicPr>
        <p:blipFill>
          <a:blip r:embed="rId4"/>
          <a:stretch>
            <a:fillRect/>
          </a:stretch>
        </p:blipFill>
        <p:spPr>
          <a:xfrm>
            <a:off x="3352800" y="1981200"/>
            <a:ext cx="2075361" cy="1476375"/>
          </a:xfrm>
          <a:prstGeom prst="rect">
            <a:avLst/>
          </a:prstGeom>
          <a:ln w="25400">
            <a:solidFill>
              <a:schemeClr val="tx1"/>
            </a:solidFill>
          </a:ln>
        </p:spPr>
      </p:pic>
      <p:sp>
        <p:nvSpPr>
          <p:cNvPr id="8" name="TextBox 7">
            <a:extLst>
              <a:ext uri="{FF2B5EF4-FFF2-40B4-BE49-F238E27FC236}">
                <a16:creationId xmlns:a16="http://schemas.microsoft.com/office/drawing/2014/main" id="{AC734FF4-CD88-4DC9-A1E8-AC24BD19EFC9}"/>
              </a:ext>
            </a:extLst>
          </p:cNvPr>
          <p:cNvSpPr txBox="1"/>
          <p:nvPr/>
        </p:nvSpPr>
        <p:spPr>
          <a:xfrm>
            <a:off x="3443287" y="3469243"/>
            <a:ext cx="1966913"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Thermal Angel™</a:t>
            </a:r>
          </a:p>
        </p:txBody>
      </p:sp>
      <p:pic>
        <p:nvPicPr>
          <p:cNvPr id="5" name="Picture 4">
            <a:extLst>
              <a:ext uri="{FF2B5EF4-FFF2-40B4-BE49-F238E27FC236}">
                <a16:creationId xmlns:a16="http://schemas.microsoft.com/office/drawing/2014/main" id="{5B899923-898C-4C5E-81D4-C34D0AD12356}"/>
              </a:ext>
            </a:extLst>
          </p:cNvPr>
          <p:cNvPicPr>
            <a:picLocks noChangeAspect="1"/>
          </p:cNvPicPr>
          <p:nvPr/>
        </p:nvPicPr>
        <p:blipFill>
          <a:blip r:embed="rId5"/>
          <a:stretch>
            <a:fillRect/>
          </a:stretch>
        </p:blipFill>
        <p:spPr>
          <a:xfrm>
            <a:off x="6386064" y="1960852"/>
            <a:ext cx="1843756" cy="1462087"/>
          </a:xfrm>
          <a:prstGeom prst="rect">
            <a:avLst/>
          </a:prstGeom>
          <a:ln w="25400">
            <a:solidFill>
              <a:schemeClr val="tx1"/>
            </a:solidFill>
          </a:ln>
        </p:spPr>
      </p:pic>
      <p:sp>
        <p:nvSpPr>
          <p:cNvPr id="10" name="TextBox 9">
            <a:extLst>
              <a:ext uri="{FF2B5EF4-FFF2-40B4-BE49-F238E27FC236}">
                <a16:creationId xmlns:a16="http://schemas.microsoft.com/office/drawing/2014/main" id="{88BE654A-3679-47D4-B061-7E34FBAAC31F}"/>
              </a:ext>
            </a:extLst>
          </p:cNvPr>
          <p:cNvSpPr txBox="1"/>
          <p:nvPr/>
        </p:nvSpPr>
        <p:spPr>
          <a:xfrm>
            <a:off x="6509656" y="3469243"/>
            <a:ext cx="1596571"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Buddy Lite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470025" y="76200"/>
            <a:ext cx="7064375" cy="1143000"/>
          </a:xfrm>
        </p:spPr>
        <p:txBody>
          <a:bodyPr/>
          <a:lstStyle/>
          <a:p>
            <a:pPr eaLnBrk="1" hangingPunct="1"/>
            <a:r>
              <a:rPr lang="en-US" sz="4400" dirty="0"/>
              <a:t>Remember: Prevention of Hypothermia in Helicopters!</a:t>
            </a:r>
          </a:p>
        </p:txBody>
      </p:sp>
      <p:pic>
        <p:nvPicPr>
          <p:cNvPr id="86018" name="Picture 3"/>
          <p:cNvPicPr>
            <a:picLocks noGrp="1" noChangeAspect="1" noChangeArrowheads="1"/>
          </p:cNvPicPr>
          <p:nvPr>
            <p:ph idx="1"/>
          </p:nvPr>
        </p:nvPicPr>
        <p:blipFill>
          <a:blip r:embed="rId3"/>
          <a:srcRect/>
          <a:stretch>
            <a:fillRect/>
          </a:stretch>
        </p:blipFill>
        <p:spPr>
          <a:xfrm>
            <a:off x="1752600" y="1524000"/>
            <a:ext cx="5715000" cy="3732213"/>
          </a:xfrm>
        </p:spPr>
      </p:pic>
      <p:sp>
        <p:nvSpPr>
          <p:cNvPr id="86019" name="Text Box 4"/>
          <p:cNvSpPr txBox="1">
            <a:spLocks noChangeArrowheads="1"/>
          </p:cNvSpPr>
          <p:nvPr/>
        </p:nvSpPr>
        <p:spPr bwMode="auto">
          <a:xfrm>
            <a:off x="152400" y="5282004"/>
            <a:ext cx="8991600" cy="1569660"/>
          </a:xfrm>
          <a:prstGeom prst="rect">
            <a:avLst/>
          </a:prstGeom>
          <a:noFill/>
          <a:ln w="9525">
            <a:noFill/>
            <a:miter lim="800000"/>
            <a:headEnd/>
            <a:tailEnd/>
          </a:ln>
        </p:spPr>
        <p:txBody>
          <a:bodyPr wrap="square">
            <a:spAutoFit/>
          </a:bodyPr>
          <a:lstStyle/>
          <a:p>
            <a:pPr>
              <a:buFontTx/>
              <a:buChar char="•"/>
            </a:pPr>
            <a:r>
              <a:rPr lang="en-US" sz="3200" dirty="0">
                <a:latin typeface="Times New Roman" pitchFamily="18" charset="0"/>
              </a:rPr>
              <a:t> </a:t>
            </a:r>
            <a:r>
              <a:rPr lang="en-US" sz="3200" b="1" dirty="0">
                <a:latin typeface="Times New Roman" pitchFamily="18" charset="0"/>
              </a:rPr>
              <a:t>Cabin wind and altitude cold result in cold stress.</a:t>
            </a:r>
          </a:p>
          <a:p>
            <a:pPr marL="233363" indent="-233363">
              <a:buFontTx/>
              <a:buChar char="•"/>
            </a:pPr>
            <a:r>
              <a:rPr lang="en-US" sz="3200" b="1" dirty="0">
                <a:solidFill>
                  <a:srgbClr val="FF0000"/>
                </a:solidFill>
                <a:latin typeface="Times New Roman" pitchFamily="18" charset="0"/>
              </a:rPr>
              <a:t>Protection is especially important for casualties in shock and for burn casualties.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2420524"/>
          </a:xfrm>
        </p:spPr>
        <p:txBody>
          <a:bodyPr/>
          <a:lstStyle/>
          <a:p>
            <a:pPr marL="0" indent="0">
              <a:buNone/>
            </a:pPr>
            <a:r>
              <a:rPr lang="en-US" b="1" dirty="0"/>
              <a:t>14. Burns</a:t>
            </a:r>
          </a:p>
          <a:p>
            <a:pPr marL="974725" indent="-349250">
              <a:buNone/>
            </a:pPr>
            <a:r>
              <a:rPr lang="en-US" sz="2800" b="1" dirty="0"/>
              <a:t>h. Burn patients are particularly susceptible to hypothermia. Extra emphasis should be placed on barrier heat loss prevention methods and IV fluid warming in this phase.</a:t>
            </a:r>
          </a:p>
          <a:p>
            <a:pPr marL="0" indent="0">
              <a:buNone/>
            </a:pPr>
            <a:endParaRPr lang="en-US" dirty="0"/>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pic>
        <p:nvPicPr>
          <p:cNvPr id="7" name="Picture 6"/>
          <p:cNvPicPr>
            <a:picLocks noChangeAspect="1"/>
          </p:cNvPicPr>
          <p:nvPr/>
        </p:nvPicPr>
        <p:blipFill>
          <a:blip r:embed="rId3"/>
          <a:stretch>
            <a:fillRect/>
          </a:stretch>
        </p:blipFill>
        <p:spPr>
          <a:xfrm>
            <a:off x="2438400" y="4020724"/>
            <a:ext cx="3886200" cy="2562639"/>
          </a:xfrm>
          <a:prstGeom prst="rect">
            <a:avLst/>
          </a:prstGeom>
          <a:ln w="25400">
            <a:solidFill>
              <a:schemeClr val="tx1"/>
            </a:solidFill>
          </a:ln>
        </p:spPr>
      </p:pic>
      <p:sp>
        <p:nvSpPr>
          <p:cNvPr id="8" name="TextBox 7"/>
          <p:cNvSpPr txBox="1"/>
          <p:nvPr/>
        </p:nvSpPr>
        <p:spPr>
          <a:xfrm>
            <a:off x="4343400" y="6583363"/>
            <a:ext cx="4800600" cy="246221"/>
          </a:xfrm>
          <a:prstGeom prst="rect">
            <a:avLst/>
          </a:prstGeom>
          <a:noFill/>
        </p:spPr>
        <p:txBody>
          <a:bodyPr wrap="square" rtlCol="0">
            <a:spAutoFit/>
          </a:bodyPr>
          <a:lstStyle/>
          <a:p>
            <a:r>
              <a:rPr lang="en-US" sz="1000" dirty="0"/>
              <a:t>http://www.topmilitarysites.net/news/how-becoming-a-doctor-in-the-army-works/</a:t>
            </a:r>
          </a:p>
        </p:txBody>
      </p:sp>
    </p:spTree>
    <p:extLst>
      <p:ext uri="{BB962C8B-B14F-4D97-AF65-F5344CB8AC3E}">
        <p14:creationId xmlns:p14="http://schemas.microsoft.com/office/powerpoint/2010/main" val="109802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ontent Placeholder 2"/>
          <p:cNvSpPr>
            <a:spLocks noGrp="1"/>
          </p:cNvSpPr>
          <p:nvPr>
            <p:ph idx="1"/>
          </p:nvPr>
        </p:nvSpPr>
        <p:spPr>
          <a:xfrm>
            <a:off x="381000" y="1600200"/>
            <a:ext cx="7772400" cy="4114800"/>
          </a:xfrm>
        </p:spPr>
        <p:txBody>
          <a:bodyPr/>
          <a:lstStyle/>
          <a:p>
            <a:pPr marL="0" indent="0">
              <a:spcAft>
                <a:spcPts val="1200"/>
              </a:spcAft>
              <a:buFont typeface="Arial" charset="0"/>
              <a:buNone/>
            </a:pPr>
            <a:r>
              <a:rPr lang="en-US" b="1" dirty="0"/>
              <a:t>17. CPR in TACEVAC Care</a:t>
            </a:r>
          </a:p>
          <a:p>
            <a:pPr marL="969963" indent="-334963">
              <a:buFont typeface="Arial" charset="0"/>
              <a:buNone/>
            </a:pPr>
            <a:r>
              <a:rPr lang="en-US" sz="2800" b="1" dirty="0"/>
              <a:t>a. Casualties with torso trauma or polytrauma who have no pulse or respirations during TACEVAC should have bilateral needle decompression performed to ensure they do not have a tension pneumothorax. The procedure is the same as described in section (4a) above. </a:t>
            </a:r>
          </a:p>
          <a:p>
            <a:pPr marL="0" indent="0"/>
            <a:endParaRPr lang="en-US"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ontent Placeholder 2"/>
          <p:cNvSpPr>
            <a:spLocks noGrp="1"/>
          </p:cNvSpPr>
          <p:nvPr>
            <p:ph idx="1"/>
          </p:nvPr>
        </p:nvSpPr>
        <p:spPr>
          <a:xfrm>
            <a:off x="304800" y="1752600"/>
            <a:ext cx="8229600" cy="3962400"/>
          </a:xfrm>
        </p:spPr>
        <p:txBody>
          <a:bodyPr/>
          <a:lstStyle/>
          <a:p>
            <a:pPr marL="0" indent="0">
              <a:spcAft>
                <a:spcPts val="1200"/>
              </a:spcAft>
              <a:buFont typeface="Arial" charset="0"/>
              <a:buNone/>
            </a:pPr>
            <a:r>
              <a:rPr lang="en-US" b="1" dirty="0"/>
              <a:t>17. CPR in TACEVAC Care (cont)</a:t>
            </a:r>
          </a:p>
          <a:p>
            <a:pPr marL="969963" indent="-334963">
              <a:buFont typeface="Arial" charset="0"/>
              <a:buNone/>
            </a:pPr>
            <a:r>
              <a:rPr lang="en-US" sz="2800" b="1" dirty="0"/>
              <a:t>b. CPR may be attempted during this phase of care if the casualty does not have obviously fatal wounds and will be arriving at a facility with a surgical capability within a short period of time. CPR should not be done at the expense of compromising the mission or denying lifesaving care to other casualties.</a:t>
            </a:r>
          </a:p>
          <a:p>
            <a:pPr marL="0" indent="0"/>
            <a:endParaRPr lang="en-US"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idx="1"/>
          </p:nvPr>
        </p:nvSpPr>
        <p:spPr>
          <a:xfrm>
            <a:off x="304800" y="1600200"/>
            <a:ext cx="8229600" cy="4953000"/>
          </a:xfrm>
        </p:spPr>
        <p:txBody>
          <a:bodyPr/>
          <a:lstStyle/>
          <a:p>
            <a:pPr eaLnBrk="1" hangingPunct="1">
              <a:spcBef>
                <a:spcPct val="0"/>
              </a:spcBef>
              <a:spcAft>
                <a:spcPts val="1200"/>
              </a:spcAft>
            </a:pPr>
            <a:r>
              <a:rPr lang="en-US" sz="2600" b="1" dirty="0">
                <a:latin typeface="Times New Roman" pitchFamily="-84" charset="0"/>
                <a:cs typeface="Times New Roman" pitchFamily="-84" charset="0"/>
              </a:rPr>
              <a:t>DISCUSS the indications for and administration of Tranexamic Acid during tactical evacuation</a:t>
            </a:r>
          </a:p>
          <a:p>
            <a:pPr eaLnBrk="1" hangingPunct="1">
              <a:spcBef>
                <a:spcPct val="0"/>
              </a:spcBef>
              <a:spcAft>
                <a:spcPts val="1200"/>
              </a:spcAft>
            </a:pPr>
            <a:r>
              <a:rPr lang="en-US" sz="2600" b="1" dirty="0"/>
              <a:t>DISCUSS the management of moderate/severe TBI during tactical evacuation</a:t>
            </a:r>
          </a:p>
          <a:p>
            <a:pPr lvl="0" fontAlgn="ctr"/>
            <a:r>
              <a:rPr lang="en-US" sz="2600" b="1" dirty="0"/>
              <a:t>KNOW</a:t>
            </a:r>
            <a:r>
              <a:rPr lang="en-US" sz="2600" dirty="0"/>
              <a:t> </a:t>
            </a:r>
            <a:r>
              <a:rPr lang="en-US" sz="2600" b="1" dirty="0"/>
              <a:t>the importance and the methods of documenting casualty care in TCCC</a:t>
            </a:r>
          </a:p>
          <a:p>
            <a:pPr lvl="0" fontAlgn="ctr"/>
            <a:r>
              <a:rPr lang="en-US" sz="2600" b="1" dirty="0"/>
              <a:t>DISCUSS</a:t>
            </a:r>
            <a:r>
              <a:rPr lang="en-US" sz="2600" dirty="0"/>
              <a:t> </a:t>
            </a:r>
            <a:r>
              <a:rPr lang="en-US" sz="2600" b="1" dirty="0"/>
              <a:t>the role of cardiopulmonary resuscitation in combat casualties during the Tactical Evacuation Care phase of TCCC</a:t>
            </a:r>
            <a:endParaRPr lang="en-US" sz="2600" dirty="0"/>
          </a:p>
          <a:p>
            <a:pPr lvl="0"/>
            <a:r>
              <a:rPr lang="en-US" sz="2600" b="1" dirty="0"/>
              <a:t>DESCRIBE</a:t>
            </a:r>
            <a:r>
              <a:rPr lang="en-US" sz="2600" dirty="0"/>
              <a:t> </a:t>
            </a:r>
            <a:r>
              <a:rPr lang="en-US" sz="2600" b="1" dirty="0"/>
              <a:t>the management of wounded hostile combatants during TACEVAC</a:t>
            </a:r>
            <a:endParaRPr lang="en-US" sz="2600" dirty="0"/>
          </a:p>
        </p:txBody>
      </p:sp>
      <p:sp>
        <p:nvSpPr>
          <p:cNvPr id="20482" name="Rectangle 4"/>
          <p:cNvSpPr>
            <a:spLocks noGrp="1" noChangeArrowheads="1"/>
          </p:cNvSpPr>
          <p:nvPr>
            <p:ph type="title"/>
          </p:nvPr>
        </p:nvSpPr>
        <p:spPr>
          <a:xfrm>
            <a:off x="762000" y="0"/>
            <a:ext cx="8229600" cy="1143000"/>
          </a:xfrm>
        </p:spPr>
        <p:txBody>
          <a:bodyPr/>
          <a:lstStyle/>
          <a:p>
            <a:pPr eaLnBrk="1" hangingPunct="1"/>
            <a:r>
              <a:rPr lang="en-US" sz="4800" dirty="0"/>
              <a:t>Learning Objectives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ChangeArrowheads="1"/>
          </p:cNvSpPr>
          <p:nvPr/>
        </p:nvSpPr>
        <p:spPr bwMode="auto">
          <a:xfrm>
            <a:off x="381000" y="1524000"/>
            <a:ext cx="8534400" cy="366713"/>
          </a:xfrm>
          <a:prstGeom prst="rect">
            <a:avLst/>
          </a:prstGeom>
          <a:noFill/>
          <a:ln w="9525">
            <a:noFill/>
            <a:miter lim="800000"/>
            <a:headEnd/>
            <a:tailEnd/>
          </a:ln>
        </p:spPr>
        <p:txBody>
          <a:bodyPr>
            <a:spAutoFit/>
          </a:bodyPr>
          <a:lstStyle/>
          <a:p>
            <a:r>
              <a:rPr lang="en-US" dirty="0">
                <a:solidFill>
                  <a:srgbClr val="FFFF00"/>
                </a:solidFill>
                <a:latin typeface="Arial Black" pitchFamily="34" charset="0"/>
              </a:rPr>
              <a:t> </a:t>
            </a:r>
          </a:p>
        </p:txBody>
      </p:sp>
      <p:sp>
        <p:nvSpPr>
          <p:cNvPr id="209923" name="Text Box 3"/>
          <p:cNvSpPr txBox="1">
            <a:spLocks noChangeArrowheads="1"/>
          </p:cNvSpPr>
          <p:nvPr/>
        </p:nvSpPr>
        <p:spPr bwMode="auto">
          <a:xfrm>
            <a:off x="4292600" y="690563"/>
            <a:ext cx="296863" cy="530225"/>
          </a:xfrm>
          <a:prstGeom prst="rect">
            <a:avLst/>
          </a:prstGeom>
          <a:noFill/>
          <a:ln>
            <a:noFill/>
          </a:ln>
          <a:effectLst>
            <a:outerShdw dist="63500" dir="2212194" algn="ctr" rotWithShape="0">
              <a:schemeClr val="tx2"/>
            </a:outerShdw>
          </a:effectLst>
          <a:extLst/>
        </p:spPr>
        <p:txBody>
          <a:bodyPr wrap="none" lIns="92075" tIns="46038" rIns="92075" bIns="46038">
            <a:spAutoFit/>
          </a:bodyPr>
          <a:lstStyle/>
          <a:p>
            <a:pPr algn="ctr" eaLnBrk="0" hangingPunct="0">
              <a:lnSpc>
                <a:spcPct val="90000"/>
              </a:lnSpc>
              <a:defRPr/>
            </a:pPr>
            <a:r>
              <a:rPr lang="en-US" sz="3200" b="1" dirty="0">
                <a:solidFill>
                  <a:srgbClr val="F80000"/>
                </a:solidFill>
                <a:ea typeface="+mn-ea"/>
                <a:cs typeface="+mn-cs"/>
              </a:rPr>
              <a:t> </a:t>
            </a:r>
          </a:p>
        </p:txBody>
      </p:sp>
      <p:sp>
        <p:nvSpPr>
          <p:cNvPr id="92163" name="Rectangle 4"/>
          <p:cNvSpPr>
            <a:spLocks noChangeArrowheads="1"/>
          </p:cNvSpPr>
          <p:nvPr/>
        </p:nvSpPr>
        <p:spPr bwMode="auto">
          <a:xfrm>
            <a:off x="152400" y="1319213"/>
            <a:ext cx="8839200" cy="336550"/>
          </a:xfrm>
          <a:prstGeom prst="rect">
            <a:avLst/>
          </a:prstGeom>
          <a:noFill/>
          <a:ln w="9525">
            <a:noFill/>
            <a:miter lim="800000"/>
            <a:headEnd/>
            <a:tailEnd/>
          </a:ln>
        </p:spPr>
        <p:txBody>
          <a:bodyPr>
            <a:spAutoFit/>
          </a:bodyPr>
          <a:lstStyle/>
          <a:p>
            <a:r>
              <a:rPr lang="en-US" sz="1600" dirty="0">
                <a:solidFill>
                  <a:srgbClr val="FFFF00"/>
                </a:solidFill>
                <a:latin typeface="Arial Black" pitchFamily="34" charset="0"/>
              </a:rPr>
              <a:t>	</a:t>
            </a:r>
            <a:endParaRPr lang="en-US" sz="1600" dirty="0">
              <a:solidFill>
                <a:srgbClr val="FF0000"/>
              </a:solidFill>
              <a:latin typeface="Arial Black" pitchFamily="34" charset="0"/>
            </a:endParaRPr>
          </a:p>
        </p:txBody>
      </p:sp>
      <p:pic>
        <p:nvPicPr>
          <p:cNvPr id="92164" name="Picture 6" descr="Stokes Training"/>
          <p:cNvPicPr>
            <a:picLocks noChangeAspect="1" noChangeArrowheads="1"/>
          </p:cNvPicPr>
          <p:nvPr/>
        </p:nvPicPr>
        <p:blipFill>
          <a:blip r:embed="rId3"/>
          <a:srcRect/>
          <a:stretch>
            <a:fillRect/>
          </a:stretch>
        </p:blipFill>
        <p:spPr bwMode="auto">
          <a:xfrm>
            <a:off x="1600200" y="1524000"/>
            <a:ext cx="6019800" cy="3943350"/>
          </a:xfrm>
          <a:prstGeom prst="rect">
            <a:avLst/>
          </a:prstGeom>
          <a:noFill/>
          <a:ln w="25400">
            <a:solidFill>
              <a:schemeClr val="tx1"/>
            </a:solidFill>
            <a:miter lim="800000"/>
            <a:headEnd/>
            <a:tailEnd/>
          </a:ln>
        </p:spPr>
      </p:pic>
      <p:sp>
        <p:nvSpPr>
          <p:cNvPr id="92165" name="Text Box 7"/>
          <p:cNvSpPr txBox="1">
            <a:spLocks noChangeArrowheads="1"/>
          </p:cNvSpPr>
          <p:nvPr/>
        </p:nvSpPr>
        <p:spPr bwMode="auto">
          <a:xfrm>
            <a:off x="1608138" y="166688"/>
            <a:ext cx="7153275" cy="762000"/>
          </a:xfrm>
          <a:prstGeom prst="rect">
            <a:avLst/>
          </a:prstGeom>
          <a:noFill/>
          <a:ln w="9525">
            <a:noFill/>
            <a:miter lim="800000"/>
            <a:headEnd/>
            <a:tailEnd/>
          </a:ln>
        </p:spPr>
        <p:txBody>
          <a:bodyPr wrap="none">
            <a:spAutoFit/>
          </a:bodyPr>
          <a:lstStyle/>
          <a:p>
            <a:pPr algn="ctr"/>
            <a:r>
              <a:rPr lang="en-US" sz="4400" b="1" dirty="0">
                <a:latin typeface="Times New Roman" pitchFamily="18" charset="0"/>
              </a:rPr>
              <a:t>TACEVAC CARE - Hoisting</a:t>
            </a:r>
          </a:p>
        </p:txBody>
      </p:sp>
      <p:sp>
        <p:nvSpPr>
          <p:cNvPr id="92166" name="Text Box 8"/>
          <p:cNvSpPr txBox="1">
            <a:spLocks noChangeArrowheads="1"/>
          </p:cNvSpPr>
          <p:nvPr/>
        </p:nvSpPr>
        <p:spPr bwMode="auto">
          <a:xfrm>
            <a:off x="1600200" y="5638800"/>
            <a:ext cx="6122189" cy="1354217"/>
          </a:xfrm>
          <a:prstGeom prst="rect">
            <a:avLst/>
          </a:prstGeom>
          <a:noFill/>
          <a:ln w="9525">
            <a:noFill/>
            <a:miter lim="800000"/>
            <a:headEnd/>
            <a:tailEnd/>
          </a:ln>
        </p:spPr>
        <p:txBody>
          <a:bodyPr wrap="none">
            <a:spAutoFit/>
          </a:bodyPr>
          <a:lstStyle/>
          <a:p>
            <a:pPr>
              <a:buFontTx/>
              <a:buChar char="•"/>
            </a:pPr>
            <a:r>
              <a:rPr lang="en-US" sz="3200" u="sng" dirty="0">
                <a:latin typeface="Times New Roman" pitchFamily="18" charset="0"/>
              </a:rPr>
              <a:t> Rigid</a:t>
            </a:r>
            <a:r>
              <a:rPr lang="en-US" sz="3200" dirty="0">
                <a:latin typeface="Times New Roman" pitchFamily="18" charset="0"/>
              </a:rPr>
              <a:t> </a:t>
            </a:r>
            <a:r>
              <a:rPr lang="en-US" sz="3200" u="sng" dirty="0">
                <a:latin typeface="Times New Roman" pitchFamily="18" charset="0"/>
              </a:rPr>
              <a:t>Litters</a:t>
            </a:r>
            <a:r>
              <a:rPr lang="en-US" sz="3200" dirty="0">
                <a:latin typeface="Times New Roman" pitchFamily="18" charset="0"/>
              </a:rPr>
              <a:t> </a:t>
            </a:r>
            <a:r>
              <a:rPr lang="en-US" sz="3200" u="sng" dirty="0">
                <a:latin typeface="Times New Roman" pitchFamily="18" charset="0"/>
              </a:rPr>
              <a:t>Only</a:t>
            </a:r>
            <a:r>
              <a:rPr lang="en-US" sz="3200" dirty="0">
                <a:latin typeface="Times New Roman" pitchFamily="18" charset="0"/>
              </a:rPr>
              <a:t> When Hoisting!</a:t>
            </a:r>
          </a:p>
          <a:p>
            <a:pPr>
              <a:buFontTx/>
              <a:buChar char="•"/>
            </a:pPr>
            <a:r>
              <a:rPr lang="en-US" sz="3200" dirty="0">
                <a:latin typeface="Times New Roman" pitchFamily="18" charset="0"/>
              </a:rPr>
              <a:t> Check and double-check rigging</a:t>
            </a:r>
          </a:p>
          <a:p>
            <a:endParaRPr lang="en-US" dirty="0">
              <a:latin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RM Little Bird 2"/>
          <p:cNvPicPr>
            <a:picLocks noChangeAspect="1" noChangeArrowheads="1"/>
          </p:cNvPicPr>
          <p:nvPr/>
        </p:nvPicPr>
        <p:blipFill>
          <a:blip r:embed="rId3"/>
          <a:srcRect/>
          <a:stretch>
            <a:fillRect/>
          </a:stretch>
        </p:blipFill>
        <p:spPr bwMode="auto">
          <a:xfrm>
            <a:off x="28575" y="28575"/>
            <a:ext cx="9144000" cy="6858000"/>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90600" y="152400"/>
            <a:ext cx="8229600" cy="1143000"/>
          </a:xfrm>
        </p:spPr>
        <p:txBody>
          <a:bodyPr rtlCol="0">
            <a:normAutofit fontScale="90000"/>
          </a:bodyPr>
          <a:lstStyle/>
          <a:p>
            <a:pPr eaLnBrk="1" fontAlgn="auto" hangingPunct="1">
              <a:spcAft>
                <a:spcPts val="0"/>
              </a:spcAft>
              <a:defRPr/>
            </a:pPr>
            <a:r>
              <a:rPr lang="en-US" dirty="0">
                <a:ea typeface="+mj-ea"/>
              </a:rPr>
              <a:t>TACEVAC Care for Wounded</a:t>
            </a:r>
            <a:br>
              <a:rPr lang="en-US" dirty="0">
                <a:ea typeface="+mj-ea"/>
              </a:rPr>
            </a:br>
            <a:r>
              <a:rPr lang="en-US" dirty="0">
                <a:ea typeface="+mj-ea"/>
              </a:rPr>
              <a:t>Hostile Combatants</a:t>
            </a:r>
          </a:p>
        </p:txBody>
      </p:sp>
      <p:sp>
        <p:nvSpPr>
          <p:cNvPr id="96258" name="Rectangle 3"/>
          <p:cNvSpPr>
            <a:spLocks noGrp="1" noChangeArrowheads="1"/>
          </p:cNvSpPr>
          <p:nvPr>
            <p:ph idx="1"/>
          </p:nvPr>
        </p:nvSpPr>
        <p:spPr>
          <a:xfrm>
            <a:off x="304800" y="1646238"/>
            <a:ext cx="8229600" cy="4525962"/>
          </a:xfrm>
        </p:spPr>
        <p:txBody>
          <a:bodyPr/>
          <a:lstStyle/>
          <a:p>
            <a:pPr eaLnBrk="1" hangingPunct="1">
              <a:lnSpc>
                <a:spcPct val="80000"/>
              </a:lnSpc>
            </a:pPr>
            <a:r>
              <a:rPr lang="en-US" sz="2800" b="1" dirty="0"/>
              <a:t>Principles of care are the same for all wounded combatants</a:t>
            </a:r>
          </a:p>
          <a:p>
            <a:pPr eaLnBrk="1" hangingPunct="1">
              <a:lnSpc>
                <a:spcPct val="80000"/>
              </a:lnSpc>
            </a:pPr>
            <a:r>
              <a:rPr lang="en-US" sz="2800" b="1" dirty="0"/>
              <a:t>Rules of Engagement may dictate evacuation process</a:t>
            </a:r>
          </a:p>
          <a:p>
            <a:pPr eaLnBrk="1" hangingPunct="1">
              <a:lnSpc>
                <a:spcPct val="80000"/>
              </a:lnSpc>
            </a:pPr>
            <a:r>
              <a:rPr lang="en-US" sz="2800" b="1" dirty="0"/>
              <a:t>Restrain and provide security</a:t>
            </a:r>
          </a:p>
          <a:p>
            <a:pPr eaLnBrk="1" hangingPunct="1">
              <a:lnSpc>
                <a:spcPct val="80000"/>
              </a:lnSpc>
            </a:pPr>
            <a:r>
              <a:rPr lang="en-US" sz="2800" b="1" dirty="0"/>
              <a:t>Remember that each hostile</a:t>
            </a:r>
          </a:p>
          <a:p>
            <a:pPr eaLnBrk="1" hangingPunct="1">
              <a:lnSpc>
                <a:spcPct val="80000"/>
              </a:lnSpc>
              <a:buFontTx/>
              <a:buNone/>
            </a:pPr>
            <a:r>
              <a:rPr lang="en-US" sz="2800" b="1" dirty="0"/>
              <a:t>    casualty represents a potential</a:t>
            </a:r>
          </a:p>
          <a:p>
            <a:pPr eaLnBrk="1" hangingPunct="1">
              <a:lnSpc>
                <a:spcPct val="80000"/>
              </a:lnSpc>
              <a:buFontTx/>
              <a:buNone/>
            </a:pPr>
            <a:r>
              <a:rPr lang="en-US" sz="2800" b="1" dirty="0"/>
              <a:t>    threat to the provider and the</a:t>
            </a:r>
          </a:p>
          <a:p>
            <a:pPr eaLnBrk="1" hangingPunct="1">
              <a:lnSpc>
                <a:spcPct val="80000"/>
              </a:lnSpc>
              <a:buFontTx/>
              <a:buNone/>
            </a:pPr>
            <a:r>
              <a:rPr lang="en-US" sz="2800" b="1" dirty="0"/>
              <a:t>    unit and take appropriate</a:t>
            </a:r>
          </a:p>
          <a:p>
            <a:pPr eaLnBrk="1" hangingPunct="1">
              <a:lnSpc>
                <a:spcPct val="80000"/>
              </a:lnSpc>
              <a:buFontTx/>
              <a:buNone/>
            </a:pPr>
            <a:r>
              <a:rPr lang="en-US" sz="2800" b="1" dirty="0"/>
              <a:t>    measures </a:t>
            </a:r>
          </a:p>
          <a:p>
            <a:pPr eaLnBrk="1" hangingPunct="1">
              <a:lnSpc>
                <a:spcPct val="80000"/>
              </a:lnSpc>
            </a:pPr>
            <a:r>
              <a:rPr lang="en-US" sz="2800" b="1" dirty="0">
                <a:solidFill>
                  <a:srgbClr val="FF0000"/>
                </a:solidFill>
              </a:rPr>
              <a:t>They still want to kill you.</a:t>
            </a:r>
          </a:p>
        </p:txBody>
      </p:sp>
      <p:pic>
        <p:nvPicPr>
          <p:cNvPr id="96259" name="Picture 4" descr="MGUNMAN"/>
          <p:cNvPicPr>
            <a:picLocks noChangeAspect="1" noChangeArrowheads="1"/>
          </p:cNvPicPr>
          <p:nvPr/>
        </p:nvPicPr>
        <p:blipFill>
          <a:blip r:embed="rId3"/>
          <a:srcRect/>
          <a:stretch>
            <a:fillRect/>
          </a:stretch>
        </p:blipFill>
        <p:spPr bwMode="auto">
          <a:xfrm>
            <a:off x="6170613" y="3200400"/>
            <a:ext cx="2973387" cy="3657600"/>
          </a:xfrm>
          <a:prstGeom prst="rect">
            <a:avLst/>
          </a:prstGeom>
          <a:noFill/>
          <a:ln w="25400">
            <a:solidFill>
              <a:schemeClr val="tx1"/>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p:cNvSpPr>
            <a:spLocks noGrp="1" noChangeArrowheads="1"/>
          </p:cNvSpPr>
          <p:nvPr>
            <p:ph idx="1"/>
          </p:nvPr>
        </p:nvSpPr>
        <p:spPr>
          <a:xfrm>
            <a:off x="1524000" y="1524000"/>
            <a:ext cx="6096000" cy="2438400"/>
          </a:xfrm>
        </p:spPr>
        <p:txBody>
          <a:bodyPr/>
          <a:lstStyle/>
          <a:p>
            <a:pPr eaLnBrk="1" hangingPunct="1">
              <a:spcBef>
                <a:spcPct val="0"/>
              </a:spcBef>
            </a:pPr>
            <a:r>
              <a:rPr lang="en-US" b="1" dirty="0"/>
              <a:t>Evacuation time is highly variable</a:t>
            </a:r>
          </a:p>
          <a:p>
            <a:pPr eaLnBrk="1" hangingPunct="1">
              <a:spcBef>
                <a:spcPct val="0"/>
              </a:spcBef>
            </a:pPr>
            <a:r>
              <a:rPr lang="en-US" b="1" dirty="0"/>
              <a:t>Thorough planning is key</a:t>
            </a:r>
          </a:p>
          <a:p>
            <a:pPr eaLnBrk="1" hangingPunct="1">
              <a:spcBef>
                <a:spcPct val="0"/>
              </a:spcBef>
            </a:pPr>
            <a:r>
              <a:rPr lang="en-US" b="1" dirty="0"/>
              <a:t>Similar to Tactical Field Care guidelines but with some modifications</a:t>
            </a:r>
          </a:p>
        </p:txBody>
      </p:sp>
      <p:pic>
        <p:nvPicPr>
          <p:cNvPr id="98306" name="Picture 4" descr="TEC MRAP"/>
          <p:cNvPicPr>
            <a:picLocks noChangeAspect="1" noChangeArrowheads="1"/>
          </p:cNvPicPr>
          <p:nvPr/>
        </p:nvPicPr>
        <p:blipFill>
          <a:blip r:embed="rId3"/>
          <a:srcRect/>
          <a:stretch>
            <a:fillRect/>
          </a:stretch>
        </p:blipFill>
        <p:spPr bwMode="auto">
          <a:xfrm>
            <a:off x="2895601" y="4743450"/>
            <a:ext cx="2819400" cy="2114550"/>
          </a:xfrm>
          <a:prstGeom prst="rect">
            <a:avLst/>
          </a:prstGeom>
          <a:noFill/>
          <a:ln w="25400">
            <a:solidFill>
              <a:schemeClr val="tx1"/>
            </a:solidFill>
            <a:miter lim="800000"/>
            <a:headEnd/>
            <a:tailEnd/>
          </a:ln>
        </p:spPr>
      </p:pic>
      <p:sp>
        <p:nvSpPr>
          <p:cNvPr id="9" name="Rectangle 2"/>
          <p:cNvSpPr>
            <a:spLocks noGrp="1" noChangeArrowheads="1"/>
          </p:cNvSpPr>
          <p:nvPr>
            <p:ph type="title"/>
          </p:nvPr>
        </p:nvSpPr>
        <p:spPr>
          <a:xfrm>
            <a:off x="762000" y="76200"/>
            <a:ext cx="8229600" cy="1143000"/>
          </a:xfrm>
        </p:spPr>
        <p:txBody>
          <a:bodyPr rtlCol="0">
            <a:noAutofit/>
          </a:bodyPr>
          <a:lstStyle/>
          <a:p>
            <a:pPr eaLnBrk="1" fontAlgn="auto" hangingPunct="1">
              <a:spcAft>
                <a:spcPts val="0"/>
              </a:spcAft>
              <a:defRPr/>
            </a:pPr>
            <a:r>
              <a:rPr lang="en-US" sz="4400" dirty="0">
                <a:ea typeface="+mj-ea"/>
              </a:rPr>
              <a:t>Tactical Evacuation Care</a:t>
            </a:r>
            <a:br>
              <a:rPr lang="en-US" sz="4400" dirty="0">
                <a:ea typeface="+mj-ea"/>
              </a:rPr>
            </a:br>
            <a:r>
              <a:rPr lang="en-US" sz="4400" dirty="0">
                <a:ea typeface="+mj-ea"/>
              </a:rPr>
              <a:t> Summary of Key Points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533400" y="1371600"/>
            <a:ext cx="7772400" cy="5181600"/>
          </a:xfrm>
        </p:spPr>
        <p:txBody>
          <a:bodyPr/>
          <a:lstStyle/>
          <a:p>
            <a:pPr eaLnBrk="1" hangingPunct="1">
              <a:buFontTx/>
              <a:buNone/>
            </a:pPr>
            <a:r>
              <a:rPr lang="en-US" sz="2800" b="1" u="sng" dirty="0"/>
              <a:t>Recap from TFC</a:t>
            </a:r>
          </a:p>
          <a:p>
            <a:pPr eaLnBrk="1" hangingPunct="1">
              <a:buFontTx/>
              <a:buNone/>
            </a:pPr>
            <a:r>
              <a:rPr lang="en-US" sz="2600" b="1" dirty="0"/>
              <a:t>The last medical interventions during TFC were:</a:t>
            </a:r>
          </a:p>
          <a:p>
            <a:pPr lvl="1" eaLnBrk="1" hangingPunct="1"/>
            <a:r>
              <a:rPr lang="en-US" sz="2600" b="1" dirty="0"/>
              <a:t>Placed tourniquet on both bleeding stumps</a:t>
            </a:r>
          </a:p>
          <a:p>
            <a:pPr lvl="1" eaLnBrk="1" hangingPunct="1"/>
            <a:r>
              <a:rPr lang="en-US" sz="2600" b="1" dirty="0"/>
              <a:t>Disarmed</a:t>
            </a:r>
          </a:p>
          <a:p>
            <a:pPr lvl="1" eaLnBrk="1" hangingPunct="1"/>
            <a:r>
              <a:rPr lang="en-US" sz="2600" b="1" dirty="0"/>
              <a:t>Placed NPA</a:t>
            </a:r>
          </a:p>
          <a:p>
            <a:pPr lvl="1" eaLnBrk="1" hangingPunct="1"/>
            <a:r>
              <a:rPr lang="en-US" sz="2600" b="1" dirty="0"/>
              <a:t>Pelvic binding device applied</a:t>
            </a:r>
          </a:p>
          <a:p>
            <a:pPr lvl="1" eaLnBrk="1" hangingPunct="1"/>
            <a:r>
              <a:rPr lang="en-US" sz="2600" b="1" dirty="0"/>
              <a:t>Established IV</a:t>
            </a:r>
          </a:p>
          <a:p>
            <a:pPr lvl="1" eaLnBrk="1" hangingPunct="1"/>
            <a:r>
              <a:rPr lang="en-US" sz="2600" b="1" dirty="0"/>
              <a:t>Administered 1 gm TXA and 1 unit whole blood</a:t>
            </a:r>
          </a:p>
          <a:p>
            <a:pPr lvl="1" eaLnBrk="1" hangingPunct="1"/>
            <a:r>
              <a:rPr lang="en-US" sz="2600" b="1" dirty="0"/>
              <a:t>IV antibiotics</a:t>
            </a:r>
          </a:p>
          <a:p>
            <a:pPr lvl="1" eaLnBrk="1" hangingPunct="1"/>
            <a:r>
              <a:rPr lang="en-US" sz="2600" b="1" dirty="0"/>
              <a:t>Provided hypothermia prevention</a:t>
            </a:r>
          </a:p>
          <a:p>
            <a:pPr eaLnBrk="1" hangingPunct="1"/>
            <a:r>
              <a:rPr lang="en-US" sz="2600" b="1" dirty="0"/>
              <a:t>Your helo has now arrived at the HLZ</a:t>
            </a:r>
          </a:p>
        </p:txBody>
      </p:sp>
      <p:sp>
        <p:nvSpPr>
          <p:cNvPr id="100354" name="Rectangle 2"/>
          <p:cNvSpPr>
            <a:spLocks noGrp="1" noChangeArrowheads="1"/>
          </p:cNvSpPr>
          <p:nvPr>
            <p:ph type="title"/>
          </p:nvPr>
        </p:nvSpPr>
        <p:spPr>
          <a:xfrm>
            <a:off x="685800" y="0"/>
            <a:ext cx="8229600" cy="1143000"/>
          </a:xfrm>
        </p:spPr>
        <p:txBody>
          <a:bodyPr/>
          <a:lstStyle/>
          <a:p>
            <a:pPr eaLnBrk="1" hangingPunct="1"/>
            <a:r>
              <a:rPr lang="en-US" sz="44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2000" fill="hold"/>
                                        <p:tgtEl>
                                          <p:spTgt spid="115715">
                                            <p:txEl>
                                              <p:pRg st="0" end="0"/>
                                            </p:txEl>
                                          </p:spTgt>
                                        </p:tgtEl>
                                        <p:attrNameLst>
                                          <p:attrName>style.color</p:attrName>
                                        </p:attrNameLst>
                                      </p:cBhvr>
                                      <p:to>
                                        <a:srgbClr val="9999FF"/>
                                      </p:to>
                                    </p:animClr>
                                  </p:childTnLst>
                                  <p:subTnLst>
                                    <p:animClr clrSpc="rgb" dir="cw">
                                      <p:cBhvr override="childStyle">
                                        <p:cTn dur="1" fill="hold" display="0" masterRel="nextClick" afterEffect="1"/>
                                        <p:tgtEl>
                                          <p:spTgt spid="115715">
                                            <p:txEl>
                                              <p:pRg st="0" end="0"/>
                                            </p:txEl>
                                          </p:spTgt>
                                        </p:tgtEl>
                                        <p:attrNameLst>
                                          <p:attrName>ppt_c</p:attrName>
                                        </p:attrNameLst>
                                      </p:cBhvr>
                                      <p:to>
                                        <a:srgbClr val="9999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1" end="1"/>
                                            </p:txEl>
                                          </p:spTgt>
                                        </p:tgtEl>
                                        <p:attrNameLst>
                                          <p:attrName>ppt_c</p:attrName>
                                        </p:attrNameLst>
                                      </p:cBhvr>
                                      <p:to>
                                        <a:srgbClr val="9999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2" end="2"/>
                                            </p:txEl>
                                          </p:spTgt>
                                        </p:tgtEl>
                                        <p:attrNameLst>
                                          <p:attrName>ppt_c</p:attrName>
                                        </p:attrNameLst>
                                      </p:cBhvr>
                                      <p:to>
                                        <a:srgbClr val="9999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3" end="3"/>
                                            </p:txEl>
                                          </p:spTgt>
                                        </p:tgtEl>
                                        <p:attrNameLst>
                                          <p:attrName>ppt_c</p:attrName>
                                        </p:attrNameLst>
                                      </p:cBhvr>
                                      <p:to>
                                        <a:srgbClr val="9999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4" end="4"/>
                                            </p:txEl>
                                          </p:spTgt>
                                        </p:tgtEl>
                                        <p:attrNameLst>
                                          <p:attrName>ppt_c</p:attrName>
                                        </p:attrNameLst>
                                      </p:cBhvr>
                                      <p:to>
                                        <a:srgbClr val="9999FF"/>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5" end="5"/>
                                            </p:txEl>
                                          </p:spTgt>
                                        </p:tgtEl>
                                        <p:attrNameLst>
                                          <p:attrName>ppt_c</p:attrName>
                                        </p:attrNameLst>
                                      </p:cBhvr>
                                      <p:to>
                                        <a:srgbClr val="9999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571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6" end="6"/>
                                            </p:txEl>
                                          </p:spTgt>
                                        </p:tgtEl>
                                        <p:attrNameLst>
                                          <p:attrName>ppt_c</p:attrName>
                                        </p:attrNameLst>
                                      </p:cBhvr>
                                      <p:to>
                                        <a:srgbClr val="9999FF"/>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571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7" end="7"/>
                                            </p:txEl>
                                          </p:spTgt>
                                        </p:tgtEl>
                                        <p:attrNameLst>
                                          <p:attrName>ppt_c</p:attrName>
                                        </p:attrNameLst>
                                      </p:cBhvr>
                                      <p:to>
                                        <a:srgbClr val="9999FF"/>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571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8" end="8"/>
                                            </p:txEl>
                                          </p:spTgt>
                                        </p:tgtEl>
                                        <p:attrNameLst>
                                          <p:attrName>ppt_c</p:attrName>
                                        </p:attrNameLst>
                                      </p:cBhvr>
                                      <p:to>
                                        <a:srgbClr val="9999FF"/>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571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9" end="9"/>
                                            </p:txEl>
                                          </p:spTgt>
                                        </p:tgtEl>
                                        <p:attrNameLst>
                                          <p:attrName>ppt_c</p:attrName>
                                        </p:attrNameLst>
                                      </p:cBhvr>
                                      <p:to>
                                        <a:srgbClr val="9999FF"/>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571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10" end="10"/>
                                            </p:txEl>
                                          </p:spTgt>
                                        </p:tgtEl>
                                        <p:attrNameLst>
                                          <p:attrName>ppt_c</p:attrName>
                                        </p:attrNameLst>
                                      </p:cBhvr>
                                      <p:to>
                                        <a:srgbClr val="9999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457200" y="1722437"/>
            <a:ext cx="8229600" cy="4525963"/>
          </a:xfrm>
        </p:spPr>
        <p:txBody>
          <a:bodyPr/>
          <a:lstStyle/>
          <a:p>
            <a:pPr eaLnBrk="1" hangingPunct="1">
              <a:lnSpc>
                <a:spcPct val="90000"/>
              </a:lnSpc>
              <a:buFontTx/>
              <a:buNone/>
            </a:pPr>
            <a:r>
              <a:rPr lang="en-US" b="1" dirty="0"/>
              <a:t>What’s Next?</a:t>
            </a:r>
          </a:p>
          <a:p>
            <a:pPr eaLnBrk="1" hangingPunct="1">
              <a:lnSpc>
                <a:spcPct val="90000"/>
              </a:lnSpc>
            </a:pPr>
            <a:r>
              <a:rPr lang="en-US" sz="2800" b="1" dirty="0"/>
              <a:t>Casualty is now conscious, but is confused.</a:t>
            </a:r>
          </a:p>
          <a:p>
            <a:pPr eaLnBrk="1" hangingPunct="1">
              <a:lnSpc>
                <a:spcPct val="90000"/>
              </a:lnSpc>
            </a:pPr>
            <a:r>
              <a:rPr lang="en-US" sz="2800" b="1" dirty="0"/>
              <a:t>Reassess casualty for ABCs</a:t>
            </a:r>
          </a:p>
          <a:p>
            <a:pPr lvl="1" eaLnBrk="1" hangingPunct="1">
              <a:lnSpc>
                <a:spcPct val="90000"/>
              </a:lnSpc>
            </a:pPr>
            <a:r>
              <a:rPr lang="en-US" b="1" dirty="0"/>
              <a:t>NPA still in place</a:t>
            </a:r>
          </a:p>
          <a:p>
            <a:pPr lvl="1" eaLnBrk="1" hangingPunct="1">
              <a:lnSpc>
                <a:spcPct val="90000"/>
              </a:lnSpc>
            </a:pPr>
            <a:r>
              <a:rPr lang="en-US" b="1" dirty="0"/>
              <a:t>Tourniquets, pelvic binding device in place, no significant bleeding</a:t>
            </a:r>
          </a:p>
          <a:p>
            <a:pPr eaLnBrk="1" hangingPunct="1">
              <a:lnSpc>
                <a:spcPct val="90000"/>
              </a:lnSpc>
            </a:pPr>
            <a:r>
              <a:rPr lang="en-US" sz="2800" b="1" dirty="0"/>
              <a:t>Attach electronic monitoring to casualty </a:t>
            </a:r>
          </a:p>
          <a:p>
            <a:pPr lvl="1" eaLnBrk="1" hangingPunct="1">
              <a:lnSpc>
                <a:spcPct val="90000"/>
              </a:lnSpc>
            </a:pPr>
            <a:r>
              <a:rPr lang="en-US" b="1" dirty="0"/>
              <a:t>Heart rate 140; systolic BP 70</a:t>
            </a:r>
          </a:p>
          <a:p>
            <a:pPr lvl="1" eaLnBrk="1" hangingPunct="1">
              <a:lnSpc>
                <a:spcPct val="90000"/>
              </a:lnSpc>
            </a:pPr>
            <a:r>
              <a:rPr lang="en-US" b="1" dirty="0"/>
              <a:t>O2 sat </a:t>
            </a:r>
            <a:r>
              <a:rPr lang="en-US" b="1" baseline="-25000" dirty="0"/>
              <a:t> </a:t>
            </a:r>
            <a:r>
              <a:rPr lang="en-US" b="1" dirty="0"/>
              <a:t>= 90%</a:t>
            </a:r>
          </a:p>
          <a:p>
            <a:pPr lvl="1" eaLnBrk="1" hangingPunct="1">
              <a:lnSpc>
                <a:spcPct val="90000"/>
              </a:lnSpc>
            </a:pPr>
            <a:endParaRPr lang="en-US" dirty="0"/>
          </a:p>
          <a:p>
            <a:pPr eaLnBrk="1" hangingPunct="1">
              <a:lnSpc>
                <a:spcPct val="90000"/>
              </a:lnSpc>
            </a:pPr>
            <a:endParaRPr lang="en-US" sz="2800" dirty="0"/>
          </a:p>
        </p:txBody>
      </p:sp>
      <p:sp>
        <p:nvSpPr>
          <p:cNvPr id="102402" name="Rectangle 2"/>
          <p:cNvSpPr>
            <a:spLocks noGrp="1" noChangeArrowheads="1"/>
          </p:cNvSpPr>
          <p:nvPr>
            <p:ph type="title"/>
          </p:nvPr>
        </p:nvSpPr>
        <p:spPr>
          <a:xfrm>
            <a:off x="685800" y="0"/>
            <a:ext cx="8229600" cy="1143000"/>
          </a:xfrm>
        </p:spPr>
        <p:txBody>
          <a:bodyPr/>
          <a:lstStyle/>
          <a:p>
            <a:pPr eaLnBrk="1" hangingPunct="1"/>
            <a:r>
              <a:rPr lang="en-US" sz="44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2" end="2"/>
                                            </p:txEl>
                                          </p:spTgt>
                                        </p:tgtEl>
                                        <p:attrNameLst>
                                          <p:attrName>ppt_c</p:attrName>
                                        </p:attrNameLst>
                                      </p:cBhvr>
                                      <p:to>
                                        <a:schemeClr val="hlink"/>
                                      </p:to>
                                    </p:animClr>
                                  </p:subTnLst>
                                </p:cTn>
                              </p:par>
                              <p:par>
                                <p:cTn id="15" presetID="1" presetClass="entr" presetSubtype="0" fill="hold" grpId="0" nodeType="withEffect">
                                  <p:stCondLst>
                                    <p:cond delay="0"/>
                                  </p:stCondLst>
                                  <p:childTnLst>
                                    <p:set>
                                      <p:cBhvr>
                                        <p:cTn id="16" dur="1" fill="hold">
                                          <p:stCondLst>
                                            <p:cond delay="0"/>
                                          </p:stCondLst>
                                        </p:cTn>
                                        <p:tgtEl>
                                          <p:spTgt spid="1198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3" end="3"/>
                                            </p:txEl>
                                          </p:spTgt>
                                        </p:tgtEl>
                                        <p:attrNameLst>
                                          <p:attrName>ppt_c</p:attrName>
                                        </p:attrNameLst>
                                      </p:cBhvr>
                                      <p:to>
                                        <a:schemeClr val="hlink"/>
                                      </p:to>
                                    </p:animClr>
                                  </p:subTnLst>
                                </p:cTn>
                              </p:par>
                              <p:par>
                                <p:cTn id="17" presetID="1" presetClass="entr" presetSubtype="0" fill="hold" grpId="0" nodeType="withEffect">
                                  <p:stCondLst>
                                    <p:cond delay="0"/>
                                  </p:stCondLst>
                                  <p:childTnLst>
                                    <p:set>
                                      <p:cBhvr>
                                        <p:cTn id="18" dur="1" fill="hold">
                                          <p:stCondLst>
                                            <p:cond delay="0"/>
                                          </p:stCondLst>
                                        </p:cTn>
                                        <p:tgtEl>
                                          <p:spTgt spid="1198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4" end="4"/>
                                            </p:txEl>
                                          </p:spTgt>
                                        </p:tgtEl>
                                        <p:attrNameLst>
                                          <p:attrName>ppt_c</p:attrName>
                                        </p:attrNameLst>
                                      </p:cBhvr>
                                      <p:to>
                                        <a:schemeClr va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1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5" end="5"/>
                                            </p:txEl>
                                          </p:spTgt>
                                        </p:tgtEl>
                                        <p:attrNameLst>
                                          <p:attrName>ppt_c</p:attrName>
                                        </p:attrNameLst>
                                      </p:cBhvr>
                                      <p:to>
                                        <a:schemeClr val="hlink"/>
                                      </p:to>
                                    </p:animClr>
                                  </p:subTnLst>
                                </p:cTn>
                              </p:par>
                              <p:par>
                                <p:cTn id="23" presetID="1" presetClass="entr" presetSubtype="0" fill="hold" grpId="0" nodeType="withEffect">
                                  <p:stCondLst>
                                    <p:cond delay="0"/>
                                  </p:stCondLst>
                                  <p:childTnLst>
                                    <p:set>
                                      <p:cBhvr>
                                        <p:cTn id="24" dur="1" fill="hold">
                                          <p:stCondLst>
                                            <p:cond delay="0"/>
                                          </p:stCondLst>
                                        </p:cTn>
                                        <p:tgtEl>
                                          <p:spTgt spid="11981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6" end="6"/>
                                            </p:txEl>
                                          </p:spTgt>
                                        </p:tgtEl>
                                        <p:attrNameLst>
                                          <p:attrName>ppt_c</p:attrName>
                                        </p:attrNameLst>
                                      </p:cBhvr>
                                      <p:to>
                                        <a:schemeClr val="hlink"/>
                                      </p:to>
                                    </p:animClr>
                                  </p:subTnLst>
                                </p:cTn>
                              </p:par>
                              <p:par>
                                <p:cTn id="25" presetID="1" presetClass="entr" presetSubtype="0" fill="hold" grpId="0" nodeType="withEffect">
                                  <p:stCondLst>
                                    <p:cond delay="0"/>
                                  </p:stCondLst>
                                  <p:childTnLst>
                                    <p:set>
                                      <p:cBhvr>
                                        <p:cTn id="26" dur="1" fill="hold">
                                          <p:stCondLst>
                                            <p:cond delay="0"/>
                                          </p:stCondLst>
                                        </p:cTn>
                                        <p:tgtEl>
                                          <p:spTgt spid="11981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7" end="7"/>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990600" y="1752600"/>
            <a:ext cx="5715000" cy="4114800"/>
          </a:xfrm>
        </p:spPr>
        <p:txBody>
          <a:bodyPr/>
          <a:lstStyle/>
          <a:p>
            <a:pPr eaLnBrk="1" hangingPunct="1">
              <a:lnSpc>
                <a:spcPct val="80000"/>
              </a:lnSpc>
              <a:buFontTx/>
              <a:buNone/>
            </a:pPr>
            <a:r>
              <a:rPr lang="en-US" b="1" dirty="0"/>
              <a:t>What’s next? </a:t>
            </a:r>
          </a:p>
          <a:p>
            <a:pPr eaLnBrk="1" hangingPunct="1">
              <a:lnSpc>
                <a:spcPct val="80000"/>
              </a:lnSpc>
            </a:pPr>
            <a:r>
              <a:rPr lang="en-US" sz="2800" b="1" dirty="0"/>
              <a:t>Supplemental oxygen</a:t>
            </a:r>
          </a:p>
          <a:p>
            <a:pPr lvl="1" eaLnBrk="1" hangingPunct="1">
              <a:lnSpc>
                <a:spcPct val="80000"/>
              </a:lnSpc>
            </a:pPr>
            <a:r>
              <a:rPr lang="en-US" b="1" dirty="0"/>
              <a:t>Why?</a:t>
            </a:r>
          </a:p>
          <a:p>
            <a:pPr lvl="2" eaLnBrk="1" hangingPunct="1">
              <a:lnSpc>
                <a:spcPct val="80000"/>
              </a:lnSpc>
            </a:pPr>
            <a:r>
              <a:rPr lang="en-US" sz="2800" b="1" dirty="0"/>
              <a:t>Casualty is still in shock</a:t>
            </a:r>
          </a:p>
          <a:p>
            <a:pPr marL="457200" lvl="1" indent="0" eaLnBrk="1" hangingPunct="1">
              <a:lnSpc>
                <a:spcPct val="80000"/>
              </a:lnSpc>
              <a:buNone/>
            </a:pPr>
            <a:endParaRPr lang="en-US" dirty="0"/>
          </a:p>
          <a:p>
            <a:pPr marL="342900" lvl="2" indent="-342900" eaLnBrk="1" hangingPunct="1">
              <a:lnSpc>
                <a:spcPct val="80000"/>
              </a:lnSpc>
              <a:buNone/>
            </a:pPr>
            <a:r>
              <a:rPr lang="en-US" sz="3200" b="1" dirty="0"/>
              <a:t>What’s next?</a:t>
            </a:r>
            <a:r>
              <a:rPr lang="en-US" sz="3200" dirty="0"/>
              <a:t> </a:t>
            </a:r>
          </a:p>
          <a:p>
            <a:pPr marL="457200" lvl="2" indent="-457200" eaLnBrk="1" hangingPunct="1">
              <a:lnSpc>
                <a:spcPct val="80000"/>
              </a:lnSpc>
            </a:pPr>
            <a:r>
              <a:rPr lang="en-US" sz="2800" b="1" dirty="0"/>
              <a:t>Continue fluid resuscitation with whole blood or plasma and RBCs in a 1:1 ratio.</a:t>
            </a:r>
          </a:p>
          <a:p>
            <a:pPr lvl="1" eaLnBrk="1" hangingPunct="1">
              <a:lnSpc>
                <a:spcPct val="80000"/>
              </a:lnSpc>
            </a:pPr>
            <a:r>
              <a:rPr lang="en-US" b="1" dirty="0"/>
              <a:t>Why? </a:t>
            </a:r>
          </a:p>
          <a:p>
            <a:pPr lvl="2" eaLnBrk="1" hangingPunct="1">
              <a:lnSpc>
                <a:spcPct val="80000"/>
              </a:lnSpc>
            </a:pPr>
            <a:r>
              <a:rPr lang="en-US" sz="2800" b="1" dirty="0"/>
              <a:t>Casualty is still in shock</a:t>
            </a:r>
          </a:p>
        </p:txBody>
      </p:sp>
      <p:sp>
        <p:nvSpPr>
          <p:cNvPr id="104450"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381000" y="1752600"/>
            <a:ext cx="8382000" cy="4800600"/>
          </a:xfrm>
        </p:spPr>
        <p:txBody>
          <a:bodyPr/>
          <a:lstStyle/>
          <a:p>
            <a:pPr eaLnBrk="1" hangingPunct="1">
              <a:lnSpc>
                <a:spcPct val="80000"/>
              </a:lnSpc>
              <a:buFontTx/>
              <a:buNone/>
            </a:pPr>
            <a:r>
              <a:rPr lang="en-US" b="1" dirty="0"/>
              <a:t>What’s next?</a:t>
            </a:r>
          </a:p>
          <a:p>
            <a:pPr eaLnBrk="1" hangingPunct="1">
              <a:lnSpc>
                <a:spcPct val="80000"/>
              </a:lnSpc>
            </a:pPr>
            <a:r>
              <a:rPr lang="en-US" sz="2800" b="1" dirty="0"/>
              <a:t>Inspect and dress known wounds and search for additional wounds</a:t>
            </a:r>
          </a:p>
          <a:p>
            <a:pPr eaLnBrk="1" hangingPunct="1">
              <a:lnSpc>
                <a:spcPct val="80000"/>
              </a:lnSpc>
              <a:buFontTx/>
              <a:buNone/>
            </a:pPr>
            <a:r>
              <a:rPr lang="en-US" b="1" dirty="0"/>
              <a:t>What’s next?</a:t>
            </a:r>
          </a:p>
          <a:p>
            <a:pPr eaLnBrk="1" hangingPunct="1">
              <a:lnSpc>
                <a:spcPct val="80000"/>
              </a:lnSpc>
            </a:pPr>
            <a:r>
              <a:rPr lang="en-US" sz="2800" b="1" dirty="0"/>
              <a:t>Try to remove tourniquets and use hemostatics?</a:t>
            </a:r>
          </a:p>
          <a:p>
            <a:pPr lvl="1" eaLnBrk="1" hangingPunct="1">
              <a:lnSpc>
                <a:spcPct val="80000"/>
              </a:lnSpc>
            </a:pPr>
            <a:r>
              <a:rPr lang="en-US" b="1" dirty="0"/>
              <a:t>No</a:t>
            </a:r>
          </a:p>
          <a:p>
            <a:pPr lvl="1" eaLnBrk="1" hangingPunct="1">
              <a:lnSpc>
                <a:spcPct val="80000"/>
              </a:lnSpc>
            </a:pPr>
            <a:r>
              <a:rPr lang="en-US" b="1" dirty="0"/>
              <a:t>Why? THREE reasons:</a:t>
            </a:r>
          </a:p>
          <a:p>
            <a:pPr lvl="2" eaLnBrk="1" hangingPunct="1">
              <a:lnSpc>
                <a:spcPct val="80000"/>
              </a:lnSpc>
            </a:pPr>
            <a:r>
              <a:rPr lang="en-US" sz="2800" b="1" dirty="0"/>
              <a:t>Short transport time - less than 2 hours from application of tourniquets</a:t>
            </a:r>
          </a:p>
          <a:p>
            <a:pPr lvl="2" eaLnBrk="1" hangingPunct="1">
              <a:lnSpc>
                <a:spcPct val="80000"/>
              </a:lnSpc>
            </a:pPr>
            <a:r>
              <a:rPr lang="en-US" sz="2800" b="1" dirty="0"/>
              <a:t>No distal extremities to lose</a:t>
            </a:r>
          </a:p>
          <a:p>
            <a:pPr lvl="2" eaLnBrk="1" hangingPunct="1">
              <a:lnSpc>
                <a:spcPct val="80000"/>
              </a:lnSpc>
            </a:pPr>
            <a:r>
              <a:rPr lang="en-US" sz="2800" b="1" dirty="0"/>
              <a:t>Casualty is in shock</a:t>
            </a:r>
          </a:p>
        </p:txBody>
      </p:sp>
      <p:sp>
        <p:nvSpPr>
          <p:cNvPr id="106498"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2" end="2"/>
                                            </p:txEl>
                                          </p:spTgt>
                                        </p:tgtEl>
                                        <p:attrNameLst>
                                          <p:attrName>ppt_c</p:attrName>
                                        </p:attrNameLst>
                                      </p:cBhvr>
                                      <p:to>
                                        <a:schemeClr va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3" end="3"/>
                                            </p:txEl>
                                          </p:spTgt>
                                        </p:tgtEl>
                                        <p:attrNameLst>
                                          <p:attrName>ppt_c</p:attrName>
                                        </p:attrNameLst>
                                      </p:cBhvr>
                                      <p:to>
                                        <a:schemeClr va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8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4" end="4"/>
                                            </p:txEl>
                                          </p:spTgt>
                                        </p:tgtEl>
                                        <p:attrNameLst>
                                          <p:attrName>ppt_c</p:attrName>
                                        </p:attrNameLst>
                                      </p:cBhvr>
                                      <p:to>
                                        <a:schemeClr va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8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5" end="5"/>
                                            </p:txEl>
                                          </p:spTgt>
                                        </p:tgtEl>
                                        <p:attrNameLst>
                                          <p:attrName>ppt_c</p:attrName>
                                        </p:attrNameLst>
                                      </p:cBhvr>
                                      <p:to>
                                        <a:schemeClr va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88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6" end="6"/>
                                            </p:txEl>
                                          </p:spTgt>
                                        </p:tgtEl>
                                        <p:attrNameLst>
                                          <p:attrName>ppt_c</p:attrName>
                                        </p:attrNameLst>
                                      </p:cBhvr>
                                      <p:to>
                                        <a:schemeClr val="hlink"/>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88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7" end="7"/>
                                            </p:txEl>
                                          </p:spTgt>
                                        </p:tgtEl>
                                        <p:attrNameLst>
                                          <p:attrName>ppt_c</p:attrName>
                                        </p:attrNameLst>
                                      </p:cBhvr>
                                      <p:to>
                                        <a:schemeClr val="hlink"/>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88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8" end="8"/>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buClr>
                <a:srgbClr val="FFFF00"/>
              </a:buClr>
              <a:buFont typeface="Wingdings" pitchFamily="2" charset="2"/>
              <a:buChar char="Ø"/>
            </a:pPr>
            <a:endParaRPr lang="en-US" dirty="0">
              <a:solidFill>
                <a:srgbClr val="FFFF00"/>
              </a:solidFill>
            </a:endParaRPr>
          </a:p>
        </p:txBody>
      </p:sp>
      <p:sp>
        <p:nvSpPr>
          <p:cNvPr id="108546" name="Rectangle 3"/>
          <p:cNvSpPr>
            <a:spLocks noGrp="1" noChangeArrowheads="1"/>
          </p:cNvSpPr>
          <p:nvPr>
            <p:ph idx="1"/>
          </p:nvPr>
        </p:nvSpPr>
        <p:spPr/>
        <p:txBody>
          <a:bodyPr/>
          <a:lstStyle/>
          <a:p>
            <a:pPr eaLnBrk="1" hangingPunct="1"/>
            <a:endParaRPr lang="en-US" sz="2800" dirty="0"/>
          </a:p>
        </p:txBody>
      </p:sp>
      <p:pic>
        <p:nvPicPr>
          <p:cNvPr id="108547" name="Picture 4" descr="SEAL Fastrope on back of Sub"/>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9157" name="Text Box 5"/>
          <p:cNvSpPr txBox="1">
            <a:spLocks noChangeArrowheads="1"/>
          </p:cNvSpPr>
          <p:nvPr/>
        </p:nvSpPr>
        <p:spPr bwMode="auto">
          <a:xfrm>
            <a:off x="1025525" y="5699125"/>
            <a:ext cx="7508875" cy="1006475"/>
          </a:xfrm>
          <a:prstGeom prst="rect">
            <a:avLst/>
          </a:prstGeom>
          <a:noFill/>
          <a:ln w="12700">
            <a:noFill/>
            <a:miter lim="800000"/>
            <a:headEnd/>
            <a:tailEnd/>
          </a:ln>
          <a:effec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sz="6000" b="1" dirty="0">
                <a:solidFill>
                  <a:schemeClr val="bg1"/>
                </a:solidFill>
                <a:latin typeface="Times New Roman" pitchFamily="-84" charset="0"/>
                <a:cs typeface="+mn-cs"/>
              </a:rPr>
              <a:t>Questions/Comments?</a:t>
            </a:r>
            <a:endParaRPr lang="en-US" sz="6000" dirty="0">
              <a:solidFill>
                <a:schemeClr val="bg1"/>
              </a:solidFill>
              <a:effectLst>
                <a:outerShdw blurRad="38100" dist="38100" dir="2700000" algn="tl">
                  <a:srgbClr val="C0C0C0"/>
                </a:outerShdw>
              </a:effectLst>
              <a:latin typeface="Times New Roman" pitchFamily="-84" charset="0"/>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838200" y="0"/>
            <a:ext cx="8229600" cy="1143000"/>
          </a:xfrm>
        </p:spPr>
        <p:txBody>
          <a:bodyPr/>
          <a:lstStyle/>
          <a:p>
            <a:pPr eaLnBrk="1" hangingPunct="1"/>
            <a:r>
              <a:rPr lang="en-US" sz="5400" dirty="0"/>
              <a:t>Tactical Evacuation</a:t>
            </a:r>
          </a:p>
        </p:txBody>
      </p:sp>
      <p:sp>
        <p:nvSpPr>
          <p:cNvPr id="22530" name="Rectangle 3"/>
          <p:cNvSpPr>
            <a:spLocks noGrp="1" noChangeArrowheads="1"/>
          </p:cNvSpPr>
          <p:nvPr>
            <p:ph idx="1"/>
          </p:nvPr>
        </p:nvSpPr>
        <p:spPr>
          <a:xfrm>
            <a:off x="457200" y="1524000"/>
            <a:ext cx="8229600" cy="5257800"/>
          </a:xfrm>
        </p:spPr>
        <p:txBody>
          <a:bodyPr/>
          <a:lstStyle/>
          <a:p>
            <a:pPr eaLnBrk="1" hangingPunct="1">
              <a:lnSpc>
                <a:spcPct val="90000"/>
              </a:lnSpc>
            </a:pPr>
            <a:r>
              <a:rPr lang="en-US" sz="2800" b="1" dirty="0"/>
              <a:t>Casualties need evacuation as soon as feasible after significant injuries.</a:t>
            </a:r>
          </a:p>
          <a:p>
            <a:pPr eaLnBrk="1" hangingPunct="1">
              <a:lnSpc>
                <a:spcPct val="90000"/>
              </a:lnSpc>
            </a:pPr>
            <a:r>
              <a:rPr lang="en-US" sz="2800" b="1" dirty="0"/>
              <a:t>The evacuation asset may be a ground vehicle, aircraft, or boat.</a:t>
            </a:r>
          </a:p>
          <a:p>
            <a:pPr eaLnBrk="1" hangingPunct="1">
              <a:lnSpc>
                <a:spcPct val="90000"/>
              </a:lnSpc>
            </a:pPr>
            <a:r>
              <a:rPr lang="en-US" sz="2800" b="1" dirty="0"/>
              <a:t>Evacuation time is highly variable – significant delays may be encountered. </a:t>
            </a:r>
          </a:p>
          <a:p>
            <a:pPr eaLnBrk="1" hangingPunct="1">
              <a:lnSpc>
                <a:spcPct val="90000"/>
              </a:lnSpc>
            </a:pPr>
            <a:r>
              <a:rPr lang="en-US" sz="2800" b="1" dirty="0"/>
              <a:t>The tactical situation and hostile threats to evacuation platforms may differ markedly from one casualty scenario to another.</a:t>
            </a:r>
          </a:p>
          <a:p>
            <a:pPr eaLnBrk="1" hangingPunct="1">
              <a:lnSpc>
                <a:spcPct val="90000"/>
              </a:lnSpc>
            </a:pPr>
            <a:r>
              <a:rPr lang="en-US" sz="2800" b="1" dirty="0"/>
              <a:t>The Tactical Evacuation Care phase of TCCC allows for additional medical personnel and equipment to be used. </a:t>
            </a:r>
          </a:p>
          <a:p>
            <a:pPr eaLnBrk="1" hangingPunct="1">
              <a:lnSpc>
                <a:spcPct val="90000"/>
              </a:lnSpc>
            </a:pP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90600" y="0"/>
            <a:ext cx="8229600" cy="1143000"/>
          </a:xfrm>
        </p:spPr>
        <p:txBody>
          <a:bodyPr/>
          <a:lstStyle/>
          <a:p>
            <a:pPr eaLnBrk="1" hangingPunct="1"/>
            <a:r>
              <a:rPr lang="en-US" sz="5400" dirty="0"/>
              <a:t>Evacuation Terminology</a:t>
            </a:r>
          </a:p>
        </p:txBody>
      </p:sp>
      <p:sp>
        <p:nvSpPr>
          <p:cNvPr id="24578" name="Rectangle 3"/>
          <p:cNvSpPr>
            <a:spLocks noGrp="1" noChangeArrowheads="1"/>
          </p:cNvSpPr>
          <p:nvPr>
            <p:ph idx="1"/>
          </p:nvPr>
        </p:nvSpPr>
        <p:spPr>
          <a:xfrm>
            <a:off x="228600" y="1676400"/>
            <a:ext cx="8534400" cy="4953000"/>
          </a:xfrm>
        </p:spPr>
        <p:txBody>
          <a:bodyPr/>
          <a:lstStyle/>
          <a:p>
            <a:pPr eaLnBrk="1" hangingPunct="1">
              <a:lnSpc>
                <a:spcPct val="90000"/>
              </a:lnSpc>
            </a:pPr>
            <a:r>
              <a:rPr lang="en-US" b="1" dirty="0"/>
              <a:t>MEDEVAC</a:t>
            </a:r>
            <a:r>
              <a:rPr lang="en-US" dirty="0"/>
              <a:t>: </a:t>
            </a:r>
            <a:r>
              <a:rPr lang="en-US" b="1" dirty="0"/>
              <a:t>evacuation using special dedicated medical assets marked with a Red Cross </a:t>
            </a:r>
          </a:p>
          <a:p>
            <a:pPr lvl="1" eaLnBrk="1" hangingPunct="1">
              <a:lnSpc>
                <a:spcPct val="90000"/>
              </a:lnSpc>
            </a:pPr>
            <a:r>
              <a:rPr lang="en-US" b="1" dirty="0"/>
              <a:t> MEDEVAC platforms are non-combatant assets</a:t>
            </a:r>
          </a:p>
          <a:p>
            <a:pPr eaLnBrk="1" hangingPunct="1">
              <a:lnSpc>
                <a:spcPct val="90000"/>
              </a:lnSpc>
            </a:pPr>
            <a:r>
              <a:rPr lang="en-US" b="1" dirty="0"/>
              <a:t>CASEVAC</a:t>
            </a:r>
            <a:r>
              <a:rPr lang="en-US" dirty="0"/>
              <a:t>: </a:t>
            </a:r>
            <a:r>
              <a:rPr lang="en-US" b="1" dirty="0"/>
              <a:t>evacuation using non-medical platforms </a:t>
            </a:r>
          </a:p>
          <a:p>
            <a:pPr lvl="1" eaLnBrk="1" hangingPunct="1">
              <a:lnSpc>
                <a:spcPct val="90000"/>
              </a:lnSpc>
            </a:pPr>
            <a:r>
              <a:rPr lang="en-US" dirty="0"/>
              <a:t> </a:t>
            </a:r>
            <a:r>
              <a:rPr lang="en-US" b="1" dirty="0"/>
              <a:t>May carry a Quick-Reaction force and provide close air support as well</a:t>
            </a:r>
          </a:p>
          <a:p>
            <a:pPr eaLnBrk="1" hangingPunct="1">
              <a:lnSpc>
                <a:spcPct val="90000"/>
              </a:lnSpc>
            </a:pPr>
            <a:r>
              <a:rPr lang="en-US" b="1" dirty="0"/>
              <a:t>Tactical Evacuation (TACEVAC)</a:t>
            </a:r>
            <a:r>
              <a:rPr lang="en-US" dirty="0"/>
              <a:t> – </a:t>
            </a:r>
            <a:r>
              <a:rPr lang="en-US" b="1" dirty="0"/>
              <a:t>this term encompasses both types of evacuation above</a:t>
            </a:r>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idx="1"/>
          </p:nvPr>
        </p:nvSpPr>
        <p:spPr>
          <a:xfrm>
            <a:off x="228600" y="1371600"/>
            <a:ext cx="8229600" cy="5638800"/>
          </a:xfrm>
        </p:spPr>
        <p:txBody>
          <a:bodyPr/>
          <a:lstStyle/>
          <a:p>
            <a:pPr eaLnBrk="1" hangingPunct="1"/>
            <a:r>
              <a:rPr lang="en-US" sz="2800" b="1" dirty="0"/>
              <a:t>Flying rules vary widely among different aircraft and units</a:t>
            </a:r>
          </a:p>
          <a:p>
            <a:pPr eaLnBrk="1" hangingPunct="1"/>
            <a:r>
              <a:rPr lang="en-US" sz="2800" b="1" dirty="0"/>
              <a:t>Consider:</a:t>
            </a:r>
          </a:p>
          <a:p>
            <a:pPr lvl="1" eaLnBrk="1" hangingPunct="1"/>
            <a:r>
              <a:rPr lang="en-US" b="1" dirty="0"/>
              <a:t>Distances and altitudes involved</a:t>
            </a:r>
          </a:p>
          <a:p>
            <a:pPr lvl="1" eaLnBrk="1" hangingPunct="1"/>
            <a:r>
              <a:rPr lang="en-US" b="1" dirty="0"/>
              <a:t>Day versus night</a:t>
            </a:r>
          </a:p>
          <a:p>
            <a:pPr lvl="1" eaLnBrk="1" hangingPunct="1"/>
            <a:r>
              <a:rPr lang="en-US" b="1" dirty="0"/>
              <a:t>Passenger capacity</a:t>
            </a:r>
          </a:p>
          <a:p>
            <a:pPr lvl="1" eaLnBrk="1" hangingPunct="1"/>
            <a:r>
              <a:rPr lang="en-US" b="1" dirty="0"/>
              <a:t>Hostile threat</a:t>
            </a:r>
          </a:p>
          <a:p>
            <a:pPr lvl="1" eaLnBrk="1" hangingPunct="1"/>
            <a:r>
              <a:rPr lang="en-US" b="1" dirty="0"/>
              <a:t>Medical equipment</a:t>
            </a:r>
          </a:p>
          <a:p>
            <a:pPr lvl="1" eaLnBrk="1" hangingPunct="1"/>
            <a:r>
              <a:rPr lang="en-US" b="1" dirty="0"/>
              <a:t>Medical personnel</a:t>
            </a:r>
          </a:p>
          <a:p>
            <a:pPr lvl="1" eaLnBrk="1" hangingPunct="1"/>
            <a:r>
              <a:rPr lang="en-US" b="1" dirty="0"/>
              <a:t>Icing conditions</a:t>
            </a:r>
          </a:p>
        </p:txBody>
      </p:sp>
      <p:pic>
        <p:nvPicPr>
          <p:cNvPr id="26626" name="Picture 4" descr="TEC Marine CASEVAC"/>
          <p:cNvPicPr>
            <a:picLocks noChangeAspect="1" noChangeArrowheads="1"/>
          </p:cNvPicPr>
          <p:nvPr/>
        </p:nvPicPr>
        <p:blipFill>
          <a:blip r:embed="rId3"/>
          <a:srcRect/>
          <a:stretch>
            <a:fillRect/>
          </a:stretch>
        </p:blipFill>
        <p:spPr bwMode="auto">
          <a:xfrm>
            <a:off x="4625975" y="3810000"/>
            <a:ext cx="4518025" cy="3013075"/>
          </a:xfrm>
          <a:prstGeom prst="rect">
            <a:avLst/>
          </a:prstGeom>
          <a:noFill/>
          <a:ln w="25400">
            <a:solidFill>
              <a:schemeClr val="tx1"/>
            </a:solidFill>
            <a:miter lim="800000"/>
            <a:headEnd/>
            <a:tailEnd/>
          </a:ln>
        </p:spPr>
      </p:pic>
      <p:sp>
        <p:nvSpPr>
          <p:cNvPr id="26627" name="Rectangle 2"/>
          <p:cNvSpPr>
            <a:spLocks noGrp="1" noChangeArrowheads="1"/>
          </p:cNvSpPr>
          <p:nvPr>
            <p:ph type="title"/>
          </p:nvPr>
        </p:nvSpPr>
        <p:spPr>
          <a:xfrm>
            <a:off x="914400" y="0"/>
            <a:ext cx="8229600" cy="1143000"/>
          </a:xfrm>
        </p:spPr>
        <p:txBody>
          <a:bodyPr/>
          <a:lstStyle/>
          <a:p>
            <a:pPr eaLnBrk="1" hangingPunct="1"/>
            <a:r>
              <a:rPr lang="en-US" sz="4400" dirty="0"/>
              <a:t>Aircraft Evacuation Planning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idx="1"/>
          </p:nvPr>
        </p:nvSpPr>
        <p:spPr>
          <a:xfrm>
            <a:off x="76200" y="1625600"/>
            <a:ext cx="8839200" cy="1955800"/>
          </a:xfrm>
        </p:spPr>
        <p:txBody>
          <a:bodyPr/>
          <a:lstStyle/>
          <a:p>
            <a:pPr eaLnBrk="1" hangingPunct="1"/>
            <a:r>
              <a:rPr lang="en-US" b="1" dirty="0"/>
              <a:t>Ensure that your evacuation plan includes aircraft capable of flying the missions you need.</a:t>
            </a:r>
          </a:p>
          <a:p>
            <a:pPr eaLnBrk="1" hangingPunct="1"/>
            <a:r>
              <a:rPr lang="en-US" b="1" dirty="0"/>
              <a:t>Plan for primary, secondary, &amp; tertiary options.</a:t>
            </a:r>
          </a:p>
        </p:txBody>
      </p:sp>
      <p:pic>
        <p:nvPicPr>
          <p:cNvPr id="28674" name="Picture 5" descr="TEC MEDEVAC"/>
          <p:cNvPicPr>
            <a:picLocks noChangeAspect="1" noChangeArrowheads="1"/>
          </p:cNvPicPr>
          <p:nvPr/>
        </p:nvPicPr>
        <p:blipFill>
          <a:blip r:embed="rId3"/>
          <a:srcRect/>
          <a:stretch>
            <a:fillRect/>
          </a:stretch>
        </p:blipFill>
        <p:spPr bwMode="auto">
          <a:xfrm>
            <a:off x="2133600" y="3810000"/>
            <a:ext cx="4283934" cy="2844800"/>
          </a:xfrm>
          <a:prstGeom prst="rect">
            <a:avLst/>
          </a:prstGeom>
          <a:noFill/>
          <a:ln w="25400">
            <a:solidFill>
              <a:schemeClr val="tx1"/>
            </a:solidFill>
            <a:miter lim="800000"/>
            <a:headEnd/>
            <a:tailEnd/>
          </a:ln>
        </p:spPr>
      </p:pic>
      <p:sp>
        <p:nvSpPr>
          <p:cNvPr id="28675" name="Rectangle 2"/>
          <p:cNvSpPr>
            <a:spLocks noGrp="1" noChangeArrowheads="1"/>
          </p:cNvSpPr>
          <p:nvPr>
            <p:ph type="title"/>
          </p:nvPr>
        </p:nvSpPr>
        <p:spPr>
          <a:xfrm>
            <a:off x="914400" y="0"/>
            <a:ext cx="8229600" cy="1143000"/>
          </a:xfrm>
        </p:spPr>
        <p:txBody>
          <a:bodyPr/>
          <a:lstStyle/>
          <a:p>
            <a:pPr eaLnBrk="1" hangingPunct="1"/>
            <a:r>
              <a:rPr lang="en-US" sz="4400" dirty="0"/>
              <a:t>Aircraft Evacuation Planning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90600" y="76200"/>
            <a:ext cx="8229600" cy="1143000"/>
          </a:xfrm>
        </p:spPr>
        <p:txBody>
          <a:bodyPr rtlCol="0">
            <a:normAutofit fontScale="90000"/>
          </a:bodyPr>
          <a:lstStyle/>
          <a:p>
            <a:pPr eaLnBrk="1" fontAlgn="auto" hangingPunct="1">
              <a:spcAft>
                <a:spcPts val="0"/>
              </a:spcAft>
              <a:defRPr/>
            </a:pPr>
            <a:r>
              <a:rPr lang="en-US" dirty="0">
                <a:ea typeface="+mj-ea"/>
              </a:rPr>
              <a:t>CASEVAC vs. MEDEVAC:  The Battle of the Ia Drang Valley</a:t>
            </a:r>
          </a:p>
        </p:txBody>
      </p:sp>
      <p:sp>
        <p:nvSpPr>
          <p:cNvPr id="30722" name="Rectangle 3"/>
          <p:cNvSpPr>
            <a:spLocks noGrp="1" noChangeArrowheads="1"/>
          </p:cNvSpPr>
          <p:nvPr>
            <p:ph idx="1"/>
          </p:nvPr>
        </p:nvSpPr>
        <p:spPr>
          <a:xfrm>
            <a:off x="152400" y="1600200"/>
            <a:ext cx="8229600" cy="5029200"/>
          </a:xfrm>
        </p:spPr>
        <p:txBody>
          <a:bodyPr/>
          <a:lstStyle/>
          <a:p>
            <a:pPr eaLnBrk="1" hangingPunct="1">
              <a:lnSpc>
                <a:spcPct val="90000"/>
              </a:lnSpc>
            </a:pPr>
            <a:r>
              <a:rPr lang="en-US" sz="2800" b="1" dirty="0"/>
              <a:t>1st Bn, 7th Cavalry in Vietnam</a:t>
            </a:r>
          </a:p>
          <a:p>
            <a:pPr eaLnBrk="1" hangingPunct="1">
              <a:lnSpc>
                <a:spcPct val="90000"/>
              </a:lnSpc>
            </a:pPr>
            <a:r>
              <a:rPr lang="en-US" sz="2800" b="1" dirty="0"/>
              <a:t>Surrounded by 2000 NVA - heavy casualties</a:t>
            </a:r>
          </a:p>
          <a:p>
            <a:pPr eaLnBrk="1" hangingPunct="1">
              <a:lnSpc>
                <a:spcPct val="90000"/>
              </a:lnSpc>
            </a:pPr>
            <a:r>
              <a:rPr lang="en-US" sz="2800" b="1" dirty="0"/>
              <a:t>Called for MEDEVAC</a:t>
            </a:r>
          </a:p>
          <a:p>
            <a:pPr eaLnBrk="1" hangingPunct="1">
              <a:lnSpc>
                <a:spcPct val="90000"/>
              </a:lnSpc>
            </a:pPr>
            <a:r>
              <a:rPr lang="en-US" sz="2800" b="1" dirty="0"/>
              <a:t>Request refused because landing zone </a:t>
            </a:r>
          </a:p>
          <a:p>
            <a:pPr eaLnBrk="1" hangingPunct="1">
              <a:lnSpc>
                <a:spcPct val="90000"/>
              </a:lnSpc>
              <a:buFont typeface="Arial" charset="0"/>
              <a:buNone/>
            </a:pPr>
            <a:r>
              <a:rPr lang="en-US" sz="2800" b="1" dirty="0"/>
              <a:t>    was not secure</a:t>
            </a:r>
          </a:p>
          <a:p>
            <a:pPr eaLnBrk="1" hangingPunct="1">
              <a:lnSpc>
                <a:spcPct val="90000"/>
              </a:lnSpc>
            </a:pPr>
            <a:r>
              <a:rPr lang="en-US" sz="2800" b="1" dirty="0"/>
              <a:t>Eventual pickup by 229th Assault</a:t>
            </a:r>
          </a:p>
          <a:p>
            <a:pPr eaLnBrk="1" hangingPunct="1">
              <a:lnSpc>
                <a:spcPct val="90000"/>
              </a:lnSpc>
              <a:buFontTx/>
              <a:buNone/>
            </a:pPr>
            <a:r>
              <a:rPr lang="en-US" sz="2800" b="1" dirty="0"/>
              <a:t>   Helo Squadron after long delay</a:t>
            </a:r>
          </a:p>
          <a:p>
            <a:pPr eaLnBrk="1" hangingPunct="1">
              <a:lnSpc>
                <a:spcPct val="90000"/>
              </a:lnSpc>
            </a:pPr>
            <a:r>
              <a:rPr lang="en-US" sz="2800" b="1" dirty="0"/>
              <a:t>Soldiers died because of this mistake.</a:t>
            </a:r>
          </a:p>
          <a:p>
            <a:pPr eaLnBrk="1" hangingPunct="1">
              <a:lnSpc>
                <a:spcPct val="90000"/>
              </a:lnSpc>
            </a:pPr>
            <a:r>
              <a:rPr lang="en-US" sz="2800" b="1" dirty="0"/>
              <a:t>We must get this part right!</a:t>
            </a:r>
          </a:p>
          <a:p>
            <a:pPr eaLnBrk="1" hangingPunct="1">
              <a:lnSpc>
                <a:spcPct val="90000"/>
              </a:lnSpc>
              <a:buFontTx/>
              <a:buNone/>
            </a:pPr>
            <a:r>
              <a:rPr lang="en-US" sz="2800" b="1" dirty="0"/>
              <a:t>    </a:t>
            </a:r>
            <a:r>
              <a:rPr lang="en-US" sz="2400" b="1" dirty="0"/>
              <a:t>    </a:t>
            </a:r>
          </a:p>
        </p:txBody>
      </p:sp>
      <p:pic>
        <p:nvPicPr>
          <p:cNvPr id="30723" name="Picture 4" descr="TEC Were were soldiers once"/>
          <p:cNvPicPr>
            <a:picLocks noChangeAspect="1" noChangeArrowheads="1"/>
          </p:cNvPicPr>
          <p:nvPr/>
        </p:nvPicPr>
        <p:blipFill>
          <a:blip r:embed="rId3"/>
          <a:srcRect/>
          <a:stretch>
            <a:fillRect/>
          </a:stretch>
        </p:blipFill>
        <p:spPr bwMode="auto">
          <a:xfrm>
            <a:off x="6553201" y="2924131"/>
            <a:ext cx="2590800" cy="3933869"/>
          </a:xfrm>
          <a:prstGeom prst="rect">
            <a:avLst/>
          </a:prstGeom>
          <a:noFill/>
          <a:ln w="25400">
            <a:solidFill>
              <a:schemeClr val="tx1"/>
            </a:solidFill>
            <a:miter lim="800000"/>
            <a:headEnd/>
            <a:tailEnd/>
          </a:ln>
        </p:spPr>
      </p:pic>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4591</Words>
  <Application>Microsoft Office PowerPoint</Application>
  <PresentationFormat>On-screen Show (4:3)</PresentationFormat>
  <Paragraphs>464</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ＭＳ Ｐゴシック</vt:lpstr>
      <vt:lpstr>Arial</vt:lpstr>
      <vt:lpstr>Arial Black</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Tactical Evacuation</vt:lpstr>
      <vt:lpstr>Evacuation Terminology</vt:lpstr>
      <vt:lpstr>Aircraft Evacuation Planning</vt:lpstr>
      <vt:lpstr>Aircraft Evacuation Planning</vt:lpstr>
      <vt:lpstr>CASEVAC vs. MEDEVAC:  The Battle of the Ia Drang Valley</vt:lpstr>
      <vt:lpstr>Ground Vehicle Evacuation</vt:lpstr>
      <vt:lpstr>Tactical Evacuation Care</vt:lpstr>
      <vt:lpstr>Tactical Evacuation Care Guidelines</vt:lpstr>
      <vt:lpstr>Tactical Evacuation Care Guidelines</vt:lpstr>
      <vt:lpstr>Transition of Care</vt:lpstr>
      <vt:lpstr>Tactical Force Responsibilities</vt:lpstr>
      <vt:lpstr>Tactical Force Responsibilities</vt:lpstr>
      <vt:lpstr>TACEVAC Responsibilities</vt:lpstr>
      <vt:lpstr>TACEVAC Responsibilities</vt:lpstr>
      <vt:lpstr>TACEVAC Responsibilities</vt:lpstr>
      <vt:lpstr>Airway in TACEVAC</vt:lpstr>
      <vt:lpstr>Airway in TACEVAC</vt:lpstr>
      <vt:lpstr>Airway in TACEVAC</vt:lpstr>
      <vt:lpstr>Airway in TACEVAC</vt:lpstr>
      <vt:lpstr>Respiration/Breathing in TACEVAC</vt:lpstr>
      <vt:lpstr>Supplemental Oxygen in  Tactical Evacuation Care</vt:lpstr>
      <vt:lpstr>Tactical Evacuation Care Guidelines</vt:lpstr>
      <vt:lpstr>TXA  Administration: 2nd Dose</vt:lpstr>
      <vt:lpstr>Refractory Shock in  TACEVAC</vt:lpstr>
      <vt:lpstr>Tactical Evacuation Care Guidelines</vt:lpstr>
      <vt:lpstr>Tactical Evacuation Care Guidelines</vt:lpstr>
      <vt:lpstr>Tactical Evacuation Care Guidelines</vt:lpstr>
      <vt:lpstr>Tactical Evacuation Care Guidelines</vt:lpstr>
      <vt:lpstr>Tactical Evacuation Care Guidelines</vt:lpstr>
      <vt:lpstr>PowerPoint Presentation</vt:lpstr>
      <vt:lpstr>PowerPoint Presentation</vt:lpstr>
      <vt:lpstr>Remember: Prevention of Hypothermia in Helicopters!</vt:lpstr>
      <vt:lpstr>Tactical Evacuation Care Guidelines</vt:lpstr>
      <vt:lpstr>Tactical Evacuation Care Guidelines</vt:lpstr>
      <vt:lpstr>Tactical Evacuation Care Guidelines</vt:lpstr>
      <vt:lpstr>PowerPoint Presentation</vt:lpstr>
      <vt:lpstr>PowerPoint Presentation</vt:lpstr>
      <vt:lpstr>TACEVAC Care for Wounded Hostile Combatants</vt:lpstr>
      <vt:lpstr>Tactical Evacuation Care  Summary of Key Points</vt:lpstr>
      <vt:lpstr>Convoy IED Scenario</vt:lpstr>
      <vt:lpstr>Convoy IED Scenario</vt:lpstr>
      <vt:lpstr>Convoy IED Scenario</vt:lpstr>
      <vt:lpstr>Convoy IED Scenario</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0203PP04 Tactical Evacuation Care</dc:title>
  <dc:subject>TCCC</dc:subject>
  <dc:creator/>
  <cp:keywords>Tactical Evacuation Care</cp:keywords>
  <cp:lastModifiedBy/>
  <cp:revision>68</cp:revision>
  <dcterms:created xsi:type="dcterms:W3CDTF">2012-02-21T15:37:35Z</dcterms:created>
  <dcterms:modified xsi:type="dcterms:W3CDTF">2018-07-27T13:59:15Z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1254485</vt:lpwstr>
  </property>
  <property fmtid="{D5CDD505-2E9C-101B-9397-08002B2CF9AE}" pid="3" name="NXPowerLiteSettings">
    <vt:lpwstr>F6000400038000</vt:lpwstr>
  </property>
  <property fmtid="{D5CDD505-2E9C-101B-9397-08002B2CF9AE}" pid="4" name="NXPowerLiteVersion">
    <vt:lpwstr>D4.3.1</vt:lpwstr>
  </property>
  <property fmtid="{D5CDD505-2E9C-101B-9397-08002B2CF9AE}" pid="5" name="NXTAG2">
    <vt:lpwstr>00080090170000000000010243100207f6000400038000</vt:lpwstr>
  </property>
</Properties>
</file>