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6" r:id="rId1"/>
  </p:sldMasterIdLst>
  <p:notesMasterIdLst>
    <p:notesMasterId r:id="rId49"/>
  </p:notesMasterIdLst>
  <p:handoutMasterIdLst>
    <p:handoutMasterId r:id="rId50"/>
  </p:handoutMasterIdLst>
  <p:sldIdLst>
    <p:sldId id="307" r:id="rId2"/>
    <p:sldId id="613" r:id="rId3"/>
    <p:sldId id="611" r:id="rId4"/>
    <p:sldId id="359" r:id="rId5"/>
    <p:sldId id="545" r:id="rId6"/>
    <p:sldId id="546" r:id="rId7"/>
    <p:sldId id="547" r:id="rId8"/>
    <p:sldId id="608" r:id="rId9"/>
    <p:sldId id="548" r:id="rId10"/>
    <p:sldId id="549" r:id="rId11"/>
    <p:sldId id="609" r:id="rId12"/>
    <p:sldId id="610" r:id="rId13"/>
    <p:sldId id="550" r:id="rId14"/>
    <p:sldId id="551" r:id="rId15"/>
    <p:sldId id="552" r:id="rId16"/>
    <p:sldId id="554" r:id="rId17"/>
    <p:sldId id="553" r:id="rId18"/>
    <p:sldId id="564" r:id="rId19"/>
    <p:sldId id="593" r:id="rId20"/>
    <p:sldId id="565" r:id="rId21"/>
    <p:sldId id="567" r:id="rId22"/>
    <p:sldId id="568" r:id="rId23"/>
    <p:sldId id="569" r:id="rId24"/>
    <p:sldId id="575" r:id="rId25"/>
    <p:sldId id="576" r:id="rId26"/>
    <p:sldId id="577" r:id="rId27"/>
    <p:sldId id="570" r:id="rId28"/>
    <p:sldId id="573" r:id="rId29"/>
    <p:sldId id="574" r:id="rId30"/>
    <p:sldId id="571" r:id="rId31"/>
    <p:sldId id="596" r:id="rId32"/>
    <p:sldId id="597" r:id="rId33"/>
    <p:sldId id="598" r:id="rId34"/>
    <p:sldId id="599" r:id="rId35"/>
    <p:sldId id="600" r:id="rId36"/>
    <p:sldId id="607" r:id="rId37"/>
    <p:sldId id="602" r:id="rId38"/>
    <p:sldId id="603" r:id="rId39"/>
    <p:sldId id="604" r:id="rId40"/>
    <p:sldId id="605" r:id="rId41"/>
    <p:sldId id="606" r:id="rId42"/>
    <p:sldId id="612" r:id="rId43"/>
    <p:sldId id="590" r:id="rId44"/>
    <p:sldId id="591" r:id="rId45"/>
    <p:sldId id="594" r:id="rId46"/>
    <p:sldId id="595" r:id="rId47"/>
    <p:sldId id="306" r:id="rId4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Garamond" pitchFamily="18" charset="0"/>
        <a:ea typeface="ＭＳ Ｐゴシック"/>
        <a:cs typeface="ＭＳ Ｐゴシック"/>
      </a:defRPr>
    </a:lvl1pPr>
    <a:lvl2pPr marL="457200" algn="l" rtl="0" fontAlgn="base">
      <a:spcBef>
        <a:spcPct val="0"/>
      </a:spcBef>
      <a:spcAft>
        <a:spcPct val="0"/>
      </a:spcAft>
      <a:defRPr kern="1200">
        <a:solidFill>
          <a:schemeClr val="tx1"/>
        </a:solidFill>
        <a:latin typeface="Garamond" pitchFamily="18" charset="0"/>
        <a:ea typeface="ＭＳ Ｐゴシック"/>
        <a:cs typeface="ＭＳ Ｐゴシック"/>
      </a:defRPr>
    </a:lvl2pPr>
    <a:lvl3pPr marL="914400" algn="l" rtl="0" fontAlgn="base">
      <a:spcBef>
        <a:spcPct val="0"/>
      </a:spcBef>
      <a:spcAft>
        <a:spcPct val="0"/>
      </a:spcAft>
      <a:defRPr kern="1200">
        <a:solidFill>
          <a:schemeClr val="tx1"/>
        </a:solidFill>
        <a:latin typeface="Garamond" pitchFamily="18" charset="0"/>
        <a:ea typeface="ＭＳ Ｐゴシック"/>
        <a:cs typeface="ＭＳ Ｐゴシック"/>
      </a:defRPr>
    </a:lvl3pPr>
    <a:lvl4pPr marL="1371600" algn="l" rtl="0" fontAlgn="base">
      <a:spcBef>
        <a:spcPct val="0"/>
      </a:spcBef>
      <a:spcAft>
        <a:spcPct val="0"/>
      </a:spcAft>
      <a:defRPr kern="1200">
        <a:solidFill>
          <a:schemeClr val="tx1"/>
        </a:solidFill>
        <a:latin typeface="Garamond" pitchFamily="18" charset="0"/>
        <a:ea typeface="ＭＳ Ｐゴシック"/>
        <a:cs typeface="ＭＳ Ｐゴシック"/>
      </a:defRPr>
    </a:lvl4pPr>
    <a:lvl5pPr marL="1828800" algn="l" rtl="0" fontAlgn="base">
      <a:spcBef>
        <a:spcPct val="0"/>
      </a:spcBef>
      <a:spcAft>
        <a:spcPct val="0"/>
      </a:spcAft>
      <a:defRPr kern="1200">
        <a:solidFill>
          <a:schemeClr val="tx1"/>
        </a:solidFill>
        <a:latin typeface="Garamond" pitchFamily="18" charset="0"/>
        <a:ea typeface="ＭＳ Ｐゴシック"/>
        <a:cs typeface="ＭＳ Ｐゴシック"/>
      </a:defRPr>
    </a:lvl5pPr>
    <a:lvl6pPr marL="2286000" algn="l" defTabSz="914400" rtl="0" eaLnBrk="1" latinLnBrk="0" hangingPunct="1">
      <a:defRPr kern="1200">
        <a:solidFill>
          <a:schemeClr val="tx1"/>
        </a:solidFill>
        <a:latin typeface="Garamond" pitchFamily="18" charset="0"/>
        <a:ea typeface="ＭＳ Ｐゴシック"/>
        <a:cs typeface="ＭＳ Ｐゴシック"/>
      </a:defRPr>
    </a:lvl6pPr>
    <a:lvl7pPr marL="2743200" algn="l" defTabSz="914400" rtl="0" eaLnBrk="1" latinLnBrk="0" hangingPunct="1">
      <a:defRPr kern="1200">
        <a:solidFill>
          <a:schemeClr val="tx1"/>
        </a:solidFill>
        <a:latin typeface="Garamond" pitchFamily="18" charset="0"/>
        <a:ea typeface="ＭＳ Ｐゴシック"/>
        <a:cs typeface="ＭＳ Ｐゴシック"/>
      </a:defRPr>
    </a:lvl7pPr>
    <a:lvl8pPr marL="3200400" algn="l" defTabSz="914400" rtl="0" eaLnBrk="1" latinLnBrk="0" hangingPunct="1">
      <a:defRPr kern="1200">
        <a:solidFill>
          <a:schemeClr val="tx1"/>
        </a:solidFill>
        <a:latin typeface="Garamond" pitchFamily="18" charset="0"/>
        <a:ea typeface="ＭＳ Ｐゴシック"/>
        <a:cs typeface="ＭＳ Ｐゴシック"/>
      </a:defRPr>
    </a:lvl8pPr>
    <a:lvl9pPr marL="3657600" algn="l" defTabSz="914400" rtl="0" eaLnBrk="1" latinLnBrk="0" hangingPunct="1">
      <a:defRPr kern="1200">
        <a:solidFill>
          <a:schemeClr val="tx1"/>
        </a:solidFill>
        <a:latin typeface="Garamond" pitchFamily="18"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03" autoAdjust="0"/>
    <p:restoredTop sz="73121" autoAdjust="0"/>
  </p:normalViewPr>
  <p:slideViewPr>
    <p:cSldViewPr>
      <p:cViewPr varScale="1">
        <p:scale>
          <a:sx n="60" d="100"/>
          <a:sy n="60" d="100"/>
        </p:scale>
        <p:origin x="78" y="510"/>
      </p:cViewPr>
      <p:guideLst>
        <p:guide orient="horz" pos="216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1" hangingPunct="1">
              <a:defRPr sz="1200">
                <a:latin typeface="Arial" charset="0"/>
                <a:ea typeface="+mn-ea"/>
                <a:cs typeface="+mn-cs"/>
              </a:defRPr>
            </a:lvl1pPr>
          </a:lstStyle>
          <a:p>
            <a:pPr>
              <a:defRPr/>
            </a:pPr>
            <a:r>
              <a:rPr lang="en-US" dirty="0"/>
              <a:t>Tactical Combat Casualty Care (TCCC)</a:t>
            </a:r>
          </a:p>
        </p:txBody>
      </p:sp>
      <p:sp>
        <p:nvSpPr>
          <p:cNvPr id="307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ea typeface="ＭＳ Ｐゴシック" charset="-128"/>
                <a:cs typeface="+mn-cs"/>
              </a:defRPr>
            </a:lvl1pPr>
          </a:lstStyle>
          <a:p>
            <a:pPr>
              <a:defRPr/>
            </a:pPr>
            <a:fld id="{2E1B4DE0-9A4C-4A0C-9E7E-240835FA8D45}" type="datetime1">
              <a:rPr lang="en-US"/>
              <a:pPr>
                <a:defRPr/>
              </a:pPr>
              <a:t>7/29/2018</a:t>
            </a:fld>
            <a:endParaRPr lang="en-US" dirty="0"/>
          </a:p>
        </p:txBody>
      </p:sp>
      <p:sp>
        <p:nvSpPr>
          <p:cNvPr id="307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1" hangingPunct="1">
              <a:defRPr sz="1200">
                <a:latin typeface="Arial" charset="0"/>
                <a:ea typeface="+mn-ea"/>
                <a:cs typeface="+mn-cs"/>
              </a:defRPr>
            </a:lvl1pPr>
          </a:lstStyle>
          <a:p>
            <a:pPr>
              <a:defRPr/>
            </a:pPr>
            <a:r>
              <a:rPr lang="en-US" dirty="0"/>
              <a:t>DRAFT</a:t>
            </a:r>
          </a:p>
        </p:txBody>
      </p:sp>
      <p:sp>
        <p:nvSpPr>
          <p:cNvPr id="307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ea typeface="ＭＳ Ｐゴシック" charset="-128"/>
                <a:cs typeface="+mn-cs"/>
              </a:defRPr>
            </a:lvl1pPr>
          </a:lstStyle>
          <a:p>
            <a:pPr>
              <a:defRPr/>
            </a:pPr>
            <a:fld id="{43DA8DDD-C73F-41D8-B964-DD78DBA49947}" type="slidenum">
              <a:rPr lang="en-US"/>
              <a:pPr>
                <a:defRPr/>
              </a:pPr>
              <a:t>‹#›</a:t>
            </a:fld>
            <a:endParaRPr lang="en-US" dirty="0"/>
          </a:p>
        </p:txBody>
      </p:sp>
    </p:spTree>
    <p:extLst>
      <p:ext uri="{BB962C8B-B14F-4D97-AF65-F5344CB8AC3E}">
        <p14:creationId xmlns:p14="http://schemas.microsoft.com/office/powerpoint/2010/main" val="608680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1" hangingPunct="1">
              <a:defRPr sz="1200">
                <a:latin typeface="Arial" charset="0"/>
                <a:ea typeface="+mn-ea"/>
                <a:cs typeface="+mn-cs"/>
              </a:defRPr>
            </a:lvl1pPr>
          </a:lstStyle>
          <a:p>
            <a:pPr>
              <a:defRPr/>
            </a:pPr>
            <a:r>
              <a:rPr lang="en-US" dirty="0"/>
              <a:t>Tactical Combat Casualty Care (TCCC)</a:t>
            </a:r>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ea typeface="ＭＳ Ｐゴシック" charset="-128"/>
                <a:cs typeface="+mn-cs"/>
              </a:defRPr>
            </a:lvl1pPr>
          </a:lstStyle>
          <a:p>
            <a:pPr>
              <a:defRPr/>
            </a:pPr>
            <a:fld id="{D2BF84EF-32FE-45BE-ACA8-CF6D93822E47}" type="datetime1">
              <a:rPr lang="en-US"/>
              <a:pPr>
                <a:defRPr/>
              </a:pPr>
              <a:t>7/29/2018</a:t>
            </a:fld>
            <a:endParaRPr lang="en-US" dirty="0"/>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1" hangingPunct="1">
              <a:defRPr sz="1200">
                <a:latin typeface="Arial" charset="0"/>
                <a:ea typeface="+mn-ea"/>
                <a:cs typeface="+mn-cs"/>
              </a:defRPr>
            </a:lvl1pPr>
          </a:lstStyle>
          <a:p>
            <a:pPr>
              <a:defRPr/>
            </a:pPr>
            <a:r>
              <a:rPr lang="en-US" dirty="0"/>
              <a:t>DRAFT</a:t>
            </a:r>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ea typeface="ＭＳ Ｐゴシック" charset="-128"/>
                <a:cs typeface="+mn-cs"/>
              </a:defRPr>
            </a:lvl1pPr>
          </a:lstStyle>
          <a:p>
            <a:pPr>
              <a:defRPr/>
            </a:pPr>
            <a:fld id="{A50A4DE9-865D-4BF6-94BD-FA484361A8AF}" type="slidenum">
              <a:rPr lang="en-US"/>
              <a:pPr>
                <a:defRPr/>
              </a:pPr>
              <a:t>‹#›</a:t>
            </a:fld>
            <a:endParaRPr lang="en-US" dirty="0"/>
          </a:p>
        </p:txBody>
      </p:sp>
    </p:spTree>
    <p:extLst>
      <p:ext uri="{BB962C8B-B14F-4D97-AF65-F5344CB8AC3E}">
        <p14:creationId xmlns:p14="http://schemas.microsoft.com/office/powerpoint/2010/main" val="70418238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a:lstStyle/>
          <a:p>
            <a:r>
              <a:rPr lang="en-US" dirty="0">
                <a:ea typeface="ＭＳ Ｐゴシック"/>
                <a:cs typeface="ＭＳ Ｐゴシック"/>
              </a:rPr>
              <a:t>Tactical Combat Casualty Care (TCCC)</a:t>
            </a:r>
          </a:p>
        </p:txBody>
      </p:sp>
      <p:sp>
        <p:nvSpPr>
          <p:cNvPr id="17410" name="Rectangle 3"/>
          <p:cNvSpPr>
            <a:spLocks noGrp="1" noChangeArrowheads="1"/>
          </p:cNvSpPr>
          <p:nvPr>
            <p:ph type="dt" sz="quarter" idx="1"/>
          </p:nvPr>
        </p:nvSpPr>
        <p:spPr>
          <a:noFill/>
        </p:spPr>
        <p:txBody>
          <a:bodyPr/>
          <a:lstStyle/>
          <a:p>
            <a:fld id="{43EBE37F-1A0C-4840-B06B-AB21849F9A96}" type="datetime1">
              <a:rPr lang="en-US" smtClean="0">
                <a:ea typeface="ＭＳ Ｐゴシック"/>
                <a:cs typeface="ＭＳ Ｐゴシック"/>
              </a:rPr>
              <a:pPr/>
              <a:t>7/29/2018</a:t>
            </a:fld>
            <a:endParaRPr lang="en-US" dirty="0">
              <a:ea typeface="ＭＳ Ｐゴシック"/>
              <a:cs typeface="ＭＳ Ｐゴシック"/>
            </a:endParaRPr>
          </a:p>
        </p:txBody>
      </p:sp>
      <p:sp>
        <p:nvSpPr>
          <p:cNvPr id="17411" name="Rectangle 6"/>
          <p:cNvSpPr>
            <a:spLocks noGrp="1" noChangeArrowheads="1"/>
          </p:cNvSpPr>
          <p:nvPr>
            <p:ph type="ftr" sz="quarter" idx="4"/>
          </p:nvPr>
        </p:nvSpPr>
        <p:spPr>
          <a:noFill/>
        </p:spPr>
        <p:txBody>
          <a:bodyPr/>
          <a:lstStyle/>
          <a:p>
            <a:r>
              <a:rPr lang="en-US" dirty="0">
                <a:ea typeface="ＭＳ Ｐゴシック"/>
                <a:cs typeface="ＭＳ Ｐゴシック"/>
              </a:rPr>
              <a:t>DRAFT</a:t>
            </a:r>
          </a:p>
        </p:txBody>
      </p:sp>
      <p:sp>
        <p:nvSpPr>
          <p:cNvPr id="17412" name="Rectangle 7"/>
          <p:cNvSpPr>
            <a:spLocks noGrp="1" noChangeArrowheads="1"/>
          </p:cNvSpPr>
          <p:nvPr>
            <p:ph type="sldNum" sz="quarter" idx="5"/>
          </p:nvPr>
        </p:nvSpPr>
        <p:spPr>
          <a:noFill/>
        </p:spPr>
        <p:txBody>
          <a:bodyPr/>
          <a:lstStyle/>
          <a:p>
            <a:fld id="{7DF22398-CB0A-4A74-B58D-7A9CAD420CC9}" type="slidenum">
              <a:rPr lang="en-US" smtClean="0">
                <a:ea typeface="ＭＳ Ｐゴシック"/>
                <a:cs typeface="ＭＳ Ｐゴシック"/>
              </a:rPr>
              <a:pPr/>
              <a:t>1</a:t>
            </a:fld>
            <a:endParaRPr lang="en-US" dirty="0">
              <a:ea typeface="ＭＳ Ｐゴシック"/>
              <a:cs typeface="ＭＳ Ｐゴシック"/>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In its pursuit of performance improvement and quality assurance, the CoTCCC actively gathers and analyzes information on TCCC training, implementation, and efficacy. In this presentation we will examine several situations that presented important lessons learned.</a:t>
            </a:r>
          </a:p>
        </p:txBody>
      </p:sp>
    </p:spTree>
    <p:extLst>
      <p:ext uri="{BB962C8B-B14F-4D97-AF65-F5344CB8AC3E}">
        <p14:creationId xmlns:p14="http://schemas.microsoft.com/office/powerpoint/2010/main" val="2733127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r>
              <a:rPr lang="en-US" dirty="0">
                <a:ea typeface="ＭＳ Ｐゴシック"/>
                <a:cs typeface="ＭＳ Ｐゴシック"/>
              </a:rPr>
              <a:t>Read the</a:t>
            </a:r>
            <a:r>
              <a:rPr lang="en-US" baseline="0" dirty="0">
                <a:ea typeface="ＭＳ Ｐゴシック"/>
                <a:cs typeface="ＭＳ Ｐゴシック"/>
              </a:rPr>
              <a:t> text.</a:t>
            </a:r>
            <a:endParaRPr lang="en-US" dirty="0">
              <a:ea typeface="ＭＳ Ｐゴシック"/>
              <a:cs typeface="ＭＳ Ｐゴシック"/>
            </a:endParaRPr>
          </a:p>
        </p:txBody>
      </p:sp>
    </p:spTree>
    <p:extLst>
      <p:ext uri="{BB962C8B-B14F-4D97-AF65-F5344CB8AC3E}">
        <p14:creationId xmlns:p14="http://schemas.microsoft.com/office/powerpoint/2010/main" val="176739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r>
              <a:rPr lang="en-US" dirty="0">
                <a:ea typeface="ＭＳ Ｐゴシック"/>
                <a:cs typeface="ＭＳ Ｐゴシック"/>
              </a:rPr>
              <a:t>Read the text.</a:t>
            </a:r>
          </a:p>
        </p:txBody>
      </p:sp>
    </p:spTree>
    <p:extLst>
      <p:ext uri="{BB962C8B-B14F-4D97-AF65-F5344CB8AC3E}">
        <p14:creationId xmlns:p14="http://schemas.microsoft.com/office/powerpoint/2010/main" val="1817547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r>
              <a:rPr lang="en-US" dirty="0">
                <a:ea typeface="ＭＳ Ｐゴシック"/>
                <a:cs typeface="ＭＳ Ｐゴシック"/>
              </a:rPr>
              <a:t>Read the text.</a:t>
            </a:r>
          </a:p>
        </p:txBody>
      </p:sp>
    </p:spTree>
    <p:extLst>
      <p:ext uri="{BB962C8B-B14F-4D97-AF65-F5344CB8AC3E}">
        <p14:creationId xmlns:p14="http://schemas.microsoft.com/office/powerpoint/2010/main" val="597693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endParaRPr lang="en-US" dirty="0">
              <a:ea typeface="ＭＳ Ｐゴシック"/>
              <a:cs typeface="ＭＳ Ｐゴシック"/>
            </a:endParaRPr>
          </a:p>
        </p:txBody>
      </p:sp>
      <p:sp>
        <p:nvSpPr>
          <p:cNvPr id="31747" name="Header Placeholder 3"/>
          <p:cNvSpPr txBox="1">
            <a:spLocks noGrp="1"/>
          </p:cNvSpPr>
          <p:nvPr/>
        </p:nvSpPr>
        <p:spPr bwMode="auto">
          <a:xfrm>
            <a:off x="0" y="0"/>
            <a:ext cx="3038475" cy="465138"/>
          </a:xfrm>
          <a:prstGeom prst="rect">
            <a:avLst/>
          </a:prstGeom>
          <a:noFill/>
          <a:ln w="9525">
            <a:noFill/>
            <a:miter lim="800000"/>
            <a:headEnd/>
            <a:tailEnd/>
          </a:ln>
        </p:spPr>
        <p:txBody>
          <a:bodyPr lIns="93177" tIns="46589" rIns="93177" bIns="46589"/>
          <a:lstStyle/>
          <a:p>
            <a:pPr defTabSz="931863"/>
            <a:r>
              <a:rPr lang="en-US" sz="1200" dirty="0">
                <a:latin typeface="Arial" charset="0"/>
              </a:rPr>
              <a:t>Tactical Combat Casualty Care (TCCC)</a:t>
            </a:r>
          </a:p>
        </p:txBody>
      </p:sp>
      <p:sp>
        <p:nvSpPr>
          <p:cNvPr id="31748" name="Date Placeholder 4"/>
          <p:cNvSpPr txBox="1">
            <a:spLocks noGrp="1"/>
          </p:cNvSpPr>
          <p:nvPr/>
        </p:nvSpPr>
        <p:spPr bwMode="auto">
          <a:xfrm>
            <a:off x="3970338" y="0"/>
            <a:ext cx="3038475" cy="465138"/>
          </a:xfrm>
          <a:prstGeom prst="rect">
            <a:avLst/>
          </a:prstGeom>
          <a:noFill/>
          <a:ln w="9525">
            <a:noFill/>
            <a:miter lim="800000"/>
            <a:headEnd/>
            <a:tailEnd/>
          </a:ln>
        </p:spPr>
        <p:txBody>
          <a:bodyPr lIns="93177" tIns="46589" rIns="93177" bIns="46589"/>
          <a:lstStyle/>
          <a:p>
            <a:pPr algn="r" defTabSz="931863"/>
            <a:fld id="{74FCBEDB-CA99-4A2A-A3E7-E8A3DC86A126}" type="datetime1">
              <a:rPr lang="en-US" sz="1200">
                <a:latin typeface="Arial" charset="0"/>
              </a:rPr>
              <a:pPr algn="r" defTabSz="931863"/>
              <a:t>7/29/2018</a:t>
            </a:fld>
            <a:endParaRPr lang="en-US" sz="1200" dirty="0">
              <a:latin typeface="Arial" charset="0"/>
            </a:endParaRPr>
          </a:p>
        </p:txBody>
      </p:sp>
      <p:sp>
        <p:nvSpPr>
          <p:cNvPr id="31749" name="Footer Placeholder 5"/>
          <p:cNvSpPr txBox="1">
            <a:spLocks noGrp="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pPr defTabSz="931863"/>
            <a:r>
              <a:rPr lang="en-US" sz="1200" dirty="0">
                <a:latin typeface="Arial" charset="0"/>
              </a:rPr>
              <a:t>DRAFT</a:t>
            </a:r>
          </a:p>
        </p:txBody>
      </p:sp>
      <p:sp>
        <p:nvSpPr>
          <p:cNvPr id="31750" name="Slide Number Placeholder 6"/>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D2569B56-FA72-410E-A994-C6844B7D44DE}" type="slidenum">
              <a:rPr lang="en-US" sz="1200">
                <a:latin typeface="Arial" charset="0"/>
              </a:rPr>
              <a:pPr algn="r" defTabSz="931863"/>
              <a:t>13</a:t>
            </a:fld>
            <a:endParaRPr lang="en-US" sz="1200" dirty="0">
              <a:latin typeface="Arial" charset="0"/>
            </a:endParaRPr>
          </a:p>
        </p:txBody>
      </p:sp>
    </p:spTree>
    <p:extLst>
      <p:ext uri="{BB962C8B-B14F-4D97-AF65-F5344CB8AC3E}">
        <p14:creationId xmlns:p14="http://schemas.microsoft.com/office/powerpoint/2010/main" val="4075591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2/3 of these seriously wounded casualties got no pre-hospital treatment for pain.</a:t>
            </a:r>
          </a:p>
          <a:p>
            <a:endParaRPr lang="en-US" dirty="0"/>
          </a:p>
          <a:p>
            <a:r>
              <a:rPr lang="en-US" dirty="0"/>
              <a:t>Furthermore, several of them received IM morphine which is clearly not the contemporary standard of care.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(Gerhardt RT, Reeves PT, Kotwal RS, Mabry RL, Robinson JB, Butler F. Analysis of Prehospital Documentation of Injury-Related Pain Assessment and Analgesic Administration on the Contemporary Battlefield. </a:t>
            </a:r>
            <a:r>
              <a:rPr lang="en-US" i="1" dirty="0"/>
              <a:t>Prehosp Emerg Care</a:t>
            </a:r>
            <a:r>
              <a:rPr lang="en-US" dirty="0"/>
              <a:t>. 2016;20(1):37-44. doi: 10.3109/10903127.2015.1051683.)</a:t>
            </a:r>
          </a:p>
          <a:p>
            <a:endParaRPr lang="en-US" dirty="0"/>
          </a:p>
        </p:txBody>
      </p:sp>
      <p:sp>
        <p:nvSpPr>
          <p:cNvPr id="4" name="Header Placeholder 3"/>
          <p:cNvSpPr>
            <a:spLocks noGrp="1"/>
          </p:cNvSpPr>
          <p:nvPr>
            <p:ph type="hdr" sz="quarter" idx="10"/>
          </p:nvPr>
        </p:nvSpPr>
        <p:spPr/>
        <p:txBody>
          <a:bodyPr/>
          <a:lstStyle/>
          <a:p>
            <a:pPr>
              <a:defRPr/>
            </a:pPr>
            <a:r>
              <a:rPr lang="en-US" dirty="0"/>
              <a:t>Tactical Combat Casualty Care (TCCC)</a:t>
            </a:r>
          </a:p>
        </p:txBody>
      </p:sp>
      <p:sp>
        <p:nvSpPr>
          <p:cNvPr id="5" name="Date Placeholder 4"/>
          <p:cNvSpPr>
            <a:spLocks noGrp="1"/>
          </p:cNvSpPr>
          <p:nvPr>
            <p:ph type="dt" idx="11"/>
          </p:nvPr>
        </p:nvSpPr>
        <p:spPr/>
        <p:txBody>
          <a:bodyPr/>
          <a:lstStyle/>
          <a:p>
            <a:pPr>
              <a:defRPr/>
            </a:pPr>
            <a:fld id="{D2BF84EF-32FE-45BE-ACA8-CF6D93822E47}" type="datetime1">
              <a:rPr lang="en-US" smtClean="0"/>
              <a:pPr>
                <a:defRPr/>
              </a:pPr>
              <a:t>7/29/2018</a:t>
            </a:fld>
            <a:endParaRPr lang="en-US" dirty="0"/>
          </a:p>
        </p:txBody>
      </p:sp>
      <p:sp>
        <p:nvSpPr>
          <p:cNvPr id="6" name="Footer Placeholder 5"/>
          <p:cNvSpPr>
            <a:spLocks noGrp="1"/>
          </p:cNvSpPr>
          <p:nvPr>
            <p:ph type="ftr" sz="quarter" idx="12"/>
          </p:nvPr>
        </p:nvSpPr>
        <p:spPr/>
        <p:txBody>
          <a:bodyPr/>
          <a:lstStyle/>
          <a:p>
            <a:pPr>
              <a:defRPr/>
            </a:pPr>
            <a:r>
              <a:rPr lang="en-US" dirty="0"/>
              <a:t>DRAFT</a:t>
            </a:r>
          </a:p>
        </p:txBody>
      </p:sp>
      <p:sp>
        <p:nvSpPr>
          <p:cNvPr id="7" name="Slide Number Placeholder 6"/>
          <p:cNvSpPr>
            <a:spLocks noGrp="1"/>
          </p:cNvSpPr>
          <p:nvPr>
            <p:ph type="sldNum" sz="quarter" idx="13"/>
          </p:nvPr>
        </p:nvSpPr>
        <p:spPr/>
        <p:txBody>
          <a:bodyPr/>
          <a:lstStyle/>
          <a:p>
            <a:pPr>
              <a:defRPr/>
            </a:pPr>
            <a:fld id="{A50A4DE9-865D-4BF6-94BD-FA484361A8AF}" type="slidenum">
              <a:rPr lang="en-US" smtClean="0"/>
              <a:pPr>
                <a:defRPr/>
              </a:pPr>
              <a:t>14</a:t>
            </a:fld>
            <a:endParaRPr lang="en-US" dirty="0"/>
          </a:p>
        </p:txBody>
      </p:sp>
    </p:spTree>
    <p:extLst>
      <p:ext uri="{BB962C8B-B14F-4D97-AF65-F5344CB8AC3E}">
        <p14:creationId xmlns:p14="http://schemas.microsoft.com/office/powerpoint/2010/main" val="3584487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r>
              <a:rPr lang="en-US" dirty="0">
                <a:ea typeface="ＭＳ Ｐゴシック"/>
                <a:cs typeface="ＭＳ Ｐゴシック"/>
              </a:rPr>
              <a:t>Read the text.</a:t>
            </a:r>
          </a:p>
        </p:txBody>
      </p:sp>
    </p:spTree>
    <p:extLst>
      <p:ext uri="{BB962C8B-B14F-4D97-AF65-F5344CB8AC3E}">
        <p14:creationId xmlns:p14="http://schemas.microsoft.com/office/powerpoint/2010/main" val="1505628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endParaRPr lang="en-US" dirty="0">
              <a:ea typeface="ＭＳ Ｐゴシック"/>
              <a:cs typeface="ＭＳ Ｐゴシック"/>
            </a:endParaRPr>
          </a:p>
        </p:txBody>
      </p:sp>
      <p:sp>
        <p:nvSpPr>
          <p:cNvPr id="36867" name="Header Placeholder 3"/>
          <p:cNvSpPr txBox="1">
            <a:spLocks noGrp="1"/>
          </p:cNvSpPr>
          <p:nvPr/>
        </p:nvSpPr>
        <p:spPr bwMode="auto">
          <a:xfrm>
            <a:off x="0" y="0"/>
            <a:ext cx="3038475" cy="465138"/>
          </a:xfrm>
          <a:prstGeom prst="rect">
            <a:avLst/>
          </a:prstGeom>
          <a:noFill/>
          <a:ln w="9525">
            <a:noFill/>
            <a:miter lim="800000"/>
            <a:headEnd/>
            <a:tailEnd/>
          </a:ln>
        </p:spPr>
        <p:txBody>
          <a:bodyPr lIns="93177" tIns="46589" rIns="93177" bIns="46589"/>
          <a:lstStyle/>
          <a:p>
            <a:pPr defTabSz="931863"/>
            <a:r>
              <a:rPr lang="en-US" sz="1200" dirty="0">
                <a:latin typeface="Arial" charset="0"/>
              </a:rPr>
              <a:t>Tactical Combat Casualty Care (TCCC)</a:t>
            </a:r>
          </a:p>
        </p:txBody>
      </p:sp>
      <p:sp>
        <p:nvSpPr>
          <p:cNvPr id="36868" name="Date Placeholder 4"/>
          <p:cNvSpPr txBox="1">
            <a:spLocks noGrp="1"/>
          </p:cNvSpPr>
          <p:nvPr/>
        </p:nvSpPr>
        <p:spPr bwMode="auto">
          <a:xfrm>
            <a:off x="3970338" y="0"/>
            <a:ext cx="3038475" cy="465138"/>
          </a:xfrm>
          <a:prstGeom prst="rect">
            <a:avLst/>
          </a:prstGeom>
          <a:noFill/>
          <a:ln w="9525">
            <a:noFill/>
            <a:miter lim="800000"/>
            <a:headEnd/>
            <a:tailEnd/>
          </a:ln>
        </p:spPr>
        <p:txBody>
          <a:bodyPr lIns="93177" tIns="46589" rIns="93177" bIns="46589"/>
          <a:lstStyle/>
          <a:p>
            <a:pPr algn="r" defTabSz="931863"/>
            <a:fld id="{F4C42CC4-D6F1-4411-AA9D-3D991EDCF137}" type="datetime1">
              <a:rPr lang="en-US" sz="1200">
                <a:latin typeface="Arial" charset="0"/>
              </a:rPr>
              <a:pPr algn="r" defTabSz="931863"/>
              <a:t>7/29/2018</a:t>
            </a:fld>
            <a:endParaRPr lang="en-US" sz="1200" dirty="0">
              <a:latin typeface="Arial" charset="0"/>
            </a:endParaRPr>
          </a:p>
        </p:txBody>
      </p:sp>
      <p:sp>
        <p:nvSpPr>
          <p:cNvPr id="36869" name="Footer Placeholder 5"/>
          <p:cNvSpPr txBox="1">
            <a:spLocks noGrp="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pPr defTabSz="931863"/>
            <a:r>
              <a:rPr lang="en-US" sz="1200" dirty="0">
                <a:latin typeface="Arial" charset="0"/>
              </a:rPr>
              <a:t>DRAFT</a:t>
            </a:r>
          </a:p>
        </p:txBody>
      </p:sp>
      <p:sp>
        <p:nvSpPr>
          <p:cNvPr id="36870" name="Slide Number Placeholder 6"/>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E05E24F1-4A4D-41F6-96D8-E9037537DDDF}" type="slidenum">
              <a:rPr lang="en-US" sz="1200">
                <a:latin typeface="Arial" charset="0"/>
              </a:rPr>
              <a:pPr algn="r" defTabSz="931863"/>
              <a:t>16</a:t>
            </a:fld>
            <a:endParaRPr lang="en-US" sz="1200" dirty="0">
              <a:latin typeface="Arial" charset="0"/>
            </a:endParaRPr>
          </a:p>
        </p:txBody>
      </p:sp>
    </p:spTree>
    <p:extLst>
      <p:ext uri="{BB962C8B-B14F-4D97-AF65-F5344CB8AC3E}">
        <p14:creationId xmlns:p14="http://schemas.microsoft.com/office/powerpoint/2010/main" val="1646506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DBD00E75-8A7A-46EF-B925-EF613AD9CE29}" type="slidenum">
              <a:rPr lang="en-US" sz="1200">
                <a:latin typeface="Arial" charset="0"/>
              </a:rPr>
              <a:pPr algn="r" defTabSz="931863"/>
              <a:t>17</a:t>
            </a:fld>
            <a:endParaRPr lang="en-US" sz="1200" dirty="0">
              <a:latin typeface="Arial"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a:spcBef>
                <a:spcPct val="0"/>
              </a:spcBef>
            </a:pPr>
            <a:r>
              <a:rPr lang="en-US" dirty="0">
                <a:ea typeface="ＭＳ Ｐゴシック"/>
                <a:cs typeface="ＭＳ Ｐゴシック"/>
              </a:rPr>
              <a:t>Read the text.</a:t>
            </a:r>
          </a:p>
          <a:p>
            <a:pPr>
              <a:spcBef>
                <a:spcPct val="0"/>
              </a:spcBef>
            </a:pPr>
            <a:endParaRPr lang="en-US" dirty="0">
              <a:ea typeface="ＭＳ Ｐゴシック"/>
              <a:cs typeface="ＭＳ Ｐゴシック"/>
            </a:endParaRPr>
          </a:p>
          <a:p>
            <a:pPr>
              <a:spcBef>
                <a:spcPct val="0"/>
              </a:spcBef>
            </a:pPr>
            <a:r>
              <a:rPr lang="en-US" dirty="0">
                <a:ea typeface="ＭＳ Ｐゴシック"/>
                <a:cs typeface="ＭＳ Ｐゴシック"/>
              </a:rPr>
              <a:t>There is a black box warning from the FDA about midazolam causing respiratory depression and arrest even when used as a single agent. This effect is potentiated when midazolam is used in conjunction with opioids.</a:t>
            </a:r>
          </a:p>
        </p:txBody>
      </p:sp>
    </p:spTree>
    <p:extLst>
      <p:ext uri="{BB962C8B-B14F-4D97-AF65-F5344CB8AC3E}">
        <p14:creationId xmlns:p14="http://schemas.microsoft.com/office/powerpoint/2010/main" val="3764144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endParaRPr lang="en-US" dirty="0">
              <a:ea typeface="ＭＳ Ｐゴシック"/>
              <a:cs typeface="ＭＳ Ｐゴシック"/>
            </a:endParaRPr>
          </a:p>
        </p:txBody>
      </p:sp>
      <p:sp>
        <p:nvSpPr>
          <p:cNvPr id="40963" name="Header Placeholder 3"/>
          <p:cNvSpPr txBox="1">
            <a:spLocks noGrp="1"/>
          </p:cNvSpPr>
          <p:nvPr/>
        </p:nvSpPr>
        <p:spPr bwMode="auto">
          <a:xfrm>
            <a:off x="0" y="0"/>
            <a:ext cx="3038475" cy="465138"/>
          </a:xfrm>
          <a:prstGeom prst="rect">
            <a:avLst/>
          </a:prstGeom>
          <a:noFill/>
          <a:ln w="9525">
            <a:noFill/>
            <a:miter lim="800000"/>
            <a:headEnd/>
            <a:tailEnd/>
          </a:ln>
        </p:spPr>
        <p:txBody>
          <a:bodyPr lIns="93177" tIns="46589" rIns="93177" bIns="46589"/>
          <a:lstStyle/>
          <a:p>
            <a:pPr defTabSz="931863"/>
            <a:r>
              <a:rPr lang="en-US" sz="1200" dirty="0">
                <a:latin typeface="Arial" charset="0"/>
              </a:rPr>
              <a:t>Tactical Combat Casualty Care (TCCC)</a:t>
            </a:r>
          </a:p>
        </p:txBody>
      </p:sp>
      <p:sp>
        <p:nvSpPr>
          <p:cNvPr id="40964" name="Date Placeholder 4"/>
          <p:cNvSpPr txBox="1">
            <a:spLocks noGrp="1"/>
          </p:cNvSpPr>
          <p:nvPr/>
        </p:nvSpPr>
        <p:spPr bwMode="auto">
          <a:xfrm>
            <a:off x="3970338" y="0"/>
            <a:ext cx="3038475" cy="465138"/>
          </a:xfrm>
          <a:prstGeom prst="rect">
            <a:avLst/>
          </a:prstGeom>
          <a:noFill/>
          <a:ln w="9525">
            <a:noFill/>
            <a:miter lim="800000"/>
            <a:headEnd/>
            <a:tailEnd/>
          </a:ln>
        </p:spPr>
        <p:txBody>
          <a:bodyPr lIns="93177" tIns="46589" rIns="93177" bIns="46589"/>
          <a:lstStyle/>
          <a:p>
            <a:pPr algn="r" defTabSz="931863"/>
            <a:fld id="{3C5884D8-F2A3-4240-BDE7-C53DF0327AE1}" type="datetime1">
              <a:rPr lang="en-US" sz="1200">
                <a:latin typeface="Arial" charset="0"/>
              </a:rPr>
              <a:pPr algn="r" defTabSz="931863"/>
              <a:t>7/29/2018</a:t>
            </a:fld>
            <a:endParaRPr lang="en-US" sz="1200" dirty="0">
              <a:latin typeface="Arial" charset="0"/>
            </a:endParaRPr>
          </a:p>
        </p:txBody>
      </p:sp>
      <p:sp>
        <p:nvSpPr>
          <p:cNvPr id="40965" name="Footer Placeholder 5"/>
          <p:cNvSpPr txBox="1">
            <a:spLocks noGrp="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pPr defTabSz="931863"/>
            <a:r>
              <a:rPr lang="en-US" sz="1200" dirty="0">
                <a:latin typeface="Arial" charset="0"/>
              </a:rPr>
              <a:t>DRAFT</a:t>
            </a:r>
          </a:p>
        </p:txBody>
      </p:sp>
      <p:sp>
        <p:nvSpPr>
          <p:cNvPr id="40966" name="Slide Number Placeholder 6"/>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2A67885E-906F-4102-B57A-9725CFE17340}" type="slidenum">
              <a:rPr lang="en-US" sz="1200">
                <a:latin typeface="Arial" charset="0"/>
              </a:rPr>
              <a:pPr algn="r" defTabSz="931863"/>
              <a:t>18</a:t>
            </a:fld>
            <a:endParaRPr lang="en-US" sz="1200" dirty="0">
              <a:latin typeface="Arial" charset="0"/>
            </a:endParaRPr>
          </a:p>
        </p:txBody>
      </p:sp>
    </p:spTree>
    <p:extLst>
      <p:ext uri="{BB962C8B-B14F-4D97-AF65-F5344CB8AC3E}">
        <p14:creationId xmlns:p14="http://schemas.microsoft.com/office/powerpoint/2010/main" val="716752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dirty="0">
                <a:ea typeface="ＭＳ Ｐゴシック"/>
                <a:cs typeface="ＭＳ Ｐゴシック"/>
              </a:rPr>
              <a:t>The eye on the left has a good chance of recovering vision.</a:t>
            </a:r>
          </a:p>
          <a:p>
            <a:r>
              <a:rPr lang="en-US" dirty="0">
                <a:ea typeface="ＭＳ Ｐゴシック"/>
                <a:cs typeface="ＭＳ Ｐゴシック"/>
              </a:rPr>
              <a:t>The eye on the right will have to be surgically removed.</a:t>
            </a:r>
          </a:p>
        </p:txBody>
      </p:sp>
    </p:spTree>
    <p:extLst>
      <p:ext uri="{BB962C8B-B14F-4D97-AF65-F5344CB8AC3E}">
        <p14:creationId xmlns:p14="http://schemas.microsoft.com/office/powerpoint/2010/main" val="1333151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disclaimer.</a:t>
            </a:r>
          </a:p>
        </p:txBody>
      </p:sp>
      <p:sp>
        <p:nvSpPr>
          <p:cNvPr id="4" name="Header Placeholder 3"/>
          <p:cNvSpPr>
            <a:spLocks noGrp="1"/>
          </p:cNvSpPr>
          <p:nvPr>
            <p:ph type="hdr" sz="quarter" idx="10"/>
          </p:nvPr>
        </p:nvSpPr>
        <p:spPr/>
        <p:txBody>
          <a:bodyPr/>
          <a:lstStyle/>
          <a:p>
            <a:pPr>
              <a:defRPr/>
            </a:pPr>
            <a:r>
              <a:rPr lang="en-US" dirty="0"/>
              <a:t>Tactical Combat Casualty Care (TCCC)</a:t>
            </a:r>
          </a:p>
        </p:txBody>
      </p:sp>
      <p:sp>
        <p:nvSpPr>
          <p:cNvPr id="5" name="Date Placeholder 4"/>
          <p:cNvSpPr>
            <a:spLocks noGrp="1"/>
          </p:cNvSpPr>
          <p:nvPr>
            <p:ph type="dt" idx="11"/>
          </p:nvPr>
        </p:nvSpPr>
        <p:spPr/>
        <p:txBody>
          <a:bodyPr/>
          <a:lstStyle/>
          <a:p>
            <a:pPr>
              <a:defRPr/>
            </a:pPr>
            <a:fld id="{D2BF84EF-32FE-45BE-ACA8-CF6D93822E47}" type="datetime1">
              <a:rPr lang="en-US" smtClean="0"/>
              <a:pPr>
                <a:defRPr/>
              </a:pPr>
              <a:t>7/29/2018</a:t>
            </a:fld>
            <a:endParaRPr lang="en-US" dirty="0"/>
          </a:p>
        </p:txBody>
      </p:sp>
      <p:sp>
        <p:nvSpPr>
          <p:cNvPr id="6" name="Footer Placeholder 5"/>
          <p:cNvSpPr>
            <a:spLocks noGrp="1"/>
          </p:cNvSpPr>
          <p:nvPr>
            <p:ph type="ftr" sz="quarter" idx="12"/>
          </p:nvPr>
        </p:nvSpPr>
        <p:spPr/>
        <p:txBody>
          <a:bodyPr/>
          <a:lstStyle/>
          <a:p>
            <a:pPr>
              <a:defRPr/>
            </a:pPr>
            <a:r>
              <a:rPr lang="en-US" dirty="0"/>
              <a:t>DRAFT</a:t>
            </a:r>
          </a:p>
        </p:txBody>
      </p:sp>
      <p:sp>
        <p:nvSpPr>
          <p:cNvPr id="7" name="Slide Number Placeholder 6"/>
          <p:cNvSpPr>
            <a:spLocks noGrp="1"/>
          </p:cNvSpPr>
          <p:nvPr>
            <p:ph type="sldNum" sz="quarter" idx="13"/>
          </p:nvPr>
        </p:nvSpPr>
        <p:spPr/>
        <p:txBody>
          <a:bodyPr/>
          <a:lstStyle/>
          <a:p>
            <a:pPr>
              <a:defRPr/>
            </a:pPr>
            <a:fld id="{A50A4DE9-865D-4BF6-94BD-FA484361A8AF}" type="slidenum">
              <a:rPr lang="en-US" smtClean="0"/>
              <a:pPr>
                <a:defRPr/>
              </a:pPr>
              <a:t>2</a:t>
            </a:fld>
            <a:endParaRPr lang="en-US" dirty="0"/>
          </a:p>
        </p:txBody>
      </p:sp>
    </p:spTree>
    <p:extLst>
      <p:ext uri="{BB962C8B-B14F-4D97-AF65-F5344CB8AC3E}">
        <p14:creationId xmlns:p14="http://schemas.microsoft.com/office/powerpoint/2010/main" val="1931626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r>
              <a:rPr lang="en-US" dirty="0">
                <a:ea typeface="ＭＳ Ｐゴシック"/>
                <a:cs typeface="ＭＳ Ｐゴシック"/>
              </a:rPr>
              <a:t>COL Robb Mazzoli was formerly the Army Surgeon General’s Consultant for Ophthalmology.</a:t>
            </a:r>
          </a:p>
          <a:p>
            <a:r>
              <a:rPr lang="en-US" dirty="0">
                <a:ea typeface="ＭＳ Ｐゴシック"/>
                <a:cs typeface="ＭＳ Ｐゴシック"/>
              </a:rPr>
              <a:t>Reminder: Rigid eye shields are GOOD, and pressure patches are BAD for eye trauma.</a:t>
            </a:r>
          </a:p>
          <a:p>
            <a:r>
              <a:rPr lang="en-US" dirty="0">
                <a:ea typeface="ＭＳ Ｐゴシック"/>
                <a:cs typeface="ＭＳ Ｐゴシック"/>
              </a:rPr>
              <a:t>You should put no gauze underneath the shield at all – may cause problems as noted here.</a:t>
            </a:r>
          </a:p>
        </p:txBody>
      </p:sp>
    </p:spTree>
    <p:extLst>
      <p:ext uri="{BB962C8B-B14F-4D97-AF65-F5344CB8AC3E}">
        <p14:creationId xmlns:p14="http://schemas.microsoft.com/office/powerpoint/2010/main" val="1082198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r>
              <a:rPr lang="en-US" dirty="0">
                <a:ea typeface="ＭＳ Ｐゴシック"/>
                <a:cs typeface="ＭＳ Ｐゴシック"/>
              </a:rPr>
              <a:t>Eye infections can cause permanent loss of vision after eye injury.</a:t>
            </a:r>
          </a:p>
          <a:p>
            <a:r>
              <a:rPr lang="en-US" b="1" dirty="0">
                <a:ea typeface="ＭＳ Ｐゴシック"/>
                <a:cs typeface="ＭＳ Ｐゴシック"/>
              </a:rPr>
              <a:t>Give antibiotics in the Combat Wound Medication Pack to help prevent them!</a:t>
            </a:r>
          </a:p>
        </p:txBody>
      </p:sp>
    </p:spTree>
    <p:extLst>
      <p:ext uri="{BB962C8B-B14F-4D97-AF65-F5344CB8AC3E}">
        <p14:creationId xmlns:p14="http://schemas.microsoft.com/office/powerpoint/2010/main" val="401502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p:spPr>
        <p:txBody>
          <a:bodyPr/>
          <a:lstStyle/>
          <a:p>
            <a:endParaRPr lang="en-US" dirty="0">
              <a:ea typeface="ＭＳ Ｐゴシック"/>
              <a:cs typeface="ＭＳ Ｐゴシック"/>
            </a:endParaRPr>
          </a:p>
        </p:txBody>
      </p:sp>
      <p:sp>
        <p:nvSpPr>
          <p:cNvPr id="49155" name="Header Placeholder 3"/>
          <p:cNvSpPr txBox="1">
            <a:spLocks noGrp="1"/>
          </p:cNvSpPr>
          <p:nvPr/>
        </p:nvSpPr>
        <p:spPr bwMode="auto">
          <a:xfrm>
            <a:off x="0" y="0"/>
            <a:ext cx="3038475" cy="465138"/>
          </a:xfrm>
          <a:prstGeom prst="rect">
            <a:avLst/>
          </a:prstGeom>
          <a:noFill/>
          <a:ln w="9525">
            <a:noFill/>
            <a:miter lim="800000"/>
            <a:headEnd/>
            <a:tailEnd/>
          </a:ln>
        </p:spPr>
        <p:txBody>
          <a:bodyPr lIns="93177" tIns="46589" rIns="93177" bIns="46589"/>
          <a:lstStyle/>
          <a:p>
            <a:pPr defTabSz="931863"/>
            <a:r>
              <a:rPr lang="en-US" sz="1200" dirty="0">
                <a:latin typeface="Arial" charset="0"/>
              </a:rPr>
              <a:t>Tactical Combat Casualty Care (TCCC)</a:t>
            </a:r>
          </a:p>
        </p:txBody>
      </p:sp>
      <p:sp>
        <p:nvSpPr>
          <p:cNvPr id="49156" name="Date Placeholder 4"/>
          <p:cNvSpPr txBox="1">
            <a:spLocks noGrp="1"/>
          </p:cNvSpPr>
          <p:nvPr/>
        </p:nvSpPr>
        <p:spPr bwMode="auto">
          <a:xfrm>
            <a:off x="3970338" y="0"/>
            <a:ext cx="3038475" cy="465138"/>
          </a:xfrm>
          <a:prstGeom prst="rect">
            <a:avLst/>
          </a:prstGeom>
          <a:noFill/>
          <a:ln w="9525">
            <a:noFill/>
            <a:miter lim="800000"/>
            <a:headEnd/>
            <a:tailEnd/>
          </a:ln>
        </p:spPr>
        <p:txBody>
          <a:bodyPr lIns="93177" tIns="46589" rIns="93177" bIns="46589"/>
          <a:lstStyle/>
          <a:p>
            <a:pPr algn="r" defTabSz="931863"/>
            <a:fld id="{F35F0F08-F1E1-4778-A8C6-5A55B9E00AC2}" type="datetime1">
              <a:rPr lang="en-US" sz="1200">
                <a:latin typeface="Arial" charset="0"/>
              </a:rPr>
              <a:pPr algn="r" defTabSz="931863"/>
              <a:t>7/29/2018</a:t>
            </a:fld>
            <a:endParaRPr lang="en-US" sz="1200" dirty="0">
              <a:latin typeface="Arial" charset="0"/>
            </a:endParaRPr>
          </a:p>
        </p:txBody>
      </p:sp>
      <p:sp>
        <p:nvSpPr>
          <p:cNvPr id="49157" name="Footer Placeholder 5"/>
          <p:cNvSpPr txBox="1">
            <a:spLocks noGrp="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pPr defTabSz="931863"/>
            <a:r>
              <a:rPr lang="en-US" sz="1200" dirty="0">
                <a:latin typeface="Arial" charset="0"/>
              </a:rPr>
              <a:t>DRAFT</a:t>
            </a:r>
          </a:p>
        </p:txBody>
      </p:sp>
      <p:sp>
        <p:nvSpPr>
          <p:cNvPr id="49158" name="Slide Number Placeholder 6"/>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82CCE89D-EF61-41D0-8A9F-11111040A03B}" type="slidenum">
              <a:rPr lang="en-US" sz="1200">
                <a:latin typeface="Arial" charset="0"/>
              </a:rPr>
              <a:pPr algn="r" defTabSz="931863"/>
              <a:t>22</a:t>
            </a:fld>
            <a:endParaRPr lang="en-US" sz="1200" dirty="0">
              <a:latin typeface="Arial" charset="0"/>
            </a:endParaRPr>
          </a:p>
        </p:txBody>
      </p:sp>
    </p:spTree>
    <p:extLst>
      <p:ext uri="{BB962C8B-B14F-4D97-AF65-F5344CB8AC3E}">
        <p14:creationId xmlns:p14="http://schemas.microsoft.com/office/powerpoint/2010/main" val="2957999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
        <p:nvSpPr>
          <p:cNvPr id="4" name="Header Placeholder 3"/>
          <p:cNvSpPr>
            <a:spLocks noGrp="1"/>
          </p:cNvSpPr>
          <p:nvPr>
            <p:ph type="hdr" sz="quarter" idx="10"/>
          </p:nvPr>
        </p:nvSpPr>
        <p:spPr/>
        <p:txBody>
          <a:bodyPr/>
          <a:lstStyle/>
          <a:p>
            <a:pPr>
              <a:defRPr/>
            </a:pPr>
            <a:r>
              <a:rPr lang="en-US" dirty="0"/>
              <a:t>Tactical Combat Casualty Care (TCCC)</a:t>
            </a:r>
          </a:p>
        </p:txBody>
      </p:sp>
      <p:sp>
        <p:nvSpPr>
          <p:cNvPr id="5" name="Date Placeholder 4"/>
          <p:cNvSpPr>
            <a:spLocks noGrp="1"/>
          </p:cNvSpPr>
          <p:nvPr>
            <p:ph type="dt" idx="11"/>
          </p:nvPr>
        </p:nvSpPr>
        <p:spPr/>
        <p:txBody>
          <a:bodyPr/>
          <a:lstStyle/>
          <a:p>
            <a:pPr>
              <a:defRPr/>
            </a:pPr>
            <a:fld id="{D2BF84EF-32FE-45BE-ACA8-CF6D93822E47}" type="datetime1">
              <a:rPr lang="en-US" smtClean="0"/>
              <a:pPr>
                <a:defRPr/>
              </a:pPr>
              <a:t>7/29/2018</a:t>
            </a:fld>
            <a:endParaRPr lang="en-US" dirty="0"/>
          </a:p>
        </p:txBody>
      </p:sp>
      <p:sp>
        <p:nvSpPr>
          <p:cNvPr id="6" name="Footer Placeholder 5"/>
          <p:cNvSpPr>
            <a:spLocks noGrp="1"/>
          </p:cNvSpPr>
          <p:nvPr>
            <p:ph type="ftr" sz="quarter" idx="12"/>
          </p:nvPr>
        </p:nvSpPr>
        <p:spPr/>
        <p:txBody>
          <a:bodyPr/>
          <a:lstStyle/>
          <a:p>
            <a:pPr>
              <a:defRPr/>
            </a:pPr>
            <a:r>
              <a:rPr lang="en-US" dirty="0"/>
              <a:t>DRAFT</a:t>
            </a:r>
          </a:p>
        </p:txBody>
      </p:sp>
      <p:sp>
        <p:nvSpPr>
          <p:cNvPr id="7" name="Slide Number Placeholder 6"/>
          <p:cNvSpPr>
            <a:spLocks noGrp="1"/>
          </p:cNvSpPr>
          <p:nvPr>
            <p:ph type="sldNum" sz="quarter" idx="13"/>
          </p:nvPr>
        </p:nvSpPr>
        <p:spPr/>
        <p:txBody>
          <a:bodyPr/>
          <a:lstStyle/>
          <a:p>
            <a:pPr>
              <a:defRPr/>
            </a:pPr>
            <a:fld id="{A50A4DE9-865D-4BF6-94BD-FA484361A8AF}" type="slidenum">
              <a:rPr lang="en-US" smtClean="0"/>
              <a:pPr>
                <a:defRPr/>
              </a:pPr>
              <a:t>23</a:t>
            </a:fld>
            <a:endParaRPr lang="en-US" dirty="0"/>
          </a:p>
        </p:txBody>
      </p:sp>
    </p:spTree>
    <p:extLst>
      <p:ext uri="{BB962C8B-B14F-4D97-AF65-F5344CB8AC3E}">
        <p14:creationId xmlns:p14="http://schemas.microsoft.com/office/powerpoint/2010/main" val="620359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US" dirty="0">
              <a:ea typeface="ＭＳ Ｐゴシック"/>
              <a:cs typeface="ＭＳ Ｐゴシック"/>
            </a:endParaRPr>
          </a:p>
        </p:txBody>
      </p:sp>
      <p:sp>
        <p:nvSpPr>
          <p:cNvPr id="52227" name="Header Placeholder 3"/>
          <p:cNvSpPr txBox="1">
            <a:spLocks noGrp="1"/>
          </p:cNvSpPr>
          <p:nvPr/>
        </p:nvSpPr>
        <p:spPr bwMode="auto">
          <a:xfrm>
            <a:off x="0" y="0"/>
            <a:ext cx="3038475" cy="465138"/>
          </a:xfrm>
          <a:prstGeom prst="rect">
            <a:avLst/>
          </a:prstGeom>
          <a:noFill/>
          <a:ln w="9525">
            <a:noFill/>
            <a:miter lim="800000"/>
            <a:headEnd/>
            <a:tailEnd/>
          </a:ln>
        </p:spPr>
        <p:txBody>
          <a:bodyPr lIns="93177" tIns="46589" rIns="93177" bIns="46589"/>
          <a:lstStyle/>
          <a:p>
            <a:pPr defTabSz="931863"/>
            <a:r>
              <a:rPr lang="en-US" sz="1200" dirty="0">
                <a:latin typeface="Arial" charset="0"/>
              </a:rPr>
              <a:t>Tactical Combat Casualty Care (TCCC)</a:t>
            </a:r>
          </a:p>
        </p:txBody>
      </p:sp>
      <p:sp>
        <p:nvSpPr>
          <p:cNvPr id="52228" name="Date Placeholder 4"/>
          <p:cNvSpPr txBox="1">
            <a:spLocks noGrp="1"/>
          </p:cNvSpPr>
          <p:nvPr/>
        </p:nvSpPr>
        <p:spPr bwMode="auto">
          <a:xfrm>
            <a:off x="3970338" y="0"/>
            <a:ext cx="3038475" cy="465138"/>
          </a:xfrm>
          <a:prstGeom prst="rect">
            <a:avLst/>
          </a:prstGeom>
          <a:noFill/>
          <a:ln w="9525">
            <a:noFill/>
            <a:miter lim="800000"/>
            <a:headEnd/>
            <a:tailEnd/>
          </a:ln>
        </p:spPr>
        <p:txBody>
          <a:bodyPr lIns="93177" tIns="46589" rIns="93177" bIns="46589"/>
          <a:lstStyle/>
          <a:p>
            <a:pPr algn="r" defTabSz="931863"/>
            <a:fld id="{5DF89CD1-DCBC-437A-BB65-311E396D5952}" type="datetime1">
              <a:rPr lang="en-US" sz="1200">
                <a:latin typeface="Arial" charset="0"/>
              </a:rPr>
              <a:pPr algn="r" defTabSz="931863"/>
              <a:t>7/29/2018</a:t>
            </a:fld>
            <a:endParaRPr lang="en-US" sz="1200" dirty="0">
              <a:latin typeface="Arial" charset="0"/>
            </a:endParaRPr>
          </a:p>
        </p:txBody>
      </p:sp>
      <p:sp>
        <p:nvSpPr>
          <p:cNvPr id="52229" name="Footer Placeholder 5"/>
          <p:cNvSpPr txBox="1">
            <a:spLocks noGrp="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pPr defTabSz="931863"/>
            <a:r>
              <a:rPr lang="en-US" sz="1200" dirty="0">
                <a:latin typeface="Arial" charset="0"/>
              </a:rPr>
              <a:t>DRAFT</a:t>
            </a:r>
          </a:p>
        </p:txBody>
      </p:sp>
      <p:sp>
        <p:nvSpPr>
          <p:cNvPr id="52230" name="Slide Number Placeholder 6"/>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6E005E1A-9FF6-4DF7-B7F4-B8DD4D69E2B2}" type="slidenum">
              <a:rPr lang="en-US" sz="1200">
                <a:latin typeface="Arial" charset="0"/>
              </a:rPr>
              <a:pPr algn="r" defTabSz="931863"/>
              <a:t>24</a:t>
            </a:fld>
            <a:endParaRPr lang="en-US" sz="1200" dirty="0">
              <a:latin typeface="Arial" charset="0"/>
            </a:endParaRPr>
          </a:p>
        </p:txBody>
      </p:sp>
    </p:spTree>
    <p:extLst>
      <p:ext uri="{BB962C8B-B14F-4D97-AF65-F5344CB8AC3E}">
        <p14:creationId xmlns:p14="http://schemas.microsoft.com/office/powerpoint/2010/main" val="2337750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r>
              <a:rPr lang="en-US" dirty="0">
                <a:ea typeface="ＭＳ Ｐゴシック"/>
                <a:cs typeface="ＭＳ Ｐゴシック"/>
              </a:rPr>
              <a:t>Read the text.</a:t>
            </a:r>
          </a:p>
        </p:txBody>
      </p:sp>
    </p:spTree>
    <p:extLst>
      <p:ext uri="{BB962C8B-B14F-4D97-AF65-F5344CB8AC3E}">
        <p14:creationId xmlns:p14="http://schemas.microsoft.com/office/powerpoint/2010/main" val="2189609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r>
              <a:rPr lang="en-US" dirty="0">
                <a:ea typeface="ＭＳ Ｐゴシック"/>
                <a:cs typeface="ＭＳ Ｐゴシック"/>
              </a:rPr>
              <a:t>Read the text.</a:t>
            </a:r>
          </a:p>
        </p:txBody>
      </p:sp>
    </p:spTree>
    <p:extLst>
      <p:ext uri="{BB962C8B-B14F-4D97-AF65-F5344CB8AC3E}">
        <p14:creationId xmlns:p14="http://schemas.microsoft.com/office/powerpoint/2010/main" val="2840625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endParaRPr lang="en-US" dirty="0">
              <a:ea typeface="ＭＳ Ｐゴシック"/>
              <a:cs typeface="ＭＳ Ｐゴシック"/>
            </a:endParaRPr>
          </a:p>
        </p:txBody>
      </p:sp>
      <p:sp>
        <p:nvSpPr>
          <p:cNvPr id="58371" name="Header Placeholder 3"/>
          <p:cNvSpPr txBox="1">
            <a:spLocks noGrp="1"/>
          </p:cNvSpPr>
          <p:nvPr/>
        </p:nvSpPr>
        <p:spPr bwMode="auto">
          <a:xfrm>
            <a:off x="0" y="0"/>
            <a:ext cx="3038475" cy="465138"/>
          </a:xfrm>
          <a:prstGeom prst="rect">
            <a:avLst/>
          </a:prstGeom>
          <a:noFill/>
          <a:ln w="9525">
            <a:noFill/>
            <a:miter lim="800000"/>
            <a:headEnd/>
            <a:tailEnd/>
          </a:ln>
        </p:spPr>
        <p:txBody>
          <a:bodyPr lIns="93177" tIns="46589" rIns="93177" bIns="46589"/>
          <a:lstStyle/>
          <a:p>
            <a:pPr defTabSz="931863"/>
            <a:r>
              <a:rPr lang="en-US" sz="1200" dirty="0">
                <a:latin typeface="Arial" charset="0"/>
              </a:rPr>
              <a:t>Tactical Combat Casualty Care (TCCC)</a:t>
            </a:r>
          </a:p>
        </p:txBody>
      </p:sp>
      <p:sp>
        <p:nvSpPr>
          <p:cNvPr id="58372" name="Date Placeholder 4"/>
          <p:cNvSpPr txBox="1">
            <a:spLocks noGrp="1"/>
          </p:cNvSpPr>
          <p:nvPr/>
        </p:nvSpPr>
        <p:spPr bwMode="auto">
          <a:xfrm>
            <a:off x="3970338" y="0"/>
            <a:ext cx="3038475" cy="465138"/>
          </a:xfrm>
          <a:prstGeom prst="rect">
            <a:avLst/>
          </a:prstGeom>
          <a:noFill/>
          <a:ln w="9525">
            <a:noFill/>
            <a:miter lim="800000"/>
            <a:headEnd/>
            <a:tailEnd/>
          </a:ln>
        </p:spPr>
        <p:txBody>
          <a:bodyPr lIns="93177" tIns="46589" rIns="93177" bIns="46589"/>
          <a:lstStyle/>
          <a:p>
            <a:pPr algn="r" defTabSz="931863"/>
            <a:fld id="{0C8B0617-7F70-47F3-B4C5-33871C1BC38F}" type="datetime1">
              <a:rPr lang="en-US" sz="1200">
                <a:latin typeface="Arial" charset="0"/>
              </a:rPr>
              <a:pPr algn="r" defTabSz="931863"/>
              <a:t>7/29/2018</a:t>
            </a:fld>
            <a:endParaRPr lang="en-US" sz="1200" dirty="0">
              <a:latin typeface="Arial" charset="0"/>
            </a:endParaRPr>
          </a:p>
        </p:txBody>
      </p:sp>
      <p:sp>
        <p:nvSpPr>
          <p:cNvPr id="58373" name="Footer Placeholder 5"/>
          <p:cNvSpPr txBox="1">
            <a:spLocks noGrp="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pPr defTabSz="931863"/>
            <a:r>
              <a:rPr lang="en-US" sz="1200" dirty="0">
                <a:latin typeface="Arial" charset="0"/>
              </a:rPr>
              <a:t>DRAFT</a:t>
            </a:r>
          </a:p>
        </p:txBody>
      </p:sp>
      <p:sp>
        <p:nvSpPr>
          <p:cNvPr id="58374" name="Slide Number Placeholder 6"/>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358B9D4C-8D81-432A-A17E-C47E1D41C632}" type="slidenum">
              <a:rPr lang="en-US" sz="1200">
                <a:latin typeface="Arial" charset="0"/>
              </a:rPr>
              <a:pPr algn="r" defTabSz="931863"/>
              <a:t>27</a:t>
            </a:fld>
            <a:endParaRPr lang="en-US" sz="1200" dirty="0">
              <a:latin typeface="Arial" charset="0"/>
            </a:endParaRPr>
          </a:p>
        </p:txBody>
      </p:sp>
    </p:spTree>
    <p:extLst>
      <p:ext uri="{BB962C8B-B14F-4D97-AF65-F5344CB8AC3E}">
        <p14:creationId xmlns:p14="http://schemas.microsoft.com/office/powerpoint/2010/main" val="2681622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
        <p:nvSpPr>
          <p:cNvPr id="4" name="Header Placeholder 3"/>
          <p:cNvSpPr>
            <a:spLocks noGrp="1"/>
          </p:cNvSpPr>
          <p:nvPr>
            <p:ph type="hdr" sz="quarter" idx="10"/>
          </p:nvPr>
        </p:nvSpPr>
        <p:spPr/>
        <p:txBody>
          <a:bodyPr/>
          <a:lstStyle/>
          <a:p>
            <a:pPr>
              <a:defRPr/>
            </a:pPr>
            <a:r>
              <a:rPr lang="en-US" dirty="0"/>
              <a:t>Tactical Combat Casualty Care (TCCC)</a:t>
            </a:r>
          </a:p>
        </p:txBody>
      </p:sp>
      <p:sp>
        <p:nvSpPr>
          <p:cNvPr id="5" name="Date Placeholder 4"/>
          <p:cNvSpPr>
            <a:spLocks noGrp="1"/>
          </p:cNvSpPr>
          <p:nvPr>
            <p:ph type="dt" idx="11"/>
          </p:nvPr>
        </p:nvSpPr>
        <p:spPr/>
        <p:txBody>
          <a:bodyPr/>
          <a:lstStyle/>
          <a:p>
            <a:pPr>
              <a:defRPr/>
            </a:pPr>
            <a:fld id="{D2BF84EF-32FE-45BE-ACA8-CF6D93822E47}" type="datetime1">
              <a:rPr lang="en-US" smtClean="0"/>
              <a:pPr>
                <a:defRPr/>
              </a:pPr>
              <a:t>7/29/2018</a:t>
            </a:fld>
            <a:endParaRPr lang="en-US" dirty="0"/>
          </a:p>
        </p:txBody>
      </p:sp>
      <p:sp>
        <p:nvSpPr>
          <p:cNvPr id="6" name="Footer Placeholder 5"/>
          <p:cNvSpPr>
            <a:spLocks noGrp="1"/>
          </p:cNvSpPr>
          <p:nvPr>
            <p:ph type="ftr" sz="quarter" idx="12"/>
          </p:nvPr>
        </p:nvSpPr>
        <p:spPr/>
        <p:txBody>
          <a:bodyPr/>
          <a:lstStyle/>
          <a:p>
            <a:pPr>
              <a:defRPr/>
            </a:pPr>
            <a:r>
              <a:rPr lang="en-US" dirty="0"/>
              <a:t>DRAFT</a:t>
            </a:r>
          </a:p>
        </p:txBody>
      </p:sp>
      <p:sp>
        <p:nvSpPr>
          <p:cNvPr id="7" name="Slide Number Placeholder 6"/>
          <p:cNvSpPr>
            <a:spLocks noGrp="1"/>
          </p:cNvSpPr>
          <p:nvPr>
            <p:ph type="sldNum" sz="quarter" idx="13"/>
          </p:nvPr>
        </p:nvSpPr>
        <p:spPr/>
        <p:txBody>
          <a:bodyPr/>
          <a:lstStyle/>
          <a:p>
            <a:pPr>
              <a:defRPr/>
            </a:pPr>
            <a:fld id="{A50A4DE9-865D-4BF6-94BD-FA484361A8AF}" type="slidenum">
              <a:rPr lang="en-US" smtClean="0"/>
              <a:pPr>
                <a:defRPr/>
              </a:pPr>
              <a:t>28</a:t>
            </a:fld>
            <a:endParaRPr lang="en-US" dirty="0"/>
          </a:p>
        </p:txBody>
      </p:sp>
    </p:spTree>
    <p:extLst>
      <p:ext uri="{BB962C8B-B14F-4D97-AF65-F5344CB8AC3E}">
        <p14:creationId xmlns:p14="http://schemas.microsoft.com/office/powerpoint/2010/main" val="1927283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the text.</a:t>
            </a:r>
            <a:endParaRPr lang="en-US" dirty="0"/>
          </a:p>
        </p:txBody>
      </p:sp>
      <p:sp>
        <p:nvSpPr>
          <p:cNvPr id="4" name="Header Placeholder 3"/>
          <p:cNvSpPr>
            <a:spLocks noGrp="1"/>
          </p:cNvSpPr>
          <p:nvPr>
            <p:ph type="hdr" sz="quarter" idx="10"/>
          </p:nvPr>
        </p:nvSpPr>
        <p:spPr/>
        <p:txBody>
          <a:bodyPr/>
          <a:lstStyle/>
          <a:p>
            <a:pPr>
              <a:defRPr/>
            </a:pPr>
            <a:r>
              <a:rPr lang="en-US" dirty="0"/>
              <a:t>Tactical Combat Casualty Care (TCCC)</a:t>
            </a:r>
          </a:p>
        </p:txBody>
      </p:sp>
      <p:sp>
        <p:nvSpPr>
          <p:cNvPr id="5" name="Date Placeholder 4"/>
          <p:cNvSpPr>
            <a:spLocks noGrp="1"/>
          </p:cNvSpPr>
          <p:nvPr>
            <p:ph type="dt" idx="11"/>
          </p:nvPr>
        </p:nvSpPr>
        <p:spPr/>
        <p:txBody>
          <a:bodyPr/>
          <a:lstStyle/>
          <a:p>
            <a:pPr>
              <a:defRPr/>
            </a:pPr>
            <a:fld id="{D2BF84EF-32FE-45BE-ACA8-CF6D93822E47}" type="datetime1">
              <a:rPr lang="en-US" smtClean="0"/>
              <a:pPr>
                <a:defRPr/>
              </a:pPr>
              <a:t>7/29/2018</a:t>
            </a:fld>
            <a:endParaRPr lang="en-US" dirty="0"/>
          </a:p>
        </p:txBody>
      </p:sp>
      <p:sp>
        <p:nvSpPr>
          <p:cNvPr id="6" name="Footer Placeholder 5"/>
          <p:cNvSpPr>
            <a:spLocks noGrp="1"/>
          </p:cNvSpPr>
          <p:nvPr>
            <p:ph type="ftr" sz="quarter" idx="12"/>
          </p:nvPr>
        </p:nvSpPr>
        <p:spPr/>
        <p:txBody>
          <a:bodyPr/>
          <a:lstStyle/>
          <a:p>
            <a:pPr>
              <a:defRPr/>
            </a:pPr>
            <a:r>
              <a:rPr lang="en-US" dirty="0"/>
              <a:t>DRAFT</a:t>
            </a:r>
          </a:p>
        </p:txBody>
      </p:sp>
      <p:sp>
        <p:nvSpPr>
          <p:cNvPr id="7" name="Slide Number Placeholder 6"/>
          <p:cNvSpPr>
            <a:spLocks noGrp="1"/>
          </p:cNvSpPr>
          <p:nvPr>
            <p:ph type="sldNum" sz="quarter" idx="13"/>
          </p:nvPr>
        </p:nvSpPr>
        <p:spPr/>
        <p:txBody>
          <a:bodyPr/>
          <a:lstStyle/>
          <a:p>
            <a:pPr>
              <a:defRPr/>
            </a:pPr>
            <a:fld id="{A50A4DE9-865D-4BF6-94BD-FA484361A8AF}" type="slidenum">
              <a:rPr lang="en-US" smtClean="0"/>
              <a:pPr>
                <a:defRPr/>
              </a:pPr>
              <a:t>29</a:t>
            </a:fld>
            <a:endParaRPr lang="en-US" dirty="0"/>
          </a:p>
        </p:txBody>
      </p:sp>
    </p:spTree>
    <p:extLst>
      <p:ext uri="{BB962C8B-B14F-4D97-AF65-F5344CB8AC3E}">
        <p14:creationId xmlns:p14="http://schemas.microsoft.com/office/powerpoint/2010/main" val="224626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r>
              <a:rPr lang="en-US" dirty="0">
                <a:ea typeface="ＭＳ Ｐゴシック"/>
                <a:cs typeface="ＭＳ Ｐゴシック"/>
              </a:rPr>
              <a:t>Read the text.</a:t>
            </a:r>
          </a:p>
        </p:txBody>
      </p:sp>
      <p:sp>
        <p:nvSpPr>
          <p:cNvPr id="31747" name="Header Placeholder 3"/>
          <p:cNvSpPr txBox="1">
            <a:spLocks noGrp="1"/>
          </p:cNvSpPr>
          <p:nvPr/>
        </p:nvSpPr>
        <p:spPr bwMode="auto">
          <a:xfrm>
            <a:off x="0" y="0"/>
            <a:ext cx="3038475" cy="465138"/>
          </a:xfrm>
          <a:prstGeom prst="rect">
            <a:avLst/>
          </a:prstGeom>
          <a:noFill/>
          <a:ln w="9525">
            <a:noFill/>
            <a:miter lim="800000"/>
            <a:headEnd/>
            <a:tailEnd/>
          </a:ln>
        </p:spPr>
        <p:txBody>
          <a:bodyPr lIns="93177" tIns="46589" rIns="93177" bIns="46589"/>
          <a:lstStyle/>
          <a:p>
            <a:pPr defTabSz="931863"/>
            <a:r>
              <a:rPr lang="en-US" sz="1200" dirty="0">
                <a:latin typeface="Arial" charset="0"/>
              </a:rPr>
              <a:t>Tactical Combat Casualty Care (TCCC)</a:t>
            </a:r>
          </a:p>
        </p:txBody>
      </p:sp>
      <p:sp>
        <p:nvSpPr>
          <p:cNvPr id="31748" name="Date Placeholder 4"/>
          <p:cNvSpPr txBox="1">
            <a:spLocks noGrp="1"/>
          </p:cNvSpPr>
          <p:nvPr/>
        </p:nvSpPr>
        <p:spPr bwMode="auto">
          <a:xfrm>
            <a:off x="3970338" y="0"/>
            <a:ext cx="3038475" cy="465138"/>
          </a:xfrm>
          <a:prstGeom prst="rect">
            <a:avLst/>
          </a:prstGeom>
          <a:noFill/>
          <a:ln w="9525">
            <a:noFill/>
            <a:miter lim="800000"/>
            <a:headEnd/>
            <a:tailEnd/>
          </a:ln>
        </p:spPr>
        <p:txBody>
          <a:bodyPr lIns="93177" tIns="46589" rIns="93177" bIns="46589"/>
          <a:lstStyle/>
          <a:p>
            <a:pPr algn="r" defTabSz="931863"/>
            <a:fld id="{74FCBEDB-CA99-4A2A-A3E7-E8A3DC86A126}" type="datetime1">
              <a:rPr lang="en-US" sz="1200">
                <a:latin typeface="Arial" charset="0"/>
              </a:rPr>
              <a:pPr algn="r" defTabSz="931863"/>
              <a:t>7/29/2018</a:t>
            </a:fld>
            <a:endParaRPr lang="en-US" sz="1200" dirty="0">
              <a:latin typeface="Arial" charset="0"/>
            </a:endParaRPr>
          </a:p>
        </p:txBody>
      </p:sp>
      <p:sp>
        <p:nvSpPr>
          <p:cNvPr id="31749" name="Footer Placeholder 5"/>
          <p:cNvSpPr txBox="1">
            <a:spLocks noGrp="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pPr defTabSz="931863"/>
            <a:r>
              <a:rPr lang="en-US" sz="1200" dirty="0">
                <a:latin typeface="Arial" charset="0"/>
              </a:rPr>
              <a:t>DRAFT</a:t>
            </a:r>
          </a:p>
        </p:txBody>
      </p:sp>
      <p:sp>
        <p:nvSpPr>
          <p:cNvPr id="31750" name="Slide Number Placeholder 6"/>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D2569B56-FA72-410E-A994-C6844B7D44DE}" type="slidenum">
              <a:rPr lang="en-US" sz="1200">
                <a:latin typeface="Arial" charset="0"/>
              </a:rPr>
              <a:pPr algn="r" defTabSz="931863"/>
              <a:t>3</a:t>
            </a:fld>
            <a:endParaRPr lang="en-US" sz="1200" dirty="0">
              <a:latin typeface="Arial" charset="0"/>
            </a:endParaRPr>
          </a:p>
        </p:txBody>
      </p:sp>
    </p:spTree>
    <p:extLst>
      <p:ext uri="{BB962C8B-B14F-4D97-AF65-F5344CB8AC3E}">
        <p14:creationId xmlns:p14="http://schemas.microsoft.com/office/powerpoint/2010/main" val="4075591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the text.</a:t>
            </a:r>
            <a:endParaRPr lang="en-US" dirty="0"/>
          </a:p>
        </p:txBody>
      </p:sp>
      <p:sp>
        <p:nvSpPr>
          <p:cNvPr id="4" name="Header Placeholder 3"/>
          <p:cNvSpPr>
            <a:spLocks noGrp="1"/>
          </p:cNvSpPr>
          <p:nvPr>
            <p:ph type="hdr" sz="quarter" idx="10"/>
          </p:nvPr>
        </p:nvSpPr>
        <p:spPr/>
        <p:txBody>
          <a:bodyPr/>
          <a:lstStyle/>
          <a:p>
            <a:pPr>
              <a:defRPr/>
            </a:pPr>
            <a:r>
              <a:rPr lang="en-US" dirty="0"/>
              <a:t>Tactical Combat Casualty Care (TCCC)</a:t>
            </a:r>
          </a:p>
        </p:txBody>
      </p:sp>
      <p:sp>
        <p:nvSpPr>
          <p:cNvPr id="5" name="Date Placeholder 4"/>
          <p:cNvSpPr>
            <a:spLocks noGrp="1"/>
          </p:cNvSpPr>
          <p:nvPr>
            <p:ph type="dt" idx="11"/>
          </p:nvPr>
        </p:nvSpPr>
        <p:spPr/>
        <p:txBody>
          <a:bodyPr/>
          <a:lstStyle/>
          <a:p>
            <a:pPr>
              <a:defRPr/>
            </a:pPr>
            <a:fld id="{D2BF84EF-32FE-45BE-ACA8-CF6D93822E47}" type="datetime1">
              <a:rPr lang="en-US" smtClean="0"/>
              <a:pPr>
                <a:defRPr/>
              </a:pPr>
              <a:t>7/29/2018</a:t>
            </a:fld>
            <a:endParaRPr lang="en-US" dirty="0"/>
          </a:p>
        </p:txBody>
      </p:sp>
      <p:sp>
        <p:nvSpPr>
          <p:cNvPr id="6" name="Footer Placeholder 5"/>
          <p:cNvSpPr>
            <a:spLocks noGrp="1"/>
          </p:cNvSpPr>
          <p:nvPr>
            <p:ph type="ftr" sz="quarter" idx="12"/>
          </p:nvPr>
        </p:nvSpPr>
        <p:spPr/>
        <p:txBody>
          <a:bodyPr/>
          <a:lstStyle/>
          <a:p>
            <a:pPr>
              <a:defRPr/>
            </a:pPr>
            <a:r>
              <a:rPr lang="en-US" dirty="0"/>
              <a:t>DRAFT</a:t>
            </a:r>
          </a:p>
        </p:txBody>
      </p:sp>
      <p:sp>
        <p:nvSpPr>
          <p:cNvPr id="7" name="Slide Number Placeholder 6"/>
          <p:cNvSpPr>
            <a:spLocks noGrp="1"/>
          </p:cNvSpPr>
          <p:nvPr>
            <p:ph type="sldNum" sz="quarter" idx="13"/>
          </p:nvPr>
        </p:nvSpPr>
        <p:spPr/>
        <p:txBody>
          <a:bodyPr/>
          <a:lstStyle/>
          <a:p>
            <a:pPr>
              <a:defRPr/>
            </a:pPr>
            <a:fld id="{A50A4DE9-865D-4BF6-94BD-FA484361A8AF}" type="slidenum">
              <a:rPr lang="en-US" smtClean="0"/>
              <a:pPr>
                <a:defRPr/>
              </a:pPr>
              <a:t>30</a:t>
            </a:fld>
            <a:endParaRPr lang="en-US" dirty="0"/>
          </a:p>
        </p:txBody>
      </p:sp>
    </p:spTree>
    <p:extLst>
      <p:ext uri="{BB962C8B-B14F-4D97-AF65-F5344CB8AC3E}">
        <p14:creationId xmlns:p14="http://schemas.microsoft.com/office/powerpoint/2010/main" val="2697281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p:spPr>
        <p:txBody>
          <a:bodyPr/>
          <a:lstStyle/>
          <a:p>
            <a:endParaRPr lang="en-US" dirty="0">
              <a:ea typeface="ＭＳ Ｐゴシック"/>
              <a:cs typeface="ＭＳ Ｐゴシック"/>
            </a:endParaRPr>
          </a:p>
        </p:txBody>
      </p:sp>
      <p:sp>
        <p:nvSpPr>
          <p:cNvPr id="63491" name="Header Placeholder 3"/>
          <p:cNvSpPr txBox="1">
            <a:spLocks noGrp="1"/>
          </p:cNvSpPr>
          <p:nvPr/>
        </p:nvSpPr>
        <p:spPr bwMode="auto">
          <a:xfrm>
            <a:off x="0" y="0"/>
            <a:ext cx="3038475" cy="465138"/>
          </a:xfrm>
          <a:prstGeom prst="rect">
            <a:avLst/>
          </a:prstGeom>
          <a:noFill/>
          <a:ln w="9525">
            <a:noFill/>
            <a:miter lim="800000"/>
            <a:headEnd/>
            <a:tailEnd/>
          </a:ln>
        </p:spPr>
        <p:txBody>
          <a:bodyPr lIns="93177" tIns="46589" rIns="93177" bIns="46589"/>
          <a:lstStyle/>
          <a:p>
            <a:pPr defTabSz="931863"/>
            <a:r>
              <a:rPr lang="en-US" sz="1200" dirty="0">
                <a:latin typeface="Arial" charset="0"/>
              </a:rPr>
              <a:t>Tactical Combat Casualty Care (TCCC)</a:t>
            </a:r>
          </a:p>
        </p:txBody>
      </p:sp>
      <p:sp>
        <p:nvSpPr>
          <p:cNvPr id="63492" name="Date Placeholder 4"/>
          <p:cNvSpPr txBox="1">
            <a:spLocks noGrp="1"/>
          </p:cNvSpPr>
          <p:nvPr/>
        </p:nvSpPr>
        <p:spPr bwMode="auto">
          <a:xfrm>
            <a:off x="3970338" y="0"/>
            <a:ext cx="3038475" cy="465138"/>
          </a:xfrm>
          <a:prstGeom prst="rect">
            <a:avLst/>
          </a:prstGeom>
          <a:noFill/>
          <a:ln w="9525">
            <a:noFill/>
            <a:miter lim="800000"/>
            <a:headEnd/>
            <a:tailEnd/>
          </a:ln>
        </p:spPr>
        <p:txBody>
          <a:bodyPr lIns="93177" tIns="46589" rIns="93177" bIns="46589"/>
          <a:lstStyle/>
          <a:p>
            <a:pPr algn="r" defTabSz="931863"/>
            <a:fld id="{C6FFA731-64AB-4B71-A18A-C836DD47FDED}" type="datetime1">
              <a:rPr lang="en-US" sz="1200">
                <a:latin typeface="Arial" charset="0"/>
              </a:rPr>
              <a:pPr algn="r" defTabSz="931863"/>
              <a:t>7/29/2018</a:t>
            </a:fld>
            <a:endParaRPr lang="en-US" sz="1200" dirty="0">
              <a:latin typeface="Arial" charset="0"/>
            </a:endParaRPr>
          </a:p>
        </p:txBody>
      </p:sp>
      <p:sp>
        <p:nvSpPr>
          <p:cNvPr id="63493" name="Footer Placeholder 5"/>
          <p:cNvSpPr txBox="1">
            <a:spLocks noGrp="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pPr defTabSz="931863"/>
            <a:r>
              <a:rPr lang="en-US" sz="1200" dirty="0">
                <a:latin typeface="Arial" charset="0"/>
              </a:rPr>
              <a:t>DRAFT</a:t>
            </a:r>
          </a:p>
        </p:txBody>
      </p:sp>
      <p:sp>
        <p:nvSpPr>
          <p:cNvPr id="63494" name="Slide Number Placeholder 6"/>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668CCE3F-C8B9-4DFD-ACCC-01335FBE6F71}" type="slidenum">
              <a:rPr lang="en-US" sz="1200">
                <a:latin typeface="Arial" charset="0"/>
              </a:rPr>
              <a:pPr algn="r" defTabSz="931863"/>
              <a:t>31</a:t>
            </a:fld>
            <a:endParaRPr lang="en-US" sz="1200" dirty="0">
              <a:latin typeface="Arial" charset="0"/>
            </a:endParaRPr>
          </a:p>
        </p:txBody>
      </p:sp>
    </p:spTree>
    <p:extLst>
      <p:ext uri="{BB962C8B-B14F-4D97-AF65-F5344CB8AC3E}">
        <p14:creationId xmlns:p14="http://schemas.microsoft.com/office/powerpoint/2010/main" val="121001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p:spPr>
        <p:txBody>
          <a:bodyPr/>
          <a:lstStyle/>
          <a:p>
            <a:r>
              <a:rPr lang="en-US" dirty="0">
                <a:ea typeface="ＭＳ Ｐゴシック"/>
                <a:cs typeface="ＭＳ Ｐゴシック"/>
              </a:rPr>
              <a:t>Read the text.</a:t>
            </a:r>
          </a:p>
        </p:txBody>
      </p:sp>
      <p:sp>
        <p:nvSpPr>
          <p:cNvPr id="63491" name="Header Placeholder 3"/>
          <p:cNvSpPr txBox="1">
            <a:spLocks noGrp="1"/>
          </p:cNvSpPr>
          <p:nvPr/>
        </p:nvSpPr>
        <p:spPr bwMode="auto">
          <a:xfrm>
            <a:off x="0" y="0"/>
            <a:ext cx="3038475" cy="465138"/>
          </a:xfrm>
          <a:prstGeom prst="rect">
            <a:avLst/>
          </a:prstGeom>
          <a:noFill/>
          <a:ln w="9525">
            <a:noFill/>
            <a:miter lim="800000"/>
            <a:headEnd/>
            <a:tailEnd/>
          </a:ln>
        </p:spPr>
        <p:txBody>
          <a:bodyPr lIns="93177" tIns="46589" rIns="93177" bIns="46589"/>
          <a:lstStyle/>
          <a:p>
            <a:pPr defTabSz="931863"/>
            <a:r>
              <a:rPr lang="en-US" sz="1200" dirty="0">
                <a:latin typeface="Arial" charset="0"/>
              </a:rPr>
              <a:t>Tactical Combat Casualty Care (TCCC)</a:t>
            </a:r>
          </a:p>
        </p:txBody>
      </p:sp>
      <p:sp>
        <p:nvSpPr>
          <p:cNvPr id="63492" name="Date Placeholder 4"/>
          <p:cNvSpPr txBox="1">
            <a:spLocks noGrp="1"/>
          </p:cNvSpPr>
          <p:nvPr/>
        </p:nvSpPr>
        <p:spPr bwMode="auto">
          <a:xfrm>
            <a:off x="3970338" y="0"/>
            <a:ext cx="3038475" cy="465138"/>
          </a:xfrm>
          <a:prstGeom prst="rect">
            <a:avLst/>
          </a:prstGeom>
          <a:noFill/>
          <a:ln w="9525">
            <a:noFill/>
            <a:miter lim="800000"/>
            <a:headEnd/>
            <a:tailEnd/>
          </a:ln>
        </p:spPr>
        <p:txBody>
          <a:bodyPr lIns="93177" tIns="46589" rIns="93177" bIns="46589"/>
          <a:lstStyle/>
          <a:p>
            <a:pPr algn="r" defTabSz="931863"/>
            <a:fld id="{C6FFA731-64AB-4B71-A18A-C836DD47FDED}" type="datetime1">
              <a:rPr lang="en-US" sz="1200">
                <a:latin typeface="Arial" charset="0"/>
              </a:rPr>
              <a:pPr algn="r" defTabSz="931863"/>
              <a:t>7/29/2018</a:t>
            </a:fld>
            <a:endParaRPr lang="en-US" sz="1200" dirty="0">
              <a:latin typeface="Arial" charset="0"/>
            </a:endParaRPr>
          </a:p>
        </p:txBody>
      </p:sp>
      <p:sp>
        <p:nvSpPr>
          <p:cNvPr id="63493" name="Footer Placeholder 5"/>
          <p:cNvSpPr txBox="1">
            <a:spLocks noGrp="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pPr defTabSz="931863"/>
            <a:r>
              <a:rPr lang="en-US" sz="1200" dirty="0">
                <a:latin typeface="Arial" charset="0"/>
              </a:rPr>
              <a:t>DRAFT</a:t>
            </a:r>
          </a:p>
        </p:txBody>
      </p:sp>
      <p:sp>
        <p:nvSpPr>
          <p:cNvPr id="63494" name="Slide Number Placeholder 6"/>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668CCE3F-C8B9-4DFD-ACCC-01335FBE6F71}" type="slidenum">
              <a:rPr lang="en-US" sz="1200">
                <a:latin typeface="Arial" charset="0"/>
              </a:rPr>
              <a:pPr algn="r" defTabSz="931863"/>
              <a:t>32</a:t>
            </a:fld>
            <a:endParaRPr lang="en-US" sz="1200" dirty="0">
              <a:latin typeface="Arial" charset="0"/>
            </a:endParaRPr>
          </a:p>
        </p:txBody>
      </p:sp>
    </p:spTree>
    <p:extLst>
      <p:ext uri="{BB962C8B-B14F-4D97-AF65-F5344CB8AC3E}">
        <p14:creationId xmlns:p14="http://schemas.microsoft.com/office/powerpoint/2010/main" val="121001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recommended curriculum in TCCC is the one developed and continually updated</a:t>
            </a:r>
            <a:r>
              <a:rPr lang="en-US" baseline="0" dirty="0"/>
              <a:t> by the Committee on Tactical Combat Casualty Care and approved by the Joint Trauma System. Any deviation from this curriculum cannot claim to be TCCC. </a:t>
            </a:r>
            <a:r>
              <a:rPr lang="en-US" dirty="0"/>
              <a:t>Problems like these occur when training vendors and independent military training centers are not held to the</a:t>
            </a:r>
            <a:r>
              <a:rPr lang="en-US" baseline="0" dirty="0"/>
              <a:t> standard curriculum.</a:t>
            </a:r>
            <a:endParaRPr lang="en-US" dirty="0"/>
          </a:p>
        </p:txBody>
      </p:sp>
      <p:sp>
        <p:nvSpPr>
          <p:cNvPr id="4" name="Header Placeholder 3"/>
          <p:cNvSpPr>
            <a:spLocks noGrp="1"/>
          </p:cNvSpPr>
          <p:nvPr>
            <p:ph type="hdr" sz="quarter" idx="10"/>
          </p:nvPr>
        </p:nvSpPr>
        <p:spPr/>
        <p:txBody>
          <a:bodyPr/>
          <a:lstStyle/>
          <a:p>
            <a:pPr>
              <a:defRPr/>
            </a:pPr>
            <a:r>
              <a:rPr lang="en-US" dirty="0"/>
              <a:t>Tactical Combat Casualty Care (TCCC)</a:t>
            </a:r>
          </a:p>
        </p:txBody>
      </p:sp>
      <p:sp>
        <p:nvSpPr>
          <p:cNvPr id="5" name="Date Placeholder 4"/>
          <p:cNvSpPr>
            <a:spLocks noGrp="1"/>
          </p:cNvSpPr>
          <p:nvPr>
            <p:ph type="dt" idx="11"/>
          </p:nvPr>
        </p:nvSpPr>
        <p:spPr/>
        <p:txBody>
          <a:bodyPr/>
          <a:lstStyle/>
          <a:p>
            <a:pPr>
              <a:defRPr/>
            </a:pPr>
            <a:fld id="{D2BF84EF-32FE-45BE-ACA8-CF6D93822E47}" type="datetime1">
              <a:rPr lang="en-US" smtClean="0"/>
              <a:pPr>
                <a:defRPr/>
              </a:pPr>
              <a:t>7/29/2018</a:t>
            </a:fld>
            <a:endParaRPr lang="en-US" dirty="0"/>
          </a:p>
        </p:txBody>
      </p:sp>
      <p:sp>
        <p:nvSpPr>
          <p:cNvPr id="6" name="Footer Placeholder 5"/>
          <p:cNvSpPr>
            <a:spLocks noGrp="1"/>
          </p:cNvSpPr>
          <p:nvPr>
            <p:ph type="ftr" sz="quarter" idx="12"/>
          </p:nvPr>
        </p:nvSpPr>
        <p:spPr/>
        <p:txBody>
          <a:bodyPr/>
          <a:lstStyle/>
          <a:p>
            <a:pPr>
              <a:defRPr/>
            </a:pPr>
            <a:r>
              <a:rPr lang="en-US" dirty="0"/>
              <a:t>DRAFT</a:t>
            </a:r>
          </a:p>
        </p:txBody>
      </p:sp>
      <p:sp>
        <p:nvSpPr>
          <p:cNvPr id="7" name="Slide Number Placeholder 6"/>
          <p:cNvSpPr>
            <a:spLocks noGrp="1"/>
          </p:cNvSpPr>
          <p:nvPr>
            <p:ph type="sldNum" sz="quarter" idx="13"/>
          </p:nvPr>
        </p:nvSpPr>
        <p:spPr/>
        <p:txBody>
          <a:bodyPr/>
          <a:lstStyle/>
          <a:p>
            <a:pPr>
              <a:defRPr/>
            </a:pPr>
            <a:fld id="{A50A4DE9-865D-4BF6-94BD-FA484361A8AF}" type="slidenum">
              <a:rPr lang="en-US" smtClean="0"/>
              <a:pPr>
                <a:defRPr/>
              </a:pPr>
              <a:t>33</a:t>
            </a:fld>
            <a:endParaRPr lang="en-US" dirty="0"/>
          </a:p>
        </p:txBody>
      </p:sp>
    </p:spTree>
    <p:extLst>
      <p:ext uri="{BB962C8B-B14F-4D97-AF65-F5344CB8AC3E}">
        <p14:creationId xmlns:p14="http://schemas.microsoft.com/office/powerpoint/2010/main" val="2322060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ＭＳ Ｐゴシック" charset="-128"/>
                <a:cs typeface="ＭＳ Ｐゴシック" charset="-128"/>
              </a:rPr>
              <a:t>This algorithm is from a TCCC course put on by a service trauma training center. </a:t>
            </a:r>
            <a:r>
              <a:rPr lang="en-US" sz="1200" kern="1200" baseline="0" dirty="0">
                <a:solidFill>
                  <a:schemeClr val="tx1"/>
                </a:solidFill>
                <a:latin typeface="Arial" charset="0"/>
                <a:ea typeface="ＭＳ Ｐゴシック" charset="-128"/>
                <a:cs typeface="ＭＳ Ｐゴシック" charset="-128"/>
              </a:rPr>
              <a:t>It</a:t>
            </a:r>
            <a:r>
              <a:rPr lang="en-US" baseline="0" dirty="0"/>
              <a:t> departs from TCCC Guidelines at a number of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It ignores the analgesic option that can be used even if the tactical scenario is likely to revert to Care Under Fire (meloxicam and acetaminophen).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It appears to discourage indicated analgesics even in Tactical Field Care.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Neither TBI nor hemorrhagic shock is a contraindication to the use of ketamine.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It is unlikely that any individual would be allergic to both ketamine and opioids.</a:t>
            </a:r>
            <a:endParaRPr lang="en-US" dirty="0"/>
          </a:p>
          <a:p>
            <a:endParaRPr lang="en-US" sz="1200" kern="1200" dirty="0">
              <a:solidFill>
                <a:schemeClr val="tx1"/>
              </a:solidFill>
              <a:latin typeface="Arial" charset="0"/>
              <a:ea typeface="ＭＳ Ｐゴシック" charset="-128"/>
              <a:cs typeface="ＭＳ Ｐゴシック" charset="-128"/>
            </a:endParaRPr>
          </a:p>
          <a:p>
            <a:r>
              <a:rPr lang="en-US" sz="1200" kern="1200" dirty="0">
                <a:solidFill>
                  <a:schemeClr val="tx1"/>
                </a:solidFill>
                <a:latin typeface="Arial" charset="0"/>
                <a:ea typeface="ＭＳ Ｐゴシック" charset="-128"/>
                <a:cs typeface="ＭＳ Ｐゴシック" charset="-128"/>
              </a:rPr>
              <a:t>This is not the triple-option</a:t>
            </a:r>
            <a:r>
              <a:rPr lang="en-US" sz="1200" kern="1200" baseline="0" dirty="0">
                <a:solidFill>
                  <a:schemeClr val="tx1"/>
                </a:solidFill>
                <a:latin typeface="Arial" charset="0"/>
                <a:ea typeface="ＭＳ Ｐゴシック" charset="-128"/>
                <a:cs typeface="ＭＳ Ｐゴシック" charset="-128"/>
              </a:rPr>
              <a:t> analgesia recommended in TCCC guidelines. It</a:t>
            </a:r>
            <a:r>
              <a:rPr lang="en-US" dirty="0"/>
              <a:t> is an excellent example of</a:t>
            </a:r>
            <a:r>
              <a:rPr lang="en-US" baseline="0" dirty="0"/>
              <a:t> instructor drift.</a:t>
            </a:r>
            <a:endParaRPr lang="en-US" dirty="0"/>
          </a:p>
        </p:txBody>
      </p:sp>
      <p:sp>
        <p:nvSpPr>
          <p:cNvPr id="4" name="Header Placeholder 3"/>
          <p:cNvSpPr>
            <a:spLocks noGrp="1"/>
          </p:cNvSpPr>
          <p:nvPr>
            <p:ph type="hdr" sz="quarter" idx="10"/>
          </p:nvPr>
        </p:nvSpPr>
        <p:spPr/>
        <p:txBody>
          <a:bodyPr/>
          <a:lstStyle/>
          <a:p>
            <a:pPr>
              <a:defRPr/>
            </a:pPr>
            <a:r>
              <a:rPr lang="en-US" dirty="0"/>
              <a:t>Tactical Combat Casualty Care (TCCC)</a:t>
            </a:r>
          </a:p>
        </p:txBody>
      </p:sp>
      <p:sp>
        <p:nvSpPr>
          <p:cNvPr id="5" name="Date Placeholder 4"/>
          <p:cNvSpPr>
            <a:spLocks noGrp="1"/>
          </p:cNvSpPr>
          <p:nvPr>
            <p:ph type="dt" idx="11"/>
          </p:nvPr>
        </p:nvSpPr>
        <p:spPr/>
        <p:txBody>
          <a:bodyPr/>
          <a:lstStyle/>
          <a:p>
            <a:pPr>
              <a:defRPr/>
            </a:pPr>
            <a:fld id="{D2BF84EF-32FE-45BE-ACA8-CF6D93822E47}" type="datetime1">
              <a:rPr lang="en-US" smtClean="0"/>
              <a:pPr>
                <a:defRPr/>
              </a:pPr>
              <a:t>7/29/2018</a:t>
            </a:fld>
            <a:endParaRPr lang="en-US" dirty="0"/>
          </a:p>
        </p:txBody>
      </p:sp>
      <p:sp>
        <p:nvSpPr>
          <p:cNvPr id="6" name="Footer Placeholder 5"/>
          <p:cNvSpPr>
            <a:spLocks noGrp="1"/>
          </p:cNvSpPr>
          <p:nvPr>
            <p:ph type="ftr" sz="quarter" idx="12"/>
          </p:nvPr>
        </p:nvSpPr>
        <p:spPr/>
        <p:txBody>
          <a:bodyPr/>
          <a:lstStyle/>
          <a:p>
            <a:pPr>
              <a:defRPr/>
            </a:pPr>
            <a:r>
              <a:rPr lang="en-US" dirty="0"/>
              <a:t>DRAFT</a:t>
            </a:r>
          </a:p>
        </p:txBody>
      </p:sp>
      <p:sp>
        <p:nvSpPr>
          <p:cNvPr id="7" name="Slide Number Placeholder 6"/>
          <p:cNvSpPr>
            <a:spLocks noGrp="1"/>
          </p:cNvSpPr>
          <p:nvPr>
            <p:ph type="sldNum" sz="quarter" idx="13"/>
          </p:nvPr>
        </p:nvSpPr>
        <p:spPr/>
        <p:txBody>
          <a:bodyPr/>
          <a:lstStyle/>
          <a:p>
            <a:pPr>
              <a:defRPr/>
            </a:pPr>
            <a:fld id="{A50A4DE9-865D-4BF6-94BD-FA484361A8AF}" type="slidenum">
              <a:rPr lang="en-US" smtClean="0"/>
              <a:pPr>
                <a:defRPr/>
              </a:pPr>
              <a:t>34</a:t>
            </a:fld>
            <a:endParaRPr lang="en-US" dirty="0"/>
          </a:p>
        </p:txBody>
      </p:sp>
    </p:spTree>
    <p:extLst>
      <p:ext uri="{BB962C8B-B14F-4D97-AF65-F5344CB8AC3E}">
        <p14:creationId xmlns:p14="http://schemas.microsoft.com/office/powerpoint/2010/main" val="3012656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examples of inappropriate training that have been</a:t>
            </a:r>
            <a:r>
              <a:rPr lang="en-US" baseline="0" dirty="0"/>
              <a:t> identified in some vendor-supplied “TCCC” courses.</a:t>
            </a:r>
          </a:p>
          <a:p>
            <a:endParaRPr lang="en-US" baseline="0" dirty="0"/>
          </a:p>
          <a:p>
            <a:r>
              <a:rPr lang="en-US" sz="1200" kern="1200" dirty="0">
                <a:solidFill>
                  <a:schemeClr val="tx1"/>
                </a:solidFill>
                <a:effectLst/>
                <a:latin typeface="Arial" charset="0"/>
                <a:ea typeface="ＭＳ Ｐゴシック" charset="-128"/>
                <a:cs typeface="ＭＳ Ｐゴシック" charset="-128"/>
              </a:rPr>
              <a:t>In “shock labs”, volunteers are given hypotensive medications so that they can experience the signs and symptoms of hypovolemic shock.</a:t>
            </a:r>
          </a:p>
          <a:p>
            <a:r>
              <a:rPr lang="en-US" sz="1200" kern="1200" dirty="0">
                <a:solidFill>
                  <a:schemeClr val="tx1"/>
                </a:solidFill>
                <a:effectLst/>
                <a:latin typeface="Arial" charset="0"/>
                <a:ea typeface="ＭＳ Ｐゴシック" charset="-128"/>
                <a:cs typeface="ＭＳ Ｐゴシック" charset="-128"/>
              </a:rPr>
              <a:t> </a:t>
            </a:r>
          </a:p>
          <a:p>
            <a:r>
              <a:rPr lang="en-US" sz="1200" kern="1200" dirty="0">
                <a:solidFill>
                  <a:schemeClr val="tx1"/>
                </a:solidFill>
                <a:effectLst/>
                <a:latin typeface="Arial" charset="0"/>
                <a:ea typeface="ＭＳ Ｐゴシック" charset="-128"/>
                <a:cs typeface="ＭＳ Ｐゴシック" charset="-128"/>
              </a:rPr>
              <a:t>In “cognition labs”, volunteers are given mind-altering substances like ketamine and tested on tasks like manual dexterity.</a:t>
            </a:r>
            <a:r>
              <a:rPr lang="en-US" dirty="0">
                <a:effectLst/>
              </a:rPr>
              <a:t> </a:t>
            </a:r>
            <a:endParaRPr lang="en-US" dirty="0"/>
          </a:p>
        </p:txBody>
      </p:sp>
      <p:sp>
        <p:nvSpPr>
          <p:cNvPr id="4" name="Header Placeholder 3"/>
          <p:cNvSpPr>
            <a:spLocks noGrp="1"/>
          </p:cNvSpPr>
          <p:nvPr>
            <p:ph type="hdr" sz="quarter" idx="10"/>
          </p:nvPr>
        </p:nvSpPr>
        <p:spPr/>
        <p:txBody>
          <a:bodyPr/>
          <a:lstStyle/>
          <a:p>
            <a:pPr>
              <a:defRPr/>
            </a:pPr>
            <a:r>
              <a:rPr lang="en-US" dirty="0"/>
              <a:t>Tactical Combat Casualty Care (TCCC)</a:t>
            </a:r>
          </a:p>
        </p:txBody>
      </p:sp>
      <p:sp>
        <p:nvSpPr>
          <p:cNvPr id="5" name="Date Placeholder 4"/>
          <p:cNvSpPr>
            <a:spLocks noGrp="1"/>
          </p:cNvSpPr>
          <p:nvPr>
            <p:ph type="dt" idx="11"/>
          </p:nvPr>
        </p:nvSpPr>
        <p:spPr/>
        <p:txBody>
          <a:bodyPr/>
          <a:lstStyle/>
          <a:p>
            <a:pPr>
              <a:defRPr/>
            </a:pPr>
            <a:fld id="{D2BF84EF-32FE-45BE-ACA8-CF6D93822E47}" type="datetime1">
              <a:rPr lang="en-US" smtClean="0"/>
              <a:pPr>
                <a:defRPr/>
              </a:pPr>
              <a:t>7/29/2018</a:t>
            </a:fld>
            <a:endParaRPr lang="en-US" dirty="0"/>
          </a:p>
        </p:txBody>
      </p:sp>
      <p:sp>
        <p:nvSpPr>
          <p:cNvPr id="6" name="Footer Placeholder 5"/>
          <p:cNvSpPr>
            <a:spLocks noGrp="1"/>
          </p:cNvSpPr>
          <p:nvPr>
            <p:ph type="ftr" sz="quarter" idx="12"/>
          </p:nvPr>
        </p:nvSpPr>
        <p:spPr/>
        <p:txBody>
          <a:bodyPr/>
          <a:lstStyle/>
          <a:p>
            <a:pPr>
              <a:defRPr/>
            </a:pPr>
            <a:r>
              <a:rPr lang="en-US" dirty="0"/>
              <a:t>DRAFT</a:t>
            </a:r>
          </a:p>
        </p:txBody>
      </p:sp>
      <p:sp>
        <p:nvSpPr>
          <p:cNvPr id="7" name="Slide Number Placeholder 6"/>
          <p:cNvSpPr>
            <a:spLocks noGrp="1"/>
          </p:cNvSpPr>
          <p:nvPr>
            <p:ph type="sldNum" sz="quarter" idx="13"/>
          </p:nvPr>
        </p:nvSpPr>
        <p:spPr/>
        <p:txBody>
          <a:bodyPr/>
          <a:lstStyle/>
          <a:p>
            <a:pPr>
              <a:defRPr/>
            </a:pPr>
            <a:fld id="{A50A4DE9-865D-4BF6-94BD-FA484361A8AF}" type="slidenum">
              <a:rPr lang="en-US" smtClean="0"/>
              <a:pPr>
                <a:defRPr/>
              </a:pPr>
              <a:t>35</a:t>
            </a:fld>
            <a:endParaRPr lang="en-US" dirty="0"/>
          </a:p>
        </p:txBody>
      </p:sp>
    </p:spTree>
    <p:extLst>
      <p:ext uri="{BB962C8B-B14F-4D97-AF65-F5344CB8AC3E}">
        <p14:creationId xmlns:p14="http://schemas.microsoft.com/office/powerpoint/2010/main" val="2697558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kern="1200" dirty="0">
                <a:solidFill>
                  <a:schemeClr val="tx1"/>
                </a:solidFill>
                <a:effectLst/>
                <a:latin typeface="Arial" charset="0"/>
                <a:ea typeface="ＭＳ Ｐゴシック" charset="-128"/>
                <a:cs typeface="ＭＳ Ｐゴシック" charset="-128"/>
              </a:rPr>
              <a:t>The TCCC curriculum as taught by NAEMT adheres to the CoTCCC guidelines and is updated as the CoTCCC curriculum is updated. This course is internationally recognized and provides a TCCC card with the logos of the groups that have endorsed the concepts that the course contains: the American College of Surgeons Committee on Trauma, the JTS, the CoTCCC and the NAEMT. This course is currently the best option available to ensure consistent and high-quality training</a:t>
            </a:r>
            <a:r>
              <a:rPr lang="en-US" sz="1200" kern="1200" baseline="0" dirty="0">
                <a:solidFill>
                  <a:schemeClr val="tx1"/>
                </a:solidFill>
                <a:effectLst/>
                <a:latin typeface="Arial" charset="0"/>
                <a:ea typeface="ＭＳ Ｐゴシック" charset="-128"/>
                <a:cs typeface="ＭＳ Ｐゴシック" charset="-128"/>
              </a:rPr>
              <a:t> in TCCC across the DoD.</a:t>
            </a:r>
            <a:endParaRPr lang="en-US" dirty="0"/>
          </a:p>
        </p:txBody>
      </p:sp>
      <p:sp>
        <p:nvSpPr>
          <p:cNvPr id="4" name="Header Placeholder 3"/>
          <p:cNvSpPr>
            <a:spLocks noGrp="1"/>
          </p:cNvSpPr>
          <p:nvPr>
            <p:ph type="hdr" sz="quarter" idx="10"/>
          </p:nvPr>
        </p:nvSpPr>
        <p:spPr/>
        <p:txBody>
          <a:bodyPr/>
          <a:lstStyle/>
          <a:p>
            <a:pPr>
              <a:defRPr/>
            </a:pPr>
            <a:r>
              <a:rPr lang="en-US" dirty="0"/>
              <a:t>Tactical Combat Casualty Care (TCCC)</a:t>
            </a:r>
          </a:p>
        </p:txBody>
      </p:sp>
      <p:sp>
        <p:nvSpPr>
          <p:cNvPr id="5" name="Date Placeholder 4"/>
          <p:cNvSpPr>
            <a:spLocks noGrp="1"/>
          </p:cNvSpPr>
          <p:nvPr>
            <p:ph type="dt" idx="11"/>
          </p:nvPr>
        </p:nvSpPr>
        <p:spPr/>
        <p:txBody>
          <a:bodyPr/>
          <a:lstStyle/>
          <a:p>
            <a:pPr>
              <a:defRPr/>
            </a:pPr>
            <a:fld id="{D2BF84EF-32FE-45BE-ACA8-CF6D93822E47}" type="datetime1">
              <a:rPr lang="en-US" smtClean="0"/>
              <a:pPr>
                <a:defRPr/>
              </a:pPr>
              <a:t>7/29/2018</a:t>
            </a:fld>
            <a:endParaRPr lang="en-US" dirty="0"/>
          </a:p>
        </p:txBody>
      </p:sp>
      <p:sp>
        <p:nvSpPr>
          <p:cNvPr id="6" name="Footer Placeholder 5"/>
          <p:cNvSpPr>
            <a:spLocks noGrp="1"/>
          </p:cNvSpPr>
          <p:nvPr>
            <p:ph type="ftr" sz="quarter" idx="12"/>
          </p:nvPr>
        </p:nvSpPr>
        <p:spPr/>
        <p:txBody>
          <a:bodyPr/>
          <a:lstStyle/>
          <a:p>
            <a:pPr>
              <a:defRPr/>
            </a:pPr>
            <a:r>
              <a:rPr lang="en-US" dirty="0"/>
              <a:t>DRAFT</a:t>
            </a:r>
          </a:p>
        </p:txBody>
      </p:sp>
      <p:sp>
        <p:nvSpPr>
          <p:cNvPr id="7" name="Slide Number Placeholder 6"/>
          <p:cNvSpPr>
            <a:spLocks noGrp="1"/>
          </p:cNvSpPr>
          <p:nvPr>
            <p:ph type="sldNum" sz="quarter" idx="13"/>
          </p:nvPr>
        </p:nvSpPr>
        <p:spPr/>
        <p:txBody>
          <a:bodyPr/>
          <a:lstStyle/>
          <a:p>
            <a:pPr>
              <a:defRPr/>
            </a:pPr>
            <a:fld id="{A50A4DE9-865D-4BF6-94BD-FA484361A8AF}" type="slidenum">
              <a:rPr lang="en-US" smtClean="0"/>
              <a:pPr>
                <a:defRPr/>
              </a:pPr>
              <a:t>36</a:t>
            </a:fld>
            <a:endParaRPr lang="en-US" dirty="0"/>
          </a:p>
        </p:txBody>
      </p:sp>
    </p:spTree>
    <p:extLst>
      <p:ext uri="{BB962C8B-B14F-4D97-AF65-F5344CB8AC3E}">
        <p14:creationId xmlns:p14="http://schemas.microsoft.com/office/powerpoint/2010/main" val="21855536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
        <p:nvSpPr>
          <p:cNvPr id="4" name="Header Placeholder 3"/>
          <p:cNvSpPr>
            <a:spLocks noGrp="1"/>
          </p:cNvSpPr>
          <p:nvPr>
            <p:ph type="hdr" sz="quarter" idx="10"/>
          </p:nvPr>
        </p:nvSpPr>
        <p:spPr/>
        <p:txBody>
          <a:bodyPr/>
          <a:lstStyle/>
          <a:p>
            <a:pPr>
              <a:defRPr/>
            </a:pPr>
            <a:r>
              <a:rPr lang="en-US" dirty="0"/>
              <a:t>Tactical Combat Casualty Care (TCCC)</a:t>
            </a:r>
          </a:p>
        </p:txBody>
      </p:sp>
      <p:sp>
        <p:nvSpPr>
          <p:cNvPr id="5" name="Date Placeholder 4"/>
          <p:cNvSpPr>
            <a:spLocks noGrp="1"/>
          </p:cNvSpPr>
          <p:nvPr>
            <p:ph type="dt" idx="11"/>
          </p:nvPr>
        </p:nvSpPr>
        <p:spPr/>
        <p:txBody>
          <a:bodyPr/>
          <a:lstStyle/>
          <a:p>
            <a:pPr>
              <a:defRPr/>
            </a:pPr>
            <a:fld id="{D2BF84EF-32FE-45BE-ACA8-CF6D93822E47}" type="datetime1">
              <a:rPr lang="en-US" smtClean="0"/>
              <a:pPr>
                <a:defRPr/>
              </a:pPr>
              <a:t>7/29/2018</a:t>
            </a:fld>
            <a:endParaRPr lang="en-US" dirty="0"/>
          </a:p>
        </p:txBody>
      </p:sp>
      <p:sp>
        <p:nvSpPr>
          <p:cNvPr id="6" name="Footer Placeholder 5"/>
          <p:cNvSpPr>
            <a:spLocks noGrp="1"/>
          </p:cNvSpPr>
          <p:nvPr>
            <p:ph type="ftr" sz="quarter" idx="12"/>
          </p:nvPr>
        </p:nvSpPr>
        <p:spPr/>
        <p:txBody>
          <a:bodyPr/>
          <a:lstStyle/>
          <a:p>
            <a:pPr>
              <a:defRPr/>
            </a:pPr>
            <a:r>
              <a:rPr lang="en-US" dirty="0"/>
              <a:t>DRAFT</a:t>
            </a:r>
          </a:p>
        </p:txBody>
      </p:sp>
      <p:sp>
        <p:nvSpPr>
          <p:cNvPr id="7" name="Slide Number Placeholder 6"/>
          <p:cNvSpPr>
            <a:spLocks noGrp="1"/>
          </p:cNvSpPr>
          <p:nvPr>
            <p:ph type="sldNum" sz="quarter" idx="13"/>
          </p:nvPr>
        </p:nvSpPr>
        <p:spPr/>
        <p:txBody>
          <a:bodyPr/>
          <a:lstStyle/>
          <a:p>
            <a:pPr>
              <a:defRPr/>
            </a:pPr>
            <a:fld id="{A50A4DE9-865D-4BF6-94BD-FA484361A8AF}" type="slidenum">
              <a:rPr lang="en-US" smtClean="0"/>
              <a:pPr>
                <a:defRPr/>
              </a:pPr>
              <a:t>37</a:t>
            </a:fld>
            <a:endParaRPr lang="en-US" dirty="0"/>
          </a:p>
        </p:txBody>
      </p:sp>
    </p:spTree>
    <p:extLst>
      <p:ext uri="{BB962C8B-B14F-4D97-AF65-F5344CB8AC3E}">
        <p14:creationId xmlns:p14="http://schemas.microsoft.com/office/powerpoint/2010/main" val="1364804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p:spPr>
        <p:txBody>
          <a:bodyPr/>
          <a:lstStyle/>
          <a:p>
            <a:r>
              <a:rPr lang="en-US" dirty="0">
                <a:ea typeface="ＭＳ Ｐゴシック"/>
                <a:cs typeface="ＭＳ Ｐゴシック"/>
              </a:rPr>
              <a:t>Read the text.</a:t>
            </a:r>
          </a:p>
        </p:txBody>
      </p:sp>
      <p:sp>
        <p:nvSpPr>
          <p:cNvPr id="65539" name="Header Placeholder 3"/>
          <p:cNvSpPr txBox="1">
            <a:spLocks noGrp="1"/>
          </p:cNvSpPr>
          <p:nvPr/>
        </p:nvSpPr>
        <p:spPr bwMode="auto">
          <a:xfrm>
            <a:off x="0" y="0"/>
            <a:ext cx="3038475" cy="465138"/>
          </a:xfrm>
          <a:prstGeom prst="rect">
            <a:avLst/>
          </a:prstGeom>
          <a:noFill/>
          <a:ln w="9525">
            <a:noFill/>
            <a:miter lim="800000"/>
            <a:headEnd/>
            <a:tailEnd/>
          </a:ln>
        </p:spPr>
        <p:txBody>
          <a:bodyPr lIns="93177" tIns="46589" rIns="93177" bIns="46589"/>
          <a:lstStyle/>
          <a:p>
            <a:pPr defTabSz="931863"/>
            <a:r>
              <a:rPr lang="en-US" sz="1200" dirty="0">
                <a:latin typeface="Arial" charset="0"/>
              </a:rPr>
              <a:t>Tactical Combat Casualty Care (TCCC)</a:t>
            </a:r>
          </a:p>
        </p:txBody>
      </p:sp>
      <p:sp>
        <p:nvSpPr>
          <p:cNvPr id="65540" name="Date Placeholder 4"/>
          <p:cNvSpPr txBox="1">
            <a:spLocks noGrp="1"/>
          </p:cNvSpPr>
          <p:nvPr/>
        </p:nvSpPr>
        <p:spPr bwMode="auto">
          <a:xfrm>
            <a:off x="3970338" y="0"/>
            <a:ext cx="3038475" cy="465138"/>
          </a:xfrm>
          <a:prstGeom prst="rect">
            <a:avLst/>
          </a:prstGeom>
          <a:noFill/>
          <a:ln w="9525">
            <a:noFill/>
            <a:miter lim="800000"/>
            <a:headEnd/>
            <a:tailEnd/>
          </a:ln>
        </p:spPr>
        <p:txBody>
          <a:bodyPr lIns="93177" tIns="46589" rIns="93177" bIns="46589"/>
          <a:lstStyle/>
          <a:p>
            <a:pPr algn="r" defTabSz="931863"/>
            <a:fld id="{75EC3154-BBA6-4439-BA26-FFEF8A0B2168}" type="datetime1">
              <a:rPr lang="en-US" sz="1200">
                <a:latin typeface="Arial" charset="0"/>
              </a:rPr>
              <a:pPr algn="r" defTabSz="931863"/>
              <a:t>7/29/2018</a:t>
            </a:fld>
            <a:endParaRPr lang="en-US" sz="1200" dirty="0">
              <a:latin typeface="Arial" charset="0"/>
            </a:endParaRPr>
          </a:p>
        </p:txBody>
      </p:sp>
      <p:sp>
        <p:nvSpPr>
          <p:cNvPr id="65541" name="Footer Placeholder 5"/>
          <p:cNvSpPr txBox="1">
            <a:spLocks noGrp="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pPr defTabSz="931863"/>
            <a:r>
              <a:rPr lang="en-US" sz="1200" dirty="0">
                <a:latin typeface="Arial" charset="0"/>
              </a:rPr>
              <a:t>DRAFT</a:t>
            </a:r>
          </a:p>
        </p:txBody>
      </p:sp>
      <p:sp>
        <p:nvSpPr>
          <p:cNvPr id="65542" name="Slide Number Placeholder 6"/>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3DE56E80-2831-4D74-8AB4-38B269C51857}" type="slidenum">
              <a:rPr lang="en-US" sz="1200">
                <a:latin typeface="Arial" charset="0"/>
              </a:rPr>
              <a:pPr algn="r" defTabSz="931863"/>
              <a:t>38</a:t>
            </a:fld>
            <a:endParaRPr lang="en-US" sz="1200" dirty="0">
              <a:latin typeface="Arial" charset="0"/>
            </a:endParaRPr>
          </a:p>
        </p:txBody>
      </p:sp>
    </p:spTree>
    <p:extLst>
      <p:ext uri="{BB962C8B-B14F-4D97-AF65-F5344CB8AC3E}">
        <p14:creationId xmlns:p14="http://schemas.microsoft.com/office/powerpoint/2010/main" val="27861341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75</a:t>
            </a:r>
            <a:r>
              <a:rPr lang="en-US" baseline="30000" dirty="0"/>
              <a:t>th</a:t>
            </a:r>
            <a:r>
              <a:rPr lang="en-US" dirty="0"/>
              <a:t> Ranger Regiment achieved the lowest preventable death rate ever</a:t>
            </a:r>
            <a:r>
              <a:rPr lang="en-US" baseline="0" dirty="0"/>
              <a:t> recorded. They did this by training all their soldiers in TCCC, not just their medics.</a:t>
            </a:r>
            <a:endParaRPr lang="en-US" dirty="0"/>
          </a:p>
        </p:txBody>
      </p:sp>
      <p:sp>
        <p:nvSpPr>
          <p:cNvPr id="4" name="Header Placeholder 3"/>
          <p:cNvSpPr>
            <a:spLocks noGrp="1"/>
          </p:cNvSpPr>
          <p:nvPr>
            <p:ph type="hdr" sz="quarter" idx="10"/>
          </p:nvPr>
        </p:nvSpPr>
        <p:spPr/>
        <p:txBody>
          <a:bodyPr/>
          <a:lstStyle/>
          <a:p>
            <a:pPr>
              <a:defRPr/>
            </a:pPr>
            <a:r>
              <a:rPr lang="en-US" dirty="0"/>
              <a:t>Tactical Combat Casualty Care (TCCC)</a:t>
            </a:r>
          </a:p>
        </p:txBody>
      </p:sp>
      <p:sp>
        <p:nvSpPr>
          <p:cNvPr id="5" name="Date Placeholder 4"/>
          <p:cNvSpPr>
            <a:spLocks noGrp="1"/>
          </p:cNvSpPr>
          <p:nvPr>
            <p:ph type="dt" idx="11"/>
          </p:nvPr>
        </p:nvSpPr>
        <p:spPr/>
        <p:txBody>
          <a:bodyPr/>
          <a:lstStyle/>
          <a:p>
            <a:pPr>
              <a:defRPr/>
            </a:pPr>
            <a:fld id="{D2BF84EF-32FE-45BE-ACA8-CF6D93822E47}" type="datetime1">
              <a:rPr lang="en-US" smtClean="0"/>
              <a:pPr>
                <a:defRPr/>
              </a:pPr>
              <a:t>7/29/2018</a:t>
            </a:fld>
            <a:endParaRPr lang="en-US" dirty="0"/>
          </a:p>
        </p:txBody>
      </p:sp>
      <p:sp>
        <p:nvSpPr>
          <p:cNvPr id="6" name="Footer Placeholder 5"/>
          <p:cNvSpPr>
            <a:spLocks noGrp="1"/>
          </p:cNvSpPr>
          <p:nvPr>
            <p:ph type="ftr" sz="quarter" idx="12"/>
          </p:nvPr>
        </p:nvSpPr>
        <p:spPr/>
        <p:txBody>
          <a:bodyPr/>
          <a:lstStyle/>
          <a:p>
            <a:pPr>
              <a:defRPr/>
            </a:pPr>
            <a:r>
              <a:rPr lang="en-US" dirty="0"/>
              <a:t>DRAFT</a:t>
            </a:r>
          </a:p>
        </p:txBody>
      </p:sp>
      <p:sp>
        <p:nvSpPr>
          <p:cNvPr id="7" name="Slide Number Placeholder 6"/>
          <p:cNvSpPr>
            <a:spLocks noGrp="1"/>
          </p:cNvSpPr>
          <p:nvPr>
            <p:ph type="sldNum" sz="quarter" idx="13"/>
          </p:nvPr>
        </p:nvSpPr>
        <p:spPr/>
        <p:txBody>
          <a:bodyPr/>
          <a:lstStyle/>
          <a:p>
            <a:pPr>
              <a:defRPr/>
            </a:pPr>
            <a:fld id="{A50A4DE9-865D-4BF6-94BD-FA484361A8AF}" type="slidenum">
              <a:rPr lang="en-US" smtClean="0"/>
              <a:pPr>
                <a:defRPr/>
              </a:pPr>
              <a:t>39</a:t>
            </a:fld>
            <a:endParaRPr lang="en-US" dirty="0"/>
          </a:p>
        </p:txBody>
      </p:sp>
    </p:spTree>
    <p:extLst>
      <p:ext uri="{BB962C8B-B14F-4D97-AF65-F5344CB8AC3E}">
        <p14:creationId xmlns:p14="http://schemas.microsoft.com/office/powerpoint/2010/main" val="13851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ＭＳ Ｐゴシック" charset="-128"/>
                <a:cs typeface="ＭＳ Ｐゴシック" charset="-128"/>
              </a:rPr>
              <a:t>Opportunities to improve TCCC come to the CoTCCC from a number of sources.</a:t>
            </a:r>
            <a:r>
              <a:rPr lang="en-US" dirty="0">
                <a:effectLst/>
              </a:rPr>
              <a:t> </a:t>
            </a:r>
            <a:endParaRPr lang="en-US" dirty="0">
              <a:ea typeface="ＭＳ Ｐゴシック"/>
              <a:cs typeface="ＭＳ Ｐゴシック"/>
            </a:endParaRPr>
          </a:p>
        </p:txBody>
      </p:sp>
    </p:spTree>
    <p:extLst>
      <p:ext uri="{BB962C8B-B14F-4D97-AF65-F5344CB8AC3E}">
        <p14:creationId xmlns:p14="http://schemas.microsoft.com/office/powerpoint/2010/main" val="4198930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Canadian Forces use TCCC, and credit it with helping achieve the highest casualty survival rate in their history.</a:t>
            </a:r>
            <a:r>
              <a:rPr lang="en-US" dirty="0">
                <a:effectLst/>
              </a:rPr>
              <a:t> They</a:t>
            </a:r>
            <a:r>
              <a:rPr lang="en-US" baseline="0" dirty="0">
                <a:effectLst/>
              </a:rPr>
              <a:t> also train both medics and soldiers in TCCC.</a:t>
            </a:r>
            <a:endParaRPr lang="en-US" dirty="0"/>
          </a:p>
        </p:txBody>
      </p:sp>
      <p:sp>
        <p:nvSpPr>
          <p:cNvPr id="4" name="Header Placeholder 3"/>
          <p:cNvSpPr>
            <a:spLocks noGrp="1"/>
          </p:cNvSpPr>
          <p:nvPr>
            <p:ph type="hdr" sz="quarter" idx="10"/>
          </p:nvPr>
        </p:nvSpPr>
        <p:spPr/>
        <p:txBody>
          <a:bodyPr/>
          <a:lstStyle/>
          <a:p>
            <a:pPr>
              <a:defRPr/>
            </a:pPr>
            <a:r>
              <a:rPr lang="en-US" dirty="0"/>
              <a:t>Tactical Combat Casualty Care (TCCC)</a:t>
            </a:r>
          </a:p>
        </p:txBody>
      </p:sp>
      <p:sp>
        <p:nvSpPr>
          <p:cNvPr id="5" name="Date Placeholder 4"/>
          <p:cNvSpPr>
            <a:spLocks noGrp="1"/>
          </p:cNvSpPr>
          <p:nvPr>
            <p:ph type="dt" idx="11"/>
          </p:nvPr>
        </p:nvSpPr>
        <p:spPr/>
        <p:txBody>
          <a:bodyPr/>
          <a:lstStyle/>
          <a:p>
            <a:pPr>
              <a:defRPr/>
            </a:pPr>
            <a:fld id="{D2BF84EF-32FE-45BE-ACA8-CF6D93822E47}" type="datetime1">
              <a:rPr lang="en-US" smtClean="0"/>
              <a:pPr>
                <a:defRPr/>
              </a:pPr>
              <a:t>7/29/2018</a:t>
            </a:fld>
            <a:endParaRPr lang="en-US" dirty="0"/>
          </a:p>
        </p:txBody>
      </p:sp>
      <p:sp>
        <p:nvSpPr>
          <p:cNvPr id="6" name="Footer Placeholder 5"/>
          <p:cNvSpPr>
            <a:spLocks noGrp="1"/>
          </p:cNvSpPr>
          <p:nvPr>
            <p:ph type="ftr" sz="quarter" idx="12"/>
          </p:nvPr>
        </p:nvSpPr>
        <p:spPr/>
        <p:txBody>
          <a:bodyPr/>
          <a:lstStyle/>
          <a:p>
            <a:pPr>
              <a:defRPr/>
            </a:pPr>
            <a:r>
              <a:rPr lang="en-US" dirty="0"/>
              <a:t>DRAFT</a:t>
            </a:r>
          </a:p>
        </p:txBody>
      </p:sp>
      <p:sp>
        <p:nvSpPr>
          <p:cNvPr id="7" name="Slide Number Placeholder 6"/>
          <p:cNvSpPr>
            <a:spLocks noGrp="1"/>
          </p:cNvSpPr>
          <p:nvPr>
            <p:ph type="sldNum" sz="quarter" idx="13"/>
          </p:nvPr>
        </p:nvSpPr>
        <p:spPr/>
        <p:txBody>
          <a:bodyPr/>
          <a:lstStyle/>
          <a:p>
            <a:pPr>
              <a:defRPr/>
            </a:pPr>
            <a:fld id="{A50A4DE9-865D-4BF6-94BD-FA484361A8AF}" type="slidenum">
              <a:rPr lang="en-US" smtClean="0"/>
              <a:pPr>
                <a:defRPr/>
              </a:pPr>
              <a:t>40</a:t>
            </a:fld>
            <a:endParaRPr lang="en-US" dirty="0"/>
          </a:p>
        </p:txBody>
      </p:sp>
    </p:spTree>
    <p:extLst>
      <p:ext uri="{BB962C8B-B14F-4D97-AF65-F5344CB8AC3E}">
        <p14:creationId xmlns:p14="http://schemas.microsoft.com/office/powerpoint/2010/main" val="7162873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ＭＳ Ｐゴシック" charset="-128"/>
                <a:cs typeface="ＭＳ Ｐゴシック" charset="-128"/>
              </a:rPr>
              <a:t>The JTS also recommends the </a:t>
            </a:r>
            <a:r>
              <a:rPr lang="en-US" sz="1200" b="1" kern="1200" dirty="0">
                <a:solidFill>
                  <a:schemeClr val="tx1"/>
                </a:solidFill>
                <a:effectLst/>
                <a:latin typeface="Arial" charset="0"/>
                <a:ea typeface="ＭＳ Ｐゴシック" charset="-128"/>
                <a:cs typeface="ＭＳ Ｐゴシック" charset="-128"/>
              </a:rPr>
              <a:t>TCCC for All Combatants curriculum </a:t>
            </a:r>
            <a:r>
              <a:rPr lang="en-US" sz="1200" kern="1200" dirty="0">
                <a:solidFill>
                  <a:schemeClr val="tx1"/>
                </a:solidFill>
                <a:effectLst/>
                <a:latin typeface="Arial" charset="0"/>
                <a:ea typeface="ＭＳ Ｐゴシック" charset="-128"/>
                <a:cs typeface="ＭＳ Ｐゴシック" charset="-128"/>
              </a:rPr>
              <a:t>as the minimum standard for TCCC training for non-medical personnel. This training</a:t>
            </a:r>
            <a:r>
              <a:rPr lang="en-US" sz="1200" kern="1200" baseline="0" dirty="0">
                <a:solidFill>
                  <a:schemeClr val="tx1"/>
                </a:solidFill>
                <a:effectLst/>
                <a:latin typeface="Arial" charset="0"/>
                <a:ea typeface="ＭＳ Ｐゴシック" charset="-128"/>
                <a:cs typeface="ＭＳ Ｐゴシック" charset="-128"/>
              </a:rPr>
              <a:t> could also be provided via an NAEMT/MHS/JTS program like TCCC for Medical Personnel. All the services should train medics and soldiers, sailors, airmen, and marines in TCCC like the 75</a:t>
            </a:r>
            <a:r>
              <a:rPr lang="en-US" sz="1200" kern="1200" baseline="30000" dirty="0">
                <a:solidFill>
                  <a:schemeClr val="tx1"/>
                </a:solidFill>
                <a:effectLst/>
                <a:latin typeface="Arial" charset="0"/>
                <a:ea typeface="ＭＳ Ｐゴシック" charset="-128"/>
                <a:cs typeface="ＭＳ Ｐゴシック" charset="-128"/>
              </a:rPr>
              <a:t>th</a:t>
            </a:r>
            <a:r>
              <a:rPr lang="en-US" sz="1200" kern="1200" baseline="0" dirty="0">
                <a:solidFill>
                  <a:schemeClr val="tx1"/>
                </a:solidFill>
                <a:effectLst/>
                <a:latin typeface="Arial" charset="0"/>
                <a:ea typeface="ＭＳ Ｐゴシック" charset="-128"/>
                <a:cs typeface="ＭＳ Ｐゴシック" charset="-128"/>
              </a:rPr>
              <a:t> Rangers do.</a:t>
            </a:r>
            <a:endParaRPr lang="en-US" dirty="0">
              <a:ea typeface="ＭＳ Ｐゴシック"/>
              <a:cs typeface="ＭＳ Ｐゴシック"/>
            </a:endParaRPr>
          </a:p>
        </p:txBody>
      </p:sp>
    </p:spTree>
    <p:extLst>
      <p:ext uri="{BB962C8B-B14F-4D97-AF65-F5344CB8AC3E}">
        <p14:creationId xmlns:p14="http://schemas.microsoft.com/office/powerpoint/2010/main" val="3710797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p:spPr>
        <p:txBody>
          <a:bodyPr/>
          <a:lstStyle/>
          <a:p>
            <a:r>
              <a:rPr lang="en-US" dirty="0">
                <a:ea typeface="ＭＳ Ｐゴシック"/>
                <a:cs typeface="ＭＳ Ｐゴシック"/>
              </a:rPr>
              <a:t>This is a remark made by the CENTCOM Commander.</a:t>
            </a:r>
          </a:p>
        </p:txBody>
      </p:sp>
    </p:spTree>
    <p:extLst>
      <p:ext uri="{BB962C8B-B14F-4D97-AF65-F5344CB8AC3E}">
        <p14:creationId xmlns:p14="http://schemas.microsoft.com/office/powerpoint/2010/main" val="37107977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p:spPr>
        <p:txBody>
          <a:bodyPr/>
          <a:lstStyle/>
          <a:p>
            <a:endParaRPr lang="en-US" dirty="0">
              <a:ea typeface="ＭＳ Ｐゴシック"/>
              <a:cs typeface="ＭＳ Ｐゴシック"/>
            </a:endParaRPr>
          </a:p>
        </p:txBody>
      </p:sp>
      <p:sp>
        <p:nvSpPr>
          <p:cNvPr id="71683" name="Header Placeholder 3"/>
          <p:cNvSpPr txBox="1">
            <a:spLocks noGrp="1"/>
          </p:cNvSpPr>
          <p:nvPr/>
        </p:nvSpPr>
        <p:spPr bwMode="auto">
          <a:xfrm>
            <a:off x="0" y="0"/>
            <a:ext cx="3038475" cy="465138"/>
          </a:xfrm>
          <a:prstGeom prst="rect">
            <a:avLst/>
          </a:prstGeom>
          <a:noFill/>
          <a:ln w="9525">
            <a:noFill/>
            <a:miter lim="800000"/>
            <a:headEnd/>
            <a:tailEnd/>
          </a:ln>
        </p:spPr>
        <p:txBody>
          <a:bodyPr lIns="93177" tIns="46589" rIns="93177" bIns="46589"/>
          <a:lstStyle/>
          <a:p>
            <a:pPr defTabSz="931863"/>
            <a:r>
              <a:rPr lang="en-US" sz="1200" dirty="0">
                <a:latin typeface="Arial" charset="0"/>
              </a:rPr>
              <a:t>Tactical Combat Casualty Care (TCCC)</a:t>
            </a:r>
          </a:p>
        </p:txBody>
      </p:sp>
      <p:sp>
        <p:nvSpPr>
          <p:cNvPr id="71684" name="Date Placeholder 4"/>
          <p:cNvSpPr txBox="1">
            <a:spLocks noGrp="1"/>
          </p:cNvSpPr>
          <p:nvPr/>
        </p:nvSpPr>
        <p:spPr bwMode="auto">
          <a:xfrm>
            <a:off x="3970338" y="0"/>
            <a:ext cx="3038475" cy="465138"/>
          </a:xfrm>
          <a:prstGeom prst="rect">
            <a:avLst/>
          </a:prstGeom>
          <a:noFill/>
          <a:ln w="9525">
            <a:noFill/>
            <a:miter lim="800000"/>
            <a:headEnd/>
            <a:tailEnd/>
          </a:ln>
        </p:spPr>
        <p:txBody>
          <a:bodyPr lIns="93177" tIns="46589" rIns="93177" bIns="46589"/>
          <a:lstStyle/>
          <a:p>
            <a:pPr algn="r" defTabSz="931863"/>
            <a:fld id="{9122C5BC-3445-4039-81BA-9041F2757FF0}" type="datetime1">
              <a:rPr lang="en-US" sz="1200">
                <a:latin typeface="Arial" charset="0"/>
              </a:rPr>
              <a:pPr algn="r" defTabSz="931863"/>
              <a:t>7/29/2018</a:t>
            </a:fld>
            <a:endParaRPr lang="en-US" sz="1200" dirty="0">
              <a:latin typeface="Arial" charset="0"/>
            </a:endParaRPr>
          </a:p>
        </p:txBody>
      </p:sp>
      <p:sp>
        <p:nvSpPr>
          <p:cNvPr id="71685" name="Footer Placeholder 5"/>
          <p:cNvSpPr txBox="1">
            <a:spLocks noGrp="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pPr defTabSz="931863"/>
            <a:r>
              <a:rPr lang="en-US" sz="1200" dirty="0">
                <a:latin typeface="Arial" charset="0"/>
              </a:rPr>
              <a:t>DRAFT</a:t>
            </a:r>
          </a:p>
        </p:txBody>
      </p:sp>
      <p:sp>
        <p:nvSpPr>
          <p:cNvPr id="71686" name="Slide Number Placeholder 6"/>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A8373EC1-9202-4625-B22D-61781B73F0B3}" type="slidenum">
              <a:rPr lang="en-US" sz="1200">
                <a:latin typeface="Arial" charset="0"/>
              </a:rPr>
              <a:pPr algn="r" defTabSz="931863"/>
              <a:t>43</a:t>
            </a:fld>
            <a:endParaRPr lang="en-US" sz="1200" dirty="0">
              <a:latin typeface="Arial" charset="0"/>
            </a:endParaRPr>
          </a:p>
        </p:txBody>
      </p:sp>
    </p:spTree>
    <p:extLst>
      <p:ext uri="{BB962C8B-B14F-4D97-AF65-F5344CB8AC3E}">
        <p14:creationId xmlns:p14="http://schemas.microsoft.com/office/powerpoint/2010/main" val="664520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r>
              <a:rPr lang="en-US" dirty="0">
                <a:ea typeface="ＭＳ Ｐゴシック"/>
                <a:cs typeface="ＭＳ Ｐゴシック"/>
              </a:rPr>
              <a:t>Read the text.</a:t>
            </a:r>
          </a:p>
        </p:txBody>
      </p:sp>
    </p:spTree>
    <p:extLst>
      <p:ext uri="{BB962C8B-B14F-4D97-AF65-F5344CB8AC3E}">
        <p14:creationId xmlns:p14="http://schemas.microsoft.com/office/powerpoint/2010/main" val="4411469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This shows both sides of the TCCC Card.</a:t>
            </a:r>
            <a:endParaRPr lang="en-US" dirty="0"/>
          </a:p>
        </p:txBody>
      </p:sp>
      <p:sp>
        <p:nvSpPr>
          <p:cNvPr id="4" name="Header Placeholder 3"/>
          <p:cNvSpPr>
            <a:spLocks noGrp="1"/>
          </p:cNvSpPr>
          <p:nvPr>
            <p:ph type="hdr" sz="quarter" idx="10"/>
          </p:nvPr>
        </p:nvSpPr>
        <p:spPr/>
        <p:txBody>
          <a:bodyPr/>
          <a:lstStyle/>
          <a:p>
            <a:pPr>
              <a:defRPr/>
            </a:pPr>
            <a:r>
              <a:rPr lang="en-US" dirty="0"/>
              <a:t>Tactical Combat Casualty Care (TCCC)</a:t>
            </a:r>
          </a:p>
        </p:txBody>
      </p:sp>
      <p:sp>
        <p:nvSpPr>
          <p:cNvPr id="5" name="Date Placeholder 4"/>
          <p:cNvSpPr>
            <a:spLocks noGrp="1"/>
          </p:cNvSpPr>
          <p:nvPr>
            <p:ph type="dt" idx="11"/>
          </p:nvPr>
        </p:nvSpPr>
        <p:spPr/>
        <p:txBody>
          <a:bodyPr/>
          <a:lstStyle/>
          <a:p>
            <a:pPr>
              <a:defRPr/>
            </a:pPr>
            <a:fld id="{D2BF84EF-32FE-45BE-ACA8-CF6D93822E47}" type="datetime1">
              <a:rPr lang="en-US" smtClean="0"/>
              <a:pPr>
                <a:defRPr/>
              </a:pPr>
              <a:t>7/29/2018</a:t>
            </a:fld>
            <a:endParaRPr lang="en-US" dirty="0"/>
          </a:p>
        </p:txBody>
      </p:sp>
      <p:sp>
        <p:nvSpPr>
          <p:cNvPr id="6" name="Footer Placeholder 5"/>
          <p:cNvSpPr>
            <a:spLocks noGrp="1"/>
          </p:cNvSpPr>
          <p:nvPr>
            <p:ph type="ftr" sz="quarter" idx="12"/>
          </p:nvPr>
        </p:nvSpPr>
        <p:spPr/>
        <p:txBody>
          <a:bodyPr/>
          <a:lstStyle/>
          <a:p>
            <a:pPr>
              <a:defRPr/>
            </a:pPr>
            <a:r>
              <a:rPr lang="en-US" dirty="0"/>
              <a:t>DRAFT</a:t>
            </a:r>
          </a:p>
        </p:txBody>
      </p:sp>
      <p:sp>
        <p:nvSpPr>
          <p:cNvPr id="7" name="Slide Number Placeholder 6"/>
          <p:cNvSpPr>
            <a:spLocks noGrp="1"/>
          </p:cNvSpPr>
          <p:nvPr>
            <p:ph type="sldNum" sz="quarter" idx="13"/>
          </p:nvPr>
        </p:nvSpPr>
        <p:spPr/>
        <p:txBody>
          <a:bodyPr/>
          <a:lstStyle/>
          <a:p>
            <a:pPr>
              <a:defRPr/>
            </a:pPr>
            <a:fld id="{A50A4DE9-865D-4BF6-94BD-FA484361A8AF}" type="slidenum">
              <a:rPr lang="en-US" smtClean="0"/>
              <a:pPr>
                <a:defRPr/>
              </a:pPr>
              <a:t>45</a:t>
            </a:fld>
            <a:endParaRPr lang="en-US" dirty="0"/>
          </a:p>
        </p:txBody>
      </p:sp>
    </p:spTree>
    <p:extLst>
      <p:ext uri="{BB962C8B-B14F-4D97-AF65-F5344CB8AC3E}">
        <p14:creationId xmlns:p14="http://schemas.microsoft.com/office/powerpoint/2010/main" val="8899315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The AAR can be downloaded from the Joint Trauma System website.</a:t>
            </a:r>
            <a:r>
              <a:rPr lang="en-US" dirty="0">
                <a:effectLst/>
              </a:rPr>
              <a:t> </a:t>
            </a:r>
            <a:endParaRPr lang="en-US" dirty="0"/>
          </a:p>
        </p:txBody>
      </p:sp>
      <p:sp>
        <p:nvSpPr>
          <p:cNvPr id="4" name="Header Placeholder 3"/>
          <p:cNvSpPr>
            <a:spLocks noGrp="1"/>
          </p:cNvSpPr>
          <p:nvPr>
            <p:ph type="hdr" sz="quarter" idx="10"/>
          </p:nvPr>
        </p:nvSpPr>
        <p:spPr/>
        <p:txBody>
          <a:bodyPr/>
          <a:lstStyle/>
          <a:p>
            <a:pPr>
              <a:defRPr/>
            </a:pPr>
            <a:r>
              <a:rPr lang="en-US" dirty="0"/>
              <a:t>Tactical Combat Casualty Care (TCCC)</a:t>
            </a:r>
          </a:p>
        </p:txBody>
      </p:sp>
      <p:sp>
        <p:nvSpPr>
          <p:cNvPr id="5" name="Date Placeholder 4"/>
          <p:cNvSpPr>
            <a:spLocks noGrp="1"/>
          </p:cNvSpPr>
          <p:nvPr>
            <p:ph type="dt" idx="11"/>
          </p:nvPr>
        </p:nvSpPr>
        <p:spPr/>
        <p:txBody>
          <a:bodyPr/>
          <a:lstStyle/>
          <a:p>
            <a:pPr>
              <a:defRPr/>
            </a:pPr>
            <a:fld id="{D2BF84EF-32FE-45BE-ACA8-CF6D93822E47}" type="datetime1">
              <a:rPr lang="en-US" smtClean="0"/>
              <a:pPr>
                <a:defRPr/>
              </a:pPr>
              <a:t>7/29/2018</a:t>
            </a:fld>
            <a:endParaRPr lang="en-US" dirty="0"/>
          </a:p>
        </p:txBody>
      </p:sp>
      <p:sp>
        <p:nvSpPr>
          <p:cNvPr id="6" name="Footer Placeholder 5"/>
          <p:cNvSpPr>
            <a:spLocks noGrp="1"/>
          </p:cNvSpPr>
          <p:nvPr>
            <p:ph type="ftr" sz="quarter" idx="12"/>
          </p:nvPr>
        </p:nvSpPr>
        <p:spPr/>
        <p:txBody>
          <a:bodyPr/>
          <a:lstStyle/>
          <a:p>
            <a:pPr>
              <a:defRPr/>
            </a:pPr>
            <a:r>
              <a:rPr lang="en-US" dirty="0"/>
              <a:t>DRAFT</a:t>
            </a:r>
          </a:p>
        </p:txBody>
      </p:sp>
      <p:sp>
        <p:nvSpPr>
          <p:cNvPr id="7" name="Slide Number Placeholder 6"/>
          <p:cNvSpPr>
            <a:spLocks noGrp="1"/>
          </p:cNvSpPr>
          <p:nvPr>
            <p:ph type="sldNum" sz="quarter" idx="13"/>
          </p:nvPr>
        </p:nvSpPr>
        <p:spPr/>
        <p:txBody>
          <a:bodyPr/>
          <a:lstStyle/>
          <a:p>
            <a:pPr>
              <a:defRPr/>
            </a:pPr>
            <a:fld id="{A50A4DE9-865D-4BF6-94BD-FA484361A8AF}" type="slidenum">
              <a:rPr lang="en-US" smtClean="0"/>
              <a:pPr>
                <a:defRPr/>
              </a:pPr>
              <a:t>46</a:t>
            </a:fld>
            <a:endParaRPr lang="en-US" dirty="0"/>
          </a:p>
        </p:txBody>
      </p:sp>
    </p:spTree>
    <p:extLst>
      <p:ext uri="{BB962C8B-B14F-4D97-AF65-F5344CB8AC3E}">
        <p14:creationId xmlns:p14="http://schemas.microsoft.com/office/powerpoint/2010/main" val="2184356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endParaRPr lang="en-US" dirty="0">
              <a:ea typeface="ＭＳ Ｐゴシック"/>
              <a:cs typeface="ＭＳ Ｐゴシック"/>
            </a:endParaRPr>
          </a:p>
        </p:txBody>
      </p:sp>
      <p:sp>
        <p:nvSpPr>
          <p:cNvPr id="21507" name="Header Placeholder 3"/>
          <p:cNvSpPr txBox="1">
            <a:spLocks noGrp="1"/>
          </p:cNvSpPr>
          <p:nvPr/>
        </p:nvSpPr>
        <p:spPr bwMode="auto">
          <a:xfrm>
            <a:off x="0" y="0"/>
            <a:ext cx="3038475" cy="465138"/>
          </a:xfrm>
          <a:prstGeom prst="rect">
            <a:avLst/>
          </a:prstGeom>
          <a:noFill/>
          <a:ln w="9525">
            <a:noFill/>
            <a:miter lim="800000"/>
            <a:headEnd/>
            <a:tailEnd/>
          </a:ln>
        </p:spPr>
        <p:txBody>
          <a:bodyPr lIns="93177" tIns="46589" rIns="93177" bIns="46589"/>
          <a:lstStyle/>
          <a:p>
            <a:pPr defTabSz="931863"/>
            <a:r>
              <a:rPr lang="en-US" sz="1200" dirty="0">
                <a:latin typeface="Arial" charset="0"/>
              </a:rPr>
              <a:t>Tactical Combat Casualty Care (TCCC)</a:t>
            </a:r>
          </a:p>
        </p:txBody>
      </p:sp>
      <p:sp>
        <p:nvSpPr>
          <p:cNvPr id="21508" name="Date Placeholder 4"/>
          <p:cNvSpPr txBox="1">
            <a:spLocks noGrp="1"/>
          </p:cNvSpPr>
          <p:nvPr/>
        </p:nvSpPr>
        <p:spPr bwMode="auto">
          <a:xfrm>
            <a:off x="3970338" y="0"/>
            <a:ext cx="3038475" cy="465138"/>
          </a:xfrm>
          <a:prstGeom prst="rect">
            <a:avLst/>
          </a:prstGeom>
          <a:noFill/>
          <a:ln w="9525">
            <a:noFill/>
            <a:miter lim="800000"/>
            <a:headEnd/>
            <a:tailEnd/>
          </a:ln>
        </p:spPr>
        <p:txBody>
          <a:bodyPr lIns="93177" tIns="46589" rIns="93177" bIns="46589"/>
          <a:lstStyle/>
          <a:p>
            <a:pPr algn="r" defTabSz="931863"/>
            <a:fld id="{6AF65873-7DCD-4731-B98E-1C65BC92BBEF}" type="datetime1">
              <a:rPr lang="en-US" sz="1200">
                <a:latin typeface="Arial" charset="0"/>
              </a:rPr>
              <a:pPr algn="r" defTabSz="931863"/>
              <a:t>7/29/2018</a:t>
            </a:fld>
            <a:endParaRPr lang="en-US" sz="1200" dirty="0">
              <a:latin typeface="Arial" charset="0"/>
            </a:endParaRPr>
          </a:p>
        </p:txBody>
      </p:sp>
      <p:sp>
        <p:nvSpPr>
          <p:cNvPr id="21509" name="Footer Placeholder 5"/>
          <p:cNvSpPr txBox="1">
            <a:spLocks noGrp="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pPr defTabSz="931863"/>
            <a:r>
              <a:rPr lang="en-US" sz="1200" dirty="0">
                <a:latin typeface="Arial" charset="0"/>
              </a:rPr>
              <a:t>DRAFT</a:t>
            </a:r>
          </a:p>
        </p:txBody>
      </p:sp>
      <p:sp>
        <p:nvSpPr>
          <p:cNvPr id="21510" name="Slide Number Placeholder 6"/>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615363C0-3808-461D-BD50-B237C19C7E40}" type="slidenum">
              <a:rPr lang="en-US" sz="1200">
                <a:latin typeface="Arial" charset="0"/>
              </a:rPr>
              <a:pPr algn="r" defTabSz="931863"/>
              <a:t>5</a:t>
            </a:fld>
            <a:endParaRPr lang="en-US" sz="1200" dirty="0">
              <a:latin typeface="Arial" charset="0"/>
            </a:endParaRPr>
          </a:p>
        </p:txBody>
      </p:sp>
    </p:spTree>
    <p:extLst>
      <p:ext uri="{BB962C8B-B14F-4D97-AF65-F5344CB8AC3E}">
        <p14:creationId xmlns:p14="http://schemas.microsoft.com/office/powerpoint/2010/main" val="392159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ＭＳ Ｐゴシック" charset="-128"/>
                <a:cs typeface="ＭＳ Ｐゴシック" charset="-128"/>
              </a:rPr>
              <a:t>Read the text</a:t>
            </a:r>
            <a:r>
              <a:rPr lang="en-US" dirty="0">
                <a:effectLst/>
              </a:rPr>
              <a:t> .</a:t>
            </a:r>
            <a:endParaRPr lang="en-US" dirty="0">
              <a:ea typeface="ＭＳ Ｐゴシック"/>
              <a:cs typeface="ＭＳ Ｐゴシック"/>
            </a:endParaRPr>
          </a:p>
        </p:txBody>
      </p:sp>
    </p:spTree>
    <p:extLst>
      <p:ext uri="{BB962C8B-B14F-4D97-AF65-F5344CB8AC3E}">
        <p14:creationId xmlns:p14="http://schemas.microsoft.com/office/powerpoint/2010/main" val="3653395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ＭＳ Ｐゴシック" charset="-128"/>
                <a:cs typeface="ＭＳ Ｐゴシック" charset="-128"/>
              </a:rPr>
              <a:t>Read text</a:t>
            </a:r>
            <a:r>
              <a:rPr lang="en-US" dirty="0">
                <a:effectLst/>
              </a:rPr>
              <a:t> </a:t>
            </a:r>
            <a:endParaRPr lang="en-US" dirty="0">
              <a:ea typeface="ＭＳ Ｐゴシック"/>
              <a:cs typeface="ＭＳ Ｐゴシック"/>
            </a:endParaRPr>
          </a:p>
        </p:txBody>
      </p:sp>
    </p:spTree>
    <p:extLst>
      <p:ext uri="{BB962C8B-B14F-4D97-AF65-F5344CB8AC3E}">
        <p14:creationId xmlns:p14="http://schemas.microsoft.com/office/powerpoint/2010/main" val="2782055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
        <p:nvSpPr>
          <p:cNvPr id="4" name="Header Placeholder 3"/>
          <p:cNvSpPr>
            <a:spLocks noGrp="1"/>
          </p:cNvSpPr>
          <p:nvPr>
            <p:ph type="hdr" sz="quarter" idx="10"/>
          </p:nvPr>
        </p:nvSpPr>
        <p:spPr/>
        <p:txBody>
          <a:bodyPr/>
          <a:lstStyle/>
          <a:p>
            <a:pPr>
              <a:defRPr/>
            </a:pPr>
            <a:r>
              <a:rPr lang="en-US" dirty="0"/>
              <a:t>Tactical Combat Casualty Care (TCCC)</a:t>
            </a:r>
          </a:p>
        </p:txBody>
      </p:sp>
      <p:sp>
        <p:nvSpPr>
          <p:cNvPr id="5" name="Date Placeholder 4"/>
          <p:cNvSpPr>
            <a:spLocks noGrp="1"/>
          </p:cNvSpPr>
          <p:nvPr>
            <p:ph type="dt" idx="11"/>
          </p:nvPr>
        </p:nvSpPr>
        <p:spPr/>
        <p:txBody>
          <a:bodyPr/>
          <a:lstStyle/>
          <a:p>
            <a:pPr>
              <a:defRPr/>
            </a:pPr>
            <a:fld id="{D2BF84EF-32FE-45BE-ACA8-CF6D93822E47}" type="datetime1">
              <a:rPr lang="en-US" smtClean="0"/>
              <a:pPr>
                <a:defRPr/>
              </a:pPr>
              <a:t>7/29/2018</a:t>
            </a:fld>
            <a:endParaRPr lang="en-US" dirty="0"/>
          </a:p>
        </p:txBody>
      </p:sp>
      <p:sp>
        <p:nvSpPr>
          <p:cNvPr id="6" name="Footer Placeholder 5"/>
          <p:cNvSpPr>
            <a:spLocks noGrp="1"/>
          </p:cNvSpPr>
          <p:nvPr>
            <p:ph type="ftr" sz="quarter" idx="12"/>
          </p:nvPr>
        </p:nvSpPr>
        <p:spPr/>
        <p:txBody>
          <a:bodyPr/>
          <a:lstStyle/>
          <a:p>
            <a:pPr>
              <a:defRPr/>
            </a:pPr>
            <a:r>
              <a:rPr lang="en-US" dirty="0"/>
              <a:t>DRAFT</a:t>
            </a:r>
          </a:p>
        </p:txBody>
      </p:sp>
      <p:sp>
        <p:nvSpPr>
          <p:cNvPr id="7" name="Slide Number Placeholder 6"/>
          <p:cNvSpPr>
            <a:spLocks noGrp="1"/>
          </p:cNvSpPr>
          <p:nvPr>
            <p:ph type="sldNum" sz="quarter" idx="13"/>
          </p:nvPr>
        </p:nvSpPr>
        <p:spPr/>
        <p:txBody>
          <a:bodyPr/>
          <a:lstStyle/>
          <a:p>
            <a:pPr>
              <a:defRPr/>
            </a:pPr>
            <a:fld id="{A50A4DE9-865D-4BF6-94BD-FA484361A8AF}" type="slidenum">
              <a:rPr lang="en-US" smtClean="0"/>
              <a:pPr>
                <a:defRPr/>
              </a:pPr>
              <a:t>8</a:t>
            </a:fld>
            <a:endParaRPr lang="en-US" dirty="0"/>
          </a:p>
        </p:txBody>
      </p:sp>
    </p:spTree>
    <p:extLst>
      <p:ext uri="{BB962C8B-B14F-4D97-AF65-F5344CB8AC3E}">
        <p14:creationId xmlns:p14="http://schemas.microsoft.com/office/powerpoint/2010/main" val="3808803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endParaRPr lang="en-US" dirty="0">
              <a:ea typeface="ＭＳ Ｐゴシック"/>
              <a:cs typeface="ＭＳ Ｐゴシック"/>
            </a:endParaRPr>
          </a:p>
        </p:txBody>
      </p:sp>
      <p:sp>
        <p:nvSpPr>
          <p:cNvPr id="27651" name="Header Placeholder 3"/>
          <p:cNvSpPr txBox="1">
            <a:spLocks noGrp="1"/>
          </p:cNvSpPr>
          <p:nvPr/>
        </p:nvSpPr>
        <p:spPr bwMode="auto">
          <a:xfrm>
            <a:off x="0" y="0"/>
            <a:ext cx="3038475" cy="465138"/>
          </a:xfrm>
          <a:prstGeom prst="rect">
            <a:avLst/>
          </a:prstGeom>
          <a:noFill/>
          <a:ln w="9525">
            <a:noFill/>
            <a:miter lim="800000"/>
            <a:headEnd/>
            <a:tailEnd/>
          </a:ln>
        </p:spPr>
        <p:txBody>
          <a:bodyPr lIns="93177" tIns="46589" rIns="93177" bIns="46589"/>
          <a:lstStyle/>
          <a:p>
            <a:pPr defTabSz="931863"/>
            <a:r>
              <a:rPr lang="en-US" sz="1200" dirty="0">
                <a:latin typeface="Arial" charset="0"/>
              </a:rPr>
              <a:t>Tactical Combat Casualty Care (TCCC)</a:t>
            </a:r>
          </a:p>
        </p:txBody>
      </p:sp>
      <p:sp>
        <p:nvSpPr>
          <p:cNvPr id="27652" name="Date Placeholder 4"/>
          <p:cNvSpPr txBox="1">
            <a:spLocks noGrp="1"/>
          </p:cNvSpPr>
          <p:nvPr/>
        </p:nvSpPr>
        <p:spPr bwMode="auto">
          <a:xfrm>
            <a:off x="3970338" y="0"/>
            <a:ext cx="3038475" cy="465138"/>
          </a:xfrm>
          <a:prstGeom prst="rect">
            <a:avLst/>
          </a:prstGeom>
          <a:noFill/>
          <a:ln w="9525">
            <a:noFill/>
            <a:miter lim="800000"/>
            <a:headEnd/>
            <a:tailEnd/>
          </a:ln>
        </p:spPr>
        <p:txBody>
          <a:bodyPr lIns="93177" tIns="46589" rIns="93177" bIns="46589"/>
          <a:lstStyle/>
          <a:p>
            <a:pPr algn="r" defTabSz="931863"/>
            <a:fld id="{E5397A09-F4DB-45AE-BA78-D03210BBDC7B}" type="datetime1">
              <a:rPr lang="en-US" sz="1200">
                <a:latin typeface="Arial" charset="0"/>
              </a:rPr>
              <a:pPr algn="r" defTabSz="931863"/>
              <a:t>7/29/2018</a:t>
            </a:fld>
            <a:endParaRPr lang="en-US" sz="1200" dirty="0">
              <a:latin typeface="Arial" charset="0"/>
            </a:endParaRPr>
          </a:p>
        </p:txBody>
      </p:sp>
      <p:sp>
        <p:nvSpPr>
          <p:cNvPr id="27653" name="Footer Placeholder 5"/>
          <p:cNvSpPr txBox="1">
            <a:spLocks noGrp="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pPr defTabSz="931863"/>
            <a:r>
              <a:rPr lang="en-US" sz="1200" dirty="0">
                <a:latin typeface="Arial" charset="0"/>
              </a:rPr>
              <a:t>DRAFT</a:t>
            </a:r>
          </a:p>
        </p:txBody>
      </p:sp>
      <p:sp>
        <p:nvSpPr>
          <p:cNvPr id="27654" name="Slide Number Placeholder 6"/>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8259E7D1-2124-47A7-8916-34274C41A8C8}" type="slidenum">
              <a:rPr lang="en-US" sz="1200">
                <a:latin typeface="Arial" charset="0"/>
              </a:rPr>
              <a:pPr algn="r" defTabSz="931863"/>
              <a:t>9</a:t>
            </a:fld>
            <a:endParaRPr lang="en-US" sz="1200" dirty="0">
              <a:latin typeface="Arial" charset="0"/>
            </a:endParaRPr>
          </a:p>
        </p:txBody>
      </p:sp>
    </p:spTree>
    <p:extLst>
      <p:ext uri="{BB962C8B-B14F-4D97-AF65-F5344CB8AC3E}">
        <p14:creationId xmlns:p14="http://schemas.microsoft.com/office/powerpoint/2010/main" val="729876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17" descr="y TCCC Logo (C)"/>
          <p:cNvPicPr>
            <a:picLocks noChangeAspect="1" noChangeArrowheads="1"/>
          </p:cNvPicPr>
          <p:nvPr userDrawn="1"/>
        </p:nvPicPr>
        <p:blipFill>
          <a:blip r:embed="rId2" cstate="print"/>
          <a:srcRect/>
          <a:stretch>
            <a:fillRect/>
          </a:stretch>
        </p:blipFill>
        <p:spPr bwMode="auto">
          <a:xfrm>
            <a:off x="76200" y="76200"/>
            <a:ext cx="1362075" cy="1371600"/>
          </a:xfrm>
          <a:prstGeom prst="rect">
            <a:avLst/>
          </a:prstGeom>
          <a:noFill/>
          <a:ln w="9525">
            <a:noFill/>
            <a:miter lim="800000"/>
            <a:headEnd/>
            <a:tailEnd/>
          </a:ln>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a:defRPr>
                <a:latin typeface="Garamond" pitchFamily="18" charset="0"/>
                <a:ea typeface="ＭＳ Ｐゴシック"/>
                <a:cs typeface="ＭＳ Ｐゴシック"/>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a:defRPr>
                <a:latin typeface="Garamond" pitchFamily="18" charset="0"/>
                <a:ea typeface="ＭＳ Ｐゴシック"/>
                <a:cs typeface="ＭＳ Ｐゴシック"/>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8229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lgn="l">
              <a:defRPr>
                <a:latin typeface="Garamond" pitchFamily="18" charset="0"/>
                <a:ea typeface="ＭＳ Ｐゴシック"/>
                <a:cs typeface="ＭＳ Ｐゴシック"/>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05000" y="274638"/>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19" descr="TCCC Logo 091104 (C)"/>
          <p:cNvPicPr>
            <a:picLocks noChangeAspect="1" noChangeArrowheads="1"/>
          </p:cNvPicPr>
          <p:nvPr/>
        </p:nvPicPr>
        <p:blipFill>
          <a:blip r:embed="rId14" cstate="print"/>
          <a:srcRect/>
          <a:stretch>
            <a:fillRect/>
          </a:stretch>
        </p:blipFill>
        <p:spPr bwMode="auto">
          <a:xfrm>
            <a:off x="61913" y="52388"/>
            <a:ext cx="1233487" cy="1243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08" r:id="rId2"/>
    <p:sldLayoutId id="2147483707" r:id="rId3"/>
    <p:sldLayoutId id="2147483706" r:id="rId4"/>
    <p:sldLayoutId id="2147483705" r:id="rId5"/>
    <p:sldLayoutId id="2147483704" r:id="rId6"/>
    <p:sldLayoutId id="2147483703" r:id="rId7"/>
    <p:sldLayoutId id="2147483702" r:id="rId8"/>
    <p:sldLayoutId id="2147483701" r:id="rId9"/>
    <p:sldLayoutId id="2147483700" r:id="rId10"/>
    <p:sldLayoutId id="2147483710" r:id="rId11"/>
    <p:sldLayoutId id="2147483711" r:id="rId12"/>
  </p:sldLayoutIdLst>
  <p:hf sldNum="0" hdr="0" ftr="0" dt="0"/>
  <p:txStyles>
    <p:title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20128" y="5105400"/>
            <a:ext cx="8915400" cy="1415451"/>
          </a:xfrm>
        </p:spPr>
        <p:txBody>
          <a:bodyPr/>
          <a:lstStyle/>
          <a:p>
            <a:pPr eaLnBrk="1" hangingPunct="1"/>
            <a:r>
              <a:rPr lang="en-US" sz="3200" dirty="0">
                <a:ea typeface="ＭＳ Ｐゴシック"/>
                <a:cs typeface="ＭＳ Ｐゴシック"/>
              </a:rPr>
              <a:t>Direct from the Battlefield: </a:t>
            </a:r>
            <a:br>
              <a:rPr lang="en-US" sz="3200" dirty="0">
                <a:ea typeface="ＭＳ Ｐゴシック"/>
                <a:cs typeface="ＭＳ Ｐゴシック"/>
              </a:rPr>
            </a:br>
            <a:r>
              <a:rPr lang="en-US" sz="3200" dirty="0">
                <a:ea typeface="ＭＳ Ｐゴシック"/>
                <a:cs typeface="ＭＳ Ｐゴシック"/>
              </a:rPr>
              <a:t>Tactical Combat Casualty Care</a:t>
            </a:r>
            <a:br>
              <a:rPr lang="en-US" sz="3200" dirty="0">
                <a:ea typeface="ＭＳ Ｐゴシック"/>
                <a:cs typeface="ＭＳ Ｐゴシック"/>
              </a:rPr>
            </a:br>
            <a:r>
              <a:rPr lang="en-US" sz="3200" dirty="0">
                <a:ea typeface="ＭＳ Ｐゴシック"/>
                <a:cs typeface="ＭＳ Ｐゴシック"/>
              </a:rPr>
              <a:t>Performance Improvement Items </a:t>
            </a:r>
          </a:p>
        </p:txBody>
      </p:sp>
      <p:pic>
        <p:nvPicPr>
          <p:cNvPr id="16387" name="Picture 9" descr="TCCC Logo 091104 (C)"/>
          <p:cNvPicPr>
            <a:picLocks noChangeAspect="1" noChangeArrowheads="1"/>
          </p:cNvPicPr>
          <p:nvPr/>
        </p:nvPicPr>
        <p:blipFill>
          <a:blip r:embed="rId3" cstate="print"/>
          <a:srcRect/>
          <a:stretch>
            <a:fillRect/>
          </a:stretch>
        </p:blipFill>
        <p:spPr bwMode="auto">
          <a:xfrm>
            <a:off x="3144328" y="2219982"/>
            <a:ext cx="2667000" cy="2626744"/>
          </a:xfrm>
          <a:prstGeom prst="rect">
            <a:avLst/>
          </a:prstGeom>
          <a:noFill/>
          <a:ln w="9525">
            <a:noFill/>
            <a:miter lim="800000"/>
            <a:headEnd/>
            <a:tailEnd/>
          </a:ln>
        </p:spPr>
      </p:pic>
      <p:sp>
        <p:nvSpPr>
          <p:cNvPr id="7" name="Rectangle 6">
            <a:extLst>
              <a:ext uri="{FF2B5EF4-FFF2-40B4-BE49-F238E27FC236}">
                <a16:creationId xmlns:a16="http://schemas.microsoft.com/office/drawing/2014/main" id="{99A4A955-2844-4F53-90C9-8E2AEC64CBE8}"/>
              </a:ext>
            </a:extLst>
          </p:cNvPr>
          <p:cNvSpPr/>
          <p:nvPr/>
        </p:nvSpPr>
        <p:spPr>
          <a:xfrm>
            <a:off x="248728" y="152400"/>
            <a:ext cx="8458200" cy="1600438"/>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Tactical Combat Casualty Care for Medical Personnel</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August 2018</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(Based on TCCC-MP Guidelines 180801)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a:xfrm>
            <a:off x="1600200" y="152400"/>
            <a:ext cx="6781800" cy="1143000"/>
          </a:xfrm>
        </p:spPr>
        <p:txBody>
          <a:bodyPr/>
          <a:lstStyle/>
          <a:p>
            <a:pPr eaLnBrk="1" hangingPunct="1"/>
            <a:r>
              <a:rPr lang="en-US" sz="4400" dirty="0"/>
              <a:t>NO Opioid Analgesia for Casualties in Shock</a:t>
            </a:r>
          </a:p>
        </p:txBody>
      </p:sp>
      <p:sp>
        <p:nvSpPr>
          <p:cNvPr id="28674" name="Rectangle 3"/>
          <p:cNvSpPr>
            <a:spLocks noGrp="1"/>
          </p:cNvSpPr>
          <p:nvPr>
            <p:ph type="body" idx="4294967295"/>
          </p:nvPr>
        </p:nvSpPr>
        <p:spPr>
          <a:xfrm>
            <a:off x="76200" y="2408238"/>
            <a:ext cx="8382000" cy="4525962"/>
          </a:xfrm>
        </p:spPr>
        <p:txBody>
          <a:bodyPr/>
          <a:lstStyle/>
          <a:p>
            <a:pPr eaLnBrk="1" hangingPunct="1">
              <a:lnSpc>
                <a:spcPct val="80000"/>
              </a:lnSpc>
            </a:pPr>
            <a:r>
              <a:rPr lang="en-US" sz="2800" b="1" dirty="0"/>
              <a:t>Narcotics</a:t>
            </a:r>
            <a:r>
              <a:rPr lang="en-US" sz="2800" dirty="0"/>
              <a:t> (morphine and fentanyl) are </a:t>
            </a:r>
            <a:r>
              <a:rPr lang="en-US" sz="2800" b="1" dirty="0"/>
              <a:t>CONTRAINDICATED</a:t>
            </a:r>
            <a:r>
              <a:rPr lang="en-US" sz="2800" dirty="0"/>
              <a:t> for casualties</a:t>
            </a:r>
          </a:p>
          <a:p>
            <a:pPr eaLnBrk="1" hangingPunct="1">
              <a:lnSpc>
                <a:spcPct val="80000"/>
              </a:lnSpc>
              <a:buFont typeface="Arial" charset="0"/>
              <a:buNone/>
            </a:pPr>
            <a:r>
              <a:rPr lang="en-US" sz="2800" dirty="0"/>
              <a:t>    who are in shock or who are likely to </a:t>
            </a:r>
          </a:p>
          <a:p>
            <a:pPr eaLnBrk="1" hangingPunct="1">
              <a:lnSpc>
                <a:spcPct val="80000"/>
              </a:lnSpc>
              <a:buFont typeface="Arial" charset="0"/>
              <a:buNone/>
            </a:pPr>
            <a:r>
              <a:rPr lang="en-US" sz="2800" dirty="0"/>
              <a:t>    go into shock; these agents may worsen</a:t>
            </a:r>
          </a:p>
          <a:p>
            <a:pPr eaLnBrk="1" hangingPunct="1">
              <a:lnSpc>
                <a:spcPct val="80000"/>
              </a:lnSpc>
              <a:buFont typeface="Arial" charset="0"/>
              <a:buNone/>
            </a:pPr>
            <a:r>
              <a:rPr lang="en-US" sz="2800" dirty="0"/>
              <a:t>    their shock and increase the risk of death</a:t>
            </a:r>
          </a:p>
          <a:p>
            <a:pPr eaLnBrk="1" hangingPunct="1">
              <a:lnSpc>
                <a:spcPct val="80000"/>
              </a:lnSpc>
            </a:pPr>
            <a:r>
              <a:rPr lang="en-US" sz="2800" b="1" u="sng" dirty="0"/>
              <a:t>Four</a:t>
            </a:r>
            <a:r>
              <a:rPr lang="en-US" sz="2800" dirty="0"/>
              <a:t> casualties in two successive weekly telecons were noted to have received narcotics and were in shock during transport or on admission to the MTFs</a:t>
            </a:r>
          </a:p>
          <a:p>
            <a:pPr eaLnBrk="1" hangingPunct="1">
              <a:lnSpc>
                <a:spcPct val="80000"/>
              </a:lnSpc>
            </a:pPr>
            <a:r>
              <a:rPr lang="en-US" sz="2800" b="1" dirty="0">
                <a:solidFill>
                  <a:srgbClr val="FF0000"/>
                </a:solidFill>
              </a:rPr>
              <a:t>Use </a:t>
            </a:r>
            <a:r>
              <a:rPr lang="en-US" sz="2800" b="1" u="sng" dirty="0">
                <a:solidFill>
                  <a:srgbClr val="FF0000"/>
                </a:solidFill>
              </a:rPr>
              <a:t>ketamine</a:t>
            </a:r>
            <a:r>
              <a:rPr lang="en-US" sz="2800" b="1" dirty="0">
                <a:solidFill>
                  <a:srgbClr val="FF0000"/>
                </a:solidFill>
              </a:rPr>
              <a:t> for casualties who are in shock or at risk of going into shock but are still having significant pain  </a:t>
            </a:r>
          </a:p>
          <a:p>
            <a:pPr eaLnBrk="1" hangingPunct="1">
              <a:lnSpc>
                <a:spcPct val="80000"/>
              </a:lnSpc>
            </a:pPr>
            <a:endParaRPr lang="en-US" sz="2800" b="1" dirty="0">
              <a:solidFill>
                <a:srgbClr val="FF0000"/>
              </a:solidFill>
            </a:endParaRPr>
          </a:p>
        </p:txBody>
      </p:sp>
      <p:pic>
        <p:nvPicPr>
          <p:cNvPr id="28675" name="Picture 3" descr="morphine 20mg Injector"/>
          <p:cNvPicPr>
            <a:picLocks noChangeAspect="1" noChangeArrowheads="1"/>
          </p:cNvPicPr>
          <p:nvPr/>
        </p:nvPicPr>
        <p:blipFill>
          <a:blip r:embed="rId3" cstate="print"/>
          <a:srcRect/>
          <a:stretch>
            <a:fillRect/>
          </a:stretch>
        </p:blipFill>
        <p:spPr bwMode="auto">
          <a:xfrm>
            <a:off x="6305550" y="1524000"/>
            <a:ext cx="2609850" cy="2068513"/>
          </a:xfrm>
          <a:prstGeom prst="rect">
            <a:avLst/>
          </a:prstGeom>
          <a:noFill/>
          <a:ln w="9525">
            <a:noFill/>
            <a:miter lim="800000"/>
            <a:headEnd/>
            <a:tailEnd/>
          </a:ln>
        </p:spPr>
      </p:pic>
      <p:sp>
        <p:nvSpPr>
          <p:cNvPr id="28676" name="Oval 5"/>
          <p:cNvSpPr>
            <a:spLocks noChangeArrowheads="1"/>
          </p:cNvSpPr>
          <p:nvPr/>
        </p:nvSpPr>
        <p:spPr bwMode="auto">
          <a:xfrm>
            <a:off x="6477000" y="1600200"/>
            <a:ext cx="2286000" cy="1981200"/>
          </a:xfrm>
          <a:prstGeom prst="ellipse">
            <a:avLst/>
          </a:prstGeom>
          <a:noFill/>
          <a:ln w="88900">
            <a:solidFill>
              <a:srgbClr val="FF0000"/>
            </a:solidFill>
            <a:round/>
            <a:headEnd/>
            <a:tailEnd/>
          </a:ln>
        </p:spPr>
        <p:txBody>
          <a:bodyPr wrap="none" anchor="ctr"/>
          <a:lstStyle/>
          <a:p>
            <a:pPr algn="ctr"/>
            <a:endParaRPr lang="en-US" dirty="0"/>
          </a:p>
        </p:txBody>
      </p:sp>
      <p:sp>
        <p:nvSpPr>
          <p:cNvPr id="28677" name="Line 6"/>
          <p:cNvSpPr>
            <a:spLocks noChangeShapeType="1"/>
          </p:cNvSpPr>
          <p:nvPr/>
        </p:nvSpPr>
        <p:spPr bwMode="auto">
          <a:xfrm>
            <a:off x="6781800" y="1905000"/>
            <a:ext cx="1676400" cy="1295400"/>
          </a:xfrm>
          <a:prstGeom prst="line">
            <a:avLst/>
          </a:prstGeom>
          <a:noFill/>
          <a:ln w="88900">
            <a:solidFill>
              <a:srgbClr val="FF0000"/>
            </a:solidFill>
            <a:round/>
            <a:headEnd/>
            <a:tailEnd/>
          </a:ln>
        </p:spPr>
        <p:txBody>
          <a:bodyPr wrap="none" anchor="ct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990600" y="685800"/>
            <a:ext cx="7620000" cy="1371600"/>
          </a:xfrm>
        </p:spPr>
        <p:txBody>
          <a:bodyPr/>
          <a:lstStyle/>
          <a:p>
            <a:pPr eaLnBrk="1" hangingPunct="1"/>
            <a:r>
              <a:rPr lang="en-US" sz="4400" dirty="0">
                <a:ea typeface="ＭＳ Ｐゴシック"/>
                <a:cs typeface="ＭＳ Ｐゴシック"/>
              </a:rPr>
              <a:t>JTS Case Report </a:t>
            </a:r>
            <a:br>
              <a:rPr lang="en-US" sz="4400" dirty="0">
                <a:ea typeface="ＭＳ Ｐゴシック"/>
                <a:cs typeface="ＭＳ Ｐゴシック"/>
              </a:rPr>
            </a:br>
            <a:r>
              <a:rPr lang="en-US" sz="4400" dirty="0">
                <a:ea typeface="ＭＳ Ｐゴシック"/>
                <a:cs typeface="ＭＳ Ｐゴシック"/>
              </a:rPr>
              <a:t>2017</a:t>
            </a:r>
            <a:br>
              <a:rPr lang="en-US" sz="4400" dirty="0">
                <a:ea typeface="ＭＳ Ｐゴシック"/>
                <a:cs typeface="ＭＳ Ｐゴシック"/>
              </a:rPr>
            </a:br>
            <a:r>
              <a:rPr lang="en-US" sz="4400" dirty="0"/>
              <a:t> </a:t>
            </a:r>
            <a:br>
              <a:rPr lang="en-US" sz="4400" dirty="0"/>
            </a:br>
            <a:endParaRPr lang="en-US" sz="4400" dirty="0">
              <a:ea typeface="ＭＳ Ｐゴシック"/>
              <a:cs typeface="ＭＳ Ｐゴシック"/>
            </a:endParaRPr>
          </a:p>
        </p:txBody>
      </p:sp>
      <p:sp>
        <p:nvSpPr>
          <p:cNvPr id="33794" name="Content Placeholder 2"/>
          <p:cNvSpPr>
            <a:spLocks noGrp="1"/>
          </p:cNvSpPr>
          <p:nvPr>
            <p:ph idx="4294967295"/>
          </p:nvPr>
        </p:nvSpPr>
        <p:spPr>
          <a:xfrm>
            <a:off x="228600" y="1676400"/>
            <a:ext cx="8458200" cy="5105400"/>
          </a:xfrm>
        </p:spPr>
        <p:txBody>
          <a:bodyPr/>
          <a:lstStyle/>
          <a:p>
            <a:pPr eaLnBrk="1" hangingPunct="1"/>
            <a:r>
              <a:rPr lang="en-US" sz="2800" b="1" dirty="0">
                <a:ea typeface="ＭＳ Ｐゴシック"/>
                <a:cs typeface="ＭＳ Ｐゴシック"/>
              </a:rPr>
              <a:t>Casualty injured in a dIED attack</a:t>
            </a:r>
          </a:p>
          <a:p>
            <a:pPr eaLnBrk="1" hangingPunct="1"/>
            <a:r>
              <a:rPr lang="en-US" sz="2800" b="1" dirty="0">
                <a:ea typeface="ＭＳ Ｐゴシック"/>
                <a:cs typeface="ＭＳ Ｐゴシック"/>
              </a:rPr>
              <a:t>CPR in progress on arrival at forward surgical capability</a:t>
            </a:r>
          </a:p>
          <a:p>
            <a:pPr eaLnBrk="1" hangingPunct="1"/>
            <a:r>
              <a:rPr lang="en-US" sz="2800" b="1" dirty="0">
                <a:ea typeface="ＭＳ Ｐゴシック"/>
                <a:cs typeface="ＭＳ Ｐゴシック"/>
              </a:rPr>
              <a:t>Multiple abdominal and pelvic injuries</a:t>
            </a:r>
          </a:p>
          <a:p>
            <a:pPr marL="800100" lvl="3" indent="-342900" eaLnBrk="1" hangingPunct="1"/>
            <a:r>
              <a:rPr lang="en-US" sz="2800" b="1" dirty="0">
                <a:ea typeface="ＭＳ Ｐゴシック"/>
                <a:cs typeface="ＭＳ Ｐゴシック"/>
              </a:rPr>
              <a:t>Severe liver laceration (requiring packing)</a:t>
            </a:r>
          </a:p>
          <a:p>
            <a:pPr marL="800100" lvl="3" indent="-342900" eaLnBrk="1" hangingPunct="1"/>
            <a:r>
              <a:rPr lang="en-US" sz="2800" b="1" dirty="0"/>
              <a:t>Splenic laceration</a:t>
            </a:r>
          </a:p>
          <a:p>
            <a:pPr marL="800100" lvl="3" indent="-342900" eaLnBrk="1" hangingPunct="1"/>
            <a:r>
              <a:rPr lang="en-US" sz="2800" b="1" dirty="0">
                <a:ea typeface="ＭＳ Ｐゴシック"/>
                <a:cs typeface="ＭＳ Ｐゴシック"/>
              </a:rPr>
              <a:t>Significant mesenteric bleeding</a:t>
            </a:r>
          </a:p>
          <a:p>
            <a:pPr marL="800100" lvl="3" indent="-342900" eaLnBrk="1" hangingPunct="1"/>
            <a:r>
              <a:rPr lang="en-US" sz="2800" b="1" dirty="0">
                <a:ea typeface="ＭＳ Ｐゴシック"/>
                <a:cs typeface="ＭＳ Ｐゴシック"/>
              </a:rPr>
              <a:t>Left iliac vein injury</a:t>
            </a:r>
          </a:p>
          <a:p>
            <a:pPr marL="800100" lvl="3" indent="-342900" eaLnBrk="1" hangingPunct="1"/>
            <a:r>
              <a:rPr lang="en-US" sz="2800" b="1" dirty="0">
                <a:ea typeface="ＭＳ Ｐゴシック"/>
                <a:cs typeface="ＭＳ Ｐゴシック"/>
              </a:rPr>
              <a:t>Pelvic fracture</a:t>
            </a:r>
          </a:p>
          <a:p>
            <a:pPr marL="800100" lvl="3" indent="-342900" eaLnBrk="1" hangingPunct="1"/>
            <a:r>
              <a:rPr lang="en-US" sz="2800" b="1" dirty="0">
                <a:ea typeface="ＭＳ Ｐゴシック"/>
                <a:cs typeface="ＭＳ Ｐゴシック"/>
              </a:rPr>
              <a:t>Zone 1 REBOA placed with return of vital signs</a:t>
            </a:r>
          </a:p>
        </p:txBody>
      </p:sp>
    </p:spTree>
    <p:extLst>
      <p:ext uri="{BB962C8B-B14F-4D97-AF65-F5344CB8AC3E}">
        <p14:creationId xmlns:p14="http://schemas.microsoft.com/office/powerpoint/2010/main" val="234821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990600" y="0"/>
            <a:ext cx="7391400" cy="1524000"/>
          </a:xfrm>
        </p:spPr>
        <p:txBody>
          <a:bodyPr/>
          <a:lstStyle/>
          <a:p>
            <a:pPr eaLnBrk="1" hangingPunct="1"/>
            <a:r>
              <a:rPr lang="en-US" sz="4400" dirty="0">
                <a:ea typeface="ＭＳ Ｐゴシック"/>
                <a:cs typeface="ＭＳ Ｐゴシック"/>
              </a:rPr>
              <a:t>JTS Case Report </a:t>
            </a:r>
            <a:br>
              <a:rPr lang="en-US" sz="4400" dirty="0">
                <a:ea typeface="ＭＳ Ｐゴシック"/>
                <a:cs typeface="ＭＳ Ｐゴシック"/>
              </a:rPr>
            </a:br>
            <a:r>
              <a:rPr lang="en-US" sz="4400" dirty="0">
                <a:ea typeface="ＭＳ Ｐゴシック"/>
                <a:cs typeface="ＭＳ Ｐゴシック"/>
              </a:rPr>
              <a:t>2017</a:t>
            </a:r>
          </a:p>
        </p:txBody>
      </p:sp>
      <p:sp>
        <p:nvSpPr>
          <p:cNvPr id="33794" name="Content Placeholder 2"/>
          <p:cNvSpPr>
            <a:spLocks noGrp="1"/>
          </p:cNvSpPr>
          <p:nvPr>
            <p:ph idx="4294967295"/>
          </p:nvPr>
        </p:nvSpPr>
        <p:spPr>
          <a:xfrm>
            <a:off x="76200" y="1676400"/>
            <a:ext cx="9144000" cy="5029200"/>
          </a:xfrm>
        </p:spPr>
        <p:txBody>
          <a:bodyPr/>
          <a:lstStyle/>
          <a:p>
            <a:pPr eaLnBrk="1" hangingPunct="1">
              <a:buFont typeface="Arial" pitchFamily="34" charset="0"/>
              <a:buChar char="•"/>
            </a:pPr>
            <a:r>
              <a:rPr lang="en-US" sz="2800" b="1" dirty="0">
                <a:ea typeface="ＭＳ Ｐゴシック"/>
                <a:cs typeface="ＭＳ Ｐゴシック"/>
              </a:rPr>
              <a:t>Re-operated at Role 3 hospital several times</a:t>
            </a:r>
          </a:p>
          <a:p>
            <a:pPr eaLnBrk="1" hangingPunct="1">
              <a:buFont typeface="Arial" pitchFamily="34" charset="0"/>
              <a:buChar char="•"/>
            </a:pPr>
            <a:r>
              <a:rPr lang="en-US" sz="2800" b="1" dirty="0">
                <a:ea typeface="ＭＳ Ｐゴシック"/>
                <a:cs typeface="ＭＳ Ｐゴシック"/>
              </a:rPr>
              <a:t>Stormy course but stabilized and was off pressor medications at time of transport</a:t>
            </a:r>
          </a:p>
          <a:p>
            <a:pPr eaLnBrk="1" hangingPunct="1">
              <a:buFont typeface="Arial" pitchFamily="34" charset="0"/>
              <a:buChar char="•"/>
            </a:pPr>
            <a:r>
              <a:rPr lang="en-US" sz="2800" b="1" dirty="0">
                <a:ea typeface="ＭＳ Ｐゴシック"/>
                <a:cs typeface="ＭＳ Ｐゴシック"/>
              </a:rPr>
              <a:t>Private transport to a NATO partner hospital</a:t>
            </a:r>
          </a:p>
          <a:p>
            <a:pPr marL="342900" lvl="1" indent="-342900" eaLnBrk="1" hangingPunct="1">
              <a:buFont typeface="Arial" pitchFamily="34" charset="0"/>
              <a:buChar char="•"/>
            </a:pPr>
            <a:r>
              <a:rPr lang="en-US" b="1" dirty="0">
                <a:ea typeface="ＭＳ Ｐゴシック"/>
                <a:cs typeface="ＭＳ Ｐゴシック"/>
              </a:rPr>
              <a:t>On Precedex &amp; ketamine at the Role 3, but changed to fentanyl and midazolam by the flight team</a:t>
            </a:r>
          </a:p>
          <a:p>
            <a:pPr marL="342900" lvl="1" indent="-342900" eaLnBrk="1" hangingPunct="1">
              <a:buFont typeface="Arial" pitchFamily="34" charset="0"/>
              <a:buChar char="•"/>
            </a:pPr>
            <a:r>
              <a:rPr lang="en-US" b="1" dirty="0">
                <a:ea typeface="ＭＳ Ｐゴシック"/>
                <a:cs typeface="ＭＳ Ｐゴシック"/>
              </a:rPr>
              <a:t>Casualty became hypotensive and was treated with escalating dose Levophed drip</a:t>
            </a:r>
          </a:p>
          <a:p>
            <a:pPr marL="342900" lvl="1" indent="-342900" eaLnBrk="1" hangingPunct="1">
              <a:buFont typeface="Arial" pitchFamily="34" charset="0"/>
              <a:buChar char="•"/>
            </a:pPr>
            <a:r>
              <a:rPr lang="en-US" b="1" dirty="0">
                <a:ea typeface="ＭＳ Ｐゴシック"/>
                <a:cs typeface="ＭＳ Ｐゴシック"/>
              </a:rPr>
              <a:t>Arrived at coalition partner hospital unstable </a:t>
            </a:r>
            <a:endParaRPr lang="en-US" sz="3200" b="1" dirty="0">
              <a:ea typeface="ＭＳ Ｐゴシック"/>
              <a:cs typeface="ＭＳ Ｐゴシック"/>
            </a:endParaRPr>
          </a:p>
          <a:p>
            <a:pPr eaLnBrk="1" hangingPunct="1">
              <a:buFont typeface="Arial" pitchFamily="34" charset="0"/>
              <a:buChar char="•"/>
            </a:pPr>
            <a:r>
              <a:rPr lang="en-US" sz="2800" b="1" dirty="0">
                <a:ea typeface="ＭＳ Ｐゴシック"/>
                <a:cs typeface="ＭＳ Ｐゴシック"/>
              </a:rPr>
              <a:t>Died shortly thereafter of multi-organ failure</a:t>
            </a:r>
          </a:p>
        </p:txBody>
      </p:sp>
    </p:spTree>
    <p:extLst>
      <p:ext uri="{BB962C8B-B14F-4D97-AF65-F5344CB8AC3E}">
        <p14:creationId xmlns:p14="http://schemas.microsoft.com/office/powerpoint/2010/main" val="2460134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a:xfrm>
            <a:off x="990600" y="2667000"/>
            <a:ext cx="6858000" cy="1143000"/>
          </a:xfrm>
        </p:spPr>
        <p:txBody>
          <a:bodyPr/>
          <a:lstStyle/>
          <a:p>
            <a:pPr eaLnBrk="1" hangingPunct="1"/>
            <a:r>
              <a:rPr lang="en-US" sz="5400" dirty="0">
                <a:ea typeface="ＭＳ Ｐゴシック"/>
                <a:cs typeface="ＭＳ Ｐゴシック"/>
              </a:rPr>
              <a:t>Untreated Pain on the Battlefield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152400" y="2590800"/>
            <a:ext cx="3429000" cy="1524000"/>
          </a:xfrm>
          <a:prstGeom prst="rect">
            <a:avLst/>
          </a:prstGeom>
          <a:solidFill>
            <a:srgbClr val="CCFFFF">
              <a:alpha val="25098"/>
            </a:srgbClr>
          </a:solidFill>
          <a:ln w="28575">
            <a:solidFill>
              <a:schemeClr val="tx1"/>
            </a:solidFill>
            <a:miter lim="800000"/>
            <a:headEnd/>
            <a:tailEnd/>
          </a:ln>
        </p:spPr>
        <p:txBody>
          <a:bodyPr wrap="none" anchor="ctr"/>
          <a:lstStyle/>
          <a:p>
            <a:endParaRPr lang="en-US" dirty="0"/>
          </a:p>
        </p:txBody>
      </p:sp>
      <p:pic>
        <p:nvPicPr>
          <p:cNvPr id="32770" name="Picture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2771" name="TextBox 2"/>
          <p:cNvSpPr txBox="1">
            <a:spLocks noChangeArrowheads="1"/>
          </p:cNvSpPr>
          <p:nvPr/>
        </p:nvSpPr>
        <p:spPr bwMode="auto">
          <a:xfrm>
            <a:off x="228600" y="2667000"/>
            <a:ext cx="3352800" cy="1311275"/>
          </a:xfrm>
          <a:prstGeom prst="rect">
            <a:avLst/>
          </a:prstGeom>
          <a:noFill/>
          <a:ln w="9525">
            <a:noFill/>
            <a:miter lim="800000"/>
            <a:headEnd/>
            <a:tailEnd/>
          </a:ln>
        </p:spPr>
        <p:txBody>
          <a:bodyPr>
            <a:spAutoFit/>
          </a:bodyPr>
          <a:lstStyle/>
          <a:p>
            <a:pPr>
              <a:buFontTx/>
              <a:buChar char="•"/>
            </a:pPr>
            <a:r>
              <a:rPr lang="en-US" sz="2000" b="1" i="1" dirty="0">
                <a:latin typeface="Arial" charset="0"/>
              </a:rPr>
              <a:t>Slide courtesy of MAJ </a:t>
            </a:r>
          </a:p>
          <a:p>
            <a:r>
              <a:rPr lang="en-US" sz="2000" b="1" i="1" dirty="0">
                <a:latin typeface="Arial" charset="0"/>
              </a:rPr>
              <a:t>     John Robinson</a:t>
            </a:r>
          </a:p>
          <a:p>
            <a:pPr>
              <a:buFontTx/>
              <a:buChar char="•"/>
            </a:pPr>
            <a:r>
              <a:rPr lang="en-US" sz="2000" b="1" i="1" dirty="0">
                <a:latin typeface="Arial" charset="0"/>
              </a:rPr>
              <a:t> Data from JTS/JTTS</a:t>
            </a:r>
          </a:p>
          <a:p>
            <a:r>
              <a:rPr lang="en-US" sz="2000" b="1" i="1" dirty="0">
                <a:latin typeface="Arial" charset="0"/>
              </a:rPr>
              <a:t>     TCCC AARs and PHTR</a:t>
            </a:r>
          </a:p>
        </p:txBody>
      </p:sp>
      <p:sp>
        <p:nvSpPr>
          <p:cNvPr id="32772" name="Rectangle 6"/>
          <p:cNvSpPr>
            <a:spLocks noChangeArrowheads="1"/>
          </p:cNvSpPr>
          <p:nvPr/>
        </p:nvSpPr>
        <p:spPr bwMode="auto">
          <a:xfrm>
            <a:off x="152400" y="2590800"/>
            <a:ext cx="3505200" cy="1447800"/>
          </a:xfrm>
          <a:prstGeom prst="rect">
            <a:avLst/>
          </a:prstGeom>
          <a:solidFill>
            <a:srgbClr val="CCFFFF">
              <a:alpha val="39999"/>
            </a:srgbClr>
          </a:solidFill>
          <a:ln w="28575">
            <a:solidFill>
              <a:schemeClr val="tx1"/>
            </a:solidFill>
            <a:miter lim="800000"/>
            <a:headEnd/>
            <a:tailEnd/>
          </a:ln>
        </p:spPr>
        <p:txBody>
          <a:bodyPr wrap="none" anchor="ctr"/>
          <a:lstStyle/>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914400" y="304800"/>
            <a:ext cx="7620000" cy="1371600"/>
          </a:xfrm>
        </p:spPr>
        <p:txBody>
          <a:bodyPr/>
          <a:lstStyle/>
          <a:p>
            <a:pPr eaLnBrk="1" hangingPunct="1"/>
            <a:r>
              <a:rPr lang="en-US" sz="4400" dirty="0">
                <a:ea typeface="ＭＳ Ｐゴシック"/>
                <a:cs typeface="ＭＳ Ｐゴシック"/>
              </a:rPr>
              <a:t>Case Report</a:t>
            </a:r>
            <a:br>
              <a:rPr lang="en-US" sz="4400" dirty="0">
                <a:ea typeface="ＭＳ Ｐゴシック"/>
                <a:cs typeface="ＭＳ Ｐゴシック"/>
              </a:rPr>
            </a:br>
            <a:endParaRPr lang="en-US" sz="4400" dirty="0">
              <a:ea typeface="ＭＳ Ｐゴシック"/>
              <a:cs typeface="ＭＳ Ｐゴシック"/>
            </a:endParaRPr>
          </a:p>
        </p:txBody>
      </p:sp>
      <p:sp>
        <p:nvSpPr>
          <p:cNvPr id="33794" name="Content Placeholder 2"/>
          <p:cNvSpPr>
            <a:spLocks noGrp="1"/>
          </p:cNvSpPr>
          <p:nvPr>
            <p:ph idx="4294967295"/>
          </p:nvPr>
        </p:nvSpPr>
        <p:spPr>
          <a:xfrm>
            <a:off x="76200" y="1600200"/>
            <a:ext cx="9144000" cy="4525962"/>
          </a:xfrm>
        </p:spPr>
        <p:txBody>
          <a:bodyPr/>
          <a:lstStyle/>
          <a:p>
            <a:pPr eaLnBrk="1" hangingPunct="1"/>
            <a:r>
              <a:rPr lang="en-US" sz="2600" b="1" dirty="0">
                <a:ea typeface="ＭＳ Ｐゴシック"/>
                <a:cs typeface="ＭＳ Ｐゴシック"/>
              </a:rPr>
              <a:t>Male casualty with GSW to thigh</a:t>
            </a:r>
          </a:p>
          <a:p>
            <a:pPr eaLnBrk="1" hangingPunct="1"/>
            <a:r>
              <a:rPr lang="en-US" sz="2600" b="1" dirty="0">
                <a:ea typeface="ＭＳ Ｐゴシック"/>
                <a:cs typeface="ＭＳ Ｐゴシック"/>
              </a:rPr>
              <a:t>Bleeding controlled by tourniquet</a:t>
            </a:r>
          </a:p>
          <a:p>
            <a:pPr eaLnBrk="1" hangingPunct="1"/>
            <a:r>
              <a:rPr lang="en-US" sz="2600" b="1" dirty="0">
                <a:ea typeface="ＭＳ Ｐゴシック"/>
                <a:cs typeface="ＭＳ Ｐゴシック"/>
              </a:rPr>
              <a:t>In shock – alert but hypotensive</a:t>
            </a:r>
          </a:p>
          <a:p>
            <a:pPr eaLnBrk="1" hangingPunct="1"/>
            <a:r>
              <a:rPr lang="en-US" sz="2600" b="1" dirty="0">
                <a:ea typeface="ＭＳ Ｐゴシック"/>
                <a:cs typeface="ＭＳ Ｐゴシック"/>
              </a:rPr>
              <a:t>Severe pain from tourniquet</a:t>
            </a:r>
          </a:p>
          <a:p>
            <a:pPr eaLnBrk="1" hangingPunct="1"/>
            <a:r>
              <a:rPr lang="en-US" sz="2600" b="1" dirty="0">
                <a:ea typeface="ＭＳ Ｐゴシック"/>
                <a:cs typeface="ＭＳ Ｐゴシック"/>
              </a:rPr>
              <a:t>Repeated pleas to PA to remove the tourniquet</a:t>
            </a:r>
          </a:p>
          <a:p>
            <a:pPr eaLnBrk="1" hangingPunct="1"/>
            <a:r>
              <a:rPr lang="en-US" sz="2600" b="1" dirty="0">
                <a:ea typeface="ＭＳ Ｐゴシック"/>
                <a:cs typeface="ＭＳ Ｐゴシック"/>
              </a:rPr>
              <a:t>PA did not want to use opioids because of the shock</a:t>
            </a:r>
          </a:p>
          <a:p>
            <a:pPr eaLnBrk="1" hangingPunct="1"/>
            <a:r>
              <a:rPr lang="en-US" sz="2600" b="1" dirty="0">
                <a:ea typeface="ＭＳ Ｐゴシック"/>
                <a:cs typeface="ＭＳ Ｐゴシック"/>
              </a:rPr>
              <a:t>Perfect candidate for ketamine analgesia: 50 mg IM/IN </a:t>
            </a:r>
          </a:p>
          <a:p>
            <a:pPr eaLnBrk="1" hangingPunct="1">
              <a:buNone/>
            </a:pPr>
            <a:r>
              <a:rPr lang="en-US" sz="2600" b="1" dirty="0">
                <a:ea typeface="ＭＳ Ｐゴシック"/>
                <a:cs typeface="ＭＳ Ｐゴシック"/>
              </a:rPr>
              <a:t>     or 20 mg IV</a:t>
            </a:r>
          </a:p>
          <a:p>
            <a:pPr eaLnBrk="1" hangingPunct="1"/>
            <a:r>
              <a:rPr lang="en-US" sz="2600" b="1" dirty="0">
                <a:ea typeface="ＭＳ Ｐゴシック"/>
                <a:cs typeface="ＭＳ Ｐゴシック"/>
              </a:rPr>
              <a:t>Ketamine not fielded at the time with this unit</a:t>
            </a:r>
          </a:p>
          <a:p>
            <a:pPr eaLnBrk="1" hangingPunct="1"/>
            <a:r>
              <a:rPr lang="en-US" sz="2600" b="1" dirty="0">
                <a:solidFill>
                  <a:srgbClr val="FF0000"/>
                </a:solidFill>
                <a:ea typeface="ＭＳ Ｐゴシック"/>
                <a:cs typeface="ＭＳ Ｐゴシック"/>
              </a:rPr>
              <a:t>50 mg ketamine autoinjectors would help - but approval from the FDA is needed to use ketamine in that mode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a:xfrm>
            <a:off x="914400" y="2667000"/>
            <a:ext cx="6858000" cy="1143000"/>
          </a:xfrm>
        </p:spPr>
        <p:txBody>
          <a:bodyPr/>
          <a:lstStyle/>
          <a:p>
            <a:pPr eaLnBrk="1" hangingPunct="1"/>
            <a:r>
              <a:rPr lang="en-US" sz="5400" dirty="0">
                <a:ea typeface="ＭＳ Ｐゴシック"/>
                <a:cs typeface="ＭＳ Ｐゴシック"/>
              </a:rPr>
              <a:t>Opioid Analgesics Given in Combination with Benzodiazepines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6"/>
          <p:cNvSpPr>
            <a:spLocks noGrp="1" noChangeArrowheads="1"/>
          </p:cNvSpPr>
          <p:nvPr>
            <p:ph type="title" idx="4294967295"/>
          </p:nvPr>
        </p:nvSpPr>
        <p:spPr>
          <a:xfrm>
            <a:off x="1295400" y="31750"/>
            <a:ext cx="7543800" cy="1143000"/>
          </a:xfrm>
        </p:spPr>
        <p:txBody>
          <a:bodyPr/>
          <a:lstStyle/>
          <a:p>
            <a:r>
              <a:rPr lang="en-US" sz="3600" dirty="0">
                <a:ea typeface="ＭＳ Ｐゴシック"/>
                <a:cs typeface="ＭＳ Ｐゴシック"/>
              </a:rPr>
              <a:t>Warning: Opioids and Benzos</a:t>
            </a:r>
            <a:endParaRPr lang="en-US" sz="3600" dirty="0">
              <a:solidFill>
                <a:srgbClr val="FF3300"/>
              </a:solidFill>
              <a:ea typeface="ＭＳ Ｐゴシック"/>
              <a:cs typeface="ＭＳ Ｐゴシック"/>
            </a:endParaRPr>
          </a:p>
        </p:txBody>
      </p:sp>
      <p:sp>
        <p:nvSpPr>
          <p:cNvPr id="37890" name="Rectangle 7"/>
          <p:cNvSpPr>
            <a:spLocks noGrp="1" noChangeArrowheads="1"/>
          </p:cNvSpPr>
          <p:nvPr>
            <p:ph idx="4294967295"/>
          </p:nvPr>
        </p:nvSpPr>
        <p:spPr>
          <a:xfrm>
            <a:off x="152400" y="1447800"/>
            <a:ext cx="8382000" cy="4800600"/>
          </a:xfrm>
        </p:spPr>
        <p:txBody>
          <a:bodyPr/>
          <a:lstStyle/>
          <a:p>
            <a:pPr>
              <a:lnSpc>
                <a:spcPct val="90000"/>
              </a:lnSpc>
              <a:spcBef>
                <a:spcPct val="40000"/>
              </a:spcBef>
            </a:pPr>
            <a:r>
              <a:rPr lang="en-US" sz="2800" b="1" dirty="0"/>
              <a:t>Ketamine can safely be given </a:t>
            </a:r>
          </a:p>
          <a:p>
            <a:pPr>
              <a:lnSpc>
                <a:spcPct val="90000"/>
              </a:lnSpc>
              <a:spcBef>
                <a:spcPct val="40000"/>
              </a:spcBef>
              <a:buFont typeface="Arial" charset="0"/>
              <a:buNone/>
            </a:pPr>
            <a:r>
              <a:rPr lang="en-US" sz="2800" b="1" dirty="0"/>
              <a:t>     after a fentanyl lozenge</a:t>
            </a:r>
          </a:p>
          <a:p>
            <a:pPr>
              <a:lnSpc>
                <a:spcPct val="90000"/>
              </a:lnSpc>
              <a:spcBef>
                <a:spcPct val="40000"/>
              </a:spcBef>
            </a:pPr>
            <a:r>
              <a:rPr lang="en-US" sz="2800" b="1" dirty="0"/>
              <a:t>Some practitioners use </a:t>
            </a:r>
          </a:p>
          <a:p>
            <a:pPr>
              <a:lnSpc>
                <a:spcPct val="90000"/>
              </a:lnSpc>
              <a:spcBef>
                <a:spcPct val="40000"/>
              </a:spcBef>
              <a:buFont typeface="Arial" charset="0"/>
              <a:buNone/>
            </a:pPr>
            <a:r>
              <a:rPr lang="en-US" sz="2800" b="1" dirty="0"/>
              <a:t>    benzodiazepine medications</a:t>
            </a:r>
          </a:p>
          <a:p>
            <a:pPr>
              <a:lnSpc>
                <a:spcPct val="90000"/>
              </a:lnSpc>
              <a:spcBef>
                <a:spcPct val="40000"/>
              </a:spcBef>
              <a:buFont typeface="Arial" charset="0"/>
              <a:buNone/>
            </a:pPr>
            <a:r>
              <a:rPr lang="en-US" sz="2800" b="1" dirty="0"/>
              <a:t>    such as midazolam to avoid</a:t>
            </a:r>
          </a:p>
          <a:p>
            <a:pPr>
              <a:lnSpc>
                <a:spcPct val="90000"/>
              </a:lnSpc>
              <a:spcBef>
                <a:spcPct val="40000"/>
              </a:spcBef>
              <a:buFont typeface="Arial" charset="0"/>
              <a:buNone/>
            </a:pPr>
            <a:r>
              <a:rPr lang="en-US" sz="2800" b="1" dirty="0"/>
              <a:t>    ketamine side effects </a:t>
            </a:r>
            <a:r>
              <a:rPr lang="en-US" sz="2800" b="1" u="sng" dirty="0">
                <a:solidFill>
                  <a:srgbClr val="FF3300"/>
                </a:solidFill>
              </a:rPr>
              <a:t>BUT</a:t>
            </a:r>
          </a:p>
          <a:p>
            <a:pPr>
              <a:lnSpc>
                <a:spcPct val="90000"/>
              </a:lnSpc>
              <a:spcBef>
                <a:spcPct val="40000"/>
              </a:spcBef>
            </a:pPr>
            <a:r>
              <a:rPr lang="en-US" sz="2800" b="1" dirty="0">
                <a:solidFill>
                  <a:srgbClr val="FF3300"/>
                </a:solidFill>
              </a:rPr>
              <a:t>Midazolam may cause respiratory depression, especially when used with opioids</a:t>
            </a:r>
          </a:p>
          <a:p>
            <a:pPr>
              <a:lnSpc>
                <a:spcPct val="90000"/>
              </a:lnSpc>
              <a:spcBef>
                <a:spcPct val="40000"/>
              </a:spcBef>
            </a:pPr>
            <a:r>
              <a:rPr lang="en-US" sz="2800" b="1" u="sng" dirty="0">
                <a:solidFill>
                  <a:srgbClr val="FF3300"/>
                </a:solidFill>
              </a:rPr>
              <a:t>Avoid</a:t>
            </a:r>
            <a:r>
              <a:rPr lang="en-US" sz="2800" b="1" dirty="0">
                <a:solidFill>
                  <a:srgbClr val="FF3300"/>
                </a:solidFill>
              </a:rPr>
              <a:t> giving midazolam to casualties who have previously gotten fentanyl lozenges or morphine  </a:t>
            </a:r>
            <a:r>
              <a:rPr lang="en-US" sz="3600" u="sng" dirty="0">
                <a:solidFill>
                  <a:srgbClr val="FF3300"/>
                </a:solidFill>
              </a:rPr>
              <a:t> </a:t>
            </a:r>
          </a:p>
        </p:txBody>
      </p:sp>
      <p:pic>
        <p:nvPicPr>
          <p:cNvPr id="37891" name="Picture 8" descr="TFC Warning"/>
          <p:cNvPicPr>
            <a:picLocks noChangeAspect="1" noChangeArrowheads="1"/>
          </p:cNvPicPr>
          <p:nvPr/>
        </p:nvPicPr>
        <p:blipFill>
          <a:blip r:embed="rId3" cstate="print"/>
          <a:srcRect/>
          <a:stretch>
            <a:fillRect/>
          </a:stretch>
        </p:blipFill>
        <p:spPr bwMode="auto">
          <a:xfrm>
            <a:off x="5410200" y="1143000"/>
            <a:ext cx="3276600" cy="2860675"/>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a:xfrm>
            <a:off x="685800" y="2514600"/>
            <a:ext cx="7848600" cy="1143000"/>
          </a:xfrm>
        </p:spPr>
        <p:txBody>
          <a:bodyPr/>
          <a:lstStyle/>
          <a:p>
            <a:pPr eaLnBrk="1" hangingPunct="1"/>
            <a:r>
              <a:rPr lang="en-US" sz="5400" dirty="0">
                <a:ea typeface="ＭＳ Ｐゴシック"/>
                <a:cs typeface="ＭＳ Ｐゴシック"/>
              </a:rPr>
              <a:t>Penetrating Eye Injuries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a:xfrm>
            <a:off x="1752600" y="-76200"/>
            <a:ext cx="6858000" cy="1143000"/>
          </a:xfrm>
        </p:spPr>
        <p:txBody>
          <a:bodyPr/>
          <a:lstStyle/>
          <a:p>
            <a:pPr eaLnBrk="1" hangingPunct="1"/>
            <a:r>
              <a:rPr lang="en-US" sz="4400" dirty="0">
                <a:ea typeface="ＭＳ Ｐゴシック"/>
                <a:cs typeface="ＭＳ Ｐゴシック"/>
              </a:rPr>
              <a:t>Penetrating Eye Trauma</a:t>
            </a:r>
          </a:p>
        </p:txBody>
      </p:sp>
      <p:sp>
        <p:nvSpPr>
          <p:cNvPr id="41986" name="Content Placeholder 2"/>
          <p:cNvSpPr>
            <a:spLocks noGrp="1"/>
          </p:cNvSpPr>
          <p:nvPr>
            <p:ph idx="4294967295"/>
          </p:nvPr>
        </p:nvSpPr>
        <p:spPr>
          <a:xfrm>
            <a:off x="152400" y="1295400"/>
            <a:ext cx="8991600" cy="2743200"/>
          </a:xfrm>
        </p:spPr>
        <p:txBody>
          <a:bodyPr/>
          <a:lstStyle/>
          <a:p>
            <a:pPr eaLnBrk="1" hangingPunct="1">
              <a:lnSpc>
                <a:spcPct val="90000"/>
              </a:lnSpc>
            </a:pPr>
            <a:r>
              <a:rPr lang="en-US" sz="2600" b="1" dirty="0">
                <a:solidFill>
                  <a:srgbClr val="FF0000"/>
                </a:solidFill>
                <a:ea typeface="ＭＳ Ｐゴシック"/>
                <a:cs typeface="ＭＳ Ｐゴシック"/>
              </a:rPr>
              <a:t>Rigid eye shield for obvious </a:t>
            </a:r>
            <a:r>
              <a:rPr lang="en-US" sz="2600" b="1" u="sng" dirty="0">
                <a:solidFill>
                  <a:srgbClr val="FF0000"/>
                </a:solidFill>
                <a:ea typeface="ＭＳ Ｐゴシック"/>
                <a:cs typeface="ＭＳ Ｐゴシック"/>
              </a:rPr>
              <a:t>or suspected</a:t>
            </a:r>
            <a:r>
              <a:rPr lang="en-US" sz="2600" b="1" dirty="0">
                <a:solidFill>
                  <a:srgbClr val="FF0000"/>
                </a:solidFill>
                <a:ea typeface="ＭＳ Ｐゴシック"/>
                <a:cs typeface="ＭＳ Ｐゴシック"/>
              </a:rPr>
              <a:t> eye wounds - often not being done – SHIELD AND SHIP!</a:t>
            </a:r>
          </a:p>
          <a:p>
            <a:pPr eaLnBrk="1" hangingPunct="1">
              <a:lnSpc>
                <a:spcPct val="90000"/>
              </a:lnSpc>
            </a:pPr>
            <a:r>
              <a:rPr lang="en-US" sz="2600" b="1" dirty="0">
                <a:ea typeface="ＭＳ Ｐゴシック"/>
                <a:cs typeface="ＭＳ Ｐゴシック"/>
              </a:rPr>
              <a:t>Not doing this may cause permanent loss of vision – use a shield for </a:t>
            </a:r>
            <a:r>
              <a:rPr lang="en-US" sz="2600" b="1" u="sng" dirty="0">
                <a:ea typeface="ＭＳ Ｐゴシック"/>
                <a:cs typeface="ＭＳ Ｐゴシック"/>
              </a:rPr>
              <a:t>any</a:t>
            </a:r>
            <a:r>
              <a:rPr lang="en-US" sz="2600" b="1" dirty="0">
                <a:ea typeface="ＭＳ Ｐゴシック"/>
                <a:cs typeface="ＭＳ Ｐゴシック"/>
              </a:rPr>
              <a:t> injury in or around the eye.</a:t>
            </a:r>
          </a:p>
          <a:p>
            <a:pPr eaLnBrk="1" hangingPunct="1">
              <a:lnSpc>
                <a:spcPct val="90000"/>
              </a:lnSpc>
            </a:pPr>
            <a:r>
              <a:rPr lang="en-US" sz="2600" b="1" dirty="0">
                <a:ea typeface="ＭＳ Ｐゴシック"/>
                <a:cs typeface="ＭＳ Ｐゴシック"/>
              </a:rPr>
              <a:t>Eye shields are not always in IFAKs.  You can use eye protection instead (i.e., tactical eyewear).</a:t>
            </a:r>
          </a:p>
          <a:p>
            <a:pPr eaLnBrk="1" hangingPunct="1">
              <a:lnSpc>
                <a:spcPct val="90000"/>
              </a:lnSpc>
            </a:pPr>
            <a:r>
              <a:rPr lang="en-US" sz="2600" b="1" dirty="0">
                <a:solidFill>
                  <a:srgbClr val="FF0000"/>
                </a:solidFill>
                <a:ea typeface="ＭＳ Ｐゴシック"/>
                <a:cs typeface="ＭＳ Ｐゴシック"/>
              </a:rPr>
              <a:t>IED + no eye pro + facial wounds = Suspected Eye Injury!</a:t>
            </a:r>
          </a:p>
        </p:txBody>
      </p:sp>
      <p:pic>
        <p:nvPicPr>
          <p:cNvPr id="41987" name="Picture 5" descr="RM DSC00924"/>
          <p:cNvPicPr>
            <a:picLocks noChangeAspect="1" noChangeArrowheads="1"/>
          </p:cNvPicPr>
          <p:nvPr/>
        </p:nvPicPr>
        <p:blipFill>
          <a:blip r:embed="rId3" cstate="print"/>
          <a:srcRect/>
          <a:stretch>
            <a:fillRect/>
          </a:stretch>
        </p:blipFill>
        <p:spPr bwMode="auto">
          <a:xfrm>
            <a:off x="5416714" y="4160837"/>
            <a:ext cx="2743200" cy="2057400"/>
          </a:xfrm>
          <a:prstGeom prst="rect">
            <a:avLst/>
          </a:prstGeom>
          <a:noFill/>
          <a:ln w="25400">
            <a:solidFill>
              <a:schemeClr val="tx1"/>
            </a:solidFill>
            <a:miter lim="800000"/>
            <a:headEnd/>
            <a:tailEnd/>
          </a:ln>
        </p:spPr>
      </p:pic>
      <p:pic>
        <p:nvPicPr>
          <p:cNvPr id="41988" name="Picture 6" descr="RM 8690"/>
          <p:cNvPicPr>
            <a:picLocks noChangeAspect="1" noChangeArrowheads="1"/>
          </p:cNvPicPr>
          <p:nvPr/>
        </p:nvPicPr>
        <p:blipFill>
          <a:blip r:embed="rId4" cstate="print"/>
          <a:srcRect/>
          <a:stretch>
            <a:fillRect/>
          </a:stretch>
        </p:blipFill>
        <p:spPr bwMode="auto">
          <a:xfrm>
            <a:off x="606426" y="4195343"/>
            <a:ext cx="2743200" cy="2057400"/>
          </a:xfrm>
          <a:prstGeom prst="rect">
            <a:avLst/>
          </a:prstGeom>
          <a:noFill/>
          <a:ln w="25400">
            <a:solidFill>
              <a:schemeClr val="tx1"/>
            </a:solidFill>
            <a:miter lim="800000"/>
            <a:headEnd/>
            <a:tailEnd/>
          </a:ln>
        </p:spPr>
      </p:pic>
      <p:sp>
        <p:nvSpPr>
          <p:cNvPr id="41989" name="Text Box 7"/>
          <p:cNvSpPr txBox="1">
            <a:spLocks noChangeArrowheads="1"/>
          </p:cNvSpPr>
          <p:nvPr/>
        </p:nvSpPr>
        <p:spPr bwMode="auto">
          <a:xfrm>
            <a:off x="-228600" y="6218237"/>
            <a:ext cx="3502026" cy="822325"/>
          </a:xfrm>
          <a:prstGeom prst="rect">
            <a:avLst/>
          </a:prstGeom>
          <a:noFill/>
          <a:ln w="9525">
            <a:noFill/>
            <a:miter lim="800000"/>
            <a:headEnd/>
            <a:tailEnd/>
          </a:ln>
        </p:spPr>
        <p:txBody>
          <a:bodyPr wrap="none">
            <a:spAutoFit/>
          </a:bodyPr>
          <a:lstStyle/>
          <a:p>
            <a:pPr lvl="2" algn="ctr"/>
            <a:r>
              <a:rPr lang="en-US" sz="2400" b="1" dirty="0">
                <a:latin typeface="Times New Roman" pitchFamily="18" charset="0"/>
              </a:rPr>
              <a:t>Shield after injury</a:t>
            </a:r>
          </a:p>
          <a:p>
            <a:pPr algn="ctr"/>
            <a:endParaRPr lang="en-US" sz="2400" dirty="0">
              <a:latin typeface="Arial" charset="0"/>
            </a:endParaRPr>
          </a:p>
        </p:txBody>
      </p:sp>
      <p:sp>
        <p:nvSpPr>
          <p:cNvPr id="41990" name="Text Box 8"/>
          <p:cNvSpPr txBox="1">
            <a:spLocks noChangeArrowheads="1"/>
          </p:cNvSpPr>
          <p:nvPr/>
        </p:nvSpPr>
        <p:spPr bwMode="auto">
          <a:xfrm>
            <a:off x="4329113" y="6231177"/>
            <a:ext cx="3900487" cy="822325"/>
          </a:xfrm>
          <a:prstGeom prst="rect">
            <a:avLst/>
          </a:prstGeom>
          <a:noFill/>
          <a:ln w="9525">
            <a:noFill/>
            <a:miter lim="800000"/>
            <a:headEnd/>
            <a:tailEnd/>
          </a:ln>
        </p:spPr>
        <p:txBody>
          <a:bodyPr wrap="none">
            <a:spAutoFit/>
          </a:bodyPr>
          <a:lstStyle/>
          <a:p>
            <a:pPr lvl="2" algn="ctr"/>
            <a:r>
              <a:rPr lang="en-US" sz="2400" b="1" dirty="0">
                <a:latin typeface="Times New Roman" pitchFamily="18" charset="0"/>
              </a:rPr>
              <a:t>No shield after injury</a:t>
            </a:r>
          </a:p>
          <a:p>
            <a:pPr algn="ctr"/>
            <a:endParaRPr lang="en-US" sz="2400" dirty="0">
              <a:latin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50317 MR JB2 DUSTOFF UH 60 and C130.JPG"/>
          <p:cNvPicPr>
            <a:picLocks noChangeAspect="1"/>
          </p:cNvPicPr>
          <p:nvPr/>
        </p:nvPicPr>
        <p:blipFill>
          <a:blip r:embed="rId3" cstate="print"/>
          <a:srcRect r="9813"/>
          <a:stretch>
            <a:fillRect/>
          </a:stretch>
        </p:blipFill>
        <p:spPr>
          <a:xfrm>
            <a:off x="-1" y="-113270"/>
            <a:ext cx="9144001" cy="6971270"/>
          </a:xfrm>
          <a:prstGeom prst="rect">
            <a:avLst/>
          </a:prstGeom>
        </p:spPr>
      </p:pic>
      <p:sp>
        <p:nvSpPr>
          <p:cNvPr id="5" name="Content Placeholder 2"/>
          <p:cNvSpPr>
            <a:spLocks noGrp="1"/>
          </p:cNvSpPr>
          <p:nvPr>
            <p:ph idx="1"/>
          </p:nvPr>
        </p:nvSpPr>
        <p:spPr>
          <a:xfrm>
            <a:off x="457200" y="2286000"/>
            <a:ext cx="8229600" cy="3306763"/>
          </a:xfrm>
        </p:spPr>
        <p:txBody>
          <a:bodyPr/>
          <a:lstStyle/>
          <a:p>
            <a:pPr marL="0" indent="0">
              <a:buNone/>
            </a:pPr>
            <a:r>
              <a:rPr lang="en-US" sz="2600" b="1" i="1" dirty="0">
                <a:solidFill>
                  <a:schemeClr val="bg1"/>
                </a:solidFill>
              </a:rPr>
              <a:t>“The opinions or assertions contained herein are the private views of the authors and are not to be construed as official or as reflecting the views of the Departments of the Army, Air Force, Navy or the Department of Defense.”</a:t>
            </a:r>
          </a:p>
          <a:p>
            <a:pPr marL="0" indent="0">
              <a:buNone/>
            </a:pPr>
            <a:endParaRPr lang="en-US" sz="2600" b="1" i="1" dirty="0">
              <a:solidFill>
                <a:schemeClr val="bg1"/>
              </a:solidFill>
            </a:endParaRPr>
          </a:p>
          <a:p>
            <a:pPr marL="465138" indent="0">
              <a:buFontTx/>
              <a:buChar char="-"/>
            </a:pPr>
            <a:r>
              <a:rPr lang="en-US" sz="2600" i="1" dirty="0">
                <a:solidFill>
                  <a:schemeClr val="bg1"/>
                </a:solidFill>
              </a:rPr>
              <a:t>  There are no conflict of interest disclosures</a:t>
            </a:r>
            <a:r>
              <a:rPr lang="en-US" sz="1000" i="1" dirty="0">
                <a:solidFill>
                  <a:schemeClr val="bg1"/>
                </a:solidFill>
              </a:rPr>
              <a:t>.</a:t>
            </a:r>
            <a:endParaRPr lang="en-US" sz="1200" i="1" dirty="0"/>
          </a:p>
        </p:txBody>
      </p:sp>
      <p:sp>
        <p:nvSpPr>
          <p:cNvPr id="4" name="TextBox 3"/>
          <p:cNvSpPr txBox="1"/>
          <p:nvPr/>
        </p:nvSpPr>
        <p:spPr>
          <a:xfrm>
            <a:off x="2883375" y="-76200"/>
            <a:ext cx="3020379" cy="830997"/>
          </a:xfrm>
          <a:prstGeom prst="rect">
            <a:avLst/>
          </a:prstGeom>
          <a:noFill/>
        </p:spPr>
        <p:txBody>
          <a:bodyPr wrap="none" rtlCol="0">
            <a:spAutoFit/>
          </a:bodyPr>
          <a:lstStyle/>
          <a:p>
            <a:r>
              <a:rPr lang="en-US" sz="4800" b="1" dirty="0">
                <a:solidFill>
                  <a:schemeClr val="bg1"/>
                </a:solidFill>
                <a:latin typeface="Times New Roman" pitchFamily="18" charset="0"/>
                <a:cs typeface="Times New Roman" pitchFamily="18" charset="0"/>
              </a:rPr>
              <a:t>Disclaimer</a:t>
            </a:r>
          </a:p>
        </p:txBody>
      </p:sp>
    </p:spTree>
    <p:extLst>
      <p:ext uri="{BB962C8B-B14F-4D97-AF65-F5344CB8AC3E}">
        <p14:creationId xmlns:p14="http://schemas.microsoft.com/office/powerpoint/2010/main" val="3722755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a:xfrm>
            <a:off x="1143000" y="228600"/>
            <a:ext cx="7620000" cy="1447800"/>
          </a:xfrm>
        </p:spPr>
        <p:txBody>
          <a:bodyPr/>
          <a:lstStyle/>
          <a:p>
            <a:pPr eaLnBrk="1" hangingPunct="1"/>
            <a:r>
              <a:rPr lang="en-US" sz="4400" dirty="0">
                <a:ea typeface="ＭＳ Ｐゴシック"/>
                <a:cs typeface="ＭＳ Ｐゴシック"/>
              </a:rPr>
              <a:t>Patched Open Globe </a:t>
            </a:r>
            <a:br>
              <a:rPr lang="en-US" sz="4400" dirty="0">
                <a:ea typeface="ＭＳ Ｐゴシック"/>
                <a:cs typeface="ＭＳ Ｐゴシック"/>
              </a:rPr>
            </a:br>
            <a:endParaRPr lang="en-US" sz="4400" dirty="0">
              <a:ea typeface="ＭＳ Ｐゴシック"/>
              <a:cs typeface="ＭＳ Ｐゴシック"/>
            </a:endParaRPr>
          </a:p>
        </p:txBody>
      </p:sp>
      <p:sp>
        <p:nvSpPr>
          <p:cNvPr id="44034" name="Content Placeholder 2"/>
          <p:cNvSpPr>
            <a:spLocks noGrp="1"/>
          </p:cNvSpPr>
          <p:nvPr>
            <p:ph idx="4294967295"/>
          </p:nvPr>
        </p:nvSpPr>
        <p:spPr>
          <a:xfrm>
            <a:off x="228600" y="1798637"/>
            <a:ext cx="8686800" cy="4525963"/>
          </a:xfrm>
        </p:spPr>
        <p:txBody>
          <a:bodyPr/>
          <a:lstStyle/>
          <a:p>
            <a:pPr eaLnBrk="1" hangingPunct="1">
              <a:lnSpc>
                <a:spcPct val="90000"/>
              </a:lnSpc>
            </a:pPr>
            <a:r>
              <a:rPr lang="en-US" sz="2600" b="1" dirty="0">
                <a:ea typeface="ＭＳ Ｐゴシック"/>
                <a:cs typeface="ＭＳ Ｐゴシック"/>
              </a:rPr>
              <a:t>Shrapnel in right eye from IED</a:t>
            </a:r>
          </a:p>
          <a:p>
            <a:pPr eaLnBrk="1" hangingPunct="1">
              <a:lnSpc>
                <a:spcPct val="90000"/>
              </a:lnSpc>
            </a:pPr>
            <a:r>
              <a:rPr lang="en-US" sz="2600" b="1" dirty="0">
                <a:ea typeface="ＭＳ Ｐゴシック"/>
                <a:cs typeface="ＭＳ Ｐゴシック"/>
              </a:rPr>
              <a:t>Had rigid eye shield placed</a:t>
            </a:r>
          </a:p>
          <a:p>
            <a:pPr eaLnBrk="1" hangingPunct="1">
              <a:lnSpc>
                <a:spcPct val="90000"/>
              </a:lnSpc>
            </a:pPr>
            <a:r>
              <a:rPr lang="en-US" sz="2600" b="1" dirty="0">
                <a:ea typeface="ＭＳ Ｐゴシック"/>
                <a:cs typeface="ＭＳ Ｐゴシック"/>
              </a:rPr>
              <a:t>Reported as both pressure patched and as having a gauze pad placed under the eye shield without pressure</a:t>
            </a:r>
            <a:endParaRPr lang="en-US" sz="2600" b="1" dirty="0">
              <a:solidFill>
                <a:srgbClr val="FF0000"/>
              </a:solidFill>
              <a:ea typeface="ＭＳ Ｐゴシック"/>
              <a:cs typeface="ＭＳ Ｐゴシック"/>
            </a:endParaRPr>
          </a:p>
          <a:p>
            <a:pPr eaLnBrk="1" hangingPunct="1">
              <a:lnSpc>
                <a:spcPct val="90000"/>
              </a:lnSpc>
            </a:pPr>
            <a:r>
              <a:rPr lang="en-US" sz="2600" b="1" dirty="0">
                <a:ea typeface="ＭＳ Ｐゴシック"/>
                <a:cs typeface="ＭＳ Ｐゴシック"/>
              </a:rPr>
              <a:t>Extruded uveal tissue (intraocular contents) noted at time of operative repair of globe</a:t>
            </a:r>
          </a:p>
          <a:p>
            <a:pPr eaLnBrk="1" hangingPunct="1">
              <a:lnSpc>
                <a:spcPct val="90000"/>
              </a:lnSpc>
            </a:pPr>
            <a:r>
              <a:rPr lang="en-US" sz="2600" b="1" dirty="0">
                <a:solidFill>
                  <a:srgbClr val="FF0000"/>
                </a:solidFill>
                <a:ea typeface="ＭＳ Ｐゴシック"/>
                <a:cs typeface="ＭＳ Ｐゴシック"/>
              </a:rPr>
              <a:t>Do not place gauze on injured eyes! COL Robb Mazzoli: Gauze can adhere to iris tissue and cause further extrusion when removed </a:t>
            </a:r>
            <a:r>
              <a:rPr lang="en-US" sz="2600" b="1" u="sng" dirty="0">
                <a:solidFill>
                  <a:srgbClr val="FF0000"/>
                </a:solidFill>
                <a:ea typeface="ＭＳ Ｐゴシック"/>
                <a:cs typeface="ＭＳ Ｐゴシック"/>
              </a:rPr>
              <a:t>even if no pressure is applied to eye.</a:t>
            </a:r>
          </a:p>
          <a:p>
            <a:pPr eaLnBrk="1" hangingPunct="1">
              <a:lnSpc>
                <a:spcPct val="90000"/>
              </a:lnSpc>
            </a:pPr>
            <a:r>
              <a:rPr lang="en-US" sz="2600" b="1" dirty="0">
                <a:solidFill>
                  <a:srgbClr val="FF0000"/>
                </a:solidFill>
                <a:ea typeface="ＭＳ Ｐゴシック"/>
                <a:cs typeface="ＭＳ Ｐゴシック"/>
              </a:rPr>
              <a:t>At least two other known occurrences of patching</a:t>
            </a:r>
          </a:p>
          <a:p>
            <a:pPr eaLnBrk="1" hangingPunct="1">
              <a:lnSpc>
                <a:spcPct val="90000"/>
              </a:lnSpc>
              <a:buNone/>
            </a:pPr>
            <a:r>
              <a:rPr lang="en-US" sz="2600" b="1" dirty="0">
                <a:solidFill>
                  <a:srgbClr val="FF0000"/>
                </a:solidFill>
                <a:ea typeface="ＭＳ Ｐゴシック"/>
                <a:cs typeface="ＭＳ Ｐゴシック"/>
              </a:rPr>
              <a:t>    open globe injuries</a:t>
            </a:r>
          </a:p>
          <a:p>
            <a:pPr eaLnBrk="1" hangingPunct="1">
              <a:lnSpc>
                <a:spcPct val="90000"/>
              </a:lnSpc>
            </a:pPr>
            <a:endParaRPr lang="en-US" sz="2800" b="1" dirty="0">
              <a:solidFill>
                <a:srgbClr val="FF0000"/>
              </a:solidFill>
              <a:ea typeface="ＭＳ Ｐゴシック"/>
              <a:cs typeface="ＭＳ Ｐゴシック"/>
            </a:endParaRPr>
          </a:p>
          <a:p>
            <a:pPr eaLnBrk="1" hangingPunct="1">
              <a:lnSpc>
                <a:spcPct val="90000"/>
              </a:lnSpc>
            </a:pPr>
            <a:endParaRPr lang="en-US" sz="2800" b="1" dirty="0">
              <a:ea typeface="ＭＳ Ｐゴシック"/>
              <a:cs typeface="ＭＳ Ｐゴシック"/>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idx="4294967295"/>
          </p:nvPr>
        </p:nvSpPr>
        <p:spPr>
          <a:xfrm>
            <a:off x="1371600" y="304800"/>
            <a:ext cx="7620000" cy="1371600"/>
          </a:xfrm>
        </p:spPr>
        <p:txBody>
          <a:bodyPr/>
          <a:lstStyle/>
          <a:p>
            <a:pPr eaLnBrk="1" hangingPunct="1"/>
            <a:r>
              <a:rPr lang="en-US" sz="4400" dirty="0">
                <a:ea typeface="ＭＳ Ｐゴシック"/>
                <a:cs typeface="ＭＳ Ｐゴシック"/>
              </a:rPr>
              <a:t>Antibiotics after Eye Injuries </a:t>
            </a:r>
            <a:br>
              <a:rPr lang="en-US" sz="4400" dirty="0">
                <a:ea typeface="ＭＳ Ｐゴシック"/>
                <a:cs typeface="ＭＳ Ｐゴシック"/>
              </a:rPr>
            </a:br>
            <a:r>
              <a:rPr lang="en-US" sz="4400" dirty="0">
                <a:ea typeface="ＭＳ Ｐゴシック"/>
                <a:cs typeface="ＭＳ Ｐゴシック"/>
              </a:rPr>
              <a:t> </a:t>
            </a:r>
          </a:p>
        </p:txBody>
      </p:sp>
      <p:sp>
        <p:nvSpPr>
          <p:cNvPr id="46082" name="Content Placeholder 2"/>
          <p:cNvSpPr>
            <a:spLocks noGrp="1"/>
          </p:cNvSpPr>
          <p:nvPr>
            <p:ph idx="4294967295"/>
          </p:nvPr>
        </p:nvSpPr>
        <p:spPr>
          <a:xfrm>
            <a:off x="304800" y="1722437"/>
            <a:ext cx="8686800" cy="4525963"/>
          </a:xfrm>
        </p:spPr>
        <p:txBody>
          <a:bodyPr/>
          <a:lstStyle/>
          <a:p>
            <a:pPr eaLnBrk="1" hangingPunct="1">
              <a:lnSpc>
                <a:spcPct val="90000"/>
              </a:lnSpc>
            </a:pPr>
            <a:r>
              <a:rPr lang="en-US" sz="2800" b="1" dirty="0">
                <a:ea typeface="ＭＳ Ｐゴシック"/>
                <a:cs typeface="ＭＳ Ｐゴシック"/>
              </a:rPr>
              <a:t>2010 - casualty with endophthalmitis (blinding infection inside the eye)</a:t>
            </a:r>
          </a:p>
          <a:p>
            <a:pPr eaLnBrk="1" hangingPunct="1">
              <a:lnSpc>
                <a:spcPct val="90000"/>
              </a:lnSpc>
            </a:pPr>
            <a:r>
              <a:rPr lang="en-US" sz="2800" b="1" dirty="0">
                <a:solidFill>
                  <a:srgbClr val="FF0000"/>
                </a:solidFill>
                <a:ea typeface="ＭＳ Ｐゴシック"/>
                <a:cs typeface="ＭＳ Ｐゴシック"/>
              </a:rPr>
              <a:t>Reminder – shield and moxifloxacin in the field</a:t>
            </a:r>
          </a:p>
          <a:p>
            <a:pPr eaLnBrk="1" hangingPunct="1">
              <a:lnSpc>
                <a:spcPct val="90000"/>
              </a:lnSpc>
              <a:buFontTx/>
              <a:buNone/>
            </a:pPr>
            <a:r>
              <a:rPr lang="en-US" sz="2800" b="1" dirty="0">
                <a:solidFill>
                  <a:srgbClr val="FF0000"/>
                </a:solidFill>
                <a:ea typeface="ＭＳ Ｐゴシック"/>
                <a:cs typeface="ＭＳ Ｐゴシック"/>
              </a:rPr>
              <a:t>    for penetrating eye injuries – use combat pill pack!</a:t>
            </a:r>
          </a:p>
          <a:p>
            <a:pPr eaLnBrk="1" hangingPunct="1">
              <a:lnSpc>
                <a:spcPct val="90000"/>
              </a:lnSpc>
            </a:pPr>
            <a:r>
              <a:rPr lang="en-US" sz="2800" b="1" dirty="0">
                <a:ea typeface="ＭＳ Ｐゴシック"/>
                <a:cs typeface="ＭＳ Ｐゴシック"/>
              </a:rPr>
              <a:t>Also –moxi, both topically </a:t>
            </a:r>
          </a:p>
          <a:p>
            <a:pPr marL="0" indent="0" eaLnBrk="1" hangingPunct="1">
              <a:lnSpc>
                <a:spcPct val="90000"/>
              </a:lnSpc>
              <a:buNone/>
            </a:pPr>
            <a:r>
              <a:rPr lang="en-US" sz="2800" b="1" dirty="0">
                <a:ea typeface="ＭＳ Ｐゴシック"/>
                <a:cs typeface="ＭＳ Ｐゴシック"/>
              </a:rPr>
              <a:t>    and systemically, should </a:t>
            </a:r>
          </a:p>
          <a:p>
            <a:pPr marL="0" indent="0" eaLnBrk="1" hangingPunct="1">
              <a:lnSpc>
                <a:spcPct val="90000"/>
              </a:lnSpc>
              <a:buNone/>
            </a:pPr>
            <a:r>
              <a:rPr lang="en-US" sz="2800" b="1" dirty="0">
                <a:ea typeface="ＭＳ Ｐゴシック"/>
                <a:cs typeface="ＭＳ Ｐゴシック"/>
              </a:rPr>
              <a:t>    be continued in MTFs</a:t>
            </a:r>
          </a:p>
          <a:p>
            <a:pPr eaLnBrk="1" hangingPunct="1">
              <a:lnSpc>
                <a:spcPct val="90000"/>
              </a:lnSpc>
            </a:pPr>
            <a:r>
              <a:rPr lang="en-US" sz="2800" b="1" dirty="0">
                <a:ea typeface="ＭＳ Ｐゴシック"/>
                <a:cs typeface="ＭＳ Ｐゴシック"/>
              </a:rPr>
              <a:t>Many antibiotics </a:t>
            </a:r>
            <a:r>
              <a:rPr lang="en-US" sz="2800" b="1" u="sng" dirty="0">
                <a:ea typeface="ＭＳ Ｐゴシック"/>
                <a:cs typeface="ＭＳ Ｐゴシック"/>
              </a:rPr>
              <a:t>do not</a:t>
            </a:r>
          </a:p>
          <a:p>
            <a:pPr eaLnBrk="1" hangingPunct="1">
              <a:lnSpc>
                <a:spcPct val="90000"/>
              </a:lnSpc>
              <a:buFontTx/>
              <a:buNone/>
            </a:pPr>
            <a:r>
              <a:rPr lang="en-US" sz="2800" b="1" dirty="0">
                <a:ea typeface="ＭＳ Ｐゴシック"/>
                <a:cs typeface="ＭＳ Ｐゴシック"/>
              </a:rPr>
              <a:t>   </a:t>
            </a:r>
            <a:r>
              <a:rPr lang="en-US" sz="2800" b="1" u="sng" dirty="0">
                <a:ea typeface="ＭＳ Ｐゴシック"/>
                <a:cs typeface="ＭＳ Ｐゴシック"/>
              </a:rPr>
              <a:t>penetrate well</a:t>
            </a:r>
            <a:r>
              <a:rPr lang="en-US" sz="2800" b="1" dirty="0">
                <a:ea typeface="ＭＳ Ｐゴシック"/>
                <a:cs typeface="ＭＳ Ｐゴシック"/>
              </a:rPr>
              <a:t> into the</a:t>
            </a:r>
          </a:p>
          <a:p>
            <a:pPr eaLnBrk="1" hangingPunct="1">
              <a:lnSpc>
                <a:spcPct val="90000"/>
              </a:lnSpc>
              <a:buFontTx/>
              <a:buNone/>
            </a:pPr>
            <a:r>
              <a:rPr lang="en-US" sz="2800" b="1" dirty="0">
                <a:ea typeface="ＭＳ Ｐゴシック"/>
                <a:cs typeface="ＭＳ Ｐゴシック"/>
              </a:rPr>
              <a:t>   eye</a:t>
            </a:r>
          </a:p>
          <a:p>
            <a:pPr eaLnBrk="1" hangingPunct="1">
              <a:lnSpc>
                <a:spcPct val="90000"/>
              </a:lnSpc>
            </a:pPr>
            <a:endParaRPr lang="en-US" sz="2800" b="1" dirty="0">
              <a:ea typeface="ＭＳ Ｐゴシック"/>
              <a:cs typeface="ＭＳ Ｐゴシック"/>
            </a:endParaRPr>
          </a:p>
        </p:txBody>
      </p:sp>
      <p:pic>
        <p:nvPicPr>
          <p:cNvPr id="46083" name="Picture 4" descr="ENDOP01"/>
          <p:cNvPicPr>
            <a:picLocks noChangeAspect="1" noChangeArrowheads="1"/>
          </p:cNvPicPr>
          <p:nvPr/>
        </p:nvPicPr>
        <p:blipFill>
          <a:blip r:embed="rId3" cstate="print"/>
          <a:srcRect/>
          <a:stretch>
            <a:fillRect/>
          </a:stretch>
        </p:blipFill>
        <p:spPr bwMode="auto">
          <a:xfrm>
            <a:off x="4953000" y="3692525"/>
            <a:ext cx="4038600" cy="30289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a:xfrm>
            <a:off x="838200" y="2667000"/>
            <a:ext cx="7315200" cy="1143000"/>
          </a:xfrm>
        </p:spPr>
        <p:txBody>
          <a:bodyPr/>
          <a:lstStyle/>
          <a:p>
            <a:pPr eaLnBrk="1" hangingPunct="1"/>
            <a:r>
              <a:rPr lang="en-US" sz="5400" dirty="0">
                <a:ea typeface="ＭＳ Ｐゴシック"/>
                <a:cs typeface="ＭＳ Ｐゴシック"/>
              </a:rPr>
              <a:t>Tension Pneumothorax</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1"/>
          <p:cNvSpPr txBox="1">
            <a:spLocks noChangeArrowheads="1"/>
          </p:cNvSpPr>
          <p:nvPr/>
        </p:nvSpPr>
        <p:spPr bwMode="auto">
          <a:xfrm>
            <a:off x="2362200" y="76200"/>
            <a:ext cx="4953000" cy="1446213"/>
          </a:xfrm>
          <a:prstGeom prst="rect">
            <a:avLst/>
          </a:prstGeom>
          <a:noFill/>
          <a:ln w="9525">
            <a:noFill/>
            <a:miter lim="800000"/>
            <a:headEnd/>
            <a:tailEnd/>
          </a:ln>
        </p:spPr>
        <p:txBody>
          <a:bodyPr wrap="none">
            <a:spAutoFit/>
          </a:bodyPr>
          <a:lstStyle/>
          <a:p>
            <a:pPr algn="ctr"/>
            <a:r>
              <a:rPr lang="en-US" sz="4400" b="1" dirty="0">
                <a:latin typeface="Times New Roman" pitchFamily="18" charset="0"/>
                <a:cs typeface="Times New Roman" pitchFamily="18" charset="0"/>
              </a:rPr>
              <a:t>The Missed Tension</a:t>
            </a:r>
          </a:p>
          <a:p>
            <a:pPr algn="ctr"/>
            <a:r>
              <a:rPr lang="en-US" sz="4400" b="1" dirty="0">
                <a:latin typeface="Times New Roman" pitchFamily="18" charset="0"/>
                <a:cs typeface="Times New Roman" pitchFamily="18" charset="0"/>
              </a:rPr>
              <a:t> Pneumothorax</a:t>
            </a:r>
          </a:p>
        </p:txBody>
      </p:sp>
      <p:sp>
        <p:nvSpPr>
          <p:cNvPr id="50178" name="TextBox 2"/>
          <p:cNvSpPr txBox="1">
            <a:spLocks noChangeArrowheads="1"/>
          </p:cNvSpPr>
          <p:nvPr/>
        </p:nvSpPr>
        <p:spPr bwMode="auto">
          <a:xfrm>
            <a:off x="279400" y="2236788"/>
            <a:ext cx="8483600" cy="3935412"/>
          </a:xfrm>
          <a:prstGeom prst="rect">
            <a:avLst/>
          </a:prstGeom>
          <a:noFill/>
          <a:ln w="9525">
            <a:noFill/>
            <a:miter lim="800000"/>
            <a:headEnd/>
            <a:tailEnd/>
          </a:ln>
        </p:spPr>
        <p:txBody>
          <a:bodyPr wrap="none">
            <a:spAutoFit/>
          </a:bodyPr>
          <a:lstStyle/>
          <a:p>
            <a:pPr marL="457200" indent="-457200">
              <a:buFont typeface="Arial" charset="0"/>
              <a:buChar char="•"/>
            </a:pPr>
            <a:r>
              <a:rPr lang="en-US" sz="2800" b="1" dirty="0">
                <a:latin typeface="Times New Roman" pitchFamily="18" charset="0"/>
                <a:cs typeface="Times New Roman" pitchFamily="18" charset="0"/>
              </a:rPr>
              <a:t>One U.S. combat fatality in 2014 was found to have</a:t>
            </a:r>
          </a:p>
          <a:p>
            <a:pPr marL="457200" indent="-457200">
              <a:buFont typeface="Arial" charset="0"/>
              <a:buNone/>
            </a:pPr>
            <a:r>
              <a:rPr lang="en-US" sz="2800" b="1" dirty="0">
                <a:latin typeface="Times New Roman" pitchFamily="18" charset="0"/>
                <a:cs typeface="Times New Roman" pitchFamily="18" charset="0"/>
              </a:rPr>
              <a:t>      died with a tension pneumothorax</a:t>
            </a:r>
          </a:p>
          <a:p>
            <a:pPr marL="457200" indent="-457200">
              <a:buFont typeface="Arial" charset="0"/>
              <a:buChar char="•"/>
            </a:pPr>
            <a:r>
              <a:rPr lang="en-US" sz="2800" b="1" dirty="0">
                <a:latin typeface="Times New Roman" pitchFamily="18" charset="0"/>
                <a:cs typeface="Times New Roman" pitchFamily="18" charset="0"/>
              </a:rPr>
              <a:t>NO evidence of attempted needle decompression</a:t>
            </a:r>
          </a:p>
          <a:p>
            <a:pPr marL="457200" indent="-457200">
              <a:buFont typeface="Arial" charset="0"/>
              <a:buChar char="•"/>
            </a:pPr>
            <a:r>
              <a:rPr lang="en-US" sz="2800" b="1" dirty="0">
                <a:solidFill>
                  <a:srgbClr val="FF0000"/>
                </a:solidFill>
                <a:latin typeface="Times New Roman" pitchFamily="18" charset="0"/>
                <a:cs typeface="Times New Roman" pitchFamily="18" charset="0"/>
              </a:rPr>
              <a:t>Monitor anyone with torso trauma or polytrauma </a:t>
            </a:r>
          </a:p>
          <a:p>
            <a:pPr marL="457200" indent="-457200">
              <a:buFont typeface="Arial" charset="0"/>
              <a:buNone/>
            </a:pPr>
            <a:r>
              <a:rPr lang="en-US" sz="2800" b="1" dirty="0">
                <a:solidFill>
                  <a:srgbClr val="FF0000"/>
                </a:solidFill>
                <a:latin typeface="Times New Roman" pitchFamily="18" charset="0"/>
                <a:cs typeface="Times New Roman" pitchFamily="18" charset="0"/>
              </a:rPr>
              <a:t>       for respiratory distress – perform needle</a:t>
            </a:r>
          </a:p>
          <a:p>
            <a:pPr marL="457200" indent="-457200">
              <a:buFont typeface="Arial" charset="0"/>
              <a:buNone/>
            </a:pPr>
            <a:r>
              <a:rPr lang="en-US" sz="2800" b="1" dirty="0">
                <a:solidFill>
                  <a:srgbClr val="FF0000"/>
                </a:solidFill>
                <a:latin typeface="Times New Roman" pitchFamily="18" charset="0"/>
                <a:cs typeface="Times New Roman" pitchFamily="18" charset="0"/>
              </a:rPr>
              <a:t>       decompression when indicated</a:t>
            </a:r>
          </a:p>
          <a:p>
            <a:pPr marL="457200" indent="-457200">
              <a:buFont typeface="Arial" charset="0"/>
              <a:buChar char="•"/>
            </a:pPr>
            <a:r>
              <a:rPr lang="en-US" sz="2800" b="1" dirty="0">
                <a:solidFill>
                  <a:srgbClr val="FF0000"/>
                </a:solidFill>
                <a:latin typeface="Times New Roman" pitchFamily="18" charset="0"/>
                <a:cs typeface="Times New Roman" pitchFamily="18" charset="0"/>
              </a:rPr>
              <a:t>ALWAYS do bilateral NDC for a casualty with</a:t>
            </a:r>
          </a:p>
          <a:p>
            <a:pPr marL="457200" indent="-457200"/>
            <a:r>
              <a:rPr lang="en-US" sz="2800" b="1" dirty="0">
                <a:solidFill>
                  <a:srgbClr val="FF0000"/>
                </a:solidFill>
                <a:latin typeface="Times New Roman" pitchFamily="18" charset="0"/>
                <a:cs typeface="Times New Roman" pitchFamily="18" charset="0"/>
              </a:rPr>
              <a:t>      torso trauma who loses vital signs on the battlefield</a:t>
            </a:r>
          </a:p>
          <a:p>
            <a:pPr marL="457200" indent="-457200"/>
            <a:r>
              <a:rPr lang="en-US" sz="2800" b="1" dirty="0">
                <a:solidFill>
                  <a:srgbClr val="FF0000"/>
                </a:solidFill>
                <a:latin typeface="Times New Roman" pitchFamily="18" charset="0"/>
                <a:cs typeface="Times New Roman" pitchFamily="18" charset="0"/>
              </a:rPr>
              <a:t>       – this may be lifesaving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a:xfrm>
            <a:off x="914400" y="2667000"/>
            <a:ext cx="6858000" cy="1143000"/>
          </a:xfrm>
        </p:spPr>
        <p:txBody>
          <a:bodyPr/>
          <a:lstStyle/>
          <a:p>
            <a:pPr eaLnBrk="1" hangingPunct="1"/>
            <a:r>
              <a:rPr lang="en-US" sz="5400" dirty="0">
                <a:ea typeface="ＭＳ Ｐゴシック"/>
                <a:cs typeface="ＭＳ Ｐゴシック"/>
              </a:rPr>
              <a:t>Combat Gauze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a:xfrm>
            <a:off x="1219200" y="76200"/>
            <a:ext cx="7620000" cy="1371600"/>
          </a:xfrm>
        </p:spPr>
        <p:txBody>
          <a:bodyPr/>
          <a:lstStyle/>
          <a:p>
            <a:pPr eaLnBrk="1" hangingPunct="1"/>
            <a:r>
              <a:rPr lang="en-US" dirty="0">
                <a:ea typeface="ＭＳ Ｐゴシック"/>
                <a:cs typeface="ＭＳ Ｐゴシック"/>
              </a:rPr>
              <a:t>External Hemorrhage – </a:t>
            </a:r>
            <a:br>
              <a:rPr lang="en-US" dirty="0">
                <a:ea typeface="ＭＳ Ｐゴシック"/>
                <a:cs typeface="ＭＳ Ｐゴシック"/>
              </a:rPr>
            </a:br>
            <a:r>
              <a:rPr lang="en-US" dirty="0">
                <a:ea typeface="ＭＳ Ｐゴシック"/>
                <a:cs typeface="ＭＳ Ｐゴシック"/>
              </a:rPr>
              <a:t>No Combat Gauze</a:t>
            </a:r>
          </a:p>
        </p:txBody>
      </p:sp>
      <p:sp>
        <p:nvSpPr>
          <p:cNvPr id="53250" name="Content Placeholder 2"/>
          <p:cNvSpPr>
            <a:spLocks noGrp="1"/>
          </p:cNvSpPr>
          <p:nvPr>
            <p:ph idx="4294967295"/>
          </p:nvPr>
        </p:nvSpPr>
        <p:spPr>
          <a:xfrm>
            <a:off x="304800" y="2027238"/>
            <a:ext cx="8686800" cy="4525962"/>
          </a:xfrm>
        </p:spPr>
        <p:txBody>
          <a:bodyPr/>
          <a:lstStyle/>
          <a:p>
            <a:pPr eaLnBrk="1" hangingPunct="1"/>
            <a:r>
              <a:rPr lang="en-US" sz="2800" b="1" dirty="0">
                <a:ea typeface="ＭＳ Ｐゴシック"/>
                <a:cs typeface="ＭＳ Ｐゴシック"/>
              </a:rPr>
              <a:t>Casualty with gunshot wound in the left infraclavicular area with external hemorrhage</a:t>
            </a:r>
          </a:p>
          <a:p>
            <a:pPr eaLnBrk="1" hangingPunct="1"/>
            <a:r>
              <a:rPr lang="en-US" sz="2800" b="1" dirty="0">
                <a:ea typeface="ＭＳ Ｐゴシック"/>
                <a:cs typeface="ＭＳ Ｐゴシック"/>
              </a:rPr>
              <a:t>“Progressive deterioration”</a:t>
            </a:r>
          </a:p>
          <a:p>
            <a:pPr eaLnBrk="1" hangingPunct="1"/>
            <a:r>
              <a:rPr lang="en-US" sz="2800" b="1" dirty="0">
                <a:ea typeface="ＭＳ Ｐゴシック"/>
                <a:cs typeface="ＭＳ Ｐゴシック"/>
              </a:rPr>
              <a:t>External hemorrhage noted to increase as casualty resuscitated in ED</a:t>
            </a:r>
          </a:p>
          <a:p>
            <a:pPr eaLnBrk="1" hangingPunct="1"/>
            <a:r>
              <a:rPr lang="en-US" sz="2800" b="1" u="sng" dirty="0">
                <a:solidFill>
                  <a:srgbClr val="FF0000"/>
                </a:solidFill>
                <a:ea typeface="ＭＳ Ｐゴシック"/>
                <a:cs typeface="ＭＳ Ｐゴシック"/>
              </a:rPr>
              <a:t>No</a:t>
            </a:r>
            <a:r>
              <a:rPr lang="en-US" sz="2800" b="1" dirty="0">
                <a:solidFill>
                  <a:srgbClr val="FF0000"/>
                </a:solidFill>
                <a:ea typeface="ＭＳ Ｐゴシック"/>
                <a:cs typeface="ＭＳ Ｐゴシック"/>
              </a:rPr>
              <a:t> record of Combat Gauze use</a:t>
            </a:r>
          </a:p>
          <a:p>
            <a:pPr eaLnBrk="1" hangingPunct="1"/>
            <a:r>
              <a:rPr lang="en-US" sz="2800" b="1" dirty="0">
                <a:ea typeface="ＭＳ Ｐゴシック"/>
                <a:cs typeface="ＭＳ Ｐゴシック"/>
              </a:rPr>
              <a:t>All injuries noted to be extrapleural</a:t>
            </a:r>
          </a:p>
          <a:p>
            <a:pPr eaLnBrk="1" hangingPunct="1"/>
            <a:r>
              <a:rPr lang="en-US" sz="2800" b="1" dirty="0">
                <a:ea typeface="ＭＳ Ｐゴシック"/>
                <a:cs typeface="ＭＳ Ｐゴシック"/>
              </a:rPr>
              <a:t>Lesson learned: see following slide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idx="4294967295"/>
          </p:nvPr>
        </p:nvSpPr>
        <p:spPr>
          <a:xfrm>
            <a:off x="1066800" y="76200"/>
            <a:ext cx="7543800" cy="1143000"/>
          </a:xfrm>
        </p:spPr>
        <p:txBody>
          <a:bodyPr/>
          <a:lstStyle/>
          <a:p>
            <a:pPr eaLnBrk="1" hangingPunct="1"/>
            <a:r>
              <a:rPr lang="en-US" sz="5400" dirty="0">
                <a:ea typeface="ＭＳ Ｐゴシック"/>
                <a:cs typeface="ＭＳ Ｐゴシック"/>
              </a:rPr>
              <a:t>Combat Gauze </a:t>
            </a:r>
          </a:p>
        </p:txBody>
      </p:sp>
      <p:sp>
        <p:nvSpPr>
          <p:cNvPr id="55298" name="Content Placeholder 2"/>
          <p:cNvSpPr>
            <a:spLocks noGrp="1"/>
          </p:cNvSpPr>
          <p:nvPr>
            <p:ph idx="4294967295"/>
          </p:nvPr>
        </p:nvSpPr>
        <p:spPr>
          <a:xfrm>
            <a:off x="533400" y="5791200"/>
            <a:ext cx="8153400" cy="685800"/>
          </a:xfrm>
        </p:spPr>
        <p:txBody>
          <a:bodyPr/>
          <a:lstStyle/>
          <a:p>
            <a:pPr algn="ctr" eaLnBrk="1" hangingPunct="1">
              <a:buFontTx/>
              <a:buNone/>
            </a:pPr>
            <a:r>
              <a:rPr lang="en-US" sz="4400" b="1" i="1" dirty="0">
                <a:ea typeface="ＭＳ Ｐゴシック"/>
                <a:cs typeface="ＭＳ Ｐゴシック"/>
              </a:rPr>
              <a:t>It doesn’t work if you don’t use it.</a:t>
            </a:r>
          </a:p>
        </p:txBody>
      </p:sp>
      <p:pic>
        <p:nvPicPr>
          <p:cNvPr id="55299" name="Picture 5" descr="CG 11"/>
          <p:cNvPicPr>
            <a:picLocks noChangeAspect="1" noChangeArrowheads="1"/>
          </p:cNvPicPr>
          <p:nvPr/>
        </p:nvPicPr>
        <p:blipFill>
          <a:blip r:embed="rId3" cstate="print"/>
          <a:srcRect/>
          <a:stretch>
            <a:fillRect/>
          </a:stretch>
        </p:blipFill>
        <p:spPr bwMode="auto">
          <a:xfrm>
            <a:off x="2590800" y="1371600"/>
            <a:ext cx="3340100" cy="42672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idx="4294967295"/>
          </p:nvPr>
        </p:nvSpPr>
        <p:spPr>
          <a:xfrm>
            <a:off x="838200" y="2667000"/>
            <a:ext cx="7391400" cy="1143000"/>
          </a:xfrm>
        </p:spPr>
        <p:txBody>
          <a:bodyPr/>
          <a:lstStyle/>
          <a:p>
            <a:pPr eaLnBrk="1" hangingPunct="1"/>
            <a:r>
              <a:rPr lang="en-US" sz="5400" dirty="0">
                <a:ea typeface="ＭＳ Ｐゴシック"/>
                <a:cs typeface="ＭＳ Ｐゴシック"/>
              </a:rPr>
              <a:t>Junctional Hemorrhage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1"/>
          <p:cNvSpPr txBox="1">
            <a:spLocks noChangeArrowheads="1"/>
          </p:cNvSpPr>
          <p:nvPr/>
        </p:nvSpPr>
        <p:spPr bwMode="auto">
          <a:xfrm>
            <a:off x="1828800" y="76200"/>
            <a:ext cx="6123792" cy="1446550"/>
          </a:xfrm>
          <a:prstGeom prst="rect">
            <a:avLst/>
          </a:prstGeom>
          <a:noFill/>
          <a:ln w="9525">
            <a:noFill/>
            <a:miter lim="800000"/>
            <a:headEnd/>
            <a:tailEnd/>
          </a:ln>
        </p:spPr>
        <p:txBody>
          <a:bodyPr wrap="none">
            <a:spAutoFit/>
          </a:bodyPr>
          <a:lstStyle/>
          <a:p>
            <a:pPr algn="ctr"/>
            <a:r>
              <a:rPr lang="en-US" sz="4400" b="1" dirty="0">
                <a:latin typeface="Times New Roman" pitchFamily="18" charset="0"/>
                <a:cs typeface="Times New Roman" pitchFamily="18" charset="0"/>
              </a:rPr>
              <a:t>Junctional Hemorrhage:</a:t>
            </a:r>
          </a:p>
          <a:p>
            <a:pPr algn="ctr"/>
            <a:r>
              <a:rPr lang="en-US" sz="4400" b="1" dirty="0">
                <a:latin typeface="Times New Roman" pitchFamily="18" charset="0"/>
                <a:cs typeface="Times New Roman" pitchFamily="18" charset="0"/>
              </a:rPr>
              <a:t>Gunshot Wound</a:t>
            </a:r>
          </a:p>
        </p:txBody>
      </p:sp>
      <p:sp>
        <p:nvSpPr>
          <p:cNvPr id="59394" name="TextBox 2"/>
          <p:cNvSpPr txBox="1">
            <a:spLocks noChangeArrowheads="1"/>
          </p:cNvSpPr>
          <p:nvPr/>
        </p:nvSpPr>
        <p:spPr bwMode="auto">
          <a:xfrm>
            <a:off x="228600" y="1981200"/>
            <a:ext cx="8283037" cy="3539430"/>
          </a:xfrm>
          <a:prstGeom prst="rect">
            <a:avLst/>
          </a:prstGeom>
          <a:noFill/>
          <a:ln w="9525">
            <a:noFill/>
            <a:miter lim="800000"/>
            <a:headEnd/>
            <a:tailEnd/>
          </a:ln>
        </p:spPr>
        <p:txBody>
          <a:bodyPr wrap="none">
            <a:spAutoFit/>
          </a:bodyPr>
          <a:lstStyle/>
          <a:p>
            <a:pPr marL="457200" indent="-457200">
              <a:buFont typeface="Arial" charset="0"/>
              <a:buChar char="•"/>
            </a:pPr>
            <a:r>
              <a:rPr lang="en-US" sz="2800" b="1" dirty="0">
                <a:latin typeface="Times New Roman" pitchFamily="18" charset="0"/>
                <a:cs typeface="Times New Roman" pitchFamily="18" charset="0"/>
              </a:rPr>
              <a:t>A U.S. casualty in 2013 sustained a GSW to the</a:t>
            </a:r>
          </a:p>
          <a:p>
            <a:pPr marL="457200" indent="-457200"/>
            <a:r>
              <a:rPr lang="en-US" sz="2800" b="1" dirty="0">
                <a:latin typeface="Times New Roman" pitchFamily="18" charset="0"/>
                <a:cs typeface="Times New Roman" pitchFamily="18" charset="0"/>
              </a:rPr>
              <a:t>       inguinal area.</a:t>
            </a:r>
          </a:p>
          <a:p>
            <a:pPr marL="457200" indent="-457200">
              <a:buFont typeface="Arial" charset="0"/>
              <a:buChar char="•"/>
            </a:pPr>
            <a:r>
              <a:rPr lang="en-US" sz="2800" b="1" dirty="0">
                <a:latin typeface="Times New Roman" pitchFamily="18" charset="0"/>
                <a:cs typeface="Times New Roman" pitchFamily="18" charset="0"/>
              </a:rPr>
              <a:t>The CASEVAC platform did not have junctional</a:t>
            </a:r>
          </a:p>
          <a:p>
            <a:pPr marL="457200" indent="-457200">
              <a:buFont typeface="Arial" charset="0"/>
              <a:buNone/>
            </a:pPr>
            <a:r>
              <a:rPr lang="en-US" sz="2800" b="1" dirty="0">
                <a:latin typeface="Times New Roman" pitchFamily="18" charset="0"/>
                <a:cs typeface="Times New Roman" pitchFamily="18" charset="0"/>
              </a:rPr>
              <a:t>      tourniquets aboard.</a:t>
            </a:r>
          </a:p>
          <a:p>
            <a:pPr marL="457200" indent="-457200">
              <a:buFont typeface="Arial" charset="0"/>
              <a:buChar char="•"/>
            </a:pPr>
            <a:r>
              <a:rPr lang="en-US" sz="2800" b="1" dirty="0">
                <a:latin typeface="Times New Roman" pitchFamily="18" charset="0"/>
                <a:cs typeface="Times New Roman" pitchFamily="18" charset="0"/>
              </a:rPr>
              <a:t>The subsequent junctional hemorrhage was only</a:t>
            </a:r>
          </a:p>
          <a:p>
            <a:pPr marL="457200" indent="-457200">
              <a:buFont typeface="Arial" charset="0"/>
              <a:buNone/>
            </a:pPr>
            <a:r>
              <a:rPr lang="en-US" sz="2800" b="1" dirty="0">
                <a:latin typeface="Times New Roman" pitchFamily="18" charset="0"/>
                <a:cs typeface="Times New Roman" pitchFamily="18" charset="0"/>
              </a:rPr>
              <a:t>      partially controlled with Combat Gauze.</a:t>
            </a:r>
          </a:p>
          <a:p>
            <a:pPr marL="457200" indent="-457200">
              <a:buFont typeface="Arial" charset="0"/>
              <a:buChar char="•"/>
            </a:pPr>
            <a:r>
              <a:rPr lang="en-US" sz="2800" b="1" dirty="0">
                <a:latin typeface="Times New Roman" pitchFamily="18" charset="0"/>
                <a:cs typeface="Times New Roman" pitchFamily="18" charset="0"/>
              </a:rPr>
              <a:t>Casualty went into hemorrhagic shock and had to</a:t>
            </a:r>
          </a:p>
          <a:p>
            <a:pPr marL="457200" indent="-457200">
              <a:buFont typeface="Arial" charset="0"/>
              <a:buNone/>
            </a:pPr>
            <a:r>
              <a:rPr lang="en-US" sz="2800" b="1" dirty="0">
                <a:latin typeface="Times New Roman" pitchFamily="18" charset="0"/>
                <a:cs typeface="Times New Roman" pitchFamily="18" charset="0"/>
              </a:rPr>
              <a:t>      be transfused.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a:xfrm>
            <a:off x="1371600" y="457200"/>
            <a:ext cx="7543800" cy="1143000"/>
          </a:xfrm>
        </p:spPr>
        <p:txBody>
          <a:bodyPr/>
          <a:lstStyle/>
          <a:p>
            <a:r>
              <a:rPr lang="en-US" sz="4400" dirty="0"/>
              <a:t>Junctional Hemorrhage:</a:t>
            </a:r>
            <a:br>
              <a:rPr lang="en-US" sz="4400" dirty="0"/>
            </a:br>
            <a:r>
              <a:rPr lang="en-US" sz="4400" dirty="0"/>
              <a:t>IED Blast Injury </a:t>
            </a:r>
            <a:br>
              <a:rPr lang="en-US" sz="4400" dirty="0"/>
            </a:br>
            <a:endParaRPr lang="en-US" sz="4400" dirty="0"/>
          </a:p>
        </p:txBody>
      </p:sp>
      <p:sp>
        <p:nvSpPr>
          <p:cNvPr id="60418" name="Rectangle 3"/>
          <p:cNvSpPr>
            <a:spLocks noGrp="1" noChangeArrowheads="1"/>
          </p:cNvSpPr>
          <p:nvPr>
            <p:ph type="body" idx="4294967295"/>
          </p:nvPr>
        </p:nvSpPr>
        <p:spPr>
          <a:xfrm>
            <a:off x="361950" y="1905000"/>
            <a:ext cx="8420100" cy="4038600"/>
          </a:xfrm>
        </p:spPr>
        <p:txBody>
          <a:bodyPr/>
          <a:lstStyle/>
          <a:p>
            <a:pPr>
              <a:lnSpc>
                <a:spcPct val="80000"/>
              </a:lnSpc>
            </a:pPr>
            <a:r>
              <a:rPr lang="en-US" sz="2800" b="1" dirty="0"/>
              <a:t>In one IED attack, 3 of 5 casualties had complex blast injuries.</a:t>
            </a:r>
          </a:p>
          <a:p>
            <a:pPr>
              <a:lnSpc>
                <a:spcPct val="80000"/>
              </a:lnSpc>
            </a:pPr>
            <a:r>
              <a:rPr lang="en-US" sz="2800" b="1" dirty="0"/>
              <a:t>All 3 had high LE amputations and reported difficulty with hemorrhage control despite tourniquet use.</a:t>
            </a:r>
          </a:p>
          <a:p>
            <a:pPr>
              <a:lnSpc>
                <a:spcPct val="80000"/>
              </a:lnSpc>
            </a:pPr>
            <a:r>
              <a:rPr lang="en-US" sz="2800" b="1" dirty="0"/>
              <a:t>Combat Gauze was reportedly not used.</a:t>
            </a:r>
          </a:p>
          <a:p>
            <a:pPr>
              <a:lnSpc>
                <a:spcPct val="80000"/>
              </a:lnSpc>
            </a:pPr>
            <a:r>
              <a:rPr lang="en-US" sz="2800" b="1" dirty="0">
                <a:solidFill>
                  <a:srgbClr val="FF0000"/>
                </a:solidFill>
              </a:rPr>
              <a:t>All 3 would have been excellent candidates for a junctional tourniquet – none were fielded with this unit.</a:t>
            </a:r>
          </a:p>
          <a:p>
            <a:pPr>
              <a:lnSpc>
                <a:spcPct val="80000"/>
              </a:lnSpc>
            </a:pPr>
            <a:r>
              <a:rPr lang="en-US" sz="2800" b="1" dirty="0">
                <a:solidFill>
                  <a:srgbClr val="FF0000"/>
                </a:solidFill>
              </a:rPr>
              <a:t>All 3 casualties required massive transfusions upon arrival at the Role 2 MTF.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a:xfrm>
            <a:off x="190500" y="2621459"/>
            <a:ext cx="8763000" cy="2209800"/>
          </a:xfrm>
        </p:spPr>
        <p:txBody>
          <a:bodyPr/>
          <a:lstStyle/>
          <a:p>
            <a:pPr lvl="0" eaLnBrk="1" hangingPunct="1"/>
            <a:r>
              <a:rPr lang="en-US" sz="3200" dirty="0"/>
              <a:t>IDENTIFY the Lessons Learned and Opportunities to Improve in TCCC identified during the conflicts in Iraq and Afghanistan</a:t>
            </a:r>
            <a:endParaRPr lang="en-US" sz="3200" dirty="0">
              <a:ea typeface="ＭＳ Ｐゴシック"/>
              <a:cs typeface="ＭＳ Ｐゴシック"/>
            </a:endParaRPr>
          </a:p>
        </p:txBody>
      </p:sp>
      <p:sp>
        <p:nvSpPr>
          <p:cNvPr id="3" name="TextBox 2"/>
          <p:cNvSpPr txBox="1"/>
          <p:nvPr/>
        </p:nvSpPr>
        <p:spPr>
          <a:xfrm>
            <a:off x="2368756" y="228600"/>
            <a:ext cx="4870244" cy="769441"/>
          </a:xfrm>
          <a:prstGeom prst="rect">
            <a:avLst/>
          </a:prstGeom>
          <a:noFill/>
        </p:spPr>
        <p:txBody>
          <a:bodyPr wrap="none" rtlCol="0">
            <a:spAutoFit/>
          </a:bodyPr>
          <a:lstStyle/>
          <a:p>
            <a:r>
              <a:rPr lang="en-US" sz="4400" b="1" dirty="0">
                <a:latin typeface="Times New Roman" pitchFamily="18" charset="0"/>
                <a:cs typeface="Times New Roman" pitchFamily="18" charset="0"/>
              </a:rPr>
              <a:t>Learning Objective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a:xfrm>
            <a:off x="1447800" y="0"/>
            <a:ext cx="6858000" cy="1143000"/>
          </a:xfrm>
        </p:spPr>
        <p:txBody>
          <a:bodyPr lIns="91432" tIns="45716" rIns="91432" bIns="45716"/>
          <a:lstStyle/>
          <a:p>
            <a:r>
              <a:rPr lang="en-US" altLang="en-US" sz="4400" dirty="0"/>
              <a:t>Junctional Tourniquets</a:t>
            </a:r>
          </a:p>
        </p:txBody>
      </p:sp>
      <p:sp>
        <p:nvSpPr>
          <p:cNvPr id="61442" name="Rectangle 3"/>
          <p:cNvSpPr>
            <a:spLocks noGrp="1" noChangeArrowheads="1"/>
          </p:cNvSpPr>
          <p:nvPr>
            <p:ph type="body" idx="4294967295"/>
          </p:nvPr>
        </p:nvSpPr>
        <p:spPr>
          <a:xfrm>
            <a:off x="304800" y="1798638"/>
            <a:ext cx="8839200" cy="4525962"/>
          </a:xfrm>
        </p:spPr>
        <p:txBody>
          <a:bodyPr lIns="91432" tIns="45716" rIns="91432" bIns="45716"/>
          <a:lstStyle/>
          <a:p>
            <a:pPr>
              <a:lnSpc>
                <a:spcPct val="90000"/>
              </a:lnSpc>
            </a:pPr>
            <a:endParaRPr lang="en-US" altLang="en-US" dirty="0"/>
          </a:p>
          <a:p>
            <a:pPr>
              <a:lnSpc>
                <a:spcPct val="90000"/>
              </a:lnSpc>
            </a:pPr>
            <a:endParaRPr lang="en-US" altLang="en-US" dirty="0"/>
          </a:p>
          <a:p>
            <a:pPr>
              <a:lnSpc>
                <a:spcPct val="90000"/>
              </a:lnSpc>
              <a:buFontTx/>
              <a:buNone/>
            </a:pPr>
            <a:endParaRPr lang="en-US" altLang="en-US" dirty="0"/>
          </a:p>
          <a:p>
            <a:pPr>
              <a:lnSpc>
                <a:spcPct val="90000"/>
              </a:lnSpc>
              <a:buFont typeface="Arial" charset="0"/>
              <a:buNone/>
            </a:pPr>
            <a:r>
              <a:rPr lang="en-US" altLang="en-US" sz="1800" b="1" dirty="0"/>
              <a:t>Combat Ready Clamp                        JETT                            Sam Junctional Tourniquet</a:t>
            </a:r>
          </a:p>
          <a:p>
            <a:pPr>
              <a:lnSpc>
                <a:spcPct val="90000"/>
              </a:lnSpc>
              <a:buFont typeface="Arial" charset="0"/>
              <a:buNone/>
            </a:pPr>
            <a:endParaRPr lang="en-US" altLang="en-US" sz="1800" b="1" dirty="0"/>
          </a:p>
          <a:p>
            <a:pPr>
              <a:lnSpc>
                <a:spcPct val="90000"/>
              </a:lnSpc>
              <a:buFont typeface="Arial" charset="0"/>
              <a:buNone/>
            </a:pPr>
            <a:endParaRPr lang="en-US" altLang="en-US" sz="1800" b="1" dirty="0"/>
          </a:p>
          <a:p>
            <a:pPr>
              <a:lnSpc>
                <a:spcPct val="90000"/>
              </a:lnSpc>
              <a:buFont typeface="Arial" charset="0"/>
              <a:buNone/>
            </a:pPr>
            <a:endParaRPr lang="en-US" altLang="en-US" sz="1800" b="1" dirty="0"/>
          </a:p>
          <a:p>
            <a:pPr algn="ctr">
              <a:lnSpc>
                <a:spcPct val="90000"/>
              </a:lnSpc>
              <a:buFont typeface="Arial" charset="0"/>
              <a:buNone/>
            </a:pPr>
            <a:r>
              <a:rPr lang="en-US" altLang="en-US" sz="4000" b="1" i="1" dirty="0"/>
              <a:t>Junctional tourniquets: They don’t </a:t>
            </a:r>
          </a:p>
          <a:p>
            <a:pPr algn="ctr">
              <a:lnSpc>
                <a:spcPct val="90000"/>
              </a:lnSpc>
              <a:buFont typeface="Arial" charset="0"/>
              <a:buNone/>
            </a:pPr>
            <a:r>
              <a:rPr lang="en-US" altLang="en-US" sz="4000" b="1" i="1" dirty="0"/>
              <a:t>work if your unit doesn’t have them.</a:t>
            </a:r>
          </a:p>
          <a:p>
            <a:pPr>
              <a:lnSpc>
                <a:spcPct val="90000"/>
              </a:lnSpc>
              <a:buFontTx/>
              <a:buNone/>
            </a:pPr>
            <a:endParaRPr lang="en-US" altLang="en-US" sz="4000" b="1" i="1" dirty="0"/>
          </a:p>
          <a:p>
            <a:pPr>
              <a:lnSpc>
                <a:spcPct val="90000"/>
              </a:lnSpc>
              <a:buFontTx/>
              <a:buNone/>
            </a:pPr>
            <a:endParaRPr lang="en-US" altLang="en-US" b="1" dirty="0"/>
          </a:p>
          <a:p>
            <a:pPr>
              <a:lnSpc>
                <a:spcPct val="90000"/>
              </a:lnSpc>
              <a:buFontTx/>
              <a:buNone/>
            </a:pPr>
            <a:endParaRPr lang="en-US" altLang="en-US" sz="1800" b="1" dirty="0"/>
          </a:p>
          <a:p>
            <a:pPr>
              <a:lnSpc>
                <a:spcPct val="90000"/>
              </a:lnSpc>
              <a:buFontTx/>
              <a:buNone/>
            </a:pPr>
            <a:endParaRPr lang="en-US" altLang="en-US" sz="1800" b="1" dirty="0"/>
          </a:p>
          <a:p>
            <a:pPr>
              <a:lnSpc>
                <a:spcPct val="90000"/>
              </a:lnSpc>
              <a:buFontTx/>
              <a:buNone/>
            </a:pPr>
            <a:endParaRPr lang="en-US" altLang="en-US" sz="1800" b="1" dirty="0"/>
          </a:p>
          <a:p>
            <a:pPr>
              <a:lnSpc>
                <a:spcPct val="90000"/>
              </a:lnSpc>
              <a:buFontTx/>
              <a:buNone/>
            </a:pPr>
            <a:endParaRPr lang="en-US" altLang="en-US" sz="1800" b="1" dirty="0"/>
          </a:p>
          <a:p>
            <a:pPr>
              <a:lnSpc>
                <a:spcPct val="90000"/>
              </a:lnSpc>
              <a:buFontTx/>
              <a:buNone/>
            </a:pPr>
            <a:endParaRPr lang="en-US" altLang="en-US" sz="1800" b="1" dirty="0"/>
          </a:p>
          <a:p>
            <a:pPr>
              <a:lnSpc>
                <a:spcPct val="90000"/>
              </a:lnSpc>
              <a:buFontTx/>
              <a:buNone/>
            </a:pPr>
            <a:endParaRPr lang="en-US" altLang="en-US" sz="1800" b="1" dirty="0"/>
          </a:p>
          <a:p>
            <a:pPr>
              <a:lnSpc>
                <a:spcPct val="90000"/>
              </a:lnSpc>
            </a:pPr>
            <a:endParaRPr lang="en-US" altLang="en-US" sz="1800" b="1" dirty="0"/>
          </a:p>
        </p:txBody>
      </p:sp>
      <p:pic>
        <p:nvPicPr>
          <p:cNvPr id="61444" name="Object 5"/>
          <p:cNvPicPr>
            <a:picLocks noChangeArrowheads="1"/>
          </p:cNvPicPr>
          <p:nvPr/>
        </p:nvPicPr>
        <p:blipFill>
          <a:blip r:embed="rId3" cstate="print"/>
          <a:srcRect r="-99" b="189"/>
          <a:stretch>
            <a:fillRect/>
          </a:stretch>
        </p:blipFill>
        <p:spPr bwMode="auto">
          <a:xfrm>
            <a:off x="2870760" y="1653241"/>
            <a:ext cx="3200400" cy="1676400"/>
          </a:xfrm>
          <a:prstGeom prst="rect">
            <a:avLst/>
          </a:prstGeom>
          <a:noFill/>
          <a:ln w="9525">
            <a:noFill/>
            <a:miter lim="800000"/>
            <a:headEnd/>
            <a:tailEnd/>
          </a:ln>
        </p:spPr>
      </p:pic>
      <p:pic>
        <p:nvPicPr>
          <p:cNvPr id="7" name="Picture 2" descr="Image result for combat ready clamp">
            <a:extLst>
              <a:ext uri="{FF2B5EF4-FFF2-40B4-BE49-F238E27FC236}">
                <a16:creationId xmlns:a16="http://schemas.microsoft.com/office/drawing/2014/main" id="{A4E2009A-D0D2-4E5A-98D7-345C246BB3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 y="1640541"/>
            <a:ext cx="2111375" cy="1689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sam junctional tourniquets">
            <a:extLst>
              <a:ext uri="{FF2B5EF4-FFF2-40B4-BE49-F238E27FC236}">
                <a16:creationId xmlns:a16="http://schemas.microsoft.com/office/drawing/2014/main" id="{E4764605-9C17-41CE-A7FD-54813EA56BD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6505575" y="1530163"/>
            <a:ext cx="1800225" cy="180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idx="4294967295"/>
          </p:nvPr>
        </p:nvSpPr>
        <p:spPr>
          <a:xfrm>
            <a:off x="838200" y="2743200"/>
            <a:ext cx="7391400" cy="1143000"/>
          </a:xfrm>
        </p:spPr>
        <p:txBody>
          <a:bodyPr/>
          <a:lstStyle/>
          <a:p>
            <a:pPr eaLnBrk="1" hangingPunct="1"/>
            <a:r>
              <a:rPr lang="en-US" sz="5400" dirty="0">
                <a:ea typeface="ＭＳ Ｐゴシック"/>
                <a:cs typeface="ＭＳ Ｐゴシック"/>
              </a:rPr>
              <a:t>TCCC Training</a:t>
            </a:r>
          </a:p>
        </p:txBody>
      </p:sp>
    </p:spTree>
    <p:extLst>
      <p:ext uri="{BB962C8B-B14F-4D97-AF65-F5344CB8AC3E}">
        <p14:creationId xmlns:p14="http://schemas.microsoft.com/office/powerpoint/2010/main" val="256371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0"/>
            <a:ext cx="6096000" cy="1323439"/>
          </a:xfrm>
          <a:prstGeom prst="rect">
            <a:avLst/>
          </a:prstGeom>
          <a:noFill/>
        </p:spPr>
        <p:txBody>
          <a:bodyPr wrap="square" rtlCol="0">
            <a:spAutoFit/>
          </a:bodyPr>
          <a:lstStyle/>
          <a:p>
            <a:pPr algn="ctr"/>
            <a:r>
              <a:rPr lang="en-US" sz="4000" b="1" dirty="0">
                <a:latin typeface="Times New Roman"/>
                <a:cs typeface="Times New Roman"/>
              </a:rPr>
              <a:t>Issues with Current TCCC Training</a:t>
            </a:r>
          </a:p>
        </p:txBody>
      </p:sp>
      <p:sp>
        <p:nvSpPr>
          <p:cNvPr id="4" name="Content Placeholder 3"/>
          <p:cNvSpPr>
            <a:spLocks noGrp="1"/>
          </p:cNvSpPr>
          <p:nvPr>
            <p:ph idx="1"/>
          </p:nvPr>
        </p:nvSpPr>
        <p:spPr>
          <a:xfrm>
            <a:off x="304800" y="2133600"/>
            <a:ext cx="8229600" cy="3581400"/>
          </a:xfrm>
        </p:spPr>
        <p:txBody>
          <a:bodyPr/>
          <a:lstStyle/>
          <a:p>
            <a:r>
              <a:rPr lang="en-US" b="1" dirty="0"/>
              <a:t>There is significant variation among TCCC courses, both military and commercial.</a:t>
            </a:r>
          </a:p>
          <a:p>
            <a:r>
              <a:rPr lang="en-US" b="1" dirty="0"/>
              <a:t>Some segments of the DoD have had no TCCC training.</a:t>
            </a:r>
          </a:p>
          <a:p>
            <a:r>
              <a:rPr lang="en-US" b="1" dirty="0"/>
              <a:t>Some TCCC courses contain inappropriate training.</a:t>
            </a:r>
          </a:p>
        </p:txBody>
      </p:sp>
    </p:spTree>
    <p:extLst>
      <p:ext uri="{BB962C8B-B14F-4D97-AF65-F5344CB8AC3E}">
        <p14:creationId xmlns:p14="http://schemas.microsoft.com/office/powerpoint/2010/main" val="240689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062" y="129498"/>
            <a:ext cx="6858000" cy="1143000"/>
          </a:xfrm>
        </p:spPr>
        <p:txBody>
          <a:bodyPr/>
          <a:lstStyle/>
          <a:p>
            <a:r>
              <a:rPr lang="en-US" b="1" dirty="0"/>
              <a:t>Problems with Non-Standard TCCC Courses</a:t>
            </a:r>
          </a:p>
        </p:txBody>
      </p:sp>
      <p:sp>
        <p:nvSpPr>
          <p:cNvPr id="3" name="Content Placeholder 2"/>
          <p:cNvSpPr>
            <a:spLocks noGrp="1"/>
          </p:cNvSpPr>
          <p:nvPr>
            <p:ph idx="1"/>
          </p:nvPr>
        </p:nvSpPr>
        <p:spPr>
          <a:xfrm>
            <a:off x="762000" y="2286000"/>
            <a:ext cx="8229600" cy="3483432"/>
          </a:xfrm>
        </p:spPr>
        <p:txBody>
          <a:bodyPr/>
          <a:lstStyle/>
          <a:p>
            <a:r>
              <a:rPr lang="en-US" b="1" dirty="0"/>
              <a:t>Incorrect messaging</a:t>
            </a:r>
          </a:p>
          <a:p>
            <a:pPr lvl="1"/>
            <a:r>
              <a:rPr lang="en-US" b="1" i="1" dirty="0"/>
              <a:t>Instructor drift</a:t>
            </a:r>
          </a:p>
          <a:p>
            <a:pPr lvl="2"/>
            <a:r>
              <a:rPr lang="en-US" sz="2800" b="1" i="1" dirty="0"/>
              <a:t>“Never take off a tourniquet in the field”</a:t>
            </a:r>
          </a:p>
          <a:p>
            <a:r>
              <a:rPr lang="en-US" b="1" dirty="0"/>
              <a:t>Inappropriate training</a:t>
            </a:r>
          </a:p>
          <a:p>
            <a:r>
              <a:rPr lang="en-US" b="1" dirty="0"/>
              <a:t>Vendor-supplied training is expensive</a:t>
            </a:r>
          </a:p>
          <a:p>
            <a:endParaRPr lang="en-US" dirty="0"/>
          </a:p>
          <a:p>
            <a:endParaRPr lang="en-US" dirty="0"/>
          </a:p>
        </p:txBody>
      </p:sp>
    </p:spTree>
    <p:extLst>
      <p:ext uri="{BB962C8B-B14F-4D97-AF65-F5344CB8AC3E}">
        <p14:creationId xmlns:p14="http://schemas.microsoft.com/office/powerpoint/2010/main" val="3817175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4038600" cy="5181600"/>
          </a:xfrm>
        </p:spPr>
        <p:txBody>
          <a:bodyPr/>
          <a:lstStyle/>
          <a:p>
            <a:pPr>
              <a:buNone/>
            </a:pPr>
            <a:r>
              <a:rPr lang="en-US" b="1" dirty="0"/>
              <a:t>Instructor Drift in a </a:t>
            </a:r>
          </a:p>
          <a:p>
            <a:pPr>
              <a:spcAft>
                <a:spcPts val="600"/>
              </a:spcAft>
              <a:buNone/>
            </a:pPr>
            <a:r>
              <a:rPr lang="en-US" b="1" u="sng" dirty="0"/>
              <a:t>“TCCC” course, 2015</a:t>
            </a:r>
          </a:p>
          <a:p>
            <a:r>
              <a:rPr lang="en-US" sz="2800" dirty="0"/>
              <a:t>TBI does not contrain-</a:t>
            </a:r>
          </a:p>
          <a:p>
            <a:pPr marL="0" indent="0">
              <a:buNone/>
            </a:pPr>
            <a:r>
              <a:rPr lang="en-US" sz="2800" dirty="0"/>
              <a:t>    dicate ketamine.</a:t>
            </a:r>
          </a:p>
          <a:p>
            <a:r>
              <a:rPr lang="en-US" sz="2800" dirty="0"/>
              <a:t>Shock does not contra-</a:t>
            </a:r>
          </a:p>
          <a:p>
            <a:pPr marL="0" indent="0">
              <a:buNone/>
            </a:pPr>
            <a:r>
              <a:rPr lang="en-US" sz="2800" dirty="0"/>
              <a:t>    indicate ketamine.</a:t>
            </a:r>
          </a:p>
          <a:p>
            <a:r>
              <a:rPr lang="en-US" sz="2800" dirty="0"/>
              <a:t>No one is likely to be</a:t>
            </a:r>
          </a:p>
          <a:p>
            <a:pPr marL="0" indent="0">
              <a:buNone/>
            </a:pPr>
            <a:r>
              <a:rPr lang="en-US" sz="2800" dirty="0"/>
              <a:t>    allergic to both keta-</a:t>
            </a:r>
          </a:p>
          <a:p>
            <a:pPr marL="0" indent="0">
              <a:buNone/>
            </a:pPr>
            <a:r>
              <a:rPr lang="en-US" sz="2800" dirty="0"/>
              <a:t>    mine and opioids.</a:t>
            </a:r>
            <a:endParaRPr lang="en-US" dirty="0"/>
          </a:p>
          <a:p>
            <a:pPr>
              <a:buNone/>
            </a:pPr>
            <a:r>
              <a:rPr lang="en-US" sz="2400" b="1" i="1" dirty="0"/>
              <a:t>      </a:t>
            </a:r>
            <a:endParaRPr lang="en-US" dirty="0"/>
          </a:p>
          <a:p>
            <a:endParaRPr lang="en-US" dirty="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fld id="{66D6AF61-6097-A348-B706-8168EC65AEF8}" type="slidenum">
              <a:rPr lang="en-US" smtClean="0"/>
              <a:pPr/>
              <a:t>34</a:t>
            </a:fld>
            <a:endParaRPr lang="en-US" dirty="0"/>
          </a:p>
        </p:txBody>
      </p:sp>
      <p:pic>
        <p:nvPicPr>
          <p:cNvPr id="5" name="Picture 4" descr="Pain Mgt NTTC.jpg"/>
          <p:cNvPicPr>
            <a:picLocks noChangeAspect="1"/>
          </p:cNvPicPr>
          <p:nvPr/>
        </p:nvPicPr>
        <p:blipFill>
          <a:blip r:embed="rId3" cstate="print"/>
          <a:stretch>
            <a:fillRect/>
          </a:stretch>
        </p:blipFill>
        <p:spPr>
          <a:xfrm>
            <a:off x="4157430" y="0"/>
            <a:ext cx="4986570" cy="6858000"/>
          </a:xfrm>
          <a:prstGeom prst="rect">
            <a:avLst/>
          </a:prstGeom>
        </p:spPr>
      </p:pic>
    </p:spTree>
    <p:extLst>
      <p:ext uri="{BB962C8B-B14F-4D97-AF65-F5344CB8AC3E}">
        <p14:creationId xmlns:p14="http://schemas.microsoft.com/office/powerpoint/2010/main" val="3857424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492" y="71442"/>
            <a:ext cx="6858000" cy="1143000"/>
          </a:xfrm>
        </p:spPr>
        <p:txBody>
          <a:bodyPr/>
          <a:lstStyle/>
          <a:p>
            <a:r>
              <a:rPr lang="en-US" sz="4400" b="1" dirty="0"/>
              <a:t>Inappropriate Training</a:t>
            </a:r>
          </a:p>
        </p:txBody>
      </p:sp>
      <p:sp>
        <p:nvSpPr>
          <p:cNvPr id="3" name="Content Placeholder 2"/>
          <p:cNvSpPr>
            <a:spLocks noGrp="1"/>
          </p:cNvSpPr>
          <p:nvPr>
            <p:ph idx="1"/>
          </p:nvPr>
        </p:nvSpPr>
        <p:spPr>
          <a:xfrm>
            <a:off x="152400" y="1570037"/>
            <a:ext cx="8534400" cy="4525963"/>
          </a:xfrm>
        </p:spPr>
        <p:txBody>
          <a:bodyPr/>
          <a:lstStyle/>
          <a:p>
            <a:r>
              <a:rPr lang="en-US" b="1" dirty="0"/>
              <a:t>“Shock labs”</a:t>
            </a:r>
          </a:p>
          <a:p>
            <a:r>
              <a:rPr lang="en-US" b="1" dirty="0"/>
              <a:t>“Cognition labs”</a:t>
            </a:r>
          </a:p>
          <a:p>
            <a:r>
              <a:rPr lang="en-US" b="1" dirty="0"/>
              <a:t>Insertion of intraosseous devices on course attendee volunteers</a:t>
            </a:r>
          </a:p>
          <a:p>
            <a:r>
              <a:rPr lang="en-US" b="1" dirty="0"/>
              <a:t>Regional nerve blocks by non-medical personnel</a:t>
            </a:r>
          </a:p>
          <a:p>
            <a:r>
              <a:rPr lang="en-US" b="1" dirty="0"/>
              <a:t>Central venous catheter placement by prehospital providers</a:t>
            </a:r>
          </a:p>
          <a:p>
            <a:r>
              <a:rPr lang="en-US" b="1" dirty="0"/>
              <a:t>Arterial blood draws</a:t>
            </a:r>
          </a:p>
          <a:p>
            <a:pPr>
              <a:buNone/>
            </a:pPr>
            <a:r>
              <a:rPr lang="en-US" sz="2400" b="1" i="1" dirty="0"/>
              <a:t>      </a:t>
            </a:r>
            <a:endParaRPr lang="en-US" dirty="0"/>
          </a:p>
          <a:p>
            <a:endParaRPr lang="en-US" dirty="0"/>
          </a:p>
        </p:txBody>
      </p:sp>
    </p:spTree>
    <p:extLst>
      <p:ext uri="{BB962C8B-B14F-4D97-AF65-F5344CB8AC3E}">
        <p14:creationId xmlns:p14="http://schemas.microsoft.com/office/powerpoint/2010/main" val="764697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858000" cy="1143000"/>
          </a:xfrm>
        </p:spPr>
        <p:txBody>
          <a:bodyPr/>
          <a:lstStyle/>
          <a:p>
            <a:r>
              <a:rPr lang="en-US" sz="4400" b="1" dirty="0"/>
              <a:t>NAEMT TCCC Courses:</a:t>
            </a:r>
            <a:br>
              <a:rPr lang="en-US" sz="4400" b="1" dirty="0"/>
            </a:br>
            <a:r>
              <a:rPr lang="en-US" sz="4400" b="1" dirty="0">
                <a:solidFill>
                  <a:srgbClr val="FF0000"/>
                </a:solidFill>
              </a:rPr>
              <a:t>Advantages</a:t>
            </a:r>
          </a:p>
        </p:txBody>
      </p:sp>
      <p:sp>
        <p:nvSpPr>
          <p:cNvPr id="3" name="Content Placeholder 2"/>
          <p:cNvSpPr>
            <a:spLocks noGrp="1"/>
          </p:cNvSpPr>
          <p:nvPr>
            <p:ph idx="1"/>
          </p:nvPr>
        </p:nvSpPr>
        <p:spPr>
          <a:xfrm>
            <a:off x="228600" y="1600200"/>
            <a:ext cx="8229600" cy="4525963"/>
          </a:xfrm>
        </p:spPr>
        <p:txBody>
          <a:bodyPr/>
          <a:lstStyle/>
          <a:p>
            <a:pPr>
              <a:buNone/>
            </a:pPr>
            <a:endParaRPr lang="en-US" sz="2400" dirty="0"/>
          </a:p>
          <a:p>
            <a:r>
              <a:rPr lang="en-US" sz="2400" b="1" dirty="0"/>
              <a:t>JTS recommends that TCCC should be a credential-producing training program for the MHS.</a:t>
            </a:r>
            <a:endParaRPr lang="en-US" sz="2000" b="1" dirty="0"/>
          </a:p>
          <a:p>
            <a:r>
              <a:rPr lang="en-US" sz="2400" b="1" dirty="0"/>
              <a:t>NAEMT TCCC courses and instructor courses follow the CoTCCC-developed/JTS-approved curriculum without deviation.</a:t>
            </a:r>
          </a:p>
          <a:p>
            <a:r>
              <a:rPr lang="en-US" sz="2400" b="1" dirty="0"/>
              <a:t>NAEMT TCCC instructors undergo Quality Assurance evaluation.</a:t>
            </a:r>
          </a:p>
          <a:p>
            <a:r>
              <a:rPr lang="en-US" sz="2400" b="1" dirty="0"/>
              <a:t>The recommended TCCC training provided through the NAEMT educational system costs much less than equivalent training purchased from for-profit TCCC vendors.</a:t>
            </a:r>
          </a:p>
          <a:p>
            <a:pPr marL="0" indent="0">
              <a:buNone/>
            </a:pPr>
            <a:endParaRPr lang="en-US" sz="2400" b="1" dirty="0"/>
          </a:p>
        </p:txBody>
      </p:sp>
    </p:spTree>
    <p:extLst>
      <p:ext uri="{BB962C8B-B14F-4D97-AF65-F5344CB8AC3E}">
        <p14:creationId xmlns:p14="http://schemas.microsoft.com/office/powerpoint/2010/main" val="690563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229600" cy="4522455"/>
          </a:xfrm>
        </p:spPr>
        <p:txBody>
          <a:bodyPr/>
          <a:lstStyle/>
          <a:p>
            <a:r>
              <a:rPr lang="en-US" sz="2400" b="1" u="sng" dirty="0"/>
              <a:t>The </a:t>
            </a:r>
            <a:r>
              <a:rPr lang="en-US" sz="2400" b="1" dirty="0"/>
              <a:t>NAEMT system issues and tracks certification for instructors and students.</a:t>
            </a:r>
          </a:p>
          <a:p>
            <a:pPr lvl="1"/>
            <a:r>
              <a:rPr lang="en-US" sz="2400" b="1" dirty="0"/>
              <a:t>Cards and registries</a:t>
            </a:r>
          </a:p>
          <a:p>
            <a:r>
              <a:rPr lang="en-US" sz="2400" b="1" dirty="0"/>
              <a:t>The NAEMT system for establishing training sites is working very well for military commands using it.</a:t>
            </a:r>
          </a:p>
          <a:p>
            <a:r>
              <a:rPr lang="en-US" sz="2400" b="1" dirty="0"/>
              <a:t>NAEMT TCCC courses do not include live tissue training with its associated expense and logistic burden.</a:t>
            </a:r>
          </a:p>
          <a:p>
            <a:r>
              <a:rPr lang="en-US" sz="2400" b="1" dirty="0"/>
              <a:t>NAEMT TCCC courses are endorsed by the ACS-COT.</a:t>
            </a:r>
          </a:p>
          <a:p>
            <a:r>
              <a:rPr lang="en-US" sz="2400" b="1" dirty="0"/>
              <a:t>Additional training such as trauma lanes, field exercises, and live tissue training could be added to supplement the basic TCCC curriculum as unit time and resources allow.</a:t>
            </a:r>
          </a:p>
          <a:p>
            <a:pPr marL="0" indent="0">
              <a:buNone/>
            </a:pPr>
            <a:endParaRPr lang="en-US" sz="2400" dirty="0"/>
          </a:p>
        </p:txBody>
      </p:sp>
      <p:sp>
        <p:nvSpPr>
          <p:cNvPr id="4" name="Title 1"/>
          <p:cNvSpPr>
            <a:spLocks noGrp="1"/>
          </p:cNvSpPr>
          <p:nvPr>
            <p:ph type="title"/>
          </p:nvPr>
        </p:nvSpPr>
        <p:spPr>
          <a:xfrm>
            <a:off x="1524000" y="228600"/>
            <a:ext cx="6858000" cy="1143000"/>
          </a:xfrm>
        </p:spPr>
        <p:txBody>
          <a:bodyPr/>
          <a:lstStyle/>
          <a:p>
            <a:r>
              <a:rPr lang="en-US" sz="4400" b="1" dirty="0"/>
              <a:t>NAEMT TCCC Courses:</a:t>
            </a:r>
            <a:br>
              <a:rPr lang="en-US" sz="4400" b="1" dirty="0"/>
            </a:br>
            <a:r>
              <a:rPr lang="en-US" sz="4400" b="1" dirty="0">
                <a:solidFill>
                  <a:srgbClr val="FF0000"/>
                </a:solidFill>
              </a:rPr>
              <a:t>Advantages</a:t>
            </a:r>
          </a:p>
        </p:txBody>
      </p:sp>
    </p:spTree>
    <p:extLst>
      <p:ext uri="{BB962C8B-B14F-4D97-AF65-F5344CB8AC3E}">
        <p14:creationId xmlns:p14="http://schemas.microsoft.com/office/powerpoint/2010/main" val="1782671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a:xfrm>
            <a:off x="990600" y="3048000"/>
            <a:ext cx="6858000" cy="1143000"/>
          </a:xfrm>
        </p:spPr>
        <p:txBody>
          <a:bodyPr/>
          <a:lstStyle/>
          <a:p>
            <a:pPr eaLnBrk="1" hangingPunct="1"/>
            <a:r>
              <a:rPr lang="en-US" sz="5400" dirty="0">
                <a:ea typeface="ＭＳ Ｐゴシック"/>
                <a:cs typeface="ＭＳ Ｐゴシック"/>
              </a:rPr>
              <a:t>TCCC Training for</a:t>
            </a:r>
            <a:br>
              <a:rPr lang="en-US" sz="5400" dirty="0">
                <a:ea typeface="ＭＳ Ｐゴシック"/>
                <a:cs typeface="ＭＳ Ｐゴシック"/>
              </a:rPr>
            </a:br>
            <a:r>
              <a:rPr lang="en-US" sz="5400" u="sng" dirty="0">
                <a:ea typeface="ＭＳ Ｐゴシック"/>
                <a:cs typeface="ＭＳ Ｐゴシック"/>
              </a:rPr>
              <a:t>ALL</a:t>
            </a:r>
            <a:r>
              <a:rPr lang="en-US" sz="5400" dirty="0">
                <a:ea typeface="ＭＳ Ｐゴシック"/>
                <a:cs typeface="ＭＳ Ｐゴシック"/>
              </a:rPr>
              <a:t> combatants:</a:t>
            </a:r>
            <a:br>
              <a:rPr lang="en-US" sz="5400" u="sng" dirty="0">
                <a:ea typeface="ＭＳ Ｐゴシック"/>
                <a:cs typeface="ＭＳ Ｐゴシック"/>
              </a:rPr>
            </a:br>
            <a:br>
              <a:rPr lang="en-US" sz="5400" u="sng" dirty="0">
                <a:ea typeface="ＭＳ Ｐゴシック"/>
                <a:cs typeface="ＭＳ Ｐゴシック"/>
              </a:rPr>
            </a:br>
            <a:r>
              <a:rPr lang="en-US" sz="3600" dirty="0">
                <a:ea typeface="ＭＳ Ｐゴシック"/>
                <a:cs typeface="ＭＳ Ｐゴシック"/>
              </a:rPr>
              <a:t>Self and buddy aid should be part of the Warrior Culture in all combat units.</a:t>
            </a:r>
          </a:p>
        </p:txBody>
      </p:sp>
      <p:sp>
        <p:nvSpPr>
          <p:cNvPr id="3" name="TextBox 2"/>
          <p:cNvSpPr txBox="1"/>
          <p:nvPr/>
        </p:nvSpPr>
        <p:spPr>
          <a:xfrm>
            <a:off x="1143000" y="6029980"/>
            <a:ext cx="6795835" cy="523220"/>
          </a:xfrm>
          <a:prstGeom prst="rect">
            <a:avLst/>
          </a:prstGeom>
          <a:noFill/>
        </p:spPr>
        <p:txBody>
          <a:bodyPr wrap="none" rtlCol="0">
            <a:spAutoFit/>
          </a:bodyPr>
          <a:lstStyle/>
          <a:p>
            <a:r>
              <a:rPr lang="en-US" sz="2800" b="1" i="1" dirty="0">
                <a:solidFill>
                  <a:srgbClr val="FF0000"/>
                </a:solidFill>
              </a:rPr>
              <a:t>Now mandated by DoD Instruction 1322.24</a:t>
            </a:r>
            <a:endParaRPr lang="en-US" sz="2800" i="1" dirty="0">
              <a:solidFill>
                <a:srgbClr val="FF0000"/>
              </a:solidFill>
            </a:endParaRPr>
          </a:p>
        </p:txBody>
      </p:sp>
    </p:spTree>
    <p:extLst>
      <p:ext uri="{BB962C8B-B14F-4D97-AF65-F5344CB8AC3E}">
        <p14:creationId xmlns:p14="http://schemas.microsoft.com/office/powerpoint/2010/main" val="1198743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a:xfrm>
            <a:off x="1447800" y="152400"/>
            <a:ext cx="6858000" cy="1143000"/>
          </a:xfrm>
        </p:spPr>
        <p:txBody>
          <a:bodyPr lIns="91408" tIns="45704" rIns="91408" bIns="45704"/>
          <a:lstStyle/>
          <a:p>
            <a:pPr eaLnBrk="1" hangingPunct="1"/>
            <a:r>
              <a:rPr lang="en-US" sz="4400" dirty="0"/>
              <a:t>Eliminating Preventable Death on the Battlefield</a:t>
            </a:r>
          </a:p>
        </p:txBody>
      </p:sp>
      <p:sp>
        <p:nvSpPr>
          <p:cNvPr id="66562" name="Text Box 4"/>
          <p:cNvSpPr txBox="1">
            <a:spLocks noChangeArrowheads="1"/>
          </p:cNvSpPr>
          <p:nvPr/>
        </p:nvSpPr>
        <p:spPr bwMode="auto">
          <a:xfrm>
            <a:off x="295275" y="4191000"/>
            <a:ext cx="8702334" cy="2616077"/>
          </a:xfrm>
          <a:prstGeom prst="rect">
            <a:avLst/>
          </a:prstGeom>
          <a:noFill/>
          <a:ln w="9525">
            <a:noFill/>
            <a:miter lim="800000"/>
            <a:headEnd/>
            <a:tailEnd/>
          </a:ln>
        </p:spPr>
        <p:txBody>
          <a:bodyPr wrap="none" lIns="91416" tIns="45708" rIns="91416" bIns="45708">
            <a:spAutoFit/>
          </a:bodyPr>
          <a:lstStyle/>
          <a:p>
            <a:pPr>
              <a:buFontTx/>
              <a:buChar char="•"/>
            </a:pPr>
            <a:r>
              <a:rPr lang="en-US" sz="3600" b="1" dirty="0">
                <a:latin typeface="Times New Roman" pitchFamily="18" charset="0"/>
                <a:cs typeface="Times New Roman" pitchFamily="18" charset="0"/>
              </a:rPr>
              <a:t> </a:t>
            </a:r>
            <a:r>
              <a:rPr lang="en-US" sz="3200" b="1" dirty="0">
                <a:latin typeface="Times New Roman" pitchFamily="18" charset="0"/>
                <a:cs typeface="Times New Roman" pitchFamily="18" charset="0"/>
              </a:rPr>
              <a:t>Kotwal et al – Archives of Surgery 2011</a:t>
            </a:r>
          </a:p>
          <a:p>
            <a:pPr>
              <a:buFontTx/>
              <a:buChar char="•"/>
            </a:pPr>
            <a:r>
              <a:rPr lang="en-US" sz="3200" b="1" dirty="0">
                <a:latin typeface="Times New Roman" pitchFamily="18" charset="0"/>
                <a:cs typeface="Times New Roman" pitchFamily="18" charset="0"/>
              </a:rPr>
              <a:t> </a:t>
            </a:r>
            <a:r>
              <a:rPr lang="en-US" sz="3200" b="1" u="sng" dirty="0">
                <a:latin typeface="Times New Roman" pitchFamily="18" charset="0"/>
                <a:cs typeface="Times New Roman" pitchFamily="18" charset="0"/>
              </a:rPr>
              <a:t>All</a:t>
            </a:r>
            <a:r>
              <a:rPr lang="en-US" sz="3200" b="1" dirty="0">
                <a:latin typeface="Times New Roman" pitchFamily="18" charset="0"/>
                <a:cs typeface="Times New Roman" pitchFamily="18" charset="0"/>
              </a:rPr>
              <a:t> Rangers and docs trained in TCCC</a:t>
            </a:r>
          </a:p>
          <a:p>
            <a:pPr>
              <a:buFontTx/>
              <a:buChar char="•"/>
            </a:pPr>
            <a:r>
              <a:rPr lang="en-US" sz="3200" b="1" dirty="0">
                <a:latin typeface="Times New Roman" pitchFamily="18" charset="0"/>
                <a:cs typeface="Times New Roman" pitchFamily="18" charset="0"/>
              </a:rPr>
              <a:t> </a:t>
            </a:r>
            <a:r>
              <a:rPr lang="en-US" sz="3200" b="1" u="sng" dirty="0">
                <a:latin typeface="Times New Roman" pitchFamily="18" charset="0"/>
                <a:cs typeface="Times New Roman" pitchFamily="18" charset="0"/>
              </a:rPr>
              <a:t>U.S. military</a:t>
            </a:r>
            <a:r>
              <a:rPr lang="en-US" sz="3200" b="1" dirty="0">
                <a:latin typeface="Times New Roman" pitchFamily="18" charset="0"/>
                <a:cs typeface="Times New Roman" pitchFamily="18" charset="0"/>
              </a:rPr>
              <a:t> preventable deaths: </a:t>
            </a:r>
            <a:r>
              <a:rPr lang="en-US" sz="3200" b="1" u="sng" dirty="0">
                <a:solidFill>
                  <a:srgbClr val="FF3300"/>
                </a:solidFill>
                <a:latin typeface="Times New Roman" pitchFamily="18" charset="0"/>
                <a:cs typeface="Times New Roman" pitchFamily="18" charset="0"/>
              </a:rPr>
              <a:t>24%</a:t>
            </a:r>
          </a:p>
          <a:p>
            <a:pPr>
              <a:buFontTx/>
              <a:buChar char="•"/>
            </a:pPr>
            <a:r>
              <a:rPr lang="en-US" sz="3200" b="1" dirty="0">
                <a:latin typeface="Times New Roman" pitchFamily="18" charset="0"/>
                <a:cs typeface="Times New Roman" pitchFamily="18" charset="0"/>
              </a:rPr>
              <a:t> </a:t>
            </a:r>
            <a:r>
              <a:rPr lang="en-US" sz="3200" b="1" u="sng" dirty="0">
                <a:latin typeface="Times New Roman" pitchFamily="18" charset="0"/>
                <a:cs typeface="Times New Roman" pitchFamily="18" charset="0"/>
              </a:rPr>
              <a:t>Ranger</a:t>
            </a:r>
            <a:r>
              <a:rPr lang="en-US" sz="3200" b="1" dirty="0">
                <a:latin typeface="Times New Roman" pitchFamily="18" charset="0"/>
                <a:cs typeface="Times New Roman" pitchFamily="18" charset="0"/>
              </a:rPr>
              <a:t> preventable death incidence: </a:t>
            </a:r>
            <a:r>
              <a:rPr lang="en-US" sz="3200" b="1" u="sng" dirty="0">
                <a:solidFill>
                  <a:srgbClr val="FF3300"/>
                </a:solidFill>
                <a:latin typeface="Times New Roman" pitchFamily="18" charset="0"/>
                <a:cs typeface="Times New Roman" pitchFamily="18" charset="0"/>
              </a:rPr>
              <a:t>3%</a:t>
            </a:r>
          </a:p>
          <a:p>
            <a:pPr>
              <a:buFontTx/>
              <a:buChar char="•"/>
            </a:pPr>
            <a:r>
              <a:rPr lang="en-US" sz="3200" b="1" dirty="0">
                <a:solidFill>
                  <a:srgbClr val="FF0000"/>
                </a:solidFill>
                <a:latin typeface="Times New Roman" pitchFamily="18" charset="0"/>
                <a:cs typeface="Times New Roman" pitchFamily="18" charset="0"/>
              </a:rPr>
              <a:t> Almost a 90% difference in preventable deaths</a:t>
            </a:r>
            <a:endParaRPr lang="en-US" sz="3200" b="1" u="sng" dirty="0">
              <a:solidFill>
                <a:srgbClr val="FF0000"/>
              </a:solidFill>
              <a:latin typeface="Times New Roman" pitchFamily="18" charset="0"/>
              <a:cs typeface="Times New Roman" pitchFamily="18" charset="0"/>
            </a:endParaRPr>
          </a:p>
        </p:txBody>
      </p:sp>
      <p:pic>
        <p:nvPicPr>
          <p:cNvPr id="66563" name="Picture 4" descr="CUF Tourniquet 10"/>
          <p:cNvPicPr>
            <a:picLocks noChangeAspect="1" noChangeArrowheads="1"/>
          </p:cNvPicPr>
          <p:nvPr/>
        </p:nvPicPr>
        <p:blipFill>
          <a:blip r:embed="rId3" cstate="print"/>
          <a:srcRect/>
          <a:stretch>
            <a:fillRect/>
          </a:stretch>
        </p:blipFill>
        <p:spPr bwMode="auto">
          <a:xfrm>
            <a:off x="3200400" y="1652588"/>
            <a:ext cx="2667000" cy="2386012"/>
          </a:xfrm>
          <a:prstGeom prst="rect">
            <a:avLst/>
          </a:prstGeom>
          <a:noFill/>
          <a:ln w="9525">
            <a:noFill/>
            <a:miter lim="800000"/>
            <a:headEnd/>
            <a:tailEnd/>
          </a:ln>
        </p:spPr>
      </p:pic>
    </p:spTree>
    <p:extLst>
      <p:ext uri="{BB962C8B-B14F-4D97-AF65-F5344CB8AC3E}">
        <p14:creationId xmlns:p14="http://schemas.microsoft.com/office/powerpoint/2010/main" val="176867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a:xfrm>
            <a:off x="1447800" y="76200"/>
            <a:ext cx="7239000" cy="1317625"/>
          </a:xfrm>
        </p:spPr>
        <p:txBody>
          <a:bodyPr/>
          <a:lstStyle/>
          <a:p>
            <a:pPr eaLnBrk="1" hangingPunct="1"/>
            <a:r>
              <a:rPr lang="en-US" sz="4400" dirty="0">
                <a:ea typeface="ＭＳ Ｐゴシック"/>
                <a:cs typeface="ＭＳ Ｐゴシック"/>
              </a:rPr>
              <a:t>Sources for TCCC Opportunities to Improve</a:t>
            </a:r>
          </a:p>
        </p:txBody>
      </p:sp>
      <p:sp>
        <p:nvSpPr>
          <p:cNvPr id="18434" name="Content Placeholder 2"/>
          <p:cNvSpPr>
            <a:spLocks noGrp="1"/>
          </p:cNvSpPr>
          <p:nvPr>
            <p:ph idx="4294967295"/>
          </p:nvPr>
        </p:nvSpPr>
        <p:spPr>
          <a:xfrm>
            <a:off x="152400" y="1874837"/>
            <a:ext cx="8763000" cy="4525963"/>
          </a:xfrm>
        </p:spPr>
        <p:txBody>
          <a:bodyPr/>
          <a:lstStyle/>
          <a:p>
            <a:pPr eaLnBrk="1" hangingPunct="1">
              <a:lnSpc>
                <a:spcPct val="90000"/>
              </a:lnSpc>
            </a:pPr>
            <a:r>
              <a:rPr lang="en-US" sz="2800" b="1" dirty="0">
                <a:ea typeface="ＭＳ Ｐゴシック"/>
                <a:cs typeface="ＭＳ Ｐゴシック"/>
              </a:rPr>
              <a:t>Reports from Joint Trauma System (JTS) weekly Trauma Telecons – every Thursday morning</a:t>
            </a:r>
          </a:p>
          <a:p>
            <a:pPr lvl="1" eaLnBrk="1" hangingPunct="1">
              <a:lnSpc>
                <a:spcPct val="90000"/>
              </a:lnSpc>
            </a:pPr>
            <a:r>
              <a:rPr lang="en-US" b="1" dirty="0">
                <a:ea typeface="ＭＳ Ｐゴシック"/>
                <a:cs typeface="ＭＳ Ｐゴシック"/>
              </a:rPr>
              <a:t>Worldwide telecon to discuss every serious casualty   admitted to a Role 3 hospital from that week</a:t>
            </a:r>
          </a:p>
          <a:p>
            <a:pPr eaLnBrk="1" hangingPunct="1">
              <a:spcBef>
                <a:spcPct val="0"/>
              </a:spcBef>
            </a:pPr>
            <a:r>
              <a:rPr lang="en-US" sz="2800" b="1" dirty="0">
                <a:ea typeface="ＭＳ Ｐゴシック"/>
                <a:cs typeface="ＭＳ Ｐゴシック"/>
              </a:rPr>
              <a:t>Published medical reports</a:t>
            </a:r>
          </a:p>
          <a:p>
            <a:pPr eaLnBrk="1" hangingPunct="1">
              <a:spcBef>
                <a:spcPct val="0"/>
              </a:spcBef>
            </a:pPr>
            <a:r>
              <a:rPr lang="en-US" sz="2800" b="1" dirty="0">
                <a:ea typeface="ＭＳ Ｐゴシック"/>
                <a:cs typeface="ＭＳ Ｐゴシック"/>
              </a:rPr>
              <a:t>Armed Forces Medical</a:t>
            </a:r>
          </a:p>
          <a:p>
            <a:pPr eaLnBrk="1" hangingPunct="1">
              <a:spcBef>
                <a:spcPct val="0"/>
              </a:spcBef>
              <a:buFontTx/>
              <a:buNone/>
            </a:pPr>
            <a:r>
              <a:rPr lang="en-US" sz="2800" b="1" dirty="0">
                <a:ea typeface="ＭＳ Ｐゴシック"/>
                <a:cs typeface="ＭＳ Ｐゴシック"/>
              </a:rPr>
              <a:t>    Examiner’s System</a:t>
            </a:r>
          </a:p>
          <a:p>
            <a:pPr eaLnBrk="1" hangingPunct="1">
              <a:spcBef>
                <a:spcPct val="0"/>
              </a:spcBef>
            </a:pPr>
            <a:r>
              <a:rPr lang="en-US" sz="2800" b="1" dirty="0">
                <a:ea typeface="ＭＳ Ｐゴシック"/>
                <a:cs typeface="ＭＳ Ｐゴシック"/>
              </a:rPr>
              <a:t>Theater AARs</a:t>
            </a:r>
          </a:p>
          <a:p>
            <a:pPr eaLnBrk="1" hangingPunct="1">
              <a:spcBef>
                <a:spcPct val="0"/>
              </a:spcBef>
            </a:pPr>
            <a:r>
              <a:rPr lang="en-US" sz="2800" b="1" dirty="0">
                <a:ea typeface="ＭＳ Ｐゴシック"/>
                <a:cs typeface="ＭＳ Ｐゴシック"/>
              </a:rPr>
              <a:t>Feedback from doctors, </a:t>
            </a:r>
          </a:p>
          <a:p>
            <a:pPr eaLnBrk="1" hangingPunct="1">
              <a:spcBef>
                <a:spcPct val="0"/>
              </a:spcBef>
              <a:buFontTx/>
              <a:buNone/>
            </a:pPr>
            <a:r>
              <a:rPr lang="en-US" sz="2800" b="1" dirty="0">
                <a:ea typeface="ＭＳ Ｐゴシック"/>
                <a:cs typeface="ＭＳ Ｐゴシック"/>
              </a:rPr>
              <a:t>     PAs, corpsmen, medics,</a:t>
            </a:r>
          </a:p>
          <a:p>
            <a:pPr eaLnBrk="1" hangingPunct="1">
              <a:spcBef>
                <a:spcPct val="0"/>
              </a:spcBef>
              <a:buFontTx/>
              <a:buNone/>
            </a:pPr>
            <a:r>
              <a:rPr lang="en-US" sz="2800" b="1" dirty="0">
                <a:ea typeface="ＭＳ Ｐゴシック"/>
                <a:cs typeface="ＭＳ Ｐゴシック"/>
              </a:rPr>
              <a:t>     and PJs</a:t>
            </a:r>
          </a:p>
        </p:txBody>
      </p:sp>
      <p:pic>
        <p:nvPicPr>
          <p:cNvPr id="18435" name="Picture 6" descr="DL0908 Helo Gunner"/>
          <p:cNvPicPr>
            <a:picLocks noChangeAspect="1" noChangeArrowheads="1"/>
          </p:cNvPicPr>
          <p:nvPr/>
        </p:nvPicPr>
        <p:blipFill>
          <a:blip r:embed="rId3" cstate="print"/>
          <a:srcRect/>
          <a:stretch>
            <a:fillRect/>
          </a:stretch>
        </p:blipFill>
        <p:spPr bwMode="auto">
          <a:xfrm>
            <a:off x="5002213" y="4108450"/>
            <a:ext cx="4114800" cy="27432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idx="4294967295"/>
          </p:nvPr>
        </p:nvSpPr>
        <p:spPr>
          <a:xfrm>
            <a:off x="1295400" y="76200"/>
            <a:ext cx="7848600" cy="1143000"/>
          </a:xfrm>
        </p:spPr>
        <p:txBody>
          <a:bodyPr/>
          <a:lstStyle/>
          <a:p>
            <a:r>
              <a:rPr lang="en-US" sz="4400" dirty="0"/>
              <a:t>TCCC in Canadian Forces</a:t>
            </a:r>
            <a:br>
              <a:rPr lang="en-US" sz="4400" dirty="0"/>
            </a:br>
            <a:r>
              <a:rPr lang="en-US" sz="4400" dirty="0"/>
              <a:t>Savage et al: Can J Surg 2011</a:t>
            </a:r>
          </a:p>
        </p:txBody>
      </p:sp>
      <p:pic>
        <p:nvPicPr>
          <p:cNvPr id="67586" name="Picture 3" descr="Savage 2011 D"/>
          <p:cNvPicPr>
            <a:picLocks noChangeAspect="1" noChangeArrowheads="1"/>
          </p:cNvPicPr>
          <p:nvPr/>
        </p:nvPicPr>
        <p:blipFill>
          <a:blip r:embed="rId3" cstate="print"/>
          <a:srcRect/>
          <a:stretch>
            <a:fillRect/>
          </a:stretch>
        </p:blipFill>
        <p:spPr bwMode="auto">
          <a:xfrm>
            <a:off x="0" y="1466850"/>
            <a:ext cx="9144000" cy="2800350"/>
          </a:xfrm>
          <a:prstGeom prst="rect">
            <a:avLst/>
          </a:prstGeom>
          <a:noFill/>
          <a:ln w="9525">
            <a:noFill/>
            <a:miter lim="800000"/>
            <a:headEnd/>
            <a:tailEnd/>
          </a:ln>
        </p:spPr>
      </p:pic>
      <p:pic>
        <p:nvPicPr>
          <p:cNvPr id="67587" name="Picture 4" descr="Savage 2011 E"/>
          <p:cNvPicPr>
            <a:picLocks noChangeAspect="1" noChangeArrowheads="1"/>
          </p:cNvPicPr>
          <p:nvPr/>
        </p:nvPicPr>
        <p:blipFill>
          <a:blip r:embed="rId4" cstate="print"/>
          <a:srcRect/>
          <a:stretch>
            <a:fillRect/>
          </a:stretch>
        </p:blipFill>
        <p:spPr bwMode="auto">
          <a:xfrm>
            <a:off x="0" y="3733800"/>
            <a:ext cx="9144000" cy="3143250"/>
          </a:xfrm>
          <a:prstGeom prst="rect">
            <a:avLst/>
          </a:prstGeom>
          <a:noFill/>
          <a:ln w="9525">
            <a:noFill/>
            <a:miter lim="800000"/>
            <a:headEnd/>
            <a:tailEnd/>
          </a:ln>
        </p:spPr>
      </p:pic>
      <p:sp>
        <p:nvSpPr>
          <p:cNvPr id="67588" name="Line 5"/>
          <p:cNvSpPr>
            <a:spLocks noChangeShapeType="1"/>
          </p:cNvSpPr>
          <p:nvPr/>
        </p:nvSpPr>
        <p:spPr bwMode="auto">
          <a:xfrm>
            <a:off x="0" y="5943600"/>
            <a:ext cx="6553200" cy="0"/>
          </a:xfrm>
          <a:prstGeom prst="line">
            <a:avLst/>
          </a:prstGeom>
          <a:noFill/>
          <a:ln w="38100">
            <a:solidFill>
              <a:srgbClr val="FF0000"/>
            </a:solidFill>
            <a:round/>
            <a:headEnd/>
            <a:tailEnd/>
          </a:ln>
        </p:spPr>
        <p:txBody>
          <a:bodyPr wrap="none" anchor="ctr"/>
          <a:lstStyle/>
          <a:p>
            <a:endParaRPr lang="en-US" dirty="0"/>
          </a:p>
        </p:txBody>
      </p:sp>
      <p:sp>
        <p:nvSpPr>
          <p:cNvPr id="67589" name="Line 6"/>
          <p:cNvSpPr>
            <a:spLocks noChangeShapeType="1"/>
          </p:cNvSpPr>
          <p:nvPr/>
        </p:nvSpPr>
        <p:spPr bwMode="auto">
          <a:xfrm>
            <a:off x="1524000" y="5486400"/>
            <a:ext cx="7620000" cy="0"/>
          </a:xfrm>
          <a:prstGeom prst="line">
            <a:avLst/>
          </a:prstGeom>
          <a:noFill/>
          <a:ln w="38100">
            <a:solidFill>
              <a:srgbClr val="FF0000"/>
            </a:solidFill>
            <a:round/>
            <a:headEnd/>
            <a:tailEnd/>
          </a:ln>
        </p:spPr>
        <p:txBody>
          <a:bodyPr wrap="none" anchor="ctr"/>
          <a:lstStyle/>
          <a:p>
            <a:endParaRPr lang="en-US" dirty="0"/>
          </a:p>
        </p:txBody>
      </p:sp>
      <p:cxnSp>
        <p:nvCxnSpPr>
          <p:cNvPr id="15" name="Straight Connector 14"/>
          <p:cNvCxnSpPr/>
          <p:nvPr/>
        </p:nvCxnSpPr>
        <p:spPr>
          <a:xfrm flipH="1">
            <a:off x="1524000" y="4114800"/>
            <a:ext cx="7543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572000"/>
            <a:ext cx="510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958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idx="4294967295"/>
          </p:nvPr>
        </p:nvSpPr>
        <p:spPr>
          <a:xfrm>
            <a:off x="1676400" y="76200"/>
            <a:ext cx="6858000" cy="1295400"/>
          </a:xfrm>
        </p:spPr>
        <p:txBody>
          <a:bodyPr/>
          <a:lstStyle/>
          <a:p>
            <a:pPr eaLnBrk="1" hangingPunct="1"/>
            <a:r>
              <a:rPr lang="en-US" sz="4400" dirty="0">
                <a:solidFill>
                  <a:srgbClr val="FF0000"/>
                </a:solidFill>
                <a:ea typeface="ＭＳ Ｐゴシック"/>
                <a:cs typeface="ＭＳ Ｐゴシック"/>
              </a:rPr>
              <a:t>Train ALL Combatants in TCCC</a:t>
            </a:r>
          </a:p>
        </p:txBody>
      </p:sp>
      <p:sp>
        <p:nvSpPr>
          <p:cNvPr id="68610" name="Content Placeholder 2"/>
          <p:cNvSpPr>
            <a:spLocks noGrp="1"/>
          </p:cNvSpPr>
          <p:nvPr>
            <p:ph idx="4294967295"/>
          </p:nvPr>
        </p:nvSpPr>
        <p:spPr>
          <a:xfrm>
            <a:off x="221456" y="1387475"/>
            <a:ext cx="8534400" cy="2879725"/>
          </a:xfrm>
        </p:spPr>
        <p:txBody>
          <a:bodyPr/>
          <a:lstStyle/>
          <a:p>
            <a:pPr eaLnBrk="1" hangingPunct="1"/>
            <a:r>
              <a:rPr lang="en-US" sz="2800" b="1" dirty="0">
                <a:ea typeface="ＭＳ Ｐゴシック"/>
                <a:cs typeface="ＭＳ Ｐゴシック"/>
              </a:rPr>
              <a:t>Service medical departments are responsible for training combat medical personnel only.</a:t>
            </a:r>
          </a:p>
          <a:p>
            <a:pPr eaLnBrk="1" hangingPunct="1"/>
            <a:r>
              <a:rPr lang="en-US" sz="2800" b="1" dirty="0">
                <a:solidFill>
                  <a:srgbClr val="FF0000"/>
                </a:solidFill>
                <a:ea typeface="ＭＳ Ｐゴシック"/>
                <a:cs typeface="ＭＳ Ｐゴシック"/>
              </a:rPr>
              <a:t>Line commanders must take the lead to have an effective TCCC training program for </a:t>
            </a:r>
            <a:r>
              <a:rPr lang="en-US" sz="2800" b="1" i="1" dirty="0">
                <a:solidFill>
                  <a:srgbClr val="FF0000"/>
                </a:solidFill>
                <a:ea typeface="ＭＳ Ｐゴシック"/>
                <a:cs typeface="ＭＳ Ｐゴシック"/>
              </a:rPr>
              <a:t>all</a:t>
            </a:r>
            <a:r>
              <a:rPr lang="en-US" sz="2800" b="1" dirty="0">
                <a:solidFill>
                  <a:srgbClr val="FF0000"/>
                </a:solidFill>
                <a:ea typeface="ＭＳ Ｐゴシック"/>
                <a:cs typeface="ＭＳ Ｐゴシック"/>
              </a:rPr>
              <a:t> combatants.</a:t>
            </a:r>
          </a:p>
          <a:p>
            <a:pPr eaLnBrk="1" hangingPunct="1"/>
            <a:r>
              <a:rPr lang="en-US" sz="2800" b="1" dirty="0">
                <a:ea typeface="ＭＳ Ｐゴシック"/>
                <a:cs typeface="ＭＳ Ｐゴシック"/>
              </a:rPr>
              <a:t>The Ranger First Responder Course is the best model.</a:t>
            </a:r>
          </a:p>
          <a:p>
            <a:pPr eaLnBrk="1" hangingPunct="1"/>
            <a:endParaRPr lang="en-US" sz="2800" b="1" dirty="0">
              <a:solidFill>
                <a:srgbClr val="FF0000"/>
              </a:solidFill>
              <a:ea typeface="ＭＳ Ｐゴシック"/>
              <a:cs typeface="ＭＳ Ｐゴシック"/>
            </a:endParaRPr>
          </a:p>
        </p:txBody>
      </p:sp>
      <p:pic>
        <p:nvPicPr>
          <p:cNvPr id="68611" name="Picture 6" descr="DL 090925 Army in Afg"/>
          <p:cNvPicPr>
            <a:picLocks noChangeAspect="1" noChangeArrowheads="1"/>
          </p:cNvPicPr>
          <p:nvPr/>
        </p:nvPicPr>
        <p:blipFill>
          <a:blip r:embed="rId3" cstate="print"/>
          <a:srcRect/>
          <a:stretch>
            <a:fillRect/>
          </a:stretch>
        </p:blipFill>
        <p:spPr bwMode="auto">
          <a:xfrm>
            <a:off x="2697956" y="4352925"/>
            <a:ext cx="3581400" cy="2387600"/>
          </a:xfrm>
          <a:prstGeom prst="rect">
            <a:avLst/>
          </a:prstGeom>
          <a:noFill/>
          <a:ln w="9525">
            <a:noFill/>
            <a:miter lim="800000"/>
            <a:headEnd/>
            <a:tailEnd/>
          </a:ln>
        </p:spPr>
      </p:pic>
    </p:spTree>
    <p:extLst>
      <p:ext uri="{BB962C8B-B14F-4D97-AF65-F5344CB8AC3E}">
        <p14:creationId xmlns:p14="http://schemas.microsoft.com/office/powerpoint/2010/main" val="1578509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idx="4294967295"/>
          </p:nvPr>
        </p:nvSpPr>
        <p:spPr>
          <a:xfrm>
            <a:off x="1676400" y="152400"/>
            <a:ext cx="6858000" cy="1295400"/>
          </a:xfrm>
        </p:spPr>
        <p:txBody>
          <a:bodyPr/>
          <a:lstStyle/>
          <a:p>
            <a:pPr eaLnBrk="1" hangingPunct="1"/>
            <a:r>
              <a:rPr lang="en-US" sz="4400" dirty="0">
                <a:solidFill>
                  <a:srgbClr val="FF0000"/>
                </a:solidFill>
                <a:ea typeface="ＭＳ Ｐゴシック"/>
                <a:cs typeface="ＭＳ Ｐゴシック"/>
              </a:rPr>
              <a:t>TCCC: The Combat Leader’s Responsibility</a:t>
            </a:r>
          </a:p>
        </p:txBody>
      </p:sp>
      <p:sp>
        <p:nvSpPr>
          <p:cNvPr id="68610" name="Content Placeholder 2"/>
          <p:cNvSpPr>
            <a:spLocks noGrp="1"/>
          </p:cNvSpPr>
          <p:nvPr>
            <p:ph idx="4294967295"/>
          </p:nvPr>
        </p:nvSpPr>
        <p:spPr>
          <a:xfrm>
            <a:off x="221456" y="1387475"/>
            <a:ext cx="8534400" cy="2879725"/>
          </a:xfrm>
        </p:spPr>
        <p:txBody>
          <a:bodyPr/>
          <a:lstStyle/>
          <a:p>
            <a:pPr eaLnBrk="1" hangingPunct="1"/>
            <a:endParaRPr lang="en-US" sz="2800" b="1" dirty="0">
              <a:ea typeface="ＭＳ Ｐゴシック"/>
              <a:cs typeface="ＭＳ Ｐゴシック"/>
            </a:endParaRPr>
          </a:p>
          <a:p>
            <a:pPr eaLnBrk="1" hangingPunct="1">
              <a:buNone/>
            </a:pPr>
            <a:r>
              <a:rPr lang="en-US" sz="2800" dirty="0"/>
              <a:t>    </a:t>
            </a:r>
            <a:r>
              <a:rPr lang="en-US" sz="2800" b="1" dirty="0"/>
              <a:t>“…medical care is </a:t>
            </a:r>
            <a:r>
              <a:rPr lang="en-US" sz="2800" b="1" i="1" u="sng" dirty="0"/>
              <a:t>commander’s</a:t>
            </a:r>
            <a:r>
              <a:rPr lang="en-US" sz="2800" b="1" dirty="0"/>
              <a:t> business—scratch that, </a:t>
            </a:r>
            <a:r>
              <a:rPr lang="en-US" sz="2800" b="1" i="1" u="sng" dirty="0"/>
              <a:t>leaders’</a:t>
            </a:r>
            <a:r>
              <a:rPr lang="en-US" sz="2800" b="1" dirty="0"/>
              <a:t> business.  I, and all of my subordinate commanders, and </a:t>
            </a:r>
            <a:r>
              <a:rPr lang="en-US" sz="2800" b="1" i="1" u="sng" dirty="0"/>
              <a:t>any</a:t>
            </a:r>
            <a:r>
              <a:rPr lang="en-US" sz="2800" b="1" dirty="0"/>
              <a:t> leader at </a:t>
            </a:r>
            <a:r>
              <a:rPr lang="en-US" sz="2800" b="1" i="1" u="sng" dirty="0"/>
              <a:t>any</a:t>
            </a:r>
            <a:r>
              <a:rPr lang="en-US" sz="2800" b="1" dirty="0"/>
              <a:t> level in the military are all responsible for our fellow service members’ well-being - We can delegate </a:t>
            </a:r>
            <a:r>
              <a:rPr lang="en-US" sz="2800" b="1" i="1" u="sng" dirty="0"/>
              <a:t>authority</a:t>
            </a:r>
            <a:r>
              <a:rPr lang="en-US" sz="2800" b="1" dirty="0"/>
              <a:t> to the medical community, but not the </a:t>
            </a:r>
            <a:r>
              <a:rPr lang="en-US" sz="2800" b="1" i="1" u="sng" dirty="0"/>
              <a:t>responsibility</a:t>
            </a:r>
            <a:r>
              <a:rPr lang="en-US" sz="2800" b="1" dirty="0"/>
              <a:t> for ensuring it is taken care of. “</a:t>
            </a:r>
            <a:endParaRPr lang="en-US" sz="2800" b="1" dirty="0">
              <a:solidFill>
                <a:srgbClr val="FF0000"/>
              </a:solidFill>
              <a:ea typeface="ＭＳ Ｐゴシック"/>
              <a:cs typeface="ＭＳ Ｐゴシック"/>
            </a:endParaRPr>
          </a:p>
        </p:txBody>
      </p:sp>
      <p:sp>
        <p:nvSpPr>
          <p:cNvPr id="5" name="TextBox 4"/>
          <p:cNvSpPr txBox="1"/>
          <p:nvPr/>
        </p:nvSpPr>
        <p:spPr>
          <a:xfrm>
            <a:off x="5562600" y="5181600"/>
            <a:ext cx="2390398" cy="1200329"/>
          </a:xfrm>
          <a:prstGeom prst="rect">
            <a:avLst/>
          </a:prstGeom>
          <a:noFill/>
        </p:spPr>
        <p:txBody>
          <a:bodyPr wrap="none" rtlCol="0">
            <a:spAutoFit/>
          </a:bodyPr>
          <a:lstStyle/>
          <a:p>
            <a:pPr algn="ctr"/>
            <a:r>
              <a:rPr lang="en-US" b="1" i="1" dirty="0">
                <a:latin typeface="Times New Roman" pitchFamily="18" charset="0"/>
                <a:cs typeface="Times New Roman" pitchFamily="18" charset="0"/>
              </a:rPr>
              <a:t>General Joseph Votel</a:t>
            </a:r>
          </a:p>
          <a:p>
            <a:pPr algn="ctr"/>
            <a:r>
              <a:rPr lang="en-US" b="1" i="1" dirty="0">
                <a:latin typeface="Times New Roman" pitchFamily="18" charset="0"/>
                <a:cs typeface="Times New Roman" pitchFamily="18" charset="0"/>
              </a:rPr>
              <a:t>Commander</a:t>
            </a:r>
          </a:p>
          <a:p>
            <a:pPr algn="ctr"/>
            <a:r>
              <a:rPr lang="en-US" b="1" i="1" dirty="0">
                <a:latin typeface="Times New Roman" pitchFamily="18" charset="0"/>
                <a:cs typeface="Times New Roman" pitchFamily="18" charset="0"/>
              </a:rPr>
              <a:t>US Central Command</a:t>
            </a:r>
          </a:p>
          <a:p>
            <a:pPr algn="ctr"/>
            <a:r>
              <a:rPr lang="en-US" b="1" i="1" dirty="0">
                <a:latin typeface="Times New Roman" pitchFamily="18" charset="0"/>
                <a:cs typeface="Times New Roman" pitchFamily="18" charset="0"/>
              </a:rPr>
              <a:t>3 May 2018</a:t>
            </a:r>
          </a:p>
        </p:txBody>
      </p:sp>
    </p:spTree>
    <p:extLst>
      <p:ext uri="{BB962C8B-B14F-4D97-AF65-F5344CB8AC3E}">
        <p14:creationId xmlns:p14="http://schemas.microsoft.com/office/powerpoint/2010/main" val="1578509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idx="4294967295"/>
          </p:nvPr>
        </p:nvSpPr>
        <p:spPr>
          <a:xfrm>
            <a:off x="914400" y="2895600"/>
            <a:ext cx="6858000" cy="1143000"/>
          </a:xfrm>
        </p:spPr>
        <p:txBody>
          <a:bodyPr/>
          <a:lstStyle/>
          <a:p>
            <a:pPr eaLnBrk="1" hangingPunct="1"/>
            <a:r>
              <a:rPr lang="en-US" sz="5400" dirty="0">
                <a:ea typeface="ＭＳ Ｐゴシック"/>
                <a:cs typeface="ＭＳ Ｐゴシック"/>
              </a:rPr>
              <a:t>Documentation of TCCC Care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idx="4294967295"/>
          </p:nvPr>
        </p:nvSpPr>
        <p:spPr>
          <a:xfrm>
            <a:off x="762000" y="152400"/>
            <a:ext cx="7848600" cy="1143000"/>
          </a:xfrm>
        </p:spPr>
        <p:txBody>
          <a:bodyPr/>
          <a:lstStyle/>
          <a:p>
            <a:pPr eaLnBrk="1" hangingPunct="1"/>
            <a:r>
              <a:rPr lang="en-US" sz="4400" dirty="0">
                <a:ea typeface="ＭＳ Ｐゴシック"/>
                <a:cs typeface="ＭＳ Ｐゴシック"/>
              </a:rPr>
              <a:t>TCCC Card –</a:t>
            </a:r>
            <a:br>
              <a:rPr lang="en-US" sz="4400" dirty="0">
                <a:ea typeface="ＭＳ Ｐゴシック"/>
                <a:cs typeface="ＭＳ Ｐゴシック"/>
              </a:rPr>
            </a:br>
            <a:r>
              <a:rPr lang="en-US" sz="4400" u="sng" dirty="0">
                <a:ea typeface="ＭＳ Ｐゴシック"/>
                <a:cs typeface="ＭＳ Ｐゴシック"/>
              </a:rPr>
              <a:t>Fill It Out!</a:t>
            </a:r>
          </a:p>
        </p:txBody>
      </p:sp>
      <p:sp>
        <p:nvSpPr>
          <p:cNvPr id="72706" name="Content Placeholder 2"/>
          <p:cNvSpPr>
            <a:spLocks noGrp="1"/>
          </p:cNvSpPr>
          <p:nvPr>
            <p:ph idx="4294967295"/>
          </p:nvPr>
        </p:nvSpPr>
        <p:spPr>
          <a:xfrm>
            <a:off x="228600" y="5105400"/>
            <a:ext cx="8686800" cy="685800"/>
          </a:xfrm>
        </p:spPr>
        <p:txBody>
          <a:bodyPr/>
          <a:lstStyle/>
          <a:p>
            <a:pPr eaLnBrk="1" hangingPunct="1">
              <a:buFontTx/>
              <a:buChar char="•"/>
            </a:pPr>
            <a:r>
              <a:rPr lang="en-US" sz="2800" b="1" dirty="0">
                <a:ea typeface="ＭＳ Ｐゴシック"/>
                <a:cs typeface="ＭＳ Ｐゴシック"/>
              </a:rPr>
              <a:t>You haven’t finished taking care of your casualty until this is done.</a:t>
            </a:r>
          </a:p>
          <a:p>
            <a:pPr eaLnBrk="1" hangingPunct="1">
              <a:buFontTx/>
              <a:buChar char="•"/>
            </a:pPr>
            <a:r>
              <a:rPr lang="en-US" sz="2800" b="1" dirty="0">
                <a:solidFill>
                  <a:srgbClr val="FF0000"/>
                </a:solidFill>
                <a:ea typeface="ＭＳ Ｐゴシック"/>
                <a:cs typeface="ＭＳ Ｐゴシック"/>
              </a:rPr>
              <a:t>Mission Commanders – this is a l</a:t>
            </a:r>
            <a:r>
              <a:rPr lang="en-US" sz="2800" b="1" u="sng" dirty="0">
                <a:solidFill>
                  <a:srgbClr val="FF0000"/>
                </a:solidFill>
                <a:ea typeface="ＭＳ Ｐゴシック"/>
                <a:cs typeface="ＭＳ Ｐゴシック"/>
              </a:rPr>
              <a:t>eadership</a:t>
            </a:r>
            <a:r>
              <a:rPr lang="en-US" sz="2800" b="1" dirty="0">
                <a:solidFill>
                  <a:srgbClr val="FF0000"/>
                </a:solidFill>
                <a:ea typeface="ＭＳ Ｐゴシック"/>
                <a:cs typeface="ＭＳ Ｐゴシック"/>
              </a:rPr>
              <a:t> issue!</a:t>
            </a:r>
          </a:p>
          <a:p>
            <a:pPr eaLnBrk="1" hangingPunct="1">
              <a:buFontTx/>
              <a:buNone/>
            </a:pPr>
            <a:endParaRPr lang="en-US" sz="2800" b="1" dirty="0">
              <a:solidFill>
                <a:srgbClr val="FF0000"/>
              </a:solidFill>
              <a:ea typeface="ＭＳ Ｐゴシック"/>
              <a:cs typeface="ＭＳ Ｐゴシック"/>
            </a:endParaRPr>
          </a:p>
        </p:txBody>
      </p:sp>
      <p:pic>
        <p:nvPicPr>
          <p:cNvPr id="72707" name="Picture 6" descr="TCCC Casualty Card"/>
          <p:cNvPicPr>
            <a:picLocks noChangeAspect="1" noChangeArrowheads="1"/>
          </p:cNvPicPr>
          <p:nvPr/>
        </p:nvPicPr>
        <p:blipFill>
          <a:blip r:embed="rId3" cstate="print"/>
          <a:srcRect/>
          <a:stretch>
            <a:fillRect/>
          </a:stretch>
        </p:blipFill>
        <p:spPr bwMode="auto">
          <a:xfrm>
            <a:off x="3200400" y="1760538"/>
            <a:ext cx="2895600" cy="3116262"/>
          </a:xfrm>
          <a:prstGeom prst="rect">
            <a:avLst/>
          </a:prstGeom>
          <a:noFill/>
          <a:ln w="25400">
            <a:solidFill>
              <a:schemeClr val="tx1"/>
            </a:solid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3"/>
          <p:cNvSpPr>
            <a:spLocks noGrp="1"/>
          </p:cNvSpPr>
          <p:nvPr>
            <p:ph type="title" idx="4294967295"/>
          </p:nvPr>
        </p:nvSpPr>
        <p:spPr>
          <a:xfrm>
            <a:off x="1066800" y="0"/>
            <a:ext cx="7848600" cy="1143000"/>
          </a:xfrm>
        </p:spPr>
        <p:txBody>
          <a:bodyPr/>
          <a:lstStyle/>
          <a:p>
            <a:r>
              <a:rPr lang="en-US" sz="4200" dirty="0"/>
              <a:t>TCCC Card (DD Form 1380)</a:t>
            </a:r>
          </a:p>
        </p:txBody>
      </p:sp>
      <p:grpSp>
        <p:nvGrpSpPr>
          <p:cNvPr id="74754" name="Group 1"/>
          <p:cNvGrpSpPr>
            <a:grpSpLocks/>
          </p:cNvGrpSpPr>
          <p:nvPr/>
        </p:nvGrpSpPr>
        <p:grpSpPr bwMode="auto">
          <a:xfrm>
            <a:off x="914400" y="1260475"/>
            <a:ext cx="6781800" cy="4759325"/>
            <a:chOff x="1852551" y="1259774"/>
            <a:chExt cx="5427023" cy="4226626"/>
          </a:xfrm>
        </p:grpSpPr>
        <p:pic>
          <p:nvPicPr>
            <p:cNvPr id="74756" name="Picture 2"/>
            <p:cNvPicPr>
              <a:picLocks noChangeAspect="1" noChangeArrowheads="1"/>
            </p:cNvPicPr>
            <p:nvPr/>
          </p:nvPicPr>
          <p:blipFill>
            <a:blip r:embed="rId3" cstate="print"/>
            <a:srcRect l="35141" t="17844" r="43958" b="25175"/>
            <a:stretch>
              <a:fillRect/>
            </a:stretch>
          </p:blipFill>
          <p:spPr bwMode="auto">
            <a:xfrm>
              <a:off x="1852551" y="1318161"/>
              <a:ext cx="2719449" cy="4168239"/>
            </a:xfrm>
            <a:prstGeom prst="rect">
              <a:avLst/>
            </a:prstGeom>
            <a:noFill/>
            <a:ln w="9525">
              <a:noFill/>
              <a:miter lim="800000"/>
              <a:headEnd/>
              <a:tailEnd/>
            </a:ln>
          </p:spPr>
        </p:pic>
        <p:pic>
          <p:nvPicPr>
            <p:cNvPr id="74757" name="Picture 3"/>
            <p:cNvPicPr>
              <a:picLocks noChangeAspect="1" noChangeArrowheads="1"/>
            </p:cNvPicPr>
            <p:nvPr/>
          </p:nvPicPr>
          <p:blipFill>
            <a:blip r:embed="rId4" cstate="print"/>
            <a:srcRect l="34892" t="17708" r="44051" b="24513"/>
            <a:stretch>
              <a:fillRect/>
            </a:stretch>
          </p:blipFill>
          <p:spPr bwMode="auto">
            <a:xfrm>
              <a:off x="4540054" y="1259774"/>
              <a:ext cx="2739520" cy="4226626"/>
            </a:xfrm>
            <a:prstGeom prst="rect">
              <a:avLst/>
            </a:prstGeom>
            <a:noFill/>
            <a:ln w="9525">
              <a:noFill/>
              <a:miter lim="800000"/>
              <a:headEnd/>
              <a:tailEnd/>
            </a:ln>
          </p:spPr>
        </p:pic>
      </p:grpSp>
      <p:sp>
        <p:nvSpPr>
          <p:cNvPr id="2" name="TextBox 1">
            <a:extLst>
              <a:ext uri="{FF2B5EF4-FFF2-40B4-BE49-F238E27FC236}">
                <a16:creationId xmlns:a16="http://schemas.microsoft.com/office/drawing/2014/main" id="{3099E546-D084-4E5E-B3A8-41D7670C816A}"/>
              </a:ext>
            </a:extLst>
          </p:cNvPr>
          <p:cNvSpPr txBox="1"/>
          <p:nvPr/>
        </p:nvSpPr>
        <p:spPr>
          <a:xfrm>
            <a:off x="381000" y="6324600"/>
            <a:ext cx="8229600" cy="338554"/>
          </a:xfrm>
          <a:prstGeom prst="rect">
            <a:avLst/>
          </a:prstGeom>
          <a:noFill/>
        </p:spPr>
        <p:txBody>
          <a:bodyPr wrap="square" rtlCol="0">
            <a:spAutoFit/>
          </a:bodyPr>
          <a:lstStyle/>
          <a:p>
            <a:pPr algn="ctr"/>
            <a:r>
              <a:rPr lang="en-US" sz="1600" dirty="0"/>
              <a:t>http://jts.amedd.army.mil/assets/docs/forms/DD_Form_1380_TCCC_Card_Jun_2014.pdf</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3"/>
          <p:cNvSpPr>
            <a:spLocks noGrp="1"/>
          </p:cNvSpPr>
          <p:nvPr>
            <p:ph type="title" idx="4294967295"/>
          </p:nvPr>
        </p:nvSpPr>
        <p:spPr>
          <a:xfrm>
            <a:off x="1447800" y="0"/>
            <a:ext cx="6781800" cy="1143000"/>
          </a:xfrm>
        </p:spPr>
        <p:txBody>
          <a:bodyPr/>
          <a:lstStyle/>
          <a:p>
            <a:r>
              <a:rPr lang="en-US" sz="4400" dirty="0"/>
              <a:t>TCCC AAR</a:t>
            </a:r>
          </a:p>
        </p:txBody>
      </p:sp>
      <p:pic>
        <p:nvPicPr>
          <p:cNvPr id="75778" name="Picture 2"/>
          <p:cNvPicPr>
            <a:picLocks noChangeAspect="1" noChangeArrowheads="1"/>
          </p:cNvPicPr>
          <p:nvPr/>
        </p:nvPicPr>
        <p:blipFill>
          <a:blip r:embed="rId3" cstate="print"/>
          <a:srcRect l="34822" t="16667" r="32735" b="6250"/>
          <a:stretch>
            <a:fillRect/>
          </a:stretch>
        </p:blipFill>
        <p:spPr bwMode="auto">
          <a:xfrm>
            <a:off x="76200" y="1219200"/>
            <a:ext cx="3513138" cy="4171950"/>
          </a:xfrm>
          <a:prstGeom prst="rect">
            <a:avLst/>
          </a:prstGeom>
          <a:noFill/>
          <a:ln w="9525">
            <a:noFill/>
            <a:miter lim="800000"/>
            <a:headEnd/>
            <a:tailEnd/>
          </a:ln>
        </p:spPr>
      </p:pic>
      <p:pic>
        <p:nvPicPr>
          <p:cNvPr id="75779" name="Picture 3"/>
          <p:cNvPicPr>
            <a:picLocks noChangeAspect="1" noChangeArrowheads="1"/>
          </p:cNvPicPr>
          <p:nvPr/>
        </p:nvPicPr>
        <p:blipFill>
          <a:blip r:embed="rId4" cstate="print"/>
          <a:srcRect l="34575" t="16599" r="32713" b="6940"/>
          <a:stretch>
            <a:fillRect/>
          </a:stretch>
        </p:blipFill>
        <p:spPr bwMode="auto">
          <a:xfrm>
            <a:off x="3429000" y="1882775"/>
            <a:ext cx="3541713" cy="4137025"/>
          </a:xfrm>
          <a:prstGeom prst="rect">
            <a:avLst/>
          </a:prstGeom>
          <a:noFill/>
          <a:ln w="9525">
            <a:noFill/>
            <a:miter lim="800000"/>
            <a:headEnd/>
            <a:tailEnd/>
          </a:ln>
        </p:spPr>
      </p:pic>
      <p:pic>
        <p:nvPicPr>
          <p:cNvPr id="75780" name="Picture 4"/>
          <p:cNvPicPr>
            <a:picLocks noChangeAspect="1" noChangeArrowheads="1"/>
          </p:cNvPicPr>
          <p:nvPr/>
        </p:nvPicPr>
        <p:blipFill>
          <a:blip r:embed="rId5" cstate="print"/>
          <a:srcRect l="34575" t="16599" r="32713" b="6940"/>
          <a:stretch>
            <a:fillRect/>
          </a:stretch>
        </p:blipFill>
        <p:spPr bwMode="auto">
          <a:xfrm>
            <a:off x="5526088" y="2667000"/>
            <a:ext cx="3541712" cy="4137025"/>
          </a:xfrm>
          <a:prstGeom prst="rect">
            <a:avLst/>
          </a:prstGeom>
          <a:noFill/>
          <a:ln w="9525">
            <a:noFill/>
            <a:miter lim="800000"/>
            <a:headEnd/>
            <a:tailEnd/>
          </a:ln>
        </p:spPr>
      </p:pic>
      <p:sp>
        <p:nvSpPr>
          <p:cNvPr id="75781" name="Slide Number Placeholder 2"/>
          <p:cNvSpPr txBox="1">
            <a:spLocks noGrp="1"/>
          </p:cNvSpPr>
          <p:nvPr/>
        </p:nvSpPr>
        <p:spPr bwMode="auto">
          <a:xfrm>
            <a:off x="7010400" y="6492875"/>
            <a:ext cx="2133600" cy="365125"/>
          </a:xfrm>
          <a:prstGeom prst="rect">
            <a:avLst/>
          </a:prstGeom>
          <a:noFill/>
          <a:ln w="9525">
            <a:noFill/>
            <a:miter lim="800000"/>
            <a:headEnd/>
            <a:tailEnd/>
          </a:ln>
        </p:spPr>
        <p:txBody>
          <a:bodyPr/>
          <a:lstStyle/>
          <a:p>
            <a:pPr algn="r"/>
            <a:fld id="{0F9DD9EC-D65F-4DD3-A26F-FD1E2CBB6C78}" type="slidenum">
              <a:rPr lang="en-US">
                <a:latin typeface="Calibri" pitchFamily="34" charset="0"/>
              </a:rPr>
              <a:pPr algn="r"/>
              <a:t>46</a:t>
            </a:fld>
            <a:endParaRPr lang="en-US" dirty="0">
              <a:latin typeface="Calibri" pitchFamily="34" charset="0"/>
            </a:endParaRPr>
          </a:p>
        </p:txBody>
      </p:sp>
      <p:sp>
        <p:nvSpPr>
          <p:cNvPr id="2" name="TextBox 1">
            <a:extLst>
              <a:ext uri="{FF2B5EF4-FFF2-40B4-BE49-F238E27FC236}">
                <a16:creationId xmlns:a16="http://schemas.microsoft.com/office/drawing/2014/main" id="{FF72DAC6-4E2D-4217-925F-9386E30747C8}"/>
              </a:ext>
            </a:extLst>
          </p:cNvPr>
          <p:cNvSpPr txBox="1"/>
          <p:nvPr/>
        </p:nvSpPr>
        <p:spPr>
          <a:xfrm>
            <a:off x="76200" y="6150114"/>
            <a:ext cx="5105400" cy="707886"/>
          </a:xfrm>
          <a:prstGeom prst="rect">
            <a:avLst/>
          </a:prstGeom>
          <a:noFill/>
        </p:spPr>
        <p:txBody>
          <a:bodyPr wrap="square" rtlCol="0">
            <a:spAutoFit/>
          </a:bodyPr>
          <a:lstStyle/>
          <a:p>
            <a:r>
              <a:rPr lang="en-US" sz="2000" b="1" dirty="0"/>
              <a:t>http://jts.amedd.army.mil/assets/docs/forms/POI_TCCC_AAR_26Apr2013.pdf</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4"/>
          <p:cNvSpPr>
            <a:spLocks noGrp="1" noChangeArrowheads="1"/>
          </p:cNvSpPr>
          <p:nvPr>
            <p:ph type="title"/>
          </p:nvPr>
        </p:nvSpPr>
        <p:spPr/>
        <p:txBody>
          <a:bodyPr/>
          <a:lstStyle/>
          <a:p>
            <a:pPr eaLnBrk="1" hangingPunct="1"/>
            <a:r>
              <a:rPr lang="en-US" sz="5400" dirty="0">
                <a:ea typeface="ＭＳ Ｐゴシック"/>
                <a:cs typeface="ＭＳ Ｐゴシック"/>
              </a:rPr>
              <a:t>           </a:t>
            </a:r>
            <a:endParaRPr lang="en-US" sz="7200" dirty="0">
              <a:ea typeface="ＭＳ Ｐゴシック"/>
              <a:cs typeface="ＭＳ Ｐゴシック"/>
            </a:endParaRPr>
          </a:p>
        </p:txBody>
      </p:sp>
      <p:sp>
        <p:nvSpPr>
          <p:cNvPr id="76802" name="Text Box 7"/>
          <p:cNvSpPr txBox="1">
            <a:spLocks noChangeArrowheads="1"/>
          </p:cNvSpPr>
          <p:nvPr/>
        </p:nvSpPr>
        <p:spPr bwMode="auto">
          <a:xfrm>
            <a:off x="2209800" y="5715000"/>
            <a:ext cx="4151313" cy="1098550"/>
          </a:xfrm>
          <a:prstGeom prst="rect">
            <a:avLst/>
          </a:prstGeom>
          <a:noFill/>
          <a:ln w="9525">
            <a:noFill/>
            <a:miter lim="800000"/>
            <a:headEnd/>
            <a:tailEnd/>
          </a:ln>
        </p:spPr>
        <p:txBody>
          <a:bodyPr wrap="none">
            <a:spAutoFit/>
          </a:bodyPr>
          <a:lstStyle/>
          <a:p>
            <a:pPr eaLnBrk="0" hangingPunct="0"/>
            <a:r>
              <a:rPr lang="en-US" sz="6600" b="1" dirty="0">
                <a:solidFill>
                  <a:schemeClr val="bg1"/>
                </a:solidFill>
              </a:rPr>
              <a:t>Questions?</a:t>
            </a:r>
          </a:p>
        </p:txBody>
      </p:sp>
      <p:pic>
        <p:nvPicPr>
          <p:cNvPr id="76803" name="Picture 9" descr="nmil third phase"/>
          <p:cNvPicPr>
            <a:picLocks noChangeAspect="1" noChangeArrowheads="1"/>
          </p:cNvPicPr>
          <p:nvPr/>
        </p:nvPicPr>
        <p:blipFill>
          <a:blip r:embed="rId2" cstate="print"/>
          <a:srcRect/>
          <a:stretch>
            <a:fillRect/>
          </a:stretch>
        </p:blipFill>
        <p:spPr bwMode="auto">
          <a:xfrm>
            <a:off x="2751138" y="76200"/>
            <a:ext cx="3954462" cy="5953125"/>
          </a:xfrm>
          <a:prstGeom prst="rect">
            <a:avLst/>
          </a:prstGeom>
          <a:noFill/>
          <a:ln w="9525">
            <a:noFill/>
            <a:miter lim="800000"/>
            <a:headEnd/>
            <a:tailEnd/>
          </a:ln>
        </p:spPr>
      </p:pic>
      <p:sp>
        <p:nvSpPr>
          <p:cNvPr id="76804" name="Text Box 10"/>
          <p:cNvSpPr txBox="1">
            <a:spLocks noChangeArrowheads="1"/>
          </p:cNvSpPr>
          <p:nvPr/>
        </p:nvSpPr>
        <p:spPr bwMode="auto">
          <a:xfrm>
            <a:off x="3046413" y="5954713"/>
            <a:ext cx="3430587" cy="914400"/>
          </a:xfrm>
          <a:prstGeom prst="rect">
            <a:avLst/>
          </a:prstGeom>
          <a:noFill/>
          <a:ln w="9525">
            <a:noFill/>
            <a:miter lim="800000"/>
            <a:headEnd/>
            <a:tailEnd/>
          </a:ln>
        </p:spPr>
        <p:txBody>
          <a:bodyPr wrap="none">
            <a:spAutoFit/>
          </a:bodyPr>
          <a:lstStyle/>
          <a:p>
            <a:pPr eaLnBrk="0" hangingPunct="0"/>
            <a:r>
              <a:rPr lang="en-US" sz="5400" b="1" dirty="0"/>
              <a:t>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914400" y="2667000"/>
            <a:ext cx="6858000" cy="1143000"/>
          </a:xfrm>
        </p:spPr>
        <p:txBody>
          <a:bodyPr/>
          <a:lstStyle/>
          <a:p>
            <a:pPr eaLnBrk="1" hangingPunct="1"/>
            <a:r>
              <a:rPr lang="en-US" sz="5400" dirty="0">
                <a:ea typeface="ＭＳ Ｐゴシック"/>
                <a:cs typeface="ＭＳ Ｐゴシック"/>
              </a:rPr>
              <a:t>The Forgotten Tourniquet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762000" y="-152400"/>
            <a:ext cx="8534400" cy="2209800"/>
          </a:xfrm>
        </p:spPr>
        <p:txBody>
          <a:bodyPr/>
          <a:lstStyle/>
          <a:p>
            <a:pPr eaLnBrk="1" hangingPunct="1"/>
            <a:r>
              <a:rPr lang="en-US" sz="4400" dirty="0">
                <a:ea typeface="ＭＳ Ｐゴシック"/>
                <a:cs typeface="ＭＳ Ｐゴシック"/>
              </a:rPr>
              <a:t>The Forgotten Tourniquet</a:t>
            </a:r>
            <a:br>
              <a:rPr lang="en-US" sz="3600" dirty="0">
                <a:ea typeface="ＭＳ Ｐゴシック"/>
                <a:cs typeface="ＭＳ Ｐゴシック"/>
              </a:rPr>
            </a:br>
            <a:endParaRPr lang="en-US" sz="3600" dirty="0">
              <a:ea typeface="ＭＳ Ｐゴシック"/>
              <a:cs typeface="ＭＳ Ｐゴシック"/>
            </a:endParaRPr>
          </a:p>
        </p:txBody>
      </p:sp>
      <p:sp>
        <p:nvSpPr>
          <p:cNvPr id="22530" name="Content Placeholder 2"/>
          <p:cNvSpPr>
            <a:spLocks noGrp="1"/>
          </p:cNvSpPr>
          <p:nvPr>
            <p:ph idx="4294967295"/>
          </p:nvPr>
        </p:nvSpPr>
        <p:spPr>
          <a:xfrm>
            <a:off x="228600" y="1676400"/>
            <a:ext cx="8686800" cy="4648200"/>
          </a:xfrm>
        </p:spPr>
        <p:txBody>
          <a:bodyPr/>
          <a:lstStyle/>
          <a:p>
            <a:pPr eaLnBrk="1" hangingPunct="1"/>
            <a:r>
              <a:rPr lang="en-US" sz="2800" b="1" dirty="0">
                <a:ea typeface="ＭＳ Ｐゴシック"/>
                <a:cs typeface="ＭＳ Ｐゴシック"/>
              </a:rPr>
              <a:t>There was an adverse outcome from a tourniquet that was left in place for approximately 8 hours.</a:t>
            </a:r>
          </a:p>
          <a:p>
            <a:pPr eaLnBrk="1" hangingPunct="1"/>
            <a:r>
              <a:rPr lang="en-US" sz="2800" b="1" dirty="0">
                <a:ea typeface="ＭＳ Ｐゴシック"/>
                <a:cs typeface="ＭＳ Ｐゴシック"/>
              </a:rPr>
              <a:t>Be aggressive about putting tourniquets on in Care Under Fire for any life-threatening extremity hemorrhage </a:t>
            </a:r>
            <a:r>
              <a:rPr lang="en-US" sz="2800" b="1" u="sng" dirty="0">
                <a:ea typeface="ＭＳ Ｐゴシック"/>
                <a:cs typeface="ＭＳ Ｐゴシック"/>
              </a:rPr>
              <a:t>BUT</a:t>
            </a:r>
          </a:p>
          <a:p>
            <a:pPr eaLnBrk="1" hangingPunct="1"/>
            <a:r>
              <a:rPr lang="en-US" sz="2800" b="1" dirty="0">
                <a:solidFill>
                  <a:srgbClr val="FF0000"/>
                </a:solidFill>
                <a:ea typeface="ＭＳ Ｐゴシック"/>
                <a:cs typeface="ＭＳ Ｐゴシック"/>
              </a:rPr>
              <a:t>Reassess the casualty in Tactical Field Care – remove a tourniquet if it is not needed - unless the casualty is in shock.</a:t>
            </a:r>
          </a:p>
          <a:p>
            <a:pPr eaLnBrk="1" hangingPunct="1"/>
            <a:r>
              <a:rPr lang="en-US" sz="2800" b="1" u="sng" dirty="0">
                <a:solidFill>
                  <a:srgbClr val="FF0000"/>
                </a:solidFill>
                <a:ea typeface="ＭＳ Ｐゴシック"/>
                <a:cs typeface="ＭＳ Ｐゴシック"/>
              </a:rPr>
              <a:t>Always</a:t>
            </a:r>
            <a:r>
              <a:rPr lang="en-US" sz="2800" b="1" dirty="0">
                <a:solidFill>
                  <a:srgbClr val="FF0000"/>
                </a:solidFill>
                <a:ea typeface="ＭＳ Ｐゴシック"/>
                <a:cs typeface="ＭＳ Ｐゴシック"/>
              </a:rPr>
              <a:t> re-evaluate tourniquets at two hours and remove if possible.</a:t>
            </a:r>
          </a:p>
          <a:p>
            <a:pPr eaLnBrk="1" hangingPunct="1"/>
            <a:endParaRPr lang="en-US" sz="2800" b="1" dirty="0">
              <a:solidFill>
                <a:srgbClr val="FF0000"/>
              </a:solidFill>
              <a:ea typeface="ＭＳ Ｐゴシック"/>
              <a:cs typeface="ＭＳ Ｐゴシック"/>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p:cNvSpPr>
          <p:nvPr>
            <p:ph type="title" idx="4294967295"/>
          </p:nvPr>
        </p:nvSpPr>
        <p:spPr>
          <a:xfrm>
            <a:off x="1076325" y="228600"/>
            <a:ext cx="7543800" cy="1143000"/>
          </a:xfrm>
        </p:spPr>
        <p:txBody>
          <a:bodyPr>
            <a:noAutofit/>
          </a:bodyPr>
          <a:lstStyle/>
          <a:p>
            <a:pPr eaLnBrk="1" hangingPunct="1">
              <a:defRPr/>
            </a:pPr>
            <a:r>
              <a:rPr lang="en-US" sz="4400" dirty="0"/>
              <a:t>Tourniquet Mistakes</a:t>
            </a:r>
            <a:br>
              <a:rPr lang="en-US" sz="4400" dirty="0"/>
            </a:br>
            <a:r>
              <a:rPr lang="en-US" sz="4400" dirty="0"/>
              <a:t>to Avoid!</a:t>
            </a:r>
          </a:p>
        </p:txBody>
      </p:sp>
      <p:sp>
        <p:nvSpPr>
          <p:cNvPr id="24578" name="Rectangle 3"/>
          <p:cNvSpPr>
            <a:spLocks noGrp="1"/>
          </p:cNvSpPr>
          <p:nvPr>
            <p:ph idx="4294967295"/>
          </p:nvPr>
        </p:nvSpPr>
        <p:spPr>
          <a:xfrm>
            <a:off x="390525" y="2133600"/>
            <a:ext cx="8229600" cy="4114799"/>
          </a:xfrm>
        </p:spPr>
        <p:txBody>
          <a:bodyPr/>
          <a:lstStyle/>
          <a:p>
            <a:pPr eaLnBrk="1" hangingPunct="1">
              <a:lnSpc>
                <a:spcPct val="70000"/>
              </a:lnSpc>
            </a:pPr>
            <a:r>
              <a:rPr lang="en-US" sz="2800" b="1" dirty="0"/>
              <a:t>Not using a tourniquet when you should</a:t>
            </a:r>
          </a:p>
          <a:p>
            <a:pPr eaLnBrk="1" hangingPunct="1">
              <a:lnSpc>
                <a:spcPct val="70000"/>
              </a:lnSpc>
            </a:pPr>
            <a:r>
              <a:rPr lang="en-US" sz="2800" b="1" dirty="0"/>
              <a:t>Using a tourniquet for minimal bleeding</a:t>
            </a:r>
          </a:p>
          <a:p>
            <a:pPr eaLnBrk="1" hangingPunct="1">
              <a:lnSpc>
                <a:spcPct val="75000"/>
              </a:lnSpc>
              <a:spcBef>
                <a:spcPts val="500"/>
              </a:spcBef>
            </a:pPr>
            <a:r>
              <a:rPr lang="en-US" sz="2800" b="1" dirty="0">
                <a:solidFill>
                  <a:srgbClr val="FF0000"/>
                </a:solidFill>
              </a:rPr>
              <a:t>Leaving the tourniquet too high--if placed "high and tight" during Care Under Fire (move to just above the wound during TFC)</a:t>
            </a:r>
          </a:p>
          <a:p>
            <a:pPr eaLnBrk="1" hangingPunct="1">
              <a:lnSpc>
                <a:spcPct val="70000"/>
              </a:lnSpc>
            </a:pPr>
            <a:r>
              <a:rPr lang="en-US" sz="2800" b="1" dirty="0"/>
              <a:t>Not taking it off when indicated during TFC</a:t>
            </a:r>
          </a:p>
          <a:p>
            <a:pPr eaLnBrk="1" hangingPunct="1">
              <a:lnSpc>
                <a:spcPct val="70000"/>
              </a:lnSpc>
            </a:pPr>
            <a:r>
              <a:rPr lang="en-US" sz="2800" b="1" dirty="0"/>
              <a:t>Taking the tourniquet off when the casualty is in shock or has only a short transport time to the hospital</a:t>
            </a:r>
          </a:p>
          <a:p>
            <a:pPr eaLnBrk="1" hangingPunct="1">
              <a:lnSpc>
                <a:spcPct val="70000"/>
              </a:lnSpc>
            </a:pPr>
            <a:r>
              <a:rPr lang="en-US" sz="2800" b="1" dirty="0"/>
              <a:t>Not making it tight enough – the tourniquet should both stop the bleeding and eliminate the distal pulse if the distal extremity is intact </a:t>
            </a:r>
          </a:p>
          <a:p>
            <a:pPr eaLnBrk="1" hangingPunct="1">
              <a:lnSpc>
                <a:spcPct val="70000"/>
              </a:lnSpc>
            </a:pPr>
            <a:endParaRPr lang="en-US" sz="2400"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1EE580-99E1-491C-87BF-1BB3BEC01439}"/>
              </a:ext>
            </a:extLst>
          </p:cNvPr>
          <p:cNvSpPr>
            <a:spLocks noGrp="1"/>
          </p:cNvSpPr>
          <p:nvPr>
            <p:ph idx="1"/>
          </p:nvPr>
        </p:nvSpPr>
        <p:spPr>
          <a:xfrm>
            <a:off x="457200" y="2514600"/>
            <a:ext cx="8229600" cy="2971800"/>
          </a:xfrm>
        </p:spPr>
        <p:txBody>
          <a:bodyPr/>
          <a:lstStyle/>
          <a:p>
            <a:pPr eaLnBrk="1" hangingPunct="1">
              <a:lnSpc>
                <a:spcPct val="70000"/>
              </a:lnSpc>
            </a:pPr>
            <a:r>
              <a:rPr lang="en-US" sz="2800" b="1" dirty="0"/>
              <a:t>Not using a </a:t>
            </a:r>
            <a:r>
              <a:rPr lang="en-US" sz="2800" b="1" dirty="0">
                <a:solidFill>
                  <a:srgbClr val="FF0000"/>
                </a:solidFill>
              </a:rPr>
              <a:t>second tourniquet</a:t>
            </a:r>
            <a:r>
              <a:rPr lang="en-US" sz="2800" b="1" dirty="0"/>
              <a:t> if needed</a:t>
            </a:r>
          </a:p>
          <a:p>
            <a:pPr eaLnBrk="1" hangingPunct="1">
              <a:lnSpc>
                <a:spcPct val="70000"/>
              </a:lnSpc>
            </a:pPr>
            <a:r>
              <a:rPr lang="en-US" sz="2800" b="1" dirty="0">
                <a:solidFill>
                  <a:srgbClr val="FF0000"/>
                </a:solidFill>
              </a:rPr>
              <a:t>Waiting too long </a:t>
            </a:r>
            <a:r>
              <a:rPr lang="en-US" sz="2800" b="1" dirty="0"/>
              <a:t>to put a tourniquet on</a:t>
            </a:r>
          </a:p>
          <a:p>
            <a:pPr eaLnBrk="1" hangingPunct="1">
              <a:lnSpc>
                <a:spcPct val="70000"/>
              </a:lnSpc>
            </a:pPr>
            <a:r>
              <a:rPr lang="en-US" sz="2800" b="1" dirty="0"/>
              <a:t>Periodically loosening the tourniquet to allow blood flow to the injured extremity</a:t>
            </a:r>
          </a:p>
          <a:p>
            <a:pPr eaLnBrk="1" hangingPunct="1">
              <a:lnSpc>
                <a:spcPct val="75000"/>
              </a:lnSpc>
              <a:spcBef>
                <a:spcPts val="500"/>
              </a:spcBef>
            </a:pPr>
            <a:r>
              <a:rPr lang="en-US" sz="2800" b="1" dirty="0">
                <a:solidFill>
                  <a:srgbClr val="FF0000"/>
                </a:solidFill>
              </a:rPr>
              <a:t>Failing to reassess to make sure the bleeding is still stopped</a:t>
            </a:r>
          </a:p>
          <a:p>
            <a:pPr eaLnBrk="1" hangingPunct="1">
              <a:lnSpc>
                <a:spcPct val="75000"/>
              </a:lnSpc>
              <a:spcBef>
                <a:spcPts val="500"/>
              </a:spcBef>
            </a:pPr>
            <a:r>
              <a:rPr lang="en-US" sz="2800" b="1" dirty="0">
                <a:solidFill>
                  <a:srgbClr val="FF0000"/>
                </a:solidFill>
              </a:rPr>
              <a:t>Not attempting to convert a tourniquet if it has been on for two hours</a:t>
            </a:r>
          </a:p>
        </p:txBody>
      </p:sp>
      <p:sp>
        <p:nvSpPr>
          <p:cNvPr id="4" name="Rectangle 2">
            <a:extLst>
              <a:ext uri="{FF2B5EF4-FFF2-40B4-BE49-F238E27FC236}">
                <a16:creationId xmlns:a16="http://schemas.microsoft.com/office/drawing/2014/main" id="{4939AB73-A38F-404C-8ACC-7692FB5C348A}"/>
              </a:ext>
            </a:extLst>
          </p:cNvPr>
          <p:cNvSpPr txBox="1">
            <a:spLocks/>
          </p:cNvSpPr>
          <p:nvPr/>
        </p:nvSpPr>
        <p:spPr bwMode="auto">
          <a:xfrm>
            <a:off x="1076325" y="228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eaLnBrk="1" hangingPunct="1">
              <a:defRPr/>
            </a:pPr>
            <a:r>
              <a:rPr lang="en-US" sz="4400" dirty="0"/>
              <a:t>Tourniquet Mistakes</a:t>
            </a:r>
            <a:br>
              <a:rPr lang="en-US" sz="4400" dirty="0"/>
            </a:br>
            <a:r>
              <a:rPr lang="en-US" sz="4400" dirty="0"/>
              <a:t>to Avoid!</a:t>
            </a:r>
          </a:p>
        </p:txBody>
      </p:sp>
    </p:spTree>
    <p:extLst>
      <p:ext uri="{BB962C8B-B14F-4D97-AF65-F5344CB8AC3E}">
        <p14:creationId xmlns:p14="http://schemas.microsoft.com/office/powerpoint/2010/main" val="3459801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914400" y="2667000"/>
            <a:ext cx="6858000" cy="1143000"/>
          </a:xfrm>
        </p:spPr>
        <p:txBody>
          <a:bodyPr/>
          <a:lstStyle/>
          <a:p>
            <a:pPr eaLnBrk="1" hangingPunct="1"/>
            <a:r>
              <a:rPr lang="en-US" sz="5400" dirty="0">
                <a:ea typeface="ＭＳ Ｐゴシック"/>
                <a:cs typeface="ＭＳ Ｐゴシック"/>
              </a:rPr>
              <a:t>Opioid Analgesics for Casualties in Shock</a:t>
            </a:r>
          </a:p>
        </p:txBody>
      </p:sp>
    </p:spTree>
  </p:cSld>
  <p:clrMapOvr>
    <a:masterClrMapping/>
  </p:clrMapOvr>
</p:sld>
</file>

<file path=ppt/theme/theme1.xml><?xml version="1.0" encoding="utf-8"?>
<a:theme xmlns:a="http://schemas.openxmlformats.org/drawingml/2006/main" name="TCC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2983</Words>
  <Application>Microsoft Office PowerPoint</Application>
  <PresentationFormat>On-screen Show (4:3)</PresentationFormat>
  <Paragraphs>428</Paragraphs>
  <Slides>47</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ＭＳ Ｐゴシック</vt:lpstr>
      <vt:lpstr>Arial</vt:lpstr>
      <vt:lpstr>Calibri</vt:lpstr>
      <vt:lpstr>Garamond</vt:lpstr>
      <vt:lpstr>Times New Roman</vt:lpstr>
      <vt:lpstr>TCCC</vt:lpstr>
      <vt:lpstr>Direct from the Battlefield:  Tactical Combat Casualty Care Performance Improvement Items </vt:lpstr>
      <vt:lpstr>PowerPoint Presentation</vt:lpstr>
      <vt:lpstr>IDENTIFY the Lessons Learned and Opportunities to Improve in TCCC identified during the conflicts in Iraq and Afghanistan</vt:lpstr>
      <vt:lpstr>Sources for TCCC Opportunities to Improve</vt:lpstr>
      <vt:lpstr>The Forgotten Tourniquet</vt:lpstr>
      <vt:lpstr>The Forgotten Tourniquet </vt:lpstr>
      <vt:lpstr>Tourniquet Mistakes to Avoid!</vt:lpstr>
      <vt:lpstr>PowerPoint Presentation</vt:lpstr>
      <vt:lpstr>Opioid Analgesics for Casualties in Shock</vt:lpstr>
      <vt:lpstr>NO Opioid Analgesia for Casualties in Shock</vt:lpstr>
      <vt:lpstr>JTS Case Report  2017   </vt:lpstr>
      <vt:lpstr>JTS Case Report  2017</vt:lpstr>
      <vt:lpstr>Untreated Pain on the Battlefield</vt:lpstr>
      <vt:lpstr>PowerPoint Presentation</vt:lpstr>
      <vt:lpstr>Case Report </vt:lpstr>
      <vt:lpstr>Opioid Analgesics Given in Combination with Benzodiazepines</vt:lpstr>
      <vt:lpstr>Warning: Opioids and Benzos</vt:lpstr>
      <vt:lpstr>Penetrating Eye Injuries</vt:lpstr>
      <vt:lpstr>Penetrating Eye Trauma</vt:lpstr>
      <vt:lpstr>Patched Open Globe  </vt:lpstr>
      <vt:lpstr>Antibiotics after Eye Injuries   </vt:lpstr>
      <vt:lpstr>Tension Pneumothorax</vt:lpstr>
      <vt:lpstr>PowerPoint Presentation</vt:lpstr>
      <vt:lpstr>Combat Gauze</vt:lpstr>
      <vt:lpstr>External Hemorrhage –  No Combat Gauze</vt:lpstr>
      <vt:lpstr>Combat Gauze </vt:lpstr>
      <vt:lpstr>Junctional Hemorrhage</vt:lpstr>
      <vt:lpstr>PowerPoint Presentation</vt:lpstr>
      <vt:lpstr>Junctional Hemorrhage: IED Blast Injury  </vt:lpstr>
      <vt:lpstr>Junctional Tourniquets</vt:lpstr>
      <vt:lpstr>TCCC Training</vt:lpstr>
      <vt:lpstr>PowerPoint Presentation</vt:lpstr>
      <vt:lpstr>Problems with Non-Standard TCCC Courses</vt:lpstr>
      <vt:lpstr>PowerPoint Presentation</vt:lpstr>
      <vt:lpstr>Inappropriate Training</vt:lpstr>
      <vt:lpstr>NAEMT TCCC Courses: Advantages</vt:lpstr>
      <vt:lpstr>NAEMT TCCC Courses: Advantages</vt:lpstr>
      <vt:lpstr>TCCC Training for ALL combatants:  Self and buddy aid should be part of the Warrior Culture in all combat units.</vt:lpstr>
      <vt:lpstr>Eliminating Preventable Death on the Battlefield</vt:lpstr>
      <vt:lpstr>TCCC in Canadian Forces Savage et al: Can J Surg 2011</vt:lpstr>
      <vt:lpstr>Train ALL Combatants in TCCC</vt:lpstr>
      <vt:lpstr>TCCC: The Combat Leader’s Responsibility</vt:lpstr>
      <vt:lpstr>Documentation of TCCC Care</vt:lpstr>
      <vt:lpstr>TCCC Card – Fill It Out!</vt:lpstr>
      <vt:lpstr>TCCC Card (DD Form 1380)</vt:lpstr>
      <vt:lpstr>TCCC AAR</vt:lpstr>
      <vt:lpstr>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0202PP06 Direct from the Battlefield 140602</dc:title>
  <dc:subject>TCCC</dc:subject>
  <dc:creator/>
  <cp:lastModifiedBy/>
  <cp:revision>1</cp:revision>
  <dcterms:created xsi:type="dcterms:W3CDTF">2014-09-23T15:48:24Z</dcterms:created>
  <dcterms:modified xsi:type="dcterms:W3CDTF">2018-07-29T14:37:34Z</dcterms:modified>
</cp:coreProperties>
</file>