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307" r:id="rId2"/>
    <p:sldId id="359" r:id="rId3"/>
    <p:sldId id="545" r:id="rId4"/>
    <p:sldId id="546" r:id="rId5"/>
    <p:sldId id="547" r:id="rId6"/>
    <p:sldId id="608" r:id="rId7"/>
    <p:sldId id="548" r:id="rId8"/>
    <p:sldId id="549" r:id="rId9"/>
    <p:sldId id="609" r:id="rId10"/>
    <p:sldId id="610" r:id="rId11"/>
    <p:sldId id="550" r:id="rId12"/>
    <p:sldId id="551" r:id="rId13"/>
    <p:sldId id="552" r:id="rId14"/>
    <p:sldId id="554" r:id="rId15"/>
    <p:sldId id="553" r:id="rId16"/>
    <p:sldId id="564" r:id="rId17"/>
    <p:sldId id="593" r:id="rId18"/>
    <p:sldId id="565" r:id="rId19"/>
    <p:sldId id="567" r:id="rId20"/>
    <p:sldId id="568" r:id="rId21"/>
    <p:sldId id="569" r:id="rId22"/>
    <p:sldId id="575" r:id="rId23"/>
    <p:sldId id="576" r:id="rId24"/>
    <p:sldId id="577" r:id="rId25"/>
    <p:sldId id="570" r:id="rId26"/>
    <p:sldId id="573" r:id="rId27"/>
    <p:sldId id="574" r:id="rId28"/>
    <p:sldId id="571" r:id="rId29"/>
    <p:sldId id="596" r:id="rId30"/>
    <p:sldId id="597" r:id="rId31"/>
    <p:sldId id="598" r:id="rId32"/>
    <p:sldId id="599" r:id="rId33"/>
    <p:sldId id="600" r:id="rId34"/>
    <p:sldId id="607" r:id="rId35"/>
    <p:sldId id="602" r:id="rId36"/>
    <p:sldId id="603" r:id="rId37"/>
    <p:sldId id="604" r:id="rId38"/>
    <p:sldId id="605" r:id="rId39"/>
    <p:sldId id="606" r:id="rId40"/>
    <p:sldId id="590" r:id="rId41"/>
    <p:sldId id="591" r:id="rId42"/>
    <p:sldId id="594" r:id="rId43"/>
    <p:sldId id="595" r:id="rId44"/>
    <p:sldId id="306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03" autoAdjust="0"/>
    <p:restoredTop sz="73121" autoAdjust="0"/>
  </p:normalViewPr>
  <p:slideViewPr>
    <p:cSldViewPr>
      <p:cViewPr varScale="1">
        <p:scale>
          <a:sx n="71" d="100"/>
          <a:sy n="71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6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E1B4DE0-9A4C-4A0C-9E7E-240835FA8D45}" type="datetime1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3DA8DDD-C73F-41D8-B964-DD78DBA49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2BF84EF-32FE-45BE-ACA8-CF6D93822E47}" type="datetime1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50A4DE9-865D-4BF6-94BD-FA484361A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82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Tactical Combat Casualty Care (TCCC)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EBE37F-1A0C-4840-B06B-AB21849F9A96}" type="datetime1">
              <a:rPr lang="en-US" smtClean="0">
                <a:ea typeface="ＭＳ Ｐゴシック"/>
                <a:cs typeface="ＭＳ Ｐゴシック"/>
              </a:rPr>
              <a:pPr/>
              <a:t>9/15/2017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DRAFT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22398-CB0A-4A74-B58D-7A9CAD420CC9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331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597693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3174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3174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74FCBEDB-CA99-4A2A-A3E7-E8A3DC86A126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3174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3175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2569B56-FA72-410E-A994-C6844B7D44DE}" type="slidenum">
              <a:rPr lang="en-US" sz="1200">
                <a:latin typeface="Arial" charset="0"/>
              </a:rPr>
              <a:pPr algn="r" defTabSz="931863"/>
              <a:t>11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9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2/3 of these seriously wounded casualties got no pre-hospital treatment for pain.</a:t>
            </a:r>
          </a:p>
          <a:p>
            <a:endParaRPr lang="en-US" dirty="0"/>
          </a:p>
          <a:p>
            <a:r>
              <a:rPr lang="en-US" dirty="0"/>
              <a:t>Furthermore, several of them received IM morphine which is clearly not the contemporary standard of care.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Gerhardt RT, Reeves PT, Kotwal RS, Mabry RL, Robinson JB, Butler F. Analysis of Prehospital Documentation of Injury-Related Pain Assessment and Analgesic Administration on the Contemporary Battlefield. </a:t>
            </a:r>
            <a:r>
              <a:rPr lang="en-US" i="1" dirty="0"/>
              <a:t>Prehosp Emerg Care</a:t>
            </a:r>
            <a:r>
              <a:rPr lang="en-US" dirty="0"/>
              <a:t>. 2016;20(1):37-44. doi: 10.3109/10903127.2015.1051683.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8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150562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3686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3686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F4C42CC4-D6F1-4411-AA9D-3D991EDCF137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3687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05E24F1-4A4D-41F6-96D8-E9037537DDDF}" type="slidenum">
              <a:rPr lang="en-US" sz="1200">
                <a:latin typeface="Arial" charset="0"/>
              </a:rPr>
              <a:pPr algn="r" defTabSz="931863"/>
              <a:t>14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0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BD00E75-8A7A-46EF-B925-EF613AD9CE29}" type="slidenum">
              <a:rPr lang="en-US" sz="1200">
                <a:latin typeface="Arial" charset="0"/>
              </a:rPr>
              <a:pPr algn="r" defTabSz="931863"/>
              <a:t>15</a:t>
            </a:fld>
            <a:endParaRPr lang="en-US" sz="1200" dirty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  <a:p>
            <a:pPr>
              <a:spcBef>
                <a:spcPct val="0"/>
              </a:spcBef>
            </a:pPr>
            <a:endParaRPr lang="en-US" dirty="0"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</a:pPr>
            <a:r>
              <a:rPr lang="en-US" dirty="0">
                <a:ea typeface="ＭＳ Ｐゴシック"/>
                <a:cs typeface="ＭＳ Ｐゴシック"/>
              </a:rPr>
              <a:t>There is a black box warning from the FDA about midazolam causing respiratory depression and arrest even when used as a single agent. This effect is potentiated when midazolam is used in conjunction with opioids.</a:t>
            </a:r>
          </a:p>
        </p:txBody>
      </p:sp>
    </p:spTree>
    <p:extLst>
      <p:ext uri="{BB962C8B-B14F-4D97-AF65-F5344CB8AC3E}">
        <p14:creationId xmlns:p14="http://schemas.microsoft.com/office/powerpoint/2010/main" val="376414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0963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40964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3C5884D8-F2A3-4240-BDE7-C53DF0327AE1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40965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40966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2A67885E-906F-4102-B57A-9725CFE17340}" type="slidenum">
              <a:rPr lang="en-US" sz="1200">
                <a:latin typeface="Arial" charset="0"/>
              </a:rPr>
              <a:pPr algn="r" defTabSz="931863"/>
              <a:t>16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5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The eye on the left has a good chance of recovering vision.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The eye on the right will have to be surgically removed.</a:t>
            </a:r>
          </a:p>
        </p:txBody>
      </p:sp>
    </p:spTree>
    <p:extLst>
      <p:ext uri="{BB962C8B-B14F-4D97-AF65-F5344CB8AC3E}">
        <p14:creationId xmlns:p14="http://schemas.microsoft.com/office/powerpoint/2010/main" val="133315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COL Robb Mazzoli was formerly the Army Surgeon General’s Consultant for Ophthalmology.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Reminder: Rigid eye shields are GOOD, and pressure patches are BAD for eye trauma.</a:t>
            </a:r>
          </a:p>
          <a:p>
            <a:r>
              <a:rPr lang="en-US" dirty="0">
                <a:ea typeface="ＭＳ Ｐゴシック"/>
                <a:cs typeface="ＭＳ Ｐゴシック"/>
              </a:rPr>
              <a:t>You should put no gauze underneath the shield at all – may cause problems as noted here.</a:t>
            </a:r>
          </a:p>
        </p:txBody>
      </p:sp>
    </p:spTree>
    <p:extLst>
      <p:ext uri="{BB962C8B-B14F-4D97-AF65-F5344CB8AC3E}">
        <p14:creationId xmlns:p14="http://schemas.microsoft.com/office/powerpoint/2010/main" val="10821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Eye infections can cause permanent loss of vision after eye injury.</a:t>
            </a:r>
          </a:p>
          <a:p>
            <a:r>
              <a:rPr lang="en-US" b="1" dirty="0">
                <a:ea typeface="ＭＳ Ｐゴシック"/>
                <a:cs typeface="ＭＳ Ｐゴシック"/>
              </a:rPr>
              <a:t>Give antibiotics in the Combat Pill Pack to help prevent them!</a:t>
            </a:r>
          </a:p>
        </p:txBody>
      </p:sp>
    </p:spTree>
    <p:extLst>
      <p:ext uri="{BB962C8B-B14F-4D97-AF65-F5344CB8AC3E}">
        <p14:creationId xmlns:p14="http://schemas.microsoft.com/office/powerpoint/2010/main" val="4015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Opportunities to improve TCCC flow to the CoTCCC from a number of sources.</a:t>
            </a:r>
            <a:r>
              <a:rPr lang="en-US" dirty="0">
                <a:effectLst/>
              </a:rPr>
              <a:t> 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893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9155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49156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F35F0F08-F1E1-4778-A8C6-5A55B9E00AC2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49157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491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2CCE89D-EF61-41D0-8A9F-11111040A03B}" type="slidenum">
              <a:rPr lang="en-US" sz="1200">
                <a:latin typeface="Arial" charset="0"/>
              </a:rPr>
              <a:pPr algn="r" defTabSz="931863"/>
              <a:t>20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9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text.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9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222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5222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5DF89CD1-DCBC-437A-BB65-311E396D5952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5222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5223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E005E1A-9FF6-4DF7-B7F4-B8DD4D69E2B2}" type="slidenum">
              <a:rPr lang="en-US" sz="1200">
                <a:latin typeface="Arial" charset="0"/>
              </a:rPr>
              <a:pPr algn="r" defTabSz="931863"/>
              <a:t>22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0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2189609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2840625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837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5837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0C8B0617-7F70-47F3-B4C5-33871C1BC38F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5837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5837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8B9D4C-8D81-432A-A17E-C47E1D41C632}" type="slidenum">
              <a:rPr lang="en-US" sz="1200">
                <a:latin typeface="Arial" charset="0"/>
              </a:rPr>
              <a:pPr algn="r" defTabSz="931863"/>
              <a:t>25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22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text.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3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the text.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the text.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81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349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349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C6FFA731-64AB-4B71-A18A-C836DD47FDED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6349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349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68CCE3F-C8B9-4DFD-ACCC-01335FBE6F71}" type="slidenum">
              <a:rPr lang="en-US" sz="1200">
                <a:latin typeface="Arial" charset="0"/>
              </a:rPr>
              <a:pPr algn="r" defTabSz="931863"/>
              <a:t>29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1507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21508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6AF65873-7DCD-4731-B98E-1C65BC92BBEF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21509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21510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15363C0-3808-461D-BD50-B237C19C7E40}" type="slidenum">
              <a:rPr lang="en-US" sz="1200">
                <a:latin typeface="Arial" charset="0"/>
              </a:rPr>
              <a:pPr algn="r" defTabSz="931863"/>
              <a:t>3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94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  <p:sp>
        <p:nvSpPr>
          <p:cNvPr id="6349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349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C6FFA731-64AB-4B71-A18A-C836DD47FDED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6349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349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68CCE3F-C8B9-4DFD-ACCC-01335FBE6F71}" type="slidenum">
              <a:rPr lang="en-US" sz="1200">
                <a:latin typeface="Arial" charset="0"/>
              </a:rPr>
              <a:pPr algn="r" defTabSz="931863"/>
              <a:t>30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curriculum in TCCC is the one developed and continually updated</a:t>
            </a:r>
            <a:r>
              <a:rPr lang="en-US" baseline="0" dirty="0"/>
              <a:t> by the Committee on Tactical Combat Casualty Care and approved by the Joint Trauma System. Any deviation from this curriculum cannot claim to be TCCC. </a:t>
            </a:r>
            <a:r>
              <a:rPr lang="en-US" dirty="0"/>
              <a:t>Problems like these occur when training vendors and independent military training centers are not held to the</a:t>
            </a:r>
            <a:r>
              <a:rPr lang="en-US" baseline="0" dirty="0"/>
              <a:t> standard curriculum.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0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algorithm is from a TCCC course put on by a service trauma training center. 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</a:t>
            </a:r>
            <a:r>
              <a:rPr lang="en-US" baseline="0" dirty="0"/>
              <a:t> departs from TCCC Guidelines at a number of points: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ignores the analgesic option that can be used even if the tactical scenario is likely to revert to Care Under Fire (meloxicam and acetaminophen).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appears to discourage indicated analgesics even in Tactical Field Care.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Neither TBI nor hemorrhagic shock is a contraindication to the use of ketamine.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is unlikely that any individual would be allergic to both ketamine and opioids.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is not the triple-option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analgesia recommended in TCCC guidelines. It</a:t>
            </a:r>
            <a:r>
              <a:rPr lang="en-US" dirty="0"/>
              <a:t> is an excellent example of</a:t>
            </a:r>
            <a:r>
              <a:rPr lang="en-US" baseline="0" dirty="0"/>
              <a:t> instructor drift.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6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examples of inappropriate training that have been</a:t>
            </a:r>
            <a:r>
              <a:rPr lang="en-US" baseline="0" dirty="0"/>
              <a:t> identified in some vendor-supplied “TCCC” courses.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“shock labs”, volunteers are given hypotensive medications so that they can experience the signs and symptoms of hypovolemic shock.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“cognition labs”, volunteers are given mind-altering substances like ketamine and tested on tasks like manual dexterity.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8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TCCC curriculum as taught by NAEMT adheres to the CoTCCC guidelines and is updated as the CoTCCC curriculum is updated. This course is internationally recognized and provides a TCCC card with the logos of the groups that have endorsed the concepts that the course contains: the American College of Surgeons Committee on Trauma, the JTS, the CoTCCC and the NAEMT. This course is currently the best option available to ensure consistent and high-quality training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in TCCC across the DoD.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3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text.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4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  <p:sp>
        <p:nvSpPr>
          <p:cNvPr id="65539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65540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75EC3154-BBA6-4439-BA26-FFEF8A0B2168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65541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65542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DE56E80-2831-4D74-8AB4-38B269C51857}" type="slidenum">
              <a:rPr lang="en-US" sz="1200">
                <a:latin typeface="Arial" charset="0"/>
              </a:rPr>
              <a:pPr algn="r" defTabSz="931863"/>
              <a:t>36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34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75</a:t>
            </a:r>
            <a:r>
              <a:rPr lang="en-US" baseline="30000" dirty="0"/>
              <a:t>th</a:t>
            </a:r>
            <a:r>
              <a:rPr lang="en-US" dirty="0"/>
              <a:t> Ranger Regiment achieved the lowest preventable death rate ever</a:t>
            </a:r>
            <a:r>
              <a:rPr lang="en-US" baseline="0" dirty="0"/>
              <a:t> recorded. They did this by training all their soldiers in TCCC, not just their medics.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97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Canadian Forces use TCCC, and credit it with helping achieve the highest casualty survival rate in their history.</a:t>
            </a:r>
            <a:r>
              <a:rPr lang="en-US" dirty="0">
                <a:effectLst/>
              </a:rPr>
              <a:t> They</a:t>
            </a:r>
            <a:r>
              <a:rPr lang="en-US" baseline="0" dirty="0">
                <a:effectLst/>
              </a:rPr>
              <a:t> also train both medics and soldiers in TCCC.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73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JTS also recommends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TCCC for All Combatants curriculum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as the minimum standard for TCCC training for non-medical personnel. This training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could also be provided via an NAEMT/MHS/JTS program like TCCC for Medical Personnel. All the services should train medics and soldiers, sailors, airmen, and marines in TCCC like the 75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Rangers do.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1079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Read the text</a:t>
            </a:r>
            <a:r>
              <a:rPr lang="en-US" dirty="0">
                <a:effectLst/>
              </a:rPr>
              <a:t> 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395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71683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71684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9122C5BC-3445-4039-81BA-9041F2757FF0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71685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71686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8373EC1-9202-4625-B22D-61781B73F0B3}" type="slidenum">
              <a:rPr lang="en-US" sz="1200">
                <a:latin typeface="Arial" charset="0"/>
              </a:rPr>
              <a:pPr algn="r" defTabSz="931863"/>
              <a:t>40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2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441146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This shows both sides of the TCCC Card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31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AAR can be downloaded from the Joint Trauma System website.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Read text</a:t>
            </a:r>
            <a:r>
              <a:rPr lang="en-US" dirty="0">
                <a:effectLst/>
              </a:rPr>
              <a:t> 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05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text.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Tactical Combat Casualty Care (TCCC)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BF84EF-32FE-45BE-ACA8-CF6D93822E47}" type="datetime1">
              <a:rPr lang="en-US" smtClean="0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50A4DE9-865D-4BF6-94BD-FA484361A8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7651" name="Header Placeholder 3"/>
          <p:cNvSpPr txBox="1">
            <a:spLocks noGrp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defTabSz="931863"/>
            <a:r>
              <a:rPr lang="en-US" sz="1200" dirty="0">
                <a:latin typeface="Arial" charset="0"/>
              </a:rPr>
              <a:t>Tactical Combat Casualty Care (TCCC)</a:t>
            </a:r>
          </a:p>
        </p:txBody>
      </p:sp>
      <p:sp>
        <p:nvSpPr>
          <p:cNvPr id="27652" name="Date Placeholder 4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 defTabSz="931863"/>
            <a:fld id="{E5397A09-F4DB-45AE-BA78-D03210BBDC7B}" type="datetime1">
              <a:rPr lang="en-US" sz="1200">
                <a:latin typeface="Arial" charset="0"/>
              </a:rPr>
              <a:pPr algn="r" defTabSz="931863"/>
              <a:t>9/15/2017</a:t>
            </a:fld>
            <a:endParaRPr lang="en-US" sz="1200" dirty="0">
              <a:latin typeface="Arial" charset="0"/>
            </a:endParaRPr>
          </a:p>
        </p:txBody>
      </p:sp>
      <p:sp>
        <p:nvSpPr>
          <p:cNvPr id="27653" name="Footer Placeholder 5"/>
          <p:cNvSpPr txBox="1">
            <a:spLocks noGrp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defTabSz="931863"/>
            <a:r>
              <a:rPr lang="en-US" sz="1200" dirty="0">
                <a:latin typeface="Arial" charset="0"/>
              </a:rPr>
              <a:t>DRAFT</a:t>
            </a:r>
          </a:p>
        </p:txBody>
      </p:sp>
      <p:sp>
        <p:nvSpPr>
          <p:cNvPr id="27654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8259E7D1-2124-47A7-8916-34274C41A8C8}" type="slidenum">
              <a:rPr lang="en-US" sz="1200">
                <a:latin typeface="Arial" charset="0"/>
              </a:rPr>
              <a:pPr algn="r" defTabSz="931863"/>
              <a:t>7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7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</a:t>
            </a:r>
            <a:r>
              <a:rPr lang="en-US" baseline="0" dirty="0">
                <a:ea typeface="ＭＳ Ｐゴシック"/>
                <a:cs typeface="ＭＳ Ｐゴシック"/>
              </a:rPr>
              <a:t> text.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73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Read the text.</a:t>
            </a:r>
          </a:p>
        </p:txBody>
      </p:sp>
    </p:spTree>
    <p:extLst>
      <p:ext uri="{BB962C8B-B14F-4D97-AF65-F5344CB8AC3E}">
        <p14:creationId xmlns:p14="http://schemas.microsoft.com/office/powerpoint/2010/main" val="181754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y TCCC Logo (C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822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aramond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9" descr="TCCC Logo 091104 (C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913" y="52388"/>
            <a:ext cx="12334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710" r:id="rId11"/>
    <p:sldLayoutId id="214748371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-84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0128" y="5105400"/>
            <a:ext cx="8915400" cy="1415451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/>
                <a:cs typeface="ＭＳ Ｐゴシック"/>
              </a:rPr>
              <a:t>Direct from the Battlefield: </a:t>
            </a:r>
            <a:br>
              <a:rPr lang="en-US" sz="3200" dirty="0">
                <a:ea typeface="ＭＳ Ｐゴシック"/>
                <a:cs typeface="ＭＳ Ｐゴシック"/>
              </a:rPr>
            </a:br>
            <a:r>
              <a:rPr lang="en-US" sz="3200" dirty="0">
                <a:ea typeface="ＭＳ Ｐゴシック"/>
                <a:cs typeface="ＭＳ Ｐゴシック"/>
              </a:rPr>
              <a:t>Tactical Combat Casualty Care</a:t>
            </a:r>
            <a:br>
              <a:rPr lang="en-US" sz="3200" dirty="0">
                <a:ea typeface="ＭＳ Ｐゴシック"/>
                <a:cs typeface="ＭＳ Ｐゴシック"/>
              </a:rPr>
            </a:br>
            <a:r>
              <a:rPr lang="en-US" sz="3200" dirty="0">
                <a:ea typeface="ＭＳ Ｐゴシック"/>
                <a:cs typeface="ＭＳ Ｐゴシック"/>
              </a:rPr>
              <a:t>Performance Improvement Items </a:t>
            </a:r>
          </a:p>
        </p:txBody>
      </p:sp>
      <p:pic>
        <p:nvPicPr>
          <p:cNvPr id="16387" name="Picture 9" descr="TCCC Logo 091104 (C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328" y="2219982"/>
            <a:ext cx="2667000" cy="26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A4A955-2844-4F53-90C9-8E2AEC64CBE8}"/>
              </a:ext>
            </a:extLst>
          </p:cNvPr>
          <p:cNvSpPr/>
          <p:nvPr/>
        </p:nvSpPr>
        <p:spPr>
          <a:xfrm>
            <a:off x="248728" y="152400"/>
            <a:ext cx="8458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Tactical Combat Casualty Care for Medical Personnel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2017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(Based on TCCC-MP Guidelines 170131)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391400" cy="15240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JTS Case Report 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2017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76200" y="1676400"/>
            <a:ext cx="9144000" cy="5029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Re-operated at Role 3 hospital several times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Stormy course but stabilized and was off pressor medications at time of transport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Private transport to a NATO partner hospital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b="1" dirty="0">
                <a:ea typeface="ＭＳ Ｐゴシック"/>
                <a:cs typeface="ＭＳ Ｐゴシック"/>
              </a:rPr>
              <a:t>On Precedex &amp; ketamine at the Role 3, but changed to fentanyl and midazolam by the flight team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b="1" dirty="0">
                <a:ea typeface="ＭＳ Ｐゴシック"/>
                <a:cs typeface="ＭＳ Ｐゴシック"/>
              </a:rPr>
              <a:t>Casualty became hypotensive and was treated with escalating dose Levophed drip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b="1" dirty="0">
                <a:ea typeface="ＭＳ Ｐゴシック"/>
                <a:cs typeface="ＭＳ Ｐゴシック"/>
              </a:rPr>
              <a:t>Arrived at coalition partner hospital unstable </a:t>
            </a:r>
            <a:endParaRPr lang="en-US" sz="3200" b="1" dirty="0">
              <a:ea typeface="ＭＳ Ｐゴシック"/>
              <a:cs typeface="ＭＳ Ｐゴシック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Died shortly thereafter of multi-organ failure</a:t>
            </a:r>
          </a:p>
        </p:txBody>
      </p:sp>
    </p:spTree>
    <p:extLst>
      <p:ext uri="{BB962C8B-B14F-4D97-AF65-F5344CB8AC3E}">
        <p14:creationId xmlns:p14="http://schemas.microsoft.com/office/powerpoint/2010/main" val="246013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9906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Untreated Pain on the Battlefield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52400" y="2590800"/>
            <a:ext cx="3429000" cy="1524000"/>
          </a:xfrm>
          <a:prstGeom prst="rect">
            <a:avLst/>
          </a:prstGeom>
          <a:solidFill>
            <a:srgbClr val="CCFFFF">
              <a:alpha val="2509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28600" y="2667000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i="1" dirty="0">
                <a:latin typeface="Arial" charset="0"/>
              </a:rPr>
              <a:t>Slide courtesy of MAJ </a:t>
            </a:r>
          </a:p>
          <a:p>
            <a:r>
              <a:rPr lang="en-US" sz="2000" b="1" i="1" dirty="0">
                <a:latin typeface="Arial" charset="0"/>
              </a:rPr>
              <a:t>     John Robinson</a:t>
            </a:r>
          </a:p>
          <a:p>
            <a:pPr>
              <a:buFontTx/>
              <a:buChar char="•"/>
            </a:pPr>
            <a:r>
              <a:rPr lang="en-US" sz="2000" b="1" i="1" dirty="0">
                <a:latin typeface="Arial" charset="0"/>
              </a:rPr>
              <a:t> Data from JTS/JTTS</a:t>
            </a:r>
          </a:p>
          <a:p>
            <a:r>
              <a:rPr lang="en-US" sz="2000" b="1" i="1" dirty="0">
                <a:latin typeface="Arial" charset="0"/>
              </a:rPr>
              <a:t>     TCCC AARs and PHTR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52400" y="2590800"/>
            <a:ext cx="3505200" cy="1447800"/>
          </a:xfrm>
          <a:prstGeom prst="rect">
            <a:avLst/>
          </a:prstGeom>
          <a:solidFill>
            <a:srgbClr val="CCFFFF">
              <a:alpha val="3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Case Report</a:t>
            </a:r>
            <a:br>
              <a:rPr lang="en-US" sz="4400" dirty="0">
                <a:ea typeface="ＭＳ Ｐゴシック"/>
                <a:cs typeface="ＭＳ Ｐゴシック"/>
              </a:rPr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43921"/>
            <a:ext cx="9144000" cy="4525962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Male casualty with GSW to thigh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Bleeding controlled by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In shock – alert but hypotensive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Severe pain from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Repeated pleas to PA to remove the tourniquet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PA did not want to use opioids because of the shock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Perfect candidate for ketamine analgesia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Ketamine not fielded at the time with this unit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50 mg ketamine autoinjectors would help - but approval from the FDA is needed to use ketamine in that mode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Opioid Analgesics Given in Combination with Benzodiazepines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1750"/>
            <a:ext cx="7543800" cy="1143000"/>
          </a:xfrm>
        </p:spPr>
        <p:txBody>
          <a:bodyPr/>
          <a:lstStyle/>
          <a:p>
            <a:r>
              <a:rPr lang="en-US" sz="3600" dirty="0">
                <a:ea typeface="ＭＳ Ｐゴシック"/>
                <a:cs typeface="ＭＳ Ｐゴシック"/>
              </a:rPr>
              <a:t>Warning: Opioids and Benzos</a:t>
            </a:r>
            <a:endParaRPr lang="en-US" sz="3600" dirty="0">
              <a:solidFill>
                <a:srgbClr val="FF33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890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52400" y="14478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/>
              <a:t>Ketamine can safely be given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 after a fentanyl lozenge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/>
              <a:t>Some practitioners use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benzodiazepine medications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such as midazolam to avoid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800" b="1" dirty="0"/>
              <a:t>    ketamine side effects </a:t>
            </a:r>
            <a:r>
              <a:rPr lang="en-US" sz="2800" b="1" u="sng" dirty="0">
                <a:solidFill>
                  <a:srgbClr val="FF3300"/>
                </a:solidFill>
              </a:rPr>
              <a:t>BUT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Midazolam may cause respiratory depression, especially when used with opioids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 u="sng" dirty="0">
                <a:solidFill>
                  <a:srgbClr val="FF3300"/>
                </a:solidFill>
              </a:rPr>
              <a:t>Avoid</a:t>
            </a:r>
            <a:r>
              <a:rPr lang="en-US" sz="2800" b="1" dirty="0">
                <a:solidFill>
                  <a:srgbClr val="FF3300"/>
                </a:solidFill>
              </a:rPr>
              <a:t> giving midazolam to casualties who have previously gotten fentanyl lozenges or morphine  </a:t>
            </a:r>
            <a:r>
              <a:rPr lang="en-US" sz="3600" u="sng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7891" name="Picture 8" descr="TFC W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276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685800" y="2514600"/>
            <a:ext cx="78486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Penetrating Eye Injuries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68580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Penetrating Eye Trauma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Rigid eye shield for obvious </a:t>
            </a:r>
            <a:r>
              <a:rPr lang="en-US" sz="26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or suspected</a:t>
            </a: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eye wounds - often not being done – SHIELD AND SHIP!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Not doing this may cause permanent loss of vision – use a shield for </a:t>
            </a:r>
            <a:r>
              <a:rPr lang="en-US" sz="2600" b="1" u="sng" dirty="0">
                <a:ea typeface="ＭＳ Ｐゴシック"/>
                <a:cs typeface="ＭＳ Ｐゴシック"/>
              </a:rPr>
              <a:t>any</a:t>
            </a:r>
            <a:r>
              <a:rPr lang="en-US" sz="2600" b="1" dirty="0">
                <a:ea typeface="ＭＳ Ｐゴシック"/>
                <a:cs typeface="ＭＳ Ｐゴシック"/>
              </a:rPr>
              <a:t> injury in or around the eye.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Eye shields are not always in IFAKs.  You can use eye pro instead.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IED + no eye pro + facial wounds = Suspected Eye Injury!</a:t>
            </a:r>
          </a:p>
        </p:txBody>
      </p:sp>
      <p:pic>
        <p:nvPicPr>
          <p:cNvPr id="41987" name="Picture 5" descr="RM DSC00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714" y="4160837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RM 8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26" y="419534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-152400" y="6218237"/>
            <a:ext cx="350202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/>
            <a:r>
              <a:rPr lang="en-US" sz="2400" b="1" dirty="0">
                <a:latin typeface="Times New Roman" pitchFamily="18" charset="0"/>
              </a:rPr>
              <a:t>Shield after injury</a:t>
            </a:r>
          </a:p>
          <a:p>
            <a:pPr algn="ctr"/>
            <a:endParaRPr lang="en-US" sz="2400" dirty="0">
              <a:latin typeface="Arial" charset="0"/>
            </a:endParaRP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329113" y="6231177"/>
            <a:ext cx="3900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ctr"/>
            <a:r>
              <a:rPr lang="en-US" sz="2400" b="1" dirty="0">
                <a:latin typeface="Times New Roman" pitchFamily="18" charset="0"/>
              </a:rPr>
              <a:t>No shield after injury</a:t>
            </a:r>
          </a:p>
          <a:p>
            <a:pPr algn="ctr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7620000" cy="14478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Patched Open Globe </a:t>
            </a:r>
            <a:br>
              <a:rPr lang="en-US" sz="4400" dirty="0">
                <a:ea typeface="ＭＳ Ｐゴシック"/>
                <a:cs typeface="ＭＳ Ｐゴシック"/>
              </a:rPr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98637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Shrapnel in right eye from IED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Had rigid eye shield placed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Reported as both pressure patched and as having a gauze pad placed under the eye shield without pressure</a:t>
            </a:r>
            <a:endParaRPr lang="en-US" sz="26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ea typeface="ＭＳ Ｐゴシック"/>
                <a:cs typeface="ＭＳ Ｐゴシック"/>
              </a:rPr>
              <a:t>Extruded uveal tissue (intraocular contents) noted at time of operative repair of globe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Do not place gauze on injured eyes! COL Robb Mazzoli: Gauze can adhere to iris tissue and cause further extrusion when removed </a:t>
            </a:r>
            <a:r>
              <a:rPr lang="en-US" sz="26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even if no pressure is applied to eye.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At least two other known occurrences of patching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   open globe injuries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Antibiotics after Eye Injuries 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2010 casualty with endophthalmitis (blinding infection inside the eye)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Reminder – shield and moxifloxacin in the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   for penetrating eye injuries – use combat pill pack!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Also –moxi, both topically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and systemically, should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be continued in MTFs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Many antibiotics </a:t>
            </a:r>
            <a:r>
              <a:rPr lang="en-US" sz="2800" b="1" u="sng" dirty="0">
                <a:ea typeface="ＭＳ Ｐゴシック"/>
                <a:cs typeface="ＭＳ Ｐゴシック"/>
              </a:rPr>
              <a:t>do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</a:t>
            </a:r>
            <a:r>
              <a:rPr lang="en-US" sz="2800" b="1" u="sng" dirty="0">
                <a:ea typeface="ＭＳ Ｐゴシック"/>
                <a:cs typeface="ＭＳ Ｐゴシック"/>
              </a:rPr>
              <a:t>penetrate well</a:t>
            </a:r>
            <a:r>
              <a:rPr lang="en-US" sz="2800" b="1" dirty="0">
                <a:ea typeface="ＭＳ Ｐゴシック"/>
                <a:cs typeface="ＭＳ Ｐゴシック"/>
              </a:rPr>
              <a:t> into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eye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ea typeface="ＭＳ Ｐゴシック"/>
              <a:cs typeface="ＭＳ Ｐゴシック"/>
            </a:endParaRPr>
          </a:p>
        </p:txBody>
      </p:sp>
      <p:pic>
        <p:nvPicPr>
          <p:cNvPr id="46083" name="Picture 4" descr="ENDO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925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1447800" y="152400"/>
            <a:ext cx="7239000" cy="13176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/>
                <a:cs typeface="ＭＳ Ｐゴシック"/>
              </a:rPr>
              <a:t>Sources of TCCC Opportunities to Improve: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27225"/>
            <a:ext cx="876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/>
                <a:cs typeface="ＭＳ Ｐゴシック"/>
              </a:rPr>
              <a:t>Reports from Joint Trauma System (JTS) weekly Trauma Telecons – every Thursday morning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ea typeface="ＭＳ Ｐゴシック"/>
                <a:cs typeface="ＭＳ Ｐゴシック"/>
              </a:rPr>
              <a:t>Worldwide telecon to discuss every serious casualty   admitted to a Role 3 hospital from that week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Published medical reports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Armed Forces Medical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Examiner’s System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Theater AARs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ea typeface="ＭＳ Ｐゴシック"/>
                <a:cs typeface="ＭＳ Ｐゴシック"/>
              </a:rPr>
              <a:t>Feedback from doctors,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 PAs, corpsmen, medics,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ea typeface="ＭＳ Ｐゴシック"/>
                <a:cs typeface="ＭＳ Ｐゴシック"/>
              </a:rPr>
              <a:t>     and PJs</a:t>
            </a:r>
          </a:p>
        </p:txBody>
      </p:sp>
      <p:pic>
        <p:nvPicPr>
          <p:cNvPr id="18435" name="Picture 6" descr="DL0908 Helo Gu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410845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838200" y="2667000"/>
            <a:ext cx="73152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Tension Pneumothorax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362200" y="76200"/>
            <a:ext cx="495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The Missed Tension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Pneumothorax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279400" y="2236788"/>
            <a:ext cx="84836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One U.S. combat fatality in 2014 was found to have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died with a tension pneumothorax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 evidence of attempted needle decompression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 anyone with torso trauma or polytrauma 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for respiratory distress – perform needle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decompression when indicated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 do bilateral NDC for a casualty with</a:t>
            </a:r>
          </a:p>
          <a:p>
            <a:pPr marL="457200" indent="-4572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torso trauma who loses vital signs on the battlefield</a:t>
            </a:r>
          </a:p>
          <a:p>
            <a:pPr marL="457200" indent="-4572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– this may be lifesaving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Combat Gauze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/>
                <a:cs typeface="ＭＳ Ｐゴシック"/>
              </a:rPr>
              <a:t>External Hemorrhage – </a:t>
            </a:r>
            <a:br>
              <a:rPr lang="en-US" dirty="0">
                <a:ea typeface="ＭＳ Ｐゴシック"/>
                <a:cs typeface="ＭＳ Ｐゴシック"/>
              </a:rPr>
            </a:br>
            <a:r>
              <a:rPr lang="en-US" dirty="0">
                <a:ea typeface="ＭＳ Ｐゴシック"/>
                <a:cs typeface="ＭＳ Ｐゴシック"/>
              </a:rPr>
              <a:t>No Combat Gauze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7238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Casualty with gunshot wound in the left infraclavicular area with external hemorrhage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“Progressive deterioration”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External hemorrhage noted to increase as casualty resuscitated in ED</a:t>
            </a:r>
          </a:p>
          <a:p>
            <a:pPr eaLnBrk="1" hangingPunct="1"/>
            <a:r>
              <a:rPr lang="en-US" sz="2800" b="1" u="sng" dirty="0">
                <a:ea typeface="ＭＳ Ｐゴシック"/>
                <a:cs typeface="ＭＳ Ｐゴシック"/>
              </a:rPr>
              <a:t>No</a:t>
            </a:r>
            <a:r>
              <a:rPr lang="en-US" sz="2800" b="1" dirty="0">
                <a:ea typeface="ＭＳ Ｐゴシック"/>
                <a:cs typeface="ＭＳ Ｐゴシック"/>
              </a:rPr>
              <a:t> record of Combat Gauze use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All injuries noted to be extrapleural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Lesson learned: see following slide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Combat Gauze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533400" y="5791200"/>
            <a:ext cx="8153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i="1" dirty="0">
                <a:ea typeface="ＭＳ Ｐゴシック"/>
                <a:cs typeface="ＭＳ Ｐゴシック"/>
              </a:rPr>
              <a:t>It doesn’t work if you don’t use it.</a:t>
            </a:r>
          </a:p>
        </p:txBody>
      </p:sp>
      <p:pic>
        <p:nvPicPr>
          <p:cNvPr id="55299" name="Picture 5" descr="CG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40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838200" y="2667000"/>
            <a:ext cx="7391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Junctional Hemorrhage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2044700" y="152400"/>
            <a:ext cx="588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Junctional Hemorrhage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279400" y="2252663"/>
            <a:ext cx="8283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U.S. casualty in 2013 sustained a GSW to the</a:t>
            </a:r>
          </a:p>
          <a:p>
            <a:pPr marL="457200" indent="-4572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inguinal area.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CASEVAC platform did not have junctional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tourniquets aboard.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subsequent junctional hemorrhage was only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partially controlled with Combat Gauze.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Casualty went into hemorrhagic shock and had to</a:t>
            </a:r>
          </a:p>
          <a:p>
            <a:pPr marL="457200" indent="-45720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be transfused.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543800" cy="1143000"/>
          </a:xfrm>
        </p:spPr>
        <p:txBody>
          <a:bodyPr/>
          <a:lstStyle/>
          <a:p>
            <a:r>
              <a:rPr lang="en-US" sz="4400" dirty="0"/>
              <a:t>IED Blast Injury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15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3 of 5 casualties had complex blast injuries.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All 3 had high traumatic LE amputations and reported difficulty with hemorrhage control despite tourniquet use.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Combat Gauze was reportedly not used.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All 3 would have been excellent candidates for a junctional tourniquet – none were fielded with this unit.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All 3 casualties required massive transfusions upon arrival at the Role 2 MTF.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858000" cy="1143000"/>
          </a:xfrm>
        </p:spPr>
        <p:txBody>
          <a:bodyPr lIns="91432" tIns="45716" rIns="91432" bIns="45716"/>
          <a:lstStyle/>
          <a:p>
            <a:r>
              <a:rPr lang="en-US" altLang="en-US" sz="4400" dirty="0"/>
              <a:t>Junctional Tourniquets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98638"/>
            <a:ext cx="8839200" cy="4525962"/>
          </a:xfrm>
        </p:spPr>
        <p:txBody>
          <a:bodyPr lIns="91432" tIns="45716" rIns="91432" bIns="45716"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Combat Ready Clamp                        JETT                            Sam Junctional Tourniquet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1800" b="1" dirty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4000" b="1" i="1" dirty="0"/>
              <a:t>Junctional tourniquets: They don’t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4000" b="1" i="1" dirty="0"/>
              <a:t>work if your unit doesn’t have them.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i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  <a:p>
            <a:pPr>
              <a:lnSpc>
                <a:spcPct val="90000"/>
              </a:lnSpc>
            </a:pPr>
            <a:endParaRPr lang="en-US" altLang="en-US" sz="1800" b="1" dirty="0"/>
          </a:p>
        </p:txBody>
      </p:sp>
      <p:pic>
        <p:nvPicPr>
          <p:cNvPr id="61444" name="Object 5"/>
          <p:cNvPicPr>
            <a:picLocks noChangeArrowheads="1"/>
          </p:cNvPicPr>
          <p:nvPr/>
        </p:nvPicPr>
        <p:blipFill>
          <a:blip r:embed="rId3" cstate="print"/>
          <a:srcRect r="-99" b="189"/>
          <a:stretch>
            <a:fillRect/>
          </a:stretch>
        </p:blipFill>
        <p:spPr bwMode="auto">
          <a:xfrm>
            <a:off x="2870760" y="1653241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 result for combat ready clamp">
            <a:extLst>
              <a:ext uri="{FF2B5EF4-FFF2-40B4-BE49-F238E27FC236}">
                <a16:creationId xmlns:a16="http://schemas.microsoft.com/office/drawing/2014/main" id="{A4E2009A-D0D2-4E5A-98D7-345C246B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40541"/>
            <a:ext cx="21113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am junctional tourniquets">
            <a:extLst>
              <a:ext uri="{FF2B5EF4-FFF2-40B4-BE49-F238E27FC236}">
                <a16:creationId xmlns:a16="http://schemas.microsoft.com/office/drawing/2014/main" id="{E4764605-9C17-41CE-A7FD-54813EA5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53016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838200" y="2743200"/>
            <a:ext cx="7391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TCCC Training</a:t>
            </a:r>
          </a:p>
        </p:txBody>
      </p:sp>
    </p:spTree>
    <p:extLst>
      <p:ext uri="{BB962C8B-B14F-4D97-AF65-F5344CB8AC3E}">
        <p14:creationId xmlns:p14="http://schemas.microsoft.com/office/powerpoint/2010/main" val="25637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The Forgotten Tourniquet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Issues with Current TCCC 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581400"/>
          </a:xfrm>
        </p:spPr>
        <p:txBody>
          <a:bodyPr/>
          <a:lstStyle/>
          <a:p>
            <a:r>
              <a:rPr lang="en-US" dirty="0"/>
              <a:t>There is significant variation among TCCC courses, both military and commercial.</a:t>
            </a:r>
          </a:p>
          <a:p>
            <a:r>
              <a:rPr lang="en-US" dirty="0"/>
              <a:t>Some segments of the DoD have had no TCCC training.</a:t>
            </a:r>
          </a:p>
          <a:p>
            <a:r>
              <a:rPr lang="en-US" dirty="0"/>
              <a:t>Some TCCC courses contain inappropriate training.</a:t>
            </a:r>
          </a:p>
        </p:txBody>
      </p:sp>
    </p:spTree>
    <p:extLst>
      <p:ext uri="{BB962C8B-B14F-4D97-AF65-F5344CB8AC3E}">
        <p14:creationId xmlns:p14="http://schemas.microsoft.com/office/powerpoint/2010/main" val="24068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62" y="129498"/>
            <a:ext cx="6858000" cy="1143000"/>
          </a:xfrm>
        </p:spPr>
        <p:txBody>
          <a:bodyPr/>
          <a:lstStyle/>
          <a:p>
            <a:r>
              <a:rPr lang="en-US" b="1" dirty="0"/>
              <a:t>Problems with Non-Standard TCCC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483432"/>
          </a:xfrm>
        </p:spPr>
        <p:txBody>
          <a:bodyPr/>
          <a:lstStyle/>
          <a:p>
            <a:r>
              <a:rPr lang="en-US" b="1" dirty="0"/>
              <a:t>Incorrect messaging</a:t>
            </a:r>
          </a:p>
          <a:p>
            <a:pPr lvl="1"/>
            <a:r>
              <a:rPr lang="en-US" i="1" dirty="0"/>
              <a:t>Instructor drift</a:t>
            </a:r>
          </a:p>
          <a:p>
            <a:pPr lvl="2"/>
            <a:r>
              <a:rPr lang="en-US" i="1" dirty="0"/>
              <a:t>“Never take off a tourniquet in the field”</a:t>
            </a:r>
          </a:p>
          <a:p>
            <a:r>
              <a:rPr lang="en-US" b="1" dirty="0"/>
              <a:t>Inappropriate training</a:t>
            </a:r>
          </a:p>
          <a:p>
            <a:r>
              <a:rPr lang="en-US" b="1" dirty="0"/>
              <a:t>Vendor-supplied training is expensive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038600" cy="51816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Instructor Drift in a </a:t>
            </a:r>
          </a:p>
          <a:p>
            <a:pPr>
              <a:spcAft>
                <a:spcPts val="600"/>
              </a:spcAft>
              <a:buNone/>
            </a:pPr>
            <a:r>
              <a:rPr lang="en-US" b="1" u="sng" dirty="0"/>
              <a:t>“TCCC” course, 2015</a:t>
            </a:r>
          </a:p>
          <a:p>
            <a:r>
              <a:rPr lang="en-US" sz="2800" dirty="0"/>
              <a:t>TBI does not contrain-</a:t>
            </a:r>
          </a:p>
          <a:p>
            <a:pPr marL="0" indent="0">
              <a:buNone/>
            </a:pPr>
            <a:r>
              <a:rPr lang="en-US" sz="2800" dirty="0"/>
              <a:t>    dicate ketamine.</a:t>
            </a:r>
          </a:p>
          <a:p>
            <a:r>
              <a:rPr lang="en-US" sz="2800" dirty="0"/>
              <a:t>Shock does not contra-</a:t>
            </a:r>
          </a:p>
          <a:p>
            <a:pPr marL="0" indent="0">
              <a:buNone/>
            </a:pPr>
            <a:r>
              <a:rPr lang="en-US" sz="2800" dirty="0"/>
              <a:t>    indicate ketamine.</a:t>
            </a:r>
          </a:p>
          <a:p>
            <a:r>
              <a:rPr lang="en-US" sz="2800" dirty="0"/>
              <a:t>No one is likely to be</a:t>
            </a:r>
          </a:p>
          <a:p>
            <a:pPr marL="0" indent="0">
              <a:buNone/>
            </a:pPr>
            <a:r>
              <a:rPr lang="en-US" sz="2800" dirty="0"/>
              <a:t>    allergic to both keta-</a:t>
            </a:r>
          </a:p>
          <a:p>
            <a:pPr marL="0" indent="0">
              <a:buNone/>
            </a:pPr>
            <a:r>
              <a:rPr lang="en-US" sz="2800" dirty="0"/>
              <a:t>    mine and opioids.</a:t>
            </a:r>
            <a:endParaRPr lang="en-US" dirty="0"/>
          </a:p>
          <a:p>
            <a:pPr>
              <a:buNone/>
            </a:pPr>
            <a:r>
              <a:rPr lang="en-US" sz="2400" b="1" i="1" dirty="0"/>
              <a:t>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6D6AF61-6097-A348-B706-8168EC65AE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Pain Mgt NT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43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4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92" y="71442"/>
            <a:ext cx="6858000" cy="1143000"/>
          </a:xfrm>
        </p:spPr>
        <p:txBody>
          <a:bodyPr/>
          <a:lstStyle/>
          <a:p>
            <a:r>
              <a:rPr lang="en-US" b="1" dirty="0"/>
              <a:t>Inappropriate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8534400" cy="4525963"/>
          </a:xfrm>
        </p:spPr>
        <p:txBody>
          <a:bodyPr/>
          <a:lstStyle/>
          <a:p>
            <a:r>
              <a:rPr lang="en-US" dirty="0"/>
              <a:t>“Shock labs”</a:t>
            </a:r>
          </a:p>
          <a:p>
            <a:r>
              <a:rPr lang="en-US" dirty="0"/>
              <a:t>“Cognition labs”</a:t>
            </a:r>
          </a:p>
          <a:p>
            <a:r>
              <a:rPr lang="en-US" dirty="0"/>
              <a:t>Insertion of intraosseous devices on course attendee volunteers</a:t>
            </a:r>
          </a:p>
          <a:p>
            <a:r>
              <a:rPr lang="en-US" dirty="0"/>
              <a:t>Regional nerve blocks by non-medical personnel</a:t>
            </a:r>
          </a:p>
          <a:p>
            <a:r>
              <a:rPr lang="en-US" dirty="0"/>
              <a:t>Central venous catheter placement by prehospital providers</a:t>
            </a:r>
          </a:p>
          <a:p>
            <a:r>
              <a:rPr lang="en-US" dirty="0"/>
              <a:t>Arterial blood draws</a:t>
            </a:r>
          </a:p>
          <a:p>
            <a:pPr>
              <a:buNone/>
            </a:pPr>
            <a:r>
              <a:rPr lang="en-US" sz="2400" b="1" i="1" dirty="0"/>
              <a:t>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9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43000"/>
          </a:xfrm>
        </p:spPr>
        <p:txBody>
          <a:bodyPr/>
          <a:lstStyle/>
          <a:p>
            <a:r>
              <a:rPr lang="en-US" b="1" dirty="0"/>
              <a:t>NAEMT TCCC Courses: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400" dirty="0"/>
          </a:p>
          <a:p>
            <a:r>
              <a:rPr lang="en-US" sz="2400" dirty="0"/>
              <a:t>JTS recommends that TCCC should be a credential-producing training program for the MHS.</a:t>
            </a:r>
            <a:endParaRPr lang="en-US" sz="2000" dirty="0"/>
          </a:p>
          <a:p>
            <a:r>
              <a:rPr lang="en-US" sz="2400" dirty="0"/>
              <a:t>NAEMT TCCC courses and instructor courses follow the CoTCCC-developed/JTS-approved curriculum without deviation.</a:t>
            </a:r>
          </a:p>
          <a:p>
            <a:r>
              <a:rPr lang="en-US" sz="2400" dirty="0"/>
              <a:t>NAEMT TCCC instructors undergo Quality Assurance evaluation.</a:t>
            </a:r>
          </a:p>
          <a:p>
            <a:r>
              <a:rPr lang="en-US" sz="2400" dirty="0"/>
              <a:t>The recommended TCCC training provided through the NAEMT educational system costs much less than equivalent training purchased from for-profit TCCC vendors.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56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365"/>
            <a:ext cx="8229600" cy="4522455"/>
          </a:xfrm>
        </p:spPr>
        <p:txBody>
          <a:bodyPr/>
          <a:lstStyle/>
          <a:p>
            <a:r>
              <a:rPr lang="en-US" sz="2400" u="sng" dirty="0"/>
              <a:t>The </a:t>
            </a:r>
            <a:r>
              <a:rPr lang="en-US" sz="2400" dirty="0"/>
              <a:t>NAEMT system issues and tracks certification for instructors and students.</a:t>
            </a:r>
          </a:p>
          <a:p>
            <a:pPr lvl="1"/>
            <a:r>
              <a:rPr lang="en-US" sz="2000" dirty="0"/>
              <a:t>Cards and registries</a:t>
            </a:r>
          </a:p>
          <a:p>
            <a:r>
              <a:rPr lang="en-US" sz="2400" dirty="0"/>
              <a:t>The NAEMT system for establishing training sites is working very well for military commands using it.</a:t>
            </a:r>
          </a:p>
          <a:p>
            <a:r>
              <a:rPr lang="en-US" sz="2400" dirty="0"/>
              <a:t>NAEMT TCCC courses do not include live tissue training with its associated expense and logistic burden.</a:t>
            </a:r>
          </a:p>
          <a:p>
            <a:r>
              <a:rPr lang="en-US" sz="2400" dirty="0"/>
              <a:t>NAEMT TCCC courses are endorsed by the ACS-COT.</a:t>
            </a:r>
          </a:p>
          <a:p>
            <a:r>
              <a:rPr lang="en-US" sz="2400" dirty="0"/>
              <a:t>Additional training such as trauma lanes, field exercises, and live tissue training could be added to supplement the basic TCCC curriculum as unit time and resources allow.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43000"/>
          </a:xfrm>
        </p:spPr>
        <p:txBody>
          <a:bodyPr/>
          <a:lstStyle/>
          <a:p>
            <a:r>
              <a:rPr lang="en-US" b="1" dirty="0"/>
              <a:t>NAEMT TCCC Courses: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782671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990600" y="3048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TCCC Training for</a:t>
            </a:r>
            <a:br>
              <a:rPr lang="en-US" sz="5400" dirty="0">
                <a:ea typeface="ＭＳ Ｐゴシック"/>
                <a:cs typeface="ＭＳ Ｐゴシック"/>
              </a:rPr>
            </a:br>
            <a:r>
              <a:rPr lang="en-US" sz="5400" u="sng" dirty="0">
                <a:ea typeface="ＭＳ Ｐゴシック"/>
                <a:cs typeface="ＭＳ Ｐゴシック"/>
              </a:rPr>
              <a:t>ALL</a:t>
            </a:r>
            <a:r>
              <a:rPr lang="en-US" sz="5400" dirty="0">
                <a:ea typeface="ＭＳ Ｐゴシック"/>
                <a:cs typeface="ＭＳ Ｐゴシック"/>
              </a:rPr>
              <a:t> combatants:</a:t>
            </a:r>
            <a:br>
              <a:rPr lang="en-US" sz="5400" u="sng" dirty="0">
                <a:ea typeface="ＭＳ Ｐゴシック"/>
                <a:cs typeface="ＭＳ Ｐゴシック"/>
              </a:rPr>
            </a:br>
            <a:br>
              <a:rPr lang="en-US" sz="5400" u="sng" dirty="0">
                <a:ea typeface="ＭＳ Ｐゴシック"/>
                <a:cs typeface="ＭＳ Ｐゴシック"/>
              </a:rPr>
            </a:br>
            <a:r>
              <a:rPr lang="en-US" sz="3600" dirty="0">
                <a:ea typeface="ＭＳ Ｐゴシック"/>
                <a:cs typeface="ＭＳ Ｐゴシック"/>
              </a:rPr>
              <a:t>Self and buddy aid should be part of the Warrior Culture in all combat units.</a:t>
            </a:r>
          </a:p>
        </p:txBody>
      </p:sp>
    </p:spTree>
    <p:extLst>
      <p:ext uri="{BB962C8B-B14F-4D97-AF65-F5344CB8AC3E}">
        <p14:creationId xmlns:p14="http://schemas.microsoft.com/office/powerpoint/2010/main" val="1198743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858000" cy="1143000"/>
          </a:xfrm>
        </p:spPr>
        <p:txBody>
          <a:bodyPr lIns="91408" tIns="45704" rIns="91408" bIns="45704"/>
          <a:lstStyle/>
          <a:p>
            <a:pPr eaLnBrk="1" hangingPunct="1"/>
            <a:r>
              <a:rPr lang="en-US" sz="4400" dirty="0"/>
              <a:t>Eliminating Preventable Death on the Battlefield</a:t>
            </a: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95275" y="4191000"/>
            <a:ext cx="8702334" cy="26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Kotwal et al – Archives of Surgery 2011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Rangers and docs trained in TCCC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U.S. military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preventable deaths: 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  <a:p>
            <a:pPr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Ranger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preventable death incidence: 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Almost a 90% difference in preventable deaths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4" descr="CUF Tourniquet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52588"/>
            <a:ext cx="2667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672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6200"/>
            <a:ext cx="7848600" cy="1143000"/>
          </a:xfrm>
        </p:spPr>
        <p:txBody>
          <a:bodyPr/>
          <a:lstStyle/>
          <a:p>
            <a:r>
              <a:rPr lang="en-US" sz="4400" dirty="0"/>
              <a:t>TCCC in Canadian Forces</a:t>
            </a:r>
            <a:br>
              <a:rPr lang="en-US" sz="4400" dirty="0"/>
            </a:br>
            <a:r>
              <a:rPr lang="en-US" sz="4400" dirty="0"/>
              <a:t>Savage et al: Can J Surg 2011</a:t>
            </a:r>
          </a:p>
        </p:txBody>
      </p:sp>
      <p:pic>
        <p:nvPicPr>
          <p:cNvPr id="67586" name="Picture 3" descr="Savage 2011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68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Savage 2011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0" y="59436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1524000" y="5486400"/>
            <a:ext cx="762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24000" y="41148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572000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58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6858000" cy="12954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FF0000"/>
                </a:solidFill>
                <a:ea typeface="ＭＳ Ｐゴシック"/>
                <a:cs typeface="ＭＳ Ｐゴシック"/>
              </a:rPr>
              <a:t>Train ALL Combatants in TCCC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4294967295"/>
          </p:nvPr>
        </p:nvSpPr>
        <p:spPr>
          <a:xfrm>
            <a:off x="221456" y="1371600"/>
            <a:ext cx="8534400" cy="2879725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Service medical departments are responsible for training combat medical personnel only.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Line commanders must take the lead to have an effective TCCC training program for </a:t>
            </a:r>
            <a:r>
              <a:rPr lang="en-US" sz="2800" b="1" i="1" dirty="0">
                <a:solidFill>
                  <a:srgbClr val="FF0000"/>
                </a:solidFill>
                <a:ea typeface="ＭＳ Ｐゴシック"/>
                <a:cs typeface="ＭＳ Ｐゴシック"/>
              </a:rPr>
              <a:t>all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combatants.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The Ranger First Responder Course is the best model.</a:t>
            </a:r>
          </a:p>
          <a:p>
            <a:pPr eaLnBrk="1" hangingPunct="1"/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68611" name="Picture 6" descr="DL 090925 Army in A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956" y="4352925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50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762000" y="-152400"/>
            <a:ext cx="8534400" cy="22098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The Forgotten Tourniquet</a:t>
            </a:r>
            <a:br>
              <a:rPr lang="en-US" sz="3600" dirty="0">
                <a:ea typeface="ＭＳ Ｐゴシック"/>
                <a:cs typeface="ＭＳ Ｐゴシック"/>
              </a:rPr>
            </a:br>
            <a:endParaRPr lang="en-US" sz="3600" dirty="0">
              <a:ea typeface="ＭＳ Ｐゴシック"/>
              <a:cs typeface="ＭＳ Ｐゴシック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686800" cy="3124200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There was an adverse outcome from a tourniquet that was left in place for approximately 8 hours.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Be aggressive about putting tourniquets on in Care Under Fire for any life-threatening extremity hemorrhage </a:t>
            </a:r>
            <a:r>
              <a:rPr lang="en-US" sz="2800" b="1" u="sng" dirty="0">
                <a:ea typeface="ＭＳ Ｐゴシック"/>
                <a:cs typeface="ＭＳ Ｐゴシック"/>
              </a:rPr>
              <a:t>BUT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Reassess the casualty in Tactical Field Care – remove it if it is not needed unless the casualty is in shock.</a:t>
            </a:r>
          </a:p>
          <a:p>
            <a:pPr eaLnBrk="1" hangingPunct="1"/>
            <a:r>
              <a:rPr lang="en-US" sz="28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Always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re-evaluate tourniquets at two hours and remove if possible.</a:t>
            </a:r>
          </a:p>
          <a:p>
            <a:pPr eaLnBrk="1" hangingPunct="1"/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914400" y="28956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Documentation of TCCC Care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8486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TCCC Card –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u="sng" dirty="0">
                <a:ea typeface="ＭＳ Ｐゴシック"/>
                <a:cs typeface="ＭＳ Ｐゴシック"/>
              </a:rPr>
              <a:t>Fill It Out!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381000" y="4800600"/>
            <a:ext cx="8686800" cy="68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b="1" dirty="0">
                <a:ea typeface="ＭＳ Ｐゴシック"/>
                <a:cs typeface="ＭＳ Ｐゴシック"/>
              </a:rPr>
              <a:t>You haven’t finished taking care of your casualty until this is done.</a:t>
            </a:r>
          </a:p>
          <a:p>
            <a:pPr eaLnBrk="1" hangingPunct="1"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Mission Commanders – this is a l</a:t>
            </a:r>
            <a:r>
              <a:rPr lang="en-US" sz="2800" b="1" u="sng" dirty="0">
                <a:solidFill>
                  <a:srgbClr val="FF0000"/>
                </a:solidFill>
                <a:ea typeface="ＭＳ Ｐゴシック"/>
                <a:cs typeface="ＭＳ Ｐゴシック"/>
              </a:rPr>
              <a:t>eadership</a:t>
            </a:r>
            <a:r>
              <a:rPr lang="en-US" sz="28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 issue!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72707" name="Picture 6" descr="TCCC Casualty 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84338"/>
            <a:ext cx="2895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6781800" cy="1143000"/>
          </a:xfrm>
        </p:spPr>
        <p:txBody>
          <a:bodyPr/>
          <a:lstStyle/>
          <a:p>
            <a:r>
              <a:rPr lang="en-US" sz="4400" dirty="0"/>
              <a:t>New TCCC Card</a:t>
            </a:r>
          </a:p>
        </p:txBody>
      </p:sp>
      <p:grpSp>
        <p:nvGrpSpPr>
          <p:cNvPr id="74754" name="Group 1"/>
          <p:cNvGrpSpPr>
            <a:grpSpLocks/>
          </p:cNvGrpSpPr>
          <p:nvPr/>
        </p:nvGrpSpPr>
        <p:grpSpPr bwMode="auto">
          <a:xfrm>
            <a:off x="914400" y="1260475"/>
            <a:ext cx="7239000" cy="5368925"/>
            <a:chOff x="1852551" y="1259774"/>
            <a:chExt cx="5427023" cy="4226626"/>
          </a:xfrm>
        </p:grpSpPr>
        <p:pic>
          <p:nvPicPr>
            <p:cNvPr id="747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141" t="17844" r="43958" b="25175"/>
            <a:stretch>
              <a:fillRect/>
            </a:stretch>
          </p:blipFill>
          <p:spPr bwMode="auto">
            <a:xfrm>
              <a:off x="1852551" y="1318161"/>
              <a:ext cx="2719449" cy="416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4892" t="17708" r="44051" b="24513"/>
            <a:stretch>
              <a:fillRect/>
            </a:stretch>
          </p:blipFill>
          <p:spPr bwMode="auto">
            <a:xfrm>
              <a:off x="4540054" y="1259774"/>
              <a:ext cx="2739520" cy="42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6781800" cy="1143000"/>
          </a:xfrm>
        </p:spPr>
        <p:txBody>
          <a:bodyPr/>
          <a:lstStyle/>
          <a:p>
            <a:r>
              <a:rPr lang="en-US" sz="4400" dirty="0"/>
              <a:t>New TCCC AAR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34822" t="16667" r="32735" b="6250"/>
          <a:stretch>
            <a:fillRect/>
          </a:stretch>
        </p:blipFill>
        <p:spPr bwMode="auto">
          <a:xfrm>
            <a:off x="76200" y="1219200"/>
            <a:ext cx="35131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 l="34575" t="16599" r="32713" b="6940"/>
          <a:stretch>
            <a:fillRect/>
          </a:stretch>
        </p:blipFill>
        <p:spPr bwMode="auto">
          <a:xfrm>
            <a:off x="3429000" y="1882775"/>
            <a:ext cx="354171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 l="34575" t="16599" r="32713" b="6940"/>
          <a:stretch>
            <a:fillRect/>
          </a:stretch>
        </p:blipFill>
        <p:spPr bwMode="auto">
          <a:xfrm>
            <a:off x="5526088" y="2667000"/>
            <a:ext cx="354171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Slide Number Placeholder 2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9DD9EC-D65F-4DD3-A26F-FD1E2CBB6C78}" type="slidenum">
              <a:rPr lang="en-US">
                <a:latin typeface="Calibri" pitchFamily="34" charset="0"/>
              </a:rPr>
              <a:pPr algn="r"/>
              <a:t>43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2DAC6-4E2D-4217-925F-9386E30747C8}"/>
              </a:ext>
            </a:extLst>
          </p:cNvPr>
          <p:cNvSpPr txBox="1"/>
          <p:nvPr/>
        </p:nvSpPr>
        <p:spPr>
          <a:xfrm>
            <a:off x="228600" y="6255526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http://usaisr.amedd.army.mil/pdfs/POI_TCCC_AAR_26Apr2013.pdf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           </a:t>
            </a:r>
            <a:endParaRPr lang="en-US" sz="7200" dirty="0">
              <a:ea typeface="ＭＳ Ｐゴシック"/>
              <a:cs typeface="ＭＳ Ｐゴシック"/>
            </a:endParaRPr>
          </a:p>
        </p:txBody>
      </p:sp>
      <p:sp>
        <p:nvSpPr>
          <p:cNvPr id="76802" name="Text Box 7"/>
          <p:cNvSpPr txBox="1">
            <a:spLocks noChangeArrowheads="1"/>
          </p:cNvSpPr>
          <p:nvPr/>
        </p:nvSpPr>
        <p:spPr bwMode="auto">
          <a:xfrm>
            <a:off x="2209800" y="5715000"/>
            <a:ext cx="41513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6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6803" name="Picture 9" descr="nmil third 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138" y="76200"/>
            <a:ext cx="395446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3046413" y="5954713"/>
            <a:ext cx="3430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 idx="4294967295"/>
          </p:nvPr>
        </p:nvSpPr>
        <p:spPr>
          <a:xfrm>
            <a:off x="1076325" y="228600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Tourniquet Mistakes</a:t>
            </a:r>
            <a:br>
              <a:rPr lang="en-US" sz="4800" dirty="0"/>
            </a:br>
            <a:r>
              <a:rPr lang="en-US" sz="4800" dirty="0"/>
              <a:t>to Avoid!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4294967295"/>
          </p:nvPr>
        </p:nvSpPr>
        <p:spPr>
          <a:xfrm>
            <a:off x="390525" y="2133601"/>
            <a:ext cx="8229600" cy="3962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b="1" dirty="0"/>
              <a:t>Not using a tourniquet when you should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/>
              <a:t>Using a tourniquet for minimal bleeding</a:t>
            </a:r>
          </a:p>
          <a:p>
            <a:pPr eaLnBrk="1" hangingPunct="1">
              <a:lnSpc>
                <a:spcPct val="75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Leaving the TQ too high--if placed "high and tight" during Care Under Fire, move to just above the wound during TFC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/>
              <a:t>Not taking it off when indicated during TFC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/>
              <a:t>Taking TQ off when the casualty is in shock or has only a short transport time to the hospital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/>
              <a:t>Not making it tight enough – the tourniquet should both stop the bleeding and eliminate the distal pulse if the distal extremity is intact </a:t>
            </a:r>
          </a:p>
          <a:p>
            <a:pPr eaLnBrk="1" hangingPunct="1">
              <a:lnSpc>
                <a:spcPct val="70000"/>
              </a:lnSpc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E580-99E1-491C-87BF-1BB3BEC0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362200"/>
            <a:ext cx="8229600" cy="3810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b="1" dirty="0"/>
              <a:t>Not using a </a:t>
            </a:r>
            <a:r>
              <a:rPr lang="en-US" sz="2800" b="1" dirty="0">
                <a:solidFill>
                  <a:srgbClr val="FF0000"/>
                </a:solidFill>
              </a:rPr>
              <a:t>second tourniquet</a:t>
            </a:r>
            <a:r>
              <a:rPr lang="en-US" sz="2800" b="1" dirty="0"/>
              <a:t> if needed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Waiting too long to put the tourniquet on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b="1" dirty="0"/>
              <a:t>Periodically loosening the tourniquet to allow blood flow to the injured extremity</a:t>
            </a:r>
          </a:p>
          <a:p>
            <a:pPr eaLnBrk="1" hangingPunct="1">
              <a:lnSpc>
                <a:spcPct val="75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Failing to reassess to make sure the bleeding is still stopped</a:t>
            </a:r>
          </a:p>
          <a:p>
            <a:pPr eaLnBrk="1" hangingPunct="1">
              <a:lnSpc>
                <a:spcPct val="75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Not attempting to convert a tourniquet if it has been on for two hours.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39AB73-A38F-404C-8ACC-7692FB5C348A}"/>
              </a:ext>
            </a:extLst>
          </p:cNvPr>
          <p:cNvSpPr txBox="1">
            <a:spLocks/>
          </p:cNvSpPr>
          <p:nvPr/>
        </p:nvSpPr>
        <p:spPr bwMode="auto">
          <a:xfrm>
            <a:off x="1076325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itchFamily="18" charset="0"/>
                <a:ea typeface="Times New Roman" pitchFamily="-84" charset="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ea typeface="Times New Roman" pitchFamily="-8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ea typeface="Times New Roman" pitchFamily="-8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ea typeface="Times New Roman" pitchFamily="-8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ea typeface="Times New Roman" pitchFamily="-8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800" dirty="0"/>
              <a:t>Tourniquet Mistakes</a:t>
            </a:r>
            <a:br>
              <a:rPr lang="en-US" sz="4800" dirty="0"/>
            </a:br>
            <a:r>
              <a:rPr lang="en-US" sz="4800" dirty="0"/>
              <a:t>to Avoid!</a:t>
            </a:r>
          </a:p>
        </p:txBody>
      </p:sp>
    </p:spTree>
    <p:extLst>
      <p:ext uri="{BB962C8B-B14F-4D97-AF65-F5344CB8AC3E}">
        <p14:creationId xmlns:p14="http://schemas.microsoft.com/office/powerpoint/2010/main" val="345980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6858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/>
                <a:cs typeface="ＭＳ Ｐゴシック"/>
              </a:rPr>
              <a:t>Opioid Analgesics for Casualties in Shock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4400" dirty="0"/>
              <a:t>NO Opioid Analgesia for Casualties in Shock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76200" y="2408238"/>
            <a:ext cx="8382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/>
              <a:t>Narcotics</a:t>
            </a:r>
            <a:r>
              <a:rPr lang="en-US" sz="2800" dirty="0"/>
              <a:t> (morphine and fentanyl) are </a:t>
            </a:r>
            <a:r>
              <a:rPr lang="en-US" sz="2800" b="1" dirty="0"/>
              <a:t>CONTRAINDICATED</a:t>
            </a:r>
            <a:r>
              <a:rPr lang="en-US" sz="2800" dirty="0"/>
              <a:t> for casualties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who are in shock or who are likely to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go into shock; these agents may worsen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/>
              <a:t>    their shock and increase the risk of death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/>
              <a:t>Four</a:t>
            </a:r>
            <a:r>
              <a:rPr lang="en-US" sz="2800" dirty="0"/>
              <a:t> casualties in two successive weekly telecons were noted to have received narcotics and were in shock during transport or on admission to the MTFs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Use </a:t>
            </a:r>
            <a:r>
              <a:rPr lang="en-US" sz="2800" b="1" u="sng" dirty="0">
                <a:solidFill>
                  <a:srgbClr val="FF0000"/>
                </a:solidFill>
              </a:rPr>
              <a:t>ketamine</a:t>
            </a:r>
            <a:r>
              <a:rPr lang="en-US" sz="2800" b="1" dirty="0">
                <a:solidFill>
                  <a:srgbClr val="FF0000"/>
                </a:solidFill>
              </a:rPr>
              <a:t> for casualties who are in shock or at risk of going into shock but are still having significant pain 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8675" name="Picture 3" descr="morphine 20mg Inj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524000"/>
            <a:ext cx="2609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6477000" y="1600200"/>
            <a:ext cx="2286000" cy="1981200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6781800" y="1905000"/>
            <a:ext cx="1676400" cy="12954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620000" cy="1371600"/>
          </a:xfrm>
        </p:spPr>
        <p:txBody>
          <a:bodyPr/>
          <a:lstStyle/>
          <a:p>
            <a:pPr eaLnBrk="1" hangingPunct="1"/>
            <a:r>
              <a:rPr lang="en-US" sz="4400" dirty="0">
                <a:ea typeface="ＭＳ Ｐゴシック"/>
                <a:cs typeface="ＭＳ Ｐゴシック"/>
              </a:rPr>
              <a:t>JTS Case Report 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>
                <a:ea typeface="ＭＳ Ｐゴシック"/>
                <a:cs typeface="ＭＳ Ｐゴシック"/>
              </a:rPr>
              <a:t>2017</a:t>
            </a:r>
            <a:br>
              <a:rPr lang="en-US" sz="4400" dirty="0">
                <a:ea typeface="ＭＳ Ｐゴシック"/>
                <a:cs typeface="ＭＳ Ｐゴシック"/>
              </a:rPr>
            </a:br>
            <a:r>
              <a:rPr lang="en-US" sz="4400" dirty="0"/>
              <a:t> </a:t>
            </a:r>
            <a:br>
              <a:rPr lang="en-US" sz="4400" dirty="0"/>
            </a:br>
            <a:endParaRPr lang="en-US" sz="4400" dirty="0">
              <a:ea typeface="ＭＳ Ｐゴシック"/>
              <a:cs typeface="ＭＳ Ｐゴシック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591671" y="1524000"/>
            <a:ext cx="8001000" cy="5105400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Casualty injured in a dIED attack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CPR in progress on arrival at forward surgical capability</a:t>
            </a:r>
          </a:p>
          <a:p>
            <a:pPr eaLnBrk="1" hangingPunct="1"/>
            <a:r>
              <a:rPr lang="en-US" sz="2800" b="1" dirty="0">
                <a:ea typeface="ＭＳ Ｐゴシック"/>
                <a:cs typeface="ＭＳ Ｐゴシック"/>
              </a:rPr>
              <a:t>Multiple abdominal and pelvic injuries</a:t>
            </a:r>
          </a:p>
          <a:p>
            <a:pPr marL="800100" lvl="3" indent="-342900" eaLnBrk="1" hangingPunct="1"/>
            <a:r>
              <a:rPr lang="en-US" sz="2800" b="1" dirty="0">
                <a:ea typeface="ＭＳ Ｐゴシック"/>
                <a:cs typeface="ＭＳ Ｐゴシック"/>
              </a:rPr>
              <a:t>Severe liver laceration (requiring packing)</a:t>
            </a:r>
          </a:p>
          <a:p>
            <a:pPr marL="800100" lvl="3" indent="-342900" eaLnBrk="1" hangingPunct="1"/>
            <a:r>
              <a:rPr lang="en-US" sz="2800" b="1" dirty="0"/>
              <a:t>Splenic laceration</a:t>
            </a:r>
          </a:p>
          <a:p>
            <a:pPr marL="800100" lvl="3" indent="-342900" eaLnBrk="1" hangingPunct="1"/>
            <a:r>
              <a:rPr lang="en-US" sz="2800" b="1" dirty="0">
                <a:ea typeface="ＭＳ Ｐゴシック"/>
                <a:cs typeface="ＭＳ Ｐゴシック"/>
              </a:rPr>
              <a:t>Significant mesenteric bleeding</a:t>
            </a:r>
          </a:p>
          <a:p>
            <a:pPr marL="800100" lvl="3" indent="-342900" eaLnBrk="1" hangingPunct="1"/>
            <a:r>
              <a:rPr lang="en-US" sz="2800" b="1" dirty="0">
                <a:ea typeface="ＭＳ Ｐゴシック"/>
                <a:cs typeface="ＭＳ Ｐゴシック"/>
              </a:rPr>
              <a:t>Left iliac vein injury</a:t>
            </a:r>
          </a:p>
          <a:p>
            <a:pPr marL="800100" lvl="3" indent="-342900" eaLnBrk="1" hangingPunct="1"/>
            <a:r>
              <a:rPr lang="en-US" sz="2800" b="1" dirty="0">
                <a:ea typeface="ＭＳ Ｐゴシック"/>
                <a:cs typeface="ＭＳ Ｐゴシック"/>
              </a:rPr>
              <a:t>Pelvic fracture</a:t>
            </a:r>
          </a:p>
          <a:p>
            <a:pPr marL="800100" lvl="3" indent="-342900" eaLnBrk="1" hangingPunct="1"/>
            <a:r>
              <a:rPr lang="en-US" sz="2800" b="1" dirty="0">
                <a:ea typeface="ＭＳ Ｐゴシック"/>
                <a:cs typeface="ＭＳ Ｐゴシック"/>
              </a:rPr>
              <a:t>Zone 1 REBOA placed with return of VS</a:t>
            </a:r>
          </a:p>
        </p:txBody>
      </p:sp>
    </p:spTree>
    <p:extLst>
      <p:ext uri="{BB962C8B-B14F-4D97-AF65-F5344CB8AC3E}">
        <p14:creationId xmlns:p14="http://schemas.microsoft.com/office/powerpoint/2010/main" val="2348210316"/>
      </p:ext>
    </p:extLst>
  </p:cSld>
  <p:clrMapOvr>
    <a:masterClrMapping/>
  </p:clrMapOvr>
</p:sld>
</file>

<file path=ppt/theme/theme1.xml><?xml version="1.0" encoding="utf-8"?>
<a:theme xmlns:a="http://schemas.openxmlformats.org/drawingml/2006/main" name="TC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2673</Words>
  <Application>Microsoft Office PowerPoint</Application>
  <PresentationFormat>On-screen Show (4:3)</PresentationFormat>
  <Paragraphs>400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Garamond</vt:lpstr>
      <vt:lpstr>Times New Roman</vt:lpstr>
      <vt:lpstr>TCCC</vt:lpstr>
      <vt:lpstr>Direct from the Battlefield:  Tactical Combat Casualty Care Performance Improvement Items </vt:lpstr>
      <vt:lpstr>Sources of TCCC Opportunities to Improve:</vt:lpstr>
      <vt:lpstr>The Forgotten Tourniquet</vt:lpstr>
      <vt:lpstr>The Forgotten Tourniquet </vt:lpstr>
      <vt:lpstr>Tourniquet Mistakes to Avoid!</vt:lpstr>
      <vt:lpstr>PowerPoint Presentation</vt:lpstr>
      <vt:lpstr>Opioid Analgesics for Casualties in Shock</vt:lpstr>
      <vt:lpstr>NO Opioid Analgesia for Casualties in Shock</vt:lpstr>
      <vt:lpstr>JTS Case Report  2017   </vt:lpstr>
      <vt:lpstr>JTS Case Report  2017</vt:lpstr>
      <vt:lpstr>Untreated Pain on the Battlefield</vt:lpstr>
      <vt:lpstr>PowerPoint Presentation</vt:lpstr>
      <vt:lpstr>Case Report </vt:lpstr>
      <vt:lpstr>Opioid Analgesics Given in Combination with Benzodiazepines</vt:lpstr>
      <vt:lpstr>Warning: Opioids and Benzos</vt:lpstr>
      <vt:lpstr>Penetrating Eye Injuries</vt:lpstr>
      <vt:lpstr>Penetrating Eye Trauma</vt:lpstr>
      <vt:lpstr>Patched Open Globe  </vt:lpstr>
      <vt:lpstr>Antibiotics after Eye Injuries   </vt:lpstr>
      <vt:lpstr>Tension Pneumothorax</vt:lpstr>
      <vt:lpstr>PowerPoint Presentation</vt:lpstr>
      <vt:lpstr>Combat Gauze</vt:lpstr>
      <vt:lpstr>External Hemorrhage –  No Combat Gauze</vt:lpstr>
      <vt:lpstr>Combat Gauze </vt:lpstr>
      <vt:lpstr>Junctional Hemorrhage</vt:lpstr>
      <vt:lpstr>PowerPoint Presentation</vt:lpstr>
      <vt:lpstr>IED Blast Injury  </vt:lpstr>
      <vt:lpstr>Junctional Tourniquets</vt:lpstr>
      <vt:lpstr>TCCC Training</vt:lpstr>
      <vt:lpstr>PowerPoint Presentation</vt:lpstr>
      <vt:lpstr>Problems with Non-Standard TCCC Courses</vt:lpstr>
      <vt:lpstr>PowerPoint Presentation</vt:lpstr>
      <vt:lpstr>Inappropriate Training</vt:lpstr>
      <vt:lpstr>NAEMT TCCC Courses: Advantages</vt:lpstr>
      <vt:lpstr>NAEMT TCCC Courses: Advantages</vt:lpstr>
      <vt:lpstr>TCCC Training for ALL combatants:  Self and buddy aid should be part of the Warrior Culture in all combat units.</vt:lpstr>
      <vt:lpstr>Eliminating Preventable Death on the Battlefield</vt:lpstr>
      <vt:lpstr>TCCC in Canadian Forces Savage et al: Can J Surg 2011</vt:lpstr>
      <vt:lpstr>Train ALL Combatants in TCCC</vt:lpstr>
      <vt:lpstr>Documentation of TCCC Care</vt:lpstr>
      <vt:lpstr>TCCC Card – Fill It Out!</vt:lpstr>
      <vt:lpstr>New TCCC Card</vt:lpstr>
      <vt:lpstr>New TCCC AAR</vt:lpstr>
      <vt:lpstr>       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0202PP06 Direct from the Battlefield 140602</dc:title>
  <dc:subject>TCCC</dc:subject>
  <dc:creator/>
  <cp:lastModifiedBy/>
  <cp:revision>1</cp:revision>
  <dcterms:created xsi:type="dcterms:W3CDTF">2014-09-23T15:48:24Z</dcterms:created>
  <dcterms:modified xsi:type="dcterms:W3CDTF">2017-09-15T17:22:29Z</dcterms:modified>
</cp:coreProperties>
</file>