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1" r:id="rId3"/>
    <p:sldMasterId id="2147483663" r:id="rId4"/>
    <p:sldMasterId id="2147483665" r:id="rId5"/>
    <p:sldMasterId id="2147483667" r:id="rId6"/>
    <p:sldMasterId id="2147483669" r:id="rId7"/>
    <p:sldMasterId id="2147483671" r:id="rId8"/>
  </p:sldMasterIdLst>
  <p:notesMasterIdLst>
    <p:notesMasterId r:id="rId23"/>
  </p:notesMasterIdLst>
  <p:sldIdLst>
    <p:sldId id="256" r:id="rId9"/>
    <p:sldId id="266" r:id="rId10"/>
    <p:sldId id="291" r:id="rId11"/>
    <p:sldId id="279" r:id="rId12"/>
    <p:sldId id="270" r:id="rId13"/>
    <p:sldId id="293" r:id="rId14"/>
    <p:sldId id="271" r:id="rId15"/>
    <p:sldId id="272" r:id="rId16"/>
    <p:sldId id="274" r:id="rId17"/>
    <p:sldId id="294" r:id="rId18"/>
    <p:sldId id="289" r:id="rId19"/>
    <p:sldId id="284" r:id="rId20"/>
    <p:sldId id="281" r:id="rId21"/>
    <p:sldId id="290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2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2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2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2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2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2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2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2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534A"/>
    <a:srgbClr val="EF4135"/>
    <a:srgbClr val="FF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64273" autoAdjust="0"/>
  </p:normalViewPr>
  <p:slideViewPr>
    <p:cSldViewPr>
      <p:cViewPr varScale="1">
        <p:scale>
          <a:sx n="61" d="100"/>
          <a:sy n="61" d="100"/>
        </p:scale>
        <p:origin x="6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B3B97-627D-45D2-A299-5F48A0923EC7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697F96-999E-461A-BC4B-1611B8721B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680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97F96-999E-461A-BC4B-1611B8721BF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479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(Link to Celox Gauze moulage training May 2014.mp4 in the Celox Gauze module.)</a:t>
            </a:r>
          </a:p>
          <a:p>
            <a:r>
              <a:rPr lang="en-US" dirty="0"/>
              <a:t>Click on the video window to show the video.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97F96-999E-461A-BC4B-1611B8721BF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404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FF38EC-E3F6-4CBE-ABE0-6D634F9FAAD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80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1D62F4-D59C-4DC9-9D9F-590BE3080E7D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32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135FEA-E049-4AAD-8935-0BE81D85C30E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88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29ADFB-8966-4CD8-8218-AA05ECF56CF4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75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F8506E-241B-4BB2-A7BC-ED93040ACC10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F8506E-241B-4BB2-A7BC-ED93040ACC10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1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05B485-6925-4F5A-B4E1-296DBA70E0DE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48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400C12-3916-4CB3-BE1B-6F2A1E0EF677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85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400C12-3916-4CB3-BE1B-6F2A1E0EF677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3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400C12-3916-4CB3-BE1B-6F2A1E0EF677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99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400C12-3916-4CB3-BE1B-6F2A1E0EF677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00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400C12-3916-4CB3-BE1B-6F2A1E0EF677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432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789040"/>
            <a:ext cx="7772400" cy="1470025"/>
          </a:xfrm>
        </p:spPr>
        <p:txBody>
          <a:bodyPr/>
          <a:lstStyle>
            <a:lvl1pPr>
              <a:defRPr sz="2500" b="1" i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3"/>
            <a:ext cx="8229600" cy="4392488"/>
          </a:xfrm>
        </p:spPr>
        <p:txBody>
          <a:bodyPr/>
          <a:lstStyle>
            <a:lvl1pPr marL="0" indent="0">
              <a:buNone/>
              <a:defRPr sz="1600" b="1">
                <a:latin typeface="Arial" pitchFamily="34" charset="0"/>
                <a:cs typeface="Arial" pitchFamily="34" charset="0"/>
              </a:defRPr>
            </a:lvl1pPr>
            <a:lvl2pPr>
              <a:defRPr sz="1300">
                <a:latin typeface="Arial" pitchFamily="34" charset="0"/>
                <a:cs typeface="Arial" pitchFamily="34" charset="0"/>
              </a:defRPr>
            </a:lvl2pPr>
            <a:lvl3pPr>
              <a:defRPr sz="1300">
                <a:latin typeface="Arial" pitchFamily="34" charset="0"/>
                <a:cs typeface="Arial" pitchFamily="34" charset="0"/>
              </a:defRPr>
            </a:lvl3pPr>
            <a:lvl4pPr>
              <a:defRPr sz="1000">
                <a:latin typeface="Arial" pitchFamily="34" charset="0"/>
                <a:cs typeface="Arial" pitchFamily="34" charset="0"/>
              </a:defRPr>
            </a:lvl4pPr>
            <a:lvl5pPr>
              <a:defRPr sz="1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fld id="{A9A84E39-2DBF-4D01-9AC9-8E45814BA787}" type="datetimeFigureOut">
              <a:rPr lang="en-GB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7544" y="1556793"/>
            <a:ext cx="8229600" cy="4392488"/>
          </a:xfrm>
        </p:spPr>
        <p:txBody>
          <a:bodyPr/>
          <a:lstStyle>
            <a:lvl1pPr marL="0" indent="0">
              <a:buNone/>
              <a:defRPr sz="1600" b="1">
                <a:latin typeface="Arial" pitchFamily="34" charset="0"/>
                <a:cs typeface="Arial" pitchFamily="34" charset="0"/>
              </a:defRPr>
            </a:lvl1pPr>
            <a:lvl2pPr>
              <a:defRPr sz="1300">
                <a:latin typeface="Arial" pitchFamily="34" charset="0"/>
                <a:cs typeface="Arial" pitchFamily="34" charset="0"/>
              </a:defRPr>
            </a:lvl2pPr>
            <a:lvl3pPr>
              <a:defRPr sz="1300">
                <a:latin typeface="Arial" pitchFamily="34" charset="0"/>
                <a:cs typeface="Arial" pitchFamily="34" charset="0"/>
              </a:defRPr>
            </a:lvl3pPr>
            <a:lvl4pPr>
              <a:defRPr sz="1000">
                <a:latin typeface="Arial" pitchFamily="34" charset="0"/>
                <a:cs typeface="Arial" pitchFamily="34" charset="0"/>
              </a:defRPr>
            </a:lvl4pPr>
            <a:lvl5pPr>
              <a:defRPr sz="1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fld id="{ED021DC2-60D3-4820-A709-C9A8C8FF1D27}" type="datetimeFigureOut">
              <a:rPr lang="en-GB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3"/>
            <a:ext cx="8229600" cy="4392488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fld id="{8DD96AB4-1866-422D-979A-12C630916077}" type="datetimeFigureOut">
              <a:rPr lang="en-GB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3"/>
            <a:ext cx="8229600" cy="4392488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fld id="{A8998BE3-90F0-4EFC-B5A6-52EAF4315DD8}" type="datetimeFigureOut">
              <a:rPr lang="en-GB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7544" y="1556793"/>
            <a:ext cx="8229600" cy="4392488"/>
          </a:xfrm>
        </p:spPr>
        <p:txBody>
          <a:bodyPr/>
          <a:lstStyle>
            <a:lvl1pPr marL="0" indent="0">
              <a:buNone/>
              <a:defRPr sz="1600" b="1">
                <a:latin typeface="Arial" pitchFamily="34" charset="0"/>
                <a:cs typeface="Arial" pitchFamily="34" charset="0"/>
              </a:defRPr>
            </a:lvl1pPr>
            <a:lvl2pPr>
              <a:defRPr sz="1300">
                <a:latin typeface="Arial" pitchFamily="34" charset="0"/>
                <a:cs typeface="Arial" pitchFamily="34" charset="0"/>
              </a:defRPr>
            </a:lvl2pPr>
            <a:lvl3pPr>
              <a:defRPr sz="1300">
                <a:latin typeface="Arial" pitchFamily="34" charset="0"/>
                <a:cs typeface="Arial" pitchFamily="34" charset="0"/>
              </a:defRPr>
            </a:lvl3pPr>
            <a:lvl4pPr>
              <a:defRPr sz="1000">
                <a:latin typeface="Arial" pitchFamily="34" charset="0"/>
                <a:cs typeface="Arial" pitchFamily="34" charset="0"/>
              </a:defRPr>
            </a:lvl4pPr>
            <a:lvl5pPr>
              <a:defRPr sz="1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fld id="{962B5AF4-015E-454D-BCE9-6B8C61EABD06}" type="datetimeFigureOut">
              <a:rPr lang="en-GB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7544" y="1556793"/>
            <a:ext cx="8229600" cy="4392488"/>
          </a:xfrm>
        </p:spPr>
        <p:txBody>
          <a:bodyPr/>
          <a:lstStyle>
            <a:lvl1pPr marL="0" indent="0">
              <a:buNone/>
              <a:defRPr sz="1600" b="1">
                <a:latin typeface="Arial" pitchFamily="34" charset="0"/>
                <a:cs typeface="Arial" pitchFamily="34" charset="0"/>
              </a:defRPr>
            </a:lvl1pPr>
            <a:lvl2pPr>
              <a:defRPr sz="1300">
                <a:latin typeface="Arial" pitchFamily="34" charset="0"/>
                <a:cs typeface="Arial" pitchFamily="34" charset="0"/>
              </a:defRPr>
            </a:lvl2pPr>
            <a:lvl3pPr>
              <a:defRPr sz="1300">
                <a:latin typeface="Arial" pitchFamily="34" charset="0"/>
                <a:cs typeface="Arial" pitchFamily="34" charset="0"/>
              </a:defRPr>
            </a:lvl3pPr>
            <a:lvl4pPr>
              <a:defRPr sz="1000">
                <a:latin typeface="Arial" pitchFamily="34" charset="0"/>
                <a:cs typeface="Arial" pitchFamily="34" charset="0"/>
              </a:defRPr>
            </a:lvl4pPr>
            <a:lvl5pPr>
              <a:defRPr sz="1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fld id="{25CEA759-D0AC-419A-A7A7-DF481425013F}" type="datetimeFigureOut">
              <a:rPr lang="en-GB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7544" y="1556793"/>
            <a:ext cx="8229600" cy="4392488"/>
          </a:xfrm>
        </p:spPr>
        <p:txBody>
          <a:bodyPr/>
          <a:lstStyle>
            <a:lvl1pPr marL="0" indent="0">
              <a:buNone/>
              <a:defRPr sz="1600" b="1">
                <a:latin typeface="Arial" pitchFamily="34" charset="0"/>
                <a:cs typeface="Arial" pitchFamily="34" charset="0"/>
              </a:defRPr>
            </a:lvl1pPr>
            <a:lvl2pPr>
              <a:defRPr sz="1300">
                <a:latin typeface="Arial" pitchFamily="34" charset="0"/>
                <a:cs typeface="Arial" pitchFamily="34" charset="0"/>
              </a:defRPr>
            </a:lvl2pPr>
            <a:lvl3pPr>
              <a:defRPr sz="1300">
                <a:latin typeface="Arial" pitchFamily="34" charset="0"/>
                <a:cs typeface="Arial" pitchFamily="34" charset="0"/>
              </a:defRPr>
            </a:lvl3pPr>
            <a:lvl4pPr>
              <a:defRPr sz="1000">
                <a:latin typeface="Arial" pitchFamily="34" charset="0"/>
                <a:cs typeface="Arial" pitchFamily="34" charset="0"/>
              </a:defRPr>
            </a:lvl4pPr>
            <a:lvl5pPr>
              <a:defRPr sz="1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fld id="{3C84FE81-7C8F-421B-9F19-A7EF1960D961}" type="datetimeFigureOut">
              <a:rPr lang="en-GB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649416AD-12F8-40EF-913B-D9BE400445BB}" type="datetimeFigureOut">
              <a:rPr lang="en-GB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70971FE-8CB3-4DB1-BAC9-0EEAAF2953D4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31" name="Picture 2" descr="\\NBSTORE\Health Care 2011 -2012\Sarah T\Celox\Celox_Header_Slide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6EA5792B-ADCD-44F8-BC7C-ADE95059302C}" type="datetimeFigureOut">
              <a:rPr lang="en-GB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8D1530CB-5FBE-4F50-982F-CE74B492CAB4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2055" name="Picture 2" descr="\\NBSTORE\Health Care 2011 -2012\Sarah T\Celox\Celox_Generic_Slide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D581A05-A990-496D-8CC6-AAE8D8127B1A}" type="datetimeFigureOut">
              <a:rPr lang="en-GB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F8BD9917-215D-42AB-BA25-79FD4E6CBAD4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4103" name="Picture 3" descr="\\NBSTORE\Health Care 2011 -2012\Sarah T\Celox\Celox_Mil_Tac_Slide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158E3C6-26DA-4EB7-B618-0D958E6B5D02}" type="datetimeFigureOut">
              <a:rPr lang="en-GB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9EDDBCCF-516D-42F8-930D-5D1D1F78D26A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6151" name="Picture 2" descr="\\NBSTORE\Health Care 2011 -2012\Sarah T\Celox\Celox_Emergency_Slide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D7B03DF2-D437-47DC-8E52-2696F2ED9754}" type="datetimeFigureOut">
              <a:rPr lang="en-GB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71E9BD2-F6F9-452B-B0B6-BDA4F0A1F61D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8199" name="Picture 2" descr="\\NBSTORE\Health Care 2011 -2012\Sarah T\Celox\Celox_Workplace_Slide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ABC05B36-A223-48EB-A0A2-ED69D7057A52}" type="datetimeFigureOut">
              <a:rPr lang="en-GB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51A1366B-5D2A-4B20-97DB-31F7CFAC916E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247" name="Picture 2" descr="\\NBSTORE\Health Care 2011 -2012\Sarah T\Celox\Celox_Law_1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A017FD10-7085-471D-9BC9-09E5A366F813}" type="datetimeFigureOut">
              <a:rPr lang="en-GB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6E8FBE5B-F7F8-42F9-A446-F02EE244C155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2295" name="Picture 2" descr="\\NBSTORE\Health Care 2011 -2012\Sarah T\Celox\Celox_Law_2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8" y="3175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1BBD33CB-BCFE-43B1-9B46-47076CBBD881}" type="datetimeFigureOut">
              <a:rPr lang="en-GB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C4EDB2C-6410-4825-9C0A-776CF4890CEB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4343" name="Picture 2" descr="\\NBSTORE\Health Care 2011 -2012\Sarah T\Celox\Celox_Law_3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ctrTitle"/>
          </p:nvPr>
        </p:nvSpPr>
        <p:spPr>
          <a:xfrm>
            <a:off x="684213" y="4005387"/>
            <a:ext cx="7772400" cy="1943893"/>
          </a:xfrm>
        </p:spPr>
        <p:txBody>
          <a:bodyPr/>
          <a:lstStyle/>
          <a:p>
            <a:pPr eaLnBrk="1" hangingPunct="1"/>
            <a:r>
              <a:rPr lang="en-GB" sz="2400" dirty="0" err="1">
                <a:ea typeface="ＭＳ Ｐゴシック" pitchFamily="2" charset="-128"/>
              </a:rPr>
              <a:t>Celox</a:t>
            </a:r>
            <a:r>
              <a:rPr lang="en-GB" sz="2400" baseline="30000" dirty="0" err="1">
                <a:ea typeface="ＭＳ Ｐゴシック" pitchFamily="2" charset="-128"/>
              </a:rPr>
              <a:t>TM</a:t>
            </a:r>
            <a:r>
              <a:rPr lang="en-GB" sz="2400" dirty="0">
                <a:ea typeface="ＭＳ Ｐゴシック" pitchFamily="2" charset="-128"/>
              </a:rPr>
              <a:t> Gauze User Training</a:t>
            </a:r>
            <a:br>
              <a:rPr lang="en-GB" sz="2400" dirty="0">
                <a:ea typeface="ＭＳ Ｐゴシック" pitchFamily="2" charset="-128"/>
              </a:rPr>
            </a:br>
            <a:br>
              <a:rPr lang="en-GB" dirty="0">
                <a:ea typeface="ＭＳ Ｐゴシック" pitchFamily="2" charset="-128"/>
              </a:rPr>
            </a:br>
            <a:endParaRPr lang="en-GB" sz="2000" b="0" dirty="0">
              <a:ea typeface="ＭＳ Ｐゴシック" pitchFamily="2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Celox Gauze Training Video</a:t>
            </a:r>
          </a:p>
        </p:txBody>
      </p:sp>
      <p:pic>
        <p:nvPicPr>
          <p:cNvPr id="4" name="Celox Gauze moulage training May 201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1556792"/>
            <a:ext cx="6486425" cy="3648696"/>
          </a:xfrm>
        </p:spPr>
      </p:pic>
    </p:spTree>
    <p:extLst>
      <p:ext uri="{BB962C8B-B14F-4D97-AF65-F5344CB8AC3E}">
        <p14:creationId xmlns:p14="http://schemas.microsoft.com/office/powerpoint/2010/main" val="3209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712968" cy="868958"/>
          </a:xfrm>
        </p:spPr>
        <p:txBody>
          <a:bodyPr/>
          <a:lstStyle/>
          <a:p>
            <a:pPr algn="r"/>
            <a:r>
              <a:rPr lang="en-GB" sz="3200" dirty="0"/>
              <a:t>How do you remove </a:t>
            </a:r>
            <a:r>
              <a:rPr lang="en-GB" sz="3200" dirty="0" err="1"/>
              <a:t>Celox</a:t>
            </a:r>
            <a:r>
              <a:rPr lang="en-GB" sz="3200" dirty="0"/>
              <a:t> from the wound?</a:t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51202" name="Rectangle 2"/>
          <p:cNvSpPr>
            <a:spLocks noGrp="1" noChangeArrowheads="1"/>
          </p:cNvSpPr>
          <p:nvPr>
            <p:ph idx="1"/>
          </p:nvPr>
        </p:nvSpPr>
        <p:spPr>
          <a:xfrm>
            <a:off x="467544" y="1268760"/>
            <a:ext cx="8229600" cy="4392488"/>
          </a:xfrm>
        </p:spPr>
        <p:txBody>
          <a:bodyPr/>
          <a:lstStyle/>
          <a:p>
            <a:pPr eaLnBrk="1" hangingPunct="1"/>
            <a:endParaRPr lang="en-GB" sz="2000" b="0" dirty="0"/>
          </a:p>
          <a:p>
            <a:pPr eaLnBrk="1" hangingPunct="1"/>
            <a:r>
              <a:rPr lang="en-GB" sz="2000" b="0" u="sng" dirty="0"/>
              <a:t>Do not remove the </a:t>
            </a:r>
            <a:r>
              <a:rPr lang="en-GB" sz="2000" b="0" u="sng" dirty="0" err="1"/>
              <a:t>Celox</a:t>
            </a:r>
            <a:r>
              <a:rPr lang="en-GB" sz="2000" b="0" u="sng" dirty="0"/>
              <a:t>.  Leave in place until the casualty reaches the surgical team.</a:t>
            </a:r>
          </a:p>
          <a:p>
            <a:pPr eaLnBrk="1" hangingPunct="1"/>
            <a:endParaRPr lang="en-GB" sz="2000" b="0" u="sng" dirty="0"/>
          </a:p>
          <a:p>
            <a:pPr eaLnBrk="1" hangingPunct="1"/>
            <a:endParaRPr lang="en-GB" sz="2000" b="0" u="sng" dirty="0"/>
          </a:p>
          <a:p>
            <a:pPr eaLnBrk="1" hangingPunct="1"/>
            <a:r>
              <a:rPr lang="en-GB" sz="2000" b="0" u="sng" dirty="0"/>
              <a:t>For Surgical team use:</a:t>
            </a:r>
          </a:p>
          <a:p>
            <a:pPr eaLnBrk="1" hangingPunct="1"/>
            <a:r>
              <a:rPr lang="en-GB" sz="2000" b="0" dirty="0"/>
              <a:t>Remove the gauze.  Irrigate if necessary.</a:t>
            </a:r>
          </a:p>
          <a:p>
            <a:pPr eaLnBrk="1" hangingPunct="1"/>
            <a:r>
              <a:rPr lang="en-GB" sz="2000" b="0" dirty="0"/>
              <a:t>Remove any loose surface granules.</a:t>
            </a:r>
          </a:p>
          <a:p>
            <a:pPr eaLnBrk="1" hangingPunct="1"/>
            <a:r>
              <a:rPr lang="en-GB" sz="2000" b="0" dirty="0"/>
              <a:t>Irrigate liberally with saline.</a:t>
            </a:r>
          </a:p>
          <a:p>
            <a:pPr eaLnBrk="1" hangingPunct="1"/>
            <a:endParaRPr lang="en-GB" dirty="0"/>
          </a:p>
          <a:p>
            <a:pPr eaLnBrk="1" hangingPunct="1">
              <a:buFontTx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8837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/>
              <a:t>Safety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GB" sz="2400" b="0" dirty="0"/>
              <a:t>Not </a:t>
            </a:r>
            <a:r>
              <a:rPr lang="en-GB" sz="2400" b="0" dirty="0" err="1"/>
              <a:t>thrombogenic</a:t>
            </a:r>
            <a:r>
              <a:rPr lang="en-GB" sz="2400" b="0" dirty="0"/>
              <a:t>.</a:t>
            </a:r>
          </a:p>
          <a:p>
            <a:pPr eaLnBrk="1" hangingPunct="1">
              <a:spcBef>
                <a:spcPts val="1200"/>
              </a:spcBef>
            </a:pPr>
            <a:r>
              <a:rPr lang="en-GB" sz="2400" b="0" dirty="0"/>
              <a:t>No heat.</a:t>
            </a:r>
          </a:p>
          <a:p>
            <a:pPr eaLnBrk="1" hangingPunct="1">
              <a:spcBef>
                <a:spcPts val="1200"/>
              </a:spcBef>
            </a:pPr>
            <a:r>
              <a:rPr lang="en-GB" sz="2400" b="0" dirty="0"/>
              <a:t>Removable.</a:t>
            </a:r>
          </a:p>
          <a:p>
            <a:pPr eaLnBrk="1" hangingPunct="1">
              <a:spcBef>
                <a:spcPts val="1200"/>
              </a:spcBef>
            </a:pPr>
            <a:r>
              <a:rPr lang="en-GB" sz="2400" b="0" dirty="0"/>
              <a:t>Residuals metabolized.</a:t>
            </a:r>
          </a:p>
          <a:p>
            <a:pPr eaLnBrk="1" hangingPunct="1">
              <a:spcBef>
                <a:spcPts val="1200"/>
              </a:spcBef>
            </a:pPr>
            <a:r>
              <a:rPr lang="en-GB" sz="2400" b="0" dirty="0"/>
              <a:t>Shellfish origin material has been allergy tested. </a:t>
            </a:r>
            <a:r>
              <a:rPr lang="en-GB" sz="2400" b="0" i="1" dirty="0"/>
              <a:t>Non-allergenic</a:t>
            </a:r>
            <a:r>
              <a:rPr lang="en-GB" sz="2400" b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1911231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dirty="0"/>
              <a:t>Product Cautions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342900" indent="-3429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sz="2000" b="0" dirty="0"/>
              <a:t>Device not intended for surgical use.</a:t>
            </a:r>
          </a:p>
          <a:p>
            <a:pPr marL="342900" indent="-3429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sz="2000" b="0" dirty="0"/>
              <a:t>Do not eat.  If ingested, drink water to avoid any discomfort.</a:t>
            </a:r>
          </a:p>
          <a:p>
            <a:pPr marL="342900" indent="-3429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sz="2000" b="0" dirty="0"/>
              <a:t>Do not apply over eyes.  If eye irritation occurs flush with water for five minutes.</a:t>
            </a:r>
          </a:p>
          <a:p>
            <a:pPr marL="342900" indent="-3429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sz="2000" b="0" dirty="0"/>
              <a:t>Re-use could result in cross-infection and reduced performance.</a:t>
            </a:r>
          </a:p>
          <a:p>
            <a:pPr marL="342900" indent="-3429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sz="2000" b="0" dirty="0"/>
              <a:t>Contains </a:t>
            </a:r>
            <a:r>
              <a:rPr lang="en-GB" sz="2000" b="0" dirty="0" err="1"/>
              <a:t>chitosan</a:t>
            </a:r>
            <a:r>
              <a:rPr lang="en-GB" sz="2000" b="0" dirty="0"/>
              <a:t> from shellfish.  Allergy studies show no adverse reaction.</a:t>
            </a:r>
          </a:p>
          <a:p>
            <a:pPr marL="342900" indent="-3429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sz="2000" b="0" dirty="0"/>
              <a:t>Sterile: single patient use: loss of sterility potentially poses a risk of infection.</a:t>
            </a:r>
          </a:p>
          <a:p>
            <a:pPr marL="342900" indent="-342900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GB" sz="2000" b="0" dirty="0"/>
              <a:t>Do not re-sterilize.  This may affect performance.</a:t>
            </a:r>
          </a:p>
        </p:txBody>
      </p:sp>
    </p:spTree>
    <p:extLst>
      <p:ext uri="{BB962C8B-B14F-4D97-AF65-F5344CB8AC3E}">
        <p14:creationId xmlns:p14="http://schemas.microsoft.com/office/powerpoint/2010/main" val="312567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/>
              <a:t>Summary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idx="1"/>
          </p:nvPr>
        </p:nvSpPr>
        <p:spPr>
          <a:xfrm>
            <a:off x="467544" y="1556793"/>
            <a:ext cx="5832648" cy="43924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GB" sz="2400" b="0" dirty="0"/>
              <a:t>Identify bleeding point.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GB" sz="2400" b="0" dirty="0"/>
              <a:t>Remove excess blood.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GB" sz="2400" b="0" dirty="0"/>
              <a:t>Pack onto the bleeding -   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GB" sz="2400" b="0" dirty="0"/>
              <a:t>DO NOT WRAP around.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GB" sz="2400" b="0" dirty="0"/>
              <a:t>Apply FIRM pressure for 3 minutes.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GB" sz="2400" b="0" dirty="0"/>
              <a:t>Bandage over the dressing.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GB" sz="2400" b="0" dirty="0"/>
              <a:t>Leave the dressing in place and evacuate.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563476"/>
            <a:ext cx="2941610" cy="1953756"/>
          </a:xfrm>
          <a:prstGeom prst="rect">
            <a:avLst/>
          </a:prstGeom>
        </p:spPr>
      </p:pic>
      <p:pic>
        <p:nvPicPr>
          <p:cNvPr id="5" name="Picture 4" descr="gauzeandpack zfold on cream backgroun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1412776"/>
            <a:ext cx="2967995" cy="210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5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/>
              <a:t>What is </a:t>
            </a:r>
            <a:r>
              <a:rPr lang="en-GB" sz="3200" dirty="0" err="1"/>
              <a:t>Celox</a:t>
            </a:r>
            <a:r>
              <a:rPr lang="en-GB" sz="3200" dirty="0"/>
              <a:t> Z-fold Gauze?</a:t>
            </a:r>
          </a:p>
        </p:txBody>
      </p:sp>
      <p:pic>
        <p:nvPicPr>
          <p:cNvPr id="5" name="Picture 4" descr="gauzeandpack zfold on cream backgrou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9604" y="2060848"/>
            <a:ext cx="3952876" cy="2808312"/>
          </a:xfrm>
          <a:prstGeom prst="rect">
            <a:avLst/>
          </a:prstGeom>
        </p:spPr>
      </p:pic>
      <p:sp>
        <p:nvSpPr>
          <p:cNvPr id="6146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340768"/>
            <a:ext cx="4824536" cy="4531643"/>
          </a:xfrm>
        </p:spPr>
        <p:txBody>
          <a:bodyPr/>
          <a:lstStyle/>
          <a:p>
            <a:pPr eaLnBrk="1" hangingPunct="1">
              <a:spcBef>
                <a:spcPts val="900"/>
              </a:spcBef>
            </a:pPr>
            <a:r>
              <a:rPr lang="en-US" sz="2400" b="0" u="sng" dirty="0"/>
              <a:t>Hemostatic Gauze</a:t>
            </a:r>
          </a:p>
          <a:p>
            <a:pPr eaLnBrk="1" hangingPunct="1">
              <a:spcBef>
                <a:spcPts val="2400"/>
              </a:spcBef>
            </a:pPr>
            <a:r>
              <a:rPr lang="en-GB" sz="2000" b="0" dirty="0"/>
              <a:t>To treat moderate to severe external </a:t>
            </a:r>
            <a:r>
              <a:rPr lang="en-GB" sz="2000" b="0" dirty="0" err="1"/>
              <a:t>hemorrhage</a:t>
            </a:r>
            <a:r>
              <a:rPr lang="en-GB" sz="2000" b="0" dirty="0"/>
              <a:t>;</a:t>
            </a:r>
          </a:p>
          <a:p>
            <a:pPr eaLnBrk="1" hangingPunct="1">
              <a:spcBef>
                <a:spcPts val="1800"/>
              </a:spcBef>
            </a:pPr>
            <a:r>
              <a:rPr lang="en-US" sz="2000" b="0" dirty="0"/>
              <a:t>Gauze with </a:t>
            </a:r>
            <a:r>
              <a:rPr lang="en-US" sz="2000" b="0" dirty="0" err="1"/>
              <a:t>Celox</a:t>
            </a:r>
            <a:r>
              <a:rPr lang="en-US" sz="2000" b="0" dirty="0"/>
              <a:t> granules bonded to surface</a:t>
            </a:r>
            <a:r>
              <a:rPr lang="en-GB" sz="2000" b="0" dirty="0"/>
              <a:t>;</a:t>
            </a:r>
          </a:p>
          <a:p>
            <a:pPr eaLnBrk="1" hangingPunct="1">
              <a:spcBef>
                <a:spcPts val="1800"/>
              </a:spcBef>
            </a:pPr>
            <a:r>
              <a:rPr lang="en-GB" sz="2000" b="0" dirty="0"/>
              <a:t>FDA cleared Medical Device - not a drug;</a:t>
            </a:r>
          </a:p>
          <a:p>
            <a:pPr eaLnBrk="1" hangingPunct="1">
              <a:spcBef>
                <a:spcPts val="1800"/>
              </a:spcBef>
            </a:pPr>
            <a:r>
              <a:rPr lang="en-GB" sz="2000" b="0" dirty="0" err="1"/>
              <a:t>Celox</a:t>
            </a:r>
            <a:r>
              <a:rPr lang="en-GB" sz="2000" b="0" dirty="0"/>
              <a:t> granules are Chitosan-based;</a:t>
            </a:r>
          </a:p>
          <a:p>
            <a:pPr eaLnBrk="1" hangingPunct="1">
              <a:spcBef>
                <a:spcPts val="1800"/>
              </a:spcBef>
            </a:pPr>
            <a:r>
              <a:rPr lang="en-GB" sz="2000" b="0" dirty="0"/>
              <a:t>Chitosan is a highly purified derivative of shrimp shells.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04048" y="4941168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Available as 5 and 10 foot z-folded gauze. </a:t>
            </a:r>
          </a:p>
        </p:txBody>
      </p:sp>
    </p:spTree>
    <p:extLst>
      <p:ext uri="{BB962C8B-B14F-4D97-AF65-F5344CB8AC3E}">
        <p14:creationId xmlns:p14="http://schemas.microsoft.com/office/powerpoint/2010/main" val="325940537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/>
              <a:t>What is </a:t>
            </a:r>
            <a:r>
              <a:rPr lang="en-GB" sz="3200" dirty="0" err="1"/>
              <a:t>Celox</a:t>
            </a:r>
            <a:r>
              <a:rPr lang="en-GB" sz="3200" dirty="0"/>
              <a:t> Gauze used for?</a:t>
            </a:r>
          </a:p>
        </p:txBody>
      </p:sp>
      <p:sp>
        <p:nvSpPr>
          <p:cNvPr id="614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  <a:spcBef>
                <a:spcPts val="1800"/>
              </a:spcBef>
            </a:pPr>
            <a:r>
              <a:rPr lang="en-GB" sz="2400" b="0" dirty="0" err="1"/>
              <a:t>Celox</a:t>
            </a:r>
            <a:r>
              <a:rPr lang="en-GB" sz="2400" b="0" dirty="0"/>
              <a:t> Gauze is indicated for </a:t>
            </a:r>
            <a:r>
              <a:rPr lang="en-GB" sz="2400" b="0" u="sng" dirty="0"/>
              <a:t>external use to control moderate to severe bleeding (</a:t>
            </a:r>
            <a:r>
              <a:rPr lang="en-GB" sz="2400" b="0" u="sng" dirty="0" err="1"/>
              <a:t>hemorrhage</a:t>
            </a:r>
            <a:r>
              <a:rPr lang="en-GB" sz="2400" b="0" u="sng" dirty="0"/>
              <a:t>)</a:t>
            </a:r>
            <a:r>
              <a:rPr lang="en-GB" sz="2400" b="0" dirty="0"/>
              <a:t>.</a:t>
            </a:r>
          </a:p>
          <a:p>
            <a:pPr eaLnBrk="1" hangingPunct="1">
              <a:lnSpc>
                <a:spcPct val="120000"/>
              </a:lnSpc>
              <a:spcBef>
                <a:spcPts val="1800"/>
              </a:spcBef>
            </a:pPr>
            <a:r>
              <a:rPr lang="en-GB" sz="2400" b="0" dirty="0" err="1"/>
              <a:t>CoTCCC</a:t>
            </a:r>
            <a:r>
              <a:rPr lang="en-GB" sz="2400" b="0" dirty="0"/>
              <a:t> Guideline approval is for </a:t>
            </a:r>
            <a:r>
              <a:rPr lang="en-GB" sz="2400" b="0" u="sng" dirty="0"/>
              <a:t>junctional areas </a:t>
            </a:r>
            <a:r>
              <a:rPr lang="en-GB" sz="2400" b="0" dirty="0"/>
              <a:t>where a tourniquet is not effective.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77478"/>
            <a:ext cx="3744416" cy="271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4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467544" y="1659572"/>
            <a:ext cx="475252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400" dirty="0" err="1">
                <a:cs typeface="Arial" panose="020B0604020202020204" pitchFamily="34" charset="0"/>
                <a:sym typeface="Arial" charset="0"/>
              </a:rPr>
              <a:t>Celox</a:t>
            </a:r>
            <a:r>
              <a:rPr lang="en-US" sz="2400" dirty="0">
                <a:cs typeface="Arial" panose="020B0604020202020204" pitchFamily="34" charset="0"/>
                <a:sym typeface="Arial" charset="0"/>
              </a:rPr>
              <a:t> absorbs fluid from blood, swells and forms a gel.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400" b="0" dirty="0">
                <a:cs typeface="Arial" panose="020B0604020202020204" pitchFamily="34" charset="0"/>
                <a:sym typeface="Arial" charset="0"/>
              </a:rPr>
              <a:t>Positively charged </a:t>
            </a:r>
            <a:r>
              <a:rPr lang="en-US" sz="2400" b="0" dirty="0" err="1">
                <a:cs typeface="Arial" panose="020B0604020202020204" pitchFamily="34" charset="0"/>
                <a:sym typeface="Arial" charset="0"/>
              </a:rPr>
              <a:t>Celox</a:t>
            </a:r>
            <a:r>
              <a:rPr lang="en-US" sz="2400" b="0" dirty="0">
                <a:cs typeface="Arial" panose="020B0604020202020204" pitchFamily="34" charset="0"/>
                <a:sym typeface="Arial" charset="0"/>
              </a:rPr>
              <a:t> attracts negatively charged red blood cells, locking them together in a gel-like plug.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400" b="0" dirty="0">
                <a:cs typeface="Arial" panose="020B0604020202020204" pitchFamily="34" charset="0"/>
                <a:sym typeface="Arial" charset="0"/>
              </a:rPr>
              <a:t>The adherent gel plug seals the wound.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/>
              <a:t>How it works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276872"/>
            <a:ext cx="3034680" cy="207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334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755" y="548680"/>
            <a:ext cx="8229600" cy="868958"/>
          </a:xfrm>
        </p:spPr>
        <p:txBody>
          <a:bodyPr/>
          <a:lstStyle/>
          <a:p>
            <a:pPr algn="ctr"/>
            <a:r>
              <a:rPr lang="en-GB" sz="3200" dirty="0"/>
              <a:t>Using </a:t>
            </a:r>
            <a:r>
              <a:rPr lang="en-GB" sz="3200" dirty="0" err="1"/>
              <a:t>Celox</a:t>
            </a:r>
            <a:r>
              <a:rPr lang="en-GB" sz="3200" dirty="0"/>
              <a:t> gauze (1)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1286705"/>
            <a:ext cx="3469331" cy="22143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25086" y="1418233"/>
            <a:ext cx="44793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i="1" dirty="0"/>
              <a:t>Apply gloves. Tear open pack.  Take out the </a:t>
            </a:r>
            <a:r>
              <a:rPr lang="en-GB" sz="2000" i="1" dirty="0" err="1"/>
              <a:t>Celox</a:t>
            </a:r>
            <a:r>
              <a:rPr lang="en-GB" sz="2000" i="1" dirty="0"/>
              <a:t> Z-fold Gauze and take hold of one end  with the other hand.</a:t>
            </a:r>
          </a:p>
          <a:p>
            <a:pPr marL="457200" indent="-457200">
              <a:buFont typeface="+mj-lt"/>
              <a:buAutoNum type="arabicPeriod"/>
            </a:pPr>
            <a:endParaRPr lang="en-GB" sz="2000" i="1" dirty="0"/>
          </a:p>
          <a:p>
            <a:pPr marL="457200" indent="-457200">
              <a:buFont typeface="+mj-lt"/>
              <a:buAutoNum type="arabicPeriod"/>
            </a:pPr>
            <a:endParaRPr lang="en-GB" sz="2000" i="1" dirty="0"/>
          </a:p>
          <a:p>
            <a:pPr marL="457200" indent="-457200">
              <a:buFont typeface="+mj-lt"/>
              <a:buAutoNum type="arabicPeriod"/>
            </a:pPr>
            <a:endParaRPr lang="en-GB" sz="2000" i="1" dirty="0"/>
          </a:p>
          <a:p>
            <a:pPr marL="457200" indent="-457200">
              <a:buFont typeface="+mj-lt"/>
              <a:buAutoNum type="arabicPeriod"/>
            </a:pPr>
            <a:r>
              <a:rPr lang="en-GB" sz="2000" i="1" dirty="0"/>
              <a:t>Tightly pack the unfolding </a:t>
            </a:r>
            <a:r>
              <a:rPr lang="en-GB" sz="2000" i="1" dirty="0" err="1"/>
              <a:t>Celox</a:t>
            </a:r>
            <a:r>
              <a:rPr lang="en-GB" sz="2000" i="1" dirty="0"/>
              <a:t> Z-fold Gauze directly to the source of bleeding.  Pack remaining wound cavity with </a:t>
            </a:r>
            <a:r>
              <a:rPr lang="en-GB" sz="2000" i="1" dirty="0" err="1"/>
              <a:t>Celox</a:t>
            </a:r>
            <a:r>
              <a:rPr lang="en-GB" sz="2000" i="1" dirty="0"/>
              <a:t> Z-fold Gauze or standard gauze.  Excess </a:t>
            </a:r>
            <a:r>
              <a:rPr lang="en-GB" sz="2000" i="1" dirty="0" err="1"/>
              <a:t>Celox</a:t>
            </a:r>
            <a:r>
              <a:rPr lang="en-GB" sz="2000" i="1" dirty="0"/>
              <a:t> can be torn or cut if necessary.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45023"/>
            <a:ext cx="3469331" cy="23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89015"/>
      </p:ext>
    </p:extLst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755" y="548680"/>
            <a:ext cx="8229600" cy="868958"/>
          </a:xfrm>
        </p:spPr>
        <p:txBody>
          <a:bodyPr/>
          <a:lstStyle/>
          <a:p>
            <a:pPr algn="ctr"/>
            <a:r>
              <a:rPr lang="en-GB" sz="3200" dirty="0"/>
              <a:t>Using </a:t>
            </a:r>
            <a:r>
              <a:rPr lang="en-GB" sz="3200" dirty="0" err="1"/>
              <a:t>Celox</a:t>
            </a:r>
            <a:r>
              <a:rPr lang="en-GB" sz="3200" dirty="0"/>
              <a:t> gauze (2)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25086" y="1418233"/>
            <a:ext cx="447936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GB" sz="2000" i="1" dirty="0"/>
              <a:t>Apply FIRM pressure directly to the wound for 3 minutes.  If bleeding persists apply direct pressure for an additional 3 minutes.</a:t>
            </a:r>
          </a:p>
          <a:p>
            <a:pPr marL="457200" indent="-457200">
              <a:buFont typeface="+mj-lt"/>
              <a:buAutoNum type="arabicPeriod" startAt="3"/>
            </a:pPr>
            <a:endParaRPr lang="en-GB" sz="2000" i="1" dirty="0"/>
          </a:p>
          <a:p>
            <a:pPr marL="457200" indent="-457200">
              <a:buFont typeface="+mj-lt"/>
              <a:buAutoNum type="arabicPeriod" startAt="3"/>
            </a:pPr>
            <a:endParaRPr lang="en-GB" sz="2000" i="1" dirty="0"/>
          </a:p>
          <a:p>
            <a:pPr marL="457200" indent="-457200">
              <a:buFont typeface="+mj-lt"/>
              <a:buAutoNum type="arabicPeriod" startAt="3"/>
            </a:pPr>
            <a:endParaRPr lang="en-GB" sz="2000" i="1" dirty="0"/>
          </a:p>
          <a:p>
            <a:pPr marL="457200" indent="-457200">
              <a:buFont typeface="+mj-lt"/>
              <a:buAutoNum type="arabicPeriod" startAt="3"/>
            </a:pPr>
            <a:r>
              <a:rPr lang="en-GB" sz="2000" i="1" dirty="0"/>
              <a:t>Wrap and tie with a bandage so as to maintain pressure on the wound.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76146"/>
            <a:ext cx="3376634" cy="22426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91855"/>
            <a:ext cx="3401616" cy="191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11903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1520" y="548680"/>
            <a:ext cx="8435280" cy="868958"/>
          </a:xfrm>
        </p:spPr>
        <p:txBody>
          <a:bodyPr/>
          <a:lstStyle/>
          <a:p>
            <a:pPr algn="r"/>
            <a:r>
              <a:rPr lang="en-GB" sz="3200" dirty="0"/>
              <a:t>Use two-person technique where possible</a:t>
            </a:r>
            <a:endParaRPr lang="en-GB" sz="4400" dirty="0"/>
          </a:p>
        </p:txBody>
      </p:sp>
      <p:sp>
        <p:nvSpPr>
          <p:cNvPr id="8" name="Rounded Rectangle 7"/>
          <p:cNvSpPr/>
          <p:nvPr/>
        </p:nvSpPr>
        <p:spPr>
          <a:xfrm>
            <a:off x="1691680" y="1628800"/>
            <a:ext cx="1872208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691680" y="176352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Operator 1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220072" y="1628800"/>
            <a:ext cx="1872208" cy="585357"/>
            <a:chOff x="5436096" y="1988840"/>
            <a:chExt cx="1872208" cy="720080"/>
          </a:xfrm>
        </p:grpSpPr>
        <p:sp>
          <p:nvSpPr>
            <p:cNvPr id="11" name="Rounded Rectangle 10"/>
            <p:cNvSpPr/>
            <p:nvPr/>
          </p:nvSpPr>
          <p:spPr>
            <a:xfrm>
              <a:off x="5436096" y="1988840"/>
              <a:ext cx="1872208" cy="72008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36096" y="2132856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Operator  2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1043608" y="2492896"/>
            <a:ext cx="3168352" cy="873389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1187624" y="256490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Apply pressure into the wound through a dressing.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499992" y="2492896"/>
            <a:ext cx="3312368" cy="873389"/>
            <a:chOff x="5436096" y="1988840"/>
            <a:chExt cx="1872208" cy="1077970"/>
          </a:xfrm>
        </p:grpSpPr>
        <p:sp>
          <p:nvSpPr>
            <p:cNvPr id="19" name="Rounded Rectangle 18"/>
            <p:cNvSpPr/>
            <p:nvPr/>
          </p:nvSpPr>
          <p:spPr>
            <a:xfrm>
              <a:off x="5436096" y="1988840"/>
              <a:ext cx="1872208" cy="107797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36096" y="2077715"/>
              <a:ext cx="18722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Open a fresh bandage</a:t>
              </a:r>
            </a:p>
            <a:p>
              <a:pPr algn="ctr"/>
              <a:r>
                <a:rPr lang="en-GB" dirty="0"/>
                <a:t>Open </a:t>
              </a:r>
              <a:r>
                <a:rPr lang="en-GB" dirty="0" err="1"/>
                <a:t>Celox</a:t>
              </a:r>
              <a:r>
                <a:rPr lang="en-GB" dirty="0"/>
                <a:t> Gauze</a:t>
              </a: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043608" y="3717032"/>
            <a:ext cx="6768752" cy="208823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1907704" y="378904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Now work closely together</a:t>
            </a:r>
          </a:p>
        </p:txBody>
      </p:sp>
      <p:sp>
        <p:nvSpPr>
          <p:cNvPr id="24" name="Pentagon 23"/>
          <p:cNvSpPr/>
          <p:nvPr/>
        </p:nvSpPr>
        <p:spPr>
          <a:xfrm>
            <a:off x="1187624" y="4149081"/>
            <a:ext cx="3312368" cy="603450"/>
          </a:xfrm>
          <a:prstGeom prst="homePlate">
            <a:avLst>
              <a:gd name="adj" fmla="val 5661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Pentagon 24"/>
          <p:cNvSpPr/>
          <p:nvPr/>
        </p:nvSpPr>
        <p:spPr>
          <a:xfrm>
            <a:off x="1187624" y="4941168"/>
            <a:ext cx="3312368" cy="646331"/>
          </a:xfrm>
          <a:prstGeom prst="homePlate">
            <a:avLst>
              <a:gd name="adj" fmla="val 5165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Pentagon 25"/>
          <p:cNvSpPr/>
          <p:nvPr/>
        </p:nvSpPr>
        <p:spPr>
          <a:xfrm rot="10800000">
            <a:off x="4283969" y="4509120"/>
            <a:ext cx="3168352" cy="67546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1691680" y="422108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chemeClr val="bg1"/>
                </a:solidFill>
              </a:rPr>
              <a:t>Remove dressing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779912" y="4221088"/>
            <a:ext cx="504056" cy="432048"/>
            <a:chOff x="683568" y="3284984"/>
            <a:chExt cx="504056" cy="432048"/>
          </a:xfrm>
        </p:grpSpPr>
        <p:sp>
          <p:nvSpPr>
            <p:cNvPr id="28" name="Oval 27"/>
            <p:cNvSpPr/>
            <p:nvPr/>
          </p:nvSpPr>
          <p:spPr>
            <a:xfrm>
              <a:off x="683568" y="3284984"/>
              <a:ext cx="432048" cy="43204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55576" y="328498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572000" y="4643844"/>
            <a:ext cx="504056" cy="441340"/>
            <a:chOff x="683568" y="3275692"/>
            <a:chExt cx="504056" cy="441340"/>
          </a:xfrm>
        </p:grpSpPr>
        <p:sp>
          <p:nvSpPr>
            <p:cNvPr id="36" name="Oval 35"/>
            <p:cNvSpPr/>
            <p:nvPr/>
          </p:nvSpPr>
          <p:spPr>
            <a:xfrm>
              <a:off x="683568" y="3284984"/>
              <a:ext cx="432048" cy="43204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55576" y="327569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851920" y="5085184"/>
            <a:ext cx="504056" cy="432048"/>
            <a:chOff x="683568" y="3284984"/>
            <a:chExt cx="504056" cy="432048"/>
          </a:xfrm>
        </p:grpSpPr>
        <p:sp>
          <p:nvSpPr>
            <p:cNvPr id="39" name="Oval 38"/>
            <p:cNvSpPr/>
            <p:nvPr/>
          </p:nvSpPr>
          <p:spPr>
            <a:xfrm>
              <a:off x="683568" y="3284984"/>
              <a:ext cx="432048" cy="43204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55576" y="328498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076056" y="450912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chemeClr val="bg1"/>
                </a:solidFill>
              </a:rPr>
              <a:t>Insert </a:t>
            </a:r>
            <a:r>
              <a:rPr lang="en-GB" b="0" dirty="0" err="1">
                <a:solidFill>
                  <a:schemeClr val="bg1"/>
                </a:solidFill>
              </a:rPr>
              <a:t>Celox</a:t>
            </a:r>
            <a:r>
              <a:rPr lang="en-GB" b="0" dirty="0">
                <a:solidFill>
                  <a:schemeClr val="bg1"/>
                </a:solidFill>
              </a:rPr>
              <a:t> Gauze, packing wound tightly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87623" y="4941168"/>
            <a:ext cx="2736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chemeClr val="bg1"/>
                </a:solidFill>
              </a:rPr>
              <a:t>Apply pressure through bandage for 3 minutes.</a:t>
            </a:r>
          </a:p>
        </p:txBody>
      </p:sp>
      <p:cxnSp>
        <p:nvCxnSpPr>
          <p:cNvPr id="44" name="Straight Arrow Connector 43"/>
          <p:cNvCxnSpPr>
            <a:stCxn id="8" idx="2"/>
            <a:endCxn id="8" idx="2"/>
          </p:cNvCxnSpPr>
          <p:nvPr/>
        </p:nvCxnSpPr>
        <p:spPr>
          <a:xfrm>
            <a:off x="2627784" y="2204864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8" idx="2"/>
          </p:cNvCxnSpPr>
          <p:nvPr/>
        </p:nvCxnSpPr>
        <p:spPr>
          <a:xfrm>
            <a:off x="2627784" y="2204864"/>
            <a:ext cx="0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1" idx="2"/>
          </p:cNvCxnSpPr>
          <p:nvPr/>
        </p:nvCxnSpPr>
        <p:spPr>
          <a:xfrm>
            <a:off x="6156176" y="2214157"/>
            <a:ext cx="0" cy="2787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6156176" y="3356992"/>
            <a:ext cx="0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2627784" y="3356992"/>
            <a:ext cx="0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92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/>
              <a:t>Packing Technique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23528" y="1484784"/>
            <a:ext cx="504056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indent="-177800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0" dirty="0">
                <a:cs typeface="Arial" panose="020B0604020202020204" pitchFamily="34" charset="0"/>
              </a:rPr>
              <a:t>Open product pack before getting gloves bloody.</a:t>
            </a:r>
          </a:p>
          <a:p>
            <a:pPr marL="177800" indent="-177800" eaLnBrk="0" hangingPunct="0">
              <a:spcBef>
                <a:spcPts val="2400"/>
              </a:spcBef>
              <a:buFont typeface="Arial" pitchFamily="34" charset="0"/>
              <a:buChar char="•"/>
              <a:defRPr/>
            </a:pPr>
            <a:r>
              <a:rPr lang="en-US" sz="2000" b="0" dirty="0">
                <a:cs typeface="Arial" panose="020B0604020202020204" pitchFamily="34" charset="0"/>
              </a:rPr>
              <a:t>Pack directly onto source of </a:t>
            </a:r>
          </a:p>
          <a:p>
            <a:pPr marL="177800" indent="-177800" eaLnBrk="0" hangingPunct="0">
              <a:spcBef>
                <a:spcPts val="600"/>
              </a:spcBef>
              <a:defRPr/>
            </a:pPr>
            <a:r>
              <a:rPr lang="en-US" sz="2000" b="0" dirty="0">
                <a:cs typeface="Arial" panose="020B0604020202020204" pitchFamily="34" charset="0"/>
              </a:rPr>
              <a:t>	bleeding maintaining pressure </a:t>
            </a:r>
          </a:p>
          <a:p>
            <a:pPr marL="177800" indent="-177800" eaLnBrk="0" hangingPunct="0">
              <a:spcBef>
                <a:spcPts val="600"/>
              </a:spcBef>
              <a:defRPr/>
            </a:pPr>
            <a:r>
              <a:rPr lang="en-US" sz="2000" b="0" dirty="0">
                <a:cs typeface="Arial" panose="020B0604020202020204" pitchFamily="34" charset="0"/>
              </a:rPr>
              <a:t>	on bleed point.</a:t>
            </a:r>
          </a:p>
          <a:p>
            <a:pPr marL="177800" indent="-177800" eaLnBrk="0" hangingPunct="0">
              <a:spcBef>
                <a:spcPts val="2400"/>
              </a:spcBef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en-US" sz="2000" i="1" dirty="0"/>
              <a:t>For larger wounds, pack out remaining wound space above the </a:t>
            </a:r>
            <a:r>
              <a:rPr lang="en-US" sz="2000" i="1" dirty="0" err="1"/>
              <a:t>Celox</a:t>
            </a:r>
            <a:r>
              <a:rPr lang="en-US" sz="2000" i="1" dirty="0"/>
              <a:t> with plain gauze or other available material</a:t>
            </a:r>
            <a:r>
              <a:rPr lang="en-US" sz="2400" i="1" dirty="0"/>
              <a:t>.  </a:t>
            </a:r>
            <a:endParaRPr lang="en-US" sz="2000" dirty="0">
              <a:latin typeface="+mn-lt"/>
            </a:endParaRPr>
          </a:p>
          <a:p>
            <a:pPr marL="177800" indent="-177800" eaLnBrk="0" hangingPunct="0">
              <a:spcBef>
                <a:spcPts val="2400"/>
              </a:spcBef>
              <a:buFont typeface="Arial" pitchFamily="34" charset="0"/>
              <a:buChar char="•"/>
              <a:defRPr/>
            </a:pPr>
            <a:r>
              <a:rPr lang="en-US" sz="2000" dirty="0"/>
              <a:t>Bandage over the gauze to keep in place and keep pressure on.</a:t>
            </a:r>
          </a:p>
          <a:p>
            <a:pPr marL="177800" indent="-177800" eaLnBrk="0" hangingPunct="0">
              <a:spcBef>
                <a:spcPts val="600"/>
              </a:spcBef>
              <a:defRPr/>
            </a:pPr>
            <a:endParaRPr lang="en-US" sz="2000" b="0" dirty="0">
              <a:latin typeface="+mn-lt"/>
            </a:endParaRPr>
          </a:p>
          <a:p>
            <a:pPr marL="177800" indent="-177800" eaLnBrk="0" hangingPunct="0">
              <a:spcBef>
                <a:spcPts val="600"/>
              </a:spcBef>
              <a:defRPr/>
            </a:pPr>
            <a:endParaRPr lang="en-US" sz="2000" b="0" dirty="0">
              <a:latin typeface="+mn-lt"/>
            </a:endParaRPr>
          </a:p>
          <a:p>
            <a:pPr marL="177800" indent="-177800" eaLnBrk="0" hangingPunct="0">
              <a:spcBef>
                <a:spcPts val="600"/>
              </a:spcBef>
              <a:defRPr/>
            </a:pPr>
            <a:endParaRPr lang="en-US" sz="2000" b="0" dirty="0">
              <a:latin typeface="+mn-lt"/>
            </a:endParaRPr>
          </a:p>
        </p:txBody>
      </p:sp>
      <p:pic>
        <p:nvPicPr>
          <p:cNvPr id="10" name="Picture 3" descr="IMG_0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628800"/>
            <a:ext cx="2857581" cy="2088232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370974" y="3726553"/>
            <a:ext cx="3563888" cy="125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indent="-177800" algn="ctr" eaLnBrk="0" hangingPunct="0">
              <a:spcBef>
                <a:spcPts val="600"/>
              </a:spcBef>
              <a:defRPr/>
            </a:pPr>
            <a:r>
              <a:rPr lang="en-US" sz="2400" b="1" i="1" dirty="0">
                <a:cs typeface="Arial" panose="020B0604020202020204" pitchFamily="34" charset="0"/>
              </a:rPr>
              <a:t>Pack in to the wound, – don’t wrap around.</a:t>
            </a:r>
          </a:p>
          <a:p>
            <a:pPr marL="177800" indent="-177800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en-US" sz="24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756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/>
              <a:t>Final steps....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67544" y="1628800"/>
            <a:ext cx="821925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indent="-177800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400" b="0" dirty="0">
                <a:cs typeface="Arial" panose="020B0604020202020204" pitchFamily="34" charset="0"/>
              </a:rPr>
              <a:t>Transfer patient to medical help as soon as possible.</a:t>
            </a:r>
          </a:p>
          <a:p>
            <a:pPr marL="177800" indent="-177800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en-US" sz="2400" b="0" dirty="0">
              <a:cs typeface="Arial" panose="020B0604020202020204" pitchFamily="34" charset="0"/>
            </a:endParaRPr>
          </a:p>
          <a:p>
            <a:pPr marL="177800" indent="-177800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400" b="0" dirty="0">
                <a:cs typeface="Arial" panose="020B0604020202020204" pitchFamily="34" charset="0"/>
              </a:rPr>
              <a:t>Show the pack to the receiving team – attach it to the patient if possible.</a:t>
            </a:r>
          </a:p>
          <a:p>
            <a:pPr marL="177800" indent="-177800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en-US" sz="2400" dirty="0">
              <a:cs typeface="Arial" panose="020B0604020202020204" pitchFamily="34" charset="0"/>
            </a:endParaRPr>
          </a:p>
          <a:p>
            <a:pPr marL="177800" indent="-177800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400" b="0" dirty="0">
                <a:cs typeface="Arial" panose="020B0604020202020204" pitchFamily="34" charset="0"/>
              </a:rPr>
              <a:t>Leave the gauze in place until reaching Role 2 / OR.</a:t>
            </a:r>
          </a:p>
          <a:p>
            <a:pPr marL="177800" indent="-177800" eaLnBrk="0" hangingPunct="0">
              <a:spcBef>
                <a:spcPts val="600"/>
              </a:spcBef>
              <a:defRPr/>
            </a:pPr>
            <a:endParaRPr lang="en-US" sz="2400" b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81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Celox Master 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elox Generic Content Slide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elox Military and Tactical 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elox Emergency Bleeding 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elox Workplace &amp; Remote Medicine 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elox Law Enforcement Content Slide Option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elox Law Enforcement Content Slide Option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Celox Law Enforcement Content Slide Option 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607</Words>
  <Application>Microsoft Office PowerPoint</Application>
  <PresentationFormat>On-screen Show (4:3)</PresentationFormat>
  <Paragraphs>104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ＭＳ Ｐゴシック</vt:lpstr>
      <vt:lpstr>Arial</vt:lpstr>
      <vt:lpstr>Calibri</vt:lpstr>
      <vt:lpstr>Celox Master Title Slide</vt:lpstr>
      <vt:lpstr>Celox Generic Content Slide 1</vt:lpstr>
      <vt:lpstr>Celox Military and Tactical Content Slide</vt:lpstr>
      <vt:lpstr>Celox Emergency Bleeding Content Slide</vt:lpstr>
      <vt:lpstr>Celox Workplace &amp; Remote Medicine Content Slide</vt:lpstr>
      <vt:lpstr>Celox Law Enforcement Content Slide Option 1</vt:lpstr>
      <vt:lpstr>Celox Law Enforcement Content Slide Option 2</vt:lpstr>
      <vt:lpstr>1_Celox Law Enforcement Content Slide Option 3</vt:lpstr>
      <vt:lpstr>CeloxTM Gauze User Training  </vt:lpstr>
      <vt:lpstr>What is Celox Z-fold Gauze?</vt:lpstr>
      <vt:lpstr>What is Celox Gauze used for?</vt:lpstr>
      <vt:lpstr>How it works</vt:lpstr>
      <vt:lpstr>Using Celox gauze (1) </vt:lpstr>
      <vt:lpstr>Using Celox gauze (2) </vt:lpstr>
      <vt:lpstr>Use two-person technique where possible</vt:lpstr>
      <vt:lpstr>Packing Technique</vt:lpstr>
      <vt:lpstr>Final steps....</vt:lpstr>
      <vt:lpstr>Celox Gauze Training Video</vt:lpstr>
      <vt:lpstr>How do you remove Celox from the wound? </vt:lpstr>
      <vt:lpstr>Safety</vt:lpstr>
      <vt:lpstr>Product Cautions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Celox Gauze Training</dc:title>
  <dc:creator>sarah.toft</dc:creator>
  <cp:lastModifiedBy>S. D. GIEBNER</cp:lastModifiedBy>
  <cp:revision>26</cp:revision>
  <dcterms:created xsi:type="dcterms:W3CDTF">2012-10-30T11:34:40Z</dcterms:created>
  <dcterms:modified xsi:type="dcterms:W3CDTF">2017-04-25T18:00:21Z</dcterms:modified>
</cp:coreProperties>
</file>