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57" r:id="rId5"/>
    <p:sldId id="261" r:id="rId6"/>
    <p:sldId id="262" r:id="rId7"/>
    <p:sldId id="263" r:id="rId8"/>
    <p:sldId id="264" r:id="rId9"/>
    <p:sldId id="265" r:id="rId10"/>
    <p:sldId id="281" r:id="rId11"/>
    <p:sldId id="285" r:id="rId12"/>
    <p:sldId id="286" r:id="rId13"/>
    <p:sldId id="287" r:id="rId14"/>
    <p:sldId id="290" r:id="rId15"/>
    <p:sldId id="299" r:id="rId16"/>
    <p:sldId id="288" r:id="rId17"/>
    <p:sldId id="291" r:id="rId18"/>
    <p:sldId id="289" r:id="rId19"/>
    <p:sldId id="292" r:id="rId20"/>
    <p:sldId id="301" r:id="rId21"/>
    <p:sldId id="300" r:id="rId22"/>
    <p:sldId id="293" r:id="rId23"/>
    <p:sldId id="294" r:id="rId24"/>
    <p:sldId id="298" r:id="rId25"/>
    <p:sldId id="297" r:id="rId26"/>
    <p:sldId id="296" r:id="rId27"/>
    <p:sldId id="258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6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1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631F-4EE7-48E6-86BD-B05A9F8A55F9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oundtreefed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6705600" cy="1470025"/>
          </a:xfrm>
        </p:spPr>
        <p:txBody>
          <a:bodyPr/>
          <a:lstStyle/>
          <a:p>
            <a:r>
              <a:rPr lang="en-US" dirty="0" smtClean="0"/>
              <a:t>SAM® </a:t>
            </a:r>
            <a:r>
              <a:rPr lang="en-US" dirty="0" err="1" smtClean="0"/>
              <a:t>Junctional</a:t>
            </a:r>
            <a:r>
              <a:rPr lang="en-US" dirty="0" smtClean="0"/>
              <a:t> Tourniquet (SJT)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42554" y="-165279"/>
            <a:ext cx="237615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AM_logo-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56313"/>
            <a:ext cx="1554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200" y="6324600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HelveticaNeue MediumCond" charset="0"/>
                <a:cs typeface="HelveticaNeue MediumCond" charset="0"/>
              </a:rPr>
              <a:t>sammedical.com</a:t>
            </a:r>
            <a:endParaRPr lang="en-US" sz="1400" dirty="0">
              <a:solidFill>
                <a:schemeClr val="bg1"/>
              </a:solidFill>
              <a:latin typeface="HelveticaNeue MediumCond" charset="0"/>
              <a:cs typeface="HelveticaNeue MediumCond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89" y="2667000"/>
            <a:ext cx="626191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2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Multiple Indications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667000"/>
            <a:ext cx="57150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Pelvic Stabilization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Inguinal Hemorrhage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Axilla Hemorrhage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AM_logo-white.eps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" y="6056313"/>
            <a:ext cx="1554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321425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HelveticaNeue MediumCond" charset="0"/>
                <a:cs typeface="HelveticaNeue MediumCond" charset="0"/>
              </a:rPr>
              <a:t>sammedical.com</a:t>
            </a:r>
            <a:endParaRPr lang="en-US" sz="1400" dirty="0">
              <a:solidFill>
                <a:schemeClr val="bg1"/>
              </a:solidFill>
              <a:latin typeface="HelveticaNeue MediumCond" charset="0"/>
              <a:cs typeface="HelveticaNeue Medium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7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Immobilize </a:t>
            </a:r>
            <a:r>
              <a:rPr lang="en-US" dirty="0"/>
              <a:t>Pelvic Fractures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742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5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2" y="1600200"/>
            <a:ext cx="7333128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Immobilize Pelvic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5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Immobilize Pelvic Fractures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6419"/>
            <a:ext cx="5257800" cy="52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07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Inguinal Hemorrhage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52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Occlude Femoral Artery</a:t>
            </a:r>
            <a:endParaRPr lang="en-US" dirty="0"/>
          </a:p>
        </p:txBody>
      </p:sp>
      <p:pic>
        <p:nvPicPr>
          <p:cNvPr id="1026" name="Picture 2" descr="http://www.fpnotebook.com/_media/orthoLegFemoralArteryGrayBB548.gif"/>
          <p:cNvPicPr>
            <a:picLocks noChangeAspect="1" noChangeArrowheads="1"/>
          </p:cNvPicPr>
          <p:nvPr/>
        </p:nvPicPr>
        <p:blipFill>
          <a:blip r:embed="rId2" cstate="print"/>
          <a:srcRect l="4706" b="55118"/>
          <a:stretch>
            <a:fillRect/>
          </a:stretch>
        </p:blipFill>
        <p:spPr bwMode="auto">
          <a:xfrm>
            <a:off x="1447800" y="1295400"/>
            <a:ext cx="6172200" cy="533400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5257800" y="3505200"/>
            <a:ext cx="3352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To Control Inguinal Hemorrhage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105400" cy="49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3622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 MediumCond"/>
              </a:rPr>
              <a:t>Note: </a:t>
            </a:r>
            <a:r>
              <a:rPr lang="en-US" sz="2000" dirty="0" smtClean="0">
                <a:latin typeface="HelveticaNeue MediumCond"/>
              </a:rPr>
              <a:t>The belt may attach on the left or right of the patient, depending on the location of the injury.</a:t>
            </a:r>
            <a:endParaRPr lang="en-US" sz="2000" dirty="0">
              <a:latin typeface="HelveticaNeue MediumCond"/>
            </a:endParaRPr>
          </a:p>
        </p:txBody>
      </p:sp>
    </p:spTree>
    <p:extLst>
      <p:ext uri="{BB962C8B-B14F-4D97-AF65-F5344CB8AC3E}">
        <p14:creationId xmlns:p14="http://schemas.microsoft.com/office/powerpoint/2010/main" val="107539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To Control Inguinal Hemorrhage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6133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5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To Control Inguinal Hemorrhage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33552" cy="48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8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To Control Inguinal Hemorrhage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49" y="1580827"/>
            <a:ext cx="5415951" cy="48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9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 Multiplication With </a:t>
            </a:r>
            <a:r>
              <a:rPr lang="en-US" dirty="0"/>
              <a:t>O</a:t>
            </a:r>
            <a:r>
              <a:rPr lang="en-US" dirty="0" smtClean="0"/>
              <a:t>ne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Recent studies indicate </a:t>
            </a:r>
            <a:endParaRPr lang="en-US" dirty="0" smtClean="0"/>
          </a:p>
          <a:p>
            <a:pPr lvl="1"/>
            <a:r>
              <a:rPr lang="en-US" dirty="0" err="1" smtClean="0"/>
              <a:t>Junctional</a:t>
            </a:r>
            <a:r>
              <a:rPr lang="en-US" dirty="0" smtClean="0"/>
              <a:t> </a:t>
            </a:r>
            <a:r>
              <a:rPr lang="en-US" dirty="0"/>
              <a:t>hemorrhage accounts for up to 20% of preventable deaths in combat. Immediate, effective treatment is necessary for patient </a:t>
            </a:r>
            <a:r>
              <a:rPr lang="en-US" dirty="0" smtClean="0"/>
              <a:t>survival.*</a:t>
            </a:r>
          </a:p>
          <a:p>
            <a:pPr lvl="1"/>
            <a:r>
              <a:rPr lang="en-US" dirty="0"/>
              <a:t>24% of patients with traumatic lower limb amputations from IEDs had associated pelvic </a:t>
            </a:r>
            <a:r>
              <a:rPr lang="en-US" dirty="0" smtClean="0"/>
              <a:t>fractures**</a:t>
            </a:r>
          </a:p>
          <a:p>
            <a:endParaRPr lang="en-US" i="1" dirty="0"/>
          </a:p>
          <a:p>
            <a:endParaRPr lang="en-US" sz="1500" i="1" dirty="0" smtClean="0"/>
          </a:p>
          <a:p>
            <a:pPr marL="0" indent="0">
              <a:buNone/>
            </a:pPr>
            <a:r>
              <a:rPr lang="en-US" sz="1500" i="1" dirty="0" smtClean="0"/>
              <a:t>*Death on the battlefield (2001-2011): Implications for the future of combat casualty care. J Trauma Acute Care Surgery. </a:t>
            </a:r>
            <a:r>
              <a:rPr lang="en-US" sz="1500" i="1" dirty="0" err="1" smtClean="0"/>
              <a:t>Eastridge</a:t>
            </a:r>
            <a:r>
              <a:rPr lang="en-US" sz="1500" i="1" dirty="0" smtClean="0"/>
              <a:t> et al. Volume 73, Number 6, Supplement 5</a:t>
            </a:r>
          </a:p>
          <a:p>
            <a:pPr marL="0" indent="0">
              <a:buNone/>
            </a:pPr>
            <a:r>
              <a:rPr lang="en-US" sz="1500" i="1" dirty="0" smtClean="0"/>
              <a:t>**British Editorial Society of Bone &amp; Joint Surgery (2010): Lower Limb Traumatic Amputations - The importance of pelvic binding for associated pelvic fractures in blast injury. Cross et.al  .J Bone Joint </a:t>
            </a:r>
            <a:r>
              <a:rPr lang="en-US" sz="1500" i="1" dirty="0" err="1" smtClean="0"/>
              <a:t>Surg</a:t>
            </a:r>
            <a:r>
              <a:rPr lang="en-US" sz="1500" i="1" dirty="0" smtClean="0"/>
              <a:t> Br 2012 vol. 94-B no. SUPP XXI 4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52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Axilla</a:t>
            </a:r>
            <a:r>
              <a:rPr lang="en-US" dirty="0" smtClean="0"/>
              <a:t> Hemorrhage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52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en-US" dirty="0" err="1" smtClean="0"/>
              <a:t>Axilla</a:t>
            </a:r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44034" name="Picture 2" descr="File:Axillary branch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172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-2100" r="50423" b="65231"/>
          <a:stretch>
            <a:fillRect/>
          </a:stretch>
        </p:blipFill>
        <p:spPr bwMode="auto">
          <a:xfrm>
            <a:off x="1219200" y="1676400"/>
            <a:ext cx="643596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Control </a:t>
            </a:r>
            <a:r>
              <a:rPr lang="en-US" dirty="0" err="1" smtClean="0"/>
              <a:t>Axilla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6922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 pitchFamily="34" charset="0"/>
              </a:rPr>
              <a:t>Maintain tension and secure the strap by pressing it down on the Velcro.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Condensed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Control </a:t>
            </a:r>
            <a:r>
              <a:rPr lang="en-US" dirty="0" err="1" smtClean="0"/>
              <a:t>Axilla</a:t>
            </a:r>
            <a:r>
              <a:rPr lang="en-US" dirty="0" smtClean="0"/>
              <a:t> Hemorrhage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9577" b="68067"/>
          <a:stretch>
            <a:fillRect/>
          </a:stretch>
        </p:blipFill>
        <p:spPr bwMode="auto">
          <a:xfrm>
            <a:off x="1219200" y="1600200"/>
            <a:ext cx="6754811" cy="41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15328" y="5469355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 pitchFamily="34" charset="0"/>
              </a:rPr>
              <a:t>The Extender allows for more direct pressure on the artery.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Condensed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Control </a:t>
            </a:r>
            <a:r>
              <a:rPr lang="en-US" dirty="0" err="1" smtClean="0"/>
              <a:t>Axilla</a:t>
            </a:r>
            <a:r>
              <a:rPr lang="en-US" dirty="0" smtClean="0"/>
              <a:t> Hemorrhage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34769" r="50423" b="36870"/>
          <a:stretch>
            <a:fillRect/>
          </a:stretch>
        </p:blipFill>
        <p:spPr bwMode="auto">
          <a:xfrm>
            <a:off x="914400" y="1981200"/>
            <a:ext cx="69951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Control </a:t>
            </a:r>
            <a:r>
              <a:rPr lang="en-US" dirty="0" err="1" smtClean="0"/>
              <a:t>Axilla</a:t>
            </a:r>
            <a:r>
              <a:rPr lang="en-US" dirty="0" smtClean="0"/>
              <a:t> Hemorrhage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9577" t="33351" b="35452"/>
          <a:stretch>
            <a:fillRect/>
          </a:stretch>
        </p:blipFill>
        <p:spPr bwMode="auto">
          <a:xfrm>
            <a:off x="1143000" y="1828800"/>
            <a:ext cx="6934200" cy="41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Control </a:t>
            </a:r>
            <a:r>
              <a:rPr lang="en-US" dirty="0" err="1" smtClean="0"/>
              <a:t>Axilla</a:t>
            </a:r>
            <a:r>
              <a:rPr lang="en-US" dirty="0" smtClean="0"/>
              <a:t> Hemorrhage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8199" t="64549"/>
          <a:stretch>
            <a:fillRect/>
          </a:stretch>
        </p:blipFill>
        <p:spPr bwMode="auto">
          <a:xfrm>
            <a:off x="1066800" y="1600200"/>
            <a:ext cx="6981059" cy="46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The SAM® </a:t>
            </a:r>
            <a:r>
              <a:rPr lang="en-US" dirty="0" err="1"/>
              <a:t>Junctional</a:t>
            </a:r>
            <a:r>
              <a:rPr lang="en-US" dirty="0"/>
              <a:t> Tourniquet is intended to be left on for up to four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Remove </a:t>
            </a:r>
            <a:r>
              <a:rPr lang="en-US" dirty="0"/>
              <a:t>only at a Definitive Care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Additional inflation of the TCD may be necessary with changes in altitude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810000" y="1594340"/>
            <a:ext cx="1523999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76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NSN 6515 01 618 7475</a:t>
            </a:r>
          </a:p>
          <a:p>
            <a:r>
              <a:rPr lang="en-US" dirty="0" smtClean="0"/>
              <a:t>Pricing for DOD: $292.50</a:t>
            </a:r>
          </a:p>
          <a:p>
            <a:r>
              <a:rPr lang="en-US" smtClean="0"/>
              <a:t>Available through </a:t>
            </a:r>
            <a:r>
              <a:rPr lang="en-US" dirty="0" smtClean="0"/>
              <a:t>Cardinal and is on Bound Tree's DAPA </a:t>
            </a:r>
            <a:r>
              <a:rPr lang="en-US" dirty="0" smtClean="0">
                <a:hlinkClick r:id="rId2"/>
              </a:rPr>
              <a:t>http://www.boundtreefed.com/</a:t>
            </a:r>
            <a:r>
              <a:rPr lang="en-US" dirty="0" smtClean="0"/>
              <a:t> 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810000" y="1594340"/>
            <a:ext cx="1523999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76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SJT Key Elements</a:t>
            </a:r>
          </a:p>
          <a:p>
            <a:r>
              <a:rPr lang="en-US" dirty="0" smtClean="0"/>
              <a:t>Components of the SJT</a:t>
            </a:r>
          </a:p>
          <a:p>
            <a:r>
              <a:rPr lang="en-US" dirty="0" smtClean="0"/>
              <a:t>Instructions for Use</a:t>
            </a:r>
          </a:p>
          <a:p>
            <a:r>
              <a:rPr lang="en-US" dirty="0" smtClean="0"/>
              <a:t>Considerations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18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SJT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</a:t>
            </a:r>
            <a:r>
              <a:rPr lang="en-US" dirty="0"/>
              <a:t>Indications </a:t>
            </a:r>
            <a:endParaRPr lang="en-US" dirty="0" smtClean="0"/>
          </a:p>
          <a:p>
            <a:pPr lvl="1"/>
            <a:r>
              <a:rPr lang="en-US" dirty="0" smtClean="0"/>
              <a:t>Pelvic </a:t>
            </a:r>
            <a:r>
              <a:rPr lang="en-US" dirty="0"/>
              <a:t>I</a:t>
            </a:r>
            <a:r>
              <a:rPr lang="en-US" dirty="0" smtClean="0"/>
              <a:t>mmobilization </a:t>
            </a:r>
          </a:p>
          <a:p>
            <a:pPr lvl="1"/>
            <a:r>
              <a:rPr lang="en-US" dirty="0" smtClean="0"/>
              <a:t>Control Inguinal Hemorrhage</a:t>
            </a:r>
          </a:p>
          <a:p>
            <a:pPr lvl="1"/>
            <a:r>
              <a:rPr lang="en-US" dirty="0" smtClean="0"/>
              <a:t>Control Axilla Hemorrhage</a:t>
            </a:r>
            <a:endParaRPr lang="en-US" dirty="0"/>
          </a:p>
          <a:p>
            <a:r>
              <a:rPr lang="en-US" dirty="0" smtClean="0"/>
              <a:t>&lt; </a:t>
            </a:r>
            <a:r>
              <a:rPr lang="en-US" dirty="0"/>
              <a:t>25 second application time </a:t>
            </a:r>
          </a:p>
          <a:p>
            <a:r>
              <a:rPr lang="en-US" dirty="0"/>
              <a:t>Lightweight (1 lb., 1 oz.) (</a:t>
            </a:r>
            <a:r>
              <a:rPr lang="en-US" dirty="0" smtClean="0"/>
              <a:t>488 g</a:t>
            </a:r>
            <a:r>
              <a:rPr lang="en-US" dirty="0"/>
              <a:t>) </a:t>
            </a:r>
          </a:p>
          <a:p>
            <a:r>
              <a:rPr lang="en-US" dirty="0"/>
              <a:t>Easy to use, 4 step application </a:t>
            </a:r>
          </a:p>
          <a:p>
            <a:r>
              <a:rPr lang="en-US" dirty="0"/>
              <a:t>FDA 510(k) cleared and CE marked </a:t>
            </a:r>
          </a:p>
          <a:p>
            <a:r>
              <a:rPr lang="en-US" dirty="0"/>
              <a:t>Step by step instructions printed directly on the </a:t>
            </a:r>
            <a:r>
              <a:rPr lang="en-US" dirty="0" smtClean="0"/>
              <a:t>device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53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SJT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SJT is comprised of four basic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Pelvic Belt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Hand Pump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(2) Target Compression Devices (TCD) SJT 102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Auxiliary Strap and TCD Extender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76" y="4267200"/>
            <a:ext cx="382672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71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Modified SAM Sling</a:t>
            </a:r>
          </a:p>
          <a:p>
            <a:r>
              <a:rPr lang="en-US" dirty="0" smtClean="0"/>
              <a:t>Clinically proven to provide the prescribed safe and effective force for pelvic stabilization</a:t>
            </a:r>
          </a:p>
          <a:p>
            <a:r>
              <a:rPr lang="en-US" dirty="0" smtClean="0"/>
              <a:t>Patented buckle design maintains correct base force to eliminate slack. “Click” provides clear feedback to confirm when to secure Velcro for correct application.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2962"/>
            <a:ext cx="3352799" cy="137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3152775" cy="17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63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Removable Hand Pump quickly inflates the Target Compression Device (TCD) to achieve hemorrhage control</a:t>
            </a:r>
          </a:p>
          <a:p>
            <a:r>
              <a:rPr lang="en-US" dirty="0" smtClean="0"/>
              <a:t>Operates much like a blood pressure bulb and is made of PVC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9431" y="2911569"/>
            <a:ext cx="1552572" cy="456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35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Compression Device (TCD)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Inflates to 3.2” high</a:t>
            </a:r>
          </a:p>
          <a:p>
            <a:r>
              <a:rPr lang="en-US" sz="2400" dirty="0" smtClean="0"/>
              <a:t>Body of TCD is made of </a:t>
            </a:r>
            <a:r>
              <a:rPr lang="en-US" sz="2400" dirty="0" err="1" smtClean="0"/>
              <a:t>Texin</a:t>
            </a:r>
            <a:r>
              <a:rPr lang="en-US" sz="2400" dirty="0" smtClean="0"/>
              <a:t> – material also used in protective eyewear, golf ball and whitewater raft protective coating products</a:t>
            </a:r>
          </a:p>
          <a:p>
            <a:r>
              <a:rPr lang="en-US" sz="2400" dirty="0" smtClean="0"/>
              <a:t>Base of TCD is </a:t>
            </a:r>
            <a:r>
              <a:rPr lang="en-US" sz="2400" dirty="0" err="1" smtClean="0"/>
              <a:t>Makrolon</a:t>
            </a:r>
            <a:r>
              <a:rPr lang="en-US" sz="2400" dirty="0" smtClean="0"/>
              <a:t> polycarbonate material, which is also used in bullet-proof glass and combat helmet products</a:t>
            </a:r>
          </a:p>
          <a:p>
            <a:r>
              <a:rPr lang="en-US" sz="2400" dirty="0" smtClean="0"/>
              <a:t>Body and base are welded, not glued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916193"/>
            <a:ext cx="9144001" cy="19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70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AUXILIARY </a:t>
            </a:r>
            <a:r>
              <a:rPr lang="en-US" dirty="0"/>
              <a:t>STRAP SUPPORT &amp; TCD EXTENDER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Auxiliary Strap Support - 35” x 2” adjustable Nylon Strap with clips on each end utilized to apply the SJT in a harness-style application</a:t>
            </a:r>
          </a:p>
          <a:p>
            <a:r>
              <a:rPr lang="en-US" dirty="0" smtClean="0"/>
              <a:t>TCD Extender – Attached via lanyard to TCD, used to change the shape of the TCD prior to inflation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8225"/>
            <a:ext cx="3524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7173"/>
            <a:ext cx="3788827" cy="180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1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10658</TotalTime>
  <Words>615</Words>
  <Application>Microsoft Macintosh PowerPoint</Application>
  <PresentationFormat>On-screen Show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SAM® Junctional Tourniquet (SJT) Training</vt:lpstr>
      <vt:lpstr>Force Multiplication With One Device</vt:lpstr>
      <vt:lpstr>Training Overview</vt:lpstr>
      <vt:lpstr>SJT Key Elements</vt:lpstr>
      <vt:lpstr>Components of the SJT</vt:lpstr>
      <vt:lpstr>Pelvic Belt</vt:lpstr>
      <vt:lpstr>Hand Pump</vt:lpstr>
      <vt:lpstr>Target Compression Device (TCD)</vt:lpstr>
      <vt:lpstr>AUXILIARY STRAP SUPPORT &amp; TCD EXTENDER </vt:lpstr>
      <vt:lpstr>Multiple Indications</vt:lpstr>
      <vt:lpstr>To Immobilize Pelvic Fractures</vt:lpstr>
      <vt:lpstr>To Immobilize Pelvic Fractures</vt:lpstr>
      <vt:lpstr>To Immobilize Pelvic Fractures</vt:lpstr>
      <vt:lpstr>Inguinal Hemorrhage</vt:lpstr>
      <vt:lpstr>Occlude Femoral Artery</vt:lpstr>
      <vt:lpstr> To Control Inguinal Hemorrhage</vt:lpstr>
      <vt:lpstr> To Control Inguinal Hemorrhage</vt:lpstr>
      <vt:lpstr> To Control Inguinal Hemorrhage</vt:lpstr>
      <vt:lpstr> To Control Inguinal Hemorrhage</vt:lpstr>
      <vt:lpstr>Axilla Hemorrhage</vt:lpstr>
      <vt:lpstr>Axilla Artery</vt:lpstr>
      <vt:lpstr>To Control Axilla Hemorrhage</vt:lpstr>
      <vt:lpstr>To Control Axilla Hemorrhage</vt:lpstr>
      <vt:lpstr>To Control Axilla Hemorrhage</vt:lpstr>
      <vt:lpstr>To Control Axilla Hemorrhage</vt:lpstr>
      <vt:lpstr>To Control Axilla Hemorrhage</vt:lpstr>
      <vt:lpstr>Considerations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Junctional Tourniquet (SJT)</dc:title>
  <dc:creator>ladmin</dc:creator>
  <cp:lastModifiedBy>Stephen Giebner</cp:lastModifiedBy>
  <cp:revision>843</cp:revision>
  <dcterms:created xsi:type="dcterms:W3CDTF">2013-07-03T13:06:49Z</dcterms:created>
  <dcterms:modified xsi:type="dcterms:W3CDTF">2014-09-05T17:32:03Z</dcterms:modified>
</cp:coreProperties>
</file>