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36"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Garamond" pitchFamily="18" charset="0"/>
        <a:ea typeface="ＭＳ Ｐゴシック"/>
        <a:cs typeface="ＭＳ Ｐゴシック"/>
      </a:defRPr>
    </a:lvl1pPr>
    <a:lvl2pPr marL="457200" algn="l" rtl="0" fontAlgn="base">
      <a:spcBef>
        <a:spcPct val="0"/>
      </a:spcBef>
      <a:spcAft>
        <a:spcPct val="0"/>
      </a:spcAft>
      <a:defRPr kern="1200">
        <a:solidFill>
          <a:schemeClr val="tx1"/>
        </a:solidFill>
        <a:latin typeface="Garamond" pitchFamily="18" charset="0"/>
        <a:ea typeface="ＭＳ Ｐゴシック"/>
        <a:cs typeface="ＭＳ Ｐゴシック"/>
      </a:defRPr>
    </a:lvl2pPr>
    <a:lvl3pPr marL="914400" algn="l" rtl="0" fontAlgn="base">
      <a:spcBef>
        <a:spcPct val="0"/>
      </a:spcBef>
      <a:spcAft>
        <a:spcPct val="0"/>
      </a:spcAft>
      <a:defRPr kern="1200">
        <a:solidFill>
          <a:schemeClr val="tx1"/>
        </a:solidFill>
        <a:latin typeface="Garamond" pitchFamily="18" charset="0"/>
        <a:ea typeface="ＭＳ Ｐゴシック"/>
        <a:cs typeface="ＭＳ Ｐゴシック"/>
      </a:defRPr>
    </a:lvl3pPr>
    <a:lvl4pPr marL="1371600" algn="l" rtl="0" fontAlgn="base">
      <a:spcBef>
        <a:spcPct val="0"/>
      </a:spcBef>
      <a:spcAft>
        <a:spcPct val="0"/>
      </a:spcAft>
      <a:defRPr kern="1200">
        <a:solidFill>
          <a:schemeClr val="tx1"/>
        </a:solidFill>
        <a:latin typeface="Garamond" pitchFamily="18" charset="0"/>
        <a:ea typeface="ＭＳ Ｐゴシック"/>
        <a:cs typeface="ＭＳ Ｐゴシック"/>
      </a:defRPr>
    </a:lvl4pPr>
    <a:lvl5pPr marL="1828800" algn="l" rtl="0" fontAlgn="base">
      <a:spcBef>
        <a:spcPct val="0"/>
      </a:spcBef>
      <a:spcAft>
        <a:spcPct val="0"/>
      </a:spcAft>
      <a:defRPr kern="1200">
        <a:solidFill>
          <a:schemeClr val="tx1"/>
        </a:solidFill>
        <a:latin typeface="Garamond" pitchFamily="18" charset="0"/>
        <a:ea typeface="ＭＳ Ｐゴシック"/>
        <a:cs typeface="ＭＳ Ｐゴシック"/>
      </a:defRPr>
    </a:lvl5pPr>
    <a:lvl6pPr marL="2286000" algn="l" defTabSz="914400" rtl="0" eaLnBrk="1" latinLnBrk="0" hangingPunct="1">
      <a:defRPr kern="1200">
        <a:solidFill>
          <a:schemeClr val="tx1"/>
        </a:solidFill>
        <a:latin typeface="Garamond" pitchFamily="18" charset="0"/>
        <a:ea typeface="ＭＳ Ｐゴシック"/>
        <a:cs typeface="ＭＳ Ｐゴシック"/>
      </a:defRPr>
    </a:lvl6pPr>
    <a:lvl7pPr marL="2743200" algn="l" defTabSz="914400" rtl="0" eaLnBrk="1" latinLnBrk="0" hangingPunct="1">
      <a:defRPr kern="1200">
        <a:solidFill>
          <a:schemeClr val="tx1"/>
        </a:solidFill>
        <a:latin typeface="Garamond" pitchFamily="18" charset="0"/>
        <a:ea typeface="ＭＳ Ｐゴシック"/>
        <a:cs typeface="ＭＳ Ｐゴシック"/>
      </a:defRPr>
    </a:lvl7pPr>
    <a:lvl8pPr marL="3200400" algn="l" defTabSz="914400" rtl="0" eaLnBrk="1" latinLnBrk="0" hangingPunct="1">
      <a:defRPr kern="1200">
        <a:solidFill>
          <a:schemeClr val="tx1"/>
        </a:solidFill>
        <a:latin typeface="Garamond" pitchFamily="18" charset="0"/>
        <a:ea typeface="ＭＳ Ｐゴシック"/>
        <a:cs typeface="ＭＳ Ｐゴシック"/>
      </a:defRPr>
    </a:lvl8pPr>
    <a:lvl9pPr marL="3657600" algn="l" defTabSz="914400" rtl="0" eaLnBrk="1" latinLnBrk="0" hangingPunct="1">
      <a:defRPr kern="1200">
        <a:solidFill>
          <a:schemeClr val="tx1"/>
        </a:solidFill>
        <a:latin typeface="Garamond" pitchFamily="18"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8673" autoAdjust="0"/>
  </p:normalViewPr>
  <p:slideViewPr>
    <p:cSldViewPr snapToGrid="0" snapToObjects="1">
      <p:cViewPr varScale="1">
        <p:scale>
          <a:sx n="72" d="100"/>
          <a:sy n="72" d="100"/>
        </p:scale>
        <p:origin x="2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838F9C9-A406-834C-9F36-40A5BA9FB952}" type="datetimeFigureOut">
              <a:rPr lang="en-US" smtClean="0"/>
              <a:t>9/1/2016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276506D-09B6-5D49-93EC-F1DC66D2C4AE}" type="slidenum">
              <a:rPr lang="en-US" smtClean="0"/>
              <a:t>‹#›</a:t>
            </a:fld>
            <a:endParaRPr lang="en-US"/>
          </a:p>
        </p:txBody>
      </p:sp>
    </p:spTree>
    <p:extLst>
      <p:ext uri="{BB962C8B-B14F-4D97-AF65-F5344CB8AC3E}">
        <p14:creationId xmlns:p14="http://schemas.microsoft.com/office/powerpoint/2010/main" val="16911373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1" name="Slide Image Placeholder 1"/>
          <p:cNvSpPr>
            <a:spLocks noGrp="1" noRot="1" noChangeAspect="1" noTextEdit="1"/>
          </p:cNvSpPr>
          <p:nvPr>
            <p:ph type="sldImg"/>
          </p:nvPr>
        </p:nvSpPr>
        <p:spPr>
          <a:ln/>
        </p:spPr>
      </p:sp>
      <p:sp>
        <p:nvSpPr>
          <p:cNvPr id="2457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Some units use the SOF</a:t>
            </a:r>
            <a:r>
              <a:rPr lang="en-US" altLang="en-US" baseline="30000">
                <a:latin typeface="Arial" panose="020B0604020202020204" pitchFamily="34" charset="0"/>
              </a:rPr>
              <a:t> </a:t>
            </a:r>
            <a:r>
              <a:rPr lang="en-US" altLang="en-US">
                <a:latin typeface="Arial" panose="020B0604020202020204" pitchFamily="34" charset="0"/>
              </a:rPr>
              <a:t>Tactical Tourniquet.</a:t>
            </a:r>
          </a:p>
          <a:p>
            <a:pPr eaLnBrk="1" hangingPunct="1">
              <a:spcBef>
                <a:spcPct val="0"/>
              </a:spcBef>
            </a:pPr>
            <a:r>
              <a:rPr lang="en-US" altLang="en-US">
                <a:latin typeface="Arial" panose="020B0604020202020204" pitchFamily="34" charset="0"/>
              </a:rPr>
              <a:t>These slides will demonstrate it</a:t>
            </a:r>
            <a:r>
              <a:rPr lang="ja-JP" altLang="en-US">
                <a:latin typeface="Arial" panose="020B0604020202020204" pitchFamily="34" charset="0"/>
              </a:rPr>
              <a:t>’</a:t>
            </a:r>
            <a:r>
              <a:rPr lang="en-US" altLang="ja-JP">
                <a:latin typeface="Arial" panose="020B0604020202020204" pitchFamily="34" charset="0"/>
              </a:rPr>
              <a:t>s use.</a:t>
            </a:r>
            <a:endParaRPr lang="en-US" altLang="en-US">
              <a:latin typeface="Arial" panose="020B0604020202020204" pitchFamily="34" charset="0"/>
            </a:endParaRPr>
          </a:p>
        </p:txBody>
      </p:sp>
      <p:sp>
        <p:nvSpPr>
          <p:cNvPr id="245763"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fld id="{B313A164-C6D0-480A-867F-C1CE4D398E8C}" type="slidenum">
              <a:rPr lang="en-US" altLang="en-US" sz="1200">
                <a:solidFill>
                  <a:srgbClr val="000000"/>
                </a:solidFill>
                <a:latin typeface="Times New Roman" panose="02020603050405020304" pitchFamily="18" charset="0"/>
              </a:rPr>
              <a:pPr algn="r" eaLnBrk="1" hangingPunct="1"/>
              <a:t>1</a:t>
            </a:fld>
            <a:endParaRPr lang="en-US" altLang="en-US" sz="12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082952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3" name="Slide Image Placeholder 1"/>
          <p:cNvSpPr>
            <a:spLocks noGrp="1" noRot="1" noChangeAspect="1" noTextEdit="1"/>
          </p:cNvSpPr>
          <p:nvPr>
            <p:ph type="sldImg"/>
          </p:nvPr>
        </p:nvSpPr>
        <p:spPr>
          <a:ln/>
        </p:spPr>
      </p:sp>
      <p:sp>
        <p:nvSpPr>
          <p:cNvPr id="2641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64196"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7129597-DE46-42A8-8D3E-77B1BA94C29E}"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64198"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46EA41B-DCC7-43A7-B198-D4BE725B757E}" type="slidenum">
              <a:rPr lang="en-US" altLang="en-US" sz="1200"/>
              <a:pPr eaLnBrk="1" hangingPunct="1"/>
              <a:t>10</a:t>
            </a:fld>
            <a:endParaRPr lang="en-US" altLang="en-US" sz="1200"/>
          </a:p>
        </p:txBody>
      </p:sp>
    </p:spTree>
    <p:extLst>
      <p:ext uri="{BB962C8B-B14F-4D97-AF65-F5344CB8AC3E}">
        <p14:creationId xmlns:p14="http://schemas.microsoft.com/office/powerpoint/2010/main" val="3816020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1" name="Slide Image Placeholder 1"/>
          <p:cNvSpPr>
            <a:spLocks noGrp="1" noRot="1" noChangeAspect="1" noTextEdit="1"/>
          </p:cNvSpPr>
          <p:nvPr>
            <p:ph type="sldImg"/>
          </p:nvPr>
        </p:nvSpPr>
        <p:spPr>
          <a:ln/>
        </p:spPr>
      </p:sp>
      <p:sp>
        <p:nvSpPr>
          <p:cNvPr id="2662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66244"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8117D34-0A7E-436B-AB68-9CAC269F2C59}"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6624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2A6971D-E44D-42F0-A7B9-3D9EECBAE29E}" type="slidenum">
              <a:rPr lang="en-US" altLang="en-US" sz="1200"/>
              <a:pPr eaLnBrk="1" hangingPunct="1"/>
              <a:t>11</a:t>
            </a:fld>
            <a:endParaRPr lang="en-US" altLang="en-US" sz="1200"/>
          </a:p>
        </p:txBody>
      </p:sp>
    </p:spTree>
    <p:extLst>
      <p:ext uri="{BB962C8B-B14F-4D97-AF65-F5344CB8AC3E}">
        <p14:creationId xmlns:p14="http://schemas.microsoft.com/office/powerpoint/2010/main" val="1931686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89" name="Slide Image Placeholder 1"/>
          <p:cNvSpPr>
            <a:spLocks noGrp="1" noRot="1" noChangeAspect="1" noTextEdit="1"/>
          </p:cNvSpPr>
          <p:nvPr>
            <p:ph type="sldImg"/>
          </p:nvPr>
        </p:nvSpPr>
        <p:spPr>
          <a:ln/>
        </p:spPr>
      </p:sp>
      <p:sp>
        <p:nvSpPr>
          <p:cNvPr id="26829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68292"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CAFF886-37A6-4A9A-AD0F-38D44523CACC}"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68294"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4B42280-6CB9-4ECB-9CCD-8B5B1004392A}" type="slidenum">
              <a:rPr lang="en-US" altLang="en-US" sz="1200"/>
              <a:pPr eaLnBrk="1" hangingPunct="1"/>
              <a:t>12</a:t>
            </a:fld>
            <a:endParaRPr lang="en-US" altLang="en-US" sz="1200"/>
          </a:p>
        </p:txBody>
      </p:sp>
    </p:spTree>
    <p:extLst>
      <p:ext uri="{BB962C8B-B14F-4D97-AF65-F5344CB8AC3E}">
        <p14:creationId xmlns:p14="http://schemas.microsoft.com/office/powerpoint/2010/main" val="3191470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09" name="Slide Image Placeholder 1"/>
          <p:cNvSpPr>
            <a:spLocks noGrp="1" noRot="1" noChangeAspect="1" noTextEdit="1"/>
          </p:cNvSpPr>
          <p:nvPr>
            <p:ph type="sldImg"/>
          </p:nvPr>
        </p:nvSpPr>
        <p:spPr>
          <a:ln/>
        </p:spPr>
      </p:sp>
      <p:sp>
        <p:nvSpPr>
          <p:cNvPr id="24781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p:txBody>
      </p:sp>
      <p:sp>
        <p:nvSpPr>
          <p:cNvPr id="4" name="Header Placeholder 3"/>
          <p:cNvSpPr>
            <a:spLocks noGrp="1"/>
          </p:cNvSpPr>
          <p:nvPr>
            <p:ph type="hdr" sz="quarter"/>
          </p:nvPr>
        </p:nvSpPr>
        <p:spPr/>
        <p:txBody>
          <a:bodyPr/>
          <a:lstStyle/>
          <a:p>
            <a:pPr>
              <a:defRPr/>
            </a:pPr>
            <a:r>
              <a:rPr lang="en-US"/>
              <a:t>Care Under fire</a:t>
            </a:r>
          </a:p>
        </p:txBody>
      </p:sp>
      <p:sp>
        <p:nvSpPr>
          <p:cNvPr id="247812"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6915BD1-5320-42FD-BE39-0C77E7097731}"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47814"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A14080E-F662-44B2-B26F-9D010F0C12C3}" type="slidenum">
              <a:rPr lang="en-US" altLang="en-US" sz="1200"/>
              <a:pPr eaLnBrk="1" hangingPunct="1"/>
              <a:t>2</a:t>
            </a:fld>
            <a:endParaRPr lang="en-US" altLang="en-US" sz="1200"/>
          </a:p>
        </p:txBody>
      </p:sp>
    </p:spTree>
    <p:extLst>
      <p:ext uri="{BB962C8B-B14F-4D97-AF65-F5344CB8AC3E}">
        <p14:creationId xmlns:p14="http://schemas.microsoft.com/office/powerpoint/2010/main" val="3795939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7" name="Slide Image Placeholder 1"/>
          <p:cNvSpPr>
            <a:spLocks noGrp="1" noRot="1" noChangeAspect="1" noTextEdit="1"/>
          </p:cNvSpPr>
          <p:nvPr>
            <p:ph type="sldImg"/>
          </p:nvPr>
        </p:nvSpPr>
        <p:spPr>
          <a:ln/>
        </p:spPr>
      </p:sp>
      <p:sp>
        <p:nvSpPr>
          <p:cNvPr id="24985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Read text.</a:t>
            </a:r>
          </a:p>
          <a:p>
            <a:endParaRPr lang="en-US" altLang="en-US" dirty="0">
              <a:latin typeface="Arial" panose="020B0604020202020204" pitchFamily="34" charset="0"/>
            </a:endParaRPr>
          </a:p>
          <a:p>
            <a:r>
              <a:rPr lang="en-US" altLang="en-US" dirty="0">
                <a:latin typeface="Arial" panose="020B0604020202020204" pitchFamily="34" charset="0"/>
              </a:rPr>
              <a:t>It is important</a:t>
            </a:r>
            <a:r>
              <a:rPr lang="en-US" altLang="en-US" baseline="0" dirty="0">
                <a:latin typeface="Arial" panose="020B0604020202020204" pitchFamily="34" charset="0"/>
              </a:rPr>
              <a:t> to stress here that the webbing should be pulled tight (all slack removed) before tightening the windlass. If you don’t, you may not be able to tighten the tourniquet enough to stop arterial bleeding.</a:t>
            </a: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49860"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E8F6C36-69F2-46E1-8488-43D105214FD4}"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4986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56D97A4-DE4A-4DA8-B481-75E4E5304C66}" type="slidenum">
              <a:rPr lang="en-US" altLang="en-US" sz="1200"/>
              <a:pPr eaLnBrk="1" hangingPunct="1"/>
              <a:t>3</a:t>
            </a:fld>
            <a:endParaRPr lang="en-US" altLang="en-US" sz="1200"/>
          </a:p>
        </p:txBody>
      </p:sp>
    </p:spTree>
    <p:extLst>
      <p:ext uri="{BB962C8B-B14F-4D97-AF65-F5344CB8AC3E}">
        <p14:creationId xmlns:p14="http://schemas.microsoft.com/office/powerpoint/2010/main" val="2420385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5" name="Slide Image Placeholder 1"/>
          <p:cNvSpPr>
            <a:spLocks noGrp="1" noRot="1" noChangeAspect="1" noTextEdit="1"/>
          </p:cNvSpPr>
          <p:nvPr>
            <p:ph type="sldImg"/>
          </p:nvPr>
        </p:nvSpPr>
        <p:spPr>
          <a:ln/>
        </p:spPr>
      </p:sp>
      <p:sp>
        <p:nvSpPr>
          <p:cNvPr id="25190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51908"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8D8AE24-0FCC-42FC-8BDF-CD73B15FCF70}"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51910"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114A8EB-5912-46CD-926B-090FB1080E9A}" type="slidenum">
              <a:rPr lang="en-US" altLang="en-US" sz="1200"/>
              <a:pPr eaLnBrk="1" hangingPunct="1"/>
              <a:t>4</a:t>
            </a:fld>
            <a:endParaRPr lang="en-US" altLang="en-US" sz="1200"/>
          </a:p>
        </p:txBody>
      </p:sp>
    </p:spTree>
    <p:extLst>
      <p:ext uri="{BB962C8B-B14F-4D97-AF65-F5344CB8AC3E}">
        <p14:creationId xmlns:p14="http://schemas.microsoft.com/office/powerpoint/2010/main" val="1230318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3" name="Slide Image Placeholder 1"/>
          <p:cNvSpPr>
            <a:spLocks noGrp="1" noRot="1" noChangeAspect="1" noTextEdit="1"/>
          </p:cNvSpPr>
          <p:nvPr>
            <p:ph type="sldImg"/>
          </p:nvPr>
        </p:nvSpPr>
        <p:spPr>
          <a:ln/>
        </p:spPr>
      </p:sp>
      <p:sp>
        <p:nvSpPr>
          <p:cNvPr id="25395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53956"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59ECA17-5C70-4F5E-908B-3A3321E55A85}"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53958"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14BD2A9-E413-4265-A90E-0CC5C9515F92}" type="slidenum">
              <a:rPr lang="en-US" altLang="en-US" sz="1200"/>
              <a:pPr eaLnBrk="1" hangingPunct="1"/>
              <a:t>5</a:t>
            </a:fld>
            <a:endParaRPr lang="en-US" altLang="en-US" sz="1200"/>
          </a:p>
        </p:txBody>
      </p:sp>
    </p:spTree>
    <p:extLst>
      <p:ext uri="{BB962C8B-B14F-4D97-AF65-F5344CB8AC3E}">
        <p14:creationId xmlns:p14="http://schemas.microsoft.com/office/powerpoint/2010/main" val="3564643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1" name="Slide Image Placeholder 1"/>
          <p:cNvSpPr>
            <a:spLocks noGrp="1" noRot="1" noChangeAspect="1" noTextEdit="1"/>
          </p:cNvSpPr>
          <p:nvPr>
            <p:ph type="sldImg"/>
          </p:nvPr>
        </p:nvSpPr>
        <p:spPr>
          <a:ln/>
        </p:spPr>
      </p:sp>
      <p:sp>
        <p:nvSpPr>
          <p:cNvPr id="2560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56004"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C03A6E3-2E5C-40B0-AB26-B77A23BFAC4F}"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5600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352C0FC-6402-45CF-9F12-A468547276F9}" type="slidenum">
              <a:rPr lang="en-US" altLang="en-US" sz="1200"/>
              <a:pPr eaLnBrk="1" hangingPunct="1"/>
              <a:t>6</a:t>
            </a:fld>
            <a:endParaRPr lang="en-US" altLang="en-US" sz="1200"/>
          </a:p>
        </p:txBody>
      </p:sp>
    </p:spTree>
    <p:extLst>
      <p:ext uri="{BB962C8B-B14F-4D97-AF65-F5344CB8AC3E}">
        <p14:creationId xmlns:p14="http://schemas.microsoft.com/office/powerpoint/2010/main" val="2420752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49" name="Slide Image Placeholder 1"/>
          <p:cNvSpPr>
            <a:spLocks noGrp="1" noRot="1" noChangeAspect="1" noTextEdit="1"/>
          </p:cNvSpPr>
          <p:nvPr>
            <p:ph type="sldImg"/>
          </p:nvPr>
        </p:nvSpPr>
        <p:spPr>
          <a:ln/>
        </p:spPr>
      </p:sp>
      <p:sp>
        <p:nvSpPr>
          <p:cNvPr id="2580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58052"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841FB18-AA66-42EC-9DE7-B4449F249E1A}"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58054"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7BCBB6F-0481-4378-A80A-9ABABDF1CB72}" type="slidenum">
              <a:rPr lang="en-US" altLang="en-US" sz="1200"/>
              <a:pPr eaLnBrk="1" hangingPunct="1"/>
              <a:t>7</a:t>
            </a:fld>
            <a:endParaRPr lang="en-US" altLang="en-US" sz="1200"/>
          </a:p>
        </p:txBody>
      </p:sp>
    </p:spTree>
    <p:extLst>
      <p:ext uri="{BB962C8B-B14F-4D97-AF65-F5344CB8AC3E}">
        <p14:creationId xmlns:p14="http://schemas.microsoft.com/office/powerpoint/2010/main" val="1852205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7" name="Slide Image Placeholder 1"/>
          <p:cNvSpPr>
            <a:spLocks noGrp="1" noRot="1" noChangeAspect="1" noTextEdit="1"/>
          </p:cNvSpPr>
          <p:nvPr>
            <p:ph type="sldImg"/>
          </p:nvPr>
        </p:nvSpPr>
        <p:spPr>
          <a:ln/>
        </p:spPr>
      </p:sp>
      <p:sp>
        <p:nvSpPr>
          <p:cNvPr id="2600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Read text.</a:t>
            </a:r>
          </a:p>
          <a:p>
            <a:endParaRPr lang="en-US" altLang="en-US">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60100"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182C07C-83BB-4222-9744-F23725D6D76E}"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601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CC22F33-7491-4CD5-8893-90477FCF5378}" type="slidenum">
              <a:rPr lang="en-US" altLang="en-US" sz="1200"/>
              <a:pPr eaLnBrk="1" hangingPunct="1"/>
              <a:t>8</a:t>
            </a:fld>
            <a:endParaRPr lang="en-US" altLang="en-US" sz="1200"/>
          </a:p>
        </p:txBody>
      </p:sp>
    </p:spTree>
    <p:extLst>
      <p:ext uri="{BB962C8B-B14F-4D97-AF65-F5344CB8AC3E}">
        <p14:creationId xmlns:p14="http://schemas.microsoft.com/office/powerpoint/2010/main" val="452474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5" name="Slide Image Placeholder 1"/>
          <p:cNvSpPr>
            <a:spLocks noGrp="1" noRot="1" noChangeAspect="1" noTextEdit="1"/>
          </p:cNvSpPr>
          <p:nvPr>
            <p:ph type="sldImg"/>
          </p:nvPr>
        </p:nvSpPr>
        <p:spPr>
          <a:ln/>
        </p:spPr>
      </p:sp>
      <p:sp>
        <p:nvSpPr>
          <p:cNvPr id="2621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Read text.</a:t>
            </a:r>
          </a:p>
          <a:p>
            <a:endParaRPr lang="en-US" altLang="en-US" dirty="0">
              <a:latin typeface="Arial" panose="020B0604020202020204" pitchFamily="34" charset="0"/>
            </a:endParaRPr>
          </a:p>
          <a:p>
            <a:r>
              <a:rPr lang="en-US" altLang="en-US" dirty="0">
                <a:latin typeface="Arial" panose="020B0604020202020204" pitchFamily="34" charset="0"/>
              </a:rPr>
              <a:t>It is important</a:t>
            </a:r>
            <a:r>
              <a:rPr lang="en-US" altLang="en-US" baseline="0" dirty="0">
                <a:latin typeface="Arial" panose="020B0604020202020204" pitchFamily="34" charset="0"/>
              </a:rPr>
              <a:t> to stress here that the webbing should be pulled tight (all slack removed) before tightening the windlass. If you don’t, you may not be able to tighten the tourniquet enough to stop arterial </a:t>
            </a:r>
            <a:r>
              <a:rPr lang="en-US" altLang="en-US" baseline="0">
                <a:latin typeface="Arial" panose="020B0604020202020204" pitchFamily="34" charset="0"/>
              </a:rPr>
              <a:t>bleeding.</a:t>
            </a: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4" name="Header Placeholder 3"/>
          <p:cNvSpPr>
            <a:spLocks noGrp="1"/>
          </p:cNvSpPr>
          <p:nvPr>
            <p:ph type="hdr" sz="quarter"/>
          </p:nvPr>
        </p:nvSpPr>
        <p:spPr/>
        <p:txBody>
          <a:bodyPr/>
          <a:lstStyle/>
          <a:p>
            <a:pPr>
              <a:defRPr/>
            </a:pPr>
            <a:r>
              <a:rPr lang="en-US"/>
              <a:t>Care Under fire</a:t>
            </a:r>
          </a:p>
        </p:txBody>
      </p:sp>
      <p:sp>
        <p:nvSpPr>
          <p:cNvPr id="262148" name="Date Placeholder 4"/>
          <p:cNvSpPr>
            <a:spLocks noGrp="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F14FF34-ED45-4C28-8D01-D96DD78BCED2}" type="datetime1">
              <a:rPr lang="en-US" altLang="en-US" sz="1200"/>
              <a:pPr eaLnBrk="1" hangingPunct="1"/>
              <a:t>9/1/2016</a:t>
            </a:fld>
            <a:endParaRPr lang="en-US" altLang="en-US" sz="1200"/>
          </a:p>
        </p:txBody>
      </p:sp>
      <p:sp>
        <p:nvSpPr>
          <p:cNvPr id="6" name="Footer Placeholder 5"/>
          <p:cNvSpPr>
            <a:spLocks noGrp="1"/>
          </p:cNvSpPr>
          <p:nvPr>
            <p:ph type="ftr" sz="quarter" idx="4"/>
          </p:nvPr>
        </p:nvSpPr>
        <p:spPr/>
        <p:txBody>
          <a:bodyPr/>
          <a:lstStyle/>
          <a:p>
            <a:pPr>
              <a:defRPr/>
            </a:pPr>
            <a:r>
              <a:rPr lang="en-US"/>
              <a:t>DRAFT</a:t>
            </a:r>
          </a:p>
        </p:txBody>
      </p:sp>
      <p:sp>
        <p:nvSpPr>
          <p:cNvPr id="262150"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31863"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31863"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31863"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31863"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52DC5DC-4671-496E-93A6-77D42E1ABB10}" type="slidenum">
              <a:rPr lang="en-US" altLang="en-US" sz="1200"/>
              <a:pPr eaLnBrk="1" hangingPunct="1"/>
              <a:t>9</a:t>
            </a:fld>
            <a:endParaRPr lang="en-US" altLang="en-US" sz="1200"/>
          </a:p>
        </p:txBody>
      </p:sp>
    </p:spTree>
    <p:extLst>
      <p:ext uri="{BB962C8B-B14F-4D97-AF65-F5344CB8AC3E}">
        <p14:creationId xmlns:p14="http://schemas.microsoft.com/office/powerpoint/2010/main" val="336605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6"/>
          <p:cNvPicPr>
            <a:picLocks noChangeAspect="1"/>
          </p:cNvPicPr>
          <p:nvPr/>
        </p:nvPicPr>
        <p:blipFill>
          <a:blip r:embed="rId14"/>
          <a:srcRect/>
          <a:stretch>
            <a:fillRect/>
          </a:stretch>
        </p:blipFill>
        <p:spPr bwMode="auto">
          <a:xfrm>
            <a:off x="304800" y="152400"/>
            <a:ext cx="1524000" cy="1358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8" r:id="rId1"/>
    <p:sldLayoutId id="2147483847" r:id="rId2"/>
    <p:sldLayoutId id="2147483846" r:id="rId3"/>
    <p:sldLayoutId id="2147483845" r:id="rId4"/>
    <p:sldLayoutId id="2147483844" r:id="rId5"/>
    <p:sldLayoutId id="2147483843" r:id="rId6"/>
    <p:sldLayoutId id="2147483842" r:id="rId7"/>
    <p:sldLayoutId id="2147483841" r:id="rId8"/>
    <p:sldLayoutId id="2147483840" r:id="rId9"/>
    <p:sldLayoutId id="2147483839" r:id="rId10"/>
    <p:sldLayoutId id="2147483838" r:id="rId11"/>
    <p:sldLayoutId id="2147483837" r:id="rId12"/>
  </p:sldLayoutIdLst>
  <p:hf sldNum="0" hdr="0" ftr="0" dt="0"/>
  <p:txStyles>
    <p:titleStyle>
      <a:lvl1pPr algn="ctr" rtl="0" eaLnBrk="1" fontAlgn="base" hangingPunct="1">
        <a:spcBef>
          <a:spcPct val="0"/>
        </a:spcBef>
        <a:spcAft>
          <a:spcPct val="0"/>
        </a:spcAft>
        <a:defRPr sz="4000" b="1" kern="1200">
          <a:solidFill>
            <a:schemeClr val="tx1"/>
          </a:solidFill>
          <a:latin typeface="Times New Roman" pitchFamily="18" charset="0"/>
          <a:ea typeface="Times New Roman" pitchFamily="-84" charset="0"/>
          <a:cs typeface="Times New Roman" pitchFamily="18" charset="0"/>
        </a:defRPr>
      </a:lvl1pPr>
      <a:lvl2pPr algn="ctr" rtl="0" eaLnBrk="1" fontAlgn="base" hangingPunct="1">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2pPr>
      <a:lvl3pPr algn="ctr" rtl="0" eaLnBrk="1" fontAlgn="base" hangingPunct="1">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3pPr>
      <a:lvl4pPr algn="ctr" rtl="0" eaLnBrk="1" fontAlgn="base" hangingPunct="1">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4pPr>
      <a:lvl5pPr algn="ctr" rtl="0" eaLnBrk="1" fontAlgn="base" hangingPunct="1">
        <a:spcBef>
          <a:spcPct val="0"/>
        </a:spcBef>
        <a:spcAft>
          <a:spcPct val="0"/>
        </a:spcAft>
        <a:defRPr sz="4000" b="1">
          <a:solidFill>
            <a:schemeClr val="tx1"/>
          </a:solidFill>
          <a:latin typeface="Times New Roman" pitchFamily="18" charset="0"/>
          <a:ea typeface="Times New Roman" pitchFamily="-84" charset="0"/>
          <a:cs typeface="Times New Roman" pitchFamily="18" charset="0"/>
        </a:defRPr>
      </a:lvl5pPr>
      <a:lvl6pPr marL="457200" algn="ctr" rtl="0" eaLnBrk="1" fontAlgn="base" hangingPunct="1">
        <a:spcBef>
          <a:spcPct val="0"/>
        </a:spcBef>
        <a:spcAft>
          <a:spcPct val="0"/>
        </a:spcAft>
        <a:defRPr sz="4000" b="1">
          <a:solidFill>
            <a:schemeClr val="tx1"/>
          </a:solidFill>
          <a:latin typeface="Times New Roman" pitchFamily="18" charset="0"/>
          <a:cs typeface="Times New Roman" pitchFamily="18" charset="0"/>
        </a:defRPr>
      </a:lvl6pPr>
      <a:lvl7pPr marL="914400" algn="ctr" rtl="0" eaLnBrk="1" fontAlgn="base" hangingPunct="1">
        <a:spcBef>
          <a:spcPct val="0"/>
        </a:spcBef>
        <a:spcAft>
          <a:spcPct val="0"/>
        </a:spcAft>
        <a:defRPr sz="4000" b="1">
          <a:solidFill>
            <a:schemeClr val="tx1"/>
          </a:solidFill>
          <a:latin typeface="Times New Roman" pitchFamily="18" charset="0"/>
          <a:cs typeface="Times New Roman" pitchFamily="18" charset="0"/>
        </a:defRPr>
      </a:lvl7pPr>
      <a:lvl8pPr marL="1371600" algn="ctr" rtl="0" eaLnBrk="1" fontAlgn="base" hangingPunct="1">
        <a:spcBef>
          <a:spcPct val="0"/>
        </a:spcBef>
        <a:spcAft>
          <a:spcPct val="0"/>
        </a:spcAft>
        <a:defRPr sz="4000" b="1">
          <a:solidFill>
            <a:schemeClr val="tx1"/>
          </a:solidFill>
          <a:latin typeface="Times New Roman" pitchFamily="18" charset="0"/>
          <a:cs typeface="Times New Roman" pitchFamily="18" charset="0"/>
        </a:defRPr>
      </a:lvl8pPr>
      <a:lvl9pPr marL="1828800" algn="ctr" rtl="0" eaLnBrk="1" fontAlgn="base" hangingPunct="1">
        <a:spcBef>
          <a:spcPct val="0"/>
        </a:spcBef>
        <a:spcAft>
          <a:spcPct val="0"/>
        </a:spcAft>
        <a:defRPr sz="4000" b="1">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Times New Roman" pitchFamily="18" charset="0"/>
          <a:ea typeface="Times New Roman" pitchFamily="-84" charset="0"/>
          <a:cs typeface="Times New Roman" pitchFamily="18"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Times New Roman" pitchFamily="18" charset="0"/>
          <a:ea typeface="Times New Roman" pitchFamily="-84" charset="0"/>
          <a:cs typeface="Times New Roman" pitchFamily="18"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Times New Roman" pitchFamily="18" charset="0"/>
          <a:ea typeface="Times New Roman" pitchFamily="-84" charset="0"/>
          <a:cs typeface="Times New Roman" pitchFamily="18"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Times New Roman" pitchFamily="18" charset="0"/>
          <a:ea typeface="Times New Roman" pitchFamily="-84" charset="0"/>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7" name="Text Box 3"/>
          <p:cNvSpPr txBox="1">
            <a:spLocks noChangeArrowheads="1"/>
          </p:cNvSpPr>
          <p:nvPr/>
        </p:nvSpPr>
        <p:spPr bwMode="auto">
          <a:xfrm>
            <a:off x="1038225" y="5353050"/>
            <a:ext cx="7313613" cy="800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endParaRPr lang="en-US" altLang="en-US" sz="2800">
              <a:solidFill>
                <a:srgbClr val="000000"/>
              </a:solidFill>
              <a:latin typeface="Times New Roman" panose="02020603050405020304" pitchFamily="18" charset="0"/>
              <a:cs typeface="Times New Roman" panose="02020603050405020304" pitchFamily="18" charset="0"/>
            </a:endParaRPr>
          </a:p>
          <a:p>
            <a:pPr algn="ctr"/>
            <a:endParaRPr lang="en-US" altLang="en-US" sz="1600" b="1">
              <a:solidFill>
                <a:srgbClr val="000000"/>
              </a:solidFill>
              <a:latin typeface="Times New Roman" panose="02020603050405020304" pitchFamily="18" charset="0"/>
              <a:cs typeface="Times New Roman" panose="02020603050405020304" pitchFamily="18" charset="0"/>
            </a:endParaRPr>
          </a:p>
          <a:p>
            <a:pPr algn="ctr"/>
            <a:endParaRPr lang="en-US" altLang="en-US" sz="1600" b="1">
              <a:solidFill>
                <a:srgbClr val="000000"/>
              </a:solidFill>
              <a:latin typeface="Times New Roman" panose="02020603050405020304" pitchFamily="18" charset="0"/>
              <a:cs typeface="Times New Roman" panose="02020603050405020304" pitchFamily="18" charset="0"/>
            </a:endParaRPr>
          </a:p>
        </p:txBody>
      </p:sp>
      <p:sp>
        <p:nvSpPr>
          <p:cNvPr id="244738" name="Text Box 5"/>
          <p:cNvSpPr txBox="1">
            <a:spLocks noChangeArrowheads="1"/>
          </p:cNvSpPr>
          <p:nvPr/>
        </p:nvSpPr>
        <p:spPr bwMode="auto">
          <a:xfrm>
            <a:off x="1676400" y="304800"/>
            <a:ext cx="7313613" cy="83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r>
              <a:rPr lang="en-US" altLang="en-US" sz="3600" b="1">
                <a:solidFill>
                  <a:srgbClr val="000000"/>
                </a:solidFill>
                <a:latin typeface="Times New Roman" panose="02020603050405020304" pitchFamily="18" charset="0"/>
                <a:cs typeface="Times New Roman" panose="02020603050405020304" pitchFamily="18" charset="0"/>
              </a:rPr>
              <a:t>SOF Tactical Tourniquet</a:t>
            </a:r>
            <a:endParaRPr lang="en-US" altLang="en-US" sz="2800" b="1" baseline="40000">
              <a:solidFill>
                <a:srgbClr val="000000"/>
              </a:solidFill>
              <a:latin typeface="Times New Roman" panose="02020603050405020304" pitchFamily="18" charset="0"/>
              <a:cs typeface="Times New Roman" panose="02020603050405020304" pitchFamily="18" charset="0"/>
            </a:endParaRPr>
          </a:p>
        </p:txBody>
      </p:sp>
      <p:pic>
        <p:nvPicPr>
          <p:cNvPr id="244739" name="Picture 5" descr="SOFT-T T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0875" y="1778000"/>
            <a:ext cx="5876925" cy="4075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6706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69" name="Content Placeholder 2"/>
          <p:cNvSpPr>
            <a:spLocks noGrp="1"/>
          </p:cNvSpPr>
          <p:nvPr>
            <p:ph idx="1"/>
          </p:nvPr>
        </p:nvSpPr>
        <p:spPr>
          <a:xfrm>
            <a:off x="950913" y="5194300"/>
            <a:ext cx="7315200" cy="1298575"/>
          </a:xfrm>
        </p:spPr>
        <p:txBody>
          <a:bodyPr/>
          <a:lstStyle/>
          <a:p>
            <a:pPr marL="0" indent="0" algn="ctr" eaLnBrk="1" hangingPunct="1">
              <a:buFont typeface="Arial" panose="020B0604020202020204" pitchFamily="34" charset="0"/>
              <a:buNone/>
            </a:pPr>
            <a:r>
              <a:rPr lang="en-US" altLang="en-US" sz="2800" i="1"/>
              <a:t>Step 4</a:t>
            </a:r>
            <a:r>
              <a:rPr lang="en-US" altLang="en-US" sz="2800"/>
              <a:t>: Tighten the windlass until the bleeding stops.</a:t>
            </a:r>
          </a:p>
        </p:txBody>
      </p:sp>
      <p:pic>
        <p:nvPicPr>
          <p:cNvPr id="263170"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3171" name="Title 4"/>
          <p:cNvSpPr>
            <a:spLocks noGrp="1"/>
          </p:cNvSpPr>
          <p:nvPr>
            <p:ph type="title"/>
          </p:nvPr>
        </p:nvSpPr>
        <p:spPr>
          <a:xfrm>
            <a:off x="1600200" y="301625"/>
            <a:ext cx="7315200" cy="987425"/>
          </a:xfrm>
        </p:spPr>
        <p:txBody>
          <a:bodyPr/>
          <a:lstStyle/>
          <a:p>
            <a:pPr eaLnBrk="1" hangingPunct="1"/>
            <a:r>
              <a:rPr lang="en-US" altLang="en-US" sz="3200"/>
              <a:t>SOFTT Two-Handed Application</a:t>
            </a:r>
            <a:br>
              <a:rPr lang="en-US" altLang="en-US" sz="3200"/>
            </a:br>
            <a:r>
              <a:rPr lang="en-US" altLang="en-US" sz="3200"/>
              <a:t>to a Leg</a:t>
            </a:r>
          </a:p>
        </p:txBody>
      </p:sp>
    </p:spTree>
    <p:extLst>
      <p:ext uri="{BB962C8B-B14F-4D97-AF65-F5344CB8AC3E}">
        <p14:creationId xmlns:p14="http://schemas.microsoft.com/office/powerpoint/2010/main" val="266527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7" name="Content Placeholder 2"/>
          <p:cNvSpPr>
            <a:spLocks noGrp="1"/>
          </p:cNvSpPr>
          <p:nvPr>
            <p:ph idx="1"/>
          </p:nvPr>
        </p:nvSpPr>
        <p:spPr>
          <a:xfrm>
            <a:off x="950913" y="5194300"/>
            <a:ext cx="7315200" cy="1298575"/>
          </a:xfrm>
        </p:spPr>
        <p:txBody>
          <a:bodyPr/>
          <a:lstStyle/>
          <a:p>
            <a:pPr marL="0" indent="0" algn="ctr" eaLnBrk="1" hangingPunct="1">
              <a:buFont typeface="Arial" panose="020B0604020202020204" pitchFamily="34" charset="0"/>
              <a:buNone/>
            </a:pPr>
            <a:r>
              <a:rPr lang="en-US" altLang="en-US" sz="2800" i="1"/>
              <a:t>Step 5</a:t>
            </a:r>
            <a:r>
              <a:rPr lang="en-US" altLang="en-US" sz="2800"/>
              <a:t>: To secure the windlass, lock either of its notched ends into one of the triangular rings on the tourniquet base.</a:t>
            </a:r>
          </a:p>
        </p:txBody>
      </p:sp>
      <p:pic>
        <p:nvPicPr>
          <p:cNvPr id="265218" name="Picture 4"/>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5219" name="Title 4"/>
          <p:cNvSpPr>
            <a:spLocks noGrp="1"/>
          </p:cNvSpPr>
          <p:nvPr>
            <p:ph type="title"/>
          </p:nvPr>
        </p:nvSpPr>
        <p:spPr>
          <a:xfrm>
            <a:off x="1600200" y="301625"/>
            <a:ext cx="7315200" cy="987425"/>
          </a:xfrm>
        </p:spPr>
        <p:txBody>
          <a:bodyPr/>
          <a:lstStyle/>
          <a:p>
            <a:pPr eaLnBrk="1" hangingPunct="1"/>
            <a:r>
              <a:rPr lang="en-US" altLang="en-US" sz="3200"/>
              <a:t>SOFTT Two-Handed Application</a:t>
            </a:r>
            <a:br>
              <a:rPr lang="en-US" altLang="en-US" sz="3200"/>
            </a:br>
            <a:r>
              <a:rPr lang="en-US" altLang="en-US" sz="3200"/>
              <a:t>to a Leg</a:t>
            </a:r>
          </a:p>
        </p:txBody>
      </p:sp>
    </p:spTree>
    <p:extLst>
      <p:ext uri="{BB962C8B-B14F-4D97-AF65-F5344CB8AC3E}">
        <p14:creationId xmlns:p14="http://schemas.microsoft.com/office/powerpoint/2010/main" val="1725254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5" name="Content Placeholder 2"/>
          <p:cNvSpPr>
            <a:spLocks noGrp="1"/>
          </p:cNvSpPr>
          <p:nvPr>
            <p:ph idx="1"/>
          </p:nvPr>
        </p:nvSpPr>
        <p:spPr>
          <a:xfrm>
            <a:off x="941388" y="4965700"/>
            <a:ext cx="7315200" cy="1663700"/>
          </a:xfrm>
        </p:spPr>
        <p:txBody>
          <a:bodyPr/>
          <a:lstStyle/>
          <a:p>
            <a:pPr marL="0" indent="0" algn="ctr" eaLnBrk="1" hangingPunct="1">
              <a:buFont typeface="Arial" panose="020B0604020202020204" pitchFamily="34" charset="0"/>
              <a:buNone/>
            </a:pPr>
            <a:r>
              <a:rPr lang="en-US" altLang="en-US" sz="2800" i="1"/>
              <a:t>Step 6</a:t>
            </a:r>
            <a:r>
              <a:rPr lang="en-US" altLang="en-US" sz="2800"/>
              <a:t>: Tighten the safety screw to prevent accidental loosening of the tourniquet while moving the casualty. The casualty is now ready for transport.</a:t>
            </a:r>
          </a:p>
        </p:txBody>
      </p:sp>
      <p:pic>
        <p:nvPicPr>
          <p:cNvPr id="267266"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7267" name="Title 4"/>
          <p:cNvSpPr>
            <a:spLocks noGrp="1"/>
          </p:cNvSpPr>
          <p:nvPr>
            <p:ph type="title"/>
          </p:nvPr>
        </p:nvSpPr>
        <p:spPr>
          <a:xfrm>
            <a:off x="1600200" y="301625"/>
            <a:ext cx="7315200" cy="987425"/>
          </a:xfrm>
        </p:spPr>
        <p:txBody>
          <a:bodyPr/>
          <a:lstStyle/>
          <a:p>
            <a:pPr eaLnBrk="1" hangingPunct="1"/>
            <a:r>
              <a:rPr lang="en-US" altLang="en-US" sz="3200"/>
              <a:t>SOFTT Two-Handed Application</a:t>
            </a:r>
            <a:br>
              <a:rPr lang="en-US" altLang="en-US" sz="3200"/>
            </a:br>
            <a:r>
              <a:rPr lang="en-US" altLang="en-US" sz="3200"/>
              <a:t>to a Leg</a:t>
            </a:r>
          </a:p>
        </p:txBody>
      </p:sp>
    </p:spTree>
    <p:extLst>
      <p:ext uri="{BB962C8B-B14F-4D97-AF65-F5344CB8AC3E}">
        <p14:creationId xmlns:p14="http://schemas.microsoft.com/office/powerpoint/2010/main" val="315705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5" name="Title 4"/>
          <p:cNvSpPr>
            <a:spLocks noGrp="1"/>
          </p:cNvSpPr>
          <p:nvPr>
            <p:ph type="title"/>
          </p:nvPr>
        </p:nvSpPr>
        <p:spPr>
          <a:xfrm>
            <a:off x="1600200" y="301625"/>
            <a:ext cx="7315200" cy="987425"/>
          </a:xfrm>
        </p:spPr>
        <p:txBody>
          <a:bodyPr/>
          <a:lstStyle/>
          <a:p>
            <a:pPr eaLnBrk="1" hangingPunct="1"/>
            <a:r>
              <a:rPr lang="en-US" altLang="en-US" sz="3200"/>
              <a:t>SOFTT One-Handed Application</a:t>
            </a:r>
            <a:br>
              <a:rPr lang="en-US" altLang="en-US" sz="3200"/>
            </a:br>
            <a:r>
              <a:rPr lang="en-US" altLang="en-US" sz="3200"/>
              <a:t>to an Arm</a:t>
            </a:r>
          </a:p>
        </p:txBody>
      </p:sp>
      <p:pic>
        <p:nvPicPr>
          <p:cNvPr id="246786" name="Picture 2"/>
          <p:cNvPicPr preferRelativeResize="0">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46787" name="TextBox 5"/>
          <p:cNvSpPr txBox="1">
            <a:spLocks noChangeArrowheads="1"/>
          </p:cNvSpPr>
          <p:nvPr/>
        </p:nvSpPr>
        <p:spPr bwMode="auto">
          <a:xfrm>
            <a:off x="950913" y="4832350"/>
            <a:ext cx="7315200" cy="1816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2800" i="1">
                <a:latin typeface="Times New Roman" panose="02020603050405020304" pitchFamily="18" charset="0"/>
                <a:cs typeface="Times New Roman" panose="02020603050405020304" pitchFamily="18" charset="0"/>
              </a:rPr>
              <a:t>Step 1</a:t>
            </a:r>
            <a:r>
              <a:rPr lang="en-US" altLang="en-US" sz="2800">
                <a:latin typeface="Times New Roman" panose="02020603050405020304" pitchFamily="18" charset="0"/>
                <a:cs typeface="Times New Roman" panose="02020603050405020304" pitchFamily="18" charset="0"/>
              </a:rPr>
              <a:t>: Open the tourniquet, exposing the loop of webbing. Grasp the running end of the webbing  near the buckle, and slide the tourniquet over the injured extremity.</a:t>
            </a:r>
          </a:p>
        </p:txBody>
      </p:sp>
    </p:spTree>
    <p:extLst>
      <p:ext uri="{BB962C8B-B14F-4D97-AF65-F5344CB8AC3E}">
        <p14:creationId xmlns:p14="http://schemas.microsoft.com/office/powerpoint/2010/main" val="3919314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3" name="Subtitle 4"/>
          <p:cNvSpPr>
            <a:spLocks noGrp="1"/>
          </p:cNvSpPr>
          <p:nvPr>
            <p:ph type="subTitle" idx="1"/>
          </p:nvPr>
        </p:nvSpPr>
        <p:spPr>
          <a:xfrm>
            <a:off x="1538288" y="5086350"/>
            <a:ext cx="6400800" cy="1190625"/>
          </a:xfrm>
        </p:spPr>
        <p:txBody>
          <a:bodyPr/>
          <a:lstStyle/>
          <a:p>
            <a:pPr eaLnBrk="1" hangingPunct="1"/>
            <a:r>
              <a:rPr lang="en-US" altLang="en-US" sz="2800" i="1">
                <a:solidFill>
                  <a:schemeClr val="tx1"/>
                </a:solidFill>
              </a:rPr>
              <a:t>Step 2</a:t>
            </a:r>
            <a:r>
              <a:rPr lang="en-US" altLang="en-US" sz="2800">
                <a:solidFill>
                  <a:schemeClr val="tx1"/>
                </a:solidFill>
              </a:rPr>
              <a:t>: Pull the webbing until the tourniquet is tight around the limb.</a:t>
            </a:r>
          </a:p>
        </p:txBody>
      </p:sp>
      <p:pic>
        <p:nvPicPr>
          <p:cNvPr id="248834" name="Picture 2"/>
          <p:cNvPicPr preferRelativeResize="0">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48835" name="Title 4"/>
          <p:cNvSpPr>
            <a:spLocks noGrp="1"/>
          </p:cNvSpPr>
          <p:nvPr>
            <p:ph type="title"/>
          </p:nvPr>
        </p:nvSpPr>
        <p:spPr>
          <a:xfrm>
            <a:off x="1600200" y="301625"/>
            <a:ext cx="7315200" cy="987425"/>
          </a:xfrm>
        </p:spPr>
        <p:txBody>
          <a:bodyPr/>
          <a:lstStyle/>
          <a:p>
            <a:pPr eaLnBrk="1" hangingPunct="1"/>
            <a:r>
              <a:rPr lang="en-US" altLang="en-US" sz="3200"/>
              <a:t>SOFTT One-Handed Application</a:t>
            </a:r>
            <a:br>
              <a:rPr lang="en-US" altLang="en-US" sz="3200"/>
            </a:br>
            <a:r>
              <a:rPr lang="en-US" altLang="en-US" sz="3200"/>
              <a:t>to an Arm</a:t>
            </a:r>
          </a:p>
        </p:txBody>
      </p:sp>
    </p:spTree>
    <p:extLst>
      <p:ext uri="{BB962C8B-B14F-4D97-AF65-F5344CB8AC3E}">
        <p14:creationId xmlns:p14="http://schemas.microsoft.com/office/powerpoint/2010/main" val="417323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Content Placeholder 2"/>
          <p:cNvSpPr>
            <a:spLocks noGrp="1"/>
          </p:cNvSpPr>
          <p:nvPr>
            <p:ph idx="1"/>
          </p:nvPr>
        </p:nvSpPr>
        <p:spPr>
          <a:xfrm>
            <a:off x="950913" y="5194300"/>
            <a:ext cx="7315200" cy="1298575"/>
          </a:xfrm>
        </p:spPr>
        <p:txBody>
          <a:bodyPr/>
          <a:lstStyle/>
          <a:p>
            <a:pPr marL="0" indent="0" algn="ctr" eaLnBrk="1" hangingPunct="1">
              <a:buFont typeface="Arial" panose="020B0604020202020204" pitchFamily="34" charset="0"/>
              <a:buNone/>
            </a:pPr>
            <a:r>
              <a:rPr lang="en-US" altLang="en-US" sz="2800"/>
              <a:t>Step 3: Twist the windlass until the bleeding stops.</a:t>
            </a:r>
          </a:p>
        </p:txBody>
      </p:sp>
      <p:pic>
        <p:nvPicPr>
          <p:cNvPr id="250882"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0883" name="Title 4"/>
          <p:cNvSpPr>
            <a:spLocks noGrp="1"/>
          </p:cNvSpPr>
          <p:nvPr>
            <p:ph type="title"/>
          </p:nvPr>
        </p:nvSpPr>
        <p:spPr>
          <a:xfrm>
            <a:off x="1600200" y="301625"/>
            <a:ext cx="7315200" cy="987425"/>
          </a:xfrm>
        </p:spPr>
        <p:txBody>
          <a:bodyPr/>
          <a:lstStyle/>
          <a:p>
            <a:pPr eaLnBrk="1" hangingPunct="1"/>
            <a:r>
              <a:rPr lang="en-US" altLang="en-US" sz="3200"/>
              <a:t>SOFTT One-Handed Application</a:t>
            </a:r>
            <a:br>
              <a:rPr lang="en-US" altLang="en-US" sz="3200"/>
            </a:br>
            <a:r>
              <a:rPr lang="en-US" altLang="en-US" sz="3200"/>
              <a:t>to an Arm</a:t>
            </a:r>
          </a:p>
        </p:txBody>
      </p:sp>
    </p:spTree>
    <p:extLst>
      <p:ext uri="{BB962C8B-B14F-4D97-AF65-F5344CB8AC3E}">
        <p14:creationId xmlns:p14="http://schemas.microsoft.com/office/powerpoint/2010/main" val="293496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Content Placeholder 2"/>
          <p:cNvSpPr>
            <a:spLocks noGrp="1"/>
          </p:cNvSpPr>
          <p:nvPr>
            <p:ph idx="1"/>
          </p:nvPr>
        </p:nvSpPr>
        <p:spPr>
          <a:xfrm>
            <a:off x="950913" y="5194300"/>
            <a:ext cx="8229600" cy="1384300"/>
          </a:xfrm>
        </p:spPr>
        <p:txBody>
          <a:bodyPr/>
          <a:lstStyle/>
          <a:p>
            <a:pPr marL="0" indent="0" algn="ctr" eaLnBrk="1" hangingPunct="1">
              <a:buFont typeface="Arial" panose="020B0604020202020204" pitchFamily="34" charset="0"/>
              <a:buNone/>
            </a:pPr>
            <a:r>
              <a:rPr lang="en-US" altLang="en-US" sz="2800" i="1"/>
              <a:t>Step 4</a:t>
            </a:r>
            <a:r>
              <a:rPr lang="en-US" altLang="en-US" sz="2800"/>
              <a:t>: To secure the windlass, latch either of its notched ends into one of the triangular rings on the tourniquet base.</a:t>
            </a:r>
          </a:p>
        </p:txBody>
      </p:sp>
      <p:pic>
        <p:nvPicPr>
          <p:cNvPr id="252930" name="Picture 4"/>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2931" name="Title 4"/>
          <p:cNvSpPr>
            <a:spLocks noGrp="1"/>
          </p:cNvSpPr>
          <p:nvPr>
            <p:ph type="title"/>
          </p:nvPr>
        </p:nvSpPr>
        <p:spPr>
          <a:xfrm>
            <a:off x="1600200" y="301625"/>
            <a:ext cx="7315200" cy="987425"/>
          </a:xfrm>
        </p:spPr>
        <p:txBody>
          <a:bodyPr/>
          <a:lstStyle/>
          <a:p>
            <a:pPr eaLnBrk="1" hangingPunct="1"/>
            <a:r>
              <a:rPr lang="en-US" altLang="en-US" sz="3200"/>
              <a:t>SOFTT One-Handed Application</a:t>
            </a:r>
            <a:br>
              <a:rPr lang="en-US" altLang="en-US" sz="3200"/>
            </a:br>
            <a:r>
              <a:rPr lang="en-US" altLang="en-US" sz="3200"/>
              <a:t>to an Arm</a:t>
            </a:r>
          </a:p>
        </p:txBody>
      </p:sp>
    </p:spTree>
    <p:extLst>
      <p:ext uri="{BB962C8B-B14F-4D97-AF65-F5344CB8AC3E}">
        <p14:creationId xmlns:p14="http://schemas.microsoft.com/office/powerpoint/2010/main" val="2770490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7" name="Content Placeholder 2"/>
          <p:cNvSpPr>
            <a:spLocks noGrp="1"/>
          </p:cNvSpPr>
          <p:nvPr>
            <p:ph idx="1"/>
          </p:nvPr>
        </p:nvSpPr>
        <p:spPr>
          <a:xfrm>
            <a:off x="941388" y="5003800"/>
            <a:ext cx="7315200" cy="1298575"/>
          </a:xfrm>
        </p:spPr>
        <p:txBody>
          <a:bodyPr/>
          <a:lstStyle/>
          <a:p>
            <a:pPr marL="0" indent="0" algn="ctr" eaLnBrk="1" hangingPunct="1">
              <a:buFont typeface="Arial" panose="020B0604020202020204" pitchFamily="34" charset="0"/>
              <a:buNone/>
            </a:pPr>
            <a:r>
              <a:rPr lang="en-US" altLang="en-US" sz="2700" i="1"/>
              <a:t>Step 5</a:t>
            </a:r>
            <a:r>
              <a:rPr lang="en-US" altLang="en-US" sz="2700"/>
              <a:t>: Tighten the safety screw to prevent accidental loosening of the tourniquet while moving the casualty. The casualty is now ready for transport.</a:t>
            </a:r>
          </a:p>
        </p:txBody>
      </p:sp>
      <p:pic>
        <p:nvPicPr>
          <p:cNvPr id="254978"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4979" name="Title 4"/>
          <p:cNvSpPr>
            <a:spLocks noGrp="1"/>
          </p:cNvSpPr>
          <p:nvPr>
            <p:ph type="title"/>
          </p:nvPr>
        </p:nvSpPr>
        <p:spPr>
          <a:xfrm>
            <a:off x="1600200" y="301625"/>
            <a:ext cx="7315200" cy="987425"/>
          </a:xfrm>
        </p:spPr>
        <p:txBody>
          <a:bodyPr/>
          <a:lstStyle/>
          <a:p>
            <a:pPr eaLnBrk="1" hangingPunct="1"/>
            <a:r>
              <a:rPr lang="en-US" altLang="en-US" sz="3200"/>
              <a:t>SOFTT One-Handed Application</a:t>
            </a:r>
            <a:br>
              <a:rPr lang="en-US" altLang="en-US" sz="3200"/>
            </a:br>
            <a:r>
              <a:rPr lang="en-US" altLang="en-US" sz="3200"/>
              <a:t>to an Arm</a:t>
            </a:r>
          </a:p>
        </p:txBody>
      </p:sp>
    </p:spTree>
    <p:extLst>
      <p:ext uri="{BB962C8B-B14F-4D97-AF65-F5344CB8AC3E}">
        <p14:creationId xmlns:p14="http://schemas.microsoft.com/office/powerpoint/2010/main" val="3610767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5" name="Content Placeholder 2"/>
          <p:cNvSpPr>
            <a:spLocks noGrp="1"/>
          </p:cNvSpPr>
          <p:nvPr>
            <p:ph idx="1"/>
          </p:nvPr>
        </p:nvSpPr>
        <p:spPr>
          <a:xfrm>
            <a:off x="950913" y="5194300"/>
            <a:ext cx="7315200" cy="1298575"/>
          </a:xfrm>
        </p:spPr>
        <p:txBody>
          <a:bodyPr/>
          <a:lstStyle/>
          <a:p>
            <a:pPr marL="0" indent="0" algn="ctr" eaLnBrk="1" hangingPunct="1">
              <a:buFont typeface="Arial" panose="020B0604020202020204" pitchFamily="34" charset="0"/>
              <a:buNone/>
            </a:pPr>
            <a:r>
              <a:rPr lang="en-US" altLang="en-US" sz="2800" i="1"/>
              <a:t>Step 1</a:t>
            </a:r>
            <a:r>
              <a:rPr lang="en-US" altLang="en-US" sz="2800"/>
              <a:t>: Remove the webbing from the buckle.</a:t>
            </a:r>
          </a:p>
        </p:txBody>
      </p:sp>
      <p:pic>
        <p:nvPicPr>
          <p:cNvPr id="257026"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7027" name="Title 4"/>
          <p:cNvSpPr>
            <a:spLocks noGrp="1"/>
          </p:cNvSpPr>
          <p:nvPr>
            <p:ph type="title"/>
          </p:nvPr>
        </p:nvSpPr>
        <p:spPr>
          <a:xfrm>
            <a:off x="1600200" y="301625"/>
            <a:ext cx="7315200" cy="987425"/>
          </a:xfrm>
        </p:spPr>
        <p:txBody>
          <a:bodyPr/>
          <a:lstStyle/>
          <a:p>
            <a:pPr eaLnBrk="1" hangingPunct="1"/>
            <a:r>
              <a:rPr lang="en-US" altLang="en-US" sz="3200"/>
              <a:t>SOFTT Two-Handed Application</a:t>
            </a:r>
            <a:br>
              <a:rPr lang="en-US" altLang="en-US" sz="3200"/>
            </a:br>
            <a:r>
              <a:rPr lang="en-US" altLang="en-US" sz="3200"/>
              <a:t>to a Leg</a:t>
            </a:r>
          </a:p>
        </p:txBody>
      </p:sp>
    </p:spTree>
    <p:extLst>
      <p:ext uri="{BB962C8B-B14F-4D97-AF65-F5344CB8AC3E}">
        <p14:creationId xmlns:p14="http://schemas.microsoft.com/office/powerpoint/2010/main" val="128379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0913" y="5194300"/>
            <a:ext cx="7315200" cy="1298575"/>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en-US" sz="2800" i="1" dirty="0">
                <a:ea typeface="+mn-ea"/>
              </a:rPr>
              <a:t>Step 2</a:t>
            </a:r>
            <a:r>
              <a:rPr lang="en-US" sz="2800" dirty="0">
                <a:ea typeface="+mn-ea"/>
              </a:rPr>
              <a:t>: Position the tourniquet base on the injured limb above the wound. Route the webbing around the limb.</a:t>
            </a:r>
          </a:p>
        </p:txBody>
      </p:sp>
      <p:pic>
        <p:nvPicPr>
          <p:cNvPr id="259074"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2988" y="1755775"/>
            <a:ext cx="4572000"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9075" name="Title 4"/>
          <p:cNvSpPr>
            <a:spLocks noGrp="1"/>
          </p:cNvSpPr>
          <p:nvPr>
            <p:ph type="title"/>
          </p:nvPr>
        </p:nvSpPr>
        <p:spPr>
          <a:xfrm>
            <a:off x="1600200" y="301625"/>
            <a:ext cx="7315200" cy="987425"/>
          </a:xfrm>
        </p:spPr>
        <p:txBody>
          <a:bodyPr/>
          <a:lstStyle/>
          <a:p>
            <a:pPr eaLnBrk="1" hangingPunct="1"/>
            <a:r>
              <a:rPr lang="en-US" altLang="en-US" sz="3200"/>
              <a:t>SOFTT Two-Handed Application</a:t>
            </a:r>
            <a:br>
              <a:rPr lang="en-US" altLang="en-US" sz="3200"/>
            </a:br>
            <a:r>
              <a:rPr lang="en-US" altLang="en-US" sz="3200"/>
              <a:t>to a Leg</a:t>
            </a:r>
          </a:p>
        </p:txBody>
      </p:sp>
    </p:spTree>
    <p:extLst>
      <p:ext uri="{BB962C8B-B14F-4D97-AF65-F5344CB8AC3E}">
        <p14:creationId xmlns:p14="http://schemas.microsoft.com/office/powerpoint/2010/main" val="39788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1" name="Content Placeholder 2"/>
          <p:cNvSpPr>
            <a:spLocks noGrp="1"/>
          </p:cNvSpPr>
          <p:nvPr>
            <p:ph idx="1"/>
          </p:nvPr>
        </p:nvSpPr>
        <p:spPr>
          <a:xfrm>
            <a:off x="950913" y="5194300"/>
            <a:ext cx="7315200" cy="1298575"/>
          </a:xfrm>
        </p:spPr>
        <p:txBody>
          <a:bodyPr/>
          <a:lstStyle/>
          <a:p>
            <a:pPr marL="0" indent="0" algn="ctr" eaLnBrk="1" hangingPunct="1">
              <a:buFont typeface="Arial" panose="020B0604020202020204" pitchFamily="34" charset="0"/>
              <a:buNone/>
            </a:pPr>
            <a:r>
              <a:rPr lang="en-US" altLang="en-US" sz="2800" i="1"/>
              <a:t>Step 3</a:t>
            </a:r>
            <a:r>
              <a:rPr lang="en-US" altLang="en-US" sz="2800"/>
              <a:t>: Route the webbing through the buckle and pull until the tourniquet is tight.</a:t>
            </a:r>
          </a:p>
        </p:txBody>
      </p:sp>
      <p:pic>
        <p:nvPicPr>
          <p:cNvPr id="261122" name="Picture 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8100" y="1755775"/>
            <a:ext cx="3044825"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61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755775"/>
            <a:ext cx="3046413" cy="3025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1124" name="Title 4"/>
          <p:cNvSpPr>
            <a:spLocks noGrp="1"/>
          </p:cNvSpPr>
          <p:nvPr>
            <p:ph type="title"/>
          </p:nvPr>
        </p:nvSpPr>
        <p:spPr>
          <a:xfrm>
            <a:off x="1600200" y="301625"/>
            <a:ext cx="7315200" cy="987425"/>
          </a:xfrm>
        </p:spPr>
        <p:txBody>
          <a:bodyPr/>
          <a:lstStyle/>
          <a:p>
            <a:pPr eaLnBrk="1" hangingPunct="1"/>
            <a:r>
              <a:rPr lang="en-US" altLang="en-US" sz="3200"/>
              <a:t>SOFTT Two-Handed Application</a:t>
            </a:r>
            <a:br>
              <a:rPr lang="en-US" altLang="en-US" sz="3200"/>
            </a:br>
            <a:r>
              <a:rPr lang="en-US" altLang="en-US" sz="3200"/>
              <a:t>to a Leg</a:t>
            </a:r>
          </a:p>
        </p:txBody>
      </p:sp>
    </p:spTree>
    <p:extLst>
      <p:ext uri="{BB962C8B-B14F-4D97-AF65-F5344CB8AC3E}">
        <p14:creationId xmlns:p14="http://schemas.microsoft.com/office/powerpoint/2010/main" val="4112500172"/>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0</TotalTime>
  <Words>460</Words>
  <Application>Microsoft Office PowerPoint</Application>
  <PresentationFormat>On-screen Show (4:3)</PresentationFormat>
  <Paragraphs>86</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MS PGothic</vt:lpstr>
      <vt:lpstr>MS PGothic</vt:lpstr>
      <vt:lpstr>Arial</vt:lpstr>
      <vt:lpstr>Calibri</vt:lpstr>
      <vt:lpstr>Garamond</vt:lpstr>
      <vt:lpstr>Times New Roman</vt:lpstr>
      <vt:lpstr>Default Theme</vt:lpstr>
      <vt:lpstr>PowerPoint Presentation</vt:lpstr>
      <vt:lpstr>SOFTT One-Handed Application to an Arm</vt:lpstr>
      <vt:lpstr>SOFTT One-Handed Application to an Arm</vt:lpstr>
      <vt:lpstr>SOFTT One-Handed Application to an Arm</vt:lpstr>
      <vt:lpstr>SOFTT One-Handed Application to an Arm</vt:lpstr>
      <vt:lpstr>SOFTT One-Handed Application to an Arm</vt:lpstr>
      <vt:lpstr>SOFTT Two-Handed Application to a Leg</vt:lpstr>
      <vt:lpstr>SOFTT Two-Handed Application to a Leg</vt:lpstr>
      <vt:lpstr>SOFTT Two-Handed Application to a Leg</vt:lpstr>
      <vt:lpstr>SOFTT Two-Handed Application to a Leg</vt:lpstr>
      <vt:lpstr>SOFTT Two-Handed Application to a Leg</vt:lpstr>
      <vt:lpstr>SOFTT Two-Handed Application to a Leg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2015-07-08T14:08:04Z</dcterms:created>
  <dcterms:modified xsi:type="dcterms:W3CDTF">2016-09-01T15:19:28Z</dcterms:modified>
</cp:coreProperties>
</file>