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265" r:id="rId2"/>
    <p:sldId id="5052" r:id="rId3"/>
    <p:sldId id="5085" r:id="rId4"/>
    <p:sldId id="5086" r:id="rId5"/>
    <p:sldId id="5087" r:id="rId6"/>
    <p:sldId id="5088" r:id="rId7"/>
    <p:sldId id="5089" r:id="rId8"/>
    <p:sldId id="5090" r:id="rId9"/>
    <p:sldId id="5091" r:id="rId10"/>
    <p:sldId id="5092" r:id="rId11"/>
    <p:sldId id="5094" r:id="rId12"/>
    <p:sldId id="5095" r:id="rId13"/>
    <p:sldId id="5096" r:id="rId14"/>
    <p:sldId id="5137" r:id="rId15"/>
    <p:sldId id="5140" r:id="rId16"/>
    <p:sldId id="5141" r:id="rId17"/>
    <p:sldId id="5142" r:id="rId18"/>
    <p:sldId id="5097" r:id="rId19"/>
    <p:sldId id="5129" r:id="rId20"/>
    <p:sldId id="5136" r:id="rId21"/>
    <p:sldId id="5138" r:id="rId22"/>
    <p:sldId id="5143" r:id="rId23"/>
    <p:sldId id="5099" r:id="rId24"/>
    <p:sldId id="5145" r:id="rId25"/>
    <p:sldId id="5146" r:id="rId26"/>
    <p:sldId id="5120" r:id="rId27"/>
    <p:sldId id="5133" r:id="rId28"/>
    <p:sldId id="5135" r:id="rId29"/>
    <p:sldId id="5149" r:id="rId30"/>
    <p:sldId id="5152" r:id="rId31"/>
    <p:sldId id="5150" r:id="rId32"/>
    <p:sldId id="5151" r:id="rId33"/>
    <p:sldId id="5108" r:id="rId34"/>
    <p:sldId id="5111" r:id="rId35"/>
    <p:sldId id="5118" r:id="rId36"/>
    <p:sldId id="5113" r:id="rId37"/>
    <p:sldId id="5114" r:id="rId38"/>
    <p:sldId id="5115" r:id="rId39"/>
    <p:sldId id="5116" r:id="rId40"/>
    <p:sldId id="5122" r:id="rId41"/>
    <p:sldId id="5123" r:id="rId42"/>
    <p:sldId id="5103" r:id="rId43"/>
    <p:sldId id="5106" r:id="rId44"/>
  </p:sldIdLst>
  <p:sldSz cx="9144000" cy="6858000" type="screen4x3"/>
  <p:notesSz cx="7010400" cy="9296400"/>
  <p:defaultTextStyle>
    <a:defPPr>
      <a:defRPr lang="en-US"/>
    </a:defPPr>
    <a:lvl1pPr algn="ctr" rtl="0" fontAlgn="base">
      <a:spcBef>
        <a:spcPct val="0"/>
      </a:spcBef>
      <a:spcAft>
        <a:spcPct val="0"/>
      </a:spcAft>
      <a:defRPr sz="1100" kern="1200">
        <a:solidFill>
          <a:schemeClr val="tx1"/>
        </a:solidFill>
        <a:latin typeface="Arial" pitchFamily="34" charset="0"/>
        <a:ea typeface="+mn-ea"/>
        <a:cs typeface="+mn-cs"/>
      </a:defRPr>
    </a:lvl1pPr>
    <a:lvl2pPr marL="457200" algn="ctr" rtl="0" fontAlgn="base">
      <a:spcBef>
        <a:spcPct val="0"/>
      </a:spcBef>
      <a:spcAft>
        <a:spcPct val="0"/>
      </a:spcAft>
      <a:defRPr sz="1100" kern="1200">
        <a:solidFill>
          <a:schemeClr val="tx1"/>
        </a:solidFill>
        <a:latin typeface="Arial" pitchFamily="34" charset="0"/>
        <a:ea typeface="+mn-ea"/>
        <a:cs typeface="+mn-cs"/>
      </a:defRPr>
    </a:lvl2pPr>
    <a:lvl3pPr marL="914400" algn="ctr" rtl="0" fontAlgn="base">
      <a:spcBef>
        <a:spcPct val="0"/>
      </a:spcBef>
      <a:spcAft>
        <a:spcPct val="0"/>
      </a:spcAft>
      <a:defRPr sz="1100" kern="1200">
        <a:solidFill>
          <a:schemeClr val="tx1"/>
        </a:solidFill>
        <a:latin typeface="Arial" pitchFamily="34" charset="0"/>
        <a:ea typeface="+mn-ea"/>
        <a:cs typeface="+mn-cs"/>
      </a:defRPr>
    </a:lvl3pPr>
    <a:lvl4pPr marL="1371600" algn="ctr" rtl="0" fontAlgn="base">
      <a:spcBef>
        <a:spcPct val="0"/>
      </a:spcBef>
      <a:spcAft>
        <a:spcPct val="0"/>
      </a:spcAft>
      <a:defRPr sz="1100" kern="1200">
        <a:solidFill>
          <a:schemeClr val="tx1"/>
        </a:solidFill>
        <a:latin typeface="Arial" pitchFamily="34" charset="0"/>
        <a:ea typeface="+mn-ea"/>
        <a:cs typeface="+mn-cs"/>
      </a:defRPr>
    </a:lvl4pPr>
    <a:lvl5pPr marL="1828800" algn="ctr" rtl="0" fontAlgn="base">
      <a:spcBef>
        <a:spcPct val="0"/>
      </a:spcBef>
      <a:spcAft>
        <a:spcPct val="0"/>
      </a:spcAft>
      <a:defRPr sz="1100" kern="1200">
        <a:solidFill>
          <a:schemeClr val="tx1"/>
        </a:solidFill>
        <a:latin typeface="Arial" pitchFamily="34" charset="0"/>
        <a:ea typeface="+mn-ea"/>
        <a:cs typeface="+mn-cs"/>
      </a:defRPr>
    </a:lvl5pPr>
    <a:lvl6pPr marL="2286000" algn="l" defTabSz="914400" rtl="0" eaLnBrk="1" latinLnBrk="0" hangingPunct="1">
      <a:defRPr sz="1100" kern="1200">
        <a:solidFill>
          <a:schemeClr val="tx1"/>
        </a:solidFill>
        <a:latin typeface="Arial" pitchFamily="34" charset="0"/>
        <a:ea typeface="+mn-ea"/>
        <a:cs typeface="+mn-cs"/>
      </a:defRPr>
    </a:lvl6pPr>
    <a:lvl7pPr marL="2743200" algn="l" defTabSz="914400" rtl="0" eaLnBrk="1" latinLnBrk="0" hangingPunct="1">
      <a:defRPr sz="1100" kern="1200">
        <a:solidFill>
          <a:schemeClr val="tx1"/>
        </a:solidFill>
        <a:latin typeface="Arial" pitchFamily="34" charset="0"/>
        <a:ea typeface="+mn-ea"/>
        <a:cs typeface="+mn-cs"/>
      </a:defRPr>
    </a:lvl7pPr>
    <a:lvl8pPr marL="3200400" algn="l" defTabSz="914400" rtl="0" eaLnBrk="1" latinLnBrk="0" hangingPunct="1">
      <a:defRPr sz="1100" kern="1200">
        <a:solidFill>
          <a:schemeClr val="tx1"/>
        </a:solidFill>
        <a:latin typeface="Arial" pitchFamily="34" charset="0"/>
        <a:ea typeface="+mn-ea"/>
        <a:cs typeface="+mn-cs"/>
      </a:defRPr>
    </a:lvl8pPr>
    <a:lvl9pPr marL="3657600" algn="l" defTabSz="914400" rtl="0" eaLnBrk="1" latinLnBrk="0" hangingPunct="1">
      <a:defRPr sz="1100"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olt.t.stockinger.m"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CCFF"/>
    <a:srgbClr val="F8FE08"/>
    <a:srgbClr val="99CCFF"/>
    <a:srgbClr val="FF9966"/>
    <a:srgbClr val="66FF99"/>
    <a:srgbClr val="FF3300"/>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3" autoAdjust="0"/>
    <p:restoredTop sz="80988" autoAdjust="0"/>
  </p:normalViewPr>
  <p:slideViewPr>
    <p:cSldViewPr>
      <p:cViewPr varScale="1">
        <p:scale>
          <a:sx n="87" d="100"/>
          <a:sy n="87" d="100"/>
        </p:scale>
        <p:origin x="-5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l" defTabSz="915988">
              <a:defRPr sz="1200">
                <a:latin typeface="Arial" charset="0"/>
              </a:defRPr>
            </a:lvl1pPr>
          </a:lstStyle>
          <a:p>
            <a:pPr>
              <a:defRPr/>
            </a:pPr>
            <a:endParaRPr lang="en-US"/>
          </a:p>
        </p:txBody>
      </p:sp>
      <p:sp>
        <p:nvSpPr>
          <p:cNvPr id="104451"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Arial" charset="0"/>
              </a:defRPr>
            </a:lvl1pPr>
          </a:lstStyle>
          <a:p>
            <a:pPr>
              <a:defRPr/>
            </a:pPr>
            <a:endParaRPr lang="en-US"/>
          </a:p>
        </p:txBody>
      </p:sp>
      <p:sp>
        <p:nvSpPr>
          <p:cNvPr id="104452"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l" defTabSz="915988">
              <a:defRPr sz="1200">
                <a:latin typeface="Arial" charset="0"/>
              </a:defRPr>
            </a:lvl1pPr>
          </a:lstStyle>
          <a:p>
            <a:pPr>
              <a:defRPr/>
            </a:pPr>
            <a:endParaRPr lang="en-US"/>
          </a:p>
        </p:txBody>
      </p:sp>
      <p:sp>
        <p:nvSpPr>
          <p:cNvPr id="104453"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Arial" charset="0"/>
              </a:defRPr>
            </a:lvl1pPr>
          </a:lstStyle>
          <a:p>
            <a:pPr>
              <a:defRPr/>
            </a:pPr>
            <a:fld id="{69EBAFBB-B6B3-40B3-8BA7-D5E5B2768D3E}" type="slidenum">
              <a:rPr lang="en-US"/>
              <a:pPr>
                <a:defRPr/>
              </a:pPr>
              <a:t>‹#›</a:t>
            </a:fld>
            <a:endParaRPr lang="en-US"/>
          </a:p>
        </p:txBody>
      </p:sp>
    </p:spTree>
    <p:extLst>
      <p:ext uri="{BB962C8B-B14F-4D97-AF65-F5344CB8AC3E}">
        <p14:creationId xmlns:p14="http://schemas.microsoft.com/office/powerpoint/2010/main" xmlns="" val="3221590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l" defTabSz="915988">
              <a:defRPr sz="1200">
                <a:latin typeface="Arial" charset="0"/>
              </a:defRPr>
            </a:lvl1pPr>
          </a:lstStyle>
          <a:p>
            <a:pPr>
              <a:defRPr/>
            </a:pPr>
            <a:endParaRPr lang="en-US"/>
          </a:p>
        </p:txBody>
      </p:sp>
      <p:sp>
        <p:nvSpPr>
          <p:cNvPr id="327683" name="Rectangle 3"/>
          <p:cNvSpPr>
            <a:spLocks noGrp="1" noChangeArrowheads="1"/>
          </p:cNvSpPr>
          <p:nvPr>
            <p:ph type="dt" idx="1"/>
          </p:nvPr>
        </p:nvSpPr>
        <p:spPr bwMode="auto">
          <a:xfrm>
            <a:off x="3971925" y="0"/>
            <a:ext cx="3036888" cy="4651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Arial" charset="0"/>
              </a:defRPr>
            </a:lvl1pPr>
          </a:lstStyle>
          <a:p>
            <a:pPr>
              <a:defRPr/>
            </a:pPr>
            <a:endParaRPr lang="en-US"/>
          </a:p>
        </p:txBody>
      </p:sp>
      <p:sp>
        <p:nvSpPr>
          <p:cNvPr id="163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2768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686" name="Rectangle 6"/>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l" defTabSz="915988">
              <a:defRPr sz="1200">
                <a:latin typeface="Arial" charset="0"/>
              </a:defRPr>
            </a:lvl1pPr>
          </a:lstStyle>
          <a:p>
            <a:pPr>
              <a:defRPr/>
            </a:pPr>
            <a:endParaRPr lang="en-US"/>
          </a:p>
        </p:txBody>
      </p:sp>
      <p:sp>
        <p:nvSpPr>
          <p:cNvPr id="327687" name="Rectangle 7"/>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Arial" charset="0"/>
              </a:defRPr>
            </a:lvl1pPr>
          </a:lstStyle>
          <a:p>
            <a:pPr>
              <a:defRPr/>
            </a:pPr>
            <a:fld id="{55DC3964-3C8B-4F74-A9C2-6A408344D54C}" type="slidenum">
              <a:rPr lang="en-US"/>
              <a:pPr>
                <a:defRPr/>
              </a:pPr>
              <a:t>‹#›</a:t>
            </a:fld>
            <a:endParaRPr lang="en-US"/>
          </a:p>
        </p:txBody>
      </p:sp>
    </p:spTree>
    <p:extLst>
      <p:ext uri="{BB962C8B-B14F-4D97-AF65-F5344CB8AC3E}">
        <p14:creationId xmlns:p14="http://schemas.microsoft.com/office/powerpoint/2010/main" xmlns="" val="7517792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4348C890-056D-4391-9001-B8895476A0E6}" type="slidenum">
              <a:rPr lang="en-US" smtClean="0">
                <a:ea typeface="ＭＳ Ｐゴシック"/>
                <a:cs typeface="ＭＳ Ｐゴシック"/>
              </a:rPr>
              <a:pPr/>
              <a:t>11</a:t>
            </a:fld>
            <a:endParaRPr lang="en-US" dirty="0">
              <a:ea typeface="ＭＳ Ｐゴシック"/>
              <a:cs typeface="ＭＳ Ｐゴシック"/>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Two things about a tension pneumothorax:</a:t>
            </a:r>
          </a:p>
          <a:p>
            <a:pPr eaLnBrk="1" hangingPunct="1"/>
            <a:r>
              <a:rPr lang="en-US" dirty="0">
                <a:ea typeface="ＭＳ Ｐゴシック"/>
                <a:cs typeface="ＭＳ Ｐゴシック"/>
              </a:rPr>
              <a:t>     - It is a very common cause of preventable death on </a:t>
            </a:r>
            <a:r>
              <a:rPr lang="en-US" dirty="0" smtClean="0">
                <a:ea typeface="ＭＳ Ｐゴシック"/>
                <a:cs typeface="ＭＳ Ｐゴシック"/>
              </a:rPr>
              <a:t>the battlefield</a:t>
            </a:r>
            <a:r>
              <a:rPr lang="en-US" dirty="0">
                <a:ea typeface="ＭＳ Ｐゴシック"/>
                <a:cs typeface="ＭＳ Ｐゴシック"/>
              </a:rPr>
              <a:t>.</a:t>
            </a:r>
          </a:p>
          <a:p>
            <a:pPr eaLnBrk="1" hangingPunct="1"/>
            <a:r>
              <a:rPr lang="en-US" dirty="0">
                <a:ea typeface="ＭＳ Ｐゴシック"/>
                <a:cs typeface="ＭＳ Ｐゴシック"/>
              </a:rPr>
              <a:t>     - It can be effectively treated by combat medics, corpsmen, </a:t>
            </a:r>
            <a:r>
              <a:rPr lang="en-US" dirty="0" smtClean="0">
                <a:ea typeface="ＭＳ Ｐゴシック"/>
                <a:cs typeface="ＭＳ Ｐゴシック"/>
              </a:rPr>
              <a:t>and </a:t>
            </a:r>
            <a:r>
              <a:rPr lang="en-US" dirty="0">
                <a:ea typeface="ＭＳ Ｐゴシック"/>
                <a:cs typeface="ＭＳ Ｐゴシック"/>
              </a:rPr>
              <a:t>PJs.</a:t>
            </a:r>
          </a:p>
        </p:txBody>
      </p:sp>
    </p:spTree>
    <p:extLst>
      <p:ext uri="{BB962C8B-B14F-4D97-AF65-F5344CB8AC3E}">
        <p14:creationId xmlns:p14="http://schemas.microsoft.com/office/powerpoint/2010/main" xmlns="" val="337589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6D1D9E8D-9D8A-4B76-B82A-60F44E672893}" type="slidenum">
              <a:rPr lang="en-US" smtClean="0">
                <a:ea typeface="ＭＳ Ｐゴシック"/>
                <a:cs typeface="ＭＳ Ｐゴシック"/>
              </a:rPr>
              <a:pPr/>
              <a:t>20</a:t>
            </a:fld>
            <a:endParaRPr lang="en-US" dirty="0">
              <a:ea typeface="ＭＳ Ｐゴシック"/>
              <a:cs typeface="ＭＳ Ｐゴシック"/>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defTabSz="931774" eaLnBrk="1" hangingPunct="1">
              <a:defRPr/>
            </a:pPr>
            <a:r>
              <a:rPr lang="en-US" dirty="0" smtClean="0">
                <a:ea typeface="ＭＳ Ｐゴシック"/>
                <a:cs typeface="ＭＳ Ｐゴシック"/>
              </a:rPr>
              <a:t>In </a:t>
            </a:r>
            <a:r>
              <a:rPr lang="en-US" dirty="0">
                <a:ea typeface="ＭＳ Ｐゴシック"/>
                <a:cs typeface="ＭＳ Ｐゴシック"/>
              </a:rPr>
              <a:t>a study by Dr. Harcke published in Military Medicine in 2008, several casualties died from needles being too short to get through the chest wall</a:t>
            </a:r>
            <a:r>
              <a:rPr lang="en-US" dirty="0" smtClean="0">
                <a:ea typeface="ＭＳ Ｐゴシック"/>
                <a:cs typeface="ＭＳ Ｐゴシック"/>
              </a:rPr>
              <a:t>.</a:t>
            </a:r>
          </a:p>
          <a:p>
            <a:pPr defTabSz="931774" eaLnBrk="1" hangingPunct="1">
              <a:defRPr/>
            </a:pPr>
            <a:endParaRPr lang="en-US" dirty="0">
              <a:ea typeface="ＭＳ Ｐゴシック"/>
              <a:cs typeface="ＭＳ Ｐゴシック"/>
            </a:endParaRPr>
          </a:p>
          <a:p>
            <a:pPr eaLnBrk="1" hangingPunct="1"/>
            <a:r>
              <a:rPr lang="en-US" dirty="0">
                <a:ea typeface="ＭＳ Ｐゴシック"/>
                <a:cs typeface="ＭＳ Ｐゴシック"/>
              </a:rPr>
              <a:t>The old 2-inch needles were </a:t>
            </a:r>
            <a:r>
              <a:rPr lang="en-US" u="sng" dirty="0">
                <a:ea typeface="ＭＳ Ｐゴシック"/>
                <a:cs typeface="ＭＳ Ｐゴシック"/>
              </a:rPr>
              <a:t>too short</a:t>
            </a:r>
            <a:r>
              <a:rPr lang="en-US" dirty="0">
                <a:ea typeface="ＭＳ Ｐゴシック"/>
                <a:cs typeface="ＭＳ Ｐゴシック"/>
              </a:rPr>
              <a:t>. 3.25-inch needles will get through the chest wall in 99% of individuals.</a:t>
            </a:r>
          </a:p>
        </p:txBody>
      </p:sp>
    </p:spTree>
    <p:extLst>
      <p:ext uri="{BB962C8B-B14F-4D97-AF65-F5344CB8AC3E}">
        <p14:creationId xmlns:p14="http://schemas.microsoft.com/office/powerpoint/2010/main" xmlns="" val="167909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presents a </a:t>
            </a:r>
            <a:r>
              <a:rPr lang="en-US" dirty="0" err="1"/>
              <a:t>pleuroscopic</a:t>
            </a:r>
            <a:r>
              <a:rPr lang="en-US" dirty="0"/>
              <a:t> </a:t>
            </a:r>
            <a:r>
              <a:rPr lang="en-US" dirty="0" smtClean="0"/>
              <a:t>(inside the chest) view </a:t>
            </a:r>
            <a:r>
              <a:rPr lang="en-US" dirty="0"/>
              <a:t>of a needle decompression performed</a:t>
            </a:r>
            <a:r>
              <a:rPr lang="en-US" baseline="0" dirty="0"/>
              <a:t> on a trauma victim with tension pneumothorax and a collapsed lung. The re-expansion of the collapsed lung is dramatic. The catheter may inflict </a:t>
            </a:r>
            <a:r>
              <a:rPr lang="en-US" baseline="0" dirty="0" smtClean="0"/>
              <a:t>minor trauma </a:t>
            </a:r>
            <a:r>
              <a:rPr lang="en-US" baseline="0" dirty="0"/>
              <a:t>on the </a:t>
            </a:r>
            <a:r>
              <a:rPr lang="en-US" baseline="0" dirty="0" smtClean="0"/>
              <a:t>lung, </a:t>
            </a:r>
            <a:r>
              <a:rPr lang="en-US" baseline="0" dirty="0"/>
              <a:t>but this is acceptable given the benefit accrued from the removal of air from the pleural space and the returned function of the re-inflated </a:t>
            </a:r>
            <a:r>
              <a:rPr lang="en-US" baseline="0" dirty="0" smtClean="0"/>
              <a:t>lung and the decompressed heart.</a:t>
            </a:r>
            <a:endParaRPr lang="en-US" baseline="0" dirty="0"/>
          </a:p>
          <a:p>
            <a:endParaRPr lang="en-US" baseline="0" dirty="0"/>
          </a:p>
          <a:p>
            <a:r>
              <a:rPr lang="en-US" baseline="0" dirty="0"/>
              <a:t>Click on the photo to play the video.</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21</a:t>
            </a:fld>
            <a:endParaRPr lang="en-US" dirty="0"/>
          </a:p>
        </p:txBody>
      </p:sp>
    </p:spTree>
    <p:extLst>
      <p:ext uri="{BB962C8B-B14F-4D97-AF65-F5344CB8AC3E}">
        <p14:creationId xmlns:p14="http://schemas.microsoft.com/office/powerpoint/2010/main" xmlns="" val="198045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22</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Note: If the trauma is BLUNT</a:t>
            </a:r>
            <a:r>
              <a:rPr lang="en-US" baseline="0" dirty="0" smtClean="0">
                <a:ea typeface="ＭＳ Ｐゴシック"/>
                <a:cs typeface="ＭＳ Ｐゴシック"/>
              </a:rPr>
              <a:t> and there is no pre-existing </a:t>
            </a:r>
            <a:r>
              <a:rPr lang="en-US" baseline="0" dirty="0" err="1" smtClean="0">
                <a:ea typeface="ＭＳ Ｐゴシック"/>
                <a:cs typeface="ＭＳ Ｐゴシック"/>
              </a:rPr>
              <a:t>pneumothorax</a:t>
            </a:r>
            <a:r>
              <a:rPr lang="en-US" baseline="0" dirty="0" smtClean="0">
                <a:ea typeface="ＭＳ Ｐゴシック"/>
                <a:cs typeface="ＭＳ Ｐゴシック"/>
              </a:rPr>
              <a:t> when NDC is performed, a simple </a:t>
            </a:r>
            <a:r>
              <a:rPr lang="en-US" baseline="0" dirty="0" err="1" smtClean="0">
                <a:ea typeface="ＭＳ Ｐゴシック"/>
                <a:cs typeface="ＭＳ Ｐゴシック"/>
              </a:rPr>
              <a:t>pneumothorax</a:t>
            </a:r>
            <a:r>
              <a:rPr lang="en-US" baseline="0" dirty="0" smtClean="0">
                <a:ea typeface="ＭＳ Ｐゴシック"/>
                <a:cs typeface="ＭＳ Ｐゴシック"/>
              </a:rPr>
              <a:t> may be created by the procedure, but this not life-threatening.</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***There have been NO reported life-threatening complications caused by NDC in Iraq or Afghanistan.***</a:t>
            </a:r>
            <a:endParaRPr lang="en-US" dirty="0">
              <a:ea typeface="ＭＳ Ｐゴシック"/>
              <a:cs typeface="ＭＳ Ｐゴシック"/>
            </a:endParaRPr>
          </a:p>
        </p:txBody>
      </p:sp>
    </p:spTree>
    <p:extLst>
      <p:ext uri="{BB962C8B-B14F-4D97-AF65-F5344CB8AC3E}">
        <p14:creationId xmlns:p14="http://schemas.microsoft.com/office/powerpoint/2010/main" xmlns="" val="424371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81A2B1C4-BA5A-46BD-8662-0C8E273F06B3}" type="slidenum">
              <a:rPr lang="en-US" smtClean="0">
                <a:ea typeface="ＭＳ Ｐゴシック"/>
                <a:cs typeface="ＭＳ Ｐゴシック"/>
              </a:rPr>
              <a:pPr/>
              <a:t>23</a:t>
            </a:fld>
            <a:endParaRPr lang="en-US" dirty="0">
              <a:ea typeface="ＭＳ Ｐゴシック"/>
              <a:cs typeface="ＭＳ Ｐゴシック"/>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The anterior site is an equally acceptable second site for NDC.</a:t>
            </a:r>
            <a:endParaRPr lang="en-US" dirty="0">
              <a:ea typeface="ＭＳ Ｐゴシック"/>
              <a:cs typeface="ＭＳ Ｐゴシック"/>
            </a:endParaRPr>
          </a:p>
        </p:txBody>
      </p:sp>
    </p:spTree>
    <p:extLst>
      <p:ext uri="{BB962C8B-B14F-4D97-AF65-F5344CB8AC3E}">
        <p14:creationId xmlns:p14="http://schemas.microsoft.com/office/powerpoint/2010/main" xmlns="" val="298620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24</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25</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26</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is an outline of the location of the heart drawn on the surface of the chest.</a:t>
            </a:r>
          </a:p>
        </p:txBody>
      </p:sp>
    </p:spTree>
    <p:extLst>
      <p:ext uri="{BB962C8B-B14F-4D97-AF65-F5344CB8AC3E}">
        <p14:creationId xmlns:p14="http://schemas.microsoft.com/office/powerpoint/2010/main" xmlns="" val="348524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27</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sz="1200" b="1" kern="1200" dirty="0" smtClean="0">
                <a:solidFill>
                  <a:schemeClr val="tx1"/>
                </a:solidFill>
                <a:latin typeface="Arial" charset="0"/>
                <a:ea typeface="+mn-ea"/>
                <a:cs typeface="+mn-cs"/>
              </a:rPr>
              <a:t>This clinical photo from a civilian trauma center shows multiple needle decompressions in both the anterior and the lateral locations. </a:t>
            </a:r>
          </a:p>
          <a:p>
            <a:endParaRPr lang="en-US" sz="1200" b="1"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Note that two of the needles in the anterior site have been inserted at locations medial to the nipple line. (Photo courtesy Dr. Warren </a:t>
            </a:r>
            <a:r>
              <a:rPr lang="en-US" sz="1200" b="1" kern="1200" dirty="0" err="1" smtClean="0">
                <a:solidFill>
                  <a:schemeClr val="tx1"/>
                </a:solidFill>
                <a:latin typeface="Arial" charset="0"/>
                <a:ea typeface="+mn-ea"/>
                <a:cs typeface="+mn-cs"/>
              </a:rPr>
              <a:t>Dorlac</a:t>
            </a:r>
            <a:r>
              <a:rPr lang="en-US" sz="1200" b="1" kern="1200" dirty="0" smtClean="0">
                <a:solidFill>
                  <a:schemeClr val="tx1"/>
                </a:solidFill>
                <a:latin typeface="Arial" charset="0"/>
                <a:ea typeface="+mn-ea"/>
                <a:cs typeface="+mn-cs"/>
              </a:rPr>
              <a:t>)</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r>
              <a:rPr lang="en-US" sz="1200" b="1" kern="1200" dirty="0" smtClean="0">
                <a:solidFill>
                  <a:schemeClr val="tx1"/>
                </a:solidFill>
                <a:latin typeface="Arial" charset="0"/>
                <a:ea typeface="+mn-ea"/>
                <a:cs typeface="+mn-cs"/>
              </a:rPr>
              <a:t> </a:t>
            </a:r>
            <a:endParaRPr lang="en-US" sz="1200" kern="1200" dirty="0" smtClean="0">
              <a:solidFill>
                <a:schemeClr val="tx1"/>
              </a:solidFill>
              <a:latin typeface="Arial" charset="0"/>
              <a:ea typeface="+mn-ea"/>
              <a:cs typeface="+mn-cs"/>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xmlns="" val="348524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28</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This CT image from a civilian trauma center shows a catheter  that was used to perform needle decompression located in the myocardium. (Photo courtesy Dr. Jay </a:t>
            </a:r>
            <a:r>
              <a:rPr lang="en-US" sz="1200" b="1" kern="1200" dirty="0" err="1" smtClean="0">
                <a:solidFill>
                  <a:schemeClr val="tx1"/>
                </a:solidFill>
                <a:latin typeface="Arial" charset="0"/>
                <a:ea typeface="+mn-ea"/>
                <a:cs typeface="+mn-cs"/>
              </a:rPr>
              <a:t>Johannigman</a:t>
            </a:r>
            <a:r>
              <a:rPr lang="en-US" sz="1200" b="1" kern="1200" dirty="0" smtClean="0">
                <a:solidFill>
                  <a:schemeClr val="tx1"/>
                </a:solidFill>
                <a:latin typeface="Arial" charset="0"/>
                <a:ea typeface="+mn-ea"/>
                <a:cs typeface="+mn-cs"/>
              </a:rPr>
              <a:t>)</a:t>
            </a:r>
            <a:endParaRPr lang="en-US" sz="1200" kern="1200" dirty="0" smtClean="0">
              <a:solidFill>
                <a:schemeClr val="tx1"/>
              </a:solidFill>
              <a:latin typeface="Arial" charset="0"/>
              <a:ea typeface="+mn-ea"/>
              <a:cs typeface="+mn-cs"/>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xmlns="" val="3485242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pPr eaLnBrk="1" hangingPunct="1">
              <a:spcBef>
                <a:spcPct val="0"/>
              </a:spcBef>
            </a:pPr>
            <a:r>
              <a:rPr lang="en-US" sz="1100" dirty="0">
                <a:latin typeface="Times New Roman" pitchFamily="18" charset="0"/>
                <a:ea typeface="ＭＳ Ｐゴシック"/>
                <a:cs typeface="Times New Roman" pitchFamily="18" charset="0"/>
              </a:rPr>
              <a:t>The 5</a:t>
            </a:r>
            <a:r>
              <a:rPr lang="en-US" sz="1100" baseline="29000" dirty="0">
                <a:latin typeface="Times New Roman" pitchFamily="18" charset="0"/>
                <a:ea typeface="ＭＳ Ｐゴシック"/>
                <a:cs typeface="Times New Roman" pitchFamily="18" charset="0"/>
              </a:rPr>
              <a:t>th</a:t>
            </a:r>
            <a:r>
              <a:rPr lang="en-US" sz="1100" dirty="0">
                <a:latin typeface="Times New Roman" pitchFamily="18" charset="0"/>
                <a:ea typeface="ＭＳ Ｐゴシック"/>
                <a:cs typeface="Times New Roman" pitchFamily="18" charset="0"/>
              </a:rPr>
              <a:t> intercostal space at the anterior axillary line is more remote from the heart and great vessels, and using this site may reduce the risk of complications from needle decompression. In a tactical situation, the lateral approach may be faster and safer given body armor configuration and ability to reassess</a:t>
            </a:r>
            <a:r>
              <a:rPr lang="en-US" sz="1100" dirty="0" smtClean="0">
                <a:latin typeface="Times New Roman" pitchFamily="18" charset="0"/>
                <a:ea typeface="ＭＳ Ｐゴシック"/>
                <a:cs typeface="Times New Roman" pitchFamily="18" charset="0"/>
              </a:rPr>
              <a:t>.</a:t>
            </a:r>
          </a:p>
          <a:p>
            <a:pPr eaLnBrk="1" hangingPunct="1">
              <a:spcBef>
                <a:spcPct val="0"/>
              </a:spcBef>
            </a:pPr>
            <a:endParaRPr lang="en-US" sz="1100" dirty="0">
              <a:latin typeface="Times New Roman" pitchFamily="18" charset="0"/>
              <a:ea typeface="ＭＳ Ｐゴシック"/>
              <a:cs typeface="Times New Roman" pitchFamily="18" charset="0"/>
            </a:endParaRPr>
          </a:p>
          <a:p>
            <a:pPr eaLnBrk="1" hangingPunct="1">
              <a:spcBef>
                <a:spcPct val="0"/>
              </a:spcBef>
            </a:pPr>
            <a:r>
              <a:rPr lang="en-US" dirty="0">
                <a:latin typeface="Times New Roman" pitchFamily="18" charset="0"/>
                <a:ea typeface="ＭＳ Ｐゴシック"/>
                <a:cs typeface="Times New Roman" pitchFamily="18" charset="0"/>
              </a:rPr>
              <a:t>The procedure is the same as used at the 2</a:t>
            </a:r>
            <a:r>
              <a:rPr lang="en-US" baseline="30000" dirty="0">
                <a:latin typeface="Times New Roman" pitchFamily="18" charset="0"/>
                <a:ea typeface="ＭＳ Ｐゴシック"/>
                <a:cs typeface="Times New Roman" pitchFamily="18" charset="0"/>
              </a:rPr>
              <a:t>nd</a:t>
            </a:r>
            <a:r>
              <a:rPr lang="en-US" dirty="0">
                <a:latin typeface="Times New Roman" pitchFamily="18" charset="0"/>
                <a:ea typeface="ＭＳ Ｐゴシック"/>
                <a:cs typeface="Times New Roman" pitchFamily="18" charset="0"/>
              </a:rPr>
              <a:t> intercostal space at the mid-clavicular line.</a:t>
            </a:r>
          </a:p>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29</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A1127EBD-F08C-4492-9232-480480F2E813}" type="slidenum">
              <a:rPr lang="en-US" smtClean="0">
                <a:ea typeface="ＭＳ Ｐゴシック"/>
                <a:cs typeface="ＭＳ Ｐゴシック"/>
              </a:rPr>
              <a:pPr/>
              <a:t>12</a:t>
            </a:fld>
            <a:endParaRPr lang="en-US" dirty="0">
              <a:ea typeface="ＭＳ Ｐゴシック"/>
              <a:cs typeface="ＭＳ Ｐゴシック"/>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Normally the lung fills up the entire chest cavity.</a:t>
            </a:r>
          </a:p>
          <a:p>
            <a:pPr eaLnBrk="1" hangingPunct="1"/>
            <a:r>
              <a:rPr lang="en-US" dirty="0">
                <a:ea typeface="ＭＳ Ｐゴシック"/>
                <a:cs typeface="ＭＳ Ｐゴシック"/>
              </a:rPr>
              <a:t>With injury, air may get between the chest wall and the lung and cause the lung to collapse.</a:t>
            </a:r>
          </a:p>
          <a:p>
            <a:pPr eaLnBrk="1" hangingPunct="1"/>
            <a:r>
              <a:rPr lang="en-US" dirty="0">
                <a:ea typeface="ＭＳ Ｐゴシック"/>
                <a:cs typeface="ＭＳ Ｐゴシック"/>
              </a:rPr>
              <a:t>Air is supposed to be INSIDE the lung.</a:t>
            </a:r>
          </a:p>
          <a:p>
            <a:pPr eaLnBrk="1" hangingPunct="1"/>
            <a:r>
              <a:rPr lang="en-US" dirty="0">
                <a:ea typeface="ＭＳ Ｐゴシック"/>
                <a:cs typeface="ＭＳ Ｐゴシック"/>
              </a:rPr>
              <a:t>Here the air is inside the chest but OUTSIDE the lung – this does not help get oxygen to the </a:t>
            </a:r>
            <a:r>
              <a:rPr lang="en-US" dirty="0" smtClean="0">
                <a:ea typeface="ＭＳ Ｐゴシック"/>
                <a:cs typeface="ＭＳ Ｐゴシック"/>
              </a:rPr>
              <a:t>body</a:t>
            </a:r>
            <a:r>
              <a:rPr lang="en-US" baseline="0" dirty="0" smtClean="0">
                <a:ea typeface="ＭＳ Ｐゴシック"/>
                <a:cs typeface="ＭＳ Ｐゴシック"/>
              </a:rPr>
              <a:t> and may compress the heart and other lung.</a:t>
            </a:r>
            <a:endParaRPr lang="en-US" dirty="0">
              <a:ea typeface="ＭＳ Ｐゴシック"/>
              <a:cs typeface="ＭＳ Ｐゴシック"/>
            </a:endParaRPr>
          </a:p>
        </p:txBody>
      </p:sp>
    </p:spTree>
    <p:extLst>
      <p:ext uri="{BB962C8B-B14F-4D97-AF65-F5344CB8AC3E}">
        <p14:creationId xmlns:p14="http://schemas.microsoft.com/office/powerpoint/2010/main" xmlns="" val="1060836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pPr eaLnBrk="1" hangingPunct="1">
              <a:spcBef>
                <a:spcPct val="0"/>
              </a:spcBef>
            </a:pPr>
            <a:r>
              <a:rPr lang="en-US" sz="1100" dirty="0">
                <a:latin typeface="Times New Roman" pitchFamily="18" charset="0"/>
                <a:ea typeface="ＭＳ Ｐゴシック"/>
                <a:cs typeface="Times New Roman" pitchFamily="18" charset="0"/>
              </a:rPr>
              <a:t>The 5</a:t>
            </a:r>
            <a:r>
              <a:rPr lang="en-US" sz="1100" baseline="29000" dirty="0">
                <a:latin typeface="Times New Roman" pitchFamily="18" charset="0"/>
                <a:ea typeface="ＭＳ Ｐゴシック"/>
                <a:cs typeface="Times New Roman" pitchFamily="18" charset="0"/>
              </a:rPr>
              <a:t>th</a:t>
            </a:r>
            <a:r>
              <a:rPr lang="en-US" sz="1100" dirty="0">
                <a:latin typeface="Times New Roman" pitchFamily="18" charset="0"/>
                <a:ea typeface="ＭＳ Ｐゴシック"/>
                <a:cs typeface="Times New Roman" pitchFamily="18" charset="0"/>
              </a:rPr>
              <a:t> intercostal space at the anterior axillary line is more remote from the heart and great vessels, and using this site may reduce the risk of complications from needle decompression. In a tactical situation, the lateral approach may be faster and safer given body armor configuration and ability to reassess</a:t>
            </a:r>
            <a:r>
              <a:rPr lang="en-US" sz="1100" dirty="0" smtClean="0">
                <a:latin typeface="Times New Roman" pitchFamily="18" charset="0"/>
                <a:ea typeface="ＭＳ Ｐゴシック"/>
                <a:cs typeface="Times New Roman" pitchFamily="18" charset="0"/>
              </a:rPr>
              <a:t>.</a:t>
            </a:r>
          </a:p>
          <a:p>
            <a:pPr eaLnBrk="1" hangingPunct="1">
              <a:spcBef>
                <a:spcPct val="0"/>
              </a:spcBef>
            </a:pPr>
            <a:endParaRPr lang="en-US" sz="1100" dirty="0">
              <a:latin typeface="Times New Roman" pitchFamily="18" charset="0"/>
              <a:ea typeface="ＭＳ Ｐゴシック"/>
              <a:cs typeface="Times New Roman" pitchFamily="18" charset="0"/>
            </a:endParaRPr>
          </a:p>
          <a:p>
            <a:pPr eaLnBrk="1" hangingPunct="1">
              <a:spcBef>
                <a:spcPct val="0"/>
              </a:spcBef>
            </a:pPr>
            <a:r>
              <a:rPr lang="en-US" dirty="0">
                <a:latin typeface="Times New Roman" pitchFamily="18" charset="0"/>
                <a:ea typeface="ＭＳ Ｐゴシック"/>
                <a:cs typeface="Times New Roman" pitchFamily="18" charset="0"/>
              </a:rPr>
              <a:t>The procedure is the same as used at the 2</a:t>
            </a:r>
            <a:r>
              <a:rPr lang="en-US" baseline="30000" dirty="0">
                <a:latin typeface="Times New Roman" pitchFamily="18" charset="0"/>
                <a:ea typeface="ＭＳ Ｐゴシック"/>
                <a:cs typeface="Times New Roman" pitchFamily="18" charset="0"/>
              </a:rPr>
              <a:t>nd</a:t>
            </a:r>
            <a:r>
              <a:rPr lang="en-US" dirty="0">
                <a:latin typeface="Times New Roman" pitchFamily="18" charset="0"/>
                <a:ea typeface="ＭＳ Ｐゴシック"/>
                <a:cs typeface="Times New Roman" pitchFamily="18" charset="0"/>
              </a:rPr>
              <a:t> intercostal space at the mid-clavicular line.</a:t>
            </a:r>
          </a:p>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30</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31</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32</a:t>
            </a:fld>
            <a:endParaRPr lang="en-US" dirty="0">
              <a:ea typeface="ＭＳ Ｐゴシック"/>
              <a:cs typeface="ＭＳ Ｐゴシック"/>
            </a:endParaRPr>
          </a:p>
        </p:txBody>
      </p:sp>
    </p:spTree>
    <p:extLst>
      <p:ext uri="{BB962C8B-B14F-4D97-AF65-F5344CB8AC3E}">
        <p14:creationId xmlns:p14="http://schemas.microsoft.com/office/powerpoint/2010/main" xmlns="" val="4140237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33</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If</a:t>
            </a:r>
            <a:r>
              <a:rPr lang="en-US" baseline="0" dirty="0" smtClean="0">
                <a:ea typeface="ＭＳ Ｐゴシック"/>
                <a:cs typeface="ＭＳ Ｐゴシック"/>
              </a:rPr>
              <a:t> the needle used has a plug in the hub of the needle, that plug should be REMOVED before the procedure is done.</a:t>
            </a:r>
            <a:endParaRPr lang="en-US" dirty="0">
              <a:ea typeface="ＭＳ Ｐゴシック"/>
              <a:cs typeface="ＭＳ Ｐゴシック"/>
            </a:endParaRPr>
          </a:p>
        </p:txBody>
      </p:sp>
    </p:spTree>
    <p:extLst>
      <p:ext uri="{BB962C8B-B14F-4D97-AF65-F5344CB8AC3E}">
        <p14:creationId xmlns:p14="http://schemas.microsoft.com/office/powerpoint/2010/main" xmlns="" val="4243719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4BDF616A-FCCF-4E12-AA17-AEA95E63D4A2}" type="slidenum">
              <a:rPr lang="en-US" smtClean="0">
                <a:ea typeface="ＭＳ Ｐゴシック"/>
                <a:cs typeface="ＭＳ Ｐゴシック"/>
              </a:rPr>
              <a:pPr/>
              <a:t>34</a:t>
            </a:fld>
            <a:endParaRPr lang="en-US" dirty="0">
              <a:ea typeface="ＭＳ Ｐゴシック"/>
              <a:cs typeface="ＭＳ Ｐゴシック"/>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needle should make a 90-degree angle to the chest wall,</a:t>
            </a:r>
            <a:r>
              <a:rPr lang="en-US" baseline="0" dirty="0">
                <a:ea typeface="ＭＳ Ｐゴシック"/>
                <a:cs typeface="ＭＳ Ｐゴシック"/>
              </a:rPr>
              <a:t> and it should slide in just over the top of </a:t>
            </a:r>
            <a:r>
              <a:rPr lang="en-US" dirty="0">
                <a:ea typeface="ＭＳ Ｐゴシック"/>
                <a:cs typeface="ＭＳ Ｐゴシック"/>
              </a:rPr>
              <a:t>the rib. An intercostal artery and vein run along the bottom edge of each rib</a:t>
            </a:r>
            <a:r>
              <a:rPr lang="en-US" dirty="0" smtClean="0">
                <a:ea typeface="ＭＳ Ｐゴシック"/>
                <a:cs typeface="ＭＳ Ｐゴシック"/>
              </a:rPr>
              <a:t>.</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Note that the catheter is not inserted all the way to the hub in the lower needle/catheter</a:t>
            </a:r>
            <a:r>
              <a:rPr lang="en-US" baseline="0" dirty="0" smtClean="0">
                <a:ea typeface="ＭＳ Ｐゴシック"/>
                <a:cs typeface="ＭＳ Ｐゴシック"/>
              </a:rPr>
              <a:t> unit. It should have been.</a:t>
            </a:r>
            <a:endParaRPr lang="en-US" dirty="0">
              <a:ea typeface="ＭＳ Ｐゴシック"/>
              <a:cs typeface="ＭＳ Ｐゴシック"/>
            </a:endParaRPr>
          </a:p>
        </p:txBody>
      </p:sp>
    </p:spTree>
    <p:extLst>
      <p:ext uri="{BB962C8B-B14F-4D97-AF65-F5344CB8AC3E}">
        <p14:creationId xmlns:p14="http://schemas.microsoft.com/office/powerpoint/2010/main" xmlns="" val="3828217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35</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Again - if you are using a 14 or 10 gauge needle/catheter unit intended for IVs, it will be</a:t>
            </a:r>
            <a:r>
              <a:rPr lang="en-US" baseline="0" dirty="0" smtClean="0">
                <a:ea typeface="ＭＳ Ｐゴシック"/>
                <a:cs typeface="ＭＳ Ｐゴシック"/>
              </a:rPr>
              <a:t> necessary to remove the plug from the needle flash chamber before inserting it.</a:t>
            </a:r>
            <a:endParaRPr lang="en-US" dirty="0">
              <a:ea typeface="ＭＳ Ｐゴシック"/>
              <a:cs typeface="ＭＳ Ｐゴシック"/>
            </a:endParaRPr>
          </a:p>
        </p:txBody>
      </p:sp>
    </p:spTree>
    <p:extLst>
      <p:ext uri="{BB962C8B-B14F-4D97-AF65-F5344CB8AC3E}">
        <p14:creationId xmlns:p14="http://schemas.microsoft.com/office/powerpoint/2010/main" xmlns="" val="4243719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if the catheter is still in place, it may have become plugged.</a:t>
            </a:r>
          </a:p>
          <a:p>
            <a:endParaRPr lang="en-US" dirty="0" smtClean="0"/>
          </a:p>
          <a:p>
            <a:r>
              <a:rPr lang="en-US" dirty="0" smtClean="0"/>
              <a:t>MUST use a new needle/catheter unit.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two needle decompressions, do not continue to persevere with NDC</a:t>
            </a:r>
            <a:r>
              <a:rPr lang="en-US" baseline="0" dirty="0" smtClean="0"/>
              <a:t> – move on to evaluating and treating for shock.</a:t>
            </a:r>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13FE0F6D-9BAF-4CC6-A967-D00138B43E28}" type="slidenum">
              <a:rPr lang="en-US" smtClean="0">
                <a:ea typeface="ＭＳ Ｐゴシック"/>
                <a:cs typeface="ＭＳ Ｐゴシック"/>
              </a:rPr>
              <a:pPr/>
              <a:t>42</a:t>
            </a:fld>
            <a:endParaRPr lang="en-US" dirty="0">
              <a:ea typeface="ＭＳ Ｐゴシック"/>
              <a:cs typeface="ＭＳ Ｐゴシック"/>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DO NOT MISS THIS INJURY!</a:t>
            </a:r>
          </a:p>
        </p:txBody>
      </p:sp>
    </p:spTree>
    <p:extLst>
      <p:ext uri="{BB962C8B-B14F-4D97-AF65-F5344CB8AC3E}">
        <p14:creationId xmlns:p14="http://schemas.microsoft.com/office/powerpoint/2010/main" xmlns="" val="552020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50E0636B-9DE8-457E-B294-784B7FAB2B33}" type="slidenum">
              <a:rPr lang="en-US" smtClean="0">
                <a:ea typeface="ＭＳ Ｐゴシック"/>
                <a:cs typeface="ＭＳ Ｐゴシック"/>
              </a:rPr>
              <a:pPr/>
              <a:t>43</a:t>
            </a:fld>
            <a:endParaRPr lang="en-US" dirty="0">
              <a:ea typeface="ＭＳ Ｐゴシック"/>
              <a:cs typeface="ＭＳ Ｐゴシック"/>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Needle Decompression Skill Sheet</a:t>
            </a:r>
          </a:p>
        </p:txBody>
      </p:sp>
    </p:spTree>
    <p:extLst>
      <p:ext uri="{BB962C8B-B14F-4D97-AF65-F5344CB8AC3E}">
        <p14:creationId xmlns:p14="http://schemas.microsoft.com/office/powerpoint/2010/main" xmlns="" val="260310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91FEE2F3-5300-41D1-8E15-B69CD64458E3}" type="slidenum">
              <a:rPr lang="en-US" smtClean="0">
                <a:ea typeface="ＭＳ Ｐゴシック"/>
                <a:cs typeface="ＭＳ Ｐゴシック"/>
              </a:rPr>
              <a:pPr/>
              <a:t>13</a:t>
            </a:fld>
            <a:endParaRPr lang="en-US" dirty="0">
              <a:ea typeface="ＭＳ Ｐゴシック"/>
              <a:cs typeface="ＭＳ Ｐゴシック"/>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en-US" u="sng" dirty="0">
                <a:ea typeface="ＭＳ Ｐゴシック"/>
                <a:cs typeface="ＭＳ Ｐゴシック"/>
              </a:rPr>
              <a:t>Every breath adds more air</a:t>
            </a:r>
            <a:r>
              <a:rPr lang="en-US" dirty="0">
                <a:ea typeface="ＭＳ Ｐゴシック"/>
                <a:cs typeface="ＭＳ Ｐゴシック"/>
              </a:rPr>
              <a:t> to the air space outside the lung.</a:t>
            </a:r>
          </a:p>
          <a:p>
            <a:pPr eaLnBrk="1" hangingPunct="1"/>
            <a:r>
              <a:rPr lang="en-US" dirty="0">
                <a:ea typeface="ＭＳ Ｐゴシック"/>
                <a:cs typeface="ＭＳ Ｐゴシック"/>
              </a:rPr>
              <a:t>The air can’t be exhaled because it’s outside the lung – there’s no way for it to escape, so pressure builds up.</a:t>
            </a:r>
          </a:p>
        </p:txBody>
      </p:sp>
    </p:spTree>
    <p:extLst>
      <p:ext uri="{BB962C8B-B14F-4D97-AF65-F5344CB8AC3E}">
        <p14:creationId xmlns:p14="http://schemas.microsoft.com/office/powerpoint/2010/main" xmlns="" val="150316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p:spPr>
        <p:txBody>
          <a:bodyPr/>
          <a:lstStyle/>
          <a:p>
            <a:fld id="{54A4168A-4A17-4F37-A594-E7BE68EB1BFB}" type="slidenum">
              <a:rPr lang="en-US" smtClean="0">
                <a:ea typeface="ＭＳ Ｐゴシック"/>
                <a:cs typeface="ＭＳ Ｐゴシック"/>
              </a:rPr>
              <a:pPr/>
              <a:t>15</a:t>
            </a:fld>
            <a:endParaRPr lang="en-US" dirty="0">
              <a:ea typeface="ＭＳ Ｐゴシック"/>
              <a:cs typeface="ＭＳ Ｐゴシック"/>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xfrm>
            <a:off x="934720" y="4415790"/>
            <a:ext cx="5140960" cy="4183380"/>
          </a:xfrm>
          <a:noFill/>
          <a:ln/>
        </p:spPr>
        <p:txBody>
          <a:bodyPr/>
          <a:lstStyle/>
          <a:p>
            <a:pPr eaLnBrk="1" hangingPunct="1"/>
            <a:r>
              <a:rPr lang="en-US" dirty="0">
                <a:ea typeface="ＭＳ Ｐゴシック"/>
                <a:cs typeface="ＭＳ Ｐゴシック"/>
              </a:rPr>
              <a:t>Here is what a pulse oximeter looks like and what it tells you.</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What it actually tells you is the percentage of oxygenated </a:t>
            </a:r>
            <a:r>
              <a:rPr lang="en-US" u="sng" dirty="0">
                <a:ea typeface="ＭＳ Ｐゴシック"/>
                <a:cs typeface="ＭＳ Ｐゴシック"/>
              </a:rPr>
              <a:t>hemoglobin</a:t>
            </a:r>
            <a:r>
              <a:rPr lang="en-US" dirty="0">
                <a:ea typeface="ＭＳ Ｐゴシック"/>
                <a:cs typeface="ＭＳ Ｐゴシック"/>
              </a:rPr>
              <a:t> in the blood.</a:t>
            </a:r>
          </a:p>
        </p:txBody>
      </p:sp>
    </p:spTree>
    <p:extLst>
      <p:ext uri="{BB962C8B-B14F-4D97-AF65-F5344CB8AC3E}">
        <p14:creationId xmlns:p14="http://schemas.microsoft.com/office/powerpoint/2010/main" xmlns="" val="3171517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p:spPr>
        <p:txBody>
          <a:bodyPr/>
          <a:lstStyle/>
          <a:p>
            <a:fld id="{139BD8FF-162B-4FF1-A7D7-1779A0762E53}" type="slidenum">
              <a:rPr lang="en-US" smtClean="0">
                <a:ea typeface="ＭＳ Ｐゴシック"/>
                <a:cs typeface="ＭＳ Ｐゴシック"/>
              </a:rPr>
              <a:pPr/>
              <a:t>16</a:t>
            </a:fld>
            <a:endParaRPr lang="en-US" dirty="0">
              <a:ea typeface="ＭＳ Ｐゴシック"/>
              <a:cs typeface="ＭＳ Ｐゴシック"/>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xfrm>
            <a:off x="934720" y="4415790"/>
            <a:ext cx="5140960" cy="4183380"/>
          </a:xfrm>
          <a:noFill/>
          <a:ln/>
        </p:spPr>
        <p:txBody>
          <a:bodyPr/>
          <a:lstStyle/>
          <a:p>
            <a:pPr eaLnBrk="1" hangingPunct="1"/>
            <a:r>
              <a:rPr lang="en-US" dirty="0">
                <a:ea typeface="ＭＳ Ｐゴシック"/>
                <a:cs typeface="ＭＳ Ｐゴシック"/>
              </a:rPr>
              <a:t>Hypoxia is associated with worse clinical outcomes in casualties with moderate/severe TBI. Monitoring the O2 saturation in these casualties with a pulse oximeter will help identify hypoxia so that it can be prevented or treated.</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Unconscious casualties may experience an airway obstruction.</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Chest trauma and blast trauma casualties may not exchange oxygen well in their lungs.</a:t>
            </a:r>
          </a:p>
        </p:txBody>
      </p:sp>
    </p:spTree>
    <p:extLst>
      <p:ext uri="{BB962C8B-B14F-4D97-AF65-F5344CB8AC3E}">
        <p14:creationId xmlns:p14="http://schemas.microsoft.com/office/powerpoint/2010/main" xmlns="" val="102473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p:spPr>
        <p:txBody>
          <a:bodyPr/>
          <a:lstStyle/>
          <a:p>
            <a:fld id="{5AD22C87-1E75-4C5B-BC92-7AA3066ED950}" type="slidenum">
              <a:rPr lang="en-US" smtClean="0">
                <a:ea typeface="ＭＳ Ｐゴシック"/>
                <a:cs typeface="ＭＳ Ｐゴシック"/>
              </a:rPr>
              <a:pPr/>
              <a:t>17</a:t>
            </a:fld>
            <a:endParaRPr lang="en-US" dirty="0">
              <a:ea typeface="ＭＳ Ｐゴシック"/>
              <a:cs typeface="ＭＳ Ｐゴシック"/>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34720" y="4415790"/>
            <a:ext cx="5140960" cy="4183380"/>
          </a:xfrm>
          <a:noFill/>
          <a:ln/>
        </p:spPr>
        <p:txBody>
          <a:bodyPr/>
          <a:lstStyle/>
          <a:p>
            <a:pPr eaLnBrk="1" hangingPunct="1"/>
            <a:r>
              <a:rPr lang="en-US" dirty="0">
                <a:ea typeface="ＭＳ Ｐゴシック"/>
                <a:cs typeface="ＭＳ Ｐゴシック"/>
              </a:rPr>
              <a:t>A normal reading on a pulse oximeter is NOT a good indicator for the absence of shock.</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Even after significant blood loss, the blood remaining in the intravascular compartment may be normally oxygenated.</a:t>
            </a:r>
          </a:p>
          <a:p>
            <a:pPr eaLnBrk="1" hangingPunct="1"/>
            <a:r>
              <a:rPr lang="en-US" dirty="0">
                <a:ea typeface="ＭＳ Ｐゴシック"/>
                <a:cs typeface="ＭＳ Ｐゴシック"/>
              </a:rPr>
              <a:t>  </a:t>
            </a:r>
          </a:p>
          <a:p>
            <a:pPr eaLnBrk="1" hangingPunct="1"/>
            <a:r>
              <a:rPr lang="en-US" dirty="0">
                <a:ea typeface="ＭＳ Ｐゴシック"/>
                <a:cs typeface="ＭＳ Ｐゴシック"/>
              </a:rPr>
              <a:t>Readings on a cold limb may be artificially low.</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The pulse ox can mistake carbon monoxide for oxygen in burn patients and give a falsely high reading.</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To repeat – a decrease in O2 sat is normal at altitude. This drop in O2 sat is REAL.</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xmlns="" val="3238707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6D1D9E8D-9D8A-4B76-B82A-60F44E672893}" type="slidenum">
              <a:rPr lang="en-US" smtClean="0">
                <a:ea typeface="ＭＳ Ｐゴシック"/>
                <a:cs typeface="ＭＳ Ｐゴシック"/>
              </a:rPr>
              <a:pPr/>
              <a:t>18</a:t>
            </a:fld>
            <a:endParaRPr lang="en-US" dirty="0">
              <a:ea typeface="ＭＳ Ｐゴシック"/>
              <a:cs typeface="ＭＳ Ｐゴシック"/>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One collapsed lung should not kill you, but the elevated air pressure OUTSIDE the collapsed lung in a tension pneumothorax can impair the function of the good lung and the heart by preventing them from </a:t>
            </a:r>
            <a:r>
              <a:rPr lang="en-US" dirty="0" smtClean="0">
                <a:ea typeface="ＭＳ Ｐゴシック"/>
                <a:cs typeface="ＭＳ Ｐゴシック"/>
              </a:rPr>
              <a:t>functioning </a:t>
            </a:r>
            <a:r>
              <a:rPr lang="en-US" dirty="0">
                <a:ea typeface="ＭＳ Ｐゴシック"/>
                <a:cs typeface="ＭＳ Ｐゴシック"/>
              </a:rPr>
              <a:t>normally</a:t>
            </a:r>
            <a:r>
              <a:rPr lang="en-US" dirty="0" smtClean="0">
                <a:ea typeface="ＭＳ Ｐゴシック"/>
                <a:cs typeface="ＭＳ Ｐゴシック"/>
              </a:rPr>
              <a:t>.</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This CAN kill you</a:t>
            </a:r>
            <a:r>
              <a:rPr lang="en-US" dirty="0" smtClean="0">
                <a:ea typeface="ＭＳ Ｐゴシック"/>
                <a:cs typeface="ＭＳ Ｐゴシック"/>
              </a:rPr>
              <a:t>.</a:t>
            </a:r>
            <a:endParaRPr lang="en-US" dirty="0">
              <a:ea typeface="ＭＳ Ｐゴシック"/>
              <a:cs typeface="ＭＳ Ｐゴシック"/>
            </a:endParaRPr>
          </a:p>
        </p:txBody>
      </p:sp>
    </p:spTree>
    <p:extLst>
      <p:ext uri="{BB962C8B-B14F-4D97-AF65-F5344CB8AC3E}">
        <p14:creationId xmlns:p14="http://schemas.microsoft.com/office/powerpoint/2010/main" xmlns="" val="167909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19</a:t>
            </a:fld>
            <a:endParaRPr lang="en-US" dirty="0"/>
          </a:p>
        </p:txBody>
      </p:sp>
    </p:spTree>
    <p:extLst>
      <p:ext uri="{BB962C8B-B14F-4D97-AF65-F5344CB8AC3E}">
        <p14:creationId xmlns:p14="http://schemas.microsoft.com/office/powerpoint/2010/main" xmlns="" val="123680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EA459ED-CDBE-4782-A4DC-B4C9AF5E7912}"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F89894-589F-4395-AB71-B22471FB23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79DE218-9CE7-493D-9989-D078FCDB4D04}"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8F68FA-241E-4D3E-BB31-69F769A171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4E8193-3F92-4830-8237-19CC0E65F33B}"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D82A5D-C5B9-4DF0-BCD0-8745F753089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6EA3437-784D-4F23-A89F-07F0A5CA5154}"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DFD6A0-9161-44E7-A9DA-4B50C388593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5BD3123-69DA-4C1F-8473-230E3E303909}"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5584C8-3D11-4CC3-8AE9-978CF1B4270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D6E7C62A-2416-4009-8D0B-30479EAE23F4}"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78B3D3-F2E1-4B1C-9B3C-4A683FAB5CE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D42BB468-3B94-4F60-86C3-13F8EFE66636}"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4FBA16-6DE4-465F-8F16-97F68020498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98FB0B9-A162-407B-83A9-FA01481E8937}"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CA50B7-A4B9-4C51-B21F-5B553F13C4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51DC1BA-0F8D-4790-9640-2E939A4220B6}" type="datetime5">
              <a:rPr lang="en-US" smtClean="0"/>
              <a:pPr>
                <a:defRPr/>
              </a:pPr>
              <a:t>10-Apr-18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7A6C95-2562-46C9-B26A-F7FD99F560E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52A65A5-4864-49EA-A6DD-18785066BA99}"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EB8BD-F4A6-4307-8BE4-5F636347CCD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397B8C8-9627-479C-9C29-4CFF7B89C57A}" type="datetime5">
              <a:rPr lang="en-US" smtClean="0"/>
              <a:pPr>
                <a:defRPr/>
              </a:pPr>
              <a:t>10-Apr-18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92CBD-3438-4B26-AFF7-D67B6E83C8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6DB8C10-3551-4780-A9B6-172F2D69B2F9}" type="datetime5">
              <a:rPr lang="en-US" smtClean="0"/>
              <a:pPr>
                <a:defRPr/>
              </a:pPr>
              <a:t>10-Apr-18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EB2F7F-333D-4A68-A1E5-AA7580B0AEF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E9A4E41-A7B8-4F64-8849-058EDBEEB89E}" type="datetime5">
              <a:rPr lang="en-US" smtClean="0"/>
              <a:pPr>
                <a:defRPr/>
              </a:pPr>
              <a:t>10-Apr-18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F4457A-D1F3-4FC0-902F-967EA1EABB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7F89873-C2C2-42A2-8539-E9FB77DF3368}"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6103DD-8D7F-451F-9D65-90A80AC7A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8C90568-3B5D-4ADB-B11D-620F7EFF1E66}" type="datetime5">
              <a:rPr lang="en-US" smtClean="0"/>
              <a:pPr>
                <a:defRPr/>
              </a:pPr>
              <a:t>10-Apr-18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UNCLASSIFIED</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A8545-1A8D-44E7-B6E5-D128C16BE29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746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fld id="{B18FE2D4-E736-4443-92FA-FF45130FC323}" type="datetime5">
              <a:rPr lang="en-US" smtClean="0"/>
              <a:pPr>
                <a:defRPr/>
              </a:pPr>
              <a:t>10-Apr-18</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r>
              <a:rPr lang="en-US" smtClean="0"/>
              <a:t>UNCLASSIFIED</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6EDDFA9-39DD-47B1-96AC-01B5C879CB91}" type="slidenum">
              <a:rPr lang="en-US"/>
              <a:pPr>
                <a:defRPr/>
              </a:pPr>
              <a:t>‹#›</a:t>
            </a:fld>
            <a:endParaRPr lang="en-US"/>
          </a:p>
        </p:txBody>
      </p:sp>
      <p:pic>
        <p:nvPicPr>
          <p:cNvPr id="1031" name="Picture 8" descr="y TCCC Logo 091104 (C)"/>
          <p:cNvPicPr>
            <a:picLocks noChangeAspect="1" noChangeArrowheads="1"/>
          </p:cNvPicPr>
          <p:nvPr userDrawn="1"/>
        </p:nvPicPr>
        <p:blipFill>
          <a:blip r:embed="rId17" cstate="print"/>
          <a:srcRect/>
          <a:stretch>
            <a:fillRect/>
          </a:stretch>
        </p:blipFill>
        <p:spPr bwMode="auto">
          <a:xfrm>
            <a:off x="84138" y="76200"/>
            <a:ext cx="1211262" cy="1219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media/media4.wmv"/><Relationship Id="rId6" Type="http://schemas.openxmlformats.org/officeDocument/2006/relationships/hyperlink" Target="https://youtu.be/5YsQx_lo3Uk" TargetMode="External"/><Relationship Id="rId5" Type="http://schemas.openxmlformats.org/officeDocument/2006/relationships/image" Target="../media/image6.jpeg"/><Relationship Id="rId4" Type="http://schemas.microsoft.com/office/2007/relationships/media" Target="../media/media4.wm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85800" y="304800"/>
            <a:ext cx="7772400" cy="1295400"/>
          </a:xfrm>
        </p:spPr>
        <p:txBody>
          <a:bodyPr/>
          <a:lstStyle/>
          <a:p>
            <a:pPr eaLnBrk="1" hangingPunct="1"/>
            <a:r>
              <a:rPr lang="en-US" sz="4800" b="1" dirty="0" smtClean="0"/>
              <a:t>Management of Tension </a:t>
            </a:r>
            <a:r>
              <a:rPr lang="en-US" sz="4800" b="1" dirty="0" err="1" smtClean="0"/>
              <a:t>Pneumothorax</a:t>
            </a:r>
            <a:r>
              <a:rPr lang="en-US" sz="4800" b="1" dirty="0" smtClean="0"/>
              <a:t> in TCCC</a:t>
            </a:r>
            <a:endParaRPr lang="en-US" altLang="en-US" sz="5400" b="1" dirty="0" smtClean="0"/>
          </a:p>
        </p:txBody>
      </p:sp>
      <p:sp>
        <p:nvSpPr>
          <p:cNvPr id="2051" name="Rectangle 3"/>
          <p:cNvSpPr>
            <a:spLocks noGrp="1" noChangeArrowheads="1"/>
          </p:cNvSpPr>
          <p:nvPr>
            <p:ph type="subTitle" idx="4294967295"/>
          </p:nvPr>
        </p:nvSpPr>
        <p:spPr>
          <a:xfrm>
            <a:off x="685800" y="5715000"/>
            <a:ext cx="7620000" cy="762000"/>
          </a:xfrm>
        </p:spPr>
        <p:txBody>
          <a:bodyPr/>
          <a:lstStyle/>
          <a:p>
            <a:pPr marL="0" indent="0" algn="ctr" eaLnBrk="1" hangingPunct="1">
              <a:lnSpc>
                <a:spcPct val="90000"/>
              </a:lnSpc>
              <a:buFontTx/>
              <a:buNone/>
            </a:pPr>
            <a:r>
              <a:rPr lang="en-US" altLang="en-US" sz="4000" b="1" dirty="0" smtClean="0"/>
              <a:t>TCCC Interim Change 180121</a:t>
            </a:r>
          </a:p>
        </p:txBody>
      </p:sp>
      <p:pic>
        <p:nvPicPr>
          <p:cNvPr id="6" name="Picture 5" descr="Photo Martin BF Tension Ptx 1.JPG"/>
          <p:cNvPicPr>
            <a:picLocks noChangeAspect="1"/>
          </p:cNvPicPr>
          <p:nvPr/>
        </p:nvPicPr>
        <p:blipFill>
          <a:blip r:embed="rId2" cstate="print"/>
          <a:stretch>
            <a:fillRect/>
          </a:stretch>
        </p:blipFill>
        <p:spPr>
          <a:xfrm>
            <a:off x="2209800" y="1885950"/>
            <a:ext cx="4495800" cy="3371850"/>
          </a:xfrm>
          <a:prstGeom prst="rect">
            <a:avLst/>
          </a:prstGeom>
          <a:ln w="25400">
            <a:solidFill>
              <a:schemeClr val="tx1"/>
            </a:solidFill>
          </a:ln>
        </p:spPr>
      </p:pic>
      <p:sp>
        <p:nvSpPr>
          <p:cNvPr id="7" name="TextBox 6"/>
          <p:cNvSpPr txBox="1"/>
          <p:nvPr/>
        </p:nvSpPr>
        <p:spPr>
          <a:xfrm>
            <a:off x="6835048" y="2971800"/>
            <a:ext cx="2156552" cy="707886"/>
          </a:xfrm>
          <a:prstGeom prst="rect">
            <a:avLst/>
          </a:prstGeom>
          <a:noFill/>
        </p:spPr>
        <p:txBody>
          <a:bodyPr wrap="none" rtlCol="0">
            <a:spAutoFit/>
          </a:bodyPr>
          <a:lstStyle/>
          <a:p>
            <a:r>
              <a:rPr lang="en-US" sz="2000" b="1" i="1" dirty="0" smtClean="0"/>
              <a:t>Photo:</a:t>
            </a:r>
          </a:p>
          <a:p>
            <a:r>
              <a:rPr lang="en-US" sz="2000" b="1" i="1" dirty="0" smtClean="0"/>
              <a:t>COL Matt Martin</a:t>
            </a:r>
            <a:endParaRPr lang="en-US" sz="20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7620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1981200"/>
            <a:ext cx="8610600" cy="2087562"/>
          </a:xfrm>
        </p:spPr>
        <p:txBody>
          <a:bodyPr/>
          <a:lstStyle/>
          <a:p>
            <a:pPr marL="0" indent="0">
              <a:buNone/>
            </a:pPr>
            <a:r>
              <a:rPr lang="en-US" sz="2000" b="1" dirty="0"/>
              <a:t>Add a section “e” to the Circulation Section of the TCCC Guidelines</a:t>
            </a:r>
            <a:r>
              <a:rPr lang="en-US" sz="2000" b="1" dirty="0" smtClean="0"/>
              <a:t>:</a:t>
            </a:r>
          </a:p>
          <a:p>
            <a:pPr marL="0" indent="0">
              <a:buNone/>
            </a:pPr>
            <a:endParaRPr lang="en-US" sz="2000" dirty="0"/>
          </a:p>
          <a:p>
            <a:pPr marL="0" indent="0">
              <a:buNone/>
            </a:pPr>
            <a:r>
              <a:rPr lang="en-US" sz="2000" b="1" dirty="0">
                <a:solidFill>
                  <a:srgbClr val="FF0000"/>
                </a:solidFill>
              </a:rPr>
              <a:t>	e. If a casualty in shock is not responding to fluid resuscitation, consider untreated tension pneumothorax as a possible cause of refractory shock. Thoracic trauma, persistent respiratory distress, absent breath sounds, and hemoglobin oxygen saturation &lt; 90% support this diagnosis. Treat as indicated with repeated NDC or finger </a:t>
            </a:r>
            <a:r>
              <a:rPr lang="en-US" sz="2000" b="1" dirty="0" err="1">
                <a:solidFill>
                  <a:srgbClr val="FF0000"/>
                </a:solidFill>
              </a:rPr>
              <a:t>thoracostomy</a:t>
            </a:r>
            <a:r>
              <a:rPr lang="en-US" sz="2000" b="1" dirty="0">
                <a:solidFill>
                  <a:srgbClr val="FF0000"/>
                </a:solidFill>
              </a:rPr>
              <a:t>/chest tube insertion at the 5</a:t>
            </a:r>
            <a:r>
              <a:rPr lang="en-US" sz="2000" b="1" baseline="30000" dirty="0">
                <a:solidFill>
                  <a:srgbClr val="FF0000"/>
                </a:solidFill>
              </a:rPr>
              <a:t>th</a:t>
            </a:r>
            <a:r>
              <a:rPr lang="en-US" sz="2000" b="1" dirty="0">
                <a:solidFill>
                  <a:srgbClr val="FF0000"/>
                </a:solidFill>
              </a:rPr>
              <a:t> ICS in the AAL, according to the skills, experience, and authorizations of the treating medical provider. Note that if finger </a:t>
            </a:r>
            <a:r>
              <a:rPr lang="en-US" sz="2000" b="1" dirty="0" err="1">
                <a:solidFill>
                  <a:srgbClr val="FF0000"/>
                </a:solidFill>
              </a:rPr>
              <a:t>thoracostomy</a:t>
            </a:r>
            <a:r>
              <a:rPr lang="en-US" sz="2000" b="1" dirty="0">
                <a:solidFill>
                  <a:srgbClr val="FF0000"/>
                </a:solidFill>
              </a:rPr>
              <a:t> is used, it may not remain patent and finger decompression through the incision may have to be repeated. Consider decompressing the opposite side of the chest if indicated based on the mechanism of injury and physical findings. </a:t>
            </a:r>
            <a:endParaRPr lang="en-US" sz="20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40624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
        <p:nvSpPr>
          <p:cNvPr id="116738" name="Rectangle 3"/>
          <p:cNvSpPr>
            <a:spLocks noGrp="1" noChangeArrowheads="1"/>
          </p:cNvSpPr>
          <p:nvPr>
            <p:ph idx="1"/>
          </p:nvPr>
        </p:nvSpPr>
        <p:spPr>
          <a:xfrm>
            <a:off x="685800" y="1371600"/>
            <a:ext cx="8153400" cy="4419600"/>
          </a:xfrm>
        </p:spPr>
        <p:txBody>
          <a:bodyPr/>
          <a:lstStyle/>
          <a:p>
            <a:pPr eaLnBrk="1" hangingPunct="1"/>
            <a:r>
              <a:rPr lang="en-US" b="1" dirty="0">
                <a:solidFill>
                  <a:srgbClr val="FF3300"/>
                </a:solidFill>
                <a:ea typeface="ＭＳ Ｐゴシック"/>
                <a:cs typeface="ＭＳ Ｐゴシック"/>
              </a:rPr>
              <a:t>Tension pneumothorax is another common cause of preventable death encountered on the battlefield.</a:t>
            </a:r>
          </a:p>
          <a:p>
            <a:pPr eaLnBrk="1" hangingPunct="1"/>
            <a:r>
              <a:rPr lang="en-US" b="1" dirty="0">
                <a:solidFill>
                  <a:srgbClr val="FF3300"/>
                </a:solidFill>
                <a:ea typeface="ＭＳ Ｐゴシック"/>
                <a:cs typeface="ＭＳ Ｐゴシック"/>
              </a:rPr>
              <a:t>It’s easy to treat.</a:t>
            </a:r>
          </a:p>
          <a:p>
            <a:pPr eaLnBrk="1" hangingPunct="1"/>
            <a:r>
              <a:rPr lang="en-US" b="1" dirty="0">
                <a:solidFill>
                  <a:srgbClr val="FF0000"/>
                </a:solidFill>
                <a:ea typeface="ＭＳ Ｐゴシック"/>
                <a:cs typeface="ＭＳ Ｐゴシック"/>
              </a:rPr>
              <a:t>Tension </a:t>
            </a:r>
            <a:r>
              <a:rPr lang="en-US" b="1" dirty="0" err="1" smtClean="0">
                <a:solidFill>
                  <a:srgbClr val="FF0000"/>
                </a:solidFill>
                <a:ea typeface="ＭＳ Ｐゴシック"/>
                <a:cs typeface="ＭＳ Ｐゴシック"/>
              </a:rPr>
              <a:t>pneumothorax</a:t>
            </a:r>
            <a:r>
              <a:rPr lang="en-US" b="1" dirty="0" smtClean="0">
                <a:solidFill>
                  <a:srgbClr val="FF0000"/>
                </a:solidFill>
                <a:ea typeface="ＭＳ Ｐゴシック"/>
                <a:cs typeface="ＭＳ Ｐゴシック"/>
              </a:rPr>
              <a:t> </a:t>
            </a:r>
            <a:r>
              <a:rPr lang="en-US" b="1" dirty="0">
                <a:solidFill>
                  <a:srgbClr val="FF0000"/>
                </a:solidFill>
                <a:ea typeface="ＭＳ Ｐゴシック"/>
                <a:cs typeface="ＭＳ Ｐゴシック"/>
              </a:rPr>
              <a:t>may occur with entry wounds in the </a:t>
            </a:r>
            <a:r>
              <a:rPr lang="en-US" b="1" dirty="0" smtClean="0">
                <a:solidFill>
                  <a:srgbClr val="FF0000"/>
                </a:solidFill>
                <a:ea typeface="ＭＳ Ｐゴシック"/>
                <a:cs typeface="ＭＳ Ｐゴシック"/>
              </a:rPr>
              <a:t>chest, abdomen</a:t>
            </a:r>
            <a:r>
              <a:rPr lang="en-US" b="1" dirty="0">
                <a:solidFill>
                  <a:srgbClr val="FF0000"/>
                </a:solidFill>
                <a:ea typeface="ＭＳ Ｐゴシック"/>
                <a:cs typeface="ＭＳ Ｐゴシック"/>
              </a:rPr>
              <a:t>, </a:t>
            </a:r>
            <a:r>
              <a:rPr lang="en-US" b="1" dirty="0" smtClean="0">
                <a:solidFill>
                  <a:srgbClr val="FF0000"/>
                </a:solidFill>
                <a:ea typeface="ＭＳ Ｐゴシック"/>
                <a:cs typeface="ＭＳ Ｐゴシック"/>
              </a:rPr>
              <a:t>back, shoulder</a:t>
            </a:r>
            <a:r>
              <a:rPr lang="en-US" b="1" dirty="0">
                <a:solidFill>
                  <a:srgbClr val="FF0000"/>
                </a:solidFill>
                <a:ea typeface="ＭＳ Ｐゴシック"/>
                <a:cs typeface="ＭＳ Ｐゴシック"/>
              </a:rPr>
              <a:t>, or neck.</a:t>
            </a:r>
          </a:p>
          <a:p>
            <a:pPr eaLnBrk="1" hangingPunct="1"/>
            <a:r>
              <a:rPr lang="en-US" dirty="0">
                <a:ea typeface="ＭＳ Ｐゴシック"/>
                <a:cs typeface="ＭＳ Ｐゴシック"/>
              </a:rPr>
              <a:t>Blunt (motor vehicle </a:t>
            </a:r>
            <a:r>
              <a:rPr lang="en-US" dirty="0" smtClean="0">
                <a:ea typeface="ＭＳ Ｐゴシック"/>
                <a:cs typeface="ＭＳ Ｐゴシック"/>
              </a:rPr>
              <a:t>crash) </a:t>
            </a:r>
            <a:r>
              <a:rPr lang="en-US" dirty="0">
                <a:ea typeface="ＭＳ Ｐゴシック"/>
                <a:cs typeface="ＭＳ Ｐゴシック"/>
              </a:rPr>
              <a:t>or penetrating trauma (GSW) </a:t>
            </a:r>
            <a:r>
              <a:rPr lang="en-US" dirty="0" smtClean="0">
                <a:ea typeface="ＭＳ Ｐゴシック"/>
                <a:cs typeface="ＭＳ Ｐゴシック"/>
              </a:rPr>
              <a:t>or primary blast injury may cause tension </a:t>
            </a:r>
            <a:r>
              <a:rPr lang="en-US" dirty="0" err="1" smtClean="0">
                <a:ea typeface="ＭＳ Ｐゴシック"/>
                <a:cs typeface="ＭＳ Ｐゴシック"/>
              </a:rPr>
              <a:t>pneumothorax</a:t>
            </a:r>
            <a:r>
              <a:rPr lang="en-US" dirty="0" smtClean="0">
                <a:ea typeface="ＭＳ Ｐゴシック"/>
                <a:cs typeface="ＭＳ Ｐゴシック"/>
              </a:rPr>
              <a:t>.</a:t>
            </a:r>
            <a:endParaRPr lang="en-US" dirty="0">
              <a:ea typeface="ＭＳ Ｐゴシック"/>
              <a:cs typeface="ＭＳ Ｐゴシック"/>
            </a:endParaRPr>
          </a:p>
        </p:txBody>
      </p:sp>
    </p:spTree>
    <p:extLst>
      <p:ext uri="{BB962C8B-B14F-4D97-AF65-F5344CB8AC3E}">
        <p14:creationId xmlns:p14="http://schemas.microsoft.com/office/powerpoint/2010/main" xmlns="" val="332796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9"/>
          <p:cNvSpPr>
            <a:spLocks noGrp="1" noChangeArrowheads="1"/>
          </p:cNvSpPr>
          <p:nvPr>
            <p:ph type="title"/>
          </p:nvPr>
        </p:nvSpPr>
        <p:spPr>
          <a:xfrm>
            <a:off x="2057400" y="76200"/>
            <a:ext cx="5334000" cy="1143000"/>
          </a:xfrm>
        </p:spPr>
        <p:txBody>
          <a:bodyPr/>
          <a:lstStyle/>
          <a:p>
            <a:pPr eaLnBrk="1" hangingPunct="1"/>
            <a:r>
              <a:rPr lang="en-US" sz="5400" dirty="0">
                <a:ea typeface="ＭＳ Ｐゴシック"/>
                <a:cs typeface="ＭＳ Ｐゴシック"/>
              </a:rPr>
              <a:t>Pneumothorax</a:t>
            </a:r>
          </a:p>
        </p:txBody>
      </p:sp>
      <p:sp>
        <p:nvSpPr>
          <p:cNvPr id="102402" name="Rectangle 10"/>
          <p:cNvSpPr>
            <a:spLocks noGrp="1" noChangeArrowheads="1"/>
          </p:cNvSpPr>
          <p:nvPr>
            <p:ph idx="1"/>
          </p:nvPr>
        </p:nvSpPr>
        <p:spPr>
          <a:xfrm>
            <a:off x="76200" y="5105400"/>
            <a:ext cx="8610600" cy="1676400"/>
          </a:xfrm>
        </p:spPr>
        <p:txBody>
          <a:bodyPr rtlCol="0">
            <a:normAutofit fontScale="92500" lnSpcReduction="20000"/>
          </a:bodyPr>
          <a:lstStyle/>
          <a:p>
            <a:pPr indent="0" eaLnBrk="1" fontAlgn="auto" hangingPunct="1">
              <a:spcAft>
                <a:spcPts val="0"/>
              </a:spcAft>
              <a:buFont typeface="Wingdings" pitchFamily="2" charset="2"/>
              <a:buNone/>
              <a:defRPr/>
            </a:pPr>
            <a:r>
              <a:rPr lang="en-US" dirty="0">
                <a:ea typeface="ＭＳ Ｐゴシック"/>
                <a:cs typeface="ＭＳ Ｐゴシック"/>
              </a:rPr>
              <a:t>A pneumothorax is a collection of air between the lung and chest wall due to an injury to the </a:t>
            </a:r>
            <a:r>
              <a:rPr lang="en-US" dirty="0" smtClean="0">
                <a:ea typeface="ＭＳ Ｐゴシック"/>
                <a:cs typeface="ＭＳ Ｐゴシック"/>
              </a:rPr>
              <a:t>chest wall and/or lung</a:t>
            </a:r>
            <a:r>
              <a:rPr lang="en-US" dirty="0">
                <a:ea typeface="ＭＳ Ｐゴシック"/>
                <a:cs typeface="ＭＳ Ｐゴシック"/>
              </a:rPr>
              <a:t>. The lung then collapses as </a:t>
            </a:r>
            <a:r>
              <a:rPr lang="en-US" dirty="0" smtClean="0">
                <a:ea typeface="ＭＳ Ｐゴシック"/>
                <a:cs typeface="ＭＳ Ｐゴシック"/>
              </a:rPr>
              <a:t>shown above.</a:t>
            </a:r>
            <a:endParaRPr lang="en-US" dirty="0">
              <a:ea typeface="ＭＳ Ｐゴシック"/>
              <a:cs typeface="ＭＳ Ｐゴシック"/>
            </a:endParaRPr>
          </a:p>
        </p:txBody>
      </p:sp>
      <p:pic>
        <p:nvPicPr>
          <p:cNvPr id="118787" name="Picture 11" descr="TFC Pneumothorax"/>
          <p:cNvPicPr>
            <a:picLocks noChangeAspect="1" noChangeArrowheads="1"/>
          </p:cNvPicPr>
          <p:nvPr/>
        </p:nvPicPr>
        <p:blipFill>
          <a:blip r:embed="rId3" cstate="print"/>
          <a:srcRect/>
          <a:stretch>
            <a:fillRect/>
          </a:stretch>
        </p:blipFill>
        <p:spPr bwMode="auto">
          <a:xfrm>
            <a:off x="2819400" y="1676400"/>
            <a:ext cx="3810000" cy="2895600"/>
          </a:xfrm>
          <a:prstGeom prst="rect">
            <a:avLst/>
          </a:prstGeom>
          <a:noFill/>
          <a:ln w="25400">
            <a:solidFill>
              <a:schemeClr val="tx1"/>
            </a:solidFill>
            <a:miter lim="800000"/>
            <a:headEnd/>
            <a:tailEnd/>
          </a:ln>
        </p:spPr>
      </p:pic>
      <p:sp>
        <p:nvSpPr>
          <p:cNvPr id="5" name="TextBox 4"/>
          <p:cNvSpPr txBox="1"/>
          <p:nvPr/>
        </p:nvSpPr>
        <p:spPr>
          <a:xfrm>
            <a:off x="6934200" y="2743200"/>
            <a:ext cx="1981633" cy="400110"/>
          </a:xfrm>
          <a:prstGeom prst="rect">
            <a:avLst/>
          </a:prstGeom>
          <a:noFill/>
        </p:spPr>
        <p:txBody>
          <a:bodyPr wrap="none" rtlCol="0">
            <a:spAutoFit/>
          </a:bodyPr>
          <a:lstStyle/>
          <a:p>
            <a:r>
              <a:rPr lang="en-US" sz="2000" b="1" i="1" dirty="0" err="1" smtClean="0"/>
              <a:t>Pneumothorax</a:t>
            </a:r>
            <a:endParaRPr lang="en-US" sz="2000" b="1" i="1" dirty="0"/>
          </a:p>
        </p:txBody>
      </p:sp>
      <p:cxnSp>
        <p:nvCxnSpPr>
          <p:cNvPr id="7" name="Straight Arrow Connector 6"/>
          <p:cNvCxnSpPr/>
          <p:nvPr/>
        </p:nvCxnSpPr>
        <p:spPr bwMode="auto">
          <a:xfrm flipH="1">
            <a:off x="5486400" y="2971800"/>
            <a:ext cx="1295400" cy="76200"/>
          </a:xfrm>
          <a:prstGeom prst="straightConnector1">
            <a:avLst/>
          </a:prstGeom>
          <a:solidFill>
            <a:srgbClr val="FF3300">
              <a:alpha val="50000"/>
            </a:srgbClr>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xmlns="" val="12213635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Martin BF Tension Ptx 1.JPG"/>
          <p:cNvPicPr>
            <a:picLocks noChangeAspect="1"/>
          </p:cNvPicPr>
          <p:nvPr/>
        </p:nvPicPr>
        <p:blipFill>
          <a:blip r:embed="rId3" cstate="print"/>
          <a:stretch>
            <a:fillRect/>
          </a:stretch>
        </p:blipFill>
        <p:spPr>
          <a:xfrm>
            <a:off x="2362200" y="1524000"/>
            <a:ext cx="4495800" cy="3371850"/>
          </a:xfrm>
          <a:prstGeom prst="rect">
            <a:avLst/>
          </a:prstGeom>
          <a:ln w="25400">
            <a:solidFill>
              <a:schemeClr val="tx1"/>
            </a:solidFill>
          </a:ln>
        </p:spPr>
      </p:pic>
      <p:sp>
        <p:nvSpPr>
          <p:cNvPr id="814085" name="Text Box 5"/>
          <p:cNvSpPr txBox="1">
            <a:spLocks noChangeArrowheads="1"/>
          </p:cNvSpPr>
          <p:nvPr/>
        </p:nvSpPr>
        <p:spPr bwMode="auto">
          <a:xfrm>
            <a:off x="118031" y="2133600"/>
            <a:ext cx="1822935" cy="2246769"/>
          </a:xfrm>
          <a:prstGeom prst="rect">
            <a:avLst/>
          </a:prstGeom>
          <a:noFill/>
          <a:ln w="25400">
            <a:solidFill>
              <a:schemeClr val="tx1"/>
            </a:solidFill>
            <a:miter lim="800000"/>
            <a:headEnd/>
            <a:tailEnd/>
          </a:ln>
          <a:effectLst/>
        </p:spPr>
        <p:txBody>
          <a:bodyPr wrap="none">
            <a:spAutoFit/>
          </a:bodyPr>
          <a:lstStyle/>
          <a:p>
            <a:pPr eaLnBrk="0" hangingPunct="0">
              <a:defRPr/>
            </a:pPr>
            <a:r>
              <a:rPr lang="en-US" sz="2000" b="1" dirty="0">
                <a:solidFill>
                  <a:srgbClr val="FF0000"/>
                </a:solidFill>
                <a:effectLst>
                  <a:outerShdw blurRad="38100" dist="38100" dir="2700000" algn="tl">
                    <a:srgbClr val="C0C0C0"/>
                  </a:outerShdw>
                </a:effectLst>
                <a:latin typeface="Arial" charset="0"/>
                <a:ea typeface="+mn-ea"/>
                <a:cs typeface="+mn-cs"/>
              </a:rPr>
              <a:t>Side with</a:t>
            </a:r>
          </a:p>
          <a:p>
            <a:pPr eaLnBrk="0" hangingPunct="0">
              <a:defRPr/>
            </a:pPr>
            <a:r>
              <a:rPr lang="en-US" sz="2000" b="1" dirty="0">
                <a:solidFill>
                  <a:srgbClr val="FF0000"/>
                </a:solidFill>
                <a:effectLst>
                  <a:outerShdw blurRad="38100" dist="38100" dir="2700000" algn="tl">
                    <a:srgbClr val="C0C0C0"/>
                  </a:outerShdw>
                </a:effectLst>
                <a:latin typeface="Arial" charset="0"/>
                <a:ea typeface="+mn-ea"/>
                <a:cs typeface="+mn-cs"/>
              </a:rPr>
              <a:t> gunshot</a:t>
            </a:r>
          </a:p>
          <a:p>
            <a:pPr eaLnBrk="0" hangingPunct="0">
              <a:defRPr/>
            </a:pPr>
            <a:r>
              <a:rPr lang="en-US" sz="2000" b="1" dirty="0">
                <a:solidFill>
                  <a:srgbClr val="FF0000"/>
                </a:solidFill>
                <a:effectLst>
                  <a:outerShdw blurRad="38100" dist="38100" dir="2700000" algn="tl">
                    <a:srgbClr val="C0C0C0"/>
                  </a:outerShdw>
                </a:effectLst>
                <a:latin typeface="Arial" charset="0"/>
                <a:ea typeface="+mn-ea"/>
                <a:cs typeface="+mn-cs"/>
              </a:rPr>
              <a:t> </a:t>
            </a:r>
            <a:r>
              <a:rPr lang="en-US" sz="2000" b="1" dirty="0" smtClean="0">
                <a:solidFill>
                  <a:srgbClr val="FF0000"/>
                </a:solidFill>
                <a:effectLst>
                  <a:outerShdw blurRad="38100" dist="38100" dir="2700000" algn="tl">
                    <a:srgbClr val="C0C0C0"/>
                  </a:outerShdw>
                </a:effectLst>
                <a:latin typeface="Arial" charset="0"/>
                <a:ea typeface="+mn-ea"/>
                <a:cs typeface="+mn-cs"/>
              </a:rPr>
              <a:t>wound and  </a:t>
            </a:r>
          </a:p>
          <a:p>
            <a:pPr eaLnBrk="0" hangingPunct="0">
              <a:defRPr/>
            </a:pPr>
            <a:r>
              <a:rPr lang="en-US" sz="2000" b="1" dirty="0" smtClean="0">
                <a:solidFill>
                  <a:srgbClr val="FF0000"/>
                </a:solidFill>
                <a:effectLst>
                  <a:outerShdw blurRad="38100" dist="38100" dir="2700000" algn="tl">
                    <a:srgbClr val="C0C0C0"/>
                  </a:outerShdw>
                </a:effectLst>
                <a:latin typeface="Arial" charset="0"/>
                <a:ea typeface="+mn-ea"/>
                <a:cs typeface="+mn-cs"/>
              </a:rPr>
              <a:t>air under </a:t>
            </a:r>
          </a:p>
          <a:p>
            <a:pPr eaLnBrk="0" hangingPunct="0">
              <a:defRPr/>
            </a:pPr>
            <a:r>
              <a:rPr lang="en-US" sz="2000" b="1" dirty="0" smtClean="0">
                <a:solidFill>
                  <a:srgbClr val="FF0000"/>
                </a:solidFill>
                <a:effectLst>
                  <a:outerShdw blurRad="38100" dist="38100" dir="2700000" algn="tl">
                    <a:srgbClr val="C0C0C0"/>
                  </a:outerShdw>
                </a:effectLst>
                <a:latin typeface="Arial" charset="0"/>
              </a:rPr>
              <a:t>increased </a:t>
            </a:r>
          </a:p>
          <a:p>
            <a:pPr eaLnBrk="0" hangingPunct="0">
              <a:defRPr/>
            </a:pPr>
            <a:r>
              <a:rPr lang="en-US" sz="2000" b="1" dirty="0" smtClean="0">
                <a:solidFill>
                  <a:srgbClr val="FF0000"/>
                </a:solidFill>
                <a:effectLst>
                  <a:outerShdw blurRad="38100" dist="38100" dir="2700000" algn="tl">
                    <a:srgbClr val="C0C0C0"/>
                  </a:outerShdw>
                </a:effectLst>
                <a:latin typeface="Arial" charset="0"/>
              </a:rPr>
              <a:t>p</a:t>
            </a:r>
            <a:r>
              <a:rPr lang="en-US" sz="2000" b="1" dirty="0" smtClean="0">
                <a:solidFill>
                  <a:srgbClr val="FF0000"/>
                </a:solidFill>
                <a:effectLst>
                  <a:outerShdw blurRad="38100" dist="38100" dir="2700000" algn="tl">
                    <a:srgbClr val="C0C0C0"/>
                  </a:outerShdw>
                </a:effectLst>
                <a:latin typeface="Arial" charset="0"/>
                <a:ea typeface="+mn-ea"/>
                <a:cs typeface="+mn-cs"/>
              </a:rPr>
              <a:t>ressure in </a:t>
            </a:r>
          </a:p>
          <a:p>
            <a:pPr eaLnBrk="0" hangingPunct="0">
              <a:defRPr/>
            </a:pPr>
            <a:r>
              <a:rPr lang="en-US" sz="2000" b="1" dirty="0" smtClean="0">
                <a:solidFill>
                  <a:srgbClr val="FF0000"/>
                </a:solidFill>
                <a:effectLst>
                  <a:outerShdw blurRad="38100" dist="38100" dir="2700000" algn="tl">
                    <a:srgbClr val="C0C0C0"/>
                  </a:outerShdw>
                </a:effectLst>
                <a:latin typeface="Arial" charset="0"/>
                <a:ea typeface="+mn-ea"/>
                <a:cs typeface="+mn-cs"/>
              </a:rPr>
              <a:t>pleural space</a:t>
            </a:r>
            <a:endParaRPr lang="en-US" sz="2000" b="1" dirty="0">
              <a:solidFill>
                <a:srgbClr val="FF0000"/>
              </a:solidFill>
              <a:effectLst>
                <a:outerShdw blurRad="38100" dist="38100" dir="2700000" algn="tl">
                  <a:srgbClr val="C0C0C0"/>
                </a:outerShdw>
              </a:effectLst>
              <a:latin typeface="Arial" charset="0"/>
              <a:ea typeface="+mn-ea"/>
              <a:cs typeface="+mn-cs"/>
            </a:endParaRPr>
          </a:p>
        </p:txBody>
      </p:sp>
      <p:sp>
        <p:nvSpPr>
          <p:cNvPr id="120835" name="Line 6"/>
          <p:cNvSpPr>
            <a:spLocks noChangeShapeType="1"/>
          </p:cNvSpPr>
          <p:nvPr/>
        </p:nvSpPr>
        <p:spPr bwMode="auto">
          <a:xfrm flipV="1">
            <a:off x="1828800" y="3048000"/>
            <a:ext cx="1676400" cy="0"/>
          </a:xfrm>
          <a:prstGeom prst="line">
            <a:avLst/>
          </a:prstGeom>
          <a:noFill/>
          <a:ln w="28575">
            <a:solidFill>
              <a:srgbClr val="FF3300"/>
            </a:solidFill>
            <a:round/>
            <a:headEnd/>
            <a:tailEnd type="triangle" w="med" len="med"/>
          </a:ln>
        </p:spPr>
        <p:txBody>
          <a:bodyPr/>
          <a:lstStyle/>
          <a:p>
            <a:endParaRPr lang="en-US" dirty="0"/>
          </a:p>
        </p:txBody>
      </p:sp>
      <p:sp>
        <p:nvSpPr>
          <p:cNvPr id="120836" name="Text Box 7"/>
          <p:cNvSpPr txBox="1">
            <a:spLocks noChangeArrowheads="1"/>
          </p:cNvSpPr>
          <p:nvPr/>
        </p:nvSpPr>
        <p:spPr bwMode="auto">
          <a:xfrm>
            <a:off x="228600" y="5249867"/>
            <a:ext cx="8601075" cy="1608133"/>
          </a:xfrm>
          <a:prstGeom prst="rect">
            <a:avLst/>
          </a:prstGeom>
          <a:noFill/>
          <a:ln w="9525">
            <a:noFill/>
            <a:miter lim="800000"/>
            <a:headEnd/>
            <a:tailEnd/>
          </a:ln>
        </p:spPr>
        <p:txBody>
          <a:bodyPr>
            <a:spAutoFit/>
          </a:bodyPr>
          <a:lstStyle/>
          <a:p>
            <a:pPr marL="342900" indent="-342900">
              <a:lnSpc>
                <a:spcPct val="90000"/>
              </a:lnSpc>
              <a:spcBef>
                <a:spcPct val="20000"/>
              </a:spcBef>
              <a:buSzPct val="50000"/>
              <a:buFont typeface="Wingdings" pitchFamily="2" charset="2"/>
              <a:buNone/>
            </a:pPr>
            <a:r>
              <a:rPr lang="en-US" sz="2400" b="1" dirty="0" smtClean="0"/>
              <a:t>Injured </a:t>
            </a:r>
            <a:r>
              <a:rPr lang="en-US" sz="2400" b="1" dirty="0"/>
              <a:t>lung tissue </a:t>
            </a:r>
            <a:r>
              <a:rPr lang="en-US" sz="2400" b="1" dirty="0" smtClean="0"/>
              <a:t>acts </a:t>
            </a:r>
            <a:r>
              <a:rPr lang="en-US" sz="2400" b="1" dirty="0"/>
              <a:t>as a one-way valve, trapping more and </a:t>
            </a:r>
            <a:r>
              <a:rPr lang="en-US" sz="2400" b="1" dirty="0" smtClean="0"/>
              <a:t>more air </a:t>
            </a:r>
            <a:r>
              <a:rPr lang="en-US" sz="2400" b="1" dirty="0"/>
              <a:t>between the lung and the chest wall. Pressure </a:t>
            </a:r>
            <a:r>
              <a:rPr lang="en-US" sz="2400" b="1" dirty="0" smtClean="0"/>
              <a:t>builds up </a:t>
            </a:r>
            <a:r>
              <a:rPr lang="en-US" sz="2400" b="1" dirty="0"/>
              <a:t>and compresses both lungs and the heart.</a:t>
            </a:r>
          </a:p>
          <a:p>
            <a:pPr marL="342900" indent="-342900">
              <a:lnSpc>
                <a:spcPct val="90000"/>
              </a:lnSpc>
              <a:spcBef>
                <a:spcPct val="20000"/>
              </a:spcBef>
              <a:buSzPct val="50000"/>
              <a:buFont typeface="Wingdings" pitchFamily="2" charset="2"/>
              <a:buChar char="l"/>
            </a:pPr>
            <a:endParaRPr lang="en-US" dirty="0"/>
          </a:p>
        </p:txBody>
      </p:sp>
      <p:sp>
        <p:nvSpPr>
          <p:cNvPr id="120837"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
        <p:nvSpPr>
          <p:cNvPr id="9" name="Rectangle 8"/>
          <p:cNvSpPr/>
          <p:nvPr/>
        </p:nvSpPr>
        <p:spPr>
          <a:xfrm>
            <a:off x="6934200" y="2286000"/>
            <a:ext cx="2057400" cy="646331"/>
          </a:xfrm>
          <a:prstGeom prst="rect">
            <a:avLst/>
          </a:prstGeom>
        </p:spPr>
        <p:txBody>
          <a:bodyPr wrap="square">
            <a:spAutoFit/>
          </a:bodyPr>
          <a:lstStyle/>
          <a:p>
            <a:r>
              <a:rPr lang="en-US" sz="1800" b="1" i="1" dirty="0" smtClean="0"/>
              <a:t>Photo:</a:t>
            </a:r>
          </a:p>
          <a:p>
            <a:r>
              <a:rPr lang="en-US" sz="1800" b="1" i="1" dirty="0" smtClean="0"/>
              <a:t>COL Matt Martin</a:t>
            </a:r>
            <a:endParaRPr lang="en-US" sz="1800" b="1" i="1" dirty="0"/>
          </a:p>
        </p:txBody>
      </p:sp>
      <p:sp>
        <p:nvSpPr>
          <p:cNvPr id="10" name="TextBox 9"/>
          <p:cNvSpPr txBox="1"/>
          <p:nvPr/>
        </p:nvSpPr>
        <p:spPr>
          <a:xfrm>
            <a:off x="6969835" y="3581400"/>
            <a:ext cx="2064989" cy="1077218"/>
          </a:xfrm>
          <a:prstGeom prst="rect">
            <a:avLst/>
          </a:prstGeom>
          <a:noFill/>
        </p:spPr>
        <p:txBody>
          <a:bodyPr wrap="none" rtlCol="0">
            <a:spAutoFit/>
          </a:bodyPr>
          <a:lstStyle/>
          <a:p>
            <a:r>
              <a:rPr lang="en-US" sz="1600" b="1" dirty="0" smtClean="0"/>
              <a:t>Heart and lung</a:t>
            </a:r>
          </a:p>
          <a:p>
            <a:r>
              <a:rPr lang="en-US" sz="1600" b="1" dirty="0" smtClean="0"/>
              <a:t>shifted from</a:t>
            </a:r>
          </a:p>
          <a:p>
            <a:r>
              <a:rPr lang="en-US" sz="1600" b="1" dirty="0" smtClean="0"/>
              <a:t>increased pressure</a:t>
            </a:r>
          </a:p>
          <a:p>
            <a:r>
              <a:rPr lang="en-US" sz="1600" b="1" dirty="0" smtClean="0"/>
              <a:t>on right side</a:t>
            </a:r>
            <a:endParaRPr lang="en-US" sz="1600" b="1" dirty="0"/>
          </a:p>
        </p:txBody>
      </p:sp>
      <p:cxnSp>
        <p:nvCxnSpPr>
          <p:cNvPr id="12" name="Straight Arrow Connector 11"/>
          <p:cNvCxnSpPr/>
          <p:nvPr/>
        </p:nvCxnSpPr>
        <p:spPr bwMode="auto">
          <a:xfrm>
            <a:off x="7467600" y="4953000"/>
            <a:ext cx="914400" cy="9144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4" name="Straight Arrow Connector 13"/>
          <p:cNvCxnSpPr/>
          <p:nvPr/>
        </p:nvCxnSpPr>
        <p:spPr bwMode="auto">
          <a:xfrm>
            <a:off x="6096000" y="3429000"/>
            <a:ext cx="2057400" cy="7620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7" name="Straight Arrow Connector 16"/>
          <p:cNvCxnSpPr/>
          <p:nvPr/>
        </p:nvCxnSpPr>
        <p:spPr bwMode="auto">
          <a:xfrm>
            <a:off x="7467600" y="4572000"/>
            <a:ext cx="838200" cy="10668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5" name="Straight Arrow Connector 14"/>
          <p:cNvCxnSpPr/>
          <p:nvPr/>
        </p:nvCxnSpPr>
        <p:spPr bwMode="auto">
          <a:xfrm flipH="1" flipV="1">
            <a:off x="6019800" y="3657600"/>
            <a:ext cx="990600" cy="304800"/>
          </a:xfrm>
          <a:prstGeom prst="straightConnector1">
            <a:avLst/>
          </a:prstGeom>
          <a:solidFill>
            <a:srgbClr val="FF3300">
              <a:alpha val="50000"/>
            </a:srgbClr>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xmlns="" val="37101839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152400"/>
            <a:ext cx="7848600" cy="1143000"/>
          </a:xfrm>
        </p:spPr>
        <p:txBody>
          <a:bodyPr/>
          <a:lstStyle/>
          <a:p>
            <a:r>
              <a:rPr lang="en-US" sz="4000" b="1" dirty="0" smtClean="0"/>
              <a:t>When Should You </a:t>
            </a:r>
            <a:r>
              <a:rPr lang="en-US" sz="4000" b="1" dirty="0" smtClean="0"/>
              <a:t>Suspect </a:t>
            </a:r>
            <a:r>
              <a:rPr lang="en-US" sz="4000" b="1" dirty="0" smtClean="0"/>
              <a:t>a Tension </a:t>
            </a:r>
            <a:r>
              <a:rPr lang="en-US" sz="4000" b="1" dirty="0" err="1" smtClean="0"/>
              <a:t>Pneumothorax</a:t>
            </a:r>
            <a:r>
              <a:rPr lang="en-US" sz="4000" b="1" dirty="0" smtClean="0"/>
              <a:t>?</a:t>
            </a:r>
          </a:p>
        </p:txBody>
      </p:sp>
      <p:sp>
        <p:nvSpPr>
          <p:cNvPr id="1751043" name="Rectangle 3"/>
          <p:cNvSpPr>
            <a:spLocks noGrp="1" noChangeArrowheads="1"/>
          </p:cNvSpPr>
          <p:nvPr>
            <p:ph type="body" idx="4294967295"/>
          </p:nvPr>
        </p:nvSpPr>
        <p:spPr>
          <a:xfrm>
            <a:off x="152400" y="1341438"/>
            <a:ext cx="8686800" cy="4525962"/>
          </a:xfrm>
        </p:spPr>
        <p:txBody>
          <a:bodyPr/>
          <a:lstStyle/>
          <a:p>
            <a:endParaRPr lang="en-US" sz="1400" dirty="0"/>
          </a:p>
          <a:p>
            <a:pPr marL="0" indent="0">
              <a:buNone/>
            </a:pPr>
            <a:r>
              <a:rPr lang="en-US" sz="2400" b="1" dirty="0">
                <a:solidFill>
                  <a:srgbClr val="FF0000"/>
                </a:solidFill>
              </a:rPr>
              <a:t> </a:t>
            </a:r>
            <a:r>
              <a:rPr lang="en-US" sz="2400" b="1" dirty="0" smtClean="0"/>
              <a:t>1</a:t>
            </a:r>
            <a:r>
              <a:rPr lang="en-US" sz="2400" b="1" dirty="0"/>
              <a:t>. Suspect a tension pneumothorax and treat when a casualty has </a:t>
            </a:r>
            <a:r>
              <a:rPr lang="en-US" sz="2400" b="1" dirty="0" smtClean="0"/>
              <a:t>significant torso </a:t>
            </a:r>
            <a:r>
              <a:rPr lang="en-US" sz="2400" b="1" dirty="0"/>
              <a:t>trauma or primary blast injury and one or more of the following: </a:t>
            </a:r>
            <a:endParaRPr lang="en-US" sz="2400" dirty="0"/>
          </a:p>
          <a:p>
            <a:pPr marL="0" indent="0">
              <a:buNone/>
            </a:pPr>
            <a:r>
              <a:rPr lang="en-US" sz="2400" b="1" dirty="0"/>
              <a:t>	</a:t>
            </a:r>
            <a:r>
              <a:rPr lang="en-US" sz="2400" b="1" dirty="0" smtClean="0"/>
              <a:t>- Severe </a:t>
            </a:r>
            <a:r>
              <a:rPr lang="en-US" sz="2400" b="1" dirty="0"/>
              <a:t>or progressive respiratory distress</a:t>
            </a:r>
            <a:endParaRPr lang="en-US" sz="2400" dirty="0"/>
          </a:p>
          <a:p>
            <a:pPr marL="0" indent="0">
              <a:buNone/>
            </a:pPr>
            <a:r>
              <a:rPr lang="en-US" sz="2400" b="1" dirty="0"/>
              <a:t>	</a:t>
            </a:r>
            <a:r>
              <a:rPr lang="en-US" sz="2400" b="1" dirty="0" smtClean="0"/>
              <a:t>- Severe </a:t>
            </a:r>
            <a:r>
              <a:rPr lang="en-US" sz="2400" b="1" dirty="0"/>
              <a:t>or progressive tachypnea</a:t>
            </a:r>
            <a:endParaRPr lang="en-US" sz="2400" dirty="0"/>
          </a:p>
          <a:p>
            <a:pPr marL="0" indent="0">
              <a:buNone/>
            </a:pPr>
            <a:r>
              <a:rPr lang="en-US" sz="2400" b="1" dirty="0"/>
              <a:t>	</a:t>
            </a:r>
            <a:r>
              <a:rPr lang="en-US" sz="2400" b="1" dirty="0" smtClean="0"/>
              <a:t>- Absent </a:t>
            </a:r>
            <a:r>
              <a:rPr lang="en-US" sz="2400" b="1" dirty="0"/>
              <a:t>or markedly decreased breath sounds on </a:t>
            </a:r>
            <a:endParaRPr lang="en-US" sz="2400" b="1" dirty="0" smtClean="0"/>
          </a:p>
          <a:p>
            <a:pPr marL="0" indent="0">
              <a:buNone/>
            </a:pPr>
            <a:r>
              <a:rPr lang="en-US" sz="2400" b="1" dirty="0" smtClean="0"/>
              <a:t>                one </a:t>
            </a:r>
            <a:r>
              <a:rPr lang="en-US" sz="2400" b="1" dirty="0"/>
              <a:t>side </a:t>
            </a:r>
            <a:r>
              <a:rPr lang="en-US" sz="2400" b="1" dirty="0" smtClean="0"/>
              <a:t>of the </a:t>
            </a:r>
            <a:r>
              <a:rPr lang="en-US" sz="2400" b="1" dirty="0"/>
              <a:t>chest</a:t>
            </a:r>
            <a:endParaRPr lang="en-US" sz="2400" dirty="0"/>
          </a:p>
          <a:p>
            <a:pPr marL="0" indent="0">
              <a:buNone/>
            </a:pPr>
            <a:r>
              <a:rPr lang="en-US" sz="2400" b="1" dirty="0"/>
              <a:t>	</a:t>
            </a:r>
            <a:r>
              <a:rPr lang="en-US" sz="2400" b="1" dirty="0" smtClean="0"/>
              <a:t>- Hemoglobin </a:t>
            </a:r>
            <a:r>
              <a:rPr lang="en-US" sz="2400" b="1" dirty="0"/>
              <a:t>oxygen saturation &lt; 90% on </a:t>
            </a:r>
            <a:r>
              <a:rPr lang="en-US" sz="2400" b="1" dirty="0" smtClean="0"/>
              <a:t>pulse</a:t>
            </a:r>
          </a:p>
          <a:p>
            <a:pPr marL="0" indent="0">
              <a:buNone/>
            </a:pPr>
            <a:r>
              <a:rPr lang="en-US" sz="2400" b="1" dirty="0" smtClean="0"/>
              <a:t>                </a:t>
            </a:r>
            <a:r>
              <a:rPr lang="en-US" sz="2400" b="1" dirty="0" err="1" smtClean="0"/>
              <a:t>oximetry</a:t>
            </a:r>
            <a:endParaRPr lang="en-US" sz="2400" dirty="0"/>
          </a:p>
          <a:p>
            <a:pPr marL="0" indent="0">
              <a:buNone/>
            </a:pPr>
            <a:r>
              <a:rPr lang="en-US" sz="2400" b="1" dirty="0" smtClean="0"/>
              <a:t>           - Shock</a:t>
            </a:r>
            <a:endParaRPr lang="en-US" sz="2400" dirty="0"/>
          </a:p>
          <a:p>
            <a:pPr marL="0" indent="0">
              <a:buNone/>
            </a:pPr>
            <a:r>
              <a:rPr lang="en-US" sz="2400" b="1" dirty="0" smtClean="0"/>
              <a:t>           - Traumatic </a:t>
            </a:r>
            <a:r>
              <a:rPr lang="en-US" sz="2400" b="1" dirty="0"/>
              <a:t>cardiac arrest without obviously fatal </a:t>
            </a:r>
            <a:endParaRPr lang="en-US" sz="2400" b="1" dirty="0" smtClean="0"/>
          </a:p>
          <a:p>
            <a:pPr marL="0" indent="0">
              <a:buNone/>
            </a:pPr>
            <a:r>
              <a:rPr lang="en-US" sz="2400" b="1" dirty="0" smtClean="0"/>
              <a:t>                 wounds</a:t>
            </a:r>
            <a:endParaRPr lang="en-US" sz="2400" dirty="0"/>
          </a:p>
          <a:p>
            <a:pPr marL="0" indent="0">
              <a:buNone/>
            </a:pPr>
            <a:endParaRPr lang="en-US" sz="2400" dirty="0"/>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01695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3" name="Rectangle 2"/>
          <p:cNvSpPr>
            <a:spLocks noGrp="1" noChangeArrowheads="1"/>
          </p:cNvSpPr>
          <p:nvPr>
            <p:ph type="title"/>
          </p:nvPr>
        </p:nvSpPr>
        <p:spPr>
          <a:xfrm>
            <a:off x="1447800" y="0"/>
            <a:ext cx="7467600" cy="1143000"/>
          </a:xfrm>
        </p:spPr>
        <p:txBody>
          <a:bodyPr/>
          <a:lstStyle/>
          <a:p>
            <a:pPr eaLnBrk="1" hangingPunct="1"/>
            <a:r>
              <a:rPr lang="en-US" sz="4400" b="1" dirty="0">
                <a:ea typeface="ＭＳ Ｐゴシック"/>
                <a:cs typeface="ＭＳ Ｐゴシック"/>
              </a:rPr>
              <a:t>Pulse Oximetry Monitoring</a:t>
            </a:r>
          </a:p>
        </p:txBody>
      </p:sp>
      <p:sp>
        <p:nvSpPr>
          <p:cNvPr id="404481" name="Rectangle 3"/>
          <p:cNvSpPr>
            <a:spLocks noGrp="1" noChangeArrowheads="1"/>
          </p:cNvSpPr>
          <p:nvPr>
            <p:ph idx="1"/>
          </p:nvPr>
        </p:nvSpPr>
        <p:spPr>
          <a:xfrm>
            <a:off x="228600" y="1676400"/>
            <a:ext cx="8153400" cy="4648200"/>
          </a:xfrm>
        </p:spPr>
        <p:txBody>
          <a:bodyPr/>
          <a:lstStyle/>
          <a:p>
            <a:pPr eaLnBrk="1" hangingPunct="1">
              <a:lnSpc>
                <a:spcPct val="80000"/>
              </a:lnSpc>
            </a:pPr>
            <a:r>
              <a:rPr lang="en-US" sz="2600" dirty="0">
                <a:ea typeface="ＭＳ Ｐゴシック"/>
                <a:cs typeface="ＭＳ Ｐゴシック"/>
              </a:rPr>
              <a:t>Pulse oximetry tells you how much oxygen is present in the blood.</a:t>
            </a:r>
          </a:p>
          <a:p>
            <a:pPr eaLnBrk="1" hangingPunct="1">
              <a:lnSpc>
                <a:spcPct val="80000"/>
              </a:lnSpc>
            </a:pPr>
            <a:r>
              <a:rPr lang="en-US" sz="2600" dirty="0" smtClean="0">
                <a:ea typeface="ＭＳ Ｐゴシック"/>
                <a:cs typeface="ＭＳ Ｐゴシック"/>
              </a:rPr>
              <a:t>It shows </a:t>
            </a:r>
            <a:r>
              <a:rPr lang="en-US" sz="2600" dirty="0">
                <a:ea typeface="ＭＳ Ｐゴシック"/>
                <a:cs typeface="ＭＳ Ｐゴシック"/>
              </a:rPr>
              <a:t>the heart rate and the percent of oxygenated blood (“O2 sat”) in the numbers displayed.</a:t>
            </a:r>
          </a:p>
          <a:p>
            <a:pPr eaLnBrk="1" hangingPunct="1">
              <a:lnSpc>
                <a:spcPct val="80000"/>
              </a:lnSpc>
            </a:pPr>
            <a:r>
              <a:rPr lang="en-US" sz="2600" dirty="0">
                <a:ea typeface="ＭＳ Ｐゴシック"/>
                <a:cs typeface="ＭＳ Ｐゴシック"/>
              </a:rPr>
              <a:t>98% or higher is </a:t>
            </a:r>
            <a:br>
              <a:rPr lang="en-US" sz="2600" dirty="0">
                <a:ea typeface="ＭＳ Ｐゴシック"/>
                <a:cs typeface="ＭＳ Ｐゴシック"/>
              </a:rPr>
            </a:br>
            <a:r>
              <a:rPr lang="en-US" sz="2600" dirty="0">
                <a:ea typeface="ＭＳ Ｐゴシック"/>
                <a:cs typeface="ＭＳ Ｐゴシック"/>
              </a:rPr>
              <a:t>normal O2 sat</a:t>
            </a:r>
          </a:p>
          <a:p>
            <a:pPr eaLnBrk="1" hangingPunct="1">
              <a:lnSpc>
                <a:spcPct val="80000"/>
              </a:lnSpc>
              <a:buFont typeface="Wingdings" pitchFamily="2" charset="2"/>
              <a:buNone/>
            </a:pPr>
            <a:r>
              <a:rPr lang="en-US" sz="2600" dirty="0">
                <a:ea typeface="ＭＳ Ｐゴシック"/>
                <a:cs typeface="ＭＳ Ｐゴシック"/>
              </a:rPr>
              <a:t>    at sea level.</a:t>
            </a:r>
          </a:p>
          <a:p>
            <a:pPr eaLnBrk="1" hangingPunct="1">
              <a:lnSpc>
                <a:spcPct val="80000"/>
              </a:lnSpc>
            </a:pPr>
            <a:r>
              <a:rPr lang="en-US" sz="2600" dirty="0">
                <a:ea typeface="ＭＳ Ｐゴシック"/>
                <a:cs typeface="ＭＳ Ｐゴシック"/>
              </a:rPr>
              <a:t>86% </a:t>
            </a:r>
            <a:r>
              <a:rPr lang="en-US" sz="2600" dirty="0" smtClean="0">
                <a:ea typeface="ＭＳ Ｐゴシック"/>
                <a:cs typeface="ＭＳ Ｐゴシック"/>
              </a:rPr>
              <a:t>O2 sat is </a:t>
            </a:r>
          </a:p>
          <a:p>
            <a:pPr eaLnBrk="1" hangingPunct="1">
              <a:lnSpc>
                <a:spcPct val="80000"/>
              </a:lnSpc>
              <a:buNone/>
            </a:pPr>
            <a:r>
              <a:rPr lang="en-US" sz="2600" dirty="0" smtClean="0">
                <a:ea typeface="ＭＳ Ｐゴシック"/>
                <a:cs typeface="ＭＳ Ｐゴシック"/>
              </a:rPr>
              <a:t>    normal at 12,000</a:t>
            </a:r>
          </a:p>
          <a:p>
            <a:pPr eaLnBrk="1" hangingPunct="1">
              <a:lnSpc>
                <a:spcPct val="80000"/>
              </a:lnSpc>
              <a:buNone/>
            </a:pPr>
            <a:r>
              <a:rPr lang="en-US" sz="2600" dirty="0" smtClean="0">
                <a:ea typeface="ＭＳ Ｐゴシック"/>
                <a:cs typeface="ＭＳ Ｐゴシック"/>
              </a:rPr>
              <a:t>    </a:t>
            </a:r>
            <a:r>
              <a:rPr lang="en-US" sz="2600" dirty="0">
                <a:ea typeface="ＭＳ Ｐゴシック"/>
                <a:cs typeface="ＭＳ Ｐゴシック"/>
              </a:rPr>
              <a:t>feet due to </a:t>
            </a:r>
            <a:r>
              <a:rPr lang="en-US" sz="2600" dirty="0" smtClean="0">
                <a:ea typeface="ＭＳ Ｐゴシック"/>
                <a:cs typeface="ＭＳ Ｐゴシック"/>
              </a:rPr>
              <a:t>the                                                 </a:t>
            </a:r>
            <a:r>
              <a:rPr lang="en-US" sz="2600" dirty="0">
                <a:ea typeface="ＭＳ Ｐゴシック"/>
                <a:cs typeface="ＭＳ Ｐゴシック"/>
              </a:rPr>
              <a:t>lower </a:t>
            </a:r>
            <a:r>
              <a:rPr lang="en-US" sz="2600" dirty="0" err="1" smtClean="0">
                <a:ea typeface="ＭＳ Ｐゴシック"/>
                <a:cs typeface="ＭＳ Ｐゴシック"/>
              </a:rPr>
              <a:t>lower</a:t>
            </a:r>
            <a:r>
              <a:rPr lang="en-US" sz="2600" dirty="0" smtClean="0">
                <a:ea typeface="ＭＳ Ｐゴシック"/>
                <a:cs typeface="ＭＳ Ｐゴシック"/>
              </a:rPr>
              <a:t> atmospheric                                                    </a:t>
            </a:r>
            <a:r>
              <a:rPr lang="en-US" sz="2600" dirty="0">
                <a:ea typeface="ＭＳ Ｐゴシック"/>
                <a:cs typeface="ＭＳ Ｐゴシック"/>
              </a:rPr>
              <a:t>pressure at that                                                  altitude.</a:t>
            </a:r>
          </a:p>
        </p:txBody>
      </p:sp>
      <p:pic>
        <p:nvPicPr>
          <p:cNvPr id="404482" name="Picture 4" descr="pulse ox"/>
          <p:cNvPicPr>
            <a:picLocks noChangeAspect="1" noChangeArrowheads="1"/>
          </p:cNvPicPr>
          <p:nvPr/>
        </p:nvPicPr>
        <p:blipFill>
          <a:blip r:embed="rId3" cstate="print"/>
          <a:srcRect/>
          <a:stretch>
            <a:fillRect/>
          </a:stretch>
        </p:blipFill>
        <p:spPr bwMode="auto">
          <a:xfrm>
            <a:off x="3810000" y="3352800"/>
            <a:ext cx="5029200" cy="2770188"/>
          </a:xfrm>
          <a:prstGeom prst="rect">
            <a:avLst/>
          </a:prstGeom>
          <a:noFill/>
          <a:ln w="38100">
            <a:solidFill>
              <a:srgbClr val="3366FF"/>
            </a:solidFill>
            <a:miter lim="800000"/>
            <a:headEnd/>
            <a:tailEnd/>
          </a:ln>
        </p:spPr>
      </p:pic>
    </p:spTree>
    <p:extLst>
      <p:ext uri="{BB962C8B-B14F-4D97-AF65-F5344CB8AC3E}">
        <p14:creationId xmlns:p14="http://schemas.microsoft.com/office/powerpoint/2010/main" xmlns="" val="775189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Rectangle 2"/>
          <p:cNvSpPr>
            <a:spLocks noGrp="1" noChangeArrowheads="1"/>
          </p:cNvSpPr>
          <p:nvPr>
            <p:ph type="title"/>
          </p:nvPr>
        </p:nvSpPr>
        <p:spPr>
          <a:xfrm>
            <a:off x="1447800" y="0"/>
            <a:ext cx="7467600" cy="1143000"/>
          </a:xfrm>
        </p:spPr>
        <p:txBody>
          <a:bodyPr/>
          <a:lstStyle/>
          <a:p>
            <a:pPr eaLnBrk="1" hangingPunct="1"/>
            <a:r>
              <a:rPr lang="en-US" sz="4400" b="1" dirty="0">
                <a:latin typeface="+mn-lt"/>
                <a:ea typeface="ＭＳ Ｐゴシック"/>
                <a:cs typeface="ＭＳ Ｐゴシック"/>
              </a:rPr>
              <a:t>Pulse Oximetry Monitoring</a:t>
            </a:r>
          </a:p>
        </p:txBody>
      </p:sp>
      <p:sp>
        <p:nvSpPr>
          <p:cNvPr id="406529" name="Rectangle 3"/>
          <p:cNvSpPr>
            <a:spLocks noGrp="1" noChangeArrowheads="1"/>
          </p:cNvSpPr>
          <p:nvPr>
            <p:ph idx="1"/>
          </p:nvPr>
        </p:nvSpPr>
        <p:spPr>
          <a:xfrm>
            <a:off x="228600" y="1676400"/>
            <a:ext cx="8763000" cy="4114800"/>
          </a:xfrm>
        </p:spPr>
        <p:txBody>
          <a:bodyPr/>
          <a:lstStyle/>
          <a:p>
            <a:pPr marL="0" indent="0" eaLnBrk="1" hangingPunct="1">
              <a:buFont typeface="Wingdings" pitchFamily="2" charset="2"/>
              <a:buNone/>
            </a:pPr>
            <a:r>
              <a:rPr lang="en-US" sz="2400" b="1" dirty="0">
                <a:ea typeface="ＭＳ Ｐゴシック"/>
                <a:cs typeface="ＭＳ Ｐゴシック"/>
              </a:rPr>
              <a:t>Consider using a pulse ox for these types of casualties:</a:t>
            </a:r>
          </a:p>
          <a:p>
            <a:pPr marL="0" indent="0" eaLnBrk="1" hangingPunct="1"/>
            <a:r>
              <a:rPr lang="en-US" sz="2400" b="1" dirty="0">
                <a:ea typeface="ＭＳ Ｐゴシック"/>
                <a:cs typeface="ＭＳ Ｐゴシック"/>
              </a:rPr>
              <a:t> </a:t>
            </a:r>
            <a:r>
              <a:rPr lang="en-US" sz="2400" b="1" dirty="0" smtClean="0">
                <a:ea typeface="ＭＳ Ｐゴシック"/>
                <a:cs typeface="ＭＳ Ｐゴシック"/>
              </a:rPr>
              <a:t>A casualty with severe penetrating, blunt , or blast </a:t>
            </a:r>
          </a:p>
          <a:p>
            <a:pPr marL="0" indent="0" eaLnBrk="1" hangingPunct="1">
              <a:buNone/>
            </a:pPr>
            <a:r>
              <a:rPr lang="en-US" sz="2400" b="1" dirty="0" smtClean="0">
                <a:ea typeface="ＭＳ Ｐゴシック"/>
                <a:cs typeface="ＭＳ Ｐゴシック"/>
              </a:rPr>
              <a:t>   chest  trauma at risk for developing a tension  </a:t>
            </a:r>
          </a:p>
          <a:p>
            <a:pPr marL="0" indent="0" eaLnBrk="1" hangingPunct="1">
              <a:buNone/>
            </a:pPr>
            <a:r>
              <a:rPr lang="en-US" sz="2400" b="1" dirty="0" smtClean="0">
                <a:ea typeface="ＭＳ Ｐゴシック"/>
                <a:cs typeface="ＭＳ Ｐゴシック"/>
              </a:rPr>
              <a:t>   </a:t>
            </a:r>
            <a:r>
              <a:rPr lang="en-US" sz="2400" b="1" dirty="0" err="1" smtClean="0">
                <a:ea typeface="ＭＳ Ｐゴシック"/>
                <a:cs typeface="ＭＳ Ｐゴシック"/>
              </a:rPr>
              <a:t>pneumothorax</a:t>
            </a:r>
            <a:r>
              <a:rPr lang="en-US" sz="2400" b="1" dirty="0" smtClean="0">
                <a:ea typeface="ＭＳ Ｐゴシック"/>
                <a:cs typeface="ＭＳ Ｐゴシック"/>
              </a:rPr>
              <a:t>.</a:t>
            </a:r>
          </a:p>
          <a:p>
            <a:pPr marL="0" indent="0" eaLnBrk="1" hangingPunct="1"/>
            <a:r>
              <a:rPr lang="en-US" sz="2400" b="1" dirty="0" smtClean="0">
                <a:ea typeface="ＭＳ Ｐゴシック"/>
                <a:cs typeface="ＭＳ Ｐゴシック"/>
              </a:rPr>
              <a:t> TBI </a:t>
            </a:r>
            <a:r>
              <a:rPr lang="en-US" sz="2400" b="1" dirty="0">
                <a:ea typeface="ＭＳ Ｐゴシック"/>
                <a:cs typeface="ＭＳ Ｐゴシック"/>
              </a:rPr>
              <a:t>– good O2 sat is </a:t>
            </a:r>
            <a:endParaRPr lang="en-US" sz="2400" b="1" dirty="0" smtClean="0">
              <a:ea typeface="ＭＳ Ｐゴシック"/>
              <a:cs typeface="ＭＳ Ｐゴシック"/>
            </a:endParaRPr>
          </a:p>
          <a:p>
            <a:pPr marL="0" indent="0" eaLnBrk="1" hangingPunct="1">
              <a:buNone/>
            </a:pPr>
            <a:r>
              <a:rPr lang="en-US" sz="2400" b="1" dirty="0" smtClean="0">
                <a:ea typeface="ＭＳ Ｐゴシック"/>
                <a:cs typeface="ＭＳ Ｐゴシック"/>
              </a:rPr>
              <a:t>   very </a:t>
            </a:r>
            <a:r>
              <a:rPr lang="en-US" sz="2400" b="1" dirty="0">
                <a:ea typeface="ＭＳ Ｐゴシック"/>
                <a:cs typeface="ＭＳ Ｐゴシック"/>
              </a:rPr>
              <a:t>important for a </a:t>
            </a:r>
            <a:endParaRPr lang="en-US" sz="2400" b="1" dirty="0" smtClean="0">
              <a:ea typeface="ＭＳ Ｐゴシック"/>
              <a:cs typeface="ＭＳ Ｐゴシック"/>
            </a:endParaRPr>
          </a:p>
          <a:p>
            <a:pPr marL="0" indent="0" eaLnBrk="1" hangingPunct="1">
              <a:buNone/>
            </a:pPr>
            <a:r>
              <a:rPr lang="en-US" sz="2400" b="1" dirty="0" smtClean="0">
                <a:ea typeface="ＭＳ Ｐゴシック"/>
                <a:cs typeface="ＭＳ Ｐゴシック"/>
              </a:rPr>
              <a:t>   good outcome</a:t>
            </a:r>
            <a:endParaRPr lang="en-US" sz="2400" b="1" dirty="0">
              <a:ea typeface="ＭＳ Ｐゴシック"/>
              <a:cs typeface="ＭＳ Ｐゴシック"/>
            </a:endParaRPr>
          </a:p>
          <a:p>
            <a:pPr marL="0" indent="0" eaLnBrk="1" hangingPunct="1"/>
            <a:r>
              <a:rPr lang="en-US" sz="2400" b="1" dirty="0">
                <a:ea typeface="ＭＳ Ｐゴシック"/>
                <a:cs typeface="ＭＳ Ｐゴシック"/>
              </a:rPr>
              <a:t> </a:t>
            </a:r>
            <a:r>
              <a:rPr lang="en-US" sz="2400" b="1" dirty="0" smtClean="0">
                <a:ea typeface="ＭＳ Ｐゴシック"/>
                <a:cs typeface="ＭＳ Ｐゴシック"/>
              </a:rPr>
              <a:t>Unconscious</a:t>
            </a:r>
          </a:p>
          <a:p>
            <a:pPr marL="0" indent="0" eaLnBrk="1" hangingPunct="1">
              <a:buNone/>
            </a:pPr>
            <a:r>
              <a:rPr lang="en-US" sz="2400" b="1" dirty="0" smtClean="0">
                <a:ea typeface="ＭＳ Ｐゴシック"/>
                <a:cs typeface="ＭＳ Ｐゴシック"/>
              </a:rPr>
              <a:t>   casualty</a:t>
            </a:r>
          </a:p>
          <a:p>
            <a:pPr marL="0" indent="0" eaLnBrk="1" hangingPunct="1">
              <a:buNone/>
            </a:pPr>
            <a:endParaRPr lang="en-US" sz="2400" b="1" dirty="0" smtClean="0">
              <a:ea typeface="ＭＳ Ｐゴシック"/>
              <a:cs typeface="ＭＳ Ｐゴシック"/>
            </a:endParaRPr>
          </a:p>
          <a:p>
            <a:pPr marL="0" indent="0" eaLnBrk="1" hangingPunct="1"/>
            <a:r>
              <a:rPr lang="en-US" sz="2400" b="1" dirty="0" smtClean="0">
                <a:ea typeface="ＭＳ Ｐゴシック"/>
                <a:cs typeface="ＭＳ Ｐゴシック"/>
              </a:rPr>
              <a:t> Reassess often!</a:t>
            </a:r>
            <a:endParaRPr lang="en-US" sz="2400" b="1" dirty="0">
              <a:ea typeface="ＭＳ Ｐゴシック"/>
              <a:cs typeface="ＭＳ Ｐゴシック"/>
            </a:endParaRPr>
          </a:p>
          <a:p>
            <a:pPr marL="0" indent="0" eaLnBrk="1" hangingPunct="1"/>
            <a:endParaRPr lang="en-US" sz="2800" dirty="0">
              <a:ea typeface="ＭＳ Ｐゴシック"/>
              <a:cs typeface="ＭＳ Ｐゴシック"/>
            </a:endParaRPr>
          </a:p>
        </p:txBody>
      </p:sp>
      <p:pic>
        <p:nvPicPr>
          <p:cNvPr id="406530" name="Picture 4" descr="pulse ox"/>
          <p:cNvPicPr>
            <a:picLocks noChangeAspect="1" noChangeArrowheads="1"/>
          </p:cNvPicPr>
          <p:nvPr/>
        </p:nvPicPr>
        <p:blipFill>
          <a:blip r:embed="rId3" cstate="print"/>
          <a:srcRect/>
          <a:stretch>
            <a:fillRect/>
          </a:stretch>
        </p:blipFill>
        <p:spPr bwMode="auto">
          <a:xfrm>
            <a:off x="4114800" y="4130675"/>
            <a:ext cx="4953000" cy="2727325"/>
          </a:xfrm>
          <a:prstGeom prst="rect">
            <a:avLst/>
          </a:prstGeom>
          <a:noFill/>
          <a:ln w="38100">
            <a:solidFill>
              <a:srgbClr val="3366FF"/>
            </a:solidFill>
            <a:miter lim="800000"/>
            <a:headEnd/>
            <a:tailEnd/>
          </a:ln>
        </p:spPr>
      </p:pic>
    </p:spTree>
    <p:extLst>
      <p:ext uri="{BB962C8B-B14F-4D97-AF65-F5344CB8AC3E}">
        <p14:creationId xmlns:p14="http://schemas.microsoft.com/office/powerpoint/2010/main" xmlns="" val="390917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Rectangle 2"/>
          <p:cNvSpPr>
            <a:spLocks noGrp="1" noChangeArrowheads="1"/>
          </p:cNvSpPr>
          <p:nvPr>
            <p:ph type="title"/>
          </p:nvPr>
        </p:nvSpPr>
        <p:spPr>
          <a:xfrm>
            <a:off x="1447800" y="-76200"/>
            <a:ext cx="7315200" cy="1143000"/>
          </a:xfrm>
        </p:spPr>
        <p:txBody>
          <a:bodyPr/>
          <a:lstStyle/>
          <a:p>
            <a:pPr eaLnBrk="1" hangingPunct="1"/>
            <a:r>
              <a:rPr lang="en-US" sz="4400" b="1" dirty="0">
                <a:ea typeface="ＭＳ Ｐゴシック"/>
                <a:cs typeface="ＭＳ Ｐゴシック"/>
              </a:rPr>
              <a:t>Pulse Oximetry Monitoring</a:t>
            </a:r>
          </a:p>
        </p:txBody>
      </p:sp>
      <p:sp>
        <p:nvSpPr>
          <p:cNvPr id="408577" name="Rectangle 3"/>
          <p:cNvSpPr>
            <a:spLocks noGrp="1" noChangeArrowheads="1"/>
          </p:cNvSpPr>
          <p:nvPr>
            <p:ph idx="1"/>
          </p:nvPr>
        </p:nvSpPr>
        <p:spPr>
          <a:xfrm>
            <a:off x="457200" y="1828800"/>
            <a:ext cx="7772400" cy="4953000"/>
          </a:xfrm>
        </p:spPr>
        <p:txBody>
          <a:bodyPr/>
          <a:lstStyle/>
          <a:p>
            <a:pPr marL="0" indent="0" eaLnBrk="1" hangingPunct="1"/>
            <a:r>
              <a:rPr lang="en-US" sz="2800" b="1" dirty="0" smtClean="0">
                <a:latin typeface="+mj-lt"/>
                <a:ea typeface="ＭＳ Ｐゴシック"/>
                <a:cs typeface="ＭＳ Ｐゴシック"/>
              </a:rPr>
              <a:t> Oxygen </a:t>
            </a:r>
            <a:r>
              <a:rPr lang="en-US" sz="2800" b="1" dirty="0">
                <a:latin typeface="+mj-lt"/>
                <a:ea typeface="ＭＳ Ｐゴシック"/>
                <a:cs typeface="ＭＳ Ｐゴシック"/>
              </a:rPr>
              <a:t>saturation values </a:t>
            </a:r>
            <a:r>
              <a:rPr lang="en-US" sz="2800" b="1" dirty="0" smtClean="0">
                <a:latin typeface="+mj-lt"/>
                <a:ea typeface="ＭＳ Ｐゴシック"/>
                <a:cs typeface="ＭＳ Ｐゴシック"/>
              </a:rPr>
              <a:t>as shown </a:t>
            </a:r>
          </a:p>
          <a:p>
            <a:pPr marL="0" indent="0" eaLnBrk="1" hangingPunct="1">
              <a:buNone/>
            </a:pPr>
            <a:r>
              <a:rPr lang="en-US" sz="2800" b="1" dirty="0" smtClean="0">
                <a:latin typeface="+mj-lt"/>
                <a:ea typeface="ＭＳ Ｐゴシック"/>
                <a:cs typeface="ＭＳ Ｐゴシック"/>
              </a:rPr>
              <a:t>    on pulse ox may </a:t>
            </a:r>
            <a:r>
              <a:rPr lang="en-US" sz="2800" b="1" dirty="0">
                <a:latin typeface="+mj-lt"/>
                <a:ea typeface="ＭＳ Ｐゴシック"/>
                <a:cs typeface="ＭＳ Ｐゴシック"/>
              </a:rPr>
              <a:t>be inaccurate in </a:t>
            </a:r>
            <a:r>
              <a:rPr lang="en-US" sz="2800" b="1" dirty="0" smtClean="0">
                <a:latin typeface="+mj-lt"/>
                <a:ea typeface="ＭＳ Ｐゴシック"/>
                <a:cs typeface="ＭＳ Ｐゴシック"/>
              </a:rPr>
              <a:t>the</a:t>
            </a:r>
          </a:p>
          <a:p>
            <a:pPr marL="0" indent="0" eaLnBrk="1" hangingPunct="1">
              <a:buNone/>
            </a:pPr>
            <a:r>
              <a:rPr lang="en-US" sz="2800" b="1" dirty="0" smtClean="0">
                <a:latin typeface="+mj-lt"/>
                <a:ea typeface="ＭＳ Ｐゴシック"/>
                <a:cs typeface="ＭＳ Ｐゴシック"/>
              </a:rPr>
              <a:t>    presence </a:t>
            </a:r>
            <a:r>
              <a:rPr lang="en-US" sz="2800" b="1" dirty="0">
                <a:latin typeface="+mj-lt"/>
                <a:ea typeface="ＭＳ Ｐゴシック"/>
                <a:cs typeface="ＭＳ Ｐゴシック"/>
              </a:rPr>
              <a:t>of:</a:t>
            </a:r>
          </a:p>
          <a:p>
            <a:pPr marL="0" indent="0" eaLnBrk="1" hangingPunct="1"/>
            <a:r>
              <a:rPr lang="en-US" sz="2800" dirty="0">
                <a:latin typeface="+mj-lt"/>
                <a:ea typeface="ＭＳ Ｐゴシック"/>
                <a:cs typeface="ＭＳ Ｐゴシック"/>
              </a:rPr>
              <a:t> </a:t>
            </a:r>
            <a:r>
              <a:rPr lang="en-US" sz="2800" b="1" dirty="0">
                <a:latin typeface="+mj-lt"/>
                <a:ea typeface="ＭＳ Ｐゴシック"/>
                <a:cs typeface="ＭＳ Ｐゴシック"/>
              </a:rPr>
              <a:t>Hypothermia</a:t>
            </a:r>
          </a:p>
          <a:p>
            <a:pPr marL="0" indent="0" eaLnBrk="1" hangingPunct="1"/>
            <a:r>
              <a:rPr lang="en-US" sz="2800" b="1" dirty="0">
                <a:latin typeface="+mj-lt"/>
                <a:ea typeface="ＭＳ Ｐゴシック"/>
                <a:cs typeface="ＭＳ Ｐゴシック"/>
              </a:rPr>
              <a:t> </a:t>
            </a:r>
            <a:r>
              <a:rPr lang="en-US" sz="2800" b="1" dirty="0" smtClean="0">
                <a:latin typeface="+mj-lt"/>
                <a:ea typeface="ＭＳ Ｐゴシック"/>
                <a:cs typeface="ＭＳ Ｐゴシック"/>
              </a:rPr>
              <a:t>Carbon </a:t>
            </a:r>
            <a:r>
              <a:rPr lang="en-US" sz="2800" b="1" dirty="0">
                <a:latin typeface="+mj-lt"/>
                <a:ea typeface="ＭＳ Ｐゴシック"/>
                <a:cs typeface="ＭＳ Ｐゴシック"/>
              </a:rPr>
              <a:t>monoxide</a:t>
            </a:r>
          </a:p>
          <a:p>
            <a:pPr marL="0" indent="0" eaLnBrk="1" hangingPunct="1">
              <a:buFont typeface="Wingdings" pitchFamily="2" charset="2"/>
              <a:buNone/>
            </a:pPr>
            <a:r>
              <a:rPr lang="en-US" sz="2800" b="1" dirty="0">
                <a:latin typeface="+mj-lt"/>
                <a:ea typeface="ＭＳ Ｐゴシック"/>
                <a:cs typeface="ＭＳ Ｐゴシック"/>
              </a:rPr>
              <a:t>    </a:t>
            </a:r>
            <a:r>
              <a:rPr lang="en-US" sz="2800" b="1" dirty="0" smtClean="0">
                <a:latin typeface="+mj-lt"/>
                <a:ea typeface="ＭＳ Ｐゴシック"/>
                <a:cs typeface="ＭＳ Ｐゴシック"/>
              </a:rPr>
              <a:t>  poisoning</a:t>
            </a:r>
            <a:endParaRPr lang="en-US" sz="2800" b="1" dirty="0">
              <a:latin typeface="+mj-lt"/>
              <a:ea typeface="ＭＳ Ｐゴシック"/>
              <a:cs typeface="ＭＳ Ｐゴシック"/>
            </a:endParaRPr>
          </a:p>
          <a:p>
            <a:pPr marL="0" indent="0" eaLnBrk="1" hangingPunct="1"/>
            <a:r>
              <a:rPr lang="en-US" sz="2800" b="1" dirty="0">
                <a:latin typeface="+mj-lt"/>
                <a:ea typeface="ＭＳ Ｐゴシック"/>
                <a:cs typeface="ＭＳ Ｐゴシック"/>
              </a:rPr>
              <a:t> Very high ambient </a:t>
            </a:r>
            <a:endParaRPr lang="en-US" sz="2800" b="1" dirty="0" smtClean="0">
              <a:latin typeface="+mj-lt"/>
              <a:ea typeface="ＭＳ Ｐゴシック"/>
              <a:cs typeface="ＭＳ Ｐゴシック"/>
            </a:endParaRPr>
          </a:p>
          <a:p>
            <a:pPr marL="0" indent="0" eaLnBrk="1" hangingPunct="1">
              <a:buNone/>
            </a:pPr>
            <a:r>
              <a:rPr lang="en-US" sz="2800" b="1" dirty="0" smtClean="0">
                <a:latin typeface="+mj-lt"/>
                <a:ea typeface="ＭＳ Ｐゴシック"/>
                <a:cs typeface="ＭＳ Ｐゴシック"/>
              </a:rPr>
              <a:t>      light levels</a:t>
            </a:r>
            <a:endParaRPr lang="en-US" sz="2800" b="1" dirty="0">
              <a:latin typeface="+mj-lt"/>
              <a:ea typeface="ＭＳ Ｐゴシック"/>
              <a:cs typeface="ＭＳ Ｐゴシック"/>
            </a:endParaRPr>
          </a:p>
          <a:p>
            <a:pPr marL="0" indent="0" eaLnBrk="1" hangingPunct="1">
              <a:buFont typeface="Wingdings" pitchFamily="2" charset="2"/>
              <a:buNone/>
            </a:pPr>
            <a:endParaRPr lang="en-US" sz="2800" dirty="0">
              <a:ea typeface="ＭＳ Ｐゴシック"/>
              <a:cs typeface="ＭＳ Ｐゴシック"/>
            </a:endParaRPr>
          </a:p>
          <a:p>
            <a:pPr marL="0" indent="0" eaLnBrk="1" hangingPunct="1">
              <a:buFont typeface="Wingdings" pitchFamily="2" charset="2"/>
              <a:buNone/>
            </a:pPr>
            <a:endParaRPr lang="en-US" dirty="0">
              <a:ea typeface="ＭＳ Ｐゴシック"/>
              <a:cs typeface="ＭＳ Ｐゴシック"/>
            </a:endParaRPr>
          </a:p>
          <a:p>
            <a:pPr marL="0" indent="0" eaLnBrk="1" hangingPunct="1">
              <a:buFont typeface="Wingdings" pitchFamily="2" charset="2"/>
              <a:buNone/>
            </a:pPr>
            <a:endParaRPr lang="en-US" dirty="0">
              <a:ea typeface="ＭＳ Ｐゴシック"/>
              <a:cs typeface="ＭＳ Ｐゴシック"/>
            </a:endParaRPr>
          </a:p>
        </p:txBody>
      </p:sp>
      <p:pic>
        <p:nvPicPr>
          <p:cNvPr id="408578" name="Picture 4" descr="pulse ox"/>
          <p:cNvPicPr>
            <a:picLocks noChangeAspect="1" noChangeArrowheads="1"/>
          </p:cNvPicPr>
          <p:nvPr/>
        </p:nvPicPr>
        <p:blipFill>
          <a:blip r:embed="rId3" cstate="print"/>
          <a:srcRect/>
          <a:stretch>
            <a:fillRect/>
          </a:stretch>
        </p:blipFill>
        <p:spPr bwMode="auto">
          <a:xfrm>
            <a:off x="4953000" y="3352800"/>
            <a:ext cx="3886200" cy="2139950"/>
          </a:xfrm>
          <a:prstGeom prst="rect">
            <a:avLst/>
          </a:prstGeom>
          <a:noFill/>
          <a:ln w="38100">
            <a:solidFill>
              <a:srgbClr val="3366FF"/>
            </a:solidFill>
            <a:miter lim="800000"/>
            <a:headEnd/>
            <a:tailEnd/>
          </a:ln>
        </p:spPr>
      </p:pic>
    </p:spTree>
    <p:extLst>
      <p:ext uri="{BB962C8B-B14F-4D97-AF65-F5344CB8AC3E}">
        <p14:creationId xmlns:p14="http://schemas.microsoft.com/office/powerpoint/2010/main" xmlns="" val="66430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noChangeArrowheads="1"/>
          </p:cNvSpPr>
          <p:nvPr>
            <p:ph idx="1"/>
          </p:nvPr>
        </p:nvSpPr>
        <p:spPr>
          <a:xfrm>
            <a:off x="381000" y="2286000"/>
            <a:ext cx="8534400" cy="4495800"/>
          </a:xfrm>
        </p:spPr>
        <p:txBody>
          <a:bodyPr/>
          <a:lstStyle/>
          <a:p>
            <a:pPr marL="0" indent="15875" eaLnBrk="1" hangingPunct="1"/>
            <a:r>
              <a:rPr lang="en-US" sz="2600" dirty="0">
                <a:ea typeface="ＭＳ Ｐゴシック"/>
                <a:cs typeface="ＭＳ Ｐゴシック"/>
              </a:rPr>
              <a:t> </a:t>
            </a:r>
            <a:r>
              <a:rPr lang="en-US" sz="2600" b="1" dirty="0">
                <a:solidFill>
                  <a:srgbClr val="FF3300"/>
                </a:solidFill>
                <a:ea typeface="ＭＳ Ｐゴシック"/>
                <a:cs typeface="ＭＳ Ｐゴシック"/>
              </a:rPr>
              <a:t>Both lung function and heart function </a:t>
            </a:r>
            <a:r>
              <a:rPr lang="en-US" sz="2600" b="1" dirty="0" smtClean="0">
                <a:solidFill>
                  <a:srgbClr val="FF3300"/>
                </a:solidFill>
                <a:ea typeface="ＭＳ Ｐゴシック"/>
                <a:cs typeface="ＭＳ Ｐゴシック"/>
              </a:rPr>
              <a:t>may be </a:t>
            </a:r>
          </a:p>
          <a:p>
            <a:pPr marL="0" indent="15875" eaLnBrk="1" hangingPunct="1">
              <a:buNone/>
            </a:pPr>
            <a:r>
              <a:rPr lang="en-US" sz="2600" b="1" dirty="0" smtClean="0">
                <a:solidFill>
                  <a:srgbClr val="FF3300"/>
                </a:solidFill>
                <a:ea typeface="ＭＳ Ｐゴシック"/>
                <a:cs typeface="ＭＳ Ｐゴシック"/>
              </a:rPr>
              <a:t>   impaired </a:t>
            </a:r>
            <a:r>
              <a:rPr lang="en-US" sz="2600" b="1" dirty="0">
                <a:solidFill>
                  <a:srgbClr val="FF3300"/>
                </a:solidFill>
                <a:ea typeface="ＭＳ Ｐゴシック"/>
                <a:cs typeface="ＭＳ Ｐゴシック"/>
              </a:rPr>
              <a:t>with a tension </a:t>
            </a:r>
            <a:r>
              <a:rPr lang="en-US" sz="2600" b="1" dirty="0" err="1">
                <a:solidFill>
                  <a:srgbClr val="FF3300"/>
                </a:solidFill>
                <a:ea typeface="ＭＳ Ｐゴシック"/>
                <a:cs typeface="ＭＳ Ｐゴシック"/>
              </a:rPr>
              <a:t>pneumothorax</a:t>
            </a:r>
            <a:r>
              <a:rPr lang="en-US" sz="2600" b="1" dirty="0" smtClean="0">
                <a:solidFill>
                  <a:srgbClr val="FF3300"/>
                </a:solidFill>
                <a:ea typeface="ＭＳ Ｐゴシック"/>
                <a:cs typeface="ＭＳ Ｐゴシック"/>
              </a:rPr>
              <a:t>, causing</a:t>
            </a:r>
          </a:p>
          <a:p>
            <a:pPr marL="0" indent="15875" eaLnBrk="1" hangingPunct="1">
              <a:buNone/>
            </a:pPr>
            <a:r>
              <a:rPr lang="en-US" sz="2600" b="1" dirty="0" smtClean="0">
                <a:solidFill>
                  <a:srgbClr val="FF3300"/>
                </a:solidFill>
                <a:ea typeface="ＭＳ Ｐゴシック"/>
                <a:cs typeface="ＭＳ Ｐゴシック"/>
              </a:rPr>
              <a:t>   respiratory </a:t>
            </a:r>
            <a:r>
              <a:rPr lang="en-US" sz="2600" b="1" dirty="0">
                <a:solidFill>
                  <a:srgbClr val="FF3300"/>
                </a:solidFill>
                <a:ea typeface="ＭＳ Ｐゴシック"/>
                <a:cs typeface="ＭＳ Ｐゴシック"/>
              </a:rPr>
              <a:t>distress and </a:t>
            </a:r>
            <a:r>
              <a:rPr lang="en-US" sz="2600" b="1" dirty="0" smtClean="0">
                <a:solidFill>
                  <a:srgbClr val="FF3300"/>
                </a:solidFill>
                <a:ea typeface="ＭＳ Ｐゴシック"/>
                <a:cs typeface="ＭＳ Ｐゴシック"/>
              </a:rPr>
              <a:t>possible shock.</a:t>
            </a:r>
          </a:p>
          <a:p>
            <a:pPr marL="0" indent="15875" eaLnBrk="1" hangingPunct="1"/>
            <a:r>
              <a:rPr lang="en-US" sz="2600" b="1" dirty="0" smtClean="0">
                <a:solidFill>
                  <a:srgbClr val="FF3300"/>
                </a:solidFill>
                <a:ea typeface="ＭＳ Ｐゴシック"/>
                <a:cs typeface="ＭＳ Ｐゴシック"/>
              </a:rPr>
              <a:t> Traumatic cardiac arrest may ensue if the tension </a:t>
            </a:r>
          </a:p>
          <a:p>
            <a:pPr marL="0" indent="15875" eaLnBrk="1" hangingPunct="1">
              <a:buNone/>
            </a:pPr>
            <a:r>
              <a:rPr lang="en-US" sz="2600" b="1" dirty="0" smtClean="0">
                <a:solidFill>
                  <a:srgbClr val="FF3300"/>
                </a:solidFill>
                <a:ea typeface="ＭＳ Ｐゴシック"/>
                <a:cs typeface="ＭＳ Ｐゴシック"/>
              </a:rPr>
              <a:t>   </a:t>
            </a:r>
            <a:r>
              <a:rPr lang="en-US" sz="2600" b="1" dirty="0" err="1" smtClean="0">
                <a:solidFill>
                  <a:srgbClr val="FF3300"/>
                </a:solidFill>
                <a:ea typeface="ＭＳ Ｐゴシック"/>
                <a:cs typeface="ＭＳ Ｐゴシック"/>
              </a:rPr>
              <a:t>pneumothorax</a:t>
            </a:r>
            <a:r>
              <a:rPr lang="en-US" sz="2600" b="1" dirty="0" smtClean="0">
                <a:solidFill>
                  <a:srgbClr val="FF3300"/>
                </a:solidFill>
                <a:ea typeface="ＭＳ Ｐゴシック"/>
                <a:cs typeface="ＭＳ Ｐゴシック"/>
              </a:rPr>
              <a:t> is not treated promptly.</a:t>
            </a:r>
            <a:endParaRPr lang="en-US" sz="2600" b="1" dirty="0">
              <a:solidFill>
                <a:srgbClr val="FF3300"/>
              </a:solidFill>
              <a:ea typeface="ＭＳ Ｐゴシック"/>
              <a:cs typeface="ＭＳ Ｐゴシック"/>
            </a:endParaRPr>
          </a:p>
          <a:p>
            <a:pPr marL="0" indent="15875" eaLnBrk="1" hangingPunct="1"/>
            <a:r>
              <a:rPr lang="en-US" sz="2600" dirty="0">
                <a:ea typeface="ＭＳ Ｐゴシック"/>
                <a:cs typeface="ＭＳ Ｐゴシック"/>
              </a:rPr>
              <a:t> The treatment is to let the trapped air </a:t>
            </a:r>
            <a:r>
              <a:rPr lang="en-US" sz="2600" dirty="0" smtClean="0">
                <a:ea typeface="ＭＳ Ｐゴシック"/>
                <a:cs typeface="ＭＳ Ｐゴシック"/>
              </a:rPr>
              <a:t>under pressure </a:t>
            </a:r>
          </a:p>
          <a:p>
            <a:pPr marL="0" indent="15875" eaLnBrk="1" hangingPunct="1">
              <a:buNone/>
            </a:pPr>
            <a:r>
              <a:rPr lang="en-US" sz="2600" dirty="0" smtClean="0">
                <a:ea typeface="ＭＳ Ｐゴシック"/>
                <a:cs typeface="ＭＳ Ｐゴシック"/>
              </a:rPr>
              <a:t>    in the pleural space escape</a:t>
            </a:r>
            <a:r>
              <a:rPr lang="en-US" sz="2600" dirty="0">
                <a:ea typeface="ＭＳ Ｐゴシック"/>
                <a:cs typeface="ＭＳ Ｐゴシック"/>
              </a:rPr>
              <a:t>.</a:t>
            </a:r>
          </a:p>
          <a:p>
            <a:pPr marL="0" indent="15875" eaLnBrk="1" hangingPunct="1"/>
            <a:endParaRPr lang="en-US" sz="2600" dirty="0">
              <a:ea typeface="ＭＳ Ｐゴシック"/>
              <a:cs typeface="ＭＳ Ｐゴシック"/>
            </a:endParaRPr>
          </a:p>
        </p:txBody>
      </p:sp>
      <p:sp>
        <p:nvSpPr>
          <p:cNvPr id="122882"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Tree>
    <p:extLst>
      <p:ext uri="{BB962C8B-B14F-4D97-AF65-F5344CB8AC3E}">
        <p14:creationId xmlns:p14="http://schemas.microsoft.com/office/powerpoint/2010/main" xmlns="" val="9632238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a:xfrm>
            <a:off x="1447800" y="152400"/>
            <a:ext cx="6858000" cy="1143000"/>
          </a:xfrm>
        </p:spPr>
        <p:txBody>
          <a:bodyPr/>
          <a:lstStyle/>
          <a:p>
            <a:r>
              <a:rPr lang="en-US" altLang="en-US" sz="4000" b="1" dirty="0"/>
              <a:t>Management of </a:t>
            </a:r>
            <a:r>
              <a:rPr lang="en-US" altLang="en-US" sz="4000" b="1" dirty="0" smtClean="0"/>
              <a:t>Suspected Tension  </a:t>
            </a:r>
            <a:r>
              <a:rPr lang="en-US" altLang="en-US" sz="4000" b="1" dirty="0"/>
              <a:t>Pneumothorax </a:t>
            </a:r>
          </a:p>
        </p:txBody>
      </p:sp>
      <p:sp>
        <p:nvSpPr>
          <p:cNvPr id="142338" name="Rectangle 3"/>
          <p:cNvSpPr>
            <a:spLocks noGrp="1" noChangeArrowheads="1"/>
          </p:cNvSpPr>
          <p:nvPr>
            <p:ph type="body" idx="4294967295"/>
          </p:nvPr>
        </p:nvSpPr>
        <p:spPr>
          <a:xfrm>
            <a:off x="457200" y="5257800"/>
            <a:ext cx="8229600" cy="1295400"/>
          </a:xfrm>
        </p:spPr>
        <p:txBody>
          <a:bodyPr/>
          <a:lstStyle/>
          <a:p>
            <a:r>
              <a:rPr lang="en-US" altLang="en-US" sz="2800" b="1" dirty="0" smtClean="0"/>
              <a:t>If a chest seal has previously been applied to the casualty – </a:t>
            </a:r>
            <a:r>
              <a:rPr lang="en-US" altLang="en-US" sz="2800" b="1" i="1" u="sng" dirty="0" smtClean="0"/>
              <a:t>burp or remove the chest seal.</a:t>
            </a:r>
          </a:p>
          <a:p>
            <a:r>
              <a:rPr lang="en-US" altLang="en-US" sz="2800" b="1" dirty="0" smtClean="0"/>
              <a:t>This allows air to escape from the chest.</a:t>
            </a:r>
            <a:r>
              <a:rPr lang="en-US" altLang="en-US" sz="2800" b="1" i="1" u="sng" dirty="0" smtClean="0"/>
              <a:t> </a:t>
            </a:r>
            <a:endParaRPr lang="en-US" altLang="en-US" sz="2800" b="1" i="1" u="sng" dirty="0"/>
          </a:p>
        </p:txBody>
      </p:sp>
      <p:pic>
        <p:nvPicPr>
          <p:cNvPr id="4" name="Content Placeholder 3" descr="Photo Hyfin Vented Chest Seal NAR.jpg"/>
          <p:cNvPicPr>
            <a:picLocks noGrp="1" noChangeAspect="1"/>
          </p:cNvPicPr>
          <p:nvPr>
            <p:ph idx="1"/>
          </p:nvPr>
        </p:nvPicPr>
        <p:blipFill>
          <a:blip r:embed="rId3" cstate="print"/>
          <a:srcRect b="70"/>
          <a:stretch>
            <a:fillRect/>
          </a:stretch>
        </p:blipFill>
        <p:spPr>
          <a:xfrm>
            <a:off x="2330736" y="1600200"/>
            <a:ext cx="4482528" cy="3429000"/>
          </a:xfrm>
          <a:ln w="25400">
            <a:solidFill>
              <a:schemeClr val="tx1"/>
            </a:solidFill>
          </a:ln>
        </p:spPr>
      </p:pic>
    </p:spTree>
    <p:extLst>
      <p:ext uri="{BB962C8B-B14F-4D97-AF65-F5344CB8AC3E}">
        <p14:creationId xmlns="" xmlns:p14="http://schemas.microsoft.com/office/powerpoint/2010/main" val="226327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514600"/>
            <a:ext cx="6365846" cy="1446550"/>
          </a:xfrm>
          <a:prstGeom prst="rect">
            <a:avLst/>
          </a:prstGeom>
          <a:noFill/>
        </p:spPr>
        <p:txBody>
          <a:bodyPr wrap="none" rtlCol="0">
            <a:spAutoFit/>
          </a:bodyPr>
          <a:lstStyle/>
          <a:p>
            <a:r>
              <a:rPr lang="en-US" sz="4400" b="1" dirty="0" smtClean="0"/>
              <a:t>TFC #1</a:t>
            </a:r>
          </a:p>
          <a:p>
            <a:r>
              <a:rPr lang="en-US" sz="4400" b="1" dirty="0" smtClean="0"/>
              <a:t>Start with New Slide 90</a:t>
            </a:r>
            <a:endParaRPr lang="en-US" sz="4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noChangeArrowheads="1"/>
          </p:cNvSpPr>
          <p:nvPr>
            <p:ph idx="1"/>
          </p:nvPr>
        </p:nvSpPr>
        <p:spPr>
          <a:xfrm>
            <a:off x="304800" y="2133600"/>
            <a:ext cx="8534400" cy="4495800"/>
          </a:xfrm>
        </p:spPr>
        <p:txBody>
          <a:bodyPr/>
          <a:lstStyle/>
          <a:p>
            <a:pPr marL="0" indent="15875" eaLnBrk="1" hangingPunct="1"/>
            <a:r>
              <a:rPr lang="en-US" sz="2600" dirty="0" smtClean="0">
                <a:ea typeface="ＭＳ Ｐゴシック"/>
                <a:cs typeface="ＭＳ Ｐゴシック"/>
              </a:rPr>
              <a:t> If a tension </a:t>
            </a:r>
            <a:r>
              <a:rPr lang="en-US" sz="2600" dirty="0" err="1" smtClean="0">
                <a:ea typeface="ＭＳ Ｐゴシック"/>
                <a:cs typeface="ＭＳ Ｐゴシック"/>
              </a:rPr>
              <a:t>pneumothorax</a:t>
            </a:r>
            <a:r>
              <a:rPr lang="en-US" sz="2600" dirty="0" smtClean="0">
                <a:ea typeface="ＭＳ Ｐゴシック"/>
                <a:cs typeface="ＭＳ Ｐゴシック"/>
              </a:rPr>
              <a:t> is suspected and a chest</a:t>
            </a:r>
          </a:p>
          <a:p>
            <a:pPr marL="0" indent="15875" eaLnBrk="1" hangingPunct="1">
              <a:buNone/>
            </a:pPr>
            <a:r>
              <a:rPr lang="en-US" sz="2600" dirty="0" smtClean="0">
                <a:ea typeface="ＭＳ Ｐゴシック"/>
                <a:cs typeface="ＭＳ Ｐゴシック"/>
              </a:rPr>
              <a:t>   seal is </a:t>
            </a:r>
            <a:r>
              <a:rPr lang="en-US" sz="2600" u="sng" dirty="0" smtClean="0">
                <a:ea typeface="ＭＳ Ｐゴシック"/>
                <a:cs typeface="ＭＳ Ｐゴシック"/>
              </a:rPr>
              <a:t>not</a:t>
            </a:r>
            <a:r>
              <a:rPr lang="en-US" sz="2600" dirty="0" smtClean="0">
                <a:ea typeface="ＭＳ Ｐゴシック"/>
                <a:cs typeface="ＭＳ Ｐゴシック"/>
              </a:rPr>
              <a:t> present, the </a:t>
            </a:r>
            <a:r>
              <a:rPr lang="en-US" sz="2600" dirty="0">
                <a:ea typeface="ＭＳ Ｐゴシック"/>
                <a:cs typeface="ＭＳ Ｐゴシック"/>
              </a:rPr>
              <a:t>treatment is to let the </a:t>
            </a:r>
            <a:r>
              <a:rPr lang="en-US" sz="2600" dirty="0" smtClean="0">
                <a:ea typeface="ＭＳ Ｐゴシック"/>
                <a:cs typeface="ＭＳ Ｐゴシック"/>
              </a:rPr>
              <a:t>trapped</a:t>
            </a:r>
          </a:p>
          <a:p>
            <a:pPr marL="0" indent="15875" eaLnBrk="1" hangingPunct="1">
              <a:buNone/>
            </a:pPr>
            <a:r>
              <a:rPr lang="en-US" sz="2600" dirty="0" smtClean="0">
                <a:ea typeface="ＭＳ Ｐゴシック"/>
                <a:cs typeface="ＭＳ Ｐゴシック"/>
              </a:rPr>
              <a:t>   </a:t>
            </a:r>
            <a:r>
              <a:rPr lang="en-US" sz="2600" dirty="0">
                <a:ea typeface="ＭＳ Ｐゴシック"/>
                <a:cs typeface="ＭＳ Ｐゴシック"/>
              </a:rPr>
              <a:t>air </a:t>
            </a:r>
            <a:r>
              <a:rPr lang="en-US" sz="2600" dirty="0" smtClean="0">
                <a:ea typeface="ＭＳ Ｐゴシック"/>
                <a:cs typeface="ＭＳ Ｐゴシック"/>
              </a:rPr>
              <a:t>under pressure escape</a:t>
            </a:r>
            <a:r>
              <a:rPr lang="en-US" sz="2600" dirty="0">
                <a:ea typeface="ＭＳ Ｐゴシック"/>
                <a:cs typeface="ＭＳ Ｐゴシック"/>
              </a:rPr>
              <a:t> </a:t>
            </a:r>
            <a:r>
              <a:rPr lang="en-US" sz="2600" dirty="0" smtClean="0">
                <a:ea typeface="ＭＳ Ｐゴシック"/>
                <a:cs typeface="ＭＳ Ｐゴシック"/>
              </a:rPr>
              <a:t>by performing needle</a:t>
            </a:r>
          </a:p>
          <a:p>
            <a:pPr marL="0" indent="15875" eaLnBrk="1" hangingPunct="1">
              <a:buNone/>
            </a:pPr>
            <a:r>
              <a:rPr lang="en-US" sz="2600" dirty="0" smtClean="0">
                <a:ea typeface="ＭＳ Ｐゴシック"/>
                <a:cs typeface="ＭＳ Ｐゴシック"/>
              </a:rPr>
              <a:t>   decompression or “NDC.”</a:t>
            </a:r>
            <a:endParaRPr lang="en-US" sz="2600" dirty="0">
              <a:ea typeface="ＭＳ Ｐゴシック"/>
              <a:cs typeface="ＭＳ Ｐゴシック"/>
            </a:endParaRPr>
          </a:p>
          <a:p>
            <a:pPr marL="0" indent="15875" eaLnBrk="1" hangingPunct="1"/>
            <a:r>
              <a:rPr lang="en-US" sz="2600" dirty="0">
                <a:ea typeface="ＭＳ Ｐゴシック"/>
                <a:cs typeface="ＭＳ Ｐゴシック"/>
              </a:rPr>
              <a:t> This is done by inserting a needle into the </a:t>
            </a:r>
            <a:r>
              <a:rPr lang="en-US" sz="2600" dirty="0" smtClean="0">
                <a:ea typeface="ＭＳ Ｐゴシック"/>
                <a:cs typeface="ＭＳ Ｐゴシック"/>
              </a:rPr>
              <a:t>chest. </a:t>
            </a:r>
          </a:p>
          <a:p>
            <a:pPr marL="238125" indent="-222250" eaLnBrk="1" hangingPunct="1"/>
            <a:r>
              <a:rPr lang="en-US" sz="2600" dirty="0" smtClean="0">
                <a:ea typeface="ＭＳ Ｐゴシック"/>
                <a:cs typeface="ＭＳ Ｐゴシック"/>
              </a:rPr>
              <a:t>The </a:t>
            </a:r>
            <a:r>
              <a:rPr lang="en-US" sz="2600" dirty="0">
                <a:ea typeface="ＭＳ Ｐゴシック"/>
                <a:cs typeface="ＭＳ Ｐゴシック"/>
              </a:rPr>
              <a:t>recommended needle size is </a:t>
            </a:r>
            <a:r>
              <a:rPr lang="en-US" sz="2600" dirty="0" smtClean="0">
                <a:ea typeface="ＭＳ Ｐゴシック"/>
                <a:cs typeface="ＭＳ Ｐゴシック"/>
              </a:rPr>
              <a:t>either a 14 or a 10 -</a:t>
            </a:r>
          </a:p>
          <a:p>
            <a:pPr marL="238125" indent="-222250" eaLnBrk="1" hangingPunct="1">
              <a:buNone/>
            </a:pPr>
            <a:r>
              <a:rPr lang="en-US" sz="2600" dirty="0" smtClean="0">
                <a:ea typeface="ＭＳ Ｐゴシック"/>
                <a:cs typeface="ＭＳ Ｐゴシック"/>
              </a:rPr>
              <a:t>     gauge, 3.25-inch needle/catheter unit.</a:t>
            </a:r>
            <a:endParaRPr lang="en-US" sz="2600" dirty="0">
              <a:ea typeface="ＭＳ Ｐゴシック"/>
              <a:cs typeface="ＭＳ Ｐゴシック"/>
            </a:endParaRPr>
          </a:p>
        </p:txBody>
      </p:sp>
      <p:sp>
        <p:nvSpPr>
          <p:cNvPr id="122882"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Tree>
    <p:extLst>
      <p:ext uri="{BB962C8B-B14F-4D97-AF65-F5344CB8AC3E}">
        <p14:creationId xmlns:p14="http://schemas.microsoft.com/office/powerpoint/2010/main" xmlns="" val="963223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81800" cy="1143000"/>
          </a:xfrm>
        </p:spPr>
        <p:txBody>
          <a:bodyPr/>
          <a:lstStyle/>
          <a:p>
            <a:r>
              <a:rPr lang="en-US" dirty="0"/>
              <a:t>Needle Decompression Works</a:t>
            </a:r>
          </a:p>
        </p:txBody>
      </p:sp>
      <p:sp>
        <p:nvSpPr>
          <p:cNvPr id="5" name="TextBox 4"/>
          <p:cNvSpPr txBox="1"/>
          <p:nvPr/>
        </p:nvSpPr>
        <p:spPr>
          <a:xfrm>
            <a:off x="4408934" y="5646003"/>
            <a:ext cx="4582666" cy="830997"/>
          </a:xfrm>
          <a:prstGeom prst="rect">
            <a:avLst/>
          </a:prstGeom>
          <a:noFill/>
        </p:spPr>
        <p:txBody>
          <a:bodyPr wrap="none" rtlCol="0">
            <a:spAutoFit/>
          </a:bodyPr>
          <a:lstStyle/>
          <a:p>
            <a:r>
              <a:rPr lang="en-US" sz="1600" b="1" dirty="0"/>
              <a:t>Video courtesy </a:t>
            </a:r>
            <a:r>
              <a:rPr lang="en-US" sz="1600" b="1" dirty="0" smtClean="0"/>
              <a:t>of Dr</a:t>
            </a:r>
            <a:r>
              <a:rPr lang="en-US" sz="1600" b="1" dirty="0"/>
              <a:t>. Oleksandr Linchevskyy</a:t>
            </a:r>
          </a:p>
          <a:p>
            <a:r>
              <a:rPr lang="en-US" sz="1600" b="1" dirty="0"/>
              <a:t>Medical Director, </a:t>
            </a:r>
            <a:r>
              <a:rPr lang="en-US" sz="1600" b="1" dirty="0" smtClean="0"/>
              <a:t> Patriot </a:t>
            </a:r>
            <a:r>
              <a:rPr lang="en-US" sz="1600" b="1" dirty="0"/>
              <a:t>Defence</a:t>
            </a:r>
          </a:p>
          <a:p>
            <a:r>
              <a:rPr lang="en-US" sz="1600" b="1" dirty="0"/>
              <a:t>Ukraine </a:t>
            </a:r>
          </a:p>
        </p:txBody>
      </p:sp>
      <p:pic>
        <p:nvPicPr>
          <p:cNvPr id="6" name="Needle decompression via pleuroscope with disclaimer">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143000" y="1600200"/>
            <a:ext cx="6908193" cy="3886200"/>
          </a:xfrm>
        </p:spPr>
      </p:pic>
      <p:sp>
        <p:nvSpPr>
          <p:cNvPr id="3" name="TextBox 2">
            <a:extLst>
              <a:ext uri="{FF2B5EF4-FFF2-40B4-BE49-F238E27FC236}">
                <a16:creationId xmlns:a16="http://schemas.microsoft.com/office/drawing/2014/main" xmlns="" id="{D5337959-B64A-4B54-9D50-272B69910E04}"/>
              </a:ext>
            </a:extLst>
          </p:cNvPr>
          <p:cNvSpPr txBox="1"/>
          <p:nvPr/>
        </p:nvSpPr>
        <p:spPr>
          <a:xfrm>
            <a:off x="3124200" y="6248400"/>
            <a:ext cx="3236014" cy="523220"/>
          </a:xfrm>
          <a:prstGeom prst="rect">
            <a:avLst/>
          </a:prstGeom>
          <a:noFill/>
        </p:spPr>
        <p:txBody>
          <a:bodyPr wrap="none" rtlCol="0">
            <a:spAutoFit/>
          </a:bodyPr>
          <a:lstStyle/>
          <a:p>
            <a:r>
              <a:rPr lang="en-US" dirty="0">
                <a:hlinkClick r:id="rId6"/>
              </a:rPr>
              <a:t>Link to Online Video</a:t>
            </a:r>
            <a:endParaRPr lang="en-US" dirty="0"/>
          </a:p>
        </p:txBody>
      </p:sp>
    </p:spTree>
    <p:extLst>
      <p:ext uri="{BB962C8B-B14F-4D97-AF65-F5344CB8AC3E}">
        <p14:creationId xmlns:p14="http://schemas.microsoft.com/office/powerpoint/2010/main" xmlns="" val="128711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533400" y="1828800"/>
            <a:ext cx="7772400" cy="4495800"/>
          </a:xfrm>
        </p:spPr>
        <p:txBody>
          <a:bodyPr rtlCol="0">
            <a:normAutofit fontScale="92500" lnSpcReduction="10000"/>
          </a:bodyPr>
          <a:lstStyle/>
          <a:p>
            <a:pPr eaLnBrk="1" fontAlgn="auto" hangingPunct="1">
              <a:lnSpc>
                <a:spcPct val="90000"/>
              </a:lnSpc>
              <a:spcAft>
                <a:spcPts val="0"/>
              </a:spcAft>
              <a:buFont typeface="Arial" pitchFamily="34" charset="0"/>
              <a:buChar char="•"/>
              <a:defRPr/>
            </a:pPr>
            <a:r>
              <a:rPr lang="en-US" sz="2800" b="1" dirty="0">
                <a:ea typeface="ＭＳ Ｐゴシック"/>
                <a:cs typeface="ＭＳ Ｐゴシック"/>
              </a:rPr>
              <a:t>Question: “What if the casualty does not have a tension pneumothorax when you do your needle decompression</a:t>
            </a:r>
            <a:r>
              <a:rPr lang="en-US" sz="2800" b="1" dirty="0" smtClean="0">
                <a:ea typeface="ＭＳ Ｐゴシック"/>
                <a:cs typeface="ＭＳ Ｐゴシック"/>
              </a:rPr>
              <a:t>?”</a:t>
            </a:r>
          </a:p>
          <a:p>
            <a:pPr eaLnBrk="1" fontAlgn="auto" hangingPunct="1">
              <a:lnSpc>
                <a:spcPct val="90000"/>
              </a:lnSpc>
              <a:spcAft>
                <a:spcPts val="0"/>
              </a:spcAft>
              <a:buFont typeface="Arial" pitchFamily="34" charset="0"/>
              <a:buChar char="•"/>
              <a:defRPr/>
            </a:pPr>
            <a:endParaRPr lang="en-US" sz="2800" b="1" dirty="0">
              <a:ea typeface="ＭＳ Ｐゴシック"/>
              <a:cs typeface="ＭＳ Ｐゴシック"/>
            </a:endParaRPr>
          </a:p>
          <a:p>
            <a:pPr eaLnBrk="1" fontAlgn="auto" hangingPunct="1">
              <a:lnSpc>
                <a:spcPct val="90000"/>
              </a:lnSpc>
              <a:spcAft>
                <a:spcPts val="0"/>
              </a:spcAft>
              <a:buFont typeface="Arial" pitchFamily="34" charset="0"/>
              <a:buChar char="•"/>
              <a:defRPr/>
            </a:pPr>
            <a:r>
              <a:rPr lang="en-US" sz="2800" b="1" dirty="0">
                <a:ea typeface="ＭＳ Ｐゴシック"/>
                <a:cs typeface="ＭＳ Ｐゴシック"/>
              </a:rPr>
              <a:t>Answer:</a:t>
            </a:r>
          </a:p>
          <a:p>
            <a:pPr lvl="1" eaLnBrk="1" fontAlgn="auto" hangingPunct="1">
              <a:lnSpc>
                <a:spcPct val="90000"/>
              </a:lnSpc>
              <a:spcAft>
                <a:spcPts val="0"/>
              </a:spcAft>
              <a:buFont typeface="Arial" pitchFamily="34" charset="0"/>
              <a:buChar char="–"/>
              <a:defRPr/>
            </a:pPr>
            <a:r>
              <a:rPr lang="en-US" b="1" dirty="0">
                <a:ea typeface="ＭＳ Ｐゴシック"/>
              </a:rPr>
              <a:t>If he has penetrating trauma to that side of the chest, there is already a collapsed lung and blood in the chest cavity. </a:t>
            </a:r>
          </a:p>
          <a:p>
            <a:pPr lvl="1" eaLnBrk="1" fontAlgn="auto" hangingPunct="1">
              <a:lnSpc>
                <a:spcPct val="90000"/>
              </a:lnSpc>
              <a:spcAft>
                <a:spcPts val="0"/>
              </a:spcAft>
              <a:buFont typeface="Arial" pitchFamily="34" charset="0"/>
              <a:buChar char="–"/>
              <a:defRPr/>
            </a:pPr>
            <a:r>
              <a:rPr lang="en-US" b="1" dirty="0">
                <a:ea typeface="ＭＳ Ｐゴシック"/>
              </a:rPr>
              <a:t>The needle won’t make it worse if there is no tension pneumothorax. </a:t>
            </a:r>
          </a:p>
          <a:p>
            <a:pPr lvl="1" eaLnBrk="1" fontAlgn="auto" hangingPunct="1">
              <a:lnSpc>
                <a:spcPct val="90000"/>
              </a:lnSpc>
              <a:spcAft>
                <a:spcPts val="0"/>
              </a:spcAft>
              <a:buFont typeface="Arial" pitchFamily="34" charset="0"/>
              <a:buChar char="–"/>
              <a:defRPr/>
            </a:pPr>
            <a:r>
              <a:rPr lang="en-US" b="1" dirty="0">
                <a:ea typeface="ＭＳ Ｐゴシック"/>
              </a:rPr>
              <a:t>If he DOES have a tension pneumothorax, you will save his life.</a:t>
            </a:r>
          </a:p>
        </p:txBody>
      </p:sp>
      <p:sp>
        <p:nvSpPr>
          <p:cNvPr id="124930" name="Rectangle 2"/>
          <p:cNvSpPr>
            <a:spLocks noGrp="1" noChangeArrowheads="1"/>
          </p:cNvSpPr>
          <p:nvPr>
            <p:ph type="title"/>
          </p:nvPr>
        </p:nvSpPr>
        <p:spPr>
          <a:xfrm>
            <a:off x="1295400" y="76200"/>
            <a:ext cx="7543800" cy="1143000"/>
          </a:xfrm>
        </p:spPr>
        <p:txBody>
          <a:bodyPr/>
          <a:lstStyle/>
          <a:p>
            <a:pPr eaLnBrk="1" hangingPunct="1"/>
            <a:r>
              <a:rPr lang="en-US" sz="5400" dirty="0">
                <a:ea typeface="ＭＳ Ｐゴシック"/>
                <a:cs typeface="ＭＳ Ｐゴシック"/>
              </a:rPr>
              <a:t>Tension Pneumothorax</a:t>
            </a:r>
          </a:p>
        </p:txBody>
      </p:sp>
    </p:spTree>
    <p:extLst>
      <p:ext uri="{BB962C8B-B14F-4D97-AF65-F5344CB8AC3E}">
        <p14:creationId xmlns:p14="http://schemas.microsoft.com/office/powerpoint/2010/main" xmlns="" val="13167653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5"/>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ＭＳ Ｐゴシック"/>
                <a:cs typeface="ＭＳ Ｐゴシック"/>
              </a:rPr>
              <a:t>Picture of general location for needle insertion</a:t>
            </a:r>
          </a:p>
        </p:txBody>
      </p:sp>
      <p:pic>
        <p:nvPicPr>
          <p:cNvPr id="126978" name="Picture 2" descr="CCCTPEUMRX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6980" name="Text Box 4"/>
          <p:cNvSpPr txBox="1">
            <a:spLocks noChangeArrowheads="1"/>
          </p:cNvSpPr>
          <p:nvPr/>
        </p:nvSpPr>
        <p:spPr bwMode="auto">
          <a:xfrm>
            <a:off x="234950" y="152400"/>
            <a:ext cx="5175250" cy="4524315"/>
          </a:xfrm>
          <a:prstGeom prst="rect">
            <a:avLst/>
          </a:prstGeom>
          <a:noFill/>
          <a:ln w="25400">
            <a:solidFill>
              <a:schemeClr val="bg1"/>
            </a:solidFill>
            <a:miter lim="800000"/>
            <a:headEnd/>
            <a:tailEnd/>
          </a:ln>
        </p:spPr>
        <p:txBody>
          <a:bodyPr wrap="square">
            <a:spAutoFit/>
          </a:bodyPr>
          <a:lstStyle/>
          <a:p>
            <a:r>
              <a:rPr lang="en-US" sz="3200" b="1" u="sng" dirty="0" smtClean="0">
                <a:solidFill>
                  <a:schemeClr val="bg1"/>
                </a:solidFill>
                <a:latin typeface="Arial" charset="0"/>
                <a:cs typeface="Arial" charset="0"/>
              </a:rPr>
              <a:t>Anterior Site </a:t>
            </a:r>
            <a:r>
              <a:rPr lang="en-US" sz="3200" b="1" u="sng" dirty="0">
                <a:solidFill>
                  <a:schemeClr val="bg1"/>
                </a:solidFill>
                <a:latin typeface="Arial" charset="0"/>
                <a:cs typeface="Arial" charset="0"/>
              </a:rPr>
              <a:t>for Needle </a:t>
            </a:r>
            <a:r>
              <a:rPr lang="en-US" sz="3200" b="1" u="sng" dirty="0" smtClean="0">
                <a:solidFill>
                  <a:schemeClr val="bg1"/>
                </a:solidFill>
                <a:latin typeface="Arial" charset="0"/>
                <a:cs typeface="Arial" charset="0"/>
              </a:rPr>
              <a:t>Decompression</a:t>
            </a:r>
            <a:endParaRPr lang="en-US" sz="3200" b="1" u="sng" dirty="0">
              <a:solidFill>
                <a:schemeClr val="bg1"/>
              </a:solidFill>
              <a:latin typeface="Arial" charset="0"/>
              <a:cs typeface="Arial" charset="0"/>
            </a:endParaRPr>
          </a:p>
          <a:p>
            <a:pPr algn="l">
              <a:buFontTx/>
              <a:buChar char="•"/>
            </a:pPr>
            <a:r>
              <a:rPr lang="en-US" sz="2800" dirty="0">
                <a:solidFill>
                  <a:schemeClr val="bg1"/>
                </a:solidFill>
                <a:latin typeface="Arial" charset="0"/>
                <a:cs typeface="Arial" charset="0"/>
              </a:rPr>
              <a:t> </a:t>
            </a:r>
            <a:r>
              <a:rPr lang="en-US" sz="2800" b="1" dirty="0">
                <a:solidFill>
                  <a:schemeClr val="bg1"/>
                </a:solidFill>
                <a:latin typeface="Arial" charset="0"/>
                <a:cs typeface="Arial" charset="0"/>
              </a:rPr>
              <a:t>2nd intercostal space in the</a:t>
            </a:r>
          </a:p>
          <a:p>
            <a:pPr algn="l"/>
            <a:r>
              <a:rPr lang="en-US" sz="2800" b="1" dirty="0">
                <a:solidFill>
                  <a:schemeClr val="bg1"/>
                </a:solidFill>
                <a:latin typeface="Arial" charset="0"/>
                <a:cs typeface="Arial" charset="0"/>
              </a:rPr>
              <a:t>  </a:t>
            </a:r>
            <a:r>
              <a:rPr lang="en-US" sz="2800" b="1" dirty="0" smtClean="0">
                <a:solidFill>
                  <a:schemeClr val="bg1"/>
                </a:solidFill>
                <a:latin typeface="Arial" charset="0"/>
                <a:cs typeface="Arial" charset="0"/>
              </a:rPr>
              <a:t> mid-</a:t>
            </a:r>
            <a:r>
              <a:rPr lang="en-US" sz="2800" b="1" dirty="0" err="1" smtClean="0">
                <a:solidFill>
                  <a:schemeClr val="bg1"/>
                </a:solidFill>
                <a:latin typeface="Arial" charset="0"/>
                <a:cs typeface="Arial" charset="0"/>
              </a:rPr>
              <a:t>clavicular</a:t>
            </a:r>
            <a:r>
              <a:rPr lang="en-US" sz="2800" b="1" dirty="0" smtClean="0">
                <a:solidFill>
                  <a:schemeClr val="bg1"/>
                </a:solidFill>
                <a:latin typeface="Arial" charset="0"/>
                <a:cs typeface="Arial" charset="0"/>
              </a:rPr>
              <a:t> line</a:t>
            </a:r>
          </a:p>
          <a:p>
            <a:pPr algn="l">
              <a:buFont typeface="Arial" pitchFamily="34" charset="0"/>
              <a:buChar char="•"/>
            </a:pPr>
            <a:r>
              <a:rPr lang="en-US" sz="2800" b="1" dirty="0" smtClean="0">
                <a:solidFill>
                  <a:schemeClr val="bg1"/>
                </a:solidFill>
                <a:latin typeface="Arial" charset="0"/>
                <a:cs typeface="Arial" charset="0"/>
              </a:rPr>
              <a:t> Start at the middle of the </a:t>
            </a:r>
          </a:p>
          <a:p>
            <a:pPr algn="l"/>
            <a:r>
              <a:rPr lang="en-US" sz="2800" b="1" dirty="0" smtClean="0">
                <a:solidFill>
                  <a:schemeClr val="bg1"/>
                </a:solidFill>
                <a:latin typeface="Arial" charset="0"/>
                <a:cs typeface="Arial" charset="0"/>
              </a:rPr>
              <a:t>   clavicle</a:t>
            </a:r>
            <a:endParaRPr lang="en-US" sz="2800" b="1" dirty="0">
              <a:solidFill>
                <a:schemeClr val="bg1"/>
              </a:solidFill>
              <a:latin typeface="Arial" charset="0"/>
              <a:cs typeface="Arial" charset="0"/>
            </a:endParaRPr>
          </a:p>
          <a:p>
            <a:pPr algn="l">
              <a:buFontTx/>
              <a:buChar char="•"/>
            </a:pPr>
            <a:r>
              <a:rPr lang="en-US" sz="2800" b="1" dirty="0">
                <a:solidFill>
                  <a:schemeClr val="bg1"/>
                </a:solidFill>
                <a:latin typeface="Arial" charset="0"/>
                <a:cs typeface="Arial" charset="0"/>
              </a:rPr>
              <a:t> </a:t>
            </a:r>
            <a:r>
              <a:rPr lang="en-US" sz="2800" b="1" dirty="0" smtClean="0">
                <a:solidFill>
                  <a:schemeClr val="bg1"/>
                </a:solidFill>
                <a:latin typeface="Arial" charset="0"/>
                <a:cs typeface="Arial" charset="0"/>
              </a:rPr>
              <a:t>Go 2-3 finger widths below</a:t>
            </a:r>
            <a:endParaRPr lang="en-US" sz="2800" b="1" dirty="0">
              <a:solidFill>
                <a:schemeClr val="bg1"/>
              </a:solidFill>
              <a:latin typeface="Arial" charset="0"/>
              <a:cs typeface="Arial" charset="0"/>
            </a:endParaRPr>
          </a:p>
          <a:p>
            <a:pPr algn="l"/>
            <a:r>
              <a:rPr lang="en-US" sz="2800" b="1" dirty="0">
                <a:solidFill>
                  <a:schemeClr val="bg1"/>
                </a:solidFill>
                <a:latin typeface="Arial" charset="0"/>
                <a:cs typeface="Arial" charset="0"/>
              </a:rPr>
              <a:t>  </a:t>
            </a:r>
            <a:r>
              <a:rPr lang="en-US" sz="2800" b="1" dirty="0" smtClean="0">
                <a:solidFill>
                  <a:schemeClr val="bg1"/>
                </a:solidFill>
                <a:latin typeface="Arial" charset="0"/>
                <a:cs typeface="Arial" charset="0"/>
              </a:rPr>
              <a:t> this point</a:t>
            </a:r>
          </a:p>
          <a:p>
            <a:pPr algn="l">
              <a:buFont typeface="Arial" pitchFamily="34" charset="0"/>
              <a:buChar char="•"/>
            </a:pPr>
            <a:r>
              <a:rPr lang="en-US" sz="2800" b="1" dirty="0" smtClean="0">
                <a:solidFill>
                  <a:schemeClr val="bg1"/>
                </a:solidFill>
                <a:latin typeface="Arial" charset="0"/>
                <a:cs typeface="Arial" charset="0"/>
              </a:rPr>
              <a:t> Do NOT insert the needle</a:t>
            </a:r>
          </a:p>
          <a:p>
            <a:pPr algn="l"/>
            <a:r>
              <a:rPr lang="en-US" sz="2800" b="1" dirty="0" smtClean="0">
                <a:solidFill>
                  <a:schemeClr val="bg1"/>
                </a:solidFill>
                <a:latin typeface="Arial" charset="0"/>
                <a:cs typeface="Arial" charset="0"/>
              </a:rPr>
              <a:t>   medial to the nipple line! </a:t>
            </a:r>
            <a:endParaRPr lang="en-US" sz="2800" b="1" dirty="0">
              <a:solidFill>
                <a:schemeClr val="bg1"/>
              </a:solidFill>
              <a:latin typeface="Arial" charset="0"/>
              <a:cs typeface="Arial" charset="0"/>
            </a:endParaRPr>
          </a:p>
        </p:txBody>
      </p:sp>
    </p:spTree>
    <p:extLst>
      <p:ext uri="{BB962C8B-B14F-4D97-AF65-F5344CB8AC3E}">
        <p14:creationId xmlns:p14="http://schemas.microsoft.com/office/powerpoint/2010/main" xmlns="" val="38625200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781800" cy="1143000"/>
          </a:xfrm>
        </p:spPr>
        <p:txBody>
          <a:bodyPr>
            <a:noAutofit/>
          </a:bodyPr>
          <a:lstStyle/>
          <a:p>
            <a:pPr>
              <a:defRPr/>
            </a:pPr>
            <a:r>
              <a:rPr lang="en-US" b="1" dirty="0" smtClean="0"/>
              <a:t>Anterior Site </a:t>
            </a:r>
            <a:r>
              <a:rPr lang="en-US" b="1" dirty="0"/>
              <a:t>for Needle Decompression</a:t>
            </a:r>
          </a:p>
        </p:txBody>
      </p:sp>
      <p:sp>
        <p:nvSpPr>
          <p:cNvPr id="4" name="Content Placeholder 3"/>
          <p:cNvSpPr>
            <a:spLocks noGrp="1"/>
          </p:cNvSpPr>
          <p:nvPr>
            <p:ph sz="half" idx="2"/>
          </p:nvPr>
        </p:nvSpPr>
        <p:spPr>
          <a:xfrm>
            <a:off x="152400" y="6324600"/>
            <a:ext cx="9067800" cy="762000"/>
          </a:xfrm>
        </p:spPr>
        <p:txBody>
          <a:bodyPr>
            <a:normAutofit/>
          </a:bodyPr>
          <a:lstStyle/>
          <a:p>
            <a:pPr>
              <a:buNone/>
              <a:defRPr/>
            </a:pPr>
            <a:r>
              <a:rPr lang="en-US" b="1" dirty="0" smtClean="0"/>
              <a:t>This photo shows NDC being performed at the anterior site.</a:t>
            </a:r>
            <a:endParaRPr lang="en-US" b="1" dirty="0"/>
          </a:p>
        </p:txBody>
      </p:sp>
      <p:sp>
        <p:nvSpPr>
          <p:cNvPr id="5" name="Rectangle 4"/>
          <p:cNvSpPr/>
          <p:nvPr/>
        </p:nvSpPr>
        <p:spPr>
          <a:xfrm>
            <a:off x="7391400" y="2819400"/>
            <a:ext cx="1334211"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smtClean="0">
                <a:ln w="11430"/>
                <a:ea typeface="ＭＳ Ｐゴシック" pitchFamily="34" charset="-128"/>
                <a:cs typeface="+mn-cs"/>
              </a:rPr>
              <a:t>Photo</a:t>
            </a:r>
          </a:p>
          <a:p>
            <a:pPr algn="ctr">
              <a:defRPr/>
            </a:pPr>
            <a:r>
              <a:rPr lang="en-US" sz="2000" b="1" i="1" dirty="0" smtClean="0">
                <a:ln w="11430"/>
                <a:ea typeface="ＭＳ Ｐゴシック" pitchFamily="34" charset="-128"/>
              </a:rPr>
              <a:t>Courtesy</a:t>
            </a:r>
          </a:p>
          <a:p>
            <a:pPr algn="ctr">
              <a:defRPr/>
            </a:pPr>
            <a:r>
              <a:rPr lang="en-US" sz="2000" b="1" i="1" dirty="0" smtClean="0">
                <a:ln w="11430"/>
                <a:ea typeface="ＭＳ Ｐゴシック" pitchFamily="34" charset="-128"/>
                <a:cs typeface="+mn-cs"/>
              </a:rPr>
              <a:t>LTC Mark</a:t>
            </a:r>
          </a:p>
          <a:p>
            <a:pPr algn="ctr">
              <a:defRPr/>
            </a:pPr>
            <a:r>
              <a:rPr lang="en-US" sz="2000" b="1" i="1" dirty="0" err="1" smtClean="0">
                <a:ln w="11430"/>
                <a:ea typeface="ＭＳ Ｐゴシック" pitchFamily="34" charset="-128"/>
              </a:rPr>
              <a:t>Buzzelli</a:t>
            </a:r>
            <a:endParaRPr lang="en-US" sz="2000" b="1" i="1" dirty="0">
              <a:ln w="11430"/>
              <a:ea typeface="ＭＳ Ｐゴシック" pitchFamily="34" charset="-128"/>
              <a:cs typeface="+mn-cs"/>
            </a:endParaRPr>
          </a:p>
        </p:txBody>
      </p:sp>
      <p:pic>
        <p:nvPicPr>
          <p:cNvPr id="6" name="Picture 5" descr="Fig 1.jpg"/>
          <p:cNvPicPr>
            <a:picLocks noChangeAspect="1"/>
          </p:cNvPicPr>
          <p:nvPr/>
        </p:nvPicPr>
        <p:blipFill>
          <a:blip r:embed="rId3" cstate="print"/>
          <a:stretch>
            <a:fillRect/>
          </a:stretch>
        </p:blipFill>
        <p:spPr>
          <a:xfrm>
            <a:off x="1116085" y="1680328"/>
            <a:ext cx="5894315" cy="4415672"/>
          </a:xfrm>
          <a:prstGeom prst="rect">
            <a:avLst/>
          </a:prstGeom>
        </p:spPr>
      </p:pic>
    </p:spTree>
    <p:extLst>
      <p:ext uri="{BB962C8B-B14F-4D97-AF65-F5344CB8AC3E}">
        <p14:creationId xmlns:p14="http://schemas.microsoft.com/office/powerpoint/2010/main" xmlns="" val="2464892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smtClean="0"/>
              <a:t>Anterior Site </a:t>
            </a:r>
            <a:r>
              <a:rPr lang="en-US" b="1" dirty="0"/>
              <a:t>for Needle Decompression</a:t>
            </a:r>
          </a:p>
        </p:txBody>
      </p:sp>
      <p:sp>
        <p:nvSpPr>
          <p:cNvPr id="4" name="Content Placeholder 3"/>
          <p:cNvSpPr>
            <a:spLocks noGrp="1"/>
          </p:cNvSpPr>
          <p:nvPr>
            <p:ph sz="half" idx="2"/>
          </p:nvPr>
        </p:nvSpPr>
        <p:spPr>
          <a:xfrm>
            <a:off x="457200" y="6019800"/>
            <a:ext cx="8382000" cy="762000"/>
          </a:xfrm>
        </p:spPr>
        <p:txBody>
          <a:bodyPr>
            <a:normAutofit fontScale="92500" lnSpcReduction="10000"/>
          </a:bodyPr>
          <a:lstStyle/>
          <a:p>
            <a:pPr>
              <a:buNone/>
              <a:defRPr/>
            </a:pPr>
            <a:r>
              <a:rPr lang="en-US" b="1" dirty="0" smtClean="0"/>
              <a:t>This photo shows NDC being performed at the anterior site</a:t>
            </a:r>
          </a:p>
          <a:p>
            <a:pPr>
              <a:buNone/>
              <a:defRPr/>
            </a:pPr>
            <a:r>
              <a:rPr lang="en-US" b="1" dirty="0" smtClean="0"/>
              <a:t>      with the needle removed and the catheter left in place.</a:t>
            </a:r>
            <a:endParaRPr lang="en-US" b="1" dirty="0"/>
          </a:p>
        </p:txBody>
      </p:sp>
      <p:sp>
        <p:nvSpPr>
          <p:cNvPr id="5" name="Rectangle 4"/>
          <p:cNvSpPr/>
          <p:nvPr/>
        </p:nvSpPr>
        <p:spPr>
          <a:xfrm>
            <a:off x="7391400" y="2819400"/>
            <a:ext cx="1334211"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smtClean="0">
                <a:ln w="11430"/>
                <a:ea typeface="ＭＳ Ｐゴシック" pitchFamily="34" charset="-128"/>
                <a:cs typeface="+mn-cs"/>
              </a:rPr>
              <a:t>Photo</a:t>
            </a:r>
          </a:p>
          <a:p>
            <a:pPr algn="ctr">
              <a:defRPr/>
            </a:pPr>
            <a:r>
              <a:rPr lang="en-US" sz="2000" b="1" i="1" dirty="0" smtClean="0">
                <a:ln w="11430"/>
                <a:ea typeface="ＭＳ Ｐゴシック" pitchFamily="34" charset="-128"/>
              </a:rPr>
              <a:t>Courtesy</a:t>
            </a:r>
          </a:p>
          <a:p>
            <a:pPr algn="ctr">
              <a:defRPr/>
            </a:pPr>
            <a:r>
              <a:rPr lang="en-US" sz="2000" b="1" i="1" dirty="0" smtClean="0">
                <a:ln w="11430"/>
                <a:ea typeface="ＭＳ Ｐゴシック" pitchFamily="34" charset="-128"/>
                <a:cs typeface="+mn-cs"/>
              </a:rPr>
              <a:t>LTC Mark</a:t>
            </a:r>
          </a:p>
          <a:p>
            <a:pPr algn="ctr">
              <a:defRPr/>
            </a:pPr>
            <a:r>
              <a:rPr lang="en-US" sz="2000" b="1" i="1" dirty="0" err="1" smtClean="0">
                <a:ln w="11430"/>
                <a:ea typeface="ＭＳ Ｐゴシック" pitchFamily="34" charset="-128"/>
              </a:rPr>
              <a:t>Buzzelli</a:t>
            </a:r>
            <a:endParaRPr lang="en-US" sz="2000" b="1" i="1" dirty="0">
              <a:ln w="11430"/>
              <a:ea typeface="ＭＳ Ｐゴシック" pitchFamily="34" charset="-128"/>
              <a:cs typeface="+mn-cs"/>
            </a:endParaRPr>
          </a:p>
        </p:txBody>
      </p:sp>
      <p:pic>
        <p:nvPicPr>
          <p:cNvPr id="7" name="Picture 6" descr="Fig 2.jpg"/>
          <p:cNvPicPr>
            <a:picLocks noChangeAspect="1"/>
          </p:cNvPicPr>
          <p:nvPr/>
        </p:nvPicPr>
        <p:blipFill>
          <a:blip r:embed="rId3" cstate="print"/>
          <a:stretch>
            <a:fillRect/>
          </a:stretch>
        </p:blipFill>
        <p:spPr>
          <a:xfrm>
            <a:off x="1447800" y="1524000"/>
            <a:ext cx="5774634" cy="4343400"/>
          </a:xfrm>
          <a:prstGeom prst="rect">
            <a:avLst/>
          </a:prstGeom>
        </p:spPr>
      </p:pic>
    </p:spTree>
    <p:extLst>
      <p:ext uri="{BB962C8B-B14F-4D97-AF65-F5344CB8AC3E}">
        <p14:creationId xmlns:p14="http://schemas.microsoft.com/office/powerpoint/2010/main" xmlns="" val="2464892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smtClean="0"/>
              <a:t>CAUTION!</a:t>
            </a:r>
            <a:endParaRPr lang="en-US" sz="5400" b="1" dirty="0"/>
          </a:p>
        </p:txBody>
      </p:sp>
      <p:sp>
        <p:nvSpPr>
          <p:cNvPr id="415750" name="Text Box 6"/>
          <p:cNvSpPr txBox="1">
            <a:spLocks noChangeArrowheads="1"/>
          </p:cNvSpPr>
          <p:nvPr/>
        </p:nvSpPr>
        <p:spPr bwMode="auto">
          <a:xfrm>
            <a:off x="796155" y="5181600"/>
            <a:ext cx="7433445" cy="1631216"/>
          </a:xfrm>
          <a:prstGeom prst="rect">
            <a:avLst/>
          </a:prstGeom>
          <a:noFill/>
          <a:ln w="9525">
            <a:noFill/>
            <a:miter lim="800000"/>
            <a:headEnd/>
            <a:tailEnd/>
          </a:ln>
          <a:effectLst/>
        </p:spPr>
        <p:txBody>
          <a:bodyPr wrap="none">
            <a:spAutoFit/>
          </a:bodyPr>
          <a:lstStyle/>
          <a:p>
            <a:pPr algn="l">
              <a:buFontTx/>
              <a:buChar char="•"/>
              <a:defRPr/>
            </a:pPr>
            <a:r>
              <a:rPr lang="en-US" sz="2800" b="1" dirty="0">
                <a:ea typeface="+mn-ea"/>
                <a:cs typeface="Times New Roman" pitchFamily="18" charset="0"/>
              </a:rPr>
              <a:t> </a:t>
            </a:r>
            <a:r>
              <a:rPr lang="en-US" sz="2800" b="1" dirty="0" smtClean="0">
                <a:ea typeface="+mn-ea"/>
                <a:cs typeface="Times New Roman" pitchFamily="18" charset="0"/>
              </a:rPr>
              <a:t> </a:t>
            </a:r>
            <a:r>
              <a:rPr lang="en-US" sz="2400" b="1" dirty="0" smtClean="0">
                <a:ea typeface="+mn-ea"/>
                <a:cs typeface="Times New Roman" pitchFamily="18" charset="0"/>
              </a:rPr>
              <a:t>The </a:t>
            </a:r>
            <a:r>
              <a:rPr lang="en-US" sz="2400" b="1" dirty="0">
                <a:ea typeface="+mn-ea"/>
                <a:cs typeface="Times New Roman" pitchFamily="18" charset="0"/>
              </a:rPr>
              <a:t>heart and great vessels are </a:t>
            </a:r>
            <a:r>
              <a:rPr lang="en-US" sz="2400" b="1" dirty="0" smtClean="0">
                <a:ea typeface="+mn-ea"/>
                <a:cs typeface="Times New Roman" pitchFamily="18" charset="0"/>
              </a:rPr>
              <a:t>nearby at the </a:t>
            </a:r>
          </a:p>
          <a:p>
            <a:pPr algn="l">
              <a:defRPr/>
            </a:pPr>
            <a:r>
              <a:rPr lang="en-US" sz="2400" b="1" dirty="0" smtClean="0">
                <a:cs typeface="Times New Roman" pitchFamily="18" charset="0"/>
              </a:rPr>
              <a:t>      </a:t>
            </a:r>
            <a:r>
              <a:rPr lang="en-US" sz="2400" b="1" dirty="0" smtClean="0">
                <a:ea typeface="+mn-ea"/>
                <a:cs typeface="Times New Roman" pitchFamily="18" charset="0"/>
              </a:rPr>
              <a:t>anterior site.</a:t>
            </a:r>
            <a:endParaRPr lang="en-US" sz="2400" b="1" dirty="0">
              <a:ea typeface="+mn-ea"/>
              <a:cs typeface="Times New Roman" pitchFamily="18" charset="0"/>
            </a:endParaRPr>
          </a:p>
          <a:p>
            <a:pPr algn="l">
              <a:buFontTx/>
              <a:buChar char="•"/>
              <a:defRPr/>
            </a:pPr>
            <a:r>
              <a:rPr lang="en-US" sz="2400" b="1" dirty="0">
                <a:ea typeface="+mn-ea"/>
                <a:cs typeface="Times New Roman" pitchFamily="18" charset="0"/>
              </a:rPr>
              <a:t> </a:t>
            </a:r>
            <a:r>
              <a:rPr lang="en-US" sz="2400" b="1" dirty="0" smtClean="0">
                <a:ea typeface="+mn-ea"/>
                <a:cs typeface="Times New Roman" pitchFamily="18" charset="0"/>
              </a:rPr>
              <a:t> </a:t>
            </a:r>
            <a:r>
              <a:rPr lang="en-US" sz="2400" b="1" u="sng" dirty="0" smtClean="0">
                <a:ea typeface="+mn-ea"/>
                <a:cs typeface="Times New Roman" pitchFamily="18" charset="0"/>
              </a:rPr>
              <a:t>Never</a:t>
            </a:r>
            <a:r>
              <a:rPr lang="en-US" sz="2400" b="1" dirty="0" smtClean="0">
                <a:ea typeface="+mn-ea"/>
                <a:cs typeface="Times New Roman" pitchFamily="18" charset="0"/>
              </a:rPr>
              <a:t> </a:t>
            </a:r>
            <a:r>
              <a:rPr lang="en-US" sz="2400" b="1" dirty="0">
                <a:ea typeface="+mn-ea"/>
                <a:cs typeface="Times New Roman" pitchFamily="18" charset="0"/>
              </a:rPr>
              <a:t>insert </a:t>
            </a:r>
            <a:r>
              <a:rPr lang="en-US" sz="2400" b="1" dirty="0" smtClean="0">
                <a:ea typeface="+mn-ea"/>
                <a:cs typeface="Times New Roman" pitchFamily="18" charset="0"/>
              </a:rPr>
              <a:t>the needle </a:t>
            </a:r>
            <a:r>
              <a:rPr lang="en-US" sz="2400" b="1" dirty="0">
                <a:ea typeface="+mn-ea"/>
                <a:cs typeface="Times New Roman" pitchFamily="18" charset="0"/>
              </a:rPr>
              <a:t>medial to the nipple line</a:t>
            </a:r>
          </a:p>
          <a:p>
            <a:pPr algn="l">
              <a:buFont typeface="Arial" pitchFamily="34" charset="0"/>
              <a:buChar char="•"/>
              <a:defRPr/>
            </a:pPr>
            <a:r>
              <a:rPr lang="en-US" sz="2400" b="1" dirty="0">
                <a:ea typeface="+mn-ea"/>
                <a:cs typeface="Times New Roman" pitchFamily="18" charset="0"/>
              </a:rPr>
              <a:t>  </a:t>
            </a:r>
            <a:r>
              <a:rPr lang="en-US" sz="2400" b="1" u="sng" dirty="0" smtClean="0">
                <a:ea typeface="+mn-ea"/>
                <a:cs typeface="Times New Roman" pitchFamily="18" charset="0"/>
              </a:rPr>
              <a:t>Do not</a:t>
            </a:r>
            <a:r>
              <a:rPr lang="en-US" sz="2400" b="1" dirty="0" smtClean="0">
                <a:ea typeface="+mn-ea"/>
                <a:cs typeface="Times New Roman" pitchFamily="18" charset="0"/>
              </a:rPr>
              <a:t> point the needle </a:t>
            </a:r>
            <a:r>
              <a:rPr lang="en-US" sz="2400" b="1" dirty="0">
                <a:ea typeface="+mn-ea"/>
                <a:cs typeface="Times New Roman" pitchFamily="18" charset="0"/>
              </a:rPr>
              <a:t>towards the heart.</a:t>
            </a:r>
          </a:p>
        </p:txBody>
      </p:sp>
      <p:pic>
        <p:nvPicPr>
          <p:cNvPr id="2" name="Picture 1" descr="Cardiac Silhouette.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0" y="1219200"/>
            <a:ext cx="4419600" cy="3931246"/>
          </a:xfrm>
          <a:prstGeom prst="rect">
            <a:avLst/>
          </a:prstGeom>
          <a:ln w="25400">
            <a:solidFill>
              <a:schemeClr val="tx1"/>
            </a:solidFill>
          </a:ln>
        </p:spPr>
      </p:pic>
    </p:spTree>
    <p:extLst>
      <p:ext uri="{BB962C8B-B14F-4D97-AF65-F5344CB8AC3E}">
        <p14:creationId xmlns:p14="http://schemas.microsoft.com/office/powerpoint/2010/main" xmlns="" val="164663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smtClean="0"/>
              <a:t>CAUTION!</a:t>
            </a:r>
            <a:endParaRPr lang="en-US" sz="5400" b="1" dirty="0"/>
          </a:p>
        </p:txBody>
      </p:sp>
      <p:sp>
        <p:nvSpPr>
          <p:cNvPr id="415750" name="Text Box 6"/>
          <p:cNvSpPr txBox="1">
            <a:spLocks noChangeArrowheads="1"/>
          </p:cNvSpPr>
          <p:nvPr/>
        </p:nvSpPr>
        <p:spPr bwMode="auto">
          <a:xfrm>
            <a:off x="762000" y="6106180"/>
            <a:ext cx="7670626" cy="523220"/>
          </a:xfrm>
          <a:prstGeom prst="rect">
            <a:avLst/>
          </a:prstGeom>
          <a:noFill/>
          <a:ln w="9525">
            <a:noFill/>
            <a:miter lim="800000"/>
            <a:headEnd/>
            <a:tailEnd/>
          </a:ln>
          <a:effectLst/>
        </p:spPr>
        <p:txBody>
          <a:bodyPr wrap="none">
            <a:spAutoFit/>
          </a:bodyPr>
          <a:lstStyle/>
          <a:p>
            <a:pPr algn="l">
              <a:buFontTx/>
              <a:buChar char="•"/>
              <a:defRPr/>
            </a:pPr>
            <a:r>
              <a:rPr lang="en-US" sz="2800" b="1" dirty="0">
                <a:ea typeface="+mn-ea"/>
                <a:cs typeface="Times New Roman" pitchFamily="18" charset="0"/>
              </a:rPr>
              <a:t> </a:t>
            </a:r>
            <a:r>
              <a:rPr lang="en-US" sz="2800" b="1" dirty="0" smtClean="0">
                <a:ea typeface="+mn-ea"/>
                <a:cs typeface="Times New Roman" pitchFamily="18" charset="0"/>
              </a:rPr>
              <a:t> The two needles circled are TOO MEDIAL!</a:t>
            </a:r>
            <a:endParaRPr lang="en-US" sz="2800" b="1" dirty="0">
              <a:ea typeface="+mn-ea"/>
              <a:cs typeface="Times New Roman" pitchFamily="18" charset="0"/>
            </a:endParaRPr>
          </a:p>
        </p:txBody>
      </p:sp>
      <p:pic>
        <p:nvPicPr>
          <p:cNvPr id="5" name="Picture 4" descr="Photo - Dorlac - 6 NDCS.JPG"/>
          <p:cNvPicPr>
            <a:picLocks noChangeAspect="1"/>
          </p:cNvPicPr>
          <p:nvPr/>
        </p:nvPicPr>
        <p:blipFill>
          <a:blip r:embed="rId3" cstate="print"/>
          <a:stretch>
            <a:fillRect/>
          </a:stretch>
        </p:blipFill>
        <p:spPr>
          <a:xfrm>
            <a:off x="1981200" y="1371600"/>
            <a:ext cx="5143500" cy="4419600"/>
          </a:xfrm>
          <a:prstGeom prst="rect">
            <a:avLst/>
          </a:prstGeom>
        </p:spPr>
      </p:pic>
      <p:sp>
        <p:nvSpPr>
          <p:cNvPr id="6" name="Oval 5"/>
          <p:cNvSpPr/>
          <p:nvPr/>
        </p:nvSpPr>
        <p:spPr bwMode="auto">
          <a:xfrm>
            <a:off x="4800600" y="1752600"/>
            <a:ext cx="1371600" cy="1219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p:txBody>
      </p:sp>
      <p:sp>
        <p:nvSpPr>
          <p:cNvPr id="7" name="TextBox 6"/>
          <p:cNvSpPr txBox="1"/>
          <p:nvPr/>
        </p:nvSpPr>
        <p:spPr>
          <a:xfrm>
            <a:off x="7094810" y="3239869"/>
            <a:ext cx="2125390" cy="646331"/>
          </a:xfrm>
          <a:prstGeom prst="rect">
            <a:avLst/>
          </a:prstGeom>
          <a:noFill/>
        </p:spPr>
        <p:txBody>
          <a:bodyPr wrap="none" rtlCol="0">
            <a:spAutoFit/>
          </a:bodyPr>
          <a:lstStyle/>
          <a:p>
            <a:r>
              <a:rPr lang="en-US" sz="1800" b="1" i="1" dirty="0" smtClean="0"/>
              <a:t>Photo:</a:t>
            </a:r>
          </a:p>
          <a:p>
            <a:r>
              <a:rPr lang="en-US" sz="1800" b="1" i="1" dirty="0" smtClean="0"/>
              <a:t>Dr. Warren </a:t>
            </a:r>
            <a:r>
              <a:rPr lang="en-US" sz="1800" b="1" i="1" dirty="0" err="1" smtClean="0"/>
              <a:t>Dorlac</a:t>
            </a:r>
            <a:endParaRPr lang="en-US" sz="1800" b="1" i="1" dirty="0"/>
          </a:p>
        </p:txBody>
      </p:sp>
    </p:spTree>
    <p:extLst>
      <p:ext uri="{BB962C8B-B14F-4D97-AF65-F5344CB8AC3E}">
        <p14:creationId xmlns="" xmlns:p14="http://schemas.microsoft.com/office/powerpoint/2010/main" val="164663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smtClean="0"/>
              <a:t>CAUTION!</a:t>
            </a:r>
            <a:endParaRPr lang="en-US" sz="5400" b="1" dirty="0"/>
          </a:p>
        </p:txBody>
      </p:sp>
      <p:sp>
        <p:nvSpPr>
          <p:cNvPr id="415750" name="Text Box 6"/>
          <p:cNvSpPr txBox="1">
            <a:spLocks noChangeArrowheads="1"/>
          </p:cNvSpPr>
          <p:nvPr/>
        </p:nvSpPr>
        <p:spPr bwMode="auto">
          <a:xfrm>
            <a:off x="475269" y="5791200"/>
            <a:ext cx="8440131" cy="954107"/>
          </a:xfrm>
          <a:prstGeom prst="rect">
            <a:avLst/>
          </a:prstGeom>
          <a:noFill/>
          <a:ln w="9525">
            <a:noFill/>
            <a:miter lim="800000"/>
            <a:headEnd/>
            <a:tailEnd/>
          </a:ln>
          <a:effectLst/>
        </p:spPr>
        <p:txBody>
          <a:bodyPr wrap="none">
            <a:spAutoFit/>
          </a:bodyPr>
          <a:lstStyle/>
          <a:p>
            <a:pPr algn="l">
              <a:buFontTx/>
              <a:buChar char="•"/>
              <a:defRPr/>
            </a:pPr>
            <a:r>
              <a:rPr lang="en-US" sz="2800" b="1" dirty="0">
                <a:ea typeface="+mn-ea"/>
                <a:cs typeface="Times New Roman" pitchFamily="18" charset="0"/>
              </a:rPr>
              <a:t> </a:t>
            </a:r>
            <a:r>
              <a:rPr lang="en-US" sz="2800" b="1" dirty="0" smtClean="0">
                <a:ea typeface="+mn-ea"/>
                <a:cs typeface="Times New Roman" pitchFamily="18" charset="0"/>
              </a:rPr>
              <a:t> The circle shows an NDC catheter in the heart.</a:t>
            </a:r>
          </a:p>
          <a:p>
            <a:pPr algn="l">
              <a:buFontTx/>
              <a:buChar char="•"/>
              <a:defRPr/>
            </a:pPr>
            <a:r>
              <a:rPr lang="en-US" sz="2800" b="1" dirty="0" smtClean="0">
                <a:cs typeface="Times New Roman" pitchFamily="18" charset="0"/>
              </a:rPr>
              <a:t>  Again – the NDC was done too medial.</a:t>
            </a:r>
            <a:endParaRPr lang="en-US" sz="2800" b="1" dirty="0">
              <a:ea typeface="+mn-ea"/>
              <a:cs typeface="Times New Roman" pitchFamily="18" charset="0"/>
            </a:endParaRPr>
          </a:p>
        </p:txBody>
      </p:sp>
      <p:sp>
        <p:nvSpPr>
          <p:cNvPr id="6" name="Oval 5"/>
          <p:cNvSpPr/>
          <p:nvPr/>
        </p:nvSpPr>
        <p:spPr bwMode="auto">
          <a:xfrm>
            <a:off x="4800600" y="1752600"/>
            <a:ext cx="1371600" cy="1219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p:txBody>
      </p:sp>
      <p:pic>
        <p:nvPicPr>
          <p:cNvPr id="7" name="Picture 6" descr="Photo - Jay - Needle in Heart 2.jpg"/>
          <p:cNvPicPr>
            <a:picLocks noChangeAspect="1"/>
          </p:cNvPicPr>
          <p:nvPr/>
        </p:nvPicPr>
        <p:blipFill>
          <a:blip r:embed="rId3" cstate="print"/>
          <a:stretch>
            <a:fillRect/>
          </a:stretch>
        </p:blipFill>
        <p:spPr>
          <a:xfrm>
            <a:off x="1905000" y="1188386"/>
            <a:ext cx="6019800" cy="4450414"/>
          </a:xfrm>
          <a:prstGeom prst="rect">
            <a:avLst/>
          </a:prstGeom>
        </p:spPr>
      </p:pic>
      <p:sp>
        <p:nvSpPr>
          <p:cNvPr id="9" name="TextBox 8"/>
          <p:cNvSpPr txBox="1"/>
          <p:nvPr/>
        </p:nvSpPr>
        <p:spPr>
          <a:xfrm>
            <a:off x="0" y="2895600"/>
            <a:ext cx="1685078" cy="923330"/>
          </a:xfrm>
          <a:prstGeom prst="rect">
            <a:avLst/>
          </a:prstGeom>
          <a:noFill/>
        </p:spPr>
        <p:txBody>
          <a:bodyPr wrap="none" rtlCol="0">
            <a:spAutoFit/>
          </a:bodyPr>
          <a:lstStyle/>
          <a:p>
            <a:r>
              <a:rPr lang="en-US" sz="1800" b="1" i="1" dirty="0" smtClean="0"/>
              <a:t>Photo</a:t>
            </a:r>
          </a:p>
          <a:p>
            <a:r>
              <a:rPr lang="en-US" sz="1800" b="1" i="1" dirty="0" smtClean="0"/>
              <a:t>Dr. Jay</a:t>
            </a:r>
          </a:p>
          <a:p>
            <a:r>
              <a:rPr lang="en-US" sz="1800" b="1" i="1" dirty="0" err="1" smtClean="0"/>
              <a:t>Johannigman</a:t>
            </a:r>
            <a:endParaRPr lang="en-US" sz="1800" b="1" i="1" dirty="0"/>
          </a:p>
        </p:txBody>
      </p:sp>
    </p:spTree>
    <p:extLst>
      <p:ext uri="{BB962C8B-B14F-4D97-AF65-F5344CB8AC3E}">
        <p14:creationId xmlns:p14="http://schemas.microsoft.com/office/powerpoint/2010/main" xmlns="" val="1646638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781800" cy="1143000"/>
          </a:xfrm>
        </p:spPr>
        <p:txBody>
          <a:bodyPr>
            <a:noAutofit/>
          </a:bodyPr>
          <a:lstStyle/>
          <a:p>
            <a:pPr>
              <a:defRPr/>
            </a:pPr>
            <a:r>
              <a:rPr lang="en-US" b="1" dirty="0" smtClean="0"/>
              <a:t>Lateral Site </a:t>
            </a:r>
            <a:r>
              <a:rPr lang="en-US" b="1" dirty="0"/>
              <a:t>for Needle </a:t>
            </a:r>
            <a:r>
              <a:rPr lang="en-US" b="1" dirty="0" smtClean="0"/>
              <a:t>Decompression - Males</a:t>
            </a:r>
            <a:endParaRPr lang="en-US" b="1" dirty="0"/>
          </a:p>
        </p:txBody>
      </p:sp>
      <p:sp>
        <p:nvSpPr>
          <p:cNvPr id="4" name="Content Placeholder 3"/>
          <p:cNvSpPr>
            <a:spLocks noGrp="1"/>
          </p:cNvSpPr>
          <p:nvPr>
            <p:ph sz="half" idx="2"/>
          </p:nvPr>
        </p:nvSpPr>
        <p:spPr>
          <a:xfrm>
            <a:off x="76200" y="1981200"/>
            <a:ext cx="4040188" cy="4800600"/>
          </a:xfrm>
        </p:spPr>
        <p:txBody>
          <a:bodyPr>
            <a:normAutofit fontScale="92500" lnSpcReduction="20000"/>
          </a:bodyPr>
          <a:lstStyle/>
          <a:p>
            <a:pPr>
              <a:defRPr/>
            </a:pPr>
            <a:r>
              <a:rPr lang="en-US" sz="2600" b="1" dirty="0" smtClean="0"/>
              <a:t>The first site that can be used for NDC is the 5</a:t>
            </a:r>
            <a:r>
              <a:rPr lang="en-US" sz="2600" b="1" baseline="30000" dirty="0" smtClean="0"/>
              <a:t>th</a:t>
            </a:r>
            <a:r>
              <a:rPr lang="en-US" sz="2600" b="1" dirty="0" smtClean="0"/>
              <a:t> </a:t>
            </a:r>
            <a:r>
              <a:rPr lang="en-US" sz="2600" b="1" dirty="0"/>
              <a:t>intercostal space at the anterior axillary line.</a:t>
            </a:r>
          </a:p>
          <a:p>
            <a:pPr>
              <a:defRPr/>
            </a:pPr>
            <a:r>
              <a:rPr lang="en-US" sz="2600" b="1" dirty="0"/>
              <a:t>The 5</a:t>
            </a:r>
            <a:r>
              <a:rPr lang="en-US" sz="2600" b="1" baseline="30000" dirty="0"/>
              <a:t>th</a:t>
            </a:r>
            <a:r>
              <a:rPr lang="en-US" sz="2600" b="1" dirty="0"/>
              <a:t> intercostal space is located at the level of the nipple in young, fit males. </a:t>
            </a:r>
          </a:p>
          <a:p>
            <a:pPr>
              <a:defRPr/>
            </a:pPr>
            <a:r>
              <a:rPr lang="en-US" sz="2600" b="1" dirty="0"/>
              <a:t>The AAL is located at approximately the lateral aspect of the pectoralis major </a:t>
            </a:r>
            <a:r>
              <a:rPr lang="en-US" sz="2600" b="1" dirty="0" smtClean="0"/>
              <a:t>muscle.</a:t>
            </a:r>
          </a:p>
          <a:p>
            <a:pPr>
              <a:defRPr/>
            </a:pPr>
            <a:r>
              <a:rPr lang="en-US" sz="2600" b="1" dirty="0" smtClean="0"/>
              <a:t>Easily located in males.</a:t>
            </a:r>
          </a:p>
          <a:p>
            <a:pPr>
              <a:defRPr/>
            </a:pPr>
            <a:endParaRPr lang="en-US" dirty="0"/>
          </a:p>
        </p:txBody>
      </p:sp>
      <p:pic>
        <p:nvPicPr>
          <p:cNvPr id="133123" name="Picture 3" descr="C:\Users\Stephen Giebner\Desktop\Anterior axillary line.jpg"/>
          <p:cNvPicPr>
            <a:picLocks noChangeAspect="1" noChangeArrowheads="1"/>
          </p:cNvPicPr>
          <p:nvPr/>
        </p:nvPicPr>
        <p:blipFill>
          <a:blip r:embed="rId3" cstate="print"/>
          <a:srcRect/>
          <a:stretch>
            <a:fillRect/>
          </a:stretch>
        </p:blipFill>
        <p:spPr bwMode="auto">
          <a:xfrm>
            <a:off x="4572000" y="1828800"/>
            <a:ext cx="4037542" cy="4267200"/>
          </a:xfrm>
          <a:prstGeom prst="rect">
            <a:avLst/>
          </a:prstGeom>
          <a:noFill/>
          <a:ln w="25400">
            <a:solidFill>
              <a:schemeClr val="tx1"/>
            </a:solidFill>
            <a:miter lim="800000"/>
            <a:headEnd/>
            <a:tailEnd/>
          </a:ln>
        </p:spPr>
      </p:pic>
      <p:sp>
        <p:nvSpPr>
          <p:cNvPr id="5" name="Rectangle 4"/>
          <p:cNvSpPr/>
          <p:nvPr/>
        </p:nvSpPr>
        <p:spPr>
          <a:xfrm>
            <a:off x="7162800" y="3333690"/>
            <a:ext cx="32573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ＭＳ Ｐゴシック" pitchFamily="34" charset="-128"/>
                <a:cs typeface="+mn-cs"/>
              </a:rPr>
              <a:t>X</a:t>
            </a:r>
          </a:p>
        </p:txBody>
      </p:sp>
    </p:spTree>
    <p:extLst>
      <p:ext uri="{BB962C8B-B14F-4D97-AF65-F5344CB8AC3E}">
        <p14:creationId xmlns:p14="http://schemas.microsoft.com/office/powerpoint/2010/main" xmlns="" val="246489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95400" y="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1295400"/>
            <a:ext cx="8686800" cy="4525962"/>
          </a:xfrm>
        </p:spPr>
        <p:txBody>
          <a:bodyPr/>
          <a:lstStyle/>
          <a:p>
            <a:pPr marL="0" indent="0" algn="ctr">
              <a:buNone/>
            </a:pPr>
            <a:r>
              <a:rPr lang="en-US" sz="2800" b="1" dirty="0" smtClean="0"/>
              <a:t>Tactical </a:t>
            </a:r>
            <a:r>
              <a:rPr lang="en-US" sz="2800" b="1" dirty="0"/>
              <a:t>Field Care and Tactical Evacuation </a:t>
            </a:r>
            <a:r>
              <a:rPr lang="en-US" sz="2800" b="1" dirty="0" smtClean="0"/>
              <a:t>Care</a:t>
            </a:r>
          </a:p>
          <a:p>
            <a:pPr marL="0" indent="0" algn="ctr">
              <a:buNone/>
            </a:pPr>
            <a:r>
              <a:rPr lang="en-US" sz="2400" b="1" dirty="0" smtClean="0"/>
              <a:t>* New Text in </a:t>
            </a:r>
            <a:r>
              <a:rPr lang="en-US" sz="2400" b="1" dirty="0" smtClean="0">
                <a:solidFill>
                  <a:srgbClr val="FF0000"/>
                </a:solidFill>
              </a:rPr>
              <a:t>red</a:t>
            </a:r>
            <a:endParaRPr lang="en-US" sz="2400" dirty="0">
              <a:solidFill>
                <a:srgbClr val="FF0000"/>
              </a:solidFill>
            </a:endParaRPr>
          </a:p>
          <a:p>
            <a:endParaRPr lang="en-US" sz="1400" dirty="0"/>
          </a:p>
          <a:p>
            <a:pPr marL="0" indent="0">
              <a:buNone/>
            </a:pPr>
            <a:r>
              <a:rPr lang="en-US" sz="2000" b="1" dirty="0">
                <a:solidFill>
                  <a:srgbClr val="FF0000"/>
                </a:solidFill>
              </a:rPr>
              <a:t>Respiration/Breathing</a:t>
            </a:r>
            <a:endParaRPr lang="en-US" sz="20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a</a:t>
            </a:r>
            <a:r>
              <a:rPr lang="en-US" sz="1800" b="1" dirty="0">
                <a:solidFill>
                  <a:srgbClr val="FF0000"/>
                </a:solidFill>
              </a:rPr>
              <a:t>. Assess for tension pneumothorax and treat as necessary </a:t>
            </a:r>
            <a:endParaRPr lang="en-US" sz="18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1</a:t>
            </a:r>
            <a:r>
              <a:rPr lang="en-US" sz="1800" b="1" dirty="0">
                <a:solidFill>
                  <a:srgbClr val="FF0000"/>
                </a:solidFill>
              </a:rPr>
              <a:t>. Suspect a tension pneumothorax and treat when a casualty has </a:t>
            </a:r>
            <a:r>
              <a:rPr lang="en-US" sz="1800" b="1" dirty="0" smtClean="0">
                <a:solidFill>
                  <a:srgbClr val="FF0000"/>
                </a:solidFill>
              </a:rPr>
              <a:t>significant</a:t>
            </a:r>
          </a:p>
          <a:p>
            <a:pPr marL="0" indent="0">
              <a:buNone/>
            </a:pPr>
            <a:r>
              <a:rPr lang="en-US" sz="1800" b="1" dirty="0">
                <a:solidFill>
                  <a:srgbClr val="FF0000"/>
                </a:solidFill>
              </a:rPr>
              <a:t> </a:t>
            </a:r>
            <a:r>
              <a:rPr lang="en-US" sz="1800" b="1" dirty="0" smtClean="0">
                <a:solidFill>
                  <a:srgbClr val="FF0000"/>
                </a:solidFill>
              </a:rPr>
              <a:t>     </a:t>
            </a:r>
            <a:r>
              <a:rPr lang="en-US" sz="1800" b="1" dirty="0">
                <a:solidFill>
                  <a:srgbClr val="FF0000"/>
                </a:solidFill>
              </a:rPr>
              <a:t>torso trauma or primary blast injury and one or more of the following: </a:t>
            </a:r>
            <a:endParaRPr lang="en-US" sz="18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 Severe </a:t>
            </a:r>
            <a:r>
              <a:rPr lang="en-US" sz="1800" b="1" dirty="0">
                <a:solidFill>
                  <a:srgbClr val="FF0000"/>
                </a:solidFill>
              </a:rPr>
              <a:t>or progressive respiratory distress</a:t>
            </a:r>
            <a:endParaRPr lang="en-US" sz="18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 Severe </a:t>
            </a:r>
            <a:r>
              <a:rPr lang="en-US" sz="1800" b="1" dirty="0">
                <a:solidFill>
                  <a:srgbClr val="FF0000"/>
                </a:solidFill>
              </a:rPr>
              <a:t>or progressive tachypnea</a:t>
            </a:r>
            <a:endParaRPr lang="en-US" sz="18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 Absent </a:t>
            </a:r>
            <a:r>
              <a:rPr lang="en-US" sz="1800" b="1" dirty="0">
                <a:solidFill>
                  <a:srgbClr val="FF0000"/>
                </a:solidFill>
              </a:rPr>
              <a:t>or markedly decreased breath sounds on one side </a:t>
            </a:r>
            <a:r>
              <a:rPr lang="en-US" sz="1800" b="1" dirty="0" smtClean="0">
                <a:solidFill>
                  <a:srgbClr val="FF0000"/>
                </a:solidFill>
              </a:rPr>
              <a:t>of</a:t>
            </a:r>
          </a:p>
          <a:p>
            <a:pPr marL="0" indent="0">
              <a:buNone/>
            </a:pPr>
            <a:r>
              <a:rPr lang="en-US" sz="1800" b="1" dirty="0">
                <a:solidFill>
                  <a:srgbClr val="FF0000"/>
                </a:solidFill>
              </a:rPr>
              <a:t> </a:t>
            </a:r>
            <a:r>
              <a:rPr lang="en-US" sz="1800" b="1" dirty="0" smtClean="0">
                <a:solidFill>
                  <a:srgbClr val="FF0000"/>
                </a:solidFill>
              </a:rPr>
              <a:t>                 the </a:t>
            </a:r>
            <a:r>
              <a:rPr lang="en-US" sz="1800" b="1" dirty="0">
                <a:solidFill>
                  <a:srgbClr val="FF0000"/>
                </a:solidFill>
              </a:rPr>
              <a:t>chest</a:t>
            </a:r>
            <a:endParaRPr lang="en-US" sz="1800" dirty="0">
              <a:solidFill>
                <a:srgbClr val="FF0000"/>
              </a:solidFill>
            </a:endParaRPr>
          </a:p>
          <a:p>
            <a:pPr marL="0" indent="0">
              <a:buNone/>
            </a:pPr>
            <a:r>
              <a:rPr lang="en-US" sz="1800" b="1" dirty="0">
                <a:solidFill>
                  <a:srgbClr val="FF0000"/>
                </a:solidFill>
              </a:rPr>
              <a:t>	</a:t>
            </a:r>
            <a:r>
              <a:rPr lang="en-US" sz="1800" b="1" dirty="0" smtClean="0">
                <a:solidFill>
                  <a:srgbClr val="FF0000"/>
                </a:solidFill>
              </a:rPr>
              <a:t>- Hemoglobin </a:t>
            </a:r>
            <a:r>
              <a:rPr lang="en-US" sz="1800" b="1" dirty="0">
                <a:solidFill>
                  <a:srgbClr val="FF0000"/>
                </a:solidFill>
              </a:rPr>
              <a:t>oxygen saturation &lt; 90% on pulse </a:t>
            </a:r>
            <a:r>
              <a:rPr lang="en-US" sz="1800" b="1" dirty="0" err="1">
                <a:solidFill>
                  <a:srgbClr val="FF0000"/>
                </a:solidFill>
              </a:rPr>
              <a:t>oximetry</a:t>
            </a:r>
            <a:endParaRPr lang="en-US" sz="1800" dirty="0">
              <a:solidFill>
                <a:srgbClr val="FF0000"/>
              </a:solidFill>
            </a:endParaRPr>
          </a:p>
          <a:p>
            <a:pPr marL="0" indent="0">
              <a:buNone/>
            </a:pPr>
            <a:r>
              <a:rPr lang="en-US" sz="1800" b="1" dirty="0" smtClean="0">
                <a:solidFill>
                  <a:srgbClr val="FF0000"/>
                </a:solidFill>
              </a:rPr>
              <a:t>              - Shock</a:t>
            </a:r>
            <a:endParaRPr lang="en-US" sz="1800" dirty="0">
              <a:solidFill>
                <a:srgbClr val="FF0000"/>
              </a:solidFill>
            </a:endParaRPr>
          </a:p>
          <a:p>
            <a:pPr marL="0" indent="0">
              <a:buNone/>
            </a:pPr>
            <a:r>
              <a:rPr lang="en-US" sz="1800" b="1" dirty="0" smtClean="0">
                <a:solidFill>
                  <a:srgbClr val="FF0000"/>
                </a:solidFill>
              </a:rPr>
              <a:t>              - Traumatic </a:t>
            </a:r>
            <a:r>
              <a:rPr lang="en-US" sz="1800" b="1" dirty="0">
                <a:solidFill>
                  <a:srgbClr val="FF0000"/>
                </a:solidFill>
              </a:rPr>
              <a:t>cardiac arrest without obviously fatal wounds</a:t>
            </a:r>
            <a:endParaRPr lang="en-US" sz="1800" dirty="0">
              <a:solidFill>
                <a:srgbClr val="FF0000"/>
              </a:solidFill>
            </a:endParaRPr>
          </a:p>
          <a:p>
            <a:pPr marL="0" indent="0">
              <a:buNone/>
            </a:pPr>
            <a:r>
              <a:rPr lang="en-US" sz="1800" b="1" dirty="0">
                <a:solidFill>
                  <a:srgbClr val="FF0000"/>
                </a:solidFill>
              </a:rPr>
              <a:t>* Note: If not treated promptly, tension pneumothorax may progress from respiratory distress to shock and traumatic cardiac arrest. </a:t>
            </a:r>
            <a:endParaRPr lang="en-US" sz="1800" dirty="0">
              <a:solidFill>
                <a:srgbClr val="FF0000"/>
              </a:solidFill>
            </a:endParaRPr>
          </a:p>
          <a:p>
            <a:pPr marL="0" indent="0">
              <a:buNone/>
            </a:pPr>
            <a:endParaRPr lang="en-US" sz="2800" dirty="0"/>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01695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91400" cy="1143000"/>
          </a:xfrm>
        </p:spPr>
        <p:txBody>
          <a:bodyPr>
            <a:noAutofit/>
          </a:bodyPr>
          <a:lstStyle/>
          <a:p>
            <a:pPr>
              <a:defRPr/>
            </a:pPr>
            <a:r>
              <a:rPr lang="en-US" b="1" dirty="0" smtClean="0"/>
              <a:t>Lateral Site </a:t>
            </a:r>
            <a:r>
              <a:rPr lang="en-US" b="1" dirty="0"/>
              <a:t>for Needle </a:t>
            </a:r>
            <a:r>
              <a:rPr lang="en-US" b="1" dirty="0" smtClean="0"/>
              <a:t>Decompression - Females</a:t>
            </a:r>
            <a:endParaRPr lang="en-US" b="1" dirty="0"/>
          </a:p>
        </p:txBody>
      </p:sp>
      <p:sp>
        <p:nvSpPr>
          <p:cNvPr id="4" name="Content Placeholder 3"/>
          <p:cNvSpPr>
            <a:spLocks noGrp="1"/>
          </p:cNvSpPr>
          <p:nvPr>
            <p:ph sz="half" idx="2"/>
          </p:nvPr>
        </p:nvSpPr>
        <p:spPr>
          <a:xfrm>
            <a:off x="76200" y="1905000"/>
            <a:ext cx="4267200" cy="4648200"/>
          </a:xfrm>
        </p:spPr>
        <p:txBody>
          <a:bodyPr>
            <a:normAutofit fontScale="92500" lnSpcReduction="20000"/>
          </a:bodyPr>
          <a:lstStyle/>
          <a:p>
            <a:pPr>
              <a:defRPr/>
            </a:pPr>
            <a:r>
              <a:rPr lang="en-US" b="1" dirty="0" smtClean="0"/>
              <a:t>Nipple level is variable in females – but you can lift the breast and use the level of the </a:t>
            </a:r>
            <a:r>
              <a:rPr lang="en-US" b="1" u="sng" dirty="0" smtClean="0"/>
              <a:t>infra-mammary fold.</a:t>
            </a:r>
          </a:p>
          <a:p>
            <a:pPr>
              <a:defRPr/>
            </a:pPr>
            <a:r>
              <a:rPr lang="en-US" b="1" dirty="0" smtClean="0"/>
              <a:t>Measure </a:t>
            </a:r>
            <a:r>
              <a:rPr lang="en-US" b="1" u="sng" dirty="0" smtClean="0"/>
              <a:t>four fingers down from the </a:t>
            </a:r>
            <a:r>
              <a:rPr lang="en-US" b="1" u="sng" dirty="0" err="1" smtClean="0"/>
              <a:t>axilla</a:t>
            </a:r>
            <a:r>
              <a:rPr lang="en-US" b="1" dirty="0" smtClean="0"/>
              <a:t> (measure the width of your hand placed under the patient's </a:t>
            </a:r>
            <a:r>
              <a:rPr lang="en-US" b="1" dirty="0" err="1" smtClean="0"/>
              <a:t>axilla</a:t>
            </a:r>
            <a:r>
              <a:rPr lang="en-US" b="1" dirty="0" smtClean="0"/>
              <a:t> with their arm down) at the lateral aspect of the breast/pectoral muscle.</a:t>
            </a:r>
          </a:p>
          <a:p>
            <a:pPr>
              <a:defRPr/>
            </a:pPr>
            <a:r>
              <a:rPr lang="en-US" b="1" dirty="0" smtClean="0"/>
              <a:t>Another option - two finger breadths below the bottom of the </a:t>
            </a:r>
            <a:r>
              <a:rPr lang="en-US" b="1" dirty="0" err="1" smtClean="0"/>
              <a:t>axillary</a:t>
            </a:r>
            <a:r>
              <a:rPr lang="en-US" b="1" dirty="0" smtClean="0"/>
              <a:t> hairline. Can see even if they just shaved. </a:t>
            </a:r>
            <a:endParaRPr lang="en-US" b="1" dirty="0"/>
          </a:p>
        </p:txBody>
      </p:sp>
      <p:pic>
        <p:nvPicPr>
          <p:cNvPr id="6" name="Picture 5" descr="Inframammary fold.jpg"/>
          <p:cNvPicPr>
            <a:picLocks noChangeAspect="1"/>
          </p:cNvPicPr>
          <p:nvPr/>
        </p:nvPicPr>
        <p:blipFill>
          <a:blip r:embed="rId3" cstate="print"/>
          <a:stretch>
            <a:fillRect/>
          </a:stretch>
        </p:blipFill>
        <p:spPr>
          <a:xfrm>
            <a:off x="4876800" y="1676400"/>
            <a:ext cx="3669783" cy="4855405"/>
          </a:xfrm>
          <a:prstGeom prst="rect">
            <a:avLst/>
          </a:prstGeom>
          <a:ln w="25400">
            <a:solidFill>
              <a:schemeClr val="tx1"/>
            </a:solidFill>
          </a:ln>
        </p:spPr>
      </p:pic>
      <p:sp>
        <p:nvSpPr>
          <p:cNvPr id="7" name="Oval 6"/>
          <p:cNvSpPr/>
          <p:nvPr/>
        </p:nvSpPr>
        <p:spPr bwMode="auto">
          <a:xfrm>
            <a:off x="7239000" y="5181600"/>
            <a:ext cx="914400" cy="914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xmlns="" val="2464892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smtClean="0"/>
              <a:t>Lateral Site </a:t>
            </a:r>
            <a:r>
              <a:rPr lang="en-US" b="1" dirty="0"/>
              <a:t>for Needle Decompression</a:t>
            </a:r>
          </a:p>
        </p:txBody>
      </p:sp>
      <p:sp>
        <p:nvSpPr>
          <p:cNvPr id="4" name="Content Placeholder 3"/>
          <p:cNvSpPr>
            <a:spLocks noGrp="1"/>
          </p:cNvSpPr>
          <p:nvPr>
            <p:ph sz="half" idx="2"/>
          </p:nvPr>
        </p:nvSpPr>
        <p:spPr>
          <a:xfrm>
            <a:off x="457200" y="5791200"/>
            <a:ext cx="8382000" cy="762000"/>
          </a:xfrm>
        </p:spPr>
        <p:txBody>
          <a:bodyPr>
            <a:normAutofit fontScale="92500" lnSpcReduction="10000"/>
          </a:bodyPr>
          <a:lstStyle/>
          <a:p>
            <a:pPr algn="ctr">
              <a:buNone/>
              <a:defRPr/>
            </a:pPr>
            <a:r>
              <a:rPr lang="en-US" b="1" dirty="0" smtClean="0"/>
              <a:t>This photo shows NDC being performed at the lateral site</a:t>
            </a:r>
          </a:p>
          <a:p>
            <a:pPr algn="ctr">
              <a:buNone/>
              <a:defRPr/>
            </a:pPr>
            <a:r>
              <a:rPr lang="en-US" b="1" dirty="0" smtClean="0"/>
              <a:t>      in a cadaver model.</a:t>
            </a:r>
            <a:endParaRPr lang="en-US" b="1" dirty="0"/>
          </a:p>
        </p:txBody>
      </p:sp>
      <p:sp>
        <p:nvSpPr>
          <p:cNvPr id="5" name="Rectangle 4"/>
          <p:cNvSpPr/>
          <p:nvPr/>
        </p:nvSpPr>
        <p:spPr>
          <a:xfrm>
            <a:off x="6858000" y="2819400"/>
            <a:ext cx="1613070"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smtClean="0">
                <a:ln w="11430"/>
                <a:ea typeface="ＭＳ Ｐゴシック" pitchFamily="34" charset="-128"/>
                <a:cs typeface="+mn-cs"/>
              </a:rPr>
              <a:t>Photo</a:t>
            </a:r>
          </a:p>
          <a:p>
            <a:pPr algn="ctr">
              <a:defRPr/>
            </a:pPr>
            <a:r>
              <a:rPr lang="en-US" sz="2000" b="1" i="1" dirty="0" smtClean="0">
                <a:ln w="11430"/>
                <a:ea typeface="ＭＳ Ｐゴシック" pitchFamily="34" charset="-128"/>
              </a:rPr>
              <a:t>Courtesy</a:t>
            </a:r>
          </a:p>
          <a:p>
            <a:pPr algn="ctr">
              <a:defRPr/>
            </a:pPr>
            <a:r>
              <a:rPr lang="en-US" sz="2000" b="1" i="1" dirty="0" err="1" smtClean="0">
                <a:ln w="11430"/>
                <a:ea typeface="ＭＳ Ｐゴシック" pitchFamily="34" charset="-128"/>
                <a:cs typeface="+mn-cs"/>
              </a:rPr>
              <a:t>Maj</a:t>
            </a:r>
            <a:r>
              <a:rPr lang="en-US" sz="2000" b="1" i="1" dirty="0" smtClean="0">
                <a:ln w="11430"/>
                <a:ea typeface="ＭＳ Ｐゴシック" pitchFamily="34" charset="-128"/>
                <a:cs typeface="+mn-cs"/>
              </a:rPr>
              <a:t> Andrew</a:t>
            </a:r>
          </a:p>
          <a:p>
            <a:pPr algn="ctr">
              <a:defRPr/>
            </a:pPr>
            <a:r>
              <a:rPr lang="en-US" sz="2000" b="1" i="1" dirty="0" smtClean="0">
                <a:ln w="11430"/>
                <a:ea typeface="ＭＳ Ｐゴシック" pitchFamily="34" charset="-128"/>
              </a:rPr>
              <a:t>Hall</a:t>
            </a:r>
            <a:endParaRPr lang="en-US" sz="2000" b="1" i="1" dirty="0">
              <a:ln w="11430"/>
              <a:ea typeface="ＭＳ Ｐゴシック" pitchFamily="34" charset="-128"/>
              <a:cs typeface="+mn-cs"/>
            </a:endParaRPr>
          </a:p>
        </p:txBody>
      </p:sp>
      <p:pic>
        <p:nvPicPr>
          <p:cNvPr id="6" name="Picture 5" descr="TCCC Prop Change 1702 Fig 5 NDC at Lateral Site (Cadaver Model).jpg"/>
          <p:cNvPicPr>
            <a:picLocks noChangeAspect="1"/>
          </p:cNvPicPr>
          <p:nvPr/>
        </p:nvPicPr>
        <p:blipFill>
          <a:blip r:embed="rId3" cstate="print"/>
          <a:stretch>
            <a:fillRect/>
          </a:stretch>
        </p:blipFill>
        <p:spPr>
          <a:xfrm>
            <a:off x="3200400" y="1600200"/>
            <a:ext cx="2743200" cy="3657600"/>
          </a:xfrm>
          <a:prstGeom prst="rect">
            <a:avLst/>
          </a:prstGeom>
        </p:spPr>
      </p:pic>
    </p:spTree>
    <p:extLst>
      <p:ext uri="{BB962C8B-B14F-4D97-AF65-F5344CB8AC3E}">
        <p14:creationId xmlns:p14="http://schemas.microsoft.com/office/powerpoint/2010/main" xmlns="" val="246489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smtClean="0"/>
              <a:t>Lateral Site </a:t>
            </a:r>
            <a:r>
              <a:rPr lang="en-US" b="1" dirty="0"/>
              <a:t>for Needle Decompression</a:t>
            </a:r>
          </a:p>
        </p:txBody>
      </p:sp>
      <p:sp>
        <p:nvSpPr>
          <p:cNvPr id="4" name="Content Placeholder 3"/>
          <p:cNvSpPr>
            <a:spLocks noGrp="1"/>
          </p:cNvSpPr>
          <p:nvPr>
            <p:ph sz="half" idx="2"/>
          </p:nvPr>
        </p:nvSpPr>
        <p:spPr>
          <a:xfrm>
            <a:off x="457200" y="5943600"/>
            <a:ext cx="8382000" cy="762000"/>
          </a:xfrm>
        </p:spPr>
        <p:txBody>
          <a:bodyPr>
            <a:normAutofit fontScale="92500" lnSpcReduction="10000"/>
          </a:bodyPr>
          <a:lstStyle/>
          <a:p>
            <a:pPr>
              <a:buNone/>
              <a:defRPr/>
            </a:pPr>
            <a:r>
              <a:rPr lang="en-US" b="1" dirty="0" smtClean="0"/>
              <a:t>This photo shows NDC being performed at the lateral site</a:t>
            </a:r>
          </a:p>
          <a:p>
            <a:pPr>
              <a:buNone/>
              <a:defRPr/>
            </a:pPr>
            <a:r>
              <a:rPr lang="en-US" b="1" dirty="0" smtClean="0"/>
              <a:t>      with the needle removed and the catheter left in place.</a:t>
            </a:r>
            <a:endParaRPr lang="en-US" b="1" dirty="0"/>
          </a:p>
        </p:txBody>
      </p:sp>
      <p:sp>
        <p:nvSpPr>
          <p:cNvPr id="5" name="Rectangle 4"/>
          <p:cNvSpPr/>
          <p:nvPr/>
        </p:nvSpPr>
        <p:spPr>
          <a:xfrm>
            <a:off x="7251971" y="2819400"/>
            <a:ext cx="1613070"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smtClean="0">
                <a:ln w="11430"/>
                <a:ea typeface="ＭＳ Ｐゴシック" pitchFamily="34" charset="-128"/>
                <a:cs typeface="+mn-cs"/>
              </a:rPr>
              <a:t>Photo</a:t>
            </a:r>
          </a:p>
          <a:p>
            <a:pPr algn="ctr">
              <a:defRPr/>
            </a:pPr>
            <a:r>
              <a:rPr lang="en-US" sz="2000" b="1" i="1" dirty="0" smtClean="0">
                <a:ln w="11430"/>
                <a:ea typeface="ＭＳ Ｐゴシック" pitchFamily="34" charset="-128"/>
              </a:rPr>
              <a:t>Courtesy</a:t>
            </a:r>
          </a:p>
          <a:p>
            <a:pPr algn="ctr">
              <a:defRPr/>
            </a:pPr>
            <a:r>
              <a:rPr lang="en-US" sz="2000" b="1" i="1" dirty="0" err="1" smtClean="0">
                <a:ln w="11430"/>
                <a:ea typeface="ＭＳ Ｐゴシック" pitchFamily="34" charset="-128"/>
                <a:cs typeface="+mn-cs"/>
              </a:rPr>
              <a:t>Maj</a:t>
            </a:r>
            <a:r>
              <a:rPr lang="en-US" sz="2000" b="1" i="1" dirty="0" smtClean="0">
                <a:ln w="11430"/>
                <a:ea typeface="ＭＳ Ｐゴシック" pitchFamily="34" charset="-128"/>
                <a:cs typeface="+mn-cs"/>
              </a:rPr>
              <a:t> Andrew</a:t>
            </a:r>
          </a:p>
          <a:p>
            <a:pPr algn="ctr">
              <a:defRPr/>
            </a:pPr>
            <a:r>
              <a:rPr lang="en-US" sz="2000" b="1" i="1" dirty="0" smtClean="0">
                <a:ln w="11430"/>
                <a:ea typeface="ＭＳ Ｐゴシック" pitchFamily="34" charset="-128"/>
              </a:rPr>
              <a:t>Hall</a:t>
            </a:r>
            <a:endParaRPr lang="en-US" sz="2000" b="1" i="1" dirty="0">
              <a:ln w="11430"/>
              <a:ea typeface="ＭＳ Ｐゴシック" pitchFamily="34" charset="-128"/>
              <a:cs typeface="+mn-cs"/>
            </a:endParaRPr>
          </a:p>
        </p:txBody>
      </p:sp>
      <p:pic>
        <p:nvPicPr>
          <p:cNvPr id="6" name="Picture 5" descr="TCCC Prop Change 1702 Fig 6 NDC at Lateral Site (Cadaver Model) Catheter Left in Place.jpg"/>
          <p:cNvPicPr>
            <a:picLocks noChangeAspect="1"/>
          </p:cNvPicPr>
          <p:nvPr/>
        </p:nvPicPr>
        <p:blipFill>
          <a:blip r:embed="rId3" cstate="print"/>
          <a:stretch>
            <a:fillRect/>
          </a:stretch>
        </p:blipFill>
        <p:spPr>
          <a:xfrm>
            <a:off x="3200400" y="1447800"/>
            <a:ext cx="3276600" cy="4368800"/>
          </a:xfrm>
          <a:prstGeom prst="rect">
            <a:avLst/>
          </a:prstGeom>
        </p:spPr>
      </p:pic>
    </p:spTree>
    <p:extLst>
      <p:ext uri="{BB962C8B-B14F-4D97-AF65-F5344CB8AC3E}">
        <p14:creationId xmlns:p14="http://schemas.microsoft.com/office/powerpoint/2010/main" xmlns="" val="2464892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228600" y="1524000"/>
            <a:ext cx="8610600" cy="5181600"/>
          </a:xfrm>
        </p:spPr>
        <p:txBody>
          <a:bodyPr rtlCol="0">
            <a:normAutofit fontScale="85000" lnSpcReduction="10000"/>
          </a:bodyPr>
          <a:lstStyle/>
          <a:p>
            <a:pPr marL="0" indent="0">
              <a:buNone/>
            </a:pPr>
            <a:r>
              <a:rPr lang="en-US" b="1" dirty="0" smtClean="0">
                <a:solidFill>
                  <a:srgbClr val="FF0000"/>
                </a:solidFill>
              </a:rPr>
              <a:t> </a:t>
            </a:r>
          </a:p>
          <a:p>
            <a:pPr marL="0" indent="0"/>
            <a:r>
              <a:rPr lang="en-US" b="1" dirty="0" smtClean="0"/>
              <a:t> </a:t>
            </a:r>
            <a:r>
              <a:rPr lang="en-US" sz="3400" b="1" dirty="0" smtClean="0"/>
              <a:t>Either the 5</a:t>
            </a:r>
            <a:r>
              <a:rPr lang="en-US" sz="3400" b="1" baseline="30000" dirty="0" smtClean="0"/>
              <a:t>th</a:t>
            </a:r>
            <a:r>
              <a:rPr lang="en-US" sz="3400" b="1" dirty="0" smtClean="0"/>
              <a:t> </a:t>
            </a:r>
            <a:r>
              <a:rPr lang="en-US" sz="3400" b="1" dirty="0" err="1" smtClean="0"/>
              <a:t>intercostal</a:t>
            </a:r>
            <a:r>
              <a:rPr lang="en-US" sz="3400" b="1" dirty="0" smtClean="0"/>
              <a:t> space (ICS) in the </a:t>
            </a:r>
          </a:p>
          <a:p>
            <a:pPr marL="0" indent="0">
              <a:buNone/>
            </a:pPr>
            <a:r>
              <a:rPr lang="en-US" sz="3400" b="1" dirty="0" smtClean="0"/>
              <a:t>   anterior </a:t>
            </a:r>
            <a:r>
              <a:rPr lang="en-US" sz="3400" b="1" dirty="0" err="1" smtClean="0"/>
              <a:t>axillary</a:t>
            </a:r>
            <a:r>
              <a:rPr lang="en-US" sz="3400" b="1" dirty="0" smtClean="0"/>
              <a:t> line (AAL) or the 2</a:t>
            </a:r>
            <a:r>
              <a:rPr lang="en-US" sz="3400" b="1" baseline="30000" dirty="0" smtClean="0"/>
              <a:t>nd</a:t>
            </a:r>
            <a:r>
              <a:rPr lang="en-US" sz="3400" b="1" dirty="0" smtClean="0"/>
              <a:t> ICS in the </a:t>
            </a:r>
          </a:p>
          <a:p>
            <a:pPr marL="0" indent="0">
              <a:buNone/>
            </a:pPr>
            <a:r>
              <a:rPr lang="en-US" sz="3400" b="1" dirty="0" smtClean="0"/>
              <a:t>   mid-</a:t>
            </a:r>
            <a:r>
              <a:rPr lang="en-US" sz="3400" b="1" dirty="0" err="1" smtClean="0"/>
              <a:t>clavicular</a:t>
            </a:r>
            <a:r>
              <a:rPr lang="en-US" sz="3400" b="1" dirty="0" smtClean="0"/>
              <a:t> line (MCL) may be used for </a:t>
            </a:r>
          </a:p>
          <a:p>
            <a:pPr marL="0" indent="0">
              <a:buNone/>
            </a:pPr>
            <a:r>
              <a:rPr lang="en-US" sz="3400" b="1" dirty="0" smtClean="0"/>
              <a:t>   needle decompression (NDC.)  </a:t>
            </a:r>
          </a:p>
          <a:p>
            <a:pPr marL="0" indent="0">
              <a:buNone/>
            </a:pPr>
            <a:endParaRPr lang="en-US" sz="3400" b="1" dirty="0" smtClean="0"/>
          </a:p>
          <a:p>
            <a:pPr marL="0" indent="0">
              <a:buFont typeface="Arial" charset="0"/>
              <a:buChar char="•"/>
            </a:pPr>
            <a:r>
              <a:rPr lang="en-US" sz="3400" b="1" dirty="0" smtClean="0"/>
              <a:t> Insert the needle/catheter unit perpendicular</a:t>
            </a:r>
          </a:p>
          <a:p>
            <a:pPr marL="0" indent="0">
              <a:buNone/>
            </a:pPr>
            <a:r>
              <a:rPr lang="en-US" sz="3400" b="1" dirty="0" smtClean="0"/>
              <a:t>  (90-degree angle) to the chest wall and insert </a:t>
            </a:r>
          </a:p>
          <a:p>
            <a:pPr marL="0" indent="0">
              <a:buNone/>
            </a:pPr>
            <a:r>
              <a:rPr lang="en-US" sz="3400" b="1" dirty="0" smtClean="0"/>
              <a:t>   it just over the top of the lower rib at the</a:t>
            </a:r>
          </a:p>
          <a:p>
            <a:pPr marL="0" indent="0">
              <a:buNone/>
            </a:pPr>
            <a:r>
              <a:rPr lang="en-US" sz="3400" b="1" dirty="0" smtClean="0"/>
              <a:t>   insertion site.</a:t>
            </a:r>
          </a:p>
          <a:p>
            <a:pPr marL="0" indent="0">
              <a:buFont typeface="Arial" charset="0"/>
              <a:buChar char="•"/>
            </a:pPr>
            <a:endParaRPr lang="en-US" b="1" dirty="0">
              <a:ea typeface="ＭＳ Ｐゴシック"/>
            </a:endParaRPr>
          </a:p>
        </p:txBody>
      </p:sp>
      <p:sp>
        <p:nvSpPr>
          <p:cNvPr id="124930" name="Rectangle 2"/>
          <p:cNvSpPr>
            <a:spLocks noGrp="1" noChangeArrowheads="1"/>
          </p:cNvSpPr>
          <p:nvPr>
            <p:ph type="title"/>
          </p:nvPr>
        </p:nvSpPr>
        <p:spPr>
          <a:xfrm>
            <a:off x="838200" y="0"/>
            <a:ext cx="7543800" cy="1143000"/>
          </a:xfrm>
        </p:spPr>
        <p:txBody>
          <a:bodyPr/>
          <a:lstStyle/>
          <a:p>
            <a:pPr eaLnBrk="1" hangingPunct="1"/>
            <a:r>
              <a:rPr lang="en-US" b="1" dirty="0" smtClean="0">
                <a:ea typeface="ＭＳ Ｐゴシック"/>
                <a:cs typeface="ＭＳ Ｐゴシック"/>
              </a:rPr>
              <a:t>NDC Technique (1)</a:t>
            </a:r>
            <a:endParaRPr lang="en-US" b="1" dirty="0">
              <a:ea typeface="ＭＳ Ｐゴシック"/>
              <a:cs typeface="ＭＳ Ｐゴシック"/>
            </a:endParaRPr>
          </a:p>
        </p:txBody>
      </p:sp>
    </p:spTree>
    <p:extLst>
      <p:ext uri="{BB962C8B-B14F-4D97-AF65-F5344CB8AC3E}">
        <p14:creationId xmlns:p14="http://schemas.microsoft.com/office/powerpoint/2010/main" xmlns="" val="131676531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1295400" y="76200"/>
            <a:ext cx="7010400" cy="1143000"/>
          </a:xfrm>
        </p:spPr>
        <p:txBody>
          <a:bodyPr rtlCol="0">
            <a:normAutofit fontScale="90000"/>
          </a:bodyPr>
          <a:lstStyle/>
          <a:p>
            <a:pPr eaLnBrk="1" fontAlgn="auto" hangingPunct="1">
              <a:spcAft>
                <a:spcPts val="0"/>
              </a:spcAft>
              <a:defRPr/>
            </a:pPr>
            <a:r>
              <a:rPr lang="en-US" b="1" dirty="0" smtClean="0">
                <a:ea typeface="ＭＳ Ｐゴシック"/>
                <a:cs typeface="ＭＳ Ｐゴシック"/>
              </a:rPr>
              <a:t>NDC – Enter Just over the Top of the Rib Below</a:t>
            </a:r>
            <a:endParaRPr lang="en-US" b="1" dirty="0">
              <a:ea typeface="ＭＳ Ｐゴシック"/>
              <a:cs typeface="ＭＳ Ｐゴシック"/>
            </a:endParaRPr>
          </a:p>
        </p:txBody>
      </p:sp>
      <p:pic>
        <p:nvPicPr>
          <p:cNvPr id="131074" name="Picture 3" descr="Tension Pnuemo1"/>
          <p:cNvPicPr>
            <a:picLocks noChangeAspect="1" noChangeArrowheads="1"/>
          </p:cNvPicPr>
          <p:nvPr/>
        </p:nvPicPr>
        <p:blipFill>
          <a:blip r:embed="rId3" cstate="print"/>
          <a:srcRect/>
          <a:stretch>
            <a:fillRect/>
          </a:stretch>
        </p:blipFill>
        <p:spPr bwMode="auto">
          <a:xfrm>
            <a:off x="381000" y="1905000"/>
            <a:ext cx="8077200" cy="4308475"/>
          </a:xfrm>
          <a:prstGeom prst="rect">
            <a:avLst/>
          </a:prstGeom>
          <a:noFill/>
          <a:ln w="9525">
            <a:solidFill>
              <a:srgbClr val="FF3300"/>
            </a:solidFill>
            <a:miter lim="800000"/>
            <a:headEnd/>
            <a:tailEnd/>
          </a:ln>
        </p:spPr>
      </p:pic>
      <p:sp>
        <p:nvSpPr>
          <p:cNvPr id="131075" name="Text Box 4"/>
          <p:cNvSpPr txBox="1">
            <a:spLocks noChangeArrowheads="1"/>
          </p:cNvSpPr>
          <p:nvPr/>
        </p:nvSpPr>
        <p:spPr bwMode="auto">
          <a:xfrm>
            <a:off x="5029200" y="13716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Chest wall</a:t>
            </a:r>
          </a:p>
        </p:txBody>
      </p:sp>
      <p:sp>
        <p:nvSpPr>
          <p:cNvPr id="131076" name="Text Box 5"/>
          <p:cNvSpPr txBox="1">
            <a:spLocks noChangeArrowheads="1"/>
          </p:cNvSpPr>
          <p:nvPr/>
        </p:nvSpPr>
        <p:spPr bwMode="auto">
          <a:xfrm>
            <a:off x="3505200" y="1385887"/>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Rib</a:t>
            </a:r>
          </a:p>
        </p:txBody>
      </p:sp>
      <p:sp>
        <p:nvSpPr>
          <p:cNvPr id="131078" name="Text Box 7"/>
          <p:cNvSpPr txBox="1">
            <a:spLocks noChangeArrowheads="1"/>
          </p:cNvSpPr>
          <p:nvPr/>
        </p:nvSpPr>
        <p:spPr bwMode="auto">
          <a:xfrm>
            <a:off x="1676400" y="1447800"/>
            <a:ext cx="17526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Air collection</a:t>
            </a:r>
          </a:p>
        </p:txBody>
      </p:sp>
      <p:sp>
        <p:nvSpPr>
          <p:cNvPr id="131079" name="Text Box 8"/>
          <p:cNvSpPr txBox="1">
            <a:spLocks noChangeArrowheads="1"/>
          </p:cNvSpPr>
          <p:nvPr/>
        </p:nvSpPr>
        <p:spPr bwMode="auto">
          <a:xfrm>
            <a:off x="152400" y="1385888"/>
            <a:ext cx="1447800" cy="366712"/>
          </a:xfrm>
          <a:prstGeom prst="rect">
            <a:avLst/>
          </a:prstGeom>
          <a:noFill/>
          <a:ln w="9525">
            <a:noFill/>
            <a:miter lim="800000"/>
            <a:headEnd/>
            <a:tailEnd/>
          </a:ln>
        </p:spPr>
        <p:txBody>
          <a:bodyPr>
            <a:spAutoFit/>
          </a:bodyPr>
          <a:lstStyle/>
          <a:p>
            <a:pPr>
              <a:spcBef>
                <a:spcPct val="50000"/>
              </a:spcBef>
            </a:pPr>
            <a:r>
              <a:rPr lang="en-US" sz="1800" b="1" dirty="0">
                <a:latin typeface="Arial" charset="0"/>
              </a:rPr>
              <a:t>Lung</a:t>
            </a:r>
          </a:p>
        </p:txBody>
      </p:sp>
      <p:sp>
        <p:nvSpPr>
          <p:cNvPr id="131080" name="Text Box 9"/>
          <p:cNvSpPr txBox="1">
            <a:spLocks noChangeArrowheads="1"/>
          </p:cNvSpPr>
          <p:nvPr/>
        </p:nvSpPr>
        <p:spPr bwMode="auto">
          <a:xfrm>
            <a:off x="4953000" y="43434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Catheter</a:t>
            </a:r>
          </a:p>
        </p:txBody>
      </p:sp>
      <p:sp>
        <p:nvSpPr>
          <p:cNvPr id="131081" name="Text Box 10"/>
          <p:cNvSpPr txBox="1">
            <a:spLocks noChangeArrowheads="1"/>
          </p:cNvSpPr>
          <p:nvPr/>
        </p:nvSpPr>
        <p:spPr bwMode="auto">
          <a:xfrm>
            <a:off x="7696200" y="39624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Needle</a:t>
            </a:r>
          </a:p>
        </p:txBody>
      </p:sp>
      <p:sp>
        <p:nvSpPr>
          <p:cNvPr id="131082" name="Line 11"/>
          <p:cNvSpPr>
            <a:spLocks noChangeShapeType="1"/>
          </p:cNvSpPr>
          <p:nvPr/>
        </p:nvSpPr>
        <p:spPr bwMode="auto">
          <a:xfrm>
            <a:off x="914400" y="1676400"/>
            <a:ext cx="304800" cy="838200"/>
          </a:xfrm>
          <a:prstGeom prst="line">
            <a:avLst/>
          </a:prstGeom>
          <a:noFill/>
          <a:ln w="9525">
            <a:solidFill>
              <a:schemeClr val="tx1"/>
            </a:solidFill>
            <a:round/>
            <a:headEnd/>
            <a:tailEnd type="triangle" w="med" len="med"/>
          </a:ln>
        </p:spPr>
        <p:txBody>
          <a:bodyPr/>
          <a:lstStyle/>
          <a:p>
            <a:endParaRPr lang="en-US" dirty="0"/>
          </a:p>
        </p:txBody>
      </p:sp>
      <p:sp>
        <p:nvSpPr>
          <p:cNvPr id="131083" name="Line 14"/>
          <p:cNvSpPr>
            <a:spLocks noChangeShapeType="1"/>
          </p:cNvSpPr>
          <p:nvPr/>
        </p:nvSpPr>
        <p:spPr bwMode="auto">
          <a:xfrm flipH="1">
            <a:off x="2209800" y="1828800"/>
            <a:ext cx="76200" cy="1295400"/>
          </a:xfrm>
          <a:prstGeom prst="line">
            <a:avLst/>
          </a:prstGeom>
          <a:noFill/>
          <a:ln w="9525">
            <a:solidFill>
              <a:schemeClr val="tx1"/>
            </a:solidFill>
            <a:round/>
            <a:headEnd/>
            <a:tailEnd type="triangle" w="med" len="med"/>
          </a:ln>
        </p:spPr>
        <p:txBody>
          <a:bodyPr/>
          <a:lstStyle/>
          <a:p>
            <a:endParaRPr lang="en-US" dirty="0"/>
          </a:p>
        </p:txBody>
      </p:sp>
      <p:sp>
        <p:nvSpPr>
          <p:cNvPr id="131084" name="Line 15"/>
          <p:cNvSpPr>
            <a:spLocks noChangeShapeType="1"/>
          </p:cNvSpPr>
          <p:nvPr/>
        </p:nvSpPr>
        <p:spPr bwMode="auto">
          <a:xfrm flipH="1">
            <a:off x="2971800" y="1600200"/>
            <a:ext cx="990600" cy="990600"/>
          </a:xfrm>
          <a:prstGeom prst="line">
            <a:avLst/>
          </a:prstGeom>
          <a:noFill/>
          <a:ln w="9525">
            <a:solidFill>
              <a:schemeClr val="tx1"/>
            </a:solidFill>
            <a:round/>
            <a:headEnd/>
            <a:tailEnd type="triangle" w="med" len="med"/>
          </a:ln>
        </p:spPr>
        <p:txBody>
          <a:bodyPr/>
          <a:lstStyle/>
          <a:p>
            <a:endParaRPr lang="en-US" dirty="0"/>
          </a:p>
        </p:txBody>
      </p:sp>
      <p:sp>
        <p:nvSpPr>
          <p:cNvPr id="131085" name="Line 16"/>
          <p:cNvSpPr>
            <a:spLocks noChangeShapeType="1"/>
          </p:cNvSpPr>
          <p:nvPr/>
        </p:nvSpPr>
        <p:spPr bwMode="auto">
          <a:xfrm flipH="1">
            <a:off x="3733800" y="1676400"/>
            <a:ext cx="1295400" cy="762000"/>
          </a:xfrm>
          <a:prstGeom prst="line">
            <a:avLst/>
          </a:prstGeom>
          <a:noFill/>
          <a:ln w="9525">
            <a:solidFill>
              <a:schemeClr val="tx1"/>
            </a:solidFill>
            <a:round/>
            <a:headEnd/>
            <a:tailEnd type="triangle" w="med" len="med"/>
          </a:ln>
        </p:spPr>
        <p:txBody>
          <a:bodyPr/>
          <a:lstStyle/>
          <a:p>
            <a:endParaRPr lang="en-US" dirty="0"/>
          </a:p>
        </p:txBody>
      </p:sp>
      <p:sp>
        <p:nvSpPr>
          <p:cNvPr id="131087" name="Text Box 18"/>
          <p:cNvSpPr txBox="1">
            <a:spLocks noChangeArrowheads="1"/>
          </p:cNvSpPr>
          <p:nvPr/>
        </p:nvSpPr>
        <p:spPr bwMode="auto">
          <a:xfrm>
            <a:off x="-154482" y="6320135"/>
            <a:ext cx="9374682" cy="461665"/>
          </a:xfrm>
          <a:prstGeom prst="rect">
            <a:avLst/>
          </a:prstGeom>
          <a:noFill/>
          <a:ln w="9525">
            <a:noFill/>
            <a:miter lim="800000"/>
            <a:headEnd/>
            <a:tailEnd/>
          </a:ln>
        </p:spPr>
        <p:txBody>
          <a:bodyPr wrap="none">
            <a:spAutoFit/>
          </a:bodyPr>
          <a:lstStyle/>
          <a:p>
            <a:r>
              <a:rPr lang="en-US" sz="2400" dirty="0">
                <a:cs typeface="Times New Roman" pitchFamily="18" charset="0"/>
              </a:rPr>
              <a:t> </a:t>
            </a:r>
            <a:r>
              <a:rPr lang="en-US" sz="2400" b="1" i="1" dirty="0">
                <a:cs typeface="Times New Roman" pitchFamily="18" charset="0"/>
              </a:rPr>
              <a:t>This avoids the artery and vein on the bottom </a:t>
            </a:r>
            <a:r>
              <a:rPr lang="en-US" sz="2400" b="1" i="1" dirty="0" smtClean="0">
                <a:cs typeface="Times New Roman" pitchFamily="18" charset="0"/>
              </a:rPr>
              <a:t>of the rib above.</a:t>
            </a:r>
            <a:endParaRPr lang="en-US" sz="2400" b="1" i="1" dirty="0">
              <a:cs typeface="Times New Roman" pitchFamily="18" charset="0"/>
            </a:endParaRPr>
          </a:p>
        </p:txBody>
      </p:sp>
    </p:spTree>
    <p:extLst>
      <p:ext uri="{BB962C8B-B14F-4D97-AF65-F5344CB8AC3E}">
        <p14:creationId xmlns:p14="http://schemas.microsoft.com/office/powerpoint/2010/main" xmlns="" val="28669455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228600" y="1371600"/>
            <a:ext cx="8763000" cy="5181600"/>
          </a:xfrm>
        </p:spPr>
        <p:txBody>
          <a:bodyPr rtlCol="0">
            <a:normAutofit lnSpcReduction="10000"/>
          </a:bodyPr>
          <a:lstStyle/>
          <a:p>
            <a:pPr marL="0" indent="0">
              <a:buNone/>
            </a:pPr>
            <a:r>
              <a:rPr lang="en-US" b="1" dirty="0" smtClean="0">
                <a:solidFill>
                  <a:srgbClr val="FF0000"/>
                </a:solidFill>
              </a:rPr>
              <a:t> </a:t>
            </a:r>
          </a:p>
          <a:p>
            <a:pPr marL="0" indent="0"/>
            <a:r>
              <a:rPr lang="en-US" sz="3400" b="1" dirty="0" smtClean="0"/>
              <a:t> </a:t>
            </a:r>
            <a:r>
              <a:rPr lang="en-US" b="1" dirty="0" smtClean="0"/>
              <a:t>Insert the needle/catheter unit </a:t>
            </a:r>
            <a:r>
              <a:rPr lang="en-US" b="1" u="sng" dirty="0" smtClean="0"/>
              <a:t>all the</a:t>
            </a:r>
          </a:p>
          <a:p>
            <a:pPr marL="0" indent="0">
              <a:buNone/>
            </a:pPr>
            <a:r>
              <a:rPr lang="en-US" b="1" dirty="0" smtClean="0"/>
              <a:t>     </a:t>
            </a:r>
            <a:r>
              <a:rPr lang="en-US" b="1" u="sng" dirty="0" smtClean="0"/>
              <a:t>way to the hub.</a:t>
            </a:r>
          </a:p>
          <a:p>
            <a:pPr marL="0" indent="0">
              <a:buFont typeface="Arial" charset="0"/>
              <a:buChar char="•"/>
            </a:pPr>
            <a:r>
              <a:rPr lang="en-US" b="1" dirty="0" smtClean="0"/>
              <a:t> Hold both the needle and the catheter </a:t>
            </a:r>
          </a:p>
          <a:p>
            <a:pPr marL="0" indent="0">
              <a:buNone/>
            </a:pPr>
            <a:r>
              <a:rPr lang="en-US" b="1" dirty="0" smtClean="0"/>
              <a:t>     in place for 5-10 seconds to allow </a:t>
            </a:r>
          </a:p>
          <a:p>
            <a:pPr marL="0" indent="0">
              <a:buNone/>
            </a:pPr>
            <a:r>
              <a:rPr lang="en-US" b="1" dirty="0" smtClean="0"/>
              <a:t>     full decompression to occur.</a:t>
            </a:r>
          </a:p>
          <a:p>
            <a:pPr marL="0" indent="0">
              <a:buFont typeface="Arial" charset="0"/>
              <a:buChar char="•"/>
            </a:pPr>
            <a:r>
              <a:rPr lang="en-US" b="1" dirty="0" smtClean="0"/>
              <a:t> After the NDC has been performed, remove</a:t>
            </a:r>
          </a:p>
          <a:p>
            <a:pPr marL="0" indent="0">
              <a:buNone/>
            </a:pPr>
            <a:r>
              <a:rPr lang="en-US" b="1" dirty="0" smtClean="0"/>
              <a:t>     the needle and leave the catheter in </a:t>
            </a:r>
          </a:p>
          <a:p>
            <a:pPr marL="0" indent="0">
              <a:buNone/>
            </a:pPr>
            <a:r>
              <a:rPr lang="en-US" b="1" dirty="0" smtClean="0"/>
              <a:t>     place.</a:t>
            </a:r>
            <a:endParaRPr lang="en-US" dirty="0" smtClean="0"/>
          </a:p>
          <a:p>
            <a:pPr eaLnBrk="1" fontAlgn="auto" hangingPunct="1">
              <a:lnSpc>
                <a:spcPct val="90000"/>
              </a:lnSpc>
              <a:spcAft>
                <a:spcPts val="0"/>
              </a:spcAft>
              <a:buFont typeface="Arial" pitchFamily="34" charset="0"/>
              <a:buChar char="•"/>
              <a:defRPr/>
            </a:pPr>
            <a:endParaRPr lang="en-US" b="1" dirty="0">
              <a:ea typeface="ＭＳ Ｐゴシック"/>
            </a:endParaRPr>
          </a:p>
        </p:txBody>
      </p:sp>
      <p:sp>
        <p:nvSpPr>
          <p:cNvPr id="124930" name="Rectangle 2"/>
          <p:cNvSpPr>
            <a:spLocks noGrp="1" noChangeArrowheads="1"/>
          </p:cNvSpPr>
          <p:nvPr>
            <p:ph type="title"/>
          </p:nvPr>
        </p:nvSpPr>
        <p:spPr>
          <a:xfrm>
            <a:off x="838200" y="0"/>
            <a:ext cx="7543800" cy="1143000"/>
          </a:xfrm>
        </p:spPr>
        <p:txBody>
          <a:bodyPr/>
          <a:lstStyle/>
          <a:p>
            <a:pPr eaLnBrk="1" hangingPunct="1"/>
            <a:r>
              <a:rPr lang="en-US" b="1" dirty="0" smtClean="0">
                <a:ea typeface="ＭＳ Ｐゴシック"/>
                <a:cs typeface="ＭＳ Ｐゴシック"/>
              </a:rPr>
              <a:t>NDC Technique (2)</a:t>
            </a:r>
            <a:endParaRPr lang="en-US" b="1" dirty="0">
              <a:ea typeface="ＭＳ Ｐゴシック"/>
              <a:cs typeface="ＭＳ Ｐゴシック"/>
            </a:endParaRPr>
          </a:p>
        </p:txBody>
      </p:sp>
    </p:spTree>
    <p:extLst>
      <p:ext uri="{BB962C8B-B14F-4D97-AF65-F5344CB8AC3E}">
        <p14:creationId xmlns:p14="http://schemas.microsoft.com/office/powerpoint/2010/main" xmlns="" val="13167653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990600" y="-152400"/>
            <a:ext cx="7848600" cy="1143000"/>
          </a:xfrm>
        </p:spPr>
        <p:txBody>
          <a:bodyPr/>
          <a:lstStyle/>
          <a:p>
            <a:r>
              <a:rPr lang="en-US" sz="3600" b="1" dirty="0" smtClean="0"/>
              <a:t/>
            </a:r>
            <a:br>
              <a:rPr lang="en-US" sz="3600" b="1" dirty="0" smtClean="0"/>
            </a:br>
            <a:r>
              <a:rPr lang="en-US" b="1" dirty="0" smtClean="0"/>
              <a:t>Successful Needle </a:t>
            </a:r>
            <a:br>
              <a:rPr lang="en-US" b="1" dirty="0" smtClean="0"/>
            </a:br>
            <a:r>
              <a:rPr lang="en-US" b="1" dirty="0" smtClean="0"/>
              <a:t>Decompression</a:t>
            </a:r>
          </a:p>
        </p:txBody>
      </p:sp>
      <p:sp>
        <p:nvSpPr>
          <p:cNvPr id="1751043" name="Rectangle 3"/>
          <p:cNvSpPr>
            <a:spLocks noGrp="1" noChangeArrowheads="1"/>
          </p:cNvSpPr>
          <p:nvPr>
            <p:ph type="body" idx="4294967295"/>
          </p:nvPr>
        </p:nvSpPr>
        <p:spPr>
          <a:xfrm>
            <a:off x="228600" y="1524000"/>
            <a:ext cx="8610600" cy="4525962"/>
          </a:xfrm>
        </p:spPr>
        <p:txBody>
          <a:bodyPr/>
          <a:lstStyle/>
          <a:p>
            <a:pPr marL="0" indent="0">
              <a:buNone/>
            </a:pPr>
            <a:r>
              <a:rPr lang="en-US" sz="2600" b="1" dirty="0" smtClean="0"/>
              <a:t>The </a:t>
            </a:r>
            <a:r>
              <a:rPr lang="en-US" sz="2600" b="1" dirty="0"/>
              <a:t>NDC should be considered successful if:</a:t>
            </a:r>
            <a:endParaRPr lang="en-US" sz="2600" dirty="0"/>
          </a:p>
          <a:p>
            <a:pPr marL="0" indent="0">
              <a:buNone/>
            </a:pPr>
            <a:r>
              <a:rPr lang="en-US" sz="2600" b="1" dirty="0" smtClean="0"/>
              <a:t>      - </a:t>
            </a:r>
            <a:r>
              <a:rPr lang="en-US" sz="2600" b="1" dirty="0"/>
              <a:t>Respiratory distress improves, or </a:t>
            </a:r>
            <a:endParaRPr lang="en-US" sz="2600" dirty="0"/>
          </a:p>
          <a:p>
            <a:pPr marL="0" indent="0">
              <a:buNone/>
            </a:pPr>
            <a:r>
              <a:rPr lang="en-US" sz="2600" b="1" dirty="0"/>
              <a:t> </a:t>
            </a:r>
            <a:r>
              <a:rPr lang="en-US" sz="2600" b="1" dirty="0" smtClean="0"/>
              <a:t>     - </a:t>
            </a:r>
            <a:r>
              <a:rPr lang="en-US" sz="2600" b="1" dirty="0"/>
              <a:t>There is an obvious hissing sound as air </a:t>
            </a:r>
            <a:endParaRPr lang="en-US" sz="2600" b="1" dirty="0" smtClean="0"/>
          </a:p>
          <a:p>
            <a:pPr marL="0" indent="0">
              <a:buNone/>
            </a:pPr>
            <a:r>
              <a:rPr lang="en-US" sz="2600" b="1" dirty="0"/>
              <a:t> </a:t>
            </a:r>
            <a:r>
              <a:rPr lang="en-US" sz="2600" b="1" dirty="0" smtClean="0"/>
              <a:t>        escapes </a:t>
            </a:r>
            <a:r>
              <a:rPr lang="en-US" sz="2600" b="1" dirty="0"/>
              <a:t>from the chest when NDC is </a:t>
            </a:r>
            <a:endParaRPr lang="en-US" sz="2600" b="1" dirty="0" smtClean="0"/>
          </a:p>
          <a:p>
            <a:pPr marL="0" indent="0">
              <a:buNone/>
            </a:pPr>
            <a:r>
              <a:rPr lang="en-US" sz="2600" b="1" dirty="0"/>
              <a:t> </a:t>
            </a:r>
            <a:r>
              <a:rPr lang="en-US" sz="2600" b="1" dirty="0" smtClean="0"/>
              <a:t>        performed </a:t>
            </a:r>
            <a:r>
              <a:rPr lang="en-US" sz="2600" b="1" dirty="0"/>
              <a:t>(this may be difficult to </a:t>
            </a:r>
            <a:endParaRPr lang="en-US" sz="2600" b="1" dirty="0" smtClean="0"/>
          </a:p>
          <a:p>
            <a:pPr marL="0" indent="0">
              <a:buNone/>
            </a:pPr>
            <a:r>
              <a:rPr lang="en-US" sz="2600" b="1" dirty="0"/>
              <a:t> </a:t>
            </a:r>
            <a:r>
              <a:rPr lang="en-US" sz="2600" b="1" dirty="0" smtClean="0"/>
              <a:t>        appreciate </a:t>
            </a:r>
            <a:r>
              <a:rPr lang="en-US" sz="2600" b="1" dirty="0"/>
              <a:t>in high-noise environments), or</a:t>
            </a:r>
            <a:endParaRPr lang="en-US" sz="2600" dirty="0"/>
          </a:p>
          <a:p>
            <a:pPr marL="0" indent="0">
              <a:buNone/>
            </a:pPr>
            <a:r>
              <a:rPr lang="en-US" sz="2600" b="1" dirty="0" smtClean="0"/>
              <a:t>      - </a:t>
            </a:r>
            <a:r>
              <a:rPr lang="en-US" sz="2600" b="1" dirty="0"/>
              <a:t>Hemoglobin oxygen saturation increases to 90% </a:t>
            </a:r>
            <a:endParaRPr lang="en-US" sz="2600" b="1" dirty="0" smtClean="0"/>
          </a:p>
          <a:p>
            <a:pPr marL="0" indent="0">
              <a:buNone/>
            </a:pPr>
            <a:r>
              <a:rPr lang="en-US" sz="2600" b="1" dirty="0"/>
              <a:t> </a:t>
            </a:r>
            <a:r>
              <a:rPr lang="en-US" sz="2600" b="1" dirty="0" smtClean="0"/>
              <a:t>        or </a:t>
            </a:r>
            <a:r>
              <a:rPr lang="en-US" sz="2600" b="1" dirty="0"/>
              <a:t>greater (note that this may take several </a:t>
            </a:r>
            <a:endParaRPr lang="en-US" sz="2600" b="1" dirty="0" smtClean="0"/>
          </a:p>
          <a:p>
            <a:pPr marL="0" indent="0">
              <a:buNone/>
            </a:pPr>
            <a:r>
              <a:rPr lang="en-US" sz="2600" b="1" dirty="0"/>
              <a:t> </a:t>
            </a:r>
            <a:r>
              <a:rPr lang="en-US" sz="2600" b="1" dirty="0" smtClean="0"/>
              <a:t>        minutes </a:t>
            </a:r>
            <a:r>
              <a:rPr lang="en-US" sz="2600" b="1" dirty="0"/>
              <a:t>and may not happen at altitude), </a:t>
            </a:r>
            <a:r>
              <a:rPr lang="en-US" sz="2600" b="1" dirty="0" smtClean="0"/>
              <a:t>or</a:t>
            </a:r>
          </a:p>
          <a:p>
            <a:pPr marL="0" indent="0">
              <a:buNone/>
            </a:pPr>
            <a:r>
              <a:rPr lang="en-US" sz="2600" b="1" dirty="0" smtClean="0"/>
              <a:t>      - </a:t>
            </a:r>
            <a:r>
              <a:rPr lang="en-US" sz="2600" b="1" dirty="0"/>
              <a:t>A casualty with no vital signs has return of </a:t>
            </a:r>
            <a:endParaRPr lang="en-US" sz="2600" b="1" dirty="0" smtClean="0"/>
          </a:p>
          <a:p>
            <a:pPr marL="0" indent="0">
              <a:buNone/>
            </a:pPr>
            <a:r>
              <a:rPr lang="en-US" sz="2600" b="1" dirty="0"/>
              <a:t> </a:t>
            </a:r>
            <a:r>
              <a:rPr lang="en-US" sz="2600" b="1" dirty="0" smtClean="0"/>
              <a:t>        consciousness </a:t>
            </a:r>
            <a:r>
              <a:rPr lang="en-US" sz="2600" b="1" dirty="0"/>
              <a:t>and/or radial pulse.</a:t>
            </a:r>
            <a:endParaRPr lang="en-US" sz="2600" dirty="0"/>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066800" y="152400"/>
            <a:ext cx="7848600" cy="1143000"/>
          </a:xfrm>
        </p:spPr>
        <p:txBody>
          <a:bodyPr/>
          <a:lstStyle/>
          <a:p>
            <a:r>
              <a:rPr lang="en-US" b="1" dirty="0" smtClean="0"/>
              <a:t>Unsuccessful Needle </a:t>
            </a:r>
            <a:br>
              <a:rPr lang="en-US" b="1" dirty="0" smtClean="0"/>
            </a:br>
            <a:r>
              <a:rPr lang="en-US" b="1" dirty="0" smtClean="0"/>
              <a:t>Decompression</a:t>
            </a:r>
          </a:p>
        </p:txBody>
      </p:sp>
      <p:sp>
        <p:nvSpPr>
          <p:cNvPr id="1751043" name="Rectangle 3"/>
          <p:cNvSpPr>
            <a:spLocks noGrp="1" noChangeArrowheads="1"/>
          </p:cNvSpPr>
          <p:nvPr>
            <p:ph type="body" idx="4294967295"/>
          </p:nvPr>
        </p:nvSpPr>
        <p:spPr>
          <a:xfrm>
            <a:off x="304800" y="1951038"/>
            <a:ext cx="8610600" cy="4525962"/>
          </a:xfrm>
        </p:spPr>
        <p:txBody>
          <a:bodyPr/>
          <a:lstStyle/>
          <a:p>
            <a:pPr marL="0" indent="0">
              <a:buNone/>
            </a:pPr>
            <a:r>
              <a:rPr lang="en-US" sz="2800" b="1" dirty="0" smtClean="0"/>
              <a:t>If </a:t>
            </a:r>
            <a:r>
              <a:rPr lang="en-US" sz="2800" b="1" dirty="0"/>
              <a:t>the initial NDC fails to improve the casualty’s signs/symptoms from the suspected tension pneumothorax: </a:t>
            </a:r>
            <a:endParaRPr lang="en-US" sz="2800" dirty="0"/>
          </a:p>
          <a:p>
            <a:pPr marL="0" indent="0">
              <a:buNone/>
            </a:pPr>
            <a:r>
              <a:rPr lang="en-US" sz="2400" b="1" dirty="0"/>
              <a:t> </a:t>
            </a:r>
            <a:r>
              <a:rPr lang="en-US" sz="2400" b="1" dirty="0" smtClean="0"/>
              <a:t>      - </a:t>
            </a:r>
            <a:r>
              <a:rPr lang="en-US" sz="2400" b="1" u="sng" dirty="0"/>
              <a:t>Perform a second NDC - on the same side of </a:t>
            </a:r>
            <a:r>
              <a:rPr lang="en-US" sz="2400" b="1" u="sng" dirty="0" smtClean="0"/>
              <a:t>the</a:t>
            </a:r>
          </a:p>
          <a:p>
            <a:pPr marL="0" indent="0">
              <a:buNone/>
            </a:pPr>
            <a:r>
              <a:rPr lang="en-US" sz="2400" b="1" dirty="0"/>
              <a:t> </a:t>
            </a:r>
            <a:r>
              <a:rPr lang="en-US" sz="2400" b="1" dirty="0" smtClean="0"/>
              <a:t>         </a:t>
            </a:r>
            <a:r>
              <a:rPr lang="en-US" sz="2400" b="1" u="sng" dirty="0" smtClean="0"/>
              <a:t>chest </a:t>
            </a:r>
            <a:r>
              <a:rPr lang="en-US" sz="2400" b="1" u="sng" dirty="0"/>
              <a:t>- at whichever of the two recommended </a:t>
            </a:r>
            <a:endParaRPr lang="en-US" sz="2400" b="1" u="sng" dirty="0" smtClean="0"/>
          </a:p>
          <a:p>
            <a:pPr marL="0" indent="0">
              <a:buNone/>
            </a:pPr>
            <a:r>
              <a:rPr lang="en-US" sz="2400" b="1" dirty="0"/>
              <a:t> </a:t>
            </a:r>
            <a:r>
              <a:rPr lang="en-US" sz="2400" b="1" dirty="0" smtClean="0"/>
              <a:t>         </a:t>
            </a:r>
            <a:r>
              <a:rPr lang="en-US" sz="2400" b="1" u="sng" dirty="0" smtClean="0"/>
              <a:t>sites </a:t>
            </a:r>
            <a:r>
              <a:rPr lang="en-US" sz="2400" b="1" u="sng" dirty="0"/>
              <a:t>was </a:t>
            </a:r>
            <a:r>
              <a:rPr lang="en-US" sz="2400" b="1" u="sng" dirty="0">
                <a:solidFill>
                  <a:srgbClr val="FF0000"/>
                </a:solidFill>
              </a:rPr>
              <a:t>not</a:t>
            </a:r>
            <a:r>
              <a:rPr lang="en-US" sz="2400" b="1" u="sng" dirty="0"/>
              <a:t> previously used.</a:t>
            </a:r>
            <a:r>
              <a:rPr lang="en-US" sz="2400" b="1" dirty="0"/>
              <a:t> </a:t>
            </a:r>
            <a:r>
              <a:rPr lang="en-US" sz="2400" b="1" dirty="0" smtClean="0"/>
              <a:t>Use </a:t>
            </a:r>
            <a:r>
              <a:rPr lang="en-US" sz="2400" b="1" dirty="0"/>
              <a:t>a new </a:t>
            </a:r>
            <a:endParaRPr lang="en-US" sz="2400" b="1" dirty="0" smtClean="0"/>
          </a:p>
          <a:p>
            <a:pPr marL="0" indent="0">
              <a:buNone/>
            </a:pPr>
            <a:r>
              <a:rPr lang="en-US" sz="2400" b="1" dirty="0"/>
              <a:t> </a:t>
            </a:r>
            <a:r>
              <a:rPr lang="en-US" sz="2400" b="1" dirty="0" smtClean="0"/>
              <a:t>         needle/catheter </a:t>
            </a:r>
            <a:r>
              <a:rPr lang="en-US" sz="2400" b="1" dirty="0"/>
              <a:t>unit for the second attempt.</a:t>
            </a:r>
            <a:endParaRPr lang="en-US" sz="2400" dirty="0"/>
          </a:p>
          <a:p>
            <a:pPr marL="0" indent="0">
              <a:buNone/>
            </a:pPr>
            <a:r>
              <a:rPr lang="en-US" sz="2400" b="1" dirty="0" smtClean="0"/>
              <a:t>       - </a:t>
            </a:r>
            <a:r>
              <a:rPr lang="en-US" sz="2400" b="1" dirty="0"/>
              <a:t>Consider - based on the mechanism of injury </a:t>
            </a:r>
            <a:r>
              <a:rPr lang="en-US" sz="2400" b="1" dirty="0" smtClean="0"/>
              <a:t>and</a:t>
            </a:r>
          </a:p>
          <a:p>
            <a:pPr marL="0" indent="0">
              <a:buNone/>
            </a:pPr>
            <a:r>
              <a:rPr lang="en-US" sz="2400" b="1" dirty="0"/>
              <a:t> </a:t>
            </a:r>
            <a:r>
              <a:rPr lang="en-US" sz="2400" b="1" dirty="0" smtClean="0"/>
              <a:t>         physical </a:t>
            </a:r>
            <a:r>
              <a:rPr lang="en-US" sz="2400" b="1" dirty="0"/>
              <a:t>findings - whether decompression of the </a:t>
            </a:r>
            <a:endParaRPr lang="en-US" sz="2400" b="1" dirty="0" smtClean="0"/>
          </a:p>
          <a:p>
            <a:pPr marL="0" indent="0">
              <a:buNone/>
            </a:pPr>
            <a:r>
              <a:rPr lang="en-US" sz="2400" b="1" dirty="0"/>
              <a:t> </a:t>
            </a:r>
            <a:r>
              <a:rPr lang="en-US" sz="2400" b="1" dirty="0" smtClean="0"/>
              <a:t>         opposite </a:t>
            </a:r>
            <a:r>
              <a:rPr lang="en-US" sz="2400" b="1" dirty="0"/>
              <a:t>side of the chest may be needed.</a:t>
            </a:r>
            <a:endParaRPr lang="en-US" sz="2400" dirty="0"/>
          </a:p>
          <a:p>
            <a:pPr>
              <a:lnSpc>
                <a:spcPct val="90000"/>
              </a:lnSpc>
            </a:pPr>
            <a:endParaRPr lang="en-US" sz="24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990600" y="228600"/>
            <a:ext cx="7848600" cy="1143000"/>
          </a:xfrm>
        </p:spPr>
        <p:txBody>
          <a:bodyPr/>
          <a:lstStyle/>
          <a:p>
            <a:r>
              <a:rPr lang="en-US" b="1" dirty="0" smtClean="0"/>
              <a:t>Recurrent</a:t>
            </a:r>
            <a:br>
              <a:rPr lang="en-US" b="1" dirty="0" smtClean="0"/>
            </a:br>
            <a:r>
              <a:rPr lang="en-US" b="1" dirty="0" smtClean="0"/>
              <a:t>Tension </a:t>
            </a:r>
            <a:r>
              <a:rPr lang="en-US" b="1" dirty="0" err="1" smtClean="0"/>
              <a:t>Pneumothorax</a:t>
            </a:r>
            <a:endParaRPr lang="en-US" b="1" dirty="0" smtClean="0"/>
          </a:p>
        </p:txBody>
      </p:sp>
      <p:sp>
        <p:nvSpPr>
          <p:cNvPr id="1751043" name="Rectangle 3"/>
          <p:cNvSpPr>
            <a:spLocks noGrp="1" noChangeArrowheads="1"/>
          </p:cNvSpPr>
          <p:nvPr>
            <p:ph type="body" idx="4294967295"/>
          </p:nvPr>
        </p:nvSpPr>
        <p:spPr>
          <a:xfrm>
            <a:off x="228600" y="2179638"/>
            <a:ext cx="8610600" cy="4525962"/>
          </a:xfrm>
        </p:spPr>
        <p:txBody>
          <a:bodyPr/>
          <a:lstStyle/>
          <a:p>
            <a:pPr marL="0" indent="0">
              <a:buNone/>
            </a:pPr>
            <a:r>
              <a:rPr lang="en-US" sz="2800" b="1" dirty="0" smtClean="0"/>
              <a:t>If </a:t>
            </a:r>
            <a:r>
              <a:rPr lang="en-US" sz="2800" b="1" dirty="0"/>
              <a:t>the initial NDC was successful, but symptoms later recur:</a:t>
            </a:r>
            <a:endParaRPr lang="en-US" sz="2800" dirty="0"/>
          </a:p>
          <a:p>
            <a:pPr marL="0" indent="0">
              <a:buNone/>
            </a:pPr>
            <a:r>
              <a:rPr lang="en-US" sz="2800" b="1" dirty="0" smtClean="0"/>
              <a:t>        - </a:t>
            </a:r>
            <a:r>
              <a:rPr lang="en-US" sz="2800" b="1" u="sng" dirty="0"/>
              <a:t>Perform another NDC at the same site </a:t>
            </a:r>
            <a:r>
              <a:rPr lang="en-US" sz="2800" b="1" u="sng" dirty="0" smtClean="0"/>
              <a:t>that</a:t>
            </a:r>
          </a:p>
          <a:p>
            <a:pPr marL="0" indent="0">
              <a:buNone/>
            </a:pPr>
            <a:r>
              <a:rPr lang="en-US" sz="2800" b="1" dirty="0"/>
              <a:t> </a:t>
            </a:r>
            <a:r>
              <a:rPr lang="en-US" sz="2800" b="1" dirty="0" smtClean="0"/>
              <a:t>          </a:t>
            </a:r>
            <a:r>
              <a:rPr lang="en-US" sz="2800" b="1" u="sng" dirty="0"/>
              <a:t>was used previously.</a:t>
            </a:r>
            <a:r>
              <a:rPr lang="en-US" sz="2800" b="1" dirty="0"/>
              <a:t>  Use a new </a:t>
            </a:r>
            <a:endParaRPr lang="en-US" sz="2800" b="1" dirty="0" smtClean="0"/>
          </a:p>
          <a:p>
            <a:pPr marL="0" indent="0">
              <a:buNone/>
            </a:pPr>
            <a:r>
              <a:rPr lang="en-US" sz="2800" b="1" dirty="0"/>
              <a:t> </a:t>
            </a:r>
            <a:r>
              <a:rPr lang="en-US" sz="2800" b="1" dirty="0" smtClean="0"/>
              <a:t>          needle/catheter </a:t>
            </a:r>
            <a:r>
              <a:rPr lang="en-US" sz="2800" b="1" dirty="0"/>
              <a:t>unit for the repeat NDC</a:t>
            </a:r>
            <a:r>
              <a:rPr lang="en-US" sz="2800" b="1" dirty="0" smtClean="0"/>
              <a:t>.</a:t>
            </a:r>
          </a:p>
          <a:p>
            <a:pPr marL="0" indent="0">
              <a:buNone/>
            </a:pPr>
            <a:r>
              <a:rPr lang="en-US" sz="2800" b="1" dirty="0"/>
              <a:t> </a:t>
            </a:r>
            <a:r>
              <a:rPr lang="en-US" sz="2800" b="1" dirty="0" smtClean="0"/>
              <a:t>       - </a:t>
            </a:r>
            <a:r>
              <a:rPr lang="en-US" sz="2800" b="1" dirty="0"/>
              <a:t>Continue to re-assess!</a:t>
            </a:r>
            <a:endParaRPr lang="en-US" sz="2800" dirty="0"/>
          </a:p>
          <a:p>
            <a:pPr>
              <a:lnSpc>
                <a:spcPct val="90000"/>
              </a:lnSpc>
            </a:pPr>
            <a:endParaRPr lang="en-US" sz="2800" b="1" dirty="0" smtClean="0"/>
          </a:p>
        </p:txBody>
      </p:sp>
    </p:spTree>
    <p:extLst>
      <p:ext uri="{BB962C8B-B14F-4D97-AF65-F5344CB8AC3E}">
        <p14:creationId xmlns:p14="http://schemas.microsoft.com/office/powerpoint/2010/main" xmlns="" val="123168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990600" y="228600"/>
            <a:ext cx="7848600" cy="1143000"/>
          </a:xfrm>
        </p:spPr>
        <p:txBody>
          <a:bodyPr/>
          <a:lstStyle/>
          <a:p>
            <a:r>
              <a:rPr lang="en-US" b="1" dirty="0" smtClean="0"/>
              <a:t>If Two NDCs Fail to </a:t>
            </a:r>
            <a:br>
              <a:rPr lang="en-US" b="1" dirty="0" smtClean="0"/>
            </a:br>
            <a:r>
              <a:rPr lang="en-US" b="1" dirty="0" smtClean="0"/>
              <a:t>Produce Improvement</a:t>
            </a:r>
          </a:p>
        </p:txBody>
      </p:sp>
      <p:sp>
        <p:nvSpPr>
          <p:cNvPr id="1751043" name="Rectangle 3"/>
          <p:cNvSpPr>
            <a:spLocks noGrp="1" noChangeArrowheads="1"/>
          </p:cNvSpPr>
          <p:nvPr>
            <p:ph type="body" idx="4294967295"/>
          </p:nvPr>
        </p:nvSpPr>
        <p:spPr>
          <a:xfrm>
            <a:off x="228600" y="3017838"/>
            <a:ext cx="8610600" cy="2087562"/>
          </a:xfrm>
        </p:spPr>
        <p:txBody>
          <a:bodyPr/>
          <a:lstStyle/>
          <a:p>
            <a:pPr marL="0" indent="0">
              <a:buNone/>
            </a:pPr>
            <a:r>
              <a:rPr lang="en-US" sz="2800" b="1" dirty="0" smtClean="0"/>
              <a:t>If </a:t>
            </a:r>
            <a:r>
              <a:rPr lang="en-US" sz="2800" b="1" dirty="0"/>
              <a:t>the second NDC is also not successful:</a:t>
            </a:r>
            <a:endParaRPr lang="en-US" sz="2800" dirty="0"/>
          </a:p>
          <a:p>
            <a:pPr marL="0" indent="0">
              <a:buNone/>
            </a:pPr>
            <a:r>
              <a:rPr lang="en-US" sz="2800" b="1" dirty="0"/>
              <a:t>	- Continue on to the Circulation section </a:t>
            </a:r>
            <a:r>
              <a:rPr lang="en-US" sz="2800" b="1" dirty="0" smtClean="0"/>
              <a:t>of</a:t>
            </a:r>
          </a:p>
          <a:p>
            <a:pPr marL="0" indent="0">
              <a:buNone/>
            </a:pPr>
            <a:r>
              <a:rPr lang="en-US" sz="2800" b="1" dirty="0"/>
              <a:t> </a:t>
            </a:r>
            <a:r>
              <a:rPr lang="en-US" sz="2800" b="1" dirty="0" smtClean="0"/>
              <a:t>            </a:t>
            </a:r>
            <a:r>
              <a:rPr lang="en-US" sz="2800" b="1" dirty="0"/>
              <a:t>the TCCC Guidelines.</a:t>
            </a:r>
            <a:endParaRPr lang="en-US" sz="2800" dirty="0"/>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241187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0"/>
            <a:ext cx="79248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1600200"/>
            <a:ext cx="8610600" cy="4525962"/>
          </a:xfrm>
        </p:spPr>
        <p:txBody>
          <a:bodyPr/>
          <a:lstStyle/>
          <a:p>
            <a:pPr marL="0" indent="0">
              <a:buNone/>
            </a:pPr>
            <a:r>
              <a:rPr lang="en-US" sz="2000" b="1" dirty="0">
                <a:solidFill>
                  <a:srgbClr val="FF0000"/>
                </a:solidFill>
              </a:rPr>
              <a:t>2. Initial treatment of suspected tension pneumothorax:</a:t>
            </a:r>
            <a:endParaRPr lang="en-US" sz="2000" dirty="0">
              <a:solidFill>
                <a:srgbClr val="FF0000"/>
              </a:solidFill>
            </a:endParaRPr>
          </a:p>
          <a:p>
            <a:pPr marL="0" indent="0">
              <a:buNone/>
            </a:pPr>
            <a:r>
              <a:rPr lang="en-US" sz="2000" b="1" dirty="0">
                <a:solidFill>
                  <a:srgbClr val="FF0000"/>
                </a:solidFill>
              </a:rPr>
              <a:t>	- If the casualty has a chest seal in place, burp or remove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the </a:t>
            </a:r>
            <a:r>
              <a:rPr lang="en-US" sz="2000" b="1" dirty="0">
                <a:solidFill>
                  <a:srgbClr val="FF0000"/>
                </a:solidFill>
              </a:rPr>
              <a:t>chest </a:t>
            </a:r>
            <a:r>
              <a:rPr lang="en-US" sz="2000" b="1" dirty="0" smtClean="0">
                <a:solidFill>
                  <a:srgbClr val="FF0000"/>
                </a:solidFill>
              </a:rPr>
              <a:t>seal</a:t>
            </a:r>
            <a:r>
              <a:rPr lang="en-US" sz="2000" b="1" dirty="0">
                <a:solidFill>
                  <a:srgbClr val="FF0000"/>
                </a:solidFill>
              </a:rPr>
              <a:t>.</a:t>
            </a:r>
            <a:endParaRPr lang="en-US" sz="2000" dirty="0">
              <a:solidFill>
                <a:srgbClr val="FF0000"/>
              </a:solidFill>
            </a:endParaRPr>
          </a:p>
          <a:p>
            <a:pPr marL="0" indent="0">
              <a:buNone/>
            </a:pPr>
            <a:r>
              <a:rPr lang="en-US" sz="2000" b="1" dirty="0">
                <a:solidFill>
                  <a:srgbClr val="FF0000"/>
                </a:solidFill>
              </a:rPr>
              <a:t>	- Establish pulse </a:t>
            </a:r>
            <a:r>
              <a:rPr lang="en-US" sz="2000" b="1" dirty="0" err="1">
                <a:solidFill>
                  <a:srgbClr val="FF0000"/>
                </a:solidFill>
              </a:rPr>
              <a:t>oximetry</a:t>
            </a:r>
            <a:r>
              <a:rPr lang="en-US" sz="2000" b="1" dirty="0">
                <a:solidFill>
                  <a:srgbClr val="FF0000"/>
                </a:solidFill>
              </a:rPr>
              <a:t> monitoring.</a:t>
            </a:r>
            <a:endParaRPr lang="en-US" sz="2000" dirty="0">
              <a:solidFill>
                <a:srgbClr val="FF0000"/>
              </a:solidFill>
            </a:endParaRPr>
          </a:p>
          <a:p>
            <a:pPr marL="0" indent="0">
              <a:buNone/>
            </a:pPr>
            <a:r>
              <a:rPr lang="en-US" sz="2000" b="1" dirty="0">
                <a:solidFill>
                  <a:srgbClr val="FF0000"/>
                </a:solidFill>
              </a:rPr>
              <a:t>	- Place the casualty in the supine or recovery position </a:t>
            </a:r>
            <a:r>
              <a:rPr lang="en-US" sz="2000" b="1" dirty="0" smtClean="0">
                <a:solidFill>
                  <a:srgbClr val="FF0000"/>
                </a:solidFill>
              </a:rPr>
              <a:t>unless</a:t>
            </a:r>
          </a:p>
          <a:p>
            <a:pPr marL="0" indent="0">
              <a:buNone/>
            </a:pPr>
            <a:r>
              <a:rPr lang="en-US" sz="2000" b="1" dirty="0">
                <a:solidFill>
                  <a:srgbClr val="FF0000"/>
                </a:solidFill>
              </a:rPr>
              <a:t> </a:t>
            </a:r>
            <a:r>
              <a:rPr lang="en-US" sz="2000" b="1" dirty="0" smtClean="0">
                <a:solidFill>
                  <a:srgbClr val="FF0000"/>
                </a:solidFill>
              </a:rPr>
              <a:t>               he </a:t>
            </a:r>
            <a:r>
              <a:rPr lang="en-US" sz="2000" b="1" dirty="0">
                <a:solidFill>
                  <a:srgbClr val="FF0000"/>
                </a:solidFill>
              </a:rPr>
              <a:t>or she is conscious and needs to sit up to help keep the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airway </a:t>
            </a:r>
            <a:r>
              <a:rPr lang="en-US" sz="2000" b="1" dirty="0">
                <a:solidFill>
                  <a:srgbClr val="FF0000"/>
                </a:solidFill>
              </a:rPr>
              <a:t>clear as a result of maxillofacial trauma.</a:t>
            </a:r>
            <a:endParaRPr lang="en-US" sz="2000" dirty="0">
              <a:solidFill>
                <a:srgbClr val="FF0000"/>
              </a:solidFill>
            </a:endParaRPr>
          </a:p>
          <a:p>
            <a:pPr marL="0" indent="0">
              <a:buNone/>
            </a:pPr>
            <a:r>
              <a:rPr lang="en-US" sz="2000" b="1" dirty="0">
                <a:solidFill>
                  <a:srgbClr val="FF0000"/>
                </a:solidFill>
              </a:rPr>
              <a:t>	</a:t>
            </a:r>
            <a:r>
              <a:rPr lang="en-US" sz="2000" b="1" dirty="0"/>
              <a:t>- Decompress the chest on the side of the injury with a </a:t>
            </a:r>
            <a:r>
              <a:rPr lang="en-US" sz="2000" b="1" dirty="0" smtClean="0"/>
              <a:t>14-</a:t>
            </a:r>
          </a:p>
          <a:p>
            <a:pPr marL="0" indent="0">
              <a:buNone/>
            </a:pPr>
            <a:r>
              <a:rPr lang="en-US" sz="2000" b="1" dirty="0"/>
              <a:t> </a:t>
            </a:r>
            <a:r>
              <a:rPr lang="en-US" sz="2000" b="1" dirty="0" smtClean="0"/>
              <a:t>               gauge</a:t>
            </a:r>
            <a:r>
              <a:rPr lang="en-US" sz="2000" b="1" dirty="0" smtClean="0">
                <a:solidFill>
                  <a:srgbClr val="FF0000"/>
                </a:solidFill>
              </a:rPr>
              <a:t> </a:t>
            </a:r>
            <a:r>
              <a:rPr lang="en-US" sz="2000" b="1" dirty="0">
                <a:solidFill>
                  <a:srgbClr val="FF0000"/>
                </a:solidFill>
              </a:rPr>
              <a:t>or a 10-gauge, 3.25 inch</a:t>
            </a:r>
            <a:r>
              <a:rPr lang="en-US" sz="2000" b="1" dirty="0"/>
              <a:t> needle/catheter unit.</a:t>
            </a:r>
            <a:endParaRPr lang="en-US" sz="2000" dirty="0"/>
          </a:p>
          <a:p>
            <a:pPr marL="0" indent="0">
              <a:buNone/>
            </a:pPr>
            <a:r>
              <a:rPr lang="en-US" sz="2000" b="1" dirty="0" smtClean="0">
                <a:solidFill>
                  <a:srgbClr val="FF0000"/>
                </a:solidFill>
              </a:rPr>
              <a:t>             - If </a:t>
            </a:r>
            <a:r>
              <a:rPr lang="en-US" sz="2000" b="1" dirty="0">
                <a:solidFill>
                  <a:srgbClr val="FF0000"/>
                </a:solidFill>
              </a:rPr>
              <a:t>a casualty has significant torso trauma or primary blast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injury and is </a:t>
            </a:r>
            <a:r>
              <a:rPr lang="en-US" sz="2000" b="1" dirty="0">
                <a:solidFill>
                  <a:srgbClr val="FF0000"/>
                </a:solidFill>
              </a:rPr>
              <a:t>in traumatic cardiac arrest (no pulse, no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respirations</a:t>
            </a:r>
            <a:r>
              <a:rPr lang="en-US" sz="2000" b="1" dirty="0">
                <a:solidFill>
                  <a:srgbClr val="FF0000"/>
                </a:solidFill>
              </a:rPr>
              <a:t>, no response to painful stimuli, no other signs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of </a:t>
            </a:r>
            <a:r>
              <a:rPr lang="en-US" sz="2000" b="1" dirty="0">
                <a:solidFill>
                  <a:srgbClr val="FF0000"/>
                </a:solidFill>
              </a:rPr>
              <a:t>life), decompress both sides of the chest before </a:t>
            </a:r>
            <a:endParaRPr lang="en-US" sz="2000" b="1" dirty="0" smtClean="0">
              <a:solidFill>
                <a:srgbClr val="FF0000"/>
              </a:solidFill>
            </a:endParaRPr>
          </a:p>
          <a:p>
            <a:pPr marL="0" indent="0">
              <a:buNone/>
            </a:pPr>
            <a:r>
              <a:rPr lang="en-US" sz="2000" b="1" dirty="0">
                <a:solidFill>
                  <a:srgbClr val="FF0000"/>
                </a:solidFill>
              </a:rPr>
              <a:t> </a:t>
            </a:r>
            <a:r>
              <a:rPr lang="en-US" sz="2000" b="1" dirty="0" smtClean="0">
                <a:solidFill>
                  <a:srgbClr val="FF0000"/>
                </a:solidFill>
              </a:rPr>
              <a:t>                discontinuing </a:t>
            </a:r>
            <a:r>
              <a:rPr lang="en-US" sz="2000" b="1" dirty="0">
                <a:solidFill>
                  <a:srgbClr val="FF0000"/>
                </a:solidFill>
              </a:rPr>
              <a:t>treatment.</a:t>
            </a:r>
            <a:endParaRPr lang="en-US" sz="2000" dirty="0">
              <a:solidFill>
                <a:srgbClr val="FF0000"/>
              </a:solidFill>
            </a:endParaRPr>
          </a:p>
          <a:p>
            <a:pPr>
              <a:lnSpc>
                <a:spcPct val="90000"/>
              </a:lnSpc>
            </a:pPr>
            <a:endParaRPr lang="en-US" sz="20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707" y="2362200"/>
            <a:ext cx="6619121" cy="2123658"/>
          </a:xfrm>
          <a:prstGeom prst="rect">
            <a:avLst/>
          </a:prstGeom>
          <a:noFill/>
        </p:spPr>
        <p:txBody>
          <a:bodyPr wrap="none" rtlCol="0">
            <a:spAutoFit/>
          </a:bodyPr>
          <a:lstStyle/>
          <a:p>
            <a:r>
              <a:rPr lang="en-US" sz="4400" b="1" dirty="0" smtClean="0"/>
              <a:t>TFC #2</a:t>
            </a:r>
          </a:p>
          <a:p>
            <a:r>
              <a:rPr lang="en-US" sz="4400" b="1" dirty="0" smtClean="0"/>
              <a:t>Add the following slide </a:t>
            </a:r>
          </a:p>
          <a:p>
            <a:r>
              <a:rPr lang="en-US" sz="4400" b="1" dirty="0" smtClean="0"/>
              <a:t>after present slide # 103</a:t>
            </a:r>
            <a:endParaRPr lang="en-US" sz="44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828800"/>
            <a:ext cx="8919429" cy="4878259"/>
          </a:xfrm>
          <a:prstGeom prst="rect">
            <a:avLst/>
          </a:prstGeom>
          <a:noFill/>
        </p:spPr>
        <p:txBody>
          <a:bodyPr wrap="none" rtlCol="0">
            <a:spAutoFit/>
          </a:bodyPr>
          <a:lstStyle/>
          <a:p>
            <a:pPr algn="l"/>
            <a:r>
              <a:rPr lang="en-US" sz="2000" b="1" dirty="0" smtClean="0">
                <a:solidFill>
                  <a:srgbClr val="FF0000"/>
                </a:solidFill>
              </a:rPr>
              <a:t>Add a section “e” to the Circulation Section of the TCCC Guidelines:</a:t>
            </a:r>
          </a:p>
          <a:p>
            <a:pPr algn="l"/>
            <a:endParaRPr lang="en-US" sz="2000" b="1" dirty="0" smtClean="0">
              <a:solidFill>
                <a:srgbClr val="FF0000"/>
              </a:solidFill>
            </a:endParaRPr>
          </a:p>
          <a:p>
            <a:pPr algn="l"/>
            <a:r>
              <a:rPr lang="en-US" sz="2000" b="1" dirty="0" smtClean="0">
                <a:solidFill>
                  <a:srgbClr val="FF0000"/>
                </a:solidFill>
              </a:rPr>
              <a:t>	e. If a casualty in shock is not responding to fluid resuscitation, </a:t>
            </a:r>
          </a:p>
          <a:p>
            <a:pPr algn="l"/>
            <a:r>
              <a:rPr lang="en-US" sz="2000" b="1" dirty="0" smtClean="0">
                <a:solidFill>
                  <a:srgbClr val="FF0000"/>
                </a:solidFill>
              </a:rPr>
              <a:t>consider  untreated tension </a:t>
            </a:r>
            <a:r>
              <a:rPr lang="en-US" sz="2000" b="1" dirty="0" err="1" smtClean="0">
                <a:solidFill>
                  <a:srgbClr val="FF0000"/>
                </a:solidFill>
              </a:rPr>
              <a:t>pneumothorax</a:t>
            </a:r>
            <a:r>
              <a:rPr lang="en-US" sz="2000" b="1" dirty="0" smtClean="0">
                <a:solidFill>
                  <a:srgbClr val="FF0000"/>
                </a:solidFill>
              </a:rPr>
              <a:t> as a possible cause of </a:t>
            </a:r>
          </a:p>
          <a:p>
            <a:pPr algn="l"/>
            <a:r>
              <a:rPr lang="en-US" sz="2000" b="1" dirty="0" smtClean="0">
                <a:solidFill>
                  <a:srgbClr val="FF0000"/>
                </a:solidFill>
              </a:rPr>
              <a:t>refractory shock.  Thoracic trauma, persistent respiratory distress, </a:t>
            </a:r>
          </a:p>
          <a:p>
            <a:pPr algn="l"/>
            <a:r>
              <a:rPr lang="en-US" sz="2000" b="1" dirty="0" smtClean="0">
                <a:solidFill>
                  <a:srgbClr val="FF0000"/>
                </a:solidFill>
              </a:rPr>
              <a:t>absent breath sounds, and hemoglobin oxygen saturation &lt; 90% </a:t>
            </a:r>
          </a:p>
          <a:p>
            <a:pPr algn="l"/>
            <a:r>
              <a:rPr lang="en-US" sz="2000" b="1" dirty="0" smtClean="0">
                <a:solidFill>
                  <a:srgbClr val="FF0000"/>
                </a:solidFill>
              </a:rPr>
              <a:t>support this diagnosis. Treat as indicated with repeated NDC or</a:t>
            </a:r>
          </a:p>
          <a:p>
            <a:pPr algn="l"/>
            <a:r>
              <a:rPr lang="en-US" sz="2000" b="1" dirty="0" smtClean="0">
                <a:solidFill>
                  <a:srgbClr val="FF0000"/>
                </a:solidFill>
              </a:rPr>
              <a:t>finger </a:t>
            </a:r>
            <a:r>
              <a:rPr lang="en-US" sz="2000" b="1" dirty="0" err="1" smtClean="0">
                <a:solidFill>
                  <a:srgbClr val="FF0000"/>
                </a:solidFill>
              </a:rPr>
              <a:t>thoracostomy</a:t>
            </a:r>
            <a:r>
              <a:rPr lang="en-US" sz="2000" b="1" dirty="0" smtClean="0">
                <a:solidFill>
                  <a:srgbClr val="FF0000"/>
                </a:solidFill>
              </a:rPr>
              <a:t>/chest tube insertion at  the 5</a:t>
            </a:r>
            <a:r>
              <a:rPr lang="en-US" sz="2000" b="1" baseline="30000" dirty="0" smtClean="0">
                <a:solidFill>
                  <a:srgbClr val="FF0000"/>
                </a:solidFill>
              </a:rPr>
              <a:t>th</a:t>
            </a:r>
            <a:r>
              <a:rPr lang="en-US" sz="2000" b="1" dirty="0" smtClean="0">
                <a:solidFill>
                  <a:srgbClr val="FF0000"/>
                </a:solidFill>
              </a:rPr>
              <a:t> ICS in the AAL, </a:t>
            </a:r>
          </a:p>
          <a:p>
            <a:pPr algn="l"/>
            <a:r>
              <a:rPr lang="en-US" sz="2000" b="1" dirty="0" smtClean="0">
                <a:solidFill>
                  <a:srgbClr val="FF0000"/>
                </a:solidFill>
              </a:rPr>
              <a:t>according to the skills,  experience, and authorizations of the </a:t>
            </a:r>
          </a:p>
          <a:p>
            <a:pPr algn="l"/>
            <a:r>
              <a:rPr lang="en-US" sz="2000" b="1" dirty="0" smtClean="0">
                <a:solidFill>
                  <a:srgbClr val="FF0000"/>
                </a:solidFill>
              </a:rPr>
              <a:t>treating medical provider. Note that if finger  </a:t>
            </a:r>
            <a:r>
              <a:rPr lang="en-US" sz="2000" b="1" dirty="0" err="1" smtClean="0">
                <a:solidFill>
                  <a:srgbClr val="FF0000"/>
                </a:solidFill>
              </a:rPr>
              <a:t>thoracostomy</a:t>
            </a:r>
            <a:r>
              <a:rPr lang="en-US" sz="2000" b="1" dirty="0" smtClean="0">
                <a:solidFill>
                  <a:srgbClr val="FF0000"/>
                </a:solidFill>
              </a:rPr>
              <a:t> is used, </a:t>
            </a:r>
          </a:p>
          <a:p>
            <a:pPr algn="l"/>
            <a:r>
              <a:rPr lang="en-US" sz="2000" b="1" dirty="0" smtClean="0">
                <a:solidFill>
                  <a:srgbClr val="FF0000"/>
                </a:solidFill>
              </a:rPr>
              <a:t>it may not remain  patent and finger decompression through the </a:t>
            </a:r>
          </a:p>
          <a:p>
            <a:pPr algn="l"/>
            <a:r>
              <a:rPr lang="en-US" sz="2000" b="1" dirty="0" smtClean="0">
                <a:solidFill>
                  <a:srgbClr val="FF0000"/>
                </a:solidFill>
              </a:rPr>
              <a:t>incision may have to be repeated. Consider decompressing the </a:t>
            </a:r>
          </a:p>
          <a:p>
            <a:pPr algn="l"/>
            <a:r>
              <a:rPr lang="en-US" sz="2000" b="1" dirty="0" smtClean="0">
                <a:solidFill>
                  <a:srgbClr val="FF0000"/>
                </a:solidFill>
              </a:rPr>
              <a:t>opposite side of the chest if indicated based on the mechanism of </a:t>
            </a:r>
          </a:p>
          <a:p>
            <a:pPr algn="l"/>
            <a:r>
              <a:rPr lang="en-US" sz="2000" b="1" dirty="0" smtClean="0">
                <a:solidFill>
                  <a:srgbClr val="FF0000"/>
                </a:solidFill>
              </a:rPr>
              <a:t>injury and physical findings. </a:t>
            </a:r>
          </a:p>
          <a:p>
            <a:pPr algn="l"/>
            <a:r>
              <a:rPr lang="en-US" sz="2000" b="1" dirty="0" smtClean="0">
                <a:solidFill>
                  <a:srgbClr val="FF0000"/>
                </a:solidFill>
              </a:rPr>
              <a:t> </a:t>
            </a:r>
          </a:p>
          <a:p>
            <a:pPr algn="l"/>
            <a:endParaRPr lang="en-US" dirty="0"/>
          </a:p>
        </p:txBody>
      </p:sp>
      <p:sp>
        <p:nvSpPr>
          <p:cNvPr id="3" name="TextBox 2"/>
          <p:cNvSpPr txBox="1"/>
          <p:nvPr/>
        </p:nvSpPr>
        <p:spPr>
          <a:xfrm>
            <a:off x="2027546" y="76200"/>
            <a:ext cx="5516254" cy="1446550"/>
          </a:xfrm>
          <a:prstGeom prst="rect">
            <a:avLst/>
          </a:prstGeom>
          <a:noFill/>
        </p:spPr>
        <p:txBody>
          <a:bodyPr wrap="none" rtlCol="0">
            <a:spAutoFit/>
          </a:bodyPr>
          <a:lstStyle/>
          <a:p>
            <a:r>
              <a:rPr lang="en-US" sz="4400" b="1" dirty="0" smtClean="0"/>
              <a:t>Circulation Section:</a:t>
            </a:r>
          </a:p>
          <a:p>
            <a:r>
              <a:rPr lang="en-US" sz="4400" b="1" dirty="0" smtClean="0"/>
              <a:t>Refractory Shock</a:t>
            </a:r>
            <a:endParaRPr lang="en-US" sz="44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title"/>
          </p:nvPr>
        </p:nvSpPr>
        <p:spPr>
          <a:xfrm>
            <a:off x="2057400" y="76200"/>
            <a:ext cx="5029200" cy="1143000"/>
          </a:xfrm>
        </p:spPr>
        <p:txBody>
          <a:bodyPr/>
          <a:lstStyle/>
          <a:p>
            <a:pPr eaLnBrk="1" hangingPunct="1"/>
            <a:r>
              <a:rPr lang="en-US" sz="5400" b="1" dirty="0">
                <a:ea typeface="ＭＳ Ｐゴシック"/>
                <a:cs typeface="ＭＳ Ｐゴシック"/>
              </a:rPr>
              <a:t>Remember!!!</a:t>
            </a:r>
          </a:p>
        </p:txBody>
      </p:sp>
      <p:sp>
        <p:nvSpPr>
          <p:cNvPr id="66563" name="Rectangle 5"/>
          <p:cNvSpPr>
            <a:spLocks noGrp="1" noChangeArrowheads="1"/>
          </p:cNvSpPr>
          <p:nvPr>
            <p:ph idx="1"/>
          </p:nvPr>
        </p:nvSpPr>
        <p:spPr>
          <a:xfrm>
            <a:off x="228600" y="1447800"/>
            <a:ext cx="8839200" cy="4114800"/>
          </a:xfrm>
        </p:spPr>
        <p:txBody>
          <a:bodyPr/>
          <a:lstStyle/>
          <a:p>
            <a:pPr marL="166688" indent="-166688" eaLnBrk="1" hangingPunct="1">
              <a:buFont typeface="Arial" pitchFamily="34" charset="0"/>
              <a:buChar char="•"/>
              <a:defRPr/>
            </a:pPr>
            <a:r>
              <a:rPr lang="en-US" sz="4000" dirty="0">
                <a:ea typeface="ＭＳ Ｐゴシック" pitchFamily="34" charset="-128"/>
              </a:rPr>
              <a:t> </a:t>
            </a:r>
            <a:r>
              <a:rPr lang="en-US" sz="3000" b="1" dirty="0">
                <a:ea typeface="ＭＳ Ｐゴシック" pitchFamily="34" charset="-128"/>
              </a:rPr>
              <a:t>Tension pneumothorax is a common </a:t>
            </a:r>
            <a:r>
              <a:rPr lang="en-US" sz="3000" b="1" dirty="0" smtClean="0">
                <a:ea typeface="ＭＳ Ｐゴシック" pitchFamily="34" charset="-128"/>
              </a:rPr>
              <a:t>but</a:t>
            </a:r>
          </a:p>
          <a:p>
            <a:pPr marL="166688" indent="-166688" eaLnBrk="1" hangingPunct="1">
              <a:buNone/>
              <a:defRPr/>
            </a:pPr>
            <a:r>
              <a:rPr lang="en-US" sz="3000" b="1" dirty="0" smtClean="0">
                <a:ea typeface="ＭＳ Ｐゴシック" pitchFamily="34" charset="-128"/>
              </a:rPr>
              <a:t>   </a:t>
            </a:r>
            <a:r>
              <a:rPr lang="en-US" sz="3000" b="1" dirty="0">
                <a:ea typeface="ＭＳ Ｐゴシック" pitchFamily="34" charset="-128"/>
              </a:rPr>
              <a:t>easily </a:t>
            </a:r>
            <a:r>
              <a:rPr lang="en-US" sz="3000" b="1" dirty="0" smtClean="0">
                <a:ea typeface="ＭＳ Ｐゴシック" pitchFamily="34" charset="-128"/>
              </a:rPr>
              <a:t>treatable </a:t>
            </a:r>
            <a:r>
              <a:rPr lang="en-US" sz="3000" b="1" dirty="0">
                <a:ea typeface="ＭＳ Ｐゴシック" pitchFamily="34" charset="-128"/>
              </a:rPr>
              <a:t>cause of preventable </a:t>
            </a:r>
            <a:r>
              <a:rPr lang="en-US" sz="3000" b="1" dirty="0" smtClean="0">
                <a:ea typeface="ＭＳ Ｐゴシック" pitchFamily="34" charset="-128"/>
              </a:rPr>
              <a:t>death </a:t>
            </a:r>
          </a:p>
          <a:p>
            <a:pPr marL="166688" indent="-166688" eaLnBrk="1" hangingPunct="1">
              <a:buNone/>
              <a:defRPr/>
            </a:pPr>
            <a:r>
              <a:rPr lang="en-US" sz="3000" b="1" dirty="0" smtClean="0">
                <a:ea typeface="ＭＳ Ｐゴシック" pitchFamily="34" charset="-128"/>
              </a:rPr>
              <a:t>    on the battlefield</a:t>
            </a:r>
            <a:r>
              <a:rPr lang="en-US" sz="3000" b="1" dirty="0">
                <a:ea typeface="ＭＳ Ｐゴシック" pitchFamily="34" charset="-128"/>
              </a:rPr>
              <a:t>.</a:t>
            </a:r>
          </a:p>
          <a:p>
            <a:pPr marL="0" indent="0" eaLnBrk="1" hangingPunct="1">
              <a:buFont typeface="Arial" pitchFamily="34" charset="0"/>
              <a:buChar char="•"/>
              <a:defRPr/>
            </a:pPr>
            <a:r>
              <a:rPr lang="en-US" sz="3000" b="1" dirty="0">
                <a:ea typeface="ＭＳ Ｐゴシック" pitchFamily="34" charset="-128"/>
              </a:rPr>
              <a:t> Diagnose and treat aggressively!</a:t>
            </a:r>
          </a:p>
        </p:txBody>
      </p:sp>
      <p:pic>
        <p:nvPicPr>
          <p:cNvPr id="135171" name="Picture 7" descr="TFC Title"/>
          <p:cNvPicPr>
            <a:picLocks noChangeAspect="1" noChangeArrowheads="1"/>
          </p:cNvPicPr>
          <p:nvPr/>
        </p:nvPicPr>
        <p:blipFill>
          <a:blip r:embed="rId3" cstate="print"/>
          <a:srcRect/>
          <a:stretch>
            <a:fillRect/>
          </a:stretch>
        </p:blipFill>
        <p:spPr bwMode="auto">
          <a:xfrm>
            <a:off x="2286000" y="4111625"/>
            <a:ext cx="4038600" cy="2670175"/>
          </a:xfrm>
          <a:prstGeom prst="rect">
            <a:avLst/>
          </a:prstGeom>
          <a:noFill/>
          <a:ln w="9525">
            <a:noFill/>
            <a:miter lim="800000"/>
            <a:headEnd/>
            <a:tailEnd/>
          </a:ln>
        </p:spPr>
      </p:pic>
    </p:spTree>
    <p:extLst>
      <p:ext uri="{BB962C8B-B14F-4D97-AF65-F5344CB8AC3E}">
        <p14:creationId xmlns:p14="http://schemas.microsoft.com/office/powerpoint/2010/main" xmlns="" val="13980352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9" name="Text Box 6"/>
          <p:cNvSpPr txBox="1">
            <a:spLocks noChangeArrowheads="1"/>
          </p:cNvSpPr>
          <p:nvPr/>
        </p:nvSpPr>
        <p:spPr bwMode="auto">
          <a:xfrm>
            <a:off x="454992" y="5867400"/>
            <a:ext cx="8138767" cy="707886"/>
          </a:xfrm>
          <a:prstGeom prst="rect">
            <a:avLst/>
          </a:prstGeom>
          <a:noFill/>
          <a:ln w="9525">
            <a:noFill/>
            <a:miter lim="800000"/>
            <a:headEnd/>
            <a:tailEnd/>
          </a:ln>
        </p:spPr>
        <p:txBody>
          <a:bodyPr wrap="none">
            <a:spAutoFit/>
          </a:bodyPr>
          <a:lstStyle/>
          <a:p>
            <a:r>
              <a:rPr lang="en-US" sz="4000" b="1" dirty="0"/>
              <a:t>Needle Decompression Practical</a:t>
            </a:r>
          </a:p>
        </p:txBody>
      </p:sp>
      <p:pic>
        <p:nvPicPr>
          <p:cNvPr id="5" name="Picture 4" descr="Tension Pneumothorax.jpg"/>
          <p:cNvPicPr>
            <a:picLocks noChangeAspect="1"/>
          </p:cNvPicPr>
          <p:nvPr/>
        </p:nvPicPr>
        <p:blipFill>
          <a:blip r:embed="rId3" cstate="print"/>
          <a:stretch>
            <a:fillRect/>
          </a:stretch>
        </p:blipFill>
        <p:spPr>
          <a:xfrm>
            <a:off x="990600" y="325156"/>
            <a:ext cx="7010400" cy="5389844"/>
          </a:xfrm>
          <a:prstGeom prst="rect">
            <a:avLst/>
          </a:prstGeom>
          <a:ln w="25400">
            <a:solidFill>
              <a:schemeClr val="tx1"/>
            </a:solidFill>
          </a:ln>
        </p:spPr>
      </p:pic>
    </p:spTree>
    <p:extLst>
      <p:ext uri="{BB962C8B-B14F-4D97-AF65-F5344CB8AC3E}">
        <p14:creationId xmlns:p14="http://schemas.microsoft.com/office/powerpoint/2010/main" xmlns="" val="1986796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1371600"/>
            <a:ext cx="8610600" cy="4525962"/>
          </a:xfrm>
        </p:spPr>
        <p:txBody>
          <a:bodyPr/>
          <a:lstStyle/>
          <a:p>
            <a:pPr marL="0" indent="0">
              <a:lnSpc>
                <a:spcPct val="90000"/>
              </a:lnSpc>
              <a:buNone/>
            </a:pPr>
            <a:r>
              <a:rPr lang="en-US" sz="2400" b="1" dirty="0" smtClean="0">
                <a:solidFill>
                  <a:srgbClr val="FF0000"/>
                </a:solidFill>
              </a:rPr>
              <a:t>2. (Continued)</a:t>
            </a:r>
          </a:p>
          <a:p>
            <a:pPr marL="0" indent="0">
              <a:buNone/>
            </a:pPr>
            <a:r>
              <a:rPr lang="en-US" sz="2400" b="1" dirty="0">
                <a:solidFill>
                  <a:srgbClr val="FF0000"/>
                </a:solidFill>
              </a:rPr>
              <a:t>Notes:</a:t>
            </a:r>
            <a:endParaRPr lang="en-US" sz="2400" dirty="0">
              <a:solidFill>
                <a:srgbClr val="FF0000"/>
              </a:solidFill>
            </a:endParaRPr>
          </a:p>
          <a:p>
            <a:pPr marL="0" indent="0">
              <a:buNone/>
            </a:pPr>
            <a:r>
              <a:rPr lang="en-US" sz="2400" b="1" dirty="0" smtClean="0">
                <a:solidFill>
                  <a:srgbClr val="FF0000"/>
                </a:solidFill>
              </a:rPr>
              <a:t>       * </a:t>
            </a:r>
            <a:r>
              <a:rPr lang="en-US" sz="2400" b="1" dirty="0">
                <a:solidFill>
                  <a:srgbClr val="FF0000"/>
                </a:solidFill>
              </a:rPr>
              <a:t>Either the 5</a:t>
            </a:r>
            <a:r>
              <a:rPr lang="en-US" sz="2400" b="1" baseline="30000" dirty="0">
                <a:solidFill>
                  <a:srgbClr val="FF0000"/>
                </a:solidFill>
              </a:rPr>
              <a:t>th</a:t>
            </a:r>
            <a:r>
              <a:rPr lang="en-US" sz="2400" b="1" dirty="0">
                <a:solidFill>
                  <a:srgbClr val="FF0000"/>
                </a:solidFill>
              </a:rPr>
              <a:t> intercostal space (ICS) in the anterior axillary line (AAL) or the 2</a:t>
            </a:r>
            <a:r>
              <a:rPr lang="en-US" sz="2400" b="1" baseline="30000" dirty="0">
                <a:solidFill>
                  <a:srgbClr val="FF0000"/>
                </a:solidFill>
              </a:rPr>
              <a:t>nd</a:t>
            </a:r>
            <a:r>
              <a:rPr lang="en-US" sz="2400" b="1" dirty="0">
                <a:solidFill>
                  <a:srgbClr val="FF0000"/>
                </a:solidFill>
              </a:rPr>
              <a:t> ICS in the mid-</a:t>
            </a:r>
            <a:r>
              <a:rPr lang="en-US" sz="2400" b="1" dirty="0" err="1">
                <a:solidFill>
                  <a:srgbClr val="FF0000"/>
                </a:solidFill>
              </a:rPr>
              <a:t>clavicular</a:t>
            </a:r>
            <a:r>
              <a:rPr lang="en-US" sz="2400" b="1" dirty="0">
                <a:solidFill>
                  <a:srgbClr val="FF0000"/>
                </a:solidFill>
              </a:rPr>
              <a:t> line (MCL) may be used for needle decompression (NDC.)  If the anterior (MCL) site is used, </a:t>
            </a:r>
            <a:r>
              <a:rPr lang="en-US" sz="2400" b="1" dirty="0"/>
              <a:t>do not insert the needle medial to the nipple line.</a:t>
            </a:r>
            <a:endParaRPr lang="en-US" sz="2400" dirty="0"/>
          </a:p>
          <a:p>
            <a:pPr marL="0" indent="0">
              <a:buNone/>
            </a:pPr>
            <a:r>
              <a:rPr lang="en-US" sz="2400" b="1" dirty="0" smtClean="0">
                <a:solidFill>
                  <a:srgbClr val="FF0000"/>
                </a:solidFill>
              </a:rPr>
              <a:t>       * </a:t>
            </a:r>
            <a:r>
              <a:rPr lang="en-US" sz="2400" b="1" dirty="0">
                <a:solidFill>
                  <a:srgbClr val="FF0000"/>
                </a:solidFill>
              </a:rPr>
              <a:t>The needle/catheter unit should be inserted at an angle perpendicular to the chest wall and just over the top of the lower rib at the insertion site. Insert the needle/catheter unit all the way to the hub and hold it in place for 5-10 seconds to allow decompression to occur.</a:t>
            </a:r>
            <a:endParaRPr lang="en-US" sz="2400" dirty="0">
              <a:solidFill>
                <a:srgbClr val="FF0000"/>
              </a:solidFill>
            </a:endParaRPr>
          </a:p>
          <a:p>
            <a:pPr marL="0" indent="0">
              <a:buNone/>
            </a:pPr>
            <a:r>
              <a:rPr lang="en-US" sz="2400" b="1" dirty="0" smtClean="0">
                <a:solidFill>
                  <a:srgbClr val="FF0000"/>
                </a:solidFill>
              </a:rPr>
              <a:t>       * </a:t>
            </a:r>
            <a:r>
              <a:rPr lang="en-US" sz="2400" b="1" dirty="0">
                <a:solidFill>
                  <a:srgbClr val="FF0000"/>
                </a:solidFill>
              </a:rPr>
              <a:t>After the NDC has been performed, remove the needle and leave the catheter in place.</a:t>
            </a:r>
            <a:endParaRPr lang="en-US" sz="24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95400" y="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1524000"/>
            <a:ext cx="8610600" cy="4525962"/>
          </a:xfrm>
        </p:spPr>
        <p:txBody>
          <a:bodyPr/>
          <a:lstStyle/>
          <a:p>
            <a:pPr marL="0" indent="0">
              <a:buNone/>
            </a:pPr>
            <a:r>
              <a:rPr lang="en-US" sz="2600" b="1" dirty="0">
                <a:solidFill>
                  <a:srgbClr val="FF0000"/>
                </a:solidFill>
              </a:rPr>
              <a:t>3. The NDC should be considered successful if:</a:t>
            </a:r>
            <a:endParaRPr lang="en-US" sz="2600" dirty="0">
              <a:solidFill>
                <a:srgbClr val="FF0000"/>
              </a:solidFill>
            </a:endParaRPr>
          </a:p>
          <a:p>
            <a:pPr marL="0" indent="0">
              <a:buNone/>
            </a:pPr>
            <a:r>
              <a:rPr lang="en-US" sz="2600" b="1" dirty="0" smtClean="0">
                <a:solidFill>
                  <a:srgbClr val="FF0000"/>
                </a:solidFill>
              </a:rPr>
              <a:t>      - </a:t>
            </a:r>
            <a:r>
              <a:rPr lang="en-US" sz="2600" b="1" dirty="0">
                <a:solidFill>
                  <a:srgbClr val="FF0000"/>
                </a:solidFill>
              </a:rPr>
              <a:t>Respiratory distress improves, or </a:t>
            </a:r>
            <a:endParaRPr lang="en-US" sz="2600" dirty="0">
              <a:solidFill>
                <a:srgbClr val="FF0000"/>
              </a:solidFill>
            </a:endParaRPr>
          </a:p>
          <a:p>
            <a:pPr marL="0" indent="0">
              <a:buNone/>
            </a:pPr>
            <a:r>
              <a:rPr lang="en-US" sz="2600" b="1" dirty="0">
                <a:solidFill>
                  <a:srgbClr val="FF0000"/>
                </a:solidFill>
              </a:rPr>
              <a:t> </a:t>
            </a:r>
            <a:r>
              <a:rPr lang="en-US" sz="2600" b="1" dirty="0" smtClean="0">
                <a:solidFill>
                  <a:srgbClr val="FF0000"/>
                </a:solidFill>
              </a:rPr>
              <a:t>     - </a:t>
            </a:r>
            <a:r>
              <a:rPr lang="en-US" sz="2600" b="1" dirty="0">
                <a:solidFill>
                  <a:srgbClr val="FF0000"/>
                </a:solidFill>
              </a:rPr>
              <a:t>There is an obvious hissing sound as air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escapes </a:t>
            </a:r>
            <a:r>
              <a:rPr lang="en-US" sz="2600" b="1" dirty="0">
                <a:solidFill>
                  <a:srgbClr val="FF0000"/>
                </a:solidFill>
              </a:rPr>
              <a:t>from the chest when NDC is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performed </a:t>
            </a:r>
            <a:r>
              <a:rPr lang="en-US" sz="2600" b="1" dirty="0">
                <a:solidFill>
                  <a:srgbClr val="FF0000"/>
                </a:solidFill>
              </a:rPr>
              <a:t>(this may be difficult to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appreciate </a:t>
            </a:r>
            <a:r>
              <a:rPr lang="en-US" sz="2600" b="1" dirty="0">
                <a:solidFill>
                  <a:srgbClr val="FF0000"/>
                </a:solidFill>
              </a:rPr>
              <a:t>in high-noise environments), or</a:t>
            </a:r>
            <a:endParaRPr lang="en-US" sz="2600" dirty="0">
              <a:solidFill>
                <a:srgbClr val="FF0000"/>
              </a:solidFill>
            </a:endParaRPr>
          </a:p>
          <a:p>
            <a:pPr marL="0" indent="0">
              <a:buNone/>
            </a:pPr>
            <a:r>
              <a:rPr lang="en-US" sz="2600" b="1" dirty="0" smtClean="0">
                <a:solidFill>
                  <a:srgbClr val="FF0000"/>
                </a:solidFill>
              </a:rPr>
              <a:t>      - </a:t>
            </a:r>
            <a:r>
              <a:rPr lang="en-US" sz="2600" b="1" dirty="0">
                <a:solidFill>
                  <a:srgbClr val="FF0000"/>
                </a:solidFill>
              </a:rPr>
              <a:t>Hemoglobin oxygen saturation increases to 90%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or </a:t>
            </a:r>
            <a:r>
              <a:rPr lang="en-US" sz="2600" b="1" dirty="0">
                <a:solidFill>
                  <a:srgbClr val="FF0000"/>
                </a:solidFill>
              </a:rPr>
              <a:t>greater (note that this may take several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minutes </a:t>
            </a:r>
            <a:r>
              <a:rPr lang="en-US" sz="2600" b="1" dirty="0">
                <a:solidFill>
                  <a:srgbClr val="FF0000"/>
                </a:solidFill>
              </a:rPr>
              <a:t>and may not happen at altitude), </a:t>
            </a:r>
            <a:r>
              <a:rPr lang="en-US" sz="2600" b="1" dirty="0" smtClean="0">
                <a:solidFill>
                  <a:srgbClr val="FF0000"/>
                </a:solidFill>
              </a:rPr>
              <a:t>or</a:t>
            </a:r>
          </a:p>
          <a:p>
            <a:pPr marL="0" indent="0">
              <a:buNone/>
            </a:pPr>
            <a:r>
              <a:rPr lang="en-US" sz="2600" b="1" dirty="0" smtClean="0">
                <a:solidFill>
                  <a:srgbClr val="FF0000"/>
                </a:solidFill>
              </a:rPr>
              <a:t>      - </a:t>
            </a:r>
            <a:r>
              <a:rPr lang="en-US" sz="2600" b="1" dirty="0">
                <a:solidFill>
                  <a:srgbClr val="FF0000"/>
                </a:solidFill>
              </a:rPr>
              <a:t>A casualty with no vital signs has return of </a:t>
            </a:r>
            <a:endParaRPr lang="en-US" sz="2600" b="1" dirty="0" smtClean="0">
              <a:solidFill>
                <a:srgbClr val="FF0000"/>
              </a:solidFill>
            </a:endParaRPr>
          </a:p>
          <a:p>
            <a:pPr marL="0" indent="0">
              <a:buNone/>
            </a:pPr>
            <a:r>
              <a:rPr lang="en-US" sz="2600" b="1" dirty="0">
                <a:solidFill>
                  <a:srgbClr val="FF0000"/>
                </a:solidFill>
              </a:rPr>
              <a:t> </a:t>
            </a:r>
            <a:r>
              <a:rPr lang="en-US" sz="2600" b="1" dirty="0" smtClean="0">
                <a:solidFill>
                  <a:srgbClr val="FF0000"/>
                </a:solidFill>
              </a:rPr>
              <a:t>        consciousness </a:t>
            </a:r>
            <a:r>
              <a:rPr lang="en-US" sz="2600" b="1" dirty="0">
                <a:solidFill>
                  <a:srgbClr val="FF0000"/>
                </a:solidFill>
              </a:rPr>
              <a:t>and/or radial pulse.</a:t>
            </a:r>
            <a:endParaRPr lang="en-US" sz="26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304800" y="1798638"/>
            <a:ext cx="8610600" cy="4525962"/>
          </a:xfrm>
        </p:spPr>
        <p:txBody>
          <a:bodyPr/>
          <a:lstStyle/>
          <a:p>
            <a:pPr marL="0" indent="0">
              <a:buNone/>
            </a:pPr>
            <a:r>
              <a:rPr lang="en-US" sz="2400" b="1" dirty="0" smtClean="0">
                <a:solidFill>
                  <a:srgbClr val="FF0000"/>
                </a:solidFill>
              </a:rPr>
              <a:t>4</a:t>
            </a:r>
            <a:r>
              <a:rPr lang="en-US" sz="2400" b="1" dirty="0">
                <a:solidFill>
                  <a:srgbClr val="FF0000"/>
                </a:solidFill>
              </a:rPr>
              <a:t>. If the initial NDC fails to improve the casualty’s signs/symptoms from the suspected tension pneumothorax: </a:t>
            </a:r>
            <a:endParaRPr lang="en-US" sz="2400" dirty="0">
              <a:solidFill>
                <a:srgbClr val="FF0000"/>
              </a:solidFill>
            </a:endParaRPr>
          </a:p>
          <a:p>
            <a:pPr marL="0" indent="0">
              <a:buNone/>
            </a:pPr>
            <a:r>
              <a:rPr lang="en-US" sz="2400" b="1" dirty="0">
                <a:solidFill>
                  <a:srgbClr val="FF0000"/>
                </a:solidFill>
              </a:rPr>
              <a:t>	- Perform a second NDC - on the same side of </a:t>
            </a:r>
            <a:r>
              <a:rPr lang="en-US" sz="2400" b="1" dirty="0" smtClean="0">
                <a:solidFill>
                  <a:srgbClr val="FF0000"/>
                </a:solidFill>
              </a:rPr>
              <a:t>the</a:t>
            </a:r>
          </a:p>
          <a:p>
            <a:pPr marL="0" indent="0">
              <a:buNone/>
            </a:pPr>
            <a:r>
              <a:rPr lang="en-US" sz="2400" b="1" dirty="0">
                <a:solidFill>
                  <a:srgbClr val="FF0000"/>
                </a:solidFill>
              </a:rPr>
              <a:t> </a:t>
            </a:r>
            <a:r>
              <a:rPr lang="en-US" sz="2400" b="1" dirty="0" smtClean="0">
                <a:solidFill>
                  <a:srgbClr val="FF0000"/>
                </a:solidFill>
              </a:rPr>
              <a:t>              chest </a:t>
            </a:r>
            <a:r>
              <a:rPr lang="en-US" sz="2400" b="1" dirty="0">
                <a:solidFill>
                  <a:srgbClr val="FF0000"/>
                </a:solidFill>
              </a:rPr>
              <a:t>- at whichever of the two recommended </a:t>
            </a:r>
            <a:endParaRPr lang="en-US" sz="2400" b="1" dirty="0" smtClean="0">
              <a:solidFill>
                <a:srgbClr val="FF0000"/>
              </a:solidFill>
            </a:endParaRPr>
          </a:p>
          <a:p>
            <a:pPr marL="0" indent="0">
              <a:buNone/>
            </a:pPr>
            <a:r>
              <a:rPr lang="en-US" sz="2400" b="1" dirty="0">
                <a:solidFill>
                  <a:srgbClr val="FF0000"/>
                </a:solidFill>
              </a:rPr>
              <a:t> </a:t>
            </a:r>
            <a:r>
              <a:rPr lang="en-US" sz="2400" b="1" dirty="0" smtClean="0">
                <a:solidFill>
                  <a:srgbClr val="FF0000"/>
                </a:solidFill>
              </a:rPr>
              <a:t>              sites </a:t>
            </a:r>
            <a:r>
              <a:rPr lang="en-US" sz="2400" b="1" dirty="0">
                <a:solidFill>
                  <a:srgbClr val="FF0000"/>
                </a:solidFill>
              </a:rPr>
              <a:t>was not previously used. Use a new </a:t>
            </a:r>
            <a:endParaRPr lang="en-US" sz="2400" b="1" dirty="0" smtClean="0">
              <a:solidFill>
                <a:srgbClr val="FF0000"/>
              </a:solidFill>
            </a:endParaRPr>
          </a:p>
          <a:p>
            <a:pPr marL="0" indent="0">
              <a:buNone/>
            </a:pPr>
            <a:r>
              <a:rPr lang="en-US" sz="2400" b="1" dirty="0">
                <a:solidFill>
                  <a:srgbClr val="FF0000"/>
                </a:solidFill>
              </a:rPr>
              <a:t> </a:t>
            </a:r>
            <a:r>
              <a:rPr lang="en-US" sz="2400" b="1" dirty="0" smtClean="0">
                <a:solidFill>
                  <a:srgbClr val="FF0000"/>
                </a:solidFill>
              </a:rPr>
              <a:t>              needle/catheter </a:t>
            </a:r>
            <a:r>
              <a:rPr lang="en-US" sz="2400" b="1" dirty="0">
                <a:solidFill>
                  <a:srgbClr val="FF0000"/>
                </a:solidFill>
              </a:rPr>
              <a:t>unit for the second attempt.</a:t>
            </a:r>
            <a:endParaRPr lang="en-US" sz="2400" dirty="0">
              <a:solidFill>
                <a:srgbClr val="FF0000"/>
              </a:solidFill>
            </a:endParaRPr>
          </a:p>
          <a:p>
            <a:pPr marL="0" indent="0">
              <a:buNone/>
            </a:pPr>
            <a:r>
              <a:rPr lang="en-US" sz="2400" b="1" dirty="0" smtClean="0">
                <a:solidFill>
                  <a:srgbClr val="FF0000"/>
                </a:solidFill>
              </a:rPr>
              <a:t>          - </a:t>
            </a:r>
            <a:r>
              <a:rPr lang="en-US" sz="2400" b="1" dirty="0">
                <a:solidFill>
                  <a:srgbClr val="FF0000"/>
                </a:solidFill>
              </a:rPr>
              <a:t>Consider - based on the mechanism of injury </a:t>
            </a:r>
            <a:r>
              <a:rPr lang="en-US" sz="2400" b="1" dirty="0" smtClean="0">
                <a:solidFill>
                  <a:srgbClr val="FF0000"/>
                </a:solidFill>
              </a:rPr>
              <a:t>and</a:t>
            </a:r>
          </a:p>
          <a:p>
            <a:pPr marL="0" indent="0">
              <a:buNone/>
            </a:pPr>
            <a:r>
              <a:rPr lang="en-US" sz="2400" b="1" dirty="0">
                <a:solidFill>
                  <a:srgbClr val="FF0000"/>
                </a:solidFill>
              </a:rPr>
              <a:t> </a:t>
            </a:r>
            <a:r>
              <a:rPr lang="en-US" sz="2400" b="1" dirty="0" smtClean="0">
                <a:solidFill>
                  <a:srgbClr val="FF0000"/>
                </a:solidFill>
              </a:rPr>
              <a:t>             physical </a:t>
            </a:r>
            <a:r>
              <a:rPr lang="en-US" sz="2400" b="1" dirty="0">
                <a:solidFill>
                  <a:srgbClr val="FF0000"/>
                </a:solidFill>
              </a:rPr>
              <a:t>findings - whether decompression of the </a:t>
            </a:r>
            <a:endParaRPr lang="en-US" sz="2400" b="1" dirty="0" smtClean="0">
              <a:solidFill>
                <a:srgbClr val="FF0000"/>
              </a:solidFill>
            </a:endParaRPr>
          </a:p>
          <a:p>
            <a:pPr marL="0" indent="0">
              <a:buNone/>
            </a:pPr>
            <a:r>
              <a:rPr lang="en-US" sz="2400" b="1" dirty="0">
                <a:solidFill>
                  <a:srgbClr val="FF0000"/>
                </a:solidFill>
              </a:rPr>
              <a:t> </a:t>
            </a:r>
            <a:r>
              <a:rPr lang="en-US" sz="2400" b="1" dirty="0" smtClean="0">
                <a:solidFill>
                  <a:srgbClr val="FF0000"/>
                </a:solidFill>
              </a:rPr>
              <a:t>             opposite </a:t>
            </a:r>
            <a:r>
              <a:rPr lang="en-US" sz="2400" b="1" dirty="0">
                <a:solidFill>
                  <a:srgbClr val="FF0000"/>
                </a:solidFill>
              </a:rPr>
              <a:t>side of the chest may be needed.</a:t>
            </a:r>
            <a:endParaRPr lang="en-US" sz="24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95400" y="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2179638"/>
            <a:ext cx="8610600" cy="4525962"/>
          </a:xfrm>
        </p:spPr>
        <p:txBody>
          <a:bodyPr/>
          <a:lstStyle/>
          <a:p>
            <a:pPr marL="0" indent="0">
              <a:buNone/>
            </a:pPr>
            <a:r>
              <a:rPr lang="en-US" sz="2800" b="1" dirty="0" smtClean="0">
                <a:solidFill>
                  <a:srgbClr val="FF0000"/>
                </a:solidFill>
              </a:rPr>
              <a:t>5</a:t>
            </a:r>
            <a:r>
              <a:rPr lang="en-US" sz="2800" b="1" dirty="0">
                <a:solidFill>
                  <a:srgbClr val="FF0000"/>
                </a:solidFill>
              </a:rPr>
              <a:t>. If the initial NDC was successful, but symptoms later recur:</a:t>
            </a:r>
            <a:endParaRPr lang="en-US" sz="2800" dirty="0">
              <a:solidFill>
                <a:srgbClr val="FF0000"/>
              </a:solidFill>
            </a:endParaRPr>
          </a:p>
          <a:p>
            <a:pPr marL="0" indent="0">
              <a:buNone/>
            </a:pPr>
            <a:r>
              <a:rPr lang="en-US" sz="2800" b="1" dirty="0" smtClean="0">
                <a:solidFill>
                  <a:srgbClr val="FF0000"/>
                </a:solidFill>
              </a:rPr>
              <a:t>        - </a:t>
            </a:r>
            <a:r>
              <a:rPr lang="en-US" sz="2800" b="1" dirty="0">
                <a:solidFill>
                  <a:srgbClr val="FF0000"/>
                </a:solidFill>
              </a:rPr>
              <a:t>Perform another NDC at the same site </a:t>
            </a:r>
            <a:r>
              <a:rPr lang="en-US" sz="2800" b="1" dirty="0" smtClean="0">
                <a:solidFill>
                  <a:srgbClr val="FF0000"/>
                </a:solidFill>
              </a:rPr>
              <a:t>that</a:t>
            </a:r>
          </a:p>
          <a:p>
            <a:pPr marL="0" indent="0">
              <a:buNone/>
            </a:pPr>
            <a:r>
              <a:rPr lang="en-US" sz="2800" b="1" dirty="0">
                <a:solidFill>
                  <a:srgbClr val="FF0000"/>
                </a:solidFill>
              </a:rPr>
              <a:t> </a:t>
            </a:r>
            <a:r>
              <a:rPr lang="en-US" sz="2800" b="1" dirty="0" smtClean="0">
                <a:solidFill>
                  <a:srgbClr val="FF0000"/>
                </a:solidFill>
              </a:rPr>
              <a:t>          </a:t>
            </a:r>
            <a:r>
              <a:rPr lang="en-US" sz="2800" b="1" dirty="0">
                <a:solidFill>
                  <a:srgbClr val="FF0000"/>
                </a:solidFill>
              </a:rPr>
              <a:t>was used previously.  Use a new </a:t>
            </a:r>
            <a:endParaRPr lang="en-US" sz="2800" b="1" dirty="0" smtClean="0">
              <a:solidFill>
                <a:srgbClr val="FF0000"/>
              </a:solidFill>
            </a:endParaRPr>
          </a:p>
          <a:p>
            <a:pPr marL="0" indent="0">
              <a:buNone/>
            </a:pPr>
            <a:r>
              <a:rPr lang="en-US" sz="2800" b="1" dirty="0">
                <a:solidFill>
                  <a:srgbClr val="FF0000"/>
                </a:solidFill>
              </a:rPr>
              <a:t> </a:t>
            </a:r>
            <a:r>
              <a:rPr lang="en-US" sz="2800" b="1" dirty="0" smtClean="0">
                <a:solidFill>
                  <a:srgbClr val="FF0000"/>
                </a:solidFill>
              </a:rPr>
              <a:t>          needle/catheter </a:t>
            </a:r>
            <a:r>
              <a:rPr lang="en-US" sz="2800" b="1" dirty="0">
                <a:solidFill>
                  <a:srgbClr val="FF0000"/>
                </a:solidFill>
              </a:rPr>
              <a:t>unit for the repeat NDC</a:t>
            </a:r>
            <a:r>
              <a:rPr lang="en-US" sz="2800" b="1" dirty="0" smtClean="0">
                <a:solidFill>
                  <a:srgbClr val="FF0000"/>
                </a:solidFill>
              </a:rPr>
              <a:t>.</a:t>
            </a:r>
          </a:p>
          <a:p>
            <a:pPr marL="0" indent="0">
              <a:buNone/>
            </a:pPr>
            <a:r>
              <a:rPr lang="en-US" sz="2800" b="1" dirty="0">
                <a:solidFill>
                  <a:srgbClr val="FF0000"/>
                </a:solidFill>
              </a:rPr>
              <a:t> </a:t>
            </a:r>
            <a:r>
              <a:rPr lang="en-US" sz="2800" b="1" dirty="0" smtClean="0">
                <a:solidFill>
                  <a:srgbClr val="FF0000"/>
                </a:solidFill>
              </a:rPr>
              <a:t>       - </a:t>
            </a:r>
            <a:r>
              <a:rPr lang="en-US" sz="2800" b="1" dirty="0">
                <a:solidFill>
                  <a:srgbClr val="FF0000"/>
                </a:solidFill>
              </a:rPr>
              <a:t>Continue to re-assess!</a:t>
            </a:r>
            <a:endParaRPr lang="en-US" sz="28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123168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76200"/>
            <a:ext cx="7848600" cy="1143000"/>
          </a:xfrm>
        </p:spPr>
        <p:txBody>
          <a:bodyPr/>
          <a:lstStyle/>
          <a:p>
            <a:r>
              <a:rPr lang="en-US" sz="3600" b="1" dirty="0" smtClean="0"/>
              <a:t>TCCC Guidelines:</a:t>
            </a:r>
            <a:br>
              <a:rPr lang="en-US" sz="3600" b="1" dirty="0" smtClean="0"/>
            </a:br>
            <a:r>
              <a:rPr lang="en-US" sz="3600" b="1" dirty="0" smtClean="0"/>
              <a:t>Suspected Tension </a:t>
            </a:r>
            <a:r>
              <a:rPr lang="en-US" sz="3600" b="1" dirty="0" err="1" smtClean="0"/>
              <a:t>Pneumothorax</a:t>
            </a:r>
            <a:endParaRPr lang="en-US" sz="3600" b="1" dirty="0" smtClean="0"/>
          </a:p>
        </p:txBody>
      </p:sp>
      <p:sp>
        <p:nvSpPr>
          <p:cNvPr id="1751043" name="Rectangle 3"/>
          <p:cNvSpPr>
            <a:spLocks noGrp="1" noChangeArrowheads="1"/>
          </p:cNvSpPr>
          <p:nvPr>
            <p:ph type="body" idx="4294967295"/>
          </p:nvPr>
        </p:nvSpPr>
        <p:spPr>
          <a:xfrm>
            <a:off x="228600" y="2713038"/>
            <a:ext cx="8610600" cy="2087562"/>
          </a:xfrm>
        </p:spPr>
        <p:txBody>
          <a:bodyPr/>
          <a:lstStyle/>
          <a:p>
            <a:pPr marL="0" indent="0">
              <a:buNone/>
            </a:pPr>
            <a:r>
              <a:rPr lang="en-US" sz="2800" b="1" dirty="0">
                <a:solidFill>
                  <a:srgbClr val="FF0000"/>
                </a:solidFill>
              </a:rPr>
              <a:t>6. If the second NDC is also not successful:</a:t>
            </a:r>
            <a:endParaRPr lang="en-US" sz="2800" dirty="0">
              <a:solidFill>
                <a:srgbClr val="FF0000"/>
              </a:solidFill>
            </a:endParaRPr>
          </a:p>
          <a:p>
            <a:pPr marL="0" indent="0">
              <a:buNone/>
            </a:pPr>
            <a:r>
              <a:rPr lang="en-US" sz="2800" b="1" dirty="0">
                <a:solidFill>
                  <a:srgbClr val="FF0000"/>
                </a:solidFill>
              </a:rPr>
              <a:t>	- Continue on to the Circulation section </a:t>
            </a:r>
            <a:r>
              <a:rPr lang="en-US" sz="2800" b="1" dirty="0" smtClean="0">
                <a:solidFill>
                  <a:srgbClr val="FF0000"/>
                </a:solidFill>
              </a:rPr>
              <a:t>of</a:t>
            </a:r>
          </a:p>
          <a:p>
            <a:pPr marL="0" indent="0">
              <a:buNone/>
            </a:pPr>
            <a:r>
              <a:rPr lang="en-US" sz="2800" b="1" dirty="0">
                <a:solidFill>
                  <a:srgbClr val="FF0000"/>
                </a:solidFill>
              </a:rPr>
              <a:t> </a:t>
            </a:r>
            <a:r>
              <a:rPr lang="en-US" sz="2800" b="1" dirty="0" smtClean="0">
                <a:solidFill>
                  <a:srgbClr val="FF0000"/>
                </a:solidFill>
              </a:rPr>
              <a:t>            </a:t>
            </a:r>
            <a:r>
              <a:rPr lang="en-US" sz="2800" b="1" dirty="0">
                <a:solidFill>
                  <a:srgbClr val="FF0000"/>
                </a:solidFill>
              </a:rPr>
              <a:t>the TCCC Guidelines.</a:t>
            </a:r>
            <a:endParaRPr lang="en-US" sz="2800" dirty="0">
              <a:solidFill>
                <a:srgbClr val="FF0000"/>
              </a:solidFill>
            </a:endParaRPr>
          </a:p>
          <a:p>
            <a:pPr>
              <a:lnSpc>
                <a:spcPct val="90000"/>
              </a:lnSpc>
            </a:pPr>
            <a:endParaRPr lang="en-US" sz="2800" b="1" dirty="0" smtClean="0">
              <a:solidFill>
                <a:srgbClr val="FF0000"/>
              </a:solidFill>
            </a:endParaRPr>
          </a:p>
        </p:txBody>
      </p:sp>
    </p:spTree>
    <p:extLst>
      <p:ext uri="{BB962C8B-B14F-4D97-AF65-F5344CB8AC3E}">
        <p14:creationId xmlns:p14="http://schemas.microsoft.com/office/powerpoint/2010/main" xmlns="" val="241187344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18211</TotalTime>
  <Words>2838</Words>
  <Application>Microsoft Office PowerPoint</Application>
  <PresentationFormat>On-screen Show (4:3)</PresentationFormat>
  <Paragraphs>416</Paragraphs>
  <Slides>43</Slides>
  <Notes>29</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Management of Tension Pneumothorax in TCCC</vt:lpstr>
      <vt:lpstr>Slide 2</vt:lpstr>
      <vt:lpstr>TCCC Guidelines: Suspected Tension Pneumothorax</vt:lpstr>
      <vt:lpstr>TCCC Guidelines: Suspected Tension Pneumothorax</vt:lpstr>
      <vt:lpstr>TCCC Guidelines: Suspected Tension Pneumothorax</vt:lpstr>
      <vt:lpstr>TCCC Guidelines: Suspected Tension Pneumothorax</vt:lpstr>
      <vt:lpstr>TCCC Guidelines: Suspected Tension Pneumothorax</vt:lpstr>
      <vt:lpstr>TCCC Guidelines: Suspected Tension Pneumothorax</vt:lpstr>
      <vt:lpstr>TCCC Guidelines: Suspected Tension Pneumothorax</vt:lpstr>
      <vt:lpstr>TCCC Guidelines: Suspected Tension Pneumothorax</vt:lpstr>
      <vt:lpstr>Tension Pneumothorax</vt:lpstr>
      <vt:lpstr>Pneumothorax</vt:lpstr>
      <vt:lpstr>Tension Pneumothorax</vt:lpstr>
      <vt:lpstr>When Should You Suspect a Tension Pneumothorax?</vt:lpstr>
      <vt:lpstr>Pulse Oximetry Monitoring</vt:lpstr>
      <vt:lpstr>Pulse Oximetry Monitoring</vt:lpstr>
      <vt:lpstr>Pulse Oximetry Monitoring</vt:lpstr>
      <vt:lpstr>Tension Pneumothorax</vt:lpstr>
      <vt:lpstr>Management of Suspected Tension  Pneumothorax </vt:lpstr>
      <vt:lpstr>Tension Pneumothorax</vt:lpstr>
      <vt:lpstr>Needle Decompression Works</vt:lpstr>
      <vt:lpstr>Tension Pneumothorax</vt:lpstr>
      <vt:lpstr>Picture of general location for needle insertion</vt:lpstr>
      <vt:lpstr>Anterior Site for Needle Decompression</vt:lpstr>
      <vt:lpstr>Anterior Site for Needle Decompression</vt:lpstr>
      <vt:lpstr>Slide 26</vt:lpstr>
      <vt:lpstr>Slide 27</vt:lpstr>
      <vt:lpstr>Slide 28</vt:lpstr>
      <vt:lpstr>Lateral Site for Needle Decompression - Males</vt:lpstr>
      <vt:lpstr>Lateral Site for Needle Decompression - Females</vt:lpstr>
      <vt:lpstr>Lateral Site for Needle Decompression</vt:lpstr>
      <vt:lpstr>Lateral Site for Needle Decompression</vt:lpstr>
      <vt:lpstr>NDC Technique (1)</vt:lpstr>
      <vt:lpstr>NDC – Enter Just over the Top of the Rib Below</vt:lpstr>
      <vt:lpstr>NDC Technique (2)</vt:lpstr>
      <vt:lpstr> Successful Needle  Decompression</vt:lpstr>
      <vt:lpstr>Unsuccessful Needle  Decompression</vt:lpstr>
      <vt:lpstr>Recurrent Tension Pneumothorax</vt:lpstr>
      <vt:lpstr>If Two NDCs Fail to  Produce Improvement</vt:lpstr>
      <vt:lpstr>Slide 40</vt:lpstr>
      <vt:lpstr>Slide 41</vt:lpstr>
      <vt:lpstr>Remember!!!</vt:lpstr>
      <vt:lpstr>Slide 43</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Lorraine</dc:creator>
  <cp:lastModifiedBy>Owner</cp:lastModifiedBy>
  <cp:revision>1123</cp:revision>
  <dcterms:created xsi:type="dcterms:W3CDTF">2005-05-08T17:05:48Z</dcterms:created>
  <dcterms:modified xsi:type="dcterms:W3CDTF">2018-04-10T13:49:14Z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21848022</vt:lpwstr>
  </property>
  <property fmtid="{D5CDD505-2E9C-101B-9397-08002B2CF9AE}" pid="3" name="NXPowerLiteSettings">
    <vt:lpwstr>F7000400038000</vt:lpwstr>
  </property>
  <property fmtid="{D5CDD505-2E9C-101B-9397-08002B2CF9AE}" pid="4" name="NXPowerLiteVersion">
    <vt:lpwstr>D6.1.2</vt:lpwstr>
  </property>
  <property fmtid="{D5CDD505-2E9C-101B-9397-08002B2CF9AE}" pid="5" name="NXTAG2">
    <vt:lpwstr>0008008e52000000000001023720</vt:lpwstr>
  </property>
</Properties>
</file>