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19"/>
  </p:notesMasterIdLst>
  <p:sldIdLst>
    <p:sldId id="259" r:id="rId2"/>
    <p:sldId id="323" r:id="rId3"/>
    <p:sldId id="332" r:id="rId4"/>
    <p:sldId id="275" r:id="rId5"/>
    <p:sldId id="286" r:id="rId6"/>
    <p:sldId id="287" r:id="rId7"/>
    <p:sldId id="292" r:id="rId8"/>
    <p:sldId id="333" r:id="rId9"/>
    <p:sldId id="334" r:id="rId10"/>
    <p:sldId id="347" r:id="rId11"/>
    <p:sldId id="335" r:id="rId12"/>
    <p:sldId id="336" r:id="rId13"/>
    <p:sldId id="337" r:id="rId14"/>
    <p:sldId id="338" r:id="rId15"/>
    <p:sldId id="339" r:id="rId16"/>
    <p:sldId id="340" r:id="rId17"/>
    <p:sldId id="342"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modifyVerifier cryptProviderType="rsaFull" cryptAlgorithmClass="hash" cryptAlgorithmType="typeAny" cryptAlgorithmSid="4" spinCount="100000" saltData="e7EVzoxq+mRHn7wg4XZcug==" hashData="K0Z4uGjStQD2GgDcxgb+vYHmdU8="/>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086"/>
    <a:srgbClr val="00AEC5"/>
    <a:srgbClr val="009F67"/>
    <a:srgbClr val="33CCCC"/>
    <a:srgbClr val="FF9900"/>
    <a:srgbClr val="00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7" autoAdjust="0"/>
    <p:restoredTop sz="94721" autoAdjust="0"/>
  </p:normalViewPr>
  <p:slideViewPr>
    <p:cSldViewPr>
      <p:cViewPr varScale="1">
        <p:scale>
          <a:sx n="73" d="100"/>
          <a:sy n="73" d="100"/>
        </p:scale>
        <p:origin x="-264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26C6A65F-FD7F-45DF-BA5A-2080E7020A0F}" type="datetimeFigureOut">
              <a:rPr lang="en-GB"/>
              <a:pPr>
                <a:defRPr/>
              </a:pPr>
              <a:t>10/9/17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9D79B272-9061-4EE8-910E-677C72D5E1EE}" type="slidenum">
              <a:rPr lang="en-GB"/>
              <a:pPr>
                <a:defRPr/>
              </a:pPr>
              <a:t>‹#›</a:t>
            </a:fld>
            <a:endParaRPr lang="en-GB"/>
          </a:p>
        </p:txBody>
      </p:sp>
    </p:spTree>
    <p:extLst>
      <p:ext uri="{BB962C8B-B14F-4D97-AF65-F5344CB8AC3E}">
        <p14:creationId xmlns:p14="http://schemas.microsoft.com/office/powerpoint/2010/main" val="1552890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1029720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48840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200658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3BA08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sz="2000"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078361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6107155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000" baseline="0">
                <a:solidFill>
                  <a:schemeClr val="bg1"/>
                </a:solidFill>
              </a:defRPr>
            </a:lvl1pPr>
            <a:lvl2pPr>
              <a:defRPr sz="2000" baseline="0">
                <a:solidFill>
                  <a:schemeClr val="bg1"/>
                </a:solidFill>
              </a:defRPr>
            </a:lvl2pPr>
            <a:lvl3pPr>
              <a:defRPr sz="2000" baseline="0">
                <a:solidFill>
                  <a:schemeClr val="bg1"/>
                </a:solidFill>
              </a:defRPr>
            </a:lvl3pPr>
            <a:lvl4pPr>
              <a:defRPr sz="2000" baseline="0">
                <a:solidFill>
                  <a:schemeClr val="bg1"/>
                </a:solidFill>
              </a:defRPr>
            </a:lvl4pPr>
            <a:lvl5pPr>
              <a:defRPr sz="2000" baseline="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000" baseline="0">
                <a:solidFill>
                  <a:schemeClr val="bg1"/>
                </a:solidFill>
              </a:defRPr>
            </a:lvl1pPr>
            <a:lvl2pPr>
              <a:defRPr sz="2000" baseline="0">
                <a:solidFill>
                  <a:schemeClr val="bg1"/>
                </a:solidFill>
              </a:defRPr>
            </a:lvl2pPr>
            <a:lvl3pPr>
              <a:defRPr sz="2000" baseline="0">
                <a:solidFill>
                  <a:schemeClr val="bg1"/>
                </a:solidFill>
              </a:defRPr>
            </a:lvl3pPr>
            <a:lvl4pPr>
              <a:defRPr sz="2000" baseline="0">
                <a:solidFill>
                  <a:schemeClr val="bg1"/>
                </a:solidFill>
              </a:defRPr>
            </a:lvl4pPr>
            <a:lvl5pPr>
              <a:defRPr sz="2000" baseline="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202624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0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baseline="0">
                <a:solidFill>
                  <a:schemeClr val="bg1"/>
                </a:solidFill>
              </a:defRPr>
            </a:lvl1pPr>
            <a:lvl2pPr>
              <a:defRPr sz="2000" baseline="0">
                <a:solidFill>
                  <a:schemeClr val="bg1"/>
                </a:solidFill>
              </a:defRPr>
            </a:lvl2pPr>
            <a:lvl3pPr>
              <a:defRPr sz="2000" baseline="0">
                <a:solidFill>
                  <a:schemeClr val="bg1"/>
                </a:solidFill>
              </a:defRPr>
            </a:lvl3pPr>
            <a:lvl4pPr>
              <a:defRPr sz="2000" baseline="0">
                <a:solidFill>
                  <a:schemeClr val="bg1"/>
                </a:solidFill>
              </a:defRPr>
            </a:lvl4pPr>
            <a:lvl5pPr>
              <a:defRPr sz="2000" baseline="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baseline="0">
                <a:solidFill>
                  <a:schemeClr val="tx1"/>
                </a:solidFill>
              </a:defRPr>
            </a:lvl1pPr>
            <a:lvl2pPr>
              <a:defRPr sz="2000" baseline="0">
                <a:solidFill>
                  <a:schemeClr val="tx1"/>
                </a:solidFill>
              </a:defRPr>
            </a:lvl2pPr>
            <a:lvl3pPr>
              <a:defRPr sz="2000" baseline="0">
                <a:solidFill>
                  <a:schemeClr val="tx1"/>
                </a:solidFill>
              </a:defRPr>
            </a:lvl3pPr>
            <a:lvl4pPr>
              <a:defRPr sz="2000" baseline="0">
                <a:solidFill>
                  <a:schemeClr val="tx1"/>
                </a:solidFill>
              </a:defRPr>
            </a:lvl4pPr>
            <a:lvl5pPr>
              <a:defRPr sz="2000" baseline="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117026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8171861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33869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baseline="0">
                <a:solidFill>
                  <a:srgbClr val="898989"/>
                </a:solidFill>
              </a:defRPr>
            </a:lvl1pPr>
            <a:lvl2pPr>
              <a:defRPr sz="2800" baseline="0">
                <a:solidFill>
                  <a:srgbClr val="898989"/>
                </a:solidFill>
              </a:defRPr>
            </a:lvl2pPr>
            <a:lvl3pPr>
              <a:defRPr sz="2400" baseline="0">
                <a:solidFill>
                  <a:srgbClr val="898989"/>
                </a:solidFill>
              </a:defRPr>
            </a:lvl3pPr>
            <a:lvl4pPr>
              <a:defRPr sz="2000" baseline="0">
                <a:solidFill>
                  <a:srgbClr val="898989"/>
                </a:solidFill>
              </a:defRPr>
            </a:lvl4pPr>
            <a:lvl5pPr>
              <a:defRPr sz="2000" baseline="0">
                <a:solidFill>
                  <a:srgbClr val="89898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baseline="0">
                <a:solidFill>
                  <a:srgbClr val="89898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735174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599137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3200" kern="1200" baseline="0">
          <a:solidFill>
            <a:srgbClr val="3BA086"/>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rgbClr val="3BA086"/>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rgbClr val="3BA086"/>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rgbClr val="3BA086"/>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rgbClr val="3BA086"/>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1907083" y="3933825"/>
            <a:ext cx="3529013" cy="854075"/>
          </a:xfrm>
        </p:spPr>
        <p:txBody>
          <a:bodyPr/>
          <a:lstStyle/>
          <a:p>
            <a:pPr eaLnBrk="1" hangingPunct="1"/>
            <a:r>
              <a:rPr lang="en-US" sz="2400" dirty="0" smtClean="0"/>
              <a:t/>
            </a:r>
            <a:br>
              <a:rPr lang="en-US" sz="2400" dirty="0" smtClean="0"/>
            </a:br>
            <a:r>
              <a:rPr lang="en-US" sz="2400" b="1" i="1" dirty="0" smtClean="0">
                <a:solidFill>
                  <a:schemeClr val="bg1"/>
                </a:solidFill>
              </a:rPr>
              <a:t>i-gel</a:t>
            </a:r>
            <a:r>
              <a:rPr lang="en-US" sz="2400" b="1" i="1" baseline="30000" dirty="0" smtClean="0">
                <a:solidFill>
                  <a:schemeClr val="bg1"/>
                </a:solidFill>
              </a:rPr>
              <a:t>O</a:t>
            </a:r>
            <a:r>
              <a:rPr lang="en-US" sz="1800" b="1" i="1" baseline="30000" dirty="0" smtClean="0">
                <a:solidFill>
                  <a:schemeClr val="bg1"/>
                </a:solidFill>
              </a:rPr>
              <a:t>2</a:t>
            </a:r>
            <a:r>
              <a:rPr lang="en-US" sz="2400" b="1" i="1" baseline="30000" dirty="0" smtClean="0">
                <a:solidFill>
                  <a:schemeClr val="bg1"/>
                </a:solidFill>
              </a:rPr>
              <a:t>™</a:t>
            </a:r>
            <a:r>
              <a:rPr lang="en-US" sz="2400" b="1" i="1" dirty="0" smtClean="0">
                <a:solidFill>
                  <a:schemeClr val="bg1"/>
                </a:solidFill>
              </a:rPr>
              <a:t> </a:t>
            </a:r>
            <a:r>
              <a:rPr lang="en-GB" sz="2400" b="1" i="1" dirty="0" smtClean="0">
                <a:solidFill>
                  <a:schemeClr val="bg1"/>
                </a:solidFill>
                <a:ea typeface="ＭＳ Ｐゴシック" pitchFamily="34" charset="-128"/>
              </a:rPr>
              <a:t>Resus Pack</a:t>
            </a:r>
            <a:r>
              <a:rPr lang="en-GB" sz="3600" b="1" i="1" dirty="0" smtClean="0">
                <a:solidFill>
                  <a:schemeClr val="bg1"/>
                </a:solidFill>
                <a:ea typeface="ＭＳ Ｐゴシック" pitchFamily="34" charset="-128"/>
              </a:rPr>
              <a:t/>
            </a:r>
            <a:br>
              <a:rPr lang="en-GB" sz="3600" b="1" i="1" dirty="0" smtClean="0">
                <a:solidFill>
                  <a:schemeClr val="bg1"/>
                </a:solidFill>
                <a:ea typeface="ＭＳ Ｐゴシック" pitchFamily="34" charset="-128"/>
              </a:rPr>
            </a:br>
            <a:endParaRPr lang="en-GB" sz="3600" b="1" i="1" dirty="0" smtClean="0">
              <a:solidFill>
                <a:schemeClr val="bg1"/>
              </a:solidFill>
              <a:ea typeface="ＭＳ Ｐゴシック" pitchFamily="34" charset="-128"/>
            </a:endParaRPr>
          </a:p>
        </p:txBody>
      </p:sp>
      <p:pic>
        <p:nvPicPr>
          <p:cNvPr id="4097" name="Content Placeholder 3"/>
          <p:cNvPicPr>
            <a:picLocks noGrp="1" noChangeAspect="1"/>
          </p:cNvPicPr>
          <p:nvPr>
            <p:ph idx="1"/>
          </p:nvPr>
        </p:nvPicPr>
        <p:blipFill>
          <a:blip r:embed="rId2" cstate="print"/>
          <a:srcRect/>
          <a:stretch>
            <a:fillRect/>
          </a:stretch>
        </p:blipFill>
        <p:spPr>
          <a:xfrm>
            <a:off x="2051720" y="1844824"/>
            <a:ext cx="5112568" cy="284415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076" name="Picture 3" descr="U:\Logo - Intersurgical Corp Logo INTER_GREEN_GREY (Saved as jpeg).jpg"/>
          <p:cNvPicPr>
            <a:picLocks noChangeAspect="1" noChangeArrowheads="1"/>
          </p:cNvPicPr>
          <p:nvPr/>
        </p:nvPicPr>
        <p:blipFill>
          <a:blip r:embed="rId3" cstate="print"/>
          <a:srcRect/>
          <a:stretch>
            <a:fillRect/>
          </a:stretch>
        </p:blipFill>
        <p:spPr bwMode="auto">
          <a:xfrm>
            <a:off x="1979712" y="692696"/>
            <a:ext cx="5313362" cy="741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88032" y="1412826"/>
            <a:ext cx="7772400" cy="1008062"/>
          </a:xfrm>
        </p:spPr>
        <p:txBody>
          <a:bodyPr/>
          <a:lstStyle/>
          <a:p>
            <a:pPr marL="457200" indent="-457200">
              <a:buNone/>
            </a:pPr>
            <a:r>
              <a:rPr lang="en-US" sz="2000" dirty="0" smtClean="0">
                <a:solidFill>
                  <a:schemeClr val="tx1"/>
                </a:solidFill>
                <a:ea typeface="ＭＳ Ｐゴシック" pitchFamily="34" charset="-128"/>
              </a:rPr>
              <a:t>3.	Place a small </a:t>
            </a:r>
            <a:r>
              <a:rPr lang="en-US" dirty="0">
                <a:solidFill>
                  <a:schemeClr val="tx1"/>
                </a:solidFill>
                <a:ea typeface="ＭＳ Ｐゴシック" pitchFamily="34" charset="-128"/>
              </a:rPr>
              <a:t>bolus of lubricant </a:t>
            </a:r>
            <a:r>
              <a:rPr lang="en-US" sz="2000" dirty="0" smtClean="0">
                <a:solidFill>
                  <a:schemeClr val="tx1"/>
                </a:solidFill>
                <a:ea typeface="ＭＳ Ｐゴシック" pitchFamily="34" charset="-128"/>
              </a:rPr>
              <a:t>on the middle of the smooth surface of the protective cradle.</a:t>
            </a:r>
            <a:endParaRPr lang="en-US" sz="2400" dirty="0" smtClean="0">
              <a:solidFill>
                <a:schemeClr val="tx1"/>
              </a:solidFill>
              <a:ea typeface="ＭＳ Ｐゴシック" pitchFamily="34" charset="-128"/>
            </a:endParaRPr>
          </a:p>
        </p:txBody>
      </p:sp>
      <p:sp>
        <p:nvSpPr>
          <p:cNvPr id="6" name="TextBox 2"/>
          <p:cNvSpPr txBox="1">
            <a:spLocks noChangeArrowheads="1"/>
          </p:cNvSpPr>
          <p:nvPr/>
        </p:nvSpPr>
        <p:spPr bwMode="auto">
          <a:xfrm>
            <a:off x="539750" y="314548"/>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smtClean="0"/>
              <a:t>Pre-insertion Preparation</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535" y="2349500"/>
            <a:ext cx="4681869" cy="3239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371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539750" y="488866"/>
            <a:ext cx="4032250" cy="707886"/>
          </a:xfrm>
          <a:prstGeom prst="rect">
            <a:avLst/>
          </a:prstGeom>
          <a:noFill/>
          <a:ln w="9525">
            <a:noFill/>
            <a:miter lim="800000"/>
            <a:headEnd/>
            <a:tailEnd/>
          </a:ln>
        </p:spPr>
        <p:txBody>
          <a:bodyPr wrap="square">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smtClean="0"/>
              <a:t>Pre-insertion Preparation</a:t>
            </a:r>
            <a:endParaRPr lang="en-US" sz="2000" b="1" dirty="0"/>
          </a:p>
        </p:txBody>
      </p:sp>
      <p:sp>
        <p:nvSpPr>
          <p:cNvPr id="13" name="Content Placeholder 1"/>
          <p:cNvSpPr txBox="1">
            <a:spLocks/>
          </p:cNvSpPr>
          <p:nvPr/>
        </p:nvSpPr>
        <p:spPr bwMode="auto">
          <a:xfrm>
            <a:off x="539750" y="1891494"/>
            <a:ext cx="4464496" cy="22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baseline="0">
                <a:solidFill>
                  <a:schemeClr val="bg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Tx/>
              <a:buNone/>
            </a:pPr>
            <a:r>
              <a:rPr lang="en-US" dirty="0" smtClean="0">
                <a:solidFill>
                  <a:schemeClr val="tx1"/>
                </a:solidFill>
                <a:ea typeface="ＭＳ Ｐゴシック" pitchFamily="34" charset="-128"/>
              </a:rPr>
              <a:t>4. 	Grasp the </a:t>
            </a:r>
            <a:r>
              <a:rPr lang="en-US" dirty="0" smtClean="0">
                <a:solidFill>
                  <a:schemeClr val="tx1"/>
                </a:solidFill>
              </a:rPr>
              <a:t>i-gel</a:t>
            </a:r>
            <a:r>
              <a:rPr lang="en-US" baseline="30000" dirty="0" smtClean="0">
                <a:solidFill>
                  <a:schemeClr val="tx1"/>
                </a:solidFill>
              </a:rPr>
              <a:t>O</a:t>
            </a:r>
            <a:r>
              <a:rPr lang="en-US" sz="1600" baseline="30000" dirty="0" smtClean="0">
                <a:solidFill>
                  <a:schemeClr val="tx1"/>
                </a:solidFill>
              </a:rPr>
              <a:t>2</a:t>
            </a:r>
            <a:r>
              <a:rPr lang="en-US" baseline="30000" dirty="0" smtClean="0">
                <a:solidFill>
                  <a:schemeClr val="tx1"/>
                </a:solidFill>
              </a:rPr>
              <a:t>™</a:t>
            </a:r>
            <a:r>
              <a:rPr lang="en-US" dirty="0" smtClean="0">
                <a:solidFill>
                  <a:schemeClr val="tx1"/>
                </a:solidFill>
              </a:rPr>
              <a:t> with the opposite (free) hand </a:t>
            </a:r>
            <a:r>
              <a:rPr lang="en-US" dirty="0" smtClean="0">
                <a:solidFill>
                  <a:schemeClr val="tx1"/>
                </a:solidFill>
                <a:ea typeface="ＭＳ Ｐゴシック" pitchFamily="34" charset="-128"/>
              </a:rPr>
              <a:t>along the integral bite block and lubricate the back, sides and front of the cuff with a thin layer of lubricant. (Ensuring any excess is removed prior to insertion.)</a:t>
            </a:r>
          </a:p>
        </p:txBody>
      </p:sp>
      <p:grpSp>
        <p:nvGrpSpPr>
          <p:cNvPr id="2" name="Group 1"/>
          <p:cNvGrpSpPr/>
          <p:nvPr/>
        </p:nvGrpSpPr>
        <p:grpSpPr>
          <a:xfrm>
            <a:off x="6084169" y="310243"/>
            <a:ext cx="1702029" cy="5326382"/>
            <a:chOff x="997270" y="982938"/>
            <a:chExt cx="1702029" cy="5326382"/>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70" y="3572599"/>
              <a:ext cx="1702029" cy="1368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271" y="4941169"/>
              <a:ext cx="1701508" cy="13681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4" r="7599"/>
            <a:stretch/>
          </p:blipFill>
          <p:spPr bwMode="auto">
            <a:xfrm>
              <a:off x="997271" y="982938"/>
              <a:ext cx="1702027" cy="1199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270" y="2199247"/>
              <a:ext cx="1700988" cy="1367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684981" y="1413322"/>
            <a:ext cx="7991475" cy="1583630"/>
          </a:xfrm>
        </p:spPr>
        <p:txBody>
          <a:bodyPr/>
          <a:lstStyle/>
          <a:p>
            <a:pPr marL="457200" indent="-457200">
              <a:buFontTx/>
              <a:buNone/>
            </a:pPr>
            <a:r>
              <a:rPr lang="en-US" sz="2000" dirty="0" smtClean="0">
                <a:solidFill>
                  <a:schemeClr val="tx1"/>
                </a:solidFill>
                <a:ea typeface="ＭＳ Ｐゴシック" pitchFamily="34" charset="-128"/>
              </a:rPr>
              <a:t>5.	Grasp the lubricated </a:t>
            </a:r>
            <a:r>
              <a:rPr lang="en-US" sz="2000" dirty="0" smtClean="0">
                <a:solidFill>
                  <a:schemeClr val="tx1"/>
                </a:solidFill>
              </a:rPr>
              <a:t>i-gel</a:t>
            </a:r>
            <a:r>
              <a:rPr lang="en-US" sz="2000" baseline="30000" dirty="0" smtClean="0">
                <a:solidFill>
                  <a:schemeClr val="tx1"/>
                </a:solidFill>
              </a:rPr>
              <a:t>O</a:t>
            </a:r>
            <a:r>
              <a:rPr lang="en-US" sz="1600" baseline="30000" dirty="0" smtClean="0">
                <a:solidFill>
                  <a:schemeClr val="tx1"/>
                </a:solidFill>
              </a:rPr>
              <a:t>2</a:t>
            </a:r>
            <a:r>
              <a:rPr lang="en-US" sz="2000" baseline="30000" dirty="0" smtClean="0">
                <a:solidFill>
                  <a:schemeClr val="tx1"/>
                </a:solidFill>
              </a:rPr>
              <a:t>™</a:t>
            </a:r>
            <a:r>
              <a:rPr lang="en-US" sz="2000" dirty="0" smtClean="0">
                <a:solidFill>
                  <a:schemeClr val="tx1"/>
                </a:solidFill>
              </a:rPr>
              <a:t> </a:t>
            </a:r>
            <a:r>
              <a:rPr lang="en-US" sz="2000" dirty="0" smtClean="0">
                <a:solidFill>
                  <a:schemeClr val="tx1"/>
                </a:solidFill>
                <a:ea typeface="ＭＳ Ｐゴシック" pitchFamily="34" charset="-128"/>
              </a:rPr>
              <a:t>firmly along the bite block. The patient should be in the ‘sniffing the morning air’ position with head extended and neck flexed. </a:t>
            </a:r>
          </a:p>
        </p:txBody>
      </p:sp>
      <p:pic>
        <p:nvPicPr>
          <p:cNvPr id="21507" name="Picture 3" descr="U:\A- i-gel Resus Poster Pictures\5.JPG"/>
          <p:cNvPicPr>
            <a:picLocks noChangeAspect="1" noChangeArrowheads="1"/>
          </p:cNvPicPr>
          <p:nvPr/>
        </p:nvPicPr>
        <p:blipFill>
          <a:blip r:embed="rId2" cstate="print"/>
          <a:srcRect/>
          <a:stretch>
            <a:fillRect/>
          </a:stretch>
        </p:blipFill>
        <p:spPr bwMode="auto">
          <a:xfrm>
            <a:off x="2484438" y="2852936"/>
            <a:ext cx="4103687" cy="2735262"/>
          </a:xfrm>
          <a:prstGeom prst="rect">
            <a:avLst/>
          </a:prstGeom>
          <a:ln>
            <a:noFill/>
          </a:ln>
          <a:effectLst>
            <a:outerShdw blurRad="292100" dist="139700" dir="2700000" algn="tl" rotWithShape="0">
              <a:srgbClr val="333333">
                <a:alpha val="65000"/>
              </a:srgbClr>
            </a:outerShdw>
          </a:effectLst>
        </p:spPr>
      </p:pic>
      <p:sp>
        <p:nvSpPr>
          <p:cNvPr id="5" name="TextBox 2"/>
          <p:cNvSpPr txBox="1">
            <a:spLocks noChangeArrowheads="1"/>
          </p:cNvSpPr>
          <p:nvPr/>
        </p:nvSpPr>
        <p:spPr bwMode="auto">
          <a:xfrm>
            <a:off x="539750" y="333375"/>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683568" y="1413197"/>
            <a:ext cx="7848600" cy="1655763"/>
          </a:xfrm>
        </p:spPr>
        <p:txBody>
          <a:bodyPr/>
          <a:lstStyle/>
          <a:p>
            <a:pPr marL="457200" indent="-457200">
              <a:buFontTx/>
              <a:buNone/>
            </a:pPr>
            <a:r>
              <a:rPr lang="en-US" sz="2000" dirty="0" smtClean="0">
                <a:solidFill>
                  <a:schemeClr val="tx1"/>
                </a:solidFill>
                <a:ea typeface="ＭＳ Ｐゴシック" pitchFamily="34" charset="-128"/>
              </a:rPr>
              <a:t>6.	Position the device so that the </a:t>
            </a:r>
            <a:r>
              <a:rPr lang="en-US" sz="2000" dirty="0" smtClean="0">
                <a:solidFill>
                  <a:schemeClr val="tx1"/>
                </a:solidFill>
              </a:rPr>
              <a:t>i-gel</a:t>
            </a:r>
            <a:r>
              <a:rPr lang="en-US" sz="2000" baseline="30000" dirty="0" smtClean="0">
                <a:solidFill>
                  <a:schemeClr val="tx1"/>
                </a:solidFill>
              </a:rPr>
              <a:t>O</a:t>
            </a:r>
            <a:r>
              <a:rPr lang="en-US" sz="1600" baseline="30000" dirty="0" smtClean="0">
                <a:solidFill>
                  <a:schemeClr val="tx1"/>
                </a:solidFill>
              </a:rPr>
              <a:t>2</a:t>
            </a:r>
            <a:r>
              <a:rPr lang="en-US" sz="2000" baseline="30000" dirty="0" smtClean="0">
                <a:solidFill>
                  <a:schemeClr val="tx1"/>
                </a:solidFill>
              </a:rPr>
              <a:t>™</a:t>
            </a:r>
            <a:r>
              <a:rPr lang="en-US" sz="2000" dirty="0" smtClean="0">
                <a:solidFill>
                  <a:schemeClr val="tx1"/>
                </a:solidFill>
              </a:rPr>
              <a:t> </a:t>
            </a:r>
            <a:r>
              <a:rPr lang="en-US" sz="2000" dirty="0" smtClean="0">
                <a:solidFill>
                  <a:schemeClr val="tx1"/>
                </a:solidFill>
                <a:ea typeface="ＭＳ Ｐゴシック" pitchFamily="34" charset="-128"/>
              </a:rPr>
              <a:t>cuff outlet is facing towards the chin of the patient. Introduce the leading soft tip into the mouth of the patient towards the hard palate.</a:t>
            </a:r>
          </a:p>
        </p:txBody>
      </p:sp>
      <p:pic>
        <p:nvPicPr>
          <p:cNvPr id="22530" name="Picture 2" descr="U:\A- i-gel Resus Poster Pictures\6.JPG"/>
          <p:cNvPicPr>
            <a:picLocks noChangeAspect="1" noChangeArrowheads="1"/>
          </p:cNvPicPr>
          <p:nvPr/>
        </p:nvPicPr>
        <p:blipFill>
          <a:blip r:embed="rId2" cstate="print"/>
          <a:srcRect/>
          <a:stretch>
            <a:fillRect/>
          </a:stretch>
        </p:blipFill>
        <p:spPr bwMode="auto">
          <a:xfrm>
            <a:off x="1331913" y="2781300"/>
            <a:ext cx="4645025" cy="3095625"/>
          </a:xfrm>
          <a:prstGeom prst="rect">
            <a:avLst/>
          </a:prstGeom>
          <a:ln>
            <a:noFill/>
          </a:ln>
          <a:effectLst>
            <a:outerShdw blurRad="292100" dist="139700" dir="2700000" algn="tl" rotWithShape="0">
              <a:srgbClr val="333333">
                <a:alpha val="65000"/>
              </a:srgbClr>
            </a:outerShdw>
          </a:effectLst>
        </p:spPr>
      </p:pic>
      <p:pic>
        <p:nvPicPr>
          <p:cNvPr id="22531" name="Picture 3" descr="U:\A- i-gel Resus Poster Pictures\6(box).jpg"/>
          <p:cNvPicPr>
            <a:picLocks noChangeAspect="1" noChangeArrowheads="1"/>
          </p:cNvPicPr>
          <p:nvPr/>
        </p:nvPicPr>
        <p:blipFill>
          <a:blip r:embed="rId3" cstate="print"/>
          <a:srcRect/>
          <a:stretch>
            <a:fillRect/>
          </a:stretch>
        </p:blipFill>
        <p:spPr bwMode="auto">
          <a:xfrm>
            <a:off x="6156325" y="3141663"/>
            <a:ext cx="2232025" cy="2171700"/>
          </a:xfrm>
          <a:prstGeom prst="rect">
            <a:avLst/>
          </a:prstGeom>
          <a:ln>
            <a:noFill/>
          </a:ln>
          <a:effectLst>
            <a:outerShdw blurRad="292100" dist="139700" dir="2700000" algn="tl" rotWithShape="0">
              <a:srgbClr val="333333">
                <a:alpha val="65000"/>
              </a:srgbClr>
            </a:outerShdw>
          </a:effectLst>
        </p:spPr>
      </p:pic>
      <p:sp>
        <p:nvSpPr>
          <p:cNvPr id="6" name="TextBox 2"/>
          <p:cNvSpPr txBox="1">
            <a:spLocks noChangeArrowheads="1"/>
          </p:cNvSpPr>
          <p:nvPr/>
        </p:nvSpPr>
        <p:spPr bwMode="auto">
          <a:xfrm>
            <a:off x="539750" y="332656"/>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683568" y="1412776"/>
            <a:ext cx="7416303" cy="1008459"/>
          </a:xfrm>
        </p:spPr>
        <p:txBody>
          <a:bodyPr/>
          <a:lstStyle/>
          <a:p>
            <a:pPr marL="457200" indent="-457200">
              <a:buFontTx/>
              <a:buNone/>
            </a:pPr>
            <a:r>
              <a:rPr lang="en-US" sz="2000" dirty="0" smtClean="0">
                <a:solidFill>
                  <a:schemeClr val="tx1"/>
                </a:solidFill>
                <a:ea typeface="ＭＳ Ｐゴシック" pitchFamily="34" charset="-128"/>
              </a:rPr>
              <a:t>7.	Glide the device downwards and backwards along the hard palate with a continuous but gentle push until a definitive resistance is felt.</a:t>
            </a:r>
          </a:p>
        </p:txBody>
      </p:sp>
      <p:pic>
        <p:nvPicPr>
          <p:cNvPr id="20484" name="Picture 2" descr="U:\A- i-gel Resus Poster Pictures\7- Copy-of-i-gel-O2-LarynxInternals-copy.jpg"/>
          <p:cNvPicPr>
            <a:picLocks noChangeAspect="1" noChangeArrowheads="1"/>
          </p:cNvPicPr>
          <p:nvPr/>
        </p:nvPicPr>
        <p:blipFill>
          <a:blip r:embed="rId2" cstate="print"/>
          <a:srcRect l="5262" t="7797" r="3493" b="6435"/>
          <a:stretch>
            <a:fillRect/>
          </a:stretch>
        </p:blipFill>
        <p:spPr bwMode="auto">
          <a:xfrm>
            <a:off x="2771800" y="2852936"/>
            <a:ext cx="3744416" cy="3168352"/>
          </a:xfrm>
          <a:prstGeom prst="rect">
            <a:avLst/>
          </a:prstGeom>
          <a:noFill/>
          <a:ln w="9525">
            <a:noFill/>
            <a:miter lim="800000"/>
            <a:headEnd/>
            <a:tailEnd/>
          </a:ln>
        </p:spPr>
      </p:pic>
      <p:sp>
        <p:nvSpPr>
          <p:cNvPr id="5" name="TextBox 2"/>
          <p:cNvSpPr txBox="1">
            <a:spLocks noChangeArrowheads="1"/>
          </p:cNvSpPr>
          <p:nvPr/>
        </p:nvSpPr>
        <p:spPr bwMode="auto">
          <a:xfrm>
            <a:off x="539750" y="333375"/>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684981" y="1412776"/>
            <a:ext cx="7991475" cy="1080269"/>
          </a:xfrm>
        </p:spPr>
        <p:txBody>
          <a:bodyPr/>
          <a:lstStyle/>
          <a:p>
            <a:pPr marL="457200" indent="-457200">
              <a:buFontTx/>
              <a:buNone/>
            </a:pPr>
            <a:r>
              <a:rPr lang="en-US" sz="2000" dirty="0" smtClean="0">
                <a:solidFill>
                  <a:schemeClr val="tx1"/>
                </a:solidFill>
                <a:ea typeface="ＭＳ Ｐゴシック" pitchFamily="34" charset="-128"/>
              </a:rPr>
              <a:t>8.	Once insertion has been completed, the tip of the airway should be located into the upper esophageal opening (a), with the cuff located against the laryngeal framework (b). The incisors should be resting on the bite block (c).</a:t>
            </a:r>
          </a:p>
        </p:txBody>
      </p:sp>
      <p:grpSp>
        <p:nvGrpSpPr>
          <p:cNvPr id="13" name="Group 12"/>
          <p:cNvGrpSpPr/>
          <p:nvPr/>
        </p:nvGrpSpPr>
        <p:grpSpPr>
          <a:xfrm>
            <a:off x="2268190" y="2797229"/>
            <a:ext cx="4752082" cy="3296067"/>
            <a:chOff x="1979613" y="3213100"/>
            <a:chExt cx="4464050" cy="2894013"/>
          </a:xfrm>
        </p:grpSpPr>
        <p:pic>
          <p:nvPicPr>
            <p:cNvPr id="21508" name="Picture 2" descr="U:\A- i-gel Resus Poster Pictures\7- Copy-of-i-gel-O2-LarynxInternals-copy.jpg"/>
            <p:cNvPicPr>
              <a:picLocks noChangeAspect="1" noChangeArrowheads="1"/>
            </p:cNvPicPr>
            <p:nvPr/>
          </p:nvPicPr>
          <p:blipFill>
            <a:blip r:embed="rId2" cstate="print"/>
            <a:srcRect t="8132"/>
            <a:stretch>
              <a:fillRect/>
            </a:stretch>
          </p:blipFill>
          <p:spPr bwMode="auto">
            <a:xfrm>
              <a:off x="2700338" y="3250098"/>
              <a:ext cx="3455987" cy="2857015"/>
            </a:xfrm>
            <a:prstGeom prst="rect">
              <a:avLst/>
            </a:prstGeom>
            <a:noFill/>
            <a:ln w="9525">
              <a:noFill/>
              <a:miter lim="800000"/>
              <a:headEnd/>
              <a:tailEnd/>
            </a:ln>
          </p:spPr>
        </p:pic>
        <p:cxnSp>
          <p:nvCxnSpPr>
            <p:cNvPr id="6" name="Straight Arrow Connector 5"/>
            <p:cNvCxnSpPr/>
            <p:nvPr/>
          </p:nvCxnSpPr>
          <p:spPr>
            <a:xfrm flipV="1">
              <a:off x="2268538" y="5084763"/>
              <a:ext cx="935037" cy="3603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11413" y="3573463"/>
              <a:ext cx="1223962" cy="1368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32363" y="3500438"/>
              <a:ext cx="1079500" cy="7207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512" name="TextBox 10"/>
            <p:cNvSpPr txBox="1">
              <a:spLocks noChangeArrowheads="1"/>
            </p:cNvSpPr>
            <p:nvPr/>
          </p:nvSpPr>
          <p:spPr bwMode="auto">
            <a:xfrm>
              <a:off x="2124075" y="3284538"/>
              <a:ext cx="503238" cy="369887"/>
            </a:xfrm>
            <a:prstGeom prst="rect">
              <a:avLst/>
            </a:prstGeom>
            <a:noFill/>
            <a:ln w="9525">
              <a:noFill/>
              <a:miter lim="800000"/>
              <a:headEnd/>
              <a:tailEnd/>
            </a:ln>
          </p:spPr>
          <p:txBody>
            <a:bodyPr>
              <a:spAutoFit/>
            </a:bodyPr>
            <a:lstStyle/>
            <a:p>
              <a:r>
                <a:rPr lang="en-US"/>
                <a:t>b</a:t>
              </a:r>
            </a:p>
          </p:txBody>
        </p:sp>
        <p:sp>
          <p:nvSpPr>
            <p:cNvPr id="21513" name="TextBox 11"/>
            <p:cNvSpPr txBox="1">
              <a:spLocks noChangeArrowheads="1"/>
            </p:cNvSpPr>
            <p:nvPr/>
          </p:nvSpPr>
          <p:spPr bwMode="auto">
            <a:xfrm>
              <a:off x="1979613" y="5229225"/>
              <a:ext cx="431800" cy="369888"/>
            </a:xfrm>
            <a:prstGeom prst="rect">
              <a:avLst/>
            </a:prstGeom>
            <a:noFill/>
            <a:ln w="9525">
              <a:noFill/>
              <a:miter lim="800000"/>
              <a:headEnd/>
              <a:tailEnd/>
            </a:ln>
          </p:spPr>
          <p:txBody>
            <a:bodyPr>
              <a:spAutoFit/>
            </a:bodyPr>
            <a:lstStyle/>
            <a:p>
              <a:r>
                <a:rPr lang="en-US"/>
                <a:t>a</a:t>
              </a:r>
            </a:p>
          </p:txBody>
        </p:sp>
        <p:sp>
          <p:nvSpPr>
            <p:cNvPr id="21514" name="TextBox 12"/>
            <p:cNvSpPr txBox="1">
              <a:spLocks noChangeArrowheads="1"/>
            </p:cNvSpPr>
            <p:nvPr/>
          </p:nvSpPr>
          <p:spPr bwMode="auto">
            <a:xfrm>
              <a:off x="5940425" y="3213100"/>
              <a:ext cx="503238" cy="369888"/>
            </a:xfrm>
            <a:prstGeom prst="rect">
              <a:avLst/>
            </a:prstGeom>
            <a:noFill/>
            <a:ln w="9525">
              <a:noFill/>
              <a:miter lim="800000"/>
              <a:headEnd/>
              <a:tailEnd/>
            </a:ln>
          </p:spPr>
          <p:txBody>
            <a:bodyPr>
              <a:spAutoFit/>
            </a:bodyPr>
            <a:lstStyle/>
            <a:p>
              <a:r>
                <a:rPr lang="en-US"/>
                <a:t>c</a:t>
              </a:r>
            </a:p>
          </p:txBody>
        </p:sp>
      </p:grpSp>
      <p:sp>
        <p:nvSpPr>
          <p:cNvPr id="11" name="TextBox 2"/>
          <p:cNvSpPr txBox="1">
            <a:spLocks noChangeArrowheads="1"/>
          </p:cNvSpPr>
          <p:nvPr/>
        </p:nvSpPr>
        <p:spPr bwMode="auto">
          <a:xfrm>
            <a:off x="539750" y="333375"/>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683568" y="1124744"/>
            <a:ext cx="8136135" cy="1656184"/>
          </a:xfrm>
        </p:spPr>
        <p:txBody>
          <a:bodyPr/>
          <a:lstStyle/>
          <a:p>
            <a:pPr marL="457200" indent="-457200">
              <a:buFontTx/>
              <a:buNone/>
            </a:pPr>
            <a:r>
              <a:rPr lang="en-US" sz="2000" dirty="0" smtClean="0">
                <a:solidFill>
                  <a:schemeClr val="tx1"/>
                </a:solidFill>
                <a:ea typeface="ＭＳ Ｐゴシック" pitchFamily="34" charset="-128"/>
              </a:rPr>
              <a:t>9.	Secure the device by sliding the Airway Support Strap underneath the patient</a:t>
            </a:r>
            <a:r>
              <a:rPr lang="en-US" altLang="en-US" sz="2000" dirty="0" smtClean="0">
                <a:solidFill>
                  <a:schemeClr val="tx1"/>
                </a:solidFill>
                <a:ea typeface="ＭＳ Ｐゴシック" pitchFamily="34" charset="-128"/>
              </a:rPr>
              <a:t>’</a:t>
            </a:r>
            <a:r>
              <a:rPr lang="en-US" sz="2000" dirty="0" smtClean="0">
                <a:solidFill>
                  <a:schemeClr val="tx1"/>
                </a:solidFill>
                <a:ea typeface="ＭＳ Ｐゴシック" pitchFamily="34" charset="-128"/>
              </a:rPr>
              <a:t>s neck and attaching to the hook ring. Take care to ensure there is sufficient tension to hold the </a:t>
            </a:r>
            <a:r>
              <a:rPr lang="en-US" sz="2000" dirty="0" smtClean="0">
                <a:solidFill>
                  <a:schemeClr val="tx1"/>
                </a:solidFill>
              </a:rPr>
              <a:t>i-gel</a:t>
            </a:r>
            <a:r>
              <a:rPr lang="en-US" sz="2000" baseline="30000" dirty="0" smtClean="0">
                <a:solidFill>
                  <a:schemeClr val="tx1"/>
                </a:solidFill>
              </a:rPr>
              <a:t>O</a:t>
            </a:r>
            <a:r>
              <a:rPr lang="en-US" sz="1600" baseline="30000" dirty="0" smtClean="0">
                <a:solidFill>
                  <a:schemeClr val="tx1"/>
                </a:solidFill>
              </a:rPr>
              <a:t>2</a:t>
            </a:r>
            <a:r>
              <a:rPr lang="en-US" sz="2000" baseline="30000" dirty="0" smtClean="0">
                <a:solidFill>
                  <a:schemeClr val="tx1"/>
                </a:solidFill>
              </a:rPr>
              <a:t>™</a:t>
            </a:r>
            <a:r>
              <a:rPr lang="en-US" sz="2000" dirty="0" smtClean="0">
                <a:solidFill>
                  <a:schemeClr val="tx1"/>
                </a:solidFill>
              </a:rPr>
              <a:t> </a:t>
            </a:r>
            <a:r>
              <a:rPr lang="en-US" sz="2000" dirty="0" smtClean="0">
                <a:solidFill>
                  <a:schemeClr val="tx1"/>
                </a:solidFill>
                <a:ea typeface="ＭＳ Ｐゴシック" pitchFamily="34" charset="-128"/>
              </a:rPr>
              <a:t>securely in place, but not excessive tension that may cause trauma. Some adjustment of the strap may be needed to ensure optimal positioning. </a:t>
            </a:r>
          </a:p>
        </p:txBody>
      </p:sp>
      <p:sp>
        <p:nvSpPr>
          <p:cNvPr id="22532" name="Rectangle 3"/>
          <p:cNvSpPr>
            <a:spLocks noChangeArrowheads="1"/>
          </p:cNvSpPr>
          <p:nvPr/>
        </p:nvSpPr>
        <p:spPr bwMode="auto">
          <a:xfrm>
            <a:off x="3419772" y="5508521"/>
            <a:ext cx="3888532" cy="584775"/>
          </a:xfrm>
          <a:prstGeom prst="rect">
            <a:avLst/>
          </a:prstGeom>
          <a:noFill/>
          <a:ln w="9525">
            <a:noFill/>
            <a:miter lim="800000"/>
            <a:headEnd/>
            <a:tailEnd/>
          </a:ln>
        </p:spPr>
        <p:txBody>
          <a:bodyPr wrap="square">
            <a:spAutoFit/>
          </a:bodyPr>
          <a:lstStyle/>
          <a:p>
            <a:pPr algn="ctr"/>
            <a:r>
              <a:rPr lang="en-US" sz="1600" dirty="0"/>
              <a:t>Alternatively the device can be secured by taping maxilla to maxilla.</a:t>
            </a:r>
          </a:p>
        </p:txBody>
      </p:sp>
      <p:pic>
        <p:nvPicPr>
          <p:cNvPr id="22533" name="Picture 2" descr="U:\A- i-gel Resus Poster Pictures\9 c- 8704000 Tape Maxilla to Maxilla.jpg"/>
          <p:cNvPicPr>
            <a:picLocks noChangeAspect="1" noChangeArrowheads="1"/>
          </p:cNvPicPr>
          <p:nvPr/>
        </p:nvPicPr>
        <p:blipFill>
          <a:blip r:embed="rId2" cstate="print"/>
          <a:srcRect/>
          <a:stretch>
            <a:fillRect/>
          </a:stretch>
        </p:blipFill>
        <p:spPr bwMode="auto">
          <a:xfrm>
            <a:off x="7307263" y="4076700"/>
            <a:ext cx="1836737" cy="2035175"/>
          </a:xfrm>
          <a:prstGeom prst="rect">
            <a:avLst/>
          </a:prstGeom>
          <a:noFill/>
          <a:ln w="9525">
            <a:noFill/>
            <a:miter lim="800000"/>
            <a:headEnd/>
            <a:tailEnd/>
          </a:ln>
        </p:spPr>
      </p:pic>
      <p:pic>
        <p:nvPicPr>
          <p:cNvPr id="25603" name="Picture 3" descr="U:\A- i-gel Resus Poster Pictures\9 b -taped_igelo2_green.jpg"/>
          <p:cNvPicPr>
            <a:picLocks noChangeAspect="1" noChangeArrowheads="1"/>
          </p:cNvPicPr>
          <p:nvPr/>
        </p:nvPicPr>
        <p:blipFill>
          <a:blip r:embed="rId3" cstate="print"/>
          <a:srcRect/>
          <a:stretch>
            <a:fillRect/>
          </a:stretch>
        </p:blipFill>
        <p:spPr bwMode="auto">
          <a:xfrm>
            <a:off x="4139952" y="3141191"/>
            <a:ext cx="3348038" cy="2232025"/>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flipV="1">
            <a:off x="7092280" y="5300664"/>
            <a:ext cx="792833" cy="50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092280" y="5229226"/>
            <a:ext cx="1656433" cy="576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604" name="Picture 4" descr="U:\A- i-gel Resus Poster Pictures\9- 8704000 Strap behind neck.jpg"/>
          <p:cNvPicPr>
            <a:picLocks noChangeAspect="1" noChangeArrowheads="1"/>
          </p:cNvPicPr>
          <p:nvPr/>
        </p:nvPicPr>
        <p:blipFill>
          <a:blip r:embed="rId4" cstate="print"/>
          <a:srcRect/>
          <a:stretch>
            <a:fillRect/>
          </a:stretch>
        </p:blipFill>
        <p:spPr bwMode="auto">
          <a:xfrm>
            <a:off x="1187624" y="3141191"/>
            <a:ext cx="2814637" cy="2232025"/>
          </a:xfrm>
          <a:prstGeom prst="rect">
            <a:avLst/>
          </a:prstGeom>
          <a:ln>
            <a:noFill/>
          </a:ln>
          <a:effectLst>
            <a:outerShdw blurRad="292100" dist="139700" dir="2700000" algn="tl" rotWithShape="0">
              <a:srgbClr val="333333">
                <a:alpha val="65000"/>
              </a:srgbClr>
            </a:outerShdw>
          </a:effectLst>
        </p:spPr>
      </p:pic>
      <p:sp>
        <p:nvSpPr>
          <p:cNvPr id="13" name="TextBox 2"/>
          <p:cNvSpPr txBox="1">
            <a:spLocks noChangeArrowheads="1"/>
          </p:cNvSpPr>
          <p:nvPr/>
        </p:nvSpPr>
        <p:spPr bwMode="auto">
          <a:xfrm>
            <a:off x="539552" y="333375"/>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539750" y="1196752"/>
            <a:ext cx="8280722" cy="1152029"/>
          </a:xfrm>
        </p:spPr>
        <p:txBody>
          <a:bodyPr/>
          <a:lstStyle/>
          <a:p>
            <a:pPr marL="457200" indent="-457200">
              <a:buNone/>
            </a:pPr>
            <a:r>
              <a:rPr lang="en-US" sz="2000" dirty="0" smtClean="0">
                <a:solidFill>
                  <a:schemeClr val="tx1"/>
                </a:solidFill>
                <a:ea typeface="ＭＳ Ｐゴシック" pitchFamily="34" charset="-128"/>
              </a:rPr>
              <a:t>10.	Once the </a:t>
            </a:r>
            <a:r>
              <a:rPr lang="en-US" sz="2000" dirty="0" smtClean="0">
                <a:solidFill>
                  <a:schemeClr val="tx1"/>
                </a:solidFill>
              </a:rPr>
              <a:t>i-gel</a:t>
            </a:r>
            <a:r>
              <a:rPr lang="en-US" sz="2000" baseline="30000" dirty="0" smtClean="0">
                <a:solidFill>
                  <a:schemeClr val="tx1"/>
                </a:solidFill>
              </a:rPr>
              <a:t>O</a:t>
            </a:r>
            <a:r>
              <a:rPr lang="en-US" sz="1600" baseline="30000" dirty="0" smtClean="0">
                <a:solidFill>
                  <a:schemeClr val="tx1"/>
                </a:solidFill>
              </a:rPr>
              <a:t>2</a:t>
            </a:r>
            <a:r>
              <a:rPr lang="en-US" sz="2000" baseline="30000" dirty="0" smtClean="0">
                <a:solidFill>
                  <a:schemeClr val="tx1"/>
                </a:solidFill>
              </a:rPr>
              <a:t>™</a:t>
            </a:r>
            <a:r>
              <a:rPr lang="en-US" sz="2000" dirty="0" smtClean="0">
                <a:solidFill>
                  <a:schemeClr val="tx1"/>
                </a:solidFill>
              </a:rPr>
              <a:t> </a:t>
            </a:r>
            <a:r>
              <a:rPr lang="en-US" sz="2000" dirty="0" smtClean="0">
                <a:solidFill>
                  <a:schemeClr val="tx1"/>
                </a:solidFill>
                <a:ea typeface="ＭＳ Ｐゴシック" pitchFamily="34" charset="-128"/>
              </a:rPr>
              <a:t>has been correctly prepared, inserted and secured, positive pressure ventilation can commence in accordance with applicable resuscitation guidelines*. </a:t>
            </a:r>
            <a:endParaRPr lang="en-US" sz="1200" dirty="0" smtClean="0">
              <a:solidFill>
                <a:schemeClr val="tx1"/>
              </a:solidFill>
            </a:endParaRPr>
          </a:p>
          <a:p>
            <a:pPr marL="457200" indent="-457200">
              <a:buFontTx/>
              <a:buNone/>
            </a:pPr>
            <a:endParaRPr lang="en-US" sz="2000" dirty="0" smtClean="0">
              <a:solidFill>
                <a:schemeClr val="tx1"/>
              </a:solidFill>
              <a:ea typeface="ＭＳ Ｐゴシック" pitchFamily="34" charset="-128"/>
            </a:endParaRPr>
          </a:p>
        </p:txBody>
      </p:sp>
      <p:sp>
        <p:nvSpPr>
          <p:cNvPr id="23555" name="TextBox 2"/>
          <p:cNvSpPr txBox="1">
            <a:spLocks noChangeArrowheads="1"/>
          </p:cNvSpPr>
          <p:nvPr/>
        </p:nvSpPr>
        <p:spPr bwMode="auto">
          <a:xfrm>
            <a:off x="539750" y="333375"/>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a:t>Insertion technique</a:t>
            </a:r>
          </a:p>
        </p:txBody>
      </p:sp>
      <p:pic>
        <p:nvPicPr>
          <p:cNvPr id="27650" name="Picture 2" descr="U:\A- i-gel Resus Poster Pictures\10 - rotate anti.JPG"/>
          <p:cNvPicPr>
            <a:picLocks noChangeAspect="1" noChangeArrowheads="1"/>
          </p:cNvPicPr>
          <p:nvPr/>
        </p:nvPicPr>
        <p:blipFill>
          <a:blip r:embed="rId2" cstate="print"/>
          <a:srcRect/>
          <a:stretch>
            <a:fillRect/>
          </a:stretch>
        </p:blipFill>
        <p:spPr bwMode="auto">
          <a:xfrm>
            <a:off x="2555776" y="2348097"/>
            <a:ext cx="4104927" cy="27370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649" y="620713"/>
            <a:ext cx="5616575" cy="720725"/>
          </a:xfrm>
        </p:spPr>
        <p:txBody>
          <a:bodyPr/>
          <a:lstStyle/>
          <a:p>
            <a:pPr eaLnBrk="1" hangingPunct="1"/>
            <a:r>
              <a:rPr lang="en-US" sz="3200" dirty="0" smtClean="0"/>
              <a:t>i-gel</a:t>
            </a:r>
            <a:r>
              <a:rPr lang="en-US" sz="3200" baseline="30000" dirty="0" smtClean="0"/>
              <a:t>O</a:t>
            </a:r>
            <a:r>
              <a:rPr lang="en-US" sz="2400" baseline="30000" dirty="0" smtClean="0"/>
              <a:t>2</a:t>
            </a:r>
            <a:r>
              <a:rPr lang="en-US" sz="3200" baseline="30000" dirty="0" smtClean="0"/>
              <a:t>™</a:t>
            </a:r>
            <a:r>
              <a:rPr lang="en-US" sz="3200" dirty="0" smtClean="0"/>
              <a:t> </a:t>
            </a:r>
            <a:r>
              <a:rPr lang="en-GB" sz="3200" dirty="0" smtClean="0">
                <a:ea typeface="ＭＳ Ｐゴシック" pitchFamily="34" charset="-128"/>
              </a:rPr>
              <a:t>Resus Overview</a:t>
            </a:r>
          </a:p>
        </p:txBody>
      </p:sp>
      <p:sp>
        <p:nvSpPr>
          <p:cNvPr id="306179" name="Rectangle 3"/>
          <p:cNvSpPr>
            <a:spLocks noGrp="1" noChangeArrowheads="1"/>
          </p:cNvSpPr>
          <p:nvPr>
            <p:ph idx="1"/>
          </p:nvPr>
        </p:nvSpPr>
        <p:spPr>
          <a:xfrm>
            <a:off x="1331640" y="2276872"/>
            <a:ext cx="6481762" cy="1583754"/>
          </a:xfrm>
        </p:spPr>
        <p:txBody>
          <a:bodyPr/>
          <a:lstStyle/>
          <a:p>
            <a:pPr eaLnBrk="1" hangingPunct="1"/>
            <a:r>
              <a:rPr lang="en-GB" sz="2000" dirty="0" smtClean="0">
                <a:solidFill>
                  <a:srgbClr val="000000"/>
                </a:solidFill>
                <a:ea typeface="ＭＳ Ｐゴシック" pitchFamily="34" charset="-128"/>
              </a:rPr>
              <a:t>A 2nd generation of supraglottic airways made easy</a:t>
            </a:r>
          </a:p>
          <a:p>
            <a:pPr eaLnBrk="1" hangingPunct="1"/>
            <a:r>
              <a:rPr lang="en-GB" sz="2000" dirty="0" smtClean="0">
                <a:solidFill>
                  <a:srgbClr val="000000"/>
                </a:solidFill>
                <a:ea typeface="ＭＳ Ｐゴシック" pitchFamily="34" charset="-128"/>
              </a:rPr>
              <a:t>Single use, latex free, with a non-inflating cuff</a:t>
            </a:r>
          </a:p>
          <a:p>
            <a:pPr eaLnBrk="1" hangingPunct="1"/>
            <a:r>
              <a:rPr lang="en-GB" sz="2000" dirty="0" smtClean="0">
                <a:solidFill>
                  <a:srgbClr val="000000"/>
                </a:solidFill>
                <a:ea typeface="ＭＳ Ｐゴシック" pitchFamily="34" charset="-128"/>
              </a:rPr>
              <a:t>Manufactured from a soft gel like material</a:t>
            </a:r>
          </a:p>
          <a:p>
            <a:pPr eaLnBrk="1" hangingPunct="1"/>
            <a:r>
              <a:rPr lang="en-GB" sz="2000" dirty="0" smtClean="0">
                <a:solidFill>
                  <a:srgbClr val="000000"/>
                </a:solidFill>
                <a:ea typeface="ＭＳ Ｐゴシック" pitchFamily="34" charset="-128"/>
              </a:rPr>
              <a:t>Available in three adult sizes (3, 4 and 5)</a:t>
            </a:r>
          </a:p>
          <a:p>
            <a:pPr eaLnBrk="1" hangingPunct="1"/>
            <a:endParaRPr lang="en-GB" sz="2400" dirty="0" smtClean="0">
              <a:solidFill>
                <a:srgbClr val="00B050"/>
              </a:solidFill>
              <a:ea typeface="ＭＳ Ｐゴシック" pitchFamily="34" charset="-128"/>
            </a:endParaRPr>
          </a:p>
          <a:p>
            <a:pPr eaLnBrk="1" hangingPunct="1"/>
            <a:endParaRPr lang="en-GB" dirty="0" smtClean="0">
              <a:solidFill>
                <a:srgbClr val="00B050"/>
              </a:solidFill>
              <a:ea typeface="ＭＳ Ｐゴシック" pitchFamily="34" charset="-128"/>
            </a:endParaRPr>
          </a:p>
        </p:txBody>
      </p:sp>
      <p:pic>
        <p:nvPicPr>
          <p:cNvPr id="2" name="Picture 2" descr="U:\My Documents\My Pictures\Products\i-gel O2 Resus poster pics\i-gel O2 Resus Pack - new packag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76" t="17403" r="5003" b="15605"/>
          <a:stretch/>
        </p:blipFill>
        <p:spPr bwMode="auto">
          <a:xfrm>
            <a:off x="6372200" y="476672"/>
            <a:ext cx="2189637" cy="1108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dissolve">
                                      <p:cBhvr>
                                        <p:cTn id="7" dur="500"/>
                                        <p:tgtEl>
                                          <p:spTgt spid="306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dissolve">
                                      <p:cBhvr>
                                        <p:cTn id="12" dur="500"/>
                                        <p:tgtEl>
                                          <p:spTgt spid="306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dissolve">
                                      <p:cBhvr>
                                        <p:cTn id="17" dur="500"/>
                                        <p:tgtEl>
                                          <p:spTgt spid="306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6179">
                                            <p:txEl>
                                              <p:pRg st="3" end="3"/>
                                            </p:txEl>
                                          </p:spTgt>
                                        </p:tgtEl>
                                        <p:attrNameLst>
                                          <p:attrName>style.visibility</p:attrName>
                                        </p:attrNameLst>
                                      </p:cBhvr>
                                      <p:to>
                                        <p:strVal val="visible"/>
                                      </p:to>
                                    </p:set>
                                    <p:animEffect transition="in" filter="dissolve">
                                      <p:cBhvr>
                                        <p:cTn id="22" dur="500"/>
                                        <p:tgtEl>
                                          <p:spTgt spid="306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496" y="260648"/>
            <a:ext cx="4638784" cy="79208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3BA086"/>
                </a:solidFill>
              </a:rPr>
              <a:t>The i-gel</a:t>
            </a:r>
            <a:r>
              <a:rPr lang="en-US" sz="3200" baseline="30000" dirty="0" smtClean="0">
                <a:solidFill>
                  <a:srgbClr val="3BA086"/>
                </a:solidFill>
              </a:rPr>
              <a:t>O</a:t>
            </a:r>
            <a:r>
              <a:rPr lang="en-US" sz="2000" baseline="30000" dirty="0" smtClean="0">
                <a:solidFill>
                  <a:srgbClr val="3BA086"/>
                </a:solidFill>
              </a:rPr>
              <a:t>2</a:t>
            </a:r>
            <a:r>
              <a:rPr lang="en-US" sz="3200" baseline="30000" dirty="0" smtClean="0">
                <a:solidFill>
                  <a:srgbClr val="3BA086"/>
                </a:solidFill>
              </a:rPr>
              <a:t>™</a:t>
            </a:r>
            <a:r>
              <a:rPr lang="en-US" sz="3200" dirty="0" smtClean="0">
                <a:solidFill>
                  <a:srgbClr val="3BA086"/>
                </a:solidFill>
              </a:rPr>
              <a:t>Supraglottic Airway </a:t>
            </a:r>
            <a:endParaRPr lang="en-US" sz="3200" dirty="0">
              <a:solidFill>
                <a:srgbClr val="3BA086"/>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19" t="18269" r="38254" b="8462"/>
          <a:stretch/>
        </p:blipFill>
        <p:spPr bwMode="auto">
          <a:xfrm>
            <a:off x="4499992" y="95461"/>
            <a:ext cx="2880320" cy="590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59" t="18268" r="60198" b="42904"/>
          <a:stretch/>
        </p:blipFill>
        <p:spPr bwMode="auto">
          <a:xfrm>
            <a:off x="1748337" y="1412776"/>
            <a:ext cx="2668578" cy="317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E:\8703-000 igel O2 size 3 o2 port 2.jpg"/>
          <p:cNvPicPr>
            <a:picLocks noChangeAspect="1" noChangeArrowheads="1"/>
          </p:cNvPicPr>
          <p:nvPr/>
        </p:nvPicPr>
        <p:blipFill>
          <a:blip r:embed="rId2" cstate="print"/>
          <a:srcRect/>
          <a:stretch>
            <a:fillRect/>
          </a:stretch>
        </p:blipFill>
        <p:spPr bwMode="auto">
          <a:xfrm>
            <a:off x="7800851" y="1340768"/>
            <a:ext cx="1343149" cy="2448272"/>
          </a:xfrm>
          <a:prstGeom prst="rect">
            <a:avLst/>
          </a:prstGeom>
          <a:ln>
            <a:noFill/>
          </a:ln>
          <a:effectLst>
            <a:softEdge rad="112500"/>
          </a:effectLst>
        </p:spPr>
      </p:pic>
      <p:pic>
        <p:nvPicPr>
          <p:cNvPr id="12290" name="Picture 6" descr="E:\o2\IMG_1857.jpg"/>
          <p:cNvPicPr>
            <a:picLocks noChangeAspect="1" noChangeArrowheads="1"/>
          </p:cNvPicPr>
          <p:nvPr/>
        </p:nvPicPr>
        <p:blipFill>
          <a:blip r:embed="rId3" cstate="print"/>
          <a:srcRect/>
          <a:stretch>
            <a:fillRect/>
          </a:stretch>
        </p:blipFill>
        <p:spPr bwMode="auto">
          <a:xfrm>
            <a:off x="2483768" y="2953097"/>
            <a:ext cx="4114800" cy="2924175"/>
          </a:xfrm>
          <a:prstGeom prst="rect">
            <a:avLst/>
          </a:prstGeom>
          <a:ln>
            <a:noFill/>
          </a:ln>
          <a:effectLst>
            <a:softEdge rad="112500"/>
          </a:effectLst>
        </p:spPr>
      </p:pic>
      <p:sp>
        <p:nvSpPr>
          <p:cNvPr id="10244" name="Rectangle 3"/>
          <p:cNvSpPr>
            <a:spLocks noGrp="1" noChangeArrowheads="1"/>
          </p:cNvSpPr>
          <p:nvPr>
            <p:ph type="title"/>
          </p:nvPr>
        </p:nvSpPr>
        <p:spPr>
          <a:xfrm>
            <a:off x="0" y="260648"/>
            <a:ext cx="9143999" cy="863947"/>
          </a:xfrm>
        </p:spPr>
        <p:txBody>
          <a:bodyPr/>
          <a:lstStyle/>
          <a:p>
            <a:pPr eaLnBrk="1" hangingPunct="1"/>
            <a:r>
              <a:rPr lang="en-GB" sz="3200" dirty="0" smtClean="0">
                <a:solidFill>
                  <a:schemeClr val="tx1"/>
                </a:solidFill>
                <a:ea typeface="ＭＳ Ｐゴシック" pitchFamily="34" charset="-128"/>
              </a:rPr>
              <a:t>  </a:t>
            </a:r>
            <a:r>
              <a:rPr lang="en-GB" sz="3200" dirty="0" smtClean="0">
                <a:solidFill>
                  <a:srgbClr val="009973"/>
                </a:solidFill>
                <a:ea typeface="ＭＳ Ｐゴシック" pitchFamily="34" charset="-128"/>
              </a:rPr>
              <a:t>Supplementary Oxygen Port</a:t>
            </a:r>
          </a:p>
        </p:txBody>
      </p:sp>
      <p:sp>
        <p:nvSpPr>
          <p:cNvPr id="10245" name="Rectangle 5"/>
          <p:cNvSpPr>
            <a:spLocks noGrp="1" noChangeArrowheads="1"/>
          </p:cNvSpPr>
          <p:nvPr>
            <p:ph idx="1"/>
          </p:nvPr>
        </p:nvSpPr>
        <p:spPr>
          <a:xfrm>
            <a:off x="1187624" y="1484883"/>
            <a:ext cx="6696744" cy="1008013"/>
          </a:xfrm>
        </p:spPr>
        <p:txBody>
          <a:bodyPr/>
          <a:lstStyle/>
          <a:p>
            <a:pPr eaLnBrk="1" hangingPunct="1">
              <a:lnSpc>
                <a:spcPct val="90000"/>
              </a:lnSpc>
            </a:pPr>
            <a:r>
              <a:rPr lang="en-GB" sz="2000" dirty="0" smtClean="0">
                <a:solidFill>
                  <a:schemeClr val="tx1"/>
                </a:solidFill>
                <a:ea typeface="ＭＳ Ｐゴシック" pitchFamily="34" charset="-128"/>
              </a:rPr>
              <a:t>For the administration of passive oxygenation as a component of a </a:t>
            </a:r>
            <a:r>
              <a:rPr lang="en-GB" sz="2000" dirty="0" err="1" smtClean="0">
                <a:solidFill>
                  <a:schemeClr val="tx1"/>
                </a:solidFill>
                <a:ea typeface="ＭＳ Ｐゴシック" pitchFamily="34" charset="-128"/>
              </a:rPr>
              <a:t>cardiocerebral</a:t>
            </a:r>
            <a:r>
              <a:rPr lang="en-GB" sz="2000" dirty="0" smtClean="0">
                <a:solidFill>
                  <a:schemeClr val="tx1"/>
                </a:solidFill>
                <a:ea typeface="ＭＳ Ｐゴシック" pitchFamily="34" charset="-128"/>
              </a:rPr>
              <a:t> resuscitation protocol (CCR). </a:t>
            </a:r>
          </a:p>
          <a:p>
            <a:pPr eaLnBrk="1" hangingPunct="1">
              <a:lnSpc>
                <a:spcPct val="90000"/>
              </a:lnSpc>
            </a:pPr>
            <a:r>
              <a:rPr lang="en-GB" sz="2000" dirty="0" smtClean="0">
                <a:solidFill>
                  <a:schemeClr val="tx1"/>
                </a:solidFill>
                <a:ea typeface="ＭＳ Ｐゴシック" pitchFamily="34" charset="-128"/>
              </a:rPr>
              <a:t>For the provision of supplementary oxygen during post-arrest care and patient transfer.</a:t>
            </a:r>
            <a:endParaRPr lang="en-US" sz="2000" dirty="0" smtClean="0">
              <a:solidFill>
                <a:schemeClr val="tx1"/>
              </a:solidFill>
              <a:ea typeface="ＭＳ Ｐゴシック" pitchFamily="34" charset="-128"/>
            </a:endParaRPr>
          </a:p>
        </p:txBody>
      </p:sp>
      <p:sp>
        <p:nvSpPr>
          <p:cNvPr id="6" name="TextBox 5"/>
          <p:cNvSpPr txBox="1"/>
          <p:nvPr/>
        </p:nvSpPr>
        <p:spPr>
          <a:xfrm>
            <a:off x="7452320" y="3789040"/>
            <a:ext cx="1512168" cy="1200329"/>
          </a:xfrm>
          <a:prstGeom prst="rect">
            <a:avLst/>
          </a:prstGeom>
          <a:noFill/>
        </p:spPr>
        <p:txBody>
          <a:bodyPr wrap="square" rtlCol="0">
            <a:spAutoFit/>
          </a:bodyPr>
          <a:lstStyle/>
          <a:p>
            <a:r>
              <a:rPr lang="en-US" dirty="0" smtClean="0"/>
              <a:t>Always keep the cap in place when not in use.</a:t>
            </a:r>
            <a:endParaRPr lang="en-US" dirty="0"/>
          </a:p>
        </p:txBody>
      </p:sp>
      <p:cxnSp>
        <p:nvCxnSpPr>
          <p:cNvPr id="8" name="Straight Arrow Connector 7"/>
          <p:cNvCxnSpPr/>
          <p:nvPr/>
        </p:nvCxnSpPr>
        <p:spPr>
          <a:xfrm flipH="1">
            <a:off x="7812360" y="1988840"/>
            <a:ext cx="144016"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3995936" y="2060848"/>
            <a:ext cx="4609157" cy="3070426"/>
          </a:xfrm>
          <a:prstGeom prst="rect">
            <a:avLst/>
          </a:prstGeom>
          <a:ln>
            <a:noFill/>
          </a:ln>
          <a:effectLst>
            <a:softEdge rad="112500"/>
          </a:effectLst>
        </p:spPr>
      </p:pic>
      <p:pic>
        <p:nvPicPr>
          <p:cNvPr id="15362" name="Picture 4" descr="E:\Intersurgical\i-gel\i-gel O2\Images\8204-000 i-gel in use paramedic07.jpg"/>
          <p:cNvPicPr>
            <a:picLocks noChangeAspect="1" noChangeArrowheads="1"/>
          </p:cNvPicPr>
          <p:nvPr/>
        </p:nvPicPr>
        <p:blipFill>
          <a:blip r:embed="rId3" cstate="print"/>
          <a:srcRect/>
          <a:stretch>
            <a:fillRect/>
          </a:stretch>
        </p:blipFill>
        <p:spPr bwMode="auto">
          <a:xfrm>
            <a:off x="611560" y="764704"/>
            <a:ext cx="3312368" cy="4970020"/>
          </a:xfrm>
          <a:prstGeom prst="rect">
            <a:avLst/>
          </a:prstGeom>
          <a:ln>
            <a:noFill/>
          </a:ln>
          <a:effectLst>
            <a:softEdge rad="112500"/>
          </a:effectLst>
        </p:spPr>
      </p:pic>
      <p:sp>
        <p:nvSpPr>
          <p:cNvPr id="12292" name="Title 4"/>
          <p:cNvSpPr>
            <a:spLocks noGrp="1"/>
          </p:cNvSpPr>
          <p:nvPr>
            <p:ph type="ctrTitle"/>
          </p:nvPr>
        </p:nvSpPr>
        <p:spPr>
          <a:xfrm>
            <a:off x="3851920" y="548680"/>
            <a:ext cx="4823768" cy="1440160"/>
          </a:xfrm>
        </p:spPr>
        <p:txBody>
          <a:bodyPr/>
          <a:lstStyle/>
          <a:p>
            <a:pPr eaLnBrk="1" hangingPunct="1"/>
            <a:r>
              <a:rPr lang="en-GB" sz="3200" dirty="0" smtClean="0">
                <a:ea typeface="ＭＳ Ｐゴシック" pitchFamily="34" charset="-128"/>
              </a:rPr>
              <a:t>The </a:t>
            </a:r>
            <a:r>
              <a:rPr lang="en-US" sz="3200" dirty="0" smtClean="0"/>
              <a:t>i-gel</a:t>
            </a:r>
            <a:r>
              <a:rPr lang="en-US" sz="3200" baseline="30000" dirty="0" smtClean="0"/>
              <a:t>O</a:t>
            </a:r>
            <a:r>
              <a:rPr lang="en-US" sz="2400" baseline="30000" dirty="0" smtClean="0"/>
              <a:t>2</a:t>
            </a:r>
            <a:r>
              <a:rPr lang="en-US" sz="3200" baseline="30000" dirty="0" smtClean="0"/>
              <a:t>™</a:t>
            </a:r>
            <a:r>
              <a:rPr lang="en-US" sz="3200" dirty="0" smtClean="0"/>
              <a:t> </a:t>
            </a:r>
            <a:r>
              <a:rPr lang="en-GB" sz="3200" dirty="0" smtClean="0">
                <a:ea typeface="ＭＳ Ｐゴシック" pitchFamily="34" charset="-128"/>
              </a:rPr>
              <a:t>being used to deliver passive oxygenation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7950" y="333375"/>
            <a:ext cx="9144000" cy="1143000"/>
          </a:xfrm>
        </p:spPr>
        <p:txBody>
          <a:bodyPr/>
          <a:lstStyle/>
          <a:p>
            <a:pPr eaLnBrk="1" hangingPunct="1"/>
            <a:r>
              <a:rPr lang="en-GB" sz="3200" dirty="0" smtClean="0">
                <a:ea typeface="ＭＳ Ｐゴシック" pitchFamily="34" charset="-128"/>
              </a:rPr>
              <a:t>The </a:t>
            </a:r>
            <a:r>
              <a:rPr lang="en-US" sz="3200" dirty="0" smtClean="0"/>
              <a:t>i-gel</a:t>
            </a:r>
            <a:r>
              <a:rPr lang="en-US" sz="3200" baseline="30000" dirty="0" smtClean="0"/>
              <a:t>O</a:t>
            </a:r>
            <a:r>
              <a:rPr lang="en-US" sz="2400" baseline="30000" dirty="0" smtClean="0"/>
              <a:t>2</a:t>
            </a:r>
            <a:r>
              <a:rPr lang="en-US" sz="3200" baseline="30000" dirty="0" smtClean="0"/>
              <a:t>™</a:t>
            </a:r>
            <a:r>
              <a:rPr lang="en-US" sz="3200" dirty="0" smtClean="0"/>
              <a:t> </a:t>
            </a:r>
            <a:r>
              <a:rPr lang="en-GB" sz="3200" dirty="0" smtClean="0">
                <a:ea typeface="ＭＳ Ｐゴシック" pitchFamily="34" charset="-128"/>
              </a:rPr>
              <a:t>being used to deliver</a:t>
            </a:r>
            <a:br>
              <a:rPr lang="en-GB" sz="3200" dirty="0" smtClean="0">
                <a:ea typeface="ＭＳ Ｐゴシック" pitchFamily="34" charset="-128"/>
              </a:rPr>
            </a:br>
            <a:r>
              <a:rPr lang="en-GB" sz="3200" dirty="0" smtClean="0">
                <a:ea typeface="ＭＳ Ｐゴシック" pitchFamily="34" charset="-128"/>
              </a:rPr>
              <a:t> standard ventilation</a:t>
            </a:r>
          </a:p>
        </p:txBody>
      </p:sp>
      <p:pic>
        <p:nvPicPr>
          <p:cNvPr id="16386" name="Picture 3" descr="E:\Intersurgical\i-gel\i-gel O2\Images\8204-000 i-gel in use paramedic02.jpg"/>
          <p:cNvPicPr>
            <a:picLocks noChangeAspect="1" noChangeArrowheads="1"/>
          </p:cNvPicPr>
          <p:nvPr/>
        </p:nvPicPr>
        <p:blipFill>
          <a:blip r:embed="rId2" cstate="print"/>
          <a:srcRect/>
          <a:stretch>
            <a:fillRect/>
          </a:stretch>
        </p:blipFill>
        <p:spPr bwMode="auto">
          <a:xfrm>
            <a:off x="179512" y="1461423"/>
            <a:ext cx="6624736" cy="4415849"/>
          </a:xfrm>
          <a:prstGeom prst="rect">
            <a:avLst/>
          </a:prstGeom>
          <a:ln>
            <a:noFill/>
          </a:ln>
          <a:effectLst>
            <a:softEdge rad="112500"/>
          </a:effectLst>
        </p:spPr>
      </p:pic>
      <p:pic>
        <p:nvPicPr>
          <p:cNvPr id="16387" name="Picture 4"/>
          <p:cNvPicPr>
            <a:picLocks noChangeAspect="1" noChangeArrowheads="1"/>
          </p:cNvPicPr>
          <p:nvPr/>
        </p:nvPicPr>
        <p:blipFill>
          <a:blip r:embed="rId3" cstate="print"/>
          <a:srcRect/>
          <a:stretch>
            <a:fillRect/>
          </a:stretch>
        </p:blipFill>
        <p:spPr bwMode="auto">
          <a:xfrm>
            <a:off x="6372200" y="1052736"/>
            <a:ext cx="2555003" cy="316835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44016"/>
            <a:ext cx="9144000" cy="764704"/>
          </a:xfrm>
        </p:spPr>
        <p:txBody>
          <a:bodyPr/>
          <a:lstStyle/>
          <a:p>
            <a:pPr eaLnBrk="1" hangingPunct="1"/>
            <a:r>
              <a:rPr lang="en-GB" sz="3200" dirty="0" smtClean="0">
                <a:ea typeface="ＭＳ Ｐゴシック" pitchFamily="34" charset="-128"/>
              </a:rPr>
              <a:t>Equipment Preparation</a:t>
            </a:r>
          </a:p>
        </p:txBody>
      </p:sp>
      <p:sp>
        <p:nvSpPr>
          <p:cNvPr id="14339" name="Content Placeholder 1"/>
          <p:cNvSpPr>
            <a:spLocks noGrp="1"/>
          </p:cNvSpPr>
          <p:nvPr>
            <p:ph idx="1"/>
          </p:nvPr>
        </p:nvSpPr>
        <p:spPr>
          <a:xfrm>
            <a:off x="685800" y="1700808"/>
            <a:ext cx="7772400" cy="720080"/>
          </a:xfrm>
        </p:spPr>
        <p:txBody>
          <a:bodyPr/>
          <a:lstStyle/>
          <a:p>
            <a:pPr marL="514350" indent="-514350">
              <a:buFont typeface="+mj-lt"/>
              <a:buAutoNum type="arabicPeriod"/>
            </a:pPr>
            <a:r>
              <a:rPr lang="en-US" sz="2000" dirty="0" smtClean="0">
                <a:solidFill>
                  <a:schemeClr val="tx1"/>
                </a:solidFill>
                <a:ea typeface="ＭＳ Ｐゴシック" pitchFamily="34" charset="-128"/>
              </a:rPr>
              <a:t>Choose the correct size of </a:t>
            </a:r>
            <a:r>
              <a:rPr lang="en-US" sz="2000" dirty="0" smtClean="0">
                <a:solidFill>
                  <a:schemeClr val="tx1"/>
                </a:solidFill>
              </a:rPr>
              <a:t>i-gel</a:t>
            </a:r>
            <a:r>
              <a:rPr lang="en-US" sz="2000" baseline="30000" dirty="0" smtClean="0">
                <a:solidFill>
                  <a:schemeClr val="tx1"/>
                </a:solidFill>
              </a:rPr>
              <a:t>O</a:t>
            </a:r>
            <a:r>
              <a:rPr lang="en-US" sz="1600" baseline="30000" dirty="0" smtClean="0">
                <a:solidFill>
                  <a:schemeClr val="tx1"/>
                </a:solidFill>
              </a:rPr>
              <a:t>2</a:t>
            </a:r>
            <a:r>
              <a:rPr lang="en-US" sz="2000" baseline="30000" dirty="0" smtClean="0">
                <a:solidFill>
                  <a:schemeClr val="tx1"/>
                </a:solidFill>
              </a:rPr>
              <a:t>™</a:t>
            </a:r>
            <a:r>
              <a:rPr lang="en-US" sz="2000" dirty="0" smtClean="0">
                <a:solidFill>
                  <a:schemeClr val="tx1"/>
                </a:solidFill>
                <a:ea typeface="ＭＳ Ｐゴシック" pitchFamily="34" charset="-128"/>
              </a:rPr>
              <a:t> Resus Pack for your patient.</a:t>
            </a:r>
          </a:p>
        </p:txBody>
      </p:sp>
      <p:sp>
        <p:nvSpPr>
          <p:cNvPr id="14340" name="TextBox 2"/>
          <p:cNvSpPr txBox="1">
            <a:spLocks noChangeArrowheads="1"/>
          </p:cNvSpPr>
          <p:nvPr/>
        </p:nvSpPr>
        <p:spPr bwMode="auto">
          <a:xfrm>
            <a:off x="2412503" y="2636912"/>
            <a:ext cx="5903913" cy="2108269"/>
          </a:xfrm>
          <a:prstGeom prst="rect">
            <a:avLst/>
          </a:prstGeom>
          <a:noFill/>
          <a:ln w="9525">
            <a:noFill/>
            <a:miter lim="800000"/>
            <a:headEnd/>
            <a:tailEnd/>
          </a:ln>
        </p:spPr>
        <p:txBody>
          <a:bodyPr wrap="square">
            <a:spAutoFit/>
          </a:bodyPr>
          <a:lstStyle/>
          <a:p>
            <a:r>
              <a:rPr lang="en-US" sz="2000" b="1" dirty="0"/>
              <a:t>Size  Patient size    Patient </a:t>
            </a:r>
            <a:r>
              <a:rPr lang="en-US" sz="2000" b="1" dirty="0" smtClean="0"/>
              <a:t>weight guidance*</a:t>
            </a:r>
            <a:endParaRPr lang="en-US" sz="2000" b="1" dirty="0"/>
          </a:p>
          <a:p>
            <a:endParaRPr lang="en-US" sz="1100" dirty="0"/>
          </a:p>
          <a:p>
            <a:r>
              <a:rPr lang="en-US" sz="2000" dirty="0"/>
              <a:t>  3     Small adult       30-60kg    (65-130 lbs)</a:t>
            </a:r>
          </a:p>
          <a:p>
            <a:endParaRPr lang="en-US" sz="2000" dirty="0"/>
          </a:p>
          <a:p>
            <a:r>
              <a:rPr lang="en-US" sz="2000" dirty="0"/>
              <a:t>  4     Medium adult   50-90kg    (110 -200 lbs)</a:t>
            </a:r>
          </a:p>
          <a:p>
            <a:endParaRPr lang="en-US" sz="2000" dirty="0"/>
          </a:p>
          <a:p>
            <a:r>
              <a:rPr lang="en-US" sz="2000" dirty="0"/>
              <a:t>  5     Large adult       90 + kg      (200 + lbs)</a:t>
            </a:r>
          </a:p>
        </p:txBody>
      </p:sp>
      <p:sp>
        <p:nvSpPr>
          <p:cNvPr id="7" name="Rectangle 6"/>
          <p:cNvSpPr/>
          <p:nvPr/>
        </p:nvSpPr>
        <p:spPr>
          <a:xfrm>
            <a:off x="2123728" y="3140968"/>
            <a:ext cx="431800" cy="2873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123728" y="3789040"/>
            <a:ext cx="431800" cy="287338"/>
          </a:xfrm>
          <a:prstGeom prst="rect">
            <a:avLst/>
          </a:prstGeom>
          <a:solidFill>
            <a:srgbClr val="009F67"/>
          </a:solidFill>
          <a:ln>
            <a:solidFill>
              <a:srgbClr val="009F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23728" y="4365104"/>
            <a:ext cx="431800" cy="287337"/>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E:\8703-000 igel O2 size 3 o2 port 2.jpg"/>
          <p:cNvPicPr>
            <a:picLocks noChangeAspect="1" noChangeArrowheads="1"/>
          </p:cNvPicPr>
          <p:nvPr/>
        </p:nvPicPr>
        <p:blipFill>
          <a:blip r:embed="rId2" cstate="print"/>
          <a:srcRect/>
          <a:stretch>
            <a:fillRect/>
          </a:stretch>
        </p:blipFill>
        <p:spPr bwMode="auto">
          <a:xfrm>
            <a:off x="395536" y="2708920"/>
            <a:ext cx="1224136" cy="2231336"/>
          </a:xfrm>
          <a:prstGeom prst="rect">
            <a:avLst/>
          </a:prstGeom>
          <a:ln>
            <a:noFill/>
          </a:ln>
          <a:effectLst>
            <a:softEdge rad="112500"/>
          </a:effectLst>
        </p:spPr>
      </p:pic>
      <p:sp>
        <p:nvSpPr>
          <p:cNvPr id="14346" name="TextBox 10"/>
          <p:cNvSpPr txBox="1">
            <a:spLocks noChangeArrowheads="1"/>
          </p:cNvSpPr>
          <p:nvPr/>
        </p:nvSpPr>
        <p:spPr bwMode="auto">
          <a:xfrm>
            <a:off x="0" y="5517232"/>
            <a:ext cx="3240359" cy="523220"/>
          </a:xfrm>
          <a:prstGeom prst="rect">
            <a:avLst/>
          </a:prstGeom>
          <a:solidFill>
            <a:srgbClr val="FFFF00"/>
          </a:solidFill>
          <a:ln w="9525">
            <a:noFill/>
            <a:miter lim="800000"/>
            <a:headEnd/>
            <a:tailEnd/>
          </a:ln>
        </p:spPr>
        <p:txBody>
          <a:bodyPr wrap="square">
            <a:spAutoFit/>
          </a:bodyPr>
          <a:lstStyle/>
          <a:p>
            <a:pPr algn="ctr"/>
            <a:r>
              <a:rPr lang="en-US" sz="1400" dirty="0"/>
              <a:t>Color coded hook ring to allow </a:t>
            </a:r>
            <a:r>
              <a:rPr lang="en-US" sz="1400" dirty="0" smtClean="0"/>
              <a:t>quick</a:t>
            </a:r>
          </a:p>
          <a:p>
            <a:pPr algn="ctr"/>
            <a:r>
              <a:rPr lang="en-US" sz="1400" dirty="0" smtClean="0"/>
              <a:t> </a:t>
            </a:r>
            <a:r>
              <a:rPr lang="en-US" sz="1400" dirty="0"/>
              <a:t>and easy identification of size</a:t>
            </a:r>
          </a:p>
        </p:txBody>
      </p:sp>
      <p:cxnSp>
        <p:nvCxnSpPr>
          <p:cNvPr id="13" name="Straight Arrow Connector 12"/>
          <p:cNvCxnSpPr/>
          <p:nvPr/>
        </p:nvCxnSpPr>
        <p:spPr>
          <a:xfrm flipH="1" flipV="1">
            <a:off x="1403648" y="3933056"/>
            <a:ext cx="216024" cy="1512168"/>
          </a:xfrm>
          <a:prstGeom prst="straightConnector1">
            <a:avLst/>
          </a:prstGeom>
          <a:ln w="19050">
            <a:solidFill>
              <a:srgbClr val="009F67"/>
            </a:solidFill>
            <a:tailEnd type="arrow"/>
          </a:ln>
        </p:spPr>
        <p:style>
          <a:lnRef idx="1">
            <a:schemeClr val="accent1"/>
          </a:lnRef>
          <a:fillRef idx="0">
            <a:schemeClr val="accent1"/>
          </a:fillRef>
          <a:effectRef idx="0">
            <a:schemeClr val="accent1"/>
          </a:effectRef>
          <a:fontRef idx="minor">
            <a:schemeClr val="tx1"/>
          </a:fontRef>
        </p:style>
      </p:cxnSp>
      <p:sp>
        <p:nvSpPr>
          <p:cNvPr id="14" name="TextBox 2"/>
          <p:cNvSpPr txBox="1">
            <a:spLocks noChangeArrowheads="1"/>
          </p:cNvSpPr>
          <p:nvPr/>
        </p:nvSpPr>
        <p:spPr bwMode="auto">
          <a:xfrm>
            <a:off x="539750" y="890612"/>
            <a:ext cx="5545138" cy="707886"/>
          </a:xfrm>
          <a:prstGeom prst="rect">
            <a:avLst/>
          </a:prstGeom>
          <a:noFill/>
          <a:ln w="9525">
            <a:noFill/>
            <a:miter lim="800000"/>
            <a:headEnd/>
            <a:tailEnd/>
          </a:ln>
        </p:spPr>
        <p:txBody>
          <a:bodyPr>
            <a:spAutoFit/>
          </a:bodyPr>
          <a:lstStyle/>
          <a:p>
            <a:r>
              <a:rPr lang="en-US" sz="2000" b="1" dirty="0"/>
              <a:t>Using the</a:t>
            </a:r>
            <a:r>
              <a:rPr lang="en-US" sz="2000" dirty="0"/>
              <a:t> </a:t>
            </a:r>
            <a:r>
              <a:rPr lang="en-US" sz="2000" b="1" dirty="0" smtClean="0"/>
              <a:t>i-gel</a:t>
            </a:r>
            <a:r>
              <a:rPr lang="en-US" sz="2000" b="1" baseline="30000" dirty="0" smtClean="0"/>
              <a:t>O</a:t>
            </a:r>
            <a:r>
              <a:rPr lang="en-US" sz="1600" b="1" baseline="30000" dirty="0" smtClean="0"/>
              <a:t>2</a:t>
            </a:r>
            <a:r>
              <a:rPr lang="en-US" sz="2000" b="1" baseline="30000" dirty="0" smtClean="0"/>
              <a:t>™ </a:t>
            </a:r>
            <a:r>
              <a:rPr lang="en-US" sz="2000" b="1" dirty="0" smtClean="0"/>
              <a:t>Resus </a:t>
            </a:r>
            <a:r>
              <a:rPr lang="en-US" sz="2000" b="1" dirty="0"/>
              <a:t>Pack</a:t>
            </a:r>
          </a:p>
          <a:p>
            <a:r>
              <a:rPr lang="en-US" sz="2000" b="1" dirty="0" smtClean="0"/>
              <a:t>Size Selection</a:t>
            </a:r>
            <a:endParaRPr lang="en-US" sz="2000" b="1" dirty="0"/>
          </a:p>
        </p:txBody>
      </p:sp>
      <p:sp>
        <p:nvSpPr>
          <p:cNvPr id="15" name="TextBox 14"/>
          <p:cNvSpPr txBox="1"/>
          <p:nvPr/>
        </p:nvSpPr>
        <p:spPr>
          <a:xfrm>
            <a:off x="5652120" y="4869160"/>
            <a:ext cx="3168352" cy="1107996"/>
          </a:xfrm>
          <a:prstGeom prst="rect">
            <a:avLst/>
          </a:prstGeom>
          <a:noFill/>
        </p:spPr>
        <p:txBody>
          <a:bodyPr wrap="square" rtlCol="0">
            <a:spAutoFit/>
          </a:bodyPr>
          <a:lstStyle/>
          <a:p>
            <a:r>
              <a:rPr lang="en-US" sz="1100" b="1" dirty="0" smtClean="0"/>
              <a:t>* </a:t>
            </a:r>
            <a:r>
              <a:rPr lang="en-US" sz="1100" dirty="0" smtClean="0"/>
              <a:t>While selection on a weight basis should be applicable to the majority of patients, individual anatomical variations mean the weight guidance provided should always be considered in conjunction with a clinical assessment of the patient’s anatomy.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83568" y="2276872"/>
            <a:ext cx="7993063" cy="1296144"/>
          </a:xfrm>
        </p:spPr>
        <p:txBody>
          <a:bodyPr/>
          <a:lstStyle/>
          <a:p>
            <a:pPr marL="457200" indent="-457200">
              <a:buFontTx/>
              <a:buNone/>
            </a:pPr>
            <a:r>
              <a:rPr lang="en-US" sz="2000" dirty="0" smtClean="0">
                <a:solidFill>
                  <a:schemeClr val="tx1"/>
                </a:solidFill>
                <a:ea typeface="ＭＳ Ｐゴシック" pitchFamily="34" charset="-128"/>
              </a:rPr>
              <a:t>2. 	Open the packaging and </a:t>
            </a:r>
            <a:r>
              <a:rPr lang="en-US" dirty="0" smtClean="0">
                <a:solidFill>
                  <a:schemeClr val="tx1"/>
                </a:solidFill>
                <a:ea typeface="ＭＳ Ｐゴシック" pitchFamily="34" charset="-128"/>
              </a:rPr>
              <a:t>take out</a:t>
            </a:r>
            <a:r>
              <a:rPr lang="en-US" sz="2000" dirty="0" smtClean="0">
                <a:solidFill>
                  <a:schemeClr val="tx1"/>
                </a:solidFill>
                <a:ea typeface="ＭＳ Ｐゴシック" pitchFamily="34" charset="-128"/>
              </a:rPr>
              <a:t> the protective cradle containing the device. Remove the accessory pack </a:t>
            </a:r>
            <a:r>
              <a:rPr lang="en-US" dirty="0" smtClean="0">
                <a:solidFill>
                  <a:schemeClr val="tx1"/>
                </a:solidFill>
                <a:ea typeface="ＭＳ Ｐゴシック" pitchFamily="34" charset="-128"/>
              </a:rPr>
              <a:t>that includes</a:t>
            </a:r>
            <a:r>
              <a:rPr lang="en-US" sz="2000" dirty="0" smtClean="0">
                <a:solidFill>
                  <a:schemeClr val="tx1"/>
                </a:solidFill>
                <a:ea typeface="ＭＳ Ｐゴシック" pitchFamily="34" charset="-128"/>
              </a:rPr>
              <a:t> the support strap and packet of lubricant from the protective cradle and place to one side and within easy reach. </a:t>
            </a:r>
          </a:p>
        </p:txBody>
      </p:sp>
      <p:sp>
        <p:nvSpPr>
          <p:cNvPr id="5" name="TextBox 2"/>
          <p:cNvSpPr txBox="1">
            <a:spLocks noChangeArrowheads="1"/>
          </p:cNvSpPr>
          <p:nvPr/>
        </p:nvSpPr>
        <p:spPr bwMode="auto">
          <a:xfrm>
            <a:off x="827584" y="764704"/>
            <a:ext cx="3888432" cy="707886"/>
          </a:xfrm>
          <a:prstGeom prst="rect">
            <a:avLst/>
          </a:prstGeom>
          <a:noFill/>
          <a:ln w="9525">
            <a:noFill/>
            <a:miter lim="800000"/>
            <a:headEnd/>
            <a:tailEnd/>
          </a:ln>
        </p:spPr>
        <p:txBody>
          <a:bodyPr wrap="square">
            <a:spAutoFit/>
          </a:bodyPr>
          <a:lstStyle/>
          <a:p>
            <a:r>
              <a:rPr lang="en-US" sz="2000" b="1" dirty="0" smtClean="0"/>
              <a:t>Using </a:t>
            </a:r>
            <a:r>
              <a:rPr lang="en-US" sz="2000" b="1" dirty="0"/>
              <a:t>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smtClean="0"/>
              <a:t>Pre-insertion Preparation</a:t>
            </a:r>
            <a:endParaRPr lang="en-US" sz="2000" b="1" dirty="0"/>
          </a:p>
        </p:txBody>
      </p:sp>
      <p:pic>
        <p:nvPicPr>
          <p:cNvPr id="7" name="Picture 2" descr="U:\My Documents\My Pictures\Products\i-gel O2 Resus poster pics\i-gel O2 Resus Pack - new packag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76" t="17403" r="5003" b="15605"/>
          <a:stretch/>
        </p:blipFill>
        <p:spPr bwMode="auto">
          <a:xfrm>
            <a:off x="2987824" y="3763876"/>
            <a:ext cx="3036773" cy="1537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688032" y="1412826"/>
            <a:ext cx="7772400" cy="1008062"/>
          </a:xfrm>
        </p:spPr>
        <p:txBody>
          <a:bodyPr/>
          <a:lstStyle/>
          <a:p>
            <a:pPr marL="457200" indent="-457200">
              <a:buNone/>
            </a:pPr>
            <a:r>
              <a:rPr lang="en-US" sz="2000" dirty="0" smtClean="0">
                <a:solidFill>
                  <a:schemeClr val="tx1"/>
                </a:solidFill>
                <a:ea typeface="ＭＳ Ｐゴシック" pitchFamily="34" charset="-128"/>
              </a:rPr>
              <a:t>3.	</a:t>
            </a:r>
            <a:r>
              <a:rPr lang="en-US" dirty="0">
                <a:solidFill>
                  <a:schemeClr val="tx1"/>
                </a:solidFill>
                <a:ea typeface="ＭＳ Ｐゴシック" pitchFamily="34" charset="-128"/>
              </a:rPr>
              <a:t>Remove the </a:t>
            </a:r>
            <a:r>
              <a:rPr lang="en-US" dirty="0">
                <a:solidFill>
                  <a:schemeClr val="tx1"/>
                </a:solidFill>
              </a:rPr>
              <a:t>i-gel</a:t>
            </a:r>
            <a:r>
              <a:rPr lang="en-US" baseline="30000" dirty="0">
                <a:solidFill>
                  <a:schemeClr val="tx1"/>
                </a:solidFill>
              </a:rPr>
              <a:t>O</a:t>
            </a:r>
            <a:r>
              <a:rPr lang="en-US" sz="1600" baseline="30000" dirty="0">
                <a:solidFill>
                  <a:schemeClr val="tx1"/>
                </a:solidFill>
              </a:rPr>
              <a:t>2</a:t>
            </a:r>
            <a:r>
              <a:rPr lang="en-US" baseline="30000" dirty="0" smtClean="0">
                <a:solidFill>
                  <a:schemeClr val="tx1"/>
                </a:solidFill>
              </a:rPr>
              <a:t>™</a:t>
            </a:r>
            <a:r>
              <a:rPr lang="en-US" dirty="0">
                <a:solidFill>
                  <a:schemeClr val="tx1"/>
                </a:solidFill>
                <a:ea typeface="ＭＳ Ｐゴシック" pitchFamily="34" charset="-128"/>
              </a:rPr>
              <a:t> </a:t>
            </a:r>
            <a:r>
              <a:rPr lang="en-US" dirty="0" smtClean="0">
                <a:solidFill>
                  <a:schemeClr val="tx1"/>
                </a:solidFill>
                <a:ea typeface="ＭＳ Ｐゴシック" pitchFamily="34" charset="-128"/>
              </a:rPr>
              <a:t>and transfer it to the palm of the same hand holding the protective cradle, supporting the device between the thumb and index finger. </a:t>
            </a:r>
            <a:endParaRPr lang="en-US" sz="2400" dirty="0" smtClean="0">
              <a:solidFill>
                <a:schemeClr val="tx1"/>
              </a:solidFill>
              <a:ea typeface="ＭＳ Ｐゴシック" pitchFamily="34" charset="-128"/>
            </a:endParaRPr>
          </a:p>
        </p:txBody>
      </p:sp>
      <p:sp>
        <p:nvSpPr>
          <p:cNvPr id="6" name="TextBox 2"/>
          <p:cNvSpPr txBox="1">
            <a:spLocks noChangeArrowheads="1"/>
          </p:cNvSpPr>
          <p:nvPr/>
        </p:nvSpPr>
        <p:spPr bwMode="auto">
          <a:xfrm>
            <a:off x="539750" y="314548"/>
            <a:ext cx="5545138" cy="707886"/>
          </a:xfrm>
          <a:prstGeom prst="rect">
            <a:avLst/>
          </a:prstGeom>
          <a:noFill/>
          <a:ln w="9525">
            <a:noFill/>
            <a:miter lim="800000"/>
            <a:headEnd/>
            <a:tailEnd/>
          </a:ln>
        </p:spPr>
        <p:txBody>
          <a:bodyPr>
            <a:spAutoFit/>
          </a:bodyPr>
          <a:lstStyle/>
          <a:p>
            <a:r>
              <a:rPr lang="en-US" sz="2000" b="1" dirty="0"/>
              <a:t>Using the </a:t>
            </a:r>
            <a:r>
              <a:rPr lang="en-US" sz="2000" b="1" dirty="0" smtClean="0"/>
              <a:t>i-gel</a:t>
            </a:r>
            <a:r>
              <a:rPr lang="en-US" sz="2000" b="1" baseline="30000" dirty="0" smtClean="0"/>
              <a:t>O</a:t>
            </a:r>
            <a:r>
              <a:rPr lang="en-US" sz="1600" b="1" baseline="30000" dirty="0" smtClean="0"/>
              <a:t>2</a:t>
            </a:r>
            <a:r>
              <a:rPr lang="en-US" sz="2000" b="1" baseline="30000" dirty="0" smtClean="0"/>
              <a:t>™</a:t>
            </a:r>
            <a:r>
              <a:rPr lang="en-US" sz="2000" b="1" dirty="0" smtClean="0"/>
              <a:t> Resus </a:t>
            </a:r>
            <a:r>
              <a:rPr lang="en-US" sz="2000" b="1" dirty="0"/>
              <a:t>Pack</a:t>
            </a:r>
          </a:p>
          <a:p>
            <a:r>
              <a:rPr lang="en-US" sz="2000" b="1" dirty="0" smtClean="0"/>
              <a:t>Pre-insertion Preparation</a:t>
            </a:r>
            <a:endParaRPr lang="en-US" sz="20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852" y="2636912"/>
            <a:ext cx="4340142"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rporate Template 2017">
  <a:themeElements>
    <a:clrScheme name="Custom 3">
      <a:dk1>
        <a:srgbClr val="000000"/>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Template 2017</Template>
  <TotalTime>3864</TotalTime>
  <Words>387</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Corporate Template 2017</vt:lpstr>
      <vt:lpstr> i-gelO2™ Resus Pack </vt:lpstr>
      <vt:lpstr>i-gelO2™ Resus Overview</vt:lpstr>
      <vt:lpstr>PowerPoint Presentation</vt:lpstr>
      <vt:lpstr>  Supplementary Oxygen Port</vt:lpstr>
      <vt:lpstr>The i-gelO2™ being used to deliver passive oxygenation</vt:lpstr>
      <vt:lpstr>The i-gelO2™ being used to deliver  standard ventilation</vt:lpstr>
      <vt:lpstr>Equipment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Intersurgical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i-gel O2 Resus Pack</dc:title>
  <dc:subject/>
  <dc:creator>Intersurgical</dc:creator>
  <cp:keywords/>
  <dc:description/>
  <cp:lastModifiedBy>William Hope</cp:lastModifiedBy>
  <cp:revision>214</cp:revision>
  <cp:lastPrinted>2017-10-09T12:56:44Z</cp:lastPrinted>
  <dcterms:created xsi:type="dcterms:W3CDTF">2012-07-04T14:39:16Z</dcterms:created>
  <dcterms:modified xsi:type="dcterms:W3CDTF">2017-10-10T01:23:44Z</dcterms:modified>
  <cp:category/>
</cp:coreProperties>
</file>