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316" autoAdjust="0"/>
    <p:restoredTop sz="76520" autoAdjust="0"/>
  </p:normalViewPr>
  <p:slideViewPr>
    <p:cSldViewPr>
      <p:cViewPr varScale="1">
        <p:scale>
          <a:sx n="59" d="100"/>
          <a:sy n="59" d="100"/>
        </p:scale>
        <p:origin x="-432" y="-78"/>
      </p:cViewPr>
      <p:guideLst>
        <p:guide orient="horz" pos="2160"/>
        <p:guide pos="2880"/>
      </p:guideLst>
    </p:cSldViewPr>
  </p:slideViewPr>
  <p:outlineViewPr>
    <p:cViewPr>
      <p:scale>
        <a:sx n="33" d="100"/>
        <a:sy n="33" d="100"/>
      </p:scale>
      <p:origin x="0" y="3203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84" charset="0"/>
              </a:defRPr>
            </a:lvl1pPr>
          </a:lstStyle>
          <a:p>
            <a:pPr>
              <a:defRPr/>
            </a:pPr>
            <a:fld id="{4BCB34E4-167E-4607-9DA1-9B92A40FB1E7}" type="datetime1">
              <a:rPr lang="en-US"/>
              <a:pPr>
                <a:defRPr/>
              </a:pPr>
              <a:t>3/30/2014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84" charset="0"/>
              </a:defRPr>
            </a:lvl1pPr>
          </a:lstStyle>
          <a:p>
            <a:pPr>
              <a:defRPr/>
            </a:pPr>
            <a:fld id="{25355BB3-B0BA-4071-8F6B-BD66299119F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noFill/>
          <a:ln>
            <a:miter lim="800000"/>
            <a:headEnd/>
            <a:tailEnd/>
          </a:ln>
        </p:spPr>
        <p:txBody>
          <a:bodyPr/>
          <a:lstStyle/>
          <a:p>
            <a:fld id="{6A37C0B5-6A59-438F-9014-B8AB1E0328B4}" type="slidenum">
              <a:rPr lang="en-US" smtClean="0">
                <a:latin typeface="Arial" charset="0"/>
                <a:ea typeface="ＭＳ Ｐゴシック"/>
                <a:cs typeface="ＭＳ Ｐゴシック"/>
              </a:rPr>
              <a:pPr/>
              <a:t>1</a:t>
            </a:fld>
            <a:endParaRPr lang="en-US" smtClean="0">
              <a:latin typeface="Arial" charset="0"/>
              <a:ea typeface="ＭＳ Ｐゴシック"/>
              <a:cs typeface="ＭＳ Ｐゴシック"/>
            </a:endParaRPr>
          </a:p>
        </p:txBody>
      </p:sp>
      <p:sp>
        <p:nvSpPr>
          <p:cNvPr id="174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4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We’ve talked about the basics.</a:t>
            </a:r>
          </a:p>
          <a:p>
            <a:pPr eaLnBrk="1" hangingPunct="1">
              <a:spcBef>
                <a:spcPct val="0"/>
              </a:spcBef>
            </a:pPr>
            <a:r>
              <a:rPr lang="en-US" smtClean="0">
                <a:ea typeface="ＭＳ Ｐゴシック"/>
              </a:rPr>
              <a:t>Now we’re going to look at some more scenarios.</a:t>
            </a:r>
          </a:p>
          <a:p>
            <a:pPr eaLnBrk="1" hangingPunct="1">
              <a:spcBef>
                <a:spcPct val="0"/>
              </a:spcBef>
            </a:pPr>
            <a:endParaRPr lang="en-US" smtClean="0">
              <a:ea typeface="ＭＳ Ｐゴシック"/>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bwMode="auto">
          <a:noFill/>
          <a:ln>
            <a:miter lim="800000"/>
            <a:headEnd/>
            <a:tailEnd/>
          </a:ln>
        </p:spPr>
        <p:txBody>
          <a:bodyPr/>
          <a:lstStyle/>
          <a:p>
            <a:fld id="{531CAD8B-69A0-4418-8975-D441291F266D}" type="slidenum">
              <a:rPr lang="en-US" smtClean="0">
                <a:latin typeface="Arial" charset="0"/>
                <a:ea typeface="ＭＳ Ｐゴシック"/>
                <a:cs typeface="ＭＳ Ｐゴシック"/>
              </a:rPr>
              <a:pPr/>
              <a:t>10</a:t>
            </a:fld>
            <a:endParaRPr lang="en-US" smtClean="0">
              <a:latin typeface="Arial" charset="0"/>
              <a:ea typeface="ＭＳ Ｐゴシック"/>
              <a:cs typeface="ＭＳ Ｐゴシック"/>
            </a:endParaRPr>
          </a:p>
        </p:txBody>
      </p:sp>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ln>
            <a:miter lim="800000"/>
            <a:headEnd/>
            <a:tailEnd/>
          </a:ln>
        </p:spPr>
        <p:txBody>
          <a:bodyPr/>
          <a:lstStyle/>
          <a:p>
            <a:fld id="{892D79B8-5366-4035-BFAB-ACD1E0302BA1}" type="slidenum">
              <a:rPr lang="en-US" smtClean="0">
                <a:latin typeface="Arial" charset="0"/>
                <a:ea typeface="ＭＳ Ｐゴシック"/>
                <a:cs typeface="ＭＳ Ｐゴシック"/>
              </a:rPr>
              <a:pPr/>
              <a:t>11</a:t>
            </a:fld>
            <a:endParaRPr lang="en-US" smtClean="0">
              <a:latin typeface="Arial" charset="0"/>
              <a:ea typeface="ＭＳ Ｐゴシック"/>
              <a:cs typeface="ＭＳ Ｐゴシック"/>
            </a:endParaRPr>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noFill/>
          <a:ln>
            <a:miter lim="800000"/>
            <a:headEnd/>
            <a:tailEnd/>
          </a:ln>
        </p:spPr>
        <p:txBody>
          <a:bodyPr/>
          <a:lstStyle/>
          <a:p>
            <a:fld id="{F920C904-1739-485A-B69F-209770B31E70}" type="slidenum">
              <a:rPr lang="en-US" smtClean="0">
                <a:latin typeface="Arial" charset="0"/>
                <a:ea typeface="ＭＳ Ｐゴシック"/>
                <a:cs typeface="ＭＳ Ｐゴシック"/>
              </a:rPr>
              <a:pPr/>
              <a:t>12</a:t>
            </a:fld>
            <a:endParaRPr lang="en-US" smtClean="0">
              <a:latin typeface="Arial" charset="0"/>
              <a:ea typeface="ＭＳ Ｐゴシック"/>
              <a:cs typeface="ＭＳ Ｐゴシック"/>
            </a:endParaRPr>
          </a:p>
        </p:txBody>
      </p:sp>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Note the makeshift tourniquet. When we first started the war in Afghanistan, most U.S. forces were not deploying with issued tourniquets.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ln>
            <a:miter lim="800000"/>
            <a:headEnd/>
            <a:tailEnd/>
          </a:ln>
        </p:spPr>
        <p:txBody>
          <a:bodyPr/>
          <a:lstStyle/>
          <a:p>
            <a:fld id="{92825A84-706D-4BF5-8A2D-35949FB4E6BD}" type="slidenum">
              <a:rPr lang="en-US" smtClean="0">
                <a:latin typeface="Arial" charset="0"/>
                <a:ea typeface="ＭＳ Ｐゴシック"/>
                <a:cs typeface="ＭＳ Ｐゴシック"/>
              </a:rPr>
              <a:pPr/>
              <a:t>13</a:t>
            </a:fld>
            <a:endParaRPr lang="en-US" smtClean="0">
              <a:latin typeface="Arial" charset="0"/>
              <a:ea typeface="ＭＳ Ｐゴシック"/>
              <a:cs typeface="ＭＳ Ｐゴシック"/>
            </a:endParaRPr>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You need to be able to get a tourniquet on a wounded teammate with zero illumination.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bwMode="auto">
          <a:noFill/>
          <a:ln>
            <a:miter lim="800000"/>
            <a:headEnd/>
            <a:tailEnd/>
          </a:ln>
        </p:spPr>
        <p:txBody>
          <a:bodyPr/>
          <a:lstStyle/>
          <a:p>
            <a:fld id="{B713B1CA-957E-4CC4-B608-AE3422AA6B6A}" type="slidenum">
              <a:rPr lang="en-US" smtClean="0">
                <a:latin typeface="Arial" charset="0"/>
                <a:ea typeface="ＭＳ Ｐゴシック"/>
                <a:cs typeface="ＭＳ Ｐゴシック"/>
              </a:rPr>
              <a:pPr/>
              <a:t>14</a:t>
            </a:fld>
            <a:endParaRPr lang="en-US" smtClean="0">
              <a:latin typeface="Arial" charset="0"/>
              <a:ea typeface="ＭＳ Ｐゴシック"/>
              <a:cs typeface="ＭＳ Ｐゴシック"/>
            </a:endParaRPr>
          </a:p>
        </p:txBody>
      </p:sp>
      <p:sp>
        <p:nvSpPr>
          <p:cNvPr id="440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noFill/>
          <a:ln>
            <a:miter lim="800000"/>
            <a:headEnd/>
            <a:tailEnd/>
          </a:ln>
        </p:spPr>
        <p:txBody>
          <a:bodyPr/>
          <a:lstStyle/>
          <a:p>
            <a:fld id="{1E94B0E8-AA36-4CCF-A1AF-CFBAD97576F5}" type="slidenum">
              <a:rPr lang="en-US" smtClean="0">
                <a:latin typeface="Arial" charset="0"/>
                <a:ea typeface="ＭＳ Ｐゴシック"/>
                <a:cs typeface="ＭＳ Ｐゴシック"/>
              </a:rPr>
              <a:pPr/>
              <a:t>15</a:t>
            </a:fld>
            <a:endParaRPr lang="en-US" smtClean="0">
              <a:latin typeface="Arial" charset="0"/>
              <a:ea typeface="ＭＳ Ｐゴシック"/>
              <a:cs typeface="ＭＳ Ｐゴシック"/>
            </a:endParaRPr>
          </a:p>
        </p:txBody>
      </p:sp>
      <p:sp>
        <p:nvSpPr>
          <p:cNvPr id="460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Experienced combat medical personnel say that moving the casualty is typically the biggest challenge in TCCC.</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noFill/>
          <a:ln>
            <a:miter lim="800000"/>
            <a:headEnd/>
            <a:tailEnd/>
          </a:ln>
        </p:spPr>
        <p:txBody>
          <a:bodyPr/>
          <a:lstStyle/>
          <a:p>
            <a:fld id="{0F723890-24D9-49C2-B51D-8A8F08EF9093}" type="slidenum">
              <a:rPr lang="en-US" smtClean="0">
                <a:latin typeface="Arial" charset="0"/>
                <a:ea typeface="ＭＳ Ｐゴシック"/>
                <a:cs typeface="ＭＳ Ｐゴシック"/>
              </a:rPr>
              <a:pPr/>
              <a:t>16</a:t>
            </a:fld>
            <a:endParaRPr lang="en-US" smtClean="0">
              <a:latin typeface="Arial" charset="0"/>
              <a:ea typeface="ＭＳ Ｐゴシック"/>
              <a:cs typeface="ＭＳ Ｐゴシック"/>
            </a:endParaRPr>
          </a:p>
        </p:txBody>
      </p:sp>
      <p:sp>
        <p:nvSpPr>
          <p:cNvPr id="481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sz="900" smtClean="0">
                <a:ea typeface="ＭＳ Ｐゴシック"/>
              </a:rPr>
              <a:t>Was the tourniquet a good move?</a:t>
            </a:r>
            <a:endParaRPr lang="en-US" sz="900" u="sng" smtClean="0">
              <a:ea typeface="ＭＳ Ｐゴシック"/>
            </a:endParaRPr>
          </a:p>
          <a:p>
            <a:pPr eaLnBrk="1" hangingPunct="1">
              <a:lnSpc>
                <a:spcPct val="80000"/>
              </a:lnSpc>
              <a:spcBef>
                <a:spcPct val="0"/>
              </a:spcBef>
            </a:pPr>
            <a:r>
              <a:rPr lang="en-US" sz="900" smtClean="0">
                <a:ea typeface="ＭＳ Ｐゴシック"/>
              </a:rPr>
              <a:t>	Absolutely – probably saved the casualty’s life.</a:t>
            </a:r>
          </a:p>
          <a:p>
            <a:pPr eaLnBrk="1" hangingPunct="1">
              <a:lnSpc>
                <a:spcPct val="80000"/>
              </a:lnSpc>
              <a:spcBef>
                <a:spcPct val="0"/>
              </a:spcBef>
            </a:pPr>
            <a:endParaRPr lang="en-US" sz="900" smtClean="0">
              <a:ea typeface="ＭＳ Ｐゴシック"/>
            </a:endParaRPr>
          </a:p>
          <a:p>
            <a:pPr eaLnBrk="1" hangingPunct="1">
              <a:lnSpc>
                <a:spcPct val="80000"/>
              </a:lnSpc>
              <a:spcBef>
                <a:spcPct val="0"/>
              </a:spcBef>
            </a:pPr>
            <a:r>
              <a:rPr lang="en-US" sz="900" smtClean="0">
                <a:ea typeface="ＭＳ Ｐゴシック"/>
              </a:rPr>
              <a:t>Would a pressure dressing have been a good idea if tolerated by the patient?</a:t>
            </a:r>
          </a:p>
          <a:p>
            <a:pPr eaLnBrk="1" hangingPunct="1">
              <a:lnSpc>
                <a:spcPct val="80000"/>
              </a:lnSpc>
              <a:spcBef>
                <a:spcPct val="0"/>
              </a:spcBef>
            </a:pPr>
            <a:r>
              <a:rPr lang="en-US" sz="900" smtClean="0">
                <a:ea typeface="ＭＳ Ｐゴシック"/>
              </a:rPr>
              <a:t>	NO – won’t necessarily stop a big bleeder.</a:t>
            </a:r>
          </a:p>
          <a:p>
            <a:pPr eaLnBrk="1" hangingPunct="1">
              <a:lnSpc>
                <a:spcPct val="80000"/>
              </a:lnSpc>
              <a:spcBef>
                <a:spcPct val="0"/>
              </a:spcBef>
            </a:pPr>
            <a:endParaRPr lang="en-US" sz="900" smtClean="0">
              <a:ea typeface="ＭＳ Ｐゴシック"/>
            </a:endParaRPr>
          </a:p>
          <a:p>
            <a:pPr eaLnBrk="1" hangingPunct="1">
              <a:lnSpc>
                <a:spcPct val="80000"/>
              </a:lnSpc>
              <a:spcBef>
                <a:spcPct val="0"/>
              </a:spcBef>
            </a:pPr>
            <a:endParaRPr lang="en-US" sz="900" smtClean="0">
              <a:ea typeface="ＭＳ Ｐゴシック"/>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bwMode="auto">
          <a:noFill/>
          <a:ln>
            <a:miter lim="800000"/>
            <a:headEnd/>
            <a:tailEnd/>
          </a:ln>
        </p:spPr>
        <p:txBody>
          <a:bodyPr/>
          <a:lstStyle/>
          <a:p>
            <a:fld id="{2EDE7459-B56E-4C17-B1B0-FFF9AB41A5BE}" type="slidenum">
              <a:rPr lang="en-US" smtClean="0">
                <a:latin typeface="Arial" charset="0"/>
                <a:ea typeface="ＭＳ Ｐゴシック"/>
                <a:cs typeface="ＭＳ Ｐゴシック"/>
              </a:rPr>
              <a:pPr/>
              <a:t>17</a:t>
            </a:fld>
            <a:endParaRPr lang="en-US" smtClean="0">
              <a:latin typeface="Arial" charset="0"/>
              <a:ea typeface="ＭＳ Ｐゴシック"/>
              <a:cs typeface="ＭＳ Ｐゴシック"/>
            </a:endParaRPr>
          </a:p>
        </p:txBody>
      </p:sp>
      <p:sp>
        <p:nvSpPr>
          <p:cNvPr id="501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Here’s is a suggested format for the scenario discussions</a:t>
            </a:r>
          </a:p>
          <a:p>
            <a:pPr eaLnBrk="1" hangingPunct="1">
              <a:spcBef>
                <a:spcPct val="0"/>
              </a:spcBef>
            </a:pPr>
            <a:r>
              <a:rPr lang="en-US" smtClean="0">
                <a:ea typeface="ＭＳ Ｐゴシック"/>
              </a:rPr>
              <a:t>Get the class talking and thinking on these!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Now let’s look at a scenario in urban warfare operations</a:t>
            </a:r>
          </a:p>
          <a:p>
            <a:pPr eaLnBrk="1" hangingPunct="1">
              <a:spcBef>
                <a:spcPct val="0"/>
              </a:spcBef>
            </a:pPr>
            <a:endParaRPr lang="en-US" smtClean="0">
              <a:ea typeface="ＭＳ Ｐゴシック"/>
            </a:endParaRPr>
          </a:p>
        </p:txBody>
      </p:sp>
      <p:sp>
        <p:nvSpPr>
          <p:cNvPr id="52227" name="Slide Number Placeholder 3"/>
          <p:cNvSpPr>
            <a:spLocks noGrp="1"/>
          </p:cNvSpPr>
          <p:nvPr>
            <p:ph type="sldNum" sz="quarter" idx="5"/>
          </p:nvPr>
        </p:nvSpPr>
        <p:spPr bwMode="auto">
          <a:noFill/>
          <a:ln>
            <a:miter lim="800000"/>
            <a:headEnd/>
            <a:tailEnd/>
          </a:ln>
        </p:spPr>
        <p:txBody>
          <a:bodyPr/>
          <a:lstStyle/>
          <a:p>
            <a:fld id="{49883CB5-7F76-444C-9E5D-78F667866F70}" type="slidenum">
              <a:rPr lang="en-US" smtClean="0">
                <a:latin typeface="Arial" charset="0"/>
                <a:ea typeface="ＭＳ Ｐゴシック"/>
                <a:cs typeface="ＭＳ Ｐゴシック"/>
              </a:rPr>
              <a:pPr/>
              <a:t>18</a:t>
            </a:fld>
            <a:endParaRPr lang="en-US" smtClean="0">
              <a:latin typeface="Arial" charset="0"/>
              <a:ea typeface="ＭＳ Ｐゴシック"/>
              <a:cs typeface="ＭＳ Ｐゴシック"/>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bwMode="auto">
          <a:noFill/>
          <a:ln>
            <a:miter lim="800000"/>
            <a:headEnd/>
            <a:tailEnd/>
          </a:ln>
        </p:spPr>
        <p:txBody>
          <a:bodyPr/>
          <a:lstStyle/>
          <a:p>
            <a:fld id="{84807B97-60A6-4B07-9A82-0DEA10983DE1}" type="slidenum">
              <a:rPr lang="en-US" smtClean="0">
                <a:latin typeface="Arial" charset="0"/>
                <a:ea typeface="ＭＳ Ｐゴシック"/>
                <a:cs typeface="ＭＳ Ｐゴシック"/>
              </a:rPr>
              <a:pPr/>
              <a:t>19</a:t>
            </a:fld>
            <a:endParaRPr lang="en-US" smtClean="0">
              <a:latin typeface="Arial" charset="0"/>
              <a:ea typeface="ＭＳ Ｐゴシック"/>
              <a:cs typeface="ＭＳ Ｐゴシック"/>
            </a:endParaRPr>
          </a:p>
        </p:txBody>
      </p:sp>
      <p:sp>
        <p:nvSpPr>
          <p:cNvPr id="542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Anybody recognize this casualty?</a:t>
            </a:r>
          </a:p>
          <a:p>
            <a:pPr eaLnBrk="1" hangingPunct="1">
              <a:spcBef>
                <a:spcPct val="0"/>
              </a:spcBef>
            </a:pPr>
            <a:r>
              <a:rPr lang="en-US" smtClean="0">
                <a:ea typeface="ＭＳ Ｐゴシック"/>
              </a:rPr>
              <a:t>	First Ranger casualty in Mogadishu </a:t>
            </a:r>
          </a:p>
          <a:p>
            <a:pPr eaLnBrk="1" hangingPunct="1">
              <a:spcBef>
                <a:spcPct val="0"/>
              </a:spcBef>
            </a:pPr>
            <a:endParaRPr lang="en-US" b="1" i="1" smtClean="0">
              <a:ea typeface="ＭＳ Ｐゴシック"/>
            </a:endParaRPr>
          </a:p>
          <a:p>
            <a:pPr eaLnBrk="1" hangingPunct="1">
              <a:spcBef>
                <a:spcPct val="0"/>
              </a:spcBef>
            </a:pPr>
            <a:r>
              <a:rPr lang="en-US" smtClean="0">
                <a:ea typeface="ＭＳ Ｐゴシック"/>
              </a:rPr>
              <a:t>Has everyone here seen “Blackhawk Down?”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noFill/>
          <a:ln>
            <a:miter lim="800000"/>
            <a:headEnd/>
            <a:tailEnd/>
          </a:ln>
        </p:spPr>
        <p:txBody>
          <a:bodyPr/>
          <a:lstStyle/>
          <a:p>
            <a:fld id="{C45776A1-333E-4DBF-973A-8198F1709C14}" type="slidenum">
              <a:rPr lang="en-US" smtClean="0">
                <a:latin typeface="Arial" charset="0"/>
                <a:ea typeface="ＭＳ Ｐゴシック"/>
                <a:cs typeface="ＭＳ Ｐゴシック"/>
              </a:rPr>
              <a:pPr/>
              <a:t>2</a:t>
            </a:fld>
            <a:endParaRPr lang="en-US" smtClean="0">
              <a:latin typeface="Arial" charset="0"/>
              <a:ea typeface="ＭＳ Ｐゴシック"/>
              <a:cs typeface="ＭＳ Ｐゴシック"/>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bwMode="auto">
          <a:noFill/>
          <a:ln>
            <a:miter lim="800000"/>
            <a:headEnd/>
            <a:tailEnd/>
          </a:ln>
        </p:spPr>
        <p:txBody>
          <a:bodyPr/>
          <a:lstStyle/>
          <a:p>
            <a:fld id="{9386D635-6B62-485C-BE2F-95AA3A1894CD}" type="slidenum">
              <a:rPr lang="en-US" smtClean="0">
                <a:latin typeface="Arial" charset="0"/>
                <a:ea typeface="ＭＳ Ｐゴシック"/>
                <a:cs typeface="ＭＳ Ｐゴシック"/>
              </a:rPr>
              <a:pPr/>
              <a:t>20</a:t>
            </a:fld>
            <a:endParaRPr lang="en-US" smtClean="0">
              <a:latin typeface="Arial" charset="0"/>
              <a:ea typeface="ＭＳ Ｐゴシック"/>
              <a:cs typeface="ＭＳ Ｐゴシック"/>
            </a:endParaRPr>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At the time, it was the biggest battle involving U.S. forces since Vietnam</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bwMode="auto">
          <a:noFill/>
          <a:ln>
            <a:miter lim="800000"/>
            <a:headEnd/>
            <a:tailEnd/>
          </a:ln>
        </p:spPr>
        <p:txBody>
          <a:bodyPr/>
          <a:lstStyle/>
          <a:p>
            <a:fld id="{D4CE5F48-C363-40D1-A573-1F938C1FBC1A}" type="slidenum">
              <a:rPr lang="en-US" smtClean="0">
                <a:latin typeface="Arial" charset="0"/>
                <a:ea typeface="ＭＳ Ｐゴシック"/>
                <a:cs typeface="ＭＳ Ｐゴシック"/>
              </a:rPr>
              <a:pPr/>
              <a:t>21</a:t>
            </a:fld>
            <a:endParaRPr lang="en-US" smtClean="0">
              <a:latin typeface="Arial" charset="0"/>
              <a:ea typeface="ＭＳ Ｐゴシック"/>
              <a:cs typeface="ＭＳ Ｐゴシック"/>
            </a:endParaRPr>
          </a:p>
        </p:txBody>
      </p:sp>
      <p:sp>
        <p:nvSpPr>
          <p:cNvPr id="583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We talked about factors that make evacuation by helicopter hard.</a:t>
            </a:r>
          </a:p>
          <a:p>
            <a:pPr eaLnBrk="1" hangingPunct="1">
              <a:spcBef>
                <a:spcPct val="0"/>
              </a:spcBef>
            </a:pPr>
            <a:r>
              <a:rPr lang="en-US" smtClean="0">
                <a:ea typeface="ＭＳ Ｐゴシック"/>
              </a:rPr>
              <a:t>Be sure that you add narrow streets and RPG fire to that list.</a:t>
            </a:r>
          </a:p>
          <a:p>
            <a:pPr eaLnBrk="1" hangingPunct="1">
              <a:spcBef>
                <a:spcPct val="0"/>
              </a:spcBef>
            </a:pPr>
            <a:r>
              <a:rPr lang="en-US" smtClean="0">
                <a:ea typeface="ＭＳ Ｐゴシック"/>
              </a:rPr>
              <a:t>There were LOTS of U.S. helos over Mogadishu, but we were not able to evac the casualties with them for these reasons.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noFill/>
          <a:ln>
            <a:miter lim="800000"/>
            <a:headEnd/>
            <a:tailEnd/>
          </a:ln>
        </p:spPr>
        <p:txBody>
          <a:bodyPr/>
          <a:lstStyle/>
          <a:p>
            <a:fld id="{35528183-32DF-4069-976C-08655CAFADF5}" type="slidenum">
              <a:rPr lang="en-US" smtClean="0">
                <a:latin typeface="Arial" charset="0"/>
                <a:ea typeface="ＭＳ Ｐゴシック"/>
                <a:cs typeface="ＭＳ Ｐゴシック"/>
              </a:rPr>
              <a:pPr/>
              <a:t>22</a:t>
            </a:fld>
            <a:endParaRPr lang="en-US" smtClean="0">
              <a:latin typeface="Arial" charset="0"/>
              <a:ea typeface="ＭＳ Ｐゴシック"/>
              <a:cs typeface="ＭＳ Ｐゴシック"/>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Should the medic return fire or care for casualty?</a:t>
            </a:r>
          </a:p>
          <a:p>
            <a:pPr eaLnBrk="1" hangingPunct="1">
              <a:spcBef>
                <a:spcPct val="0"/>
              </a:spcBef>
            </a:pPr>
            <a:r>
              <a:rPr lang="en-US" smtClean="0">
                <a:ea typeface="ＭＳ Ｐゴシック"/>
              </a:rPr>
              <a:t>	Reasonable to have medic or corpsman to attend casualty in this scenario</a:t>
            </a:r>
          </a:p>
          <a:p>
            <a:pPr eaLnBrk="1" hangingPunct="1">
              <a:spcBef>
                <a:spcPct val="0"/>
              </a:spcBef>
            </a:pPr>
            <a:r>
              <a:rPr lang="en-US" smtClean="0">
                <a:ea typeface="ＭＳ Ｐゴシック"/>
              </a:rPr>
              <a:t>Why?</a:t>
            </a:r>
          </a:p>
          <a:p>
            <a:pPr eaLnBrk="1" hangingPunct="1">
              <a:spcBef>
                <a:spcPct val="0"/>
              </a:spcBef>
            </a:pPr>
            <a:r>
              <a:rPr lang="en-US" smtClean="0">
                <a:ea typeface="ＭＳ Ｐゴシック"/>
              </a:rPr>
              <a:t>	Total suppression of hostile fire not possible</a:t>
            </a:r>
          </a:p>
          <a:p>
            <a:pPr eaLnBrk="1" hangingPunct="1">
              <a:spcBef>
                <a:spcPct val="0"/>
              </a:spcBef>
            </a:pPr>
            <a:r>
              <a:rPr lang="en-US" smtClean="0">
                <a:ea typeface="ＭＳ Ｐゴシック"/>
              </a:rPr>
              <a:t>	Large crowd – can’t kill everybody</a:t>
            </a:r>
          </a:p>
          <a:p>
            <a:pPr eaLnBrk="1" hangingPunct="1">
              <a:spcBef>
                <a:spcPct val="0"/>
              </a:spcBef>
            </a:pPr>
            <a:r>
              <a:rPr lang="en-US" smtClean="0">
                <a:ea typeface="ＭＳ Ｐゴシック"/>
              </a:rPr>
              <a:t>	Lots of other guns</a:t>
            </a:r>
          </a:p>
          <a:p>
            <a:pPr eaLnBrk="1" hangingPunct="1">
              <a:spcBef>
                <a:spcPct val="0"/>
              </a:spcBef>
            </a:pPr>
            <a:r>
              <a:rPr lang="en-US" smtClean="0">
                <a:ea typeface="ＭＳ Ｐゴシック"/>
              </a:rPr>
              <a:t>	Critically injured patient</a:t>
            </a:r>
          </a:p>
          <a:p>
            <a:pPr eaLnBrk="1" hangingPunct="1">
              <a:spcBef>
                <a:spcPct val="0"/>
              </a:spcBef>
            </a:pPr>
            <a:r>
              <a:rPr lang="en-US" smtClean="0">
                <a:ea typeface="ＭＳ Ｐゴシック"/>
              </a:rPr>
              <a:t>	</a:t>
            </a:r>
          </a:p>
          <a:p>
            <a:pPr eaLnBrk="1" hangingPunct="1">
              <a:spcBef>
                <a:spcPct val="0"/>
              </a:spcBef>
            </a:pPr>
            <a:r>
              <a:rPr lang="en-US" smtClean="0">
                <a:ea typeface="ＭＳ Ｐゴシック"/>
              </a:rPr>
              <a:t>Does that break our rule about shooting first and treating later?</a:t>
            </a:r>
          </a:p>
          <a:p>
            <a:pPr eaLnBrk="1" hangingPunct="1">
              <a:spcBef>
                <a:spcPct val="0"/>
              </a:spcBef>
            </a:pPr>
            <a:r>
              <a:rPr lang="en-US" smtClean="0">
                <a:ea typeface="ＭＳ Ｐゴシック"/>
              </a:rPr>
              <a:t>	Yes - but that’s OK – it’s the right answer for this particular situation.</a:t>
            </a:r>
          </a:p>
          <a:p>
            <a:pPr eaLnBrk="1" hangingPunct="1">
              <a:spcBef>
                <a:spcPct val="0"/>
              </a:spcBef>
            </a:pPr>
            <a:r>
              <a:rPr lang="en-US" smtClean="0">
                <a:ea typeface="ＭＳ Ｐゴシック"/>
              </a:rPr>
              <a:t>What’s next?</a:t>
            </a:r>
          </a:p>
          <a:p>
            <a:pPr eaLnBrk="1" hangingPunct="1">
              <a:spcBef>
                <a:spcPct val="0"/>
              </a:spcBef>
            </a:pPr>
            <a:r>
              <a:rPr lang="en-US" smtClean="0">
                <a:ea typeface="ＭＳ Ｐゴシック"/>
              </a:rPr>
              <a:t>Move patient to cover right away or wait for long board immobilization?</a:t>
            </a:r>
          </a:p>
          <a:p>
            <a:pPr eaLnBrk="1" hangingPunct="1">
              <a:spcBef>
                <a:spcPct val="0"/>
              </a:spcBef>
            </a:pPr>
            <a:r>
              <a:rPr lang="en-US" smtClean="0">
                <a:ea typeface="ＭＳ Ｐゴシック"/>
              </a:rPr>
              <a:t>	Is he at risk for a spinal cord injury if moved? Yes</a:t>
            </a:r>
          </a:p>
          <a:p>
            <a:pPr eaLnBrk="1" hangingPunct="1">
              <a:spcBef>
                <a:spcPct val="0"/>
              </a:spcBef>
            </a:pPr>
            <a:r>
              <a:rPr lang="en-US" smtClean="0">
                <a:ea typeface="ＭＳ Ｐゴシック"/>
              </a:rPr>
              <a:t>	Also very much at risk of getting shot</a:t>
            </a:r>
          </a:p>
          <a:p>
            <a:pPr eaLnBrk="1" hangingPunct="1">
              <a:spcBef>
                <a:spcPct val="0"/>
              </a:spcBef>
            </a:pPr>
            <a:r>
              <a:rPr lang="en-US" smtClean="0">
                <a:ea typeface="ＭＳ Ｐゴシック"/>
              </a:rPr>
              <a:t>	Probably DO want to get him to cover immediately – cover available at side of road</a:t>
            </a:r>
          </a:p>
          <a:p>
            <a:pPr eaLnBrk="1" hangingPunct="1">
              <a:spcBef>
                <a:spcPct val="0"/>
              </a:spcBef>
            </a:pPr>
            <a:r>
              <a:rPr lang="en-US" smtClean="0">
                <a:ea typeface="ＭＳ Ｐゴシック"/>
              </a:rPr>
              <a:t>How do you want to move him?</a:t>
            </a:r>
          </a:p>
          <a:p>
            <a:pPr eaLnBrk="1" hangingPunct="1">
              <a:spcBef>
                <a:spcPct val="0"/>
              </a:spcBef>
            </a:pPr>
            <a:r>
              <a:rPr lang="en-US" smtClean="0">
                <a:ea typeface="ＭＳ Ｐゴシック"/>
              </a:rPr>
              <a:t>	Carefully!!</a:t>
            </a:r>
          </a:p>
          <a:p>
            <a:pPr eaLnBrk="1" hangingPunct="1">
              <a:spcBef>
                <a:spcPct val="0"/>
              </a:spcBef>
            </a:pPr>
            <a:r>
              <a:rPr lang="en-US" smtClean="0">
                <a:ea typeface="ＭＳ Ｐゴシック"/>
              </a:rPr>
              <a:t>	Cradle head with forearms to stabilize neck and drag</a:t>
            </a:r>
          </a:p>
          <a:p>
            <a:pPr eaLnBrk="1" hangingPunct="1">
              <a:spcBef>
                <a:spcPct val="0"/>
              </a:spcBef>
            </a:pPr>
            <a:r>
              <a:rPr lang="en-US" smtClean="0">
                <a:ea typeface="ＭＳ Ｐゴシック"/>
              </a:rPr>
              <a:t>Does he need to be intubated?</a:t>
            </a:r>
          </a:p>
          <a:p>
            <a:pPr eaLnBrk="1" hangingPunct="1">
              <a:spcBef>
                <a:spcPct val="0"/>
              </a:spcBef>
            </a:pPr>
            <a:r>
              <a:rPr lang="en-US" smtClean="0">
                <a:ea typeface="ＭＳ Ｐゴシック"/>
              </a:rPr>
              <a:t>	No</a:t>
            </a:r>
          </a:p>
          <a:p>
            <a:pPr eaLnBrk="1" hangingPunct="1">
              <a:spcBef>
                <a:spcPct val="0"/>
              </a:spcBef>
            </a:pPr>
            <a:r>
              <a:rPr lang="en-US" smtClean="0">
                <a:ea typeface="ＭＳ Ｐゴシック"/>
              </a:rPr>
              <a:t>	Chin-lift/jaw-thrust and NP airway</a:t>
            </a:r>
          </a:p>
          <a:p>
            <a:pPr eaLnBrk="1" hangingPunct="1">
              <a:spcBef>
                <a:spcPct val="0"/>
              </a:spcBef>
            </a:pPr>
            <a:r>
              <a:rPr lang="en-US" smtClean="0">
                <a:ea typeface="ＭＳ Ｐゴシック"/>
              </a:rPr>
              <a:t>Does he need IV fluids?</a:t>
            </a:r>
          </a:p>
          <a:p>
            <a:pPr eaLnBrk="1" hangingPunct="1">
              <a:spcBef>
                <a:spcPct val="0"/>
              </a:spcBef>
            </a:pPr>
            <a:r>
              <a:rPr lang="en-US" smtClean="0">
                <a:ea typeface="ＭＳ Ｐゴシック"/>
              </a:rPr>
              <a:t>	Only needs fluid resuscitation if internal bleeding and hypovolemic shock</a:t>
            </a:r>
          </a:p>
          <a:p>
            <a:pPr eaLnBrk="1" hangingPunct="1">
              <a:spcBef>
                <a:spcPct val="0"/>
              </a:spcBef>
            </a:pPr>
            <a:r>
              <a:rPr lang="en-US" smtClean="0">
                <a:ea typeface="ＭＳ Ｐゴシック"/>
              </a:rPr>
              <a:t>	Check radial pulse – give fluids if pulse weak</a:t>
            </a:r>
          </a:p>
          <a:p>
            <a:pPr eaLnBrk="1" hangingPunct="1">
              <a:spcBef>
                <a:spcPct val="0"/>
              </a:spcBef>
            </a:pPr>
            <a:r>
              <a:rPr lang="en-US" smtClean="0">
                <a:ea typeface="ＭＳ Ｐゴシック"/>
              </a:rPr>
              <a:t>Urgency for evacuation?</a:t>
            </a:r>
          </a:p>
          <a:p>
            <a:pPr eaLnBrk="1" hangingPunct="1">
              <a:spcBef>
                <a:spcPct val="0"/>
              </a:spcBef>
            </a:pPr>
            <a:r>
              <a:rPr lang="en-US" smtClean="0">
                <a:ea typeface="ＭＳ Ｐゴシック"/>
              </a:rPr>
              <a:t>	Little that can be done at FST (forward surgical team) for the head injury</a:t>
            </a:r>
          </a:p>
          <a:p>
            <a:pPr eaLnBrk="1" hangingPunct="1">
              <a:spcBef>
                <a:spcPct val="0"/>
              </a:spcBef>
            </a:pPr>
            <a:r>
              <a:rPr lang="en-US" smtClean="0">
                <a:ea typeface="ＭＳ Ｐゴシック"/>
              </a:rPr>
              <a:t>	Possible ruptured spleen or other internal bleeding may be bigger issue acutely</a:t>
            </a:r>
          </a:p>
          <a:p>
            <a:pPr eaLnBrk="1" hangingPunct="1">
              <a:spcBef>
                <a:spcPct val="0"/>
              </a:spcBef>
            </a:pPr>
            <a:r>
              <a:rPr lang="en-US" smtClean="0">
                <a:ea typeface="ＭＳ Ｐゴシック"/>
              </a:rPr>
              <a:t>	Tactical commander in Mogadishu split force rather than wait 30 minutes</a:t>
            </a:r>
          </a:p>
          <a:p>
            <a:pPr eaLnBrk="1" hangingPunct="1">
              <a:spcBef>
                <a:spcPct val="0"/>
              </a:spcBef>
            </a:pPr>
            <a:r>
              <a:rPr lang="en-US" smtClean="0">
                <a:ea typeface="ＭＳ Ｐゴシック"/>
              </a:rPr>
              <a:t>Does he need antibiotics or analgesia?</a:t>
            </a:r>
          </a:p>
          <a:p>
            <a:pPr eaLnBrk="1" hangingPunct="1">
              <a:spcBef>
                <a:spcPct val="0"/>
              </a:spcBef>
            </a:pPr>
            <a:r>
              <a:rPr lang="en-US" smtClean="0">
                <a:ea typeface="ＭＳ Ｐゴシック"/>
              </a:rPr>
              <a:t>	No – no open wound noted</a:t>
            </a:r>
          </a:p>
          <a:p>
            <a:pPr eaLnBrk="1" hangingPunct="1">
              <a:spcBef>
                <a:spcPct val="0"/>
              </a:spcBef>
            </a:pPr>
            <a:r>
              <a:rPr lang="en-US" smtClean="0">
                <a:ea typeface="ＭＳ Ｐゴシック"/>
              </a:rPr>
              <a:t>	Already unconscious</a:t>
            </a:r>
          </a:p>
          <a:p>
            <a:pPr eaLnBrk="1" hangingPunct="1">
              <a:spcBef>
                <a:spcPct val="0"/>
              </a:spcBef>
            </a:pPr>
            <a:r>
              <a:rPr lang="en-US" smtClean="0">
                <a:ea typeface="ＭＳ Ｐゴシック"/>
              </a:rPr>
              <a:t>Outcome </a:t>
            </a:r>
          </a:p>
          <a:p>
            <a:pPr eaLnBrk="1" hangingPunct="1">
              <a:spcBef>
                <a:spcPct val="0"/>
              </a:spcBef>
            </a:pPr>
            <a:r>
              <a:rPr lang="en-US" smtClean="0">
                <a:ea typeface="ＭＳ Ｐゴシック"/>
              </a:rPr>
              <a:t>	Ranger survived his injuries.</a:t>
            </a:r>
          </a:p>
          <a:p>
            <a:pPr eaLnBrk="1" hangingPunct="1">
              <a:spcBef>
                <a:spcPct val="0"/>
              </a:spcBef>
            </a:pPr>
            <a:r>
              <a:rPr lang="en-US" smtClean="0">
                <a:ea typeface="ＭＳ Ｐゴシック"/>
              </a:rPr>
              <a:t>End of scenario</a:t>
            </a:r>
          </a:p>
          <a:p>
            <a:pPr eaLnBrk="1" hangingPunct="1">
              <a:spcBef>
                <a:spcPct val="0"/>
              </a:spcBef>
            </a:pPr>
            <a:endParaRPr lang="en-US" smtClean="0">
              <a:ea typeface="ＭＳ Ｐゴシック"/>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bwMode="auto">
          <a:noFill/>
          <a:ln>
            <a:miter lim="800000"/>
            <a:headEnd/>
            <a:tailEnd/>
          </a:ln>
        </p:spPr>
        <p:txBody>
          <a:bodyPr/>
          <a:lstStyle/>
          <a:p>
            <a:fld id="{D3CE0555-DD79-4BD2-850F-31384E5F7DA3}" type="slidenum">
              <a:rPr lang="en-US" smtClean="0">
                <a:latin typeface="Arial" charset="0"/>
                <a:ea typeface="ＭＳ Ｐゴシック"/>
                <a:cs typeface="ＭＳ Ｐゴシック"/>
              </a:rPr>
              <a:pPr/>
              <a:t>23</a:t>
            </a:fld>
            <a:endParaRPr lang="en-US" smtClean="0">
              <a:latin typeface="Arial" charset="0"/>
              <a:ea typeface="ＭＳ Ｐゴシック"/>
              <a:cs typeface="ＭＳ Ｐゴシック"/>
            </a:endParaRPr>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Second real-world scenario from Mogadishu</a:t>
            </a:r>
          </a:p>
          <a:p>
            <a:pPr eaLnBrk="1" hangingPunct="1">
              <a:spcBef>
                <a:spcPct val="0"/>
              </a:spcBef>
            </a:pPr>
            <a:r>
              <a:rPr lang="en-US" smtClean="0">
                <a:ea typeface="ＭＳ Ｐゴシック"/>
              </a:rPr>
              <a:t>Very different tactical situation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noFill/>
          <a:ln>
            <a:miter lim="800000"/>
            <a:headEnd/>
            <a:tailEnd/>
          </a:ln>
        </p:spPr>
        <p:txBody>
          <a:bodyPr/>
          <a:lstStyle/>
          <a:p>
            <a:fld id="{B55C579A-C2C4-4D77-83BA-BC0075D8BFBD}" type="slidenum">
              <a:rPr lang="en-US" smtClean="0">
                <a:latin typeface="Arial" charset="0"/>
                <a:ea typeface="ＭＳ Ｐゴシック"/>
                <a:cs typeface="ＭＳ Ｐゴシック"/>
              </a:rPr>
              <a:pPr/>
              <a:t>24</a:t>
            </a:fld>
            <a:endParaRPr lang="en-US" smtClean="0">
              <a:latin typeface="Arial" charset="0"/>
              <a:ea typeface="ＭＳ Ｐゴシック"/>
              <a:cs typeface="ＭＳ Ｐゴシック"/>
            </a:endParaRPr>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bwMode="auto">
          <a:noFill/>
          <a:ln>
            <a:miter lim="800000"/>
            <a:headEnd/>
            <a:tailEnd/>
          </a:ln>
        </p:spPr>
        <p:txBody>
          <a:bodyPr/>
          <a:lstStyle/>
          <a:p>
            <a:fld id="{768BB46F-8DC3-4AB9-B399-985F62EE731A}" type="slidenum">
              <a:rPr lang="en-US" smtClean="0">
                <a:latin typeface="Arial" charset="0"/>
                <a:ea typeface="ＭＳ Ｐゴシック"/>
                <a:cs typeface="ＭＳ Ｐゴシック"/>
              </a:rPr>
              <a:pPr/>
              <a:t>25</a:t>
            </a:fld>
            <a:endParaRPr lang="en-US" smtClean="0">
              <a:latin typeface="Arial" charset="0"/>
              <a:ea typeface="ＭＳ Ｐゴシック"/>
              <a:cs typeface="ＭＳ Ｐゴシック"/>
            </a:endParaRPr>
          </a:p>
        </p:txBody>
      </p:sp>
      <p:sp>
        <p:nvSpPr>
          <p:cNvPr id="665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bwMode="auto">
          <a:noFill/>
          <a:ln>
            <a:miter lim="800000"/>
            <a:headEnd/>
            <a:tailEnd/>
          </a:ln>
        </p:spPr>
        <p:txBody>
          <a:bodyPr/>
          <a:lstStyle/>
          <a:p>
            <a:fld id="{BEDD05C8-8D12-4848-8BEF-180087E76C26}" type="slidenum">
              <a:rPr lang="en-US" smtClean="0">
                <a:latin typeface="Arial" charset="0"/>
                <a:ea typeface="ＭＳ Ｐゴシック"/>
                <a:cs typeface="ＭＳ Ｐゴシック"/>
              </a:rPr>
              <a:pPr/>
              <a:t>26</a:t>
            </a:fld>
            <a:endParaRPr lang="en-US" smtClean="0">
              <a:latin typeface="Arial" charset="0"/>
              <a:ea typeface="ＭＳ Ｐゴシック"/>
              <a:cs typeface="ＭＳ Ｐゴシック"/>
            </a:endParaRPr>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bwMode="auto">
          <a:noFill/>
          <a:ln>
            <a:miter lim="800000"/>
            <a:headEnd/>
            <a:tailEnd/>
          </a:ln>
        </p:spPr>
        <p:txBody>
          <a:bodyPr/>
          <a:lstStyle/>
          <a:p>
            <a:fld id="{287DBED6-12A2-4EE9-BBFA-6007E83DBBA9}" type="slidenum">
              <a:rPr lang="en-US" smtClean="0">
                <a:latin typeface="Arial" charset="0"/>
                <a:ea typeface="ＭＳ Ｐゴシック"/>
                <a:cs typeface="ＭＳ Ｐゴシック"/>
              </a:rPr>
              <a:pPr/>
              <a:t>27</a:t>
            </a:fld>
            <a:endParaRPr lang="en-US" smtClean="0">
              <a:latin typeface="Arial" charset="0"/>
              <a:ea typeface="ＭＳ Ｐゴシック"/>
              <a:cs typeface="ＭＳ Ｐゴシック"/>
            </a:endParaRPr>
          </a:p>
        </p:txBody>
      </p:sp>
      <p:sp>
        <p:nvSpPr>
          <p:cNvPr id="706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bwMode="auto">
          <a:noFill/>
          <a:ln>
            <a:miter lim="800000"/>
            <a:headEnd/>
            <a:tailEnd/>
          </a:ln>
        </p:spPr>
        <p:txBody>
          <a:bodyPr/>
          <a:lstStyle/>
          <a:p>
            <a:fld id="{59DF3940-A9D2-4C28-B26C-0B41B515EB34}" type="slidenum">
              <a:rPr lang="en-US" smtClean="0">
                <a:latin typeface="Arial" charset="0"/>
                <a:ea typeface="ＭＳ Ｐゴシック"/>
                <a:cs typeface="ＭＳ Ｐゴシック"/>
              </a:rPr>
              <a:pPr/>
              <a:t>28</a:t>
            </a:fld>
            <a:endParaRPr lang="en-US" smtClean="0">
              <a:latin typeface="Arial" charset="0"/>
              <a:ea typeface="ＭＳ Ｐゴシック"/>
              <a:cs typeface="ＭＳ Ｐゴシック"/>
            </a:endParaRPr>
          </a:p>
        </p:txBody>
      </p:sp>
      <p:sp>
        <p:nvSpPr>
          <p:cNvPr id="727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What are your options for first actions?</a:t>
            </a:r>
          </a:p>
          <a:p>
            <a:pPr eaLnBrk="1" hangingPunct="1">
              <a:spcBef>
                <a:spcPct val="0"/>
              </a:spcBef>
            </a:pPr>
            <a:r>
              <a:rPr lang="en-US" smtClean="0">
                <a:ea typeface="ＭＳ Ｐゴシック"/>
              </a:rPr>
              <a:t>	Casualty with femoral bleeding</a:t>
            </a:r>
          </a:p>
          <a:p>
            <a:pPr eaLnBrk="1" hangingPunct="1">
              <a:spcBef>
                <a:spcPct val="0"/>
              </a:spcBef>
            </a:pPr>
            <a:r>
              <a:rPr lang="en-US" smtClean="0">
                <a:ea typeface="ＭＳ Ｐゴシック"/>
              </a:rPr>
              <a:t>	Unconscious co-pilot</a:t>
            </a:r>
          </a:p>
          <a:p>
            <a:pPr eaLnBrk="1" hangingPunct="1">
              <a:spcBef>
                <a:spcPct val="0"/>
              </a:spcBef>
            </a:pPr>
            <a:r>
              <a:rPr lang="en-US" smtClean="0">
                <a:ea typeface="ＭＳ Ｐゴシック"/>
              </a:rPr>
              <a:t>	Semi-conscious pilot</a:t>
            </a:r>
          </a:p>
          <a:p>
            <a:pPr eaLnBrk="1" hangingPunct="1">
              <a:spcBef>
                <a:spcPct val="0"/>
              </a:spcBef>
            </a:pPr>
            <a:r>
              <a:rPr lang="en-US" smtClean="0">
                <a:ea typeface="ＭＳ Ｐゴシック"/>
              </a:rPr>
              <a:t>	Stop the uncontrolled min-gun from firing</a:t>
            </a:r>
          </a:p>
          <a:p>
            <a:pPr eaLnBrk="1" hangingPunct="1">
              <a:spcBef>
                <a:spcPct val="0"/>
              </a:spcBef>
            </a:pPr>
            <a:r>
              <a:rPr lang="en-US" smtClean="0">
                <a:ea typeface="ＭＳ Ｐゴシック"/>
              </a:rPr>
              <a:t>	</a:t>
            </a:r>
          </a:p>
          <a:p>
            <a:pPr eaLnBrk="1" hangingPunct="1">
              <a:spcBef>
                <a:spcPct val="0"/>
              </a:spcBef>
            </a:pPr>
            <a:r>
              <a:rPr lang="en-US" smtClean="0">
                <a:ea typeface="ＭＳ Ｐゴシック"/>
              </a:rPr>
              <a:t>Who gets treated first?</a:t>
            </a:r>
          </a:p>
          <a:p>
            <a:pPr eaLnBrk="1" hangingPunct="1">
              <a:spcBef>
                <a:spcPct val="0"/>
              </a:spcBef>
            </a:pPr>
            <a:r>
              <a:rPr lang="en-US" smtClean="0">
                <a:ea typeface="ＭＳ Ｐゴシック"/>
              </a:rPr>
              <a:t>Take care of the pilot first</a:t>
            </a:r>
          </a:p>
          <a:p>
            <a:pPr eaLnBrk="1" hangingPunct="1">
              <a:spcBef>
                <a:spcPct val="0"/>
              </a:spcBef>
            </a:pPr>
            <a:r>
              <a:rPr lang="en-US" smtClean="0">
                <a:ea typeface="ＭＳ Ｐゴシック"/>
              </a:rPr>
              <a:t>	Want to get him back flying the aircraft</a:t>
            </a:r>
          </a:p>
          <a:p>
            <a:pPr eaLnBrk="1" hangingPunct="1">
              <a:spcBef>
                <a:spcPct val="0"/>
              </a:spcBef>
            </a:pPr>
            <a:r>
              <a:rPr lang="en-US" smtClean="0">
                <a:ea typeface="ＭＳ Ｐゴシック"/>
              </a:rPr>
              <a:t>	Most important thing about medical care in an aircraft is to try to keep the    </a:t>
            </a:r>
          </a:p>
          <a:p>
            <a:pPr eaLnBrk="1" hangingPunct="1">
              <a:spcBef>
                <a:spcPct val="0"/>
              </a:spcBef>
            </a:pPr>
            <a:r>
              <a:rPr lang="en-US" smtClean="0">
                <a:ea typeface="ＭＳ Ｐゴシック"/>
              </a:rPr>
              <a:t>                               aircraft in the air</a:t>
            </a:r>
          </a:p>
          <a:p>
            <a:pPr eaLnBrk="1" hangingPunct="1">
              <a:spcBef>
                <a:spcPct val="0"/>
              </a:spcBef>
            </a:pPr>
            <a:r>
              <a:rPr lang="en-US" smtClean="0">
                <a:ea typeface="ＭＳ Ｐゴシック"/>
              </a:rPr>
              <a:t>	Stimulate pilot by shaking</a:t>
            </a:r>
          </a:p>
          <a:p>
            <a:pPr eaLnBrk="1" hangingPunct="1">
              <a:spcBef>
                <a:spcPct val="0"/>
              </a:spcBef>
            </a:pPr>
            <a:r>
              <a:rPr lang="en-US" smtClean="0">
                <a:ea typeface="ＭＳ Ｐゴシック"/>
              </a:rPr>
              <a:t>	Smelling salts if available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What’s next?</a:t>
            </a:r>
          </a:p>
          <a:p>
            <a:pPr eaLnBrk="1" hangingPunct="1">
              <a:spcBef>
                <a:spcPct val="0"/>
              </a:spcBef>
            </a:pPr>
            <a:r>
              <a:rPr lang="en-US" smtClean="0">
                <a:ea typeface="ＭＳ Ｐゴシック"/>
              </a:rPr>
              <a:t>	Casualty with the femoral bleeder is next</a:t>
            </a:r>
          </a:p>
          <a:p>
            <a:pPr eaLnBrk="1" hangingPunct="1">
              <a:spcBef>
                <a:spcPct val="0"/>
              </a:spcBef>
            </a:pPr>
            <a:r>
              <a:rPr lang="en-US" smtClean="0">
                <a:ea typeface="ＭＳ Ｐゴシック"/>
              </a:rPr>
              <a:t>	Needs a tourniquet</a:t>
            </a:r>
          </a:p>
          <a:p>
            <a:pPr eaLnBrk="1" hangingPunct="1">
              <a:spcBef>
                <a:spcPct val="0"/>
              </a:spcBef>
            </a:pPr>
            <a:r>
              <a:rPr lang="en-US" smtClean="0">
                <a:ea typeface="ＭＳ Ｐゴシック"/>
              </a:rPr>
              <a:t>	He should be able to provide self-care if conscious</a:t>
            </a:r>
          </a:p>
          <a:p>
            <a:pPr eaLnBrk="1" hangingPunct="1">
              <a:spcBef>
                <a:spcPct val="0"/>
              </a:spcBef>
            </a:pPr>
            <a:r>
              <a:rPr lang="en-US" smtClean="0">
                <a:ea typeface="ＭＳ Ｐゴシック"/>
              </a:rPr>
              <a:t>	The individual in Mogadishu treated himself</a:t>
            </a:r>
          </a:p>
          <a:p>
            <a:pPr eaLnBrk="1" hangingPunct="1">
              <a:spcBef>
                <a:spcPct val="0"/>
              </a:spcBef>
            </a:pPr>
            <a:r>
              <a:rPr lang="en-US" smtClean="0">
                <a:ea typeface="ＭＳ Ｐゴシック"/>
              </a:rPr>
              <a:t>	Used an improvised tourniquet</a:t>
            </a:r>
          </a:p>
          <a:p>
            <a:pPr eaLnBrk="1" hangingPunct="1">
              <a:spcBef>
                <a:spcPct val="0"/>
              </a:spcBef>
            </a:pPr>
            <a:r>
              <a:rPr lang="en-US" smtClean="0">
                <a:ea typeface="ＭＳ Ｐゴシック"/>
              </a:rPr>
              <a:t>	Survived</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can you do for the unconscious co-pilot?</a:t>
            </a:r>
          </a:p>
          <a:p>
            <a:pPr eaLnBrk="1" hangingPunct="1">
              <a:spcBef>
                <a:spcPct val="0"/>
              </a:spcBef>
            </a:pPr>
            <a:r>
              <a:rPr lang="en-US" smtClean="0">
                <a:ea typeface="ＭＳ Ｐゴシック"/>
              </a:rPr>
              <a:t>	Get him off the controls</a:t>
            </a:r>
          </a:p>
          <a:p>
            <a:pPr eaLnBrk="1" hangingPunct="1">
              <a:spcBef>
                <a:spcPct val="0"/>
              </a:spcBef>
            </a:pPr>
            <a:r>
              <a:rPr lang="en-US" smtClean="0">
                <a:ea typeface="ＭＳ Ｐゴシック"/>
              </a:rPr>
              <a:t>	Supine position and establish airway with NPA</a:t>
            </a:r>
          </a:p>
          <a:p>
            <a:pPr eaLnBrk="1" hangingPunct="1">
              <a:spcBef>
                <a:spcPct val="0"/>
              </a:spcBef>
            </a:pPr>
            <a:r>
              <a:rPr lang="en-US" smtClean="0">
                <a:ea typeface="ＭＳ Ｐゴシック"/>
              </a:rPr>
              <a:t>	Check for external bleeding – none seen</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Next action?</a:t>
            </a:r>
          </a:p>
          <a:p>
            <a:pPr eaLnBrk="1" hangingPunct="1">
              <a:spcBef>
                <a:spcPct val="0"/>
              </a:spcBef>
            </a:pPr>
            <a:r>
              <a:rPr lang="en-US" smtClean="0">
                <a:ea typeface="ＭＳ Ｐゴシック"/>
              </a:rPr>
              <a:t>	Check casualty with injured hand</a:t>
            </a:r>
          </a:p>
          <a:p>
            <a:pPr eaLnBrk="1" hangingPunct="1">
              <a:spcBef>
                <a:spcPct val="0"/>
              </a:spcBef>
            </a:pPr>
            <a:r>
              <a:rPr lang="en-US" smtClean="0">
                <a:ea typeface="ＭＳ Ｐゴシック"/>
              </a:rPr>
              <a:t>	Stop any severe bleeding</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else?</a:t>
            </a:r>
          </a:p>
          <a:p>
            <a:pPr eaLnBrk="1" hangingPunct="1">
              <a:spcBef>
                <a:spcPct val="0"/>
              </a:spcBef>
            </a:pPr>
            <a:r>
              <a:rPr lang="en-US" smtClean="0">
                <a:ea typeface="ＭＳ Ｐゴシック"/>
              </a:rPr>
              <a:t>	Radio for help</a:t>
            </a:r>
          </a:p>
          <a:p>
            <a:pPr eaLnBrk="1" hangingPunct="1">
              <a:spcBef>
                <a:spcPct val="0"/>
              </a:spcBef>
            </a:pPr>
            <a:r>
              <a:rPr lang="en-US" smtClean="0">
                <a:ea typeface="ＭＳ Ｐゴシック"/>
              </a:rPr>
              <a:t>	Prepare for impact if crash landing anticipated</a:t>
            </a:r>
          </a:p>
          <a:p>
            <a:pPr eaLnBrk="1" hangingPunct="1">
              <a:spcBef>
                <a:spcPct val="0"/>
              </a:spcBef>
            </a:pPr>
            <a:r>
              <a:rPr lang="en-US" smtClean="0">
                <a:ea typeface="ＭＳ Ｐゴシック"/>
              </a:rPr>
              <a:t>	After impact – security for weapons and ordnance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End of scenario</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bwMode="auto">
          <a:noFill/>
          <a:ln>
            <a:miter lim="800000"/>
            <a:headEnd/>
            <a:tailEnd/>
          </a:ln>
        </p:spPr>
        <p:txBody>
          <a:bodyPr/>
          <a:lstStyle/>
          <a:p>
            <a:fld id="{E38E99C0-AAFA-48ED-A2D1-70733F0A3C35}" type="slidenum">
              <a:rPr lang="en-US" smtClean="0">
                <a:latin typeface="Arial" charset="0"/>
                <a:ea typeface="ＭＳ Ｐゴシック"/>
                <a:cs typeface="ＭＳ Ｐゴシック"/>
              </a:rPr>
              <a:pPr/>
              <a:t>29</a:t>
            </a:fld>
            <a:endParaRPr lang="en-US" smtClean="0">
              <a:latin typeface="Arial" charset="0"/>
              <a:ea typeface="ＭＳ Ｐゴシック"/>
              <a:cs typeface="ＭＳ Ｐゴシック"/>
            </a:endParaRPr>
          </a:p>
        </p:txBody>
      </p:sp>
      <p:sp>
        <p:nvSpPr>
          <p:cNvPr id="747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Now let’s look at a few scenarios that are representative of the kind that we are seeing in Iraq and Afghanistan at present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ln>
            <a:miter lim="800000"/>
            <a:headEnd/>
            <a:tailEnd/>
          </a:ln>
        </p:spPr>
        <p:txBody>
          <a:bodyPr/>
          <a:lstStyle/>
          <a:p>
            <a:fld id="{615A0541-05F9-4B04-9CCD-C493CFF160BE}" type="slidenum">
              <a:rPr lang="en-US" smtClean="0">
                <a:latin typeface="Arial" charset="0"/>
                <a:ea typeface="ＭＳ Ｐゴシック"/>
                <a:cs typeface="ＭＳ Ｐゴシック"/>
              </a:rPr>
              <a:pPr/>
              <a:t>3</a:t>
            </a:fld>
            <a:endParaRPr lang="en-US" smtClean="0">
              <a:latin typeface="Arial" charset="0"/>
              <a:ea typeface="ＭＳ Ｐゴシック"/>
              <a:cs typeface="ＭＳ Ｐゴシック"/>
            </a:endParaRPr>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This is a real story that dramatically illustrates the difficulty of trauma care on the battlefield.</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bwMode="auto">
          <a:noFill/>
          <a:ln>
            <a:miter lim="800000"/>
            <a:headEnd/>
            <a:tailEnd/>
          </a:ln>
        </p:spPr>
        <p:txBody>
          <a:bodyPr/>
          <a:lstStyle/>
          <a:p>
            <a:fld id="{6CE38207-BA04-43A1-A8A1-09AB8E7CA99D}" type="slidenum">
              <a:rPr lang="en-US" smtClean="0">
                <a:latin typeface="Arial" charset="0"/>
                <a:ea typeface="ＭＳ Ｐゴシック"/>
                <a:cs typeface="ＭＳ Ｐゴシック"/>
              </a:rPr>
              <a:pPr/>
              <a:t>30</a:t>
            </a:fld>
            <a:endParaRPr lang="en-US" smtClean="0">
              <a:latin typeface="Arial" charset="0"/>
              <a:ea typeface="ＭＳ Ｐゴシック"/>
              <a:cs typeface="ＭＳ Ｐゴシック"/>
            </a:endParaRPr>
          </a:p>
        </p:txBody>
      </p:sp>
      <p:sp>
        <p:nvSpPr>
          <p:cNvPr id="768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bwMode="auto">
          <a:noFill/>
          <a:ln>
            <a:miter lim="800000"/>
            <a:headEnd/>
            <a:tailEnd/>
          </a:ln>
        </p:spPr>
        <p:txBody>
          <a:bodyPr/>
          <a:lstStyle/>
          <a:p>
            <a:fld id="{E94CB9FD-EE5F-4B4A-A2DC-982C2B20DD73}" type="slidenum">
              <a:rPr lang="en-US" smtClean="0">
                <a:latin typeface="Arial" charset="0"/>
                <a:ea typeface="ＭＳ Ｐゴシック"/>
                <a:cs typeface="ＭＳ Ｐゴシック"/>
              </a:rPr>
              <a:pPr/>
              <a:t>31</a:t>
            </a:fld>
            <a:endParaRPr lang="en-US" smtClean="0">
              <a:latin typeface="Arial" charset="0"/>
              <a:ea typeface="ＭＳ Ｐゴシック"/>
              <a:cs typeface="ＭＳ Ｐゴシック"/>
            </a:endParaRPr>
          </a:p>
        </p:txBody>
      </p:sp>
      <p:sp>
        <p:nvSpPr>
          <p:cNvPr id="788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bwMode="auto">
          <a:noFill/>
          <a:ln>
            <a:miter lim="800000"/>
            <a:headEnd/>
            <a:tailEnd/>
          </a:ln>
        </p:spPr>
        <p:txBody>
          <a:bodyPr/>
          <a:lstStyle/>
          <a:p>
            <a:fld id="{95B1880D-F21C-4DFA-8648-492DEC2EB763}" type="slidenum">
              <a:rPr lang="en-US" smtClean="0">
                <a:latin typeface="Arial" charset="0"/>
                <a:ea typeface="ＭＳ Ｐゴシック"/>
                <a:cs typeface="ＭＳ Ｐゴシック"/>
              </a:rPr>
              <a:pPr/>
              <a:t>32</a:t>
            </a:fld>
            <a:endParaRPr lang="en-US" smtClean="0">
              <a:latin typeface="Arial" charset="0"/>
              <a:ea typeface="ＭＳ Ｐゴシック"/>
              <a:cs typeface="ＭＳ Ｐゴシック"/>
            </a:endParaRPr>
          </a:p>
        </p:txBody>
      </p:sp>
      <p:sp>
        <p:nvSpPr>
          <p:cNvPr id="808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extLst>
            <a:ext uri="{909E8E84-426E-40DD-AFC4-6F175D3DCCD1}"/>
            <a:ext uri="{91240B29-F687-4F45-9708-019B960494DF}"/>
          </a:extLst>
        </p:spPr>
        <p:txBody>
          <a:bodyPr wrap="square" numCol="1" anchor="t" anchorCtr="0" compatLnSpc="1">
            <a:prstTxWarp prst="textNoShape">
              <a:avLst/>
            </a:prstTxWarp>
          </a:bodyPr>
          <a:lstStyle/>
          <a:p>
            <a:pPr eaLnBrk="1" hangingPunct="1">
              <a:spcBef>
                <a:spcPct val="0"/>
              </a:spcBef>
              <a:defRPr/>
            </a:pPr>
            <a:r>
              <a:rPr lang="en-US" dirty="0" smtClean="0">
                <a:cs typeface="+mn-cs"/>
              </a:rPr>
              <a:t>What are the tactical considerations here?</a:t>
            </a:r>
          </a:p>
          <a:p>
            <a:pPr eaLnBrk="1" hangingPunct="1">
              <a:spcBef>
                <a:spcPct val="0"/>
              </a:spcBef>
              <a:defRPr/>
            </a:pPr>
            <a:r>
              <a:rPr lang="en-US" dirty="0" smtClean="0">
                <a:cs typeface="+mn-cs"/>
              </a:rPr>
              <a:t>	How many other hostiles in are in house?</a:t>
            </a:r>
          </a:p>
          <a:p>
            <a:pPr eaLnBrk="1" hangingPunct="1">
              <a:spcBef>
                <a:spcPct val="0"/>
              </a:spcBef>
              <a:defRPr/>
            </a:pPr>
            <a:r>
              <a:rPr lang="en-US" dirty="0" smtClean="0">
                <a:cs typeface="+mn-cs"/>
              </a:rPr>
              <a:t>	All pursue hostile – leave casualties for later?</a:t>
            </a:r>
          </a:p>
          <a:p>
            <a:pPr eaLnBrk="1" hangingPunct="1">
              <a:spcBef>
                <a:spcPct val="0"/>
              </a:spcBef>
              <a:defRPr/>
            </a:pPr>
            <a:r>
              <a:rPr lang="en-US" dirty="0" smtClean="0">
                <a:cs typeface="+mn-cs"/>
              </a:rPr>
              <a:t>	All withdraw to care for casualties?</a:t>
            </a:r>
          </a:p>
          <a:p>
            <a:pPr eaLnBrk="1" hangingPunct="1">
              <a:spcBef>
                <a:spcPct val="0"/>
              </a:spcBef>
              <a:defRPr/>
            </a:pPr>
            <a:r>
              <a:rPr lang="en-US" dirty="0" smtClean="0">
                <a:cs typeface="+mn-cs"/>
              </a:rPr>
              <a:t>	Set security and treat casualties there?</a:t>
            </a:r>
          </a:p>
          <a:p>
            <a:pPr eaLnBrk="1" hangingPunct="1">
              <a:spcBef>
                <a:spcPct val="0"/>
              </a:spcBef>
              <a:defRPr/>
            </a:pPr>
            <a:r>
              <a:rPr lang="en-US" dirty="0" smtClean="0">
                <a:cs typeface="+mn-cs"/>
              </a:rPr>
              <a:t>	Split force – have some pursue and others treat?</a:t>
            </a:r>
          </a:p>
          <a:p>
            <a:pPr eaLnBrk="1" hangingPunct="1">
              <a:spcBef>
                <a:spcPct val="0"/>
              </a:spcBef>
              <a:defRPr/>
            </a:pPr>
            <a:r>
              <a:rPr lang="en-US" dirty="0" smtClean="0">
                <a:cs typeface="+mn-cs"/>
              </a:rPr>
              <a:t>		Split force most often chosen as the best option from previous </a:t>
            </a:r>
          </a:p>
          <a:p>
            <a:pPr eaLnBrk="1" hangingPunct="1">
              <a:spcBef>
                <a:spcPct val="0"/>
              </a:spcBef>
              <a:defRPr/>
            </a:pPr>
            <a:r>
              <a:rPr lang="en-US" dirty="0" smtClean="0">
                <a:cs typeface="+mn-cs"/>
              </a:rPr>
              <a:t>                                           groups. </a:t>
            </a:r>
          </a:p>
          <a:p>
            <a:pPr eaLnBrk="1" hangingPunct="1">
              <a:spcBef>
                <a:spcPct val="0"/>
              </a:spcBef>
              <a:defRPr/>
            </a:pPr>
            <a:endParaRPr lang="en-US" dirty="0" smtClean="0">
              <a:cs typeface="+mn-cs"/>
            </a:endParaRPr>
          </a:p>
          <a:p>
            <a:pPr eaLnBrk="1" hangingPunct="1">
              <a:spcBef>
                <a:spcPct val="0"/>
              </a:spcBef>
              <a:defRPr/>
            </a:pPr>
            <a:r>
              <a:rPr lang="en-US" dirty="0" smtClean="0">
                <a:cs typeface="+mn-cs"/>
              </a:rPr>
              <a:t>Who gets treated first?</a:t>
            </a:r>
          </a:p>
          <a:p>
            <a:pPr eaLnBrk="1" hangingPunct="1">
              <a:spcBef>
                <a:spcPct val="0"/>
              </a:spcBef>
              <a:defRPr/>
            </a:pPr>
            <a:r>
              <a:rPr lang="en-US" dirty="0" smtClean="0">
                <a:cs typeface="+mn-cs"/>
              </a:rPr>
              <a:t>	Casualty with Shoulder Injury</a:t>
            </a:r>
          </a:p>
          <a:p>
            <a:pPr eaLnBrk="1" hangingPunct="1">
              <a:spcBef>
                <a:spcPct val="0"/>
              </a:spcBef>
              <a:defRPr/>
            </a:pPr>
            <a:r>
              <a:rPr lang="en-US" dirty="0" smtClean="0">
                <a:cs typeface="+mn-cs"/>
              </a:rPr>
              <a:t>	Most important to treat immediately – could bleed to death quickly</a:t>
            </a:r>
          </a:p>
          <a:p>
            <a:pPr eaLnBrk="1" hangingPunct="1">
              <a:spcBef>
                <a:spcPct val="0"/>
              </a:spcBef>
              <a:defRPr/>
            </a:pPr>
            <a:r>
              <a:rPr lang="en-US" dirty="0" smtClean="0">
                <a:cs typeface="+mn-cs"/>
              </a:rPr>
              <a:t>	Stop bleeding with Combat Gauze dressing</a:t>
            </a:r>
          </a:p>
          <a:p>
            <a:pPr eaLnBrk="1" hangingPunct="1">
              <a:spcBef>
                <a:spcPct val="0"/>
              </a:spcBef>
              <a:defRPr/>
            </a:pPr>
            <a:r>
              <a:rPr lang="en-US" dirty="0" smtClean="0">
                <a:cs typeface="+mn-cs"/>
              </a:rPr>
              <a:t>		Apply with direct pressure for 3 minutes</a:t>
            </a:r>
          </a:p>
          <a:p>
            <a:pPr eaLnBrk="1" hangingPunct="1">
              <a:spcBef>
                <a:spcPct val="0"/>
              </a:spcBef>
              <a:defRPr/>
            </a:pPr>
            <a:r>
              <a:rPr lang="en-US" dirty="0" smtClean="0">
                <a:cs typeface="+mn-cs"/>
              </a:rPr>
              <a:t>	Airway Management?</a:t>
            </a:r>
          </a:p>
          <a:p>
            <a:pPr eaLnBrk="1" hangingPunct="1">
              <a:spcBef>
                <a:spcPct val="0"/>
              </a:spcBef>
              <a:defRPr/>
            </a:pPr>
            <a:r>
              <a:rPr lang="en-US" dirty="0" smtClean="0">
                <a:cs typeface="+mn-cs"/>
              </a:rPr>
              <a:t>		OK - conscious</a:t>
            </a:r>
          </a:p>
          <a:p>
            <a:pPr eaLnBrk="1" hangingPunct="1">
              <a:spcBef>
                <a:spcPct val="0"/>
              </a:spcBef>
              <a:defRPr/>
            </a:pPr>
            <a:r>
              <a:rPr lang="en-US" dirty="0" smtClean="0">
                <a:cs typeface="+mn-cs"/>
              </a:rPr>
              <a:t>	IV?</a:t>
            </a:r>
          </a:p>
          <a:p>
            <a:pPr eaLnBrk="1" hangingPunct="1">
              <a:spcBef>
                <a:spcPct val="0"/>
              </a:spcBef>
              <a:defRPr/>
            </a:pPr>
            <a:r>
              <a:rPr lang="en-US" dirty="0" smtClean="0">
                <a:cs typeface="+mn-cs"/>
              </a:rPr>
              <a:t>		No – not in shock if take care of bleeding without delay</a:t>
            </a:r>
          </a:p>
          <a:p>
            <a:pPr eaLnBrk="1" hangingPunct="1">
              <a:spcBef>
                <a:spcPct val="0"/>
              </a:spcBef>
              <a:defRPr/>
            </a:pPr>
            <a:r>
              <a:rPr lang="en-US" dirty="0" smtClean="0">
                <a:cs typeface="+mn-cs"/>
              </a:rPr>
              <a:t>	Combat pill pack? </a:t>
            </a:r>
          </a:p>
          <a:p>
            <a:pPr eaLnBrk="1" hangingPunct="1">
              <a:spcBef>
                <a:spcPct val="0"/>
              </a:spcBef>
              <a:defRPr/>
            </a:pPr>
            <a:r>
              <a:rPr lang="en-US" dirty="0" smtClean="0">
                <a:cs typeface="+mn-cs"/>
              </a:rPr>
              <a:t>		Yes</a:t>
            </a:r>
          </a:p>
          <a:p>
            <a:pPr eaLnBrk="1" hangingPunct="1">
              <a:spcBef>
                <a:spcPct val="0"/>
              </a:spcBef>
              <a:defRPr/>
            </a:pPr>
            <a:r>
              <a:rPr lang="en-US" dirty="0" smtClean="0">
                <a:cs typeface="+mn-cs"/>
              </a:rPr>
              <a:t>	Fentanyl?</a:t>
            </a:r>
          </a:p>
          <a:p>
            <a:pPr eaLnBrk="1" hangingPunct="1">
              <a:spcBef>
                <a:spcPct val="0"/>
              </a:spcBef>
              <a:defRPr/>
            </a:pPr>
            <a:r>
              <a:rPr lang="en-US" dirty="0" smtClean="0">
                <a:cs typeface="+mn-cs"/>
              </a:rPr>
              <a:t>		Careful - may go into shock later from shoulder wound</a:t>
            </a:r>
          </a:p>
          <a:p>
            <a:pPr eaLnBrk="1" hangingPunct="1">
              <a:spcBef>
                <a:spcPct val="0"/>
              </a:spcBef>
              <a:defRPr/>
            </a:pPr>
            <a:r>
              <a:rPr lang="en-US" dirty="0" smtClean="0">
                <a:cs typeface="+mn-cs"/>
              </a:rPr>
              <a:t>		</a:t>
            </a:r>
            <a:r>
              <a:rPr lang="en-US" b="1" dirty="0" smtClean="0">
                <a:solidFill>
                  <a:schemeClr val="accent5"/>
                </a:solidFill>
                <a:cs typeface="+mn-cs"/>
              </a:rPr>
              <a:t>Ketamine may be a better choice here.</a:t>
            </a:r>
          </a:p>
          <a:p>
            <a:pPr eaLnBrk="1" hangingPunct="1">
              <a:spcBef>
                <a:spcPct val="0"/>
              </a:spcBef>
              <a:defRPr/>
            </a:pPr>
            <a:r>
              <a:rPr lang="en-US" dirty="0" smtClean="0">
                <a:cs typeface="+mn-cs"/>
              </a:rPr>
              <a:t>What next?</a:t>
            </a:r>
          </a:p>
          <a:p>
            <a:pPr eaLnBrk="1" hangingPunct="1">
              <a:spcBef>
                <a:spcPct val="0"/>
              </a:spcBef>
              <a:defRPr/>
            </a:pPr>
            <a:r>
              <a:rPr lang="en-US" dirty="0" smtClean="0">
                <a:cs typeface="+mn-cs"/>
              </a:rPr>
              <a:t>	Unconscious Casualty with Blast Injury</a:t>
            </a:r>
          </a:p>
          <a:p>
            <a:pPr eaLnBrk="1" hangingPunct="1">
              <a:spcBef>
                <a:spcPct val="0"/>
              </a:spcBef>
              <a:defRPr/>
            </a:pPr>
            <a:r>
              <a:rPr lang="en-US" dirty="0" smtClean="0">
                <a:cs typeface="+mn-cs"/>
              </a:rPr>
              <a:t>	Airway Management?</a:t>
            </a:r>
          </a:p>
          <a:p>
            <a:pPr eaLnBrk="1" hangingPunct="1">
              <a:spcBef>
                <a:spcPct val="0"/>
              </a:spcBef>
              <a:defRPr/>
            </a:pPr>
            <a:r>
              <a:rPr lang="en-US" dirty="0" smtClean="0">
                <a:cs typeface="+mn-cs"/>
              </a:rPr>
              <a:t>		Chin-lift/jaw thrust</a:t>
            </a:r>
          </a:p>
          <a:p>
            <a:pPr eaLnBrk="1" hangingPunct="1">
              <a:spcBef>
                <a:spcPct val="0"/>
              </a:spcBef>
              <a:defRPr/>
            </a:pPr>
            <a:r>
              <a:rPr lang="en-US" dirty="0" smtClean="0">
                <a:cs typeface="+mn-cs"/>
              </a:rPr>
              <a:t>		NP airway</a:t>
            </a:r>
          </a:p>
          <a:p>
            <a:pPr eaLnBrk="1" hangingPunct="1">
              <a:spcBef>
                <a:spcPct val="0"/>
              </a:spcBef>
              <a:defRPr/>
            </a:pPr>
            <a:r>
              <a:rPr lang="en-US" dirty="0" smtClean="0">
                <a:cs typeface="+mn-cs"/>
              </a:rPr>
              <a:t>	Check for other injuries</a:t>
            </a:r>
          </a:p>
          <a:p>
            <a:pPr eaLnBrk="1" hangingPunct="1">
              <a:spcBef>
                <a:spcPct val="0"/>
              </a:spcBef>
              <a:defRPr/>
            </a:pPr>
            <a:r>
              <a:rPr lang="en-US" dirty="0" smtClean="0">
                <a:cs typeface="+mn-cs"/>
              </a:rPr>
              <a:t>		Find major bleeding in back of thigh from shrapnel wound</a:t>
            </a:r>
          </a:p>
          <a:p>
            <a:pPr eaLnBrk="1" hangingPunct="1">
              <a:spcBef>
                <a:spcPct val="0"/>
              </a:spcBef>
              <a:defRPr/>
            </a:pPr>
            <a:r>
              <a:rPr lang="en-US" dirty="0" smtClean="0">
                <a:cs typeface="+mn-cs"/>
              </a:rPr>
              <a:t>		Apply tourniquet</a:t>
            </a:r>
          </a:p>
          <a:p>
            <a:pPr eaLnBrk="1" hangingPunct="1">
              <a:spcBef>
                <a:spcPct val="0"/>
              </a:spcBef>
              <a:defRPr/>
            </a:pPr>
            <a:r>
              <a:rPr lang="en-US" dirty="0" smtClean="0">
                <a:cs typeface="+mn-cs"/>
              </a:rPr>
              <a:t>	IV fluids?</a:t>
            </a:r>
          </a:p>
          <a:p>
            <a:pPr eaLnBrk="1" hangingPunct="1">
              <a:spcBef>
                <a:spcPct val="0"/>
              </a:spcBef>
              <a:defRPr/>
            </a:pPr>
            <a:r>
              <a:rPr lang="en-US" dirty="0" smtClean="0">
                <a:cs typeface="+mn-cs"/>
              </a:rPr>
              <a:t>		Check radial pulse – strong – not unconscious from hemorrhage</a:t>
            </a:r>
          </a:p>
          <a:p>
            <a:pPr eaLnBrk="1" hangingPunct="1">
              <a:spcBef>
                <a:spcPct val="0"/>
              </a:spcBef>
              <a:defRPr/>
            </a:pPr>
            <a:r>
              <a:rPr lang="en-US" dirty="0" smtClean="0">
                <a:cs typeface="+mn-cs"/>
              </a:rPr>
              <a:t>		No need for fluids – may make blast lung worse</a:t>
            </a:r>
          </a:p>
          <a:p>
            <a:pPr eaLnBrk="1" hangingPunct="1">
              <a:spcBef>
                <a:spcPct val="0"/>
              </a:spcBef>
              <a:defRPr/>
            </a:pPr>
            <a:r>
              <a:rPr lang="en-US" dirty="0" smtClean="0">
                <a:cs typeface="+mn-cs"/>
              </a:rPr>
              <a:t>		Unconscious from blast</a:t>
            </a:r>
          </a:p>
          <a:p>
            <a:pPr eaLnBrk="1" hangingPunct="1">
              <a:spcBef>
                <a:spcPct val="0"/>
              </a:spcBef>
              <a:defRPr/>
            </a:pPr>
            <a:r>
              <a:rPr lang="en-US" dirty="0" smtClean="0">
                <a:cs typeface="+mn-cs"/>
              </a:rPr>
              <a:t>	Pulse ox monitoring</a:t>
            </a:r>
          </a:p>
          <a:p>
            <a:pPr eaLnBrk="1" hangingPunct="1">
              <a:spcBef>
                <a:spcPct val="0"/>
              </a:spcBef>
              <a:defRPr/>
            </a:pPr>
            <a:r>
              <a:rPr lang="en-US" dirty="0" smtClean="0">
                <a:cs typeface="+mn-cs"/>
              </a:rPr>
              <a:t>		Must prevent hypoxia in TBI casualties</a:t>
            </a:r>
          </a:p>
          <a:p>
            <a:pPr eaLnBrk="1" hangingPunct="1">
              <a:spcBef>
                <a:spcPct val="0"/>
              </a:spcBef>
              <a:defRPr/>
            </a:pPr>
            <a:r>
              <a:rPr lang="en-US" dirty="0" smtClean="0">
                <a:cs typeface="+mn-cs"/>
              </a:rPr>
              <a:t>	Combat pill pack? </a:t>
            </a:r>
          </a:p>
          <a:p>
            <a:pPr eaLnBrk="1" hangingPunct="1">
              <a:spcBef>
                <a:spcPct val="0"/>
              </a:spcBef>
              <a:defRPr/>
            </a:pPr>
            <a:r>
              <a:rPr lang="en-US" dirty="0" smtClean="0">
                <a:cs typeface="+mn-cs"/>
              </a:rPr>
              <a:t>		No – needs IV antibiotics – unconscious – medical personnel </a:t>
            </a:r>
          </a:p>
          <a:p>
            <a:pPr eaLnBrk="1" hangingPunct="1">
              <a:spcBef>
                <a:spcPct val="0"/>
              </a:spcBef>
              <a:defRPr/>
            </a:pPr>
            <a:r>
              <a:rPr lang="en-US" dirty="0" smtClean="0">
                <a:cs typeface="+mn-cs"/>
              </a:rPr>
              <a:t>			administer when feasible</a:t>
            </a:r>
          </a:p>
          <a:p>
            <a:pPr eaLnBrk="1" hangingPunct="1">
              <a:spcBef>
                <a:spcPct val="0"/>
              </a:spcBef>
              <a:defRPr/>
            </a:pPr>
            <a:r>
              <a:rPr lang="en-US" dirty="0" smtClean="0">
                <a:cs typeface="+mn-cs"/>
              </a:rPr>
              <a:t>	Needs oxygen in CASEVAC phase</a:t>
            </a:r>
          </a:p>
          <a:p>
            <a:pPr eaLnBrk="1" hangingPunct="1">
              <a:spcBef>
                <a:spcPct val="0"/>
              </a:spcBef>
              <a:defRPr/>
            </a:pPr>
            <a:endParaRPr lang="en-US" dirty="0" smtClean="0">
              <a:cs typeface="+mn-cs"/>
            </a:endParaRPr>
          </a:p>
          <a:p>
            <a:pPr eaLnBrk="1" hangingPunct="1">
              <a:spcBef>
                <a:spcPct val="0"/>
              </a:spcBef>
              <a:defRPr/>
            </a:pPr>
            <a:r>
              <a:rPr lang="en-US" dirty="0" smtClean="0">
                <a:cs typeface="+mn-cs"/>
              </a:rPr>
              <a:t>Next?</a:t>
            </a:r>
          </a:p>
          <a:p>
            <a:pPr eaLnBrk="1" hangingPunct="1">
              <a:spcBef>
                <a:spcPct val="0"/>
              </a:spcBef>
              <a:defRPr/>
            </a:pPr>
            <a:r>
              <a:rPr lang="en-US" dirty="0" smtClean="0">
                <a:cs typeface="+mn-cs"/>
              </a:rPr>
              <a:t>	Abdominal Wound Casualty</a:t>
            </a:r>
          </a:p>
          <a:p>
            <a:pPr eaLnBrk="1" hangingPunct="1">
              <a:spcBef>
                <a:spcPct val="0"/>
              </a:spcBef>
              <a:defRPr/>
            </a:pPr>
            <a:r>
              <a:rPr lang="en-US" dirty="0" smtClean="0">
                <a:cs typeface="+mn-cs"/>
              </a:rPr>
              <a:t>	Airway Management?</a:t>
            </a:r>
          </a:p>
          <a:p>
            <a:pPr eaLnBrk="1" hangingPunct="1">
              <a:spcBef>
                <a:spcPct val="0"/>
              </a:spcBef>
              <a:defRPr/>
            </a:pPr>
            <a:r>
              <a:rPr lang="en-US" dirty="0" smtClean="0">
                <a:cs typeface="+mn-cs"/>
              </a:rPr>
              <a:t>		OK - conscious</a:t>
            </a:r>
          </a:p>
          <a:p>
            <a:pPr eaLnBrk="1" hangingPunct="1">
              <a:spcBef>
                <a:spcPct val="0"/>
              </a:spcBef>
              <a:defRPr/>
            </a:pPr>
            <a:r>
              <a:rPr lang="en-US" dirty="0" smtClean="0">
                <a:cs typeface="+mn-cs"/>
              </a:rPr>
              <a:t>	IV fluids?</a:t>
            </a:r>
          </a:p>
          <a:p>
            <a:pPr eaLnBrk="1" hangingPunct="1">
              <a:spcBef>
                <a:spcPct val="0"/>
              </a:spcBef>
              <a:defRPr/>
            </a:pPr>
            <a:r>
              <a:rPr lang="en-US" dirty="0" smtClean="0">
                <a:cs typeface="+mn-cs"/>
              </a:rPr>
              <a:t>		No, not at present – not in shock</a:t>
            </a:r>
          </a:p>
          <a:p>
            <a:pPr eaLnBrk="1" hangingPunct="1">
              <a:spcBef>
                <a:spcPct val="0"/>
              </a:spcBef>
              <a:defRPr/>
            </a:pPr>
            <a:r>
              <a:rPr lang="en-US" dirty="0" smtClean="0">
                <a:cs typeface="+mn-cs"/>
              </a:rPr>
              <a:t>		Saline lock a good idea when time permits</a:t>
            </a:r>
          </a:p>
          <a:p>
            <a:pPr eaLnBrk="1" hangingPunct="1">
              <a:spcBef>
                <a:spcPct val="0"/>
              </a:spcBef>
              <a:defRPr/>
            </a:pPr>
            <a:r>
              <a:rPr lang="en-US" dirty="0" smtClean="0">
                <a:cs typeface="+mn-cs"/>
              </a:rPr>
              <a:t>		May go into shock later</a:t>
            </a:r>
          </a:p>
          <a:p>
            <a:pPr eaLnBrk="1" hangingPunct="1">
              <a:spcBef>
                <a:spcPct val="0"/>
              </a:spcBef>
              <a:defRPr/>
            </a:pPr>
            <a:r>
              <a:rPr lang="en-US" dirty="0" smtClean="0">
                <a:cs typeface="+mn-cs"/>
              </a:rPr>
              <a:t>	Combat pill pack? </a:t>
            </a:r>
          </a:p>
          <a:p>
            <a:pPr eaLnBrk="1" hangingPunct="1">
              <a:spcBef>
                <a:spcPct val="0"/>
              </a:spcBef>
              <a:defRPr/>
            </a:pPr>
            <a:r>
              <a:rPr lang="en-US" dirty="0" smtClean="0">
                <a:cs typeface="+mn-cs"/>
              </a:rPr>
              <a:t>		Yes – casualty can self-administer</a:t>
            </a:r>
          </a:p>
          <a:p>
            <a:pPr eaLnBrk="1" hangingPunct="1">
              <a:spcBef>
                <a:spcPct val="0"/>
              </a:spcBef>
              <a:defRPr/>
            </a:pPr>
            <a:r>
              <a:rPr lang="en-US" dirty="0" smtClean="0">
                <a:cs typeface="+mn-cs"/>
              </a:rPr>
              <a:t>		Abdominal wound should have IV antibiotics – but not the first </a:t>
            </a:r>
          </a:p>
          <a:p>
            <a:pPr eaLnBrk="1" hangingPunct="1">
              <a:spcBef>
                <a:spcPct val="0"/>
              </a:spcBef>
              <a:defRPr/>
            </a:pPr>
            <a:r>
              <a:rPr lang="en-US" dirty="0" smtClean="0">
                <a:cs typeface="+mn-cs"/>
              </a:rPr>
              <a:t>			priority at this point</a:t>
            </a:r>
          </a:p>
          <a:p>
            <a:pPr eaLnBrk="1" hangingPunct="1">
              <a:spcBef>
                <a:spcPct val="0"/>
              </a:spcBef>
              <a:defRPr/>
            </a:pPr>
            <a:endParaRPr lang="en-US" dirty="0" smtClean="0">
              <a:cs typeface="+mn-cs"/>
            </a:endParaRPr>
          </a:p>
          <a:p>
            <a:pPr eaLnBrk="1" hangingPunct="1">
              <a:spcBef>
                <a:spcPct val="0"/>
              </a:spcBef>
              <a:defRPr/>
            </a:pPr>
            <a:r>
              <a:rPr lang="en-US" dirty="0" smtClean="0">
                <a:cs typeface="+mn-cs"/>
              </a:rPr>
              <a:t>End of scenario</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a:endParaRPr>
          </a:p>
        </p:txBody>
      </p:sp>
      <p:sp>
        <p:nvSpPr>
          <p:cNvPr id="82947" name="Slide Number Placeholder 3"/>
          <p:cNvSpPr>
            <a:spLocks noGrp="1"/>
          </p:cNvSpPr>
          <p:nvPr>
            <p:ph type="sldNum" sz="quarter" idx="5"/>
          </p:nvPr>
        </p:nvSpPr>
        <p:spPr bwMode="auto">
          <a:noFill/>
          <a:ln>
            <a:miter lim="800000"/>
            <a:headEnd/>
            <a:tailEnd/>
          </a:ln>
        </p:spPr>
        <p:txBody>
          <a:bodyPr/>
          <a:lstStyle/>
          <a:p>
            <a:fld id="{5E0BA28D-A04E-4244-B418-3FBB02D40FED}" type="slidenum">
              <a:rPr lang="en-US" smtClean="0">
                <a:latin typeface="Arial" charset="0"/>
                <a:ea typeface="ＭＳ Ｐゴシック"/>
                <a:cs typeface="ＭＳ Ｐゴシック"/>
              </a:rPr>
              <a:pPr/>
              <a:t>33</a:t>
            </a:fld>
            <a:endParaRPr lang="en-US" smtClean="0">
              <a:latin typeface="Arial" charset="0"/>
              <a:ea typeface="ＭＳ Ｐゴシック"/>
              <a:cs typeface="ＭＳ Ｐゴシック"/>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bwMode="auto">
          <a:noFill/>
          <a:ln>
            <a:miter lim="800000"/>
            <a:headEnd/>
            <a:tailEnd/>
          </a:ln>
        </p:spPr>
        <p:txBody>
          <a:bodyPr/>
          <a:lstStyle/>
          <a:p>
            <a:fld id="{6865D8AA-ED16-48B5-9918-2DBC23866578}" type="slidenum">
              <a:rPr lang="en-US" smtClean="0">
                <a:latin typeface="Arial" charset="0"/>
                <a:ea typeface="ＭＳ Ｐゴシック"/>
                <a:cs typeface="ＭＳ Ｐゴシック"/>
              </a:rPr>
              <a:pPr/>
              <a:t>34</a:t>
            </a:fld>
            <a:endParaRPr lang="en-US" smtClean="0">
              <a:latin typeface="Arial" charset="0"/>
              <a:ea typeface="ＭＳ Ｐゴシック"/>
              <a:cs typeface="ＭＳ Ｐゴシック"/>
            </a:endParaRPr>
          </a:p>
        </p:txBody>
      </p:sp>
      <p:sp>
        <p:nvSpPr>
          <p:cNvPr id="849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bwMode="auto">
          <a:noFill/>
          <a:ln>
            <a:miter lim="800000"/>
            <a:headEnd/>
            <a:tailEnd/>
          </a:ln>
        </p:spPr>
        <p:txBody>
          <a:bodyPr/>
          <a:lstStyle/>
          <a:p>
            <a:fld id="{FB61403C-E9F6-4459-B7AA-9C54547C6323}" type="slidenum">
              <a:rPr lang="en-US" smtClean="0">
                <a:latin typeface="Arial" charset="0"/>
                <a:ea typeface="ＭＳ Ｐゴシック"/>
                <a:cs typeface="ＭＳ Ｐゴシック"/>
              </a:rPr>
              <a:pPr/>
              <a:t>35</a:t>
            </a:fld>
            <a:endParaRPr lang="en-US" smtClean="0">
              <a:latin typeface="Arial" charset="0"/>
              <a:ea typeface="ＭＳ Ｐゴシック"/>
              <a:cs typeface="ＭＳ Ｐゴシック"/>
            </a:endParaRPr>
          </a:p>
        </p:txBody>
      </p:sp>
      <p:sp>
        <p:nvSpPr>
          <p:cNvPr id="870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What phase are you in?</a:t>
            </a:r>
          </a:p>
          <a:p>
            <a:pPr eaLnBrk="1" hangingPunct="1">
              <a:spcBef>
                <a:spcPct val="0"/>
              </a:spcBef>
            </a:pPr>
            <a:r>
              <a:rPr lang="en-US" smtClean="0">
                <a:ea typeface="ＭＳ Ｐゴシック"/>
              </a:rPr>
              <a:t>	Care Under Fire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should you do for the casualty?</a:t>
            </a:r>
          </a:p>
          <a:p>
            <a:pPr eaLnBrk="1" hangingPunct="1">
              <a:spcBef>
                <a:spcPct val="0"/>
              </a:spcBef>
            </a:pPr>
            <a:r>
              <a:rPr lang="en-US" smtClean="0">
                <a:ea typeface="ＭＳ Ｐゴシック"/>
              </a:rPr>
              <a:t>	Yell at him to get under cover if he can.</a:t>
            </a:r>
          </a:p>
          <a:p>
            <a:pPr eaLnBrk="1" hangingPunct="1">
              <a:spcBef>
                <a:spcPct val="0"/>
              </a:spcBef>
            </a:pPr>
            <a:r>
              <a:rPr lang="en-US" smtClean="0">
                <a:ea typeface="ＭＳ Ｐゴシック"/>
              </a:rPr>
              <a:t>	Tell him to put a tourniquet on his wounded leg.</a:t>
            </a:r>
          </a:p>
          <a:p>
            <a:pPr eaLnBrk="1" hangingPunct="1">
              <a:spcBef>
                <a:spcPct val="0"/>
              </a:spcBef>
            </a:pPr>
            <a:r>
              <a:rPr lang="en-US" smtClean="0">
                <a:ea typeface="ＭＳ Ｐゴシック"/>
              </a:rPr>
              <a:t>	May have to help him.</a:t>
            </a:r>
          </a:p>
          <a:p>
            <a:pPr eaLnBrk="1" hangingPunct="1">
              <a:spcBef>
                <a:spcPct val="0"/>
              </a:spcBef>
            </a:pPr>
            <a:r>
              <a:rPr lang="en-US" smtClean="0">
                <a:ea typeface="ＭＳ Ｐゴシック"/>
              </a:rPr>
              <a:t>	Consider movement plan/suppression fire, etc. if you do.</a:t>
            </a:r>
          </a:p>
          <a:p>
            <a:pPr eaLnBrk="1" hangingPunct="1">
              <a:spcBef>
                <a:spcPct val="0"/>
              </a:spcBef>
            </a:pPr>
            <a:r>
              <a:rPr lang="en-US" smtClean="0">
                <a:ea typeface="ＭＳ Ｐゴシック"/>
              </a:rPr>
              <a:t>	</a:t>
            </a:r>
          </a:p>
          <a:p>
            <a:pPr eaLnBrk="1" hangingPunct="1">
              <a:spcBef>
                <a:spcPct val="0"/>
              </a:spcBef>
            </a:pPr>
            <a:r>
              <a:rPr lang="en-US" smtClean="0">
                <a:ea typeface="ＭＳ Ｐゴシック"/>
              </a:rPr>
              <a:t>Should he take his Combat Pill Pack meds now?</a:t>
            </a:r>
          </a:p>
          <a:p>
            <a:pPr eaLnBrk="1" hangingPunct="1">
              <a:spcBef>
                <a:spcPct val="0"/>
              </a:spcBef>
            </a:pPr>
            <a:r>
              <a:rPr lang="en-US" smtClean="0">
                <a:ea typeface="ＭＳ Ｐゴシック"/>
              </a:rPr>
              <a:t>	No. Still in Care Under Fire phase</a:t>
            </a:r>
          </a:p>
          <a:p>
            <a:pPr eaLnBrk="1" hangingPunct="1">
              <a:spcBef>
                <a:spcPct val="0"/>
              </a:spcBef>
            </a:pPr>
            <a:r>
              <a:rPr lang="en-US" smtClean="0">
                <a:ea typeface="ＭＳ Ｐゴシック"/>
              </a:rPr>
              <a:t>	Priorities are to get to cover and return fire if possible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Scenario continues. Casualty has moved behind a vehicle. All hostiles are eliminated or have retreated.  The platoon establishes a secure perimeter. Platoon leader tells you that you have only one casualty, and that you have a few minutes to work on him before the platoon will have to move.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phase are you in now?</a:t>
            </a:r>
          </a:p>
          <a:p>
            <a:pPr eaLnBrk="1" hangingPunct="1">
              <a:spcBef>
                <a:spcPct val="0"/>
              </a:spcBef>
            </a:pPr>
            <a:r>
              <a:rPr lang="en-US" smtClean="0">
                <a:ea typeface="ＭＳ Ｐゴシック"/>
              </a:rPr>
              <a:t>	Tactical Field Care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Your casualty is alert, still in severe pain, and clutching his right leg. There is blood all over his leg and hands, and a tourniquet is in place on his right thigh. What is your first concern?</a:t>
            </a:r>
          </a:p>
          <a:p>
            <a:pPr eaLnBrk="1" hangingPunct="1">
              <a:spcBef>
                <a:spcPct val="0"/>
              </a:spcBef>
            </a:pPr>
            <a:r>
              <a:rPr lang="en-US" smtClean="0">
                <a:ea typeface="ＭＳ Ｐゴシック"/>
              </a:rPr>
              <a:t>	Control of life-threatening bleeding.</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You check the tourniquet.</a:t>
            </a:r>
          </a:p>
          <a:p>
            <a:pPr eaLnBrk="1" hangingPunct="1">
              <a:spcBef>
                <a:spcPct val="0"/>
              </a:spcBef>
            </a:pPr>
            <a:r>
              <a:rPr lang="en-US" smtClean="0">
                <a:ea typeface="ＭＳ Ｐゴシック"/>
              </a:rPr>
              <a:t>		It is positioned correctly.</a:t>
            </a:r>
          </a:p>
          <a:p>
            <a:pPr eaLnBrk="1" hangingPunct="1">
              <a:spcBef>
                <a:spcPct val="0"/>
              </a:spcBef>
            </a:pPr>
            <a:r>
              <a:rPr lang="en-US" smtClean="0">
                <a:ea typeface="ＭＳ Ｐゴシック"/>
              </a:rPr>
              <a:t>		The bleeding has been controlled.</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You search quickly for any other life-threatening bleeding, and find none.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Should you disarm the casualty?</a:t>
            </a:r>
          </a:p>
          <a:p>
            <a:pPr eaLnBrk="1" hangingPunct="1">
              <a:spcBef>
                <a:spcPct val="0"/>
              </a:spcBef>
            </a:pPr>
            <a:r>
              <a:rPr lang="en-US" smtClean="0">
                <a:ea typeface="ＭＳ Ｐゴシック"/>
              </a:rPr>
              <a:t>	No. He is alert and wants to stay in the fight. </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Next concern?</a:t>
            </a:r>
          </a:p>
          <a:p>
            <a:pPr eaLnBrk="1" hangingPunct="1">
              <a:spcBef>
                <a:spcPct val="0"/>
              </a:spcBef>
            </a:pPr>
            <a:r>
              <a:rPr lang="en-US" smtClean="0">
                <a:ea typeface="ＭＳ Ｐゴシック"/>
              </a:rPr>
              <a:t>	Airway is patent.  </a:t>
            </a:r>
          </a:p>
          <a:p>
            <a:pPr eaLnBrk="1" hangingPunct="1">
              <a:spcBef>
                <a:spcPct val="0"/>
              </a:spcBef>
            </a:pPr>
            <a:r>
              <a:rPr lang="en-US" smtClean="0">
                <a:ea typeface="ＭＳ Ｐゴシック"/>
              </a:rPr>
              <a:t>	Casualty is conscious and talking – airway is OK.</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Next?</a:t>
            </a:r>
          </a:p>
          <a:p>
            <a:pPr eaLnBrk="1" hangingPunct="1">
              <a:spcBef>
                <a:spcPct val="0"/>
              </a:spcBef>
            </a:pPr>
            <a:r>
              <a:rPr lang="en-US" smtClean="0">
                <a:ea typeface="ＭＳ Ｐゴシック"/>
              </a:rPr>
              <a:t>	Breathing.  </a:t>
            </a:r>
          </a:p>
          <a:p>
            <a:pPr eaLnBrk="1" hangingPunct="1">
              <a:spcBef>
                <a:spcPct val="0"/>
              </a:spcBef>
            </a:pPr>
            <a:r>
              <a:rPr lang="en-US" smtClean="0">
                <a:ea typeface="ＭＳ Ｐゴシック"/>
              </a:rPr>
              <a:t>	Breathing is rapid from pain and the situation, but not labored.   </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Check for shock.</a:t>
            </a:r>
          </a:p>
          <a:p>
            <a:pPr eaLnBrk="1" hangingPunct="1">
              <a:spcBef>
                <a:spcPct val="0"/>
              </a:spcBef>
            </a:pPr>
            <a:r>
              <a:rPr lang="en-US" smtClean="0">
                <a:ea typeface="ＭＳ Ｐゴシック"/>
              </a:rPr>
              <a:t>	Mental status is normal. Radial pulse is strong. </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Next?</a:t>
            </a:r>
          </a:p>
          <a:p>
            <a:pPr eaLnBrk="1" hangingPunct="1">
              <a:spcBef>
                <a:spcPct val="0"/>
              </a:spcBef>
            </a:pPr>
            <a:r>
              <a:rPr lang="en-US" smtClean="0">
                <a:ea typeface="ＭＳ Ｐゴシック"/>
              </a:rPr>
              <a:t>	Assess for other wounds.</a:t>
            </a:r>
          </a:p>
          <a:p>
            <a:pPr eaLnBrk="1" hangingPunct="1">
              <a:spcBef>
                <a:spcPct val="0"/>
              </a:spcBef>
            </a:pPr>
            <a:r>
              <a:rPr lang="en-US" smtClean="0">
                <a:ea typeface="ＭＳ Ｐゴシック"/>
              </a:rPr>
              <a:t>	You discover a large bruise on his chest and RUQ overlying the liver.  You </a:t>
            </a:r>
          </a:p>
          <a:p>
            <a:pPr eaLnBrk="1" hangingPunct="1">
              <a:spcBef>
                <a:spcPct val="0"/>
              </a:spcBef>
            </a:pPr>
            <a:r>
              <a:rPr lang="en-US" smtClean="0">
                <a:ea typeface="ＭＳ Ｐゴシック"/>
              </a:rPr>
              <a:t>                    check his body armor and find corresponding damage compatible with a </a:t>
            </a:r>
          </a:p>
          <a:p>
            <a:pPr eaLnBrk="1" hangingPunct="1">
              <a:spcBef>
                <a:spcPct val="0"/>
              </a:spcBef>
            </a:pPr>
            <a:r>
              <a:rPr lang="en-US" smtClean="0">
                <a:ea typeface="ＭＳ Ｐゴシック"/>
              </a:rPr>
              <a:t>                    bullet strike.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Should you start a saline lock?</a:t>
            </a:r>
          </a:p>
          <a:p>
            <a:pPr eaLnBrk="1" hangingPunct="1">
              <a:spcBef>
                <a:spcPct val="0"/>
              </a:spcBef>
            </a:pPr>
            <a:r>
              <a:rPr lang="en-US" smtClean="0">
                <a:ea typeface="ＭＳ Ｐゴシック"/>
              </a:rPr>
              <a:t>	Only if you think he is in significant danger of going into shock later.</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Does the casualty need IV fluids at this point?</a:t>
            </a:r>
          </a:p>
          <a:p>
            <a:pPr eaLnBrk="1" hangingPunct="1">
              <a:spcBef>
                <a:spcPct val="0"/>
              </a:spcBef>
            </a:pPr>
            <a:r>
              <a:rPr lang="en-US" smtClean="0">
                <a:ea typeface="ＭＳ Ｐゴシック"/>
              </a:rPr>
              <a:t>	No – not in shock.</a:t>
            </a:r>
          </a:p>
          <a:p>
            <a:pPr eaLnBrk="1" hangingPunct="1">
              <a:spcBef>
                <a:spcPct val="0"/>
              </a:spcBef>
            </a:pPr>
            <a:r>
              <a:rPr lang="en-US" smtClean="0">
                <a:ea typeface="ＭＳ Ｐゴシック"/>
              </a:rPr>
              <a:t>	Conserve limited IV fluids until they are really needed. </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Next?</a:t>
            </a:r>
          </a:p>
          <a:p>
            <a:pPr eaLnBrk="1" hangingPunct="1">
              <a:spcBef>
                <a:spcPct val="0"/>
              </a:spcBef>
            </a:pPr>
            <a:r>
              <a:rPr lang="en-US" smtClean="0">
                <a:ea typeface="ＭＳ Ｐゴシック"/>
              </a:rPr>
              <a:t>	Prevent hypothermia.</a:t>
            </a:r>
          </a:p>
          <a:p>
            <a:pPr eaLnBrk="1" hangingPunct="1">
              <a:spcBef>
                <a:spcPct val="0"/>
              </a:spcBef>
            </a:pPr>
            <a:r>
              <a:rPr lang="en-US" smtClean="0">
                <a:ea typeface="ＭＳ Ｐゴシック"/>
              </a:rPr>
              <a:t>	Ready Heat Blanket</a:t>
            </a:r>
          </a:p>
          <a:p>
            <a:pPr eaLnBrk="1" hangingPunct="1">
              <a:spcBef>
                <a:spcPct val="0"/>
              </a:spcBef>
            </a:pPr>
            <a:r>
              <a:rPr lang="en-US" smtClean="0">
                <a:ea typeface="ＭＳ Ｐゴシック"/>
              </a:rPr>
              <a:t>	Heat Reflective Shell</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Next?</a:t>
            </a:r>
          </a:p>
          <a:p>
            <a:pPr eaLnBrk="1" hangingPunct="1">
              <a:spcBef>
                <a:spcPct val="0"/>
              </a:spcBef>
            </a:pPr>
            <a:r>
              <a:rPr lang="en-US" smtClean="0">
                <a:ea typeface="ＭＳ Ｐゴシック"/>
              </a:rPr>
              <a:t>	Inspect and dress his wound.</a:t>
            </a:r>
          </a:p>
          <a:p>
            <a:pPr eaLnBrk="1" hangingPunct="1">
              <a:spcBef>
                <a:spcPct val="0"/>
              </a:spcBef>
            </a:pPr>
            <a:r>
              <a:rPr lang="en-US" smtClean="0">
                <a:ea typeface="ＭＳ Ｐゴシック"/>
              </a:rPr>
              <a:t>	Reassess</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Platoon leader tells you the unit will move in 10 minutes to a CASEVAC location. No enemy contact is expected. CASEVAC should take about 45-60 minutes. </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Should you try to remove the tourniquet and replace with Combat Gauze.</a:t>
            </a:r>
          </a:p>
          <a:p>
            <a:pPr eaLnBrk="1" hangingPunct="1">
              <a:spcBef>
                <a:spcPct val="0"/>
              </a:spcBef>
            </a:pPr>
            <a:r>
              <a:rPr lang="en-US" smtClean="0">
                <a:ea typeface="ＭＳ Ｐゴシック"/>
              </a:rPr>
              <a:t>	No – less than two hours tourniquet time anticipated. Leave it on.</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Casualty has taken his own Combat Pill Pack. He is in significant pain. Should you give him further analgesia?</a:t>
            </a:r>
          </a:p>
          <a:p>
            <a:pPr eaLnBrk="1" hangingPunct="1">
              <a:spcBef>
                <a:spcPct val="0"/>
              </a:spcBef>
            </a:pPr>
            <a:r>
              <a:rPr lang="en-US" smtClean="0">
                <a:ea typeface="ＭＳ Ｐゴシック"/>
              </a:rPr>
              <a:t>	Mobic and Tylenol were taken 15 minutes ago.</a:t>
            </a:r>
          </a:p>
          <a:p>
            <a:pPr eaLnBrk="1" hangingPunct="1">
              <a:spcBef>
                <a:spcPct val="0"/>
              </a:spcBef>
            </a:pPr>
            <a:r>
              <a:rPr lang="en-US" smtClean="0">
                <a:ea typeface="ＭＳ Ｐゴシック"/>
              </a:rPr>
              <a:t>	</a:t>
            </a:r>
            <a:r>
              <a:rPr lang="en-US" b="1" smtClean="0">
                <a:ea typeface="ＭＳ Ｐゴシック"/>
              </a:rPr>
              <a:t>Casualty is not in shock – a fentanyl lozenge is an acceptable choice at this point as long as you 	are sure the bleeding is controlled and there is little chance the casualty will go into shock later. 	Otherwise,  intramuscular or intranasal ketamine is probably a better option. </a:t>
            </a:r>
          </a:p>
          <a:p>
            <a:pPr eaLnBrk="1" hangingPunct="1">
              <a:spcBef>
                <a:spcPct val="0"/>
              </a:spcBef>
            </a:pPr>
            <a:r>
              <a:rPr lang="en-US" b="1" smtClean="0">
                <a:ea typeface="ＭＳ Ｐゴシック"/>
              </a:rPr>
              <a:t>	</a:t>
            </a:r>
            <a:r>
              <a:rPr lang="en-US" smtClean="0">
                <a:ea typeface="ＭＳ Ｐゴシック"/>
              </a:rPr>
              <a:t>May withhold further analgesia if there is a chance of more hostile contact and casualty wants to stay in the 	fight.</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else?</a:t>
            </a:r>
          </a:p>
          <a:p>
            <a:pPr eaLnBrk="1" hangingPunct="1">
              <a:spcBef>
                <a:spcPct val="0"/>
              </a:spcBef>
            </a:pPr>
            <a:r>
              <a:rPr lang="en-US" smtClean="0">
                <a:ea typeface="ＭＳ Ｐゴシック"/>
              </a:rPr>
              <a:t>	Reassure</a:t>
            </a:r>
          </a:p>
          <a:p>
            <a:pPr eaLnBrk="1" hangingPunct="1">
              <a:spcBef>
                <a:spcPct val="0"/>
              </a:spcBef>
            </a:pPr>
            <a:r>
              <a:rPr lang="en-US" smtClean="0">
                <a:ea typeface="ＭＳ Ｐゴシック"/>
              </a:rPr>
              <a:t>	Document care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You have now moved to the CASEVAC site. The platoon establishes security.  You check the patient and notice that he is confused and breathing rapidly. You check his thigh wound and find that his tourniquet has become loose and the dressing is soaked with blood.</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Re-tighten first tourniquet. Use a second CAT if needed.</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Casualty becomes unconscious from shock. What next?</a:t>
            </a:r>
          </a:p>
          <a:p>
            <a:pPr eaLnBrk="1" hangingPunct="1">
              <a:spcBef>
                <a:spcPct val="0"/>
              </a:spcBef>
            </a:pPr>
            <a:r>
              <a:rPr lang="en-US" smtClean="0">
                <a:ea typeface="ＭＳ Ｐゴシック"/>
              </a:rPr>
              <a:t>	Establish IV access if not done before.</a:t>
            </a:r>
          </a:p>
          <a:p>
            <a:pPr eaLnBrk="1" hangingPunct="1">
              <a:spcBef>
                <a:spcPct val="0"/>
              </a:spcBef>
            </a:pPr>
            <a:r>
              <a:rPr lang="en-US" smtClean="0">
                <a:ea typeface="ＭＳ Ｐゴシック"/>
              </a:rPr>
              <a:t>	</a:t>
            </a:r>
            <a:r>
              <a:rPr lang="en-US" smtClean="0">
                <a:solidFill>
                  <a:srgbClr val="FF0000"/>
                </a:solidFill>
                <a:ea typeface="ＭＳ Ｐゴシック"/>
              </a:rPr>
              <a:t>Administer 1 gm TXA in 100cc NS slow IV push over 10 minutes (SOF units only)(&lt;3 hr. after injury)</a:t>
            </a:r>
          </a:p>
          <a:p>
            <a:pPr eaLnBrk="1" hangingPunct="1">
              <a:spcBef>
                <a:spcPct val="0"/>
              </a:spcBef>
            </a:pPr>
            <a:r>
              <a:rPr lang="en-US" smtClean="0">
                <a:ea typeface="ＭＳ Ｐゴシック"/>
              </a:rPr>
              <a:t>	Infuse 500cc bolus of Hextend.</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 </a:t>
            </a:r>
          </a:p>
          <a:p>
            <a:pPr eaLnBrk="1" hangingPunct="1">
              <a:spcBef>
                <a:spcPct val="0"/>
              </a:spcBef>
            </a:pPr>
            <a:r>
              <a:rPr lang="en-US" smtClean="0">
                <a:ea typeface="ＭＳ Ｐゴシック"/>
              </a:rPr>
              <a:t>	Nasopharyngeal airway - casualty is unconscious.</a:t>
            </a:r>
          </a:p>
          <a:p>
            <a:pPr eaLnBrk="1" hangingPunct="1">
              <a:spcBef>
                <a:spcPct val="0"/>
              </a:spcBef>
            </a:pPr>
            <a:r>
              <a:rPr lang="en-US" smtClean="0">
                <a:ea typeface="ＭＳ Ｐゴシック"/>
              </a:rPr>
              <a:t>	Recovery position</a:t>
            </a:r>
          </a:p>
          <a:p>
            <a:pPr eaLnBrk="1" hangingPunct="1">
              <a:spcBef>
                <a:spcPct val="0"/>
              </a:spcBef>
            </a:pPr>
            <a:r>
              <a:rPr lang="en-US" smtClean="0">
                <a:ea typeface="ＭＳ Ｐゴシック"/>
              </a:rPr>
              <a:t>	Transport ASAP</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End of scenario</a:t>
            </a:r>
          </a:p>
          <a:p>
            <a:pPr eaLnBrk="1" hangingPunct="1">
              <a:spcBef>
                <a:spcPct val="0"/>
              </a:spcBef>
            </a:pPr>
            <a:endParaRPr lang="en-US" smtClean="0">
              <a:ea typeface="ＭＳ Ｐゴシック"/>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a:endParaRPr>
          </a:p>
        </p:txBody>
      </p:sp>
      <p:sp>
        <p:nvSpPr>
          <p:cNvPr id="89091" name="Slide Number Placeholder 3"/>
          <p:cNvSpPr>
            <a:spLocks noGrp="1"/>
          </p:cNvSpPr>
          <p:nvPr>
            <p:ph type="sldNum" sz="quarter" idx="5"/>
          </p:nvPr>
        </p:nvSpPr>
        <p:spPr bwMode="auto">
          <a:noFill/>
          <a:ln>
            <a:miter lim="800000"/>
            <a:headEnd/>
            <a:tailEnd/>
          </a:ln>
        </p:spPr>
        <p:txBody>
          <a:bodyPr/>
          <a:lstStyle/>
          <a:p>
            <a:fld id="{12E35635-BB6F-4FB4-9475-FC304B022CAA}" type="slidenum">
              <a:rPr lang="en-US" smtClean="0">
                <a:latin typeface="Arial" charset="0"/>
                <a:ea typeface="ＭＳ Ｐゴシック"/>
                <a:cs typeface="ＭＳ Ｐゴシック"/>
              </a:rPr>
              <a:pPr/>
              <a:t>36</a:t>
            </a:fld>
            <a:endParaRPr lang="en-US" smtClean="0">
              <a:latin typeface="Arial" charset="0"/>
              <a:ea typeface="ＭＳ Ｐゴシック"/>
              <a:cs typeface="ＭＳ Ｐゴシック"/>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a:endParaRPr>
          </a:p>
        </p:txBody>
      </p:sp>
      <p:sp>
        <p:nvSpPr>
          <p:cNvPr id="91139" name="Slide Number Placeholder 3"/>
          <p:cNvSpPr>
            <a:spLocks noGrp="1"/>
          </p:cNvSpPr>
          <p:nvPr>
            <p:ph type="sldNum" sz="quarter" idx="5"/>
          </p:nvPr>
        </p:nvSpPr>
        <p:spPr bwMode="auto">
          <a:noFill/>
          <a:ln>
            <a:miter lim="800000"/>
            <a:headEnd/>
            <a:tailEnd/>
          </a:ln>
        </p:spPr>
        <p:txBody>
          <a:bodyPr/>
          <a:lstStyle/>
          <a:p>
            <a:fld id="{761B1581-64AC-4CB7-90A4-98816720E014}" type="slidenum">
              <a:rPr lang="en-US" smtClean="0">
                <a:latin typeface="Arial" charset="0"/>
                <a:ea typeface="ＭＳ Ｐゴシック"/>
                <a:cs typeface="ＭＳ Ｐゴシック"/>
              </a:rPr>
              <a:pPr/>
              <a:t>37</a:t>
            </a:fld>
            <a:endParaRPr lang="en-US" smtClean="0">
              <a:latin typeface="Arial" charset="0"/>
              <a:ea typeface="ＭＳ Ｐゴシック"/>
              <a:cs typeface="ＭＳ Ｐゴシック"/>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noTextEdit="1"/>
          </p:cNvSpPr>
          <p:nvPr>
            <p:ph type="sldImg"/>
          </p:nvPr>
        </p:nvSpPr>
        <p:spPr bwMode="auto">
          <a:noFill/>
          <a:ln>
            <a:solidFill>
              <a:srgbClr val="000000"/>
            </a:solidFill>
            <a:miter lim="800000"/>
            <a:headEnd/>
            <a:tailEnd/>
          </a:ln>
        </p:spPr>
      </p:sp>
      <p:sp>
        <p:nvSpPr>
          <p:cNvPr id="931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
        <p:nvSpPr>
          <p:cNvPr id="93187" name="Slide Number Placeholder 3"/>
          <p:cNvSpPr>
            <a:spLocks noGrp="1"/>
          </p:cNvSpPr>
          <p:nvPr>
            <p:ph type="sldNum" sz="quarter" idx="5"/>
          </p:nvPr>
        </p:nvSpPr>
        <p:spPr bwMode="auto">
          <a:noFill/>
          <a:ln>
            <a:miter lim="800000"/>
            <a:headEnd/>
            <a:tailEnd/>
          </a:ln>
        </p:spPr>
        <p:txBody>
          <a:bodyPr/>
          <a:lstStyle/>
          <a:p>
            <a:fld id="{B48186B0-1925-42F6-903F-59B25963907E}" type="slidenum">
              <a:rPr lang="en-US" smtClean="0">
                <a:latin typeface="Arial" charset="0"/>
                <a:ea typeface="ＭＳ Ｐゴシック"/>
                <a:cs typeface="ＭＳ Ｐゴシック"/>
              </a:rPr>
              <a:pPr/>
              <a:t>38</a:t>
            </a:fld>
            <a:endParaRPr lang="en-US" smtClean="0">
              <a:latin typeface="Arial" charset="0"/>
              <a:ea typeface="ＭＳ Ｐゴシック"/>
              <a:cs typeface="ＭＳ Ｐゴシック"/>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bwMode="auto">
          <a:noFill/>
          <a:ln>
            <a:miter lim="800000"/>
            <a:headEnd/>
            <a:tailEnd/>
          </a:ln>
        </p:spPr>
        <p:txBody>
          <a:bodyPr/>
          <a:lstStyle/>
          <a:p>
            <a:fld id="{B627885B-3B9C-4360-8D00-F7B538EB3FBC}" type="slidenum">
              <a:rPr lang="en-US" smtClean="0">
                <a:latin typeface="Arial" charset="0"/>
                <a:ea typeface="ＭＳ Ｐゴシック"/>
                <a:cs typeface="ＭＳ Ｐゴシック"/>
              </a:rPr>
              <a:pPr/>
              <a:t>39</a:t>
            </a:fld>
            <a:endParaRPr lang="en-US" smtClean="0">
              <a:latin typeface="Arial" charset="0"/>
              <a:ea typeface="ＭＳ Ｐゴシック"/>
              <a:cs typeface="ＭＳ Ｐゴシック"/>
            </a:endParaRPr>
          </a:p>
        </p:txBody>
      </p:sp>
      <p:sp>
        <p:nvSpPr>
          <p:cNvPr id="952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52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sz="800" smtClean="0">
                <a:ea typeface="ＭＳ Ｐゴシック"/>
              </a:rPr>
              <a:t>It has been about 4 minutes since the casualty was wounded.  What is your immediate concern?</a:t>
            </a:r>
          </a:p>
          <a:p>
            <a:pPr eaLnBrk="1" hangingPunct="1">
              <a:lnSpc>
                <a:spcPct val="80000"/>
              </a:lnSpc>
              <a:spcBef>
                <a:spcPct val="0"/>
              </a:spcBef>
            </a:pPr>
            <a:r>
              <a:rPr lang="en-US" sz="800" smtClean="0">
                <a:ea typeface="ＭＳ Ｐゴシック"/>
              </a:rPr>
              <a:t>	Life threatening hemorrhage from the wound in the armpit (axilla)</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What phase of care are you in?</a:t>
            </a:r>
          </a:p>
          <a:p>
            <a:pPr eaLnBrk="1" hangingPunct="1">
              <a:lnSpc>
                <a:spcPct val="80000"/>
              </a:lnSpc>
              <a:spcBef>
                <a:spcPct val="0"/>
              </a:spcBef>
            </a:pPr>
            <a:r>
              <a:rPr lang="en-US" sz="800" smtClean="0">
                <a:ea typeface="ＭＳ Ｐゴシック"/>
              </a:rPr>
              <a:t>	TFC</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As the first responder caring for this casualty, what do you do next?</a:t>
            </a:r>
          </a:p>
          <a:p>
            <a:pPr eaLnBrk="1" hangingPunct="1">
              <a:lnSpc>
                <a:spcPct val="80000"/>
              </a:lnSpc>
              <a:spcBef>
                <a:spcPct val="0"/>
              </a:spcBef>
            </a:pPr>
            <a:r>
              <a:rPr lang="en-US" sz="800" smtClean="0">
                <a:ea typeface="ＭＳ Ｐゴシック"/>
              </a:rPr>
              <a:t>	Expose the wound.</a:t>
            </a:r>
          </a:p>
          <a:p>
            <a:pPr eaLnBrk="1" hangingPunct="1">
              <a:lnSpc>
                <a:spcPct val="80000"/>
              </a:lnSpc>
              <a:spcBef>
                <a:spcPct val="0"/>
              </a:spcBef>
            </a:pPr>
            <a:r>
              <a:rPr lang="en-US" sz="800" smtClean="0">
                <a:ea typeface="ＭＳ Ｐゴシック"/>
              </a:rPr>
              <a:t>	Push a Combat Gauze bandage into the wound.</a:t>
            </a:r>
          </a:p>
          <a:p>
            <a:pPr eaLnBrk="1" hangingPunct="1">
              <a:lnSpc>
                <a:spcPct val="80000"/>
              </a:lnSpc>
              <a:spcBef>
                <a:spcPct val="0"/>
              </a:spcBef>
            </a:pPr>
            <a:r>
              <a:rPr lang="en-US" sz="800" smtClean="0">
                <a:ea typeface="ＭＳ Ｐゴシック"/>
              </a:rPr>
              <a:t>	Hold direct pressure for a minimum of 3 minutes.</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What do you do while holding pressure?</a:t>
            </a:r>
          </a:p>
          <a:p>
            <a:pPr eaLnBrk="1" hangingPunct="1">
              <a:lnSpc>
                <a:spcPct val="80000"/>
              </a:lnSpc>
              <a:spcBef>
                <a:spcPct val="0"/>
              </a:spcBef>
            </a:pPr>
            <a:r>
              <a:rPr lang="en-US" sz="800" smtClean="0">
                <a:ea typeface="ＭＳ Ｐゴシック"/>
              </a:rPr>
              <a:t>	Talk to the casualty</a:t>
            </a:r>
          </a:p>
          <a:p>
            <a:pPr eaLnBrk="1" hangingPunct="1">
              <a:lnSpc>
                <a:spcPct val="80000"/>
              </a:lnSpc>
              <a:spcBef>
                <a:spcPct val="0"/>
              </a:spcBef>
            </a:pPr>
            <a:r>
              <a:rPr lang="en-US" sz="800" smtClean="0">
                <a:ea typeface="ＭＳ Ｐゴシック"/>
              </a:rPr>
              <a:t>	Checks both airway and mental status</a:t>
            </a:r>
          </a:p>
          <a:p>
            <a:pPr eaLnBrk="1" hangingPunct="1">
              <a:lnSpc>
                <a:spcPct val="80000"/>
              </a:lnSpc>
              <a:spcBef>
                <a:spcPct val="0"/>
              </a:spcBef>
            </a:pPr>
            <a:r>
              <a:rPr lang="en-US" sz="800" smtClean="0">
                <a:ea typeface="ＭＳ Ｐゴシック"/>
              </a:rPr>
              <a:t>	External bleeding appears controlled but casualty is drowsy.</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What next?</a:t>
            </a:r>
          </a:p>
          <a:p>
            <a:pPr eaLnBrk="1" hangingPunct="1">
              <a:lnSpc>
                <a:spcPct val="80000"/>
              </a:lnSpc>
              <a:spcBef>
                <a:spcPct val="0"/>
              </a:spcBef>
            </a:pPr>
            <a:r>
              <a:rPr lang="en-US" sz="800" smtClean="0">
                <a:ea typeface="ＭＳ Ｐゴシック"/>
              </a:rPr>
              <a:t>	Check for other sources of bleeding</a:t>
            </a:r>
          </a:p>
          <a:p>
            <a:pPr eaLnBrk="1" hangingPunct="1">
              <a:lnSpc>
                <a:spcPct val="80000"/>
              </a:lnSpc>
              <a:spcBef>
                <a:spcPct val="0"/>
              </a:spcBef>
            </a:pPr>
            <a:r>
              <a:rPr lang="en-US" sz="800" smtClean="0">
                <a:ea typeface="ＭＳ Ｐゴシック"/>
              </a:rPr>
              <a:t>	None found</a:t>
            </a:r>
          </a:p>
          <a:p>
            <a:pPr eaLnBrk="1" hangingPunct="1">
              <a:lnSpc>
                <a:spcPct val="80000"/>
              </a:lnSpc>
              <a:spcBef>
                <a:spcPct val="0"/>
              </a:spcBef>
            </a:pPr>
            <a:r>
              <a:rPr lang="en-US" sz="800" smtClean="0">
                <a:ea typeface="ＭＳ Ｐゴシック"/>
              </a:rPr>
              <a:t>	Check left radial pulse.</a:t>
            </a:r>
          </a:p>
          <a:p>
            <a:pPr eaLnBrk="1" hangingPunct="1">
              <a:lnSpc>
                <a:spcPct val="80000"/>
              </a:lnSpc>
              <a:spcBef>
                <a:spcPct val="0"/>
              </a:spcBef>
            </a:pPr>
            <a:r>
              <a:rPr lang="en-US" sz="800" smtClean="0">
                <a:ea typeface="ＭＳ Ｐゴシック"/>
              </a:rPr>
              <a:t>	It is not palpable.</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What next?</a:t>
            </a:r>
          </a:p>
          <a:p>
            <a:pPr eaLnBrk="1" hangingPunct="1">
              <a:lnSpc>
                <a:spcPct val="80000"/>
              </a:lnSpc>
              <a:spcBef>
                <a:spcPct val="0"/>
              </a:spcBef>
            </a:pPr>
            <a:r>
              <a:rPr lang="en-US" sz="800" smtClean="0">
                <a:ea typeface="ＭＳ Ｐゴシック"/>
              </a:rPr>
              <a:t>	Check breathing</a:t>
            </a:r>
          </a:p>
          <a:p>
            <a:pPr eaLnBrk="1" hangingPunct="1">
              <a:lnSpc>
                <a:spcPct val="80000"/>
              </a:lnSpc>
              <a:spcBef>
                <a:spcPct val="0"/>
              </a:spcBef>
            </a:pPr>
            <a:r>
              <a:rPr lang="en-US" sz="800" smtClean="0">
                <a:ea typeface="ＭＳ Ｐゴシック"/>
              </a:rPr>
              <a:t>	Slightly fast but not obviously labored</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Should you treat for a tension pneumothorax here?</a:t>
            </a:r>
          </a:p>
          <a:p>
            <a:pPr eaLnBrk="1" hangingPunct="1">
              <a:lnSpc>
                <a:spcPct val="80000"/>
              </a:lnSpc>
              <a:spcBef>
                <a:spcPct val="0"/>
              </a:spcBef>
            </a:pPr>
            <a:r>
              <a:rPr lang="en-US" sz="800" smtClean="0">
                <a:ea typeface="ＭＳ Ｐゴシック"/>
              </a:rPr>
              <a:t>	Yes – have a chest wound, rapid breathing, and shock</a:t>
            </a:r>
          </a:p>
          <a:p>
            <a:pPr eaLnBrk="1" hangingPunct="1">
              <a:lnSpc>
                <a:spcPct val="80000"/>
              </a:lnSpc>
              <a:spcBef>
                <a:spcPct val="0"/>
              </a:spcBef>
            </a:pPr>
            <a:r>
              <a:rPr lang="en-US" sz="800" smtClean="0">
                <a:ea typeface="ＭＳ Ｐゴシック"/>
              </a:rPr>
              <a:t>	Needle decompression of right chest done </a:t>
            </a:r>
          </a:p>
          <a:p>
            <a:pPr eaLnBrk="1" hangingPunct="1">
              <a:lnSpc>
                <a:spcPct val="80000"/>
              </a:lnSpc>
              <a:spcBef>
                <a:spcPct val="0"/>
              </a:spcBef>
            </a:pPr>
            <a:r>
              <a:rPr lang="en-US" sz="800" smtClean="0">
                <a:ea typeface="ＭＳ Ｐゴシック"/>
              </a:rPr>
              <a:t>		</a:t>
            </a:r>
            <a:r>
              <a:rPr lang="en-US" sz="800" b="1" smtClean="0">
                <a:ea typeface="ＭＳ Ｐゴシック"/>
              </a:rPr>
              <a:t>Either 2</a:t>
            </a:r>
            <a:r>
              <a:rPr lang="en-US" sz="800" b="1" baseline="30000" smtClean="0">
                <a:ea typeface="ＭＳ Ｐゴシック"/>
              </a:rPr>
              <a:t>nd</a:t>
            </a:r>
            <a:r>
              <a:rPr lang="en-US" sz="800" b="1" smtClean="0">
                <a:ea typeface="ＭＳ Ｐゴシック"/>
              </a:rPr>
              <a:t> intercostal space at the midclavicular line or the 4</a:t>
            </a:r>
            <a:r>
              <a:rPr lang="en-US" sz="800" b="1" baseline="30000" smtClean="0">
                <a:ea typeface="ＭＳ Ｐゴシック"/>
              </a:rPr>
              <a:t>th</a:t>
            </a:r>
            <a:r>
              <a:rPr lang="en-US" sz="800" b="1" smtClean="0">
                <a:ea typeface="ＭＳ Ｐゴシック"/>
              </a:rPr>
              <a:t> or 5</a:t>
            </a:r>
            <a:r>
              <a:rPr lang="en-US" sz="800" b="1" baseline="30000" smtClean="0">
                <a:ea typeface="ＭＳ Ｐゴシック"/>
              </a:rPr>
              <a:t>th</a:t>
            </a:r>
            <a:r>
              <a:rPr lang="en-US" sz="800" b="1" smtClean="0">
                <a:ea typeface="ＭＳ Ｐゴシック"/>
              </a:rPr>
              <a:t> intercostal space 		at the anterior axillary line</a:t>
            </a:r>
          </a:p>
          <a:p>
            <a:pPr eaLnBrk="1" hangingPunct="1">
              <a:lnSpc>
                <a:spcPct val="80000"/>
              </a:lnSpc>
              <a:spcBef>
                <a:spcPct val="0"/>
              </a:spcBef>
            </a:pPr>
            <a:r>
              <a:rPr lang="en-US" sz="800" smtClean="0">
                <a:ea typeface="ＭＳ Ｐゴシック"/>
              </a:rPr>
              <a:t>	No hiss of escaping air.</a:t>
            </a:r>
          </a:p>
          <a:p>
            <a:pPr eaLnBrk="1" hangingPunct="1">
              <a:lnSpc>
                <a:spcPct val="80000"/>
              </a:lnSpc>
              <a:spcBef>
                <a:spcPct val="0"/>
              </a:spcBef>
            </a:pPr>
            <a:r>
              <a:rPr lang="en-US" sz="800" smtClean="0">
                <a:ea typeface="ＭＳ Ｐゴシック"/>
              </a:rPr>
              <a:t>	No improvement</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What next?</a:t>
            </a:r>
          </a:p>
          <a:p>
            <a:pPr eaLnBrk="1" hangingPunct="1">
              <a:lnSpc>
                <a:spcPct val="80000"/>
              </a:lnSpc>
              <a:spcBef>
                <a:spcPct val="0"/>
              </a:spcBef>
            </a:pPr>
            <a:r>
              <a:rPr lang="en-US" sz="800" smtClean="0">
                <a:ea typeface="ＭＳ Ｐゴシック"/>
              </a:rPr>
              <a:t>	Start an IV.</a:t>
            </a:r>
          </a:p>
          <a:p>
            <a:pPr eaLnBrk="1" hangingPunct="1">
              <a:lnSpc>
                <a:spcPct val="80000"/>
              </a:lnSpc>
              <a:spcBef>
                <a:spcPct val="0"/>
              </a:spcBef>
            </a:pPr>
            <a:r>
              <a:rPr lang="en-US" sz="800" smtClean="0">
                <a:ea typeface="ＭＳ Ｐゴシック"/>
              </a:rPr>
              <a:t>	In shock:</a:t>
            </a:r>
          </a:p>
          <a:p>
            <a:pPr eaLnBrk="1" hangingPunct="1">
              <a:lnSpc>
                <a:spcPct val="80000"/>
              </a:lnSpc>
              <a:spcBef>
                <a:spcPct val="0"/>
              </a:spcBef>
            </a:pPr>
            <a:r>
              <a:rPr lang="en-US" sz="800" smtClean="0">
                <a:ea typeface="ＭＳ Ｐゴシック"/>
              </a:rPr>
              <a:t>		TXA 1gm slow IV push over 10 minutes (SOF units only)</a:t>
            </a:r>
          </a:p>
          <a:p>
            <a:pPr eaLnBrk="1" hangingPunct="1">
              <a:lnSpc>
                <a:spcPct val="80000"/>
              </a:lnSpc>
              <a:spcBef>
                <a:spcPct val="0"/>
              </a:spcBef>
            </a:pPr>
            <a:r>
              <a:rPr lang="en-US" sz="800" smtClean="0">
                <a:ea typeface="ＭＳ Ｐゴシック"/>
              </a:rPr>
              <a:t>		Hextend 500cc started.</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Ten minutes pass. Hextend bolus is going in.</a:t>
            </a:r>
          </a:p>
          <a:p>
            <a:pPr eaLnBrk="1" hangingPunct="1">
              <a:lnSpc>
                <a:spcPct val="80000"/>
              </a:lnSpc>
              <a:spcBef>
                <a:spcPct val="0"/>
              </a:spcBef>
            </a:pPr>
            <a:r>
              <a:rPr lang="en-US" sz="800" smtClean="0">
                <a:ea typeface="ＭＳ Ｐゴシック"/>
              </a:rPr>
              <a:t>External bleeding is controlled by the Combat Gauze.</a:t>
            </a:r>
          </a:p>
          <a:p>
            <a:pPr eaLnBrk="1" hangingPunct="1">
              <a:lnSpc>
                <a:spcPct val="80000"/>
              </a:lnSpc>
              <a:spcBef>
                <a:spcPct val="0"/>
              </a:spcBef>
            </a:pPr>
            <a:r>
              <a:rPr lang="en-US" sz="800" smtClean="0">
                <a:ea typeface="ＭＳ Ｐゴシック"/>
              </a:rPr>
              <a:t>Casualty is now unconscious and does not respond to deep pain.</a:t>
            </a:r>
          </a:p>
          <a:p>
            <a:pPr eaLnBrk="1" hangingPunct="1">
              <a:lnSpc>
                <a:spcPct val="80000"/>
              </a:lnSpc>
              <a:spcBef>
                <a:spcPct val="0"/>
              </a:spcBef>
            </a:pPr>
            <a:r>
              <a:rPr lang="en-US" sz="800" smtClean="0">
                <a:ea typeface="ＭＳ Ｐゴシック"/>
              </a:rPr>
              <a:t>There is no reading for O2 sat displayed on the pulse ox</a:t>
            </a:r>
          </a:p>
          <a:p>
            <a:pPr eaLnBrk="1" hangingPunct="1">
              <a:lnSpc>
                <a:spcPct val="80000"/>
              </a:lnSpc>
              <a:spcBef>
                <a:spcPct val="0"/>
              </a:spcBef>
            </a:pPr>
            <a:r>
              <a:rPr lang="en-US" sz="800" smtClean="0">
                <a:ea typeface="ＭＳ Ｐゴシック"/>
              </a:rPr>
              <a:t>Carotid pulse is not palpable.</a:t>
            </a:r>
          </a:p>
          <a:p>
            <a:pPr eaLnBrk="1" hangingPunct="1">
              <a:lnSpc>
                <a:spcPct val="80000"/>
              </a:lnSpc>
              <a:spcBef>
                <a:spcPct val="0"/>
              </a:spcBef>
            </a:pPr>
            <a:r>
              <a:rPr lang="en-US" sz="800" smtClean="0">
                <a:ea typeface="ＭＳ Ｐゴシック"/>
              </a:rPr>
              <a:t>His breathing has stopped. </a:t>
            </a:r>
          </a:p>
          <a:p>
            <a:pPr eaLnBrk="1" hangingPunct="1">
              <a:lnSpc>
                <a:spcPct val="80000"/>
              </a:lnSpc>
              <a:spcBef>
                <a:spcPct val="0"/>
              </a:spcBef>
            </a:pPr>
            <a:r>
              <a:rPr lang="en-US" sz="800" smtClean="0">
                <a:ea typeface="ＭＳ Ｐゴシック"/>
              </a:rPr>
              <a:t>Arrival of MEDEVAC helicopter is anticipated to take at least an hour.</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What next?</a:t>
            </a:r>
          </a:p>
          <a:p>
            <a:pPr eaLnBrk="1" hangingPunct="1">
              <a:lnSpc>
                <a:spcPct val="80000"/>
              </a:lnSpc>
              <a:spcBef>
                <a:spcPct val="0"/>
              </a:spcBef>
            </a:pPr>
            <a:r>
              <a:rPr lang="en-US" sz="800" smtClean="0">
                <a:ea typeface="ＭＳ Ｐゴシック"/>
              </a:rPr>
              <a:t>	Consider bilateral needle decompression of possible tension pneumo</a:t>
            </a:r>
          </a:p>
          <a:p>
            <a:pPr eaLnBrk="1" hangingPunct="1">
              <a:lnSpc>
                <a:spcPct val="80000"/>
              </a:lnSpc>
              <a:spcBef>
                <a:spcPct val="0"/>
              </a:spcBef>
            </a:pPr>
            <a:r>
              <a:rPr lang="en-US" sz="800" smtClean="0">
                <a:ea typeface="ＭＳ Ｐゴシック"/>
              </a:rPr>
              <a:t>	Done</a:t>
            </a:r>
          </a:p>
          <a:p>
            <a:pPr eaLnBrk="1" hangingPunct="1">
              <a:lnSpc>
                <a:spcPct val="80000"/>
              </a:lnSpc>
              <a:spcBef>
                <a:spcPct val="0"/>
              </a:spcBef>
            </a:pPr>
            <a:r>
              <a:rPr lang="en-US" sz="800" smtClean="0">
                <a:ea typeface="ＭＳ Ｐゴシック"/>
              </a:rPr>
              <a:t>	No improvement</a:t>
            </a:r>
          </a:p>
          <a:p>
            <a:pPr eaLnBrk="1" hangingPunct="1">
              <a:lnSpc>
                <a:spcPct val="80000"/>
              </a:lnSpc>
              <a:spcBef>
                <a:spcPct val="0"/>
              </a:spcBef>
            </a:pPr>
            <a:r>
              <a:rPr lang="en-US" sz="800" smtClean="0">
                <a:ea typeface="ＭＳ Ｐゴシック"/>
              </a:rPr>
              <a:t>	Airway is rechecked and opened</a:t>
            </a:r>
          </a:p>
          <a:p>
            <a:pPr eaLnBrk="1" hangingPunct="1">
              <a:lnSpc>
                <a:spcPct val="80000"/>
              </a:lnSpc>
              <a:spcBef>
                <a:spcPct val="0"/>
              </a:spcBef>
            </a:pPr>
            <a:r>
              <a:rPr lang="en-US" sz="800" smtClean="0">
                <a:ea typeface="ＭＳ Ｐゴシック"/>
              </a:rPr>
              <a:t>	Second person confirms no pulse or breathing</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What next?</a:t>
            </a:r>
          </a:p>
          <a:p>
            <a:pPr eaLnBrk="1" hangingPunct="1">
              <a:lnSpc>
                <a:spcPct val="80000"/>
              </a:lnSpc>
              <a:spcBef>
                <a:spcPct val="0"/>
              </a:spcBef>
            </a:pPr>
            <a:r>
              <a:rPr lang="en-US" sz="800" smtClean="0">
                <a:ea typeface="ＭＳ Ｐゴシック"/>
              </a:rPr>
              <a:t>	CPR?</a:t>
            </a:r>
          </a:p>
          <a:p>
            <a:pPr eaLnBrk="1" hangingPunct="1">
              <a:lnSpc>
                <a:spcPct val="80000"/>
              </a:lnSpc>
              <a:spcBef>
                <a:spcPct val="0"/>
              </a:spcBef>
            </a:pPr>
            <a:r>
              <a:rPr lang="en-US" sz="800" smtClean="0">
                <a:ea typeface="ＭＳ Ｐゴシック"/>
              </a:rPr>
              <a:t>		No</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Why not?</a:t>
            </a:r>
          </a:p>
          <a:p>
            <a:pPr eaLnBrk="1" hangingPunct="1">
              <a:lnSpc>
                <a:spcPct val="80000"/>
              </a:lnSpc>
              <a:spcBef>
                <a:spcPct val="0"/>
              </a:spcBef>
            </a:pPr>
            <a:r>
              <a:rPr lang="en-US" sz="800" u="sng" smtClean="0">
                <a:ea typeface="ＭＳ Ｐゴシック"/>
              </a:rPr>
              <a:t>It won’t help.</a:t>
            </a:r>
            <a:r>
              <a:rPr lang="en-US" sz="800" smtClean="0">
                <a:ea typeface="ＭＳ Ｐゴシック"/>
              </a:rPr>
              <a:t> Individuals in cardiac arrest have little chance of surviving more than 10 minutes without advanced medical care, even in the absence of trauma. Inform platoon leader that the casualty has died. Cause of death likely to have been internal hemorrhage from the GSW. Decision now is how and when to transport your teammate’s body off the battlefield. </a:t>
            </a:r>
          </a:p>
          <a:p>
            <a:pPr eaLnBrk="1" hangingPunct="1">
              <a:lnSpc>
                <a:spcPct val="80000"/>
              </a:lnSpc>
              <a:spcBef>
                <a:spcPct val="0"/>
              </a:spcBef>
            </a:pPr>
            <a:r>
              <a:rPr lang="en-US" sz="800" smtClean="0">
                <a:ea typeface="ＭＳ Ｐゴシック"/>
              </a:rPr>
              <a:t>Document the injuries and the care rendered.</a:t>
            </a:r>
          </a:p>
          <a:p>
            <a:pPr eaLnBrk="1" hangingPunct="1">
              <a:lnSpc>
                <a:spcPct val="80000"/>
              </a:lnSpc>
              <a:spcBef>
                <a:spcPct val="0"/>
              </a:spcBef>
            </a:pPr>
            <a:endParaRPr lang="en-US" sz="800" smtClean="0">
              <a:ea typeface="ＭＳ Ｐゴシック"/>
            </a:endParaRPr>
          </a:p>
          <a:p>
            <a:pPr eaLnBrk="1" hangingPunct="1">
              <a:lnSpc>
                <a:spcPct val="80000"/>
              </a:lnSpc>
              <a:spcBef>
                <a:spcPct val="0"/>
              </a:spcBef>
            </a:pPr>
            <a:r>
              <a:rPr lang="en-US" sz="800" smtClean="0">
                <a:ea typeface="ＭＳ Ｐゴシック"/>
              </a:rPr>
              <a:t>End of scenario</a:t>
            </a:r>
          </a:p>
          <a:p>
            <a:pPr eaLnBrk="1" hangingPunct="1">
              <a:lnSpc>
                <a:spcPct val="80000"/>
              </a:lnSpc>
              <a:spcBef>
                <a:spcPct val="0"/>
              </a:spcBef>
            </a:pPr>
            <a:endParaRPr lang="en-US" sz="800" smtClean="0">
              <a:ea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ln>
            <a:miter lim="800000"/>
            <a:headEnd/>
            <a:tailEnd/>
          </a:ln>
        </p:spPr>
        <p:txBody>
          <a:bodyPr/>
          <a:lstStyle/>
          <a:p>
            <a:fld id="{32AAE07A-8F7D-412C-B796-BC68045B6D53}" type="slidenum">
              <a:rPr lang="en-US" smtClean="0">
                <a:latin typeface="Arial" charset="0"/>
                <a:ea typeface="ＭＳ Ｐゴシック"/>
                <a:cs typeface="ＭＳ Ｐゴシック"/>
              </a:rPr>
              <a:pPr/>
              <a:t>4</a:t>
            </a:fld>
            <a:endParaRPr lang="en-US" smtClean="0">
              <a:latin typeface="Arial" charset="0"/>
              <a:ea typeface="ＭＳ Ｐゴシック"/>
              <a:cs typeface="ＭＳ Ｐゴシック"/>
            </a:endParaRPr>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noTextEdit="1"/>
          </p:cNvSpPr>
          <p:nvPr>
            <p:ph type="sldImg"/>
          </p:nvPr>
        </p:nvSpPr>
        <p:spPr bwMode="auto">
          <a:noFill/>
          <a:ln>
            <a:solidFill>
              <a:srgbClr val="000000"/>
            </a:solidFill>
            <a:miter lim="800000"/>
            <a:headEnd/>
            <a:tailEnd/>
          </a:ln>
        </p:spPr>
      </p:sp>
      <p:sp>
        <p:nvSpPr>
          <p:cNvPr id="972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a:endParaRPr>
          </a:p>
        </p:txBody>
      </p:sp>
      <p:sp>
        <p:nvSpPr>
          <p:cNvPr id="97283" name="Slide Number Placeholder 3"/>
          <p:cNvSpPr>
            <a:spLocks noGrp="1"/>
          </p:cNvSpPr>
          <p:nvPr>
            <p:ph type="sldNum" sz="quarter" idx="5"/>
          </p:nvPr>
        </p:nvSpPr>
        <p:spPr bwMode="auto">
          <a:noFill/>
          <a:ln>
            <a:miter lim="800000"/>
            <a:headEnd/>
            <a:tailEnd/>
          </a:ln>
        </p:spPr>
        <p:txBody>
          <a:bodyPr/>
          <a:lstStyle/>
          <a:p>
            <a:fld id="{4C311E19-FDE9-42A9-A6FC-931BA497C701}" type="slidenum">
              <a:rPr lang="en-US" smtClean="0">
                <a:latin typeface="Arial" charset="0"/>
                <a:ea typeface="ＭＳ Ｐゴシック"/>
                <a:cs typeface="ＭＳ Ｐゴシック"/>
              </a:rPr>
              <a:pPr/>
              <a:t>40</a:t>
            </a:fld>
            <a:endParaRPr lang="en-US" smtClean="0">
              <a:latin typeface="Arial" charset="0"/>
              <a:ea typeface="ＭＳ Ｐゴシック"/>
              <a:cs typeface="ＭＳ Ｐゴシック"/>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noTextEdit="1"/>
          </p:cNvSpPr>
          <p:nvPr>
            <p:ph type="sldImg"/>
          </p:nvPr>
        </p:nvSpPr>
        <p:spPr bwMode="auto">
          <a:noFill/>
          <a:ln>
            <a:solidFill>
              <a:srgbClr val="000000"/>
            </a:solidFill>
            <a:miter lim="800000"/>
            <a:headEnd/>
            <a:tailEnd/>
          </a:ln>
        </p:spPr>
      </p:sp>
      <p:sp>
        <p:nvSpPr>
          <p:cNvPr id="993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a:endParaRPr>
          </a:p>
        </p:txBody>
      </p:sp>
      <p:sp>
        <p:nvSpPr>
          <p:cNvPr id="99331" name="Slide Number Placeholder 3"/>
          <p:cNvSpPr>
            <a:spLocks noGrp="1"/>
          </p:cNvSpPr>
          <p:nvPr>
            <p:ph type="sldNum" sz="quarter" idx="5"/>
          </p:nvPr>
        </p:nvSpPr>
        <p:spPr bwMode="auto">
          <a:noFill/>
          <a:ln>
            <a:miter lim="800000"/>
            <a:headEnd/>
            <a:tailEnd/>
          </a:ln>
        </p:spPr>
        <p:txBody>
          <a:bodyPr/>
          <a:lstStyle/>
          <a:p>
            <a:fld id="{AABC279D-17C5-4042-8A01-1841874C5850}" type="slidenum">
              <a:rPr lang="en-US" smtClean="0">
                <a:latin typeface="Arial" charset="0"/>
                <a:ea typeface="ＭＳ Ｐゴシック"/>
                <a:cs typeface="ＭＳ Ｐゴシック"/>
              </a:rPr>
              <a:pPr/>
              <a:t>41</a:t>
            </a:fld>
            <a:endParaRPr lang="en-US" smtClean="0">
              <a:latin typeface="Arial" charset="0"/>
              <a:ea typeface="ＭＳ Ｐゴシック"/>
              <a:cs typeface="ＭＳ Ｐゴシック"/>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bwMode="auto">
          <a:noFill/>
          <a:ln>
            <a:miter lim="800000"/>
            <a:headEnd/>
            <a:tailEnd/>
          </a:ln>
        </p:spPr>
        <p:txBody>
          <a:bodyPr/>
          <a:lstStyle/>
          <a:p>
            <a:fld id="{3C091578-CC0E-49FE-8759-247A4FEE8E8D}" type="slidenum">
              <a:rPr lang="en-US" smtClean="0">
                <a:latin typeface="Arial" charset="0"/>
                <a:ea typeface="ＭＳ Ｐゴシック"/>
                <a:cs typeface="ＭＳ Ｐゴシック"/>
              </a:rPr>
              <a:pPr/>
              <a:t>42</a:t>
            </a:fld>
            <a:endParaRPr lang="en-US" smtClean="0">
              <a:latin typeface="Arial" charset="0"/>
              <a:ea typeface="ＭＳ Ｐゴシック"/>
              <a:cs typeface="ＭＳ Ｐゴシック"/>
            </a:endParaRPr>
          </a:p>
        </p:txBody>
      </p:sp>
      <p:sp>
        <p:nvSpPr>
          <p:cNvPr id="1013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13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bwMode="auto">
          <a:noFill/>
          <a:ln>
            <a:miter lim="800000"/>
            <a:headEnd/>
            <a:tailEnd/>
          </a:ln>
        </p:spPr>
        <p:txBody>
          <a:bodyPr/>
          <a:lstStyle/>
          <a:p>
            <a:fld id="{046FD641-6DEC-4B7A-9D53-CE9293574B26}" type="slidenum">
              <a:rPr lang="en-US" smtClean="0">
                <a:latin typeface="Arial" charset="0"/>
                <a:ea typeface="ＭＳ Ｐゴシック"/>
                <a:cs typeface="ＭＳ Ｐゴシック"/>
              </a:rPr>
              <a:pPr/>
              <a:t>43</a:t>
            </a:fld>
            <a:endParaRPr lang="en-US" smtClean="0">
              <a:latin typeface="Arial" charset="0"/>
              <a:ea typeface="ＭＳ Ｐゴシック"/>
              <a:cs typeface="ＭＳ Ｐゴシック"/>
            </a:endParaRPr>
          </a:p>
        </p:txBody>
      </p:sp>
      <p:sp>
        <p:nvSpPr>
          <p:cNvPr id="1034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What phase are you in?</a:t>
            </a:r>
          </a:p>
          <a:p>
            <a:pPr eaLnBrk="1" hangingPunct="1">
              <a:spcBef>
                <a:spcPct val="0"/>
              </a:spcBef>
            </a:pPr>
            <a:r>
              <a:rPr lang="en-US" smtClean="0">
                <a:ea typeface="ＭＳ Ｐゴシック"/>
              </a:rPr>
              <a:t>	Tactical Field Care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You examine the casualty and find:</a:t>
            </a:r>
          </a:p>
          <a:p>
            <a:pPr eaLnBrk="1" hangingPunct="1">
              <a:spcBef>
                <a:spcPct val="0"/>
              </a:spcBef>
            </a:pPr>
            <a:r>
              <a:rPr lang="en-US" smtClean="0">
                <a:ea typeface="ＭＳ Ｐゴシック"/>
              </a:rPr>
              <a:t>	She is alert, but in great pain</a:t>
            </a:r>
          </a:p>
          <a:p>
            <a:pPr eaLnBrk="1" hangingPunct="1">
              <a:spcBef>
                <a:spcPct val="0"/>
              </a:spcBef>
            </a:pPr>
            <a:r>
              <a:rPr lang="en-US" smtClean="0">
                <a:ea typeface="ＭＳ Ｐゴシック"/>
              </a:rPr>
              <a:t>	Shrapnel wound in her right lateral chest - no exit wound</a:t>
            </a:r>
          </a:p>
          <a:p>
            <a:pPr eaLnBrk="1" hangingPunct="1">
              <a:spcBef>
                <a:spcPct val="0"/>
              </a:spcBef>
            </a:pPr>
            <a:r>
              <a:rPr lang="en-US" smtClean="0">
                <a:ea typeface="ＭＳ Ｐゴシック"/>
              </a:rPr>
              <a:t>	Entrance wound is a sucking chest wound</a:t>
            </a:r>
          </a:p>
          <a:p>
            <a:pPr eaLnBrk="1" hangingPunct="1">
              <a:spcBef>
                <a:spcPct val="0"/>
              </a:spcBef>
            </a:pPr>
            <a:r>
              <a:rPr lang="en-US" smtClean="0">
                <a:ea typeface="ＭＳ Ｐゴシック"/>
              </a:rPr>
              <a:t>	Her right thumb is missing and the wound is oozing a little blood.</a:t>
            </a:r>
          </a:p>
          <a:p>
            <a:pPr eaLnBrk="1" hangingPunct="1">
              <a:spcBef>
                <a:spcPct val="0"/>
              </a:spcBef>
            </a:pPr>
            <a:r>
              <a:rPr lang="en-US" smtClean="0">
                <a:ea typeface="ＭＳ Ｐゴシック"/>
              </a:rPr>
              <a:t>	No major external bleeding</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Cover the chest wound with an occlusive dressing. </a:t>
            </a:r>
          </a:p>
          <a:p>
            <a:pPr eaLnBrk="1" hangingPunct="1">
              <a:spcBef>
                <a:spcPct val="0"/>
              </a:spcBef>
            </a:pPr>
            <a:r>
              <a:rPr lang="en-US" smtClean="0">
                <a:ea typeface="ＭＳ Ｐゴシック"/>
              </a:rPr>
              <a:t>	Apply the dressing at end-expiration.</a:t>
            </a:r>
          </a:p>
          <a:p>
            <a:pPr eaLnBrk="1" hangingPunct="1">
              <a:spcBef>
                <a:spcPct val="0"/>
              </a:spcBef>
            </a:pPr>
            <a:r>
              <a:rPr lang="en-US" smtClean="0">
                <a:ea typeface="ＭＳ Ｐゴシック"/>
              </a:rPr>
              <a:t> 	Have her breathe all the way out and put it on before she breathes in again.</a:t>
            </a:r>
          </a:p>
          <a:p>
            <a:pPr eaLnBrk="1" hangingPunct="1">
              <a:spcBef>
                <a:spcPct val="0"/>
              </a:spcBef>
            </a:pPr>
            <a:r>
              <a:rPr lang="en-US" smtClean="0">
                <a:ea typeface="ＭＳ Ｐゴシック"/>
              </a:rPr>
              <a:t>	This makes the casualty a little more comfortable.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Thumb wound.</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do you do for the thumb wound?</a:t>
            </a:r>
          </a:p>
          <a:p>
            <a:pPr eaLnBrk="1" hangingPunct="1">
              <a:spcBef>
                <a:spcPct val="0"/>
              </a:spcBef>
            </a:pPr>
            <a:r>
              <a:rPr lang="en-US" smtClean="0">
                <a:ea typeface="ＭＳ Ｐゴシック"/>
              </a:rPr>
              <a:t>	Bleeding only minimally – just dress it.</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You are worried about internal bleeding from the chest wound. What are you going to do about it?</a:t>
            </a:r>
          </a:p>
          <a:p>
            <a:pPr eaLnBrk="1" hangingPunct="1">
              <a:spcBef>
                <a:spcPct val="0"/>
              </a:spcBef>
            </a:pPr>
            <a:r>
              <a:rPr lang="en-US" smtClean="0">
                <a:ea typeface="ＭＳ Ｐゴシック"/>
              </a:rPr>
              <a:t>	Monitor for changes in radial pulse strength and mental status</a:t>
            </a:r>
          </a:p>
          <a:p>
            <a:pPr eaLnBrk="1" hangingPunct="1">
              <a:spcBef>
                <a:spcPct val="0"/>
              </a:spcBef>
            </a:pPr>
            <a:r>
              <a:rPr lang="en-US" smtClean="0">
                <a:ea typeface="ＭＳ Ｐゴシック"/>
              </a:rPr>
              <a:t>	Casualty is alert and now breathing OK</a:t>
            </a:r>
          </a:p>
          <a:p>
            <a:pPr eaLnBrk="1" hangingPunct="1">
              <a:spcBef>
                <a:spcPct val="0"/>
              </a:spcBef>
            </a:pPr>
            <a:r>
              <a:rPr lang="en-US" smtClean="0">
                <a:ea typeface="ＭＳ Ｐゴシック"/>
              </a:rPr>
              <a:t>	Radial pulse is strong. </a:t>
            </a:r>
          </a:p>
          <a:p>
            <a:pPr eaLnBrk="1" hangingPunct="1">
              <a:spcBef>
                <a:spcPct val="0"/>
              </a:spcBef>
            </a:pPr>
            <a:r>
              <a:rPr lang="en-US" smtClean="0">
                <a:ea typeface="ＭＳ Ｐゴシック"/>
              </a:rPr>
              <a:t>	O2 sat is 95% (this is slightly low, but still OK)</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Should you start a saline lock?</a:t>
            </a:r>
          </a:p>
          <a:p>
            <a:pPr eaLnBrk="1" hangingPunct="1">
              <a:spcBef>
                <a:spcPct val="0"/>
              </a:spcBef>
            </a:pPr>
            <a:r>
              <a:rPr lang="en-US" smtClean="0">
                <a:ea typeface="ＭＳ Ｐゴシック"/>
              </a:rPr>
              <a:t>	Good idea – at risk for going into shock</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Would you give IV fluids now?</a:t>
            </a:r>
          </a:p>
          <a:p>
            <a:pPr eaLnBrk="1" hangingPunct="1">
              <a:spcBef>
                <a:spcPct val="0"/>
              </a:spcBef>
            </a:pPr>
            <a:r>
              <a:rPr lang="en-US" smtClean="0">
                <a:ea typeface="ＭＳ Ｐゴシック"/>
              </a:rPr>
              <a:t>	No. IV fluids are not needed right now. Not in shock.</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Look for other wounds. </a:t>
            </a:r>
          </a:p>
          <a:p>
            <a:pPr eaLnBrk="1" hangingPunct="1">
              <a:spcBef>
                <a:spcPct val="0"/>
              </a:spcBef>
            </a:pPr>
            <a:r>
              <a:rPr lang="en-US" smtClean="0">
                <a:ea typeface="ＭＳ Ｐゴシック"/>
              </a:rPr>
              <a:t> 	You find none.</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Hypothermia prevention.</a:t>
            </a:r>
          </a:p>
          <a:p>
            <a:pPr eaLnBrk="1" hangingPunct="1">
              <a:spcBef>
                <a:spcPct val="0"/>
              </a:spcBef>
            </a:pPr>
            <a:r>
              <a:rPr lang="en-US" smtClean="0">
                <a:ea typeface="ＭＳ Ｐゴシック"/>
              </a:rPr>
              <a:t>	</a:t>
            </a:r>
          </a:p>
          <a:p>
            <a:pPr eaLnBrk="1" hangingPunct="1">
              <a:spcBef>
                <a:spcPct val="0"/>
              </a:spcBef>
            </a:pPr>
            <a:r>
              <a:rPr lang="en-US" smtClean="0">
                <a:ea typeface="ＭＳ Ｐゴシック"/>
              </a:rPr>
              <a:t>Casualty says that her pain is very severe. What else do you want to do for the casualty? Can you give her a fentanyl lozenge?</a:t>
            </a:r>
          </a:p>
          <a:p>
            <a:pPr eaLnBrk="1" hangingPunct="1">
              <a:spcBef>
                <a:spcPct val="0"/>
              </a:spcBef>
            </a:pPr>
            <a:r>
              <a:rPr lang="en-US" smtClean="0">
                <a:ea typeface="ＭＳ Ｐゴシック"/>
              </a:rPr>
              <a:t>	</a:t>
            </a:r>
          </a:p>
          <a:p>
            <a:pPr eaLnBrk="1" hangingPunct="1">
              <a:spcBef>
                <a:spcPct val="0"/>
              </a:spcBef>
            </a:pPr>
            <a:r>
              <a:rPr lang="en-US" smtClean="0">
                <a:ea typeface="ＭＳ Ｐゴシック"/>
              </a:rPr>
              <a:t>	She’s alert with good O2 sat and breathing well. She’s not in shock at this point, BUT – she has a chest injury 	and probably has internal bleeding. </a:t>
            </a:r>
            <a:r>
              <a:rPr lang="en-US" b="1" smtClean="0">
                <a:ea typeface="ＭＳ Ｐゴシック"/>
              </a:rPr>
              <a:t>IN or IM ketamine is probably a better choice than fentanyl since 	internal bleeding may cause shock later. Unlike 	fentanyl and morphine, ketamine may help 	improve cardiac output, and is not a respiratory depressant if the speed of administration is 	controlled. You could go with the fentanyl lozenge, but with great caution. </a:t>
            </a:r>
            <a:r>
              <a:rPr lang="en-US" smtClean="0">
                <a:ea typeface="ＭＳ Ｐゴシック"/>
              </a:rPr>
              <a:t>Know where your Narcan 	is if you give fentanyl.</a:t>
            </a:r>
          </a:p>
          <a:p>
            <a:pPr eaLnBrk="1" hangingPunct="1">
              <a:spcBef>
                <a:spcPct val="0"/>
              </a:spcBef>
            </a:pPr>
            <a:r>
              <a:rPr lang="en-US" smtClean="0">
                <a:ea typeface="ＭＳ Ｐゴシック"/>
              </a:rPr>
              <a:t>	Monitor oxygen saturation and breathing carefully.</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What’s next?</a:t>
            </a:r>
          </a:p>
          <a:p>
            <a:pPr eaLnBrk="1" hangingPunct="1">
              <a:spcBef>
                <a:spcPct val="0"/>
              </a:spcBef>
            </a:pPr>
            <a:r>
              <a:rPr lang="en-US" smtClean="0">
                <a:ea typeface="ＭＳ Ｐゴシック"/>
              </a:rPr>
              <a:t>	Antibiotics.</a:t>
            </a:r>
          </a:p>
          <a:p>
            <a:pPr eaLnBrk="1" hangingPunct="1">
              <a:spcBef>
                <a:spcPct val="0"/>
              </a:spcBef>
            </a:pPr>
            <a:r>
              <a:rPr lang="en-US" smtClean="0">
                <a:ea typeface="ＭＳ Ｐゴシック"/>
              </a:rPr>
              <a:t>	Have her take her Combat Pill Pack with moxifloxacin</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Casualty is stable. What steps do you take now?</a:t>
            </a:r>
          </a:p>
          <a:p>
            <a:pPr eaLnBrk="1" hangingPunct="1">
              <a:spcBef>
                <a:spcPct val="0"/>
              </a:spcBef>
            </a:pPr>
            <a:r>
              <a:rPr lang="en-US" smtClean="0">
                <a:ea typeface="ＭＳ Ｐゴシック"/>
              </a:rPr>
              <a:t>	Communicate status to squad leader.</a:t>
            </a:r>
          </a:p>
          <a:p>
            <a:pPr eaLnBrk="1" hangingPunct="1">
              <a:spcBef>
                <a:spcPct val="0"/>
              </a:spcBef>
            </a:pPr>
            <a:r>
              <a:rPr lang="en-US" smtClean="0">
                <a:ea typeface="ＭＳ Ｐゴシック"/>
              </a:rPr>
              <a:t>	Begin TACEVAC preparations.</a:t>
            </a:r>
          </a:p>
          <a:p>
            <a:pPr eaLnBrk="1" hangingPunct="1">
              <a:spcBef>
                <a:spcPct val="0"/>
              </a:spcBef>
            </a:pPr>
            <a:r>
              <a:rPr lang="en-US" smtClean="0">
                <a:ea typeface="ＭＳ Ｐゴシック"/>
              </a:rPr>
              <a:t>	Document care on TCCC Casualty Card</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You are 8 miles from a CSH.  Helicopter will not be available for an hour.  By ground vehicle, the trip will take 35 minutes. A mounted patrol is dispatched to take your casualty to the CSH. It has now been about 40 minutes since the RPG attack. You are enroute to the CSH.</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The casualty tells you she’s having increasing trouble breathing.  What do you do?</a:t>
            </a:r>
          </a:p>
          <a:p>
            <a:pPr eaLnBrk="1" hangingPunct="1">
              <a:spcBef>
                <a:spcPct val="0"/>
              </a:spcBef>
            </a:pPr>
            <a:r>
              <a:rPr lang="en-US" smtClean="0">
                <a:ea typeface="ＭＳ Ｐゴシック"/>
              </a:rPr>
              <a:t>	Assess her airway. It is clear.</a:t>
            </a:r>
          </a:p>
          <a:p>
            <a:pPr eaLnBrk="1" hangingPunct="1">
              <a:spcBef>
                <a:spcPct val="0"/>
              </a:spcBef>
            </a:pPr>
            <a:r>
              <a:rPr lang="en-US" smtClean="0">
                <a:ea typeface="ＭＳ Ｐゴシック"/>
              </a:rPr>
              <a:t>	Breathing is rapid and labored.</a:t>
            </a:r>
          </a:p>
          <a:p>
            <a:pPr eaLnBrk="1" hangingPunct="1">
              <a:spcBef>
                <a:spcPct val="0"/>
              </a:spcBef>
            </a:pPr>
            <a:r>
              <a:rPr lang="en-US" smtClean="0">
                <a:ea typeface="ＭＳ Ｐゴシック"/>
              </a:rPr>
              <a:t>	The dressing on the chest wound is secure.</a:t>
            </a:r>
          </a:p>
          <a:p>
            <a:pPr eaLnBrk="1" hangingPunct="1">
              <a:spcBef>
                <a:spcPct val="0"/>
              </a:spcBef>
            </a:pPr>
            <a:r>
              <a:rPr lang="en-US" smtClean="0">
                <a:ea typeface="ＭＳ Ｐゴシック"/>
              </a:rPr>
              <a:t>	Her O2 sat has dropped to 80%</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What next?</a:t>
            </a:r>
          </a:p>
          <a:p>
            <a:pPr eaLnBrk="1" hangingPunct="1">
              <a:spcBef>
                <a:spcPct val="0"/>
              </a:spcBef>
            </a:pPr>
            <a:r>
              <a:rPr lang="en-US" smtClean="0">
                <a:ea typeface="ＭＳ Ｐゴシック"/>
              </a:rPr>
              <a:t>	Diagnosis? Presumed tension pneumothorax.</a:t>
            </a:r>
          </a:p>
          <a:p>
            <a:pPr eaLnBrk="1" hangingPunct="1">
              <a:spcBef>
                <a:spcPct val="0"/>
              </a:spcBef>
            </a:pPr>
            <a:r>
              <a:rPr lang="en-US" smtClean="0">
                <a:ea typeface="ＭＳ Ｐゴシック"/>
              </a:rPr>
              <a:t>	What are you going to do about it?</a:t>
            </a:r>
          </a:p>
          <a:p>
            <a:pPr eaLnBrk="1" hangingPunct="1">
              <a:spcBef>
                <a:spcPct val="0"/>
              </a:spcBef>
            </a:pPr>
            <a:r>
              <a:rPr lang="en-US" smtClean="0">
                <a:ea typeface="ＭＳ Ｐゴシック"/>
              </a:rPr>
              <a:t>	Lift one side of the occlusive dressing for a few seconds.</a:t>
            </a:r>
          </a:p>
          <a:p>
            <a:pPr eaLnBrk="1" hangingPunct="1">
              <a:spcBef>
                <a:spcPct val="0"/>
              </a:spcBef>
            </a:pPr>
            <a:r>
              <a:rPr lang="en-US" smtClean="0">
                <a:ea typeface="ＭＳ Ｐゴシック"/>
              </a:rPr>
              <a:t>	There is a rush of air from the wound</a:t>
            </a:r>
          </a:p>
          <a:p>
            <a:pPr eaLnBrk="1" hangingPunct="1">
              <a:spcBef>
                <a:spcPct val="0"/>
              </a:spcBef>
            </a:pPr>
            <a:r>
              <a:rPr lang="en-US" smtClean="0">
                <a:ea typeface="ＭＳ Ｐゴシック"/>
              </a:rPr>
              <a:t>	The casualty’s respiratory distress is relieved.</a:t>
            </a:r>
          </a:p>
          <a:p>
            <a:pPr eaLnBrk="1" hangingPunct="1">
              <a:spcBef>
                <a:spcPct val="0"/>
              </a:spcBef>
            </a:pPr>
            <a:r>
              <a:rPr lang="en-US" smtClean="0">
                <a:ea typeface="ＭＳ Ｐゴシック"/>
              </a:rPr>
              <a:t>	O2 sat goes up to 94%</a:t>
            </a:r>
          </a:p>
          <a:p>
            <a:pPr eaLnBrk="1" hangingPunct="1">
              <a:spcBef>
                <a:spcPct val="0"/>
              </a:spcBef>
            </a:pPr>
            <a:r>
              <a:rPr lang="en-US" smtClean="0">
                <a:ea typeface="ＭＳ Ｐゴシック"/>
              </a:rPr>
              <a:t>	Good job!</a:t>
            </a:r>
          </a:p>
          <a:p>
            <a:pPr eaLnBrk="1" hangingPunct="1">
              <a:spcBef>
                <a:spcPct val="0"/>
              </a:spcBef>
            </a:pPr>
            <a:r>
              <a:rPr lang="en-US" smtClean="0">
                <a:ea typeface="ＭＳ Ｐゴシック"/>
              </a:rPr>
              <a:t>	Replace the dressing and continue to monitor.</a:t>
            </a:r>
          </a:p>
          <a:p>
            <a:pPr eaLnBrk="1" hangingPunct="1">
              <a:spcBef>
                <a:spcPct val="0"/>
              </a:spcBef>
            </a:pPr>
            <a:r>
              <a:rPr lang="en-US" smtClean="0">
                <a:ea typeface="ＭＳ Ｐゴシック"/>
              </a:rPr>
              <a:t>	Repeat this maneuver as necessary for recurrence of labored breathing.</a:t>
            </a:r>
          </a:p>
          <a:p>
            <a:pPr eaLnBrk="1" hangingPunct="1">
              <a:spcBef>
                <a:spcPct val="0"/>
              </a:spcBef>
            </a:pPr>
            <a:endParaRPr lang="en-US" smtClean="0">
              <a:ea typeface="ＭＳ Ｐゴシック"/>
            </a:endParaRPr>
          </a:p>
          <a:p>
            <a:pPr eaLnBrk="1" hangingPunct="1">
              <a:spcBef>
                <a:spcPct val="0"/>
              </a:spcBef>
            </a:pPr>
            <a:r>
              <a:rPr lang="en-US" smtClean="0">
                <a:ea typeface="ＭＳ Ｐゴシック"/>
              </a:rPr>
              <a:t>End of scenario</a:t>
            </a:r>
          </a:p>
          <a:p>
            <a:pPr eaLnBrk="1" hangingPunct="1">
              <a:spcBef>
                <a:spcPct val="0"/>
              </a:spcBef>
            </a:pPr>
            <a:endParaRPr lang="en-US" smtClean="0">
              <a:ea typeface="ＭＳ Ｐゴシック"/>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a:endParaRPr>
          </a:p>
        </p:txBody>
      </p:sp>
      <p:sp>
        <p:nvSpPr>
          <p:cNvPr id="105475" name="Slide Number Placeholder 3"/>
          <p:cNvSpPr>
            <a:spLocks noGrp="1"/>
          </p:cNvSpPr>
          <p:nvPr>
            <p:ph type="sldNum" sz="quarter" idx="5"/>
          </p:nvPr>
        </p:nvSpPr>
        <p:spPr bwMode="auto">
          <a:noFill/>
          <a:ln>
            <a:miter lim="800000"/>
            <a:headEnd/>
            <a:tailEnd/>
          </a:ln>
        </p:spPr>
        <p:txBody>
          <a:bodyPr/>
          <a:lstStyle/>
          <a:p>
            <a:fld id="{809DE549-44A8-4456-86E8-A0210810AF01}" type="slidenum">
              <a:rPr lang="en-US" smtClean="0">
                <a:latin typeface="Arial" charset="0"/>
                <a:ea typeface="ＭＳ Ｐゴシック"/>
                <a:cs typeface="ＭＳ Ｐゴシック"/>
              </a:rPr>
              <a:pPr/>
              <a:t>44</a:t>
            </a:fld>
            <a:endParaRPr lang="en-US" smtClean="0">
              <a:latin typeface="Arial" charset="0"/>
              <a:ea typeface="ＭＳ Ｐゴシック"/>
              <a:cs typeface="ＭＳ Ｐゴシック"/>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bwMode="auto">
          <a:noFill/>
          <a:ln>
            <a:miter lim="800000"/>
            <a:headEnd/>
            <a:tailEnd/>
          </a:ln>
        </p:spPr>
        <p:txBody>
          <a:bodyPr/>
          <a:lstStyle/>
          <a:p>
            <a:fld id="{9664FFD8-D7B3-4176-8B3B-BB6EE40C1F1D}" type="slidenum">
              <a:rPr lang="en-US" smtClean="0">
                <a:latin typeface="Arial" charset="0"/>
                <a:ea typeface="ＭＳ Ｐゴシック"/>
                <a:cs typeface="ＭＳ Ｐゴシック"/>
              </a:rPr>
              <a:pPr/>
              <a:t>45</a:t>
            </a:fld>
            <a:endParaRPr lang="en-US" smtClean="0">
              <a:latin typeface="Arial" charset="0"/>
              <a:ea typeface="ＭＳ Ｐゴシック"/>
              <a:cs typeface="ＭＳ Ｐゴシック"/>
            </a:endParaRPr>
          </a:p>
        </p:txBody>
      </p:sp>
      <p:sp>
        <p:nvSpPr>
          <p:cNvPr id="1075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Summary</a:t>
            </a:r>
          </a:p>
          <a:p>
            <a:pPr eaLnBrk="1" hangingPunct="1">
              <a:spcBef>
                <a:spcPct val="0"/>
              </a:spcBef>
            </a:pPr>
            <a:r>
              <a:rPr lang="en-US" smtClean="0">
                <a:ea typeface="ＭＳ Ｐゴシック"/>
              </a:rPr>
              <a:t>Good tactical medicine HAS to be a combination of good tactics and good medicine.</a:t>
            </a:r>
          </a:p>
          <a:p>
            <a:pPr eaLnBrk="1" hangingPunct="1">
              <a:spcBef>
                <a:spcPct val="0"/>
              </a:spcBef>
            </a:pPr>
            <a:r>
              <a:rPr lang="en-US" smtClean="0">
                <a:ea typeface="ＭＳ Ｐゴシック"/>
              </a:rPr>
              <a:t>Bring your leadership into the medical plan.</a:t>
            </a:r>
          </a:p>
          <a:p>
            <a:pPr eaLnBrk="1" hangingPunct="1">
              <a:spcBef>
                <a:spcPct val="0"/>
              </a:spcBef>
            </a:pPr>
            <a:r>
              <a:rPr lang="en-US" smtClean="0">
                <a:ea typeface="ＭＳ Ｐゴシック"/>
              </a:rPr>
              <a:t>Combat leaders must understand combat medicine.</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bwMode="auto">
          <a:noFill/>
          <a:ln>
            <a:miter lim="800000"/>
            <a:headEnd/>
            <a:tailEnd/>
          </a:ln>
        </p:spPr>
        <p:txBody>
          <a:bodyPr/>
          <a:lstStyle/>
          <a:p>
            <a:fld id="{A3C9F5B4-0C12-4B6E-9DB3-F3041556B20A}" type="slidenum">
              <a:rPr lang="en-US" smtClean="0">
                <a:latin typeface="Arial" charset="0"/>
                <a:ea typeface="ＭＳ Ｐゴシック"/>
                <a:cs typeface="ＭＳ Ｐゴシック"/>
              </a:rPr>
              <a:pPr/>
              <a:t>46</a:t>
            </a:fld>
            <a:endParaRPr lang="en-US" smtClean="0">
              <a:latin typeface="Arial" charset="0"/>
              <a:ea typeface="ＭＳ Ｐゴシック"/>
              <a:cs typeface="ＭＳ Ｐゴシック"/>
            </a:endParaRPr>
          </a:p>
        </p:txBody>
      </p:sp>
      <p:sp>
        <p:nvSpPr>
          <p:cNvPr id="1095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bwMode="auto">
          <a:noFill/>
          <a:ln>
            <a:miter lim="800000"/>
            <a:headEnd/>
            <a:tailEnd/>
          </a:ln>
        </p:spPr>
        <p:txBody>
          <a:bodyPr/>
          <a:lstStyle/>
          <a:p>
            <a:fld id="{86C06842-774C-49AE-BC53-3A775FF5AD3D}" type="slidenum">
              <a:rPr lang="en-US" smtClean="0">
                <a:latin typeface="Arial" charset="0"/>
                <a:ea typeface="ＭＳ Ｐゴシック"/>
                <a:cs typeface="ＭＳ Ｐゴシック"/>
              </a:rPr>
              <a:pPr/>
              <a:t>47</a:t>
            </a:fld>
            <a:endParaRPr lang="en-US" smtClean="0">
              <a:latin typeface="Arial" charset="0"/>
              <a:ea typeface="ＭＳ Ｐゴシック"/>
              <a:cs typeface="ＭＳ Ｐゴシック"/>
            </a:endParaRPr>
          </a:p>
        </p:txBody>
      </p:sp>
      <p:sp>
        <p:nvSpPr>
          <p:cNvPr id="1116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Once more…..</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a:endParaRPr>
          </a:p>
        </p:txBody>
      </p:sp>
      <p:sp>
        <p:nvSpPr>
          <p:cNvPr id="113667" name="Slide Number Placeholder 3"/>
          <p:cNvSpPr>
            <a:spLocks noGrp="1"/>
          </p:cNvSpPr>
          <p:nvPr>
            <p:ph type="sldNum" sz="quarter" idx="5"/>
          </p:nvPr>
        </p:nvSpPr>
        <p:spPr bwMode="auto">
          <a:noFill/>
          <a:ln>
            <a:miter lim="800000"/>
            <a:headEnd/>
            <a:tailEnd/>
          </a:ln>
        </p:spPr>
        <p:txBody>
          <a:bodyPr/>
          <a:lstStyle/>
          <a:p>
            <a:fld id="{DF80EEBC-77A3-43F9-A582-D3F65D452E52}" type="slidenum">
              <a:rPr lang="en-US" smtClean="0">
                <a:latin typeface="Arial" charset="0"/>
                <a:ea typeface="ＭＳ Ｐゴシック"/>
                <a:cs typeface="ＭＳ Ｐゴシック"/>
              </a:rPr>
              <a:pPr/>
              <a:t>48</a:t>
            </a:fld>
            <a:endParaRPr lang="en-US" smtClean="0">
              <a:latin typeface="Arial" charset="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83C2AFB0-CDE4-40AF-A73E-1DEAA71A44EA}" type="slidenum">
              <a:rPr lang="en-US" smtClean="0">
                <a:latin typeface="Arial" charset="0"/>
                <a:ea typeface="ＭＳ Ｐゴシック"/>
                <a:cs typeface="ＭＳ Ｐゴシック"/>
              </a:rPr>
              <a:pPr/>
              <a:t>5</a:t>
            </a:fld>
            <a:endParaRPr lang="en-US" smtClean="0">
              <a:latin typeface="Arial" charset="0"/>
              <a:ea typeface="ＭＳ Ｐゴシック"/>
              <a:cs typeface="ＭＳ Ｐゴシック"/>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a:lstStyle/>
          <a:p>
            <a:fld id="{673DD187-A337-40F2-9612-039D67296DEC}" type="slidenum">
              <a:rPr lang="en-US" smtClean="0">
                <a:latin typeface="Arial" charset="0"/>
                <a:ea typeface="ＭＳ Ｐゴシック"/>
                <a:cs typeface="ＭＳ Ｐゴシック"/>
              </a:rPr>
              <a:pPr/>
              <a:t>6</a:t>
            </a:fld>
            <a:endParaRPr lang="en-US" smtClean="0">
              <a:latin typeface="Arial" charset="0"/>
              <a:ea typeface="ＭＳ Ｐゴシック"/>
              <a:cs typeface="ＭＳ Ｐゴシック"/>
            </a:endParaRPr>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Picture yourself in this situation. You’ve got a casualty who is badly hurt and you can’t see a thing.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noFill/>
          <a:ln>
            <a:miter lim="800000"/>
            <a:headEnd/>
            <a:tailEnd/>
          </a:ln>
        </p:spPr>
        <p:txBody>
          <a:bodyPr/>
          <a:lstStyle/>
          <a:p>
            <a:fld id="{932018C1-CF6D-4913-869D-20A53AB3796D}" type="slidenum">
              <a:rPr lang="en-US" smtClean="0">
                <a:latin typeface="Arial" charset="0"/>
                <a:ea typeface="ＭＳ Ｐゴシック"/>
                <a:cs typeface="ＭＳ Ｐゴシック"/>
              </a:rPr>
              <a:pPr/>
              <a:t>7</a:t>
            </a:fld>
            <a:endParaRPr lang="en-US" smtClean="0">
              <a:latin typeface="Arial" charset="0"/>
              <a:ea typeface="ＭＳ Ｐゴシック"/>
              <a:cs typeface="ＭＳ Ｐゴシック"/>
            </a:endParaRPr>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ln>
            <a:miter lim="800000"/>
            <a:headEnd/>
            <a:tailEnd/>
          </a:ln>
        </p:spPr>
        <p:txBody>
          <a:bodyPr/>
          <a:lstStyle/>
          <a:p>
            <a:fld id="{B9DE61F5-F4CC-45FC-AAC9-E463F81497FD}" type="slidenum">
              <a:rPr lang="en-US" smtClean="0">
                <a:latin typeface="Arial" charset="0"/>
                <a:ea typeface="ＭＳ Ｐゴシック"/>
                <a:cs typeface="ＭＳ Ｐゴシック"/>
              </a:rPr>
              <a:pPr/>
              <a:t>8</a:t>
            </a:fld>
            <a:endParaRPr lang="en-US" smtClean="0">
              <a:latin typeface="Arial" charset="0"/>
              <a:ea typeface="ＭＳ Ｐゴシック"/>
              <a:cs typeface="ＭＳ Ｐゴシック"/>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Read text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ln>
            <a:miter lim="800000"/>
            <a:headEnd/>
            <a:tailEnd/>
          </a:ln>
        </p:spPr>
        <p:txBody>
          <a:bodyPr/>
          <a:lstStyle/>
          <a:p>
            <a:fld id="{20F1120C-5E46-469D-9FE5-707860DD4EA8}" type="slidenum">
              <a:rPr lang="en-US" smtClean="0">
                <a:latin typeface="Arial" charset="0"/>
                <a:ea typeface="ＭＳ Ｐゴシック"/>
                <a:cs typeface="ＭＳ Ｐゴシック"/>
              </a:rPr>
              <a:pPr/>
              <a:t>9</a:t>
            </a:fld>
            <a:endParaRPr lang="en-US" smtClean="0">
              <a:latin typeface="Arial" charset="0"/>
              <a:ea typeface="ＭＳ Ｐゴシック"/>
              <a:cs typeface="ＭＳ Ｐゴシック"/>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a:rPr>
              <a:t>C2 = Command and Control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8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a:p>
        </p:txBody>
      </p:sp>
      <p:sp>
        <p:nvSpPr>
          <p:cNvPr id="6" name="Slide Number Placeholder 9"/>
          <p:cNvSpPr>
            <a:spLocks noGrp="1"/>
          </p:cNvSpPr>
          <p:nvPr>
            <p:ph type="sldNum" sz="quarter" idx="12"/>
          </p:nvPr>
        </p:nvSpPr>
        <p:spPr/>
        <p:txBody>
          <a:bodyPr/>
          <a:lstStyle>
            <a:lvl1pPr>
              <a:defRPr/>
            </a:lvl1pPr>
          </a:lstStyle>
          <a:p>
            <a:pPr>
              <a:defRPr/>
            </a:pPr>
            <a:fld id="{74823660-F68A-45C1-B803-F777217AED4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6858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82296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7"/>
          <p:cNvSpPr>
            <a:spLocks noGrp="1"/>
          </p:cNvSpPr>
          <p:nvPr>
            <p:ph type="sldNum" sz="quarter" idx="10"/>
          </p:nvPr>
        </p:nvSpPr>
        <p:spPr/>
        <p:txBody>
          <a:bodyPr/>
          <a:lstStyle>
            <a:lvl1pPr>
              <a:defRPr/>
            </a:lvl1pPr>
          </a:lstStyle>
          <a:p>
            <a:pPr>
              <a:defRPr/>
            </a:pPr>
            <a:fld id="{D08EE474-983D-451D-AC17-4533237AA7E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7"/>
          <p:cNvSpPr>
            <a:spLocks noGrp="1"/>
          </p:cNvSpPr>
          <p:nvPr>
            <p:ph type="sldNum" sz="quarter" idx="10"/>
          </p:nvPr>
        </p:nvSpPr>
        <p:spPr/>
        <p:txBody>
          <a:bodyPr/>
          <a:lstStyle>
            <a:lvl1pPr>
              <a:defRPr/>
            </a:lvl1pPr>
          </a:lstStyle>
          <a:p>
            <a:pPr>
              <a:defRPr/>
            </a:pPr>
            <a:fld id="{909A6671-975E-4E8F-90C0-ECD875BFFE6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0"/>
          </p:nvPr>
        </p:nvSpPr>
        <p:spPr/>
        <p:txBody>
          <a:bodyPr/>
          <a:lstStyle>
            <a:lvl1pPr>
              <a:defRPr/>
            </a:lvl1pPr>
          </a:lstStyle>
          <a:p>
            <a:pPr>
              <a:defRPr/>
            </a:pPr>
            <a:fld id="{435D2E16-40EB-4D67-A641-E9FE5C707B2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7"/>
          <p:cNvSpPr>
            <a:spLocks noGrp="1"/>
          </p:cNvSpPr>
          <p:nvPr>
            <p:ph type="sldNum" sz="quarter" idx="10"/>
          </p:nvPr>
        </p:nvSpPr>
        <p:spPr/>
        <p:txBody>
          <a:bodyPr/>
          <a:lstStyle>
            <a:lvl1pPr>
              <a:defRPr/>
            </a:lvl1pPr>
          </a:lstStyle>
          <a:p>
            <a:pPr>
              <a:defRPr/>
            </a:pPr>
            <a:fld id="{E5AEF99B-CC39-4085-8BAA-CF89B4BE9CF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7"/>
          <p:cNvSpPr>
            <a:spLocks noGrp="1"/>
          </p:cNvSpPr>
          <p:nvPr>
            <p:ph type="sldNum" sz="quarter" idx="10"/>
          </p:nvPr>
        </p:nvSpPr>
        <p:spPr/>
        <p:txBody>
          <a:bodyPr/>
          <a:lstStyle>
            <a:lvl1pPr>
              <a:defRPr/>
            </a:lvl1pPr>
          </a:lstStyle>
          <a:p>
            <a:pPr>
              <a:defRPr/>
            </a:pPr>
            <a:fld id="{6E786152-4FB0-422F-9BE9-2DA3F644C9E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6553200" y="6324600"/>
            <a:ext cx="2133600" cy="365125"/>
          </a:xfrm>
        </p:spPr>
        <p:txBody>
          <a:bodyPr/>
          <a:lstStyle>
            <a:lvl1pPr>
              <a:defRPr/>
            </a:lvl1pPr>
          </a:lstStyle>
          <a:p>
            <a:pPr>
              <a:defRPr/>
            </a:pPr>
            <a:fld id="{C0EBD0DF-0D76-4192-9E7D-9DD2FF13739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7"/>
          <p:cNvSpPr>
            <a:spLocks noGrp="1"/>
          </p:cNvSpPr>
          <p:nvPr>
            <p:ph type="sldNum" sz="quarter" idx="10"/>
          </p:nvPr>
        </p:nvSpPr>
        <p:spPr/>
        <p:txBody>
          <a:bodyPr/>
          <a:lstStyle>
            <a:lvl1pPr>
              <a:defRPr/>
            </a:lvl1pPr>
          </a:lstStyle>
          <a:p>
            <a:pPr>
              <a:defRPr/>
            </a:pPr>
            <a:fld id="{A19D9AE0-257D-470D-99DB-918AD368CF8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7"/>
          <p:cNvSpPr>
            <a:spLocks noGrp="1"/>
          </p:cNvSpPr>
          <p:nvPr>
            <p:ph type="sldNum" sz="quarter" idx="10"/>
          </p:nvPr>
        </p:nvSpPr>
        <p:spPr/>
        <p:txBody>
          <a:bodyPr/>
          <a:lstStyle>
            <a:lvl1pPr>
              <a:defRPr/>
            </a:lvl1pPr>
          </a:lstStyle>
          <a:p>
            <a:pPr>
              <a:defRPr/>
            </a:pPr>
            <a:fld id="{13942C38-D126-4B7F-98E8-7E199CD7B42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6"/>
          <p:cNvPicPr>
            <a:picLocks noChangeAspect="1"/>
          </p:cNvPicPr>
          <p:nvPr userDrawn="1"/>
        </p:nvPicPr>
        <p:blipFill>
          <a:blip r:embed="rId15"/>
          <a:srcRect/>
          <a:stretch>
            <a:fillRect/>
          </a:stretch>
        </p:blipFill>
        <p:spPr bwMode="auto">
          <a:xfrm>
            <a:off x="304800" y="152400"/>
            <a:ext cx="1524000" cy="1358900"/>
          </a:xfrm>
          <a:prstGeom prst="rect">
            <a:avLst/>
          </a:prstGeom>
          <a:noFill/>
          <a:ln w="9525">
            <a:noFill/>
            <a:miter lim="800000"/>
            <a:headEnd/>
            <a:tailEnd/>
          </a:ln>
        </p:spPr>
      </p:pic>
      <p:sp>
        <p:nvSpPr>
          <p:cNvPr id="8" name="Slide Number Placeholder 7"/>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2400" b="1">
                <a:latin typeface="Times New Roman" pitchFamily="-84" charset="0"/>
                <a:cs typeface="Times New Roman" pitchFamily="-84" charset="0"/>
              </a:defRPr>
            </a:lvl1pPr>
          </a:lstStyle>
          <a:p>
            <a:pPr>
              <a:defRPr/>
            </a:pPr>
            <a:fld id="{3F68A3AD-0CAA-45C2-975C-7EEFCF489FB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75" r:id="rId7"/>
    <p:sldLayoutId id="2147483668" r:id="rId8"/>
    <p:sldLayoutId id="2147483667" r:id="rId9"/>
    <p:sldLayoutId id="2147483676" r:id="rId10"/>
    <p:sldLayoutId id="2147483677" r:id="rId11"/>
    <p:sldLayoutId id="2147483678" r:id="rId12"/>
    <p:sldLayoutId id="2147483679" r:id="rId13"/>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000" b="1" kern="1200">
          <a:solidFill>
            <a:schemeClr val="tx1"/>
          </a:solidFill>
          <a:latin typeface="Times New Roman" pitchFamily="18" charset="0"/>
          <a:ea typeface="Times New Roman" pitchFamily="-84" charset="0"/>
          <a:cs typeface="Times New Roman" pitchFamily="18" charset="0"/>
        </a:defRPr>
      </a:lvl1pPr>
      <a:lvl2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2pPr>
      <a:lvl3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3pPr>
      <a:lvl4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4pPr>
      <a:lvl5pPr algn="ctr" rtl="0" eaLnBrk="0" fontAlgn="base" hangingPunct="0">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5pPr>
      <a:lvl6pPr marL="4572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6pPr>
      <a:lvl7pPr marL="9144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7pPr>
      <a:lvl8pPr marL="13716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8pPr>
      <a:lvl9pPr marL="1828800" algn="ctr" rtl="0" fontAlgn="base">
        <a:spcBef>
          <a:spcPct val="0"/>
        </a:spcBef>
        <a:spcAft>
          <a:spcPct val="0"/>
        </a:spcAft>
        <a:defRPr sz="4000" b="1">
          <a:solidFill>
            <a:schemeClr val="tx1"/>
          </a:solidFill>
          <a:latin typeface="Times New Roman" pitchFamily="-84" charset="0"/>
          <a:ea typeface="Times New Roman" pitchFamily="-84" charset="0"/>
          <a:cs typeface="Times New Roman" pitchFamily="-8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itchFamily="18" charset="0"/>
          <a:ea typeface="Times New Roman" pitchFamily="-84" charset="0"/>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itchFamily="18" charset="0"/>
          <a:ea typeface="Times New Roman" pitchFamily="-84" charset="0"/>
          <a:cs typeface="Times New Roman" pitchFamily="18"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Times New Roman" pitchFamily="-84" charset="0"/>
          <a:cs typeface="Times New Roman" pitchFamily="18"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p:nvPr>
        </p:nvSpPr>
        <p:spPr>
          <a:xfrm>
            <a:off x="457200" y="5029200"/>
            <a:ext cx="8229600" cy="914400"/>
          </a:xfrm>
        </p:spPr>
        <p:txBody>
          <a:bodyPr/>
          <a:lstStyle/>
          <a:p>
            <a:pPr algn="ctr" eaLnBrk="1" hangingPunct="1">
              <a:lnSpc>
                <a:spcPct val="90000"/>
              </a:lnSpc>
              <a:buFont typeface="Wingdings" pitchFamily="2" charset="2"/>
              <a:buNone/>
            </a:pPr>
            <a:r>
              <a:rPr lang="en-US" sz="4800" b="1" smtClean="0"/>
              <a:t>TCCC</a:t>
            </a:r>
            <a:r>
              <a:rPr lang="en-US" sz="4000" b="1" smtClean="0"/>
              <a:t> </a:t>
            </a:r>
            <a:r>
              <a:rPr lang="en-US" sz="4800" b="1" smtClean="0"/>
              <a:t>Scenarios</a:t>
            </a:r>
          </a:p>
        </p:txBody>
      </p:sp>
      <p:sp>
        <p:nvSpPr>
          <p:cNvPr id="16386" name="Rectangle 2"/>
          <p:cNvSpPr>
            <a:spLocks noGrp="1" noChangeArrowheads="1"/>
          </p:cNvSpPr>
          <p:nvPr>
            <p:ph type="title" idx="4294967295"/>
          </p:nvPr>
        </p:nvSpPr>
        <p:spPr>
          <a:xfrm>
            <a:off x="0" y="304800"/>
            <a:ext cx="9144000" cy="1295400"/>
          </a:xfrm>
        </p:spPr>
        <p:txBody>
          <a:bodyPr/>
          <a:lstStyle/>
          <a:p>
            <a:pPr eaLnBrk="1" hangingPunct="1"/>
            <a:r>
              <a:rPr lang="en-US" sz="4800" smtClean="0"/>
              <a:t>Tactical Combat Casualty Care</a:t>
            </a:r>
            <a:br>
              <a:rPr lang="en-US" sz="4800" smtClean="0"/>
            </a:br>
            <a:r>
              <a:rPr lang="en-US" sz="4800" smtClean="0"/>
              <a:t>28 October 2013</a:t>
            </a:r>
          </a:p>
        </p:txBody>
      </p:sp>
      <p:pic>
        <p:nvPicPr>
          <p:cNvPr id="16387" name="Picture 7" descr="TCCC Logo 091104 (C)"/>
          <p:cNvPicPr>
            <a:picLocks noChangeAspect="1" noChangeArrowheads="1"/>
          </p:cNvPicPr>
          <p:nvPr/>
        </p:nvPicPr>
        <p:blipFill>
          <a:blip r:embed="rId3"/>
          <a:srcRect/>
          <a:stretch>
            <a:fillRect/>
          </a:stretch>
        </p:blipFill>
        <p:spPr bwMode="auto">
          <a:xfrm>
            <a:off x="3124200" y="1981200"/>
            <a:ext cx="2746375"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34818" name="Rectangle 3"/>
          <p:cNvSpPr>
            <a:spLocks noGrp="1" noChangeArrowheads="1"/>
          </p:cNvSpPr>
          <p:nvPr>
            <p:ph idx="1"/>
          </p:nvPr>
        </p:nvSpPr>
        <p:spPr>
          <a:xfrm>
            <a:off x="685800" y="1600200"/>
            <a:ext cx="7772400" cy="4114800"/>
          </a:xfrm>
        </p:spPr>
        <p:txBody>
          <a:bodyPr/>
          <a:lstStyle/>
          <a:p>
            <a:pPr eaLnBrk="1" hangingPunct="1">
              <a:lnSpc>
                <a:spcPct val="90000"/>
              </a:lnSpc>
              <a:buFont typeface="Wingdings" pitchFamily="2" charset="2"/>
              <a:buNone/>
            </a:pPr>
            <a:r>
              <a:rPr lang="en-US" smtClean="0"/>
              <a:t>   “Between providing security and spending a lot of time on the radio I didn’t get to treat the patient as much as I wanted to. I had given him a Kerlix bandage to hold against his exit wound. When he frantically told me that he was feeling a lot of blood, I went back to trying to treat him. I couldn’t elevate his leg. To move it would mean he’d scream in pain, which wasn’t tactical.”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36866" name="Rectangle 3"/>
          <p:cNvSpPr>
            <a:spLocks noGrp="1" noChangeArrowheads="1"/>
          </p:cNvSpPr>
          <p:nvPr>
            <p:ph idx="1"/>
          </p:nvPr>
        </p:nvSpPr>
        <p:spPr>
          <a:xfrm>
            <a:off x="228600" y="1447800"/>
            <a:ext cx="7772400" cy="4114800"/>
          </a:xfrm>
        </p:spPr>
        <p:txBody>
          <a:bodyPr/>
          <a:lstStyle/>
          <a:p>
            <a:pPr eaLnBrk="1" hangingPunct="1">
              <a:buFont typeface="Wingdings" pitchFamily="2" charset="2"/>
              <a:buNone/>
            </a:pPr>
            <a:r>
              <a:rPr lang="en-US" smtClean="0"/>
              <a:t>   “There was just no way he would allow me to apply a pressure dressing to the exit wound even if I could locate it and pack it with Kerlix. So, I decided to put a tourniquet on him.”</a:t>
            </a:r>
          </a:p>
        </p:txBody>
      </p:sp>
      <p:pic>
        <p:nvPicPr>
          <p:cNvPr id="36867" name="Picture 4" descr="DL 091204 Apache Moon"/>
          <p:cNvPicPr>
            <a:picLocks noChangeAspect="1" noChangeArrowheads="1"/>
          </p:cNvPicPr>
          <p:nvPr/>
        </p:nvPicPr>
        <p:blipFill>
          <a:blip r:embed="rId3"/>
          <a:srcRect/>
          <a:stretch>
            <a:fillRect/>
          </a:stretch>
        </p:blipFill>
        <p:spPr bwMode="auto">
          <a:xfrm>
            <a:off x="4343400" y="3657600"/>
            <a:ext cx="4800600"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38914" name="Rectangle 3"/>
          <p:cNvSpPr>
            <a:spLocks noGrp="1" noChangeArrowheads="1"/>
          </p:cNvSpPr>
          <p:nvPr>
            <p:ph idx="1"/>
          </p:nvPr>
        </p:nvSpPr>
        <p:spPr>
          <a:xfrm>
            <a:off x="533400" y="2133600"/>
            <a:ext cx="8229600" cy="3810000"/>
          </a:xfrm>
        </p:spPr>
        <p:txBody>
          <a:bodyPr/>
          <a:lstStyle/>
          <a:p>
            <a:pPr eaLnBrk="1" hangingPunct="1">
              <a:buFont typeface="Wingdings" pitchFamily="2" charset="2"/>
              <a:buNone/>
            </a:pPr>
            <a:r>
              <a:rPr lang="en-US" smtClean="0"/>
              <a:t>   “His wounds were just low enough on his leg to get the tourniquet an inch or so above the site. I had a cravat and a wooden dowel with 550 cord (parachute cord) attached to it to use as a tourniquet. I told him to expect a lot of pain as I would be tightening the cravat down.“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40962" name="Rectangle 3"/>
          <p:cNvSpPr>
            <a:spLocks noGrp="1" noChangeArrowheads="1"/>
          </p:cNvSpPr>
          <p:nvPr>
            <p:ph idx="1"/>
          </p:nvPr>
        </p:nvSpPr>
        <p:spPr>
          <a:xfrm>
            <a:off x="685800" y="1524000"/>
            <a:ext cx="7772400" cy="4114800"/>
          </a:xfrm>
        </p:spPr>
        <p:txBody>
          <a:bodyPr/>
          <a:lstStyle/>
          <a:p>
            <a:pPr eaLnBrk="1" hangingPunct="1">
              <a:buFont typeface="Wingdings" pitchFamily="2" charset="2"/>
              <a:buNone/>
            </a:pPr>
            <a:r>
              <a:rPr lang="en-US" smtClean="0"/>
              <a:t>   “At this point he feared for his life so he agreed. Once I got it tightened I had trouble securing it. The 550 cord was hard to get underneath the tightened cravat.”</a:t>
            </a:r>
          </a:p>
        </p:txBody>
      </p:sp>
      <p:pic>
        <p:nvPicPr>
          <p:cNvPr id="40963" name="Picture 4" descr="DL 091204 Kandahar Skyline"/>
          <p:cNvPicPr>
            <a:picLocks noChangeAspect="1" noChangeArrowheads="1"/>
          </p:cNvPicPr>
          <p:nvPr/>
        </p:nvPicPr>
        <p:blipFill>
          <a:blip r:embed="rId3"/>
          <a:srcRect/>
          <a:stretch>
            <a:fillRect/>
          </a:stretch>
        </p:blipFill>
        <p:spPr bwMode="auto">
          <a:xfrm>
            <a:off x="2362200" y="3871913"/>
            <a:ext cx="4257675" cy="28336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43010" name="Rectangle 3"/>
          <p:cNvSpPr>
            <a:spLocks noGrp="1" noChangeArrowheads="1"/>
          </p:cNvSpPr>
          <p:nvPr>
            <p:ph idx="1"/>
          </p:nvPr>
        </p:nvSpPr>
        <p:spPr>
          <a:xfrm>
            <a:off x="381000" y="2057400"/>
            <a:ext cx="8229600" cy="3962400"/>
          </a:xfrm>
        </p:spPr>
        <p:txBody>
          <a:bodyPr/>
          <a:lstStyle/>
          <a:p>
            <a:pPr eaLnBrk="1" hangingPunct="1">
              <a:buFont typeface="Wingdings" pitchFamily="2" charset="2"/>
              <a:buNone/>
            </a:pPr>
            <a:r>
              <a:rPr lang="en-US" smtClean="0"/>
              <a:t>   “After over 5 minutes, the Corpsman arrived along with a CASEVAC bird and a security force. Moving the patient was very hard. Four of us struggled to move him and his gear 25 meters to the bird. The patient was over 200 pounds alone and we were moving over very uneven terrain.”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45058" name="Rectangle 3"/>
          <p:cNvSpPr>
            <a:spLocks noGrp="1" noChangeArrowheads="1"/>
          </p:cNvSpPr>
          <p:nvPr>
            <p:ph idx="1"/>
          </p:nvPr>
        </p:nvSpPr>
        <p:spPr>
          <a:xfrm>
            <a:off x="685800" y="1524000"/>
            <a:ext cx="7772400" cy="4114800"/>
          </a:xfrm>
        </p:spPr>
        <p:txBody>
          <a:bodyPr/>
          <a:lstStyle/>
          <a:p>
            <a:pPr eaLnBrk="1" hangingPunct="1">
              <a:buFont typeface="Wingdings" pitchFamily="2" charset="2"/>
              <a:buNone/>
            </a:pPr>
            <a:r>
              <a:rPr lang="en-US" smtClean="0"/>
              <a:t>   “We wanted to do a three-man carry with two men under his arms and one under his legs. But again, his leg was flopping around at the thigh and couldn’t be used to lift him.” </a:t>
            </a:r>
          </a:p>
        </p:txBody>
      </p:sp>
      <p:pic>
        <p:nvPicPr>
          <p:cNvPr id="45059" name="Picture 4" descr="DL 091204 Full Moon"/>
          <p:cNvPicPr>
            <a:picLocks noChangeAspect="1" noChangeArrowheads="1"/>
          </p:cNvPicPr>
          <p:nvPr/>
        </p:nvPicPr>
        <p:blipFill>
          <a:blip r:embed="rId3"/>
          <a:srcRect/>
          <a:stretch>
            <a:fillRect/>
          </a:stretch>
        </p:blipFill>
        <p:spPr bwMode="auto">
          <a:xfrm>
            <a:off x="4724400" y="3911600"/>
            <a:ext cx="4419600" cy="2946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47106" name="Rectangle 3"/>
          <p:cNvSpPr>
            <a:spLocks noGrp="1" noChangeArrowheads="1"/>
          </p:cNvSpPr>
          <p:nvPr>
            <p:ph idx="1"/>
          </p:nvPr>
        </p:nvSpPr>
        <p:spPr>
          <a:xfrm>
            <a:off x="381000" y="2057400"/>
            <a:ext cx="8229600" cy="3962400"/>
          </a:xfrm>
        </p:spPr>
        <p:txBody>
          <a:bodyPr/>
          <a:lstStyle/>
          <a:p>
            <a:pPr eaLnBrk="1" hangingPunct="1">
              <a:buFont typeface="Wingdings" pitchFamily="2" charset="2"/>
              <a:buNone/>
            </a:pPr>
            <a:r>
              <a:rPr lang="en-US" smtClean="0"/>
              <a:t>   “The bird, (a Task Force 160 MH-60) had a 50-cal sniper rifle strapped down, which made it hard for us to get him in. It took us minutes to get him 25 meters into the bird. The Corpsman went with my patient as well as the other downed man in my team and I went back to the op.”</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1981200" y="76200"/>
            <a:ext cx="5715000" cy="1143000"/>
          </a:xfrm>
        </p:spPr>
        <p:txBody>
          <a:bodyPr/>
          <a:lstStyle/>
          <a:p>
            <a:pPr eaLnBrk="1" hangingPunct="1"/>
            <a:r>
              <a:rPr lang="en-US" sz="3200" smtClean="0"/>
              <a:t>Scenario Discussions –</a:t>
            </a:r>
            <a:br>
              <a:rPr lang="en-US" sz="3200" smtClean="0"/>
            </a:br>
            <a:r>
              <a:rPr lang="en-US" sz="3200" smtClean="0"/>
              <a:t>Suggested Format</a:t>
            </a:r>
          </a:p>
        </p:txBody>
      </p:sp>
      <p:sp>
        <p:nvSpPr>
          <p:cNvPr id="49154" name="Rectangle 3"/>
          <p:cNvSpPr>
            <a:spLocks noGrp="1" noChangeArrowheads="1"/>
          </p:cNvSpPr>
          <p:nvPr>
            <p:ph idx="1"/>
          </p:nvPr>
        </p:nvSpPr>
        <p:spPr>
          <a:xfrm>
            <a:off x="762000" y="1676400"/>
            <a:ext cx="7772400" cy="4114800"/>
          </a:xfrm>
        </p:spPr>
        <p:txBody>
          <a:bodyPr/>
          <a:lstStyle/>
          <a:p>
            <a:pPr eaLnBrk="1" hangingPunct="1">
              <a:lnSpc>
                <a:spcPct val="80000"/>
              </a:lnSpc>
            </a:pPr>
            <a:r>
              <a:rPr lang="en-US" smtClean="0"/>
              <a:t>Break up into groups of six</a:t>
            </a:r>
          </a:p>
          <a:p>
            <a:pPr eaLnBrk="1" hangingPunct="1">
              <a:lnSpc>
                <a:spcPct val="80000"/>
              </a:lnSpc>
            </a:pPr>
            <a:r>
              <a:rPr lang="en-US" smtClean="0"/>
              <a:t>Present the background for the scenario on the screen.</a:t>
            </a:r>
          </a:p>
          <a:p>
            <a:pPr eaLnBrk="1" hangingPunct="1">
              <a:lnSpc>
                <a:spcPct val="80000"/>
              </a:lnSpc>
            </a:pPr>
            <a:r>
              <a:rPr lang="en-US" smtClean="0"/>
              <a:t>The Instructor will lead the group’s discussion through to the end of the scenario.</a:t>
            </a:r>
          </a:p>
          <a:p>
            <a:pPr eaLnBrk="1" hangingPunct="1">
              <a:lnSpc>
                <a:spcPct val="80000"/>
              </a:lnSpc>
            </a:pPr>
            <a:r>
              <a:rPr lang="en-US" smtClean="0"/>
              <a:t>10 minutes per scenario</a:t>
            </a:r>
          </a:p>
          <a:p>
            <a:pPr eaLnBrk="1" hangingPunct="1">
              <a:lnSpc>
                <a:spcPct val="80000"/>
              </a:lnSpc>
            </a:pPr>
            <a:r>
              <a:rPr lang="en-US" smtClean="0"/>
              <a:t>Stop after 10 minutes and present next scenario on screen</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8" descr="urbanwarfare2-33"/>
          <p:cNvPicPr>
            <a:picLocks noChangeAspect="1" noChangeArrowheads="1"/>
          </p:cNvPicPr>
          <p:nvPr/>
        </p:nvPicPr>
        <p:blipFill>
          <a:blip r:embed="rId3"/>
          <a:srcRect r="-15"/>
          <a:stretch>
            <a:fillRect/>
          </a:stretch>
        </p:blipFill>
        <p:spPr bwMode="auto">
          <a:xfrm>
            <a:off x="0" y="0"/>
            <a:ext cx="9144000" cy="6892925"/>
          </a:xfrm>
          <a:prstGeom prst="rect">
            <a:avLst/>
          </a:prstGeom>
          <a:noFill/>
          <a:ln w="9525">
            <a:noFill/>
            <a:miter lim="800000"/>
            <a:headEnd/>
            <a:tailEnd/>
          </a:ln>
        </p:spPr>
      </p:pic>
      <p:sp>
        <p:nvSpPr>
          <p:cNvPr id="51202" name="Rectangle 10"/>
          <p:cNvSpPr>
            <a:spLocks noChangeArrowheads="1"/>
          </p:cNvSpPr>
          <p:nvPr/>
        </p:nvSpPr>
        <p:spPr bwMode="auto">
          <a:xfrm>
            <a:off x="1524000" y="457200"/>
            <a:ext cx="7543800" cy="1143000"/>
          </a:xfrm>
          <a:prstGeom prst="rect">
            <a:avLst/>
          </a:prstGeom>
          <a:noFill/>
          <a:ln w="9525">
            <a:noFill/>
            <a:miter lim="800000"/>
            <a:headEnd/>
            <a:tailEnd/>
          </a:ln>
        </p:spPr>
        <p:txBody>
          <a:bodyPr/>
          <a:lstStyle/>
          <a:p>
            <a:endParaRPr lang="en-US" sz="4400">
              <a:latin typeface="Times New Roman" pitchFamily="18" charset="0"/>
            </a:endParaRPr>
          </a:p>
        </p:txBody>
      </p:sp>
      <p:sp>
        <p:nvSpPr>
          <p:cNvPr id="51203" name="Rectangle 11"/>
          <p:cNvSpPr>
            <a:spLocks noGrp="1" noChangeArrowheads="1"/>
          </p:cNvSpPr>
          <p:nvPr>
            <p:ph type="title"/>
          </p:nvPr>
        </p:nvSpPr>
        <p:spPr>
          <a:xfrm>
            <a:off x="1371600" y="152400"/>
            <a:ext cx="6096000" cy="1600200"/>
          </a:xfrm>
          <a:solidFill>
            <a:schemeClr val="hlink">
              <a:alpha val="79999"/>
            </a:schemeClr>
          </a:solidFill>
        </p:spPr>
        <p:txBody>
          <a:bodyPr/>
          <a:lstStyle/>
          <a:p>
            <a:pPr eaLnBrk="1" hangingPunct="1"/>
            <a:r>
              <a:rPr lang="en-US" sz="4800" smtClean="0"/>
              <a:t>Urban Warfare</a:t>
            </a:r>
            <a:br>
              <a:rPr lang="en-US" sz="4800" smtClean="0"/>
            </a:br>
            <a:r>
              <a:rPr lang="en-US" sz="4800" smtClean="0"/>
              <a:t>Scenario</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4"/>
          <p:cNvSpPr>
            <a:spLocks noGrp="1" noChangeArrowheads="1"/>
          </p:cNvSpPr>
          <p:nvPr>
            <p:ph type="title"/>
          </p:nvPr>
        </p:nvSpPr>
        <p:spPr>
          <a:xfrm>
            <a:off x="2286000" y="228600"/>
            <a:ext cx="5867400" cy="1143000"/>
          </a:xfrm>
        </p:spPr>
        <p:txBody>
          <a:bodyPr/>
          <a:lstStyle/>
          <a:p>
            <a:pPr eaLnBrk="1" hangingPunct="1"/>
            <a:r>
              <a:rPr lang="en-US" smtClean="0"/>
              <a:t>Real-World Scenario</a:t>
            </a:r>
          </a:p>
        </p:txBody>
      </p:sp>
      <p:sp>
        <p:nvSpPr>
          <p:cNvPr id="29699" name="Rectangle 5"/>
          <p:cNvSpPr>
            <a:spLocks noGrp="1" noChangeArrowheads="1"/>
          </p:cNvSpPr>
          <p:nvPr>
            <p:ph idx="1"/>
          </p:nvPr>
        </p:nvSpPr>
        <p:spPr>
          <a:xfrm>
            <a:off x="838200" y="1905000"/>
            <a:ext cx="7772400" cy="4114800"/>
          </a:xfrm>
        </p:spPr>
        <p:txBody>
          <a:bodyPr rtlCol="0">
            <a:normAutofit lnSpcReduction="10000"/>
          </a:bodyPr>
          <a:lstStyle/>
          <a:p>
            <a:pPr eaLnBrk="1" fontAlgn="auto" hangingPunct="1">
              <a:lnSpc>
                <a:spcPct val="80000"/>
              </a:lnSpc>
              <a:spcAft>
                <a:spcPts val="0"/>
              </a:spcAft>
              <a:buFont typeface="Arial" pitchFamily="34" charset="0"/>
              <a:buChar char="•"/>
              <a:defRPr/>
            </a:pPr>
            <a:r>
              <a:rPr lang="en-US" dirty="0" smtClean="0">
                <a:ea typeface="+mn-ea"/>
              </a:rPr>
              <a:t>High-threat urban environment</a:t>
            </a:r>
          </a:p>
          <a:p>
            <a:pPr eaLnBrk="1" fontAlgn="auto" hangingPunct="1">
              <a:lnSpc>
                <a:spcPct val="80000"/>
              </a:lnSpc>
              <a:spcAft>
                <a:spcPts val="0"/>
              </a:spcAft>
              <a:buFont typeface="Arial" pitchFamily="34" charset="0"/>
              <a:buChar char="•"/>
              <a:defRPr/>
            </a:pPr>
            <a:r>
              <a:rPr lang="en-US" dirty="0" smtClean="0">
                <a:ea typeface="+mn-ea"/>
              </a:rPr>
              <a:t>16-man Ranger team</a:t>
            </a:r>
          </a:p>
          <a:p>
            <a:pPr eaLnBrk="1" fontAlgn="auto" hangingPunct="1">
              <a:lnSpc>
                <a:spcPct val="80000"/>
              </a:lnSpc>
              <a:spcAft>
                <a:spcPts val="0"/>
              </a:spcAft>
              <a:buFont typeface="Arial" pitchFamily="34" charset="0"/>
              <a:buChar char="•"/>
              <a:defRPr/>
            </a:pPr>
            <a:r>
              <a:rPr lang="en-US" dirty="0" smtClean="0">
                <a:ea typeface="+mn-ea"/>
              </a:rPr>
              <a:t>70-foot fast rope insertion for building assault</a:t>
            </a:r>
          </a:p>
          <a:p>
            <a:pPr eaLnBrk="1" fontAlgn="auto" hangingPunct="1">
              <a:lnSpc>
                <a:spcPct val="80000"/>
              </a:lnSpc>
              <a:spcAft>
                <a:spcPts val="0"/>
              </a:spcAft>
              <a:buFont typeface="Arial" pitchFamily="34" charset="0"/>
              <a:buChar char="•"/>
              <a:defRPr/>
            </a:pPr>
            <a:r>
              <a:rPr lang="en-US" dirty="0" smtClean="0">
                <a:ea typeface="+mn-ea"/>
              </a:rPr>
              <a:t>One man misses rope and falls</a:t>
            </a:r>
          </a:p>
          <a:p>
            <a:pPr eaLnBrk="1" fontAlgn="auto" hangingPunct="1">
              <a:lnSpc>
                <a:spcPct val="80000"/>
              </a:lnSpc>
              <a:spcAft>
                <a:spcPts val="0"/>
              </a:spcAft>
              <a:buFont typeface="Arial" pitchFamily="34" charset="0"/>
              <a:buChar char="•"/>
              <a:defRPr/>
            </a:pPr>
            <a:r>
              <a:rPr lang="en-US" dirty="0" smtClean="0">
                <a:ea typeface="+mn-ea"/>
              </a:rPr>
              <a:t>Unconscious on the ground</a:t>
            </a:r>
          </a:p>
          <a:p>
            <a:pPr eaLnBrk="1" fontAlgn="auto" hangingPunct="1">
              <a:lnSpc>
                <a:spcPct val="80000"/>
              </a:lnSpc>
              <a:spcAft>
                <a:spcPts val="0"/>
              </a:spcAft>
              <a:buFont typeface="Arial" pitchFamily="34" charset="0"/>
              <a:buChar char="•"/>
              <a:defRPr/>
            </a:pPr>
            <a:r>
              <a:rPr lang="en-US" dirty="0" smtClean="0">
                <a:ea typeface="+mn-ea"/>
              </a:rPr>
              <a:t>Bleeding from mouth and ears</a:t>
            </a:r>
          </a:p>
          <a:p>
            <a:pPr eaLnBrk="1" fontAlgn="auto" hangingPunct="1">
              <a:lnSpc>
                <a:spcPct val="80000"/>
              </a:lnSpc>
              <a:spcAft>
                <a:spcPts val="0"/>
              </a:spcAft>
              <a:buFont typeface="Arial" pitchFamily="34" charset="0"/>
              <a:buChar char="•"/>
              <a:defRPr/>
            </a:pPr>
            <a:r>
              <a:rPr lang="en-US" dirty="0" smtClean="0">
                <a:ea typeface="+mn-ea"/>
              </a:rPr>
              <a:t>Unit taking sporadic fire from all directions from hostile crowds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title"/>
          </p:nvPr>
        </p:nvSpPr>
        <p:spPr>
          <a:xfrm>
            <a:off x="1676400" y="228600"/>
            <a:ext cx="7239000" cy="1143000"/>
          </a:xfrm>
        </p:spPr>
        <p:txBody>
          <a:bodyPr/>
          <a:lstStyle/>
          <a:p>
            <a:pPr eaLnBrk="1" hangingPunct="1"/>
            <a:r>
              <a:rPr lang="en-US" smtClean="0"/>
              <a:t>Tactical Casualty Scenarios </a:t>
            </a:r>
          </a:p>
        </p:txBody>
      </p:sp>
      <p:sp>
        <p:nvSpPr>
          <p:cNvPr id="18434" name="Rectangle 5"/>
          <p:cNvSpPr>
            <a:spLocks noGrp="1" noChangeArrowheads="1"/>
          </p:cNvSpPr>
          <p:nvPr>
            <p:ph idx="1"/>
          </p:nvPr>
        </p:nvSpPr>
        <p:spPr>
          <a:xfrm>
            <a:off x="533400" y="1676400"/>
            <a:ext cx="7772400" cy="4114800"/>
          </a:xfrm>
        </p:spPr>
        <p:txBody>
          <a:bodyPr/>
          <a:lstStyle/>
          <a:p>
            <a:pPr eaLnBrk="1" hangingPunct="1">
              <a:lnSpc>
                <a:spcPct val="90000"/>
              </a:lnSpc>
            </a:pPr>
            <a:r>
              <a:rPr lang="en-US" sz="2800" smtClean="0"/>
              <a:t>If the basic TCCC combat trauma management plan doesn’t work for the specific tactical situation, then for combat medics, corpsmen, and PJs – </a:t>
            </a:r>
            <a:r>
              <a:rPr lang="en-US" sz="2800" b="1" u="sng" smtClean="0"/>
              <a:t>it doesn’t work.</a:t>
            </a:r>
          </a:p>
          <a:p>
            <a:pPr eaLnBrk="1" hangingPunct="1">
              <a:lnSpc>
                <a:spcPct val="90000"/>
              </a:lnSpc>
            </a:pPr>
            <a:r>
              <a:rPr lang="en-US" sz="2800" i="1" smtClean="0"/>
              <a:t>There are no rigid guidelines for combat tactics</a:t>
            </a:r>
            <a:r>
              <a:rPr lang="en-US" sz="2800" smtClean="0"/>
              <a:t> – THINK ON YOUR FEET.</a:t>
            </a:r>
          </a:p>
          <a:p>
            <a:pPr eaLnBrk="1" hangingPunct="1">
              <a:lnSpc>
                <a:spcPct val="90000"/>
              </a:lnSpc>
            </a:pPr>
            <a:r>
              <a:rPr lang="en-US" sz="2800" smtClean="0"/>
              <a:t>Scenario-based planning is critical for success in TCCC</a:t>
            </a:r>
          </a:p>
          <a:p>
            <a:pPr eaLnBrk="1" hangingPunct="1">
              <a:lnSpc>
                <a:spcPct val="90000"/>
              </a:lnSpc>
            </a:pPr>
            <a:r>
              <a:rPr lang="en-US" sz="2800" smtClean="0"/>
              <a:t>Examples to follow:</a:t>
            </a:r>
          </a:p>
        </p:txBody>
      </p:sp>
      <p:pic>
        <p:nvPicPr>
          <p:cNvPr id="18435" name="Picture 6" descr="TFC Jet at Sunset"/>
          <p:cNvPicPr>
            <a:picLocks noChangeAspect="1" noChangeArrowheads="1"/>
          </p:cNvPicPr>
          <p:nvPr/>
        </p:nvPicPr>
        <p:blipFill>
          <a:blip r:embed="rId3"/>
          <a:srcRect/>
          <a:stretch>
            <a:fillRect/>
          </a:stretch>
        </p:blipFill>
        <p:spPr bwMode="auto">
          <a:xfrm>
            <a:off x="4953000" y="4876800"/>
            <a:ext cx="2514600" cy="18605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title"/>
          </p:nvPr>
        </p:nvSpPr>
        <p:spPr>
          <a:xfrm>
            <a:off x="1752600" y="28575"/>
            <a:ext cx="6781800" cy="1143000"/>
          </a:xfrm>
        </p:spPr>
        <p:txBody>
          <a:bodyPr/>
          <a:lstStyle/>
          <a:p>
            <a:pPr eaLnBrk="1" hangingPunct="1"/>
            <a:r>
              <a:rPr lang="en-US" smtClean="0"/>
              <a:t>The Battle of Mogadishu </a:t>
            </a:r>
          </a:p>
        </p:txBody>
      </p:sp>
      <p:sp>
        <p:nvSpPr>
          <p:cNvPr id="55298" name="Rectangle 5"/>
          <p:cNvSpPr>
            <a:spLocks noGrp="1" noChangeArrowheads="1"/>
          </p:cNvSpPr>
          <p:nvPr>
            <p:ph idx="1"/>
          </p:nvPr>
        </p:nvSpPr>
        <p:spPr>
          <a:xfrm>
            <a:off x="914400" y="1600200"/>
            <a:ext cx="8001000" cy="4419600"/>
          </a:xfrm>
        </p:spPr>
        <p:txBody>
          <a:bodyPr/>
          <a:lstStyle/>
          <a:p>
            <a:pPr eaLnBrk="1" hangingPunct="1"/>
            <a:r>
              <a:rPr lang="en-US" smtClean="0"/>
              <a:t>Somalia – Oct 1993</a:t>
            </a:r>
          </a:p>
          <a:p>
            <a:pPr eaLnBrk="1" hangingPunct="1"/>
            <a:endParaRPr lang="en-US" sz="2000" smtClean="0"/>
          </a:p>
          <a:p>
            <a:pPr eaLnBrk="1" hangingPunct="1"/>
            <a:r>
              <a:rPr lang="en-US" smtClean="0"/>
              <a:t>US casualties 18 dead, 73 wounded</a:t>
            </a:r>
          </a:p>
          <a:p>
            <a:pPr eaLnBrk="1" hangingPunct="1"/>
            <a:endParaRPr lang="en-US" sz="2000" smtClean="0"/>
          </a:p>
          <a:p>
            <a:pPr eaLnBrk="1" hangingPunct="1"/>
            <a:r>
              <a:rPr lang="en-US" smtClean="0"/>
              <a:t>Estimated Somali casualties 350 dead, 500 wounded</a:t>
            </a:r>
          </a:p>
          <a:p>
            <a:pPr eaLnBrk="1" hangingPunct="1"/>
            <a:endParaRPr lang="en-US" sz="2000" smtClean="0"/>
          </a:p>
          <a:p>
            <a:pPr eaLnBrk="1" hangingPunct="1"/>
            <a:r>
              <a:rPr lang="en-US" smtClean="0"/>
              <a:t>Battle 15 hours in length</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4"/>
          <p:cNvSpPr>
            <a:spLocks noGrp="1" noChangeArrowheads="1"/>
          </p:cNvSpPr>
          <p:nvPr>
            <p:ph type="title"/>
          </p:nvPr>
        </p:nvSpPr>
        <p:spPr>
          <a:xfrm>
            <a:off x="1752600" y="0"/>
            <a:ext cx="7162800" cy="1143000"/>
          </a:xfrm>
        </p:spPr>
        <p:txBody>
          <a:bodyPr/>
          <a:lstStyle/>
          <a:p>
            <a:pPr eaLnBrk="1" hangingPunct="1"/>
            <a:r>
              <a:rPr lang="en-US" smtClean="0"/>
              <a:t>Mogadishu Complicating Factors</a:t>
            </a:r>
          </a:p>
        </p:txBody>
      </p:sp>
      <p:sp>
        <p:nvSpPr>
          <p:cNvPr id="26627" name="Rectangle 5"/>
          <p:cNvSpPr>
            <a:spLocks noGrp="1" noChangeArrowheads="1"/>
          </p:cNvSpPr>
          <p:nvPr>
            <p:ph idx="1"/>
          </p:nvPr>
        </p:nvSpPr>
        <p:spPr>
          <a:xfrm>
            <a:off x="685800" y="1600200"/>
            <a:ext cx="7772400" cy="4495800"/>
          </a:xfrm>
        </p:spPr>
        <p:txBody>
          <a:bodyPr rtlCol="0">
            <a:normAutofit fontScale="92500"/>
          </a:bodyPr>
          <a:lstStyle/>
          <a:p>
            <a:pPr eaLnBrk="1" fontAlgn="auto" hangingPunct="1">
              <a:spcAft>
                <a:spcPts val="0"/>
              </a:spcAft>
              <a:buFont typeface="Arial" pitchFamily="34" charset="0"/>
              <a:buChar char="•"/>
              <a:defRPr/>
            </a:pPr>
            <a:r>
              <a:rPr lang="en-US" dirty="0" smtClean="0">
                <a:ea typeface="+mn-ea"/>
              </a:rPr>
              <a:t>Helo CASEVAC not possible because of crowds, narrow streets and RPGs</a:t>
            </a:r>
          </a:p>
          <a:p>
            <a:pPr eaLnBrk="1" fontAlgn="auto" hangingPunct="1">
              <a:spcAft>
                <a:spcPts val="0"/>
              </a:spcAft>
              <a:buFont typeface="Arial" pitchFamily="34" charset="0"/>
              <a:buChar char="•"/>
              <a:defRPr/>
            </a:pPr>
            <a:r>
              <a:rPr lang="en-US" dirty="0" smtClean="0">
                <a:ea typeface="+mn-ea"/>
              </a:rPr>
              <a:t>Vehicle CASEVAC not possible initially because of ambushes, roadblocks, and RPGs</a:t>
            </a:r>
          </a:p>
          <a:p>
            <a:pPr eaLnBrk="1" fontAlgn="auto" hangingPunct="1">
              <a:spcAft>
                <a:spcPts val="0"/>
              </a:spcAft>
              <a:buFont typeface="Arial" pitchFamily="34" charset="0"/>
              <a:buChar char="•"/>
              <a:defRPr/>
            </a:pPr>
            <a:r>
              <a:rPr lang="en-US" dirty="0" smtClean="0">
                <a:ea typeface="+mn-ea"/>
              </a:rPr>
              <a:t>Gunfire support problems</a:t>
            </a:r>
          </a:p>
          <a:p>
            <a:pPr lvl="1" eaLnBrk="1" fontAlgn="auto" hangingPunct="1">
              <a:spcAft>
                <a:spcPts val="0"/>
              </a:spcAft>
              <a:buFont typeface="Arial" pitchFamily="34" charset="0"/>
              <a:buChar char="–"/>
              <a:defRPr/>
            </a:pPr>
            <a:r>
              <a:rPr lang="en-US" sz="3200" dirty="0" smtClean="0">
                <a:ea typeface="+mn-ea"/>
              </a:rPr>
              <a:t>Somali crowds included non-combatants</a:t>
            </a:r>
          </a:p>
          <a:p>
            <a:pPr lvl="1" eaLnBrk="1" fontAlgn="auto" hangingPunct="1">
              <a:spcAft>
                <a:spcPts val="0"/>
              </a:spcAft>
              <a:buFont typeface="Arial" pitchFamily="34" charset="0"/>
              <a:buChar char="–"/>
              <a:defRPr/>
            </a:pPr>
            <a:r>
              <a:rPr lang="en-US" sz="3200" dirty="0" smtClean="0">
                <a:ea typeface="+mn-ea"/>
              </a:rPr>
              <a:t>Somalis able to take cover in buildings</a:t>
            </a:r>
          </a:p>
          <a:p>
            <a:pPr lvl="1" eaLnBrk="1" fontAlgn="auto" hangingPunct="1">
              <a:spcAft>
                <a:spcPts val="0"/>
              </a:spcAft>
              <a:buFont typeface="Arial" pitchFamily="34" charset="0"/>
              <a:buChar char="–"/>
              <a:defRPr/>
            </a:pPr>
            <a:r>
              <a:rPr lang="en-US" sz="3200" dirty="0" smtClean="0">
                <a:ea typeface="+mn-ea"/>
              </a:rPr>
              <a:t>RPG threat to helo fire-support gunships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4"/>
          <p:cNvSpPr>
            <a:spLocks noGrp="1" noChangeArrowheads="1"/>
          </p:cNvSpPr>
          <p:nvPr>
            <p:ph type="title"/>
          </p:nvPr>
        </p:nvSpPr>
        <p:spPr>
          <a:xfrm>
            <a:off x="1828800" y="0"/>
            <a:ext cx="5943600" cy="1143000"/>
          </a:xfrm>
        </p:spPr>
        <p:txBody>
          <a:bodyPr/>
          <a:lstStyle/>
          <a:p>
            <a:pPr eaLnBrk="1" hangingPunct="1"/>
            <a:r>
              <a:rPr lang="en-US" sz="5400" smtClean="0"/>
              <a:t>Care Under Fire</a:t>
            </a:r>
          </a:p>
        </p:txBody>
      </p:sp>
      <p:sp>
        <p:nvSpPr>
          <p:cNvPr id="59394" name="Rectangle 5"/>
          <p:cNvSpPr>
            <a:spLocks noGrp="1" noChangeArrowheads="1"/>
          </p:cNvSpPr>
          <p:nvPr>
            <p:ph idx="1"/>
          </p:nvPr>
        </p:nvSpPr>
        <p:spPr/>
        <p:txBody>
          <a:bodyPr/>
          <a:lstStyle/>
          <a:p>
            <a:pPr eaLnBrk="1" hangingPunct="1"/>
            <a:r>
              <a:rPr lang="en-US" smtClean="0"/>
              <a:t>Return fire?</a:t>
            </a:r>
          </a:p>
          <a:p>
            <a:pPr eaLnBrk="1" hangingPunct="1"/>
            <a:r>
              <a:rPr lang="en-US" smtClean="0"/>
              <a:t>Move patient to cover right away or wait for long board?</a:t>
            </a:r>
          </a:p>
          <a:p>
            <a:pPr eaLnBrk="1" hangingPunct="1"/>
            <a:r>
              <a:rPr lang="en-US" smtClean="0"/>
              <a:t>How should he be moved?</a:t>
            </a:r>
          </a:p>
          <a:p>
            <a:pPr eaLnBrk="1" hangingPunct="1"/>
            <a:r>
              <a:rPr lang="en-US" smtClean="0"/>
              <a:t>Intubation?</a:t>
            </a:r>
          </a:p>
          <a:p>
            <a:pPr eaLnBrk="1" hangingPunct="1"/>
            <a:r>
              <a:rPr lang="en-US" smtClean="0"/>
              <a:t>IV fluids?</a:t>
            </a:r>
          </a:p>
          <a:p>
            <a:pPr eaLnBrk="1" hangingPunct="1"/>
            <a:r>
              <a:rPr lang="en-US" smtClean="0"/>
              <a:t>Urgency for evacuation?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76200"/>
            <a:ext cx="7543800" cy="1143000"/>
          </a:xfrm>
        </p:spPr>
        <p:txBody>
          <a:bodyPr rtlCol="0">
            <a:normAutofit fontScale="90000"/>
          </a:bodyPr>
          <a:lstStyle/>
          <a:p>
            <a:pPr eaLnBrk="1" fontAlgn="auto" hangingPunct="1">
              <a:spcAft>
                <a:spcPts val="0"/>
              </a:spcAft>
              <a:defRPr/>
            </a:pPr>
            <a:r>
              <a:rPr lang="en-US" dirty="0" smtClean="0">
                <a:ea typeface="+mj-ea"/>
              </a:rPr>
              <a:t>Mogadishu Scenario 2</a:t>
            </a:r>
            <a:br>
              <a:rPr lang="en-US" dirty="0" smtClean="0">
                <a:ea typeface="+mj-ea"/>
              </a:rPr>
            </a:br>
            <a:r>
              <a:rPr lang="en-US" dirty="0" smtClean="0">
                <a:ea typeface="+mj-ea"/>
              </a:rPr>
              <a:t>Helo Hit by RPG Round</a:t>
            </a:r>
          </a:p>
        </p:txBody>
      </p:sp>
      <p:pic>
        <p:nvPicPr>
          <p:cNvPr id="61442" name="Picture 11" descr="Black_Hawk_Down_Super64_over_Mogadishu_coast"/>
          <p:cNvPicPr>
            <a:picLocks noChangeAspect="1" noChangeArrowheads="1"/>
          </p:cNvPicPr>
          <p:nvPr/>
        </p:nvPicPr>
        <p:blipFill>
          <a:blip r:embed="rId3"/>
          <a:srcRect/>
          <a:stretch>
            <a:fillRect/>
          </a:stretch>
        </p:blipFill>
        <p:spPr bwMode="auto">
          <a:xfrm>
            <a:off x="1476375" y="1752600"/>
            <a:ext cx="6172200" cy="48752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76200"/>
            <a:ext cx="7543800" cy="1143000"/>
          </a:xfrm>
        </p:spPr>
        <p:txBody>
          <a:bodyPr rtlCol="0">
            <a:normAutofit fontScale="90000"/>
          </a:bodyPr>
          <a:lstStyle/>
          <a:p>
            <a:pPr eaLnBrk="1" fontAlgn="auto" hangingPunct="1">
              <a:spcAft>
                <a:spcPts val="0"/>
              </a:spcAft>
              <a:defRPr/>
            </a:pPr>
            <a:r>
              <a:rPr lang="en-US" dirty="0" smtClean="0">
                <a:ea typeface="+mj-ea"/>
              </a:rPr>
              <a:t>Mogadishu Scenario 2</a:t>
            </a:r>
            <a:br>
              <a:rPr lang="en-US" dirty="0" smtClean="0">
                <a:ea typeface="+mj-ea"/>
              </a:rPr>
            </a:br>
            <a:r>
              <a:rPr lang="en-US" dirty="0" smtClean="0">
                <a:ea typeface="+mj-ea"/>
              </a:rPr>
              <a:t>Helo Hit by RPG Round</a:t>
            </a:r>
          </a:p>
        </p:txBody>
      </p:sp>
      <p:sp>
        <p:nvSpPr>
          <p:cNvPr id="63490" name="Rectangle 7"/>
          <p:cNvSpPr>
            <a:spLocks noGrp="1" noChangeArrowheads="1"/>
          </p:cNvSpPr>
          <p:nvPr>
            <p:ph idx="1"/>
          </p:nvPr>
        </p:nvSpPr>
        <p:spPr>
          <a:xfrm>
            <a:off x="838200" y="1752600"/>
            <a:ext cx="7620000" cy="4191000"/>
          </a:xfrm>
        </p:spPr>
        <p:txBody>
          <a:bodyPr/>
          <a:lstStyle/>
          <a:p>
            <a:pPr eaLnBrk="1" hangingPunct="1"/>
            <a:r>
              <a:rPr lang="en-US" smtClean="0"/>
              <a:t>Hostile and well-armed (AK-47s, RPG) crowds in an urban environment</a:t>
            </a:r>
          </a:p>
          <a:p>
            <a:pPr eaLnBrk="1" hangingPunct="1"/>
            <a:r>
              <a:rPr lang="en-US" smtClean="0"/>
              <a:t>Building assault to capture members of a hostile clan</a:t>
            </a:r>
          </a:p>
          <a:p>
            <a:pPr eaLnBrk="1" hangingPunct="1"/>
            <a:r>
              <a:rPr lang="en-US" smtClean="0"/>
              <a:t>Blackhawk helicopter trying to cover helo crash site</a:t>
            </a:r>
          </a:p>
          <a:p>
            <a:pPr eaLnBrk="1" hangingPunct="1"/>
            <a:r>
              <a:rPr lang="en-US" smtClean="0"/>
              <a:t>Flying at 300 foot altitude</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76200"/>
            <a:ext cx="7543800" cy="1143000"/>
          </a:xfrm>
        </p:spPr>
        <p:txBody>
          <a:bodyPr rtlCol="0">
            <a:normAutofit fontScale="90000"/>
          </a:bodyPr>
          <a:lstStyle/>
          <a:p>
            <a:pPr eaLnBrk="1" fontAlgn="auto" hangingPunct="1">
              <a:spcAft>
                <a:spcPts val="0"/>
              </a:spcAft>
              <a:defRPr/>
            </a:pPr>
            <a:r>
              <a:rPr lang="en-US" dirty="0" smtClean="0">
                <a:ea typeface="+mj-ea"/>
              </a:rPr>
              <a:t>Mogadishu Scenario 2</a:t>
            </a:r>
            <a:br>
              <a:rPr lang="en-US" dirty="0" smtClean="0">
                <a:ea typeface="+mj-ea"/>
              </a:rPr>
            </a:br>
            <a:r>
              <a:rPr lang="en-US" dirty="0" smtClean="0">
                <a:ea typeface="+mj-ea"/>
              </a:rPr>
              <a:t>Helo Hit by RPG Round</a:t>
            </a:r>
          </a:p>
        </p:txBody>
      </p:sp>
      <p:sp>
        <p:nvSpPr>
          <p:cNvPr id="65538" name="Rectangle 7"/>
          <p:cNvSpPr>
            <a:spLocks noGrp="1" noChangeArrowheads="1"/>
          </p:cNvSpPr>
          <p:nvPr>
            <p:ph idx="1"/>
          </p:nvPr>
        </p:nvSpPr>
        <p:spPr/>
        <p:txBody>
          <a:bodyPr/>
          <a:lstStyle/>
          <a:p>
            <a:pPr eaLnBrk="1" hangingPunct="1"/>
            <a:r>
              <a:rPr lang="en-US" smtClean="0"/>
              <a:t>Left door gunner with 6 barrel M-134 minigun (4000 rpm)</a:t>
            </a:r>
          </a:p>
          <a:p>
            <a:pPr eaLnBrk="1" hangingPunct="1"/>
            <a:endParaRPr lang="en-US" sz="2400" smtClean="0"/>
          </a:p>
          <a:p>
            <a:pPr eaLnBrk="1" hangingPunct="1"/>
            <a:r>
              <a:rPr lang="en-US" smtClean="0"/>
              <a:t>Hit in hand by ground fire</a:t>
            </a:r>
          </a:p>
          <a:p>
            <a:pPr eaLnBrk="1" hangingPunct="1"/>
            <a:endParaRPr lang="en-US" sz="2400" smtClean="0"/>
          </a:p>
          <a:p>
            <a:pPr eaLnBrk="1" hangingPunct="1"/>
            <a:r>
              <a:rPr lang="en-US" smtClean="0"/>
              <a:t>Another crew member takes over mini-gun</a:t>
            </a:r>
          </a:p>
          <a:p>
            <a:pPr eaLnBrk="1" hangingPunct="1"/>
            <a:endParaRPr lang="en-US" sz="2400" smtClean="0"/>
          </a:p>
          <a:p>
            <a:pPr eaLnBrk="1" hangingPunct="1"/>
            <a:r>
              <a:rPr lang="en-US" smtClean="0"/>
              <a:t>RPG round impacts under right door gunner</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76200"/>
            <a:ext cx="7543800" cy="1143000"/>
          </a:xfrm>
        </p:spPr>
        <p:txBody>
          <a:bodyPr rtlCol="0">
            <a:normAutofit fontScale="90000"/>
          </a:bodyPr>
          <a:lstStyle/>
          <a:p>
            <a:pPr eaLnBrk="1" fontAlgn="auto" hangingPunct="1">
              <a:spcAft>
                <a:spcPts val="0"/>
              </a:spcAft>
              <a:defRPr/>
            </a:pPr>
            <a:r>
              <a:rPr lang="en-US" dirty="0" smtClean="0">
                <a:ea typeface="+mj-ea"/>
              </a:rPr>
              <a:t>Mogadishu Scenario 2</a:t>
            </a:r>
            <a:br>
              <a:rPr lang="en-US" dirty="0" smtClean="0">
                <a:ea typeface="+mj-ea"/>
              </a:rPr>
            </a:br>
            <a:r>
              <a:rPr lang="en-US" dirty="0" smtClean="0">
                <a:ea typeface="+mj-ea"/>
              </a:rPr>
              <a:t>Helo Hit by RPG Round</a:t>
            </a:r>
          </a:p>
        </p:txBody>
      </p:sp>
      <p:sp>
        <p:nvSpPr>
          <p:cNvPr id="67586" name="Rectangle 5"/>
          <p:cNvSpPr>
            <a:spLocks noGrp="1" noChangeArrowheads="1"/>
          </p:cNvSpPr>
          <p:nvPr>
            <p:ph idx="1"/>
          </p:nvPr>
        </p:nvSpPr>
        <p:spPr>
          <a:xfrm>
            <a:off x="838200" y="1676400"/>
            <a:ext cx="7924800" cy="4191000"/>
          </a:xfrm>
        </p:spPr>
        <p:txBody>
          <a:bodyPr/>
          <a:lstStyle/>
          <a:p>
            <a:pPr eaLnBrk="1" hangingPunct="1">
              <a:lnSpc>
                <a:spcPct val="90000"/>
              </a:lnSpc>
            </a:pPr>
            <a:r>
              <a:rPr lang="en-US" smtClean="0"/>
              <a:t>Windshields all blown out</a:t>
            </a:r>
          </a:p>
          <a:p>
            <a:pPr eaLnBrk="1" hangingPunct="1">
              <a:lnSpc>
                <a:spcPct val="90000"/>
              </a:lnSpc>
            </a:pPr>
            <a:r>
              <a:rPr lang="en-US" smtClean="0"/>
              <a:t>Smoke filling aircraft</a:t>
            </a:r>
          </a:p>
          <a:p>
            <a:pPr eaLnBrk="1" hangingPunct="1">
              <a:lnSpc>
                <a:spcPct val="90000"/>
              </a:lnSpc>
            </a:pPr>
            <a:r>
              <a:rPr lang="en-US" smtClean="0"/>
              <a:t>Right minigun not functioning</a:t>
            </a:r>
          </a:p>
          <a:p>
            <a:pPr eaLnBrk="1" hangingPunct="1">
              <a:lnSpc>
                <a:spcPct val="90000"/>
              </a:lnSpc>
            </a:pPr>
            <a:r>
              <a:rPr lang="en-US" smtClean="0"/>
              <a:t>Left minigun without a gunner and firing uncontrolled</a:t>
            </a:r>
          </a:p>
          <a:p>
            <a:pPr eaLnBrk="1" hangingPunct="1">
              <a:lnSpc>
                <a:spcPct val="90000"/>
              </a:lnSpc>
            </a:pPr>
            <a:r>
              <a:rPr lang="en-US" smtClean="0"/>
              <a:t>Pilot:</a:t>
            </a:r>
          </a:p>
          <a:p>
            <a:pPr lvl="1" eaLnBrk="1" hangingPunct="1">
              <a:lnSpc>
                <a:spcPct val="90000"/>
              </a:lnSpc>
            </a:pPr>
            <a:r>
              <a:rPr lang="en-US" sz="3200" smtClean="0"/>
              <a:t>Transiently unconscious - now becoming alert</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1219200" y="76200"/>
            <a:ext cx="7543800" cy="1143000"/>
          </a:xfrm>
        </p:spPr>
        <p:txBody>
          <a:bodyPr rtlCol="0">
            <a:normAutofit fontScale="90000"/>
          </a:bodyPr>
          <a:lstStyle/>
          <a:p>
            <a:pPr eaLnBrk="1" fontAlgn="auto" hangingPunct="1">
              <a:spcAft>
                <a:spcPts val="0"/>
              </a:spcAft>
              <a:defRPr/>
            </a:pPr>
            <a:r>
              <a:rPr lang="en-US" dirty="0" smtClean="0">
                <a:ea typeface="+mj-ea"/>
              </a:rPr>
              <a:t>Mogadishu Scenario 2</a:t>
            </a:r>
            <a:br>
              <a:rPr lang="en-US" dirty="0" smtClean="0">
                <a:ea typeface="+mj-ea"/>
              </a:rPr>
            </a:br>
            <a:r>
              <a:rPr lang="en-US" dirty="0" smtClean="0">
                <a:ea typeface="+mj-ea"/>
              </a:rPr>
              <a:t>Helo Hit by RPG Round</a:t>
            </a:r>
          </a:p>
        </p:txBody>
      </p:sp>
      <p:sp>
        <p:nvSpPr>
          <p:cNvPr id="69634" name="Rectangle 5"/>
          <p:cNvSpPr>
            <a:spLocks noGrp="1" noChangeArrowheads="1"/>
          </p:cNvSpPr>
          <p:nvPr>
            <p:ph idx="1"/>
          </p:nvPr>
        </p:nvSpPr>
        <p:spPr>
          <a:xfrm>
            <a:off x="1143000" y="1676400"/>
            <a:ext cx="7315200" cy="4191000"/>
          </a:xfrm>
        </p:spPr>
        <p:txBody>
          <a:bodyPr/>
          <a:lstStyle/>
          <a:p>
            <a:pPr eaLnBrk="1" hangingPunct="1"/>
            <a:r>
              <a:rPr lang="en-US" smtClean="0"/>
              <a:t>Co-pilot</a:t>
            </a:r>
          </a:p>
          <a:p>
            <a:pPr lvl="1" eaLnBrk="1" hangingPunct="1"/>
            <a:r>
              <a:rPr lang="en-US" sz="3200" smtClean="0"/>
              <a:t>Unconscious - lying forward on helo’s controls</a:t>
            </a:r>
          </a:p>
          <a:p>
            <a:pPr eaLnBrk="1" hangingPunct="1"/>
            <a:r>
              <a:rPr lang="en-US" smtClean="0"/>
              <a:t>Crew Member</a:t>
            </a:r>
          </a:p>
          <a:p>
            <a:pPr lvl="1" eaLnBrk="1" hangingPunct="1"/>
            <a:r>
              <a:rPr lang="en-US" sz="3200" smtClean="0"/>
              <a:t>Leg blown off</a:t>
            </a:r>
          </a:p>
          <a:p>
            <a:pPr lvl="1" eaLnBrk="1" hangingPunct="1"/>
            <a:r>
              <a:rPr lang="en-US" sz="3200" smtClean="0"/>
              <a:t>Lying in puddle of his own blood</a:t>
            </a:r>
          </a:p>
          <a:p>
            <a:pPr lvl="1" eaLnBrk="1" hangingPunct="1"/>
            <a:r>
              <a:rPr lang="en-US" sz="3200" smtClean="0"/>
              <a:t>Femoral bleeding</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title"/>
          </p:nvPr>
        </p:nvSpPr>
        <p:spPr>
          <a:xfrm>
            <a:off x="1219200" y="76200"/>
            <a:ext cx="7543800" cy="1143000"/>
          </a:xfrm>
        </p:spPr>
        <p:txBody>
          <a:bodyPr rtlCol="0">
            <a:normAutofit fontScale="90000"/>
          </a:bodyPr>
          <a:lstStyle/>
          <a:p>
            <a:pPr eaLnBrk="1" fontAlgn="auto" hangingPunct="1">
              <a:spcAft>
                <a:spcPts val="0"/>
              </a:spcAft>
              <a:defRPr/>
            </a:pPr>
            <a:r>
              <a:rPr lang="en-US" dirty="0" smtClean="0">
                <a:ea typeface="+mj-ea"/>
              </a:rPr>
              <a:t>Mogadishu Scenario 2</a:t>
            </a:r>
            <a:br>
              <a:rPr lang="en-US" dirty="0" smtClean="0">
                <a:ea typeface="+mj-ea"/>
              </a:rPr>
            </a:br>
            <a:r>
              <a:rPr lang="en-US" dirty="0" smtClean="0">
                <a:ea typeface="+mj-ea"/>
              </a:rPr>
              <a:t>Helo Hit by RPG Round</a:t>
            </a:r>
          </a:p>
        </p:txBody>
      </p:sp>
      <p:sp>
        <p:nvSpPr>
          <p:cNvPr id="71682" name="Rectangle 5"/>
          <p:cNvSpPr>
            <a:spLocks noGrp="1" noChangeArrowheads="1"/>
          </p:cNvSpPr>
          <p:nvPr>
            <p:ph idx="1"/>
          </p:nvPr>
        </p:nvSpPr>
        <p:spPr>
          <a:xfrm>
            <a:off x="457200" y="2133600"/>
            <a:ext cx="8229600" cy="3124200"/>
          </a:xfrm>
        </p:spPr>
        <p:txBody>
          <a:bodyPr/>
          <a:lstStyle/>
          <a:p>
            <a:pPr eaLnBrk="1" hangingPunct="1"/>
            <a:endParaRPr lang="en-US" smtClean="0"/>
          </a:p>
          <a:p>
            <a:pPr eaLnBrk="1" hangingPunct="1"/>
            <a:r>
              <a:rPr lang="en-US" smtClean="0"/>
              <a:t>YOU are the person providing care in the helo.</a:t>
            </a:r>
          </a:p>
          <a:p>
            <a:pPr eaLnBrk="1" hangingPunct="1"/>
            <a:endParaRPr lang="en-US" smtClean="0"/>
          </a:p>
          <a:p>
            <a:pPr eaLnBrk="1" hangingPunct="1"/>
            <a:r>
              <a:rPr lang="en-US" smtClean="0"/>
              <a:t>What do you do first?</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6"/>
          <p:cNvSpPr>
            <a:spLocks noGrp="1" noChangeArrowheads="1"/>
          </p:cNvSpPr>
          <p:nvPr>
            <p:ph type="title"/>
          </p:nvPr>
        </p:nvSpPr>
        <p:spPr/>
        <p:txBody>
          <a:bodyPr/>
          <a:lstStyle/>
          <a:p>
            <a:pPr eaLnBrk="1" hangingPunct="1"/>
            <a:endParaRPr lang="en-US" smtClean="0"/>
          </a:p>
        </p:txBody>
      </p:sp>
      <p:sp>
        <p:nvSpPr>
          <p:cNvPr id="73730" name="Rectangle 7"/>
          <p:cNvSpPr>
            <a:spLocks noGrp="1" noChangeArrowheads="1"/>
          </p:cNvSpPr>
          <p:nvPr>
            <p:ph idx="1"/>
          </p:nvPr>
        </p:nvSpPr>
        <p:spPr/>
        <p:txBody>
          <a:bodyPr/>
          <a:lstStyle/>
          <a:p>
            <a:pPr eaLnBrk="1" hangingPunct="1"/>
            <a:endParaRPr lang="en-US" smtClean="0"/>
          </a:p>
        </p:txBody>
      </p:sp>
      <p:pic>
        <p:nvPicPr>
          <p:cNvPr id="73731" name="Picture 9" descr="urbanwarfare1 training"/>
          <p:cNvPicPr>
            <a:picLocks noChangeAspect="1" noChangeArrowheads="1"/>
          </p:cNvPicPr>
          <p:nvPr/>
        </p:nvPicPr>
        <p:blipFill>
          <a:blip r:embed="rId3"/>
          <a:srcRect r="29" b="9"/>
          <a:stretch>
            <a:fillRect/>
          </a:stretch>
        </p:blipFill>
        <p:spPr bwMode="auto">
          <a:xfrm>
            <a:off x="0" y="0"/>
            <a:ext cx="9144000" cy="6789738"/>
          </a:xfrm>
          <a:prstGeom prst="rect">
            <a:avLst/>
          </a:prstGeom>
          <a:noFill/>
          <a:ln w="9525">
            <a:noFill/>
            <a:miter lim="800000"/>
            <a:headEnd/>
            <a:tailEnd/>
          </a:ln>
        </p:spPr>
      </p:pic>
      <p:sp>
        <p:nvSpPr>
          <p:cNvPr id="73732" name="Text Box 10"/>
          <p:cNvSpPr txBox="1">
            <a:spLocks noChangeArrowheads="1"/>
          </p:cNvSpPr>
          <p:nvPr/>
        </p:nvSpPr>
        <p:spPr bwMode="auto">
          <a:xfrm>
            <a:off x="430213" y="-76200"/>
            <a:ext cx="8455025" cy="701675"/>
          </a:xfrm>
          <a:prstGeom prst="rect">
            <a:avLst/>
          </a:prstGeom>
          <a:noFill/>
          <a:ln w="9525">
            <a:noFill/>
            <a:miter lim="800000"/>
            <a:headEnd/>
            <a:tailEnd/>
          </a:ln>
        </p:spPr>
        <p:txBody>
          <a:bodyPr wrap="none">
            <a:spAutoFit/>
          </a:bodyPr>
          <a:lstStyle/>
          <a:p>
            <a:r>
              <a:rPr lang="en-US" sz="4000" b="1">
                <a:latin typeface="Times New Roman" pitchFamily="18" charset="0"/>
                <a:ea typeface="ＭＳ Ｐゴシック"/>
                <a:cs typeface="ＭＳ Ｐゴシック"/>
              </a:rPr>
              <a:t>Military Operations in Urban Terrain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20482" name="Rectangle 3"/>
          <p:cNvSpPr>
            <a:spLocks noGrp="1" noChangeArrowheads="1"/>
          </p:cNvSpPr>
          <p:nvPr>
            <p:ph idx="1"/>
          </p:nvPr>
        </p:nvSpPr>
        <p:spPr>
          <a:xfrm>
            <a:off x="685800" y="1981200"/>
            <a:ext cx="4572000" cy="4114800"/>
          </a:xfrm>
        </p:spPr>
        <p:txBody>
          <a:bodyPr/>
          <a:lstStyle/>
          <a:p>
            <a:pPr eaLnBrk="1" hangingPunct="1"/>
            <a:r>
              <a:rPr lang="en-US" sz="2800" smtClean="0"/>
              <a:t>August 2002</a:t>
            </a:r>
          </a:p>
          <a:p>
            <a:pPr eaLnBrk="1" hangingPunct="1"/>
            <a:r>
              <a:rPr lang="en-US" sz="2800" smtClean="0"/>
              <a:t>Somewhere in Afghanistan</a:t>
            </a:r>
          </a:p>
          <a:p>
            <a:pPr eaLnBrk="1" hangingPunct="1"/>
            <a:r>
              <a:rPr lang="en-US" sz="2800" smtClean="0"/>
              <a:t>SEAL element on direct action mission</a:t>
            </a:r>
          </a:p>
          <a:p>
            <a:pPr eaLnBrk="1" hangingPunct="1"/>
            <a:r>
              <a:rPr lang="en-US" sz="2800" smtClean="0"/>
              <a:t>Story of the casualty as described by the first responder – NOT a</a:t>
            </a:r>
          </a:p>
          <a:p>
            <a:pPr eaLnBrk="1" hangingPunct="1">
              <a:buFont typeface="Wingdings" pitchFamily="2" charset="2"/>
              <a:buNone/>
            </a:pPr>
            <a:r>
              <a:rPr lang="en-US" sz="2800" smtClean="0"/>
              <a:t>    corpsman</a:t>
            </a:r>
          </a:p>
          <a:p>
            <a:pPr eaLnBrk="1" hangingPunct="1"/>
            <a:endParaRPr lang="en-US" sz="2800" smtClean="0"/>
          </a:p>
        </p:txBody>
      </p:sp>
      <p:pic>
        <p:nvPicPr>
          <p:cNvPr id="20483" name="Picture 4" descr="SEALcaveAfgPakBorder"/>
          <p:cNvPicPr>
            <a:picLocks noChangeAspect="1" noChangeArrowheads="1"/>
          </p:cNvPicPr>
          <p:nvPr/>
        </p:nvPicPr>
        <p:blipFill>
          <a:blip r:embed="rId3"/>
          <a:srcRect r="-46"/>
          <a:stretch>
            <a:fillRect/>
          </a:stretch>
        </p:blipFill>
        <p:spPr bwMode="auto">
          <a:xfrm>
            <a:off x="5257800" y="1323975"/>
            <a:ext cx="3886200" cy="4972050"/>
          </a:xfrm>
          <a:prstGeom prst="rect">
            <a:avLst/>
          </a:prstGeom>
          <a:noFill/>
          <a:ln w="9525">
            <a:noFill/>
            <a:miter lim="800000"/>
            <a:headEnd/>
            <a:tailEnd/>
          </a:ln>
        </p:spPr>
      </p:pic>
      <p:sp>
        <p:nvSpPr>
          <p:cNvPr id="20484" name="Rectangle 5"/>
          <p:cNvSpPr>
            <a:spLocks noChangeArrowheads="1"/>
          </p:cNvSpPr>
          <p:nvPr/>
        </p:nvSpPr>
        <p:spPr bwMode="auto">
          <a:xfrm>
            <a:off x="457200" y="152400"/>
            <a:ext cx="7543800" cy="1143000"/>
          </a:xfrm>
          <a:prstGeom prst="rect">
            <a:avLst/>
          </a:prstGeom>
          <a:noFill/>
          <a:ln w="9525">
            <a:noFill/>
            <a:miter lim="800000"/>
            <a:headEnd/>
            <a:tailEnd/>
          </a:ln>
        </p:spPr>
        <p:txBody>
          <a:bodyPr/>
          <a:lstStyle/>
          <a:p>
            <a:r>
              <a:rPr lang="en-US" sz="4400">
                <a:latin typeface="Times New Roman" pitchFamily="18" charset="0"/>
              </a:rPr>
              <a:t>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6"/>
          <p:cNvSpPr>
            <a:spLocks noGrp="1" noChangeArrowheads="1"/>
          </p:cNvSpPr>
          <p:nvPr>
            <p:ph type="title"/>
          </p:nvPr>
        </p:nvSpPr>
        <p:spPr>
          <a:xfrm>
            <a:off x="914400" y="0"/>
            <a:ext cx="7543800" cy="1143000"/>
          </a:xfrm>
        </p:spPr>
        <p:txBody>
          <a:bodyPr/>
          <a:lstStyle/>
          <a:p>
            <a:pPr eaLnBrk="1" hangingPunct="1"/>
            <a:r>
              <a:rPr lang="en-US" smtClean="0"/>
              <a:t>MOUT Scenario 1</a:t>
            </a:r>
          </a:p>
        </p:txBody>
      </p:sp>
      <p:sp>
        <p:nvSpPr>
          <p:cNvPr id="75778" name="Rectangle 7"/>
          <p:cNvSpPr>
            <a:spLocks noGrp="1" noChangeArrowheads="1"/>
          </p:cNvSpPr>
          <p:nvPr>
            <p:ph idx="1"/>
          </p:nvPr>
        </p:nvSpPr>
        <p:spPr>
          <a:xfrm>
            <a:off x="457200" y="1828800"/>
            <a:ext cx="8229600" cy="3810000"/>
          </a:xfrm>
        </p:spPr>
        <p:txBody>
          <a:bodyPr/>
          <a:lstStyle/>
          <a:p>
            <a:pPr eaLnBrk="1" hangingPunct="1"/>
            <a:r>
              <a:rPr lang="en-US" smtClean="0"/>
              <a:t>A U.S. ground element is moving on a high-value target in an urban environment</a:t>
            </a:r>
          </a:p>
          <a:p>
            <a:pPr eaLnBrk="1" hangingPunct="1"/>
            <a:r>
              <a:rPr lang="en-US" smtClean="0"/>
              <a:t>The first two men in a 8-man patrol are shot by an individual with an automatic weapon while moving down a hallway in a building.</a:t>
            </a:r>
          </a:p>
          <a:p>
            <a:pPr eaLnBrk="1" hangingPunct="1"/>
            <a:r>
              <a:rPr lang="en-US" smtClean="0"/>
              <a:t>The attacker follows this burst with a grenade.</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6"/>
          <p:cNvSpPr>
            <a:spLocks noGrp="1" noChangeArrowheads="1"/>
          </p:cNvSpPr>
          <p:nvPr>
            <p:ph type="title"/>
          </p:nvPr>
        </p:nvSpPr>
        <p:spPr>
          <a:xfrm>
            <a:off x="914400" y="0"/>
            <a:ext cx="7543800" cy="1143000"/>
          </a:xfrm>
        </p:spPr>
        <p:txBody>
          <a:bodyPr/>
          <a:lstStyle/>
          <a:p>
            <a:pPr eaLnBrk="1" hangingPunct="1"/>
            <a:r>
              <a:rPr lang="en-US" smtClean="0"/>
              <a:t>MOUT Scenario 1</a:t>
            </a:r>
          </a:p>
        </p:txBody>
      </p:sp>
      <p:sp>
        <p:nvSpPr>
          <p:cNvPr id="77826" name="Rectangle 7"/>
          <p:cNvSpPr>
            <a:spLocks noGrp="1" noChangeArrowheads="1"/>
          </p:cNvSpPr>
          <p:nvPr>
            <p:ph idx="1"/>
          </p:nvPr>
        </p:nvSpPr>
        <p:spPr>
          <a:xfrm>
            <a:off x="838200" y="1752600"/>
            <a:ext cx="7696200" cy="4038600"/>
          </a:xfrm>
        </p:spPr>
        <p:txBody>
          <a:bodyPr/>
          <a:lstStyle/>
          <a:p>
            <a:pPr eaLnBrk="1" hangingPunct="1"/>
            <a:r>
              <a:rPr lang="en-US" smtClean="0"/>
              <a:t>One casualty is shot in the abdomen but conscious.</a:t>
            </a:r>
          </a:p>
          <a:p>
            <a:pPr eaLnBrk="1" hangingPunct="1"/>
            <a:r>
              <a:rPr lang="en-US" smtClean="0"/>
              <a:t>The second casualty is shot in the shoulder with severe external bleeding.</a:t>
            </a:r>
          </a:p>
          <a:p>
            <a:pPr eaLnBrk="1" hangingPunct="1"/>
            <a:r>
              <a:rPr lang="en-US" smtClean="0"/>
              <a:t>The third person is unconscious from the grenade blast.</a:t>
            </a:r>
          </a:p>
          <a:p>
            <a:pPr eaLnBrk="1" hangingPunct="1"/>
            <a:r>
              <a:rPr lang="en-US" smtClean="0"/>
              <a:t>The attacker withdraws around a corner.</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6"/>
          <p:cNvSpPr>
            <a:spLocks noGrp="1" noChangeArrowheads="1"/>
          </p:cNvSpPr>
          <p:nvPr>
            <p:ph type="title"/>
          </p:nvPr>
        </p:nvSpPr>
        <p:spPr>
          <a:xfrm>
            <a:off x="914400" y="0"/>
            <a:ext cx="7543800" cy="1143000"/>
          </a:xfrm>
        </p:spPr>
        <p:txBody>
          <a:bodyPr/>
          <a:lstStyle/>
          <a:p>
            <a:pPr eaLnBrk="1" hangingPunct="1"/>
            <a:r>
              <a:rPr lang="en-US" smtClean="0"/>
              <a:t>MOUT Scenario 1</a:t>
            </a:r>
          </a:p>
        </p:txBody>
      </p:sp>
      <p:sp>
        <p:nvSpPr>
          <p:cNvPr id="79874" name="Rectangle 7"/>
          <p:cNvSpPr>
            <a:spLocks noGrp="1" noChangeArrowheads="1"/>
          </p:cNvSpPr>
          <p:nvPr>
            <p:ph idx="1"/>
          </p:nvPr>
        </p:nvSpPr>
        <p:spPr>
          <a:xfrm>
            <a:off x="685800" y="2514600"/>
            <a:ext cx="7772400" cy="4114800"/>
          </a:xfrm>
        </p:spPr>
        <p:txBody>
          <a:bodyPr/>
          <a:lstStyle/>
          <a:p>
            <a:pPr eaLnBrk="1" hangingPunct="1"/>
            <a:r>
              <a:rPr lang="en-US" smtClean="0"/>
              <a:t>YOU are the person providing medical care.</a:t>
            </a:r>
          </a:p>
          <a:p>
            <a:pPr eaLnBrk="1" hangingPunct="1"/>
            <a:endParaRPr lang="en-US" smtClean="0"/>
          </a:p>
          <a:p>
            <a:pPr eaLnBrk="1" hangingPunct="1"/>
            <a:endParaRPr lang="en-US" smtClean="0"/>
          </a:p>
          <a:p>
            <a:pPr eaLnBrk="1" hangingPunct="1"/>
            <a:r>
              <a:rPr lang="en-US" smtClean="0"/>
              <a:t>What do you do?</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6"/>
          <p:cNvSpPr>
            <a:spLocks noGrp="1" noChangeArrowheads="1"/>
          </p:cNvSpPr>
          <p:nvPr>
            <p:ph type="title"/>
          </p:nvPr>
        </p:nvSpPr>
        <p:spPr>
          <a:xfrm>
            <a:off x="914400" y="0"/>
            <a:ext cx="7543800" cy="1143000"/>
          </a:xfrm>
        </p:spPr>
        <p:txBody>
          <a:bodyPr/>
          <a:lstStyle/>
          <a:p>
            <a:pPr eaLnBrk="1" hangingPunct="1"/>
            <a:r>
              <a:rPr lang="en-US" smtClean="0"/>
              <a:t>MOUT Scenario 2</a:t>
            </a:r>
          </a:p>
        </p:txBody>
      </p:sp>
      <p:pic>
        <p:nvPicPr>
          <p:cNvPr id="81922" name="Picture 7" descr="1stSgt_K Kasal"/>
          <p:cNvPicPr>
            <a:picLocks noChangeAspect="1" noChangeArrowheads="1"/>
          </p:cNvPicPr>
          <p:nvPr/>
        </p:nvPicPr>
        <p:blipFill>
          <a:blip r:embed="rId3"/>
          <a:srcRect/>
          <a:stretch>
            <a:fillRect/>
          </a:stretch>
        </p:blipFill>
        <p:spPr bwMode="auto">
          <a:xfrm>
            <a:off x="1371600" y="1716088"/>
            <a:ext cx="7010400" cy="453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6"/>
          <p:cNvSpPr>
            <a:spLocks noGrp="1" noChangeArrowheads="1"/>
          </p:cNvSpPr>
          <p:nvPr>
            <p:ph type="title"/>
          </p:nvPr>
        </p:nvSpPr>
        <p:spPr>
          <a:xfrm>
            <a:off x="914400" y="0"/>
            <a:ext cx="7543800" cy="1143000"/>
          </a:xfrm>
        </p:spPr>
        <p:txBody>
          <a:bodyPr/>
          <a:lstStyle/>
          <a:p>
            <a:pPr eaLnBrk="1" hangingPunct="1"/>
            <a:r>
              <a:rPr lang="en-US" smtClean="0"/>
              <a:t>MOUT Scenario 2</a:t>
            </a:r>
          </a:p>
        </p:txBody>
      </p:sp>
      <p:sp>
        <p:nvSpPr>
          <p:cNvPr id="83970" name="Rectangle 3"/>
          <p:cNvSpPr>
            <a:spLocks noGrp="1" noChangeArrowheads="1"/>
          </p:cNvSpPr>
          <p:nvPr>
            <p:ph idx="1"/>
          </p:nvPr>
        </p:nvSpPr>
        <p:spPr>
          <a:xfrm>
            <a:off x="609600" y="1981200"/>
            <a:ext cx="8229600" cy="3886200"/>
          </a:xfrm>
        </p:spPr>
        <p:txBody>
          <a:bodyPr/>
          <a:lstStyle/>
          <a:p>
            <a:pPr marL="0" indent="0" eaLnBrk="1" hangingPunct="1">
              <a:buFont typeface="Arial" charset="0"/>
              <a:buNone/>
            </a:pPr>
            <a:r>
              <a:rPr lang="en-US" b="1" u="sng" smtClean="0"/>
              <a:t>SCENARIO HISTORY</a:t>
            </a:r>
            <a:r>
              <a:rPr lang="en-US" b="1" smtClean="0"/>
              <a:t>:  </a:t>
            </a:r>
            <a:r>
              <a:rPr lang="en-US" smtClean="0"/>
              <a:t>While on patrol in the city of Tal Afar your platoon receives effective direct small arms fire.  A 22-year-old unit member falls to the ground and begins screaming, holding his right leg. The platoon, including you, reacts to the ongoing contact by returning fire.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7" name="Rectangle 6"/>
          <p:cNvSpPr>
            <a:spLocks noGrp="1" noChangeArrowheads="1"/>
          </p:cNvSpPr>
          <p:nvPr>
            <p:ph type="title"/>
          </p:nvPr>
        </p:nvSpPr>
        <p:spPr>
          <a:xfrm>
            <a:off x="914400" y="0"/>
            <a:ext cx="7543800" cy="1143000"/>
          </a:xfrm>
        </p:spPr>
        <p:txBody>
          <a:bodyPr/>
          <a:lstStyle/>
          <a:p>
            <a:pPr eaLnBrk="1" hangingPunct="1"/>
            <a:r>
              <a:rPr lang="en-US" smtClean="0"/>
              <a:t>MOUT Scenario 2</a:t>
            </a:r>
          </a:p>
        </p:txBody>
      </p:sp>
      <p:sp>
        <p:nvSpPr>
          <p:cNvPr id="86018" name="Rectangle 3"/>
          <p:cNvSpPr>
            <a:spLocks noGrp="1" noChangeArrowheads="1"/>
          </p:cNvSpPr>
          <p:nvPr>
            <p:ph idx="1"/>
          </p:nvPr>
        </p:nvSpPr>
        <p:spPr/>
        <p:txBody>
          <a:bodyPr/>
          <a:lstStyle/>
          <a:p>
            <a:pPr eaLnBrk="1" hangingPunct="1"/>
            <a:r>
              <a:rPr lang="en-US" smtClean="0"/>
              <a:t>You can see that the casualty is bleeding heavily from his leg wound.</a:t>
            </a:r>
          </a:p>
          <a:p>
            <a:pPr eaLnBrk="1" hangingPunct="1"/>
            <a:endParaRPr lang="en-US" smtClean="0"/>
          </a:p>
          <a:p>
            <a:pPr eaLnBrk="1" hangingPunct="1"/>
            <a:r>
              <a:rPr lang="en-US" smtClean="0"/>
              <a:t>YOU are the person providing medical care for the unit.</a:t>
            </a:r>
          </a:p>
          <a:p>
            <a:pPr eaLnBrk="1" hangingPunct="1"/>
            <a:endParaRPr lang="en-US" smtClean="0"/>
          </a:p>
          <a:p>
            <a:pPr eaLnBrk="1" hangingPunct="1"/>
            <a:r>
              <a:rPr lang="en-US" smtClean="0"/>
              <a:t>What do you do?</a:t>
            </a:r>
          </a:p>
          <a:p>
            <a:pPr eaLnBrk="1" hangingPunct="1"/>
            <a:endParaRPr lang="en-US" sz="2800" smtClean="0"/>
          </a:p>
          <a:p>
            <a:pPr lvl="2" eaLnBrk="1" hangingPunct="1"/>
            <a:endParaRPr lang="en-US" sz="28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p:txBody>
          <a:bodyPr/>
          <a:lstStyle/>
          <a:p>
            <a:pPr eaLnBrk="1" hangingPunct="1"/>
            <a:r>
              <a:rPr lang="en-US" sz="6600" smtClean="0"/>
              <a:t>        </a:t>
            </a:r>
          </a:p>
        </p:txBody>
      </p:sp>
      <p:sp>
        <p:nvSpPr>
          <p:cNvPr id="88066" name="Rectangle 3"/>
          <p:cNvSpPr>
            <a:spLocks noGrp="1" noChangeArrowheads="1"/>
          </p:cNvSpPr>
          <p:nvPr>
            <p:ph idx="1"/>
          </p:nvPr>
        </p:nvSpPr>
        <p:spPr/>
        <p:txBody>
          <a:bodyPr/>
          <a:lstStyle/>
          <a:p>
            <a:pPr eaLnBrk="1" hangingPunct="1">
              <a:buFont typeface="Wingdings" pitchFamily="2" charset="2"/>
              <a:buNone/>
            </a:pPr>
            <a:endParaRPr lang="en-US" sz="4800" b="1" smtClean="0"/>
          </a:p>
        </p:txBody>
      </p:sp>
      <p:pic>
        <p:nvPicPr>
          <p:cNvPr id="88067" name="Picture 4" descr="AfgRocketLaun"/>
          <p:cNvPicPr>
            <a:picLocks noChangeAspect="1" noChangeArrowheads="1"/>
          </p:cNvPicPr>
          <p:nvPr/>
        </p:nvPicPr>
        <p:blipFill>
          <a:blip r:embed="rId3"/>
          <a:srcRect/>
          <a:stretch>
            <a:fillRect/>
          </a:stretch>
        </p:blipFill>
        <p:spPr bwMode="auto">
          <a:xfrm>
            <a:off x="-228600" y="0"/>
            <a:ext cx="9677400" cy="6858000"/>
          </a:xfrm>
          <a:prstGeom prst="rect">
            <a:avLst/>
          </a:prstGeom>
          <a:noFill/>
          <a:ln w="9525">
            <a:noFill/>
            <a:miter lim="800000"/>
            <a:headEnd/>
            <a:tailEnd/>
          </a:ln>
        </p:spPr>
      </p:pic>
      <p:sp>
        <p:nvSpPr>
          <p:cNvPr id="88068" name="Rectangle 5"/>
          <p:cNvSpPr>
            <a:spLocks noChangeArrowheads="1"/>
          </p:cNvSpPr>
          <p:nvPr/>
        </p:nvSpPr>
        <p:spPr bwMode="auto">
          <a:xfrm>
            <a:off x="0" y="5530850"/>
            <a:ext cx="5060950" cy="1098550"/>
          </a:xfrm>
          <a:prstGeom prst="rect">
            <a:avLst/>
          </a:prstGeom>
          <a:noFill/>
          <a:ln w="9525">
            <a:noFill/>
            <a:miter lim="800000"/>
            <a:headEnd/>
            <a:tailEnd/>
          </a:ln>
        </p:spPr>
        <p:txBody>
          <a:bodyPr>
            <a:spAutoFit/>
          </a:bodyPr>
          <a:lstStyle/>
          <a:p>
            <a:pPr algn="ctr" eaLnBrk="0" hangingPunct="0"/>
            <a:r>
              <a:rPr lang="en-US" sz="6600" b="1">
                <a:solidFill>
                  <a:schemeClr val="bg1"/>
                </a:solidFill>
                <a:latin typeface="Times New Roman" pitchFamily="18" charset="0"/>
              </a:rPr>
              <a:t>Questions?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6"/>
          <p:cNvSpPr>
            <a:spLocks noGrp="1" noChangeArrowheads="1"/>
          </p:cNvSpPr>
          <p:nvPr>
            <p:ph type="title"/>
          </p:nvPr>
        </p:nvSpPr>
        <p:spPr>
          <a:xfrm>
            <a:off x="914400" y="0"/>
            <a:ext cx="7543800" cy="1143000"/>
          </a:xfrm>
        </p:spPr>
        <p:txBody>
          <a:bodyPr/>
          <a:lstStyle/>
          <a:p>
            <a:pPr eaLnBrk="1" hangingPunct="1"/>
            <a:r>
              <a:rPr lang="en-US" smtClean="0"/>
              <a:t>MOUT Scenario 3</a:t>
            </a:r>
          </a:p>
        </p:txBody>
      </p:sp>
      <p:pic>
        <p:nvPicPr>
          <p:cNvPr id="90114" name="Picture 7" descr="Apache1"/>
          <p:cNvPicPr>
            <a:picLocks noChangeAspect="1" noChangeArrowheads="1"/>
          </p:cNvPicPr>
          <p:nvPr/>
        </p:nvPicPr>
        <p:blipFill>
          <a:blip r:embed="rId3"/>
          <a:srcRect/>
          <a:stretch>
            <a:fillRect/>
          </a:stretch>
        </p:blipFill>
        <p:spPr bwMode="auto">
          <a:xfrm>
            <a:off x="1371600" y="1577975"/>
            <a:ext cx="6324600" cy="4746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6"/>
          <p:cNvSpPr>
            <a:spLocks noGrp="1" noChangeArrowheads="1"/>
          </p:cNvSpPr>
          <p:nvPr>
            <p:ph type="title"/>
          </p:nvPr>
        </p:nvSpPr>
        <p:spPr>
          <a:xfrm>
            <a:off x="914400" y="0"/>
            <a:ext cx="7543800" cy="1143000"/>
          </a:xfrm>
        </p:spPr>
        <p:txBody>
          <a:bodyPr/>
          <a:lstStyle/>
          <a:p>
            <a:pPr eaLnBrk="1" hangingPunct="1"/>
            <a:r>
              <a:rPr lang="en-US" smtClean="0"/>
              <a:t>MOUT Scenario 3</a:t>
            </a:r>
          </a:p>
        </p:txBody>
      </p:sp>
      <p:sp>
        <p:nvSpPr>
          <p:cNvPr id="92162" name="Rectangle 3"/>
          <p:cNvSpPr>
            <a:spLocks noGrp="1" noChangeArrowheads="1"/>
          </p:cNvSpPr>
          <p:nvPr>
            <p:ph idx="1"/>
          </p:nvPr>
        </p:nvSpPr>
        <p:spPr>
          <a:xfrm>
            <a:off x="533400" y="1752600"/>
            <a:ext cx="8229600" cy="4525963"/>
          </a:xfrm>
        </p:spPr>
        <p:txBody>
          <a:bodyPr/>
          <a:lstStyle/>
          <a:p>
            <a:pPr marL="0" indent="0" eaLnBrk="1" hangingPunct="1">
              <a:buFont typeface="Arial" charset="0"/>
              <a:buNone/>
            </a:pPr>
            <a:r>
              <a:rPr lang="en-US" b="1" u="sng" smtClean="0"/>
              <a:t>SCENARIO HISTORY:</a:t>
            </a:r>
            <a:r>
              <a:rPr lang="en-US" b="1" smtClean="0"/>
              <a:t>  </a:t>
            </a:r>
            <a:r>
              <a:rPr lang="en-US" smtClean="0"/>
              <a:t>While on patrol in the city of Mosul, an infantry platoon comes under small arms fire. The point man is hit and falls to the ground. The platoon reacts to the contact, rapidly eliminating the ambushing hostiles. There are no other casualties. The platoon leader tells you take care of the casualty while the others establish a secure perimeter.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6"/>
          <p:cNvSpPr>
            <a:spLocks noGrp="1" noChangeArrowheads="1"/>
          </p:cNvSpPr>
          <p:nvPr>
            <p:ph type="title"/>
          </p:nvPr>
        </p:nvSpPr>
        <p:spPr>
          <a:xfrm>
            <a:off x="914400" y="0"/>
            <a:ext cx="7543800" cy="1143000"/>
          </a:xfrm>
        </p:spPr>
        <p:txBody>
          <a:bodyPr/>
          <a:lstStyle/>
          <a:p>
            <a:pPr eaLnBrk="1" hangingPunct="1"/>
            <a:r>
              <a:rPr lang="en-US" smtClean="0"/>
              <a:t>MOUT Scenario 3</a:t>
            </a:r>
          </a:p>
        </p:txBody>
      </p:sp>
      <p:sp>
        <p:nvSpPr>
          <p:cNvPr id="50179" name="Rectangle 3"/>
          <p:cNvSpPr>
            <a:spLocks noGrp="1" noChangeArrowheads="1"/>
          </p:cNvSpPr>
          <p:nvPr>
            <p:ph idx="1"/>
          </p:nvPr>
        </p:nvSpPr>
        <p:spPr>
          <a:xfrm>
            <a:off x="762000" y="1447800"/>
            <a:ext cx="7772400" cy="4800600"/>
          </a:xfrm>
        </p:spPr>
        <p:txBody>
          <a:bodyPr rtlCol="0">
            <a:normAutofit fontScale="92500"/>
          </a:bodyPr>
          <a:lstStyle/>
          <a:p>
            <a:pPr eaLnBrk="1" fontAlgn="auto" hangingPunct="1">
              <a:lnSpc>
                <a:spcPct val="90000"/>
              </a:lnSpc>
              <a:spcAft>
                <a:spcPts val="0"/>
              </a:spcAft>
              <a:buFont typeface="Arial" pitchFamily="34" charset="0"/>
              <a:buChar char="•"/>
              <a:defRPr/>
            </a:pPr>
            <a:r>
              <a:rPr lang="en-US" sz="3500" dirty="0" smtClean="0">
                <a:ea typeface="+mn-ea"/>
              </a:rPr>
              <a:t>You move to the casualty, and quickly assess for life-threatening conditions:</a:t>
            </a:r>
          </a:p>
          <a:p>
            <a:pPr lvl="1" eaLnBrk="1" fontAlgn="auto" hangingPunct="1">
              <a:lnSpc>
                <a:spcPct val="90000"/>
              </a:lnSpc>
              <a:spcAft>
                <a:spcPts val="0"/>
              </a:spcAft>
              <a:buFont typeface="Arial" pitchFamily="34" charset="0"/>
              <a:buChar char="–"/>
              <a:defRPr/>
            </a:pPr>
            <a:r>
              <a:rPr lang="en-US" sz="3000" dirty="0" smtClean="0">
                <a:ea typeface="+mn-ea"/>
              </a:rPr>
              <a:t>GSW </a:t>
            </a:r>
          </a:p>
          <a:p>
            <a:pPr lvl="2" eaLnBrk="1" fontAlgn="auto" hangingPunct="1">
              <a:lnSpc>
                <a:spcPct val="90000"/>
              </a:lnSpc>
              <a:spcAft>
                <a:spcPts val="0"/>
              </a:spcAft>
              <a:buFont typeface="Arial" pitchFamily="34" charset="0"/>
              <a:buChar char="•"/>
              <a:defRPr/>
            </a:pPr>
            <a:r>
              <a:rPr lang="en-US" sz="3000" dirty="0" smtClean="0">
                <a:ea typeface="+mn-ea"/>
              </a:rPr>
              <a:t>Entrance at right upper back</a:t>
            </a:r>
          </a:p>
          <a:p>
            <a:pPr lvl="2" eaLnBrk="1" fontAlgn="auto" hangingPunct="1">
              <a:lnSpc>
                <a:spcPct val="90000"/>
              </a:lnSpc>
              <a:spcAft>
                <a:spcPts val="0"/>
              </a:spcAft>
              <a:buFont typeface="Arial" pitchFamily="34" charset="0"/>
              <a:buChar char="•"/>
              <a:defRPr/>
            </a:pPr>
            <a:r>
              <a:rPr lang="en-US" sz="3000" dirty="0" smtClean="0">
                <a:ea typeface="+mn-ea"/>
              </a:rPr>
              <a:t>Exit in right armpit</a:t>
            </a:r>
          </a:p>
          <a:p>
            <a:pPr lvl="1" eaLnBrk="1" fontAlgn="auto" hangingPunct="1">
              <a:lnSpc>
                <a:spcPct val="90000"/>
              </a:lnSpc>
              <a:spcAft>
                <a:spcPts val="0"/>
              </a:spcAft>
              <a:buFont typeface="Arial" pitchFamily="34" charset="0"/>
              <a:buChar char="–"/>
              <a:defRPr/>
            </a:pPr>
            <a:r>
              <a:rPr lang="en-US" sz="3000" dirty="0" smtClean="0">
                <a:ea typeface="+mn-ea"/>
              </a:rPr>
              <a:t>Heavy, pulsatile bleeding from the exit wound</a:t>
            </a:r>
          </a:p>
          <a:p>
            <a:pPr lvl="2" eaLnBrk="1" fontAlgn="auto" hangingPunct="1">
              <a:lnSpc>
                <a:spcPct val="90000"/>
              </a:lnSpc>
              <a:spcAft>
                <a:spcPts val="0"/>
              </a:spcAft>
              <a:buFont typeface="Arial" pitchFamily="34" charset="0"/>
              <a:buChar char="•"/>
              <a:defRPr/>
            </a:pPr>
            <a:r>
              <a:rPr lang="en-US" sz="3000" dirty="0" smtClean="0">
                <a:ea typeface="+mn-ea"/>
              </a:rPr>
              <a:t>Breathing OK, though a little fast</a:t>
            </a:r>
          </a:p>
          <a:p>
            <a:pPr lvl="1" eaLnBrk="1" fontAlgn="auto" hangingPunct="1">
              <a:lnSpc>
                <a:spcPct val="90000"/>
              </a:lnSpc>
              <a:spcAft>
                <a:spcPts val="0"/>
              </a:spcAft>
              <a:buFont typeface="Arial" pitchFamily="34" charset="0"/>
              <a:buChar char="–"/>
              <a:defRPr/>
            </a:pPr>
            <a:r>
              <a:rPr lang="en-US" sz="3000" dirty="0" smtClean="0">
                <a:ea typeface="+mn-ea"/>
              </a:rPr>
              <a:t>No other wounds</a:t>
            </a:r>
          </a:p>
          <a:p>
            <a:pPr eaLnBrk="1" fontAlgn="auto" hangingPunct="1">
              <a:lnSpc>
                <a:spcPct val="90000"/>
              </a:lnSpc>
              <a:spcAft>
                <a:spcPts val="0"/>
              </a:spcAft>
              <a:buFont typeface="Arial" pitchFamily="34" charset="0"/>
              <a:buChar char="•"/>
              <a:defRPr/>
            </a:pPr>
            <a:r>
              <a:rPr lang="en-US" dirty="0" smtClean="0">
                <a:ea typeface="+mn-ea"/>
              </a:rPr>
              <a:t>YOU are the person providing medical care.</a:t>
            </a:r>
          </a:p>
          <a:p>
            <a:pPr eaLnBrk="1" fontAlgn="auto" hangingPunct="1">
              <a:lnSpc>
                <a:spcPct val="90000"/>
              </a:lnSpc>
              <a:spcAft>
                <a:spcPts val="0"/>
              </a:spcAft>
              <a:buFont typeface="Arial" pitchFamily="34" charset="0"/>
              <a:buChar char="•"/>
              <a:defRPr/>
            </a:pPr>
            <a:r>
              <a:rPr lang="en-US" dirty="0" smtClean="0">
                <a:ea typeface="+mn-ea"/>
              </a:rPr>
              <a:t>What do you do?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22530" name="Rectangle 3"/>
          <p:cNvSpPr>
            <a:spLocks noGrp="1" noChangeArrowheads="1"/>
          </p:cNvSpPr>
          <p:nvPr>
            <p:ph idx="1"/>
          </p:nvPr>
        </p:nvSpPr>
        <p:spPr>
          <a:xfrm>
            <a:off x="685800" y="1676400"/>
            <a:ext cx="7772400" cy="4114800"/>
          </a:xfrm>
        </p:spPr>
        <p:txBody>
          <a:bodyPr/>
          <a:lstStyle/>
          <a:p>
            <a:pPr indent="0" eaLnBrk="1" hangingPunct="1">
              <a:lnSpc>
                <a:spcPct val="90000"/>
              </a:lnSpc>
              <a:buFont typeface="Wingdings" pitchFamily="2" charset="2"/>
              <a:buNone/>
            </a:pPr>
            <a:r>
              <a:rPr lang="en-US" sz="3000" smtClean="0"/>
              <a:t>“There were four people in my team, two had been shot. Myself and the other uninjured teammate low crawled to the downed men. The man I came to was lying on his back, conscious, with his left leg pinned awkwardly beneath him. He was alert and oriented to person, place, time, and event. At that point I radioed C2 (mission control) to notify them of the downed man.”</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7" name="Picture 2" descr="Apache2"/>
          <p:cNvPicPr>
            <a:picLocks noChangeAspect="1" noChangeArrowheads="1"/>
          </p:cNvPicPr>
          <p:nvPr/>
        </p:nvPicPr>
        <p:blipFill>
          <a:blip r:embed="rId3"/>
          <a:srcRect/>
          <a:stretch>
            <a:fillRect/>
          </a:stretch>
        </p:blipFill>
        <p:spPr bwMode="auto">
          <a:xfrm>
            <a:off x="28575" y="46038"/>
            <a:ext cx="9144000" cy="6826250"/>
          </a:xfrm>
          <a:prstGeom prst="rect">
            <a:avLst/>
          </a:prstGeom>
          <a:noFill/>
          <a:ln w="9525">
            <a:noFill/>
            <a:miter lim="800000"/>
            <a:headEnd/>
            <a:tailEnd/>
          </a:ln>
        </p:spPr>
      </p:pic>
      <p:sp>
        <p:nvSpPr>
          <p:cNvPr id="96258" name="Text Box 3"/>
          <p:cNvSpPr txBox="1">
            <a:spLocks noChangeArrowheads="1"/>
          </p:cNvSpPr>
          <p:nvPr/>
        </p:nvSpPr>
        <p:spPr bwMode="auto">
          <a:xfrm>
            <a:off x="5229225" y="-76200"/>
            <a:ext cx="4143375" cy="1098550"/>
          </a:xfrm>
          <a:prstGeom prst="rect">
            <a:avLst/>
          </a:prstGeom>
          <a:noFill/>
          <a:ln w="9525">
            <a:noFill/>
            <a:miter lim="800000"/>
            <a:headEnd/>
            <a:tailEnd/>
          </a:ln>
        </p:spPr>
        <p:txBody>
          <a:bodyPr wrap="none">
            <a:spAutoFit/>
          </a:bodyPr>
          <a:lstStyle/>
          <a:p>
            <a:pPr eaLnBrk="0" hangingPunct="0"/>
            <a:r>
              <a:rPr lang="en-US" sz="6600" b="1">
                <a:solidFill>
                  <a:srgbClr val="FFFFFF"/>
                </a:solidFill>
                <a:latin typeface="Times New Roman" pitchFamily="18" charset="0"/>
                <a:ea typeface="ＭＳ Ｐゴシック"/>
                <a:cs typeface="ＭＳ Ｐゴシック"/>
              </a:rPr>
              <a:t>Questions?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6"/>
          <p:cNvSpPr>
            <a:spLocks noGrp="1" noChangeArrowheads="1"/>
          </p:cNvSpPr>
          <p:nvPr>
            <p:ph type="title"/>
          </p:nvPr>
        </p:nvSpPr>
        <p:spPr>
          <a:xfrm>
            <a:off x="914400" y="0"/>
            <a:ext cx="7543800" cy="1143000"/>
          </a:xfrm>
        </p:spPr>
        <p:txBody>
          <a:bodyPr/>
          <a:lstStyle/>
          <a:p>
            <a:pPr eaLnBrk="1" hangingPunct="1"/>
            <a:r>
              <a:rPr lang="en-US" smtClean="0"/>
              <a:t>MOUT Scenario 4</a:t>
            </a:r>
          </a:p>
        </p:txBody>
      </p:sp>
      <p:pic>
        <p:nvPicPr>
          <p:cNvPr id="98306" name="Picture 7" descr="apduran2x_040715F01_0M33Y"/>
          <p:cNvPicPr>
            <a:picLocks noChangeAspect="1" noChangeArrowheads="1"/>
          </p:cNvPicPr>
          <p:nvPr/>
        </p:nvPicPr>
        <p:blipFill>
          <a:blip r:embed="rId3"/>
          <a:srcRect/>
          <a:stretch>
            <a:fillRect/>
          </a:stretch>
        </p:blipFill>
        <p:spPr bwMode="auto">
          <a:xfrm>
            <a:off x="533400" y="1944688"/>
            <a:ext cx="8077200" cy="4532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6"/>
          <p:cNvSpPr>
            <a:spLocks noGrp="1" noChangeArrowheads="1"/>
          </p:cNvSpPr>
          <p:nvPr>
            <p:ph type="title"/>
          </p:nvPr>
        </p:nvSpPr>
        <p:spPr>
          <a:xfrm>
            <a:off x="914400" y="0"/>
            <a:ext cx="7543800" cy="1143000"/>
          </a:xfrm>
        </p:spPr>
        <p:txBody>
          <a:bodyPr/>
          <a:lstStyle/>
          <a:p>
            <a:pPr eaLnBrk="1" hangingPunct="1"/>
            <a:r>
              <a:rPr lang="en-US" smtClean="0"/>
              <a:t>MOUT Scenario 4</a:t>
            </a:r>
          </a:p>
        </p:txBody>
      </p:sp>
      <p:sp>
        <p:nvSpPr>
          <p:cNvPr id="100354" name="Rectangle 3"/>
          <p:cNvSpPr>
            <a:spLocks noGrp="1" noChangeArrowheads="1"/>
          </p:cNvSpPr>
          <p:nvPr>
            <p:ph idx="1"/>
          </p:nvPr>
        </p:nvSpPr>
        <p:spPr>
          <a:xfrm>
            <a:off x="685800" y="1447800"/>
            <a:ext cx="8153400" cy="5029200"/>
          </a:xfrm>
        </p:spPr>
        <p:txBody>
          <a:bodyPr/>
          <a:lstStyle/>
          <a:p>
            <a:pPr marL="0" indent="0" eaLnBrk="1" hangingPunct="1">
              <a:buFont typeface="Arial" charset="0"/>
              <a:buNone/>
            </a:pPr>
            <a:r>
              <a:rPr lang="en-US" b="1" u="sng" smtClean="0"/>
              <a:t>SCENARIO HISTORY</a:t>
            </a:r>
            <a:r>
              <a:rPr lang="en-US" smtClean="0"/>
              <a:t>:  You are riding with a squad in the back of a cargo Humvee.  When you stop at an intersection, a lone attacker fires an RPG at your vehicle. It is poorly aimed, and strikes the ground beside the Humvee. The vehicle sustains moderate damage and is not able to move.  Everyone scrambles out of the vehicle.  The last person out is complaining of chest pain and shortness of breath. You and the others are uninjured.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6"/>
          <p:cNvSpPr>
            <a:spLocks noGrp="1" noChangeArrowheads="1"/>
          </p:cNvSpPr>
          <p:nvPr>
            <p:ph type="title"/>
          </p:nvPr>
        </p:nvSpPr>
        <p:spPr>
          <a:xfrm>
            <a:off x="914400" y="0"/>
            <a:ext cx="7543800" cy="1143000"/>
          </a:xfrm>
        </p:spPr>
        <p:txBody>
          <a:bodyPr/>
          <a:lstStyle/>
          <a:p>
            <a:pPr eaLnBrk="1" hangingPunct="1"/>
            <a:r>
              <a:rPr lang="en-US" smtClean="0"/>
              <a:t>MOUT Scenario 4</a:t>
            </a:r>
          </a:p>
        </p:txBody>
      </p:sp>
      <p:sp>
        <p:nvSpPr>
          <p:cNvPr id="102402" name="Rectangle 3"/>
          <p:cNvSpPr>
            <a:spLocks noGrp="1" noChangeArrowheads="1"/>
          </p:cNvSpPr>
          <p:nvPr>
            <p:ph idx="1"/>
          </p:nvPr>
        </p:nvSpPr>
        <p:spPr>
          <a:xfrm>
            <a:off x="685800" y="1600200"/>
            <a:ext cx="7772400" cy="2971800"/>
          </a:xfrm>
        </p:spPr>
        <p:txBody>
          <a:bodyPr/>
          <a:lstStyle/>
          <a:p>
            <a:pPr eaLnBrk="1" hangingPunct="1">
              <a:lnSpc>
                <a:spcPct val="90000"/>
              </a:lnSpc>
            </a:pPr>
            <a:r>
              <a:rPr lang="en-US" smtClean="0"/>
              <a:t>Security is set</a:t>
            </a:r>
          </a:p>
          <a:p>
            <a:pPr eaLnBrk="1" hangingPunct="1">
              <a:lnSpc>
                <a:spcPct val="90000"/>
              </a:lnSpc>
            </a:pPr>
            <a:r>
              <a:rPr lang="en-US" smtClean="0"/>
              <a:t>No further hostile fire</a:t>
            </a:r>
          </a:p>
          <a:p>
            <a:pPr eaLnBrk="1" hangingPunct="1">
              <a:lnSpc>
                <a:spcPct val="90000"/>
              </a:lnSpc>
            </a:pPr>
            <a:r>
              <a:rPr lang="en-US" smtClean="0"/>
              <a:t>YOU are the person providing medical care.</a:t>
            </a:r>
          </a:p>
          <a:p>
            <a:pPr eaLnBrk="1" hangingPunct="1">
              <a:lnSpc>
                <a:spcPct val="90000"/>
              </a:lnSpc>
            </a:pPr>
            <a:r>
              <a:rPr lang="en-US" smtClean="0"/>
              <a:t>What do you do?</a:t>
            </a:r>
          </a:p>
        </p:txBody>
      </p:sp>
      <p:pic>
        <p:nvPicPr>
          <p:cNvPr id="102403" name="Picture 4" descr="TFC Sunset helos"/>
          <p:cNvPicPr>
            <a:picLocks noChangeAspect="1" noChangeArrowheads="1"/>
          </p:cNvPicPr>
          <p:nvPr/>
        </p:nvPicPr>
        <p:blipFill>
          <a:blip r:embed="rId3"/>
          <a:srcRect/>
          <a:stretch>
            <a:fillRect/>
          </a:stretch>
        </p:blipFill>
        <p:spPr bwMode="auto">
          <a:xfrm>
            <a:off x="2305050" y="4030663"/>
            <a:ext cx="4171950" cy="27511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49" name="Picture 2" descr="Shadow"/>
          <p:cNvPicPr>
            <a:picLocks noGrp="1" noChangeAspect="1" noChangeArrowheads="1"/>
          </p:cNvPicPr>
          <p:nvPr>
            <p:ph idx="1"/>
          </p:nvPr>
        </p:nvPicPr>
        <p:blipFill>
          <a:blip r:embed="rId3"/>
          <a:srcRect/>
          <a:stretch>
            <a:fillRect/>
          </a:stretch>
        </p:blipFill>
        <p:spPr>
          <a:xfrm>
            <a:off x="0" y="-7938"/>
            <a:ext cx="9144000" cy="6867526"/>
          </a:xfrm>
        </p:spPr>
      </p:pic>
      <p:sp>
        <p:nvSpPr>
          <p:cNvPr id="104450" name="Text Box 3"/>
          <p:cNvSpPr txBox="1">
            <a:spLocks noChangeArrowheads="1"/>
          </p:cNvSpPr>
          <p:nvPr/>
        </p:nvSpPr>
        <p:spPr bwMode="auto">
          <a:xfrm>
            <a:off x="2333625" y="5607050"/>
            <a:ext cx="4143375" cy="1098550"/>
          </a:xfrm>
          <a:prstGeom prst="rect">
            <a:avLst/>
          </a:prstGeom>
          <a:noFill/>
          <a:ln w="9525">
            <a:noFill/>
            <a:miter lim="800000"/>
            <a:headEnd/>
            <a:tailEnd/>
          </a:ln>
        </p:spPr>
        <p:txBody>
          <a:bodyPr wrap="none" lIns="91432" tIns="45716" rIns="91432" bIns="45716">
            <a:spAutoFit/>
          </a:bodyPr>
          <a:lstStyle/>
          <a:p>
            <a:pPr algn="ctr"/>
            <a:r>
              <a:rPr lang="en-US" sz="6600" b="1">
                <a:solidFill>
                  <a:schemeClr val="bg1"/>
                </a:solidFill>
                <a:latin typeface="Times New Roman" pitchFamily="18" charset="0"/>
                <a:ea typeface="ＭＳ Ｐゴシック"/>
                <a:cs typeface="ＭＳ Ｐゴシック"/>
              </a:rPr>
              <a:t>Questions?</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6"/>
          <p:cNvSpPr>
            <a:spLocks noGrp="1" noChangeArrowheads="1"/>
          </p:cNvSpPr>
          <p:nvPr>
            <p:ph type="title"/>
          </p:nvPr>
        </p:nvSpPr>
        <p:spPr>
          <a:xfrm>
            <a:off x="1600200" y="228600"/>
            <a:ext cx="7543800" cy="1143000"/>
          </a:xfrm>
        </p:spPr>
        <p:txBody>
          <a:bodyPr/>
          <a:lstStyle/>
          <a:p>
            <a:pPr eaLnBrk="1" hangingPunct="1"/>
            <a:r>
              <a:rPr lang="en-US" smtClean="0"/>
              <a:t>Tactical Combat Casualty Care</a:t>
            </a:r>
          </a:p>
        </p:txBody>
      </p:sp>
      <p:sp>
        <p:nvSpPr>
          <p:cNvPr id="106498" name="Rectangle 7"/>
          <p:cNvSpPr>
            <a:spLocks noGrp="1" noChangeArrowheads="1"/>
          </p:cNvSpPr>
          <p:nvPr>
            <p:ph idx="1"/>
          </p:nvPr>
        </p:nvSpPr>
        <p:spPr>
          <a:xfrm>
            <a:off x="838200" y="2667000"/>
            <a:ext cx="7772400" cy="2438400"/>
          </a:xfrm>
        </p:spPr>
        <p:txBody>
          <a:bodyPr/>
          <a:lstStyle/>
          <a:p>
            <a:pPr eaLnBrk="1" hangingPunct="1"/>
            <a:r>
              <a:rPr lang="en-US" sz="2800" b="1" smtClean="0"/>
              <a:t>Casualty scenarios on the battlefield usually entail both medical and tactical problems.</a:t>
            </a:r>
          </a:p>
          <a:p>
            <a:pPr eaLnBrk="1" hangingPunct="1"/>
            <a:r>
              <a:rPr lang="en-US" sz="2800" b="1" smtClean="0"/>
              <a:t>Emergency actions must address both.</a:t>
            </a:r>
          </a:p>
          <a:p>
            <a:pPr eaLnBrk="1" hangingPunct="1"/>
            <a:r>
              <a:rPr lang="en-US" sz="2800" b="1" smtClean="0">
                <a:solidFill>
                  <a:srgbClr val="FF0000"/>
                </a:solidFill>
              </a:rPr>
              <a:t>Medical personnel should be involved in mission planning.</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4"/>
          <p:cNvSpPr>
            <a:spLocks noGrp="1" noChangeArrowheads="1"/>
          </p:cNvSpPr>
          <p:nvPr>
            <p:ph type="title"/>
          </p:nvPr>
        </p:nvSpPr>
        <p:spPr>
          <a:xfrm>
            <a:off x="1905000" y="152400"/>
            <a:ext cx="6553200" cy="1143000"/>
          </a:xfrm>
        </p:spPr>
        <p:txBody>
          <a:bodyPr/>
          <a:lstStyle/>
          <a:p>
            <a:pPr eaLnBrk="1" hangingPunct="1"/>
            <a:r>
              <a:rPr lang="en-US" smtClean="0"/>
              <a:t>Scenario-Based Planning</a:t>
            </a:r>
          </a:p>
        </p:txBody>
      </p:sp>
      <p:sp>
        <p:nvSpPr>
          <p:cNvPr id="57347" name="Rectangle 5"/>
          <p:cNvSpPr>
            <a:spLocks noGrp="1" noChangeArrowheads="1"/>
          </p:cNvSpPr>
          <p:nvPr>
            <p:ph idx="1"/>
          </p:nvPr>
        </p:nvSpPr>
        <p:spPr>
          <a:xfrm>
            <a:off x="685800" y="1752600"/>
            <a:ext cx="7772400" cy="4114800"/>
          </a:xfrm>
        </p:spPr>
        <p:txBody>
          <a:bodyPr rtlCol="0">
            <a:normAutofit fontScale="92500" lnSpcReduction="10000"/>
          </a:bodyPr>
          <a:lstStyle/>
          <a:p>
            <a:pPr eaLnBrk="1" fontAlgn="auto" hangingPunct="1">
              <a:spcAft>
                <a:spcPts val="0"/>
              </a:spcAft>
              <a:buFont typeface="Arial" pitchFamily="34" charset="0"/>
              <a:buChar char="•"/>
              <a:defRPr/>
            </a:pPr>
            <a:r>
              <a:rPr lang="en-US" b="1" dirty="0" smtClean="0">
                <a:ea typeface="+mn-ea"/>
              </a:rPr>
              <a:t>The TCCC guidelines for combat trauma scenarios are advisory rather than directive in nature.</a:t>
            </a:r>
          </a:p>
          <a:p>
            <a:pPr eaLnBrk="1" fontAlgn="auto" hangingPunct="1">
              <a:spcAft>
                <a:spcPts val="0"/>
              </a:spcAft>
              <a:buFont typeface="Arial" pitchFamily="34" charset="0"/>
              <a:buChar char="•"/>
              <a:defRPr/>
            </a:pPr>
            <a:r>
              <a:rPr lang="en-US" b="1" dirty="0" smtClean="0">
                <a:ea typeface="+mn-ea"/>
              </a:rPr>
              <a:t>Rarely does an actual tactical situation exactly reflect the conditions described in planning scenarios.</a:t>
            </a:r>
          </a:p>
          <a:p>
            <a:pPr eaLnBrk="1" fontAlgn="auto" hangingPunct="1">
              <a:spcAft>
                <a:spcPts val="0"/>
              </a:spcAft>
              <a:buFont typeface="Arial" pitchFamily="34" charset="0"/>
              <a:buChar char="•"/>
              <a:defRPr/>
            </a:pPr>
            <a:r>
              <a:rPr lang="en-US" b="1" dirty="0" smtClean="0">
                <a:solidFill>
                  <a:srgbClr val="FF0000"/>
                </a:solidFill>
                <a:ea typeface="+mn-ea"/>
              </a:rPr>
              <a:t>Unit medics/corpsmen/PJs will typically need to modify the medical care plan to optimize it for that scenario.</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noChangeArrowheads="1"/>
          </p:cNvSpPr>
          <p:nvPr>
            <p:ph type="title"/>
          </p:nvPr>
        </p:nvSpPr>
        <p:spPr>
          <a:xfrm>
            <a:off x="1600200" y="152400"/>
            <a:ext cx="7391400" cy="1143000"/>
          </a:xfrm>
        </p:spPr>
        <p:txBody>
          <a:bodyPr/>
          <a:lstStyle/>
          <a:p>
            <a:pPr eaLnBrk="1" hangingPunct="1"/>
            <a:r>
              <a:rPr lang="en-US" sz="4800" smtClean="0"/>
              <a:t> The 3 Objectives of TCCC</a:t>
            </a:r>
          </a:p>
        </p:txBody>
      </p:sp>
      <p:sp>
        <p:nvSpPr>
          <p:cNvPr id="110594" name="Rectangle 3"/>
          <p:cNvSpPr>
            <a:spLocks noGrp="1" noChangeArrowheads="1"/>
          </p:cNvSpPr>
          <p:nvPr>
            <p:ph idx="1"/>
          </p:nvPr>
        </p:nvSpPr>
        <p:spPr>
          <a:xfrm>
            <a:off x="1371600" y="1524000"/>
            <a:ext cx="6400800" cy="4267200"/>
          </a:xfrm>
        </p:spPr>
        <p:txBody>
          <a:bodyPr/>
          <a:lstStyle/>
          <a:p>
            <a:pPr eaLnBrk="1" hangingPunct="1"/>
            <a:endParaRPr lang="en-US" smtClean="0"/>
          </a:p>
          <a:p>
            <a:pPr eaLnBrk="1" hangingPunct="1"/>
            <a:r>
              <a:rPr lang="en-US" sz="3600" b="1" smtClean="0"/>
              <a:t>Treat the casualty</a:t>
            </a:r>
          </a:p>
          <a:p>
            <a:pPr eaLnBrk="1" hangingPunct="1"/>
            <a:endParaRPr lang="en-US" sz="3600" b="1" smtClean="0"/>
          </a:p>
          <a:p>
            <a:pPr eaLnBrk="1" hangingPunct="1"/>
            <a:r>
              <a:rPr lang="en-US" sz="3600" b="1" smtClean="0"/>
              <a:t>Prevent additional casualties</a:t>
            </a:r>
          </a:p>
          <a:p>
            <a:pPr eaLnBrk="1" hangingPunct="1"/>
            <a:endParaRPr lang="en-US" sz="3600" b="1" smtClean="0"/>
          </a:p>
          <a:p>
            <a:pPr eaLnBrk="1" hangingPunct="1"/>
            <a:r>
              <a:rPr lang="en-US" sz="3600" b="1" smtClean="0"/>
              <a:t>Complete the mission</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1" name="Picture 9" descr="061206 Arizona Memorial"/>
          <p:cNvPicPr>
            <a:picLocks noChangeAspect="1" noChangeArrowheads="1"/>
          </p:cNvPicPr>
          <p:nvPr/>
        </p:nvPicPr>
        <p:blipFill>
          <a:blip r:embed="rId3"/>
          <a:srcRect r="17"/>
          <a:stretch>
            <a:fillRect/>
          </a:stretch>
        </p:blipFill>
        <p:spPr bwMode="auto">
          <a:xfrm>
            <a:off x="0" y="0"/>
            <a:ext cx="9144000" cy="6889750"/>
          </a:xfrm>
          <a:prstGeom prst="rect">
            <a:avLst/>
          </a:prstGeom>
          <a:noFill/>
          <a:ln w="9525">
            <a:noFill/>
            <a:miter lim="800000"/>
            <a:headEnd/>
            <a:tailEnd/>
          </a:ln>
        </p:spPr>
      </p:pic>
      <p:sp>
        <p:nvSpPr>
          <p:cNvPr id="77827" name="Text Box 3"/>
          <p:cNvSpPr txBox="1">
            <a:spLocks noChangeArrowheads="1"/>
          </p:cNvSpPr>
          <p:nvPr/>
        </p:nvSpPr>
        <p:spPr bwMode="auto">
          <a:xfrm>
            <a:off x="3071813" y="5470525"/>
            <a:ext cx="3000375" cy="1006475"/>
          </a:xfrm>
          <a:prstGeom prst="rect">
            <a:avLst/>
          </a:prstGeom>
          <a:noFill/>
          <a:ln w="12700">
            <a:noFill/>
            <a:miter lim="800000"/>
            <a:headEnd/>
            <a:tailEnd/>
          </a:ln>
          <a:effectLst/>
        </p:spPr>
        <p:txBody>
          <a:bodyPr wrap="none">
            <a:spAutoFit/>
          </a:bodyPr>
          <a:lstStyle>
            <a:lvl1pPr eaLnBrk="0" hangingPunct="0">
              <a:defRPr sz="2400">
                <a:solidFill>
                  <a:schemeClr val="tx1"/>
                </a:solidFill>
                <a:latin typeface="Calibri" pitchFamily="-84" charset="0"/>
                <a:cs typeface="Arial" charset="0"/>
              </a:defRPr>
            </a:lvl1pPr>
            <a:lvl2pPr marL="37931725" indent="-37474525" eaLnBrk="0" hangingPunct="0">
              <a:defRPr sz="2400">
                <a:solidFill>
                  <a:schemeClr val="tx1"/>
                </a:solidFill>
                <a:latin typeface="Calibri" pitchFamily="-84" charset="0"/>
                <a:cs typeface="Arial" charset="0"/>
              </a:defRPr>
            </a:lvl2pPr>
            <a:lvl3pPr eaLnBrk="0" hangingPunct="0">
              <a:defRPr sz="2400">
                <a:solidFill>
                  <a:schemeClr val="tx1"/>
                </a:solidFill>
                <a:latin typeface="Calibri" pitchFamily="-84" charset="0"/>
                <a:cs typeface="Arial" charset="0"/>
              </a:defRPr>
            </a:lvl3pPr>
            <a:lvl4pPr eaLnBrk="0" hangingPunct="0">
              <a:defRPr sz="2400">
                <a:solidFill>
                  <a:schemeClr val="tx1"/>
                </a:solidFill>
                <a:latin typeface="Calibri" pitchFamily="-84" charset="0"/>
                <a:cs typeface="Arial" charset="0"/>
              </a:defRPr>
            </a:lvl4pPr>
            <a:lvl5pPr eaLnBrk="0" hangingPunct="0">
              <a:defRPr sz="2400">
                <a:solidFill>
                  <a:schemeClr val="tx1"/>
                </a:solidFill>
                <a:latin typeface="Calibri" pitchFamily="-84" charset="0"/>
                <a:cs typeface="Arial" charset="0"/>
              </a:defRPr>
            </a:lvl5pPr>
            <a:lvl6pPr marL="457200" eaLnBrk="0" fontAlgn="base" hangingPunct="0">
              <a:spcBef>
                <a:spcPct val="0"/>
              </a:spcBef>
              <a:spcAft>
                <a:spcPct val="0"/>
              </a:spcAft>
              <a:defRPr sz="2400">
                <a:solidFill>
                  <a:schemeClr val="tx1"/>
                </a:solidFill>
                <a:latin typeface="Calibri" pitchFamily="-84" charset="0"/>
                <a:cs typeface="Arial" charset="0"/>
              </a:defRPr>
            </a:lvl6pPr>
            <a:lvl7pPr marL="914400" eaLnBrk="0" fontAlgn="base" hangingPunct="0">
              <a:spcBef>
                <a:spcPct val="0"/>
              </a:spcBef>
              <a:spcAft>
                <a:spcPct val="0"/>
              </a:spcAft>
              <a:defRPr sz="2400">
                <a:solidFill>
                  <a:schemeClr val="tx1"/>
                </a:solidFill>
                <a:latin typeface="Calibri" pitchFamily="-84" charset="0"/>
                <a:cs typeface="Arial" charset="0"/>
              </a:defRPr>
            </a:lvl7pPr>
            <a:lvl8pPr marL="1371600" eaLnBrk="0" fontAlgn="base" hangingPunct="0">
              <a:spcBef>
                <a:spcPct val="0"/>
              </a:spcBef>
              <a:spcAft>
                <a:spcPct val="0"/>
              </a:spcAft>
              <a:defRPr sz="2400">
                <a:solidFill>
                  <a:schemeClr val="tx1"/>
                </a:solidFill>
                <a:latin typeface="Calibri" pitchFamily="-84" charset="0"/>
                <a:cs typeface="Arial" charset="0"/>
              </a:defRPr>
            </a:lvl8pPr>
            <a:lvl9pPr marL="1828800" eaLnBrk="0" fontAlgn="base" hangingPunct="0">
              <a:spcBef>
                <a:spcPct val="0"/>
              </a:spcBef>
              <a:spcAft>
                <a:spcPct val="0"/>
              </a:spcAft>
              <a:defRPr sz="2400">
                <a:solidFill>
                  <a:schemeClr val="tx1"/>
                </a:solidFill>
                <a:latin typeface="Calibri" pitchFamily="-84" charset="0"/>
                <a:cs typeface="Arial" charset="0"/>
              </a:defRPr>
            </a:lvl9pPr>
          </a:lstStyle>
          <a:p>
            <a:pPr>
              <a:defRPr/>
            </a:pPr>
            <a:r>
              <a:rPr lang="en-US" sz="6000" b="1" dirty="0">
                <a:solidFill>
                  <a:srgbClr val="FF9933"/>
                </a:solidFill>
                <a:latin typeface="Times New Roman" pitchFamily="-84" charset="0"/>
                <a:ea typeface="ＭＳ Ｐゴシック" pitchFamily="-84" charset="-128"/>
              </a:rPr>
              <a:t>The End</a:t>
            </a:r>
            <a:endParaRPr lang="en-US" dirty="0">
              <a:solidFill>
                <a:srgbClr val="FF9933"/>
              </a:solidFill>
              <a:effectLst>
                <a:outerShdw blurRad="38100" dist="38100" dir="2700000" algn="tl">
                  <a:srgbClr val="C0C0C0"/>
                </a:outerShdw>
              </a:effectLst>
              <a:ea typeface="ＭＳ Ｐゴシック" pitchFamily="-8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grpId="0" nodeType="withEffect">
                                  <p:stCondLst>
                                    <p:cond delay="0"/>
                                  </p:stCondLst>
                                  <p:childTnLst>
                                    <p:animClr clrSpc="rgb" dir="cw">
                                      <p:cBhvr override="childStyle">
                                        <p:cTn id="6" dur="5000" fill="hold"/>
                                        <p:tgtEl>
                                          <p:spTgt spid="77827"/>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24578" name="Rectangle 3"/>
          <p:cNvSpPr>
            <a:spLocks noGrp="1" noChangeArrowheads="1"/>
          </p:cNvSpPr>
          <p:nvPr>
            <p:ph idx="1"/>
          </p:nvPr>
        </p:nvSpPr>
        <p:spPr>
          <a:xfrm>
            <a:off x="685800" y="1676400"/>
            <a:ext cx="7772400" cy="4114800"/>
          </a:xfrm>
        </p:spPr>
        <p:txBody>
          <a:bodyPr/>
          <a:lstStyle/>
          <a:p>
            <a:pPr eaLnBrk="1" hangingPunct="1">
              <a:lnSpc>
                <a:spcPct val="90000"/>
              </a:lnSpc>
              <a:buFont typeface="Wingdings" pitchFamily="2" charset="2"/>
              <a:buNone/>
            </a:pPr>
            <a:r>
              <a:rPr lang="en-US" smtClean="0"/>
              <a:t>    “Upon closer inspection, his knee was as big as a basketball and his femur had broken. The patient was in extreme pain and did not allow me to do a sweep of his injured leg. He would literally shove me or grab me whenever I touched his leg or wounds. I needed to find the entrance and exit wound and stop any possible arterial bleeding.”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26626" name="Rectangle 3"/>
          <p:cNvSpPr>
            <a:spLocks noGrp="1" noChangeArrowheads="1"/>
          </p:cNvSpPr>
          <p:nvPr>
            <p:ph idx="1"/>
          </p:nvPr>
        </p:nvSpPr>
        <p:spPr>
          <a:xfrm>
            <a:off x="685800" y="1752600"/>
            <a:ext cx="7772400" cy="4114800"/>
          </a:xfrm>
        </p:spPr>
        <p:txBody>
          <a:bodyPr/>
          <a:lstStyle/>
          <a:p>
            <a:pPr eaLnBrk="1" hangingPunct="1">
              <a:buFont typeface="Wingdings" pitchFamily="2" charset="2"/>
              <a:buNone/>
            </a:pPr>
            <a:r>
              <a:rPr lang="en-US" smtClean="0"/>
              <a:t>   “But there was zero illumination and he was lying in a wet irrigation ditch. So I couldn’t see blood and I couldn’t feel for blood.” </a:t>
            </a:r>
          </a:p>
        </p:txBody>
      </p:sp>
      <p:pic>
        <p:nvPicPr>
          <p:cNvPr id="26627" name="Picture 4" descr="SEAL Sniper"/>
          <p:cNvPicPr>
            <a:picLocks noChangeAspect="1" noChangeArrowheads="1"/>
          </p:cNvPicPr>
          <p:nvPr/>
        </p:nvPicPr>
        <p:blipFill>
          <a:blip r:embed="rId3"/>
          <a:srcRect/>
          <a:stretch>
            <a:fillRect/>
          </a:stretch>
        </p:blipFill>
        <p:spPr bwMode="auto">
          <a:xfrm>
            <a:off x="2514600" y="3581400"/>
            <a:ext cx="4221163" cy="27892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28674" name="Rectangle 3"/>
          <p:cNvSpPr>
            <a:spLocks noGrp="1" noChangeArrowheads="1"/>
          </p:cNvSpPr>
          <p:nvPr>
            <p:ph idx="1"/>
          </p:nvPr>
        </p:nvSpPr>
        <p:spPr>
          <a:xfrm>
            <a:off x="838200" y="1752600"/>
            <a:ext cx="7772400" cy="4114800"/>
          </a:xfrm>
        </p:spPr>
        <p:txBody>
          <a:bodyPr/>
          <a:lstStyle/>
          <a:p>
            <a:pPr eaLnBrk="1" hangingPunct="1">
              <a:buFont typeface="Wingdings" pitchFamily="2" charset="2"/>
              <a:buNone/>
            </a:pPr>
            <a:r>
              <a:rPr lang="en-US" smtClean="0"/>
              <a:t>   “We were also in danger because our position was in an open field (where the firefight had been) and I had to provide security for him and myself. So, I couldn’t afford to turn on any kind of light to examine his wounds. I told him to point to where he felt the pain. He had to sort through his pains.”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30722" name="Rectangle 3"/>
          <p:cNvSpPr>
            <a:spLocks noGrp="1" noChangeArrowheads="1"/>
          </p:cNvSpPr>
          <p:nvPr>
            <p:ph idx="1"/>
          </p:nvPr>
        </p:nvSpPr>
        <p:spPr>
          <a:xfrm>
            <a:off x="685800" y="1828800"/>
            <a:ext cx="7772400" cy="4114800"/>
          </a:xfrm>
        </p:spPr>
        <p:txBody>
          <a:bodyPr/>
          <a:lstStyle/>
          <a:p>
            <a:pPr eaLnBrk="1" hangingPunct="1">
              <a:buFont typeface="Wingdings" pitchFamily="2" charset="2"/>
              <a:buNone/>
            </a:pPr>
            <a:r>
              <a:rPr lang="en-US" smtClean="0"/>
              <a:t>   “He had extreme pain in his knee and where his femur had been shattered as well as a hematoma at the site of the entrance wound (interior and upper left thigh). Finally, he pointed to his exit wound (anterior and upper left thigh). Again, I had no way of telling how much blood he had lost. But I did know that he was nonambulatory.”</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1485900" y="34925"/>
            <a:ext cx="7543800" cy="1143000"/>
          </a:xfrm>
        </p:spPr>
        <p:txBody>
          <a:bodyPr/>
          <a:lstStyle/>
          <a:p>
            <a:pPr eaLnBrk="1" hangingPunct="1"/>
            <a:r>
              <a:rPr lang="en-US" smtClean="0"/>
              <a:t>SEAL Casualty - Afghanistan</a:t>
            </a:r>
          </a:p>
        </p:txBody>
      </p:sp>
      <p:sp>
        <p:nvSpPr>
          <p:cNvPr id="32770" name="Rectangle 3"/>
          <p:cNvSpPr>
            <a:spLocks noGrp="1" noChangeArrowheads="1"/>
          </p:cNvSpPr>
          <p:nvPr>
            <p:ph idx="1"/>
          </p:nvPr>
        </p:nvSpPr>
        <p:spPr>
          <a:xfrm>
            <a:off x="685800" y="1828800"/>
            <a:ext cx="7772400" cy="4572000"/>
          </a:xfrm>
        </p:spPr>
        <p:txBody>
          <a:bodyPr/>
          <a:lstStyle/>
          <a:p>
            <a:pPr eaLnBrk="1" hangingPunct="1">
              <a:lnSpc>
                <a:spcPct val="90000"/>
              </a:lnSpc>
              <a:buFont typeface="Wingdings" pitchFamily="2" charset="2"/>
              <a:buNone/>
            </a:pPr>
            <a:r>
              <a:rPr lang="en-US" sz="3000" smtClean="0"/>
              <a:t>   “So I called C2 again. I gave him the disposition of the patient as well as a request for casevac, a Corpsman, and additional personnel to secure my position and assist in moving the patient to the helicopter. I thought about moving the two of us to some concealment 25 meters away, but we were both really low in a shallow irrigation ditch. I felt safer there than trying to drag or carry a screaming man to concealment.”</a:t>
            </a:r>
          </a:p>
          <a:p>
            <a:pPr eaLnBrk="1" hangingPunct="1">
              <a:lnSpc>
                <a:spcPct val="90000"/>
              </a:lnSpc>
            </a:pPr>
            <a:endParaRPr lang="en-US" sz="260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CC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TotalTime>
  <Words>4195</Words>
  <Application>Microsoft Office PowerPoint</Application>
  <PresentationFormat>On-screen Show (4:3)</PresentationFormat>
  <Paragraphs>633</Paragraphs>
  <Slides>48</Slides>
  <Notes>48</Notes>
  <HiddenSlides>0</HiddenSlides>
  <MMClips>0</MMClips>
  <ScaleCrop>false</ScaleCrop>
  <HeadingPairs>
    <vt:vector size="6" baseType="variant">
      <vt:variant>
        <vt:lpstr>Fonts Used</vt:lpstr>
      </vt:variant>
      <vt:variant>
        <vt:i4>5</vt:i4>
      </vt:variant>
      <vt:variant>
        <vt:lpstr>Design Template</vt:lpstr>
      </vt:variant>
      <vt:variant>
        <vt:i4>7</vt:i4>
      </vt:variant>
      <vt:variant>
        <vt:lpstr>Slide Titles</vt:lpstr>
      </vt:variant>
      <vt:variant>
        <vt:i4>48</vt:i4>
      </vt:variant>
    </vt:vector>
  </HeadingPairs>
  <TitlesOfParts>
    <vt:vector size="60" baseType="lpstr">
      <vt:lpstr>Calibri</vt:lpstr>
      <vt:lpstr>Arial</vt:lpstr>
      <vt:lpstr>Times New Roman</vt:lpstr>
      <vt:lpstr>ＭＳ Ｐゴシック</vt:lpstr>
      <vt:lpstr>Wingdings</vt:lpstr>
      <vt:lpstr>TCCC</vt:lpstr>
      <vt:lpstr>TCCC</vt:lpstr>
      <vt:lpstr>TCCC</vt:lpstr>
      <vt:lpstr>TCCC</vt:lpstr>
      <vt:lpstr>TCCC</vt:lpstr>
      <vt:lpstr>TCCC</vt:lpstr>
      <vt:lpstr>TCCC</vt:lpstr>
      <vt:lpstr>Tactical Combat Casualty Care 28 October 2013</vt:lpstr>
      <vt:lpstr>Tactical Casualty Scenarios </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SEAL Casualty - Afghanistan</vt:lpstr>
      <vt:lpstr>Scenario Discussions – Suggested Format</vt:lpstr>
      <vt:lpstr>Urban Warfare Scenario</vt:lpstr>
      <vt:lpstr>Real-World Scenario</vt:lpstr>
      <vt:lpstr>The Battle of Mogadishu </vt:lpstr>
      <vt:lpstr>Mogadishu Complicating Factors</vt:lpstr>
      <vt:lpstr>Care Under Fire</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Mogadishu Scenario 2 Helo Hit by RPG Round</vt:lpstr>
      <vt:lpstr>Slide 29</vt:lpstr>
      <vt:lpstr>MOUT Scenario 1</vt:lpstr>
      <vt:lpstr>MOUT Scenario 1</vt:lpstr>
      <vt:lpstr>MOUT Scenario 1</vt:lpstr>
      <vt:lpstr>MOUT Scenario 2</vt:lpstr>
      <vt:lpstr>MOUT Scenario 2</vt:lpstr>
      <vt:lpstr>MOUT Scenario 2</vt:lpstr>
      <vt:lpstr>        </vt:lpstr>
      <vt:lpstr>MOUT Scenario 3</vt:lpstr>
      <vt:lpstr>MOUT Scenario 3</vt:lpstr>
      <vt:lpstr>MOUT Scenario 3</vt:lpstr>
      <vt:lpstr>Slide 40</vt:lpstr>
      <vt:lpstr>MOUT Scenario 4</vt:lpstr>
      <vt:lpstr>MOUT Scenario 4</vt:lpstr>
      <vt:lpstr>MOUT Scenario 4</vt:lpstr>
      <vt:lpstr>Slide 44</vt:lpstr>
      <vt:lpstr>Tactical Combat Casualty Care</vt:lpstr>
      <vt:lpstr>Scenario-Based Planning</vt:lpstr>
      <vt:lpstr> The 3 Objectives of TCCC</vt:lpstr>
      <vt:lpstr>Slide 48</vt:lpstr>
    </vt:vector>
  </TitlesOfParts>
  <Manager>Stephen Giebner</Manager>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0203PP05 TCCC Scenarios 120817</dc:title>
  <dc:subject>Combat Casualty Scenarios</dc:subject>
  <dc:creator/>
  <cp:lastModifiedBy>Butler</cp:lastModifiedBy>
  <cp:revision>29</cp:revision>
  <dcterms:created xsi:type="dcterms:W3CDTF">2012-02-22T18:07:05Z</dcterms:created>
  <dcterms:modified xsi:type="dcterms:W3CDTF">2014-03-30T16:22:03Z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924699</vt:lpwstr>
  </property>
  <property fmtid="{D5CDD505-2E9C-101B-9397-08002B2CF9AE}" pid="3" name="NXPowerLiteSettings">
    <vt:lpwstr>F6000400038000</vt:lpwstr>
  </property>
  <property fmtid="{D5CDD505-2E9C-101B-9397-08002B2CF9AE}" pid="4" name="NXPowerLiteVersion">
    <vt:lpwstr>D4.3.1</vt:lpwstr>
  </property>
</Properties>
</file>