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04" r:id="rId2"/>
    <p:sldId id="301" r:id="rId3"/>
    <p:sldId id="307" r:id="rId4"/>
    <p:sldId id="308" r:id="rId5"/>
    <p:sldId id="309" r:id="rId6"/>
    <p:sldId id="310" r:id="rId7"/>
    <p:sldId id="311" r:id="rId8"/>
    <p:sldId id="261" r:id="rId9"/>
    <p:sldId id="305" r:id="rId10"/>
    <p:sldId id="263" r:id="rId11"/>
    <p:sldId id="264" r:id="rId12"/>
    <p:sldId id="302" r:id="rId13"/>
    <p:sldId id="306" r:id="rId14"/>
    <p:sldId id="280" r:id="rId15"/>
    <p:sldId id="260" r:id="rId16"/>
    <p:sldId id="282" r:id="rId17"/>
    <p:sldId id="284" r:id="rId18"/>
    <p:sldId id="287" r:id="rId19"/>
    <p:sldId id="288" r:id="rId20"/>
    <p:sldId id="313" r:id="rId21"/>
    <p:sldId id="300" r:id="rId22"/>
    <p:sldId id="294" r:id="rId23"/>
    <p:sldId id="303" r:id="rId24"/>
    <p:sldId id="295" r:id="rId25"/>
    <p:sldId id="296" r:id="rId26"/>
    <p:sldId id="297" r:id="rId27"/>
    <p:sldId id="298" r:id="rId28"/>
    <p:sldId id="299" r:id="rId29"/>
    <p:sldId id="331" r:id="rId30"/>
    <p:sldId id="314" r:id="rId31"/>
    <p:sldId id="315" r:id="rId32"/>
    <p:sldId id="316" r:id="rId33"/>
    <p:sldId id="325" r:id="rId34"/>
    <p:sldId id="327" r:id="rId35"/>
    <p:sldId id="328" r:id="rId36"/>
    <p:sldId id="317" r:id="rId37"/>
    <p:sldId id="323" r:id="rId38"/>
    <p:sldId id="329" r:id="rId39"/>
    <p:sldId id="330" r:id="rId40"/>
    <p:sldId id="278" r:id="rId41"/>
  </p:sldIdLst>
  <p:sldSz cx="12192000" cy="6858000"/>
  <p:notesSz cx="6858000" cy="9144000"/>
  <p:defaultTextStyle>
    <a:defPPr>
      <a:defRPr lang="es-E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3E8A"/>
    <a:srgbClr val="3E1F00"/>
    <a:srgbClr val="1B311F"/>
    <a:srgbClr val="422C16"/>
    <a:srgbClr val="0C788E"/>
    <a:srgbClr val="006666"/>
    <a:srgbClr val="0099CC"/>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5246" autoAdjust="0"/>
  </p:normalViewPr>
  <p:slideViewPr>
    <p:cSldViewPr>
      <p:cViewPr varScale="1">
        <p:scale>
          <a:sx n="62" d="100"/>
          <a:sy n="62" d="100"/>
        </p:scale>
        <p:origin x="734" y="10"/>
      </p:cViewPr>
      <p:guideLst>
        <p:guide orient="horz" pos="2160"/>
        <p:guide pos="3840"/>
      </p:guideLst>
    </p:cSldViewPr>
  </p:slideViewPr>
  <p:outlineViewPr>
    <p:cViewPr>
      <p:scale>
        <a:sx n="33" d="100"/>
        <a:sy n="33" d="100"/>
      </p:scale>
      <p:origin x="0" y="2056"/>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A92FD3-AD07-488B-895F-95C2961820C2}" type="datetimeFigureOut">
              <a:rPr lang="en-US" smtClean="0"/>
              <a:t>12/29/2018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90CE1D-100F-4A76-A4A2-EEA327882714}" type="slidenum">
              <a:rPr lang="en-US" smtClean="0"/>
              <a:t>‹#›</a:t>
            </a:fld>
            <a:endParaRPr lang="en-US"/>
          </a:p>
        </p:txBody>
      </p:sp>
    </p:spTree>
    <p:extLst>
      <p:ext uri="{BB962C8B-B14F-4D97-AF65-F5344CB8AC3E}">
        <p14:creationId xmlns:p14="http://schemas.microsoft.com/office/powerpoint/2010/main" val="1864758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Intro</a:t>
            </a:r>
            <a:r>
              <a:rPr lang="en-US" b="0" baseline="0" dirty="0"/>
              <a:t> &amp; Goals:</a:t>
            </a:r>
          </a:p>
          <a:p>
            <a:r>
              <a:rPr lang="en-US" b="0" baseline="0" dirty="0"/>
              <a:t>New Roles for EMS based on the new healthcare economic model</a:t>
            </a:r>
          </a:p>
        </p:txBody>
      </p:sp>
      <p:sp>
        <p:nvSpPr>
          <p:cNvPr id="4" name="Slide Number Placeholder 3"/>
          <p:cNvSpPr>
            <a:spLocks noGrp="1"/>
          </p:cNvSpPr>
          <p:nvPr>
            <p:ph type="sldNum" sz="quarter" idx="10"/>
          </p:nvPr>
        </p:nvSpPr>
        <p:spPr/>
        <p:txBody>
          <a:bodyPr/>
          <a:lstStyle/>
          <a:p>
            <a:fld id="{E721D5FA-DBFD-440D-8582-38145A362474}" type="slidenum">
              <a:rPr lang="en-US" smtClean="0"/>
              <a:t>1</a:t>
            </a:fld>
            <a:endParaRPr lang="en-US"/>
          </a:p>
        </p:txBody>
      </p:sp>
    </p:spTree>
    <p:extLst>
      <p:ext uri="{BB962C8B-B14F-4D97-AF65-F5344CB8AC3E}">
        <p14:creationId xmlns:p14="http://schemas.microsoft.com/office/powerpoint/2010/main" val="15107999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Slide Builds:</a:t>
            </a:r>
          </a:p>
          <a:p>
            <a:r>
              <a:rPr lang="en-US" dirty="0"/>
              <a:t>We</a:t>
            </a:r>
            <a:r>
              <a:rPr lang="en-US" baseline="0" dirty="0"/>
              <a:t> can demonstrate more value by combining our core mission with the aforementioned additional services.</a:t>
            </a:r>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11</a:t>
            </a:fld>
            <a:endParaRPr lang="en-US"/>
          </a:p>
        </p:txBody>
      </p:sp>
    </p:spTree>
    <p:extLst>
      <p:ext uri="{BB962C8B-B14F-4D97-AF65-F5344CB8AC3E}">
        <p14:creationId xmlns:p14="http://schemas.microsoft.com/office/powerpoint/2010/main" val="1115667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MIH vs. CP clarification.</a:t>
            </a:r>
            <a:r>
              <a:rPr lang="en-US" baseline="0" dirty="0"/>
              <a:t>  MIH is an umbrella term for a strategy/philosophy about doing 3.0 activities.  COMPONENTS of MIH could include the things under the umbrella.  An agency could do one or all of these components and have it as part of their MIH strategy.</a:t>
            </a:r>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12</a:t>
            </a:fld>
            <a:endParaRPr lang="en-US"/>
          </a:p>
        </p:txBody>
      </p:sp>
    </p:spTree>
    <p:extLst>
      <p:ext uri="{BB962C8B-B14F-4D97-AF65-F5344CB8AC3E}">
        <p14:creationId xmlns:p14="http://schemas.microsoft.com/office/powerpoint/2010/main" val="4133540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This</a:t>
            </a:r>
            <a:r>
              <a:rPr lang="en-US" baseline="0" dirty="0"/>
              <a:t> is the explanation of what we are trying to do with EMS 3.0.</a:t>
            </a:r>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13</a:t>
            </a:fld>
            <a:endParaRPr lang="en-US"/>
          </a:p>
        </p:txBody>
      </p:sp>
    </p:spTree>
    <p:extLst>
      <p:ext uri="{BB962C8B-B14F-4D97-AF65-F5344CB8AC3E}">
        <p14:creationId xmlns:p14="http://schemas.microsoft.com/office/powerpoint/2010/main" val="547626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Explain each of</a:t>
            </a:r>
            <a:r>
              <a:rPr lang="en-US" baseline="0" dirty="0"/>
              <a:t> these…  Add that the local EMS provider is often invited into a patient’s home more readily than other, lesser know and lesser trusted providers.</a:t>
            </a:r>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14</a:t>
            </a:fld>
            <a:endParaRPr lang="en-US"/>
          </a:p>
        </p:txBody>
      </p:sp>
    </p:spTree>
    <p:extLst>
      <p:ext uri="{BB962C8B-B14F-4D97-AF65-F5344CB8AC3E}">
        <p14:creationId xmlns:p14="http://schemas.microsoft.com/office/powerpoint/2010/main" val="1765002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Echo the earlier comments.</a:t>
            </a:r>
          </a:p>
        </p:txBody>
      </p:sp>
      <p:sp>
        <p:nvSpPr>
          <p:cNvPr id="4" name="Slide Number Placeholder 3"/>
          <p:cNvSpPr>
            <a:spLocks noGrp="1"/>
          </p:cNvSpPr>
          <p:nvPr>
            <p:ph type="sldNum" sz="quarter" idx="10"/>
          </p:nvPr>
        </p:nvSpPr>
        <p:spPr/>
        <p:txBody>
          <a:bodyPr/>
          <a:lstStyle/>
          <a:p>
            <a:fld id="{1690CE1D-100F-4A76-A4A2-EEA327882714}" type="slidenum">
              <a:rPr lang="en-US" smtClean="0"/>
              <a:t>15</a:t>
            </a:fld>
            <a:endParaRPr lang="en-US"/>
          </a:p>
        </p:txBody>
      </p:sp>
    </p:spTree>
    <p:extLst>
      <p:ext uri="{BB962C8B-B14F-4D97-AF65-F5344CB8AC3E}">
        <p14:creationId xmlns:p14="http://schemas.microsoft.com/office/powerpoint/2010/main" val="1862800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Emphasize</a:t>
            </a:r>
            <a:r>
              <a:rPr lang="en-US" baseline="0" dirty="0"/>
              <a:t> physician-led</a:t>
            </a:r>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16</a:t>
            </a:fld>
            <a:endParaRPr lang="en-US"/>
          </a:p>
        </p:txBody>
      </p:sp>
    </p:spTree>
    <p:extLst>
      <p:ext uri="{BB962C8B-B14F-4D97-AF65-F5344CB8AC3E}">
        <p14:creationId xmlns:p14="http://schemas.microsoft.com/office/powerpoint/2010/main" val="9996744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Part</a:t>
            </a:r>
            <a:r>
              <a:rPr lang="en-US" baseline="0" dirty="0"/>
              <a:t> of the new value that payers and even other providers are looking for</a:t>
            </a:r>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17</a:t>
            </a:fld>
            <a:endParaRPr lang="en-US"/>
          </a:p>
        </p:txBody>
      </p:sp>
    </p:spTree>
    <p:extLst>
      <p:ext uri="{BB962C8B-B14F-4D97-AF65-F5344CB8AC3E}">
        <p14:creationId xmlns:p14="http://schemas.microsoft.com/office/powerpoint/2010/main" val="3652174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Health</a:t>
            </a:r>
            <a:r>
              <a:rPr lang="en-US" baseline="0" dirty="0"/>
              <a:t> Affairs report estimated $283-$560 million annual savings to the Medicare program by allowing EMS to take patients with low-acuity issues to places other than the ED.</a:t>
            </a:r>
          </a:p>
          <a:p>
            <a:r>
              <a:rPr lang="en-US" baseline="0" dirty="0"/>
              <a:t>The Advisory Board Company, now owned by </a:t>
            </a:r>
            <a:r>
              <a:rPr lang="en-US" baseline="0" dirty="0" err="1"/>
              <a:t>UnitedHealthcare</a:t>
            </a:r>
            <a:r>
              <a:rPr lang="en-US" baseline="0" dirty="0"/>
              <a:t>, has </a:t>
            </a:r>
            <a:r>
              <a:rPr lang="en-US" baseline="0" dirty="0" err="1"/>
              <a:t>writted</a:t>
            </a:r>
            <a:r>
              <a:rPr lang="en-US" baseline="0" dirty="0"/>
              <a:t> extensively about the CP benefits to patients and hospitals.</a:t>
            </a:r>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19</a:t>
            </a:fld>
            <a:endParaRPr lang="en-US"/>
          </a:p>
        </p:txBody>
      </p:sp>
    </p:spTree>
    <p:extLst>
      <p:ext uri="{BB962C8B-B14F-4D97-AF65-F5344CB8AC3E}">
        <p14:creationId xmlns:p14="http://schemas.microsoft.com/office/powerpoint/2010/main" val="35846721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AHRQ has published reports about numerous</a:t>
            </a:r>
            <a:r>
              <a:rPr lang="en-US" baseline="0" dirty="0"/>
              <a:t> MIH-CP programs on their Healthcare Innovation Exchange.</a:t>
            </a:r>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20</a:t>
            </a:fld>
            <a:endParaRPr lang="en-US"/>
          </a:p>
        </p:txBody>
      </p:sp>
    </p:spTree>
    <p:extLst>
      <p:ext uri="{BB962C8B-B14F-4D97-AF65-F5344CB8AC3E}">
        <p14:creationId xmlns:p14="http://schemas.microsoft.com/office/powerpoint/2010/main" val="1016200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Series</a:t>
            </a:r>
            <a:r>
              <a:rPr lang="en-US" baseline="0" dirty="0"/>
              <a:t> of articles showing that this service line and new role for EMS has been extensively reported in national media outlets and healthcare journals.</a:t>
            </a:r>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21</a:t>
            </a:fld>
            <a:endParaRPr lang="en-US"/>
          </a:p>
        </p:txBody>
      </p:sp>
    </p:spTree>
    <p:extLst>
      <p:ext uri="{BB962C8B-B14F-4D97-AF65-F5344CB8AC3E}">
        <p14:creationId xmlns:p14="http://schemas.microsoft.com/office/powerpoint/2010/main" val="2052605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Old model – the more you</a:t>
            </a:r>
            <a:r>
              <a:rPr lang="en-US" b="0" baseline="0" dirty="0"/>
              <a:t> DO, the more you can bill</a:t>
            </a:r>
          </a:p>
          <a:p>
            <a:r>
              <a:rPr lang="en-US" b="0" baseline="0" dirty="0"/>
              <a:t>New model – accountable, valuable care</a:t>
            </a:r>
          </a:p>
          <a:p>
            <a:endParaRPr lang="en-US" dirty="0"/>
          </a:p>
        </p:txBody>
      </p:sp>
      <p:sp>
        <p:nvSpPr>
          <p:cNvPr id="4" name="Slide Number Placeholder 3"/>
          <p:cNvSpPr>
            <a:spLocks noGrp="1"/>
          </p:cNvSpPr>
          <p:nvPr>
            <p:ph type="sldNum" sz="quarter" idx="10"/>
          </p:nvPr>
        </p:nvSpPr>
        <p:spPr/>
        <p:txBody>
          <a:bodyPr/>
          <a:lstStyle/>
          <a:p>
            <a:fld id="{BE182A10-16DA-DB4A-8D6E-C615246CA8AD}" type="slidenum">
              <a:rPr lang="en-US" smtClean="0"/>
              <a:pPr/>
              <a:t>2</a:t>
            </a:fld>
            <a:endParaRPr lang="en-US" dirty="0"/>
          </a:p>
        </p:txBody>
      </p:sp>
    </p:spTree>
    <p:extLst>
      <p:ext uri="{BB962C8B-B14F-4D97-AF65-F5344CB8AC3E}">
        <p14:creationId xmlns:p14="http://schemas.microsoft.com/office/powerpoint/2010/main" val="31965448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Series</a:t>
            </a:r>
            <a:r>
              <a:rPr lang="en-US" baseline="0" dirty="0"/>
              <a:t> of articles showing that this service line and new role for EMS has been extensively reported in national media outlets and healthcare journals.</a:t>
            </a:r>
            <a:endParaRPr lang="en-US" dirty="0"/>
          </a:p>
          <a:p>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22</a:t>
            </a:fld>
            <a:endParaRPr lang="en-US"/>
          </a:p>
        </p:txBody>
      </p:sp>
    </p:spTree>
    <p:extLst>
      <p:ext uri="{BB962C8B-B14F-4D97-AF65-F5344CB8AC3E}">
        <p14:creationId xmlns:p14="http://schemas.microsoft.com/office/powerpoint/2010/main" val="881935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Series</a:t>
            </a:r>
            <a:r>
              <a:rPr lang="en-US" baseline="0" dirty="0"/>
              <a:t> of articles showing that this service line and new role for EMS has been extensively reported in national media outlets and healthcare journals.</a:t>
            </a:r>
            <a:endParaRPr lang="en-US" dirty="0"/>
          </a:p>
          <a:p>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23</a:t>
            </a:fld>
            <a:endParaRPr lang="en-US"/>
          </a:p>
        </p:txBody>
      </p:sp>
    </p:spTree>
    <p:extLst>
      <p:ext uri="{BB962C8B-B14F-4D97-AF65-F5344CB8AC3E}">
        <p14:creationId xmlns:p14="http://schemas.microsoft.com/office/powerpoint/2010/main" val="2989104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Series</a:t>
            </a:r>
            <a:r>
              <a:rPr lang="en-US" baseline="0" dirty="0"/>
              <a:t> of articles showing that this service line and new role for EMS has been extensively reported in national media outlets and healthcare journals.</a:t>
            </a:r>
            <a:endParaRPr lang="en-US" dirty="0"/>
          </a:p>
          <a:p>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24</a:t>
            </a:fld>
            <a:endParaRPr lang="en-US"/>
          </a:p>
        </p:txBody>
      </p:sp>
    </p:spTree>
    <p:extLst>
      <p:ext uri="{BB962C8B-B14F-4D97-AF65-F5344CB8AC3E}">
        <p14:creationId xmlns:p14="http://schemas.microsoft.com/office/powerpoint/2010/main" val="15676187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Series</a:t>
            </a:r>
            <a:r>
              <a:rPr lang="en-US" baseline="0" dirty="0"/>
              <a:t> of articles showing that this service line and new role for EMS has been extensively reported in national media outlets and healthcare journals.</a:t>
            </a:r>
            <a:endParaRPr lang="en-US" dirty="0"/>
          </a:p>
          <a:p>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25</a:t>
            </a:fld>
            <a:endParaRPr lang="en-US"/>
          </a:p>
        </p:txBody>
      </p:sp>
    </p:spTree>
    <p:extLst>
      <p:ext uri="{BB962C8B-B14F-4D97-AF65-F5344CB8AC3E}">
        <p14:creationId xmlns:p14="http://schemas.microsoft.com/office/powerpoint/2010/main" val="777786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Series</a:t>
            </a:r>
            <a:r>
              <a:rPr lang="en-US" baseline="0" dirty="0"/>
              <a:t> of articles showing that this service line and new role for EMS has been extensively reported in national media outlets and healthcare journals.</a:t>
            </a:r>
            <a:endParaRPr lang="en-US" dirty="0"/>
          </a:p>
          <a:p>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26</a:t>
            </a:fld>
            <a:endParaRPr lang="en-US"/>
          </a:p>
        </p:txBody>
      </p:sp>
    </p:spTree>
    <p:extLst>
      <p:ext uri="{BB962C8B-B14F-4D97-AF65-F5344CB8AC3E}">
        <p14:creationId xmlns:p14="http://schemas.microsoft.com/office/powerpoint/2010/main" val="927607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Series</a:t>
            </a:r>
            <a:r>
              <a:rPr lang="en-US" baseline="0" dirty="0"/>
              <a:t> of articles showing that this service line and new role for EMS has been extensively reported in national media outlets and healthcare journals.</a:t>
            </a:r>
            <a:endParaRPr lang="en-US" dirty="0"/>
          </a:p>
          <a:p>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27</a:t>
            </a:fld>
            <a:endParaRPr lang="en-US"/>
          </a:p>
        </p:txBody>
      </p:sp>
    </p:spTree>
    <p:extLst>
      <p:ext uri="{BB962C8B-B14F-4D97-AF65-F5344CB8AC3E}">
        <p14:creationId xmlns:p14="http://schemas.microsoft.com/office/powerpoint/2010/main" val="3419310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Series</a:t>
            </a:r>
            <a:r>
              <a:rPr lang="en-US" baseline="0" dirty="0"/>
              <a:t> of articles showing that this service line and new role for EMS has been extensively reported in national media outlets and healthcare journals.</a:t>
            </a:r>
            <a:endParaRPr lang="en-US" dirty="0"/>
          </a:p>
          <a:p>
            <a:endParaRPr lang="en-US" dirty="0"/>
          </a:p>
          <a:p>
            <a:r>
              <a:rPr lang="en-US" dirty="0"/>
              <a:t>This one specifically</a:t>
            </a:r>
            <a:r>
              <a:rPr lang="en-US" baseline="0" dirty="0"/>
              <a:t> references a third party payer paying for CP services.</a:t>
            </a:r>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28</a:t>
            </a:fld>
            <a:endParaRPr lang="en-US"/>
          </a:p>
        </p:txBody>
      </p:sp>
    </p:spTree>
    <p:extLst>
      <p:ext uri="{BB962C8B-B14F-4D97-AF65-F5344CB8AC3E}">
        <p14:creationId xmlns:p14="http://schemas.microsoft.com/office/powerpoint/2010/main" val="16343400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Data from</a:t>
            </a:r>
            <a:r>
              <a:rPr lang="en-US" baseline="0" dirty="0"/>
              <a:t> MedStar’s program through July 2017.</a:t>
            </a:r>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30</a:t>
            </a:fld>
            <a:endParaRPr lang="en-US"/>
          </a:p>
        </p:txBody>
      </p:sp>
    </p:spTree>
    <p:extLst>
      <p:ext uri="{BB962C8B-B14F-4D97-AF65-F5344CB8AC3E}">
        <p14:creationId xmlns:p14="http://schemas.microsoft.com/office/powerpoint/2010/main" val="591554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Expenditure savings</a:t>
            </a:r>
            <a:r>
              <a:rPr lang="en-US" baseline="0" dirty="0"/>
              <a:t> estimated based on the average Medicare payment for Ambulance, ED facility fees and general payment for an admission.</a:t>
            </a:r>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31</a:t>
            </a:fld>
            <a:endParaRPr lang="en-US"/>
          </a:p>
        </p:txBody>
      </p:sp>
    </p:spTree>
    <p:extLst>
      <p:ext uri="{BB962C8B-B14F-4D97-AF65-F5344CB8AC3E}">
        <p14:creationId xmlns:p14="http://schemas.microsoft.com/office/powerpoint/2010/main" val="20965094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Changes in the patient’s perception of</a:t>
            </a:r>
            <a:r>
              <a:rPr lang="en-US" baseline="0" dirty="0"/>
              <a:t> their health status using enrollment and graduation patient reported surveys using the </a:t>
            </a:r>
            <a:r>
              <a:rPr lang="en-US" baseline="0" dirty="0" err="1"/>
              <a:t>EuroQol</a:t>
            </a:r>
            <a:r>
              <a:rPr lang="en-US" baseline="0" dirty="0"/>
              <a:t> EQ-5D-3L survey.</a:t>
            </a:r>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32</a:t>
            </a:fld>
            <a:endParaRPr lang="en-US"/>
          </a:p>
        </p:txBody>
      </p:sp>
    </p:spTree>
    <p:extLst>
      <p:ext uri="{BB962C8B-B14F-4D97-AF65-F5344CB8AC3E}">
        <p14:creationId xmlns:p14="http://schemas.microsoft.com/office/powerpoint/2010/main" val="3470428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a:t>We have encouraged</a:t>
            </a:r>
            <a:r>
              <a:rPr lang="en-US" b="0" baseline="0" dirty="0"/>
              <a:t> people to call 9-1-1 for virtually anything</a:t>
            </a:r>
          </a:p>
          <a:p>
            <a:r>
              <a:rPr lang="en-US" b="0" baseline="0" dirty="0"/>
              <a:t>That is no inherently bad, but we’ve learned that many calls are not “emergencies”</a:t>
            </a:r>
            <a:endParaRPr lang="en-US" b="0" dirty="0"/>
          </a:p>
        </p:txBody>
      </p:sp>
      <p:sp>
        <p:nvSpPr>
          <p:cNvPr id="4" name="Slide Number Placeholder 3"/>
          <p:cNvSpPr>
            <a:spLocks noGrp="1"/>
          </p:cNvSpPr>
          <p:nvPr>
            <p:ph type="sldNum" sz="quarter" idx="10"/>
          </p:nvPr>
        </p:nvSpPr>
        <p:spPr/>
        <p:txBody>
          <a:bodyPr/>
          <a:lstStyle/>
          <a:p>
            <a:fld id="{E721D5FA-DBFD-440D-8582-38145A362474}" type="slidenum">
              <a:rPr lang="en-US" smtClean="0"/>
              <a:t>3</a:t>
            </a:fld>
            <a:endParaRPr lang="en-US"/>
          </a:p>
        </p:txBody>
      </p:sp>
    </p:spTree>
    <p:extLst>
      <p:ext uri="{BB962C8B-B14F-4D97-AF65-F5344CB8AC3E}">
        <p14:creationId xmlns:p14="http://schemas.microsoft.com/office/powerpoint/2010/main" val="4895837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Patient experience scores from MedStar’s 9-1-1 Nurse Triage program. Note this is</a:t>
            </a:r>
            <a:r>
              <a:rPr lang="en-US" baseline="0" dirty="0"/>
              <a:t> from patient surveys who called 9-1-1 and expected an ambulance to the ED, but got something other than that.  High patient satisfaction.</a:t>
            </a:r>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34</a:t>
            </a:fld>
            <a:endParaRPr lang="en-US"/>
          </a:p>
        </p:txBody>
      </p:sp>
    </p:spTree>
    <p:extLst>
      <p:ext uri="{BB962C8B-B14F-4D97-AF65-F5344CB8AC3E}">
        <p14:creationId xmlns:p14="http://schemas.microsoft.com/office/powerpoint/2010/main" val="3886094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Estimated</a:t>
            </a:r>
            <a:r>
              <a:rPr lang="en-US" baseline="0" dirty="0"/>
              <a:t> expenditure savings using the earlier Medicare estimates for each episode of care.  The ED bed hour reduction is the number of bed hours NOT consumed by low-acuity ED visits.  Our hospitals told us the patient is generally IN THE BED for 6 hours.</a:t>
            </a:r>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35</a:t>
            </a:fld>
            <a:endParaRPr lang="en-US"/>
          </a:p>
        </p:txBody>
      </p:sp>
    </p:spTree>
    <p:extLst>
      <p:ext uri="{BB962C8B-B14F-4D97-AF65-F5344CB8AC3E}">
        <p14:creationId xmlns:p14="http://schemas.microsoft.com/office/powerpoint/2010/main" val="2681556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More</a:t>
            </a:r>
            <a:r>
              <a:rPr lang="en-US" baseline="0" dirty="0"/>
              <a:t> and more, h</a:t>
            </a:r>
            <a:r>
              <a:rPr lang="en-US" dirty="0"/>
              <a:t>ospitals</a:t>
            </a:r>
            <a:r>
              <a:rPr lang="en-US" baseline="0" dirty="0"/>
              <a:t> are in different payment models that financially incentivize them to keep patients out of the hospital. In shared risk/ACO models, there may be a shared savings payment that go to the hospitals for reduced expenditures. CMS imposes penalties to hospitals with excessive readmission, or high cost to Medicare post-discharge.  If the hospital on a DRG admission can discharge a patient sooner, they can either save money, or turn the bed sooner and have a DRG bed paid under the previous DRG, while a new DRG payment also covers the same bed day.</a:t>
            </a:r>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36</a:t>
            </a:fld>
            <a:endParaRPr lang="en-US"/>
          </a:p>
        </p:txBody>
      </p:sp>
    </p:spTree>
    <p:extLst>
      <p:ext uri="{BB962C8B-B14F-4D97-AF65-F5344CB8AC3E}">
        <p14:creationId xmlns:p14="http://schemas.microsoft.com/office/powerpoint/2010/main" val="29260698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Many independent</a:t>
            </a:r>
            <a:r>
              <a:rPr lang="en-US" baseline="0" dirty="0"/>
              <a:t> practice associations (IPA’s) are in shared-risk contracts with payers and are looking for ways to reduce the spend for these patients, we all as improve accreditation scores.</a:t>
            </a:r>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37</a:t>
            </a:fld>
            <a:endParaRPr lang="en-US"/>
          </a:p>
        </p:txBody>
      </p:sp>
    </p:spTree>
    <p:extLst>
      <p:ext uri="{BB962C8B-B14F-4D97-AF65-F5344CB8AC3E}">
        <p14:creationId xmlns:p14="http://schemas.microsoft.com/office/powerpoint/2010/main" val="1661354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Many independent</a:t>
            </a:r>
            <a:r>
              <a:rPr lang="en-US" baseline="0" dirty="0"/>
              <a:t> practice associations (IPA’s) are in shared-risk contracts with payers and are looking for ways to reduce the spend for these patients, we all as improve accreditation scores.</a:t>
            </a:r>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38</a:t>
            </a:fld>
            <a:endParaRPr lang="en-US"/>
          </a:p>
        </p:txBody>
      </p:sp>
    </p:spTree>
    <p:extLst>
      <p:ext uri="{BB962C8B-B14F-4D97-AF65-F5344CB8AC3E}">
        <p14:creationId xmlns:p14="http://schemas.microsoft.com/office/powerpoint/2010/main" val="140592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We are a SUPPLIER</a:t>
            </a:r>
            <a:r>
              <a:rPr lang="en-US" baseline="0" dirty="0"/>
              <a:t> of transportation</a:t>
            </a:r>
          </a:p>
          <a:p>
            <a:r>
              <a:rPr lang="en-US" baseline="0" dirty="0"/>
              <a:t>Not a PROVIDER of medical care</a:t>
            </a:r>
          </a:p>
          <a:p>
            <a:r>
              <a:rPr lang="en-US" baseline="0" dirty="0"/>
              <a:t>As a result, we are incentivized to transport patients to the ED in order to be eligible for reimbursement</a:t>
            </a:r>
          </a:p>
          <a:p>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4</a:t>
            </a:fld>
            <a:endParaRPr lang="en-US"/>
          </a:p>
        </p:txBody>
      </p:sp>
    </p:spTree>
    <p:extLst>
      <p:ext uri="{BB962C8B-B14F-4D97-AF65-F5344CB8AC3E}">
        <p14:creationId xmlns:p14="http://schemas.microsoft.com/office/powerpoint/2010/main" val="1160978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Slide Builds:</a:t>
            </a:r>
          </a:p>
          <a:p>
            <a:r>
              <a:rPr lang="en-US" dirty="0"/>
              <a:t>Let’s look at what that model costs the</a:t>
            </a:r>
            <a:r>
              <a:rPr lang="en-US" baseline="0" dirty="0"/>
              <a:t> healthcare system by combining 2 reports, one from the Agency for Healthcare Research and Quality (AHRQ), a division of HHS and one from the American College of Emergency Physicians</a:t>
            </a:r>
          </a:p>
          <a:p>
            <a:r>
              <a:rPr lang="en-US" baseline="0" dirty="0"/>
              <a:t>Here, AHRQ found there are 421 ED visits for every 1,000 population, most are discharged from the ED and most are for minor medical issues</a:t>
            </a:r>
          </a:p>
        </p:txBody>
      </p:sp>
      <p:sp>
        <p:nvSpPr>
          <p:cNvPr id="4" name="Slide Number Placeholder 3"/>
          <p:cNvSpPr>
            <a:spLocks noGrp="1"/>
          </p:cNvSpPr>
          <p:nvPr>
            <p:ph type="sldNum" sz="quarter" idx="10"/>
          </p:nvPr>
        </p:nvSpPr>
        <p:spPr/>
        <p:txBody>
          <a:bodyPr/>
          <a:lstStyle/>
          <a:p>
            <a:fld id="{1690CE1D-100F-4A76-A4A2-EEA327882714}" type="slidenum">
              <a:rPr lang="en-US" smtClean="0"/>
              <a:t>5</a:t>
            </a:fld>
            <a:endParaRPr lang="en-US"/>
          </a:p>
        </p:txBody>
      </p:sp>
    </p:spTree>
    <p:extLst>
      <p:ext uri="{BB962C8B-B14F-4D97-AF65-F5344CB8AC3E}">
        <p14:creationId xmlns:p14="http://schemas.microsoft.com/office/powerpoint/2010/main" val="569908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50793" rtl="0" eaLnBrk="1" fontAlgn="auto" latinLnBrk="0" hangingPunct="1">
              <a:lnSpc>
                <a:spcPct val="100000"/>
              </a:lnSpc>
              <a:spcBef>
                <a:spcPts val="0"/>
              </a:spcBef>
              <a:spcAft>
                <a:spcPts val="0"/>
              </a:spcAft>
              <a:buClrTx/>
              <a:buSzTx/>
              <a:buFontTx/>
              <a:buNone/>
              <a:tabLst/>
              <a:defRPr/>
            </a:pPr>
            <a:r>
              <a:rPr lang="en-US" b="1" dirty="0"/>
              <a:t>Slide Builds:</a:t>
            </a:r>
          </a:p>
          <a:p>
            <a:pPr defTabSz="950793">
              <a:defRPr/>
            </a:pPr>
            <a:r>
              <a:rPr lang="en-US" b="0" dirty="0"/>
              <a:t>ACEP published</a:t>
            </a:r>
            <a:r>
              <a:rPr lang="en-US" b="0" baseline="0" dirty="0"/>
              <a:t> this report that shows in 2013, 17% of ED visits were by EMS, and 39% of those arrivals got admitted.</a:t>
            </a:r>
          </a:p>
          <a:p>
            <a:pPr defTabSz="950793">
              <a:defRPr/>
            </a:pPr>
            <a:r>
              <a:rPr lang="en-US" b="0" baseline="0" dirty="0"/>
              <a:t>This means that 61% of the arrivals by EMS were treated and </a:t>
            </a:r>
            <a:r>
              <a:rPr lang="en-US" b="0" baseline="0" dirty="0" err="1"/>
              <a:t>streeted</a:t>
            </a:r>
            <a:r>
              <a:rPr lang="en-US" b="0" baseline="0" dirty="0"/>
              <a:t> from the ED…  This is the population we may be able to work with!</a:t>
            </a:r>
            <a:endParaRPr lang="en-US" b="0" dirty="0"/>
          </a:p>
        </p:txBody>
      </p:sp>
      <p:sp>
        <p:nvSpPr>
          <p:cNvPr id="4" name="Slide Number Placeholder 3"/>
          <p:cNvSpPr>
            <a:spLocks noGrp="1"/>
          </p:cNvSpPr>
          <p:nvPr>
            <p:ph type="sldNum" sz="quarter" idx="10"/>
          </p:nvPr>
        </p:nvSpPr>
        <p:spPr/>
        <p:txBody>
          <a:bodyPr/>
          <a:lstStyle/>
          <a:p>
            <a:fld id="{E721D5FA-DBFD-440D-8582-38145A362474}" type="slidenum">
              <a:rPr lang="en-US" smtClean="0"/>
              <a:t>6</a:t>
            </a:fld>
            <a:endParaRPr lang="en-US"/>
          </a:p>
        </p:txBody>
      </p:sp>
    </p:spTree>
    <p:extLst>
      <p:ext uri="{BB962C8B-B14F-4D97-AF65-F5344CB8AC3E}">
        <p14:creationId xmlns:p14="http://schemas.microsoft.com/office/powerpoint/2010/main" val="3850390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Slide Builds:</a:t>
            </a:r>
          </a:p>
          <a:p>
            <a:r>
              <a:rPr lang="en-US" b="0" dirty="0"/>
              <a:t>Based on these 2 reports, there</a:t>
            </a:r>
            <a:r>
              <a:rPr lang="en-US" b="0" baseline="0" dirty="0"/>
              <a:t> were 131,000,000 ED visits, and the average Medicare FACILITY payment for an ED visit is $969; meaning that ED expenditures for all payers is $127 billion.</a:t>
            </a:r>
          </a:p>
          <a:p>
            <a:r>
              <a:rPr lang="en-US" b="0" baseline="0" dirty="0"/>
              <a:t>17%, or $21.6 billion are from EMS arrivals</a:t>
            </a:r>
          </a:p>
          <a:p>
            <a:r>
              <a:rPr lang="en-US" b="0" baseline="0" dirty="0"/>
              <a:t>61% of those were treated and </a:t>
            </a:r>
            <a:r>
              <a:rPr lang="en-US" b="0" baseline="0" dirty="0" err="1"/>
              <a:t>streeted</a:t>
            </a:r>
            <a:r>
              <a:rPr lang="en-US" b="0" baseline="0" dirty="0"/>
              <a:t>, so can we impact the $13.1 billion?</a:t>
            </a:r>
          </a:p>
          <a:p>
            <a:r>
              <a:rPr lang="en-US" b="0" baseline="0" dirty="0"/>
              <a:t>If we could do something else with just 15% of the treated and </a:t>
            </a:r>
            <a:r>
              <a:rPr lang="en-US" b="0" baseline="0" dirty="0" err="1"/>
              <a:t>streeted</a:t>
            </a:r>
            <a:r>
              <a:rPr lang="en-US" b="0" baseline="0" dirty="0"/>
              <a:t> patients, we could save the healthcare system $2 billion annually!</a:t>
            </a:r>
          </a:p>
          <a:p>
            <a:endParaRPr lang="en-US" b="0" dirty="0"/>
          </a:p>
        </p:txBody>
      </p:sp>
      <p:sp>
        <p:nvSpPr>
          <p:cNvPr id="4" name="Slide Number Placeholder 3"/>
          <p:cNvSpPr>
            <a:spLocks noGrp="1"/>
          </p:cNvSpPr>
          <p:nvPr>
            <p:ph type="sldNum" sz="quarter" idx="10"/>
          </p:nvPr>
        </p:nvSpPr>
        <p:spPr/>
        <p:txBody>
          <a:bodyPr/>
          <a:lstStyle/>
          <a:p>
            <a:fld id="{E721D5FA-DBFD-440D-8582-38145A362474}" type="slidenum">
              <a:rPr lang="en-US" smtClean="0"/>
              <a:t>7</a:t>
            </a:fld>
            <a:endParaRPr lang="en-US"/>
          </a:p>
        </p:txBody>
      </p:sp>
    </p:spTree>
    <p:extLst>
      <p:ext uri="{BB962C8B-B14F-4D97-AF65-F5344CB8AC3E}">
        <p14:creationId xmlns:p14="http://schemas.microsoft.com/office/powerpoint/2010/main" val="4104507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Slide Builds:</a:t>
            </a:r>
          </a:p>
          <a:p>
            <a:r>
              <a:rPr lang="en-US" dirty="0"/>
              <a:t>EMS ‘owns’ this space</a:t>
            </a:r>
            <a:r>
              <a:rPr lang="en-US" baseline="0" dirty="0"/>
              <a:t> – it is something we will always do, and is a GAP in the healthcare system we currently fill.</a:t>
            </a:r>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9</a:t>
            </a:fld>
            <a:endParaRPr lang="en-US"/>
          </a:p>
        </p:txBody>
      </p:sp>
    </p:spTree>
    <p:extLst>
      <p:ext uri="{BB962C8B-B14F-4D97-AF65-F5344CB8AC3E}">
        <p14:creationId xmlns:p14="http://schemas.microsoft.com/office/powerpoint/2010/main" val="2926896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Slide Builds:</a:t>
            </a:r>
          </a:p>
          <a:p>
            <a:r>
              <a:rPr lang="en-US" dirty="0"/>
              <a:t>Using the same infrastructure,</a:t>
            </a:r>
            <a:r>
              <a:rPr lang="en-US" baseline="0" dirty="0"/>
              <a:t> we could do these additional things to help navigate patients through our complex healthcare system.</a:t>
            </a:r>
            <a:endParaRPr lang="en-US" dirty="0"/>
          </a:p>
        </p:txBody>
      </p:sp>
      <p:sp>
        <p:nvSpPr>
          <p:cNvPr id="4" name="Slide Number Placeholder 3"/>
          <p:cNvSpPr>
            <a:spLocks noGrp="1"/>
          </p:cNvSpPr>
          <p:nvPr>
            <p:ph type="sldNum" sz="quarter" idx="10"/>
          </p:nvPr>
        </p:nvSpPr>
        <p:spPr/>
        <p:txBody>
          <a:bodyPr/>
          <a:lstStyle/>
          <a:p>
            <a:fld id="{1690CE1D-100F-4A76-A4A2-EEA327882714}" type="slidenum">
              <a:rPr lang="en-US" smtClean="0"/>
              <a:t>10</a:t>
            </a:fld>
            <a:endParaRPr lang="en-US"/>
          </a:p>
        </p:txBody>
      </p:sp>
    </p:spTree>
    <p:extLst>
      <p:ext uri="{BB962C8B-B14F-4D97-AF65-F5344CB8AC3E}">
        <p14:creationId xmlns:p14="http://schemas.microsoft.com/office/powerpoint/2010/main" val="32775868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n-US"/>
              <a:t>Click to edit Master title style</a:t>
            </a:r>
            <a:endParaRPr lang="en-US" dirty="0"/>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s-ES"/>
          </a:p>
        </p:txBody>
      </p:sp>
      <p:sp>
        <p:nvSpPr>
          <p:cNvPr id="5" name="Rectangle 5"/>
          <p:cNvSpPr>
            <a:spLocks noGrp="1" noChangeArrowheads="1"/>
          </p:cNvSpPr>
          <p:nvPr>
            <p:ph type="ftr" sz="quarter" idx="11"/>
          </p:nvPr>
        </p:nvSpPr>
        <p:spPr/>
        <p:txBody>
          <a:bodyPr/>
          <a:lstStyle>
            <a:lvl1pPr>
              <a:defRPr/>
            </a:lvl1pPr>
          </a:lstStyle>
          <a:p>
            <a:pPr>
              <a:defRPr/>
            </a:pPr>
            <a:endParaRPr lang="es-ES"/>
          </a:p>
        </p:txBody>
      </p:sp>
      <p:sp>
        <p:nvSpPr>
          <p:cNvPr id="6" name="Rectangle 6"/>
          <p:cNvSpPr>
            <a:spLocks noGrp="1" noChangeArrowheads="1"/>
          </p:cNvSpPr>
          <p:nvPr>
            <p:ph type="sldNum" sz="quarter" idx="12"/>
          </p:nvPr>
        </p:nvSpPr>
        <p:spPr/>
        <p:txBody>
          <a:bodyPr/>
          <a:lstStyle>
            <a:lvl1pPr>
              <a:defRPr smtClean="0"/>
            </a:lvl1pPr>
          </a:lstStyle>
          <a:p>
            <a:pPr>
              <a:defRPr/>
            </a:pPr>
            <a:fld id="{94748FFD-5A4D-AC49-8CCB-2E8CC2CF5C48}" type="slidenum">
              <a:rPr lang="es-ES"/>
              <a:pPr>
                <a:defRPr/>
              </a:pPr>
              <a:t>‹#›</a:t>
            </a:fld>
            <a:endParaRPr lang="es-ES"/>
          </a:p>
        </p:txBody>
      </p:sp>
    </p:spTree>
    <p:extLst>
      <p:ext uri="{BB962C8B-B14F-4D97-AF65-F5344CB8AC3E}">
        <p14:creationId xmlns:p14="http://schemas.microsoft.com/office/powerpoint/2010/main" val="2994855835"/>
      </p:ext>
    </p:extLst>
  </p:cSld>
  <p:clrMapOvr>
    <a:masterClrMapping/>
  </p:clrMapOvr>
  <p:transition spd="med"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Main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ln/>
        </p:spPr>
        <p:txBody>
          <a:bodyPr/>
          <a:lstStyle>
            <a:lvl1pPr>
              <a:defRPr/>
            </a:lvl1pPr>
          </a:lstStyle>
          <a:p>
            <a:pPr>
              <a:defRPr/>
            </a:pPr>
            <a:endParaRPr lang="es-ES"/>
          </a:p>
        </p:txBody>
      </p:sp>
      <p:grpSp>
        <p:nvGrpSpPr>
          <p:cNvPr id="9" name="Group 8">
            <a:extLst>
              <a:ext uri="{FF2B5EF4-FFF2-40B4-BE49-F238E27FC236}">
                <a16:creationId xmlns:a16="http://schemas.microsoft.com/office/drawing/2014/main" xmlns="" id="{68AADAE9-207A-7849-814A-259C05F1331E}"/>
              </a:ext>
            </a:extLst>
          </p:cNvPr>
          <p:cNvGrpSpPr/>
          <p:nvPr userDrawn="1"/>
        </p:nvGrpSpPr>
        <p:grpSpPr>
          <a:xfrm>
            <a:off x="140269" y="5733257"/>
            <a:ext cx="1203203" cy="1071533"/>
            <a:chOff x="1907704" y="1556792"/>
            <a:chExt cx="5328592" cy="5328592"/>
          </a:xfrm>
        </p:grpSpPr>
        <p:pic>
          <p:nvPicPr>
            <p:cNvPr id="10" name="Picture 9" descr="EMS3_patient_centered.png">
              <a:extLst>
                <a:ext uri="{FF2B5EF4-FFF2-40B4-BE49-F238E27FC236}">
                  <a16:creationId xmlns:a16="http://schemas.microsoft.com/office/drawing/2014/main" xmlns="" id="{77369209-2972-2E41-AC25-E13CB0924FA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519661" y="1748351"/>
              <a:ext cx="4104678" cy="4705315"/>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xmlns="" id="{0B240B6B-9565-1042-BB6F-1FAAB7F2C4A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07704" y="1556792"/>
              <a:ext cx="5328592" cy="5328592"/>
            </a:xfrm>
            <a:prstGeom prst="rect">
              <a:avLst/>
            </a:prstGeom>
          </p:spPr>
        </p:pic>
      </p:grpSp>
      <p:sp>
        <p:nvSpPr>
          <p:cNvPr id="2" name="1 Título"/>
          <p:cNvSpPr>
            <a:spLocks noGrp="1"/>
          </p:cNvSpPr>
          <p:nvPr>
            <p:ph type="title"/>
          </p:nvPr>
        </p:nvSpPr>
        <p:spPr/>
        <p:txBody>
          <a:bodyPr/>
          <a:lstStyle/>
          <a:p>
            <a:r>
              <a:rPr lang="en-US"/>
              <a:t>Click to edit Master title style</a:t>
            </a:r>
            <a:endParaRPr lang="en-US" dirty="0"/>
          </a:p>
        </p:txBody>
      </p:sp>
      <p:sp>
        <p:nvSpPr>
          <p:cNvPr id="3" name="2 Marcador de contenido"/>
          <p:cNvSpPr>
            <a:spLocks noGrp="1"/>
          </p:cNvSpPr>
          <p:nvPr>
            <p:ph idx="1"/>
          </p:nvPr>
        </p:nvSpPr>
        <p:spPr/>
        <p:txBody>
          <a:bodyPr/>
          <a:lstStyle/>
          <a:p>
            <a:pPr lvl="0"/>
            <a:r>
              <a:rPr lang="en-US"/>
              <a:t>Click to edit Master text styles</a:t>
            </a:r>
          </a:p>
          <a:p>
            <a:pPr lvl="1"/>
            <a:r>
              <a:rPr lang="en-US"/>
              <a:t>Second level</a:t>
            </a:r>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B3EE9335-F472-4F47-87A8-B34FC13A3581}" type="slidenum">
              <a:rPr lang="es-ES"/>
              <a:pPr>
                <a:defRPr/>
              </a:pPr>
              <a:t>‹#›</a:t>
            </a:fld>
            <a:endParaRPr lang="es-ES"/>
          </a:p>
        </p:txBody>
      </p:sp>
    </p:spTree>
    <p:extLst>
      <p:ext uri="{BB962C8B-B14F-4D97-AF65-F5344CB8AC3E}">
        <p14:creationId xmlns:p14="http://schemas.microsoft.com/office/powerpoint/2010/main" val="1312971486"/>
      </p:ext>
    </p:extLst>
  </p:cSld>
  <p:clrMapOvr>
    <a:masterClrMapping/>
  </p:clrMapOvr>
  <p:transition spd="med" advClick="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Text Bottom">
    <p:spTree>
      <p:nvGrpSpPr>
        <p:cNvPr id="1" name=""/>
        <p:cNvGrpSpPr/>
        <p:nvPr/>
      </p:nvGrpSpPr>
      <p:grpSpPr>
        <a:xfrm>
          <a:off x="0" y="0"/>
          <a:ext cx="0" cy="0"/>
          <a:chOff x="0" y="0"/>
          <a:chExt cx="0" cy="0"/>
        </a:xfrm>
      </p:grpSpPr>
      <p:sp>
        <p:nvSpPr>
          <p:cNvPr id="2" name="1 Título"/>
          <p:cNvSpPr>
            <a:spLocks noGrp="1"/>
          </p:cNvSpPr>
          <p:nvPr>
            <p:ph type="title"/>
          </p:nvPr>
        </p:nvSpPr>
        <p:spPr>
          <a:xfrm>
            <a:off x="963084" y="2420889"/>
            <a:ext cx="10363200" cy="3348087"/>
          </a:xfrm>
        </p:spPr>
        <p:txBody>
          <a:bodyPr anchor="t"/>
          <a:lstStyle>
            <a:lvl1pPr algn="l">
              <a:lnSpc>
                <a:spcPts val="4200"/>
              </a:lnSpc>
              <a:defRPr sz="4000" b="1" cap="none" spc="-100">
                <a:solidFill>
                  <a:schemeClr val="tx1"/>
                </a:solidFill>
                <a:effectLst/>
              </a:defRPr>
            </a:lvl1pPr>
          </a:lstStyle>
          <a:p>
            <a:r>
              <a:rPr lang="en-US"/>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73F5DF33-B73A-6A45-8B78-F4893EC8C970}" type="slidenum">
              <a:rPr lang="es-ES"/>
              <a:pPr>
                <a:defRPr/>
              </a:pPr>
              <a:t>‹#›</a:t>
            </a:fld>
            <a:endParaRPr lang="es-ES"/>
          </a:p>
        </p:txBody>
      </p:sp>
      <p:grpSp>
        <p:nvGrpSpPr>
          <p:cNvPr id="7" name="Group 6">
            <a:extLst>
              <a:ext uri="{FF2B5EF4-FFF2-40B4-BE49-F238E27FC236}">
                <a16:creationId xmlns:a16="http://schemas.microsoft.com/office/drawing/2014/main" xmlns="" id="{FE44096A-D8D0-0B4C-AB01-63D1F25F37DE}"/>
              </a:ext>
            </a:extLst>
          </p:cNvPr>
          <p:cNvGrpSpPr/>
          <p:nvPr userDrawn="1"/>
        </p:nvGrpSpPr>
        <p:grpSpPr>
          <a:xfrm>
            <a:off x="140269" y="5733257"/>
            <a:ext cx="1275211" cy="1071533"/>
            <a:chOff x="1907704" y="1556792"/>
            <a:chExt cx="5328592" cy="5328592"/>
          </a:xfrm>
        </p:grpSpPr>
        <p:pic>
          <p:nvPicPr>
            <p:cNvPr id="8" name="Picture 7" descr="EMS3_patient_centered.png">
              <a:extLst>
                <a:ext uri="{FF2B5EF4-FFF2-40B4-BE49-F238E27FC236}">
                  <a16:creationId xmlns:a16="http://schemas.microsoft.com/office/drawing/2014/main" xmlns="" id="{6BF4A56D-E8D0-CA46-BB75-89511C8937A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519661" y="1748351"/>
              <a:ext cx="4104678" cy="4705315"/>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xmlns="" id="{97CD7414-3E47-C74C-9013-94300C827B2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07704" y="1556792"/>
              <a:ext cx="5328592" cy="5328592"/>
            </a:xfrm>
            <a:prstGeom prst="rect">
              <a:avLst/>
            </a:prstGeom>
          </p:spPr>
        </p:pic>
      </p:grpSp>
    </p:spTree>
    <p:extLst>
      <p:ext uri="{BB962C8B-B14F-4D97-AF65-F5344CB8AC3E}">
        <p14:creationId xmlns:p14="http://schemas.microsoft.com/office/powerpoint/2010/main" val="1909849809"/>
      </p:ext>
    </p:extLst>
  </p:cSld>
  <p:clrMapOvr>
    <a:masterClrMapping/>
  </p:clrMapOvr>
  <p:transition spd="med"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988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770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2815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4143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cene3d>
              <a:camera prst="orthographicFront"/>
              <a:lightRig rig="flat" dir="t">
                <a:rot lat="0" lon="0" rev="18900000"/>
              </a:lightRig>
            </a:scene3d>
            <a:sp3d extrusionH="31750" contourW="6350" prstMaterial="powder">
              <a:contourClr>
                <a:schemeClr val="accent3">
                  <a:tint val="100000"/>
                  <a:shade val="100000"/>
                  <a:satMod val="100000"/>
                  <a:hueMod val="100000"/>
                </a:schemeClr>
              </a:contourClr>
            </a:sp3d>
          </a:bodyPr>
          <a:lstStyle/>
          <a:p>
            <a:pPr lvl="0"/>
            <a:r>
              <a:rPr lang="es-ES" dirty="0"/>
              <a:t>Text</a:t>
            </a:r>
          </a:p>
        </p:txBody>
      </p:sp>
      <p:sp>
        <p:nvSpPr>
          <p:cNvPr id="1027" name="Rectangle 3"/>
          <p:cNvSpPr>
            <a:spLocks noGrp="1" noChangeArrowheads="1"/>
          </p:cNvSpPr>
          <p:nvPr>
            <p:ph type="body" idx="1"/>
          </p:nvPr>
        </p:nvSpPr>
        <p:spPr bwMode="auto">
          <a:xfrm>
            <a:off x="609600" y="2276475"/>
            <a:ext cx="10972800" cy="384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s-ES" dirty="0"/>
              <a:t>Text</a:t>
            </a:r>
          </a:p>
          <a:p>
            <a:pPr lvl="1"/>
            <a:r>
              <a:rPr lang="es-ES" dirty="0"/>
              <a:t>Text</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a typeface="+mn-ea"/>
                <a:cs typeface="Arial" charset="0"/>
              </a:defRPr>
            </a:lvl1pPr>
          </a:lstStyle>
          <a:p>
            <a:pPr>
              <a:defRPr/>
            </a:pPr>
            <a:endParaRPr lang="es-E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a typeface="+mn-ea"/>
                <a:cs typeface="Arial" charset="0"/>
              </a:defRPr>
            </a:lvl1pPr>
          </a:lstStyle>
          <a:p>
            <a:pPr>
              <a:defRPr/>
            </a:pPr>
            <a:endParaRPr lang="es-ES"/>
          </a:p>
        </p:txBody>
      </p:sp>
      <p:sp>
        <p:nvSpPr>
          <p:cNvPr id="1030" name="Rectangle 6"/>
          <p:cNvSpPr>
            <a:spLocks noGrp="1" noChangeArrowheads="1"/>
          </p:cNvSpPr>
          <p:nvPr>
            <p:ph type="sldNum" sz="quarter" idx="4"/>
          </p:nvPr>
        </p:nvSpPr>
        <p:spPr bwMode="auto">
          <a:xfrm>
            <a:off x="8737600" y="6245225"/>
            <a:ext cx="52705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cs typeface="Arial" charset="0"/>
              </a:defRPr>
            </a:lvl1pPr>
          </a:lstStyle>
          <a:p>
            <a:pPr>
              <a:defRPr/>
            </a:pPr>
            <a:fld id="{C6DF3F72-F97D-B944-A86F-0A01F2E19028}" type="slidenum">
              <a:rPr lang="es-ES"/>
              <a:pPr>
                <a:defRPr/>
              </a:pPr>
              <a:t>‹#›</a:t>
            </a:fld>
            <a:endParaRPr lang="es-ES"/>
          </a:p>
        </p:txBody>
      </p:sp>
      <p:sp>
        <p:nvSpPr>
          <p:cNvPr id="1031" name="TextBox 1"/>
          <p:cNvSpPr txBox="1">
            <a:spLocks noChangeArrowheads="1"/>
          </p:cNvSpPr>
          <p:nvPr userDrawn="1"/>
        </p:nvSpPr>
        <p:spPr bwMode="auto">
          <a:xfrm>
            <a:off x="317500" y="663892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pic>
        <p:nvPicPr>
          <p:cNvPr id="1032" name="Picture 2" descr="NAEMT logo notag outlines.png"/>
          <p:cNvPicPr>
            <a:picLocks noChangeAspect="1"/>
          </p:cNvPicPr>
          <p:nvPr userDrawn="1"/>
        </p:nvPicPr>
        <p:blipFill>
          <a:blip r:embed="rId9" cstate="email">
            <a:extLst>
              <a:ext uri="{28A0092B-C50C-407E-A947-70E740481C1C}">
                <a14:useLocalDpi xmlns:a14="http://schemas.microsoft.com/office/drawing/2010/main" val="0"/>
              </a:ext>
            </a:extLst>
          </a:blip>
          <a:srcRect/>
          <a:stretch>
            <a:fillRect/>
          </a:stretch>
        </p:blipFill>
        <p:spPr bwMode="auto">
          <a:xfrm>
            <a:off x="9936355" y="6126163"/>
            <a:ext cx="1753413"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5" r:id="rId1"/>
    <p:sldLayoutId id="2147483653" r:id="rId2"/>
    <p:sldLayoutId id="2147483654" r:id="rId3"/>
    <p:sldLayoutId id="2147483656" r:id="rId4"/>
    <p:sldLayoutId id="2147483657" r:id="rId5"/>
    <p:sldLayoutId id="2147483658" r:id="rId6"/>
  </p:sldLayoutIdLst>
  <p:transition spd="med" advClick="0">
    <p:fade/>
  </p:transition>
  <p:txStyles>
    <p:titleStyle>
      <a:lvl1pPr algn="ctr" rtl="0" eaLnBrk="0" fontAlgn="base" hangingPunct="0">
        <a:lnSpc>
          <a:spcPts val="4800"/>
        </a:lnSpc>
        <a:spcBef>
          <a:spcPct val="0"/>
        </a:spcBef>
        <a:spcAft>
          <a:spcPct val="0"/>
        </a:spcAft>
        <a:defRPr sz="4600" b="1">
          <a:ln/>
          <a:solidFill>
            <a:srgbClr val="FFFFFF"/>
          </a:solidFill>
          <a:effectLst>
            <a:outerShdw blurRad="50800" dist="38100" dir="5400000" algn="t" rotWithShape="0">
              <a:prstClr val="black">
                <a:alpha val="40000"/>
              </a:prstClr>
            </a:outerShdw>
          </a:effectLst>
          <a:latin typeface="+mj-lt"/>
          <a:ea typeface="ＭＳ Ｐゴシック" charset="0"/>
          <a:cs typeface="+mj-cs"/>
        </a:defRPr>
      </a:lvl1pPr>
      <a:lvl2pPr algn="ctr" rtl="0" eaLnBrk="0" fontAlgn="base" hangingPunct="0">
        <a:lnSpc>
          <a:spcPts val="4800"/>
        </a:lnSpc>
        <a:spcBef>
          <a:spcPct val="0"/>
        </a:spcBef>
        <a:spcAft>
          <a:spcPct val="0"/>
        </a:spcAft>
        <a:defRPr sz="4600" b="1">
          <a:solidFill>
            <a:srgbClr val="FFFFFF"/>
          </a:solidFill>
          <a:latin typeface="Arial" charset="0"/>
          <a:ea typeface="ＭＳ Ｐゴシック" charset="0"/>
          <a:cs typeface="Arial" charset="0"/>
        </a:defRPr>
      </a:lvl2pPr>
      <a:lvl3pPr algn="ctr" rtl="0" eaLnBrk="0" fontAlgn="base" hangingPunct="0">
        <a:lnSpc>
          <a:spcPts val="4800"/>
        </a:lnSpc>
        <a:spcBef>
          <a:spcPct val="0"/>
        </a:spcBef>
        <a:spcAft>
          <a:spcPct val="0"/>
        </a:spcAft>
        <a:defRPr sz="4600" b="1">
          <a:solidFill>
            <a:srgbClr val="FFFFFF"/>
          </a:solidFill>
          <a:latin typeface="Arial" charset="0"/>
          <a:ea typeface="ＭＳ Ｐゴシック" charset="0"/>
          <a:cs typeface="Arial" charset="0"/>
        </a:defRPr>
      </a:lvl3pPr>
      <a:lvl4pPr algn="ctr" rtl="0" eaLnBrk="0" fontAlgn="base" hangingPunct="0">
        <a:lnSpc>
          <a:spcPts val="4800"/>
        </a:lnSpc>
        <a:spcBef>
          <a:spcPct val="0"/>
        </a:spcBef>
        <a:spcAft>
          <a:spcPct val="0"/>
        </a:spcAft>
        <a:defRPr sz="4600" b="1">
          <a:solidFill>
            <a:srgbClr val="FFFFFF"/>
          </a:solidFill>
          <a:latin typeface="Arial" charset="0"/>
          <a:ea typeface="ＭＳ Ｐゴシック" charset="0"/>
          <a:cs typeface="Arial" charset="0"/>
        </a:defRPr>
      </a:lvl4pPr>
      <a:lvl5pPr algn="ctr" rtl="0" eaLnBrk="0" fontAlgn="base" hangingPunct="0">
        <a:lnSpc>
          <a:spcPts val="4800"/>
        </a:lnSpc>
        <a:spcBef>
          <a:spcPct val="0"/>
        </a:spcBef>
        <a:spcAft>
          <a:spcPct val="0"/>
        </a:spcAft>
        <a:defRPr sz="4600" b="1">
          <a:solidFill>
            <a:srgbClr val="FFFFFF"/>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lnSpc>
          <a:spcPts val="4200"/>
        </a:lnSpc>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media10.wma"/><Relationship Id="rId7" Type="http://schemas.openxmlformats.org/officeDocument/2006/relationships/image" Target="../media/image25.png"/><Relationship Id="rId2" Type="http://schemas.microsoft.com/office/2007/relationships/media" Target="../media/media10.wma"/><Relationship Id="rId1" Type="http://schemas.openxmlformats.org/officeDocument/2006/relationships/tags" Target="../tags/tag5.xml"/><Relationship Id="rId6" Type="http://schemas.openxmlformats.org/officeDocument/2006/relationships/image" Target="../media/image24.png"/><Relationship Id="rId5" Type="http://schemas.openxmlformats.org/officeDocument/2006/relationships/notesSlide" Target="../notesSlides/notesSlide9.xml"/><Relationship Id="rId10" Type="http://schemas.openxmlformats.org/officeDocument/2006/relationships/image" Target="../media/image10.png"/><Relationship Id="rId4" Type="http://schemas.openxmlformats.org/officeDocument/2006/relationships/slideLayout" Target="../slideLayouts/slideLayout2.xml"/><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10.png"/><Relationship Id="rId5" Type="http://schemas.openxmlformats.org/officeDocument/2006/relationships/image" Target="../media/image30.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slideLayout" Target="../slideLayouts/slideLayout2.xml"/><Relationship Id="rId7" Type="http://schemas.openxmlformats.org/officeDocument/2006/relationships/image" Target="../media/image33.jpeg"/><Relationship Id="rId12" Type="http://schemas.openxmlformats.org/officeDocument/2006/relationships/image" Target="../media/image10.png"/><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notesSlide" Target="../notesSlides/notesSlide12.xml"/><Relationship Id="rId9"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10.png"/><Relationship Id="rId5" Type="http://schemas.openxmlformats.org/officeDocument/2006/relationships/image" Target="../media/image38.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hyperlink" Target="https://icma.org/articles/ems-era-health-care-reform" TargetMode="External"/><Relationship Id="rId3" Type="http://schemas.openxmlformats.org/officeDocument/2006/relationships/slideLayout" Target="../slideLayouts/slideLayout2.xml"/><Relationship Id="rId7" Type="http://schemas.openxmlformats.org/officeDocument/2006/relationships/image" Target="../media/image42.png"/><Relationship Id="rId12" Type="http://schemas.openxmlformats.org/officeDocument/2006/relationships/image" Target="../media/image10.png"/><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41.png"/><Relationship Id="rId11" Type="http://schemas.openxmlformats.org/officeDocument/2006/relationships/hyperlink" Target="https://www.researchgate.net/publication/256082991_EMS_at_the_healthcare_table" TargetMode="External"/><Relationship Id="rId5" Type="http://schemas.openxmlformats.org/officeDocument/2006/relationships/image" Target="../media/image40.png"/><Relationship Id="rId10" Type="http://schemas.openxmlformats.org/officeDocument/2006/relationships/hyperlink" Target="https://efficientgov.com/blog/2015/12/24/ems-in-2015-demonstrating-value-in-a-changing-healthcare-system/" TargetMode="External"/><Relationship Id="rId4" Type="http://schemas.openxmlformats.org/officeDocument/2006/relationships/image" Target="../media/image39.png"/><Relationship Id="rId9" Type="http://schemas.openxmlformats.org/officeDocument/2006/relationships/hyperlink" Target="https://www.phe.gov/ASPRBlog/Lists/Posts/Post.aspx?ID=191"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advisory.com/research/care-transformation-center/care-transformation-center-blog/2015/10/community-paramedicine-webcon-recap" TargetMode="External"/><Relationship Id="rId3" Type="http://schemas.openxmlformats.org/officeDocument/2006/relationships/slideLayout" Target="../slideLayouts/slideLayout2.xml"/><Relationship Id="rId7" Type="http://schemas.openxmlformats.org/officeDocument/2006/relationships/hyperlink" Target="http://content.healthaffairs.org/content/32/12/2142.abstract" TargetMode="External"/><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7.xml"/><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hyperlink" Target="https://innovations.ahrq.gov/profiles/trained-paramedics-provide-ongoing-support-frequent-911-callers-reducing-use-ambulance-and" TargetMode="External"/><Relationship Id="rId5" Type="http://schemas.openxmlformats.org/officeDocument/2006/relationships/image" Target="../media/image45.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hyperlink" Target="http://www.wsj.com/articles/paramedics-aren-t-just-for-emergencies-1439832074" TargetMode="External"/><Relationship Id="rId5" Type="http://schemas.openxmlformats.org/officeDocument/2006/relationships/image" Target="../media/image46.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46.png"/><Relationship Id="rId5" Type="http://schemas.openxmlformats.org/officeDocument/2006/relationships/hyperlink" Target="http://www.wsj.com/articles/the-revolution-in-ems-care-1474855802" TargetMode="External"/><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image" Target="../media/image47.png"/><Relationship Id="rId5" Type="http://schemas.openxmlformats.org/officeDocument/2006/relationships/hyperlink" Target="http://keranews.org/post/meet-paramedic-who-makes-house-calls-keep-patients-out-er" TargetMode="External"/><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4.wma"/><Relationship Id="rId1" Type="http://schemas.microsoft.com/office/2007/relationships/media" Target="../media/media24.wma"/><Relationship Id="rId6" Type="http://schemas.openxmlformats.org/officeDocument/2006/relationships/image" Target="../media/image48.png"/><Relationship Id="rId5" Type="http://schemas.openxmlformats.org/officeDocument/2006/relationships/hyperlink" Target="https://www.washingtonpost.com/local/public-safety/urgent-care-on-wheels-fire-departments-rescuing-patients-from-costly-er-trips/2017/02/02/" TargetMode="External"/><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5.wma"/><Relationship Id="rId1" Type="http://schemas.microsoft.com/office/2007/relationships/media" Target="../media/media25.wma"/><Relationship Id="rId6" Type="http://schemas.openxmlformats.org/officeDocument/2006/relationships/image" Target="../media/image49.png"/><Relationship Id="rId5" Type="http://schemas.openxmlformats.org/officeDocument/2006/relationships/hyperlink" Target="http://managedhealthcareexecutive.modernmedicine.com/managed-healthcare-executive/news/paramedics-fight-combat-ed-visits-readmissions" TargetMode="External"/><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6.wma"/><Relationship Id="rId1" Type="http://schemas.microsoft.com/office/2007/relationships/media" Target="../media/media26.wma"/><Relationship Id="rId6" Type="http://schemas.openxmlformats.org/officeDocument/2006/relationships/image" Target="../media/image50.png"/><Relationship Id="rId5" Type="http://schemas.openxmlformats.org/officeDocument/2006/relationships/hyperlink" Target="http://www.hhnmag.com/articles/8238-call-an-ambulance-for-care" TargetMode="External"/><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7.wma"/><Relationship Id="rId1" Type="http://schemas.microsoft.com/office/2007/relationships/media" Target="../media/media27.wma"/><Relationship Id="rId6" Type="http://schemas.openxmlformats.org/officeDocument/2006/relationships/image" Target="../media/image50.png"/><Relationship Id="rId5" Type="http://schemas.openxmlformats.org/officeDocument/2006/relationships/hyperlink" Target="http://www.hhnmag.com/articles/8238-call-an-ambulance-for-care" TargetMode="External"/><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28.wma"/><Relationship Id="rId1" Type="http://schemas.microsoft.com/office/2007/relationships/media" Target="../media/media28.wma"/><Relationship Id="rId6" Type="http://schemas.openxmlformats.org/officeDocument/2006/relationships/image" Target="../media/image51.png"/><Relationship Id="rId5" Type="http://schemas.openxmlformats.org/officeDocument/2006/relationships/hyperlink" Target="https://www.abqjournal.com/1005425/blue-cross-paramedic-program-cuts-er-overuse.html?__prclt=ifWRWVO1" TargetMode="External"/><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wma"/><Relationship Id="rId1" Type="http://schemas.microsoft.com/office/2007/relationships/media" Target="../media/media29.wma"/><Relationship Id="rId6" Type="http://schemas.openxmlformats.org/officeDocument/2006/relationships/image" Target="../media/image10.png"/><Relationship Id="rId5" Type="http://schemas.openxmlformats.org/officeDocument/2006/relationships/image" Target="../media/image52.png"/><Relationship Id="rId4" Type="http://schemas.openxmlformats.org/officeDocument/2006/relationships/hyperlink" Target="http://www.emsworld.com/news/218925/moment-weve-been-waiting-anthem-compensate-ems-care-without-transport"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10.png"/><Relationship Id="rId5" Type="http://schemas.openxmlformats.org/officeDocument/2006/relationships/image" Target="../media/image14.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ma"/><Relationship Id="rId1" Type="http://schemas.microsoft.com/office/2007/relationships/media" Target="../media/media30.wma"/><Relationship Id="rId5" Type="http://schemas.openxmlformats.org/officeDocument/2006/relationships/image" Target="../media/image10.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ma"/><Relationship Id="rId1" Type="http://schemas.microsoft.com/office/2007/relationships/media" Target="../media/media31.wma"/><Relationship Id="rId5" Type="http://schemas.openxmlformats.org/officeDocument/2006/relationships/image" Target="../media/image10.png"/><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wma"/><Relationship Id="rId1" Type="http://schemas.microsoft.com/office/2007/relationships/media" Target="../media/media32.wma"/><Relationship Id="rId5" Type="http://schemas.openxmlformats.org/officeDocument/2006/relationships/image" Target="../media/image10.png"/><Relationship Id="rId4"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ma"/><Relationship Id="rId1" Type="http://schemas.microsoft.com/office/2007/relationships/media" Target="../media/media33.wma"/><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ma"/><Relationship Id="rId1" Type="http://schemas.microsoft.com/office/2007/relationships/media" Target="../media/media34.wma"/><Relationship Id="rId5" Type="http://schemas.openxmlformats.org/officeDocument/2006/relationships/image" Target="../media/image10.png"/><Relationship Id="rId4"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ma"/><Relationship Id="rId1" Type="http://schemas.microsoft.com/office/2007/relationships/media" Target="../media/media35.wma"/><Relationship Id="rId5" Type="http://schemas.openxmlformats.org/officeDocument/2006/relationships/image" Target="../media/image10.png"/><Relationship Id="rId4"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ma"/><Relationship Id="rId1" Type="http://schemas.microsoft.com/office/2007/relationships/media" Target="../media/media36.wma"/><Relationship Id="rId5" Type="http://schemas.openxmlformats.org/officeDocument/2006/relationships/image" Target="../media/image10.png"/><Relationship Id="rId4"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ma"/><Relationship Id="rId1" Type="http://schemas.microsoft.com/office/2007/relationships/media" Target="../media/media37.wma"/><Relationship Id="rId5" Type="http://schemas.openxmlformats.org/officeDocument/2006/relationships/image" Target="../media/image10.png"/><Relationship Id="rId4"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ma"/><Relationship Id="rId1" Type="http://schemas.microsoft.com/office/2007/relationships/media" Target="../media/media38.wma"/><Relationship Id="rId5" Type="http://schemas.openxmlformats.org/officeDocument/2006/relationships/image" Target="../media/image10.png"/><Relationship Id="rId4" Type="http://schemas.openxmlformats.org/officeDocument/2006/relationships/notesSlide" Target="../notesSlides/notesSlide3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ma"/><Relationship Id="rId1" Type="http://schemas.microsoft.com/office/2007/relationships/media" Target="../media/media39.wma"/><Relationship Id="rId6" Type="http://schemas.openxmlformats.org/officeDocument/2006/relationships/image" Target="../media/image10.png"/><Relationship Id="rId5" Type="http://schemas.openxmlformats.org/officeDocument/2006/relationships/hyperlink" Target="http://www.naemt.org/initiatives/ems-transformation" TargetMode="Externa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10.png"/><Relationship Id="rId5" Type="http://schemas.openxmlformats.org/officeDocument/2006/relationships/image" Target="../media/image15.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0.wma"/><Relationship Id="rId1" Type="http://schemas.microsoft.com/office/2007/relationships/media" Target="../media/media40.wma"/><Relationship Id="rId6" Type="http://schemas.openxmlformats.org/officeDocument/2006/relationships/image" Target="../media/image10.png"/><Relationship Id="rId5" Type="http://schemas.openxmlformats.org/officeDocument/2006/relationships/image" Target="../media/image54.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5.wma"/><Relationship Id="rId7" Type="http://schemas.openxmlformats.org/officeDocument/2006/relationships/image" Target="../media/image17.png"/><Relationship Id="rId2" Type="http://schemas.microsoft.com/office/2007/relationships/media" Target="../media/media5.wma"/><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notesSlide" Target="../notesSlides/notesSlide5.xml"/><Relationship Id="rId10" Type="http://schemas.openxmlformats.org/officeDocument/2006/relationships/image" Target="../media/image10.png"/><Relationship Id="rId4" Type="http://schemas.openxmlformats.org/officeDocument/2006/relationships/slideLayout" Target="../slideLayouts/slideLayout2.xml"/><Relationship Id="rId9" Type="http://schemas.openxmlformats.org/officeDocument/2006/relationships/hyperlink" Target="https://www.hcup-us.ahrq.gov/reports/statbriefs/sb174-Emergency-Department-Visits-Overview.pdf"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6.wma"/><Relationship Id="rId7" Type="http://schemas.openxmlformats.org/officeDocument/2006/relationships/hyperlink" Target="http://www.acepnow.com/article/emergency-medical-services-arrivals-admission-rates-emergency-department-analyzed/" TargetMode="External"/><Relationship Id="rId2" Type="http://schemas.microsoft.com/office/2007/relationships/media" Target="../media/media6.wma"/><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www.cdc.gov/nchs/data/hus/hus12.pdf" TargetMode="External"/><Relationship Id="rId3" Type="http://schemas.openxmlformats.org/officeDocument/2006/relationships/audio" Target="../media/media7.wma"/><Relationship Id="rId7" Type="http://schemas.openxmlformats.org/officeDocument/2006/relationships/hyperlink" Target="https://www.hcup-us.ahrq.gov/reports/statbriefs/sb174-Emergency-Department-Visits-Overview.pdf" TargetMode="External"/><Relationship Id="rId2" Type="http://schemas.microsoft.com/office/2007/relationships/media" Target="../media/media7.wma"/><Relationship Id="rId1" Type="http://schemas.openxmlformats.org/officeDocument/2006/relationships/tags" Target="../tags/tag3.xml"/><Relationship Id="rId6" Type="http://schemas.openxmlformats.org/officeDocument/2006/relationships/hyperlink" Target="http://www.acepnow.com/article/emergency-medical-services-arrivals-admission-rates-emergency-department-analyzed/" TargetMode="External"/><Relationship Id="rId5" Type="http://schemas.openxmlformats.org/officeDocument/2006/relationships/notesSlide" Target="../notesSlides/notesSlide7.xml"/><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media9.wma"/><Relationship Id="rId7" Type="http://schemas.openxmlformats.org/officeDocument/2006/relationships/image" Target="../media/image21.png"/><Relationship Id="rId2" Type="http://schemas.microsoft.com/office/2007/relationships/media" Target="../media/media9.wma"/><Relationship Id="rId1" Type="http://schemas.openxmlformats.org/officeDocument/2006/relationships/tags" Target="../tags/tag4.xml"/><Relationship Id="rId6" Type="http://schemas.openxmlformats.org/officeDocument/2006/relationships/image" Target="../media/image20.png"/><Relationship Id="rId5" Type="http://schemas.openxmlformats.org/officeDocument/2006/relationships/notesSlide" Target="../notesSlides/notesSlide8.xml"/><Relationship Id="rId10" Type="http://schemas.openxmlformats.org/officeDocument/2006/relationships/image" Target="../media/image10.png"/><Relationship Id="rId4" Type="http://schemas.openxmlformats.org/officeDocument/2006/relationships/slideLayout" Target="../slideLayouts/slideLayout2.xml"/><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209800" y="305149"/>
            <a:ext cx="7772400" cy="1470025"/>
          </a:xfrm>
        </p:spPr>
        <p:txBody>
          <a:bodyPr>
            <a:normAutofit/>
          </a:bodyPr>
          <a:lstStyle/>
          <a:p>
            <a:pPr algn="ctr"/>
            <a:r>
              <a:rPr lang="en-US" dirty="0"/>
              <a:t>The New Role of “EMS” in </a:t>
            </a:r>
            <a:br>
              <a:rPr lang="en-US" dirty="0"/>
            </a:br>
            <a:r>
              <a:rPr lang="en-US" dirty="0"/>
              <a:t>Healthcare 3.0</a:t>
            </a:r>
          </a:p>
        </p:txBody>
      </p:sp>
      <p:grpSp>
        <p:nvGrpSpPr>
          <p:cNvPr id="4" name="Group 3">
            <a:extLst>
              <a:ext uri="{FF2B5EF4-FFF2-40B4-BE49-F238E27FC236}">
                <a16:creationId xmlns:a16="http://schemas.microsoft.com/office/drawing/2014/main" xmlns="" id="{7C4425CD-A4AF-0A47-8D88-A18B29C58CCE}"/>
              </a:ext>
            </a:extLst>
          </p:cNvPr>
          <p:cNvGrpSpPr/>
          <p:nvPr/>
        </p:nvGrpSpPr>
        <p:grpSpPr>
          <a:xfrm>
            <a:off x="3431704" y="1556792"/>
            <a:ext cx="5328592" cy="5328592"/>
            <a:chOff x="1907704" y="1556792"/>
            <a:chExt cx="5328592" cy="5328592"/>
          </a:xfrm>
        </p:grpSpPr>
        <p:pic>
          <p:nvPicPr>
            <p:cNvPr id="7" name="Picture 6" descr="EMS3_patient_centere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9661" y="1748351"/>
              <a:ext cx="4104678" cy="4705315"/>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xmlns="" id="{88265047-0526-CC41-AE18-2577A71F1AA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907704" y="1556792"/>
              <a:ext cx="5328592" cy="5328592"/>
            </a:xfrm>
            <a:prstGeom prst="rect">
              <a:avLst/>
            </a:prstGeom>
          </p:spPr>
        </p:pic>
      </p:gr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10465452"/>
      </p:ext>
    </p:extLst>
  </p:cSld>
  <p:clrMapOvr>
    <a:masterClrMapping/>
  </p:clrMapOvr>
  <p:transition spd="med" advTm="4116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13792"/>
            <a:ext cx="8229600" cy="1143000"/>
          </a:xfrm>
        </p:spPr>
        <p:txBody>
          <a:bodyPr/>
          <a:lstStyle/>
          <a:p>
            <a:pPr>
              <a:defRPr/>
            </a:pPr>
            <a:r>
              <a:rPr lang="en-US" sz="4400" dirty="0">
                <a:solidFill>
                  <a:schemeClr val="accent3"/>
                </a:solidFill>
              </a:rPr>
              <a:t>EMS Agencies Offering</a:t>
            </a:r>
            <a:br>
              <a:rPr lang="en-US" sz="4400" dirty="0">
                <a:solidFill>
                  <a:schemeClr val="accent3"/>
                </a:solidFill>
              </a:rPr>
            </a:br>
            <a:r>
              <a:rPr lang="en-US" sz="4400" dirty="0">
                <a:solidFill>
                  <a:schemeClr val="accent3"/>
                </a:solidFill>
              </a:rPr>
              <a:t>Expanded </a:t>
            </a:r>
            <a:r>
              <a:rPr lang="en-US" sz="4400" i="1" u="sng" dirty="0">
                <a:solidFill>
                  <a:schemeClr val="accent3"/>
                </a:solidFill>
              </a:rPr>
              <a:t>Roles</a:t>
            </a:r>
          </a:p>
        </p:txBody>
      </p:sp>
      <p:pic>
        <p:nvPicPr>
          <p:cNvPr id="4" name="Picture 3" descr="EMS3_icons_nurse.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783529" y="3212977"/>
            <a:ext cx="2466975" cy="2471737"/>
          </a:xfrm>
          <a:prstGeom prst="rect">
            <a:avLst/>
          </a:prstGeom>
          <a:ln>
            <a:noFill/>
          </a:ln>
          <a:effectLst>
            <a:outerShdw blurRad="292100" dist="139700" dir="2700000" algn="tl" rotWithShape="0">
              <a:srgbClr val="333333">
                <a:alpha val="65000"/>
              </a:srgbClr>
            </a:outerShdw>
          </a:effectLst>
        </p:spPr>
      </p:pic>
      <p:pic>
        <p:nvPicPr>
          <p:cNvPr id="5" name="Picture 4" descr="EMS3_icons_preventive.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627403" y="2349500"/>
            <a:ext cx="2466975" cy="2470150"/>
          </a:xfrm>
          <a:prstGeom prst="rect">
            <a:avLst/>
          </a:prstGeom>
          <a:ln>
            <a:noFill/>
          </a:ln>
          <a:effectLst>
            <a:outerShdw blurRad="292100" dist="139700" dir="2700000" algn="tl" rotWithShape="0">
              <a:srgbClr val="333333">
                <a:alpha val="65000"/>
              </a:srgbClr>
            </a:outerShdw>
          </a:effectLst>
        </p:spPr>
      </p:pic>
      <p:pic>
        <p:nvPicPr>
          <p:cNvPr id="11" name="Picture 10" descr="EMS3_icons_chronic.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807969" y="3214563"/>
            <a:ext cx="2466975" cy="2470150"/>
          </a:xfrm>
          <a:prstGeom prst="rect">
            <a:avLst/>
          </a:prstGeom>
          <a:ln>
            <a:noFill/>
          </a:ln>
          <a:effectLst>
            <a:outerShdw blurRad="292100" dist="139700" dir="2700000" algn="tl" rotWithShape="0">
              <a:srgbClr val="333333">
                <a:alpha val="65000"/>
              </a:srgbClr>
            </a:outerShdw>
          </a:effectLst>
        </p:spPr>
      </p:pic>
      <p:pic>
        <p:nvPicPr>
          <p:cNvPr id="13" name="Picture 12" descr="EMS3_icons_alternative.pn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7751764" y="2349500"/>
            <a:ext cx="2466975" cy="2470150"/>
          </a:xfrm>
          <a:prstGeom prst="rect">
            <a:avLst/>
          </a:prstGeom>
          <a:ln>
            <a:noFill/>
          </a:ln>
          <a:effectLst>
            <a:outerShdw blurRad="292100" dist="139700" dir="2700000" algn="tl" rotWithShape="0">
              <a:srgbClr val="333333">
                <a:alpha val="65000"/>
              </a:srgbClr>
            </a:outerShdw>
          </a:effectLst>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88738" y="6154738"/>
            <a:ext cx="487362" cy="487362"/>
          </a:xfrm>
          <a:prstGeom prst="rect">
            <a:avLst/>
          </a:prstGeom>
        </p:spPr>
      </p:pic>
    </p:spTree>
    <p:custDataLst>
      <p:tags r:id="rId1"/>
    </p:custDataLst>
  </p:cSld>
  <p:clrMapOvr>
    <a:masterClrMapping/>
  </p:clrMapOvr>
  <p:transition spd="slow" advTm="64892">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13792"/>
            <a:ext cx="8229600" cy="1143000"/>
          </a:xfrm>
        </p:spPr>
        <p:txBody>
          <a:bodyPr/>
          <a:lstStyle/>
          <a:p>
            <a:pPr>
              <a:defRPr/>
            </a:pPr>
            <a:r>
              <a:rPr lang="en-US" dirty="0">
                <a:solidFill>
                  <a:schemeClr val="accent3"/>
                </a:solidFill>
              </a:rPr>
              <a:t>Value – Added EMS</a:t>
            </a:r>
          </a:p>
        </p:txBody>
      </p:sp>
      <p:sp>
        <p:nvSpPr>
          <p:cNvPr id="6" name="TextBox 5"/>
          <p:cNvSpPr txBox="1">
            <a:spLocks noChangeArrowheads="1"/>
          </p:cNvSpPr>
          <p:nvPr/>
        </p:nvSpPr>
        <p:spPr bwMode="auto">
          <a:xfrm>
            <a:off x="1524000" y="2276475"/>
            <a:ext cx="914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000" b="1" dirty="0">
                <a:solidFill>
                  <a:srgbClr val="083E8A"/>
                </a:solidFill>
              </a:rPr>
              <a:t>Core Mission + Expanded Services = </a:t>
            </a:r>
            <a:r>
              <a:rPr lang="en-US" sz="3000" b="1" dirty="0">
                <a:solidFill>
                  <a:srgbClr val="FF0000"/>
                </a:solidFill>
              </a:rPr>
              <a:t>Value</a:t>
            </a:r>
          </a:p>
        </p:txBody>
      </p:sp>
      <p:pic>
        <p:nvPicPr>
          <p:cNvPr id="7" name="Picture 6" descr="EMS3_icons_lowered_costs.pn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181726" y="3284539"/>
            <a:ext cx="3514725"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EMS3_icons_better_health.pn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451101" y="3284539"/>
            <a:ext cx="3514725"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cSld>
  <p:clrMapOvr>
    <a:masterClrMapping/>
  </p:clrMapOvr>
  <p:transition spd="slow" advTm="16050">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6" presetClass="emph" presetSubtype="0" fill="hold" nodeType="afterEffect">
                                  <p:stCondLst>
                                    <p:cond delay="1000"/>
                                  </p:stCondLst>
                                  <p:childTnLst>
                                    <p:animEffect transition="out" filter="fade">
                                      <p:cBhvr>
                                        <p:cTn id="9" dur="1000" tmFilter="0, 0; .2, .5; .8, .5; 1, 0"/>
                                        <p:tgtEl>
                                          <p:spTgt spid="2"/>
                                        </p:tgtEl>
                                      </p:cBhvr>
                                    </p:animEffect>
                                    <p:animScale>
                                      <p:cBhvr>
                                        <p:cTn id="10" dur="500" autoRev="1" fill="hold"/>
                                        <p:tgtEl>
                                          <p:spTgt spid="2"/>
                                        </p:tgtEl>
                                      </p:cBhvr>
                                      <p:by x="105000" y="105000"/>
                                    </p:animScale>
                                  </p:childTnLst>
                                </p:cTn>
                              </p:par>
                            </p:childTnLst>
                          </p:cTn>
                        </p:par>
                        <p:par>
                          <p:cTn id="11" fill="hold" nodeType="afterGroup">
                            <p:stCondLst>
                              <p:cond delay="2000"/>
                            </p:stCondLst>
                            <p:childTnLst>
                              <p:par>
                                <p:cTn id="12" presetID="2" presetClass="entr" presetSubtype="8" fill="hold" grpId="0" nodeType="afterEffect">
                                  <p:stCondLst>
                                    <p:cond delay="200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0-#ppt_w/2"/>
                                          </p:val>
                                        </p:tav>
                                        <p:tav tm="100000">
                                          <p:val>
                                            <p:strVal val="#ppt_x"/>
                                          </p:val>
                                        </p:tav>
                                      </p:tavLst>
                                    </p:anim>
                                    <p:anim calcmode="lin" valueType="num">
                                      <p:cBhvr additive="base">
                                        <p:cTn id="15" dur="1000" fill="hold"/>
                                        <p:tgtEl>
                                          <p:spTgt spid="6"/>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5000"/>
                            </p:stCondLst>
                            <p:childTnLst>
                              <p:par>
                                <p:cTn id="17" presetID="55" presetClass="entr" presetSubtype="0"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0.70"/>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childTnLst>
                          </p:cTn>
                        </p:par>
                        <p:par>
                          <p:cTn id="22" fill="hold" nodeType="afterGroup">
                            <p:stCondLst>
                              <p:cond delay="7000"/>
                            </p:stCondLst>
                            <p:childTnLst>
                              <p:par>
                                <p:cTn id="23" presetID="55" presetClass="entr" presetSubtype="0" fill="hold" nodeType="afterEffect">
                                  <p:stCondLst>
                                    <p:cond delay="100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strVal val="#ppt_w*0.70"/>
                                          </p:val>
                                        </p:tav>
                                        <p:tav tm="100000">
                                          <p:val>
                                            <p:strVal val="#ppt_w"/>
                                          </p:val>
                                        </p:tav>
                                      </p:tavLst>
                                    </p:anim>
                                    <p:anim calcmode="lin" valueType="num">
                                      <p:cBhvr>
                                        <p:cTn id="26" dur="1000" fill="hold"/>
                                        <p:tgtEl>
                                          <p:spTgt spid="7"/>
                                        </p:tgtEl>
                                        <p:attrNameLst>
                                          <p:attrName>ppt_h</p:attrName>
                                        </p:attrNameLst>
                                      </p:cBhvr>
                                      <p:tavLst>
                                        <p:tav tm="0">
                                          <p:val>
                                            <p:strVal val="#ppt_h"/>
                                          </p:val>
                                        </p:tav>
                                        <p:tav tm="100000">
                                          <p:val>
                                            <p:strVal val="#ppt_h"/>
                                          </p:val>
                                        </p:tav>
                                      </p:tavLst>
                                    </p:anim>
                                    <p:animEffect transition="in" filter="fade">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7046" y="278403"/>
            <a:ext cx="8229600" cy="1143000"/>
          </a:xfrm>
        </p:spPr>
        <p:txBody>
          <a:bodyPr/>
          <a:lstStyle/>
          <a:p>
            <a:r>
              <a:rPr lang="en-US" dirty="0"/>
              <a:t>Nomenclature</a:t>
            </a:r>
          </a:p>
        </p:txBody>
      </p:sp>
      <p:pic>
        <p:nvPicPr>
          <p:cNvPr id="4" name="Picture 3"/>
          <p:cNvPicPr>
            <a:picLocks noChangeAspect="1"/>
          </p:cNvPicPr>
          <p:nvPr/>
        </p:nvPicPr>
        <p:blipFill>
          <a:blip r:embed="rId5"/>
          <a:stretch>
            <a:fillRect/>
          </a:stretch>
        </p:blipFill>
        <p:spPr>
          <a:xfrm>
            <a:off x="2017046" y="1916832"/>
            <a:ext cx="7659653" cy="472935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92002559"/>
      </p:ext>
    </p:extLst>
  </p:cSld>
  <p:clrMapOvr>
    <a:masterClrMapping/>
  </p:clrMapOvr>
  <p:transition spd="med" advTm="12870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781300" y="260649"/>
            <a:ext cx="6572250" cy="1285738"/>
          </a:xfrm>
          <a:ln/>
        </p:spPr>
        <p:txBody>
          <a:bodyPr>
            <a:noAutofit/>
          </a:bodyPr>
          <a:lstStyle/>
          <a:p>
            <a:pPr algn="ctr"/>
            <a:r>
              <a:rPr lang="en-US" sz="4400" dirty="0"/>
              <a:t>Innovative Partnerships</a:t>
            </a:r>
            <a:r>
              <a:rPr lang="en-US" sz="3600" dirty="0">
                <a:effectLst>
                  <a:outerShdw blurRad="38100" dist="38100" dir="2700000" algn="tl">
                    <a:srgbClr val="000000">
                      <a:alpha val="43137"/>
                    </a:srgbClr>
                  </a:outerShdw>
                </a:effectLst>
              </a:rPr>
              <a:t/>
            </a:r>
            <a:br>
              <a:rPr lang="en-US" sz="3600" dirty="0">
                <a:effectLst>
                  <a:outerShdw blurRad="38100" dist="38100" dir="2700000" algn="tl">
                    <a:srgbClr val="000000">
                      <a:alpha val="43137"/>
                    </a:srgbClr>
                  </a:outerShdw>
                </a:effectLst>
              </a:rPr>
            </a:br>
            <a:r>
              <a:rPr lang="en-US" sz="3600" i="1" dirty="0"/>
              <a:t>Better Care – Reduced Cost</a:t>
            </a:r>
            <a:endParaRPr lang="en-US" sz="3600" i="1" dirty="0">
              <a:effectLst>
                <a:outerShdw blurRad="38100" dist="38100" dir="2700000" algn="tl">
                  <a:srgbClr val="000000">
                    <a:alpha val="43137"/>
                  </a:srgbClr>
                </a:outerShdw>
              </a:effectLst>
            </a:endParaRPr>
          </a:p>
        </p:txBody>
      </p:sp>
      <p:sp>
        <p:nvSpPr>
          <p:cNvPr id="7" name="Content Placeholder 2"/>
          <p:cNvSpPr>
            <a:spLocks noGrp="1"/>
          </p:cNvSpPr>
          <p:nvPr>
            <p:ph idx="1"/>
          </p:nvPr>
        </p:nvSpPr>
        <p:spPr>
          <a:xfrm>
            <a:off x="1873572" y="2276873"/>
            <a:ext cx="3172304" cy="3299501"/>
          </a:xfrm>
        </p:spPr>
        <p:txBody>
          <a:bodyPr>
            <a:noAutofit/>
          </a:bodyPr>
          <a:lstStyle/>
          <a:p>
            <a:r>
              <a:rPr lang="en-US" sz="2800" b="1" dirty="0"/>
              <a:t>Right Resource</a:t>
            </a:r>
          </a:p>
          <a:p>
            <a:r>
              <a:rPr lang="en-US" sz="2800" b="1" dirty="0"/>
              <a:t>Right Time</a:t>
            </a:r>
          </a:p>
          <a:p>
            <a:r>
              <a:rPr lang="en-US" sz="2800" b="1" dirty="0"/>
              <a:t>Right Patient</a:t>
            </a:r>
          </a:p>
          <a:p>
            <a:r>
              <a:rPr lang="en-US" sz="2800" b="1" dirty="0"/>
              <a:t>Right Outcome</a:t>
            </a:r>
          </a:p>
          <a:p>
            <a:r>
              <a:rPr lang="en-US" sz="2800" b="1" dirty="0"/>
              <a:t>Right Cost</a:t>
            </a:r>
          </a:p>
        </p:txBody>
      </p:sp>
      <p:grpSp>
        <p:nvGrpSpPr>
          <p:cNvPr id="2" name="Group 1"/>
          <p:cNvGrpSpPr/>
          <p:nvPr/>
        </p:nvGrpSpPr>
        <p:grpSpPr>
          <a:xfrm>
            <a:off x="5242962" y="2211705"/>
            <a:ext cx="4930280" cy="3166110"/>
            <a:chOff x="3718962" y="2211705"/>
            <a:chExt cx="4930280" cy="3166110"/>
          </a:xfrm>
        </p:grpSpPr>
        <p:pic>
          <p:nvPicPr>
            <p:cNvPr id="8" name="Picture 7" descr="Getz_edited.jp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718962" y="4732020"/>
              <a:ext cx="1023300" cy="6457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3" descr="homeless 012210 080.jp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405784" y="4712731"/>
              <a:ext cx="971549" cy="6469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ttp://t2.gstatic.com/images?q=tbn:ANd9GcR526Xcf1TwOicJg31Oan187cWY4rHj6lOi6njwx9v9TREKJeOj"/>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947813" y="2211705"/>
              <a:ext cx="1286476" cy="8829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4" descr="http://t1.gstatic.com/images?q=tbn:ANd9GcTfayLLthAFuREVy5BZTXrlEKW9-e1jW66U3LWdTqDu7kx5Uj7D"/>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115444" y="4712731"/>
              <a:ext cx="982266" cy="6536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6" descr="http://t1.gstatic.com/images?q=tbn:ANd9GcS-jjz20Div718x8HZWpS3tfhiaZf-_oYdNoPx514Dwo1OIx0fz0A"/>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5110500" y="3477448"/>
              <a:ext cx="1101760" cy="7345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8" descr="http://t0.gstatic.com/images?q=tbn:ANd9GcSmNu3ML6kxp_4JZp1vjR969ZbUQKVZk4uzmYTY6H06XhyV4-7c"/>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7092280" y="3429000"/>
              <a:ext cx="1010522" cy="857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4" name="Picture 10" descr="http://t1.gstatic.com/images?q=tbn:ANd9GcSuogxDQuGX6aX7nnC9QKyypY6CraCeiodd570Jmkd69LfSuA28"/>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7720554" y="4666772"/>
              <a:ext cx="928688" cy="6929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15" name="Straight Connector 14"/>
            <p:cNvCxnSpPr>
              <a:stCxn id="10" idx="2"/>
            </p:cNvCxnSpPr>
            <p:nvPr/>
          </p:nvCxnSpPr>
          <p:spPr>
            <a:xfrm flipH="1">
              <a:off x="6591051" y="3094674"/>
              <a:ext cx="1" cy="7629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2" idx="3"/>
              <a:endCxn id="13" idx="1"/>
            </p:cNvCxnSpPr>
            <p:nvPr/>
          </p:nvCxnSpPr>
          <p:spPr>
            <a:xfrm>
              <a:off x="6212260" y="3844701"/>
              <a:ext cx="880021" cy="1292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742262" y="4211955"/>
              <a:ext cx="368238" cy="52006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8" idx="3"/>
              <a:endCxn id="11" idx="1"/>
            </p:cNvCxnSpPr>
            <p:nvPr/>
          </p:nvCxnSpPr>
          <p:spPr>
            <a:xfrm flipV="1">
              <a:off x="4742262" y="5039559"/>
              <a:ext cx="373182" cy="153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9" idx="0"/>
            </p:cNvCxnSpPr>
            <p:nvPr/>
          </p:nvCxnSpPr>
          <p:spPr>
            <a:xfrm flipH="1">
              <a:off x="6891559" y="4277202"/>
              <a:ext cx="200723" cy="43553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212260" y="4211955"/>
              <a:ext cx="193523" cy="52006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9" idx="3"/>
              <a:endCxn id="14" idx="1"/>
            </p:cNvCxnSpPr>
            <p:nvPr/>
          </p:nvCxnSpPr>
          <p:spPr>
            <a:xfrm flipV="1">
              <a:off x="7377331" y="5013246"/>
              <a:ext cx="343223" cy="229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14" idx="0"/>
            </p:cNvCxnSpPr>
            <p:nvPr/>
          </p:nvCxnSpPr>
          <p:spPr>
            <a:xfrm>
              <a:off x="8088136" y="4279581"/>
              <a:ext cx="96762" cy="38719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31793039"/>
      </p:ext>
    </p:extLst>
  </p:cSld>
  <p:clrMapOvr>
    <a:masterClrMapping/>
  </p:clrMapOvr>
  <mc:AlternateContent xmlns:mc="http://schemas.openxmlformats.org/markup-compatibility/2006">
    <mc:Choice xmlns:p14="http://schemas.microsoft.com/office/powerpoint/2010/main" Requires="p14">
      <p:transition p14:dur="0" advTm="34131"/>
    </mc:Choice>
    <mc:Fallback>
      <p:transition advTm="34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3"/>
                </a:solidFill>
              </a:rPr>
              <a:t>EMS is </a:t>
            </a:r>
            <a:br>
              <a:rPr lang="en-US" dirty="0">
                <a:solidFill>
                  <a:schemeClr val="accent3"/>
                </a:solidFill>
              </a:rPr>
            </a:br>
            <a:r>
              <a:rPr lang="en-US" i="1" u="sng" dirty="0">
                <a:solidFill>
                  <a:schemeClr val="accent3"/>
                </a:solidFill>
              </a:rPr>
              <a:t>Uniquely Positioned</a:t>
            </a:r>
            <a:r>
              <a:rPr lang="en-US" i="1" dirty="0">
                <a:solidFill>
                  <a:schemeClr val="accent3"/>
                </a:solidFill>
              </a:rPr>
              <a:t> </a:t>
            </a:r>
            <a:r>
              <a:rPr lang="en-US" dirty="0">
                <a:solidFill>
                  <a:schemeClr val="accent3"/>
                </a:solidFill>
              </a:rPr>
              <a:t>to Help</a:t>
            </a:r>
            <a:endParaRPr lang="en-US" dirty="0"/>
          </a:p>
        </p:txBody>
      </p:sp>
      <p:pic>
        <p:nvPicPr>
          <p:cNvPr id="4" name="Picture 3"/>
          <p:cNvPicPr>
            <a:picLocks noChangeAspect="1"/>
          </p:cNvPicPr>
          <p:nvPr/>
        </p:nvPicPr>
        <p:blipFill rotWithShape="1">
          <a:blip r:embed="rId5"/>
          <a:srcRect l="12917" t="25556" r="32917" b="19630"/>
          <a:stretch/>
        </p:blipFill>
        <p:spPr>
          <a:xfrm>
            <a:off x="2513856" y="1844825"/>
            <a:ext cx="7164288" cy="4078133"/>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56302898"/>
      </p:ext>
    </p:extLst>
  </p:cSld>
  <p:clrMapOvr>
    <a:masterClrMapping/>
  </p:clrMapOvr>
  <mc:AlternateContent xmlns:mc="http://schemas.openxmlformats.org/markup-compatibility/2006">
    <mc:Choice xmlns:p14="http://schemas.microsoft.com/office/powerpoint/2010/main" Requires="p14">
      <p:transition spd="slow" p14:dur="1500" advTm="65631">
        <p:wipe dir="r"/>
      </p:transition>
    </mc:Choice>
    <mc:Fallback>
      <p:transition spd="slow" advTm="65631">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13792"/>
            <a:ext cx="8229600" cy="1143000"/>
          </a:xfrm>
        </p:spPr>
        <p:txBody>
          <a:bodyPr/>
          <a:lstStyle/>
          <a:p>
            <a:pPr>
              <a:defRPr/>
            </a:pPr>
            <a:r>
              <a:rPr lang="en-US" dirty="0">
                <a:solidFill>
                  <a:schemeClr val="accent3"/>
                </a:solidFill>
              </a:rPr>
              <a:t>EMS is </a:t>
            </a:r>
            <a:br>
              <a:rPr lang="en-US" dirty="0">
                <a:solidFill>
                  <a:schemeClr val="accent3"/>
                </a:solidFill>
              </a:rPr>
            </a:br>
            <a:r>
              <a:rPr lang="en-US" i="1" u="sng" dirty="0">
                <a:solidFill>
                  <a:schemeClr val="accent3"/>
                </a:solidFill>
              </a:rPr>
              <a:t>Uniquely Positioned</a:t>
            </a:r>
            <a:r>
              <a:rPr lang="en-US" dirty="0">
                <a:solidFill>
                  <a:schemeClr val="accent3"/>
                </a:solidFill>
              </a:rPr>
              <a:t> to Help</a:t>
            </a:r>
          </a:p>
        </p:txBody>
      </p:sp>
      <p:sp>
        <p:nvSpPr>
          <p:cNvPr id="3" name="Content Placeholder 2"/>
          <p:cNvSpPr>
            <a:spLocks noGrp="1"/>
          </p:cNvSpPr>
          <p:nvPr>
            <p:ph idx="1"/>
          </p:nvPr>
        </p:nvSpPr>
        <p:spPr/>
        <p:txBody>
          <a:bodyPr/>
          <a:lstStyle/>
          <a:p>
            <a:pPr marL="0" indent="0" algn="ctr">
              <a:spcBef>
                <a:spcPts val="1968"/>
              </a:spcBef>
              <a:buNone/>
              <a:defRPr/>
            </a:pPr>
            <a:r>
              <a:rPr lang="en-US" dirty="0"/>
              <a:t>EMS is </a:t>
            </a:r>
            <a:r>
              <a:rPr lang="en-US" b="1" i="1" u="sng" dirty="0"/>
              <a:t>uniquely positioned </a:t>
            </a:r>
            <a:r>
              <a:rPr lang="en-US" dirty="0"/>
              <a:t>to support our nation’s healthcare transformation by </a:t>
            </a:r>
            <a:r>
              <a:rPr lang="en-US" b="1" i="1" u="sng" dirty="0"/>
              <a:t>assessing and navigating patients </a:t>
            </a:r>
            <a:r>
              <a:rPr lang="en-US" dirty="0"/>
              <a:t>to the right care, in the right place, at the right time </a:t>
            </a:r>
          </a:p>
          <a:p>
            <a:pPr marL="0" indent="0" algn="ctr">
              <a:spcBef>
                <a:spcPts val="1968"/>
              </a:spcBef>
              <a:buNone/>
              <a:defRPr/>
            </a:pPr>
            <a:r>
              <a:rPr lang="en-US" b="1" dirty="0">
                <a:solidFill>
                  <a:srgbClr val="083E8A"/>
                </a:solidFill>
              </a:rPr>
              <a:t>EMS 3.0 can help you achieve your healthcare goals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p:transition spd="slow" advTm="22016">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9" presetClass="entr" presetSubtype="0" fill="hold" grpId="0" nodeType="afterEffect">
                                  <p:stCondLst>
                                    <p:cond delay="10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dissolve">
                                      <p:cBhvr>
                                        <p:cTn id="10" dur="1000"/>
                                        <p:tgtEl>
                                          <p:spTgt spid="3">
                                            <p:txEl>
                                              <p:pRg st="0" end="0"/>
                                            </p:txEl>
                                          </p:spTgt>
                                        </p:tgtEl>
                                      </p:cBhvr>
                                    </p:animEffect>
                                  </p:childTnLst>
                                </p:cTn>
                              </p:par>
                            </p:childTnLst>
                          </p:cTn>
                        </p:par>
                        <p:par>
                          <p:cTn id="11" fill="hold" nodeType="afterGroup">
                            <p:stCondLst>
                              <p:cond delay="2000"/>
                            </p:stCondLst>
                            <p:childTnLst>
                              <p:par>
                                <p:cTn id="12" presetID="9" presetClass="entr" presetSubtype="0" fill="hold" grpId="0" nodeType="afterEffect">
                                  <p:stCondLst>
                                    <p:cond delay="200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dissolve">
                                      <p:cBhvr>
                                        <p:cTn id="14"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3"/>
                </a:solidFill>
              </a:rPr>
              <a:t>EMS is </a:t>
            </a:r>
            <a:br>
              <a:rPr lang="en-US" dirty="0">
                <a:solidFill>
                  <a:schemeClr val="accent3"/>
                </a:solidFill>
              </a:rPr>
            </a:br>
            <a:r>
              <a:rPr lang="en-US" i="1" u="sng" dirty="0">
                <a:solidFill>
                  <a:schemeClr val="accent3"/>
                </a:solidFill>
              </a:rPr>
              <a:t>Uniquely Positioned</a:t>
            </a:r>
            <a:r>
              <a:rPr lang="en-US" i="1" dirty="0">
                <a:solidFill>
                  <a:schemeClr val="accent3"/>
                </a:solidFill>
              </a:rPr>
              <a:t> </a:t>
            </a:r>
            <a:r>
              <a:rPr lang="en-US" dirty="0">
                <a:solidFill>
                  <a:schemeClr val="accent3"/>
                </a:solidFill>
              </a:rPr>
              <a:t>to Help</a:t>
            </a:r>
            <a:endParaRPr lang="en-US" dirty="0"/>
          </a:p>
        </p:txBody>
      </p:sp>
      <p:sp>
        <p:nvSpPr>
          <p:cNvPr id="3" name="Content Placeholder 2"/>
          <p:cNvSpPr>
            <a:spLocks noGrp="1"/>
          </p:cNvSpPr>
          <p:nvPr>
            <p:ph idx="1"/>
          </p:nvPr>
        </p:nvSpPr>
        <p:spPr>
          <a:xfrm>
            <a:off x="609600" y="2132856"/>
            <a:ext cx="11103024" cy="3849688"/>
          </a:xfrm>
        </p:spPr>
        <p:txBody>
          <a:bodyPr/>
          <a:lstStyle/>
          <a:p>
            <a:pPr>
              <a:lnSpc>
                <a:spcPts val="3600"/>
              </a:lnSpc>
              <a:spcBef>
                <a:spcPts val="1368"/>
              </a:spcBef>
            </a:pPr>
            <a:r>
              <a:rPr lang="en-US" dirty="0"/>
              <a:t>EMS is provided under the medical direction and </a:t>
            </a:r>
            <a:r>
              <a:rPr lang="en-US" b="1" i="1" dirty="0"/>
              <a:t>oversight</a:t>
            </a:r>
            <a:r>
              <a:rPr lang="en-US" dirty="0"/>
              <a:t> of </a:t>
            </a:r>
            <a:r>
              <a:rPr lang="en-US" b="1" i="1" dirty="0"/>
              <a:t>specialized physicians </a:t>
            </a:r>
            <a:r>
              <a:rPr lang="en-US" dirty="0"/>
              <a:t>with unique knowledge of the delivery of healthcare in the out-of-hospital environment</a:t>
            </a:r>
          </a:p>
          <a:p>
            <a:pPr>
              <a:lnSpc>
                <a:spcPts val="3600"/>
              </a:lnSpc>
              <a:spcBef>
                <a:spcPts val="1368"/>
              </a:spcBef>
            </a:pPr>
            <a:r>
              <a:rPr lang="en-US" dirty="0"/>
              <a:t>EMS medical directors frequently </a:t>
            </a:r>
            <a:r>
              <a:rPr lang="en-US" b="1" i="1" dirty="0"/>
              <a:t>coordinate</a:t>
            </a:r>
            <a:r>
              <a:rPr lang="en-US" dirty="0"/>
              <a:t> with physicians of other specialties to enhance patient care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52961122"/>
      </p:ext>
    </p:extLst>
  </p:cSld>
  <p:clrMapOvr>
    <a:masterClrMapping/>
  </p:clrMapOvr>
  <mc:AlternateContent xmlns:mc="http://schemas.openxmlformats.org/markup-compatibility/2006">
    <mc:Choice xmlns:p14="http://schemas.microsoft.com/office/powerpoint/2010/main" Requires="p14">
      <p:transition spd="slow" p14:dur="2300" advTm="41360">
        <p:wipe dir="r"/>
      </p:transition>
    </mc:Choice>
    <mc:Fallback>
      <p:transition spd="slow" advTm="41360">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entr" presetSubtype="0" fill="hold" nodeType="withEffect">
                                  <p:stCondLst>
                                    <p:cond delay="1000"/>
                                  </p:stCondLst>
                                  <p:childTnLst>
                                    <p:set>
                                      <p:cBhvr>
                                        <p:cTn id="8" dur="1" fill="hold">
                                          <p:stCondLst>
                                            <p:cond delay="99"/>
                                          </p:stCondLst>
                                        </p:cTn>
                                        <p:tgtEl>
                                          <p:spTgt spid="3">
                                            <p:txEl>
                                              <p:pRg st="0" end="0"/>
                                            </p:txEl>
                                          </p:spTgt>
                                        </p:tgtEl>
                                        <p:attrNameLst>
                                          <p:attrName>style.visibility</p:attrName>
                                        </p:attrNameLst>
                                      </p:cBhvr>
                                      <p:to>
                                        <p:strVal val="visible"/>
                                      </p:to>
                                    </p:set>
                                  </p:childTnLst>
                                </p:cTn>
                              </p:par>
                            </p:childTnLst>
                          </p:cTn>
                        </p:par>
                        <p:par>
                          <p:cTn id="9" fill="hold">
                            <p:stCondLst>
                              <p:cond delay="1100"/>
                            </p:stCondLst>
                            <p:childTnLst>
                              <p:par>
                                <p:cTn id="10" presetID="1" presetClass="entr" presetSubtype="0" fill="hold" nodeType="afterEffect">
                                  <p:stCondLst>
                                    <p:cond delay="7000"/>
                                  </p:stCondLst>
                                  <p:childTnLst>
                                    <p:set>
                                      <p:cBhvr>
                                        <p:cTn id="11" dur="1" fill="hold">
                                          <p:stCondLst>
                                            <p:cond delay="199"/>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3"/>
                </a:solidFill>
              </a:rPr>
              <a:t>EMS is </a:t>
            </a:r>
            <a:br>
              <a:rPr lang="en-US" dirty="0">
                <a:solidFill>
                  <a:schemeClr val="accent3"/>
                </a:solidFill>
              </a:rPr>
            </a:br>
            <a:r>
              <a:rPr lang="en-US" i="1" u="sng" dirty="0">
                <a:solidFill>
                  <a:schemeClr val="accent3"/>
                </a:solidFill>
              </a:rPr>
              <a:t>Uniquely Positioned</a:t>
            </a:r>
            <a:r>
              <a:rPr lang="en-US" dirty="0">
                <a:solidFill>
                  <a:schemeClr val="accent3"/>
                </a:solidFill>
              </a:rPr>
              <a:t> to Help</a:t>
            </a:r>
            <a:endParaRPr lang="en-US" dirty="0"/>
          </a:p>
        </p:txBody>
      </p:sp>
      <p:sp>
        <p:nvSpPr>
          <p:cNvPr id="3" name="Content Placeholder 2"/>
          <p:cNvSpPr>
            <a:spLocks noGrp="1"/>
          </p:cNvSpPr>
          <p:nvPr>
            <p:ph idx="1"/>
          </p:nvPr>
        </p:nvSpPr>
        <p:spPr>
          <a:xfrm>
            <a:off x="609600" y="2276475"/>
            <a:ext cx="11103024" cy="3849688"/>
          </a:xfrm>
        </p:spPr>
        <p:txBody>
          <a:bodyPr/>
          <a:lstStyle/>
          <a:p>
            <a:r>
              <a:rPr lang="en-US" sz="3600" b="1" i="1" u="sng" dirty="0"/>
              <a:t>EMS 3.0</a:t>
            </a:r>
            <a:r>
              <a:rPr lang="en-US" sz="3600" b="1" i="1" dirty="0"/>
              <a:t> </a:t>
            </a:r>
            <a:r>
              <a:rPr lang="en-US" sz="3600" dirty="0"/>
              <a:t>agencies fill gaps in patient care:</a:t>
            </a:r>
          </a:p>
          <a:p>
            <a:pPr lvl="1"/>
            <a:r>
              <a:rPr lang="en-US" sz="3200" dirty="0"/>
              <a:t>Prevent new or recurrent medical episodes</a:t>
            </a:r>
          </a:p>
          <a:p>
            <a:pPr lvl="1"/>
            <a:r>
              <a:rPr lang="en-US" sz="3200" dirty="0"/>
              <a:t>Reduce ambulance transports</a:t>
            </a:r>
          </a:p>
          <a:p>
            <a:pPr lvl="1"/>
            <a:r>
              <a:rPr lang="en-US" sz="3200" dirty="0"/>
              <a:t>Reduce emergency department visits</a:t>
            </a:r>
          </a:p>
          <a:p>
            <a:pPr lvl="1"/>
            <a:r>
              <a:rPr lang="en-US" sz="3200" dirty="0"/>
              <a:t>Reduce hospital admissions and readmissions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15088508"/>
      </p:ext>
    </p:extLst>
  </p:cSld>
  <p:clrMapOvr>
    <a:masterClrMapping/>
  </p:clrMapOvr>
  <p:transition spd="slow" advTm="29024">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entr" presetSubtype="0" fill="hold" grpId="0" nodeType="withEffect">
                                  <p:stCondLst>
                                    <p:cond delay="100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10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100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100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188640"/>
            <a:ext cx="8363272" cy="1368698"/>
          </a:xfrm>
        </p:spPr>
        <p:txBody>
          <a:bodyPr/>
          <a:lstStyle/>
          <a:p>
            <a:r>
              <a:rPr lang="en-US" dirty="0"/>
              <a:t>Publications That </a:t>
            </a:r>
            <a:br>
              <a:rPr lang="en-US" dirty="0"/>
            </a:br>
            <a:r>
              <a:rPr lang="en-US" dirty="0"/>
              <a:t>Support </a:t>
            </a:r>
            <a:r>
              <a:rPr lang="en-US" i="1" u="sng" dirty="0"/>
              <a:t>EMS 3.0</a:t>
            </a:r>
            <a:endParaRPr lang="en-US" dirty="0"/>
          </a:p>
        </p:txBody>
      </p:sp>
      <p:pic>
        <p:nvPicPr>
          <p:cNvPr id="4"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472534" y="1901130"/>
            <a:ext cx="3498354" cy="17902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339689" y="1898533"/>
            <a:ext cx="2871111" cy="20619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472534" y="3960440"/>
            <a:ext cx="3498354" cy="13682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341399" y="4077072"/>
            <a:ext cx="2842491" cy="19235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487488" y="6000654"/>
            <a:ext cx="8136904" cy="830997"/>
          </a:xfrm>
          <a:prstGeom prst="rect">
            <a:avLst/>
          </a:prstGeom>
        </p:spPr>
        <p:txBody>
          <a:bodyPr wrap="square">
            <a:spAutoFit/>
          </a:bodyPr>
          <a:lstStyle/>
          <a:p>
            <a:r>
              <a:rPr lang="en-US" sz="1200" dirty="0">
                <a:hlinkClick r:id="rId8"/>
              </a:rPr>
              <a:t>https://icma.org/articles/ems-era-health-care-reform</a:t>
            </a:r>
            <a:endParaRPr lang="en-US" sz="1200" dirty="0"/>
          </a:p>
          <a:p>
            <a:r>
              <a:rPr lang="en-US" sz="1200" dirty="0">
                <a:hlinkClick r:id="rId9"/>
              </a:rPr>
              <a:t>https://www.phe.gov/ASPRBlog/Lists/Posts/Post.aspx?ID=191</a:t>
            </a:r>
            <a:endParaRPr lang="en-US" sz="1200" dirty="0"/>
          </a:p>
          <a:p>
            <a:r>
              <a:rPr lang="en-US" sz="1200" dirty="0">
                <a:hlinkClick r:id="rId10"/>
              </a:rPr>
              <a:t>https://efficientgov.com/blog/2015/12/24/ems-in-2015-demonstrating-value-in-a-changing-healthcare-system/</a:t>
            </a:r>
            <a:endParaRPr lang="en-US" sz="1200" dirty="0"/>
          </a:p>
          <a:p>
            <a:r>
              <a:rPr lang="en-US" sz="1200" dirty="0">
                <a:hlinkClick r:id="rId11"/>
              </a:rPr>
              <a:t>https://www.researchgate.net/publication/256082991_EMS_at_the_healthcare_table</a:t>
            </a:r>
            <a:r>
              <a:rPr lang="en-US" sz="1200" dirty="0"/>
              <a:t>  </a:t>
            </a: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54508594"/>
      </p:ext>
    </p:extLst>
  </p:cSld>
  <p:clrMapOvr>
    <a:masterClrMapping/>
  </p:clrMapOvr>
  <p:transition spd="med" advTm="4903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703512" y="1840030"/>
            <a:ext cx="4536504" cy="35331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6"/>
          <a:stretch>
            <a:fillRect/>
          </a:stretch>
        </p:blipFill>
        <p:spPr>
          <a:xfrm>
            <a:off x="6816080" y="1840029"/>
            <a:ext cx="3240360" cy="3710584"/>
          </a:xfrm>
          <a:prstGeom prst="rect">
            <a:avLst/>
          </a:prstGeom>
          <a:ln>
            <a:noFill/>
          </a:ln>
          <a:effectLst>
            <a:outerShdw blurRad="292100" dist="139700" dir="2700000" algn="tl" rotWithShape="0">
              <a:srgbClr val="333333">
                <a:alpha val="65000"/>
              </a:srgbClr>
            </a:outerShdw>
          </a:effectLst>
        </p:spPr>
      </p:pic>
      <p:sp>
        <p:nvSpPr>
          <p:cNvPr id="7" name="Title 1"/>
          <p:cNvSpPr>
            <a:spLocks noGrp="1"/>
          </p:cNvSpPr>
          <p:nvPr>
            <p:ph type="title"/>
          </p:nvPr>
        </p:nvSpPr>
        <p:spPr>
          <a:xfrm>
            <a:off x="1847528" y="188640"/>
            <a:ext cx="8363272" cy="1368698"/>
          </a:xfrm>
        </p:spPr>
        <p:txBody>
          <a:bodyPr/>
          <a:lstStyle/>
          <a:p>
            <a:r>
              <a:rPr lang="en-US" dirty="0"/>
              <a:t>Publications That </a:t>
            </a:r>
            <a:br>
              <a:rPr lang="en-US" dirty="0"/>
            </a:br>
            <a:r>
              <a:rPr lang="en-US" dirty="0"/>
              <a:t>Support </a:t>
            </a:r>
            <a:r>
              <a:rPr lang="en-US" i="1" u="sng" dirty="0"/>
              <a:t>EMS 3.0</a:t>
            </a:r>
            <a:endParaRPr lang="en-US" dirty="0"/>
          </a:p>
        </p:txBody>
      </p:sp>
      <p:sp>
        <p:nvSpPr>
          <p:cNvPr id="8" name="Rectangle 7"/>
          <p:cNvSpPr/>
          <p:nvPr/>
        </p:nvSpPr>
        <p:spPr>
          <a:xfrm>
            <a:off x="1869842" y="6015558"/>
            <a:ext cx="4203844" cy="276999"/>
          </a:xfrm>
          <a:prstGeom prst="rect">
            <a:avLst/>
          </a:prstGeom>
        </p:spPr>
        <p:txBody>
          <a:bodyPr wrap="none">
            <a:spAutoFit/>
          </a:bodyPr>
          <a:lstStyle/>
          <a:p>
            <a:pPr algn="ctr"/>
            <a:r>
              <a:rPr lang="en-US" sz="1200" dirty="0">
                <a:hlinkClick r:id="rId7"/>
              </a:rPr>
              <a:t>http://content.healthaffairs.org/content/32/12/2142.abstract</a:t>
            </a:r>
            <a:r>
              <a:rPr lang="en-US" sz="1200" dirty="0"/>
              <a:t> </a:t>
            </a:r>
          </a:p>
        </p:txBody>
      </p:sp>
      <p:sp>
        <p:nvSpPr>
          <p:cNvPr id="9" name="Rectangle 8"/>
          <p:cNvSpPr/>
          <p:nvPr/>
        </p:nvSpPr>
        <p:spPr>
          <a:xfrm>
            <a:off x="6763059" y="5738558"/>
            <a:ext cx="3312368" cy="830997"/>
          </a:xfrm>
          <a:prstGeom prst="rect">
            <a:avLst/>
          </a:prstGeom>
        </p:spPr>
        <p:txBody>
          <a:bodyPr wrap="square">
            <a:spAutoFit/>
          </a:bodyPr>
          <a:lstStyle/>
          <a:p>
            <a:r>
              <a:rPr lang="en-US" sz="1200" dirty="0">
                <a:hlinkClick r:id="rId8"/>
              </a:rPr>
              <a:t>https://www.advisory.com/research/care-transformation-center/care-transformation-center-blog/2015/10/community-paramedicine-webcon-recap</a:t>
            </a:r>
            <a:r>
              <a:rPr lang="en-US" sz="1200" dirty="0"/>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29154628"/>
      </p:ext>
    </p:extLst>
  </p:cSld>
  <p:clrMapOvr>
    <a:masterClrMapping/>
  </p:clrMapOvr>
  <p:transition spd="med" advTm="6449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559496" y="2276872"/>
            <a:ext cx="4905642" cy="3947380"/>
          </a:xfrm>
          <a:prstGeom prst="rect">
            <a:avLst/>
          </a:prstGeom>
        </p:spPr>
      </p:pic>
      <p:pic>
        <p:nvPicPr>
          <p:cNvPr id="6" name="Picture 5"/>
          <p:cNvPicPr>
            <a:picLocks noChangeAspect="1"/>
          </p:cNvPicPr>
          <p:nvPr/>
        </p:nvPicPr>
        <p:blipFill>
          <a:blip r:embed="rId6"/>
          <a:stretch>
            <a:fillRect/>
          </a:stretch>
        </p:blipFill>
        <p:spPr>
          <a:xfrm>
            <a:off x="7081130" y="2348880"/>
            <a:ext cx="2867306" cy="108012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23089" y="3717033"/>
            <a:ext cx="3000375" cy="2291195"/>
          </a:xfrm>
          <a:prstGeom prst="rect">
            <a:avLst/>
          </a:prstGeom>
        </p:spPr>
      </p:pic>
      <p:sp>
        <p:nvSpPr>
          <p:cNvPr id="9" name="Title 1"/>
          <p:cNvSpPr>
            <a:spLocks noGrp="1"/>
          </p:cNvSpPr>
          <p:nvPr>
            <p:ph type="title"/>
          </p:nvPr>
        </p:nvSpPr>
        <p:spPr>
          <a:xfrm>
            <a:off x="1981200" y="413792"/>
            <a:ext cx="8229600" cy="1143000"/>
          </a:xfrm>
        </p:spPr>
        <p:txBody>
          <a:bodyPr/>
          <a:lstStyle/>
          <a:p>
            <a:pPr>
              <a:defRPr/>
            </a:pPr>
            <a:r>
              <a:rPr lang="en-US" dirty="0">
                <a:solidFill>
                  <a:schemeClr val="accent3"/>
                </a:solidFill>
              </a:rPr>
              <a:t>Healthcare is Transforming</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4974435"/>
      </p:ext>
    </p:extLst>
  </p:cSld>
  <p:clrMapOvr>
    <a:masterClrMapping/>
  </p:clrMapOvr>
  <mc:AlternateContent xmlns:mc="http://schemas.openxmlformats.org/markup-compatibility/2006">
    <mc:Choice xmlns:p14="http://schemas.microsoft.com/office/powerpoint/2010/main" Requires="p14">
      <p:transition p14:dur="0" advTm="37626"/>
    </mc:Choice>
    <mc:Fallback>
      <p:transition advTm="37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711625" y="1844825"/>
            <a:ext cx="6222952" cy="44063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a:xfrm>
            <a:off x="1847528" y="188640"/>
            <a:ext cx="8363272" cy="1368698"/>
          </a:xfrm>
        </p:spPr>
        <p:txBody>
          <a:bodyPr/>
          <a:lstStyle/>
          <a:p>
            <a:r>
              <a:rPr lang="en-US" dirty="0"/>
              <a:t>Publications That </a:t>
            </a:r>
            <a:br>
              <a:rPr lang="en-US" dirty="0"/>
            </a:br>
            <a:r>
              <a:rPr lang="en-US" dirty="0"/>
              <a:t>Support </a:t>
            </a:r>
            <a:r>
              <a:rPr lang="en-US" i="1" u="sng" dirty="0"/>
              <a:t>EMS 3.0</a:t>
            </a:r>
            <a:endParaRPr lang="en-US" dirty="0"/>
          </a:p>
        </p:txBody>
      </p:sp>
      <p:sp>
        <p:nvSpPr>
          <p:cNvPr id="2" name="Rectangle 1"/>
          <p:cNvSpPr/>
          <p:nvPr/>
        </p:nvSpPr>
        <p:spPr>
          <a:xfrm>
            <a:off x="1415480" y="6307869"/>
            <a:ext cx="8301224" cy="461665"/>
          </a:xfrm>
          <a:prstGeom prst="rect">
            <a:avLst/>
          </a:prstGeom>
        </p:spPr>
        <p:txBody>
          <a:bodyPr wrap="square">
            <a:spAutoFit/>
          </a:bodyPr>
          <a:lstStyle/>
          <a:p>
            <a:pPr algn="ctr"/>
            <a:r>
              <a:rPr lang="en-US" sz="1200" dirty="0">
                <a:hlinkClick r:id="rId6"/>
              </a:rPr>
              <a:t>https://innovations.ahrq.gov/profiles/trained-paramedics-provide-ongoing-support-frequent-911-callers-reducing-use-ambulance-and</a:t>
            </a:r>
            <a:r>
              <a:rPr lang="en-US" sz="1200" dirty="0"/>
              <a:t>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9445875"/>
      </p:ext>
    </p:extLst>
  </p:cSld>
  <p:clrMapOvr>
    <a:masterClrMapping/>
  </p:clrMapOvr>
  <p:transition spd="med" advTm="3063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360" y="188641"/>
            <a:ext cx="11593288" cy="5909310"/>
          </a:xfrm>
          <a:prstGeom prst="rect">
            <a:avLst/>
          </a:prstGeom>
        </p:spPr>
        <p:txBody>
          <a:bodyPr wrap="square">
            <a:spAutoFit/>
          </a:bodyPr>
          <a:lstStyle/>
          <a:p>
            <a:r>
              <a:rPr lang="en-US" sz="3600" b="1" dirty="0">
                <a:solidFill>
                  <a:schemeClr val="bg1"/>
                </a:solidFill>
              </a:rPr>
              <a:t>Paramedics Aren't Just for Emergencies</a:t>
            </a:r>
          </a:p>
          <a:p>
            <a:r>
              <a:rPr lang="en-US" sz="2800" i="1" dirty="0">
                <a:solidFill>
                  <a:schemeClr val="bg1"/>
                </a:solidFill>
              </a:rPr>
              <a:t>Home visits for lab tests, IV medications and hospital follow-up</a:t>
            </a:r>
          </a:p>
          <a:p>
            <a:endParaRPr lang="en-US" sz="1400" dirty="0"/>
          </a:p>
          <a:p>
            <a:endParaRPr lang="en-US" sz="1400" dirty="0"/>
          </a:p>
          <a:p>
            <a:endParaRPr lang="en-US" sz="1400" dirty="0"/>
          </a:p>
          <a:p>
            <a:endParaRPr lang="en-US" sz="1400" dirty="0"/>
          </a:p>
          <a:p>
            <a:r>
              <a:rPr lang="en-US" sz="1400" dirty="0" smtClean="0"/>
              <a:t>By </a:t>
            </a:r>
            <a:r>
              <a:rPr lang="en-US" sz="1400" dirty="0"/>
              <a:t>Laura </a:t>
            </a:r>
            <a:r>
              <a:rPr lang="en-US" sz="1400" dirty="0" err="1"/>
              <a:t>Landro</a:t>
            </a:r>
            <a:r>
              <a:rPr lang="en-US" sz="1400" dirty="0"/>
              <a:t> </a:t>
            </a:r>
          </a:p>
          <a:p>
            <a:r>
              <a:rPr lang="en-US" sz="1400" b="1" dirty="0">
                <a:solidFill>
                  <a:srgbClr val="C00000"/>
                </a:solidFill>
              </a:rPr>
              <a:t>August 17, 2015 </a:t>
            </a:r>
          </a:p>
          <a:p>
            <a:endParaRPr lang="en-US" sz="2000" dirty="0"/>
          </a:p>
          <a:p>
            <a:r>
              <a:rPr lang="en-US" sz="1400" i="1" dirty="0">
                <a:solidFill>
                  <a:srgbClr val="C00000"/>
                </a:solidFill>
              </a:rPr>
              <a:t>Paramedics, who race to emergencies and transport victims to the nearest ER, are taking on a new role: keeping patients out of the hospital. </a:t>
            </a:r>
          </a:p>
          <a:p>
            <a:endParaRPr lang="en-US" sz="1400" dirty="0"/>
          </a:p>
          <a:p>
            <a:r>
              <a:rPr lang="en-US" sz="1400" dirty="0"/>
              <a:t>In this new role, paramedics augment existing programs like visiting nurse services and home care. </a:t>
            </a:r>
            <a:r>
              <a:rPr lang="en-US" sz="1400" b="1" i="1" dirty="0">
                <a:solidFill>
                  <a:srgbClr val="C00000"/>
                </a:solidFill>
              </a:rPr>
              <a:t>They also treat patients who don’t meet home-nursing criteria or don’t want someone in their home all the time but still have complex needs, says  David Schoenwetter, an emergency physician and head of the mobile health paramedic pilot program at </a:t>
            </a:r>
            <a:r>
              <a:rPr lang="en-US" sz="1400" b="1" i="1" dirty="0" err="1">
                <a:solidFill>
                  <a:srgbClr val="C00000"/>
                </a:solidFill>
              </a:rPr>
              <a:t>Geisinger</a:t>
            </a:r>
            <a:r>
              <a:rPr lang="en-US" sz="1400" b="1" i="1" dirty="0">
                <a:solidFill>
                  <a:srgbClr val="C00000"/>
                </a:solidFill>
              </a:rPr>
              <a:t> Wyoming Valley Medical Center</a:t>
            </a:r>
            <a:r>
              <a:rPr lang="en-US" sz="1400" dirty="0">
                <a:solidFill>
                  <a:srgbClr val="C00000"/>
                </a:solidFill>
              </a:rPr>
              <a:t> </a:t>
            </a:r>
            <a:r>
              <a:rPr lang="en-US" sz="1400" dirty="0"/>
              <a:t>in Wilkes-Barre, Pa., part of Danville, Pa.-based </a:t>
            </a:r>
            <a:r>
              <a:rPr lang="en-US" sz="1400" dirty="0" err="1"/>
              <a:t>Geisinger</a:t>
            </a:r>
            <a:r>
              <a:rPr lang="en-US" sz="1400" dirty="0"/>
              <a:t> Health System. </a:t>
            </a:r>
          </a:p>
          <a:p>
            <a:endParaRPr lang="en-US" sz="1400" dirty="0"/>
          </a:p>
          <a:p>
            <a:r>
              <a:rPr lang="en-US" sz="1400" dirty="0"/>
              <a:t>The programs aim to reduce the high costs of emergency room visits and inpatient hospital stays. Hospitals are facing financial penalties from Medicare and other payers when patients are readmitted to the hospital within 30 days of being discharged.</a:t>
            </a:r>
          </a:p>
          <a:p>
            <a:endParaRPr lang="en-US" sz="1400" dirty="0"/>
          </a:p>
          <a:p>
            <a:r>
              <a:rPr lang="en-US" sz="1400" dirty="0"/>
              <a:t>days among 704 patients who had a home visit from a paramedic, </a:t>
            </a:r>
            <a:r>
              <a:rPr lang="en-US" sz="1400" dirty="0" err="1"/>
              <a:t>Geisinger</a:t>
            </a:r>
            <a:r>
              <a:rPr lang="en-US" sz="1400" dirty="0"/>
              <a:t> calculates. From March 2014 to June 2015, the </a:t>
            </a:r>
            <a:r>
              <a:rPr lang="en-US" sz="1400" dirty="0" err="1"/>
              <a:t>Geisinger</a:t>
            </a:r>
            <a:r>
              <a:rPr lang="en-US" sz="1400" dirty="0"/>
              <a:t> mobile health team prevented 42 hospitalizations, 33 emergency department visits and 168 inpatient he case of heart-failure patients, hospital admissions and emergency-room visits were reduced by 50%, and the rate of hospital readmissions within 30 days fell by 15%. Patient satisfaction scores for the program were 100%.</a:t>
            </a:r>
          </a:p>
        </p:txBody>
      </p:sp>
      <p:pic>
        <p:nvPicPr>
          <p:cNvPr id="5" name="Picture 4"/>
          <p:cNvPicPr>
            <a:picLocks noChangeAspect="1"/>
          </p:cNvPicPr>
          <p:nvPr/>
        </p:nvPicPr>
        <p:blipFill>
          <a:blip r:embed="rId5"/>
          <a:stretch>
            <a:fillRect/>
          </a:stretch>
        </p:blipFill>
        <p:spPr>
          <a:xfrm>
            <a:off x="5200299" y="5996837"/>
            <a:ext cx="1844339" cy="195513"/>
          </a:xfrm>
          <a:prstGeom prst="rect">
            <a:avLst/>
          </a:prstGeom>
        </p:spPr>
      </p:pic>
      <p:sp>
        <p:nvSpPr>
          <p:cNvPr id="6" name="Rectangle 5"/>
          <p:cNvSpPr/>
          <p:nvPr/>
        </p:nvSpPr>
        <p:spPr>
          <a:xfrm>
            <a:off x="2461382" y="6381328"/>
            <a:ext cx="7322172" cy="276999"/>
          </a:xfrm>
          <a:prstGeom prst="rect">
            <a:avLst/>
          </a:prstGeom>
        </p:spPr>
        <p:txBody>
          <a:bodyPr wrap="square">
            <a:spAutoFit/>
          </a:bodyPr>
          <a:lstStyle/>
          <a:p>
            <a:pPr algn="ctr"/>
            <a:r>
              <a:rPr lang="en-US" sz="1200" dirty="0">
                <a:hlinkClick r:id="rId6"/>
              </a:rPr>
              <a:t>http://www.wsj.com/articles/paramedics-aren-t-just-for-emergencies-1439832074</a:t>
            </a:r>
            <a:r>
              <a:rPr lang="en-US" sz="1200" dirty="0"/>
              <a:t> </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52481412"/>
      </p:ext>
    </p:extLst>
  </p:cSld>
  <p:clrMapOvr>
    <a:masterClrMapping/>
  </p:clrMapOvr>
  <p:transition spd="med" advTm="2726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360" y="332656"/>
            <a:ext cx="11521280" cy="5447645"/>
          </a:xfrm>
          <a:prstGeom prst="rect">
            <a:avLst/>
          </a:prstGeom>
        </p:spPr>
        <p:txBody>
          <a:bodyPr wrap="square">
            <a:spAutoFit/>
          </a:bodyPr>
          <a:lstStyle/>
          <a:p>
            <a:r>
              <a:rPr lang="en-US" sz="3200" b="1" dirty="0">
                <a:solidFill>
                  <a:schemeClr val="bg1"/>
                </a:solidFill>
              </a:rPr>
              <a:t>The Revolution in EMS Care</a:t>
            </a:r>
          </a:p>
          <a:p>
            <a:r>
              <a:rPr lang="en-US" sz="2000" b="1" i="1" dirty="0">
                <a:solidFill>
                  <a:schemeClr val="bg1"/>
                </a:solidFill>
              </a:rPr>
              <a:t>Thanks to new technology, new life-saving techniques and new missions, ambulance crews are far from the ‘horizontal taxicabs’ they once were</a:t>
            </a:r>
          </a:p>
          <a:p>
            <a:endParaRPr lang="en-US" sz="2000" dirty="0"/>
          </a:p>
          <a:p>
            <a:r>
              <a:rPr lang="en-US" sz="1400" dirty="0" smtClean="0"/>
              <a:t>By </a:t>
            </a:r>
            <a:r>
              <a:rPr lang="en-US" sz="1400" dirty="0"/>
              <a:t>Laura </a:t>
            </a:r>
            <a:r>
              <a:rPr lang="en-US" sz="1400" dirty="0" err="1"/>
              <a:t>Lancro</a:t>
            </a:r>
            <a:endParaRPr lang="en-US" sz="1400" dirty="0"/>
          </a:p>
          <a:p>
            <a:r>
              <a:rPr lang="en-US" sz="1400" b="1" dirty="0">
                <a:solidFill>
                  <a:srgbClr val="C00000"/>
                </a:solidFill>
              </a:rPr>
              <a:t>September 25, 2016</a:t>
            </a:r>
          </a:p>
          <a:p>
            <a:endParaRPr lang="en-US" sz="2000" dirty="0"/>
          </a:p>
          <a:p>
            <a:r>
              <a:rPr lang="en-US" sz="1600" dirty="0"/>
              <a:t>There’s a revolution taking place in emergency medical services, and for many, it could be life changing.</a:t>
            </a:r>
          </a:p>
          <a:p>
            <a:endParaRPr lang="en-US" sz="1600" dirty="0"/>
          </a:p>
          <a:p>
            <a:r>
              <a:rPr lang="en-US" sz="1600" dirty="0"/>
              <a:t>From the increasingly sophisticated equipment they carry and the new lifesaving techniques they use, to the changing roles they play in some communities—providing preventive care and monitoring patients at home—ambulance crews today are hardly recognizable from their origins as “horizontal taxicabs.”</a:t>
            </a:r>
          </a:p>
          <a:p>
            <a:endParaRPr lang="en-US" sz="1600" dirty="0"/>
          </a:p>
          <a:p>
            <a:r>
              <a:rPr lang="en-US" sz="1600" b="1" dirty="0"/>
              <a:t>Coming soon: preventive-care teams</a:t>
            </a:r>
          </a:p>
          <a:p>
            <a:r>
              <a:rPr lang="en-US" sz="1600" i="1" dirty="0">
                <a:solidFill>
                  <a:srgbClr val="C00000"/>
                </a:solidFill>
              </a:rPr>
              <a:t>In what could amount to a sea change for many EMS workers, health-care policy makers are looking at having so-called community paramedicine teams provide preventive care—and even make regularly scheduled house calls.</a:t>
            </a:r>
          </a:p>
          <a:p>
            <a:endParaRPr lang="en-US" sz="1600" dirty="0"/>
          </a:p>
          <a:p>
            <a:r>
              <a:rPr lang="en-US" sz="1600" i="1" dirty="0">
                <a:solidFill>
                  <a:srgbClr val="C00000"/>
                </a:solidFill>
              </a:rPr>
              <a:t>In a concept some are calling </a:t>
            </a:r>
            <a:r>
              <a:rPr lang="en-US" sz="1600" b="1" i="1" dirty="0"/>
              <a:t>“EMS 3.0,” </a:t>
            </a:r>
            <a:r>
              <a:rPr lang="en-US" sz="1600" i="1" dirty="0">
                <a:solidFill>
                  <a:srgbClr val="C00000"/>
                </a:solidFill>
              </a:rPr>
              <a:t>ambulance crews with advanced medical training in more communities already are treating patients in their homes, including frail or elderly patients, helping to manage chronic conditions like diabetes, and are checking on recently discharged hospital patients to ensure they are following their care instructions.</a:t>
            </a:r>
          </a:p>
        </p:txBody>
      </p:sp>
      <p:sp>
        <p:nvSpPr>
          <p:cNvPr id="5" name="Rectangle 4"/>
          <p:cNvSpPr/>
          <p:nvPr/>
        </p:nvSpPr>
        <p:spPr>
          <a:xfrm>
            <a:off x="2674912" y="6371129"/>
            <a:ext cx="6842173" cy="276999"/>
          </a:xfrm>
          <a:prstGeom prst="rect">
            <a:avLst/>
          </a:prstGeom>
        </p:spPr>
        <p:txBody>
          <a:bodyPr wrap="square">
            <a:spAutoFit/>
          </a:bodyPr>
          <a:lstStyle/>
          <a:p>
            <a:pPr algn="ctr"/>
            <a:r>
              <a:rPr lang="en-US" sz="1200" dirty="0">
                <a:hlinkClick r:id="rId5"/>
              </a:rPr>
              <a:t>http://www.wsj.com/articles/the-revolution-in-ems-care-1474855802</a:t>
            </a:r>
            <a:r>
              <a:rPr lang="en-US" sz="1200" dirty="0"/>
              <a:t> </a:t>
            </a:r>
          </a:p>
        </p:txBody>
      </p:sp>
      <p:pic>
        <p:nvPicPr>
          <p:cNvPr id="6" name="Picture 5"/>
          <p:cNvPicPr>
            <a:picLocks noChangeAspect="1"/>
          </p:cNvPicPr>
          <p:nvPr/>
        </p:nvPicPr>
        <p:blipFill>
          <a:blip r:embed="rId6"/>
          <a:stretch>
            <a:fillRect/>
          </a:stretch>
        </p:blipFill>
        <p:spPr>
          <a:xfrm>
            <a:off x="5106105" y="5970779"/>
            <a:ext cx="1979789" cy="20987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19351073"/>
      </p:ext>
    </p:extLst>
  </p:cSld>
  <p:clrMapOvr>
    <a:masterClrMapping/>
  </p:clrMapOvr>
  <p:transition spd="med" advTm="1837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360" y="188641"/>
            <a:ext cx="11593288" cy="5601533"/>
          </a:xfrm>
          <a:prstGeom prst="rect">
            <a:avLst/>
          </a:prstGeom>
        </p:spPr>
        <p:txBody>
          <a:bodyPr wrap="square">
            <a:spAutoFit/>
          </a:bodyPr>
          <a:lstStyle/>
          <a:p>
            <a:r>
              <a:rPr lang="en-US" sz="3200" b="1" dirty="0">
                <a:solidFill>
                  <a:schemeClr val="bg1"/>
                </a:solidFill>
              </a:rPr>
              <a:t>Meet A Paramedic Who Makes House Calls To Keep Patients Out Of The ER </a:t>
            </a:r>
          </a:p>
          <a:p>
            <a:endParaRPr lang="en-US" sz="1400" dirty="0"/>
          </a:p>
          <a:p>
            <a:endParaRPr lang="en-US" sz="1400" dirty="0"/>
          </a:p>
          <a:p>
            <a:endParaRPr lang="en-US" sz="1400" dirty="0"/>
          </a:p>
          <a:p>
            <a:endParaRPr lang="en-US" sz="1400" dirty="0"/>
          </a:p>
          <a:p>
            <a:r>
              <a:rPr lang="en-US" sz="1400" dirty="0"/>
              <a:t>By Lauren Silverman</a:t>
            </a:r>
          </a:p>
          <a:p>
            <a:r>
              <a:rPr lang="en-US" sz="1400" b="1" dirty="0">
                <a:solidFill>
                  <a:srgbClr val="C00000"/>
                </a:solidFill>
              </a:rPr>
              <a:t>January 18, 2017</a:t>
            </a:r>
          </a:p>
          <a:p>
            <a:endParaRPr lang="en-US" sz="1400" dirty="0"/>
          </a:p>
          <a:p>
            <a:r>
              <a:rPr lang="en-US" sz="1400" dirty="0"/>
              <a:t>Traditionally, ambulance crews arrive with sirens blaring — ready to rush someone to the hospital. In Fort Worth, some paramedics are doing the opposite and scheduling visits to treat patients in their homes. KERA's Lauren Silverman tagged along with a MedStar paramedic to find out why mobile integrated healthcare is gaining traction. </a:t>
            </a:r>
          </a:p>
          <a:p>
            <a:endParaRPr lang="en-US" sz="1400" dirty="0"/>
          </a:p>
          <a:p>
            <a:r>
              <a:rPr lang="en-US" sz="1400" i="1" dirty="0">
                <a:solidFill>
                  <a:srgbClr val="C00000"/>
                </a:solidFill>
              </a:rPr>
              <a:t>Last year, Guevara went to the emergency department more than 20 times, occasionally needing a ventilator to breathe. </a:t>
            </a:r>
          </a:p>
          <a:p>
            <a:endParaRPr lang="en-US" sz="1400" dirty="0"/>
          </a:p>
          <a:p>
            <a:r>
              <a:rPr lang="en-US" sz="1400" i="1" dirty="0">
                <a:solidFill>
                  <a:srgbClr val="C00000"/>
                </a:solidFill>
              </a:rPr>
              <a:t>“My asthma has been going on since I was 14 years old,” she says. “My anxiety triggers it when I go places so I tend to shelter myself and stay home all the time.” </a:t>
            </a:r>
          </a:p>
          <a:p>
            <a:endParaRPr lang="en-US" sz="1400" dirty="0"/>
          </a:p>
          <a:p>
            <a:r>
              <a:rPr lang="en-US" sz="1400" dirty="0"/>
              <a:t>Farris says from the perspective of the doctor in the emergency room, patients like Guevara are labeled as “non-compliant”. They’re seen as patients who won’t follow orders. If you spend time trying to understand the situation, that’s not usually the case, he says. </a:t>
            </a:r>
          </a:p>
          <a:p>
            <a:endParaRPr lang="en-US" sz="1400" dirty="0"/>
          </a:p>
          <a:p>
            <a:r>
              <a:rPr lang="en-US" sz="1400" i="1" dirty="0">
                <a:solidFill>
                  <a:srgbClr val="C00000"/>
                </a:solidFill>
              </a:rPr>
              <a:t>“The mental health needs that [Guevara] has, tied in with her asthma, tied in with her allergic asthma, tied in with her clotting factor, all of this stuff together, even her dehydration, all of it together is combining factors to make her worse. </a:t>
            </a:r>
          </a:p>
        </p:txBody>
      </p:sp>
      <p:sp>
        <p:nvSpPr>
          <p:cNvPr id="3" name="Rectangle 2"/>
          <p:cNvSpPr/>
          <p:nvPr/>
        </p:nvSpPr>
        <p:spPr>
          <a:xfrm>
            <a:off x="2432084" y="6467937"/>
            <a:ext cx="6976509" cy="276999"/>
          </a:xfrm>
          <a:prstGeom prst="rect">
            <a:avLst/>
          </a:prstGeom>
        </p:spPr>
        <p:txBody>
          <a:bodyPr wrap="square">
            <a:spAutoFit/>
          </a:bodyPr>
          <a:lstStyle/>
          <a:p>
            <a:pPr algn="ctr"/>
            <a:r>
              <a:rPr lang="en-US" sz="1200" dirty="0">
                <a:hlinkClick r:id="rId5"/>
              </a:rPr>
              <a:t>http://keranews.org/post/meet-paramedic-who-makes-house-calls-keep-patients-out-er</a:t>
            </a:r>
            <a:r>
              <a:rPr lang="en-US" sz="1200" dirty="0"/>
              <a:t>  </a:t>
            </a:r>
          </a:p>
        </p:txBody>
      </p:sp>
      <p:pic>
        <p:nvPicPr>
          <p:cNvPr id="10" name="Picture 9"/>
          <p:cNvPicPr>
            <a:picLocks noChangeAspect="1"/>
          </p:cNvPicPr>
          <p:nvPr/>
        </p:nvPicPr>
        <p:blipFill>
          <a:blip r:embed="rId6"/>
          <a:stretch>
            <a:fillRect/>
          </a:stretch>
        </p:blipFill>
        <p:spPr>
          <a:xfrm>
            <a:off x="5388232" y="6023208"/>
            <a:ext cx="1064214" cy="350195"/>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31460035"/>
      </p:ext>
    </p:extLst>
  </p:cSld>
  <p:clrMapOvr>
    <a:masterClrMapping/>
  </p:clrMapOvr>
  <mc:AlternateContent xmlns:mc="http://schemas.openxmlformats.org/markup-compatibility/2006">
    <mc:Choice xmlns:p14="http://schemas.microsoft.com/office/powerpoint/2010/main" Requires="p14">
      <p:transition spd="slow" p14:dur="1500" advTm="31544">
        <p:random/>
      </p:transition>
    </mc:Choice>
    <mc:Fallback>
      <p:transition spd="slow" advTm="31544">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9376" y="260648"/>
            <a:ext cx="11305256" cy="6032421"/>
          </a:xfrm>
          <a:prstGeom prst="rect">
            <a:avLst/>
          </a:prstGeom>
        </p:spPr>
        <p:txBody>
          <a:bodyPr wrap="square">
            <a:spAutoFit/>
          </a:bodyPr>
          <a:lstStyle/>
          <a:p>
            <a:r>
              <a:rPr lang="en-US" sz="3200" b="1" dirty="0">
                <a:solidFill>
                  <a:schemeClr val="bg1"/>
                </a:solidFill>
              </a:rPr>
              <a:t>‘Urgent care on wheels’: Fire departments rescuing patients from costly ER trips</a:t>
            </a:r>
          </a:p>
          <a:p>
            <a:endParaRPr lang="en-US" sz="2000" dirty="0"/>
          </a:p>
          <a:p>
            <a:endParaRPr lang="en-US" sz="2000" dirty="0"/>
          </a:p>
          <a:p>
            <a:r>
              <a:rPr lang="en-US" sz="1400" dirty="0" smtClean="0"/>
              <a:t>By </a:t>
            </a:r>
            <a:r>
              <a:rPr lang="en-US" sz="1400" dirty="0" err="1"/>
              <a:t>Lynh</a:t>
            </a:r>
            <a:r>
              <a:rPr lang="en-US" sz="1400" dirty="0"/>
              <a:t> Bui and Clarence Williams </a:t>
            </a:r>
          </a:p>
          <a:p>
            <a:r>
              <a:rPr lang="en-US" sz="1400" b="1" dirty="0">
                <a:solidFill>
                  <a:srgbClr val="C00000"/>
                </a:solidFill>
              </a:rPr>
              <a:t>February 3, 2017</a:t>
            </a:r>
          </a:p>
          <a:p>
            <a:endParaRPr lang="en-US" sz="1600" dirty="0"/>
          </a:p>
          <a:p>
            <a:r>
              <a:rPr lang="en-US" sz="1600" dirty="0"/>
              <a:t>In the 15 minutes after firefighters and a nurse knocked at Thelma Lee’s Maryland townhouse, they checked her blood pressure, told her what foods would keep her blood sugar from skyrocketing and set up an appointment — and a ride — to visit her primary care physician.</a:t>
            </a:r>
          </a:p>
          <a:p>
            <a:endParaRPr lang="en-US" sz="1600" dirty="0"/>
          </a:p>
          <a:p>
            <a:r>
              <a:rPr lang="en-US" sz="1600" dirty="0"/>
              <a:t>They also changed the battery in her chirping fire alarm and put a scale in her bathroom so she could monitor her weight before rolling out in an SUV to their next house call.</a:t>
            </a:r>
          </a:p>
          <a:p>
            <a:endParaRPr lang="en-US" sz="1600" dirty="0"/>
          </a:p>
          <a:p>
            <a:r>
              <a:rPr lang="en-US" sz="1600" i="1" dirty="0">
                <a:solidFill>
                  <a:srgbClr val="C00000"/>
                </a:solidFill>
              </a:rPr>
              <a:t>In one of the more established programs, the Phoenix suburb of Mesa, Ariz., added nurses in its 911 center to help assess the urgency of calls and partnered with a hospital to send nurse practitioners with EMS staff on house calls. </a:t>
            </a:r>
          </a:p>
          <a:p>
            <a:r>
              <a:rPr lang="en-US" sz="1600" i="1" dirty="0">
                <a:solidFill>
                  <a:srgbClr val="C00000"/>
                </a:solidFill>
              </a:rPr>
              <a:t>A combination of 911 nurse triage and preventive care for 15 cities in the Forth Worth area is credited with saving more than $11.5 million over roughly the past four years in transport costs, emergency department visits and hospital admissions.</a:t>
            </a:r>
          </a:p>
          <a:p>
            <a:endParaRPr lang="en-US" sz="1600" dirty="0"/>
          </a:p>
          <a:p>
            <a:r>
              <a:rPr lang="en-US" sz="1600" dirty="0"/>
              <a:t>Local hospitals cover the costs of the traveling nurses. Patients avoid unnecessary and costly emergency room visits, Zavadsky said, and the sometimes lengthy ER waits.  </a:t>
            </a:r>
          </a:p>
        </p:txBody>
      </p:sp>
      <p:sp>
        <p:nvSpPr>
          <p:cNvPr id="4" name="Rectangle 3"/>
          <p:cNvSpPr/>
          <p:nvPr/>
        </p:nvSpPr>
        <p:spPr>
          <a:xfrm>
            <a:off x="1487488" y="6417908"/>
            <a:ext cx="8496944" cy="461665"/>
          </a:xfrm>
          <a:prstGeom prst="rect">
            <a:avLst/>
          </a:prstGeom>
        </p:spPr>
        <p:txBody>
          <a:bodyPr wrap="square">
            <a:spAutoFit/>
          </a:bodyPr>
          <a:lstStyle/>
          <a:p>
            <a:pPr algn="ctr"/>
            <a:r>
              <a:rPr lang="en-US"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https://www.washingtonpost.com/local/public-safety/urgent-care-on-wheels-fire-departments-rescuing-patients-from-costly-er-trips/2017/02/02/</a:t>
            </a: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6"/>
          <a:stretch>
            <a:fillRect/>
          </a:stretch>
        </p:blipFill>
        <p:spPr>
          <a:xfrm>
            <a:off x="5012242" y="6140762"/>
            <a:ext cx="1693670" cy="27714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30470200"/>
      </p:ext>
    </p:extLst>
  </p:cSld>
  <p:clrMapOvr>
    <a:masterClrMapping/>
  </p:clrMapOvr>
  <p:transition spd="med" advTm="1838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360" y="188641"/>
            <a:ext cx="11593288" cy="5816977"/>
          </a:xfrm>
          <a:prstGeom prst="rect">
            <a:avLst/>
          </a:prstGeom>
        </p:spPr>
        <p:txBody>
          <a:bodyPr wrap="square">
            <a:spAutoFit/>
          </a:bodyPr>
          <a:lstStyle/>
          <a:p>
            <a:endParaRPr lang="en-US" sz="3600" b="1" dirty="0" smtClean="0">
              <a:solidFill>
                <a:schemeClr val="bg1"/>
              </a:solidFill>
            </a:endParaRPr>
          </a:p>
          <a:p>
            <a:r>
              <a:rPr lang="en-US" sz="3600" b="1" dirty="0" smtClean="0">
                <a:solidFill>
                  <a:schemeClr val="bg1"/>
                </a:solidFill>
              </a:rPr>
              <a:t>Paramedics </a:t>
            </a:r>
            <a:r>
              <a:rPr lang="en-US" sz="3600" b="1" dirty="0">
                <a:solidFill>
                  <a:schemeClr val="bg1"/>
                </a:solidFill>
              </a:rPr>
              <a:t>fight to combat ED visits, readmissions</a:t>
            </a:r>
          </a:p>
          <a:p>
            <a:endParaRPr lang="en-US" sz="1600" dirty="0"/>
          </a:p>
          <a:p>
            <a:endParaRPr lang="en-US" sz="1600" dirty="0"/>
          </a:p>
          <a:p>
            <a:r>
              <a:rPr lang="en-US" sz="1400" dirty="0" smtClean="0"/>
              <a:t>By </a:t>
            </a:r>
            <a:r>
              <a:rPr lang="en-US" sz="1400" dirty="0"/>
              <a:t>Rachael Zimlich, RN</a:t>
            </a:r>
          </a:p>
          <a:p>
            <a:r>
              <a:rPr lang="en-US" sz="1400" b="1" dirty="0">
                <a:solidFill>
                  <a:srgbClr val="C00000"/>
                </a:solidFill>
              </a:rPr>
              <a:t>February 27, 2017</a:t>
            </a:r>
          </a:p>
          <a:p>
            <a:endParaRPr lang="en-US" sz="1600" dirty="0"/>
          </a:p>
          <a:p>
            <a:r>
              <a:rPr lang="en-US" sz="1600" dirty="0"/>
              <a:t>One recurring problem payers and providers grapple with is 30-day readmissions, and the financial penalties associated with them. To help address this issue, and improve patient outcomes, </a:t>
            </a:r>
            <a:r>
              <a:rPr lang="en-US" sz="1600" i="1" dirty="0">
                <a:solidFill>
                  <a:srgbClr val="C00000"/>
                </a:solidFill>
              </a:rPr>
              <a:t>more organizations are turning to community paramedic (CP) programs that enlist the services of EMS teams to answer calls and offer short-term interventions that help divert patients away from emergency departments and funnel them back into appropriate care channels</a:t>
            </a:r>
            <a:r>
              <a:rPr lang="en-US" sz="1600" dirty="0"/>
              <a:t>.</a:t>
            </a:r>
          </a:p>
          <a:p>
            <a:endParaRPr lang="en-US" sz="1600" dirty="0"/>
          </a:p>
          <a:p>
            <a:r>
              <a:rPr lang="en-US" sz="1600" dirty="0"/>
              <a:t>CP programs work by allowing EMS personnel to answer emergency calls and assess patients’ needs to determine whether less-costly, more beneficial interventions are appropriate. “They can take care of the issue right then and refer the patient for primary care at a future date. Or they can refer patient to a higher level of care more immediately,” McGinnis says. “It’s very powerful. It’s that triage force. You don’t want triage being done in the ED, you want to come out in front of the ED to do that.”</a:t>
            </a:r>
          </a:p>
          <a:p>
            <a:endParaRPr lang="en-US" sz="1600" dirty="0"/>
          </a:p>
          <a:p>
            <a:r>
              <a:rPr lang="en-US" sz="1600" i="1" dirty="0">
                <a:solidFill>
                  <a:srgbClr val="C00000"/>
                </a:solidFill>
              </a:rPr>
              <a:t>Now, hospitals and payers are using incentives from the ACA earned through lower ED admissions and hospital readmissions to change the reimbursement structure. “Any health system migrating to a population health strategy has to recognize that all their efforts can be thwarted by the patient with a quick call to 911. </a:t>
            </a:r>
            <a:r>
              <a:rPr lang="en-US" sz="1600" b="1" i="1" dirty="0">
                <a:solidFill>
                  <a:srgbClr val="C00000"/>
                </a:solidFill>
              </a:rPr>
              <a:t>As systems consider how best to transition to value-based care, they should take a serious look at their local EMS agencies as partners in the process,” Swayze says.</a:t>
            </a:r>
          </a:p>
        </p:txBody>
      </p:sp>
      <p:sp>
        <p:nvSpPr>
          <p:cNvPr id="5" name="Rectangle 4"/>
          <p:cNvSpPr/>
          <p:nvPr/>
        </p:nvSpPr>
        <p:spPr>
          <a:xfrm>
            <a:off x="1271464" y="6453336"/>
            <a:ext cx="8640960" cy="461665"/>
          </a:xfrm>
          <a:prstGeom prst="rect">
            <a:avLst/>
          </a:prstGeom>
        </p:spPr>
        <p:txBody>
          <a:bodyPr wrap="square">
            <a:spAutoFit/>
          </a:bodyPr>
          <a:lstStyle/>
          <a:p>
            <a:pPr algn="ctr"/>
            <a:r>
              <a:rPr lang="en-US" sz="1200" dirty="0">
                <a:hlinkClick r:id="rId5"/>
              </a:rPr>
              <a:t>http://managedhealthcareexecutive.modernmedicine.com/managed-healthcare-executive/news/paramedics-fight-combat-ed-visits-readmissions</a:t>
            </a:r>
            <a:r>
              <a:rPr lang="en-US" sz="1200" dirty="0"/>
              <a:t> </a:t>
            </a:r>
          </a:p>
        </p:txBody>
      </p:sp>
      <p:pic>
        <p:nvPicPr>
          <p:cNvPr id="7" name="Picture 6"/>
          <p:cNvPicPr/>
          <p:nvPr/>
        </p:nvPicPr>
        <p:blipFill>
          <a:blip r:embed="rId6" cstate="email">
            <a:extLst>
              <a:ext uri="{28A0092B-C50C-407E-A947-70E740481C1C}">
                <a14:useLocalDpi xmlns:a14="http://schemas.microsoft.com/office/drawing/2010/main" val="0"/>
              </a:ext>
            </a:extLst>
          </a:blip>
          <a:stretch>
            <a:fillRect/>
          </a:stretch>
        </p:blipFill>
        <p:spPr>
          <a:xfrm>
            <a:off x="5253762" y="6056432"/>
            <a:ext cx="1620353" cy="396905"/>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24990555"/>
      </p:ext>
    </p:extLst>
  </p:cSld>
  <p:clrMapOvr>
    <a:masterClrMapping/>
  </p:clrMapOvr>
  <p:transition spd="med" advTm="1400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352" y="116633"/>
            <a:ext cx="11737303" cy="5478423"/>
          </a:xfrm>
          <a:prstGeom prst="rect">
            <a:avLst/>
          </a:prstGeom>
        </p:spPr>
        <p:txBody>
          <a:bodyPr wrap="square">
            <a:spAutoFit/>
          </a:bodyPr>
          <a:lstStyle/>
          <a:p>
            <a:r>
              <a:rPr lang="en-US" sz="3600" b="1" dirty="0" smtClean="0">
                <a:solidFill>
                  <a:schemeClr val="bg1"/>
                </a:solidFill>
              </a:rPr>
              <a:t>Call </a:t>
            </a:r>
            <a:r>
              <a:rPr lang="en-US" sz="3600" b="1" dirty="0">
                <a:solidFill>
                  <a:schemeClr val="bg1"/>
                </a:solidFill>
              </a:rPr>
              <a:t>an Ambulance — for Care</a:t>
            </a:r>
          </a:p>
          <a:p>
            <a:r>
              <a:rPr lang="en-US" sz="2800" i="1" dirty="0">
                <a:solidFill>
                  <a:schemeClr val="bg1"/>
                </a:solidFill>
              </a:rPr>
              <a:t>New model of mobile integrated health care delivers services where they're needed</a:t>
            </a:r>
          </a:p>
          <a:p>
            <a:endParaRPr lang="en-US" sz="2000" b="1" dirty="0">
              <a:solidFill>
                <a:srgbClr val="C00000"/>
              </a:solidFill>
            </a:endParaRPr>
          </a:p>
          <a:p>
            <a:r>
              <a:rPr lang="en-US" sz="1400" b="1" dirty="0" smtClean="0">
                <a:solidFill>
                  <a:srgbClr val="C00000"/>
                </a:solidFill>
              </a:rPr>
              <a:t>April </a:t>
            </a:r>
            <a:r>
              <a:rPr lang="en-US" sz="1400" b="1" dirty="0">
                <a:solidFill>
                  <a:srgbClr val="C00000"/>
                </a:solidFill>
              </a:rPr>
              <a:t>25, 2017</a:t>
            </a:r>
          </a:p>
          <a:p>
            <a:r>
              <a:rPr lang="en-US" sz="1400" dirty="0"/>
              <a:t>David </a:t>
            </a:r>
            <a:r>
              <a:rPr lang="en-US" sz="1400" dirty="0" err="1"/>
              <a:t>Ollier</a:t>
            </a:r>
            <a:r>
              <a:rPr lang="en-US" sz="1400" dirty="0"/>
              <a:t> Weber</a:t>
            </a:r>
          </a:p>
          <a:p>
            <a:endParaRPr lang="en-US" sz="1400" dirty="0"/>
          </a:p>
          <a:p>
            <a:r>
              <a:rPr lang="en-US" sz="1400" i="1" dirty="0">
                <a:solidFill>
                  <a:srgbClr val="C00000"/>
                </a:solidFill>
              </a:rPr>
              <a:t>Fully a third of all the Medicare beneficiaries transported to a hospital emergency department by an emergency medical services ambulance could have been treated safely in an alternative setting, according to recent studies.</a:t>
            </a:r>
          </a:p>
          <a:p>
            <a:endParaRPr lang="en-US" sz="1400" dirty="0"/>
          </a:p>
          <a:p>
            <a:r>
              <a:rPr lang="en-US" sz="1400" dirty="0"/>
              <a:t>If Medicare beneficiaries with low-acuity needs were taken by EMS to a clinic or doctor’s office instead of an emergency department — or, better yet, treated more comfortably and conveniently at home, if appropriate — an estimated $600 million could be saved annually. If the same patient-centered policy were approved by third-party payers as well, estimated annual savings for the health care system could reach $1.2 billion.</a:t>
            </a:r>
          </a:p>
          <a:p>
            <a:endParaRPr lang="en-US" sz="1400" dirty="0"/>
          </a:p>
          <a:p>
            <a:r>
              <a:rPr lang="en-US" sz="1400" dirty="0"/>
              <a:t>They called it mobile integrated health care practice, or MIHP. The P has since been dropped as confusing. But as MIH, it’s an idea that is already recording encouraging results.</a:t>
            </a:r>
          </a:p>
          <a:p>
            <a:r>
              <a:rPr lang="en-US" sz="1400" dirty="0"/>
              <a:t> </a:t>
            </a:r>
          </a:p>
          <a:p>
            <a:r>
              <a:rPr lang="en-US" sz="1400" b="1" dirty="0"/>
              <a:t>Community paramedicine</a:t>
            </a:r>
            <a:endParaRPr lang="en-US" sz="1400" dirty="0"/>
          </a:p>
          <a:p>
            <a:r>
              <a:rPr lang="en-US" sz="1400" dirty="0"/>
              <a:t>Reimbursement for ambulance services has been based on the life-support procedures performed and miles driven. </a:t>
            </a:r>
            <a:r>
              <a:rPr lang="en-US" sz="1400" i="1" dirty="0">
                <a:solidFill>
                  <a:srgbClr val="C00000"/>
                </a:solidFill>
              </a:rPr>
              <a:t>But the movement to pay-for-performance rather than fee-for-service throughout the reformed U.S. health care system has changed the focus of EMS as well. The watchword today is "outcomes"</a:t>
            </a:r>
            <a:r>
              <a:rPr lang="en-US" sz="1400" i="1" dirty="0"/>
              <a:t>.</a:t>
            </a:r>
          </a:p>
        </p:txBody>
      </p:sp>
      <p:sp>
        <p:nvSpPr>
          <p:cNvPr id="3" name="Rectangle 2"/>
          <p:cNvSpPr/>
          <p:nvPr/>
        </p:nvSpPr>
        <p:spPr>
          <a:xfrm>
            <a:off x="2504815" y="6482487"/>
            <a:ext cx="6097402" cy="276999"/>
          </a:xfrm>
          <a:prstGeom prst="rect">
            <a:avLst/>
          </a:prstGeom>
        </p:spPr>
        <p:txBody>
          <a:bodyPr wrap="square">
            <a:spAutoFit/>
          </a:bodyPr>
          <a:lstStyle/>
          <a:p>
            <a:pPr algn="ctr"/>
            <a:r>
              <a:rPr lang="en-US" sz="12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http://www.hhnmag.com/articles/8238-call-an-ambulance-for-care</a:t>
            </a:r>
            <a:r>
              <a:rPr lang="en-US" sz="1200"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4" name="Picture 3"/>
          <p:cNvPicPr/>
          <p:nvPr/>
        </p:nvPicPr>
        <p:blipFill>
          <a:blip r:embed="rId6" cstate="email">
            <a:extLst>
              <a:ext uri="{28A0092B-C50C-407E-A947-70E740481C1C}">
                <a14:useLocalDpi xmlns:a14="http://schemas.microsoft.com/office/drawing/2010/main" val="0"/>
              </a:ext>
            </a:extLst>
          </a:blip>
          <a:stretch>
            <a:fillRect/>
          </a:stretch>
        </p:blipFill>
        <p:spPr>
          <a:xfrm>
            <a:off x="5159896" y="6165304"/>
            <a:ext cx="787241" cy="317183"/>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96437887"/>
      </p:ext>
    </p:extLst>
  </p:cSld>
  <p:clrMapOvr>
    <a:masterClrMapping/>
  </p:clrMapOvr>
  <mc:AlternateContent xmlns:mc="http://schemas.openxmlformats.org/markup-compatibility/2006">
    <mc:Choice xmlns:p14="http://schemas.microsoft.com/office/powerpoint/2010/main" Requires="p14">
      <p:transition spd="slow" p14:dur="1600" advTm="18387">
        <p:blinds dir="vert"/>
      </p:transition>
    </mc:Choice>
    <mc:Fallback>
      <p:transition spd="slow" advTm="18387">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3352" y="188640"/>
            <a:ext cx="11809312" cy="6247864"/>
          </a:xfrm>
          <a:prstGeom prst="rect">
            <a:avLst/>
          </a:prstGeom>
        </p:spPr>
        <p:txBody>
          <a:bodyPr wrap="square">
            <a:spAutoFit/>
          </a:bodyPr>
          <a:lstStyle/>
          <a:p>
            <a:r>
              <a:rPr lang="en-US" sz="3600" b="1" dirty="0">
                <a:solidFill>
                  <a:schemeClr val="bg1"/>
                </a:solidFill>
              </a:rPr>
              <a:t>Call an Ambulance — for Care</a:t>
            </a:r>
          </a:p>
          <a:p>
            <a:r>
              <a:rPr lang="en-US" sz="2800" i="1" dirty="0">
                <a:solidFill>
                  <a:schemeClr val="bg1"/>
                </a:solidFill>
              </a:rPr>
              <a:t>New model of mobile integrated health care delivers services where they're needed</a:t>
            </a:r>
          </a:p>
          <a:p>
            <a:endParaRPr lang="en-US" sz="1400" b="1" dirty="0"/>
          </a:p>
          <a:p>
            <a:endParaRPr lang="en-US" sz="1400" b="1" dirty="0"/>
          </a:p>
          <a:p>
            <a:r>
              <a:rPr lang="en-US" sz="1400" b="1" dirty="0"/>
              <a:t>EMS — the focal resource</a:t>
            </a:r>
          </a:p>
          <a:p>
            <a:r>
              <a:rPr lang="en-US" sz="1400" dirty="0"/>
              <a:t>While operating as multiagency community partnerships often led by hospitals or health systems (examples include Beck’s University of Chicago Medicine, Barnes-Jewish Hospital in St. Louis and Banner University Medical Center in Tucson, Ariz.), </a:t>
            </a:r>
            <a:r>
              <a:rPr lang="en-US" sz="1400" i="1" dirty="0">
                <a:solidFill>
                  <a:srgbClr val="C00000"/>
                </a:solidFill>
              </a:rPr>
              <a:t>at the core of most MIH programs is the local EMS provider (examples include American Medical Response in Arlington, Texas, MedStar Mobile Healthcare in Fort Worth, Texas, and Wake County EMS in Raleigh, N.C.). </a:t>
            </a:r>
          </a:p>
          <a:p>
            <a:endParaRPr lang="en-US" sz="1400" dirty="0"/>
          </a:p>
          <a:p>
            <a:r>
              <a:rPr lang="en-US" sz="1400" i="1" dirty="0">
                <a:solidFill>
                  <a:srgbClr val="C00000"/>
                </a:solidFill>
              </a:rPr>
              <a:t>The EMS agency is an ideal focal resource, Beck explains, because virtually every community has one, it’s linked to all levels of care through its 24/7 capability for mobility and readiness, and its workforce is already expert in planning, coordination and communications.</a:t>
            </a:r>
          </a:p>
          <a:p>
            <a:endParaRPr lang="en-US" sz="1400" dirty="0"/>
          </a:p>
          <a:p>
            <a:r>
              <a:rPr lang="en-US" sz="1400" dirty="0"/>
              <a:t>Moreover, he points out, </a:t>
            </a:r>
            <a:r>
              <a:rPr lang="en-US" sz="1400" i="1" dirty="0">
                <a:solidFill>
                  <a:srgbClr val="C00000"/>
                </a:solidFill>
              </a:rPr>
              <a:t>EMS systems possess a capital-intensive, difficult-to-replicate readiness infrastructure ideally suited to MIH</a:t>
            </a:r>
            <a:r>
              <a:rPr lang="en-US" sz="1400" dirty="0"/>
              <a:t>. EMS providers already have vehicle fleets, robust voice and data communications systems and electronic health record systems, and have portable biometric and sophisticated treatment equipment on board. And since much of this infrastructure comes with the redundancies and excess capacity essential to emergency preparedness, EMS systems are well-suited to absorb the additional loads arising from the new mobile health strategy with minimal marginal cost.</a:t>
            </a:r>
          </a:p>
          <a:p>
            <a:endParaRPr lang="en-US" sz="1400" dirty="0"/>
          </a:p>
          <a:p>
            <a:r>
              <a:rPr lang="en-US" sz="1400" dirty="0"/>
              <a:t>Says Beck: “</a:t>
            </a:r>
            <a:r>
              <a:rPr lang="en-US" sz="1400" i="1" dirty="0">
                <a:solidFill>
                  <a:srgbClr val="C00000"/>
                </a:solidFill>
              </a:rPr>
              <a:t>Some hospitals are trying to manage the present. They’re caught up in working their way through the challenges of the near term. Others have a strategy that’s more outward looking. They’re pursuing value-focused care. For them, mobile integrated health is coming into focus pretty quickly</a:t>
            </a:r>
            <a:r>
              <a:rPr lang="en-US" sz="1400" dirty="0"/>
              <a:t>. It’s a new iteration of a familiar set of players ... and a pretty exciting new set of menu choices for hospitals and health systems that are thinking holistically.”</a:t>
            </a:r>
          </a:p>
        </p:txBody>
      </p:sp>
      <p:sp>
        <p:nvSpPr>
          <p:cNvPr id="5" name="Rectangle 4"/>
          <p:cNvSpPr/>
          <p:nvPr/>
        </p:nvSpPr>
        <p:spPr>
          <a:xfrm>
            <a:off x="4109857" y="6596092"/>
            <a:ext cx="3907081" cy="230832"/>
          </a:xfrm>
          <a:prstGeom prst="rect">
            <a:avLst/>
          </a:prstGeom>
        </p:spPr>
        <p:txBody>
          <a:bodyPr wrap="square">
            <a:spAutoFit/>
          </a:bodyPr>
          <a:lstStyle/>
          <a:p>
            <a:pPr algn="ctr"/>
            <a:r>
              <a:rPr lang="en-US" sz="9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5"/>
              </a:rPr>
              <a:t>http://www.hhnmag.com/articles/8238-call-an-ambulance-for-care</a:t>
            </a:r>
            <a:r>
              <a:rPr lang="en-US" sz="900"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6" name="Picture 5"/>
          <p:cNvPicPr/>
          <p:nvPr/>
        </p:nvPicPr>
        <p:blipFill>
          <a:blip r:embed="rId6" cstate="email">
            <a:extLst>
              <a:ext uri="{28A0092B-C50C-407E-A947-70E740481C1C}">
                <a14:useLocalDpi xmlns:a14="http://schemas.microsoft.com/office/drawing/2010/main" val="0"/>
              </a:ext>
            </a:extLst>
          </a:blip>
          <a:stretch>
            <a:fillRect/>
          </a:stretch>
        </p:blipFill>
        <p:spPr>
          <a:xfrm>
            <a:off x="5669776" y="6224680"/>
            <a:ext cx="787241" cy="317183"/>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045925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advTm="4380">
        <p15:prstTrans prst="pageCurlDouble"/>
      </p:transition>
    </mc:Choice>
    <mc:Fallback>
      <p:transition spd="slow" advTm="43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9336" y="260649"/>
            <a:ext cx="11809311" cy="5447645"/>
          </a:xfrm>
          <a:prstGeom prst="rect">
            <a:avLst/>
          </a:prstGeom>
        </p:spPr>
        <p:txBody>
          <a:bodyPr wrap="square">
            <a:spAutoFit/>
          </a:bodyPr>
          <a:lstStyle/>
          <a:p>
            <a:endParaRPr lang="en-US" sz="3200" b="1" dirty="0" smtClean="0">
              <a:solidFill>
                <a:schemeClr val="bg1"/>
              </a:solidFill>
            </a:endParaRPr>
          </a:p>
          <a:p>
            <a:r>
              <a:rPr lang="en-US" sz="3600" b="1" dirty="0" smtClean="0">
                <a:solidFill>
                  <a:schemeClr val="bg1"/>
                </a:solidFill>
              </a:rPr>
              <a:t>Blue </a:t>
            </a:r>
            <a:r>
              <a:rPr lang="en-US" sz="3600" b="1" dirty="0">
                <a:solidFill>
                  <a:schemeClr val="bg1"/>
                </a:solidFill>
              </a:rPr>
              <a:t>Cross paramedic program cuts ER overuse</a:t>
            </a:r>
          </a:p>
          <a:p>
            <a:endParaRPr lang="en-US" sz="1400" dirty="0"/>
          </a:p>
          <a:p>
            <a:endParaRPr lang="en-US" sz="1400" dirty="0"/>
          </a:p>
          <a:p>
            <a:endParaRPr lang="en-US" sz="1400" dirty="0"/>
          </a:p>
          <a:p>
            <a:r>
              <a:rPr lang="en-US" sz="1400" dirty="0" smtClean="0"/>
              <a:t>By </a:t>
            </a:r>
            <a:r>
              <a:rPr lang="en-US" sz="1400" dirty="0"/>
              <a:t>Steve </a:t>
            </a:r>
            <a:r>
              <a:rPr lang="en-US" sz="1400" dirty="0" err="1"/>
              <a:t>Sinovic</a:t>
            </a:r>
            <a:r>
              <a:rPr lang="en-US" sz="1400" dirty="0"/>
              <a:t> / Journal Staff Writer</a:t>
            </a:r>
          </a:p>
          <a:p>
            <a:r>
              <a:rPr lang="en-US" sz="1400" b="1" dirty="0">
                <a:solidFill>
                  <a:srgbClr val="C00000"/>
                </a:solidFill>
              </a:rPr>
              <a:t>May 18, 2017</a:t>
            </a:r>
          </a:p>
          <a:p>
            <a:endParaRPr lang="en-US" sz="1400" dirty="0"/>
          </a:p>
          <a:p>
            <a:endParaRPr lang="en-US" sz="1400" dirty="0"/>
          </a:p>
          <a:p>
            <a:r>
              <a:rPr lang="en-US" sz="1400" dirty="0"/>
              <a:t>ALBUQUERQUE, N.M. — </a:t>
            </a:r>
            <a:r>
              <a:rPr lang="en-US" sz="1400" i="1" dirty="0">
                <a:solidFill>
                  <a:srgbClr val="C00000"/>
                </a:solidFill>
              </a:rPr>
              <a:t>Getting the people who overuse emergency services under control has been an uphill battle, but one major health insurer has been teaming with metro area emergency medical services agencies for over a year to put a dent in the numbers of ER visits by some of its Medicaid members</a:t>
            </a:r>
            <a:r>
              <a:rPr lang="en-US" sz="1400" dirty="0"/>
              <a:t>.</a:t>
            </a:r>
          </a:p>
          <a:p>
            <a:endParaRPr lang="en-US" sz="1400" dirty="0"/>
          </a:p>
          <a:p>
            <a:r>
              <a:rPr lang="en-US" sz="1400" dirty="0"/>
              <a:t>During that time, a handful of Albuquerque paramedics have been making house calls through a program designed to reduce hospital readmission rates while helping discharged patients stay on the road to good health.</a:t>
            </a:r>
          </a:p>
          <a:p>
            <a:r>
              <a:rPr lang="en-US" sz="1400" dirty="0"/>
              <a:t> </a:t>
            </a:r>
          </a:p>
          <a:p>
            <a:r>
              <a:rPr lang="en-US" sz="1400" dirty="0"/>
              <a:t>It seems to be working.</a:t>
            </a:r>
          </a:p>
          <a:p>
            <a:endParaRPr lang="en-US" sz="1400" dirty="0"/>
          </a:p>
          <a:p>
            <a:r>
              <a:rPr lang="en-US" sz="1400" b="1" i="1" dirty="0">
                <a:solidFill>
                  <a:srgbClr val="C00000"/>
                </a:solidFill>
              </a:rPr>
              <a:t>The insurer saw an almost 62 percent drop in emergency room visits and a 63 percent decrease in ambulance use by frequent flyers, many of whom live alone, have a limited support network, lack transportation or have a housing situation that’s in flux.</a:t>
            </a:r>
          </a:p>
          <a:p>
            <a:endParaRPr lang="en-US" sz="1400" dirty="0"/>
          </a:p>
          <a:p>
            <a:r>
              <a:rPr lang="en-US" sz="1400" dirty="0"/>
              <a:t>The insurer is in contract talks with ambulance and fire agencies to expand the program to other New Mexico communities.</a:t>
            </a:r>
          </a:p>
        </p:txBody>
      </p:sp>
      <p:sp>
        <p:nvSpPr>
          <p:cNvPr id="3" name="Rectangle 2"/>
          <p:cNvSpPr/>
          <p:nvPr/>
        </p:nvSpPr>
        <p:spPr>
          <a:xfrm>
            <a:off x="2736179" y="6597352"/>
            <a:ext cx="6476600" cy="230832"/>
          </a:xfrm>
          <a:prstGeom prst="rect">
            <a:avLst/>
          </a:prstGeom>
        </p:spPr>
        <p:txBody>
          <a:bodyPr wrap="square">
            <a:spAutoFit/>
          </a:bodyPr>
          <a:lstStyle/>
          <a:p>
            <a:pPr algn="ctr"/>
            <a:r>
              <a:rPr lang="en-US" sz="900" dirty="0">
                <a:hlinkClick r:id="rId5"/>
              </a:rPr>
              <a:t>https://www.abqjournal.com/1005425/blue-cross-paramedic-program-cuts-er-overuse.html?__prclt=ifWRWVO1</a:t>
            </a:r>
            <a:r>
              <a:rPr lang="en-US" sz="900" dirty="0"/>
              <a:t> </a:t>
            </a:r>
          </a:p>
        </p:txBody>
      </p:sp>
      <p:pic>
        <p:nvPicPr>
          <p:cNvPr id="4" name="Picture 3"/>
          <p:cNvPicPr/>
          <p:nvPr/>
        </p:nvPicPr>
        <p:blipFill>
          <a:blip r:embed="rId6" cstate="email">
            <a:extLst>
              <a:ext uri="{28A0092B-C50C-407E-A947-70E740481C1C}">
                <a14:useLocalDpi xmlns:a14="http://schemas.microsoft.com/office/drawing/2010/main" val="0"/>
              </a:ext>
            </a:extLst>
          </a:blip>
          <a:stretch>
            <a:fillRect/>
          </a:stretch>
        </p:blipFill>
        <p:spPr>
          <a:xfrm>
            <a:off x="5278877" y="6324265"/>
            <a:ext cx="1391204" cy="218661"/>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79771632"/>
      </p:ext>
    </p:extLst>
  </p:cSld>
  <p:clrMapOvr>
    <a:masterClrMapping/>
  </p:clrMapOvr>
  <p:transition spd="med" advTm="3322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5360" y="332656"/>
            <a:ext cx="11593288" cy="5663089"/>
          </a:xfrm>
          <a:prstGeom prst="rect">
            <a:avLst/>
          </a:prstGeom>
        </p:spPr>
        <p:txBody>
          <a:bodyPr wrap="square">
            <a:spAutoFit/>
          </a:bodyPr>
          <a:lstStyle/>
          <a:p>
            <a:r>
              <a:rPr lang="en-US" dirty="0"/>
              <a:t>‘</a:t>
            </a:r>
            <a:r>
              <a:rPr lang="en-US" sz="2800" b="1" dirty="0">
                <a:solidFill>
                  <a:schemeClr val="bg1"/>
                </a:solidFill>
              </a:rPr>
              <a:t>The </a:t>
            </a:r>
            <a:r>
              <a:rPr lang="en-US" sz="2800" b="1" dirty="0" smtClean="0">
                <a:solidFill>
                  <a:schemeClr val="bg1"/>
                </a:solidFill>
              </a:rPr>
              <a:t>Moment We’ve Been Waiting For’: </a:t>
            </a:r>
          </a:p>
          <a:p>
            <a:r>
              <a:rPr lang="en-US" sz="2800" b="1" dirty="0" smtClean="0">
                <a:solidFill>
                  <a:schemeClr val="bg1"/>
                </a:solidFill>
              </a:rPr>
              <a:t>Anthem to </a:t>
            </a:r>
            <a:r>
              <a:rPr lang="en-US" sz="2800" b="1" dirty="0">
                <a:solidFill>
                  <a:schemeClr val="bg1"/>
                </a:solidFill>
              </a:rPr>
              <a:t>Compensate EMS Care Without Transport</a:t>
            </a:r>
          </a:p>
          <a:p>
            <a:endParaRPr lang="en-US" dirty="0" smtClean="0"/>
          </a:p>
          <a:p>
            <a:endParaRPr lang="en-US" dirty="0"/>
          </a:p>
          <a:p>
            <a:r>
              <a:rPr lang="en-US" b="1" dirty="0" smtClean="0"/>
              <a:t>By </a:t>
            </a:r>
            <a:r>
              <a:rPr lang="en-US" b="1" dirty="0"/>
              <a:t>John Erich Oct 20, 2017</a:t>
            </a:r>
          </a:p>
          <a:p>
            <a:endParaRPr lang="en-US" b="1" i="1" dirty="0" smtClean="0">
              <a:solidFill>
                <a:srgbClr val="C00000"/>
              </a:solidFill>
            </a:endParaRPr>
          </a:p>
          <a:p>
            <a:r>
              <a:rPr lang="en-US" b="1" i="1" dirty="0" smtClean="0">
                <a:solidFill>
                  <a:srgbClr val="C00000"/>
                </a:solidFill>
              </a:rPr>
              <a:t>The </a:t>
            </a:r>
            <a:r>
              <a:rPr lang="en-US" b="1" i="1" dirty="0">
                <a:solidFill>
                  <a:srgbClr val="C00000"/>
                </a:solidFill>
              </a:rPr>
              <a:t>quest of American EMS providers for more sensible reimbursement will reach a key threshold on January 1, 2018, when Anthem BlueCross BlueShield begins paying for treatment without transport for patients in states where it offers commercial coverage.</a:t>
            </a:r>
          </a:p>
          <a:p>
            <a:endParaRPr lang="en-US" dirty="0" smtClean="0"/>
          </a:p>
          <a:p>
            <a:r>
              <a:rPr lang="en-US" dirty="0" smtClean="0"/>
              <a:t>The </a:t>
            </a:r>
            <a:r>
              <a:rPr lang="en-US" dirty="0"/>
              <a:t>major insurer’s new policy marks a vital step toward the goal of sustaining community paramedicine and mobile integrated healthcare programs that have sometimes struggled to find ongoing financial footing.</a:t>
            </a:r>
          </a:p>
          <a:p>
            <a:endParaRPr lang="en-US" dirty="0" smtClean="0"/>
          </a:p>
          <a:p>
            <a:r>
              <a:rPr lang="en-US" dirty="0" smtClean="0"/>
              <a:t>“</a:t>
            </a:r>
            <a:r>
              <a:rPr lang="en-US" dirty="0"/>
              <a:t>We spend a lot of money in this country on healthcare, and our quality outcomes are not as good as other industrialized countries that spend less,” says Jay Moore, MD, senior clinical director for Anthem in Missouri. “We need to figure out a way to get a handle on that. We want to be able to provide healthcare in a way that’s affordable for people and sustainable for the future, and I think the only way to do that is to involve people at all levels of healthcare. Whether it’s physicians, nurses, paramedics, EMTs, whomever it might be, it’s something all of us are going to have to work together to solve. In my view this is definitely a step in the right direction.”</a:t>
            </a:r>
          </a:p>
        </p:txBody>
      </p:sp>
      <p:sp>
        <p:nvSpPr>
          <p:cNvPr id="6" name="Rectangle 5"/>
          <p:cNvSpPr/>
          <p:nvPr/>
        </p:nvSpPr>
        <p:spPr>
          <a:xfrm>
            <a:off x="1559496" y="6424616"/>
            <a:ext cx="8712968" cy="276999"/>
          </a:xfrm>
          <a:prstGeom prst="rect">
            <a:avLst/>
          </a:prstGeom>
        </p:spPr>
        <p:txBody>
          <a:bodyPr wrap="square">
            <a:spAutoFit/>
          </a:bodyPr>
          <a:lstStyle/>
          <a:p>
            <a:pPr algn="ctr"/>
            <a:r>
              <a:rPr lang="en-US" sz="1200" dirty="0">
                <a:hlinkClick r:id="rId4"/>
              </a:rPr>
              <a:t>http://</a:t>
            </a:r>
            <a:r>
              <a:rPr lang="en-US" sz="1200" dirty="0" smtClean="0">
                <a:hlinkClick r:id="rId4"/>
              </a:rPr>
              <a:t>www.emsworld.com/news/218925/moment-weve-been-waiting-anthem-compensate-ems-care-without-transport</a:t>
            </a:r>
            <a:r>
              <a:rPr lang="en-US" sz="1200" dirty="0" smtClean="0"/>
              <a:t> </a:t>
            </a:r>
            <a:endParaRPr lang="en-US" sz="1200" dirty="0"/>
          </a:p>
        </p:txBody>
      </p:sp>
      <p:pic>
        <p:nvPicPr>
          <p:cNvPr id="7" name="Picture 6"/>
          <p:cNvPicPr>
            <a:picLocks noChangeAspect="1"/>
          </p:cNvPicPr>
          <p:nvPr/>
        </p:nvPicPr>
        <p:blipFill>
          <a:blip r:embed="rId5"/>
          <a:stretch>
            <a:fillRect/>
          </a:stretch>
        </p:blipFill>
        <p:spPr>
          <a:xfrm>
            <a:off x="5231904" y="6064539"/>
            <a:ext cx="1800200" cy="33865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53494096"/>
      </p:ext>
    </p:extLst>
  </p:cSld>
  <p:clrMapOvr>
    <a:masterClrMapping/>
  </p:clrMapOvr>
  <p:transition spd="med" advTm="2363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0521" y="220275"/>
            <a:ext cx="8229600" cy="1143000"/>
          </a:xfrm>
        </p:spPr>
        <p:txBody>
          <a:bodyPr/>
          <a:lstStyle/>
          <a:p>
            <a:r>
              <a:rPr lang="en-US" dirty="0"/>
              <a:t>Traditional EMS</a:t>
            </a:r>
          </a:p>
        </p:txBody>
      </p:sp>
      <p:sp>
        <p:nvSpPr>
          <p:cNvPr id="3" name="Content Placeholder 2"/>
          <p:cNvSpPr>
            <a:spLocks noGrp="1"/>
          </p:cNvSpPr>
          <p:nvPr>
            <p:ph idx="1"/>
          </p:nvPr>
        </p:nvSpPr>
        <p:spPr>
          <a:xfrm>
            <a:off x="454606" y="2035366"/>
            <a:ext cx="8233682" cy="4104456"/>
          </a:xfrm>
        </p:spPr>
        <p:txBody>
          <a:bodyPr>
            <a:noAutofit/>
          </a:bodyPr>
          <a:lstStyle/>
          <a:p>
            <a:pPr>
              <a:lnSpc>
                <a:spcPct val="100000"/>
              </a:lnSpc>
              <a:spcBef>
                <a:spcPts val="0"/>
              </a:spcBef>
              <a:spcAft>
                <a:spcPts val="600"/>
              </a:spcAft>
            </a:pPr>
            <a:r>
              <a:rPr lang="en-US" sz="2400" b="1" dirty="0"/>
              <a:t>9-1-1 safety net access for non-emergent healthcare</a:t>
            </a:r>
          </a:p>
          <a:p>
            <a:pPr lvl="1">
              <a:spcBef>
                <a:spcPts val="0"/>
              </a:spcBef>
              <a:spcAft>
                <a:spcPts val="600"/>
              </a:spcAft>
            </a:pPr>
            <a:r>
              <a:rPr lang="en-US" sz="2000" dirty="0"/>
              <a:t> 35.6% of 9-1-1 requests no lights/siren response</a:t>
            </a:r>
          </a:p>
          <a:p>
            <a:pPr lvl="2">
              <a:spcBef>
                <a:spcPts val="0"/>
              </a:spcBef>
              <a:spcAft>
                <a:spcPts val="600"/>
              </a:spcAft>
            </a:pPr>
            <a:r>
              <a:rPr lang="en-US" sz="1400" i="1" dirty="0"/>
              <a:t>12 months Priority 3 calls (</a:t>
            </a:r>
            <a:r>
              <a:rPr lang="en-US" sz="1800" i="1" dirty="0"/>
              <a:t>44,567 (P3) / 124,925 (Total))</a:t>
            </a:r>
            <a:r>
              <a:rPr lang="en-US" sz="1800" i="1" baseline="30000" dirty="0"/>
              <a:t>1</a:t>
            </a:r>
          </a:p>
          <a:p>
            <a:pPr>
              <a:lnSpc>
                <a:spcPct val="100000"/>
              </a:lnSpc>
              <a:spcBef>
                <a:spcPts val="0"/>
              </a:spcBef>
              <a:spcAft>
                <a:spcPts val="600"/>
              </a:spcAft>
              <a:defRPr/>
            </a:pPr>
            <a:r>
              <a:rPr lang="en-US" sz="2400" b="1" dirty="0">
                <a:ea typeface="ＭＳ Ｐゴシック" pitchFamily="34" charset="-128"/>
              </a:rPr>
              <a:t>Reasons people use emergency services</a:t>
            </a:r>
          </a:p>
          <a:p>
            <a:pPr lvl="1">
              <a:spcBef>
                <a:spcPts val="0"/>
              </a:spcBef>
              <a:spcAft>
                <a:spcPts val="600"/>
              </a:spcAft>
              <a:defRPr/>
            </a:pPr>
            <a:r>
              <a:rPr lang="en-US" sz="2000" i="1" dirty="0">
                <a:ea typeface="ＭＳ Ｐゴシック" pitchFamily="34" charset="-128"/>
              </a:rPr>
              <a:t> Because we taught them to…</a:t>
            </a:r>
          </a:p>
          <a:p>
            <a:pPr lvl="1">
              <a:spcBef>
                <a:spcPts val="0"/>
              </a:spcBef>
              <a:spcAft>
                <a:spcPts val="600"/>
              </a:spcAft>
              <a:defRPr/>
            </a:pPr>
            <a:r>
              <a:rPr lang="en-US" sz="2000" i="1" dirty="0">
                <a:ea typeface="ＭＳ Ｐゴシック" pitchFamily="34" charset="-128"/>
              </a:rPr>
              <a:t> Because they panic…</a:t>
            </a:r>
          </a:p>
          <a:p>
            <a:pPr lvl="1">
              <a:spcBef>
                <a:spcPts val="0"/>
              </a:spcBef>
              <a:spcAft>
                <a:spcPts val="600"/>
              </a:spcAft>
              <a:defRPr/>
            </a:pPr>
            <a:r>
              <a:rPr lang="en-US" sz="2000" i="1" dirty="0">
                <a:ea typeface="ＭＳ Ｐゴシック" pitchFamily="34" charset="-128"/>
              </a:rPr>
              <a:t> Because their professional care givers tell them to…</a:t>
            </a:r>
          </a:p>
          <a:p>
            <a:pPr lvl="1">
              <a:spcBef>
                <a:spcPts val="0"/>
              </a:spcBef>
              <a:spcAft>
                <a:spcPts val="600"/>
              </a:spcAft>
              <a:defRPr/>
            </a:pPr>
            <a:r>
              <a:rPr lang="en-US" sz="2000" i="1" dirty="0">
                <a:ea typeface="ＭＳ Ｐゴシック" pitchFamily="34" charset="-128"/>
              </a:rPr>
              <a:t> Because it</a:t>
            </a:r>
            <a:r>
              <a:rPr lang="ja-JP" altLang="en-US" sz="2000" i="1" dirty="0">
                <a:ea typeface="ＭＳ Ｐゴシック" pitchFamily="34" charset="-128"/>
              </a:rPr>
              <a:t>’</a:t>
            </a:r>
            <a:r>
              <a:rPr lang="en-US" altLang="ja-JP" sz="2000" i="1" dirty="0">
                <a:ea typeface="ＭＳ Ｐゴシック" pitchFamily="34" charset="-128"/>
              </a:rPr>
              <a:t>s the only most appropriate option…</a:t>
            </a:r>
          </a:p>
          <a:p>
            <a:pPr>
              <a:lnSpc>
                <a:spcPct val="100000"/>
              </a:lnSpc>
              <a:spcBef>
                <a:spcPts val="0"/>
              </a:spcBef>
              <a:spcAft>
                <a:spcPts val="600"/>
              </a:spcAft>
              <a:defRPr/>
            </a:pPr>
            <a:r>
              <a:rPr lang="en-US" altLang="ja-JP" sz="2400" b="1" dirty="0">
                <a:ea typeface="ＭＳ Ｐゴシック" pitchFamily="34" charset="-128"/>
              </a:rPr>
              <a:t>EMS = 37 million house calls</a:t>
            </a:r>
            <a:r>
              <a:rPr lang="en-US" altLang="ja-JP" sz="1800" b="1" baseline="30000" dirty="0">
                <a:ea typeface="ＭＳ Ｐゴシック" pitchFamily="34" charset="-128"/>
              </a:rPr>
              <a:t>2</a:t>
            </a:r>
            <a:endParaRPr lang="en-US" altLang="ja-JP" sz="2400" b="1" baseline="30000" dirty="0">
              <a:ea typeface="ＭＳ Ｐゴシック" pitchFamily="34" charset="-128"/>
            </a:endParaRPr>
          </a:p>
          <a:p>
            <a:pPr lvl="1">
              <a:spcBef>
                <a:spcPts val="0"/>
              </a:spcBef>
              <a:spcAft>
                <a:spcPts val="600"/>
              </a:spcAft>
              <a:defRPr/>
            </a:pPr>
            <a:r>
              <a:rPr lang="en-US" altLang="ja-JP" sz="2000" dirty="0">
                <a:ea typeface="ＭＳ Ｐゴシック" pitchFamily="34" charset="-128"/>
              </a:rPr>
              <a:t> 70% transported</a:t>
            </a:r>
          </a:p>
        </p:txBody>
      </p:sp>
      <p:pic>
        <p:nvPicPr>
          <p:cNvPr id="5" name="Picture 2" descr="http://www.weny.com/usr/images/FILE_911%20CALL.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700817" y="3576337"/>
            <a:ext cx="2191102" cy="10225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799856" y="6309321"/>
            <a:ext cx="2888548" cy="461665"/>
          </a:xfrm>
          <a:prstGeom prst="rect">
            <a:avLst/>
          </a:prstGeom>
          <a:noFill/>
        </p:spPr>
        <p:txBody>
          <a:bodyPr wrap="none" rtlCol="0">
            <a:spAutoFit/>
          </a:bodyPr>
          <a:lstStyle/>
          <a:p>
            <a:r>
              <a:rPr lang="en-US" sz="1200" i="1" dirty="0">
                <a:latin typeface="Calibri" pitchFamily="34" charset="0"/>
              </a:rPr>
              <a:t>(1) MedStar Mobile Healthcare Data (2016)</a:t>
            </a:r>
          </a:p>
          <a:p>
            <a:r>
              <a:rPr lang="en-US" sz="1200" i="1" dirty="0">
                <a:latin typeface="Calibri" pitchFamily="34" charset="0"/>
              </a:rPr>
              <a:t>(2) 2012 NASEMSO Report</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56856316"/>
      </p:ext>
    </p:extLst>
  </p:cSld>
  <p:clrMapOvr>
    <a:masterClrMapping/>
  </p:clrMapOvr>
  <mc:AlternateContent xmlns:mc="http://schemas.openxmlformats.org/markup-compatibility/2006">
    <mc:Choice xmlns:p14="http://schemas.microsoft.com/office/powerpoint/2010/main" Requires="p14">
      <p:transition spd="slow" p14:dur="1500" advTm="89278">
        <p:random/>
      </p:transition>
    </mc:Choice>
    <mc:Fallback>
      <p:transition spd="slow" advTm="89278">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Autofit/>
          </a:bodyPr>
          <a:lstStyle/>
          <a:p>
            <a:pPr algn="l"/>
            <a:r>
              <a:rPr lang="en-US" sz="4000" dirty="0"/>
              <a:t>MedStar Super-Utilizer Program</a:t>
            </a:r>
          </a:p>
        </p:txBody>
      </p:sp>
      <p:sp>
        <p:nvSpPr>
          <p:cNvPr id="6" name="Rectangle 5"/>
          <p:cNvSpPr/>
          <p:nvPr/>
        </p:nvSpPr>
        <p:spPr>
          <a:xfrm>
            <a:off x="371364" y="1916832"/>
            <a:ext cx="11449272" cy="3985706"/>
          </a:xfrm>
          <a:prstGeom prst="rect">
            <a:avLst/>
          </a:prstGeom>
        </p:spPr>
        <p:txBody>
          <a:bodyPr wrap="square">
            <a:spAutoFit/>
          </a:bodyPr>
          <a:lstStyle/>
          <a:p>
            <a:pPr>
              <a:spcBef>
                <a:spcPts val="0"/>
              </a:spcBef>
              <a:spcAft>
                <a:spcPts val="600"/>
              </a:spcAft>
            </a:pPr>
            <a:r>
              <a:rPr lang="en-US" sz="2400" dirty="0"/>
              <a:t>1,197</a:t>
            </a:r>
            <a:r>
              <a:rPr lang="en-US" sz="2400" b="1" dirty="0"/>
              <a:t> patients referred since October 2013</a:t>
            </a:r>
          </a:p>
          <a:p>
            <a:pPr lvl="1">
              <a:spcBef>
                <a:spcPts val="0"/>
              </a:spcBef>
              <a:spcAft>
                <a:spcPts val="600"/>
              </a:spcAft>
            </a:pPr>
            <a:r>
              <a:rPr lang="en-US" sz="2000" dirty="0"/>
              <a:t>309 “internal”</a:t>
            </a:r>
          </a:p>
          <a:p>
            <a:pPr lvl="1">
              <a:spcBef>
                <a:spcPts val="0"/>
              </a:spcBef>
              <a:spcAft>
                <a:spcPts val="600"/>
              </a:spcAft>
            </a:pPr>
            <a:r>
              <a:rPr lang="en-US" sz="2000" dirty="0"/>
              <a:t>878 from hospitals//healthcare partners</a:t>
            </a:r>
          </a:p>
          <a:p>
            <a:pPr lvl="1">
              <a:spcBef>
                <a:spcPts val="0"/>
              </a:spcBef>
              <a:spcAft>
                <a:spcPts val="600"/>
              </a:spcAft>
            </a:pPr>
            <a:r>
              <a:rPr lang="en-US" sz="2000" dirty="0"/>
              <a:t>10 from others (FDs, community partners)</a:t>
            </a:r>
          </a:p>
          <a:p>
            <a:pPr>
              <a:spcBef>
                <a:spcPts val="0"/>
              </a:spcBef>
              <a:spcAft>
                <a:spcPts val="600"/>
              </a:spcAft>
            </a:pPr>
            <a:r>
              <a:rPr lang="en-US" sz="2400" dirty="0"/>
              <a:t>670 </a:t>
            </a:r>
            <a:r>
              <a:rPr lang="en-US" sz="2400" b="1" i="1" u="sng" dirty="0">
                <a:solidFill>
                  <a:srgbClr val="C00000"/>
                </a:solidFill>
              </a:rPr>
              <a:t>graduated</a:t>
            </a:r>
            <a:r>
              <a:rPr lang="en-US" sz="2400" dirty="0">
                <a:solidFill>
                  <a:srgbClr val="C00000"/>
                </a:solidFill>
              </a:rPr>
              <a:t> </a:t>
            </a:r>
            <a:r>
              <a:rPr lang="en-US" sz="2400" dirty="0"/>
              <a:t>patients with 12 month data pre and post enrollment as of 10/31/18</a:t>
            </a:r>
          </a:p>
          <a:p>
            <a:pPr lvl="1">
              <a:spcBef>
                <a:spcPts val="0"/>
              </a:spcBef>
              <a:spcAft>
                <a:spcPts val="600"/>
              </a:spcAft>
            </a:pPr>
            <a:r>
              <a:rPr lang="en-US" sz="2000" i="1" u="sng" dirty="0"/>
              <a:t>During enrollment (30 – 90 days)</a:t>
            </a:r>
          </a:p>
          <a:p>
            <a:pPr lvl="2">
              <a:spcBef>
                <a:spcPts val="0"/>
              </a:spcBef>
              <a:spcAft>
                <a:spcPts val="600"/>
              </a:spcAft>
            </a:pPr>
            <a:r>
              <a:rPr lang="en-US" dirty="0"/>
              <a:t>46.1</a:t>
            </a:r>
            <a:r>
              <a:rPr lang="en-US" sz="2000" dirty="0"/>
              <a:t>% reduction in 9-1-1 to ED use </a:t>
            </a:r>
          </a:p>
          <a:p>
            <a:pPr lvl="1">
              <a:spcBef>
                <a:spcPts val="0"/>
              </a:spcBef>
              <a:spcAft>
                <a:spcPts val="600"/>
              </a:spcAft>
            </a:pPr>
            <a:r>
              <a:rPr lang="en-US" sz="2000" i="1" u="sng" dirty="0"/>
              <a:t>Post Graduation </a:t>
            </a:r>
          </a:p>
          <a:p>
            <a:pPr lvl="2">
              <a:spcBef>
                <a:spcPts val="0"/>
              </a:spcBef>
              <a:spcAft>
                <a:spcPts val="600"/>
              </a:spcAft>
            </a:pPr>
            <a:r>
              <a:rPr lang="en-US" dirty="0"/>
              <a:t>46.6% reduction in 9-1-1 to ED use</a:t>
            </a:r>
          </a:p>
          <a:p>
            <a:pPr lvl="2">
              <a:spcBef>
                <a:spcPts val="0"/>
              </a:spcBef>
              <a:spcAft>
                <a:spcPts val="600"/>
              </a:spcAft>
            </a:pPr>
            <a:r>
              <a:rPr lang="en-US" dirty="0"/>
              <a:t>67.1% in reduction for “System Abusers”</a:t>
            </a:r>
            <a:endParaRPr lang="en-US" sz="20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4056194"/>
      </p:ext>
    </p:extLst>
  </p:cSld>
  <p:clrMapOvr>
    <a:masterClrMapping/>
  </p:clrMapOvr>
  <mc:AlternateContent xmlns:mc="http://schemas.openxmlformats.org/markup-compatibility/2006">
    <mc:Choice xmlns:p14="http://schemas.microsoft.com/office/powerpoint/2010/main" Requires="p14">
      <p:transition p14:dur="0" advTm="60385"/>
    </mc:Choice>
    <mc:Fallback>
      <p:transition advTm="60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637696173"/>
              </p:ext>
            </p:extLst>
          </p:nvPr>
        </p:nvGraphicFramePr>
        <p:xfrm>
          <a:off x="2855640" y="5589240"/>
          <a:ext cx="5729250" cy="1104904"/>
        </p:xfrm>
        <a:graphic>
          <a:graphicData uri="http://schemas.openxmlformats.org/drawingml/2006/table">
            <a:tbl>
              <a:tblPr/>
              <a:tblGrid>
                <a:gridCol w="2217360">
                  <a:extLst>
                    <a:ext uri="{9D8B030D-6E8A-4147-A177-3AD203B41FA5}">
                      <a16:colId xmlns:a16="http://schemas.microsoft.com/office/drawing/2014/main" xmlns="" val="20000"/>
                    </a:ext>
                  </a:extLst>
                </a:gridCol>
                <a:gridCol w="730575">
                  <a:extLst>
                    <a:ext uri="{9D8B030D-6E8A-4147-A177-3AD203B41FA5}">
                      <a16:colId xmlns:a16="http://schemas.microsoft.com/office/drawing/2014/main" xmlns="" val="20001"/>
                    </a:ext>
                  </a:extLst>
                </a:gridCol>
                <a:gridCol w="743393">
                  <a:extLst>
                    <a:ext uri="{9D8B030D-6E8A-4147-A177-3AD203B41FA5}">
                      <a16:colId xmlns:a16="http://schemas.microsoft.com/office/drawing/2014/main" xmlns="" val="20002"/>
                    </a:ext>
                  </a:extLst>
                </a:gridCol>
                <a:gridCol w="807478">
                  <a:extLst>
                    <a:ext uri="{9D8B030D-6E8A-4147-A177-3AD203B41FA5}">
                      <a16:colId xmlns:a16="http://schemas.microsoft.com/office/drawing/2014/main" xmlns="" val="20003"/>
                    </a:ext>
                  </a:extLst>
                </a:gridCol>
                <a:gridCol w="615222">
                  <a:extLst>
                    <a:ext uri="{9D8B030D-6E8A-4147-A177-3AD203B41FA5}">
                      <a16:colId xmlns:a16="http://schemas.microsoft.com/office/drawing/2014/main" xmlns="" val="20004"/>
                    </a:ext>
                  </a:extLst>
                </a:gridCol>
                <a:gridCol w="615222">
                  <a:extLst>
                    <a:ext uri="{9D8B030D-6E8A-4147-A177-3AD203B41FA5}">
                      <a16:colId xmlns:a16="http://schemas.microsoft.com/office/drawing/2014/main" xmlns="" val="20005"/>
                    </a:ext>
                  </a:extLst>
                </a:gridCol>
              </a:tblGrid>
              <a:tr h="138113">
                <a:tc>
                  <a:txBody>
                    <a:bodyPr/>
                    <a:lstStyle/>
                    <a:p>
                      <a:pPr algn="l" fontAlgn="b"/>
                      <a:r>
                        <a:rPr lang="en-US" sz="800" b="1" i="0" u="sng" strike="noStrike" dirty="0">
                          <a:solidFill>
                            <a:schemeClr val="tx1"/>
                          </a:solidFill>
                          <a:effectLst/>
                          <a:latin typeface="Calibri" panose="020F0502020204030204" pitchFamily="34" charset="0"/>
                        </a:rPr>
                        <a:t>Notes:</a:t>
                      </a:r>
                    </a:p>
                  </a:txBody>
                  <a:tcPr marL="4763" marR="4763" marT="4763" marB="0" anchor="b">
                    <a:lnL>
                      <a:noFill/>
                    </a:lnL>
                    <a:lnR>
                      <a:noFill/>
                    </a:lnR>
                    <a:lnT>
                      <a:noFill/>
                    </a:lnT>
                    <a:lnB>
                      <a:noFill/>
                    </a:lnB>
                  </a:tcPr>
                </a:tc>
                <a:tc>
                  <a:txBody>
                    <a:bodyPr/>
                    <a:lstStyle/>
                    <a:p>
                      <a:pPr algn="l" fontAlgn="b"/>
                      <a:endParaRPr lang="en-US" sz="800" b="0" i="0" u="none" strike="noStrike">
                        <a:solidFill>
                          <a:schemeClr val="tx1"/>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endParaRPr lang="en-US" sz="800" b="0" i="0" u="none" strike="noStrike">
                        <a:solidFill>
                          <a:schemeClr val="tx1"/>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endParaRPr lang="en-US" sz="800" b="0" i="0" u="none" strike="noStrike">
                        <a:solidFill>
                          <a:schemeClr val="tx1"/>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endParaRPr lang="en-US" sz="800" b="0" i="0" u="none" strike="noStrike">
                        <a:solidFill>
                          <a:schemeClr val="tx1"/>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endParaRPr lang="en-US" sz="800" b="0" i="0" u="none" strike="noStrike">
                        <a:solidFill>
                          <a:schemeClr val="tx1"/>
                        </a:solidFill>
                        <a:effectLst/>
                        <a:latin typeface="Calibri" panose="020F0502020204030204" pitchFamily="34" charset="0"/>
                      </a:endParaRPr>
                    </a:p>
                  </a:txBody>
                  <a:tcPr marL="4763" marR="4763" marT="4763" marB="0" anchor="b">
                    <a:lnL>
                      <a:noFill/>
                    </a:lnL>
                    <a:lnR>
                      <a:noFill/>
                    </a:lnR>
                    <a:lnT>
                      <a:noFill/>
                    </a:lnT>
                    <a:lnB>
                      <a:noFill/>
                    </a:lnB>
                  </a:tcPr>
                </a:tc>
                <a:extLst>
                  <a:ext uri="{0D108BD9-81ED-4DB2-BD59-A6C34878D82A}">
                    <a16:rowId xmlns:a16="http://schemas.microsoft.com/office/drawing/2014/main" xmlns="" val="10000"/>
                  </a:ext>
                </a:extLst>
              </a:tr>
              <a:tr h="138113">
                <a:tc gridSpan="6">
                  <a:txBody>
                    <a:bodyPr/>
                    <a:lstStyle/>
                    <a:p>
                      <a:pPr algn="l" fontAlgn="b"/>
                      <a:r>
                        <a:rPr lang="en-US" sz="800" b="0" i="1" u="none" strike="noStrike">
                          <a:solidFill>
                            <a:schemeClr val="tx1"/>
                          </a:solidFill>
                          <a:effectLst/>
                          <a:latin typeface="Calibri" panose="020F0502020204030204" pitchFamily="34" charset="0"/>
                        </a:rPr>
                        <a:t>1. Comparison for enrolled patients based on use for 12 months prior to enrollment vs.</a:t>
                      </a:r>
                    </a:p>
                  </a:txBody>
                  <a:tcPr marL="214313" marR="4763" marT="4763"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138113">
                <a:tc gridSpan="2">
                  <a:txBody>
                    <a:bodyPr/>
                    <a:lstStyle/>
                    <a:p>
                      <a:pPr algn="l" fontAlgn="b"/>
                      <a:r>
                        <a:rPr lang="en-US" sz="800" b="0" i="1" u="none" strike="noStrike">
                          <a:solidFill>
                            <a:schemeClr val="tx1"/>
                          </a:solidFill>
                          <a:effectLst/>
                          <a:latin typeface="Calibri" panose="020F0502020204030204" pitchFamily="34" charset="0"/>
                        </a:rPr>
                        <a:t>12 months </a:t>
                      </a:r>
                      <a:r>
                        <a:rPr lang="en-US" sz="800" b="1" i="1" u="sng" strike="noStrike">
                          <a:solidFill>
                            <a:schemeClr val="tx1"/>
                          </a:solidFill>
                          <a:effectLst/>
                          <a:latin typeface="Calibri" panose="020F0502020204030204" pitchFamily="34" charset="0"/>
                        </a:rPr>
                        <a:t>post program graduation.</a:t>
                      </a:r>
                      <a:endParaRPr lang="en-US" sz="800" b="0" i="1" u="none" strike="noStrike">
                        <a:solidFill>
                          <a:schemeClr val="tx1"/>
                        </a:solidFill>
                        <a:effectLst/>
                        <a:latin typeface="Calibri" panose="020F0502020204030204" pitchFamily="34" charset="0"/>
                      </a:endParaRPr>
                    </a:p>
                  </a:txBody>
                  <a:tcPr marL="428625" marR="4763" marT="4763" marB="0" anchor="b">
                    <a:lnL>
                      <a:noFill/>
                    </a:lnL>
                    <a:lnR>
                      <a:noFill/>
                    </a:lnR>
                    <a:lnT>
                      <a:noFill/>
                    </a:lnT>
                    <a:lnB>
                      <a:noFill/>
                    </a:lnB>
                  </a:tcPr>
                </a:tc>
                <a:tc hMerge="1">
                  <a:txBody>
                    <a:bodyPr/>
                    <a:lstStyle/>
                    <a:p>
                      <a:endParaRPr lang="en-US"/>
                    </a:p>
                  </a:txBody>
                  <a:tcPr/>
                </a:tc>
                <a:tc>
                  <a:txBody>
                    <a:bodyPr/>
                    <a:lstStyle/>
                    <a:p>
                      <a:pPr algn="l" fontAlgn="b"/>
                      <a:endParaRPr lang="en-US" sz="800" b="0" i="0" u="none" strike="noStrike">
                        <a:solidFill>
                          <a:schemeClr val="tx1"/>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endParaRPr lang="en-US" sz="800" b="0" i="0" u="none" strike="noStrike">
                        <a:solidFill>
                          <a:schemeClr val="tx1"/>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endParaRPr lang="en-US" sz="800" b="0" i="0" u="none" strike="noStrike">
                        <a:solidFill>
                          <a:schemeClr val="tx1"/>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endParaRPr lang="en-US" sz="800" b="0" i="0" u="none" strike="noStrike" dirty="0">
                        <a:solidFill>
                          <a:schemeClr val="tx1"/>
                        </a:solidFill>
                        <a:effectLst/>
                        <a:latin typeface="Calibri" panose="020F0502020204030204" pitchFamily="34" charset="0"/>
                      </a:endParaRPr>
                    </a:p>
                  </a:txBody>
                  <a:tcPr marL="4763" marR="4763" marT="4763" marB="0" anchor="b">
                    <a:lnL>
                      <a:noFill/>
                    </a:lnL>
                    <a:lnR>
                      <a:noFill/>
                    </a:lnR>
                    <a:lnT>
                      <a:noFill/>
                    </a:lnT>
                    <a:lnB>
                      <a:noFill/>
                    </a:lnB>
                  </a:tcPr>
                </a:tc>
                <a:extLst>
                  <a:ext uri="{0D108BD9-81ED-4DB2-BD59-A6C34878D82A}">
                    <a16:rowId xmlns:a16="http://schemas.microsoft.com/office/drawing/2014/main" xmlns="" val="10002"/>
                  </a:ext>
                </a:extLst>
              </a:tr>
              <a:tr h="138113">
                <a:tc gridSpan="4">
                  <a:txBody>
                    <a:bodyPr/>
                    <a:lstStyle/>
                    <a:p>
                      <a:pPr algn="l" fontAlgn="b"/>
                      <a:r>
                        <a:rPr lang="en-US" sz="800" b="0" i="1" u="none" strike="noStrike">
                          <a:solidFill>
                            <a:schemeClr val="tx1"/>
                          </a:solidFill>
                          <a:effectLst/>
                          <a:latin typeface="Calibri" panose="020F0502020204030204" pitchFamily="34" charset="0"/>
                        </a:rPr>
                        <a:t>2. Patients with data 12 months pre and 12 months post graduation</a:t>
                      </a:r>
                    </a:p>
                  </a:txBody>
                  <a:tcPr marL="214313" marR="4763" marT="4763"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800" b="0" i="0" u="none" strike="noStrike">
                        <a:solidFill>
                          <a:schemeClr val="tx1"/>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endParaRPr lang="en-US" sz="800" b="0" i="0" u="none" strike="noStrike">
                        <a:solidFill>
                          <a:schemeClr val="tx1"/>
                        </a:solidFill>
                        <a:effectLst/>
                        <a:latin typeface="Calibri" panose="020F0502020204030204" pitchFamily="34" charset="0"/>
                      </a:endParaRPr>
                    </a:p>
                  </a:txBody>
                  <a:tcPr marL="4763" marR="4763" marT="4763" marB="0" anchor="b">
                    <a:lnL>
                      <a:noFill/>
                    </a:lnL>
                    <a:lnR>
                      <a:noFill/>
                    </a:lnR>
                    <a:lnT>
                      <a:noFill/>
                    </a:lnT>
                    <a:lnB>
                      <a:noFill/>
                    </a:lnB>
                  </a:tcPr>
                </a:tc>
                <a:extLst>
                  <a:ext uri="{0D108BD9-81ED-4DB2-BD59-A6C34878D82A}">
                    <a16:rowId xmlns:a16="http://schemas.microsoft.com/office/drawing/2014/main" xmlns="" val="10003"/>
                  </a:ext>
                </a:extLst>
              </a:tr>
              <a:tr h="138113">
                <a:tc gridSpan="3">
                  <a:txBody>
                    <a:bodyPr/>
                    <a:lstStyle/>
                    <a:p>
                      <a:pPr algn="l" fontAlgn="b"/>
                      <a:r>
                        <a:rPr lang="en-US" sz="800" b="0" i="1" u="none" strike="noStrike">
                          <a:solidFill>
                            <a:schemeClr val="tx1"/>
                          </a:solidFill>
                          <a:effectLst/>
                          <a:latin typeface="Calibri" panose="020F0502020204030204" pitchFamily="34" charset="0"/>
                        </a:rPr>
                        <a:t>3. Includes High Utilizer and Designated System Abusers</a:t>
                      </a:r>
                    </a:p>
                  </a:txBody>
                  <a:tcPr marL="214313" marR="4763" marT="4763"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800" b="0" i="0" u="none" strike="noStrike">
                        <a:solidFill>
                          <a:schemeClr val="tx1"/>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endParaRPr lang="en-US" sz="800" b="0" i="0" u="none" strike="noStrike">
                        <a:solidFill>
                          <a:schemeClr val="tx1"/>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endParaRPr lang="en-US" sz="800" b="0" i="0" u="none" strike="noStrike">
                        <a:solidFill>
                          <a:schemeClr val="tx1"/>
                        </a:solidFill>
                        <a:effectLst/>
                        <a:latin typeface="Calibri" panose="020F0502020204030204" pitchFamily="34" charset="0"/>
                      </a:endParaRPr>
                    </a:p>
                  </a:txBody>
                  <a:tcPr marL="4763" marR="4763" marT="4763" marB="0" anchor="b">
                    <a:lnL>
                      <a:noFill/>
                    </a:lnL>
                    <a:lnR>
                      <a:noFill/>
                    </a:lnR>
                    <a:lnT>
                      <a:noFill/>
                    </a:lnT>
                    <a:lnB>
                      <a:noFill/>
                    </a:lnB>
                  </a:tcPr>
                </a:tc>
                <a:extLst>
                  <a:ext uri="{0D108BD9-81ED-4DB2-BD59-A6C34878D82A}">
                    <a16:rowId xmlns:a16="http://schemas.microsoft.com/office/drawing/2014/main" xmlns="" val="10004"/>
                  </a:ext>
                </a:extLst>
              </a:tr>
              <a:tr h="138113">
                <a:tc gridSpan="3">
                  <a:txBody>
                    <a:bodyPr/>
                    <a:lstStyle/>
                    <a:p>
                      <a:pPr algn="l" fontAlgn="b"/>
                      <a:r>
                        <a:rPr lang="en-US" sz="800" b="0" i="1" u="none" strike="noStrike">
                          <a:solidFill>
                            <a:schemeClr val="tx1"/>
                          </a:solidFill>
                          <a:effectLst/>
                          <a:latin typeface="Calibri" panose="020F0502020204030204" pitchFamily="34" charset="0"/>
                        </a:rPr>
                        <a:t>4. Medicare Tables from CY 2012 as published</a:t>
                      </a:r>
                    </a:p>
                  </a:txBody>
                  <a:tcPr marL="214313" marR="4763" marT="4763"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800" b="0" i="0" u="none" strike="noStrike">
                        <a:solidFill>
                          <a:schemeClr val="tx1"/>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endParaRPr lang="en-US" sz="800" b="0" i="0" u="none" strike="noStrike">
                        <a:solidFill>
                          <a:schemeClr val="tx1"/>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endParaRPr lang="en-US" sz="800" b="0" i="0" u="none" strike="noStrike">
                        <a:solidFill>
                          <a:schemeClr val="tx1"/>
                        </a:solidFill>
                        <a:effectLst/>
                        <a:latin typeface="Calibri" panose="020F0502020204030204" pitchFamily="34" charset="0"/>
                      </a:endParaRPr>
                    </a:p>
                  </a:txBody>
                  <a:tcPr marL="4763" marR="4763" marT="4763" marB="0" anchor="b">
                    <a:lnL>
                      <a:noFill/>
                    </a:lnL>
                    <a:lnR>
                      <a:noFill/>
                    </a:lnR>
                    <a:lnT>
                      <a:noFill/>
                    </a:lnT>
                    <a:lnB>
                      <a:noFill/>
                    </a:lnB>
                  </a:tcPr>
                </a:tc>
                <a:extLst>
                  <a:ext uri="{0D108BD9-81ED-4DB2-BD59-A6C34878D82A}">
                    <a16:rowId xmlns:a16="http://schemas.microsoft.com/office/drawing/2014/main" xmlns="" val="10005"/>
                  </a:ext>
                </a:extLst>
              </a:tr>
              <a:tr h="138113">
                <a:tc gridSpan="3">
                  <a:txBody>
                    <a:bodyPr/>
                    <a:lstStyle/>
                    <a:p>
                      <a:pPr algn="l" fontAlgn="b"/>
                      <a:r>
                        <a:rPr lang="en-US" sz="800" b="0" i="1" u="none" strike="noStrike">
                          <a:solidFill>
                            <a:schemeClr val="tx1"/>
                          </a:solidFill>
                          <a:effectLst/>
                          <a:latin typeface="Calibri" panose="020F0502020204030204" pitchFamily="34" charset="0"/>
                        </a:rPr>
                        <a:t>5. http://www.cdc.gov/nchs/data/hus/hus12.pdf </a:t>
                      </a:r>
                    </a:p>
                  </a:txBody>
                  <a:tcPr marL="214313" marR="4763" marT="4763"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800" b="0" i="0" u="none" strike="noStrike">
                        <a:solidFill>
                          <a:schemeClr val="tx1"/>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endParaRPr lang="en-US" sz="800" b="0" i="0" u="none" strike="noStrike">
                        <a:solidFill>
                          <a:schemeClr val="tx1"/>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endParaRPr lang="en-US" sz="800" b="0" i="0" u="none" strike="noStrike">
                        <a:solidFill>
                          <a:schemeClr val="tx1"/>
                        </a:solidFill>
                        <a:effectLst/>
                        <a:latin typeface="Calibri" panose="020F0502020204030204" pitchFamily="34" charset="0"/>
                      </a:endParaRPr>
                    </a:p>
                  </a:txBody>
                  <a:tcPr marL="4763" marR="4763" marT="4763" marB="0" anchor="b">
                    <a:lnL>
                      <a:noFill/>
                    </a:lnL>
                    <a:lnR>
                      <a:noFill/>
                    </a:lnR>
                    <a:lnT>
                      <a:noFill/>
                    </a:lnT>
                    <a:lnB>
                      <a:noFill/>
                    </a:lnB>
                  </a:tcPr>
                </a:tc>
                <a:extLst>
                  <a:ext uri="{0D108BD9-81ED-4DB2-BD59-A6C34878D82A}">
                    <a16:rowId xmlns:a16="http://schemas.microsoft.com/office/drawing/2014/main" xmlns="" val="10006"/>
                  </a:ext>
                </a:extLst>
              </a:tr>
              <a:tr h="138113">
                <a:tc gridSpan="4">
                  <a:txBody>
                    <a:bodyPr/>
                    <a:lstStyle/>
                    <a:p>
                      <a:pPr algn="l" fontAlgn="b"/>
                      <a:r>
                        <a:rPr lang="en-US" sz="800" b="0" i="1" u="none" strike="noStrike">
                          <a:solidFill>
                            <a:schemeClr val="tx1"/>
                          </a:solidFill>
                          <a:effectLst/>
                          <a:latin typeface="Calibri" panose="020F0502020204030204" pitchFamily="34" charset="0"/>
                        </a:rPr>
                        <a:t>6. http://www.hcup-us.ahrq.gov/reports/projections/2013-01.pdf </a:t>
                      </a:r>
                    </a:p>
                  </a:txBody>
                  <a:tcPr marL="214313" marR="4763" marT="4763"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800" b="0" i="0" u="none" strike="noStrike">
                        <a:solidFill>
                          <a:schemeClr val="tx1"/>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endParaRPr lang="en-US" sz="800" b="0" i="0" u="none" strike="noStrike" dirty="0">
                        <a:solidFill>
                          <a:schemeClr val="tx1"/>
                        </a:solidFill>
                        <a:effectLst/>
                        <a:latin typeface="Calibri" panose="020F0502020204030204" pitchFamily="34" charset="0"/>
                      </a:endParaRPr>
                    </a:p>
                  </a:txBody>
                  <a:tcPr marL="4763" marR="4763" marT="4763" marB="0" anchor="b">
                    <a:lnL>
                      <a:noFill/>
                    </a:lnL>
                    <a:lnR>
                      <a:noFill/>
                    </a:lnR>
                    <a:lnT>
                      <a:noFill/>
                    </a:lnT>
                    <a:lnB>
                      <a:noFill/>
                    </a:lnB>
                  </a:tcPr>
                </a:tc>
                <a:extLst>
                  <a:ext uri="{0D108BD9-81ED-4DB2-BD59-A6C34878D82A}">
                    <a16:rowId xmlns:a16="http://schemas.microsoft.com/office/drawing/2014/main" xmlns="" val="10007"/>
                  </a:ext>
                </a:extLst>
              </a:tr>
            </a:tbl>
          </a:graphicData>
        </a:graphic>
      </p:graphicFrame>
      <p:sp>
        <p:nvSpPr>
          <p:cNvPr id="4" name="Title 1"/>
          <p:cNvSpPr>
            <a:spLocks noGrp="1"/>
          </p:cNvSpPr>
          <p:nvPr>
            <p:ph type="title"/>
          </p:nvPr>
        </p:nvSpPr>
        <p:spPr>
          <a:xfrm>
            <a:off x="1981200" y="414338"/>
            <a:ext cx="8229600" cy="1143000"/>
          </a:xfrm>
        </p:spPr>
        <p:txBody>
          <a:bodyPr>
            <a:noAutofit/>
          </a:bodyPr>
          <a:lstStyle/>
          <a:p>
            <a:pPr algn="l"/>
            <a:r>
              <a:rPr lang="en-US" sz="4000" dirty="0"/>
              <a:t>MedStar Super-Utilizer Program</a:t>
            </a:r>
          </a:p>
        </p:txBody>
      </p:sp>
      <p:graphicFrame>
        <p:nvGraphicFramePr>
          <p:cNvPr id="6" name="Table 5"/>
          <p:cNvGraphicFramePr>
            <a:graphicFrameLocks noGrp="1"/>
          </p:cNvGraphicFramePr>
          <p:nvPr>
            <p:extLst>
              <p:ext uri="{D42A27DB-BD31-4B8C-83A1-F6EECF244321}">
                <p14:modId xmlns:p14="http://schemas.microsoft.com/office/powerpoint/2010/main" val="1505883421"/>
              </p:ext>
            </p:extLst>
          </p:nvPr>
        </p:nvGraphicFramePr>
        <p:xfrm>
          <a:off x="335360" y="1844828"/>
          <a:ext cx="11442030" cy="3749301"/>
        </p:xfrm>
        <a:graphic>
          <a:graphicData uri="http://schemas.openxmlformats.org/drawingml/2006/table">
            <a:tbl>
              <a:tblPr/>
              <a:tblGrid>
                <a:gridCol w="5858872"/>
                <a:gridCol w="1778339"/>
                <a:gridCol w="1695626"/>
                <a:gridCol w="2109193"/>
              </a:tblGrid>
              <a:tr h="409167">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400" b="1" i="0" u="none" strike="noStrike" dirty="0">
                          <a:solidFill>
                            <a:srgbClr val="000000"/>
                          </a:solidFill>
                          <a:effectLst/>
                          <a:latin typeface="Calibri" panose="020F0502020204030204" pitchFamily="34" charset="0"/>
                        </a:rPr>
                        <a:t>Expenditure Savings Analysis (1)</a:t>
                      </a:r>
                    </a:p>
                  </a:txBody>
                  <a:tcPr marL="7620" marR="7620" marT="7620" marB="0" anchor="b">
                    <a:lnL>
                      <a:noFill/>
                    </a:lnL>
                    <a:lnR>
                      <a:noFill/>
                    </a:lnR>
                    <a:lnT>
                      <a:noFill/>
                    </a:lnT>
                    <a:lnB>
                      <a:noFill/>
                    </a:lnB>
                    <a:lnTlToBr w="12700" cmpd="sng">
                      <a:noFill/>
                      <a:prstDash val="solid"/>
                    </a:lnTlToBr>
                    <a:lnBlToTr w="12700" cmpd="sng">
                      <a:noFill/>
                      <a:prstDash val="solid"/>
                    </a:lnBlToTr>
                    <a:noFill/>
                  </a:tcPr>
                </a:tc>
                <a:tc gridSpan="3">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400" b="1" i="0" u="none" strike="noStrike">
                          <a:solidFill>
                            <a:srgbClr val="000000"/>
                          </a:solidFill>
                          <a:effectLst/>
                          <a:latin typeface="Calibri" panose="020F0502020204030204" pitchFamily="34" charset="0"/>
                        </a:rPr>
                        <a:t>High Utilizer Program - All Referral Sources</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FFFF00"/>
                    </a:solidFill>
                  </a:tcPr>
                </a:tc>
                <a:tc hMerge="1">
                  <a:txBody>
                    <a:bodyPr/>
                    <a:lstStyle/>
                    <a:p>
                      <a:endParaRPr lang="en-US"/>
                    </a:p>
                  </a:txBody>
                  <a:tcPr/>
                </a:tc>
                <a:tc hMerge="1">
                  <a:txBody>
                    <a:bodyPr/>
                    <a:lstStyle/>
                    <a:p>
                      <a:endParaRPr lang="en-US"/>
                    </a:p>
                  </a:txBody>
                  <a:tcPr/>
                </a:tc>
              </a:tr>
              <a:tr h="200408">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200" b="0" i="1" u="none" strike="noStrike">
                          <a:solidFill>
                            <a:srgbClr val="000000"/>
                          </a:solidFill>
                          <a:effectLst/>
                          <a:latin typeface="Calibri" panose="020F0502020204030204" pitchFamily="34" charset="0"/>
                        </a:rPr>
                        <a:t>Based on Medicare Rates</a:t>
                      </a: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r>
              <a:tr h="200408">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r>
                        <a:rPr lang="en-US" sz="1200" b="0" i="0" u="none" strike="noStrike">
                          <a:solidFill>
                            <a:srgbClr val="000000"/>
                          </a:solidFill>
                          <a:effectLst/>
                          <a:latin typeface="Calibri" panose="020F0502020204030204" pitchFamily="34" charset="0"/>
                        </a:rPr>
                        <a:t>Analysis Dates:</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FFFF00"/>
                    </a:solidFill>
                  </a:tcPr>
                </a:tc>
                <a:tc gridSpan="3">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200" b="1" i="0" u="none" strike="noStrike" dirty="0">
                          <a:solidFill>
                            <a:srgbClr val="C00000"/>
                          </a:solidFill>
                          <a:effectLst/>
                          <a:latin typeface="Calibri" panose="020F0502020204030204" pitchFamily="34" charset="0"/>
                        </a:rPr>
                        <a:t>October 1, 2013 - October 31, 2018</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FFFF00"/>
                    </a:solidFill>
                  </a:tcPr>
                </a:tc>
                <a:tc hMerge="1">
                  <a:txBody>
                    <a:bodyPr/>
                    <a:lstStyle/>
                    <a:p>
                      <a:endParaRPr lang="en-US"/>
                    </a:p>
                  </a:txBody>
                  <a:tcPr/>
                </a:tc>
                <a:tc hMerge="1">
                  <a:txBody>
                    <a:bodyPr/>
                    <a:lstStyle/>
                    <a:p>
                      <a:endParaRPr lang="en-US"/>
                    </a:p>
                  </a:txBody>
                  <a:tcPr/>
                </a:tc>
              </a:tr>
              <a:tr h="200408">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r>
                        <a:rPr lang="en-US" sz="1200" b="0" i="0" u="none" strike="noStrike">
                          <a:solidFill>
                            <a:srgbClr val="000000"/>
                          </a:solidFill>
                          <a:effectLst/>
                          <a:latin typeface="Calibri" panose="020F0502020204030204" pitchFamily="34" charset="0"/>
                        </a:rPr>
                        <a:t>Number of Patients Enrolled (2, 3):</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200" b="1" i="0" u="none" strike="noStrike">
                          <a:solidFill>
                            <a:srgbClr val="000000"/>
                          </a:solidFill>
                          <a:effectLst/>
                          <a:latin typeface="Calibri" panose="020F0502020204030204" pitchFamily="34" charset="0"/>
                        </a:rPr>
                        <a:t>670</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r>
              <a:tr h="200408">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endParaRPr lang="en-US"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endParaRPr lang="en-US" sz="1200" b="1"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r>
              <a:tr h="200408">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r>
                        <a:rPr lang="en-US" sz="1200" b="0" i="0" u="none" strike="noStrike">
                          <a:solidFill>
                            <a:srgbClr val="000000"/>
                          </a:solidFill>
                          <a:effectLst/>
                          <a:latin typeface="Calibri" panose="020F0502020204030204" pitchFamily="34" charset="0"/>
                        </a:rPr>
                        <a:t>Ambulance Trip to ED Reduction:</a:t>
                      </a: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200" b="1" i="0" u="none" strike="noStrike">
                          <a:solidFill>
                            <a:srgbClr val="000000"/>
                          </a:solidFill>
                          <a:effectLst/>
                          <a:latin typeface="Calibri" panose="020F0502020204030204" pitchFamily="34" charset="0"/>
                        </a:rPr>
                        <a:t>-52.8%</a:t>
                      </a: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r>
              <a:tr h="200408">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2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c gridSpan="3">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200" b="1" i="0" u="none" strike="noStrike">
                          <a:solidFill>
                            <a:srgbClr val="000000"/>
                          </a:solidFill>
                          <a:effectLst/>
                          <a:latin typeface="Calibri" panose="020F0502020204030204" pitchFamily="34" charset="0"/>
                        </a:rPr>
                        <a:t>Utilization Change</a:t>
                      </a:r>
                    </a:p>
                  </a:txBody>
                  <a:tcPr marL="7620" marR="7620" marT="7620" marB="0" anchor="b">
                    <a:lnL>
                      <a:noFill/>
                    </a:lnL>
                    <a:lnR>
                      <a:noFill/>
                    </a:lnR>
                    <a:lnT>
                      <a:noFill/>
                    </a:lnT>
                    <a:lnB>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r>
              <a:tr h="200408">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200" b="1" i="0" u="none" strike="noStrike">
                          <a:solidFill>
                            <a:srgbClr val="000000"/>
                          </a:solidFill>
                          <a:effectLst/>
                          <a:latin typeface="Calibri" panose="020F0502020204030204" pitchFamily="34" charset="0"/>
                        </a:rPr>
                        <a:t>Category</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200" b="1" i="0" u="none" strike="noStrike">
                          <a:solidFill>
                            <a:srgbClr val="000000"/>
                          </a:solidFill>
                          <a:effectLst/>
                          <a:latin typeface="Calibri" panose="020F0502020204030204" pitchFamily="34" charset="0"/>
                        </a:rPr>
                        <a:t>Base</a:t>
                      </a:r>
                    </a:p>
                  </a:txBody>
                  <a:tcPr marL="7620" marR="7620" marT="762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200" b="1" i="0" u="none" strike="noStrike">
                          <a:solidFill>
                            <a:srgbClr val="000000"/>
                          </a:solidFill>
                          <a:effectLst/>
                          <a:latin typeface="Calibri" panose="020F0502020204030204" pitchFamily="34" charset="0"/>
                        </a:rPr>
                        <a:t>Avoided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200" b="1" i="0" u="none" strike="noStrike">
                          <a:solidFill>
                            <a:srgbClr val="000000"/>
                          </a:solidFill>
                          <a:effectLst/>
                          <a:latin typeface="Calibri" panose="020F0502020204030204" pitchFamily="34" charset="0"/>
                        </a:rPr>
                        <a:t>Savings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375765">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200" b="0" i="0" u="none" strike="noStrike">
                          <a:solidFill>
                            <a:srgbClr val="000000"/>
                          </a:solidFill>
                          <a:effectLst/>
                          <a:latin typeface="Calibri" panose="020F0502020204030204" pitchFamily="34" charset="0"/>
                        </a:rPr>
                        <a:t>Ambulance Payment (4)</a:t>
                      </a:r>
                    </a:p>
                  </a:txBody>
                  <a:tcPr marL="182880" marR="7620" marT="7620" marB="0" anchor="b">
                    <a:lnL>
                      <a:noFill/>
                    </a:lnL>
                    <a:lnR>
                      <a:noFill/>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r>
                        <a:rPr lang="en-US" sz="1200" b="0" i="0" u="none" strike="noStrike">
                          <a:solidFill>
                            <a:srgbClr val="000000"/>
                          </a:solidFill>
                          <a:effectLst/>
                          <a:latin typeface="Calibri" panose="020F0502020204030204" pitchFamily="34" charset="0"/>
                        </a:rPr>
                        <a:t>$419 </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200" b="0" i="0" u="none" strike="noStrike">
                          <a:solidFill>
                            <a:srgbClr val="000000"/>
                          </a:solidFill>
                          <a:effectLst/>
                          <a:latin typeface="Calibri" panose="020F0502020204030204" pitchFamily="34" charset="0"/>
                        </a:rPr>
                        <a:t>             5,116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r>
                        <a:rPr lang="en-US" sz="1200" b="0" i="0" u="none" strike="noStrike">
                          <a:solidFill>
                            <a:srgbClr val="000000"/>
                          </a:solidFill>
                          <a:effectLst/>
                          <a:latin typeface="Calibri" panose="020F0502020204030204" pitchFamily="34" charset="0"/>
                        </a:rPr>
                        <a:t>($2,143,604)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r>
              <a:tr h="375765">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200" b="0" i="0" u="none" strike="noStrike">
                          <a:solidFill>
                            <a:srgbClr val="000000"/>
                          </a:solidFill>
                          <a:effectLst/>
                          <a:latin typeface="Calibri" panose="020F0502020204030204" pitchFamily="34" charset="0"/>
                        </a:rPr>
                        <a:t>ED Visits (5)</a:t>
                      </a:r>
                    </a:p>
                  </a:txBody>
                  <a:tcPr marL="18288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r>
                        <a:rPr lang="en-US" sz="1200" b="0" i="0" u="none" strike="noStrike">
                          <a:solidFill>
                            <a:srgbClr val="000000"/>
                          </a:solidFill>
                          <a:effectLst/>
                          <a:latin typeface="Calibri" panose="020F0502020204030204" pitchFamily="34" charset="0"/>
                        </a:rPr>
                        <a:t>$969 </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200" b="0" i="0" u="none" strike="noStrike">
                          <a:solidFill>
                            <a:srgbClr val="000000"/>
                          </a:solidFill>
                          <a:effectLst/>
                          <a:latin typeface="Calibri" panose="020F0502020204030204" pitchFamily="34" charset="0"/>
                        </a:rPr>
                        <a:t>             2,961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r>
                        <a:rPr lang="en-US" sz="1200" b="0" i="0" u="none" strike="noStrike">
                          <a:solidFill>
                            <a:srgbClr val="000000"/>
                          </a:solidFill>
                          <a:effectLst/>
                          <a:latin typeface="Calibri" panose="020F0502020204030204" pitchFamily="34" charset="0"/>
                        </a:rPr>
                        <a:t>($2,869,209)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r>
              <a:tr h="375765">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200" b="0" i="0" u="none" strike="noStrike" dirty="0">
                          <a:solidFill>
                            <a:srgbClr val="000000"/>
                          </a:solidFill>
                          <a:effectLst/>
                          <a:latin typeface="Calibri" panose="020F0502020204030204" pitchFamily="34" charset="0"/>
                        </a:rPr>
                        <a:t>Admissions (6)</a:t>
                      </a:r>
                    </a:p>
                  </a:txBody>
                  <a:tcPr marL="18288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r>
                        <a:rPr lang="en-US" sz="1200" b="0" i="0" u="none" strike="noStrike">
                          <a:solidFill>
                            <a:srgbClr val="000000"/>
                          </a:solidFill>
                          <a:effectLst/>
                          <a:latin typeface="Calibri" panose="020F0502020204030204" pitchFamily="34" charset="0"/>
                        </a:rPr>
                        <a:t>$10,900 </a:t>
                      </a:r>
                    </a:p>
                  </a:txBody>
                  <a:tcPr marL="7620" marR="7620" marT="762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200" b="0" i="0" u="none" strike="noStrike">
                          <a:solidFill>
                            <a:srgbClr val="000000"/>
                          </a:solidFill>
                          <a:effectLst/>
                          <a:latin typeface="Calibri" panose="020F0502020204030204" pitchFamily="34" charset="0"/>
                        </a:rPr>
                        <a:t>             1,072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r>
                        <a:rPr lang="en-US" sz="1200" b="0" i="0" u="none" strike="noStrike">
                          <a:solidFill>
                            <a:srgbClr val="000000"/>
                          </a:solidFill>
                          <a:effectLst/>
                          <a:latin typeface="Calibri" panose="020F0502020204030204" pitchFamily="34" charset="0"/>
                        </a:rPr>
                        <a:t>($11,684,800)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00408">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200" b="1" i="0" u="none" strike="noStrike">
                          <a:solidFill>
                            <a:srgbClr val="000000"/>
                          </a:solidFill>
                          <a:effectLst/>
                          <a:latin typeface="Calibri" panose="020F0502020204030204" pitchFamily="34" charset="0"/>
                        </a:rPr>
                        <a:t>Total Expenditure Savings</a:t>
                      </a:r>
                    </a:p>
                  </a:txBody>
                  <a:tcPr marL="36576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200" b="1" i="0" u="none" strike="noStrike">
                        <a:solidFill>
                          <a:srgbClr val="000000"/>
                        </a:solidFill>
                        <a:effectLst/>
                        <a:latin typeface="Calibri" panose="020F050202020403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endParaRPr lang="en-US" sz="1200" b="1" i="0" u="none" strike="noStrike">
                        <a:solidFill>
                          <a:srgbClr val="000000"/>
                        </a:solidFill>
                        <a:effectLst/>
                        <a:latin typeface="Calibri" panose="020F050202020403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r>
                        <a:rPr lang="en-US" sz="1200" b="1" i="0" u="none" strike="noStrike" dirty="0">
                          <a:solidFill>
                            <a:srgbClr val="C00000"/>
                          </a:solidFill>
                          <a:effectLst/>
                          <a:latin typeface="Calibri" panose="020F0502020204030204" pitchFamily="34" charset="0"/>
                        </a:rPr>
                        <a:t>($16,697,613)</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r>
              <a:tr h="200408">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200" b="0" i="0" u="none" strike="noStrike" dirty="0">
                        <a:solidFill>
                          <a:srgbClr val="000000"/>
                        </a:solidFill>
                        <a:effectLst/>
                        <a:latin typeface="Calibri" panose="020F0502020204030204" pitchFamily="34" charset="0"/>
                      </a:endParaRPr>
                    </a:p>
                  </a:txBody>
                  <a:tcPr marL="18288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endParaRPr lang="en-US"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2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r>
              <a:tr h="200408">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200" b="1" i="0" u="none" strike="noStrike" dirty="0">
                          <a:solidFill>
                            <a:srgbClr val="000000"/>
                          </a:solidFill>
                          <a:effectLst/>
                          <a:latin typeface="Calibri" panose="020F0502020204030204" pitchFamily="34" charset="0"/>
                        </a:rPr>
                        <a:t>Per Patient Enrolled</a:t>
                      </a:r>
                    </a:p>
                  </a:txBody>
                  <a:tcPr marL="7620" marR="7620" marT="7620" marB="0" anchor="b">
                    <a:lnL w="12700" cap="flat" cmpd="sng" algn="ctr">
                      <a:solidFill>
                        <a:srgbClr val="000000"/>
                      </a:solid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200" b="0" i="0" u="none" strike="noStrike">
                          <a:solidFill>
                            <a:srgbClr val="000000"/>
                          </a:solidFill>
                          <a:effectLst/>
                          <a:latin typeface="Calibri" panose="020F0502020204030204" pitchFamily="34" charset="0"/>
                        </a:rPr>
                        <a:t> </a:t>
                      </a:r>
                    </a:p>
                  </a:txBody>
                  <a:tcPr marL="7620" marR="7620" marT="762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200" b="0" i="0" u="none" strike="noStrike">
                          <a:solidFill>
                            <a:srgbClr val="000000"/>
                          </a:solidFill>
                          <a:effectLst/>
                          <a:latin typeface="Calibri" panose="020F0502020204030204" pitchFamily="34" charset="0"/>
                        </a:rPr>
                        <a:t> </a:t>
                      </a:r>
                    </a:p>
                  </a:txBody>
                  <a:tcPr marL="7620" marR="7620" marT="7620" marB="0" anchor="b">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200" b="1" i="0" u="none" strike="noStrike">
                          <a:solidFill>
                            <a:srgbClr val="000000"/>
                          </a:solidFill>
                          <a:effectLst/>
                          <a:latin typeface="Calibri" panose="020F0502020204030204" pitchFamily="34" charset="0"/>
                        </a:rPr>
                        <a:t>HUG</a:t>
                      </a:r>
                    </a:p>
                  </a:txBody>
                  <a:tcPr marL="7620" marR="7620" marT="7620" marB="0" anchor="b">
                    <a:lnL>
                      <a:noFill/>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08759">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200" b="1" i="1" u="none" strike="noStrike" dirty="0">
                          <a:solidFill>
                            <a:srgbClr val="000000"/>
                          </a:solidFill>
                          <a:effectLst/>
                          <a:latin typeface="Calibri" panose="020F0502020204030204" pitchFamily="34" charset="0"/>
                        </a:rPr>
                        <a:t>Expenditure Savings</a:t>
                      </a:r>
                    </a:p>
                  </a:txBody>
                  <a:tcPr marL="274320" marR="7620" marT="762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200" b="1"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200" b="1"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r>
                        <a:rPr lang="en-US" sz="1200" b="1" i="0" u="none" strike="noStrike" dirty="0">
                          <a:solidFill>
                            <a:srgbClr val="C00000"/>
                          </a:solidFill>
                          <a:effectLst/>
                          <a:latin typeface="Calibri" panose="020F0502020204030204" pitchFamily="34" charset="0"/>
                        </a:rPr>
                        <a:t>($24,922)</a:t>
                      </a:r>
                    </a:p>
                  </a:txBody>
                  <a:tcPr marL="7620" marR="7620" marT="762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00982203"/>
      </p:ext>
    </p:extLst>
  </p:cSld>
  <p:clrMapOvr>
    <a:masterClrMapping/>
  </p:clrMapOvr>
  <p:transition spd="med" advTm="4705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931091028"/>
              </p:ext>
            </p:extLst>
          </p:nvPr>
        </p:nvGraphicFramePr>
        <p:xfrm>
          <a:off x="2927649" y="6021288"/>
          <a:ext cx="6172199" cy="692208"/>
        </p:xfrm>
        <a:graphic>
          <a:graphicData uri="http://schemas.openxmlformats.org/drawingml/2006/table">
            <a:tbl>
              <a:tblPr/>
              <a:tblGrid>
                <a:gridCol w="1812929">
                  <a:extLst>
                    <a:ext uri="{9D8B030D-6E8A-4147-A177-3AD203B41FA5}">
                      <a16:colId xmlns:a16="http://schemas.microsoft.com/office/drawing/2014/main" xmlns="" val="20000"/>
                    </a:ext>
                  </a:extLst>
                </a:gridCol>
                <a:gridCol w="815819">
                  <a:extLst>
                    <a:ext uri="{9D8B030D-6E8A-4147-A177-3AD203B41FA5}">
                      <a16:colId xmlns:a16="http://schemas.microsoft.com/office/drawing/2014/main" xmlns="" val="20001"/>
                    </a:ext>
                  </a:extLst>
                </a:gridCol>
                <a:gridCol w="832299">
                  <a:extLst>
                    <a:ext uri="{9D8B030D-6E8A-4147-A177-3AD203B41FA5}">
                      <a16:colId xmlns:a16="http://schemas.microsoft.com/office/drawing/2014/main" xmlns="" val="20002"/>
                    </a:ext>
                  </a:extLst>
                </a:gridCol>
                <a:gridCol w="972389">
                  <a:extLst>
                    <a:ext uri="{9D8B030D-6E8A-4147-A177-3AD203B41FA5}">
                      <a16:colId xmlns:a16="http://schemas.microsoft.com/office/drawing/2014/main" xmlns="" val="20003"/>
                    </a:ext>
                  </a:extLst>
                </a:gridCol>
                <a:gridCol w="906464">
                  <a:extLst>
                    <a:ext uri="{9D8B030D-6E8A-4147-A177-3AD203B41FA5}">
                      <a16:colId xmlns:a16="http://schemas.microsoft.com/office/drawing/2014/main" xmlns="" val="20004"/>
                    </a:ext>
                  </a:extLst>
                </a:gridCol>
                <a:gridCol w="832299">
                  <a:extLst>
                    <a:ext uri="{9D8B030D-6E8A-4147-A177-3AD203B41FA5}">
                      <a16:colId xmlns:a16="http://schemas.microsoft.com/office/drawing/2014/main" xmlns="" val="20005"/>
                    </a:ext>
                  </a:extLst>
                </a:gridCol>
              </a:tblGrid>
              <a:tr h="173052">
                <a:tc>
                  <a:txBody>
                    <a:bodyPr/>
                    <a:lstStyle/>
                    <a:p>
                      <a:pPr algn="l" fontAlgn="b"/>
                      <a:r>
                        <a:rPr lang="en-US" sz="1100" b="1" i="0" u="sng" strike="noStrike" dirty="0">
                          <a:solidFill>
                            <a:schemeClr val="tx1"/>
                          </a:solidFill>
                          <a:effectLst/>
                          <a:latin typeface="Calibri" panose="020F0502020204030204" pitchFamily="34" charset="0"/>
                        </a:rPr>
                        <a:t>Notes:</a:t>
                      </a:r>
                    </a:p>
                  </a:txBody>
                  <a:tcPr marL="4944" marR="4944" marT="4944" marB="0" anchor="b">
                    <a:lnL>
                      <a:noFill/>
                    </a:lnL>
                    <a:lnR>
                      <a:noFill/>
                    </a:lnR>
                    <a:lnT>
                      <a:noFill/>
                    </a:lnT>
                    <a:lnB>
                      <a:noFill/>
                    </a:lnB>
                  </a:tcPr>
                </a:tc>
                <a:tc>
                  <a:txBody>
                    <a:bodyPr/>
                    <a:lstStyle/>
                    <a:p>
                      <a:pPr algn="l" fontAlgn="b"/>
                      <a:endParaRPr lang="en-US" sz="800" b="0" i="0" u="none" strike="noStrike">
                        <a:solidFill>
                          <a:schemeClr val="tx1"/>
                        </a:solidFill>
                        <a:effectLst/>
                        <a:latin typeface="Calibri" panose="020F0502020204030204" pitchFamily="34" charset="0"/>
                      </a:endParaRPr>
                    </a:p>
                  </a:txBody>
                  <a:tcPr marL="4944" marR="4944" marT="4944" marB="0" anchor="b">
                    <a:lnL>
                      <a:noFill/>
                    </a:lnL>
                    <a:lnR>
                      <a:noFill/>
                    </a:lnR>
                    <a:lnT>
                      <a:noFill/>
                    </a:lnT>
                    <a:lnB>
                      <a:noFill/>
                    </a:lnB>
                  </a:tcPr>
                </a:tc>
                <a:tc>
                  <a:txBody>
                    <a:bodyPr/>
                    <a:lstStyle/>
                    <a:p>
                      <a:pPr algn="l" fontAlgn="b"/>
                      <a:endParaRPr lang="en-US" sz="800" b="0" i="0" u="none" strike="noStrike">
                        <a:solidFill>
                          <a:schemeClr val="tx1"/>
                        </a:solidFill>
                        <a:effectLst/>
                        <a:latin typeface="Calibri" panose="020F0502020204030204" pitchFamily="34" charset="0"/>
                      </a:endParaRPr>
                    </a:p>
                  </a:txBody>
                  <a:tcPr marL="4944" marR="4944" marT="4944" marB="0" anchor="b">
                    <a:lnL>
                      <a:noFill/>
                    </a:lnL>
                    <a:lnR>
                      <a:noFill/>
                    </a:lnR>
                    <a:lnT>
                      <a:noFill/>
                    </a:lnT>
                    <a:lnB>
                      <a:noFill/>
                    </a:lnB>
                  </a:tcPr>
                </a:tc>
                <a:tc>
                  <a:txBody>
                    <a:bodyPr/>
                    <a:lstStyle/>
                    <a:p>
                      <a:pPr algn="l" fontAlgn="b"/>
                      <a:endParaRPr lang="en-US" sz="800" b="0" i="0" u="none" strike="noStrike">
                        <a:solidFill>
                          <a:schemeClr val="tx1"/>
                        </a:solidFill>
                        <a:effectLst/>
                        <a:latin typeface="Calibri" panose="020F0502020204030204" pitchFamily="34" charset="0"/>
                      </a:endParaRPr>
                    </a:p>
                  </a:txBody>
                  <a:tcPr marL="4944" marR="4944" marT="4944" marB="0" anchor="b">
                    <a:lnL>
                      <a:noFill/>
                    </a:lnL>
                    <a:lnR>
                      <a:noFill/>
                    </a:lnR>
                    <a:lnT>
                      <a:noFill/>
                    </a:lnT>
                    <a:lnB>
                      <a:noFill/>
                    </a:lnB>
                  </a:tcPr>
                </a:tc>
                <a:tc>
                  <a:txBody>
                    <a:bodyPr/>
                    <a:lstStyle/>
                    <a:p>
                      <a:pPr algn="l" fontAlgn="b"/>
                      <a:endParaRPr lang="en-US" sz="800" b="0" i="0" u="none" strike="noStrike">
                        <a:solidFill>
                          <a:schemeClr val="tx1"/>
                        </a:solidFill>
                        <a:effectLst/>
                        <a:latin typeface="Calibri" panose="020F0502020204030204" pitchFamily="34" charset="0"/>
                      </a:endParaRPr>
                    </a:p>
                  </a:txBody>
                  <a:tcPr marL="4944" marR="4944" marT="4944" marB="0" anchor="b">
                    <a:lnL>
                      <a:noFill/>
                    </a:lnL>
                    <a:lnR>
                      <a:noFill/>
                    </a:lnR>
                    <a:lnT>
                      <a:noFill/>
                    </a:lnT>
                    <a:lnB>
                      <a:noFill/>
                    </a:lnB>
                  </a:tcPr>
                </a:tc>
                <a:tc>
                  <a:txBody>
                    <a:bodyPr/>
                    <a:lstStyle/>
                    <a:p>
                      <a:pPr algn="l" fontAlgn="b"/>
                      <a:endParaRPr lang="en-US" sz="800" b="0" i="0" u="none" strike="noStrike">
                        <a:solidFill>
                          <a:schemeClr val="tx1"/>
                        </a:solidFill>
                        <a:effectLst/>
                        <a:latin typeface="Calibri" panose="020F0502020204030204" pitchFamily="34" charset="0"/>
                      </a:endParaRPr>
                    </a:p>
                  </a:txBody>
                  <a:tcPr marL="4944" marR="4944" marT="4944" marB="0" anchor="b">
                    <a:lnL>
                      <a:noFill/>
                    </a:lnL>
                    <a:lnR>
                      <a:noFill/>
                    </a:lnR>
                    <a:lnT>
                      <a:noFill/>
                    </a:lnT>
                    <a:lnB>
                      <a:noFill/>
                    </a:lnB>
                  </a:tcPr>
                </a:tc>
                <a:extLst>
                  <a:ext uri="{0D108BD9-81ED-4DB2-BD59-A6C34878D82A}">
                    <a16:rowId xmlns:a16="http://schemas.microsoft.com/office/drawing/2014/main" xmlns="" val="10000"/>
                  </a:ext>
                </a:extLst>
              </a:tr>
              <a:tr h="173052">
                <a:tc gridSpan="6">
                  <a:txBody>
                    <a:bodyPr/>
                    <a:lstStyle/>
                    <a:p>
                      <a:pPr algn="l" fontAlgn="b"/>
                      <a:r>
                        <a:rPr lang="en-US" sz="1100" b="0" i="1" u="none" strike="noStrike">
                          <a:solidFill>
                            <a:schemeClr val="tx1"/>
                          </a:solidFill>
                          <a:effectLst/>
                          <a:latin typeface="Calibri" panose="020F0502020204030204" pitchFamily="34" charset="0"/>
                        </a:rPr>
                        <a:t>1. Average scores of pre and post enrollment data from EuroQol EQ-5D-3L Assessment Questionaire</a:t>
                      </a:r>
                    </a:p>
                  </a:txBody>
                  <a:tcPr marL="237329" marR="4944" marT="4944"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173052">
                <a:tc gridSpan="2">
                  <a:txBody>
                    <a:bodyPr/>
                    <a:lstStyle/>
                    <a:p>
                      <a:pPr algn="l" fontAlgn="b"/>
                      <a:r>
                        <a:rPr lang="en-US" sz="1100" b="0" i="1" u="none" strike="noStrike" dirty="0">
                          <a:solidFill>
                            <a:schemeClr val="tx1"/>
                          </a:solidFill>
                          <a:effectLst/>
                          <a:latin typeface="Calibri" panose="020F0502020204030204" pitchFamily="34" charset="0"/>
                        </a:rPr>
                        <a:t>2. Score 1 - 3 with 3 most favorable</a:t>
                      </a:r>
                    </a:p>
                  </a:txBody>
                  <a:tcPr marL="237329" marR="4944" marT="4944" marB="0" anchor="b">
                    <a:lnL>
                      <a:noFill/>
                    </a:lnL>
                    <a:lnR>
                      <a:noFill/>
                    </a:lnR>
                    <a:lnT>
                      <a:noFill/>
                    </a:lnT>
                    <a:lnB>
                      <a:noFill/>
                    </a:lnB>
                  </a:tcPr>
                </a:tc>
                <a:tc hMerge="1">
                  <a:txBody>
                    <a:bodyPr/>
                    <a:lstStyle/>
                    <a:p>
                      <a:endParaRPr lang="en-US"/>
                    </a:p>
                  </a:txBody>
                  <a:tcPr/>
                </a:tc>
                <a:tc>
                  <a:txBody>
                    <a:bodyPr/>
                    <a:lstStyle/>
                    <a:p>
                      <a:pPr algn="l" fontAlgn="b"/>
                      <a:endParaRPr lang="en-US" sz="800" b="0" i="0" u="none" strike="noStrike">
                        <a:solidFill>
                          <a:schemeClr val="tx1"/>
                        </a:solidFill>
                        <a:effectLst/>
                        <a:latin typeface="Calibri" panose="020F0502020204030204" pitchFamily="34" charset="0"/>
                      </a:endParaRPr>
                    </a:p>
                  </a:txBody>
                  <a:tcPr marL="4944" marR="4944" marT="4944" marB="0" anchor="b">
                    <a:lnL>
                      <a:noFill/>
                    </a:lnL>
                    <a:lnR>
                      <a:noFill/>
                    </a:lnR>
                    <a:lnT>
                      <a:noFill/>
                    </a:lnT>
                    <a:lnB>
                      <a:noFill/>
                    </a:lnB>
                  </a:tcPr>
                </a:tc>
                <a:tc>
                  <a:txBody>
                    <a:bodyPr/>
                    <a:lstStyle/>
                    <a:p>
                      <a:pPr algn="l" fontAlgn="b"/>
                      <a:endParaRPr lang="en-US" sz="800" b="0" i="0" u="none" strike="noStrike">
                        <a:solidFill>
                          <a:schemeClr val="tx1"/>
                        </a:solidFill>
                        <a:effectLst/>
                        <a:latin typeface="Calibri" panose="020F0502020204030204" pitchFamily="34" charset="0"/>
                      </a:endParaRPr>
                    </a:p>
                  </a:txBody>
                  <a:tcPr marL="4944" marR="4944" marT="4944" marB="0" anchor="b">
                    <a:lnL>
                      <a:noFill/>
                    </a:lnL>
                    <a:lnR>
                      <a:noFill/>
                    </a:lnR>
                    <a:lnT>
                      <a:noFill/>
                    </a:lnT>
                    <a:lnB>
                      <a:noFill/>
                    </a:lnB>
                  </a:tcPr>
                </a:tc>
                <a:tc>
                  <a:txBody>
                    <a:bodyPr/>
                    <a:lstStyle/>
                    <a:p>
                      <a:pPr algn="l" fontAlgn="b"/>
                      <a:endParaRPr lang="en-US" sz="800" b="0" i="0" u="none" strike="noStrike">
                        <a:solidFill>
                          <a:schemeClr val="tx1"/>
                        </a:solidFill>
                        <a:effectLst/>
                        <a:latin typeface="Calibri" panose="020F0502020204030204" pitchFamily="34" charset="0"/>
                      </a:endParaRPr>
                    </a:p>
                  </a:txBody>
                  <a:tcPr marL="4944" marR="4944" marT="4944" marB="0" anchor="b">
                    <a:lnL>
                      <a:noFill/>
                    </a:lnL>
                    <a:lnR>
                      <a:noFill/>
                    </a:lnR>
                    <a:lnT>
                      <a:noFill/>
                    </a:lnT>
                    <a:lnB>
                      <a:noFill/>
                    </a:lnB>
                  </a:tcPr>
                </a:tc>
                <a:tc>
                  <a:txBody>
                    <a:bodyPr/>
                    <a:lstStyle/>
                    <a:p>
                      <a:pPr algn="l" fontAlgn="b"/>
                      <a:endParaRPr lang="en-US" sz="800" b="0" i="0" u="none" strike="noStrike">
                        <a:solidFill>
                          <a:schemeClr val="tx1"/>
                        </a:solidFill>
                        <a:effectLst/>
                        <a:latin typeface="Calibri" panose="020F0502020204030204" pitchFamily="34" charset="0"/>
                      </a:endParaRPr>
                    </a:p>
                  </a:txBody>
                  <a:tcPr marL="4944" marR="4944" marT="4944" marB="0" anchor="b">
                    <a:lnL>
                      <a:noFill/>
                    </a:lnL>
                    <a:lnR>
                      <a:noFill/>
                    </a:lnR>
                    <a:lnT>
                      <a:noFill/>
                    </a:lnT>
                    <a:lnB>
                      <a:noFill/>
                    </a:lnB>
                  </a:tcPr>
                </a:tc>
                <a:extLst>
                  <a:ext uri="{0D108BD9-81ED-4DB2-BD59-A6C34878D82A}">
                    <a16:rowId xmlns:a16="http://schemas.microsoft.com/office/drawing/2014/main" xmlns="" val="10002"/>
                  </a:ext>
                </a:extLst>
              </a:tr>
              <a:tr h="173052">
                <a:tc gridSpan="2">
                  <a:txBody>
                    <a:bodyPr/>
                    <a:lstStyle/>
                    <a:p>
                      <a:pPr algn="l" fontAlgn="b"/>
                      <a:r>
                        <a:rPr lang="en-US" sz="1100" b="0" i="1" u="none" strike="noStrike" dirty="0">
                          <a:solidFill>
                            <a:schemeClr val="tx1"/>
                          </a:solidFill>
                          <a:effectLst/>
                          <a:latin typeface="Calibri" panose="020F0502020204030204" pitchFamily="34" charset="0"/>
                        </a:rPr>
                        <a:t>3. Score 1 - 10 with 10 most favorable</a:t>
                      </a:r>
                    </a:p>
                  </a:txBody>
                  <a:tcPr marL="237329" marR="4944" marT="4944" marB="0" anchor="b">
                    <a:lnL>
                      <a:noFill/>
                    </a:lnL>
                    <a:lnR>
                      <a:noFill/>
                    </a:lnR>
                    <a:lnT>
                      <a:noFill/>
                    </a:lnT>
                    <a:lnB>
                      <a:noFill/>
                    </a:lnB>
                  </a:tcPr>
                </a:tc>
                <a:tc hMerge="1">
                  <a:txBody>
                    <a:bodyPr/>
                    <a:lstStyle/>
                    <a:p>
                      <a:endParaRPr lang="en-US"/>
                    </a:p>
                  </a:txBody>
                  <a:tcPr/>
                </a:tc>
                <a:tc>
                  <a:txBody>
                    <a:bodyPr/>
                    <a:lstStyle/>
                    <a:p>
                      <a:pPr algn="l" fontAlgn="b"/>
                      <a:endParaRPr lang="en-US" sz="800" b="0" i="0" u="none" strike="noStrike">
                        <a:solidFill>
                          <a:schemeClr val="tx1"/>
                        </a:solidFill>
                        <a:effectLst/>
                        <a:latin typeface="Calibri" panose="020F0502020204030204" pitchFamily="34" charset="0"/>
                      </a:endParaRPr>
                    </a:p>
                  </a:txBody>
                  <a:tcPr marL="4944" marR="4944" marT="4944" marB="0" anchor="b">
                    <a:lnL>
                      <a:noFill/>
                    </a:lnL>
                    <a:lnR>
                      <a:noFill/>
                    </a:lnR>
                    <a:lnT>
                      <a:noFill/>
                    </a:lnT>
                    <a:lnB>
                      <a:noFill/>
                    </a:lnB>
                  </a:tcPr>
                </a:tc>
                <a:tc>
                  <a:txBody>
                    <a:bodyPr/>
                    <a:lstStyle/>
                    <a:p>
                      <a:pPr algn="l" fontAlgn="b"/>
                      <a:endParaRPr lang="en-US" sz="800" b="0" i="0" u="none" strike="noStrike">
                        <a:solidFill>
                          <a:schemeClr val="tx1"/>
                        </a:solidFill>
                        <a:effectLst/>
                        <a:latin typeface="Calibri" panose="020F0502020204030204" pitchFamily="34" charset="0"/>
                      </a:endParaRPr>
                    </a:p>
                  </a:txBody>
                  <a:tcPr marL="4944" marR="4944" marT="4944" marB="0" anchor="b">
                    <a:lnL>
                      <a:noFill/>
                    </a:lnL>
                    <a:lnR>
                      <a:noFill/>
                    </a:lnR>
                    <a:lnT>
                      <a:noFill/>
                    </a:lnT>
                    <a:lnB>
                      <a:noFill/>
                    </a:lnB>
                  </a:tcPr>
                </a:tc>
                <a:tc>
                  <a:txBody>
                    <a:bodyPr/>
                    <a:lstStyle/>
                    <a:p>
                      <a:pPr algn="l" fontAlgn="b"/>
                      <a:endParaRPr lang="en-US" sz="800" b="0" i="0" u="none" strike="noStrike">
                        <a:solidFill>
                          <a:schemeClr val="tx1"/>
                        </a:solidFill>
                        <a:effectLst/>
                        <a:latin typeface="Calibri" panose="020F0502020204030204" pitchFamily="34" charset="0"/>
                      </a:endParaRPr>
                    </a:p>
                  </a:txBody>
                  <a:tcPr marL="4944" marR="4944" marT="4944" marB="0" anchor="b">
                    <a:lnL>
                      <a:noFill/>
                    </a:lnL>
                    <a:lnR>
                      <a:noFill/>
                    </a:lnR>
                    <a:lnT>
                      <a:noFill/>
                    </a:lnT>
                    <a:lnB>
                      <a:noFill/>
                    </a:lnB>
                  </a:tcPr>
                </a:tc>
                <a:tc>
                  <a:txBody>
                    <a:bodyPr/>
                    <a:lstStyle/>
                    <a:p>
                      <a:pPr algn="l" fontAlgn="b"/>
                      <a:endParaRPr lang="en-US" sz="800" b="0" i="0" u="none" strike="noStrike" dirty="0">
                        <a:solidFill>
                          <a:schemeClr val="tx1"/>
                        </a:solidFill>
                        <a:effectLst/>
                        <a:latin typeface="Calibri" panose="020F0502020204030204" pitchFamily="34" charset="0"/>
                      </a:endParaRPr>
                    </a:p>
                  </a:txBody>
                  <a:tcPr marL="4944" marR="4944" marT="4944" marB="0" anchor="b">
                    <a:lnL>
                      <a:noFill/>
                    </a:lnL>
                    <a:lnR>
                      <a:noFill/>
                    </a:lnR>
                    <a:lnT>
                      <a:noFill/>
                    </a:lnT>
                    <a:lnB>
                      <a:noFill/>
                    </a:lnB>
                  </a:tcPr>
                </a:tc>
                <a:extLst>
                  <a:ext uri="{0D108BD9-81ED-4DB2-BD59-A6C34878D82A}">
                    <a16:rowId xmlns:a16="http://schemas.microsoft.com/office/drawing/2014/main" xmlns="" val="10003"/>
                  </a:ext>
                </a:extLst>
              </a:tr>
            </a:tbl>
          </a:graphicData>
        </a:graphic>
      </p:graphicFrame>
      <p:sp>
        <p:nvSpPr>
          <p:cNvPr id="4" name="Title 1"/>
          <p:cNvSpPr txBox="1">
            <a:spLocks/>
          </p:cNvSpPr>
          <p:nvPr/>
        </p:nvSpPr>
        <p:spPr>
          <a:xfrm>
            <a:off x="1981200" y="414338"/>
            <a:ext cx="8229600" cy="1143000"/>
          </a:xfrm>
          <a:prstGeom prst="rect">
            <a:avLst/>
          </a:prstGeom>
        </p:spPr>
        <p:txBody>
          <a:bodyPr>
            <a:noAutofit/>
          </a:bodyPr>
          <a:lstStyle>
            <a:lvl1pPr algn="ctr" rtl="0" eaLnBrk="0" fontAlgn="base" hangingPunct="0">
              <a:lnSpc>
                <a:spcPts val="4800"/>
              </a:lnSpc>
              <a:spcBef>
                <a:spcPct val="0"/>
              </a:spcBef>
              <a:spcAft>
                <a:spcPct val="0"/>
              </a:spcAft>
              <a:defRPr sz="4600" b="1">
                <a:ln/>
                <a:solidFill>
                  <a:srgbClr val="FFFFFF"/>
                </a:solidFill>
                <a:effectLst>
                  <a:outerShdw blurRad="50800" dist="38100" dir="5400000" algn="t" rotWithShape="0">
                    <a:prstClr val="black">
                      <a:alpha val="40000"/>
                    </a:prstClr>
                  </a:outerShdw>
                </a:effectLst>
                <a:latin typeface="+mj-lt"/>
                <a:ea typeface="ＭＳ Ｐゴシック" charset="0"/>
                <a:cs typeface="+mj-cs"/>
              </a:defRPr>
            </a:lvl1pPr>
            <a:lvl2pPr algn="ctr" rtl="0" eaLnBrk="0" fontAlgn="base" hangingPunct="0">
              <a:lnSpc>
                <a:spcPts val="4800"/>
              </a:lnSpc>
              <a:spcBef>
                <a:spcPct val="0"/>
              </a:spcBef>
              <a:spcAft>
                <a:spcPct val="0"/>
              </a:spcAft>
              <a:defRPr sz="4600" b="1">
                <a:solidFill>
                  <a:srgbClr val="FFFFFF"/>
                </a:solidFill>
                <a:latin typeface="Arial" charset="0"/>
                <a:ea typeface="ＭＳ Ｐゴシック" charset="0"/>
                <a:cs typeface="Arial" charset="0"/>
              </a:defRPr>
            </a:lvl2pPr>
            <a:lvl3pPr algn="ctr" rtl="0" eaLnBrk="0" fontAlgn="base" hangingPunct="0">
              <a:lnSpc>
                <a:spcPts val="4800"/>
              </a:lnSpc>
              <a:spcBef>
                <a:spcPct val="0"/>
              </a:spcBef>
              <a:spcAft>
                <a:spcPct val="0"/>
              </a:spcAft>
              <a:defRPr sz="4600" b="1">
                <a:solidFill>
                  <a:srgbClr val="FFFFFF"/>
                </a:solidFill>
                <a:latin typeface="Arial" charset="0"/>
                <a:ea typeface="ＭＳ Ｐゴシック" charset="0"/>
                <a:cs typeface="Arial" charset="0"/>
              </a:defRPr>
            </a:lvl3pPr>
            <a:lvl4pPr algn="ctr" rtl="0" eaLnBrk="0" fontAlgn="base" hangingPunct="0">
              <a:lnSpc>
                <a:spcPts val="4800"/>
              </a:lnSpc>
              <a:spcBef>
                <a:spcPct val="0"/>
              </a:spcBef>
              <a:spcAft>
                <a:spcPct val="0"/>
              </a:spcAft>
              <a:defRPr sz="4600" b="1">
                <a:solidFill>
                  <a:srgbClr val="FFFFFF"/>
                </a:solidFill>
                <a:latin typeface="Arial" charset="0"/>
                <a:ea typeface="ＭＳ Ｐゴシック" charset="0"/>
                <a:cs typeface="Arial" charset="0"/>
              </a:defRPr>
            </a:lvl4pPr>
            <a:lvl5pPr algn="ctr" rtl="0" eaLnBrk="0" fontAlgn="base" hangingPunct="0">
              <a:lnSpc>
                <a:spcPts val="4800"/>
              </a:lnSpc>
              <a:spcBef>
                <a:spcPct val="0"/>
              </a:spcBef>
              <a:spcAft>
                <a:spcPct val="0"/>
              </a:spcAft>
              <a:defRPr sz="4600" b="1">
                <a:solidFill>
                  <a:srgbClr val="FFFFFF"/>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a:r>
              <a:rPr lang="en-US" sz="4000" kern="0"/>
              <a:t>MedStar Super-Utilizer Program</a:t>
            </a:r>
            <a:endParaRPr lang="en-US" sz="4000" kern="0" dirty="0"/>
          </a:p>
        </p:txBody>
      </p:sp>
      <p:graphicFrame>
        <p:nvGraphicFramePr>
          <p:cNvPr id="6" name="Table 5"/>
          <p:cNvGraphicFramePr>
            <a:graphicFrameLocks noGrp="1"/>
          </p:cNvGraphicFramePr>
          <p:nvPr>
            <p:extLst>
              <p:ext uri="{D42A27DB-BD31-4B8C-83A1-F6EECF244321}">
                <p14:modId xmlns:p14="http://schemas.microsoft.com/office/powerpoint/2010/main" val="4133096241"/>
              </p:ext>
            </p:extLst>
          </p:nvPr>
        </p:nvGraphicFramePr>
        <p:xfrm>
          <a:off x="479376" y="1916832"/>
          <a:ext cx="11194341" cy="3863340"/>
        </p:xfrm>
        <a:graphic>
          <a:graphicData uri="http://schemas.openxmlformats.org/drawingml/2006/table">
            <a:tbl>
              <a:tblPr/>
              <a:tblGrid>
                <a:gridCol w="2561196"/>
                <a:gridCol w="1141213"/>
                <a:gridCol w="1176059"/>
                <a:gridCol w="1713271"/>
                <a:gridCol w="1582598"/>
                <a:gridCol w="1466444"/>
                <a:gridCol w="1553560"/>
              </a:tblGrid>
              <a:tr h="297180">
                <a:tc gridSpan="3">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800" b="1" i="0" u="none" strike="noStrike" dirty="0">
                          <a:solidFill>
                            <a:srgbClr val="000000"/>
                          </a:solidFill>
                          <a:effectLst/>
                          <a:latin typeface="Calibri" panose="020F0502020204030204" pitchFamily="34" charset="0"/>
                        </a:rPr>
                        <a:t>Patient Self-Assessment of Health Status (1)</a:t>
                      </a:r>
                    </a:p>
                  </a:txBody>
                  <a:tcPr marL="7620" marR="7620" marT="7620" marB="0" anchor="b">
                    <a:lnL>
                      <a:noFill/>
                    </a:lnL>
                    <a:lnR>
                      <a:noFill/>
                    </a:lnR>
                    <a:lnT>
                      <a:noFill/>
                    </a:lnT>
                    <a:lnB>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r>
              <a:tr h="297180">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r>
                        <a:rPr lang="en-US" sz="1600" b="1" i="0" u="none" strike="noStrike" dirty="0">
                          <a:solidFill>
                            <a:srgbClr val="000000"/>
                          </a:solidFill>
                          <a:effectLst/>
                          <a:latin typeface="Calibri" panose="020F0502020204030204" pitchFamily="34" charset="0"/>
                        </a:rPr>
                        <a:t>As of:</a:t>
                      </a: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600" b="1" i="0" u="none" strike="noStrike" dirty="0">
                          <a:solidFill>
                            <a:srgbClr val="000000"/>
                          </a:solidFill>
                          <a:effectLst/>
                          <a:latin typeface="Calibri" panose="020F0502020204030204" pitchFamily="34" charset="0"/>
                        </a:rPr>
                        <a:t>10/31/2018</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r>
              <a:tr h="297180">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r>
              <a:tr h="297180">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c gridSpan="3">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1" i="0" u="none" strike="noStrike" dirty="0">
                          <a:solidFill>
                            <a:srgbClr val="C00000"/>
                          </a:solidFill>
                          <a:effectLst/>
                          <a:latin typeface="Calibri" panose="020F0502020204030204" pitchFamily="34" charset="0"/>
                        </a:rPr>
                        <a:t>High Utilizer Group</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gridSpan="3">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1" i="0" u="none" strike="noStrike" dirty="0">
                          <a:solidFill>
                            <a:srgbClr val="C00000"/>
                          </a:solidFill>
                          <a:effectLst/>
                          <a:latin typeface="Calibri" panose="020F0502020204030204" pitchFamily="34" charset="0"/>
                        </a:rPr>
                        <a:t>Readmission Avoidance</a:t>
                      </a:r>
                    </a:p>
                  </a:txBody>
                  <a:tcPr marL="7620" marR="7620" marT="7620"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r>
              <a:tr h="297180">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1" i="0" u="none" strike="noStrike">
                          <a:solidFill>
                            <a:srgbClr val="000000"/>
                          </a:solidFill>
                          <a:effectLst/>
                          <a:latin typeface="Calibri" panose="020F0502020204030204" pitchFamily="34" charset="0"/>
                        </a:rPr>
                        <a:t>Enrollment</a:t>
                      </a: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1" i="0" u="none" strike="noStrike">
                          <a:solidFill>
                            <a:srgbClr val="000000"/>
                          </a:solidFill>
                          <a:effectLst/>
                          <a:latin typeface="Calibri" panose="020F0502020204030204" pitchFamily="34" charset="0"/>
                        </a:rPr>
                        <a:t>Graduation</a:t>
                      </a: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1" i="0" u="none" strike="noStrike">
                          <a:solidFill>
                            <a:srgbClr val="000000"/>
                          </a:solidFill>
                          <a:effectLst/>
                          <a:latin typeface="Calibri" panose="020F0502020204030204" pitchFamily="34" charset="0"/>
                        </a:rPr>
                        <a:t>Change</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1" i="0" u="none" strike="noStrike">
                          <a:solidFill>
                            <a:srgbClr val="000000"/>
                          </a:solidFill>
                          <a:effectLst/>
                          <a:latin typeface="Calibri" panose="020F0502020204030204" pitchFamily="34" charset="0"/>
                        </a:rPr>
                        <a:t>Enrollment</a:t>
                      </a:r>
                    </a:p>
                  </a:txBody>
                  <a:tcPr marL="7620" marR="7620" marT="7620"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1" i="0" u="none" strike="noStrike">
                          <a:solidFill>
                            <a:srgbClr val="000000"/>
                          </a:solidFill>
                          <a:effectLst/>
                          <a:latin typeface="Calibri" panose="020F0502020204030204" pitchFamily="34" charset="0"/>
                        </a:rPr>
                        <a:t>Graduation</a:t>
                      </a: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1" i="0" u="none" strike="noStrike">
                          <a:solidFill>
                            <a:srgbClr val="000000"/>
                          </a:solidFill>
                          <a:effectLst/>
                          <a:latin typeface="Calibri" panose="020F0502020204030204" pitchFamily="34" charset="0"/>
                        </a:rPr>
                        <a:t>Change</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r>
              <a:tr h="297180">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r>
                        <a:rPr lang="en-US" sz="1800" b="1" i="0" u="none" strike="noStrike">
                          <a:solidFill>
                            <a:srgbClr val="000000"/>
                          </a:solidFill>
                          <a:effectLst/>
                          <a:latin typeface="Calibri" panose="020F0502020204030204" pitchFamily="34" charset="0"/>
                        </a:rPr>
                        <a:t>Sample Size</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1" i="0" u="none" strike="noStrike">
                          <a:solidFill>
                            <a:srgbClr val="000000"/>
                          </a:solidFill>
                          <a:effectLst/>
                          <a:latin typeface="Calibri" panose="020F0502020204030204" pitchFamily="34" charset="0"/>
                        </a:rPr>
                        <a:t>187</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1"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1" i="0" u="none" strike="noStrike">
                          <a:solidFill>
                            <a:srgbClr val="000000"/>
                          </a:solidFill>
                          <a:effectLst/>
                          <a:latin typeface="Calibri" panose="020F0502020204030204" pitchFamily="34" charset="0"/>
                        </a:rPr>
                        <a:t> </a:t>
                      </a:r>
                    </a:p>
                  </a:txBody>
                  <a:tcPr marL="7620" marR="7620" marT="762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1" i="0" u="none" strike="noStrike">
                          <a:solidFill>
                            <a:srgbClr val="000000"/>
                          </a:solidFill>
                          <a:effectLst/>
                          <a:latin typeface="Calibri" panose="020F0502020204030204" pitchFamily="34" charset="0"/>
                        </a:rPr>
                        <a:t>469</a:t>
                      </a:r>
                    </a:p>
                  </a:txBody>
                  <a:tcPr marL="7620" marR="7620" marT="762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1"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1" i="0" u="none" strike="noStrike">
                          <a:solidFill>
                            <a:srgbClr val="000000"/>
                          </a:solidFill>
                          <a:effectLst/>
                          <a:latin typeface="Calibri" panose="020F0502020204030204" pitchFamily="34" charset="0"/>
                        </a:rPr>
                        <a:t> </a:t>
                      </a:r>
                    </a:p>
                  </a:txBody>
                  <a:tcPr marL="7620" marR="7620" marT="762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97180">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r>
                        <a:rPr lang="en-US" sz="1800" b="0" i="0" u="none" strike="noStrike">
                          <a:solidFill>
                            <a:srgbClr val="000000"/>
                          </a:solidFill>
                          <a:effectLst/>
                          <a:latin typeface="Calibri" panose="020F0502020204030204" pitchFamily="34" charset="0"/>
                        </a:rPr>
                        <a:t>Mobility (2)</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0" i="0" u="none" strike="noStrike">
                          <a:solidFill>
                            <a:srgbClr val="000000"/>
                          </a:solidFill>
                          <a:effectLst/>
                          <a:latin typeface="Calibri" panose="020F0502020204030204" pitchFamily="34" charset="0"/>
                        </a:rPr>
                        <a:t>2.28</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0" i="0" u="none" strike="noStrike">
                          <a:solidFill>
                            <a:srgbClr val="000000"/>
                          </a:solidFill>
                          <a:effectLst/>
                          <a:latin typeface="Calibri" panose="020F0502020204030204" pitchFamily="34" charset="0"/>
                        </a:rPr>
                        <a:t>2.49</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0" i="0" u="none" strike="noStrike">
                          <a:solidFill>
                            <a:srgbClr val="000000"/>
                          </a:solidFill>
                          <a:effectLst/>
                          <a:latin typeface="Calibri" panose="020F0502020204030204" pitchFamily="34" charset="0"/>
                        </a:rPr>
                        <a:t>9.0%</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1" i="0" u="none" strike="noStrike">
                          <a:solidFill>
                            <a:srgbClr val="000000"/>
                          </a:solidFill>
                          <a:effectLst/>
                          <a:latin typeface="Calibri" panose="020F0502020204030204" pitchFamily="34" charset="0"/>
                        </a:rPr>
                        <a:t>2.33</a:t>
                      </a:r>
                    </a:p>
                  </a:txBody>
                  <a:tcPr marL="7620" marR="7620" marT="762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1" i="0" u="none" strike="noStrike">
                          <a:solidFill>
                            <a:srgbClr val="000000"/>
                          </a:solidFill>
                          <a:effectLst/>
                          <a:latin typeface="Calibri" panose="020F0502020204030204" pitchFamily="34" charset="0"/>
                        </a:rPr>
                        <a:t>2.55</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1" i="0" u="none" strike="noStrike">
                          <a:solidFill>
                            <a:srgbClr val="000000"/>
                          </a:solidFill>
                          <a:effectLst/>
                          <a:latin typeface="Calibri" panose="020F0502020204030204" pitchFamily="34" charset="0"/>
                        </a:rPr>
                        <a:t>9.6%</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r>
              <a:tr h="297180">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r>
                        <a:rPr lang="en-US" sz="1800" b="0" i="0" u="none" strike="noStrike">
                          <a:solidFill>
                            <a:srgbClr val="000000"/>
                          </a:solidFill>
                          <a:effectLst/>
                          <a:latin typeface="Calibri" panose="020F0502020204030204" pitchFamily="34" charset="0"/>
                        </a:rPr>
                        <a:t>Self-Care (2)</a:t>
                      </a: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0" i="0" u="none" strike="noStrike">
                          <a:solidFill>
                            <a:srgbClr val="000000"/>
                          </a:solidFill>
                          <a:effectLst/>
                          <a:latin typeface="Calibri" panose="020F0502020204030204" pitchFamily="34" charset="0"/>
                        </a:rPr>
                        <a:t>2.58</a:t>
                      </a: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0" i="0" u="none" strike="noStrike">
                          <a:solidFill>
                            <a:srgbClr val="000000"/>
                          </a:solidFill>
                          <a:effectLst/>
                          <a:latin typeface="Calibri" panose="020F0502020204030204" pitchFamily="34" charset="0"/>
                        </a:rPr>
                        <a:t>2.75</a:t>
                      </a: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0" i="0" u="none" strike="noStrike">
                          <a:solidFill>
                            <a:srgbClr val="000000"/>
                          </a:solidFill>
                          <a:effectLst/>
                          <a:latin typeface="Calibri" panose="020F0502020204030204" pitchFamily="34" charset="0"/>
                        </a:rPr>
                        <a:t>6.5%</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0" i="0" u="none" strike="noStrike">
                          <a:solidFill>
                            <a:srgbClr val="000000"/>
                          </a:solidFill>
                          <a:effectLst/>
                          <a:latin typeface="Calibri" panose="020F0502020204030204" pitchFamily="34" charset="0"/>
                        </a:rPr>
                        <a:t>2.60</a:t>
                      </a:r>
                    </a:p>
                  </a:txBody>
                  <a:tcPr marL="7620" marR="7620" marT="7620"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0" i="0" u="none" strike="noStrike">
                          <a:solidFill>
                            <a:srgbClr val="000000"/>
                          </a:solidFill>
                          <a:effectLst/>
                          <a:latin typeface="Calibri" panose="020F0502020204030204" pitchFamily="34" charset="0"/>
                        </a:rPr>
                        <a:t>2.80</a:t>
                      </a: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0" i="0" u="none" strike="noStrike">
                          <a:solidFill>
                            <a:srgbClr val="000000"/>
                          </a:solidFill>
                          <a:effectLst/>
                          <a:latin typeface="Calibri" panose="020F0502020204030204" pitchFamily="34" charset="0"/>
                        </a:rPr>
                        <a:t>7.4%</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r>
              <a:tr h="297180">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r>
                        <a:rPr lang="en-US" sz="1800" b="0" i="0" u="none" strike="noStrike">
                          <a:solidFill>
                            <a:srgbClr val="000000"/>
                          </a:solidFill>
                          <a:effectLst/>
                          <a:latin typeface="Calibri" panose="020F0502020204030204" pitchFamily="34" charset="0"/>
                        </a:rPr>
                        <a:t>Perform Usual Activities (2)</a:t>
                      </a: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0" i="0" u="none" strike="noStrike">
                          <a:solidFill>
                            <a:srgbClr val="000000"/>
                          </a:solidFill>
                          <a:effectLst/>
                          <a:latin typeface="Calibri" panose="020F0502020204030204" pitchFamily="34" charset="0"/>
                        </a:rPr>
                        <a:t>2.27</a:t>
                      </a: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0" i="0" u="none" strike="noStrike">
                          <a:solidFill>
                            <a:srgbClr val="000000"/>
                          </a:solidFill>
                          <a:effectLst/>
                          <a:latin typeface="Calibri" panose="020F0502020204030204" pitchFamily="34" charset="0"/>
                        </a:rPr>
                        <a:t>2.61</a:t>
                      </a: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0" i="0" u="none" strike="noStrike">
                          <a:solidFill>
                            <a:srgbClr val="000000"/>
                          </a:solidFill>
                          <a:effectLst/>
                          <a:latin typeface="Calibri" panose="020F0502020204030204" pitchFamily="34" charset="0"/>
                        </a:rPr>
                        <a:t>14.8%</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1" i="0" u="none" strike="noStrike">
                          <a:solidFill>
                            <a:srgbClr val="000000"/>
                          </a:solidFill>
                          <a:effectLst/>
                          <a:latin typeface="Calibri" panose="020F0502020204030204" pitchFamily="34" charset="0"/>
                        </a:rPr>
                        <a:t>2.32</a:t>
                      </a:r>
                    </a:p>
                  </a:txBody>
                  <a:tcPr marL="7620" marR="7620" marT="7620"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1" i="0" u="none" strike="noStrike">
                          <a:solidFill>
                            <a:srgbClr val="000000"/>
                          </a:solidFill>
                          <a:effectLst/>
                          <a:latin typeface="Calibri" panose="020F0502020204030204" pitchFamily="34" charset="0"/>
                        </a:rPr>
                        <a:t>2.61</a:t>
                      </a: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1" i="0" u="none" strike="noStrike">
                          <a:solidFill>
                            <a:srgbClr val="000000"/>
                          </a:solidFill>
                          <a:effectLst/>
                          <a:latin typeface="Calibri" panose="020F0502020204030204" pitchFamily="34" charset="0"/>
                        </a:rPr>
                        <a:t>12.6%</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r>
              <a:tr h="297180">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r>
                        <a:rPr lang="en-US" sz="1800" b="0" i="0" u="none" strike="noStrike">
                          <a:solidFill>
                            <a:srgbClr val="000000"/>
                          </a:solidFill>
                          <a:effectLst/>
                          <a:latin typeface="Calibri" panose="020F0502020204030204" pitchFamily="34" charset="0"/>
                        </a:rPr>
                        <a:t>Pain and Discomfort (2)</a:t>
                      </a: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1" i="0" u="none" strike="noStrike" dirty="0">
                          <a:solidFill>
                            <a:srgbClr val="C00000"/>
                          </a:solidFill>
                          <a:effectLst/>
                          <a:latin typeface="Calibri" panose="020F0502020204030204" pitchFamily="34" charset="0"/>
                        </a:rPr>
                        <a:t>1.93</a:t>
                      </a: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1" i="0" u="none" strike="noStrike" dirty="0">
                          <a:solidFill>
                            <a:srgbClr val="C00000"/>
                          </a:solidFill>
                          <a:effectLst/>
                          <a:latin typeface="Calibri" panose="020F0502020204030204" pitchFamily="34" charset="0"/>
                        </a:rPr>
                        <a:t>2.38</a:t>
                      </a: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1" i="0" u="none" strike="noStrike">
                          <a:solidFill>
                            <a:srgbClr val="C00000"/>
                          </a:solidFill>
                          <a:effectLst/>
                          <a:latin typeface="Calibri" panose="020F0502020204030204" pitchFamily="34" charset="0"/>
                        </a:rPr>
                        <a:t>23.1%</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0" i="0" u="none" strike="noStrike">
                          <a:solidFill>
                            <a:srgbClr val="000000"/>
                          </a:solidFill>
                          <a:effectLst/>
                          <a:latin typeface="Calibri" panose="020F0502020204030204" pitchFamily="34" charset="0"/>
                        </a:rPr>
                        <a:t>2.46</a:t>
                      </a:r>
                    </a:p>
                  </a:txBody>
                  <a:tcPr marL="7620" marR="7620" marT="7620"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0" i="0" u="none" strike="noStrike">
                          <a:solidFill>
                            <a:srgbClr val="000000"/>
                          </a:solidFill>
                          <a:effectLst/>
                          <a:latin typeface="Calibri" panose="020F0502020204030204" pitchFamily="34" charset="0"/>
                        </a:rPr>
                        <a:t>2.64</a:t>
                      </a: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0" i="0" u="none" strike="noStrike">
                          <a:solidFill>
                            <a:srgbClr val="000000"/>
                          </a:solidFill>
                          <a:effectLst/>
                          <a:latin typeface="Calibri" panose="020F0502020204030204" pitchFamily="34" charset="0"/>
                        </a:rPr>
                        <a:t>7.2%</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r>
              <a:tr h="297180">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r>
                        <a:rPr lang="en-US" sz="1800" b="0" i="0" u="none" strike="noStrike" dirty="0" smtClean="0">
                          <a:solidFill>
                            <a:srgbClr val="000000"/>
                          </a:solidFill>
                          <a:effectLst/>
                          <a:latin typeface="Calibri" panose="020F0502020204030204" pitchFamily="34" charset="0"/>
                        </a:rPr>
                        <a:t>Anxiety/Depression </a:t>
                      </a:r>
                      <a:r>
                        <a:rPr lang="en-US" sz="1800" b="0" i="0" u="none" strike="noStrike" dirty="0">
                          <a:solidFill>
                            <a:srgbClr val="000000"/>
                          </a:solidFill>
                          <a:effectLst/>
                          <a:latin typeface="Calibri" panose="020F0502020204030204" pitchFamily="34" charset="0"/>
                        </a:rPr>
                        <a:t>(2)</a:t>
                      </a: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1" i="0" u="none" strike="noStrike">
                          <a:solidFill>
                            <a:srgbClr val="C00000"/>
                          </a:solidFill>
                          <a:effectLst/>
                          <a:latin typeface="Calibri" panose="020F0502020204030204" pitchFamily="34" charset="0"/>
                        </a:rPr>
                        <a:t>2.11</a:t>
                      </a: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1" i="0" u="none" strike="noStrike" dirty="0">
                          <a:solidFill>
                            <a:srgbClr val="C00000"/>
                          </a:solidFill>
                          <a:effectLst/>
                          <a:latin typeface="Calibri" panose="020F0502020204030204" pitchFamily="34" charset="0"/>
                        </a:rPr>
                        <a:t>2.44</a:t>
                      </a: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1" i="0" u="none" strike="noStrike" dirty="0">
                          <a:solidFill>
                            <a:srgbClr val="C00000"/>
                          </a:solidFill>
                          <a:effectLst/>
                          <a:latin typeface="Calibri" panose="020F0502020204030204" pitchFamily="34" charset="0"/>
                        </a:rPr>
                        <a:t>15.8%</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0" i="0" u="none" strike="noStrike">
                          <a:solidFill>
                            <a:srgbClr val="000000"/>
                          </a:solidFill>
                          <a:effectLst/>
                          <a:latin typeface="Calibri" panose="020F0502020204030204" pitchFamily="34" charset="0"/>
                        </a:rPr>
                        <a:t>2.50</a:t>
                      </a:r>
                    </a:p>
                  </a:txBody>
                  <a:tcPr marL="7620" marR="7620" marT="7620"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0" i="0" u="none" strike="noStrike">
                          <a:solidFill>
                            <a:srgbClr val="000000"/>
                          </a:solidFill>
                          <a:effectLst/>
                          <a:latin typeface="Calibri" panose="020F0502020204030204" pitchFamily="34" charset="0"/>
                        </a:rPr>
                        <a:t>2.71</a:t>
                      </a: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0" i="0" u="none" strike="noStrike">
                          <a:solidFill>
                            <a:srgbClr val="000000"/>
                          </a:solidFill>
                          <a:effectLst/>
                          <a:latin typeface="Calibri" panose="020F0502020204030204" pitchFamily="34" charset="0"/>
                        </a:rPr>
                        <a:t>8.4%</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r>
              <a:tr h="297180">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endParaRPr lang="en-US"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endParaRPr lang="en-US"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endParaRPr lang="en-US"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0" i="0" u="none" strike="noStrike">
                          <a:solidFill>
                            <a:srgbClr val="000000"/>
                          </a:solidFill>
                          <a:effectLst/>
                          <a:latin typeface="Calibri" panose="020F0502020204030204" pitchFamily="34" charset="0"/>
                        </a:rPr>
                        <a:t> </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endParaRPr lang="en-US" sz="1800" b="0" i="0" u="none" strike="noStrike">
                        <a:solidFill>
                          <a:srgbClr val="000000"/>
                        </a:solidFill>
                        <a:effectLst/>
                        <a:latin typeface="Calibri" panose="020F0502020204030204" pitchFamily="34" charset="0"/>
                      </a:endParaRPr>
                    </a:p>
                  </a:txBody>
                  <a:tcPr marL="7620" marR="7620" marT="7620"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endParaRPr lang="en-US" sz="18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0" i="0" u="none" strike="noStrike">
                          <a:solidFill>
                            <a:srgbClr val="000000"/>
                          </a:solidFill>
                          <a:effectLst/>
                          <a:latin typeface="Calibri" panose="020F0502020204030204" pitchFamily="34" charset="0"/>
                        </a:rPr>
                        <a:t> </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r>
              <a:tr h="297180">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r>
                        <a:rPr lang="en-US" sz="1800" b="1" i="0" u="none" strike="noStrike">
                          <a:solidFill>
                            <a:srgbClr val="000000"/>
                          </a:solidFill>
                          <a:effectLst/>
                          <a:latin typeface="Calibri" panose="020F0502020204030204" pitchFamily="34" charset="0"/>
                        </a:rPr>
                        <a:t>Overall Health Status (3)</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1" i="0" u="none" strike="noStrike" dirty="0">
                          <a:solidFill>
                            <a:srgbClr val="C00000"/>
                          </a:solidFill>
                          <a:effectLst/>
                          <a:latin typeface="Calibri" panose="020F0502020204030204" pitchFamily="34" charset="0"/>
                        </a:rPr>
                        <a:t>4.85</a:t>
                      </a: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1" i="0" u="none" strike="noStrike" dirty="0">
                          <a:solidFill>
                            <a:srgbClr val="C00000"/>
                          </a:solidFill>
                          <a:effectLst/>
                          <a:latin typeface="Calibri" panose="020F0502020204030204" pitchFamily="34" charset="0"/>
                        </a:rPr>
                        <a:t>6.84</a:t>
                      </a: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1" i="0" u="none" strike="noStrike" dirty="0">
                          <a:solidFill>
                            <a:srgbClr val="C00000"/>
                          </a:solidFill>
                          <a:effectLst/>
                          <a:latin typeface="Calibri" panose="020F0502020204030204" pitchFamily="34" charset="0"/>
                        </a:rPr>
                        <a:t>41.0%</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1" i="0" u="none" strike="noStrike">
                          <a:solidFill>
                            <a:srgbClr val="000000"/>
                          </a:solidFill>
                          <a:effectLst/>
                          <a:latin typeface="Calibri" panose="020F0502020204030204" pitchFamily="34" charset="0"/>
                        </a:rPr>
                        <a:t>5.40</a:t>
                      </a:r>
                    </a:p>
                  </a:txBody>
                  <a:tcPr marL="7620" marR="7620" marT="7620" marB="0" anchor="b">
                    <a:lnL w="635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1" i="0" u="none" strike="noStrike">
                          <a:solidFill>
                            <a:srgbClr val="000000"/>
                          </a:solidFill>
                          <a:effectLst/>
                          <a:latin typeface="Calibri" panose="020F0502020204030204" pitchFamily="34" charset="0"/>
                        </a:rPr>
                        <a:t>7.00</a:t>
                      </a: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800" b="1" i="0" u="none" strike="noStrike" dirty="0">
                          <a:solidFill>
                            <a:srgbClr val="C00000"/>
                          </a:solidFill>
                          <a:effectLst/>
                          <a:latin typeface="Calibri" panose="020F0502020204030204" pitchFamily="34" charset="0"/>
                        </a:rPr>
                        <a:t>29.5%</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00"/>
                    </a:solidFill>
                  </a:tcPr>
                </a:tc>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78772880"/>
      </p:ext>
    </p:extLst>
  </p:cSld>
  <p:clrMapOvr>
    <a:masterClrMapping/>
  </p:clrMapOvr>
  <mc:AlternateContent xmlns:mc="http://schemas.openxmlformats.org/markup-compatibility/2006">
    <mc:Choice xmlns:p14="http://schemas.microsoft.com/office/powerpoint/2010/main" Requires="p14">
      <p:transition spd="slow" p14:dur="2000" advTm="32137"/>
    </mc:Choice>
    <mc:Fallback>
      <p:transition spd="slow" advTm="32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520" y="373927"/>
            <a:ext cx="8229600" cy="1143000"/>
          </a:xfrm>
        </p:spPr>
        <p:txBody>
          <a:bodyPr/>
          <a:lstStyle/>
          <a:p>
            <a:r>
              <a:rPr lang="en-US" dirty="0"/>
              <a:t>9-1-1 Nurse Triage</a:t>
            </a:r>
          </a:p>
        </p:txBody>
      </p:sp>
      <p:sp>
        <p:nvSpPr>
          <p:cNvPr id="3" name="Content Placeholder 2"/>
          <p:cNvSpPr>
            <a:spLocks noGrp="1"/>
          </p:cNvSpPr>
          <p:nvPr>
            <p:ph idx="1"/>
          </p:nvPr>
        </p:nvSpPr>
        <p:spPr>
          <a:xfrm>
            <a:off x="551384" y="1992129"/>
            <a:ext cx="11089232" cy="3849688"/>
          </a:xfrm>
        </p:spPr>
        <p:txBody>
          <a:bodyPr>
            <a:normAutofit/>
          </a:bodyPr>
          <a:lstStyle/>
          <a:p>
            <a:pPr>
              <a:lnSpc>
                <a:spcPct val="110000"/>
              </a:lnSpc>
              <a:spcBef>
                <a:spcPct val="0"/>
              </a:spcBef>
              <a:spcAft>
                <a:spcPts val="600"/>
              </a:spcAft>
              <a:defRPr/>
            </a:pPr>
            <a:r>
              <a:rPr lang="en-US" sz="2400" b="1" dirty="0">
                <a:latin typeface="Calibri" charset="0"/>
                <a:cs typeface="Calibri" charset="0"/>
              </a:rPr>
              <a:t>Navigate low-acuity 9-1-1 calls to most appropriate resource</a:t>
            </a:r>
          </a:p>
          <a:p>
            <a:pPr lvl="1">
              <a:lnSpc>
                <a:spcPct val="110000"/>
              </a:lnSpc>
              <a:spcBef>
                <a:spcPct val="0"/>
              </a:spcBef>
              <a:spcAft>
                <a:spcPts val="600"/>
              </a:spcAft>
              <a:defRPr/>
            </a:pPr>
            <a:r>
              <a:rPr lang="en-US" sz="2400" dirty="0">
                <a:latin typeface="Calibri" charset="0"/>
                <a:cs typeface="Calibri" charset="0"/>
              </a:rPr>
              <a:t>Warm handoff to specially trained in-house RN</a:t>
            </a:r>
          </a:p>
          <a:p>
            <a:pPr>
              <a:lnSpc>
                <a:spcPct val="110000"/>
              </a:lnSpc>
              <a:spcBef>
                <a:spcPct val="0"/>
              </a:spcBef>
              <a:spcAft>
                <a:spcPts val="600"/>
              </a:spcAft>
              <a:defRPr/>
            </a:pPr>
            <a:r>
              <a:rPr lang="en-US" sz="2400" b="1" dirty="0">
                <a:latin typeface="Calibri" charset="0"/>
                <a:cs typeface="Calibri" charset="0"/>
              </a:rPr>
              <a:t>Uses RN education and experience</a:t>
            </a:r>
          </a:p>
          <a:p>
            <a:pPr lvl="1">
              <a:lnSpc>
                <a:spcPct val="110000"/>
              </a:lnSpc>
              <a:spcBef>
                <a:spcPct val="0"/>
              </a:spcBef>
              <a:spcAft>
                <a:spcPts val="600"/>
              </a:spcAft>
              <a:defRPr/>
            </a:pPr>
            <a:r>
              <a:rPr lang="en-US" sz="2100" dirty="0">
                <a:latin typeface="Calibri" charset="0"/>
                <a:cs typeface="Calibri" charset="0"/>
              </a:rPr>
              <a:t> </a:t>
            </a:r>
            <a:r>
              <a:rPr lang="en-US" sz="2400" dirty="0">
                <a:latin typeface="Calibri" charset="0"/>
                <a:cs typeface="Calibri" charset="0"/>
              </a:rPr>
              <a:t>With Clinical Decision Support software</a:t>
            </a:r>
            <a:endParaRPr lang="en-US" sz="2100" dirty="0">
              <a:latin typeface="Calibri" charset="0"/>
              <a:cs typeface="Calibri" charset="0"/>
            </a:endParaRPr>
          </a:p>
          <a:p>
            <a:pPr>
              <a:lnSpc>
                <a:spcPct val="110000"/>
              </a:lnSpc>
              <a:spcBef>
                <a:spcPct val="0"/>
              </a:spcBef>
              <a:spcAft>
                <a:spcPts val="600"/>
              </a:spcAft>
              <a:defRPr/>
            </a:pPr>
            <a:r>
              <a:rPr lang="en-US" sz="2400" b="1" dirty="0">
                <a:latin typeface="Calibri" charset="0"/>
                <a:cs typeface="Calibri" charset="0"/>
              </a:rPr>
              <a:t>Referral eligibility determined by:</a:t>
            </a:r>
          </a:p>
          <a:p>
            <a:pPr lvl="1">
              <a:lnSpc>
                <a:spcPct val="110000"/>
              </a:lnSpc>
              <a:spcBef>
                <a:spcPct val="0"/>
              </a:spcBef>
              <a:spcAft>
                <a:spcPts val="600"/>
              </a:spcAft>
              <a:defRPr/>
            </a:pPr>
            <a:r>
              <a:rPr lang="en-US" sz="2100" dirty="0">
                <a:latin typeface="Calibri" charset="0"/>
                <a:cs typeface="Calibri" charset="0"/>
              </a:rPr>
              <a:t> IAED Physician Board</a:t>
            </a:r>
          </a:p>
          <a:p>
            <a:pPr lvl="1">
              <a:lnSpc>
                <a:spcPct val="110000"/>
              </a:lnSpc>
              <a:spcBef>
                <a:spcPct val="0"/>
              </a:spcBef>
              <a:spcAft>
                <a:spcPts val="600"/>
              </a:spcAft>
              <a:defRPr/>
            </a:pPr>
            <a:r>
              <a:rPr lang="en-US" sz="2100" dirty="0">
                <a:latin typeface="Calibri" charset="0"/>
                <a:cs typeface="Calibri" charset="0"/>
              </a:rPr>
              <a:t> Local Medical Control Authority</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8163700"/>
      </p:ext>
    </p:extLst>
  </p:cSld>
  <p:clrMapOvr>
    <a:masterClrMapping/>
  </p:clrMapOvr>
  <p:transition spd="med" advTm="5164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573798557"/>
              </p:ext>
            </p:extLst>
          </p:nvPr>
        </p:nvGraphicFramePr>
        <p:xfrm>
          <a:off x="4295800" y="6237312"/>
          <a:ext cx="3886200" cy="375286"/>
        </p:xfrm>
        <a:graphic>
          <a:graphicData uri="http://schemas.openxmlformats.org/drawingml/2006/table">
            <a:tbl>
              <a:tblPr/>
              <a:tblGrid>
                <a:gridCol w="3886200">
                  <a:extLst>
                    <a:ext uri="{9D8B030D-6E8A-4147-A177-3AD203B41FA5}">
                      <a16:colId xmlns:a16="http://schemas.microsoft.com/office/drawing/2014/main" xmlns="" val="20000"/>
                    </a:ext>
                  </a:extLst>
                </a:gridCol>
              </a:tblGrid>
              <a:tr h="187643">
                <a:tc>
                  <a:txBody>
                    <a:bodyPr/>
                    <a:lstStyle/>
                    <a:p>
                      <a:pPr algn="l" fontAlgn="b"/>
                      <a:r>
                        <a:rPr lang="en-US" sz="1200" b="1" i="0" u="sng" strike="noStrike" dirty="0">
                          <a:solidFill>
                            <a:schemeClr val="tx1"/>
                          </a:solidFill>
                          <a:effectLst/>
                          <a:latin typeface="Calibri" panose="020F0502020204030204" pitchFamily="34" charset="0"/>
                        </a:rPr>
                        <a:t>Notes:</a:t>
                      </a:r>
                    </a:p>
                  </a:txBody>
                  <a:tcPr marL="4763" marR="4763" marT="4763" marB="0" anchor="b">
                    <a:lnL>
                      <a:noFill/>
                    </a:lnL>
                    <a:lnR>
                      <a:noFill/>
                    </a:lnR>
                    <a:lnT>
                      <a:noFill/>
                    </a:lnT>
                    <a:lnB>
                      <a:noFill/>
                    </a:lnB>
                  </a:tcPr>
                </a:tc>
                <a:extLst>
                  <a:ext uri="{0D108BD9-81ED-4DB2-BD59-A6C34878D82A}">
                    <a16:rowId xmlns:a16="http://schemas.microsoft.com/office/drawing/2014/main" xmlns="" val="10000"/>
                  </a:ext>
                </a:extLst>
              </a:tr>
              <a:tr h="187643">
                <a:tc>
                  <a:txBody>
                    <a:bodyPr/>
                    <a:lstStyle/>
                    <a:p>
                      <a:pPr algn="l" fontAlgn="b"/>
                      <a:r>
                        <a:rPr lang="en-US" sz="1200" b="0" i="0" u="none" strike="noStrike" dirty="0">
                          <a:solidFill>
                            <a:schemeClr val="tx1"/>
                          </a:solidFill>
                          <a:effectLst/>
                          <a:latin typeface="Calibri" panose="020F0502020204030204" pitchFamily="34" charset="0"/>
                        </a:rPr>
                        <a:t>1. Rating scale 1 - 5 with 5 most satisfied.</a:t>
                      </a:r>
                    </a:p>
                  </a:txBody>
                  <a:tcPr marL="142875" marR="4763" marT="4763" marB="0" anchor="b">
                    <a:lnL>
                      <a:noFill/>
                    </a:lnL>
                    <a:lnR>
                      <a:noFill/>
                    </a:lnR>
                    <a:lnT>
                      <a:noFill/>
                    </a:lnT>
                    <a:lnB>
                      <a:noFill/>
                    </a:lnB>
                  </a:tcPr>
                </a:tc>
                <a:extLst>
                  <a:ext uri="{0D108BD9-81ED-4DB2-BD59-A6C34878D82A}">
                    <a16:rowId xmlns:a16="http://schemas.microsoft.com/office/drawing/2014/main" xmlns="" val="10001"/>
                  </a:ext>
                </a:extLst>
              </a:tr>
            </a:tbl>
          </a:graphicData>
        </a:graphic>
      </p:graphicFrame>
      <p:sp>
        <p:nvSpPr>
          <p:cNvPr id="4" name="Title 1"/>
          <p:cNvSpPr>
            <a:spLocks noGrp="1"/>
          </p:cNvSpPr>
          <p:nvPr>
            <p:ph type="title"/>
          </p:nvPr>
        </p:nvSpPr>
        <p:spPr>
          <a:xfrm>
            <a:off x="1775520" y="373927"/>
            <a:ext cx="8229600" cy="1143000"/>
          </a:xfrm>
        </p:spPr>
        <p:txBody>
          <a:bodyPr/>
          <a:lstStyle/>
          <a:p>
            <a:r>
              <a:rPr lang="en-US" dirty="0"/>
              <a:t>9-1-1 Nurse Triage</a:t>
            </a:r>
          </a:p>
        </p:txBody>
      </p:sp>
      <p:graphicFrame>
        <p:nvGraphicFramePr>
          <p:cNvPr id="7" name="Table 6"/>
          <p:cNvGraphicFramePr>
            <a:graphicFrameLocks noGrp="1"/>
          </p:cNvGraphicFramePr>
          <p:nvPr>
            <p:extLst>
              <p:ext uri="{D42A27DB-BD31-4B8C-83A1-F6EECF244321}">
                <p14:modId xmlns:p14="http://schemas.microsoft.com/office/powerpoint/2010/main" val="1096820628"/>
              </p:ext>
            </p:extLst>
          </p:nvPr>
        </p:nvGraphicFramePr>
        <p:xfrm>
          <a:off x="2351584" y="1772816"/>
          <a:ext cx="6925820" cy="4514270"/>
        </p:xfrm>
        <a:graphic>
          <a:graphicData uri="http://schemas.openxmlformats.org/drawingml/2006/table">
            <a:tbl>
              <a:tblPr/>
              <a:tblGrid>
                <a:gridCol w="5749737"/>
                <a:gridCol w="280020"/>
                <a:gridCol w="896063"/>
              </a:tblGrid>
              <a:tr h="382905">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400" b="1" i="0" u="none" strike="noStrike" dirty="0">
                          <a:solidFill>
                            <a:srgbClr val="000000"/>
                          </a:solidFill>
                          <a:effectLst/>
                          <a:latin typeface="Calibri" panose="020F0502020204030204" pitchFamily="34" charset="0"/>
                        </a:rPr>
                        <a:t>MedStar 9-1-1 Nurse Triage Patient Experience Survey</a:t>
                      </a: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r>
              <a:tr h="162819">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r>
                        <a:rPr lang="en-US" sz="1100" b="0" i="0" u="none" strike="noStrike">
                          <a:solidFill>
                            <a:srgbClr val="000000"/>
                          </a:solidFill>
                          <a:effectLst/>
                          <a:latin typeface="Calibri" panose="020F0502020204030204" pitchFamily="34" charset="0"/>
                        </a:rPr>
                        <a:t>Through:</a:t>
                      </a: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100" b="1" i="0" u="none" strike="noStrike">
                          <a:solidFill>
                            <a:srgbClr val="000000"/>
                          </a:solidFill>
                          <a:effectLst/>
                          <a:latin typeface="Calibri" panose="020F0502020204030204" pitchFamily="34" charset="0"/>
                        </a:rPr>
                        <a:t>Jun-18</a:t>
                      </a:r>
                    </a:p>
                  </a:txBody>
                  <a:tcPr marL="6350" marR="6350" marT="6350" marB="0" anchor="b">
                    <a:lnL>
                      <a:noFill/>
                    </a:lnL>
                    <a:lnR>
                      <a:noFill/>
                    </a:lnR>
                    <a:lnT>
                      <a:noFill/>
                    </a:lnT>
                    <a:lnB>
                      <a:noFill/>
                    </a:lnB>
                    <a:lnTlToBr w="12700" cmpd="sng">
                      <a:noFill/>
                      <a:prstDash val="solid"/>
                    </a:lnTlToBr>
                    <a:lnBlToTr w="12700" cmpd="sng">
                      <a:noFill/>
                      <a:prstDash val="solid"/>
                    </a:lnBlToTr>
                    <a:solidFill>
                      <a:srgbClr val="FFFF00"/>
                    </a:solidFill>
                  </a:tcPr>
                </a:tc>
              </a:tr>
              <a:tr h="162819">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r>
              <a:tr h="162819">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100" b="1" i="0" u="none" strike="noStrike">
                          <a:solidFill>
                            <a:srgbClr val="000000"/>
                          </a:solidFill>
                          <a:effectLst/>
                          <a:latin typeface="Calibri" panose="020F0502020204030204" pitchFamily="34" charset="0"/>
                        </a:rPr>
                        <a:t>Question</a:t>
                      </a: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100" b="1" i="0" u="none" strike="noStrike">
                          <a:solidFill>
                            <a:srgbClr val="000000"/>
                          </a:solidFill>
                          <a:effectLst/>
                          <a:latin typeface="Calibri" panose="020F0502020204030204" pitchFamily="34" charset="0"/>
                        </a:rPr>
                        <a:t>Score</a:t>
                      </a:r>
                    </a:p>
                  </a:txBody>
                  <a:tcPr marL="6350" marR="6350" marT="6350" marB="0" anchor="b">
                    <a:lnL>
                      <a:noFill/>
                    </a:lnL>
                    <a:lnR>
                      <a:noFill/>
                    </a:lnR>
                    <a:lnT>
                      <a:noFill/>
                    </a:lnT>
                    <a:lnB>
                      <a:noFill/>
                    </a:lnB>
                    <a:lnTlToBr w="12700" cmpd="sng">
                      <a:noFill/>
                      <a:prstDash val="solid"/>
                    </a:lnTlToBr>
                    <a:lnBlToTr w="12700" cmpd="sng">
                      <a:noFill/>
                      <a:prstDash val="solid"/>
                    </a:lnBlToTr>
                    <a:noFill/>
                  </a:tcPr>
                </a:tc>
              </a:tr>
              <a:tr h="325638">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100" b="0" i="1" u="none" strike="noStrike">
                          <a:solidFill>
                            <a:srgbClr val="000000"/>
                          </a:solidFill>
                          <a:effectLst/>
                          <a:latin typeface="Calibri" panose="020F0502020204030204" pitchFamily="34" charset="0"/>
                        </a:rPr>
                        <a:t>How satisfied were you with the way the MedStar 9-1-1 dispatcher handled your call?</a:t>
                      </a:r>
                    </a:p>
                  </a:txBody>
                  <a:tcPr marL="952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100" b="0" i="0" u="none" strike="noStrike">
                          <a:solidFill>
                            <a:srgbClr val="000000"/>
                          </a:solidFill>
                          <a:effectLst/>
                          <a:latin typeface="Calibri" panose="020F0502020204030204" pitchFamily="34" charset="0"/>
                        </a:rPr>
                        <a:t>4.6</a:t>
                      </a:r>
                    </a:p>
                  </a:txBody>
                  <a:tcPr marL="6350" marR="6350" marT="6350" marB="0" anchor="b">
                    <a:lnL>
                      <a:noFill/>
                    </a:lnL>
                    <a:lnR>
                      <a:noFill/>
                    </a:lnR>
                    <a:lnT>
                      <a:noFill/>
                    </a:lnT>
                    <a:lnB>
                      <a:noFill/>
                    </a:lnB>
                    <a:lnTlToBr w="12700" cmpd="sng">
                      <a:noFill/>
                      <a:prstDash val="solid"/>
                    </a:lnTlToBr>
                    <a:lnBlToTr w="12700" cmpd="sng">
                      <a:noFill/>
                      <a:prstDash val="solid"/>
                    </a:lnBlToTr>
                    <a:noFill/>
                  </a:tcPr>
                </a:tc>
              </a:tr>
              <a:tr h="162819">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100" b="0" i="1" u="none" strike="noStrike">
                          <a:solidFill>
                            <a:srgbClr val="000000"/>
                          </a:solidFill>
                          <a:effectLst/>
                          <a:latin typeface="Calibri" panose="020F0502020204030204" pitchFamily="34" charset="0"/>
                        </a:rPr>
                        <a:t>How did you feel about how the nurse handled your call overall?</a:t>
                      </a:r>
                    </a:p>
                  </a:txBody>
                  <a:tcPr marL="952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100" b="0" i="0" u="none" strike="noStrike">
                          <a:solidFill>
                            <a:srgbClr val="000000"/>
                          </a:solidFill>
                          <a:effectLst/>
                          <a:latin typeface="Calibri" panose="020F0502020204030204" pitchFamily="34" charset="0"/>
                        </a:rPr>
                        <a:t>4.5</a:t>
                      </a:r>
                    </a:p>
                  </a:txBody>
                  <a:tcPr marL="6350" marR="6350" marT="6350" marB="0" anchor="b">
                    <a:lnL>
                      <a:noFill/>
                    </a:lnL>
                    <a:lnR>
                      <a:noFill/>
                    </a:lnR>
                    <a:lnT>
                      <a:noFill/>
                    </a:lnT>
                    <a:lnB>
                      <a:noFill/>
                    </a:lnB>
                    <a:lnTlToBr w="12700" cmpd="sng">
                      <a:noFill/>
                      <a:prstDash val="solid"/>
                    </a:lnTlToBr>
                    <a:lnBlToTr w="12700" cmpd="sng">
                      <a:noFill/>
                      <a:prstDash val="solid"/>
                    </a:lnBlToTr>
                    <a:noFill/>
                  </a:tcPr>
                </a:tc>
              </a:tr>
              <a:tr h="218963">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100" b="0" i="1" u="none" strike="noStrike">
                          <a:solidFill>
                            <a:srgbClr val="000000"/>
                          </a:solidFill>
                          <a:effectLst/>
                          <a:latin typeface="Calibri" panose="020F0502020204030204" pitchFamily="34" charset="0"/>
                        </a:rPr>
                        <a:t>Did the nurse understood your medical complaint?</a:t>
                      </a:r>
                    </a:p>
                  </a:txBody>
                  <a:tcPr marL="952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100" b="0" i="1" u="none" strike="noStrike">
                        <a:solidFill>
                          <a:srgbClr val="000000"/>
                        </a:solidFill>
                        <a:effectLst/>
                        <a:latin typeface="Calibri" panose="020F0502020204030204" pitchFamily="34" charset="0"/>
                      </a:endParaRPr>
                    </a:p>
                  </a:txBody>
                  <a:tcPr marL="952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100" b="0" i="1" u="none" strike="noStrike">
                        <a:solidFill>
                          <a:srgbClr val="000000"/>
                        </a:solidFill>
                        <a:effectLst/>
                        <a:latin typeface="Calibri" panose="020F0502020204030204" pitchFamily="34" charset="0"/>
                      </a:endParaRPr>
                    </a:p>
                  </a:txBody>
                  <a:tcPr marL="95250" marR="6350" marT="6350" marB="0" anchor="b">
                    <a:lnL>
                      <a:noFill/>
                    </a:lnL>
                    <a:lnR>
                      <a:noFill/>
                    </a:lnR>
                    <a:lnT>
                      <a:noFill/>
                    </a:lnT>
                    <a:lnB>
                      <a:noFill/>
                    </a:lnB>
                    <a:lnTlToBr w="12700" cmpd="sng">
                      <a:noFill/>
                      <a:prstDash val="solid"/>
                    </a:lnTlToBr>
                    <a:lnBlToTr w="12700" cmpd="sng">
                      <a:noFill/>
                      <a:prstDash val="solid"/>
                    </a:lnBlToTr>
                    <a:noFill/>
                  </a:tcPr>
                </a:tc>
              </a:tr>
              <a:tr h="162819">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r>
                        <a:rPr lang="en-US" sz="1100" b="1" i="0" u="none" strike="noStrike">
                          <a:solidFill>
                            <a:srgbClr val="000000"/>
                          </a:solidFill>
                          <a:effectLst/>
                          <a:latin typeface="Calibri" panose="020F0502020204030204" pitchFamily="34" charset="0"/>
                        </a:rPr>
                        <a:t>Yes</a:t>
                      </a: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100" b="0" i="0" u="none" strike="noStrike">
                          <a:solidFill>
                            <a:srgbClr val="000000"/>
                          </a:solidFill>
                          <a:effectLst/>
                          <a:latin typeface="Calibri" panose="020F0502020204030204" pitchFamily="34" charset="0"/>
                        </a:rPr>
                        <a:t>92.4%</a:t>
                      </a:r>
                    </a:p>
                  </a:txBody>
                  <a:tcPr marL="6350" marR="6350" marT="6350" marB="0" anchor="b">
                    <a:lnL>
                      <a:noFill/>
                    </a:lnL>
                    <a:lnR>
                      <a:noFill/>
                    </a:lnR>
                    <a:lnT>
                      <a:noFill/>
                    </a:lnT>
                    <a:lnB>
                      <a:noFill/>
                    </a:lnB>
                    <a:lnTlToBr w="12700" cmpd="sng">
                      <a:noFill/>
                      <a:prstDash val="solid"/>
                    </a:lnTlToBr>
                    <a:lnBlToTr w="12700" cmpd="sng">
                      <a:noFill/>
                      <a:prstDash val="solid"/>
                    </a:lnBlToTr>
                    <a:noFill/>
                  </a:tcPr>
                </a:tc>
              </a:tr>
              <a:tr h="162819">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r>
                        <a:rPr lang="en-US" sz="1100" b="1" i="0" u="none" strike="noStrike">
                          <a:solidFill>
                            <a:srgbClr val="000000"/>
                          </a:solidFill>
                          <a:effectLst/>
                          <a:latin typeface="Calibri" panose="020F0502020204030204" pitchFamily="34" charset="0"/>
                        </a:rPr>
                        <a:t>No</a:t>
                      </a: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100" b="0" i="0" u="none" strike="noStrike">
                          <a:solidFill>
                            <a:srgbClr val="000000"/>
                          </a:solidFill>
                          <a:effectLst/>
                          <a:latin typeface="Calibri" panose="020F0502020204030204" pitchFamily="34" charset="0"/>
                        </a:rPr>
                        <a:t>7.6%</a:t>
                      </a:r>
                    </a:p>
                  </a:txBody>
                  <a:tcPr marL="6350" marR="6350" marT="6350" marB="0" anchor="b">
                    <a:lnL>
                      <a:noFill/>
                    </a:lnL>
                    <a:lnR>
                      <a:noFill/>
                    </a:lnR>
                    <a:lnT>
                      <a:noFill/>
                    </a:lnT>
                    <a:lnB>
                      <a:noFill/>
                    </a:lnB>
                    <a:lnTlToBr w="12700" cmpd="sng">
                      <a:noFill/>
                      <a:prstDash val="solid"/>
                    </a:lnTlToBr>
                    <a:lnBlToTr w="12700" cmpd="sng">
                      <a:noFill/>
                      <a:prstDash val="solid"/>
                    </a:lnBlToTr>
                    <a:noFill/>
                  </a:tcPr>
                </a:tc>
              </a:tr>
              <a:tr h="325638">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100" b="0" i="1" u="none" strike="noStrike">
                          <a:solidFill>
                            <a:srgbClr val="000000"/>
                          </a:solidFill>
                          <a:effectLst/>
                          <a:latin typeface="Calibri" panose="020F0502020204030204" pitchFamily="34" charset="0"/>
                        </a:rPr>
                        <a:t>Were there any problems with the transportation we arranged for you?</a:t>
                      </a:r>
                    </a:p>
                  </a:txBody>
                  <a:tcPr marL="952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r>
              <a:tr h="162819">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r>
                        <a:rPr lang="en-US" sz="1100" b="1" i="0" u="none" strike="noStrike" dirty="0">
                          <a:solidFill>
                            <a:srgbClr val="000000"/>
                          </a:solidFill>
                          <a:effectLst/>
                          <a:latin typeface="Calibri" panose="020F0502020204030204" pitchFamily="34" charset="0"/>
                        </a:rPr>
                        <a:t>Yes</a:t>
                      </a: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100" b="0" i="0" u="none" strike="noStrike">
                          <a:solidFill>
                            <a:srgbClr val="000000"/>
                          </a:solidFill>
                          <a:effectLst/>
                          <a:latin typeface="Calibri" panose="020F0502020204030204" pitchFamily="34" charset="0"/>
                        </a:rPr>
                        <a:t>10.9%</a:t>
                      </a:r>
                    </a:p>
                  </a:txBody>
                  <a:tcPr marL="6350" marR="6350" marT="6350" marB="0" anchor="b">
                    <a:lnL>
                      <a:noFill/>
                    </a:lnL>
                    <a:lnR>
                      <a:noFill/>
                    </a:lnR>
                    <a:lnT>
                      <a:noFill/>
                    </a:lnT>
                    <a:lnB>
                      <a:noFill/>
                    </a:lnB>
                    <a:lnTlToBr w="12700" cmpd="sng">
                      <a:noFill/>
                      <a:prstDash val="solid"/>
                    </a:lnTlToBr>
                    <a:lnBlToTr w="12700" cmpd="sng">
                      <a:noFill/>
                      <a:prstDash val="solid"/>
                    </a:lnBlToTr>
                    <a:noFill/>
                  </a:tcPr>
                </a:tc>
              </a:tr>
              <a:tr h="162819">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r>
                        <a:rPr lang="en-US" sz="1100" b="1" i="0" u="none" strike="noStrike">
                          <a:solidFill>
                            <a:srgbClr val="000000"/>
                          </a:solidFill>
                          <a:effectLst/>
                          <a:latin typeface="Calibri" panose="020F0502020204030204" pitchFamily="34" charset="0"/>
                        </a:rPr>
                        <a:t>No</a:t>
                      </a: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100" b="0" i="0" u="none" strike="noStrike">
                          <a:solidFill>
                            <a:srgbClr val="000000"/>
                          </a:solidFill>
                          <a:effectLst/>
                          <a:latin typeface="Calibri" panose="020F0502020204030204" pitchFamily="34" charset="0"/>
                        </a:rPr>
                        <a:t>89.1%</a:t>
                      </a:r>
                    </a:p>
                  </a:txBody>
                  <a:tcPr marL="6350" marR="6350" marT="6350" marB="0" anchor="b">
                    <a:lnL>
                      <a:noFill/>
                    </a:lnL>
                    <a:lnR>
                      <a:noFill/>
                    </a:lnR>
                    <a:lnT>
                      <a:noFill/>
                    </a:lnT>
                    <a:lnB>
                      <a:noFill/>
                    </a:lnB>
                    <a:lnTlToBr w="12700" cmpd="sng">
                      <a:noFill/>
                      <a:prstDash val="solid"/>
                    </a:lnTlToBr>
                    <a:lnBlToTr w="12700" cmpd="sng">
                      <a:noFill/>
                      <a:prstDash val="solid"/>
                    </a:lnBlToTr>
                    <a:noFill/>
                  </a:tcPr>
                </a:tc>
              </a:tr>
              <a:tr h="196506">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100" b="0" i="1" u="none" strike="noStrike">
                          <a:solidFill>
                            <a:srgbClr val="000000"/>
                          </a:solidFill>
                          <a:effectLst/>
                          <a:latin typeface="Calibri" panose="020F0502020204030204" pitchFamily="34" charset="0"/>
                        </a:rPr>
                        <a:t>How satisfied were you with the transportation arrangements?</a:t>
                      </a:r>
                    </a:p>
                  </a:txBody>
                  <a:tcPr marL="952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100" b="0" i="0" u="none" strike="noStrike">
                          <a:solidFill>
                            <a:srgbClr val="000000"/>
                          </a:solidFill>
                          <a:effectLst/>
                          <a:latin typeface="Calibri" panose="020F0502020204030204" pitchFamily="34" charset="0"/>
                        </a:rPr>
                        <a:t>4.4</a:t>
                      </a:r>
                    </a:p>
                  </a:txBody>
                  <a:tcPr marL="6350" marR="6350" marT="6350" marB="0" anchor="b">
                    <a:lnL>
                      <a:noFill/>
                    </a:lnL>
                    <a:lnR>
                      <a:noFill/>
                    </a:lnR>
                    <a:lnT>
                      <a:noFill/>
                    </a:lnT>
                    <a:lnB>
                      <a:noFill/>
                    </a:lnB>
                    <a:lnTlToBr w="12700" cmpd="sng">
                      <a:noFill/>
                      <a:prstDash val="solid"/>
                    </a:lnTlToBr>
                    <a:lnBlToTr w="12700" cmpd="sng">
                      <a:noFill/>
                      <a:prstDash val="solid"/>
                    </a:lnBlToTr>
                    <a:noFill/>
                  </a:tcPr>
                </a:tc>
              </a:tr>
              <a:tr h="235807">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100" b="0" i="1" u="none" strike="noStrike">
                          <a:solidFill>
                            <a:srgbClr val="000000"/>
                          </a:solidFill>
                          <a:effectLst/>
                          <a:latin typeface="Calibri" panose="020F0502020204030204" pitchFamily="34" charset="0"/>
                        </a:rPr>
                        <a:t>Do you think your 911 call should have been handled differently?</a:t>
                      </a:r>
                    </a:p>
                  </a:txBody>
                  <a:tcPr marL="952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100" b="0" i="1"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100" b="0" i="1"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r>
              <a:tr h="162819">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r>
                        <a:rPr lang="en-US" sz="1100" b="1" i="0" u="none" strike="noStrike">
                          <a:solidFill>
                            <a:srgbClr val="000000"/>
                          </a:solidFill>
                          <a:effectLst/>
                          <a:latin typeface="Calibri" panose="020F0502020204030204" pitchFamily="34" charset="0"/>
                        </a:rPr>
                        <a:t>Yes</a:t>
                      </a: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100" b="0" i="0" u="none" strike="noStrike">
                          <a:solidFill>
                            <a:srgbClr val="000000"/>
                          </a:solidFill>
                          <a:effectLst/>
                          <a:latin typeface="Calibri" panose="020F0502020204030204" pitchFamily="34" charset="0"/>
                        </a:rPr>
                        <a:t>14.7%</a:t>
                      </a:r>
                    </a:p>
                  </a:txBody>
                  <a:tcPr marL="6350" marR="6350" marT="6350" marB="0" anchor="b">
                    <a:lnL>
                      <a:noFill/>
                    </a:lnL>
                    <a:lnR>
                      <a:noFill/>
                    </a:lnR>
                    <a:lnT>
                      <a:noFill/>
                    </a:lnT>
                    <a:lnB>
                      <a:noFill/>
                    </a:lnB>
                    <a:lnTlToBr w="12700" cmpd="sng">
                      <a:noFill/>
                      <a:prstDash val="solid"/>
                    </a:lnTlToBr>
                    <a:lnBlToTr w="12700" cmpd="sng">
                      <a:noFill/>
                      <a:prstDash val="solid"/>
                    </a:lnBlToTr>
                    <a:noFill/>
                  </a:tcPr>
                </a:tc>
              </a:tr>
              <a:tr h="162819">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r>
                        <a:rPr lang="en-US" sz="1100" b="1" i="0" u="none" strike="noStrike">
                          <a:solidFill>
                            <a:srgbClr val="000000"/>
                          </a:solidFill>
                          <a:effectLst/>
                          <a:latin typeface="Calibri" panose="020F0502020204030204" pitchFamily="34" charset="0"/>
                        </a:rPr>
                        <a:t>No</a:t>
                      </a: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100" b="0" i="0" u="none" strike="noStrike">
                          <a:solidFill>
                            <a:srgbClr val="000000"/>
                          </a:solidFill>
                          <a:effectLst/>
                          <a:latin typeface="Calibri" panose="020F0502020204030204" pitchFamily="34" charset="0"/>
                        </a:rPr>
                        <a:t>85.3%</a:t>
                      </a:r>
                    </a:p>
                  </a:txBody>
                  <a:tcPr marL="6350" marR="6350" marT="6350" marB="0" anchor="b">
                    <a:lnL>
                      <a:noFill/>
                    </a:lnL>
                    <a:lnR>
                      <a:noFill/>
                    </a:lnR>
                    <a:lnT>
                      <a:noFill/>
                    </a:lnT>
                    <a:lnB>
                      <a:noFill/>
                    </a:lnB>
                    <a:lnTlToBr w="12700" cmpd="sng">
                      <a:noFill/>
                      <a:prstDash val="solid"/>
                    </a:lnTlToBr>
                    <a:lnBlToTr w="12700" cmpd="sng">
                      <a:noFill/>
                      <a:prstDash val="solid"/>
                    </a:lnBlToTr>
                    <a:noFill/>
                  </a:tcPr>
                </a:tc>
              </a:tr>
              <a:tr h="162819">
                <a:tc gridSpan="3">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100" b="0" i="1" u="none" strike="noStrike">
                          <a:solidFill>
                            <a:srgbClr val="000000"/>
                          </a:solidFill>
                          <a:effectLst/>
                          <a:latin typeface="Calibri" panose="020F0502020204030204" pitchFamily="34" charset="0"/>
                        </a:rPr>
                        <a:t>Did speaking with the nurse help with your medical complaint?</a:t>
                      </a:r>
                    </a:p>
                  </a:txBody>
                  <a:tcPr marL="95250" marR="6350" marT="6350" marB="0" anchor="b">
                    <a:lnL>
                      <a:noFill/>
                    </a:lnL>
                    <a:lnR>
                      <a:noFill/>
                    </a:lnR>
                    <a:lnT>
                      <a:noFill/>
                    </a:lnT>
                    <a:lnB>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r>
              <a:tr h="162819">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r>
                        <a:rPr lang="en-US" sz="1100" b="1" i="0" u="none" strike="noStrike">
                          <a:solidFill>
                            <a:srgbClr val="000000"/>
                          </a:solidFill>
                          <a:effectLst/>
                          <a:latin typeface="Calibri" panose="020F0502020204030204" pitchFamily="34" charset="0"/>
                        </a:rPr>
                        <a:t>Yes</a:t>
                      </a:r>
                    </a:p>
                  </a:txBody>
                  <a:tcPr marL="6350" marR="952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endParaRPr lang="en-US" sz="1100" b="0" i="0" u="none" strike="noStrike">
                        <a:solidFill>
                          <a:srgbClr val="000000"/>
                        </a:solidFill>
                        <a:effectLst/>
                        <a:latin typeface="Calibri" panose="020F0502020204030204" pitchFamily="34" charset="0"/>
                      </a:endParaRPr>
                    </a:p>
                  </a:txBody>
                  <a:tcPr marL="6350" marR="952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100" b="0" i="0" u="none" strike="noStrike">
                          <a:solidFill>
                            <a:srgbClr val="000000"/>
                          </a:solidFill>
                          <a:effectLst/>
                          <a:latin typeface="Calibri" panose="020F0502020204030204" pitchFamily="34" charset="0"/>
                        </a:rPr>
                        <a:t>87.7%</a:t>
                      </a:r>
                    </a:p>
                  </a:txBody>
                  <a:tcPr marL="6350" marR="6350" marT="6350" marB="0" anchor="b">
                    <a:lnL>
                      <a:noFill/>
                    </a:lnL>
                    <a:lnR>
                      <a:noFill/>
                    </a:lnR>
                    <a:lnT>
                      <a:noFill/>
                    </a:lnT>
                    <a:lnB>
                      <a:noFill/>
                    </a:lnB>
                    <a:lnTlToBr w="12700" cmpd="sng">
                      <a:noFill/>
                      <a:prstDash val="solid"/>
                    </a:lnTlToBr>
                    <a:lnBlToTr w="12700" cmpd="sng">
                      <a:noFill/>
                      <a:prstDash val="solid"/>
                    </a:lnBlToTr>
                    <a:noFill/>
                  </a:tcPr>
                </a:tc>
              </a:tr>
              <a:tr h="162819">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r>
                        <a:rPr lang="en-US" sz="1100" b="1" i="0" u="none" strike="noStrike">
                          <a:solidFill>
                            <a:srgbClr val="000000"/>
                          </a:solidFill>
                          <a:effectLst/>
                          <a:latin typeface="Calibri" panose="020F0502020204030204" pitchFamily="34" charset="0"/>
                        </a:rPr>
                        <a:t>No</a:t>
                      </a:r>
                    </a:p>
                  </a:txBody>
                  <a:tcPr marL="6350" marR="952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endParaRPr lang="en-US" sz="1100" b="0" i="0" u="none" strike="noStrike">
                        <a:solidFill>
                          <a:srgbClr val="000000"/>
                        </a:solidFill>
                        <a:effectLst/>
                        <a:latin typeface="Calibri" panose="020F0502020204030204" pitchFamily="34" charset="0"/>
                      </a:endParaRPr>
                    </a:p>
                  </a:txBody>
                  <a:tcPr marL="6350" marR="952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100" b="0" i="0" u="none" strike="noStrike">
                          <a:solidFill>
                            <a:srgbClr val="000000"/>
                          </a:solidFill>
                          <a:effectLst/>
                          <a:latin typeface="Calibri" panose="020F0502020204030204" pitchFamily="34" charset="0"/>
                        </a:rPr>
                        <a:t>12.3%</a:t>
                      </a:r>
                    </a:p>
                  </a:txBody>
                  <a:tcPr marL="6350" marR="6350" marT="6350" marB="0" anchor="b">
                    <a:lnL>
                      <a:noFill/>
                    </a:lnL>
                    <a:lnR>
                      <a:noFill/>
                    </a:lnR>
                    <a:lnT>
                      <a:noFill/>
                    </a:lnT>
                    <a:lnB>
                      <a:noFill/>
                    </a:lnB>
                    <a:lnTlToBr w="12700" cmpd="sng">
                      <a:noFill/>
                      <a:prstDash val="solid"/>
                    </a:lnTlToBr>
                    <a:lnBlToTr w="12700" cmpd="sng">
                      <a:noFill/>
                      <a:prstDash val="solid"/>
                    </a:lnBlToTr>
                    <a:noFill/>
                  </a:tcPr>
                </a:tc>
              </a:tr>
              <a:tr h="218963">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100" b="0" i="1" u="none" strike="noStrike">
                          <a:solidFill>
                            <a:srgbClr val="000000"/>
                          </a:solidFill>
                          <a:effectLst/>
                          <a:latin typeface="Calibri" panose="020F0502020204030204" pitchFamily="34" charset="0"/>
                        </a:rPr>
                        <a:t>Did following our nurse’s suggestion saved you time and money?</a:t>
                      </a:r>
                    </a:p>
                  </a:txBody>
                  <a:tcPr marL="952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100" b="0" i="1"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100" b="0" i="1"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lnTlToBr w="12700" cmpd="sng">
                      <a:noFill/>
                      <a:prstDash val="solid"/>
                    </a:lnTlToBr>
                    <a:lnBlToTr w="12700" cmpd="sng">
                      <a:noFill/>
                      <a:prstDash val="solid"/>
                    </a:lnBlToTr>
                    <a:noFill/>
                  </a:tcPr>
                </a:tc>
              </a:tr>
              <a:tr h="162819">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r>
                        <a:rPr lang="en-US" sz="1100" b="1" i="0" u="none" strike="noStrike">
                          <a:solidFill>
                            <a:srgbClr val="000000"/>
                          </a:solidFill>
                          <a:effectLst/>
                          <a:latin typeface="Calibri" panose="020F0502020204030204" pitchFamily="34" charset="0"/>
                        </a:rPr>
                        <a:t>Yes</a:t>
                      </a:r>
                    </a:p>
                  </a:txBody>
                  <a:tcPr marL="6350" marR="952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endParaRPr lang="en-US" sz="1100" b="0" i="0" u="none" strike="noStrike">
                        <a:solidFill>
                          <a:srgbClr val="000000"/>
                        </a:solidFill>
                        <a:effectLst/>
                        <a:latin typeface="Calibri" panose="020F0502020204030204" pitchFamily="34" charset="0"/>
                      </a:endParaRPr>
                    </a:p>
                  </a:txBody>
                  <a:tcPr marL="6350" marR="952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100" b="0" i="0" u="none" strike="noStrike">
                          <a:solidFill>
                            <a:srgbClr val="000000"/>
                          </a:solidFill>
                          <a:effectLst/>
                          <a:latin typeface="Calibri" panose="020F0502020204030204" pitchFamily="34" charset="0"/>
                        </a:rPr>
                        <a:t>84.6%</a:t>
                      </a:r>
                    </a:p>
                  </a:txBody>
                  <a:tcPr marL="6350" marR="6350" marT="6350" marB="0" anchor="b">
                    <a:lnL>
                      <a:noFill/>
                    </a:lnL>
                    <a:lnR>
                      <a:noFill/>
                    </a:lnR>
                    <a:lnT>
                      <a:noFill/>
                    </a:lnT>
                    <a:lnB>
                      <a:noFill/>
                    </a:lnB>
                    <a:lnTlToBr w="12700" cmpd="sng">
                      <a:noFill/>
                      <a:prstDash val="solid"/>
                    </a:lnTlToBr>
                    <a:lnBlToTr w="12700" cmpd="sng">
                      <a:noFill/>
                      <a:prstDash val="solid"/>
                    </a:lnBlToTr>
                    <a:noFill/>
                  </a:tcPr>
                </a:tc>
              </a:tr>
              <a:tr h="162819">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r>
                        <a:rPr lang="en-US" sz="1100" b="1" i="0" u="none" strike="noStrike">
                          <a:solidFill>
                            <a:srgbClr val="000000"/>
                          </a:solidFill>
                          <a:effectLst/>
                          <a:latin typeface="Calibri" panose="020F0502020204030204" pitchFamily="34" charset="0"/>
                        </a:rPr>
                        <a:t>No</a:t>
                      </a:r>
                    </a:p>
                  </a:txBody>
                  <a:tcPr marL="6350" marR="952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endParaRPr lang="en-US" sz="1100" b="0" i="0" u="none" strike="noStrike">
                        <a:solidFill>
                          <a:srgbClr val="000000"/>
                        </a:solidFill>
                        <a:effectLst/>
                        <a:latin typeface="Calibri" panose="020F0502020204030204" pitchFamily="34" charset="0"/>
                      </a:endParaRPr>
                    </a:p>
                  </a:txBody>
                  <a:tcPr marL="6350" marR="95250" marT="635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100" b="0" i="0" u="none" strike="noStrike" dirty="0">
                          <a:solidFill>
                            <a:srgbClr val="000000"/>
                          </a:solidFill>
                          <a:effectLst/>
                          <a:latin typeface="Calibri" panose="020F0502020204030204" pitchFamily="34" charset="0"/>
                        </a:rPr>
                        <a:t>15.4%</a:t>
                      </a:r>
                    </a:p>
                  </a:txBody>
                  <a:tcPr marL="6350" marR="6350" marT="6350" marB="0" anchor="b">
                    <a:lnL>
                      <a:noFill/>
                    </a:lnL>
                    <a:lnR>
                      <a:noFill/>
                    </a:lnR>
                    <a:lnT>
                      <a:noFill/>
                    </a:lnT>
                    <a:lnB>
                      <a:noFill/>
                    </a:lnB>
                    <a:lnTlToBr w="12700" cmpd="sng">
                      <a:noFill/>
                      <a:prstDash val="solid"/>
                    </a:lnTlToBr>
                    <a:lnBlToTr w="12700" cmpd="sng">
                      <a:noFill/>
                      <a:prstDash val="solid"/>
                    </a:lnBlToTr>
                    <a:noFill/>
                  </a:tcPr>
                </a:tc>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19253522"/>
      </p:ext>
    </p:extLst>
  </p:cSld>
  <p:clrMapOvr>
    <a:masterClrMapping/>
  </p:clrMapOvr>
  <mc:AlternateContent xmlns:mc="http://schemas.openxmlformats.org/markup-compatibility/2006">
    <mc:Choice xmlns:p14="http://schemas.microsoft.com/office/powerpoint/2010/main" Requires="p14">
      <p:transition spd="slow" p14:dur="1500" advTm="44632">
        <p:random/>
      </p:transition>
    </mc:Choice>
    <mc:Fallback>
      <p:transition spd="slow" advTm="44632">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326150708"/>
              </p:ext>
            </p:extLst>
          </p:nvPr>
        </p:nvGraphicFramePr>
        <p:xfrm>
          <a:off x="3503713" y="5975303"/>
          <a:ext cx="5829301" cy="851538"/>
        </p:xfrm>
        <a:graphic>
          <a:graphicData uri="http://schemas.openxmlformats.org/drawingml/2006/table">
            <a:tbl>
              <a:tblPr/>
              <a:tblGrid>
                <a:gridCol w="2635359">
                  <a:extLst>
                    <a:ext uri="{9D8B030D-6E8A-4147-A177-3AD203B41FA5}">
                      <a16:colId xmlns:a16="http://schemas.microsoft.com/office/drawing/2014/main" xmlns="" val="20000"/>
                    </a:ext>
                  </a:extLst>
                </a:gridCol>
                <a:gridCol w="802065">
                  <a:extLst>
                    <a:ext uri="{9D8B030D-6E8A-4147-A177-3AD203B41FA5}">
                      <a16:colId xmlns:a16="http://schemas.microsoft.com/office/drawing/2014/main" xmlns="" val="20001"/>
                    </a:ext>
                  </a:extLst>
                </a:gridCol>
                <a:gridCol w="830711">
                  <a:extLst>
                    <a:ext uri="{9D8B030D-6E8A-4147-A177-3AD203B41FA5}">
                      <a16:colId xmlns:a16="http://schemas.microsoft.com/office/drawing/2014/main" xmlns="" val="20002"/>
                    </a:ext>
                  </a:extLst>
                </a:gridCol>
                <a:gridCol w="873680">
                  <a:extLst>
                    <a:ext uri="{9D8B030D-6E8A-4147-A177-3AD203B41FA5}">
                      <a16:colId xmlns:a16="http://schemas.microsoft.com/office/drawing/2014/main" xmlns="" val="20003"/>
                    </a:ext>
                  </a:extLst>
                </a:gridCol>
                <a:gridCol w="687486">
                  <a:extLst>
                    <a:ext uri="{9D8B030D-6E8A-4147-A177-3AD203B41FA5}">
                      <a16:colId xmlns:a16="http://schemas.microsoft.com/office/drawing/2014/main" xmlns="" val="20004"/>
                    </a:ext>
                  </a:extLst>
                </a:gridCol>
              </a:tblGrid>
              <a:tr h="141923">
                <a:tc>
                  <a:txBody>
                    <a:bodyPr/>
                    <a:lstStyle/>
                    <a:p>
                      <a:pPr lvl="0" algn="l" fontAlgn="b"/>
                      <a:r>
                        <a:rPr lang="en-US" sz="900" b="1" i="0" u="sng" strike="noStrike" dirty="0">
                          <a:solidFill>
                            <a:srgbClr val="C00000"/>
                          </a:solidFill>
                          <a:effectLst/>
                          <a:latin typeface="Calibri" panose="020F0502020204030204" pitchFamily="34" charset="0"/>
                        </a:rPr>
                        <a:t>Notes:</a:t>
                      </a:r>
                    </a:p>
                  </a:txBody>
                  <a:tcPr marL="857250" marR="4763" marT="4763" marB="0" anchor="b">
                    <a:lnL>
                      <a:noFill/>
                    </a:lnL>
                    <a:lnR>
                      <a:noFill/>
                    </a:lnR>
                    <a:lnT>
                      <a:noFill/>
                    </a:lnT>
                    <a:lnB>
                      <a:noFill/>
                    </a:lnB>
                  </a:tcPr>
                </a:tc>
                <a:tc>
                  <a:txBody>
                    <a:bodyPr/>
                    <a:lstStyle/>
                    <a:p>
                      <a:pPr algn="l" fontAlgn="b"/>
                      <a:endParaRPr lang="en-US" sz="900" b="0" i="0" u="none" strike="noStrike">
                        <a:solidFill>
                          <a:schemeClr val="tx1"/>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endParaRPr lang="en-US" sz="900" b="0" i="0" u="none" strike="noStrike">
                        <a:solidFill>
                          <a:schemeClr val="tx1"/>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endParaRPr lang="en-US" sz="900" b="0" i="0" u="none" strike="noStrike">
                        <a:solidFill>
                          <a:schemeClr val="tx1"/>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endParaRPr lang="en-US" sz="900" b="0" i="0" u="none" strike="noStrike">
                        <a:solidFill>
                          <a:schemeClr val="tx1"/>
                        </a:solidFill>
                        <a:effectLst/>
                        <a:latin typeface="Calibri" panose="020F0502020204030204" pitchFamily="34" charset="0"/>
                      </a:endParaRPr>
                    </a:p>
                  </a:txBody>
                  <a:tcPr marL="4763" marR="4763" marT="4763" marB="0" anchor="b">
                    <a:lnL>
                      <a:noFill/>
                    </a:lnL>
                    <a:lnR>
                      <a:noFill/>
                    </a:lnR>
                    <a:lnT>
                      <a:noFill/>
                    </a:lnT>
                    <a:lnB>
                      <a:noFill/>
                    </a:lnB>
                  </a:tcPr>
                </a:tc>
                <a:extLst>
                  <a:ext uri="{0D108BD9-81ED-4DB2-BD59-A6C34878D82A}">
                    <a16:rowId xmlns:a16="http://schemas.microsoft.com/office/drawing/2014/main" xmlns="" val="10000"/>
                  </a:ext>
                </a:extLst>
              </a:tr>
              <a:tr h="141923">
                <a:tc gridSpan="3">
                  <a:txBody>
                    <a:bodyPr/>
                    <a:lstStyle/>
                    <a:p>
                      <a:pPr lvl="0" algn="l" fontAlgn="b"/>
                      <a:r>
                        <a:rPr lang="en-US" sz="900" b="0" i="1" u="none" strike="noStrike" dirty="0">
                          <a:solidFill>
                            <a:schemeClr val="tx1"/>
                          </a:solidFill>
                          <a:effectLst/>
                          <a:latin typeface="Calibri" panose="020F0502020204030204" pitchFamily="34" charset="0"/>
                        </a:rPr>
                        <a:t>1. From Medicare Payment Tables</a:t>
                      </a:r>
                    </a:p>
                  </a:txBody>
                  <a:tcPr marL="928688" marR="4763" marT="4763"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l" fontAlgn="b"/>
                      <a:endParaRPr lang="en-US" sz="900" b="0" i="0" u="none" strike="noStrike">
                        <a:solidFill>
                          <a:schemeClr val="tx1"/>
                        </a:solidFill>
                        <a:effectLst/>
                        <a:latin typeface="Calibri" panose="020F0502020204030204" pitchFamily="34" charset="0"/>
                      </a:endParaRPr>
                    </a:p>
                  </a:txBody>
                  <a:tcPr marL="4763" marR="4763" marT="4763" marB="0" anchor="b">
                    <a:lnL>
                      <a:noFill/>
                    </a:lnL>
                    <a:lnR>
                      <a:noFill/>
                    </a:lnR>
                    <a:lnT>
                      <a:noFill/>
                    </a:lnT>
                    <a:lnB>
                      <a:noFill/>
                    </a:lnB>
                  </a:tcPr>
                </a:tc>
                <a:tc>
                  <a:txBody>
                    <a:bodyPr/>
                    <a:lstStyle/>
                    <a:p>
                      <a:pPr algn="l" fontAlgn="b"/>
                      <a:endParaRPr lang="en-US" sz="900" b="0" i="0" u="none" strike="noStrike">
                        <a:solidFill>
                          <a:schemeClr val="tx1"/>
                        </a:solidFill>
                        <a:effectLst/>
                        <a:latin typeface="Calibri" panose="020F0502020204030204" pitchFamily="34" charset="0"/>
                      </a:endParaRPr>
                    </a:p>
                  </a:txBody>
                  <a:tcPr marL="4763" marR="4763" marT="4763" marB="0" anchor="b">
                    <a:lnL>
                      <a:noFill/>
                    </a:lnL>
                    <a:lnR>
                      <a:noFill/>
                    </a:lnR>
                    <a:lnT>
                      <a:noFill/>
                    </a:lnT>
                    <a:lnB>
                      <a:noFill/>
                    </a:lnB>
                  </a:tcPr>
                </a:tc>
                <a:extLst>
                  <a:ext uri="{0D108BD9-81ED-4DB2-BD59-A6C34878D82A}">
                    <a16:rowId xmlns:a16="http://schemas.microsoft.com/office/drawing/2014/main" xmlns="" val="10001"/>
                  </a:ext>
                </a:extLst>
              </a:tr>
              <a:tr h="141923">
                <a:tc gridSpan="4">
                  <a:txBody>
                    <a:bodyPr/>
                    <a:lstStyle/>
                    <a:p>
                      <a:pPr lvl="0" algn="l" fontAlgn="b"/>
                      <a:r>
                        <a:rPr lang="en-US" sz="900" b="0" i="1" u="none" strike="noStrike" dirty="0">
                          <a:solidFill>
                            <a:schemeClr val="tx1"/>
                          </a:solidFill>
                          <a:effectLst/>
                          <a:latin typeface="Calibri" panose="020F0502020204030204" pitchFamily="34" charset="0"/>
                        </a:rPr>
                        <a:t>2. http://www.cdc.gov/nchs/data/hus/hus12.pdf </a:t>
                      </a:r>
                    </a:p>
                  </a:txBody>
                  <a:tcPr marL="928688" marR="4763" marT="4763"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900" b="0" i="0" u="none" strike="noStrike">
                        <a:solidFill>
                          <a:schemeClr val="tx1"/>
                        </a:solidFill>
                        <a:effectLst/>
                        <a:latin typeface="Calibri" panose="020F0502020204030204" pitchFamily="34" charset="0"/>
                      </a:endParaRPr>
                    </a:p>
                  </a:txBody>
                  <a:tcPr marL="4763" marR="4763" marT="4763" marB="0" anchor="b">
                    <a:lnL>
                      <a:noFill/>
                    </a:lnL>
                    <a:lnR>
                      <a:noFill/>
                    </a:lnR>
                    <a:lnT>
                      <a:noFill/>
                    </a:lnT>
                    <a:lnB>
                      <a:noFill/>
                    </a:lnB>
                  </a:tcPr>
                </a:tc>
                <a:extLst>
                  <a:ext uri="{0D108BD9-81ED-4DB2-BD59-A6C34878D82A}">
                    <a16:rowId xmlns:a16="http://schemas.microsoft.com/office/drawing/2014/main" xmlns="" val="10002"/>
                  </a:ext>
                </a:extLst>
              </a:tr>
              <a:tr h="141923">
                <a:tc gridSpan="4">
                  <a:txBody>
                    <a:bodyPr/>
                    <a:lstStyle/>
                    <a:p>
                      <a:pPr lvl="0" algn="l" fontAlgn="b"/>
                      <a:r>
                        <a:rPr lang="en-US" sz="900" b="0" i="1" u="none" strike="noStrike" dirty="0">
                          <a:solidFill>
                            <a:schemeClr val="tx1"/>
                          </a:solidFill>
                          <a:effectLst/>
                          <a:latin typeface="Calibri" panose="020F0502020204030204" pitchFamily="34" charset="0"/>
                        </a:rPr>
                        <a:t>3. Provided by John Peter Smith Health Network</a:t>
                      </a:r>
                    </a:p>
                  </a:txBody>
                  <a:tcPr marL="928688" marR="4763" marT="4763"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900" b="0" i="0" u="none" strike="noStrike">
                        <a:solidFill>
                          <a:schemeClr val="tx1"/>
                        </a:solidFill>
                        <a:effectLst/>
                        <a:latin typeface="Calibri" panose="020F0502020204030204" pitchFamily="34" charset="0"/>
                      </a:endParaRPr>
                    </a:p>
                  </a:txBody>
                  <a:tcPr marL="4763" marR="4763" marT="4763" marB="0" anchor="b">
                    <a:lnL>
                      <a:noFill/>
                    </a:lnL>
                    <a:lnR>
                      <a:noFill/>
                    </a:lnR>
                    <a:lnT>
                      <a:noFill/>
                    </a:lnT>
                    <a:lnB>
                      <a:noFill/>
                    </a:lnB>
                  </a:tcPr>
                </a:tc>
                <a:extLst>
                  <a:ext uri="{0D108BD9-81ED-4DB2-BD59-A6C34878D82A}">
                    <a16:rowId xmlns:a16="http://schemas.microsoft.com/office/drawing/2014/main" xmlns="" val="10003"/>
                  </a:ext>
                </a:extLst>
              </a:tr>
              <a:tr h="141923">
                <a:tc gridSpan="4">
                  <a:txBody>
                    <a:bodyPr/>
                    <a:lstStyle/>
                    <a:p>
                      <a:pPr lvl="0" algn="l" fontAlgn="b"/>
                      <a:r>
                        <a:rPr lang="en-US" sz="900" b="0" i="1" u="none" strike="noStrike" dirty="0">
                          <a:solidFill>
                            <a:schemeClr val="tx1"/>
                          </a:solidFill>
                          <a:effectLst/>
                          <a:latin typeface="Calibri" panose="020F0502020204030204" pitchFamily="34" charset="0"/>
                        </a:rPr>
                        <a:t>4. Result of EPAB approved change to allow </a:t>
                      </a:r>
                    </a:p>
                  </a:txBody>
                  <a:tcPr marL="928688" marR="4763" marT="4763"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900" b="0" i="0" u="none" strike="noStrike">
                        <a:solidFill>
                          <a:schemeClr val="tx1"/>
                        </a:solidFill>
                        <a:effectLst/>
                        <a:latin typeface="Calibri" panose="020F0502020204030204" pitchFamily="34" charset="0"/>
                      </a:endParaRPr>
                    </a:p>
                  </a:txBody>
                  <a:tcPr marL="4763" marR="4763" marT="4763" marB="0" anchor="b">
                    <a:lnL>
                      <a:noFill/>
                    </a:lnL>
                    <a:lnR>
                      <a:noFill/>
                    </a:lnR>
                    <a:lnT>
                      <a:noFill/>
                    </a:lnT>
                    <a:lnB>
                      <a:noFill/>
                    </a:lnB>
                  </a:tcPr>
                </a:tc>
                <a:extLst>
                  <a:ext uri="{0D108BD9-81ED-4DB2-BD59-A6C34878D82A}">
                    <a16:rowId xmlns:a16="http://schemas.microsoft.com/office/drawing/2014/main" xmlns="" val="10004"/>
                  </a:ext>
                </a:extLst>
              </a:tr>
              <a:tr h="141923">
                <a:tc gridSpan="5">
                  <a:txBody>
                    <a:bodyPr/>
                    <a:lstStyle/>
                    <a:p>
                      <a:pPr lvl="0" algn="l" fontAlgn="b"/>
                      <a:r>
                        <a:rPr lang="en-US" sz="900" b="0" i="1" u="none" strike="noStrike" dirty="0">
                          <a:solidFill>
                            <a:schemeClr val="tx1"/>
                          </a:solidFill>
                          <a:effectLst/>
                          <a:latin typeface="Calibri" panose="020F0502020204030204" pitchFamily="34" charset="0"/>
                        </a:rPr>
                        <a:t>locus of care to include ED visit by alternate transportation</a:t>
                      </a:r>
                    </a:p>
                  </a:txBody>
                  <a:tcPr marL="1000125" marR="4763" marT="4763"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5"/>
                  </a:ext>
                </a:extLst>
              </a:tr>
            </a:tbl>
          </a:graphicData>
        </a:graphic>
      </p:graphicFrame>
      <p:sp>
        <p:nvSpPr>
          <p:cNvPr id="4" name="Title 1"/>
          <p:cNvSpPr>
            <a:spLocks noGrp="1"/>
          </p:cNvSpPr>
          <p:nvPr>
            <p:ph type="title"/>
          </p:nvPr>
        </p:nvSpPr>
        <p:spPr>
          <a:xfrm>
            <a:off x="1775520" y="373927"/>
            <a:ext cx="8229600" cy="1143000"/>
          </a:xfrm>
        </p:spPr>
        <p:txBody>
          <a:bodyPr/>
          <a:lstStyle/>
          <a:p>
            <a:r>
              <a:rPr lang="en-US" dirty="0"/>
              <a:t>9-1-1 Nurse Triage</a:t>
            </a:r>
          </a:p>
        </p:txBody>
      </p:sp>
      <p:graphicFrame>
        <p:nvGraphicFramePr>
          <p:cNvPr id="7" name="Table 6"/>
          <p:cNvGraphicFramePr>
            <a:graphicFrameLocks noGrp="1"/>
          </p:cNvGraphicFramePr>
          <p:nvPr>
            <p:extLst>
              <p:ext uri="{D42A27DB-BD31-4B8C-83A1-F6EECF244321}">
                <p14:modId xmlns:p14="http://schemas.microsoft.com/office/powerpoint/2010/main" val="2567650645"/>
              </p:ext>
            </p:extLst>
          </p:nvPr>
        </p:nvGraphicFramePr>
        <p:xfrm>
          <a:off x="479376" y="1926739"/>
          <a:ext cx="11377264" cy="3967845"/>
        </p:xfrm>
        <a:graphic>
          <a:graphicData uri="http://schemas.openxmlformats.org/drawingml/2006/table">
            <a:tbl>
              <a:tblPr/>
              <a:tblGrid>
                <a:gridCol w="5993262"/>
                <a:gridCol w="1708577"/>
                <a:gridCol w="1788044"/>
                <a:gridCol w="1887381"/>
              </a:tblGrid>
              <a:tr h="255848">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800" b="1" i="0" u="none" strike="noStrike" dirty="0">
                          <a:solidFill>
                            <a:srgbClr val="000000"/>
                          </a:solidFill>
                          <a:effectLst/>
                          <a:latin typeface="Calibri" panose="020F0502020204030204" pitchFamily="34" charset="0"/>
                        </a:rPr>
                        <a:t>Expenditure Savings Analysis</a:t>
                      </a:r>
                    </a:p>
                  </a:txBody>
                  <a:tcPr marL="7620" marR="7620" marT="7620" marB="0" anchor="b">
                    <a:lnL>
                      <a:noFill/>
                    </a:lnL>
                    <a:lnR>
                      <a:noFill/>
                    </a:lnR>
                    <a:lnT>
                      <a:noFill/>
                    </a:lnT>
                    <a:lnB>
                      <a:noFill/>
                    </a:lnB>
                    <a:lnTlToBr w="12700" cmpd="sng">
                      <a:noFill/>
                      <a:prstDash val="solid"/>
                    </a:lnTlToBr>
                    <a:lnBlToTr w="12700" cmpd="sng">
                      <a:noFill/>
                      <a:prstDash val="solid"/>
                    </a:lnBlToTr>
                    <a:noFill/>
                  </a:tcPr>
                </a:tc>
                <a:tc gridSpan="3">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800" b="1" i="0" u="none" strike="noStrike">
                          <a:solidFill>
                            <a:srgbClr val="000000"/>
                          </a:solidFill>
                          <a:effectLst/>
                          <a:latin typeface="Calibri" panose="020F0502020204030204" pitchFamily="34" charset="0"/>
                        </a:rPr>
                        <a:t>9-1-1 Nurse Triage Program</a:t>
                      </a:r>
                    </a:p>
                  </a:txBody>
                  <a:tcPr marL="7620" marR="7620" marT="7620" marB="0" anchor="b">
                    <a:lnL>
                      <a:noFill/>
                    </a:lnL>
                    <a:lnR>
                      <a:noFill/>
                    </a:lnR>
                    <a:lnT>
                      <a:noFill/>
                    </a:lnT>
                    <a:lnB>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r>
              <a:tr h="228189">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600" b="0" i="1" u="none" strike="noStrike">
                          <a:solidFill>
                            <a:srgbClr val="000000"/>
                          </a:solidFill>
                          <a:effectLst/>
                          <a:latin typeface="Calibri" panose="020F0502020204030204" pitchFamily="34" charset="0"/>
                        </a:rPr>
                        <a:t>Based on Medicare Rates</a:t>
                      </a: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6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6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6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r>
              <a:tr h="314883">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r>
                        <a:rPr lang="en-US" sz="1600" b="0" i="0" u="none" strike="noStrike">
                          <a:solidFill>
                            <a:srgbClr val="000000"/>
                          </a:solidFill>
                          <a:effectLst/>
                          <a:latin typeface="Calibri" panose="020F0502020204030204" pitchFamily="34" charset="0"/>
                        </a:rPr>
                        <a:t>Analysis Dates:</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FFFF00"/>
                    </a:solidFill>
                  </a:tcPr>
                </a:tc>
                <a:tc gridSpan="3">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600" b="1" i="0" u="none" strike="noStrike" dirty="0">
                          <a:solidFill>
                            <a:srgbClr val="C00000"/>
                          </a:solidFill>
                          <a:effectLst/>
                          <a:latin typeface="Calibri" panose="020F0502020204030204" pitchFamily="34" charset="0"/>
                        </a:rPr>
                        <a:t>June 1, 2012 - October 31, 2018</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FFFF00"/>
                    </a:solidFill>
                  </a:tcPr>
                </a:tc>
                <a:tc hMerge="1">
                  <a:txBody>
                    <a:bodyPr/>
                    <a:lstStyle/>
                    <a:p>
                      <a:endParaRPr lang="en-US"/>
                    </a:p>
                  </a:txBody>
                  <a:tcPr/>
                </a:tc>
                <a:tc hMerge="1">
                  <a:txBody>
                    <a:bodyPr/>
                    <a:lstStyle/>
                    <a:p>
                      <a:endParaRPr lang="en-US"/>
                    </a:p>
                  </a:txBody>
                  <a:tcPr/>
                </a:tc>
              </a:tr>
              <a:tr h="353502">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r>
                        <a:rPr lang="en-US" sz="1600" b="0" i="0" u="none" strike="noStrike" dirty="0">
                          <a:solidFill>
                            <a:srgbClr val="000000"/>
                          </a:solidFill>
                          <a:effectLst/>
                          <a:latin typeface="Calibri" panose="020F0502020204030204" pitchFamily="34" charset="0"/>
                        </a:rPr>
                        <a:t>Number of Calls Referred:</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600" b="1" i="0" u="none" strike="noStrike">
                          <a:solidFill>
                            <a:srgbClr val="000000"/>
                          </a:solidFill>
                          <a:effectLst/>
                          <a:latin typeface="Calibri" panose="020F0502020204030204" pitchFamily="34" charset="0"/>
                        </a:rPr>
                        <a:t>           11,262 </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6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6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r>
              <a:tr h="228189">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r>
                        <a:rPr lang="en-US" sz="1600" b="0" i="0" u="none" strike="noStrike">
                          <a:solidFill>
                            <a:srgbClr val="000000"/>
                          </a:solidFill>
                          <a:effectLst/>
                          <a:latin typeface="Calibri" panose="020F0502020204030204" pitchFamily="34" charset="0"/>
                        </a:rPr>
                        <a:t>% of Calls with Alternate Response</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600" b="1" i="0" u="none" strike="noStrike">
                          <a:solidFill>
                            <a:srgbClr val="000000"/>
                          </a:solidFill>
                          <a:effectLst/>
                          <a:latin typeface="Calibri" panose="020F0502020204030204" pitchFamily="34" charset="0"/>
                        </a:rPr>
                        <a:t>34.0%</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6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6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r>
              <a:tr h="228189">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r>
                        <a:rPr lang="en-US" sz="1600" b="0" i="0" u="none" strike="noStrike">
                          <a:solidFill>
                            <a:srgbClr val="000000"/>
                          </a:solidFill>
                          <a:effectLst/>
                          <a:latin typeface="Calibri" panose="020F0502020204030204" pitchFamily="34" charset="0"/>
                        </a:rPr>
                        <a:t>% of Calls with Alternate Destination</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600" b="1" i="0" u="none" strike="noStrike">
                          <a:solidFill>
                            <a:srgbClr val="000000"/>
                          </a:solidFill>
                          <a:effectLst/>
                          <a:latin typeface="Calibri" panose="020F0502020204030204" pitchFamily="34" charset="0"/>
                        </a:rPr>
                        <a:t>25.9%</a:t>
                      </a:r>
                    </a:p>
                  </a:txBody>
                  <a:tcPr marL="7620" marR="7620" marT="7620" marB="0" anchor="b">
                    <a:lnL>
                      <a:noFill/>
                    </a:lnL>
                    <a:lnR>
                      <a:noFill/>
                    </a:lnR>
                    <a:lnT>
                      <a:noFill/>
                    </a:lnT>
                    <a:lnB>
                      <a:noFill/>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6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6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r>
              <a:tr h="228189">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6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lnTlToBr w="12700" cmpd="sng">
                      <a:noFill/>
                      <a:prstDash val="solid"/>
                    </a:lnTlToBr>
                    <a:lnBlToTr w="12700" cmpd="sng">
                      <a:noFill/>
                      <a:prstDash val="solid"/>
                    </a:lnBlToTr>
                    <a:noFill/>
                  </a:tcPr>
                </a:tc>
                <a:tc gridSpan="3">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endParaRPr lang="en-US" sz="1600" b="1" i="0" u="none" strike="noStrike">
                        <a:solidFill>
                          <a:srgbClr val="000000"/>
                        </a:solidFill>
                        <a:effectLst/>
                        <a:latin typeface="Calibri" panose="020F0502020204030204" pitchFamily="34" charset="0"/>
                      </a:endParaRP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r>
              <a:tr h="228189">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600" b="1" i="0" u="none" strike="noStrike">
                          <a:solidFill>
                            <a:srgbClr val="000000"/>
                          </a:solidFill>
                          <a:effectLst/>
                          <a:latin typeface="Calibri" panose="020F0502020204030204" pitchFamily="34" charset="0"/>
                        </a:rPr>
                        <a:t>Category</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600" b="1" i="0" u="none" strike="noStrike">
                          <a:solidFill>
                            <a:srgbClr val="000000"/>
                          </a:solidFill>
                          <a:effectLst/>
                          <a:latin typeface="Calibri" panose="020F0502020204030204" pitchFamily="34" charset="0"/>
                        </a:rPr>
                        <a:t>Base</a:t>
                      </a:r>
                    </a:p>
                  </a:txBody>
                  <a:tcPr marL="7620" marR="7620" marT="762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600" b="1" i="0" u="none" strike="noStrike">
                          <a:solidFill>
                            <a:srgbClr val="000000"/>
                          </a:solidFill>
                          <a:effectLst/>
                          <a:latin typeface="Calibri" panose="020F0502020204030204" pitchFamily="34" charset="0"/>
                        </a:rPr>
                        <a:t>Avoided (4)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600" b="1" i="0" u="none" strike="noStrike">
                          <a:solidFill>
                            <a:srgbClr val="000000"/>
                          </a:solidFill>
                          <a:effectLst/>
                          <a:latin typeface="Calibri" panose="020F0502020204030204" pitchFamily="34" charset="0"/>
                        </a:rPr>
                        <a:t>Savings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28189">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600" b="0" i="0" u="none" strike="noStrike">
                          <a:solidFill>
                            <a:srgbClr val="000000"/>
                          </a:solidFill>
                          <a:effectLst/>
                          <a:latin typeface="Calibri" panose="020F0502020204030204" pitchFamily="34" charset="0"/>
                        </a:rPr>
                        <a:t>Ambulance Expenditure (1)</a:t>
                      </a:r>
                    </a:p>
                  </a:txBody>
                  <a:tcPr marL="182880" marR="7620" marT="7620" marB="0" anchor="b">
                    <a:lnL>
                      <a:noFill/>
                    </a:lnL>
                    <a:lnR>
                      <a:noFill/>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600" b="0" i="0" u="none" strike="noStrike">
                          <a:solidFill>
                            <a:srgbClr val="000000"/>
                          </a:solidFill>
                          <a:effectLst/>
                          <a:latin typeface="Calibri" panose="020F0502020204030204" pitchFamily="34" charset="0"/>
                        </a:rPr>
                        <a:t>$419 </a:t>
                      </a:r>
                    </a:p>
                  </a:txBody>
                  <a:tcPr marL="7620" marR="7620" marT="762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600" b="0" i="0" u="none" strike="noStrike">
                          <a:solidFill>
                            <a:srgbClr val="000000"/>
                          </a:solidFill>
                          <a:effectLst/>
                          <a:latin typeface="Calibri" panose="020F0502020204030204" pitchFamily="34" charset="0"/>
                        </a:rPr>
                        <a:t>3,834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600" b="0" i="0" u="none" strike="noStrike">
                          <a:solidFill>
                            <a:srgbClr val="000000"/>
                          </a:solidFill>
                          <a:effectLst/>
                          <a:latin typeface="Calibri" panose="020F0502020204030204" pitchFamily="34" charset="0"/>
                        </a:rPr>
                        <a:t>$1,606,446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r>
              <a:tr h="228189">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600" b="0" i="0" u="none" strike="noStrike">
                          <a:solidFill>
                            <a:srgbClr val="000000"/>
                          </a:solidFill>
                          <a:effectLst/>
                          <a:latin typeface="Calibri" panose="020F0502020204030204" pitchFamily="34" charset="0"/>
                        </a:rPr>
                        <a:t>ED Expenditure (2)</a:t>
                      </a:r>
                    </a:p>
                  </a:txBody>
                  <a:tcPr marL="18288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600" b="0" i="0" u="none" strike="noStrike">
                          <a:solidFill>
                            <a:srgbClr val="000000"/>
                          </a:solidFill>
                          <a:effectLst/>
                          <a:latin typeface="Calibri" panose="020F0502020204030204" pitchFamily="34" charset="0"/>
                        </a:rPr>
                        <a:t>$969 </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600" b="0" i="0" u="none" strike="noStrike">
                          <a:solidFill>
                            <a:srgbClr val="000000"/>
                          </a:solidFill>
                          <a:effectLst/>
                          <a:latin typeface="Calibri" panose="020F0502020204030204" pitchFamily="34" charset="0"/>
                        </a:rPr>
                        <a:t>2,919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600" b="0" i="0" u="none" strike="noStrike" dirty="0">
                          <a:solidFill>
                            <a:srgbClr val="000000"/>
                          </a:solidFill>
                          <a:effectLst/>
                          <a:latin typeface="Calibri" panose="020F0502020204030204" pitchFamily="34" charset="0"/>
                        </a:rPr>
                        <a:t>$2,828,511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r>
              <a:tr h="228189">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600" b="0" i="0" u="none" strike="noStrike">
                          <a:solidFill>
                            <a:srgbClr val="000000"/>
                          </a:solidFill>
                          <a:effectLst/>
                          <a:latin typeface="Calibri" panose="020F0502020204030204" pitchFamily="34" charset="0"/>
                        </a:rPr>
                        <a:t>ED Bed Hours (3)</a:t>
                      </a:r>
                    </a:p>
                  </a:txBody>
                  <a:tcPr marL="182880" marR="7620" marT="7620" marB="0" anchor="b">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600" b="0" i="0" u="none" strike="noStrike">
                          <a:solidFill>
                            <a:srgbClr val="000000"/>
                          </a:solidFill>
                          <a:effectLst/>
                          <a:latin typeface="Calibri" panose="020F0502020204030204" pitchFamily="34" charset="0"/>
                        </a:rPr>
                        <a:t>6</a:t>
                      </a:r>
                    </a:p>
                  </a:txBody>
                  <a:tcPr marL="7620" marR="7620" marT="7620" marB="0" anchor="b">
                    <a:lnL>
                      <a:noFill/>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600" b="0" i="0" u="none" strike="noStrike">
                          <a:solidFill>
                            <a:srgbClr val="000000"/>
                          </a:solidFill>
                          <a:effectLst/>
                          <a:latin typeface="Calibri" panose="020F0502020204030204" pitchFamily="34" charset="0"/>
                        </a:rPr>
                        <a:t>2,919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600" b="0" i="0" u="none" strike="noStrike">
                          <a:solidFill>
                            <a:srgbClr val="000000"/>
                          </a:solidFill>
                          <a:effectLst/>
                          <a:latin typeface="Calibri" panose="020F0502020204030204" pitchFamily="34" charset="0"/>
                        </a:rPr>
                        <a:t>17,514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r>
              <a:tr h="228189">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600" b="1" i="0" u="none" strike="noStrike" dirty="0">
                          <a:solidFill>
                            <a:srgbClr val="000000"/>
                          </a:solidFill>
                          <a:effectLst/>
                          <a:latin typeface="Calibri" panose="020F0502020204030204" pitchFamily="34" charset="0"/>
                        </a:rPr>
                        <a:t>Total Payment Avoidance</a:t>
                      </a:r>
                    </a:p>
                  </a:txBody>
                  <a:tcPr marL="7620" marR="7620" marT="7620" marB="0" anchor="b">
                    <a:lnL w="12700" cap="flat" cmpd="sng" algn="ctr">
                      <a:solidFill>
                        <a:srgbClr val="000000"/>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600" b="1" i="0" u="none" strike="noStrike">
                          <a:solidFill>
                            <a:srgbClr val="000000"/>
                          </a:solidFill>
                          <a:effectLst/>
                          <a:latin typeface="Calibri" panose="020F0502020204030204" pitchFamily="34" charset="0"/>
                        </a:rPr>
                        <a:t> </a:t>
                      </a:r>
                    </a:p>
                  </a:txBody>
                  <a:tcPr marL="7620" marR="7620" marT="7620" marB="0" anchor="b">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600" b="1" i="0" u="none" strike="noStrike">
                          <a:solidFill>
                            <a:srgbClr val="000000"/>
                          </a:solidFill>
                          <a:effectLst/>
                          <a:latin typeface="Calibri" panose="020F0502020204030204" pitchFamily="34" charset="0"/>
                        </a:rPr>
                        <a:t> </a:t>
                      </a:r>
                    </a:p>
                  </a:txBody>
                  <a:tcPr marL="7620" marR="7620" marT="7620" marB="0" anchor="b">
                    <a:lnL>
                      <a:noFill/>
                    </a:lnL>
                    <a:lnR>
                      <a:noFill/>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r" fontAlgn="b"/>
                      <a:r>
                        <a:rPr lang="en-US" sz="1600" b="1" i="0" u="none" strike="noStrike" dirty="0">
                          <a:solidFill>
                            <a:srgbClr val="C00000"/>
                          </a:solidFill>
                          <a:effectLst/>
                          <a:latin typeface="Calibri" panose="020F0502020204030204" pitchFamily="34" charset="0"/>
                        </a:rPr>
                        <a:t>$4,434,957 </a:t>
                      </a:r>
                    </a:p>
                  </a:txBody>
                  <a:tcPr marL="7620" marR="7620" marT="7620" marB="0" anchor="b">
                    <a:lnL>
                      <a:noFill/>
                    </a:lnL>
                    <a:lnR w="12700" cap="flat" cmpd="sng" algn="ctr">
                      <a:solidFill>
                        <a:srgbClr val="0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228189">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600" b="0" i="0" u="none" strike="noStrike">
                        <a:solidFill>
                          <a:srgbClr val="000000"/>
                        </a:solidFill>
                        <a:effectLst/>
                        <a:latin typeface="Calibri" panose="020F0502020204030204" pitchFamily="34" charset="0"/>
                      </a:endParaRPr>
                    </a:p>
                  </a:txBody>
                  <a:tcPr marL="7620" marR="7620" marT="76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600" b="0" i="0" u="none" strike="noStrike">
                        <a:solidFill>
                          <a:srgbClr val="000000"/>
                        </a:solidFill>
                        <a:effectLst/>
                        <a:latin typeface="Calibri" panose="020F0502020204030204" pitchFamily="34" charset="0"/>
                      </a:endParaRPr>
                    </a:p>
                  </a:txBody>
                  <a:tcPr marL="7620" marR="7620" marT="76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600" b="0" i="0" u="none" strike="noStrike">
                        <a:solidFill>
                          <a:srgbClr val="000000"/>
                        </a:solidFill>
                        <a:effectLst/>
                        <a:latin typeface="Calibri" panose="020F0502020204030204" pitchFamily="34" charset="0"/>
                      </a:endParaRPr>
                    </a:p>
                  </a:txBody>
                  <a:tcPr marL="7620" marR="7620" marT="76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endParaRPr lang="en-US" sz="1600" b="0" i="0" u="none" strike="noStrike">
                        <a:solidFill>
                          <a:srgbClr val="000000"/>
                        </a:solidFill>
                        <a:effectLst/>
                        <a:latin typeface="Calibri" panose="020F0502020204030204" pitchFamily="34" charset="0"/>
                      </a:endParaRPr>
                    </a:p>
                  </a:txBody>
                  <a:tcPr marL="7620" marR="7620" marT="762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28189">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600" b="1" i="0" u="none" strike="noStrike">
                          <a:solidFill>
                            <a:srgbClr val="000000"/>
                          </a:solidFill>
                          <a:effectLst/>
                          <a:latin typeface="Calibri" panose="020F0502020204030204" pitchFamily="34" charset="0"/>
                        </a:rPr>
                        <a:t>Per Patient Enrolled</a:t>
                      </a:r>
                    </a:p>
                  </a:txBody>
                  <a:tcPr marL="7620" marR="7620" marT="762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600" b="0" i="0" u="none" strike="noStrike">
                          <a:solidFill>
                            <a:srgbClr val="000000"/>
                          </a:solidFill>
                          <a:effectLst/>
                          <a:latin typeface="Calibri" panose="020F0502020204030204" pitchFamily="34" charset="0"/>
                        </a:rPr>
                        <a:t> </a:t>
                      </a: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600" b="0" i="0" u="none" strike="noStrike">
                          <a:solidFill>
                            <a:srgbClr val="000000"/>
                          </a:solidFill>
                          <a:effectLst/>
                          <a:latin typeface="Calibri" panose="020F0502020204030204" pitchFamily="34" charset="0"/>
                        </a:rPr>
                        <a:t> </a:t>
                      </a:r>
                    </a:p>
                  </a:txBody>
                  <a:tcPr marL="7620" marR="7620" marT="7620" marB="0" anchor="b">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600" b="1" i="0" u="none" strike="noStrike">
                          <a:solidFill>
                            <a:srgbClr val="000000"/>
                          </a:solidFill>
                          <a:effectLst/>
                          <a:latin typeface="Calibri" panose="020F0502020204030204" pitchFamily="34" charset="0"/>
                        </a:rPr>
                        <a:t>ECNS</a:t>
                      </a:r>
                    </a:p>
                  </a:txBody>
                  <a:tcPr marL="7620" marR="7620" marT="762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28189">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600" b="1" i="1" u="none" strike="noStrike">
                          <a:solidFill>
                            <a:srgbClr val="000000"/>
                          </a:solidFill>
                          <a:effectLst/>
                          <a:latin typeface="Calibri" panose="020F0502020204030204" pitchFamily="34" charset="0"/>
                        </a:rPr>
                        <a:t>Payment Avoidance</a:t>
                      </a:r>
                    </a:p>
                  </a:txBody>
                  <a:tcPr marR="7620" marT="762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600" b="1"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l" fontAlgn="b"/>
                      <a:r>
                        <a:rPr lang="en-US" sz="1600" b="1" i="0" u="none" strike="noStrike">
                          <a:solidFill>
                            <a:srgbClr val="000000"/>
                          </a:solidFill>
                          <a:effectLst/>
                          <a:latin typeface="Calibri" panose="020F0502020204030204" pitchFamily="34" charset="0"/>
                        </a:rPr>
                        <a:t> </a:t>
                      </a:r>
                    </a:p>
                  </a:txBody>
                  <a:tcPr marL="7620" marR="7620" marT="7620" marB="0" anchor="b">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Calibri" panose="020F0502020204030204"/>
                          <a:ea typeface=""/>
                          <a:cs typeface=""/>
                        </a:defRPr>
                      </a:lvl1pPr>
                      <a:lvl2pPr marL="457200" algn="l" defTabSz="914400" rtl="0" eaLnBrk="1" latinLnBrk="0" hangingPunct="1">
                        <a:defRPr sz="1800" kern="1200">
                          <a:solidFill>
                            <a:schemeClr val="tx1"/>
                          </a:solidFill>
                          <a:latin typeface="Calibri" panose="020F0502020204030204"/>
                          <a:ea typeface=""/>
                          <a:cs typeface=""/>
                        </a:defRPr>
                      </a:lvl2pPr>
                      <a:lvl3pPr marL="914400" algn="l" defTabSz="914400" rtl="0" eaLnBrk="1" latinLnBrk="0" hangingPunct="1">
                        <a:defRPr sz="1800" kern="1200">
                          <a:solidFill>
                            <a:schemeClr val="tx1"/>
                          </a:solidFill>
                          <a:latin typeface="Calibri" panose="020F0502020204030204"/>
                          <a:ea typeface=""/>
                          <a:cs typeface=""/>
                        </a:defRPr>
                      </a:lvl3pPr>
                      <a:lvl4pPr marL="1371600" algn="l" defTabSz="914400" rtl="0" eaLnBrk="1" latinLnBrk="0" hangingPunct="1">
                        <a:defRPr sz="1800" kern="1200">
                          <a:solidFill>
                            <a:schemeClr val="tx1"/>
                          </a:solidFill>
                          <a:latin typeface="Calibri" panose="020F0502020204030204"/>
                          <a:ea typeface=""/>
                          <a:cs typeface=""/>
                        </a:defRPr>
                      </a:lvl4pPr>
                      <a:lvl5pPr marL="1828800" algn="l" defTabSz="914400" rtl="0" eaLnBrk="1" latinLnBrk="0" hangingPunct="1">
                        <a:defRPr sz="1800" kern="1200">
                          <a:solidFill>
                            <a:schemeClr val="tx1"/>
                          </a:solidFill>
                          <a:latin typeface="Calibri" panose="020F0502020204030204"/>
                          <a:ea typeface=""/>
                          <a:cs typeface=""/>
                        </a:defRPr>
                      </a:lvl5pPr>
                      <a:lvl6pPr marL="2286000" algn="l" defTabSz="914400" rtl="0" eaLnBrk="1" latinLnBrk="0" hangingPunct="1">
                        <a:defRPr sz="1800" kern="1200">
                          <a:solidFill>
                            <a:schemeClr val="tx1"/>
                          </a:solidFill>
                          <a:latin typeface="Calibri" panose="020F0502020204030204"/>
                          <a:ea typeface=""/>
                          <a:cs typeface=""/>
                        </a:defRPr>
                      </a:lvl6pPr>
                      <a:lvl7pPr marL="2743200" algn="l" defTabSz="914400" rtl="0" eaLnBrk="1" latinLnBrk="0" hangingPunct="1">
                        <a:defRPr sz="1800" kern="1200">
                          <a:solidFill>
                            <a:schemeClr val="tx1"/>
                          </a:solidFill>
                          <a:latin typeface="Calibri" panose="020F0502020204030204"/>
                          <a:ea typeface=""/>
                          <a:cs typeface=""/>
                        </a:defRPr>
                      </a:lvl7pPr>
                      <a:lvl8pPr marL="3200400" algn="l" defTabSz="914400" rtl="0" eaLnBrk="1" latinLnBrk="0" hangingPunct="1">
                        <a:defRPr sz="1800" kern="1200">
                          <a:solidFill>
                            <a:schemeClr val="tx1"/>
                          </a:solidFill>
                          <a:latin typeface="Calibri" panose="020F0502020204030204"/>
                          <a:ea typeface=""/>
                          <a:cs typeface=""/>
                        </a:defRPr>
                      </a:lvl8pPr>
                      <a:lvl9pPr marL="3657600" algn="l" defTabSz="914400" rtl="0" eaLnBrk="1" latinLnBrk="0" hangingPunct="1">
                        <a:defRPr sz="1800" kern="1200">
                          <a:solidFill>
                            <a:schemeClr val="tx1"/>
                          </a:solidFill>
                          <a:latin typeface="Calibri" panose="020F0502020204030204"/>
                          <a:ea typeface=""/>
                          <a:cs typeface=""/>
                        </a:defRPr>
                      </a:lvl9pPr>
                    </a:lstStyle>
                    <a:p>
                      <a:pPr algn="ctr" fontAlgn="b"/>
                      <a:r>
                        <a:rPr lang="en-US" sz="1600" b="1" i="0" u="none" strike="noStrike" dirty="0">
                          <a:solidFill>
                            <a:srgbClr val="C00000"/>
                          </a:solidFill>
                          <a:effectLst/>
                          <a:latin typeface="Calibri" panose="020F0502020204030204" pitchFamily="34" charset="0"/>
                        </a:rPr>
                        <a:t>$1,157 </a:t>
                      </a:r>
                    </a:p>
                  </a:txBody>
                  <a:tcPr marL="7620" marR="7620" marT="7620"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75536185"/>
      </p:ext>
    </p:extLst>
  </p:cSld>
  <p:clrMapOvr>
    <a:masterClrMapping/>
  </p:clrMapOvr>
  <mc:AlternateContent xmlns:mc="http://schemas.openxmlformats.org/markup-compatibility/2006">
    <mc:Choice xmlns:p14="http://schemas.microsoft.com/office/powerpoint/2010/main" Requires="p14">
      <p:transition p14:dur="0" advTm="20146"/>
    </mc:Choice>
    <mc:Fallback>
      <p:transition advTm="20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9576" y="260648"/>
            <a:ext cx="8229600" cy="1296144"/>
          </a:xfrm>
        </p:spPr>
        <p:txBody>
          <a:bodyPr>
            <a:noAutofit/>
          </a:bodyPr>
          <a:lstStyle/>
          <a:p>
            <a:r>
              <a:rPr lang="en-US" sz="3600" dirty="0"/>
              <a:t>Why are </a:t>
            </a:r>
            <a:r>
              <a:rPr lang="en-US" sz="3600" i="1" dirty="0"/>
              <a:t>Hospitals </a:t>
            </a:r>
            <a:r>
              <a:rPr lang="en-US" sz="3600" dirty="0"/>
              <a:t>P</a:t>
            </a:r>
            <a:r>
              <a:rPr lang="en-US" sz="3600" dirty="0" smtClean="0"/>
              <a:t>aying </a:t>
            </a:r>
            <a:r>
              <a:rPr lang="en-US" sz="3600" dirty="0"/>
              <a:t>EMS to </a:t>
            </a:r>
            <a:r>
              <a:rPr lang="en-US" sz="3600" i="1" u="sng" dirty="0" smtClean="0"/>
              <a:t>Prevent Hospitalizations</a:t>
            </a:r>
            <a:r>
              <a:rPr lang="en-US" sz="3600" dirty="0" smtClean="0"/>
              <a:t>?</a:t>
            </a:r>
            <a:endParaRPr lang="en-US" sz="3600" dirty="0"/>
          </a:p>
        </p:txBody>
      </p:sp>
      <p:sp>
        <p:nvSpPr>
          <p:cNvPr id="4" name="Content Placeholder 3"/>
          <p:cNvSpPr>
            <a:spLocks noGrp="1"/>
          </p:cNvSpPr>
          <p:nvPr>
            <p:ph idx="1"/>
          </p:nvPr>
        </p:nvSpPr>
        <p:spPr>
          <a:xfrm>
            <a:off x="479376" y="1950786"/>
            <a:ext cx="11089232" cy="3849688"/>
          </a:xfrm>
        </p:spPr>
        <p:txBody>
          <a:bodyPr/>
          <a:lstStyle/>
          <a:p>
            <a:pPr>
              <a:spcBef>
                <a:spcPts val="0"/>
              </a:spcBef>
              <a:spcAft>
                <a:spcPts val="450"/>
              </a:spcAft>
            </a:pPr>
            <a:r>
              <a:rPr lang="en-US" sz="2700" b="1" dirty="0"/>
              <a:t>Increasing financial pressures</a:t>
            </a:r>
          </a:p>
          <a:p>
            <a:pPr lvl="1">
              <a:spcBef>
                <a:spcPts val="0"/>
              </a:spcBef>
              <a:spcAft>
                <a:spcPts val="450"/>
              </a:spcAft>
            </a:pPr>
            <a:r>
              <a:rPr lang="en-US" sz="2300" dirty="0"/>
              <a:t>Shared-Risk arrangements</a:t>
            </a:r>
          </a:p>
          <a:p>
            <a:pPr lvl="2">
              <a:spcBef>
                <a:spcPts val="0"/>
              </a:spcBef>
              <a:spcAft>
                <a:spcPts val="450"/>
              </a:spcAft>
            </a:pPr>
            <a:r>
              <a:rPr lang="en-US" sz="2000" dirty="0"/>
              <a:t>ACO or other</a:t>
            </a:r>
          </a:p>
          <a:p>
            <a:pPr lvl="1">
              <a:spcBef>
                <a:spcPts val="0"/>
              </a:spcBef>
              <a:spcAft>
                <a:spcPts val="450"/>
              </a:spcAft>
            </a:pPr>
            <a:r>
              <a:rPr lang="en-US" sz="2300" dirty="0"/>
              <a:t>CMS bonus and penalties</a:t>
            </a:r>
          </a:p>
          <a:p>
            <a:pPr lvl="2">
              <a:spcBef>
                <a:spcPts val="0"/>
              </a:spcBef>
              <a:spcAft>
                <a:spcPts val="450"/>
              </a:spcAft>
            </a:pPr>
            <a:r>
              <a:rPr lang="en-US" dirty="0"/>
              <a:t>Readmits</a:t>
            </a:r>
          </a:p>
          <a:p>
            <a:pPr lvl="2">
              <a:spcBef>
                <a:spcPts val="0"/>
              </a:spcBef>
              <a:spcAft>
                <a:spcPts val="450"/>
              </a:spcAft>
            </a:pPr>
            <a:r>
              <a:rPr lang="en-US" dirty="0"/>
              <a:t>Medicare Spending Per Beneficiary post acute care bonus and penalties</a:t>
            </a:r>
          </a:p>
          <a:p>
            <a:pPr lvl="1">
              <a:spcBef>
                <a:spcPts val="0"/>
              </a:spcBef>
              <a:spcAft>
                <a:spcPts val="450"/>
              </a:spcAft>
            </a:pPr>
            <a:r>
              <a:rPr lang="en-US" sz="2400" dirty="0"/>
              <a:t> Reduced length of stay</a:t>
            </a:r>
          </a:p>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19234411"/>
      </p:ext>
    </p:extLst>
  </p:cSld>
  <p:clrMapOvr>
    <a:masterClrMapping/>
  </p:clrMapOvr>
  <mc:AlternateContent xmlns:mc="http://schemas.openxmlformats.org/markup-compatibility/2006">
    <mc:Choice xmlns:p14="http://schemas.microsoft.com/office/powerpoint/2010/main" Requires="p14">
      <p:transition p14:dur="10" advTm="77021"/>
    </mc:Choice>
    <mc:Fallback>
      <p:transition advTm="77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4722" y="373376"/>
            <a:ext cx="8229600" cy="1143000"/>
          </a:xfrm>
        </p:spPr>
        <p:txBody>
          <a:bodyPr>
            <a:noAutofit/>
          </a:bodyPr>
          <a:lstStyle/>
          <a:p>
            <a:pPr>
              <a:lnSpc>
                <a:spcPct val="100000"/>
              </a:lnSpc>
            </a:pPr>
            <a:r>
              <a:rPr lang="en-US" sz="3600" i="1" dirty="0" smtClean="0"/>
              <a:t>Why are Physician </a:t>
            </a:r>
            <a:r>
              <a:rPr lang="en-US" sz="3600" i="1" dirty="0"/>
              <a:t>IPA’s </a:t>
            </a:r>
            <a:r>
              <a:rPr lang="en-US" sz="3600" dirty="0" smtClean="0"/>
              <a:t>Paying </a:t>
            </a:r>
            <a:r>
              <a:rPr lang="en-US" sz="3600" dirty="0"/>
              <a:t>EMS to </a:t>
            </a:r>
            <a:r>
              <a:rPr lang="en-US" sz="3600" i="1" u="sng" dirty="0" smtClean="0"/>
              <a:t>Prevent</a:t>
            </a:r>
            <a:r>
              <a:rPr lang="en-US" sz="3600" i="1" dirty="0" smtClean="0"/>
              <a:t> Hospitalizations</a:t>
            </a:r>
            <a:r>
              <a:rPr lang="en-US" sz="3600" dirty="0" smtClean="0"/>
              <a:t>?</a:t>
            </a:r>
            <a:endParaRPr lang="en-US" sz="3600" dirty="0"/>
          </a:p>
        </p:txBody>
      </p:sp>
      <p:sp>
        <p:nvSpPr>
          <p:cNvPr id="3" name="Content Placeholder 2"/>
          <p:cNvSpPr>
            <a:spLocks noGrp="1"/>
          </p:cNvSpPr>
          <p:nvPr>
            <p:ph idx="1"/>
          </p:nvPr>
        </p:nvSpPr>
        <p:spPr>
          <a:xfrm>
            <a:off x="839416" y="2132856"/>
            <a:ext cx="10297144" cy="3849688"/>
          </a:xfrm>
        </p:spPr>
        <p:txBody>
          <a:bodyPr>
            <a:normAutofit/>
          </a:bodyPr>
          <a:lstStyle/>
          <a:p>
            <a:pPr>
              <a:lnSpc>
                <a:spcPct val="100000"/>
              </a:lnSpc>
              <a:spcBef>
                <a:spcPts val="0"/>
              </a:spcBef>
              <a:spcAft>
                <a:spcPts val="600"/>
              </a:spcAft>
            </a:pPr>
            <a:r>
              <a:rPr lang="en-US" sz="2700" b="1" dirty="0"/>
              <a:t>Reduce spending</a:t>
            </a:r>
          </a:p>
          <a:p>
            <a:pPr lvl="1">
              <a:spcBef>
                <a:spcPts val="0"/>
              </a:spcBef>
              <a:spcAft>
                <a:spcPts val="600"/>
              </a:spcAft>
            </a:pPr>
            <a:r>
              <a:rPr lang="en-US" sz="2400" dirty="0"/>
              <a:t> In a shared risk contract with 3</a:t>
            </a:r>
            <a:r>
              <a:rPr lang="en-US" sz="2400" baseline="30000" dirty="0"/>
              <a:t>rd</a:t>
            </a:r>
            <a:r>
              <a:rPr lang="en-US" sz="2400" dirty="0"/>
              <a:t> party payer</a:t>
            </a:r>
          </a:p>
          <a:p>
            <a:pPr>
              <a:lnSpc>
                <a:spcPct val="100000"/>
              </a:lnSpc>
              <a:spcBef>
                <a:spcPts val="0"/>
              </a:spcBef>
              <a:spcAft>
                <a:spcPts val="600"/>
              </a:spcAft>
            </a:pPr>
            <a:r>
              <a:rPr lang="en-US" sz="2700" b="1" dirty="0"/>
              <a:t>Improve patient experience</a:t>
            </a:r>
          </a:p>
          <a:p>
            <a:pPr lvl="1">
              <a:spcBef>
                <a:spcPts val="0"/>
              </a:spcBef>
              <a:spcAft>
                <a:spcPts val="600"/>
              </a:spcAft>
            </a:pPr>
            <a:r>
              <a:rPr lang="en-US" sz="2400" dirty="0"/>
              <a:t> NCQA Accreditation standards</a:t>
            </a:r>
          </a:p>
          <a:p>
            <a:pPr>
              <a:lnSpc>
                <a:spcPct val="100000"/>
              </a:lnSpc>
              <a:spcBef>
                <a:spcPts val="0"/>
              </a:spcBef>
              <a:spcAft>
                <a:spcPts val="600"/>
              </a:spcAft>
            </a:pPr>
            <a:r>
              <a:rPr lang="en-US" sz="2700" b="1" dirty="0"/>
              <a:t>Improve outcomes</a:t>
            </a:r>
          </a:p>
          <a:p>
            <a:pPr lvl="1">
              <a:spcBef>
                <a:spcPts val="0"/>
              </a:spcBef>
              <a:spcAft>
                <a:spcPts val="600"/>
              </a:spcAft>
            </a:pPr>
            <a:r>
              <a:rPr lang="en-US" sz="2400" dirty="0"/>
              <a:t> Fewer hospitalizations</a:t>
            </a:r>
          </a:p>
          <a:p>
            <a:pPr lvl="1">
              <a:spcBef>
                <a:spcPts val="0"/>
              </a:spcBef>
              <a:spcAft>
                <a:spcPts val="600"/>
              </a:spcAft>
            </a:pPr>
            <a:r>
              <a:rPr lang="en-US" sz="2400" dirty="0"/>
              <a:t> Fewer Hospital Acquired Conditions (HAC)</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50242398"/>
      </p:ext>
    </p:extLst>
  </p:cSld>
  <p:clrMapOvr>
    <a:masterClrMapping/>
  </p:clrMapOvr>
  <mc:AlternateContent xmlns:mc="http://schemas.openxmlformats.org/markup-compatibility/2006">
    <mc:Choice xmlns:p14="http://schemas.microsoft.com/office/powerpoint/2010/main" Requires="p14">
      <p:transition p14:dur="10" advTm="52507"/>
    </mc:Choice>
    <mc:Fallback>
      <p:transition advTm="52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4722" y="373376"/>
            <a:ext cx="8229600" cy="1143000"/>
          </a:xfrm>
        </p:spPr>
        <p:txBody>
          <a:bodyPr>
            <a:noAutofit/>
          </a:bodyPr>
          <a:lstStyle/>
          <a:p>
            <a:pPr>
              <a:lnSpc>
                <a:spcPct val="100000"/>
              </a:lnSpc>
            </a:pPr>
            <a:r>
              <a:rPr lang="en-US" sz="3600" i="1" dirty="0" smtClean="0"/>
              <a:t>Why Commercial Payers </a:t>
            </a:r>
            <a:r>
              <a:rPr lang="en-US" sz="3600" dirty="0" smtClean="0"/>
              <a:t>Paying </a:t>
            </a:r>
            <a:r>
              <a:rPr lang="en-US" sz="3600" dirty="0"/>
              <a:t>EMS to </a:t>
            </a:r>
            <a:r>
              <a:rPr lang="en-US" sz="3600" i="1" u="sng" dirty="0" smtClean="0"/>
              <a:t>Prevent</a:t>
            </a:r>
            <a:r>
              <a:rPr lang="en-US" sz="3600" i="1" dirty="0" smtClean="0"/>
              <a:t> Hospitalizations</a:t>
            </a:r>
            <a:r>
              <a:rPr lang="en-US" sz="3600" dirty="0" smtClean="0"/>
              <a:t>?</a:t>
            </a:r>
            <a:endParaRPr lang="en-US" sz="3600" dirty="0"/>
          </a:p>
        </p:txBody>
      </p:sp>
      <p:sp>
        <p:nvSpPr>
          <p:cNvPr id="3" name="Content Placeholder 2"/>
          <p:cNvSpPr>
            <a:spLocks noGrp="1"/>
          </p:cNvSpPr>
          <p:nvPr>
            <p:ph idx="1"/>
          </p:nvPr>
        </p:nvSpPr>
        <p:spPr>
          <a:xfrm>
            <a:off x="839416" y="2132856"/>
            <a:ext cx="10297144" cy="3849688"/>
          </a:xfrm>
        </p:spPr>
        <p:txBody>
          <a:bodyPr>
            <a:normAutofit/>
          </a:bodyPr>
          <a:lstStyle/>
          <a:p>
            <a:pPr>
              <a:lnSpc>
                <a:spcPct val="100000"/>
              </a:lnSpc>
              <a:spcBef>
                <a:spcPts val="0"/>
              </a:spcBef>
              <a:spcAft>
                <a:spcPts val="600"/>
              </a:spcAft>
            </a:pPr>
            <a:r>
              <a:rPr lang="en-US" sz="2700" b="1" dirty="0"/>
              <a:t>Reduce spending</a:t>
            </a:r>
          </a:p>
          <a:p>
            <a:pPr lvl="1">
              <a:spcBef>
                <a:spcPts val="0"/>
              </a:spcBef>
              <a:spcAft>
                <a:spcPts val="600"/>
              </a:spcAft>
            </a:pPr>
            <a:r>
              <a:rPr lang="en-US" sz="2400" dirty="0"/>
              <a:t> </a:t>
            </a:r>
            <a:r>
              <a:rPr lang="en-US" sz="2400" dirty="0" smtClean="0"/>
              <a:t>Decrease preventable hospital ED visits and inpatient admissions</a:t>
            </a:r>
            <a:endParaRPr lang="en-US" sz="2400" dirty="0"/>
          </a:p>
          <a:p>
            <a:pPr>
              <a:lnSpc>
                <a:spcPct val="100000"/>
              </a:lnSpc>
              <a:spcBef>
                <a:spcPts val="0"/>
              </a:spcBef>
              <a:spcAft>
                <a:spcPts val="600"/>
              </a:spcAft>
            </a:pPr>
            <a:r>
              <a:rPr lang="en-US" sz="2700" b="1" dirty="0"/>
              <a:t>Improve patient experience</a:t>
            </a:r>
          </a:p>
          <a:p>
            <a:pPr lvl="1">
              <a:spcBef>
                <a:spcPts val="0"/>
              </a:spcBef>
              <a:spcAft>
                <a:spcPts val="600"/>
              </a:spcAft>
            </a:pPr>
            <a:r>
              <a:rPr lang="en-US" sz="2400" dirty="0"/>
              <a:t> NCQA Accreditation standards</a:t>
            </a:r>
          </a:p>
          <a:p>
            <a:pPr>
              <a:lnSpc>
                <a:spcPct val="100000"/>
              </a:lnSpc>
              <a:spcBef>
                <a:spcPts val="0"/>
              </a:spcBef>
              <a:spcAft>
                <a:spcPts val="600"/>
              </a:spcAft>
            </a:pPr>
            <a:r>
              <a:rPr lang="en-US" sz="2700" b="1" dirty="0"/>
              <a:t>Improve outcomes</a:t>
            </a:r>
          </a:p>
          <a:p>
            <a:pPr lvl="1">
              <a:spcBef>
                <a:spcPts val="0"/>
              </a:spcBef>
              <a:spcAft>
                <a:spcPts val="600"/>
              </a:spcAft>
            </a:pPr>
            <a:r>
              <a:rPr lang="en-US" sz="2400" dirty="0"/>
              <a:t> Fewer hospitalizations</a:t>
            </a:r>
          </a:p>
          <a:p>
            <a:pPr lvl="1">
              <a:spcBef>
                <a:spcPts val="0"/>
              </a:spcBef>
              <a:spcAft>
                <a:spcPts val="600"/>
              </a:spcAft>
            </a:pPr>
            <a:r>
              <a:rPr lang="en-US" sz="2400" dirty="0"/>
              <a:t> Fewer Hospital Acquired Conditions (HAC)</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64535832"/>
      </p:ext>
    </p:extLst>
  </p:cSld>
  <p:clrMapOvr>
    <a:masterClrMapping/>
  </p:clrMapOvr>
  <mc:AlternateContent xmlns:mc="http://schemas.openxmlformats.org/markup-compatibility/2006">
    <mc:Choice xmlns:p14="http://schemas.microsoft.com/office/powerpoint/2010/main" Requires="p14">
      <p:transition p14:dur="10" advTm="49029"/>
    </mc:Choice>
    <mc:Fallback>
      <p:transition advTm="49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information?</a:t>
            </a:r>
            <a:endParaRPr lang="en-US" dirty="0"/>
          </a:p>
        </p:txBody>
      </p:sp>
      <p:pic>
        <p:nvPicPr>
          <p:cNvPr id="5" name="Picture 4"/>
          <p:cNvPicPr>
            <a:picLocks noChangeAspect="1"/>
          </p:cNvPicPr>
          <p:nvPr/>
        </p:nvPicPr>
        <p:blipFill>
          <a:blip r:embed="rId4"/>
          <a:stretch>
            <a:fillRect/>
          </a:stretch>
        </p:blipFill>
        <p:spPr>
          <a:xfrm>
            <a:off x="1636874" y="1844824"/>
            <a:ext cx="8918252" cy="4363813"/>
          </a:xfrm>
          <a:prstGeom prst="rect">
            <a:avLst/>
          </a:prstGeom>
        </p:spPr>
      </p:pic>
      <p:sp>
        <p:nvSpPr>
          <p:cNvPr id="6" name="TextBox 5"/>
          <p:cNvSpPr txBox="1"/>
          <p:nvPr/>
        </p:nvSpPr>
        <p:spPr>
          <a:xfrm>
            <a:off x="3646515" y="6326846"/>
            <a:ext cx="4898969" cy="338554"/>
          </a:xfrm>
          <a:prstGeom prst="rect">
            <a:avLst/>
          </a:prstGeom>
          <a:noFill/>
        </p:spPr>
        <p:txBody>
          <a:bodyPr wrap="none" rtlCol="0">
            <a:spAutoFit/>
          </a:bodyPr>
          <a:lstStyle/>
          <a:p>
            <a:pPr algn="ctr"/>
            <a:r>
              <a:rPr lang="en-US" sz="1600" dirty="0">
                <a:hlinkClick r:id="rId5"/>
              </a:rPr>
              <a:t>http://</a:t>
            </a:r>
            <a:r>
              <a:rPr lang="en-US" sz="1600" dirty="0" smtClean="0">
                <a:hlinkClick r:id="rId5"/>
              </a:rPr>
              <a:t>www.naemt.org/initiatives/ems-transformation</a:t>
            </a:r>
            <a:r>
              <a:rPr lang="en-US" sz="1600" dirty="0" smtClean="0"/>
              <a:t> </a:t>
            </a:r>
            <a:endParaRPr lang="en-US" sz="16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50735586"/>
      </p:ext>
    </p:extLst>
  </p:cSld>
  <p:clrMapOvr>
    <a:masterClrMapping/>
  </p:clrMapOvr>
  <p:transition spd="med" advTm="3064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5285" y="300646"/>
            <a:ext cx="8640960" cy="1180678"/>
          </a:xfrm>
        </p:spPr>
        <p:txBody>
          <a:bodyPr>
            <a:noAutofit/>
          </a:bodyPr>
          <a:lstStyle/>
          <a:p>
            <a:r>
              <a:rPr lang="en-US" dirty="0"/>
              <a:t>Conundrum…</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07368" y="1969226"/>
            <a:ext cx="8640960" cy="4187912"/>
          </a:xfrm>
        </p:spPr>
        <p:txBody>
          <a:bodyPr>
            <a:normAutofit/>
          </a:bodyPr>
          <a:lstStyle/>
          <a:p>
            <a:pPr>
              <a:spcBef>
                <a:spcPts val="0"/>
              </a:spcBef>
              <a:spcAft>
                <a:spcPts val="450"/>
              </a:spcAft>
            </a:pPr>
            <a:r>
              <a:rPr lang="en-US" b="1" dirty="0"/>
              <a:t>Misaligned Incentives</a:t>
            </a:r>
          </a:p>
          <a:p>
            <a:pPr lvl="1">
              <a:spcBef>
                <a:spcPts val="0"/>
              </a:spcBef>
              <a:spcAft>
                <a:spcPts val="450"/>
              </a:spcAft>
            </a:pPr>
            <a:r>
              <a:rPr lang="en-US" dirty="0"/>
              <a:t> EMS is currently only paid to transport</a:t>
            </a:r>
          </a:p>
          <a:p>
            <a:pPr lvl="2">
              <a:spcBef>
                <a:spcPts val="0"/>
              </a:spcBef>
              <a:spcAft>
                <a:spcPts val="450"/>
              </a:spcAft>
            </a:pPr>
            <a:r>
              <a:rPr lang="en-US" dirty="0"/>
              <a:t>“EMS” is a </a:t>
            </a:r>
            <a:r>
              <a:rPr lang="en-US" b="1" i="1" dirty="0"/>
              <a:t>transportation</a:t>
            </a:r>
            <a:r>
              <a:rPr lang="en-US" dirty="0"/>
              <a:t> benefit</a:t>
            </a:r>
          </a:p>
          <a:p>
            <a:pPr lvl="2">
              <a:spcBef>
                <a:spcPts val="0"/>
              </a:spcBef>
              <a:spcAft>
                <a:spcPts val="450"/>
              </a:spcAft>
            </a:pPr>
            <a:r>
              <a:rPr lang="en-US" dirty="0"/>
              <a:t>NOT a </a:t>
            </a:r>
            <a:r>
              <a:rPr lang="en-US" i="1" u="sng" dirty="0"/>
              <a:t>medical benefit</a:t>
            </a:r>
            <a:endParaRPr lang="en-US" dirty="0"/>
          </a:p>
        </p:txBody>
      </p:sp>
      <p:pic>
        <p:nvPicPr>
          <p:cNvPr id="5" name="Picture 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464152" y="3501008"/>
            <a:ext cx="2677411" cy="2008058"/>
          </a:xfrm>
          <a:prstGeom prst="rect">
            <a:avLst/>
          </a:prstGeom>
          <a:ln>
            <a:noFill/>
          </a:ln>
          <a:effectLst>
            <a:outerShdw blurRad="292100" dist="139700" dir="2700000" algn="tl" rotWithShape="0">
              <a:srgbClr val="333333">
                <a:alpha val="65000"/>
              </a:srgbClr>
            </a:outerShdw>
          </a:effec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62961507"/>
      </p:ext>
    </p:extLst>
  </p:cSld>
  <p:clrMapOvr>
    <a:masterClrMapping/>
  </p:clrMapOvr>
  <mc:AlternateContent xmlns:mc="http://schemas.openxmlformats.org/markup-compatibility/2006">
    <mc:Choice xmlns:p14="http://schemas.microsoft.com/office/powerpoint/2010/main" Requires="p14">
      <p:transition p14:dur="0" advTm="37640"/>
    </mc:Choice>
    <mc:Fallback>
      <p:transition advTm="37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7568" y="3356992"/>
            <a:ext cx="8136904" cy="1872208"/>
          </a:xfrm>
        </p:spPr>
        <p:txBody>
          <a:bodyPr/>
          <a:lstStyle/>
          <a:p>
            <a:pPr algn="l">
              <a:lnSpc>
                <a:spcPct val="100000"/>
              </a:lnSpc>
              <a:defRPr/>
            </a:pPr>
            <a:r>
              <a:rPr lang="en-US" sz="80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EMS </a:t>
            </a:r>
            <a:br>
              <a:rPr lang="en-US" sz="80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br>
            <a:r>
              <a:rPr lang="en-US" sz="6400"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Transformation</a:t>
            </a:r>
          </a:p>
        </p:txBody>
      </p:sp>
      <p:grpSp>
        <p:nvGrpSpPr>
          <p:cNvPr id="4" name="Group 3">
            <a:extLst>
              <a:ext uri="{FF2B5EF4-FFF2-40B4-BE49-F238E27FC236}">
                <a16:creationId xmlns:a16="http://schemas.microsoft.com/office/drawing/2014/main" xmlns="" id="{4B2EF3DB-747E-CC4E-A939-9EBA22D17E08}"/>
              </a:ext>
            </a:extLst>
          </p:cNvPr>
          <p:cNvGrpSpPr/>
          <p:nvPr/>
        </p:nvGrpSpPr>
        <p:grpSpPr>
          <a:xfrm>
            <a:off x="3935760" y="332656"/>
            <a:ext cx="4464496" cy="4464496"/>
            <a:chOff x="1907704" y="1556792"/>
            <a:chExt cx="5328592" cy="5328592"/>
          </a:xfrm>
        </p:grpSpPr>
        <p:pic>
          <p:nvPicPr>
            <p:cNvPr id="5" name="Picture 4" descr="EMS3_patient_centered.png">
              <a:extLst>
                <a:ext uri="{FF2B5EF4-FFF2-40B4-BE49-F238E27FC236}">
                  <a16:creationId xmlns:a16="http://schemas.microsoft.com/office/drawing/2014/main" xmlns="" id="{1295C25F-9037-6A46-B7AE-FC491A8A77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9661" y="1748351"/>
              <a:ext cx="4104678" cy="470531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xmlns="" id="{5A0FE7FB-6C78-2D41-A6D6-798ED570EA45}"/>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907704" y="1556792"/>
              <a:ext cx="5328592" cy="5328592"/>
            </a:xfrm>
            <a:prstGeom prst="rect">
              <a:avLst/>
            </a:prstGeom>
          </p:spPr>
        </p:pic>
      </p:gr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cSld>
  <p:clrMapOvr>
    <a:masterClrMapping/>
  </p:clrMapOvr>
  <p:transition spd="slow" advTm="21898">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stretch>
            <a:fillRect/>
          </a:stretch>
        </p:blipFill>
        <p:spPr>
          <a:xfrm>
            <a:off x="2351584" y="1808042"/>
            <a:ext cx="2715824" cy="405453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7"/>
          <a:stretch>
            <a:fillRect/>
          </a:stretch>
        </p:blipFill>
        <p:spPr>
          <a:xfrm>
            <a:off x="6456040" y="2924945"/>
            <a:ext cx="2722790" cy="287329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8"/>
          <a:stretch>
            <a:fillRect/>
          </a:stretch>
        </p:blipFill>
        <p:spPr>
          <a:xfrm>
            <a:off x="2231428" y="2780928"/>
            <a:ext cx="2843213" cy="2114550"/>
          </a:xfrm>
          <a:prstGeom prst="rect">
            <a:avLst/>
          </a:prstGeom>
        </p:spPr>
      </p:pic>
      <p:sp>
        <p:nvSpPr>
          <p:cNvPr id="7" name="TextBox 6"/>
          <p:cNvSpPr txBox="1"/>
          <p:nvPr/>
        </p:nvSpPr>
        <p:spPr>
          <a:xfrm>
            <a:off x="6245979" y="2318799"/>
            <a:ext cx="3142912" cy="369332"/>
          </a:xfrm>
          <a:prstGeom prst="rect">
            <a:avLst/>
          </a:prstGeom>
          <a:noFill/>
        </p:spPr>
        <p:txBody>
          <a:bodyPr wrap="none" rtlCol="0">
            <a:spAutoFit/>
          </a:bodyPr>
          <a:lstStyle/>
          <a:p>
            <a:r>
              <a:rPr lang="en-US" b="1" dirty="0"/>
              <a:t>131 Million ED Visits (2011)</a:t>
            </a:r>
          </a:p>
        </p:txBody>
      </p:sp>
      <p:sp>
        <p:nvSpPr>
          <p:cNvPr id="8" name="Rectangle 7"/>
          <p:cNvSpPr/>
          <p:nvPr/>
        </p:nvSpPr>
        <p:spPr>
          <a:xfrm>
            <a:off x="2397932" y="6481574"/>
            <a:ext cx="7416824" cy="276999"/>
          </a:xfrm>
          <a:prstGeom prst="rect">
            <a:avLst/>
          </a:prstGeom>
        </p:spPr>
        <p:txBody>
          <a:bodyPr wrap="square">
            <a:spAutoFit/>
          </a:bodyPr>
          <a:lstStyle/>
          <a:p>
            <a:pPr algn="ctr"/>
            <a:r>
              <a:rPr lang="en-US" sz="1200" dirty="0">
                <a:hlinkClick r:id="rId9"/>
              </a:rPr>
              <a:t>https://www.hcup-us.ahrq.gov/reports/statbriefs/sb174-Emergency-Department-Visits-Overview.pdf</a:t>
            </a:r>
            <a:r>
              <a:rPr lang="en-US" sz="1200" dirty="0"/>
              <a:t> </a:t>
            </a:r>
          </a:p>
        </p:txBody>
      </p:sp>
      <p:sp>
        <p:nvSpPr>
          <p:cNvPr id="2" name="Rectangle 1"/>
          <p:cNvSpPr/>
          <p:nvPr/>
        </p:nvSpPr>
        <p:spPr>
          <a:xfrm>
            <a:off x="2223114" y="3113016"/>
            <a:ext cx="2851526" cy="85725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223114" y="3970267"/>
            <a:ext cx="2851526" cy="92521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1991544" y="120593"/>
            <a:ext cx="8229600" cy="1440706"/>
          </a:xfrm>
        </p:spPr>
        <p:txBody>
          <a:bodyPr/>
          <a:lstStyle/>
          <a:p>
            <a:r>
              <a:rPr lang="en-US" dirty="0"/>
              <a:t>Impact of Misaligned</a:t>
            </a:r>
            <a:br>
              <a:rPr lang="en-US" dirty="0"/>
            </a:br>
            <a:r>
              <a:rPr lang="en-US" dirty="0"/>
              <a:t>Economic Model</a:t>
            </a: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191169165"/>
      </p:ext>
    </p:extLst>
  </p:cSld>
  <p:clrMapOvr>
    <a:masterClrMapping/>
  </p:clrMapOvr>
  <mc:AlternateContent xmlns:mc="http://schemas.openxmlformats.org/markup-compatibility/2006">
    <mc:Choice xmlns:p14="http://schemas.microsoft.com/office/powerpoint/2010/main" Requires="p14">
      <p:transition spd="slow" p14:dur="1500" advTm="45877">
        <p:random/>
      </p:transition>
    </mc:Choice>
    <mc:Fallback>
      <p:transition spd="slow" advTm="4587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heel(1)">
                                      <p:cBhvr>
                                        <p:cTn id="18" dur="2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style.rotation</p:attrName>
                                        </p:attrNameLst>
                                      </p:cBhvr>
                                      <p:tavLst>
                                        <p:tav tm="0">
                                          <p:val>
                                            <p:fltVal val="90"/>
                                          </p:val>
                                        </p:tav>
                                        <p:tav tm="100000">
                                          <p:val>
                                            <p:fltVal val="0"/>
                                          </p:val>
                                        </p:tav>
                                      </p:tavLst>
                                    </p:anim>
                                    <p:animEffect transition="in" filter="fade">
                                      <p:cBhvr>
                                        <p:cTn id="31" dur="1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1000" fill="hold"/>
                                        <p:tgtEl>
                                          <p:spTgt spid="5"/>
                                        </p:tgtEl>
                                        <p:attrNameLst>
                                          <p:attrName>ppt_w</p:attrName>
                                        </p:attrNameLst>
                                      </p:cBhvr>
                                      <p:tavLst>
                                        <p:tav tm="0">
                                          <p:val>
                                            <p:fltVal val="0"/>
                                          </p:val>
                                        </p:tav>
                                        <p:tav tm="100000">
                                          <p:val>
                                            <p:strVal val="#ppt_w"/>
                                          </p:val>
                                        </p:tav>
                                      </p:tavLst>
                                    </p:anim>
                                    <p:anim calcmode="lin" valueType="num">
                                      <p:cBhvr>
                                        <p:cTn id="37" dur="1000" fill="hold"/>
                                        <p:tgtEl>
                                          <p:spTgt spid="5"/>
                                        </p:tgtEl>
                                        <p:attrNameLst>
                                          <p:attrName>ppt_h</p:attrName>
                                        </p:attrNameLst>
                                      </p:cBhvr>
                                      <p:tavLst>
                                        <p:tav tm="0">
                                          <p:val>
                                            <p:fltVal val="0"/>
                                          </p:val>
                                        </p:tav>
                                        <p:tav tm="100000">
                                          <p:val>
                                            <p:strVal val="#ppt_h"/>
                                          </p:val>
                                        </p:tav>
                                      </p:tavLst>
                                    </p:anim>
                                    <p:anim calcmode="lin" valueType="num">
                                      <p:cBhvr>
                                        <p:cTn id="38" dur="1000" fill="hold"/>
                                        <p:tgtEl>
                                          <p:spTgt spid="5"/>
                                        </p:tgtEl>
                                        <p:attrNameLst>
                                          <p:attrName>style.rotation</p:attrName>
                                        </p:attrNameLst>
                                      </p:cBhvr>
                                      <p:tavLst>
                                        <p:tav tm="0">
                                          <p:val>
                                            <p:fltVal val="90"/>
                                          </p:val>
                                        </p:tav>
                                        <p:tav tm="100000">
                                          <p:val>
                                            <p:fltVal val="0"/>
                                          </p:val>
                                        </p:tav>
                                      </p:tavLst>
                                    </p:anim>
                                    <p:animEffect transition="in" filter="fade">
                                      <p:cBhvr>
                                        <p:cTn id="3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10"/>
                </p:tgtEl>
              </p:cMediaNode>
            </p:audio>
          </p:childTnLst>
        </p:cTn>
      </p:par>
    </p:tnLst>
    <p:bldLst>
      <p:bldP spid="7" grpId="0"/>
      <p:bldP spid="2"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stretch>
            <a:fillRect/>
          </a:stretch>
        </p:blipFill>
        <p:spPr>
          <a:xfrm>
            <a:off x="677188" y="2132857"/>
            <a:ext cx="11035435" cy="3504006"/>
          </a:xfrm>
          <a:prstGeom prst="rect">
            <a:avLst/>
          </a:prstGeom>
        </p:spPr>
      </p:pic>
      <p:sp>
        <p:nvSpPr>
          <p:cNvPr id="5" name="Rectangle 4"/>
          <p:cNvSpPr/>
          <p:nvPr/>
        </p:nvSpPr>
        <p:spPr>
          <a:xfrm>
            <a:off x="1631504" y="6453336"/>
            <a:ext cx="8352928" cy="276999"/>
          </a:xfrm>
          <a:prstGeom prst="rect">
            <a:avLst/>
          </a:prstGeom>
        </p:spPr>
        <p:txBody>
          <a:bodyPr wrap="square">
            <a:spAutoFit/>
          </a:bodyPr>
          <a:lstStyle/>
          <a:p>
            <a:pPr algn="ctr"/>
            <a:r>
              <a:rPr lang="en-US" sz="1200" dirty="0">
                <a:hlinkClick r:id="rId7"/>
              </a:rPr>
              <a:t>http://www.acepnow.com/article/emergency-medical-services-arrivals-admission-rates-emergency-department-analyzed/</a:t>
            </a:r>
            <a:r>
              <a:rPr lang="en-US" sz="1200" dirty="0"/>
              <a:t> </a:t>
            </a:r>
          </a:p>
        </p:txBody>
      </p:sp>
      <p:sp>
        <p:nvSpPr>
          <p:cNvPr id="6" name="Rectangle 5"/>
          <p:cNvSpPr/>
          <p:nvPr/>
        </p:nvSpPr>
        <p:spPr>
          <a:xfrm>
            <a:off x="7032104" y="2141323"/>
            <a:ext cx="2376264" cy="35383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279576" y="2090094"/>
            <a:ext cx="2664296" cy="36278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2"/>
          <p:cNvSpPr>
            <a:spLocks noGrp="1"/>
          </p:cNvSpPr>
          <p:nvPr>
            <p:ph type="title"/>
          </p:nvPr>
        </p:nvSpPr>
        <p:spPr>
          <a:xfrm>
            <a:off x="1991544" y="120593"/>
            <a:ext cx="8229600" cy="1440706"/>
          </a:xfrm>
        </p:spPr>
        <p:txBody>
          <a:bodyPr/>
          <a:lstStyle/>
          <a:p>
            <a:r>
              <a:rPr lang="en-US" dirty="0"/>
              <a:t>Impact of Misaligned</a:t>
            </a:r>
            <a:br>
              <a:rPr lang="en-US" dirty="0"/>
            </a:br>
            <a:r>
              <a:rPr lang="en-US" dirty="0"/>
              <a:t>Economic Model</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50042944"/>
      </p:ext>
    </p:extLst>
  </p:cSld>
  <p:clrMapOvr>
    <a:masterClrMapping/>
  </p:clrMapOvr>
  <mc:AlternateContent xmlns:mc="http://schemas.openxmlformats.org/markup-compatibility/2006">
    <mc:Choice xmlns:p14="http://schemas.microsoft.com/office/powerpoint/2010/main" Requires="p14">
      <p:transition spd="slow" p14:dur="1500" advTm="63019">
        <p:random/>
      </p:transition>
    </mc:Choice>
    <mc:Fallback>
      <p:transition spd="slow" advTm="63019">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bldLst>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37319422"/>
              </p:ext>
            </p:extLst>
          </p:nvPr>
        </p:nvGraphicFramePr>
        <p:xfrm>
          <a:off x="1940578" y="1991627"/>
          <a:ext cx="3930163" cy="1320646"/>
        </p:xfrm>
        <a:graphic>
          <a:graphicData uri="http://schemas.openxmlformats.org/drawingml/2006/table">
            <a:tbl>
              <a:tblPr/>
              <a:tblGrid>
                <a:gridCol w="2377115">
                  <a:extLst>
                    <a:ext uri="{9D8B030D-6E8A-4147-A177-3AD203B41FA5}">
                      <a16:colId xmlns:a16="http://schemas.microsoft.com/office/drawing/2014/main" xmlns="" val="20000"/>
                    </a:ext>
                  </a:extLst>
                </a:gridCol>
                <a:gridCol w="1553048">
                  <a:extLst>
                    <a:ext uri="{9D8B030D-6E8A-4147-A177-3AD203B41FA5}">
                      <a16:colId xmlns:a16="http://schemas.microsoft.com/office/drawing/2014/main" xmlns="" val="20001"/>
                    </a:ext>
                  </a:extLst>
                </a:gridCol>
              </a:tblGrid>
              <a:tr h="310007">
                <a:tc>
                  <a:txBody>
                    <a:bodyPr/>
                    <a:lstStyle/>
                    <a:p>
                      <a:pPr algn="l" fontAlgn="b"/>
                      <a:r>
                        <a:rPr lang="en-US" sz="1800" b="1" i="0" u="none" strike="noStrike" dirty="0">
                          <a:solidFill>
                            <a:srgbClr val="C00000"/>
                          </a:solidFill>
                          <a:effectLst/>
                          <a:latin typeface="Calibri" panose="020F0502020204030204" pitchFamily="34" charset="0"/>
                        </a:rPr>
                        <a:t>ED Expenditure Analysis</a:t>
                      </a:r>
                    </a:p>
                  </a:txBody>
                  <a:tcPr marL="4763" marR="4763" marT="4763" marB="0" anchor="b">
                    <a:lnL>
                      <a:noFill/>
                    </a:lnL>
                    <a:lnR>
                      <a:noFill/>
                    </a:lnR>
                    <a:lnT>
                      <a:noFill/>
                    </a:lnT>
                    <a:lnB>
                      <a:noFill/>
                    </a:lnB>
                  </a:tcPr>
                </a:tc>
                <a:tc>
                  <a:txBody>
                    <a:bodyPr/>
                    <a:lstStyle/>
                    <a:p>
                      <a:pPr algn="l" fontAlgn="b"/>
                      <a:endParaRPr lang="en-US" sz="1400" b="0" i="0" u="none" strike="noStrike">
                        <a:solidFill>
                          <a:schemeClr val="tx1"/>
                        </a:solidFill>
                        <a:effectLst/>
                        <a:latin typeface="Calibri" panose="020F0502020204030204" pitchFamily="34" charset="0"/>
                      </a:endParaRPr>
                    </a:p>
                  </a:txBody>
                  <a:tcPr marL="4763" marR="4763" marT="4763" marB="0" anchor="b">
                    <a:lnL>
                      <a:noFill/>
                    </a:lnL>
                    <a:lnR>
                      <a:noFill/>
                    </a:lnR>
                    <a:lnT>
                      <a:noFill/>
                    </a:lnT>
                    <a:lnB>
                      <a:noFill/>
                    </a:lnB>
                  </a:tcPr>
                </a:tc>
                <a:extLst>
                  <a:ext uri="{0D108BD9-81ED-4DB2-BD59-A6C34878D82A}">
                    <a16:rowId xmlns:a16="http://schemas.microsoft.com/office/drawing/2014/main" xmlns="" val="10000"/>
                  </a:ext>
                </a:extLst>
              </a:tr>
              <a:tr h="290006">
                <a:tc>
                  <a:txBody>
                    <a:bodyPr/>
                    <a:lstStyle/>
                    <a:p>
                      <a:pPr algn="l" fontAlgn="b"/>
                      <a:endParaRPr lang="en-US" sz="1500" b="0" i="0" u="none" strike="noStrike" dirty="0">
                        <a:solidFill>
                          <a:schemeClr val="tx1"/>
                        </a:solidFill>
                        <a:effectLst/>
                        <a:latin typeface="Calibri" panose="020F0502020204030204" pitchFamily="34" charset="0"/>
                      </a:endParaRPr>
                    </a:p>
                  </a:txBody>
                  <a:tcPr marL="4763" marR="4763" marT="4763"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a:solidFill>
                          <a:schemeClr val="tx1"/>
                        </a:solidFill>
                        <a:effectLst/>
                        <a:latin typeface="Calibri" panose="020F0502020204030204" pitchFamily="34" charset="0"/>
                      </a:endParaRPr>
                    </a:p>
                  </a:txBody>
                  <a:tcPr marL="4763" marR="4763" marT="4763" marB="0" anchor="b">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282005">
                <a:tc>
                  <a:txBody>
                    <a:bodyPr/>
                    <a:lstStyle/>
                    <a:p>
                      <a:pPr algn="l" fontAlgn="b"/>
                      <a:r>
                        <a:rPr lang="en-US" sz="1400" b="0" i="0" u="none" strike="noStrike" dirty="0">
                          <a:solidFill>
                            <a:schemeClr val="tx1"/>
                          </a:solidFill>
                          <a:effectLst/>
                          <a:latin typeface="Calibri" panose="020F0502020204030204" pitchFamily="34" charset="0"/>
                        </a:rPr>
                        <a:t>All ED Visits (2011) (2)</a:t>
                      </a:r>
                    </a:p>
                  </a:txBody>
                  <a:tcPr marL="4763" marR="4763" marT="4763"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US" sz="1400" b="0" i="0" u="none" strike="noStrike" dirty="0" smtClean="0">
                          <a:solidFill>
                            <a:schemeClr val="tx1"/>
                          </a:solidFill>
                          <a:effectLst/>
                          <a:latin typeface="Calibri" panose="020F0502020204030204" pitchFamily="34" charset="0"/>
                        </a:rPr>
                        <a:t>           </a:t>
                      </a:r>
                      <a:r>
                        <a:rPr lang="en-US" sz="1400" b="0" i="0" u="none" strike="noStrike" dirty="0">
                          <a:solidFill>
                            <a:schemeClr val="tx1"/>
                          </a:solidFill>
                          <a:effectLst/>
                          <a:latin typeface="Calibri" panose="020F0502020204030204" pitchFamily="34" charset="0"/>
                        </a:rPr>
                        <a:t>131,000,000 </a:t>
                      </a:r>
                    </a:p>
                  </a:txBody>
                  <a:tcPr marL="4763" marR="4763" marT="4763"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xmlns="" val="10002"/>
                  </a:ext>
                </a:extLst>
              </a:tr>
              <a:tr h="220505">
                <a:tc>
                  <a:txBody>
                    <a:bodyPr/>
                    <a:lstStyle/>
                    <a:p>
                      <a:pPr algn="l" fontAlgn="b"/>
                      <a:r>
                        <a:rPr lang="en-US" sz="1400" b="0" i="0" u="none" strike="noStrike" dirty="0">
                          <a:solidFill>
                            <a:schemeClr val="tx1"/>
                          </a:solidFill>
                          <a:effectLst/>
                          <a:latin typeface="Calibri" panose="020F0502020204030204" pitchFamily="34" charset="0"/>
                        </a:rPr>
                        <a:t>Average Expenditure (3)</a:t>
                      </a:r>
                    </a:p>
                  </a:txBody>
                  <a:tcPr marL="4763" marR="4763" marT="4763"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en-US" sz="1400" b="0" i="0" u="none" strike="noStrike" dirty="0">
                          <a:solidFill>
                            <a:schemeClr val="tx1"/>
                          </a:solidFill>
                          <a:effectLst/>
                          <a:latin typeface="Calibri" panose="020F0502020204030204" pitchFamily="34" charset="0"/>
                        </a:rPr>
                        <a:t> $                          969 </a:t>
                      </a:r>
                    </a:p>
                  </a:txBody>
                  <a:tcPr marL="4763" marR="4763" marT="4763"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xmlns="" val="10003"/>
                  </a:ext>
                </a:extLst>
              </a:tr>
              <a:tr h="211929">
                <a:tc>
                  <a:txBody>
                    <a:bodyPr/>
                    <a:lstStyle/>
                    <a:p>
                      <a:pPr algn="l" fontAlgn="b"/>
                      <a:r>
                        <a:rPr lang="en-US" sz="1400" b="1" i="0" u="none" strike="noStrike" dirty="0">
                          <a:solidFill>
                            <a:srgbClr val="C00000"/>
                          </a:solidFill>
                          <a:effectLst/>
                          <a:latin typeface="Calibri" panose="020F0502020204030204" pitchFamily="34" charset="0"/>
                        </a:rPr>
                        <a:t>ED Expenditure</a:t>
                      </a:r>
                    </a:p>
                  </a:txBody>
                  <a:tcPr marL="71438" marR="4763" marT="4763"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rgbClr val="C00000"/>
                          </a:solidFill>
                          <a:effectLst/>
                          <a:latin typeface="Calibri" panose="020F0502020204030204" pitchFamily="34" charset="0"/>
                        </a:rPr>
                        <a:t> $   126,939,000,000 </a:t>
                      </a:r>
                    </a:p>
                  </a:txBody>
                  <a:tcPr marL="4763" marR="4763" marT="4763"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238118124"/>
              </p:ext>
            </p:extLst>
          </p:nvPr>
        </p:nvGraphicFramePr>
        <p:xfrm>
          <a:off x="1879032" y="3947914"/>
          <a:ext cx="4018085" cy="971552"/>
        </p:xfrm>
        <a:graphic>
          <a:graphicData uri="http://schemas.openxmlformats.org/drawingml/2006/table">
            <a:tbl>
              <a:tblPr/>
              <a:tblGrid>
                <a:gridCol w="2430293">
                  <a:extLst>
                    <a:ext uri="{9D8B030D-6E8A-4147-A177-3AD203B41FA5}">
                      <a16:colId xmlns:a16="http://schemas.microsoft.com/office/drawing/2014/main" xmlns="" val="20000"/>
                    </a:ext>
                  </a:extLst>
                </a:gridCol>
                <a:gridCol w="1587792">
                  <a:extLst>
                    <a:ext uri="{9D8B030D-6E8A-4147-A177-3AD203B41FA5}">
                      <a16:colId xmlns:a16="http://schemas.microsoft.com/office/drawing/2014/main" xmlns="" val="20001"/>
                    </a:ext>
                  </a:extLst>
                </a:gridCol>
              </a:tblGrid>
              <a:tr h="242888">
                <a:tc>
                  <a:txBody>
                    <a:bodyPr/>
                    <a:lstStyle/>
                    <a:p>
                      <a:pPr algn="l" fontAlgn="b"/>
                      <a:r>
                        <a:rPr lang="en-US" sz="1400" b="0" i="0" u="none" strike="noStrike" dirty="0">
                          <a:solidFill>
                            <a:schemeClr val="tx1"/>
                          </a:solidFill>
                          <a:effectLst/>
                          <a:latin typeface="Calibri" panose="020F0502020204030204" pitchFamily="34" charset="0"/>
                        </a:rPr>
                        <a:t>% EMS ED arrival (1)</a:t>
                      </a:r>
                    </a:p>
                  </a:txBody>
                  <a:tcPr marL="4763" marR="4763" marT="4763"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US" sz="1400" b="0" i="0" u="none" strike="noStrike" dirty="0">
                          <a:solidFill>
                            <a:schemeClr val="tx1"/>
                          </a:solidFill>
                          <a:effectLst/>
                          <a:latin typeface="Calibri" panose="020F0502020204030204" pitchFamily="34" charset="0"/>
                        </a:rPr>
                        <a:t>17%</a:t>
                      </a:r>
                    </a:p>
                  </a:txBody>
                  <a:tcPr marL="4763" marR="4763" marT="4763"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xmlns="" val="10000"/>
                  </a:ext>
                </a:extLst>
              </a:tr>
              <a:tr h="242888">
                <a:tc>
                  <a:txBody>
                    <a:bodyPr/>
                    <a:lstStyle/>
                    <a:p>
                      <a:pPr algn="l" fontAlgn="b"/>
                      <a:r>
                        <a:rPr lang="en-US" sz="1400" b="0" i="0" u="none" strike="noStrike" dirty="0">
                          <a:solidFill>
                            <a:schemeClr val="tx1"/>
                          </a:solidFill>
                          <a:effectLst/>
                          <a:latin typeface="Calibri" panose="020F0502020204030204" pitchFamily="34" charset="0"/>
                        </a:rPr>
                        <a:t>Patient Arrivals</a:t>
                      </a:r>
                    </a:p>
                  </a:txBody>
                  <a:tcPr marL="4763" marR="4763" marT="4763"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en-US" sz="1400" b="0" i="0" u="none" strike="noStrike" dirty="0">
                          <a:solidFill>
                            <a:schemeClr val="tx1"/>
                          </a:solidFill>
                          <a:effectLst/>
                          <a:latin typeface="Calibri" panose="020F0502020204030204" pitchFamily="34" charset="0"/>
                        </a:rPr>
                        <a:t>                 22,270,000 </a:t>
                      </a:r>
                    </a:p>
                  </a:txBody>
                  <a:tcPr marL="4763" marR="4763" marT="4763"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xmlns="" val="10001"/>
                  </a:ext>
                </a:extLst>
              </a:tr>
              <a:tr h="242888">
                <a:tc>
                  <a:txBody>
                    <a:bodyPr/>
                    <a:lstStyle/>
                    <a:p>
                      <a:pPr algn="l" fontAlgn="b"/>
                      <a:r>
                        <a:rPr lang="en-US" sz="1400" b="0" i="0" u="none" strike="noStrike" dirty="0">
                          <a:solidFill>
                            <a:schemeClr val="tx1"/>
                          </a:solidFill>
                          <a:effectLst/>
                          <a:latin typeface="Calibri" panose="020F0502020204030204" pitchFamily="34" charset="0"/>
                        </a:rPr>
                        <a:t>Average Expenditure (3)</a:t>
                      </a:r>
                    </a:p>
                  </a:txBody>
                  <a:tcPr marL="4763" marR="4763" marT="4763"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en-US" sz="1400" b="0" i="0" u="none" strike="noStrike" dirty="0">
                          <a:solidFill>
                            <a:schemeClr val="tx1"/>
                          </a:solidFill>
                          <a:effectLst/>
                          <a:latin typeface="Calibri" panose="020F0502020204030204" pitchFamily="34" charset="0"/>
                        </a:rPr>
                        <a:t> $                          969 </a:t>
                      </a:r>
                    </a:p>
                  </a:txBody>
                  <a:tcPr marL="4763" marR="4763" marT="4763"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xmlns="" val="10002"/>
                  </a:ext>
                </a:extLst>
              </a:tr>
              <a:tr h="242888">
                <a:tc>
                  <a:txBody>
                    <a:bodyPr/>
                    <a:lstStyle/>
                    <a:p>
                      <a:pPr algn="l" fontAlgn="b"/>
                      <a:r>
                        <a:rPr lang="en-US" sz="1400" b="1" i="0" u="none" strike="noStrike" dirty="0">
                          <a:solidFill>
                            <a:srgbClr val="C00000"/>
                          </a:solidFill>
                          <a:effectLst/>
                          <a:latin typeface="Calibri" panose="020F0502020204030204" pitchFamily="34" charset="0"/>
                        </a:rPr>
                        <a:t>EMS ED Expenditure</a:t>
                      </a:r>
                    </a:p>
                  </a:txBody>
                  <a:tcPr marL="71438" marR="4763" marT="4763"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rgbClr val="C00000"/>
                          </a:solidFill>
                          <a:effectLst/>
                          <a:latin typeface="Calibri" panose="020F0502020204030204" pitchFamily="34" charset="0"/>
                        </a:rPr>
                        <a:t> $     21,579,630,000 </a:t>
                      </a:r>
                    </a:p>
                  </a:txBody>
                  <a:tcPr marL="4763" marR="4763" marT="4763"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793040589"/>
              </p:ext>
            </p:extLst>
          </p:nvPr>
        </p:nvGraphicFramePr>
        <p:xfrm>
          <a:off x="6182867" y="2233414"/>
          <a:ext cx="3943351" cy="1143000"/>
        </p:xfrm>
        <a:graphic>
          <a:graphicData uri="http://schemas.openxmlformats.org/drawingml/2006/table">
            <a:tbl>
              <a:tblPr/>
              <a:tblGrid>
                <a:gridCol w="2385091">
                  <a:extLst>
                    <a:ext uri="{9D8B030D-6E8A-4147-A177-3AD203B41FA5}">
                      <a16:colId xmlns:a16="http://schemas.microsoft.com/office/drawing/2014/main" xmlns="" val="20000"/>
                    </a:ext>
                  </a:extLst>
                </a:gridCol>
                <a:gridCol w="1558260">
                  <a:extLst>
                    <a:ext uri="{9D8B030D-6E8A-4147-A177-3AD203B41FA5}">
                      <a16:colId xmlns:a16="http://schemas.microsoft.com/office/drawing/2014/main" xmlns="" val="20001"/>
                    </a:ext>
                  </a:extLst>
                </a:gridCol>
              </a:tblGrid>
              <a:tr h="285750">
                <a:tc>
                  <a:txBody>
                    <a:bodyPr/>
                    <a:lstStyle/>
                    <a:p>
                      <a:pPr algn="l" fontAlgn="b"/>
                      <a:r>
                        <a:rPr lang="en-US" sz="1400" b="0" i="0" u="none" strike="noStrike" dirty="0">
                          <a:solidFill>
                            <a:schemeClr val="tx1"/>
                          </a:solidFill>
                          <a:effectLst/>
                          <a:latin typeface="Calibri" panose="020F0502020204030204" pitchFamily="34" charset="0"/>
                        </a:rPr>
                        <a:t>% EMS ED Arrivals Discharged</a:t>
                      </a:r>
                    </a:p>
                  </a:txBody>
                  <a:tcPr marL="4763" marR="4763" marT="4763"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US" sz="1400" b="0" i="0" u="none" strike="noStrike" dirty="0">
                          <a:solidFill>
                            <a:schemeClr val="tx1"/>
                          </a:solidFill>
                          <a:effectLst/>
                          <a:latin typeface="Calibri" panose="020F0502020204030204" pitchFamily="34" charset="0"/>
                        </a:rPr>
                        <a:t>61%</a:t>
                      </a:r>
                    </a:p>
                  </a:txBody>
                  <a:tcPr marL="4763" marR="4763" marT="4763"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xmlns="" val="10000"/>
                  </a:ext>
                </a:extLst>
              </a:tr>
              <a:tr h="285750">
                <a:tc>
                  <a:txBody>
                    <a:bodyPr/>
                    <a:lstStyle/>
                    <a:p>
                      <a:pPr algn="l" fontAlgn="b"/>
                      <a:r>
                        <a:rPr lang="en-US" sz="1400" b="0" i="0" u="none" strike="noStrike" dirty="0">
                          <a:solidFill>
                            <a:schemeClr val="tx1"/>
                          </a:solidFill>
                          <a:effectLst/>
                          <a:latin typeface="Calibri" panose="020F0502020204030204" pitchFamily="34" charset="0"/>
                        </a:rPr>
                        <a:t>Patients Treated &amp; </a:t>
                      </a:r>
                      <a:r>
                        <a:rPr lang="en-US" sz="1400" b="0" i="0" u="none" strike="noStrike" dirty="0" err="1">
                          <a:solidFill>
                            <a:schemeClr val="tx1"/>
                          </a:solidFill>
                          <a:effectLst/>
                          <a:latin typeface="Calibri" panose="020F0502020204030204" pitchFamily="34" charset="0"/>
                        </a:rPr>
                        <a:t>Streeted</a:t>
                      </a:r>
                      <a:endParaRPr lang="en-US" sz="1400" b="0" i="0" u="none" strike="noStrike" dirty="0">
                        <a:solidFill>
                          <a:schemeClr val="tx1"/>
                        </a:solidFill>
                        <a:effectLst/>
                        <a:latin typeface="Calibri" panose="020F0502020204030204" pitchFamily="34" charset="0"/>
                      </a:endParaRPr>
                    </a:p>
                  </a:txBody>
                  <a:tcPr marL="4763" marR="4763" marT="4763"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en-US" sz="1400" b="0" i="0" u="none" strike="noStrike" dirty="0">
                          <a:solidFill>
                            <a:schemeClr val="tx1"/>
                          </a:solidFill>
                          <a:effectLst/>
                          <a:latin typeface="Calibri" panose="020F0502020204030204" pitchFamily="34" charset="0"/>
                        </a:rPr>
                        <a:t>                 13,584,700 </a:t>
                      </a:r>
                    </a:p>
                  </a:txBody>
                  <a:tcPr marL="4763" marR="4763" marT="4763"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xmlns="" val="10001"/>
                  </a:ext>
                </a:extLst>
              </a:tr>
              <a:tr h="285750">
                <a:tc>
                  <a:txBody>
                    <a:bodyPr/>
                    <a:lstStyle/>
                    <a:p>
                      <a:pPr algn="l" fontAlgn="b"/>
                      <a:r>
                        <a:rPr lang="en-US" sz="1400" b="0" i="0" u="none" strike="noStrike" dirty="0">
                          <a:solidFill>
                            <a:schemeClr val="tx1"/>
                          </a:solidFill>
                          <a:effectLst/>
                          <a:latin typeface="Calibri" panose="020F0502020204030204" pitchFamily="34" charset="0"/>
                        </a:rPr>
                        <a:t>Average Expenditure (3)</a:t>
                      </a:r>
                    </a:p>
                  </a:txBody>
                  <a:tcPr marL="4763" marR="4763" marT="4763"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en-US" sz="1400" b="0" i="0" u="none" strike="noStrike" dirty="0">
                          <a:solidFill>
                            <a:schemeClr val="tx1"/>
                          </a:solidFill>
                          <a:effectLst/>
                          <a:latin typeface="Calibri" panose="020F0502020204030204" pitchFamily="34" charset="0"/>
                        </a:rPr>
                        <a:t> $                          969 </a:t>
                      </a:r>
                    </a:p>
                  </a:txBody>
                  <a:tcPr marL="4763" marR="4763" marT="4763"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xmlns="" val="10002"/>
                  </a:ext>
                </a:extLst>
              </a:tr>
              <a:tr h="285750">
                <a:tc>
                  <a:txBody>
                    <a:bodyPr/>
                    <a:lstStyle/>
                    <a:p>
                      <a:pPr algn="l" fontAlgn="b"/>
                      <a:r>
                        <a:rPr lang="en-US" sz="1400" b="1" i="0" u="none" strike="noStrike" dirty="0">
                          <a:solidFill>
                            <a:srgbClr val="C00000"/>
                          </a:solidFill>
                          <a:effectLst/>
                          <a:latin typeface="Calibri" panose="020F0502020204030204" pitchFamily="34" charset="0"/>
                        </a:rPr>
                        <a:t>Total</a:t>
                      </a:r>
                    </a:p>
                  </a:txBody>
                  <a:tcPr marL="71438" marR="4763" marT="4763"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rgbClr val="C00000"/>
                          </a:solidFill>
                          <a:effectLst/>
                          <a:latin typeface="Calibri" panose="020F0502020204030204" pitchFamily="34" charset="0"/>
                        </a:rPr>
                        <a:t> $     13,163,574,300 </a:t>
                      </a:r>
                    </a:p>
                  </a:txBody>
                  <a:tcPr marL="4763" marR="4763" marT="4763"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253603710"/>
              </p:ext>
            </p:extLst>
          </p:nvPr>
        </p:nvGraphicFramePr>
        <p:xfrm>
          <a:off x="1703509" y="5589240"/>
          <a:ext cx="8136906" cy="879752"/>
        </p:xfrm>
        <a:graphic>
          <a:graphicData uri="http://schemas.openxmlformats.org/drawingml/2006/table">
            <a:tbl>
              <a:tblPr/>
              <a:tblGrid>
                <a:gridCol w="1980330">
                  <a:extLst>
                    <a:ext uri="{9D8B030D-6E8A-4147-A177-3AD203B41FA5}">
                      <a16:colId xmlns:a16="http://schemas.microsoft.com/office/drawing/2014/main" xmlns="" val="20000"/>
                    </a:ext>
                  </a:extLst>
                </a:gridCol>
                <a:gridCol w="1293816">
                  <a:extLst>
                    <a:ext uri="{9D8B030D-6E8A-4147-A177-3AD203B41FA5}">
                      <a16:colId xmlns:a16="http://schemas.microsoft.com/office/drawing/2014/main" xmlns="" val="20001"/>
                    </a:ext>
                  </a:extLst>
                </a:gridCol>
                <a:gridCol w="426811">
                  <a:extLst>
                    <a:ext uri="{9D8B030D-6E8A-4147-A177-3AD203B41FA5}">
                      <a16:colId xmlns:a16="http://schemas.microsoft.com/office/drawing/2014/main" xmlns="" val="20002"/>
                    </a:ext>
                  </a:extLst>
                </a:gridCol>
                <a:gridCol w="633707">
                  <a:extLst>
                    <a:ext uri="{9D8B030D-6E8A-4147-A177-3AD203B41FA5}">
                      <a16:colId xmlns:a16="http://schemas.microsoft.com/office/drawing/2014/main" xmlns="" val="20003"/>
                    </a:ext>
                  </a:extLst>
                </a:gridCol>
                <a:gridCol w="633707">
                  <a:extLst>
                    <a:ext uri="{9D8B030D-6E8A-4147-A177-3AD203B41FA5}">
                      <a16:colId xmlns:a16="http://schemas.microsoft.com/office/drawing/2014/main" xmlns="" val="20004"/>
                    </a:ext>
                  </a:extLst>
                </a:gridCol>
                <a:gridCol w="633707">
                  <a:extLst>
                    <a:ext uri="{9D8B030D-6E8A-4147-A177-3AD203B41FA5}">
                      <a16:colId xmlns:a16="http://schemas.microsoft.com/office/drawing/2014/main" xmlns="" val="20005"/>
                    </a:ext>
                  </a:extLst>
                </a:gridCol>
                <a:gridCol w="633707">
                  <a:extLst>
                    <a:ext uri="{9D8B030D-6E8A-4147-A177-3AD203B41FA5}">
                      <a16:colId xmlns:a16="http://schemas.microsoft.com/office/drawing/2014/main" xmlns="" val="20006"/>
                    </a:ext>
                  </a:extLst>
                </a:gridCol>
                <a:gridCol w="633707">
                  <a:extLst>
                    <a:ext uri="{9D8B030D-6E8A-4147-A177-3AD203B41FA5}">
                      <a16:colId xmlns:a16="http://schemas.microsoft.com/office/drawing/2014/main" xmlns="" val="20007"/>
                    </a:ext>
                  </a:extLst>
                </a:gridCol>
                <a:gridCol w="633707">
                  <a:extLst>
                    <a:ext uri="{9D8B030D-6E8A-4147-A177-3AD203B41FA5}">
                      <a16:colId xmlns:a16="http://schemas.microsoft.com/office/drawing/2014/main" xmlns="" val="20008"/>
                    </a:ext>
                  </a:extLst>
                </a:gridCol>
                <a:gridCol w="633707">
                  <a:extLst>
                    <a:ext uri="{9D8B030D-6E8A-4147-A177-3AD203B41FA5}">
                      <a16:colId xmlns:a16="http://schemas.microsoft.com/office/drawing/2014/main" xmlns="" val="20009"/>
                    </a:ext>
                  </a:extLst>
                </a:gridCol>
              </a:tblGrid>
              <a:tr h="187553">
                <a:tc>
                  <a:txBody>
                    <a:bodyPr/>
                    <a:lstStyle/>
                    <a:p>
                      <a:pPr algn="l" fontAlgn="b"/>
                      <a:r>
                        <a:rPr lang="en-US" sz="1600" b="0" i="0" u="sng" strike="noStrike" dirty="0">
                          <a:solidFill>
                            <a:schemeClr val="tx1"/>
                          </a:solidFill>
                          <a:effectLst/>
                          <a:latin typeface="Calibri" panose="020F0502020204030204" pitchFamily="34" charset="0"/>
                        </a:rPr>
                        <a:t>References:</a:t>
                      </a:r>
                    </a:p>
                  </a:txBody>
                  <a:tcPr marL="4673" marR="4673" marT="4673" marB="0" anchor="b">
                    <a:lnL>
                      <a:noFill/>
                    </a:lnL>
                    <a:lnR>
                      <a:noFill/>
                    </a:lnR>
                    <a:lnT>
                      <a:noFill/>
                    </a:lnT>
                    <a:lnB>
                      <a:noFill/>
                    </a:lnB>
                  </a:tcPr>
                </a:tc>
                <a:tc>
                  <a:txBody>
                    <a:bodyPr/>
                    <a:lstStyle/>
                    <a:p>
                      <a:pPr algn="l" fontAlgn="b"/>
                      <a:endParaRPr lang="en-US" sz="1200" b="0" i="0" u="none" strike="noStrike">
                        <a:solidFill>
                          <a:schemeClr val="tx1"/>
                        </a:solidFill>
                        <a:effectLst/>
                        <a:latin typeface="Calibri" panose="020F0502020204030204" pitchFamily="34" charset="0"/>
                      </a:endParaRPr>
                    </a:p>
                  </a:txBody>
                  <a:tcPr marL="4673" marR="4673" marT="4673" marB="0" anchor="b">
                    <a:lnL>
                      <a:noFill/>
                    </a:lnL>
                    <a:lnR>
                      <a:noFill/>
                    </a:lnR>
                    <a:lnT>
                      <a:noFill/>
                    </a:lnT>
                    <a:lnB>
                      <a:noFill/>
                    </a:lnB>
                  </a:tcPr>
                </a:tc>
                <a:tc>
                  <a:txBody>
                    <a:bodyPr/>
                    <a:lstStyle/>
                    <a:p>
                      <a:pPr algn="l" fontAlgn="b"/>
                      <a:endParaRPr lang="en-US" sz="1200" b="0" i="0" u="none" strike="noStrike">
                        <a:solidFill>
                          <a:schemeClr val="tx1"/>
                        </a:solidFill>
                        <a:effectLst/>
                        <a:latin typeface="Calibri" panose="020F0502020204030204" pitchFamily="34" charset="0"/>
                      </a:endParaRPr>
                    </a:p>
                  </a:txBody>
                  <a:tcPr marL="4673" marR="4673" marT="4673" marB="0" anchor="b">
                    <a:lnL>
                      <a:noFill/>
                    </a:lnL>
                    <a:lnR>
                      <a:noFill/>
                    </a:lnR>
                    <a:lnT>
                      <a:noFill/>
                    </a:lnT>
                    <a:lnB>
                      <a:noFill/>
                    </a:lnB>
                  </a:tcPr>
                </a:tc>
                <a:tc>
                  <a:txBody>
                    <a:bodyPr/>
                    <a:lstStyle/>
                    <a:p>
                      <a:pPr algn="l" fontAlgn="b"/>
                      <a:endParaRPr lang="en-US" sz="1200" b="0" i="0" u="none" strike="noStrike" dirty="0">
                        <a:solidFill>
                          <a:schemeClr val="tx1"/>
                        </a:solidFill>
                        <a:effectLst/>
                        <a:latin typeface="Calibri" panose="020F0502020204030204" pitchFamily="34" charset="0"/>
                      </a:endParaRPr>
                    </a:p>
                  </a:txBody>
                  <a:tcPr marL="4673" marR="4673" marT="4673" marB="0" anchor="b">
                    <a:lnL>
                      <a:noFill/>
                    </a:lnL>
                    <a:lnR>
                      <a:noFill/>
                    </a:lnR>
                    <a:lnT>
                      <a:noFill/>
                    </a:lnT>
                    <a:lnB>
                      <a:noFill/>
                    </a:lnB>
                  </a:tcPr>
                </a:tc>
                <a:tc>
                  <a:txBody>
                    <a:bodyPr/>
                    <a:lstStyle/>
                    <a:p>
                      <a:pPr algn="l" fontAlgn="b"/>
                      <a:endParaRPr lang="en-US" sz="1200" b="0" i="0" u="none" strike="noStrike">
                        <a:solidFill>
                          <a:schemeClr val="tx1"/>
                        </a:solidFill>
                        <a:effectLst/>
                        <a:latin typeface="Calibri" panose="020F0502020204030204" pitchFamily="34" charset="0"/>
                      </a:endParaRPr>
                    </a:p>
                  </a:txBody>
                  <a:tcPr marL="4673" marR="4673" marT="4673" marB="0" anchor="b">
                    <a:lnL>
                      <a:noFill/>
                    </a:lnL>
                    <a:lnR>
                      <a:noFill/>
                    </a:lnR>
                    <a:lnT>
                      <a:noFill/>
                    </a:lnT>
                    <a:lnB>
                      <a:noFill/>
                    </a:lnB>
                  </a:tcPr>
                </a:tc>
                <a:tc>
                  <a:txBody>
                    <a:bodyPr/>
                    <a:lstStyle/>
                    <a:p>
                      <a:pPr algn="l" fontAlgn="b"/>
                      <a:endParaRPr lang="en-US" sz="1200" b="0" i="0" u="none" strike="noStrike">
                        <a:solidFill>
                          <a:schemeClr val="tx1"/>
                        </a:solidFill>
                        <a:effectLst/>
                        <a:latin typeface="Calibri" panose="020F0502020204030204" pitchFamily="34" charset="0"/>
                      </a:endParaRPr>
                    </a:p>
                  </a:txBody>
                  <a:tcPr marL="4673" marR="4673" marT="4673" marB="0" anchor="b">
                    <a:lnL>
                      <a:noFill/>
                    </a:lnL>
                    <a:lnR>
                      <a:noFill/>
                    </a:lnR>
                    <a:lnT>
                      <a:noFill/>
                    </a:lnT>
                    <a:lnB>
                      <a:noFill/>
                    </a:lnB>
                  </a:tcPr>
                </a:tc>
                <a:tc>
                  <a:txBody>
                    <a:bodyPr/>
                    <a:lstStyle/>
                    <a:p>
                      <a:pPr algn="l" fontAlgn="b"/>
                      <a:endParaRPr lang="en-US" sz="1200" b="0" i="0" u="none" strike="noStrike">
                        <a:solidFill>
                          <a:schemeClr val="tx1"/>
                        </a:solidFill>
                        <a:effectLst/>
                        <a:latin typeface="Calibri" panose="020F0502020204030204" pitchFamily="34" charset="0"/>
                      </a:endParaRPr>
                    </a:p>
                  </a:txBody>
                  <a:tcPr marL="4673" marR="4673" marT="4673" marB="0" anchor="b">
                    <a:lnL>
                      <a:noFill/>
                    </a:lnL>
                    <a:lnR>
                      <a:noFill/>
                    </a:lnR>
                    <a:lnT>
                      <a:noFill/>
                    </a:lnT>
                    <a:lnB>
                      <a:noFill/>
                    </a:lnB>
                  </a:tcPr>
                </a:tc>
                <a:tc>
                  <a:txBody>
                    <a:bodyPr/>
                    <a:lstStyle/>
                    <a:p>
                      <a:pPr algn="l" fontAlgn="b"/>
                      <a:endParaRPr lang="en-US" sz="1200" b="0" i="0" u="none" strike="noStrike">
                        <a:solidFill>
                          <a:schemeClr val="tx1"/>
                        </a:solidFill>
                        <a:effectLst/>
                        <a:latin typeface="Calibri" panose="020F0502020204030204" pitchFamily="34" charset="0"/>
                      </a:endParaRPr>
                    </a:p>
                  </a:txBody>
                  <a:tcPr marL="4673" marR="4673" marT="4673" marB="0" anchor="b">
                    <a:lnL>
                      <a:noFill/>
                    </a:lnL>
                    <a:lnR>
                      <a:noFill/>
                    </a:lnR>
                    <a:lnT>
                      <a:noFill/>
                    </a:lnT>
                    <a:lnB>
                      <a:noFill/>
                    </a:lnB>
                  </a:tcPr>
                </a:tc>
                <a:tc>
                  <a:txBody>
                    <a:bodyPr/>
                    <a:lstStyle/>
                    <a:p>
                      <a:pPr algn="l" fontAlgn="b"/>
                      <a:endParaRPr lang="en-US" sz="1200" b="0" i="0" u="none" strike="noStrike">
                        <a:solidFill>
                          <a:schemeClr val="tx1"/>
                        </a:solidFill>
                        <a:effectLst/>
                        <a:latin typeface="Calibri" panose="020F0502020204030204" pitchFamily="34" charset="0"/>
                      </a:endParaRPr>
                    </a:p>
                  </a:txBody>
                  <a:tcPr marL="4673" marR="4673" marT="4673" marB="0" anchor="b">
                    <a:lnL>
                      <a:noFill/>
                    </a:lnL>
                    <a:lnR>
                      <a:noFill/>
                    </a:lnR>
                    <a:lnT>
                      <a:noFill/>
                    </a:lnT>
                    <a:lnB>
                      <a:noFill/>
                    </a:lnB>
                  </a:tcPr>
                </a:tc>
                <a:tc>
                  <a:txBody>
                    <a:bodyPr/>
                    <a:lstStyle/>
                    <a:p>
                      <a:pPr algn="l" fontAlgn="b"/>
                      <a:endParaRPr lang="en-US" sz="1200" b="0" i="0" u="none" strike="noStrike">
                        <a:solidFill>
                          <a:schemeClr val="tx1"/>
                        </a:solidFill>
                        <a:effectLst/>
                        <a:latin typeface="Calibri" panose="020F0502020204030204" pitchFamily="34" charset="0"/>
                      </a:endParaRPr>
                    </a:p>
                  </a:txBody>
                  <a:tcPr marL="4673" marR="4673" marT="4673" marB="0" anchor="b">
                    <a:lnL>
                      <a:noFill/>
                    </a:lnL>
                    <a:lnR>
                      <a:noFill/>
                    </a:lnR>
                    <a:lnT>
                      <a:noFill/>
                    </a:lnT>
                    <a:lnB>
                      <a:noFill/>
                    </a:lnB>
                  </a:tcPr>
                </a:tc>
                <a:extLst>
                  <a:ext uri="{0D108BD9-81ED-4DB2-BD59-A6C34878D82A}">
                    <a16:rowId xmlns:a16="http://schemas.microsoft.com/office/drawing/2014/main" xmlns="" val="10000"/>
                  </a:ext>
                </a:extLst>
              </a:tr>
              <a:tr h="256133">
                <a:tc gridSpan="10">
                  <a:txBody>
                    <a:bodyPr/>
                    <a:lstStyle/>
                    <a:p>
                      <a:pPr algn="l" fontAlgn="b"/>
                      <a:r>
                        <a:rPr lang="en-US" sz="1200" b="0" i="0" u="sng" strike="noStrike" dirty="0">
                          <a:solidFill>
                            <a:schemeClr val="tx1"/>
                          </a:solidFill>
                          <a:effectLst/>
                          <a:latin typeface="Calibri" panose="020F0502020204030204" pitchFamily="34" charset="0"/>
                          <a:hlinkClick r:id="rId6"/>
                        </a:rPr>
                        <a:t>1. http://www.acepnow.com/article/emergency-medical-services-arrivals-admission-rates-emergency-department-analyzed/ </a:t>
                      </a:r>
                      <a:endParaRPr lang="en-US" sz="1200" b="0" i="0" u="sng" strike="noStrike" dirty="0">
                        <a:solidFill>
                          <a:schemeClr val="tx1"/>
                        </a:solidFill>
                        <a:effectLst/>
                        <a:latin typeface="Calibri" panose="020F0502020204030204" pitchFamily="34" charset="0"/>
                      </a:endParaRPr>
                    </a:p>
                  </a:txBody>
                  <a:tcPr marL="140167" marR="4673" marT="4673"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1"/>
                  </a:ext>
                </a:extLst>
              </a:tr>
              <a:tr h="135494">
                <a:tc gridSpan="8">
                  <a:txBody>
                    <a:bodyPr/>
                    <a:lstStyle/>
                    <a:p>
                      <a:pPr algn="l" rtl="0" fontAlgn="ctr"/>
                      <a:r>
                        <a:rPr lang="en-US" sz="1200" b="0" i="0" u="sng" strike="noStrike">
                          <a:solidFill>
                            <a:schemeClr val="tx1"/>
                          </a:solidFill>
                          <a:effectLst/>
                          <a:latin typeface="Calibri" panose="020F0502020204030204" pitchFamily="34" charset="0"/>
                          <a:hlinkClick r:id="rId7"/>
                        </a:rPr>
                        <a:t>2. https://www.hcup-us.ahrq.gov/reports/statbriefs/sb174-Emergency-Department-Visits-Overview.pdf </a:t>
                      </a:r>
                      <a:endParaRPr lang="en-US" sz="1200" b="0" i="0" u="sng" strike="noStrike">
                        <a:solidFill>
                          <a:schemeClr val="tx1"/>
                        </a:solidFill>
                        <a:effectLst/>
                        <a:latin typeface="Calibri" panose="020F0502020204030204" pitchFamily="34" charset="0"/>
                      </a:endParaRPr>
                    </a:p>
                  </a:txBody>
                  <a:tcPr marL="140167" marR="4673" marT="4673"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200" b="0" i="0" u="none" strike="noStrike">
                        <a:solidFill>
                          <a:schemeClr val="tx1"/>
                        </a:solidFill>
                        <a:effectLst/>
                        <a:latin typeface="Calibri" panose="020F0502020204030204" pitchFamily="34" charset="0"/>
                      </a:endParaRPr>
                    </a:p>
                  </a:txBody>
                  <a:tcPr marL="4673" marR="4673" marT="4673" marB="0" anchor="b">
                    <a:lnL>
                      <a:noFill/>
                    </a:lnL>
                    <a:lnR>
                      <a:noFill/>
                    </a:lnR>
                    <a:lnT>
                      <a:noFill/>
                    </a:lnT>
                    <a:lnB>
                      <a:noFill/>
                    </a:lnB>
                  </a:tcPr>
                </a:tc>
                <a:tc>
                  <a:txBody>
                    <a:bodyPr/>
                    <a:lstStyle/>
                    <a:p>
                      <a:pPr algn="l" fontAlgn="b"/>
                      <a:endParaRPr lang="en-US" sz="1200" b="0" i="0" u="none" strike="noStrike">
                        <a:solidFill>
                          <a:schemeClr val="tx1"/>
                        </a:solidFill>
                        <a:effectLst/>
                        <a:latin typeface="Calibri" panose="020F0502020204030204" pitchFamily="34" charset="0"/>
                      </a:endParaRPr>
                    </a:p>
                  </a:txBody>
                  <a:tcPr marL="4673" marR="4673" marT="4673" marB="0" anchor="b">
                    <a:lnL>
                      <a:noFill/>
                    </a:lnL>
                    <a:lnR>
                      <a:noFill/>
                    </a:lnR>
                    <a:lnT>
                      <a:noFill/>
                    </a:lnT>
                    <a:lnB>
                      <a:noFill/>
                    </a:lnB>
                  </a:tcPr>
                </a:tc>
                <a:extLst>
                  <a:ext uri="{0D108BD9-81ED-4DB2-BD59-A6C34878D82A}">
                    <a16:rowId xmlns:a16="http://schemas.microsoft.com/office/drawing/2014/main" xmlns="" val="10002"/>
                  </a:ext>
                </a:extLst>
              </a:tr>
              <a:tr h="135494">
                <a:tc gridSpan="6">
                  <a:txBody>
                    <a:bodyPr/>
                    <a:lstStyle/>
                    <a:p>
                      <a:pPr algn="l" fontAlgn="b"/>
                      <a:r>
                        <a:rPr lang="en-US" sz="1200" b="0" i="0" u="none" strike="noStrike" dirty="0">
                          <a:solidFill>
                            <a:schemeClr val="tx1"/>
                          </a:solidFill>
                          <a:effectLst/>
                          <a:latin typeface="Calibri" panose="020F0502020204030204" pitchFamily="34" charset="0"/>
                        </a:rPr>
                        <a:t>3. </a:t>
                      </a:r>
                      <a:r>
                        <a:rPr lang="en-US" sz="1200" b="0" i="0" u="none" strike="noStrike" dirty="0">
                          <a:solidFill>
                            <a:schemeClr val="tx1"/>
                          </a:solidFill>
                          <a:effectLst/>
                          <a:latin typeface="Calibri" panose="020F0502020204030204" pitchFamily="34" charset="0"/>
                          <a:hlinkClick r:id="rId8"/>
                        </a:rPr>
                        <a:t>http://www.cdc.gov/nchs/data/hus/hus12.pdf</a:t>
                      </a:r>
                      <a:r>
                        <a:rPr lang="en-US" sz="1200" b="0" i="0" u="none" strike="noStrike" dirty="0">
                          <a:solidFill>
                            <a:schemeClr val="tx1"/>
                          </a:solidFill>
                          <a:effectLst/>
                          <a:latin typeface="Calibri" panose="020F0502020204030204" pitchFamily="34" charset="0"/>
                        </a:rPr>
                        <a:t>  </a:t>
                      </a:r>
                    </a:p>
                  </a:txBody>
                  <a:tcPr marL="140167" marR="4673" marT="4673" marB="0" anchor="b">
                    <a:lnL>
                      <a:noFill/>
                    </a:lnL>
                    <a:lnR>
                      <a:noFill/>
                    </a:lnR>
                    <a:lnT>
                      <a:noFill/>
                    </a:lnT>
                    <a:lnB>
                      <a:noFill/>
                    </a:lnB>
                  </a:tcPr>
                </a:tc>
                <a:tc hMerge="1">
                  <a:txBody>
                    <a:bodyPr/>
                    <a:lstStyle/>
                    <a:p>
                      <a:endParaRPr lang="en-US"/>
                    </a:p>
                  </a:txBody>
                  <a:tcPr/>
                </a:tc>
                <a:tc hMerge="1">
                  <a:txBody>
                    <a:bodyPr/>
                    <a:lstStyle/>
                    <a:p>
                      <a:pPr algn="l" fontAlgn="b"/>
                      <a:endParaRPr lang="en-US" sz="1100" b="0" i="0" u="none" strike="noStrike">
                        <a:solidFill>
                          <a:schemeClr val="tx1"/>
                        </a:solidFill>
                        <a:effectLst/>
                        <a:latin typeface="Calibri" panose="020F0502020204030204" pitchFamily="34" charset="0"/>
                      </a:endParaRPr>
                    </a:p>
                  </a:txBody>
                  <a:tcPr marL="6230" marR="6230" marT="6230" marB="0" anchor="b">
                    <a:lnL>
                      <a:noFill/>
                    </a:lnL>
                    <a:lnR>
                      <a:noFill/>
                    </a:lnR>
                    <a:lnT>
                      <a:noFill/>
                    </a:lnT>
                    <a:lnB>
                      <a:noFill/>
                    </a:lnB>
                  </a:tcPr>
                </a:tc>
                <a:tc hMerge="1">
                  <a:txBody>
                    <a:bodyPr/>
                    <a:lstStyle/>
                    <a:p>
                      <a:pPr algn="l" fontAlgn="b"/>
                      <a:endParaRPr lang="en-US" sz="1100" b="0" i="0" u="none" strike="noStrike" dirty="0">
                        <a:solidFill>
                          <a:schemeClr val="tx1"/>
                        </a:solidFill>
                        <a:effectLst/>
                        <a:latin typeface="Calibri" panose="020F0502020204030204" pitchFamily="34" charset="0"/>
                      </a:endParaRPr>
                    </a:p>
                  </a:txBody>
                  <a:tcPr marL="6230" marR="6230" marT="6230" marB="0" anchor="b">
                    <a:lnL>
                      <a:noFill/>
                    </a:lnL>
                    <a:lnR>
                      <a:noFill/>
                    </a:lnR>
                    <a:lnT>
                      <a:noFill/>
                    </a:lnT>
                    <a:lnB>
                      <a:noFill/>
                    </a:lnB>
                  </a:tcPr>
                </a:tc>
                <a:tc hMerge="1">
                  <a:txBody>
                    <a:bodyPr/>
                    <a:lstStyle/>
                    <a:p>
                      <a:pPr algn="l" fontAlgn="b"/>
                      <a:endParaRPr lang="en-US" sz="1100" b="0" i="0" u="none" strike="noStrike" dirty="0">
                        <a:solidFill>
                          <a:schemeClr val="tx1"/>
                        </a:solidFill>
                        <a:effectLst/>
                        <a:latin typeface="Calibri" panose="020F0502020204030204" pitchFamily="34" charset="0"/>
                      </a:endParaRPr>
                    </a:p>
                  </a:txBody>
                  <a:tcPr marL="6230" marR="6230" marT="6230" marB="0" anchor="b">
                    <a:lnL>
                      <a:noFill/>
                    </a:lnL>
                    <a:lnR>
                      <a:noFill/>
                    </a:lnR>
                    <a:lnT>
                      <a:noFill/>
                    </a:lnT>
                    <a:lnB>
                      <a:noFill/>
                    </a:lnB>
                  </a:tcPr>
                </a:tc>
                <a:tc hMerge="1">
                  <a:txBody>
                    <a:bodyPr/>
                    <a:lstStyle/>
                    <a:p>
                      <a:pPr algn="l" fontAlgn="b"/>
                      <a:endParaRPr lang="en-US" sz="1100" b="0" i="0" u="none" strike="noStrike" dirty="0">
                        <a:solidFill>
                          <a:schemeClr val="tx1"/>
                        </a:solidFill>
                        <a:effectLst/>
                        <a:latin typeface="Calibri" panose="020F0502020204030204" pitchFamily="34" charset="0"/>
                      </a:endParaRPr>
                    </a:p>
                  </a:txBody>
                  <a:tcPr marL="6230" marR="6230" marT="6230" marB="0" anchor="b">
                    <a:lnL>
                      <a:noFill/>
                    </a:lnL>
                    <a:lnR>
                      <a:noFill/>
                    </a:lnR>
                    <a:lnT>
                      <a:noFill/>
                    </a:lnT>
                    <a:lnB>
                      <a:noFill/>
                    </a:lnB>
                  </a:tcPr>
                </a:tc>
                <a:tc>
                  <a:txBody>
                    <a:bodyPr/>
                    <a:lstStyle/>
                    <a:p>
                      <a:pPr algn="l" fontAlgn="b"/>
                      <a:endParaRPr lang="en-US" sz="1200" b="0" i="0" u="none" strike="noStrike">
                        <a:solidFill>
                          <a:schemeClr val="tx1"/>
                        </a:solidFill>
                        <a:effectLst/>
                        <a:latin typeface="Calibri" panose="020F0502020204030204" pitchFamily="34" charset="0"/>
                      </a:endParaRPr>
                    </a:p>
                  </a:txBody>
                  <a:tcPr marL="4673" marR="4673" marT="4673" marB="0" anchor="b">
                    <a:lnL>
                      <a:noFill/>
                    </a:lnL>
                    <a:lnR>
                      <a:noFill/>
                    </a:lnR>
                    <a:lnT>
                      <a:noFill/>
                    </a:lnT>
                    <a:lnB>
                      <a:noFill/>
                    </a:lnB>
                  </a:tcPr>
                </a:tc>
                <a:tc>
                  <a:txBody>
                    <a:bodyPr/>
                    <a:lstStyle/>
                    <a:p>
                      <a:pPr algn="l" fontAlgn="b"/>
                      <a:endParaRPr lang="en-US" sz="1200" b="0" i="0" u="none" strike="noStrike">
                        <a:solidFill>
                          <a:schemeClr val="tx1"/>
                        </a:solidFill>
                        <a:effectLst/>
                        <a:latin typeface="Calibri" panose="020F0502020204030204" pitchFamily="34" charset="0"/>
                      </a:endParaRPr>
                    </a:p>
                  </a:txBody>
                  <a:tcPr marL="4673" marR="4673" marT="4673" marB="0" anchor="b">
                    <a:lnL>
                      <a:noFill/>
                    </a:lnL>
                    <a:lnR>
                      <a:noFill/>
                    </a:lnR>
                    <a:lnT>
                      <a:noFill/>
                    </a:lnT>
                    <a:lnB>
                      <a:noFill/>
                    </a:lnB>
                  </a:tcPr>
                </a:tc>
                <a:tc>
                  <a:txBody>
                    <a:bodyPr/>
                    <a:lstStyle/>
                    <a:p>
                      <a:pPr algn="l" fontAlgn="b"/>
                      <a:endParaRPr lang="en-US" sz="1200" b="0" i="0" u="none" strike="noStrike">
                        <a:solidFill>
                          <a:schemeClr val="tx1"/>
                        </a:solidFill>
                        <a:effectLst/>
                        <a:latin typeface="Calibri" panose="020F0502020204030204" pitchFamily="34" charset="0"/>
                      </a:endParaRPr>
                    </a:p>
                  </a:txBody>
                  <a:tcPr marL="4673" marR="4673" marT="4673" marB="0" anchor="b">
                    <a:lnL>
                      <a:noFill/>
                    </a:lnL>
                    <a:lnR>
                      <a:noFill/>
                    </a:lnR>
                    <a:lnT>
                      <a:noFill/>
                    </a:lnT>
                    <a:lnB>
                      <a:noFill/>
                    </a:lnB>
                  </a:tcPr>
                </a:tc>
                <a:tc>
                  <a:txBody>
                    <a:bodyPr/>
                    <a:lstStyle/>
                    <a:p>
                      <a:pPr algn="l" fontAlgn="b"/>
                      <a:endParaRPr lang="en-US" sz="1200" b="0" i="0" u="none" strike="noStrike" dirty="0">
                        <a:solidFill>
                          <a:schemeClr val="tx1"/>
                        </a:solidFill>
                        <a:effectLst/>
                        <a:latin typeface="Calibri" panose="020F0502020204030204" pitchFamily="34" charset="0"/>
                      </a:endParaRPr>
                    </a:p>
                  </a:txBody>
                  <a:tcPr marL="4673" marR="4673" marT="4673" marB="0" anchor="b">
                    <a:lnL>
                      <a:noFill/>
                    </a:lnL>
                    <a:lnR>
                      <a:noFill/>
                    </a:lnR>
                    <a:lnT>
                      <a:noFill/>
                    </a:lnT>
                    <a:lnB>
                      <a:noFill/>
                    </a:lnB>
                  </a:tcPr>
                </a:tc>
                <a:extLst>
                  <a:ext uri="{0D108BD9-81ED-4DB2-BD59-A6C34878D82A}">
                    <a16:rowId xmlns:a16="http://schemas.microsoft.com/office/drawing/2014/main" xmlns="" val="10003"/>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839421115"/>
              </p:ext>
            </p:extLst>
          </p:nvPr>
        </p:nvGraphicFramePr>
        <p:xfrm>
          <a:off x="6240016" y="4005064"/>
          <a:ext cx="3877408" cy="914400"/>
        </p:xfrm>
        <a:graphic>
          <a:graphicData uri="http://schemas.openxmlformats.org/drawingml/2006/table">
            <a:tbl>
              <a:tblPr/>
              <a:tblGrid>
                <a:gridCol w="2345207">
                  <a:extLst>
                    <a:ext uri="{9D8B030D-6E8A-4147-A177-3AD203B41FA5}">
                      <a16:colId xmlns:a16="http://schemas.microsoft.com/office/drawing/2014/main" xmlns="" val="20000"/>
                    </a:ext>
                  </a:extLst>
                </a:gridCol>
                <a:gridCol w="1532201">
                  <a:extLst>
                    <a:ext uri="{9D8B030D-6E8A-4147-A177-3AD203B41FA5}">
                      <a16:colId xmlns:a16="http://schemas.microsoft.com/office/drawing/2014/main" xmlns="" val="20001"/>
                    </a:ext>
                  </a:extLst>
                </a:gridCol>
              </a:tblGrid>
              <a:tr h="228600">
                <a:tc>
                  <a:txBody>
                    <a:bodyPr/>
                    <a:lstStyle/>
                    <a:p>
                      <a:pPr algn="l" fontAlgn="b"/>
                      <a:r>
                        <a:rPr lang="en-US" sz="1400" b="0" i="0" u="none" strike="noStrike" dirty="0">
                          <a:solidFill>
                            <a:schemeClr val="tx1"/>
                          </a:solidFill>
                          <a:effectLst/>
                          <a:latin typeface="Calibri" panose="020F0502020204030204" pitchFamily="34" charset="0"/>
                        </a:rPr>
                        <a:t>% of EMS patients Alt.</a:t>
                      </a:r>
                      <a:r>
                        <a:rPr lang="en-US" sz="1400" b="0" i="0" u="none" strike="noStrike" baseline="0" dirty="0">
                          <a:solidFill>
                            <a:schemeClr val="tx1"/>
                          </a:solidFill>
                          <a:effectLst/>
                          <a:latin typeface="Calibri" panose="020F0502020204030204" pitchFamily="34" charset="0"/>
                        </a:rPr>
                        <a:t> </a:t>
                      </a:r>
                      <a:r>
                        <a:rPr lang="en-US" sz="1400" b="0" i="0" u="none" strike="noStrike" baseline="0" dirty="0" err="1">
                          <a:solidFill>
                            <a:schemeClr val="tx1"/>
                          </a:solidFill>
                          <a:effectLst/>
                          <a:latin typeface="Calibri" panose="020F0502020204030204" pitchFamily="34" charset="0"/>
                        </a:rPr>
                        <a:t>Dest</a:t>
                      </a:r>
                      <a:r>
                        <a:rPr lang="en-US" sz="1400" b="0" i="0" u="none" strike="noStrike" baseline="0" dirty="0">
                          <a:solidFill>
                            <a:schemeClr val="tx1"/>
                          </a:solidFill>
                          <a:effectLst/>
                          <a:latin typeface="Calibri" panose="020F0502020204030204" pitchFamily="34" charset="0"/>
                        </a:rPr>
                        <a:t>.</a:t>
                      </a:r>
                      <a:endParaRPr lang="en-US" sz="1400" b="0" i="0" u="none" strike="noStrike" dirty="0">
                        <a:solidFill>
                          <a:schemeClr val="tx1"/>
                        </a:solidFill>
                        <a:effectLst/>
                        <a:latin typeface="Calibri" panose="020F0502020204030204" pitchFamily="34" charset="0"/>
                      </a:endParaRPr>
                    </a:p>
                  </a:txBody>
                  <a:tcPr marL="4763" marR="4763" marT="4763"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US" sz="1400" b="1" i="0" u="none" strike="noStrike" dirty="0">
                          <a:solidFill>
                            <a:schemeClr val="tx1"/>
                          </a:solidFill>
                          <a:effectLst/>
                          <a:latin typeface="Calibri" panose="020F0502020204030204" pitchFamily="34" charset="0"/>
                        </a:rPr>
                        <a:t>15%</a:t>
                      </a:r>
                    </a:p>
                  </a:txBody>
                  <a:tcPr marL="4763" marR="4763" marT="4763" marB="0" anchor="b">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xmlns="" val="10000"/>
                  </a:ext>
                </a:extLst>
              </a:tr>
              <a:tr h="228600">
                <a:tc>
                  <a:txBody>
                    <a:bodyPr/>
                    <a:lstStyle/>
                    <a:p>
                      <a:pPr algn="l" fontAlgn="b"/>
                      <a:r>
                        <a:rPr lang="en-US" sz="1400" b="1" i="0" u="none" strike="noStrike" dirty="0">
                          <a:solidFill>
                            <a:schemeClr val="tx1"/>
                          </a:solidFill>
                          <a:effectLst/>
                          <a:latin typeface="Calibri" panose="020F0502020204030204" pitchFamily="34" charset="0"/>
                        </a:rPr>
                        <a:t>ED Patients Referred</a:t>
                      </a:r>
                    </a:p>
                  </a:txBody>
                  <a:tcPr marL="71438" marR="4763" marT="4763"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en-US" sz="1400" b="1" i="0" u="none" strike="noStrike" dirty="0">
                          <a:solidFill>
                            <a:schemeClr val="tx1"/>
                          </a:solidFill>
                          <a:effectLst/>
                          <a:latin typeface="Calibri" panose="020F0502020204030204" pitchFamily="34" charset="0"/>
                        </a:rPr>
                        <a:t>                  2,037,705 </a:t>
                      </a:r>
                    </a:p>
                  </a:txBody>
                  <a:tcPr marL="4763" marR="4763" marT="4763"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xmlns="" val="10001"/>
                  </a:ext>
                </a:extLst>
              </a:tr>
              <a:tr h="228600">
                <a:tc>
                  <a:txBody>
                    <a:bodyPr/>
                    <a:lstStyle/>
                    <a:p>
                      <a:pPr algn="l" fontAlgn="b"/>
                      <a:r>
                        <a:rPr lang="en-US" sz="1400" b="0" i="0" u="none" strike="noStrike" dirty="0">
                          <a:solidFill>
                            <a:schemeClr val="tx1"/>
                          </a:solidFill>
                          <a:effectLst/>
                          <a:latin typeface="Calibri" panose="020F0502020204030204" pitchFamily="34" charset="0"/>
                        </a:rPr>
                        <a:t>Average Expenditure (3)</a:t>
                      </a:r>
                    </a:p>
                  </a:txBody>
                  <a:tcPr marL="4763" marR="4763" marT="4763"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r>
                        <a:rPr lang="en-US" sz="1400" b="0" i="0" u="none" strike="noStrike" dirty="0">
                          <a:solidFill>
                            <a:schemeClr val="tx1"/>
                          </a:solidFill>
                          <a:effectLst/>
                          <a:latin typeface="Calibri" panose="020F0502020204030204" pitchFamily="34" charset="0"/>
                        </a:rPr>
                        <a:t> $                          969 </a:t>
                      </a:r>
                    </a:p>
                  </a:txBody>
                  <a:tcPr marL="4763" marR="4763" marT="4763"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xmlns="" val="10002"/>
                  </a:ext>
                </a:extLst>
              </a:tr>
              <a:tr h="228600">
                <a:tc>
                  <a:txBody>
                    <a:bodyPr/>
                    <a:lstStyle/>
                    <a:p>
                      <a:pPr algn="l" fontAlgn="b"/>
                      <a:r>
                        <a:rPr lang="en-US" sz="1400" b="1" i="0" u="none" strike="noStrike" dirty="0">
                          <a:solidFill>
                            <a:srgbClr val="C00000"/>
                          </a:solidFill>
                          <a:effectLst/>
                          <a:latin typeface="Calibri" panose="020F0502020204030204" pitchFamily="34" charset="0"/>
                        </a:rPr>
                        <a:t>Potential ED Savings</a:t>
                      </a:r>
                    </a:p>
                  </a:txBody>
                  <a:tcPr marL="71438" marR="4763" marT="4763"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rgbClr val="C00000"/>
                          </a:solidFill>
                          <a:effectLst/>
                          <a:latin typeface="Calibri" panose="020F0502020204030204" pitchFamily="34" charset="0"/>
                        </a:rPr>
                        <a:t> $        1,974,536,145 </a:t>
                      </a:r>
                    </a:p>
                  </a:txBody>
                  <a:tcPr marL="4763" marR="4763" marT="4763"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9" name="Title 2"/>
          <p:cNvSpPr>
            <a:spLocks noGrp="1"/>
          </p:cNvSpPr>
          <p:nvPr>
            <p:ph type="title"/>
          </p:nvPr>
        </p:nvSpPr>
        <p:spPr>
          <a:xfrm>
            <a:off x="1991544" y="120593"/>
            <a:ext cx="8229600" cy="1440706"/>
          </a:xfrm>
        </p:spPr>
        <p:txBody>
          <a:bodyPr/>
          <a:lstStyle/>
          <a:p>
            <a:r>
              <a:rPr lang="en-US" dirty="0"/>
              <a:t>Impact of Misaligned</a:t>
            </a:r>
            <a:br>
              <a:rPr lang="en-US" dirty="0"/>
            </a:br>
            <a:r>
              <a:rPr lang="en-US" dirty="0"/>
              <a:t>Economic Model</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296782778"/>
      </p:ext>
    </p:extLst>
  </p:cSld>
  <p:clrMapOvr>
    <a:masterClrMapping/>
  </p:clrMapOvr>
  <mc:AlternateContent xmlns:mc="http://schemas.openxmlformats.org/markup-compatibility/2006">
    <mc:Choice xmlns:p14="http://schemas.microsoft.com/office/powerpoint/2010/main" Requires="p14">
      <p:transition spd="slow" p14:dur="1500" advTm="99745">
        <p:random/>
      </p:transition>
    </mc:Choice>
    <mc:Fallback>
      <p:transition spd="slow" advTm="99745">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13792"/>
            <a:ext cx="8229600" cy="1143000"/>
          </a:xfrm>
        </p:spPr>
        <p:txBody>
          <a:bodyPr/>
          <a:lstStyle/>
          <a:p>
            <a:pPr>
              <a:defRPr/>
            </a:pPr>
            <a:r>
              <a:rPr lang="en-US" dirty="0">
                <a:solidFill>
                  <a:schemeClr val="accent3"/>
                </a:solidFill>
              </a:rPr>
              <a:t>EMS Can Contribute</a:t>
            </a:r>
          </a:p>
        </p:txBody>
      </p:sp>
      <p:sp>
        <p:nvSpPr>
          <p:cNvPr id="3" name="Content Placeholder 2"/>
          <p:cNvSpPr>
            <a:spLocks noGrp="1"/>
          </p:cNvSpPr>
          <p:nvPr>
            <p:ph idx="1"/>
          </p:nvPr>
        </p:nvSpPr>
        <p:spPr/>
        <p:txBody>
          <a:bodyPr/>
          <a:lstStyle/>
          <a:p>
            <a:pPr defTabSz="457200" eaLnBrk="1" fontAlgn="auto" hangingPunct="1">
              <a:lnSpc>
                <a:spcPct val="100000"/>
              </a:lnSpc>
              <a:spcAft>
                <a:spcPts val="0"/>
              </a:spcAft>
              <a:defRPr/>
            </a:pPr>
            <a:r>
              <a:rPr lang="en-US" kern="1200" dirty="0">
                <a:ea typeface="+mn-ea"/>
              </a:rPr>
              <a:t>EMS can fill </a:t>
            </a:r>
            <a:r>
              <a:rPr lang="en-US" b="1" i="1" kern="1200" dirty="0">
                <a:ea typeface="+mn-ea"/>
              </a:rPr>
              <a:t>gaps in the care continuum </a:t>
            </a:r>
            <a:r>
              <a:rPr lang="en-US" kern="1200" dirty="0">
                <a:ea typeface="+mn-ea"/>
              </a:rPr>
              <a:t>with 24/7 medical resources that: </a:t>
            </a:r>
          </a:p>
          <a:p>
            <a:pPr lvl="1" defTabSz="457200" eaLnBrk="1" fontAlgn="auto" hangingPunct="1">
              <a:spcAft>
                <a:spcPts val="0"/>
              </a:spcAft>
              <a:defRPr/>
            </a:pPr>
            <a:r>
              <a:rPr lang="en-US" kern="1200" dirty="0">
                <a:ea typeface="+mn-ea"/>
              </a:rPr>
              <a:t>Improve the patient care experience </a:t>
            </a:r>
          </a:p>
          <a:p>
            <a:pPr lvl="1" defTabSz="457200" eaLnBrk="1" fontAlgn="auto" hangingPunct="1">
              <a:spcAft>
                <a:spcPts val="0"/>
              </a:spcAft>
              <a:defRPr/>
            </a:pPr>
            <a:r>
              <a:rPr lang="en-US" kern="1200" dirty="0">
                <a:ea typeface="+mn-ea"/>
              </a:rPr>
              <a:t>Improve population health</a:t>
            </a:r>
          </a:p>
          <a:p>
            <a:pPr lvl="1" defTabSz="457200" eaLnBrk="1" fontAlgn="auto" hangingPunct="1">
              <a:spcAft>
                <a:spcPts val="0"/>
              </a:spcAft>
              <a:defRPr/>
            </a:pPr>
            <a:r>
              <a:rPr lang="en-US" kern="1200" dirty="0">
                <a:ea typeface="+mn-ea"/>
              </a:rPr>
              <a:t>Reduce healthcare expenditures </a:t>
            </a:r>
          </a:p>
          <a:p>
            <a:pPr marL="0" indent="0" algn="ctr" defTabSz="457200" eaLnBrk="1" fontAlgn="auto" hangingPunct="1">
              <a:lnSpc>
                <a:spcPct val="100000"/>
              </a:lnSpc>
              <a:spcBef>
                <a:spcPts val="1968"/>
              </a:spcBef>
              <a:spcAft>
                <a:spcPts val="0"/>
              </a:spcAft>
              <a:buNone/>
              <a:defRPr/>
            </a:pPr>
            <a:r>
              <a:rPr lang="en-US" b="1" kern="1200" dirty="0">
                <a:solidFill>
                  <a:srgbClr val="083E8A"/>
                </a:solidFill>
                <a:ea typeface="+mn-ea"/>
              </a:rPr>
              <a:t>This is “EMS 3.0”</a:t>
            </a:r>
            <a:endParaRPr lang="en-US" b="1" dirty="0">
              <a:solidFill>
                <a:srgbClr val="083E8A"/>
              </a:solidFill>
            </a:endParaRPr>
          </a:p>
          <a:p>
            <a:pPr>
              <a:defRPr/>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cSld>
  <p:clrMapOvr>
    <a:masterClrMapping/>
  </p:clrMapOvr>
  <p:transition spd="slow" advTm="33248">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13792"/>
            <a:ext cx="8229600" cy="1143000"/>
          </a:xfrm>
        </p:spPr>
        <p:txBody>
          <a:bodyPr/>
          <a:lstStyle/>
          <a:p>
            <a:pPr>
              <a:defRPr/>
            </a:pPr>
            <a:r>
              <a:rPr lang="en-US" dirty="0">
                <a:solidFill>
                  <a:schemeClr val="accent3"/>
                </a:solidFill>
              </a:rPr>
              <a:t>Urgent and Emergent Care Remain </a:t>
            </a:r>
            <a:r>
              <a:rPr lang="en-US" i="1" u="sng" dirty="0">
                <a:solidFill>
                  <a:schemeClr val="accent3"/>
                </a:solidFill>
              </a:rPr>
              <a:t>Core</a:t>
            </a:r>
            <a:r>
              <a:rPr lang="en-US" dirty="0">
                <a:solidFill>
                  <a:schemeClr val="accent3"/>
                </a:solidFill>
              </a:rPr>
              <a:t> to EMS</a:t>
            </a:r>
          </a:p>
        </p:txBody>
      </p:sp>
      <p:pic>
        <p:nvPicPr>
          <p:cNvPr id="4" name="Picture 3" descr="EMS3_icons_911.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199456" y="2060848"/>
            <a:ext cx="2516188" cy="2519362"/>
          </a:xfrm>
          <a:prstGeom prst="rect">
            <a:avLst/>
          </a:prstGeom>
          <a:ln>
            <a:noFill/>
          </a:ln>
          <a:effectLst>
            <a:outerShdw blurRad="292100" dist="139700" dir="2700000" algn="tl" rotWithShape="0">
              <a:srgbClr val="333333">
                <a:alpha val="65000"/>
              </a:srgbClr>
            </a:outerShdw>
          </a:effectLst>
        </p:spPr>
      </p:pic>
      <p:pic>
        <p:nvPicPr>
          <p:cNvPr id="5" name="Picture 4" descr="EMS3_icons_hospital.png"/>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3343954" y="3824312"/>
            <a:ext cx="2516187" cy="2519363"/>
          </a:xfrm>
          <a:prstGeom prst="rect">
            <a:avLst/>
          </a:prstGeom>
          <a:ln>
            <a:noFill/>
          </a:ln>
          <a:effectLst>
            <a:outerShdw blurRad="292100" dist="139700" dir="2700000" algn="tl" rotWithShape="0">
              <a:srgbClr val="333333">
                <a:alpha val="65000"/>
              </a:srgbClr>
            </a:outerShdw>
          </a:effectLst>
        </p:spPr>
      </p:pic>
      <p:pic>
        <p:nvPicPr>
          <p:cNvPr id="6" name="Picture 5" descr="EMS3_icons_urgent.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160270" y="2132285"/>
            <a:ext cx="2516187" cy="2520950"/>
          </a:xfrm>
          <a:prstGeom prst="rect">
            <a:avLst/>
          </a:prstGeom>
          <a:ln>
            <a:noFill/>
          </a:ln>
          <a:effectLst>
            <a:outerShdw blurRad="292100" dist="139700" dir="2700000" algn="tl" rotWithShape="0">
              <a:srgbClr val="333333">
                <a:alpha val="65000"/>
              </a:srgbClr>
            </a:outerShdw>
          </a:effectLst>
        </p:spPr>
      </p:pic>
      <p:pic>
        <p:nvPicPr>
          <p:cNvPr id="7" name="Picture 6" descr="EMS3_icons_emergency.pn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7304765" y="3716735"/>
            <a:ext cx="2516188" cy="2519363"/>
          </a:xfrm>
          <a:prstGeom prst="rect">
            <a:avLst/>
          </a:prstGeom>
          <a:ln>
            <a:noFill/>
          </a:ln>
          <a:effectLst>
            <a:outerShdw blurRad="292100" dist="139700" dir="2700000" algn="tl" rotWithShape="0">
              <a:srgbClr val="333333">
                <a:alpha val="65000"/>
              </a:srgbClr>
            </a:outerShdw>
          </a:effectLst>
        </p:spPr>
      </p:pic>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203018939"/>
      </p:ext>
    </p:extLst>
  </p:cSld>
  <p:clrMapOvr>
    <a:masterClrMapping/>
  </p:clrMapOvr>
  <p:transition spd="slow" advTm="5067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3|8.1|1.7|12|5.8"/>
</p:tagLst>
</file>

<file path=ppt/tags/tag2.xml><?xml version="1.0" encoding="utf-8"?>
<p:tagLst xmlns:a="http://schemas.openxmlformats.org/drawingml/2006/main" xmlns:r="http://schemas.openxmlformats.org/officeDocument/2006/relationships" xmlns:p="http://schemas.openxmlformats.org/presentationml/2006/main">
  <p:tag name="TIMING" val="|6.3|7.5"/>
</p:tagLst>
</file>

<file path=ppt/tags/tag3.xml><?xml version="1.0" encoding="utf-8"?>
<p:tagLst xmlns:a="http://schemas.openxmlformats.org/drawingml/2006/main" xmlns:r="http://schemas.openxmlformats.org/officeDocument/2006/relationships" xmlns:p="http://schemas.openxmlformats.org/presentationml/2006/main">
  <p:tag name="TIMING" val="|0.6|24.9|20.3|34.4"/>
</p:tagLst>
</file>

<file path=ppt/tags/tag4.xml><?xml version="1.0" encoding="utf-8"?>
<p:tagLst xmlns:a="http://schemas.openxmlformats.org/drawingml/2006/main" xmlns:r="http://schemas.openxmlformats.org/officeDocument/2006/relationships" xmlns:p="http://schemas.openxmlformats.org/presentationml/2006/main">
  <p:tag name="TIMING" val="|7|13.3|10.9|8.3"/>
</p:tagLst>
</file>

<file path=ppt/tags/tag5.xml><?xml version="1.0" encoding="utf-8"?>
<p:tagLst xmlns:a="http://schemas.openxmlformats.org/drawingml/2006/main" xmlns:r="http://schemas.openxmlformats.org/officeDocument/2006/relationships" xmlns:p="http://schemas.openxmlformats.org/presentationml/2006/main">
  <p:tag name="TIMING" val="|5.7|27.2|12.8|5.3"/>
</p:tagLst>
</file>

<file path=ppt/theme/theme1.xml><?xml version="1.0" encoding="utf-8"?>
<a:theme xmlns:a="http://schemas.openxmlformats.org/drawingml/2006/main" name="Main">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23101</TotalTime>
  <Words>4537</Words>
  <Application>Microsoft Office PowerPoint</Application>
  <PresentationFormat>Widescreen</PresentationFormat>
  <Paragraphs>568</Paragraphs>
  <Slides>40</Slides>
  <Notes>34</Notes>
  <HiddenSlides>0</HiddenSlides>
  <MMClips>40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ＭＳ Ｐゴシック</vt:lpstr>
      <vt:lpstr>Times New Roman</vt:lpstr>
      <vt:lpstr>Main</vt:lpstr>
      <vt:lpstr>The New Role of “EMS” in  Healthcare 3.0</vt:lpstr>
      <vt:lpstr>Healthcare is Transforming</vt:lpstr>
      <vt:lpstr>Traditional EMS</vt:lpstr>
      <vt:lpstr>Conundrum…</vt:lpstr>
      <vt:lpstr>Impact of Misaligned Economic Model</vt:lpstr>
      <vt:lpstr>Impact of Misaligned Economic Model</vt:lpstr>
      <vt:lpstr>Impact of Misaligned Economic Model</vt:lpstr>
      <vt:lpstr>EMS Can Contribute</vt:lpstr>
      <vt:lpstr>Urgent and Emergent Care Remain Core to EMS</vt:lpstr>
      <vt:lpstr>EMS Agencies Offering Expanded Roles</vt:lpstr>
      <vt:lpstr>Value – Added EMS</vt:lpstr>
      <vt:lpstr>Nomenclature</vt:lpstr>
      <vt:lpstr>Innovative Partnerships Better Care – Reduced Cost</vt:lpstr>
      <vt:lpstr>EMS is  Uniquely Positioned to Help</vt:lpstr>
      <vt:lpstr>EMS is  Uniquely Positioned to Help</vt:lpstr>
      <vt:lpstr>EMS is  Uniquely Positioned to Help</vt:lpstr>
      <vt:lpstr>EMS is  Uniquely Positioned to Help</vt:lpstr>
      <vt:lpstr>Publications That  Support EMS 3.0</vt:lpstr>
      <vt:lpstr>Publications That  Support EMS 3.0</vt:lpstr>
      <vt:lpstr>Publications That  Support EMS 3.0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MedStar Super-Utilizer Program</vt:lpstr>
      <vt:lpstr>MedStar Super-Utilizer Program</vt:lpstr>
      <vt:lpstr>PowerPoint Presentation</vt:lpstr>
      <vt:lpstr>9-1-1 Nurse Triage</vt:lpstr>
      <vt:lpstr>9-1-1 Nurse Triage</vt:lpstr>
      <vt:lpstr>9-1-1 Nurse Triage</vt:lpstr>
      <vt:lpstr>Why are Hospitals Paying EMS to Prevent Hospitalizations?</vt:lpstr>
      <vt:lpstr>Why are Physician IPA’s Paying EMS to Prevent Hospitalizations?</vt:lpstr>
      <vt:lpstr>Why Commercial Payers Paying EMS to Prevent Hospitalizations?</vt:lpstr>
      <vt:lpstr>More information?</vt:lpstr>
      <vt:lpstr>EMS  Transformation</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Matt Zavadsky</cp:lastModifiedBy>
  <cp:revision>864</cp:revision>
  <dcterms:created xsi:type="dcterms:W3CDTF">2010-05-23T14:28:12Z</dcterms:created>
  <dcterms:modified xsi:type="dcterms:W3CDTF">2018-12-29T23:53:18Z</dcterms:modified>
</cp:coreProperties>
</file>